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4" r:id="rId1"/>
  </p:sldMasterIdLst>
  <p:notesMasterIdLst>
    <p:notesMasterId r:id="rId40"/>
  </p:notesMasterIdLst>
  <p:sldIdLst>
    <p:sldId id="1196" r:id="rId2"/>
    <p:sldId id="1138" r:id="rId3"/>
    <p:sldId id="295" r:id="rId4"/>
    <p:sldId id="296" r:id="rId5"/>
    <p:sldId id="297" r:id="rId6"/>
    <p:sldId id="1147" r:id="rId7"/>
    <p:sldId id="1148" r:id="rId8"/>
    <p:sldId id="1149" r:id="rId9"/>
    <p:sldId id="264" r:id="rId10"/>
    <p:sldId id="265" r:id="rId11"/>
    <p:sldId id="257" r:id="rId12"/>
    <p:sldId id="271" r:id="rId13"/>
    <p:sldId id="273" r:id="rId14"/>
    <p:sldId id="1150" r:id="rId15"/>
    <p:sldId id="1151" r:id="rId16"/>
    <p:sldId id="1203" r:id="rId17"/>
    <p:sldId id="1199" r:id="rId18"/>
    <p:sldId id="261" r:id="rId19"/>
    <p:sldId id="274" r:id="rId20"/>
    <p:sldId id="1137" r:id="rId21"/>
    <p:sldId id="288" r:id="rId22"/>
    <p:sldId id="1198" r:id="rId23"/>
    <p:sldId id="1152" r:id="rId24"/>
    <p:sldId id="1030" r:id="rId25"/>
    <p:sldId id="1153" r:id="rId26"/>
    <p:sldId id="258" r:id="rId27"/>
    <p:sldId id="259" r:id="rId28"/>
    <p:sldId id="1200" r:id="rId29"/>
    <p:sldId id="1017" r:id="rId30"/>
    <p:sldId id="1155" r:id="rId31"/>
    <p:sldId id="266" r:id="rId32"/>
    <p:sldId id="267" r:id="rId33"/>
    <p:sldId id="260" r:id="rId34"/>
    <p:sldId id="1202" r:id="rId35"/>
    <p:sldId id="1201" r:id="rId36"/>
    <p:sldId id="1204" r:id="rId37"/>
    <p:sldId id="1025" r:id="rId38"/>
    <p:sldId id="300" r:id="rId3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152B48"/>
    <a:srgbClr val="76D6FF"/>
    <a:srgbClr val="23D4F6"/>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61" autoAdjust="0"/>
    <p:restoredTop sz="83163"/>
  </p:normalViewPr>
  <p:slideViewPr>
    <p:cSldViewPr snapToGrid="0" snapToObjects="1">
      <p:cViewPr varScale="1">
        <p:scale>
          <a:sx n="72" d="100"/>
          <a:sy n="72" d="100"/>
        </p:scale>
        <p:origin x="72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A1CBFC-EC0C-4D68-886D-BEBEC65F9DF1}" type="doc">
      <dgm:prSet loTypeId="urn:microsoft.com/office/officeart/2005/8/layout/cycle3" loCatId="cycle" qsTypeId="urn:microsoft.com/office/officeart/2005/8/quickstyle/simple5" qsCatId="simple" csTypeId="urn:microsoft.com/office/officeart/2005/8/colors/accent1_2" csCatId="accent1" phldr="1"/>
      <dgm:spPr/>
      <dgm:t>
        <a:bodyPr/>
        <a:lstStyle/>
        <a:p>
          <a:endParaRPr lang="es-CO"/>
        </a:p>
      </dgm:t>
    </dgm:pt>
    <dgm:pt modelId="{CA1B9D2C-019D-4C8F-A0F9-974D2F5FAD26}">
      <dgm:prSet phldrT="[Texto]"/>
      <dgm:spPr>
        <a:solidFill>
          <a:srgbClr val="76D6FF">
            <a:alpha val="70000"/>
          </a:srgbClr>
        </a:solidFill>
      </dgm:spPr>
      <dgm:t>
        <a:bodyPr/>
        <a:lstStyle/>
        <a:p>
          <a:r>
            <a:rPr lang="es-CO" b="1" dirty="0">
              <a:latin typeface="Montserrat" panose="00000500000000000000" pitchFamily="50" charset="0"/>
            </a:rPr>
            <a:t>Estabilice</a:t>
          </a:r>
        </a:p>
      </dgm:t>
    </dgm:pt>
    <dgm:pt modelId="{D27864D2-5F23-48DF-81C2-66889EAF927F}" type="parTrans" cxnId="{39BC9013-AD17-49A5-B01F-BEBCACA9230F}">
      <dgm:prSet/>
      <dgm:spPr/>
      <dgm:t>
        <a:bodyPr/>
        <a:lstStyle/>
        <a:p>
          <a:endParaRPr lang="es-CO">
            <a:latin typeface="Montserrat" panose="00000500000000000000" pitchFamily="50" charset="0"/>
          </a:endParaRPr>
        </a:p>
      </dgm:t>
    </dgm:pt>
    <dgm:pt modelId="{E5EED61C-9564-4A55-A2DB-E94CE114A031}" type="sibTrans" cxnId="{39BC9013-AD17-49A5-B01F-BEBCACA9230F}">
      <dgm:prSet/>
      <dgm:spPr/>
      <dgm:t>
        <a:bodyPr/>
        <a:lstStyle/>
        <a:p>
          <a:endParaRPr lang="es-CO">
            <a:latin typeface="Montserrat" panose="00000500000000000000" pitchFamily="50" charset="0"/>
          </a:endParaRPr>
        </a:p>
      </dgm:t>
    </dgm:pt>
    <dgm:pt modelId="{953566E0-FD24-4ED1-894A-186293E0670C}">
      <dgm:prSet phldrT="[Texto]"/>
      <dgm:spPr>
        <a:solidFill>
          <a:srgbClr val="76D6FF">
            <a:alpha val="70000"/>
          </a:srgbClr>
        </a:solidFill>
      </dgm:spPr>
      <dgm:t>
        <a:bodyPr/>
        <a:lstStyle/>
        <a:p>
          <a:r>
            <a:rPr lang="es-CO" b="1" dirty="0" err="1">
              <a:latin typeface="Montserrat" panose="00000500000000000000" pitchFamily="50" charset="0"/>
            </a:rPr>
            <a:t>Pseudoictericia</a:t>
          </a:r>
          <a:endParaRPr lang="es-CO" b="1" dirty="0">
            <a:latin typeface="Montserrat" panose="00000500000000000000" pitchFamily="50" charset="0"/>
          </a:endParaRPr>
        </a:p>
      </dgm:t>
    </dgm:pt>
    <dgm:pt modelId="{C5E644C5-643C-462B-8FD5-07E2B770E9E5}" type="parTrans" cxnId="{AD71BB72-5360-41E8-B074-CB41EC81BCB4}">
      <dgm:prSet/>
      <dgm:spPr/>
      <dgm:t>
        <a:bodyPr/>
        <a:lstStyle/>
        <a:p>
          <a:endParaRPr lang="es-CO">
            <a:latin typeface="Montserrat" panose="00000500000000000000" pitchFamily="50" charset="0"/>
          </a:endParaRPr>
        </a:p>
      </dgm:t>
    </dgm:pt>
    <dgm:pt modelId="{3475AE7A-162C-44D4-A5DC-31807BECEFD8}" type="sibTrans" cxnId="{AD71BB72-5360-41E8-B074-CB41EC81BCB4}">
      <dgm:prSet/>
      <dgm:spPr/>
      <dgm:t>
        <a:bodyPr/>
        <a:lstStyle/>
        <a:p>
          <a:endParaRPr lang="es-CO">
            <a:latin typeface="Montserrat" panose="00000500000000000000" pitchFamily="50" charset="0"/>
          </a:endParaRPr>
        </a:p>
      </dgm:t>
    </dgm:pt>
    <dgm:pt modelId="{5BE3D430-E0DA-442D-9DDA-6B1DC1628FE1}">
      <dgm:prSet phldrT="[Texto]"/>
      <dgm:spPr>
        <a:solidFill>
          <a:srgbClr val="76D6FF">
            <a:alpha val="70000"/>
          </a:srgbClr>
        </a:solidFill>
      </dgm:spPr>
      <dgm:t>
        <a:bodyPr/>
        <a:lstStyle/>
        <a:p>
          <a:r>
            <a:rPr lang="es-CO" b="1" dirty="0">
              <a:latin typeface="Montserrat" panose="00000500000000000000" pitchFamily="50" charset="0"/>
            </a:rPr>
            <a:t>Anamnesis y examen físico</a:t>
          </a:r>
        </a:p>
      </dgm:t>
    </dgm:pt>
    <dgm:pt modelId="{19B6CB2A-E527-4ADC-AEE3-557AD4F52668}" type="parTrans" cxnId="{F7D60F78-038A-4BB5-A75B-095043CCFEF9}">
      <dgm:prSet/>
      <dgm:spPr/>
      <dgm:t>
        <a:bodyPr/>
        <a:lstStyle/>
        <a:p>
          <a:endParaRPr lang="es-CO">
            <a:latin typeface="Montserrat" panose="00000500000000000000" pitchFamily="50" charset="0"/>
          </a:endParaRPr>
        </a:p>
      </dgm:t>
    </dgm:pt>
    <dgm:pt modelId="{23470AB3-C532-4CB8-A3AE-81E21450D29F}" type="sibTrans" cxnId="{F7D60F78-038A-4BB5-A75B-095043CCFEF9}">
      <dgm:prSet/>
      <dgm:spPr/>
      <dgm:t>
        <a:bodyPr/>
        <a:lstStyle/>
        <a:p>
          <a:endParaRPr lang="es-CO">
            <a:latin typeface="Montserrat" panose="00000500000000000000" pitchFamily="50" charset="0"/>
          </a:endParaRPr>
        </a:p>
      </dgm:t>
    </dgm:pt>
    <dgm:pt modelId="{0A0C42B6-C6E5-4BD8-A9DE-9015C529C1B8}">
      <dgm:prSet phldrT="[Texto]"/>
      <dgm:spPr>
        <a:solidFill>
          <a:srgbClr val="76D6FF">
            <a:alpha val="70000"/>
          </a:srgbClr>
        </a:solidFill>
      </dgm:spPr>
      <dgm:t>
        <a:bodyPr/>
        <a:lstStyle/>
        <a:p>
          <a:r>
            <a:rPr lang="es-CO" b="1" dirty="0">
              <a:latin typeface="Montserrat" panose="00000500000000000000" pitchFamily="50" charset="0"/>
            </a:rPr>
            <a:t>Paraclínicos </a:t>
          </a:r>
        </a:p>
      </dgm:t>
    </dgm:pt>
    <dgm:pt modelId="{AACD8433-BF7A-4BF9-A11F-6261B21DB8D0}" type="parTrans" cxnId="{977B42AE-9C53-4ED5-A042-CDC6CFF1B04A}">
      <dgm:prSet/>
      <dgm:spPr/>
      <dgm:t>
        <a:bodyPr/>
        <a:lstStyle/>
        <a:p>
          <a:endParaRPr lang="es-CO">
            <a:latin typeface="Montserrat" panose="00000500000000000000" pitchFamily="50" charset="0"/>
          </a:endParaRPr>
        </a:p>
      </dgm:t>
    </dgm:pt>
    <dgm:pt modelId="{3186DD98-BF36-462B-9998-0714AD9AC6E1}" type="sibTrans" cxnId="{977B42AE-9C53-4ED5-A042-CDC6CFF1B04A}">
      <dgm:prSet/>
      <dgm:spPr/>
      <dgm:t>
        <a:bodyPr/>
        <a:lstStyle/>
        <a:p>
          <a:endParaRPr lang="es-CO">
            <a:latin typeface="Montserrat" panose="00000500000000000000" pitchFamily="50" charset="0"/>
          </a:endParaRPr>
        </a:p>
      </dgm:t>
    </dgm:pt>
    <dgm:pt modelId="{745EC08C-E9D6-4D5E-B198-C9373A657066}">
      <dgm:prSet phldrT="[Texto]"/>
      <dgm:spPr>
        <a:solidFill>
          <a:srgbClr val="76D6FF">
            <a:alpha val="70000"/>
          </a:srgbClr>
        </a:solidFill>
      </dgm:spPr>
      <dgm:t>
        <a:bodyPr/>
        <a:lstStyle/>
        <a:p>
          <a:r>
            <a:rPr lang="es-CO" b="1" dirty="0">
              <a:latin typeface="Montserrat" panose="00000500000000000000" pitchFamily="50" charset="0"/>
            </a:rPr>
            <a:t>Determine causa y tratamiento</a:t>
          </a:r>
        </a:p>
      </dgm:t>
    </dgm:pt>
    <dgm:pt modelId="{AB7F6FBA-9B16-4A0F-A5EC-F237C6C96765}" type="parTrans" cxnId="{A7600402-7AC7-497A-B542-6A36C3C642AF}">
      <dgm:prSet/>
      <dgm:spPr/>
      <dgm:t>
        <a:bodyPr/>
        <a:lstStyle/>
        <a:p>
          <a:endParaRPr lang="es-CO">
            <a:latin typeface="Montserrat" panose="00000500000000000000" pitchFamily="50" charset="0"/>
          </a:endParaRPr>
        </a:p>
      </dgm:t>
    </dgm:pt>
    <dgm:pt modelId="{5273CB00-A6D5-4C57-AC27-69CE6701069A}" type="sibTrans" cxnId="{A7600402-7AC7-497A-B542-6A36C3C642AF}">
      <dgm:prSet/>
      <dgm:spPr/>
      <dgm:t>
        <a:bodyPr/>
        <a:lstStyle/>
        <a:p>
          <a:endParaRPr lang="es-CO">
            <a:latin typeface="Montserrat" panose="00000500000000000000" pitchFamily="50" charset="0"/>
          </a:endParaRPr>
        </a:p>
      </dgm:t>
    </dgm:pt>
    <dgm:pt modelId="{76630AEB-BEE1-4833-9781-B1E7432F995D}" type="pres">
      <dgm:prSet presAssocID="{AEA1CBFC-EC0C-4D68-886D-BEBEC65F9DF1}" presName="Name0" presStyleCnt="0">
        <dgm:presLayoutVars>
          <dgm:dir/>
          <dgm:resizeHandles val="exact"/>
        </dgm:presLayoutVars>
      </dgm:prSet>
      <dgm:spPr/>
    </dgm:pt>
    <dgm:pt modelId="{96C9F924-E1A0-4814-A866-EF61C426D03A}" type="pres">
      <dgm:prSet presAssocID="{AEA1CBFC-EC0C-4D68-886D-BEBEC65F9DF1}" presName="cycle" presStyleCnt="0"/>
      <dgm:spPr/>
    </dgm:pt>
    <dgm:pt modelId="{CF90CACB-8975-431D-987E-DF16EF04EB56}" type="pres">
      <dgm:prSet presAssocID="{CA1B9D2C-019D-4C8F-A0F9-974D2F5FAD26}" presName="nodeFirstNode" presStyleLbl="node1" presStyleIdx="0" presStyleCnt="5">
        <dgm:presLayoutVars>
          <dgm:bulletEnabled val="1"/>
        </dgm:presLayoutVars>
      </dgm:prSet>
      <dgm:spPr/>
    </dgm:pt>
    <dgm:pt modelId="{7885DD60-1660-47CD-A1AF-56B67E9ECD0F}" type="pres">
      <dgm:prSet presAssocID="{E5EED61C-9564-4A55-A2DB-E94CE114A031}" presName="sibTransFirstNode" presStyleLbl="bgShp" presStyleIdx="0" presStyleCnt="1"/>
      <dgm:spPr/>
    </dgm:pt>
    <dgm:pt modelId="{4990D6B6-B570-4C84-8E91-D07A08D4C933}" type="pres">
      <dgm:prSet presAssocID="{953566E0-FD24-4ED1-894A-186293E0670C}" presName="nodeFollowingNodes" presStyleLbl="node1" presStyleIdx="1" presStyleCnt="5">
        <dgm:presLayoutVars>
          <dgm:bulletEnabled val="1"/>
        </dgm:presLayoutVars>
      </dgm:prSet>
      <dgm:spPr/>
    </dgm:pt>
    <dgm:pt modelId="{1B0B4942-7BBE-4CA7-BEB9-F226AF8C2A8F}" type="pres">
      <dgm:prSet presAssocID="{5BE3D430-E0DA-442D-9DDA-6B1DC1628FE1}" presName="nodeFollowingNodes" presStyleLbl="node1" presStyleIdx="2" presStyleCnt="5" custRadScaleRad="98399" custRadScaleInc="1944">
        <dgm:presLayoutVars>
          <dgm:bulletEnabled val="1"/>
        </dgm:presLayoutVars>
      </dgm:prSet>
      <dgm:spPr/>
    </dgm:pt>
    <dgm:pt modelId="{BCD88C90-03B9-47C3-9FC1-B41D910AAB9F}" type="pres">
      <dgm:prSet presAssocID="{0A0C42B6-C6E5-4BD8-A9DE-9015C529C1B8}" presName="nodeFollowingNodes" presStyleLbl="node1" presStyleIdx="3" presStyleCnt="5">
        <dgm:presLayoutVars>
          <dgm:bulletEnabled val="1"/>
        </dgm:presLayoutVars>
      </dgm:prSet>
      <dgm:spPr/>
    </dgm:pt>
    <dgm:pt modelId="{2345838E-43B8-4628-8224-ACCCBEDEF754}" type="pres">
      <dgm:prSet presAssocID="{745EC08C-E9D6-4D5E-B198-C9373A657066}" presName="nodeFollowingNodes" presStyleLbl="node1" presStyleIdx="4" presStyleCnt="5">
        <dgm:presLayoutVars>
          <dgm:bulletEnabled val="1"/>
        </dgm:presLayoutVars>
      </dgm:prSet>
      <dgm:spPr/>
    </dgm:pt>
  </dgm:ptLst>
  <dgm:cxnLst>
    <dgm:cxn modelId="{A7600402-7AC7-497A-B542-6A36C3C642AF}" srcId="{AEA1CBFC-EC0C-4D68-886D-BEBEC65F9DF1}" destId="{745EC08C-E9D6-4D5E-B198-C9373A657066}" srcOrd="4" destOrd="0" parTransId="{AB7F6FBA-9B16-4A0F-A5EC-F237C6C96765}" sibTransId="{5273CB00-A6D5-4C57-AC27-69CE6701069A}"/>
    <dgm:cxn modelId="{39BC9013-AD17-49A5-B01F-BEBCACA9230F}" srcId="{AEA1CBFC-EC0C-4D68-886D-BEBEC65F9DF1}" destId="{CA1B9D2C-019D-4C8F-A0F9-974D2F5FAD26}" srcOrd="0" destOrd="0" parTransId="{D27864D2-5F23-48DF-81C2-66889EAF927F}" sibTransId="{E5EED61C-9564-4A55-A2DB-E94CE114A031}"/>
    <dgm:cxn modelId="{330A563B-6CAE-4642-A363-E2015AD65FFC}" type="presOf" srcId="{745EC08C-E9D6-4D5E-B198-C9373A657066}" destId="{2345838E-43B8-4628-8224-ACCCBEDEF754}" srcOrd="0" destOrd="0" presId="urn:microsoft.com/office/officeart/2005/8/layout/cycle3"/>
    <dgm:cxn modelId="{3F914A4E-2952-4DE9-B838-73619A2C9642}" type="presOf" srcId="{0A0C42B6-C6E5-4BD8-A9DE-9015C529C1B8}" destId="{BCD88C90-03B9-47C3-9FC1-B41D910AAB9F}" srcOrd="0" destOrd="0" presId="urn:microsoft.com/office/officeart/2005/8/layout/cycle3"/>
    <dgm:cxn modelId="{AD71BB72-5360-41E8-B074-CB41EC81BCB4}" srcId="{AEA1CBFC-EC0C-4D68-886D-BEBEC65F9DF1}" destId="{953566E0-FD24-4ED1-894A-186293E0670C}" srcOrd="1" destOrd="0" parTransId="{C5E644C5-643C-462B-8FD5-07E2B770E9E5}" sibTransId="{3475AE7A-162C-44D4-A5DC-31807BECEFD8}"/>
    <dgm:cxn modelId="{696B9955-198B-449E-84C8-CFF4E29CE5E0}" type="presOf" srcId="{AEA1CBFC-EC0C-4D68-886D-BEBEC65F9DF1}" destId="{76630AEB-BEE1-4833-9781-B1E7432F995D}" srcOrd="0" destOrd="0" presId="urn:microsoft.com/office/officeart/2005/8/layout/cycle3"/>
    <dgm:cxn modelId="{F7D60F78-038A-4BB5-A75B-095043CCFEF9}" srcId="{AEA1CBFC-EC0C-4D68-886D-BEBEC65F9DF1}" destId="{5BE3D430-E0DA-442D-9DDA-6B1DC1628FE1}" srcOrd="2" destOrd="0" parTransId="{19B6CB2A-E527-4ADC-AEE3-557AD4F52668}" sibTransId="{23470AB3-C532-4CB8-A3AE-81E21450D29F}"/>
    <dgm:cxn modelId="{1D25B0A1-EB26-4EB8-B9AC-631E77BB1DE2}" type="presOf" srcId="{953566E0-FD24-4ED1-894A-186293E0670C}" destId="{4990D6B6-B570-4C84-8E91-D07A08D4C933}" srcOrd="0" destOrd="0" presId="urn:microsoft.com/office/officeart/2005/8/layout/cycle3"/>
    <dgm:cxn modelId="{A648F5AB-8941-46E1-BB77-40AAE625F44F}" type="presOf" srcId="{5BE3D430-E0DA-442D-9DDA-6B1DC1628FE1}" destId="{1B0B4942-7BBE-4CA7-BEB9-F226AF8C2A8F}" srcOrd="0" destOrd="0" presId="urn:microsoft.com/office/officeart/2005/8/layout/cycle3"/>
    <dgm:cxn modelId="{977B42AE-9C53-4ED5-A042-CDC6CFF1B04A}" srcId="{AEA1CBFC-EC0C-4D68-886D-BEBEC65F9DF1}" destId="{0A0C42B6-C6E5-4BD8-A9DE-9015C529C1B8}" srcOrd="3" destOrd="0" parTransId="{AACD8433-BF7A-4BF9-A11F-6261B21DB8D0}" sibTransId="{3186DD98-BF36-462B-9998-0714AD9AC6E1}"/>
    <dgm:cxn modelId="{A48DB8E1-F54F-4E9B-910C-3A7F00FF5C59}" type="presOf" srcId="{E5EED61C-9564-4A55-A2DB-E94CE114A031}" destId="{7885DD60-1660-47CD-A1AF-56B67E9ECD0F}" srcOrd="0" destOrd="0" presId="urn:microsoft.com/office/officeart/2005/8/layout/cycle3"/>
    <dgm:cxn modelId="{24D6A0EC-BEA2-43BE-BAEF-2D00920DE270}" type="presOf" srcId="{CA1B9D2C-019D-4C8F-A0F9-974D2F5FAD26}" destId="{CF90CACB-8975-431D-987E-DF16EF04EB56}" srcOrd="0" destOrd="0" presId="urn:microsoft.com/office/officeart/2005/8/layout/cycle3"/>
    <dgm:cxn modelId="{0A647686-D94D-4B7E-9E4F-FCAD20D542D6}" type="presParOf" srcId="{76630AEB-BEE1-4833-9781-B1E7432F995D}" destId="{96C9F924-E1A0-4814-A866-EF61C426D03A}" srcOrd="0" destOrd="0" presId="urn:microsoft.com/office/officeart/2005/8/layout/cycle3"/>
    <dgm:cxn modelId="{C42BFB8D-D1E3-47E9-AF8B-27053160E907}" type="presParOf" srcId="{96C9F924-E1A0-4814-A866-EF61C426D03A}" destId="{CF90CACB-8975-431D-987E-DF16EF04EB56}" srcOrd="0" destOrd="0" presId="urn:microsoft.com/office/officeart/2005/8/layout/cycle3"/>
    <dgm:cxn modelId="{2108FA64-83DD-4F95-B3CC-D058A79BD16D}" type="presParOf" srcId="{96C9F924-E1A0-4814-A866-EF61C426D03A}" destId="{7885DD60-1660-47CD-A1AF-56B67E9ECD0F}" srcOrd="1" destOrd="0" presId="urn:microsoft.com/office/officeart/2005/8/layout/cycle3"/>
    <dgm:cxn modelId="{3C5817C7-64C1-4BAE-B0BA-6E7AE8C7C3F1}" type="presParOf" srcId="{96C9F924-E1A0-4814-A866-EF61C426D03A}" destId="{4990D6B6-B570-4C84-8E91-D07A08D4C933}" srcOrd="2" destOrd="0" presId="urn:microsoft.com/office/officeart/2005/8/layout/cycle3"/>
    <dgm:cxn modelId="{27CBDB15-D305-4136-AB68-02450210B156}" type="presParOf" srcId="{96C9F924-E1A0-4814-A866-EF61C426D03A}" destId="{1B0B4942-7BBE-4CA7-BEB9-F226AF8C2A8F}" srcOrd="3" destOrd="0" presId="urn:microsoft.com/office/officeart/2005/8/layout/cycle3"/>
    <dgm:cxn modelId="{46280564-14E5-4735-8BC7-3FD520EFF0E7}" type="presParOf" srcId="{96C9F924-E1A0-4814-A866-EF61C426D03A}" destId="{BCD88C90-03B9-47C3-9FC1-B41D910AAB9F}" srcOrd="4" destOrd="0" presId="urn:microsoft.com/office/officeart/2005/8/layout/cycle3"/>
    <dgm:cxn modelId="{43A6C2DD-7E15-4BEA-ACF4-BB7017257E6D}" type="presParOf" srcId="{96C9F924-E1A0-4814-A866-EF61C426D03A}" destId="{2345838E-43B8-4628-8224-ACCCBEDEF754}" srcOrd="5" destOrd="0" presId="urn:microsoft.com/office/officeart/2005/8/layout/cycle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3BDEC1-352F-4BD9-B2D6-732AFC2B3E0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CO"/>
        </a:p>
      </dgm:t>
    </dgm:pt>
    <dgm:pt modelId="{B359CA17-BD66-4F8F-974D-BD7E93B7EDA7}">
      <dgm:prSet phldrT="[Texto]"/>
      <dgm:spPr>
        <a:solidFill>
          <a:srgbClr val="23D4F6">
            <a:alpha val="50000"/>
          </a:srgbClr>
        </a:solidFill>
      </dgm:spPr>
      <dgm:t>
        <a:bodyPr/>
        <a:lstStyle/>
        <a:p>
          <a:r>
            <a:rPr lang="es-CO" dirty="0">
              <a:solidFill>
                <a:schemeClr val="tx1"/>
              </a:solidFill>
              <a:latin typeface="Montserrat" panose="00000500000000000000" pitchFamily="50" charset="0"/>
            </a:rPr>
            <a:t>Evalúe signos vitales, estado mental.</a:t>
          </a:r>
        </a:p>
      </dgm:t>
    </dgm:pt>
    <dgm:pt modelId="{4351E658-E66B-4008-B4E7-E7A3D7AAC15E}" type="parTrans" cxnId="{EC0FFC5C-68AE-4E8F-BD7C-A39EB38FAAE6}">
      <dgm:prSet/>
      <dgm:spPr/>
      <dgm:t>
        <a:bodyPr/>
        <a:lstStyle/>
        <a:p>
          <a:endParaRPr lang="es-CO">
            <a:latin typeface="Montserrat" panose="00000500000000000000" pitchFamily="50" charset="0"/>
          </a:endParaRPr>
        </a:p>
      </dgm:t>
    </dgm:pt>
    <dgm:pt modelId="{5D427062-1A52-46CD-8A92-5649D89B7B4D}" type="sibTrans" cxnId="{EC0FFC5C-68AE-4E8F-BD7C-A39EB38FAAE6}">
      <dgm:prSet/>
      <dgm:spPr>
        <a:solidFill>
          <a:schemeClr val="accent3">
            <a:alpha val="69000"/>
          </a:schemeClr>
        </a:solidFill>
      </dgm:spPr>
      <dgm:t>
        <a:bodyPr/>
        <a:lstStyle/>
        <a:p>
          <a:endParaRPr lang="es-CO">
            <a:latin typeface="Montserrat" panose="00000500000000000000" pitchFamily="50" charset="0"/>
          </a:endParaRPr>
        </a:p>
      </dgm:t>
    </dgm:pt>
    <dgm:pt modelId="{FB1371E4-FD06-423E-BA1B-6AAE42CCEABF}">
      <dgm:prSet phldrT="[Texto]"/>
      <dgm:spPr>
        <a:solidFill>
          <a:schemeClr val="accent1">
            <a:lumMod val="40000"/>
            <a:lumOff val="60000"/>
            <a:alpha val="50000"/>
          </a:schemeClr>
        </a:solidFill>
      </dgm:spPr>
      <dgm:t>
        <a:bodyPr/>
        <a:lstStyle/>
        <a:p>
          <a:r>
            <a:rPr lang="es-CO" dirty="0">
              <a:solidFill>
                <a:schemeClr val="tx1"/>
              </a:solidFill>
              <a:latin typeface="Montserrat" panose="00000500000000000000" pitchFamily="50" charset="0"/>
            </a:rPr>
            <a:t>Haga el tratamiento oportuno ( LEV, transfusión, cirugía).</a:t>
          </a:r>
        </a:p>
      </dgm:t>
    </dgm:pt>
    <dgm:pt modelId="{AAD8D400-C702-4707-82C4-53916147EC79}" type="parTrans" cxnId="{8E96F21E-30F9-42EF-9249-2F990F3479BF}">
      <dgm:prSet/>
      <dgm:spPr/>
      <dgm:t>
        <a:bodyPr/>
        <a:lstStyle/>
        <a:p>
          <a:endParaRPr lang="es-CO">
            <a:latin typeface="Montserrat" panose="00000500000000000000" pitchFamily="50" charset="0"/>
          </a:endParaRPr>
        </a:p>
      </dgm:t>
    </dgm:pt>
    <dgm:pt modelId="{217849A1-9C04-4782-A268-97EB5920921B}" type="sibTrans" cxnId="{8E96F21E-30F9-42EF-9249-2F990F3479BF}">
      <dgm:prSet/>
      <dgm:spPr>
        <a:solidFill>
          <a:schemeClr val="accent3">
            <a:alpha val="69000"/>
          </a:schemeClr>
        </a:solidFill>
      </dgm:spPr>
      <dgm:t>
        <a:bodyPr/>
        <a:lstStyle/>
        <a:p>
          <a:endParaRPr lang="es-CO">
            <a:latin typeface="Montserrat" panose="00000500000000000000" pitchFamily="50" charset="0"/>
          </a:endParaRPr>
        </a:p>
      </dgm:t>
    </dgm:pt>
    <dgm:pt modelId="{3EF0565D-ABEC-4985-AF69-CBE3C934E686}">
      <dgm:prSet phldrT="[Texto]"/>
      <dgm:spPr>
        <a:solidFill>
          <a:srgbClr val="76D6FF">
            <a:alpha val="50000"/>
          </a:srgbClr>
        </a:solidFill>
      </dgm:spPr>
      <dgm:t>
        <a:bodyPr/>
        <a:lstStyle/>
        <a:p>
          <a:r>
            <a:rPr lang="es-CO" dirty="0">
              <a:solidFill>
                <a:schemeClr val="tx1"/>
              </a:solidFill>
              <a:latin typeface="Montserrat" panose="00000500000000000000" pitchFamily="50" charset="0"/>
            </a:rPr>
            <a:t>Falla hepática aguda, colangitis, hemolisis masiva.</a:t>
          </a:r>
        </a:p>
      </dgm:t>
    </dgm:pt>
    <dgm:pt modelId="{56BC7224-901B-470E-9063-D86EFDC3DDF2}" type="parTrans" cxnId="{D60208E5-2D80-4985-94BF-5025EF7FEB9D}">
      <dgm:prSet/>
      <dgm:spPr/>
      <dgm:t>
        <a:bodyPr/>
        <a:lstStyle/>
        <a:p>
          <a:endParaRPr lang="es-CO">
            <a:latin typeface="Montserrat" panose="00000500000000000000" pitchFamily="50" charset="0"/>
          </a:endParaRPr>
        </a:p>
      </dgm:t>
    </dgm:pt>
    <dgm:pt modelId="{B43E933B-3141-4B1E-8C20-7197B02EDCEC}" type="sibTrans" cxnId="{D60208E5-2D80-4985-94BF-5025EF7FEB9D}">
      <dgm:prSet/>
      <dgm:spPr/>
      <dgm:t>
        <a:bodyPr/>
        <a:lstStyle/>
        <a:p>
          <a:endParaRPr lang="es-CO">
            <a:latin typeface="Montserrat" panose="00000500000000000000" pitchFamily="50" charset="0"/>
          </a:endParaRPr>
        </a:p>
      </dgm:t>
    </dgm:pt>
    <dgm:pt modelId="{E0FEC132-3261-4C4A-8A52-B00D679A0BAB}" type="pres">
      <dgm:prSet presAssocID="{673BDEC1-352F-4BD9-B2D6-732AFC2B3E00}" presName="outerComposite" presStyleCnt="0">
        <dgm:presLayoutVars>
          <dgm:chMax val="5"/>
          <dgm:dir/>
          <dgm:resizeHandles val="exact"/>
        </dgm:presLayoutVars>
      </dgm:prSet>
      <dgm:spPr/>
    </dgm:pt>
    <dgm:pt modelId="{353E2F3D-E6E7-44F8-AC31-9B2A4CE5DB00}" type="pres">
      <dgm:prSet presAssocID="{673BDEC1-352F-4BD9-B2D6-732AFC2B3E00}" presName="dummyMaxCanvas" presStyleCnt="0">
        <dgm:presLayoutVars/>
      </dgm:prSet>
      <dgm:spPr/>
    </dgm:pt>
    <dgm:pt modelId="{9D9F32BB-84B2-4BEE-BC7A-3BD172C97E82}" type="pres">
      <dgm:prSet presAssocID="{673BDEC1-352F-4BD9-B2D6-732AFC2B3E00}" presName="ThreeNodes_1" presStyleLbl="node1" presStyleIdx="0" presStyleCnt="3">
        <dgm:presLayoutVars>
          <dgm:bulletEnabled val="1"/>
        </dgm:presLayoutVars>
      </dgm:prSet>
      <dgm:spPr/>
    </dgm:pt>
    <dgm:pt modelId="{C4533F23-4BEE-4B9D-A251-F4556A01B066}" type="pres">
      <dgm:prSet presAssocID="{673BDEC1-352F-4BD9-B2D6-732AFC2B3E00}" presName="ThreeNodes_2" presStyleLbl="node1" presStyleIdx="1" presStyleCnt="3">
        <dgm:presLayoutVars>
          <dgm:bulletEnabled val="1"/>
        </dgm:presLayoutVars>
      </dgm:prSet>
      <dgm:spPr/>
    </dgm:pt>
    <dgm:pt modelId="{5ECD3D19-2856-4EF8-BCA8-1BA42E972AFB}" type="pres">
      <dgm:prSet presAssocID="{673BDEC1-352F-4BD9-B2D6-732AFC2B3E00}" presName="ThreeNodes_3" presStyleLbl="node1" presStyleIdx="2" presStyleCnt="3">
        <dgm:presLayoutVars>
          <dgm:bulletEnabled val="1"/>
        </dgm:presLayoutVars>
      </dgm:prSet>
      <dgm:spPr/>
    </dgm:pt>
    <dgm:pt modelId="{0F77C5A4-3D02-4A1C-8C4D-EE8A3D326406}" type="pres">
      <dgm:prSet presAssocID="{673BDEC1-352F-4BD9-B2D6-732AFC2B3E00}" presName="ThreeConn_1-2" presStyleLbl="fgAccFollowNode1" presStyleIdx="0" presStyleCnt="2">
        <dgm:presLayoutVars>
          <dgm:bulletEnabled val="1"/>
        </dgm:presLayoutVars>
      </dgm:prSet>
      <dgm:spPr/>
    </dgm:pt>
    <dgm:pt modelId="{9D6596FD-27FF-48B4-82B1-195AFC3DE76B}" type="pres">
      <dgm:prSet presAssocID="{673BDEC1-352F-4BD9-B2D6-732AFC2B3E00}" presName="ThreeConn_2-3" presStyleLbl="fgAccFollowNode1" presStyleIdx="1" presStyleCnt="2">
        <dgm:presLayoutVars>
          <dgm:bulletEnabled val="1"/>
        </dgm:presLayoutVars>
      </dgm:prSet>
      <dgm:spPr/>
    </dgm:pt>
    <dgm:pt modelId="{1CE48EF0-E0CB-405B-BEB1-265E6DB2E2D9}" type="pres">
      <dgm:prSet presAssocID="{673BDEC1-352F-4BD9-B2D6-732AFC2B3E00}" presName="ThreeNodes_1_text" presStyleLbl="node1" presStyleIdx="2" presStyleCnt="3">
        <dgm:presLayoutVars>
          <dgm:bulletEnabled val="1"/>
        </dgm:presLayoutVars>
      </dgm:prSet>
      <dgm:spPr/>
    </dgm:pt>
    <dgm:pt modelId="{8B29185F-3313-4CE9-A7BF-E2C4F9A75358}" type="pres">
      <dgm:prSet presAssocID="{673BDEC1-352F-4BD9-B2D6-732AFC2B3E00}" presName="ThreeNodes_2_text" presStyleLbl="node1" presStyleIdx="2" presStyleCnt="3">
        <dgm:presLayoutVars>
          <dgm:bulletEnabled val="1"/>
        </dgm:presLayoutVars>
      </dgm:prSet>
      <dgm:spPr/>
    </dgm:pt>
    <dgm:pt modelId="{AA33DC5F-9375-4091-B42A-B10828D39532}" type="pres">
      <dgm:prSet presAssocID="{673BDEC1-352F-4BD9-B2D6-732AFC2B3E00}" presName="ThreeNodes_3_text" presStyleLbl="node1" presStyleIdx="2" presStyleCnt="3">
        <dgm:presLayoutVars>
          <dgm:bulletEnabled val="1"/>
        </dgm:presLayoutVars>
      </dgm:prSet>
      <dgm:spPr/>
    </dgm:pt>
  </dgm:ptLst>
  <dgm:cxnLst>
    <dgm:cxn modelId="{8E96F21E-30F9-42EF-9249-2F990F3479BF}" srcId="{673BDEC1-352F-4BD9-B2D6-732AFC2B3E00}" destId="{FB1371E4-FD06-423E-BA1B-6AAE42CCEABF}" srcOrd="1" destOrd="0" parTransId="{AAD8D400-C702-4707-82C4-53916147EC79}" sibTransId="{217849A1-9C04-4782-A268-97EB5920921B}"/>
    <dgm:cxn modelId="{F6546C23-55BF-4329-BD4F-7DAAA070DD4E}" type="presOf" srcId="{3EF0565D-ABEC-4985-AF69-CBE3C934E686}" destId="{5ECD3D19-2856-4EF8-BCA8-1BA42E972AFB}" srcOrd="0" destOrd="0" presId="urn:microsoft.com/office/officeart/2005/8/layout/vProcess5"/>
    <dgm:cxn modelId="{31C6213B-C4CA-4476-B27E-A050F2D7A01E}" type="presOf" srcId="{FB1371E4-FD06-423E-BA1B-6AAE42CCEABF}" destId="{C4533F23-4BEE-4B9D-A251-F4556A01B066}" srcOrd="0" destOrd="0" presId="urn:microsoft.com/office/officeart/2005/8/layout/vProcess5"/>
    <dgm:cxn modelId="{EC0FFC5C-68AE-4E8F-BD7C-A39EB38FAAE6}" srcId="{673BDEC1-352F-4BD9-B2D6-732AFC2B3E00}" destId="{B359CA17-BD66-4F8F-974D-BD7E93B7EDA7}" srcOrd="0" destOrd="0" parTransId="{4351E658-E66B-4008-B4E7-E7A3D7AAC15E}" sibTransId="{5D427062-1A52-46CD-8A92-5649D89B7B4D}"/>
    <dgm:cxn modelId="{A5C5E76C-57C5-4EB7-BC9F-F30B58076044}" type="presOf" srcId="{5D427062-1A52-46CD-8A92-5649D89B7B4D}" destId="{0F77C5A4-3D02-4A1C-8C4D-EE8A3D326406}" srcOrd="0" destOrd="0" presId="urn:microsoft.com/office/officeart/2005/8/layout/vProcess5"/>
    <dgm:cxn modelId="{7F43BE4D-EA80-424E-B2B8-DA59927FDA9E}" type="presOf" srcId="{FB1371E4-FD06-423E-BA1B-6AAE42CCEABF}" destId="{8B29185F-3313-4CE9-A7BF-E2C4F9A75358}" srcOrd="1" destOrd="0" presId="urn:microsoft.com/office/officeart/2005/8/layout/vProcess5"/>
    <dgm:cxn modelId="{29AC4658-3B40-419A-B82F-35534D012266}" type="presOf" srcId="{B359CA17-BD66-4F8F-974D-BD7E93B7EDA7}" destId="{1CE48EF0-E0CB-405B-BEB1-265E6DB2E2D9}" srcOrd="1" destOrd="0" presId="urn:microsoft.com/office/officeart/2005/8/layout/vProcess5"/>
    <dgm:cxn modelId="{E38AC1A9-B296-4226-AE52-CFA05EF052D9}" type="presOf" srcId="{673BDEC1-352F-4BD9-B2D6-732AFC2B3E00}" destId="{E0FEC132-3261-4C4A-8A52-B00D679A0BAB}" srcOrd="0" destOrd="0" presId="urn:microsoft.com/office/officeart/2005/8/layout/vProcess5"/>
    <dgm:cxn modelId="{42233CE4-A03E-4145-8196-E06CF3779EF8}" type="presOf" srcId="{B359CA17-BD66-4F8F-974D-BD7E93B7EDA7}" destId="{9D9F32BB-84B2-4BEE-BC7A-3BD172C97E82}" srcOrd="0" destOrd="0" presId="urn:microsoft.com/office/officeart/2005/8/layout/vProcess5"/>
    <dgm:cxn modelId="{D60208E5-2D80-4985-94BF-5025EF7FEB9D}" srcId="{673BDEC1-352F-4BD9-B2D6-732AFC2B3E00}" destId="{3EF0565D-ABEC-4985-AF69-CBE3C934E686}" srcOrd="2" destOrd="0" parTransId="{56BC7224-901B-470E-9063-D86EFDC3DDF2}" sibTransId="{B43E933B-3141-4B1E-8C20-7197B02EDCEC}"/>
    <dgm:cxn modelId="{4DDDAAE7-96A8-4371-B94A-4B02CCF70188}" type="presOf" srcId="{3EF0565D-ABEC-4985-AF69-CBE3C934E686}" destId="{AA33DC5F-9375-4091-B42A-B10828D39532}" srcOrd="1" destOrd="0" presId="urn:microsoft.com/office/officeart/2005/8/layout/vProcess5"/>
    <dgm:cxn modelId="{CFA30EFA-AFED-43FB-8967-84AA12C3C5F3}" type="presOf" srcId="{217849A1-9C04-4782-A268-97EB5920921B}" destId="{9D6596FD-27FF-48B4-82B1-195AFC3DE76B}" srcOrd="0" destOrd="0" presId="urn:microsoft.com/office/officeart/2005/8/layout/vProcess5"/>
    <dgm:cxn modelId="{5949B1B2-F7B8-498D-9D57-2FD9D550E910}" type="presParOf" srcId="{E0FEC132-3261-4C4A-8A52-B00D679A0BAB}" destId="{353E2F3D-E6E7-44F8-AC31-9B2A4CE5DB00}" srcOrd="0" destOrd="0" presId="urn:microsoft.com/office/officeart/2005/8/layout/vProcess5"/>
    <dgm:cxn modelId="{5F8738C8-AD05-42EB-A9DB-E0FBE48E3EB8}" type="presParOf" srcId="{E0FEC132-3261-4C4A-8A52-B00D679A0BAB}" destId="{9D9F32BB-84B2-4BEE-BC7A-3BD172C97E82}" srcOrd="1" destOrd="0" presId="urn:microsoft.com/office/officeart/2005/8/layout/vProcess5"/>
    <dgm:cxn modelId="{97D15F02-97F6-4197-99B2-9C63B41A0324}" type="presParOf" srcId="{E0FEC132-3261-4C4A-8A52-B00D679A0BAB}" destId="{C4533F23-4BEE-4B9D-A251-F4556A01B066}" srcOrd="2" destOrd="0" presId="urn:microsoft.com/office/officeart/2005/8/layout/vProcess5"/>
    <dgm:cxn modelId="{62E73710-363C-4573-8B77-CC47CB469710}" type="presParOf" srcId="{E0FEC132-3261-4C4A-8A52-B00D679A0BAB}" destId="{5ECD3D19-2856-4EF8-BCA8-1BA42E972AFB}" srcOrd="3" destOrd="0" presId="urn:microsoft.com/office/officeart/2005/8/layout/vProcess5"/>
    <dgm:cxn modelId="{53338DAB-5A01-4D40-8576-15DECD7F72B8}" type="presParOf" srcId="{E0FEC132-3261-4C4A-8A52-B00D679A0BAB}" destId="{0F77C5A4-3D02-4A1C-8C4D-EE8A3D326406}" srcOrd="4" destOrd="0" presId="urn:microsoft.com/office/officeart/2005/8/layout/vProcess5"/>
    <dgm:cxn modelId="{89C49A06-1D68-4C41-BCE6-26983FF06962}" type="presParOf" srcId="{E0FEC132-3261-4C4A-8A52-B00D679A0BAB}" destId="{9D6596FD-27FF-48B4-82B1-195AFC3DE76B}" srcOrd="5" destOrd="0" presId="urn:microsoft.com/office/officeart/2005/8/layout/vProcess5"/>
    <dgm:cxn modelId="{F2638220-F392-48F2-AD25-EEB576D6FEEE}" type="presParOf" srcId="{E0FEC132-3261-4C4A-8A52-B00D679A0BAB}" destId="{1CE48EF0-E0CB-405B-BEB1-265E6DB2E2D9}" srcOrd="6" destOrd="0" presId="urn:microsoft.com/office/officeart/2005/8/layout/vProcess5"/>
    <dgm:cxn modelId="{9CF3017E-3E62-40FD-B72B-1F75EDEA8ABC}" type="presParOf" srcId="{E0FEC132-3261-4C4A-8A52-B00D679A0BAB}" destId="{8B29185F-3313-4CE9-A7BF-E2C4F9A75358}" srcOrd="7" destOrd="0" presId="urn:microsoft.com/office/officeart/2005/8/layout/vProcess5"/>
    <dgm:cxn modelId="{6EF7FBAB-FD04-46FE-A492-C276666741CB}" type="presParOf" srcId="{E0FEC132-3261-4C4A-8A52-B00D679A0BAB}" destId="{AA33DC5F-9375-4091-B42A-B10828D39532}" srcOrd="8"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5DD60-1660-47CD-A1AF-56B67E9ECD0F}">
      <dsp:nvSpPr>
        <dsp:cNvPr id="0" name=""/>
        <dsp:cNvSpPr/>
      </dsp:nvSpPr>
      <dsp:spPr>
        <a:xfrm>
          <a:off x="3419738" y="-35042"/>
          <a:ext cx="5352523" cy="5352523"/>
        </a:xfrm>
        <a:prstGeom prst="circularArrow">
          <a:avLst>
            <a:gd name="adj1" fmla="val 5544"/>
            <a:gd name="adj2" fmla="val 330680"/>
            <a:gd name="adj3" fmla="val 13720738"/>
            <a:gd name="adj4" fmla="val 1741964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F90CACB-8975-431D-987E-DF16EF04EB56}">
      <dsp:nvSpPr>
        <dsp:cNvPr id="0" name=""/>
        <dsp:cNvSpPr/>
      </dsp:nvSpPr>
      <dsp:spPr>
        <a:xfrm>
          <a:off x="4813101" y="2465"/>
          <a:ext cx="2565796" cy="1282898"/>
        </a:xfrm>
        <a:prstGeom prst="roundRect">
          <a:avLst/>
        </a:prstGeom>
        <a:solidFill>
          <a:srgbClr val="76D6FF">
            <a:alpha val="70000"/>
          </a:srgb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a:latin typeface="Montserrat" panose="00000500000000000000" pitchFamily="50" charset="0"/>
            </a:rPr>
            <a:t>Estabilice</a:t>
          </a:r>
        </a:p>
      </dsp:txBody>
      <dsp:txXfrm>
        <a:off x="4875727" y="65091"/>
        <a:ext cx="2440544" cy="1157646"/>
      </dsp:txXfrm>
    </dsp:sp>
    <dsp:sp modelId="{4990D6B6-B570-4C84-8E91-D07A08D4C933}">
      <dsp:nvSpPr>
        <dsp:cNvPr id="0" name=""/>
        <dsp:cNvSpPr/>
      </dsp:nvSpPr>
      <dsp:spPr>
        <a:xfrm>
          <a:off x="6983912" y="1579651"/>
          <a:ext cx="2565796" cy="1282898"/>
        </a:xfrm>
        <a:prstGeom prst="roundRect">
          <a:avLst/>
        </a:prstGeom>
        <a:solidFill>
          <a:srgbClr val="76D6FF">
            <a:alpha val="70000"/>
          </a:srgb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err="1">
              <a:latin typeface="Montserrat" panose="00000500000000000000" pitchFamily="50" charset="0"/>
            </a:rPr>
            <a:t>Pseudoictericia</a:t>
          </a:r>
          <a:endParaRPr lang="es-CO" sz="2100" b="1" kern="1200" dirty="0">
            <a:latin typeface="Montserrat" panose="00000500000000000000" pitchFamily="50" charset="0"/>
          </a:endParaRPr>
        </a:p>
      </dsp:txBody>
      <dsp:txXfrm>
        <a:off x="7046538" y="1642277"/>
        <a:ext cx="2440544" cy="1157646"/>
      </dsp:txXfrm>
    </dsp:sp>
    <dsp:sp modelId="{1B0B4942-7BBE-4CA7-BEB9-F226AF8C2A8F}">
      <dsp:nvSpPr>
        <dsp:cNvPr id="0" name=""/>
        <dsp:cNvSpPr/>
      </dsp:nvSpPr>
      <dsp:spPr>
        <a:xfrm>
          <a:off x="6095995" y="4128525"/>
          <a:ext cx="2565796" cy="1282898"/>
        </a:xfrm>
        <a:prstGeom prst="roundRect">
          <a:avLst/>
        </a:prstGeom>
        <a:solidFill>
          <a:srgbClr val="76D6FF">
            <a:alpha val="70000"/>
          </a:srgb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a:latin typeface="Montserrat" panose="00000500000000000000" pitchFamily="50" charset="0"/>
            </a:rPr>
            <a:t>Anamnesis y examen físico</a:t>
          </a:r>
        </a:p>
      </dsp:txBody>
      <dsp:txXfrm>
        <a:off x="6158621" y="4191151"/>
        <a:ext cx="2440544" cy="1157646"/>
      </dsp:txXfrm>
    </dsp:sp>
    <dsp:sp modelId="{BCD88C90-03B9-47C3-9FC1-B41D910AAB9F}">
      <dsp:nvSpPr>
        <dsp:cNvPr id="0" name=""/>
        <dsp:cNvSpPr/>
      </dsp:nvSpPr>
      <dsp:spPr>
        <a:xfrm>
          <a:off x="3471466" y="4131593"/>
          <a:ext cx="2565796" cy="1282898"/>
        </a:xfrm>
        <a:prstGeom prst="roundRect">
          <a:avLst/>
        </a:prstGeom>
        <a:solidFill>
          <a:srgbClr val="76D6FF">
            <a:alpha val="70000"/>
          </a:srgb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a:latin typeface="Montserrat" panose="00000500000000000000" pitchFamily="50" charset="0"/>
            </a:rPr>
            <a:t>Paraclínicos </a:t>
          </a:r>
        </a:p>
      </dsp:txBody>
      <dsp:txXfrm>
        <a:off x="3534092" y="4194219"/>
        <a:ext cx="2440544" cy="1157646"/>
      </dsp:txXfrm>
    </dsp:sp>
    <dsp:sp modelId="{2345838E-43B8-4628-8224-ACCCBEDEF754}">
      <dsp:nvSpPr>
        <dsp:cNvPr id="0" name=""/>
        <dsp:cNvSpPr/>
      </dsp:nvSpPr>
      <dsp:spPr>
        <a:xfrm>
          <a:off x="2642290" y="1579651"/>
          <a:ext cx="2565796" cy="1282898"/>
        </a:xfrm>
        <a:prstGeom prst="roundRect">
          <a:avLst/>
        </a:prstGeom>
        <a:solidFill>
          <a:srgbClr val="76D6FF">
            <a:alpha val="70000"/>
          </a:srgb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a:latin typeface="Montserrat" panose="00000500000000000000" pitchFamily="50" charset="0"/>
            </a:rPr>
            <a:t>Determine causa y tratamiento</a:t>
          </a:r>
        </a:p>
      </dsp:txBody>
      <dsp:txXfrm>
        <a:off x="2704916" y="1642277"/>
        <a:ext cx="2440544" cy="1157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F32BB-84B2-4BEE-BC7A-3BD172C97E82}">
      <dsp:nvSpPr>
        <dsp:cNvPr id="0" name=""/>
        <dsp:cNvSpPr/>
      </dsp:nvSpPr>
      <dsp:spPr>
        <a:xfrm>
          <a:off x="0" y="0"/>
          <a:ext cx="8171815" cy="1079658"/>
        </a:xfrm>
        <a:prstGeom prst="roundRect">
          <a:avLst>
            <a:gd name="adj" fmla="val 10000"/>
          </a:avLst>
        </a:prstGeom>
        <a:solidFill>
          <a:srgbClr val="23D4F6">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CO" sz="2500" kern="1200" dirty="0">
              <a:solidFill>
                <a:schemeClr val="tx1"/>
              </a:solidFill>
              <a:latin typeface="Montserrat" panose="00000500000000000000" pitchFamily="50" charset="0"/>
            </a:rPr>
            <a:t>Evalúe signos vitales, estado mental.</a:t>
          </a:r>
        </a:p>
      </dsp:txBody>
      <dsp:txXfrm>
        <a:off x="31622" y="31622"/>
        <a:ext cx="7006779" cy="1016414"/>
      </dsp:txXfrm>
    </dsp:sp>
    <dsp:sp modelId="{C4533F23-4BEE-4B9D-A251-F4556A01B066}">
      <dsp:nvSpPr>
        <dsp:cNvPr id="0" name=""/>
        <dsp:cNvSpPr/>
      </dsp:nvSpPr>
      <dsp:spPr>
        <a:xfrm>
          <a:off x="721042" y="1259602"/>
          <a:ext cx="8171815" cy="1079658"/>
        </a:xfrm>
        <a:prstGeom prst="roundRect">
          <a:avLst>
            <a:gd name="adj" fmla="val 10000"/>
          </a:avLst>
        </a:prstGeom>
        <a:solidFill>
          <a:schemeClr val="accent1">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CO" sz="2500" kern="1200" dirty="0">
              <a:solidFill>
                <a:schemeClr val="tx1"/>
              </a:solidFill>
              <a:latin typeface="Montserrat" panose="00000500000000000000" pitchFamily="50" charset="0"/>
            </a:rPr>
            <a:t>Haga el tratamiento oportuno ( LEV, transfusión, cirugía).</a:t>
          </a:r>
        </a:p>
      </dsp:txBody>
      <dsp:txXfrm>
        <a:off x="752664" y="1291224"/>
        <a:ext cx="6685750" cy="1016414"/>
      </dsp:txXfrm>
    </dsp:sp>
    <dsp:sp modelId="{5ECD3D19-2856-4EF8-BCA8-1BA42E972AFB}">
      <dsp:nvSpPr>
        <dsp:cNvPr id="0" name=""/>
        <dsp:cNvSpPr/>
      </dsp:nvSpPr>
      <dsp:spPr>
        <a:xfrm>
          <a:off x="1442084" y="2519204"/>
          <a:ext cx="8171815" cy="1079658"/>
        </a:xfrm>
        <a:prstGeom prst="roundRect">
          <a:avLst>
            <a:gd name="adj" fmla="val 10000"/>
          </a:avLst>
        </a:prstGeom>
        <a:solidFill>
          <a:srgbClr val="76D6F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CO" sz="2500" kern="1200" dirty="0">
              <a:solidFill>
                <a:schemeClr val="tx1"/>
              </a:solidFill>
              <a:latin typeface="Montserrat" panose="00000500000000000000" pitchFamily="50" charset="0"/>
            </a:rPr>
            <a:t>Falla hepática aguda, colangitis, hemolisis masiva.</a:t>
          </a:r>
        </a:p>
      </dsp:txBody>
      <dsp:txXfrm>
        <a:off x="1473706" y="2550826"/>
        <a:ext cx="6685750" cy="1016414"/>
      </dsp:txXfrm>
    </dsp:sp>
    <dsp:sp modelId="{0F77C5A4-3D02-4A1C-8C4D-EE8A3D326406}">
      <dsp:nvSpPr>
        <dsp:cNvPr id="0" name=""/>
        <dsp:cNvSpPr/>
      </dsp:nvSpPr>
      <dsp:spPr>
        <a:xfrm>
          <a:off x="7470036" y="818741"/>
          <a:ext cx="701778" cy="701778"/>
        </a:xfrm>
        <a:prstGeom prst="downArrow">
          <a:avLst>
            <a:gd name="adj1" fmla="val 55000"/>
            <a:gd name="adj2" fmla="val 45000"/>
          </a:avLst>
        </a:prstGeom>
        <a:solidFill>
          <a:schemeClr val="accent3">
            <a:alpha val="69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CO" sz="2800" kern="1200">
            <a:latin typeface="Montserrat" panose="00000500000000000000" pitchFamily="50" charset="0"/>
          </a:endParaRPr>
        </a:p>
      </dsp:txBody>
      <dsp:txXfrm>
        <a:off x="7627936" y="818741"/>
        <a:ext cx="385978" cy="528088"/>
      </dsp:txXfrm>
    </dsp:sp>
    <dsp:sp modelId="{9D6596FD-27FF-48B4-82B1-195AFC3DE76B}">
      <dsp:nvSpPr>
        <dsp:cNvPr id="0" name=""/>
        <dsp:cNvSpPr/>
      </dsp:nvSpPr>
      <dsp:spPr>
        <a:xfrm>
          <a:off x="8191079" y="2071145"/>
          <a:ext cx="701778" cy="701778"/>
        </a:xfrm>
        <a:prstGeom prst="downArrow">
          <a:avLst>
            <a:gd name="adj1" fmla="val 55000"/>
            <a:gd name="adj2" fmla="val 45000"/>
          </a:avLst>
        </a:prstGeom>
        <a:solidFill>
          <a:schemeClr val="accent3">
            <a:alpha val="69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CO" sz="2800" kern="1200">
            <a:latin typeface="Montserrat" panose="00000500000000000000" pitchFamily="50" charset="0"/>
          </a:endParaRPr>
        </a:p>
      </dsp:txBody>
      <dsp:txXfrm>
        <a:off x="8348979" y="2071145"/>
        <a:ext cx="385978" cy="52808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0AD2A-67E1-6743-97FA-B7CCFBE8C067}" type="datetimeFigureOut">
              <a:rPr lang="es-CO" smtClean="0"/>
              <a:t>8/04/2021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58105-8132-0040-BFAF-80C702B8130D}" type="slidenum">
              <a:rPr lang="es-CO" smtClean="0"/>
              <a:t>‹Nº›</a:t>
            </a:fld>
            <a:endParaRPr lang="es-CO"/>
          </a:p>
        </p:txBody>
      </p:sp>
    </p:spTree>
    <p:extLst>
      <p:ext uri="{BB962C8B-B14F-4D97-AF65-F5344CB8AC3E}">
        <p14:creationId xmlns:p14="http://schemas.microsoft.com/office/powerpoint/2010/main" val="288801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google.com/search?q=sindrome+de+zieve&amp;sxsrf=ALeKk00flnMUESkqzm2ZSmdCyslzjghcgA:1613942277651&amp;tbm=isch&amp;source=iu&amp;ictx=1&amp;fir=tc0ljemQMhJKwM%252CmRkhUnYzvw9wdM%252C_&amp;vet=1&amp;usg=AI4_-kTAYLKedvvTSn0yDQa1QorK2NWF4g&amp;sa=X&amp;ved=2ahUKEwi5mJbB8_vuAhWFGFkFHQ8aC-YQ9QF6BAgHEAE#imgrc=tc0ljemQMhJKw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es.wikipedia.org/wiki/S%C3%ADntoma" TargetMode="External"/><Relationship Id="rId13" Type="http://schemas.openxmlformats.org/officeDocument/2006/relationships/hyperlink" Target="https://es.wikipedia.org/wiki/Sangre" TargetMode="External"/><Relationship Id="rId18" Type="http://schemas.openxmlformats.org/officeDocument/2006/relationships/hyperlink" Target="https://es.wikipedia.org/wiki/Arturo_Belleza_Rotor" TargetMode="External"/><Relationship Id="rId3" Type="http://schemas.openxmlformats.org/officeDocument/2006/relationships/hyperlink" Target="https://es.wikipedia.org/wiki/Etiolog%C3%ADa" TargetMode="External"/><Relationship Id="rId21" Type="http://schemas.openxmlformats.org/officeDocument/2006/relationships/hyperlink" Target="https://es.wikipedia.org/wiki/S%C3%ADndrome_de_Rotor#cite_note-4" TargetMode="External"/><Relationship Id="rId7" Type="http://schemas.openxmlformats.org/officeDocument/2006/relationships/hyperlink" Target="https://es.wikipedia.org/wiki/H%C3%ADgado" TargetMode="External"/><Relationship Id="rId12" Type="http://schemas.openxmlformats.org/officeDocument/2006/relationships/hyperlink" Target="https://es.wikipedia.org/wiki/Prurito" TargetMode="External"/><Relationship Id="rId17" Type="http://schemas.openxmlformats.org/officeDocument/2006/relationships/hyperlink" Target="https://es.wikipedia.org/wiki/Demograf%C3%ADa_de_Filipinas" TargetMode="External"/><Relationship Id="rId2" Type="http://schemas.openxmlformats.org/officeDocument/2006/relationships/slide" Target="../slides/slide13.xml"/><Relationship Id="rId16" Type="http://schemas.openxmlformats.org/officeDocument/2006/relationships/hyperlink" Target="https://es.wikipedia.org/wiki/Medicina_interna" TargetMode="External"/><Relationship Id="rId20" Type="http://schemas.openxmlformats.org/officeDocument/2006/relationships/hyperlink" Target="https://es.wikipedia.org/wiki/Decilitro" TargetMode="External"/><Relationship Id="rId1" Type="http://schemas.openxmlformats.org/officeDocument/2006/relationships/notesMaster" Target="../notesMasters/notesMaster1.xml"/><Relationship Id="rId6" Type="http://schemas.openxmlformats.org/officeDocument/2006/relationships/hyperlink" Target="https://es.wikipedia.org/wiki/C%C3%A9lula" TargetMode="External"/><Relationship Id="rId11" Type="http://schemas.openxmlformats.org/officeDocument/2006/relationships/hyperlink" Target="https://es.wikipedia.org/wiki/S%C3%ADndrome_de_Rotor#cite_note-2" TargetMode="External"/><Relationship Id="rId5" Type="http://schemas.openxmlformats.org/officeDocument/2006/relationships/hyperlink" Target="https://es.wikipedia.org/wiki/S%C3%ADndrome_de_Dubin-Johnson" TargetMode="External"/><Relationship Id="rId15" Type="http://schemas.openxmlformats.org/officeDocument/2006/relationships/hyperlink" Target="https://es.wikipedia.org/wiki/S%C3%ADndrome_de_Rotor#cite_note-3" TargetMode="External"/><Relationship Id="rId10" Type="http://schemas.openxmlformats.org/officeDocument/2006/relationships/hyperlink" Target="https://es.wikipedia.org/wiki/Bilirrubina" TargetMode="External"/><Relationship Id="rId19" Type="http://schemas.openxmlformats.org/officeDocument/2006/relationships/hyperlink" Target="https://es.wikipedia.org/wiki/Miligramo" TargetMode="External"/><Relationship Id="rId4" Type="http://schemas.openxmlformats.org/officeDocument/2006/relationships/hyperlink" Target="https://es.wikipedia.org/wiki/S%C3%ADndrome_de_Rotor#cite_note-1" TargetMode="External"/><Relationship Id="rId9" Type="http://schemas.openxmlformats.org/officeDocument/2006/relationships/hyperlink" Target="https://es.wikipedia.org/wiki/Ictericia" TargetMode="External"/><Relationship Id="rId14" Type="http://schemas.openxmlformats.org/officeDocument/2006/relationships/hyperlink" Target="https://es.wikipedia.org/wiki/Hiperbilirrubinemi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solidFill>
                  <a:prstClr val="black"/>
                </a:solidFill>
              </a:rPr>
              <a:t>© Copyright Showeet.com – Creative &amp; Free PowerPoint Templates</a:t>
            </a:r>
            <a:endParaRPr lang="en-US"/>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1277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Enfoque diagnóstico</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Descartar causas potencialmente fatales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sepsis, falla hepática aguda, hemólisis grave </a:t>
            </a:r>
          </a:p>
          <a:p>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Interrogatorio</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Exámen físico dirigido</a:t>
            </a:r>
          </a:p>
          <a:p>
            <a:r>
              <a:rPr lang="es-CO" sz="1200" kern="1200" dirty="0">
                <a:solidFill>
                  <a:schemeClr val="tx1"/>
                </a:solidFill>
                <a:effectLst/>
                <a:latin typeface="+mn-lt"/>
                <a:ea typeface="+mn-ea"/>
                <a:cs typeface="+mn-cs"/>
              </a:rPr>
              <a:t>¿Pseudoictericia?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Palmas, plantas, surco nasogeniano, </a:t>
            </a:r>
            <a:r>
              <a:rPr lang="es-CO" sz="1200" b="1" kern="1200" dirty="0">
                <a:solidFill>
                  <a:schemeClr val="tx1"/>
                </a:solidFill>
                <a:effectLst/>
                <a:latin typeface="+mn-lt"/>
                <a:ea typeface="+mn-ea"/>
                <a:cs typeface="+mn-cs"/>
              </a:rPr>
              <a:t>escleras, mucosas</a:t>
            </a: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S: 95% vs S: 55% ecografía abdominal </a:t>
            </a:r>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Anamnesis </a:t>
            </a:r>
          </a:p>
          <a:p>
            <a:r>
              <a:rPr lang="es-CO" sz="1200" kern="1200" dirty="0">
                <a:solidFill>
                  <a:schemeClr val="tx1"/>
                </a:solidFill>
                <a:effectLst/>
                <a:latin typeface="+mn-lt"/>
                <a:ea typeface="+mn-ea"/>
                <a:cs typeface="+mn-cs"/>
              </a:rPr>
              <a:t>¿Viajes recientes? </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*Malaria, leptospira, dengue</a:t>
            </a:r>
          </a:p>
          <a:p>
            <a:r>
              <a:rPr lang="es-CO" sz="1200" kern="1200" dirty="0">
                <a:solidFill>
                  <a:schemeClr val="tx1"/>
                </a:solidFill>
                <a:effectLst/>
                <a:latin typeface="+mn-lt"/>
                <a:ea typeface="+mn-ea"/>
                <a:cs typeface="+mn-cs"/>
              </a:rPr>
              <a:t>Medicamentos, antecedentes familiares, conductas sexuales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*VIH, Hepatitis virales</a:t>
            </a:r>
          </a:p>
          <a:p>
            <a:r>
              <a:rPr lang="es-CO" sz="1200" kern="1200" dirty="0">
                <a:solidFill>
                  <a:schemeClr val="tx1"/>
                </a:solidFill>
                <a:effectLst/>
                <a:latin typeface="+mn-lt"/>
                <a:ea typeface="+mn-ea"/>
                <a:cs typeface="+mn-cs"/>
              </a:rPr>
              <a:t>¿Tóxicos?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*Alcohol, productos herbales </a:t>
            </a:r>
          </a:p>
          <a:p>
            <a:r>
              <a:rPr lang="es-CO" sz="1200" kern="1200" dirty="0">
                <a:solidFill>
                  <a:schemeClr val="tx1"/>
                </a:solidFill>
                <a:effectLst/>
                <a:latin typeface="+mn-lt"/>
                <a:ea typeface="+mn-ea"/>
                <a:cs typeface="+mn-cs"/>
              </a:rPr>
              <a:t>¿Hay un momento en el que aumente la ictericia? ¿Ayuno? ¿estrés? </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*Gilbert </a:t>
            </a:r>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14</a:t>
            </a:fld>
            <a:endParaRPr lang="es-CO"/>
          </a:p>
        </p:txBody>
      </p:sp>
    </p:spTree>
    <p:extLst>
      <p:ext uri="{BB962C8B-B14F-4D97-AF65-F5344CB8AC3E}">
        <p14:creationId xmlns:p14="http://schemas.microsoft.com/office/powerpoint/2010/main" val="343100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Wilson disease, a rare genetic dis-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order, is associated with a loss of function of</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a cellular transporter responsible for moving</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dietary copper into liver canaliculi. Elevated</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liver copper levels affect hepatic lipid metab-</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olism, which leads to steatosis and cho-</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lestasis.21 </a:t>
            </a:r>
            <a:endParaRPr lang="es-CO" dirty="0"/>
          </a:p>
          <a:p>
            <a:endParaRPr lang="es-CO" sz="1200" kern="1200" dirty="0">
              <a:solidFill>
                <a:schemeClr val="tx1"/>
              </a:solidFill>
              <a:effectLst/>
              <a:latin typeface="+mn-lt"/>
              <a:ea typeface="+mn-ea"/>
              <a:cs typeface="+mn-cs"/>
            </a:endParaRPr>
          </a:p>
          <a:p>
            <a:endParaRPr lang="es-CO" sz="1200" kern="1200" dirty="0">
              <a:solidFill>
                <a:schemeClr val="tx1"/>
              </a:solidFill>
              <a:effectLst/>
              <a:latin typeface="+mn-lt"/>
              <a:ea typeface="+mn-ea"/>
              <a:cs typeface="+mn-cs"/>
            </a:endParaRPr>
          </a:p>
          <a:p>
            <a:endParaRPr lang="es-CO" sz="1200" kern="1200" dirty="0">
              <a:solidFill>
                <a:schemeClr val="tx1"/>
              </a:solidFill>
              <a:effectLst/>
              <a:latin typeface="+mn-lt"/>
              <a:ea typeface="+mn-ea"/>
              <a:cs typeface="+mn-cs"/>
            </a:endParaRPr>
          </a:p>
          <a:p>
            <a:endParaRPr lang="es-CO" sz="1200" kern="1200" dirty="0">
              <a:solidFill>
                <a:schemeClr val="tx1"/>
              </a:solidFill>
              <a:effectLst/>
              <a:latin typeface="+mn-lt"/>
              <a:ea typeface="+mn-ea"/>
              <a:cs typeface="+mn-cs"/>
            </a:endParaRPr>
          </a:p>
          <a:p>
            <a:endParaRPr lang="es-C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Enfoque diagnóstico</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Descartar causas potencialmente fatales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sepsis, falla hepática aguda, hemólisis grave </a:t>
            </a:r>
          </a:p>
          <a:p>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Interrogatorio</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Exámen físico dirigido</a:t>
            </a:r>
          </a:p>
          <a:p>
            <a:r>
              <a:rPr lang="es-CO" sz="1200" kern="1200" dirty="0">
                <a:solidFill>
                  <a:schemeClr val="tx1"/>
                </a:solidFill>
                <a:effectLst/>
                <a:latin typeface="+mn-lt"/>
                <a:ea typeface="+mn-ea"/>
                <a:cs typeface="+mn-cs"/>
              </a:rPr>
              <a:t>¿Pseudoictericia?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Palmas, plantas, surco nasogeniano, </a:t>
            </a:r>
            <a:r>
              <a:rPr lang="es-CO" sz="1200" b="1" kern="1200" dirty="0">
                <a:solidFill>
                  <a:schemeClr val="tx1"/>
                </a:solidFill>
                <a:effectLst/>
                <a:latin typeface="+mn-lt"/>
                <a:ea typeface="+mn-ea"/>
                <a:cs typeface="+mn-cs"/>
              </a:rPr>
              <a:t>escleras, mucosas</a:t>
            </a: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S: 95% vs S: 55% ecografía abdominal </a:t>
            </a:r>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Anamnesis </a:t>
            </a:r>
          </a:p>
          <a:p>
            <a:r>
              <a:rPr lang="es-CO" sz="1200" kern="1200" dirty="0">
                <a:solidFill>
                  <a:schemeClr val="tx1"/>
                </a:solidFill>
                <a:effectLst/>
                <a:latin typeface="+mn-lt"/>
                <a:ea typeface="+mn-ea"/>
                <a:cs typeface="+mn-cs"/>
              </a:rPr>
              <a:t>¿Viajes recientes? </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*Malaria, leptospira, dengue</a:t>
            </a:r>
          </a:p>
          <a:p>
            <a:r>
              <a:rPr lang="es-CO" sz="1200" kern="1200" dirty="0">
                <a:solidFill>
                  <a:schemeClr val="tx1"/>
                </a:solidFill>
                <a:effectLst/>
                <a:latin typeface="+mn-lt"/>
                <a:ea typeface="+mn-ea"/>
                <a:cs typeface="+mn-cs"/>
              </a:rPr>
              <a:t>Medicamentos, antecedentes familiares, conductas sexuales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*VIH, Hepatitis virales</a:t>
            </a:r>
          </a:p>
          <a:p>
            <a:r>
              <a:rPr lang="es-CO" sz="1200" kern="1200" dirty="0">
                <a:solidFill>
                  <a:schemeClr val="tx1"/>
                </a:solidFill>
                <a:effectLst/>
                <a:latin typeface="+mn-lt"/>
                <a:ea typeface="+mn-ea"/>
                <a:cs typeface="+mn-cs"/>
              </a:rPr>
              <a:t>¿Tóxicos?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*Alcohol, productos herbales </a:t>
            </a:r>
          </a:p>
          <a:p>
            <a:r>
              <a:rPr lang="es-CO" sz="1200" kern="1200" dirty="0">
                <a:solidFill>
                  <a:schemeClr val="tx1"/>
                </a:solidFill>
                <a:effectLst/>
                <a:latin typeface="+mn-lt"/>
                <a:ea typeface="+mn-ea"/>
                <a:cs typeface="+mn-cs"/>
              </a:rPr>
              <a:t>¿Hay un momento en el que aumente la ictericia? ¿Ayuno? ¿estrés? </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*Gilbert </a:t>
            </a:r>
            <a:endParaRPr lang="es-CO" dirty="0"/>
          </a:p>
          <a:p>
            <a:endParaRPr lang="en-IN" dirty="0"/>
          </a:p>
        </p:txBody>
      </p:sp>
      <p:sp>
        <p:nvSpPr>
          <p:cNvPr id="4" name="Slide Number Placeholder 3"/>
          <p:cNvSpPr>
            <a:spLocks noGrp="1"/>
          </p:cNvSpPr>
          <p:nvPr>
            <p:ph type="sldNum" sz="quarter" idx="10"/>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093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Estudio realizado con 61 pacientes en </a:t>
            </a:r>
            <a:r>
              <a:rPr lang="es-CO" dirty="0" err="1"/>
              <a:t>indianapolis</a:t>
            </a:r>
            <a:r>
              <a:rPr lang="es-CO" dirty="0"/>
              <a:t>, </a:t>
            </a:r>
          </a:p>
          <a:p>
            <a:r>
              <a:rPr lang="es-CO" dirty="0"/>
              <a:t>Se sometieron a estudios no invasivos, examen físico, exámenes invasivos. El examen físico fue realizado por dos </a:t>
            </a:r>
            <a:r>
              <a:rPr lang="es-CO" dirty="0" err="1"/>
              <a:t>gastronerelogos</a:t>
            </a:r>
            <a:endParaRPr lang="es-CO" dirty="0"/>
          </a:p>
          <a:p>
            <a:endParaRPr lang="es-CO" dirty="0"/>
          </a:p>
        </p:txBody>
      </p:sp>
      <p:sp>
        <p:nvSpPr>
          <p:cNvPr id="4" name="Marcador de número de diapositiva 3"/>
          <p:cNvSpPr>
            <a:spLocks noGrp="1"/>
          </p:cNvSpPr>
          <p:nvPr>
            <p:ph type="sldNum" sz="quarter" idx="10"/>
          </p:nvPr>
        </p:nvSpPr>
        <p:spPr/>
        <p:txBody>
          <a:bodyPr/>
          <a:lstStyle/>
          <a:p>
            <a:fld id="{0461C988-0A3A-4F5B-AF97-22910DF9E262}" type="slidenum">
              <a:rPr lang="es-CO" smtClean="0"/>
              <a:t>19</a:t>
            </a:fld>
            <a:endParaRPr lang="es-CO"/>
          </a:p>
        </p:txBody>
      </p:sp>
    </p:spTree>
    <p:extLst>
      <p:ext uri="{BB962C8B-B14F-4D97-AF65-F5344CB8AC3E}">
        <p14:creationId xmlns:p14="http://schemas.microsoft.com/office/powerpoint/2010/main" val="1613558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Antecedente de enfermedad hepática, cirrosis, anorexia, pérdida de peso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EF: Ascitis, asterixis, encefalopatía, hemorragia digestiva, telangiectasias, eritema palmar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Descompensación de hepatopatía crónica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Cambios en medicación reciente, depresión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emesis, dolor en hipocondrio, encefalopatía, sangrado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Falla hepática aguda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Mialgias, fiebre, drogas IV, viajes, inmunocompromiso –&gt; Fiebre, hepatomegalia, coluria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hepatitis viral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Dolor en hipocondrio con comidas, emesis, náuseas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ictericia + dolor en HD + Fiebre (Charcot) + somnolencia e hipotensión (Reynolds)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coledocolitiasis o colangitis</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Pérdida de peso, dolor abdominal,anorexia, emesis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hepatomegalia o vesícula palpable no dolorosa (Courvoisier)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Obstrucción maligna de la vía biliar (ca de páncreas o colangiocarcinoma)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20</a:t>
            </a:fld>
            <a:endParaRPr lang="es-CO"/>
          </a:p>
        </p:txBody>
      </p:sp>
    </p:spTree>
    <p:extLst>
      <p:ext uri="{BB962C8B-B14F-4D97-AF65-F5344CB8AC3E}">
        <p14:creationId xmlns:p14="http://schemas.microsoft.com/office/powerpoint/2010/main" val="1476700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Hígado y múltiples funciones: relacionado a la síntesis de proteínas plasmáticas, factores de coagulación, </a:t>
            </a:r>
            <a:r>
              <a:rPr lang="es-CO" dirty="0" err="1"/>
              <a:t>acidos</a:t>
            </a:r>
            <a:r>
              <a:rPr lang="es-CO" dirty="0"/>
              <a:t> biliares, detoxificación de sustratos, glucogenólisis, </a:t>
            </a:r>
            <a:r>
              <a:rPr lang="es-CO" dirty="0" err="1"/>
              <a:t>gluconeongenesis</a:t>
            </a:r>
            <a:r>
              <a:rPr lang="es-CO" dirty="0"/>
              <a:t>, glucogénesis</a:t>
            </a:r>
          </a:p>
          <a:p>
            <a:r>
              <a:rPr lang="es-CO" dirty="0"/>
              <a:t>2, 5% de la población sana puede tener elevados las enzimas </a:t>
            </a:r>
            <a:r>
              <a:rPr lang="es-CO" dirty="0" err="1"/>
              <a:t>hepaticas</a:t>
            </a:r>
            <a:endParaRPr lang="es-CO" dirty="0"/>
          </a:p>
          <a:p>
            <a:r>
              <a:rPr lang="es-CO" dirty="0"/>
              <a:t>Ejercicio </a:t>
            </a:r>
            <a:r>
              <a:rPr lang="es-CO" dirty="0" err="1"/>
              <a:t>estenuante</a:t>
            </a:r>
            <a:r>
              <a:rPr lang="es-CO" dirty="0"/>
              <a:t> y el solo hecho de hospitalizarse puede elevar hasta 5% la AST</a:t>
            </a:r>
          </a:p>
        </p:txBody>
      </p:sp>
      <p:sp>
        <p:nvSpPr>
          <p:cNvPr id="4" name="Marcador de número de diapositiva 3"/>
          <p:cNvSpPr>
            <a:spLocks noGrp="1"/>
          </p:cNvSpPr>
          <p:nvPr>
            <p:ph type="sldNum" sz="quarter" idx="10"/>
          </p:nvPr>
        </p:nvSpPr>
        <p:spPr/>
        <p:txBody>
          <a:bodyPr/>
          <a:lstStyle/>
          <a:p>
            <a:fld id="{0461C988-0A3A-4F5B-AF97-22910DF9E262}" type="slidenum">
              <a:rPr lang="es-CO" smtClean="0"/>
              <a:t>21</a:t>
            </a:fld>
            <a:endParaRPr lang="es-CO"/>
          </a:p>
        </p:txBody>
      </p:sp>
    </p:spTree>
    <p:extLst>
      <p:ext uri="{BB962C8B-B14F-4D97-AF65-F5344CB8AC3E}">
        <p14:creationId xmlns:p14="http://schemas.microsoft.com/office/powerpoint/2010/main" val="1183929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1" i="0" kern="1200" dirty="0">
                <a:solidFill>
                  <a:schemeClr val="tx1"/>
                </a:solidFill>
                <a:effectLst/>
                <a:latin typeface="+mn-lt"/>
                <a:ea typeface="+mn-ea"/>
                <a:cs typeface="+mn-cs"/>
              </a:rPr>
              <a:t>Fosfatasa alcalina:</a:t>
            </a:r>
            <a:r>
              <a:rPr lang="es-CO" sz="1200" b="0" i="0" kern="1200" dirty="0">
                <a:solidFill>
                  <a:schemeClr val="tx1"/>
                </a:solidFill>
                <a:effectLst/>
                <a:latin typeface="+mn-lt"/>
                <a:ea typeface="+mn-ea"/>
                <a:cs typeface="+mn-cs"/>
              </a:rPr>
              <a:t> los valores normales se sitúan en el intervalo de 44 a 147 UI/l, aunque varía en función de la edad y el sexo.</a:t>
            </a:r>
          </a:p>
          <a:p>
            <a:r>
              <a:rPr lang="es-CO" sz="1200" b="1" i="0" kern="1200" dirty="0">
                <a:solidFill>
                  <a:schemeClr val="tx1"/>
                </a:solidFill>
                <a:effectLst/>
                <a:latin typeface="+mn-lt"/>
                <a:ea typeface="+mn-ea"/>
                <a:cs typeface="+mn-cs"/>
              </a:rPr>
              <a:t>Transaminasa alcalina (ALT):</a:t>
            </a:r>
            <a:r>
              <a:rPr lang="es-CO" sz="1200" b="0" i="0" kern="1200" dirty="0">
                <a:solidFill>
                  <a:schemeClr val="tx1"/>
                </a:solidFill>
                <a:effectLst/>
                <a:latin typeface="+mn-lt"/>
                <a:ea typeface="+mn-ea"/>
                <a:cs typeface="+mn-cs"/>
              </a:rPr>
              <a:t> los valores normales son de 5-60 UI/l.</a:t>
            </a:r>
          </a:p>
          <a:p>
            <a:r>
              <a:rPr lang="es-CO" sz="1200" b="1" i="0" kern="1200" dirty="0">
                <a:solidFill>
                  <a:schemeClr val="tx1"/>
                </a:solidFill>
                <a:effectLst/>
                <a:latin typeface="+mn-lt"/>
                <a:ea typeface="+mn-ea"/>
                <a:cs typeface="+mn-cs"/>
              </a:rPr>
              <a:t>Aspartato de amnitransferasa (AST): </a:t>
            </a:r>
            <a:r>
              <a:rPr lang="es-CO" sz="1200" b="0" i="0" kern="1200" dirty="0">
                <a:solidFill>
                  <a:schemeClr val="tx1"/>
                </a:solidFill>
                <a:effectLst/>
                <a:latin typeface="+mn-lt"/>
                <a:ea typeface="+mn-ea"/>
                <a:cs typeface="+mn-cs"/>
              </a:rPr>
              <a:t>el rango normal es de 10 a 34 UI/l.</a:t>
            </a:r>
          </a:p>
          <a:p>
            <a:r>
              <a:rPr lang="es-CO" sz="1200" b="1" i="0" kern="1200" dirty="0">
                <a:solidFill>
                  <a:schemeClr val="tx1"/>
                </a:solidFill>
                <a:effectLst/>
                <a:latin typeface="+mn-lt"/>
                <a:ea typeface="+mn-ea"/>
                <a:cs typeface="+mn-cs"/>
              </a:rPr>
              <a:t>Transminasa GGT: </a:t>
            </a:r>
            <a:r>
              <a:rPr lang="es-CO" sz="1200" b="0" i="0" kern="1200" dirty="0">
                <a:solidFill>
                  <a:schemeClr val="tx1"/>
                </a:solidFill>
                <a:effectLst/>
                <a:latin typeface="+mn-lt"/>
                <a:ea typeface="+mn-ea"/>
                <a:cs typeface="+mn-cs"/>
              </a:rPr>
              <a:t>5 a 80 UI/l.</a:t>
            </a:r>
          </a:p>
          <a:p>
            <a:r>
              <a:rPr lang="es-CO" sz="1200" b="1" i="0" kern="1200" dirty="0">
                <a:solidFill>
                  <a:schemeClr val="tx1"/>
                </a:solidFill>
                <a:effectLst/>
                <a:latin typeface="+mn-lt"/>
                <a:ea typeface="+mn-ea"/>
                <a:cs typeface="+mn-cs"/>
              </a:rPr>
              <a:t>Bilirrubina:</a:t>
            </a:r>
            <a:r>
              <a:rPr lang="es-CO" sz="1200" b="0" i="0" kern="1200" dirty="0">
                <a:solidFill>
                  <a:schemeClr val="tx1"/>
                </a:solidFill>
                <a:effectLst/>
                <a:latin typeface="+mn-lt"/>
                <a:ea typeface="+mn-ea"/>
                <a:cs typeface="+mn-cs"/>
              </a:rPr>
              <a:t> los valores normales de los dos tipos son:</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 Bilirrubina directa: 0-0,3 mg/dl.</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 Bilirrubina indirecta: 0,3-1,9 mg/dl.</a:t>
            </a:r>
          </a:p>
          <a:p>
            <a:r>
              <a:rPr lang="es-CO" sz="1200" b="1" i="0" kern="1200" dirty="0">
                <a:solidFill>
                  <a:schemeClr val="tx1"/>
                </a:solidFill>
                <a:effectLst/>
                <a:latin typeface="+mn-lt"/>
                <a:ea typeface="+mn-ea"/>
                <a:cs typeface="+mn-cs"/>
              </a:rPr>
              <a:t>Tiempo de protrombina (TP): </a:t>
            </a:r>
            <a:r>
              <a:rPr lang="es-CO" sz="1200" b="0" i="0" kern="1200" dirty="0">
                <a:solidFill>
                  <a:schemeClr val="tx1"/>
                </a:solidFill>
                <a:effectLst/>
                <a:latin typeface="+mn-lt"/>
                <a:ea typeface="+mn-ea"/>
                <a:cs typeface="+mn-cs"/>
              </a:rPr>
              <a:t>el índice internacional normalizado (IIT) establece los valores normales en el rango de IIN de 0.8 - 1.1 seg.</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   </a:t>
            </a:r>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22</a:t>
            </a:fld>
            <a:endParaRPr lang="es-CO"/>
          </a:p>
        </p:txBody>
      </p:sp>
    </p:spTree>
    <p:extLst>
      <p:ext uri="{BB962C8B-B14F-4D97-AF65-F5344CB8AC3E}">
        <p14:creationId xmlns:p14="http://schemas.microsoft.com/office/powerpoint/2010/main" val="2075349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fontAlgn="t"/>
            <a:endParaRPr lang="es-419" sz="1200" b="0" i="0" u="none" strike="noStrike" kern="1200" dirty="0">
              <a:solidFill>
                <a:schemeClr val="tx1"/>
              </a:solidFill>
              <a:effectLst/>
              <a:latin typeface="+mn-lt"/>
              <a:ea typeface="+mn-ea"/>
              <a:cs typeface="+mn-cs"/>
              <a:hlinkClick r:id="rId3"/>
            </a:endParaRPr>
          </a:p>
          <a:p>
            <a:r>
              <a:rPr lang="es-419" sz="1200" b="0" i="0" kern="1200" dirty="0">
                <a:solidFill>
                  <a:schemeClr val="tx1"/>
                </a:solidFill>
                <a:effectLst/>
                <a:latin typeface="+mn-lt"/>
                <a:ea typeface="+mn-ea"/>
                <a:cs typeface="+mn-cs"/>
              </a:rPr>
              <a:t>En 1958 </a:t>
            </a:r>
            <a:r>
              <a:rPr lang="es-419" sz="1200" b="1" i="0" kern="1200" dirty="0">
                <a:solidFill>
                  <a:schemeClr val="tx1"/>
                </a:solidFill>
                <a:effectLst/>
                <a:latin typeface="+mn-lt"/>
                <a:ea typeface="+mn-ea"/>
                <a:cs typeface="+mn-cs"/>
              </a:rPr>
              <a:t>Zieve</a:t>
            </a:r>
            <a:r>
              <a:rPr lang="es-419" sz="1200" b="0" i="0" kern="1200" dirty="0">
                <a:solidFill>
                  <a:schemeClr val="tx1"/>
                </a:solidFill>
                <a:effectLst/>
                <a:latin typeface="+mn-lt"/>
                <a:ea typeface="+mn-ea"/>
                <a:cs typeface="+mn-cs"/>
              </a:rPr>
              <a:t> describió un </a:t>
            </a:r>
            <a:r>
              <a:rPr lang="es-419" sz="1200" b="1" i="0" kern="1200" dirty="0">
                <a:solidFill>
                  <a:schemeClr val="tx1"/>
                </a:solidFill>
                <a:effectLst/>
                <a:latin typeface="+mn-lt"/>
                <a:ea typeface="+mn-ea"/>
                <a:cs typeface="+mn-cs"/>
              </a:rPr>
              <a:t>síndrome</a:t>
            </a:r>
            <a:r>
              <a:rPr lang="es-419" sz="1200" b="0" i="0" kern="1200" dirty="0">
                <a:solidFill>
                  <a:schemeClr val="tx1"/>
                </a:solidFill>
                <a:effectLst/>
                <a:latin typeface="+mn-lt"/>
                <a:ea typeface="+mn-ea"/>
                <a:cs typeface="+mn-cs"/>
              </a:rPr>
              <a:t> caracterizado por hiperlipemia, ictericia y anemia hemolítica asociado a hepatopatía etílica, tras observar 20 casos similares en un periodo de 8 años</a:t>
            </a:r>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23</a:t>
            </a:fld>
            <a:endParaRPr lang="es-CO"/>
          </a:p>
        </p:txBody>
      </p:sp>
    </p:spTree>
    <p:extLst>
      <p:ext uri="{BB962C8B-B14F-4D97-AF65-F5344CB8AC3E}">
        <p14:creationId xmlns:p14="http://schemas.microsoft.com/office/powerpoint/2010/main" val="2871681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kern="1200" dirty="0">
                <a:solidFill>
                  <a:schemeClr val="tx1"/>
                </a:solidFill>
                <a:effectLst/>
                <a:latin typeface="+mn-lt"/>
                <a:ea typeface="+mn-ea"/>
                <a:cs typeface="+mn-cs"/>
              </a:rPr>
              <a:t>Aumento en la producción: </a:t>
            </a:r>
          </a:p>
          <a:p>
            <a:pPr lvl="0"/>
            <a:r>
              <a:rPr lang="es-CO" sz="1200" kern="1200" dirty="0">
                <a:solidFill>
                  <a:schemeClr val="tx1"/>
                </a:solidFill>
                <a:effectLst/>
                <a:latin typeface="+mn-lt"/>
                <a:ea typeface="+mn-ea"/>
                <a:cs typeface="+mn-cs"/>
              </a:rPr>
              <a:t>Hemólisis intra o extravascular</a:t>
            </a:r>
          </a:p>
          <a:p>
            <a:pPr lvl="0"/>
            <a:r>
              <a:rPr lang="es-CO" sz="1200" kern="1200" dirty="0">
                <a:solidFill>
                  <a:schemeClr val="tx1"/>
                </a:solidFill>
                <a:effectLst/>
                <a:latin typeface="+mn-lt"/>
                <a:ea typeface="+mn-ea"/>
                <a:cs typeface="+mn-cs"/>
              </a:rPr>
              <a:t>Anemias microangiopáticas</a:t>
            </a:r>
          </a:p>
          <a:p>
            <a:pPr lvl="0"/>
            <a:r>
              <a:rPr lang="es-CO" sz="1200" kern="1200" dirty="0">
                <a:solidFill>
                  <a:schemeClr val="tx1"/>
                </a:solidFill>
                <a:effectLst/>
                <a:latin typeface="+mn-lt"/>
                <a:ea typeface="+mn-ea"/>
                <a:cs typeface="+mn-cs"/>
              </a:rPr>
              <a:t>Hemoglobinuria paroxística nocturna</a:t>
            </a:r>
          </a:p>
          <a:p>
            <a:pPr lvl="0"/>
            <a:r>
              <a:rPr lang="es-CO" sz="1200" kern="1200" dirty="0">
                <a:solidFill>
                  <a:schemeClr val="tx1"/>
                </a:solidFill>
                <a:effectLst/>
                <a:latin typeface="+mn-lt"/>
                <a:ea typeface="+mn-ea"/>
                <a:cs typeface="+mn-cs"/>
              </a:rPr>
              <a:t>Válvulas mecánicas </a:t>
            </a:r>
          </a:p>
          <a:p>
            <a:pPr lvl="0"/>
            <a:r>
              <a:rPr lang="es-CO" sz="1200" kern="1200" dirty="0">
                <a:solidFill>
                  <a:schemeClr val="tx1"/>
                </a:solidFill>
                <a:effectLst/>
                <a:latin typeface="+mn-lt"/>
                <a:ea typeface="+mn-ea"/>
                <a:cs typeface="+mn-cs"/>
              </a:rPr>
              <a:t>Esferocitosis hereditaria</a:t>
            </a:r>
          </a:p>
          <a:p>
            <a:r>
              <a:rPr lang="es-CO" sz="1200" kern="1200" dirty="0">
                <a:solidFill>
                  <a:schemeClr val="tx1"/>
                </a:solidFill>
                <a:effectLst/>
                <a:latin typeface="+mn-lt"/>
                <a:ea typeface="+mn-ea"/>
                <a:cs typeface="+mn-cs"/>
              </a:rPr>
              <a:t>Anemia Cell falciformes</a:t>
            </a:r>
            <a:r>
              <a:rPr lang="es-CO" dirty="0">
                <a:effectLst/>
              </a:rPr>
              <a:t> </a:t>
            </a:r>
          </a:p>
          <a:p>
            <a:endParaRPr lang="es-CO" dirty="0">
              <a:effectLst/>
            </a:endParaRPr>
          </a:p>
          <a:p>
            <a:endParaRPr lang="es-CO" dirty="0">
              <a:effectLst/>
            </a:endParaRPr>
          </a:p>
          <a:p>
            <a:pPr lvl="0"/>
            <a:r>
              <a:rPr lang="es-CO" dirty="0"/>
              <a:t>S. Gilbert (glucuronil transferasa)</a:t>
            </a:r>
          </a:p>
          <a:p>
            <a:pPr lvl="0"/>
            <a:r>
              <a:rPr lang="es-CO" dirty="0"/>
              <a:t>S. Crigler Najjar </a:t>
            </a:r>
          </a:p>
          <a:p>
            <a:endParaRPr lang="es-CO" dirty="0">
              <a:effectLst/>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8968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kern="1200" dirty="0">
                <a:solidFill>
                  <a:schemeClr val="tx1"/>
                </a:solidFill>
                <a:effectLst/>
                <a:latin typeface="+mn-lt"/>
                <a:ea typeface="+mn-ea"/>
                <a:cs typeface="+mn-cs"/>
              </a:rPr>
              <a:t>Extrahepática: </a:t>
            </a:r>
          </a:p>
          <a:p>
            <a:pPr lvl="0"/>
            <a:r>
              <a:rPr lang="es-CO" sz="1200" kern="1200" dirty="0">
                <a:solidFill>
                  <a:schemeClr val="tx1"/>
                </a:solidFill>
                <a:effectLst/>
                <a:latin typeface="+mn-lt"/>
                <a:ea typeface="+mn-ea"/>
                <a:cs typeface="+mn-cs"/>
              </a:rPr>
              <a:t>Coledocolitiasis</a:t>
            </a:r>
          </a:p>
          <a:p>
            <a:pPr lvl="0"/>
            <a:r>
              <a:rPr lang="es-CO" sz="1200" kern="1200" dirty="0">
                <a:solidFill>
                  <a:schemeClr val="tx1"/>
                </a:solidFill>
                <a:effectLst/>
                <a:latin typeface="+mn-lt"/>
                <a:ea typeface="+mn-ea"/>
                <a:cs typeface="+mn-cs"/>
              </a:rPr>
              <a:t>Estenosis</a:t>
            </a:r>
          </a:p>
          <a:p>
            <a:pPr lvl="0"/>
            <a:r>
              <a:rPr lang="es-CO" sz="1200" kern="1200" dirty="0">
                <a:solidFill>
                  <a:schemeClr val="tx1"/>
                </a:solidFill>
                <a:effectLst/>
                <a:latin typeface="+mn-lt"/>
                <a:ea typeface="+mn-ea"/>
                <a:cs typeface="+mn-cs"/>
              </a:rPr>
              <a:t>Infecciones: Colagiopatía por VIH, CMV, Cryptosporidium, ascaris</a:t>
            </a:r>
          </a:p>
          <a:p>
            <a:pPr lvl="0"/>
            <a:r>
              <a:rPr lang="es-CO" sz="1200" kern="1200" dirty="0">
                <a:solidFill>
                  <a:schemeClr val="tx1"/>
                </a:solidFill>
                <a:effectLst/>
                <a:latin typeface="+mn-lt"/>
                <a:ea typeface="+mn-ea"/>
                <a:cs typeface="+mn-cs"/>
              </a:rPr>
              <a:t>Neoplasias periampulares</a:t>
            </a:r>
          </a:p>
          <a:p>
            <a:endParaRPr lang="es-CO" dirty="0">
              <a:effectLst/>
            </a:endParaRPr>
          </a:p>
          <a:p>
            <a:r>
              <a:rPr lang="es-CO" dirty="0"/>
              <a:t>Es poco frecuente, se hereda de forma autosómica recesiva y consiste en un defecto hereditario del transporte intrahepatocitario de la bilirrubina conjugada y de la bromosulftaleína, así como una alteración del metabolismo de las coproporfirinas (excreción urinaria del 90% del isómero I). </a:t>
            </a:r>
          </a:p>
          <a:p>
            <a:endParaRPr lang="es-CO" dirty="0">
              <a:effectLst/>
            </a:endParaRPr>
          </a:p>
          <a:p>
            <a:r>
              <a:rPr lang="es-CO" sz="1200" b="0" i="0" kern="1200" dirty="0">
                <a:solidFill>
                  <a:schemeClr val="tx1"/>
                </a:solidFill>
                <a:effectLst/>
                <a:latin typeface="+mn-lt"/>
                <a:ea typeface="+mn-ea"/>
                <a:cs typeface="+mn-cs"/>
              </a:rPr>
              <a:t>En este contexto, las concentraciones urinarias elevadas (250 a 500% superior a los controles) de coproporfirina y coproporfirina I son muy sugestivas, pero no completamente específicas del RT. Junto con la evaluación de estos hallazgos, la histología hepática normal permite generalmente confirmar el diagnóstico. El principal diagnóstico diferencial es el síndrome de Dubin-Johnson (SDJ; ver este término). El SDJ y el RT pueden distinguirse mediante las medidas de la excreción urinaria de coproporfirina (los niveles de excreción de coproporfirnina total en el DJS son normales) y la histología hepática (la pigmentación marrón-negruzca de las células es específica del SDJ). </a:t>
            </a:r>
            <a:endParaRPr lang="es-CO" dirty="0">
              <a:effectLst/>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2744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27</a:t>
            </a:fld>
            <a:endParaRPr lang="es-CO"/>
          </a:p>
        </p:txBody>
      </p:sp>
    </p:spTree>
    <p:extLst>
      <p:ext uri="{BB962C8B-B14F-4D97-AF65-F5344CB8AC3E}">
        <p14:creationId xmlns:p14="http://schemas.microsoft.com/office/powerpoint/2010/main" val="15996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dirty="0"/>
              <a:t>Definición</a:t>
            </a:r>
          </a:p>
          <a:p>
            <a:r>
              <a:rPr lang="es-ES" sz="1200" dirty="0"/>
              <a:t>Epidemiología </a:t>
            </a:r>
          </a:p>
          <a:p>
            <a:r>
              <a:rPr lang="es-ES" sz="1200" dirty="0"/>
              <a:t>Metabolismo de bilirrubina</a:t>
            </a:r>
          </a:p>
          <a:p>
            <a:r>
              <a:rPr lang="es-ES" sz="1200" dirty="0"/>
              <a:t>Etiología </a:t>
            </a:r>
            <a:endParaRPr lang="es-CO" sz="1200" dirty="0"/>
          </a:p>
          <a:p>
            <a:r>
              <a:rPr lang="es-ES" sz="1200" dirty="0"/>
              <a:t>Enfoque diagnóstico</a:t>
            </a:r>
            <a:endParaRPr lang="es-CO" sz="1200" dirty="0"/>
          </a:p>
          <a:p>
            <a:r>
              <a:rPr lang="es-ES" sz="1200" dirty="0"/>
              <a:t>Conclusiones</a:t>
            </a:r>
            <a:endParaRPr lang="es-CO" sz="1200" dirty="0"/>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2</a:t>
            </a:fld>
            <a:endParaRPr lang="es-CO"/>
          </a:p>
        </p:txBody>
      </p:sp>
    </p:spTree>
    <p:extLst>
      <p:ext uri="{BB962C8B-B14F-4D97-AF65-F5344CB8AC3E}">
        <p14:creationId xmlns:p14="http://schemas.microsoft.com/office/powerpoint/2010/main" val="3155316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kern="1200" dirty="0">
                <a:solidFill>
                  <a:schemeClr val="tx1"/>
                </a:solidFill>
                <a:effectLst/>
                <a:latin typeface="+mn-lt"/>
                <a:ea typeface="+mn-ea"/>
                <a:cs typeface="+mn-cs"/>
              </a:rPr>
              <a:t>AST y ALT más elevadas que bilirrubinas y FA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ALT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más específica de daño hepatocelular. Citosólica </a:t>
            </a:r>
          </a:p>
          <a:p>
            <a:r>
              <a:rPr lang="es-CO" sz="1200" kern="1200" dirty="0">
                <a:solidFill>
                  <a:schemeClr val="tx1"/>
                </a:solidFill>
                <a:effectLst/>
                <a:latin typeface="+mn-lt"/>
                <a:ea typeface="+mn-ea"/>
                <a:cs typeface="+mn-cs"/>
              </a:rPr>
              <a:t>AST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Hueso, músculo estriado, cerebro, eritrocitos.</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Citosólica, mitocondrial, zona acinar 3 (más susceptible a isquemia, pericentral del lóbulo) </a:t>
            </a:r>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2369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kern="1200" dirty="0">
                <a:solidFill>
                  <a:schemeClr val="tx1"/>
                </a:solidFill>
                <a:effectLst/>
                <a:latin typeface="+mn-lt"/>
                <a:ea typeface="+mn-ea"/>
                <a:cs typeface="+mn-cs"/>
              </a:rPr>
              <a:t>Patrón colestásico</a:t>
            </a:r>
          </a:p>
          <a:p>
            <a:r>
              <a:rPr lang="es-CO" sz="1200" kern="1200" dirty="0">
                <a:solidFill>
                  <a:schemeClr val="tx1"/>
                </a:solidFill>
                <a:effectLst/>
                <a:latin typeface="+mn-lt"/>
                <a:ea typeface="+mn-ea"/>
                <a:cs typeface="+mn-cs"/>
              </a:rPr>
              <a:t>Elevación de FA y bilirrubinas a expensas de la directa. </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FA:</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Epitelio ductal canalicular.</a:t>
            </a:r>
            <a:br>
              <a:rPr lang="es-CO" sz="1200" kern="1200" dirty="0">
                <a:solidFill>
                  <a:schemeClr val="tx1"/>
                </a:solidFill>
                <a:effectLst/>
                <a:latin typeface="+mn-lt"/>
                <a:ea typeface="+mn-ea"/>
                <a:cs typeface="+mn-cs"/>
              </a:rPr>
            </a:br>
            <a:r>
              <a:rPr lang="es-CO" sz="1200" kern="1200" dirty="0">
                <a:solidFill>
                  <a:schemeClr val="tx1"/>
                </a:solidFill>
                <a:effectLst/>
                <a:latin typeface="+mn-lt"/>
                <a:ea typeface="+mn-ea"/>
                <a:cs typeface="+mn-cs"/>
              </a:rPr>
              <a:t>Hueso, riñón, placenta, leucocitos</a:t>
            </a:r>
          </a:p>
          <a:p>
            <a:r>
              <a:rPr lang="es-CO" sz="1200" kern="1200" dirty="0">
                <a:solidFill>
                  <a:schemeClr val="tx1"/>
                </a:solidFill>
                <a:effectLst/>
                <a:latin typeface="+mn-lt"/>
                <a:ea typeface="+mn-ea"/>
                <a:cs typeface="+mn-cs"/>
              </a:rPr>
              <a:t> </a:t>
            </a:r>
          </a:p>
          <a:p>
            <a:r>
              <a:rPr lang="es-CO" sz="1200" kern="1200" dirty="0">
                <a:solidFill>
                  <a:schemeClr val="tx1"/>
                </a:solidFill>
                <a:effectLst/>
                <a:latin typeface="+mn-lt"/>
                <a:ea typeface="+mn-ea"/>
                <a:cs typeface="+mn-cs"/>
              </a:rPr>
              <a:t>Para confirmar que elevación se trata de colestasis –GGT </a:t>
            </a:r>
          </a:p>
          <a:p>
            <a:r>
              <a:rPr lang="es-CO" sz="1200" kern="1200" dirty="0">
                <a:solidFill>
                  <a:schemeClr val="tx1"/>
                </a:solidFill>
                <a:effectLst/>
                <a:latin typeface="+mn-lt"/>
                <a:ea typeface="+mn-ea"/>
                <a:cs typeface="+mn-cs"/>
              </a:rPr>
              <a:t>ALT/FA &gt; 5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Hepatocell</a:t>
            </a:r>
          </a:p>
          <a:p>
            <a:r>
              <a:rPr lang="es-CO" sz="1200" kern="1200" dirty="0">
                <a:solidFill>
                  <a:schemeClr val="tx1"/>
                </a:solidFill>
                <a:effectLst/>
                <a:latin typeface="+mn-lt"/>
                <a:ea typeface="+mn-ea"/>
                <a:cs typeface="+mn-cs"/>
              </a:rPr>
              <a:t>ALT/FA &lt;2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Colestasis </a:t>
            </a:r>
          </a:p>
          <a:p>
            <a:r>
              <a:rPr lang="es-CO" sz="1200" kern="1200" dirty="0">
                <a:solidFill>
                  <a:schemeClr val="tx1"/>
                </a:solidFill>
                <a:effectLst/>
                <a:latin typeface="+mn-lt"/>
                <a:ea typeface="+mn-ea"/>
                <a:cs typeface="+mn-cs"/>
              </a:rPr>
              <a:t>ALT/FA 2-5 </a:t>
            </a:r>
            <a:r>
              <a:rPr lang="es-CO" sz="1200" kern="1200" dirty="0">
                <a:solidFill>
                  <a:schemeClr val="tx1"/>
                </a:solidFill>
                <a:effectLst/>
                <a:latin typeface="+mn-lt"/>
                <a:ea typeface="+mn-ea"/>
                <a:cs typeface="+mn-cs"/>
                <a:sym typeface="Wingdings" pitchFamily="2" charset="2"/>
              </a:rPr>
              <a:t></a:t>
            </a:r>
            <a:r>
              <a:rPr lang="es-CO" sz="1200" kern="1200" dirty="0">
                <a:solidFill>
                  <a:schemeClr val="tx1"/>
                </a:solidFill>
                <a:effectLst/>
                <a:latin typeface="+mn-lt"/>
                <a:ea typeface="+mn-ea"/>
                <a:cs typeface="+mn-cs"/>
              </a:rPr>
              <a:t> Mixto </a:t>
            </a:r>
          </a:p>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443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AMA: Cirrosis biliar primaria </a:t>
            </a:r>
          </a:p>
          <a:p>
            <a:endParaRPr lang="es-CO" dirty="0"/>
          </a:p>
          <a:p>
            <a:endParaRPr lang="es-CO" dirty="0"/>
          </a:p>
          <a:p>
            <a:r>
              <a:rPr lang="es-CO" sz="1200" b="0" i="0" kern="1200" dirty="0">
                <a:solidFill>
                  <a:schemeClr val="tx1"/>
                </a:solidFill>
                <a:effectLst/>
                <a:latin typeface="+mn-lt"/>
                <a:ea typeface="+mn-ea"/>
                <a:cs typeface="+mn-cs"/>
              </a:rPr>
              <a:t>El </a:t>
            </a:r>
            <a:r>
              <a:rPr lang="es-CO" sz="1200" b="1" i="0" kern="1200" dirty="0">
                <a:solidFill>
                  <a:schemeClr val="tx1"/>
                </a:solidFill>
                <a:effectLst/>
                <a:latin typeface="+mn-lt"/>
                <a:ea typeface="+mn-ea"/>
                <a:cs typeface="+mn-cs"/>
              </a:rPr>
              <a:t>síndrome de Rotor</a:t>
            </a:r>
            <a:r>
              <a:rPr lang="es-CO" sz="1200" b="0" i="0" kern="1200" dirty="0">
                <a:solidFill>
                  <a:schemeClr val="tx1"/>
                </a:solidFill>
                <a:effectLst/>
                <a:latin typeface="+mn-lt"/>
                <a:ea typeface="+mn-ea"/>
                <a:cs typeface="+mn-cs"/>
              </a:rPr>
              <a:t> es una enfermedad rara, relativamente benigna, heredada de manera autosómica y recesiva, de etiología desconocida. El síntoma principal es la ictericia por razón de la falla en el procesamiento y almacenamiento de bilirrubina, generalmente sin prurito.</a:t>
            </a:r>
          </a:p>
          <a:p>
            <a:endParaRPr lang="es-CO" sz="1200" b="0" i="0" kern="1200" dirty="0">
              <a:solidFill>
                <a:schemeClr val="tx1"/>
              </a:solidFill>
              <a:effectLst/>
              <a:latin typeface="+mn-lt"/>
              <a:ea typeface="+mn-ea"/>
              <a:cs typeface="+mn-cs"/>
            </a:endParaRPr>
          </a:p>
          <a:p>
            <a:r>
              <a:rPr lang="es-CO" dirty="0"/>
              <a:t>El síndrome Dubin-Johnson es una patología rara, genéticamente determinada, de herencia autosómica recesiva, favorecida, por lo tanto, por la consanguinidad. La ictericia evoluciona en brotes, frecuentemente precipitados por cansancio, fuertes emociones, ejercicios físicos o infecciones intercurrentes, acompañada de 2,3,4 hepatomegalia discreta y colúria </a:t>
            </a:r>
          </a:p>
          <a:p>
            <a:endParaRPr lang="es-CO" dirty="0"/>
          </a:p>
          <a:p>
            <a:endParaRPr lang="es-CO" dirty="0"/>
          </a:p>
          <a:p>
            <a:endParaRPr lang="es-CO" dirty="0"/>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33</a:t>
            </a:fld>
            <a:endParaRPr lang="es-CO"/>
          </a:p>
        </p:txBody>
      </p:sp>
    </p:spTree>
    <p:extLst>
      <p:ext uri="{BB962C8B-B14F-4D97-AF65-F5344CB8AC3E}">
        <p14:creationId xmlns:p14="http://schemas.microsoft.com/office/powerpoint/2010/main" val="98621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AMA: Cirrosis biliar primaria </a:t>
            </a:r>
          </a:p>
          <a:p>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35</a:t>
            </a:fld>
            <a:endParaRPr lang="es-CO"/>
          </a:p>
        </p:txBody>
      </p:sp>
    </p:spTree>
    <p:extLst>
      <p:ext uri="{BB962C8B-B14F-4D97-AF65-F5344CB8AC3E}">
        <p14:creationId xmlns:p14="http://schemas.microsoft.com/office/powerpoint/2010/main" val="4192809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Sndrome</a:t>
            </a:r>
            <a:r>
              <a:rPr lang="es-CO" dirty="0"/>
              <a:t> de </a:t>
            </a:r>
            <a:r>
              <a:rPr lang="es-CO" dirty="0" err="1"/>
              <a:t>weil</a:t>
            </a:r>
            <a:r>
              <a:rPr lang="es-CO" dirty="0"/>
              <a:t> ( ictericia, falla renal, compromiso pulmonar)</a:t>
            </a:r>
          </a:p>
        </p:txBody>
      </p:sp>
      <p:sp>
        <p:nvSpPr>
          <p:cNvPr id="4" name="Marcador de número de diapositiva 3"/>
          <p:cNvSpPr>
            <a:spLocks noGrp="1"/>
          </p:cNvSpPr>
          <p:nvPr>
            <p:ph type="sldNum" sz="quarter" idx="10"/>
          </p:nvPr>
        </p:nvSpPr>
        <p:spPr/>
        <p:txBody>
          <a:bodyPr/>
          <a:lstStyle/>
          <a:p>
            <a:fld id="{0461C988-0A3A-4F5B-AF97-22910DF9E262}" type="slidenum">
              <a:rPr lang="es-CO" smtClean="0"/>
              <a:t>36</a:t>
            </a:fld>
            <a:endParaRPr lang="es-CO"/>
          </a:p>
        </p:txBody>
      </p:sp>
    </p:spTree>
    <p:extLst>
      <p:ext uri="{BB962C8B-B14F-4D97-AF65-F5344CB8AC3E}">
        <p14:creationId xmlns:p14="http://schemas.microsoft.com/office/powerpoint/2010/main" val="518385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i="0" u="none" strike="noStrike" kern="1200" cap="none" spc="0" normalizeH="0" baseline="0" noProof="0" dirty="0" err="1">
                <a:ln>
                  <a:noFill/>
                </a:ln>
                <a:solidFill>
                  <a:srgbClr val="95A5A6">
                    <a:lumMod val="50000"/>
                  </a:srgbClr>
                </a:solidFill>
                <a:effectLst/>
                <a:uLnTx/>
                <a:uFillTx/>
                <a:latin typeface="+mn-lt"/>
                <a:ea typeface="+mn-ea"/>
                <a:cs typeface="+mn-cs"/>
              </a:rPr>
              <a:t>Ayudas</a:t>
            </a:r>
            <a:r>
              <a:rPr kumimoji="0" lang="en-US" sz="1200" i="0" u="none" strike="noStrike" kern="1200" cap="none" spc="0" normalizeH="0" baseline="0" noProof="0" dirty="0">
                <a:ln>
                  <a:noFill/>
                </a:ln>
                <a:solidFill>
                  <a:srgbClr val="95A5A6">
                    <a:lumMod val="50000"/>
                  </a:srgbClr>
                </a:solidFill>
                <a:effectLst/>
                <a:uLnTx/>
                <a:uFillTx/>
                <a:latin typeface="+mn-lt"/>
                <a:ea typeface="+mn-ea"/>
                <a:cs typeface="+mn-cs"/>
              </a:rPr>
              <a:t> </a:t>
            </a:r>
            <a:r>
              <a:rPr kumimoji="0" lang="en-US" sz="1200" i="0" u="none" strike="noStrike" kern="1200" cap="none" spc="0" normalizeH="0" baseline="0" noProof="0" dirty="0" err="1">
                <a:ln>
                  <a:noFill/>
                </a:ln>
                <a:solidFill>
                  <a:srgbClr val="95A5A6">
                    <a:lumMod val="50000"/>
                  </a:srgbClr>
                </a:solidFill>
                <a:effectLst/>
                <a:uLnTx/>
                <a:uFillTx/>
                <a:latin typeface="+mn-lt"/>
                <a:ea typeface="+mn-ea"/>
                <a:cs typeface="+mn-cs"/>
              </a:rPr>
              <a:t>diagnósticas</a:t>
            </a:r>
            <a:r>
              <a:rPr kumimoji="0" lang="en-US" sz="1200" i="0" u="none" strike="noStrike" kern="1200" cap="none" spc="0" normalizeH="0" baseline="0" noProof="0" dirty="0">
                <a:ln>
                  <a:noFill/>
                </a:ln>
                <a:solidFill>
                  <a:srgbClr val="95A5A6">
                    <a:lumMod val="50000"/>
                  </a:srgbClr>
                </a:solidFill>
                <a:effectLst/>
                <a:uLnTx/>
                <a:uFillTx/>
                <a:latin typeface="+mn-lt"/>
                <a:ea typeface="+mn-ea"/>
                <a:cs typeface="+mn-cs"/>
              </a:rPr>
              <a:t> </a:t>
            </a:r>
            <a:r>
              <a:rPr kumimoji="0" lang="en-US" sz="1200" i="0" u="none" strike="noStrike" kern="1200" cap="none" spc="0" normalizeH="0" baseline="0" noProof="0" dirty="0" err="1">
                <a:ln>
                  <a:noFill/>
                </a:ln>
                <a:solidFill>
                  <a:srgbClr val="95A5A6">
                    <a:lumMod val="50000"/>
                  </a:srgbClr>
                </a:solidFill>
                <a:effectLst/>
                <a:uLnTx/>
                <a:uFillTx/>
                <a:latin typeface="+mn-lt"/>
                <a:ea typeface="+mn-ea"/>
                <a:cs typeface="+mn-cs"/>
              </a:rPr>
              <a:t>según</a:t>
            </a:r>
            <a:r>
              <a:rPr kumimoji="0" lang="en-US" sz="1200" i="0" u="none" strike="noStrike" kern="1200" cap="none" spc="0" normalizeH="0" baseline="0" noProof="0" dirty="0">
                <a:ln>
                  <a:noFill/>
                </a:ln>
                <a:solidFill>
                  <a:srgbClr val="95A5A6">
                    <a:lumMod val="50000"/>
                  </a:srgbClr>
                </a:solidFill>
                <a:effectLst/>
                <a:uLnTx/>
                <a:uFillTx/>
                <a:latin typeface="+mn-lt"/>
                <a:ea typeface="+mn-ea"/>
                <a:cs typeface="+mn-cs"/>
              </a:rPr>
              <a:t> </a:t>
            </a:r>
            <a:r>
              <a:rPr kumimoji="0" lang="en-US" sz="1200" i="0" u="none" strike="noStrike" kern="1200" cap="none" spc="0" normalizeH="0" baseline="0" noProof="0" dirty="0" err="1">
                <a:ln>
                  <a:noFill/>
                </a:ln>
                <a:solidFill>
                  <a:srgbClr val="95A5A6">
                    <a:lumMod val="50000"/>
                  </a:srgbClr>
                </a:solidFill>
                <a:effectLst/>
                <a:uLnTx/>
                <a:uFillTx/>
                <a:latin typeface="+mn-lt"/>
                <a:ea typeface="+mn-ea"/>
                <a:cs typeface="+mn-cs"/>
              </a:rPr>
              <a:t>sospecha</a:t>
            </a:r>
            <a:r>
              <a:rPr kumimoji="0" lang="en-US" sz="1200" i="0" u="none" strike="noStrike" kern="1200" cap="none" spc="0" normalizeH="0" baseline="0" noProof="0" dirty="0">
                <a:ln>
                  <a:noFill/>
                </a:ln>
                <a:solidFill>
                  <a:srgbClr val="95A5A6">
                    <a:lumMod val="50000"/>
                  </a:srgbClr>
                </a:solidFill>
                <a:effectLst/>
                <a:uLnTx/>
                <a:uFillTx/>
                <a:latin typeface="+mn-lt"/>
                <a:ea typeface="+mn-ea"/>
                <a:cs typeface="+mn-cs"/>
              </a:rPr>
              <a:t> </a:t>
            </a:r>
            <a:r>
              <a:rPr kumimoji="0" lang="en-US" sz="1200" i="0" u="none" strike="noStrike" kern="1200" cap="none" spc="0" normalizeH="0" baseline="0" noProof="0" dirty="0" err="1">
                <a:ln>
                  <a:noFill/>
                </a:ln>
                <a:solidFill>
                  <a:srgbClr val="95A5A6">
                    <a:lumMod val="50000"/>
                  </a:srgbClr>
                </a:solidFill>
                <a:effectLst/>
                <a:uLnTx/>
                <a:uFillTx/>
                <a:latin typeface="+mn-lt"/>
                <a:ea typeface="+mn-ea"/>
                <a:cs typeface="+mn-cs"/>
              </a:rPr>
              <a:t>clínica</a:t>
            </a:r>
            <a:endParaRPr lang="en-US" dirty="0"/>
          </a:p>
        </p:txBody>
      </p:sp>
      <p:sp>
        <p:nvSpPr>
          <p:cNvPr id="4" name="Slide Number Placeholder 3"/>
          <p:cNvSpPr>
            <a:spLocks noGrp="1"/>
          </p:cNvSpPr>
          <p:nvPr>
            <p:ph type="sldNum" sz="quarter" idx="10"/>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551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Sndrome</a:t>
            </a:r>
            <a:r>
              <a:rPr lang="es-CO" dirty="0"/>
              <a:t> de </a:t>
            </a:r>
            <a:r>
              <a:rPr lang="es-CO" dirty="0" err="1"/>
              <a:t>weil</a:t>
            </a:r>
            <a:r>
              <a:rPr lang="es-CO" dirty="0"/>
              <a:t> ( ictericia, falla renal, compromiso pulmonar)</a:t>
            </a:r>
          </a:p>
        </p:txBody>
      </p:sp>
      <p:sp>
        <p:nvSpPr>
          <p:cNvPr id="4" name="Marcador de número de diapositiva 3"/>
          <p:cNvSpPr>
            <a:spLocks noGrp="1"/>
          </p:cNvSpPr>
          <p:nvPr>
            <p:ph type="sldNum" sz="quarter" idx="10"/>
          </p:nvPr>
        </p:nvSpPr>
        <p:spPr/>
        <p:txBody>
          <a:bodyPr/>
          <a:lstStyle/>
          <a:p>
            <a:fld id="{0461C988-0A3A-4F5B-AF97-22910DF9E262}" type="slidenum">
              <a:rPr lang="es-CO" smtClean="0"/>
              <a:t>38</a:t>
            </a:fld>
            <a:endParaRPr lang="es-CO"/>
          </a:p>
        </p:txBody>
      </p:sp>
    </p:spTree>
    <p:extLst>
      <p:ext uri="{BB962C8B-B14F-4D97-AF65-F5344CB8AC3E}">
        <p14:creationId xmlns:p14="http://schemas.microsoft.com/office/powerpoint/2010/main" val="212563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461C988-0A3A-4F5B-AF97-22910DF9E262}" type="slidenum">
              <a:rPr lang="es-CO" smtClean="0"/>
              <a:t>4</a:t>
            </a:fld>
            <a:endParaRPr lang="es-CO"/>
          </a:p>
        </p:txBody>
      </p:sp>
    </p:spTree>
    <p:extLst>
      <p:ext uri="{BB962C8B-B14F-4D97-AF65-F5344CB8AC3E}">
        <p14:creationId xmlns:p14="http://schemas.microsoft.com/office/powerpoint/2010/main" val="3904193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Coloración amarilla de tejidos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Depósitos de pigmento de bilirrubina.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Tejidos aumento de elastina: </a:t>
            </a:r>
            <a:r>
              <a:rPr lang="es-ES" sz="1200" kern="1200" dirty="0" err="1">
                <a:solidFill>
                  <a:schemeClr val="tx1"/>
                </a:solidFill>
                <a:effectLst/>
                <a:latin typeface="+mn-lt"/>
                <a:ea typeface="+mn-ea"/>
                <a:cs typeface="+mn-cs"/>
              </a:rPr>
              <a:t>Escleras</a:t>
            </a:r>
            <a:r>
              <a:rPr lang="es-ES" sz="1200" kern="1200" dirty="0">
                <a:solidFill>
                  <a:schemeClr val="tx1"/>
                </a:solidFill>
                <a:effectLst/>
                <a:latin typeface="+mn-lt"/>
                <a:ea typeface="+mn-ea"/>
                <a:cs typeface="+mn-cs"/>
              </a:rPr>
              <a:t>, mucosa oral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BT &gt; 3 mg/dl – No nos habla de que tipo de fracción está elevada </a:t>
            </a:r>
            <a:br>
              <a:rPr lang="es-ES" sz="1200" kern="1200" dirty="0">
                <a:solidFill>
                  <a:schemeClr val="tx1"/>
                </a:solidFill>
                <a:effectLst/>
                <a:latin typeface="+mn-lt"/>
                <a:ea typeface="+mn-ea"/>
                <a:cs typeface="+mn-cs"/>
              </a:rPr>
            </a:br>
            <a:r>
              <a:rPr lang="es-ES" sz="1200" kern="1200" dirty="0" err="1">
                <a:solidFill>
                  <a:schemeClr val="tx1"/>
                </a:solidFill>
                <a:effectLst/>
                <a:latin typeface="+mn-lt"/>
                <a:ea typeface="+mn-ea"/>
                <a:cs typeface="+mn-cs"/>
              </a:rPr>
              <a:t>Pseudoictericia</a:t>
            </a:r>
            <a:r>
              <a:rPr lang="es-ES"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carotenodermia</a:t>
            </a:r>
            <a:r>
              <a:rPr lang="es-ES"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acúmulo de B caroteno en estrato córneo y zonas de sudoración NO en </a:t>
            </a:r>
            <a:r>
              <a:rPr lang="es-ES" sz="1200" kern="1200" dirty="0" err="1">
                <a:solidFill>
                  <a:schemeClr val="tx1"/>
                </a:solidFill>
                <a:effectLst/>
                <a:latin typeface="+mn-lt"/>
                <a:ea typeface="+mn-ea"/>
                <a:cs typeface="+mn-cs"/>
              </a:rPr>
              <a:t>escleras</a:t>
            </a:r>
            <a:r>
              <a:rPr lang="es-ES" sz="1200" kern="1200" dirty="0">
                <a:solidFill>
                  <a:schemeClr val="tx1"/>
                </a:solidFill>
                <a:effectLst/>
                <a:latin typeface="+mn-lt"/>
                <a:ea typeface="+mn-ea"/>
                <a:cs typeface="+mn-cs"/>
              </a:rPr>
              <a:t>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*Trastorno metabólico: Incapacidad de </a:t>
            </a:r>
            <a:r>
              <a:rPr lang="es-ES" sz="1200" kern="1200" dirty="0" err="1">
                <a:solidFill>
                  <a:schemeClr val="tx1"/>
                </a:solidFill>
                <a:effectLst/>
                <a:latin typeface="+mn-lt"/>
                <a:ea typeface="+mn-ea"/>
                <a:cs typeface="+mn-cs"/>
              </a:rPr>
              <a:t>transfromarla</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Vit</a:t>
            </a:r>
            <a:r>
              <a:rPr lang="es-ES" sz="1200" kern="1200" dirty="0">
                <a:solidFill>
                  <a:schemeClr val="tx1"/>
                </a:solidFill>
                <a:effectLst/>
                <a:latin typeface="+mn-lt"/>
                <a:ea typeface="+mn-ea"/>
                <a:cs typeface="+mn-cs"/>
              </a:rPr>
              <a:t> A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DM e hipotiroidismo</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*Uremia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Urocromo</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a:t>
            </a:r>
            <a:r>
              <a:rPr lang="es-ES" sz="1200" kern="1200" dirty="0" err="1">
                <a:solidFill>
                  <a:schemeClr val="tx1"/>
                </a:solidFill>
                <a:effectLst/>
                <a:latin typeface="+mn-lt"/>
                <a:ea typeface="+mn-ea"/>
                <a:cs typeface="+mn-cs"/>
              </a:rPr>
              <a:t>Antimaláricos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Quinacrina</a:t>
            </a:r>
            <a:r>
              <a:rPr lang="es-ES" sz="1200" kern="1200" dirty="0">
                <a:solidFill>
                  <a:schemeClr val="tx1"/>
                </a:solidFill>
                <a:effectLst/>
                <a:latin typeface="+mn-lt"/>
                <a:ea typeface="+mn-ea"/>
                <a:cs typeface="+mn-cs"/>
              </a:rPr>
              <a:t> </a:t>
            </a:r>
            <a:br>
              <a:rPr lang="es-ES" sz="1200" kern="1200" dirty="0">
                <a:solidFill>
                  <a:schemeClr val="tx1"/>
                </a:solidFill>
                <a:effectLst/>
                <a:latin typeface="+mn-lt"/>
                <a:ea typeface="+mn-ea"/>
                <a:cs typeface="+mn-cs"/>
              </a:rPr>
            </a:br>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6</a:t>
            </a:fld>
            <a:endParaRPr lang="es-CO"/>
          </a:p>
        </p:txBody>
      </p:sp>
    </p:spTree>
    <p:extLst>
      <p:ext uri="{BB962C8B-B14F-4D97-AF65-F5344CB8AC3E}">
        <p14:creationId xmlns:p14="http://schemas.microsoft.com/office/powerpoint/2010/main" val="121290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Coloración amarilla de tejidos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Depósitos de pigmento de bilirrubina.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Tejidos aumento de elastina: </a:t>
            </a:r>
            <a:r>
              <a:rPr lang="es-ES" sz="1200" kern="1200" dirty="0" err="1">
                <a:solidFill>
                  <a:schemeClr val="tx1"/>
                </a:solidFill>
                <a:effectLst/>
                <a:latin typeface="+mn-lt"/>
                <a:ea typeface="+mn-ea"/>
                <a:cs typeface="+mn-cs"/>
              </a:rPr>
              <a:t>Escleras</a:t>
            </a:r>
            <a:r>
              <a:rPr lang="es-ES" sz="1200" kern="1200" dirty="0">
                <a:solidFill>
                  <a:schemeClr val="tx1"/>
                </a:solidFill>
                <a:effectLst/>
                <a:latin typeface="+mn-lt"/>
                <a:ea typeface="+mn-ea"/>
                <a:cs typeface="+mn-cs"/>
              </a:rPr>
              <a:t>, mucosa oral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BT &gt; 3 mg/dl – No nos habla de que tipo de fracción está elevada </a:t>
            </a:r>
            <a:br>
              <a:rPr lang="es-ES" sz="1200" kern="1200" dirty="0">
                <a:solidFill>
                  <a:schemeClr val="tx1"/>
                </a:solidFill>
                <a:effectLst/>
                <a:latin typeface="+mn-lt"/>
                <a:ea typeface="+mn-ea"/>
                <a:cs typeface="+mn-cs"/>
              </a:rPr>
            </a:br>
            <a:r>
              <a:rPr lang="es-ES" sz="1200" kern="1200" dirty="0" err="1">
                <a:solidFill>
                  <a:schemeClr val="tx1"/>
                </a:solidFill>
                <a:effectLst/>
                <a:latin typeface="+mn-lt"/>
                <a:ea typeface="+mn-ea"/>
                <a:cs typeface="+mn-cs"/>
              </a:rPr>
              <a:t>Pseudoictericia</a:t>
            </a:r>
            <a:r>
              <a:rPr lang="es-ES"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carotenodermia</a:t>
            </a:r>
            <a:r>
              <a:rPr lang="es-ES"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acúmulo de B caroteno en estrato córneo y zonas de sudoración NO en </a:t>
            </a:r>
            <a:r>
              <a:rPr lang="es-ES" sz="1200" kern="1200" dirty="0" err="1">
                <a:solidFill>
                  <a:schemeClr val="tx1"/>
                </a:solidFill>
                <a:effectLst/>
                <a:latin typeface="+mn-lt"/>
                <a:ea typeface="+mn-ea"/>
                <a:cs typeface="+mn-cs"/>
              </a:rPr>
              <a:t>escleras</a:t>
            </a:r>
            <a:r>
              <a:rPr lang="es-ES" sz="1200" kern="1200" dirty="0">
                <a:solidFill>
                  <a:schemeClr val="tx1"/>
                </a:solidFill>
                <a:effectLst/>
                <a:latin typeface="+mn-lt"/>
                <a:ea typeface="+mn-ea"/>
                <a:cs typeface="+mn-cs"/>
              </a:rPr>
              <a:t> </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*Trastorno metabólico: Incapacidad de </a:t>
            </a:r>
            <a:r>
              <a:rPr lang="es-ES" sz="1200" kern="1200" dirty="0" err="1">
                <a:solidFill>
                  <a:schemeClr val="tx1"/>
                </a:solidFill>
                <a:effectLst/>
                <a:latin typeface="+mn-lt"/>
                <a:ea typeface="+mn-ea"/>
                <a:cs typeface="+mn-cs"/>
              </a:rPr>
              <a:t>transfromarla</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Vit</a:t>
            </a:r>
            <a:r>
              <a:rPr lang="es-ES" sz="1200" kern="1200" dirty="0">
                <a:solidFill>
                  <a:schemeClr val="tx1"/>
                </a:solidFill>
                <a:effectLst/>
                <a:latin typeface="+mn-lt"/>
                <a:ea typeface="+mn-ea"/>
                <a:cs typeface="+mn-cs"/>
              </a:rPr>
              <a:t> A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DM e hipotiroidismo</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*Uremia </a:t>
            </a:r>
            <a:r>
              <a:rPr lang="es-ES" sz="1200" kern="1200" dirty="0">
                <a:solidFill>
                  <a:schemeClr val="tx1"/>
                </a:solidFill>
                <a:effectLst/>
                <a:latin typeface="+mn-lt"/>
                <a:ea typeface="+mn-ea"/>
                <a:cs typeface="+mn-cs"/>
                <a:sym typeface="Wingdings" pitchFamily="2" charset="2"/>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Urocromo</a:t>
            </a:r>
            <a:br>
              <a:rPr lang="es-ES" sz="1200" kern="1200" dirty="0">
                <a:solidFill>
                  <a:schemeClr val="tx1"/>
                </a:solidFill>
                <a:effectLst/>
                <a:latin typeface="+mn-lt"/>
                <a:ea typeface="+mn-ea"/>
                <a:cs typeface="+mn-cs"/>
              </a:rPr>
            </a:br>
            <a:r>
              <a:rPr lang="es-ES" sz="1200" kern="1200" dirty="0">
                <a:solidFill>
                  <a:schemeClr val="tx1"/>
                </a:solidFill>
                <a:effectLst/>
                <a:latin typeface="+mn-lt"/>
                <a:ea typeface="+mn-ea"/>
                <a:cs typeface="+mn-cs"/>
              </a:rPr>
              <a:t>*</a:t>
            </a:r>
            <a:r>
              <a:rPr lang="es-ES" sz="1200" kern="1200" dirty="0" err="1">
                <a:solidFill>
                  <a:schemeClr val="tx1"/>
                </a:solidFill>
                <a:effectLst/>
                <a:latin typeface="+mn-lt"/>
                <a:ea typeface="+mn-ea"/>
                <a:cs typeface="+mn-cs"/>
              </a:rPr>
              <a:t>Antimaláricos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Quinacrina</a:t>
            </a:r>
            <a:r>
              <a:rPr lang="es-ES" sz="1200" kern="1200" dirty="0">
                <a:solidFill>
                  <a:schemeClr val="tx1"/>
                </a:solidFill>
                <a:effectLst/>
                <a:latin typeface="+mn-lt"/>
                <a:ea typeface="+mn-ea"/>
                <a:cs typeface="+mn-cs"/>
              </a:rPr>
              <a:t> </a:t>
            </a:r>
            <a:br>
              <a:rPr lang="es-ES" sz="1200" kern="1200" dirty="0">
                <a:solidFill>
                  <a:schemeClr val="tx1"/>
                </a:solidFill>
                <a:effectLst/>
                <a:latin typeface="+mn-lt"/>
                <a:ea typeface="+mn-ea"/>
                <a:cs typeface="+mn-cs"/>
              </a:rPr>
            </a:br>
            <a:endParaRPr lang="es-CO" dirty="0"/>
          </a:p>
        </p:txBody>
      </p:sp>
      <p:sp>
        <p:nvSpPr>
          <p:cNvPr id="4" name="Marcador de número de diapositiva 3"/>
          <p:cNvSpPr>
            <a:spLocks noGrp="1"/>
          </p:cNvSpPr>
          <p:nvPr>
            <p:ph type="sldNum" sz="quarter" idx="5"/>
          </p:nvPr>
        </p:nvSpPr>
        <p:spPr/>
        <p:txBody>
          <a:bodyPr/>
          <a:lstStyle/>
          <a:p>
            <a:fld id="{97358105-8132-0040-BFAF-80C702B8130D}" type="slidenum">
              <a:rPr lang="es-CO" smtClean="0"/>
              <a:t>7</a:t>
            </a:fld>
            <a:endParaRPr lang="es-CO"/>
          </a:p>
        </p:txBody>
      </p:sp>
    </p:spTree>
    <p:extLst>
      <p:ext uri="{BB962C8B-B14F-4D97-AF65-F5344CB8AC3E}">
        <p14:creationId xmlns:p14="http://schemas.microsoft.com/office/powerpoint/2010/main" val="333949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Estudio retrospectivo, mayores de 18 años </a:t>
            </a:r>
          </a:p>
          <a:p>
            <a:endParaRPr lang="es-CO" dirty="0"/>
          </a:p>
          <a:p>
            <a:endParaRPr lang="es-CO" dirty="0"/>
          </a:p>
          <a:p>
            <a:r>
              <a:rPr lang="es-CO" sz="1200" b="0" kern="1200" dirty="0">
                <a:solidFill>
                  <a:schemeClr val="tx1"/>
                </a:solidFill>
                <a:effectLst/>
                <a:latin typeface="+mn-lt"/>
                <a:ea typeface="+mn-ea"/>
                <a:cs typeface="+mn-cs"/>
              </a:rPr>
              <a:t>This is a retrospective study of adult outpatients and inpatients (</a:t>
            </a:r>
            <a:r>
              <a:rPr lang="es-CO" sz="1200" kern="1200" dirty="0">
                <a:solidFill>
                  <a:schemeClr val="tx1"/>
                </a:solidFill>
                <a:effectLst/>
                <a:latin typeface="+mn-lt"/>
                <a:ea typeface="+mn-ea"/>
                <a:cs typeface="+mn-cs"/>
              </a:rPr>
              <a:t>≥</a:t>
            </a:r>
            <a:r>
              <a:rPr lang="es-CO" sz="1200" b="0" kern="1200" dirty="0">
                <a:solidFill>
                  <a:schemeClr val="tx1"/>
                </a:solidFill>
                <a:effectLst/>
                <a:latin typeface="+mn-lt"/>
                <a:ea typeface="+mn-ea"/>
                <a:cs typeface="+mn-cs"/>
              </a:rPr>
              <a:t>18 yr) with new-onset jaundice over a 5-yr period (1999–2003) at Wishard Memorial Hospital, Indiana. Patients with new-onset jaundice were identified using our electronic medical record system and individual medical records were reviewed to extract the required clinical data. New-onset jaundice was defined as the presence of total serum bilirubin </a:t>
            </a:r>
            <a:r>
              <a:rPr lang="es-CO" sz="1200" kern="1200" dirty="0">
                <a:solidFill>
                  <a:schemeClr val="tx1"/>
                </a:solidFill>
                <a:effectLst/>
                <a:latin typeface="+mn-lt"/>
                <a:ea typeface="+mn-ea"/>
                <a:cs typeface="+mn-cs"/>
              </a:rPr>
              <a:t>&gt;</a:t>
            </a:r>
            <a:r>
              <a:rPr lang="es-CO" sz="1200" b="0" kern="1200" dirty="0">
                <a:solidFill>
                  <a:schemeClr val="tx1"/>
                </a:solidFill>
                <a:effectLst/>
                <a:latin typeface="+mn-lt"/>
                <a:ea typeface="+mn-ea"/>
                <a:cs typeface="+mn-cs"/>
              </a:rPr>
              <a:t>3 mg/dL in patients without a prior total bilirubin </a:t>
            </a:r>
            <a:r>
              <a:rPr lang="es-CO" sz="1200" kern="1200" dirty="0">
                <a:solidFill>
                  <a:schemeClr val="tx1"/>
                </a:solidFill>
                <a:effectLst/>
                <a:latin typeface="+mn-lt"/>
                <a:ea typeface="+mn-ea"/>
                <a:cs typeface="+mn-cs"/>
              </a:rPr>
              <a:t>&gt;</a:t>
            </a:r>
            <a:r>
              <a:rPr lang="es-CO" sz="1200" b="0" kern="1200" dirty="0">
                <a:solidFill>
                  <a:schemeClr val="tx1"/>
                </a:solidFill>
                <a:effectLst/>
                <a:latin typeface="+mn-lt"/>
                <a:ea typeface="+mn-ea"/>
                <a:cs typeface="+mn-cs"/>
              </a:rPr>
              <a:t>3 mg/dL. </a:t>
            </a:r>
            <a:endParaRPr lang="es-CO" dirty="0"/>
          </a:p>
          <a:p>
            <a:r>
              <a:rPr lang="es-CO" sz="1200" b="0" kern="1200" dirty="0">
                <a:solidFill>
                  <a:schemeClr val="tx1"/>
                </a:solidFill>
                <a:effectLst/>
                <a:latin typeface="+mn-lt"/>
                <a:ea typeface="+mn-ea"/>
                <a:cs typeface="+mn-cs"/>
              </a:rPr>
              <a:t>A total of 732 eligible adults constituted our study cohort. Sepsis or altered hemodynamic state resulting in presumed ischemic liver injury is the single most common cause of jaundice (22%). Acute liver disease as a result of nonalcoholic etiologies caused new-onset jaundice in 97 patients (13%), with acute viral hepatitis in 66 patients (9%) and DILI in 29 patients (4%). Most cases of DILI were as a result of acetaminophen toxicity with idiosyncratic DILI occurring in only five patients (0.7%). No mortality was observed at 6 wk in patients who developed idiosyncratic DILI. </a:t>
            </a:r>
            <a:endParaRPr lang="es-CO" dirty="0"/>
          </a:p>
          <a:p>
            <a:endParaRPr lang="es-CO" dirty="0"/>
          </a:p>
        </p:txBody>
      </p:sp>
      <p:sp>
        <p:nvSpPr>
          <p:cNvPr id="4" name="Marcador de número de diapositiva 3"/>
          <p:cNvSpPr>
            <a:spLocks noGrp="1"/>
          </p:cNvSpPr>
          <p:nvPr>
            <p:ph type="sldNum" sz="quarter" idx="10"/>
          </p:nvPr>
        </p:nvSpPr>
        <p:spPr/>
        <p:txBody>
          <a:bodyPr/>
          <a:lstStyle/>
          <a:p>
            <a:fld id="{0461C988-0A3A-4F5B-AF97-22910DF9E262}" type="slidenum">
              <a:rPr lang="es-CO" smtClean="0"/>
              <a:t>9</a:t>
            </a:fld>
            <a:endParaRPr lang="es-CO"/>
          </a:p>
        </p:txBody>
      </p:sp>
    </p:spTree>
    <p:extLst>
      <p:ext uri="{BB962C8B-B14F-4D97-AF65-F5344CB8AC3E}">
        <p14:creationId xmlns:p14="http://schemas.microsoft.com/office/powerpoint/2010/main" val="4212610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461C988-0A3A-4F5B-AF97-22910DF9E262}" type="slidenum">
              <a:rPr lang="es-CO" smtClean="0"/>
              <a:t>10</a:t>
            </a:fld>
            <a:endParaRPr lang="es-CO"/>
          </a:p>
        </p:txBody>
      </p:sp>
    </p:spTree>
    <p:extLst>
      <p:ext uri="{BB962C8B-B14F-4D97-AF65-F5344CB8AC3E}">
        <p14:creationId xmlns:p14="http://schemas.microsoft.com/office/powerpoint/2010/main" val="224583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Hemoglobina se encuentra dentro dr GR, los Gr ESTAN EN LA CIRCULACI´ON 120 DIAS</a:t>
            </a:r>
          </a:p>
          <a:p>
            <a:r>
              <a:rPr lang="es-CO" dirty="0"/>
              <a:t>Va al bazo al sistema reticulo endotelial en donde hay macrófagos que se encargan de descomponer los GR, </a:t>
            </a:r>
          </a:p>
          <a:p>
            <a:r>
              <a:rPr lang="es-CO" dirty="0"/>
              <a:t>Los GR se conforman por Hemo y por globina </a:t>
            </a:r>
            <a:r>
              <a:rPr lang="es-CO" dirty="0">
                <a:sym typeface="Wingdings" pitchFamily="2" charset="2"/>
              </a:rPr>
              <a:t> la globina se descompone en aminoacidos los cuales ayudan a producir proteinas</a:t>
            </a:r>
          </a:p>
          <a:p>
            <a:r>
              <a:rPr lang="es-CO" dirty="0">
                <a:sym typeface="Wingdings" pitchFamily="2" charset="2"/>
              </a:rPr>
              <a:t>El hemo es degradado por enzima hemo-oxidasa que va a formar monoxifo de carbono, biliverdina y hierro ferroso, el cual va a salir a la circulación y se va a unir a la transferrina, que se encarga de transportar el hierro a la MO roja para la eritropoyesis </a:t>
            </a:r>
          </a:p>
          <a:p>
            <a:r>
              <a:rPr lang="es-CO" dirty="0">
                <a:sym typeface="Wingdings" pitchFamily="2" charset="2"/>
              </a:rPr>
              <a:t>El hierro tambien se dirige hacia el higado, se une a la ferritina que se encarga de almacenarlo</a:t>
            </a:r>
          </a:p>
          <a:p>
            <a:r>
              <a:rPr lang="es-CO" dirty="0">
                <a:sym typeface="Wingdings" pitchFamily="2" charset="2"/>
              </a:rPr>
              <a:t>Adicionalmente la biliverdina, a traves de la biliverdina reductasa se va a convertir en bilirrubina no conjugada, esta es una molecula insoluble por lo que debe unirse a la albumina para poder ser transportada hacia el higado, llega al hepatocito a convertirse en bilirrubina conjugada, este proceso esta catalizado por UDP glucoronil transferasa que se encarga de la conjungacion, </a:t>
            </a:r>
          </a:p>
          <a:p>
            <a:r>
              <a:rPr lang="es-CO" dirty="0">
                <a:sym typeface="Wingdings" pitchFamily="2" charset="2"/>
              </a:rPr>
              <a:t>La conjugada va al intestino delgado y grueso, las bacterias van a convertir en urobilinogeno y atraves de la oxidacion </a:t>
            </a:r>
          </a:p>
        </p:txBody>
      </p:sp>
      <p:sp>
        <p:nvSpPr>
          <p:cNvPr id="4" name="Marcador de número de diapositiva 3"/>
          <p:cNvSpPr>
            <a:spLocks noGrp="1"/>
          </p:cNvSpPr>
          <p:nvPr>
            <p:ph type="sldNum" sz="quarter" idx="5"/>
          </p:nvPr>
        </p:nvSpPr>
        <p:spPr/>
        <p:txBody>
          <a:bodyPr/>
          <a:lstStyle/>
          <a:p>
            <a:fld id="{97358105-8132-0040-BFAF-80C702B8130D}" type="slidenum">
              <a:rPr lang="es-CO" smtClean="0"/>
              <a:t>11</a:t>
            </a:fld>
            <a:endParaRPr lang="es-CO"/>
          </a:p>
        </p:txBody>
      </p:sp>
    </p:spTree>
    <p:extLst>
      <p:ext uri="{BB962C8B-B14F-4D97-AF65-F5344CB8AC3E}">
        <p14:creationId xmlns:p14="http://schemas.microsoft.com/office/powerpoint/2010/main" val="3349699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Cuasas</a:t>
            </a:r>
            <a:r>
              <a:rPr lang="es-CO" dirty="0"/>
              <a:t> </a:t>
            </a:r>
            <a:r>
              <a:rPr lang="es-CO" dirty="0" err="1"/>
              <a:t>multiples</a:t>
            </a:r>
            <a:r>
              <a:rPr lang="es-CO" dirty="0"/>
              <a:t>, enfermedades infiltrativas</a:t>
            </a:r>
            <a:r>
              <a:rPr lang="es-CO" dirty="0">
                <a:sym typeface="Wingdings" panose="05000000000000000000" pitchFamily="2" charset="2"/>
              </a:rPr>
              <a:t> linfomas, amiloidosis, sarcoidosis</a:t>
            </a:r>
          </a:p>
          <a:p>
            <a:r>
              <a:rPr lang="es-CO" dirty="0">
                <a:sym typeface="Wingdings" panose="05000000000000000000" pitchFamily="2" charset="2"/>
              </a:rPr>
              <a:t>Causas </a:t>
            </a:r>
            <a:r>
              <a:rPr lang="es-CO" dirty="0" err="1">
                <a:sym typeface="Wingdings" panose="05000000000000000000" pitchFamily="2" charset="2"/>
              </a:rPr>
              <a:t>paraneoplasicas</a:t>
            </a:r>
            <a:r>
              <a:rPr lang="es-CO" dirty="0">
                <a:sym typeface="Wingdings" panose="05000000000000000000" pitchFamily="2" charset="2"/>
              </a:rPr>
              <a:t> </a:t>
            </a:r>
            <a:r>
              <a:rPr lang="es-CO" dirty="0" err="1">
                <a:sym typeface="Wingdings" panose="05000000000000000000" pitchFamily="2" charset="2"/>
              </a:rPr>
              <a:t>Principlamente</a:t>
            </a:r>
            <a:r>
              <a:rPr lang="es-CO" dirty="0">
                <a:sym typeface="Wingdings" panose="05000000000000000000" pitchFamily="2" charset="2"/>
              </a:rPr>
              <a:t> linfomas no </a:t>
            </a:r>
            <a:r>
              <a:rPr lang="es-CO" dirty="0" err="1">
                <a:sym typeface="Wingdings" panose="05000000000000000000" pitchFamily="2" charset="2"/>
              </a:rPr>
              <a:t>Hodking</a:t>
            </a:r>
            <a:r>
              <a:rPr lang="es-CO" dirty="0">
                <a:sym typeface="Wingdings" panose="05000000000000000000" pitchFamily="2" charset="2"/>
              </a:rPr>
              <a:t> o carcinoma </a:t>
            </a:r>
            <a:r>
              <a:rPr lang="es-CO" dirty="0" err="1">
                <a:sym typeface="Wingdings" panose="05000000000000000000" pitchFamily="2" charset="2"/>
              </a:rPr>
              <a:t>renasles</a:t>
            </a:r>
            <a:r>
              <a:rPr lang="es-CO" dirty="0">
                <a:sym typeface="Wingdings" panose="05000000000000000000" pitchFamily="2" charset="2"/>
              </a:rPr>
              <a:t>  </a:t>
            </a:r>
            <a:r>
              <a:rPr lang="es-CO" dirty="0" err="1">
                <a:sym typeface="Wingdings" panose="05000000000000000000" pitchFamily="2" charset="2"/>
              </a:rPr>
              <a:t>sd</a:t>
            </a:r>
            <a:r>
              <a:rPr lang="es-CO" dirty="0">
                <a:sym typeface="Wingdings" panose="05000000000000000000" pitchFamily="2" charset="2"/>
              </a:rPr>
              <a:t> de </a:t>
            </a:r>
            <a:r>
              <a:rPr lang="es-CO" dirty="0" err="1">
                <a:sym typeface="Wingdings" panose="05000000000000000000" pitchFamily="2" charset="2"/>
              </a:rPr>
              <a:t>stauffer</a:t>
            </a:r>
            <a:r>
              <a:rPr lang="es-CO" dirty="0">
                <a:sym typeface="Wingdings" panose="05000000000000000000" pitchFamily="2" charset="2"/>
              </a:rPr>
              <a:t> </a:t>
            </a:r>
            <a:r>
              <a:rPr lang="es-CO" dirty="0" err="1">
                <a:sym typeface="Wingdings" panose="05000000000000000000" pitchFamily="2" charset="2"/>
              </a:rPr>
              <a:t>hiperbilirrbinemia</a:t>
            </a:r>
            <a:r>
              <a:rPr lang="es-CO" dirty="0">
                <a:sym typeface="Wingdings" panose="05000000000000000000" pitchFamily="2" charset="2"/>
              </a:rPr>
              <a:t>, FA elevada, prurito en el contexto de un </a:t>
            </a:r>
            <a:r>
              <a:rPr lang="es-CO" dirty="0" err="1">
                <a:sym typeface="Wingdings" panose="05000000000000000000" pitchFamily="2" charset="2"/>
              </a:rPr>
              <a:t>cancer</a:t>
            </a:r>
            <a:r>
              <a:rPr lang="es-CO" dirty="0">
                <a:sym typeface="Wingdings" panose="05000000000000000000" pitchFamily="2" charset="2"/>
              </a:rPr>
              <a:t> renal sin </a:t>
            </a:r>
            <a:r>
              <a:rPr lang="es-CO" dirty="0" err="1">
                <a:sym typeface="Wingdings" panose="05000000000000000000" pitchFamily="2" charset="2"/>
              </a:rPr>
              <a:t>mestastasis</a:t>
            </a:r>
            <a:r>
              <a:rPr lang="es-CO" dirty="0">
                <a:sym typeface="Wingdings" panose="05000000000000000000" pitchFamily="2" charset="2"/>
              </a:rPr>
              <a:t> hepática </a:t>
            </a:r>
          </a:p>
          <a:p>
            <a:r>
              <a:rPr lang="es-CO" dirty="0">
                <a:sym typeface="Wingdings" panose="05000000000000000000" pitchFamily="2" charset="2"/>
              </a:rPr>
              <a:t>Causas extrahepáticas, principalmente las malignas, adenocarcinoma ductales de pancreas, generalmente dan ictercia NO dolorosa, asintomática</a:t>
            </a:r>
          </a:p>
          <a:p>
            <a:endParaRPr lang="es-CO" dirty="0">
              <a:sym typeface="Wingdings" panose="05000000000000000000" pitchFamily="2" charset="2"/>
            </a:endParaRPr>
          </a:p>
          <a:p>
            <a:r>
              <a:rPr lang="es-CO" sz="1200" b="0" i="0" kern="1200" dirty="0">
                <a:solidFill>
                  <a:schemeClr val="tx1"/>
                </a:solidFill>
                <a:effectLst/>
                <a:latin typeface="+mn-lt"/>
                <a:ea typeface="+mn-ea"/>
                <a:cs typeface="+mn-cs"/>
              </a:rPr>
              <a:t>El </a:t>
            </a:r>
            <a:r>
              <a:rPr lang="es-CO" sz="1200" b="1" i="0" kern="1200" dirty="0">
                <a:solidFill>
                  <a:schemeClr val="tx1"/>
                </a:solidFill>
                <a:effectLst/>
                <a:latin typeface="+mn-lt"/>
                <a:ea typeface="+mn-ea"/>
                <a:cs typeface="+mn-cs"/>
              </a:rPr>
              <a:t>síndrome de Rotor</a:t>
            </a:r>
            <a:r>
              <a:rPr lang="es-CO" sz="1200" b="0" i="0" kern="1200" dirty="0">
                <a:solidFill>
                  <a:schemeClr val="tx1"/>
                </a:solidFill>
                <a:effectLst/>
                <a:latin typeface="+mn-lt"/>
                <a:ea typeface="+mn-ea"/>
                <a:cs typeface="+mn-cs"/>
              </a:rPr>
              <a:t> es una enfermedad relativamente benigna, heredada de manera autosómica y recesiva, de </a:t>
            </a:r>
            <a:r>
              <a:rPr lang="es-CO" sz="1200" b="0" i="0" u="none" strike="noStrike" kern="1200" dirty="0">
                <a:solidFill>
                  <a:schemeClr val="tx1"/>
                </a:solidFill>
                <a:effectLst/>
                <a:latin typeface="+mn-lt"/>
                <a:ea typeface="+mn-ea"/>
                <a:cs typeface="+mn-cs"/>
                <a:hlinkClick r:id="rId3" tooltip="Etiología"/>
              </a:rPr>
              <a:t>etiología</a:t>
            </a:r>
            <a:r>
              <a:rPr lang="es-CO" sz="1200" b="0" i="0" kern="1200" dirty="0">
                <a:solidFill>
                  <a:schemeClr val="tx1"/>
                </a:solidFill>
                <a:effectLst/>
                <a:latin typeface="+mn-lt"/>
                <a:ea typeface="+mn-ea"/>
                <a:cs typeface="+mn-cs"/>
              </a:rPr>
              <a:t> desconocida.</a:t>
            </a:r>
            <a:r>
              <a:rPr lang="es-CO" sz="1200" b="0" i="0" u="none" strike="noStrike" kern="1200" baseline="30000" dirty="0">
                <a:solidFill>
                  <a:schemeClr val="tx1"/>
                </a:solidFill>
                <a:effectLst/>
                <a:latin typeface="+mn-lt"/>
                <a:ea typeface="+mn-ea"/>
                <a:cs typeface="+mn-cs"/>
                <a:hlinkClick r:id="rId4"/>
              </a:rPr>
              <a:t>1</a:t>
            </a:r>
            <a:r>
              <a:rPr lang="es-CO" sz="1200" b="0" i="0" kern="1200" dirty="0">
                <a:solidFill>
                  <a:schemeClr val="tx1"/>
                </a:solidFill>
                <a:effectLst/>
                <a:latin typeface="+mn-lt"/>
                <a:ea typeface="+mn-ea"/>
                <a:cs typeface="+mn-cs"/>
              </a:rPr>
              <a:t>​Tiene muchos elementos similares con el </a:t>
            </a:r>
            <a:r>
              <a:rPr lang="es-CO" sz="1200" b="0" i="0" u="none" strike="noStrike" kern="1200" dirty="0">
                <a:solidFill>
                  <a:schemeClr val="tx1"/>
                </a:solidFill>
                <a:effectLst/>
                <a:latin typeface="+mn-lt"/>
                <a:ea typeface="+mn-ea"/>
                <a:cs typeface="+mn-cs"/>
                <a:hlinkClick r:id="rId5" tooltip="Síndrome de Dubin-Johnson"/>
              </a:rPr>
              <a:t>síndrome de Dubin-Johnson</a:t>
            </a:r>
            <a:r>
              <a:rPr lang="es-CO" sz="1200" b="0" i="0" kern="1200" dirty="0">
                <a:solidFill>
                  <a:schemeClr val="tx1"/>
                </a:solidFill>
                <a:effectLst/>
                <a:latin typeface="+mn-lt"/>
                <a:ea typeface="+mn-ea"/>
                <a:cs typeface="+mn-cs"/>
              </a:rPr>
              <a:t>, con la excepción de que las </a:t>
            </a:r>
            <a:r>
              <a:rPr lang="es-CO" sz="1200" b="0" i="0" u="none" strike="noStrike" kern="1200" dirty="0">
                <a:solidFill>
                  <a:schemeClr val="tx1"/>
                </a:solidFill>
                <a:effectLst/>
                <a:latin typeface="+mn-lt"/>
                <a:ea typeface="+mn-ea"/>
                <a:cs typeface="+mn-cs"/>
                <a:hlinkClick r:id="rId6" tooltip="Célula"/>
              </a:rPr>
              <a:t>células</a:t>
            </a:r>
            <a:r>
              <a:rPr lang="es-CO" sz="1200" b="0" i="0" kern="1200" dirty="0">
                <a:solidFill>
                  <a:schemeClr val="tx1"/>
                </a:solidFill>
                <a:effectLst/>
                <a:latin typeface="+mn-lt"/>
                <a:ea typeface="+mn-ea"/>
                <a:cs typeface="+mn-cs"/>
              </a:rPr>
              <a:t> del </a:t>
            </a:r>
            <a:r>
              <a:rPr lang="es-CO" sz="1200" b="0" i="0" u="none" strike="noStrike" kern="1200" dirty="0">
                <a:solidFill>
                  <a:schemeClr val="tx1"/>
                </a:solidFill>
                <a:effectLst/>
                <a:latin typeface="+mn-lt"/>
                <a:ea typeface="+mn-ea"/>
                <a:cs typeface="+mn-cs"/>
                <a:hlinkClick r:id="rId7" tooltip="Hígado"/>
              </a:rPr>
              <a:t>hígado</a:t>
            </a:r>
            <a:r>
              <a:rPr lang="es-CO" sz="1200" b="0" i="0" kern="1200" dirty="0">
                <a:solidFill>
                  <a:schemeClr val="tx1"/>
                </a:solidFill>
                <a:effectLst/>
                <a:latin typeface="+mn-lt"/>
                <a:ea typeface="+mn-ea"/>
                <a:cs typeface="+mn-cs"/>
              </a:rPr>
              <a:t> no resultan pigmentadas. El </a:t>
            </a:r>
            <a:r>
              <a:rPr lang="es-CO" sz="1200" b="0" i="0" u="none" strike="noStrike" kern="1200" dirty="0">
                <a:solidFill>
                  <a:schemeClr val="tx1"/>
                </a:solidFill>
                <a:effectLst/>
                <a:latin typeface="+mn-lt"/>
                <a:ea typeface="+mn-ea"/>
                <a:cs typeface="+mn-cs"/>
                <a:hlinkClick r:id="rId8" tooltip="Síntoma"/>
              </a:rPr>
              <a:t>síntoma</a:t>
            </a:r>
            <a:r>
              <a:rPr lang="es-CO" sz="1200" b="0" i="0" kern="1200" dirty="0">
                <a:solidFill>
                  <a:schemeClr val="tx1"/>
                </a:solidFill>
                <a:effectLst/>
                <a:latin typeface="+mn-lt"/>
                <a:ea typeface="+mn-ea"/>
                <a:cs typeface="+mn-cs"/>
              </a:rPr>
              <a:t> principal es la </a:t>
            </a:r>
            <a:r>
              <a:rPr lang="es-CO" sz="1200" b="0" i="0" u="none" strike="noStrike" kern="1200" dirty="0">
                <a:solidFill>
                  <a:schemeClr val="tx1"/>
                </a:solidFill>
                <a:effectLst/>
                <a:latin typeface="+mn-lt"/>
                <a:ea typeface="+mn-ea"/>
                <a:cs typeface="+mn-cs"/>
                <a:hlinkClick r:id="rId9" tooltip="Ictericia"/>
              </a:rPr>
              <a:t>ictericia</a:t>
            </a:r>
            <a:r>
              <a:rPr lang="es-CO" sz="1200" b="0" i="0" kern="1200" dirty="0">
                <a:solidFill>
                  <a:schemeClr val="tx1"/>
                </a:solidFill>
                <a:effectLst/>
                <a:latin typeface="+mn-lt"/>
                <a:ea typeface="+mn-ea"/>
                <a:cs typeface="+mn-cs"/>
              </a:rPr>
              <a:t> por razón del fallo en el procesamiento y almacenamiento de </a:t>
            </a:r>
            <a:r>
              <a:rPr lang="es-CO" sz="1200" b="0" i="0" u="none" strike="noStrike" kern="1200" dirty="0">
                <a:solidFill>
                  <a:schemeClr val="tx1"/>
                </a:solidFill>
                <a:effectLst/>
                <a:latin typeface="+mn-lt"/>
                <a:ea typeface="+mn-ea"/>
                <a:cs typeface="+mn-cs"/>
                <a:hlinkClick r:id="rId10" tooltip="Bilirrubina"/>
              </a:rPr>
              <a:t>bilirrubina</a:t>
            </a:r>
            <a:r>
              <a:rPr lang="es-CO" sz="1200" b="0" i="0" kern="1200" dirty="0">
                <a:solidFill>
                  <a:schemeClr val="tx1"/>
                </a:solidFill>
                <a:effectLst/>
                <a:latin typeface="+mn-lt"/>
                <a:ea typeface="+mn-ea"/>
                <a:cs typeface="+mn-cs"/>
              </a:rPr>
              <a:t>,</a:t>
            </a:r>
            <a:r>
              <a:rPr lang="es-CO" sz="1200" b="0" i="0" u="none" strike="noStrike" kern="1200" baseline="30000" dirty="0">
                <a:solidFill>
                  <a:schemeClr val="tx1"/>
                </a:solidFill>
                <a:effectLst/>
                <a:latin typeface="+mn-lt"/>
                <a:ea typeface="+mn-ea"/>
                <a:cs typeface="+mn-cs"/>
                <a:hlinkClick r:id="rId11"/>
              </a:rPr>
              <a:t>2</a:t>
            </a:r>
            <a:r>
              <a:rPr lang="es-CO" sz="1200" b="0" i="0" kern="1200" dirty="0">
                <a:solidFill>
                  <a:schemeClr val="tx1"/>
                </a:solidFill>
                <a:effectLst/>
                <a:latin typeface="+mn-lt"/>
                <a:ea typeface="+mn-ea"/>
                <a:cs typeface="+mn-cs"/>
              </a:rPr>
              <a:t>​ generalmente sin </a:t>
            </a:r>
            <a:r>
              <a:rPr lang="es-CO" sz="1200" b="0" i="0" u="none" strike="noStrike" kern="1200" dirty="0">
                <a:solidFill>
                  <a:schemeClr val="tx1"/>
                </a:solidFill>
                <a:effectLst/>
                <a:latin typeface="+mn-lt"/>
                <a:ea typeface="+mn-ea"/>
                <a:cs typeface="+mn-cs"/>
                <a:hlinkClick r:id="rId12" tooltip="Prurito"/>
              </a:rPr>
              <a:t>prurito</a:t>
            </a:r>
            <a:r>
              <a:rPr lang="es-CO" sz="1200" b="0" i="0" kern="1200" dirty="0">
                <a:solidFill>
                  <a:schemeClr val="tx1"/>
                </a:solidFill>
                <a:effectLst/>
                <a:latin typeface="+mn-lt"/>
                <a:ea typeface="+mn-ea"/>
                <a:cs typeface="+mn-cs"/>
              </a:rPr>
              <a:t> (picazón).</a:t>
            </a:r>
          </a:p>
          <a:p>
            <a:r>
              <a:rPr lang="es-CO" sz="1200" b="0" i="0" kern="1200" dirty="0">
                <a:solidFill>
                  <a:schemeClr val="tx1"/>
                </a:solidFill>
                <a:effectLst/>
                <a:latin typeface="+mn-lt"/>
                <a:ea typeface="+mn-ea"/>
                <a:cs typeface="+mn-cs"/>
              </a:rPr>
              <a:t>Característicamente, la </a:t>
            </a:r>
            <a:r>
              <a:rPr lang="es-CO" sz="1200" b="0" i="0" u="none" strike="noStrike" kern="1200" dirty="0">
                <a:solidFill>
                  <a:schemeClr val="tx1"/>
                </a:solidFill>
                <a:effectLst/>
                <a:latin typeface="+mn-lt"/>
                <a:ea typeface="+mn-ea"/>
                <a:cs typeface="+mn-cs"/>
                <a:hlinkClick r:id="rId13" tooltip="Sangre"/>
              </a:rPr>
              <a:t>sangre</a:t>
            </a:r>
            <a:r>
              <a:rPr lang="es-CO" sz="1200" b="0" i="0" kern="1200" dirty="0">
                <a:solidFill>
                  <a:schemeClr val="tx1"/>
                </a:solidFill>
                <a:effectLst/>
                <a:latin typeface="+mn-lt"/>
                <a:ea typeface="+mn-ea"/>
                <a:cs typeface="+mn-cs"/>
              </a:rPr>
              <a:t> del paciente tiene concentraciones elevadas de bilirrubina, predominantemente de la fracción conjugada, causando una </a:t>
            </a:r>
            <a:r>
              <a:rPr lang="es-CO" sz="1200" b="0" i="0" u="none" strike="noStrike" kern="1200" dirty="0">
                <a:solidFill>
                  <a:schemeClr val="tx1"/>
                </a:solidFill>
                <a:effectLst/>
                <a:latin typeface="+mn-lt"/>
                <a:ea typeface="+mn-ea"/>
                <a:cs typeface="+mn-cs"/>
                <a:hlinkClick r:id="rId14" tooltip="Hiperbilirrubinemia"/>
              </a:rPr>
              <a:t>hiperbilirrubinemia</a:t>
            </a:r>
            <a:r>
              <a:rPr lang="es-CO" sz="1200" b="0" i="0" kern="1200" dirty="0">
                <a:solidFill>
                  <a:schemeClr val="tx1"/>
                </a:solidFill>
                <a:effectLst/>
                <a:latin typeface="+mn-lt"/>
                <a:ea typeface="+mn-ea"/>
                <a:cs typeface="+mn-cs"/>
              </a:rPr>
              <a:t>.</a:t>
            </a:r>
            <a:r>
              <a:rPr lang="es-CO" sz="1200" b="0" i="0" u="none" strike="noStrike" kern="1200" baseline="30000" dirty="0">
                <a:solidFill>
                  <a:schemeClr val="tx1"/>
                </a:solidFill>
                <a:effectLst/>
                <a:latin typeface="+mn-lt"/>
                <a:ea typeface="+mn-ea"/>
                <a:cs typeface="+mn-cs"/>
                <a:hlinkClick r:id="rId15"/>
              </a:rPr>
              <a:t>3</a:t>
            </a:r>
            <a:r>
              <a:rPr lang="es-CO" sz="1200" b="0" i="0" kern="1200" dirty="0">
                <a:solidFill>
                  <a:schemeClr val="tx1"/>
                </a:solidFill>
                <a:effectLst/>
                <a:latin typeface="+mn-lt"/>
                <a:ea typeface="+mn-ea"/>
                <a:cs typeface="+mn-cs"/>
              </a:rPr>
              <a:t>​</a:t>
            </a:r>
          </a:p>
          <a:p>
            <a:r>
              <a:rPr lang="es-CO" sz="1200" b="0" i="0" kern="1200" dirty="0">
                <a:solidFill>
                  <a:schemeClr val="tx1"/>
                </a:solidFill>
                <a:effectLst/>
                <a:latin typeface="+mn-lt"/>
                <a:ea typeface="+mn-ea"/>
                <a:cs typeface="+mn-cs"/>
              </a:rPr>
              <a:t>El nombre fue dado por el </a:t>
            </a:r>
            <a:r>
              <a:rPr lang="es-CO" sz="1200" b="0" i="0" u="none" strike="noStrike" kern="1200" dirty="0">
                <a:solidFill>
                  <a:schemeClr val="tx1"/>
                </a:solidFill>
                <a:effectLst/>
                <a:latin typeface="+mn-lt"/>
                <a:ea typeface="+mn-ea"/>
                <a:cs typeface="+mn-cs"/>
                <a:hlinkClick r:id="rId16" tooltip="Medicina interna"/>
              </a:rPr>
              <a:t>internista</a:t>
            </a:r>
            <a:r>
              <a:rPr lang="es-CO" sz="1200" b="0" i="0" kern="1200" dirty="0">
                <a:solidFill>
                  <a:schemeClr val="tx1"/>
                </a:solidFill>
                <a:effectLst/>
                <a:latin typeface="+mn-lt"/>
                <a:ea typeface="+mn-ea"/>
                <a:cs typeface="+mn-cs"/>
              </a:rPr>
              <a:t> </a:t>
            </a:r>
            <a:r>
              <a:rPr lang="es-CO" sz="1200" b="0" i="0" u="none" strike="noStrike" kern="1200" dirty="0">
                <a:solidFill>
                  <a:schemeClr val="tx1"/>
                </a:solidFill>
                <a:effectLst/>
                <a:latin typeface="+mn-lt"/>
                <a:ea typeface="+mn-ea"/>
                <a:cs typeface="+mn-cs"/>
                <a:hlinkClick r:id="rId17" tooltip="Demografía de Filipinas"/>
              </a:rPr>
              <a:t>filipino</a:t>
            </a:r>
            <a:r>
              <a:rPr lang="es-CO" sz="1200" b="0" i="0" kern="1200" dirty="0">
                <a:solidFill>
                  <a:schemeClr val="tx1"/>
                </a:solidFill>
                <a:effectLst/>
                <a:latin typeface="+mn-lt"/>
                <a:ea typeface="+mn-ea"/>
                <a:cs typeface="+mn-cs"/>
              </a:rPr>
              <a:t> </a:t>
            </a:r>
            <a:r>
              <a:rPr lang="es-CO" sz="1200" b="0" i="0" u="none" strike="noStrike" kern="1200" dirty="0">
                <a:solidFill>
                  <a:schemeClr val="tx1"/>
                </a:solidFill>
                <a:effectLst/>
                <a:latin typeface="+mn-lt"/>
                <a:ea typeface="+mn-ea"/>
                <a:cs typeface="+mn-cs"/>
                <a:hlinkClick r:id="rId18" tooltip="Arturo Belleza Rotor"/>
              </a:rPr>
              <a:t>Arturo Belleza Rotor</a:t>
            </a:r>
            <a:r>
              <a:rPr lang="es-CO" sz="1200" b="0" i="0" kern="1200" dirty="0">
                <a:solidFill>
                  <a:schemeClr val="tx1"/>
                </a:solidFill>
                <a:effectLst/>
                <a:latin typeface="+mn-lt"/>
                <a:ea typeface="+mn-ea"/>
                <a:cs typeface="+mn-cs"/>
              </a:rPr>
              <a:t> (1907-1988). Es una alteración rara familiar benigna, crónica con hiperbilirrubinemia conjugada fluctuante en intensidad que va entre los 4 y 5 </a:t>
            </a:r>
            <a:r>
              <a:rPr lang="es-CO" sz="1200" b="0" i="0" u="none" strike="noStrike" kern="1200" dirty="0">
                <a:solidFill>
                  <a:schemeClr val="tx1"/>
                </a:solidFill>
                <a:effectLst/>
                <a:latin typeface="+mn-lt"/>
                <a:ea typeface="+mn-ea"/>
                <a:cs typeface="+mn-cs"/>
                <a:hlinkClick r:id="rId19" tooltip="Miligramo"/>
              </a:rPr>
              <a:t>mg</a:t>
            </a:r>
            <a:r>
              <a:rPr lang="es-CO" sz="1200" b="0" i="0" kern="1200" dirty="0">
                <a:solidFill>
                  <a:schemeClr val="tx1"/>
                </a:solidFill>
                <a:effectLst/>
                <a:latin typeface="+mn-lt"/>
                <a:ea typeface="+mn-ea"/>
                <a:cs typeface="+mn-cs"/>
              </a:rPr>
              <a:t>/</a:t>
            </a:r>
            <a:r>
              <a:rPr lang="es-CO" sz="1200" b="0" i="0" u="none" strike="noStrike" kern="1200" dirty="0">
                <a:solidFill>
                  <a:schemeClr val="tx1"/>
                </a:solidFill>
                <a:effectLst/>
                <a:latin typeface="+mn-lt"/>
                <a:ea typeface="+mn-ea"/>
                <a:cs typeface="+mn-cs"/>
                <a:hlinkClick r:id="rId20" tooltip="Decilitro"/>
              </a:rPr>
              <a:t>dL</a:t>
            </a:r>
            <a:r>
              <a:rPr lang="es-CO" sz="1200" b="0" i="0" kern="1200" dirty="0">
                <a:solidFill>
                  <a:schemeClr val="tx1"/>
                </a:solidFill>
                <a:effectLst/>
                <a:latin typeface="+mn-lt"/>
                <a:ea typeface="+mn-ea"/>
                <a:cs typeface="+mn-cs"/>
              </a:rPr>
              <a:t>, pero es menor que 10 mg/dL. Los datos clínicos son inespecíficos y se detecta casi siempre durante la investigación de otros padecimientos. Las pruebas de funcionamiento hepático son normales así como la colecistografía oral. En ocasiones la retención de bromosulftaleína se encuentra elevada. Puede ser característica la presencia de concentración normal de ácidos biliares en plasma y aclaramiento de los mismos. El pronóstico es excelente y no requiere tratamiento.</a:t>
            </a:r>
            <a:r>
              <a:rPr lang="es-CO" sz="1200" b="0" i="0" u="none" strike="noStrike" kern="1200" baseline="30000" dirty="0">
                <a:solidFill>
                  <a:schemeClr val="tx1"/>
                </a:solidFill>
                <a:effectLst/>
                <a:latin typeface="+mn-lt"/>
                <a:ea typeface="+mn-ea"/>
                <a:cs typeface="+mn-cs"/>
                <a:hlinkClick r:id="rId21"/>
              </a:rPr>
              <a:t>4</a:t>
            </a:r>
            <a:r>
              <a:rPr lang="es-CO" sz="1200" b="0" i="0" kern="1200" dirty="0">
                <a:solidFill>
                  <a:schemeClr val="tx1"/>
                </a:solidFill>
                <a:effectLst/>
                <a:latin typeface="+mn-lt"/>
                <a:ea typeface="+mn-ea"/>
                <a:cs typeface="+mn-cs"/>
              </a:rPr>
              <a:t>​</a:t>
            </a:r>
          </a:p>
          <a:p>
            <a:endParaRPr lang="es-CO" dirty="0"/>
          </a:p>
          <a:p>
            <a:endParaRPr lang="es-CO" dirty="0"/>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Gilbert syndrome involves a deficiency in uri- dine diphosphate-glucuronosyltransferase, and it affects 10% of the white population.13 This is a benign condition that may be exacerbated by physical or emotional stres </a:t>
            </a:r>
            <a:endParaRPr lang="es-CO" dirty="0"/>
          </a:p>
          <a:p>
            <a:br>
              <a:rPr lang="es-CO" dirty="0"/>
            </a:br>
            <a:endParaRPr lang="es-CO" dirty="0">
              <a:sym typeface="Wingdings" panose="05000000000000000000" pitchFamily="2" charset="2"/>
            </a:endParaRPr>
          </a:p>
          <a:p>
            <a:endParaRPr lang="es-CO" dirty="0"/>
          </a:p>
        </p:txBody>
      </p:sp>
      <p:sp>
        <p:nvSpPr>
          <p:cNvPr id="4" name="Marcador de número de diapositiva 3"/>
          <p:cNvSpPr>
            <a:spLocks noGrp="1"/>
          </p:cNvSpPr>
          <p:nvPr>
            <p:ph type="sldNum" sz="quarter" idx="10"/>
          </p:nvPr>
        </p:nvSpPr>
        <p:spPr/>
        <p:txBody>
          <a:bodyPr/>
          <a:lstStyle/>
          <a:p>
            <a:fld id="{0461C988-0A3A-4F5B-AF97-22910DF9E262}" type="slidenum">
              <a:rPr lang="es-CO" smtClean="0"/>
              <a:t>13</a:t>
            </a:fld>
            <a:endParaRPr lang="es-CO"/>
          </a:p>
        </p:txBody>
      </p:sp>
    </p:spTree>
    <p:extLst>
      <p:ext uri="{BB962C8B-B14F-4D97-AF65-F5344CB8AC3E}">
        <p14:creationId xmlns:p14="http://schemas.microsoft.com/office/powerpoint/2010/main" val="336357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0083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9438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25157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w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99D1-0EB2-4F85-B3D4-6C023514AE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55DBC6-1891-4D4E-9B5A-BDCEB78A67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AFBD2E-EA4D-44AC-A4BD-0C5AA171131C}"/>
              </a:ext>
            </a:extLst>
          </p:cNvPr>
          <p:cNvSpPr>
            <a:spLocks noGrp="1"/>
          </p:cNvSpPr>
          <p:nvPr>
            <p:ph type="dt" sz="half" idx="10"/>
          </p:nvPr>
        </p:nvSpPr>
        <p:spPr/>
        <p:txBody>
          <a:bodyPr/>
          <a:lstStyle/>
          <a:p>
            <a:r>
              <a:rPr lang="en-US"/>
              <a:t>Your Date Here</a:t>
            </a:r>
          </a:p>
        </p:txBody>
      </p:sp>
      <p:sp>
        <p:nvSpPr>
          <p:cNvPr id="5" name="Footer Placeholder 4">
            <a:extLst>
              <a:ext uri="{FF2B5EF4-FFF2-40B4-BE49-F238E27FC236}">
                <a16:creationId xmlns:a16="http://schemas.microsoft.com/office/drawing/2014/main" id="{0D823A92-51DF-4C54-8C80-1CB70C893E2A}"/>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id="{51992B16-E765-430F-BC89-DE8C329489FD}"/>
              </a:ext>
            </a:extLst>
          </p:cNvPr>
          <p:cNvSpPr>
            <a:spLocks noGrp="1"/>
          </p:cNvSpPr>
          <p:nvPr>
            <p:ph type="sldNum" sz="quarter" idx="12"/>
          </p:nvPr>
        </p:nvSpPr>
        <p:spPr/>
        <p:txBody>
          <a:bodyPr/>
          <a:lstStyle/>
          <a:p>
            <a:fld id="{D325CB3F-26C9-44D7-A7CB-40F86C5CE4B1}" type="slidenum">
              <a:rPr lang="en-US" smtClean="0"/>
              <a:t>‹Nº›</a:t>
            </a:fld>
            <a:endParaRPr lang="en-US"/>
          </a:p>
        </p:txBody>
      </p:sp>
      <p:sp>
        <p:nvSpPr>
          <p:cNvPr id="25" name="Freeform: Shape 24">
            <a:extLst>
              <a:ext uri="{FF2B5EF4-FFF2-40B4-BE49-F238E27FC236}">
                <a16:creationId xmlns:a16="http://schemas.microsoft.com/office/drawing/2014/main" id="{F6E6B168-566B-473C-AA14-D312485321F1}"/>
              </a:ext>
            </a:extLst>
          </p:cNvPr>
          <p:cNvSpPr/>
          <p:nvPr userDrawn="1"/>
        </p:nvSpPr>
        <p:spPr>
          <a:xfrm>
            <a:off x="8329881" y="1"/>
            <a:ext cx="3862120" cy="4184987"/>
          </a:xfrm>
          <a:custGeom>
            <a:avLst/>
            <a:gdLst>
              <a:gd name="connsiteX0" fmla="*/ 72632 w 3862120"/>
              <a:gd name="connsiteY0" fmla="*/ 0 h 4184987"/>
              <a:gd name="connsiteX1" fmla="*/ 3862120 w 3862120"/>
              <a:gd name="connsiteY1" fmla="*/ 0 h 4184987"/>
              <a:gd name="connsiteX2" fmla="*/ 3862120 w 3862120"/>
              <a:gd name="connsiteY2" fmla="*/ 4018645 h 4184987"/>
              <a:gd name="connsiteX3" fmla="*/ 3849798 w 3862120"/>
              <a:gd name="connsiteY3" fmla="*/ 4027418 h 4184987"/>
              <a:gd name="connsiteX4" fmla="*/ 3409263 w 3862120"/>
              <a:gd name="connsiteY4" fmla="*/ 4179440 h 4184987"/>
              <a:gd name="connsiteX5" fmla="*/ 11722 w 3862120"/>
              <a:gd name="connsiteY5" fmla="*/ 786066 h 4184987"/>
              <a:gd name="connsiteX6" fmla="*/ 49002 w 3862120"/>
              <a:gd name="connsiteY6" fmla="*/ 88876 h 418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2120" h="4184987">
                <a:moveTo>
                  <a:pt x="72632" y="0"/>
                </a:moveTo>
                <a:lnTo>
                  <a:pt x="3862120" y="0"/>
                </a:lnTo>
                <a:lnTo>
                  <a:pt x="3862120" y="4018645"/>
                </a:lnTo>
                <a:lnTo>
                  <a:pt x="3849798" y="4027418"/>
                </a:lnTo>
                <a:cubicBezTo>
                  <a:pt x="3719683" y="4109955"/>
                  <a:pt x="3573386" y="4162923"/>
                  <a:pt x="3409263" y="4179440"/>
                </a:cubicBezTo>
                <a:cubicBezTo>
                  <a:pt x="2096287" y="4311293"/>
                  <a:pt x="139121" y="2061203"/>
                  <a:pt x="11722" y="786066"/>
                </a:cubicBezTo>
                <a:cubicBezTo>
                  <a:pt x="-12601" y="547032"/>
                  <a:pt x="1454" y="312714"/>
                  <a:pt x="49002" y="88876"/>
                </a:cubicBezTo>
                <a:close/>
              </a:path>
            </a:pathLst>
          </a:custGeom>
          <a:solidFill>
            <a:schemeClr val="accent6"/>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3" name="Freeform: Shape 22">
            <a:extLst>
              <a:ext uri="{FF2B5EF4-FFF2-40B4-BE49-F238E27FC236}">
                <a16:creationId xmlns:a16="http://schemas.microsoft.com/office/drawing/2014/main" id="{2E96AA19-84B7-430D-8805-1FC9E3124763}"/>
              </a:ext>
            </a:extLst>
          </p:cNvPr>
          <p:cNvSpPr/>
          <p:nvPr userDrawn="1"/>
        </p:nvSpPr>
        <p:spPr>
          <a:xfrm>
            <a:off x="7390509" y="0"/>
            <a:ext cx="4801492" cy="4017462"/>
          </a:xfrm>
          <a:custGeom>
            <a:avLst/>
            <a:gdLst>
              <a:gd name="connsiteX0" fmla="*/ 2063453 w 4801492"/>
              <a:gd name="connsiteY0" fmla="*/ 0 h 4017462"/>
              <a:gd name="connsiteX1" fmla="*/ 4801492 w 4801492"/>
              <a:gd name="connsiteY1" fmla="*/ 0 h 4017462"/>
              <a:gd name="connsiteX2" fmla="*/ 4801492 w 4801492"/>
              <a:gd name="connsiteY2" fmla="*/ 3620618 h 4017462"/>
              <a:gd name="connsiteX3" fmla="*/ 4540736 w 4801492"/>
              <a:gd name="connsiteY3" fmla="*/ 3716067 h 4017462"/>
              <a:gd name="connsiteX4" fmla="*/ 3663094 w 4801492"/>
              <a:gd name="connsiteY4" fmla="*/ 3936581 h 4017462"/>
              <a:gd name="connsiteX5" fmla="*/ 88907 w 4801492"/>
              <a:gd name="connsiteY5" fmla="*/ 3068732 h 4017462"/>
              <a:gd name="connsiteX6" fmla="*/ 1919217 w 4801492"/>
              <a:gd name="connsiteY6" fmla="*/ 89093 h 401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1492" h="4017462">
                <a:moveTo>
                  <a:pt x="2063453" y="0"/>
                </a:moveTo>
                <a:lnTo>
                  <a:pt x="4801492" y="0"/>
                </a:lnTo>
                <a:lnTo>
                  <a:pt x="4801492" y="3620618"/>
                </a:lnTo>
                <a:lnTo>
                  <a:pt x="4540736" y="3716067"/>
                </a:lnTo>
                <a:cubicBezTo>
                  <a:pt x="4233752" y="3819100"/>
                  <a:pt x="3933647" y="3892546"/>
                  <a:pt x="3663094" y="3936581"/>
                </a:cubicBezTo>
                <a:cubicBezTo>
                  <a:pt x="2220509" y="4171435"/>
                  <a:pt x="473668" y="3898601"/>
                  <a:pt x="88907" y="3068732"/>
                </a:cubicBezTo>
                <a:cubicBezTo>
                  <a:pt x="-310361" y="2209732"/>
                  <a:pt x="694404" y="899190"/>
                  <a:pt x="1919217" y="89093"/>
                </a:cubicBezTo>
                <a:close/>
              </a:path>
            </a:pathLst>
          </a:custGeom>
          <a:solidFill>
            <a:srgbClr val="8DB1C4">
              <a:alpha val="80000"/>
            </a:srgbClr>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7" name="Freeform: Shape 26">
            <a:extLst>
              <a:ext uri="{FF2B5EF4-FFF2-40B4-BE49-F238E27FC236}">
                <a16:creationId xmlns:a16="http://schemas.microsoft.com/office/drawing/2014/main" id="{6181426F-5F00-40E9-AA9A-0496C69403A1}"/>
              </a:ext>
            </a:extLst>
          </p:cNvPr>
          <p:cNvSpPr/>
          <p:nvPr userDrawn="1"/>
        </p:nvSpPr>
        <p:spPr>
          <a:xfrm>
            <a:off x="11397987" y="3867634"/>
            <a:ext cx="794014" cy="1182847"/>
          </a:xfrm>
          <a:custGeom>
            <a:avLst/>
            <a:gdLst>
              <a:gd name="connsiteX0" fmla="*/ 794014 w 794014"/>
              <a:gd name="connsiteY0" fmla="*/ 0 h 1182847"/>
              <a:gd name="connsiteX1" fmla="*/ 794014 w 794014"/>
              <a:gd name="connsiteY1" fmla="*/ 1127001 h 1182847"/>
              <a:gd name="connsiteX2" fmla="*/ 772413 w 794014"/>
              <a:gd name="connsiteY2" fmla="*/ 1134386 h 1182847"/>
              <a:gd name="connsiteX3" fmla="*/ 89247 w 794014"/>
              <a:gd name="connsiteY3" fmla="*/ 1098613 h 1182847"/>
              <a:gd name="connsiteX4" fmla="*/ 265906 w 794014"/>
              <a:gd name="connsiteY4" fmla="*/ 295654 h 1182847"/>
              <a:gd name="connsiteX5" fmla="*/ 696781 w 794014"/>
              <a:gd name="connsiteY5" fmla="*/ 18560 h 1182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014" h="1182847">
                <a:moveTo>
                  <a:pt x="794014" y="0"/>
                </a:moveTo>
                <a:lnTo>
                  <a:pt x="794014" y="1127001"/>
                </a:lnTo>
                <a:lnTo>
                  <a:pt x="772413" y="1134386"/>
                </a:lnTo>
                <a:cubicBezTo>
                  <a:pt x="496558" y="1208896"/>
                  <a:pt x="195467" y="1197878"/>
                  <a:pt x="89247" y="1098613"/>
                </a:cubicBezTo>
                <a:cubicBezTo>
                  <a:pt x="-80777" y="939851"/>
                  <a:pt x="-224" y="579696"/>
                  <a:pt x="265906" y="295654"/>
                </a:cubicBezTo>
                <a:cubicBezTo>
                  <a:pt x="399007" y="154723"/>
                  <a:pt x="553905" y="59098"/>
                  <a:pt x="696781" y="18560"/>
                </a:cubicBezTo>
                <a:close/>
              </a:path>
            </a:pathLst>
          </a:custGeom>
          <a:solidFill>
            <a:schemeClr val="accent1">
              <a:alpha val="80000"/>
            </a:schemeClr>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1" name="Figure">
            <a:extLst>
              <a:ext uri="{FF2B5EF4-FFF2-40B4-BE49-F238E27FC236}">
                <a16:creationId xmlns:a16="http://schemas.microsoft.com/office/drawing/2014/main" id="{02F9D22C-FFCD-4847-91CD-37F4DCBD6075}"/>
              </a:ext>
            </a:extLst>
          </p:cNvPr>
          <p:cNvSpPr/>
          <p:nvPr userDrawn="1"/>
        </p:nvSpPr>
        <p:spPr>
          <a:xfrm>
            <a:off x="6384032" y="1648242"/>
            <a:ext cx="875650" cy="892153"/>
          </a:xfrm>
          <a:custGeom>
            <a:avLst/>
            <a:gdLst/>
            <a:ahLst/>
            <a:cxnLst>
              <a:cxn ang="0">
                <a:pos x="wd2" y="hd2"/>
              </a:cxn>
              <a:cxn ang="5400000">
                <a:pos x="wd2" y="hd2"/>
              </a:cxn>
              <a:cxn ang="10800000">
                <a:pos x="wd2" y="hd2"/>
              </a:cxn>
              <a:cxn ang="16200000">
                <a:pos x="wd2" y="hd2"/>
              </a:cxn>
            </a:cxnLst>
            <a:rect l="0" t="0" r="r" b="b"/>
            <a:pathLst>
              <a:path w="19088" h="18770" extrusionOk="0">
                <a:moveTo>
                  <a:pt x="18567" y="15982"/>
                </a:moveTo>
                <a:cubicBezTo>
                  <a:pt x="20371" y="12782"/>
                  <a:pt x="17299" y="3276"/>
                  <a:pt x="12326" y="688"/>
                </a:cubicBezTo>
                <a:cubicBezTo>
                  <a:pt x="7352" y="-1900"/>
                  <a:pt x="2379" y="3418"/>
                  <a:pt x="575" y="6665"/>
                </a:cubicBezTo>
                <a:cubicBezTo>
                  <a:pt x="-1229" y="9865"/>
                  <a:pt x="1355" y="14571"/>
                  <a:pt x="6329" y="17159"/>
                </a:cubicBezTo>
                <a:cubicBezTo>
                  <a:pt x="11253" y="19700"/>
                  <a:pt x="16763" y="19182"/>
                  <a:pt x="18567" y="15982"/>
                </a:cubicBezTo>
                <a:close/>
              </a:path>
            </a:pathLst>
          </a:custGeom>
          <a:solidFill>
            <a:schemeClr val="accent1"/>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2" name="Figure">
            <a:extLst>
              <a:ext uri="{FF2B5EF4-FFF2-40B4-BE49-F238E27FC236}">
                <a16:creationId xmlns:a16="http://schemas.microsoft.com/office/drawing/2014/main" id="{7CFEC0CE-FB43-4333-9853-7B5924F208AC}"/>
              </a:ext>
            </a:extLst>
          </p:cNvPr>
          <p:cNvSpPr/>
          <p:nvPr userDrawn="1"/>
        </p:nvSpPr>
        <p:spPr>
          <a:xfrm>
            <a:off x="10139329" y="4982756"/>
            <a:ext cx="604493" cy="575736"/>
          </a:xfrm>
          <a:custGeom>
            <a:avLst/>
            <a:gdLst/>
            <a:ahLst/>
            <a:cxnLst>
              <a:cxn ang="0">
                <a:pos x="wd2" y="hd2"/>
              </a:cxn>
              <a:cxn ang="5400000">
                <a:pos x="wd2" y="hd2"/>
              </a:cxn>
              <a:cxn ang="10800000">
                <a:pos x="wd2" y="hd2"/>
              </a:cxn>
              <a:cxn ang="16200000">
                <a:pos x="wd2" y="hd2"/>
              </a:cxn>
            </a:cxnLst>
            <a:rect l="0" t="0" r="r" b="b"/>
            <a:pathLst>
              <a:path w="19202" h="18783" extrusionOk="0">
                <a:moveTo>
                  <a:pt x="402" y="2508"/>
                </a:moveTo>
                <a:cubicBezTo>
                  <a:pt x="-1232" y="5646"/>
                  <a:pt x="2321" y="15132"/>
                  <a:pt x="7365" y="17978"/>
                </a:cubicBezTo>
                <a:cubicBezTo>
                  <a:pt x="12410" y="20751"/>
                  <a:pt x="17100" y="15716"/>
                  <a:pt x="18734" y="12651"/>
                </a:cubicBezTo>
                <a:cubicBezTo>
                  <a:pt x="20368" y="9513"/>
                  <a:pt x="17597" y="4770"/>
                  <a:pt x="12481" y="1997"/>
                </a:cubicBezTo>
                <a:cubicBezTo>
                  <a:pt x="7436" y="-849"/>
                  <a:pt x="2036" y="-630"/>
                  <a:pt x="402" y="2508"/>
                </a:cubicBezTo>
                <a:close/>
              </a:path>
            </a:pathLst>
          </a:custGeom>
          <a:solidFill>
            <a:schemeClr val="accent2"/>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30" name="Picture Placeholder 29">
            <a:extLst>
              <a:ext uri="{FF2B5EF4-FFF2-40B4-BE49-F238E27FC236}">
                <a16:creationId xmlns:a16="http://schemas.microsoft.com/office/drawing/2014/main" id="{5E753932-AFD4-4105-9EE3-5F7970C933DA}"/>
              </a:ext>
            </a:extLst>
          </p:cNvPr>
          <p:cNvSpPr>
            <a:spLocks noGrp="1"/>
          </p:cNvSpPr>
          <p:nvPr>
            <p:ph type="pic" sz="quarter" idx="13"/>
          </p:nvPr>
        </p:nvSpPr>
        <p:spPr>
          <a:xfrm>
            <a:off x="6831385" y="0"/>
            <a:ext cx="5360617" cy="3642236"/>
          </a:xfrm>
          <a:custGeom>
            <a:avLst/>
            <a:gdLst>
              <a:gd name="connsiteX0" fmla="*/ 320472 w 5360617"/>
              <a:gd name="connsiteY0" fmla="*/ 0 h 3642236"/>
              <a:gd name="connsiteX1" fmla="*/ 5360617 w 5360617"/>
              <a:gd name="connsiteY1" fmla="*/ 0 h 3642236"/>
              <a:gd name="connsiteX2" fmla="*/ 5360617 w 5360617"/>
              <a:gd name="connsiteY2" fmla="*/ 3227025 h 3642236"/>
              <a:gd name="connsiteX3" fmla="*/ 5351732 w 5360617"/>
              <a:gd name="connsiteY3" fmla="*/ 3232995 h 3642236"/>
              <a:gd name="connsiteX4" fmla="*/ 4028504 w 5360617"/>
              <a:gd name="connsiteY4" fmla="*/ 3642236 h 3642236"/>
              <a:gd name="connsiteX5" fmla="*/ 0 w 5360617"/>
              <a:gd name="connsiteY5" fmla="*/ 624863 h 3642236"/>
              <a:gd name="connsiteX6" fmla="*/ 286013 w 5360617"/>
              <a:gd name="connsiteY6" fmla="*/ 23255 h 3642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60617" h="3642236">
                <a:moveTo>
                  <a:pt x="320472" y="0"/>
                </a:moveTo>
                <a:lnTo>
                  <a:pt x="5360617" y="0"/>
                </a:lnTo>
                <a:lnTo>
                  <a:pt x="5360617" y="3227025"/>
                </a:lnTo>
                <a:lnTo>
                  <a:pt x="5351732" y="3232995"/>
                </a:lnTo>
                <a:cubicBezTo>
                  <a:pt x="4933670" y="3488463"/>
                  <a:pt x="4475851" y="3642236"/>
                  <a:pt x="4028504" y="3642236"/>
                </a:cubicBezTo>
                <a:cubicBezTo>
                  <a:pt x="2596996" y="3642236"/>
                  <a:pt x="0" y="2067594"/>
                  <a:pt x="0" y="624863"/>
                </a:cubicBezTo>
                <a:cubicBezTo>
                  <a:pt x="0" y="354352"/>
                  <a:pt x="105767" y="161846"/>
                  <a:pt x="286013" y="23255"/>
                </a:cubicBezTo>
                <a:close/>
              </a:path>
            </a:pathLst>
          </a:custGeom>
        </p:spPr>
        <p:txBody>
          <a:bodyPr wrap="square" tIns="1097280">
            <a:noAutofit/>
          </a:bodyPr>
          <a:lstStyle>
            <a:lvl1pPr algn="ctr">
              <a:defRPr/>
            </a:lvl1pPr>
          </a:lstStyle>
          <a:p>
            <a:endParaRPr lang="en-US"/>
          </a:p>
        </p:txBody>
      </p:sp>
    </p:spTree>
    <p:extLst>
      <p:ext uri="{BB962C8B-B14F-4D97-AF65-F5344CB8AC3E}">
        <p14:creationId xmlns:p14="http://schemas.microsoft.com/office/powerpoint/2010/main" val="3199532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02382A-1BE8-4094-BFD2-E0328E2E2049}" type="datetimeFigureOut">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B6290-9CF5-41D5-B78C-E203EF9E25F3}" type="slidenum">
              <a:rPr lang="en-US" smtClean="0"/>
              <a:t>‹Nº›</a:t>
            </a:fld>
            <a:endParaRPr lang="en-US"/>
          </a:p>
        </p:txBody>
      </p:sp>
      <p:sp>
        <p:nvSpPr>
          <p:cNvPr id="6" name="Title 8">
            <a:extLst>
              <a:ext uri="{FF2B5EF4-FFF2-40B4-BE49-F238E27FC236}">
                <a16:creationId xmlns:a16="http://schemas.microsoft.com/office/drawing/2014/main" id="{C416D95D-FFF2-4350-BB38-CBBE600425B0}"/>
              </a:ext>
            </a:extLst>
          </p:cNvPr>
          <p:cNvSpPr>
            <a:spLocks noGrp="1"/>
          </p:cNvSpPr>
          <p:nvPr>
            <p:ph type="title"/>
          </p:nvPr>
        </p:nvSpPr>
        <p:spPr>
          <a:xfrm>
            <a:off x="612648" y="365125"/>
            <a:ext cx="10835640" cy="695579"/>
          </a:xfrm>
        </p:spPr>
        <p:txBody>
          <a:bodyPr vert="horz" lIns="0" tIns="60949" rIns="0" bIns="60949" rtlCol="0" anchor="ctr">
            <a:noAutofit/>
          </a:bodyPr>
          <a:lstStyle>
            <a:lvl1pPr>
              <a:defRPr lang="en-US" sz="3600" b="1" noProof="0" dirty="0">
                <a:solidFill>
                  <a:schemeClr val="tx1">
                    <a:lumMod val="75000"/>
                    <a:lumOff val="25000"/>
                  </a:schemeClr>
                </a:solidFill>
                <a:cs typeface="Arial" panose="020B0604020202020204" pitchFamily="34" charset="0"/>
              </a:defRPr>
            </a:lvl1pPr>
          </a:lstStyle>
          <a:p>
            <a:pPr lvl="0" defTabSz="1218987"/>
            <a:r>
              <a:rPr kumimoji="0" lang="en-US" sz="3600" b="0" i="0" u="none" strike="noStrike" kern="1200" cap="none" spc="0" normalizeH="0" baseline="0" noProof="0">
                <a:ln>
                  <a:noFill/>
                </a:ln>
                <a:solidFill>
                  <a:sysClr val="windowText" lastClr="000000">
                    <a:lumMod val="75000"/>
                    <a:lumOff val="25000"/>
                  </a:sysClr>
                </a:solidFill>
                <a:effectLst/>
                <a:uLnTx/>
                <a:uFillTx/>
                <a:latin typeface="Calibri"/>
                <a:ea typeface="+mn-ea"/>
                <a:cs typeface="Arial" panose="020B0604020202020204" pitchFamily="34" charset="0"/>
              </a:rPr>
              <a:t>Click to edit Master title style</a:t>
            </a:r>
            <a:endParaRPr kumimoji="0" lang="en-US" sz="3600" b="0" i="0" u="none" strike="noStrike" kern="1200" cap="none" spc="0" normalizeH="0" baseline="0" noProof="0" dirty="0">
              <a:ln>
                <a:noFill/>
              </a:ln>
              <a:solidFill>
                <a:sysClr val="windowText" lastClr="000000">
                  <a:lumMod val="75000"/>
                  <a:lumOff val="25000"/>
                </a:sysClr>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982529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829195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p:cNvGrpSpPr/>
          <p:nvPr userDrawn="1"/>
        </p:nvGrpSpPr>
        <p:grpSpPr>
          <a:xfrm>
            <a:off x="328169" y="6237312"/>
            <a:ext cx="439241" cy="439240"/>
            <a:chOff x="186858" y="6096003"/>
            <a:chExt cx="580550" cy="580549"/>
          </a:xfrm>
          <a:solidFill>
            <a:schemeClr val="bg1">
              <a:lumMod val="75000"/>
              <a:alpha val="25000"/>
            </a:schemeClr>
          </a:solidFill>
        </p:grpSpPr>
        <p:sp>
          <p:nvSpPr>
            <p:cNvPr id="7" name="Rectangle 6"/>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8" name="Rectangle 7"/>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0" name="Slide Number Placeholder 5"/>
          <p:cNvSpPr>
            <a:spLocks noGrp="1"/>
          </p:cNvSpPr>
          <p:nvPr>
            <p:ph type="sldNum" sz="quarter" idx="12"/>
          </p:nvPr>
        </p:nvSpPr>
        <p:spPr>
          <a:xfrm>
            <a:off x="328169"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‹Nº›</a:t>
            </a:fld>
            <a:endParaRPr lang="en-US" dirty="0"/>
          </a:p>
        </p:txBody>
      </p:sp>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r="18500" b="19391"/>
          <a:stretch/>
        </p:blipFill>
        <p:spPr>
          <a:xfrm>
            <a:off x="11096512" y="5774480"/>
            <a:ext cx="1095488" cy="1083520"/>
          </a:xfrm>
          <a:prstGeom prst="rect">
            <a:avLst/>
          </a:prstGeom>
        </p:spPr>
      </p:pic>
      <p:pic>
        <p:nvPicPr>
          <p:cNvPr id="12" name="Picture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88488" y="229538"/>
            <a:ext cx="1627773" cy="451143"/>
          </a:xfrm>
          <a:prstGeom prst="rect">
            <a:avLst/>
          </a:prstGeom>
        </p:spPr>
      </p:pic>
      <p:sp>
        <p:nvSpPr>
          <p:cNvPr id="13" name="Rectangle 12"/>
          <p:cNvSpPr/>
          <p:nvPr userDrawn="1"/>
        </p:nvSpPr>
        <p:spPr>
          <a:xfrm>
            <a:off x="10522767" y="95859"/>
            <a:ext cx="1593494" cy="72008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07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8324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9569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836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65694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1443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3609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48A87A34-81AB-432B-8DAE-1953F412C126}" type="datetimeFigureOut">
              <a:rPr lang="en-US" smtClean="0"/>
              <a:pPr/>
              <a:t>4/8/2021</a:t>
            </a:fld>
            <a:endParaRPr lang="en-US"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1671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48A87A34-81AB-432B-8DAE-1953F412C126}" type="datetimeFigureOut">
              <a:rPr lang="en-US" smtClean="0"/>
              <a:t>4/8/2021</a:t>
            </a:fld>
            <a:endParaRPr lang="en-US"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5266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4/8/2021</a:t>
            </a:fld>
            <a:endParaRPr lang="en-US"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69562561"/>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pixabay.com/en/service/faq/" TargetMode="External"/><Relationship Id="rId4" Type="http://schemas.openxmlformats.org/officeDocument/2006/relationships/hyperlink" Target="https://pixabay.com/en/users/fancycrave1-1115284/" TargetMode="External"/></Relationships>
</file>

<file path=ppt/slides/_rels/slide10.xml.rels><?xml version="1.0" encoding="UTF-8" standalone="yes" ?><Relationships xmlns="http://schemas.openxmlformats.org/package/2006/relationships"><Relationship Id="rId3" Target="../media/image23.jpeg" Type="http://schemas.openxmlformats.org/officeDocument/2006/relationships/image"/><Relationship Id="rId2" Target="../notesSlides/notesSlide7.xml" Type="http://schemas.openxmlformats.org/officeDocument/2006/relationships/notesSlide"/><Relationship Id="rId1" Target="../slideLayouts/slideLayout7.xml" Type="http://schemas.openxmlformats.org/officeDocument/2006/relationships/slideLayout"/><Relationship Id="rId5" Target="../media/image21.png" Type="http://schemas.openxmlformats.org/officeDocument/2006/relationships/image"/><Relationship Id="rId4" Target="../media/image24.jpeg" Type="http://schemas.openxmlformats.org/officeDocument/2006/relationships/image"/></Relationships>
</file>

<file path=ppt/slides/_rels/slide11.xml.rels><?xml version="1.0" encoding="UTF-8" standalone="yes" ?><Relationships xmlns="http://schemas.openxmlformats.org/package/2006/relationships"><Relationship Id="rId3" Target="../media/image25.jpeg" Type="http://schemas.openxmlformats.org/officeDocument/2006/relationships/image"/><Relationship Id="rId2" Target="../notesSlides/notesSlide8.xml" Type="http://schemas.openxmlformats.org/officeDocument/2006/relationships/notesSlide"/><Relationship Id="rId1" Target="../slideLayouts/slideLayout14.xml" Type="http://schemas.openxmlformats.org/officeDocument/2006/relationships/slideLayout"/></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arget="../media/image26.jpeg" Type="http://schemas.openxmlformats.org/officeDocument/2006/relationships/image"/><Relationship Id="rId2" Target="../notesSlides/notesSlide9.xml" Type="http://schemas.openxmlformats.org/officeDocument/2006/relationships/notesSlide"/><Relationship Id="rId1" Target="../slideLayouts/slideLayout7.xml" Type="http://schemas.openxmlformats.org/officeDocument/2006/relationships/slideLayout"/><Relationship Id="rId5" Target="../media/image28.png" Type="http://schemas.openxmlformats.org/officeDocument/2006/relationships/image"/><Relationship Id="rId4" Target="../media/image27.jpeg" Type="http://schemas.openxmlformats.org/officeDocument/2006/relationships/image"/></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arget="../media/image29.jpeg" Type="http://schemas.openxmlformats.org/officeDocument/2006/relationships/image"/><Relationship Id="rId1" Target="../slideLayouts/slideLayout6.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14.xml"/><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arget="../media/image33.png" Type="http://schemas.openxmlformats.org/officeDocument/2006/relationships/image"/><Relationship Id="rId2" Target="../notesSlides/notesSlide13.xml" Type="http://schemas.openxmlformats.org/officeDocument/2006/relationships/notesSlide"/><Relationship Id="rId1" Target="../slideLayouts/slideLayout13.xml" Type="http://schemas.openxmlformats.org/officeDocument/2006/relationships/slideLayout"/><Relationship Id="rId6" Target="../media/image36.png" Type="http://schemas.openxmlformats.org/officeDocument/2006/relationships/image"/><Relationship Id="rId5" Target="../media/image35.png" Type="http://schemas.openxmlformats.org/officeDocument/2006/relationships/image"/><Relationship Id="rId4" Target="../media/image34.png" Type="http://schemas.openxmlformats.org/officeDocument/2006/relationships/image"/></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arget="../media/image44.png" Type="http://schemas.openxmlformats.org/officeDocument/2006/relationships/image"/><Relationship Id="rId3" Target="../media/image39.png" Type="http://schemas.openxmlformats.org/officeDocument/2006/relationships/image"/><Relationship Id="rId7" Target="../media/image43.png" Type="http://schemas.openxmlformats.org/officeDocument/2006/relationships/image"/><Relationship Id="rId2" Target="../notesSlides/notesSlide20.xml" Type="http://schemas.openxmlformats.org/officeDocument/2006/relationships/notesSlide"/><Relationship Id="rId1" Target="../slideLayouts/slideLayout15.xml" Type="http://schemas.openxmlformats.org/officeDocument/2006/relationships/slideLayout"/><Relationship Id="rId6" Target="../media/image42.png" Type="http://schemas.openxmlformats.org/officeDocument/2006/relationships/image"/><Relationship Id="rId5" Target="../media/image41.png" Type="http://schemas.openxmlformats.org/officeDocument/2006/relationships/image"/><Relationship Id="rId4" Target="../media/image40.svg" Type="http://schemas.openxmlformats.org/officeDocument/2006/relationships/image"/><Relationship Id="rId9" Target="../media/image45.png" Type="http://schemas.openxmlformats.org/officeDocument/2006/relationships/image"/></Relationships>
</file>

<file path=ppt/slides/_rels/slide3.xml.rels><?xml version="1.0" encoding="UTF-8" standalone="yes" ?><Relationships xmlns="http://schemas.openxmlformats.org/package/2006/relationships"><Relationship Id="rId3" Target="../media/image5.png" Type="http://schemas.openxmlformats.org/officeDocument/2006/relationships/image"/><Relationship Id="rId2" Target="https://thenounproject.com/term/abdominal-pain/2427753" TargetMode="External" Type="http://schemas.openxmlformats.org/officeDocument/2006/relationships/hyperlink"/><Relationship Id="rId1" Target="../slideLayouts/slideLayout14.xml" Type="http://schemas.openxmlformats.org/officeDocument/2006/relationships/slideLayout"/><Relationship Id="rId6" Target="../media/image8.png" Type="http://schemas.openxmlformats.org/officeDocument/2006/relationships/image"/><Relationship Id="rId5" Target="../media/image7.png" Type="http://schemas.openxmlformats.org/officeDocument/2006/relationships/image"/><Relationship Id="rId4" Target="../media/image6.png" Type="http://schemas.openxmlformats.org/officeDocument/2006/relationships/image"/></Relationships>
</file>

<file path=ppt/slides/_rels/slide30.xml.rels><?xml version="1.0" encoding="UTF-8" standalone="yes" ?><Relationships xmlns="http://schemas.openxmlformats.org/package/2006/relationships"><Relationship Id="rId8" Target="../media/image42.png" Type="http://schemas.openxmlformats.org/officeDocument/2006/relationships/image"/><Relationship Id="rId3" Target="../media/image46.png" Type="http://schemas.openxmlformats.org/officeDocument/2006/relationships/image"/><Relationship Id="rId7" Target="../media/image50.png" Type="http://schemas.openxmlformats.org/officeDocument/2006/relationships/image"/><Relationship Id="rId2" Target="../notesSlides/notesSlide21.xml" Type="http://schemas.openxmlformats.org/officeDocument/2006/relationships/notesSlide"/><Relationship Id="rId1" Target="../slideLayouts/slideLayout15.xml" Type="http://schemas.openxmlformats.org/officeDocument/2006/relationships/slideLayout"/><Relationship Id="rId6" Target="../media/image49.svg" Type="http://schemas.openxmlformats.org/officeDocument/2006/relationships/image"/><Relationship Id="rId5" Target="../media/image48.png" Type="http://schemas.openxmlformats.org/officeDocument/2006/relationships/image"/><Relationship Id="rId10" Target="../media/image51.png" Type="http://schemas.openxmlformats.org/officeDocument/2006/relationships/image"/><Relationship Id="rId4" Target="../media/image47.svg" Type="http://schemas.openxmlformats.org/officeDocument/2006/relationships/image"/><Relationship Id="rId9" Target="../media/image43.png" Type="http://schemas.openxmlformats.org/officeDocument/2006/relationships/image"/></Relationships>
</file>

<file path=ppt/slides/_rels/slide31.xml.rels><?xml version="1.0" encoding="UTF-8" standalone="yes" ?><Relationships xmlns="http://schemas.openxmlformats.org/package/2006/relationships"><Relationship Id="rId3" Target="../media/image53.png" Type="http://schemas.openxmlformats.org/officeDocument/2006/relationships/image"/><Relationship Id="rId2" Target="../media/image52.png" Type="http://schemas.openxmlformats.org/officeDocument/2006/relationships/image"/><Relationship Id="rId1" Target="../slideLayouts/slideLayout7.xml" Type="http://schemas.openxmlformats.org/officeDocument/2006/relationships/slideLayout"/><Relationship Id="rId4" Target="../media/image54.png" Type="http://schemas.openxmlformats.org/officeDocument/2006/relationships/image"/></Relationships>
</file>

<file path=ppt/slides/_rels/slide32.xml.rels><?xml version="1.0" encoding="UTF-8" standalone="yes" ?><Relationships xmlns="http://schemas.openxmlformats.org/package/2006/relationships"><Relationship Id="rId3" Target="../media/image55.jpeg" Type="http://schemas.openxmlformats.org/officeDocument/2006/relationships/image"/><Relationship Id="rId2" Target="../media/image54.png" Type="http://schemas.openxmlformats.org/officeDocument/2006/relationships/image"/><Relationship Id="rId1" Target="../slideLayouts/slideLayout7.xml" Type="http://schemas.openxmlformats.org/officeDocument/2006/relationships/slideLayout"/><Relationship Id="rId5" Target="../media/image57.png" Type="http://schemas.openxmlformats.org/officeDocument/2006/relationships/image"/><Relationship Id="rId4" Target="../media/image56.png" Type="http://schemas.openxmlformats.org/officeDocument/2006/relationships/image"/></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arget="../media/image11.png" Type="http://schemas.openxmlformats.org/officeDocument/2006/relationships/image"/><Relationship Id="rId2" Target="../media/image10.png" Type="http://schemas.openxmlformats.org/officeDocument/2006/relationships/image"/><Relationship Id="rId1" Target="../slideLayouts/slideLayout14.xml" Type="http://schemas.openxmlformats.org/officeDocument/2006/relationships/slideLayout"/><Relationship Id="rId4" Target="../media/image12.png" Type="http://schemas.openxmlformats.org/officeDocument/2006/relationships/image"/></Relationships>
</file>

<file path=ppt/slides/_rels/slide6.xml.rels><?xml version="1.0" encoding="UTF-8" standalone="yes" ?><Relationships xmlns="http://schemas.openxmlformats.org/package/2006/relationships"><Relationship Id="rId3" Target="../media/image13.png" Type="http://schemas.openxmlformats.org/officeDocument/2006/relationships/image"/><Relationship Id="rId2" Target="../notesSlides/notesSlide4.xml" Type="http://schemas.openxmlformats.org/officeDocument/2006/relationships/notesSlide"/><Relationship Id="rId1" Target="../slideLayouts/slideLayout7.xml" Type="http://schemas.openxmlformats.org/officeDocument/2006/relationships/slideLayout"/><Relationship Id="rId6" Target="../media/image16.png" Type="http://schemas.openxmlformats.org/officeDocument/2006/relationships/image"/><Relationship Id="rId5" Target="../media/image15.png" Type="http://schemas.openxmlformats.org/officeDocument/2006/relationships/image"/><Relationship Id="rId4" Target="../media/image14.png" Type="http://schemas.openxmlformats.org/officeDocument/2006/relationships/image"/></Relationships>
</file>

<file path=ppt/slides/_rels/slide7.xml.rels><?xml version="1.0" encoding="UTF-8" standalone="yes" ?><Relationships xmlns="http://schemas.openxmlformats.org/package/2006/relationships"><Relationship Id="rId3" Target="../media/image17.jpeg" Type="http://schemas.openxmlformats.org/officeDocument/2006/relationships/image"/><Relationship Id="rId2" Target="../notesSlides/notesSlide5.xml" Type="http://schemas.openxmlformats.org/officeDocument/2006/relationships/notesSlide"/><Relationship Id="rId1" Target="../slideLayouts/slideLayout7.xml" Type="http://schemas.openxmlformats.org/officeDocument/2006/relationships/slideLayout"/><Relationship Id="rId6" Target="../media/image20.png" Type="http://schemas.openxmlformats.org/officeDocument/2006/relationships/image"/><Relationship Id="rId5" Target="../media/image19.png" Type="http://schemas.openxmlformats.org/officeDocument/2006/relationships/image"/><Relationship Id="rId4" Target="../media/image18.jpeg" Type="http://schemas.openxmlformats.org/officeDocument/2006/relationships/image"/></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13A57529-3A9C-4A1E-AFCB-20F420834D98}"/>
              </a:ext>
            </a:extLst>
          </p:cNvPr>
          <p:cNvSpPr>
            <a:spLocks noGrp="1"/>
          </p:cNvSpPr>
          <p:nvPr>
            <p:ph type="sldNum" sz="quarter" idx="12"/>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D325CB3F-26C9-44D7-A7CB-40F86C5CE4B1}" type="slidenum">
              <a:rPr kumimoji="0" lang="en-US" sz="1100" b="0" i="0" u="none" strike="noStrike" kern="1200" cap="none" spc="0" normalizeH="0" baseline="0" noProof="0" smtClean="0">
                <a:ln>
                  <a:noFill/>
                </a:ln>
                <a:solidFill>
                  <a:srgbClr val="3D4149">
                    <a:lumMod val="60000"/>
                    <a:lumOff val="40000"/>
                  </a:srgbClr>
                </a:solidFill>
                <a:effectLst/>
                <a:uLnTx/>
                <a:uFillTx/>
                <a:latin typeface="Montserrat" panose="00000500000000000000" pitchFamily="50" charset="0"/>
              </a:rPr>
              <a:pPr marL="0" marR="0" lvl="0" indent="0" algn="r" defTabSz="914354"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a:ln>
                <a:noFill/>
              </a:ln>
              <a:solidFill>
                <a:srgbClr val="3D4149">
                  <a:lumMod val="60000"/>
                  <a:lumOff val="40000"/>
                </a:srgbClr>
              </a:solidFill>
              <a:effectLst/>
              <a:uLnTx/>
              <a:uFillTx/>
              <a:latin typeface="Montserrat" panose="00000500000000000000" pitchFamily="50" charset="0"/>
            </a:endParaRPr>
          </a:p>
        </p:txBody>
      </p:sp>
      <p:pic>
        <p:nvPicPr>
          <p:cNvPr id="26" name="Marcador de posición de imagen 25">
            <a:extLst>
              <a:ext uri="{FF2B5EF4-FFF2-40B4-BE49-F238E27FC236}">
                <a16:creationId xmlns:a16="http://schemas.microsoft.com/office/drawing/2014/main" id="{13396034-17CA-ED4C-A132-A3271B114B06}"/>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a:fillRect/>
          </a:stretch>
        </p:blipFill>
        <p:spPr/>
      </p:pic>
      <p:sp>
        <p:nvSpPr>
          <p:cNvPr id="18" name="Rectangle 17">
            <a:extLst>
              <a:ext uri="{FF2B5EF4-FFF2-40B4-BE49-F238E27FC236}">
                <a16:creationId xmlns:a16="http://schemas.microsoft.com/office/drawing/2014/main" id="{4E3E3114-5B29-4454-8351-3519D74CC75E}"/>
              </a:ext>
            </a:extLst>
          </p:cNvPr>
          <p:cNvSpPr/>
          <p:nvPr/>
        </p:nvSpPr>
        <p:spPr>
          <a:xfrm>
            <a:off x="0" y="6997581"/>
            <a:ext cx="5337743" cy="307777"/>
          </a:xfrm>
          <a:prstGeom prst="rect">
            <a:avLst/>
          </a:prstGeom>
          <a:noFill/>
        </p:spPr>
        <p:txBody>
          <a:bodyPr wrap="none" rtlCol="0">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a:ln>
                  <a:noFill/>
                </a:ln>
                <a:solidFill>
                  <a:prstClr val="white">
                    <a:lumMod val="65000"/>
                  </a:prstClr>
                </a:solidFill>
                <a:effectLst/>
                <a:uLnTx/>
                <a:uFillTx/>
                <a:latin typeface="Calibri" panose="020F0502020204030204"/>
                <a:ea typeface="+mn-ea"/>
                <a:cs typeface="+mn-cs"/>
              </a:rPr>
              <a:t>Photo credit</a:t>
            </a:r>
            <a:r>
              <a:rPr kumimoji="0" lang="it-IT"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rPr>
              <a:t>: </a:t>
            </a:r>
            <a:r>
              <a:rPr kumimoji="0" lang="it-IT" sz="1400" b="0" i="0" u="none" strike="noStrike" kern="1200" cap="none" spc="0" normalizeH="0" baseline="0" noProof="0">
                <a:ln>
                  <a:noFill/>
                </a:ln>
                <a:solidFill>
                  <a:srgbClr val="E4625C"/>
                </a:solidFill>
                <a:effectLst/>
                <a:uLnTx/>
                <a:uFillTx/>
                <a:latin typeface="Calibri" panose="020F0502020204030204"/>
                <a:ea typeface="+mn-ea"/>
                <a:cs typeface="+mn-cs"/>
              </a:rPr>
              <a:t>fancycrave1</a:t>
            </a:r>
            <a:r>
              <a:rPr kumimoji="0" lang="it-IT"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rPr>
              <a:t> via </a:t>
            </a:r>
            <a:r>
              <a:rPr kumimoji="0" lang="it-IT"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hlinkClick r:id="rId4"/>
              </a:rPr>
              <a:t>Pixabay</a:t>
            </a:r>
            <a:r>
              <a:rPr kumimoji="0" lang="it-IT"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rPr>
              <a:t> </a:t>
            </a:r>
            <a:r>
              <a:rPr kumimoji="0" lang="en-US"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rPr>
              <a:t>(Creative Commons Zero </a:t>
            </a:r>
            <a:r>
              <a:rPr kumimoji="0" lang="en-US"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hlinkClick r:id="rId5"/>
              </a:rPr>
              <a:t>license</a:t>
            </a:r>
            <a:r>
              <a:rPr kumimoji="0" lang="en-US" sz="1400" b="0" i="0" u="none" strike="noStrike" kern="1200" cap="none" spc="0" normalizeH="0" baseline="0" noProof="0">
                <a:ln>
                  <a:noFill/>
                </a:ln>
                <a:solidFill>
                  <a:prstClr val="white">
                    <a:lumMod val="65000"/>
                  </a:prstClr>
                </a:solidFill>
                <a:effectLst/>
                <a:uLnTx/>
                <a:uFillTx/>
                <a:latin typeface="Calibri" panose="020F0502020204030204"/>
                <a:ea typeface="+mn-ea"/>
                <a:cs typeface="+mn-cs"/>
              </a:rPr>
              <a:t>)</a:t>
            </a:r>
          </a:p>
        </p:txBody>
      </p:sp>
      <p:sp>
        <p:nvSpPr>
          <p:cNvPr id="19" name="Título 1">
            <a:extLst>
              <a:ext uri="{FF2B5EF4-FFF2-40B4-BE49-F238E27FC236}">
                <a16:creationId xmlns:a16="http://schemas.microsoft.com/office/drawing/2014/main" id="{465988E6-D0E7-B344-B17D-058317E444C0}"/>
              </a:ext>
            </a:extLst>
          </p:cNvPr>
          <p:cNvSpPr txBox="1">
            <a:spLocks/>
          </p:cNvSpPr>
          <p:nvPr/>
        </p:nvSpPr>
        <p:spPr>
          <a:xfrm>
            <a:off x="497840" y="1114646"/>
            <a:ext cx="8915399" cy="2262781"/>
          </a:xfrm>
          <a:prstGeom prst="rect">
            <a:avLst/>
          </a:prstGeom>
        </p:spPr>
        <p:txBody>
          <a:bodyPr vert="horz" lIns="91440" tIns="45720" rIns="91440" bIns="45720" rtlCol="0" anchor="b">
            <a:normAutofit/>
          </a:bodyPr>
          <a:lstStyle>
            <a:lvl1pPr algn="l" defTabSz="457200" rtl="0" eaLnBrk="1" latinLnBrk="0" hangingPunct="1">
              <a:spcBef>
                <a:spcPct val="0"/>
              </a:spcBef>
              <a:buNone/>
              <a:defRPr sz="6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4800" b="1" dirty="0">
                <a:solidFill>
                  <a:srgbClr val="00AAA7"/>
                </a:solidFill>
                <a:latin typeface="Montserrat" panose="00000500000000000000" pitchFamily="50" charset="0"/>
              </a:rPr>
              <a:t>Enfoque del paciente </a:t>
            </a:r>
          </a:p>
          <a:p>
            <a:r>
              <a:rPr lang="es-CO" sz="4800" b="1" dirty="0">
                <a:solidFill>
                  <a:srgbClr val="00AAA7"/>
                </a:solidFill>
                <a:latin typeface="Montserrat" panose="00000500000000000000" pitchFamily="50" charset="0"/>
              </a:rPr>
              <a:t>con ictericia</a:t>
            </a:r>
          </a:p>
        </p:txBody>
      </p:sp>
      <p:sp>
        <p:nvSpPr>
          <p:cNvPr id="20" name="Subtítulo 2">
            <a:extLst>
              <a:ext uri="{FF2B5EF4-FFF2-40B4-BE49-F238E27FC236}">
                <a16:creationId xmlns:a16="http://schemas.microsoft.com/office/drawing/2014/main" id="{A6D0A65C-ED4D-FF4D-B71C-B7DABC3B7890}"/>
              </a:ext>
            </a:extLst>
          </p:cNvPr>
          <p:cNvSpPr txBox="1">
            <a:spLocks/>
          </p:cNvSpPr>
          <p:nvPr/>
        </p:nvSpPr>
        <p:spPr>
          <a:xfrm>
            <a:off x="609599" y="4762732"/>
            <a:ext cx="10972800" cy="1379455"/>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2400" kern="1200">
                <a:solidFill>
                  <a:schemeClr val="tx1">
                    <a:tint val="7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9pPr>
          </a:lstStyle>
          <a:p>
            <a:pPr algn="r"/>
            <a:r>
              <a:rPr lang="es-CO" sz="1800" dirty="0">
                <a:solidFill>
                  <a:srgbClr val="152B48"/>
                </a:solidFill>
                <a:latin typeface="Montserrat" panose="00000500000000000000" pitchFamily="50" charset="0"/>
              </a:rPr>
              <a:t>Ana María Arango Rivas</a:t>
            </a:r>
            <a:br>
              <a:rPr lang="es-CO" sz="1800" dirty="0">
                <a:solidFill>
                  <a:srgbClr val="152B48"/>
                </a:solidFill>
                <a:latin typeface="Montserrat" panose="00000500000000000000" pitchFamily="50" charset="0"/>
              </a:rPr>
            </a:br>
            <a:r>
              <a:rPr lang="es-CO" sz="1800" dirty="0">
                <a:solidFill>
                  <a:srgbClr val="152B48"/>
                </a:solidFill>
                <a:latin typeface="Montserrat" panose="00000500000000000000" pitchFamily="50" charset="0"/>
              </a:rPr>
              <a:t>Residente Medicina Interna</a:t>
            </a:r>
          </a:p>
          <a:p>
            <a:pPr algn="r"/>
            <a:r>
              <a:rPr lang="es-CO" sz="1800" dirty="0">
                <a:solidFill>
                  <a:srgbClr val="152B48"/>
                </a:solidFill>
                <a:latin typeface="Montserrat" panose="00000500000000000000" pitchFamily="50" charset="0"/>
              </a:rPr>
              <a:t>Universidad Pontificia Bolivariana</a:t>
            </a:r>
          </a:p>
        </p:txBody>
      </p:sp>
    </p:spTree>
    <p:extLst>
      <p:ext uri="{BB962C8B-B14F-4D97-AF65-F5344CB8AC3E}">
        <p14:creationId xmlns:p14="http://schemas.microsoft.com/office/powerpoint/2010/main" val="132376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CF23D0FF-106D-47C4-9E90-2CF33F89F71A}"/>
              </a:ext>
            </a:extLst>
          </p:cNvPr>
          <p:cNvPicPr>
            <a:picLocks noChangeAspect="1"/>
          </p:cNvPicPr>
          <p:nvPr/>
        </p:nvPicPr>
        <p:blipFill>
          <a:blip r:embed="rId3"/>
          <a:stretch>
            <a:fillRect/>
          </a:stretch>
        </p:blipFill>
        <p:spPr>
          <a:xfrm>
            <a:off x="6588472" y="3231829"/>
            <a:ext cx="5191125" cy="22098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pic>
      <p:pic>
        <p:nvPicPr>
          <p:cNvPr id="5" name="Imagen 4">
            <a:extLst>
              <a:ext uri="{FF2B5EF4-FFF2-40B4-BE49-F238E27FC236}">
                <a16:creationId xmlns:a16="http://schemas.microsoft.com/office/drawing/2014/main" id="{5D18EB6F-B09B-400E-90A7-C4B975A699FD}"/>
              </a:ext>
            </a:extLst>
          </p:cNvPr>
          <p:cNvPicPr>
            <a:picLocks noChangeAspect="1"/>
          </p:cNvPicPr>
          <p:nvPr/>
        </p:nvPicPr>
        <p:blipFill>
          <a:blip r:embed="rId4"/>
          <a:stretch>
            <a:fillRect/>
          </a:stretch>
        </p:blipFill>
        <p:spPr>
          <a:xfrm>
            <a:off x="734070" y="1822456"/>
            <a:ext cx="5646410" cy="4686823"/>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pic>
      <p:sp>
        <p:nvSpPr>
          <p:cNvPr id="6" name="CuadroTexto 5">
            <a:extLst>
              <a:ext uri="{FF2B5EF4-FFF2-40B4-BE49-F238E27FC236}">
                <a16:creationId xmlns:a16="http://schemas.microsoft.com/office/drawing/2014/main" id="{CC7F66F2-F7C3-450F-8416-201645557A63}"/>
              </a:ext>
            </a:extLst>
          </p:cNvPr>
          <p:cNvSpPr txBox="1"/>
          <p:nvPr/>
        </p:nvSpPr>
        <p:spPr>
          <a:xfrm>
            <a:off x="7034697" y="6455723"/>
            <a:ext cx="6174866" cy="276999"/>
          </a:xfrm>
          <a:prstGeom prst="rect">
            <a:avLst/>
          </a:prstGeom>
          <a:noFill/>
        </p:spPr>
        <p:txBody>
          <a:bodyPr wrap="square" rtlCol="0">
            <a:spAutoFit/>
          </a:bodyPr>
          <a:lstStyle/>
          <a:p>
            <a:r>
              <a:rPr lang="es-CO" sz="1200" dirty="0" err="1">
                <a:latin typeface="Montserrat" panose="00000500000000000000" pitchFamily="50" charset="0"/>
              </a:rPr>
              <a:t>Vuppalanchi</a:t>
            </a:r>
            <a:r>
              <a:rPr lang="es-CO" sz="1200" dirty="0">
                <a:latin typeface="Montserrat" panose="00000500000000000000" pitchFamily="50" charset="0"/>
              </a:rPr>
              <a:t> R, et al. Am J </a:t>
            </a:r>
            <a:r>
              <a:rPr lang="es-CO" sz="1200" dirty="0" err="1">
                <a:latin typeface="Montserrat" panose="00000500000000000000" pitchFamily="50" charset="0"/>
              </a:rPr>
              <a:t>Gastroenterol</a:t>
            </a:r>
            <a:r>
              <a:rPr lang="es-CO" sz="1200" dirty="0">
                <a:latin typeface="Montserrat" panose="00000500000000000000" pitchFamily="50" charset="0"/>
              </a:rPr>
              <a:t>. 2007 Mar;102(3):558-62</a:t>
            </a:r>
          </a:p>
        </p:txBody>
      </p:sp>
      <p:pic>
        <p:nvPicPr>
          <p:cNvPr id="7" name="Marcador de contenido 6">
            <a:extLst>
              <a:ext uri="{FF2B5EF4-FFF2-40B4-BE49-F238E27FC236}">
                <a16:creationId xmlns:a16="http://schemas.microsoft.com/office/drawing/2014/main" id="{8AE73580-42C8-4825-87AE-8E5E96307F7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1783" y="263777"/>
            <a:ext cx="8452252" cy="1461344"/>
          </a:xfrm>
          <a:prstGeom prst="rect">
            <a:avLst/>
          </a:prstGeom>
          <a:ln>
            <a:solidFill>
              <a:schemeClr val="accent1"/>
            </a:solidFill>
          </a:ln>
        </p:spPr>
      </p:pic>
      <p:sp>
        <p:nvSpPr>
          <p:cNvPr id="2" name="Rectángulo 1">
            <a:extLst>
              <a:ext uri="{FF2B5EF4-FFF2-40B4-BE49-F238E27FC236}">
                <a16:creationId xmlns:a16="http://schemas.microsoft.com/office/drawing/2014/main" id="{CBBF9D74-DAA9-4BB7-B891-EAA6417971B4}"/>
              </a:ext>
            </a:extLst>
          </p:cNvPr>
          <p:cNvSpPr/>
          <p:nvPr/>
        </p:nvSpPr>
        <p:spPr>
          <a:xfrm>
            <a:off x="731783" y="2708693"/>
            <a:ext cx="3003263" cy="523135"/>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sp>
        <p:nvSpPr>
          <p:cNvPr id="3" name="Rectángulo 2">
            <a:extLst>
              <a:ext uri="{FF2B5EF4-FFF2-40B4-BE49-F238E27FC236}">
                <a16:creationId xmlns:a16="http://schemas.microsoft.com/office/drawing/2014/main" id="{E537D93F-76AE-456E-8B75-03ED7A80EDD1}"/>
              </a:ext>
            </a:extLst>
          </p:cNvPr>
          <p:cNvSpPr/>
          <p:nvPr/>
        </p:nvSpPr>
        <p:spPr>
          <a:xfrm>
            <a:off x="3735046" y="2708694"/>
            <a:ext cx="2418606" cy="523135"/>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sp>
        <p:nvSpPr>
          <p:cNvPr id="8" name="Rectángulo 7">
            <a:extLst>
              <a:ext uri="{FF2B5EF4-FFF2-40B4-BE49-F238E27FC236}">
                <a16:creationId xmlns:a16="http://schemas.microsoft.com/office/drawing/2014/main" id="{19A39249-6AB3-42DD-A1B8-9A68AA6AD2B3}"/>
              </a:ext>
            </a:extLst>
          </p:cNvPr>
          <p:cNvSpPr/>
          <p:nvPr/>
        </p:nvSpPr>
        <p:spPr>
          <a:xfrm>
            <a:off x="6754291" y="4675517"/>
            <a:ext cx="5025306" cy="276045"/>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spTree>
    <p:extLst>
      <p:ext uri="{BB962C8B-B14F-4D97-AF65-F5344CB8AC3E}">
        <p14:creationId xmlns:p14="http://schemas.microsoft.com/office/powerpoint/2010/main" val="23049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936BF9D-8768-074E-9022-3C75C0BBF2CA}"/>
              </a:ext>
            </a:extLst>
          </p:cNvPr>
          <p:cNvPicPr>
            <a:picLocks noGrp="1" noChangeAspect="1"/>
          </p:cNvPicPr>
          <p:nvPr>
            <p:ph idx="1"/>
          </p:nvPr>
        </p:nvPicPr>
        <p:blipFill>
          <a:blip r:embed="rId3"/>
          <a:stretch>
            <a:fillRect/>
          </a:stretch>
        </p:blipFill>
        <p:spPr>
          <a:xfrm>
            <a:off x="0" y="0"/>
            <a:ext cx="12192000" cy="6453051"/>
          </a:xfrm>
        </p:spPr>
      </p:pic>
      <p:sp>
        <p:nvSpPr>
          <p:cNvPr id="6" name="Elipse 5">
            <a:extLst>
              <a:ext uri="{FF2B5EF4-FFF2-40B4-BE49-F238E27FC236}">
                <a16:creationId xmlns:a16="http://schemas.microsoft.com/office/drawing/2014/main" id="{575C267A-2063-E042-8969-B92DD8C35D5C}"/>
              </a:ext>
            </a:extLst>
          </p:cNvPr>
          <p:cNvSpPr/>
          <p:nvPr/>
        </p:nvSpPr>
        <p:spPr>
          <a:xfrm>
            <a:off x="6249850" y="3593979"/>
            <a:ext cx="365760" cy="313508"/>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3320E535-99A1-1E4F-AD8C-CE60425DC159}"/>
              </a:ext>
            </a:extLst>
          </p:cNvPr>
          <p:cNvSpPr txBox="1"/>
          <p:nvPr/>
        </p:nvSpPr>
        <p:spPr>
          <a:xfrm>
            <a:off x="6061474" y="3264021"/>
            <a:ext cx="742511" cy="353943"/>
          </a:xfrm>
          <a:prstGeom prst="rect">
            <a:avLst/>
          </a:prstGeom>
          <a:noFill/>
        </p:spPr>
        <p:txBody>
          <a:bodyPr wrap="none" rtlCol="0">
            <a:spAutoFit/>
          </a:bodyPr>
          <a:lstStyle/>
          <a:p>
            <a:r>
              <a:rPr lang="es-CO" sz="1700" b="1" dirty="0"/>
              <a:t>OATP</a:t>
            </a:r>
          </a:p>
        </p:txBody>
      </p:sp>
    </p:spTree>
    <p:extLst>
      <p:ext uri="{BB962C8B-B14F-4D97-AF65-F5344CB8AC3E}">
        <p14:creationId xmlns:p14="http://schemas.microsoft.com/office/powerpoint/2010/main" val="130154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91CF73-5FCA-4A82-BD15-6A7BEAF68567}"/>
              </a:ext>
            </a:extLst>
          </p:cNvPr>
          <p:cNvSpPr>
            <a:spLocks noGrp="1"/>
          </p:cNvSpPr>
          <p:nvPr>
            <p:ph type="title"/>
          </p:nvPr>
        </p:nvSpPr>
        <p:spPr>
          <a:xfrm>
            <a:off x="838200" y="917258"/>
            <a:ext cx="10515600" cy="1957801"/>
          </a:xfrm>
        </p:spPr>
        <p:txBody>
          <a:bodyPr/>
          <a:lstStyle/>
          <a:p>
            <a:pPr algn="ctr"/>
            <a:r>
              <a:rPr lang="es-CO" b="1" dirty="0"/>
              <a:t>Etiología de la ictericia</a:t>
            </a:r>
          </a:p>
        </p:txBody>
      </p:sp>
    </p:spTree>
    <p:extLst>
      <p:ext uri="{BB962C8B-B14F-4D97-AF65-F5344CB8AC3E}">
        <p14:creationId xmlns:p14="http://schemas.microsoft.com/office/powerpoint/2010/main" val="109622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6753BBE-3962-4B93-9621-AF5ECC6CD648}"/>
              </a:ext>
            </a:extLst>
          </p:cNvPr>
          <p:cNvSpPr txBox="1"/>
          <p:nvPr/>
        </p:nvSpPr>
        <p:spPr>
          <a:xfrm>
            <a:off x="6734729" y="6376798"/>
            <a:ext cx="7284098" cy="276999"/>
          </a:xfrm>
          <a:prstGeom prst="rect">
            <a:avLst/>
          </a:prstGeom>
          <a:noFill/>
        </p:spPr>
        <p:txBody>
          <a:bodyPr wrap="square" rtlCol="0">
            <a:spAutoFit/>
          </a:bodyPr>
          <a:lstStyle/>
          <a:p>
            <a:r>
              <a:rPr lang="es-CO" sz="1200" dirty="0" err="1">
                <a:latin typeface="Montserrat" panose="00000500000000000000" pitchFamily="50" charset="0"/>
              </a:rPr>
              <a:t>Gondal</a:t>
            </a:r>
            <a:r>
              <a:rPr lang="es-CO" sz="1200" dirty="0">
                <a:latin typeface="Montserrat" panose="00000500000000000000" pitchFamily="50" charset="0"/>
              </a:rPr>
              <a:t> B, et al.  Semin </a:t>
            </a:r>
            <a:r>
              <a:rPr lang="es-CO" sz="1200" dirty="0" err="1">
                <a:latin typeface="Montserrat" panose="00000500000000000000" pitchFamily="50" charset="0"/>
              </a:rPr>
              <a:t>Intervent</a:t>
            </a:r>
            <a:r>
              <a:rPr lang="es-CO" sz="1200" dirty="0">
                <a:latin typeface="Montserrat" panose="00000500000000000000" pitchFamily="50" charset="0"/>
              </a:rPr>
              <a:t> </a:t>
            </a:r>
            <a:r>
              <a:rPr lang="es-CO" sz="1200" dirty="0" err="1">
                <a:latin typeface="Montserrat" panose="00000500000000000000" pitchFamily="50" charset="0"/>
              </a:rPr>
              <a:t>Radiol</a:t>
            </a:r>
            <a:r>
              <a:rPr lang="es-CO" sz="1200" dirty="0">
                <a:latin typeface="Montserrat" panose="00000500000000000000" pitchFamily="50" charset="0"/>
              </a:rPr>
              <a:t>. 2016 Dec;33(4):253-258.</a:t>
            </a:r>
          </a:p>
        </p:txBody>
      </p:sp>
      <p:pic>
        <p:nvPicPr>
          <p:cNvPr id="7" name="Imagen 6">
            <a:extLst>
              <a:ext uri="{FF2B5EF4-FFF2-40B4-BE49-F238E27FC236}">
                <a16:creationId xmlns:a16="http://schemas.microsoft.com/office/drawing/2014/main" id="{0460A5D2-2962-B34F-9571-A6D9296BAB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67237" y="776632"/>
            <a:ext cx="6184900" cy="4483100"/>
          </a:xfrm>
          <a:prstGeom prst="rect">
            <a:avLst/>
          </a:prstGeom>
        </p:spPr>
      </p:pic>
      <p:sp>
        <p:nvSpPr>
          <p:cNvPr id="8" name="Rectángulo 7">
            <a:extLst>
              <a:ext uri="{FF2B5EF4-FFF2-40B4-BE49-F238E27FC236}">
                <a16:creationId xmlns:a16="http://schemas.microsoft.com/office/drawing/2014/main" id="{816CEFE9-519D-2E46-9B32-569B5271AF52}"/>
              </a:ext>
            </a:extLst>
          </p:cNvPr>
          <p:cNvSpPr/>
          <p:nvPr/>
        </p:nvSpPr>
        <p:spPr>
          <a:xfrm>
            <a:off x="6390288" y="280402"/>
            <a:ext cx="4738798" cy="400110"/>
          </a:xfrm>
          <a:prstGeom prst="rect">
            <a:avLst/>
          </a:prstGeom>
          <a:noFill/>
        </p:spPr>
        <p:txBody>
          <a:bodyPr wrap="none" lIns="91440" tIns="45720" rIns="91440" bIns="45720">
            <a:spAutoFit/>
          </a:bodyPr>
          <a:lstStyle/>
          <a:p>
            <a:pPr algn="ctr"/>
            <a:r>
              <a:rPr lang="es-ES" sz="2000" b="1" dirty="0" err="1">
                <a:ln w="9525">
                  <a:solidFill>
                    <a:schemeClr val="bg1"/>
                  </a:solidFill>
                  <a:prstDash val="solid"/>
                </a:ln>
                <a:solidFill>
                  <a:srgbClr val="00AAA7"/>
                </a:solidFill>
                <a:latin typeface="Montserrat" panose="00000500000000000000" pitchFamily="50" charset="0"/>
              </a:rPr>
              <a:t>Hiperbilirrubinemia</a:t>
            </a:r>
            <a:r>
              <a:rPr lang="es-ES" sz="2000" b="1" dirty="0">
                <a:ln w="9525">
                  <a:solidFill>
                    <a:schemeClr val="bg1"/>
                  </a:solidFill>
                  <a:prstDash val="solid"/>
                </a:ln>
                <a:solidFill>
                  <a:srgbClr val="00AAA7"/>
                </a:solidFill>
                <a:latin typeface="Montserrat" panose="00000500000000000000" pitchFamily="50" charset="0"/>
              </a:rPr>
              <a:t> no conjugada</a:t>
            </a:r>
            <a:endParaRPr lang="es-ES" sz="2000" b="1" cap="none" spc="0" dirty="0">
              <a:ln w="9525">
                <a:solidFill>
                  <a:schemeClr val="bg1"/>
                </a:solidFill>
                <a:prstDash val="solid"/>
              </a:ln>
              <a:solidFill>
                <a:srgbClr val="00AAA7"/>
              </a:solidFill>
              <a:latin typeface="Montserrat" panose="00000500000000000000" pitchFamily="50" charset="0"/>
            </a:endParaRPr>
          </a:p>
        </p:txBody>
      </p:sp>
      <p:sp>
        <p:nvSpPr>
          <p:cNvPr id="9" name="Rectángulo 8">
            <a:extLst>
              <a:ext uri="{FF2B5EF4-FFF2-40B4-BE49-F238E27FC236}">
                <a16:creationId xmlns:a16="http://schemas.microsoft.com/office/drawing/2014/main" id="{E8DA6DA4-B971-B646-8D7F-F793BFF037C7}"/>
              </a:ext>
            </a:extLst>
          </p:cNvPr>
          <p:cNvSpPr/>
          <p:nvPr/>
        </p:nvSpPr>
        <p:spPr>
          <a:xfrm>
            <a:off x="6401616" y="184282"/>
            <a:ext cx="4464684" cy="400110"/>
          </a:xfrm>
          <a:prstGeom prst="rect">
            <a:avLst/>
          </a:prstGeom>
          <a:noFill/>
        </p:spPr>
        <p:txBody>
          <a:bodyPr wrap="none" lIns="91440" tIns="45720" rIns="91440" bIns="45720">
            <a:spAutoFit/>
          </a:bodyPr>
          <a:lstStyle/>
          <a:p>
            <a:pPr algn="ctr"/>
            <a:r>
              <a:rPr lang="es-ES" sz="2000" b="1" dirty="0" err="1">
                <a:ln w="9525">
                  <a:solidFill>
                    <a:schemeClr val="bg1"/>
                  </a:solidFill>
                  <a:prstDash val="solid"/>
                </a:ln>
                <a:solidFill>
                  <a:srgbClr val="00AAA7"/>
                </a:solidFill>
                <a:latin typeface="Montserrat" panose="00000500000000000000" pitchFamily="50" charset="0"/>
              </a:rPr>
              <a:t>Hiperbilirrubinemia</a:t>
            </a:r>
            <a:r>
              <a:rPr lang="es-ES" sz="2000" b="1" dirty="0">
                <a:ln w="9525">
                  <a:solidFill>
                    <a:schemeClr val="bg1"/>
                  </a:solidFill>
                  <a:prstDash val="solid"/>
                </a:ln>
                <a:solidFill>
                  <a:srgbClr val="00AAA7"/>
                </a:solidFill>
                <a:latin typeface="Montserrat" panose="00000500000000000000" pitchFamily="50" charset="0"/>
              </a:rPr>
              <a:t>   conjugada</a:t>
            </a:r>
            <a:endParaRPr lang="es-ES" sz="2000" b="1" cap="none" spc="0" dirty="0">
              <a:ln w="9525">
                <a:solidFill>
                  <a:schemeClr val="bg1"/>
                </a:solidFill>
                <a:prstDash val="solid"/>
              </a:ln>
              <a:solidFill>
                <a:srgbClr val="00AAA7"/>
              </a:solidFill>
              <a:latin typeface="Montserrat" panose="00000500000000000000" pitchFamily="50" charset="0"/>
            </a:endParaRPr>
          </a:p>
        </p:txBody>
      </p:sp>
      <p:pic>
        <p:nvPicPr>
          <p:cNvPr id="11" name="Imagen 10">
            <a:extLst>
              <a:ext uri="{FF2B5EF4-FFF2-40B4-BE49-F238E27FC236}">
                <a16:creationId xmlns:a16="http://schemas.microsoft.com/office/drawing/2014/main" id="{B3DD1915-468F-9D4A-8D37-7370503B70F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05556" y="776632"/>
            <a:ext cx="6146800" cy="4724400"/>
          </a:xfrm>
          <a:prstGeom prst="rect">
            <a:avLst/>
          </a:prstGeom>
        </p:spPr>
      </p:pic>
      <p:sp>
        <p:nvSpPr>
          <p:cNvPr id="12" name="Rectángulo 11">
            <a:extLst>
              <a:ext uri="{FF2B5EF4-FFF2-40B4-BE49-F238E27FC236}">
                <a16:creationId xmlns:a16="http://schemas.microsoft.com/office/drawing/2014/main" id="{D9A047A8-934F-3342-923E-95DDD901384C}"/>
              </a:ext>
            </a:extLst>
          </p:cNvPr>
          <p:cNvSpPr/>
          <p:nvPr/>
        </p:nvSpPr>
        <p:spPr>
          <a:xfrm>
            <a:off x="875987" y="280402"/>
            <a:ext cx="4158511" cy="400110"/>
          </a:xfrm>
          <a:prstGeom prst="rect">
            <a:avLst/>
          </a:prstGeom>
          <a:noFill/>
        </p:spPr>
        <p:txBody>
          <a:bodyPr wrap="none" lIns="91440" tIns="45720" rIns="91440" bIns="45720">
            <a:spAutoFit/>
          </a:bodyPr>
          <a:lstStyle/>
          <a:p>
            <a:pPr algn="ctr"/>
            <a:r>
              <a:rPr lang="es-ES" sz="2000" b="1" dirty="0">
                <a:ln w="9525">
                  <a:solidFill>
                    <a:schemeClr val="bg1"/>
                  </a:solidFill>
                  <a:prstDash val="solid"/>
                </a:ln>
                <a:solidFill>
                  <a:srgbClr val="00AAA7"/>
                </a:solidFill>
                <a:latin typeface="Montserrat" panose="00000500000000000000" pitchFamily="50" charset="0"/>
              </a:rPr>
              <a:t>Lesión directa de hepatocitos</a:t>
            </a:r>
            <a:endParaRPr lang="es-ES" sz="2000" b="1" cap="none" spc="0" dirty="0">
              <a:ln w="9525">
                <a:solidFill>
                  <a:schemeClr val="bg1"/>
                </a:solidFill>
                <a:prstDash val="solid"/>
              </a:ln>
              <a:solidFill>
                <a:srgbClr val="00AAA7"/>
              </a:solidFill>
              <a:latin typeface="Montserrat" panose="00000500000000000000" pitchFamily="50" charset="0"/>
            </a:endParaRPr>
          </a:p>
        </p:txBody>
      </p:sp>
      <p:pic>
        <p:nvPicPr>
          <p:cNvPr id="13" name="Imagen 12">
            <a:extLst>
              <a:ext uri="{FF2B5EF4-FFF2-40B4-BE49-F238E27FC236}">
                <a16:creationId xmlns:a16="http://schemas.microsoft.com/office/drawing/2014/main" id="{676486B2-6680-C947-B2F5-E4E9FAE90C5D}"/>
              </a:ext>
            </a:extLst>
          </p:cNvPr>
          <p:cNvPicPr>
            <a:picLocks noChangeAspect="1"/>
          </p:cNvPicPr>
          <p:nvPr/>
        </p:nvPicPr>
        <p:blipFill rotWithShape="1">
          <a:blip r:embed="rId5" cstate="email">
            <a:grayscl/>
            <a:extLst>
              <a:ext uri="{28A0092B-C50C-407E-A947-70E740481C1C}">
                <a14:useLocalDpi xmlns:a14="http://schemas.microsoft.com/office/drawing/2010/main"/>
              </a:ext>
            </a:extLst>
          </a:blip>
          <a:srcRect/>
          <a:stretch/>
        </p:blipFill>
        <p:spPr>
          <a:xfrm>
            <a:off x="3905280" y="776632"/>
            <a:ext cx="8286720" cy="3761752"/>
          </a:xfrm>
          <a:prstGeom prst="rect">
            <a:avLst/>
          </a:prstGeom>
          <a:ln>
            <a:solidFill>
              <a:schemeClr val="accent1"/>
            </a:solidFill>
          </a:ln>
        </p:spPr>
      </p:pic>
    </p:spTree>
    <p:extLst>
      <p:ext uri="{BB962C8B-B14F-4D97-AF65-F5344CB8AC3E}">
        <p14:creationId xmlns:p14="http://schemas.microsoft.com/office/powerpoint/2010/main" val="154483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dissolv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AAE14CD5-89A8-5B46-BA50-4B9638410339}"/>
              </a:ext>
            </a:extLst>
          </p:cNvPr>
          <p:cNvGraphicFramePr>
            <a:graphicFrameLocks noGrp="1"/>
          </p:cNvGraphicFramePr>
          <p:nvPr>
            <p:ph idx="1"/>
            <p:extLst>
              <p:ext uri="{D42A27DB-BD31-4B8C-83A1-F6EECF244321}">
                <p14:modId xmlns:p14="http://schemas.microsoft.com/office/powerpoint/2010/main" val="732899110"/>
              </p:ext>
            </p:extLst>
          </p:nvPr>
        </p:nvGraphicFramePr>
        <p:xfrm>
          <a:off x="1840949" y="1280633"/>
          <a:ext cx="8510102" cy="2437008"/>
        </p:xfrm>
        <a:graphic>
          <a:graphicData uri="http://schemas.openxmlformats.org/drawingml/2006/table">
            <a:tbl>
              <a:tblPr firstRow="1" firstCol="1" bandRow="1">
                <a:tableStyleId>{5C22544A-7EE6-4342-B048-85BDC9FD1C3A}</a:tableStyleId>
              </a:tblPr>
              <a:tblGrid>
                <a:gridCol w="4255051">
                  <a:extLst>
                    <a:ext uri="{9D8B030D-6E8A-4147-A177-3AD203B41FA5}">
                      <a16:colId xmlns:a16="http://schemas.microsoft.com/office/drawing/2014/main" val="4106254427"/>
                    </a:ext>
                  </a:extLst>
                </a:gridCol>
                <a:gridCol w="4255051">
                  <a:extLst>
                    <a:ext uri="{9D8B030D-6E8A-4147-A177-3AD203B41FA5}">
                      <a16:colId xmlns:a16="http://schemas.microsoft.com/office/drawing/2014/main" val="1501475162"/>
                    </a:ext>
                  </a:extLst>
                </a:gridCol>
              </a:tblGrid>
              <a:tr h="219317">
                <a:tc>
                  <a:txBody>
                    <a:bodyPr/>
                    <a:lstStyle/>
                    <a:p>
                      <a:pPr>
                        <a:spcAft>
                          <a:spcPts val="0"/>
                        </a:spcAft>
                      </a:pPr>
                      <a:r>
                        <a:rPr lang="es-ES" sz="1600" b="1" dirty="0" err="1">
                          <a:solidFill>
                            <a:schemeClr val="bg1"/>
                          </a:solidFill>
                          <a:effectLst/>
                          <a:latin typeface="Montserrat" panose="00000500000000000000" pitchFamily="50" charset="0"/>
                        </a:rPr>
                        <a:t>Colestasis</a:t>
                      </a:r>
                      <a:r>
                        <a:rPr lang="es-ES" sz="1600" b="1" dirty="0">
                          <a:solidFill>
                            <a:schemeClr val="bg1"/>
                          </a:solidFill>
                          <a:effectLst/>
                          <a:latin typeface="Montserrat" panose="00000500000000000000" pitchFamily="50" charset="0"/>
                        </a:rPr>
                        <a:t> </a:t>
                      </a:r>
                      <a:endParaRPr lang="es-CO" sz="1600" b="1"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600">
                          <a:effectLst/>
                          <a:latin typeface="Montserrat" panose="00000500000000000000" pitchFamily="50" charset="0"/>
                        </a:rPr>
                        <a:t>Injuria hepatocelular</a:t>
                      </a:r>
                      <a:endParaRPr lang="es-CO" sz="160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68352706"/>
                  </a:ext>
                </a:extLst>
              </a:tr>
              <a:tr h="2193168">
                <a:tc>
                  <a:txBody>
                    <a:bodyPr/>
                    <a:lstStyle/>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Esteroides. </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Alopurinol. </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Amoxicilina.</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err="1">
                          <a:solidFill>
                            <a:schemeClr val="tx1"/>
                          </a:solidFill>
                          <a:effectLst/>
                          <a:latin typeface="Montserrat" panose="00000500000000000000" pitchFamily="50" charset="0"/>
                        </a:rPr>
                        <a:t>Captopril</a:t>
                      </a:r>
                      <a:r>
                        <a:rPr lang="es-ES" sz="1600" b="0" dirty="0">
                          <a:solidFill>
                            <a:schemeClr val="tx1"/>
                          </a:solidFill>
                          <a:effectLst/>
                          <a:latin typeface="Montserrat" panose="00000500000000000000" pitchFamily="50" charset="0"/>
                        </a:rPr>
                        <a:t>.</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Eritromicina. </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Estrógenos.</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Rifampicina. </a:t>
                      </a:r>
                      <a:endParaRPr lang="es-CO" sz="1600" b="0" dirty="0">
                        <a:solidFill>
                          <a:schemeClr val="tx1"/>
                        </a:solidFill>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b="0" dirty="0">
                          <a:solidFill>
                            <a:schemeClr val="tx1"/>
                          </a:solidFill>
                          <a:effectLst/>
                          <a:latin typeface="Montserrat" panose="00000500000000000000" pitchFamily="50" charset="0"/>
                        </a:rPr>
                        <a:t>Quinidina.</a:t>
                      </a:r>
                      <a:endParaRPr lang="es-CO" sz="1600" b="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alpha val="21000"/>
                      </a:schemeClr>
                    </a:solidFill>
                  </a:tcPr>
                </a:tc>
                <a:tc>
                  <a:txBody>
                    <a:bodyPr/>
                    <a:lstStyle/>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AINE.</a:t>
                      </a:r>
                      <a:endParaRPr lang="es-CO" sz="1600" dirty="0">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Acetaminofén.</a:t>
                      </a:r>
                      <a:endParaRPr lang="es-CO" sz="1600" dirty="0">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Etambutol, fluconazol, TMP-SMX.</a:t>
                      </a:r>
                      <a:endParaRPr lang="es-CO" sz="1600" dirty="0">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Fenitoína, </a:t>
                      </a:r>
                      <a:r>
                        <a:rPr lang="es-ES" sz="1600" dirty="0" err="1">
                          <a:effectLst/>
                          <a:latin typeface="Montserrat" panose="00000500000000000000" pitchFamily="50" charset="0"/>
                        </a:rPr>
                        <a:t>ác</a:t>
                      </a:r>
                      <a:r>
                        <a:rPr lang="es-ES" sz="1600" dirty="0">
                          <a:effectLst/>
                          <a:latin typeface="Montserrat" panose="00000500000000000000" pitchFamily="50" charset="0"/>
                        </a:rPr>
                        <a:t>. Valproico.</a:t>
                      </a:r>
                      <a:endParaRPr lang="es-CO" sz="1600" dirty="0">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Ciclosporina, azatioprina.</a:t>
                      </a:r>
                      <a:endParaRPr lang="es-CO" sz="1600" dirty="0">
                        <a:effectLst/>
                        <a:latin typeface="Montserrat" panose="00000500000000000000" pitchFamily="50" charset="0"/>
                      </a:endParaRPr>
                    </a:p>
                    <a:p>
                      <a:pPr marL="342900" lvl="0" indent="-342900">
                        <a:spcAft>
                          <a:spcPts val="0"/>
                        </a:spcAft>
                        <a:buFont typeface="Calibri" panose="020F0502020204030204" pitchFamily="34" charset="0"/>
                        <a:buChar char="-"/>
                      </a:pPr>
                      <a:r>
                        <a:rPr lang="es-ES" sz="1600" dirty="0">
                          <a:effectLst/>
                          <a:latin typeface="Montserrat" panose="00000500000000000000" pitchFamily="50" charset="0"/>
                        </a:rPr>
                        <a:t>BZD, ADT.</a:t>
                      </a:r>
                      <a:endParaRPr lang="es-CO" sz="16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alpha val="21000"/>
                      </a:schemeClr>
                    </a:solidFill>
                  </a:tcPr>
                </a:tc>
                <a:extLst>
                  <a:ext uri="{0D108BD9-81ED-4DB2-BD59-A6C34878D82A}">
                    <a16:rowId xmlns:a16="http://schemas.microsoft.com/office/drawing/2014/main" val="4089025116"/>
                  </a:ext>
                </a:extLst>
              </a:tr>
            </a:tbl>
          </a:graphicData>
        </a:graphic>
      </p:graphicFrame>
      <p:sp>
        <p:nvSpPr>
          <p:cNvPr id="6" name="Título 1">
            <a:extLst>
              <a:ext uri="{FF2B5EF4-FFF2-40B4-BE49-F238E27FC236}">
                <a16:creationId xmlns:a16="http://schemas.microsoft.com/office/drawing/2014/main" id="{E9C6B728-33A7-6244-AC80-E4D10E37028E}"/>
              </a:ext>
            </a:extLst>
          </p:cNvPr>
          <p:cNvSpPr txBox="1">
            <a:spLocks/>
          </p:cNvSpPr>
          <p:nvPr/>
        </p:nvSpPr>
        <p:spPr>
          <a:xfrm>
            <a:off x="458690" y="365637"/>
            <a:ext cx="8915399"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b="1" dirty="0">
                <a:solidFill>
                  <a:srgbClr val="00AAA7"/>
                </a:solidFill>
                <a:latin typeface="Montserrat" panose="00000500000000000000" pitchFamily="50" charset="0"/>
              </a:rPr>
              <a:t>Causas farmacológicas</a:t>
            </a:r>
          </a:p>
        </p:txBody>
      </p:sp>
      <p:sp>
        <p:nvSpPr>
          <p:cNvPr id="5" name="CuadroTexto 4">
            <a:extLst>
              <a:ext uri="{FF2B5EF4-FFF2-40B4-BE49-F238E27FC236}">
                <a16:creationId xmlns:a16="http://schemas.microsoft.com/office/drawing/2014/main" id="{219CCC09-111B-2F40-9525-5EF62936F2BE}"/>
              </a:ext>
            </a:extLst>
          </p:cNvPr>
          <p:cNvSpPr txBox="1"/>
          <p:nvPr/>
        </p:nvSpPr>
        <p:spPr>
          <a:xfrm>
            <a:off x="6734729" y="6376798"/>
            <a:ext cx="7284098" cy="276999"/>
          </a:xfrm>
          <a:prstGeom prst="rect">
            <a:avLst/>
          </a:prstGeom>
          <a:noFill/>
        </p:spPr>
        <p:txBody>
          <a:bodyPr wrap="square" rtlCol="0">
            <a:spAutoFit/>
          </a:bodyPr>
          <a:lstStyle/>
          <a:p>
            <a:r>
              <a:rPr lang="es-CO" sz="1200" dirty="0" err="1">
                <a:latin typeface="Montserrat" panose="00000500000000000000" pitchFamily="50" charset="0"/>
              </a:rPr>
              <a:t>Gondal</a:t>
            </a:r>
            <a:r>
              <a:rPr lang="es-CO" sz="1200" dirty="0">
                <a:latin typeface="Montserrat" panose="00000500000000000000" pitchFamily="50" charset="0"/>
              </a:rPr>
              <a:t> B, et al.  Semin </a:t>
            </a:r>
            <a:r>
              <a:rPr lang="es-CO" sz="1200" dirty="0" err="1">
                <a:latin typeface="Montserrat" panose="00000500000000000000" pitchFamily="50" charset="0"/>
              </a:rPr>
              <a:t>Intervent</a:t>
            </a:r>
            <a:r>
              <a:rPr lang="es-CO" sz="1200" dirty="0">
                <a:latin typeface="Montserrat" panose="00000500000000000000" pitchFamily="50" charset="0"/>
              </a:rPr>
              <a:t> </a:t>
            </a:r>
            <a:r>
              <a:rPr lang="es-CO" sz="1200" dirty="0" err="1">
                <a:latin typeface="Montserrat" panose="00000500000000000000" pitchFamily="50" charset="0"/>
              </a:rPr>
              <a:t>Radiol</a:t>
            </a:r>
            <a:r>
              <a:rPr lang="es-CO" sz="1200" dirty="0">
                <a:latin typeface="Montserrat" panose="00000500000000000000" pitchFamily="50" charset="0"/>
              </a:rPr>
              <a:t>. 2016 Dec;33(4):253-258.</a:t>
            </a:r>
          </a:p>
        </p:txBody>
      </p:sp>
    </p:spTree>
    <p:extLst>
      <p:ext uri="{BB962C8B-B14F-4D97-AF65-F5344CB8AC3E}">
        <p14:creationId xmlns:p14="http://schemas.microsoft.com/office/powerpoint/2010/main" val="165272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3" name="Group 302"/>
          <p:cNvGrpSpPr/>
          <p:nvPr/>
        </p:nvGrpSpPr>
        <p:grpSpPr>
          <a:xfrm>
            <a:off x="8695466" y="1734949"/>
            <a:ext cx="2744386" cy="3949064"/>
            <a:chOff x="1890031" y="2213509"/>
            <a:chExt cx="2744386" cy="3949064"/>
          </a:xfrm>
        </p:grpSpPr>
        <p:grpSp>
          <p:nvGrpSpPr>
            <p:cNvPr id="304" name="Group 303"/>
            <p:cNvGrpSpPr/>
            <p:nvPr/>
          </p:nvGrpSpPr>
          <p:grpSpPr>
            <a:xfrm>
              <a:off x="1890031" y="2213509"/>
              <a:ext cx="2744386" cy="3949064"/>
              <a:chOff x="9172576" y="1926431"/>
              <a:chExt cx="2444750" cy="3517900"/>
            </a:xfrm>
            <a:solidFill>
              <a:schemeClr val="tx1">
                <a:lumMod val="75000"/>
                <a:lumOff val="25000"/>
              </a:schemeClr>
            </a:solidFill>
          </p:grpSpPr>
          <p:sp>
            <p:nvSpPr>
              <p:cNvPr id="329" name="Freeform 47"/>
              <p:cNvSpPr>
                <a:spLocks/>
              </p:cNvSpPr>
              <p:nvPr/>
            </p:nvSpPr>
            <p:spPr bwMode="auto">
              <a:xfrm>
                <a:off x="9402763" y="2131218"/>
                <a:ext cx="2022475" cy="3232150"/>
              </a:xfrm>
              <a:custGeom>
                <a:avLst/>
                <a:gdLst>
                  <a:gd name="T0" fmla="*/ 674 w 1274"/>
                  <a:gd name="T1" fmla="*/ 784 h 2036"/>
                  <a:gd name="T2" fmla="*/ 739 w 1274"/>
                  <a:gd name="T3" fmla="*/ 740 h 2036"/>
                  <a:gd name="T4" fmla="*/ 846 w 1274"/>
                  <a:gd name="T5" fmla="*/ 679 h 2036"/>
                  <a:gd name="T6" fmla="*/ 965 w 1274"/>
                  <a:gd name="T7" fmla="*/ 626 h 2036"/>
                  <a:gd name="T8" fmla="*/ 1056 w 1274"/>
                  <a:gd name="T9" fmla="*/ 600 h 2036"/>
                  <a:gd name="T10" fmla="*/ 1082 w 1274"/>
                  <a:gd name="T11" fmla="*/ 596 h 2036"/>
                  <a:gd name="T12" fmla="*/ 1084 w 1274"/>
                  <a:gd name="T13" fmla="*/ 600 h 2036"/>
                  <a:gd name="T14" fmla="*/ 1030 w 1274"/>
                  <a:gd name="T15" fmla="*/ 613 h 2036"/>
                  <a:gd name="T16" fmla="*/ 907 w 1274"/>
                  <a:gd name="T17" fmla="*/ 658 h 2036"/>
                  <a:gd name="T18" fmla="*/ 760 w 1274"/>
                  <a:gd name="T19" fmla="*/ 744 h 2036"/>
                  <a:gd name="T20" fmla="*/ 692 w 1274"/>
                  <a:gd name="T21" fmla="*/ 1505 h 2036"/>
                  <a:gd name="T22" fmla="*/ 730 w 1274"/>
                  <a:gd name="T23" fmla="*/ 1485 h 2036"/>
                  <a:gd name="T24" fmla="*/ 824 w 1274"/>
                  <a:gd name="T25" fmla="*/ 1434 h 2036"/>
                  <a:gd name="T26" fmla="*/ 939 w 1274"/>
                  <a:gd name="T27" fmla="*/ 1377 h 2036"/>
                  <a:gd name="T28" fmla="*/ 1050 w 1274"/>
                  <a:gd name="T29" fmla="*/ 1331 h 2036"/>
                  <a:gd name="T30" fmla="*/ 1164 w 1274"/>
                  <a:gd name="T31" fmla="*/ 1279 h 2036"/>
                  <a:gd name="T32" fmla="*/ 1250 w 1274"/>
                  <a:gd name="T33" fmla="*/ 1237 h 2036"/>
                  <a:gd name="T34" fmla="*/ 1272 w 1274"/>
                  <a:gd name="T35" fmla="*/ 1226 h 2036"/>
                  <a:gd name="T36" fmla="*/ 1213 w 1274"/>
                  <a:gd name="T37" fmla="*/ 1265 h 2036"/>
                  <a:gd name="T38" fmla="*/ 1070 w 1274"/>
                  <a:gd name="T39" fmla="*/ 1345 h 2036"/>
                  <a:gd name="T40" fmla="*/ 890 w 1274"/>
                  <a:gd name="T41" fmla="*/ 1432 h 2036"/>
                  <a:gd name="T42" fmla="*/ 758 w 1274"/>
                  <a:gd name="T43" fmla="*/ 1512 h 2036"/>
                  <a:gd name="T44" fmla="*/ 699 w 1274"/>
                  <a:gd name="T45" fmla="*/ 1612 h 2036"/>
                  <a:gd name="T46" fmla="*/ 694 w 1274"/>
                  <a:gd name="T47" fmla="*/ 1735 h 2036"/>
                  <a:gd name="T48" fmla="*/ 697 w 1274"/>
                  <a:gd name="T49" fmla="*/ 1880 h 2036"/>
                  <a:gd name="T50" fmla="*/ 700 w 1274"/>
                  <a:gd name="T51" fmla="*/ 1984 h 2036"/>
                  <a:gd name="T52" fmla="*/ 616 w 1274"/>
                  <a:gd name="T53" fmla="*/ 2036 h 2036"/>
                  <a:gd name="T54" fmla="*/ 611 w 1274"/>
                  <a:gd name="T55" fmla="*/ 1460 h 2036"/>
                  <a:gd name="T56" fmla="*/ 580 w 1274"/>
                  <a:gd name="T57" fmla="*/ 1392 h 2036"/>
                  <a:gd name="T58" fmla="*/ 493 w 1274"/>
                  <a:gd name="T59" fmla="*/ 1292 h 2036"/>
                  <a:gd name="T60" fmla="*/ 325 w 1274"/>
                  <a:gd name="T61" fmla="*/ 1183 h 2036"/>
                  <a:gd name="T62" fmla="*/ 243 w 1274"/>
                  <a:gd name="T63" fmla="*/ 1145 h 2036"/>
                  <a:gd name="T64" fmla="*/ 157 w 1274"/>
                  <a:gd name="T65" fmla="*/ 1102 h 2036"/>
                  <a:gd name="T66" fmla="*/ 57 w 1274"/>
                  <a:gd name="T67" fmla="*/ 1046 h 2036"/>
                  <a:gd name="T68" fmla="*/ 3 w 1274"/>
                  <a:gd name="T69" fmla="*/ 1010 h 2036"/>
                  <a:gd name="T70" fmla="*/ 61 w 1274"/>
                  <a:gd name="T71" fmla="*/ 1038 h 2036"/>
                  <a:gd name="T72" fmla="*/ 171 w 1274"/>
                  <a:gd name="T73" fmla="*/ 1090 h 2036"/>
                  <a:gd name="T74" fmla="*/ 298 w 1274"/>
                  <a:gd name="T75" fmla="*/ 1149 h 2036"/>
                  <a:gd name="T76" fmla="*/ 429 w 1274"/>
                  <a:gd name="T77" fmla="*/ 1209 h 2036"/>
                  <a:gd name="T78" fmla="*/ 537 w 1274"/>
                  <a:gd name="T79" fmla="*/ 1292 h 2036"/>
                  <a:gd name="T80" fmla="*/ 601 w 1274"/>
                  <a:gd name="T81" fmla="*/ 1361 h 2036"/>
                  <a:gd name="T82" fmla="*/ 637 w 1274"/>
                  <a:gd name="T83" fmla="*/ 587 h 2036"/>
                  <a:gd name="T84" fmla="*/ 617 w 1274"/>
                  <a:gd name="T85" fmla="*/ 557 h 2036"/>
                  <a:gd name="T86" fmla="*/ 530 w 1274"/>
                  <a:gd name="T87" fmla="*/ 483 h 2036"/>
                  <a:gd name="T88" fmla="*/ 401 w 1274"/>
                  <a:gd name="T89" fmla="*/ 413 h 2036"/>
                  <a:gd name="T90" fmla="*/ 466 w 1274"/>
                  <a:gd name="T91" fmla="*/ 436 h 2036"/>
                  <a:gd name="T92" fmla="*/ 568 w 1274"/>
                  <a:gd name="T93" fmla="*/ 488 h 2036"/>
                  <a:gd name="T94" fmla="*/ 664 w 1274"/>
                  <a:gd name="T95" fmla="*/ 0 h 2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74" h="2036">
                    <a:moveTo>
                      <a:pt x="664" y="0"/>
                    </a:moveTo>
                    <a:lnTo>
                      <a:pt x="664" y="790"/>
                    </a:lnTo>
                    <a:lnTo>
                      <a:pt x="667" y="789"/>
                    </a:lnTo>
                    <a:lnTo>
                      <a:pt x="674" y="784"/>
                    </a:lnTo>
                    <a:lnTo>
                      <a:pt x="685" y="776"/>
                    </a:lnTo>
                    <a:lnTo>
                      <a:pt x="700" y="766"/>
                    </a:lnTo>
                    <a:lnTo>
                      <a:pt x="719" y="754"/>
                    </a:lnTo>
                    <a:lnTo>
                      <a:pt x="739" y="740"/>
                    </a:lnTo>
                    <a:lnTo>
                      <a:pt x="764" y="725"/>
                    </a:lnTo>
                    <a:lnTo>
                      <a:pt x="789" y="710"/>
                    </a:lnTo>
                    <a:lnTo>
                      <a:pt x="817" y="694"/>
                    </a:lnTo>
                    <a:lnTo>
                      <a:pt x="846" y="679"/>
                    </a:lnTo>
                    <a:lnTo>
                      <a:pt x="875" y="664"/>
                    </a:lnTo>
                    <a:lnTo>
                      <a:pt x="905" y="650"/>
                    </a:lnTo>
                    <a:lnTo>
                      <a:pt x="935" y="638"/>
                    </a:lnTo>
                    <a:lnTo>
                      <a:pt x="965" y="626"/>
                    </a:lnTo>
                    <a:lnTo>
                      <a:pt x="996" y="617"/>
                    </a:lnTo>
                    <a:lnTo>
                      <a:pt x="1021" y="609"/>
                    </a:lnTo>
                    <a:lnTo>
                      <a:pt x="1041" y="603"/>
                    </a:lnTo>
                    <a:lnTo>
                      <a:pt x="1056" y="600"/>
                    </a:lnTo>
                    <a:lnTo>
                      <a:pt x="1067" y="597"/>
                    </a:lnTo>
                    <a:lnTo>
                      <a:pt x="1075" y="596"/>
                    </a:lnTo>
                    <a:lnTo>
                      <a:pt x="1080" y="596"/>
                    </a:lnTo>
                    <a:lnTo>
                      <a:pt x="1082" y="596"/>
                    </a:lnTo>
                    <a:lnTo>
                      <a:pt x="1084" y="597"/>
                    </a:lnTo>
                    <a:lnTo>
                      <a:pt x="1084" y="598"/>
                    </a:lnTo>
                    <a:lnTo>
                      <a:pt x="1084" y="598"/>
                    </a:lnTo>
                    <a:lnTo>
                      <a:pt x="1084" y="600"/>
                    </a:lnTo>
                    <a:lnTo>
                      <a:pt x="1079" y="600"/>
                    </a:lnTo>
                    <a:lnTo>
                      <a:pt x="1069" y="603"/>
                    </a:lnTo>
                    <a:lnTo>
                      <a:pt x="1052" y="607"/>
                    </a:lnTo>
                    <a:lnTo>
                      <a:pt x="1030" y="613"/>
                    </a:lnTo>
                    <a:lnTo>
                      <a:pt x="1005" y="622"/>
                    </a:lnTo>
                    <a:lnTo>
                      <a:pt x="975" y="631"/>
                    </a:lnTo>
                    <a:lnTo>
                      <a:pt x="943" y="643"/>
                    </a:lnTo>
                    <a:lnTo>
                      <a:pt x="907" y="658"/>
                    </a:lnTo>
                    <a:lnTo>
                      <a:pt x="871" y="676"/>
                    </a:lnTo>
                    <a:lnTo>
                      <a:pt x="833" y="695"/>
                    </a:lnTo>
                    <a:lnTo>
                      <a:pt x="796" y="718"/>
                    </a:lnTo>
                    <a:lnTo>
                      <a:pt x="760" y="744"/>
                    </a:lnTo>
                    <a:lnTo>
                      <a:pt x="726" y="773"/>
                    </a:lnTo>
                    <a:lnTo>
                      <a:pt x="693" y="804"/>
                    </a:lnTo>
                    <a:lnTo>
                      <a:pt x="664" y="838"/>
                    </a:lnTo>
                    <a:lnTo>
                      <a:pt x="692" y="1505"/>
                    </a:lnTo>
                    <a:lnTo>
                      <a:pt x="694" y="1504"/>
                    </a:lnTo>
                    <a:lnTo>
                      <a:pt x="702" y="1500"/>
                    </a:lnTo>
                    <a:lnTo>
                      <a:pt x="714" y="1493"/>
                    </a:lnTo>
                    <a:lnTo>
                      <a:pt x="730" y="1485"/>
                    </a:lnTo>
                    <a:lnTo>
                      <a:pt x="750" y="1473"/>
                    </a:lnTo>
                    <a:lnTo>
                      <a:pt x="772" y="1462"/>
                    </a:lnTo>
                    <a:lnTo>
                      <a:pt x="797" y="1448"/>
                    </a:lnTo>
                    <a:lnTo>
                      <a:pt x="824" y="1434"/>
                    </a:lnTo>
                    <a:lnTo>
                      <a:pt x="851" y="1420"/>
                    </a:lnTo>
                    <a:lnTo>
                      <a:pt x="880" y="1405"/>
                    </a:lnTo>
                    <a:lnTo>
                      <a:pt x="910" y="1391"/>
                    </a:lnTo>
                    <a:lnTo>
                      <a:pt x="939" y="1377"/>
                    </a:lnTo>
                    <a:lnTo>
                      <a:pt x="968" y="1366"/>
                    </a:lnTo>
                    <a:lnTo>
                      <a:pt x="995" y="1354"/>
                    </a:lnTo>
                    <a:lnTo>
                      <a:pt x="1022" y="1344"/>
                    </a:lnTo>
                    <a:lnTo>
                      <a:pt x="1050" y="1331"/>
                    </a:lnTo>
                    <a:lnTo>
                      <a:pt x="1079" y="1318"/>
                    </a:lnTo>
                    <a:lnTo>
                      <a:pt x="1108" y="1306"/>
                    </a:lnTo>
                    <a:lnTo>
                      <a:pt x="1137" y="1292"/>
                    </a:lnTo>
                    <a:lnTo>
                      <a:pt x="1164" y="1279"/>
                    </a:lnTo>
                    <a:lnTo>
                      <a:pt x="1190" y="1267"/>
                    </a:lnTo>
                    <a:lnTo>
                      <a:pt x="1213" y="1255"/>
                    </a:lnTo>
                    <a:lnTo>
                      <a:pt x="1234" y="1245"/>
                    </a:lnTo>
                    <a:lnTo>
                      <a:pt x="1250" y="1237"/>
                    </a:lnTo>
                    <a:lnTo>
                      <a:pt x="1264" y="1230"/>
                    </a:lnTo>
                    <a:lnTo>
                      <a:pt x="1272" y="1225"/>
                    </a:lnTo>
                    <a:lnTo>
                      <a:pt x="1274" y="1224"/>
                    </a:lnTo>
                    <a:lnTo>
                      <a:pt x="1272" y="1226"/>
                    </a:lnTo>
                    <a:lnTo>
                      <a:pt x="1265" y="1231"/>
                    </a:lnTo>
                    <a:lnTo>
                      <a:pt x="1252" y="1240"/>
                    </a:lnTo>
                    <a:lnTo>
                      <a:pt x="1235" y="1252"/>
                    </a:lnTo>
                    <a:lnTo>
                      <a:pt x="1213" y="1265"/>
                    </a:lnTo>
                    <a:lnTo>
                      <a:pt x="1185" y="1283"/>
                    </a:lnTo>
                    <a:lnTo>
                      <a:pt x="1152" y="1302"/>
                    </a:lnTo>
                    <a:lnTo>
                      <a:pt x="1114" y="1323"/>
                    </a:lnTo>
                    <a:lnTo>
                      <a:pt x="1070" y="1345"/>
                    </a:lnTo>
                    <a:lnTo>
                      <a:pt x="1021" y="1369"/>
                    </a:lnTo>
                    <a:lnTo>
                      <a:pt x="975" y="1391"/>
                    </a:lnTo>
                    <a:lnTo>
                      <a:pt x="931" y="1412"/>
                    </a:lnTo>
                    <a:lnTo>
                      <a:pt x="890" y="1432"/>
                    </a:lnTo>
                    <a:lnTo>
                      <a:pt x="851" y="1451"/>
                    </a:lnTo>
                    <a:lnTo>
                      <a:pt x="816" y="1472"/>
                    </a:lnTo>
                    <a:lnTo>
                      <a:pt x="784" y="1492"/>
                    </a:lnTo>
                    <a:lnTo>
                      <a:pt x="758" y="1512"/>
                    </a:lnTo>
                    <a:lnTo>
                      <a:pt x="735" y="1535"/>
                    </a:lnTo>
                    <a:lnTo>
                      <a:pt x="717" y="1559"/>
                    </a:lnTo>
                    <a:lnTo>
                      <a:pt x="706" y="1584"/>
                    </a:lnTo>
                    <a:lnTo>
                      <a:pt x="699" y="1612"/>
                    </a:lnTo>
                    <a:lnTo>
                      <a:pt x="697" y="1637"/>
                    </a:lnTo>
                    <a:lnTo>
                      <a:pt x="696" y="1667"/>
                    </a:lnTo>
                    <a:lnTo>
                      <a:pt x="694" y="1700"/>
                    </a:lnTo>
                    <a:lnTo>
                      <a:pt x="694" y="1735"/>
                    </a:lnTo>
                    <a:lnTo>
                      <a:pt x="694" y="1772"/>
                    </a:lnTo>
                    <a:lnTo>
                      <a:pt x="694" y="1809"/>
                    </a:lnTo>
                    <a:lnTo>
                      <a:pt x="696" y="1846"/>
                    </a:lnTo>
                    <a:lnTo>
                      <a:pt x="697" y="1880"/>
                    </a:lnTo>
                    <a:lnTo>
                      <a:pt x="698" y="1913"/>
                    </a:lnTo>
                    <a:lnTo>
                      <a:pt x="698" y="1942"/>
                    </a:lnTo>
                    <a:lnTo>
                      <a:pt x="699" y="1966"/>
                    </a:lnTo>
                    <a:lnTo>
                      <a:pt x="700" y="1984"/>
                    </a:lnTo>
                    <a:lnTo>
                      <a:pt x="700" y="1996"/>
                    </a:lnTo>
                    <a:lnTo>
                      <a:pt x="700" y="2000"/>
                    </a:lnTo>
                    <a:lnTo>
                      <a:pt x="704" y="2036"/>
                    </a:lnTo>
                    <a:lnTo>
                      <a:pt x="616" y="2036"/>
                    </a:lnTo>
                    <a:lnTo>
                      <a:pt x="616" y="1479"/>
                    </a:lnTo>
                    <a:lnTo>
                      <a:pt x="616" y="1477"/>
                    </a:lnTo>
                    <a:lnTo>
                      <a:pt x="615" y="1471"/>
                    </a:lnTo>
                    <a:lnTo>
                      <a:pt x="611" y="1460"/>
                    </a:lnTo>
                    <a:lnTo>
                      <a:pt x="608" y="1448"/>
                    </a:lnTo>
                    <a:lnTo>
                      <a:pt x="601" y="1432"/>
                    </a:lnTo>
                    <a:lnTo>
                      <a:pt x="592" y="1413"/>
                    </a:lnTo>
                    <a:lnTo>
                      <a:pt x="580" y="1392"/>
                    </a:lnTo>
                    <a:lnTo>
                      <a:pt x="564" y="1369"/>
                    </a:lnTo>
                    <a:lnTo>
                      <a:pt x="544" y="1345"/>
                    </a:lnTo>
                    <a:lnTo>
                      <a:pt x="521" y="1318"/>
                    </a:lnTo>
                    <a:lnTo>
                      <a:pt x="493" y="1292"/>
                    </a:lnTo>
                    <a:lnTo>
                      <a:pt x="460" y="1265"/>
                    </a:lnTo>
                    <a:lnTo>
                      <a:pt x="421" y="1238"/>
                    </a:lnTo>
                    <a:lnTo>
                      <a:pt x="376" y="1210"/>
                    </a:lnTo>
                    <a:lnTo>
                      <a:pt x="325" y="1183"/>
                    </a:lnTo>
                    <a:lnTo>
                      <a:pt x="267" y="1157"/>
                    </a:lnTo>
                    <a:lnTo>
                      <a:pt x="264" y="1156"/>
                    </a:lnTo>
                    <a:lnTo>
                      <a:pt x="255" y="1151"/>
                    </a:lnTo>
                    <a:lnTo>
                      <a:pt x="243" y="1145"/>
                    </a:lnTo>
                    <a:lnTo>
                      <a:pt x="225" y="1136"/>
                    </a:lnTo>
                    <a:lnTo>
                      <a:pt x="205" y="1126"/>
                    </a:lnTo>
                    <a:lnTo>
                      <a:pt x="183" y="1114"/>
                    </a:lnTo>
                    <a:lnTo>
                      <a:pt x="157" y="1102"/>
                    </a:lnTo>
                    <a:lnTo>
                      <a:pt x="132" y="1088"/>
                    </a:lnTo>
                    <a:lnTo>
                      <a:pt x="107" y="1074"/>
                    </a:lnTo>
                    <a:lnTo>
                      <a:pt x="81" y="1060"/>
                    </a:lnTo>
                    <a:lnTo>
                      <a:pt x="57" y="1046"/>
                    </a:lnTo>
                    <a:lnTo>
                      <a:pt x="35" y="1032"/>
                    </a:lnTo>
                    <a:lnTo>
                      <a:pt x="15" y="1020"/>
                    </a:lnTo>
                    <a:lnTo>
                      <a:pt x="0" y="1008"/>
                    </a:lnTo>
                    <a:lnTo>
                      <a:pt x="3" y="1010"/>
                    </a:lnTo>
                    <a:lnTo>
                      <a:pt x="11" y="1014"/>
                    </a:lnTo>
                    <a:lnTo>
                      <a:pt x="23" y="1021"/>
                    </a:lnTo>
                    <a:lnTo>
                      <a:pt x="41" y="1029"/>
                    </a:lnTo>
                    <a:lnTo>
                      <a:pt x="61" y="1038"/>
                    </a:lnTo>
                    <a:lnTo>
                      <a:pt x="85" y="1050"/>
                    </a:lnTo>
                    <a:lnTo>
                      <a:pt x="111" y="1062"/>
                    </a:lnTo>
                    <a:lnTo>
                      <a:pt x="140" y="1076"/>
                    </a:lnTo>
                    <a:lnTo>
                      <a:pt x="171" y="1090"/>
                    </a:lnTo>
                    <a:lnTo>
                      <a:pt x="202" y="1105"/>
                    </a:lnTo>
                    <a:lnTo>
                      <a:pt x="235" y="1120"/>
                    </a:lnTo>
                    <a:lnTo>
                      <a:pt x="267" y="1134"/>
                    </a:lnTo>
                    <a:lnTo>
                      <a:pt x="298" y="1149"/>
                    </a:lnTo>
                    <a:lnTo>
                      <a:pt x="329" y="1162"/>
                    </a:lnTo>
                    <a:lnTo>
                      <a:pt x="359" y="1174"/>
                    </a:lnTo>
                    <a:lnTo>
                      <a:pt x="395" y="1190"/>
                    </a:lnTo>
                    <a:lnTo>
                      <a:pt x="429" y="1209"/>
                    </a:lnTo>
                    <a:lnTo>
                      <a:pt x="460" y="1228"/>
                    </a:lnTo>
                    <a:lnTo>
                      <a:pt x="489" y="1250"/>
                    </a:lnTo>
                    <a:lnTo>
                      <a:pt x="515" y="1271"/>
                    </a:lnTo>
                    <a:lnTo>
                      <a:pt x="537" y="1292"/>
                    </a:lnTo>
                    <a:lnTo>
                      <a:pt x="558" y="1313"/>
                    </a:lnTo>
                    <a:lnTo>
                      <a:pt x="575" y="1331"/>
                    </a:lnTo>
                    <a:lnTo>
                      <a:pt x="589" y="1347"/>
                    </a:lnTo>
                    <a:lnTo>
                      <a:pt x="601" y="1361"/>
                    </a:lnTo>
                    <a:lnTo>
                      <a:pt x="609" y="1373"/>
                    </a:lnTo>
                    <a:lnTo>
                      <a:pt x="614" y="1380"/>
                    </a:lnTo>
                    <a:lnTo>
                      <a:pt x="616" y="1382"/>
                    </a:lnTo>
                    <a:lnTo>
                      <a:pt x="637" y="587"/>
                    </a:lnTo>
                    <a:lnTo>
                      <a:pt x="635" y="585"/>
                    </a:lnTo>
                    <a:lnTo>
                      <a:pt x="633" y="579"/>
                    </a:lnTo>
                    <a:lnTo>
                      <a:pt x="626" y="570"/>
                    </a:lnTo>
                    <a:lnTo>
                      <a:pt x="617" y="557"/>
                    </a:lnTo>
                    <a:lnTo>
                      <a:pt x="603" y="542"/>
                    </a:lnTo>
                    <a:lnTo>
                      <a:pt x="585" y="525"/>
                    </a:lnTo>
                    <a:lnTo>
                      <a:pt x="560" y="504"/>
                    </a:lnTo>
                    <a:lnTo>
                      <a:pt x="530" y="483"/>
                    </a:lnTo>
                    <a:lnTo>
                      <a:pt x="493" y="460"/>
                    </a:lnTo>
                    <a:lnTo>
                      <a:pt x="450" y="436"/>
                    </a:lnTo>
                    <a:lnTo>
                      <a:pt x="398" y="411"/>
                    </a:lnTo>
                    <a:lnTo>
                      <a:pt x="401" y="413"/>
                    </a:lnTo>
                    <a:lnTo>
                      <a:pt x="410" y="415"/>
                    </a:lnTo>
                    <a:lnTo>
                      <a:pt x="424" y="421"/>
                    </a:lnTo>
                    <a:lnTo>
                      <a:pt x="444" y="428"/>
                    </a:lnTo>
                    <a:lnTo>
                      <a:pt x="466" y="436"/>
                    </a:lnTo>
                    <a:lnTo>
                      <a:pt x="490" y="446"/>
                    </a:lnTo>
                    <a:lnTo>
                      <a:pt x="515" y="459"/>
                    </a:lnTo>
                    <a:lnTo>
                      <a:pt x="542" y="473"/>
                    </a:lnTo>
                    <a:lnTo>
                      <a:pt x="568" y="488"/>
                    </a:lnTo>
                    <a:lnTo>
                      <a:pt x="594" y="505"/>
                    </a:lnTo>
                    <a:lnTo>
                      <a:pt x="617" y="525"/>
                    </a:lnTo>
                    <a:lnTo>
                      <a:pt x="637" y="544"/>
                    </a:lnTo>
                    <a:lnTo>
                      <a:pt x="6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0" name="Freeform 48"/>
              <p:cNvSpPr>
                <a:spLocks/>
              </p:cNvSpPr>
              <p:nvPr/>
            </p:nvSpPr>
            <p:spPr bwMode="auto">
              <a:xfrm>
                <a:off x="9852026" y="2866231"/>
                <a:ext cx="368300" cy="230188"/>
              </a:xfrm>
              <a:custGeom>
                <a:avLst/>
                <a:gdLst>
                  <a:gd name="T0" fmla="*/ 150 w 232"/>
                  <a:gd name="T1" fmla="*/ 0 h 145"/>
                  <a:gd name="T2" fmla="*/ 167 w 232"/>
                  <a:gd name="T3" fmla="*/ 3 h 145"/>
                  <a:gd name="T4" fmla="*/ 183 w 232"/>
                  <a:gd name="T5" fmla="*/ 6 h 145"/>
                  <a:gd name="T6" fmla="*/ 197 w 232"/>
                  <a:gd name="T7" fmla="*/ 11 h 145"/>
                  <a:gd name="T8" fmla="*/ 208 w 232"/>
                  <a:gd name="T9" fmla="*/ 17 h 145"/>
                  <a:gd name="T10" fmla="*/ 217 w 232"/>
                  <a:gd name="T11" fmla="*/ 22 h 145"/>
                  <a:gd name="T12" fmla="*/ 224 w 232"/>
                  <a:gd name="T13" fmla="*/ 27 h 145"/>
                  <a:gd name="T14" fmla="*/ 229 w 232"/>
                  <a:gd name="T15" fmla="*/ 30 h 145"/>
                  <a:gd name="T16" fmla="*/ 231 w 232"/>
                  <a:gd name="T17" fmla="*/ 32 h 145"/>
                  <a:gd name="T18" fmla="*/ 232 w 232"/>
                  <a:gd name="T19" fmla="*/ 57 h 145"/>
                  <a:gd name="T20" fmla="*/ 229 w 232"/>
                  <a:gd name="T21" fmla="*/ 78 h 145"/>
                  <a:gd name="T22" fmla="*/ 222 w 232"/>
                  <a:gd name="T23" fmla="*/ 95 h 145"/>
                  <a:gd name="T24" fmla="*/ 210 w 232"/>
                  <a:gd name="T25" fmla="*/ 110 h 145"/>
                  <a:gd name="T26" fmla="*/ 198 w 232"/>
                  <a:gd name="T27" fmla="*/ 122 h 145"/>
                  <a:gd name="T28" fmla="*/ 182 w 232"/>
                  <a:gd name="T29" fmla="*/ 130 h 145"/>
                  <a:gd name="T30" fmla="*/ 163 w 232"/>
                  <a:gd name="T31" fmla="*/ 137 h 145"/>
                  <a:gd name="T32" fmla="*/ 143 w 232"/>
                  <a:gd name="T33" fmla="*/ 141 h 145"/>
                  <a:gd name="T34" fmla="*/ 124 w 232"/>
                  <a:gd name="T35" fmla="*/ 144 h 145"/>
                  <a:gd name="T36" fmla="*/ 104 w 232"/>
                  <a:gd name="T37" fmla="*/ 145 h 145"/>
                  <a:gd name="T38" fmla="*/ 83 w 232"/>
                  <a:gd name="T39" fmla="*/ 145 h 145"/>
                  <a:gd name="T40" fmla="*/ 65 w 232"/>
                  <a:gd name="T41" fmla="*/ 144 h 145"/>
                  <a:gd name="T42" fmla="*/ 48 w 232"/>
                  <a:gd name="T43" fmla="*/ 142 h 145"/>
                  <a:gd name="T44" fmla="*/ 31 w 232"/>
                  <a:gd name="T45" fmla="*/ 140 h 145"/>
                  <a:gd name="T46" fmla="*/ 19 w 232"/>
                  <a:gd name="T47" fmla="*/ 139 h 145"/>
                  <a:gd name="T48" fmla="*/ 8 w 232"/>
                  <a:gd name="T49" fmla="*/ 137 h 145"/>
                  <a:gd name="T50" fmla="*/ 3 w 232"/>
                  <a:gd name="T51" fmla="*/ 135 h 145"/>
                  <a:gd name="T52" fmla="*/ 0 w 232"/>
                  <a:gd name="T53" fmla="*/ 135 h 145"/>
                  <a:gd name="T54" fmla="*/ 18 w 232"/>
                  <a:gd name="T55" fmla="*/ 97 h 145"/>
                  <a:gd name="T56" fmla="*/ 36 w 232"/>
                  <a:gd name="T57" fmla="*/ 67 h 145"/>
                  <a:gd name="T58" fmla="*/ 56 w 232"/>
                  <a:gd name="T59" fmla="*/ 43 h 145"/>
                  <a:gd name="T60" fmla="*/ 75 w 232"/>
                  <a:gd name="T61" fmla="*/ 26 h 145"/>
                  <a:gd name="T62" fmla="*/ 95 w 232"/>
                  <a:gd name="T63" fmla="*/ 13 h 145"/>
                  <a:gd name="T64" fmla="*/ 113 w 232"/>
                  <a:gd name="T65" fmla="*/ 5 h 145"/>
                  <a:gd name="T66" fmla="*/ 133 w 232"/>
                  <a:gd name="T67" fmla="*/ 2 h 145"/>
                  <a:gd name="T68" fmla="*/ 150 w 232"/>
                  <a:gd name="T69"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2" h="145">
                    <a:moveTo>
                      <a:pt x="150" y="0"/>
                    </a:moveTo>
                    <a:lnTo>
                      <a:pt x="167" y="3"/>
                    </a:lnTo>
                    <a:lnTo>
                      <a:pt x="183" y="6"/>
                    </a:lnTo>
                    <a:lnTo>
                      <a:pt x="197" y="11"/>
                    </a:lnTo>
                    <a:lnTo>
                      <a:pt x="208" y="17"/>
                    </a:lnTo>
                    <a:lnTo>
                      <a:pt x="217" y="22"/>
                    </a:lnTo>
                    <a:lnTo>
                      <a:pt x="224" y="27"/>
                    </a:lnTo>
                    <a:lnTo>
                      <a:pt x="229" y="30"/>
                    </a:lnTo>
                    <a:lnTo>
                      <a:pt x="231" y="32"/>
                    </a:lnTo>
                    <a:lnTo>
                      <a:pt x="232" y="57"/>
                    </a:lnTo>
                    <a:lnTo>
                      <a:pt x="229" y="78"/>
                    </a:lnTo>
                    <a:lnTo>
                      <a:pt x="222" y="95"/>
                    </a:lnTo>
                    <a:lnTo>
                      <a:pt x="210" y="110"/>
                    </a:lnTo>
                    <a:lnTo>
                      <a:pt x="198" y="122"/>
                    </a:lnTo>
                    <a:lnTo>
                      <a:pt x="182" y="130"/>
                    </a:lnTo>
                    <a:lnTo>
                      <a:pt x="163" y="137"/>
                    </a:lnTo>
                    <a:lnTo>
                      <a:pt x="143" y="141"/>
                    </a:lnTo>
                    <a:lnTo>
                      <a:pt x="124" y="144"/>
                    </a:lnTo>
                    <a:lnTo>
                      <a:pt x="104" y="145"/>
                    </a:lnTo>
                    <a:lnTo>
                      <a:pt x="83" y="145"/>
                    </a:lnTo>
                    <a:lnTo>
                      <a:pt x="65" y="144"/>
                    </a:lnTo>
                    <a:lnTo>
                      <a:pt x="48" y="142"/>
                    </a:lnTo>
                    <a:lnTo>
                      <a:pt x="31" y="140"/>
                    </a:lnTo>
                    <a:lnTo>
                      <a:pt x="19" y="139"/>
                    </a:lnTo>
                    <a:lnTo>
                      <a:pt x="8" y="137"/>
                    </a:lnTo>
                    <a:lnTo>
                      <a:pt x="3" y="135"/>
                    </a:lnTo>
                    <a:lnTo>
                      <a:pt x="0" y="135"/>
                    </a:lnTo>
                    <a:lnTo>
                      <a:pt x="18" y="97"/>
                    </a:lnTo>
                    <a:lnTo>
                      <a:pt x="36" y="67"/>
                    </a:lnTo>
                    <a:lnTo>
                      <a:pt x="56" y="43"/>
                    </a:lnTo>
                    <a:lnTo>
                      <a:pt x="75" y="26"/>
                    </a:lnTo>
                    <a:lnTo>
                      <a:pt x="95" y="13"/>
                    </a:lnTo>
                    <a:lnTo>
                      <a:pt x="113" y="5"/>
                    </a:lnTo>
                    <a:lnTo>
                      <a:pt x="133" y="2"/>
                    </a:lnTo>
                    <a:lnTo>
                      <a:pt x="1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1" name="Freeform 49"/>
              <p:cNvSpPr>
                <a:spLocks/>
              </p:cNvSpPr>
              <p:nvPr/>
            </p:nvSpPr>
            <p:spPr bwMode="auto">
              <a:xfrm>
                <a:off x="9853613" y="2866231"/>
                <a:ext cx="360363" cy="211138"/>
              </a:xfrm>
              <a:custGeom>
                <a:avLst/>
                <a:gdLst>
                  <a:gd name="T0" fmla="*/ 146 w 227"/>
                  <a:gd name="T1" fmla="*/ 0 h 133"/>
                  <a:gd name="T2" fmla="*/ 162 w 227"/>
                  <a:gd name="T3" fmla="*/ 2 h 133"/>
                  <a:gd name="T4" fmla="*/ 178 w 227"/>
                  <a:gd name="T5" fmla="*/ 5 h 133"/>
                  <a:gd name="T6" fmla="*/ 191 w 227"/>
                  <a:gd name="T7" fmla="*/ 10 h 133"/>
                  <a:gd name="T8" fmla="*/ 204 w 227"/>
                  <a:gd name="T9" fmla="*/ 15 h 133"/>
                  <a:gd name="T10" fmla="*/ 214 w 227"/>
                  <a:gd name="T11" fmla="*/ 21 h 133"/>
                  <a:gd name="T12" fmla="*/ 221 w 227"/>
                  <a:gd name="T13" fmla="*/ 26 h 133"/>
                  <a:gd name="T14" fmla="*/ 227 w 227"/>
                  <a:gd name="T15" fmla="*/ 29 h 133"/>
                  <a:gd name="T16" fmla="*/ 0 w 227"/>
                  <a:gd name="T17" fmla="*/ 133 h 133"/>
                  <a:gd name="T18" fmla="*/ 18 w 227"/>
                  <a:gd name="T19" fmla="*/ 96 h 133"/>
                  <a:gd name="T20" fmla="*/ 36 w 227"/>
                  <a:gd name="T21" fmla="*/ 67 h 133"/>
                  <a:gd name="T22" fmla="*/ 55 w 227"/>
                  <a:gd name="T23" fmla="*/ 44 h 133"/>
                  <a:gd name="T24" fmla="*/ 73 w 227"/>
                  <a:gd name="T25" fmla="*/ 27 h 133"/>
                  <a:gd name="T26" fmla="*/ 92 w 227"/>
                  <a:gd name="T27" fmla="*/ 14 h 133"/>
                  <a:gd name="T28" fmla="*/ 111 w 227"/>
                  <a:gd name="T29" fmla="*/ 6 h 133"/>
                  <a:gd name="T30" fmla="*/ 129 w 227"/>
                  <a:gd name="T31" fmla="*/ 2 h 133"/>
                  <a:gd name="T32" fmla="*/ 146 w 227"/>
                  <a:gd name="T33"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133">
                    <a:moveTo>
                      <a:pt x="146" y="0"/>
                    </a:moveTo>
                    <a:lnTo>
                      <a:pt x="162" y="2"/>
                    </a:lnTo>
                    <a:lnTo>
                      <a:pt x="178" y="5"/>
                    </a:lnTo>
                    <a:lnTo>
                      <a:pt x="191" y="10"/>
                    </a:lnTo>
                    <a:lnTo>
                      <a:pt x="204" y="15"/>
                    </a:lnTo>
                    <a:lnTo>
                      <a:pt x="214" y="21"/>
                    </a:lnTo>
                    <a:lnTo>
                      <a:pt x="221" y="26"/>
                    </a:lnTo>
                    <a:lnTo>
                      <a:pt x="227" y="29"/>
                    </a:lnTo>
                    <a:lnTo>
                      <a:pt x="0" y="133"/>
                    </a:lnTo>
                    <a:lnTo>
                      <a:pt x="18" y="96"/>
                    </a:lnTo>
                    <a:lnTo>
                      <a:pt x="36" y="67"/>
                    </a:lnTo>
                    <a:lnTo>
                      <a:pt x="55" y="44"/>
                    </a:lnTo>
                    <a:lnTo>
                      <a:pt x="73" y="27"/>
                    </a:lnTo>
                    <a:lnTo>
                      <a:pt x="92" y="14"/>
                    </a:lnTo>
                    <a:lnTo>
                      <a:pt x="111" y="6"/>
                    </a:lnTo>
                    <a:lnTo>
                      <a:pt x="129" y="2"/>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2" name="Freeform 50"/>
              <p:cNvSpPr>
                <a:spLocks/>
              </p:cNvSpPr>
              <p:nvPr/>
            </p:nvSpPr>
            <p:spPr bwMode="auto">
              <a:xfrm>
                <a:off x="9647238" y="2634456"/>
                <a:ext cx="325438" cy="195263"/>
              </a:xfrm>
              <a:custGeom>
                <a:avLst/>
                <a:gdLst>
                  <a:gd name="T0" fmla="*/ 104 w 205"/>
                  <a:gd name="T1" fmla="*/ 0 h 123"/>
                  <a:gd name="T2" fmla="*/ 123 w 205"/>
                  <a:gd name="T3" fmla="*/ 1 h 123"/>
                  <a:gd name="T4" fmla="*/ 140 w 205"/>
                  <a:gd name="T5" fmla="*/ 6 h 123"/>
                  <a:gd name="T6" fmla="*/ 155 w 205"/>
                  <a:gd name="T7" fmla="*/ 11 h 123"/>
                  <a:gd name="T8" fmla="*/ 166 w 205"/>
                  <a:gd name="T9" fmla="*/ 19 h 123"/>
                  <a:gd name="T10" fmla="*/ 177 w 205"/>
                  <a:gd name="T11" fmla="*/ 30 h 123"/>
                  <a:gd name="T12" fmla="*/ 185 w 205"/>
                  <a:gd name="T13" fmla="*/ 39 h 123"/>
                  <a:gd name="T14" fmla="*/ 192 w 205"/>
                  <a:gd name="T15" fmla="*/ 49 h 123"/>
                  <a:gd name="T16" fmla="*/ 197 w 205"/>
                  <a:gd name="T17" fmla="*/ 59 h 123"/>
                  <a:gd name="T18" fmla="*/ 201 w 205"/>
                  <a:gd name="T19" fmla="*/ 68 h 123"/>
                  <a:gd name="T20" fmla="*/ 203 w 205"/>
                  <a:gd name="T21" fmla="*/ 75 h 123"/>
                  <a:gd name="T22" fmla="*/ 204 w 205"/>
                  <a:gd name="T23" fmla="*/ 78 h 123"/>
                  <a:gd name="T24" fmla="*/ 205 w 205"/>
                  <a:gd name="T25" fmla="*/ 81 h 123"/>
                  <a:gd name="T26" fmla="*/ 193 w 205"/>
                  <a:gd name="T27" fmla="*/ 99 h 123"/>
                  <a:gd name="T28" fmla="*/ 178 w 205"/>
                  <a:gd name="T29" fmla="*/ 113 h 123"/>
                  <a:gd name="T30" fmla="*/ 163 w 205"/>
                  <a:gd name="T31" fmla="*/ 121 h 123"/>
                  <a:gd name="T32" fmla="*/ 147 w 205"/>
                  <a:gd name="T33" fmla="*/ 123 h 123"/>
                  <a:gd name="T34" fmla="*/ 129 w 205"/>
                  <a:gd name="T35" fmla="*/ 123 h 123"/>
                  <a:gd name="T36" fmla="*/ 112 w 205"/>
                  <a:gd name="T37" fmla="*/ 119 h 123"/>
                  <a:gd name="T38" fmla="*/ 96 w 205"/>
                  <a:gd name="T39" fmla="*/ 112 h 123"/>
                  <a:gd name="T40" fmla="*/ 78 w 205"/>
                  <a:gd name="T41" fmla="*/ 104 h 123"/>
                  <a:gd name="T42" fmla="*/ 62 w 205"/>
                  <a:gd name="T43" fmla="*/ 93 h 123"/>
                  <a:gd name="T44" fmla="*/ 48 w 205"/>
                  <a:gd name="T45" fmla="*/ 82 h 123"/>
                  <a:gd name="T46" fmla="*/ 35 w 205"/>
                  <a:gd name="T47" fmla="*/ 71 h 123"/>
                  <a:gd name="T48" fmla="*/ 23 w 205"/>
                  <a:gd name="T49" fmla="*/ 60 h 123"/>
                  <a:gd name="T50" fmla="*/ 13 w 205"/>
                  <a:gd name="T51" fmla="*/ 51 h 123"/>
                  <a:gd name="T52" fmla="*/ 6 w 205"/>
                  <a:gd name="T53" fmla="*/ 44 h 123"/>
                  <a:gd name="T54" fmla="*/ 1 w 205"/>
                  <a:gd name="T55" fmla="*/ 39 h 123"/>
                  <a:gd name="T56" fmla="*/ 0 w 205"/>
                  <a:gd name="T57" fmla="*/ 37 h 123"/>
                  <a:gd name="T58" fmla="*/ 30 w 205"/>
                  <a:gd name="T59" fmla="*/ 21 h 123"/>
                  <a:gd name="T60" fmla="*/ 58 w 205"/>
                  <a:gd name="T61" fmla="*/ 9 h 123"/>
                  <a:gd name="T62" fmla="*/ 82 w 205"/>
                  <a:gd name="T63" fmla="*/ 2 h 123"/>
                  <a:gd name="T64" fmla="*/ 104 w 205"/>
                  <a:gd name="T6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 h="123">
                    <a:moveTo>
                      <a:pt x="104" y="0"/>
                    </a:moveTo>
                    <a:lnTo>
                      <a:pt x="123" y="1"/>
                    </a:lnTo>
                    <a:lnTo>
                      <a:pt x="140" y="6"/>
                    </a:lnTo>
                    <a:lnTo>
                      <a:pt x="155" y="11"/>
                    </a:lnTo>
                    <a:lnTo>
                      <a:pt x="166" y="19"/>
                    </a:lnTo>
                    <a:lnTo>
                      <a:pt x="177" y="30"/>
                    </a:lnTo>
                    <a:lnTo>
                      <a:pt x="185" y="39"/>
                    </a:lnTo>
                    <a:lnTo>
                      <a:pt x="192" y="49"/>
                    </a:lnTo>
                    <a:lnTo>
                      <a:pt x="197" y="59"/>
                    </a:lnTo>
                    <a:lnTo>
                      <a:pt x="201" y="68"/>
                    </a:lnTo>
                    <a:lnTo>
                      <a:pt x="203" y="75"/>
                    </a:lnTo>
                    <a:lnTo>
                      <a:pt x="204" y="78"/>
                    </a:lnTo>
                    <a:lnTo>
                      <a:pt x="205" y="81"/>
                    </a:lnTo>
                    <a:lnTo>
                      <a:pt x="193" y="99"/>
                    </a:lnTo>
                    <a:lnTo>
                      <a:pt x="178" y="113"/>
                    </a:lnTo>
                    <a:lnTo>
                      <a:pt x="163" y="121"/>
                    </a:lnTo>
                    <a:lnTo>
                      <a:pt x="147" y="123"/>
                    </a:lnTo>
                    <a:lnTo>
                      <a:pt x="129" y="123"/>
                    </a:lnTo>
                    <a:lnTo>
                      <a:pt x="112" y="119"/>
                    </a:lnTo>
                    <a:lnTo>
                      <a:pt x="96" y="112"/>
                    </a:lnTo>
                    <a:lnTo>
                      <a:pt x="78" y="104"/>
                    </a:lnTo>
                    <a:lnTo>
                      <a:pt x="62" y="93"/>
                    </a:lnTo>
                    <a:lnTo>
                      <a:pt x="48" y="82"/>
                    </a:lnTo>
                    <a:lnTo>
                      <a:pt x="35" y="71"/>
                    </a:lnTo>
                    <a:lnTo>
                      <a:pt x="23" y="60"/>
                    </a:lnTo>
                    <a:lnTo>
                      <a:pt x="13" y="51"/>
                    </a:lnTo>
                    <a:lnTo>
                      <a:pt x="6" y="44"/>
                    </a:lnTo>
                    <a:lnTo>
                      <a:pt x="1" y="39"/>
                    </a:lnTo>
                    <a:lnTo>
                      <a:pt x="0" y="37"/>
                    </a:lnTo>
                    <a:lnTo>
                      <a:pt x="30" y="21"/>
                    </a:lnTo>
                    <a:lnTo>
                      <a:pt x="58" y="9"/>
                    </a:lnTo>
                    <a:lnTo>
                      <a:pt x="82" y="2"/>
                    </a:lnTo>
                    <a:lnTo>
                      <a:pt x="10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3" name="Freeform 51"/>
              <p:cNvSpPr>
                <a:spLocks/>
              </p:cNvSpPr>
              <p:nvPr/>
            </p:nvSpPr>
            <p:spPr bwMode="auto">
              <a:xfrm>
                <a:off x="9648826" y="2634456"/>
                <a:ext cx="322263" cy="122238"/>
              </a:xfrm>
              <a:custGeom>
                <a:avLst/>
                <a:gdLst>
                  <a:gd name="T0" fmla="*/ 102 w 203"/>
                  <a:gd name="T1" fmla="*/ 0 h 77"/>
                  <a:gd name="T2" fmla="*/ 120 w 203"/>
                  <a:gd name="T3" fmla="*/ 1 h 77"/>
                  <a:gd name="T4" fmla="*/ 136 w 203"/>
                  <a:gd name="T5" fmla="*/ 4 h 77"/>
                  <a:gd name="T6" fmla="*/ 151 w 203"/>
                  <a:gd name="T7" fmla="*/ 10 h 77"/>
                  <a:gd name="T8" fmla="*/ 163 w 203"/>
                  <a:gd name="T9" fmla="*/ 18 h 77"/>
                  <a:gd name="T10" fmla="*/ 173 w 203"/>
                  <a:gd name="T11" fmla="*/ 28 h 77"/>
                  <a:gd name="T12" fmla="*/ 182 w 203"/>
                  <a:gd name="T13" fmla="*/ 37 h 77"/>
                  <a:gd name="T14" fmla="*/ 189 w 203"/>
                  <a:gd name="T15" fmla="*/ 47 h 77"/>
                  <a:gd name="T16" fmla="*/ 195 w 203"/>
                  <a:gd name="T17" fmla="*/ 56 h 77"/>
                  <a:gd name="T18" fmla="*/ 199 w 203"/>
                  <a:gd name="T19" fmla="*/ 64 h 77"/>
                  <a:gd name="T20" fmla="*/ 202 w 203"/>
                  <a:gd name="T21" fmla="*/ 73 h 77"/>
                  <a:gd name="T22" fmla="*/ 203 w 203"/>
                  <a:gd name="T23" fmla="*/ 77 h 77"/>
                  <a:gd name="T24" fmla="*/ 0 w 203"/>
                  <a:gd name="T25" fmla="*/ 36 h 77"/>
                  <a:gd name="T26" fmla="*/ 30 w 203"/>
                  <a:gd name="T27" fmla="*/ 19 h 77"/>
                  <a:gd name="T28" fmla="*/ 57 w 203"/>
                  <a:gd name="T29" fmla="*/ 9 h 77"/>
                  <a:gd name="T30" fmla="*/ 80 w 203"/>
                  <a:gd name="T31" fmla="*/ 3 h 77"/>
                  <a:gd name="T32" fmla="*/ 102 w 203"/>
                  <a:gd name="T33"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3" h="77">
                    <a:moveTo>
                      <a:pt x="102" y="0"/>
                    </a:moveTo>
                    <a:lnTo>
                      <a:pt x="120" y="1"/>
                    </a:lnTo>
                    <a:lnTo>
                      <a:pt x="136" y="4"/>
                    </a:lnTo>
                    <a:lnTo>
                      <a:pt x="151" y="10"/>
                    </a:lnTo>
                    <a:lnTo>
                      <a:pt x="163" y="18"/>
                    </a:lnTo>
                    <a:lnTo>
                      <a:pt x="173" y="28"/>
                    </a:lnTo>
                    <a:lnTo>
                      <a:pt x="182" y="37"/>
                    </a:lnTo>
                    <a:lnTo>
                      <a:pt x="189" y="47"/>
                    </a:lnTo>
                    <a:lnTo>
                      <a:pt x="195" y="56"/>
                    </a:lnTo>
                    <a:lnTo>
                      <a:pt x="199" y="64"/>
                    </a:lnTo>
                    <a:lnTo>
                      <a:pt x="202" y="73"/>
                    </a:lnTo>
                    <a:lnTo>
                      <a:pt x="203" y="77"/>
                    </a:lnTo>
                    <a:lnTo>
                      <a:pt x="0" y="36"/>
                    </a:lnTo>
                    <a:lnTo>
                      <a:pt x="30" y="19"/>
                    </a:lnTo>
                    <a:lnTo>
                      <a:pt x="57" y="9"/>
                    </a:lnTo>
                    <a:lnTo>
                      <a:pt x="80"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4" name="Freeform 52"/>
              <p:cNvSpPr>
                <a:spLocks/>
              </p:cNvSpPr>
              <p:nvPr/>
            </p:nvSpPr>
            <p:spPr bwMode="auto">
              <a:xfrm>
                <a:off x="9231313" y="3893343"/>
                <a:ext cx="369888" cy="228600"/>
              </a:xfrm>
              <a:custGeom>
                <a:avLst/>
                <a:gdLst>
                  <a:gd name="T0" fmla="*/ 151 w 233"/>
                  <a:gd name="T1" fmla="*/ 0 h 144"/>
                  <a:gd name="T2" fmla="*/ 167 w 233"/>
                  <a:gd name="T3" fmla="*/ 2 h 144"/>
                  <a:gd name="T4" fmla="*/ 183 w 233"/>
                  <a:gd name="T5" fmla="*/ 5 h 144"/>
                  <a:gd name="T6" fmla="*/ 196 w 233"/>
                  <a:gd name="T7" fmla="*/ 10 h 144"/>
                  <a:gd name="T8" fmla="*/ 209 w 233"/>
                  <a:gd name="T9" fmla="*/ 16 h 144"/>
                  <a:gd name="T10" fmla="*/ 218 w 233"/>
                  <a:gd name="T11" fmla="*/ 22 h 144"/>
                  <a:gd name="T12" fmla="*/ 225 w 233"/>
                  <a:gd name="T13" fmla="*/ 26 h 144"/>
                  <a:gd name="T14" fmla="*/ 230 w 233"/>
                  <a:gd name="T15" fmla="*/ 30 h 144"/>
                  <a:gd name="T16" fmla="*/ 232 w 233"/>
                  <a:gd name="T17" fmla="*/ 31 h 144"/>
                  <a:gd name="T18" fmla="*/ 233 w 233"/>
                  <a:gd name="T19" fmla="*/ 56 h 144"/>
                  <a:gd name="T20" fmla="*/ 230 w 233"/>
                  <a:gd name="T21" fmla="*/ 77 h 144"/>
                  <a:gd name="T22" fmla="*/ 223 w 233"/>
                  <a:gd name="T23" fmla="*/ 94 h 144"/>
                  <a:gd name="T24" fmla="*/ 211 w 233"/>
                  <a:gd name="T25" fmla="*/ 109 h 144"/>
                  <a:gd name="T26" fmla="*/ 197 w 233"/>
                  <a:gd name="T27" fmla="*/ 121 h 144"/>
                  <a:gd name="T28" fmla="*/ 182 w 233"/>
                  <a:gd name="T29" fmla="*/ 129 h 144"/>
                  <a:gd name="T30" fmla="*/ 164 w 233"/>
                  <a:gd name="T31" fmla="*/ 136 h 144"/>
                  <a:gd name="T32" fmla="*/ 144 w 233"/>
                  <a:gd name="T33" fmla="*/ 140 h 144"/>
                  <a:gd name="T34" fmla="*/ 124 w 233"/>
                  <a:gd name="T35" fmla="*/ 143 h 144"/>
                  <a:gd name="T36" fmla="*/ 104 w 233"/>
                  <a:gd name="T37" fmla="*/ 144 h 144"/>
                  <a:gd name="T38" fmla="*/ 84 w 233"/>
                  <a:gd name="T39" fmla="*/ 144 h 144"/>
                  <a:gd name="T40" fmla="*/ 66 w 233"/>
                  <a:gd name="T41" fmla="*/ 143 h 144"/>
                  <a:gd name="T42" fmla="*/ 47 w 233"/>
                  <a:gd name="T43" fmla="*/ 142 h 144"/>
                  <a:gd name="T44" fmla="*/ 32 w 233"/>
                  <a:gd name="T45" fmla="*/ 139 h 144"/>
                  <a:gd name="T46" fmla="*/ 19 w 233"/>
                  <a:gd name="T47" fmla="*/ 138 h 144"/>
                  <a:gd name="T48" fmla="*/ 9 w 233"/>
                  <a:gd name="T49" fmla="*/ 136 h 144"/>
                  <a:gd name="T50" fmla="*/ 2 w 233"/>
                  <a:gd name="T51" fmla="*/ 135 h 144"/>
                  <a:gd name="T52" fmla="*/ 0 w 233"/>
                  <a:gd name="T53" fmla="*/ 135 h 144"/>
                  <a:gd name="T54" fmla="*/ 18 w 233"/>
                  <a:gd name="T55" fmla="*/ 97 h 144"/>
                  <a:gd name="T56" fmla="*/ 37 w 233"/>
                  <a:gd name="T57" fmla="*/ 67 h 144"/>
                  <a:gd name="T58" fmla="*/ 56 w 233"/>
                  <a:gd name="T59" fmla="*/ 42 h 144"/>
                  <a:gd name="T60" fmla="*/ 76 w 233"/>
                  <a:gd name="T61" fmla="*/ 25 h 144"/>
                  <a:gd name="T62" fmla="*/ 96 w 233"/>
                  <a:gd name="T63" fmla="*/ 12 h 144"/>
                  <a:gd name="T64" fmla="*/ 114 w 233"/>
                  <a:gd name="T65" fmla="*/ 4 h 144"/>
                  <a:gd name="T66" fmla="*/ 133 w 233"/>
                  <a:gd name="T67" fmla="*/ 1 h 144"/>
                  <a:gd name="T68" fmla="*/ 151 w 233"/>
                  <a:gd name="T69"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144">
                    <a:moveTo>
                      <a:pt x="151" y="0"/>
                    </a:moveTo>
                    <a:lnTo>
                      <a:pt x="167" y="2"/>
                    </a:lnTo>
                    <a:lnTo>
                      <a:pt x="183" y="5"/>
                    </a:lnTo>
                    <a:lnTo>
                      <a:pt x="196" y="10"/>
                    </a:lnTo>
                    <a:lnTo>
                      <a:pt x="209" y="16"/>
                    </a:lnTo>
                    <a:lnTo>
                      <a:pt x="218" y="22"/>
                    </a:lnTo>
                    <a:lnTo>
                      <a:pt x="225" y="26"/>
                    </a:lnTo>
                    <a:lnTo>
                      <a:pt x="230" y="30"/>
                    </a:lnTo>
                    <a:lnTo>
                      <a:pt x="232" y="31"/>
                    </a:lnTo>
                    <a:lnTo>
                      <a:pt x="233" y="56"/>
                    </a:lnTo>
                    <a:lnTo>
                      <a:pt x="230" y="77"/>
                    </a:lnTo>
                    <a:lnTo>
                      <a:pt x="223" y="94"/>
                    </a:lnTo>
                    <a:lnTo>
                      <a:pt x="211" y="109"/>
                    </a:lnTo>
                    <a:lnTo>
                      <a:pt x="197" y="121"/>
                    </a:lnTo>
                    <a:lnTo>
                      <a:pt x="182" y="129"/>
                    </a:lnTo>
                    <a:lnTo>
                      <a:pt x="164" y="136"/>
                    </a:lnTo>
                    <a:lnTo>
                      <a:pt x="144" y="140"/>
                    </a:lnTo>
                    <a:lnTo>
                      <a:pt x="124" y="143"/>
                    </a:lnTo>
                    <a:lnTo>
                      <a:pt x="104" y="144"/>
                    </a:lnTo>
                    <a:lnTo>
                      <a:pt x="84" y="144"/>
                    </a:lnTo>
                    <a:lnTo>
                      <a:pt x="66" y="143"/>
                    </a:lnTo>
                    <a:lnTo>
                      <a:pt x="47" y="142"/>
                    </a:lnTo>
                    <a:lnTo>
                      <a:pt x="32" y="139"/>
                    </a:lnTo>
                    <a:lnTo>
                      <a:pt x="19" y="138"/>
                    </a:lnTo>
                    <a:lnTo>
                      <a:pt x="9" y="136"/>
                    </a:lnTo>
                    <a:lnTo>
                      <a:pt x="2" y="135"/>
                    </a:lnTo>
                    <a:lnTo>
                      <a:pt x="0" y="135"/>
                    </a:lnTo>
                    <a:lnTo>
                      <a:pt x="18" y="97"/>
                    </a:lnTo>
                    <a:lnTo>
                      <a:pt x="37" y="67"/>
                    </a:lnTo>
                    <a:lnTo>
                      <a:pt x="56" y="42"/>
                    </a:lnTo>
                    <a:lnTo>
                      <a:pt x="76" y="25"/>
                    </a:lnTo>
                    <a:lnTo>
                      <a:pt x="96" y="12"/>
                    </a:lnTo>
                    <a:lnTo>
                      <a:pt x="114" y="4"/>
                    </a:lnTo>
                    <a:lnTo>
                      <a:pt x="133" y="1"/>
                    </a:lnTo>
                    <a:lnTo>
                      <a:pt x="1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5" name="Freeform 53"/>
              <p:cNvSpPr>
                <a:spLocks/>
              </p:cNvSpPr>
              <p:nvPr/>
            </p:nvSpPr>
            <p:spPr bwMode="auto">
              <a:xfrm>
                <a:off x="9232901" y="3893343"/>
                <a:ext cx="360363" cy="209550"/>
              </a:xfrm>
              <a:custGeom>
                <a:avLst/>
                <a:gdLst>
                  <a:gd name="T0" fmla="*/ 147 w 227"/>
                  <a:gd name="T1" fmla="*/ 0 h 132"/>
                  <a:gd name="T2" fmla="*/ 163 w 227"/>
                  <a:gd name="T3" fmla="*/ 1 h 132"/>
                  <a:gd name="T4" fmla="*/ 179 w 227"/>
                  <a:gd name="T5" fmla="*/ 4 h 132"/>
                  <a:gd name="T6" fmla="*/ 192 w 227"/>
                  <a:gd name="T7" fmla="*/ 9 h 132"/>
                  <a:gd name="T8" fmla="*/ 204 w 227"/>
                  <a:gd name="T9" fmla="*/ 15 h 132"/>
                  <a:gd name="T10" fmla="*/ 214 w 227"/>
                  <a:gd name="T11" fmla="*/ 20 h 132"/>
                  <a:gd name="T12" fmla="*/ 222 w 227"/>
                  <a:gd name="T13" fmla="*/ 25 h 132"/>
                  <a:gd name="T14" fmla="*/ 227 w 227"/>
                  <a:gd name="T15" fmla="*/ 28 h 132"/>
                  <a:gd name="T16" fmla="*/ 0 w 227"/>
                  <a:gd name="T17" fmla="*/ 132 h 132"/>
                  <a:gd name="T18" fmla="*/ 17 w 227"/>
                  <a:gd name="T19" fmla="*/ 95 h 132"/>
                  <a:gd name="T20" fmla="*/ 36 w 227"/>
                  <a:gd name="T21" fmla="*/ 67 h 132"/>
                  <a:gd name="T22" fmla="*/ 54 w 227"/>
                  <a:gd name="T23" fmla="*/ 43 h 132"/>
                  <a:gd name="T24" fmla="*/ 74 w 227"/>
                  <a:gd name="T25" fmla="*/ 26 h 132"/>
                  <a:gd name="T26" fmla="*/ 92 w 227"/>
                  <a:gd name="T27" fmla="*/ 13 h 132"/>
                  <a:gd name="T28" fmla="*/ 111 w 227"/>
                  <a:gd name="T29" fmla="*/ 5 h 132"/>
                  <a:gd name="T30" fmla="*/ 129 w 227"/>
                  <a:gd name="T31" fmla="*/ 1 h 132"/>
                  <a:gd name="T32" fmla="*/ 147 w 227"/>
                  <a:gd name="T3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132">
                    <a:moveTo>
                      <a:pt x="147" y="0"/>
                    </a:moveTo>
                    <a:lnTo>
                      <a:pt x="163" y="1"/>
                    </a:lnTo>
                    <a:lnTo>
                      <a:pt x="179" y="4"/>
                    </a:lnTo>
                    <a:lnTo>
                      <a:pt x="192" y="9"/>
                    </a:lnTo>
                    <a:lnTo>
                      <a:pt x="204" y="15"/>
                    </a:lnTo>
                    <a:lnTo>
                      <a:pt x="214" y="20"/>
                    </a:lnTo>
                    <a:lnTo>
                      <a:pt x="222" y="25"/>
                    </a:lnTo>
                    <a:lnTo>
                      <a:pt x="227" y="28"/>
                    </a:lnTo>
                    <a:lnTo>
                      <a:pt x="0" y="132"/>
                    </a:lnTo>
                    <a:lnTo>
                      <a:pt x="17" y="95"/>
                    </a:lnTo>
                    <a:lnTo>
                      <a:pt x="36" y="67"/>
                    </a:lnTo>
                    <a:lnTo>
                      <a:pt x="54" y="43"/>
                    </a:lnTo>
                    <a:lnTo>
                      <a:pt x="74" y="26"/>
                    </a:lnTo>
                    <a:lnTo>
                      <a:pt x="92" y="13"/>
                    </a:lnTo>
                    <a:lnTo>
                      <a:pt x="111" y="5"/>
                    </a:lnTo>
                    <a:lnTo>
                      <a:pt x="129" y="1"/>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6" name="Freeform 54"/>
              <p:cNvSpPr>
                <a:spLocks/>
              </p:cNvSpPr>
              <p:nvPr/>
            </p:nvSpPr>
            <p:spPr bwMode="auto">
              <a:xfrm>
                <a:off x="9415463" y="3440906"/>
                <a:ext cx="201613" cy="328613"/>
              </a:xfrm>
              <a:custGeom>
                <a:avLst/>
                <a:gdLst>
                  <a:gd name="T0" fmla="*/ 12 w 127"/>
                  <a:gd name="T1" fmla="*/ 0 h 207"/>
                  <a:gd name="T2" fmla="*/ 47 w 127"/>
                  <a:gd name="T3" fmla="*/ 18 h 207"/>
                  <a:gd name="T4" fmla="*/ 74 w 127"/>
                  <a:gd name="T5" fmla="*/ 37 h 207"/>
                  <a:gd name="T6" fmla="*/ 95 w 127"/>
                  <a:gd name="T7" fmla="*/ 55 h 207"/>
                  <a:gd name="T8" fmla="*/ 110 w 127"/>
                  <a:gd name="T9" fmla="*/ 75 h 207"/>
                  <a:gd name="T10" fmla="*/ 119 w 127"/>
                  <a:gd name="T11" fmla="*/ 93 h 207"/>
                  <a:gd name="T12" fmla="*/ 125 w 127"/>
                  <a:gd name="T13" fmla="*/ 112 h 207"/>
                  <a:gd name="T14" fmla="*/ 127 w 127"/>
                  <a:gd name="T15" fmla="*/ 129 h 207"/>
                  <a:gd name="T16" fmla="*/ 126 w 127"/>
                  <a:gd name="T17" fmla="*/ 145 h 207"/>
                  <a:gd name="T18" fmla="*/ 123 w 127"/>
                  <a:gd name="T19" fmla="*/ 159 h 207"/>
                  <a:gd name="T20" fmla="*/ 117 w 127"/>
                  <a:gd name="T21" fmla="*/ 173 h 207"/>
                  <a:gd name="T22" fmla="*/ 112 w 127"/>
                  <a:gd name="T23" fmla="*/ 184 h 207"/>
                  <a:gd name="T24" fmla="*/ 107 w 127"/>
                  <a:gd name="T25" fmla="*/ 193 h 207"/>
                  <a:gd name="T26" fmla="*/ 101 w 127"/>
                  <a:gd name="T27" fmla="*/ 200 h 207"/>
                  <a:gd name="T28" fmla="*/ 97 w 127"/>
                  <a:gd name="T29" fmla="*/ 205 h 207"/>
                  <a:gd name="T30" fmla="*/ 96 w 127"/>
                  <a:gd name="T31" fmla="*/ 206 h 207"/>
                  <a:gd name="T32" fmla="*/ 73 w 127"/>
                  <a:gd name="T33" fmla="*/ 207 h 207"/>
                  <a:gd name="T34" fmla="*/ 55 w 127"/>
                  <a:gd name="T35" fmla="*/ 203 h 207"/>
                  <a:gd name="T36" fmla="*/ 38 w 127"/>
                  <a:gd name="T37" fmla="*/ 195 h 207"/>
                  <a:gd name="T38" fmla="*/ 26 w 127"/>
                  <a:gd name="T39" fmla="*/ 184 h 207"/>
                  <a:gd name="T40" fmla="*/ 17 w 127"/>
                  <a:gd name="T41" fmla="*/ 170 h 207"/>
                  <a:gd name="T42" fmla="*/ 10 w 127"/>
                  <a:gd name="T43" fmla="*/ 154 h 207"/>
                  <a:gd name="T44" fmla="*/ 5 w 127"/>
                  <a:gd name="T45" fmla="*/ 137 h 207"/>
                  <a:gd name="T46" fmla="*/ 2 w 127"/>
                  <a:gd name="T47" fmla="*/ 118 h 207"/>
                  <a:gd name="T48" fmla="*/ 0 w 127"/>
                  <a:gd name="T49" fmla="*/ 100 h 207"/>
                  <a:gd name="T50" fmla="*/ 0 w 127"/>
                  <a:gd name="T51" fmla="*/ 80 h 207"/>
                  <a:gd name="T52" fmla="*/ 2 w 127"/>
                  <a:gd name="T53" fmla="*/ 63 h 207"/>
                  <a:gd name="T54" fmla="*/ 4 w 127"/>
                  <a:gd name="T55" fmla="*/ 46 h 207"/>
                  <a:gd name="T56" fmla="*/ 6 w 127"/>
                  <a:gd name="T57" fmla="*/ 31 h 207"/>
                  <a:gd name="T58" fmla="*/ 8 w 127"/>
                  <a:gd name="T59" fmla="*/ 18 h 207"/>
                  <a:gd name="T60" fmla="*/ 11 w 127"/>
                  <a:gd name="T61" fmla="*/ 8 h 207"/>
                  <a:gd name="T62" fmla="*/ 12 w 127"/>
                  <a:gd name="T63" fmla="*/ 2 h 207"/>
                  <a:gd name="T64" fmla="*/ 12 w 127"/>
                  <a:gd name="T65"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7" h="207">
                    <a:moveTo>
                      <a:pt x="12" y="0"/>
                    </a:moveTo>
                    <a:lnTo>
                      <a:pt x="47" y="18"/>
                    </a:lnTo>
                    <a:lnTo>
                      <a:pt x="74" y="37"/>
                    </a:lnTo>
                    <a:lnTo>
                      <a:pt x="95" y="55"/>
                    </a:lnTo>
                    <a:lnTo>
                      <a:pt x="110" y="75"/>
                    </a:lnTo>
                    <a:lnTo>
                      <a:pt x="119" y="93"/>
                    </a:lnTo>
                    <a:lnTo>
                      <a:pt x="125" y="112"/>
                    </a:lnTo>
                    <a:lnTo>
                      <a:pt x="127" y="129"/>
                    </a:lnTo>
                    <a:lnTo>
                      <a:pt x="126" y="145"/>
                    </a:lnTo>
                    <a:lnTo>
                      <a:pt x="123" y="159"/>
                    </a:lnTo>
                    <a:lnTo>
                      <a:pt x="117" y="173"/>
                    </a:lnTo>
                    <a:lnTo>
                      <a:pt x="112" y="184"/>
                    </a:lnTo>
                    <a:lnTo>
                      <a:pt x="107" y="193"/>
                    </a:lnTo>
                    <a:lnTo>
                      <a:pt x="101" y="200"/>
                    </a:lnTo>
                    <a:lnTo>
                      <a:pt x="97" y="205"/>
                    </a:lnTo>
                    <a:lnTo>
                      <a:pt x="96" y="206"/>
                    </a:lnTo>
                    <a:lnTo>
                      <a:pt x="73" y="207"/>
                    </a:lnTo>
                    <a:lnTo>
                      <a:pt x="55" y="203"/>
                    </a:lnTo>
                    <a:lnTo>
                      <a:pt x="38" y="195"/>
                    </a:lnTo>
                    <a:lnTo>
                      <a:pt x="26" y="184"/>
                    </a:lnTo>
                    <a:lnTo>
                      <a:pt x="17" y="170"/>
                    </a:lnTo>
                    <a:lnTo>
                      <a:pt x="10" y="154"/>
                    </a:lnTo>
                    <a:lnTo>
                      <a:pt x="5" y="137"/>
                    </a:lnTo>
                    <a:lnTo>
                      <a:pt x="2" y="118"/>
                    </a:lnTo>
                    <a:lnTo>
                      <a:pt x="0" y="100"/>
                    </a:lnTo>
                    <a:lnTo>
                      <a:pt x="0" y="80"/>
                    </a:lnTo>
                    <a:lnTo>
                      <a:pt x="2" y="63"/>
                    </a:lnTo>
                    <a:lnTo>
                      <a:pt x="4" y="46"/>
                    </a:lnTo>
                    <a:lnTo>
                      <a:pt x="6" y="31"/>
                    </a:lnTo>
                    <a:lnTo>
                      <a:pt x="8" y="18"/>
                    </a:lnTo>
                    <a:lnTo>
                      <a:pt x="11" y="8"/>
                    </a:lnTo>
                    <a:lnTo>
                      <a:pt x="12" y="2"/>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7" name="Freeform 55"/>
              <p:cNvSpPr>
                <a:spLocks/>
              </p:cNvSpPr>
              <p:nvPr/>
            </p:nvSpPr>
            <p:spPr bwMode="auto">
              <a:xfrm>
                <a:off x="9437688" y="3442493"/>
                <a:ext cx="177800" cy="322263"/>
              </a:xfrm>
              <a:custGeom>
                <a:avLst/>
                <a:gdLst>
                  <a:gd name="T0" fmla="*/ 0 w 112"/>
                  <a:gd name="T1" fmla="*/ 0 h 203"/>
                  <a:gd name="T2" fmla="*/ 34 w 112"/>
                  <a:gd name="T3" fmla="*/ 17 h 203"/>
                  <a:gd name="T4" fmla="*/ 60 w 112"/>
                  <a:gd name="T5" fmla="*/ 36 h 203"/>
                  <a:gd name="T6" fmla="*/ 81 w 112"/>
                  <a:gd name="T7" fmla="*/ 54 h 203"/>
                  <a:gd name="T8" fmla="*/ 95 w 112"/>
                  <a:gd name="T9" fmla="*/ 72 h 203"/>
                  <a:gd name="T10" fmla="*/ 105 w 112"/>
                  <a:gd name="T11" fmla="*/ 91 h 203"/>
                  <a:gd name="T12" fmla="*/ 111 w 112"/>
                  <a:gd name="T13" fmla="*/ 108 h 203"/>
                  <a:gd name="T14" fmla="*/ 112 w 112"/>
                  <a:gd name="T15" fmla="*/ 126 h 203"/>
                  <a:gd name="T16" fmla="*/ 112 w 112"/>
                  <a:gd name="T17" fmla="*/ 142 h 203"/>
                  <a:gd name="T18" fmla="*/ 109 w 112"/>
                  <a:gd name="T19" fmla="*/ 156 h 203"/>
                  <a:gd name="T20" fmla="*/ 104 w 112"/>
                  <a:gd name="T21" fmla="*/ 169 h 203"/>
                  <a:gd name="T22" fmla="*/ 100 w 112"/>
                  <a:gd name="T23" fmla="*/ 181 h 203"/>
                  <a:gd name="T24" fmla="*/ 94 w 112"/>
                  <a:gd name="T25" fmla="*/ 190 h 203"/>
                  <a:gd name="T26" fmla="*/ 88 w 112"/>
                  <a:gd name="T27" fmla="*/ 198 h 203"/>
                  <a:gd name="T28" fmla="*/ 85 w 112"/>
                  <a:gd name="T29" fmla="*/ 203 h 203"/>
                  <a:gd name="T30" fmla="*/ 0 w 112"/>
                  <a:gd name="T31"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203">
                    <a:moveTo>
                      <a:pt x="0" y="0"/>
                    </a:moveTo>
                    <a:lnTo>
                      <a:pt x="34" y="17"/>
                    </a:lnTo>
                    <a:lnTo>
                      <a:pt x="60" y="36"/>
                    </a:lnTo>
                    <a:lnTo>
                      <a:pt x="81" y="54"/>
                    </a:lnTo>
                    <a:lnTo>
                      <a:pt x="95" y="72"/>
                    </a:lnTo>
                    <a:lnTo>
                      <a:pt x="105" y="91"/>
                    </a:lnTo>
                    <a:lnTo>
                      <a:pt x="111" y="108"/>
                    </a:lnTo>
                    <a:lnTo>
                      <a:pt x="112" y="126"/>
                    </a:lnTo>
                    <a:lnTo>
                      <a:pt x="112" y="142"/>
                    </a:lnTo>
                    <a:lnTo>
                      <a:pt x="109" y="156"/>
                    </a:lnTo>
                    <a:lnTo>
                      <a:pt x="104" y="169"/>
                    </a:lnTo>
                    <a:lnTo>
                      <a:pt x="100" y="181"/>
                    </a:lnTo>
                    <a:lnTo>
                      <a:pt x="94" y="190"/>
                    </a:lnTo>
                    <a:lnTo>
                      <a:pt x="88" y="198"/>
                    </a:lnTo>
                    <a:lnTo>
                      <a:pt x="85" y="20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8" name="Freeform 56"/>
              <p:cNvSpPr>
                <a:spLocks/>
              </p:cNvSpPr>
              <p:nvPr/>
            </p:nvSpPr>
            <p:spPr bwMode="auto">
              <a:xfrm>
                <a:off x="11042651" y="2797968"/>
                <a:ext cx="190500" cy="250825"/>
              </a:xfrm>
              <a:custGeom>
                <a:avLst/>
                <a:gdLst>
                  <a:gd name="T0" fmla="*/ 112 w 120"/>
                  <a:gd name="T1" fmla="*/ 0 h 158"/>
                  <a:gd name="T2" fmla="*/ 118 w 120"/>
                  <a:gd name="T3" fmla="*/ 30 h 158"/>
                  <a:gd name="T4" fmla="*/ 120 w 120"/>
                  <a:gd name="T5" fmla="*/ 55 h 158"/>
                  <a:gd name="T6" fmla="*/ 119 w 120"/>
                  <a:gd name="T7" fmla="*/ 77 h 158"/>
                  <a:gd name="T8" fmla="*/ 114 w 120"/>
                  <a:gd name="T9" fmla="*/ 95 h 158"/>
                  <a:gd name="T10" fmla="*/ 108 w 120"/>
                  <a:gd name="T11" fmla="*/ 110 h 158"/>
                  <a:gd name="T12" fmla="*/ 100 w 120"/>
                  <a:gd name="T13" fmla="*/ 123 h 158"/>
                  <a:gd name="T14" fmla="*/ 92 w 120"/>
                  <a:gd name="T15" fmla="*/ 133 h 158"/>
                  <a:gd name="T16" fmla="*/ 82 w 120"/>
                  <a:gd name="T17" fmla="*/ 142 h 158"/>
                  <a:gd name="T18" fmla="*/ 71 w 120"/>
                  <a:gd name="T19" fmla="*/ 147 h 158"/>
                  <a:gd name="T20" fmla="*/ 61 w 120"/>
                  <a:gd name="T21" fmla="*/ 152 h 158"/>
                  <a:gd name="T22" fmla="*/ 51 w 120"/>
                  <a:gd name="T23" fmla="*/ 154 h 158"/>
                  <a:gd name="T24" fmla="*/ 41 w 120"/>
                  <a:gd name="T25" fmla="*/ 157 h 158"/>
                  <a:gd name="T26" fmla="*/ 33 w 120"/>
                  <a:gd name="T27" fmla="*/ 157 h 158"/>
                  <a:gd name="T28" fmla="*/ 27 w 120"/>
                  <a:gd name="T29" fmla="*/ 158 h 158"/>
                  <a:gd name="T30" fmla="*/ 23 w 120"/>
                  <a:gd name="T31" fmla="*/ 158 h 158"/>
                  <a:gd name="T32" fmla="*/ 22 w 120"/>
                  <a:gd name="T33" fmla="*/ 158 h 158"/>
                  <a:gd name="T34" fmla="*/ 8 w 120"/>
                  <a:gd name="T35" fmla="*/ 139 h 158"/>
                  <a:gd name="T36" fmla="*/ 1 w 120"/>
                  <a:gd name="T37" fmla="*/ 122 h 158"/>
                  <a:gd name="T38" fmla="*/ 0 w 120"/>
                  <a:gd name="T39" fmla="*/ 106 h 158"/>
                  <a:gd name="T40" fmla="*/ 4 w 120"/>
                  <a:gd name="T41" fmla="*/ 90 h 158"/>
                  <a:gd name="T42" fmla="*/ 12 w 120"/>
                  <a:gd name="T43" fmla="*/ 75 h 158"/>
                  <a:gd name="T44" fmla="*/ 23 w 120"/>
                  <a:gd name="T45" fmla="*/ 61 h 158"/>
                  <a:gd name="T46" fmla="*/ 37 w 120"/>
                  <a:gd name="T47" fmla="*/ 47 h 158"/>
                  <a:gd name="T48" fmla="*/ 51 w 120"/>
                  <a:gd name="T49" fmla="*/ 35 h 158"/>
                  <a:gd name="T50" fmla="*/ 66 w 120"/>
                  <a:gd name="T51" fmla="*/ 25 h 158"/>
                  <a:gd name="T52" fmla="*/ 79 w 120"/>
                  <a:gd name="T53" fmla="*/ 17 h 158"/>
                  <a:gd name="T54" fmla="*/ 92 w 120"/>
                  <a:gd name="T55" fmla="*/ 9 h 158"/>
                  <a:gd name="T56" fmla="*/ 103 w 120"/>
                  <a:gd name="T57" fmla="*/ 4 h 158"/>
                  <a:gd name="T58" fmla="*/ 109 w 120"/>
                  <a:gd name="T59" fmla="*/ 1 h 158"/>
                  <a:gd name="T60" fmla="*/ 112 w 120"/>
                  <a:gd name="T6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0" h="158">
                    <a:moveTo>
                      <a:pt x="112" y="0"/>
                    </a:moveTo>
                    <a:lnTo>
                      <a:pt x="118" y="30"/>
                    </a:lnTo>
                    <a:lnTo>
                      <a:pt x="120" y="55"/>
                    </a:lnTo>
                    <a:lnTo>
                      <a:pt x="119" y="77"/>
                    </a:lnTo>
                    <a:lnTo>
                      <a:pt x="114" y="95"/>
                    </a:lnTo>
                    <a:lnTo>
                      <a:pt x="108" y="110"/>
                    </a:lnTo>
                    <a:lnTo>
                      <a:pt x="100" y="123"/>
                    </a:lnTo>
                    <a:lnTo>
                      <a:pt x="92" y="133"/>
                    </a:lnTo>
                    <a:lnTo>
                      <a:pt x="82" y="142"/>
                    </a:lnTo>
                    <a:lnTo>
                      <a:pt x="71" y="147"/>
                    </a:lnTo>
                    <a:lnTo>
                      <a:pt x="61" y="152"/>
                    </a:lnTo>
                    <a:lnTo>
                      <a:pt x="51" y="154"/>
                    </a:lnTo>
                    <a:lnTo>
                      <a:pt x="41" y="157"/>
                    </a:lnTo>
                    <a:lnTo>
                      <a:pt x="33" y="157"/>
                    </a:lnTo>
                    <a:lnTo>
                      <a:pt x="27" y="158"/>
                    </a:lnTo>
                    <a:lnTo>
                      <a:pt x="23" y="158"/>
                    </a:lnTo>
                    <a:lnTo>
                      <a:pt x="22" y="158"/>
                    </a:lnTo>
                    <a:lnTo>
                      <a:pt x="8" y="139"/>
                    </a:lnTo>
                    <a:lnTo>
                      <a:pt x="1" y="122"/>
                    </a:lnTo>
                    <a:lnTo>
                      <a:pt x="0" y="106"/>
                    </a:lnTo>
                    <a:lnTo>
                      <a:pt x="4" y="90"/>
                    </a:lnTo>
                    <a:lnTo>
                      <a:pt x="12" y="75"/>
                    </a:lnTo>
                    <a:lnTo>
                      <a:pt x="23" y="61"/>
                    </a:lnTo>
                    <a:lnTo>
                      <a:pt x="37" y="47"/>
                    </a:lnTo>
                    <a:lnTo>
                      <a:pt x="51" y="35"/>
                    </a:lnTo>
                    <a:lnTo>
                      <a:pt x="66" y="25"/>
                    </a:lnTo>
                    <a:lnTo>
                      <a:pt x="79" y="17"/>
                    </a:lnTo>
                    <a:lnTo>
                      <a:pt x="92" y="9"/>
                    </a:lnTo>
                    <a:lnTo>
                      <a:pt x="103" y="4"/>
                    </a:lnTo>
                    <a:lnTo>
                      <a:pt x="109" y="1"/>
                    </a:lnTo>
                    <a:lnTo>
                      <a:pt x="1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39" name="Freeform 57"/>
              <p:cNvSpPr>
                <a:spLocks/>
              </p:cNvSpPr>
              <p:nvPr/>
            </p:nvSpPr>
            <p:spPr bwMode="auto">
              <a:xfrm>
                <a:off x="11080751" y="2801143"/>
                <a:ext cx="152400" cy="247650"/>
              </a:xfrm>
              <a:custGeom>
                <a:avLst/>
                <a:gdLst>
                  <a:gd name="T0" fmla="*/ 89 w 96"/>
                  <a:gd name="T1" fmla="*/ 0 h 156"/>
                  <a:gd name="T2" fmla="*/ 94 w 96"/>
                  <a:gd name="T3" fmla="*/ 30 h 156"/>
                  <a:gd name="T4" fmla="*/ 96 w 96"/>
                  <a:gd name="T5" fmla="*/ 56 h 156"/>
                  <a:gd name="T6" fmla="*/ 94 w 96"/>
                  <a:gd name="T7" fmla="*/ 78 h 156"/>
                  <a:gd name="T8" fmla="*/ 89 w 96"/>
                  <a:gd name="T9" fmla="*/ 97 h 156"/>
                  <a:gd name="T10" fmla="*/ 83 w 96"/>
                  <a:gd name="T11" fmla="*/ 112 h 156"/>
                  <a:gd name="T12" fmla="*/ 74 w 96"/>
                  <a:gd name="T13" fmla="*/ 125 h 156"/>
                  <a:gd name="T14" fmla="*/ 65 w 96"/>
                  <a:gd name="T15" fmla="*/ 134 h 156"/>
                  <a:gd name="T16" fmla="*/ 54 w 96"/>
                  <a:gd name="T17" fmla="*/ 142 h 156"/>
                  <a:gd name="T18" fmla="*/ 43 w 96"/>
                  <a:gd name="T19" fmla="*/ 148 h 156"/>
                  <a:gd name="T20" fmla="*/ 32 w 96"/>
                  <a:gd name="T21" fmla="*/ 151 h 156"/>
                  <a:gd name="T22" fmla="*/ 22 w 96"/>
                  <a:gd name="T23" fmla="*/ 153 h 156"/>
                  <a:gd name="T24" fmla="*/ 13 w 96"/>
                  <a:gd name="T25" fmla="*/ 155 h 156"/>
                  <a:gd name="T26" fmla="*/ 6 w 96"/>
                  <a:gd name="T27" fmla="*/ 156 h 156"/>
                  <a:gd name="T28" fmla="*/ 0 w 96"/>
                  <a:gd name="T29" fmla="*/ 156 h 156"/>
                  <a:gd name="T30" fmla="*/ 89 w 96"/>
                  <a:gd name="T3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156">
                    <a:moveTo>
                      <a:pt x="89" y="0"/>
                    </a:moveTo>
                    <a:lnTo>
                      <a:pt x="94" y="30"/>
                    </a:lnTo>
                    <a:lnTo>
                      <a:pt x="96" y="56"/>
                    </a:lnTo>
                    <a:lnTo>
                      <a:pt x="94" y="78"/>
                    </a:lnTo>
                    <a:lnTo>
                      <a:pt x="89" y="97"/>
                    </a:lnTo>
                    <a:lnTo>
                      <a:pt x="83" y="112"/>
                    </a:lnTo>
                    <a:lnTo>
                      <a:pt x="74" y="125"/>
                    </a:lnTo>
                    <a:lnTo>
                      <a:pt x="65" y="134"/>
                    </a:lnTo>
                    <a:lnTo>
                      <a:pt x="54" y="142"/>
                    </a:lnTo>
                    <a:lnTo>
                      <a:pt x="43" y="148"/>
                    </a:lnTo>
                    <a:lnTo>
                      <a:pt x="32" y="151"/>
                    </a:lnTo>
                    <a:lnTo>
                      <a:pt x="22" y="153"/>
                    </a:lnTo>
                    <a:lnTo>
                      <a:pt x="13" y="155"/>
                    </a:lnTo>
                    <a:lnTo>
                      <a:pt x="6" y="156"/>
                    </a:lnTo>
                    <a:lnTo>
                      <a:pt x="0" y="156"/>
                    </a:lnTo>
                    <a:lnTo>
                      <a:pt x="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0" name="Freeform 58"/>
              <p:cNvSpPr>
                <a:spLocks/>
              </p:cNvSpPr>
              <p:nvPr/>
            </p:nvSpPr>
            <p:spPr bwMode="auto">
              <a:xfrm>
                <a:off x="9710738" y="4104481"/>
                <a:ext cx="352425" cy="395288"/>
              </a:xfrm>
              <a:custGeom>
                <a:avLst/>
                <a:gdLst>
                  <a:gd name="T0" fmla="*/ 162 w 222"/>
                  <a:gd name="T1" fmla="*/ 0 h 249"/>
                  <a:gd name="T2" fmla="*/ 174 w 222"/>
                  <a:gd name="T3" fmla="*/ 0 h 249"/>
                  <a:gd name="T4" fmla="*/ 183 w 222"/>
                  <a:gd name="T5" fmla="*/ 2 h 249"/>
                  <a:gd name="T6" fmla="*/ 190 w 222"/>
                  <a:gd name="T7" fmla="*/ 3 h 249"/>
                  <a:gd name="T8" fmla="*/ 194 w 222"/>
                  <a:gd name="T9" fmla="*/ 3 h 249"/>
                  <a:gd name="T10" fmla="*/ 195 w 222"/>
                  <a:gd name="T11" fmla="*/ 4 h 249"/>
                  <a:gd name="T12" fmla="*/ 210 w 222"/>
                  <a:gd name="T13" fmla="*/ 28 h 249"/>
                  <a:gd name="T14" fmla="*/ 220 w 222"/>
                  <a:gd name="T15" fmla="*/ 52 h 249"/>
                  <a:gd name="T16" fmla="*/ 222 w 222"/>
                  <a:gd name="T17" fmla="*/ 74 h 249"/>
                  <a:gd name="T18" fmla="*/ 220 w 222"/>
                  <a:gd name="T19" fmla="*/ 95 h 249"/>
                  <a:gd name="T20" fmla="*/ 213 w 222"/>
                  <a:gd name="T21" fmla="*/ 115 h 249"/>
                  <a:gd name="T22" fmla="*/ 202 w 222"/>
                  <a:gd name="T23" fmla="*/ 133 h 249"/>
                  <a:gd name="T24" fmla="*/ 189 w 222"/>
                  <a:gd name="T25" fmla="*/ 150 h 249"/>
                  <a:gd name="T26" fmla="*/ 171 w 222"/>
                  <a:gd name="T27" fmla="*/ 167 h 249"/>
                  <a:gd name="T28" fmla="*/ 153 w 222"/>
                  <a:gd name="T29" fmla="*/ 180 h 249"/>
                  <a:gd name="T30" fmla="*/ 133 w 222"/>
                  <a:gd name="T31" fmla="*/ 193 h 249"/>
                  <a:gd name="T32" fmla="*/ 112 w 222"/>
                  <a:gd name="T33" fmla="*/ 205 h 249"/>
                  <a:gd name="T34" fmla="*/ 92 w 222"/>
                  <a:gd name="T35" fmla="*/ 215 h 249"/>
                  <a:gd name="T36" fmla="*/ 72 w 222"/>
                  <a:gd name="T37" fmla="*/ 224 h 249"/>
                  <a:gd name="T38" fmla="*/ 53 w 222"/>
                  <a:gd name="T39" fmla="*/ 231 h 249"/>
                  <a:gd name="T40" fmla="*/ 37 w 222"/>
                  <a:gd name="T41" fmla="*/ 238 h 249"/>
                  <a:gd name="T42" fmla="*/ 22 w 222"/>
                  <a:gd name="T43" fmla="*/ 243 h 249"/>
                  <a:gd name="T44" fmla="*/ 12 w 222"/>
                  <a:gd name="T45" fmla="*/ 246 h 249"/>
                  <a:gd name="T46" fmla="*/ 5 w 222"/>
                  <a:gd name="T47" fmla="*/ 249 h 249"/>
                  <a:gd name="T48" fmla="*/ 3 w 222"/>
                  <a:gd name="T49" fmla="*/ 249 h 249"/>
                  <a:gd name="T50" fmla="*/ 0 w 222"/>
                  <a:gd name="T51" fmla="*/ 207 h 249"/>
                  <a:gd name="T52" fmla="*/ 1 w 222"/>
                  <a:gd name="T53" fmla="*/ 170 h 249"/>
                  <a:gd name="T54" fmla="*/ 6 w 222"/>
                  <a:gd name="T55" fmla="*/ 138 h 249"/>
                  <a:gd name="T56" fmla="*/ 13 w 222"/>
                  <a:gd name="T57" fmla="*/ 110 h 249"/>
                  <a:gd name="T58" fmla="*/ 22 w 222"/>
                  <a:gd name="T59" fmla="*/ 86 h 249"/>
                  <a:gd name="T60" fmla="*/ 34 w 222"/>
                  <a:gd name="T61" fmla="*/ 66 h 249"/>
                  <a:gd name="T62" fmla="*/ 45 w 222"/>
                  <a:gd name="T63" fmla="*/ 49 h 249"/>
                  <a:gd name="T64" fmla="*/ 60 w 222"/>
                  <a:gd name="T65" fmla="*/ 35 h 249"/>
                  <a:gd name="T66" fmla="*/ 74 w 222"/>
                  <a:gd name="T67" fmla="*/ 24 h 249"/>
                  <a:gd name="T68" fmla="*/ 90 w 222"/>
                  <a:gd name="T69" fmla="*/ 15 h 249"/>
                  <a:gd name="T70" fmla="*/ 105 w 222"/>
                  <a:gd name="T71" fmla="*/ 10 h 249"/>
                  <a:gd name="T72" fmla="*/ 120 w 222"/>
                  <a:gd name="T73" fmla="*/ 5 h 249"/>
                  <a:gd name="T74" fmla="*/ 135 w 222"/>
                  <a:gd name="T75" fmla="*/ 3 h 249"/>
                  <a:gd name="T76" fmla="*/ 149 w 222"/>
                  <a:gd name="T77" fmla="*/ 0 h 249"/>
                  <a:gd name="T78" fmla="*/ 162 w 222"/>
                  <a:gd name="T79"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2" h="249">
                    <a:moveTo>
                      <a:pt x="162" y="0"/>
                    </a:moveTo>
                    <a:lnTo>
                      <a:pt x="174" y="0"/>
                    </a:lnTo>
                    <a:lnTo>
                      <a:pt x="183" y="2"/>
                    </a:lnTo>
                    <a:lnTo>
                      <a:pt x="190" y="3"/>
                    </a:lnTo>
                    <a:lnTo>
                      <a:pt x="194" y="3"/>
                    </a:lnTo>
                    <a:lnTo>
                      <a:pt x="195" y="4"/>
                    </a:lnTo>
                    <a:lnTo>
                      <a:pt x="210" y="28"/>
                    </a:lnTo>
                    <a:lnTo>
                      <a:pt x="220" y="52"/>
                    </a:lnTo>
                    <a:lnTo>
                      <a:pt x="222" y="74"/>
                    </a:lnTo>
                    <a:lnTo>
                      <a:pt x="220" y="95"/>
                    </a:lnTo>
                    <a:lnTo>
                      <a:pt x="213" y="115"/>
                    </a:lnTo>
                    <a:lnTo>
                      <a:pt x="202" y="133"/>
                    </a:lnTo>
                    <a:lnTo>
                      <a:pt x="189" y="150"/>
                    </a:lnTo>
                    <a:lnTo>
                      <a:pt x="171" y="167"/>
                    </a:lnTo>
                    <a:lnTo>
                      <a:pt x="153" y="180"/>
                    </a:lnTo>
                    <a:lnTo>
                      <a:pt x="133" y="193"/>
                    </a:lnTo>
                    <a:lnTo>
                      <a:pt x="112" y="205"/>
                    </a:lnTo>
                    <a:lnTo>
                      <a:pt x="92" y="215"/>
                    </a:lnTo>
                    <a:lnTo>
                      <a:pt x="72" y="224"/>
                    </a:lnTo>
                    <a:lnTo>
                      <a:pt x="53" y="231"/>
                    </a:lnTo>
                    <a:lnTo>
                      <a:pt x="37" y="238"/>
                    </a:lnTo>
                    <a:lnTo>
                      <a:pt x="22" y="243"/>
                    </a:lnTo>
                    <a:lnTo>
                      <a:pt x="12" y="246"/>
                    </a:lnTo>
                    <a:lnTo>
                      <a:pt x="5" y="249"/>
                    </a:lnTo>
                    <a:lnTo>
                      <a:pt x="3" y="249"/>
                    </a:lnTo>
                    <a:lnTo>
                      <a:pt x="0" y="207"/>
                    </a:lnTo>
                    <a:lnTo>
                      <a:pt x="1" y="170"/>
                    </a:lnTo>
                    <a:lnTo>
                      <a:pt x="6" y="138"/>
                    </a:lnTo>
                    <a:lnTo>
                      <a:pt x="13" y="110"/>
                    </a:lnTo>
                    <a:lnTo>
                      <a:pt x="22" y="86"/>
                    </a:lnTo>
                    <a:lnTo>
                      <a:pt x="34" y="66"/>
                    </a:lnTo>
                    <a:lnTo>
                      <a:pt x="45" y="49"/>
                    </a:lnTo>
                    <a:lnTo>
                      <a:pt x="60" y="35"/>
                    </a:lnTo>
                    <a:lnTo>
                      <a:pt x="74" y="24"/>
                    </a:lnTo>
                    <a:lnTo>
                      <a:pt x="90" y="15"/>
                    </a:lnTo>
                    <a:lnTo>
                      <a:pt x="105" y="10"/>
                    </a:lnTo>
                    <a:lnTo>
                      <a:pt x="120" y="5"/>
                    </a:lnTo>
                    <a:lnTo>
                      <a:pt x="135" y="3"/>
                    </a:lnTo>
                    <a:lnTo>
                      <a:pt x="149" y="0"/>
                    </a:lnTo>
                    <a:lnTo>
                      <a:pt x="16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1" name="Freeform 59"/>
              <p:cNvSpPr>
                <a:spLocks/>
              </p:cNvSpPr>
              <p:nvPr/>
            </p:nvSpPr>
            <p:spPr bwMode="auto">
              <a:xfrm>
                <a:off x="9710738" y="4104481"/>
                <a:ext cx="303213" cy="388938"/>
              </a:xfrm>
              <a:custGeom>
                <a:avLst/>
                <a:gdLst>
                  <a:gd name="T0" fmla="*/ 164 w 191"/>
                  <a:gd name="T1" fmla="*/ 0 h 245"/>
                  <a:gd name="T2" fmla="*/ 176 w 191"/>
                  <a:gd name="T3" fmla="*/ 0 h 245"/>
                  <a:gd name="T4" fmla="*/ 185 w 191"/>
                  <a:gd name="T5" fmla="*/ 2 h 245"/>
                  <a:gd name="T6" fmla="*/ 191 w 191"/>
                  <a:gd name="T7" fmla="*/ 3 h 245"/>
                  <a:gd name="T8" fmla="*/ 3 w 191"/>
                  <a:gd name="T9" fmla="*/ 245 h 245"/>
                  <a:gd name="T10" fmla="*/ 0 w 191"/>
                  <a:gd name="T11" fmla="*/ 204 h 245"/>
                  <a:gd name="T12" fmla="*/ 3 w 191"/>
                  <a:gd name="T13" fmla="*/ 167 h 245"/>
                  <a:gd name="T14" fmla="*/ 7 w 191"/>
                  <a:gd name="T15" fmla="*/ 134 h 245"/>
                  <a:gd name="T16" fmla="*/ 14 w 191"/>
                  <a:gd name="T17" fmla="*/ 107 h 245"/>
                  <a:gd name="T18" fmla="*/ 23 w 191"/>
                  <a:gd name="T19" fmla="*/ 84 h 245"/>
                  <a:gd name="T20" fmla="*/ 35 w 191"/>
                  <a:gd name="T21" fmla="*/ 63 h 245"/>
                  <a:gd name="T22" fmla="*/ 48 w 191"/>
                  <a:gd name="T23" fmla="*/ 47 h 245"/>
                  <a:gd name="T24" fmla="*/ 63 w 191"/>
                  <a:gd name="T25" fmla="*/ 33 h 245"/>
                  <a:gd name="T26" fmla="*/ 78 w 191"/>
                  <a:gd name="T27" fmla="*/ 22 h 245"/>
                  <a:gd name="T28" fmla="*/ 93 w 191"/>
                  <a:gd name="T29" fmla="*/ 14 h 245"/>
                  <a:gd name="T30" fmla="*/ 108 w 191"/>
                  <a:gd name="T31" fmla="*/ 9 h 245"/>
                  <a:gd name="T32" fmla="*/ 124 w 191"/>
                  <a:gd name="T33" fmla="*/ 4 h 245"/>
                  <a:gd name="T34" fmla="*/ 139 w 191"/>
                  <a:gd name="T35" fmla="*/ 2 h 245"/>
                  <a:gd name="T36" fmla="*/ 153 w 191"/>
                  <a:gd name="T37" fmla="*/ 0 h 245"/>
                  <a:gd name="T38" fmla="*/ 164 w 191"/>
                  <a:gd name="T39"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245">
                    <a:moveTo>
                      <a:pt x="164" y="0"/>
                    </a:moveTo>
                    <a:lnTo>
                      <a:pt x="176" y="0"/>
                    </a:lnTo>
                    <a:lnTo>
                      <a:pt x="185" y="2"/>
                    </a:lnTo>
                    <a:lnTo>
                      <a:pt x="191" y="3"/>
                    </a:lnTo>
                    <a:lnTo>
                      <a:pt x="3" y="245"/>
                    </a:lnTo>
                    <a:lnTo>
                      <a:pt x="0" y="204"/>
                    </a:lnTo>
                    <a:lnTo>
                      <a:pt x="3" y="167"/>
                    </a:lnTo>
                    <a:lnTo>
                      <a:pt x="7" y="134"/>
                    </a:lnTo>
                    <a:lnTo>
                      <a:pt x="14" y="107"/>
                    </a:lnTo>
                    <a:lnTo>
                      <a:pt x="23" y="84"/>
                    </a:lnTo>
                    <a:lnTo>
                      <a:pt x="35" y="63"/>
                    </a:lnTo>
                    <a:lnTo>
                      <a:pt x="48" y="47"/>
                    </a:lnTo>
                    <a:lnTo>
                      <a:pt x="63" y="33"/>
                    </a:lnTo>
                    <a:lnTo>
                      <a:pt x="78" y="22"/>
                    </a:lnTo>
                    <a:lnTo>
                      <a:pt x="93" y="14"/>
                    </a:lnTo>
                    <a:lnTo>
                      <a:pt x="108" y="9"/>
                    </a:lnTo>
                    <a:lnTo>
                      <a:pt x="124" y="4"/>
                    </a:lnTo>
                    <a:lnTo>
                      <a:pt x="139" y="2"/>
                    </a:lnTo>
                    <a:lnTo>
                      <a:pt x="153" y="0"/>
                    </a:lnTo>
                    <a:lnTo>
                      <a:pt x="1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2" name="Freeform 60"/>
              <p:cNvSpPr>
                <a:spLocks/>
              </p:cNvSpPr>
              <p:nvPr/>
            </p:nvSpPr>
            <p:spPr bwMode="auto">
              <a:xfrm>
                <a:off x="9726613" y="3399631"/>
                <a:ext cx="273050" cy="493713"/>
              </a:xfrm>
              <a:custGeom>
                <a:avLst/>
                <a:gdLst>
                  <a:gd name="T0" fmla="*/ 61 w 172"/>
                  <a:gd name="T1" fmla="*/ 0 h 311"/>
                  <a:gd name="T2" fmla="*/ 95 w 172"/>
                  <a:gd name="T3" fmla="*/ 31 h 311"/>
                  <a:gd name="T4" fmla="*/ 122 w 172"/>
                  <a:gd name="T5" fmla="*/ 61 h 311"/>
                  <a:gd name="T6" fmla="*/ 143 w 172"/>
                  <a:gd name="T7" fmla="*/ 90 h 311"/>
                  <a:gd name="T8" fmla="*/ 157 w 172"/>
                  <a:gd name="T9" fmla="*/ 117 h 311"/>
                  <a:gd name="T10" fmla="*/ 167 w 172"/>
                  <a:gd name="T11" fmla="*/ 142 h 311"/>
                  <a:gd name="T12" fmla="*/ 172 w 172"/>
                  <a:gd name="T13" fmla="*/ 166 h 311"/>
                  <a:gd name="T14" fmla="*/ 172 w 172"/>
                  <a:gd name="T15" fmla="*/ 188 h 311"/>
                  <a:gd name="T16" fmla="*/ 169 w 172"/>
                  <a:gd name="T17" fmla="*/ 208 h 311"/>
                  <a:gd name="T18" fmla="*/ 165 w 172"/>
                  <a:gd name="T19" fmla="*/ 228 h 311"/>
                  <a:gd name="T20" fmla="*/ 157 w 172"/>
                  <a:gd name="T21" fmla="*/ 244 h 311"/>
                  <a:gd name="T22" fmla="*/ 149 w 172"/>
                  <a:gd name="T23" fmla="*/ 260 h 311"/>
                  <a:gd name="T24" fmla="*/ 138 w 172"/>
                  <a:gd name="T25" fmla="*/ 273 h 311"/>
                  <a:gd name="T26" fmla="*/ 129 w 172"/>
                  <a:gd name="T27" fmla="*/ 284 h 311"/>
                  <a:gd name="T28" fmla="*/ 120 w 172"/>
                  <a:gd name="T29" fmla="*/ 293 h 311"/>
                  <a:gd name="T30" fmla="*/ 110 w 172"/>
                  <a:gd name="T31" fmla="*/ 300 h 311"/>
                  <a:gd name="T32" fmla="*/ 105 w 172"/>
                  <a:gd name="T33" fmla="*/ 306 h 311"/>
                  <a:gd name="T34" fmla="*/ 100 w 172"/>
                  <a:gd name="T35" fmla="*/ 309 h 311"/>
                  <a:gd name="T36" fmla="*/ 98 w 172"/>
                  <a:gd name="T37" fmla="*/ 311 h 311"/>
                  <a:gd name="T38" fmla="*/ 71 w 172"/>
                  <a:gd name="T39" fmla="*/ 304 h 311"/>
                  <a:gd name="T40" fmla="*/ 49 w 172"/>
                  <a:gd name="T41" fmla="*/ 294 h 311"/>
                  <a:gd name="T42" fmla="*/ 32 w 172"/>
                  <a:gd name="T43" fmla="*/ 282 h 311"/>
                  <a:gd name="T44" fmla="*/ 18 w 172"/>
                  <a:gd name="T45" fmla="*/ 266 h 311"/>
                  <a:gd name="T46" fmla="*/ 9 w 172"/>
                  <a:gd name="T47" fmla="*/ 248 h 311"/>
                  <a:gd name="T48" fmla="*/ 3 w 172"/>
                  <a:gd name="T49" fmla="*/ 230 h 311"/>
                  <a:gd name="T50" fmla="*/ 0 w 172"/>
                  <a:gd name="T51" fmla="*/ 209 h 311"/>
                  <a:gd name="T52" fmla="*/ 0 w 172"/>
                  <a:gd name="T53" fmla="*/ 187 h 311"/>
                  <a:gd name="T54" fmla="*/ 2 w 172"/>
                  <a:gd name="T55" fmla="*/ 165 h 311"/>
                  <a:gd name="T56" fmla="*/ 5 w 172"/>
                  <a:gd name="T57" fmla="*/ 143 h 311"/>
                  <a:gd name="T58" fmla="*/ 11 w 172"/>
                  <a:gd name="T59" fmla="*/ 121 h 311"/>
                  <a:gd name="T60" fmla="*/ 17 w 172"/>
                  <a:gd name="T61" fmla="*/ 101 h 311"/>
                  <a:gd name="T62" fmla="*/ 24 w 172"/>
                  <a:gd name="T63" fmla="*/ 80 h 311"/>
                  <a:gd name="T64" fmla="*/ 32 w 172"/>
                  <a:gd name="T65" fmla="*/ 61 h 311"/>
                  <a:gd name="T66" fmla="*/ 39 w 172"/>
                  <a:gd name="T67" fmla="*/ 44 h 311"/>
                  <a:gd name="T68" fmla="*/ 46 w 172"/>
                  <a:gd name="T69" fmla="*/ 30 h 311"/>
                  <a:gd name="T70" fmla="*/ 51 w 172"/>
                  <a:gd name="T71" fmla="*/ 18 h 311"/>
                  <a:gd name="T72" fmla="*/ 57 w 172"/>
                  <a:gd name="T73" fmla="*/ 8 h 311"/>
                  <a:gd name="T74" fmla="*/ 60 w 172"/>
                  <a:gd name="T75" fmla="*/ 3 h 311"/>
                  <a:gd name="T76" fmla="*/ 61 w 172"/>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2" h="311">
                    <a:moveTo>
                      <a:pt x="61" y="0"/>
                    </a:moveTo>
                    <a:lnTo>
                      <a:pt x="95" y="31"/>
                    </a:lnTo>
                    <a:lnTo>
                      <a:pt x="122" y="61"/>
                    </a:lnTo>
                    <a:lnTo>
                      <a:pt x="143" y="90"/>
                    </a:lnTo>
                    <a:lnTo>
                      <a:pt x="157" y="117"/>
                    </a:lnTo>
                    <a:lnTo>
                      <a:pt x="167" y="142"/>
                    </a:lnTo>
                    <a:lnTo>
                      <a:pt x="172" y="166"/>
                    </a:lnTo>
                    <a:lnTo>
                      <a:pt x="172" y="188"/>
                    </a:lnTo>
                    <a:lnTo>
                      <a:pt x="169" y="208"/>
                    </a:lnTo>
                    <a:lnTo>
                      <a:pt x="165" y="228"/>
                    </a:lnTo>
                    <a:lnTo>
                      <a:pt x="157" y="244"/>
                    </a:lnTo>
                    <a:lnTo>
                      <a:pt x="149" y="260"/>
                    </a:lnTo>
                    <a:lnTo>
                      <a:pt x="138" y="273"/>
                    </a:lnTo>
                    <a:lnTo>
                      <a:pt x="129" y="284"/>
                    </a:lnTo>
                    <a:lnTo>
                      <a:pt x="120" y="293"/>
                    </a:lnTo>
                    <a:lnTo>
                      <a:pt x="110" y="300"/>
                    </a:lnTo>
                    <a:lnTo>
                      <a:pt x="105" y="306"/>
                    </a:lnTo>
                    <a:lnTo>
                      <a:pt x="100" y="309"/>
                    </a:lnTo>
                    <a:lnTo>
                      <a:pt x="98" y="311"/>
                    </a:lnTo>
                    <a:lnTo>
                      <a:pt x="71" y="304"/>
                    </a:lnTo>
                    <a:lnTo>
                      <a:pt x="49" y="294"/>
                    </a:lnTo>
                    <a:lnTo>
                      <a:pt x="32" y="282"/>
                    </a:lnTo>
                    <a:lnTo>
                      <a:pt x="18" y="266"/>
                    </a:lnTo>
                    <a:lnTo>
                      <a:pt x="9" y="248"/>
                    </a:lnTo>
                    <a:lnTo>
                      <a:pt x="3" y="230"/>
                    </a:lnTo>
                    <a:lnTo>
                      <a:pt x="0" y="209"/>
                    </a:lnTo>
                    <a:lnTo>
                      <a:pt x="0" y="187"/>
                    </a:lnTo>
                    <a:lnTo>
                      <a:pt x="2" y="165"/>
                    </a:lnTo>
                    <a:lnTo>
                      <a:pt x="5" y="143"/>
                    </a:lnTo>
                    <a:lnTo>
                      <a:pt x="11" y="121"/>
                    </a:lnTo>
                    <a:lnTo>
                      <a:pt x="17" y="101"/>
                    </a:lnTo>
                    <a:lnTo>
                      <a:pt x="24" y="80"/>
                    </a:lnTo>
                    <a:lnTo>
                      <a:pt x="32" y="61"/>
                    </a:lnTo>
                    <a:lnTo>
                      <a:pt x="39" y="44"/>
                    </a:lnTo>
                    <a:lnTo>
                      <a:pt x="46" y="30"/>
                    </a:lnTo>
                    <a:lnTo>
                      <a:pt x="51" y="18"/>
                    </a:lnTo>
                    <a:lnTo>
                      <a:pt x="57" y="8"/>
                    </a:lnTo>
                    <a:lnTo>
                      <a:pt x="60" y="3"/>
                    </a:lnTo>
                    <a:lnTo>
                      <a:pt x="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3" name="Freeform 61"/>
              <p:cNvSpPr>
                <a:spLocks/>
              </p:cNvSpPr>
              <p:nvPr/>
            </p:nvSpPr>
            <p:spPr bwMode="auto">
              <a:xfrm>
                <a:off x="9826626" y="3404393"/>
                <a:ext cx="174625" cy="484188"/>
              </a:xfrm>
              <a:custGeom>
                <a:avLst/>
                <a:gdLst>
                  <a:gd name="T0" fmla="*/ 0 w 110"/>
                  <a:gd name="T1" fmla="*/ 0 h 305"/>
                  <a:gd name="T2" fmla="*/ 34 w 110"/>
                  <a:gd name="T3" fmla="*/ 30 h 305"/>
                  <a:gd name="T4" fmla="*/ 59 w 110"/>
                  <a:gd name="T5" fmla="*/ 58 h 305"/>
                  <a:gd name="T6" fmla="*/ 79 w 110"/>
                  <a:gd name="T7" fmla="*/ 86 h 305"/>
                  <a:gd name="T8" fmla="*/ 94 w 110"/>
                  <a:gd name="T9" fmla="*/ 111 h 305"/>
                  <a:gd name="T10" fmla="*/ 103 w 110"/>
                  <a:gd name="T11" fmla="*/ 136 h 305"/>
                  <a:gd name="T12" fmla="*/ 107 w 110"/>
                  <a:gd name="T13" fmla="*/ 159 h 305"/>
                  <a:gd name="T14" fmla="*/ 110 w 110"/>
                  <a:gd name="T15" fmla="*/ 181 h 305"/>
                  <a:gd name="T16" fmla="*/ 107 w 110"/>
                  <a:gd name="T17" fmla="*/ 201 h 305"/>
                  <a:gd name="T18" fmla="*/ 103 w 110"/>
                  <a:gd name="T19" fmla="*/ 220 h 305"/>
                  <a:gd name="T20" fmla="*/ 96 w 110"/>
                  <a:gd name="T21" fmla="*/ 236 h 305"/>
                  <a:gd name="T22" fmla="*/ 89 w 110"/>
                  <a:gd name="T23" fmla="*/ 251 h 305"/>
                  <a:gd name="T24" fmla="*/ 80 w 110"/>
                  <a:gd name="T25" fmla="*/ 265 h 305"/>
                  <a:gd name="T26" fmla="*/ 69 w 110"/>
                  <a:gd name="T27" fmla="*/ 276 h 305"/>
                  <a:gd name="T28" fmla="*/ 60 w 110"/>
                  <a:gd name="T29" fmla="*/ 287 h 305"/>
                  <a:gd name="T30" fmla="*/ 52 w 110"/>
                  <a:gd name="T31" fmla="*/ 295 h 305"/>
                  <a:gd name="T32" fmla="*/ 44 w 110"/>
                  <a:gd name="T33" fmla="*/ 301 h 305"/>
                  <a:gd name="T34" fmla="*/ 39 w 110"/>
                  <a:gd name="T35" fmla="*/ 305 h 305"/>
                  <a:gd name="T36" fmla="*/ 0 w 110"/>
                  <a:gd name="T3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305">
                    <a:moveTo>
                      <a:pt x="0" y="0"/>
                    </a:moveTo>
                    <a:lnTo>
                      <a:pt x="34" y="30"/>
                    </a:lnTo>
                    <a:lnTo>
                      <a:pt x="59" y="58"/>
                    </a:lnTo>
                    <a:lnTo>
                      <a:pt x="79" y="86"/>
                    </a:lnTo>
                    <a:lnTo>
                      <a:pt x="94" y="111"/>
                    </a:lnTo>
                    <a:lnTo>
                      <a:pt x="103" y="136"/>
                    </a:lnTo>
                    <a:lnTo>
                      <a:pt x="107" y="159"/>
                    </a:lnTo>
                    <a:lnTo>
                      <a:pt x="110" y="181"/>
                    </a:lnTo>
                    <a:lnTo>
                      <a:pt x="107" y="201"/>
                    </a:lnTo>
                    <a:lnTo>
                      <a:pt x="103" y="220"/>
                    </a:lnTo>
                    <a:lnTo>
                      <a:pt x="96" y="236"/>
                    </a:lnTo>
                    <a:lnTo>
                      <a:pt x="89" y="251"/>
                    </a:lnTo>
                    <a:lnTo>
                      <a:pt x="80" y="265"/>
                    </a:lnTo>
                    <a:lnTo>
                      <a:pt x="69" y="276"/>
                    </a:lnTo>
                    <a:lnTo>
                      <a:pt x="60" y="287"/>
                    </a:lnTo>
                    <a:lnTo>
                      <a:pt x="52" y="295"/>
                    </a:lnTo>
                    <a:lnTo>
                      <a:pt x="44" y="301"/>
                    </a:lnTo>
                    <a:lnTo>
                      <a:pt x="39" y="30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4" name="Freeform 62"/>
              <p:cNvSpPr>
                <a:spLocks/>
              </p:cNvSpPr>
              <p:nvPr/>
            </p:nvSpPr>
            <p:spPr bwMode="auto">
              <a:xfrm>
                <a:off x="10013951" y="2416968"/>
                <a:ext cx="223838" cy="371475"/>
              </a:xfrm>
              <a:custGeom>
                <a:avLst/>
                <a:gdLst>
                  <a:gd name="T0" fmla="*/ 17 w 141"/>
                  <a:gd name="T1" fmla="*/ 0 h 234"/>
                  <a:gd name="T2" fmla="*/ 53 w 141"/>
                  <a:gd name="T3" fmla="*/ 20 h 234"/>
                  <a:gd name="T4" fmla="*/ 82 w 141"/>
                  <a:gd name="T5" fmla="*/ 40 h 234"/>
                  <a:gd name="T6" fmla="*/ 104 w 141"/>
                  <a:gd name="T7" fmla="*/ 61 h 234"/>
                  <a:gd name="T8" fmla="*/ 120 w 141"/>
                  <a:gd name="T9" fmla="*/ 81 h 234"/>
                  <a:gd name="T10" fmla="*/ 132 w 141"/>
                  <a:gd name="T11" fmla="*/ 101 h 234"/>
                  <a:gd name="T12" fmla="*/ 137 w 141"/>
                  <a:gd name="T13" fmla="*/ 121 h 234"/>
                  <a:gd name="T14" fmla="*/ 141 w 141"/>
                  <a:gd name="T15" fmla="*/ 139 h 234"/>
                  <a:gd name="T16" fmla="*/ 140 w 141"/>
                  <a:gd name="T17" fmla="*/ 156 h 234"/>
                  <a:gd name="T18" fmla="*/ 137 w 141"/>
                  <a:gd name="T19" fmla="*/ 173 h 234"/>
                  <a:gd name="T20" fmla="*/ 133 w 141"/>
                  <a:gd name="T21" fmla="*/ 188 h 234"/>
                  <a:gd name="T22" fmla="*/ 126 w 141"/>
                  <a:gd name="T23" fmla="*/ 201 h 234"/>
                  <a:gd name="T24" fmla="*/ 120 w 141"/>
                  <a:gd name="T25" fmla="*/ 212 h 234"/>
                  <a:gd name="T26" fmla="*/ 114 w 141"/>
                  <a:gd name="T27" fmla="*/ 221 h 234"/>
                  <a:gd name="T28" fmla="*/ 108 w 141"/>
                  <a:gd name="T29" fmla="*/ 228 h 234"/>
                  <a:gd name="T30" fmla="*/ 105 w 141"/>
                  <a:gd name="T31" fmla="*/ 233 h 234"/>
                  <a:gd name="T32" fmla="*/ 104 w 141"/>
                  <a:gd name="T33" fmla="*/ 234 h 234"/>
                  <a:gd name="T34" fmla="*/ 80 w 141"/>
                  <a:gd name="T35" fmla="*/ 234 h 234"/>
                  <a:gd name="T36" fmla="*/ 59 w 141"/>
                  <a:gd name="T37" fmla="*/ 229 h 234"/>
                  <a:gd name="T38" fmla="*/ 41 w 141"/>
                  <a:gd name="T39" fmla="*/ 221 h 234"/>
                  <a:gd name="T40" fmla="*/ 29 w 141"/>
                  <a:gd name="T41" fmla="*/ 210 h 234"/>
                  <a:gd name="T42" fmla="*/ 18 w 141"/>
                  <a:gd name="T43" fmla="*/ 195 h 234"/>
                  <a:gd name="T44" fmla="*/ 10 w 141"/>
                  <a:gd name="T45" fmla="*/ 178 h 234"/>
                  <a:gd name="T46" fmla="*/ 4 w 141"/>
                  <a:gd name="T47" fmla="*/ 161 h 234"/>
                  <a:gd name="T48" fmla="*/ 2 w 141"/>
                  <a:gd name="T49" fmla="*/ 141 h 234"/>
                  <a:gd name="T50" fmla="*/ 0 w 141"/>
                  <a:gd name="T51" fmla="*/ 122 h 234"/>
                  <a:gd name="T52" fmla="*/ 1 w 141"/>
                  <a:gd name="T53" fmla="*/ 101 h 234"/>
                  <a:gd name="T54" fmla="*/ 2 w 141"/>
                  <a:gd name="T55" fmla="*/ 81 h 234"/>
                  <a:gd name="T56" fmla="*/ 4 w 141"/>
                  <a:gd name="T57" fmla="*/ 63 h 234"/>
                  <a:gd name="T58" fmla="*/ 7 w 141"/>
                  <a:gd name="T59" fmla="*/ 46 h 234"/>
                  <a:gd name="T60" fmla="*/ 9 w 141"/>
                  <a:gd name="T61" fmla="*/ 31 h 234"/>
                  <a:gd name="T62" fmla="*/ 13 w 141"/>
                  <a:gd name="T63" fmla="*/ 18 h 234"/>
                  <a:gd name="T64" fmla="*/ 15 w 141"/>
                  <a:gd name="T65" fmla="*/ 8 h 234"/>
                  <a:gd name="T66" fmla="*/ 16 w 141"/>
                  <a:gd name="T67" fmla="*/ 2 h 234"/>
                  <a:gd name="T68" fmla="*/ 17 w 141"/>
                  <a:gd name="T69"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1" h="234">
                    <a:moveTo>
                      <a:pt x="17" y="0"/>
                    </a:moveTo>
                    <a:lnTo>
                      <a:pt x="53" y="20"/>
                    </a:lnTo>
                    <a:lnTo>
                      <a:pt x="82" y="40"/>
                    </a:lnTo>
                    <a:lnTo>
                      <a:pt x="104" y="61"/>
                    </a:lnTo>
                    <a:lnTo>
                      <a:pt x="120" y="81"/>
                    </a:lnTo>
                    <a:lnTo>
                      <a:pt x="132" y="101"/>
                    </a:lnTo>
                    <a:lnTo>
                      <a:pt x="137" y="121"/>
                    </a:lnTo>
                    <a:lnTo>
                      <a:pt x="141" y="139"/>
                    </a:lnTo>
                    <a:lnTo>
                      <a:pt x="140" y="156"/>
                    </a:lnTo>
                    <a:lnTo>
                      <a:pt x="137" y="173"/>
                    </a:lnTo>
                    <a:lnTo>
                      <a:pt x="133" y="188"/>
                    </a:lnTo>
                    <a:lnTo>
                      <a:pt x="126" y="201"/>
                    </a:lnTo>
                    <a:lnTo>
                      <a:pt x="120" y="212"/>
                    </a:lnTo>
                    <a:lnTo>
                      <a:pt x="114" y="221"/>
                    </a:lnTo>
                    <a:lnTo>
                      <a:pt x="108" y="228"/>
                    </a:lnTo>
                    <a:lnTo>
                      <a:pt x="105" y="233"/>
                    </a:lnTo>
                    <a:lnTo>
                      <a:pt x="104" y="234"/>
                    </a:lnTo>
                    <a:lnTo>
                      <a:pt x="80" y="234"/>
                    </a:lnTo>
                    <a:lnTo>
                      <a:pt x="59" y="229"/>
                    </a:lnTo>
                    <a:lnTo>
                      <a:pt x="41" y="221"/>
                    </a:lnTo>
                    <a:lnTo>
                      <a:pt x="29" y="210"/>
                    </a:lnTo>
                    <a:lnTo>
                      <a:pt x="18" y="195"/>
                    </a:lnTo>
                    <a:lnTo>
                      <a:pt x="10" y="178"/>
                    </a:lnTo>
                    <a:lnTo>
                      <a:pt x="4" y="161"/>
                    </a:lnTo>
                    <a:lnTo>
                      <a:pt x="2" y="141"/>
                    </a:lnTo>
                    <a:lnTo>
                      <a:pt x="0" y="122"/>
                    </a:lnTo>
                    <a:lnTo>
                      <a:pt x="1" y="101"/>
                    </a:lnTo>
                    <a:lnTo>
                      <a:pt x="2" y="81"/>
                    </a:lnTo>
                    <a:lnTo>
                      <a:pt x="4" y="63"/>
                    </a:lnTo>
                    <a:lnTo>
                      <a:pt x="7" y="46"/>
                    </a:lnTo>
                    <a:lnTo>
                      <a:pt x="9" y="31"/>
                    </a:lnTo>
                    <a:lnTo>
                      <a:pt x="13" y="18"/>
                    </a:lnTo>
                    <a:lnTo>
                      <a:pt x="15" y="8"/>
                    </a:lnTo>
                    <a:lnTo>
                      <a:pt x="16" y="2"/>
                    </a:lnTo>
                    <a:lnTo>
                      <a:pt x="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5" name="Freeform 63"/>
              <p:cNvSpPr>
                <a:spLocks/>
              </p:cNvSpPr>
              <p:nvPr/>
            </p:nvSpPr>
            <p:spPr bwMode="auto">
              <a:xfrm>
                <a:off x="10044113" y="2418556"/>
                <a:ext cx="193675" cy="365125"/>
              </a:xfrm>
              <a:custGeom>
                <a:avLst/>
                <a:gdLst>
                  <a:gd name="T0" fmla="*/ 0 w 122"/>
                  <a:gd name="T1" fmla="*/ 0 h 230"/>
                  <a:gd name="T2" fmla="*/ 37 w 122"/>
                  <a:gd name="T3" fmla="*/ 20 h 230"/>
                  <a:gd name="T4" fmla="*/ 66 w 122"/>
                  <a:gd name="T5" fmla="*/ 42 h 230"/>
                  <a:gd name="T6" fmla="*/ 88 w 122"/>
                  <a:gd name="T7" fmla="*/ 63 h 230"/>
                  <a:gd name="T8" fmla="*/ 103 w 122"/>
                  <a:gd name="T9" fmla="*/ 85 h 230"/>
                  <a:gd name="T10" fmla="*/ 114 w 122"/>
                  <a:gd name="T11" fmla="*/ 105 h 230"/>
                  <a:gd name="T12" fmla="*/ 119 w 122"/>
                  <a:gd name="T13" fmla="*/ 125 h 230"/>
                  <a:gd name="T14" fmla="*/ 122 w 122"/>
                  <a:gd name="T15" fmla="*/ 144 h 230"/>
                  <a:gd name="T16" fmla="*/ 119 w 122"/>
                  <a:gd name="T17" fmla="*/ 162 h 230"/>
                  <a:gd name="T18" fmla="*/ 116 w 122"/>
                  <a:gd name="T19" fmla="*/ 179 h 230"/>
                  <a:gd name="T20" fmla="*/ 110 w 122"/>
                  <a:gd name="T21" fmla="*/ 194 h 230"/>
                  <a:gd name="T22" fmla="*/ 104 w 122"/>
                  <a:gd name="T23" fmla="*/ 206 h 230"/>
                  <a:gd name="T24" fmla="*/ 97 w 122"/>
                  <a:gd name="T25" fmla="*/ 217 h 230"/>
                  <a:gd name="T26" fmla="*/ 92 w 122"/>
                  <a:gd name="T27" fmla="*/ 225 h 230"/>
                  <a:gd name="T28" fmla="*/ 87 w 122"/>
                  <a:gd name="T29" fmla="*/ 230 h 230"/>
                  <a:gd name="T30" fmla="*/ 0 w 122"/>
                  <a:gd name="T31"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230">
                    <a:moveTo>
                      <a:pt x="0" y="0"/>
                    </a:moveTo>
                    <a:lnTo>
                      <a:pt x="37" y="20"/>
                    </a:lnTo>
                    <a:lnTo>
                      <a:pt x="66" y="42"/>
                    </a:lnTo>
                    <a:lnTo>
                      <a:pt x="88" y="63"/>
                    </a:lnTo>
                    <a:lnTo>
                      <a:pt x="103" y="85"/>
                    </a:lnTo>
                    <a:lnTo>
                      <a:pt x="114" y="105"/>
                    </a:lnTo>
                    <a:lnTo>
                      <a:pt x="119" y="125"/>
                    </a:lnTo>
                    <a:lnTo>
                      <a:pt x="122" y="144"/>
                    </a:lnTo>
                    <a:lnTo>
                      <a:pt x="119" y="162"/>
                    </a:lnTo>
                    <a:lnTo>
                      <a:pt x="116" y="179"/>
                    </a:lnTo>
                    <a:lnTo>
                      <a:pt x="110" y="194"/>
                    </a:lnTo>
                    <a:lnTo>
                      <a:pt x="104" y="206"/>
                    </a:lnTo>
                    <a:lnTo>
                      <a:pt x="97" y="217"/>
                    </a:lnTo>
                    <a:lnTo>
                      <a:pt x="92" y="225"/>
                    </a:lnTo>
                    <a:lnTo>
                      <a:pt x="87" y="23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6" name="Freeform 64"/>
              <p:cNvSpPr>
                <a:spLocks/>
              </p:cNvSpPr>
              <p:nvPr/>
            </p:nvSpPr>
            <p:spPr bwMode="auto">
              <a:xfrm>
                <a:off x="11322051" y="3825081"/>
                <a:ext cx="160338" cy="231775"/>
              </a:xfrm>
              <a:custGeom>
                <a:avLst/>
                <a:gdLst>
                  <a:gd name="T0" fmla="*/ 94 w 101"/>
                  <a:gd name="T1" fmla="*/ 0 h 146"/>
                  <a:gd name="T2" fmla="*/ 99 w 101"/>
                  <a:gd name="T3" fmla="*/ 31 h 146"/>
                  <a:gd name="T4" fmla="*/ 101 w 101"/>
                  <a:gd name="T5" fmla="*/ 58 h 146"/>
                  <a:gd name="T6" fmla="*/ 101 w 101"/>
                  <a:gd name="T7" fmla="*/ 80 h 146"/>
                  <a:gd name="T8" fmla="*/ 99 w 101"/>
                  <a:gd name="T9" fmla="*/ 98 h 146"/>
                  <a:gd name="T10" fmla="*/ 94 w 101"/>
                  <a:gd name="T11" fmla="*/ 112 h 146"/>
                  <a:gd name="T12" fmla="*/ 88 w 101"/>
                  <a:gd name="T13" fmla="*/ 123 h 146"/>
                  <a:gd name="T14" fmla="*/ 81 w 101"/>
                  <a:gd name="T15" fmla="*/ 133 h 146"/>
                  <a:gd name="T16" fmla="*/ 73 w 101"/>
                  <a:gd name="T17" fmla="*/ 138 h 146"/>
                  <a:gd name="T18" fmla="*/ 65 w 101"/>
                  <a:gd name="T19" fmla="*/ 143 h 146"/>
                  <a:gd name="T20" fmla="*/ 57 w 101"/>
                  <a:gd name="T21" fmla="*/ 145 h 146"/>
                  <a:gd name="T22" fmla="*/ 49 w 101"/>
                  <a:gd name="T23" fmla="*/ 146 h 146"/>
                  <a:gd name="T24" fmla="*/ 41 w 101"/>
                  <a:gd name="T25" fmla="*/ 146 h 146"/>
                  <a:gd name="T26" fmla="*/ 35 w 101"/>
                  <a:gd name="T27" fmla="*/ 145 h 146"/>
                  <a:gd name="T28" fmla="*/ 29 w 101"/>
                  <a:gd name="T29" fmla="*/ 145 h 146"/>
                  <a:gd name="T30" fmla="*/ 26 w 101"/>
                  <a:gd name="T31" fmla="*/ 144 h 146"/>
                  <a:gd name="T32" fmla="*/ 25 w 101"/>
                  <a:gd name="T33" fmla="*/ 144 h 146"/>
                  <a:gd name="T34" fmla="*/ 11 w 101"/>
                  <a:gd name="T35" fmla="*/ 125 h 146"/>
                  <a:gd name="T36" fmla="*/ 3 w 101"/>
                  <a:gd name="T37" fmla="*/ 107 h 146"/>
                  <a:gd name="T38" fmla="*/ 0 w 101"/>
                  <a:gd name="T39" fmla="*/ 91 h 146"/>
                  <a:gd name="T40" fmla="*/ 3 w 101"/>
                  <a:gd name="T41" fmla="*/ 76 h 146"/>
                  <a:gd name="T42" fmla="*/ 9 w 101"/>
                  <a:gd name="T43" fmla="*/ 62 h 146"/>
                  <a:gd name="T44" fmla="*/ 17 w 101"/>
                  <a:gd name="T45" fmla="*/ 50 h 146"/>
                  <a:gd name="T46" fmla="*/ 28 w 101"/>
                  <a:gd name="T47" fmla="*/ 38 h 146"/>
                  <a:gd name="T48" fmla="*/ 41 w 101"/>
                  <a:gd name="T49" fmla="*/ 29 h 146"/>
                  <a:gd name="T50" fmla="*/ 54 w 101"/>
                  <a:gd name="T51" fmla="*/ 20 h 146"/>
                  <a:gd name="T52" fmla="*/ 65 w 101"/>
                  <a:gd name="T53" fmla="*/ 13 h 146"/>
                  <a:gd name="T54" fmla="*/ 77 w 101"/>
                  <a:gd name="T55" fmla="*/ 7 h 146"/>
                  <a:gd name="T56" fmla="*/ 86 w 101"/>
                  <a:gd name="T57" fmla="*/ 3 h 146"/>
                  <a:gd name="T58" fmla="*/ 92 w 101"/>
                  <a:gd name="T59" fmla="*/ 1 h 146"/>
                  <a:gd name="T60" fmla="*/ 94 w 101"/>
                  <a:gd name="T61"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1" h="146">
                    <a:moveTo>
                      <a:pt x="94" y="0"/>
                    </a:moveTo>
                    <a:lnTo>
                      <a:pt x="99" y="31"/>
                    </a:lnTo>
                    <a:lnTo>
                      <a:pt x="101" y="58"/>
                    </a:lnTo>
                    <a:lnTo>
                      <a:pt x="101" y="80"/>
                    </a:lnTo>
                    <a:lnTo>
                      <a:pt x="99" y="98"/>
                    </a:lnTo>
                    <a:lnTo>
                      <a:pt x="94" y="112"/>
                    </a:lnTo>
                    <a:lnTo>
                      <a:pt x="88" y="123"/>
                    </a:lnTo>
                    <a:lnTo>
                      <a:pt x="81" y="133"/>
                    </a:lnTo>
                    <a:lnTo>
                      <a:pt x="73" y="138"/>
                    </a:lnTo>
                    <a:lnTo>
                      <a:pt x="65" y="143"/>
                    </a:lnTo>
                    <a:lnTo>
                      <a:pt x="57" y="145"/>
                    </a:lnTo>
                    <a:lnTo>
                      <a:pt x="49" y="146"/>
                    </a:lnTo>
                    <a:lnTo>
                      <a:pt x="41" y="146"/>
                    </a:lnTo>
                    <a:lnTo>
                      <a:pt x="35" y="145"/>
                    </a:lnTo>
                    <a:lnTo>
                      <a:pt x="29" y="145"/>
                    </a:lnTo>
                    <a:lnTo>
                      <a:pt x="26" y="144"/>
                    </a:lnTo>
                    <a:lnTo>
                      <a:pt x="25" y="144"/>
                    </a:lnTo>
                    <a:lnTo>
                      <a:pt x="11" y="125"/>
                    </a:lnTo>
                    <a:lnTo>
                      <a:pt x="3" y="107"/>
                    </a:lnTo>
                    <a:lnTo>
                      <a:pt x="0" y="91"/>
                    </a:lnTo>
                    <a:lnTo>
                      <a:pt x="3" y="76"/>
                    </a:lnTo>
                    <a:lnTo>
                      <a:pt x="9" y="62"/>
                    </a:lnTo>
                    <a:lnTo>
                      <a:pt x="17" y="50"/>
                    </a:lnTo>
                    <a:lnTo>
                      <a:pt x="28" y="38"/>
                    </a:lnTo>
                    <a:lnTo>
                      <a:pt x="41" y="29"/>
                    </a:lnTo>
                    <a:lnTo>
                      <a:pt x="54" y="20"/>
                    </a:lnTo>
                    <a:lnTo>
                      <a:pt x="65" y="13"/>
                    </a:lnTo>
                    <a:lnTo>
                      <a:pt x="77" y="7"/>
                    </a:lnTo>
                    <a:lnTo>
                      <a:pt x="86" y="3"/>
                    </a:lnTo>
                    <a:lnTo>
                      <a:pt x="92" y="1"/>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7" name="Freeform 65"/>
              <p:cNvSpPr>
                <a:spLocks/>
              </p:cNvSpPr>
              <p:nvPr/>
            </p:nvSpPr>
            <p:spPr bwMode="auto">
              <a:xfrm>
                <a:off x="11366501" y="3828256"/>
                <a:ext cx="117475" cy="227013"/>
              </a:xfrm>
              <a:custGeom>
                <a:avLst/>
                <a:gdLst>
                  <a:gd name="T0" fmla="*/ 66 w 74"/>
                  <a:gd name="T1" fmla="*/ 0 h 143"/>
                  <a:gd name="T2" fmla="*/ 72 w 74"/>
                  <a:gd name="T3" fmla="*/ 31 h 143"/>
                  <a:gd name="T4" fmla="*/ 74 w 74"/>
                  <a:gd name="T5" fmla="*/ 59 h 143"/>
                  <a:gd name="T6" fmla="*/ 73 w 74"/>
                  <a:gd name="T7" fmla="*/ 81 h 143"/>
                  <a:gd name="T8" fmla="*/ 71 w 74"/>
                  <a:gd name="T9" fmla="*/ 98 h 143"/>
                  <a:gd name="T10" fmla="*/ 66 w 74"/>
                  <a:gd name="T11" fmla="*/ 112 h 143"/>
                  <a:gd name="T12" fmla="*/ 60 w 74"/>
                  <a:gd name="T13" fmla="*/ 124 h 143"/>
                  <a:gd name="T14" fmla="*/ 52 w 74"/>
                  <a:gd name="T15" fmla="*/ 132 h 143"/>
                  <a:gd name="T16" fmla="*/ 44 w 74"/>
                  <a:gd name="T17" fmla="*/ 138 h 143"/>
                  <a:gd name="T18" fmla="*/ 36 w 74"/>
                  <a:gd name="T19" fmla="*/ 141 h 143"/>
                  <a:gd name="T20" fmla="*/ 28 w 74"/>
                  <a:gd name="T21" fmla="*/ 142 h 143"/>
                  <a:gd name="T22" fmla="*/ 19 w 74"/>
                  <a:gd name="T23" fmla="*/ 143 h 143"/>
                  <a:gd name="T24" fmla="*/ 12 w 74"/>
                  <a:gd name="T25" fmla="*/ 143 h 143"/>
                  <a:gd name="T26" fmla="*/ 5 w 74"/>
                  <a:gd name="T27" fmla="*/ 142 h 143"/>
                  <a:gd name="T28" fmla="*/ 0 w 74"/>
                  <a:gd name="T29" fmla="*/ 142 h 143"/>
                  <a:gd name="T30" fmla="*/ 66 w 74"/>
                  <a:gd name="T3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 h="143">
                    <a:moveTo>
                      <a:pt x="66" y="0"/>
                    </a:moveTo>
                    <a:lnTo>
                      <a:pt x="72" y="31"/>
                    </a:lnTo>
                    <a:lnTo>
                      <a:pt x="74" y="59"/>
                    </a:lnTo>
                    <a:lnTo>
                      <a:pt x="73" y="81"/>
                    </a:lnTo>
                    <a:lnTo>
                      <a:pt x="71" y="98"/>
                    </a:lnTo>
                    <a:lnTo>
                      <a:pt x="66" y="112"/>
                    </a:lnTo>
                    <a:lnTo>
                      <a:pt x="60" y="124"/>
                    </a:lnTo>
                    <a:lnTo>
                      <a:pt x="52" y="132"/>
                    </a:lnTo>
                    <a:lnTo>
                      <a:pt x="44" y="138"/>
                    </a:lnTo>
                    <a:lnTo>
                      <a:pt x="36" y="141"/>
                    </a:lnTo>
                    <a:lnTo>
                      <a:pt x="28" y="142"/>
                    </a:lnTo>
                    <a:lnTo>
                      <a:pt x="19" y="143"/>
                    </a:lnTo>
                    <a:lnTo>
                      <a:pt x="12" y="143"/>
                    </a:lnTo>
                    <a:lnTo>
                      <a:pt x="5" y="142"/>
                    </a:lnTo>
                    <a:lnTo>
                      <a:pt x="0" y="142"/>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8" name="Freeform 66"/>
              <p:cNvSpPr>
                <a:spLocks/>
              </p:cNvSpPr>
              <p:nvPr/>
            </p:nvSpPr>
            <p:spPr bwMode="auto">
              <a:xfrm>
                <a:off x="10398126" y="1926431"/>
                <a:ext cx="200025" cy="312738"/>
              </a:xfrm>
              <a:custGeom>
                <a:avLst/>
                <a:gdLst>
                  <a:gd name="T0" fmla="*/ 97 w 126"/>
                  <a:gd name="T1" fmla="*/ 0 h 197"/>
                  <a:gd name="T2" fmla="*/ 110 w 126"/>
                  <a:gd name="T3" fmla="*/ 34 h 197"/>
                  <a:gd name="T4" fmla="*/ 119 w 126"/>
                  <a:gd name="T5" fmla="*/ 63 h 197"/>
                  <a:gd name="T6" fmla="*/ 124 w 126"/>
                  <a:gd name="T7" fmla="*/ 89 h 197"/>
                  <a:gd name="T8" fmla="*/ 126 w 126"/>
                  <a:gd name="T9" fmla="*/ 111 h 197"/>
                  <a:gd name="T10" fmla="*/ 126 w 126"/>
                  <a:gd name="T11" fmla="*/ 130 h 197"/>
                  <a:gd name="T12" fmla="*/ 124 w 126"/>
                  <a:gd name="T13" fmla="*/ 146 h 197"/>
                  <a:gd name="T14" fmla="*/ 118 w 126"/>
                  <a:gd name="T15" fmla="*/ 160 h 197"/>
                  <a:gd name="T16" fmla="*/ 112 w 126"/>
                  <a:gd name="T17" fmla="*/ 170 h 197"/>
                  <a:gd name="T18" fmla="*/ 104 w 126"/>
                  <a:gd name="T19" fmla="*/ 178 h 197"/>
                  <a:gd name="T20" fmla="*/ 96 w 126"/>
                  <a:gd name="T21" fmla="*/ 185 h 197"/>
                  <a:gd name="T22" fmla="*/ 87 w 126"/>
                  <a:gd name="T23" fmla="*/ 190 h 197"/>
                  <a:gd name="T24" fmla="*/ 79 w 126"/>
                  <a:gd name="T25" fmla="*/ 193 h 197"/>
                  <a:gd name="T26" fmla="*/ 70 w 126"/>
                  <a:gd name="T27" fmla="*/ 195 h 197"/>
                  <a:gd name="T28" fmla="*/ 63 w 126"/>
                  <a:gd name="T29" fmla="*/ 197 h 197"/>
                  <a:gd name="T30" fmla="*/ 56 w 126"/>
                  <a:gd name="T31" fmla="*/ 197 h 197"/>
                  <a:gd name="T32" fmla="*/ 50 w 126"/>
                  <a:gd name="T33" fmla="*/ 197 h 197"/>
                  <a:gd name="T34" fmla="*/ 47 w 126"/>
                  <a:gd name="T35" fmla="*/ 197 h 197"/>
                  <a:gd name="T36" fmla="*/ 45 w 126"/>
                  <a:gd name="T37" fmla="*/ 197 h 197"/>
                  <a:gd name="T38" fmla="*/ 25 w 126"/>
                  <a:gd name="T39" fmla="*/ 178 h 197"/>
                  <a:gd name="T40" fmla="*/ 10 w 126"/>
                  <a:gd name="T41" fmla="*/ 159 h 197"/>
                  <a:gd name="T42" fmla="*/ 3 w 126"/>
                  <a:gd name="T43" fmla="*/ 140 h 197"/>
                  <a:gd name="T44" fmla="*/ 0 w 126"/>
                  <a:gd name="T45" fmla="*/ 122 h 197"/>
                  <a:gd name="T46" fmla="*/ 3 w 126"/>
                  <a:gd name="T47" fmla="*/ 104 h 197"/>
                  <a:gd name="T48" fmla="*/ 10 w 126"/>
                  <a:gd name="T49" fmla="*/ 87 h 197"/>
                  <a:gd name="T50" fmla="*/ 19 w 126"/>
                  <a:gd name="T51" fmla="*/ 71 h 197"/>
                  <a:gd name="T52" fmla="*/ 30 w 126"/>
                  <a:gd name="T53" fmla="*/ 56 h 197"/>
                  <a:gd name="T54" fmla="*/ 43 w 126"/>
                  <a:gd name="T55" fmla="*/ 42 h 197"/>
                  <a:gd name="T56" fmla="*/ 56 w 126"/>
                  <a:gd name="T57" fmla="*/ 30 h 197"/>
                  <a:gd name="T58" fmla="*/ 69 w 126"/>
                  <a:gd name="T59" fmla="*/ 20 h 197"/>
                  <a:gd name="T60" fmla="*/ 80 w 126"/>
                  <a:gd name="T61" fmla="*/ 12 h 197"/>
                  <a:gd name="T62" fmla="*/ 89 w 126"/>
                  <a:gd name="T63" fmla="*/ 5 h 197"/>
                  <a:gd name="T64" fmla="*/ 95 w 126"/>
                  <a:gd name="T65" fmla="*/ 2 h 197"/>
                  <a:gd name="T66" fmla="*/ 97 w 126"/>
                  <a:gd name="T6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6" h="197">
                    <a:moveTo>
                      <a:pt x="97" y="0"/>
                    </a:moveTo>
                    <a:lnTo>
                      <a:pt x="110" y="34"/>
                    </a:lnTo>
                    <a:lnTo>
                      <a:pt x="119" y="63"/>
                    </a:lnTo>
                    <a:lnTo>
                      <a:pt x="124" y="89"/>
                    </a:lnTo>
                    <a:lnTo>
                      <a:pt x="126" y="111"/>
                    </a:lnTo>
                    <a:lnTo>
                      <a:pt x="126" y="130"/>
                    </a:lnTo>
                    <a:lnTo>
                      <a:pt x="124" y="146"/>
                    </a:lnTo>
                    <a:lnTo>
                      <a:pt x="118" y="160"/>
                    </a:lnTo>
                    <a:lnTo>
                      <a:pt x="112" y="170"/>
                    </a:lnTo>
                    <a:lnTo>
                      <a:pt x="104" y="178"/>
                    </a:lnTo>
                    <a:lnTo>
                      <a:pt x="96" y="185"/>
                    </a:lnTo>
                    <a:lnTo>
                      <a:pt x="87" y="190"/>
                    </a:lnTo>
                    <a:lnTo>
                      <a:pt x="79" y="193"/>
                    </a:lnTo>
                    <a:lnTo>
                      <a:pt x="70" y="195"/>
                    </a:lnTo>
                    <a:lnTo>
                      <a:pt x="63" y="197"/>
                    </a:lnTo>
                    <a:lnTo>
                      <a:pt x="56" y="197"/>
                    </a:lnTo>
                    <a:lnTo>
                      <a:pt x="50" y="197"/>
                    </a:lnTo>
                    <a:lnTo>
                      <a:pt x="47" y="197"/>
                    </a:lnTo>
                    <a:lnTo>
                      <a:pt x="45" y="197"/>
                    </a:lnTo>
                    <a:lnTo>
                      <a:pt x="25" y="178"/>
                    </a:lnTo>
                    <a:lnTo>
                      <a:pt x="10" y="159"/>
                    </a:lnTo>
                    <a:lnTo>
                      <a:pt x="3" y="140"/>
                    </a:lnTo>
                    <a:lnTo>
                      <a:pt x="0" y="122"/>
                    </a:lnTo>
                    <a:lnTo>
                      <a:pt x="3" y="104"/>
                    </a:lnTo>
                    <a:lnTo>
                      <a:pt x="10" y="87"/>
                    </a:lnTo>
                    <a:lnTo>
                      <a:pt x="19" y="71"/>
                    </a:lnTo>
                    <a:lnTo>
                      <a:pt x="30" y="56"/>
                    </a:lnTo>
                    <a:lnTo>
                      <a:pt x="43" y="42"/>
                    </a:lnTo>
                    <a:lnTo>
                      <a:pt x="56" y="30"/>
                    </a:lnTo>
                    <a:lnTo>
                      <a:pt x="69" y="20"/>
                    </a:lnTo>
                    <a:lnTo>
                      <a:pt x="80" y="12"/>
                    </a:lnTo>
                    <a:lnTo>
                      <a:pt x="89" y="5"/>
                    </a:lnTo>
                    <a:lnTo>
                      <a:pt x="95" y="2"/>
                    </a:lnTo>
                    <a:lnTo>
                      <a:pt x="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49" name="Freeform 67"/>
              <p:cNvSpPr>
                <a:spLocks/>
              </p:cNvSpPr>
              <p:nvPr/>
            </p:nvSpPr>
            <p:spPr bwMode="auto">
              <a:xfrm>
                <a:off x="10475913" y="1931193"/>
                <a:ext cx="123825" cy="304800"/>
              </a:xfrm>
              <a:custGeom>
                <a:avLst/>
                <a:gdLst>
                  <a:gd name="T0" fmla="*/ 50 w 78"/>
                  <a:gd name="T1" fmla="*/ 0 h 192"/>
                  <a:gd name="T2" fmla="*/ 62 w 78"/>
                  <a:gd name="T3" fmla="*/ 33 h 192"/>
                  <a:gd name="T4" fmla="*/ 71 w 78"/>
                  <a:gd name="T5" fmla="*/ 63 h 192"/>
                  <a:gd name="T6" fmla="*/ 76 w 78"/>
                  <a:gd name="T7" fmla="*/ 89 h 192"/>
                  <a:gd name="T8" fmla="*/ 78 w 78"/>
                  <a:gd name="T9" fmla="*/ 111 h 192"/>
                  <a:gd name="T10" fmla="*/ 78 w 78"/>
                  <a:gd name="T11" fmla="*/ 129 h 192"/>
                  <a:gd name="T12" fmla="*/ 75 w 78"/>
                  <a:gd name="T13" fmla="*/ 145 h 192"/>
                  <a:gd name="T14" fmla="*/ 70 w 78"/>
                  <a:gd name="T15" fmla="*/ 158 h 192"/>
                  <a:gd name="T16" fmla="*/ 63 w 78"/>
                  <a:gd name="T17" fmla="*/ 167 h 192"/>
                  <a:gd name="T18" fmla="*/ 55 w 78"/>
                  <a:gd name="T19" fmla="*/ 175 h 192"/>
                  <a:gd name="T20" fmla="*/ 47 w 78"/>
                  <a:gd name="T21" fmla="*/ 181 h 192"/>
                  <a:gd name="T22" fmla="*/ 38 w 78"/>
                  <a:gd name="T23" fmla="*/ 186 h 192"/>
                  <a:gd name="T24" fmla="*/ 29 w 78"/>
                  <a:gd name="T25" fmla="*/ 189 h 192"/>
                  <a:gd name="T26" fmla="*/ 21 w 78"/>
                  <a:gd name="T27" fmla="*/ 190 h 192"/>
                  <a:gd name="T28" fmla="*/ 13 w 78"/>
                  <a:gd name="T29" fmla="*/ 191 h 192"/>
                  <a:gd name="T30" fmla="*/ 6 w 78"/>
                  <a:gd name="T31" fmla="*/ 192 h 192"/>
                  <a:gd name="T32" fmla="*/ 0 w 78"/>
                  <a:gd name="T33" fmla="*/ 192 h 192"/>
                  <a:gd name="T34" fmla="*/ 50 w 78"/>
                  <a:gd name="T35"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192">
                    <a:moveTo>
                      <a:pt x="50" y="0"/>
                    </a:moveTo>
                    <a:lnTo>
                      <a:pt x="62" y="33"/>
                    </a:lnTo>
                    <a:lnTo>
                      <a:pt x="71" y="63"/>
                    </a:lnTo>
                    <a:lnTo>
                      <a:pt x="76" y="89"/>
                    </a:lnTo>
                    <a:lnTo>
                      <a:pt x="78" y="111"/>
                    </a:lnTo>
                    <a:lnTo>
                      <a:pt x="78" y="129"/>
                    </a:lnTo>
                    <a:lnTo>
                      <a:pt x="75" y="145"/>
                    </a:lnTo>
                    <a:lnTo>
                      <a:pt x="70" y="158"/>
                    </a:lnTo>
                    <a:lnTo>
                      <a:pt x="63" y="167"/>
                    </a:lnTo>
                    <a:lnTo>
                      <a:pt x="55" y="175"/>
                    </a:lnTo>
                    <a:lnTo>
                      <a:pt x="47" y="181"/>
                    </a:lnTo>
                    <a:lnTo>
                      <a:pt x="38" y="186"/>
                    </a:lnTo>
                    <a:lnTo>
                      <a:pt x="29" y="189"/>
                    </a:lnTo>
                    <a:lnTo>
                      <a:pt x="21" y="190"/>
                    </a:lnTo>
                    <a:lnTo>
                      <a:pt x="13" y="191"/>
                    </a:lnTo>
                    <a:lnTo>
                      <a:pt x="6" y="192"/>
                    </a:lnTo>
                    <a:lnTo>
                      <a:pt x="0" y="192"/>
                    </a:lnTo>
                    <a:lnTo>
                      <a:pt x="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0" name="Freeform 68"/>
              <p:cNvSpPr>
                <a:spLocks/>
              </p:cNvSpPr>
              <p:nvPr/>
            </p:nvSpPr>
            <p:spPr bwMode="auto">
              <a:xfrm>
                <a:off x="9172576" y="3699668"/>
                <a:ext cx="211138" cy="130175"/>
              </a:xfrm>
              <a:custGeom>
                <a:avLst/>
                <a:gdLst>
                  <a:gd name="T0" fmla="*/ 92 w 133"/>
                  <a:gd name="T1" fmla="*/ 0 h 82"/>
                  <a:gd name="T2" fmla="*/ 103 w 133"/>
                  <a:gd name="T3" fmla="*/ 2 h 82"/>
                  <a:gd name="T4" fmla="*/ 111 w 133"/>
                  <a:gd name="T5" fmla="*/ 6 h 82"/>
                  <a:gd name="T6" fmla="*/ 118 w 133"/>
                  <a:gd name="T7" fmla="*/ 12 h 82"/>
                  <a:gd name="T8" fmla="*/ 123 w 133"/>
                  <a:gd name="T9" fmla="*/ 18 h 82"/>
                  <a:gd name="T10" fmla="*/ 127 w 133"/>
                  <a:gd name="T11" fmla="*/ 25 h 82"/>
                  <a:gd name="T12" fmla="*/ 130 w 133"/>
                  <a:gd name="T13" fmla="*/ 30 h 82"/>
                  <a:gd name="T14" fmla="*/ 131 w 133"/>
                  <a:gd name="T15" fmla="*/ 36 h 82"/>
                  <a:gd name="T16" fmla="*/ 133 w 133"/>
                  <a:gd name="T17" fmla="*/ 40 h 82"/>
                  <a:gd name="T18" fmla="*/ 133 w 133"/>
                  <a:gd name="T19" fmla="*/ 41 h 82"/>
                  <a:gd name="T20" fmla="*/ 122 w 133"/>
                  <a:gd name="T21" fmla="*/ 59 h 82"/>
                  <a:gd name="T22" fmla="*/ 112 w 133"/>
                  <a:gd name="T23" fmla="*/ 72 h 82"/>
                  <a:gd name="T24" fmla="*/ 99 w 133"/>
                  <a:gd name="T25" fmla="*/ 79 h 82"/>
                  <a:gd name="T26" fmla="*/ 85 w 133"/>
                  <a:gd name="T27" fmla="*/ 82 h 82"/>
                  <a:gd name="T28" fmla="*/ 71 w 133"/>
                  <a:gd name="T29" fmla="*/ 82 h 82"/>
                  <a:gd name="T30" fmla="*/ 59 w 133"/>
                  <a:gd name="T31" fmla="*/ 79 h 82"/>
                  <a:gd name="T32" fmla="*/ 45 w 133"/>
                  <a:gd name="T33" fmla="*/ 73 h 82"/>
                  <a:gd name="T34" fmla="*/ 33 w 133"/>
                  <a:gd name="T35" fmla="*/ 66 h 82"/>
                  <a:gd name="T36" fmla="*/ 22 w 133"/>
                  <a:gd name="T37" fmla="*/ 59 h 82"/>
                  <a:gd name="T38" fmla="*/ 12 w 133"/>
                  <a:gd name="T39" fmla="*/ 52 h 82"/>
                  <a:gd name="T40" fmla="*/ 6 w 133"/>
                  <a:gd name="T41" fmla="*/ 47 h 82"/>
                  <a:gd name="T42" fmla="*/ 1 w 133"/>
                  <a:gd name="T43" fmla="*/ 42 h 82"/>
                  <a:gd name="T44" fmla="*/ 0 w 133"/>
                  <a:gd name="T45" fmla="*/ 41 h 82"/>
                  <a:gd name="T46" fmla="*/ 24 w 133"/>
                  <a:gd name="T47" fmla="*/ 24 h 82"/>
                  <a:gd name="T48" fmla="*/ 45 w 133"/>
                  <a:gd name="T49" fmla="*/ 12 h 82"/>
                  <a:gd name="T50" fmla="*/ 63 w 133"/>
                  <a:gd name="T51" fmla="*/ 4 h 82"/>
                  <a:gd name="T52" fmla="*/ 78 w 133"/>
                  <a:gd name="T53" fmla="*/ 0 h 82"/>
                  <a:gd name="T54" fmla="*/ 92 w 133"/>
                  <a:gd name="T55"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3" h="82">
                    <a:moveTo>
                      <a:pt x="92" y="0"/>
                    </a:moveTo>
                    <a:lnTo>
                      <a:pt x="103" y="2"/>
                    </a:lnTo>
                    <a:lnTo>
                      <a:pt x="111" y="6"/>
                    </a:lnTo>
                    <a:lnTo>
                      <a:pt x="118" y="12"/>
                    </a:lnTo>
                    <a:lnTo>
                      <a:pt x="123" y="18"/>
                    </a:lnTo>
                    <a:lnTo>
                      <a:pt x="127" y="25"/>
                    </a:lnTo>
                    <a:lnTo>
                      <a:pt x="130" y="30"/>
                    </a:lnTo>
                    <a:lnTo>
                      <a:pt x="131" y="36"/>
                    </a:lnTo>
                    <a:lnTo>
                      <a:pt x="133" y="40"/>
                    </a:lnTo>
                    <a:lnTo>
                      <a:pt x="133" y="41"/>
                    </a:lnTo>
                    <a:lnTo>
                      <a:pt x="122" y="59"/>
                    </a:lnTo>
                    <a:lnTo>
                      <a:pt x="112" y="72"/>
                    </a:lnTo>
                    <a:lnTo>
                      <a:pt x="99" y="79"/>
                    </a:lnTo>
                    <a:lnTo>
                      <a:pt x="85" y="82"/>
                    </a:lnTo>
                    <a:lnTo>
                      <a:pt x="71" y="82"/>
                    </a:lnTo>
                    <a:lnTo>
                      <a:pt x="59" y="79"/>
                    </a:lnTo>
                    <a:lnTo>
                      <a:pt x="45" y="73"/>
                    </a:lnTo>
                    <a:lnTo>
                      <a:pt x="33" y="66"/>
                    </a:lnTo>
                    <a:lnTo>
                      <a:pt x="22" y="59"/>
                    </a:lnTo>
                    <a:lnTo>
                      <a:pt x="12" y="52"/>
                    </a:lnTo>
                    <a:lnTo>
                      <a:pt x="6" y="47"/>
                    </a:lnTo>
                    <a:lnTo>
                      <a:pt x="1" y="42"/>
                    </a:lnTo>
                    <a:lnTo>
                      <a:pt x="0" y="41"/>
                    </a:lnTo>
                    <a:lnTo>
                      <a:pt x="24" y="24"/>
                    </a:lnTo>
                    <a:lnTo>
                      <a:pt x="45" y="12"/>
                    </a:lnTo>
                    <a:lnTo>
                      <a:pt x="63" y="4"/>
                    </a:lnTo>
                    <a:lnTo>
                      <a:pt x="78" y="0"/>
                    </a:lnTo>
                    <a:lnTo>
                      <a:pt x="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1" name="Freeform 69"/>
              <p:cNvSpPr>
                <a:spLocks/>
              </p:cNvSpPr>
              <p:nvPr/>
            </p:nvSpPr>
            <p:spPr bwMode="auto">
              <a:xfrm>
                <a:off x="9174163" y="3698081"/>
                <a:ext cx="206375" cy="65088"/>
              </a:xfrm>
              <a:custGeom>
                <a:avLst/>
                <a:gdLst>
                  <a:gd name="T0" fmla="*/ 89 w 130"/>
                  <a:gd name="T1" fmla="*/ 0 h 41"/>
                  <a:gd name="T2" fmla="*/ 99 w 130"/>
                  <a:gd name="T3" fmla="*/ 1 h 41"/>
                  <a:gd name="T4" fmla="*/ 107 w 130"/>
                  <a:gd name="T5" fmla="*/ 6 h 41"/>
                  <a:gd name="T6" fmla="*/ 114 w 130"/>
                  <a:gd name="T7" fmla="*/ 11 h 41"/>
                  <a:gd name="T8" fmla="*/ 120 w 130"/>
                  <a:gd name="T9" fmla="*/ 16 h 41"/>
                  <a:gd name="T10" fmla="*/ 123 w 130"/>
                  <a:gd name="T11" fmla="*/ 23 h 41"/>
                  <a:gd name="T12" fmla="*/ 127 w 130"/>
                  <a:gd name="T13" fmla="*/ 29 h 41"/>
                  <a:gd name="T14" fmla="*/ 129 w 130"/>
                  <a:gd name="T15" fmla="*/ 35 h 41"/>
                  <a:gd name="T16" fmla="*/ 130 w 130"/>
                  <a:gd name="T17" fmla="*/ 40 h 41"/>
                  <a:gd name="T18" fmla="*/ 0 w 130"/>
                  <a:gd name="T19" fmla="*/ 41 h 41"/>
                  <a:gd name="T20" fmla="*/ 23 w 130"/>
                  <a:gd name="T21" fmla="*/ 25 h 41"/>
                  <a:gd name="T22" fmla="*/ 44 w 130"/>
                  <a:gd name="T23" fmla="*/ 12 h 41"/>
                  <a:gd name="T24" fmla="*/ 61 w 130"/>
                  <a:gd name="T25" fmla="*/ 5 h 41"/>
                  <a:gd name="T26" fmla="*/ 76 w 130"/>
                  <a:gd name="T27" fmla="*/ 1 h 41"/>
                  <a:gd name="T28" fmla="*/ 89 w 130"/>
                  <a:gd name="T2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41">
                    <a:moveTo>
                      <a:pt x="89" y="0"/>
                    </a:moveTo>
                    <a:lnTo>
                      <a:pt x="99" y="1"/>
                    </a:lnTo>
                    <a:lnTo>
                      <a:pt x="107" y="6"/>
                    </a:lnTo>
                    <a:lnTo>
                      <a:pt x="114" y="11"/>
                    </a:lnTo>
                    <a:lnTo>
                      <a:pt x="120" y="16"/>
                    </a:lnTo>
                    <a:lnTo>
                      <a:pt x="123" y="23"/>
                    </a:lnTo>
                    <a:lnTo>
                      <a:pt x="127" y="29"/>
                    </a:lnTo>
                    <a:lnTo>
                      <a:pt x="129" y="35"/>
                    </a:lnTo>
                    <a:lnTo>
                      <a:pt x="130" y="40"/>
                    </a:lnTo>
                    <a:lnTo>
                      <a:pt x="0" y="41"/>
                    </a:lnTo>
                    <a:lnTo>
                      <a:pt x="23" y="25"/>
                    </a:lnTo>
                    <a:lnTo>
                      <a:pt x="44" y="12"/>
                    </a:lnTo>
                    <a:lnTo>
                      <a:pt x="61" y="5"/>
                    </a:lnTo>
                    <a:lnTo>
                      <a:pt x="76" y="1"/>
                    </a:lnTo>
                    <a:lnTo>
                      <a:pt x="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2" name="Freeform 70"/>
              <p:cNvSpPr>
                <a:spLocks/>
              </p:cNvSpPr>
              <p:nvPr/>
            </p:nvSpPr>
            <p:spPr bwMode="auto">
              <a:xfrm>
                <a:off x="11207751" y="3029743"/>
                <a:ext cx="203200" cy="131763"/>
              </a:xfrm>
              <a:custGeom>
                <a:avLst/>
                <a:gdLst>
                  <a:gd name="T0" fmla="*/ 46 w 128"/>
                  <a:gd name="T1" fmla="*/ 0 h 83"/>
                  <a:gd name="T2" fmla="*/ 61 w 128"/>
                  <a:gd name="T3" fmla="*/ 2 h 83"/>
                  <a:gd name="T4" fmla="*/ 75 w 128"/>
                  <a:gd name="T5" fmla="*/ 8 h 83"/>
                  <a:gd name="T6" fmla="*/ 87 w 128"/>
                  <a:gd name="T7" fmla="*/ 16 h 83"/>
                  <a:gd name="T8" fmla="*/ 98 w 128"/>
                  <a:gd name="T9" fmla="*/ 27 h 83"/>
                  <a:gd name="T10" fmla="*/ 108 w 128"/>
                  <a:gd name="T11" fmla="*/ 37 h 83"/>
                  <a:gd name="T12" fmla="*/ 116 w 128"/>
                  <a:gd name="T13" fmla="*/ 47 h 83"/>
                  <a:gd name="T14" fmla="*/ 122 w 128"/>
                  <a:gd name="T15" fmla="*/ 57 h 83"/>
                  <a:gd name="T16" fmla="*/ 127 w 128"/>
                  <a:gd name="T17" fmla="*/ 62 h 83"/>
                  <a:gd name="T18" fmla="*/ 128 w 128"/>
                  <a:gd name="T19" fmla="*/ 65 h 83"/>
                  <a:gd name="T20" fmla="*/ 100 w 128"/>
                  <a:gd name="T21" fmla="*/ 75 h 83"/>
                  <a:gd name="T22" fmla="*/ 76 w 128"/>
                  <a:gd name="T23" fmla="*/ 81 h 83"/>
                  <a:gd name="T24" fmla="*/ 57 w 128"/>
                  <a:gd name="T25" fmla="*/ 83 h 83"/>
                  <a:gd name="T26" fmla="*/ 41 w 128"/>
                  <a:gd name="T27" fmla="*/ 82 h 83"/>
                  <a:gd name="T28" fmla="*/ 29 w 128"/>
                  <a:gd name="T29" fmla="*/ 80 h 83"/>
                  <a:gd name="T30" fmla="*/ 18 w 128"/>
                  <a:gd name="T31" fmla="*/ 74 h 83"/>
                  <a:gd name="T32" fmla="*/ 11 w 128"/>
                  <a:gd name="T33" fmla="*/ 68 h 83"/>
                  <a:gd name="T34" fmla="*/ 5 w 128"/>
                  <a:gd name="T35" fmla="*/ 61 h 83"/>
                  <a:gd name="T36" fmla="*/ 2 w 128"/>
                  <a:gd name="T37" fmla="*/ 53 h 83"/>
                  <a:gd name="T38" fmla="*/ 1 w 128"/>
                  <a:gd name="T39" fmla="*/ 46 h 83"/>
                  <a:gd name="T40" fmla="*/ 0 w 128"/>
                  <a:gd name="T41" fmla="*/ 39 h 83"/>
                  <a:gd name="T42" fmla="*/ 0 w 128"/>
                  <a:gd name="T43" fmla="*/ 35 h 83"/>
                  <a:gd name="T44" fmla="*/ 0 w 128"/>
                  <a:gd name="T45" fmla="*/ 31 h 83"/>
                  <a:gd name="T46" fmla="*/ 0 w 128"/>
                  <a:gd name="T47" fmla="*/ 29 h 83"/>
                  <a:gd name="T48" fmla="*/ 15 w 128"/>
                  <a:gd name="T49" fmla="*/ 13 h 83"/>
                  <a:gd name="T50" fmla="*/ 31 w 128"/>
                  <a:gd name="T51" fmla="*/ 4 h 83"/>
                  <a:gd name="T52" fmla="*/ 46 w 128"/>
                  <a:gd name="T53"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83">
                    <a:moveTo>
                      <a:pt x="46" y="0"/>
                    </a:moveTo>
                    <a:lnTo>
                      <a:pt x="61" y="2"/>
                    </a:lnTo>
                    <a:lnTo>
                      <a:pt x="75" y="8"/>
                    </a:lnTo>
                    <a:lnTo>
                      <a:pt x="87" y="16"/>
                    </a:lnTo>
                    <a:lnTo>
                      <a:pt x="98" y="27"/>
                    </a:lnTo>
                    <a:lnTo>
                      <a:pt x="108" y="37"/>
                    </a:lnTo>
                    <a:lnTo>
                      <a:pt x="116" y="47"/>
                    </a:lnTo>
                    <a:lnTo>
                      <a:pt x="122" y="57"/>
                    </a:lnTo>
                    <a:lnTo>
                      <a:pt x="127" y="62"/>
                    </a:lnTo>
                    <a:lnTo>
                      <a:pt x="128" y="65"/>
                    </a:lnTo>
                    <a:lnTo>
                      <a:pt x="100" y="75"/>
                    </a:lnTo>
                    <a:lnTo>
                      <a:pt x="76" y="81"/>
                    </a:lnTo>
                    <a:lnTo>
                      <a:pt x="57" y="83"/>
                    </a:lnTo>
                    <a:lnTo>
                      <a:pt x="41" y="82"/>
                    </a:lnTo>
                    <a:lnTo>
                      <a:pt x="29" y="80"/>
                    </a:lnTo>
                    <a:lnTo>
                      <a:pt x="18" y="74"/>
                    </a:lnTo>
                    <a:lnTo>
                      <a:pt x="11" y="68"/>
                    </a:lnTo>
                    <a:lnTo>
                      <a:pt x="5" y="61"/>
                    </a:lnTo>
                    <a:lnTo>
                      <a:pt x="2" y="53"/>
                    </a:lnTo>
                    <a:lnTo>
                      <a:pt x="1" y="46"/>
                    </a:lnTo>
                    <a:lnTo>
                      <a:pt x="0" y="39"/>
                    </a:lnTo>
                    <a:lnTo>
                      <a:pt x="0" y="35"/>
                    </a:lnTo>
                    <a:lnTo>
                      <a:pt x="0" y="31"/>
                    </a:lnTo>
                    <a:lnTo>
                      <a:pt x="0" y="29"/>
                    </a:lnTo>
                    <a:lnTo>
                      <a:pt x="15" y="13"/>
                    </a:lnTo>
                    <a:lnTo>
                      <a:pt x="31" y="4"/>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3" name="Freeform 71"/>
              <p:cNvSpPr>
                <a:spLocks/>
              </p:cNvSpPr>
              <p:nvPr/>
            </p:nvSpPr>
            <p:spPr bwMode="auto">
              <a:xfrm>
                <a:off x="11207751" y="3080543"/>
                <a:ext cx="201613" cy="80963"/>
              </a:xfrm>
              <a:custGeom>
                <a:avLst/>
                <a:gdLst>
                  <a:gd name="T0" fmla="*/ 0 w 127"/>
                  <a:gd name="T1" fmla="*/ 0 h 51"/>
                  <a:gd name="T2" fmla="*/ 127 w 127"/>
                  <a:gd name="T3" fmla="*/ 33 h 51"/>
                  <a:gd name="T4" fmla="*/ 99 w 127"/>
                  <a:gd name="T5" fmla="*/ 43 h 51"/>
                  <a:gd name="T6" fmla="*/ 76 w 127"/>
                  <a:gd name="T7" fmla="*/ 49 h 51"/>
                  <a:gd name="T8" fmla="*/ 57 w 127"/>
                  <a:gd name="T9" fmla="*/ 51 h 51"/>
                  <a:gd name="T10" fmla="*/ 42 w 127"/>
                  <a:gd name="T11" fmla="*/ 51 h 51"/>
                  <a:gd name="T12" fmla="*/ 30 w 127"/>
                  <a:gd name="T13" fmla="*/ 49 h 51"/>
                  <a:gd name="T14" fmla="*/ 20 w 127"/>
                  <a:gd name="T15" fmla="*/ 44 h 51"/>
                  <a:gd name="T16" fmla="*/ 14 w 127"/>
                  <a:gd name="T17" fmla="*/ 39 h 51"/>
                  <a:gd name="T18" fmla="*/ 8 w 127"/>
                  <a:gd name="T19" fmla="*/ 32 h 51"/>
                  <a:gd name="T20" fmla="*/ 4 w 127"/>
                  <a:gd name="T21" fmla="*/ 25 h 51"/>
                  <a:gd name="T22" fmla="*/ 2 w 127"/>
                  <a:gd name="T23" fmla="*/ 17 h 51"/>
                  <a:gd name="T24" fmla="*/ 1 w 127"/>
                  <a:gd name="T25" fmla="*/ 11 h 51"/>
                  <a:gd name="T26" fmla="*/ 1 w 127"/>
                  <a:gd name="T27" fmla="*/ 4 h 51"/>
                  <a:gd name="T28" fmla="*/ 0 w 127"/>
                  <a:gd name="T29"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 h="51">
                    <a:moveTo>
                      <a:pt x="0" y="0"/>
                    </a:moveTo>
                    <a:lnTo>
                      <a:pt x="127" y="33"/>
                    </a:lnTo>
                    <a:lnTo>
                      <a:pt x="99" y="43"/>
                    </a:lnTo>
                    <a:lnTo>
                      <a:pt x="76" y="49"/>
                    </a:lnTo>
                    <a:lnTo>
                      <a:pt x="57" y="51"/>
                    </a:lnTo>
                    <a:lnTo>
                      <a:pt x="42" y="51"/>
                    </a:lnTo>
                    <a:lnTo>
                      <a:pt x="30" y="49"/>
                    </a:lnTo>
                    <a:lnTo>
                      <a:pt x="20" y="44"/>
                    </a:lnTo>
                    <a:lnTo>
                      <a:pt x="14" y="39"/>
                    </a:lnTo>
                    <a:lnTo>
                      <a:pt x="8" y="32"/>
                    </a:lnTo>
                    <a:lnTo>
                      <a:pt x="4" y="25"/>
                    </a:lnTo>
                    <a:lnTo>
                      <a:pt x="2" y="17"/>
                    </a:lnTo>
                    <a:lnTo>
                      <a:pt x="1" y="11"/>
                    </a:lnTo>
                    <a:lnTo>
                      <a:pt x="1" y="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4" name="Freeform 72"/>
              <p:cNvSpPr>
                <a:spLocks/>
              </p:cNvSpPr>
              <p:nvPr/>
            </p:nvSpPr>
            <p:spPr bwMode="auto">
              <a:xfrm>
                <a:off x="10488613" y="2307431"/>
                <a:ext cx="330200" cy="319088"/>
              </a:xfrm>
              <a:custGeom>
                <a:avLst/>
                <a:gdLst>
                  <a:gd name="T0" fmla="*/ 208 w 208"/>
                  <a:gd name="T1" fmla="*/ 0 h 201"/>
                  <a:gd name="T2" fmla="*/ 201 w 208"/>
                  <a:gd name="T3" fmla="*/ 42 h 201"/>
                  <a:gd name="T4" fmla="*/ 192 w 208"/>
                  <a:gd name="T5" fmla="*/ 77 h 201"/>
                  <a:gd name="T6" fmla="*/ 180 w 208"/>
                  <a:gd name="T7" fmla="*/ 107 h 201"/>
                  <a:gd name="T8" fmla="*/ 167 w 208"/>
                  <a:gd name="T9" fmla="*/ 131 h 201"/>
                  <a:gd name="T10" fmla="*/ 152 w 208"/>
                  <a:gd name="T11" fmla="*/ 150 h 201"/>
                  <a:gd name="T12" fmla="*/ 137 w 208"/>
                  <a:gd name="T13" fmla="*/ 167 h 201"/>
                  <a:gd name="T14" fmla="*/ 121 w 208"/>
                  <a:gd name="T15" fmla="*/ 179 h 201"/>
                  <a:gd name="T16" fmla="*/ 105 w 208"/>
                  <a:gd name="T17" fmla="*/ 189 h 201"/>
                  <a:gd name="T18" fmla="*/ 90 w 208"/>
                  <a:gd name="T19" fmla="*/ 195 h 201"/>
                  <a:gd name="T20" fmla="*/ 74 w 208"/>
                  <a:gd name="T21" fmla="*/ 199 h 201"/>
                  <a:gd name="T22" fmla="*/ 60 w 208"/>
                  <a:gd name="T23" fmla="*/ 201 h 201"/>
                  <a:gd name="T24" fmla="*/ 46 w 208"/>
                  <a:gd name="T25" fmla="*/ 201 h 201"/>
                  <a:gd name="T26" fmla="*/ 35 w 208"/>
                  <a:gd name="T27" fmla="*/ 201 h 201"/>
                  <a:gd name="T28" fmla="*/ 24 w 208"/>
                  <a:gd name="T29" fmla="*/ 200 h 201"/>
                  <a:gd name="T30" fmla="*/ 17 w 208"/>
                  <a:gd name="T31" fmla="*/ 199 h 201"/>
                  <a:gd name="T32" fmla="*/ 13 w 208"/>
                  <a:gd name="T33" fmla="*/ 198 h 201"/>
                  <a:gd name="T34" fmla="*/ 10 w 208"/>
                  <a:gd name="T35" fmla="*/ 197 h 201"/>
                  <a:gd name="T36" fmla="*/ 2 w 208"/>
                  <a:gd name="T37" fmla="*/ 172 h 201"/>
                  <a:gd name="T38" fmla="*/ 0 w 208"/>
                  <a:gd name="T39" fmla="*/ 149 h 201"/>
                  <a:gd name="T40" fmla="*/ 1 w 208"/>
                  <a:gd name="T41" fmla="*/ 129 h 201"/>
                  <a:gd name="T42" fmla="*/ 8 w 208"/>
                  <a:gd name="T43" fmla="*/ 110 h 201"/>
                  <a:gd name="T44" fmla="*/ 18 w 208"/>
                  <a:gd name="T45" fmla="*/ 93 h 201"/>
                  <a:gd name="T46" fmla="*/ 31 w 208"/>
                  <a:gd name="T47" fmla="*/ 77 h 201"/>
                  <a:gd name="T48" fmla="*/ 47 w 208"/>
                  <a:gd name="T49" fmla="*/ 64 h 201"/>
                  <a:gd name="T50" fmla="*/ 65 w 208"/>
                  <a:gd name="T51" fmla="*/ 51 h 201"/>
                  <a:gd name="T52" fmla="*/ 83 w 208"/>
                  <a:gd name="T53" fmla="*/ 41 h 201"/>
                  <a:gd name="T54" fmla="*/ 103 w 208"/>
                  <a:gd name="T55" fmla="*/ 32 h 201"/>
                  <a:gd name="T56" fmla="*/ 122 w 208"/>
                  <a:gd name="T57" fmla="*/ 24 h 201"/>
                  <a:gd name="T58" fmla="*/ 141 w 208"/>
                  <a:gd name="T59" fmla="*/ 17 h 201"/>
                  <a:gd name="T60" fmla="*/ 158 w 208"/>
                  <a:gd name="T61" fmla="*/ 12 h 201"/>
                  <a:gd name="T62" fmla="*/ 174 w 208"/>
                  <a:gd name="T63" fmla="*/ 7 h 201"/>
                  <a:gd name="T64" fmla="*/ 188 w 208"/>
                  <a:gd name="T65" fmla="*/ 4 h 201"/>
                  <a:gd name="T66" fmla="*/ 199 w 208"/>
                  <a:gd name="T67" fmla="*/ 3 h 201"/>
                  <a:gd name="T68" fmla="*/ 206 w 208"/>
                  <a:gd name="T69" fmla="*/ 0 h 201"/>
                  <a:gd name="T70" fmla="*/ 208 w 208"/>
                  <a:gd name="T7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1">
                    <a:moveTo>
                      <a:pt x="208" y="0"/>
                    </a:moveTo>
                    <a:lnTo>
                      <a:pt x="201" y="42"/>
                    </a:lnTo>
                    <a:lnTo>
                      <a:pt x="192" y="77"/>
                    </a:lnTo>
                    <a:lnTo>
                      <a:pt x="180" y="107"/>
                    </a:lnTo>
                    <a:lnTo>
                      <a:pt x="167" y="131"/>
                    </a:lnTo>
                    <a:lnTo>
                      <a:pt x="152" y="150"/>
                    </a:lnTo>
                    <a:lnTo>
                      <a:pt x="137" y="167"/>
                    </a:lnTo>
                    <a:lnTo>
                      <a:pt x="121" y="179"/>
                    </a:lnTo>
                    <a:lnTo>
                      <a:pt x="105" y="189"/>
                    </a:lnTo>
                    <a:lnTo>
                      <a:pt x="90" y="195"/>
                    </a:lnTo>
                    <a:lnTo>
                      <a:pt x="74" y="199"/>
                    </a:lnTo>
                    <a:lnTo>
                      <a:pt x="60" y="201"/>
                    </a:lnTo>
                    <a:lnTo>
                      <a:pt x="46" y="201"/>
                    </a:lnTo>
                    <a:lnTo>
                      <a:pt x="35" y="201"/>
                    </a:lnTo>
                    <a:lnTo>
                      <a:pt x="24" y="200"/>
                    </a:lnTo>
                    <a:lnTo>
                      <a:pt x="17" y="199"/>
                    </a:lnTo>
                    <a:lnTo>
                      <a:pt x="13" y="198"/>
                    </a:lnTo>
                    <a:lnTo>
                      <a:pt x="10" y="197"/>
                    </a:lnTo>
                    <a:lnTo>
                      <a:pt x="2" y="172"/>
                    </a:lnTo>
                    <a:lnTo>
                      <a:pt x="0" y="149"/>
                    </a:lnTo>
                    <a:lnTo>
                      <a:pt x="1" y="129"/>
                    </a:lnTo>
                    <a:lnTo>
                      <a:pt x="8" y="110"/>
                    </a:lnTo>
                    <a:lnTo>
                      <a:pt x="18" y="93"/>
                    </a:lnTo>
                    <a:lnTo>
                      <a:pt x="31" y="77"/>
                    </a:lnTo>
                    <a:lnTo>
                      <a:pt x="47" y="64"/>
                    </a:lnTo>
                    <a:lnTo>
                      <a:pt x="65" y="51"/>
                    </a:lnTo>
                    <a:lnTo>
                      <a:pt x="83" y="41"/>
                    </a:lnTo>
                    <a:lnTo>
                      <a:pt x="103" y="32"/>
                    </a:lnTo>
                    <a:lnTo>
                      <a:pt x="122" y="24"/>
                    </a:lnTo>
                    <a:lnTo>
                      <a:pt x="141" y="17"/>
                    </a:lnTo>
                    <a:lnTo>
                      <a:pt x="158" y="12"/>
                    </a:lnTo>
                    <a:lnTo>
                      <a:pt x="174" y="7"/>
                    </a:lnTo>
                    <a:lnTo>
                      <a:pt x="188" y="4"/>
                    </a:lnTo>
                    <a:lnTo>
                      <a:pt x="199" y="3"/>
                    </a:lnTo>
                    <a:lnTo>
                      <a:pt x="206" y="0"/>
                    </a:lnTo>
                    <a:lnTo>
                      <a:pt x="2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5" name="Freeform 73"/>
              <p:cNvSpPr>
                <a:spLocks/>
              </p:cNvSpPr>
              <p:nvPr/>
            </p:nvSpPr>
            <p:spPr bwMode="auto">
              <a:xfrm>
                <a:off x="10512426" y="2313781"/>
                <a:ext cx="304800" cy="317500"/>
              </a:xfrm>
              <a:custGeom>
                <a:avLst/>
                <a:gdLst>
                  <a:gd name="T0" fmla="*/ 192 w 192"/>
                  <a:gd name="T1" fmla="*/ 0 h 200"/>
                  <a:gd name="T2" fmla="*/ 185 w 192"/>
                  <a:gd name="T3" fmla="*/ 39 h 200"/>
                  <a:gd name="T4" fmla="*/ 177 w 192"/>
                  <a:gd name="T5" fmla="*/ 73 h 200"/>
                  <a:gd name="T6" fmla="*/ 165 w 192"/>
                  <a:gd name="T7" fmla="*/ 101 h 200"/>
                  <a:gd name="T8" fmla="*/ 154 w 192"/>
                  <a:gd name="T9" fmla="*/ 126 h 200"/>
                  <a:gd name="T10" fmla="*/ 140 w 192"/>
                  <a:gd name="T11" fmla="*/ 146 h 200"/>
                  <a:gd name="T12" fmla="*/ 125 w 192"/>
                  <a:gd name="T13" fmla="*/ 163 h 200"/>
                  <a:gd name="T14" fmla="*/ 110 w 192"/>
                  <a:gd name="T15" fmla="*/ 175 h 200"/>
                  <a:gd name="T16" fmla="*/ 95 w 192"/>
                  <a:gd name="T17" fmla="*/ 185 h 200"/>
                  <a:gd name="T18" fmla="*/ 79 w 192"/>
                  <a:gd name="T19" fmla="*/ 191 h 200"/>
                  <a:gd name="T20" fmla="*/ 63 w 192"/>
                  <a:gd name="T21" fmla="*/ 196 h 200"/>
                  <a:gd name="T22" fmla="*/ 50 w 192"/>
                  <a:gd name="T23" fmla="*/ 198 h 200"/>
                  <a:gd name="T24" fmla="*/ 36 w 192"/>
                  <a:gd name="T25" fmla="*/ 200 h 200"/>
                  <a:gd name="T26" fmla="*/ 24 w 192"/>
                  <a:gd name="T27" fmla="*/ 200 h 200"/>
                  <a:gd name="T28" fmla="*/ 14 w 192"/>
                  <a:gd name="T29" fmla="*/ 198 h 200"/>
                  <a:gd name="T30" fmla="*/ 6 w 192"/>
                  <a:gd name="T31" fmla="*/ 196 h 200"/>
                  <a:gd name="T32" fmla="*/ 0 w 192"/>
                  <a:gd name="T33" fmla="*/ 195 h 200"/>
                  <a:gd name="T34" fmla="*/ 192 w 192"/>
                  <a:gd name="T3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00">
                    <a:moveTo>
                      <a:pt x="192" y="0"/>
                    </a:moveTo>
                    <a:lnTo>
                      <a:pt x="185" y="39"/>
                    </a:lnTo>
                    <a:lnTo>
                      <a:pt x="177" y="73"/>
                    </a:lnTo>
                    <a:lnTo>
                      <a:pt x="165" y="101"/>
                    </a:lnTo>
                    <a:lnTo>
                      <a:pt x="154" y="126"/>
                    </a:lnTo>
                    <a:lnTo>
                      <a:pt x="140" y="146"/>
                    </a:lnTo>
                    <a:lnTo>
                      <a:pt x="125" y="163"/>
                    </a:lnTo>
                    <a:lnTo>
                      <a:pt x="110" y="175"/>
                    </a:lnTo>
                    <a:lnTo>
                      <a:pt x="95" y="185"/>
                    </a:lnTo>
                    <a:lnTo>
                      <a:pt x="79" y="191"/>
                    </a:lnTo>
                    <a:lnTo>
                      <a:pt x="63" y="196"/>
                    </a:lnTo>
                    <a:lnTo>
                      <a:pt x="50" y="198"/>
                    </a:lnTo>
                    <a:lnTo>
                      <a:pt x="36" y="200"/>
                    </a:lnTo>
                    <a:lnTo>
                      <a:pt x="24" y="200"/>
                    </a:lnTo>
                    <a:lnTo>
                      <a:pt x="14" y="198"/>
                    </a:lnTo>
                    <a:lnTo>
                      <a:pt x="6" y="196"/>
                    </a:lnTo>
                    <a:lnTo>
                      <a:pt x="0" y="195"/>
                    </a:lnTo>
                    <a:lnTo>
                      <a:pt x="1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6" name="Freeform 74"/>
              <p:cNvSpPr>
                <a:spLocks/>
              </p:cNvSpPr>
              <p:nvPr/>
            </p:nvSpPr>
            <p:spPr bwMode="auto">
              <a:xfrm>
                <a:off x="10983913" y="3779043"/>
                <a:ext cx="225425" cy="438150"/>
              </a:xfrm>
              <a:custGeom>
                <a:avLst/>
                <a:gdLst>
                  <a:gd name="T0" fmla="*/ 91 w 142"/>
                  <a:gd name="T1" fmla="*/ 0 h 276"/>
                  <a:gd name="T2" fmla="*/ 111 w 142"/>
                  <a:gd name="T3" fmla="*/ 35 h 276"/>
                  <a:gd name="T4" fmla="*/ 125 w 142"/>
                  <a:gd name="T5" fmla="*/ 66 h 276"/>
                  <a:gd name="T6" fmla="*/ 134 w 142"/>
                  <a:gd name="T7" fmla="*/ 95 h 276"/>
                  <a:gd name="T8" fmla="*/ 140 w 142"/>
                  <a:gd name="T9" fmla="*/ 121 h 276"/>
                  <a:gd name="T10" fmla="*/ 142 w 142"/>
                  <a:gd name="T11" fmla="*/ 145 h 276"/>
                  <a:gd name="T12" fmla="*/ 141 w 142"/>
                  <a:gd name="T13" fmla="*/ 166 h 276"/>
                  <a:gd name="T14" fmla="*/ 137 w 142"/>
                  <a:gd name="T15" fmla="*/ 186 h 276"/>
                  <a:gd name="T16" fmla="*/ 130 w 142"/>
                  <a:gd name="T17" fmla="*/ 203 h 276"/>
                  <a:gd name="T18" fmla="*/ 123 w 142"/>
                  <a:gd name="T19" fmla="*/ 218 h 276"/>
                  <a:gd name="T20" fmla="*/ 115 w 142"/>
                  <a:gd name="T21" fmla="*/ 231 h 276"/>
                  <a:gd name="T22" fmla="*/ 105 w 142"/>
                  <a:gd name="T23" fmla="*/ 242 h 276"/>
                  <a:gd name="T24" fmla="*/ 96 w 142"/>
                  <a:gd name="T25" fmla="*/ 252 h 276"/>
                  <a:gd name="T26" fmla="*/ 86 w 142"/>
                  <a:gd name="T27" fmla="*/ 260 h 276"/>
                  <a:gd name="T28" fmla="*/ 77 w 142"/>
                  <a:gd name="T29" fmla="*/ 265 h 276"/>
                  <a:gd name="T30" fmla="*/ 70 w 142"/>
                  <a:gd name="T31" fmla="*/ 270 h 276"/>
                  <a:gd name="T32" fmla="*/ 63 w 142"/>
                  <a:gd name="T33" fmla="*/ 274 h 276"/>
                  <a:gd name="T34" fmla="*/ 60 w 142"/>
                  <a:gd name="T35" fmla="*/ 275 h 276"/>
                  <a:gd name="T36" fmla="*/ 59 w 142"/>
                  <a:gd name="T37" fmla="*/ 276 h 276"/>
                  <a:gd name="T38" fmla="*/ 37 w 142"/>
                  <a:gd name="T39" fmla="*/ 261 h 276"/>
                  <a:gd name="T40" fmla="*/ 19 w 142"/>
                  <a:gd name="T41" fmla="*/ 246 h 276"/>
                  <a:gd name="T42" fmla="*/ 9 w 142"/>
                  <a:gd name="T43" fmla="*/ 227 h 276"/>
                  <a:gd name="T44" fmla="*/ 2 w 142"/>
                  <a:gd name="T45" fmla="*/ 209 h 276"/>
                  <a:gd name="T46" fmla="*/ 0 w 142"/>
                  <a:gd name="T47" fmla="*/ 189 h 276"/>
                  <a:gd name="T48" fmla="*/ 0 w 142"/>
                  <a:gd name="T49" fmla="*/ 169 h 276"/>
                  <a:gd name="T50" fmla="*/ 4 w 142"/>
                  <a:gd name="T51" fmla="*/ 149 h 276"/>
                  <a:gd name="T52" fmla="*/ 10 w 142"/>
                  <a:gd name="T53" fmla="*/ 128 h 276"/>
                  <a:gd name="T54" fmla="*/ 18 w 142"/>
                  <a:gd name="T55" fmla="*/ 109 h 276"/>
                  <a:gd name="T56" fmla="*/ 28 w 142"/>
                  <a:gd name="T57" fmla="*/ 89 h 276"/>
                  <a:gd name="T58" fmla="*/ 38 w 142"/>
                  <a:gd name="T59" fmla="*/ 70 h 276"/>
                  <a:gd name="T60" fmla="*/ 49 w 142"/>
                  <a:gd name="T61" fmla="*/ 54 h 276"/>
                  <a:gd name="T62" fmla="*/ 60 w 142"/>
                  <a:gd name="T63" fmla="*/ 38 h 276"/>
                  <a:gd name="T64" fmla="*/ 70 w 142"/>
                  <a:gd name="T65" fmla="*/ 25 h 276"/>
                  <a:gd name="T66" fmla="*/ 78 w 142"/>
                  <a:gd name="T67" fmla="*/ 15 h 276"/>
                  <a:gd name="T68" fmla="*/ 85 w 142"/>
                  <a:gd name="T69" fmla="*/ 7 h 276"/>
                  <a:gd name="T70" fmla="*/ 90 w 142"/>
                  <a:gd name="T71" fmla="*/ 1 h 276"/>
                  <a:gd name="T72" fmla="*/ 91 w 142"/>
                  <a:gd name="T73"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2" h="276">
                    <a:moveTo>
                      <a:pt x="91" y="0"/>
                    </a:moveTo>
                    <a:lnTo>
                      <a:pt x="111" y="35"/>
                    </a:lnTo>
                    <a:lnTo>
                      <a:pt x="125" y="66"/>
                    </a:lnTo>
                    <a:lnTo>
                      <a:pt x="134" y="95"/>
                    </a:lnTo>
                    <a:lnTo>
                      <a:pt x="140" y="121"/>
                    </a:lnTo>
                    <a:lnTo>
                      <a:pt x="142" y="145"/>
                    </a:lnTo>
                    <a:lnTo>
                      <a:pt x="141" y="166"/>
                    </a:lnTo>
                    <a:lnTo>
                      <a:pt x="137" y="186"/>
                    </a:lnTo>
                    <a:lnTo>
                      <a:pt x="130" y="203"/>
                    </a:lnTo>
                    <a:lnTo>
                      <a:pt x="123" y="218"/>
                    </a:lnTo>
                    <a:lnTo>
                      <a:pt x="115" y="231"/>
                    </a:lnTo>
                    <a:lnTo>
                      <a:pt x="105" y="242"/>
                    </a:lnTo>
                    <a:lnTo>
                      <a:pt x="96" y="252"/>
                    </a:lnTo>
                    <a:lnTo>
                      <a:pt x="86" y="260"/>
                    </a:lnTo>
                    <a:lnTo>
                      <a:pt x="77" y="265"/>
                    </a:lnTo>
                    <a:lnTo>
                      <a:pt x="70" y="270"/>
                    </a:lnTo>
                    <a:lnTo>
                      <a:pt x="63" y="274"/>
                    </a:lnTo>
                    <a:lnTo>
                      <a:pt x="60" y="275"/>
                    </a:lnTo>
                    <a:lnTo>
                      <a:pt x="59" y="276"/>
                    </a:lnTo>
                    <a:lnTo>
                      <a:pt x="37" y="261"/>
                    </a:lnTo>
                    <a:lnTo>
                      <a:pt x="19" y="246"/>
                    </a:lnTo>
                    <a:lnTo>
                      <a:pt x="9" y="227"/>
                    </a:lnTo>
                    <a:lnTo>
                      <a:pt x="2" y="209"/>
                    </a:lnTo>
                    <a:lnTo>
                      <a:pt x="0" y="189"/>
                    </a:lnTo>
                    <a:lnTo>
                      <a:pt x="0" y="169"/>
                    </a:lnTo>
                    <a:lnTo>
                      <a:pt x="4" y="149"/>
                    </a:lnTo>
                    <a:lnTo>
                      <a:pt x="10" y="128"/>
                    </a:lnTo>
                    <a:lnTo>
                      <a:pt x="18" y="109"/>
                    </a:lnTo>
                    <a:lnTo>
                      <a:pt x="28" y="89"/>
                    </a:lnTo>
                    <a:lnTo>
                      <a:pt x="38" y="70"/>
                    </a:lnTo>
                    <a:lnTo>
                      <a:pt x="49" y="54"/>
                    </a:lnTo>
                    <a:lnTo>
                      <a:pt x="60" y="38"/>
                    </a:lnTo>
                    <a:lnTo>
                      <a:pt x="70" y="25"/>
                    </a:lnTo>
                    <a:lnTo>
                      <a:pt x="78" y="15"/>
                    </a:lnTo>
                    <a:lnTo>
                      <a:pt x="85" y="7"/>
                    </a:lnTo>
                    <a:lnTo>
                      <a:pt x="90" y="1"/>
                    </a:lnTo>
                    <a:lnTo>
                      <a:pt x="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7" name="Freeform 75"/>
              <p:cNvSpPr>
                <a:spLocks/>
              </p:cNvSpPr>
              <p:nvPr/>
            </p:nvSpPr>
            <p:spPr bwMode="auto">
              <a:xfrm>
                <a:off x="11082338" y="3782218"/>
                <a:ext cx="127000" cy="433388"/>
              </a:xfrm>
              <a:custGeom>
                <a:avLst/>
                <a:gdLst>
                  <a:gd name="T0" fmla="*/ 30 w 80"/>
                  <a:gd name="T1" fmla="*/ 0 h 273"/>
                  <a:gd name="T2" fmla="*/ 50 w 80"/>
                  <a:gd name="T3" fmla="*/ 35 h 273"/>
                  <a:gd name="T4" fmla="*/ 64 w 80"/>
                  <a:gd name="T5" fmla="*/ 67 h 273"/>
                  <a:gd name="T6" fmla="*/ 73 w 80"/>
                  <a:gd name="T7" fmla="*/ 97 h 273"/>
                  <a:gd name="T8" fmla="*/ 79 w 80"/>
                  <a:gd name="T9" fmla="*/ 124 h 273"/>
                  <a:gd name="T10" fmla="*/ 80 w 80"/>
                  <a:gd name="T11" fmla="*/ 148 h 273"/>
                  <a:gd name="T12" fmla="*/ 79 w 80"/>
                  <a:gd name="T13" fmla="*/ 170 h 273"/>
                  <a:gd name="T14" fmla="*/ 74 w 80"/>
                  <a:gd name="T15" fmla="*/ 190 h 273"/>
                  <a:gd name="T16" fmla="*/ 68 w 80"/>
                  <a:gd name="T17" fmla="*/ 206 h 273"/>
                  <a:gd name="T18" fmla="*/ 60 w 80"/>
                  <a:gd name="T19" fmla="*/ 221 h 273"/>
                  <a:gd name="T20" fmla="*/ 52 w 80"/>
                  <a:gd name="T21" fmla="*/ 235 h 273"/>
                  <a:gd name="T22" fmla="*/ 42 w 80"/>
                  <a:gd name="T23" fmla="*/ 245 h 273"/>
                  <a:gd name="T24" fmla="*/ 32 w 80"/>
                  <a:gd name="T25" fmla="*/ 254 h 273"/>
                  <a:gd name="T26" fmla="*/ 22 w 80"/>
                  <a:gd name="T27" fmla="*/ 261 h 273"/>
                  <a:gd name="T28" fmla="*/ 14 w 80"/>
                  <a:gd name="T29" fmla="*/ 267 h 273"/>
                  <a:gd name="T30" fmla="*/ 6 w 80"/>
                  <a:gd name="T31" fmla="*/ 270 h 273"/>
                  <a:gd name="T32" fmla="*/ 0 w 80"/>
                  <a:gd name="T33" fmla="*/ 273 h 273"/>
                  <a:gd name="T34" fmla="*/ 30 w 80"/>
                  <a:gd name="T3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273">
                    <a:moveTo>
                      <a:pt x="30" y="0"/>
                    </a:moveTo>
                    <a:lnTo>
                      <a:pt x="50" y="35"/>
                    </a:lnTo>
                    <a:lnTo>
                      <a:pt x="64" y="67"/>
                    </a:lnTo>
                    <a:lnTo>
                      <a:pt x="73" y="97"/>
                    </a:lnTo>
                    <a:lnTo>
                      <a:pt x="79" y="124"/>
                    </a:lnTo>
                    <a:lnTo>
                      <a:pt x="80" y="148"/>
                    </a:lnTo>
                    <a:lnTo>
                      <a:pt x="79" y="170"/>
                    </a:lnTo>
                    <a:lnTo>
                      <a:pt x="74" y="190"/>
                    </a:lnTo>
                    <a:lnTo>
                      <a:pt x="68" y="206"/>
                    </a:lnTo>
                    <a:lnTo>
                      <a:pt x="60" y="221"/>
                    </a:lnTo>
                    <a:lnTo>
                      <a:pt x="52" y="235"/>
                    </a:lnTo>
                    <a:lnTo>
                      <a:pt x="42" y="245"/>
                    </a:lnTo>
                    <a:lnTo>
                      <a:pt x="32" y="254"/>
                    </a:lnTo>
                    <a:lnTo>
                      <a:pt x="22" y="261"/>
                    </a:lnTo>
                    <a:lnTo>
                      <a:pt x="14" y="267"/>
                    </a:lnTo>
                    <a:lnTo>
                      <a:pt x="6" y="270"/>
                    </a:lnTo>
                    <a:lnTo>
                      <a:pt x="0" y="273"/>
                    </a:ln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8" name="Freeform 76"/>
              <p:cNvSpPr>
                <a:spLocks/>
              </p:cNvSpPr>
              <p:nvPr/>
            </p:nvSpPr>
            <p:spPr bwMode="auto">
              <a:xfrm>
                <a:off x="10709276" y="2828131"/>
                <a:ext cx="233363" cy="306388"/>
              </a:xfrm>
              <a:custGeom>
                <a:avLst/>
                <a:gdLst>
                  <a:gd name="T0" fmla="*/ 99 w 147"/>
                  <a:gd name="T1" fmla="*/ 0 h 193"/>
                  <a:gd name="T2" fmla="*/ 117 w 147"/>
                  <a:gd name="T3" fmla="*/ 33 h 193"/>
                  <a:gd name="T4" fmla="*/ 130 w 147"/>
                  <a:gd name="T5" fmla="*/ 61 h 193"/>
                  <a:gd name="T6" fmla="*/ 139 w 147"/>
                  <a:gd name="T7" fmla="*/ 86 h 193"/>
                  <a:gd name="T8" fmla="*/ 145 w 147"/>
                  <a:gd name="T9" fmla="*/ 108 h 193"/>
                  <a:gd name="T10" fmla="*/ 147 w 147"/>
                  <a:gd name="T11" fmla="*/ 126 h 193"/>
                  <a:gd name="T12" fmla="*/ 146 w 147"/>
                  <a:gd name="T13" fmla="*/ 141 h 193"/>
                  <a:gd name="T14" fmla="*/ 143 w 147"/>
                  <a:gd name="T15" fmla="*/ 154 h 193"/>
                  <a:gd name="T16" fmla="*/ 137 w 147"/>
                  <a:gd name="T17" fmla="*/ 165 h 193"/>
                  <a:gd name="T18" fmla="*/ 130 w 147"/>
                  <a:gd name="T19" fmla="*/ 173 h 193"/>
                  <a:gd name="T20" fmla="*/ 122 w 147"/>
                  <a:gd name="T21" fmla="*/ 180 h 193"/>
                  <a:gd name="T22" fmla="*/ 112 w 147"/>
                  <a:gd name="T23" fmla="*/ 185 h 193"/>
                  <a:gd name="T24" fmla="*/ 102 w 147"/>
                  <a:gd name="T25" fmla="*/ 188 h 193"/>
                  <a:gd name="T26" fmla="*/ 92 w 147"/>
                  <a:gd name="T27" fmla="*/ 191 h 193"/>
                  <a:gd name="T28" fmla="*/ 83 w 147"/>
                  <a:gd name="T29" fmla="*/ 193 h 193"/>
                  <a:gd name="T30" fmla="*/ 75 w 147"/>
                  <a:gd name="T31" fmla="*/ 193 h 193"/>
                  <a:gd name="T32" fmla="*/ 67 w 147"/>
                  <a:gd name="T33" fmla="*/ 193 h 193"/>
                  <a:gd name="T34" fmla="*/ 61 w 147"/>
                  <a:gd name="T35" fmla="*/ 193 h 193"/>
                  <a:gd name="T36" fmla="*/ 57 w 147"/>
                  <a:gd name="T37" fmla="*/ 193 h 193"/>
                  <a:gd name="T38" fmla="*/ 56 w 147"/>
                  <a:gd name="T39" fmla="*/ 193 h 193"/>
                  <a:gd name="T40" fmla="*/ 32 w 147"/>
                  <a:gd name="T41" fmla="*/ 177 h 193"/>
                  <a:gd name="T42" fmla="*/ 15 w 147"/>
                  <a:gd name="T43" fmla="*/ 162 h 193"/>
                  <a:gd name="T44" fmla="*/ 4 w 147"/>
                  <a:gd name="T45" fmla="*/ 146 h 193"/>
                  <a:gd name="T46" fmla="*/ 0 w 147"/>
                  <a:gd name="T47" fmla="*/ 129 h 193"/>
                  <a:gd name="T48" fmla="*/ 0 w 147"/>
                  <a:gd name="T49" fmla="*/ 113 h 193"/>
                  <a:gd name="T50" fmla="*/ 3 w 147"/>
                  <a:gd name="T51" fmla="*/ 97 h 193"/>
                  <a:gd name="T52" fmla="*/ 11 w 147"/>
                  <a:gd name="T53" fmla="*/ 82 h 193"/>
                  <a:gd name="T54" fmla="*/ 20 w 147"/>
                  <a:gd name="T55" fmla="*/ 67 h 193"/>
                  <a:gd name="T56" fmla="*/ 33 w 147"/>
                  <a:gd name="T57" fmla="*/ 53 h 193"/>
                  <a:gd name="T58" fmla="*/ 46 w 147"/>
                  <a:gd name="T59" fmla="*/ 41 h 193"/>
                  <a:gd name="T60" fmla="*/ 58 w 147"/>
                  <a:gd name="T61" fmla="*/ 29 h 193"/>
                  <a:gd name="T62" fmla="*/ 71 w 147"/>
                  <a:gd name="T63" fmla="*/ 20 h 193"/>
                  <a:gd name="T64" fmla="*/ 82 w 147"/>
                  <a:gd name="T65" fmla="*/ 12 h 193"/>
                  <a:gd name="T66" fmla="*/ 91 w 147"/>
                  <a:gd name="T67" fmla="*/ 6 h 193"/>
                  <a:gd name="T68" fmla="*/ 97 w 147"/>
                  <a:gd name="T69" fmla="*/ 3 h 193"/>
                  <a:gd name="T70" fmla="*/ 99 w 147"/>
                  <a:gd name="T71"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7" h="193">
                    <a:moveTo>
                      <a:pt x="99" y="0"/>
                    </a:moveTo>
                    <a:lnTo>
                      <a:pt x="117" y="33"/>
                    </a:lnTo>
                    <a:lnTo>
                      <a:pt x="130" y="61"/>
                    </a:lnTo>
                    <a:lnTo>
                      <a:pt x="139" y="86"/>
                    </a:lnTo>
                    <a:lnTo>
                      <a:pt x="145" y="108"/>
                    </a:lnTo>
                    <a:lnTo>
                      <a:pt x="147" y="126"/>
                    </a:lnTo>
                    <a:lnTo>
                      <a:pt x="146" y="141"/>
                    </a:lnTo>
                    <a:lnTo>
                      <a:pt x="143" y="154"/>
                    </a:lnTo>
                    <a:lnTo>
                      <a:pt x="137" y="165"/>
                    </a:lnTo>
                    <a:lnTo>
                      <a:pt x="130" y="173"/>
                    </a:lnTo>
                    <a:lnTo>
                      <a:pt x="122" y="180"/>
                    </a:lnTo>
                    <a:lnTo>
                      <a:pt x="112" y="185"/>
                    </a:lnTo>
                    <a:lnTo>
                      <a:pt x="102" y="188"/>
                    </a:lnTo>
                    <a:lnTo>
                      <a:pt x="92" y="191"/>
                    </a:lnTo>
                    <a:lnTo>
                      <a:pt x="83" y="193"/>
                    </a:lnTo>
                    <a:lnTo>
                      <a:pt x="75" y="193"/>
                    </a:lnTo>
                    <a:lnTo>
                      <a:pt x="67" y="193"/>
                    </a:lnTo>
                    <a:lnTo>
                      <a:pt x="61" y="193"/>
                    </a:lnTo>
                    <a:lnTo>
                      <a:pt x="57" y="193"/>
                    </a:lnTo>
                    <a:lnTo>
                      <a:pt x="56" y="193"/>
                    </a:lnTo>
                    <a:lnTo>
                      <a:pt x="32" y="177"/>
                    </a:lnTo>
                    <a:lnTo>
                      <a:pt x="15" y="162"/>
                    </a:lnTo>
                    <a:lnTo>
                      <a:pt x="4" y="146"/>
                    </a:lnTo>
                    <a:lnTo>
                      <a:pt x="0" y="129"/>
                    </a:lnTo>
                    <a:lnTo>
                      <a:pt x="0" y="113"/>
                    </a:lnTo>
                    <a:lnTo>
                      <a:pt x="3" y="97"/>
                    </a:lnTo>
                    <a:lnTo>
                      <a:pt x="11" y="82"/>
                    </a:lnTo>
                    <a:lnTo>
                      <a:pt x="20" y="67"/>
                    </a:lnTo>
                    <a:lnTo>
                      <a:pt x="33" y="53"/>
                    </a:lnTo>
                    <a:lnTo>
                      <a:pt x="46" y="41"/>
                    </a:lnTo>
                    <a:lnTo>
                      <a:pt x="58" y="29"/>
                    </a:lnTo>
                    <a:lnTo>
                      <a:pt x="71" y="20"/>
                    </a:lnTo>
                    <a:lnTo>
                      <a:pt x="82" y="12"/>
                    </a:lnTo>
                    <a:lnTo>
                      <a:pt x="91" y="6"/>
                    </a:lnTo>
                    <a:lnTo>
                      <a:pt x="97" y="3"/>
                    </a:lnTo>
                    <a:lnTo>
                      <a:pt x="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59" name="Freeform 77"/>
              <p:cNvSpPr>
                <a:spLocks/>
              </p:cNvSpPr>
              <p:nvPr/>
            </p:nvSpPr>
            <p:spPr bwMode="auto">
              <a:xfrm>
                <a:off x="10804526" y="2834481"/>
                <a:ext cx="138113" cy="298450"/>
              </a:xfrm>
              <a:custGeom>
                <a:avLst/>
                <a:gdLst>
                  <a:gd name="T0" fmla="*/ 40 w 87"/>
                  <a:gd name="T1" fmla="*/ 0 h 188"/>
                  <a:gd name="T2" fmla="*/ 57 w 87"/>
                  <a:gd name="T3" fmla="*/ 30 h 188"/>
                  <a:gd name="T4" fmla="*/ 70 w 87"/>
                  <a:gd name="T5" fmla="*/ 56 h 188"/>
                  <a:gd name="T6" fmla="*/ 79 w 87"/>
                  <a:gd name="T7" fmla="*/ 80 h 188"/>
                  <a:gd name="T8" fmla="*/ 85 w 87"/>
                  <a:gd name="T9" fmla="*/ 100 h 188"/>
                  <a:gd name="T10" fmla="*/ 87 w 87"/>
                  <a:gd name="T11" fmla="*/ 117 h 188"/>
                  <a:gd name="T12" fmla="*/ 87 w 87"/>
                  <a:gd name="T13" fmla="*/ 132 h 188"/>
                  <a:gd name="T14" fmla="*/ 84 w 87"/>
                  <a:gd name="T15" fmla="*/ 145 h 188"/>
                  <a:gd name="T16" fmla="*/ 79 w 87"/>
                  <a:gd name="T17" fmla="*/ 155 h 188"/>
                  <a:gd name="T18" fmla="*/ 72 w 87"/>
                  <a:gd name="T19" fmla="*/ 164 h 188"/>
                  <a:gd name="T20" fmla="*/ 65 w 87"/>
                  <a:gd name="T21" fmla="*/ 169 h 188"/>
                  <a:gd name="T22" fmla="*/ 56 w 87"/>
                  <a:gd name="T23" fmla="*/ 174 h 188"/>
                  <a:gd name="T24" fmla="*/ 47 w 87"/>
                  <a:gd name="T25" fmla="*/ 179 h 188"/>
                  <a:gd name="T26" fmla="*/ 38 w 87"/>
                  <a:gd name="T27" fmla="*/ 181 h 188"/>
                  <a:gd name="T28" fmla="*/ 28 w 87"/>
                  <a:gd name="T29" fmla="*/ 183 h 188"/>
                  <a:gd name="T30" fmla="*/ 19 w 87"/>
                  <a:gd name="T31" fmla="*/ 184 h 188"/>
                  <a:gd name="T32" fmla="*/ 11 w 87"/>
                  <a:gd name="T33" fmla="*/ 185 h 188"/>
                  <a:gd name="T34" fmla="*/ 4 w 87"/>
                  <a:gd name="T35" fmla="*/ 187 h 188"/>
                  <a:gd name="T36" fmla="*/ 0 w 87"/>
                  <a:gd name="T37" fmla="*/ 188 h 188"/>
                  <a:gd name="T38" fmla="*/ 40 w 87"/>
                  <a:gd name="T39"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 h="188">
                    <a:moveTo>
                      <a:pt x="40" y="0"/>
                    </a:moveTo>
                    <a:lnTo>
                      <a:pt x="57" y="30"/>
                    </a:lnTo>
                    <a:lnTo>
                      <a:pt x="70" y="56"/>
                    </a:lnTo>
                    <a:lnTo>
                      <a:pt x="79" y="80"/>
                    </a:lnTo>
                    <a:lnTo>
                      <a:pt x="85" y="100"/>
                    </a:lnTo>
                    <a:lnTo>
                      <a:pt x="87" y="117"/>
                    </a:lnTo>
                    <a:lnTo>
                      <a:pt x="87" y="132"/>
                    </a:lnTo>
                    <a:lnTo>
                      <a:pt x="84" y="145"/>
                    </a:lnTo>
                    <a:lnTo>
                      <a:pt x="79" y="155"/>
                    </a:lnTo>
                    <a:lnTo>
                      <a:pt x="72" y="164"/>
                    </a:lnTo>
                    <a:lnTo>
                      <a:pt x="65" y="169"/>
                    </a:lnTo>
                    <a:lnTo>
                      <a:pt x="56" y="174"/>
                    </a:lnTo>
                    <a:lnTo>
                      <a:pt x="47" y="179"/>
                    </a:lnTo>
                    <a:lnTo>
                      <a:pt x="38" y="181"/>
                    </a:lnTo>
                    <a:lnTo>
                      <a:pt x="28" y="183"/>
                    </a:lnTo>
                    <a:lnTo>
                      <a:pt x="19" y="184"/>
                    </a:lnTo>
                    <a:lnTo>
                      <a:pt x="11" y="185"/>
                    </a:lnTo>
                    <a:lnTo>
                      <a:pt x="4" y="187"/>
                    </a:lnTo>
                    <a:lnTo>
                      <a:pt x="0" y="188"/>
                    </a:lnTo>
                    <a:lnTo>
                      <a:pt x="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0" name="Freeform 78"/>
              <p:cNvSpPr>
                <a:spLocks/>
              </p:cNvSpPr>
              <p:nvPr/>
            </p:nvSpPr>
            <p:spPr bwMode="auto">
              <a:xfrm>
                <a:off x="11229976" y="4182268"/>
                <a:ext cx="387350" cy="201613"/>
              </a:xfrm>
              <a:custGeom>
                <a:avLst/>
                <a:gdLst>
                  <a:gd name="T0" fmla="*/ 83 w 244"/>
                  <a:gd name="T1" fmla="*/ 0 h 127"/>
                  <a:gd name="T2" fmla="*/ 102 w 244"/>
                  <a:gd name="T3" fmla="*/ 2 h 127"/>
                  <a:gd name="T4" fmla="*/ 122 w 244"/>
                  <a:gd name="T5" fmla="*/ 8 h 127"/>
                  <a:gd name="T6" fmla="*/ 140 w 244"/>
                  <a:gd name="T7" fmla="*/ 15 h 127"/>
                  <a:gd name="T8" fmla="*/ 159 w 244"/>
                  <a:gd name="T9" fmla="*/ 24 h 127"/>
                  <a:gd name="T10" fmla="*/ 176 w 244"/>
                  <a:gd name="T11" fmla="*/ 33 h 127"/>
                  <a:gd name="T12" fmla="*/ 192 w 244"/>
                  <a:gd name="T13" fmla="*/ 45 h 127"/>
                  <a:gd name="T14" fmla="*/ 206 w 244"/>
                  <a:gd name="T15" fmla="*/ 55 h 127"/>
                  <a:gd name="T16" fmla="*/ 219 w 244"/>
                  <a:gd name="T17" fmla="*/ 65 h 127"/>
                  <a:gd name="T18" fmla="*/ 229 w 244"/>
                  <a:gd name="T19" fmla="*/ 74 h 127"/>
                  <a:gd name="T20" fmla="*/ 237 w 244"/>
                  <a:gd name="T21" fmla="*/ 81 h 127"/>
                  <a:gd name="T22" fmla="*/ 242 w 244"/>
                  <a:gd name="T23" fmla="*/ 85 h 127"/>
                  <a:gd name="T24" fmla="*/ 244 w 244"/>
                  <a:gd name="T25" fmla="*/ 86 h 127"/>
                  <a:gd name="T26" fmla="*/ 211 w 244"/>
                  <a:gd name="T27" fmla="*/ 104 h 127"/>
                  <a:gd name="T28" fmla="*/ 181 w 244"/>
                  <a:gd name="T29" fmla="*/ 115 h 127"/>
                  <a:gd name="T30" fmla="*/ 154 w 244"/>
                  <a:gd name="T31" fmla="*/ 123 h 127"/>
                  <a:gd name="T32" fmla="*/ 129 w 244"/>
                  <a:gd name="T33" fmla="*/ 127 h 127"/>
                  <a:gd name="T34" fmla="*/ 107 w 244"/>
                  <a:gd name="T35" fmla="*/ 127 h 127"/>
                  <a:gd name="T36" fmla="*/ 87 w 244"/>
                  <a:gd name="T37" fmla="*/ 125 h 127"/>
                  <a:gd name="T38" fmla="*/ 70 w 244"/>
                  <a:gd name="T39" fmla="*/ 120 h 127"/>
                  <a:gd name="T40" fmla="*/ 55 w 244"/>
                  <a:gd name="T41" fmla="*/ 113 h 127"/>
                  <a:gd name="T42" fmla="*/ 42 w 244"/>
                  <a:gd name="T43" fmla="*/ 105 h 127"/>
                  <a:gd name="T44" fmla="*/ 32 w 244"/>
                  <a:gd name="T45" fmla="*/ 97 h 127"/>
                  <a:gd name="T46" fmla="*/ 23 w 244"/>
                  <a:gd name="T47" fmla="*/ 88 h 127"/>
                  <a:gd name="T48" fmla="*/ 15 w 244"/>
                  <a:gd name="T49" fmla="*/ 78 h 127"/>
                  <a:gd name="T50" fmla="*/ 9 w 244"/>
                  <a:gd name="T51" fmla="*/ 69 h 127"/>
                  <a:gd name="T52" fmla="*/ 4 w 244"/>
                  <a:gd name="T53" fmla="*/ 61 h 127"/>
                  <a:gd name="T54" fmla="*/ 2 w 244"/>
                  <a:gd name="T55" fmla="*/ 55 h 127"/>
                  <a:gd name="T56" fmla="*/ 0 w 244"/>
                  <a:gd name="T57" fmla="*/ 52 h 127"/>
                  <a:gd name="T58" fmla="*/ 0 w 244"/>
                  <a:gd name="T59" fmla="*/ 50 h 127"/>
                  <a:gd name="T60" fmla="*/ 13 w 244"/>
                  <a:gd name="T61" fmla="*/ 30 h 127"/>
                  <a:gd name="T62" fmla="*/ 30 w 244"/>
                  <a:gd name="T63" fmla="*/ 15 h 127"/>
                  <a:gd name="T64" fmla="*/ 46 w 244"/>
                  <a:gd name="T65" fmla="*/ 6 h 127"/>
                  <a:gd name="T66" fmla="*/ 64 w 244"/>
                  <a:gd name="T67" fmla="*/ 1 h 127"/>
                  <a:gd name="T68" fmla="*/ 83 w 244"/>
                  <a:gd name="T69"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4" h="127">
                    <a:moveTo>
                      <a:pt x="83" y="0"/>
                    </a:moveTo>
                    <a:lnTo>
                      <a:pt x="102" y="2"/>
                    </a:lnTo>
                    <a:lnTo>
                      <a:pt x="122" y="8"/>
                    </a:lnTo>
                    <a:lnTo>
                      <a:pt x="140" y="15"/>
                    </a:lnTo>
                    <a:lnTo>
                      <a:pt x="159" y="24"/>
                    </a:lnTo>
                    <a:lnTo>
                      <a:pt x="176" y="33"/>
                    </a:lnTo>
                    <a:lnTo>
                      <a:pt x="192" y="45"/>
                    </a:lnTo>
                    <a:lnTo>
                      <a:pt x="206" y="55"/>
                    </a:lnTo>
                    <a:lnTo>
                      <a:pt x="219" y="65"/>
                    </a:lnTo>
                    <a:lnTo>
                      <a:pt x="229" y="74"/>
                    </a:lnTo>
                    <a:lnTo>
                      <a:pt x="237" y="81"/>
                    </a:lnTo>
                    <a:lnTo>
                      <a:pt x="242" y="85"/>
                    </a:lnTo>
                    <a:lnTo>
                      <a:pt x="244" y="86"/>
                    </a:lnTo>
                    <a:lnTo>
                      <a:pt x="211" y="104"/>
                    </a:lnTo>
                    <a:lnTo>
                      <a:pt x="181" y="115"/>
                    </a:lnTo>
                    <a:lnTo>
                      <a:pt x="154" y="123"/>
                    </a:lnTo>
                    <a:lnTo>
                      <a:pt x="129" y="127"/>
                    </a:lnTo>
                    <a:lnTo>
                      <a:pt x="107" y="127"/>
                    </a:lnTo>
                    <a:lnTo>
                      <a:pt x="87" y="125"/>
                    </a:lnTo>
                    <a:lnTo>
                      <a:pt x="70" y="120"/>
                    </a:lnTo>
                    <a:lnTo>
                      <a:pt x="55" y="113"/>
                    </a:lnTo>
                    <a:lnTo>
                      <a:pt x="42" y="105"/>
                    </a:lnTo>
                    <a:lnTo>
                      <a:pt x="32" y="97"/>
                    </a:lnTo>
                    <a:lnTo>
                      <a:pt x="23" y="88"/>
                    </a:lnTo>
                    <a:lnTo>
                      <a:pt x="15" y="78"/>
                    </a:lnTo>
                    <a:lnTo>
                      <a:pt x="9" y="69"/>
                    </a:lnTo>
                    <a:lnTo>
                      <a:pt x="4" y="61"/>
                    </a:lnTo>
                    <a:lnTo>
                      <a:pt x="2" y="55"/>
                    </a:lnTo>
                    <a:lnTo>
                      <a:pt x="0" y="52"/>
                    </a:lnTo>
                    <a:lnTo>
                      <a:pt x="0" y="50"/>
                    </a:lnTo>
                    <a:lnTo>
                      <a:pt x="13" y="30"/>
                    </a:lnTo>
                    <a:lnTo>
                      <a:pt x="30" y="15"/>
                    </a:lnTo>
                    <a:lnTo>
                      <a:pt x="46" y="6"/>
                    </a:lnTo>
                    <a:lnTo>
                      <a:pt x="64" y="1"/>
                    </a:lnTo>
                    <a:lnTo>
                      <a:pt x="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1" name="Freeform 79"/>
              <p:cNvSpPr>
                <a:spLocks/>
              </p:cNvSpPr>
              <p:nvPr/>
            </p:nvSpPr>
            <p:spPr bwMode="auto">
              <a:xfrm>
                <a:off x="11229976" y="4267993"/>
                <a:ext cx="384175" cy="117475"/>
              </a:xfrm>
              <a:custGeom>
                <a:avLst/>
                <a:gdLst>
                  <a:gd name="T0" fmla="*/ 0 w 242"/>
                  <a:gd name="T1" fmla="*/ 0 h 74"/>
                  <a:gd name="T2" fmla="*/ 242 w 242"/>
                  <a:gd name="T3" fmla="*/ 34 h 74"/>
                  <a:gd name="T4" fmla="*/ 209 w 242"/>
                  <a:gd name="T5" fmla="*/ 51 h 74"/>
                  <a:gd name="T6" fmla="*/ 177 w 242"/>
                  <a:gd name="T7" fmla="*/ 62 h 74"/>
                  <a:gd name="T8" fmla="*/ 150 w 242"/>
                  <a:gd name="T9" fmla="*/ 71 h 74"/>
                  <a:gd name="T10" fmla="*/ 124 w 242"/>
                  <a:gd name="T11" fmla="*/ 74 h 74"/>
                  <a:gd name="T12" fmla="*/ 102 w 242"/>
                  <a:gd name="T13" fmla="*/ 74 h 74"/>
                  <a:gd name="T14" fmla="*/ 83 w 242"/>
                  <a:gd name="T15" fmla="*/ 71 h 74"/>
                  <a:gd name="T16" fmla="*/ 65 w 242"/>
                  <a:gd name="T17" fmla="*/ 66 h 74"/>
                  <a:gd name="T18" fmla="*/ 50 w 242"/>
                  <a:gd name="T19" fmla="*/ 58 h 74"/>
                  <a:gd name="T20" fmla="*/ 38 w 242"/>
                  <a:gd name="T21" fmla="*/ 50 h 74"/>
                  <a:gd name="T22" fmla="*/ 26 w 242"/>
                  <a:gd name="T23" fmla="*/ 41 h 74"/>
                  <a:gd name="T24" fmla="*/ 18 w 242"/>
                  <a:gd name="T25" fmla="*/ 31 h 74"/>
                  <a:gd name="T26" fmla="*/ 11 w 242"/>
                  <a:gd name="T27" fmla="*/ 21 h 74"/>
                  <a:gd name="T28" fmla="*/ 5 w 242"/>
                  <a:gd name="T29" fmla="*/ 13 h 74"/>
                  <a:gd name="T30" fmla="*/ 2 w 242"/>
                  <a:gd name="T31" fmla="*/ 5 h 74"/>
                  <a:gd name="T32" fmla="*/ 0 w 242"/>
                  <a:gd name="T3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2" h="74">
                    <a:moveTo>
                      <a:pt x="0" y="0"/>
                    </a:moveTo>
                    <a:lnTo>
                      <a:pt x="242" y="34"/>
                    </a:lnTo>
                    <a:lnTo>
                      <a:pt x="209" y="51"/>
                    </a:lnTo>
                    <a:lnTo>
                      <a:pt x="177" y="62"/>
                    </a:lnTo>
                    <a:lnTo>
                      <a:pt x="150" y="71"/>
                    </a:lnTo>
                    <a:lnTo>
                      <a:pt x="124" y="74"/>
                    </a:lnTo>
                    <a:lnTo>
                      <a:pt x="102" y="74"/>
                    </a:lnTo>
                    <a:lnTo>
                      <a:pt x="83" y="71"/>
                    </a:lnTo>
                    <a:lnTo>
                      <a:pt x="65" y="66"/>
                    </a:lnTo>
                    <a:lnTo>
                      <a:pt x="50" y="58"/>
                    </a:lnTo>
                    <a:lnTo>
                      <a:pt x="38" y="50"/>
                    </a:lnTo>
                    <a:lnTo>
                      <a:pt x="26" y="41"/>
                    </a:lnTo>
                    <a:lnTo>
                      <a:pt x="18" y="31"/>
                    </a:lnTo>
                    <a:lnTo>
                      <a:pt x="11" y="21"/>
                    </a:lnTo>
                    <a:lnTo>
                      <a:pt x="5" y="13"/>
                    </a:lnTo>
                    <a:lnTo>
                      <a:pt x="2" y="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2" name="Freeform 80"/>
              <p:cNvSpPr>
                <a:spLocks/>
              </p:cNvSpPr>
              <p:nvPr/>
            </p:nvSpPr>
            <p:spPr bwMode="auto">
              <a:xfrm>
                <a:off x="10979151" y="3118643"/>
                <a:ext cx="334963" cy="246063"/>
              </a:xfrm>
              <a:custGeom>
                <a:avLst/>
                <a:gdLst>
                  <a:gd name="T0" fmla="*/ 70 w 211"/>
                  <a:gd name="T1" fmla="*/ 0 h 155"/>
                  <a:gd name="T2" fmla="*/ 91 w 211"/>
                  <a:gd name="T3" fmla="*/ 5 h 155"/>
                  <a:gd name="T4" fmla="*/ 109 w 211"/>
                  <a:gd name="T5" fmla="*/ 15 h 155"/>
                  <a:gd name="T6" fmla="*/ 128 w 211"/>
                  <a:gd name="T7" fmla="*/ 28 h 155"/>
                  <a:gd name="T8" fmla="*/ 144 w 211"/>
                  <a:gd name="T9" fmla="*/ 45 h 155"/>
                  <a:gd name="T10" fmla="*/ 159 w 211"/>
                  <a:gd name="T11" fmla="*/ 62 h 155"/>
                  <a:gd name="T12" fmla="*/ 171 w 211"/>
                  <a:gd name="T13" fmla="*/ 80 h 155"/>
                  <a:gd name="T14" fmla="*/ 183 w 211"/>
                  <a:gd name="T15" fmla="*/ 99 h 155"/>
                  <a:gd name="T16" fmla="*/ 192 w 211"/>
                  <a:gd name="T17" fmla="*/ 116 h 155"/>
                  <a:gd name="T18" fmla="*/ 200 w 211"/>
                  <a:gd name="T19" fmla="*/ 131 h 155"/>
                  <a:gd name="T20" fmla="*/ 206 w 211"/>
                  <a:gd name="T21" fmla="*/ 143 h 155"/>
                  <a:gd name="T22" fmla="*/ 210 w 211"/>
                  <a:gd name="T23" fmla="*/ 151 h 155"/>
                  <a:gd name="T24" fmla="*/ 211 w 211"/>
                  <a:gd name="T25" fmla="*/ 153 h 155"/>
                  <a:gd name="T26" fmla="*/ 174 w 211"/>
                  <a:gd name="T27" fmla="*/ 155 h 155"/>
                  <a:gd name="T28" fmla="*/ 141 w 211"/>
                  <a:gd name="T29" fmla="*/ 154 h 155"/>
                  <a:gd name="T30" fmla="*/ 113 w 211"/>
                  <a:gd name="T31" fmla="*/ 150 h 155"/>
                  <a:gd name="T32" fmla="*/ 89 w 211"/>
                  <a:gd name="T33" fmla="*/ 144 h 155"/>
                  <a:gd name="T34" fmla="*/ 69 w 211"/>
                  <a:gd name="T35" fmla="*/ 135 h 155"/>
                  <a:gd name="T36" fmla="*/ 51 w 211"/>
                  <a:gd name="T37" fmla="*/ 125 h 155"/>
                  <a:gd name="T38" fmla="*/ 37 w 211"/>
                  <a:gd name="T39" fmla="*/ 114 h 155"/>
                  <a:gd name="T40" fmla="*/ 27 w 211"/>
                  <a:gd name="T41" fmla="*/ 101 h 155"/>
                  <a:gd name="T42" fmla="*/ 18 w 211"/>
                  <a:gd name="T43" fmla="*/ 88 h 155"/>
                  <a:gd name="T44" fmla="*/ 12 w 211"/>
                  <a:gd name="T45" fmla="*/ 76 h 155"/>
                  <a:gd name="T46" fmla="*/ 7 w 211"/>
                  <a:gd name="T47" fmla="*/ 64 h 155"/>
                  <a:gd name="T48" fmla="*/ 4 w 211"/>
                  <a:gd name="T49" fmla="*/ 53 h 155"/>
                  <a:gd name="T50" fmla="*/ 2 w 211"/>
                  <a:gd name="T51" fmla="*/ 42 h 155"/>
                  <a:gd name="T52" fmla="*/ 2 w 211"/>
                  <a:gd name="T53" fmla="*/ 33 h 155"/>
                  <a:gd name="T54" fmla="*/ 0 w 211"/>
                  <a:gd name="T55" fmla="*/ 26 h 155"/>
                  <a:gd name="T56" fmla="*/ 0 w 211"/>
                  <a:gd name="T57" fmla="*/ 23 h 155"/>
                  <a:gd name="T58" fmla="*/ 2 w 211"/>
                  <a:gd name="T59" fmla="*/ 20 h 155"/>
                  <a:gd name="T60" fmla="*/ 25 w 211"/>
                  <a:gd name="T61" fmla="*/ 6 h 155"/>
                  <a:gd name="T62" fmla="*/ 48 w 211"/>
                  <a:gd name="T63" fmla="*/ 0 h 155"/>
                  <a:gd name="T64" fmla="*/ 70 w 211"/>
                  <a:gd name="T65"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1" h="155">
                    <a:moveTo>
                      <a:pt x="70" y="0"/>
                    </a:moveTo>
                    <a:lnTo>
                      <a:pt x="91" y="5"/>
                    </a:lnTo>
                    <a:lnTo>
                      <a:pt x="109" y="15"/>
                    </a:lnTo>
                    <a:lnTo>
                      <a:pt x="128" y="28"/>
                    </a:lnTo>
                    <a:lnTo>
                      <a:pt x="144" y="45"/>
                    </a:lnTo>
                    <a:lnTo>
                      <a:pt x="159" y="62"/>
                    </a:lnTo>
                    <a:lnTo>
                      <a:pt x="171" y="80"/>
                    </a:lnTo>
                    <a:lnTo>
                      <a:pt x="183" y="99"/>
                    </a:lnTo>
                    <a:lnTo>
                      <a:pt x="192" y="116"/>
                    </a:lnTo>
                    <a:lnTo>
                      <a:pt x="200" y="131"/>
                    </a:lnTo>
                    <a:lnTo>
                      <a:pt x="206" y="143"/>
                    </a:lnTo>
                    <a:lnTo>
                      <a:pt x="210" y="151"/>
                    </a:lnTo>
                    <a:lnTo>
                      <a:pt x="211" y="153"/>
                    </a:lnTo>
                    <a:lnTo>
                      <a:pt x="174" y="155"/>
                    </a:lnTo>
                    <a:lnTo>
                      <a:pt x="141" y="154"/>
                    </a:lnTo>
                    <a:lnTo>
                      <a:pt x="113" y="150"/>
                    </a:lnTo>
                    <a:lnTo>
                      <a:pt x="89" y="144"/>
                    </a:lnTo>
                    <a:lnTo>
                      <a:pt x="69" y="135"/>
                    </a:lnTo>
                    <a:lnTo>
                      <a:pt x="51" y="125"/>
                    </a:lnTo>
                    <a:lnTo>
                      <a:pt x="37" y="114"/>
                    </a:lnTo>
                    <a:lnTo>
                      <a:pt x="27" y="101"/>
                    </a:lnTo>
                    <a:lnTo>
                      <a:pt x="18" y="88"/>
                    </a:lnTo>
                    <a:lnTo>
                      <a:pt x="12" y="76"/>
                    </a:lnTo>
                    <a:lnTo>
                      <a:pt x="7" y="64"/>
                    </a:lnTo>
                    <a:lnTo>
                      <a:pt x="4" y="53"/>
                    </a:lnTo>
                    <a:lnTo>
                      <a:pt x="2" y="42"/>
                    </a:lnTo>
                    <a:lnTo>
                      <a:pt x="2" y="33"/>
                    </a:lnTo>
                    <a:lnTo>
                      <a:pt x="0" y="26"/>
                    </a:lnTo>
                    <a:lnTo>
                      <a:pt x="0" y="23"/>
                    </a:lnTo>
                    <a:lnTo>
                      <a:pt x="2" y="20"/>
                    </a:lnTo>
                    <a:lnTo>
                      <a:pt x="25" y="6"/>
                    </a:lnTo>
                    <a:lnTo>
                      <a:pt x="48" y="0"/>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3" name="Freeform 81"/>
              <p:cNvSpPr>
                <a:spLocks/>
              </p:cNvSpPr>
              <p:nvPr/>
            </p:nvSpPr>
            <p:spPr bwMode="auto">
              <a:xfrm>
                <a:off x="10979151" y="3156743"/>
                <a:ext cx="328613" cy="207963"/>
              </a:xfrm>
              <a:custGeom>
                <a:avLst/>
                <a:gdLst>
                  <a:gd name="T0" fmla="*/ 0 w 207"/>
                  <a:gd name="T1" fmla="*/ 0 h 131"/>
                  <a:gd name="T2" fmla="*/ 207 w 207"/>
                  <a:gd name="T3" fmla="*/ 129 h 131"/>
                  <a:gd name="T4" fmla="*/ 170 w 207"/>
                  <a:gd name="T5" fmla="*/ 131 h 131"/>
                  <a:gd name="T6" fmla="*/ 137 w 207"/>
                  <a:gd name="T7" fmla="*/ 130 h 131"/>
                  <a:gd name="T8" fmla="*/ 109 w 207"/>
                  <a:gd name="T9" fmla="*/ 126 h 131"/>
                  <a:gd name="T10" fmla="*/ 85 w 207"/>
                  <a:gd name="T11" fmla="*/ 119 h 131"/>
                  <a:gd name="T12" fmla="*/ 64 w 207"/>
                  <a:gd name="T13" fmla="*/ 109 h 131"/>
                  <a:gd name="T14" fmla="*/ 47 w 207"/>
                  <a:gd name="T15" fmla="*/ 99 h 131"/>
                  <a:gd name="T16" fmla="*/ 33 w 207"/>
                  <a:gd name="T17" fmla="*/ 86 h 131"/>
                  <a:gd name="T18" fmla="*/ 22 w 207"/>
                  <a:gd name="T19" fmla="*/ 74 h 131"/>
                  <a:gd name="T20" fmla="*/ 14 w 207"/>
                  <a:gd name="T21" fmla="*/ 61 h 131"/>
                  <a:gd name="T22" fmla="*/ 9 w 207"/>
                  <a:gd name="T23" fmla="*/ 48 h 131"/>
                  <a:gd name="T24" fmla="*/ 4 w 207"/>
                  <a:gd name="T25" fmla="*/ 36 h 131"/>
                  <a:gd name="T26" fmla="*/ 2 w 207"/>
                  <a:gd name="T27" fmla="*/ 24 h 131"/>
                  <a:gd name="T28" fmla="*/ 0 w 207"/>
                  <a:gd name="T29" fmla="*/ 15 h 131"/>
                  <a:gd name="T30" fmla="*/ 0 w 207"/>
                  <a:gd name="T31" fmla="*/ 7 h 131"/>
                  <a:gd name="T32" fmla="*/ 0 w 207"/>
                  <a:gd name="T3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131">
                    <a:moveTo>
                      <a:pt x="0" y="0"/>
                    </a:moveTo>
                    <a:lnTo>
                      <a:pt x="207" y="129"/>
                    </a:lnTo>
                    <a:lnTo>
                      <a:pt x="170" y="131"/>
                    </a:lnTo>
                    <a:lnTo>
                      <a:pt x="137" y="130"/>
                    </a:lnTo>
                    <a:lnTo>
                      <a:pt x="109" y="126"/>
                    </a:lnTo>
                    <a:lnTo>
                      <a:pt x="85" y="119"/>
                    </a:lnTo>
                    <a:lnTo>
                      <a:pt x="64" y="109"/>
                    </a:lnTo>
                    <a:lnTo>
                      <a:pt x="47" y="99"/>
                    </a:lnTo>
                    <a:lnTo>
                      <a:pt x="33" y="86"/>
                    </a:lnTo>
                    <a:lnTo>
                      <a:pt x="22" y="74"/>
                    </a:lnTo>
                    <a:lnTo>
                      <a:pt x="14" y="61"/>
                    </a:lnTo>
                    <a:lnTo>
                      <a:pt x="9" y="48"/>
                    </a:lnTo>
                    <a:lnTo>
                      <a:pt x="4" y="36"/>
                    </a:lnTo>
                    <a:lnTo>
                      <a:pt x="2" y="24"/>
                    </a:lnTo>
                    <a:lnTo>
                      <a:pt x="0" y="15"/>
                    </a:lnTo>
                    <a:lnTo>
                      <a:pt x="0"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4" name="Freeform 82"/>
              <p:cNvSpPr>
                <a:spLocks/>
              </p:cNvSpPr>
              <p:nvPr/>
            </p:nvSpPr>
            <p:spPr bwMode="auto">
              <a:xfrm>
                <a:off x="10877551" y="4369593"/>
                <a:ext cx="444500" cy="304800"/>
              </a:xfrm>
              <a:custGeom>
                <a:avLst/>
                <a:gdLst>
                  <a:gd name="T0" fmla="*/ 76 w 280"/>
                  <a:gd name="T1" fmla="*/ 0 h 192"/>
                  <a:gd name="T2" fmla="*/ 100 w 280"/>
                  <a:gd name="T3" fmla="*/ 1 h 192"/>
                  <a:gd name="T4" fmla="*/ 122 w 280"/>
                  <a:gd name="T5" fmla="*/ 7 h 192"/>
                  <a:gd name="T6" fmla="*/ 144 w 280"/>
                  <a:gd name="T7" fmla="*/ 16 h 192"/>
                  <a:gd name="T8" fmla="*/ 164 w 280"/>
                  <a:gd name="T9" fmla="*/ 28 h 192"/>
                  <a:gd name="T10" fmla="*/ 183 w 280"/>
                  <a:gd name="T11" fmla="*/ 45 h 192"/>
                  <a:gd name="T12" fmla="*/ 201 w 280"/>
                  <a:gd name="T13" fmla="*/ 62 h 192"/>
                  <a:gd name="T14" fmla="*/ 217 w 280"/>
                  <a:gd name="T15" fmla="*/ 80 h 192"/>
                  <a:gd name="T16" fmla="*/ 231 w 280"/>
                  <a:gd name="T17" fmla="*/ 99 h 192"/>
                  <a:gd name="T18" fmla="*/ 243 w 280"/>
                  <a:gd name="T19" fmla="*/ 118 h 192"/>
                  <a:gd name="T20" fmla="*/ 254 w 280"/>
                  <a:gd name="T21" fmla="*/ 136 h 192"/>
                  <a:gd name="T22" fmla="*/ 263 w 280"/>
                  <a:gd name="T23" fmla="*/ 152 h 192"/>
                  <a:gd name="T24" fmla="*/ 270 w 280"/>
                  <a:gd name="T25" fmla="*/ 166 h 192"/>
                  <a:gd name="T26" fmla="*/ 276 w 280"/>
                  <a:gd name="T27" fmla="*/ 176 h 192"/>
                  <a:gd name="T28" fmla="*/ 279 w 280"/>
                  <a:gd name="T29" fmla="*/ 183 h 192"/>
                  <a:gd name="T30" fmla="*/ 280 w 280"/>
                  <a:gd name="T31" fmla="*/ 185 h 192"/>
                  <a:gd name="T32" fmla="*/ 238 w 280"/>
                  <a:gd name="T33" fmla="*/ 191 h 192"/>
                  <a:gd name="T34" fmla="*/ 200 w 280"/>
                  <a:gd name="T35" fmla="*/ 192 h 192"/>
                  <a:gd name="T36" fmla="*/ 166 w 280"/>
                  <a:gd name="T37" fmla="*/ 191 h 192"/>
                  <a:gd name="T38" fmla="*/ 137 w 280"/>
                  <a:gd name="T39" fmla="*/ 188 h 192"/>
                  <a:gd name="T40" fmla="*/ 111 w 280"/>
                  <a:gd name="T41" fmla="*/ 182 h 192"/>
                  <a:gd name="T42" fmla="*/ 89 w 280"/>
                  <a:gd name="T43" fmla="*/ 174 h 192"/>
                  <a:gd name="T44" fmla="*/ 69 w 280"/>
                  <a:gd name="T45" fmla="*/ 164 h 192"/>
                  <a:gd name="T46" fmla="*/ 53 w 280"/>
                  <a:gd name="T47" fmla="*/ 152 h 192"/>
                  <a:gd name="T48" fmla="*/ 39 w 280"/>
                  <a:gd name="T49" fmla="*/ 140 h 192"/>
                  <a:gd name="T50" fmla="*/ 29 w 280"/>
                  <a:gd name="T51" fmla="*/ 127 h 192"/>
                  <a:gd name="T52" fmla="*/ 19 w 280"/>
                  <a:gd name="T53" fmla="*/ 114 h 192"/>
                  <a:gd name="T54" fmla="*/ 13 w 280"/>
                  <a:gd name="T55" fmla="*/ 100 h 192"/>
                  <a:gd name="T56" fmla="*/ 8 w 280"/>
                  <a:gd name="T57" fmla="*/ 87 h 192"/>
                  <a:gd name="T58" fmla="*/ 4 w 280"/>
                  <a:gd name="T59" fmla="*/ 75 h 192"/>
                  <a:gd name="T60" fmla="*/ 2 w 280"/>
                  <a:gd name="T61" fmla="*/ 63 h 192"/>
                  <a:gd name="T62" fmla="*/ 0 w 280"/>
                  <a:gd name="T63" fmla="*/ 53 h 192"/>
                  <a:gd name="T64" fmla="*/ 0 w 280"/>
                  <a:gd name="T65" fmla="*/ 45 h 192"/>
                  <a:gd name="T66" fmla="*/ 0 w 280"/>
                  <a:gd name="T67" fmla="*/ 39 h 192"/>
                  <a:gd name="T68" fmla="*/ 0 w 280"/>
                  <a:gd name="T69" fmla="*/ 34 h 192"/>
                  <a:gd name="T70" fmla="*/ 0 w 280"/>
                  <a:gd name="T71" fmla="*/ 33 h 192"/>
                  <a:gd name="T72" fmla="*/ 26 w 280"/>
                  <a:gd name="T73" fmla="*/ 16 h 192"/>
                  <a:gd name="T74" fmla="*/ 52 w 280"/>
                  <a:gd name="T75" fmla="*/ 4 h 192"/>
                  <a:gd name="T76" fmla="*/ 76 w 280"/>
                  <a:gd name="T7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0" h="192">
                    <a:moveTo>
                      <a:pt x="76" y="0"/>
                    </a:moveTo>
                    <a:lnTo>
                      <a:pt x="100" y="1"/>
                    </a:lnTo>
                    <a:lnTo>
                      <a:pt x="122" y="7"/>
                    </a:lnTo>
                    <a:lnTo>
                      <a:pt x="144" y="16"/>
                    </a:lnTo>
                    <a:lnTo>
                      <a:pt x="164" y="28"/>
                    </a:lnTo>
                    <a:lnTo>
                      <a:pt x="183" y="45"/>
                    </a:lnTo>
                    <a:lnTo>
                      <a:pt x="201" y="62"/>
                    </a:lnTo>
                    <a:lnTo>
                      <a:pt x="217" y="80"/>
                    </a:lnTo>
                    <a:lnTo>
                      <a:pt x="231" y="99"/>
                    </a:lnTo>
                    <a:lnTo>
                      <a:pt x="243" y="118"/>
                    </a:lnTo>
                    <a:lnTo>
                      <a:pt x="254" y="136"/>
                    </a:lnTo>
                    <a:lnTo>
                      <a:pt x="263" y="152"/>
                    </a:lnTo>
                    <a:lnTo>
                      <a:pt x="270" y="166"/>
                    </a:lnTo>
                    <a:lnTo>
                      <a:pt x="276" y="176"/>
                    </a:lnTo>
                    <a:lnTo>
                      <a:pt x="279" y="183"/>
                    </a:lnTo>
                    <a:lnTo>
                      <a:pt x="280" y="185"/>
                    </a:lnTo>
                    <a:lnTo>
                      <a:pt x="238" y="191"/>
                    </a:lnTo>
                    <a:lnTo>
                      <a:pt x="200" y="192"/>
                    </a:lnTo>
                    <a:lnTo>
                      <a:pt x="166" y="191"/>
                    </a:lnTo>
                    <a:lnTo>
                      <a:pt x="137" y="188"/>
                    </a:lnTo>
                    <a:lnTo>
                      <a:pt x="111" y="182"/>
                    </a:lnTo>
                    <a:lnTo>
                      <a:pt x="89" y="174"/>
                    </a:lnTo>
                    <a:lnTo>
                      <a:pt x="69" y="164"/>
                    </a:lnTo>
                    <a:lnTo>
                      <a:pt x="53" y="152"/>
                    </a:lnTo>
                    <a:lnTo>
                      <a:pt x="39" y="140"/>
                    </a:lnTo>
                    <a:lnTo>
                      <a:pt x="29" y="127"/>
                    </a:lnTo>
                    <a:lnTo>
                      <a:pt x="19" y="114"/>
                    </a:lnTo>
                    <a:lnTo>
                      <a:pt x="13" y="100"/>
                    </a:lnTo>
                    <a:lnTo>
                      <a:pt x="8" y="87"/>
                    </a:lnTo>
                    <a:lnTo>
                      <a:pt x="4" y="75"/>
                    </a:lnTo>
                    <a:lnTo>
                      <a:pt x="2" y="63"/>
                    </a:lnTo>
                    <a:lnTo>
                      <a:pt x="0" y="53"/>
                    </a:lnTo>
                    <a:lnTo>
                      <a:pt x="0" y="45"/>
                    </a:lnTo>
                    <a:lnTo>
                      <a:pt x="0" y="39"/>
                    </a:lnTo>
                    <a:lnTo>
                      <a:pt x="0" y="34"/>
                    </a:lnTo>
                    <a:lnTo>
                      <a:pt x="0" y="33"/>
                    </a:lnTo>
                    <a:lnTo>
                      <a:pt x="26" y="16"/>
                    </a:lnTo>
                    <a:lnTo>
                      <a:pt x="52" y="4"/>
                    </a:lnTo>
                    <a:lnTo>
                      <a:pt x="7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5" name="Freeform 83"/>
              <p:cNvSpPr>
                <a:spLocks/>
              </p:cNvSpPr>
              <p:nvPr/>
            </p:nvSpPr>
            <p:spPr bwMode="auto">
              <a:xfrm>
                <a:off x="10875963" y="4429918"/>
                <a:ext cx="441325" cy="244475"/>
              </a:xfrm>
              <a:custGeom>
                <a:avLst/>
                <a:gdLst>
                  <a:gd name="T0" fmla="*/ 0 w 278"/>
                  <a:gd name="T1" fmla="*/ 0 h 154"/>
                  <a:gd name="T2" fmla="*/ 278 w 278"/>
                  <a:gd name="T3" fmla="*/ 149 h 154"/>
                  <a:gd name="T4" fmla="*/ 235 w 278"/>
                  <a:gd name="T5" fmla="*/ 153 h 154"/>
                  <a:gd name="T6" fmla="*/ 197 w 278"/>
                  <a:gd name="T7" fmla="*/ 154 h 154"/>
                  <a:gd name="T8" fmla="*/ 164 w 278"/>
                  <a:gd name="T9" fmla="*/ 153 h 154"/>
                  <a:gd name="T10" fmla="*/ 134 w 278"/>
                  <a:gd name="T11" fmla="*/ 150 h 154"/>
                  <a:gd name="T12" fmla="*/ 108 w 278"/>
                  <a:gd name="T13" fmla="*/ 143 h 154"/>
                  <a:gd name="T14" fmla="*/ 85 w 278"/>
                  <a:gd name="T15" fmla="*/ 135 h 154"/>
                  <a:gd name="T16" fmla="*/ 67 w 278"/>
                  <a:gd name="T17" fmla="*/ 124 h 154"/>
                  <a:gd name="T18" fmla="*/ 50 w 278"/>
                  <a:gd name="T19" fmla="*/ 113 h 154"/>
                  <a:gd name="T20" fmla="*/ 37 w 278"/>
                  <a:gd name="T21" fmla="*/ 100 h 154"/>
                  <a:gd name="T22" fmla="*/ 26 w 278"/>
                  <a:gd name="T23" fmla="*/ 87 h 154"/>
                  <a:gd name="T24" fmla="*/ 17 w 278"/>
                  <a:gd name="T25" fmla="*/ 75 h 154"/>
                  <a:gd name="T26" fmla="*/ 10 w 278"/>
                  <a:gd name="T27" fmla="*/ 61 h 154"/>
                  <a:gd name="T28" fmla="*/ 5 w 278"/>
                  <a:gd name="T29" fmla="*/ 48 h 154"/>
                  <a:gd name="T30" fmla="*/ 2 w 278"/>
                  <a:gd name="T31" fmla="*/ 35 h 154"/>
                  <a:gd name="T32" fmla="*/ 1 w 278"/>
                  <a:gd name="T33" fmla="*/ 24 h 154"/>
                  <a:gd name="T34" fmla="*/ 0 w 278"/>
                  <a:gd name="T35" fmla="*/ 14 h 154"/>
                  <a:gd name="T36" fmla="*/ 0 w 278"/>
                  <a:gd name="T37" fmla="*/ 5 h 154"/>
                  <a:gd name="T38" fmla="*/ 0 w 278"/>
                  <a:gd name="T3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8" h="154">
                    <a:moveTo>
                      <a:pt x="0" y="0"/>
                    </a:moveTo>
                    <a:lnTo>
                      <a:pt x="278" y="149"/>
                    </a:lnTo>
                    <a:lnTo>
                      <a:pt x="235" y="153"/>
                    </a:lnTo>
                    <a:lnTo>
                      <a:pt x="197" y="154"/>
                    </a:lnTo>
                    <a:lnTo>
                      <a:pt x="164" y="153"/>
                    </a:lnTo>
                    <a:lnTo>
                      <a:pt x="134" y="150"/>
                    </a:lnTo>
                    <a:lnTo>
                      <a:pt x="108" y="143"/>
                    </a:lnTo>
                    <a:lnTo>
                      <a:pt x="85" y="135"/>
                    </a:lnTo>
                    <a:lnTo>
                      <a:pt x="67" y="124"/>
                    </a:lnTo>
                    <a:lnTo>
                      <a:pt x="50" y="113"/>
                    </a:lnTo>
                    <a:lnTo>
                      <a:pt x="37" y="100"/>
                    </a:lnTo>
                    <a:lnTo>
                      <a:pt x="26" y="87"/>
                    </a:lnTo>
                    <a:lnTo>
                      <a:pt x="17" y="75"/>
                    </a:lnTo>
                    <a:lnTo>
                      <a:pt x="10" y="61"/>
                    </a:lnTo>
                    <a:lnTo>
                      <a:pt x="5" y="48"/>
                    </a:lnTo>
                    <a:lnTo>
                      <a:pt x="2" y="35"/>
                    </a:lnTo>
                    <a:lnTo>
                      <a:pt x="1" y="24"/>
                    </a:lnTo>
                    <a:lnTo>
                      <a:pt x="0" y="14"/>
                    </a:lnTo>
                    <a:lnTo>
                      <a:pt x="0" y="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6" name="Freeform 84"/>
              <p:cNvSpPr>
                <a:spLocks/>
              </p:cNvSpPr>
              <p:nvPr/>
            </p:nvSpPr>
            <p:spPr bwMode="auto">
              <a:xfrm>
                <a:off x="10669588" y="3240881"/>
                <a:ext cx="293688" cy="274638"/>
              </a:xfrm>
              <a:custGeom>
                <a:avLst/>
                <a:gdLst>
                  <a:gd name="T0" fmla="*/ 117 w 185"/>
                  <a:gd name="T1" fmla="*/ 0 h 173"/>
                  <a:gd name="T2" fmla="*/ 131 w 185"/>
                  <a:gd name="T3" fmla="*/ 2 h 173"/>
                  <a:gd name="T4" fmla="*/ 142 w 185"/>
                  <a:gd name="T5" fmla="*/ 8 h 173"/>
                  <a:gd name="T6" fmla="*/ 153 w 185"/>
                  <a:gd name="T7" fmla="*/ 16 h 173"/>
                  <a:gd name="T8" fmla="*/ 161 w 185"/>
                  <a:gd name="T9" fmla="*/ 26 h 173"/>
                  <a:gd name="T10" fmla="*/ 168 w 185"/>
                  <a:gd name="T11" fmla="*/ 39 h 173"/>
                  <a:gd name="T12" fmla="*/ 172 w 185"/>
                  <a:gd name="T13" fmla="*/ 53 h 173"/>
                  <a:gd name="T14" fmla="*/ 177 w 185"/>
                  <a:gd name="T15" fmla="*/ 68 h 173"/>
                  <a:gd name="T16" fmla="*/ 180 w 185"/>
                  <a:gd name="T17" fmla="*/ 83 h 173"/>
                  <a:gd name="T18" fmla="*/ 183 w 185"/>
                  <a:gd name="T19" fmla="*/ 99 h 173"/>
                  <a:gd name="T20" fmla="*/ 184 w 185"/>
                  <a:gd name="T21" fmla="*/ 114 h 173"/>
                  <a:gd name="T22" fmla="*/ 185 w 185"/>
                  <a:gd name="T23" fmla="*/ 128 h 173"/>
                  <a:gd name="T24" fmla="*/ 185 w 185"/>
                  <a:gd name="T25" fmla="*/ 141 h 173"/>
                  <a:gd name="T26" fmla="*/ 185 w 185"/>
                  <a:gd name="T27" fmla="*/ 151 h 173"/>
                  <a:gd name="T28" fmla="*/ 185 w 185"/>
                  <a:gd name="T29" fmla="*/ 159 h 173"/>
                  <a:gd name="T30" fmla="*/ 185 w 185"/>
                  <a:gd name="T31" fmla="*/ 164 h 173"/>
                  <a:gd name="T32" fmla="*/ 185 w 185"/>
                  <a:gd name="T33" fmla="*/ 166 h 173"/>
                  <a:gd name="T34" fmla="*/ 145 w 185"/>
                  <a:gd name="T35" fmla="*/ 171 h 173"/>
                  <a:gd name="T36" fmla="*/ 111 w 185"/>
                  <a:gd name="T37" fmla="*/ 173 h 173"/>
                  <a:gd name="T38" fmla="*/ 83 w 185"/>
                  <a:gd name="T39" fmla="*/ 173 h 173"/>
                  <a:gd name="T40" fmla="*/ 59 w 185"/>
                  <a:gd name="T41" fmla="*/ 171 h 173"/>
                  <a:gd name="T42" fmla="*/ 41 w 185"/>
                  <a:gd name="T43" fmla="*/ 167 h 173"/>
                  <a:gd name="T44" fmla="*/ 26 w 185"/>
                  <a:gd name="T45" fmla="*/ 160 h 173"/>
                  <a:gd name="T46" fmla="*/ 15 w 185"/>
                  <a:gd name="T47" fmla="*/ 153 h 173"/>
                  <a:gd name="T48" fmla="*/ 7 w 185"/>
                  <a:gd name="T49" fmla="*/ 144 h 173"/>
                  <a:gd name="T50" fmla="*/ 3 w 185"/>
                  <a:gd name="T51" fmla="*/ 134 h 173"/>
                  <a:gd name="T52" fmla="*/ 0 w 185"/>
                  <a:gd name="T53" fmla="*/ 123 h 173"/>
                  <a:gd name="T54" fmla="*/ 1 w 185"/>
                  <a:gd name="T55" fmla="*/ 113 h 173"/>
                  <a:gd name="T56" fmla="*/ 4 w 185"/>
                  <a:gd name="T57" fmla="*/ 101 h 173"/>
                  <a:gd name="T58" fmla="*/ 7 w 185"/>
                  <a:gd name="T59" fmla="*/ 90 h 173"/>
                  <a:gd name="T60" fmla="*/ 12 w 185"/>
                  <a:gd name="T61" fmla="*/ 79 h 173"/>
                  <a:gd name="T62" fmla="*/ 16 w 185"/>
                  <a:gd name="T63" fmla="*/ 69 h 173"/>
                  <a:gd name="T64" fmla="*/ 22 w 185"/>
                  <a:gd name="T65" fmla="*/ 60 h 173"/>
                  <a:gd name="T66" fmla="*/ 28 w 185"/>
                  <a:gd name="T67" fmla="*/ 52 h 173"/>
                  <a:gd name="T68" fmla="*/ 33 w 185"/>
                  <a:gd name="T69" fmla="*/ 45 h 173"/>
                  <a:gd name="T70" fmla="*/ 36 w 185"/>
                  <a:gd name="T71" fmla="*/ 40 h 173"/>
                  <a:gd name="T72" fmla="*/ 38 w 185"/>
                  <a:gd name="T73" fmla="*/ 37 h 173"/>
                  <a:gd name="T74" fmla="*/ 40 w 185"/>
                  <a:gd name="T75" fmla="*/ 36 h 173"/>
                  <a:gd name="T76" fmla="*/ 63 w 185"/>
                  <a:gd name="T77" fmla="*/ 19 h 173"/>
                  <a:gd name="T78" fmla="*/ 83 w 185"/>
                  <a:gd name="T79" fmla="*/ 8 h 173"/>
                  <a:gd name="T80" fmla="*/ 101 w 185"/>
                  <a:gd name="T81" fmla="*/ 2 h 173"/>
                  <a:gd name="T82" fmla="*/ 117 w 185"/>
                  <a:gd name="T8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73">
                    <a:moveTo>
                      <a:pt x="117" y="0"/>
                    </a:moveTo>
                    <a:lnTo>
                      <a:pt x="131" y="2"/>
                    </a:lnTo>
                    <a:lnTo>
                      <a:pt x="142" y="8"/>
                    </a:lnTo>
                    <a:lnTo>
                      <a:pt x="153" y="16"/>
                    </a:lnTo>
                    <a:lnTo>
                      <a:pt x="161" y="26"/>
                    </a:lnTo>
                    <a:lnTo>
                      <a:pt x="168" y="39"/>
                    </a:lnTo>
                    <a:lnTo>
                      <a:pt x="172" y="53"/>
                    </a:lnTo>
                    <a:lnTo>
                      <a:pt x="177" y="68"/>
                    </a:lnTo>
                    <a:lnTo>
                      <a:pt x="180" y="83"/>
                    </a:lnTo>
                    <a:lnTo>
                      <a:pt x="183" y="99"/>
                    </a:lnTo>
                    <a:lnTo>
                      <a:pt x="184" y="114"/>
                    </a:lnTo>
                    <a:lnTo>
                      <a:pt x="185" y="128"/>
                    </a:lnTo>
                    <a:lnTo>
                      <a:pt x="185" y="141"/>
                    </a:lnTo>
                    <a:lnTo>
                      <a:pt x="185" y="151"/>
                    </a:lnTo>
                    <a:lnTo>
                      <a:pt x="185" y="159"/>
                    </a:lnTo>
                    <a:lnTo>
                      <a:pt x="185" y="164"/>
                    </a:lnTo>
                    <a:lnTo>
                      <a:pt x="185" y="166"/>
                    </a:lnTo>
                    <a:lnTo>
                      <a:pt x="145" y="171"/>
                    </a:lnTo>
                    <a:lnTo>
                      <a:pt x="111" y="173"/>
                    </a:lnTo>
                    <a:lnTo>
                      <a:pt x="83" y="173"/>
                    </a:lnTo>
                    <a:lnTo>
                      <a:pt x="59" y="171"/>
                    </a:lnTo>
                    <a:lnTo>
                      <a:pt x="41" y="167"/>
                    </a:lnTo>
                    <a:lnTo>
                      <a:pt x="26" y="160"/>
                    </a:lnTo>
                    <a:lnTo>
                      <a:pt x="15" y="153"/>
                    </a:lnTo>
                    <a:lnTo>
                      <a:pt x="7" y="144"/>
                    </a:lnTo>
                    <a:lnTo>
                      <a:pt x="3" y="134"/>
                    </a:lnTo>
                    <a:lnTo>
                      <a:pt x="0" y="123"/>
                    </a:lnTo>
                    <a:lnTo>
                      <a:pt x="1" y="113"/>
                    </a:lnTo>
                    <a:lnTo>
                      <a:pt x="4" y="101"/>
                    </a:lnTo>
                    <a:lnTo>
                      <a:pt x="7" y="90"/>
                    </a:lnTo>
                    <a:lnTo>
                      <a:pt x="12" y="79"/>
                    </a:lnTo>
                    <a:lnTo>
                      <a:pt x="16" y="69"/>
                    </a:lnTo>
                    <a:lnTo>
                      <a:pt x="22" y="60"/>
                    </a:lnTo>
                    <a:lnTo>
                      <a:pt x="28" y="52"/>
                    </a:lnTo>
                    <a:lnTo>
                      <a:pt x="33" y="45"/>
                    </a:lnTo>
                    <a:lnTo>
                      <a:pt x="36" y="40"/>
                    </a:lnTo>
                    <a:lnTo>
                      <a:pt x="38" y="37"/>
                    </a:lnTo>
                    <a:lnTo>
                      <a:pt x="40" y="36"/>
                    </a:lnTo>
                    <a:lnTo>
                      <a:pt x="63" y="19"/>
                    </a:lnTo>
                    <a:lnTo>
                      <a:pt x="83" y="8"/>
                    </a:lnTo>
                    <a:lnTo>
                      <a:pt x="101" y="2"/>
                    </a:lnTo>
                    <a:lnTo>
                      <a:pt x="1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7" name="Freeform 85"/>
              <p:cNvSpPr>
                <a:spLocks/>
              </p:cNvSpPr>
              <p:nvPr/>
            </p:nvSpPr>
            <p:spPr bwMode="auto">
              <a:xfrm>
                <a:off x="10682288" y="3304381"/>
                <a:ext cx="276225" cy="212725"/>
              </a:xfrm>
              <a:custGeom>
                <a:avLst/>
                <a:gdLst>
                  <a:gd name="T0" fmla="*/ 32 w 174"/>
                  <a:gd name="T1" fmla="*/ 0 h 134"/>
                  <a:gd name="T2" fmla="*/ 174 w 174"/>
                  <a:gd name="T3" fmla="*/ 126 h 134"/>
                  <a:gd name="T4" fmla="*/ 136 w 174"/>
                  <a:gd name="T5" fmla="*/ 131 h 134"/>
                  <a:gd name="T6" fmla="*/ 104 w 174"/>
                  <a:gd name="T7" fmla="*/ 133 h 134"/>
                  <a:gd name="T8" fmla="*/ 78 w 174"/>
                  <a:gd name="T9" fmla="*/ 134 h 134"/>
                  <a:gd name="T10" fmla="*/ 55 w 174"/>
                  <a:gd name="T11" fmla="*/ 132 h 134"/>
                  <a:gd name="T12" fmla="*/ 37 w 174"/>
                  <a:gd name="T13" fmla="*/ 128 h 134"/>
                  <a:gd name="T14" fmla="*/ 23 w 174"/>
                  <a:gd name="T15" fmla="*/ 123 h 134"/>
                  <a:gd name="T16" fmla="*/ 13 w 174"/>
                  <a:gd name="T17" fmla="*/ 116 h 134"/>
                  <a:gd name="T18" fmla="*/ 6 w 174"/>
                  <a:gd name="T19" fmla="*/ 109 h 134"/>
                  <a:gd name="T20" fmla="*/ 2 w 174"/>
                  <a:gd name="T21" fmla="*/ 99 h 134"/>
                  <a:gd name="T22" fmla="*/ 0 w 174"/>
                  <a:gd name="T23" fmla="*/ 90 h 134"/>
                  <a:gd name="T24" fmla="*/ 0 w 174"/>
                  <a:gd name="T25" fmla="*/ 80 h 134"/>
                  <a:gd name="T26" fmla="*/ 2 w 174"/>
                  <a:gd name="T27" fmla="*/ 69 h 134"/>
                  <a:gd name="T28" fmla="*/ 5 w 174"/>
                  <a:gd name="T29" fmla="*/ 59 h 134"/>
                  <a:gd name="T30" fmla="*/ 10 w 174"/>
                  <a:gd name="T31" fmla="*/ 49 h 134"/>
                  <a:gd name="T32" fmla="*/ 14 w 174"/>
                  <a:gd name="T33" fmla="*/ 38 h 134"/>
                  <a:gd name="T34" fmla="*/ 19 w 174"/>
                  <a:gd name="T35" fmla="*/ 29 h 134"/>
                  <a:gd name="T36" fmla="*/ 22 w 174"/>
                  <a:gd name="T37" fmla="*/ 20 h 134"/>
                  <a:gd name="T38" fmla="*/ 27 w 174"/>
                  <a:gd name="T39" fmla="*/ 12 h 134"/>
                  <a:gd name="T40" fmla="*/ 29 w 174"/>
                  <a:gd name="T41" fmla="*/ 5 h 134"/>
                  <a:gd name="T42" fmla="*/ 32 w 174"/>
                  <a:gd name="T4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4" h="134">
                    <a:moveTo>
                      <a:pt x="32" y="0"/>
                    </a:moveTo>
                    <a:lnTo>
                      <a:pt x="174" y="126"/>
                    </a:lnTo>
                    <a:lnTo>
                      <a:pt x="136" y="131"/>
                    </a:lnTo>
                    <a:lnTo>
                      <a:pt x="104" y="133"/>
                    </a:lnTo>
                    <a:lnTo>
                      <a:pt x="78" y="134"/>
                    </a:lnTo>
                    <a:lnTo>
                      <a:pt x="55" y="132"/>
                    </a:lnTo>
                    <a:lnTo>
                      <a:pt x="37" y="128"/>
                    </a:lnTo>
                    <a:lnTo>
                      <a:pt x="23" y="123"/>
                    </a:lnTo>
                    <a:lnTo>
                      <a:pt x="13" y="116"/>
                    </a:lnTo>
                    <a:lnTo>
                      <a:pt x="6" y="109"/>
                    </a:lnTo>
                    <a:lnTo>
                      <a:pt x="2" y="99"/>
                    </a:lnTo>
                    <a:lnTo>
                      <a:pt x="0" y="90"/>
                    </a:lnTo>
                    <a:lnTo>
                      <a:pt x="0" y="80"/>
                    </a:lnTo>
                    <a:lnTo>
                      <a:pt x="2" y="69"/>
                    </a:lnTo>
                    <a:lnTo>
                      <a:pt x="5" y="59"/>
                    </a:lnTo>
                    <a:lnTo>
                      <a:pt x="10" y="49"/>
                    </a:lnTo>
                    <a:lnTo>
                      <a:pt x="14" y="38"/>
                    </a:lnTo>
                    <a:lnTo>
                      <a:pt x="19" y="29"/>
                    </a:lnTo>
                    <a:lnTo>
                      <a:pt x="22" y="20"/>
                    </a:lnTo>
                    <a:lnTo>
                      <a:pt x="27" y="12"/>
                    </a:lnTo>
                    <a:lnTo>
                      <a:pt x="29" y="5"/>
                    </a:lnTo>
                    <a:lnTo>
                      <a:pt x="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8" name="Freeform 86"/>
              <p:cNvSpPr>
                <a:spLocks/>
              </p:cNvSpPr>
              <p:nvPr/>
            </p:nvSpPr>
            <p:spPr bwMode="auto">
              <a:xfrm>
                <a:off x="10174288" y="2186781"/>
                <a:ext cx="233363" cy="279400"/>
              </a:xfrm>
              <a:custGeom>
                <a:avLst/>
                <a:gdLst>
                  <a:gd name="T0" fmla="*/ 3 w 147"/>
                  <a:gd name="T1" fmla="*/ 0 h 176"/>
                  <a:gd name="T2" fmla="*/ 40 w 147"/>
                  <a:gd name="T3" fmla="*/ 21 h 176"/>
                  <a:gd name="T4" fmla="*/ 71 w 147"/>
                  <a:gd name="T5" fmla="*/ 41 h 176"/>
                  <a:gd name="T6" fmla="*/ 96 w 147"/>
                  <a:gd name="T7" fmla="*/ 59 h 176"/>
                  <a:gd name="T8" fmla="*/ 115 w 147"/>
                  <a:gd name="T9" fmla="*/ 78 h 176"/>
                  <a:gd name="T10" fmla="*/ 129 w 147"/>
                  <a:gd name="T11" fmla="*/ 94 h 176"/>
                  <a:gd name="T12" fmla="*/ 138 w 147"/>
                  <a:gd name="T13" fmla="*/ 109 h 176"/>
                  <a:gd name="T14" fmla="*/ 144 w 147"/>
                  <a:gd name="T15" fmla="*/ 121 h 176"/>
                  <a:gd name="T16" fmla="*/ 147 w 147"/>
                  <a:gd name="T17" fmla="*/ 134 h 176"/>
                  <a:gd name="T18" fmla="*/ 147 w 147"/>
                  <a:gd name="T19" fmla="*/ 145 h 176"/>
                  <a:gd name="T20" fmla="*/ 145 w 147"/>
                  <a:gd name="T21" fmla="*/ 154 h 176"/>
                  <a:gd name="T22" fmla="*/ 143 w 147"/>
                  <a:gd name="T23" fmla="*/ 162 h 176"/>
                  <a:gd name="T24" fmla="*/ 139 w 147"/>
                  <a:gd name="T25" fmla="*/ 168 h 176"/>
                  <a:gd name="T26" fmla="*/ 136 w 147"/>
                  <a:gd name="T27" fmla="*/ 172 h 176"/>
                  <a:gd name="T28" fmla="*/ 133 w 147"/>
                  <a:gd name="T29" fmla="*/ 175 h 176"/>
                  <a:gd name="T30" fmla="*/ 133 w 147"/>
                  <a:gd name="T31" fmla="*/ 176 h 176"/>
                  <a:gd name="T32" fmla="*/ 106 w 147"/>
                  <a:gd name="T33" fmla="*/ 176 h 176"/>
                  <a:gd name="T34" fmla="*/ 81 w 147"/>
                  <a:gd name="T35" fmla="*/ 171 h 176"/>
                  <a:gd name="T36" fmla="*/ 62 w 147"/>
                  <a:gd name="T37" fmla="*/ 163 h 176"/>
                  <a:gd name="T38" fmla="*/ 46 w 147"/>
                  <a:gd name="T39" fmla="*/ 153 h 176"/>
                  <a:gd name="T40" fmla="*/ 33 w 147"/>
                  <a:gd name="T41" fmla="*/ 140 h 176"/>
                  <a:gd name="T42" fmla="*/ 22 w 147"/>
                  <a:gd name="T43" fmla="*/ 125 h 176"/>
                  <a:gd name="T44" fmla="*/ 14 w 147"/>
                  <a:gd name="T45" fmla="*/ 109 h 176"/>
                  <a:gd name="T46" fmla="*/ 9 w 147"/>
                  <a:gd name="T47" fmla="*/ 91 h 176"/>
                  <a:gd name="T48" fmla="*/ 4 w 147"/>
                  <a:gd name="T49" fmla="*/ 75 h 176"/>
                  <a:gd name="T50" fmla="*/ 2 w 147"/>
                  <a:gd name="T51" fmla="*/ 58 h 176"/>
                  <a:gd name="T52" fmla="*/ 0 w 147"/>
                  <a:gd name="T53" fmla="*/ 43 h 176"/>
                  <a:gd name="T54" fmla="*/ 0 w 147"/>
                  <a:gd name="T55" fmla="*/ 29 h 176"/>
                  <a:gd name="T56" fmla="*/ 0 w 147"/>
                  <a:gd name="T57" fmla="*/ 18 h 176"/>
                  <a:gd name="T58" fmla="*/ 2 w 147"/>
                  <a:gd name="T59" fmla="*/ 8 h 176"/>
                  <a:gd name="T60" fmla="*/ 2 w 147"/>
                  <a:gd name="T61" fmla="*/ 3 h 176"/>
                  <a:gd name="T62" fmla="*/ 3 w 147"/>
                  <a:gd name="T6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 h="176">
                    <a:moveTo>
                      <a:pt x="3" y="0"/>
                    </a:moveTo>
                    <a:lnTo>
                      <a:pt x="40" y="21"/>
                    </a:lnTo>
                    <a:lnTo>
                      <a:pt x="71" y="41"/>
                    </a:lnTo>
                    <a:lnTo>
                      <a:pt x="96" y="59"/>
                    </a:lnTo>
                    <a:lnTo>
                      <a:pt x="115" y="78"/>
                    </a:lnTo>
                    <a:lnTo>
                      <a:pt x="129" y="94"/>
                    </a:lnTo>
                    <a:lnTo>
                      <a:pt x="138" y="109"/>
                    </a:lnTo>
                    <a:lnTo>
                      <a:pt x="144" y="121"/>
                    </a:lnTo>
                    <a:lnTo>
                      <a:pt x="147" y="134"/>
                    </a:lnTo>
                    <a:lnTo>
                      <a:pt x="147" y="145"/>
                    </a:lnTo>
                    <a:lnTo>
                      <a:pt x="145" y="154"/>
                    </a:lnTo>
                    <a:lnTo>
                      <a:pt x="143" y="162"/>
                    </a:lnTo>
                    <a:lnTo>
                      <a:pt x="139" y="168"/>
                    </a:lnTo>
                    <a:lnTo>
                      <a:pt x="136" y="172"/>
                    </a:lnTo>
                    <a:lnTo>
                      <a:pt x="133" y="175"/>
                    </a:lnTo>
                    <a:lnTo>
                      <a:pt x="133" y="176"/>
                    </a:lnTo>
                    <a:lnTo>
                      <a:pt x="106" y="176"/>
                    </a:lnTo>
                    <a:lnTo>
                      <a:pt x="81" y="171"/>
                    </a:lnTo>
                    <a:lnTo>
                      <a:pt x="62" y="163"/>
                    </a:lnTo>
                    <a:lnTo>
                      <a:pt x="46" y="153"/>
                    </a:lnTo>
                    <a:lnTo>
                      <a:pt x="33" y="140"/>
                    </a:lnTo>
                    <a:lnTo>
                      <a:pt x="22" y="125"/>
                    </a:lnTo>
                    <a:lnTo>
                      <a:pt x="14" y="109"/>
                    </a:lnTo>
                    <a:lnTo>
                      <a:pt x="9" y="91"/>
                    </a:lnTo>
                    <a:lnTo>
                      <a:pt x="4" y="75"/>
                    </a:lnTo>
                    <a:lnTo>
                      <a:pt x="2" y="58"/>
                    </a:lnTo>
                    <a:lnTo>
                      <a:pt x="0" y="43"/>
                    </a:lnTo>
                    <a:lnTo>
                      <a:pt x="0" y="29"/>
                    </a:lnTo>
                    <a:lnTo>
                      <a:pt x="0" y="18"/>
                    </a:lnTo>
                    <a:lnTo>
                      <a:pt x="2" y="8"/>
                    </a:lnTo>
                    <a:lnTo>
                      <a:pt x="2" y="3"/>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69" name="Freeform 87"/>
              <p:cNvSpPr>
                <a:spLocks/>
              </p:cNvSpPr>
              <p:nvPr/>
            </p:nvSpPr>
            <p:spPr bwMode="auto">
              <a:xfrm>
                <a:off x="10182226" y="2188368"/>
                <a:ext cx="231775" cy="273050"/>
              </a:xfrm>
              <a:custGeom>
                <a:avLst/>
                <a:gdLst>
                  <a:gd name="T0" fmla="*/ 0 w 146"/>
                  <a:gd name="T1" fmla="*/ 0 h 172"/>
                  <a:gd name="T2" fmla="*/ 36 w 146"/>
                  <a:gd name="T3" fmla="*/ 21 h 172"/>
                  <a:gd name="T4" fmla="*/ 67 w 146"/>
                  <a:gd name="T5" fmla="*/ 40 h 172"/>
                  <a:gd name="T6" fmla="*/ 91 w 146"/>
                  <a:gd name="T7" fmla="*/ 57 h 172"/>
                  <a:gd name="T8" fmla="*/ 110 w 146"/>
                  <a:gd name="T9" fmla="*/ 74 h 172"/>
                  <a:gd name="T10" fmla="*/ 125 w 146"/>
                  <a:gd name="T11" fmla="*/ 89 h 172"/>
                  <a:gd name="T12" fmla="*/ 135 w 146"/>
                  <a:gd name="T13" fmla="*/ 103 h 172"/>
                  <a:gd name="T14" fmla="*/ 141 w 146"/>
                  <a:gd name="T15" fmla="*/ 116 h 172"/>
                  <a:gd name="T16" fmla="*/ 144 w 146"/>
                  <a:gd name="T17" fmla="*/ 127 h 172"/>
                  <a:gd name="T18" fmla="*/ 146 w 146"/>
                  <a:gd name="T19" fmla="*/ 138 h 172"/>
                  <a:gd name="T20" fmla="*/ 144 w 146"/>
                  <a:gd name="T21" fmla="*/ 147 h 172"/>
                  <a:gd name="T22" fmla="*/ 142 w 146"/>
                  <a:gd name="T23" fmla="*/ 155 h 172"/>
                  <a:gd name="T24" fmla="*/ 138 w 146"/>
                  <a:gd name="T25" fmla="*/ 162 h 172"/>
                  <a:gd name="T26" fmla="*/ 134 w 146"/>
                  <a:gd name="T27" fmla="*/ 168 h 172"/>
                  <a:gd name="T28" fmla="*/ 131 w 146"/>
                  <a:gd name="T29" fmla="*/ 172 h 172"/>
                  <a:gd name="T30" fmla="*/ 0 w 146"/>
                  <a:gd name="T3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172">
                    <a:moveTo>
                      <a:pt x="0" y="0"/>
                    </a:moveTo>
                    <a:lnTo>
                      <a:pt x="36" y="21"/>
                    </a:lnTo>
                    <a:lnTo>
                      <a:pt x="67" y="40"/>
                    </a:lnTo>
                    <a:lnTo>
                      <a:pt x="91" y="57"/>
                    </a:lnTo>
                    <a:lnTo>
                      <a:pt x="110" y="74"/>
                    </a:lnTo>
                    <a:lnTo>
                      <a:pt x="125" y="89"/>
                    </a:lnTo>
                    <a:lnTo>
                      <a:pt x="135" y="103"/>
                    </a:lnTo>
                    <a:lnTo>
                      <a:pt x="141" y="116"/>
                    </a:lnTo>
                    <a:lnTo>
                      <a:pt x="144" y="127"/>
                    </a:lnTo>
                    <a:lnTo>
                      <a:pt x="146" y="138"/>
                    </a:lnTo>
                    <a:lnTo>
                      <a:pt x="144" y="147"/>
                    </a:lnTo>
                    <a:lnTo>
                      <a:pt x="142" y="155"/>
                    </a:lnTo>
                    <a:lnTo>
                      <a:pt x="138" y="162"/>
                    </a:lnTo>
                    <a:lnTo>
                      <a:pt x="134" y="168"/>
                    </a:lnTo>
                    <a:lnTo>
                      <a:pt x="131" y="17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70" name="Freeform 88"/>
              <p:cNvSpPr>
                <a:spLocks/>
              </p:cNvSpPr>
              <p:nvPr/>
            </p:nvSpPr>
            <p:spPr bwMode="auto">
              <a:xfrm>
                <a:off x="10206038" y="5285581"/>
                <a:ext cx="317500" cy="158750"/>
              </a:xfrm>
              <a:custGeom>
                <a:avLst/>
                <a:gdLst>
                  <a:gd name="T0" fmla="*/ 99 w 200"/>
                  <a:gd name="T1" fmla="*/ 0 h 100"/>
                  <a:gd name="T2" fmla="*/ 126 w 200"/>
                  <a:gd name="T3" fmla="*/ 3 h 100"/>
                  <a:gd name="T4" fmla="*/ 150 w 200"/>
                  <a:gd name="T5" fmla="*/ 13 h 100"/>
                  <a:gd name="T6" fmla="*/ 171 w 200"/>
                  <a:gd name="T7" fmla="*/ 28 h 100"/>
                  <a:gd name="T8" fmla="*/ 186 w 200"/>
                  <a:gd name="T9" fmla="*/ 49 h 100"/>
                  <a:gd name="T10" fmla="*/ 196 w 200"/>
                  <a:gd name="T11" fmla="*/ 73 h 100"/>
                  <a:gd name="T12" fmla="*/ 200 w 200"/>
                  <a:gd name="T13" fmla="*/ 100 h 100"/>
                  <a:gd name="T14" fmla="*/ 0 w 200"/>
                  <a:gd name="T15" fmla="*/ 100 h 100"/>
                  <a:gd name="T16" fmla="*/ 4 w 200"/>
                  <a:gd name="T17" fmla="*/ 73 h 100"/>
                  <a:gd name="T18" fmla="*/ 14 w 200"/>
                  <a:gd name="T19" fmla="*/ 49 h 100"/>
                  <a:gd name="T20" fmla="*/ 29 w 200"/>
                  <a:gd name="T21" fmla="*/ 28 h 100"/>
                  <a:gd name="T22" fmla="*/ 50 w 200"/>
                  <a:gd name="T23" fmla="*/ 13 h 100"/>
                  <a:gd name="T24" fmla="*/ 73 w 200"/>
                  <a:gd name="T25" fmla="*/ 3 h 100"/>
                  <a:gd name="T26" fmla="*/ 99 w 200"/>
                  <a:gd name="T2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0" h="100">
                    <a:moveTo>
                      <a:pt x="99" y="0"/>
                    </a:moveTo>
                    <a:lnTo>
                      <a:pt x="126" y="3"/>
                    </a:lnTo>
                    <a:lnTo>
                      <a:pt x="150" y="13"/>
                    </a:lnTo>
                    <a:lnTo>
                      <a:pt x="171" y="28"/>
                    </a:lnTo>
                    <a:lnTo>
                      <a:pt x="186" y="49"/>
                    </a:lnTo>
                    <a:lnTo>
                      <a:pt x="196" y="73"/>
                    </a:lnTo>
                    <a:lnTo>
                      <a:pt x="200" y="100"/>
                    </a:lnTo>
                    <a:lnTo>
                      <a:pt x="0" y="100"/>
                    </a:lnTo>
                    <a:lnTo>
                      <a:pt x="4" y="73"/>
                    </a:lnTo>
                    <a:lnTo>
                      <a:pt x="14" y="49"/>
                    </a:lnTo>
                    <a:lnTo>
                      <a:pt x="29" y="28"/>
                    </a:lnTo>
                    <a:lnTo>
                      <a:pt x="50" y="13"/>
                    </a:lnTo>
                    <a:lnTo>
                      <a:pt x="73" y="3"/>
                    </a:lnTo>
                    <a:lnTo>
                      <a:pt x="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71" name="Freeform 89"/>
              <p:cNvSpPr>
                <a:spLocks/>
              </p:cNvSpPr>
              <p:nvPr/>
            </p:nvSpPr>
            <p:spPr bwMode="auto">
              <a:xfrm>
                <a:off x="10086976" y="5350668"/>
                <a:ext cx="185738" cy="93663"/>
              </a:xfrm>
              <a:custGeom>
                <a:avLst/>
                <a:gdLst>
                  <a:gd name="T0" fmla="*/ 59 w 117"/>
                  <a:gd name="T1" fmla="*/ 0 h 59"/>
                  <a:gd name="T2" fmla="*/ 77 w 117"/>
                  <a:gd name="T3" fmla="*/ 4 h 59"/>
                  <a:gd name="T4" fmla="*/ 92 w 117"/>
                  <a:gd name="T5" fmla="*/ 12 h 59"/>
                  <a:gd name="T6" fmla="*/ 105 w 117"/>
                  <a:gd name="T7" fmla="*/ 24 h 59"/>
                  <a:gd name="T8" fmla="*/ 114 w 117"/>
                  <a:gd name="T9" fmla="*/ 41 h 59"/>
                  <a:gd name="T10" fmla="*/ 117 w 117"/>
                  <a:gd name="T11" fmla="*/ 59 h 59"/>
                  <a:gd name="T12" fmla="*/ 0 w 117"/>
                  <a:gd name="T13" fmla="*/ 59 h 59"/>
                  <a:gd name="T14" fmla="*/ 4 w 117"/>
                  <a:gd name="T15" fmla="*/ 41 h 59"/>
                  <a:gd name="T16" fmla="*/ 12 w 117"/>
                  <a:gd name="T17" fmla="*/ 24 h 59"/>
                  <a:gd name="T18" fmla="*/ 24 w 117"/>
                  <a:gd name="T19" fmla="*/ 12 h 59"/>
                  <a:gd name="T20" fmla="*/ 40 w 117"/>
                  <a:gd name="T21" fmla="*/ 4 h 59"/>
                  <a:gd name="T22" fmla="*/ 59 w 117"/>
                  <a:gd name="T2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 h="59">
                    <a:moveTo>
                      <a:pt x="59" y="0"/>
                    </a:moveTo>
                    <a:lnTo>
                      <a:pt x="77" y="4"/>
                    </a:lnTo>
                    <a:lnTo>
                      <a:pt x="92" y="12"/>
                    </a:lnTo>
                    <a:lnTo>
                      <a:pt x="105" y="24"/>
                    </a:lnTo>
                    <a:lnTo>
                      <a:pt x="114" y="41"/>
                    </a:lnTo>
                    <a:lnTo>
                      <a:pt x="117" y="59"/>
                    </a:lnTo>
                    <a:lnTo>
                      <a:pt x="0" y="59"/>
                    </a:lnTo>
                    <a:lnTo>
                      <a:pt x="4" y="41"/>
                    </a:lnTo>
                    <a:lnTo>
                      <a:pt x="12" y="24"/>
                    </a:lnTo>
                    <a:lnTo>
                      <a:pt x="24" y="12"/>
                    </a:lnTo>
                    <a:lnTo>
                      <a:pt x="40" y="4"/>
                    </a:lnTo>
                    <a:lnTo>
                      <a:pt x="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72" name="Freeform 90"/>
              <p:cNvSpPr>
                <a:spLocks/>
              </p:cNvSpPr>
              <p:nvPr/>
            </p:nvSpPr>
            <p:spPr bwMode="auto">
              <a:xfrm>
                <a:off x="10715626" y="5395118"/>
                <a:ext cx="95250" cy="49213"/>
              </a:xfrm>
              <a:custGeom>
                <a:avLst/>
                <a:gdLst>
                  <a:gd name="T0" fmla="*/ 30 w 60"/>
                  <a:gd name="T1" fmla="*/ 0 h 31"/>
                  <a:gd name="T2" fmla="*/ 42 w 60"/>
                  <a:gd name="T3" fmla="*/ 3 h 31"/>
                  <a:gd name="T4" fmla="*/ 51 w 60"/>
                  <a:gd name="T5" fmla="*/ 9 h 31"/>
                  <a:gd name="T6" fmla="*/ 58 w 60"/>
                  <a:gd name="T7" fmla="*/ 18 h 31"/>
                  <a:gd name="T8" fmla="*/ 60 w 60"/>
                  <a:gd name="T9" fmla="*/ 31 h 31"/>
                  <a:gd name="T10" fmla="*/ 0 w 60"/>
                  <a:gd name="T11" fmla="*/ 31 h 31"/>
                  <a:gd name="T12" fmla="*/ 2 w 60"/>
                  <a:gd name="T13" fmla="*/ 18 h 31"/>
                  <a:gd name="T14" fmla="*/ 8 w 60"/>
                  <a:gd name="T15" fmla="*/ 9 h 31"/>
                  <a:gd name="T16" fmla="*/ 19 w 60"/>
                  <a:gd name="T17" fmla="*/ 3 h 31"/>
                  <a:gd name="T18" fmla="*/ 30 w 60"/>
                  <a:gd name="T1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31">
                    <a:moveTo>
                      <a:pt x="30" y="0"/>
                    </a:moveTo>
                    <a:lnTo>
                      <a:pt x="42" y="3"/>
                    </a:lnTo>
                    <a:lnTo>
                      <a:pt x="51" y="9"/>
                    </a:lnTo>
                    <a:lnTo>
                      <a:pt x="58" y="18"/>
                    </a:lnTo>
                    <a:lnTo>
                      <a:pt x="60" y="31"/>
                    </a:lnTo>
                    <a:lnTo>
                      <a:pt x="0" y="31"/>
                    </a:lnTo>
                    <a:lnTo>
                      <a:pt x="2" y="18"/>
                    </a:lnTo>
                    <a:lnTo>
                      <a:pt x="8" y="9"/>
                    </a:lnTo>
                    <a:lnTo>
                      <a:pt x="19" y="3"/>
                    </a:ln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73" name="Freeform 91"/>
              <p:cNvSpPr>
                <a:spLocks/>
              </p:cNvSpPr>
              <p:nvPr/>
            </p:nvSpPr>
            <p:spPr bwMode="auto">
              <a:xfrm>
                <a:off x="10410826" y="5285581"/>
                <a:ext cx="317500" cy="158750"/>
              </a:xfrm>
              <a:custGeom>
                <a:avLst/>
                <a:gdLst>
                  <a:gd name="T0" fmla="*/ 101 w 200"/>
                  <a:gd name="T1" fmla="*/ 0 h 100"/>
                  <a:gd name="T2" fmla="*/ 127 w 200"/>
                  <a:gd name="T3" fmla="*/ 3 h 100"/>
                  <a:gd name="T4" fmla="*/ 152 w 200"/>
                  <a:gd name="T5" fmla="*/ 13 h 100"/>
                  <a:gd name="T6" fmla="*/ 171 w 200"/>
                  <a:gd name="T7" fmla="*/ 28 h 100"/>
                  <a:gd name="T8" fmla="*/ 188 w 200"/>
                  <a:gd name="T9" fmla="*/ 49 h 100"/>
                  <a:gd name="T10" fmla="*/ 197 w 200"/>
                  <a:gd name="T11" fmla="*/ 73 h 100"/>
                  <a:gd name="T12" fmla="*/ 200 w 200"/>
                  <a:gd name="T13" fmla="*/ 100 h 100"/>
                  <a:gd name="T14" fmla="*/ 0 w 200"/>
                  <a:gd name="T15" fmla="*/ 100 h 100"/>
                  <a:gd name="T16" fmla="*/ 5 w 200"/>
                  <a:gd name="T17" fmla="*/ 73 h 100"/>
                  <a:gd name="T18" fmla="*/ 14 w 200"/>
                  <a:gd name="T19" fmla="*/ 49 h 100"/>
                  <a:gd name="T20" fmla="*/ 30 w 200"/>
                  <a:gd name="T21" fmla="*/ 28 h 100"/>
                  <a:gd name="T22" fmla="*/ 50 w 200"/>
                  <a:gd name="T23" fmla="*/ 13 h 100"/>
                  <a:gd name="T24" fmla="*/ 74 w 200"/>
                  <a:gd name="T25" fmla="*/ 3 h 100"/>
                  <a:gd name="T26" fmla="*/ 101 w 200"/>
                  <a:gd name="T2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0" h="100">
                    <a:moveTo>
                      <a:pt x="101" y="0"/>
                    </a:moveTo>
                    <a:lnTo>
                      <a:pt x="127" y="3"/>
                    </a:lnTo>
                    <a:lnTo>
                      <a:pt x="152" y="13"/>
                    </a:lnTo>
                    <a:lnTo>
                      <a:pt x="171" y="28"/>
                    </a:lnTo>
                    <a:lnTo>
                      <a:pt x="188" y="49"/>
                    </a:lnTo>
                    <a:lnTo>
                      <a:pt x="197" y="73"/>
                    </a:lnTo>
                    <a:lnTo>
                      <a:pt x="200" y="100"/>
                    </a:lnTo>
                    <a:lnTo>
                      <a:pt x="0" y="100"/>
                    </a:lnTo>
                    <a:lnTo>
                      <a:pt x="5" y="73"/>
                    </a:lnTo>
                    <a:lnTo>
                      <a:pt x="14" y="49"/>
                    </a:lnTo>
                    <a:lnTo>
                      <a:pt x="30" y="28"/>
                    </a:lnTo>
                    <a:lnTo>
                      <a:pt x="50" y="13"/>
                    </a:lnTo>
                    <a:lnTo>
                      <a:pt x="74" y="3"/>
                    </a:lnTo>
                    <a:lnTo>
                      <a:pt x="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74" name="Freeform 92"/>
              <p:cNvSpPr>
                <a:spLocks/>
              </p:cNvSpPr>
              <p:nvPr/>
            </p:nvSpPr>
            <p:spPr bwMode="auto">
              <a:xfrm>
                <a:off x="10288588" y="5237956"/>
                <a:ext cx="317500" cy="158750"/>
              </a:xfrm>
              <a:custGeom>
                <a:avLst/>
                <a:gdLst>
                  <a:gd name="T0" fmla="*/ 99 w 200"/>
                  <a:gd name="T1" fmla="*/ 0 h 100"/>
                  <a:gd name="T2" fmla="*/ 126 w 200"/>
                  <a:gd name="T3" fmla="*/ 3 h 100"/>
                  <a:gd name="T4" fmla="*/ 150 w 200"/>
                  <a:gd name="T5" fmla="*/ 13 h 100"/>
                  <a:gd name="T6" fmla="*/ 170 w 200"/>
                  <a:gd name="T7" fmla="*/ 28 h 100"/>
                  <a:gd name="T8" fmla="*/ 186 w 200"/>
                  <a:gd name="T9" fmla="*/ 49 h 100"/>
                  <a:gd name="T10" fmla="*/ 196 w 200"/>
                  <a:gd name="T11" fmla="*/ 73 h 100"/>
                  <a:gd name="T12" fmla="*/ 200 w 200"/>
                  <a:gd name="T13" fmla="*/ 100 h 100"/>
                  <a:gd name="T14" fmla="*/ 0 w 200"/>
                  <a:gd name="T15" fmla="*/ 100 h 100"/>
                  <a:gd name="T16" fmla="*/ 4 w 200"/>
                  <a:gd name="T17" fmla="*/ 73 h 100"/>
                  <a:gd name="T18" fmla="*/ 14 w 200"/>
                  <a:gd name="T19" fmla="*/ 49 h 100"/>
                  <a:gd name="T20" fmla="*/ 29 w 200"/>
                  <a:gd name="T21" fmla="*/ 28 h 100"/>
                  <a:gd name="T22" fmla="*/ 50 w 200"/>
                  <a:gd name="T23" fmla="*/ 13 h 100"/>
                  <a:gd name="T24" fmla="*/ 73 w 200"/>
                  <a:gd name="T25" fmla="*/ 3 h 100"/>
                  <a:gd name="T26" fmla="*/ 99 w 200"/>
                  <a:gd name="T2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0" h="100">
                    <a:moveTo>
                      <a:pt x="99" y="0"/>
                    </a:moveTo>
                    <a:lnTo>
                      <a:pt x="126" y="3"/>
                    </a:lnTo>
                    <a:lnTo>
                      <a:pt x="150" y="13"/>
                    </a:lnTo>
                    <a:lnTo>
                      <a:pt x="170" y="28"/>
                    </a:lnTo>
                    <a:lnTo>
                      <a:pt x="186" y="49"/>
                    </a:lnTo>
                    <a:lnTo>
                      <a:pt x="196" y="73"/>
                    </a:lnTo>
                    <a:lnTo>
                      <a:pt x="200" y="100"/>
                    </a:lnTo>
                    <a:lnTo>
                      <a:pt x="0" y="100"/>
                    </a:lnTo>
                    <a:lnTo>
                      <a:pt x="4" y="73"/>
                    </a:lnTo>
                    <a:lnTo>
                      <a:pt x="14" y="49"/>
                    </a:lnTo>
                    <a:lnTo>
                      <a:pt x="29" y="28"/>
                    </a:lnTo>
                    <a:lnTo>
                      <a:pt x="50" y="13"/>
                    </a:lnTo>
                    <a:lnTo>
                      <a:pt x="73" y="3"/>
                    </a:lnTo>
                    <a:lnTo>
                      <a:pt x="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05" name="Group 304"/>
            <p:cNvGrpSpPr/>
            <p:nvPr/>
          </p:nvGrpSpPr>
          <p:grpSpPr>
            <a:xfrm>
              <a:off x="3603342" y="3564136"/>
              <a:ext cx="320166" cy="279075"/>
              <a:chOff x="5024807" y="2548738"/>
              <a:chExt cx="593725" cy="517525"/>
            </a:xfrm>
          </p:grpSpPr>
          <p:sp>
            <p:nvSpPr>
              <p:cNvPr id="327"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28"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06" name="Group 305"/>
            <p:cNvGrpSpPr/>
            <p:nvPr/>
          </p:nvGrpSpPr>
          <p:grpSpPr>
            <a:xfrm>
              <a:off x="2993742" y="3433507"/>
              <a:ext cx="320166" cy="279075"/>
              <a:chOff x="5024807" y="2548738"/>
              <a:chExt cx="593725" cy="517525"/>
            </a:xfrm>
          </p:grpSpPr>
          <p:sp>
            <p:nvSpPr>
              <p:cNvPr id="325"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26"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07" name="Group 306"/>
            <p:cNvGrpSpPr/>
            <p:nvPr/>
          </p:nvGrpSpPr>
          <p:grpSpPr>
            <a:xfrm>
              <a:off x="3269514" y="3897965"/>
              <a:ext cx="320166" cy="279075"/>
              <a:chOff x="5024807" y="2548738"/>
              <a:chExt cx="593725" cy="517525"/>
            </a:xfrm>
          </p:grpSpPr>
          <p:sp>
            <p:nvSpPr>
              <p:cNvPr id="323"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24"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08" name="Group 307"/>
            <p:cNvGrpSpPr/>
            <p:nvPr/>
          </p:nvGrpSpPr>
          <p:grpSpPr>
            <a:xfrm>
              <a:off x="2601857" y="4478537"/>
              <a:ext cx="320166" cy="279075"/>
              <a:chOff x="5024807" y="2548738"/>
              <a:chExt cx="593725" cy="517525"/>
            </a:xfrm>
          </p:grpSpPr>
          <p:sp>
            <p:nvSpPr>
              <p:cNvPr id="321"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22"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09" name="Group 308"/>
            <p:cNvGrpSpPr/>
            <p:nvPr/>
          </p:nvGrpSpPr>
          <p:grpSpPr>
            <a:xfrm>
              <a:off x="2238999" y="4333394"/>
              <a:ext cx="320166" cy="279075"/>
              <a:chOff x="5024807" y="2548738"/>
              <a:chExt cx="593725" cy="517525"/>
            </a:xfrm>
          </p:grpSpPr>
          <p:sp>
            <p:nvSpPr>
              <p:cNvPr id="319"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20"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10" name="Group 309"/>
            <p:cNvGrpSpPr/>
            <p:nvPr/>
          </p:nvGrpSpPr>
          <p:grpSpPr>
            <a:xfrm>
              <a:off x="3574313" y="4913965"/>
              <a:ext cx="320166" cy="279075"/>
              <a:chOff x="5024807" y="2548738"/>
              <a:chExt cx="593725" cy="517525"/>
            </a:xfrm>
          </p:grpSpPr>
          <p:sp>
            <p:nvSpPr>
              <p:cNvPr id="317"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18"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11" name="Group 310"/>
            <p:cNvGrpSpPr/>
            <p:nvPr/>
          </p:nvGrpSpPr>
          <p:grpSpPr>
            <a:xfrm>
              <a:off x="3980713" y="4768823"/>
              <a:ext cx="320166" cy="279075"/>
              <a:chOff x="5024807" y="2548738"/>
              <a:chExt cx="593725" cy="517525"/>
            </a:xfrm>
          </p:grpSpPr>
          <p:sp>
            <p:nvSpPr>
              <p:cNvPr id="315"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16"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12" name="Group 311"/>
            <p:cNvGrpSpPr/>
            <p:nvPr/>
          </p:nvGrpSpPr>
          <p:grpSpPr>
            <a:xfrm>
              <a:off x="3153399" y="3012594"/>
              <a:ext cx="320166" cy="279075"/>
              <a:chOff x="5024807" y="2548738"/>
              <a:chExt cx="593725" cy="517525"/>
            </a:xfrm>
          </p:grpSpPr>
          <p:sp>
            <p:nvSpPr>
              <p:cNvPr id="313" name="Freeform 36"/>
              <p:cNvSpPr>
                <a:spLocks/>
              </p:cNvSpPr>
              <p:nvPr/>
            </p:nvSpPr>
            <p:spPr bwMode="auto">
              <a:xfrm>
                <a:off x="5024807" y="2548738"/>
                <a:ext cx="593725" cy="515938"/>
              </a:xfrm>
              <a:custGeom>
                <a:avLst/>
                <a:gdLst>
                  <a:gd name="T0" fmla="*/ 228 w 747"/>
                  <a:gd name="T1" fmla="*/ 1 h 650"/>
                  <a:gd name="T2" fmla="*/ 284 w 747"/>
                  <a:gd name="T3" fmla="*/ 8 h 650"/>
                  <a:gd name="T4" fmla="*/ 343 w 747"/>
                  <a:gd name="T5" fmla="*/ 16 h 650"/>
                  <a:gd name="T6" fmla="*/ 407 w 747"/>
                  <a:gd name="T7" fmla="*/ 16 h 650"/>
                  <a:gd name="T8" fmla="*/ 467 w 747"/>
                  <a:gd name="T9" fmla="*/ 10 h 650"/>
                  <a:gd name="T10" fmla="*/ 526 w 747"/>
                  <a:gd name="T11" fmla="*/ 2 h 650"/>
                  <a:gd name="T12" fmla="*/ 579 w 747"/>
                  <a:gd name="T13" fmla="*/ 5 h 650"/>
                  <a:gd name="T14" fmla="*/ 626 w 747"/>
                  <a:gd name="T15" fmla="*/ 25 h 650"/>
                  <a:gd name="T16" fmla="*/ 676 w 747"/>
                  <a:gd name="T17" fmla="*/ 78 h 650"/>
                  <a:gd name="T18" fmla="*/ 720 w 747"/>
                  <a:gd name="T19" fmla="*/ 158 h 650"/>
                  <a:gd name="T20" fmla="*/ 745 w 747"/>
                  <a:gd name="T21" fmla="*/ 250 h 650"/>
                  <a:gd name="T22" fmla="*/ 745 w 747"/>
                  <a:gd name="T23" fmla="*/ 348 h 650"/>
                  <a:gd name="T24" fmla="*/ 720 w 747"/>
                  <a:gd name="T25" fmla="*/ 440 h 650"/>
                  <a:gd name="T26" fmla="*/ 675 w 747"/>
                  <a:gd name="T27" fmla="*/ 521 h 650"/>
                  <a:gd name="T28" fmla="*/ 610 w 747"/>
                  <a:gd name="T29" fmla="*/ 588 h 650"/>
                  <a:gd name="T30" fmla="*/ 532 w 747"/>
                  <a:gd name="T31" fmla="*/ 638 h 650"/>
                  <a:gd name="T32" fmla="*/ 493 w 747"/>
                  <a:gd name="T33" fmla="*/ 646 h 650"/>
                  <a:gd name="T34" fmla="*/ 453 w 747"/>
                  <a:gd name="T35" fmla="*/ 638 h 650"/>
                  <a:gd name="T36" fmla="*/ 410 w 747"/>
                  <a:gd name="T37" fmla="*/ 629 h 650"/>
                  <a:gd name="T38" fmla="*/ 366 w 747"/>
                  <a:gd name="T39" fmla="*/ 629 h 650"/>
                  <a:gd name="T40" fmla="*/ 319 w 747"/>
                  <a:gd name="T41" fmla="*/ 641 h 650"/>
                  <a:gd name="T42" fmla="*/ 275 w 747"/>
                  <a:gd name="T43" fmla="*/ 650 h 650"/>
                  <a:gd name="T44" fmla="*/ 234 w 747"/>
                  <a:gd name="T45" fmla="*/ 646 h 650"/>
                  <a:gd name="T46" fmla="*/ 150 w 747"/>
                  <a:gd name="T47" fmla="*/ 598 h 650"/>
                  <a:gd name="T48" fmla="*/ 80 w 747"/>
                  <a:gd name="T49" fmla="*/ 530 h 650"/>
                  <a:gd name="T50" fmla="*/ 31 w 747"/>
                  <a:gd name="T51" fmla="*/ 447 h 650"/>
                  <a:gd name="T52" fmla="*/ 4 w 747"/>
                  <a:gd name="T53" fmla="*/ 350 h 650"/>
                  <a:gd name="T54" fmla="*/ 4 w 747"/>
                  <a:gd name="T55" fmla="*/ 248 h 650"/>
                  <a:gd name="T56" fmla="*/ 29 w 747"/>
                  <a:gd name="T57" fmla="*/ 153 h 650"/>
                  <a:gd name="T58" fmla="*/ 77 w 747"/>
                  <a:gd name="T59" fmla="*/ 71 h 650"/>
                  <a:gd name="T60" fmla="*/ 129 w 747"/>
                  <a:gd name="T61" fmla="*/ 17 h 650"/>
                  <a:gd name="T62" fmla="*/ 176 w 747"/>
                  <a:gd name="T63"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7" h="650">
                    <a:moveTo>
                      <a:pt x="202" y="0"/>
                    </a:moveTo>
                    <a:lnTo>
                      <a:pt x="228" y="1"/>
                    </a:lnTo>
                    <a:lnTo>
                      <a:pt x="255" y="3"/>
                    </a:lnTo>
                    <a:lnTo>
                      <a:pt x="284" y="8"/>
                    </a:lnTo>
                    <a:lnTo>
                      <a:pt x="313" y="12"/>
                    </a:lnTo>
                    <a:lnTo>
                      <a:pt x="343" y="16"/>
                    </a:lnTo>
                    <a:lnTo>
                      <a:pt x="374" y="17"/>
                    </a:lnTo>
                    <a:lnTo>
                      <a:pt x="407" y="16"/>
                    </a:lnTo>
                    <a:lnTo>
                      <a:pt x="437" y="14"/>
                    </a:lnTo>
                    <a:lnTo>
                      <a:pt x="467" y="10"/>
                    </a:lnTo>
                    <a:lnTo>
                      <a:pt x="498" y="6"/>
                    </a:lnTo>
                    <a:lnTo>
                      <a:pt x="526" y="2"/>
                    </a:lnTo>
                    <a:lnTo>
                      <a:pt x="552" y="2"/>
                    </a:lnTo>
                    <a:lnTo>
                      <a:pt x="579" y="5"/>
                    </a:lnTo>
                    <a:lnTo>
                      <a:pt x="603" y="12"/>
                    </a:lnTo>
                    <a:lnTo>
                      <a:pt x="626" y="25"/>
                    </a:lnTo>
                    <a:lnTo>
                      <a:pt x="647" y="43"/>
                    </a:lnTo>
                    <a:lnTo>
                      <a:pt x="676" y="78"/>
                    </a:lnTo>
                    <a:lnTo>
                      <a:pt x="700" y="118"/>
                    </a:lnTo>
                    <a:lnTo>
                      <a:pt x="720" y="158"/>
                    </a:lnTo>
                    <a:lnTo>
                      <a:pt x="736" y="203"/>
                    </a:lnTo>
                    <a:lnTo>
                      <a:pt x="745" y="250"/>
                    </a:lnTo>
                    <a:lnTo>
                      <a:pt x="747" y="298"/>
                    </a:lnTo>
                    <a:lnTo>
                      <a:pt x="745" y="348"/>
                    </a:lnTo>
                    <a:lnTo>
                      <a:pt x="734" y="395"/>
                    </a:lnTo>
                    <a:lnTo>
                      <a:pt x="720" y="440"/>
                    </a:lnTo>
                    <a:lnTo>
                      <a:pt x="699" y="482"/>
                    </a:lnTo>
                    <a:lnTo>
                      <a:pt x="675" y="521"/>
                    </a:lnTo>
                    <a:lnTo>
                      <a:pt x="645" y="557"/>
                    </a:lnTo>
                    <a:lnTo>
                      <a:pt x="610" y="588"/>
                    </a:lnTo>
                    <a:lnTo>
                      <a:pt x="574" y="615"/>
                    </a:lnTo>
                    <a:lnTo>
                      <a:pt x="532" y="638"/>
                    </a:lnTo>
                    <a:lnTo>
                      <a:pt x="513" y="645"/>
                    </a:lnTo>
                    <a:lnTo>
                      <a:pt x="493" y="646"/>
                    </a:lnTo>
                    <a:lnTo>
                      <a:pt x="472" y="643"/>
                    </a:lnTo>
                    <a:lnTo>
                      <a:pt x="453" y="638"/>
                    </a:lnTo>
                    <a:lnTo>
                      <a:pt x="432" y="633"/>
                    </a:lnTo>
                    <a:lnTo>
                      <a:pt x="410" y="629"/>
                    </a:lnTo>
                    <a:lnTo>
                      <a:pt x="388" y="628"/>
                    </a:lnTo>
                    <a:lnTo>
                      <a:pt x="366" y="629"/>
                    </a:lnTo>
                    <a:lnTo>
                      <a:pt x="343" y="634"/>
                    </a:lnTo>
                    <a:lnTo>
                      <a:pt x="319" y="641"/>
                    </a:lnTo>
                    <a:lnTo>
                      <a:pt x="296" y="646"/>
                    </a:lnTo>
                    <a:lnTo>
                      <a:pt x="275" y="650"/>
                    </a:lnTo>
                    <a:lnTo>
                      <a:pt x="253" y="650"/>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314" name="Freeform 37"/>
              <p:cNvSpPr>
                <a:spLocks/>
              </p:cNvSpPr>
              <p:nvPr/>
            </p:nvSpPr>
            <p:spPr bwMode="auto">
              <a:xfrm>
                <a:off x="5024807" y="2548738"/>
                <a:ext cx="296863" cy="517525"/>
              </a:xfrm>
              <a:custGeom>
                <a:avLst/>
                <a:gdLst>
                  <a:gd name="T0" fmla="*/ 202 w 374"/>
                  <a:gd name="T1" fmla="*/ 0 h 651"/>
                  <a:gd name="T2" fmla="*/ 228 w 374"/>
                  <a:gd name="T3" fmla="*/ 1 h 651"/>
                  <a:gd name="T4" fmla="*/ 255 w 374"/>
                  <a:gd name="T5" fmla="*/ 3 h 651"/>
                  <a:gd name="T6" fmla="*/ 284 w 374"/>
                  <a:gd name="T7" fmla="*/ 8 h 651"/>
                  <a:gd name="T8" fmla="*/ 313 w 374"/>
                  <a:gd name="T9" fmla="*/ 12 h 651"/>
                  <a:gd name="T10" fmla="*/ 343 w 374"/>
                  <a:gd name="T11" fmla="*/ 16 h 651"/>
                  <a:gd name="T12" fmla="*/ 374 w 374"/>
                  <a:gd name="T13" fmla="*/ 17 h 651"/>
                  <a:gd name="T14" fmla="*/ 374 w 374"/>
                  <a:gd name="T15" fmla="*/ 628 h 651"/>
                  <a:gd name="T16" fmla="*/ 350 w 374"/>
                  <a:gd name="T17" fmla="*/ 632 h 651"/>
                  <a:gd name="T18" fmla="*/ 326 w 374"/>
                  <a:gd name="T19" fmla="*/ 638 h 651"/>
                  <a:gd name="T20" fmla="*/ 302 w 374"/>
                  <a:gd name="T21" fmla="*/ 645 h 651"/>
                  <a:gd name="T22" fmla="*/ 277 w 374"/>
                  <a:gd name="T23" fmla="*/ 650 h 651"/>
                  <a:gd name="T24" fmla="*/ 255 w 374"/>
                  <a:gd name="T25" fmla="*/ 651 h 651"/>
                  <a:gd name="T26" fmla="*/ 234 w 374"/>
                  <a:gd name="T27" fmla="*/ 646 h 651"/>
                  <a:gd name="T28" fmla="*/ 190 w 374"/>
                  <a:gd name="T29" fmla="*/ 624 h 651"/>
                  <a:gd name="T30" fmla="*/ 150 w 374"/>
                  <a:gd name="T31" fmla="*/ 598 h 651"/>
                  <a:gd name="T32" fmla="*/ 113 w 374"/>
                  <a:gd name="T33" fmla="*/ 566 h 651"/>
                  <a:gd name="T34" fmla="*/ 80 w 374"/>
                  <a:gd name="T35" fmla="*/ 530 h 651"/>
                  <a:gd name="T36" fmla="*/ 52 w 374"/>
                  <a:gd name="T37" fmla="*/ 490 h 651"/>
                  <a:gd name="T38" fmla="*/ 31 w 374"/>
                  <a:gd name="T39" fmla="*/ 447 h 651"/>
                  <a:gd name="T40" fmla="*/ 14 w 374"/>
                  <a:gd name="T41" fmla="*/ 400 h 651"/>
                  <a:gd name="T42" fmla="*/ 4 w 374"/>
                  <a:gd name="T43" fmla="*/ 350 h 651"/>
                  <a:gd name="T44" fmla="*/ 0 w 374"/>
                  <a:gd name="T45" fmla="*/ 298 h 651"/>
                  <a:gd name="T46" fmla="*/ 4 w 374"/>
                  <a:gd name="T47" fmla="*/ 248 h 651"/>
                  <a:gd name="T48" fmla="*/ 14 w 374"/>
                  <a:gd name="T49" fmla="*/ 199 h 651"/>
                  <a:gd name="T50" fmla="*/ 29 w 374"/>
                  <a:gd name="T51" fmla="*/ 153 h 651"/>
                  <a:gd name="T52" fmla="*/ 51 w 374"/>
                  <a:gd name="T53" fmla="*/ 110 h 651"/>
                  <a:gd name="T54" fmla="*/ 77 w 374"/>
                  <a:gd name="T55" fmla="*/ 71 h 651"/>
                  <a:gd name="T56" fmla="*/ 109 w 374"/>
                  <a:gd name="T57" fmla="*/ 35 h 651"/>
                  <a:gd name="T58" fmla="*/ 129 w 374"/>
                  <a:gd name="T59" fmla="*/ 17 h 651"/>
                  <a:gd name="T60" fmla="*/ 152 w 374"/>
                  <a:gd name="T61" fmla="*/ 7 h 651"/>
                  <a:gd name="T62" fmla="*/ 176 w 374"/>
                  <a:gd name="T63" fmla="*/ 1 h 651"/>
                  <a:gd name="T64" fmla="*/ 202 w 374"/>
                  <a:gd name="T6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4" h="651">
                    <a:moveTo>
                      <a:pt x="202" y="0"/>
                    </a:moveTo>
                    <a:lnTo>
                      <a:pt x="228" y="1"/>
                    </a:lnTo>
                    <a:lnTo>
                      <a:pt x="255" y="3"/>
                    </a:lnTo>
                    <a:lnTo>
                      <a:pt x="284" y="8"/>
                    </a:lnTo>
                    <a:lnTo>
                      <a:pt x="313" y="12"/>
                    </a:lnTo>
                    <a:lnTo>
                      <a:pt x="343" y="16"/>
                    </a:lnTo>
                    <a:lnTo>
                      <a:pt x="374" y="17"/>
                    </a:lnTo>
                    <a:lnTo>
                      <a:pt x="374" y="628"/>
                    </a:lnTo>
                    <a:lnTo>
                      <a:pt x="350" y="632"/>
                    </a:lnTo>
                    <a:lnTo>
                      <a:pt x="326" y="638"/>
                    </a:lnTo>
                    <a:lnTo>
                      <a:pt x="302" y="645"/>
                    </a:lnTo>
                    <a:lnTo>
                      <a:pt x="277" y="650"/>
                    </a:lnTo>
                    <a:lnTo>
                      <a:pt x="255" y="651"/>
                    </a:lnTo>
                    <a:lnTo>
                      <a:pt x="234" y="646"/>
                    </a:lnTo>
                    <a:lnTo>
                      <a:pt x="190" y="624"/>
                    </a:lnTo>
                    <a:lnTo>
                      <a:pt x="150" y="598"/>
                    </a:lnTo>
                    <a:lnTo>
                      <a:pt x="113" y="566"/>
                    </a:lnTo>
                    <a:lnTo>
                      <a:pt x="80" y="530"/>
                    </a:lnTo>
                    <a:lnTo>
                      <a:pt x="52" y="490"/>
                    </a:lnTo>
                    <a:lnTo>
                      <a:pt x="31" y="447"/>
                    </a:lnTo>
                    <a:lnTo>
                      <a:pt x="14" y="400"/>
                    </a:lnTo>
                    <a:lnTo>
                      <a:pt x="4" y="350"/>
                    </a:lnTo>
                    <a:lnTo>
                      <a:pt x="0" y="298"/>
                    </a:lnTo>
                    <a:lnTo>
                      <a:pt x="4" y="248"/>
                    </a:lnTo>
                    <a:lnTo>
                      <a:pt x="14" y="199"/>
                    </a:lnTo>
                    <a:lnTo>
                      <a:pt x="29" y="153"/>
                    </a:lnTo>
                    <a:lnTo>
                      <a:pt x="51" y="110"/>
                    </a:lnTo>
                    <a:lnTo>
                      <a:pt x="77" y="71"/>
                    </a:lnTo>
                    <a:lnTo>
                      <a:pt x="109" y="35"/>
                    </a:lnTo>
                    <a:lnTo>
                      <a:pt x="129" y="17"/>
                    </a:lnTo>
                    <a:lnTo>
                      <a:pt x="152" y="7"/>
                    </a:lnTo>
                    <a:lnTo>
                      <a:pt x="176" y="1"/>
                    </a:lnTo>
                    <a:lnTo>
                      <a:pt x="20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grpSp>
        <p:nvGrpSpPr>
          <p:cNvPr id="109" name="Group 108"/>
          <p:cNvGrpSpPr/>
          <p:nvPr/>
        </p:nvGrpSpPr>
        <p:grpSpPr>
          <a:xfrm>
            <a:off x="3887255" y="5144397"/>
            <a:ext cx="758826" cy="1012825"/>
            <a:chOff x="6014798" y="5078068"/>
            <a:chExt cx="758826" cy="1012825"/>
          </a:xfrm>
          <a:solidFill>
            <a:schemeClr val="tx1">
              <a:lumMod val="75000"/>
              <a:lumOff val="25000"/>
            </a:schemeClr>
          </a:solidFill>
        </p:grpSpPr>
        <p:sp>
          <p:nvSpPr>
            <p:cNvPr id="140" name="Freeform 6"/>
            <p:cNvSpPr>
              <a:spLocks/>
            </p:cNvSpPr>
            <p:nvPr/>
          </p:nvSpPr>
          <p:spPr bwMode="auto">
            <a:xfrm>
              <a:off x="6337061" y="5078068"/>
              <a:ext cx="65088" cy="998538"/>
            </a:xfrm>
            <a:custGeom>
              <a:avLst/>
              <a:gdLst>
                <a:gd name="T0" fmla="*/ 41 w 41"/>
                <a:gd name="T1" fmla="*/ 0 h 629"/>
                <a:gd name="T2" fmla="*/ 41 w 41"/>
                <a:gd name="T3" fmla="*/ 629 h 629"/>
                <a:gd name="T4" fmla="*/ 0 w 41"/>
                <a:gd name="T5" fmla="*/ 629 h 629"/>
                <a:gd name="T6" fmla="*/ 41 w 41"/>
                <a:gd name="T7" fmla="*/ 0 h 629"/>
              </a:gdLst>
              <a:ahLst/>
              <a:cxnLst>
                <a:cxn ang="0">
                  <a:pos x="T0" y="T1"/>
                </a:cxn>
                <a:cxn ang="0">
                  <a:pos x="T2" y="T3"/>
                </a:cxn>
                <a:cxn ang="0">
                  <a:pos x="T4" y="T5"/>
                </a:cxn>
                <a:cxn ang="0">
                  <a:pos x="T6" y="T7"/>
                </a:cxn>
              </a:cxnLst>
              <a:rect l="0" t="0" r="r" b="b"/>
              <a:pathLst>
                <a:path w="41" h="629">
                  <a:moveTo>
                    <a:pt x="41" y="0"/>
                  </a:moveTo>
                  <a:lnTo>
                    <a:pt x="41" y="629"/>
                  </a:lnTo>
                  <a:lnTo>
                    <a:pt x="0" y="629"/>
                  </a:lnTo>
                  <a:lnTo>
                    <a:pt x="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1" name="Freeform 7"/>
            <p:cNvSpPr>
              <a:spLocks/>
            </p:cNvSpPr>
            <p:nvPr/>
          </p:nvSpPr>
          <p:spPr bwMode="auto">
            <a:xfrm>
              <a:off x="6014798" y="5309843"/>
              <a:ext cx="330200" cy="293688"/>
            </a:xfrm>
            <a:custGeom>
              <a:avLst/>
              <a:gdLst>
                <a:gd name="T0" fmla="*/ 38 w 208"/>
                <a:gd name="T1" fmla="*/ 0 h 185"/>
                <a:gd name="T2" fmla="*/ 71 w 208"/>
                <a:gd name="T3" fmla="*/ 3 h 185"/>
                <a:gd name="T4" fmla="*/ 100 w 208"/>
                <a:gd name="T5" fmla="*/ 7 h 185"/>
                <a:gd name="T6" fmla="*/ 126 w 208"/>
                <a:gd name="T7" fmla="*/ 14 h 185"/>
                <a:gd name="T8" fmla="*/ 147 w 208"/>
                <a:gd name="T9" fmla="*/ 24 h 185"/>
                <a:gd name="T10" fmla="*/ 163 w 208"/>
                <a:gd name="T11" fmla="*/ 35 h 185"/>
                <a:gd name="T12" fmla="*/ 177 w 208"/>
                <a:gd name="T13" fmla="*/ 47 h 185"/>
                <a:gd name="T14" fmla="*/ 187 w 208"/>
                <a:gd name="T15" fmla="*/ 60 h 185"/>
                <a:gd name="T16" fmla="*/ 195 w 208"/>
                <a:gd name="T17" fmla="*/ 74 h 185"/>
                <a:gd name="T18" fmla="*/ 201 w 208"/>
                <a:gd name="T19" fmla="*/ 89 h 185"/>
                <a:gd name="T20" fmla="*/ 205 w 208"/>
                <a:gd name="T21" fmla="*/ 103 h 185"/>
                <a:gd name="T22" fmla="*/ 208 w 208"/>
                <a:gd name="T23" fmla="*/ 117 h 185"/>
                <a:gd name="T24" fmla="*/ 208 w 208"/>
                <a:gd name="T25" fmla="*/ 130 h 185"/>
                <a:gd name="T26" fmla="*/ 208 w 208"/>
                <a:gd name="T27" fmla="*/ 140 h 185"/>
                <a:gd name="T28" fmla="*/ 208 w 208"/>
                <a:gd name="T29" fmla="*/ 150 h 185"/>
                <a:gd name="T30" fmla="*/ 207 w 208"/>
                <a:gd name="T31" fmla="*/ 157 h 185"/>
                <a:gd name="T32" fmla="*/ 207 w 208"/>
                <a:gd name="T33" fmla="*/ 162 h 185"/>
                <a:gd name="T34" fmla="*/ 205 w 208"/>
                <a:gd name="T35" fmla="*/ 163 h 185"/>
                <a:gd name="T36" fmla="*/ 182 w 208"/>
                <a:gd name="T37" fmla="*/ 177 h 185"/>
                <a:gd name="T38" fmla="*/ 160 w 208"/>
                <a:gd name="T39" fmla="*/ 184 h 185"/>
                <a:gd name="T40" fmla="*/ 140 w 208"/>
                <a:gd name="T41" fmla="*/ 185 h 185"/>
                <a:gd name="T42" fmla="*/ 121 w 208"/>
                <a:gd name="T43" fmla="*/ 182 h 185"/>
                <a:gd name="T44" fmla="*/ 103 w 208"/>
                <a:gd name="T45" fmla="*/ 174 h 185"/>
                <a:gd name="T46" fmla="*/ 86 w 208"/>
                <a:gd name="T47" fmla="*/ 161 h 185"/>
                <a:gd name="T48" fmla="*/ 71 w 208"/>
                <a:gd name="T49" fmla="*/ 146 h 185"/>
                <a:gd name="T50" fmla="*/ 58 w 208"/>
                <a:gd name="T51" fmla="*/ 129 h 185"/>
                <a:gd name="T52" fmla="*/ 46 w 208"/>
                <a:gd name="T53" fmla="*/ 110 h 185"/>
                <a:gd name="T54" fmla="*/ 36 w 208"/>
                <a:gd name="T55" fmla="*/ 92 h 185"/>
                <a:gd name="T56" fmla="*/ 25 w 208"/>
                <a:gd name="T57" fmla="*/ 72 h 185"/>
                <a:gd name="T58" fmla="*/ 18 w 208"/>
                <a:gd name="T59" fmla="*/ 55 h 185"/>
                <a:gd name="T60" fmla="*/ 11 w 208"/>
                <a:gd name="T61" fmla="*/ 37 h 185"/>
                <a:gd name="T62" fmla="*/ 6 w 208"/>
                <a:gd name="T63" fmla="*/ 24 h 185"/>
                <a:gd name="T64" fmla="*/ 2 w 208"/>
                <a:gd name="T65" fmla="*/ 12 h 185"/>
                <a:gd name="T66" fmla="*/ 0 w 208"/>
                <a:gd name="T67" fmla="*/ 5 h 185"/>
                <a:gd name="T68" fmla="*/ 0 w 208"/>
                <a:gd name="T69" fmla="*/ 3 h 185"/>
                <a:gd name="T70" fmla="*/ 38 w 208"/>
                <a:gd name="T71"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185">
                  <a:moveTo>
                    <a:pt x="38" y="0"/>
                  </a:moveTo>
                  <a:lnTo>
                    <a:pt x="71" y="3"/>
                  </a:lnTo>
                  <a:lnTo>
                    <a:pt x="100" y="7"/>
                  </a:lnTo>
                  <a:lnTo>
                    <a:pt x="126" y="14"/>
                  </a:lnTo>
                  <a:lnTo>
                    <a:pt x="147" y="24"/>
                  </a:lnTo>
                  <a:lnTo>
                    <a:pt x="163" y="35"/>
                  </a:lnTo>
                  <a:lnTo>
                    <a:pt x="177" y="47"/>
                  </a:lnTo>
                  <a:lnTo>
                    <a:pt x="187" y="60"/>
                  </a:lnTo>
                  <a:lnTo>
                    <a:pt x="195" y="74"/>
                  </a:lnTo>
                  <a:lnTo>
                    <a:pt x="201" y="89"/>
                  </a:lnTo>
                  <a:lnTo>
                    <a:pt x="205" y="103"/>
                  </a:lnTo>
                  <a:lnTo>
                    <a:pt x="208" y="117"/>
                  </a:lnTo>
                  <a:lnTo>
                    <a:pt x="208" y="130"/>
                  </a:lnTo>
                  <a:lnTo>
                    <a:pt x="208" y="140"/>
                  </a:lnTo>
                  <a:lnTo>
                    <a:pt x="208" y="150"/>
                  </a:lnTo>
                  <a:lnTo>
                    <a:pt x="207" y="157"/>
                  </a:lnTo>
                  <a:lnTo>
                    <a:pt x="207" y="162"/>
                  </a:lnTo>
                  <a:lnTo>
                    <a:pt x="205" y="163"/>
                  </a:lnTo>
                  <a:lnTo>
                    <a:pt x="182" y="177"/>
                  </a:lnTo>
                  <a:lnTo>
                    <a:pt x="160" y="184"/>
                  </a:lnTo>
                  <a:lnTo>
                    <a:pt x="140" y="185"/>
                  </a:lnTo>
                  <a:lnTo>
                    <a:pt x="121" y="182"/>
                  </a:lnTo>
                  <a:lnTo>
                    <a:pt x="103" y="174"/>
                  </a:lnTo>
                  <a:lnTo>
                    <a:pt x="86" y="161"/>
                  </a:lnTo>
                  <a:lnTo>
                    <a:pt x="71" y="146"/>
                  </a:lnTo>
                  <a:lnTo>
                    <a:pt x="58" y="129"/>
                  </a:lnTo>
                  <a:lnTo>
                    <a:pt x="46" y="110"/>
                  </a:lnTo>
                  <a:lnTo>
                    <a:pt x="36" y="92"/>
                  </a:lnTo>
                  <a:lnTo>
                    <a:pt x="25" y="72"/>
                  </a:lnTo>
                  <a:lnTo>
                    <a:pt x="18" y="55"/>
                  </a:lnTo>
                  <a:lnTo>
                    <a:pt x="11" y="37"/>
                  </a:lnTo>
                  <a:lnTo>
                    <a:pt x="6" y="24"/>
                  </a:lnTo>
                  <a:lnTo>
                    <a:pt x="2" y="12"/>
                  </a:lnTo>
                  <a:lnTo>
                    <a:pt x="0" y="5"/>
                  </a:lnTo>
                  <a:lnTo>
                    <a:pt x="0" y="3"/>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2" name="Freeform 8"/>
            <p:cNvSpPr>
              <a:spLocks/>
            </p:cNvSpPr>
            <p:nvPr/>
          </p:nvSpPr>
          <p:spPr bwMode="auto">
            <a:xfrm>
              <a:off x="6017973" y="5309843"/>
              <a:ext cx="328613" cy="254000"/>
            </a:xfrm>
            <a:custGeom>
              <a:avLst/>
              <a:gdLst>
                <a:gd name="T0" fmla="*/ 37 w 207"/>
                <a:gd name="T1" fmla="*/ 0 h 160"/>
                <a:gd name="T2" fmla="*/ 69 w 207"/>
                <a:gd name="T3" fmla="*/ 3 h 160"/>
                <a:gd name="T4" fmla="*/ 97 w 207"/>
                <a:gd name="T5" fmla="*/ 6 h 160"/>
                <a:gd name="T6" fmla="*/ 121 w 207"/>
                <a:gd name="T7" fmla="*/ 13 h 160"/>
                <a:gd name="T8" fmla="*/ 142 w 207"/>
                <a:gd name="T9" fmla="*/ 22 h 160"/>
                <a:gd name="T10" fmla="*/ 158 w 207"/>
                <a:gd name="T11" fmla="*/ 33 h 160"/>
                <a:gd name="T12" fmla="*/ 172 w 207"/>
                <a:gd name="T13" fmla="*/ 44 h 160"/>
                <a:gd name="T14" fmla="*/ 183 w 207"/>
                <a:gd name="T15" fmla="*/ 57 h 160"/>
                <a:gd name="T16" fmla="*/ 192 w 207"/>
                <a:gd name="T17" fmla="*/ 71 h 160"/>
                <a:gd name="T18" fmla="*/ 198 w 207"/>
                <a:gd name="T19" fmla="*/ 85 h 160"/>
                <a:gd name="T20" fmla="*/ 202 w 207"/>
                <a:gd name="T21" fmla="*/ 99 h 160"/>
                <a:gd name="T22" fmla="*/ 205 w 207"/>
                <a:gd name="T23" fmla="*/ 112 h 160"/>
                <a:gd name="T24" fmla="*/ 206 w 207"/>
                <a:gd name="T25" fmla="*/ 124 h 160"/>
                <a:gd name="T26" fmla="*/ 207 w 207"/>
                <a:gd name="T27" fmla="*/ 135 h 160"/>
                <a:gd name="T28" fmla="*/ 206 w 207"/>
                <a:gd name="T29" fmla="*/ 146 h 160"/>
                <a:gd name="T30" fmla="*/ 206 w 207"/>
                <a:gd name="T31" fmla="*/ 154 h 160"/>
                <a:gd name="T32" fmla="*/ 205 w 207"/>
                <a:gd name="T33" fmla="*/ 160 h 160"/>
                <a:gd name="T34" fmla="*/ 0 w 207"/>
                <a:gd name="T35" fmla="*/ 3 h 160"/>
                <a:gd name="T36" fmla="*/ 37 w 207"/>
                <a:gd name="T3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7" h="160">
                  <a:moveTo>
                    <a:pt x="37" y="0"/>
                  </a:moveTo>
                  <a:lnTo>
                    <a:pt x="69" y="3"/>
                  </a:lnTo>
                  <a:lnTo>
                    <a:pt x="97" y="6"/>
                  </a:lnTo>
                  <a:lnTo>
                    <a:pt x="121" y="13"/>
                  </a:lnTo>
                  <a:lnTo>
                    <a:pt x="142" y="22"/>
                  </a:lnTo>
                  <a:lnTo>
                    <a:pt x="158" y="33"/>
                  </a:lnTo>
                  <a:lnTo>
                    <a:pt x="172" y="44"/>
                  </a:lnTo>
                  <a:lnTo>
                    <a:pt x="183" y="57"/>
                  </a:lnTo>
                  <a:lnTo>
                    <a:pt x="192" y="71"/>
                  </a:lnTo>
                  <a:lnTo>
                    <a:pt x="198" y="85"/>
                  </a:lnTo>
                  <a:lnTo>
                    <a:pt x="202" y="99"/>
                  </a:lnTo>
                  <a:lnTo>
                    <a:pt x="205" y="112"/>
                  </a:lnTo>
                  <a:lnTo>
                    <a:pt x="206" y="124"/>
                  </a:lnTo>
                  <a:lnTo>
                    <a:pt x="207" y="135"/>
                  </a:lnTo>
                  <a:lnTo>
                    <a:pt x="206" y="146"/>
                  </a:lnTo>
                  <a:lnTo>
                    <a:pt x="206" y="154"/>
                  </a:lnTo>
                  <a:lnTo>
                    <a:pt x="205" y="160"/>
                  </a:lnTo>
                  <a:lnTo>
                    <a:pt x="0" y="3"/>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3" name="Freeform 9"/>
            <p:cNvSpPr>
              <a:spLocks/>
            </p:cNvSpPr>
            <p:nvPr/>
          </p:nvSpPr>
          <p:spPr bwMode="auto">
            <a:xfrm>
              <a:off x="6433898" y="5108230"/>
              <a:ext cx="198438" cy="195263"/>
            </a:xfrm>
            <a:custGeom>
              <a:avLst/>
              <a:gdLst>
                <a:gd name="T0" fmla="*/ 123 w 125"/>
                <a:gd name="T1" fmla="*/ 0 h 123"/>
                <a:gd name="T2" fmla="*/ 125 w 125"/>
                <a:gd name="T3" fmla="*/ 2 h 123"/>
                <a:gd name="T4" fmla="*/ 118 w 125"/>
                <a:gd name="T5" fmla="*/ 34 h 123"/>
                <a:gd name="T6" fmla="*/ 110 w 125"/>
                <a:gd name="T7" fmla="*/ 60 h 123"/>
                <a:gd name="T8" fmla="*/ 101 w 125"/>
                <a:gd name="T9" fmla="*/ 81 h 123"/>
                <a:gd name="T10" fmla="*/ 90 w 125"/>
                <a:gd name="T11" fmla="*/ 97 h 123"/>
                <a:gd name="T12" fmla="*/ 81 w 125"/>
                <a:gd name="T13" fmla="*/ 109 h 123"/>
                <a:gd name="T14" fmla="*/ 71 w 125"/>
                <a:gd name="T15" fmla="*/ 116 h 123"/>
                <a:gd name="T16" fmla="*/ 59 w 125"/>
                <a:gd name="T17" fmla="*/ 121 h 123"/>
                <a:gd name="T18" fmla="*/ 50 w 125"/>
                <a:gd name="T19" fmla="*/ 123 h 123"/>
                <a:gd name="T20" fmla="*/ 40 w 125"/>
                <a:gd name="T21" fmla="*/ 123 h 123"/>
                <a:gd name="T22" fmla="*/ 32 w 125"/>
                <a:gd name="T23" fmla="*/ 121 h 123"/>
                <a:gd name="T24" fmla="*/ 23 w 125"/>
                <a:gd name="T25" fmla="*/ 118 h 123"/>
                <a:gd name="T26" fmla="*/ 18 w 125"/>
                <a:gd name="T27" fmla="*/ 115 h 123"/>
                <a:gd name="T28" fmla="*/ 12 w 125"/>
                <a:gd name="T29" fmla="*/ 112 h 123"/>
                <a:gd name="T30" fmla="*/ 10 w 125"/>
                <a:gd name="T31" fmla="*/ 110 h 123"/>
                <a:gd name="T32" fmla="*/ 8 w 125"/>
                <a:gd name="T33" fmla="*/ 109 h 123"/>
                <a:gd name="T34" fmla="*/ 1 w 125"/>
                <a:gd name="T35" fmla="*/ 88 h 123"/>
                <a:gd name="T36" fmla="*/ 0 w 125"/>
                <a:gd name="T37" fmla="*/ 70 h 123"/>
                <a:gd name="T38" fmla="*/ 4 w 125"/>
                <a:gd name="T39" fmla="*/ 54 h 123"/>
                <a:gd name="T40" fmla="*/ 10 w 125"/>
                <a:gd name="T41" fmla="*/ 41 h 123"/>
                <a:gd name="T42" fmla="*/ 19 w 125"/>
                <a:gd name="T43" fmla="*/ 30 h 123"/>
                <a:gd name="T44" fmla="*/ 30 w 125"/>
                <a:gd name="T45" fmla="*/ 21 h 123"/>
                <a:gd name="T46" fmla="*/ 43 w 125"/>
                <a:gd name="T47" fmla="*/ 14 h 123"/>
                <a:gd name="T48" fmla="*/ 57 w 125"/>
                <a:gd name="T49" fmla="*/ 10 h 123"/>
                <a:gd name="T50" fmla="*/ 71 w 125"/>
                <a:gd name="T51" fmla="*/ 6 h 123"/>
                <a:gd name="T52" fmla="*/ 85 w 125"/>
                <a:gd name="T53" fmla="*/ 4 h 123"/>
                <a:gd name="T54" fmla="*/ 97 w 125"/>
                <a:gd name="T55" fmla="*/ 2 h 123"/>
                <a:gd name="T56" fmla="*/ 109 w 125"/>
                <a:gd name="T57" fmla="*/ 2 h 123"/>
                <a:gd name="T58" fmla="*/ 117 w 125"/>
                <a:gd name="T59" fmla="*/ 0 h 123"/>
                <a:gd name="T60" fmla="*/ 123 w 125"/>
                <a:gd name="T6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5" h="123">
                  <a:moveTo>
                    <a:pt x="123" y="0"/>
                  </a:moveTo>
                  <a:lnTo>
                    <a:pt x="125" y="2"/>
                  </a:lnTo>
                  <a:lnTo>
                    <a:pt x="118" y="34"/>
                  </a:lnTo>
                  <a:lnTo>
                    <a:pt x="110" y="60"/>
                  </a:lnTo>
                  <a:lnTo>
                    <a:pt x="101" y="81"/>
                  </a:lnTo>
                  <a:lnTo>
                    <a:pt x="90" y="97"/>
                  </a:lnTo>
                  <a:lnTo>
                    <a:pt x="81" y="109"/>
                  </a:lnTo>
                  <a:lnTo>
                    <a:pt x="71" y="116"/>
                  </a:lnTo>
                  <a:lnTo>
                    <a:pt x="59" y="121"/>
                  </a:lnTo>
                  <a:lnTo>
                    <a:pt x="50" y="123"/>
                  </a:lnTo>
                  <a:lnTo>
                    <a:pt x="40" y="123"/>
                  </a:lnTo>
                  <a:lnTo>
                    <a:pt x="32" y="121"/>
                  </a:lnTo>
                  <a:lnTo>
                    <a:pt x="23" y="118"/>
                  </a:lnTo>
                  <a:lnTo>
                    <a:pt x="18" y="115"/>
                  </a:lnTo>
                  <a:lnTo>
                    <a:pt x="12" y="112"/>
                  </a:lnTo>
                  <a:lnTo>
                    <a:pt x="10" y="110"/>
                  </a:lnTo>
                  <a:lnTo>
                    <a:pt x="8" y="109"/>
                  </a:lnTo>
                  <a:lnTo>
                    <a:pt x="1" y="88"/>
                  </a:lnTo>
                  <a:lnTo>
                    <a:pt x="0" y="70"/>
                  </a:lnTo>
                  <a:lnTo>
                    <a:pt x="4" y="54"/>
                  </a:lnTo>
                  <a:lnTo>
                    <a:pt x="10" y="41"/>
                  </a:lnTo>
                  <a:lnTo>
                    <a:pt x="19" y="30"/>
                  </a:lnTo>
                  <a:lnTo>
                    <a:pt x="30" y="21"/>
                  </a:lnTo>
                  <a:lnTo>
                    <a:pt x="43" y="14"/>
                  </a:lnTo>
                  <a:lnTo>
                    <a:pt x="57" y="10"/>
                  </a:lnTo>
                  <a:lnTo>
                    <a:pt x="71" y="6"/>
                  </a:lnTo>
                  <a:lnTo>
                    <a:pt x="85" y="4"/>
                  </a:lnTo>
                  <a:lnTo>
                    <a:pt x="97" y="2"/>
                  </a:lnTo>
                  <a:lnTo>
                    <a:pt x="109" y="2"/>
                  </a:lnTo>
                  <a:lnTo>
                    <a:pt x="117" y="0"/>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4" name="Freeform 10"/>
            <p:cNvSpPr>
              <a:spLocks/>
            </p:cNvSpPr>
            <p:nvPr/>
          </p:nvSpPr>
          <p:spPr bwMode="auto">
            <a:xfrm>
              <a:off x="6451361" y="5112993"/>
              <a:ext cx="180975" cy="190500"/>
            </a:xfrm>
            <a:custGeom>
              <a:avLst/>
              <a:gdLst>
                <a:gd name="T0" fmla="*/ 114 w 114"/>
                <a:gd name="T1" fmla="*/ 0 h 120"/>
                <a:gd name="T2" fmla="*/ 106 w 114"/>
                <a:gd name="T3" fmla="*/ 33 h 120"/>
                <a:gd name="T4" fmla="*/ 98 w 114"/>
                <a:gd name="T5" fmla="*/ 61 h 120"/>
                <a:gd name="T6" fmla="*/ 89 w 114"/>
                <a:gd name="T7" fmla="*/ 82 h 120"/>
                <a:gd name="T8" fmla="*/ 78 w 114"/>
                <a:gd name="T9" fmla="*/ 97 h 120"/>
                <a:gd name="T10" fmla="*/ 68 w 114"/>
                <a:gd name="T11" fmla="*/ 108 h 120"/>
                <a:gd name="T12" fmla="*/ 57 w 114"/>
                <a:gd name="T13" fmla="*/ 115 h 120"/>
                <a:gd name="T14" fmla="*/ 47 w 114"/>
                <a:gd name="T15" fmla="*/ 119 h 120"/>
                <a:gd name="T16" fmla="*/ 37 w 114"/>
                <a:gd name="T17" fmla="*/ 120 h 120"/>
                <a:gd name="T18" fmla="*/ 27 w 114"/>
                <a:gd name="T19" fmla="*/ 119 h 120"/>
                <a:gd name="T20" fmla="*/ 18 w 114"/>
                <a:gd name="T21" fmla="*/ 116 h 120"/>
                <a:gd name="T22" fmla="*/ 11 w 114"/>
                <a:gd name="T23" fmla="*/ 113 h 120"/>
                <a:gd name="T24" fmla="*/ 4 w 114"/>
                <a:gd name="T25" fmla="*/ 109 h 120"/>
                <a:gd name="T26" fmla="*/ 0 w 114"/>
                <a:gd name="T27" fmla="*/ 107 h 120"/>
                <a:gd name="T28" fmla="*/ 114 w 114"/>
                <a:gd name="T29"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 h="120">
                  <a:moveTo>
                    <a:pt x="114" y="0"/>
                  </a:moveTo>
                  <a:lnTo>
                    <a:pt x="106" y="33"/>
                  </a:lnTo>
                  <a:lnTo>
                    <a:pt x="98" y="61"/>
                  </a:lnTo>
                  <a:lnTo>
                    <a:pt x="89" y="82"/>
                  </a:lnTo>
                  <a:lnTo>
                    <a:pt x="78" y="97"/>
                  </a:lnTo>
                  <a:lnTo>
                    <a:pt x="68" y="108"/>
                  </a:lnTo>
                  <a:lnTo>
                    <a:pt x="57" y="115"/>
                  </a:lnTo>
                  <a:lnTo>
                    <a:pt x="47" y="119"/>
                  </a:lnTo>
                  <a:lnTo>
                    <a:pt x="37" y="120"/>
                  </a:lnTo>
                  <a:lnTo>
                    <a:pt x="27" y="119"/>
                  </a:lnTo>
                  <a:lnTo>
                    <a:pt x="18" y="116"/>
                  </a:lnTo>
                  <a:lnTo>
                    <a:pt x="11" y="113"/>
                  </a:lnTo>
                  <a:lnTo>
                    <a:pt x="4" y="109"/>
                  </a:lnTo>
                  <a:lnTo>
                    <a:pt x="0" y="107"/>
                  </a:lnTo>
                  <a:lnTo>
                    <a:pt x="1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5" name="Freeform 11"/>
            <p:cNvSpPr>
              <a:spLocks/>
            </p:cNvSpPr>
            <p:nvPr/>
          </p:nvSpPr>
          <p:spPr bwMode="auto">
            <a:xfrm>
              <a:off x="6430723" y="5422555"/>
              <a:ext cx="342900" cy="303213"/>
            </a:xfrm>
            <a:custGeom>
              <a:avLst/>
              <a:gdLst>
                <a:gd name="T0" fmla="*/ 216 w 216"/>
                <a:gd name="T1" fmla="*/ 0 h 191"/>
                <a:gd name="T2" fmla="*/ 207 w 216"/>
                <a:gd name="T3" fmla="*/ 40 h 191"/>
                <a:gd name="T4" fmla="*/ 196 w 216"/>
                <a:gd name="T5" fmla="*/ 75 h 191"/>
                <a:gd name="T6" fmla="*/ 183 w 216"/>
                <a:gd name="T7" fmla="*/ 104 h 191"/>
                <a:gd name="T8" fmla="*/ 169 w 216"/>
                <a:gd name="T9" fmla="*/ 128 h 191"/>
                <a:gd name="T10" fmla="*/ 154 w 216"/>
                <a:gd name="T11" fmla="*/ 148 h 191"/>
                <a:gd name="T12" fmla="*/ 137 w 216"/>
                <a:gd name="T13" fmla="*/ 163 h 191"/>
                <a:gd name="T14" fmla="*/ 120 w 216"/>
                <a:gd name="T15" fmla="*/ 174 h 191"/>
                <a:gd name="T16" fmla="*/ 104 w 216"/>
                <a:gd name="T17" fmla="*/ 182 h 191"/>
                <a:gd name="T18" fmla="*/ 88 w 216"/>
                <a:gd name="T19" fmla="*/ 188 h 191"/>
                <a:gd name="T20" fmla="*/ 72 w 216"/>
                <a:gd name="T21" fmla="*/ 190 h 191"/>
                <a:gd name="T22" fmla="*/ 58 w 216"/>
                <a:gd name="T23" fmla="*/ 191 h 191"/>
                <a:gd name="T24" fmla="*/ 44 w 216"/>
                <a:gd name="T25" fmla="*/ 191 h 191"/>
                <a:gd name="T26" fmla="*/ 32 w 216"/>
                <a:gd name="T27" fmla="*/ 190 h 191"/>
                <a:gd name="T28" fmla="*/ 23 w 216"/>
                <a:gd name="T29" fmla="*/ 189 h 191"/>
                <a:gd name="T30" fmla="*/ 15 w 216"/>
                <a:gd name="T31" fmla="*/ 187 h 191"/>
                <a:gd name="T32" fmla="*/ 10 w 216"/>
                <a:gd name="T33" fmla="*/ 186 h 191"/>
                <a:gd name="T34" fmla="*/ 9 w 216"/>
                <a:gd name="T35" fmla="*/ 184 h 191"/>
                <a:gd name="T36" fmla="*/ 2 w 216"/>
                <a:gd name="T37" fmla="*/ 160 h 191"/>
                <a:gd name="T38" fmla="*/ 0 w 216"/>
                <a:gd name="T39" fmla="*/ 137 h 191"/>
                <a:gd name="T40" fmla="*/ 3 w 216"/>
                <a:gd name="T41" fmla="*/ 116 h 191"/>
                <a:gd name="T42" fmla="*/ 10 w 216"/>
                <a:gd name="T43" fmla="*/ 98 h 191"/>
                <a:gd name="T44" fmla="*/ 22 w 216"/>
                <a:gd name="T45" fmla="*/ 82 h 191"/>
                <a:gd name="T46" fmla="*/ 36 w 216"/>
                <a:gd name="T47" fmla="*/ 67 h 191"/>
                <a:gd name="T48" fmla="*/ 52 w 216"/>
                <a:gd name="T49" fmla="*/ 54 h 191"/>
                <a:gd name="T50" fmla="*/ 70 w 216"/>
                <a:gd name="T51" fmla="*/ 43 h 191"/>
                <a:gd name="T52" fmla="*/ 90 w 216"/>
                <a:gd name="T53" fmla="*/ 33 h 191"/>
                <a:gd name="T54" fmla="*/ 110 w 216"/>
                <a:gd name="T55" fmla="*/ 25 h 191"/>
                <a:gd name="T56" fmla="*/ 129 w 216"/>
                <a:gd name="T57" fmla="*/ 18 h 191"/>
                <a:gd name="T58" fmla="*/ 149 w 216"/>
                <a:gd name="T59" fmla="*/ 13 h 191"/>
                <a:gd name="T60" fmla="*/ 167 w 216"/>
                <a:gd name="T61" fmla="*/ 8 h 191"/>
                <a:gd name="T62" fmla="*/ 183 w 216"/>
                <a:gd name="T63" fmla="*/ 6 h 191"/>
                <a:gd name="T64" fmla="*/ 196 w 216"/>
                <a:gd name="T65" fmla="*/ 2 h 191"/>
                <a:gd name="T66" fmla="*/ 207 w 216"/>
                <a:gd name="T67" fmla="*/ 1 h 191"/>
                <a:gd name="T68" fmla="*/ 214 w 216"/>
                <a:gd name="T69" fmla="*/ 0 h 191"/>
                <a:gd name="T70" fmla="*/ 216 w 216"/>
                <a:gd name="T71"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6" h="191">
                  <a:moveTo>
                    <a:pt x="216" y="0"/>
                  </a:moveTo>
                  <a:lnTo>
                    <a:pt x="207" y="40"/>
                  </a:lnTo>
                  <a:lnTo>
                    <a:pt x="196" y="75"/>
                  </a:lnTo>
                  <a:lnTo>
                    <a:pt x="183" y="104"/>
                  </a:lnTo>
                  <a:lnTo>
                    <a:pt x="169" y="128"/>
                  </a:lnTo>
                  <a:lnTo>
                    <a:pt x="154" y="148"/>
                  </a:lnTo>
                  <a:lnTo>
                    <a:pt x="137" y="163"/>
                  </a:lnTo>
                  <a:lnTo>
                    <a:pt x="120" y="174"/>
                  </a:lnTo>
                  <a:lnTo>
                    <a:pt x="104" y="182"/>
                  </a:lnTo>
                  <a:lnTo>
                    <a:pt x="88" y="188"/>
                  </a:lnTo>
                  <a:lnTo>
                    <a:pt x="72" y="190"/>
                  </a:lnTo>
                  <a:lnTo>
                    <a:pt x="58" y="191"/>
                  </a:lnTo>
                  <a:lnTo>
                    <a:pt x="44" y="191"/>
                  </a:lnTo>
                  <a:lnTo>
                    <a:pt x="32" y="190"/>
                  </a:lnTo>
                  <a:lnTo>
                    <a:pt x="23" y="189"/>
                  </a:lnTo>
                  <a:lnTo>
                    <a:pt x="15" y="187"/>
                  </a:lnTo>
                  <a:lnTo>
                    <a:pt x="10" y="186"/>
                  </a:lnTo>
                  <a:lnTo>
                    <a:pt x="9" y="184"/>
                  </a:lnTo>
                  <a:lnTo>
                    <a:pt x="2" y="160"/>
                  </a:lnTo>
                  <a:lnTo>
                    <a:pt x="0" y="137"/>
                  </a:lnTo>
                  <a:lnTo>
                    <a:pt x="3" y="116"/>
                  </a:lnTo>
                  <a:lnTo>
                    <a:pt x="10" y="98"/>
                  </a:lnTo>
                  <a:lnTo>
                    <a:pt x="22" y="82"/>
                  </a:lnTo>
                  <a:lnTo>
                    <a:pt x="36" y="67"/>
                  </a:lnTo>
                  <a:lnTo>
                    <a:pt x="52" y="54"/>
                  </a:lnTo>
                  <a:lnTo>
                    <a:pt x="70" y="43"/>
                  </a:lnTo>
                  <a:lnTo>
                    <a:pt x="90" y="33"/>
                  </a:lnTo>
                  <a:lnTo>
                    <a:pt x="110" y="25"/>
                  </a:lnTo>
                  <a:lnTo>
                    <a:pt x="129" y="18"/>
                  </a:lnTo>
                  <a:lnTo>
                    <a:pt x="149" y="13"/>
                  </a:lnTo>
                  <a:lnTo>
                    <a:pt x="167" y="8"/>
                  </a:lnTo>
                  <a:lnTo>
                    <a:pt x="183" y="6"/>
                  </a:lnTo>
                  <a:lnTo>
                    <a:pt x="196" y="2"/>
                  </a:lnTo>
                  <a:lnTo>
                    <a:pt x="207" y="1"/>
                  </a:lnTo>
                  <a:lnTo>
                    <a:pt x="214" y="0"/>
                  </a:lnTo>
                  <a:lnTo>
                    <a:pt x="2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6" name="Freeform 12"/>
            <p:cNvSpPr>
              <a:spLocks/>
            </p:cNvSpPr>
            <p:nvPr/>
          </p:nvSpPr>
          <p:spPr bwMode="auto">
            <a:xfrm>
              <a:off x="6451361" y="5425730"/>
              <a:ext cx="322263" cy="304800"/>
            </a:xfrm>
            <a:custGeom>
              <a:avLst/>
              <a:gdLst>
                <a:gd name="T0" fmla="*/ 203 w 203"/>
                <a:gd name="T1" fmla="*/ 0 h 192"/>
                <a:gd name="T2" fmla="*/ 193 w 203"/>
                <a:gd name="T3" fmla="*/ 42 h 192"/>
                <a:gd name="T4" fmla="*/ 181 w 203"/>
                <a:gd name="T5" fmla="*/ 77 h 192"/>
                <a:gd name="T6" fmla="*/ 168 w 203"/>
                <a:gd name="T7" fmla="*/ 106 h 192"/>
                <a:gd name="T8" fmla="*/ 153 w 203"/>
                <a:gd name="T9" fmla="*/ 131 h 192"/>
                <a:gd name="T10" fmla="*/ 137 w 203"/>
                <a:gd name="T11" fmla="*/ 150 h 192"/>
                <a:gd name="T12" fmla="*/ 120 w 203"/>
                <a:gd name="T13" fmla="*/ 165 h 192"/>
                <a:gd name="T14" fmla="*/ 104 w 203"/>
                <a:gd name="T15" fmla="*/ 176 h 192"/>
                <a:gd name="T16" fmla="*/ 86 w 203"/>
                <a:gd name="T17" fmla="*/ 184 h 192"/>
                <a:gd name="T18" fmla="*/ 70 w 203"/>
                <a:gd name="T19" fmla="*/ 188 h 192"/>
                <a:gd name="T20" fmla="*/ 54 w 203"/>
                <a:gd name="T21" fmla="*/ 192 h 192"/>
                <a:gd name="T22" fmla="*/ 39 w 203"/>
                <a:gd name="T23" fmla="*/ 192 h 192"/>
                <a:gd name="T24" fmla="*/ 26 w 203"/>
                <a:gd name="T25" fmla="*/ 192 h 192"/>
                <a:gd name="T26" fmla="*/ 15 w 203"/>
                <a:gd name="T27" fmla="*/ 189 h 192"/>
                <a:gd name="T28" fmla="*/ 6 w 203"/>
                <a:gd name="T29" fmla="*/ 187 h 192"/>
                <a:gd name="T30" fmla="*/ 0 w 203"/>
                <a:gd name="T31" fmla="*/ 185 h 192"/>
                <a:gd name="T32" fmla="*/ 203 w 203"/>
                <a:gd name="T3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3" h="192">
                  <a:moveTo>
                    <a:pt x="203" y="0"/>
                  </a:moveTo>
                  <a:lnTo>
                    <a:pt x="193" y="42"/>
                  </a:lnTo>
                  <a:lnTo>
                    <a:pt x="181" y="77"/>
                  </a:lnTo>
                  <a:lnTo>
                    <a:pt x="168" y="106"/>
                  </a:lnTo>
                  <a:lnTo>
                    <a:pt x="153" y="131"/>
                  </a:lnTo>
                  <a:lnTo>
                    <a:pt x="137" y="150"/>
                  </a:lnTo>
                  <a:lnTo>
                    <a:pt x="120" y="165"/>
                  </a:lnTo>
                  <a:lnTo>
                    <a:pt x="104" y="176"/>
                  </a:lnTo>
                  <a:lnTo>
                    <a:pt x="86" y="184"/>
                  </a:lnTo>
                  <a:lnTo>
                    <a:pt x="70" y="188"/>
                  </a:lnTo>
                  <a:lnTo>
                    <a:pt x="54" y="192"/>
                  </a:lnTo>
                  <a:lnTo>
                    <a:pt x="39" y="192"/>
                  </a:lnTo>
                  <a:lnTo>
                    <a:pt x="26" y="192"/>
                  </a:lnTo>
                  <a:lnTo>
                    <a:pt x="15" y="189"/>
                  </a:lnTo>
                  <a:lnTo>
                    <a:pt x="6" y="187"/>
                  </a:lnTo>
                  <a:lnTo>
                    <a:pt x="0" y="185"/>
                  </a:lnTo>
                  <a:lnTo>
                    <a:pt x="2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7" name="Freeform 13"/>
            <p:cNvSpPr>
              <a:spLocks/>
            </p:cNvSpPr>
            <p:nvPr/>
          </p:nvSpPr>
          <p:spPr bwMode="auto">
            <a:xfrm>
              <a:off x="6244986" y="6019455"/>
              <a:ext cx="142875" cy="71438"/>
            </a:xfrm>
            <a:custGeom>
              <a:avLst/>
              <a:gdLst>
                <a:gd name="T0" fmla="*/ 45 w 90"/>
                <a:gd name="T1" fmla="*/ 0 h 45"/>
                <a:gd name="T2" fmla="*/ 59 w 90"/>
                <a:gd name="T3" fmla="*/ 2 h 45"/>
                <a:gd name="T4" fmla="*/ 72 w 90"/>
                <a:gd name="T5" fmla="*/ 8 h 45"/>
                <a:gd name="T6" fmla="*/ 81 w 90"/>
                <a:gd name="T7" fmla="*/ 18 h 45"/>
                <a:gd name="T8" fmla="*/ 88 w 90"/>
                <a:gd name="T9" fmla="*/ 30 h 45"/>
                <a:gd name="T10" fmla="*/ 90 w 90"/>
                <a:gd name="T11" fmla="*/ 45 h 45"/>
                <a:gd name="T12" fmla="*/ 0 w 90"/>
                <a:gd name="T13" fmla="*/ 45 h 45"/>
                <a:gd name="T14" fmla="*/ 3 w 90"/>
                <a:gd name="T15" fmla="*/ 30 h 45"/>
                <a:gd name="T16" fmla="*/ 8 w 90"/>
                <a:gd name="T17" fmla="*/ 18 h 45"/>
                <a:gd name="T18" fmla="*/ 19 w 90"/>
                <a:gd name="T19" fmla="*/ 8 h 45"/>
                <a:gd name="T20" fmla="*/ 32 w 90"/>
                <a:gd name="T21" fmla="*/ 2 h 45"/>
                <a:gd name="T22" fmla="*/ 45 w 90"/>
                <a:gd name="T23"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 h="45">
                  <a:moveTo>
                    <a:pt x="45" y="0"/>
                  </a:moveTo>
                  <a:lnTo>
                    <a:pt x="59" y="2"/>
                  </a:lnTo>
                  <a:lnTo>
                    <a:pt x="72" y="8"/>
                  </a:lnTo>
                  <a:lnTo>
                    <a:pt x="81" y="18"/>
                  </a:lnTo>
                  <a:lnTo>
                    <a:pt x="88" y="30"/>
                  </a:lnTo>
                  <a:lnTo>
                    <a:pt x="90" y="45"/>
                  </a:lnTo>
                  <a:lnTo>
                    <a:pt x="0" y="45"/>
                  </a:lnTo>
                  <a:lnTo>
                    <a:pt x="3" y="30"/>
                  </a:lnTo>
                  <a:lnTo>
                    <a:pt x="8" y="18"/>
                  </a:lnTo>
                  <a:lnTo>
                    <a:pt x="19" y="8"/>
                  </a:lnTo>
                  <a:lnTo>
                    <a:pt x="32" y="2"/>
                  </a:lnTo>
                  <a:lnTo>
                    <a:pt x="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8" name="Freeform 14"/>
            <p:cNvSpPr>
              <a:spLocks/>
            </p:cNvSpPr>
            <p:nvPr/>
          </p:nvSpPr>
          <p:spPr bwMode="auto">
            <a:xfrm>
              <a:off x="6325948" y="6000405"/>
              <a:ext cx="179388" cy="90488"/>
            </a:xfrm>
            <a:custGeom>
              <a:avLst/>
              <a:gdLst>
                <a:gd name="T0" fmla="*/ 57 w 113"/>
                <a:gd name="T1" fmla="*/ 0 h 57"/>
                <a:gd name="T2" fmla="*/ 74 w 113"/>
                <a:gd name="T3" fmla="*/ 3 h 57"/>
                <a:gd name="T4" fmla="*/ 90 w 113"/>
                <a:gd name="T5" fmla="*/ 11 h 57"/>
                <a:gd name="T6" fmla="*/ 102 w 113"/>
                <a:gd name="T7" fmla="*/ 24 h 57"/>
                <a:gd name="T8" fmla="*/ 110 w 113"/>
                <a:gd name="T9" fmla="*/ 39 h 57"/>
                <a:gd name="T10" fmla="*/ 113 w 113"/>
                <a:gd name="T11" fmla="*/ 57 h 57"/>
                <a:gd name="T12" fmla="*/ 0 w 113"/>
                <a:gd name="T13" fmla="*/ 57 h 57"/>
                <a:gd name="T14" fmla="*/ 3 w 113"/>
                <a:gd name="T15" fmla="*/ 39 h 57"/>
                <a:gd name="T16" fmla="*/ 11 w 113"/>
                <a:gd name="T17" fmla="*/ 24 h 57"/>
                <a:gd name="T18" fmla="*/ 23 w 113"/>
                <a:gd name="T19" fmla="*/ 11 h 57"/>
                <a:gd name="T20" fmla="*/ 38 w 113"/>
                <a:gd name="T21" fmla="*/ 3 h 57"/>
                <a:gd name="T22" fmla="*/ 57 w 113"/>
                <a:gd name="T2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57">
                  <a:moveTo>
                    <a:pt x="57" y="0"/>
                  </a:moveTo>
                  <a:lnTo>
                    <a:pt x="74" y="3"/>
                  </a:lnTo>
                  <a:lnTo>
                    <a:pt x="90" y="11"/>
                  </a:lnTo>
                  <a:lnTo>
                    <a:pt x="102" y="24"/>
                  </a:lnTo>
                  <a:lnTo>
                    <a:pt x="110" y="39"/>
                  </a:lnTo>
                  <a:lnTo>
                    <a:pt x="113" y="57"/>
                  </a:lnTo>
                  <a:lnTo>
                    <a:pt x="0" y="57"/>
                  </a:lnTo>
                  <a:lnTo>
                    <a:pt x="3" y="39"/>
                  </a:lnTo>
                  <a:lnTo>
                    <a:pt x="11" y="24"/>
                  </a:lnTo>
                  <a:lnTo>
                    <a:pt x="23" y="11"/>
                  </a:lnTo>
                  <a:lnTo>
                    <a:pt x="38" y="3"/>
                  </a:lnTo>
                  <a:lnTo>
                    <a:pt x="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49" name="Freeform 15"/>
            <p:cNvSpPr>
              <a:spLocks/>
            </p:cNvSpPr>
            <p:nvPr/>
          </p:nvSpPr>
          <p:spPr bwMode="auto">
            <a:xfrm>
              <a:off x="6433898" y="6046443"/>
              <a:ext cx="87313" cy="44450"/>
            </a:xfrm>
            <a:custGeom>
              <a:avLst/>
              <a:gdLst>
                <a:gd name="T0" fmla="*/ 28 w 55"/>
                <a:gd name="T1" fmla="*/ 0 h 28"/>
                <a:gd name="T2" fmla="*/ 38 w 55"/>
                <a:gd name="T3" fmla="*/ 3 h 28"/>
                <a:gd name="T4" fmla="*/ 48 w 55"/>
                <a:gd name="T5" fmla="*/ 8 h 28"/>
                <a:gd name="T6" fmla="*/ 53 w 55"/>
                <a:gd name="T7" fmla="*/ 16 h 28"/>
                <a:gd name="T8" fmla="*/ 55 w 55"/>
                <a:gd name="T9" fmla="*/ 28 h 28"/>
                <a:gd name="T10" fmla="*/ 0 w 55"/>
                <a:gd name="T11" fmla="*/ 28 h 28"/>
                <a:gd name="T12" fmla="*/ 3 w 55"/>
                <a:gd name="T13" fmla="*/ 16 h 28"/>
                <a:gd name="T14" fmla="*/ 8 w 55"/>
                <a:gd name="T15" fmla="*/ 8 h 28"/>
                <a:gd name="T16" fmla="*/ 18 w 55"/>
                <a:gd name="T17" fmla="*/ 3 h 28"/>
                <a:gd name="T18" fmla="*/ 28 w 55"/>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28">
                  <a:moveTo>
                    <a:pt x="28" y="0"/>
                  </a:moveTo>
                  <a:lnTo>
                    <a:pt x="38" y="3"/>
                  </a:lnTo>
                  <a:lnTo>
                    <a:pt x="48" y="8"/>
                  </a:lnTo>
                  <a:lnTo>
                    <a:pt x="53" y="16"/>
                  </a:lnTo>
                  <a:lnTo>
                    <a:pt x="55" y="28"/>
                  </a:lnTo>
                  <a:lnTo>
                    <a:pt x="0" y="28"/>
                  </a:lnTo>
                  <a:lnTo>
                    <a:pt x="3" y="16"/>
                  </a:lnTo>
                  <a:lnTo>
                    <a:pt x="8" y="8"/>
                  </a:lnTo>
                  <a:lnTo>
                    <a:pt x="18" y="3"/>
                  </a:lnTo>
                  <a:lnTo>
                    <a:pt x="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0" name="Freeform 16"/>
            <p:cNvSpPr>
              <a:spLocks/>
            </p:cNvSpPr>
            <p:nvPr/>
          </p:nvSpPr>
          <p:spPr bwMode="auto">
            <a:xfrm>
              <a:off x="6295786" y="5994055"/>
              <a:ext cx="138113" cy="69850"/>
            </a:xfrm>
            <a:custGeom>
              <a:avLst/>
              <a:gdLst>
                <a:gd name="T0" fmla="*/ 43 w 87"/>
                <a:gd name="T1" fmla="*/ 0 h 44"/>
                <a:gd name="T2" fmla="*/ 61 w 87"/>
                <a:gd name="T3" fmla="*/ 3 h 44"/>
                <a:gd name="T4" fmla="*/ 75 w 87"/>
                <a:gd name="T5" fmla="*/ 13 h 44"/>
                <a:gd name="T6" fmla="*/ 84 w 87"/>
                <a:gd name="T7" fmla="*/ 26 h 44"/>
                <a:gd name="T8" fmla="*/ 87 w 87"/>
                <a:gd name="T9" fmla="*/ 44 h 44"/>
                <a:gd name="T10" fmla="*/ 0 w 87"/>
                <a:gd name="T11" fmla="*/ 44 h 44"/>
                <a:gd name="T12" fmla="*/ 3 w 87"/>
                <a:gd name="T13" fmla="*/ 26 h 44"/>
                <a:gd name="T14" fmla="*/ 12 w 87"/>
                <a:gd name="T15" fmla="*/ 13 h 44"/>
                <a:gd name="T16" fmla="*/ 26 w 87"/>
                <a:gd name="T17" fmla="*/ 3 h 44"/>
                <a:gd name="T18" fmla="*/ 43 w 87"/>
                <a:gd name="T1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44">
                  <a:moveTo>
                    <a:pt x="43" y="0"/>
                  </a:moveTo>
                  <a:lnTo>
                    <a:pt x="61" y="3"/>
                  </a:lnTo>
                  <a:lnTo>
                    <a:pt x="75" y="13"/>
                  </a:lnTo>
                  <a:lnTo>
                    <a:pt x="84" y="26"/>
                  </a:lnTo>
                  <a:lnTo>
                    <a:pt x="87" y="44"/>
                  </a:lnTo>
                  <a:lnTo>
                    <a:pt x="0" y="44"/>
                  </a:lnTo>
                  <a:lnTo>
                    <a:pt x="3" y="26"/>
                  </a:lnTo>
                  <a:lnTo>
                    <a:pt x="12" y="13"/>
                  </a:lnTo>
                  <a:lnTo>
                    <a:pt x="26" y="3"/>
                  </a:lnTo>
                  <a:lnTo>
                    <a:pt x="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151" name="Group 150"/>
          <p:cNvGrpSpPr/>
          <p:nvPr/>
        </p:nvGrpSpPr>
        <p:grpSpPr>
          <a:xfrm>
            <a:off x="2057400" y="5800635"/>
            <a:ext cx="260350" cy="536575"/>
            <a:chOff x="5576888" y="4907756"/>
            <a:chExt cx="260350" cy="536575"/>
          </a:xfrm>
          <a:solidFill>
            <a:schemeClr val="tx1">
              <a:lumMod val="75000"/>
              <a:lumOff val="25000"/>
            </a:schemeClr>
          </a:solidFill>
        </p:grpSpPr>
        <p:sp>
          <p:nvSpPr>
            <p:cNvPr id="152" name="Freeform 17"/>
            <p:cNvSpPr>
              <a:spLocks/>
            </p:cNvSpPr>
            <p:nvPr/>
          </p:nvSpPr>
          <p:spPr bwMode="auto">
            <a:xfrm>
              <a:off x="5710238" y="4907756"/>
              <a:ext cx="34925" cy="528638"/>
            </a:xfrm>
            <a:custGeom>
              <a:avLst/>
              <a:gdLst>
                <a:gd name="T0" fmla="*/ 22 w 22"/>
                <a:gd name="T1" fmla="*/ 0 h 333"/>
                <a:gd name="T2" fmla="*/ 22 w 22"/>
                <a:gd name="T3" fmla="*/ 333 h 333"/>
                <a:gd name="T4" fmla="*/ 0 w 22"/>
                <a:gd name="T5" fmla="*/ 333 h 333"/>
                <a:gd name="T6" fmla="*/ 22 w 22"/>
                <a:gd name="T7" fmla="*/ 0 h 333"/>
              </a:gdLst>
              <a:ahLst/>
              <a:cxnLst>
                <a:cxn ang="0">
                  <a:pos x="T0" y="T1"/>
                </a:cxn>
                <a:cxn ang="0">
                  <a:pos x="T2" y="T3"/>
                </a:cxn>
                <a:cxn ang="0">
                  <a:pos x="T4" y="T5"/>
                </a:cxn>
                <a:cxn ang="0">
                  <a:pos x="T6" y="T7"/>
                </a:cxn>
              </a:cxnLst>
              <a:rect l="0" t="0" r="r" b="b"/>
              <a:pathLst>
                <a:path w="22" h="333">
                  <a:moveTo>
                    <a:pt x="22" y="0"/>
                  </a:moveTo>
                  <a:lnTo>
                    <a:pt x="22" y="333"/>
                  </a:lnTo>
                  <a:lnTo>
                    <a:pt x="0" y="333"/>
                  </a:lnTo>
                  <a:lnTo>
                    <a:pt x="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3" name="Freeform 18"/>
            <p:cNvSpPr>
              <a:spLocks/>
            </p:cNvSpPr>
            <p:nvPr/>
          </p:nvSpPr>
          <p:spPr bwMode="auto">
            <a:xfrm>
              <a:off x="5576888" y="5044281"/>
              <a:ext cx="142875" cy="127000"/>
            </a:xfrm>
            <a:custGeom>
              <a:avLst/>
              <a:gdLst>
                <a:gd name="T0" fmla="*/ 24 w 90"/>
                <a:gd name="T1" fmla="*/ 0 h 80"/>
                <a:gd name="T2" fmla="*/ 44 w 90"/>
                <a:gd name="T3" fmla="*/ 3 h 80"/>
                <a:gd name="T4" fmla="*/ 59 w 90"/>
                <a:gd name="T5" fmla="*/ 7 h 80"/>
                <a:gd name="T6" fmla="*/ 70 w 90"/>
                <a:gd name="T7" fmla="*/ 14 h 80"/>
                <a:gd name="T8" fmla="*/ 80 w 90"/>
                <a:gd name="T9" fmla="*/ 22 h 80"/>
                <a:gd name="T10" fmla="*/ 85 w 90"/>
                <a:gd name="T11" fmla="*/ 32 h 80"/>
                <a:gd name="T12" fmla="*/ 89 w 90"/>
                <a:gd name="T13" fmla="*/ 41 h 80"/>
                <a:gd name="T14" fmla="*/ 90 w 90"/>
                <a:gd name="T15" fmla="*/ 50 h 80"/>
                <a:gd name="T16" fmla="*/ 90 w 90"/>
                <a:gd name="T17" fmla="*/ 58 h 80"/>
                <a:gd name="T18" fmla="*/ 90 w 90"/>
                <a:gd name="T19" fmla="*/ 65 h 80"/>
                <a:gd name="T20" fmla="*/ 90 w 90"/>
                <a:gd name="T21" fmla="*/ 69 h 80"/>
                <a:gd name="T22" fmla="*/ 89 w 90"/>
                <a:gd name="T23" fmla="*/ 71 h 80"/>
                <a:gd name="T24" fmla="*/ 74 w 90"/>
                <a:gd name="T25" fmla="*/ 79 h 80"/>
                <a:gd name="T26" fmla="*/ 60 w 90"/>
                <a:gd name="T27" fmla="*/ 80 h 80"/>
                <a:gd name="T28" fmla="*/ 47 w 90"/>
                <a:gd name="T29" fmla="*/ 77 h 80"/>
                <a:gd name="T30" fmla="*/ 37 w 90"/>
                <a:gd name="T31" fmla="*/ 69 h 80"/>
                <a:gd name="T32" fmla="*/ 27 w 90"/>
                <a:gd name="T33" fmla="*/ 58 h 80"/>
                <a:gd name="T34" fmla="*/ 18 w 90"/>
                <a:gd name="T35" fmla="*/ 45 h 80"/>
                <a:gd name="T36" fmla="*/ 12 w 90"/>
                <a:gd name="T37" fmla="*/ 33 h 80"/>
                <a:gd name="T38" fmla="*/ 7 w 90"/>
                <a:gd name="T39" fmla="*/ 20 h 80"/>
                <a:gd name="T40" fmla="*/ 3 w 90"/>
                <a:gd name="T41" fmla="*/ 10 h 80"/>
                <a:gd name="T42" fmla="*/ 1 w 90"/>
                <a:gd name="T43" fmla="*/ 3 h 80"/>
                <a:gd name="T44" fmla="*/ 0 w 90"/>
                <a:gd name="T45" fmla="*/ 0 h 80"/>
                <a:gd name="T46" fmla="*/ 24 w 90"/>
                <a:gd name="T4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80">
                  <a:moveTo>
                    <a:pt x="24" y="0"/>
                  </a:moveTo>
                  <a:lnTo>
                    <a:pt x="44" y="3"/>
                  </a:lnTo>
                  <a:lnTo>
                    <a:pt x="59" y="7"/>
                  </a:lnTo>
                  <a:lnTo>
                    <a:pt x="70" y="14"/>
                  </a:lnTo>
                  <a:lnTo>
                    <a:pt x="80" y="22"/>
                  </a:lnTo>
                  <a:lnTo>
                    <a:pt x="85" y="32"/>
                  </a:lnTo>
                  <a:lnTo>
                    <a:pt x="89" y="41"/>
                  </a:lnTo>
                  <a:lnTo>
                    <a:pt x="90" y="50"/>
                  </a:lnTo>
                  <a:lnTo>
                    <a:pt x="90" y="58"/>
                  </a:lnTo>
                  <a:lnTo>
                    <a:pt x="90" y="65"/>
                  </a:lnTo>
                  <a:lnTo>
                    <a:pt x="90" y="69"/>
                  </a:lnTo>
                  <a:lnTo>
                    <a:pt x="89" y="71"/>
                  </a:lnTo>
                  <a:lnTo>
                    <a:pt x="74" y="79"/>
                  </a:lnTo>
                  <a:lnTo>
                    <a:pt x="60" y="80"/>
                  </a:lnTo>
                  <a:lnTo>
                    <a:pt x="47" y="77"/>
                  </a:lnTo>
                  <a:lnTo>
                    <a:pt x="37" y="69"/>
                  </a:lnTo>
                  <a:lnTo>
                    <a:pt x="27" y="58"/>
                  </a:lnTo>
                  <a:lnTo>
                    <a:pt x="18" y="45"/>
                  </a:lnTo>
                  <a:lnTo>
                    <a:pt x="12" y="33"/>
                  </a:lnTo>
                  <a:lnTo>
                    <a:pt x="7" y="20"/>
                  </a:lnTo>
                  <a:lnTo>
                    <a:pt x="3" y="10"/>
                  </a:lnTo>
                  <a:lnTo>
                    <a:pt x="1" y="3"/>
                  </a:lnTo>
                  <a:lnTo>
                    <a:pt x="0" y="0"/>
                  </a:lnTo>
                  <a:lnTo>
                    <a:pt x="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4" name="Freeform 19"/>
            <p:cNvSpPr>
              <a:spLocks/>
            </p:cNvSpPr>
            <p:nvPr/>
          </p:nvSpPr>
          <p:spPr bwMode="auto">
            <a:xfrm>
              <a:off x="5578476" y="5044281"/>
              <a:ext cx="141288" cy="109538"/>
            </a:xfrm>
            <a:custGeom>
              <a:avLst/>
              <a:gdLst>
                <a:gd name="T0" fmla="*/ 24 w 89"/>
                <a:gd name="T1" fmla="*/ 0 h 69"/>
                <a:gd name="T2" fmla="*/ 43 w 89"/>
                <a:gd name="T3" fmla="*/ 3 h 69"/>
                <a:gd name="T4" fmla="*/ 59 w 89"/>
                <a:gd name="T5" fmla="*/ 7 h 69"/>
                <a:gd name="T6" fmla="*/ 69 w 89"/>
                <a:gd name="T7" fmla="*/ 14 h 69"/>
                <a:gd name="T8" fmla="*/ 79 w 89"/>
                <a:gd name="T9" fmla="*/ 24 h 69"/>
                <a:gd name="T10" fmla="*/ 84 w 89"/>
                <a:gd name="T11" fmla="*/ 32 h 69"/>
                <a:gd name="T12" fmla="*/ 87 w 89"/>
                <a:gd name="T13" fmla="*/ 41 h 69"/>
                <a:gd name="T14" fmla="*/ 89 w 89"/>
                <a:gd name="T15" fmla="*/ 50 h 69"/>
                <a:gd name="T16" fmla="*/ 89 w 89"/>
                <a:gd name="T17" fmla="*/ 58 h 69"/>
                <a:gd name="T18" fmla="*/ 89 w 89"/>
                <a:gd name="T19" fmla="*/ 64 h 69"/>
                <a:gd name="T20" fmla="*/ 89 w 89"/>
                <a:gd name="T21" fmla="*/ 69 h 69"/>
                <a:gd name="T22" fmla="*/ 0 w 89"/>
                <a:gd name="T23" fmla="*/ 0 h 69"/>
                <a:gd name="T24" fmla="*/ 24 w 89"/>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69">
                  <a:moveTo>
                    <a:pt x="24" y="0"/>
                  </a:moveTo>
                  <a:lnTo>
                    <a:pt x="43" y="3"/>
                  </a:lnTo>
                  <a:lnTo>
                    <a:pt x="59" y="7"/>
                  </a:lnTo>
                  <a:lnTo>
                    <a:pt x="69" y="14"/>
                  </a:lnTo>
                  <a:lnTo>
                    <a:pt x="79" y="24"/>
                  </a:lnTo>
                  <a:lnTo>
                    <a:pt x="84" y="32"/>
                  </a:lnTo>
                  <a:lnTo>
                    <a:pt x="87" y="41"/>
                  </a:lnTo>
                  <a:lnTo>
                    <a:pt x="89" y="50"/>
                  </a:lnTo>
                  <a:lnTo>
                    <a:pt x="89" y="58"/>
                  </a:lnTo>
                  <a:lnTo>
                    <a:pt x="89" y="64"/>
                  </a:lnTo>
                  <a:lnTo>
                    <a:pt x="89" y="69"/>
                  </a:lnTo>
                  <a:lnTo>
                    <a:pt x="0" y="0"/>
                  </a:lnTo>
                  <a:lnTo>
                    <a:pt x="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5" name="Freeform 20"/>
            <p:cNvSpPr>
              <a:spLocks/>
            </p:cNvSpPr>
            <p:nvPr/>
          </p:nvSpPr>
          <p:spPr bwMode="auto">
            <a:xfrm>
              <a:off x="5762626" y="4942681"/>
              <a:ext cx="46038" cy="46038"/>
            </a:xfrm>
            <a:custGeom>
              <a:avLst/>
              <a:gdLst>
                <a:gd name="T0" fmla="*/ 27 w 29"/>
                <a:gd name="T1" fmla="*/ 0 h 29"/>
                <a:gd name="T2" fmla="*/ 29 w 29"/>
                <a:gd name="T3" fmla="*/ 0 h 29"/>
                <a:gd name="T4" fmla="*/ 25 w 29"/>
                <a:gd name="T5" fmla="*/ 15 h 29"/>
                <a:gd name="T6" fmla="*/ 20 w 29"/>
                <a:gd name="T7" fmla="*/ 24 h 29"/>
                <a:gd name="T8" fmla="*/ 15 w 29"/>
                <a:gd name="T9" fmla="*/ 29 h 29"/>
                <a:gd name="T10" fmla="*/ 10 w 29"/>
                <a:gd name="T11" fmla="*/ 29 h 29"/>
                <a:gd name="T12" fmla="*/ 5 w 29"/>
                <a:gd name="T13" fmla="*/ 29 h 29"/>
                <a:gd name="T14" fmla="*/ 2 w 29"/>
                <a:gd name="T15" fmla="*/ 26 h 29"/>
                <a:gd name="T16" fmla="*/ 1 w 29"/>
                <a:gd name="T17" fmla="*/ 26 h 29"/>
                <a:gd name="T18" fmla="*/ 0 w 29"/>
                <a:gd name="T19" fmla="*/ 17 h 29"/>
                <a:gd name="T20" fmla="*/ 1 w 29"/>
                <a:gd name="T21" fmla="*/ 10 h 29"/>
                <a:gd name="T22" fmla="*/ 5 w 29"/>
                <a:gd name="T23" fmla="*/ 6 h 29"/>
                <a:gd name="T24" fmla="*/ 11 w 29"/>
                <a:gd name="T25" fmla="*/ 3 h 29"/>
                <a:gd name="T26" fmla="*/ 17 w 29"/>
                <a:gd name="T27" fmla="*/ 1 h 29"/>
                <a:gd name="T28" fmla="*/ 23 w 29"/>
                <a:gd name="T29" fmla="*/ 0 h 29"/>
                <a:gd name="T30" fmla="*/ 27 w 29"/>
                <a:gd name="T3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29">
                  <a:moveTo>
                    <a:pt x="27" y="0"/>
                  </a:moveTo>
                  <a:lnTo>
                    <a:pt x="29" y="0"/>
                  </a:lnTo>
                  <a:lnTo>
                    <a:pt x="25" y="15"/>
                  </a:lnTo>
                  <a:lnTo>
                    <a:pt x="20" y="24"/>
                  </a:lnTo>
                  <a:lnTo>
                    <a:pt x="15" y="29"/>
                  </a:lnTo>
                  <a:lnTo>
                    <a:pt x="10" y="29"/>
                  </a:lnTo>
                  <a:lnTo>
                    <a:pt x="5" y="29"/>
                  </a:lnTo>
                  <a:lnTo>
                    <a:pt x="2" y="26"/>
                  </a:lnTo>
                  <a:lnTo>
                    <a:pt x="1" y="26"/>
                  </a:lnTo>
                  <a:lnTo>
                    <a:pt x="0" y="17"/>
                  </a:lnTo>
                  <a:lnTo>
                    <a:pt x="1" y="10"/>
                  </a:lnTo>
                  <a:lnTo>
                    <a:pt x="5" y="6"/>
                  </a:lnTo>
                  <a:lnTo>
                    <a:pt x="11" y="3"/>
                  </a:lnTo>
                  <a:lnTo>
                    <a:pt x="17" y="1"/>
                  </a:lnTo>
                  <a:lnTo>
                    <a:pt x="23" y="0"/>
                  </a:lnTo>
                  <a:lnTo>
                    <a:pt x="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6" name="Freeform 21"/>
            <p:cNvSpPr>
              <a:spLocks/>
            </p:cNvSpPr>
            <p:nvPr/>
          </p:nvSpPr>
          <p:spPr bwMode="auto">
            <a:xfrm>
              <a:off x="5765801" y="4944268"/>
              <a:ext cx="42863" cy="44450"/>
            </a:xfrm>
            <a:custGeom>
              <a:avLst/>
              <a:gdLst>
                <a:gd name="T0" fmla="*/ 27 w 27"/>
                <a:gd name="T1" fmla="*/ 0 h 28"/>
                <a:gd name="T2" fmla="*/ 23 w 27"/>
                <a:gd name="T3" fmla="*/ 13 h 28"/>
                <a:gd name="T4" fmla="*/ 20 w 27"/>
                <a:gd name="T5" fmla="*/ 22 h 28"/>
                <a:gd name="T6" fmla="*/ 15 w 27"/>
                <a:gd name="T7" fmla="*/ 27 h 28"/>
                <a:gd name="T8" fmla="*/ 10 w 27"/>
                <a:gd name="T9" fmla="*/ 28 h 28"/>
                <a:gd name="T10" fmla="*/ 6 w 27"/>
                <a:gd name="T11" fmla="*/ 28 h 28"/>
                <a:gd name="T12" fmla="*/ 2 w 27"/>
                <a:gd name="T13" fmla="*/ 27 h 28"/>
                <a:gd name="T14" fmla="*/ 0 w 27"/>
                <a:gd name="T15" fmla="*/ 25 h 28"/>
                <a:gd name="T16" fmla="*/ 27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27" y="0"/>
                  </a:moveTo>
                  <a:lnTo>
                    <a:pt x="23" y="13"/>
                  </a:lnTo>
                  <a:lnTo>
                    <a:pt x="20" y="22"/>
                  </a:lnTo>
                  <a:lnTo>
                    <a:pt x="15" y="27"/>
                  </a:lnTo>
                  <a:lnTo>
                    <a:pt x="10" y="28"/>
                  </a:lnTo>
                  <a:lnTo>
                    <a:pt x="6" y="28"/>
                  </a:lnTo>
                  <a:lnTo>
                    <a:pt x="2" y="27"/>
                  </a:lnTo>
                  <a:lnTo>
                    <a:pt x="0" y="25"/>
                  </a:lnTo>
                  <a:lnTo>
                    <a:pt x="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7" name="Freeform 22"/>
            <p:cNvSpPr>
              <a:spLocks/>
            </p:cNvSpPr>
            <p:nvPr/>
          </p:nvSpPr>
          <p:spPr bwMode="auto">
            <a:xfrm>
              <a:off x="5634038" y="5372893"/>
              <a:ext cx="142875" cy="71438"/>
            </a:xfrm>
            <a:custGeom>
              <a:avLst/>
              <a:gdLst>
                <a:gd name="T0" fmla="*/ 45 w 90"/>
                <a:gd name="T1" fmla="*/ 0 h 45"/>
                <a:gd name="T2" fmla="*/ 59 w 90"/>
                <a:gd name="T3" fmla="*/ 2 h 45"/>
                <a:gd name="T4" fmla="*/ 71 w 90"/>
                <a:gd name="T5" fmla="*/ 8 h 45"/>
                <a:gd name="T6" fmla="*/ 81 w 90"/>
                <a:gd name="T7" fmla="*/ 18 h 45"/>
                <a:gd name="T8" fmla="*/ 88 w 90"/>
                <a:gd name="T9" fmla="*/ 30 h 45"/>
                <a:gd name="T10" fmla="*/ 90 w 90"/>
                <a:gd name="T11" fmla="*/ 45 h 45"/>
                <a:gd name="T12" fmla="*/ 0 w 90"/>
                <a:gd name="T13" fmla="*/ 45 h 45"/>
                <a:gd name="T14" fmla="*/ 2 w 90"/>
                <a:gd name="T15" fmla="*/ 30 h 45"/>
                <a:gd name="T16" fmla="*/ 8 w 90"/>
                <a:gd name="T17" fmla="*/ 18 h 45"/>
                <a:gd name="T18" fmla="*/ 18 w 90"/>
                <a:gd name="T19" fmla="*/ 8 h 45"/>
                <a:gd name="T20" fmla="*/ 30 w 90"/>
                <a:gd name="T21" fmla="*/ 2 h 45"/>
                <a:gd name="T22" fmla="*/ 45 w 90"/>
                <a:gd name="T23"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 h="45">
                  <a:moveTo>
                    <a:pt x="45" y="0"/>
                  </a:moveTo>
                  <a:lnTo>
                    <a:pt x="59" y="2"/>
                  </a:lnTo>
                  <a:lnTo>
                    <a:pt x="71" y="8"/>
                  </a:lnTo>
                  <a:lnTo>
                    <a:pt x="81" y="18"/>
                  </a:lnTo>
                  <a:lnTo>
                    <a:pt x="88" y="30"/>
                  </a:lnTo>
                  <a:lnTo>
                    <a:pt x="90" y="45"/>
                  </a:lnTo>
                  <a:lnTo>
                    <a:pt x="0" y="45"/>
                  </a:lnTo>
                  <a:lnTo>
                    <a:pt x="2" y="30"/>
                  </a:lnTo>
                  <a:lnTo>
                    <a:pt x="8" y="18"/>
                  </a:lnTo>
                  <a:lnTo>
                    <a:pt x="18" y="8"/>
                  </a:lnTo>
                  <a:lnTo>
                    <a:pt x="30" y="2"/>
                  </a:lnTo>
                  <a:lnTo>
                    <a:pt x="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8" name="Freeform 23"/>
            <p:cNvSpPr>
              <a:spLocks/>
            </p:cNvSpPr>
            <p:nvPr/>
          </p:nvSpPr>
          <p:spPr bwMode="auto">
            <a:xfrm>
              <a:off x="5751513" y="5399881"/>
              <a:ext cx="85725" cy="44450"/>
            </a:xfrm>
            <a:custGeom>
              <a:avLst/>
              <a:gdLst>
                <a:gd name="T0" fmla="*/ 27 w 54"/>
                <a:gd name="T1" fmla="*/ 0 h 28"/>
                <a:gd name="T2" fmla="*/ 38 w 54"/>
                <a:gd name="T3" fmla="*/ 3 h 28"/>
                <a:gd name="T4" fmla="*/ 46 w 54"/>
                <a:gd name="T5" fmla="*/ 8 h 28"/>
                <a:gd name="T6" fmla="*/ 52 w 54"/>
                <a:gd name="T7" fmla="*/ 16 h 28"/>
                <a:gd name="T8" fmla="*/ 54 w 54"/>
                <a:gd name="T9" fmla="*/ 28 h 28"/>
                <a:gd name="T10" fmla="*/ 0 w 54"/>
                <a:gd name="T11" fmla="*/ 28 h 28"/>
                <a:gd name="T12" fmla="*/ 2 w 54"/>
                <a:gd name="T13" fmla="*/ 16 h 28"/>
                <a:gd name="T14" fmla="*/ 8 w 54"/>
                <a:gd name="T15" fmla="*/ 8 h 28"/>
                <a:gd name="T16" fmla="*/ 16 w 54"/>
                <a:gd name="T17" fmla="*/ 3 h 28"/>
                <a:gd name="T18" fmla="*/ 27 w 54"/>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8">
                  <a:moveTo>
                    <a:pt x="27" y="0"/>
                  </a:moveTo>
                  <a:lnTo>
                    <a:pt x="38" y="3"/>
                  </a:lnTo>
                  <a:lnTo>
                    <a:pt x="46" y="8"/>
                  </a:lnTo>
                  <a:lnTo>
                    <a:pt x="52" y="16"/>
                  </a:lnTo>
                  <a:lnTo>
                    <a:pt x="54" y="28"/>
                  </a:lnTo>
                  <a:lnTo>
                    <a:pt x="0" y="28"/>
                  </a:lnTo>
                  <a:lnTo>
                    <a:pt x="2" y="16"/>
                  </a:lnTo>
                  <a:lnTo>
                    <a:pt x="8" y="8"/>
                  </a:lnTo>
                  <a:lnTo>
                    <a:pt x="16" y="3"/>
                  </a:lnTo>
                  <a:lnTo>
                    <a:pt x="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59" name="Freeform 24"/>
            <p:cNvSpPr>
              <a:spLocks/>
            </p:cNvSpPr>
            <p:nvPr/>
          </p:nvSpPr>
          <p:spPr bwMode="auto">
            <a:xfrm>
              <a:off x="5668963" y="5374481"/>
              <a:ext cx="139700" cy="69850"/>
            </a:xfrm>
            <a:custGeom>
              <a:avLst/>
              <a:gdLst>
                <a:gd name="T0" fmla="*/ 44 w 88"/>
                <a:gd name="T1" fmla="*/ 0 h 44"/>
                <a:gd name="T2" fmla="*/ 61 w 88"/>
                <a:gd name="T3" fmla="*/ 4 h 44"/>
                <a:gd name="T4" fmla="*/ 75 w 88"/>
                <a:gd name="T5" fmla="*/ 13 h 44"/>
                <a:gd name="T6" fmla="*/ 84 w 88"/>
                <a:gd name="T7" fmla="*/ 27 h 44"/>
                <a:gd name="T8" fmla="*/ 88 w 88"/>
                <a:gd name="T9" fmla="*/ 44 h 44"/>
                <a:gd name="T10" fmla="*/ 0 w 88"/>
                <a:gd name="T11" fmla="*/ 44 h 44"/>
                <a:gd name="T12" fmla="*/ 3 w 88"/>
                <a:gd name="T13" fmla="*/ 27 h 44"/>
                <a:gd name="T14" fmla="*/ 12 w 88"/>
                <a:gd name="T15" fmla="*/ 13 h 44"/>
                <a:gd name="T16" fmla="*/ 26 w 88"/>
                <a:gd name="T17" fmla="*/ 4 h 44"/>
                <a:gd name="T18" fmla="*/ 44 w 88"/>
                <a:gd name="T1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44">
                  <a:moveTo>
                    <a:pt x="44" y="0"/>
                  </a:moveTo>
                  <a:lnTo>
                    <a:pt x="61" y="4"/>
                  </a:lnTo>
                  <a:lnTo>
                    <a:pt x="75" y="13"/>
                  </a:lnTo>
                  <a:lnTo>
                    <a:pt x="84" y="27"/>
                  </a:lnTo>
                  <a:lnTo>
                    <a:pt x="88" y="44"/>
                  </a:lnTo>
                  <a:lnTo>
                    <a:pt x="0" y="44"/>
                  </a:lnTo>
                  <a:lnTo>
                    <a:pt x="3" y="27"/>
                  </a:lnTo>
                  <a:lnTo>
                    <a:pt x="12" y="13"/>
                  </a:lnTo>
                  <a:lnTo>
                    <a:pt x="26" y="4"/>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160" name="Group 159"/>
          <p:cNvGrpSpPr/>
          <p:nvPr/>
        </p:nvGrpSpPr>
        <p:grpSpPr>
          <a:xfrm>
            <a:off x="5748138" y="3247961"/>
            <a:ext cx="1888318" cy="2692602"/>
            <a:chOff x="7645401" y="3121818"/>
            <a:chExt cx="1628775" cy="2322513"/>
          </a:xfrm>
          <a:solidFill>
            <a:schemeClr val="tx1">
              <a:lumMod val="75000"/>
              <a:lumOff val="25000"/>
            </a:schemeClr>
          </a:solidFill>
        </p:grpSpPr>
        <p:sp>
          <p:nvSpPr>
            <p:cNvPr id="161" name="Freeform 25"/>
            <p:cNvSpPr>
              <a:spLocks/>
            </p:cNvSpPr>
            <p:nvPr/>
          </p:nvSpPr>
          <p:spPr bwMode="auto">
            <a:xfrm>
              <a:off x="7996238" y="3121818"/>
              <a:ext cx="820738" cy="2300288"/>
            </a:xfrm>
            <a:custGeom>
              <a:avLst/>
              <a:gdLst>
                <a:gd name="T0" fmla="*/ 268 w 517"/>
                <a:gd name="T1" fmla="*/ 219 h 1449"/>
                <a:gd name="T2" fmla="*/ 272 w 517"/>
                <a:gd name="T3" fmla="*/ 216 h 1449"/>
                <a:gd name="T4" fmla="*/ 279 w 517"/>
                <a:gd name="T5" fmla="*/ 205 h 1449"/>
                <a:gd name="T6" fmla="*/ 289 w 517"/>
                <a:gd name="T7" fmla="*/ 191 h 1449"/>
                <a:gd name="T8" fmla="*/ 301 w 517"/>
                <a:gd name="T9" fmla="*/ 178 h 1449"/>
                <a:gd name="T10" fmla="*/ 311 w 517"/>
                <a:gd name="T11" fmla="*/ 167 h 1449"/>
                <a:gd name="T12" fmla="*/ 317 w 517"/>
                <a:gd name="T13" fmla="*/ 161 h 1449"/>
                <a:gd name="T14" fmla="*/ 318 w 517"/>
                <a:gd name="T15" fmla="*/ 164 h 1449"/>
                <a:gd name="T16" fmla="*/ 311 w 517"/>
                <a:gd name="T17" fmla="*/ 178 h 1449"/>
                <a:gd name="T18" fmla="*/ 294 w 517"/>
                <a:gd name="T19" fmla="*/ 206 h 1449"/>
                <a:gd name="T20" fmla="*/ 266 w 517"/>
                <a:gd name="T21" fmla="*/ 251 h 1449"/>
                <a:gd name="T22" fmla="*/ 282 w 517"/>
                <a:gd name="T23" fmla="*/ 915 h 1449"/>
                <a:gd name="T24" fmla="*/ 300 w 517"/>
                <a:gd name="T25" fmla="*/ 900 h 1449"/>
                <a:gd name="T26" fmla="*/ 331 w 517"/>
                <a:gd name="T27" fmla="*/ 874 h 1449"/>
                <a:gd name="T28" fmla="*/ 375 w 517"/>
                <a:gd name="T29" fmla="*/ 843 h 1449"/>
                <a:gd name="T30" fmla="*/ 427 w 517"/>
                <a:gd name="T31" fmla="*/ 811 h 1449"/>
                <a:gd name="T32" fmla="*/ 484 w 517"/>
                <a:gd name="T33" fmla="*/ 782 h 1449"/>
                <a:gd name="T34" fmla="*/ 517 w 517"/>
                <a:gd name="T35" fmla="*/ 773 h 1449"/>
                <a:gd name="T36" fmla="*/ 502 w 517"/>
                <a:gd name="T37" fmla="*/ 782 h 1449"/>
                <a:gd name="T38" fmla="*/ 469 w 517"/>
                <a:gd name="T39" fmla="*/ 798 h 1449"/>
                <a:gd name="T40" fmla="*/ 427 w 517"/>
                <a:gd name="T41" fmla="*/ 821 h 1449"/>
                <a:gd name="T42" fmla="*/ 378 w 517"/>
                <a:gd name="T43" fmla="*/ 856 h 1449"/>
                <a:gd name="T44" fmla="*/ 332 w 517"/>
                <a:gd name="T45" fmla="*/ 898 h 1449"/>
                <a:gd name="T46" fmla="*/ 295 w 517"/>
                <a:gd name="T47" fmla="*/ 947 h 1449"/>
                <a:gd name="T48" fmla="*/ 278 w 517"/>
                <a:gd name="T49" fmla="*/ 1003 h 1449"/>
                <a:gd name="T50" fmla="*/ 275 w 517"/>
                <a:gd name="T51" fmla="*/ 1055 h 1449"/>
                <a:gd name="T52" fmla="*/ 276 w 517"/>
                <a:gd name="T53" fmla="*/ 1120 h 1449"/>
                <a:gd name="T54" fmla="*/ 280 w 517"/>
                <a:gd name="T55" fmla="*/ 1193 h 1449"/>
                <a:gd name="T56" fmla="*/ 285 w 517"/>
                <a:gd name="T57" fmla="*/ 1265 h 1449"/>
                <a:gd name="T58" fmla="*/ 289 w 517"/>
                <a:gd name="T59" fmla="*/ 1329 h 1449"/>
                <a:gd name="T60" fmla="*/ 294 w 517"/>
                <a:gd name="T61" fmla="*/ 1380 h 1449"/>
                <a:gd name="T62" fmla="*/ 296 w 517"/>
                <a:gd name="T63" fmla="*/ 1409 h 1449"/>
                <a:gd name="T64" fmla="*/ 300 w 517"/>
                <a:gd name="T65" fmla="*/ 1449 h 1449"/>
                <a:gd name="T66" fmla="*/ 238 w 517"/>
                <a:gd name="T67" fmla="*/ 821 h 1449"/>
                <a:gd name="T68" fmla="*/ 229 w 517"/>
                <a:gd name="T69" fmla="*/ 812 h 1449"/>
                <a:gd name="T70" fmla="*/ 207 w 517"/>
                <a:gd name="T71" fmla="*/ 790 h 1449"/>
                <a:gd name="T72" fmla="*/ 175 w 517"/>
                <a:gd name="T73" fmla="*/ 758 h 1449"/>
                <a:gd name="T74" fmla="*/ 137 w 517"/>
                <a:gd name="T75" fmla="*/ 720 h 1449"/>
                <a:gd name="T76" fmla="*/ 96 w 517"/>
                <a:gd name="T77" fmla="*/ 681 h 1449"/>
                <a:gd name="T78" fmla="*/ 59 w 517"/>
                <a:gd name="T79" fmla="*/ 645 h 1449"/>
                <a:gd name="T80" fmla="*/ 29 w 517"/>
                <a:gd name="T81" fmla="*/ 615 h 1449"/>
                <a:gd name="T82" fmla="*/ 9 w 517"/>
                <a:gd name="T83" fmla="*/ 593 h 1449"/>
                <a:gd name="T84" fmla="*/ 0 w 517"/>
                <a:gd name="T85" fmla="*/ 584 h 1449"/>
                <a:gd name="T86" fmla="*/ 6 w 517"/>
                <a:gd name="T87" fmla="*/ 588 h 1449"/>
                <a:gd name="T88" fmla="*/ 25 w 517"/>
                <a:gd name="T89" fmla="*/ 603 h 1449"/>
                <a:gd name="T90" fmla="*/ 51 w 517"/>
                <a:gd name="T91" fmla="*/ 628 h 1449"/>
                <a:gd name="T92" fmla="*/ 84 w 517"/>
                <a:gd name="T93" fmla="*/ 655 h 1449"/>
                <a:gd name="T94" fmla="*/ 119 w 517"/>
                <a:gd name="T95" fmla="*/ 688 h 1449"/>
                <a:gd name="T96" fmla="*/ 155 w 517"/>
                <a:gd name="T97" fmla="*/ 719 h 1449"/>
                <a:gd name="T98" fmla="*/ 188 w 517"/>
                <a:gd name="T99" fmla="*/ 749 h 1449"/>
                <a:gd name="T100" fmla="*/ 214 w 517"/>
                <a:gd name="T101" fmla="*/ 773 h 1449"/>
                <a:gd name="T102" fmla="*/ 233 w 517"/>
                <a:gd name="T103" fmla="*/ 789 h 1449"/>
                <a:gd name="T104" fmla="*/ 240 w 517"/>
                <a:gd name="T105" fmla="*/ 795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7" h="1449">
                  <a:moveTo>
                    <a:pt x="260" y="0"/>
                  </a:moveTo>
                  <a:lnTo>
                    <a:pt x="268" y="219"/>
                  </a:lnTo>
                  <a:lnTo>
                    <a:pt x="270" y="218"/>
                  </a:lnTo>
                  <a:lnTo>
                    <a:pt x="272" y="216"/>
                  </a:lnTo>
                  <a:lnTo>
                    <a:pt x="275" y="211"/>
                  </a:lnTo>
                  <a:lnTo>
                    <a:pt x="279" y="205"/>
                  </a:lnTo>
                  <a:lnTo>
                    <a:pt x="285" y="198"/>
                  </a:lnTo>
                  <a:lnTo>
                    <a:pt x="289" y="191"/>
                  </a:lnTo>
                  <a:lnTo>
                    <a:pt x="295" y="184"/>
                  </a:lnTo>
                  <a:lnTo>
                    <a:pt x="301" y="178"/>
                  </a:lnTo>
                  <a:lnTo>
                    <a:pt x="307" y="172"/>
                  </a:lnTo>
                  <a:lnTo>
                    <a:pt x="311" y="167"/>
                  </a:lnTo>
                  <a:lnTo>
                    <a:pt x="315" y="164"/>
                  </a:lnTo>
                  <a:lnTo>
                    <a:pt x="317" y="161"/>
                  </a:lnTo>
                  <a:lnTo>
                    <a:pt x="318" y="161"/>
                  </a:lnTo>
                  <a:lnTo>
                    <a:pt x="318" y="164"/>
                  </a:lnTo>
                  <a:lnTo>
                    <a:pt x="316" y="169"/>
                  </a:lnTo>
                  <a:lnTo>
                    <a:pt x="311" y="178"/>
                  </a:lnTo>
                  <a:lnTo>
                    <a:pt x="304" y="190"/>
                  </a:lnTo>
                  <a:lnTo>
                    <a:pt x="294" y="206"/>
                  </a:lnTo>
                  <a:lnTo>
                    <a:pt x="281" y="226"/>
                  </a:lnTo>
                  <a:lnTo>
                    <a:pt x="266" y="251"/>
                  </a:lnTo>
                  <a:lnTo>
                    <a:pt x="280" y="916"/>
                  </a:lnTo>
                  <a:lnTo>
                    <a:pt x="282" y="915"/>
                  </a:lnTo>
                  <a:lnTo>
                    <a:pt x="289" y="909"/>
                  </a:lnTo>
                  <a:lnTo>
                    <a:pt x="300" y="900"/>
                  </a:lnTo>
                  <a:lnTo>
                    <a:pt x="313" y="888"/>
                  </a:lnTo>
                  <a:lnTo>
                    <a:pt x="331" y="874"/>
                  </a:lnTo>
                  <a:lnTo>
                    <a:pt x="352" y="859"/>
                  </a:lnTo>
                  <a:lnTo>
                    <a:pt x="375" y="843"/>
                  </a:lnTo>
                  <a:lnTo>
                    <a:pt x="399" y="827"/>
                  </a:lnTo>
                  <a:lnTo>
                    <a:pt x="427" y="811"/>
                  </a:lnTo>
                  <a:lnTo>
                    <a:pt x="454" y="796"/>
                  </a:lnTo>
                  <a:lnTo>
                    <a:pt x="484" y="782"/>
                  </a:lnTo>
                  <a:lnTo>
                    <a:pt x="516" y="771"/>
                  </a:lnTo>
                  <a:lnTo>
                    <a:pt x="517" y="773"/>
                  </a:lnTo>
                  <a:lnTo>
                    <a:pt x="517" y="775"/>
                  </a:lnTo>
                  <a:lnTo>
                    <a:pt x="502" y="782"/>
                  </a:lnTo>
                  <a:lnTo>
                    <a:pt x="486" y="790"/>
                  </a:lnTo>
                  <a:lnTo>
                    <a:pt x="469" y="798"/>
                  </a:lnTo>
                  <a:lnTo>
                    <a:pt x="450" y="809"/>
                  </a:lnTo>
                  <a:lnTo>
                    <a:pt x="427" y="821"/>
                  </a:lnTo>
                  <a:lnTo>
                    <a:pt x="404" y="838"/>
                  </a:lnTo>
                  <a:lnTo>
                    <a:pt x="378" y="856"/>
                  </a:lnTo>
                  <a:lnTo>
                    <a:pt x="354" y="876"/>
                  </a:lnTo>
                  <a:lnTo>
                    <a:pt x="332" y="898"/>
                  </a:lnTo>
                  <a:lnTo>
                    <a:pt x="311" y="922"/>
                  </a:lnTo>
                  <a:lnTo>
                    <a:pt x="295" y="947"/>
                  </a:lnTo>
                  <a:lnTo>
                    <a:pt x="283" y="975"/>
                  </a:lnTo>
                  <a:lnTo>
                    <a:pt x="278" y="1003"/>
                  </a:lnTo>
                  <a:lnTo>
                    <a:pt x="275" y="1027"/>
                  </a:lnTo>
                  <a:lnTo>
                    <a:pt x="275" y="1055"/>
                  </a:lnTo>
                  <a:lnTo>
                    <a:pt x="275" y="1087"/>
                  </a:lnTo>
                  <a:lnTo>
                    <a:pt x="276" y="1120"/>
                  </a:lnTo>
                  <a:lnTo>
                    <a:pt x="278" y="1156"/>
                  </a:lnTo>
                  <a:lnTo>
                    <a:pt x="280" y="1193"/>
                  </a:lnTo>
                  <a:lnTo>
                    <a:pt x="282" y="1230"/>
                  </a:lnTo>
                  <a:lnTo>
                    <a:pt x="285" y="1265"/>
                  </a:lnTo>
                  <a:lnTo>
                    <a:pt x="287" y="1299"/>
                  </a:lnTo>
                  <a:lnTo>
                    <a:pt x="289" y="1329"/>
                  </a:lnTo>
                  <a:lnTo>
                    <a:pt x="291" y="1357"/>
                  </a:lnTo>
                  <a:lnTo>
                    <a:pt x="294" y="1380"/>
                  </a:lnTo>
                  <a:lnTo>
                    <a:pt x="295" y="1397"/>
                  </a:lnTo>
                  <a:lnTo>
                    <a:pt x="296" y="1409"/>
                  </a:lnTo>
                  <a:lnTo>
                    <a:pt x="297" y="1412"/>
                  </a:lnTo>
                  <a:lnTo>
                    <a:pt x="300" y="1449"/>
                  </a:lnTo>
                  <a:lnTo>
                    <a:pt x="225" y="1449"/>
                  </a:lnTo>
                  <a:lnTo>
                    <a:pt x="238" y="821"/>
                  </a:lnTo>
                  <a:lnTo>
                    <a:pt x="236" y="819"/>
                  </a:lnTo>
                  <a:lnTo>
                    <a:pt x="229" y="812"/>
                  </a:lnTo>
                  <a:lnTo>
                    <a:pt x="220" y="803"/>
                  </a:lnTo>
                  <a:lnTo>
                    <a:pt x="207" y="790"/>
                  </a:lnTo>
                  <a:lnTo>
                    <a:pt x="192" y="775"/>
                  </a:lnTo>
                  <a:lnTo>
                    <a:pt x="175" y="758"/>
                  </a:lnTo>
                  <a:lnTo>
                    <a:pt x="156" y="739"/>
                  </a:lnTo>
                  <a:lnTo>
                    <a:pt x="137" y="720"/>
                  </a:lnTo>
                  <a:lnTo>
                    <a:pt x="116" y="700"/>
                  </a:lnTo>
                  <a:lnTo>
                    <a:pt x="96" y="681"/>
                  </a:lnTo>
                  <a:lnTo>
                    <a:pt x="78" y="662"/>
                  </a:lnTo>
                  <a:lnTo>
                    <a:pt x="59" y="645"/>
                  </a:lnTo>
                  <a:lnTo>
                    <a:pt x="43" y="629"/>
                  </a:lnTo>
                  <a:lnTo>
                    <a:pt x="29" y="615"/>
                  </a:lnTo>
                  <a:lnTo>
                    <a:pt x="18" y="603"/>
                  </a:lnTo>
                  <a:lnTo>
                    <a:pt x="9" y="593"/>
                  </a:lnTo>
                  <a:lnTo>
                    <a:pt x="2" y="587"/>
                  </a:lnTo>
                  <a:lnTo>
                    <a:pt x="0" y="584"/>
                  </a:lnTo>
                  <a:lnTo>
                    <a:pt x="2" y="585"/>
                  </a:lnTo>
                  <a:lnTo>
                    <a:pt x="6" y="588"/>
                  </a:lnTo>
                  <a:lnTo>
                    <a:pt x="14" y="595"/>
                  </a:lnTo>
                  <a:lnTo>
                    <a:pt x="25" y="603"/>
                  </a:lnTo>
                  <a:lnTo>
                    <a:pt x="37" y="615"/>
                  </a:lnTo>
                  <a:lnTo>
                    <a:pt x="51" y="628"/>
                  </a:lnTo>
                  <a:lnTo>
                    <a:pt x="67" y="641"/>
                  </a:lnTo>
                  <a:lnTo>
                    <a:pt x="84" y="655"/>
                  </a:lnTo>
                  <a:lnTo>
                    <a:pt x="101" y="671"/>
                  </a:lnTo>
                  <a:lnTo>
                    <a:pt x="119" y="688"/>
                  </a:lnTo>
                  <a:lnTo>
                    <a:pt x="138" y="704"/>
                  </a:lnTo>
                  <a:lnTo>
                    <a:pt x="155" y="719"/>
                  </a:lnTo>
                  <a:lnTo>
                    <a:pt x="171" y="734"/>
                  </a:lnTo>
                  <a:lnTo>
                    <a:pt x="188" y="749"/>
                  </a:lnTo>
                  <a:lnTo>
                    <a:pt x="201" y="761"/>
                  </a:lnTo>
                  <a:lnTo>
                    <a:pt x="214" y="773"/>
                  </a:lnTo>
                  <a:lnTo>
                    <a:pt x="225" y="782"/>
                  </a:lnTo>
                  <a:lnTo>
                    <a:pt x="233" y="789"/>
                  </a:lnTo>
                  <a:lnTo>
                    <a:pt x="237" y="794"/>
                  </a:lnTo>
                  <a:lnTo>
                    <a:pt x="240" y="795"/>
                  </a:lnTo>
                  <a:lnTo>
                    <a:pt x="2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2" name="Freeform 26"/>
            <p:cNvSpPr>
              <a:spLocks/>
            </p:cNvSpPr>
            <p:nvPr/>
          </p:nvSpPr>
          <p:spPr bwMode="auto">
            <a:xfrm>
              <a:off x="7780338" y="4229893"/>
              <a:ext cx="457200" cy="284163"/>
            </a:xfrm>
            <a:custGeom>
              <a:avLst/>
              <a:gdLst>
                <a:gd name="T0" fmla="*/ 186 w 288"/>
                <a:gd name="T1" fmla="*/ 0 h 179"/>
                <a:gd name="T2" fmla="*/ 205 w 288"/>
                <a:gd name="T3" fmla="*/ 2 h 179"/>
                <a:gd name="T4" fmla="*/ 222 w 288"/>
                <a:gd name="T5" fmla="*/ 6 h 179"/>
                <a:gd name="T6" fmla="*/ 238 w 288"/>
                <a:gd name="T7" fmla="*/ 11 h 179"/>
                <a:gd name="T8" fmla="*/ 252 w 288"/>
                <a:gd name="T9" fmla="*/ 17 h 179"/>
                <a:gd name="T10" fmla="*/ 264 w 288"/>
                <a:gd name="T11" fmla="*/ 23 h 179"/>
                <a:gd name="T12" fmla="*/ 273 w 288"/>
                <a:gd name="T13" fmla="*/ 30 h 179"/>
                <a:gd name="T14" fmla="*/ 280 w 288"/>
                <a:gd name="T15" fmla="*/ 35 h 179"/>
                <a:gd name="T16" fmla="*/ 284 w 288"/>
                <a:gd name="T17" fmla="*/ 38 h 179"/>
                <a:gd name="T18" fmla="*/ 285 w 288"/>
                <a:gd name="T19" fmla="*/ 39 h 179"/>
                <a:gd name="T20" fmla="*/ 288 w 288"/>
                <a:gd name="T21" fmla="*/ 67 h 179"/>
                <a:gd name="T22" fmla="*/ 284 w 288"/>
                <a:gd name="T23" fmla="*/ 91 h 179"/>
                <a:gd name="T24" fmla="*/ 277 w 288"/>
                <a:gd name="T25" fmla="*/ 111 h 179"/>
                <a:gd name="T26" fmla="*/ 267 w 288"/>
                <a:gd name="T27" fmla="*/ 128 h 179"/>
                <a:gd name="T28" fmla="*/ 253 w 288"/>
                <a:gd name="T29" fmla="*/ 142 h 179"/>
                <a:gd name="T30" fmla="*/ 237 w 288"/>
                <a:gd name="T31" fmla="*/ 153 h 179"/>
                <a:gd name="T32" fmla="*/ 218 w 288"/>
                <a:gd name="T33" fmla="*/ 163 h 179"/>
                <a:gd name="T34" fmla="*/ 198 w 288"/>
                <a:gd name="T35" fmla="*/ 170 h 179"/>
                <a:gd name="T36" fmla="*/ 176 w 288"/>
                <a:gd name="T37" fmla="*/ 174 h 179"/>
                <a:gd name="T38" fmla="*/ 154 w 288"/>
                <a:gd name="T39" fmla="*/ 176 h 179"/>
                <a:gd name="T40" fmla="*/ 132 w 288"/>
                <a:gd name="T41" fmla="*/ 179 h 179"/>
                <a:gd name="T42" fmla="*/ 109 w 288"/>
                <a:gd name="T43" fmla="*/ 179 h 179"/>
                <a:gd name="T44" fmla="*/ 88 w 288"/>
                <a:gd name="T45" fmla="*/ 178 h 179"/>
                <a:gd name="T46" fmla="*/ 67 w 288"/>
                <a:gd name="T47" fmla="*/ 176 h 179"/>
                <a:gd name="T48" fmla="*/ 49 w 288"/>
                <a:gd name="T49" fmla="*/ 174 h 179"/>
                <a:gd name="T50" fmla="*/ 33 w 288"/>
                <a:gd name="T51" fmla="*/ 172 h 179"/>
                <a:gd name="T52" fmla="*/ 20 w 288"/>
                <a:gd name="T53" fmla="*/ 170 h 179"/>
                <a:gd name="T54" fmla="*/ 9 w 288"/>
                <a:gd name="T55" fmla="*/ 168 h 179"/>
                <a:gd name="T56" fmla="*/ 2 w 288"/>
                <a:gd name="T57" fmla="*/ 167 h 179"/>
                <a:gd name="T58" fmla="*/ 0 w 288"/>
                <a:gd name="T59" fmla="*/ 166 h 179"/>
                <a:gd name="T60" fmla="*/ 20 w 288"/>
                <a:gd name="T61" fmla="*/ 125 h 179"/>
                <a:gd name="T62" fmla="*/ 41 w 288"/>
                <a:gd name="T63" fmla="*/ 90 h 179"/>
                <a:gd name="T64" fmla="*/ 61 w 288"/>
                <a:gd name="T65" fmla="*/ 62 h 179"/>
                <a:gd name="T66" fmla="*/ 83 w 288"/>
                <a:gd name="T67" fmla="*/ 40 h 179"/>
                <a:gd name="T68" fmla="*/ 104 w 288"/>
                <a:gd name="T69" fmla="*/ 24 h 179"/>
                <a:gd name="T70" fmla="*/ 126 w 288"/>
                <a:gd name="T71" fmla="*/ 11 h 179"/>
                <a:gd name="T72" fmla="*/ 147 w 288"/>
                <a:gd name="T73" fmla="*/ 5 h 179"/>
                <a:gd name="T74" fmla="*/ 168 w 288"/>
                <a:gd name="T75" fmla="*/ 1 h 179"/>
                <a:gd name="T76" fmla="*/ 186 w 288"/>
                <a:gd name="T7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8" h="179">
                  <a:moveTo>
                    <a:pt x="186" y="0"/>
                  </a:moveTo>
                  <a:lnTo>
                    <a:pt x="205" y="2"/>
                  </a:lnTo>
                  <a:lnTo>
                    <a:pt x="222" y="6"/>
                  </a:lnTo>
                  <a:lnTo>
                    <a:pt x="238" y="11"/>
                  </a:lnTo>
                  <a:lnTo>
                    <a:pt x="252" y="17"/>
                  </a:lnTo>
                  <a:lnTo>
                    <a:pt x="264" y="23"/>
                  </a:lnTo>
                  <a:lnTo>
                    <a:pt x="273" y="30"/>
                  </a:lnTo>
                  <a:lnTo>
                    <a:pt x="280" y="35"/>
                  </a:lnTo>
                  <a:lnTo>
                    <a:pt x="284" y="38"/>
                  </a:lnTo>
                  <a:lnTo>
                    <a:pt x="285" y="39"/>
                  </a:lnTo>
                  <a:lnTo>
                    <a:pt x="288" y="67"/>
                  </a:lnTo>
                  <a:lnTo>
                    <a:pt x="284" y="91"/>
                  </a:lnTo>
                  <a:lnTo>
                    <a:pt x="277" y="111"/>
                  </a:lnTo>
                  <a:lnTo>
                    <a:pt x="267" y="128"/>
                  </a:lnTo>
                  <a:lnTo>
                    <a:pt x="253" y="142"/>
                  </a:lnTo>
                  <a:lnTo>
                    <a:pt x="237" y="153"/>
                  </a:lnTo>
                  <a:lnTo>
                    <a:pt x="218" y="163"/>
                  </a:lnTo>
                  <a:lnTo>
                    <a:pt x="198" y="170"/>
                  </a:lnTo>
                  <a:lnTo>
                    <a:pt x="176" y="174"/>
                  </a:lnTo>
                  <a:lnTo>
                    <a:pt x="154" y="176"/>
                  </a:lnTo>
                  <a:lnTo>
                    <a:pt x="132" y="179"/>
                  </a:lnTo>
                  <a:lnTo>
                    <a:pt x="109" y="179"/>
                  </a:lnTo>
                  <a:lnTo>
                    <a:pt x="88" y="178"/>
                  </a:lnTo>
                  <a:lnTo>
                    <a:pt x="67" y="176"/>
                  </a:lnTo>
                  <a:lnTo>
                    <a:pt x="49" y="174"/>
                  </a:lnTo>
                  <a:lnTo>
                    <a:pt x="33" y="172"/>
                  </a:lnTo>
                  <a:lnTo>
                    <a:pt x="20" y="170"/>
                  </a:lnTo>
                  <a:lnTo>
                    <a:pt x="9" y="168"/>
                  </a:lnTo>
                  <a:lnTo>
                    <a:pt x="2" y="167"/>
                  </a:lnTo>
                  <a:lnTo>
                    <a:pt x="0" y="166"/>
                  </a:lnTo>
                  <a:lnTo>
                    <a:pt x="20" y="125"/>
                  </a:lnTo>
                  <a:lnTo>
                    <a:pt x="41" y="90"/>
                  </a:lnTo>
                  <a:lnTo>
                    <a:pt x="61" y="62"/>
                  </a:lnTo>
                  <a:lnTo>
                    <a:pt x="83" y="40"/>
                  </a:lnTo>
                  <a:lnTo>
                    <a:pt x="104" y="24"/>
                  </a:lnTo>
                  <a:lnTo>
                    <a:pt x="126" y="11"/>
                  </a:lnTo>
                  <a:lnTo>
                    <a:pt x="147" y="5"/>
                  </a:lnTo>
                  <a:lnTo>
                    <a:pt x="168" y="1"/>
                  </a:lnTo>
                  <a:lnTo>
                    <a:pt x="1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3" name="Freeform 27"/>
            <p:cNvSpPr>
              <a:spLocks/>
            </p:cNvSpPr>
            <p:nvPr/>
          </p:nvSpPr>
          <p:spPr bwMode="auto">
            <a:xfrm>
              <a:off x="7783513" y="4229893"/>
              <a:ext cx="444500" cy="260350"/>
            </a:xfrm>
            <a:custGeom>
              <a:avLst/>
              <a:gdLst>
                <a:gd name="T0" fmla="*/ 170 w 280"/>
                <a:gd name="T1" fmla="*/ 0 h 164"/>
                <a:gd name="T2" fmla="*/ 190 w 280"/>
                <a:gd name="T3" fmla="*/ 1 h 164"/>
                <a:gd name="T4" fmla="*/ 208 w 280"/>
                <a:gd name="T5" fmla="*/ 3 h 164"/>
                <a:gd name="T6" fmla="*/ 226 w 280"/>
                <a:gd name="T7" fmla="*/ 8 h 164"/>
                <a:gd name="T8" fmla="*/ 241 w 280"/>
                <a:gd name="T9" fmla="*/ 14 h 164"/>
                <a:gd name="T10" fmla="*/ 253 w 280"/>
                <a:gd name="T11" fmla="*/ 20 h 164"/>
                <a:gd name="T12" fmla="*/ 265 w 280"/>
                <a:gd name="T13" fmla="*/ 26 h 164"/>
                <a:gd name="T14" fmla="*/ 274 w 280"/>
                <a:gd name="T15" fmla="*/ 31 h 164"/>
                <a:gd name="T16" fmla="*/ 280 w 280"/>
                <a:gd name="T17" fmla="*/ 36 h 164"/>
                <a:gd name="T18" fmla="*/ 0 w 280"/>
                <a:gd name="T19" fmla="*/ 164 h 164"/>
                <a:gd name="T20" fmla="*/ 20 w 280"/>
                <a:gd name="T21" fmla="*/ 121 h 164"/>
                <a:gd name="T22" fmla="*/ 41 w 280"/>
                <a:gd name="T23" fmla="*/ 86 h 164"/>
                <a:gd name="T24" fmla="*/ 63 w 280"/>
                <a:gd name="T25" fmla="*/ 59 h 164"/>
                <a:gd name="T26" fmla="*/ 85 w 280"/>
                <a:gd name="T27" fmla="*/ 37 h 164"/>
                <a:gd name="T28" fmla="*/ 107 w 280"/>
                <a:gd name="T29" fmla="*/ 21 h 164"/>
                <a:gd name="T30" fmla="*/ 129 w 280"/>
                <a:gd name="T31" fmla="*/ 10 h 164"/>
                <a:gd name="T32" fmla="*/ 149 w 280"/>
                <a:gd name="T33" fmla="*/ 3 h 164"/>
                <a:gd name="T34" fmla="*/ 170 w 280"/>
                <a:gd name="T35"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0" h="164">
                  <a:moveTo>
                    <a:pt x="170" y="0"/>
                  </a:moveTo>
                  <a:lnTo>
                    <a:pt x="190" y="1"/>
                  </a:lnTo>
                  <a:lnTo>
                    <a:pt x="208" y="3"/>
                  </a:lnTo>
                  <a:lnTo>
                    <a:pt x="226" y="8"/>
                  </a:lnTo>
                  <a:lnTo>
                    <a:pt x="241" y="14"/>
                  </a:lnTo>
                  <a:lnTo>
                    <a:pt x="253" y="20"/>
                  </a:lnTo>
                  <a:lnTo>
                    <a:pt x="265" y="26"/>
                  </a:lnTo>
                  <a:lnTo>
                    <a:pt x="274" y="31"/>
                  </a:lnTo>
                  <a:lnTo>
                    <a:pt x="280" y="36"/>
                  </a:lnTo>
                  <a:lnTo>
                    <a:pt x="0" y="164"/>
                  </a:lnTo>
                  <a:lnTo>
                    <a:pt x="20" y="121"/>
                  </a:lnTo>
                  <a:lnTo>
                    <a:pt x="41" y="86"/>
                  </a:lnTo>
                  <a:lnTo>
                    <a:pt x="63" y="59"/>
                  </a:lnTo>
                  <a:lnTo>
                    <a:pt x="85" y="37"/>
                  </a:lnTo>
                  <a:lnTo>
                    <a:pt x="107" y="21"/>
                  </a:lnTo>
                  <a:lnTo>
                    <a:pt x="129" y="10"/>
                  </a:lnTo>
                  <a:lnTo>
                    <a:pt x="149" y="3"/>
                  </a:lnTo>
                  <a:lnTo>
                    <a:pt x="1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4" name="Freeform 28"/>
            <p:cNvSpPr>
              <a:spLocks/>
            </p:cNvSpPr>
            <p:nvPr/>
          </p:nvSpPr>
          <p:spPr bwMode="auto">
            <a:xfrm>
              <a:off x="7645401" y="3966368"/>
              <a:ext cx="325438" cy="195263"/>
            </a:xfrm>
            <a:custGeom>
              <a:avLst/>
              <a:gdLst>
                <a:gd name="T0" fmla="*/ 104 w 205"/>
                <a:gd name="T1" fmla="*/ 0 h 123"/>
                <a:gd name="T2" fmla="*/ 122 w 205"/>
                <a:gd name="T3" fmla="*/ 0 h 123"/>
                <a:gd name="T4" fmla="*/ 139 w 205"/>
                <a:gd name="T5" fmla="*/ 4 h 123"/>
                <a:gd name="T6" fmla="*/ 153 w 205"/>
                <a:gd name="T7" fmla="*/ 11 h 123"/>
                <a:gd name="T8" fmla="*/ 166 w 205"/>
                <a:gd name="T9" fmla="*/ 19 h 123"/>
                <a:gd name="T10" fmla="*/ 176 w 205"/>
                <a:gd name="T11" fmla="*/ 29 h 123"/>
                <a:gd name="T12" fmla="*/ 185 w 205"/>
                <a:gd name="T13" fmla="*/ 39 h 123"/>
                <a:gd name="T14" fmla="*/ 191 w 205"/>
                <a:gd name="T15" fmla="*/ 48 h 123"/>
                <a:gd name="T16" fmla="*/ 197 w 205"/>
                <a:gd name="T17" fmla="*/ 59 h 123"/>
                <a:gd name="T18" fmla="*/ 201 w 205"/>
                <a:gd name="T19" fmla="*/ 67 h 123"/>
                <a:gd name="T20" fmla="*/ 203 w 205"/>
                <a:gd name="T21" fmla="*/ 74 h 123"/>
                <a:gd name="T22" fmla="*/ 204 w 205"/>
                <a:gd name="T23" fmla="*/ 78 h 123"/>
                <a:gd name="T24" fmla="*/ 205 w 205"/>
                <a:gd name="T25" fmla="*/ 79 h 123"/>
                <a:gd name="T26" fmla="*/ 193 w 205"/>
                <a:gd name="T27" fmla="*/ 99 h 123"/>
                <a:gd name="T28" fmla="*/ 178 w 205"/>
                <a:gd name="T29" fmla="*/ 112 h 123"/>
                <a:gd name="T30" fmla="*/ 163 w 205"/>
                <a:gd name="T31" fmla="*/ 120 h 123"/>
                <a:gd name="T32" fmla="*/ 146 w 205"/>
                <a:gd name="T33" fmla="*/ 123 h 123"/>
                <a:gd name="T34" fmla="*/ 129 w 205"/>
                <a:gd name="T35" fmla="*/ 122 h 123"/>
                <a:gd name="T36" fmla="*/ 112 w 205"/>
                <a:gd name="T37" fmla="*/ 117 h 123"/>
                <a:gd name="T38" fmla="*/ 96 w 205"/>
                <a:gd name="T39" fmla="*/ 111 h 123"/>
                <a:gd name="T40" fmla="*/ 78 w 205"/>
                <a:gd name="T41" fmla="*/ 102 h 123"/>
                <a:gd name="T42" fmla="*/ 62 w 205"/>
                <a:gd name="T43" fmla="*/ 92 h 123"/>
                <a:gd name="T44" fmla="*/ 47 w 205"/>
                <a:gd name="T45" fmla="*/ 81 h 123"/>
                <a:gd name="T46" fmla="*/ 34 w 205"/>
                <a:gd name="T47" fmla="*/ 70 h 123"/>
                <a:gd name="T48" fmla="*/ 23 w 205"/>
                <a:gd name="T49" fmla="*/ 60 h 123"/>
                <a:gd name="T50" fmla="*/ 12 w 205"/>
                <a:gd name="T51" fmla="*/ 51 h 123"/>
                <a:gd name="T52" fmla="*/ 5 w 205"/>
                <a:gd name="T53" fmla="*/ 42 h 123"/>
                <a:gd name="T54" fmla="*/ 1 w 205"/>
                <a:gd name="T55" fmla="*/ 38 h 123"/>
                <a:gd name="T56" fmla="*/ 0 w 205"/>
                <a:gd name="T57" fmla="*/ 36 h 123"/>
                <a:gd name="T58" fmla="*/ 30 w 205"/>
                <a:gd name="T59" fmla="*/ 19 h 123"/>
                <a:gd name="T60" fmla="*/ 57 w 205"/>
                <a:gd name="T61" fmla="*/ 8 h 123"/>
                <a:gd name="T62" fmla="*/ 82 w 205"/>
                <a:gd name="T63" fmla="*/ 2 h 123"/>
                <a:gd name="T64" fmla="*/ 104 w 205"/>
                <a:gd name="T6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 h="123">
                  <a:moveTo>
                    <a:pt x="104" y="0"/>
                  </a:moveTo>
                  <a:lnTo>
                    <a:pt x="122" y="0"/>
                  </a:lnTo>
                  <a:lnTo>
                    <a:pt x="139" y="4"/>
                  </a:lnTo>
                  <a:lnTo>
                    <a:pt x="153" y="11"/>
                  </a:lnTo>
                  <a:lnTo>
                    <a:pt x="166" y="19"/>
                  </a:lnTo>
                  <a:lnTo>
                    <a:pt x="176" y="29"/>
                  </a:lnTo>
                  <a:lnTo>
                    <a:pt x="185" y="39"/>
                  </a:lnTo>
                  <a:lnTo>
                    <a:pt x="191" y="48"/>
                  </a:lnTo>
                  <a:lnTo>
                    <a:pt x="197" y="59"/>
                  </a:lnTo>
                  <a:lnTo>
                    <a:pt x="201" y="67"/>
                  </a:lnTo>
                  <a:lnTo>
                    <a:pt x="203" y="74"/>
                  </a:lnTo>
                  <a:lnTo>
                    <a:pt x="204" y="78"/>
                  </a:lnTo>
                  <a:lnTo>
                    <a:pt x="205" y="79"/>
                  </a:lnTo>
                  <a:lnTo>
                    <a:pt x="193" y="99"/>
                  </a:lnTo>
                  <a:lnTo>
                    <a:pt x="178" y="112"/>
                  </a:lnTo>
                  <a:lnTo>
                    <a:pt x="163" y="120"/>
                  </a:lnTo>
                  <a:lnTo>
                    <a:pt x="146" y="123"/>
                  </a:lnTo>
                  <a:lnTo>
                    <a:pt x="129" y="122"/>
                  </a:lnTo>
                  <a:lnTo>
                    <a:pt x="112" y="117"/>
                  </a:lnTo>
                  <a:lnTo>
                    <a:pt x="96" y="111"/>
                  </a:lnTo>
                  <a:lnTo>
                    <a:pt x="78" y="102"/>
                  </a:lnTo>
                  <a:lnTo>
                    <a:pt x="62" y="92"/>
                  </a:lnTo>
                  <a:lnTo>
                    <a:pt x="47" y="81"/>
                  </a:lnTo>
                  <a:lnTo>
                    <a:pt x="34" y="70"/>
                  </a:lnTo>
                  <a:lnTo>
                    <a:pt x="23" y="60"/>
                  </a:lnTo>
                  <a:lnTo>
                    <a:pt x="12" y="51"/>
                  </a:lnTo>
                  <a:lnTo>
                    <a:pt x="5" y="42"/>
                  </a:lnTo>
                  <a:lnTo>
                    <a:pt x="1" y="38"/>
                  </a:lnTo>
                  <a:lnTo>
                    <a:pt x="0" y="36"/>
                  </a:lnTo>
                  <a:lnTo>
                    <a:pt x="30" y="19"/>
                  </a:lnTo>
                  <a:lnTo>
                    <a:pt x="57" y="8"/>
                  </a:lnTo>
                  <a:lnTo>
                    <a:pt x="82" y="2"/>
                  </a:lnTo>
                  <a:lnTo>
                    <a:pt x="10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5" name="Freeform 29"/>
            <p:cNvSpPr>
              <a:spLocks/>
            </p:cNvSpPr>
            <p:nvPr/>
          </p:nvSpPr>
          <p:spPr bwMode="auto">
            <a:xfrm>
              <a:off x="7646988" y="3966368"/>
              <a:ext cx="322263" cy="120650"/>
            </a:xfrm>
            <a:custGeom>
              <a:avLst/>
              <a:gdLst>
                <a:gd name="T0" fmla="*/ 102 w 203"/>
                <a:gd name="T1" fmla="*/ 0 h 76"/>
                <a:gd name="T2" fmla="*/ 120 w 203"/>
                <a:gd name="T3" fmla="*/ 0 h 76"/>
                <a:gd name="T4" fmla="*/ 136 w 203"/>
                <a:gd name="T5" fmla="*/ 4 h 76"/>
                <a:gd name="T6" fmla="*/ 151 w 203"/>
                <a:gd name="T7" fmla="*/ 10 h 76"/>
                <a:gd name="T8" fmla="*/ 163 w 203"/>
                <a:gd name="T9" fmla="*/ 17 h 76"/>
                <a:gd name="T10" fmla="*/ 173 w 203"/>
                <a:gd name="T11" fmla="*/ 26 h 76"/>
                <a:gd name="T12" fmla="*/ 182 w 203"/>
                <a:gd name="T13" fmla="*/ 36 h 76"/>
                <a:gd name="T14" fmla="*/ 189 w 203"/>
                <a:gd name="T15" fmla="*/ 46 h 76"/>
                <a:gd name="T16" fmla="*/ 194 w 203"/>
                <a:gd name="T17" fmla="*/ 55 h 76"/>
                <a:gd name="T18" fmla="*/ 199 w 203"/>
                <a:gd name="T19" fmla="*/ 64 h 76"/>
                <a:gd name="T20" fmla="*/ 201 w 203"/>
                <a:gd name="T21" fmla="*/ 71 h 76"/>
                <a:gd name="T22" fmla="*/ 203 w 203"/>
                <a:gd name="T23" fmla="*/ 76 h 76"/>
                <a:gd name="T24" fmla="*/ 0 w 203"/>
                <a:gd name="T25" fmla="*/ 34 h 76"/>
                <a:gd name="T26" fmla="*/ 30 w 203"/>
                <a:gd name="T27" fmla="*/ 19 h 76"/>
                <a:gd name="T28" fmla="*/ 56 w 203"/>
                <a:gd name="T29" fmla="*/ 8 h 76"/>
                <a:gd name="T30" fmla="*/ 80 w 203"/>
                <a:gd name="T31" fmla="*/ 2 h 76"/>
                <a:gd name="T32" fmla="*/ 102 w 203"/>
                <a:gd name="T3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3" h="76">
                  <a:moveTo>
                    <a:pt x="102" y="0"/>
                  </a:moveTo>
                  <a:lnTo>
                    <a:pt x="120" y="0"/>
                  </a:lnTo>
                  <a:lnTo>
                    <a:pt x="136" y="4"/>
                  </a:lnTo>
                  <a:lnTo>
                    <a:pt x="151" y="10"/>
                  </a:lnTo>
                  <a:lnTo>
                    <a:pt x="163" y="17"/>
                  </a:lnTo>
                  <a:lnTo>
                    <a:pt x="173" y="26"/>
                  </a:lnTo>
                  <a:lnTo>
                    <a:pt x="182" y="36"/>
                  </a:lnTo>
                  <a:lnTo>
                    <a:pt x="189" y="46"/>
                  </a:lnTo>
                  <a:lnTo>
                    <a:pt x="194" y="55"/>
                  </a:lnTo>
                  <a:lnTo>
                    <a:pt x="199" y="64"/>
                  </a:lnTo>
                  <a:lnTo>
                    <a:pt x="201" y="71"/>
                  </a:lnTo>
                  <a:lnTo>
                    <a:pt x="203" y="76"/>
                  </a:lnTo>
                  <a:lnTo>
                    <a:pt x="0" y="34"/>
                  </a:lnTo>
                  <a:lnTo>
                    <a:pt x="30" y="19"/>
                  </a:lnTo>
                  <a:lnTo>
                    <a:pt x="56" y="8"/>
                  </a:lnTo>
                  <a:lnTo>
                    <a:pt x="80" y="2"/>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6" name="Freeform 30"/>
            <p:cNvSpPr>
              <a:spLocks/>
            </p:cNvSpPr>
            <p:nvPr/>
          </p:nvSpPr>
          <p:spPr bwMode="auto">
            <a:xfrm>
              <a:off x="7970838" y="3675856"/>
              <a:ext cx="255588" cy="404813"/>
            </a:xfrm>
            <a:custGeom>
              <a:avLst/>
              <a:gdLst>
                <a:gd name="T0" fmla="*/ 115 w 161"/>
                <a:gd name="T1" fmla="*/ 0 h 255"/>
                <a:gd name="T2" fmla="*/ 131 w 161"/>
                <a:gd name="T3" fmla="*/ 39 h 255"/>
                <a:gd name="T4" fmla="*/ 145 w 161"/>
                <a:gd name="T5" fmla="*/ 72 h 255"/>
                <a:gd name="T6" fmla="*/ 153 w 161"/>
                <a:gd name="T7" fmla="*/ 103 h 255"/>
                <a:gd name="T8" fmla="*/ 159 w 161"/>
                <a:gd name="T9" fmla="*/ 130 h 255"/>
                <a:gd name="T10" fmla="*/ 161 w 161"/>
                <a:gd name="T11" fmla="*/ 153 h 255"/>
                <a:gd name="T12" fmla="*/ 161 w 161"/>
                <a:gd name="T13" fmla="*/ 174 h 255"/>
                <a:gd name="T14" fmla="*/ 157 w 161"/>
                <a:gd name="T15" fmla="*/ 191 h 255"/>
                <a:gd name="T16" fmla="*/ 153 w 161"/>
                <a:gd name="T17" fmla="*/ 206 h 255"/>
                <a:gd name="T18" fmla="*/ 146 w 161"/>
                <a:gd name="T19" fmla="*/ 217 h 255"/>
                <a:gd name="T20" fmla="*/ 138 w 161"/>
                <a:gd name="T21" fmla="*/ 228 h 255"/>
                <a:gd name="T22" fmla="*/ 128 w 161"/>
                <a:gd name="T23" fmla="*/ 236 h 255"/>
                <a:gd name="T24" fmla="*/ 118 w 161"/>
                <a:gd name="T25" fmla="*/ 243 h 255"/>
                <a:gd name="T26" fmla="*/ 109 w 161"/>
                <a:gd name="T27" fmla="*/ 247 h 255"/>
                <a:gd name="T28" fmla="*/ 98 w 161"/>
                <a:gd name="T29" fmla="*/ 251 h 255"/>
                <a:gd name="T30" fmla="*/ 89 w 161"/>
                <a:gd name="T31" fmla="*/ 253 h 255"/>
                <a:gd name="T32" fmla="*/ 81 w 161"/>
                <a:gd name="T33" fmla="*/ 254 h 255"/>
                <a:gd name="T34" fmla="*/ 74 w 161"/>
                <a:gd name="T35" fmla="*/ 255 h 255"/>
                <a:gd name="T36" fmla="*/ 68 w 161"/>
                <a:gd name="T37" fmla="*/ 255 h 255"/>
                <a:gd name="T38" fmla="*/ 65 w 161"/>
                <a:gd name="T39" fmla="*/ 255 h 255"/>
                <a:gd name="T40" fmla="*/ 64 w 161"/>
                <a:gd name="T41" fmla="*/ 255 h 255"/>
                <a:gd name="T42" fmla="*/ 37 w 161"/>
                <a:gd name="T43" fmla="*/ 236 h 255"/>
                <a:gd name="T44" fmla="*/ 19 w 161"/>
                <a:gd name="T45" fmla="*/ 216 h 255"/>
                <a:gd name="T46" fmla="*/ 7 w 161"/>
                <a:gd name="T47" fmla="*/ 195 h 255"/>
                <a:gd name="T48" fmla="*/ 1 w 161"/>
                <a:gd name="T49" fmla="*/ 175 h 255"/>
                <a:gd name="T50" fmla="*/ 0 w 161"/>
                <a:gd name="T51" fmla="*/ 154 h 255"/>
                <a:gd name="T52" fmla="*/ 4 w 161"/>
                <a:gd name="T53" fmla="*/ 134 h 255"/>
                <a:gd name="T54" fmla="*/ 11 w 161"/>
                <a:gd name="T55" fmla="*/ 115 h 255"/>
                <a:gd name="T56" fmla="*/ 20 w 161"/>
                <a:gd name="T57" fmla="*/ 96 h 255"/>
                <a:gd name="T58" fmla="*/ 31 w 161"/>
                <a:gd name="T59" fmla="*/ 79 h 255"/>
                <a:gd name="T60" fmla="*/ 45 w 161"/>
                <a:gd name="T61" fmla="*/ 62 h 255"/>
                <a:gd name="T62" fmla="*/ 59 w 161"/>
                <a:gd name="T63" fmla="*/ 47 h 255"/>
                <a:gd name="T64" fmla="*/ 73 w 161"/>
                <a:gd name="T65" fmla="*/ 34 h 255"/>
                <a:gd name="T66" fmla="*/ 86 w 161"/>
                <a:gd name="T67" fmla="*/ 22 h 255"/>
                <a:gd name="T68" fmla="*/ 97 w 161"/>
                <a:gd name="T69" fmla="*/ 13 h 255"/>
                <a:gd name="T70" fmla="*/ 107 w 161"/>
                <a:gd name="T71" fmla="*/ 6 h 255"/>
                <a:gd name="T72" fmla="*/ 112 w 161"/>
                <a:gd name="T73" fmla="*/ 2 h 255"/>
                <a:gd name="T74" fmla="*/ 115 w 161"/>
                <a:gd name="T7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1" h="255">
                  <a:moveTo>
                    <a:pt x="115" y="0"/>
                  </a:moveTo>
                  <a:lnTo>
                    <a:pt x="131" y="39"/>
                  </a:lnTo>
                  <a:lnTo>
                    <a:pt x="145" y="72"/>
                  </a:lnTo>
                  <a:lnTo>
                    <a:pt x="153" y="103"/>
                  </a:lnTo>
                  <a:lnTo>
                    <a:pt x="159" y="130"/>
                  </a:lnTo>
                  <a:lnTo>
                    <a:pt x="161" y="153"/>
                  </a:lnTo>
                  <a:lnTo>
                    <a:pt x="161" y="174"/>
                  </a:lnTo>
                  <a:lnTo>
                    <a:pt x="157" y="191"/>
                  </a:lnTo>
                  <a:lnTo>
                    <a:pt x="153" y="206"/>
                  </a:lnTo>
                  <a:lnTo>
                    <a:pt x="146" y="217"/>
                  </a:lnTo>
                  <a:lnTo>
                    <a:pt x="138" y="228"/>
                  </a:lnTo>
                  <a:lnTo>
                    <a:pt x="128" y="236"/>
                  </a:lnTo>
                  <a:lnTo>
                    <a:pt x="118" y="243"/>
                  </a:lnTo>
                  <a:lnTo>
                    <a:pt x="109" y="247"/>
                  </a:lnTo>
                  <a:lnTo>
                    <a:pt x="98" y="251"/>
                  </a:lnTo>
                  <a:lnTo>
                    <a:pt x="89" y="253"/>
                  </a:lnTo>
                  <a:lnTo>
                    <a:pt x="81" y="254"/>
                  </a:lnTo>
                  <a:lnTo>
                    <a:pt x="74" y="255"/>
                  </a:lnTo>
                  <a:lnTo>
                    <a:pt x="68" y="255"/>
                  </a:lnTo>
                  <a:lnTo>
                    <a:pt x="65" y="255"/>
                  </a:lnTo>
                  <a:lnTo>
                    <a:pt x="64" y="255"/>
                  </a:lnTo>
                  <a:lnTo>
                    <a:pt x="37" y="236"/>
                  </a:lnTo>
                  <a:lnTo>
                    <a:pt x="19" y="216"/>
                  </a:lnTo>
                  <a:lnTo>
                    <a:pt x="7" y="195"/>
                  </a:lnTo>
                  <a:lnTo>
                    <a:pt x="1" y="175"/>
                  </a:lnTo>
                  <a:lnTo>
                    <a:pt x="0" y="154"/>
                  </a:lnTo>
                  <a:lnTo>
                    <a:pt x="4" y="134"/>
                  </a:lnTo>
                  <a:lnTo>
                    <a:pt x="11" y="115"/>
                  </a:lnTo>
                  <a:lnTo>
                    <a:pt x="20" y="96"/>
                  </a:lnTo>
                  <a:lnTo>
                    <a:pt x="31" y="79"/>
                  </a:lnTo>
                  <a:lnTo>
                    <a:pt x="45" y="62"/>
                  </a:lnTo>
                  <a:lnTo>
                    <a:pt x="59" y="47"/>
                  </a:lnTo>
                  <a:lnTo>
                    <a:pt x="73" y="34"/>
                  </a:lnTo>
                  <a:lnTo>
                    <a:pt x="86" y="22"/>
                  </a:lnTo>
                  <a:lnTo>
                    <a:pt x="97" y="13"/>
                  </a:lnTo>
                  <a:lnTo>
                    <a:pt x="107" y="6"/>
                  </a:lnTo>
                  <a:lnTo>
                    <a:pt x="112" y="2"/>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7" name="Freeform 31"/>
            <p:cNvSpPr>
              <a:spLocks/>
            </p:cNvSpPr>
            <p:nvPr/>
          </p:nvSpPr>
          <p:spPr bwMode="auto">
            <a:xfrm>
              <a:off x="8078788" y="3680618"/>
              <a:ext cx="149225" cy="398463"/>
            </a:xfrm>
            <a:custGeom>
              <a:avLst/>
              <a:gdLst>
                <a:gd name="T0" fmla="*/ 48 w 94"/>
                <a:gd name="T1" fmla="*/ 0 h 251"/>
                <a:gd name="T2" fmla="*/ 65 w 94"/>
                <a:gd name="T3" fmla="*/ 39 h 251"/>
                <a:gd name="T4" fmla="*/ 78 w 94"/>
                <a:gd name="T5" fmla="*/ 72 h 251"/>
                <a:gd name="T6" fmla="*/ 86 w 94"/>
                <a:gd name="T7" fmla="*/ 102 h 251"/>
                <a:gd name="T8" fmla="*/ 92 w 94"/>
                <a:gd name="T9" fmla="*/ 129 h 251"/>
                <a:gd name="T10" fmla="*/ 94 w 94"/>
                <a:gd name="T11" fmla="*/ 151 h 251"/>
                <a:gd name="T12" fmla="*/ 94 w 94"/>
                <a:gd name="T13" fmla="*/ 172 h 251"/>
                <a:gd name="T14" fmla="*/ 91 w 94"/>
                <a:gd name="T15" fmla="*/ 188 h 251"/>
                <a:gd name="T16" fmla="*/ 86 w 94"/>
                <a:gd name="T17" fmla="*/ 202 h 251"/>
                <a:gd name="T18" fmla="*/ 79 w 94"/>
                <a:gd name="T19" fmla="*/ 214 h 251"/>
                <a:gd name="T20" fmla="*/ 71 w 94"/>
                <a:gd name="T21" fmla="*/ 224 h 251"/>
                <a:gd name="T22" fmla="*/ 62 w 94"/>
                <a:gd name="T23" fmla="*/ 231 h 251"/>
                <a:gd name="T24" fmla="*/ 52 w 94"/>
                <a:gd name="T25" fmla="*/ 237 h 251"/>
                <a:gd name="T26" fmla="*/ 42 w 94"/>
                <a:gd name="T27" fmla="*/ 242 h 251"/>
                <a:gd name="T28" fmla="*/ 32 w 94"/>
                <a:gd name="T29" fmla="*/ 244 h 251"/>
                <a:gd name="T30" fmla="*/ 22 w 94"/>
                <a:gd name="T31" fmla="*/ 248 h 251"/>
                <a:gd name="T32" fmla="*/ 13 w 94"/>
                <a:gd name="T33" fmla="*/ 249 h 251"/>
                <a:gd name="T34" fmla="*/ 6 w 94"/>
                <a:gd name="T35" fmla="*/ 250 h 251"/>
                <a:gd name="T36" fmla="*/ 0 w 94"/>
                <a:gd name="T37" fmla="*/ 251 h 251"/>
                <a:gd name="T38" fmla="*/ 48 w 94"/>
                <a:gd name="T3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251">
                  <a:moveTo>
                    <a:pt x="48" y="0"/>
                  </a:moveTo>
                  <a:lnTo>
                    <a:pt x="65" y="39"/>
                  </a:lnTo>
                  <a:lnTo>
                    <a:pt x="78" y="72"/>
                  </a:lnTo>
                  <a:lnTo>
                    <a:pt x="86" y="102"/>
                  </a:lnTo>
                  <a:lnTo>
                    <a:pt x="92" y="129"/>
                  </a:lnTo>
                  <a:lnTo>
                    <a:pt x="94" y="151"/>
                  </a:lnTo>
                  <a:lnTo>
                    <a:pt x="94" y="172"/>
                  </a:lnTo>
                  <a:lnTo>
                    <a:pt x="91" y="188"/>
                  </a:lnTo>
                  <a:lnTo>
                    <a:pt x="86" y="202"/>
                  </a:lnTo>
                  <a:lnTo>
                    <a:pt x="79" y="214"/>
                  </a:lnTo>
                  <a:lnTo>
                    <a:pt x="71" y="224"/>
                  </a:lnTo>
                  <a:lnTo>
                    <a:pt x="62" y="231"/>
                  </a:lnTo>
                  <a:lnTo>
                    <a:pt x="52" y="237"/>
                  </a:lnTo>
                  <a:lnTo>
                    <a:pt x="42" y="242"/>
                  </a:lnTo>
                  <a:lnTo>
                    <a:pt x="32" y="244"/>
                  </a:lnTo>
                  <a:lnTo>
                    <a:pt x="22" y="248"/>
                  </a:lnTo>
                  <a:lnTo>
                    <a:pt x="13" y="249"/>
                  </a:lnTo>
                  <a:lnTo>
                    <a:pt x="6" y="250"/>
                  </a:lnTo>
                  <a:lnTo>
                    <a:pt x="0" y="251"/>
                  </a:lnTo>
                  <a:lnTo>
                    <a:pt x="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8" name="Freeform 32"/>
            <p:cNvSpPr>
              <a:spLocks/>
            </p:cNvSpPr>
            <p:nvPr/>
          </p:nvSpPr>
          <p:spPr bwMode="auto">
            <a:xfrm>
              <a:off x="8524876" y="3301206"/>
              <a:ext cx="187325" cy="141288"/>
            </a:xfrm>
            <a:custGeom>
              <a:avLst/>
              <a:gdLst>
                <a:gd name="T0" fmla="*/ 68 w 118"/>
                <a:gd name="T1" fmla="*/ 0 h 89"/>
                <a:gd name="T2" fmla="*/ 81 w 118"/>
                <a:gd name="T3" fmla="*/ 0 h 89"/>
                <a:gd name="T4" fmla="*/ 94 w 118"/>
                <a:gd name="T5" fmla="*/ 2 h 89"/>
                <a:gd name="T6" fmla="*/ 103 w 118"/>
                <a:gd name="T7" fmla="*/ 3 h 89"/>
                <a:gd name="T8" fmla="*/ 111 w 118"/>
                <a:gd name="T9" fmla="*/ 6 h 89"/>
                <a:gd name="T10" fmla="*/ 117 w 118"/>
                <a:gd name="T11" fmla="*/ 7 h 89"/>
                <a:gd name="T12" fmla="*/ 118 w 118"/>
                <a:gd name="T13" fmla="*/ 8 h 89"/>
                <a:gd name="T14" fmla="*/ 103 w 118"/>
                <a:gd name="T15" fmla="*/ 36 h 89"/>
                <a:gd name="T16" fmla="*/ 89 w 118"/>
                <a:gd name="T17" fmla="*/ 56 h 89"/>
                <a:gd name="T18" fmla="*/ 75 w 118"/>
                <a:gd name="T19" fmla="*/ 71 h 89"/>
                <a:gd name="T20" fmla="*/ 62 w 118"/>
                <a:gd name="T21" fmla="*/ 82 h 89"/>
                <a:gd name="T22" fmla="*/ 50 w 118"/>
                <a:gd name="T23" fmla="*/ 88 h 89"/>
                <a:gd name="T24" fmla="*/ 39 w 118"/>
                <a:gd name="T25" fmla="*/ 89 h 89"/>
                <a:gd name="T26" fmla="*/ 29 w 118"/>
                <a:gd name="T27" fmla="*/ 88 h 89"/>
                <a:gd name="T28" fmla="*/ 21 w 118"/>
                <a:gd name="T29" fmla="*/ 85 h 89"/>
                <a:gd name="T30" fmla="*/ 14 w 118"/>
                <a:gd name="T31" fmla="*/ 81 h 89"/>
                <a:gd name="T32" fmla="*/ 8 w 118"/>
                <a:gd name="T33" fmla="*/ 76 h 89"/>
                <a:gd name="T34" fmla="*/ 4 w 118"/>
                <a:gd name="T35" fmla="*/ 73 h 89"/>
                <a:gd name="T36" fmla="*/ 0 w 118"/>
                <a:gd name="T37" fmla="*/ 69 h 89"/>
                <a:gd name="T38" fmla="*/ 0 w 118"/>
                <a:gd name="T39" fmla="*/ 68 h 89"/>
                <a:gd name="T40" fmla="*/ 0 w 118"/>
                <a:gd name="T41" fmla="*/ 48 h 89"/>
                <a:gd name="T42" fmla="*/ 4 w 118"/>
                <a:gd name="T43" fmla="*/ 32 h 89"/>
                <a:gd name="T44" fmla="*/ 10 w 118"/>
                <a:gd name="T45" fmla="*/ 21 h 89"/>
                <a:gd name="T46" fmla="*/ 20 w 118"/>
                <a:gd name="T47" fmla="*/ 11 h 89"/>
                <a:gd name="T48" fmla="*/ 30 w 118"/>
                <a:gd name="T49" fmla="*/ 6 h 89"/>
                <a:gd name="T50" fmla="*/ 43 w 118"/>
                <a:gd name="T51" fmla="*/ 1 h 89"/>
                <a:gd name="T52" fmla="*/ 56 w 118"/>
                <a:gd name="T53" fmla="*/ 0 h 89"/>
                <a:gd name="T54" fmla="*/ 68 w 118"/>
                <a:gd name="T55"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8" h="89">
                  <a:moveTo>
                    <a:pt x="68" y="0"/>
                  </a:moveTo>
                  <a:lnTo>
                    <a:pt x="81" y="0"/>
                  </a:lnTo>
                  <a:lnTo>
                    <a:pt x="94" y="2"/>
                  </a:lnTo>
                  <a:lnTo>
                    <a:pt x="103" y="3"/>
                  </a:lnTo>
                  <a:lnTo>
                    <a:pt x="111" y="6"/>
                  </a:lnTo>
                  <a:lnTo>
                    <a:pt x="117" y="7"/>
                  </a:lnTo>
                  <a:lnTo>
                    <a:pt x="118" y="8"/>
                  </a:lnTo>
                  <a:lnTo>
                    <a:pt x="103" y="36"/>
                  </a:lnTo>
                  <a:lnTo>
                    <a:pt x="89" y="56"/>
                  </a:lnTo>
                  <a:lnTo>
                    <a:pt x="75" y="71"/>
                  </a:lnTo>
                  <a:lnTo>
                    <a:pt x="62" y="82"/>
                  </a:lnTo>
                  <a:lnTo>
                    <a:pt x="50" y="88"/>
                  </a:lnTo>
                  <a:lnTo>
                    <a:pt x="39" y="89"/>
                  </a:lnTo>
                  <a:lnTo>
                    <a:pt x="29" y="88"/>
                  </a:lnTo>
                  <a:lnTo>
                    <a:pt x="21" y="85"/>
                  </a:lnTo>
                  <a:lnTo>
                    <a:pt x="14" y="81"/>
                  </a:lnTo>
                  <a:lnTo>
                    <a:pt x="8" y="76"/>
                  </a:lnTo>
                  <a:lnTo>
                    <a:pt x="4" y="73"/>
                  </a:lnTo>
                  <a:lnTo>
                    <a:pt x="0" y="69"/>
                  </a:lnTo>
                  <a:lnTo>
                    <a:pt x="0" y="68"/>
                  </a:lnTo>
                  <a:lnTo>
                    <a:pt x="0" y="48"/>
                  </a:lnTo>
                  <a:lnTo>
                    <a:pt x="4" y="32"/>
                  </a:lnTo>
                  <a:lnTo>
                    <a:pt x="10" y="21"/>
                  </a:lnTo>
                  <a:lnTo>
                    <a:pt x="20" y="11"/>
                  </a:lnTo>
                  <a:lnTo>
                    <a:pt x="30" y="6"/>
                  </a:lnTo>
                  <a:lnTo>
                    <a:pt x="43" y="1"/>
                  </a:lnTo>
                  <a:lnTo>
                    <a:pt x="56" y="0"/>
                  </a:lnTo>
                  <a:lnTo>
                    <a:pt x="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69" name="Freeform 33"/>
            <p:cNvSpPr>
              <a:spLocks/>
            </p:cNvSpPr>
            <p:nvPr/>
          </p:nvSpPr>
          <p:spPr bwMode="auto">
            <a:xfrm>
              <a:off x="8526463" y="3315493"/>
              <a:ext cx="185738" cy="127000"/>
            </a:xfrm>
            <a:custGeom>
              <a:avLst/>
              <a:gdLst>
                <a:gd name="T0" fmla="*/ 117 w 117"/>
                <a:gd name="T1" fmla="*/ 0 h 80"/>
                <a:gd name="T2" fmla="*/ 102 w 117"/>
                <a:gd name="T3" fmla="*/ 28 h 80"/>
                <a:gd name="T4" fmla="*/ 88 w 117"/>
                <a:gd name="T5" fmla="*/ 47 h 80"/>
                <a:gd name="T6" fmla="*/ 74 w 117"/>
                <a:gd name="T7" fmla="*/ 62 h 80"/>
                <a:gd name="T8" fmla="*/ 63 w 117"/>
                <a:gd name="T9" fmla="*/ 73 h 80"/>
                <a:gd name="T10" fmla="*/ 51 w 117"/>
                <a:gd name="T11" fmla="*/ 79 h 80"/>
                <a:gd name="T12" fmla="*/ 41 w 117"/>
                <a:gd name="T13" fmla="*/ 80 h 80"/>
                <a:gd name="T14" fmla="*/ 31 w 117"/>
                <a:gd name="T15" fmla="*/ 80 h 80"/>
                <a:gd name="T16" fmla="*/ 22 w 117"/>
                <a:gd name="T17" fmla="*/ 76 h 80"/>
                <a:gd name="T18" fmla="*/ 15 w 117"/>
                <a:gd name="T19" fmla="*/ 73 h 80"/>
                <a:gd name="T20" fmla="*/ 9 w 117"/>
                <a:gd name="T21" fmla="*/ 68 h 80"/>
                <a:gd name="T22" fmla="*/ 4 w 117"/>
                <a:gd name="T23" fmla="*/ 64 h 80"/>
                <a:gd name="T24" fmla="*/ 0 w 117"/>
                <a:gd name="T25" fmla="*/ 60 h 80"/>
                <a:gd name="T26" fmla="*/ 117 w 117"/>
                <a:gd name="T2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80">
                  <a:moveTo>
                    <a:pt x="117" y="0"/>
                  </a:moveTo>
                  <a:lnTo>
                    <a:pt x="102" y="28"/>
                  </a:lnTo>
                  <a:lnTo>
                    <a:pt x="88" y="47"/>
                  </a:lnTo>
                  <a:lnTo>
                    <a:pt x="74" y="62"/>
                  </a:lnTo>
                  <a:lnTo>
                    <a:pt x="63" y="73"/>
                  </a:lnTo>
                  <a:lnTo>
                    <a:pt x="51" y="79"/>
                  </a:lnTo>
                  <a:lnTo>
                    <a:pt x="41" y="80"/>
                  </a:lnTo>
                  <a:lnTo>
                    <a:pt x="31" y="80"/>
                  </a:lnTo>
                  <a:lnTo>
                    <a:pt x="22" y="76"/>
                  </a:lnTo>
                  <a:lnTo>
                    <a:pt x="15" y="73"/>
                  </a:lnTo>
                  <a:lnTo>
                    <a:pt x="9" y="68"/>
                  </a:lnTo>
                  <a:lnTo>
                    <a:pt x="4" y="64"/>
                  </a:lnTo>
                  <a:lnTo>
                    <a:pt x="0" y="60"/>
                  </a:lnTo>
                  <a:lnTo>
                    <a:pt x="1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0" name="Freeform 34"/>
            <p:cNvSpPr>
              <a:spLocks/>
            </p:cNvSpPr>
            <p:nvPr/>
          </p:nvSpPr>
          <p:spPr bwMode="auto">
            <a:xfrm>
              <a:off x="8621713" y="4452143"/>
              <a:ext cx="285750" cy="254000"/>
            </a:xfrm>
            <a:custGeom>
              <a:avLst/>
              <a:gdLst>
                <a:gd name="T0" fmla="*/ 81 w 180"/>
                <a:gd name="T1" fmla="*/ 0 h 160"/>
                <a:gd name="T2" fmla="*/ 98 w 180"/>
                <a:gd name="T3" fmla="*/ 4 h 160"/>
                <a:gd name="T4" fmla="*/ 115 w 180"/>
                <a:gd name="T5" fmla="*/ 11 h 160"/>
                <a:gd name="T6" fmla="*/ 127 w 180"/>
                <a:gd name="T7" fmla="*/ 23 h 160"/>
                <a:gd name="T8" fmla="*/ 139 w 180"/>
                <a:gd name="T9" fmla="*/ 35 h 160"/>
                <a:gd name="T10" fmla="*/ 149 w 180"/>
                <a:gd name="T11" fmla="*/ 50 h 160"/>
                <a:gd name="T12" fmla="*/ 157 w 180"/>
                <a:gd name="T13" fmla="*/ 66 h 160"/>
                <a:gd name="T14" fmla="*/ 163 w 180"/>
                <a:gd name="T15" fmla="*/ 83 h 160"/>
                <a:gd name="T16" fmla="*/ 169 w 180"/>
                <a:gd name="T17" fmla="*/ 100 h 160"/>
                <a:gd name="T18" fmla="*/ 172 w 180"/>
                <a:gd name="T19" fmla="*/ 115 h 160"/>
                <a:gd name="T20" fmla="*/ 176 w 180"/>
                <a:gd name="T21" fmla="*/ 130 h 160"/>
                <a:gd name="T22" fmla="*/ 178 w 180"/>
                <a:gd name="T23" fmla="*/ 142 h 160"/>
                <a:gd name="T24" fmla="*/ 179 w 180"/>
                <a:gd name="T25" fmla="*/ 151 h 160"/>
                <a:gd name="T26" fmla="*/ 179 w 180"/>
                <a:gd name="T27" fmla="*/ 158 h 160"/>
                <a:gd name="T28" fmla="*/ 180 w 180"/>
                <a:gd name="T29" fmla="*/ 160 h 160"/>
                <a:gd name="T30" fmla="*/ 141 w 180"/>
                <a:gd name="T31" fmla="*/ 157 h 160"/>
                <a:gd name="T32" fmla="*/ 108 w 180"/>
                <a:gd name="T33" fmla="*/ 151 h 160"/>
                <a:gd name="T34" fmla="*/ 81 w 180"/>
                <a:gd name="T35" fmla="*/ 144 h 160"/>
                <a:gd name="T36" fmla="*/ 58 w 180"/>
                <a:gd name="T37" fmla="*/ 136 h 160"/>
                <a:gd name="T38" fmla="*/ 40 w 180"/>
                <a:gd name="T39" fmla="*/ 125 h 160"/>
                <a:gd name="T40" fmla="*/ 26 w 180"/>
                <a:gd name="T41" fmla="*/ 115 h 160"/>
                <a:gd name="T42" fmla="*/ 15 w 180"/>
                <a:gd name="T43" fmla="*/ 105 h 160"/>
                <a:gd name="T44" fmla="*/ 7 w 180"/>
                <a:gd name="T45" fmla="*/ 93 h 160"/>
                <a:gd name="T46" fmla="*/ 3 w 180"/>
                <a:gd name="T47" fmla="*/ 82 h 160"/>
                <a:gd name="T48" fmla="*/ 0 w 180"/>
                <a:gd name="T49" fmla="*/ 71 h 160"/>
                <a:gd name="T50" fmla="*/ 0 w 180"/>
                <a:gd name="T51" fmla="*/ 60 h 160"/>
                <a:gd name="T52" fmla="*/ 1 w 180"/>
                <a:gd name="T53" fmla="*/ 49 h 160"/>
                <a:gd name="T54" fmla="*/ 3 w 180"/>
                <a:gd name="T55" fmla="*/ 40 h 160"/>
                <a:gd name="T56" fmla="*/ 6 w 180"/>
                <a:gd name="T57" fmla="*/ 32 h 160"/>
                <a:gd name="T58" fmla="*/ 8 w 180"/>
                <a:gd name="T59" fmla="*/ 25 h 160"/>
                <a:gd name="T60" fmla="*/ 11 w 180"/>
                <a:gd name="T61" fmla="*/ 20 h 160"/>
                <a:gd name="T62" fmla="*/ 13 w 180"/>
                <a:gd name="T63" fmla="*/ 17 h 160"/>
                <a:gd name="T64" fmla="*/ 13 w 180"/>
                <a:gd name="T65" fmla="*/ 16 h 160"/>
                <a:gd name="T66" fmla="*/ 38 w 180"/>
                <a:gd name="T67" fmla="*/ 5 h 160"/>
                <a:gd name="T68" fmla="*/ 61 w 180"/>
                <a:gd name="T69" fmla="*/ 0 h 160"/>
                <a:gd name="T70" fmla="*/ 81 w 180"/>
                <a:gd name="T71"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0" h="160">
                  <a:moveTo>
                    <a:pt x="81" y="0"/>
                  </a:moveTo>
                  <a:lnTo>
                    <a:pt x="98" y="4"/>
                  </a:lnTo>
                  <a:lnTo>
                    <a:pt x="115" y="11"/>
                  </a:lnTo>
                  <a:lnTo>
                    <a:pt x="127" y="23"/>
                  </a:lnTo>
                  <a:lnTo>
                    <a:pt x="139" y="35"/>
                  </a:lnTo>
                  <a:lnTo>
                    <a:pt x="149" y="50"/>
                  </a:lnTo>
                  <a:lnTo>
                    <a:pt x="157" y="66"/>
                  </a:lnTo>
                  <a:lnTo>
                    <a:pt x="163" y="83"/>
                  </a:lnTo>
                  <a:lnTo>
                    <a:pt x="169" y="100"/>
                  </a:lnTo>
                  <a:lnTo>
                    <a:pt x="172" y="115"/>
                  </a:lnTo>
                  <a:lnTo>
                    <a:pt x="176" y="130"/>
                  </a:lnTo>
                  <a:lnTo>
                    <a:pt x="178" y="142"/>
                  </a:lnTo>
                  <a:lnTo>
                    <a:pt x="179" y="151"/>
                  </a:lnTo>
                  <a:lnTo>
                    <a:pt x="179" y="158"/>
                  </a:lnTo>
                  <a:lnTo>
                    <a:pt x="180" y="160"/>
                  </a:lnTo>
                  <a:lnTo>
                    <a:pt x="141" y="157"/>
                  </a:lnTo>
                  <a:lnTo>
                    <a:pt x="108" y="151"/>
                  </a:lnTo>
                  <a:lnTo>
                    <a:pt x="81" y="144"/>
                  </a:lnTo>
                  <a:lnTo>
                    <a:pt x="58" y="136"/>
                  </a:lnTo>
                  <a:lnTo>
                    <a:pt x="40" y="125"/>
                  </a:lnTo>
                  <a:lnTo>
                    <a:pt x="26" y="115"/>
                  </a:lnTo>
                  <a:lnTo>
                    <a:pt x="15" y="105"/>
                  </a:lnTo>
                  <a:lnTo>
                    <a:pt x="7" y="93"/>
                  </a:lnTo>
                  <a:lnTo>
                    <a:pt x="3" y="82"/>
                  </a:lnTo>
                  <a:lnTo>
                    <a:pt x="0" y="71"/>
                  </a:lnTo>
                  <a:lnTo>
                    <a:pt x="0" y="60"/>
                  </a:lnTo>
                  <a:lnTo>
                    <a:pt x="1" y="49"/>
                  </a:lnTo>
                  <a:lnTo>
                    <a:pt x="3" y="40"/>
                  </a:lnTo>
                  <a:lnTo>
                    <a:pt x="6" y="32"/>
                  </a:lnTo>
                  <a:lnTo>
                    <a:pt x="8" y="25"/>
                  </a:lnTo>
                  <a:lnTo>
                    <a:pt x="11" y="20"/>
                  </a:lnTo>
                  <a:lnTo>
                    <a:pt x="13" y="17"/>
                  </a:lnTo>
                  <a:lnTo>
                    <a:pt x="13" y="16"/>
                  </a:lnTo>
                  <a:lnTo>
                    <a:pt x="38" y="5"/>
                  </a:lnTo>
                  <a:lnTo>
                    <a:pt x="61" y="0"/>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1" name="Freeform 35"/>
            <p:cNvSpPr>
              <a:spLocks/>
            </p:cNvSpPr>
            <p:nvPr/>
          </p:nvSpPr>
          <p:spPr bwMode="auto">
            <a:xfrm>
              <a:off x="8623301" y="4482306"/>
              <a:ext cx="279400" cy="222250"/>
            </a:xfrm>
            <a:custGeom>
              <a:avLst/>
              <a:gdLst>
                <a:gd name="T0" fmla="*/ 11 w 176"/>
                <a:gd name="T1" fmla="*/ 0 h 140"/>
                <a:gd name="T2" fmla="*/ 176 w 176"/>
                <a:gd name="T3" fmla="*/ 140 h 140"/>
                <a:gd name="T4" fmla="*/ 137 w 176"/>
                <a:gd name="T5" fmla="*/ 136 h 140"/>
                <a:gd name="T6" fmla="*/ 104 w 176"/>
                <a:gd name="T7" fmla="*/ 131 h 140"/>
                <a:gd name="T8" fmla="*/ 77 w 176"/>
                <a:gd name="T9" fmla="*/ 124 h 140"/>
                <a:gd name="T10" fmla="*/ 54 w 176"/>
                <a:gd name="T11" fmla="*/ 116 h 140"/>
                <a:gd name="T12" fmla="*/ 36 w 176"/>
                <a:gd name="T13" fmla="*/ 106 h 140"/>
                <a:gd name="T14" fmla="*/ 22 w 176"/>
                <a:gd name="T15" fmla="*/ 96 h 140"/>
                <a:gd name="T16" fmla="*/ 13 w 176"/>
                <a:gd name="T17" fmla="*/ 86 h 140"/>
                <a:gd name="T18" fmla="*/ 6 w 176"/>
                <a:gd name="T19" fmla="*/ 74 h 140"/>
                <a:gd name="T20" fmla="*/ 2 w 176"/>
                <a:gd name="T21" fmla="*/ 64 h 140"/>
                <a:gd name="T22" fmla="*/ 0 w 176"/>
                <a:gd name="T23" fmla="*/ 52 h 140"/>
                <a:gd name="T24" fmla="*/ 0 w 176"/>
                <a:gd name="T25" fmla="*/ 42 h 140"/>
                <a:gd name="T26" fmla="*/ 2 w 176"/>
                <a:gd name="T27" fmla="*/ 31 h 140"/>
                <a:gd name="T28" fmla="*/ 4 w 176"/>
                <a:gd name="T29" fmla="*/ 22 h 140"/>
                <a:gd name="T30" fmla="*/ 6 w 176"/>
                <a:gd name="T31" fmla="*/ 13 h 140"/>
                <a:gd name="T32" fmla="*/ 9 w 176"/>
                <a:gd name="T33" fmla="*/ 6 h 140"/>
                <a:gd name="T34" fmla="*/ 11 w 176"/>
                <a:gd name="T35"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140">
                  <a:moveTo>
                    <a:pt x="11" y="0"/>
                  </a:moveTo>
                  <a:lnTo>
                    <a:pt x="176" y="140"/>
                  </a:lnTo>
                  <a:lnTo>
                    <a:pt x="137" y="136"/>
                  </a:lnTo>
                  <a:lnTo>
                    <a:pt x="104" y="131"/>
                  </a:lnTo>
                  <a:lnTo>
                    <a:pt x="77" y="124"/>
                  </a:lnTo>
                  <a:lnTo>
                    <a:pt x="54" y="116"/>
                  </a:lnTo>
                  <a:lnTo>
                    <a:pt x="36" y="106"/>
                  </a:lnTo>
                  <a:lnTo>
                    <a:pt x="22" y="96"/>
                  </a:lnTo>
                  <a:lnTo>
                    <a:pt x="13" y="86"/>
                  </a:lnTo>
                  <a:lnTo>
                    <a:pt x="6" y="74"/>
                  </a:lnTo>
                  <a:lnTo>
                    <a:pt x="2" y="64"/>
                  </a:lnTo>
                  <a:lnTo>
                    <a:pt x="0" y="52"/>
                  </a:lnTo>
                  <a:lnTo>
                    <a:pt x="0" y="42"/>
                  </a:lnTo>
                  <a:lnTo>
                    <a:pt x="2" y="31"/>
                  </a:lnTo>
                  <a:lnTo>
                    <a:pt x="4" y="22"/>
                  </a:lnTo>
                  <a:lnTo>
                    <a:pt x="6" y="13"/>
                  </a:lnTo>
                  <a:lnTo>
                    <a:pt x="9" y="6"/>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2" name="Freeform 36"/>
            <p:cNvSpPr>
              <a:spLocks/>
            </p:cNvSpPr>
            <p:nvPr/>
          </p:nvSpPr>
          <p:spPr bwMode="auto">
            <a:xfrm>
              <a:off x="8836026" y="4245768"/>
              <a:ext cx="438150" cy="219075"/>
            </a:xfrm>
            <a:custGeom>
              <a:avLst/>
              <a:gdLst>
                <a:gd name="T0" fmla="*/ 112 w 276"/>
                <a:gd name="T1" fmla="*/ 0 h 138"/>
                <a:gd name="T2" fmla="*/ 133 w 276"/>
                <a:gd name="T3" fmla="*/ 3 h 138"/>
                <a:gd name="T4" fmla="*/ 155 w 276"/>
                <a:gd name="T5" fmla="*/ 6 h 138"/>
                <a:gd name="T6" fmla="*/ 176 w 276"/>
                <a:gd name="T7" fmla="*/ 11 h 138"/>
                <a:gd name="T8" fmla="*/ 196 w 276"/>
                <a:gd name="T9" fmla="*/ 18 h 138"/>
                <a:gd name="T10" fmla="*/ 215 w 276"/>
                <a:gd name="T11" fmla="*/ 25 h 138"/>
                <a:gd name="T12" fmla="*/ 231 w 276"/>
                <a:gd name="T13" fmla="*/ 31 h 138"/>
                <a:gd name="T14" fmla="*/ 246 w 276"/>
                <a:gd name="T15" fmla="*/ 38 h 138"/>
                <a:gd name="T16" fmla="*/ 259 w 276"/>
                <a:gd name="T17" fmla="*/ 44 h 138"/>
                <a:gd name="T18" fmla="*/ 268 w 276"/>
                <a:gd name="T19" fmla="*/ 49 h 138"/>
                <a:gd name="T20" fmla="*/ 274 w 276"/>
                <a:gd name="T21" fmla="*/ 52 h 138"/>
                <a:gd name="T22" fmla="*/ 276 w 276"/>
                <a:gd name="T23" fmla="*/ 53 h 138"/>
                <a:gd name="T24" fmla="*/ 245 w 276"/>
                <a:gd name="T25" fmla="*/ 81 h 138"/>
                <a:gd name="T26" fmla="*/ 216 w 276"/>
                <a:gd name="T27" fmla="*/ 102 h 138"/>
                <a:gd name="T28" fmla="*/ 189 w 276"/>
                <a:gd name="T29" fmla="*/ 118 h 138"/>
                <a:gd name="T30" fmla="*/ 162 w 276"/>
                <a:gd name="T31" fmla="*/ 128 h 138"/>
                <a:gd name="T32" fmla="*/ 139 w 276"/>
                <a:gd name="T33" fmla="*/ 135 h 138"/>
                <a:gd name="T34" fmla="*/ 117 w 276"/>
                <a:gd name="T35" fmla="*/ 138 h 138"/>
                <a:gd name="T36" fmla="*/ 96 w 276"/>
                <a:gd name="T37" fmla="*/ 138 h 138"/>
                <a:gd name="T38" fmla="*/ 79 w 276"/>
                <a:gd name="T39" fmla="*/ 134 h 138"/>
                <a:gd name="T40" fmla="*/ 62 w 276"/>
                <a:gd name="T41" fmla="*/ 130 h 138"/>
                <a:gd name="T42" fmla="*/ 48 w 276"/>
                <a:gd name="T43" fmla="*/ 123 h 138"/>
                <a:gd name="T44" fmla="*/ 35 w 276"/>
                <a:gd name="T45" fmla="*/ 115 h 138"/>
                <a:gd name="T46" fmla="*/ 25 w 276"/>
                <a:gd name="T47" fmla="*/ 106 h 138"/>
                <a:gd name="T48" fmla="*/ 15 w 276"/>
                <a:gd name="T49" fmla="*/ 98 h 138"/>
                <a:gd name="T50" fmla="*/ 8 w 276"/>
                <a:gd name="T51" fmla="*/ 91 h 138"/>
                <a:gd name="T52" fmla="*/ 4 w 276"/>
                <a:gd name="T53" fmla="*/ 86 h 138"/>
                <a:gd name="T54" fmla="*/ 0 w 276"/>
                <a:gd name="T55" fmla="*/ 82 h 138"/>
                <a:gd name="T56" fmla="*/ 0 w 276"/>
                <a:gd name="T57" fmla="*/ 81 h 138"/>
                <a:gd name="T58" fmla="*/ 8 w 276"/>
                <a:gd name="T59" fmla="*/ 56 h 138"/>
                <a:gd name="T60" fmla="*/ 21 w 276"/>
                <a:gd name="T61" fmla="*/ 37 h 138"/>
                <a:gd name="T62" fmla="*/ 36 w 276"/>
                <a:gd name="T63" fmla="*/ 22 h 138"/>
                <a:gd name="T64" fmla="*/ 52 w 276"/>
                <a:gd name="T65" fmla="*/ 12 h 138"/>
                <a:gd name="T66" fmla="*/ 72 w 276"/>
                <a:gd name="T67" fmla="*/ 5 h 138"/>
                <a:gd name="T68" fmla="*/ 92 w 276"/>
                <a:gd name="T69" fmla="*/ 1 h 138"/>
                <a:gd name="T70" fmla="*/ 112 w 276"/>
                <a:gd name="T7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6" h="138">
                  <a:moveTo>
                    <a:pt x="112" y="0"/>
                  </a:moveTo>
                  <a:lnTo>
                    <a:pt x="133" y="3"/>
                  </a:lnTo>
                  <a:lnTo>
                    <a:pt x="155" y="6"/>
                  </a:lnTo>
                  <a:lnTo>
                    <a:pt x="176" y="11"/>
                  </a:lnTo>
                  <a:lnTo>
                    <a:pt x="196" y="18"/>
                  </a:lnTo>
                  <a:lnTo>
                    <a:pt x="215" y="25"/>
                  </a:lnTo>
                  <a:lnTo>
                    <a:pt x="231" y="31"/>
                  </a:lnTo>
                  <a:lnTo>
                    <a:pt x="246" y="38"/>
                  </a:lnTo>
                  <a:lnTo>
                    <a:pt x="259" y="44"/>
                  </a:lnTo>
                  <a:lnTo>
                    <a:pt x="268" y="49"/>
                  </a:lnTo>
                  <a:lnTo>
                    <a:pt x="274" y="52"/>
                  </a:lnTo>
                  <a:lnTo>
                    <a:pt x="276" y="53"/>
                  </a:lnTo>
                  <a:lnTo>
                    <a:pt x="245" y="81"/>
                  </a:lnTo>
                  <a:lnTo>
                    <a:pt x="216" y="102"/>
                  </a:lnTo>
                  <a:lnTo>
                    <a:pt x="189" y="118"/>
                  </a:lnTo>
                  <a:lnTo>
                    <a:pt x="162" y="128"/>
                  </a:lnTo>
                  <a:lnTo>
                    <a:pt x="139" y="135"/>
                  </a:lnTo>
                  <a:lnTo>
                    <a:pt x="117" y="138"/>
                  </a:lnTo>
                  <a:lnTo>
                    <a:pt x="96" y="138"/>
                  </a:lnTo>
                  <a:lnTo>
                    <a:pt x="79" y="134"/>
                  </a:lnTo>
                  <a:lnTo>
                    <a:pt x="62" y="130"/>
                  </a:lnTo>
                  <a:lnTo>
                    <a:pt x="48" y="123"/>
                  </a:lnTo>
                  <a:lnTo>
                    <a:pt x="35" y="115"/>
                  </a:lnTo>
                  <a:lnTo>
                    <a:pt x="25" y="106"/>
                  </a:lnTo>
                  <a:lnTo>
                    <a:pt x="15" y="98"/>
                  </a:lnTo>
                  <a:lnTo>
                    <a:pt x="8" y="91"/>
                  </a:lnTo>
                  <a:lnTo>
                    <a:pt x="4" y="86"/>
                  </a:lnTo>
                  <a:lnTo>
                    <a:pt x="0" y="82"/>
                  </a:lnTo>
                  <a:lnTo>
                    <a:pt x="0" y="81"/>
                  </a:lnTo>
                  <a:lnTo>
                    <a:pt x="8" y="56"/>
                  </a:lnTo>
                  <a:lnTo>
                    <a:pt x="21" y="37"/>
                  </a:lnTo>
                  <a:lnTo>
                    <a:pt x="36" y="22"/>
                  </a:lnTo>
                  <a:lnTo>
                    <a:pt x="52" y="12"/>
                  </a:lnTo>
                  <a:lnTo>
                    <a:pt x="72" y="5"/>
                  </a:lnTo>
                  <a:lnTo>
                    <a:pt x="92" y="1"/>
                  </a:lnTo>
                  <a:lnTo>
                    <a:pt x="1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3" name="Freeform 37"/>
            <p:cNvSpPr>
              <a:spLocks/>
            </p:cNvSpPr>
            <p:nvPr/>
          </p:nvSpPr>
          <p:spPr bwMode="auto">
            <a:xfrm>
              <a:off x="8839201" y="4334668"/>
              <a:ext cx="431800" cy="131763"/>
            </a:xfrm>
            <a:custGeom>
              <a:avLst/>
              <a:gdLst>
                <a:gd name="T0" fmla="*/ 272 w 272"/>
                <a:gd name="T1" fmla="*/ 0 h 83"/>
                <a:gd name="T2" fmla="*/ 240 w 272"/>
                <a:gd name="T3" fmla="*/ 27 h 83"/>
                <a:gd name="T4" fmla="*/ 210 w 272"/>
                <a:gd name="T5" fmla="*/ 48 h 83"/>
                <a:gd name="T6" fmla="*/ 182 w 272"/>
                <a:gd name="T7" fmla="*/ 64 h 83"/>
                <a:gd name="T8" fmla="*/ 155 w 272"/>
                <a:gd name="T9" fmla="*/ 75 h 83"/>
                <a:gd name="T10" fmla="*/ 131 w 272"/>
                <a:gd name="T11" fmla="*/ 80 h 83"/>
                <a:gd name="T12" fmla="*/ 109 w 272"/>
                <a:gd name="T13" fmla="*/ 83 h 83"/>
                <a:gd name="T14" fmla="*/ 88 w 272"/>
                <a:gd name="T15" fmla="*/ 83 h 83"/>
                <a:gd name="T16" fmla="*/ 70 w 272"/>
                <a:gd name="T17" fmla="*/ 78 h 83"/>
                <a:gd name="T18" fmla="*/ 54 w 272"/>
                <a:gd name="T19" fmla="*/ 72 h 83"/>
                <a:gd name="T20" fmla="*/ 40 w 272"/>
                <a:gd name="T21" fmla="*/ 65 h 83"/>
                <a:gd name="T22" fmla="*/ 27 w 272"/>
                <a:gd name="T23" fmla="*/ 57 h 83"/>
                <a:gd name="T24" fmla="*/ 17 w 272"/>
                <a:gd name="T25" fmla="*/ 49 h 83"/>
                <a:gd name="T26" fmla="*/ 10 w 272"/>
                <a:gd name="T27" fmla="*/ 41 h 83"/>
                <a:gd name="T28" fmla="*/ 3 w 272"/>
                <a:gd name="T29" fmla="*/ 34 h 83"/>
                <a:gd name="T30" fmla="*/ 0 w 272"/>
                <a:gd name="T31" fmla="*/ 29 h 83"/>
                <a:gd name="T32" fmla="*/ 272 w 272"/>
                <a:gd name="T33"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2" h="83">
                  <a:moveTo>
                    <a:pt x="272" y="0"/>
                  </a:moveTo>
                  <a:lnTo>
                    <a:pt x="240" y="27"/>
                  </a:lnTo>
                  <a:lnTo>
                    <a:pt x="210" y="48"/>
                  </a:lnTo>
                  <a:lnTo>
                    <a:pt x="182" y="64"/>
                  </a:lnTo>
                  <a:lnTo>
                    <a:pt x="155" y="75"/>
                  </a:lnTo>
                  <a:lnTo>
                    <a:pt x="131" y="80"/>
                  </a:lnTo>
                  <a:lnTo>
                    <a:pt x="109" y="83"/>
                  </a:lnTo>
                  <a:lnTo>
                    <a:pt x="88" y="83"/>
                  </a:lnTo>
                  <a:lnTo>
                    <a:pt x="70" y="78"/>
                  </a:lnTo>
                  <a:lnTo>
                    <a:pt x="54" y="72"/>
                  </a:lnTo>
                  <a:lnTo>
                    <a:pt x="40" y="65"/>
                  </a:lnTo>
                  <a:lnTo>
                    <a:pt x="27" y="57"/>
                  </a:lnTo>
                  <a:lnTo>
                    <a:pt x="17" y="49"/>
                  </a:lnTo>
                  <a:lnTo>
                    <a:pt x="10" y="41"/>
                  </a:lnTo>
                  <a:lnTo>
                    <a:pt x="3" y="34"/>
                  </a:lnTo>
                  <a:lnTo>
                    <a:pt x="0" y="29"/>
                  </a:lnTo>
                  <a:lnTo>
                    <a:pt x="2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4" name="Freeform 38"/>
            <p:cNvSpPr>
              <a:spLocks/>
            </p:cNvSpPr>
            <p:nvPr/>
          </p:nvSpPr>
          <p:spPr bwMode="auto">
            <a:xfrm>
              <a:off x="8597901" y="4167981"/>
              <a:ext cx="184150" cy="206375"/>
            </a:xfrm>
            <a:custGeom>
              <a:avLst/>
              <a:gdLst>
                <a:gd name="T0" fmla="*/ 63 w 116"/>
                <a:gd name="T1" fmla="*/ 0 h 130"/>
                <a:gd name="T2" fmla="*/ 85 w 116"/>
                <a:gd name="T3" fmla="*/ 20 h 130"/>
                <a:gd name="T4" fmla="*/ 100 w 116"/>
                <a:gd name="T5" fmla="*/ 38 h 130"/>
                <a:gd name="T6" fmla="*/ 109 w 116"/>
                <a:gd name="T7" fmla="*/ 54 h 130"/>
                <a:gd name="T8" fmla="*/ 115 w 116"/>
                <a:gd name="T9" fmla="*/ 68 h 130"/>
                <a:gd name="T10" fmla="*/ 116 w 116"/>
                <a:gd name="T11" fmla="*/ 79 h 130"/>
                <a:gd name="T12" fmla="*/ 115 w 116"/>
                <a:gd name="T13" fmla="*/ 91 h 130"/>
                <a:gd name="T14" fmla="*/ 110 w 116"/>
                <a:gd name="T15" fmla="*/ 99 h 130"/>
                <a:gd name="T16" fmla="*/ 103 w 116"/>
                <a:gd name="T17" fmla="*/ 107 h 130"/>
                <a:gd name="T18" fmla="*/ 94 w 116"/>
                <a:gd name="T19" fmla="*/ 113 h 130"/>
                <a:gd name="T20" fmla="*/ 85 w 116"/>
                <a:gd name="T21" fmla="*/ 119 h 130"/>
                <a:gd name="T22" fmla="*/ 75 w 116"/>
                <a:gd name="T23" fmla="*/ 122 h 130"/>
                <a:gd name="T24" fmla="*/ 66 w 116"/>
                <a:gd name="T25" fmla="*/ 125 h 130"/>
                <a:gd name="T26" fmla="*/ 58 w 116"/>
                <a:gd name="T27" fmla="*/ 128 h 130"/>
                <a:gd name="T28" fmla="*/ 52 w 116"/>
                <a:gd name="T29" fmla="*/ 129 h 130"/>
                <a:gd name="T30" fmla="*/ 48 w 116"/>
                <a:gd name="T31" fmla="*/ 130 h 130"/>
                <a:gd name="T32" fmla="*/ 45 w 116"/>
                <a:gd name="T33" fmla="*/ 130 h 130"/>
                <a:gd name="T34" fmla="*/ 27 w 116"/>
                <a:gd name="T35" fmla="*/ 124 h 130"/>
                <a:gd name="T36" fmla="*/ 13 w 116"/>
                <a:gd name="T37" fmla="*/ 117 h 130"/>
                <a:gd name="T38" fmla="*/ 4 w 116"/>
                <a:gd name="T39" fmla="*/ 108 h 130"/>
                <a:gd name="T40" fmla="*/ 0 w 116"/>
                <a:gd name="T41" fmla="*/ 99 h 130"/>
                <a:gd name="T42" fmla="*/ 0 w 116"/>
                <a:gd name="T43" fmla="*/ 87 h 130"/>
                <a:gd name="T44" fmla="*/ 3 w 116"/>
                <a:gd name="T45" fmla="*/ 76 h 130"/>
                <a:gd name="T46" fmla="*/ 8 w 116"/>
                <a:gd name="T47" fmla="*/ 63 h 130"/>
                <a:gd name="T48" fmla="*/ 16 w 116"/>
                <a:gd name="T49" fmla="*/ 52 h 130"/>
                <a:gd name="T50" fmla="*/ 25 w 116"/>
                <a:gd name="T51" fmla="*/ 40 h 130"/>
                <a:gd name="T52" fmla="*/ 34 w 116"/>
                <a:gd name="T53" fmla="*/ 30 h 130"/>
                <a:gd name="T54" fmla="*/ 43 w 116"/>
                <a:gd name="T55" fmla="*/ 19 h 130"/>
                <a:gd name="T56" fmla="*/ 51 w 116"/>
                <a:gd name="T57" fmla="*/ 11 h 130"/>
                <a:gd name="T58" fmla="*/ 57 w 116"/>
                <a:gd name="T59" fmla="*/ 5 h 130"/>
                <a:gd name="T60" fmla="*/ 61 w 116"/>
                <a:gd name="T61" fmla="*/ 2 h 130"/>
                <a:gd name="T62" fmla="*/ 63 w 116"/>
                <a:gd name="T6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 h="130">
                  <a:moveTo>
                    <a:pt x="63" y="0"/>
                  </a:moveTo>
                  <a:lnTo>
                    <a:pt x="85" y="20"/>
                  </a:lnTo>
                  <a:lnTo>
                    <a:pt x="100" y="38"/>
                  </a:lnTo>
                  <a:lnTo>
                    <a:pt x="109" y="54"/>
                  </a:lnTo>
                  <a:lnTo>
                    <a:pt x="115" y="68"/>
                  </a:lnTo>
                  <a:lnTo>
                    <a:pt x="116" y="79"/>
                  </a:lnTo>
                  <a:lnTo>
                    <a:pt x="115" y="91"/>
                  </a:lnTo>
                  <a:lnTo>
                    <a:pt x="110" y="99"/>
                  </a:lnTo>
                  <a:lnTo>
                    <a:pt x="103" y="107"/>
                  </a:lnTo>
                  <a:lnTo>
                    <a:pt x="94" y="113"/>
                  </a:lnTo>
                  <a:lnTo>
                    <a:pt x="85" y="119"/>
                  </a:lnTo>
                  <a:lnTo>
                    <a:pt x="75" y="122"/>
                  </a:lnTo>
                  <a:lnTo>
                    <a:pt x="66" y="125"/>
                  </a:lnTo>
                  <a:lnTo>
                    <a:pt x="58" y="128"/>
                  </a:lnTo>
                  <a:lnTo>
                    <a:pt x="52" y="129"/>
                  </a:lnTo>
                  <a:lnTo>
                    <a:pt x="48" y="130"/>
                  </a:lnTo>
                  <a:lnTo>
                    <a:pt x="45" y="130"/>
                  </a:lnTo>
                  <a:lnTo>
                    <a:pt x="27" y="124"/>
                  </a:lnTo>
                  <a:lnTo>
                    <a:pt x="13" y="117"/>
                  </a:lnTo>
                  <a:lnTo>
                    <a:pt x="4" y="108"/>
                  </a:lnTo>
                  <a:lnTo>
                    <a:pt x="0" y="99"/>
                  </a:lnTo>
                  <a:lnTo>
                    <a:pt x="0" y="87"/>
                  </a:lnTo>
                  <a:lnTo>
                    <a:pt x="3" y="76"/>
                  </a:lnTo>
                  <a:lnTo>
                    <a:pt x="8" y="63"/>
                  </a:lnTo>
                  <a:lnTo>
                    <a:pt x="16" y="52"/>
                  </a:lnTo>
                  <a:lnTo>
                    <a:pt x="25" y="40"/>
                  </a:lnTo>
                  <a:lnTo>
                    <a:pt x="34" y="30"/>
                  </a:lnTo>
                  <a:lnTo>
                    <a:pt x="43" y="19"/>
                  </a:lnTo>
                  <a:lnTo>
                    <a:pt x="51" y="11"/>
                  </a:lnTo>
                  <a:lnTo>
                    <a:pt x="57" y="5"/>
                  </a:lnTo>
                  <a:lnTo>
                    <a:pt x="61" y="2"/>
                  </a:lnTo>
                  <a:lnTo>
                    <a:pt x="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5" name="Freeform 39"/>
            <p:cNvSpPr>
              <a:spLocks/>
            </p:cNvSpPr>
            <p:nvPr/>
          </p:nvSpPr>
          <p:spPr bwMode="auto">
            <a:xfrm>
              <a:off x="8674101" y="4171156"/>
              <a:ext cx="106363" cy="200025"/>
            </a:xfrm>
            <a:custGeom>
              <a:avLst/>
              <a:gdLst>
                <a:gd name="T0" fmla="*/ 17 w 67"/>
                <a:gd name="T1" fmla="*/ 0 h 126"/>
                <a:gd name="T2" fmla="*/ 37 w 67"/>
                <a:gd name="T3" fmla="*/ 18 h 126"/>
                <a:gd name="T4" fmla="*/ 52 w 67"/>
                <a:gd name="T5" fmla="*/ 36 h 126"/>
                <a:gd name="T6" fmla="*/ 61 w 67"/>
                <a:gd name="T7" fmla="*/ 51 h 126"/>
                <a:gd name="T8" fmla="*/ 65 w 67"/>
                <a:gd name="T9" fmla="*/ 63 h 126"/>
                <a:gd name="T10" fmla="*/ 67 w 67"/>
                <a:gd name="T11" fmla="*/ 75 h 126"/>
                <a:gd name="T12" fmla="*/ 64 w 67"/>
                <a:gd name="T13" fmla="*/ 85 h 126"/>
                <a:gd name="T14" fmla="*/ 60 w 67"/>
                <a:gd name="T15" fmla="*/ 93 h 126"/>
                <a:gd name="T16" fmla="*/ 54 w 67"/>
                <a:gd name="T17" fmla="*/ 100 h 126"/>
                <a:gd name="T18" fmla="*/ 46 w 67"/>
                <a:gd name="T19" fmla="*/ 106 h 126"/>
                <a:gd name="T20" fmla="*/ 37 w 67"/>
                <a:gd name="T21" fmla="*/ 111 h 126"/>
                <a:gd name="T22" fmla="*/ 27 w 67"/>
                <a:gd name="T23" fmla="*/ 115 h 126"/>
                <a:gd name="T24" fmla="*/ 18 w 67"/>
                <a:gd name="T25" fmla="*/ 119 h 126"/>
                <a:gd name="T26" fmla="*/ 11 w 67"/>
                <a:gd name="T27" fmla="*/ 121 h 126"/>
                <a:gd name="T28" fmla="*/ 4 w 67"/>
                <a:gd name="T29" fmla="*/ 125 h 126"/>
                <a:gd name="T30" fmla="*/ 0 w 67"/>
                <a:gd name="T31" fmla="*/ 126 h 126"/>
                <a:gd name="T32" fmla="*/ 17 w 67"/>
                <a:gd name="T33"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26">
                  <a:moveTo>
                    <a:pt x="17" y="0"/>
                  </a:moveTo>
                  <a:lnTo>
                    <a:pt x="37" y="18"/>
                  </a:lnTo>
                  <a:lnTo>
                    <a:pt x="52" y="36"/>
                  </a:lnTo>
                  <a:lnTo>
                    <a:pt x="61" y="51"/>
                  </a:lnTo>
                  <a:lnTo>
                    <a:pt x="65" y="63"/>
                  </a:lnTo>
                  <a:lnTo>
                    <a:pt x="67" y="75"/>
                  </a:lnTo>
                  <a:lnTo>
                    <a:pt x="64" y="85"/>
                  </a:lnTo>
                  <a:lnTo>
                    <a:pt x="60" y="93"/>
                  </a:lnTo>
                  <a:lnTo>
                    <a:pt x="54" y="100"/>
                  </a:lnTo>
                  <a:lnTo>
                    <a:pt x="46" y="106"/>
                  </a:lnTo>
                  <a:lnTo>
                    <a:pt x="37" y="111"/>
                  </a:lnTo>
                  <a:lnTo>
                    <a:pt x="27" y="115"/>
                  </a:lnTo>
                  <a:lnTo>
                    <a:pt x="18" y="119"/>
                  </a:lnTo>
                  <a:lnTo>
                    <a:pt x="11" y="121"/>
                  </a:lnTo>
                  <a:lnTo>
                    <a:pt x="4" y="125"/>
                  </a:lnTo>
                  <a:lnTo>
                    <a:pt x="0" y="126"/>
                  </a:lnTo>
                  <a:lnTo>
                    <a:pt x="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6" name="Freeform 40"/>
            <p:cNvSpPr>
              <a:spLocks/>
            </p:cNvSpPr>
            <p:nvPr/>
          </p:nvSpPr>
          <p:spPr bwMode="auto">
            <a:xfrm>
              <a:off x="8074026" y="3399631"/>
              <a:ext cx="285750" cy="227013"/>
            </a:xfrm>
            <a:custGeom>
              <a:avLst/>
              <a:gdLst>
                <a:gd name="T0" fmla="*/ 0 w 180"/>
                <a:gd name="T1" fmla="*/ 0 h 143"/>
                <a:gd name="T2" fmla="*/ 43 w 180"/>
                <a:gd name="T3" fmla="*/ 11 h 143"/>
                <a:gd name="T4" fmla="*/ 79 w 180"/>
                <a:gd name="T5" fmla="*/ 21 h 143"/>
                <a:gd name="T6" fmla="*/ 106 w 180"/>
                <a:gd name="T7" fmla="*/ 33 h 143"/>
                <a:gd name="T8" fmla="*/ 129 w 180"/>
                <a:gd name="T9" fmla="*/ 44 h 143"/>
                <a:gd name="T10" fmla="*/ 148 w 180"/>
                <a:gd name="T11" fmla="*/ 56 h 143"/>
                <a:gd name="T12" fmla="*/ 160 w 180"/>
                <a:gd name="T13" fmla="*/ 68 h 143"/>
                <a:gd name="T14" fmla="*/ 170 w 180"/>
                <a:gd name="T15" fmla="*/ 80 h 143"/>
                <a:gd name="T16" fmla="*/ 176 w 180"/>
                <a:gd name="T17" fmla="*/ 90 h 143"/>
                <a:gd name="T18" fmla="*/ 179 w 180"/>
                <a:gd name="T19" fmla="*/ 101 h 143"/>
                <a:gd name="T20" fmla="*/ 180 w 180"/>
                <a:gd name="T21" fmla="*/ 110 h 143"/>
                <a:gd name="T22" fmla="*/ 179 w 180"/>
                <a:gd name="T23" fmla="*/ 118 h 143"/>
                <a:gd name="T24" fmla="*/ 178 w 180"/>
                <a:gd name="T25" fmla="*/ 125 h 143"/>
                <a:gd name="T26" fmla="*/ 176 w 180"/>
                <a:gd name="T27" fmla="*/ 129 h 143"/>
                <a:gd name="T28" fmla="*/ 174 w 180"/>
                <a:gd name="T29" fmla="*/ 133 h 143"/>
                <a:gd name="T30" fmla="*/ 173 w 180"/>
                <a:gd name="T31" fmla="*/ 134 h 143"/>
                <a:gd name="T32" fmla="*/ 147 w 180"/>
                <a:gd name="T33" fmla="*/ 141 h 143"/>
                <a:gd name="T34" fmla="*/ 124 w 180"/>
                <a:gd name="T35" fmla="*/ 143 h 143"/>
                <a:gd name="T36" fmla="*/ 102 w 180"/>
                <a:gd name="T37" fmla="*/ 141 h 143"/>
                <a:gd name="T38" fmla="*/ 83 w 180"/>
                <a:gd name="T39" fmla="*/ 135 h 143"/>
                <a:gd name="T40" fmla="*/ 67 w 180"/>
                <a:gd name="T41" fmla="*/ 126 h 143"/>
                <a:gd name="T42" fmla="*/ 53 w 180"/>
                <a:gd name="T43" fmla="*/ 114 h 143"/>
                <a:gd name="T44" fmla="*/ 42 w 180"/>
                <a:gd name="T45" fmla="*/ 102 h 143"/>
                <a:gd name="T46" fmla="*/ 31 w 180"/>
                <a:gd name="T47" fmla="*/ 87 h 143"/>
                <a:gd name="T48" fmla="*/ 23 w 180"/>
                <a:gd name="T49" fmla="*/ 72 h 143"/>
                <a:gd name="T50" fmla="*/ 16 w 180"/>
                <a:gd name="T51" fmla="*/ 57 h 143"/>
                <a:gd name="T52" fmla="*/ 10 w 180"/>
                <a:gd name="T53" fmla="*/ 42 h 143"/>
                <a:gd name="T54" fmla="*/ 7 w 180"/>
                <a:gd name="T55" fmla="*/ 29 h 143"/>
                <a:gd name="T56" fmla="*/ 3 w 180"/>
                <a:gd name="T57" fmla="*/ 18 h 143"/>
                <a:gd name="T58" fmla="*/ 2 w 180"/>
                <a:gd name="T59" fmla="*/ 8 h 143"/>
                <a:gd name="T60" fmla="*/ 1 w 180"/>
                <a:gd name="T61" fmla="*/ 3 h 143"/>
                <a:gd name="T62" fmla="*/ 0 w 180"/>
                <a:gd name="T6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0" h="143">
                  <a:moveTo>
                    <a:pt x="0" y="0"/>
                  </a:moveTo>
                  <a:lnTo>
                    <a:pt x="43" y="11"/>
                  </a:lnTo>
                  <a:lnTo>
                    <a:pt x="79" y="21"/>
                  </a:lnTo>
                  <a:lnTo>
                    <a:pt x="106" y="33"/>
                  </a:lnTo>
                  <a:lnTo>
                    <a:pt x="129" y="44"/>
                  </a:lnTo>
                  <a:lnTo>
                    <a:pt x="148" y="56"/>
                  </a:lnTo>
                  <a:lnTo>
                    <a:pt x="160" y="68"/>
                  </a:lnTo>
                  <a:lnTo>
                    <a:pt x="170" y="80"/>
                  </a:lnTo>
                  <a:lnTo>
                    <a:pt x="176" y="90"/>
                  </a:lnTo>
                  <a:lnTo>
                    <a:pt x="179" y="101"/>
                  </a:lnTo>
                  <a:lnTo>
                    <a:pt x="180" y="110"/>
                  </a:lnTo>
                  <a:lnTo>
                    <a:pt x="179" y="118"/>
                  </a:lnTo>
                  <a:lnTo>
                    <a:pt x="178" y="125"/>
                  </a:lnTo>
                  <a:lnTo>
                    <a:pt x="176" y="129"/>
                  </a:lnTo>
                  <a:lnTo>
                    <a:pt x="174" y="133"/>
                  </a:lnTo>
                  <a:lnTo>
                    <a:pt x="173" y="134"/>
                  </a:lnTo>
                  <a:lnTo>
                    <a:pt x="147" y="141"/>
                  </a:lnTo>
                  <a:lnTo>
                    <a:pt x="124" y="143"/>
                  </a:lnTo>
                  <a:lnTo>
                    <a:pt x="102" y="141"/>
                  </a:lnTo>
                  <a:lnTo>
                    <a:pt x="83" y="135"/>
                  </a:lnTo>
                  <a:lnTo>
                    <a:pt x="67" y="126"/>
                  </a:lnTo>
                  <a:lnTo>
                    <a:pt x="53" y="114"/>
                  </a:lnTo>
                  <a:lnTo>
                    <a:pt x="42" y="102"/>
                  </a:lnTo>
                  <a:lnTo>
                    <a:pt x="31" y="87"/>
                  </a:lnTo>
                  <a:lnTo>
                    <a:pt x="23" y="72"/>
                  </a:lnTo>
                  <a:lnTo>
                    <a:pt x="16" y="57"/>
                  </a:lnTo>
                  <a:lnTo>
                    <a:pt x="10" y="42"/>
                  </a:lnTo>
                  <a:lnTo>
                    <a:pt x="7" y="29"/>
                  </a:lnTo>
                  <a:lnTo>
                    <a:pt x="3" y="18"/>
                  </a:lnTo>
                  <a:lnTo>
                    <a:pt x="2" y="8"/>
                  </a:lnTo>
                  <a:lnTo>
                    <a:pt x="1" y="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7" name="Freeform 41"/>
            <p:cNvSpPr>
              <a:spLocks/>
            </p:cNvSpPr>
            <p:nvPr/>
          </p:nvSpPr>
          <p:spPr bwMode="auto">
            <a:xfrm>
              <a:off x="8078788" y="3401218"/>
              <a:ext cx="284163" cy="206375"/>
            </a:xfrm>
            <a:custGeom>
              <a:avLst/>
              <a:gdLst>
                <a:gd name="T0" fmla="*/ 0 w 179"/>
                <a:gd name="T1" fmla="*/ 0 h 130"/>
                <a:gd name="T2" fmla="*/ 44 w 179"/>
                <a:gd name="T3" fmla="*/ 11 h 130"/>
                <a:gd name="T4" fmla="*/ 80 w 179"/>
                <a:gd name="T5" fmla="*/ 21 h 130"/>
                <a:gd name="T6" fmla="*/ 109 w 179"/>
                <a:gd name="T7" fmla="*/ 33 h 130"/>
                <a:gd name="T8" fmla="*/ 132 w 179"/>
                <a:gd name="T9" fmla="*/ 44 h 130"/>
                <a:gd name="T10" fmla="*/ 151 w 179"/>
                <a:gd name="T11" fmla="*/ 56 h 130"/>
                <a:gd name="T12" fmla="*/ 163 w 179"/>
                <a:gd name="T13" fmla="*/ 67 h 130"/>
                <a:gd name="T14" fmla="*/ 171 w 179"/>
                <a:gd name="T15" fmla="*/ 79 h 130"/>
                <a:gd name="T16" fmla="*/ 177 w 179"/>
                <a:gd name="T17" fmla="*/ 89 h 130"/>
                <a:gd name="T18" fmla="*/ 179 w 179"/>
                <a:gd name="T19" fmla="*/ 100 h 130"/>
                <a:gd name="T20" fmla="*/ 179 w 179"/>
                <a:gd name="T21" fmla="*/ 109 h 130"/>
                <a:gd name="T22" fmla="*/ 177 w 179"/>
                <a:gd name="T23" fmla="*/ 117 h 130"/>
                <a:gd name="T24" fmla="*/ 175 w 179"/>
                <a:gd name="T25" fmla="*/ 124 h 130"/>
                <a:gd name="T26" fmla="*/ 173 w 179"/>
                <a:gd name="T27" fmla="*/ 130 h 130"/>
                <a:gd name="T28" fmla="*/ 0 w 179"/>
                <a:gd name="T2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9" h="130">
                  <a:moveTo>
                    <a:pt x="0" y="0"/>
                  </a:moveTo>
                  <a:lnTo>
                    <a:pt x="44" y="11"/>
                  </a:lnTo>
                  <a:lnTo>
                    <a:pt x="80" y="21"/>
                  </a:lnTo>
                  <a:lnTo>
                    <a:pt x="109" y="33"/>
                  </a:lnTo>
                  <a:lnTo>
                    <a:pt x="132" y="44"/>
                  </a:lnTo>
                  <a:lnTo>
                    <a:pt x="151" y="56"/>
                  </a:lnTo>
                  <a:lnTo>
                    <a:pt x="163" y="67"/>
                  </a:lnTo>
                  <a:lnTo>
                    <a:pt x="171" y="79"/>
                  </a:lnTo>
                  <a:lnTo>
                    <a:pt x="177" y="89"/>
                  </a:lnTo>
                  <a:lnTo>
                    <a:pt x="179" y="100"/>
                  </a:lnTo>
                  <a:lnTo>
                    <a:pt x="179" y="109"/>
                  </a:lnTo>
                  <a:lnTo>
                    <a:pt x="177" y="117"/>
                  </a:lnTo>
                  <a:lnTo>
                    <a:pt x="175" y="124"/>
                  </a:lnTo>
                  <a:lnTo>
                    <a:pt x="173" y="13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8" name="Freeform 42"/>
            <p:cNvSpPr>
              <a:spLocks/>
            </p:cNvSpPr>
            <p:nvPr/>
          </p:nvSpPr>
          <p:spPr bwMode="auto">
            <a:xfrm>
              <a:off x="8242301" y="5334793"/>
              <a:ext cx="219075" cy="109538"/>
            </a:xfrm>
            <a:custGeom>
              <a:avLst/>
              <a:gdLst>
                <a:gd name="T0" fmla="*/ 70 w 138"/>
                <a:gd name="T1" fmla="*/ 0 h 69"/>
                <a:gd name="T2" fmla="*/ 91 w 138"/>
                <a:gd name="T3" fmla="*/ 3 h 69"/>
                <a:gd name="T4" fmla="*/ 110 w 138"/>
                <a:gd name="T5" fmla="*/ 14 h 69"/>
                <a:gd name="T6" fmla="*/ 125 w 138"/>
                <a:gd name="T7" fmla="*/ 27 h 69"/>
                <a:gd name="T8" fmla="*/ 134 w 138"/>
                <a:gd name="T9" fmla="*/ 47 h 69"/>
                <a:gd name="T10" fmla="*/ 138 w 138"/>
                <a:gd name="T11" fmla="*/ 69 h 69"/>
                <a:gd name="T12" fmla="*/ 0 w 138"/>
                <a:gd name="T13" fmla="*/ 69 h 69"/>
                <a:gd name="T14" fmla="*/ 4 w 138"/>
                <a:gd name="T15" fmla="*/ 47 h 69"/>
                <a:gd name="T16" fmla="*/ 14 w 138"/>
                <a:gd name="T17" fmla="*/ 27 h 69"/>
                <a:gd name="T18" fmla="*/ 29 w 138"/>
                <a:gd name="T19" fmla="*/ 14 h 69"/>
                <a:gd name="T20" fmla="*/ 48 w 138"/>
                <a:gd name="T21" fmla="*/ 3 h 69"/>
                <a:gd name="T22" fmla="*/ 70 w 138"/>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69">
                  <a:moveTo>
                    <a:pt x="70" y="0"/>
                  </a:moveTo>
                  <a:lnTo>
                    <a:pt x="91" y="3"/>
                  </a:lnTo>
                  <a:lnTo>
                    <a:pt x="110" y="14"/>
                  </a:lnTo>
                  <a:lnTo>
                    <a:pt x="125" y="27"/>
                  </a:lnTo>
                  <a:lnTo>
                    <a:pt x="134" y="47"/>
                  </a:lnTo>
                  <a:lnTo>
                    <a:pt x="138" y="69"/>
                  </a:lnTo>
                  <a:lnTo>
                    <a:pt x="0" y="69"/>
                  </a:lnTo>
                  <a:lnTo>
                    <a:pt x="4" y="47"/>
                  </a:lnTo>
                  <a:lnTo>
                    <a:pt x="14" y="27"/>
                  </a:lnTo>
                  <a:lnTo>
                    <a:pt x="29" y="14"/>
                  </a:lnTo>
                  <a:lnTo>
                    <a:pt x="48"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79" name="Freeform 43"/>
            <p:cNvSpPr>
              <a:spLocks/>
            </p:cNvSpPr>
            <p:nvPr/>
          </p:nvSpPr>
          <p:spPr bwMode="auto">
            <a:xfrm>
              <a:off x="8180388" y="5382418"/>
              <a:ext cx="123825" cy="61913"/>
            </a:xfrm>
            <a:custGeom>
              <a:avLst/>
              <a:gdLst>
                <a:gd name="T0" fmla="*/ 39 w 78"/>
                <a:gd name="T1" fmla="*/ 0 h 39"/>
                <a:gd name="T2" fmla="*/ 54 w 78"/>
                <a:gd name="T3" fmla="*/ 3 h 39"/>
                <a:gd name="T4" fmla="*/ 67 w 78"/>
                <a:gd name="T5" fmla="*/ 11 h 39"/>
                <a:gd name="T6" fmla="*/ 75 w 78"/>
                <a:gd name="T7" fmla="*/ 24 h 39"/>
                <a:gd name="T8" fmla="*/ 78 w 78"/>
                <a:gd name="T9" fmla="*/ 39 h 39"/>
                <a:gd name="T10" fmla="*/ 0 w 78"/>
                <a:gd name="T11" fmla="*/ 39 h 39"/>
                <a:gd name="T12" fmla="*/ 3 w 78"/>
                <a:gd name="T13" fmla="*/ 24 h 39"/>
                <a:gd name="T14" fmla="*/ 12 w 78"/>
                <a:gd name="T15" fmla="*/ 11 h 39"/>
                <a:gd name="T16" fmla="*/ 24 w 78"/>
                <a:gd name="T17" fmla="*/ 3 h 39"/>
                <a:gd name="T18" fmla="*/ 39 w 78"/>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39">
                  <a:moveTo>
                    <a:pt x="39" y="0"/>
                  </a:moveTo>
                  <a:lnTo>
                    <a:pt x="54" y="3"/>
                  </a:lnTo>
                  <a:lnTo>
                    <a:pt x="67" y="11"/>
                  </a:lnTo>
                  <a:lnTo>
                    <a:pt x="75" y="24"/>
                  </a:lnTo>
                  <a:lnTo>
                    <a:pt x="78" y="39"/>
                  </a:lnTo>
                  <a:lnTo>
                    <a:pt x="0" y="39"/>
                  </a:lnTo>
                  <a:lnTo>
                    <a:pt x="3" y="24"/>
                  </a:lnTo>
                  <a:lnTo>
                    <a:pt x="12" y="11"/>
                  </a:lnTo>
                  <a:lnTo>
                    <a:pt x="24" y="3"/>
                  </a:lnTo>
                  <a:lnTo>
                    <a:pt x="3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80" name="Freeform 44"/>
            <p:cNvSpPr>
              <a:spLocks/>
            </p:cNvSpPr>
            <p:nvPr/>
          </p:nvSpPr>
          <p:spPr bwMode="auto">
            <a:xfrm>
              <a:off x="8509001" y="5382418"/>
              <a:ext cx="122238" cy="61913"/>
            </a:xfrm>
            <a:custGeom>
              <a:avLst/>
              <a:gdLst>
                <a:gd name="T0" fmla="*/ 39 w 77"/>
                <a:gd name="T1" fmla="*/ 0 h 39"/>
                <a:gd name="T2" fmla="*/ 54 w 77"/>
                <a:gd name="T3" fmla="*/ 3 h 39"/>
                <a:gd name="T4" fmla="*/ 67 w 77"/>
                <a:gd name="T5" fmla="*/ 11 h 39"/>
                <a:gd name="T6" fmla="*/ 75 w 77"/>
                <a:gd name="T7" fmla="*/ 24 h 39"/>
                <a:gd name="T8" fmla="*/ 77 w 77"/>
                <a:gd name="T9" fmla="*/ 39 h 39"/>
                <a:gd name="T10" fmla="*/ 0 w 77"/>
                <a:gd name="T11" fmla="*/ 39 h 39"/>
                <a:gd name="T12" fmla="*/ 3 w 77"/>
                <a:gd name="T13" fmla="*/ 24 h 39"/>
                <a:gd name="T14" fmla="*/ 11 w 77"/>
                <a:gd name="T15" fmla="*/ 11 h 39"/>
                <a:gd name="T16" fmla="*/ 24 w 77"/>
                <a:gd name="T17" fmla="*/ 3 h 39"/>
                <a:gd name="T18" fmla="*/ 39 w 77"/>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39">
                  <a:moveTo>
                    <a:pt x="39" y="0"/>
                  </a:moveTo>
                  <a:lnTo>
                    <a:pt x="54" y="3"/>
                  </a:lnTo>
                  <a:lnTo>
                    <a:pt x="67" y="11"/>
                  </a:lnTo>
                  <a:lnTo>
                    <a:pt x="75" y="24"/>
                  </a:lnTo>
                  <a:lnTo>
                    <a:pt x="77" y="39"/>
                  </a:lnTo>
                  <a:lnTo>
                    <a:pt x="0" y="39"/>
                  </a:lnTo>
                  <a:lnTo>
                    <a:pt x="3" y="24"/>
                  </a:lnTo>
                  <a:lnTo>
                    <a:pt x="11" y="11"/>
                  </a:lnTo>
                  <a:lnTo>
                    <a:pt x="24" y="3"/>
                  </a:lnTo>
                  <a:lnTo>
                    <a:pt x="3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81" name="Freeform 45"/>
            <p:cNvSpPr>
              <a:spLocks/>
            </p:cNvSpPr>
            <p:nvPr/>
          </p:nvSpPr>
          <p:spPr bwMode="auto">
            <a:xfrm>
              <a:off x="8385176" y="5334793"/>
              <a:ext cx="219075" cy="109538"/>
            </a:xfrm>
            <a:custGeom>
              <a:avLst/>
              <a:gdLst>
                <a:gd name="T0" fmla="*/ 68 w 138"/>
                <a:gd name="T1" fmla="*/ 0 h 69"/>
                <a:gd name="T2" fmla="*/ 90 w 138"/>
                <a:gd name="T3" fmla="*/ 3 h 69"/>
                <a:gd name="T4" fmla="*/ 109 w 138"/>
                <a:gd name="T5" fmla="*/ 14 h 69"/>
                <a:gd name="T6" fmla="*/ 124 w 138"/>
                <a:gd name="T7" fmla="*/ 27 h 69"/>
                <a:gd name="T8" fmla="*/ 134 w 138"/>
                <a:gd name="T9" fmla="*/ 47 h 69"/>
                <a:gd name="T10" fmla="*/ 138 w 138"/>
                <a:gd name="T11" fmla="*/ 69 h 69"/>
                <a:gd name="T12" fmla="*/ 0 w 138"/>
                <a:gd name="T13" fmla="*/ 69 h 69"/>
                <a:gd name="T14" fmla="*/ 4 w 138"/>
                <a:gd name="T15" fmla="*/ 47 h 69"/>
                <a:gd name="T16" fmla="*/ 13 w 138"/>
                <a:gd name="T17" fmla="*/ 27 h 69"/>
                <a:gd name="T18" fmla="*/ 28 w 138"/>
                <a:gd name="T19" fmla="*/ 14 h 69"/>
                <a:gd name="T20" fmla="*/ 46 w 138"/>
                <a:gd name="T21" fmla="*/ 3 h 69"/>
                <a:gd name="T22" fmla="*/ 68 w 138"/>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69">
                  <a:moveTo>
                    <a:pt x="68" y="0"/>
                  </a:moveTo>
                  <a:lnTo>
                    <a:pt x="90" y="3"/>
                  </a:lnTo>
                  <a:lnTo>
                    <a:pt x="109" y="14"/>
                  </a:lnTo>
                  <a:lnTo>
                    <a:pt x="124" y="27"/>
                  </a:lnTo>
                  <a:lnTo>
                    <a:pt x="134" y="47"/>
                  </a:lnTo>
                  <a:lnTo>
                    <a:pt x="138" y="69"/>
                  </a:lnTo>
                  <a:lnTo>
                    <a:pt x="0" y="69"/>
                  </a:lnTo>
                  <a:lnTo>
                    <a:pt x="4" y="47"/>
                  </a:lnTo>
                  <a:lnTo>
                    <a:pt x="13" y="27"/>
                  </a:lnTo>
                  <a:lnTo>
                    <a:pt x="28" y="14"/>
                  </a:lnTo>
                  <a:lnTo>
                    <a:pt x="46" y="3"/>
                  </a:lnTo>
                  <a:lnTo>
                    <a:pt x="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sp>
          <p:nvSpPr>
            <p:cNvPr id="182" name="Freeform 46"/>
            <p:cNvSpPr>
              <a:spLocks/>
            </p:cNvSpPr>
            <p:nvPr/>
          </p:nvSpPr>
          <p:spPr bwMode="auto">
            <a:xfrm>
              <a:off x="8299451" y="5301456"/>
              <a:ext cx="217488" cy="109538"/>
            </a:xfrm>
            <a:custGeom>
              <a:avLst/>
              <a:gdLst>
                <a:gd name="T0" fmla="*/ 69 w 137"/>
                <a:gd name="T1" fmla="*/ 0 h 69"/>
                <a:gd name="T2" fmla="*/ 90 w 137"/>
                <a:gd name="T3" fmla="*/ 3 h 69"/>
                <a:gd name="T4" fmla="*/ 110 w 137"/>
                <a:gd name="T5" fmla="*/ 14 h 69"/>
                <a:gd name="T6" fmla="*/ 125 w 137"/>
                <a:gd name="T7" fmla="*/ 29 h 69"/>
                <a:gd name="T8" fmla="*/ 134 w 137"/>
                <a:gd name="T9" fmla="*/ 47 h 69"/>
                <a:gd name="T10" fmla="*/ 137 w 137"/>
                <a:gd name="T11" fmla="*/ 69 h 69"/>
                <a:gd name="T12" fmla="*/ 0 w 137"/>
                <a:gd name="T13" fmla="*/ 69 h 69"/>
                <a:gd name="T14" fmla="*/ 3 w 137"/>
                <a:gd name="T15" fmla="*/ 47 h 69"/>
                <a:gd name="T16" fmla="*/ 13 w 137"/>
                <a:gd name="T17" fmla="*/ 29 h 69"/>
                <a:gd name="T18" fmla="*/ 28 w 137"/>
                <a:gd name="T19" fmla="*/ 14 h 69"/>
                <a:gd name="T20" fmla="*/ 47 w 137"/>
                <a:gd name="T21" fmla="*/ 3 h 69"/>
                <a:gd name="T22" fmla="*/ 69 w 137"/>
                <a:gd name="T2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69">
                  <a:moveTo>
                    <a:pt x="69" y="0"/>
                  </a:moveTo>
                  <a:lnTo>
                    <a:pt x="90" y="3"/>
                  </a:lnTo>
                  <a:lnTo>
                    <a:pt x="110" y="14"/>
                  </a:lnTo>
                  <a:lnTo>
                    <a:pt x="125" y="29"/>
                  </a:lnTo>
                  <a:lnTo>
                    <a:pt x="134" y="47"/>
                  </a:lnTo>
                  <a:lnTo>
                    <a:pt x="137" y="69"/>
                  </a:lnTo>
                  <a:lnTo>
                    <a:pt x="0" y="69"/>
                  </a:lnTo>
                  <a:lnTo>
                    <a:pt x="3" y="47"/>
                  </a:lnTo>
                  <a:lnTo>
                    <a:pt x="13" y="29"/>
                  </a:lnTo>
                  <a:lnTo>
                    <a:pt x="28" y="14"/>
                  </a:lnTo>
                  <a:lnTo>
                    <a:pt x="47"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218987"/>
              <a:endParaRPr lang="en-IN" sz="1600">
                <a:solidFill>
                  <a:prstClr val="black"/>
                </a:solidFill>
                <a:latin typeface="Montserrat" panose="00000500000000000000" pitchFamily="50" charset="0"/>
              </a:endParaRPr>
            </a:p>
          </p:txBody>
        </p:sp>
      </p:grpSp>
      <p:grpSp>
        <p:nvGrpSpPr>
          <p:cNvPr id="3" name="Group 2"/>
          <p:cNvGrpSpPr/>
          <p:nvPr/>
        </p:nvGrpSpPr>
        <p:grpSpPr>
          <a:xfrm>
            <a:off x="-7938" y="5667283"/>
            <a:ext cx="12220575" cy="1200242"/>
            <a:chOff x="-9525" y="5667283"/>
            <a:chExt cx="9737726" cy="1200242"/>
          </a:xfrm>
          <a:solidFill>
            <a:schemeClr val="bg1">
              <a:lumMod val="85000"/>
            </a:schemeClr>
          </a:solidFill>
        </p:grpSpPr>
        <p:sp>
          <p:nvSpPr>
            <p:cNvPr id="2" name="Rectangle 1"/>
            <p:cNvSpPr/>
            <p:nvPr/>
          </p:nvSpPr>
          <p:spPr>
            <a:xfrm>
              <a:off x="-9525" y="6334125"/>
              <a:ext cx="2436812" cy="533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a:solidFill>
                  <a:prstClr val="white"/>
                </a:solidFill>
                <a:latin typeface="Montserrat" panose="00000500000000000000" pitchFamily="50" charset="0"/>
              </a:endParaRPr>
            </a:p>
          </p:txBody>
        </p:sp>
        <p:sp>
          <p:nvSpPr>
            <p:cNvPr id="230" name="Rectangle 229"/>
            <p:cNvSpPr/>
            <p:nvPr/>
          </p:nvSpPr>
          <p:spPr>
            <a:xfrm>
              <a:off x="2424113" y="6134009"/>
              <a:ext cx="2436812" cy="7335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a:solidFill>
                  <a:prstClr val="white"/>
                </a:solidFill>
                <a:latin typeface="Montserrat" panose="00000500000000000000" pitchFamily="50" charset="0"/>
              </a:endParaRPr>
            </a:p>
          </p:txBody>
        </p:sp>
        <p:sp>
          <p:nvSpPr>
            <p:cNvPr id="231" name="Rectangle 230"/>
            <p:cNvSpPr/>
            <p:nvPr/>
          </p:nvSpPr>
          <p:spPr>
            <a:xfrm>
              <a:off x="4857751" y="5913347"/>
              <a:ext cx="2436812" cy="95417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a:solidFill>
                  <a:prstClr val="white"/>
                </a:solidFill>
                <a:latin typeface="Montserrat" panose="00000500000000000000" pitchFamily="50" charset="0"/>
              </a:endParaRPr>
            </a:p>
          </p:txBody>
        </p:sp>
        <p:sp>
          <p:nvSpPr>
            <p:cNvPr id="232" name="Rectangle 231"/>
            <p:cNvSpPr/>
            <p:nvPr/>
          </p:nvSpPr>
          <p:spPr>
            <a:xfrm>
              <a:off x="7291389" y="5667283"/>
              <a:ext cx="2436812" cy="1200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a:solidFill>
                  <a:prstClr val="white"/>
                </a:solidFill>
                <a:latin typeface="Montserrat" panose="00000500000000000000" pitchFamily="50" charset="0"/>
              </a:endParaRPr>
            </a:p>
          </p:txBody>
        </p:sp>
      </p:grpSp>
      <p:grpSp>
        <p:nvGrpSpPr>
          <p:cNvPr id="239" name="Group 238"/>
          <p:cNvGrpSpPr/>
          <p:nvPr/>
        </p:nvGrpSpPr>
        <p:grpSpPr>
          <a:xfrm>
            <a:off x="844296" y="4138146"/>
            <a:ext cx="4623962" cy="1354217"/>
            <a:chOff x="651673" y="3638815"/>
            <a:chExt cx="4623962" cy="1354217"/>
          </a:xfrm>
        </p:grpSpPr>
        <p:sp>
          <p:nvSpPr>
            <p:cNvPr id="235" name="Rounded Rectangle 234"/>
            <p:cNvSpPr/>
            <p:nvPr/>
          </p:nvSpPr>
          <p:spPr>
            <a:xfrm>
              <a:off x="651673" y="3835341"/>
              <a:ext cx="685800" cy="7915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IN" sz="1600" b="1" dirty="0">
                  <a:solidFill>
                    <a:prstClr val="white"/>
                  </a:solidFill>
                  <a:latin typeface="Montserrat" panose="00000500000000000000" pitchFamily="50" charset="0"/>
                  <a:cs typeface="Arial" panose="020B0604020202020204" pitchFamily="34" charset="0"/>
                </a:rPr>
                <a:t>01</a:t>
              </a:r>
            </a:p>
          </p:txBody>
        </p:sp>
        <p:grpSp>
          <p:nvGrpSpPr>
            <p:cNvPr id="238" name="Group 237"/>
            <p:cNvGrpSpPr/>
            <p:nvPr/>
          </p:nvGrpSpPr>
          <p:grpSpPr>
            <a:xfrm>
              <a:off x="1375572" y="3638815"/>
              <a:ext cx="3900063" cy="1354217"/>
              <a:chOff x="1375572" y="3628405"/>
              <a:chExt cx="3900063" cy="1354217"/>
            </a:xfrm>
          </p:grpSpPr>
          <p:sp>
            <p:nvSpPr>
              <p:cNvPr id="236" name="TextBox 235"/>
              <p:cNvSpPr txBox="1"/>
              <p:nvPr/>
            </p:nvSpPr>
            <p:spPr>
              <a:xfrm>
                <a:off x="1375572" y="4146186"/>
                <a:ext cx="2280439" cy="338554"/>
              </a:xfrm>
              <a:prstGeom prst="rect">
                <a:avLst/>
              </a:prstGeom>
              <a:noFill/>
            </p:spPr>
            <p:txBody>
              <a:bodyPr wrap="square" rtlCol="0">
                <a:spAutoFit/>
              </a:bodyPr>
              <a:lstStyle/>
              <a:p>
                <a:pPr defTabSz="1218987"/>
                <a:r>
                  <a:rPr lang="en-US" sz="1600" kern="0" dirty="0">
                    <a:solidFill>
                      <a:prstClr val="black">
                        <a:lumMod val="75000"/>
                        <a:lumOff val="25000"/>
                      </a:prstClr>
                    </a:solidFill>
                    <a:latin typeface="Montserrat" panose="00000500000000000000" pitchFamily="50" charset="0"/>
                    <a:cs typeface="Arial" pitchFamily="34" charset="0"/>
                  </a:rPr>
                  <a:t>. </a:t>
                </a:r>
                <a:endParaRPr lang="en-US" sz="1600" dirty="0">
                  <a:solidFill>
                    <a:prstClr val="black">
                      <a:lumMod val="75000"/>
                      <a:lumOff val="25000"/>
                    </a:prstClr>
                  </a:solidFill>
                  <a:latin typeface="Montserrat" panose="00000500000000000000" pitchFamily="50" charset="0"/>
                </a:endParaRPr>
              </a:p>
            </p:txBody>
          </p:sp>
          <p:sp>
            <p:nvSpPr>
              <p:cNvPr id="237" name="TextBox 236"/>
              <p:cNvSpPr txBox="1"/>
              <p:nvPr/>
            </p:nvSpPr>
            <p:spPr>
              <a:xfrm>
                <a:off x="1375573" y="3628405"/>
                <a:ext cx="3900062" cy="1354217"/>
              </a:xfrm>
              <a:prstGeom prst="rect">
                <a:avLst/>
              </a:prstGeom>
              <a:noFill/>
            </p:spPr>
            <p:txBody>
              <a:bodyPr wrap="square" rtlCol="0">
                <a:spAutoFit/>
              </a:bodyPr>
              <a:lstStyle/>
              <a:p>
                <a:pPr defTabSz="1218987"/>
                <a:r>
                  <a:rPr lang="en-IN" sz="1600" dirty="0" err="1">
                    <a:solidFill>
                      <a:prstClr val="black">
                        <a:lumMod val="75000"/>
                        <a:lumOff val="25000"/>
                      </a:prstClr>
                    </a:solidFill>
                    <a:latin typeface="Montserrat" panose="00000500000000000000" pitchFamily="50" charset="0"/>
                    <a:cs typeface="Arial" panose="020B0604020202020204" pitchFamily="34" charset="0"/>
                  </a:rPr>
                  <a:t>Descartar</a:t>
                </a:r>
                <a:r>
                  <a:rPr lang="en-IN" sz="1600" dirty="0">
                    <a:solidFill>
                      <a:prstClr val="black">
                        <a:lumMod val="75000"/>
                        <a:lumOff val="25000"/>
                      </a:prstClr>
                    </a:solidFill>
                    <a:latin typeface="Montserrat" panose="00000500000000000000" pitchFamily="50" charset="0"/>
                    <a:cs typeface="Arial" panose="020B0604020202020204" pitchFamily="34" charset="0"/>
                  </a:rPr>
                  <a:t> </a:t>
                </a:r>
                <a:r>
                  <a:rPr lang="en-IN" sz="1600" dirty="0" err="1">
                    <a:solidFill>
                      <a:prstClr val="black">
                        <a:lumMod val="75000"/>
                        <a:lumOff val="25000"/>
                      </a:prstClr>
                    </a:solidFill>
                    <a:latin typeface="Montserrat" panose="00000500000000000000" pitchFamily="50" charset="0"/>
                    <a:cs typeface="Arial" panose="020B0604020202020204" pitchFamily="34" charset="0"/>
                  </a:rPr>
                  <a:t>causas</a:t>
                </a:r>
                <a:r>
                  <a:rPr lang="en-IN" sz="1600" dirty="0">
                    <a:solidFill>
                      <a:prstClr val="black">
                        <a:lumMod val="75000"/>
                        <a:lumOff val="25000"/>
                      </a:prstClr>
                    </a:solidFill>
                    <a:latin typeface="Montserrat" panose="00000500000000000000" pitchFamily="50" charset="0"/>
                    <a:cs typeface="Arial" panose="020B0604020202020204" pitchFamily="34" charset="0"/>
                  </a:rPr>
                  <a:t> </a:t>
                </a:r>
                <a:r>
                  <a:rPr lang="en-IN" sz="1600" dirty="0" err="1">
                    <a:solidFill>
                      <a:prstClr val="black">
                        <a:lumMod val="75000"/>
                        <a:lumOff val="25000"/>
                      </a:prstClr>
                    </a:solidFill>
                    <a:latin typeface="Montserrat" panose="00000500000000000000" pitchFamily="50" charset="0"/>
                    <a:cs typeface="Arial" panose="020B0604020202020204" pitchFamily="34" charset="0"/>
                  </a:rPr>
                  <a:t>potencialmente</a:t>
                </a:r>
                <a:r>
                  <a:rPr lang="en-IN" sz="1600" dirty="0">
                    <a:solidFill>
                      <a:prstClr val="black">
                        <a:lumMod val="75000"/>
                        <a:lumOff val="25000"/>
                      </a:prstClr>
                    </a:solidFill>
                    <a:latin typeface="Montserrat" panose="00000500000000000000" pitchFamily="50" charset="0"/>
                    <a:cs typeface="Arial" panose="020B0604020202020204" pitchFamily="34" charset="0"/>
                  </a:rPr>
                  <a:t> fatales.</a:t>
                </a:r>
              </a:p>
              <a:p>
                <a:pPr defTabSz="1218987"/>
                <a:r>
                  <a:rPr lang="en-IN" sz="1600" dirty="0">
                    <a:solidFill>
                      <a:prstClr val="black">
                        <a:lumMod val="75000"/>
                        <a:lumOff val="25000"/>
                      </a:prstClr>
                    </a:solidFill>
                    <a:latin typeface="Montserrat" panose="00000500000000000000" pitchFamily="50" charset="0"/>
                    <a:cs typeface="Arial" panose="020B0604020202020204" pitchFamily="34" charset="0"/>
                  </a:rPr>
                  <a:t>Sepsis, </a:t>
                </a:r>
                <a:r>
                  <a:rPr lang="en-IN" sz="1600" dirty="0" err="1">
                    <a:solidFill>
                      <a:prstClr val="black">
                        <a:lumMod val="75000"/>
                        <a:lumOff val="25000"/>
                      </a:prstClr>
                    </a:solidFill>
                    <a:latin typeface="Montserrat" panose="00000500000000000000" pitchFamily="50" charset="0"/>
                    <a:cs typeface="Arial" panose="020B0604020202020204" pitchFamily="34" charset="0"/>
                  </a:rPr>
                  <a:t>falla</a:t>
                </a:r>
                <a:r>
                  <a:rPr lang="en-IN" sz="1600" dirty="0">
                    <a:solidFill>
                      <a:prstClr val="black">
                        <a:lumMod val="75000"/>
                        <a:lumOff val="25000"/>
                      </a:prstClr>
                    </a:solidFill>
                    <a:latin typeface="Montserrat" panose="00000500000000000000" pitchFamily="50" charset="0"/>
                    <a:cs typeface="Arial" panose="020B0604020202020204" pitchFamily="34" charset="0"/>
                  </a:rPr>
                  <a:t> </a:t>
                </a:r>
                <a:r>
                  <a:rPr lang="en-IN" sz="1600" dirty="0" err="1">
                    <a:solidFill>
                      <a:prstClr val="black">
                        <a:lumMod val="75000"/>
                        <a:lumOff val="25000"/>
                      </a:prstClr>
                    </a:solidFill>
                    <a:latin typeface="Montserrat" panose="00000500000000000000" pitchFamily="50" charset="0"/>
                    <a:cs typeface="Arial" panose="020B0604020202020204" pitchFamily="34" charset="0"/>
                  </a:rPr>
                  <a:t>hepática</a:t>
                </a:r>
                <a:r>
                  <a:rPr lang="en-IN" sz="1600" dirty="0">
                    <a:solidFill>
                      <a:prstClr val="black">
                        <a:lumMod val="75000"/>
                        <a:lumOff val="25000"/>
                      </a:prstClr>
                    </a:solidFill>
                    <a:latin typeface="Montserrat" panose="00000500000000000000" pitchFamily="50" charset="0"/>
                    <a:cs typeface="Arial" panose="020B0604020202020204" pitchFamily="34" charset="0"/>
                  </a:rPr>
                  <a:t> </a:t>
                </a:r>
                <a:r>
                  <a:rPr lang="en-IN" sz="1600" dirty="0" err="1">
                    <a:solidFill>
                      <a:prstClr val="black">
                        <a:lumMod val="75000"/>
                        <a:lumOff val="25000"/>
                      </a:prstClr>
                    </a:solidFill>
                    <a:latin typeface="Montserrat" panose="00000500000000000000" pitchFamily="50" charset="0"/>
                    <a:cs typeface="Arial" panose="020B0604020202020204" pitchFamily="34" charset="0"/>
                  </a:rPr>
                  <a:t>aguda</a:t>
                </a:r>
                <a:r>
                  <a:rPr lang="en-IN" sz="1600" dirty="0">
                    <a:solidFill>
                      <a:prstClr val="black">
                        <a:lumMod val="75000"/>
                        <a:lumOff val="25000"/>
                      </a:prstClr>
                    </a:solidFill>
                    <a:latin typeface="Montserrat" panose="00000500000000000000" pitchFamily="50" charset="0"/>
                    <a:cs typeface="Arial" panose="020B0604020202020204" pitchFamily="34" charset="0"/>
                  </a:rPr>
                  <a:t>, </a:t>
                </a:r>
                <a:r>
                  <a:rPr lang="en-IN" sz="1600" dirty="0" err="1">
                    <a:solidFill>
                      <a:prstClr val="black">
                        <a:lumMod val="75000"/>
                        <a:lumOff val="25000"/>
                      </a:prstClr>
                    </a:solidFill>
                    <a:latin typeface="Montserrat" panose="00000500000000000000" pitchFamily="50" charset="0"/>
                    <a:cs typeface="Arial" panose="020B0604020202020204" pitchFamily="34" charset="0"/>
                  </a:rPr>
                  <a:t>hemólisis</a:t>
                </a:r>
                <a:r>
                  <a:rPr lang="en-IN" sz="1600" dirty="0">
                    <a:solidFill>
                      <a:prstClr val="black">
                        <a:lumMod val="75000"/>
                        <a:lumOff val="25000"/>
                      </a:prstClr>
                    </a:solidFill>
                    <a:latin typeface="Montserrat" panose="00000500000000000000" pitchFamily="50" charset="0"/>
                    <a:cs typeface="Arial" panose="020B0604020202020204" pitchFamily="34" charset="0"/>
                  </a:rPr>
                  <a:t> grave.</a:t>
                </a:r>
              </a:p>
              <a:p>
                <a:pPr defTabSz="1218987"/>
                <a:endParaRPr lang="en-IN" sz="1600" dirty="0">
                  <a:solidFill>
                    <a:prstClr val="black">
                      <a:lumMod val="75000"/>
                      <a:lumOff val="25000"/>
                    </a:prstClr>
                  </a:solidFill>
                  <a:latin typeface="Montserrat" panose="00000500000000000000" pitchFamily="50" charset="0"/>
                  <a:cs typeface="Arial" panose="020B0604020202020204" pitchFamily="34" charset="0"/>
                </a:endParaRPr>
              </a:p>
            </p:txBody>
          </p:sp>
        </p:grpSp>
      </p:grpSp>
      <p:grpSp>
        <p:nvGrpSpPr>
          <p:cNvPr id="241" name="Group 240"/>
          <p:cNvGrpSpPr/>
          <p:nvPr/>
        </p:nvGrpSpPr>
        <p:grpSpPr>
          <a:xfrm>
            <a:off x="553029" y="2748947"/>
            <a:ext cx="5265191" cy="1303234"/>
            <a:chOff x="-1609180" y="3237790"/>
            <a:chExt cx="5265191" cy="1303234"/>
          </a:xfrm>
        </p:grpSpPr>
        <p:sp>
          <p:nvSpPr>
            <p:cNvPr id="242" name="Rounded Rectangle 241"/>
            <p:cNvSpPr/>
            <p:nvPr/>
          </p:nvSpPr>
          <p:spPr>
            <a:xfrm>
              <a:off x="1268648" y="3749456"/>
              <a:ext cx="685800" cy="791568"/>
            </a:xfrm>
            <a:prstGeom prst="roundRect">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IN" b="1" dirty="0">
                  <a:solidFill>
                    <a:prstClr val="white"/>
                  </a:solidFill>
                  <a:latin typeface="Montserrat" panose="00000500000000000000" pitchFamily="50" charset="0"/>
                  <a:cs typeface="Arial" panose="020B0604020202020204" pitchFamily="34" charset="0"/>
                </a:rPr>
                <a:t>02</a:t>
              </a:r>
            </a:p>
          </p:txBody>
        </p:sp>
        <p:grpSp>
          <p:nvGrpSpPr>
            <p:cNvPr id="243" name="Group 242"/>
            <p:cNvGrpSpPr/>
            <p:nvPr/>
          </p:nvGrpSpPr>
          <p:grpSpPr>
            <a:xfrm>
              <a:off x="-1609180" y="3237790"/>
              <a:ext cx="5265191" cy="1180416"/>
              <a:chOff x="-1609180" y="3227380"/>
              <a:chExt cx="5265191" cy="1180416"/>
            </a:xfrm>
          </p:grpSpPr>
          <p:sp>
            <p:nvSpPr>
              <p:cNvPr id="244" name="TextBox 243"/>
              <p:cNvSpPr txBox="1"/>
              <p:nvPr/>
            </p:nvSpPr>
            <p:spPr>
              <a:xfrm>
                <a:off x="1375572" y="4146186"/>
                <a:ext cx="2280439" cy="261610"/>
              </a:xfrm>
              <a:prstGeom prst="rect">
                <a:avLst/>
              </a:prstGeom>
              <a:noFill/>
            </p:spPr>
            <p:txBody>
              <a:bodyPr wrap="square" rtlCol="0">
                <a:spAutoFit/>
              </a:bodyPr>
              <a:lstStyle/>
              <a:p>
                <a:pPr defTabSz="1218987"/>
                <a:endParaRPr lang="en-US" sz="1050" dirty="0">
                  <a:solidFill>
                    <a:prstClr val="black">
                      <a:lumMod val="75000"/>
                      <a:lumOff val="25000"/>
                    </a:prstClr>
                  </a:solidFill>
                  <a:latin typeface="Montserrat" panose="00000500000000000000" pitchFamily="50" charset="0"/>
                </a:endParaRPr>
              </a:p>
            </p:txBody>
          </p:sp>
          <p:sp>
            <p:nvSpPr>
              <p:cNvPr id="245" name="TextBox 244"/>
              <p:cNvSpPr txBox="1"/>
              <p:nvPr/>
            </p:nvSpPr>
            <p:spPr>
              <a:xfrm>
                <a:off x="-1609180" y="3227380"/>
                <a:ext cx="4090684" cy="523220"/>
              </a:xfrm>
              <a:prstGeom prst="rect">
                <a:avLst/>
              </a:prstGeom>
              <a:noFill/>
            </p:spPr>
            <p:txBody>
              <a:bodyPr wrap="square" rtlCol="0">
                <a:spAutoFit/>
              </a:bodyPr>
              <a:lstStyle/>
              <a:p>
                <a:pPr defTabSz="1218987"/>
                <a:r>
                  <a:rPr lang="en-IN" sz="1400" dirty="0" err="1">
                    <a:solidFill>
                      <a:prstClr val="black">
                        <a:lumMod val="75000"/>
                        <a:lumOff val="25000"/>
                      </a:prstClr>
                    </a:solidFill>
                    <a:latin typeface="Montserrat" panose="00000500000000000000" pitchFamily="50" charset="0"/>
                    <a:cs typeface="Arial" panose="020B0604020202020204" pitchFamily="34" charset="0"/>
                  </a:rPr>
                  <a:t>Interrogatorio</a:t>
                </a:r>
                <a:r>
                  <a:rPr lang="en-IN" sz="1400" dirty="0">
                    <a:solidFill>
                      <a:prstClr val="black">
                        <a:lumMod val="75000"/>
                        <a:lumOff val="25000"/>
                      </a:prstClr>
                    </a:solidFill>
                    <a:latin typeface="Montserrat" panose="00000500000000000000" pitchFamily="50" charset="0"/>
                    <a:cs typeface="Arial" panose="020B0604020202020204" pitchFamily="34" charset="0"/>
                  </a:rPr>
                  <a:t> y examen </a:t>
                </a:r>
                <a:r>
                  <a:rPr lang="en-IN" sz="1400" dirty="0" err="1">
                    <a:solidFill>
                      <a:prstClr val="black">
                        <a:lumMod val="75000"/>
                        <a:lumOff val="25000"/>
                      </a:prstClr>
                    </a:solidFill>
                    <a:latin typeface="Montserrat" panose="00000500000000000000" pitchFamily="50" charset="0"/>
                    <a:cs typeface="Arial" panose="020B0604020202020204" pitchFamily="34" charset="0"/>
                  </a:rPr>
                  <a:t>físico</a:t>
                </a:r>
                <a:r>
                  <a:rPr lang="en-IN" sz="1400" dirty="0">
                    <a:solidFill>
                      <a:prstClr val="black">
                        <a:lumMod val="75000"/>
                        <a:lumOff val="25000"/>
                      </a:prstClr>
                    </a:solidFill>
                    <a:latin typeface="Montserrat" panose="00000500000000000000" pitchFamily="50" charset="0"/>
                    <a:cs typeface="Arial" panose="020B0604020202020204" pitchFamily="34" charset="0"/>
                  </a:rPr>
                  <a:t> </a:t>
                </a:r>
                <a:r>
                  <a:rPr lang="en-IN" sz="1400" dirty="0" err="1">
                    <a:solidFill>
                      <a:prstClr val="black">
                        <a:lumMod val="75000"/>
                        <a:lumOff val="25000"/>
                      </a:prstClr>
                    </a:solidFill>
                    <a:latin typeface="Montserrat" panose="00000500000000000000" pitchFamily="50" charset="0"/>
                    <a:cs typeface="Arial" panose="020B0604020202020204" pitchFamily="34" charset="0"/>
                  </a:rPr>
                  <a:t>dirigido</a:t>
                </a:r>
                <a:endParaRPr lang="en-IN" sz="1400" dirty="0">
                  <a:solidFill>
                    <a:prstClr val="black">
                      <a:lumMod val="75000"/>
                      <a:lumOff val="25000"/>
                    </a:prstClr>
                  </a:solidFill>
                  <a:latin typeface="Montserrat" panose="00000500000000000000" pitchFamily="50" charset="0"/>
                  <a:cs typeface="Arial" panose="020B0604020202020204" pitchFamily="34" charset="0"/>
                </a:endParaRPr>
              </a:p>
              <a:p>
                <a:pPr defTabSz="1218987"/>
                <a:r>
                  <a:rPr lang="es-CO" sz="1400" b="1" dirty="0">
                    <a:latin typeface="Montserrat" panose="00000500000000000000" pitchFamily="50" charset="0"/>
                  </a:rPr>
                  <a:t>S: 95% vs S: 55% ecografía abdominal</a:t>
                </a:r>
                <a:endParaRPr lang="en-IN" sz="1400" b="1" dirty="0">
                  <a:solidFill>
                    <a:prstClr val="black">
                      <a:lumMod val="75000"/>
                      <a:lumOff val="25000"/>
                    </a:prstClr>
                  </a:solidFill>
                  <a:latin typeface="Montserrat" panose="00000500000000000000" pitchFamily="50" charset="0"/>
                  <a:cs typeface="Arial" panose="020B0604020202020204" pitchFamily="34" charset="0"/>
                </a:endParaRPr>
              </a:p>
            </p:txBody>
          </p:sp>
        </p:grpSp>
      </p:grpSp>
      <p:grpSp>
        <p:nvGrpSpPr>
          <p:cNvPr id="246" name="Group 245"/>
          <p:cNvGrpSpPr/>
          <p:nvPr/>
        </p:nvGrpSpPr>
        <p:grpSpPr>
          <a:xfrm>
            <a:off x="4783468" y="2257856"/>
            <a:ext cx="3753697" cy="1354217"/>
            <a:chOff x="651673" y="3734872"/>
            <a:chExt cx="3753697" cy="1354217"/>
          </a:xfrm>
        </p:grpSpPr>
        <p:sp>
          <p:nvSpPr>
            <p:cNvPr id="247" name="Rounded Rectangle 246"/>
            <p:cNvSpPr/>
            <p:nvPr/>
          </p:nvSpPr>
          <p:spPr>
            <a:xfrm>
              <a:off x="651673" y="3835341"/>
              <a:ext cx="685800" cy="791568"/>
            </a:xfrm>
            <a:prstGeom prst="roundRect">
              <a:avLst/>
            </a:prstGeom>
            <a:solidFill>
              <a:srgbClr val="23D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IN" sz="1600" b="1" dirty="0">
                  <a:solidFill>
                    <a:prstClr val="white"/>
                  </a:solidFill>
                  <a:latin typeface="Montserrat" panose="00000500000000000000" pitchFamily="50" charset="0"/>
                  <a:cs typeface="Arial" panose="020B0604020202020204" pitchFamily="34" charset="0"/>
                </a:rPr>
                <a:t>03</a:t>
              </a:r>
            </a:p>
          </p:txBody>
        </p:sp>
        <p:sp>
          <p:nvSpPr>
            <p:cNvPr id="250" name="TextBox 249"/>
            <p:cNvSpPr txBox="1"/>
            <p:nvPr/>
          </p:nvSpPr>
          <p:spPr>
            <a:xfrm>
              <a:off x="1375569" y="3734872"/>
              <a:ext cx="3029801" cy="1354217"/>
            </a:xfrm>
            <a:prstGeom prst="rect">
              <a:avLst/>
            </a:prstGeom>
            <a:noFill/>
          </p:spPr>
          <p:txBody>
            <a:bodyPr wrap="square" rtlCol="0">
              <a:spAutoFit/>
            </a:bodyPr>
            <a:lstStyle/>
            <a:p>
              <a:pPr defTabSz="1218987"/>
              <a:r>
                <a:rPr lang="es-CO" sz="1600" dirty="0">
                  <a:latin typeface="Montserrat" panose="00000500000000000000" pitchFamily="50" charset="0"/>
                </a:rPr>
                <a:t>¿Pseudoictericia? </a:t>
              </a:r>
              <a:r>
                <a:rPr lang="es-CO" sz="1600" dirty="0">
                  <a:latin typeface="Montserrat" panose="00000500000000000000" pitchFamily="50" charset="0"/>
                  <a:sym typeface="Wingdings" pitchFamily="2" charset="2"/>
                </a:rPr>
                <a:t></a:t>
              </a:r>
              <a:r>
                <a:rPr lang="es-CO" sz="1600" dirty="0">
                  <a:latin typeface="Montserrat" panose="00000500000000000000" pitchFamily="50" charset="0"/>
                </a:rPr>
                <a:t> Palmas, plantas, surco nasogeniano, </a:t>
              </a:r>
              <a:r>
                <a:rPr lang="es-CO" sz="1600" b="1" dirty="0">
                  <a:latin typeface="Montserrat" panose="00000500000000000000" pitchFamily="50" charset="0"/>
                </a:rPr>
                <a:t>escleras, mucosas.</a:t>
              </a:r>
              <a:endParaRPr lang="es-CO" sz="1600" dirty="0">
                <a:latin typeface="Montserrat" panose="00000500000000000000" pitchFamily="50" charset="0"/>
              </a:endParaRPr>
            </a:p>
            <a:p>
              <a:pPr defTabSz="1218987"/>
              <a:endParaRPr lang="en-IN" sz="1600" dirty="0">
                <a:solidFill>
                  <a:prstClr val="black">
                    <a:lumMod val="75000"/>
                    <a:lumOff val="25000"/>
                  </a:prstClr>
                </a:solidFill>
                <a:latin typeface="Montserrat" panose="00000500000000000000" pitchFamily="50" charset="0"/>
                <a:cs typeface="Arial" panose="020B0604020202020204" pitchFamily="34" charset="0"/>
              </a:endParaRPr>
            </a:p>
          </p:txBody>
        </p:sp>
      </p:grpSp>
      <p:grpSp>
        <p:nvGrpSpPr>
          <p:cNvPr id="251" name="Group 250"/>
          <p:cNvGrpSpPr/>
          <p:nvPr/>
        </p:nvGrpSpPr>
        <p:grpSpPr>
          <a:xfrm>
            <a:off x="5857282" y="1411565"/>
            <a:ext cx="3058910" cy="791568"/>
            <a:chOff x="160429" y="3878238"/>
            <a:chExt cx="3058910" cy="791568"/>
          </a:xfrm>
        </p:grpSpPr>
        <p:sp>
          <p:nvSpPr>
            <p:cNvPr id="252" name="Rounded Rectangle 251"/>
            <p:cNvSpPr/>
            <p:nvPr/>
          </p:nvSpPr>
          <p:spPr>
            <a:xfrm>
              <a:off x="160429" y="3878238"/>
              <a:ext cx="685800" cy="791568"/>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IN" sz="1600" b="1" dirty="0">
                  <a:solidFill>
                    <a:prstClr val="white"/>
                  </a:solidFill>
                  <a:latin typeface="Montserrat" panose="00000500000000000000" pitchFamily="50" charset="0"/>
                  <a:cs typeface="Arial" panose="020B0604020202020204" pitchFamily="34" charset="0"/>
                </a:rPr>
                <a:t>04</a:t>
              </a:r>
            </a:p>
          </p:txBody>
        </p:sp>
        <p:sp>
          <p:nvSpPr>
            <p:cNvPr id="255" name="TextBox 254"/>
            <p:cNvSpPr txBox="1"/>
            <p:nvPr/>
          </p:nvSpPr>
          <p:spPr>
            <a:xfrm>
              <a:off x="938902" y="3987087"/>
              <a:ext cx="2280437" cy="584775"/>
            </a:xfrm>
            <a:prstGeom prst="rect">
              <a:avLst/>
            </a:prstGeom>
            <a:noFill/>
          </p:spPr>
          <p:txBody>
            <a:bodyPr wrap="square" rtlCol="0">
              <a:spAutoFit/>
            </a:bodyPr>
            <a:lstStyle/>
            <a:p>
              <a:r>
                <a:rPr lang="es-CO" sz="1600" dirty="0">
                  <a:latin typeface="Montserrat" panose="00000500000000000000" pitchFamily="50" charset="0"/>
                </a:rPr>
                <a:t>Anamnesis </a:t>
              </a:r>
            </a:p>
            <a:p>
              <a:pPr defTabSz="1218987"/>
              <a:endParaRPr lang="en-IN" sz="1600" dirty="0">
                <a:solidFill>
                  <a:prstClr val="black">
                    <a:lumMod val="75000"/>
                    <a:lumOff val="25000"/>
                  </a:prstClr>
                </a:solidFill>
                <a:latin typeface="Montserrat" panose="00000500000000000000" pitchFamily="50" charset="0"/>
                <a:cs typeface="Arial" panose="020B0604020202020204" pitchFamily="34" charset="0"/>
              </a:endParaRPr>
            </a:p>
          </p:txBody>
        </p:sp>
      </p:grpSp>
      <p:sp>
        <p:nvSpPr>
          <p:cNvPr id="8" name="Rectángulo 7">
            <a:extLst>
              <a:ext uri="{FF2B5EF4-FFF2-40B4-BE49-F238E27FC236}">
                <a16:creationId xmlns:a16="http://schemas.microsoft.com/office/drawing/2014/main" id="{100A6345-459C-CB4D-A126-287E42108885}"/>
              </a:ext>
            </a:extLst>
          </p:cNvPr>
          <p:cNvSpPr/>
          <p:nvPr/>
        </p:nvSpPr>
        <p:spPr>
          <a:xfrm>
            <a:off x="5054368" y="173140"/>
            <a:ext cx="3356838" cy="584775"/>
          </a:xfrm>
          <a:prstGeom prst="rect">
            <a:avLst/>
          </a:prstGeom>
          <a:solidFill>
            <a:schemeClr val="accent1">
              <a:lumMod val="20000"/>
              <a:lumOff val="80000"/>
              <a:alpha val="16000"/>
            </a:schemeClr>
          </a:solidFill>
          <a:ln w="38100">
            <a:solidFill>
              <a:schemeClr val="accent1">
                <a:shade val="90000"/>
              </a:schemeClr>
            </a:solidFill>
          </a:ln>
        </p:spPr>
        <p:txBody>
          <a:bodyPr wrap="square">
            <a:spAutoFit/>
          </a:bodyPr>
          <a:lstStyle/>
          <a:p>
            <a:r>
              <a:rPr lang="es-CO" sz="1600" dirty="0">
                <a:latin typeface="Montserrat" panose="00000500000000000000" pitchFamily="50" charset="0"/>
              </a:rPr>
              <a:t>¿Viajes recientes? </a:t>
            </a:r>
            <a:br>
              <a:rPr lang="es-CO" sz="1600" dirty="0">
                <a:latin typeface="Montserrat" panose="00000500000000000000" pitchFamily="50" charset="0"/>
              </a:rPr>
            </a:br>
            <a:r>
              <a:rPr lang="es-CO" sz="1600" dirty="0">
                <a:latin typeface="Montserrat" panose="00000500000000000000" pitchFamily="50" charset="0"/>
              </a:rPr>
              <a:t>*Malaria, leptospira, dengue.</a:t>
            </a:r>
          </a:p>
        </p:txBody>
      </p:sp>
      <p:sp>
        <p:nvSpPr>
          <p:cNvPr id="183" name="Rectángulo 182">
            <a:extLst>
              <a:ext uri="{FF2B5EF4-FFF2-40B4-BE49-F238E27FC236}">
                <a16:creationId xmlns:a16="http://schemas.microsoft.com/office/drawing/2014/main" id="{FE7CB9E0-F47B-7E4B-B804-3047EA836A40}"/>
              </a:ext>
            </a:extLst>
          </p:cNvPr>
          <p:cNvSpPr/>
          <p:nvPr/>
        </p:nvSpPr>
        <p:spPr>
          <a:xfrm>
            <a:off x="8537169" y="389111"/>
            <a:ext cx="3561759" cy="1107996"/>
          </a:xfrm>
          <a:prstGeom prst="rect">
            <a:avLst/>
          </a:prstGeom>
          <a:solidFill>
            <a:schemeClr val="accent1">
              <a:lumMod val="20000"/>
              <a:lumOff val="80000"/>
              <a:alpha val="16000"/>
            </a:schemeClr>
          </a:solidFill>
          <a:ln w="38100">
            <a:solidFill>
              <a:schemeClr val="accent1">
                <a:shade val="90000"/>
              </a:schemeClr>
            </a:solidFill>
          </a:ln>
        </p:spPr>
        <p:txBody>
          <a:bodyPr wrap="square">
            <a:spAutoFit/>
          </a:bodyPr>
          <a:lstStyle/>
          <a:p>
            <a:r>
              <a:rPr lang="es-CO" sz="1600" dirty="0">
                <a:latin typeface="Montserrat" panose="00000500000000000000" pitchFamily="50" charset="0"/>
              </a:rPr>
              <a:t>Medicamentos, antecedentes familiares, conductas sexuales</a:t>
            </a:r>
            <a:br>
              <a:rPr lang="es-CO" sz="1600" dirty="0">
                <a:latin typeface="Montserrat" panose="00000500000000000000" pitchFamily="50" charset="0"/>
              </a:rPr>
            </a:br>
            <a:r>
              <a:rPr lang="es-CO" sz="1600" dirty="0">
                <a:latin typeface="Montserrat" panose="00000500000000000000" pitchFamily="50" charset="0"/>
              </a:rPr>
              <a:t>*VIH, hepatitis virales.</a:t>
            </a:r>
          </a:p>
          <a:p>
            <a:endParaRPr lang="es-CO" sz="1600" dirty="0">
              <a:latin typeface="Montserrat" panose="00000500000000000000" pitchFamily="50" charset="0"/>
            </a:endParaRPr>
          </a:p>
        </p:txBody>
      </p:sp>
      <p:sp>
        <p:nvSpPr>
          <p:cNvPr id="184" name="Rectángulo 183">
            <a:extLst>
              <a:ext uri="{FF2B5EF4-FFF2-40B4-BE49-F238E27FC236}">
                <a16:creationId xmlns:a16="http://schemas.microsoft.com/office/drawing/2014/main" id="{4C81B549-6DBA-7248-A46C-A7C80B28136E}"/>
              </a:ext>
            </a:extLst>
          </p:cNvPr>
          <p:cNvSpPr/>
          <p:nvPr/>
        </p:nvSpPr>
        <p:spPr>
          <a:xfrm>
            <a:off x="4359709" y="294057"/>
            <a:ext cx="3932871" cy="584775"/>
          </a:xfrm>
          <a:prstGeom prst="rect">
            <a:avLst/>
          </a:prstGeom>
          <a:solidFill>
            <a:schemeClr val="accent1">
              <a:lumMod val="40000"/>
              <a:lumOff val="60000"/>
              <a:alpha val="16000"/>
            </a:schemeClr>
          </a:solidFill>
          <a:ln w="38100">
            <a:solidFill>
              <a:schemeClr val="accent1">
                <a:shade val="90000"/>
              </a:schemeClr>
            </a:solidFill>
          </a:ln>
        </p:spPr>
        <p:txBody>
          <a:bodyPr wrap="square">
            <a:spAutoFit/>
          </a:bodyPr>
          <a:lstStyle/>
          <a:p>
            <a:r>
              <a:rPr lang="es-CO" sz="1600" dirty="0">
                <a:latin typeface="Montserrat" panose="00000500000000000000" pitchFamily="50" charset="0"/>
              </a:rPr>
              <a:t>¿Tóxicos?</a:t>
            </a:r>
            <a:br>
              <a:rPr lang="es-CO" sz="1600" dirty="0">
                <a:latin typeface="Montserrat" panose="00000500000000000000" pitchFamily="50" charset="0"/>
              </a:rPr>
            </a:br>
            <a:r>
              <a:rPr lang="es-CO" sz="1600" dirty="0">
                <a:latin typeface="Montserrat" panose="00000500000000000000" pitchFamily="50" charset="0"/>
              </a:rPr>
              <a:t>*Alcohol, productos herbales. </a:t>
            </a:r>
          </a:p>
        </p:txBody>
      </p:sp>
      <p:sp>
        <p:nvSpPr>
          <p:cNvPr id="185" name="Rectángulo 184">
            <a:extLst>
              <a:ext uri="{FF2B5EF4-FFF2-40B4-BE49-F238E27FC236}">
                <a16:creationId xmlns:a16="http://schemas.microsoft.com/office/drawing/2014/main" id="{B4BA235C-87D9-9A4C-881C-7FA4843100A7}"/>
              </a:ext>
            </a:extLst>
          </p:cNvPr>
          <p:cNvSpPr/>
          <p:nvPr/>
        </p:nvSpPr>
        <p:spPr>
          <a:xfrm>
            <a:off x="8503879" y="279631"/>
            <a:ext cx="3561759" cy="1354217"/>
          </a:xfrm>
          <a:prstGeom prst="rect">
            <a:avLst/>
          </a:prstGeom>
          <a:solidFill>
            <a:schemeClr val="accent1">
              <a:lumMod val="40000"/>
              <a:lumOff val="60000"/>
              <a:alpha val="16000"/>
            </a:schemeClr>
          </a:solidFill>
          <a:ln w="38100">
            <a:solidFill>
              <a:schemeClr val="accent1">
                <a:shade val="90000"/>
              </a:schemeClr>
            </a:solidFill>
          </a:ln>
        </p:spPr>
        <p:txBody>
          <a:bodyPr wrap="square">
            <a:spAutoFit/>
          </a:bodyPr>
          <a:lstStyle/>
          <a:p>
            <a:r>
              <a:rPr lang="es-CO" sz="1600" dirty="0">
                <a:latin typeface="Montserrat" panose="00000500000000000000" pitchFamily="50" charset="0"/>
              </a:rPr>
              <a:t>¿Hay un momento en el que aumente la ictericia? ¿Ayuno? ¿Estrés? </a:t>
            </a:r>
            <a:br>
              <a:rPr lang="es-CO" sz="1600" dirty="0">
                <a:latin typeface="Montserrat" panose="00000500000000000000" pitchFamily="50" charset="0"/>
              </a:rPr>
            </a:br>
            <a:r>
              <a:rPr lang="es-CO" sz="1600" dirty="0">
                <a:latin typeface="Montserrat" panose="00000500000000000000" pitchFamily="50" charset="0"/>
              </a:rPr>
              <a:t>*Gilbert </a:t>
            </a:r>
          </a:p>
          <a:p>
            <a:endParaRPr lang="es-CO" sz="1600" dirty="0">
              <a:latin typeface="Montserrat" panose="00000500000000000000" pitchFamily="50" charset="0"/>
            </a:endParaRPr>
          </a:p>
        </p:txBody>
      </p:sp>
      <p:sp>
        <p:nvSpPr>
          <p:cNvPr id="9" name="Rectángulo 8">
            <a:extLst>
              <a:ext uri="{FF2B5EF4-FFF2-40B4-BE49-F238E27FC236}">
                <a16:creationId xmlns:a16="http://schemas.microsoft.com/office/drawing/2014/main" id="{B8E88483-638E-9447-84D6-1D9212369A15}"/>
              </a:ext>
            </a:extLst>
          </p:cNvPr>
          <p:cNvSpPr/>
          <p:nvPr/>
        </p:nvSpPr>
        <p:spPr>
          <a:xfrm>
            <a:off x="6863256" y="6334125"/>
            <a:ext cx="5080237" cy="307777"/>
          </a:xfrm>
          <a:prstGeom prst="rect">
            <a:avLst/>
          </a:prstGeom>
        </p:spPr>
        <p:txBody>
          <a:bodyPr wrap="none">
            <a:spAutoFit/>
          </a:bodyPr>
          <a:lstStyle/>
          <a:p>
            <a:r>
              <a:rPr lang="es-CO" sz="1400" dirty="0">
                <a:latin typeface="Montserrat" panose="00000500000000000000" pitchFamily="50" charset="0"/>
                <a:ea typeface="Times New Roman" panose="02020603050405020304" pitchFamily="18" charset="0"/>
              </a:rPr>
              <a:t>Fargo MV, et al. Am Fam Physician. 2017; 95 (3) 469-82. </a:t>
            </a:r>
            <a:endParaRPr lang="es-CO" sz="1400" dirty="0">
              <a:latin typeface="Montserrat" panose="00000500000000000000" pitchFamily="50" charset="0"/>
            </a:endParaRPr>
          </a:p>
        </p:txBody>
      </p:sp>
    </p:spTree>
    <p:extLst>
      <p:ext uri="{BB962C8B-B14F-4D97-AF65-F5344CB8AC3E}">
        <p14:creationId xmlns:p14="http://schemas.microsoft.com/office/powerpoint/2010/main" val="27166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9"/>
                                        </p:tgtEl>
                                        <p:attrNameLst>
                                          <p:attrName>style.visibility</p:attrName>
                                        </p:attrNameLst>
                                      </p:cBhvr>
                                      <p:to>
                                        <p:strVal val="visible"/>
                                      </p:to>
                                    </p:set>
                                    <p:animEffect transition="in" filter="dissolve">
                                      <p:cBhvr>
                                        <p:cTn id="7" dur="500"/>
                                        <p:tgtEl>
                                          <p:spTgt spid="2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1"/>
                                        </p:tgtEl>
                                        <p:attrNameLst>
                                          <p:attrName>style.visibility</p:attrName>
                                        </p:attrNameLst>
                                      </p:cBhvr>
                                      <p:to>
                                        <p:strVal val="visible"/>
                                      </p:to>
                                    </p:set>
                                    <p:animEffect transition="in" filter="dissolve">
                                      <p:cBhvr>
                                        <p:cTn id="12" dur="500"/>
                                        <p:tgtEl>
                                          <p:spTgt spid="2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6"/>
                                        </p:tgtEl>
                                        <p:attrNameLst>
                                          <p:attrName>style.visibility</p:attrName>
                                        </p:attrNameLst>
                                      </p:cBhvr>
                                      <p:to>
                                        <p:strVal val="visible"/>
                                      </p:to>
                                    </p:set>
                                    <p:animEffect transition="in" filter="dissolve">
                                      <p:cBhvr>
                                        <p:cTn id="17" dur="500"/>
                                        <p:tgtEl>
                                          <p:spTgt spid="2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51"/>
                                        </p:tgtEl>
                                        <p:attrNameLst>
                                          <p:attrName>style.visibility</p:attrName>
                                        </p:attrNameLst>
                                      </p:cBhvr>
                                      <p:to>
                                        <p:strVal val="visible"/>
                                      </p:to>
                                    </p:set>
                                    <p:animEffect transition="in" filter="dissolve">
                                      <p:cBhvr>
                                        <p:cTn id="22" dur="500"/>
                                        <p:tgtEl>
                                          <p:spTgt spid="25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3"/>
                                        </p:tgtEl>
                                        <p:attrNameLst>
                                          <p:attrName>style.visibility</p:attrName>
                                        </p:attrNameLst>
                                      </p:cBhvr>
                                      <p:to>
                                        <p:strVal val="visible"/>
                                      </p:to>
                                    </p:set>
                                    <p:animEffect transition="in" filter="dissolve">
                                      <p:cBhvr>
                                        <p:cTn id="32" dur="500"/>
                                        <p:tgtEl>
                                          <p:spTgt spid="18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1" nodeType="clickEffect">
                                  <p:stCondLst>
                                    <p:cond delay="0"/>
                                  </p:stCondLst>
                                  <p:childTnLst>
                                    <p:animEffect transition="out" filter="wipe(down)">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1" nodeType="clickEffect">
                                  <p:stCondLst>
                                    <p:cond delay="0"/>
                                  </p:stCondLst>
                                  <p:childTnLst>
                                    <p:animEffect transition="out" filter="wipe(down)">
                                      <p:cBhvr>
                                        <p:cTn id="41" dur="500"/>
                                        <p:tgtEl>
                                          <p:spTgt spid="183"/>
                                        </p:tgtEl>
                                      </p:cBhvr>
                                    </p:animEffect>
                                    <p:set>
                                      <p:cBhvr>
                                        <p:cTn id="42" dur="1" fill="hold">
                                          <p:stCondLst>
                                            <p:cond delay="499"/>
                                          </p:stCondLst>
                                        </p:cTn>
                                        <p:tgtEl>
                                          <p:spTgt spid="18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4"/>
                                        </p:tgtEl>
                                        <p:attrNameLst>
                                          <p:attrName>style.visibility</p:attrName>
                                        </p:attrNameLst>
                                      </p:cBhvr>
                                      <p:to>
                                        <p:strVal val="visible"/>
                                      </p:to>
                                    </p:set>
                                    <p:animEffect transition="in" filter="dissolve">
                                      <p:cBhvr>
                                        <p:cTn id="47" dur="500"/>
                                        <p:tgtEl>
                                          <p:spTgt spid="18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5"/>
                                        </p:tgtEl>
                                        <p:attrNameLst>
                                          <p:attrName>style.visibility</p:attrName>
                                        </p:attrNameLst>
                                      </p:cBhvr>
                                      <p:to>
                                        <p:strVal val="visible"/>
                                      </p:to>
                                    </p:set>
                                    <p:animEffect transition="in" filter="dissolve">
                                      <p:cBhvr>
                                        <p:cTn id="52" dur="500"/>
                                        <p:tgtEl>
                                          <p:spTgt spid="18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xit" presetSubtype="4" fill="hold" grpId="1" nodeType="clickEffect">
                                  <p:stCondLst>
                                    <p:cond delay="0"/>
                                  </p:stCondLst>
                                  <p:childTnLst>
                                    <p:animEffect transition="out" filter="wipe(down)">
                                      <p:cBhvr>
                                        <p:cTn id="56" dur="500"/>
                                        <p:tgtEl>
                                          <p:spTgt spid="185"/>
                                        </p:tgtEl>
                                      </p:cBhvr>
                                    </p:animEffect>
                                    <p:set>
                                      <p:cBhvr>
                                        <p:cTn id="57" dur="1" fill="hold">
                                          <p:stCondLst>
                                            <p:cond delay="499"/>
                                          </p:stCondLst>
                                        </p:cTn>
                                        <p:tgtEl>
                                          <p:spTgt spid="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83" grpId="0" animBg="1"/>
      <p:bldP spid="183" grpId="1" animBg="1"/>
      <p:bldP spid="184" grpId="0" animBg="1"/>
      <p:bldP spid="185" grpId="0" animBg="1"/>
      <p:bldP spid="18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692FB9-A858-8A4C-B2FB-D94FA2EFD57C}"/>
              </a:ext>
            </a:extLst>
          </p:cNvPr>
          <p:cNvSpPr>
            <a:spLocks noGrp="1"/>
          </p:cNvSpPr>
          <p:nvPr>
            <p:ph type="title"/>
          </p:nvPr>
        </p:nvSpPr>
        <p:spPr>
          <a:xfrm>
            <a:off x="1640156" y="411252"/>
            <a:ext cx="8911687" cy="1280890"/>
          </a:xfrm>
        </p:spPr>
        <p:txBody>
          <a:bodyPr>
            <a:normAutofit/>
          </a:bodyPr>
          <a:lstStyle/>
          <a:p>
            <a:pPr algn="ctr"/>
            <a:r>
              <a:rPr lang="es-CO" sz="4000" b="1" dirty="0"/>
              <a:t>Enfoque clínico</a:t>
            </a:r>
          </a:p>
        </p:txBody>
      </p:sp>
      <p:pic>
        <p:nvPicPr>
          <p:cNvPr id="3" name="Imagen 2">
            <a:extLst>
              <a:ext uri="{FF2B5EF4-FFF2-40B4-BE49-F238E27FC236}">
                <a16:creationId xmlns:a16="http://schemas.microsoft.com/office/drawing/2014/main" id="{3261C6D2-642C-4A49-98A2-E1A1BBED29B9}"/>
              </a:ext>
            </a:extLst>
          </p:cNvPr>
          <p:cNvPicPr>
            <a:picLocks noChangeAspect="1"/>
          </p:cNvPicPr>
          <p:nvPr/>
        </p:nvPicPr>
        <p:blipFill>
          <a:blip r:embed="rId2"/>
          <a:stretch>
            <a:fillRect/>
          </a:stretch>
        </p:blipFill>
        <p:spPr>
          <a:xfrm>
            <a:off x="5898559" y="1692142"/>
            <a:ext cx="6293441" cy="4716529"/>
          </a:xfrm>
          <a:prstGeom prst="rect">
            <a:avLst/>
          </a:prstGeom>
          <a:effectLst>
            <a:softEdge rad="38100"/>
          </a:effectLst>
        </p:spPr>
      </p:pic>
    </p:spTree>
    <p:extLst>
      <p:ext uri="{BB962C8B-B14F-4D97-AF65-F5344CB8AC3E}">
        <p14:creationId xmlns:p14="http://schemas.microsoft.com/office/powerpoint/2010/main" val="393803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53191B1-1950-4AAB-B661-102A34A3B8A5}"/>
              </a:ext>
            </a:extLst>
          </p:cNvPr>
          <p:cNvGraphicFramePr>
            <a:graphicFrameLocks noGrp="1"/>
          </p:cNvGraphicFramePr>
          <p:nvPr>
            <p:ph idx="1"/>
            <p:extLst>
              <p:ext uri="{D42A27DB-BD31-4B8C-83A1-F6EECF244321}">
                <p14:modId xmlns:p14="http://schemas.microsoft.com/office/powerpoint/2010/main" val="3238121049"/>
              </p:ext>
            </p:extLst>
          </p:nvPr>
        </p:nvGraphicFramePr>
        <p:xfrm>
          <a:off x="2275840" y="588441"/>
          <a:ext cx="12192000" cy="5416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a:extLst>
              <a:ext uri="{FF2B5EF4-FFF2-40B4-BE49-F238E27FC236}">
                <a16:creationId xmlns:a16="http://schemas.microsoft.com/office/drawing/2014/main" id="{52C24C83-668B-4BD5-8B8C-A6D147F4E108}"/>
              </a:ext>
            </a:extLst>
          </p:cNvPr>
          <p:cNvSpPr txBox="1"/>
          <p:nvPr/>
        </p:nvSpPr>
        <p:spPr>
          <a:xfrm>
            <a:off x="4286808" y="6442501"/>
            <a:ext cx="8792308" cy="246221"/>
          </a:xfrm>
          <a:prstGeom prst="rect">
            <a:avLst/>
          </a:prstGeom>
          <a:noFill/>
        </p:spPr>
        <p:txBody>
          <a:bodyPr wrap="square" rtlCol="0">
            <a:spAutoFit/>
          </a:bodyPr>
          <a:lstStyle/>
          <a:p>
            <a:r>
              <a:rPr lang="es-CO" sz="1000" dirty="0">
                <a:latin typeface="Montserrat" panose="00000500000000000000" pitchFamily="50" charset="0"/>
              </a:rPr>
              <a:t>Duque Ossa, DJ, et al. Ictericia: enfoque en el servicio de urgencias en Urgente saber de urgencias. 16 seminario. 1ed. 2017</a:t>
            </a:r>
          </a:p>
        </p:txBody>
      </p:sp>
    </p:spTree>
    <p:extLst>
      <p:ext uri="{BB962C8B-B14F-4D97-AF65-F5344CB8AC3E}">
        <p14:creationId xmlns:p14="http://schemas.microsoft.com/office/powerpoint/2010/main" val="3684952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F90CACB-8975-431D-987E-DF16EF04EB56}"/>
                                            </p:graphicEl>
                                          </p:spTgt>
                                        </p:tgtEl>
                                        <p:attrNameLst>
                                          <p:attrName>style.visibility</p:attrName>
                                        </p:attrNameLst>
                                      </p:cBhvr>
                                      <p:to>
                                        <p:strVal val="visible"/>
                                      </p:to>
                                    </p:set>
                                    <p:animEffect transition="in" filter="fade">
                                      <p:cBhvr>
                                        <p:cTn id="7" dur="500"/>
                                        <p:tgtEl>
                                          <p:spTgt spid="4">
                                            <p:graphicEl>
                                              <a:dgm id="{CF90CACB-8975-431D-987E-DF16EF04EB5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7885DD60-1660-47CD-A1AF-56B67E9ECD0F}"/>
                                            </p:graphicEl>
                                          </p:spTgt>
                                        </p:tgtEl>
                                        <p:attrNameLst>
                                          <p:attrName>style.visibility</p:attrName>
                                        </p:attrNameLst>
                                      </p:cBhvr>
                                      <p:to>
                                        <p:strVal val="visible"/>
                                      </p:to>
                                    </p:set>
                                    <p:animEffect transition="in" filter="fade">
                                      <p:cBhvr>
                                        <p:cTn id="12" dur="500"/>
                                        <p:tgtEl>
                                          <p:spTgt spid="4">
                                            <p:graphicEl>
                                              <a:dgm id="{7885DD60-1660-47CD-A1AF-56B67E9ECD0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990D6B6-B570-4C84-8E91-D07A08D4C933}"/>
                                            </p:graphicEl>
                                          </p:spTgt>
                                        </p:tgtEl>
                                        <p:attrNameLst>
                                          <p:attrName>style.visibility</p:attrName>
                                        </p:attrNameLst>
                                      </p:cBhvr>
                                      <p:to>
                                        <p:strVal val="visible"/>
                                      </p:to>
                                    </p:set>
                                    <p:animEffect transition="in" filter="fade">
                                      <p:cBhvr>
                                        <p:cTn id="15" dur="500"/>
                                        <p:tgtEl>
                                          <p:spTgt spid="4">
                                            <p:graphicEl>
                                              <a:dgm id="{4990D6B6-B570-4C84-8E91-D07A08D4C93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1B0B4942-7BBE-4CA7-BEB9-F226AF8C2A8F}"/>
                                            </p:graphicEl>
                                          </p:spTgt>
                                        </p:tgtEl>
                                        <p:attrNameLst>
                                          <p:attrName>style.visibility</p:attrName>
                                        </p:attrNameLst>
                                      </p:cBhvr>
                                      <p:to>
                                        <p:strVal val="visible"/>
                                      </p:to>
                                    </p:set>
                                    <p:animEffect transition="in" filter="fade">
                                      <p:cBhvr>
                                        <p:cTn id="20" dur="500"/>
                                        <p:tgtEl>
                                          <p:spTgt spid="4">
                                            <p:graphicEl>
                                              <a:dgm id="{1B0B4942-7BBE-4CA7-BEB9-F226AF8C2A8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BCD88C90-03B9-47C3-9FC1-B41D910AAB9F}"/>
                                            </p:graphicEl>
                                          </p:spTgt>
                                        </p:tgtEl>
                                        <p:attrNameLst>
                                          <p:attrName>style.visibility</p:attrName>
                                        </p:attrNameLst>
                                      </p:cBhvr>
                                      <p:to>
                                        <p:strVal val="visible"/>
                                      </p:to>
                                    </p:set>
                                    <p:animEffect transition="in" filter="fade">
                                      <p:cBhvr>
                                        <p:cTn id="25" dur="500"/>
                                        <p:tgtEl>
                                          <p:spTgt spid="4">
                                            <p:graphicEl>
                                              <a:dgm id="{BCD88C90-03B9-47C3-9FC1-B41D910AAB9F}"/>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2345838E-43B8-4628-8224-ACCCBEDEF754}"/>
                                            </p:graphicEl>
                                          </p:spTgt>
                                        </p:tgtEl>
                                        <p:attrNameLst>
                                          <p:attrName>style.visibility</p:attrName>
                                        </p:attrNameLst>
                                      </p:cBhvr>
                                      <p:to>
                                        <p:strVal val="visible"/>
                                      </p:to>
                                    </p:set>
                                    <p:animEffect transition="in" filter="fade">
                                      <p:cBhvr>
                                        <p:cTn id="30" dur="500"/>
                                        <p:tgtEl>
                                          <p:spTgt spid="4">
                                            <p:graphicEl>
                                              <a:dgm id="{2345838E-43B8-4628-8224-ACCCBEDEF7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4DB60D8-E196-4C57-8A97-FAB06FDE3509}"/>
              </a:ext>
            </a:extLst>
          </p:cNvPr>
          <p:cNvGraphicFramePr>
            <a:graphicFrameLocks noGrp="1"/>
          </p:cNvGraphicFramePr>
          <p:nvPr>
            <p:ph idx="1"/>
            <p:extLst>
              <p:ext uri="{D42A27DB-BD31-4B8C-83A1-F6EECF244321}">
                <p14:modId xmlns:p14="http://schemas.microsoft.com/office/powerpoint/2010/main" val="1141626771"/>
              </p:ext>
            </p:extLst>
          </p:nvPr>
        </p:nvGraphicFramePr>
        <p:xfrm>
          <a:off x="1467848" y="497998"/>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8E32333F-6775-4CB8-A5CD-3A87426C1CF9}"/>
              </a:ext>
            </a:extLst>
          </p:cNvPr>
          <p:cNvSpPr txBox="1"/>
          <p:nvPr/>
        </p:nvSpPr>
        <p:spPr>
          <a:xfrm>
            <a:off x="2835198" y="5874394"/>
            <a:ext cx="8792308" cy="461665"/>
          </a:xfrm>
          <a:prstGeom prst="rect">
            <a:avLst/>
          </a:prstGeom>
          <a:noFill/>
        </p:spPr>
        <p:txBody>
          <a:bodyPr wrap="square" rtlCol="0">
            <a:spAutoFit/>
          </a:bodyPr>
          <a:lstStyle/>
          <a:p>
            <a:pPr algn="r"/>
            <a:r>
              <a:rPr lang="es-CO" sz="1200" dirty="0">
                <a:latin typeface="Montserrat" panose="00000500000000000000" pitchFamily="50" charset="0"/>
              </a:rPr>
              <a:t>Duque Ossa, DJ, et al. Ictericia: enfoque en el servicio de urgencias en </a:t>
            </a:r>
          </a:p>
          <a:p>
            <a:pPr algn="r"/>
            <a:r>
              <a:rPr lang="es-CO" sz="1200" dirty="0">
                <a:latin typeface="Montserrat" panose="00000500000000000000" pitchFamily="50" charset="0"/>
              </a:rPr>
              <a:t>Urgente saber de urgencias. 16 seminario. 1ed. 2017</a:t>
            </a:r>
          </a:p>
        </p:txBody>
      </p:sp>
    </p:spTree>
    <p:extLst>
      <p:ext uri="{BB962C8B-B14F-4D97-AF65-F5344CB8AC3E}">
        <p14:creationId xmlns:p14="http://schemas.microsoft.com/office/powerpoint/2010/main" val="274039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D9F32BB-84B2-4BEE-BC7A-3BD172C97E82}"/>
                                            </p:graphicEl>
                                          </p:spTgt>
                                        </p:tgtEl>
                                        <p:attrNameLst>
                                          <p:attrName>style.visibility</p:attrName>
                                        </p:attrNameLst>
                                      </p:cBhvr>
                                      <p:to>
                                        <p:strVal val="visible"/>
                                      </p:to>
                                    </p:set>
                                    <p:animEffect transition="in" filter="fade">
                                      <p:cBhvr>
                                        <p:cTn id="7" dur="500"/>
                                        <p:tgtEl>
                                          <p:spTgt spid="4">
                                            <p:graphicEl>
                                              <a:dgm id="{9D9F32BB-84B2-4BEE-BC7A-3BD172C97E8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F77C5A4-3D02-4A1C-8C4D-EE8A3D326406}"/>
                                            </p:graphicEl>
                                          </p:spTgt>
                                        </p:tgtEl>
                                        <p:attrNameLst>
                                          <p:attrName>style.visibility</p:attrName>
                                        </p:attrNameLst>
                                      </p:cBhvr>
                                      <p:to>
                                        <p:strVal val="visible"/>
                                      </p:to>
                                    </p:set>
                                    <p:animEffect transition="in" filter="fade">
                                      <p:cBhvr>
                                        <p:cTn id="12" dur="500"/>
                                        <p:tgtEl>
                                          <p:spTgt spid="4">
                                            <p:graphicEl>
                                              <a:dgm id="{0F77C5A4-3D02-4A1C-8C4D-EE8A3D32640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4533F23-4BEE-4B9D-A251-F4556A01B066}"/>
                                            </p:graphicEl>
                                          </p:spTgt>
                                        </p:tgtEl>
                                        <p:attrNameLst>
                                          <p:attrName>style.visibility</p:attrName>
                                        </p:attrNameLst>
                                      </p:cBhvr>
                                      <p:to>
                                        <p:strVal val="visible"/>
                                      </p:to>
                                    </p:set>
                                    <p:animEffect transition="in" filter="fade">
                                      <p:cBhvr>
                                        <p:cTn id="15" dur="500"/>
                                        <p:tgtEl>
                                          <p:spTgt spid="4">
                                            <p:graphicEl>
                                              <a:dgm id="{C4533F23-4BEE-4B9D-A251-F4556A01B06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9D6596FD-27FF-48B4-82B1-195AFC3DE76B}"/>
                                            </p:graphicEl>
                                          </p:spTgt>
                                        </p:tgtEl>
                                        <p:attrNameLst>
                                          <p:attrName>style.visibility</p:attrName>
                                        </p:attrNameLst>
                                      </p:cBhvr>
                                      <p:to>
                                        <p:strVal val="visible"/>
                                      </p:to>
                                    </p:set>
                                    <p:animEffect transition="in" filter="fade">
                                      <p:cBhvr>
                                        <p:cTn id="20" dur="500"/>
                                        <p:tgtEl>
                                          <p:spTgt spid="4">
                                            <p:graphicEl>
                                              <a:dgm id="{9D6596FD-27FF-48B4-82B1-195AFC3DE76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5ECD3D19-2856-4EF8-BCA8-1BA42E972AFB}"/>
                                            </p:graphicEl>
                                          </p:spTgt>
                                        </p:tgtEl>
                                        <p:attrNameLst>
                                          <p:attrName>style.visibility</p:attrName>
                                        </p:attrNameLst>
                                      </p:cBhvr>
                                      <p:to>
                                        <p:strVal val="visible"/>
                                      </p:to>
                                    </p:set>
                                    <p:animEffect transition="in" filter="fade">
                                      <p:cBhvr>
                                        <p:cTn id="23" dur="500"/>
                                        <p:tgtEl>
                                          <p:spTgt spid="4">
                                            <p:graphicEl>
                                              <a:dgm id="{5ECD3D19-2856-4EF8-BCA8-1BA42E972AF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6AC08751-E788-4BF1-90B4-F093C3AB1174}"/>
              </a:ext>
            </a:extLst>
          </p:cNvPr>
          <p:cNvSpPr>
            <a:spLocks noGrp="1"/>
          </p:cNvSpPr>
          <p:nvPr>
            <p:ph type="title"/>
          </p:nvPr>
        </p:nvSpPr>
        <p:spPr>
          <a:xfrm>
            <a:off x="409964" y="112745"/>
            <a:ext cx="4136123" cy="1080938"/>
          </a:xfrm>
        </p:spPr>
        <p:txBody>
          <a:bodyPr>
            <a:normAutofit/>
          </a:bodyPr>
          <a:lstStyle/>
          <a:p>
            <a:r>
              <a:rPr lang="es-CO" sz="2000" dirty="0"/>
              <a:t>¿Por qué realizar buena anamnesis y examen físico?</a:t>
            </a:r>
          </a:p>
        </p:txBody>
      </p:sp>
      <p:sp>
        <p:nvSpPr>
          <p:cNvPr id="3" name="Marcador de contenido 2">
            <a:extLst>
              <a:ext uri="{FF2B5EF4-FFF2-40B4-BE49-F238E27FC236}">
                <a16:creationId xmlns:a16="http://schemas.microsoft.com/office/drawing/2014/main" id="{220A8F3A-2CDF-4546-991E-C1D8637D62EF}"/>
              </a:ext>
            </a:extLst>
          </p:cNvPr>
          <p:cNvSpPr>
            <a:spLocks noGrp="1"/>
          </p:cNvSpPr>
          <p:nvPr>
            <p:ph idx="1"/>
          </p:nvPr>
        </p:nvSpPr>
        <p:spPr>
          <a:xfrm>
            <a:off x="575833" y="1193683"/>
            <a:ext cx="4136123" cy="2087997"/>
          </a:xfrm>
        </p:spPr>
        <p:txBody>
          <a:bodyPr>
            <a:noAutofit/>
          </a:bodyPr>
          <a:lstStyle/>
          <a:p>
            <a:r>
              <a:rPr lang="es-CO" sz="1800" dirty="0"/>
              <a:t>Estudio prospectivo.</a:t>
            </a:r>
          </a:p>
          <a:p>
            <a:r>
              <a:rPr lang="es-CO" sz="1800" dirty="0"/>
              <a:t>BT &gt; 3.5mg/ dl.</a:t>
            </a:r>
          </a:p>
          <a:p>
            <a:r>
              <a:rPr lang="es-CO" sz="1800" dirty="0"/>
              <a:t>Exclusión de pacientes con hepatitis típica, metástasis obvia, cirrótico conocido.</a:t>
            </a:r>
          </a:p>
          <a:p>
            <a:r>
              <a:rPr lang="es-CO" sz="1800" dirty="0"/>
              <a:t>Estudios hasta 3 semanas.</a:t>
            </a:r>
          </a:p>
        </p:txBody>
      </p:sp>
      <p:pic>
        <p:nvPicPr>
          <p:cNvPr id="4" name="Imagen 3">
            <a:extLst>
              <a:ext uri="{FF2B5EF4-FFF2-40B4-BE49-F238E27FC236}">
                <a16:creationId xmlns:a16="http://schemas.microsoft.com/office/drawing/2014/main" id="{02A706FB-8D19-45FB-8B8E-137A7229DF9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20870" y="252412"/>
            <a:ext cx="6303134" cy="1725386"/>
          </a:xfrm>
          <a:prstGeom prst="rect">
            <a:avLst/>
          </a:prstGeom>
          <a:ln>
            <a:solidFill>
              <a:schemeClr val="accent1"/>
            </a:solidFill>
          </a:ln>
          <a:effectLst>
            <a:outerShdw blurRad="76200" dist="63500" dir="5040000" algn="tl" rotWithShape="0">
              <a:srgbClr val="000000">
                <a:alpha val="41000"/>
              </a:srgbClr>
            </a:outerShdw>
          </a:effectLst>
        </p:spPr>
      </p:pic>
      <p:pic>
        <p:nvPicPr>
          <p:cNvPr id="5" name="Imagen 4">
            <a:extLst>
              <a:ext uri="{FF2B5EF4-FFF2-40B4-BE49-F238E27FC236}">
                <a16:creationId xmlns:a16="http://schemas.microsoft.com/office/drawing/2014/main" id="{B92257B5-A2DD-4C1C-B9D4-11AE678E465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73877" y="2170028"/>
            <a:ext cx="4397119" cy="4397119"/>
          </a:xfrm>
          <a:prstGeom prst="rect">
            <a:avLst/>
          </a:prstGeom>
        </p:spPr>
      </p:pic>
      <p:sp>
        <p:nvSpPr>
          <p:cNvPr id="8" name="CuadroTexto 7">
            <a:extLst>
              <a:ext uri="{FF2B5EF4-FFF2-40B4-BE49-F238E27FC236}">
                <a16:creationId xmlns:a16="http://schemas.microsoft.com/office/drawing/2014/main" id="{28AB8EAC-2532-4B98-8E36-94C850CEE121}"/>
              </a:ext>
            </a:extLst>
          </p:cNvPr>
          <p:cNvSpPr txBox="1"/>
          <p:nvPr/>
        </p:nvSpPr>
        <p:spPr>
          <a:xfrm>
            <a:off x="5662296" y="6581001"/>
            <a:ext cx="6268782" cy="246221"/>
          </a:xfrm>
          <a:prstGeom prst="rect">
            <a:avLst/>
          </a:prstGeom>
          <a:noFill/>
        </p:spPr>
        <p:txBody>
          <a:bodyPr wrap="square" rtlCol="0">
            <a:spAutoFit/>
          </a:bodyPr>
          <a:lstStyle/>
          <a:p>
            <a:pPr algn="r"/>
            <a:r>
              <a:rPr lang="nl-NL" sz="1000" dirty="0">
                <a:latin typeface="Montserrat" panose="00000500000000000000" pitchFamily="50" charset="0"/>
              </a:rPr>
              <a:t>O'Connor KW, et al. Gastroenterology.1983 Jun;84(6):1498-1504. </a:t>
            </a:r>
            <a:endParaRPr lang="es-CO" sz="1000" dirty="0">
              <a:latin typeface="Montserrat" panose="00000500000000000000" pitchFamily="50" charset="0"/>
            </a:endParaRPr>
          </a:p>
        </p:txBody>
      </p:sp>
      <p:sp>
        <p:nvSpPr>
          <p:cNvPr id="10" name="Rectángulo 9">
            <a:extLst>
              <a:ext uri="{FF2B5EF4-FFF2-40B4-BE49-F238E27FC236}">
                <a16:creationId xmlns:a16="http://schemas.microsoft.com/office/drawing/2014/main" id="{A15123C4-5D49-4A4D-8B7D-BE27D0FD94A0}"/>
              </a:ext>
            </a:extLst>
          </p:cNvPr>
          <p:cNvSpPr/>
          <p:nvPr/>
        </p:nvSpPr>
        <p:spPr>
          <a:xfrm>
            <a:off x="6553858" y="2891386"/>
            <a:ext cx="3916393" cy="279488"/>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pic>
        <p:nvPicPr>
          <p:cNvPr id="6" name="Imagen 5">
            <a:extLst>
              <a:ext uri="{FF2B5EF4-FFF2-40B4-BE49-F238E27FC236}">
                <a16:creationId xmlns:a16="http://schemas.microsoft.com/office/drawing/2014/main" id="{7DDE83F6-53A1-49B6-BDA1-82C6F11747B3}"/>
              </a:ext>
            </a:extLst>
          </p:cNvPr>
          <p:cNvPicPr>
            <a:picLocks noChangeAspect="1"/>
          </p:cNvPicPr>
          <p:nvPr/>
        </p:nvPicPr>
        <p:blipFill>
          <a:blip r:embed="rId5"/>
          <a:stretch>
            <a:fillRect/>
          </a:stretch>
        </p:blipFill>
        <p:spPr>
          <a:xfrm>
            <a:off x="4956050" y="2191220"/>
            <a:ext cx="6893133" cy="4397120"/>
          </a:xfrm>
          <a:prstGeom prst="rect">
            <a:avLst/>
          </a:prstGeom>
          <a:ln>
            <a:solidFill>
              <a:schemeClr val="accent1"/>
            </a:solidFill>
          </a:ln>
        </p:spPr>
      </p:pic>
      <p:sp>
        <p:nvSpPr>
          <p:cNvPr id="7" name="Rectángulo 6">
            <a:extLst>
              <a:ext uri="{FF2B5EF4-FFF2-40B4-BE49-F238E27FC236}">
                <a16:creationId xmlns:a16="http://schemas.microsoft.com/office/drawing/2014/main" id="{A7ABA010-A48E-4FA7-A203-D3B40202F7DB}"/>
              </a:ext>
            </a:extLst>
          </p:cNvPr>
          <p:cNvSpPr/>
          <p:nvPr/>
        </p:nvSpPr>
        <p:spPr>
          <a:xfrm>
            <a:off x="4952874" y="4683273"/>
            <a:ext cx="6598135" cy="371475"/>
          </a:xfrm>
          <a:prstGeom prst="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spTree>
    <p:extLst>
      <p:ext uri="{BB962C8B-B14F-4D97-AF65-F5344CB8AC3E}">
        <p14:creationId xmlns:p14="http://schemas.microsoft.com/office/powerpoint/2010/main" val="39640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7" name="Group 56"/>
          <p:cNvGrpSpPr/>
          <p:nvPr/>
        </p:nvGrpSpPr>
        <p:grpSpPr>
          <a:xfrm>
            <a:off x="1300511" y="1912158"/>
            <a:ext cx="4299718" cy="646331"/>
            <a:chOff x="682162" y="2875634"/>
            <a:chExt cx="4299718" cy="646331"/>
          </a:xfrm>
        </p:grpSpPr>
        <p:cxnSp>
          <p:nvCxnSpPr>
            <p:cNvPr id="27" name="Straight Connector 26"/>
            <p:cNvCxnSpPr/>
            <p:nvPr/>
          </p:nvCxnSpPr>
          <p:spPr>
            <a:xfrm>
              <a:off x="3610280" y="3202861"/>
              <a:ext cx="1371600" cy="0"/>
            </a:xfrm>
            <a:prstGeom prst="line">
              <a:avLst/>
            </a:prstGeom>
            <a:ln>
              <a:solidFill>
                <a:schemeClr val="accent3"/>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82162" y="2875634"/>
              <a:ext cx="2579552" cy="646331"/>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cap="all" dirty="0" err="1">
                  <a:solidFill>
                    <a:srgbClr val="152B48"/>
                  </a:solidFill>
                  <a:latin typeface="Montserrat" panose="00000500000000000000" pitchFamily="50" charset="0"/>
                  <a:cs typeface="Arial" panose="020B0604020202020204" pitchFamily="34" charset="0"/>
                </a:rPr>
                <a:t>Metabolismo</a:t>
              </a:r>
              <a:endParaRPr lang="en-US" b="1" cap="all" dirty="0">
                <a:solidFill>
                  <a:srgbClr val="152B48"/>
                </a:solidFill>
                <a:latin typeface="Montserrat" panose="00000500000000000000" pitchFamily="50"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cap="all" dirty="0">
                  <a:solidFill>
                    <a:srgbClr val="152B48"/>
                  </a:solidFill>
                  <a:latin typeface="Montserrat" panose="00000500000000000000" pitchFamily="50" charset="0"/>
                  <a:cs typeface="Arial" panose="020B0604020202020204" pitchFamily="34" charset="0"/>
                </a:rPr>
                <a:t>de la </a:t>
              </a:r>
              <a:r>
                <a:rPr lang="en-US" b="1" cap="all" dirty="0" err="1">
                  <a:solidFill>
                    <a:srgbClr val="152B48"/>
                  </a:solidFill>
                  <a:latin typeface="Montserrat" panose="00000500000000000000" pitchFamily="50" charset="0"/>
                  <a:cs typeface="Arial" panose="020B0604020202020204" pitchFamily="34" charset="0"/>
                </a:rPr>
                <a:t>bilirrubina</a:t>
              </a:r>
              <a:endPar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endParaRPr>
            </a:p>
          </p:txBody>
        </p:sp>
      </p:grpSp>
      <p:grpSp>
        <p:nvGrpSpPr>
          <p:cNvPr id="58" name="Group 57"/>
          <p:cNvGrpSpPr/>
          <p:nvPr/>
        </p:nvGrpSpPr>
        <p:grpSpPr>
          <a:xfrm>
            <a:off x="794126" y="3451129"/>
            <a:ext cx="4806103" cy="547467"/>
            <a:chOff x="175777" y="4383768"/>
            <a:chExt cx="4806103" cy="547467"/>
          </a:xfrm>
        </p:grpSpPr>
        <p:cxnSp>
          <p:nvCxnSpPr>
            <p:cNvPr id="29" name="Straight Connector 28"/>
            <p:cNvCxnSpPr/>
            <p:nvPr/>
          </p:nvCxnSpPr>
          <p:spPr>
            <a:xfrm>
              <a:off x="3610280" y="4557584"/>
              <a:ext cx="1371600" cy="0"/>
            </a:xfrm>
            <a:prstGeom prst="line">
              <a:avLst/>
            </a:prstGeom>
            <a:ln>
              <a:solidFill>
                <a:schemeClr val="accent5"/>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75777" y="4383768"/>
              <a:ext cx="3199915" cy="547467"/>
              <a:chOff x="113211" y="1340148"/>
              <a:chExt cx="3199915" cy="547467"/>
            </a:xfrm>
          </p:grpSpPr>
          <p:sp>
            <p:nvSpPr>
              <p:cNvPr id="44" name="Rectangle 43"/>
              <p:cNvSpPr/>
              <p:nvPr/>
            </p:nvSpPr>
            <p:spPr>
              <a:xfrm>
                <a:off x="649706" y="1549061"/>
                <a:ext cx="2563528" cy="33855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152B48"/>
                    </a:solidFill>
                    <a:effectLst/>
                    <a:uLnTx/>
                    <a:uFillTx/>
                    <a:latin typeface="Montserrat" panose="00000500000000000000" pitchFamily="50" charset="0"/>
                    <a:cs typeface="Arial" pitchFamily="34" charset="0"/>
                  </a:rPr>
                  <a:t>. </a:t>
                </a:r>
                <a:endParaRPr kumimoji="0" lang="en-US" sz="1600" b="0" i="0" u="none" strike="noStrike" kern="1200" cap="none" spc="0" normalizeH="0" baseline="0" noProof="0" dirty="0">
                  <a:ln>
                    <a:noFill/>
                  </a:ln>
                  <a:solidFill>
                    <a:srgbClr val="152B48"/>
                  </a:solidFill>
                  <a:effectLst/>
                  <a:uLnTx/>
                  <a:uFillTx/>
                  <a:latin typeface="Montserrat" panose="00000500000000000000" pitchFamily="50" charset="0"/>
                </a:endParaRPr>
              </a:p>
            </p:txBody>
          </p:sp>
          <p:sp>
            <p:nvSpPr>
              <p:cNvPr id="45" name="Rectangle 44"/>
              <p:cNvSpPr/>
              <p:nvPr/>
            </p:nvSpPr>
            <p:spPr>
              <a:xfrm>
                <a:off x="113211" y="1340148"/>
                <a:ext cx="3199915"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cap="all" dirty="0" err="1">
                    <a:solidFill>
                      <a:srgbClr val="152B48"/>
                    </a:solidFill>
                    <a:latin typeface="Montserrat" panose="00000500000000000000" pitchFamily="50" charset="0"/>
                    <a:cs typeface="Arial" panose="020B0604020202020204" pitchFamily="34" charset="0"/>
                  </a:rPr>
                  <a:t>Enfoque</a:t>
                </a:r>
                <a:r>
                  <a:rPr lang="en-US" b="1" cap="all" dirty="0">
                    <a:solidFill>
                      <a:srgbClr val="152B48"/>
                    </a:solidFill>
                    <a:latin typeface="Montserrat" panose="00000500000000000000" pitchFamily="50" charset="0"/>
                    <a:cs typeface="Arial" panose="020B0604020202020204" pitchFamily="34" charset="0"/>
                  </a:rPr>
                  <a:t> </a:t>
                </a:r>
                <a:r>
                  <a:rPr lang="en-US" b="1" cap="all" dirty="0" err="1">
                    <a:solidFill>
                      <a:srgbClr val="152B48"/>
                    </a:solidFill>
                    <a:latin typeface="Montserrat" panose="00000500000000000000" pitchFamily="50" charset="0"/>
                    <a:cs typeface="Arial" panose="020B0604020202020204" pitchFamily="34" charset="0"/>
                  </a:rPr>
                  <a:t>diagnóstico</a:t>
                </a:r>
                <a:endPar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endParaRPr>
              </a:p>
            </p:txBody>
          </p:sp>
        </p:grpSp>
      </p:grpSp>
      <p:grpSp>
        <p:nvGrpSpPr>
          <p:cNvPr id="22" name="Group 21"/>
          <p:cNvGrpSpPr/>
          <p:nvPr/>
        </p:nvGrpSpPr>
        <p:grpSpPr>
          <a:xfrm>
            <a:off x="7724567" y="1278926"/>
            <a:ext cx="3770621" cy="369332"/>
            <a:chOff x="7267878" y="1974106"/>
            <a:chExt cx="3770621" cy="369332"/>
          </a:xfrm>
        </p:grpSpPr>
        <p:cxnSp>
          <p:nvCxnSpPr>
            <p:cNvPr id="26" name="Straight Connector 25"/>
            <p:cNvCxnSpPr/>
            <p:nvPr/>
          </p:nvCxnSpPr>
          <p:spPr>
            <a:xfrm>
              <a:off x="7267878" y="2190294"/>
              <a:ext cx="1371600"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8851682" y="1974106"/>
              <a:ext cx="2186817"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spc="0" normalizeH="0" baseline="0" noProof="0" dirty="0" err="1">
                  <a:ln>
                    <a:noFill/>
                  </a:ln>
                  <a:solidFill>
                    <a:srgbClr val="152B48"/>
                  </a:solidFill>
                  <a:effectLst/>
                  <a:uLnTx/>
                  <a:uFillTx/>
                  <a:latin typeface="Montserrat" panose="00000500000000000000" pitchFamily="50" charset="0"/>
                  <a:cs typeface="Arial" panose="020B0604020202020204" pitchFamily="34" charset="0"/>
                </a:rPr>
                <a:t>epidemiología</a:t>
              </a:r>
              <a:endPar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endParaRPr>
            </a:p>
          </p:txBody>
        </p:sp>
      </p:grpSp>
      <p:grpSp>
        <p:nvGrpSpPr>
          <p:cNvPr id="21" name="Group 20"/>
          <p:cNvGrpSpPr/>
          <p:nvPr/>
        </p:nvGrpSpPr>
        <p:grpSpPr>
          <a:xfrm>
            <a:off x="7798324" y="2723501"/>
            <a:ext cx="2989406" cy="369332"/>
            <a:chOff x="7267878" y="3584141"/>
            <a:chExt cx="2989406" cy="369332"/>
          </a:xfrm>
        </p:grpSpPr>
        <p:cxnSp>
          <p:nvCxnSpPr>
            <p:cNvPr id="28" name="Straight Connector 27"/>
            <p:cNvCxnSpPr/>
            <p:nvPr/>
          </p:nvCxnSpPr>
          <p:spPr>
            <a:xfrm>
              <a:off x="7267878" y="3784196"/>
              <a:ext cx="1371600"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8738920" y="3584141"/>
              <a:ext cx="151836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spc="0" normalizeH="0" baseline="0" noProof="0" dirty="0" err="1">
                  <a:ln>
                    <a:noFill/>
                  </a:ln>
                  <a:solidFill>
                    <a:srgbClr val="152B48"/>
                  </a:solidFill>
                  <a:effectLst/>
                  <a:uLnTx/>
                  <a:uFillTx/>
                  <a:latin typeface="Montserrat" panose="00000500000000000000" pitchFamily="50" charset="0"/>
                  <a:cs typeface="Arial" panose="020B0604020202020204" pitchFamily="34" charset="0"/>
                </a:rPr>
                <a:t>etiología</a:t>
              </a:r>
              <a:endPar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endParaRPr>
            </a:p>
          </p:txBody>
        </p:sp>
      </p:grpSp>
      <p:grpSp>
        <p:nvGrpSpPr>
          <p:cNvPr id="55" name="Group 54"/>
          <p:cNvGrpSpPr/>
          <p:nvPr/>
        </p:nvGrpSpPr>
        <p:grpSpPr>
          <a:xfrm>
            <a:off x="7738167" y="4007106"/>
            <a:ext cx="3740062" cy="369332"/>
            <a:chOff x="7227385" y="5223109"/>
            <a:chExt cx="3740062" cy="369332"/>
          </a:xfrm>
        </p:grpSpPr>
        <p:cxnSp>
          <p:nvCxnSpPr>
            <p:cNvPr id="30" name="Straight Connector 29"/>
            <p:cNvCxnSpPr>
              <a:cxnSpLocks/>
            </p:cNvCxnSpPr>
            <p:nvPr/>
          </p:nvCxnSpPr>
          <p:spPr>
            <a:xfrm>
              <a:off x="7227385" y="5516010"/>
              <a:ext cx="1412093"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833529" y="5223109"/>
              <a:ext cx="213391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spc="0" normalizeH="0" baseline="0" noProof="0" dirty="0" err="1">
                  <a:ln>
                    <a:noFill/>
                  </a:ln>
                  <a:solidFill>
                    <a:srgbClr val="152B48"/>
                  </a:solidFill>
                  <a:effectLst/>
                  <a:uLnTx/>
                  <a:uFillTx/>
                  <a:latin typeface="Montserrat" panose="00000500000000000000" pitchFamily="50" charset="0"/>
                  <a:cs typeface="Arial" panose="020B0604020202020204" pitchFamily="34" charset="0"/>
                </a:rPr>
                <a:t>Conclusiones</a:t>
              </a:r>
              <a:endPar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endParaRPr>
            </a:p>
          </p:txBody>
        </p:sp>
      </p:grpSp>
      <p:sp>
        <p:nvSpPr>
          <p:cNvPr id="17" name="Diamond 16"/>
          <p:cNvSpPr/>
          <p:nvPr/>
        </p:nvSpPr>
        <p:spPr>
          <a:xfrm>
            <a:off x="5500293" y="3218080"/>
            <a:ext cx="2237874" cy="2081463"/>
          </a:xfrm>
          <a:prstGeom prst="diamond">
            <a:avLst/>
          </a:prstGeom>
          <a:solidFill>
            <a:schemeClr val="accent5">
              <a:lumMod val="50000"/>
            </a:schemeClr>
          </a:solidFill>
          <a:ln>
            <a:noFill/>
          </a:ln>
          <a:scene3d>
            <a:camera prst="perspectiveRelaxed">
              <a:rot lat="18636130" lon="928514" rev="20887732"/>
            </a:camera>
            <a:lightRig rig="harsh"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6" name="Diamond 15"/>
          <p:cNvSpPr/>
          <p:nvPr/>
        </p:nvSpPr>
        <p:spPr>
          <a:xfrm>
            <a:off x="5500293" y="2523122"/>
            <a:ext cx="2237874" cy="2081463"/>
          </a:xfrm>
          <a:prstGeom prst="diamond">
            <a:avLst/>
          </a:prstGeom>
          <a:solidFill>
            <a:schemeClr val="accent5"/>
          </a:solidFill>
          <a:ln>
            <a:noFill/>
          </a:ln>
          <a:scene3d>
            <a:camera prst="perspectiveRelaxed">
              <a:rot lat="18636130" lon="928514" rev="20887732"/>
            </a:camera>
            <a:lightRig rig="harsh"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8" name="Diamond 7"/>
          <p:cNvSpPr/>
          <p:nvPr/>
        </p:nvSpPr>
        <p:spPr>
          <a:xfrm>
            <a:off x="5560450" y="1828164"/>
            <a:ext cx="2237874" cy="2081463"/>
          </a:xfrm>
          <a:prstGeom prst="diamond">
            <a:avLst/>
          </a:prstGeom>
          <a:solidFill>
            <a:srgbClr val="0070C0"/>
          </a:solidFill>
          <a:ln>
            <a:noFill/>
          </a:ln>
          <a:scene3d>
            <a:camera prst="perspectiveRelaxed">
              <a:rot lat="18636130" lon="928514" rev="20887732"/>
            </a:camera>
            <a:lightRig rig="harsh"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3" name="Diamond 12"/>
          <p:cNvSpPr/>
          <p:nvPr/>
        </p:nvSpPr>
        <p:spPr>
          <a:xfrm>
            <a:off x="5500293" y="1133207"/>
            <a:ext cx="2237874" cy="2081463"/>
          </a:xfrm>
          <a:prstGeom prst="diamond">
            <a:avLst/>
          </a:prstGeom>
          <a:solidFill>
            <a:srgbClr val="76D6FF"/>
          </a:solidFill>
          <a:ln>
            <a:noFill/>
          </a:ln>
          <a:scene3d>
            <a:camera prst="perspectiveRelaxed">
              <a:rot lat="18636130" lon="928514" rev="20887732"/>
            </a:camera>
            <a:lightRig rig="harsh" dir="t"/>
          </a:scene3d>
          <a:sp3d>
            <a:bevelT prst="angle"/>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4" name="Diamond 13"/>
          <p:cNvSpPr/>
          <p:nvPr/>
        </p:nvSpPr>
        <p:spPr>
          <a:xfrm>
            <a:off x="5500293" y="438250"/>
            <a:ext cx="2237874" cy="2081463"/>
          </a:xfrm>
          <a:prstGeom prst="diamond">
            <a:avLst/>
          </a:prstGeom>
          <a:solidFill>
            <a:srgbClr val="23D4F6"/>
          </a:solidFill>
          <a:ln>
            <a:noFill/>
          </a:ln>
          <a:scene3d>
            <a:camera prst="perspectiveRelaxed">
              <a:rot lat="18636130" lon="928514" rev="20887732"/>
            </a:camera>
            <a:lightRig rig="harsh" dir="t"/>
          </a:scene3d>
          <a:sp3d>
            <a:bevelT prst="angle"/>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5" name="Diamond 14"/>
          <p:cNvSpPr/>
          <p:nvPr/>
        </p:nvSpPr>
        <p:spPr>
          <a:xfrm>
            <a:off x="5552818" y="-260639"/>
            <a:ext cx="2237874" cy="2081463"/>
          </a:xfrm>
          <a:prstGeom prst="diamond">
            <a:avLst/>
          </a:prstGeom>
          <a:solidFill>
            <a:schemeClr val="accent1"/>
          </a:solidFill>
          <a:ln>
            <a:noFill/>
          </a:ln>
          <a:scene3d>
            <a:camera prst="perspectiveRelaxed">
              <a:rot lat="18630000" lon="930000" rev="20886000"/>
            </a:camera>
            <a:lightRig rig="harsh"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grpSp>
        <p:nvGrpSpPr>
          <p:cNvPr id="56" name="Group 55"/>
          <p:cNvGrpSpPr/>
          <p:nvPr/>
        </p:nvGrpSpPr>
        <p:grpSpPr>
          <a:xfrm>
            <a:off x="1330621" y="565707"/>
            <a:ext cx="4269608" cy="460103"/>
            <a:chOff x="712272" y="1521279"/>
            <a:chExt cx="4269608" cy="460103"/>
          </a:xfrm>
        </p:grpSpPr>
        <p:cxnSp>
          <p:nvCxnSpPr>
            <p:cNvPr id="25" name="Straight Connector 24"/>
            <p:cNvCxnSpPr/>
            <p:nvPr/>
          </p:nvCxnSpPr>
          <p:spPr>
            <a:xfrm>
              <a:off x="3610280" y="1785147"/>
              <a:ext cx="1371600" cy="0"/>
            </a:xfrm>
            <a:prstGeom prst="line">
              <a:avLst/>
            </a:prstGeom>
            <a:ln>
              <a:headEnd type="oval"/>
              <a:tailEnd type="none"/>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712272" y="1521279"/>
              <a:ext cx="2700311" cy="460103"/>
              <a:chOff x="649706" y="1549061"/>
              <a:chExt cx="2700311" cy="460103"/>
            </a:xfrm>
          </p:grpSpPr>
          <p:sp>
            <p:nvSpPr>
              <p:cNvPr id="4" name="Rectangle 3"/>
              <p:cNvSpPr/>
              <p:nvPr/>
            </p:nvSpPr>
            <p:spPr>
              <a:xfrm>
                <a:off x="649706" y="1549061"/>
                <a:ext cx="2563528" cy="33855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152B48"/>
                  </a:solidFill>
                  <a:effectLst/>
                  <a:uLnTx/>
                  <a:uFillTx/>
                  <a:latin typeface="Montserrat" panose="00000500000000000000" pitchFamily="50" charset="0"/>
                </a:endParaRPr>
              </a:p>
            </p:txBody>
          </p:sp>
          <p:sp>
            <p:nvSpPr>
              <p:cNvPr id="5" name="Rectangle 4"/>
              <p:cNvSpPr/>
              <p:nvPr/>
            </p:nvSpPr>
            <p:spPr>
              <a:xfrm>
                <a:off x="1642498" y="1639832"/>
                <a:ext cx="170751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spc="0" normalizeH="0" baseline="0" noProof="0" dirty="0" err="1">
                    <a:ln>
                      <a:noFill/>
                    </a:ln>
                    <a:solidFill>
                      <a:srgbClr val="152B48"/>
                    </a:solidFill>
                    <a:effectLst/>
                    <a:uLnTx/>
                    <a:uFillTx/>
                    <a:latin typeface="Montserrat" panose="00000500000000000000" pitchFamily="50" charset="0"/>
                    <a:cs typeface="Arial" panose="020B0604020202020204" pitchFamily="34" charset="0"/>
                  </a:rPr>
                  <a:t>Definición</a:t>
                </a:r>
                <a:r>
                  <a:rPr kumimoji="0" lang="en-US" b="1" i="0" u="none" strike="noStrike" kern="1200" cap="all" spc="0" normalizeH="0" baseline="0" noProof="0" dirty="0">
                    <a:ln>
                      <a:noFill/>
                    </a:ln>
                    <a:solidFill>
                      <a:srgbClr val="152B48"/>
                    </a:solidFill>
                    <a:effectLst/>
                    <a:uLnTx/>
                    <a:uFillTx/>
                    <a:latin typeface="Montserrat" panose="00000500000000000000" pitchFamily="50" charset="0"/>
                    <a:cs typeface="Arial" panose="020B0604020202020204" pitchFamily="34" charset="0"/>
                  </a:rPr>
                  <a:t> </a:t>
                </a:r>
              </a:p>
            </p:txBody>
          </p:sp>
        </p:grpSp>
      </p:grpSp>
    </p:spTree>
    <p:extLst>
      <p:ext uri="{BB962C8B-B14F-4D97-AF65-F5344CB8AC3E}">
        <p14:creationId xmlns:p14="http://schemas.microsoft.com/office/powerpoint/2010/main" val="92629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Rectangle 37"/>
          <p:cNvSpPr/>
          <p:nvPr/>
        </p:nvSpPr>
        <p:spPr>
          <a:xfrm>
            <a:off x="3327797" y="5319372"/>
            <a:ext cx="5813759" cy="954107"/>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sz="1400" dirty="0">
                <a:latin typeface="Montserrat" panose="00000500000000000000" pitchFamily="50" charset="0"/>
              </a:rPr>
              <a:t>Antecedente de enfermedad hepática, cirrosis, anorexia, pérdida de peso </a:t>
            </a:r>
          </a:p>
          <a:p>
            <a:pPr lvl="0" defTabSz="914400">
              <a:defRPr/>
            </a:pPr>
            <a:r>
              <a:rPr lang="es-CO" sz="1400" dirty="0">
                <a:latin typeface="Montserrat" panose="00000500000000000000" pitchFamily="50" charset="0"/>
                <a:sym typeface="Wingdings" pitchFamily="2" charset="2"/>
              </a:rPr>
              <a:t></a:t>
            </a:r>
            <a:r>
              <a:rPr lang="es-CO" sz="1400" dirty="0">
                <a:latin typeface="Montserrat" panose="00000500000000000000" pitchFamily="50" charset="0"/>
              </a:rPr>
              <a:t> EF: Ascitis, asterixis, encefalopatía, hemorragia digestiva, telangiectasias, eritema palmar.</a:t>
            </a:r>
            <a:endParaRPr kumimoji="0" lang="en-US" sz="1400" b="0" i="0" u="none" strike="noStrike" kern="1200" cap="none" spc="0" normalizeH="0" baseline="0" noProof="0" dirty="0">
              <a:ln>
                <a:noFill/>
              </a:ln>
              <a:solidFill>
                <a:prstClr val="black">
                  <a:lumMod val="75000"/>
                  <a:lumOff val="25000"/>
                </a:prstClr>
              </a:solidFill>
              <a:effectLst/>
              <a:uLnTx/>
              <a:uFillTx/>
              <a:latin typeface="Montserrat" panose="00000500000000000000" pitchFamily="50" charset="0"/>
            </a:endParaRPr>
          </a:p>
        </p:txBody>
      </p:sp>
      <p:grpSp>
        <p:nvGrpSpPr>
          <p:cNvPr id="53" name="Group 52"/>
          <p:cNvGrpSpPr/>
          <p:nvPr/>
        </p:nvGrpSpPr>
        <p:grpSpPr>
          <a:xfrm>
            <a:off x="1536883" y="4344494"/>
            <a:ext cx="2284616" cy="1978489"/>
            <a:chOff x="2877082" y="4025269"/>
            <a:chExt cx="2284616" cy="1978489"/>
          </a:xfrm>
        </p:grpSpPr>
        <p:grpSp>
          <p:nvGrpSpPr>
            <p:cNvPr id="52" name="Group 51"/>
            <p:cNvGrpSpPr/>
            <p:nvPr/>
          </p:nvGrpSpPr>
          <p:grpSpPr>
            <a:xfrm>
              <a:off x="2877082" y="4025269"/>
              <a:ext cx="2284616" cy="1645920"/>
              <a:chOff x="2877082" y="4025269"/>
              <a:chExt cx="2284616" cy="1645920"/>
            </a:xfrm>
          </p:grpSpPr>
          <p:grpSp>
            <p:nvGrpSpPr>
              <p:cNvPr id="6" name="Group 5"/>
              <p:cNvGrpSpPr/>
              <p:nvPr/>
            </p:nvGrpSpPr>
            <p:grpSpPr>
              <a:xfrm>
                <a:off x="2877082" y="4025269"/>
                <a:ext cx="1645920" cy="1645920"/>
                <a:chOff x="2874676" y="4013238"/>
                <a:chExt cx="1645920" cy="1645920"/>
              </a:xfrm>
            </p:grpSpPr>
            <p:sp>
              <p:nvSpPr>
                <p:cNvPr id="5" name="Oval 4"/>
                <p:cNvSpPr/>
                <p:nvPr/>
              </p:nvSpPr>
              <p:spPr>
                <a:xfrm>
                  <a:off x="2874676" y="4013238"/>
                  <a:ext cx="1645920" cy="1645920"/>
                </a:xfrm>
                <a:prstGeom prst="ellipse">
                  <a:avLst/>
                </a:prstGeom>
                <a:solidFill>
                  <a:schemeClr val="tx1">
                    <a:lumMod val="85000"/>
                    <a:lumOff val="15000"/>
                  </a:schemeClr>
                </a:solidFill>
                <a:ln>
                  <a:noFill/>
                </a:ln>
                <a:effectLst/>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4" name="Oval 3"/>
                <p:cNvSpPr/>
                <p:nvPr/>
              </p:nvSpPr>
              <p:spPr>
                <a:xfrm>
                  <a:off x="3092701" y="4214932"/>
                  <a:ext cx="118872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Montserrat" panose="00000500000000000000" pitchFamily="50" charset="0"/>
                  </a:endParaRPr>
                </a:p>
              </p:txBody>
            </p:sp>
          </p:grpSp>
          <p:sp>
            <p:nvSpPr>
              <p:cNvPr id="50" name="Freeform 10"/>
              <p:cNvSpPr>
                <a:spLocks/>
              </p:cNvSpPr>
              <p:nvPr/>
            </p:nvSpPr>
            <p:spPr bwMode="auto">
              <a:xfrm>
                <a:off x="5052344" y="4534749"/>
                <a:ext cx="109354" cy="109354"/>
              </a:xfrm>
              <a:custGeom>
                <a:avLst/>
                <a:gdLst>
                  <a:gd name="T0" fmla="*/ 366 w 733"/>
                  <a:gd name="T1" fmla="*/ 0 h 731"/>
                  <a:gd name="T2" fmla="*/ 416 w 733"/>
                  <a:gd name="T3" fmla="*/ 2 h 731"/>
                  <a:gd name="T4" fmla="*/ 464 w 733"/>
                  <a:gd name="T5" fmla="*/ 13 h 731"/>
                  <a:gd name="T6" fmla="*/ 509 w 733"/>
                  <a:gd name="T7" fmla="*/ 28 h 731"/>
                  <a:gd name="T8" fmla="*/ 551 w 733"/>
                  <a:gd name="T9" fmla="*/ 50 h 731"/>
                  <a:gd name="T10" fmla="*/ 590 w 733"/>
                  <a:gd name="T11" fmla="*/ 76 h 731"/>
                  <a:gd name="T12" fmla="*/ 626 w 733"/>
                  <a:gd name="T13" fmla="*/ 106 h 731"/>
                  <a:gd name="T14" fmla="*/ 656 w 733"/>
                  <a:gd name="T15" fmla="*/ 142 h 731"/>
                  <a:gd name="T16" fmla="*/ 682 w 733"/>
                  <a:gd name="T17" fmla="*/ 180 h 731"/>
                  <a:gd name="T18" fmla="*/ 704 w 733"/>
                  <a:gd name="T19" fmla="*/ 223 h 731"/>
                  <a:gd name="T20" fmla="*/ 720 w 733"/>
                  <a:gd name="T21" fmla="*/ 268 h 731"/>
                  <a:gd name="T22" fmla="*/ 730 w 733"/>
                  <a:gd name="T23" fmla="*/ 316 h 731"/>
                  <a:gd name="T24" fmla="*/ 733 w 733"/>
                  <a:gd name="T25" fmla="*/ 365 h 731"/>
                  <a:gd name="T26" fmla="*/ 730 w 733"/>
                  <a:gd name="T27" fmla="*/ 415 h 731"/>
                  <a:gd name="T28" fmla="*/ 720 w 733"/>
                  <a:gd name="T29" fmla="*/ 462 h 731"/>
                  <a:gd name="T30" fmla="*/ 704 w 733"/>
                  <a:gd name="T31" fmla="*/ 508 h 731"/>
                  <a:gd name="T32" fmla="*/ 682 w 733"/>
                  <a:gd name="T33" fmla="*/ 550 h 731"/>
                  <a:gd name="T34" fmla="*/ 656 w 733"/>
                  <a:gd name="T35" fmla="*/ 589 h 731"/>
                  <a:gd name="T36" fmla="*/ 626 w 733"/>
                  <a:gd name="T37" fmla="*/ 623 h 731"/>
                  <a:gd name="T38" fmla="*/ 590 w 733"/>
                  <a:gd name="T39" fmla="*/ 655 h 731"/>
                  <a:gd name="T40" fmla="*/ 551 w 733"/>
                  <a:gd name="T41" fmla="*/ 681 h 731"/>
                  <a:gd name="T42" fmla="*/ 509 w 733"/>
                  <a:gd name="T43" fmla="*/ 702 h 731"/>
                  <a:gd name="T44" fmla="*/ 464 w 733"/>
                  <a:gd name="T45" fmla="*/ 718 h 731"/>
                  <a:gd name="T46" fmla="*/ 416 w 733"/>
                  <a:gd name="T47" fmla="*/ 727 h 731"/>
                  <a:gd name="T48" fmla="*/ 366 w 733"/>
                  <a:gd name="T49" fmla="*/ 731 h 731"/>
                  <a:gd name="T50" fmla="*/ 316 w 733"/>
                  <a:gd name="T51" fmla="*/ 727 h 731"/>
                  <a:gd name="T52" fmla="*/ 269 w 733"/>
                  <a:gd name="T53" fmla="*/ 718 h 731"/>
                  <a:gd name="T54" fmla="*/ 223 w 733"/>
                  <a:gd name="T55" fmla="*/ 702 h 731"/>
                  <a:gd name="T56" fmla="*/ 182 w 733"/>
                  <a:gd name="T57" fmla="*/ 681 h 731"/>
                  <a:gd name="T58" fmla="*/ 143 w 733"/>
                  <a:gd name="T59" fmla="*/ 655 h 731"/>
                  <a:gd name="T60" fmla="*/ 107 w 733"/>
                  <a:gd name="T61" fmla="*/ 623 h 731"/>
                  <a:gd name="T62" fmla="*/ 77 w 733"/>
                  <a:gd name="T63" fmla="*/ 589 h 731"/>
                  <a:gd name="T64" fmla="*/ 50 w 733"/>
                  <a:gd name="T65" fmla="*/ 550 h 731"/>
                  <a:gd name="T66" fmla="*/ 28 w 733"/>
                  <a:gd name="T67" fmla="*/ 508 h 731"/>
                  <a:gd name="T68" fmla="*/ 13 w 733"/>
                  <a:gd name="T69" fmla="*/ 462 h 731"/>
                  <a:gd name="T70" fmla="*/ 4 w 733"/>
                  <a:gd name="T71" fmla="*/ 415 h 731"/>
                  <a:gd name="T72" fmla="*/ 0 w 733"/>
                  <a:gd name="T73" fmla="*/ 365 h 731"/>
                  <a:gd name="T74" fmla="*/ 4 w 733"/>
                  <a:gd name="T75" fmla="*/ 316 h 731"/>
                  <a:gd name="T76" fmla="*/ 13 w 733"/>
                  <a:gd name="T77" fmla="*/ 268 h 731"/>
                  <a:gd name="T78" fmla="*/ 28 w 733"/>
                  <a:gd name="T79" fmla="*/ 223 h 731"/>
                  <a:gd name="T80" fmla="*/ 50 w 733"/>
                  <a:gd name="T81" fmla="*/ 180 h 731"/>
                  <a:gd name="T82" fmla="*/ 77 w 733"/>
                  <a:gd name="T83" fmla="*/ 142 h 731"/>
                  <a:gd name="T84" fmla="*/ 107 w 733"/>
                  <a:gd name="T85" fmla="*/ 106 h 731"/>
                  <a:gd name="T86" fmla="*/ 143 w 733"/>
                  <a:gd name="T87" fmla="*/ 76 h 731"/>
                  <a:gd name="T88" fmla="*/ 182 w 733"/>
                  <a:gd name="T89" fmla="*/ 50 h 731"/>
                  <a:gd name="T90" fmla="*/ 223 w 733"/>
                  <a:gd name="T91" fmla="*/ 28 h 731"/>
                  <a:gd name="T92" fmla="*/ 269 w 733"/>
                  <a:gd name="T93" fmla="*/ 13 h 731"/>
                  <a:gd name="T94" fmla="*/ 316 w 733"/>
                  <a:gd name="T95" fmla="*/ 2 h 731"/>
                  <a:gd name="T96" fmla="*/ 366 w 733"/>
                  <a:gd name="T97"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3" h="731">
                    <a:moveTo>
                      <a:pt x="366" y="0"/>
                    </a:moveTo>
                    <a:lnTo>
                      <a:pt x="416" y="2"/>
                    </a:lnTo>
                    <a:lnTo>
                      <a:pt x="464" y="13"/>
                    </a:lnTo>
                    <a:lnTo>
                      <a:pt x="509" y="28"/>
                    </a:lnTo>
                    <a:lnTo>
                      <a:pt x="551" y="50"/>
                    </a:lnTo>
                    <a:lnTo>
                      <a:pt x="590" y="76"/>
                    </a:lnTo>
                    <a:lnTo>
                      <a:pt x="626" y="106"/>
                    </a:lnTo>
                    <a:lnTo>
                      <a:pt x="656" y="142"/>
                    </a:lnTo>
                    <a:lnTo>
                      <a:pt x="682" y="180"/>
                    </a:lnTo>
                    <a:lnTo>
                      <a:pt x="704" y="223"/>
                    </a:lnTo>
                    <a:lnTo>
                      <a:pt x="720" y="268"/>
                    </a:lnTo>
                    <a:lnTo>
                      <a:pt x="730" y="316"/>
                    </a:lnTo>
                    <a:lnTo>
                      <a:pt x="733" y="365"/>
                    </a:lnTo>
                    <a:lnTo>
                      <a:pt x="730" y="415"/>
                    </a:lnTo>
                    <a:lnTo>
                      <a:pt x="720" y="462"/>
                    </a:lnTo>
                    <a:lnTo>
                      <a:pt x="704" y="508"/>
                    </a:lnTo>
                    <a:lnTo>
                      <a:pt x="682" y="550"/>
                    </a:lnTo>
                    <a:lnTo>
                      <a:pt x="656" y="589"/>
                    </a:lnTo>
                    <a:lnTo>
                      <a:pt x="626" y="623"/>
                    </a:lnTo>
                    <a:lnTo>
                      <a:pt x="590" y="655"/>
                    </a:lnTo>
                    <a:lnTo>
                      <a:pt x="551" y="681"/>
                    </a:lnTo>
                    <a:lnTo>
                      <a:pt x="509" y="702"/>
                    </a:lnTo>
                    <a:lnTo>
                      <a:pt x="464" y="718"/>
                    </a:lnTo>
                    <a:lnTo>
                      <a:pt x="416" y="727"/>
                    </a:lnTo>
                    <a:lnTo>
                      <a:pt x="366" y="731"/>
                    </a:lnTo>
                    <a:lnTo>
                      <a:pt x="316" y="727"/>
                    </a:lnTo>
                    <a:lnTo>
                      <a:pt x="269" y="718"/>
                    </a:lnTo>
                    <a:lnTo>
                      <a:pt x="223" y="702"/>
                    </a:lnTo>
                    <a:lnTo>
                      <a:pt x="182" y="681"/>
                    </a:lnTo>
                    <a:lnTo>
                      <a:pt x="143" y="655"/>
                    </a:lnTo>
                    <a:lnTo>
                      <a:pt x="107" y="623"/>
                    </a:lnTo>
                    <a:lnTo>
                      <a:pt x="77" y="589"/>
                    </a:lnTo>
                    <a:lnTo>
                      <a:pt x="50" y="550"/>
                    </a:lnTo>
                    <a:lnTo>
                      <a:pt x="28" y="508"/>
                    </a:lnTo>
                    <a:lnTo>
                      <a:pt x="13" y="462"/>
                    </a:lnTo>
                    <a:lnTo>
                      <a:pt x="4" y="415"/>
                    </a:lnTo>
                    <a:lnTo>
                      <a:pt x="0" y="365"/>
                    </a:lnTo>
                    <a:lnTo>
                      <a:pt x="4" y="316"/>
                    </a:lnTo>
                    <a:lnTo>
                      <a:pt x="13" y="268"/>
                    </a:lnTo>
                    <a:lnTo>
                      <a:pt x="28" y="223"/>
                    </a:lnTo>
                    <a:lnTo>
                      <a:pt x="50" y="180"/>
                    </a:lnTo>
                    <a:lnTo>
                      <a:pt x="77" y="142"/>
                    </a:lnTo>
                    <a:lnTo>
                      <a:pt x="107" y="106"/>
                    </a:lnTo>
                    <a:lnTo>
                      <a:pt x="143" y="76"/>
                    </a:lnTo>
                    <a:lnTo>
                      <a:pt x="182" y="50"/>
                    </a:lnTo>
                    <a:lnTo>
                      <a:pt x="223" y="28"/>
                    </a:lnTo>
                    <a:lnTo>
                      <a:pt x="269" y="13"/>
                    </a:lnTo>
                    <a:lnTo>
                      <a:pt x="316" y="2"/>
                    </a:lnTo>
                    <a:lnTo>
                      <a:pt x="36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latin typeface="Montserrat" panose="00000500000000000000" pitchFamily="50" charset="0"/>
                </a:endParaRPr>
              </a:p>
            </p:txBody>
          </p:sp>
        </p:grpSp>
        <p:grpSp>
          <p:nvGrpSpPr>
            <p:cNvPr id="41" name="Group 40"/>
            <p:cNvGrpSpPr/>
            <p:nvPr/>
          </p:nvGrpSpPr>
          <p:grpSpPr>
            <a:xfrm>
              <a:off x="3886201" y="5185611"/>
              <a:ext cx="822960" cy="818147"/>
              <a:chOff x="3886201" y="5185611"/>
              <a:chExt cx="822960" cy="818147"/>
            </a:xfrm>
          </p:grpSpPr>
          <p:grpSp>
            <p:nvGrpSpPr>
              <p:cNvPr id="10" name="Group 9"/>
              <p:cNvGrpSpPr/>
              <p:nvPr/>
            </p:nvGrpSpPr>
            <p:grpSpPr>
              <a:xfrm>
                <a:off x="3886201" y="5185611"/>
                <a:ext cx="822960" cy="818147"/>
                <a:chOff x="3874169" y="5173579"/>
                <a:chExt cx="822960" cy="818147"/>
              </a:xfrm>
            </p:grpSpPr>
            <p:sp>
              <p:nvSpPr>
                <p:cNvPr id="8" name="Oval 7"/>
                <p:cNvSpPr/>
                <p:nvPr/>
              </p:nvSpPr>
              <p:spPr>
                <a:xfrm>
                  <a:off x="3874169" y="5173579"/>
                  <a:ext cx="822960" cy="818147"/>
                </a:xfrm>
                <a:prstGeom prst="ellipse">
                  <a:avLst/>
                </a:prstGeom>
                <a:solidFill>
                  <a:schemeClr val="accent1">
                    <a:lumMod val="75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9" name="Oval 8"/>
                <p:cNvSpPr/>
                <p:nvPr/>
              </p:nvSpPr>
              <p:spPr>
                <a:xfrm>
                  <a:off x="4011329" y="5308332"/>
                  <a:ext cx="548640" cy="5486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15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grpSp>
          <p:sp>
            <p:nvSpPr>
              <p:cNvPr id="39" name="Rectangle 38"/>
              <p:cNvSpPr/>
              <p:nvPr/>
            </p:nvSpPr>
            <p:spPr>
              <a:xfrm>
                <a:off x="4059024" y="5394968"/>
                <a:ext cx="47731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150" normalizeH="0" baseline="0" noProof="0" dirty="0">
                  <a:ln>
                    <a:noFill/>
                  </a:ln>
                  <a:solidFill>
                    <a:prstClr val="white"/>
                  </a:solidFill>
                  <a:effectLst/>
                  <a:uLnTx/>
                  <a:uFillTx/>
                  <a:latin typeface="Montserrat" panose="00000500000000000000" pitchFamily="50" charset="0"/>
                </a:endParaRPr>
              </a:p>
            </p:txBody>
          </p:sp>
        </p:grpSp>
      </p:grpSp>
      <p:grpSp>
        <p:nvGrpSpPr>
          <p:cNvPr id="64" name="Group 63"/>
          <p:cNvGrpSpPr/>
          <p:nvPr/>
        </p:nvGrpSpPr>
        <p:grpSpPr>
          <a:xfrm>
            <a:off x="4640285" y="3111626"/>
            <a:ext cx="1828800" cy="1780674"/>
            <a:chOff x="4403561" y="2764856"/>
            <a:chExt cx="1828800" cy="1780674"/>
          </a:xfrm>
        </p:grpSpPr>
        <p:grpSp>
          <p:nvGrpSpPr>
            <p:cNvPr id="62" name="Group 61"/>
            <p:cNvGrpSpPr/>
            <p:nvPr/>
          </p:nvGrpSpPr>
          <p:grpSpPr>
            <a:xfrm>
              <a:off x="4586441" y="2899610"/>
              <a:ext cx="1645920" cy="1645920"/>
              <a:chOff x="4586441" y="2899610"/>
              <a:chExt cx="1645920" cy="1645920"/>
            </a:xfrm>
          </p:grpSpPr>
          <p:sp>
            <p:nvSpPr>
              <p:cNvPr id="24" name="Oval 23"/>
              <p:cNvSpPr/>
              <p:nvPr/>
            </p:nvSpPr>
            <p:spPr>
              <a:xfrm>
                <a:off x="4586441" y="2899610"/>
                <a:ext cx="1645920" cy="1645920"/>
              </a:xfrm>
              <a:prstGeom prst="ellipse">
                <a:avLst/>
              </a:prstGeom>
              <a:solidFill>
                <a:schemeClr val="tx1">
                  <a:lumMod val="85000"/>
                  <a:lumOff val="15000"/>
                </a:schemeClr>
              </a:solidFill>
              <a:ln>
                <a:noFill/>
              </a:ln>
              <a:effectLst/>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5" name="Oval 24"/>
              <p:cNvSpPr/>
              <p:nvPr/>
            </p:nvSpPr>
            <p:spPr>
              <a:xfrm>
                <a:off x="4815041" y="3128210"/>
                <a:ext cx="1188720" cy="1188720"/>
              </a:xfrm>
              <a:prstGeom prst="ellipse">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Montserrat" panose="00000500000000000000" pitchFamily="50" charset="0"/>
                </a:endParaRPr>
              </a:p>
            </p:txBody>
          </p:sp>
        </p:grpSp>
        <p:grpSp>
          <p:nvGrpSpPr>
            <p:cNvPr id="63" name="Group 62"/>
            <p:cNvGrpSpPr/>
            <p:nvPr/>
          </p:nvGrpSpPr>
          <p:grpSpPr>
            <a:xfrm>
              <a:off x="4403561" y="2764856"/>
              <a:ext cx="822960" cy="818147"/>
              <a:chOff x="4403561" y="2764856"/>
              <a:chExt cx="822960" cy="818147"/>
            </a:xfrm>
          </p:grpSpPr>
          <p:grpSp>
            <p:nvGrpSpPr>
              <p:cNvPr id="21" name="Group 20"/>
              <p:cNvGrpSpPr/>
              <p:nvPr/>
            </p:nvGrpSpPr>
            <p:grpSpPr>
              <a:xfrm>
                <a:off x="4403561" y="2764856"/>
                <a:ext cx="822960" cy="818147"/>
                <a:chOff x="3874169" y="5173579"/>
                <a:chExt cx="822960" cy="818147"/>
              </a:xfrm>
            </p:grpSpPr>
            <p:sp>
              <p:nvSpPr>
                <p:cNvPr id="22" name="Oval 21"/>
                <p:cNvSpPr/>
                <p:nvPr/>
              </p:nvSpPr>
              <p:spPr>
                <a:xfrm>
                  <a:off x="3874169" y="5173579"/>
                  <a:ext cx="822960" cy="818147"/>
                </a:xfrm>
                <a:prstGeom prst="ellipse">
                  <a:avLst/>
                </a:prstGeom>
                <a:solidFill>
                  <a:schemeClr val="accent1">
                    <a:lumMod val="75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3" name="Oval 22"/>
                <p:cNvSpPr/>
                <p:nvPr/>
              </p:nvSpPr>
              <p:spPr>
                <a:xfrm>
                  <a:off x="4011329" y="5308332"/>
                  <a:ext cx="548640" cy="548640"/>
                </a:xfrm>
                <a:prstGeom prst="ellipse">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grpSp>
          <p:sp>
            <p:nvSpPr>
              <p:cNvPr id="40" name="Rectangle 39"/>
              <p:cNvSpPr/>
              <p:nvPr/>
            </p:nvSpPr>
            <p:spPr>
              <a:xfrm>
                <a:off x="4576384" y="2974213"/>
                <a:ext cx="47731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150" normalizeH="0" baseline="0" noProof="0" dirty="0">
                  <a:ln>
                    <a:noFill/>
                  </a:ln>
                  <a:solidFill>
                    <a:prstClr val="white"/>
                  </a:solidFill>
                  <a:effectLst/>
                  <a:uLnTx/>
                  <a:uFillTx/>
                  <a:latin typeface="Montserrat" panose="00000500000000000000" pitchFamily="50" charset="0"/>
                </a:endParaRPr>
              </a:p>
            </p:txBody>
          </p:sp>
        </p:grpSp>
      </p:grpSp>
      <p:grpSp>
        <p:nvGrpSpPr>
          <p:cNvPr id="88" name="Group 87"/>
          <p:cNvGrpSpPr/>
          <p:nvPr/>
        </p:nvGrpSpPr>
        <p:grpSpPr>
          <a:xfrm>
            <a:off x="6872888" y="2899609"/>
            <a:ext cx="1760220" cy="1826392"/>
            <a:chOff x="6631811" y="2899609"/>
            <a:chExt cx="1760220" cy="1826392"/>
          </a:xfrm>
        </p:grpSpPr>
        <p:grpSp>
          <p:nvGrpSpPr>
            <p:cNvPr id="73" name="Group 72"/>
            <p:cNvGrpSpPr/>
            <p:nvPr/>
          </p:nvGrpSpPr>
          <p:grpSpPr>
            <a:xfrm>
              <a:off x="6631811" y="2899609"/>
              <a:ext cx="1645920" cy="1645920"/>
              <a:chOff x="6631811" y="2899609"/>
              <a:chExt cx="1645920" cy="1645920"/>
            </a:xfrm>
          </p:grpSpPr>
          <p:sp>
            <p:nvSpPr>
              <p:cNvPr id="27" name="Oval 26"/>
              <p:cNvSpPr/>
              <p:nvPr/>
            </p:nvSpPr>
            <p:spPr>
              <a:xfrm>
                <a:off x="6631811" y="2899609"/>
                <a:ext cx="1645920" cy="1645920"/>
              </a:xfrm>
              <a:prstGeom prst="ellipse">
                <a:avLst/>
              </a:prstGeom>
              <a:solidFill>
                <a:schemeClr val="tx1">
                  <a:lumMod val="85000"/>
                  <a:lumOff val="15000"/>
                </a:schemeClr>
              </a:solidFill>
              <a:ln>
                <a:noFill/>
              </a:ln>
              <a:effectLst/>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8" name="Oval 27"/>
              <p:cNvSpPr/>
              <p:nvPr/>
            </p:nvSpPr>
            <p:spPr>
              <a:xfrm>
                <a:off x="6860411" y="3128209"/>
                <a:ext cx="1188720" cy="11887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Montserrat" panose="00000500000000000000" pitchFamily="50" charset="0"/>
                </a:endParaRPr>
              </a:p>
            </p:txBody>
          </p:sp>
        </p:grpSp>
        <p:grpSp>
          <p:nvGrpSpPr>
            <p:cNvPr id="74" name="Group 73"/>
            <p:cNvGrpSpPr/>
            <p:nvPr/>
          </p:nvGrpSpPr>
          <p:grpSpPr>
            <a:xfrm>
              <a:off x="7569071" y="3907854"/>
              <a:ext cx="822960" cy="818147"/>
              <a:chOff x="7569071" y="3907854"/>
              <a:chExt cx="822960" cy="818147"/>
            </a:xfrm>
          </p:grpSpPr>
          <p:grpSp>
            <p:nvGrpSpPr>
              <p:cNvPr id="29" name="Group 28"/>
              <p:cNvGrpSpPr/>
              <p:nvPr/>
            </p:nvGrpSpPr>
            <p:grpSpPr>
              <a:xfrm>
                <a:off x="7569071" y="3907854"/>
                <a:ext cx="822960" cy="818147"/>
                <a:chOff x="3874169" y="5173579"/>
                <a:chExt cx="822960" cy="818147"/>
              </a:xfrm>
            </p:grpSpPr>
            <p:sp>
              <p:nvSpPr>
                <p:cNvPr id="30" name="Oval 29"/>
                <p:cNvSpPr/>
                <p:nvPr/>
              </p:nvSpPr>
              <p:spPr>
                <a:xfrm>
                  <a:off x="3874169" y="5173579"/>
                  <a:ext cx="822960" cy="818147"/>
                </a:xfrm>
                <a:prstGeom prst="ellipse">
                  <a:avLst/>
                </a:prstGeom>
                <a:solidFill>
                  <a:schemeClr val="accent3">
                    <a:lumMod val="75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31" name="Oval 30"/>
                <p:cNvSpPr/>
                <p:nvPr/>
              </p:nvSpPr>
              <p:spPr>
                <a:xfrm>
                  <a:off x="4011329" y="5308332"/>
                  <a:ext cx="548640" cy="5486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grpSp>
          <p:sp>
            <p:nvSpPr>
              <p:cNvPr id="71" name="Rectangle 70"/>
              <p:cNvSpPr/>
              <p:nvPr/>
            </p:nvSpPr>
            <p:spPr>
              <a:xfrm>
                <a:off x="7723931" y="4112390"/>
                <a:ext cx="51324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150" normalizeH="0" baseline="0" noProof="0" dirty="0">
                  <a:ln>
                    <a:noFill/>
                  </a:ln>
                  <a:solidFill>
                    <a:prstClr val="white"/>
                  </a:solidFill>
                  <a:effectLst/>
                  <a:uLnTx/>
                  <a:uFillTx/>
                  <a:latin typeface="Montserrat" panose="00000500000000000000" pitchFamily="50" charset="0"/>
                </a:endParaRPr>
              </a:p>
            </p:txBody>
          </p:sp>
        </p:grpSp>
      </p:grpSp>
      <p:grpSp>
        <p:nvGrpSpPr>
          <p:cNvPr id="89" name="Group 88"/>
          <p:cNvGrpSpPr/>
          <p:nvPr/>
        </p:nvGrpSpPr>
        <p:grpSpPr>
          <a:xfrm>
            <a:off x="6566082" y="587086"/>
            <a:ext cx="1791501" cy="1742171"/>
            <a:chOff x="8109290" y="1357160"/>
            <a:chExt cx="1791501" cy="1742171"/>
          </a:xfrm>
        </p:grpSpPr>
        <p:grpSp>
          <p:nvGrpSpPr>
            <p:cNvPr id="84" name="Group 83"/>
            <p:cNvGrpSpPr/>
            <p:nvPr/>
          </p:nvGrpSpPr>
          <p:grpSpPr>
            <a:xfrm>
              <a:off x="8254871" y="1453411"/>
              <a:ext cx="1645920" cy="1645920"/>
              <a:chOff x="8254871" y="1453411"/>
              <a:chExt cx="1645920" cy="1645920"/>
            </a:xfrm>
          </p:grpSpPr>
          <p:sp>
            <p:nvSpPr>
              <p:cNvPr id="36" name="Oval 35"/>
              <p:cNvSpPr/>
              <p:nvPr/>
            </p:nvSpPr>
            <p:spPr>
              <a:xfrm>
                <a:off x="8254871" y="1453411"/>
                <a:ext cx="1645920" cy="1645920"/>
              </a:xfrm>
              <a:prstGeom prst="ellipse">
                <a:avLst/>
              </a:prstGeom>
              <a:solidFill>
                <a:schemeClr val="tx1">
                  <a:lumMod val="85000"/>
                  <a:lumOff val="15000"/>
                </a:schemeClr>
              </a:solidFill>
              <a:ln>
                <a:noFill/>
              </a:ln>
              <a:effectLst/>
              <a:scene3d>
                <a:camera prst="orthographicFront"/>
                <a:lightRig rig="threePt" dir="t"/>
              </a:scene3d>
              <a:sp3d>
                <a:bevelT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37" name="Oval 36"/>
              <p:cNvSpPr/>
              <p:nvPr/>
            </p:nvSpPr>
            <p:spPr>
              <a:xfrm>
                <a:off x="8483471" y="1682011"/>
                <a:ext cx="1188720" cy="11887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Montserrat" panose="00000500000000000000" pitchFamily="50" charset="0"/>
                </a:endParaRPr>
              </a:p>
            </p:txBody>
          </p:sp>
        </p:grpSp>
        <p:grpSp>
          <p:nvGrpSpPr>
            <p:cNvPr id="75" name="Group 74"/>
            <p:cNvGrpSpPr/>
            <p:nvPr/>
          </p:nvGrpSpPr>
          <p:grpSpPr>
            <a:xfrm>
              <a:off x="8109290" y="1357160"/>
              <a:ext cx="822960" cy="818147"/>
              <a:chOff x="8109290" y="1357160"/>
              <a:chExt cx="822960" cy="818147"/>
            </a:xfrm>
          </p:grpSpPr>
          <p:grpSp>
            <p:nvGrpSpPr>
              <p:cNvPr id="32" name="Group 31"/>
              <p:cNvGrpSpPr/>
              <p:nvPr/>
            </p:nvGrpSpPr>
            <p:grpSpPr>
              <a:xfrm>
                <a:off x="8109290" y="1357160"/>
                <a:ext cx="822960" cy="818147"/>
                <a:chOff x="3874169" y="5173579"/>
                <a:chExt cx="822960" cy="818147"/>
              </a:xfrm>
            </p:grpSpPr>
            <p:sp>
              <p:nvSpPr>
                <p:cNvPr id="33" name="Oval 32"/>
                <p:cNvSpPr/>
                <p:nvPr/>
              </p:nvSpPr>
              <p:spPr>
                <a:xfrm>
                  <a:off x="3874169" y="5173579"/>
                  <a:ext cx="822960" cy="818147"/>
                </a:xfrm>
                <a:prstGeom prst="ellipse">
                  <a:avLst/>
                </a:prstGeom>
                <a:solidFill>
                  <a:schemeClr val="accent5">
                    <a:lumMod val="75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34" name="Oval 33"/>
                <p:cNvSpPr/>
                <p:nvPr/>
              </p:nvSpPr>
              <p:spPr>
                <a:xfrm>
                  <a:off x="4011329" y="5308332"/>
                  <a:ext cx="548640" cy="54864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Montserrat" panose="00000500000000000000" pitchFamily="50" charset="0"/>
                  </a:endParaRPr>
                </a:p>
              </p:txBody>
            </p:sp>
          </p:grpSp>
          <p:sp>
            <p:nvSpPr>
              <p:cNvPr id="72" name="Rectangle 71"/>
              <p:cNvSpPr/>
              <p:nvPr/>
            </p:nvSpPr>
            <p:spPr>
              <a:xfrm>
                <a:off x="8282113" y="1566517"/>
                <a:ext cx="47731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150" normalizeH="0" baseline="0" noProof="0" dirty="0">
                  <a:ln>
                    <a:noFill/>
                  </a:ln>
                  <a:solidFill>
                    <a:prstClr val="white"/>
                  </a:solidFill>
                  <a:effectLst/>
                  <a:uLnTx/>
                  <a:uFillTx/>
                  <a:latin typeface="Montserrat" panose="00000500000000000000" pitchFamily="50" charset="0"/>
                </a:endParaRPr>
              </a:p>
            </p:txBody>
          </p:sp>
        </p:grpSp>
      </p:grpSp>
      <p:sp>
        <p:nvSpPr>
          <p:cNvPr id="67" name="Título 1">
            <a:extLst>
              <a:ext uri="{FF2B5EF4-FFF2-40B4-BE49-F238E27FC236}">
                <a16:creationId xmlns:a16="http://schemas.microsoft.com/office/drawing/2014/main" id="{2A5E3EBC-4DE4-A041-8330-EAC11D80799A}"/>
              </a:ext>
            </a:extLst>
          </p:cNvPr>
          <p:cNvSpPr txBox="1">
            <a:spLocks/>
          </p:cNvSpPr>
          <p:nvPr/>
        </p:nvSpPr>
        <p:spPr>
          <a:xfrm>
            <a:off x="527633" y="329425"/>
            <a:ext cx="8915399"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2800" b="1" dirty="0">
                <a:solidFill>
                  <a:srgbClr val="00AAA7"/>
                </a:solidFill>
                <a:latin typeface="Montserrat" panose="00000500000000000000" pitchFamily="50" charset="0"/>
              </a:rPr>
              <a:t>Exámen físico</a:t>
            </a:r>
          </a:p>
        </p:txBody>
      </p:sp>
      <p:sp>
        <p:nvSpPr>
          <p:cNvPr id="79" name="Rectangle 37">
            <a:extLst>
              <a:ext uri="{FF2B5EF4-FFF2-40B4-BE49-F238E27FC236}">
                <a16:creationId xmlns:a16="http://schemas.microsoft.com/office/drawing/2014/main" id="{8DB1D66C-1245-5740-99E3-C023CBCD552A}"/>
              </a:ext>
            </a:extLst>
          </p:cNvPr>
          <p:cNvSpPr/>
          <p:nvPr/>
        </p:nvSpPr>
        <p:spPr>
          <a:xfrm>
            <a:off x="3313806" y="5365284"/>
            <a:ext cx="5750300" cy="369332"/>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b="1" dirty="0">
                <a:latin typeface="Montserrat" panose="00000500000000000000" pitchFamily="50" charset="0"/>
              </a:rPr>
              <a:t>Descompensación de hepatopatía crónica</a:t>
            </a:r>
          </a:p>
        </p:txBody>
      </p:sp>
      <p:sp>
        <p:nvSpPr>
          <p:cNvPr id="90" name="Rectangle 37">
            <a:extLst>
              <a:ext uri="{FF2B5EF4-FFF2-40B4-BE49-F238E27FC236}">
                <a16:creationId xmlns:a16="http://schemas.microsoft.com/office/drawing/2014/main" id="{23FF141E-050E-F444-9117-EDE53781E5A4}"/>
              </a:ext>
            </a:extLst>
          </p:cNvPr>
          <p:cNvSpPr/>
          <p:nvPr/>
        </p:nvSpPr>
        <p:spPr>
          <a:xfrm>
            <a:off x="342235" y="1195228"/>
            <a:ext cx="6223847" cy="923330"/>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dirty="0">
                <a:latin typeface="Montserrat" panose="00000500000000000000" pitchFamily="50" charset="0"/>
              </a:rPr>
              <a:t>Cambios en medicación reciente, depresión </a:t>
            </a:r>
            <a:r>
              <a:rPr lang="es-CO" dirty="0">
                <a:latin typeface="Montserrat" panose="00000500000000000000" pitchFamily="50" charset="0"/>
                <a:sym typeface="Wingdings" pitchFamily="2" charset="2"/>
              </a:rPr>
              <a:t></a:t>
            </a:r>
            <a:r>
              <a:rPr lang="es-CO" dirty="0">
                <a:latin typeface="Montserrat" panose="00000500000000000000" pitchFamily="50" charset="0"/>
              </a:rPr>
              <a:t> emesis, dolor en hipocondrio, encefalopatía, sangrado.</a:t>
            </a:r>
            <a:endParaRPr lang="es-CO" b="1" dirty="0">
              <a:latin typeface="Montserrat" panose="00000500000000000000" pitchFamily="50" charset="0"/>
            </a:endParaRPr>
          </a:p>
        </p:txBody>
      </p:sp>
      <p:sp>
        <p:nvSpPr>
          <p:cNvPr id="91" name="Rectangle 37">
            <a:extLst>
              <a:ext uri="{FF2B5EF4-FFF2-40B4-BE49-F238E27FC236}">
                <a16:creationId xmlns:a16="http://schemas.microsoft.com/office/drawing/2014/main" id="{B65DFEA7-E7E1-5A4F-9817-8C62C5404A7F}"/>
              </a:ext>
            </a:extLst>
          </p:cNvPr>
          <p:cNvSpPr/>
          <p:nvPr/>
        </p:nvSpPr>
        <p:spPr>
          <a:xfrm>
            <a:off x="355946" y="1420996"/>
            <a:ext cx="4968809" cy="369332"/>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b="1" dirty="0">
                <a:latin typeface="Montserrat" panose="00000500000000000000" pitchFamily="50" charset="0"/>
              </a:rPr>
              <a:t>Falla hepática aguda</a:t>
            </a:r>
          </a:p>
        </p:txBody>
      </p:sp>
      <p:sp>
        <p:nvSpPr>
          <p:cNvPr id="92" name="Rectangle 37">
            <a:extLst>
              <a:ext uri="{FF2B5EF4-FFF2-40B4-BE49-F238E27FC236}">
                <a16:creationId xmlns:a16="http://schemas.microsoft.com/office/drawing/2014/main" id="{5CD57864-F703-A243-88DE-E181A358215A}"/>
              </a:ext>
            </a:extLst>
          </p:cNvPr>
          <p:cNvSpPr/>
          <p:nvPr/>
        </p:nvSpPr>
        <p:spPr>
          <a:xfrm>
            <a:off x="8592392" y="2947465"/>
            <a:ext cx="3401134" cy="1200329"/>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dirty="0">
                <a:latin typeface="Montserrat" panose="00000500000000000000" pitchFamily="50" charset="0"/>
              </a:rPr>
              <a:t>Mialgias, fiebre, drogas IV, viajes, inmunocompromiso –&gt; Fiebre, hepatomegalia, coluria. </a:t>
            </a:r>
            <a:endParaRPr lang="es-CO" b="1" dirty="0">
              <a:latin typeface="Montserrat" panose="00000500000000000000" pitchFamily="50" charset="0"/>
            </a:endParaRPr>
          </a:p>
        </p:txBody>
      </p:sp>
      <p:sp>
        <p:nvSpPr>
          <p:cNvPr id="93" name="Rectangle 37">
            <a:extLst>
              <a:ext uri="{FF2B5EF4-FFF2-40B4-BE49-F238E27FC236}">
                <a16:creationId xmlns:a16="http://schemas.microsoft.com/office/drawing/2014/main" id="{8E98F10B-5301-1F41-AE7A-940CFDB18E50}"/>
              </a:ext>
            </a:extLst>
          </p:cNvPr>
          <p:cNvSpPr/>
          <p:nvPr/>
        </p:nvSpPr>
        <p:spPr>
          <a:xfrm>
            <a:off x="7024717" y="2374975"/>
            <a:ext cx="4968809" cy="369332"/>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b="1" dirty="0">
                <a:latin typeface="Montserrat" panose="00000500000000000000" pitchFamily="50" charset="0"/>
              </a:rPr>
              <a:t>Hepatitis viral</a:t>
            </a:r>
          </a:p>
        </p:txBody>
      </p:sp>
      <p:sp>
        <p:nvSpPr>
          <p:cNvPr id="95" name="Rectangle 37">
            <a:extLst>
              <a:ext uri="{FF2B5EF4-FFF2-40B4-BE49-F238E27FC236}">
                <a16:creationId xmlns:a16="http://schemas.microsoft.com/office/drawing/2014/main" id="{3EBCAF1D-CAC7-4D46-AF4E-5BA293E5B062}"/>
              </a:ext>
            </a:extLst>
          </p:cNvPr>
          <p:cNvSpPr/>
          <p:nvPr/>
        </p:nvSpPr>
        <p:spPr>
          <a:xfrm>
            <a:off x="8703053" y="182560"/>
            <a:ext cx="3401134" cy="1200329"/>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dirty="0">
                <a:latin typeface="Montserrat" panose="00000500000000000000" pitchFamily="50" charset="0"/>
              </a:rPr>
              <a:t>Dolor en hipocondrio con comidas, emesis, náuseas </a:t>
            </a:r>
            <a:r>
              <a:rPr lang="es-CO" dirty="0">
                <a:latin typeface="Montserrat" panose="00000500000000000000" pitchFamily="50" charset="0"/>
                <a:sym typeface="Wingdings" pitchFamily="2" charset="2"/>
              </a:rPr>
              <a:t></a:t>
            </a:r>
            <a:r>
              <a:rPr lang="es-CO" dirty="0">
                <a:latin typeface="Montserrat" panose="00000500000000000000" pitchFamily="50" charset="0"/>
              </a:rPr>
              <a:t> ictericia + dolor en HD + Fiebre (Charcot).</a:t>
            </a:r>
            <a:endParaRPr lang="es-CO" b="1" dirty="0">
              <a:latin typeface="Montserrat" panose="00000500000000000000" pitchFamily="50" charset="0"/>
            </a:endParaRPr>
          </a:p>
        </p:txBody>
      </p:sp>
      <p:sp>
        <p:nvSpPr>
          <p:cNvPr id="97" name="Rectangle 37">
            <a:extLst>
              <a:ext uri="{FF2B5EF4-FFF2-40B4-BE49-F238E27FC236}">
                <a16:creationId xmlns:a16="http://schemas.microsoft.com/office/drawing/2014/main" id="{EC078125-DCD6-B24C-843F-1EE5D631ECCB}"/>
              </a:ext>
            </a:extLst>
          </p:cNvPr>
          <p:cNvSpPr/>
          <p:nvPr/>
        </p:nvSpPr>
        <p:spPr>
          <a:xfrm>
            <a:off x="6915265" y="124391"/>
            <a:ext cx="4968809" cy="369332"/>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r>
              <a:rPr lang="es-CO" b="1" dirty="0">
                <a:latin typeface="Montserrat" panose="00000500000000000000" pitchFamily="50" charset="0"/>
              </a:rPr>
              <a:t>coledocolitiasis o colangitis</a:t>
            </a:r>
          </a:p>
        </p:txBody>
      </p:sp>
      <p:sp>
        <p:nvSpPr>
          <p:cNvPr id="98" name="Rectangle 37">
            <a:extLst>
              <a:ext uri="{FF2B5EF4-FFF2-40B4-BE49-F238E27FC236}">
                <a16:creationId xmlns:a16="http://schemas.microsoft.com/office/drawing/2014/main" id="{6A192B7B-2C13-3941-8229-6131B986F722}"/>
              </a:ext>
            </a:extLst>
          </p:cNvPr>
          <p:cNvSpPr/>
          <p:nvPr/>
        </p:nvSpPr>
        <p:spPr>
          <a:xfrm>
            <a:off x="342235" y="2338125"/>
            <a:ext cx="4493882" cy="1200329"/>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dirty="0">
                <a:latin typeface="Montserrat" panose="00000500000000000000" pitchFamily="50" charset="0"/>
              </a:rPr>
              <a:t>Pérdida de peso, dolor abdominal,anorexia, emesis </a:t>
            </a:r>
            <a:r>
              <a:rPr lang="es-CO" dirty="0">
                <a:latin typeface="Montserrat" panose="00000500000000000000" pitchFamily="50" charset="0"/>
                <a:sym typeface="Wingdings" pitchFamily="2" charset="2"/>
              </a:rPr>
              <a:t></a:t>
            </a:r>
            <a:r>
              <a:rPr lang="es-CO" dirty="0">
                <a:latin typeface="Montserrat" panose="00000500000000000000" pitchFamily="50" charset="0"/>
              </a:rPr>
              <a:t> hepatomegalia o vesícula palpable no dolorosa (</a:t>
            </a:r>
            <a:r>
              <a:rPr lang="es-CO" dirty="0" err="1">
                <a:latin typeface="Montserrat" panose="00000500000000000000" pitchFamily="50" charset="0"/>
              </a:rPr>
              <a:t>Courvoisier</a:t>
            </a:r>
            <a:r>
              <a:rPr lang="es-CO" dirty="0">
                <a:latin typeface="Montserrat" panose="00000500000000000000" pitchFamily="50" charset="0"/>
              </a:rPr>
              <a:t>).</a:t>
            </a:r>
            <a:endParaRPr lang="es-CO" b="1" dirty="0">
              <a:latin typeface="Montserrat" panose="00000500000000000000" pitchFamily="50" charset="0"/>
            </a:endParaRPr>
          </a:p>
        </p:txBody>
      </p:sp>
      <p:sp>
        <p:nvSpPr>
          <p:cNvPr id="99" name="Rectangle 37">
            <a:extLst>
              <a:ext uri="{FF2B5EF4-FFF2-40B4-BE49-F238E27FC236}">
                <a16:creationId xmlns:a16="http://schemas.microsoft.com/office/drawing/2014/main" id="{E6168B6F-D03F-644D-8ED7-A08870403454}"/>
              </a:ext>
            </a:extLst>
          </p:cNvPr>
          <p:cNvSpPr/>
          <p:nvPr/>
        </p:nvSpPr>
        <p:spPr>
          <a:xfrm>
            <a:off x="342235" y="2595547"/>
            <a:ext cx="4968809" cy="369332"/>
          </a:xfrm>
          <a:prstGeom prst="rect">
            <a:avLst/>
          </a:prstGeom>
          <a:solidFill>
            <a:schemeClr val="accent1">
              <a:lumMod val="20000"/>
              <a:lumOff val="80000"/>
              <a:alpha val="67000"/>
            </a:schemeClr>
          </a:solidFill>
          <a:ln w="28575">
            <a:solidFill>
              <a:schemeClr val="accent1">
                <a:shade val="90000"/>
              </a:schemeClr>
            </a:solidFill>
          </a:ln>
        </p:spPr>
        <p:txBody>
          <a:bodyPr wrap="square">
            <a:spAutoFit/>
          </a:bodyPr>
          <a:lstStyle/>
          <a:p>
            <a:pPr lvl="0" defTabSz="914400">
              <a:defRPr/>
            </a:pPr>
            <a:r>
              <a:rPr lang="es-CO" b="1" dirty="0">
                <a:latin typeface="Montserrat" panose="00000500000000000000" pitchFamily="50" charset="0"/>
              </a:rPr>
              <a:t>Ca de páncreas o colangioCA</a:t>
            </a:r>
          </a:p>
        </p:txBody>
      </p:sp>
      <p:sp>
        <p:nvSpPr>
          <p:cNvPr id="11" name="Rectángulo 10">
            <a:extLst>
              <a:ext uri="{FF2B5EF4-FFF2-40B4-BE49-F238E27FC236}">
                <a16:creationId xmlns:a16="http://schemas.microsoft.com/office/drawing/2014/main" id="{B0AB5E79-034A-9E44-8984-0B7710FE82E6}"/>
              </a:ext>
            </a:extLst>
          </p:cNvPr>
          <p:cNvSpPr/>
          <p:nvPr/>
        </p:nvSpPr>
        <p:spPr>
          <a:xfrm>
            <a:off x="7023950" y="6389022"/>
            <a:ext cx="5080237" cy="307777"/>
          </a:xfrm>
          <a:prstGeom prst="rect">
            <a:avLst/>
          </a:prstGeom>
        </p:spPr>
        <p:txBody>
          <a:bodyPr wrap="none">
            <a:spAutoFit/>
          </a:bodyPr>
          <a:lstStyle/>
          <a:p>
            <a:r>
              <a:rPr lang="en-US" sz="1400" dirty="0">
                <a:latin typeface="Montserrat" panose="00000500000000000000" pitchFamily="50" charset="0"/>
                <a:ea typeface="Times New Roman" panose="02020603050405020304" pitchFamily="18" charset="0"/>
              </a:rPr>
              <a:t>Fargo MV, et al. Am Fam Physician. </a:t>
            </a:r>
            <a:r>
              <a:rPr lang="es-CO" sz="1400" dirty="0">
                <a:latin typeface="Montserrat" panose="00000500000000000000" pitchFamily="50" charset="0"/>
                <a:ea typeface="Times New Roman" panose="02020603050405020304" pitchFamily="18" charset="0"/>
              </a:rPr>
              <a:t>2017; 95 (3) 469-82. </a:t>
            </a:r>
            <a:endParaRPr lang="es-CO" sz="1400" dirty="0">
              <a:latin typeface="Montserrat" panose="00000500000000000000" pitchFamily="50" charset="0"/>
            </a:endParaRPr>
          </a:p>
        </p:txBody>
      </p:sp>
      <p:pic>
        <p:nvPicPr>
          <p:cNvPr id="76" name="Imagen 75">
            <a:extLst>
              <a:ext uri="{FF2B5EF4-FFF2-40B4-BE49-F238E27FC236}">
                <a16:creationId xmlns:a16="http://schemas.microsoft.com/office/drawing/2014/main" id="{304250D6-CD96-3D4F-9876-4BBBF8463BA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12234" y="4656863"/>
            <a:ext cx="927507" cy="927507"/>
          </a:xfrm>
          <a:prstGeom prst="rect">
            <a:avLst/>
          </a:prstGeom>
        </p:spPr>
      </p:pic>
      <p:pic>
        <p:nvPicPr>
          <p:cNvPr id="2" name="Imagen 1">
            <a:extLst>
              <a:ext uri="{FF2B5EF4-FFF2-40B4-BE49-F238E27FC236}">
                <a16:creationId xmlns:a16="http://schemas.microsoft.com/office/drawing/2014/main" id="{E2CA00D2-74A0-7B4B-83AB-5594BF157E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70135" y="3496578"/>
            <a:ext cx="1041048" cy="1041048"/>
          </a:xfrm>
          <a:prstGeom prst="rect">
            <a:avLst/>
          </a:prstGeom>
        </p:spPr>
      </p:pic>
      <p:pic>
        <p:nvPicPr>
          <p:cNvPr id="3" name="Imagen 2">
            <a:extLst>
              <a:ext uri="{FF2B5EF4-FFF2-40B4-BE49-F238E27FC236}">
                <a16:creationId xmlns:a16="http://schemas.microsoft.com/office/drawing/2014/main" id="{13DF7A64-13F5-3342-8CD3-35DBD9D941F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31880" y="637243"/>
            <a:ext cx="1805485" cy="1805485"/>
          </a:xfrm>
          <a:prstGeom prst="rect">
            <a:avLst/>
          </a:prstGeom>
        </p:spPr>
      </p:pic>
      <p:pic>
        <p:nvPicPr>
          <p:cNvPr id="7" name="Imagen 6">
            <a:extLst>
              <a:ext uri="{FF2B5EF4-FFF2-40B4-BE49-F238E27FC236}">
                <a16:creationId xmlns:a16="http://schemas.microsoft.com/office/drawing/2014/main" id="{444DF76F-0736-8541-9E47-1370BD8A8B5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72836" y="3205768"/>
            <a:ext cx="980144" cy="980144"/>
          </a:xfrm>
          <a:prstGeom prst="rect">
            <a:avLst/>
          </a:prstGeom>
        </p:spPr>
      </p:pic>
    </p:spTree>
    <p:extLst>
      <p:ext uri="{BB962C8B-B14F-4D97-AF65-F5344CB8AC3E}">
        <p14:creationId xmlns:p14="http://schemas.microsoft.com/office/powerpoint/2010/main" val="6939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8"/>
                                        </p:tgtEl>
                                      </p:cBhvr>
                                    </p:animEffect>
                                    <p:set>
                                      <p:cBhvr>
                                        <p:cTn id="12" dur="1" fill="hold">
                                          <p:stCondLst>
                                            <p:cond delay="499"/>
                                          </p:stCondLst>
                                        </p:cTn>
                                        <p:tgtEl>
                                          <p:spTgt spid="3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dissolve">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dissolve">
                                      <p:cBhvr>
                                        <p:cTn id="22" dur="500"/>
                                        <p:tgtEl>
                                          <p:spTgt spid="9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1" nodeType="clickEffect">
                                  <p:stCondLst>
                                    <p:cond delay="0"/>
                                  </p:stCondLst>
                                  <p:childTnLst>
                                    <p:animEffect transition="out" filter="wipe(down)">
                                      <p:cBhvr>
                                        <p:cTn id="26" dur="500"/>
                                        <p:tgtEl>
                                          <p:spTgt spid="90"/>
                                        </p:tgtEl>
                                      </p:cBhvr>
                                    </p:animEffect>
                                    <p:set>
                                      <p:cBhvr>
                                        <p:cTn id="27" dur="1" fill="hold">
                                          <p:stCondLst>
                                            <p:cond delay="499"/>
                                          </p:stCondLst>
                                        </p:cTn>
                                        <p:tgtEl>
                                          <p:spTgt spid="9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dissolve">
                                      <p:cBhvr>
                                        <p:cTn id="32" dur="500"/>
                                        <p:tgtEl>
                                          <p:spTgt spid="9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dissolve">
                                      <p:cBhvr>
                                        <p:cTn id="37" dur="500"/>
                                        <p:tgtEl>
                                          <p:spTgt spid="9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1" nodeType="clickEffect">
                                  <p:stCondLst>
                                    <p:cond delay="0"/>
                                  </p:stCondLst>
                                  <p:childTnLst>
                                    <p:animEffect transition="out" filter="wipe(down)">
                                      <p:cBhvr>
                                        <p:cTn id="41" dur="500"/>
                                        <p:tgtEl>
                                          <p:spTgt spid="92"/>
                                        </p:tgtEl>
                                      </p:cBhvr>
                                    </p:animEffect>
                                    <p:set>
                                      <p:cBhvr>
                                        <p:cTn id="42" dur="1" fill="hold">
                                          <p:stCondLst>
                                            <p:cond delay="499"/>
                                          </p:stCondLst>
                                        </p:cTn>
                                        <p:tgtEl>
                                          <p:spTgt spid="9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3"/>
                                        </p:tgtEl>
                                        <p:attrNameLst>
                                          <p:attrName>style.visibility</p:attrName>
                                        </p:attrNameLst>
                                      </p:cBhvr>
                                      <p:to>
                                        <p:strVal val="visible"/>
                                      </p:to>
                                    </p:set>
                                    <p:animEffect transition="in" filter="dissolve">
                                      <p:cBhvr>
                                        <p:cTn id="47" dur="500"/>
                                        <p:tgtEl>
                                          <p:spTgt spid="9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dissolve">
                                      <p:cBhvr>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xit" presetSubtype="4" fill="hold" grpId="1" nodeType="clickEffect">
                                  <p:stCondLst>
                                    <p:cond delay="0"/>
                                  </p:stCondLst>
                                  <p:childTnLst>
                                    <p:animEffect transition="out" filter="wipe(down)">
                                      <p:cBhvr>
                                        <p:cTn id="56" dur="500"/>
                                        <p:tgtEl>
                                          <p:spTgt spid="95"/>
                                        </p:tgtEl>
                                      </p:cBhvr>
                                    </p:animEffect>
                                    <p:set>
                                      <p:cBhvr>
                                        <p:cTn id="57" dur="1" fill="hold">
                                          <p:stCondLst>
                                            <p:cond delay="499"/>
                                          </p:stCondLst>
                                        </p:cTn>
                                        <p:tgtEl>
                                          <p:spTgt spid="9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7"/>
                                        </p:tgtEl>
                                        <p:attrNameLst>
                                          <p:attrName>style.visibility</p:attrName>
                                        </p:attrNameLst>
                                      </p:cBhvr>
                                      <p:to>
                                        <p:strVal val="visible"/>
                                      </p:to>
                                    </p:set>
                                    <p:animEffect transition="in" filter="dissolve">
                                      <p:cBhvr>
                                        <p:cTn id="62" dur="500"/>
                                        <p:tgtEl>
                                          <p:spTgt spid="9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98"/>
                                        </p:tgtEl>
                                        <p:attrNameLst>
                                          <p:attrName>style.visibility</p:attrName>
                                        </p:attrNameLst>
                                      </p:cBhvr>
                                      <p:to>
                                        <p:strVal val="visible"/>
                                      </p:to>
                                    </p:set>
                                    <p:animEffect transition="in" filter="dissolve">
                                      <p:cBhvr>
                                        <p:cTn id="67" dur="500"/>
                                        <p:tgtEl>
                                          <p:spTgt spid="9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xit" presetSubtype="4" fill="hold" grpId="1" nodeType="clickEffect">
                                  <p:stCondLst>
                                    <p:cond delay="0"/>
                                  </p:stCondLst>
                                  <p:childTnLst>
                                    <p:animEffect transition="out" filter="wipe(down)">
                                      <p:cBhvr>
                                        <p:cTn id="71" dur="500"/>
                                        <p:tgtEl>
                                          <p:spTgt spid="98"/>
                                        </p:tgtEl>
                                      </p:cBhvr>
                                    </p:animEffect>
                                    <p:set>
                                      <p:cBhvr>
                                        <p:cTn id="72" dur="1" fill="hold">
                                          <p:stCondLst>
                                            <p:cond delay="499"/>
                                          </p:stCondLst>
                                        </p:cTn>
                                        <p:tgtEl>
                                          <p:spTgt spid="9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99"/>
                                        </p:tgtEl>
                                        <p:attrNameLst>
                                          <p:attrName>style.visibility</p:attrName>
                                        </p:attrNameLst>
                                      </p:cBhvr>
                                      <p:to>
                                        <p:strVal val="visible"/>
                                      </p:to>
                                    </p:set>
                                    <p:animEffect transition="in" filter="dissolve">
                                      <p:cBhvr>
                                        <p:cTn id="7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79" grpId="0" animBg="1"/>
      <p:bldP spid="90" grpId="0" animBg="1"/>
      <p:bldP spid="90" grpId="1" animBg="1"/>
      <p:bldP spid="91" grpId="0" animBg="1"/>
      <p:bldP spid="92" grpId="0" animBg="1"/>
      <p:bldP spid="92" grpId="1" animBg="1"/>
      <p:bldP spid="93" grpId="0" animBg="1"/>
      <p:bldP spid="95" grpId="0" animBg="1"/>
      <p:bldP spid="95" grpId="1" animBg="1"/>
      <p:bldP spid="97" grpId="0" animBg="1"/>
      <p:bldP spid="98" grpId="0" animBg="1"/>
      <p:bldP spid="98" grpId="1" animBg="1"/>
      <p:bldP spid="99"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A593F-FF63-4670-BB07-08E44E3BA51E}"/>
              </a:ext>
            </a:extLst>
          </p:cNvPr>
          <p:cNvSpPr>
            <a:spLocks noGrp="1"/>
          </p:cNvSpPr>
          <p:nvPr>
            <p:ph type="title"/>
          </p:nvPr>
        </p:nvSpPr>
        <p:spPr>
          <a:xfrm>
            <a:off x="4550977" y="0"/>
            <a:ext cx="10716675" cy="1280890"/>
          </a:xfrm>
        </p:spPr>
        <p:txBody>
          <a:bodyPr>
            <a:normAutofit/>
          </a:bodyPr>
          <a:lstStyle/>
          <a:p>
            <a:r>
              <a:rPr lang="es-CO" sz="2800" b="1" dirty="0"/>
              <a:t>¿Para qué me sirven los paraclínicos?</a:t>
            </a:r>
          </a:p>
        </p:txBody>
      </p:sp>
      <p:pic>
        <p:nvPicPr>
          <p:cNvPr id="4" name="Imagen 3">
            <a:extLst>
              <a:ext uri="{FF2B5EF4-FFF2-40B4-BE49-F238E27FC236}">
                <a16:creationId xmlns:a16="http://schemas.microsoft.com/office/drawing/2014/main" id="{9F9B0EBD-D1B3-4D74-93FD-D74EF2151D0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72303" y="1048586"/>
            <a:ext cx="7683146" cy="3396677"/>
          </a:xfrm>
          <a:prstGeom prst="rect">
            <a:avLst/>
          </a:prstGeom>
        </p:spPr>
      </p:pic>
      <p:sp>
        <p:nvSpPr>
          <p:cNvPr id="5" name="CuadroTexto 4">
            <a:extLst>
              <a:ext uri="{FF2B5EF4-FFF2-40B4-BE49-F238E27FC236}">
                <a16:creationId xmlns:a16="http://schemas.microsoft.com/office/drawing/2014/main" id="{32F8C3FF-0B0C-40A2-8411-AF99735FF347}"/>
              </a:ext>
            </a:extLst>
          </p:cNvPr>
          <p:cNvSpPr txBox="1"/>
          <p:nvPr/>
        </p:nvSpPr>
        <p:spPr>
          <a:xfrm>
            <a:off x="7956665" y="6165502"/>
            <a:ext cx="5209309" cy="276999"/>
          </a:xfrm>
          <a:prstGeom prst="rect">
            <a:avLst/>
          </a:prstGeom>
          <a:noFill/>
        </p:spPr>
        <p:txBody>
          <a:bodyPr wrap="square" rtlCol="0">
            <a:spAutoFit/>
          </a:bodyPr>
          <a:lstStyle/>
          <a:p>
            <a:r>
              <a:rPr lang="it-IT" sz="1200" dirty="0">
                <a:latin typeface="Montserrat" panose="00000500000000000000" pitchFamily="50" charset="0"/>
              </a:rPr>
              <a:t>Giannini EG, et al.  CMAJ. 2005 Feb 1;172(3):367-79. </a:t>
            </a:r>
            <a:endParaRPr lang="es-CO" sz="1200" dirty="0">
              <a:latin typeface="Montserrat" panose="00000500000000000000" pitchFamily="50" charset="0"/>
            </a:endParaRPr>
          </a:p>
        </p:txBody>
      </p:sp>
    </p:spTree>
    <p:extLst>
      <p:ext uri="{BB962C8B-B14F-4D97-AF65-F5344CB8AC3E}">
        <p14:creationId xmlns:p14="http://schemas.microsoft.com/office/powerpoint/2010/main" val="127201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1424CAF2-75C8-2346-A30A-49E3B6C453B4}"/>
              </a:ext>
            </a:extLst>
          </p:cNvPr>
          <p:cNvSpPr txBox="1">
            <a:spLocks/>
          </p:cNvSpPr>
          <p:nvPr/>
        </p:nvSpPr>
        <p:spPr>
          <a:xfrm>
            <a:off x="457200" y="250427"/>
            <a:ext cx="12036056"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b="1" dirty="0">
                <a:solidFill>
                  <a:srgbClr val="00AAA7"/>
                </a:solidFill>
                <a:latin typeface="Montserrat" panose="00000500000000000000" pitchFamily="50" charset="0"/>
              </a:rPr>
              <a:t>Rangos normales</a:t>
            </a:r>
            <a:endParaRPr lang="es-CO" dirty="0">
              <a:solidFill>
                <a:srgbClr val="00AAA7"/>
              </a:solidFill>
              <a:latin typeface="Montserrat" panose="00000500000000000000" pitchFamily="50" charset="0"/>
            </a:endParaRPr>
          </a:p>
          <a:p>
            <a:endParaRPr lang="es-CO" b="1" dirty="0">
              <a:solidFill>
                <a:srgbClr val="00AAA7"/>
              </a:solidFill>
              <a:latin typeface="Montserrat" panose="00000500000000000000" pitchFamily="50" charset="0"/>
            </a:endParaRPr>
          </a:p>
        </p:txBody>
      </p:sp>
      <p:sp>
        <p:nvSpPr>
          <p:cNvPr id="5" name="Rectángulo 4">
            <a:extLst>
              <a:ext uri="{FF2B5EF4-FFF2-40B4-BE49-F238E27FC236}">
                <a16:creationId xmlns:a16="http://schemas.microsoft.com/office/drawing/2014/main" id="{7067DAEE-E4B8-7C44-BB42-C88F873F4892}"/>
              </a:ext>
            </a:extLst>
          </p:cNvPr>
          <p:cNvSpPr/>
          <p:nvPr/>
        </p:nvSpPr>
        <p:spPr>
          <a:xfrm>
            <a:off x="8247839" y="6334779"/>
            <a:ext cx="3788217" cy="307777"/>
          </a:xfrm>
          <a:prstGeom prst="rect">
            <a:avLst/>
          </a:prstGeom>
        </p:spPr>
        <p:txBody>
          <a:bodyPr wrap="none">
            <a:spAutoFit/>
          </a:bodyPr>
          <a:lstStyle/>
          <a:p>
            <a:pPr>
              <a:spcAft>
                <a:spcPts val="0"/>
              </a:spcAft>
            </a:pPr>
            <a:r>
              <a:rPr lang="en-US" sz="1400" dirty="0" err="1">
                <a:latin typeface="Montserrat" panose="00000500000000000000" pitchFamily="50" charset="0"/>
                <a:ea typeface="Times New Roman" panose="02020603050405020304" pitchFamily="18" charset="0"/>
              </a:rPr>
              <a:t>Fevery</a:t>
            </a:r>
            <a:r>
              <a:rPr lang="en-US" sz="1400" dirty="0">
                <a:latin typeface="Montserrat" panose="00000500000000000000" pitchFamily="50" charset="0"/>
                <a:ea typeface="Times New Roman" panose="02020603050405020304" pitchFamily="18" charset="0"/>
              </a:rPr>
              <a:t> J, et al. Liver Int. 2008; 28 (5): 592. </a:t>
            </a:r>
            <a:endParaRPr lang="es-CO" sz="1400" dirty="0">
              <a:latin typeface="Montserrat" panose="00000500000000000000" pitchFamily="50" charset="0"/>
              <a:ea typeface="Times New Roman" panose="02020603050405020304" pitchFamily="18" charset="0"/>
            </a:endParaRPr>
          </a:p>
        </p:txBody>
      </p:sp>
      <p:graphicFrame>
        <p:nvGraphicFramePr>
          <p:cNvPr id="8" name="Tabla 7">
            <a:extLst>
              <a:ext uri="{FF2B5EF4-FFF2-40B4-BE49-F238E27FC236}">
                <a16:creationId xmlns:a16="http://schemas.microsoft.com/office/drawing/2014/main" id="{DA042E2B-2BD4-C24F-A11D-46F1FBE1CBB1}"/>
              </a:ext>
            </a:extLst>
          </p:cNvPr>
          <p:cNvGraphicFramePr>
            <a:graphicFrameLocks noGrp="1"/>
          </p:cNvGraphicFramePr>
          <p:nvPr>
            <p:extLst>
              <p:ext uri="{D42A27DB-BD31-4B8C-83A1-F6EECF244321}">
                <p14:modId xmlns:p14="http://schemas.microsoft.com/office/powerpoint/2010/main" val="1323941800"/>
              </p:ext>
            </p:extLst>
          </p:nvPr>
        </p:nvGraphicFramePr>
        <p:xfrm>
          <a:off x="4061637" y="1165423"/>
          <a:ext cx="7974419" cy="4121163"/>
        </p:xfrm>
        <a:graphic>
          <a:graphicData uri="http://schemas.openxmlformats.org/drawingml/2006/table">
            <a:tbl>
              <a:tblPr firstRow="1" firstCol="1" bandRow="1">
                <a:tableStyleId>{5C22544A-7EE6-4342-B048-85BDC9FD1C3A}</a:tableStyleId>
              </a:tblPr>
              <a:tblGrid>
                <a:gridCol w="2096398">
                  <a:extLst>
                    <a:ext uri="{9D8B030D-6E8A-4147-A177-3AD203B41FA5}">
                      <a16:colId xmlns:a16="http://schemas.microsoft.com/office/drawing/2014/main" val="249208273"/>
                    </a:ext>
                  </a:extLst>
                </a:gridCol>
                <a:gridCol w="5878021">
                  <a:extLst>
                    <a:ext uri="{9D8B030D-6E8A-4147-A177-3AD203B41FA5}">
                      <a16:colId xmlns:a16="http://schemas.microsoft.com/office/drawing/2014/main" val="3939861193"/>
                    </a:ext>
                  </a:extLst>
                </a:gridCol>
              </a:tblGrid>
              <a:tr h="394889">
                <a:tc>
                  <a:txBody>
                    <a:bodyPr/>
                    <a:lstStyle/>
                    <a:p>
                      <a:pPr algn="ctr">
                        <a:lnSpc>
                          <a:spcPct val="150000"/>
                        </a:lnSpc>
                        <a:spcAft>
                          <a:spcPts val="0"/>
                        </a:spcAft>
                      </a:pP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ctr">
                        <a:lnSpc>
                          <a:spcPct val="150000"/>
                        </a:lnSpc>
                        <a:spcAft>
                          <a:spcPts val="0"/>
                        </a:spcAft>
                      </a:pPr>
                      <a:r>
                        <a:rPr lang="es-MX" sz="2200" dirty="0">
                          <a:effectLst/>
                          <a:latin typeface="Montserrat" panose="00000500000000000000" pitchFamily="50" charset="0"/>
                        </a:rPr>
                        <a:t>Valores</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218866319"/>
                  </a:ext>
                </a:extLst>
              </a:tr>
              <a:tr h="1021220">
                <a:tc>
                  <a:txBody>
                    <a:bodyPr/>
                    <a:lstStyle/>
                    <a:p>
                      <a:pPr algn="just">
                        <a:lnSpc>
                          <a:spcPct val="150000"/>
                        </a:lnSpc>
                        <a:spcAft>
                          <a:spcPts val="0"/>
                        </a:spcAft>
                      </a:pPr>
                      <a:r>
                        <a:rPr lang="es-MX" sz="2200" dirty="0">
                          <a:solidFill>
                            <a:schemeClr val="tx1"/>
                          </a:solidFill>
                          <a:effectLst/>
                          <a:latin typeface="Montserrat" panose="00000500000000000000" pitchFamily="50" charset="0"/>
                        </a:rPr>
                        <a:t>ALT/TGP</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5-45 UI/L</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994801471"/>
                  </a:ext>
                </a:extLst>
              </a:tr>
              <a:tr h="47375">
                <a:tc>
                  <a:txBody>
                    <a:bodyPr/>
                    <a:lstStyle/>
                    <a:p>
                      <a:pPr algn="just">
                        <a:lnSpc>
                          <a:spcPct val="150000"/>
                        </a:lnSpc>
                        <a:spcAft>
                          <a:spcPts val="0"/>
                        </a:spcAft>
                      </a:pPr>
                      <a:r>
                        <a:rPr lang="es-MX" sz="2200" dirty="0">
                          <a:solidFill>
                            <a:schemeClr val="tx1"/>
                          </a:solidFill>
                          <a:effectLst/>
                          <a:latin typeface="Montserrat" panose="00000500000000000000" pitchFamily="50" charset="0"/>
                        </a:rPr>
                        <a:t>AST/TGO</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10-35 UI/L</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80878653"/>
                  </a:ext>
                </a:extLst>
              </a:tr>
              <a:tr h="394889">
                <a:tc>
                  <a:txBody>
                    <a:bodyPr/>
                    <a:lstStyle/>
                    <a:p>
                      <a:pPr algn="just">
                        <a:lnSpc>
                          <a:spcPct val="150000"/>
                        </a:lnSpc>
                        <a:spcAft>
                          <a:spcPts val="0"/>
                        </a:spcAft>
                      </a:pPr>
                      <a:r>
                        <a:rPr lang="es-MX" sz="2200" dirty="0">
                          <a:solidFill>
                            <a:schemeClr val="tx1"/>
                          </a:solidFill>
                          <a:effectLst/>
                          <a:latin typeface="Montserrat" panose="00000500000000000000" pitchFamily="50" charset="0"/>
                        </a:rPr>
                        <a:t>FA</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44-147 UI/L</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100115676"/>
                  </a:ext>
                </a:extLst>
              </a:tr>
              <a:tr h="394889">
                <a:tc>
                  <a:txBody>
                    <a:bodyPr/>
                    <a:lstStyle/>
                    <a:p>
                      <a:pPr algn="just">
                        <a:lnSpc>
                          <a:spcPct val="150000"/>
                        </a:lnSpc>
                        <a:spcAft>
                          <a:spcPts val="0"/>
                        </a:spcAft>
                      </a:pPr>
                      <a:r>
                        <a:rPr lang="es-MX" sz="2200" dirty="0">
                          <a:solidFill>
                            <a:schemeClr val="tx1"/>
                          </a:solidFill>
                          <a:effectLst/>
                          <a:latin typeface="Montserrat" panose="00000500000000000000" pitchFamily="50" charset="0"/>
                        </a:rPr>
                        <a:t>GGT</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5-80 UI/L</a:t>
                      </a:r>
                    </a:p>
                  </a:txBody>
                  <a:tcPr marL="68553" marR="68553" marT="0" marB="0"/>
                </a:tc>
                <a:extLst>
                  <a:ext uri="{0D108BD9-81ED-4DB2-BD59-A6C34878D82A}">
                    <a16:rowId xmlns:a16="http://schemas.microsoft.com/office/drawing/2014/main" val="691348711"/>
                  </a:ext>
                </a:extLst>
              </a:tr>
              <a:tr h="423204">
                <a:tc>
                  <a:txBody>
                    <a:bodyPr/>
                    <a:lstStyle/>
                    <a:p>
                      <a:pPr algn="just">
                        <a:lnSpc>
                          <a:spcPct val="150000"/>
                        </a:lnSpc>
                        <a:spcAft>
                          <a:spcPts val="0"/>
                        </a:spcAft>
                      </a:pPr>
                      <a:r>
                        <a:rPr lang="es-MX" sz="2200" dirty="0">
                          <a:solidFill>
                            <a:schemeClr val="tx1"/>
                          </a:solidFill>
                          <a:effectLst/>
                          <a:latin typeface="Montserrat" panose="00000500000000000000" pitchFamily="50" charset="0"/>
                        </a:rPr>
                        <a:t>BT</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marL="914400" lvl="2" indent="0" algn="l">
                        <a:lnSpc>
                          <a:spcPct val="150000"/>
                        </a:lnSpc>
                        <a:spcAft>
                          <a:spcPts val="0"/>
                        </a:spcAft>
                        <a:buFontTx/>
                        <a:buNone/>
                      </a:pP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585892598"/>
                  </a:ext>
                </a:extLst>
              </a:tr>
              <a:tr h="394889">
                <a:tc>
                  <a:txBody>
                    <a:bodyPr/>
                    <a:lstStyle/>
                    <a:p>
                      <a:pPr algn="just">
                        <a:lnSpc>
                          <a:spcPct val="150000"/>
                        </a:lnSpc>
                        <a:spcAft>
                          <a:spcPts val="0"/>
                        </a:spcAft>
                      </a:pPr>
                      <a:r>
                        <a:rPr lang="es-MX" sz="2200" dirty="0">
                          <a:solidFill>
                            <a:schemeClr val="tx1"/>
                          </a:solidFill>
                          <a:effectLst/>
                          <a:latin typeface="Montserrat" panose="00000500000000000000" pitchFamily="50" charset="0"/>
                        </a:rPr>
                        <a:t>TP</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10.9 -12.5 seg</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369883433"/>
                  </a:ext>
                </a:extLst>
              </a:tr>
              <a:tr h="394937">
                <a:tc>
                  <a:txBody>
                    <a:bodyPr/>
                    <a:lstStyle/>
                    <a:p>
                      <a:pPr algn="just">
                        <a:lnSpc>
                          <a:spcPct val="150000"/>
                        </a:lnSpc>
                        <a:spcAft>
                          <a:spcPts val="0"/>
                        </a:spcAft>
                      </a:pPr>
                      <a:r>
                        <a:rPr lang="es-MX"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rPr>
                        <a:t>Albúmina</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solidFill>
                      <a:schemeClr val="accent1">
                        <a:alpha val="49000"/>
                      </a:schemeClr>
                    </a:solidFill>
                  </a:tcPr>
                </a:tc>
                <a:tc>
                  <a:txBody>
                    <a:bodyPr/>
                    <a:lstStyle/>
                    <a:p>
                      <a:pPr algn="just">
                        <a:lnSpc>
                          <a:spcPct val="150000"/>
                        </a:lnSpc>
                        <a:spcAft>
                          <a:spcPts val="0"/>
                        </a:spcAft>
                      </a:pPr>
                      <a:r>
                        <a:rPr lang="es-MX" sz="2200" dirty="0">
                          <a:effectLst/>
                          <a:latin typeface="Montserrat" panose="00000500000000000000" pitchFamily="50" charset="0"/>
                        </a:rPr>
                        <a:t>4.0 -6.0 mg/dl</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502439395"/>
                  </a:ext>
                </a:extLst>
              </a:tr>
            </a:tbl>
          </a:graphicData>
        </a:graphic>
      </p:graphicFrame>
      <p:sp>
        <p:nvSpPr>
          <p:cNvPr id="2" name="CuadroTexto 1">
            <a:extLst>
              <a:ext uri="{FF2B5EF4-FFF2-40B4-BE49-F238E27FC236}">
                <a16:creationId xmlns:a16="http://schemas.microsoft.com/office/drawing/2014/main" id="{F72FEEC8-3CA0-F242-BC41-A2E9E065F759}"/>
              </a:ext>
            </a:extLst>
          </p:cNvPr>
          <p:cNvSpPr txBox="1"/>
          <p:nvPr/>
        </p:nvSpPr>
        <p:spPr>
          <a:xfrm>
            <a:off x="6124353" y="3995451"/>
            <a:ext cx="4102405" cy="430887"/>
          </a:xfrm>
          <a:prstGeom prst="rect">
            <a:avLst/>
          </a:prstGeom>
          <a:noFill/>
        </p:spPr>
        <p:txBody>
          <a:bodyPr wrap="none" rtlCol="0">
            <a:spAutoFit/>
          </a:bodyPr>
          <a:lstStyle/>
          <a:p>
            <a:r>
              <a:rPr lang="es-CO" sz="2200" dirty="0"/>
              <a:t>1-1,5 mg/dl   BD: 30%. BI: 70%</a:t>
            </a:r>
          </a:p>
        </p:txBody>
      </p:sp>
    </p:spTree>
    <p:extLst>
      <p:ext uri="{BB962C8B-B14F-4D97-AF65-F5344CB8AC3E}">
        <p14:creationId xmlns:p14="http://schemas.microsoft.com/office/powerpoint/2010/main" val="177776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1424CAF2-75C8-2346-A30A-49E3B6C453B4}"/>
              </a:ext>
            </a:extLst>
          </p:cNvPr>
          <p:cNvSpPr txBox="1">
            <a:spLocks/>
          </p:cNvSpPr>
          <p:nvPr/>
        </p:nvSpPr>
        <p:spPr>
          <a:xfrm>
            <a:off x="425302" y="323165"/>
            <a:ext cx="11766698"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2800" b="1" dirty="0">
                <a:solidFill>
                  <a:srgbClr val="00AAA7"/>
                </a:solidFill>
                <a:latin typeface="Montserrat" panose="00000500000000000000" pitchFamily="50" charset="0"/>
              </a:rPr>
              <a:t>¿Hay hiperbilirrubinemia? </a:t>
            </a:r>
          </a:p>
          <a:p>
            <a:r>
              <a:rPr lang="es-CO" sz="2800" b="1" dirty="0">
                <a:solidFill>
                  <a:srgbClr val="00AAA7"/>
                </a:solidFill>
                <a:latin typeface="Montserrat" panose="00000500000000000000" pitchFamily="50" charset="0"/>
              </a:rPr>
              <a:t>¿A expensas de la directa o indirecta?</a:t>
            </a:r>
            <a:endParaRPr lang="es-CO" sz="2800" dirty="0">
              <a:solidFill>
                <a:srgbClr val="00AAA7"/>
              </a:solidFill>
              <a:latin typeface="Montserrat" panose="00000500000000000000" pitchFamily="50" charset="0"/>
            </a:endParaRPr>
          </a:p>
          <a:p>
            <a:endParaRPr lang="es-CO" sz="2800" b="1" dirty="0">
              <a:solidFill>
                <a:srgbClr val="00AAA7"/>
              </a:solidFill>
              <a:latin typeface="Montserrat" panose="00000500000000000000" pitchFamily="50" charset="0"/>
            </a:endParaRPr>
          </a:p>
        </p:txBody>
      </p:sp>
      <p:graphicFrame>
        <p:nvGraphicFramePr>
          <p:cNvPr id="4" name="Tabla 3">
            <a:extLst>
              <a:ext uri="{FF2B5EF4-FFF2-40B4-BE49-F238E27FC236}">
                <a16:creationId xmlns:a16="http://schemas.microsoft.com/office/drawing/2014/main" id="{3747462A-CD3B-914A-80D4-9204EC036914}"/>
              </a:ext>
            </a:extLst>
          </p:cNvPr>
          <p:cNvGraphicFramePr>
            <a:graphicFrameLocks noGrp="1"/>
          </p:cNvGraphicFramePr>
          <p:nvPr>
            <p:extLst>
              <p:ext uri="{D42A27DB-BD31-4B8C-83A1-F6EECF244321}">
                <p14:modId xmlns:p14="http://schemas.microsoft.com/office/powerpoint/2010/main" val="2598683449"/>
              </p:ext>
            </p:extLst>
          </p:nvPr>
        </p:nvGraphicFramePr>
        <p:xfrm>
          <a:off x="4273816" y="1538977"/>
          <a:ext cx="7684504" cy="4206765"/>
        </p:xfrm>
        <a:graphic>
          <a:graphicData uri="http://schemas.openxmlformats.org/drawingml/2006/table">
            <a:tbl>
              <a:tblPr firstRow="1" firstCol="1" bandRow="1">
                <a:tableStyleId>{5C22544A-7EE6-4342-B048-85BDC9FD1C3A}</a:tableStyleId>
              </a:tblPr>
              <a:tblGrid>
                <a:gridCol w="2308389">
                  <a:extLst>
                    <a:ext uri="{9D8B030D-6E8A-4147-A177-3AD203B41FA5}">
                      <a16:colId xmlns:a16="http://schemas.microsoft.com/office/drawing/2014/main" val="2832333600"/>
                    </a:ext>
                  </a:extLst>
                </a:gridCol>
                <a:gridCol w="5376115">
                  <a:extLst>
                    <a:ext uri="{9D8B030D-6E8A-4147-A177-3AD203B41FA5}">
                      <a16:colId xmlns:a16="http://schemas.microsoft.com/office/drawing/2014/main" val="2740668048"/>
                    </a:ext>
                  </a:extLst>
                </a:gridCol>
              </a:tblGrid>
              <a:tr h="417243">
                <a:tc>
                  <a:txBody>
                    <a:bodyPr/>
                    <a:lstStyle/>
                    <a:p>
                      <a:pPr>
                        <a:spcAft>
                          <a:spcPts val="0"/>
                        </a:spcAft>
                      </a:pPr>
                      <a:r>
                        <a:rPr lang="es-CO" sz="2200" dirty="0">
                          <a:solidFill>
                            <a:schemeClr val="tx1"/>
                          </a:solidFill>
                          <a:effectLst/>
                          <a:latin typeface="Montserrat" panose="00000500000000000000" pitchFamily="50" charset="0"/>
                        </a:rPr>
                        <a:t>BT</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alpha val="37000"/>
                      </a:schemeClr>
                    </a:solidFill>
                  </a:tcPr>
                </a:tc>
                <a:tc>
                  <a:txBody>
                    <a:bodyPr/>
                    <a:lstStyle/>
                    <a:p>
                      <a:pPr>
                        <a:spcAft>
                          <a:spcPts val="0"/>
                        </a:spcAft>
                      </a:pPr>
                      <a:r>
                        <a:rPr lang="es-CO" sz="2200" b="0" dirty="0">
                          <a:solidFill>
                            <a:schemeClr val="tx1"/>
                          </a:solidFill>
                          <a:effectLst/>
                          <a:latin typeface="Montserrat" panose="00000500000000000000" pitchFamily="50" charset="0"/>
                        </a:rPr>
                        <a:t>1 – 1,5 mg/dl </a:t>
                      </a:r>
                      <a:endParaRPr lang="es-CO" sz="2200" b="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alpha val="14000"/>
                      </a:schemeClr>
                    </a:solidFill>
                  </a:tcPr>
                </a:tc>
                <a:extLst>
                  <a:ext uri="{0D108BD9-81ED-4DB2-BD59-A6C34878D82A}">
                    <a16:rowId xmlns:a16="http://schemas.microsoft.com/office/drawing/2014/main" val="1920815548"/>
                  </a:ext>
                </a:extLst>
              </a:tr>
              <a:tr h="417243">
                <a:tc>
                  <a:txBody>
                    <a:bodyPr/>
                    <a:lstStyle/>
                    <a:p>
                      <a:pPr>
                        <a:spcAft>
                          <a:spcPts val="0"/>
                        </a:spcAft>
                      </a:pPr>
                      <a:r>
                        <a:rPr lang="es-CO" sz="2200" dirty="0">
                          <a:solidFill>
                            <a:schemeClr val="tx1"/>
                          </a:solidFill>
                          <a:effectLst/>
                          <a:latin typeface="Montserrat" panose="00000500000000000000" pitchFamily="50" charset="0"/>
                        </a:rPr>
                        <a:t>A expensas de la BD</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alpha val="37000"/>
                      </a:schemeClr>
                    </a:solidFill>
                  </a:tcPr>
                </a:tc>
                <a:tc>
                  <a:txBody>
                    <a:bodyPr/>
                    <a:lstStyle/>
                    <a:p>
                      <a:pPr>
                        <a:spcAft>
                          <a:spcPts val="0"/>
                        </a:spcAft>
                      </a:pPr>
                      <a:r>
                        <a:rPr lang="es-CO" sz="2200" dirty="0">
                          <a:effectLst/>
                          <a:latin typeface="Montserrat" panose="00000500000000000000" pitchFamily="50" charset="0"/>
                        </a:rPr>
                        <a:t>&gt;30% de BT</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alpha val="14000"/>
                      </a:schemeClr>
                    </a:solidFill>
                  </a:tcPr>
                </a:tc>
                <a:extLst>
                  <a:ext uri="{0D108BD9-81ED-4DB2-BD59-A6C34878D82A}">
                    <a16:rowId xmlns:a16="http://schemas.microsoft.com/office/drawing/2014/main" val="2818198785"/>
                  </a:ext>
                </a:extLst>
              </a:tr>
              <a:tr h="417243">
                <a:tc>
                  <a:txBody>
                    <a:bodyPr/>
                    <a:lstStyle/>
                    <a:p>
                      <a:pPr>
                        <a:spcAft>
                          <a:spcPts val="0"/>
                        </a:spcAft>
                      </a:pPr>
                      <a:r>
                        <a:rPr lang="es-CO" sz="2200" dirty="0">
                          <a:solidFill>
                            <a:schemeClr val="tx1"/>
                          </a:solidFill>
                          <a:effectLst/>
                          <a:latin typeface="Montserrat" panose="00000500000000000000" pitchFamily="50" charset="0"/>
                        </a:rPr>
                        <a:t>A expensas de la BI</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alpha val="37000"/>
                      </a:schemeClr>
                    </a:solidFill>
                  </a:tcPr>
                </a:tc>
                <a:tc>
                  <a:txBody>
                    <a:bodyPr/>
                    <a:lstStyle/>
                    <a:p>
                      <a:pPr>
                        <a:spcAft>
                          <a:spcPts val="0"/>
                        </a:spcAft>
                      </a:pPr>
                      <a:r>
                        <a:rPr lang="es-CO" sz="2200" dirty="0">
                          <a:effectLst/>
                          <a:latin typeface="Montserrat" panose="00000500000000000000" pitchFamily="50" charset="0"/>
                        </a:rPr>
                        <a:t>&gt;85% de BT</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alpha val="14000"/>
                      </a:schemeClr>
                    </a:solidFill>
                  </a:tcPr>
                </a:tc>
                <a:extLst>
                  <a:ext uri="{0D108BD9-81ED-4DB2-BD59-A6C34878D82A}">
                    <a16:rowId xmlns:a16="http://schemas.microsoft.com/office/drawing/2014/main" val="3776577167"/>
                  </a:ext>
                </a:extLst>
              </a:tr>
              <a:tr h="2448402">
                <a:tc>
                  <a:txBody>
                    <a:bodyPr/>
                    <a:lstStyle/>
                    <a:p>
                      <a:pPr>
                        <a:spcAft>
                          <a:spcPts val="0"/>
                        </a:spcAft>
                      </a:pPr>
                      <a:r>
                        <a:rPr lang="es-CO" sz="2200" dirty="0">
                          <a:solidFill>
                            <a:schemeClr val="tx1"/>
                          </a:solidFill>
                          <a:effectLst/>
                          <a:latin typeface="Montserrat" panose="00000500000000000000" pitchFamily="50" charset="0"/>
                        </a:rPr>
                        <a:t>Mixto</a:t>
                      </a:r>
                      <a:endParaRPr lang="es-CO" sz="2200" dirty="0">
                        <a:solidFill>
                          <a:schemeClr val="tx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alpha val="37000"/>
                      </a:schemeClr>
                    </a:solidFill>
                  </a:tcPr>
                </a:tc>
                <a:tc>
                  <a:txBody>
                    <a:bodyPr/>
                    <a:lstStyle/>
                    <a:p>
                      <a:pPr>
                        <a:spcAft>
                          <a:spcPts val="0"/>
                        </a:spcAft>
                      </a:pPr>
                      <a:r>
                        <a:rPr lang="es-CO" sz="2200" dirty="0">
                          <a:effectLst/>
                          <a:latin typeface="Montserrat" panose="00000500000000000000" pitchFamily="50" charset="0"/>
                        </a:rPr>
                        <a:t>BI 30-70%</a:t>
                      </a:r>
                      <a:br>
                        <a:rPr lang="es-CO" sz="2200" dirty="0">
                          <a:effectLst/>
                          <a:latin typeface="Montserrat" panose="00000500000000000000" pitchFamily="50" charset="0"/>
                        </a:rPr>
                      </a:br>
                      <a:r>
                        <a:rPr lang="es-CO" sz="2200" dirty="0">
                          <a:effectLst/>
                          <a:latin typeface="Montserrat" panose="00000500000000000000" pitchFamily="50" charset="0"/>
                        </a:rPr>
                        <a:t>*Shunt </a:t>
                      </a:r>
                      <a:r>
                        <a:rPr lang="es-CO" sz="2200" dirty="0" err="1">
                          <a:effectLst/>
                          <a:latin typeface="Montserrat" panose="00000500000000000000" pitchFamily="50" charset="0"/>
                        </a:rPr>
                        <a:t>intra-extrahepáticos</a:t>
                      </a:r>
                      <a:br>
                        <a:rPr lang="es-CO" sz="2200" dirty="0">
                          <a:effectLst/>
                          <a:latin typeface="Montserrat" panose="00000500000000000000" pitchFamily="50" charset="0"/>
                        </a:rPr>
                      </a:br>
                      <a:r>
                        <a:rPr lang="es-CO" sz="2200" dirty="0">
                          <a:effectLst/>
                          <a:latin typeface="Montserrat" panose="00000500000000000000" pitchFamily="50" charset="0"/>
                        </a:rPr>
                        <a:t>*POP</a:t>
                      </a:r>
                      <a:br>
                        <a:rPr lang="es-CO" sz="2200" dirty="0">
                          <a:effectLst/>
                          <a:latin typeface="Montserrat" panose="00000500000000000000" pitchFamily="50" charset="0"/>
                        </a:rPr>
                      </a:br>
                      <a:r>
                        <a:rPr lang="es-CO" sz="2200" dirty="0">
                          <a:effectLst/>
                          <a:latin typeface="Montserrat" panose="00000500000000000000" pitchFamily="50" charset="0"/>
                        </a:rPr>
                        <a:t>*Hepatopatía alcohólica </a:t>
                      </a:r>
                      <a:r>
                        <a:rPr lang="es-CO" sz="2200" dirty="0">
                          <a:effectLst/>
                          <a:latin typeface="Montserrat" panose="00000500000000000000" pitchFamily="50" charset="0"/>
                          <a:sym typeface="Wingdings" pitchFamily="2" charset="2"/>
                        </a:rPr>
                        <a:t></a:t>
                      </a:r>
                      <a:r>
                        <a:rPr lang="es-CO" sz="2200" dirty="0">
                          <a:effectLst/>
                          <a:latin typeface="Montserrat" panose="00000500000000000000" pitchFamily="50" charset="0"/>
                        </a:rPr>
                        <a:t> Hemólisis + hiperlipidemia (S. Zieve)</a:t>
                      </a:r>
                      <a:endParaRPr lang="es-CO" sz="220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alpha val="14000"/>
                      </a:schemeClr>
                    </a:solidFill>
                  </a:tcPr>
                </a:tc>
                <a:extLst>
                  <a:ext uri="{0D108BD9-81ED-4DB2-BD59-A6C34878D82A}">
                    <a16:rowId xmlns:a16="http://schemas.microsoft.com/office/drawing/2014/main" val="2534617065"/>
                  </a:ext>
                </a:extLst>
              </a:tr>
            </a:tbl>
          </a:graphicData>
        </a:graphic>
      </p:graphicFrame>
      <p:sp>
        <p:nvSpPr>
          <p:cNvPr id="5" name="Rectángulo 4">
            <a:extLst>
              <a:ext uri="{FF2B5EF4-FFF2-40B4-BE49-F238E27FC236}">
                <a16:creationId xmlns:a16="http://schemas.microsoft.com/office/drawing/2014/main" id="{7067DAEE-E4B8-7C44-BB42-C88F873F4892}"/>
              </a:ext>
            </a:extLst>
          </p:cNvPr>
          <p:cNvSpPr/>
          <p:nvPr/>
        </p:nvSpPr>
        <p:spPr>
          <a:xfrm>
            <a:off x="4769434" y="6273225"/>
            <a:ext cx="7300396" cy="523220"/>
          </a:xfrm>
          <a:prstGeom prst="rect">
            <a:avLst/>
          </a:prstGeom>
        </p:spPr>
        <p:txBody>
          <a:bodyPr wrap="none">
            <a:spAutoFit/>
          </a:bodyPr>
          <a:lstStyle/>
          <a:p>
            <a:r>
              <a:rPr lang="es-CO" sz="1400" dirty="0">
                <a:latin typeface="Montserrat" panose="00000500000000000000" pitchFamily="50" charset="0"/>
              </a:rPr>
              <a:t>Kasper DL, et al. </a:t>
            </a:r>
            <a:r>
              <a:rPr lang="es-CO" sz="1400" i="1" dirty="0">
                <a:latin typeface="Montserrat" panose="00000500000000000000" pitchFamily="50" charset="0"/>
              </a:rPr>
              <a:t>Harrison. Manual de Medicina, 19e </a:t>
            </a:r>
            <a:r>
              <a:rPr lang="es-CO" sz="1400" dirty="0">
                <a:latin typeface="Montserrat" panose="00000500000000000000" pitchFamily="50" charset="0"/>
              </a:rPr>
              <a:t>New York, NY: McGraw-Hill. </a:t>
            </a:r>
          </a:p>
          <a:p>
            <a:pPr>
              <a:spcAft>
                <a:spcPts val="0"/>
              </a:spcAft>
            </a:pPr>
            <a:endParaRPr lang="es-CO" sz="1400" dirty="0">
              <a:latin typeface="Montserrat" panose="00000500000000000000" pitchFamily="50" charset="0"/>
              <a:ea typeface="Times New Roman" panose="02020603050405020304" pitchFamily="18" charset="0"/>
            </a:endParaRPr>
          </a:p>
        </p:txBody>
      </p:sp>
    </p:spTree>
    <p:extLst>
      <p:ext uri="{BB962C8B-B14F-4D97-AF65-F5344CB8AC3E}">
        <p14:creationId xmlns:p14="http://schemas.microsoft.com/office/powerpoint/2010/main" val="117559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41F62D6D-8A01-4CFE-AB88-DA9695A58BFE}"/>
              </a:ext>
            </a:extLst>
          </p:cNvPr>
          <p:cNvSpPr txBox="1"/>
          <p:nvPr/>
        </p:nvSpPr>
        <p:spPr>
          <a:xfrm>
            <a:off x="8325802" y="1828522"/>
            <a:ext cx="3766433" cy="984885"/>
          </a:xfrm>
          <a:prstGeom prst="rect">
            <a:avLst/>
          </a:prstGeom>
          <a:noFill/>
        </p:spPr>
        <p:txBody>
          <a:bodyPr wrap="square" lIns="0" rIns="0" rtlCol="0" anchor="b">
            <a:spAutoFit/>
          </a:bodyPr>
          <a:lstStyle/>
          <a:p>
            <a:r>
              <a:rPr lang="es-CO" sz="1600" b="1" i="1" dirty="0">
                <a:latin typeface="Montserrat" panose="00000500000000000000" pitchFamily="50" charset="0"/>
              </a:rPr>
              <a:t>Disminución en la captación: </a:t>
            </a:r>
          </a:p>
          <a:p>
            <a:pPr lvl="0"/>
            <a:r>
              <a:rPr lang="es-CO" sz="1400" dirty="0">
                <a:latin typeface="Montserrat" panose="00000500000000000000" pitchFamily="50" charset="0"/>
              </a:rPr>
              <a:t>- Falla cardiaca.</a:t>
            </a:r>
          </a:p>
          <a:p>
            <a:pPr lvl="0"/>
            <a:r>
              <a:rPr lang="es-CO" sz="1400" dirty="0">
                <a:latin typeface="Montserrat" panose="00000500000000000000" pitchFamily="50" charset="0"/>
              </a:rPr>
              <a:t>- Cirrosis por shunt.</a:t>
            </a:r>
          </a:p>
          <a:p>
            <a:r>
              <a:rPr lang="es-CO" sz="1400" dirty="0">
                <a:latin typeface="Montserrat" panose="00000500000000000000" pitchFamily="50" charset="0"/>
              </a:rPr>
              <a:t>- Fármacos </a:t>
            </a:r>
            <a:r>
              <a:rPr lang="es-CO" sz="1400" dirty="0">
                <a:latin typeface="Montserrat" panose="00000500000000000000" pitchFamily="50" charset="0"/>
                <a:sym typeface="Wingdings" pitchFamily="2" charset="2"/>
              </a:rPr>
              <a:t></a:t>
            </a:r>
            <a:r>
              <a:rPr lang="es-CO" sz="1400" dirty="0">
                <a:latin typeface="Montserrat" panose="00000500000000000000" pitchFamily="50" charset="0"/>
              </a:rPr>
              <a:t> Rifampicina. </a:t>
            </a:r>
            <a:endParaRPr kumimoji="0" lang="en-US" sz="28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grpSp>
        <p:nvGrpSpPr>
          <p:cNvPr id="68" name="Group 67">
            <a:extLst>
              <a:ext uri="{FF2B5EF4-FFF2-40B4-BE49-F238E27FC236}">
                <a16:creationId xmlns:a16="http://schemas.microsoft.com/office/drawing/2014/main" id="{4D864ED5-BFD2-4A4B-88FC-18257B0559E3}"/>
              </a:ext>
            </a:extLst>
          </p:cNvPr>
          <p:cNvGrpSpPr/>
          <p:nvPr/>
        </p:nvGrpSpPr>
        <p:grpSpPr>
          <a:xfrm>
            <a:off x="524924" y="923615"/>
            <a:ext cx="4672212" cy="3198246"/>
            <a:chOff x="8889372" y="-460583"/>
            <a:chExt cx="3966793" cy="3198246"/>
          </a:xfrm>
        </p:grpSpPr>
        <p:sp>
          <p:nvSpPr>
            <p:cNvPr id="72" name="TextBox 71">
              <a:extLst>
                <a:ext uri="{FF2B5EF4-FFF2-40B4-BE49-F238E27FC236}">
                  <a16:creationId xmlns:a16="http://schemas.microsoft.com/office/drawing/2014/main" id="{D0A2BBC4-A8A6-49C7-AA3E-382059C1AA9B}"/>
                </a:ext>
              </a:extLst>
            </p:cNvPr>
            <p:cNvSpPr txBox="1"/>
            <p:nvPr/>
          </p:nvSpPr>
          <p:spPr>
            <a:xfrm>
              <a:off x="9198230" y="-460583"/>
              <a:ext cx="3657935" cy="1631216"/>
            </a:xfrm>
            <a:prstGeom prst="rect">
              <a:avLst/>
            </a:prstGeom>
            <a:noFill/>
          </p:spPr>
          <p:txBody>
            <a:bodyPr wrap="square" lIns="0" rIns="0" rtlCol="0" anchor="b">
              <a:spAutoFit/>
            </a:bodyPr>
            <a:lstStyle/>
            <a:p>
              <a:pPr defTabSz="914354">
                <a:defRPr/>
              </a:pPr>
              <a:r>
                <a:rPr lang="es-CO" sz="1600" b="1" i="1" dirty="0">
                  <a:latin typeface="Montserrat" panose="00000500000000000000" pitchFamily="50" charset="0"/>
                </a:rPr>
                <a:t>Aumento en la producción</a:t>
              </a:r>
              <a:r>
                <a:rPr lang="es-CO" sz="1600" dirty="0">
                  <a:latin typeface="Montserrat" panose="00000500000000000000" pitchFamily="50" charset="0"/>
                </a:rPr>
                <a:t>: </a:t>
              </a:r>
            </a:p>
            <a:p>
              <a:pPr lvl="0"/>
              <a:r>
                <a:rPr lang="es-CO" sz="1400" dirty="0">
                  <a:latin typeface="Montserrat" panose="00000500000000000000" pitchFamily="50" charset="0"/>
                </a:rPr>
                <a:t>- Hemólisis intra o extravascular.</a:t>
              </a:r>
            </a:p>
            <a:p>
              <a:pPr lvl="0"/>
              <a:r>
                <a:rPr lang="es-CO" sz="1400" dirty="0">
                  <a:latin typeface="Montserrat" panose="00000500000000000000" pitchFamily="50" charset="0"/>
                </a:rPr>
                <a:t>- Anemias microangiopáticas.</a:t>
              </a:r>
            </a:p>
            <a:p>
              <a:pPr lvl="0"/>
              <a:r>
                <a:rPr lang="es-CO" sz="1400" dirty="0">
                  <a:latin typeface="Montserrat" panose="00000500000000000000" pitchFamily="50" charset="0"/>
                </a:rPr>
                <a:t>- Hemoglobinuria paroxística nocturna.</a:t>
              </a:r>
            </a:p>
            <a:p>
              <a:pPr lvl="0"/>
              <a:r>
                <a:rPr lang="es-CO" sz="1400" dirty="0">
                  <a:latin typeface="Montserrat" panose="00000500000000000000" pitchFamily="50" charset="0"/>
                </a:rPr>
                <a:t>- Válvulas mecánicas.</a:t>
              </a:r>
            </a:p>
            <a:p>
              <a:pPr lvl="0"/>
              <a:r>
                <a:rPr lang="es-CO" sz="1400" dirty="0">
                  <a:latin typeface="Montserrat" panose="00000500000000000000" pitchFamily="50" charset="0"/>
                </a:rPr>
                <a:t>- Esferocitosis hereditaria.</a:t>
              </a:r>
            </a:p>
            <a:p>
              <a:r>
                <a:rPr lang="es-CO" sz="1400" dirty="0">
                  <a:latin typeface="Montserrat" panose="00000500000000000000" pitchFamily="50" charset="0"/>
                </a:rPr>
                <a:t>- Anemia </a:t>
              </a:r>
              <a:r>
                <a:rPr lang="es-CO" sz="1400" dirty="0" err="1">
                  <a:latin typeface="Montserrat" panose="00000500000000000000" pitchFamily="50" charset="0"/>
                </a:rPr>
                <a:t>célulasl</a:t>
              </a:r>
              <a:r>
                <a:rPr lang="es-CO" sz="1400" dirty="0">
                  <a:latin typeface="Montserrat" panose="00000500000000000000" pitchFamily="50" charset="0"/>
                </a:rPr>
                <a:t> falciformes. </a:t>
              </a:r>
              <a:endParaRPr kumimoji="0" lang="en-US" sz="14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sp>
          <p:nvSpPr>
            <p:cNvPr id="73" name="Rectangle 72">
              <a:extLst>
                <a:ext uri="{FF2B5EF4-FFF2-40B4-BE49-F238E27FC236}">
                  <a16:creationId xmlns:a16="http://schemas.microsoft.com/office/drawing/2014/main" id="{6F7589EE-3057-46E2-9571-42C1D6AA3B76}"/>
                </a:ext>
              </a:extLst>
            </p:cNvPr>
            <p:cNvSpPr/>
            <p:nvPr/>
          </p:nvSpPr>
          <p:spPr>
            <a:xfrm>
              <a:off x="8889372" y="2476053"/>
              <a:ext cx="2812674" cy="261610"/>
            </a:xfrm>
            <a:prstGeom prst="rect">
              <a:avLst/>
            </a:prstGeom>
          </p:spPr>
          <p:txBody>
            <a:bodyPr wrap="square" lIns="0" rIns="0">
              <a:spAutoFit/>
            </a:bodyPr>
            <a:lstStyle/>
            <a:p>
              <a:pPr marL="0" marR="0" lvl="0" indent="0" algn="just" defTabSz="914354" rtl="0" eaLnBrk="1" fontAlgn="auto" latinLnBrk="0" hangingPunct="1">
                <a:lnSpc>
                  <a:spcPct val="100000"/>
                </a:lnSpc>
                <a:spcBef>
                  <a:spcPts val="1200"/>
                </a:spcBef>
                <a:spcAft>
                  <a:spcPts val="0"/>
                </a:spcAft>
                <a:buClrTx/>
                <a:buSzTx/>
                <a:buFontTx/>
                <a:buNone/>
                <a:tabLst/>
                <a:defRPr/>
              </a:pPr>
              <a:endParaRPr kumimoji="0" lang="en-US" sz="1100" b="0" i="0" u="none" strike="noStrike" kern="1200" cap="none" spc="0" normalizeH="0" baseline="0" noProof="0" dirty="0">
                <a:ln>
                  <a:noFill/>
                </a:ln>
                <a:solidFill>
                  <a:srgbClr val="95A5A6"/>
                </a:solidFill>
                <a:effectLst/>
                <a:uLnTx/>
                <a:uFillTx/>
                <a:latin typeface="Montserrat" panose="00000500000000000000" pitchFamily="50" charset="0"/>
              </a:endParaRPr>
            </a:p>
          </p:txBody>
        </p:sp>
      </p:grpSp>
      <p:sp>
        <p:nvSpPr>
          <p:cNvPr id="70" name="TextBox 69">
            <a:extLst>
              <a:ext uri="{FF2B5EF4-FFF2-40B4-BE49-F238E27FC236}">
                <a16:creationId xmlns:a16="http://schemas.microsoft.com/office/drawing/2014/main" id="{C59A7566-A7FB-4F85-BB2D-6CB410971B11}"/>
              </a:ext>
            </a:extLst>
          </p:cNvPr>
          <p:cNvSpPr txBox="1"/>
          <p:nvPr/>
        </p:nvSpPr>
        <p:spPr>
          <a:xfrm>
            <a:off x="888707" y="2836804"/>
            <a:ext cx="3750980" cy="984885"/>
          </a:xfrm>
          <a:prstGeom prst="rect">
            <a:avLst/>
          </a:prstGeom>
          <a:noFill/>
        </p:spPr>
        <p:txBody>
          <a:bodyPr wrap="square" lIns="0" rIns="0" rtlCol="0" anchor="b">
            <a:spAutoFit/>
          </a:bodyPr>
          <a:lstStyle/>
          <a:p>
            <a:r>
              <a:rPr lang="es-CO" sz="1600" b="1" i="1" dirty="0">
                <a:latin typeface="Montserrat" panose="00000500000000000000" pitchFamily="50" charset="0"/>
              </a:rPr>
              <a:t>Disminución conjugación:</a:t>
            </a:r>
          </a:p>
          <a:p>
            <a:pPr lvl="0"/>
            <a:r>
              <a:rPr lang="es-CO" sz="1400" dirty="0">
                <a:latin typeface="Montserrat" panose="00000500000000000000" pitchFamily="50" charset="0"/>
              </a:rPr>
              <a:t>S. Gilbert (glucuronil transferasa).</a:t>
            </a:r>
          </a:p>
          <a:p>
            <a:pPr lvl="0"/>
            <a:r>
              <a:rPr lang="es-CO" sz="1400" dirty="0">
                <a:latin typeface="Montserrat" panose="00000500000000000000" pitchFamily="50" charset="0"/>
              </a:rPr>
              <a:t>S. </a:t>
            </a:r>
            <a:r>
              <a:rPr lang="es-CO" sz="1400" dirty="0" err="1">
                <a:latin typeface="Montserrat" panose="00000500000000000000" pitchFamily="50" charset="0"/>
              </a:rPr>
              <a:t>Crigler</a:t>
            </a:r>
            <a:r>
              <a:rPr lang="es-CO" sz="1400" dirty="0">
                <a:latin typeface="Montserrat" panose="00000500000000000000" pitchFamily="50" charset="0"/>
              </a:rPr>
              <a:t> </a:t>
            </a:r>
            <a:r>
              <a:rPr lang="es-CO" sz="1400" dirty="0" err="1">
                <a:latin typeface="Montserrat" panose="00000500000000000000" pitchFamily="50" charset="0"/>
              </a:rPr>
              <a:t>Najjar</a:t>
            </a:r>
            <a:r>
              <a:rPr lang="es-CO" sz="1400" dirty="0">
                <a:latin typeface="Montserrat" panose="00000500000000000000" pitchFamily="50" charset="0"/>
              </a:rPr>
              <a:t>. </a:t>
            </a:r>
          </a:p>
          <a:p>
            <a:r>
              <a:rPr lang="es-CO" sz="1400" dirty="0">
                <a:latin typeface="Montserrat" panose="00000500000000000000" pitchFamily="50" charset="0"/>
              </a:rPr>
              <a:t>Tirotoxicosis.</a:t>
            </a:r>
            <a:endParaRPr kumimoji="0" lang="en-US" sz="28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grpSp>
        <p:nvGrpSpPr>
          <p:cNvPr id="4" name="Group 3">
            <a:extLst>
              <a:ext uri="{FF2B5EF4-FFF2-40B4-BE49-F238E27FC236}">
                <a16:creationId xmlns:a16="http://schemas.microsoft.com/office/drawing/2014/main" id="{12B43DF0-E4AE-42AD-AC9F-E9BF26F626DF}"/>
              </a:ext>
            </a:extLst>
          </p:cNvPr>
          <p:cNvGrpSpPr/>
          <p:nvPr/>
        </p:nvGrpSpPr>
        <p:grpSpPr>
          <a:xfrm>
            <a:off x="4289969" y="1058903"/>
            <a:ext cx="3645719" cy="4118805"/>
            <a:chOff x="4516438" y="327025"/>
            <a:chExt cx="2362201" cy="2747963"/>
          </a:xfrm>
          <a:solidFill>
            <a:schemeClr val="tx2"/>
          </a:solidFill>
        </p:grpSpPr>
        <p:sp>
          <p:nvSpPr>
            <p:cNvPr id="43" name="Freeform 85">
              <a:extLst>
                <a:ext uri="{FF2B5EF4-FFF2-40B4-BE49-F238E27FC236}">
                  <a16:creationId xmlns:a16="http://schemas.microsoft.com/office/drawing/2014/main" id="{7F541DE5-3F89-4A8E-BD70-2761577F9FBD}"/>
                </a:ext>
              </a:extLst>
            </p:cNvPr>
            <p:cNvSpPr>
              <a:spLocks noEditPoints="1"/>
            </p:cNvSpPr>
            <p:nvPr/>
          </p:nvSpPr>
          <p:spPr bwMode="auto">
            <a:xfrm>
              <a:off x="4737101" y="598488"/>
              <a:ext cx="1857375" cy="2476500"/>
            </a:xfrm>
            <a:custGeom>
              <a:avLst/>
              <a:gdLst>
                <a:gd name="T0" fmla="*/ 2739 w 3617"/>
                <a:gd name="T1" fmla="*/ 3712 h 4827"/>
                <a:gd name="T2" fmla="*/ 2563 w 3617"/>
                <a:gd name="T3" fmla="*/ 2000 h 4827"/>
                <a:gd name="T4" fmla="*/ 1717 w 3617"/>
                <a:gd name="T5" fmla="*/ 2085 h 4827"/>
                <a:gd name="T6" fmla="*/ 1190 w 3617"/>
                <a:gd name="T7" fmla="*/ 2679 h 4827"/>
                <a:gd name="T8" fmla="*/ 1969 w 3617"/>
                <a:gd name="T9" fmla="*/ 3877 h 4827"/>
                <a:gd name="T10" fmla="*/ 612 w 3617"/>
                <a:gd name="T11" fmla="*/ 2673 h 4827"/>
                <a:gd name="T12" fmla="*/ 3546 w 3617"/>
                <a:gd name="T13" fmla="*/ 1499 h 4827"/>
                <a:gd name="T14" fmla="*/ 2547 w 3617"/>
                <a:gd name="T15" fmla="*/ 3784 h 4827"/>
                <a:gd name="T16" fmla="*/ 1985 w 3617"/>
                <a:gd name="T17" fmla="*/ 2108 h 4827"/>
                <a:gd name="T18" fmla="*/ 2068 w 3617"/>
                <a:gd name="T19" fmla="*/ 3927 h 4827"/>
                <a:gd name="T20" fmla="*/ 3198 w 3617"/>
                <a:gd name="T21" fmla="*/ 3649 h 4827"/>
                <a:gd name="T22" fmla="*/ 1951 w 3617"/>
                <a:gd name="T23" fmla="*/ 4067 h 4827"/>
                <a:gd name="T24" fmla="*/ 2166 w 3617"/>
                <a:gd name="T25" fmla="*/ 4124 h 4827"/>
                <a:gd name="T26" fmla="*/ 2144 w 3617"/>
                <a:gd name="T27" fmla="*/ 4060 h 4827"/>
                <a:gd name="T28" fmla="*/ 2152 w 3617"/>
                <a:gd name="T29" fmla="*/ 3954 h 4827"/>
                <a:gd name="T30" fmla="*/ 2638 w 3617"/>
                <a:gd name="T31" fmla="*/ 3813 h 4827"/>
                <a:gd name="T32" fmla="*/ 2958 w 3617"/>
                <a:gd name="T33" fmla="*/ 4191 h 4827"/>
                <a:gd name="T34" fmla="*/ 2179 w 3617"/>
                <a:gd name="T35" fmla="*/ 4367 h 4827"/>
                <a:gd name="T36" fmla="*/ 2207 w 3617"/>
                <a:gd name="T37" fmla="*/ 4342 h 4827"/>
                <a:gd name="T38" fmla="*/ 2079 w 3617"/>
                <a:gd name="T39" fmla="*/ 4231 h 4827"/>
                <a:gd name="T40" fmla="*/ 2178 w 3617"/>
                <a:gd name="T41" fmla="*/ 4265 h 4827"/>
                <a:gd name="T42" fmla="*/ 3185 w 3617"/>
                <a:gd name="T43" fmla="*/ 3810 h 4827"/>
                <a:gd name="T44" fmla="*/ 2388 w 3617"/>
                <a:gd name="T45" fmla="*/ 4645 h 4827"/>
                <a:gd name="T46" fmla="*/ 2416 w 3617"/>
                <a:gd name="T47" fmla="*/ 4608 h 4827"/>
                <a:gd name="T48" fmla="*/ 2332 w 3617"/>
                <a:gd name="T49" fmla="*/ 4539 h 4827"/>
                <a:gd name="T50" fmla="*/ 2350 w 3617"/>
                <a:gd name="T51" fmla="*/ 4480 h 4827"/>
                <a:gd name="T52" fmla="*/ 3101 w 3617"/>
                <a:gd name="T53" fmla="*/ 4192 h 4827"/>
                <a:gd name="T54" fmla="*/ 3030 w 3617"/>
                <a:gd name="T55" fmla="*/ 4659 h 4827"/>
                <a:gd name="T56" fmla="*/ 2959 w 3617"/>
                <a:gd name="T57" fmla="*/ 4644 h 4827"/>
                <a:gd name="T58" fmla="*/ 2672 w 3617"/>
                <a:gd name="T59" fmla="*/ 4646 h 4827"/>
                <a:gd name="T60" fmla="*/ 2666 w 3617"/>
                <a:gd name="T61" fmla="*/ 4708 h 4827"/>
                <a:gd name="T62" fmla="*/ 2585 w 3617"/>
                <a:gd name="T63" fmla="*/ 4655 h 4827"/>
                <a:gd name="T64" fmla="*/ 2947 w 3617"/>
                <a:gd name="T65" fmla="*/ 4687 h 4827"/>
                <a:gd name="T66" fmla="*/ 2953 w 3617"/>
                <a:gd name="T67" fmla="*/ 4707 h 4827"/>
                <a:gd name="T68" fmla="*/ 2943 w 3617"/>
                <a:gd name="T69" fmla="*/ 4712 h 4827"/>
                <a:gd name="T70" fmla="*/ 2887 w 3617"/>
                <a:gd name="T71" fmla="*/ 4728 h 4827"/>
                <a:gd name="T72" fmla="*/ 2191 w 3617"/>
                <a:gd name="T73" fmla="*/ 4521 h 4827"/>
                <a:gd name="T74" fmla="*/ 2133 w 3617"/>
                <a:gd name="T75" fmla="*/ 4474 h 4827"/>
                <a:gd name="T76" fmla="*/ 2141 w 3617"/>
                <a:gd name="T77" fmla="*/ 4474 h 4827"/>
                <a:gd name="T78" fmla="*/ 2254 w 3617"/>
                <a:gd name="T79" fmla="*/ 4425 h 4827"/>
                <a:gd name="T80" fmla="*/ 2035 w 3617"/>
                <a:gd name="T81" fmla="*/ 4319 h 4827"/>
                <a:gd name="T82" fmla="*/ 2035 w 3617"/>
                <a:gd name="T83" fmla="*/ 4319 h 4827"/>
                <a:gd name="T84" fmla="*/ 1985 w 3617"/>
                <a:gd name="T85" fmla="*/ 4228 h 4827"/>
                <a:gd name="T86" fmla="*/ 1888 w 3617"/>
                <a:gd name="T87" fmla="*/ 3923 h 4827"/>
                <a:gd name="T88" fmla="*/ 1930 w 3617"/>
                <a:gd name="T89" fmla="*/ 3907 h 4827"/>
                <a:gd name="T90" fmla="*/ 3342 w 3617"/>
                <a:gd name="T91" fmla="*/ 725 h 4827"/>
                <a:gd name="T92" fmla="*/ 128 w 3617"/>
                <a:gd name="T93" fmla="*/ 1462 h 4827"/>
                <a:gd name="T94" fmla="*/ 1806 w 3617"/>
                <a:gd name="T95" fmla="*/ 3586 h 4827"/>
                <a:gd name="T96" fmla="*/ 2089 w 3617"/>
                <a:gd name="T97" fmla="*/ 4434 h 4827"/>
                <a:gd name="T98" fmla="*/ 3225 w 3617"/>
                <a:gd name="T99" fmla="*/ 4458 h 4827"/>
                <a:gd name="T100" fmla="*/ 3095 w 3617"/>
                <a:gd name="T101" fmla="*/ 3450 h 4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17" h="4827">
                  <a:moveTo>
                    <a:pt x="2967" y="3194"/>
                  </a:moveTo>
                  <a:cubicBezTo>
                    <a:pt x="2994" y="3289"/>
                    <a:pt x="3047" y="3381"/>
                    <a:pt x="3039" y="3483"/>
                  </a:cubicBezTo>
                  <a:cubicBezTo>
                    <a:pt x="3038" y="3484"/>
                    <a:pt x="3037" y="3486"/>
                    <a:pt x="3037" y="3488"/>
                  </a:cubicBezTo>
                  <a:cubicBezTo>
                    <a:pt x="3023" y="3586"/>
                    <a:pt x="2903" y="3633"/>
                    <a:pt x="2824" y="3672"/>
                  </a:cubicBezTo>
                  <a:cubicBezTo>
                    <a:pt x="2796" y="3686"/>
                    <a:pt x="2768" y="3699"/>
                    <a:pt x="2739" y="3712"/>
                  </a:cubicBezTo>
                  <a:cubicBezTo>
                    <a:pt x="2623" y="3336"/>
                    <a:pt x="2518" y="2954"/>
                    <a:pt x="2508" y="2558"/>
                  </a:cubicBezTo>
                  <a:cubicBezTo>
                    <a:pt x="2503" y="2389"/>
                    <a:pt x="2517" y="2221"/>
                    <a:pt x="2550" y="2059"/>
                  </a:cubicBezTo>
                  <a:cubicBezTo>
                    <a:pt x="2659" y="2032"/>
                    <a:pt x="2837" y="1969"/>
                    <a:pt x="2804" y="1832"/>
                  </a:cubicBezTo>
                  <a:cubicBezTo>
                    <a:pt x="2798" y="1805"/>
                    <a:pt x="2762" y="1814"/>
                    <a:pt x="2759" y="1838"/>
                  </a:cubicBezTo>
                  <a:cubicBezTo>
                    <a:pt x="2749" y="1939"/>
                    <a:pt x="2650" y="1976"/>
                    <a:pt x="2563" y="2000"/>
                  </a:cubicBezTo>
                  <a:cubicBezTo>
                    <a:pt x="2605" y="1821"/>
                    <a:pt x="2672" y="1649"/>
                    <a:pt x="2768" y="1488"/>
                  </a:cubicBezTo>
                  <a:cubicBezTo>
                    <a:pt x="2784" y="1460"/>
                    <a:pt x="2741" y="1436"/>
                    <a:pt x="2724" y="1463"/>
                  </a:cubicBezTo>
                  <a:cubicBezTo>
                    <a:pt x="2615" y="1636"/>
                    <a:pt x="2543" y="1822"/>
                    <a:pt x="2501" y="2014"/>
                  </a:cubicBezTo>
                  <a:cubicBezTo>
                    <a:pt x="2418" y="2032"/>
                    <a:pt x="2335" y="2039"/>
                    <a:pt x="2251" y="2044"/>
                  </a:cubicBezTo>
                  <a:cubicBezTo>
                    <a:pt x="2073" y="2054"/>
                    <a:pt x="1893" y="2049"/>
                    <a:pt x="1717" y="2085"/>
                  </a:cubicBezTo>
                  <a:cubicBezTo>
                    <a:pt x="1517" y="2126"/>
                    <a:pt x="1282" y="2260"/>
                    <a:pt x="1206" y="2459"/>
                  </a:cubicBezTo>
                  <a:cubicBezTo>
                    <a:pt x="1161" y="2426"/>
                    <a:pt x="1116" y="2395"/>
                    <a:pt x="1071" y="2364"/>
                  </a:cubicBezTo>
                  <a:cubicBezTo>
                    <a:pt x="1042" y="2344"/>
                    <a:pt x="1015" y="2391"/>
                    <a:pt x="1044" y="2411"/>
                  </a:cubicBezTo>
                  <a:cubicBezTo>
                    <a:pt x="1092" y="2445"/>
                    <a:pt x="1141" y="2479"/>
                    <a:pt x="1189" y="2514"/>
                  </a:cubicBezTo>
                  <a:cubicBezTo>
                    <a:pt x="1178" y="2565"/>
                    <a:pt x="1177" y="2621"/>
                    <a:pt x="1190" y="2679"/>
                  </a:cubicBezTo>
                  <a:cubicBezTo>
                    <a:pt x="1194" y="2698"/>
                    <a:pt x="1225" y="2694"/>
                    <a:pt x="1224" y="2675"/>
                  </a:cubicBezTo>
                  <a:cubicBezTo>
                    <a:pt x="1222" y="2631"/>
                    <a:pt x="1225" y="2588"/>
                    <a:pt x="1235" y="2547"/>
                  </a:cubicBezTo>
                  <a:cubicBezTo>
                    <a:pt x="1441" y="2698"/>
                    <a:pt x="1640" y="2859"/>
                    <a:pt x="1813" y="3047"/>
                  </a:cubicBezTo>
                  <a:cubicBezTo>
                    <a:pt x="2026" y="3278"/>
                    <a:pt x="2183" y="3543"/>
                    <a:pt x="2275" y="3843"/>
                  </a:cubicBezTo>
                  <a:cubicBezTo>
                    <a:pt x="2174" y="3858"/>
                    <a:pt x="2072" y="3867"/>
                    <a:pt x="1969" y="3877"/>
                  </a:cubicBezTo>
                  <a:cubicBezTo>
                    <a:pt x="1939" y="3791"/>
                    <a:pt x="1908" y="3705"/>
                    <a:pt x="1876" y="3619"/>
                  </a:cubicBezTo>
                  <a:cubicBezTo>
                    <a:pt x="1851" y="3552"/>
                    <a:pt x="1829" y="3478"/>
                    <a:pt x="1782" y="3422"/>
                  </a:cubicBezTo>
                  <a:cubicBezTo>
                    <a:pt x="1739" y="3373"/>
                    <a:pt x="1680" y="3348"/>
                    <a:pt x="1620" y="3324"/>
                  </a:cubicBezTo>
                  <a:cubicBezTo>
                    <a:pt x="1542" y="3293"/>
                    <a:pt x="1463" y="3261"/>
                    <a:pt x="1386" y="3225"/>
                  </a:cubicBezTo>
                  <a:cubicBezTo>
                    <a:pt x="1098" y="3089"/>
                    <a:pt x="828" y="2909"/>
                    <a:pt x="612" y="2673"/>
                  </a:cubicBezTo>
                  <a:cubicBezTo>
                    <a:pt x="184" y="2205"/>
                    <a:pt x="0" y="1452"/>
                    <a:pt x="389" y="901"/>
                  </a:cubicBezTo>
                  <a:cubicBezTo>
                    <a:pt x="488" y="760"/>
                    <a:pt x="618" y="643"/>
                    <a:pt x="753" y="537"/>
                  </a:cubicBezTo>
                  <a:cubicBezTo>
                    <a:pt x="892" y="429"/>
                    <a:pt x="1038" y="330"/>
                    <a:pt x="1195" y="249"/>
                  </a:cubicBezTo>
                  <a:cubicBezTo>
                    <a:pt x="1529" y="78"/>
                    <a:pt x="1915" y="33"/>
                    <a:pt x="2286" y="67"/>
                  </a:cubicBezTo>
                  <a:cubicBezTo>
                    <a:pt x="2980" y="129"/>
                    <a:pt x="3494" y="839"/>
                    <a:pt x="3546" y="1499"/>
                  </a:cubicBezTo>
                  <a:cubicBezTo>
                    <a:pt x="3576" y="1879"/>
                    <a:pt x="3463" y="2262"/>
                    <a:pt x="3225" y="2561"/>
                  </a:cubicBezTo>
                  <a:cubicBezTo>
                    <a:pt x="3126" y="2685"/>
                    <a:pt x="3005" y="2808"/>
                    <a:pt x="2962" y="2966"/>
                  </a:cubicBezTo>
                  <a:cubicBezTo>
                    <a:pt x="2942" y="3042"/>
                    <a:pt x="2946" y="3118"/>
                    <a:pt x="2967" y="3194"/>
                  </a:cubicBezTo>
                  <a:close/>
                  <a:moveTo>
                    <a:pt x="2701" y="3728"/>
                  </a:moveTo>
                  <a:cubicBezTo>
                    <a:pt x="2651" y="3749"/>
                    <a:pt x="2599" y="3767"/>
                    <a:pt x="2547" y="3784"/>
                  </a:cubicBezTo>
                  <a:cubicBezTo>
                    <a:pt x="2471" y="3807"/>
                    <a:pt x="2396" y="3824"/>
                    <a:pt x="2319" y="3836"/>
                  </a:cubicBezTo>
                  <a:cubicBezTo>
                    <a:pt x="2319" y="3835"/>
                    <a:pt x="2319" y="3834"/>
                    <a:pt x="2319" y="3832"/>
                  </a:cubicBezTo>
                  <a:cubicBezTo>
                    <a:pt x="2190" y="3253"/>
                    <a:pt x="1719" y="2831"/>
                    <a:pt x="1251" y="2492"/>
                  </a:cubicBezTo>
                  <a:cubicBezTo>
                    <a:pt x="1288" y="2391"/>
                    <a:pt x="1358" y="2306"/>
                    <a:pt x="1453" y="2244"/>
                  </a:cubicBezTo>
                  <a:cubicBezTo>
                    <a:pt x="1609" y="2141"/>
                    <a:pt x="1803" y="2117"/>
                    <a:pt x="1985" y="2108"/>
                  </a:cubicBezTo>
                  <a:cubicBezTo>
                    <a:pt x="2153" y="2099"/>
                    <a:pt x="2323" y="2103"/>
                    <a:pt x="2489" y="2072"/>
                  </a:cubicBezTo>
                  <a:cubicBezTo>
                    <a:pt x="2386" y="2619"/>
                    <a:pt x="2514" y="3215"/>
                    <a:pt x="2701" y="3728"/>
                  </a:cubicBezTo>
                  <a:close/>
                  <a:moveTo>
                    <a:pt x="2040" y="3918"/>
                  </a:moveTo>
                  <a:cubicBezTo>
                    <a:pt x="2048" y="3918"/>
                    <a:pt x="2055" y="3919"/>
                    <a:pt x="2062" y="3919"/>
                  </a:cubicBezTo>
                  <a:cubicBezTo>
                    <a:pt x="2063" y="3922"/>
                    <a:pt x="2065" y="3925"/>
                    <a:pt x="2068" y="3927"/>
                  </a:cubicBezTo>
                  <a:cubicBezTo>
                    <a:pt x="2068" y="3927"/>
                    <a:pt x="2068" y="3928"/>
                    <a:pt x="2069" y="3928"/>
                  </a:cubicBezTo>
                  <a:cubicBezTo>
                    <a:pt x="2059" y="3925"/>
                    <a:pt x="2050" y="3921"/>
                    <a:pt x="2040" y="3918"/>
                  </a:cubicBezTo>
                  <a:close/>
                  <a:moveTo>
                    <a:pt x="3092" y="3515"/>
                  </a:moveTo>
                  <a:cubicBezTo>
                    <a:pt x="3093" y="3509"/>
                    <a:pt x="3094" y="3504"/>
                    <a:pt x="3094" y="3498"/>
                  </a:cubicBezTo>
                  <a:cubicBezTo>
                    <a:pt x="3163" y="3514"/>
                    <a:pt x="3198" y="3581"/>
                    <a:pt x="3198" y="3649"/>
                  </a:cubicBezTo>
                  <a:cubicBezTo>
                    <a:pt x="3198" y="3720"/>
                    <a:pt x="3152" y="3780"/>
                    <a:pt x="3099" y="3824"/>
                  </a:cubicBezTo>
                  <a:cubicBezTo>
                    <a:pt x="2972" y="3929"/>
                    <a:pt x="2795" y="3986"/>
                    <a:pt x="2643" y="4044"/>
                  </a:cubicBezTo>
                  <a:cubicBezTo>
                    <a:pt x="2493" y="4101"/>
                    <a:pt x="2329" y="4181"/>
                    <a:pt x="2165" y="4175"/>
                  </a:cubicBezTo>
                  <a:cubicBezTo>
                    <a:pt x="2076" y="4172"/>
                    <a:pt x="1979" y="4126"/>
                    <a:pt x="1926" y="4055"/>
                  </a:cubicBezTo>
                  <a:cubicBezTo>
                    <a:pt x="1935" y="4059"/>
                    <a:pt x="1943" y="4063"/>
                    <a:pt x="1951" y="4067"/>
                  </a:cubicBezTo>
                  <a:cubicBezTo>
                    <a:pt x="1946" y="4069"/>
                    <a:pt x="1943" y="4077"/>
                    <a:pt x="1949" y="4081"/>
                  </a:cubicBezTo>
                  <a:cubicBezTo>
                    <a:pt x="2022" y="4121"/>
                    <a:pt x="2097" y="4145"/>
                    <a:pt x="2178" y="4164"/>
                  </a:cubicBezTo>
                  <a:cubicBezTo>
                    <a:pt x="2191" y="4167"/>
                    <a:pt x="2195" y="4149"/>
                    <a:pt x="2183" y="4145"/>
                  </a:cubicBezTo>
                  <a:cubicBezTo>
                    <a:pt x="2179" y="4143"/>
                    <a:pt x="2174" y="4141"/>
                    <a:pt x="2170" y="4139"/>
                  </a:cubicBezTo>
                  <a:cubicBezTo>
                    <a:pt x="2173" y="4134"/>
                    <a:pt x="2172" y="4127"/>
                    <a:pt x="2166" y="4124"/>
                  </a:cubicBezTo>
                  <a:cubicBezTo>
                    <a:pt x="2122" y="4105"/>
                    <a:pt x="2079" y="4085"/>
                    <a:pt x="2035" y="4065"/>
                  </a:cubicBezTo>
                  <a:cubicBezTo>
                    <a:pt x="2074" y="4078"/>
                    <a:pt x="2113" y="4093"/>
                    <a:pt x="2151" y="4109"/>
                  </a:cubicBezTo>
                  <a:cubicBezTo>
                    <a:pt x="2165" y="4115"/>
                    <a:pt x="2177" y="4095"/>
                    <a:pt x="2163" y="4088"/>
                  </a:cubicBezTo>
                  <a:cubicBezTo>
                    <a:pt x="2119" y="4065"/>
                    <a:pt x="2075" y="4043"/>
                    <a:pt x="2031" y="4020"/>
                  </a:cubicBezTo>
                  <a:cubicBezTo>
                    <a:pt x="2069" y="4033"/>
                    <a:pt x="2107" y="4047"/>
                    <a:pt x="2144" y="4060"/>
                  </a:cubicBezTo>
                  <a:cubicBezTo>
                    <a:pt x="2159" y="4065"/>
                    <a:pt x="2164" y="4043"/>
                    <a:pt x="2151" y="4037"/>
                  </a:cubicBezTo>
                  <a:cubicBezTo>
                    <a:pt x="2076" y="4009"/>
                    <a:pt x="2004" y="3973"/>
                    <a:pt x="1937" y="3930"/>
                  </a:cubicBezTo>
                  <a:cubicBezTo>
                    <a:pt x="2005" y="3949"/>
                    <a:pt x="2072" y="3970"/>
                    <a:pt x="2138" y="3995"/>
                  </a:cubicBezTo>
                  <a:cubicBezTo>
                    <a:pt x="2149" y="4000"/>
                    <a:pt x="2157" y="3983"/>
                    <a:pt x="2149" y="3977"/>
                  </a:cubicBezTo>
                  <a:cubicBezTo>
                    <a:pt x="2158" y="3974"/>
                    <a:pt x="2160" y="3960"/>
                    <a:pt x="2152" y="3954"/>
                  </a:cubicBezTo>
                  <a:cubicBezTo>
                    <a:pt x="2141" y="3947"/>
                    <a:pt x="2131" y="3940"/>
                    <a:pt x="2120" y="3932"/>
                  </a:cubicBezTo>
                  <a:cubicBezTo>
                    <a:pt x="2137" y="3935"/>
                    <a:pt x="2153" y="3938"/>
                    <a:pt x="2169" y="3943"/>
                  </a:cubicBezTo>
                  <a:cubicBezTo>
                    <a:pt x="2185" y="3947"/>
                    <a:pt x="2192" y="3923"/>
                    <a:pt x="2176" y="3918"/>
                  </a:cubicBezTo>
                  <a:cubicBezTo>
                    <a:pt x="2174" y="3918"/>
                    <a:pt x="2171" y="3917"/>
                    <a:pt x="2169" y="3916"/>
                  </a:cubicBezTo>
                  <a:cubicBezTo>
                    <a:pt x="2329" y="3906"/>
                    <a:pt x="2492" y="3865"/>
                    <a:pt x="2638" y="3813"/>
                  </a:cubicBezTo>
                  <a:cubicBezTo>
                    <a:pt x="2739" y="3776"/>
                    <a:pt x="2839" y="3732"/>
                    <a:pt x="2932" y="3678"/>
                  </a:cubicBezTo>
                  <a:cubicBezTo>
                    <a:pt x="2995" y="3642"/>
                    <a:pt x="3055" y="3601"/>
                    <a:pt x="3077" y="3534"/>
                  </a:cubicBezTo>
                  <a:cubicBezTo>
                    <a:pt x="3084" y="3531"/>
                    <a:pt x="3090" y="3525"/>
                    <a:pt x="3092" y="3515"/>
                  </a:cubicBezTo>
                  <a:moveTo>
                    <a:pt x="3170" y="4107"/>
                  </a:moveTo>
                  <a:cubicBezTo>
                    <a:pt x="3105" y="4144"/>
                    <a:pt x="3028" y="4165"/>
                    <a:pt x="2958" y="4191"/>
                  </a:cubicBezTo>
                  <a:cubicBezTo>
                    <a:pt x="2879" y="4221"/>
                    <a:pt x="2801" y="4250"/>
                    <a:pt x="2722" y="4280"/>
                  </a:cubicBezTo>
                  <a:cubicBezTo>
                    <a:pt x="2583" y="4332"/>
                    <a:pt x="2427" y="4414"/>
                    <a:pt x="2275" y="4424"/>
                  </a:cubicBezTo>
                  <a:cubicBezTo>
                    <a:pt x="2278" y="4419"/>
                    <a:pt x="2277" y="4413"/>
                    <a:pt x="2271" y="4411"/>
                  </a:cubicBezTo>
                  <a:cubicBezTo>
                    <a:pt x="2217" y="4393"/>
                    <a:pt x="2164" y="4373"/>
                    <a:pt x="2112" y="4351"/>
                  </a:cubicBezTo>
                  <a:cubicBezTo>
                    <a:pt x="2134" y="4356"/>
                    <a:pt x="2157" y="4361"/>
                    <a:pt x="2179" y="4367"/>
                  </a:cubicBezTo>
                  <a:cubicBezTo>
                    <a:pt x="2203" y="4375"/>
                    <a:pt x="2227" y="4382"/>
                    <a:pt x="2251" y="4388"/>
                  </a:cubicBezTo>
                  <a:cubicBezTo>
                    <a:pt x="2262" y="4390"/>
                    <a:pt x="2266" y="4375"/>
                    <a:pt x="2256" y="4371"/>
                  </a:cubicBezTo>
                  <a:cubicBezTo>
                    <a:pt x="2234" y="4364"/>
                    <a:pt x="2212" y="4357"/>
                    <a:pt x="2190" y="4351"/>
                  </a:cubicBezTo>
                  <a:cubicBezTo>
                    <a:pt x="2156" y="4339"/>
                    <a:pt x="2122" y="4325"/>
                    <a:pt x="2090" y="4310"/>
                  </a:cubicBezTo>
                  <a:cubicBezTo>
                    <a:pt x="2129" y="4320"/>
                    <a:pt x="2168" y="4331"/>
                    <a:pt x="2207" y="4342"/>
                  </a:cubicBezTo>
                  <a:cubicBezTo>
                    <a:pt x="2215" y="4344"/>
                    <a:pt x="2221" y="4332"/>
                    <a:pt x="2213" y="4327"/>
                  </a:cubicBezTo>
                  <a:cubicBezTo>
                    <a:pt x="2169" y="4304"/>
                    <a:pt x="2126" y="4281"/>
                    <a:pt x="2083" y="4257"/>
                  </a:cubicBezTo>
                  <a:cubicBezTo>
                    <a:pt x="2113" y="4270"/>
                    <a:pt x="2145" y="4282"/>
                    <a:pt x="2177" y="4293"/>
                  </a:cubicBezTo>
                  <a:cubicBezTo>
                    <a:pt x="2187" y="4296"/>
                    <a:pt x="2194" y="4280"/>
                    <a:pt x="2184" y="4276"/>
                  </a:cubicBezTo>
                  <a:cubicBezTo>
                    <a:pt x="2150" y="4258"/>
                    <a:pt x="2115" y="4243"/>
                    <a:pt x="2079" y="4231"/>
                  </a:cubicBezTo>
                  <a:cubicBezTo>
                    <a:pt x="2062" y="4223"/>
                    <a:pt x="2045" y="4214"/>
                    <a:pt x="2029" y="4205"/>
                  </a:cubicBezTo>
                  <a:cubicBezTo>
                    <a:pt x="2038" y="4207"/>
                    <a:pt x="2047" y="4208"/>
                    <a:pt x="2056" y="4210"/>
                  </a:cubicBezTo>
                  <a:cubicBezTo>
                    <a:pt x="2073" y="4215"/>
                    <a:pt x="2090" y="4219"/>
                    <a:pt x="2107" y="4222"/>
                  </a:cubicBezTo>
                  <a:cubicBezTo>
                    <a:pt x="2123" y="4227"/>
                    <a:pt x="2148" y="4235"/>
                    <a:pt x="2165" y="4238"/>
                  </a:cubicBezTo>
                  <a:cubicBezTo>
                    <a:pt x="2162" y="4248"/>
                    <a:pt x="2166" y="4257"/>
                    <a:pt x="2178" y="4265"/>
                  </a:cubicBezTo>
                  <a:cubicBezTo>
                    <a:pt x="2182" y="4267"/>
                    <a:pt x="2186" y="4267"/>
                    <a:pt x="2189" y="4265"/>
                  </a:cubicBezTo>
                  <a:cubicBezTo>
                    <a:pt x="2205" y="4256"/>
                    <a:pt x="2209" y="4241"/>
                    <a:pt x="2198" y="4228"/>
                  </a:cubicBezTo>
                  <a:cubicBezTo>
                    <a:pt x="2363" y="4224"/>
                    <a:pt x="2532" y="4143"/>
                    <a:pt x="2679" y="4086"/>
                  </a:cubicBezTo>
                  <a:cubicBezTo>
                    <a:pt x="2788" y="4044"/>
                    <a:pt x="2897" y="3999"/>
                    <a:pt x="3001" y="3946"/>
                  </a:cubicBezTo>
                  <a:cubicBezTo>
                    <a:pt x="3068" y="3911"/>
                    <a:pt x="3136" y="3869"/>
                    <a:pt x="3185" y="3810"/>
                  </a:cubicBezTo>
                  <a:cubicBezTo>
                    <a:pt x="3294" y="3882"/>
                    <a:pt x="3287" y="4042"/>
                    <a:pt x="3170" y="4107"/>
                  </a:cubicBezTo>
                  <a:moveTo>
                    <a:pt x="3227" y="4398"/>
                  </a:moveTo>
                  <a:cubicBezTo>
                    <a:pt x="3106" y="4470"/>
                    <a:pt x="2951" y="4496"/>
                    <a:pt x="2817" y="4535"/>
                  </a:cubicBezTo>
                  <a:cubicBezTo>
                    <a:pt x="2685" y="4574"/>
                    <a:pt x="2548" y="4628"/>
                    <a:pt x="2410" y="4643"/>
                  </a:cubicBezTo>
                  <a:cubicBezTo>
                    <a:pt x="2402" y="4644"/>
                    <a:pt x="2395" y="4645"/>
                    <a:pt x="2388" y="4645"/>
                  </a:cubicBezTo>
                  <a:cubicBezTo>
                    <a:pt x="2389" y="4640"/>
                    <a:pt x="2387" y="4635"/>
                    <a:pt x="2381" y="4634"/>
                  </a:cubicBezTo>
                  <a:cubicBezTo>
                    <a:pt x="2340" y="4621"/>
                    <a:pt x="2299" y="4608"/>
                    <a:pt x="2257" y="4595"/>
                  </a:cubicBezTo>
                  <a:cubicBezTo>
                    <a:pt x="2255" y="4595"/>
                    <a:pt x="2253" y="4595"/>
                    <a:pt x="2252" y="4596"/>
                  </a:cubicBezTo>
                  <a:cubicBezTo>
                    <a:pt x="2243" y="4593"/>
                    <a:pt x="2234" y="4589"/>
                    <a:pt x="2225" y="4584"/>
                  </a:cubicBezTo>
                  <a:cubicBezTo>
                    <a:pt x="2289" y="4589"/>
                    <a:pt x="2352" y="4597"/>
                    <a:pt x="2416" y="4608"/>
                  </a:cubicBezTo>
                  <a:cubicBezTo>
                    <a:pt x="2430" y="4610"/>
                    <a:pt x="2436" y="4590"/>
                    <a:pt x="2422" y="4586"/>
                  </a:cubicBezTo>
                  <a:cubicBezTo>
                    <a:pt x="2417" y="4584"/>
                    <a:pt x="2412" y="4583"/>
                    <a:pt x="2407" y="4581"/>
                  </a:cubicBezTo>
                  <a:cubicBezTo>
                    <a:pt x="2414" y="4577"/>
                    <a:pt x="2415" y="4566"/>
                    <a:pt x="2405" y="4564"/>
                  </a:cubicBezTo>
                  <a:cubicBezTo>
                    <a:pt x="2359" y="4554"/>
                    <a:pt x="2313" y="4541"/>
                    <a:pt x="2268" y="4526"/>
                  </a:cubicBezTo>
                  <a:cubicBezTo>
                    <a:pt x="2289" y="4530"/>
                    <a:pt x="2310" y="4535"/>
                    <a:pt x="2332" y="4539"/>
                  </a:cubicBezTo>
                  <a:cubicBezTo>
                    <a:pt x="2344" y="4542"/>
                    <a:pt x="2348" y="4525"/>
                    <a:pt x="2337" y="4521"/>
                  </a:cubicBezTo>
                  <a:cubicBezTo>
                    <a:pt x="2303" y="4508"/>
                    <a:pt x="2269" y="4495"/>
                    <a:pt x="2235" y="4482"/>
                  </a:cubicBezTo>
                  <a:cubicBezTo>
                    <a:pt x="2279" y="4489"/>
                    <a:pt x="2324" y="4497"/>
                    <a:pt x="2368" y="4506"/>
                  </a:cubicBezTo>
                  <a:cubicBezTo>
                    <a:pt x="2380" y="4509"/>
                    <a:pt x="2384" y="4493"/>
                    <a:pt x="2373" y="4488"/>
                  </a:cubicBezTo>
                  <a:cubicBezTo>
                    <a:pt x="2365" y="4485"/>
                    <a:pt x="2358" y="4482"/>
                    <a:pt x="2350" y="4480"/>
                  </a:cubicBezTo>
                  <a:cubicBezTo>
                    <a:pt x="2346" y="4478"/>
                    <a:pt x="2343" y="4480"/>
                    <a:pt x="2341" y="4483"/>
                  </a:cubicBezTo>
                  <a:cubicBezTo>
                    <a:pt x="2322" y="4480"/>
                    <a:pt x="2304" y="4477"/>
                    <a:pt x="2286" y="4474"/>
                  </a:cubicBezTo>
                  <a:cubicBezTo>
                    <a:pt x="2348" y="4469"/>
                    <a:pt x="2409" y="4450"/>
                    <a:pt x="2467" y="4430"/>
                  </a:cubicBezTo>
                  <a:cubicBezTo>
                    <a:pt x="2573" y="4392"/>
                    <a:pt x="2678" y="4351"/>
                    <a:pt x="2783" y="4311"/>
                  </a:cubicBezTo>
                  <a:cubicBezTo>
                    <a:pt x="2889" y="4272"/>
                    <a:pt x="2995" y="4232"/>
                    <a:pt x="3101" y="4192"/>
                  </a:cubicBezTo>
                  <a:cubicBezTo>
                    <a:pt x="3165" y="4167"/>
                    <a:pt x="3236" y="4140"/>
                    <a:pt x="3278" y="4082"/>
                  </a:cubicBezTo>
                  <a:cubicBezTo>
                    <a:pt x="3425" y="4156"/>
                    <a:pt x="3334" y="4334"/>
                    <a:pt x="3227" y="4398"/>
                  </a:cubicBezTo>
                  <a:moveTo>
                    <a:pt x="3091" y="4609"/>
                  </a:moveTo>
                  <a:cubicBezTo>
                    <a:pt x="3073" y="4629"/>
                    <a:pt x="3053" y="4647"/>
                    <a:pt x="3031" y="4664"/>
                  </a:cubicBezTo>
                  <a:cubicBezTo>
                    <a:pt x="3031" y="4662"/>
                    <a:pt x="3031" y="4661"/>
                    <a:pt x="3030" y="4659"/>
                  </a:cubicBezTo>
                  <a:cubicBezTo>
                    <a:pt x="3029" y="4657"/>
                    <a:pt x="3028" y="4654"/>
                    <a:pt x="3027" y="4651"/>
                  </a:cubicBezTo>
                  <a:cubicBezTo>
                    <a:pt x="3026" y="4647"/>
                    <a:pt x="3023" y="4643"/>
                    <a:pt x="3019" y="4642"/>
                  </a:cubicBezTo>
                  <a:cubicBezTo>
                    <a:pt x="3016" y="4642"/>
                    <a:pt x="3013" y="4642"/>
                    <a:pt x="3010" y="4641"/>
                  </a:cubicBezTo>
                  <a:cubicBezTo>
                    <a:pt x="3002" y="4640"/>
                    <a:pt x="2996" y="4646"/>
                    <a:pt x="2995" y="4653"/>
                  </a:cubicBezTo>
                  <a:cubicBezTo>
                    <a:pt x="2986" y="4644"/>
                    <a:pt x="2974" y="4641"/>
                    <a:pt x="2959" y="4644"/>
                  </a:cubicBezTo>
                  <a:cubicBezTo>
                    <a:pt x="2939" y="4642"/>
                    <a:pt x="2920" y="4640"/>
                    <a:pt x="2900" y="4638"/>
                  </a:cubicBezTo>
                  <a:cubicBezTo>
                    <a:pt x="2890" y="4636"/>
                    <a:pt x="2886" y="4648"/>
                    <a:pt x="2890" y="4656"/>
                  </a:cubicBezTo>
                  <a:cubicBezTo>
                    <a:pt x="2864" y="4653"/>
                    <a:pt x="2839" y="4650"/>
                    <a:pt x="2813" y="4648"/>
                  </a:cubicBezTo>
                  <a:cubicBezTo>
                    <a:pt x="2805" y="4647"/>
                    <a:pt x="2801" y="4655"/>
                    <a:pt x="2802" y="4662"/>
                  </a:cubicBezTo>
                  <a:cubicBezTo>
                    <a:pt x="2759" y="4655"/>
                    <a:pt x="2716" y="4650"/>
                    <a:pt x="2672" y="4646"/>
                  </a:cubicBezTo>
                  <a:cubicBezTo>
                    <a:pt x="2659" y="4645"/>
                    <a:pt x="2659" y="4663"/>
                    <a:pt x="2669" y="4667"/>
                  </a:cubicBezTo>
                  <a:cubicBezTo>
                    <a:pt x="2679" y="4671"/>
                    <a:pt x="2689" y="4675"/>
                    <a:pt x="2700" y="4678"/>
                  </a:cubicBezTo>
                  <a:cubicBezTo>
                    <a:pt x="2665" y="4673"/>
                    <a:pt x="2631" y="4668"/>
                    <a:pt x="2597" y="4664"/>
                  </a:cubicBezTo>
                  <a:cubicBezTo>
                    <a:pt x="2586" y="4662"/>
                    <a:pt x="2582" y="4676"/>
                    <a:pt x="2592" y="4681"/>
                  </a:cubicBezTo>
                  <a:cubicBezTo>
                    <a:pt x="2617" y="4691"/>
                    <a:pt x="2642" y="4700"/>
                    <a:pt x="2666" y="4708"/>
                  </a:cubicBezTo>
                  <a:cubicBezTo>
                    <a:pt x="2619" y="4701"/>
                    <a:pt x="2571" y="4693"/>
                    <a:pt x="2523" y="4686"/>
                  </a:cubicBezTo>
                  <a:cubicBezTo>
                    <a:pt x="2515" y="4685"/>
                    <a:pt x="2512" y="4697"/>
                    <a:pt x="2520" y="4698"/>
                  </a:cubicBezTo>
                  <a:cubicBezTo>
                    <a:pt x="2604" y="4712"/>
                    <a:pt x="2689" y="4726"/>
                    <a:pt x="2773" y="4740"/>
                  </a:cubicBezTo>
                  <a:cubicBezTo>
                    <a:pt x="2668" y="4742"/>
                    <a:pt x="2559" y="4718"/>
                    <a:pt x="2459" y="4687"/>
                  </a:cubicBezTo>
                  <a:cubicBezTo>
                    <a:pt x="2502" y="4679"/>
                    <a:pt x="2544" y="4667"/>
                    <a:pt x="2585" y="4655"/>
                  </a:cubicBezTo>
                  <a:cubicBezTo>
                    <a:pt x="2688" y="4626"/>
                    <a:pt x="2790" y="4595"/>
                    <a:pt x="2892" y="4566"/>
                  </a:cubicBezTo>
                  <a:cubicBezTo>
                    <a:pt x="2975" y="4541"/>
                    <a:pt x="3072" y="4521"/>
                    <a:pt x="3161" y="4487"/>
                  </a:cubicBezTo>
                  <a:cubicBezTo>
                    <a:pt x="3142" y="4529"/>
                    <a:pt x="3125" y="4571"/>
                    <a:pt x="3091" y="4609"/>
                  </a:cubicBezTo>
                  <a:close/>
                  <a:moveTo>
                    <a:pt x="2953" y="4707"/>
                  </a:moveTo>
                  <a:cubicBezTo>
                    <a:pt x="2958" y="4701"/>
                    <a:pt x="2957" y="4690"/>
                    <a:pt x="2947" y="4687"/>
                  </a:cubicBezTo>
                  <a:cubicBezTo>
                    <a:pt x="2943" y="4686"/>
                    <a:pt x="2940" y="4685"/>
                    <a:pt x="2936" y="4684"/>
                  </a:cubicBezTo>
                  <a:cubicBezTo>
                    <a:pt x="2950" y="4686"/>
                    <a:pt x="2964" y="4687"/>
                    <a:pt x="2977" y="4689"/>
                  </a:cubicBezTo>
                  <a:cubicBezTo>
                    <a:pt x="2986" y="4689"/>
                    <a:pt x="2991" y="4679"/>
                    <a:pt x="2988" y="4672"/>
                  </a:cubicBezTo>
                  <a:cubicBezTo>
                    <a:pt x="2997" y="4673"/>
                    <a:pt x="3005" y="4674"/>
                    <a:pt x="3014" y="4675"/>
                  </a:cubicBezTo>
                  <a:cubicBezTo>
                    <a:pt x="2995" y="4688"/>
                    <a:pt x="2974" y="4699"/>
                    <a:pt x="2953" y="4707"/>
                  </a:cubicBezTo>
                  <a:close/>
                  <a:moveTo>
                    <a:pt x="2904" y="4724"/>
                  </a:moveTo>
                  <a:cubicBezTo>
                    <a:pt x="2907" y="4718"/>
                    <a:pt x="2906" y="4711"/>
                    <a:pt x="2899" y="4709"/>
                  </a:cubicBezTo>
                  <a:cubicBezTo>
                    <a:pt x="2852" y="4701"/>
                    <a:pt x="2806" y="4690"/>
                    <a:pt x="2761" y="4676"/>
                  </a:cubicBezTo>
                  <a:cubicBezTo>
                    <a:pt x="2822" y="4684"/>
                    <a:pt x="2881" y="4695"/>
                    <a:pt x="2940" y="4711"/>
                  </a:cubicBezTo>
                  <a:cubicBezTo>
                    <a:pt x="2941" y="4712"/>
                    <a:pt x="2942" y="4712"/>
                    <a:pt x="2943" y="4712"/>
                  </a:cubicBezTo>
                  <a:cubicBezTo>
                    <a:pt x="2934" y="4715"/>
                    <a:pt x="2925" y="4718"/>
                    <a:pt x="2916" y="4721"/>
                  </a:cubicBezTo>
                  <a:cubicBezTo>
                    <a:pt x="2912" y="4722"/>
                    <a:pt x="2908" y="4723"/>
                    <a:pt x="2904" y="4724"/>
                  </a:cubicBezTo>
                  <a:close/>
                  <a:moveTo>
                    <a:pt x="2849" y="4735"/>
                  </a:moveTo>
                  <a:cubicBezTo>
                    <a:pt x="2793" y="4725"/>
                    <a:pt x="2738" y="4711"/>
                    <a:pt x="2685" y="4694"/>
                  </a:cubicBezTo>
                  <a:cubicBezTo>
                    <a:pt x="2752" y="4705"/>
                    <a:pt x="2820" y="4716"/>
                    <a:pt x="2887" y="4728"/>
                  </a:cubicBezTo>
                  <a:cubicBezTo>
                    <a:pt x="2874" y="4731"/>
                    <a:pt x="2862" y="4733"/>
                    <a:pt x="2849" y="4735"/>
                  </a:cubicBezTo>
                  <a:close/>
                  <a:moveTo>
                    <a:pt x="2177" y="4557"/>
                  </a:moveTo>
                  <a:cubicBezTo>
                    <a:pt x="2164" y="4540"/>
                    <a:pt x="2152" y="4521"/>
                    <a:pt x="2143" y="4499"/>
                  </a:cubicBezTo>
                  <a:cubicBezTo>
                    <a:pt x="2160" y="4507"/>
                    <a:pt x="2177" y="4515"/>
                    <a:pt x="2195" y="4522"/>
                  </a:cubicBezTo>
                  <a:cubicBezTo>
                    <a:pt x="2194" y="4522"/>
                    <a:pt x="2192" y="4522"/>
                    <a:pt x="2191" y="4521"/>
                  </a:cubicBezTo>
                  <a:cubicBezTo>
                    <a:pt x="2177" y="4518"/>
                    <a:pt x="2171" y="4539"/>
                    <a:pt x="2185" y="4542"/>
                  </a:cubicBezTo>
                  <a:cubicBezTo>
                    <a:pt x="2209" y="4550"/>
                    <a:pt x="2234" y="4557"/>
                    <a:pt x="2259" y="4564"/>
                  </a:cubicBezTo>
                  <a:cubicBezTo>
                    <a:pt x="2232" y="4561"/>
                    <a:pt x="2204" y="4559"/>
                    <a:pt x="2177" y="4557"/>
                  </a:cubicBezTo>
                  <a:cubicBezTo>
                    <a:pt x="2177" y="4557"/>
                    <a:pt x="2177" y="4557"/>
                    <a:pt x="2177" y="4557"/>
                  </a:cubicBezTo>
                  <a:close/>
                  <a:moveTo>
                    <a:pt x="2133" y="4474"/>
                  </a:moveTo>
                  <a:cubicBezTo>
                    <a:pt x="2131" y="4467"/>
                    <a:pt x="2129" y="4460"/>
                    <a:pt x="2127" y="4453"/>
                  </a:cubicBezTo>
                  <a:cubicBezTo>
                    <a:pt x="2130" y="4454"/>
                    <a:pt x="2134" y="4456"/>
                    <a:pt x="2138" y="4457"/>
                  </a:cubicBezTo>
                  <a:cubicBezTo>
                    <a:pt x="2137" y="4461"/>
                    <a:pt x="2139" y="4465"/>
                    <a:pt x="2144" y="4467"/>
                  </a:cubicBezTo>
                  <a:cubicBezTo>
                    <a:pt x="2162" y="4474"/>
                    <a:pt x="2180" y="4481"/>
                    <a:pt x="2199" y="4488"/>
                  </a:cubicBezTo>
                  <a:cubicBezTo>
                    <a:pt x="2179" y="4483"/>
                    <a:pt x="2160" y="4479"/>
                    <a:pt x="2141" y="4474"/>
                  </a:cubicBezTo>
                  <a:cubicBezTo>
                    <a:pt x="2138" y="4473"/>
                    <a:pt x="2135" y="4473"/>
                    <a:pt x="2133" y="4474"/>
                  </a:cubicBezTo>
                  <a:close/>
                  <a:moveTo>
                    <a:pt x="2254" y="4425"/>
                  </a:moveTo>
                  <a:cubicBezTo>
                    <a:pt x="2254" y="4425"/>
                    <a:pt x="2254" y="4425"/>
                    <a:pt x="2253" y="4425"/>
                  </a:cubicBezTo>
                  <a:cubicBezTo>
                    <a:pt x="2197" y="4425"/>
                    <a:pt x="2147" y="4410"/>
                    <a:pt x="2105" y="4382"/>
                  </a:cubicBezTo>
                  <a:cubicBezTo>
                    <a:pt x="2154" y="4400"/>
                    <a:pt x="2203" y="4414"/>
                    <a:pt x="2254" y="4425"/>
                  </a:cubicBezTo>
                  <a:close/>
                  <a:moveTo>
                    <a:pt x="2077" y="4361"/>
                  </a:moveTo>
                  <a:cubicBezTo>
                    <a:pt x="2074" y="4359"/>
                    <a:pt x="2071" y="4356"/>
                    <a:pt x="2068" y="4354"/>
                  </a:cubicBezTo>
                  <a:cubicBezTo>
                    <a:pt x="2088" y="4362"/>
                    <a:pt x="2108" y="4371"/>
                    <a:pt x="2128" y="4379"/>
                  </a:cubicBezTo>
                  <a:cubicBezTo>
                    <a:pt x="2111" y="4373"/>
                    <a:pt x="2094" y="4368"/>
                    <a:pt x="2077" y="4361"/>
                  </a:cubicBezTo>
                  <a:close/>
                  <a:moveTo>
                    <a:pt x="2035" y="4319"/>
                  </a:moveTo>
                  <a:cubicBezTo>
                    <a:pt x="2027" y="4309"/>
                    <a:pt x="2020" y="4298"/>
                    <a:pt x="2013" y="4287"/>
                  </a:cubicBezTo>
                  <a:cubicBezTo>
                    <a:pt x="2014" y="4288"/>
                    <a:pt x="2014" y="4288"/>
                    <a:pt x="2015" y="4289"/>
                  </a:cubicBezTo>
                  <a:cubicBezTo>
                    <a:pt x="2037" y="4303"/>
                    <a:pt x="2060" y="4315"/>
                    <a:pt x="2083" y="4326"/>
                  </a:cubicBezTo>
                  <a:cubicBezTo>
                    <a:pt x="2067" y="4324"/>
                    <a:pt x="2052" y="4321"/>
                    <a:pt x="2036" y="4319"/>
                  </a:cubicBezTo>
                  <a:cubicBezTo>
                    <a:pt x="2036" y="4319"/>
                    <a:pt x="2036" y="4319"/>
                    <a:pt x="2035" y="4319"/>
                  </a:cubicBezTo>
                  <a:close/>
                  <a:moveTo>
                    <a:pt x="1985" y="4228"/>
                  </a:moveTo>
                  <a:cubicBezTo>
                    <a:pt x="2035" y="4254"/>
                    <a:pt x="2086" y="4280"/>
                    <a:pt x="2137" y="4306"/>
                  </a:cubicBezTo>
                  <a:cubicBezTo>
                    <a:pt x="2099" y="4295"/>
                    <a:pt x="2060" y="4284"/>
                    <a:pt x="2022" y="4273"/>
                  </a:cubicBezTo>
                  <a:cubicBezTo>
                    <a:pt x="2014" y="4271"/>
                    <a:pt x="2010" y="4279"/>
                    <a:pt x="2012" y="4285"/>
                  </a:cubicBezTo>
                  <a:cubicBezTo>
                    <a:pt x="2001" y="4267"/>
                    <a:pt x="1992" y="4248"/>
                    <a:pt x="1985" y="4228"/>
                  </a:cubicBezTo>
                  <a:moveTo>
                    <a:pt x="1897" y="3999"/>
                  </a:moveTo>
                  <a:cubicBezTo>
                    <a:pt x="1894" y="3992"/>
                    <a:pt x="1892" y="3985"/>
                    <a:pt x="1891" y="3978"/>
                  </a:cubicBezTo>
                  <a:cubicBezTo>
                    <a:pt x="1921" y="3993"/>
                    <a:pt x="1951" y="4009"/>
                    <a:pt x="1981" y="4024"/>
                  </a:cubicBezTo>
                  <a:cubicBezTo>
                    <a:pt x="1953" y="4015"/>
                    <a:pt x="1925" y="4006"/>
                    <a:pt x="1897" y="3999"/>
                  </a:cubicBezTo>
                  <a:close/>
                  <a:moveTo>
                    <a:pt x="1888" y="3923"/>
                  </a:moveTo>
                  <a:cubicBezTo>
                    <a:pt x="1913" y="3941"/>
                    <a:pt x="1939" y="3957"/>
                    <a:pt x="1965" y="3973"/>
                  </a:cubicBezTo>
                  <a:cubicBezTo>
                    <a:pt x="1939" y="3964"/>
                    <a:pt x="1913" y="3955"/>
                    <a:pt x="1887" y="3945"/>
                  </a:cubicBezTo>
                  <a:cubicBezTo>
                    <a:pt x="1887" y="3938"/>
                    <a:pt x="1888" y="3931"/>
                    <a:pt x="1888" y="3923"/>
                  </a:cubicBezTo>
                  <a:moveTo>
                    <a:pt x="1909" y="3853"/>
                  </a:moveTo>
                  <a:cubicBezTo>
                    <a:pt x="1916" y="3871"/>
                    <a:pt x="1923" y="3889"/>
                    <a:pt x="1930" y="3907"/>
                  </a:cubicBezTo>
                  <a:cubicBezTo>
                    <a:pt x="1917" y="3904"/>
                    <a:pt x="1905" y="3901"/>
                    <a:pt x="1893" y="3898"/>
                  </a:cubicBezTo>
                  <a:cubicBezTo>
                    <a:pt x="1896" y="3883"/>
                    <a:pt x="1902" y="3868"/>
                    <a:pt x="1909" y="3853"/>
                  </a:cubicBezTo>
                  <a:close/>
                  <a:moveTo>
                    <a:pt x="3278" y="2586"/>
                  </a:moveTo>
                  <a:cubicBezTo>
                    <a:pt x="3484" y="2324"/>
                    <a:pt x="3597" y="2000"/>
                    <a:pt x="3607" y="1668"/>
                  </a:cubicBezTo>
                  <a:cubicBezTo>
                    <a:pt x="3617" y="1336"/>
                    <a:pt x="3518" y="1005"/>
                    <a:pt x="3342" y="725"/>
                  </a:cubicBezTo>
                  <a:cubicBezTo>
                    <a:pt x="3165" y="443"/>
                    <a:pt x="2903" y="186"/>
                    <a:pt x="2586" y="72"/>
                  </a:cubicBezTo>
                  <a:cubicBezTo>
                    <a:pt x="2415" y="10"/>
                    <a:pt x="2231" y="0"/>
                    <a:pt x="2050" y="3"/>
                  </a:cubicBezTo>
                  <a:cubicBezTo>
                    <a:pt x="1859" y="5"/>
                    <a:pt x="1666" y="21"/>
                    <a:pt x="1482" y="74"/>
                  </a:cubicBezTo>
                  <a:cubicBezTo>
                    <a:pt x="1147" y="171"/>
                    <a:pt x="838" y="379"/>
                    <a:pt x="580" y="610"/>
                  </a:cubicBezTo>
                  <a:cubicBezTo>
                    <a:pt x="327" y="836"/>
                    <a:pt x="162" y="1122"/>
                    <a:pt x="128" y="1462"/>
                  </a:cubicBezTo>
                  <a:cubicBezTo>
                    <a:pt x="96" y="1781"/>
                    <a:pt x="174" y="2110"/>
                    <a:pt x="332" y="2386"/>
                  </a:cubicBezTo>
                  <a:cubicBezTo>
                    <a:pt x="511" y="2698"/>
                    <a:pt x="786" y="2946"/>
                    <a:pt x="1092" y="3130"/>
                  </a:cubicBezTo>
                  <a:cubicBezTo>
                    <a:pt x="1249" y="3225"/>
                    <a:pt x="1416" y="3303"/>
                    <a:pt x="1587" y="3370"/>
                  </a:cubicBezTo>
                  <a:cubicBezTo>
                    <a:pt x="1638" y="3389"/>
                    <a:pt x="1691" y="3408"/>
                    <a:pt x="1730" y="3447"/>
                  </a:cubicBezTo>
                  <a:cubicBezTo>
                    <a:pt x="1768" y="3484"/>
                    <a:pt x="1788" y="3537"/>
                    <a:pt x="1806" y="3586"/>
                  </a:cubicBezTo>
                  <a:cubicBezTo>
                    <a:pt x="1837" y="3668"/>
                    <a:pt x="1868" y="3749"/>
                    <a:pt x="1900" y="3831"/>
                  </a:cubicBezTo>
                  <a:cubicBezTo>
                    <a:pt x="1896" y="3830"/>
                    <a:pt x="1891" y="3832"/>
                    <a:pt x="1887" y="3837"/>
                  </a:cubicBezTo>
                  <a:cubicBezTo>
                    <a:pt x="1809" y="3943"/>
                    <a:pt x="1849" y="4065"/>
                    <a:pt x="1935" y="4142"/>
                  </a:cubicBezTo>
                  <a:cubicBezTo>
                    <a:pt x="1935" y="4143"/>
                    <a:pt x="1934" y="4145"/>
                    <a:pt x="1934" y="4146"/>
                  </a:cubicBezTo>
                  <a:cubicBezTo>
                    <a:pt x="1921" y="4263"/>
                    <a:pt x="1989" y="4376"/>
                    <a:pt x="2089" y="4434"/>
                  </a:cubicBezTo>
                  <a:cubicBezTo>
                    <a:pt x="2072" y="4572"/>
                    <a:pt x="2196" y="4682"/>
                    <a:pt x="2326" y="4694"/>
                  </a:cubicBezTo>
                  <a:cubicBezTo>
                    <a:pt x="2348" y="4696"/>
                    <a:pt x="2369" y="4697"/>
                    <a:pt x="2391" y="4695"/>
                  </a:cubicBezTo>
                  <a:cubicBezTo>
                    <a:pt x="2391" y="4695"/>
                    <a:pt x="2391" y="4695"/>
                    <a:pt x="2391" y="4696"/>
                  </a:cubicBezTo>
                  <a:cubicBezTo>
                    <a:pt x="2556" y="4777"/>
                    <a:pt x="2777" y="4827"/>
                    <a:pt x="2956" y="4763"/>
                  </a:cubicBezTo>
                  <a:cubicBezTo>
                    <a:pt x="3071" y="4721"/>
                    <a:pt x="3222" y="4593"/>
                    <a:pt x="3225" y="4458"/>
                  </a:cubicBezTo>
                  <a:cubicBezTo>
                    <a:pt x="3275" y="4431"/>
                    <a:pt x="3320" y="4398"/>
                    <a:pt x="3354" y="4352"/>
                  </a:cubicBezTo>
                  <a:cubicBezTo>
                    <a:pt x="3429" y="4251"/>
                    <a:pt x="3419" y="4100"/>
                    <a:pt x="3299" y="4043"/>
                  </a:cubicBezTo>
                  <a:cubicBezTo>
                    <a:pt x="3338" y="3947"/>
                    <a:pt x="3301" y="3825"/>
                    <a:pt x="3213" y="3771"/>
                  </a:cubicBezTo>
                  <a:cubicBezTo>
                    <a:pt x="3277" y="3657"/>
                    <a:pt x="3248" y="3474"/>
                    <a:pt x="3099" y="3450"/>
                  </a:cubicBezTo>
                  <a:cubicBezTo>
                    <a:pt x="3097" y="3450"/>
                    <a:pt x="3096" y="3450"/>
                    <a:pt x="3095" y="3450"/>
                  </a:cubicBezTo>
                  <a:cubicBezTo>
                    <a:pt x="3086" y="3302"/>
                    <a:pt x="2985" y="3170"/>
                    <a:pt x="3010" y="3017"/>
                  </a:cubicBezTo>
                  <a:cubicBezTo>
                    <a:pt x="3037" y="2847"/>
                    <a:pt x="3176" y="2715"/>
                    <a:pt x="3278" y="258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4" name="Freeform 86">
              <a:extLst>
                <a:ext uri="{FF2B5EF4-FFF2-40B4-BE49-F238E27FC236}">
                  <a16:creationId xmlns:a16="http://schemas.microsoft.com/office/drawing/2014/main" id="{E6C3199D-F6E9-48E6-B310-231EC8DBC079}"/>
                </a:ext>
              </a:extLst>
            </p:cNvPr>
            <p:cNvSpPr>
              <a:spLocks noEditPoints="1"/>
            </p:cNvSpPr>
            <p:nvPr/>
          </p:nvSpPr>
          <p:spPr bwMode="auto">
            <a:xfrm>
              <a:off x="5721351" y="688975"/>
              <a:ext cx="658813" cy="463550"/>
            </a:xfrm>
            <a:custGeom>
              <a:avLst/>
              <a:gdLst>
                <a:gd name="T0" fmla="*/ 1221 w 1282"/>
                <a:gd name="T1" fmla="*/ 809 h 905"/>
                <a:gd name="T2" fmla="*/ 1145 w 1282"/>
                <a:gd name="T3" fmla="*/ 804 h 905"/>
                <a:gd name="T4" fmla="*/ 1118 w 1282"/>
                <a:gd name="T5" fmla="*/ 762 h 905"/>
                <a:gd name="T6" fmla="*/ 990 w 1282"/>
                <a:gd name="T7" fmla="*/ 560 h 905"/>
                <a:gd name="T8" fmla="*/ 587 w 1282"/>
                <a:gd name="T9" fmla="*/ 323 h 905"/>
                <a:gd name="T10" fmla="*/ 326 w 1282"/>
                <a:gd name="T11" fmla="*/ 310 h 905"/>
                <a:gd name="T12" fmla="*/ 141 w 1282"/>
                <a:gd name="T13" fmla="*/ 327 h 905"/>
                <a:gd name="T14" fmla="*/ 140 w 1282"/>
                <a:gd name="T15" fmla="*/ 140 h 905"/>
                <a:gd name="T16" fmla="*/ 152 w 1282"/>
                <a:gd name="T17" fmla="*/ 125 h 905"/>
                <a:gd name="T18" fmla="*/ 1155 w 1282"/>
                <a:gd name="T19" fmla="*/ 598 h 905"/>
                <a:gd name="T20" fmla="*/ 1219 w 1282"/>
                <a:gd name="T21" fmla="*/ 726 h 905"/>
                <a:gd name="T22" fmla="*/ 1228 w 1282"/>
                <a:gd name="T23" fmla="*/ 782 h 905"/>
                <a:gd name="T24" fmla="*/ 1221 w 1282"/>
                <a:gd name="T25" fmla="*/ 809 h 905"/>
                <a:gd name="T26" fmla="*/ 1142 w 1282"/>
                <a:gd name="T27" fmla="*/ 480 h 905"/>
                <a:gd name="T28" fmla="*/ 907 w 1282"/>
                <a:gd name="T29" fmla="*/ 237 h 905"/>
                <a:gd name="T30" fmla="*/ 104 w 1282"/>
                <a:gd name="T31" fmla="*/ 100 h 905"/>
                <a:gd name="T32" fmla="*/ 93 w 1282"/>
                <a:gd name="T33" fmla="*/ 110 h 905"/>
                <a:gd name="T34" fmla="*/ 53 w 1282"/>
                <a:gd name="T35" fmla="*/ 323 h 905"/>
                <a:gd name="T36" fmla="*/ 322 w 1282"/>
                <a:gd name="T37" fmla="*/ 363 h 905"/>
                <a:gd name="T38" fmla="*/ 955 w 1282"/>
                <a:gd name="T39" fmla="*/ 596 h 905"/>
                <a:gd name="T40" fmla="*/ 1051 w 1282"/>
                <a:gd name="T41" fmla="*/ 737 h 905"/>
                <a:gd name="T42" fmla="*/ 1146 w 1282"/>
                <a:gd name="T43" fmla="*/ 867 h 905"/>
                <a:gd name="T44" fmla="*/ 1279 w 1282"/>
                <a:gd name="T45" fmla="*/ 766 h 905"/>
                <a:gd name="T46" fmla="*/ 1142 w 1282"/>
                <a:gd name="T47" fmla="*/ 48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2" h="905">
                  <a:moveTo>
                    <a:pt x="1221" y="809"/>
                  </a:moveTo>
                  <a:cubicBezTo>
                    <a:pt x="1196" y="808"/>
                    <a:pt x="1171" y="806"/>
                    <a:pt x="1145" y="804"/>
                  </a:cubicBezTo>
                  <a:cubicBezTo>
                    <a:pt x="1134" y="797"/>
                    <a:pt x="1125" y="774"/>
                    <a:pt x="1118" y="762"/>
                  </a:cubicBezTo>
                  <a:cubicBezTo>
                    <a:pt x="1080" y="690"/>
                    <a:pt x="1045" y="622"/>
                    <a:pt x="990" y="560"/>
                  </a:cubicBezTo>
                  <a:cubicBezTo>
                    <a:pt x="885" y="442"/>
                    <a:pt x="740" y="359"/>
                    <a:pt x="587" y="323"/>
                  </a:cubicBezTo>
                  <a:cubicBezTo>
                    <a:pt x="501" y="303"/>
                    <a:pt x="413" y="298"/>
                    <a:pt x="326" y="310"/>
                  </a:cubicBezTo>
                  <a:cubicBezTo>
                    <a:pt x="267" y="318"/>
                    <a:pt x="200" y="348"/>
                    <a:pt x="141" y="327"/>
                  </a:cubicBezTo>
                  <a:cubicBezTo>
                    <a:pt x="51" y="294"/>
                    <a:pt x="64" y="179"/>
                    <a:pt x="140" y="140"/>
                  </a:cubicBezTo>
                  <a:cubicBezTo>
                    <a:pt x="147" y="136"/>
                    <a:pt x="151" y="131"/>
                    <a:pt x="152" y="125"/>
                  </a:cubicBezTo>
                  <a:cubicBezTo>
                    <a:pt x="557" y="38"/>
                    <a:pt x="948" y="247"/>
                    <a:pt x="1155" y="598"/>
                  </a:cubicBezTo>
                  <a:cubicBezTo>
                    <a:pt x="1179" y="638"/>
                    <a:pt x="1206" y="681"/>
                    <a:pt x="1219" y="726"/>
                  </a:cubicBezTo>
                  <a:cubicBezTo>
                    <a:pt x="1224" y="744"/>
                    <a:pt x="1229" y="763"/>
                    <a:pt x="1228" y="782"/>
                  </a:cubicBezTo>
                  <a:lnTo>
                    <a:pt x="1221" y="809"/>
                  </a:lnTo>
                  <a:close/>
                  <a:moveTo>
                    <a:pt x="1142" y="480"/>
                  </a:moveTo>
                  <a:cubicBezTo>
                    <a:pt x="1076" y="388"/>
                    <a:pt x="998" y="305"/>
                    <a:pt x="907" y="237"/>
                  </a:cubicBezTo>
                  <a:cubicBezTo>
                    <a:pt x="679" y="68"/>
                    <a:pt x="375" y="0"/>
                    <a:pt x="104" y="100"/>
                  </a:cubicBezTo>
                  <a:cubicBezTo>
                    <a:pt x="99" y="102"/>
                    <a:pt x="95" y="105"/>
                    <a:pt x="93" y="110"/>
                  </a:cubicBezTo>
                  <a:cubicBezTo>
                    <a:pt x="25" y="157"/>
                    <a:pt x="0" y="251"/>
                    <a:pt x="53" y="323"/>
                  </a:cubicBezTo>
                  <a:cubicBezTo>
                    <a:pt x="121" y="418"/>
                    <a:pt x="227" y="378"/>
                    <a:pt x="322" y="363"/>
                  </a:cubicBezTo>
                  <a:cubicBezTo>
                    <a:pt x="554" y="326"/>
                    <a:pt x="799" y="422"/>
                    <a:pt x="955" y="596"/>
                  </a:cubicBezTo>
                  <a:cubicBezTo>
                    <a:pt x="993" y="638"/>
                    <a:pt x="1025" y="686"/>
                    <a:pt x="1051" y="737"/>
                  </a:cubicBezTo>
                  <a:cubicBezTo>
                    <a:pt x="1075" y="785"/>
                    <a:pt x="1093" y="842"/>
                    <a:pt x="1146" y="867"/>
                  </a:cubicBezTo>
                  <a:cubicBezTo>
                    <a:pt x="1222" y="905"/>
                    <a:pt x="1282" y="841"/>
                    <a:pt x="1279" y="766"/>
                  </a:cubicBezTo>
                  <a:cubicBezTo>
                    <a:pt x="1275" y="665"/>
                    <a:pt x="1199" y="559"/>
                    <a:pt x="1142" y="4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5" name="Freeform 87">
              <a:extLst>
                <a:ext uri="{FF2B5EF4-FFF2-40B4-BE49-F238E27FC236}">
                  <a16:creationId xmlns:a16="http://schemas.microsoft.com/office/drawing/2014/main" id="{AD7BE318-3855-418F-9FE2-A6C5B0DBC402}"/>
                </a:ext>
              </a:extLst>
            </p:cNvPr>
            <p:cNvSpPr>
              <a:spLocks/>
            </p:cNvSpPr>
            <p:nvPr/>
          </p:nvSpPr>
          <p:spPr bwMode="auto">
            <a:xfrm>
              <a:off x="5362576" y="2354263"/>
              <a:ext cx="101600" cy="184150"/>
            </a:xfrm>
            <a:custGeom>
              <a:avLst/>
              <a:gdLst>
                <a:gd name="T0" fmla="*/ 153 w 198"/>
                <a:gd name="T1" fmla="*/ 21 h 358"/>
                <a:gd name="T2" fmla="*/ 86 w 198"/>
                <a:gd name="T3" fmla="*/ 172 h 358"/>
                <a:gd name="T4" fmla="*/ 53 w 198"/>
                <a:gd name="T5" fmla="*/ 242 h 358"/>
                <a:gd name="T6" fmla="*/ 28 w 198"/>
                <a:gd name="T7" fmla="*/ 296 h 358"/>
                <a:gd name="T8" fmla="*/ 13 w 198"/>
                <a:gd name="T9" fmla="*/ 302 h 358"/>
                <a:gd name="T10" fmla="*/ 5 w 198"/>
                <a:gd name="T11" fmla="*/ 336 h 358"/>
                <a:gd name="T12" fmla="*/ 37 w 198"/>
                <a:gd name="T13" fmla="*/ 354 h 358"/>
                <a:gd name="T14" fmla="*/ 116 w 198"/>
                <a:gd name="T15" fmla="*/ 228 h 358"/>
                <a:gd name="T16" fmla="*/ 191 w 198"/>
                <a:gd name="T17" fmla="*/ 37 h 358"/>
                <a:gd name="T18" fmla="*/ 153 w 198"/>
                <a:gd name="T19" fmla="*/ 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358">
                  <a:moveTo>
                    <a:pt x="153" y="21"/>
                  </a:moveTo>
                  <a:cubicBezTo>
                    <a:pt x="130" y="71"/>
                    <a:pt x="109" y="122"/>
                    <a:pt x="86" y="172"/>
                  </a:cubicBezTo>
                  <a:cubicBezTo>
                    <a:pt x="75" y="195"/>
                    <a:pt x="64" y="219"/>
                    <a:pt x="53" y="242"/>
                  </a:cubicBezTo>
                  <a:cubicBezTo>
                    <a:pt x="47" y="254"/>
                    <a:pt x="39" y="280"/>
                    <a:pt x="28" y="296"/>
                  </a:cubicBezTo>
                  <a:cubicBezTo>
                    <a:pt x="22" y="296"/>
                    <a:pt x="17" y="298"/>
                    <a:pt x="13" y="302"/>
                  </a:cubicBezTo>
                  <a:cubicBezTo>
                    <a:pt x="4" y="313"/>
                    <a:pt x="0" y="321"/>
                    <a:pt x="5" y="336"/>
                  </a:cubicBezTo>
                  <a:cubicBezTo>
                    <a:pt x="9" y="350"/>
                    <a:pt x="23" y="358"/>
                    <a:pt x="37" y="354"/>
                  </a:cubicBezTo>
                  <a:cubicBezTo>
                    <a:pt x="84" y="343"/>
                    <a:pt x="99" y="268"/>
                    <a:pt x="116" y="228"/>
                  </a:cubicBezTo>
                  <a:cubicBezTo>
                    <a:pt x="143" y="165"/>
                    <a:pt x="169" y="102"/>
                    <a:pt x="191" y="37"/>
                  </a:cubicBezTo>
                  <a:cubicBezTo>
                    <a:pt x="198" y="16"/>
                    <a:pt x="163" y="0"/>
                    <a:pt x="15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6" name="Freeform 88">
              <a:extLst>
                <a:ext uri="{FF2B5EF4-FFF2-40B4-BE49-F238E27FC236}">
                  <a16:creationId xmlns:a16="http://schemas.microsoft.com/office/drawing/2014/main" id="{412776F9-D734-425D-A944-EAEC21C00966}"/>
                </a:ext>
              </a:extLst>
            </p:cNvPr>
            <p:cNvSpPr>
              <a:spLocks/>
            </p:cNvSpPr>
            <p:nvPr/>
          </p:nvSpPr>
          <p:spPr bwMode="auto">
            <a:xfrm>
              <a:off x="5008563" y="2206625"/>
              <a:ext cx="131763" cy="153988"/>
            </a:xfrm>
            <a:custGeom>
              <a:avLst/>
              <a:gdLst>
                <a:gd name="T0" fmla="*/ 224 w 257"/>
                <a:gd name="T1" fmla="*/ 10 h 302"/>
                <a:gd name="T2" fmla="*/ 15 w 257"/>
                <a:gd name="T3" fmla="*/ 251 h 302"/>
                <a:gd name="T4" fmla="*/ 58 w 257"/>
                <a:gd name="T5" fmla="*/ 276 h 302"/>
                <a:gd name="T6" fmla="*/ 58 w 257"/>
                <a:gd name="T7" fmla="*/ 276 h 302"/>
                <a:gd name="T8" fmla="*/ 244 w 257"/>
                <a:gd name="T9" fmla="*/ 36 h 302"/>
                <a:gd name="T10" fmla="*/ 224 w 257"/>
                <a:gd name="T11" fmla="*/ 10 h 302"/>
              </a:gdLst>
              <a:ahLst/>
              <a:cxnLst>
                <a:cxn ang="0">
                  <a:pos x="T0" y="T1"/>
                </a:cxn>
                <a:cxn ang="0">
                  <a:pos x="T2" y="T3"/>
                </a:cxn>
                <a:cxn ang="0">
                  <a:pos x="T4" y="T5"/>
                </a:cxn>
                <a:cxn ang="0">
                  <a:pos x="T6" y="T7"/>
                </a:cxn>
                <a:cxn ang="0">
                  <a:pos x="T8" y="T9"/>
                </a:cxn>
                <a:cxn ang="0">
                  <a:pos x="T10" y="T11"/>
                </a:cxn>
              </a:cxnLst>
              <a:rect l="0" t="0" r="r" b="b"/>
              <a:pathLst>
                <a:path w="257" h="302">
                  <a:moveTo>
                    <a:pt x="224" y="10"/>
                  </a:moveTo>
                  <a:cubicBezTo>
                    <a:pt x="135" y="69"/>
                    <a:pt x="62" y="155"/>
                    <a:pt x="15" y="251"/>
                  </a:cubicBezTo>
                  <a:cubicBezTo>
                    <a:pt x="0" y="281"/>
                    <a:pt x="43" y="302"/>
                    <a:pt x="58" y="276"/>
                  </a:cubicBezTo>
                  <a:cubicBezTo>
                    <a:pt x="58" y="276"/>
                    <a:pt x="58" y="276"/>
                    <a:pt x="58" y="276"/>
                  </a:cubicBezTo>
                  <a:cubicBezTo>
                    <a:pt x="104" y="182"/>
                    <a:pt x="166" y="106"/>
                    <a:pt x="244" y="36"/>
                  </a:cubicBezTo>
                  <a:cubicBezTo>
                    <a:pt x="257" y="24"/>
                    <a:pt x="239" y="0"/>
                    <a:pt x="22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7" name="Freeform 89">
              <a:extLst>
                <a:ext uri="{FF2B5EF4-FFF2-40B4-BE49-F238E27FC236}">
                  <a16:creationId xmlns:a16="http://schemas.microsoft.com/office/drawing/2014/main" id="{51432B18-04AF-4E58-BADE-0CF2365881A8}"/>
                </a:ext>
              </a:extLst>
            </p:cNvPr>
            <p:cNvSpPr>
              <a:spLocks/>
            </p:cNvSpPr>
            <p:nvPr/>
          </p:nvSpPr>
          <p:spPr bwMode="auto">
            <a:xfrm>
              <a:off x="4638676" y="1828800"/>
              <a:ext cx="163513" cy="88900"/>
            </a:xfrm>
            <a:custGeom>
              <a:avLst/>
              <a:gdLst>
                <a:gd name="T0" fmla="*/ 283 w 319"/>
                <a:gd name="T1" fmla="*/ 9 h 174"/>
                <a:gd name="T2" fmla="*/ 151 w 319"/>
                <a:gd name="T3" fmla="*/ 80 h 174"/>
                <a:gd name="T4" fmla="*/ 15 w 319"/>
                <a:gd name="T5" fmla="*/ 140 h 174"/>
                <a:gd name="T6" fmla="*/ 24 w 319"/>
                <a:gd name="T7" fmla="*/ 174 h 174"/>
                <a:gd name="T8" fmla="*/ 166 w 319"/>
                <a:gd name="T9" fmla="*/ 124 h 174"/>
                <a:gd name="T10" fmla="*/ 304 w 319"/>
                <a:gd name="T11" fmla="*/ 35 h 174"/>
                <a:gd name="T12" fmla="*/ 283 w 319"/>
                <a:gd name="T13" fmla="*/ 9 h 174"/>
              </a:gdLst>
              <a:ahLst/>
              <a:cxnLst>
                <a:cxn ang="0">
                  <a:pos x="T0" y="T1"/>
                </a:cxn>
                <a:cxn ang="0">
                  <a:pos x="T2" y="T3"/>
                </a:cxn>
                <a:cxn ang="0">
                  <a:pos x="T4" y="T5"/>
                </a:cxn>
                <a:cxn ang="0">
                  <a:pos x="T6" y="T7"/>
                </a:cxn>
                <a:cxn ang="0">
                  <a:pos x="T8" y="T9"/>
                </a:cxn>
                <a:cxn ang="0">
                  <a:pos x="T10" y="T11"/>
                </a:cxn>
                <a:cxn ang="0">
                  <a:pos x="T12" y="T13"/>
                </a:cxn>
              </a:cxnLst>
              <a:rect l="0" t="0" r="r" b="b"/>
              <a:pathLst>
                <a:path w="319" h="174">
                  <a:moveTo>
                    <a:pt x="283" y="9"/>
                  </a:moveTo>
                  <a:cubicBezTo>
                    <a:pt x="239" y="33"/>
                    <a:pt x="197" y="59"/>
                    <a:pt x="151" y="80"/>
                  </a:cubicBezTo>
                  <a:cubicBezTo>
                    <a:pt x="107" y="101"/>
                    <a:pt x="54" y="111"/>
                    <a:pt x="15" y="140"/>
                  </a:cubicBezTo>
                  <a:cubicBezTo>
                    <a:pt x="0" y="150"/>
                    <a:pt x="4" y="174"/>
                    <a:pt x="24" y="174"/>
                  </a:cubicBezTo>
                  <a:cubicBezTo>
                    <a:pt x="73" y="174"/>
                    <a:pt x="123" y="146"/>
                    <a:pt x="166" y="124"/>
                  </a:cubicBezTo>
                  <a:cubicBezTo>
                    <a:pt x="215" y="99"/>
                    <a:pt x="262" y="71"/>
                    <a:pt x="304" y="35"/>
                  </a:cubicBezTo>
                  <a:cubicBezTo>
                    <a:pt x="319" y="22"/>
                    <a:pt x="299" y="0"/>
                    <a:pt x="28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8" name="Freeform 90">
              <a:extLst>
                <a:ext uri="{FF2B5EF4-FFF2-40B4-BE49-F238E27FC236}">
                  <a16:creationId xmlns:a16="http://schemas.microsoft.com/office/drawing/2014/main" id="{BB051FA6-93DF-4264-816D-CA4234A7589B}"/>
                </a:ext>
              </a:extLst>
            </p:cNvPr>
            <p:cNvSpPr>
              <a:spLocks/>
            </p:cNvSpPr>
            <p:nvPr/>
          </p:nvSpPr>
          <p:spPr bwMode="auto">
            <a:xfrm>
              <a:off x="4516438" y="1289050"/>
              <a:ext cx="190500" cy="38100"/>
            </a:xfrm>
            <a:custGeom>
              <a:avLst/>
              <a:gdLst>
                <a:gd name="T0" fmla="*/ 348 w 370"/>
                <a:gd name="T1" fmla="*/ 18 h 72"/>
                <a:gd name="T2" fmla="*/ 87 w 370"/>
                <a:gd name="T3" fmla="*/ 21 h 72"/>
                <a:gd name="T4" fmla="*/ 57 w 370"/>
                <a:gd name="T5" fmla="*/ 6 h 72"/>
                <a:gd name="T6" fmla="*/ 20 w 370"/>
                <a:gd name="T7" fmla="*/ 26 h 72"/>
                <a:gd name="T8" fmla="*/ 33 w 370"/>
                <a:gd name="T9" fmla="*/ 71 h 72"/>
                <a:gd name="T10" fmla="*/ 348 w 370"/>
                <a:gd name="T11" fmla="*/ 51 h 72"/>
                <a:gd name="T12" fmla="*/ 348 w 370"/>
                <a:gd name="T13" fmla="*/ 18 h 72"/>
              </a:gdLst>
              <a:ahLst/>
              <a:cxnLst>
                <a:cxn ang="0">
                  <a:pos x="T0" y="T1"/>
                </a:cxn>
                <a:cxn ang="0">
                  <a:pos x="T2" y="T3"/>
                </a:cxn>
                <a:cxn ang="0">
                  <a:pos x="T4" y="T5"/>
                </a:cxn>
                <a:cxn ang="0">
                  <a:pos x="T6" y="T7"/>
                </a:cxn>
                <a:cxn ang="0">
                  <a:pos x="T8" y="T9"/>
                </a:cxn>
                <a:cxn ang="0">
                  <a:pos x="T10" y="T11"/>
                </a:cxn>
                <a:cxn ang="0">
                  <a:pos x="T12" y="T13"/>
                </a:cxn>
              </a:cxnLst>
              <a:rect l="0" t="0" r="r" b="b"/>
              <a:pathLst>
                <a:path w="370" h="72">
                  <a:moveTo>
                    <a:pt x="348" y="18"/>
                  </a:moveTo>
                  <a:cubicBezTo>
                    <a:pt x="262" y="14"/>
                    <a:pt x="174" y="17"/>
                    <a:pt x="87" y="21"/>
                  </a:cubicBezTo>
                  <a:cubicBezTo>
                    <a:pt x="84" y="9"/>
                    <a:pt x="70" y="0"/>
                    <a:pt x="57" y="6"/>
                  </a:cubicBezTo>
                  <a:cubicBezTo>
                    <a:pt x="44" y="12"/>
                    <a:pt x="32" y="18"/>
                    <a:pt x="20" y="26"/>
                  </a:cubicBezTo>
                  <a:cubicBezTo>
                    <a:pt x="0" y="38"/>
                    <a:pt x="8" y="72"/>
                    <a:pt x="33" y="71"/>
                  </a:cubicBezTo>
                  <a:cubicBezTo>
                    <a:pt x="138" y="66"/>
                    <a:pt x="244" y="64"/>
                    <a:pt x="348" y="51"/>
                  </a:cubicBezTo>
                  <a:cubicBezTo>
                    <a:pt x="369" y="48"/>
                    <a:pt x="370" y="19"/>
                    <a:pt x="348"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9" name="Freeform 91">
              <a:extLst>
                <a:ext uri="{FF2B5EF4-FFF2-40B4-BE49-F238E27FC236}">
                  <a16:creationId xmlns:a16="http://schemas.microsoft.com/office/drawing/2014/main" id="{AA4C0DDE-182A-4F04-ACB7-6A48866AB634}"/>
                </a:ext>
              </a:extLst>
            </p:cNvPr>
            <p:cNvSpPr>
              <a:spLocks/>
            </p:cNvSpPr>
            <p:nvPr/>
          </p:nvSpPr>
          <p:spPr bwMode="auto">
            <a:xfrm>
              <a:off x="4786313" y="785813"/>
              <a:ext cx="134938" cy="136525"/>
            </a:xfrm>
            <a:custGeom>
              <a:avLst/>
              <a:gdLst>
                <a:gd name="T0" fmla="*/ 248 w 264"/>
                <a:gd name="T1" fmla="*/ 222 h 264"/>
                <a:gd name="T2" fmla="*/ 140 w 264"/>
                <a:gd name="T3" fmla="*/ 107 h 264"/>
                <a:gd name="T4" fmla="*/ 33 w 264"/>
                <a:gd name="T5" fmla="*/ 8 h 264"/>
                <a:gd name="T6" fmla="*/ 7 w 264"/>
                <a:gd name="T7" fmla="*/ 33 h 264"/>
                <a:gd name="T8" fmla="*/ 107 w 264"/>
                <a:gd name="T9" fmla="*/ 140 h 264"/>
                <a:gd name="T10" fmla="*/ 221 w 264"/>
                <a:gd name="T11" fmla="*/ 248 h 264"/>
                <a:gd name="T12" fmla="*/ 248 w 264"/>
                <a:gd name="T13" fmla="*/ 222 h 264"/>
              </a:gdLst>
              <a:ahLst/>
              <a:cxnLst>
                <a:cxn ang="0">
                  <a:pos x="T0" y="T1"/>
                </a:cxn>
                <a:cxn ang="0">
                  <a:pos x="T2" y="T3"/>
                </a:cxn>
                <a:cxn ang="0">
                  <a:pos x="T4" y="T5"/>
                </a:cxn>
                <a:cxn ang="0">
                  <a:pos x="T6" y="T7"/>
                </a:cxn>
                <a:cxn ang="0">
                  <a:pos x="T8" y="T9"/>
                </a:cxn>
                <a:cxn ang="0">
                  <a:pos x="T10" y="T11"/>
                </a:cxn>
                <a:cxn ang="0">
                  <a:pos x="T12" y="T13"/>
                </a:cxn>
              </a:cxnLst>
              <a:rect l="0" t="0" r="r" b="b"/>
              <a:pathLst>
                <a:path w="264" h="264">
                  <a:moveTo>
                    <a:pt x="248" y="222"/>
                  </a:moveTo>
                  <a:cubicBezTo>
                    <a:pt x="214" y="182"/>
                    <a:pt x="176" y="145"/>
                    <a:pt x="140" y="107"/>
                  </a:cubicBezTo>
                  <a:cubicBezTo>
                    <a:pt x="108" y="75"/>
                    <a:pt x="74" y="27"/>
                    <a:pt x="33" y="8"/>
                  </a:cubicBezTo>
                  <a:cubicBezTo>
                    <a:pt x="15" y="0"/>
                    <a:pt x="0" y="16"/>
                    <a:pt x="7" y="33"/>
                  </a:cubicBezTo>
                  <a:cubicBezTo>
                    <a:pt x="26" y="75"/>
                    <a:pt x="74" y="108"/>
                    <a:pt x="107" y="140"/>
                  </a:cubicBezTo>
                  <a:cubicBezTo>
                    <a:pt x="144" y="177"/>
                    <a:pt x="181" y="214"/>
                    <a:pt x="221" y="248"/>
                  </a:cubicBezTo>
                  <a:cubicBezTo>
                    <a:pt x="240" y="264"/>
                    <a:pt x="264" y="240"/>
                    <a:pt x="248" y="2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0" name="Freeform 92">
              <a:extLst>
                <a:ext uri="{FF2B5EF4-FFF2-40B4-BE49-F238E27FC236}">
                  <a16:creationId xmlns:a16="http://schemas.microsoft.com/office/drawing/2014/main" id="{276706B5-5250-45E3-9DB5-5294F76347BA}"/>
                </a:ext>
              </a:extLst>
            </p:cNvPr>
            <p:cNvSpPr>
              <a:spLocks/>
            </p:cNvSpPr>
            <p:nvPr/>
          </p:nvSpPr>
          <p:spPr bwMode="auto">
            <a:xfrm>
              <a:off x="5214938" y="444500"/>
              <a:ext cx="80963" cy="176213"/>
            </a:xfrm>
            <a:custGeom>
              <a:avLst/>
              <a:gdLst>
                <a:gd name="T0" fmla="*/ 150 w 158"/>
                <a:gd name="T1" fmla="*/ 309 h 345"/>
                <a:gd name="T2" fmla="*/ 94 w 158"/>
                <a:gd name="T3" fmla="*/ 152 h 345"/>
                <a:gd name="T4" fmla="*/ 37 w 158"/>
                <a:gd name="T5" fmla="*/ 13 h 345"/>
                <a:gd name="T6" fmla="*/ 3 w 158"/>
                <a:gd name="T7" fmla="*/ 23 h 345"/>
                <a:gd name="T8" fmla="*/ 54 w 158"/>
                <a:gd name="T9" fmla="*/ 175 h 345"/>
                <a:gd name="T10" fmla="*/ 113 w 158"/>
                <a:gd name="T11" fmla="*/ 324 h 345"/>
                <a:gd name="T12" fmla="*/ 150 w 158"/>
                <a:gd name="T13" fmla="*/ 309 h 345"/>
              </a:gdLst>
              <a:ahLst/>
              <a:cxnLst>
                <a:cxn ang="0">
                  <a:pos x="T0" y="T1"/>
                </a:cxn>
                <a:cxn ang="0">
                  <a:pos x="T2" y="T3"/>
                </a:cxn>
                <a:cxn ang="0">
                  <a:pos x="T4" y="T5"/>
                </a:cxn>
                <a:cxn ang="0">
                  <a:pos x="T6" y="T7"/>
                </a:cxn>
                <a:cxn ang="0">
                  <a:pos x="T8" y="T9"/>
                </a:cxn>
                <a:cxn ang="0">
                  <a:pos x="T10" y="T11"/>
                </a:cxn>
                <a:cxn ang="0">
                  <a:pos x="T12" y="T13"/>
                </a:cxn>
              </a:cxnLst>
              <a:rect l="0" t="0" r="r" b="b"/>
              <a:pathLst>
                <a:path w="158" h="345">
                  <a:moveTo>
                    <a:pt x="150" y="309"/>
                  </a:moveTo>
                  <a:cubicBezTo>
                    <a:pt x="133" y="256"/>
                    <a:pt x="113" y="204"/>
                    <a:pt x="94" y="152"/>
                  </a:cubicBezTo>
                  <a:cubicBezTo>
                    <a:pt x="77" y="106"/>
                    <a:pt x="65" y="54"/>
                    <a:pt x="37" y="13"/>
                  </a:cubicBezTo>
                  <a:cubicBezTo>
                    <a:pt x="28" y="0"/>
                    <a:pt x="0" y="3"/>
                    <a:pt x="3" y="23"/>
                  </a:cubicBezTo>
                  <a:cubicBezTo>
                    <a:pt x="9" y="75"/>
                    <a:pt x="34" y="125"/>
                    <a:pt x="54" y="175"/>
                  </a:cubicBezTo>
                  <a:cubicBezTo>
                    <a:pt x="73" y="225"/>
                    <a:pt x="92" y="275"/>
                    <a:pt x="113" y="324"/>
                  </a:cubicBezTo>
                  <a:cubicBezTo>
                    <a:pt x="122" y="345"/>
                    <a:pt x="158" y="330"/>
                    <a:pt x="150" y="30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1" name="Freeform 93">
              <a:extLst>
                <a:ext uri="{FF2B5EF4-FFF2-40B4-BE49-F238E27FC236}">
                  <a16:creationId xmlns:a16="http://schemas.microsoft.com/office/drawing/2014/main" id="{7FCA76CC-382A-4F9F-B611-402EE1B34011}"/>
                </a:ext>
              </a:extLst>
            </p:cNvPr>
            <p:cNvSpPr>
              <a:spLocks/>
            </p:cNvSpPr>
            <p:nvPr/>
          </p:nvSpPr>
          <p:spPr bwMode="auto">
            <a:xfrm>
              <a:off x="5795963" y="327025"/>
              <a:ext cx="68263" cy="193675"/>
            </a:xfrm>
            <a:custGeom>
              <a:avLst/>
              <a:gdLst>
                <a:gd name="T0" fmla="*/ 103 w 132"/>
                <a:gd name="T1" fmla="*/ 13 h 380"/>
                <a:gd name="T2" fmla="*/ 52 w 132"/>
                <a:gd name="T3" fmla="*/ 170 h 380"/>
                <a:gd name="T4" fmla="*/ 5 w 132"/>
                <a:gd name="T5" fmla="*/ 351 h 380"/>
                <a:gd name="T6" fmla="*/ 38 w 132"/>
                <a:gd name="T7" fmla="*/ 360 h 380"/>
                <a:gd name="T8" fmla="*/ 93 w 132"/>
                <a:gd name="T9" fmla="*/ 182 h 380"/>
                <a:gd name="T10" fmla="*/ 132 w 132"/>
                <a:gd name="T11" fmla="*/ 21 h 380"/>
                <a:gd name="T12" fmla="*/ 103 w 132"/>
                <a:gd name="T13" fmla="*/ 13 h 380"/>
              </a:gdLst>
              <a:ahLst/>
              <a:cxnLst>
                <a:cxn ang="0">
                  <a:pos x="T0" y="T1"/>
                </a:cxn>
                <a:cxn ang="0">
                  <a:pos x="T2" y="T3"/>
                </a:cxn>
                <a:cxn ang="0">
                  <a:pos x="T4" y="T5"/>
                </a:cxn>
                <a:cxn ang="0">
                  <a:pos x="T6" y="T7"/>
                </a:cxn>
                <a:cxn ang="0">
                  <a:pos x="T8" y="T9"/>
                </a:cxn>
                <a:cxn ang="0">
                  <a:pos x="T10" y="T11"/>
                </a:cxn>
                <a:cxn ang="0">
                  <a:pos x="T12" y="T13"/>
                </a:cxn>
              </a:cxnLst>
              <a:rect l="0" t="0" r="r" b="b"/>
              <a:pathLst>
                <a:path w="132" h="380">
                  <a:moveTo>
                    <a:pt x="103" y="13"/>
                  </a:moveTo>
                  <a:cubicBezTo>
                    <a:pt x="74" y="59"/>
                    <a:pt x="66" y="118"/>
                    <a:pt x="52" y="170"/>
                  </a:cubicBezTo>
                  <a:cubicBezTo>
                    <a:pt x="36" y="230"/>
                    <a:pt x="19" y="290"/>
                    <a:pt x="5" y="351"/>
                  </a:cubicBezTo>
                  <a:cubicBezTo>
                    <a:pt x="0" y="372"/>
                    <a:pt x="31" y="380"/>
                    <a:pt x="38" y="360"/>
                  </a:cubicBezTo>
                  <a:cubicBezTo>
                    <a:pt x="57" y="301"/>
                    <a:pt x="75" y="241"/>
                    <a:pt x="93" y="182"/>
                  </a:cubicBezTo>
                  <a:cubicBezTo>
                    <a:pt x="108" y="130"/>
                    <a:pt x="132" y="75"/>
                    <a:pt x="132" y="21"/>
                  </a:cubicBezTo>
                  <a:cubicBezTo>
                    <a:pt x="132" y="5"/>
                    <a:pt x="111" y="0"/>
                    <a:pt x="10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2" name="Freeform 94">
              <a:extLst>
                <a:ext uri="{FF2B5EF4-FFF2-40B4-BE49-F238E27FC236}">
                  <a16:creationId xmlns:a16="http://schemas.microsoft.com/office/drawing/2014/main" id="{FBB8F6EF-B072-4513-B03A-D59940E23C1C}"/>
                </a:ext>
              </a:extLst>
            </p:cNvPr>
            <p:cNvSpPr>
              <a:spLocks/>
            </p:cNvSpPr>
            <p:nvPr/>
          </p:nvSpPr>
          <p:spPr bwMode="auto">
            <a:xfrm>
              <a:off x="6334126" y="506413"/>
              <a:ext cx="130175" cy="163513"/>
            </a:xfrm>
            <a:custGeom>
              <a:avLst/>
              <a:gdLst>
                <a:gd name="T0" fmla="*/ 223 w 256"/>
                <a:gd name="T1" fmla="*/ 11 h 320"/>
                <a:gd name="T2" fmla="*/ 105 w 256"/>
                <a:gd name="T3" fmla="*/ 143 h 320"/>
                <a:gd name="T4" fmla="*/ 6 w 256"/>
                <a:gd name="T5" fmla="*/ 291 h 320"/>
                <a:gd name="T6" fmla="*/ 28 w 256"/>
                <a:gd name="T7" fmla="*/ 308 h 320"/>
                <a:gd name="T8" fmla="*/ 141 w 256"/>
                <a:gd name="T9" fmla="*/ 165 h 320"/>
                <a:gd name="T10" fmla="*/ 247 w 256"/>
                <a:gd name="T11" fmla="*/ 35 h 320"/>
                <a:gd name="T12" fmla="*/ 223 w 256"/>
                <a:gd name="T13" fmla="*/ 11 h 320"/>
              </a:gdLst>
              <a:ahLst/>
              <a:cxnLst>
                <a:cxn ang="0">
                  <a:pos x="T0" y="T1"/>
                </a:cxn>
                <a:cxn ang="0">
                  <a:pos x="T2" y="T3"/>
                </a:cxn>
                <a:cxn ang="0">
                  <a:pos x="T4" y="T5"/>
                </a:cxn>
                <a:cxn ang="0">
                  <a:pos x="T6" y="T7"/>
                </a:cxn>
                <a:cxn ang="0">
                  <a:pos x="T8" y="T9"/>
                </a:cxn>
                <a:cxn ang="0">
                  <a:pos x="T10" y="T11"/>
                </a:cxn>
                <a:cxn ang="0">
                  <a:pos x="T12" y="T13"/>
                </a:cxn>
              </a:cxnLst>
              <a:rect l="0" t="0" r="r" b="b"/>
              <a:pathLst>
                <a:path w="256" h="320">
                  <a:moveTo>
                    <a:pt x="223" y="11"/>
                  </a:moveTo>
                  <a:cubicBezTo>
                    <a:pt x="176" y="46"/>
                    <a:pt x="141" y="97"/>
                    <a:pt x="105" y="143"/>
                  </a:cubicBezTo>
                  <a:cubicBezTo>
                    <a:pt x="70" y="189"/>
                    <a:pt x="30" y="238"/>
                    <a:pt x="6" y="291"/>
                  </a:cubicBezTo>
                  <a:cubicBezTo>
                    <a:pt x="0" y="305"/>
                    <a:pt x="16" y="320"/>
                    <a:pt x="28" y="308"/>
                  </a:cubicBezTo>
                  <a:cubicBezTo>
                    <a:pt x="70" y="265"/>
                    <a:pt x="103" y="212"/>
                    <a:pt x="141" y="165"/>
                  </a:cubicBezTo>
                  <a:cubicBezTo>
                    <a:pt x="176" y="122"/>
                    <a:pt x="219" y="82"/>
                    <a:pt x="247" y="35"/>
                  </a:cubicBezTo>
                  <a:cubicBezTo>
                    <a:pt x="256" y="21"/>
                    <a:pt x="238" y="0"/>
                    <a:pt x="223"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3" name="Freeform 95">
              <a:extLst>
                <a:ext uri="{FF2B5EF4-FFF2-40B4-BE49-F238E27FC236}">
                  <a16:creationId xmlns:a16="http://schemas.microsoft.com/office/drawing/2014/main" id="{C3FA5C5C-FC95-4FFD-ABFC-0D9638DA49C9}"/>
                </a:ext>
              </a:extLst>
            </p:cNvPr>
            <p:cNvSpPr>
              <a:spLocks/>
            </p:cNvSpPr>
            <p:nvPr/>
          </p:nvSpPr>
          <p:spPr bwMode="auto">
            <a:xfrm>
              <a:off x="6657976" y="952500"/>
              <a:ext cx="174625" cy="80963"/>
            </a:xfrm>
            <a:custGeom>
              <a:avLst/>
              <a:gdLst>
                <a:gd name="T0" fmla="*/ 317 w 340"/>
                <a:gd name="T1" fmla="*/ 5 h 158"/>
                <a:gd name="T2" fmla="*/ 155 w 340"/>
                <a:gd name="T3" fmla="*/ 46 h 158"/>
                <a:gd name="T4" fmla="*/ 12 w 340"/>
                <a:gd name="T5" fmla="*/ 130 h 158"/>
                <a:gd name="T6" fmla="*/ 28 w 340"/>
                <a:gd name="T7" fmla="*/ 152 h 158"/>
                <a:gd name="T8" fmla="*/ 187 w 340"/>
                <a:gd name="T9" fmla="*/ 76 h 158"/>
                <a:gd name="T10" fmla="*/ 325 w 340"/>
                <a:gd name="T11" fmla="*/ 34 h 158"/>
                <a:gd name="T12" fmla="*/ 317 w 340"/>
                <a:gd name="T13" fmla="*/ 5 h 158"/>
              </a:gdLst>
              <a:ahLst/>
              <a:cxnLst>
                <a:cxn ang="0">
                  <a:pos x="T0" y="T1"/>
                </a:cxn>
                <a:cxn ang="0">
                  <a:pos x="T2" y="T3"/>
                </a:cxn>
                <a:cxn ang="0">
                  <a:pos x="T4" y="T5"/>
                </a:cxn>
                <a:cxn ang="0">
                  <a:pos x="T6" y="T7"/>
                </a:cxn>
                <a:cxn ang="0">
                  <a:pos x="T8" y="T9"/>
                </a:cxn>
                <a:cxn ang="0">
                  <a:pos x="T10" y="T11"/>
                </a:cxn>
                <a:cxn ang="0">
                  <a:pos x="T12" y="T13"/>
                </a:cxn>
              </a:cxnLst>
              <a:rect l="0" t="0" r="r" b="b"/>
              <a:pathLst>
                <a:path w="340" h="158">
                  <a:moveTo>
                    <a:pt x="317" y="5"/>
                  </a:moveTo>
                  <a:cubicBezTo>
                    <a:pt x="263" y="0"/>
                    <a:pt x="204" y="26"/>
                    <a:pt x="155" y="46"/>
                  </a:cubicBezTo>
                  <a:cubicBezTo>
                    <a:pt x="104" y="68"/>
                    <a:pt x="54" y="94"/>
                    <a:pt x="12" y="130"/>
                  </a:cubicBezTo>
                  <a:cubicBezTo>
                    <a:pt x="0" y="141"/>
                    <a:pt x="15" y="158"/>
                    <a:pt x="28" y="152"/>
                  </a:cubicBezTo>
                  <a:cubicBezTo>
                    <a:pt x="81" y="126"/>
                    <a:pt x="131" y="96"/>
                    <a:pt x="187" y="76"/>
                  </a:cubicBezTo>
                  <a:cubicBezTo>
                    <a:pt x="232" y="60"/>
                    <a:pt x="282" y="55"/>
                    <a:pt x="325" y="34"/>
                  </a:cubicBezTo>
                  <a:cubicBezTo>
                    <a:pt x="340" y="27"/>
                    <a:pt x="331" y="6"/>
                    <a:pt x="3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4" name="Freeform 96">
              <a:extLst>
                <a:ext uri="{FF2B5EF4-FFF2-40B4-BE49-F238E27FC236}">
                  <a16:creationId xmlns:a16="http://schemas.microsoft.com/office/drawing/2014/main" id="{245B6886-C39B-45EC-B8E6-3918961CA182}"/>
                </a:ext>
              </a:extLst>
            </p:cNvPr>
            <p:cNvSpPr>
              <a:spLocks/>
            </p:cNvSpPr>
            <p:nvPr/>
          </p:nvSpPr>
          <p:spPr bwMode="auto">
            <a:xfrm>
              <a:off x="6692901" y="1633538"/>
              <a:ext cx="185738" cy="39688"/>
            </a:xfrm>
            <a:custGeom>
              <a:avLst/>
              <a:gdLst>
                <a:gd name="T0" fmla="*/ 345 w 362"/>
                <a:gd name="T1" fmla="*/ 40 h 75"/>
                <a:gd name="T2" fmla="*/ 21 w 362"/>
                <a:gd name="T3" fmla="*/ 12 h 75"/>
                <a:gd name="T4" fmla="*/ 21 w 362"/>
                <a:gd name="T5" fmla="*/ 46 h 75"/>
                <a:gd name="T6" fmla="*/ 182 w 362"/>
                <a:gd name="T7" fmla="*/ 51 h 75"/>
                <a:gd name="T8" fmla="*/ 340 w 362"/>
                <a:gd name="T9" fmla="*/ 74 h 75"/>
                <a:gd name="T10" fmla="*/ 345 w 362"/>
                <a:gd name="T11" fmla="*/ 40 h 75"/>
              </a:gdLst>
              <a:ahLst/>
              <a:cxnLst>
                <a:cxn ang="0">
                  <a:pos x="T0" y="T1"/>
                </a:cxn>
                <a:cxn ang="0">
                  <a:pos x="T2" y="T3"/>
                </a:cxn>
                <a:cxn ang="0">
                  <a:pos x="T4" y="T5"/>
                </a:cxn>
                <a:cxn ang="0">
                  <a:pos x="T6" y="T7"/>
                </a:cxn>
                <a:cxn ang="0">
                  <a:pos x="T8" y="T9"/>
                </a:cxn>
                <a:cxn ang="0">
                  <a:pos x="T10" y="T11"/>
                </a:cxn>
              </a:cxnLst>
              <a:rect l="0" t="0" r="r" b="b"/>
              <a:pathLst>
                <a:path w="362" h="75">
                  <a:moveTo>
                    <a:pt x="345" y="40"/>
                  </a:moveTo>
                  <a:cubicBezTo>
                    <a:pt x="250" y="0"/>
                    <a:pt x="122" y="5"/>
                    <a:pt x="21" y="12"/>
                  </a:cubicBezTo>
                  <a:cubicBezTo>
                    <a:pt x="0" y="14"/>
                    <a:pt x="0" y="46"/>
                    <a:pt x="21" y="46"/>
                  </a:cubicBezTo>
                  <a:cubicBezTo>
                    <a:pt x="75" y="44"/>
                    <a:pt x="128" y="45"/>
                    <a:pt x="182" y="51"/>
                  </a:cubicBezTo>
                  <a:cubicBezTo>
                    <a:pt x="235" y="56"/>
                    <a:pt x="287" y="72"/>
                    <a:pt x="340" y="74"/>
                  </a:cubicBezTo>
                  <a:cubicBezTo>
                    <a:pt x="362" y="75"/>
                    <a:pt x="362" y="47"/>
                    <a:pt x="345"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5" name="Freeform 97">
              <a:extLst>
                <a:ext uri="{FF2B5EF4-FFF2-40B4-BE49-F238E27FC236}">
                  <a16:creationId xmlns:a16="http://schemas.microsoft.com/office/drawing/2014/main" id="{BB9266DE-B2DE-4C19-BC0F-93ED0EE4BF39}"/>
                </a:ext>
              </a:extLst>
            </p:cNvPr>
            <p:cNvSpPr>
              <a:spLocks/>
            </p:cNvSpPr>
            <p:nvPr/>
          </p:nvSpPr>
          <p:spPr bwMode="auto">
            <a:xfrm>
              <a:off x="6553201" y="2149475"/>
              <a:ext cx="190500" cy="90488"/>
            </a:xfrm>
            <a:custGeom>
              <a:avLst/>
              <a:gdLst>
                <a:gd name="T0" fmla="*/ 356 w 371"/>
                <a:gd name="T1" fmla="*/ 141 h 175"/>
                <a:gd name="T2" fmla="*/ 203 w 371"/>
                <a:gd name="T3" fmla="*/ 71 h 175"/>
                <a:gd name="T4" fmla="*/ 28 w 371"/>
                <a:gd name="T5" fmla="*/ 7 h 175"/>
                <a:gd name="T6" fmla="*/ 19 w 371"/>
                <a:gd name="T7" fmla="*/ 40 h 175"/>
                <a:gd name="T8" fmla="*/ 199 w 371"/>
                <a:gd name="T9" fmla="*/ 112 h 175"/>
                <a:gd name="T10" fmla="*/ 343 w 371"/>
                <a:gd name="T11" fmla="*/ 171 h 175"/>
                <a:gd name="T12" fmla="*/ 356 w 371"/>
                <a:gd name="T13" fmla="*/ 141 h 175"/>
              </a:gdLst>
              <a:ahLst/>
              <a:cxnLst>
                <a:cxn ang="0">
                  <a:pos x="T0" y="T1"/>
                </a:cxn>
                <a:cxn ang="0">
                  <a:pos x="T2" y="T3"/>
                </a:cxn>
                <a:cxn ang="0">
                  <a:pos x="T4" y="T5"/>
                </a:cxn>
                <a:cxn ang="0">
                  <a:pos x="T6" y="T7"/>
                </a:cxn>
                <a:cxn ang="0">
                  <a:pos x="T8" y="T9"/>
                </a:cxn>
                <a:cxn ang="0">
                  <a:pos x="T10" y="T11"/>
                </a:cxn>
                <a:cxn ang="0">
                  <a:pos x="T12" y="T13"/>
                </a:cxn>
              </a:cxnLst>
              <a:rect l="0" t="0" r="r" b="b"/>
              <a:pathLst>
                <a:path w="371" h="175">
                  <a:moveTo>
                    <a:pt x="356" y="141"/>
                  </a:moveTo>
                  <a:cubicBezTo>
                    <a:pt x="313" y="108"/>
                    <a:pt x="253" y="91"/>
                    <a:pt x="203" y="71"/>
                  </a:cubicBezTo>
                  <a:cubicBezTo>
                    <a:pt x="146" y="48"/>
                    <a:pt x="87" y="26"/>
                    <a:pt x="28" y="7"/>
                  </a:cubicBezTo>
                  <a:cubicBezTo>
                    <a:pt x="7" y="0"/>
                    <a:pt x="0" y="32"/>
                    <a:pt x="19" y="40"/>
                  </a:cubicBezTo>
                  <a:cubicBezTo>
                    <a:pt x="79" y="63"/>
                    <a:pt x="139" y="86"/>
                    <a:pt x="199" y="112"/>
                  </a:cubicBezTo>
                  <a:cubicBezTo>
                    <a:pt x="246" y="132"/>
                    <a:pt x="293" y="160"/>
                    <a:pt x="343" y="171"/>
                  </a:cubicBezTo>
                  <a:cubicBezTo>
                    <a:pt x="362" y="175"/>
                    <a:pt x="371" y="152"/>
                    <a:pt x="35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grpSp>
      <p:sp>
        <p:nvSpPr>
          <p:cNvPr id="36" name="Título 1">
            <a:extLst>
              <a:ext uri="{FF2B5EF4-FFF2-40B4-BE49-F238E27FC236}">
                <a16:creationId xmlns:a16="http://schemas.microsoft.com/office/drawing/2014/main" id="{97C7FC56-E0BF-B448-99EC-3B544D7421AB}"/>
              </a:ext>
            </a:extLst>
          </p:cNvPr>
          <p:cNvSpPr txBox="1">
            <a:spLocks/>
          </p:cNvSpPr>
          <p:nvPr/>
        </p:nvSpPr>
        <p:spPr>
          <a:xfrm>
            <a:off x="-90760" y="319345"/>
            <a:ext cx="12036056"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2800" b="1" dirty="0">
                <a:solidFill>
                  <a:srgbClr val="00AAA7"/>
                </a:solidFill>
                <a:latin typeface="Montserrat" panose="00000500000000000000" pitchFamily="50" charset="0"/>
              </a:rPr>
              <a:t>Indirecta</a:t>
            </a:r>
            <a:endParaRPr lang="es-CO" sz="2800" dirty="0">
              <a:solidFill>
                <a:srgbClr val="00AAA7"/>
              </a:solidFill>
              <a:latin typeface="Montserrat" panose="00000500000000000000" pitchFamily="50" charset="0"/>
            </a:endParaRPr>
          </a:p>
          <a:p>
            <a:pPr algn="ctr"/>
            <a:endParaRPr lang="es-CO" sz="2800" b="1" dirty="0">
              <a:solidFill>
                <a:srgbClr val="00AAA7"/>
              </a:solidFill>
              <a:latin typeface="Montserrat" panose="00000500000000000000" pitchFamily="50" charset="0"/>
            </a:endParaRPr>
          </a:p>
        </p:txBody>
      </p:sp>
      <p:sp>
        <p:nvSpPr>
          <p:cNvPr id="37" name="TextBox 69">
            <a:extLst>
              <a:ext uri="{FF2B5EF4-FFF2-40B4-BE49-F238E27FC236}">
                <a16:creationId xmlns:a16="http://schemas.microsoft.com/office/drawing/2014/main" id="{E6CE08EA-B915-8645-AC56-BA53AD5E989B}"/>
              </a:ext>
            </a:extLst>
          </p:cNvPr>
          <p:cNvSpPr txBox="1"/>
          <p:nvPr/>
        </p:nvSpPr>
        <p:spPr>
          <a:xfrm>
            <a:off x="8289875" y="3536762"/>
            <a:ext cx="3750980" cy="1015663"/>
          </a:xfrm>
          <a:prstGeom prst="rect">
            <a:avLst/>
          </a:prstGeom>
          <a:noFill/>
        </p:spPr>
        <p:txBody>
          <a:bodyPr wrap="square" lIns="0" rIns="0" rtlCol="0" anchor="b">
            <a:spAutoFit/>
          </a:bodyPr>
          <a:lstStyle/>
          <a:p>
            <a:r>
              <a:rPr lang="es-CO" sz="1600" b="1" i="1" dirty="0">
                <a:latin typeface="Montserrat" panose="00000500000000000000" pitchFamily="50" charset="0"/>
              </a:rPr>
              <a:t>Otros: </a:t>
            </a:r>
          </a:p>
          <a:p>
            <a:r>
              <a:rPr lang="es-CO" sz="1600" i="1" dirty="0">
                <a:latin typeface="Montserrat" panose="00000500000000000000" pitchFamily="50" charset="0"/>
              </a:rPr>
              <a:t>- R</a:t>
            </a:r>
            <a:r>
              <a:rPr lang="es-CO" sz="1400" dirty="0">
                <a:latin typeface="Montserrat" panose="00000500000000000000" pitchFamily="50" charset="0"/>
              </a:rPr>
              <a:t>eabsorción hematomas, eritropoyesis ineficaz (anemia ferropénica, sideroblástica, megaloblástica). </a:t>
            </a:r>
            <a:endParaRPr kumimoji="0" lang="en-US" sz="28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sp>
        <p:nvSpPr>
          <p:cNvPr id="38" name="Rectángulo 37">
            <a:extLst>
              <a:ext uri="{FF2B5EF4-FFF2-40B4-BE49-F238E27FC236}">
                <a16:creationId xmlns:a16="http://schemas.microsoft.com/office/drawing/2014/main" id="{A03E6359-9391-8847-903F-98031E7D1712}"/>
              </a:ext>
            </a:extLst>
          </p:cNvPr>
          <p:cNvSpPr/>
          <p:nvPr/>
        </p:nvSpPr>
        <p:spPr>
          <a:xfrm>
            <a:off x="4478626" y="6368228"/>
            <a:ext cx="7501953" cy="261610"/>
          </a:xfrm>
          <a:prstGeom prst="rect">
            <a:avLst/>
          </a:prstGeom>
        </p:spPr>
        <p:txBody>
          <a:bodyPr wrap="square">
            <a:spAutoFit/>
          </a:bodyPr>
          <a:lstStyle/>
          <a:p>
            <a:pPr algn="r">
              <a:spcAft>
                <a:spcPts val="0"/>
              </a:spcAft>
            </a:pPr>
            <a:r>
              <a:rPr lang="es-CO" sz="1100" dirty="0">
                <a:latin typeface="Montserrat" panose="00000500000000000000" pitchFamily="50" charset="0"/>
                <a:ea typeface="Times New Roman" panose="02020603050405020304" pitchFamily="18" charset="0"/>
              </a:rPr>
              <a:t>Chalasaani NP, et al. Am J Gastroenterology, 2014; 109 (7): 950. </a:t>
            </a:r>
          </a:p>
        </p:txBody>
      </p:sp>
      <p:sp>
        <p:nvSpPr>
          <p:cNvPr id="24" name="CuadroTexto 23">
            <a:extLst>
              <a:ext uri="{FF2B5EF4-FFF2-40B4-BE49-F238E27FC236}">
                <a16:creationId xmlns:a16="http://schemas.microsoft.com/office/drawing/2014/main" id="{EB5B6355-9EE0-DF43-9FDC-E1EA52F1E00D}"/>
              </a:ext>
            </a:extLst>
          </p:cNvPr>
          <p:cNvSpPr txBox="1"/>
          <p:nvPr/>
        </p:nvSpPr>
        <p:spPr>
          <a:xfrm>
            <a:off x="7735813" y="438267"/>
            <a:ext cx="3459440" cy="646331"/>
          </a:xfrm>
          <a:prstGeom prst="rect">
            <a:avLst/>
          </a:prstGeom>
          <a:solidFill>
            <a:schemeClr val="accent3">
              <a:alpha val="44000"/>
            </a:schemeClr>
          </a:solidFill>
        </p:spPr>
        <p:txBody>
          <a:bodyPr wrap="square" rtlCol="0">
            <a:spAutoFit/>
          </a:bodyPr>
          <a:lstStyle/>
          <a:p>
            <a:r>
              <a:rPr lang="es-CO" b="1" i="1" dirty="0">
                <a:latin typeface="Montserrat" panose="00000500000000000000" pitchFamily="50" charset="0"/>
              </a:rPr>
              <a:t>Defecto en la conjugación o captación</a:t>
            </a:r>
          </a:p>
        </p:txBody>
      </p:sp>
    </p:spTree>
    <p:extLst>
      <p:ext uri="{BB962C8B-B14F-4D97-AF65-F5344CB8AC3E}">
        <p14:creationId xmlns:p14="http://schemas.microsoft.com/office/powerpoint/2010/main" val="250723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dissolve">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dissolv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dissolv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dissolve">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dissolve">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70" grpId="0"/>
      <p:bldP spid="3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41F62D6D-8A01-4CFE-AB88-DA9695A58BFE}"/>
              </a:ext>
            </a:extLst>
          </p:cNvPr>
          <p:cNvSpPr txBox="1"/>
          <p:nvPr/>
        </p:nvSpPr>
        <p:spPr>
          <a:xfrm>
            <a:off x="8279590" y="2100212"/>
            <a:ext cx="3766433" cy="2585323"/>
          </a:xfrm>
          <a:prstGeom prst="rect">
            <a:avLst/>
          </a:prstGeom>
          <a:noFill/>
        </p:spPr>
        <p:txBody>
          <a:bodyPr wrap="square" lIns="0" rIns="0" rtlCol="0" anchor="b">
            <a:spAutoFit/>
          </a:bodyPr>
          <a:lstStyle/>
          <a:p>
            <a:pPr lvl="0"/>
            <a:r>
              <a:rPr lang="es-CO" b="1" i="1" dirty="0">
                <a:latin typeface="Montserrat" panose="00000500000000000000" pitchFamily="50" charset="0"/>
              </a:rPr>
              <a:t>Extrahepática</a:t>
            </a:r>
            <a:r>
              <a:rPr lang="es-CO" dirty="0">
                <a:latin typeface="Montserrat" panose="00000500000000000000" pitchFamily="50" charset="0"/>
              </a:rPr>
              <a:t> </a:t>
            </a:r>
          </a:p>
          <a:p>
            <a:pPr lvl="0"/>
            <a:endParaRPr lang="es-CO" dirty="0">
              <a:latin typeface="Montserrat" panose="00000500000000000000" pitchFamily="50" charset="0"/>
            </a:endParaRPr>
          </a:p>
          <a:p>
            <a:pPr lvl="0"/>
            <a:r>
              <a:rPr lang="es-CO" dirty="0">
                <a:latin typeface="Montserrat" panose="00000500000000000000" pitchFamily="50" charset="0"/>
              </a:rPr>
              <a:t>- Coledocolitiasis.</a:t>
            </a:r>
          </a:p>
          <a:p>
            <a:pPr lvl="0"/>
            <a:r>
              <a:rPr lang="es-CO" dirty="0">
                <a:latin typeface="Montserrat" panose="00000500000000000000" pitchFamily="50" charset="0"/>
              </a:rPr>
              <a:t>- Estenosis.</a:t>
            </a:r>
          </a:p>
          <a:p>
            <a:pPr lvl="0"/>
            <a:r>
              <a:rPr lang="es-CO" dirty="0">
                <a:latin typeface="Montserrat" panose="00000500000000000000" pitchFamily="50" charset="0"/>
              </a:rPr>
              <a:t>Infecciones: Colagiopatía por VIH, CMV, Cryptosporidium, áscaris.</a:t>
            </a:r>
          </a:p>
          <a:p>
            <a:pPr lvl="0"/>
            <a:r>
              <a:rPr lang="es-CO" dirty="0">
                <a:latin typeface="Montserrat" panose="00000500000000000000" pitchFamily="50" charset="0"/>
              </a:rPr>
              <a:t>- Neoplasias </a:t>
            </a:r>
            <a:r>
              <a:rPr lang="es-CO" dirty="0" err="1">
                <a:latin typeface="Montserrat" panose="00000500000000000000" pitchFamily="50" charset="0"/>
              </a:rPr>
              <a:t>periampulares</a:t>
            </a:r>
            <a:r>
              <a:rPr lang="es-CO" dirty="0">
                <a:latin typeface="Montserrat" panose="00000500000000000000" pitchFamily="50" charset="0"/>
              </a:rPr>
              <a:t>.</a:t>
            </a:r>
          </a:p>
          <a:p>
            <a:endParaRPr lang="es-CO" b="1" i="1" dirty="0">
              <a:latin typeface="Montserrat" panose="00000500000000000000" pitchFamily="50" charset="0"/>
            </a:endParaRPr>
          </a:p>
        </p:txBody>
      </p:sp>
      <p:grpSp>
        <p:nvGrpSpPr>
          <p:cNvPr id="68" name="Group 67">
            <a:extLst>
              <a:ext uri="{FF2B5EF4-FFF2-40B4-BE49-F238E27FC236}">
                <a16:creationId xmlns:a16="http://schemas.microsoft.com/office/drawing/2014/main" id="{4D864ED5-BFD2-4A4B-88FC-18257B0559E3}"/>
              </a:ext>
            </a:extLst>
          </p:cNvPr>
          <p:cNvGrpSpPr/>
          <p:nvPr/>
        </p:nvGrpSpPr>
        <p:grpSpPr>
          <a:xfrm>
            <a:off x="82788" y="3186662"/>
            <a:ext cx="4308429" cy="950588"/>
            <a:chOff x="8513991" y="1802464"/>
            <a:chExt cx="3657935" cy="950588"/>
          </a:xfrm>
        </p:grpSpPr>
        <p:sp>
          <p:nvSpPr>
            <p:cNvPr id="72" name="TextBox 71">
              <a:extLst>
                <a:ext uri="{FF2B5EF4-FFF2-40B4-BE49-F238E27FC236}">
                  <a16:creationId xmlns:a16="http://schemas.microsoft.com/office/drawing/2014/main" id="{D0A2BBC4-A8A6-49C7-AA3E-382059C1AA9B}"/>
                </a:ext>
              </a:extLst>
            </p:cNvPr>
            <p:cNvSpPr txBox="1"/>
            <p:nvPr/>
          </p:nvSpPr>
          <p:spPr>
            <a:xfrm>
              <a:off x="8513991" y="1802464"/>
              <a:ext cx="3657935" cy="338554"/>
            </a:xfrm>
            <a:prstGeom prst="rect">
              <a:avLst/>
            </a:prstGeom>
            <a:noFill/>
          </p:spPr>
          <p:txBody>
            <a:bodyPr wrap="square" lIns="0" rIns="0" rtlCol="0" anchor="b">
              <a:spAutoFit/>
            </a:bodyPr>
            <a:lstStyle/>
            <a:p>
              <a:pPr defTabSz="914354">
                <a:defRPr/>
              </a:pPr>
              <a:endParaRPr kumimoji="0" lang="en-US" sz="16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sp>
          <p:nvSpPr>
            <p:cNvPr id="73" name="Rectangle 72">
              <a:extLst>
                <a:ext uri="{FF2B5EF4-FFF2-40B4-BE49-F238E27FC236}">
                  <a16:creationId xmlns:a16="http://schemas.microsoft.com/office/drawing/2014/main" id="{6F7589EE-3057-46E2-9571-42C1D6AA3B76}"/>
                </a:ext>
              </a:extLst>
            </p:cNvPr>
            <p:cNvSpPr/>
            <p:nvPr/>
          </p:nvSpPr>
          <p:spPr>
            <a:xfrm>
              <a:off x="8889372" y="2476053"/>
              <a:ext cx="2812674" cy="276999"/>
            </a:xfrm>
            <a:prstGeom prst="rect">
              <a:avLst/>
            </a:prstGeom>
          </p:spPr>
          <p:txBody>
            <a:bodyPr wrap="square" lIns="0" rIns="0">
              <a:spAutoFit/>
            </a:bodyPr>
            <a:lstStyle/>
            <a:p>
              <a:pPr marL="0" marR="0" lvl="0" indent="0" algn="just" defTabSz="914354" rtl="0" eaLnBrk="1" fontAlgn="auto" latinLnBrk="0" hangingPunct="1">
                <a:lnSpc>
                  <a:spcPct val="100000"/>
                </a:lnSpc>
                <a:spcBef>
                  <a:spcPts val="1200"/>
                </a:spcBef>
                <a:spcAft>
                  <a:spcPts val="0"/>
                </a:spcAft>
                <a:buClrTx/>
                <a:buSzTx/>
                <a:buFontTx/>
                <a:buNone/>
                <a:tabLst/>
                <a:defRPr/>
              </a:pPr>
              <a:endParaRPr kumimoji="0" lang="en-US" sz="1200" b="0" i="0" u="none" strike="noStrike" kern="1200" cap="none" spc="0" normalizeH="0" baseline="0" noProof="0" dirty="0">
                <a:ln>
                  <a:noFill/>
                </a:ln>
                <a:solidFill>
                  <a:srgbClr val="95A5A6"/>
                </a:solidFill>
                <a:effectLst/>
                <a:uLnTx/>
                <a:uFillTx/>
                <a:latin typeface="Montserrat" panose="00000500000000000000" pitchFamily="50" charset="0"/>
              </a:endParaRPr>
            </a:p>
          </p:txBody>
        </p:sp>
      </p:grpSp>
      <p:sp>
        <p:nvSpPr>
          <p:cNvPr id="70" name="TextBox 69">
            <a:extLst>
              <a:ext uri="{FF2B5EF4-FFF2-40B4-BE49-F238E27FC236}">
                <a16:creationId xmlns:a16="http://schemas.microsoft.com/office/drawing/2014/main" id="{C59A7566-A7FB-4F85-BB2D-6CB410971B11}"/>
              </a:ext>
            </a:extLst>
          </p:cNvPr>
          <p:cNvSpPr txBox="1"/>
          <p:nvPr/>
        </p:nvSpPr>
        <p:spPr>
          <a:xfrm>
            <a:off x="726046" y="627137"/>
            <a:ext cx="3750980" cy="3970318"/>
          </a:xfrm>
          <a:prstGeom prst="rect">
            <a:avLst/>
          </a:prstGeom>
          <a:noFill/>
        </p:spPr>
        <p:txBody>
          <a:bodyPr wrap="square" lIns="0" rIns="0" rtlCol="0" anchor="b">
            <a:spAutoFit/>
          </a:bodyPr>
          <a:lstStyle/>
          <a:p>
            <a:r>
              <a:rPr lang="en-US" b="1" i="1" dirty="0" err="1">
                <a:latin typeface="Montserrat" panose="00000500000000000000" pitchFamily="50" charset="0"/>
              </a:rPr>
              <a:t>Colestasis</a:t>
            </a:r>
            <a:r>
              <a:rPr lang="en-US" b="1" i="1" dirty="0">
                <a:latin typeface="Montserrat" panose="00000500000000000000" pitchFamily="50" charset="0"/>
              </a:rPr>
              <a:t> </a:t>
            </a:r>
            <a:r>
              <a:rPr lang="en-US" b="1" i="1" dirty="0" err="1">
                <a:latin typeface="Montserrat" panose="00000500000000000000" pitchFamily="50" charset="0"/>
              </a:rPr>
              <a:t>intrahepática</a:t>
            </a:r>
            <a:r>
              <a:rPr lang="en-US" b="1" i="1" dirty="0">
                <a:latin typeface="Montserrat" panose="00000500000000000000" pitchFamily="50" charset="0"/>
              </a:rPr>
              <a:t>:</a:t>
            </a:r>
          </a:p>
          <a:p>
            <a:endParaRPr lang="en-US" b="1" i="1" dirty="0">
              <a:latin typeface="Montserrat" panose="00000500000000000000" pitchFamily="50" charset="0"/>
            </a:endParaRPr>
          </a:p>
          <a:p>
            <a:r>
              <a:rPr lang="en-US" dirty="0">
                <a:latin typeface="Montserrat" panose="00000500000000000000" pitchFamily="50" charset="0"/>
              </a:rPr>
              <a:t>- </a:t>
            </a:r>
            <a:r>
              <a:rPr lang="en-US" dirty="0" err="1">
                <a:latin typeface="Montserrat" panose="00000500000000000000" pitchFamily="50" charset="0"/>
              </a:rPr>
              <a:t>Colangitis</a:t>
            </a:r>
            <a:r>
              <a:rPr lang="en-US" dirty="0">
                <a:latin typeface="Montserrat" panose="00000500000000000000" pitchFamily="50" charset="0"/>
              </a:rPr>
              <a:t> </a:t>
            </a:r>
            <a:r>
              <a:rPr lang="en-US" dirty="0" err="1">
                <a:latin typeface="Montserrat" panose="00000500000000000000" pitchFamily="50" charset="0"/>
              </a:rPr>
              <a:t>biliar</a:t>
            </a:r>
            <a:r>
              <a:rPr lang="en-US" dirty="0">
                <a:latin typeface="Montserrat" panose="00000500000000000000" pitchFamily="50" charset="0"/>
              </a:rPr>
              <a:t> </a:t>
            </a:r>
            <a:r>
              <a:rPr lang="en-US" dirty="0" err="1">
                <a:latin typeface="Montserrat" panose="00000500000000000000" pitchFamily="50" charset="0"/>
              </a:rPr>
              <a:t>primaria</a:t>
            </a:r>
            <a:r>
              <a:rPr lang="en-US" dirty="0">
                <a:latin typeface="Montserrat" panose="00000500000000000000" pitchFamily="50" charset="0"/>
              </a:rPr>
              <a:t>.</a:t>
            </a:r>
          </a:p>
          <a:p>
            <a:r>
              <a:rPr lang="en-US" dirty="0">
                <a:latin typeface="Montserrat" panose="00000500000000000000" pitchFamily="50" charset="0"/>
              </a:rPr>
              <a:t>- </a:t>
            </a:r>
            <a:r>
              <a:rPr lang="en-US" dirty="0" err="1">
                <a:latin typeface="Montserrat" panose="00000500000000000000" pitchFamily="50" charset="0"/>
              </a:rPr>
              <a:t>Colangitis</a:t>
            </a:r>
            <a:r>
              <a:rPr lang="en-US" dirty="0">
                <a:latin typeface="Montserrat" panose="00000500000000000000" pitchFamily="50" charset="0"/>
              </a:rPr>
              <a:t> </a:t>
            </a:r>
            <a:r>
              <a:rPr lang="en-US" dirty="0" err="1">
                <a:latin typeface="Montserrat" panose="00000500000000000000" pitchFamily="50" charset="0"/>
              </a:rPr>
              <a:t>esclerosante</a:t>
            </a:r>
            <a:r>
              <a:rPr lang="en-US" dirty="0">
                <a:latin typeface="Montserrat" panose="00000500000000000000" pitchFamily="50" charset="0"/>
              </a:rPr>
              <a:t> </a:t>
            </a:r>
            <a:r>
              <a:rPr lang="en-US" dirty="0" err="1">
                <a:latin typeface="Montserrat" panose="00000500000000000000" pitchFamily="50" charset="0"/>
              </a:rPr>
              <a:t>primaria</a:t>
            </a:r>
            <a:r>
              <a:rPr lang="en-US" dirty="0">
                <a:latin typeface="Montserrat" panose="00000500000000000000" pitchFamily="50" charset="0"/>
              </a:rPr>
              <a:t>.</a:t>
            </a:r>
          </a:p>
          <a:p>
            <a:pPr marL="285750" indent="-285750">
              <a:buFontTx/>
              <a:buChar char="-"/>
            </a:pPr>
            <a:r>
              <a:rPr lang="en-US" dirty="0" err="1">
                <a:latin typeface="Montserrat" panose="00000500000000000000" pitchFamily="50" charset="0"/>
              </a:rPr>
              <a:t>Enfermedad</a:t>
            </a:r>
            <a:r>
              <a:rPr lang="en-US" dirty="0">
                <a:latin typeface="Montserrat" panose="00000500000000000000" pitchFamily="50" charset="0"/>
              </a:rPr>
              <a:t> </a:t>
            </a:r>
            <a:r>
              <a:rPr lang="en-US" dirty="0" err="1">
                <a:latin typeface="Montserrat" panose="00000500000000000000" pitchFamily="50" charset="0"/>
              </a:rPr>
              <a:t>hepatocell</a:t>
            </a:r>
            <a:r>
              <a:rPr lang="en-US" dirty="0">
                <a:latin typeface="Montserrat" panose="00000500000000000000" pitchFamily="50" charset="0"/>
              </a:rPr>
              <a:t> (</a:t>
            </a:r>
            <a:r>
              <a:rPr lang="en-US" dirty="0" err="1">
                <a:latin typeface="Montserrat" panose="00000500000000000000" pitchFamily="50" charset="0"/>
              </a:rPr>
              <a:t>tóxica</a:t>
            </a:r>
            <a:r>
              <a:rPr lang="en-US" dirty="0">
                <a:latin typeface="Montserrat" panose="00000500000000000000" pitchFamily="50" charset="0"/>
              </a:rPr>
              <a:t>, viral, </a:t>
            </a:r>
            <a:r>
              <a:rPr lang="en-US" dirty="0" err="1">
                <a:latin typeface="Montserrat" panose="00000500000000000000" pitchFamily="50" charset="0"/>
              </a:rPr>
              <a:t>isquémica</a:t>
            </a:r>
            <a:r>
              <a:rPr lang="en-US" dirty="0">
                <a:latin typeface="Montserrat" panose="00000500000000000000" pitchFamily="50" charset="0"/>
              </a:rPr>
              <a:t>).</a:t>
            </a:r>
          </a:p>
          <a:p>
            <a:r>
              <a:rPr lang="en-US" dirty="0">
                <a:latin typeface="Montserrat" panose="00000500000000000000" pitchFamily="50" charset="0"/>
              </a:rPr>
              <a:t>- Sepsis.</a:t>
            </a:r>
          </a:p>
          <a:p>
            <a:r>
              <a:rPr lang="en-US" dirty="0">
                <a:latin typeface="Montserrat" panose="00000500000000000000" pitchFamily="50" charset="0"/>
              </a:rPr>
              <a:t>- TB, </a:t>
            </a:r>
            <a:r>
              <a:rPr lang="en-US" dirty="0" err="1">
                <a:latin typeface="Montserrat" panose="00000500000000000000" pitchFamily="50" charset="0"/>
              </a:rPr>
              <a:t>linfoma</a:t>
            </a:r>
            <a:r>
              <a:rPr lang="en-US" dirty="0">
                <a:latin typeface="Montserrat" panose="00000500000000000000" pitchFamily="50" charset="0"/>
              </a:rPr>
              <a:t>.</a:t>
            </a:r>
          </a:p>
          <a:p>
            <a:r>
              <a:rPr lang="en-US" dirty="0">
                <a:latin typeface="Montserrat" panose="00000500000000000000" pitchFamily="50" charset="0"/>
              </a:rPr>
              <a:t>- S. Rotor. </a:t>
            </a:r>
          </a:p>
          <a:p>
            <a:endParaRPr lang="en-US" sz="3200" b="1" dirty="0">
              <a:solidFill>
                <a:srgbClr val="95A5A6">
                  <a:lumMod val="50000"/>
                </a:srgbClr>
              </a:solidFill>
              <a:latin typeface="Montserrat" panose="00000500000000000000" pitchFamily="50" charset="0"/>
            </a:endParaRPr>
          </a:p>
          <a:p>
            <a:endParaRPr kumimoji="0" lang="en-US" sz="3200" b="1" i="0" u="none" strike="noStrike" kern="1200" cap="none" spc="0" normalizeH="0" baseline="0" noProof="0" dirty="0">
              <a:ln>
                <a:noFill/>
              </a:ln>
              <a:solidFill>
                <a:srgbClr val="95A5A6">
                  <a:lumMod val="50000"/>
                </a:srgbClr>
              </a:solidFill>
              <a:effectLst/>
              <a:uLnTx/>
              <a:uFillTx/>
              <a:latin typeface="Montserrat" panose="00000500000000000000" pitchFamily="50" charset="0"/>
            </a:endParaRPr>
          </a:p>
        </p:txBody>
      </p:sp>
      <p:grpSp>
        <p:nvGrpSpPr>
          <p:cNvPr id="4" name="Group 3">
            <a:extLst>
              <a:ext uri="{FF2B5EF4-FFF2-40B4-BE49-F238E27FC236}">
                <a16:creationId xmlns:a16="http://schemas.microsoft.com/office/drawing/2014/main" id="{12B43DF0-E4AE-42AD-AC9F-E9BF26F626DF}"/>
              </a:ext>
            </a:extLst>
          </p:cNvPr>
          <p:cNvGrpSpPr/>
          <p:nvPr/>
        </p:nvGrpSpPr>
        <p:grpSpPr>
          <a:xfrm>
            <a:off x="4141098" y="907931"/>
            <a:ext cx="3471270" cy="3970319"/>
            <a:chOff x="4516438" y="327025"/>
            <a:chExt cx="2362201" cy="2747963"/>
          </a:xfrm>
          <a:solidFill>
            <a:schemeClr val="tx2"/>
          </a:solidFill>
        </p:grpSpPr>
        <p:sp>
          <p:nvSpPr>
            <p:cNvPr id="43" name="Freeform 85">
              <a:extLst>
                <a:ext uri="{FF2B5EF4-FFF2-40B4-BE49-F238E27FC236}">
                  <a16:creationId xmlns:a16="http://schemas.microsoft.com/office/drawing/2014/main" id="{7F541DE5-3F89-4A8E-BD70-2761577F9FBD}"/>
                </a:ext>
              </a:extLst>
            </p:cNvPr>
            <p:cNvSpPr>
              <a:spLocks noEditPoints="1"/>
            </p:cNvSpPr>
            <p:nvPr/>
          </p:nvSpPr>
          <p:spPr bwMode="auto">
            <a:xfrm>
              <a:off x="4737101" y="598488"/>
              <a:ext cx="1857375" cy="2476500"/>
            </a:xfrm>
            <a:custGeom>
              <a:avLst/>
              <a:gdLst>
                <a:gd name="T0" fmla="*/ 2739 w 3617"/>
                <a:gd name="T1" fmla="*/ 3712 h 4827"/>
                <a:gd name="T2" fmla="*/ 2563 w 3617"/>
                <a:gd name="T3" fmla="*/ 2000 h 4827"/>
                <a:gd name="T4" fmla="*/ 1717 w 3617"/>
                <a:gd name="T5" fmla="*/ 2085 h 4827"/>
                <a:gd name="T6" fmla="*/ 1190 w 3617"/>
                <a:gd name="T7" fmla="*/ 2679 h 4827"/>
                <a:gd name="T8" fmla="*/ 1969 w 3617"/>
                <a:gd name="T9" fmla="*/ 3877 h 4827"/>
                <a:gd name="T10" fmla="*/ 612 w 3617"/>
                <a:gd name="T11" fmla="*/ 2673 h 4827"/>
                <a:gd name="T12" fmla="*/ 3546 w 3617"/>
                <a:gd name="T13" fmla="*/ 1499 h 4827"/>
                <a:gd name="T14" fmla="*/ 2547 w 3617"/>
                <a:gd name="T15" fmla="*/ 3784 h 4827"/>
                <a:gd name="T16" fmla="*/ 1985 w 3617"/>
                <a:gd name="T17" fmla="*/ 2108 h 4827"/>
                <a:gd name="T18" fmla="*/ 2068 w 3617"/>
                <a:gd name="T19" fmla="*/ 3927 h 4827"/>
                <a:gd name="T20" fmla="*/ 3198 w 3617"/>
                <a:gd name="T21" fmla="*/ 3649 h 4827"/>
                <a:gd name="T22" fmla="*/ 1951 w 3617"/>
                <a:gd name="T23" fmla="*/ 4067 h 4827"/>
                <a:gd name="T24" fmla="*/ 2166 w 3617"/>
                <a:gd name="T25" fmla="*/ 4124 h 4827"/>
                <a:gd name="T26" fmla="*/ 2144 w 3617"/>
                <a:gd name="T27" fmla="*/ 4060 h 4827"/>
                <a:gd name="T28" fmla="*/ 2152 w 3617"/>
                <a:gd name="T29" fmla="*/ 3954 h 4827"/>
                <a:gd name="T30" fmla="*/ 2638 w 3617"/>
                <a:gd name="T31" fmla="*/ 3813 h 4827"/>
                <a:gd name="T32" fmla="*/ 2958 w 3617"/>
                <a:gd name="T33" fmla="*/ 4191 h 4827"/>
                <a:gd name="T34" fmla="*/ 2179 w 3617"/>
                <a:gd name="T35" fmla="*/ 4367 h 4827"/>
                <a:gd name="T36" fmla="*/ 2207 w 3617"/>
                <a:gd name="T37" fmla="*/ 4342 h 4827"/>
                <a:gd name="T38" fmla="*/ 2079 w 3617"/>
                <a:gd name="T39" fmla="*/ 4231 h 4827"/>
                <a:gd name="T40" fmla="*/ 2178 w 3617"/>
                <a:gd name="T41" fmla="*/ 4265 h 4827"/>
                <a:gd name="T42" fmla="*/ 3185 w 3617"/>
                <a:gd name="T43" fmla="*/ 3810 h 4827"/>
                <a:gd name="T44" fmla="*/ 2388 w 3617"/>
                <a:gd name="T45" fmla="*/ 4645 h 4827"/>
                <a:gd name="T46" fmla="*/ 2416 w 3617"/>
                <a:gd name="T47" fmla="*/ 4608 h 4827"/>
                <a:gd name="T48" fmla="*/ 2332 w 3617"/>
                <a:gd name="T49" fmla="*/ 4539 h 4827"/>
                <a:gd name="T50" fmla="*/ 2350 w 3617"/>
                <a:gd name="T51" fmla="*/ 4480 h 4827"/>
                <a:gd name="T52" fmla="*/ 3101 w 3617"/>
                <a:gd name="T53" fmla="*/ 4192 h 4827"/>
                <a:gd name="T54" fmla="*/ 3030 w 3617"/>
                <a:gd name="T55" fmla="*/ 4659 h 4827"/>
                <a:gd name="T56" fmla="*/ 2959 w 3617"/>
                <a:gd name="T57" fmla="*/ 4644 h 4827"/>
                <a:gd name="T58" fmla="*/ 2672 w 3617"/>
                <a:gd name="T59" fmla="*/ 4646 h 4827"/>
                <a:gd name="T60" fmla="*/ 2666 w 3617"/>
                <a:gd name="T61" fmla="*/ 4708 h 4827"/>
                <a:gd name="T62" fmla="*/ 2585 w 3617"/>
                <a:gd name="T63" fmla="*/ 4655 h 4827"/>
                <a:gd name="T64" fmla="*/ 2947 w 3617"/>
                <a:gd name="T65" fmla="*/ 4687 h 4827"/>
                <a:gd name="T66" fmla="*/ 2953 w 3617"/>
                <a:gd name="T67" fmla="*/ 4707 h 4827"/>
                <a:gd name="T68" fmla="*/ 2943 w 3617"/>
                <a:gd name="T69" fmla="*/ 4712 h 4827"/>
                <a:gd name="T70" fmla="*/ 2887 w 3617"/>
                <a:gd name="T71" fmla="*/ 4728 h 4827"/>
                <a:gd name="T72" fmla="*/ 2191 w 3617"/>
                <a:gd name="T73" fmla="*/ 4521 h 4827"/>
                <a:gd name="T74" fmla="*/ 2133 w 3617"/>
                <a:gd name="T75" fmla="*/ 4474 h 4827"/>
                <a:gd name="T76" fmla="*/ 2141 w 3617"/>
                <a:gd name="T77" fmla="*/ 4474 h 4827"/>
                <a:gd name="T78" fmla="*/ 2254 w 3617"/>
                <a:gd name="T79" fmla="*/ 4425 h 4827"/>
                <a:gd name="T80" fmla="*/ 2035 w 3617"/>
                <a:gd name="T81" fmla="*/ 4319 h 4827"/>
                <a:gd name="T82" fmla="*/ 2035 w 3617"/>
                <a:gd name="T83" fmla="*/ 4319 h 4827"/>
                <a:gd name="T84" fmla="*/ 1985 w 3617"/>
                <a:gd name="T85" fmla="*/ 4228 h 4827"/>
                <a:gd name="T86" fmla="*/ 1888 w 3617"/>
                <a:gd name="T87" fmla="*/ 3923 h 4827"/>
                <a:gd name="T88" fmla="*/ 1930 w 3617"/>
                <a:gd name="T89" fmla="*/ 3907 h 4827"/>
                <a:gd name="T90" fmla="*/ 3342 w 3617"/>
                <a:gd name="T91" fmla="*/ 725 h 4827"/>
                <a:gd name="T92" fmla="*/ 128 w 3617"/>
                <a:gd name="T93" fmla="*/ 1462 h 4827"/>
                <a:gd name="T94" fmla="*/ 1806 w 3617"/>
                <a:gd name="T95" fmla="*/ 3586 h 4827"/>
                <a:gd name="T96" fmla="*/ 2089 w 3617"/>
                <a:gd name="T97" fmla="*/ 4434 h 4827"/>
                <a:gd name="T98" fmla="*/ 3225 w 3617"/>
                <a:gd name="T99" fmla="*/ 4458 h 4827"/>
                <a:gd name="T100" fmla="*/ 3095 w 3617"/>
                <a:gd name="T101" fmla="*/ 3450 h 4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17" h="4827">
                  <a:moveTo>
                    <a:pt x="2967" y="3194"/>
                  </a:moveTo>
                  <a:cubicBezTo>
                    <a:pt x="2994" y="3289"/>
                    <a:pt x="3047" y="3381"/>
                    <a:pt x="3039" y="3483"/>
                  </a:cubicBezTo>
                  <a:cubicBezTo>
                    <a:pt x="3038" y="3484"/>
                    <a:pt x="3037" y="3486"/>
                    <a:pt x="3037" y="3488"/>
                  </a:cubicBezTo>
                  <a:cubicBezTo>
                    <a:pt x="3023" y="3586"/>
                    <a:pt x="2903" y="3633"/>
                    <a:pt x="2824" y="3672"/>
                  </a:cubicBezTo>
                  <a:cubicBezTo>
                    <a:pt x="2796" y="3686"/>
                    <a:pt x="2768" y="3699"/>
                    <a:pt x="2739" y="3712"/>
                  </a:cubicBezTo>
                  <a:cubicBezTo>
                    <a:pt x="2623" y="3336"/>
                    <a:pt x="2518" y="2954"/>
                    <a:pt x="2508" y="2558"/>
                  </a:cubicBezTo>
                  <a:cubicBezTo>
                    <a:pt x="2503" y="2389"/>
                    <a:pt x="2517" y="2221"/>
                    <a:pt x="2550" y="2059"/>
                  </a:cubicBezTo>
                  <a:cubicBezTo>
                    <a:pt x="2659" y="2032"/>
                    <a:pt x="2837" y="1969"/>
                    <a:pt x="2804" y="1832"/>
                  </a:cubicBezTo>
                  <a:cubicBezTo>
                    <a:pt x="2798" y="1805"/>
                    <a:pt x="2762" y="1814"/>
                    <a:pt x="2759" y="1838"/>
                  </a:cubicBezTo>
                  <a:cubicBezTo>
                    <a:pt x="2749" y="1939"/>
                    <a:pt x="2650" y="1976"/>
                    <a:pt x="2563" y="2000"/>
                  </a:cubicBezTo>
                  <a:cubicBezTo>
                    <a:pt x="2605" y="1821"/>
                    <a:pt x="2672" y="1649"/>
                    <a:pt x="2768" y="1488"/>
                  </a:cubicBezTo>
                  <a:cubicBezTo>
                    <a:pt x="2784" y="1460"/>
                    <a:pt x="2741" y="1436"/>
                    <a:pt x="2724" y="1463"/>
                  </a:cubicBezTo>
                  <a:cubicBezTo>
                    <a:pt x="2615" y="1636"/>
                    <a:pt x="2543" y="1822"/>
                    <a:pt x="2501" y="2014"/>
                  </a:cubicBezTo>
                  <a:cubicBezTo>
                    <a:pt x="2418" y="2032"/>
                    <a:pt x="2335" y="2039"/>
                    <a:pt x="2251" y="2044"/>
                  </a:cubicBezTo>
                  <a:cubicBezTo>
                    <a:pt x="2073" y="2054"/>
                    <a:pt x="1893" y="2049"/>
                    <a:pt x="1717" y="2085"/>
                  </a:cubicBezTo>
                  <a:cubicBezTo>
                    <a:pt x="1517" y="2126"/>
                    <a:pt x="1282" y="2260"/>
                    <a:pt x="1206" y="2459"/>
                  </a:cubicBezTo>
                  <a:cubicBezTo>
                    <a:pt x="1161" y="2426"/>
                    <a:pt x="1116" y="2395"/>
                    <a:pt x="1071" y="2364"/>
                  </a:cubicBezTo>
                  <a:cubicBezTo>
                    <a:pt x="1042" y="2344"/>
                    <a:pt x="1015" y="2391"/>
                    <a:pt x="1044" y="2411"/>
                  </a:cubicBezTo>
                  <a:cubicBezTo>
                    <a:pt x="1092" y="2445"/>
                    <a:pt x="1141" y="2479"/>
                    <a:pt x="1189" y="2514"/>
                  </a:cubicBezTo>
                  <a:cubicBezTo>
                    <a:pt x="1178" y="2565"/>
                    <a:pt x="1177" y="2621"/>
                    <a:pt x="1190" y="2679"/>
                  </a:cubicBezTo>
                  <a:cubicBezTo>
                    <a:pt x="1194" y="2698"/>
                    <a:pt x="1225" y="2694"/>
                    <a:pt x="1224" y="2675"/>
                  </a:cubicBezTo>
                  <a:cubicBezTo>
                    <a:pt x="1222" y="2631"/>
                    <a:pt x="1225" y="2588"/>
                    <a:pt x="1235" y="2547"/>
                  </a:cubicBezTo>
                  <a:cubicBezTo>
                    <a:pt x="1441" y="2698"/>
                    <a:pt x="1640" y="2859"/>
                    <a:pt x="1813" y="3047"/>
                  </a:cubicBezTo>
                  <a:cubicBezTo>
                    <a:pt x="2026" y="3278"/>
                    <a:pt x="2183" y="3543"/>
                    <a:pt x="2275" y="3843"/>
                  </a:cubicBezTo>
                  <a:cubicBezTo>
                    <a:pt x="2174" y="3858"/>
                    <a:pt x="2072" y="3867"/>
                    <a:pt x="1969" y="3877"/>
                  </a:cubicBezTo>
                  <a:cubicBezTo>
                    <a:pt x="1939" y="3791"/>
                    <a:pt x="1908" y="3705"/>
                    <a:pt x="1876" y="3619"/>
                  </a:cubicBezTo>
                  <a:cubicBezTo>
                    <a:pt x="1851" y="3552"/>
                    <a:pt x="1829" y="3478"/>
                    <a:pt x="1782" y="3422"/>
                  </a:cubicBezTo>
                  <a:cubicBezTo>
                    <a:pt x="1739" y="3373"/>
                    <a:pt x="1680" y="3348"/>
                    <a:pt x="1620" y="3324"/>
                  </a:cubicBezTo>
                  <a:cubicBezTo>
                    <a:pt x="1542" y="3293"/>
                    <a:pt x="1463" y="3261"/>
                    <a:pt x="1386" y="3225"/>
                  </a:cubicBezTo>
                  <a:cubicBezTo>
                    <a:pt x="1098" y="3089"/>
                    <a:pt x="828" y="2909"/>
                    <a:pt x="612" y="2673"/>
                  </a:cubicBezTo>
                  <a:cubicBezTo>
                    <a:pt x="184" y="2205"/>
                    <a:pt x="0" y="1452"/>
                    <a:pt x="389" y="901"/>
                  </a:cubicBezTo>
                  <a:cubicBezTo>
                    <a:pt x="488" y="760"/>
                    <a:pt x="618" y="643"/>
                    <a:pt x="753" y="537"/>
                  </a:cubicBezTo>
                  <a:cubicBezTo>
                    <a:pt x="892" y="429"/>
                    <a:pt x="1038" y="330"/>
                    <a:pt x="1195" y="249"/>
                  </a:cubicBezTo>
                  <a:cubicBezTo>
                    <a:pt x="1529" y="78"/>
                    <a:pt x="1915" y="33"/>
                    <a:pt x="2286" y="67"/>
                  </a:cubicBezTo>
                  <a:cubicBezTo>
                    <a:pt x="2980" y="129"/>
                    <a:pt x="3494" y="839"/>
                    <a:pt x="3546" y="1499"/>
                  </a:cubicBezTo>
                  <a:cubicBezTo>
                    <a:pt x="3576" y="1879"/>
                    <a:pt x="3463" y="2262"/>
                    <a:pt x="3225" y="2561"/>
                  </a:cubicBezTo>
                  <a:cubicBezTo>
                    <a:pt x="3126" y="2685"/>
                    <a:pt x="3005" y="2808"/>
                    <a:pt x="2962" y="2966"/>
                  </a:cubicBezTo>
                  <a:cubicBezTo>
                    <a:pt x="2942" y="3042"/>
                    <a:pt x="2946" y="3118"/>
                    <a:pt x="2967" y="3194"/>
                  </a:cubicBezTo>
                  <a:close/>
                  <a:moveTo>
                    <a:pt x="2701" y="3728"/>
                  </a:moveTo>
                  <a:cubicBezTo>
                    <a:pt x="2651" y="3749"/>
                    <a:pt x="2599" y="3767"/>
                    <a:pt x="2547" y="3784"/>
                  </a:cubicBezTo>
                  <a:cubicBezTo>
                    <a:pt x="2471" y="3807"/>
                    <a:pt x="2396" y="3824"/>
                    <a:pt x="2319" y="3836"/>
                  </a:cubicBezTo>
                  <a:cubicBezTo>
                    <a:pt x="2319" y="3835"/>
                    <a:pt x="2319" y="3834"/>
                    <a:pt x="2319" y="3832"/>
                  </a:cubicBezTo>
                  <a:cubicBezTo>
                    <a:pt x="2190" y="3253"/>
                    <a:pt x="1719" y="2831"/>
                    <a:pt x="1251" y="2492"/>
                  </a:cubicBezTo>
                  <a:cubicBezTo>
                    <a:pt x="1288" y="2391"/>
                    <a:pt x="1358" y="2306"/>
                    <a:pt x="1453" y="2244"/>
                  </a:cubicBezTo>
                  <a:cubicBezTo>
                    <a:pt x="1609" y="2141"/>
                    <a:pt x="1803" y="2117"/>
                    <a:pt x="1985" y="2108"/>
                  </a:cubicBezTo>
                  <a:cubicBezTo>
                    <a:pt x="2153" y="2099"/>
                    <a:pt x="2323" y="2103"/>
                    <a:pt x="2489" y="2072"/>
                  </a:cubicBezTo>
                  <a:cubicBezTo>
                    <a:pt x="2386" y="2619"/>
                    <a:pt x="2514" y="3215"/>
                    <a:pt x="2701" y="3728"/>
                  </a:cubicBezTo>
                  <a:close/>
                  <a:moveTo>
                    <a:pt x="2040" y="3918"/>
                  </a:moveTo>
                  <a:cubicBezTo>
                    <a:pt x="2048" y="3918"/>
                    <a:pt x="2055" y="3919"/>
                    <a:pt x="2062" y="3919"/>
                  </a:cubicBezTo>
                  <a:cubicBezTo>
                    <a:pt x="2063" y="3922"/>
                    <a:pt x="2065" y="3925"/>
                    <a:pt x="2068" y="3927"/>
                  </a:cubicBezTo>
                  <a:cubicBezTo>
                    <a:pt x="2068" y="3927"/>
                    <a:pt x="2068" y="3928"/>
                    <a:pt x="2069" y="3928"/>
                  </a:cubicBezTo>
                  <a:cubicBezTo>
                    <a:pt x="2059" y="3925"/>
                    <a:pt x="2050" y="3921"/>
                    <a:pt x="2040" y="3918"/>
                  </a:cubicBezTo>
                  <a:close/>
                  <a:moveTo>
                    <a:pt x="3092" y="3515"/>
                  </a:moveTo>
                  <a:cubicBezTo>
                    <a:pt x="3093" y="3509"/>
                    <a:pt x="3094" y="3504"/>
                    <a:pt x="3094" y="3498"/>
                  </a:cubicBezTo>
                  <a:cubicBezTo>
                    <a:pt x="3163" y="3514"/>
                    <a:pt x="3198" y="3581"/>
                    <a:pt x="3198" y="3649"/>
                  </a:cubicBezTo>
                  <a:cubicBezTo>
                    <a:pt x="3198" y="3720"/>
                    <a:pt x="3152" y="3780"/>
                    <a:pt x="3099" y="3824"/>
                  </a:cubicBezTo>
                  <a:cubicBezTo>
                    <a:pt x="2972" y="3929"/>
                    <a:pt x="2795" y="3986"/>
                    <a:pt x="2643" y="4044"/>
                  </a:cubicBezTo>
                  <a:cubicBezTo>
                    <a:pt x="2493" y="4101"/>
                    <a:pt x="2329" y="4181"/>
                    <a:pt x="2165" y="4175"/>
                  </a:cubicBezTo>
                  <a:cubicBezTo>
                    <a:pt x="2076" y="4172"/>
                    <a:pt x="1979" y="4126"/>
                    <a:pt x="1926" y="4055"/>
                  </a:cubicBezTo>
                  <a:cubicBezTo>
                    <a:pt x="1935" y="4059"/>
                    <a:pt x="1943" y="4063"/>
                    <a:pt x="1951" y="4067"/>
                  </a:cubicBezTo>
                  <a:cubicBezTo>
                    <a:pt x="1946" y="4069"/>
                    <a:pt x="1943" y="4077"/>
                    <a:pt x="1949" y="4081"/>
                  </a:cubicBezTo>
                  <a:cubicBezTo>
                    <a:pt x="2022" y="4121"/>
                    <a:pt x="2097" y="4145"/>
                    <a:pt x="2178" y="4164"/>
                  </a:cubicBezTo>
                  <a:cubicBezTo>
                    <a:pt x="2191" y="4167"/>
                    <a:pt x="2195" y="4149"/>
                    <a:pt x="2183" y="4145"/>
                  </a:cubicBezTo>
                  <a:cubicBezTo>
                    <a:pt x="2179" y="4143"/>
                    <a:pt x="2174" y="4141"/>
                    <a:pt x="2170" y="4139"/>
                  </a:cubicBezTo>
                  <a:cubicBezTo>
                    <a:pt x="2173" y="4134"/>
                    <a:pt x="2172" y="4127"/>
                    <a:pt x="2166" y="4124"/>
                  </a:cubicBezTo>
                  <a:cubicBezTo>
                    <a:pt x="2122" y="4105"/>
                    <a:pt x="2079" y="4085"/>
                    <a:pt x="2035" y="4065"/>
                  </a:cubicBezTo>
                  <a:cubicBezTo>
                    <a:pt x="2074" y="4078"/>
                    <a:pt x="2113" y="4093"/>
                    <a:pt x="2151" y="4109"/>
                  </a:cubicBezTo>
                  <a:cubicBezTo>
                    <a:pt x="2165" y="4115"/>
                    <a:pt x="2177" y="4095"/>
                    <a:pt x="2163" y="4088"/>
                  </a:cubicBezTo>
                  <a:cubicBezTo>
                    <a:pt x="2119" y="4065"/>
                    <a:pt x="2075" y="4043"/>
                    <a:pt x="2031" y="4020"/>
                  </a:cubicBezTo>
                  <a:cubicBezTo>
                    <a:pt x="2069" y="4033"/>
                    <a:pt x="2107" y="4047"/>
                    <a:pt x="2144" y="4060"/>
                  </a:cubicBezTo>
                  <a:cubicBezTo>
                    <a:pt x="2159" y="4065"/>
                    <a:pt x="2164" y="4043"/>
                    <a:pt x="2151" y="4037"/>
                  </a:cubicBezTo>
                  <a:cubicBezTo>
                    <a:pt x="2076" y="4009"/>
                    <a:pt x="2004" y="3973"/>
                    <a:pt x="1937" y="3930"/>
                  </a:cubicBezTo>
                  <a:cubicBezTo>
                    <a:pt x="2005" y="3949"/>
                    <a:pt x="2072" y="3970"/>
                    <a:pt x="2138" y="3995"/>
                  </a:cubicBezTo>
                  <a:cubicBezTo>
                    <a:pt x="2149" y="4000"/>
                    <a:pt x="2157" y="3983"/>
                    <a:pt x="2149" y="3977"/>
                  </a:cubicBezTo>
                  <a:cubicBezTo>
                    <a:pt x="2158" y="3974"/>
                    <a:pt x="2160" y="3960"/>
                    <a:pt x="2152" y="3954"/>
                  </a:cubicBezTo>
                  <a:cubicBezTo>
                    <a:pt x="2141" y="3947"/>
                    <a:pt x="2131" y="3940"/>
                    <a:pt x="2120" y="3932"/>
                  </a:cubicBezTo>
                  <a:cubicBezTo>
                    <a:pt x="2137" y="3935"/>
                    <a:pt x="2153" y="3938"/>
                    <a:pt x="2169" y="3943"/>
                  </a:cubicBezTo>
                  <a:cubicBezTo>
                    <a:pt x="2185" y="3947"/>
                    <a:pt x="2192" y="3923"/>
                    <a:pt x="2176" y="3918"/>
                  </a:cubicBezTo>
                  <a:cubicBezTo>
                    <a:pt x="2174" y="3918"/>
                    <a:pt x="2171" y="3917"/>
                    <a:pt x="2169" y="3916"/>
                  </a:cubicBezTo>
                  <a:cubicBezTo>
                    <a:pt x="2329" y="3906"/>
                    <a:pt x="2492" y="3865"/>
                    <a:pt x="2638" y="3813"/>
                  </a:cubicBezTo>
                  <a:cubicBezTo>
                    <a:pt x="2739" y="3776"/>
                    <a:pt x="2839" y="3732"/>
                    <a:pt x="2932" y="3678"/>
                  </a:cubicBezTo>
                  <a:cubicBezTo>
                    <a:pt x="2995" y="3642"/>
                    <a:pt x="3055" y="3601"/>
                    <a:pt x="3077" y="3534"/>
                  </a:cubicBezTo>
                  <a:cubicBezTo>
                    <a:pt x="3084" y="3531"/>
                    <a:pt x="3090" y="3525"/>
                    <a:pt x="3092" y="3515"/>
                  </a:cubicBezTo>
                  <a:moveTo>
                    <a:pt x="3170" y="4107"/>
                  </a:moveTo>
                  <a:cubicBezTo>
                    <a:pt x="3105" y="4144"/>
                    <a:pt x="3028" y="4165"/>
                    <a:pt x="2958" y="4191"/>
                  </a:cubicBezTo>
                  <a:cubicBezTo>
                    <a:pt x="2879" y="4221"/>
                    <a:pt x="2801" y="4250"/>
                    <a:pt x="2722" y="4280"/>
                  </a:cubicBezTo>
                  <a:cubicBezTo>
                    <a:pt x="2583" y="4332"/>
                    <a:pt x="2427" y="4414"/>
                    <a:pt x="2275" y="4424"/>
                  </a:cubicBezTo>
                  <a:cubicBezTo>
                    <a:pt x="2278" y="4419"/>
                    <a:pt x="2277" y="4413"/>
                    <a:pt x="2271" y="4411"/>
                  </a:cubicBezTo>
                  <a:cubicBezTo>
                    <a:pt x="2217" y="4393"/>
                    <a:pt x="2164" y="4373"/>
                    <a:pt x="2112" y="4351"/>
                  </a:cubicBezTo>
                  <a:cubicBezTo>
                    <a:pt x="2134" y="4356"/>
                    <a:pt x="2157" y="4361"/>
                    <a:pt x="2179" y="4367"/>
                  </a:cubicBezTo>
                  <a:cubicBezTo>
                    <a:pt x="2203" y="4375"/>
                    <a:pt x="2227" y="4382"/>
                    <a:pt x="2251" y="4388"/>
                  </a:cubicBezTo>
                  <a:cubicBezTo>
                    <a:pt x="2262" y="4390"/>
                    <a:pt x="2266" y="4375"/>
                    <a:pt x="2256" y="4371"/>
                  </a:cubicBezTo>
                  <a:cubicBezTo>
                    <a:pt x="2234" y="4364"/>
                    <a:pt x="2212" y="4357"/>
                    <a:pt x="2190" y="4351"/>
                  </a:cubicBezTo>
                  <a:cubicBezTo>
                    <a:pt x="2156" y="4339"/>
                    <a:pt x="2122" y="4325"/>
                    <a:pt x="2090" y="4310"/>
                  </a:cubicBezTo>
                  <a:cubicBezTo>
                    <a:pt x="2129" y="4320"/>
                    <a:pt x="2168" y="4331"/>
                    <a:pt x="2207" y="4342"/>
                  </a:cubicBezTo>
                  <a:cubicBezTo>
                    <a:pt x="2215" y="4344"/>
                    <a:pt x="2221" y="4332"/>
                    <a:pt x="2213" y="4327"/>
                  </a:cubicBezTo>
                  <a:cubicBezTo>
                    <a:pt x="2169" y="4304"/>
                    <a:pt x="2126" y="4281"/>
                    <a:pt x="2083" y="4257"/>
                  </a:cubicBezTo>
                  <a:cubicBezTo>
                    <a:pt x="2113" y="4270"/>
                    <a:pt x="2145" y="4282"/>
                    <a:pt x="2177" y="4293"/>
                  </a:cubicBezTo>
                  <a:cubicBezTo>
                    <a:pt x="2187" y="4296"/>
                    <a:pt x="2194" y="4280"/>
                    <a:pt x="2184" y="4276"/>
                  </a:cubicBezTo>
                  <a:cubicBezTo>
                    <a:pt x="2150" y="4258"/>
                    <a:pt x="2115" y="4243"/>
                    <a:pt x="2079" y="4231"/>
                  </a:cubicBezTo>
                  <a:cubicBezTo>
                    <a:pt x="2062" y="4223"/>
                    <a:pt x="2045" y="4214"/>
                    <a:pt x="2029" y="4205"/>
                  </a:cubicBezTo>
                  <a:cubicBezTo>
                    <a:pt x="2038" y="4207"/>
                    <a:pt x="2047" y="4208"/>
                    <a:pt x="2056" y="4210"/>
                  </a:cubicBezTo>
                  <a:cubicBezTo>
                    <a:pt x="2073" y="4215"/>
                    <a:pt x="2090" y="4219"/>
                    <a:pt x="2107" y="4222"/>
                  </a:cubicBezTo>
                  <a:cubicBezTo>
                    <a:pt x="2123" y="4227"/>
                    <a:pt x="2148" y="4235"/>
                    <a:pt x="2165" y="4238"/>
                  </a:cubicBezTo>
                  <a:cubicBezTo>
                    <a:pt x="2162" y="4248"/>
                    <a:pt x="2166" y="4257"/>
                    <a:pt x="2178" y="4265"/>
                  </a:cubicBezTo>
                  <a:cubicBezTo>
                    <a:pt x="2182" y="4267"/>
                    <a:pt x="2186" y="4267"/>
                    <a:pt x="2189" y="4265"/>
                  </a:cubicBezTo>
                  <a:cubicBezTo>
                    <a:pt x="2205" y="4256"/>
                    <a:pt x="2209" y="4241"/>
                    <a:pt x="2198" y="4228"/>
                  </a:cubicBezTo>
                  <a:cubicBezTo>
                    <a:pt x="2363" y="4224"/>
                    <a:pt x="2532" y="4143"/>
                    <a:pt x="2679" y="4086"/>
                  </a:cubicBezTo>
                  <a:cubicBezTo>
                    <a:pt x="2788" y="4044"/>
                    <a:pt x="2897" y="3999"/>
                    <a:pt x="3001" y="3946"/>
                  </a:cubicBezTo>
                  <a:cubicBezTo>
                    <a:pt x="3068" y="3911"/>
                    <a:pt x="3136" y="3869"/>
                    <a:pt x="3185" y="3810"/>
                  </a:cubicBezTo>
                  <a:cubicBezTo>
                    <a:pt x="3294" y="3882"/>
                    <a:pt x="3287" y="4042"/>
                    <a:pt x="3170" y="4107"/>
                  </a:cubicBezTo>
                  <a:moveTo>
                    <a:pt x="3227" y="4398"/>
                  </a:moveTo>
                  <a:cubicBezTo>
                    <a:pt x="3106" y="4470"/>
                    <a:pt x="2951" y="4496"/>
                    <a:pt x="2817" y="4535"/>
                  </a:cubicBezTo>
                  <a:cubicBezTo>
                    <a:pt x="2685" y="4574"/>
                    <a:pt x="2548" y="4628"/>
                    <a:pt x="2410" y="4643"/>
                  </a:cubicBezTo>
                  <a:cubicBezTo>
                    <a:pt x="2402" y="4644"/>
                    <a:pt x="2395" y="4645"/>
                    <a:pt x="2388" y="4645"/>
                  </a:cubicBezTo>
                  <a:cubicBezTo>
                    <a:pt x="2389" y="4640"/>
                    <a:pt x="2387" y="4635"/>
                    <a:pt x="2381" y="4634"/>
                  </a:cubicBezTo>
                  <a:cubicBezTo>
                    <a:pt x="2340" y="4621"/>
                    <a:pt x="2299" y="4608"/>
                    <a:pt x="2257" y="4595"/>
                  </a:cubicBezTo>
                  <a:cubicBezTo>
                    <a:pt x="2255" y="4595"/>
                    <a:pt x="2253" y="4595"/>
                    <a:pt x="2252" y="4596"/>
                  </a:cubicBezTo>
                  <a:cubicBezTo>
                    <a:pt x="2243" y="4593"/>
                    <a:pt x="2234" y="4589"/>
                    <a:pt x="2225" y="4584"/>
                  </a:cubicBezTo>
                  <a:cubicBezTo>
                    <a:pt x="2289" y="4589"/>
                    <a:pt x="2352" y="4597"/>
                    <a:pt x="2416" y="4608"/>
                  </a:cubicBezTo>
                  <a:cubicBezTo>
                    <a:pt x="2430" y="4610"/>
                    <a:pt x="2436" y="4590"/>
                    <a:pt x="2422" y="4586"/>
                  </a:cubicBezTo>
                  <a:cubicBezTo>
                    <a:pt x="2417" y="4584"/>
                    <a:pt x="2412" y="4583"/>
                    <a:pt x="2407" y="4581"/>
                  </a:cubicBezTo>
                  <a:cubicBezTo>
                    <a:pt x="2414" y="4577"/>
                    <a:pt x="2415" y="4566"/>
                    <a:pt x="2405" y="4564"/>
                  </a:cubicBezTo>
                  <a:cubicBezTo>
                    <a:pt x="2359" y="4554"/>
                    <a:pt x="2313" y="4541"/>
                    <a:pt x="2268" y="4526"/>
                  </a:cubicBezTo>
                  <a:cubicBezTo>
                    <a:pt x="2289" y="4530"/>
                    <a:pt x="2310" y="4535"/>
                    <a:pt x="2332" y="4539"/>
                  </a:cubicBezTo>
                  <a:cubicBezTo>
                    <a:pt x="2344" y="4542"/>
                    <a:pt x="2348" y="4525"/>
                    <a:pt x="2337" y="4521"/>
                  </a:cubicBezTo>
                  <a:cubicBezTo>
                    <a:pt x="2303" y="4508"/>
                    <a:pt x="2269" y="4495"/>
                    <a:pt x="2235" y="4482"/>
                  </a:cubicBezTo>
                  <a:cubicBezTo>
                    <a:pt x="2279" y="4489"/>
                    <a:pt x="2324" y="4497"/>
                    <a:pt x="2368" y="4506"/>
                  </a:cubicBezTo>
                  <a:cubicBezTo>
                    <a:pt x="2380" y="4509"/>
                    <a:pt x="2384" y="4493"/>
                    <a:pt x="2373" y="4488"/>
                  </a:cubicBezTo>
                  <a:cubicBezTo>
                    <a:pt x="2365" y="4485"/>
                    <a:pt x="2358" y="4482"/>
                    <a:pt x="2350" y="4480"/>
                  </a:cubicBezTo>
                  <a:cubicBezTo>
                    <a:pt x="2346" y="4478"/>
                    <a:pt x="2343" y="4480"/>
                    <a:pt x="2341" y="4483"/>
                  </a:cubicBezTo>
                  <a:cubicBezTo>
                    <a:pt x="2322" y="4480"/>
                    <a:pt x="2304" y="4477"/>
                    <a:pt x="2286" y="4474"/>
                  </a:cubicBezTo>
                  <a:cubicBezTo>
                    <a:pt x="2348" y="4469"/>
                    <a:pt x="2409" y="4450"/>
                    <a:pt x="2467" y="4430"/>
                  </a:cubicBezTo>
                  <a:cubicBezTo>
                    <a:pt x="2573" y="4392"/>
                    <a:pt x="2678" y="4351"/>
                    <a:pt x="2783" y="4311"/>
                  </a:cubicBezTo>
                  <a:cubicBezTo>
                    <a:pt x="2889" y="4272"/>
                    <a:pt x="2995" y="4232"/>
                    <a:pt x="3101" y="4192"/>
                  </a:cubicBezTo>
                  <a:cubicBezTo>
                    <a:pt x="3165" y="4167"/>
                    <a:pt x="3236" y="4140"/>
                    <a:pt x="3278" y="4082"/>
                  </a:cubicBezTo>
                  <a:cubicBezTo>
                    <a:pt x="3425" y="4156"/>
                    <a:pt x="3334" y="4334"/>
                    <a:pt x="3227" y="4398"/>
                  </a:cubicBezTo>
                  <a:moveTo>
                    <a:pt x="3091" y="4609"/>
                  </a:moveTo>
                  <a:cubicBezTo>
                    <a:pt x="3073" y="4629"/>
                    <a:pt x="3053" y="4647"/>
                    <a:pt x="3031" y="4664"/>
                  </a:cubicBezTo>
                  <a:cubicBezTo>
                    <a:pt x="3031" y="4662"/>
                    <a:pt x="3031" y="4661"/>
                    <a:pt x="3030" y="4659"/>
                  </a:cubicBezTo>
                  <a:cubicBezTo>
                    <a:pt x="3029" y="4657"/>
                    <a:pt x="3028" y="4654"/>
                    <a:pt x="3027" y="4651"/>
                  </a:cubicBezTo>
                  <a:cubicBezTo>
                    <a:pt x="3026" y="4647"/>
                    <a:pt x="3023" y="4643"/>
                    <a:pt x="3019" y="4642"/>
                  </a:cubicBezTo>
                  <a:cubicBezTo>
                    <a:pt x="3016" y="4642"/>
                    <a:pt x="3013" y="4642"/>
                    <a:pt x="3010" y="4641"/>
                  </a:cubicBezTo>
                  <a:cubicBezTo>
                    <a:pt x="3002" y="4640"/>
                    <a:pt x="2996" y="4646"/>
                    <a:pt x="2995" y="4653"/>
                  </a:cubicBezTo>
                  <a:cubicBezTo>
                    <a:pt x="2986" y="4644"/>
                    <a:pt x="2974" y="4641"/>
                    <a:pt x="2959" y="4644"/>
                  </a:cubicBezTo>
                  <a:cubicBezTo>
                    <a:pt x="2939" y="4642"/>
                    <a:pt x="2920" y="4640"/>
                    <a:pt x="2900" y="4638"/>
                  </a:cubicBezTo>
                  <a:cubicBezTo>
                    <a:pt x="2890" y="4636"/>
                    <a:pt x="2886" y="4648"/>
                    <a:pt x="2890" y="4656"/>
                  </a:cubicBezTo>
                  <a:cubicBezTo>
                    <a:pt x="2864" y="4653"/>
                    <a:pt x="2839" y="4650"/>
                    <a:pt x="2813" y="4648"/>
                  </a:cubicBezTo>
                  <a:cubicBezTo>
                    <a:pt x="2805" y="4647"/>
                    <a:pt x="2801" y="4655"/>
                    <a:pt x="2802" y="4662"/>
                  </a:cubicBezTo>
                  <a:cubicBezTo>
                    <a:pt x="2759" y="4655"/>
                    <a:pt x="2716" y="4650"/>
                    <a:pt x="2672" y="4646"/>
                  </a:cubicBezTo>
                  <a:cubicBezTo>
                    <a:pt x="2659" y="4645"/>
                    <a:pt x="2659" y="4663"/>
                    <a:pt x="2669" y="4667"/>
                  </a:cubicBezTo>
                  <a:cubicBezTo>
                    <a:pt x="2679" y="4671"/>
                    <a:pt x="2689" y="4675"/>
                    <a:pt x="2700" y="4678"/>
                  </a:cubicBezTo>
                  <a:cubicBezTo>
                    <a:pt x="2665" y="4673"/>
                    <a:pt x="2631" y="4668"/>
                    <a:pt x="2597" y="4664"/>
                  </a:cubicBezTo>
                  <a:cubicBezTo>
                    <a:pt x="2586" y="4662"/>
                    <a:pt x="2582" y="4676"/>
                    <a:pt x="2592" y="4681"/>
                  </a:cubicBezTo>
                  <a:cubicBezTo>
                    <a:pt x="2617" y="4691"/>
                    <a:pt x="2642" y="4700"/>
                    <a:pt x="2666" y="4708"/>
                  </a:cubicBezTo>
                  <a:cubicBezTo>
                    <a:pt x="2619" y="4701"/>
                    <a:pt x="2571" y="4693"/>
                    <a:pt x="2523" y="4686"/>
                  </a:cubicBezTo>
                  <a:cubicBezTo>
                    <a:pt x="2515" y="4685"/>
                    <a:pt x="2512" y="4697"/>
                    <a:pt x="2520" y="4698"/>
                  </a:cubicBezTo>
                  <a:cubicBezTo>
                    <a:pt x="2604" y="4712"/>
                    <a:pt x="2689" y="4726"/>
                    <a:pt x="2773" y="4740"/>
                  </a:cubicBezTo>
                  <a:cubicBezTo>
                    <a:pt x="2668" y="4742"/>
                    <a:pt x="2559" y="4718"/>
                    <a:pt x="2459" y="4687"/>
                  </a:cubicBezTo>
                  <a:cubicBezTo>
                    <a:pt x="2502" y="4679"/>
                    <a:pt x="2544" y="4667"/>
                    <a:pt x="2585" y="4655"/>
                  </a:cubicBezTo>
                  <a:cubicBezTo>
                    <a:pt x="2688" y="4626"/>
                    <a:pt x="2790" y="4595"/>
                    <a:pt x="2892" y="4566"/>
                  </a:cubicBezTo>
                  <a:cubicBezTo>
                    <a:pt x="2975" y="4541"/>
                    <a:pt x="3072" y="4521"/>
                    <a:pt x="3161" y="4487"/>
                  </a:cubicBezTo>
                  <a:cubicBezTo>
                    <a:pt x="3142" y="4529"/>
                    <a:pt x="3125" y="4571"/>
                    <a:pt x="3091" y="4609"/>
                  </a:cubicBezTo>
                  <a:close/>
                  <a:moveTo>
                    <a:pt x="2953" y="4707"/>
                  </a:moveTo>
                  <a:cubicBezTo>
                    <a:pt x="2958" y="4701"/>
                    <a:pt x="2957" y="4690"/>
                    <a:pt x="2947" y="4687"/>
                  </a:cubicBezTo>
                  <a:cubicBezTo>
                    <a:pt x="2943" y="4686"/>
                    <a:pt x="2940" y="4685"/>
                    <a:pt x="2936" y="4684"/>
                  </a:cubicBezTo>
                  <a:cubicBezTo>
                    <a:pt x="2950" y="4686"/>
                    <a:pt x="2964" y="4687"/>
                    <a:pt x="2977" y="4689"/>
                  </a:cubicBezTo>
                  <a:cubicBezTo>
                    <a:pt x="2986" y="4689"/>
                    <a:pt x="2991" y="4679"/>
                    <a:pt x="2988" y="4672"/>
                  </a:cubicBezTo>
                  <a:cubicBezTo>
                    <a:pt x="2997" y="4673"/>
                    <a:pt x="3005" y="4674"/>
                    <a:pt x="3014" y="4675"/>
                  </a:cubicBezTo>
                  <a:cubicBezTo>
                    <a:pt x="2995" y="4688"/>
                    <a:pt x="2974" y="4699"/>
                    <a:pt x="2953" y="4707"/>
                  </a:cubicBezTo>
                  <a:close/>
                  <a:moveTo>
                    <a:pt x="2904" y="4724"/>
                  </a:moveTo>
                  <a:cubicBezTo>
                    <a:pt x="2907" y="4718"/>
                    <a:pt x="2906" y="4711"/>
                    <a:pt x="2899" y="4709"/>
                  </a:cubicBezTo>
                  <a:cubicBezTo>
                    <a:pt x="2852" y="4701"/>
                    <a:pt x="2806" y="4690"/>
                    <a:pt x="2761" y="4676"/>
                  </a:cubicBezTo>
                  <a:cubicBezTo>
                    <a:pt x="2822" y="4684"/>
                    <a:pt x="2881" y="4695"/>
                    <a:pt x="2940" y="4711"/>
                  </a:cubicBezTo>
                  <a:cubicBezTo>
                    <a:pt x="2941" y="4712"/>
                    <a:pt x="2942" y="4712"/>
                    <a:pt x="2943" y="4712"/>
                  </a:cubicBezTo>
                  <a:cubicBezTo>
                    <a:pt x="2934" y="4715"/>
                    <a:pt x="2925" y="4718"/>
                    <a:pt x="2916" y="4721"/>
                  </a:cubicBezTo>
                  <a:cubicBezTo>
                    <a:pt x="2912" y="4722"/>
                    <a:pt x="2908" y="4723"/>
                    <a:pt x="2904" y="4724"/>
                  </a:cubicBezTo>
                  <a:close/>
                  <a:moveTo>
                    <a:pt x="2849" y="4735"/>
                  </a:moveTo>
                  <a:cubicBezTo>
                    <a:pt x="2793" y="4725"/>
                    <a:pt x="2738" y="4711"/>
                    <a:pt x="2685" y="4694"/>
                  </a:cubicBezTo>
                  <a:cubicBezTo>
                    <a:pt x="2752" y="4705"/>
                    <a:pt x="2820" y="4716"/>
                    <a:pt x="2887" y="4728"/>
                  </a:cubicBezTo>
                  <a:cubicBezTo>
                    <a:pt x="2874" y="4731"/>
                    <a:pt x="2862" y="4733"/>
                    <a:pt x="2849" y="4735"/>
                  </a:cubicBezTo>
                  <a:close/>
                  <a:moveTo>
                    <a:pt x="2177" y="4557"/>
                  </a:moveTo>
                  <a:cubicBezTo>
                    <a:pt x="2164" y="4540"/>
                    <a:pt x="2152" y="4521"/>
                    <a:pt x="2143" y="4499"/>
                  </a:cubicBezTo>
                  <a:cubicBezTo>
                    <a:pt x="2160" y="4507"/>
                    <a:pt x="2177" y="4515"/>
                    <a:pt x="2195" y="4522"/>
                  </a:cubicBezTo>
                  <a:cubicBezTo>
                    <a:pt x="2194" y="4522"/>
                    <a:pt x="2192" y="4522"/>
                    <a:pt x="2191" y="4521"/>
                  </a:cubicBezTo>
                  <a:cubicBezTo>
                    <a:pt x="2177" y="4518"/>
                    <a:pt x="2171" y="4539"/>
                    <a:pt x="2185" y="4542"/>
                  </a:cubicBezTo>
                  <a:cubicBezTo>
                    <a:pt x="2209" y="4550"/>
                    <a:pt x="2234" y="4557"/>
                    <a:pt x="2259" y="4564"/>
                  </a:cubicBezTo>
                  <a:cubicBezTo>
                    <a:pt x="2232" y="4561"/>
                    <a:pt x="2204" y="4559"/>
                    <a:pt x="2177" y="4557"/>
                  </a:cubicBezTo>
                  <a:cubicBezTo>
                    <a:pt x="2177" y="4557"/>
                    <a:pt x="2177" y="4557"/>
                    <a:pt x="2177" y="4557"/>
                  </a:cubicBezTo>
                  <a:close/>
                  <a:moveTo>
                    <a:pt x="2133" y="4474"/>
                  </a:moveTo>
                  <a:cubicBezTo>
                    <a:pt x="2131" y="4467"/>
                    <a:pt x="2129" y="4460"/>
                    <a:pt x="2127" y="4453"/>
                  </a:cubicBezTo>
                  <a:cubicBezTo>
                    <a:pt x="2130" y="4454"/>
                    <a:pt x="2134" y="4456"/>
                    <a:pt x="2138" y="4457"/>
                  </a:cubicBezTo>
                  <a:cubicBezTo>
                    <a:pt x="2137" y="4461"/>
                    <a:pt x="2139" y="4465"/>
                    <a:pt x="2144" y="4467"/>
                  </a:cubicBezTo>
                  <a:cubicBezTo>
                    <a:pt x="2162" y="4474"/>
                    <a:pt x="2180" y="4481"/>
                    <a:pt x="2199" y="4488"/>
                  </a:cubicBezTo>
                  <a:cubicBezTo>
                    <a:pt x="2179" y="4483"/>
                    <a:pt x="2160" y="4479"/>
                    <a:pt x="2141" y="4474"/>
                  </a:cubicBezTo>
                  <a:cubicBezTo>
                    <a:pt x="2138" y="4473"/>
                    <a:pt x="2135" y="4473"/>
                    <a:pt x="2133" y="4474"/>
                  </a:cubicBezTo>
                  <a:close/>
                  <a:moveTo>
                    <a:pt x="2254" y="4425"/>
                  </a:moveTo>
                  <a:cubicBezTo>
                    <a:pt x="2254" y="4425"/>
                    <a:pt x="2254" y="4425"/>
                    <a:pt x="2253" y="4425"/>
                  </a:cubicBezTo>
                  <a:cubicBezTo>
                    <a:pt x="2197" y="4425"/>
                    <a:pt x="2147" y="4410"/>
                    <a:pt x="2105" y="4382"/>
                  </a:cubicBezTo>
                  <a:cubicBezTo>
                    <a:pt x="2154" y="4400"/>
                    <a:pt x="2203" y="4414"/>
                    <a:pt x="2254" y="4425"/>
                  </a:cubicBezTo>
                  <a:close/>
                  <a:moveTo>
                    <a:pt x="2077" y="4361"/>
                  </a:moveTo>
                  <a:cubicBezTo>
                    <a:pt x="2074" y="4359"/>
                    <a:pt x="2071" y="4356"/>
                    <a:pt x="2068" y="4354"/>
                  </a:cubicBezTo>
                  <a:cubicBezTo>
                    <a:pt x="2088" y="4362"/>
                    <a:pt x="2108" y="4371"/>
                    <a:pt x="2128" y="4379"/>
                  </a:cubicBezTo>
                  <a:cubicBezTo>
                    <a:pt x="2111" y="4373"/>
                    <a:pt x="2094" y="4368"/>
                    <a:pt x="2077" y="4361"/>
                  </a:cubicBezTo>
                  <a:close/>
                  <a:moveTo>
                    <a:pt x="2035" y="4319"/>
                  </a:moveTo>
                  <a:cubicBezTo>
                    <a:pt x="2027" y="4309"/>
                    <a:pt x="2020" y="4298"/>
                    <a:pt x="2013" y="4287"/>
                  </a:cubicBezTo>
                  <a:cubicBezTo>
                    <a:pt x="2014" y="4288"/>
                    <a:pt x="2014" y="4288"/>
                    <a:pt x="2015" y="4289"/>
                  </a:cubicBezTo>
                  <a:cubicBezTo>
                    <a:pt x="2037" y="4303"/>
                    <a:pt x="2060" y="4315"/>
                    <a:pt x="2083" y="4326"/>
                  </a:cubicBezTo>
                  <a:cubicBezTo>
                    <a:pt x="2067" y="4324"/>
                    <a:pt x="2052" y="4321"/>
                    <a:pt x="2036" y="4319"/>
                  </a:cubicBezTo>
                  <a:cubicBezTo>
                    <a:pt x="2036" y="4319"/>
                    <a:pt x="2036" y="4319"/>
                    <a:pt x="2035" y="4319"/>
                  </a:cubicBezTo>
                  <a:close/>
                  <a:moveTo>
                    <a:pt x="1985" y="4228"/>
                  </a:moveTo>
                  <a:cubicBezTo>
                    <a:pt x="2035" y="4254"/>
                    <a:pt x="2086" y="4280"/>
                    <a:pt x="2137" y="4306"/>
                  </a:cubicBezTo>
                  <a:cubicBezTo>
                    <a:pt x="2099" y="4295"/>
                    <a:pt x="2060" y="4284"/>
                    <a:pt x="2022" y="4273"/>
                  </a:cubicBezTo>
                  <a:cubicBezTo>
                    <a:pt x="2014" y="4271"/>
                    <a:pt x="2010" y="4279"/>
                    <a:pt x="2012" y="4285"/>
                  </a:cubicBezTo>
                  <a:cubicBezTo>
                    <a:pt x="2001" y="4267"/>
                    <a:pt x="1992" y="4248"/>
                    <a:pt x="1985" y="4228"/>
                  </a:cubicBezTo>
                  <a:moveTo>
                    <a:pt x="1897" y="3999"/>
                  </a:moveTo>
                  <a:cubicBezTo>
                    <a:pt x="1894" y="3992"/>
                    <a:pt x="1892" y="3985"/>
                    <a:pt x="1891" y="3978"/>
                  </a:cubicBezTo>
                  <a:cubicBezTo>
                    <a:pt x="1921" y="3993"/>
                    <a:pt x="1951" y="4009"/>
                    <a:pt x="1981" y="4024"/>
                  </a:cubicBezTo>
                  <a:cubicBezTo>
                    <a:pt x="1953" y="4015"/>
                    <a:pt x="1925" y="4006"/>
                    <a:pt x="1897" y="3999"/>
                  </a:cubicBezTo>
                  <a:close/>
                  <a:moveTo>
                    <a:pt x="1888" y="3923"/>
                  </a:moveTo>
                  <a:cubicBezTo>
                    <a:pt x="1913" y="3941"/>
                    <a:pt x="1939" y="3957"/>
                    <a:pt x="1965" y="3973"/>
                  </a:cubicBezTo>
                  <a:cubicBezTo>
                    <a:pt x="1939" y="3964"/>
                    <a:pt x="1913" y="3955"/>
                    <a:pt x="1887" y="3945"/>
                  </a:cubicBezTo>
                  <a:cubicBezTo>
                    <a:pt x="1887" y="3938"/>
                    <a:pt x="1888" y="3931"/>
                    <a:pt x="1888" y="3923"/>
                  </a:cubicBezTo>
                  <a:moveTo>
                    <a:pt x="1909" y="3853"/>
                  </a:moveTo>
                  <a:cubicBezTo>
                    <a:pt x="1916" y="3871"/>
                    <a:pt x="1923" y="3889"/>
                    <a:pt x="1930" y="3907"/>
                  </a:cubicBezTo>
                  <a:cubicBezTo>
                    <a:pt x="1917" y="3904"/>
                    <a:pt x="1905" y="3901"/>
                    <a:pt x="1893" y="3898"/>
                  </a:cubicBezTo>
                  <a:cubicBezTo>
                    <a:pt x="1896" y="3883"/>
                    <a:pt x="1902" y="3868"/>
                    <a:pt x="1909" y="3853"/>
                  </a:cubicBezTo>
                  <a:close/>
                  <a:moveTo>
                    <a:pt x="3278" y="2586"/>
                  </a:moveTo>
                  <a:cubicBezTo>
                    <a:pt x="3484" y="2324"/>
                    <a:pt x="3597" y="2000"/>
                    <a:pt x="3607" y="1668"/>
                  </a:cubicBezTo>
                  <a:cubicBezTo>
                    <a:pt x="3617" y="1336"/>
                    <a:pt x="3518" y="1005"/>
                    <a:pt x="3342" y="725"/>
                  </a:cubicBezTo>
                  <a:cubicBezTo>
                    <a:pt x="3165" y="443"/>
                    <a:pt x="2903" y="186"/>
                    <a:pt x="2586" y="72"/>
                  </a:cubicBezTo>
                  <a:cubicBezTo>
                    <a:pt x="2415" y="10"/>
                    <a:pt x="2231" y="0"/>
                    <a:pt x="2050" y="3"/>
                  </a:cubicBezTo>
                  <a:cubicBezTo>
                    <a:pt x="1859" y="5"/>
                    <a:pt x="1666" y="21"/>
                    <a:pt x="1482" y="74"/>
                  </a:cubicBezTo>
                  <a:cubicBezTo>
                    <a:pt x="1147" y="171"/>
                    <a:pt x="838" y="379"/>
                    <a:pt x="580" y="610"/>
                  </a:cubicBezTo>
                  <a:cubicBezTo>
                    <a:pt x="327" y="836"/>
                    <a:pt x="162" y="1122"/>
                    <a:pt x="128" y="1462"/>
                  </a:cubicBezTo>
                  <a:cubicBezTo>
                    <a:pt x="96" y="1781"/>
                    <a:pt x="174" y="2110"/>
                    <a:pt x="332" y="2386"/>
                  </a:cubicBezTo>
                  <a:cubicBezTo>
                    <a:pt x="511" y="2698"/>
                    <a:pt x="786" y="2946"/>
                    <a:pt x="1092" y="3130"/>
                  </a:cubicBezTo>
                  <a:cubicBezTo>
                    <a:pt x="1249" y="3225"/>
                    <a:pt x="1416" y="3303"/>
                    <a:pt x="1587" y="3370"/>
                  </a:cubicBezTo>
                  <a:cubicBezTo>
                    <a:pt x="1638" y="3389"/>
                    <a:pt x="1691" y="3408"/>
                    <a:pt x="1730" y="3447"/>
                  </a:cubicBezTo>
                  <a:cubicBezTo>
                    <a:pt x="1768" y="3484"/>
                    <a:pt x="1788" y="3537"/>
                    <a:pt x="1806" y="3586"/>
                  </a:cubicBezTo>
                  <a:cubicBezTo>
                    <a:pt x="1837" y="3668"/>
                    <a:pt x="1868" y="3749"/>
                    <a:pt x="1900" y="3831"/>
                  </a:cubicBezTo>
                  <a:cubicBezTo>
                    <a:pt x="1896" y="3830"/>
                    <a:pt x="1891" y="3832"/>
                    <a:pt x="1887" y="3837"/>
                  </a:cubicBezTo>
                  <a:cubicBezTo>
                    <a:pt x="1809" y="3943"/>
                    <a:pt x="1849" y="4065"/>
                    <a:pt x="1935" y="4142"/>
                  </a:cubicBezTo>
                  <a:cubicBezTo>
                    <a:pt x="1935" y="4143"/>
                    <a:pt x="1934" y="4145"/>
                    <a:pt x="1934" y="4146"/>
                  </a:cubicBezTo>
                  <a:cubicBezTo>
                    <a:pt x="1921" y="4263"/>
                    <a:pt x="1989" y="4376"/>
                    <a:pt x="2089" y="4434"/>
                  </a:cubicBezTo>
                  <a:cubicBezTo>
                    <a:pt x="2072" y="4572"/>
                    <a:pt x="2196" y="4682"/>
                    <a:pt x="2326" y="4694"/>
                  </a:cubicBezTo>
                  <a:cubicBezTo>
                    <a:pt x="2348" y="4696"/>
                    <a:pt x="2369" y="4697"/>
                    <a:pt x="2391" y="4695"/>
                  </a:cubicBezTo>
                  <a:cubicBezTo>
                    <a:pt x="2391" y="4695"/>
                    <a:pt x="2391" y="4695"/>
                    <a:pt x="2391" y="4696"/>
                  </a:cubicBezTo>
                  <a:cubicBezTo>
                    <a:pt x="2556" y="4777"/>
                    <a:pt x="2777" y="4827"/>
                    <a:pt x="2956" y="4763"/>
                  </a:cubicBezTo>
                  <a:cubicBezTo>
                    <a:pt x="3071" y="4721"/>
                    <a:pt x="3222" y="4593"/>
                    <a:pt x="3225" y="4458"/>
                  </a:cubicBezTo>
                  <a:cubicBezTo>
                    <a:pt x="3275" y="4431"/>
                    <a:pt x="3320" y="4398"/>
                    <a:pt x="3354" y="4352"/>
                  </a:cubicBezTo>
                  <a:cubicBezTo>
                    <a:pt x="3429" y="4251"/>
                    <a:pt x="3419" y="4100"/>
                    <a:pt x="3299" y="4043"/>
                  </a:cubicBezTo>
                  <a:cubicBezTo>
                    <a:pt x="3338" y="3947"/>
                    <a:pt x="3301" y="3825"/>
                    <a:pt x="3213" y="3771"/>
                  </a:cubicBezTo>
                  <a:cubicBezTo>
                    <a:pt x="3277" y="3657"/>
                    <a:pt x="3248" y="3474"/>
                    <a:pt x="3099" y="3450"/>
                  </a:cubicBezTo>
                  <a:cubicBezTo>
                    <a:pt x="3097" y="3450"/>
                    <a:pt x="3096" y="3450"/>
                    <a:pt x="3095" y="3450"/>
                  </a:cubicBezTo>
                  <a:cubicBezTo>
                    <a:pt x="3086" y="3302"/>
                    <a:pt x="2985" y="3170"/>
                    <a:pt x="3010" y="3017"/>
                  </a:cubicBezTo>
                  <a:cubicBezTo>
                    <a:pt x="3037" y="2847"/>
                    <a:pt x="3176" y="2715"/>
                    <a:pt x="3278" y="258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4" name="Freeform 86">
              <a:extLst>
                <a:ext uri="{FF2B5EF4-FFF2-40B4-BE49-F238E27FC236}">
                  <a16:creationId xmlns:a16="http://schemas.microsoft.com/office/drawing/2014/main" id="{E6C3199D-F6E9-48E6-B310-231EC8DBC079}"/>
                </a:ext>
              </a:extLst>
            </p:cNvPr>
            <p:cNvSpPr>
              <a:spLocks noEditPoints="1"/>
            </p:cNvSpPr>
            <p:nvPr/>
          </p:nvSpPr>
          <p:spPr bwMode="auto">
            <a:xfrm>
              <a:off x="5721351" y="688975"/>
              <a:ext cx="658813" cy="463550"/>
            </a:xfrm>
            <a:custGeom>
              <a:avLst/>
              <a:gdLst>
                <a:gd name="T0" fmla="*/ 1221 w 1282"/>
                <a:gd name="T1" fmla="*/ 809 h 905"/>
                <a:gd name="T2" fmla="*/ 1145 w 1282"/>
                <a:gd name="T3" fmla="*/ 804 h 905"/>
                <a:gd name="T4" fmla="*/ 1118 w 1282"/>
                <a:gd name="T5" fmla="*/ 762 h 905"/>
                <a:gd name="T6" fmla="*/ 990 w 1282"/>
                <a:gd name="T7" fmla="*/ 560 h 905"/>
                <a:gd name="T8" fmla="*/ 587 w 1282"/>
                <a:gd name="T9" fmla="*/ 323 h 905"/>
                <a:gd name="T10" fmla="*/ 326 w 1282"/>
                <a:gd name="T11" fmla="*/ 310 h 905"/>
                <a:gd name="T12" fmla="*/ 141 w 1282"/>
                <a:gd name="T13" fmla="*/ 327 h 905"/>
                <a:gd name="T14" fmla="*/ 140 w 1282"/>
                <a:gd name="T15" fmla="*/ 140 h 905"/>
                <a:gd name="T16" fmla="*/ 152 w 1282"/>
                <a:gd name="T17" fmla="*/ 125 h 905"/>
                <a:gd name="T18" fmla="*/ 1155 w 1282"/>
                <a:gd name="T19" fmla="*/ 598 h 905"/>
                <a:gd name="T20" fmla="*/ 1219 w 1282"/>
                <a:gd name="T21" fmla="*/ 726 h 905"/>
                <a:gd name="T22" fmla="*/ 1228 w 1282"/>
                <a:gd name="T23" fmla="*/ 782 h 905"/>
                <a:gd name="T24" fmla="*/ 1221 w 1282"/>
                <a:gd name="T25" fmla="*/ 809 h 905"/>
                <a:gd name="T26" fmla="*/ 1142 w 1282"/>
                <a:gd name="T27" fmla="*/ 480 h 905"/>
                <a:gd name="T28" fmla="*/ 907 w 1282"/>
                <a:gd name="T29" fmla="*/ 237 h 905"/>
                <a:gd name="T30" fmla="*/ 104 w 1282"/>
                <a:gd name="T31" fmla="*/ 100 h 905"/>
                <a:gd name="T32" fmla="*/ 93 w 1282"/>
                <a:gd name="T33" fmla="*/ 110 h 905"/>
                <a:gd name="T34" fmla="*/ 53 w 1282"/>
                <a:gd name="T35" fmla="*/ 323 h 905"/>
                <a:gd name="T36" fmla="*/ 322 w 1282"/>
                <a:gd name="T37" fmla="*/ 363 h 905"/>
                <a:gd name="T38" fmla="*/ 955 w 1282"/>
                <a:gd name="T39" fmla="*/ 596 h 905"/>
                <a:gd name="T40" fmla="*/ 1051 w 1282"/>
                <a:gd name="T41" fmla="*/ 737 h 905"/>
                <a:gd name="T42" fmla="*/ 1146 w 1282"/>
                <a:gd name="T43" fmla="*/ 867 h 905"/>
                <a:gd name="T44" fmla="*/ 1279 w 1282"/>
                <a:gd name="T45" fmla="*/ 766 h 905"/>
                <a:gd name="T46" fmla="*/ 1142 w 1282"/>
                <a:gd name="T47" fmla="*/ 48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2" h="905">
                  <a:moveTo>
                    <a:pt x="1221" y="809"/>
                  </a:moveTo>
                  <a:cubicBezTo>
                    <a:pt x="1196" y="808"/>
                    <a:pt x="1171" y="806"/>
                    <a:pt x="1145" y="804"/>
                  </a:cubicBezTo>
                  <a:cubicBezTo>
                    <a:pt x="1134" y="797"/>
                    <a:pt x="1125" y="774"/>
                    <a:pt x="1118" y="762"/>
                  </a:cubicBezTo>
                  <a:cubicBezTo>
                    <a:pt x="1080" y="690"/>
                    <a:pt x="1045" y="622"/>
                    <a:pt x="990" y="560"/>
                  </a:cubicBezTo>
                  <a:cubicBezTo>
                    <a:pt x="885" y="442"/>
                    <a:pt x="740" y="359"/>
                    <a:pt x="587" y="323"/>
                  </a:cubicBezTo>
                  <a:cubicBezTo>
                    <a:pt x="501" y="303"/>
                    <a:pt x="413" y="298"/>
                    <a:pt x="326" y="310"/>
                  </a:cubicBezTo>
                  <a:cubicBezTo>
                    <a:pt x="267" y="318"/>
                    <a:pt x="200" y="348"/>
                    <a:pt x="141" y="327"/>
                  </a:cubicBezTo>
                  <a:cubicBezTo>
                    <a:pt x="51" y="294"/>
                    <a:pt x="64" y="179"/>
                    <a:pt x="140" y="140"/>
                  </a:cubicBezTo>
                  <a:cubicBezTo>
                    <a:pt x="147" y="136"/>
                    <a:pt x="151" y="131"/>
                    <a:pt x="152" y="125"/>
                  </a:cubicBezTo>
                  <a:cubicBezTo>
                    <a:pt x="557" y="38"/>
                    <a:pt x="948" y="247"/>
                    <a:pt x="1155" y="598"/>
                  </a:cubicBezTo>
                  <a:cubicBezTo>
                    <a:pt x="1179" y="638"/>
                    <a:pt x="1206" y="681"/>
                    <a:pt x="1219" y="726"/>
                  </a:cubicBezTo>
                  <a:cubicBezTo>
                    <a:pt x="1224" y="744"/>
                    <a:pt x="1229" y="763"/>
                    <a:pt x="1228" y="782"/>
                  </a:cubicBezTo>
                  <a:lnTo>
                    <a:pt x="1221" y="809"/>
                  </a:lnTo>
                  <a:close/>
                  <a:moveTo>
                    <a:pt x="1142" y="480"/>
                  </a:moveTo>
                  <a:cubicBezTo>
                    <a:pt x="1076" y="388"/>
                    <a:pt x="998" y="305"/>
                    <a:pt x="907" y="237"/>
                  </a:cubicBezTo>
                  <a:cubicBezTo>
                    <a:pt x="679" y="68"/>
                    <a:pt x="375" y="0"/>
                    <a:pt x="104" y="100"/>
                  </a:cubicBezTo>
                  <a:cubicBezTo>
                    <a:pt x="99" y="102"/>
                    <a:pt x="95" y="105"/>
                    <a:pt x="93" y="110"/>
                  </a:cubicBezTo>
                  <a:cubicBezTo>
                    <a:pt x="25" y="157"/>
                    <a:pt x="0" y="251"/>
                    <a:pt x="53" y="323"/>
                  </a:cubicBezTo>
                  <a:cubicBezTo>
                    <a:pt x="121" y="418"/>
                    <a:pt x="227" y="378"/>
                    <a:pt x="322" y="363"/>
                  </a:cubicBezTo>
                  <a:cubicBezTo>
                    <a:pt x="554" y="326"/>
                    <a:pt x="799" y="422"/>
                    <a:pt x="955" y="596"/>
                  </a:cubicBezTo>
                  <a:cubicBezTo>
                    <a:pt x="993" y="638"/>
                    <a:pt x="1025" y="686"/>
                    <a:pt x="1051" y="737"/>
                  </a:cubicBezTo>
                  <a:cubicBezTo>
                    <a:pt x="1075" y="785"/>
                    <a:pt x="1093" y="842"/>
                    <a:pt x="1146" y="867"/>
                  </a:cubicBezTo>
                  <a:cubicBezTo>
                    <a:pt x="1222" y="905"/>
                    <a:pt x="1282" y="841"/>
                    <a:pt x="1279" y="766"/>
                  </a:cubicBezTo>
                  <a:cubicBezTo>
                    <a:pt x="1275" y="665"/>
                    <a:pt x="1199" y="559"/>
                    <a:pt x="1142" y="4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5" name="Freeform 87">
              <a:extLst>
                <a:ext uri="{FF2B5EF4-FFF2-40B4-BE49-F238E27FC236}">
                  <a16:creationId xmlns:a16="http://schemas.microsoft.com/office/drawing/2014/main" id="{AD7BE318-3855-418F-9FE2-A6C5B0DBC402}"/>
                </a:ext>
              </a:extLst>
            </p:cNvPr>
            <p:cNvSpPr>
              <a:spLocks/>
            </p:cNvSpPr>
            <p:nvPr/>
          </p:nvSpPr>
          <p:spPr bwMode="auto">
            <a:xfrm>
              <a:off x="5362576" y="2354263"/>
              <a:ext cx="101600" cy="184150"/>
            </a:xfrm>
            <a:custGeom>
              <a:avLst/>
              <a:gdLst>
                <a:gd name="T0" fmla="*/ 153 w 198"/>
                <a:gd name="T1" fmla="*/ 21 h 358"/>
                <a:gd name="T2" fmla="*/ 86 w 198"/>
                <a:gd name="T3" fmla="*/ 172 h 358"/>
                <a:gd name="T4" fmla="*/ 53 w 198"/>
                <a:gd name="T5" fmla="*/ 242 h 358"/>
                <a:gd name="T6" fmla="*/ 28 w 198"/>
                <a:gd name="T7" fmla="*/ 296 h 358"/>
                <a:gd name="T8" fmla="*/ 13 w 198"/>
                <a:gd name="T9" fmla="*/ 302 h 358"/>
                <a:gd name="T10" fmla="*/ 5 w 198"/>
                <a:gd name="T11" fmla="*/ 336 h 358"/>
                <a:gd name="T12" fmla="*/ 37 w 198"/>
                <a:gd name="T13" fmla="*/ 354 h 358"/>
                <a:gd name="T14" fmla="*/ 116 w 198"/>
                <a:gd name="T15" fmla="*/ 228 h 358"/>
                <a:gd name="T16" fmla="*/ 191 w 198"/>
                <a:gd name="T17" fmla="*/ 37 h 358"/>
                <a:gd name="T18" fmla="*/ 153 w 198"/>
                <a:gd name="T19" fmla="*/ 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358">
                  <a:moveTo>
                    <a:pt x="153" y="21"/>
                  </a:moveTo>
                  <a:cubicBezTo>
                    <a:pt x="130" y="71"/>
                    <a:pt x="109" y="122"/>
                    <a:pt x="86" y="172"/>
                  </a:cubicBezTo>
                  <a:cubicBezTo>
                    <a:pt x="75" y="195"/>
                    <a:pt x="64" y="219"/>
                    <a:pt x="53" y="242"/>
                  </a:cubicBezTo>
                  <a:cubicBezTo>
                    <a:pt x="47" y="254"/>
                    <a:pt x="39" y="280"/>
                    <a:pt x="28" y="296"/>
                  </a:cubicBezTo>
                  <a:cubicBezTo>
                    <a:pt x="22" y="296"/>
                    <a:pt x="17" y="298"/>
                    <a:pt x="13" y="302"/>
                  </a:cubicBezTo>
                  <a:cubicBezTo>
                    <a:pt x="4" y="313"/>
                    <a:pt x="0" y="321"/>
                    <a:pt x="5" y="336"/>
                  </a:cubicBezTo>
                  <a:cubicBezTo>
                    <a:pt x="9" y="350"/>
                    <a:pt x="23" y="358"/>
                    <a:pt x="37" y="354"/>
                  </a:cubicBezTo>
                  <a:cubicBezTo>
                    <a:pt x="84" y="343"/>
                    <a:pt x="99" y="268"/>
                    <a:pt x="116" y="228"/>
                  </a:cubicBezTo>
                  <a:cubicBezTo>
                    <a:pt x="143" y="165"/>
                    <a:pt x="169" y="102"/>
                    <a:pt x="191" y="37"/>
                  </a:cubicBezTo>
                  <a:cubicBezTo>
                    <a:pt x="198" y="16"/>
                    <a:pt x="163" y="0"/>
                    <a:pt x="15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6" name="Freeform 88">
              <a:extLst>
                <a:ext uri="{FF2B5EF4-FFF2-40B4-BE49-F238E27FC236}">
                  <a16:creationId xmlns:a16="http://schemas.microsoft.com/office/drawing/2014/main" id="{412776F9-D734-425D-A944-EAEC21C00966}"/>
                </a:ext>
              </a:extLst>
            </p:cNvPr>
            <p:cNvSpPr>
              <a:spLocks/>
            </p:cNvSpPr>
            <p:nvPr/>
          </p:nvSpPr>
          <p:spPr bwMode="auto">
            <a:xfrm>
              <a:off x="5008563" y="2206625"/>
              <a:ext cx="131763" cy="153988"/>
            </a:xfrm>
            <a:custGeom>
              <a:avLst/>
              <a:gdLst>
                <a:gd name="T0" fmla="*/ 224 w 257"/>
                <a:gd name="T1" fmla="*/ 10 h 302"/>
                <a:gd name="T2" fmla="*/ 15 w 257"/>
                <a:gd name="T3" fmla="*/ 251 h 302"/>
                <a:gd name="T4" fmla="*/ 58 w 257"/>
                <a:gd name="T5" fmla="*/ 276 h 302"/>
                <a:gd name="T6" fmla="*/ 58 w 257"/>
                <a:gd name="T7" fmla="*/ 276 h 302"/>
                <a:gd name="T8" fmla="*/ 244 w 257"/>
                <a:gd name="T9" fmla="*/ 36 h 302"/>
                <a:gd name="T10" fmla="*/ 224 w 257"/>
                <a:gd name="T11" fmla="*/ 10 h 302"/>
              </a:gdLst>
              <a:ahLst/>
              <a:cxnLst>
                <a:cxn ang="0">
                  <a:pos x="T0" y="T1"/>
                </a:cxn>
                <a:cxn ang="0">
                  <a:pos x="T2" y="T3"/>
                </a:cxn>
                <a:cxn ang="0">
                  <a:pos x="T4" y="T5"/>
                </a:cxn>
                <a:cxn ang="0">
                  <a:pos x="T6" y="T7"/>
                </a:cxn>
                <a:cxn ang="0">
                  <a:pos x="T8" y="T9"/>
                </a:cxn>
                <a:cxn ang="0">
                  <a:pos x="T10" y="T11"/>
                </a:cxn>
              </a:cxnLst>
              <a:rect l="0" t="0" r="r" b="b"/>
              <a:pathLst>
                <a:path w="257" h="302">
                  <a:moveTo>
                    <a:pt x="224" y="10"/>
                  </a:moveTo>
                  <a:cubicBezTo>
                    <a:pt x="135" y="69"/>
                    <a:pt x="62" y="155"/>
                    <a:pt x="15" y="251"/>
                  </a:cubicBezTo>
                  <a:cubicBezTo>
                    <a:pt x="0" y="281"/>
                    <a:pt x="43" y="302"/>
                    <a:pt x="58" y="276"/>
                  </a:cubicBezTo>
                  <a:cubicBezTo>
                    <a:pt x="58" y="276"/>
                    <a:pt x="58" y="276"/>
                    <a:pt x="58" y="276"/>
                  </a:cubicBezTo>
                  <a:cubicBezTo>
                    <a:pt x="104" y="182"/>
                    <a:pt x="166" y="106"/>
                    <a:pt x="244" y="36"/>
                  </a:cubicBezTo>
                  <a:cubicBezTo>
                    <a:pt x="257" y="24"/>
                    <a:pt x="239" y="0"/>
                    <a:pt x="22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7" name="Freeform 89">
              <a:extLst>
                <a:ext uri="{FF2B5EF4-FFF2-40B4-BE49-F238E27FC236}">
                  <a16:creationId xmlns:a16="http://schemas.microsoft.com/office/drawing/2014/main" id="{51432B18-04AF-4E58-BADE-0CF2365881A8}"/>
                </a:ext>
              </a:extLst>
            </p:cNvPr>
            <p:cNvSpPr>
              <a:spLocks/>
            </p:cNvSpPr>
            <p:nvPr/>
          </p:nvSpPr>
          <p:spPr bwMode="auto">
            <a:xfrm>
              <a:off x="4638676" y="1828800"/>
              <a:ext cx="163513" cy="88900"/>
            </a:xfrm>
            <a:custGeom>
              <a:avLst/>
              <a:gdLst>
                <a:gd name="T0" fmla="*/ 283 w 319"/>
                <a:gd name="T1" fmla="*/ 9 h 174"/>
                <a:gd name="T2" fmla="*/ 151 w 319"/>
                <a:gd name="T3" fmla="*/ 80 h 174"/>
                <a:gd name="T4" fmla="*/ 15 w 319"/>
                <a:gd name="T5" fmla="*/ 140 h 174"/>
                <a:gd name="T6" fmla="*/ 24 w 319"/>
                <a:gd name="T7" fmla="*/ 174 h 174"/>
                <a:gd name="T8" fmla="*/ 166 w 319"/>
                <a:gd name="T9" fmla="*/ 124 h 174"/>
                <a:gd name="T10" fmla="*/ 304 w 319"/>
                <a:gd name="T11" fmla="*/ 35 h 174"/>
                <a:gd name="T12" fmla="*/ 283 w 319"/>
                <a:gd name="T13" fmla="*/ 9 h 174"/>
              </a:gdLst>
              <a:ahLst/>
              <a:cxnLst>
                <a:cxn ang="0">
                  <a:pos x="T0" y="T1"/>
                </a:cxn>
                <a:cxn ang="0">
                  <a:pos x="T2" y="T3"/>
                </a:cxn>
                <a:cxn ang="0">
                  <a:pos x="T4" y="T5"/>
                </a:cxn>
                <a:cxn ang="0">
                  <a:pos x="T6" y="T7"/>
                </a:cxn>
                <a:cxn ang="0">
                  <a:pos x="T8" y="T9"/>
                </a:cxn>
                <a:cxn ang="0">
                  <a:pos x="T10" y="T11"/>
                </a:cxn>
                <a:cxn ang="0">
                  <a:pos x="T12" y="T13"/>
                </a:cxn>
              </a:cxnLst>
              <a:rect l="0" t="0" r="r" b="b"/>
              <a:pathLst>
                <a:path w="319" h="174">
                  <a:moveTo>
                    <a:pt x="283" y="9"/>
                  </a:moveTo>
                  <a:cubicBezTo>
                    <a:pt x="239" y="33"/>
                    <a:pt x="197" y="59"/>
                    <a:pt x="151" y="80"/>
                  </a:cubicBezTo>
                  <a:cubicBezTo>
                    <a:pt x="107" y="101"/>
                    <a:pt x="54" y="111"/>
                    <a:pt x="15" y="140"/>
                  </a:cubicBezTo>
                  <a:cubicBezTo>
                    <a:pt x="0" y="150"/>
                    <a:pt x="4" y="174"/>
                    <a:pt x="24" y="174"/>
                  </a:cubicBezTo>
                  <a:cubicBezTo>
                    <a:pt x="73" y="174"/>
                    <a:pt x="123" y="146"/>
                    <a:pt x="166" y="124"/>
                  </a:cubicBezTo>
                  <a:cubicBezTo>
                    <a:pt x="215" y="99"/>
                    <a:pt x="262" y="71"/>
                    <a:pt x="304" y="35"/>
                  </a:cubicBezTo>
                  <a:cubicBezTo>
                    <a:pt x="319" y="22"/>
                    <a:pt x="299" y="0"/>
                    <a:pt x="28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8" name="Freeform 90">
              <a:extLst>
                <a:ext uri="{FF2B5EF4-FFF2-40B4-BE49-F238E27FC236}">
                  <a16:creationId xmlns:a16="http://schemas.microsoft.com/office/drawing/2014/main" id="{BB051FA6-93DF-4264-816D-CA4234A7589B}"/>
                </a:ext>
              </a:extLst>
            </p:cNvPr>
            <p:cNvSpPr>
              <a:spLocks/>
            </p:cNvSpPr>
            <p:nvPr/>
          </p:nvSpPr>
          <p:spPr bwMode="auto">
            <a:xfrm>
              <a:off x="4516438" y="1289050"/>
              <a:ext cx="190500" cy="38100"/>
            </a:xfrm>
            <a:custGeom>
              <a:avLst/>
              <a:gdLst>
                <a:gd name="T0" fmla="*/ 348 w 370"/>
                <a:gd name="T1" fmla="*/ 18 h 72"/>
                <a:gd name="T2" fmla="*/ 87 w 370"/>
                <a:gd name="T3" fmla="*/ 21 h 72"/>
                <a:gd name="T4" fmla="*/ 57 w 370"/>
                <a:gd name="T5" fmla="*/ 6 h 72"/>
                <a:gd name="T6" fmla="*/ 20 w 370"/>
                <a:gd name="T7" fmla="*/ 26 h 72"/>
                <a:gd name="T8" fmla="*/ 33 w 370"/>
                <a:gd name="T9" fmla="*/ 71 h 72"/>
                <a:gd name="T10" fmla="*/ 348 w 370"/>
                <a:gd name="T11" fmla="*/ 51 h 72"/>
                <a:gd name="T12" fmla="*/ 348 w 370"/>
                <a:gd name="T13" fmla="*/ 18 h 72"/>
              </a:gdLst>
              <a:ahLst/>
              <a:cxnLst>
                <a:cxn ang="0">
                  <a:pos x="T0" y="T1"/>
                </a:cxn>
                <a:cxn ang="0">
                  <a:pos x="T2" y="T3"/>
                </a:cxn>
                <a:cxn ang="0">
                  <a:pos x="T4" y="T5"/>
                </a:cxn>
                <a:cxn ang="0">
                  <a:pos x="T6" y="T7"/>
                </a:cxn>
                <a:cxn ang="0">
                  <a:pos x="T8" y="T9"/>
                </a:cxn>
                <a:cxn ang="0">
                  <a:pos x="T10" y="T11"/>
                </a:cxn>
                <a:cxn ang="0">
                  <a:pos x="T12" y="T13"/>
                </a:cxn>
              </a:cxnLst>
              <a:rect l="0" t="0" r="r" b="b"/>
              <a:pathLst>
                <a:path w="370" h="72">
                  <a:moveTo>
                    <a:pt x="348" y="18"/>
                  </a:moveTo>
                  <a:cubicBezTo>
                    <a:pt x="262" y="14"/>
                    <a:pt x="174" y="17"/>
                    <a:pt x="87" y="21"/>
                  </a:cubicBezTo>
                  <a:cubicBezTo>
                    <a:pt x="84" y="9"/>
                    <a:pt x="70" y="0"/>
                    <a:pt x="57" y="6"/>
                  </a:cubicBezTo>
                  <a:cubicBezTo>
                    <a:pt x="44" y="12"/>
                    <a:pt x="32" y="18"/>
                    <a:pt x="20" y="26"/>
                  </a:cubicBezTo>
                  <a:cubicBezTo>
                    <a:pt x="0" y="38"/>
                    <a:pt x="8" y="72"/>
                    <a:pt x="33" y="71"/>
                  </a:cubicBezTo>
                  <a:cubicBezTo>
                    <a:pt x="138" y="66"/>
                    <a:pt x="244" y="64"/>
                    <a:pt x="348" y="51"/>
                  </a:cubicBezTo>
                  <a:cubicBezTo>
                    <a:pt x="369" y="48"/>
                    <a:pt x="370" y="19"/>
                    <a:pt x="348"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9" name="Freeform 91">
              <a:extLst>
                <a:ext uri="{FF2B5EF4-FFF2-40B4-BE49-F238E27FC236}">
                  <a16:creationId xmlns:a16="http://schemas.microsoft.com/office/drawing/2014/main" id="{AA4C0DDE-182A-4F04-ACB7-6A48866AB634}"/>
                </a:ext>
              </a:extLst>
            </p:cNvPr>
            <p:cNvSpPr>
              <a:spLocks/>
            </p:cNvSpPr>
            <p:nvPr/>
          </p:nvSpPr>
          <p:spPr bwMode="auto">
            <a:xfrm>
              <a:off x="4786313" y="785813"/>
              <a:ext cx="134938" cy="136525"/>
            </a:xfrm>
            <a:custGeom>
              <a:avLst/>
              <a:gdLst>
                <a:gd name="T0" fmla="*/ 248 w 264"/>
                <a:gd name="T1" fmla="*/ 222 h 264"/>
                <a:gd name="T2" fmla="*/ 140 w 264"/>
                <a:gd name="T3" fmla="*/ 107 h 264"/>
                <a:gd name="T4" fmla="*/ 33 w 264"/>
                <a:gd name="T5" fmla="*/ 8 h 264"/>
                <a:gd name="T6" fmla="*/ 7 w 264"/>
                <a:gd name="T7" fmla="*/ 33 h 264"/>
                <a:gd name="T8" fmla="*/ 107 w 264"/>
                <a:gd name="T9" fmla="*/ 140 h 264"/>
                <a:gd name="T10" fmla="*/ 221 w 264"/>
                <a:gd name="T11" fmla="*/ 248 h 264"/>
                <a:gd name="T12" fmla="*/ 248 w 264"/>
                <a:gd name="T13" fmla="*/ 222 h 264"/>
              </a:gdLst>
              <a:ahLst/>
              <a:cxnLst>
                <a:cxn ang="0">
                  <a:pos x="T0" y="T1"/>
                </a:cxn>
                <a:cxn ang="0">
                  <a:pos x="T2" y="T3"/>
                </a:cxn>
                <a:cxn ang="0">
                  <a:pos x="T4" y="T5"/>
                </a:cxn>
                <a:cxn ang="0">
                  <a:pos x="T6" y="T7"/>
                </a:cxn>
                <a:cxn ang="0">
                  <a:pos x="T8" y="T9"/>
                </a:cxn>
                <a:cxn ang="0">
                  <a:pos x="T10" y="T11"/>
                </a:cxn>
                <a:cxn ang="0">
                  <a:pos x="T12" y="T13"/>
                </a:cxn>
              </a:cxnLst>
              <a:rect l="0" t="0" r="r" b="b"/>
              <a:pathLst>
                <a:path w="264" h="264">
                  <a:moveTo>
                    <a:pt x="248" y="222"/>
                  </a:moveTo>
                  <a:cubicBezTo>
                    <a:pt x="214" y="182"/>
                    <a:pt x="176" y="145"/>
                    <a:pt x="140" y="107"/>
                  </a:cubicBezTo>
                  <a:cubicBezTo>
                    <a:pt x="108" y="75"/>
                    <a:pt x="74" y="27"/>
                    <a:pt x="33" y="8"/>
                  </a:cubicBezTo>
                  <a:cubicBezTo>
                    <a:pt x="15" y="0"/>
                    <a:pt x="0" y="16"/>
                    <a:pt x="7" y="33"/>
                  </a:cubicBezTo>
                  <a:cubicBezTo>
                    <a:pt x="26" y="75"/>
                    <a:pt x="74" y="108"/>
                    <a:pt x="107" y="140"/>
                  </a:cubicBezTo>
                  <a:cubicBezTo>
                    <a:pt x="144" y="177"/>
                    <a:pt x="181" y="214"/>
                    <a:pt x="221" y="248"/>
                  </a:cubicBezTo>
                  <a:cubicBezTo>
                    <a:pt x="240" y="264"/>
                    <a:pt x="264" y="240"/>
                    <a:pt x="248" y="2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0" name="Freeform 92">
              <a:extLst>
                <a:ext uri="{FF2B5EF4-FFF2-40B4-BE49-F238E27FC236}">
                  <a16:creationId xmlns:a16="http://schemas.microsoft.com/office/drawing/2014/main" id="{276706B5-5250-45E3-9DB5-5294F76347BA}"/>
                </a:ext>
              </a:extLst>
            </p:cNvPr>
            <p:cNvSpPr>
              <a:spLocks/>
            </p:cNvSpPr>
            <p:nvPr/>
          </p:nvSpPr>
          <p:spPr bwMode="auto">
            <a:xfrm>
              <a:off x="5214938" y="444500"/>
              <a:ext cx="80963" cy="176213"/>
            </a:xfrm>
            <a:custGeom>
              <a:avLst/>
              <a:gdLst>
                <a:gd name="T0" fmla="*/ 150 w 158"/>
                <a:gd name="T1" fmla="*/ 309 h 345"/>
                <a:gd name="T2" fmla="*/ 94 w 158"/>
                <a:gd name="T3" fmla="*/ 152 h 345"/>
                <a:gd name="T4" fmla="*/ 37 w 158"/>
                <a:gd name="T5" fmla="*/ 13 h 345"/>
                <a:gd name="T6" fmla="*/ 3 w 158"/>
                <a:gd name="T7" fmla="*/ 23 h 345"/>
                <a:gd name="T8" fmla="*/ 54 w 158"/>
                <a:gd name="T9" fmla="*/ 175 h 345"/>
                <a:gd name="T10" fmla="*/ 113 w 158"/>
                <a:gd name="T11" fmla="*/ 324 h 345"/>
                <a:gd name="T12" fmla="*/ 150 w 158"/>
                <a:gd name="T13" fmla="*/ 309 h 345"/>
              </a:gdLst>
              <a:ahLst/>
              <a:cxnLst>
                <a:cxn ang="0">
                  <a:pos x="T0" y="T1"/>
                </a:cxn>
                <a:cxn ang="0">
                  <a:pos x="T2" y="T3"/>
                </a:cxn>
                <a:cxn ang="0">
                  <a:pos x="T4" y="T5"/>
                </a:cxn>
                <a:cxn ang="0">
                  <a:pos x="T6" y="T7"/>
                </a:cxn>
                <a:cxn ang="0">
                  <a:pos x="T8" y="T9"/>
                </a:cxn>
                <a:cxn ang="0">
                  <a:pos x="T10" y="T11"/>
                </a:cxn>
                <a:cxn ang="0">
                  <a:pos x="T12" y="T13"/>
                </a:cxn>
              </a:cxnLst>
              <a:rect l="0" t="0" r="r" b="b"/>
              <a:pathLst>
                <a:path w="158" h="345">
                  <a:moveTo>
                    <a:pt x="150" y="309"/>
                  </a:moveTo>
                  <a:cubicBezTo>
                    <a:pt x="133" y="256"/>
                    <a:pt x="113" y="204"/>
                    <a:pt x="94" y="152"/>
                  </a:cubicBezTo>
                  <a:cubicBezTo>
                    <a:pt x="77" y="106"/>
                    <a:pt x="65" y="54"/>
                    <a:pt x="37" y="13"/>
                  </a:cubicBezTo>
                  <a:cubicBezTo>
                    <a:pt x="28" y="0"/>
                    <a:pt x="0" y="3"/>
                    <a:pt x="3" y="23"/>
                  </a:cubicBezTo>
                  <a:cubicBezTo>
                    <a:pt x="9" y="75"/>
                    <a:pt x="34" y="125"/>
                    <a:pt x="54" y="175"/>
                  </a:cubicBezTo>
                  <a:cubicBezTo>
                    <a:pt x="73" y="225"/>
                    <a:pt x="92" y="275"/>
                    <a:pt x="113" y="324"/>
                  </a:cubicBezTo>
                  <a:cubicBezTo>
                    <a:pt x="122" y="345"/>
                    <a:pt x="158" y="330"/>
                    <a:pt x="150" y="30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1" name="Freeform 93">
              <a:extLst>
                <a:ext uri="{FF2B5EF4-FFF2-40B4-BE49-F238E27FC236}">
                  <a16:creationId xmlns:a16="http://schemas.microsoft.com/office/drawing/2014/main" id="{7FCA76CC-382A-4F9F-B611-402EE1B34011}"/>
                </a:ext>
              </a:extLst>
            </p:cNvPr>
            <p:cNvSpPr>
              <a:spLocks/>
            </p:cNvSpPr>
            <p:nvPr/>
          </p:nvSpPr>
          <p:spPr bwMode="auto">
            <a:xfrm>
              <a:off x="5795963" y="327025"/>
              <a:ext cx="68263" cy="193675"/>
            </a:xfrm>
            <a:custGeom>
              <a:avLst/>
              <a:gdLst>
                <a:gd name="T0" fmla="*/ 103 w 132"/>
                <a:gd name="T1" fmla="*/ 13 h 380"/>
                <a:gd name="T2" fmla="*/ 52 w 132"/>
                <a:gd name="T3" fmla="*/ 170 h 380"/>
                <a:gd name="T4" fmla="*/ 5 w 132"/>
                <a:gd name="T5" fmla="*/ 351 h 380"/>
                <a:gd name="T6" fmla="*/ 38 w 132"/>
                <a:gd name="T7" fmla="*/ 360 h 380"/>
                <a:gd name="T8" fmla="*/ 93 w 132"/>
                <a:gd name="T9" fmla="*/ 182 h 380"/>
                <a:gd name="T10" fmla="*/ 132 w 132"/>
                <a:gd name="T11" fmla="*/ 21 h 380"/>
                <a:gd name="T12" fmla="*/ 103 w 132"/>
                <a:gd name="T13" fmla="*/ 13 h 380"/>
              </a:gdLst>
              <a:ahLst/>
              <a:cxnLst>
                <a:cxn ang="0">
                  <a:pos x="T0" y="T1"/>
                </a:cxn>
                <a:cxn ang="0">
                  <a:pos x="T2" y="T3"/>
                </a:cxn>
                <a:cxn ang="0">
                  <a:pos x="T4" y="T5"/>
                </a:cxn>
                <a:cxn ang="0">
                  <a:pos x="T6" y="T7"/>
                </a:cxn>
                <a:cxn ang="0">
                  <a:pos x="T8" y="T9"/>
                </a:cxn>
                <a:cxn ang="0">
                  <a:pos x="T10" y="T11"/>
                </a:cxn>
                <a:cxn ang="0">
                  <a:pos x="T12" y="T13"/>
                </a:cxn>
              </a:cxnLst>
              <a:rect l="0" t="0" r="r" b="b"/>
              <a:pathLst>
                <a:path w="132" h="380">
                  <a:moveTo>
                    <a:pt x="103" y="13"/>
                  </a:moveTo>
                  <a:cubicBezTo>
                    <a:pt x="74" y="59"/>
                    <a:pt x="66" y="118"/>
                    <a:pt x="52" y="170"/>
                  </a:cubicBezTo>
                  <a:cubicBezTo>
                    <a:pt x="36" y="230"/>
                    <a:pt x="19" y="290"/>
                    <a:pt x="5" y="351"/>
                  </a:cubicBezTo>
                  <a:cubicBezTo>
                    <a:pt x="0" y="372"/>
                    <a:pt x="31" y="380"/>
                    <a:pt x="38" y="360"/>
                  </a:cubicBezTo>
                  <a:cubicBezTo>
                    <a:pt x="57" y="301"/>
                    <a:pt x="75" y="241"/>
                    <a:pt x="93" y="182"/>
                  </a:cubicBezTo>
                  <a:cubicBezTo>
                    <a:pt x="108" y="130"/>
                    <a:pt x="132" y="75"/>
                    <a:pt x="132" y="21"/>
                  </a:cubicBezTo>
                  <a:cubicBezTo>
                    <a:pt x="132" y="5"/>
                    <a:pt x="111" y="0"/>
                    <a:pt x="10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2" name="Freeform 94">
              <a:extLst>
                <a:ext uri="{FF2B5EF4-FFF2-40B4-BE49-F238E27FC236}">
                  <a16:creationId xmlns:a16="http://schemas.microsoft.com/office/drawing/2014/main" id="{FBB8F6EF-B072-4513-B03A-D59940E23C1C}"/>
                </a:ext>
              </a:extLst>
            </p:cNvPr>
            <p:cNvSpPr>
              <a:spLocks/>
            </p:cNvSpPr>
            <p:nvPr/>
          </p:nvSpPr>
          <p:spPr bwMode="auto">
            <a:xfrm>
              <a:off x="6334126" y="506413"/>
              <a:ext cx="130175" cy="163513"/>
            </a:xfrm>
            <a:custGeom>
              <a:avLst/>
              <a:gdLst>
                <a:gd name="T0" fmla="*/ 223 w 256"/>
                <a:gd name="T1" fmla="*/ 11 h 320"/>
                <a:gd name="T2" fmla="*/ 105 w 256"/>
                <a:gd name="T3" fmla="*/ 143 h 320"/>
                <a:gd name="T4" fmla="*/ 6 w 256"/>
                <a:gd name="T5" fmla="*/ 291 h 320"/>
                <a:gd name="T6" fmla="*/ 28 w 256"/>
                <a:gd name="T7" fmla="*/ 308 h 320"/>
                <a:gd name="T8" fmla="*/ 141 w 256"/>
                <a:gd name="T9" fmla="*/ 165 h 320"/>
                <a:gd name="T10" fmla="*/ 247 w 256"/>
                <a:gd name="T11" fmla="*/ 35 h 320"/>
                <a:gd name="T12" fmla="*/ 223 w 256"/>
                <a:gd name="T13" fmla="*/ 11 h 320"/>
              </a:gdLst>
              <a:ahLst/>
              <a:cxnLst>
                <a:cxn ang="0">
                  <a:pos x="T0" y="T1"/>
                </a:cxn>
                <a:cxn ang="0">
                  <a:pos x="T2" y="T3"/>
                </a:cxn>
                <a:cxn ang="0">
                  <a:pos x="T4" y="T5"/>
                </a:cxn>
                <a:cxn ang="0">
                  <a:pos x="T6" y="T7"/>
                </a:cxn>
                <a:cxn ang="0">
                  <a:pos x="T8" y="T9"/>
                </a:cxn>
                <a:cxn ang="0">
                  <a:pos x="T10" y="T11"/>
                </a:cxn>
                <a:cxn ang="0">
                  <a:pos x="T12" y="T13"/>
                </a:cxn>
              </a:cxnLst>
              <a:rect l="0" t="0" r="r" b="b"/>
              <a:pathLst>
                <a:path w="256" h="320">
                  <a:moveTo>
                    <a:pt x="223" y="11"/>
                  </a:moveTo>
                  <a:cubicBezTo>
                    <a:pt x="176" y="46"/>
                    <a:pt x="141" y="97"/>
                    <a:pt x="105" y="143"/>
                  </a:cubicBezTo>
                  <a:cubicBezTo>
                    <a:pt x="70" y="189"/>
                    <a:pt x="30" y="238"/>
                    <a:pt x="6" y="291"/>
                  </a:cubicBezTo>
                  <a:cubicBezTo>
                    <a:pt x="0" y="305"/>
                    <a:pt x="16" y="320"/>
                    <a:pt x="28" y="308"/>
                  </a:cubicBezTo>
                  <a:cubicBezTo>
                    <a:pt x="70" y="265"/>
                    <a:pt x="103" y="212"/>
                    <a:pt x="141" y="165"/>
                  </a:cubicBezTo>
                  <a:cubicBezTo>
                    <a:pt x="176" y="122"/>
                    <a:pt x="219" y="82"/>
                    <a:pt x="247" y="35"/>
                  </a:cubicBezTo>
                  <a:cubicBezTo>
                    <a:pt x="256" y="21"/>
                    <a:pt x="238" y="0"/>
                    <a:pt x="223"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3" name="Freeform 95">
              <a:extLst>
                <a:ext uri="{FF2B5EF4-FFF2-40B4-BE49-F238E27FC236}">
                  <a16:creationId xmlns:a16="http://schemas.microsoft.com/office/drawing/2014/main" id="{C3FA5C5C-FC95-4FFD-ABFC-0D9638DA49C9}"/>
                </a:ext>
              </a:extLst>
            </p:cNvPr>
            <p:cNvSpPr>
              <a:spLocks/>
            </p:cNvSpPr>
            <p:nvPr/>
          </p:nvSpPr>
          <p:spPr bwMode="auto">
            <a:xfrm>
              <a:off x="6657976" y="952500"/>
              <a:ext cx="174625" cy="80963"/>
            </a:xfrm>
            <a:custGeom>
              <a:avLst/>
              <a:gdLst>
                <a:gd name="T0" fmla="*/ 317 w 340"/>
                <a:gd name="T1" fmla="*/ 5 h 158"/>
                <a:gd name="T2" fmla="*/ 155 w 340"/>
                <a:gd name="T3" fmla="*/ 46 h 158"/>
                <a:gd name="T4" fmla="*/ 12 w 340"/>
                <a:gd name="T5" fmla="*/ 130 h 158"/>
                <a:gd name="T6" fmla="*/ 28 w 340"/>
                <a:gd name="T7" fmla="*/ 152 h 158"/>
                <a:gd name="T8" fmla="*/ 187 w 340"/>
                <a:gd name="T9" fmla="*/ 76 h 158"/>
                <a:gd name="T10" fmla="*/ 325 w 340"/>
                <a:gd name="T11" fmla="*/ 34 h 158"/>
                <a:gd name="T12" fmla="*/ 317 w 340"/>
                <a:gd name="T13" fmla="*/ 5 h 158"/>
              </a:gdLst>
              <a:ahLst/>
              <a:cxnLst>
                <a:cxn ang="0">
                  <a:pos x="T0" y="T1"/>
                </a:cxn>
                <a:cxn ang="0">
                  <a:pos x="T2" y="T3"/>
                </a:cxn>
                <a:cxn ang="0">
                  <a:pos x="T4" y="T5"/>
                </a:cxn>
                <a:cxn ang="0">
                  <a:pos x="T6" y="T7"/>
                </a:cxn>
                <a:cxn ang="0">
                  <a:pos x="T8" y="T9"/>
                </a:cxn>
                <a:cxn ang="0">
                  <a:pos x="T10" y="T11"/>
                </a:cxn>
                <a:cxn ang="0">
                  <a:pos x="T12" y="T13"/>
                </a:cxn>
              </a:cxnLst>
              <a:rect l="0" t="0" r="r" b="b"/>
              <a:pathLst>
                <a:path w="340" h="158">
                  <a:moveTo>
                    <a:pt x="317" y="5"/>
                  </a:moveTo>
                  <a:cubicBezTo>
                    <a:pt x="263" y="0"/>
                    <a:pt x="204" y="26"/>
                    <a:pt x="155" y="46"/>
                  </a:cubicBezTo>
                  <a:cubicBezTo>
                    <a:pt x="104" y="68"/>
                    <a:pt x="54" y="94"/>
                    <a:pt x="12" y="130"/>
                  </a:cubicBezTo>
                  <a:cubicBezTo>
                    <a:pt x="0" y="141"/>
                    <a:pt x="15" y="158"/>
                    <a:pt x="28" y="152"/>
                  </a:cubicBezTo>
                  <a:cubicBezTo>
                    <a:pt x="81" y="126"/>
                    <a:pt x="131" y="96"/>
                    <a:pt x="187" y="76"/>
                  </a:cubicBezTo>
                  <a:cubicBezTo>
                    <a:pt x="232" y="60"/>
                    <a:pt x="282" y="55"/>
                    <a:pt x="325" y="34"/>
                  </a:cubicBezTo>
                  <a:cubicBezTo>
                    <a:pt x="340" y="27"/>
                    <a:pt x="331" y="6"/>
                    <a:pt x="3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4" name="Freeform 96">
              <a:extLst>
                <a:ext uri="{FF2B5EF4-FFF2-40B4-BE49-F238E27FC236}">
                  <a16:creationId xmlns:a16="http://schemas.microsoft.com/office/drawing/2014/main" id="{245B6886-C39B-45EC-B8E6-3918961CA182}"/>
                </a:ext>
              </a:extLst>
            </p:cNvPr>
            <p:cNvSpPr>
              <a:spLocks/>
            </p:cNvSpPr>
            <p:nvPr/>
          </p:nvSpPr>
          <p:spPr bwMode="auto">
            <a:xfrm>
              <a:off x="6692901" y="1633538"/>
              <a:ext cx="185738" cy="39688"/>
            </a:xfrm>
            <a:custGeom>
              <a:avLst/>
              <a:gdLst>
                <a:gd name="T0" fmla="*/ 345 w 362"/>
                <a:gd name="T1" fmla="*/ 40 h 75"/>
                <a:gd name="T2" fmla="*/ 21 w 362"/>
                <a:gd name="T3" fmla="*/ 12 h 75"/>
                <a:gd name="T4" fmla="*/ 21 w 362"/>
                <a:gd name="T5" fmla="*/ 46 h 75"/>
                <a:gd name="T6" fmla="*/ 182 w 362"/>
                <a:gd name="T7" fmla="*/ 51 h 75"/>
                <a:gd name="T8" fmla="*/ 340 w 362"/>
                <a:gd name="T9" fmla="*/ 74 h 75"/>
                <a:gd name="T10" fmla="*/ 345 w 362"/>
                <a:gd name="T11" fmla="*/ 40 h 75"/>
              </a:gdLst>
              <a:ahLst/>
              <a:cxnLst>
                <a:cxn ang="0">
                  <a:pos x="T0" y="T1"/>
                </a:cxn>
                <a:cxn ang="0">
                  <a:pos x="T2" y="T3"/>
                </a:cxn>
                <a:cxn ang="0">
                  <a:pos x="T4" y="T5"/>
                </a:cxn>
                <a:cxn ang="0">
                  <a:pos x="T6" y="T7"/>
                </a:cxn>
                <a:cxn ang="0">
                  <a:pos x="T8" y="T9"/>
                </a:cxn>
                <a:cxn ang="0">
                  <a:pos x="T10" y="T11"/>
                </a:cxn>
              </a:cxnLst>
              <a:rect l="0" t="0" r="r" b="b"/>
              <a:pathLst>
                <a:path w="362" h="75">
                  <a:moveTo>
                    <a:pt x="345" y="40"/>
                  </a:moveTo>
                  <a:cubicBezTo>
                    <a:pt x="250" y="0"/>
                    <a:pt x="122" y="5"/>
                    <a:pt x="21" y="12"/>
                  </a:cubicBezTo>
                  <a:cubicBezTo>
                    <a:pt x="0" y="14"/>
                    <a:pt x="0" y="46"/>
                    <a:pt x="21" y="46"/>
                  </a:cubicBezTo>
                  <a:cubicBezTo>
                    <a:pt x="75" y="44"/>
                    <a:pt x="128" y="45"/>
                    <a:pt x="182" y="51"/>
                  </a:cubicBezTo>
                  <a:cubicBezTo>
                    <a:pt x="235" y="56"/>
                    <a:pt x="287" y="72"/>
                    <a:pt x="340" y="74"/>
                  </a:cubicBezTo>
                  <a:cubicBezTo>
                    <a:pt x="362" y="75"/>
                    <a:pt x="362" y="47"/>
                    <a:pt x="345"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55" name="Freeform 97">
              <a:extLst>
                <a:ext uri="{FF2B5EF4-FFF2-40B4-BE49-F238E27FC236}">
                  <a16:creationId xmlns:a16="http://schemas.microsoft.com/office/drawing/2014/main" id="{BB9266DE-B2DE-4C19-BC0F-93ED0EE4BF39}"/>
                </a:ext>
              </a:extLst>
            </p:cNvPr>
            <p:cNvSpPr>
              <a:spLocks/>
            </p:cNvSpPr>
            <p:nvPr/>
          </p:nvSpPr>
          <p:spPr bwMode="auto">
            <a:xfrm>
              <a:off x="6553201" y="2149475"/>
              <a:ext cx="190500" cy="90488"/>
            </a:xfrm>
            <a:custGeom>
              <a:avLst/>
              <a:gdLst>
                <a:gd name="T0" fmla="*/ 356 w 371"/>
                <a:gd name="T1" fmla="*/ 141 h 175"/>
                <a:gd name="T2" fmla="*/ 203 w 371"/>
                <a:gd name="T3" fmla="*/ 71 h 175"/>
                <a:gd name="T4" fmla="*/ 28 w 371"/>
                <a:gd name="T5" fmla="*/ 7 h 175"/>
                <a:gd name="T6" fmla="*/ 19 w 371"/>
                <a:gd name="T7" fmla="*/ 40 h 175"/>
                <a:gd name="T8" fmla="*/ 199 w 371"/>
                <a:gd name="T9" fmla="*/ 112 h 175"/>
                <a:gd name="T10" fmla="*/ 343 w 371"/>
                <a:gd name="T11" fmla="*/ 171 h 175"/>
                <a:gd name="T12" fmla="*/ 356 w 371"/>
                <a:gd name="T13" fmla="*/ 141 h 175"/>
              </a:gdLst>
              <a:ahLst/>
              <a:cxnLst>
                <a:cxn ang="0">
                  <a:pos x="T0" y="T1"/>
                </a:cxn>
                <a:cxn ang="0">
                  <a:pos x="T2" y="T3"/>
                </a:cxn>
                <a:cxn ang="0">
                  <a:pos x="T4" y="T5"/>
                </a:cxn>
                <a:cxn ang="0">
                  <a:pos x="T6" y="T7"/>
                </a:cxn>
                <a:cxn ang="0">
                  <a:pos x="T8" y="T9"/>
                </a:cxn>
                <a:cxn ang="0">
                  <a:pos x="T10" y="T11"/>
                </a:cxn>
                <a:cxn ang="0">
                  <a:pos x="T12" y="T13"/>
                </a:cxn>
              </a:cxnLst>
              <a:rect l="0" t="0" r="r" b="b"/>
              <a:pathLst>
                <a:path w="371" h="175">
                  <a:moveTo>
                    <a:pt x="356" y="141"/>
                  </a:moveTo>
                  <a:cubicBezTo>
                    <a:pt x="313" y="108"/>
                    <a:pt x="253" y="91"/>
                    <a:pt x="203" y="71"/>
                  </a:cubicBezTo>
                  <a:cubicBezTo>
                    <a:pt x="146" y="48"/>
                    <a:pt x="87" y="26"/>
                    <a:pt x="28" y="7"/>
                  </a:cubicBezTo>
                  <a:cubicBezTo>
                    <a:pt x="7" y="0"/>
                    <a:pt x="0" y="32"/>
                    <a:pt x="19" y="40"/>
                  </a:cubicBezTo>
                  <a:cubicBezTo>
                    <a:pt x="79" y="63"/>
                    <a:pt x="139" y="86"/>
                    <a:pt x="199" y="112"/>
                  </a:cubicBezTo>
                  <a:cubicBezTo>
                    <a:pt x="246" y="132"/>
                    <a:pt x="293" y="160"/>
                    <a:pt x="343" y="171"/>
                  </a:cubicBezTo>
                  <a:cubicBezTo>
                    <a:pt x="362" y="175"/>
                    <a:pt x="371" y="152"/>
                    <a:pt x="35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grpSp>
      <p:sp>
        <p:nvSpPr>
          <p:cNvPr id="36" name="Título 1">
            <a:extLst>
              <a:ext uri="{FF2B5EF4-FFF2-40B4-BE49-F238E27FC236}">
                <a16:creationId xmlns:a16="http://schemas.microsoft.com/office/drawing/2014/main" id="{97C7FC56-E0BF-B448-99EC-3B544D7421AB}"/>
              </a:ext>
            </a:extLst>
          </p:cNvPr>
          <p:cNvSpPr txBox="1">
            <a:spLocks/>
          </p:cNvSpPr>
          <p:nvPr/>
        </p:nvSpPr>
        <p:spPr>
          <a:xfrm>
            <a:off x="-13209" y="197721"/>
            <a:ext cx="12036056"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3200" b="1" dirty="0">
                <a:solidFill>
                  <a:srgbClr val="00AAA7"/>
                </a:solidFill>
                <a:latin typeface="Montserrat" panose="00000500000000000000" pitchFamily="50" charset="0"/>
              </a:rPr>
              <a:t>Directa </a:t>
            </a:r>
          </a:p>
          <a:p>
            <a:pPr algn="ctr"/>
            <a:endParaRPr lang="es-CO" sz="3200" b="1" dirty="0">
              <a:solidFill>
                <a:srgbClr val="00AAA7"/>
              </a:solidFill>
              <a:latin typeface="Montserrat" panose="00000500000000000000" pitchFamily="50" charset="0"/>
            </a:endParaRPr>
          </a:p>
        </p:txBody>
      </p:sp>
      <p:sp>
        <p:nvSpPr>
          <p:cNvPr id="3" name="Rectángulo 2">
            <a:extLst>
              <a:ext uri="{FF2B5EF4-FFF2-40B4-BE49-F238E27FC236}">
                <a16:creationId xmlns:a16="http://schemas.microsoft.com/office/drawing/2014/main" id="{6E4B517C-97BB-954B-AFDB-B1476AE2105C}"/>
              </a:ext>
            </a:extLst>
          </p:cNvPr>
          <p:cNvSpPr/>
          <p:nvPr/>
        </p:nvSpPr>
        <p:spPr>
          <a:xfrm>
            <a:off x="5384503" y="6161006"/>
            <a:ext cx="7501953" cy="338554"/>
          </a:xfrm>
          <a:prstGeom prst="rect">
            <a:avLst/>
          </a:prstGeom>
        </p:spPr>
        <p:txBody>
          <a:bodyPr wrap="square">
            <a:spAutoFit/>
          </a:bodyPr>
          <a:lstStyle/>
          <a:p>
            <a:pPr>
              <a:spcAft>
                <a:spcPts val="0"/>
              </a:spcAft>
            </a:pPr>
            <a:r>
              <a:rPr lang="es-CO" sz="1600" dirty="0">
                <a:latin typeface="Montserrat" panose="00000500000000000000" pitchFamily="50" charset="0"/>
                <a:ea typeface="Times New Roman" panose="02020603050405020304" pitchFamily="18" charset="0"/>
              </a:rPr>
              <a:t>Chalasaani NP, et al. Am J Gastroenterology, 2014; 109 (7): 950. </a:t>
            </a:r>
          </a:p>
        </p:txBody>
      </p:sp>
      <p:sp>
        <p:nvSpPr>
          <p:cNvPr id="2" name="CuadroTexto 1">
            <a:extLst>
              <a:ext uri="{FF2B5EF4-FFF2-40B4-BE49-F238E27FC236}">
                <a16:creationId xmlns:a16="http://schemas.microsoft.com/office/drawing/2014/main" id="{F807D057-4478-9141-8EF4-D61CEF9092FB}"/>
              </a:ext>
            </a:extLst>
          </p:cNvPr>
          <p:cNvSpPr txBox="1"/>
          <p:nvPr/>
        </p:nvSpPr>
        <p:spPr>
          <a:xfrm>
            <a:off x="8183430" y="691036"/>
            <a:ext cx="3459440" cy="707886"/>
          </a:xfrm>
          <a:prstGeom prst="rect">
            <a:avLst/>
          </a:prstGeom>
          <a:solidFill>
            <a:schemeClr val="accent3">
              <a:alpha val="44000"/>
            </a:schemeClr>
          </a:solidFill>
        </p:spPr>
        <p:txBody>
          <a:bodyPr wrap="square" rtlCol="0">
            <a:spAutoFit/>
          </a:bodyPr>
          <a:lstStyle/>
          <a:p>
            <a:r>
              <a:rPr lang="es-CO" sz="2000" b="1" i="1" dirty="0">
                <a:latin typeface="Montserrat" panose="00000500000000000000" pitchFamily="50" charset="0"/>
              </a:rPr>
              <a:t>Defecto en la excreción de bilirrubina</a:t>
            </a:r>
          </a:p>
        </p:txBody>
      </p:sp>
    </p:spTree>
    <p:extLst>
      <p:ext uri="{BB962C8B-B14F-4D97-AF65-F5344CB8AC3E}">
        <p14:creationId xmlns:p14="http://schemas.microsoft.com/office/powerpoint/2010/main" val="563870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dissolve">
                                      <p:cBhvr>
                                        <p:cTn id="12" dur="5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dissolve">
                                      <p:cBhvr>
                                        <p:cTn id="1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7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F3321EA-B91E-8B48-B3E6-0F7428BEC8CD}"/>
              </a:ext>
            </a:extLst>
          </p:cNvPr>
          <p:cNvSpPr txBox="1"/>
          <p:nvPr/>
        </p:nvSpPr>
        <p:spPr>
          <a:xfrm>
            <a:off x="1815405" y="105178"/>
            <a:ext cx="3103735" cy="338554"/>
          </a:xfrm>
          <a:prstGeom prst="rect">
            <a:avLst/>
          </a:prstGeom>
          <a:solidFill>
            <a:schemeClr val="accent1">
              <a:lumMod val="60000"/>
              <a:lumOff val="40000"/>
              <a:alpha val="38000"/>
            </a:schemeClr>
          </a:solidFill>
        </p:spPr>
        <p:txBody>
          <a:bodyPr wrap="square" rtlCol="0">
            <a:spAutoFit/>
          </a:bodyPr>
          <a:lstStyle/>
          <a:p>
            <a:r>
              <a:rPr lang="es-CO" sz="1600" dirty="0">
                <a:latin typeface="Montserrat" panose="00000500000000000000" pitchFamily="50" charset="0"/>
              </a:rPr>
              <a:t>Elevación de transaminasas </a:t>
            </a:r>
          </a:p>
        </p:txBody>
      </p:sp>
      <p:sp>
        <p:nvSpPr>
          <p:cNvPr id="6" name="CuadroTexto 5">
            <a:extLst>
              <a:ext uri="{FF2B5EF4-FFF2-40B4-BE49-F238E27FC236}">
                <a16:creationId xmlns:a16="http://schemas.microsoft.com/office/drawing/2014/main" id="{1E364BA9-7891-4046-8B8E-D91DBA013A30}"/>
              </a:ext>
            </a:extLst>
          </p:cNvPr>
          <p:cNvSpPr txBox="1"/>
          <p:nvPr/>
        </p:nvSpPr>
        <p:spPr>
          <a:xfrm>
            <a:off x="5563284" y="139045"/>
            <a:ext cx="2401619" cy="338554"/>
          </a:xfrm>
          <a:prstGeom prst="rect">
            <a:avLst/>
          </a:prstGeom>
          <a:solidFill>
            <a:schemeClr val="accent1">
              <a:lumMod val="60000"/>
              <a:lumOff val="40000"/>
              <a:alpha val="38000"/>
            </a:schemeClr>
          </a:solidFill>
        </p:spPr>
        <p:txBody>
          <a:bodyPr wrap="square" rtlCol="0">
            <a:spAutoFit/>
          </a:bodyPr>
          <a:lstStyle/>
          <a:p>
            <a:r>
              <a:rPr lang="es-CO" sz="1600" dirty="0">
                <a:latin typeface="Montserrat" panose="00000500000000000000" pitchFamily="50" charset="0"/>
              </a:rPr>
              <a:t>Elevación Bilirrubinas</a:t>
            </a:r>
          </a:p>
        </p:txBody>
      </p:sp>
      <p:sp>
        <p:nvSpPr>
          <p:cNvPr id="7" name="CuadroTexto 6">
            <a:extLst>
              <a:ext uri="{FF2B5EF4-FFF2-40B4-BE49-F238E27FC236}">
                <a16:creationId xmlns:a16="http://schemas.microsoft.com/office/drawing/2014/main" id="{B13668BA-38BE-7045-8D9D-4A0D7FA066F2}"/>
              </a:ext>
            </a:extLst>
          </p:cNvPr>
          <p:cNvSpPr txBox="1"/>
          <p:nvPr/>
        </p:nvSpPr>
        <p:spPr>
          <a:xfrm>
            <a:off x="2374053" y="1304051"/>
            <a:ext cx="1257075" cy="338554"/>
          </a:xfrm>
          <a:prstGeom prst="rect">
            <a:avLst/>
          </a:prstGeom>
          <a:noFill/>
        </p:spPr>
        <p:txBody>
          <a:bodyPr wrap="square" rtlCol="0">
            <a:spAutoFit/>
          </a:bodyPr>
          <a:lstStyle/>
          <a:p>
            <a:r>
              <a:rPr lang="es-CO" sz="1600" dirty="0">
                <a:latin typeface="Montserrat" panose="00000500000000000000" pitchFamily="50" charset="0"/>
              </a:rPr>
              <a:t>5- 10 a &gt;10 </a:t>
            </a:r>
          </a:p>
        </p:txBody>
      </p:sp>
      <p:sp>
        <p:nvSpPr>
          <p:cNvPr id="8" name="CuadroTexto 7">
            <a:extLst>
              <a:ext uri="{FF2B5EF4-FFF2-40B4-BE49-F238E27FC236}">
                <a16:creationId xmlns:a16="http://schemas.microsoft.com/office/drawing/2014/main" id="{39BC5E34-374B-8047-AD4F-F946D4202E97}"/>
              </a:ext>
            </a:extLst>
          </p:cNvPr>
          <p:cNvSpPr txBox="1"/>
          <p:nvPr/>
        </p:nvSpPr>
        <p:spPr>
          <a:xfrm>
            <a:off x="6116320" y="1304051"/>
            <a:ext cx="643125" cy="338554"/>
          </a:xfrm>
          <a:prstGeom prst="rect">
            <a:avLst/>
          </a:prstGeom>
          <a:noFill/>
        </p:spPr>
        <p:txBody>
          <a:bodyPr wrap="square" rtlCol="0">
            <a:spAutoFit/>
          </a:bodyPr>
          <a:lstStyle/>
          <a:p>
            <a:r>
              <a:rPr lang="es-CO" sz="1600" dirty="0">
                <a:latin typeface="Montserrat" panose="00000500000000000000" pitchFamily="50" charset="0"/>
              </a:rPr>
              <a:t>5-10 </a:t>
            </a:r>
          </a:p>
        </p:txBody>
      </p:sp>
      <p:sp>
        <p:nvSpPr>
          <p:cNvPr id="9" name="CuadroTexto 8">
            <a:extLst>
              <a:ext uri="{FF2B5EF4-FFF2-40B4-BE49-F238E27FC236}">
                <a16:creationId xmlns:a16="http://schemas.microsoft.com/office/drawing/2014/main" id="{80458329-981B-BB43-90A7-E7D898BA889E}"/>
              </a:ext>
            </a:extLst>
          </p:cNvPr>
          <p:cNvSpPr txBox="1"/>
          <p:nvPr/>
        </p:nvSpPr>
        <p:spPr>
          <a:xfrm>
            <a:off x="9113192" y="1304051"/>
            <a:ext cx="1814920" cy="338554"/>
          </a:xfrm>
          <a:prstGeom prst="rect">
            <a:avLst/>
          </a:prstGeom>
          <a:solidFill>
            <a:schemeClr val="accent5">
              <a:lumMod val="60000"/>
              <a:lumOff val="40000"/>
              <a:alpha val="38000"/>
            </a:schemeClr>
          </a:solidFill>
        </p:spPr>
        <p:txBody>
          <a:bodyPr wrap="square" rtlCol="0">
            <a:spAutoFit/>
          </a:bodyPr>
          <a:lstStyle/>
          <a:p>
            <a:r>
              <a:rPr lang="es-CO" sz="1600" dirty="0">
                <a:latin typeface="Montserrat" panose="00000500000000000000" pitchFamily="50" charset="0"/>
              </a:rPr>
              <a:t>Hepatitis virales</a:t>
            </a:r>
          </a:p>
        </p:txBody>
      </p:sp>
      <p:sp>
        <p:nvSpPr>
          <p:cNvPr id="10" name="CuadroTexto 9">
            <a:extLst>
              <a:ext uri="{FF2B5EF4-FFF2-40B4-BE49-F238E27FC236}">
                <a16:creationId xmlns:a16="http://schemas.microsoft.com/office/drawing/2014/main" id="{C3160D19-3513-D74C-891B-73663569BFA9}"/>
              </a:ext>
            </a:extLst>
          </p:cNvPr>
          <p:cNvSpPr txBox="1"/>
          <p:nvPr/>
        </p:nvSpPr>
        <p:spPr>
          <a:xfrm>
            <a:off x="2779612" y="1988711"/>
            <a:ext cx="567784" cy="338554"/>
          </a:xfrm>
          <a:prstGeom prst="rect">
            <a:avLst/>
          </a:prstGeom>
          <a:noFill/>
        </p:spPr>
        <p:txBody>
          <a:bodyPr wrap="square" rtlCol="0">
            <a:spAutoFit/>
          </a:bodyPr>
          <a:lstStyle/>
          <a:p>
            <a:r>
              <a:rPr lang="es-CO" sz="1600" dirty="0">
                <a:latin typeface="Montserrat" panose="00000500000000000000" pitchFamily="50" charset="0"/>
              </a:rPr>
              <a:t>&gt;10 </a:t>
            </a:r>
          </a:p>
        </p:txBody>
      </p:sp>
      <p:sp>
        <p:nvSpPr>
          <p:cNvPr id="11" name="CuadroTexto 10">
            <a:extLst>
              <a:ext uri="{FF2B5EF4-FFF2-40B4-BE49-F238E27FC236}">
                <a16:creationId xmlns:a16="http://schemas.microsoft.com/office/drawing/2014/main" id="{E8C5BB8B-FB0C-D94D-8F27-FD8CF8769529}"/>
              </a:ext>
            </a:extLst>
          </p:cNvPr>
          <p:cNvSpPr txBox="1"/>
          <p:nvPr/>
        </p:nvSpPr>
        <p:spPr>
          <a:xfrm>
            <a:off x="6116320" y="1906568"/>
            <a:ext cx="473206" cy="338554"/>
          </a:xfrm>
          <a:prstGeom prst="rect">
            <a:avLst/>
          </a:prstGeom>
          <a:noFill/>
        </p:spPr>
        <p:txBody>
          <a:bodyPr wrap="square" rtlCol="0">
            <a:spAutoFit/>
          </a:bodyPr>
          <a:lstStyle/>
          <a:p>
            <a:r>
              <a:rPr lang="es-CO" sz="1600" dirty="0">
                <a:latin typeface="Montserrat" panose="00000500000000000000" pitchFamily="50" charset="0"/>
              </a:rPr>
              <a:t>&lt;5 </a:t>
            </a:r>
          </a:p>
        </p:txBody>
      </p:sp>
      <p:sp>
        <p:nvSpPr>
          <p:cNvPr id="12" name="CuadroTexto 11">
            <a:extLst>
              <a:ext uri="{FF2B5EF4-FFF2-40B4-BE49-F238E27FC236}">
                <a16:creationId xmlns:a16="http://schemas.microsoft.com/office/drawing/2014/main" id="{748C96B4-0C69-2B4F-AEE8-0590B3ACAAFE}"/>
              </a:ext>
            </a:extLst>
          </p:cNvPr>
          <p:cNvSpPr txBox="1"/>
          <p:nvPr/>
        </p:nvSpPr>
        <p:spPr>
          <a:xfrm>
            <a:off x="9113191" y="1861493"/>
            <a:ext cx="1834156" cy="338554"/>
          </a:xfrm>
          <a:prstGeom prst="rect">
            <a:avLst/>
          </a:prstGeom>
          <a:solidFill>
            <a:schemeClr val="accent5">
              <a:lumMod val="60000"/>
              <a:lumOff val="40000"/>
              <a:alpha val="38000"/>
            </a:schemeClr>
          </a:solidFill>
        </p:spPr>
        <p:txBody>
          <a:bodyPr wrap="square" rtlCol="0">
            <a:spAutoFit/>
          </a:bodyPr>
          <a:lstStyle/>
          <a:p>
            <a:r>
              <a:rPr lang="es-CO" sz="1600" dirty="0">
                <a:latin typeface="Montserrat" panose="00000500000000000000" pitchFamily="50" charset="0"/>
              </a:rPr>
              <a:t>Hepatitis tóxica </a:t>
            </a:r>
          </a:p>
        </p:txBody>
      </p:sp>
      <p:sp>
        <p:nvSpPr>
          <p:cNvPr id="13" name="CuadroTexto 12">
            <a:extLst>
              <a:ext uri="{FF2B5EF4-FFF2-40B4-BE49-F238E27FC236}">
                <a16:creationId xmlns:a16="http://schemas.microsoft.com/office/drawing/2014/main" id="{09155786-7519-3C4B-A7D5-ED231D165BA1}"/>
              </a:ext>
            </a:extLst>
          </p:cNvPr>
          <p:cNvSpPr txBox="1"/>
          <p:nvPr/>
        </p:nvSpPr>
        <p:spPr>
          <a:xfrm>
            <a:off x="6116320" y="2536791"/>
            <a:ext cx="567784" cy="338554"/>
          </a:xfrm>
          <a:prstGeom prst="rect">
            <a:avLst/>
          </a:prstGeom>
          <a:noFill/>
        </p:spPr>
        <p:txBody>
          <a:bodyPr wrap="square" rtlCol="0">
            <a:spAutoFit/>
          </a:bodyPr>
          <a:lstStyle/>
          <a:p>
            <a:r>
              <a:rPr lang="es-CO" sz="1600" dirty="0">
                <a:latin typeface="Montserrat" panose="00000500000000000000" pitchFamily="50" charset="0"/>
              </a:rPr>
              <a:t>&gt;10 </a:t>
            </a:r>
          </a:p>
        </p:txBody>
      </p:sp>
      <p:sp>
        <p:nvSpPr>
          <p:cNvPr id="14" name="CuadroTexto 13">
            <a:extLst>
              <a:ext uri="{FF2B5EF4-FFF2-40B4-BE49-F238E27FC236}">
                <a16:creationId xmlns:a16="http://schemas.microsoft.com/office/drawing/2014/main" id="{43598BA9-F03D-8C4A-80EB-2775A1C61B19}"/>
              </a:ext>
            </a:extLst>
          </p:cNvPr>
          <p:cNvSpPr txBox="1"/>
          <p:nvPr/>
        </p:nvSpPr>
        <p:spPr>
          <a:xfrm>
            <a:off x="2779612" y="2536791"/>
            <a:ext cx="643125" cy="338554"/>
          </a:xfrm>
          <a:prstGeom prst="rect">
            <a:avLst/>
          </a:prstGeom>
          <a:noFill/>
        </p:spPr>
        <p:txBody>
          <a:bodyPr wrap="square" rtlCol="0">
            <a:spAutoFit/>
          </a:bodyPr>
          <a:lstStyle/>
          <a:p>
            <a:r>
              <a:rPr lang="es-CO" sz="1600" dirty="0">
                <a:latin typeface="Montserrat" panose="00000500000000000000" pitchFamily="50" charset="0"/>
              </a:rPr>
              <a:t>5-10 </a:t>
            </a:r>
          </a:p>
        </p:txBody>
      </p:sp>
      <p:sp>
        <p:nvSpPr>
          <p:cNvPr id="15" name="CuadroTexto 14">
            <a:extLst>
              <a:ext uri="{FF2B5EF4-FFF2-40B4-BE49-F238E27FC236}">
                <a16:creationId xmlns:a16="http://schemas.microsoft.com/office/drawing/2014/main" id="{FD34BE2D-94F1-E348-AA8D-2417F2A44B84}"/>
              </a:ext>
            </a:extLst>
          </p:cNvPr>
          <p:cNvSpPr txBox="1"/>
          <p:nvPr/>
        </p:nvSpPr>
        <p:spPr>
          <a:xfrm>
            <a:off x="9078727" y="2429950"/>
            <a:ext cx="2913460" cy="523220"/>
          </a:xfrm>
          <a:prstGeom prst="rect">
            <a:avLst/>
          </a:prstGeom>
          <a:solidFill>
            <a:schemeClr val="accent5">
              <a:lumMod val="60000"/>
              <a:lumOff val="40000"/>
              <a:alpha val="38000"/>
            </a:schemeClr>
          </a:solidFill>
        </p:spPr>
        <p:txBody>
          <a:bodyPr wrap="square" rtlCol="0">
            <a:spAutoFit/>
          </a:bodyPr>
          <a:lstStyle/>
          <a:p>
            <a:r>
              <a:rPr lang="es-CO" sz="1400" dirty="0">
                <a:latin typeface="Montserrat" panose="00000500000000000000" pitchFamily="50" charset="0"/>
              </a:rPr>
              <a:t>Obstrucción biliar</a:t>
            </a:r>
          </a:p>
          <a:p>
            <a:r>
              <a:rPr lang="es-CO" sz="1400" dirty="0">
                <a:latin typeface="Montserrat" panose="00000500000000000000" pitchFamily="50" charset="0"/>
              </a:rPr>
              <a:t>ALT/FA &lt;2</a:t>
            </a:r>
          </a:p>
        </p:txBody>
      </p:sp>
      <p:sp>
        <p:nvSpPr>
          <p:cNvPr id="16" name="CuadroTexto 15">
            <a:extLst>
              <a:ext uri="{FF2B5EF4-FFF2-40B4-BE49-F238E27FC236}">
                <a16:creationId xmlns:a16="http://schemas.microsoft.com/office/drawing/2014/main" id="{EF25E3AF-8A6F-4447-9CD6-45F33921D64C}"/>
              </a:ext>
            </a:extLst>
          </p:cNvPr>
          <p:cNvSpPr txBox="1"/>
          <p:nvPr/>
        </p:nvSpPr>
        <p:spPr>
          <a:xfrm>
            <a:off x="2374053" y="721548"/>
            <a:ext cx="1353256" cy="338554"/>
          </a:xfrm>
          <a:prstGeom prst="rect">
            <a:avLst/>
          </a:prstGeom>
          <a:noFill/>
        </p:spPr>
        <p:txBody>
          <a:bodyPr wrap="square" rtlCol="0">
            <a:spAutoFit/>
          </a:bodyPr>
          <a:lstStyle/>
          <a:p>
            <a:r>
              <a:rPr lang="es-CO" sz="1600" dirty="0">
                <a:latin typeface="Montserrat" panose="00000500000000000000" pitchFamily="50" charset="0"/>
              </a:rPr>
              <a:t>10-50 veces</a:t>
            </a:r>
          </a:p>
        </p:txBody>
      </p:sp>
      <p:sp>
        <p:nvSpPr>
          <p:cNvPr id="17" name="CuadroTexto 16">
            <a:extLst>
              <a:ext uri="{FF2B5EF4-FFF2-40B4-BE49-F238E27FC236}">
                <a16:creationId xmlns:a16="http://schemas.microsoft.com/office/drawing/2014/main" id="{421952D1-ED03-F443-9161-93224D16CEF7}"/>
              </a:ext>
            </a:extLst>
          </p:cNvPr>
          <p:cNvSpPr txBox="1"/>
          <p:nvPr/>
        </p:nvSpPr>
        <p:spPr>
          <a:xfrm>
            <a:off x="6116320" y="718753"/>
            <a:ext cx="1047082" cy="338554"/>
          </a:xfrm>
          <a:prstGeom prst="rect">
            <a:avLst/>
          </a:prstGeom>
          <a:noFill/>
        </p:spPr>
        <p:txBody>
          <a:bodyPr wrap="square" rtlCol="0">
            <a:spAutoFit/>
          </a:bodyPr>
          <a:lstStyle/>
          <a:p>
            <a:r>
              <a:rPr lang="es-CO" sz="1600" dirty="0">
                <a:latin typeface="Montserrat" panose="00000500000000000000" pitchFamily="50" charset="0"/>
              </a:rPr>
              <a:t>&lt;5 veces</a:t>
            </a:r>
          </a:p>
        </p:txBody>
      </p:sp>
      <p:sp>
        <p:nvSpPr>
          <p:cNvPr id="18" name="CuadroTexto 17">
            <a:extLst>
              <a:ext uri="{FF2B5EF4-FFF2-40B4-BE49-F238E27FC236}">
                <a16:creationId xmlns:a16="http://schemas.microsoft.com/office/drawing/2014/main" id="{D3136FEF-A229-C748-9494-F036E2B028C1}"/>
              </a:ext>
            </a:extLst>
          </p:cNvPr>
          <p:cNvSpPr txBox="1"/>
          <p:nvPr/>
        </p:nvSpPr>
        <p:spPr>
          <a:xfrm>
            <a:off x="9078727" y="602602"/>
            <a:ext cx="2292615" cy="584775"/>
          </a:xfrm>
          <a:prstGeom prst="rect">
            <a:avLst/>
          </a:prstGeom>
          <a:solidFill>
            <a:schemeClr val="accent5">
              <a:lumMod val="60000"/>
              <a:lumOff val="40000"/>
              <a:alpha val="38000"/>
            </a:schemeClr>
          </a:solidFill>
        </p:spPr>
        <p:txBody>
          <a:bodyPr wrap="square" rtlCol="0">
            <a:spAutoFit/>
          </a:bodyPr>
          <a:lstStyle/>
          <a:p>
            <a:r>
              <a:rPr lang="es-CO" sz="1600" dirty="0">
                <a:latin typeface="Montserrat" panose="00000500000000000000" pitchFamily="50" charset="0"/>
              </a:rPr>
              <a:t>Hipóxico isquémica</a:t>
            </a:r>
            <a:br>
              <a:rPr lang="es-CO" sz="1600" dirty="0">
                <a:latin typeface="Montserrat" panose="00000500000000000000" pitchFamily="50" charset="0"/>
              </a:rPr>
            </a:br>
            <a:r>
              <a:rPr lang="es-CO" sz="1600" dirty="0">
                <a:latin typeface="Montserrat" panose="00000500000000000000" pitchFamily="50" charset="0"/>
              </a:rPr>
              <a:t>AST&gt;ALT  ALT/</a:t>
            </a:r>
            <a:r>
              <a:rPr lang="es-CO" sz="1600" b="1" dirty="0">
                <a:latin typeface="Montserrat" panose="00000500000000000000" pitchFamily="50" charset="0"/>
              </a:rPr>
              <a:t>LDH</a:t>
            </a:r>
            <a:r>
              <a:rPr lang="es-CO" sz="1600" dirty="0">
                <a:latin typeface="Montserrat" panose="00000500000000000000" pitchFamily="50" charset="0"/>
              </a:rPr>
              <a:t>&lt;1</a:t>
            </a:r>
          </a:p>
        </p:txBody>
      </p:sp>
      <p:sp>
        <p:nvSpPr>
          <p:cNvPr id="19" name="CuadroTexto 18">
            <a:extLst>
              <a:ext uri="{FF2B5EF4-FFF2-40B4-BE49-F238E27FC236}">
                <a16:creationId xmlns:a16="http://schemas.microsoft.com/office/drawing/2014/main" id="{45814CE3-EE49-4F4C-A98E-E3DC875FAC03}"/>
              </a:ext>
            </a:extLst>
          </p:cNvPr>
          <p:cNvSpPr txBox="1"/>
          <p:nvPr/>
        </p:nvSpPr>
        <p:spPr>
          <a:xfrm>
            <a:off x="2746750" y="3239742"/>
            <a:ext cx="643125" cy="338554"/>
          </a:xfrm>
          <a:prstGeom prst="rect">
            <a:avLst/>
          </a:prstGeom>
          <a:noFill/>
        </p:spPr>
        <p:txBody>
          <a:bodyPr wrap="square" rtlCol="0">
            <a:spAutoFit/>
          </a:bodyPr>
          <a:lstStyle/>
          <a:p>
            <a:r>
              <a:rPr lang="es-CO" sz="1600" dirty="0">
                <a:latin typeface="Montserrat" panose="00000500000000000000" pitchFamily="50" charset="0"/>
              </a:rPr>
              <a:t>5-10 </a:t>
            </a:r>
          </a:p>
        </p:txBody>
      </p:sp>
      <p:sp>
        <p:nvSpPr>
          <p:cNvPr id="20" name="CuadroTexto 19">
            <a:extLst>
              <a:ext uri="{FF2B5EF4-FFF2-40B4-BE49-F238E27FC236}">
                <a16:creationId xmlns:a16="http://schemas.microsoft.com/office/drawing/2014/main" id="{1E34B096-5D0C-5C4F-8204-F3B6E3CFBE60}"/>
              </a:ext>
            </a:extLst>
          </p:cNvPr>
          <p:cNvSpPr txBox="1"/>
          <p:nvPr/>
        </p:nvSpPr>
        <p:spPr>
          <a:xfrm>
            <a:off x="6192302" y="3246120"/>
            <a:ext cx="643125" cy="338554"/>
          </a:xfrm>
          <a:prstGeom prst="rect">
            <a:avLst/>
          </a:prstGeom>
          <a:noFill/>
        </p:spPr>
        <p:txBody>
          <a:bodyPr wrap="square" rtlCol="0">
            <a:spAutoFit/>
          </a:bodyPr>
          <a:lstStyle/>
          <a:p>
            <a:r>
              <a:rPr lang="es-CO" sz="1600" dirty="0">
                <a:latin typeface="Montserrat" panose="00000500000000000000" pitchFamily="50" charset="0"/>
              </a:rPr>
              <a:t>5-10 </a:t>
            </a:r>
          </a:p>
        </p:txBody>
      </p:sp>
      <p:sp>
        <p:nvSpPr>
          <p:cNvPr id="21" name="CuadroTexto 20">
            <a:extLst>
              <a:ext uri="{FF2B5EF4-FFF2-40B4-BE49-F238E27FC236}">
                <a16:creationId xmlns:a16="http://schemas.microsoft.com/office/drawing/2014/main" id="{CB4B30FB-74DB-5F47-9D8C-F8704C6017A9}"/>
              </a:ext>
            </a:extLst>
          </p:cNvPr>
          <p:cNvSpPr txBox="1"/>
          <p:nvPr/>
        </p:nvSpPr>
        <p:spPr>
          <a:xfrm>
            <a:off x="9078727" y="3119454"/>
            <a:ext cx="2913460" cy="523220"/>
          </a:xfrm>
          <a:prstGeom prst="rect">
            <a:avLst/>
          </a:prstGeom>
          <a:solidFill>
            <a:schemeClr val="accent5">
              <a:lumMod val="60000"/>
              <a:lumOff val="40000"/>
              <a:alpha val="38000"/>
            </a:schemeClr>
          </a:solidFill>
        </p:spPr>
        <p:txBody>
          <a:bodyPr wrap="square" rtlCol="0">
            <a:spAutoFit/>
          </a:bodyPr>
          <a:lstStyle/>
          <a:p>
            <a:r>
              <a:rPr lang="es-CO" sz="1400" dirty="0">
                <a:latin typeface="Montserrat" panose="00000500000000000000" pitchFamily="50" charset="0"/>
              </a:rPr>
              <a:t>Hepatitis alcohólica</a:t>
            </a:r>
          </a:p>
          <a:p>
            <a:r>
              <a:rPr lang="es-CO" sz="1400" dirty="0">
                <a:latin typeface="Montserrat" panose="00000500000000000000" pitchFamily="50" charset="0"/>
              </a:rPr>
              <a:t>AST/ALT &gt;2</a:t>
            </a:r>
          </a:p>
        </p:txBody>
      </p:sp>
      <p:sp>
        <p:nvSpPr>
          <p:cNvPr id="22" name="CuadroTexto 21">
            <a:extLst>
              <a:ext uri="{FF2B5EF4-FFF2-40B4-BE49-F238E27FC236}">
                <a16:creationId xmlns:a16="http://schemas.microsoft.com/office/drawing/2014/main" id="{2F1679C7-56E3-FA45-9BEB-046E6DDDD8C0}"/>
              </a:ext>
            </a:extLst>
          </p:cNvPr>
          <p:cNvSpPr txBox="1"/>
          <p:nvPr/>
        </p:nvSpPr>
        <p:spPr>
          <a:xfrm>
            <a:off x="2713889" y="4046000"/>
            <a:ext cx="643125" cy="338554"/>
          </a:xfrm>
          <a:prstGeom prst="rect">
            <a:avLst/>
          </a:prstGeom>
          <a:noFill/>
        </p:spPr>
        <p:txBody>
          <a:bodyPr wrap="square" rtlCol="0">
            <a:spAutoFit/>
          </a:bodyPr>
          <a:lstStyle/>
          <a:p>
            <a:r>
              <a:rPr lang="es-CO" sz="1600" dirty="0">
                <a:latin typeface="Montserrat" panose="00000500000000000000" pitchFamily="50" charset="0"/>
              </a:rPr>
              <a:t>5-10 </a:t>
            </a:r>
          </a:p>
        </p:txBody>
      </p:sp>
      <p:sp>
        <p:nvSpPr>
          <p:cNvPr id="23" name="CuadroTexto 22">
            <a:extLst>
              <a:ext uri="{FF2B5EF4-FFF2-40B4-BE49-F238E27FC236}">
                <a16:creationId xmlns:a16="http://schemas.microsoft.com/office/drawing/2014/main" id="{D90E94EF-B5EF-3043-985A-DFE4BDEED84E}"/>
              </a:ext>
            </a:extLst>
          </p:cNvPr>
          <p:cNvSpPr txBox="1"/>
          <p:nvPr/>
        </p:nvSpPr>
        <p:spPr>
          <a:xfrm>
            <a:off x="6244560" y="3956833"/>
            <a:ext cx="473206" cy="338554"/>
          </a:xfrm>
          <a:prstGeom prst="rect">
            <a:avLst/>
          </a:prstGeom>
          <a:noFill/>
        </p:spPr>
        <p:txBody>
          <a:bodyPr wrap="square" rtlCol="0">
            <a:spAutoFit/>
          </a:bodyPr>
          <a:lstStyle/>
          <a:p>
            <a:r>
              <a:rPr lang="es-CO" sz="1600" dirty="0">
                <a:latin typeface="Montserrat" panose="00000500000000000000" pitchFamily="50" charset="0"/>
              </a:rPr>
              <a:t>&lt;5 </a:t>
            </a:r>
          </a:p>
        </p:txBody>
      </p:sp>
      <p:sp>
        <p:nvSpPr>
          <p:cNvPr id="24" name="CuadroTexto 23">
            <a:extLst>
              <a:ext uri="{FF2B5EF4-FFF2-40B4-BE49-F238E27FC236}">
                <a16:creationId xmlns:a16="http://schemas.microsoft.com/office/drawing/2014/main" id="{F556D1EF-A05E-7545-AA2A-D5B27729681C}"/>
              </a:ext>
            </a:extLst>
          </p:cNvPr>
          <p:cNvSpPr txBox="1"/>
          <p:nvPr/>
        </p:nvSpPr>
        <p:spPr>
          <a:xfrm>
            <a:off x="9052138" y="3849111"/>
            <a:ext cx="2913460" cy="738664"/>
          </a:xfrm>
          <a:prstGeom prst="rect">
            <a:avLst/>
          </a:prstGeom>
          <a:solidFill>
            <a:schemeClr val="accent5">
              <a:lumMod val="60000"/>
              <a:lumOff val="40000"/>
              <a:alpha val="38000"/>
            </a:schemeClr>
          </a:solidFill>
        </p:spPr>
        <p:txBody>
          <a:bodyPr wrap="square" rtlCol="0">
            <a:spAutoFit/>
          </a:bodyPr>
          <a:lstStyle/>
          <a:p>
            <a:r>
              <a:rPr lang="es-CO" sz="1400" dirty="0">
                <a:latin typeface="Montserrat" panose="00000500000000000000" pitchFamily="50" charset="0"/>
              </a:rPr>
              <a:t>Hígado graso no alcohólico</a:t>
            </a:r>
          </a:p>
          <a:p>
            <a:r>
              <a:rPr lang="es-CO" sz="1400" dirty="0">
                <a:latin typeface="Montserrat" panose="00000500000000000000" pitchFamily="50" charset="0"/>
              </a:rPr>
              <a:t>ALT/AST &gt;1 (Fibrosis y estado avanzado) </a:t>
            </a:r>
          </a:p>
        </p:txBody>
      </p:sp>
      <p:sp>
        <p:nvSpPr>
          <p:cNvPr id="25" name="CuadroTexto 24">
            <a:extLst>
              <a:ext uri="{FF2B5EF4-FFF2-40B4-BE49-F238E27FC236}">
                <a16:creationId xmlns:a16="http://schemas.microsoft.com/office/drawing/2014/main" id="{5CA0623A-9F45-7843-8673-1E31C5CC6E9D}"/>
              </a:ext>
            </a:extLst>
          </p:cNvPr>
          <p:cNvSpPr txBox="1"/>
          <p:nvPr/>
        </p:nvSpPr>
        <p:spPr>
          <a:xfrm>
            <a:off x="8650646" y="6550223"/>
            <a:ext cx="3041217" cy="276999"/>
          </a:xfrm>
          <a:prstGeom prst="rect">
            <a:avLst/>
          </a:prstGeom>
          <a:noFill/>
        </p:spPr>
        <p:txBody>
          <a:bodyPr wrap="none" rtlCol="0">
            <a:spAutoFit/>
          </a:bodyPr>
          <a:lstStyle/>
          <a:p>
            <a:r>
              <a:rPr lang="es-CO" sz="1200" dirty="0">
                <a:latin typeface="Montserrat" panose="00000500000000000000" pitchFamily="50" charset="0"/>
              </a:rPr>
              <a:t>Giannini EG, et al. CMAJ. 2005 ; 172 (3)</a:t>
            </a:r>
          </a:p>
        </p:txBody>
      </p:sp>
      <p:sp>
        <p:nvSpPr>
          <p:cNvPr id="2" name="Rectángulo redondeado 1">
            <a:extLst>
              <a:ext uri="{FF2B5EF4-FFF2-40B4-BE49-F238E27FC236}">
                <a16:creationId xmlns:a16="http://schemas.microsoft.com/office/drawing/2014/main" id="{C18AC225-68CE-E145-AB3D-AE1DFC2DE31E}"/>
              </a:ext>
            </a:extLst>
          </p:cNvPr>
          <p:cNvSpPr/>
          <p:nvPr/>
        </p:nvSpPr>
        <p:spPr>
          <a:xfrm>
            <a:off x="1551408" y="602602"/>
            <a:ext cx="10440779" cy="1673298"/>
          </a:xfrm>
          <a:prstGeom prst="roundRect">
            <a:avLst/>
          </a:prstGeom>
          <a:solidFill>
            <a:srgbClr val="76D6FF">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dirty="0">
              <a:latin typeface="Montserrat" panose="00000500000000000000" pitchFamily="50" charset="0"/>
            </a:endParaRPr>
          </a:p>
        </p:txBody>
      </p:sp>
    </p:spTree>
    <p:extLst>
      <p:ext uri="{BB962C8B-B14F-4D97-AF65-F5344CB8AC3E}">
        <p14:creationId xmlns:p14="http://schemas.microsoft.com/office/powerpoint/2010/main" val="391123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dissolv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ssolv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dissolv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dissolv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dissolv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dissolv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dissolve">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dissolve">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dissolv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dissolve">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dissolve">
                                      <p:cBhvr>
                                        <p:cTn id="97" dur="5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dissolve">
                                      <p:cBhvr>
                                        <p:cTn id="102" dur="50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2"/>
                                        </p:tgtEl>
                                        <p:attrNameLst>
                                          <p:attrName>style.visibility</p:attrName>
                                        </p:attrNameLst>
                                      </p:cBhvr>
                                      <p:to>
                                        <p:strVal val="visible"/>
                                      </p:to>
                                    </p:set>
                                    <p:animEffect transition="in" filter="dissolve">
                                      <p:cBhvr>
                                        <p:cTn id="10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0" grpId="0"/>
      <p:bldP spid="11" grpId="0"/>
      <p:bldP spid="12" grpId="0" animBg="1"/>
      <p:bldP spid="13" grpId="0"/>
      <p:bldP spid="14" grpId="0"/>
      <p:bldP spid="15" grpId="0" animBg="1"/>
      <p:bldP spid="16" grpId="0"/>
      <p:bldP spid="17" grpId="0"/>
      <p:bldP spid="18" grpId="0" animBg="1"/>
      <p:bldP spid="19" grpId="0"/>
      <p:bldP spid="20" grpId="0"/>
      <p:bldP spid="21" grpId="0" animBg="1"/>
      <p:bldP spid="22" grpId="0"/>
      <p:bldP spid="23" grpId="0"/>
      <p:bldP spid="24" grpId="0" animBg="1"/>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7E02263-6E5C-AE46-BC0F-1FB6DC351E96}"/>
              </a:ext>
            </a:extLst>
          </p:cNvPr>
          <p:cNvPicPr>
            <a:picLocks noChangeAspect="1"/>
          </p:cNvPicPr>
          <p:nvPr/>
        </p:nvPicPr>
        <p:blipFill>
          <a:blip r:embed="rId3"/>
          <a:stretch>
            <a:fillRect/>
          </a:stretch>
        </p:blipFill>
        <p:spPr>
          <a:xfrm>
            <a:off x="3874347" y="900190"/>
            <a:ext cx="8317653" cy="5057620"/>
          </a:xfrm>
          <a:prstGeom prst="rect">
            <a:avLst/>
          </a:prstGeom>
        </p:spPr>
      </p:pic>
      <p:sp>
        <p:nvSpPr>
          <p:cNvPr id="6" name="CuadroTexto 5">
            <a:extLst>
              <a:ext uri="{FF2B5EF4-FFF2-40B4-BE49-F238E27FC236}">
                <a16:creationId xmlns:a16="http://schemas.microsoft.com/office/drawing/2014/main" id="{2A3549A7-8959-B640-BFE2-FCB5C19AC4CC}"/>
              </a:ext>
            </a:extLst>
          </p:cNvPr>
          <p:cNvSpPr txBox="1"/>
          <p:nvPr/>
        </p:nvSpPr>
        <p:spPr>
          <a:xfrm>
            <a:off x="8650646" y="6280109"/>
            <a:ext cx="3541354" cy="307777"/>
          </a:xfrm>
          <a:prstGeom prst="rect">
            <a:avLst/>
          </a:prstGeom>
          <a:noFill/>
        </p:spPr>
        <p:txBody>
          <a:bodyPr wrap="none" rtlCol="0">
            <a:spAutoFit/>
          </a:bodyPr>
          <a:lstStyle/>
          <a:p>
            <a:r>
              <a:rPr lang="es-CO" sz="1400" dirty="0">
                <a:latin typeface="Montserrat" panose="00000500000000000000" pitchFamily="50" charset="0"/>
              </a:rPr>
              <a:t>Giannini EG, et al. CMAJ. 2005 ; 172 (3)</a:t>
            </a:r>
          </a:p>
        </p:txBody>
      </p:sp>
    </p:spTree>
    <p:extLst>
      <p:ext uri="{BB962C8B-B14F-4D97-AF65-F5344CB8AC3E}">
        <p14:creationId xmlns:p14="http://schemas.microsoft.com/office/powerpoint/2010/main" val="181128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91CF73-5FCA-4A82-BD15-6A7BEAF68567}"/>
              </a:ext>
            </a:extLst>
          </p:cNvPr>
          <p:cNvSpPr>
            <a:spLocks noGrp="1"/>
          </p:cNvSpPr>
          <p:nvPr>
            <p:ph type="title"/>
          </p:nvPr>
        </p:nvSpPr>
        <p:spPr>
          <a:xfrm>
            <a:off x="838200" y="1232218"/>
            <a:ext cx="10515600" cy="1957801"/>
          </a:xfrm>
        </p:spPr>
        <p:txBody>
          <a:bodyPr>
            <a:normAutofit fontScale="90000"/>
          </a:bodyPr>
          <a:lstStyle/>
          <a:p>
            <a:pPr algn="ctr"/>
            <a:r>
              <a:rPr lang="es-CO" b="1" dirty="0">
                <a:latin typeface="Montserrat" panose="00000500000000000000" pitchFamily="50" charset="0"/>
              </a:rPr>
              <a:t>¿Estamos ante un patrón colestásico o hepatocelular?</a:t>
            </a:r>
          </a:p>
        </p:txBody>
      </p:sp>
    </p:spTree>
    <p:extLst>
      <p:ext uri="{BB962C8B-B14F-4D97-AF65-F5344CB8AC3E}">
        <p14:creationId xmlns:p14="http://schemas.microsoft.com/office/powerpoint/2010/main" val="82166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7DBAFAEA-979A-4086-9A6B-91679E2A4100}"/>
              </a:ext>
            </a:extLst>
          </p:cNvPr>
          <p:cNvSpPr>
            <a:spLocks/>
          </p:cNvSpPr>
          <p:nvPr/>
        </p:nvSpPr>
        <p:spPr bwMode="auto">
          <a:xfrm>
            <a:off x="5144692" y="2033934"/>
            <a:ext cx="2350673" cy="2062664"/>
          </a:xfrm>
          <a:custGeom>
            <a:avLst/>
            <a:gdLst>
              <a:gd name="connsiteX0" fmla="*/ 2041336 w 2751137"/>
              <a:gd name="connsiteY0" fmla="*/ 1884362 h 2303463"/>
              <a:gd name="connsiteX1" fmla="*/ 2088082 w 2751137"/>
              <a:gd name="connsiteY1" fmla="*/ 1949296 h 2303463"/>
              <a:gd name="connsiteX2" fmla="*/ 2135187 w 2751137"/>
              <a:gd name="connsiteY2" fmla="*/ 2014588 h 2303463"/>
              <a:gd name="connsiteX3" fmla="*/ 1955620 w 2751137"/>
              <a:gd name="connsiteY3" fmla="*/ 2125889 h 2303463"/>
              <a:gd name="connsiteX4" fmla="*/ 1763484 w 2751137"/>
              <a:gd name="connsiteY4" fmla="*/ 2212926 h 2303463"/>
              <a:gd name="connsiteX5" fmla="*/ 1763712 w 2751137"/>
              <a:gd name="connsiteY5" fmla="*/ 2213526 h 2303463"/>
              <a:gd name="connsiteX6" fmla="*/ 1287462 w 2751137"/>
              <a:gd name="connsiteY6" fmla="*/ 2303463 h 2303463"/>
              <a:gd name="connsiteX7" fmla="*/ 1165629 w 2751137"/>
              <a:gd name="connsiteY7" fmla="*/ 2297252 h 2303463"/>
              <a:gd name="connsiteX8" fmla="*/ 1043356 w 2751137"/>
              <a:gd name="connsiteY8" fmla="*/ 2278673 h 2303463"/>
              <a:gd name="connsiteX9" fmla="*/ 1043160 w 2751137"/>
              <a:gd name="connsiteY9" fmla="*/ 2279650 h 2303463"/>
              <a:gd name="connsiteX10" fmla="*/ 625475 w 2751137"/>
              <a:gd name="connsiteY10" fmla="*/ 2124811 h 2303463"/>
              <a:gd name="connsiteX11" fmla="*/ 664588 w 2751137"/>
              <a:gd name="connsiteY11" fmla="*/ 2054593 h 2303463"/>
              <a:gd name="connsiteX12" fmla="*/ 703701 w 2751137"/>
              <a:gd name="connsiteY12" fmla="*/ 1984375 h 2303463"/>
              <a:gd name="connsiteX13" fmla="*/ 1074738 w 2751137"/>
              <a:gd name="connsiteY13" fmla="*/ 2121930 h 2303463"/>
              <a:gd name="connsiteX14" fmla="*/ 1058949 w 2751137"/>
              <a:gd name="connsiteY14" fmla="*/ 2200790 h 2303463"/>
              <a:gd name="connsiteX15" fmla="*/ 1058752 w 2751137"/>
              <a:gd name="connsiteY15" fmla="*/ 2201775 h 2303463"/>
              <a:gd name="connsiteX16" fmla="*/ 1059165 w 2751137"/>
              <a:gd name="connsiteY16" fmla="*/ 2199759 h 2303463"/>
              <a:gd name="connsiteX17" fmla="*/ 1075344 w 2751137"/>
              <a:gd name="connsiteY17" fmla="*/ 2120900 h 2303463"/>
              <a:gd name="connsiteX18" fmla="*/ 1287462 w 2751137"/>
              <a:gd name="connsiteY18" fmla="*/ 2142505 h 2303463"/>
              <a:gd name="connsiteX19" fmla="*/ 1287462 w 2751137"/>
              <a:gd name="connsiteY19" fmla="*/ 2143296 h 2303463"/>
              <a:gd name="connsiteX20" fmla="*/ 1706836 w 2751137"/>
              <a:gd name="connsiteY20" fmla="*/ 2063750 h 2303463"/>
              <a:gd name="connsiteX21" fmla="*/ 1708420 w 2751137"/>
              <a:gd name="connsiteY21" fmla="*/ 2067922 h 2303463"/>
              <a:gd name="connsiteX22" fmla="*/ 1706562 w 2751137"/>
              <a:gd name="connsiteY22" fmla="*/ 2063019 h 2303463"/>
              <a:gd name="connsiteX23" fmla="*/ 2041336 w 2751137"/>
              <a:gd name="connsiteY23" fmla="*/ 1884362 h 2303463"/>
              <a:gd name="connsiteX24" fmla="*/ 398959 w 2751137"/>
              <a:gd name="connsiteY24" fmla="*/ 1738312 h 2303463"/>
              <a:gd name="connsiteX25" fmla="*/ 703262 w 2751137"/>
              <a:gd name="connsiteY25" fmla="*/ 1984124 h 2303463"/>
              <a:gd name="connsiteX26" fmla="*/ 664193 w 2751137"/>
              <a:gd name="connsiteY26" fmla="*/ 2054100 h 2303463"/>
              <a:gd name="connsiteX27" fmla="*/ 625125 w 2751137"/>
              <a:gd name="connsiteY27" fmla="*/ 2124075 h 2303463"/>
              <a:gd name="connsiteX28" fmla="*/ 277812 w 2751137"/>
              <a:gd name="connsiteY28" fmla="*/ 1843096 h 2303463"/>
              <a:gd name="connsiteX29" fmla="*/ 338386 w 2751137"/>
              <a:gd name="connsiteY29" fmla="*/ 1790704 h 2303463"/>
              <a:gd name="connsiteX30" fmla="*/ 220054 w 2751137"/>
              <a:gd name="connsiteY30" fmla="*/ 1427162 h 2303463"/>
              <a:gd name="connsiteX31" fmla="*/ 398462 w 2751137"/>
              <a:gd name="connsiteY31" fmla="*/ 1738117 h 2303463"/>
              <a:gd name="connsiteX32" fmla="*/ 337674 w 2751137"/>
              <a:gd name="connsiteY32" fmla="*/ 1790602 h 2303463"/>
              <a:gd name="connsiteX33" fmla="*/ 276885 w 2751137"/>
              <a:gd name="connsiteY33" fmla="*/ 1843087 h 2303463"/>
              <a:gd name="connsiteX34" fmla="*/ 68262 w 2751137"/>
              <a:gd name="connsiteY34" fmla="*/ 1480007 h 2303463"/>
              <a:gd name="connsiteX35" fmla="*/ 144158 w 2751137"/>
              <a:gd name="connsiteY35" fmla="*/ 1453764 h 2303463"/>
              <a:gd name="connsiteX36" fmla="*/ 2590722 w 2751137"/>
              <a:gd name="connsiteY36" fmla="*/ 787400 h 2303463"/>
              <a:gd name="connsiteX37" fmla="*/ 2670750 w 2751137"/>
              <a:gd name="connsiteY37" fmla="*/ 787400 h 2303463"/>
              <a:gd name="connsiteX38" fmla="*/ 2751137 w 2751137"/>
              <a:gd name="connsiteY38" fmla="*/ 787400 h 2303463"/>
              <a:gd name="connsiteX39" fmla="*/ 2675057 w 2751137"/>
              <a:gd name="connsiteY39" fmla="*/ 1279525 h 2303463"/>
              <a:gd name="connsiteX40" fmla="*/ 2598976 w 2751137"/>
              <a:gd name="connsiteY40" fmla="*/ 1255134 h 2303463"/>
              <a:gd name="connsiteX41" fmla="*/ 2543515 w 2751137"/>
              <a:gd name="connsiteY41" fmla="*/ 1237177 h 2303463"/>
              <a:gd name="connsiteX42" fmla="*/ 2598846 w 2751137"/>
              <a:gd name="connsiteY42" fmla="*/ 1255160 h 2303463"/>
              <a:gd name="connsiteX43" fmla="*/ 2674938 w 2751137"/>
              <a:gd name="connsiteY43" fmla="*/ 1279647 h 2303463"/>
              <a:gd name="connsiteX44" fmla="*/ 2514178 w 2751137"/>
              <a:gd name="connsiteY44" fmla="*/ 1620358 h 2303463"/>
              <a:gd name="connsiteX45" fmla="*/ 2441084 w 2751137"/>
              <a:gd name="connsiteY45" fmla="*/ 1722786 h 2303463"/>
              <a:gd name="connsiteX46" fmla="*/ 2441575 w 2751137"/>
              <a:gd name="connsiteY46" fmla="*/ 1723170 h 2303463"/>
              <a:gd name="connsiteX47" fmla="*/ 2135422 w 2751137"/>
              <a:gd name="connsiteY47" fmla="*/ 2014537 h 2303463"/>
              <a:gd name="connsiteX48" fmla="*/ 2088294 w 2751137"/>
              <a:gd name="connsiteY48" fmla="*/ 1949150 h 2303463"/>
              <a:gd name="connsiteX49" fmla="*/ 2041525 w 2751137"/>
              <a:gd name="connsiteY49" fmla="*/ 1884123 h 2303463"/>
              <a:gd name="connsiteX50" fmla="*/ 2187407 w 2751137"/>
              <a:gd name="connsiteY50" fmla="*/ 1763633 h 2303463"/>
              <a:gd name="connsiteX51" fmla="*/ 2314839 w 2751137"/>
              <a:gd name="connsiteY51" fmla="*/ 1624124 h 2303463"/>
              <a:gd name="connsiteX52" fmla="*/ 2314575 w 2751137"/>
              <a:gd name="connsiteY52" fmla="*/ 1623914 h 2303463"/>
              <a:gd name="connsiteX53" fmla="*/ 2522394 w 2751137"/>
              <a:gd name="connsiteY53" fmla="*/ 1230312 h 2303463"/>
              <a:gd name="connsiteX54" fmla="*/ 2522543 w 2751137"/>
              <a:gd name="connsiteY54" fmla="*/ 1230360 h 2303463"/>
              <a:gd name="connsiteX55" fmla="*/ 2573856 w 2751137"/>
              <a:gd name="connsiteY55" fmla="*/ 1012255 h 2303463"/>
              <a:gd name="connsiteX56" fmla="*/ 2590722 w 2751137"/>
              <a:gd name="connsiteY56" fmla="*/ 787400 h 2303463"/>
              <a:gd name="connsiteX57" fmla="*/ 1054195 w 2751137"/>
              <a:gd name="connsiteY57" fmla="*/ 3175 h 2303463"/>
              <a:gd name="connsiteX58" fmla="*/ 1422400 w 2751137"/>
              <a:gd name="connsiteY58" fmla="*/ 96257 h 2303463"/>
              <a:gd name="connsiteX59" fmla="*/ 1422072 w 2751137"/>
              <a:gd name="connsiteY59" fmla="*/ 96986 h 2303463"/>
              <a:gd name="connsiteX60" fmla="*/ 1508533 w 2751137"/>
              <a:gd name="connsiteY60" fmla="*/ 141718 h 2303463"/>
              <a:gd name="connsiteX61" fmla="*/ 1589088 w 2751137"/>
              <a:gd name="connsiteY61" fmla="*/ 195773 h 2303463"/>
              <a:gd name="connsiteX62" fmla="*/ 1544612 w 2751137"/>
              <a:gd name="connsiteY62" fmla="*/ 254539 h 2303463"/>
              <a:gd name="connsiteX63" fmla="*/ 1589665 w 2751137"/>
              <a:gd name="connsiteY63" fmla="*/ 195262 h 2303463"/>
              <a:gd name="connsiteX64" fmla="*/ 1730375 w 2751137"/>
              <a:gd name="connsiteY64" fmla="*/ 336033 h 2303463"/>
              <a:gd name="connsiteX65" fmla="*/ 1665432 w 2751137"/>
              <a:gd name="connsiteY65" fmla="*/ 383916 h 2303463"/>
              <a:gd name="connsiteX66" fmla="*/ 1600489 w 2751137"/>
              <a:gd name="connsiteY66" fmla="*/ 431800 h 2303463"/>
              <a:gd name="connsiteX67" fmla="*/ 1550158 w 2751137"/>
              <a:gd name="connsiteY67" fmla="*/ 373701 h 2303463"/>
              <a:gd name="connsiteX68" fmla="*/ 1492383 w 2751137"/>
              <a:gd name="connsiteY68" fmla="*/ 323547 h 2303463"/>
              <a:gd name="connsiteX69" fmla="*/ 1492153 w 2751137"/>
              <a:gd name="connsiteY69" fmla="*/ 323850 h 2303463"/>
              <a:gd name="connsiteX70" fmla="*/ 1355725 w 2751137"/>
              <a:gd name="connsiteY70" fmla="*/ 243622 h 2303463"/>
              <a:gd name="connsiteX71" fmla="*/ 1356080 w 2751137"/>
              <a:gd name="connsiteY71" fmla="*/ 242834 h 2303463"/>
              <a:gd name="connsiteX72" fmla="*/ 1200317 w 2751137"/>
              <a:gd name="connsiteY72" fmla="*/ 189833 h 2303463"/>
              <a:gd name="connsiteX73" fmla="*/ 1039812 w 2751137"/>
              <a:gd name="connsiteY73" fmla="*/ 163463 h 2303463"/>
              <a:gd name="connsiteX74" fmla="*/ 1047003 w 2751137"/>
              <a:gd name="connsiteY74" fmla="*/ 83319 h 2303463"/>
              <a:gd name="connsiteX75" fmla="*/ 984250 w 2751137"/>
              <a:gd name="connsiteY75" fmla="*/ 0 h 2303463"/>
              <a:gd name="connsiteX76" fmla="*/ 1054100 w 2751137"/>
              <a:gd name="connsiteY76" fmla="*/ 2881 h 2303463"/>
              <a:gd name="connsiteX77" fmla="*/ 1046899 w 2751137"/>
              <a:gd name="connsiteY77" fmla="*/ 83197 h 2303463"/>
              <a:gd name="connsiteX78" fmla="*/ 1039698 w 2751137"/>
              <a:gd name="connsiteY78" fmla="*/ 163513 h 2303463"/>
              <a:gd name="connsiteX79" fmla="*/ 984250 w 2751137"/>
              <a:gd name="connsiteY79" fmla="*/ 160992 h 2303463"/>
              <a:gd name="connsiteX80" fmla="*/ 984250 w 2751137"/>
              <a:gd name="connsiteY80" fmla="*/ 160916 h 2303463"/>
              <a:gd name="connsiteX81" fmla="*/ 878039 w 2751137"/>
              <a:gd name="connsiteY81" fmla="*/ 169466 h 2303463"/>
              <a:gd name="connsiteX82" fmla="*/ 774508 w 2751137"/>
              <a:gd name="connsiteY82" fmla="*/ 193617 h 2303463"/>
              <a:gd name="connsiteX83" fmla="*/ 774700 w 2751137"/>
              <a:gd name="connsiteY83" fmla="*/ 194244 h 2303463"/>
              <a:gd name="connsiteX84" fmla="*/ 576250 w 2751137"/>
              <a:gd name="connsiteY84" fmla="*/ 284162 h 2303463"/>
              <a:gd name="connsiteX85" fmla="*/ 576202 w 2751137"/>
              <a:gd name="connsiteY85" fmla="*/ 284081 h 2303463"/>
              <a:gd name="connsiteX86" fmla="*/ 498742 w 2751137"/>
              <a:gd name="connsiteY86" fmla="*/ 336684 h 2303463"/>
              <a:gd name="connsiteX87" fmla="*/ 428757 w 2751137"/>
              <a:gd name="connsiteY87" fmla="*/ 396875 h 2303463"/>
              <a:gd name="connsiteX88" fmla="*/ 428471 w 2751137"/>
              <a:gd name="connsiteY88" fmla="*/ 396578 h 2303463"/>
              <a:gd name="connsiteX89" fmla="*/ 366188 w 2751137"/>
              <a:gd name="connsiteY89" fmla="*/ 463403 h 2303463"/>
              <a:gd name="connsiteX90" fmla="*/ 311837 w 2751137"/>
              <a:gd name="connsiteY90" fmla="*/ 536575 h 2303463"/>
              <a:gd name="connsiteX91" fmla="*/ 244639 w 2751137"/>
              <a:gd name="connsiteY91" fmla="*/ 492484 h 2303463"/>
              <a:gd name="connsiteX92" fmla="*/ 185720 w 2751137"/>
              <a:gd name="connsiteY92" fmla="*/ 453301 h 2303463"/>
              <a:gd name="connsiteX93" fmla="*/ 244046 w 2751137"/>
              <a:gd name="connsiteY93" fmla="*/ 492272 h 2303463"/>
              <a:gd name="connsiteX94" fmla="*/ 311150 w 2751137"/>
              <a:gd name="connsiteY94" fmla="*/ 536510 h 2303463"/>
              <a:gd name="connsiteX95" fmla="*/ 176942 w 2751137"/>
              <a:gd name="connsiteY95" fmla="*/ 881063 h 2303463"/>
              <a:gd name="connsiteX96" fmla="*/ 176187 w 2751137"/>
              <a:gd name="connsiteY96" fmla="*/ 880936 h 2303463"/>
              <a:gd name="connsiteX97" fmla="*/ 164414 w 2751137"/>
              <a:gd name="connsiteY97" fmla="*/ 976007 h 2303463"/>
              <a:gd name="connsiteX98" fmla="*/ 160422 w 2751137"/>
              <a:gd name="connsiteY98" fmla="*/ 1071562 h 2303463"/>
              <a:gd name="connsiteX99" fmla="*/ 161170 w 2751137"/>
              <a:gd name="connsiteY99" fmla="*/ 1071562 h 2303463"/>
              <a:gd name="connsiteX100" fmla="*/ 220663 w 2751137"/>
              <a:gd name="connsiteY100" fmla="*/ 1426756 h 2303463"/>
              <a:gd name="connsiteX101" fmla="*/ 144585 w 2751137"/>
              <a:gd name="connsiteY101" fmla="*/ 1453333 h 2303463"/>
              <a:gd name="connsiteX102" fmla="*/ 68506 w 2751137"/>
              <a:gd name="connsiteY102" fmla="*/ 1479550 h 2303463"/>
              <a:gd name="connsiteX103" fmla="*/ 4265 w 2751137"/>
              <a:gd name="connsiteY103" fmla="*/ 1175764 h 2303463"/>
              <a:gd name="connsiteX104" fmla="*/ 0 w 2751137"/>
              <a:gd name="connsiteY104" fmla="*/ 1071563 h 2303463"/>
              <a:gd name="connsiteX105" fmla="*/ 0 w 2751137"/>
              <a:gd name="connsiteY105" fmla="*/ 1071562 h 2303463"/>
              <a:gd name="connsiteX106" fmla="*/ 4576 w 2751137"/>
              <a:gd name="connsiteY106" fmla="*/ 962684 h 2303463"/>
              <a:gd name="connsiteX107" fmla="*/ 18303 w 2751137"/>
              <a:gd name="connsiteY107" fmla="*/ 854075 h 2303463"/>
              <a:gd name="connsiteX108" fmla="*/ 19102 w 2751137"/>
              <a:gd name="connsiteY108" fmla="*/ 854210 h 2303463"/>
              <a:gd name="connsiteX109" fmla="*/ 42868 w 2751137"/>
              <a:gd name="connsiteY109" fmla="*/ 745674 h 2303463"/>
              <a:gd name="connsiteX110" fmla="*/ 177301 w 2751137"/>
              <a:gd name="connsiteY110" fmla="*/ 447675 h 2303463"/>
              <a:gd name="connsiteX111" fmla="*/ 177812 w 2751137"/>
              <a:gd name="connsiteY111" fmla="*/ 448017 h 2303463"/>
              <a:gd name="connsiteX112" fmla="*/ 242797 w 2751137"/>
              <a:gd name="connsiteY112" fmla="*/ 360881 h 2303463"/>
              <a:gd name="connsiteX113" fmla="*/ 317227 w 2751137"/>
              <a:gd name="connsiteY113" fmla="*/ 280987 h 2303463"/>
              <a:gd name="connsiteX114" fmla="*/ 344628 w 2751137"/>
              <a:gd name="connsiteY114" fmla="*/ 309379 h 2303463"/>
              <a:gd name="connsiteX115" fmla="*/ 317500 w 2751137"/>
              <a:gd name="connsiteY115" fmla="*/ 281165 h 2303463"/>
              <a:gd name="connsiteX116" fmla="*/ 493717 w 2751137"/>
              <a:gd name="connsiteY116" fmla="*/ 146050 h 2303463"/>
              <a:gd name="connsiteX117" fmla="*/ 534990 w 2751137"/>
              <a:gd name="connsiteY117" fmla="*/ 215045 h 2303463"/>
              <a:gd name="connsiteX118" fmla="*/ 559088 w 2751137"/>
              <a:gd name="connsiteY118" fmla="*/ 255329 h 2303463"/>
              <a:gd name="connsiteX119" fmla="*/ 534981 w 2751137"/>
              <a:gd name="connsiteY119" fmla="*/ 214828 h 2303463"/>
              <a:gd name="connsiteX120" fmla="*/ 493712 w 2751137"/>
              <a:gd name="connsiteY120" fmla="*/ 145494 h 2303463"/>
              <a:gd name="connsiteX121" fmla="*/ 607606 w 2751137"/>
              <a:gd name="connsiteY121" fmla="*/ 85413 h 2303463"/>
              <a:gd name="connsiteX122" fmla="*/ 727163 w 2751137"/>
              <a:gd name="connsiteY122" fmla="*/ 39887 h 2303463"/>
              <a:gd name="connsiteX123" fmla="*/ 727075 w 2751137"/>
              <a:gd name="connsiteY123" fmla="*/ 39599 h 2303463"/>
              <a:gd name="connsiteX124" fmla="*/ 984250 w 2751137"/>
              <a:gd name="connsiteY124" fmla="*/ 0 h 2303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751137" h="2303463">
                <a:moveTo>
                  <a:pt x="2041336" y="1884362"/>
                </a:moveTo>
                <a:lnTo>
                  <a:pt x="2088082" y="1949296"/>
                </a:lnTo>
                <a:lnTo>
                  <a:pt x="2135187" y="2014588"/>
                </a:lnTo>
                <a:cubicBezTo>
                  <a:pt x="2077834" y="2055485"/>
                  <a:pt x="2017783" y="2092705"/>
                  <a:pt x="1955620" y="2125889"/>
                </a:cubicBezTo>
                <a:lnTo>
                  <a:pt x="1763484" y="2212926"/>
                </a:lnTo>
                <a:lnTo>
                  <a:pt x="1763712" y="2213526"/>
                </a:lnTo>
                <a:cubicBezTo>
                  <a:pt x="1608922" y="2271573"/>
                  <a:pt x="1449452" y="2303463"/>
                  <a:pt x="1287462" y="2303463"/>
                </a:cubicBezTo>
                <a:cubicBezTo>
                  <a:pt x="1247015" y="2303463"/>
                  <a:pt x="1206389" y="2301393"/>
                  <a:pt x="1165629" y="2297252"/>
                </a:cubicBezTo>
                <a:lnTo>
                  <a:pt x="1043356" y="2278673"/>
                </a:lnTo>
                <a:lnTo>
                  <a:pt x="1043160" y="2279650"/>
                </a:lnTo>
                <a:cubicBezTo>
                  <a:pt x="897831" y="2250123"/>
                  <a:pt x="755732" y="2197909"/>
                  <a:pt x="625475" y="2124811"/>
                </a:cubicBezTo>
                <a:lnTo>
                  <a:pt x="664588" y="2054593"/>
                </a:lnTo>
                <a:lnTo>
                  <a:pt x="703701" y="1984375"/>
                </a:lnTo>
                <a:cubicBezTo>
                  <a:pt x="819605" y="2049192"/>
                  <a:pt x="945916" y="2095644"/>
                  <a:pt x="1074738" y="2121930"/>
                </a:cubicBezTo>
                <a:lnTo>
                  <a:pt x="1058949" y="2200790"/>
                </a:lnTo>
                <a:lnTo>
                  <a:pt x="1058752" y="2201775"/>
                </a:lnTo>
                <a:lnTo>
                  <a:pt x="1059165" y="2199759"/>
                </a:lnTo>
                <a:lnTo>
                  <a:pt x="1075344" y="2120900"/>
                </a:lnTo>
                <a:cubicBezTo>
                  <a:pt x="1146170" y="2135304"/>
                  <a:pt x="1216995" y="2142505"/>
                  <a:pt x="1287462" y="2142505"/>
                </a:cubicBezTo>
                <a:lnTo>
                  <a:pt x="1287462" y="2143296"/>
                </a:lnTo>
                <a:cubicBezTo>
                  <a:pt x="1430013" y="2143296"/>
                  <a:pt x="1570404" y="2114989"/>
                  <a:pt x="1706836" y="2063750"/>
                </a:cubicBezTo>
                <a:lnTo>
                  <a:pt x="1708420" y="2067922"/>
                </a:lnTo>
                <a:lnTo>
                  <a:pt x="1706562" y="2063019"/>
                </a:lnTo>
                <a:cubicBezTo>
                  <a:pt x="1825225" y="2018175"/>
                  <a:pt x="1938135" y="1958264"/>
                  <a:pt x="2041336" y="1884362"/>
                </a:cubicBezTo>
                <a:close/>
                <a:moveTo>
                  <a:pt x="398959" y="1738312"/>
                </a:moveTo>
                <a:cubicBezTo>
                  <a:pt x="484623" y="1837714"/>
                  <a:pt x="588566" y="1919890"/>
                  <a:pt x="703262" y="1984124"/>
                </a:cubicBezTo>
                <a:lnTo>
                  <a:pt x="664193" y="2054100"/>
                </a:lnTo>
                <a:lnTo>
                  <a:pt x="625125" y="2124075"/>
                </a:lnTo>
                <a:cubicBezTo>
                  <a:pt x="494300" y="2050870"/>
                  <a:pt x="375303" y="1956493"/>
                  <a:pt x="277812" y="1843096"/>
                </a:cubicBezTo>
                <a:lnTo>
                  <a:pt x="338386" y="1790704"/>
                </a:lnTo>
                <a:close/>
                <a:moveTo>
                  <a:pt x="220054" y="1427162"/>
                </a:moveTo>
                <a:cubicBezTo>
                  <a:pt x="259260" y="1539681"/>
                  <a:pt x="318610" y="1645370"/>
                  <a:pt x="398462" y="1738117"/>
                </a:cubicBezTo>
                <a:lnTo>
                  <a:pt x="337674" y="1790602"/>
                </a:lnTo>
                <a:lnTo>
                  <a:pt x="276885" y="1843087"/>
                </a:lnTo>
                <a:cubicBezTo>
                  <a:pt x="183365" y="1734882"/>
                  <a:pt x="114303" y="1611578"/>
                  <a:pt x="68262" y="1480007"/>
                </a:cubicBezTo>
                <a:lnTo>
                  <a:pt x="144158" y="1453764"/>
                </a:lnTo>
                <a:close/>
                <a:moveTo>
                  <a:pt x="2590722" y="787400"/>
                </a:moveTo>
                <a:lnTo>
                  <a:pt x="2670750" y="787400"/>
                </a:lnTo>
                <a:lnTo>
                  <a:pt x="2751137" y="787400"/>
                </a:lnTo>
                <a:cubicBezTo>
                  <a:pt x="2751137" y="955268"/>
                  <a:pt x="2726016" y="1122059"/>
                  <a:pt x="2675057" y="1279525"/>
                </a:cubicBezTo>
                <a:lnTo>
                  <a:pt x="2598976" y="1255134"/>
                </a:lnTo>
                <a:lnTo>
                  <a:pt x="2543515" y="1237177"/>
                </a:lnTo>
                <a:lnTo>
                  <a:pt x="2598846" y="1255160"/>
                </a:lnTo>
                <a:lnTo>
                  <a:pt x="2674938" y="1279647"/>
                </a:lnTo>
                <a:cubicBezTo>
                  <a:pt x="2636443" y="1399294"/>
                  <a:pt x="2583008" y="1513878"/>
                  <a:pt x="2514178" y="1620358"/>
                </a:cubicBezTo>
                <a:lnTo>
                  <a:pt x="2441084" y="1722786"/>
                </a:lnTo>
                <a:lnTo>
                  <a:pt x="2441575" y="1723170"/>
                </a:lnTo>
                <a:cubicBezTo>
                  <a:pt x="2353794" y="1834184"/>
                  <a:pt x="2250184" y="1931905"/>
                  <a:pt x="2135422" y="2014537"/>
                </a:cubicBezTo>
                <a:lnTo>
                  <a:pt x="2088294" y="1949150"/>
                </a:lnTo>
                <a:lnTo>
                  <a:pt x="2041525" y="1884123"/>
                </a:lnTo>
                <a:cubicBezTo>
                  <a:pt x="2092791" y="1847298"/>
                  <a:pt x="2141628" y="1807060"/>
                  <a:pt x="2187407" y="1763633"/>
                </a:cubicBezTo>
                <a:lnTo>
                  <a:pt x="2314839" y="1624124"/>
                </a:lnTo>
                <a:lnTo>
                  <a:pt x="2314575" y="1623914"/>
                </a:lnTo>
                <a:cubicBezTo>
                  <a:pt x="2407896" y="1505077"/>
                  <a:pt x="2476810" y="1371836"/>
                  <a:pt x="2522394" y="1230312"/>
                </a:cubicBezTo>
                <a:lnTo>
                  <a:pt x="2522543" y="1230360"/>
                </a:lnTo>
                <a:lnTo>
                  <a:pt x="2573856" y="1012255"/>
                </a:lnTo>
                <a:cubicBezTo>
                  <a:pt x="2585160" y="938140"/>
                  <a:pt x="2590722" y="862905"/>
                  <a:pt x="2590722" y="787400"/>
                </a:cubicBezTo>
                <a:close/>
                <a:moveTo>
                  <a:pt x="1054195" y="3175"/>
                </a:moveTo>
                <a:cubicBezTo>
                  <a:pt x="1177529" y="14316"/>
                  <a:pt x="1305897" y="44145"/>
                  <a:pt x="1422400" y="96257"/>
                </a:cubicBezTo>
                <a:lnTo>
                  <a:pt x="1422072" y="96986"/>
                </a:lnTo>
                <a:lnTo>
                  <a:pt x="1508533" y="141718"/>
                </a:lnTo>
                <a:cubicBezTo>
                  <a:pt x="1536492" y="158177"/>
                  <a:pt x="1563418" y="176166"/>
                  <a:pt x="1589088" y="195773"/>
                </a:cubicBezTo>
                <a:lnTo>
                  <a:pt x="1544612" y="254539"/>
                </a:lnTo>
                <a:lnTo>
                  <a:pt x="1589665" y="195262"/>
                </a:lnTo>
                <a:cubicBezTo>
                  <a:pt x="1642702" y="235225"/>
                  <a:pt x="1690327" y="282029"/>
                  <a:pt x="1730375" y="336033"/>
                </a:cubicBezTo>
                <a:lnTo>
                  <a:pt x="1665432" y="383916"/>
                </a:lnTo>
                <a:lnTo>
                  <a:pt x="1600489" y="431800"/>
                </a:lnTo>
                <a:cubicBezTo>
                  <a:pt x="1585155" y="411099"/>
                  <a:pt x="1568288" y="391747"/>
                  <a:pt x="1550158" y="373701"/>
                </a:cubicBezTo>
                <a:lnTo>
                  <a:pt x="1492383" y="323547"/>
                </a:lnTo>
                <a:lnTo>
                  <a:pt x="1492153" y="323850"/>
                </a:lnTo>
                <a:cubicBezTo>
                  <a:pt x="1450507" y="291831"/>
                  <a:pt x="1404193" y="265568"/>
                  <a:pt x="1355725" y="243622"/>
                </a:cubicBezTo>
                <a:lnTo>
                  <a:pt x="1356080" y="242834"/>
                </a:lnTo>
                <a:lnTo>
                  <a:pt x="1200317" y="189833"/>
                </a:lnTo>
                <a:cubicBezTo>
                  <a:pt x="1146965" y="176760"/>
                  <a:pt x="1092849" y="168135"/>
                  <a:pt x="1039812" y="163463"/>
                </a:cubicBezTo>
                <a:lnTo>
                  <a:pt x="1047003" y="83319"/>
                </a:lnTo>
                <a:close/>
                <a:moveTo>
                  <a:pt x="984250" y="0"/>
                </a:moveTo>
                <a:cubicBezTo>
                  <a:pt x="1007294" y="0"/>
                  <a:pt x="1030697" y="1080"/>
                  <a:pt x="1054100" y="2881"/>
                </a:cubicBezTo>
                <a:lnTo>
                  <a:pt x="1046899" y="83197"/>
                </a:lnTo>
                <a:lnTo>
                  <a:pt x="1039698" y="163513"/>
                </a:lnTo>
                <a:cubicBezTo>
                  <a:pt x="1021336" y="161712"/>
                  <a:pt x="1002613" y="160992"/>
                  <a:pt x="984250" y="160992"/>
                </a:cubicBezTo>
                <a:lnTo>
                  <a:pt x="984250" y="160916"/>
                </a:lnTo>
                <a:cubicBezTo>
                  <a:pt x="948591" y="160916"/>
                  <a:pt x="913113" y="163886"/>
                  <a:pt x="878039" y="169466"/>
                </a:cubicBezTo>
                <a:lnTo>
                  <a:pt x="774508" y="193617"/>
                </a:lnTo>
                <a:lnTo>
                  <a:pt x="774700" y="194244"/>
                </a:lnTo>
                <a:cubicBezTo>
                  <a:pt x="705081" y="215550"/>
                  <a:pt x="638692" y="246245"/>
                  <a:pt x="576250" y="284162"/>
                </a:cubicBezTo>
                <a:lnTo>
                  <a:pt x="576202" y="284081"/>
                </a:lnTo>
                <a:lnTo>
                  <a:pt x="498742" y="336684"/>
                </a:lnTo>
                <a:cubicBezTo>
                  <a:pt x="474158" y="355550"/>
                  <a:pt x="450829" y="375673"/>
                  <a:pt x="428757" y="396875"/>
                </a:cubicBezTo>
                <a:lnTo>
                  <a:pt x="428471" y="396578"/>
                </a:lnTo>
                <a:lnTo>
                  <a:pt x="366188" y="463403"/>
                </a:lnTo>
                <a:cubicBezTo>
                  <a:pt x="346693" y="486838"/>
                  <a:pt x="328546" y="511303"/>
                  <a:pt x="311837" y="536575"/>
                </a:cubicBezTo>
                <a:lnTo>
                  <a:pt x="244639" y="492484"/>
                </a:lnTo>
                <a:lnTo>
                  <a:pt x="185720" y="453301"/>
                </a:lnTo>
                <a:lnTo>
                  <a:pt x="244046" y="492272"/>
                </a:lnTo>
                <a:lnTo>
                  <a:pt x="311150" y="536510"/>
                </a:lnTo>
                <a:cubicBezTo>
                  <a:pt x="243328" y="638653"/>
                  <a:pt x="198114" y="755902"/>
                  <a:pt x="176942" y="881063"/>
                </a:cubicBezTo>
                <a:lnTo>
                  <a:pt x="176187" y="880936"/>
                </a:lnTo>
                <a:lnTo>
                  <a:pt x="164414" y="976007"/>
                </a:lnTo>
                <a:lnTo>
                  <a:pt x="160422" y="1071562"/>
                </a:lnTo>
                <a:lnTo>
                  <a:pt x="161170" y="1071562"/>
                </a:lnTo>
                <a:cubicBezTo>
                  <a:pt x="161170" y="1192953"/>
                  <a:pt x="180641" y="1313266"/>
                  <a:pt x="220663" y="1426756"/>
                </a:cubicBezTo>
                <a:lnTo>
                  <a:pt x="144585" y="1453333"/>
                </a:lnTo>
                <a:lnTo>
                  <a:pt x="68506" y="1479550"/>
                </a:lnTo>
                <a:cubicBezTo>
                  <a:pt x="34163" y="1381773"/>
                  <a:pt x="12800" y="1279552"/>
                  <a:pt x="4265" y="1175764"/>
                </a:cubicBezTo>
                <a:lnTo>
                  <a:pt x="0" y="1071563"/>
                </a:lnTo>
                <a:lnTo>
                  <a:pt x="0" y="1071562"/>
                </a:lnTo>
                <a:lnTo>
                  <a:pt x="4576" y="962684"/>
                </a:lnTo>
                <a:cubicBezTo>
                  <a:pt x="7626" y="926361"/>
                  <a:pt x="12202" y="890083"/>
                  <a:pt x="18303" y="854075"/>
                </a:cubicBezTo>
                <a:lnTo>
                  <a:pt x="19102" y="854210"/>
                </a:lnTo>
                <a:lnTo>
                  <a:pt x="42868" y="745674"/>
                </a:lnTo>
                <a:cubicBezTo>
                  <a:pt x="72137" y="638856"/>
                  <a:pt x="117553" y="538309"/>
                  <a:pt x="177301" y="447675"/>
                </a:cubicBezTo>
                <a:lnTo>
                  <a:pt x="177812" y="448017"/>
                </a:lnTo>
                <a:lnTo>
                  <a:pt x="242797" y="360881"/>
                </a:lnTo>
                <a:cubicBezTo>
                  <a:pt x="266020" y="332965"/>
                  <a:pt x="290815" y="306259"/>
                  <a:pt x="317227" y="280987"/>
                </a:cubicBezTo>
                <a:lnTo>
                  <a:pt x="344628" y="309379"/>
                </a:lnTo>
                <a:lnTo>
                  <a:pt x="317500" y="281165"/>
                </a:lnTo>
                <a:cubicBezTo>
                  <a:pt x="370257" y="230497"/>
                  <a:pt x="429116" y="184860"/>
                  <a:pt x="493717" y="146050"/>
                </a:cubicBezTo>
                <a:lnTo>
                  <a:pt x="534990" y="215045"/>
                </a:lnTo>
                <a:lnTo>
                  <a:pt x="559088" y="255329"/>
                </a:lnTo>
                <a:lnTo>
                  <a:pt x="534981" y="214828"/>
                </a:lnTo>
                <a:lnTo>
                  <a:pt x="493712" y="145494"/>
                </a:lnTo>
                <a:cubicBezTo>
                  <a:pt x="530496" y="123285"/>
                  <a:pt x="568535" y="103153"/>
                  <a:pt x="607606" y="85413"/>
                </a:cubicBezTo>
                <a:lnTo>
                  <a:pt x="727163" y="39887"/>
                </a:lnTo>
                <a:lnTo>
                  <a:pt x="727075" y="39599"/>
                </a:lnTo>
                <a:cubicBezTo>
                  <a:pt x="810278" y="14040"/>
                  <a:pt x="896724" y="0"/>
                  <a:pt x="98425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0" name="Freeform: Shape 19">
            <a:extLst>
              <a:ext uri="{FF2B5EF4-FFF2-40B4-BE49-F238E27FC236}">
                <a16:creationId xmlns:a16="http://schemas.microsoft.com/office/drawing/2014/main" id="{50E47B2B-00CD-44F0-91F8-E24CCAB5863D}"/>
              </a:ext>
            </a:extLst>
          </p:cNvPr>
          <p:cNvSpPr>
            <a:spLocks/>
          </p:cNvSpPr>
          <p:nvPr/>
        </p:nvSpPr>
        <p:spPr bwMode="auto">
          <a:xfrm>
            <a:off x="6038846" y="1232182"/>
            <a:ext cx="1203144" cy="689449"/>
          </a:xfrm>
          <a:custGeom>
            <a:avLst/>
            <a:gdLst>
              <a:gd name="connsiteX0" fmla="*/ 0 w 1408113"/>
              <a:gd name="connsiteY0" fmla="*/ 0 h 769937"/>
              <a:gd name="connsiteX1" fmla="*/ 458593 w 1408113"/>
              <a:gd name="connsiteY1" fmla="*/ 60158 h 769937"/>
              <a:gd name="connsiteX2" fmla="*/ 606093 w 1408113"/>
              <a:gd name="connsiteY2" fmla="*/ 105498 h 769937"/>
              <a:gd name="connsiteX3" fmla="*/ 606349 w 1408113"/>
              <a:gd name="connsiteY3" fmla="*/ 104775 h 769937"/>
              <a:gd name="connsiteX4" fmla="*/ 606417 w 1408113"/>
              <a:gd name="connsiteY4" fmla="*/ 104802 h 769937"/>
              <a:gd name="connsiteX5" fmla="*/ 721659 w 1408113"/>
              <a:gd name="connsiteY5" fmla="*/ 150247 h 769937"/>
              <a:gd name="connsiteX6" fmla="*/ 1046163 w 1408113"/>
              <a:gd name="connsiteY6" fmla="*/ 331218 h 769937"/>
              <a:gd name="connsiteX7" fmla="*/ 1000170 w 1408113"/>
              <a:gd name="connsiteY7" fmla="*/ 397564 h 769937"/>
              <a:gd name="connsiteX8" fmla="*/ 988716 w 1408113"/>
              <a:gd name="connsiteY8" fmla="*/ 413997 h 769937"/>
              <a:gd name="connsiteX9" fmla="*/ 1000102 w 1408113"/>
              <a:gd name="connsiteY9" fmla="*/ 397761 h 769937"/>
              <a:gd name="connsiteX10" fmla="*/ 1046115 w 1408113"/>
              <a:gd name="connsiteY10" fmla="*/ 331787 h 769937"/>
              <a:gd name="connsiteX11" fmla="*/ 1239516 w 1408113"/>
              <a:gd name="connsiteY11" fmla="*/ 487847 h 769937"/>
              <a:gd name="connsiteX12" fmla="*/ 1407935 w 1408113"/>
              <a:gd name="connsiteY12" fmla="*/ 670067 h 769937"/>
              <a:gd name="connsiteX13" fmla="*/ 1408113 w 1408113"/>
              <a:gd name="connsiteY13" fmla="*/ 669925 h 769937"/>
              <a:gd name="connsiteX14" fmla="*/ 1408113 w 1408113"/>
              <a:gd name="connsiteY14" fmla="*/ 670260 h 769937"/>
              <a:gd name="connsiteX15" fmla="*/ 1408113 w 1408113"/>
              <a:gd name="connsiteY15" fmla="*/ 671513 h 769937"/>
              <a:gd name="connsiteX16" fmla="*/ 1344613 w 1408113"/>
              <a:gd name="connsiteY16" fmla="*/ 720725 h 769937"/>
              <a:gd name="connsiteX17" fmla="*/ 1365023 w 1408113"/>
              <a:gd name="connsiteY17" fmla="*/ 704397 h 769937"/>
              <a:gd name="connsiteX18" fmla="*/ 1345204 w 1408113"/>
              <a:gd name="connsiteY18" fmla="*/ 720098 h 769937"/>
              <a:gd name="connsiteX19" fmla="*/ 1282295 w 1408113"/>
              <a:gd name="connsiteY19" fmla="*/ 769937 h 769937"/>
              <a:gd name="connsiteX20" fmla="*/ 1129380 w 1408113"/>
              <a:gd name="connsiteY20" fmla="*/ 604555 h 769937"/>
              <a:gd name="connsiteX21" fmla="*/ 954222 w 1408113"/>
              <a:gd name="connsiteY21" fmla="*/ 463483 h 769937"/>
              <a:gd name="connsiteX22" fmla="*/ 954176 w 1408113"/>
              <a:gd name="connsiteY22" fmla="*/ 463550 h 769937"/>
              <a:gd name="connsiteX23" fmla="*/ 552450 w 1408113"/>
              <a:gd name="connsiteY23" fmla="*/ 256939 h 769937"/>
              <a:gd name="connsiteX24" fmla="*/ 552451 w 1408113"/>
              <a:gd name="connsiteY24" fmla="*/ 256937 h 769937"/>
              <a:gd name="connsiteX25" fmla="*/ 418305 w 1408113"/>
              <a:gd name="connsiteY25" fmla="*/ 215560 h 769937"/>
              <a:gd name="connsiteX26" fmla="*/ 0 w 1408113"/>
              <a:gd name="connsiteY26" fmla="*/ 160555 h 769937"/>
              <a:gd name="connsiteX27" fmla="*/ 0 w 1408113"/>
              <a:gd name="connsiteY27" fmla="*/ 80098 h 76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08113" h="769937">
                <a:moveTo>
                  <a:pt x="0" y="0"/>
                </a:moveTo>
                <a:cubicBezTo>
                  <a:pt x="154482" y="0"/>
                  <a:pt x="308964" y="20810"/>
                  <a:pt x="458593" y="60158"/>
                </a:cubicBezTo>
                <a:lnTo>
                  <a:pt x="606093" y="105498"/>
                </a:lnTo>
                <a:lnTo>
                  <a:pt x="606349" y="104775"/>
                </a:lnTo>
                <a:lnTo>
                  <a:pt x="606417" y="104802"/>
                </a:lnTo>
                <a:lnTo>
                  <a:pt x="721659" y="150247"/>
                </a:lnTo>
                <a:cubicBezTo>
                  <a:pt x="835486" y="199517"/>
                  <a:pt x="944564" y="260094"/>
                  <a:pt x="1046163" y="331218"/>
                </a:cubicBezTo>
                <a:lnTo>
                  <a:pt x="1000170" y="397564"/>
                </a:lnTo>
                <a:lnTo>
                  <a:pt x="988716" y="413997"/>
                </a:lnTo>
                <a:lnTo>
                  <a:pt x="1000102" y="397761"/>
                </a:lnTo>
                <a:lnTo>
                  <a:pt x="1046115" y="331787"/>
                </a:lnTo>
                <a:cubicBezTo>
                  <a:pt x="1114237" y="379295"/>
                  <a:pt x="1178944" y="431375"/>
                  <a:pt x="1239516" y="487847"/>
                </a:cubicBezTo>
                <a:lnTo>
                  <a:pt x="1407935" y="670067"/>
                </a:lnTo>
                <a:lnTo>
                  <a:pt x="1408113" y="669925"/>
                </a:lnTo>
                <a:lnTo>
                  <a:pt x="1408113" y="670260"/>
                </a:lnTo>
                <a:lnTo>
                  <a:pt x="1408113" y="671513"/>
                </a:lnTo>
                <a:lnTo>
                  <a:pt x="1344613" y="720725"/>
                </a:lnTo>
                <a:lnTo>
                  <a:pt x="1365023" y="704397"/>
                </a:lnTo>
                <a:lnTo>
                  <a:pt x="1345204" y="720098"/>
                </a:lnTo>
                <a:lnTo>
                  <a:pt x="1282295" y="769937"/>
                </a:lnTo>
                <a:cubicBezTo>
                  <a:pt x="1235562" y="710955"/>
                  <a:pt x="1184336" y="655738"/>
                  <a:pt x="1129380" y="604555"/>
                </a:cubicBezTo>
                <a:lnTo>
                  <a:pt x="954222" y="463483"/>
                </a:lnTo>
                <a:lnTo>
                  <a:pt x="954176" y="463550"/>
                </a:lnTo>
                <a:cubicBezTo>
                  <a:pt x="830568" y="377011"/>
                  <a:pt x="694743" y="307420"/>
                  <a:pt x="552450" y="256939"/>
                </a:cubicBezTo>
                <a:lnTo>
                  <a:pt x="552451" y="256937"/>
                </a:lnTo>
                <a:lnTo>
                  <a:pt x="418305" y="215560"/>
                </a:lnTo>
                <a:cubicBezTo>
                  <a:pt x="281802" y="179547"/>
                  <a:pt x="141002" y="160555"/>
                  <a:pt x="0" y="160555"/>
                </a:cubicBezTo>
                <a:lnTo>
                  <a:pt x="0" y="8009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3" name="Freeform: Shape 22">
            <a:extLst>
              <a:ext uri="{FF2B5EF4-FFF2-40B4-BE49-F238E27FC236}">
                <a16:creationId xmlns:a16="http://schemas.microsoft.com/office/drawing/2014/main" id="{34EB7BBC-7FF6-442E-B77E-C9523B917A5C}"/>
              </a:ext>
            </a:extLst>
          </p:cNvPr>
          <p:cNvSpPr>
            <a:spLocks/>
          </p:cNvSpPr>
          <p:nvPr/>
        </p:nvSpPr>
        <p:spPr bwMode="auto">
          <a:xfrm>
            <a:off x="4332989" y="1384287"/>
            <a:ext cx="1044444" cy="1596397"/>
          </a:xfrm>
          <a:custGeom>
            <a:avLst/>
            <a:gdLst>
              <a:gd name="connsiteX0" fmla="*/ 410295 w 1222376"/>
              <a:gd name="connsiteY0" fmla="*/ 585788 h 1782763"/>
              <a:gd name="connsiteX1" fmla="*/ 473255 w 1222376"/>
              <a:gd name="connsiteY1" fmla="*/ 635402 h 1782763"/>
              <a:gd name="connsiteX2" fmla="*/ 536575 w 1222376"/>
              <a:gd name="connsiteY2" fmla="*/ 685375 h 1782763"/>
              <a:gd name="connsiteX3" fmla="*/ 303082 w 1222376"/>
              <a:gd name="connsiteY3" fmla="*/ 1074738 h 1782763"/>
              <a:gd name="connsiteX4" fmla="*/ 302842 w 1222376"/>
              <a:gd name="connsiteY4" fmla="*/ 1074634 h 1782763"/>
              <a:gd name="connsiteX5" fmla="*/ 240158 w 1222376"/>
              <a:gd name="connsiteY5" fmla="*/ 1244728 h 1782763"/>
              <a:gd name="connsiteX6" fmla="*/ 160588 w 1222376"/>
              <a:gd name="connsiteY6" fmla="*/ 1782763 h 1782763"/>
              <a:gd name="connsiteX7" fmla="*/ 80474 w 1222376"/>
              <a:gd name="connsiteY7" fmla="*/ 1782763 h 1782763"/>
              <a:gd name="connsiteX8" fmla="*/ 0 w 1222376"/>
              <a:gd name="connsiteY8" fmla="*/ 1782763 h 1782763"/>
              <a:gd name="connsiteX9" fmla="*/ 155918 w 1222376"/>
              <a:gd name="connsiteY9" fmla="*/ 1009650 h 1782763"/>
              <a:gd name="connsiteX10" fmla="*/ 156062 w 1222376"/>
              <a:gd name="connsiteY10" fmla="*/ 1009713 h 1782763"/>
              <a:gd name="connsiteX11" fmla="*/ 208732 w 1222376"/>
              <a:gd name="connsiteY11" fmla="*/ 898286 h 1782763"/>
              <a:gd name="connsiteX12" fmla="*/ 410295 w 1222376"/>
              <a:gd name="connsiteY12" fmla="*/ 585788 h 1782763"/>
              <a:gd name="connsiteX13" fmla="*/ 762901 w 1222376"/>
              <a:gd name="connsiteY13" fmla="*/ 238125 h 1782763"/>
              <a:gd name="connsiteX14" fmla="*/ 811663 w 1222376"/>
              <a:gd name="connsiteY14" fmla="*/ 301647 h 1782763"/>
              <a:gd name="connsiteX15" fmla="*/ 860426 w 1222376"/>
              <a:gd name="connsiteY15" fmla="*/ 365168 h 1782763"/>
              <a:gd name="connsiteX16" fmla="*/ 537014 w 1222376"/>
              <a:gd name="connsiteY16" fmla="*/ 684213 h 1782763"/>
              <a:gd name="connsiteX17" fmla="*/ 473909 w 1222376"/>
              <a:gd name="connsiteY17" fmla="*/ 634329 h 1782763"/>
              <a:gd name="connsiteX18" fmla="*/ 411163 w 1222376"/>
              <a:gd name="connsiteY18" fmla="*/ 584803 h 1782763"/>
              <a:gd name="connsiteX19" fmla="*/ 762901 w 1222376"/>
              <a:gd name="connsiteY19" fmla="*/ 238125 h 1782763"/>
              <a:gd name="connsiteX20" fmla="*/ 1154886 w 1222376"/>
              <a:gd name="connsiteY20" fmla="*/ 0 h 1782763"/>
              <a:gd name="connsiteX21" fmla="*/ 1188631 w 1222376"/>
              <a:gd name="connsiteY21" fmla="*/ 73025 h 1782763"/>
              <a:gd name="connsiteX22" fmla="*/ 1222376 w 1222376"/>
              <a:gd name="connsiteY22" fmla="*/ 146050 h 1782763"/>
              <a:gd name="connsiteX23" fmla="*/ 861233 w 1222376"/>
              <a:gd name="connsiteY23" fmla="*/ 365125 h 1782763"/>
              <a:gd name="connsiteX24" fmla="*/ 812411 w 1222376"/>
              <a:gd name="connsiteY24" fmla="*/ 301453 h 1782763"/>
              <a:gd name="connsiteX25" fmla="*/ 763588 w 1222376"/>
              <a:gd name="connsiteY25" fmla="*/ 237781 h 1782763"/>
              <a:gd name="connsiteX26" fmla="*/ 1154886 w 1222376"/>
              <a:gd name="connsiteY26" fmla="*/ 0 h 1782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22376" h="1782763">
                <a:moveTo>
                  <a:pt x="410295" y="585788"/>
                </a:moveTo>
                <a:lnTo>
                  <a:pt x="473255" y="635402"/>
                </a:lnTo>
                <a:lnTo>
                  <a:pt x="536575" y="685375"/>
                </a:lnTo>
                <a:cubicBezTo>
                  <a:pt x="442315" y="804377"/>
                  <a:pt x="363524" y="935243"/>
                  <a:pt x="303082" y="1074738"/>
                </a:cubicBezTo>
                <a:lnTo>
                  <a:pt x="302842" y="1074634"/>
                </a:lnTo>
                <a:lnTo>
                  <a:pt x="240158" y="1244728"/>
                </a:lnTo>
                <a:cubicBezTo>
                  <a:pt x="186455" y="1418715"/>
                  <a:pt x="160588" y="1600537"/>
                  <a:pt x="160588" y="1782763"/>
                </a:cubicBezTo>
                <a:lnTo>
                  <a:pt x="80474" y="1782763"/>
                </a:lnTo>
                <a:lnTo>
                  <a:pt x="0" y="1782763"/>
                </a:lnTo>
                <a:cubicBezTo>
                  <a:pt x="0" y="1517870"/>
                  <a:pt x="50296" y="1254056"/>
                  <a:pt x="155918" y="1009650"/>
                </a:cubicBezTo>
                <a:lnTo>
                  <a:pt x="156062" y="1009713"/>
                </a:lnTo>
                <a:lnTo>
                  <a:pt x="208732" y="898286"/>
                </a:lnTo>
                <a:cubicBezTo>
                  <a:pt x="265598" y="787749"/>
                  <a:pt x="333393" y="683129"/>
                  <a:pt x="410295" y="585788"/>
                </a:cubicBezTo>
                <a:close/>
                <a:moveTo>
                  <a:pt x="762901" y="238125"/>
                </a:moveTo>
                <a:lnTo>
                  <a:pt x="811663" y="301647"/>
                </a:lnTo>
                <a:lnTo>
                  <a:pt x="860426" y="365168"/>
                </a:lnTo>
                <a:cubicBezTo>
                  <a:pt x="739953" y="457760"/>
                  <a:pt x="630954" y="565065"/>
                  <a:pt x="537014" y="684213"/>
                </a:cubicBezTo>
                <a:lnTo>
                  <a:pt x="473909" y="634329"/>
                </a:lnTo>
                <a:lnTo>
                  <a:pt x="411163" y="584803"/>
                </a:lnTo>
                <a:cubicBezTo>
                  <a:pt x="513350" y="455247"/>
                  <a:pt x="631671" y="338611"/>
                  <a:pt x="762901" y="238125"/>
                </a:cubicBezTo>
                <a:close/>
                <a:moveTo>
                  <a:pt x="1154886" y="0"/>
                </a:moveTo>
                <a:lnTo>
                  <a:pt x="1188631" y="73025"/>
                </a:lnTo>
                <a:lnTo>
                  <a:pt x="1222376" y="146050"/>
                </a:lnTo>
                <a:cubicBezTo>
                  <a:pt x="1094217" y="205405"/>
                  <a:pt x="972879" y="279150"/>
                  <a:pt x="861233" y="365125"/>
                </a:cubicBezTo>
                <a:lnTo>
                  <a:pt x="812411" y="301453"/>
                </a:lnTo>
                <a:lnTo>
                  <a:pt x="763588" y="237781"/>
                </a:lnTo>
                <a:cubicBezTo>
                  <a:pt x="884209" y="144611"/>
                  <a:pt x="1015958" y="64391"/>
                  <a:pt x="1154886"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5" name="Freeform: Shape 24">
            <a:extLst>
              <a:ext uri="{FF2B5EF4-FFF2-40B4-BE49-F238E27FC236}">
                <a16:creationId xmlns:a16="http://schemas.microsoft.com/office/drawing/2014/main" id="{38A24100-538E-4DDA-81F6-8474F044F18A}"/>
              </a:ext>
            </a:extLst>
          </p:cNvPr>
          <p:cNvSpPr>
            <a:spLocks/>
          </p:cNvSpPr>
          <p:nvPr/>
        </p:nvSpPr>
        <p:spPr bwMode="auto">
          <a:xfrm>
            <a:off x="4476567" y="3648810"/>
            <a:ext cx="1318439" cy="1208314"/>
          </a:xfrm>
          <a:custGeom>
            <a:avLst/>
            <a:gdLst>
              <a:gd name="connsiteX0" fmla="*/ 1105902 w 1543050"/>
              <a:gd name="connsiteY0" fmla="*/ 1033462 h 1349375"/>
              <a:gd name="connsiteX1" fmla="*/ 1543050 w 1543050"/>
              <a:gd name="connsiteY1" fmla="*/ 1193391 h 1349375"/>
              <a:gd name="connsiteX2" fmla="*/ 1524402 w 1543050"/>
              <a:gd name="connsiteY2" fmla="*/ 1271204 h 1349375"/>
              <a:gd name="connsiteX3" fmla="*/ 1505755 w 1543050"/>
              <a:gd name="connsiteY3" fmla="*/ 1349375 h 1349375"/>
              <a:gd name="connsiteX4" fmla="*/ 1264767 w 1543050"/>
              <a:gd name="connsiteY4" fmla="*/ 1276627 h 1349375"/>
              <a:gd name="connsiteX5" fmla="*/ 1033529 w 1543050"/>
              <a:gd name="connsiteY5" fmla="*/ 1176208 h 1349375"/>
              <a:gd name="connsiteX6" fmla="*/ 1033462 w 1543050"/>
              <a:gd name="connsiteY6" fmla="*/ 1176179 h 1349375"/>
              <a:gd name="connsiteX7" fmla="*/ 1069682 w 1543050"/>
              <a:gd name="connsiteY7" fmla="*/ 1104821 h 1349375"/>
              <a:gd name="connsiteX8" fmla="*/ 710065 w 1543050"/>
              <a:gd name="connsiteY8" fmla="*/ 769937 h 1349375"/>
              <a:gd name="connsiteX9" fmla="*/ 1104900 w 1543050"/>
              <a:gd name="connsiteY9" fmla="*/ 1033198 h 1349375"/>
              <a:gd name="connsiteX10" fmla="*/ 1068680 w 1543050"/>
              <a:gd name="connsiteY10" fmla="*/ 1104768 h 1349375"/>
              <a:gd name="connsiteX11" fmla="*/ 1032460 w 1543050"/>
              <a:gd name="connsiteY11" fmla="*/ 1176337 h 1349375"/>
              <a:gd name="connsiteX12" fmla="*/ 606425 w 1543050"/>
              <a:gd name="connsiteY12" fmla="*/ 892576 h 1349375"/>
              <a:gd name="connsiteX13" fmla="*/ 658065 w 1543050"/>
              <a:gd name="connsiteY13" fmla="*/ 831436 h 1349375"/>
              <a:gd name="connsiteX14" fmla="*/ 148840 w 1543050"/>
              <a:gd name="connsiteY14" fmla="*/ 0 h 1349375"/>
              <a:gd name="connsiteX15" fmla="*/ 385763 w 1543050"/>
              <a:gd name="connsiteY15" fmla="*/ 422579 h 1349375"/>
              <a:gd name="connsiteX16" fmla="*/ 385446 w 1543050"/>
              <a:gd name="connsiteY16" fmla="*/ 422812 h 1349375"/>
              <a:gd name="connsiteX17" fmla="*/ 537196 w 1543050"/>
              <a:gd name="connsiteY17" fmla="*/ 605498 h 1349375"/>
              <a:gd name="connsiteX18" fmla="*/ 709612 w 1543050"/>
              <a:gd name="connsiteY18" fmla="*/ 769577 h 1349375"/>
              <a:gd name="connsiteX19" fmla="*/ 657487 w 1543050"/>
              <a:gd name="connsiteY19" fmla="*/ 831055 h 1349375"/>
              <a:gd name="connsiteX20" fmla="*/ 605722 w 1543050"/>
              <a:gd name="connsiteY20" fmla="*/ 892175 h 1349375"/>
              <a:gd name="connsiteX21" fmla="*/ 255587 w 1543050"/>
              <a:gd name="connsiteY21" fmla="*/ 517909 h 1349375"/>
              <a:gd name="connsiteX22" fmla="*/ 256262 w 1543050"/>
              <a:gd name="connsiteY22" fmla="*/ 517410 h 1349375"/>
              <a:gd name="connsiteX23" fmla="*/ 114147 w 1543050"/>
              <a:gd name="connsiteY23" fmla="*/ 297019 h 1349375"/>
              <a:gd name="connsiteX24" fmla="*/ 0 w 1543050"/>
              <a:gd name="connsiteY24" fmla="*/ 61139 h 1349375"/>
              <a:gd name="connsiteX25" fmla="*/ 74420 w 1543050"/>
              <a:gd name="connsiteY25" fmla="*/ 30569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543050" h="1349375">
                <a:moveTo>
                  <a:pt x="1105902" y="1033462"/>
                </a:moveTo>
                <a:cubicBezTo>
                  <a:pt x="1245043" y="1103745"/>
                  <a:pt x="1391716" y="1157174"/>
                  <a:pt x="1543050" y="1193391"/>
                </a:cubicBezTo>
                <a:lnTo>
                  <a:pt x="1524402" y="1271204"/>
                </a:lnTo>
                <a:lnTo>
                  <a:pt x="1505755" y="1349375"/>
                </a:lnTo>
                <a:cubicBezTo>
                  <a:pt x="1424170" y="1329833"/>
                  <a:pt x="1343662" y="1305538"/>
                  <a:pt x="1264767" y="1276627"/>
                </a:cubicBezTo>
                <a:lnTo>
                  <a:pt x="1033529" y="1176208"/>
                </a:lnTo>
                <a:lnTo>
                  <a:pt x="1033462" y="1176179"/>
                </a:lnTo>
                <a:lnTo>
                  <a:pt x="1069682" y="1104821"/>
                </a:lnTo>
                <a:close/>
                <a:moveTo>
                  <a:pt x="710065" y="769937"/>
                </a:moveTo>
                <a:cubicBezTo>
                  <a:pt x="830918" y="872796"/>
                  <a:pt x="963605" y="961268"/>
                  <a:pt x="1104900" y="1033198"/>
                </a:cubicBezTo>
                <a:lnTo>
                  <a:pt x="1068680" y="1104768"/>
                </a:lnTo>
                <a:lnTo>
                  <a:pt x="1032460" y="1176337"/>
                </a:lnTo>
                <a:cubicBezTo>
                  <a:pt x="879689" y="1099013"/>
                  <a:pt x="736602" y="1003347"/>
                  <a:pt x="606425" y="892576"/>
                </a:cubicBezTo>
                <a:lnTo>
                  <a:pt x="658065" y="831436"/>
                </a:lnTo>
                <a:close/>
                <a:moveTo>
                  <a:pt x="148840" y="0"/>
                </a:moveTo>
                <a:cubicBezTo>
                  <a:pt x="209958" y="149611"/>
                  <a:pt x="289771" y="291670"/>
                  <a:pt x="385763" y="422579"/>
                </a:cubicBezTo>
                <a:lnTo>
                  <a:pt x="385446" y="422812"/>
                </a:lnTo>
                <a:lnTo>
                  <a:pt x="537196" y="605498"/>
                </a:lnTo>
                <a:cubicBezTo>
                  <a:pt x="591432" y="663517"/>
                  <a:pt x="649039" y="718344"/>
                  <a:pt x="709612" y="769577"/>
                </a:cubicBezTo>
                <a:lnTo>
                  <a:pt x="657487" y="831055"/>
                </a:lnTo>
                <a:lnTo>
                  <a:pt x="605722" y="892175"/>
                </a:lnTo>
                <a:cubicBezTo>
                  <a:pt x="475230" y="781800"/>
                  <a:pt x="357320" y="655966"/>
                  <a:pt x="255587" y="517909"/>
                </a:cubicBezTo>
                <a:lnTo>
                  <a:pt x="256262" y="517410"/>
                </a:lnTo>
                <a:lnTo>
                  <a:pt x="114147" y="297019"/>
                </a:lnTo>
                <a:cubicBezTo>
                  <a:pt x="71364" y="220730"/>
                  <a:pt x="33255" y="141879"/>
                  <a:pt x="0" y="61139"/>
                </a:cubicBezTo>
                <a:lnTo>
                  <a:pt x="74420" y="3056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9" name="Freeform: Shape 28">
            <a:extLst>
              <a:ext uri="{FF2B5EF4-FFF2-40B4-BE49-F238E27FC236}">
                <a16:creationId xmlns:a16="http://schemas.microsoft.com/office/drawing/2014/main" id="{8F345ECE-2306-4308-8391-56792208E068}"/>
              </a:ext>
            </a:extLst>
          </p:cNvPr>
          <p:cNvSpPr>
            <a:spLocks/>
          </p:cNvSpPr>
          <p:nvPr/>
        </p:nvSpPr>
        <p:spPr bwMode="auto">
          <a:xfrm>
            <a:off x="6301832" y="4159145"/>
            <a:ext cx="1447298" cy="750577"/>
          </a:xfrm>
          <a:custGeom>
            <a:avLst/>
            <a:gdLst>
              <a:gd name="connsiteX0" fmla="*/ 842371 w 1693862"/>
              <a:gd name="connsiteY0" fmla="*/ 496888 h 838201"/>
              <a:gd name="connsiteX1" fmla="*/ 873623 w 1693862"/>
              <a:gd name="connsiteY1" fmla="*/ 570899 h 838201"/>
              <a:gd name="connsiteX2" fmla="*/ 904875 w 1693862"/>
              <a:gd name="connsiteY2" fmla="*/ 644910 h 838201"/>
              <a:gd name="connsiteX3" fmla="*/ 2155 w 1693862"/>
              <a:gd name="connsiteY3" fmla="*/ 838201 h 838201"/>
              <a:gd name="connsiteX4" fmla="*/ 1077 w 1693862"/>
              <a:gd name="connsiteY4" fmla="*/ 758083 h 838201"/>
              <a:gd name="connsiteX5" fmla="*/ 0 w 1693862"/>
              <a:gd name="connsiteY5" fmla="*/ 677964 h 838201"/>
              <a:gd name="connsiteX6" fmla="*/ 842371 w 1693862"/>
              <a:gd name="connsiteY6" fmla="*/ 496888 h 838201"/>
              <a:gd name="connsiteX7" fmla="*/ 1579498 w 1693862"/>
              <a:gd name="connsiteY7" fmla="*/ 0 h 838201"/>
              <a:gd name="connsiteX8" fmla="*/ 1636680 w 1693862"/>
              <a:gd name="connsiteY8" fmla="*/ 56374 h 838201"/>
              <a:gd name="connsiteX9" fmla="*/ 1693862 w 1693862"/>
              <a:gd name="connsiteY9" fmla="*/ 112747 h 838201"/>
              <a:gd name="connsiteX10" fmla="*/ 905539 w 1693862"/>
              <a:gd name="connsiteY10" fmla="*/ 644525 h 838201"/>
              <a:gd name="connsiteX11" fmla="*/ 874251 w 1693862"/>
              <a:gd name="connsiteY11" fmla="*/ 570557 h 838201"/>
              <a:gd name="connsiteX12" fmla="*/ 864235 w 1693862"/>
              <a:gd name="connsiteY12" fmla="*/ 546879 h 838201"/>
              <a:gd name="connsiteX13" fmla="*/ 842962 w 1693862"/>
              <a:gd name="connsiteY13" fmla="*/ 496590 h 838201"/>
              <a:gd name="connsiteX14" fmla="*/ 1579498 w 1693862"/>
              <a:gd name="connsiteY14" fmla="*/ 0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3862" h="838201">
                <a:moveTo>
                  <a:pt x="842371" y="496888"/>
                </a:moveTo>
                <a:lnTo>
                  <a:pt x="873623" y="570899"/>
                </a:lnTo>
                <a:lnTo>
                  <a:pt x="904875" y="644910"/>
                </a:lnTo>
                <a:cubicBezTo>
                  <a:pt x="620013" y="765627"/>
                  <a:pt x="312162" y="833531"/>
                  <a:pt x="2155" y="838201"/>
                </a:cubicBezTo>
                <a:lnTo>
                  <a:pt x="1077" y="758083"/>
                </a:lnTo>
                <a:lnTo>
                  <a:pt x="0" y="677964"/>
                </a:lnTo>
                <a:cubicBezTo>
                  <a:pt x="289172" y="673293"/>
                  <a:pt x="576189" y="609701"/>
                  <a:pt x="842371" y="496888"/>
                </a:cubicBezTo>
                <a:close/>
                <a:moveTo>
                  <a:pt x="1579498" y="0"/>
                </a:moveTo>
                <a:lnTo>
                  <a:pt x="1636680" y="56374"/>
                </a:lnTo>
                <a:lnTo>
                  <a:pt x="1693862" y="112747"/>
                </a:lnTo>
                <a:cubicBezTo>
                  <a:pt x="1469809" y="339677"/>
                  <a:pt x="1199722" y="520647"/>
                  <a:pt x="905539" y="644525"/>
                </a:cubicBezTo>
                <a:lnTo>
                  <a:pt x="874251" y="570557"/>
                </a:lnTo>
                <a:lnTo>
                  <a:pt x="864235" y="546879"/>
                </a:lnTo>
                <a:lnTo>
                  <a:pt x="842962" y="496590"/>
                </a:lnTo>
                <a:cubicBezTo>
                  <a:pt x="1117725" y="380611"/>
                  <a:pt x="1369830" y="211850"/>
                  <a:pt x="1579498"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5" name="Oval 409">
            <a:extLst>
              <a:ext uri="{FF2B5EF4-FFF2-40B4-BE49-F238E27FC236}">
                <a16:creationId xmlns:a16="http://schemas.microsoft.com/office/drawing/2014/main" id="{15F72F44-6881-4032-8BE7-407E5CB6D005}"/>
              </a:ext>
            </a:extLst>
          </p:cNvPr>
          <p:cNvSpPr>
            <a:spLocks noChangeArrowheads="1"/>
          </p:cNvSpPr>
          <p:nvPr/>
        </p:nvSpPr>
        <p:spPr bwMode="auto">
          <a:xfrm>
            <a:off x="5467383" y="1993347"/>
            <a:ext cx="1352349" cy="1417282"/>
          </a:xfrm>
          <a:prstGeom prst="ellipse">
            <a:avLst/>
          </a:prstGeom>
          <a:solidFill>
            <a:schemeClr val="accent5"/>
          </a:solidFill>
          <a:ln w="63500">
            <a:solidFill>
              <a:schemeClr val="accent5">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6" name="Freeform 415">
            <a:extLst>
              <a:ext uri="{FF2B5EF4-FFF2-40B4-BE49-F238E27FC236}">
                <a16:creationId xmlns:a16="http://schemas.microsoft.com/office/drawing/2014/main" id="{587CDA7E-C23F-4CAA-8826-1F6E5967DF31}"/>
              </a:ext>
            </a:extLst>
          </p:cNvPr>
          <p:cNvSpPr>
            <a:spLocks/>
          </p:cNvSpPr>
          <p:nvPr/>
        </p:nvSpPr>
        <p:spPr bwMode="auto">
          <a:xfrm>
            <a:off x="6931577" y="1768104"/>
            <a:ext cx="1081066" cy="1134394"/>
          </a:xfrm>
          <a:custGeom>
            <a:avLst/>
            <a:gdLst>
              <a:gd name="T0" fmla="*/ 2895 w 3522"/>
              <a:gd name="T1" fmla="*/ 627 h 3522"/>
              <a:gd name="T2" fmla="*/ 2895 w 3522"/>
              <a:gd name="T3" fmla="*/ 2895 h 3522"/>
              <a:gd name="T4" fmla="*/ 626 w 3522"/>
              <a:gd name="T5" fmla="*/ 2895 h 3522"/>
              <a:gd name="T6" fmla="*/ 626 w 3522"/>
              <a:gd name="T7" fmla="*/ 627 h 3522"/>
              <a:gd name="T8" fmla="*/ 2895 w 3522"/>
              <a:gd name="T9" fmla="*/ 627 h 3522"/>
            </a:gdLst>
            <a:ahLst/>
            <a:cxnLst>
              <a:cxn ang="0">
                <a:pos x="T0" y="T1"/>
              </a:cxn>
              <a:cxn ang="0">
                <a:pos x="T2" y="T3"/>
              </a:cxn>
              <a:cxn ang="0">
                <a:pos x="T4" y="T5"/>
              </a:cxn>
              <a:cxn ang="0">
                <a:pos x="T6" y="T7"/>
              </a:cxn>
              <a:cxn ang="0">
                <a:pos x="T8" y="T9"/>
              </a:cxn>
            </a:cxnLst>
            <a:rect l="0" t="0" r="r" b="b"/>
            <a:pathLst>
              <a:path w="3522" h="3522">
                <a:moveTo>
                  <a:pt x="2895" y="627"/>
                </a:moveTo>
                <a:cubicBezTo>
                  <a:pt x="3522" y="1253"/>
                  <a:pt x="3522" y="2269"/>
                  <a:pt x="2895" y="2895"/>
                </a:cubicBezTo>
                <a:cubicBezTo>
                  <a:pt x="2268" y="3522"/>
                  <a:pt x="1253" y="3522"/>
                  <a:pt x="626" y="2895"/>
                </a:cubicBezTo>
                <a:cubicBezTo>
                  <a:pt x="0" y="2269"/>
                  <a:pt x="0" y="1253"/>
                  <a:pt x="626" y="627"/>
                </a:cubicBezTo>
                <a:cubicBezTo>
                  <a:pt x="1253" y="0"/>
                  <a:pt x="2268" y="0"/>
                  <a:pt x="2895" y="627"/>
                </a:cubicBezTo>
                <a:close/>
              </a:path>
            </a:pathLst>
          </a:custGeom>
          <a:solidFill>
            <a:srgbClr val="FFFFFF"/>
          </a:solidFill>
          <a:ln w="635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7" name="Freeform 419">
            <a:extLst>
              <a:ext uri="{FF2B5EF4-FFF2-40B4-BE49-F238E27FC236}">
                <a16:creationId xmlns:a16="http://schemas.microsoft.com/office/drawing/2014/main" id="{81191A4C-FF46-4A19-80C5-DDFFD7C83368}"/>
              </a:ext>
            </a:extLst>
          </p:cNvPr>
          <p:cNvSpPr>
            <a:spLocks/>
          </p:cNvSpPr>
          <p:nvPr/>
        </p:nvSpPr>
        <p:spPr bwMode="auto">
          <a:xfrm>
            <a:off x="5150380" y="773022"/>
            <a:ext cx="1081066" cy="1132973"/>
          </a:xfrm>
          <a:custGeom>
            <a:avLst/>
            <a:gdLst>
              <a:gd name="T0" fmla="*/ 2895 w 3521"/>
              <a:gd name="T1" fmla="*/ 626 h 3522"/>
              <a:gd name="T2" fmla="*/ 2895 w 3521"/>
              <a:gd name="T3" fmla="*/ 2894 h 3522"/>
              <a:gd name="T4" fmla="*/ 626 w 3521"/>
              <a:gd name="T5" fmla="*/ 2894 h 3522"/>
              <a:gd name="T6" fmla="*/ 626 w 3521"/>
              <a:gd name="T7" fmla="*/ 626 h 3522"/>
              <a:gd name="T8" fmla="*/ 2895 w 3521"/>
              <a:gd name="T9" fmla="*/ 626 h 3522"/>
            </a:gdLst>
            <a:ahLst/>
            <a:cxnLst>
              <a:cxn ang="0">
                <a:pos x="T0" y="T1"/>
              </a:cxn>
              <a:cxn ang="0">
                <a:pos x="T2" y="T3"/>
              </a:cxn>
              <a:cxn ang="0">
                <a:pos x="T4" y="T5"/>
              </a:cxn>
              <a:cxn ang="0">
                <a:pos x="T6" y="T7"/>
              </a:cxn>
              <a:cxn ang="0">
                <a:pos x="T8" y="T9"/>
              </a:cxn>
            </a:cxnLst>
            <a:rect l="0" t="0" r="r" b="b"/>
            <a:pathLst>
              <a:path w="3521" h="3522">
                <a:moveTo>
                  <a:pt x="2895" y="626"/>
                </a:moveTo>
                <a:cubicBezTo>
                  <a:pt x="3521" y="1253"/>
                  <a:pt x="3521" y="2268"/>
                  <a:pt x="2895" y="2894"/>
                </a:cubicBezTo>
                <a:cubicBezTo>
                  <a:pt x="2269" y="3522"/>
                  <a:pt x="1252" y="3522"/>
                  <a:pt x="626" y="2894"/>
                </a:cubicBezTo>
                <a:cubicBezTo>
                  <a:pt x="0" y="2268"/>
                  <a:pt x="0" y="1253"/>
                  <a:pt x="626" y="626"/>
                </a:cubicBezTo>
                <a:cubicBezTo>
                  <a:pt x="1252" y="0"/>
                  <a:pt x="2269" y="0"/>
                  <a:pt x="2895" y="626"/>
                </a:cubicBezTo>
                <a:close/>
              </a:path>
            </a:pathLst>
          </a:custGeom>
          <a:solidFill>
            <a:srgbClr val="FFFFFF"/>
          </a:solidFill>
          <a:ln w="63500">
            <a:solidFill>
              <a:schemeClr val="tx2"/>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8" name="Freeform 421">
            <a:extLst>
              <a:ext uri="{FF2B5EF4-FFF2-40B4-BE49-F238E27FC236}">
                <a16:creationId xmlns:a16="http://schemas.microsoft.com/office/drawing/2014/main" id="{926D6A15-3D2E-4C46-B6B6-B19677B35B16}"/>
              </a:ext>
            </a:extLst>
          </p:cNvPr>
          <p:cNvSpPr>
            <a:spLocks/>
          </p:cNvSpPr>
          <p:nvPr/>
        </p:nvSpPr>
        <p:spPr bwMode="auto">
          <a:xfrm>
            <a:off x="3812704" y="2686423"/>
            <a:ext cx="1181441" cy="1238167"/>
          </a:xfrm>
          <a:custGeom>
            <a:avLst/>
            <a:gdLst>
              <a:gd name="T0" fmla="*/ 3162 w 3847"/>
              <a:gd name="T1" fmla="*/ 684 h 3847"/>
              <a:gd name="T2" fmla="*/ 3162 w 3847"/>
              <a:gd name="T3" fmla="*/ 3163 h 3847"/>
              <a:gd name="T4" fmla="*/ 684 w 3847"/>
              <a:gd name="T5" fmla="*/ 3163 h 3847"/>
              <a:gd name="T6" fmla="*/ 684 w 3847"/>
              <a:gd name="T7" fmla="*/ 684 h 3847"/>
              <a:gd name="T8" fmla="*/ 3162 w 3847"/>
              <a:gd name="T9" fmla="*/ 684 h 3847"/>
            </a:gdLst>
            <a:ahLst/>
            <a:cxnLst>
              <a:cxn ang="0">
                <a:pos x="T0" y="T1"/>
              </a:cxn>
              <a:cxn ang="0">
                <a:pos x="T2" y="T3"/>
              </a:cxn>
              <a:cxn ang="0">
                <a:pos x="T4" y="T5"/>
              </a:cxn>
              <a:cxn ang="0">
                <a:pos x="T6" y="T7"/>
              </a:cxn>
              <a:cxn ang="0">
                <a:pos x="T8" y="T9"/>
              </a:cxn>
            </a:cxnLst>
            <a:rect l="0" t="0" r="r" b="b"/>
            <a:pathLst>
              <a:path w="3847" h="3847">
                <a:moveTo>
                  <a:pt x="3162" y="684"/>
                </a:moveTo>
                <a:cubicBezTo>
                  <a:pt x="3847" y="1369"/>
                  <a:pt x="3847" y="2478"/>
                  <a:pt x="3162" y="3163"/>
                </a:cubicBezTo>
                <a:cubicBezTo>
                  <a:pt x="2478" y="3847"/>
                  <a:pt x="1369" y="3847"/>
                  <a:pt x="684" y="3163"/>
                </a:cubicBezTo>
                <a:cubicBezTo>
                  <a:pt x="0" y="2478"/>
                  <a:pt x="0" y="1369"/>
                  <a:pt x="684" y="684"/>
                </a:cubicBezTo>
                <a:cubicBezTo>
                  <a:pt x="1369" y="0"/>
                  <a:pt x="2478" y="0"/>
                  <a:pt x="3162" y="684"/>
                </a:cubicBezTo>
                <a:close/>
              </a:path>
            </a:pathLst>
          </a:custGeom>
          <a:solidFill>
            <a:srgbClr val="FFFFFF"/>
          </a:solidFill>
          <a:ln w="63500">
            <a:solidFill>
              <a:schemeClr val="accent3"/>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9" name="Freeform 425">
            <a:extLst>
              <a:ext uri="{FF2B5EF4-FFF2-40B4-BE49-F238E27FC236}">
                <a16:creationId xmlns:a16="http://schemas.microsoft.com/office/drawing/2014/main" id="{610C4EF0-48A8-4D44-BF51-9BFA74334D94}"/>
              </a:ext>
            </a:extLst>
          </p:cNvPr>
          <p:cNvSpPr>
            <a:spLocks/>
          </p:cNvSpPr>
          <p:nvPr/>
        </p:nvSpPr>
        <p:spPr bwMode="auto">
          <a:xfrm>
            <a:off x="5683459" y="4218850"/>
            <a:ext cx="1181441" cy="1238167"/>
          </a:xfrm>
          <a:custGeom>
            <a:avLst/>
            <a:gdLst>
              <a:gd name="T0" fmla="*/ 3163 w 3847"/>
              <a:gd name="T1" fmla="*/ 684 h 3847"/>
              <a:gd name="T2" fmla="*/ 3163 w 3847"/>
              <a:gd name="T3" fmla="*/ 3162 h 3847"/>
              <a:gd name="T4" fmla="*/ 685 w 3847"/>
              <a:gd name="T5" fmla="*/ 3162 h 3847"/>
              <a:gd name="T6" fmla="*/ 685 w 3847"/>
              <a:gd name="T7" fmla="*/ 684 h 3847"/>
              <a:gd name="T8" fmla="*/ 3163 w 3847"/>
              <a:gd name="T9" fmla="*/ 684 h 3847"/>
            </a:gdLst>
            <a:ahLst/>
            <a:cxnLst>
              <a:cxn ang="0">
                <a:pos x="T0" y="T1"/>
              </a:cxn>
              <a:cxn ang="0">
                <a:pos x="T2" y="T3"/>
              </a:cxn>
              <a:cxn ang="0">
                <a:pos x="T4" y="T5"/>
              </a:cxn>
              <a:cxn ang="0">
                <a:pos x="T6" y="T7"/>
              </a:cxn>
              <a:cxn ang="0">
                <a:pos x="T8" y="T9"/>
              </a:cxn>
            </a:cxnLst>
            <a:rect l="0" t="0" r="r" b="b"/>
            <a:pathLst>
              <a:path w="3847" h="3847">
                <a:moveTo>
                  <a:pt x="3163" y="684"/>
                </a:moveTo>
                <a:cubicBezTo>
                  <a:pt x="3847" y="1368"/>
                  <a:pt x="3847" y="2477"/>
                  <a:pt x="3163" y="3162"/>
                </a:cubicBezTo>
                <a:cubicBezTo>
                  <a:pt x="2479" y="3847"/>
                  <a:pt x="1370" y="3847"/>
                  <a:pt x="685" y="3162"/>
                </a:cubicBezTo>
                <a:cubicBezTo>
                  <a:pt x="0" y="2477"/>
                  <a:pt x="0" y="1368"/>
                  <a:pt x="685" y="684"/>
                </a:cubicBezTo>
                <a:cubicBezTo>
                  <a:pt x="1370" y="0"/>
                  <a:pt x="2479" y="0"/>
                  <a:pt x="3163" y="684"/>
                </a:cubicBezTo>
                <a:close/>
              </a:path>
            </a:pathLst>
          </a:custGeom>
          <a:solidFill>
            <a:srgbClr val="FFFFFF"/>
          </a:solidFill>
          <a:ln w="63500">
            <a:solidFill>
              <a:srgbClr val="76D6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70" name="Freeform 429">
            <a:extLst>
              <a:ext uri="{FF2B5EF4-FFF2-40B4-BE49-F238E27FC236}">
                <a16:creationId xmlns:a16="http://schemas.microsoft.com/office/drawing/2014/main" id="{C3AB3CA5-BA57-48BD-BFAB-83F753F524CF}"/>
              </a:ext>
            </a:extLst>
          </p:cNvPr>
          <p:cNvSpPr>
            <a:spLocks/>
          </p:cNvSpPr>
          <p:nvPr/>
        </p:nvSpPr>
        <p:spPr bwMode="auto">
          <a:xfrm>
            <a:off x="7193289" y="3427291"/>
            <a:ext cx="1181441" cy="1238167"/>
          </a:xfrm>
          <a:custGeom>
            <a:avLst/>
            <a:gdLst>
              <a:gd name="T0" fmla="*/ 3162 w 3847"/>
              <a:gd name="T1" fmla="*/ 684 h 3847"/>
              <a:gd name="T2" fmla="*/ 3162 w 3847"/>
              <a:gd name="T3" fmla="*/ 3163 h 3847"/>
              <a:gd name="T4" fmla="*/ 684 w 3847"/>
              <a:gd name="T5" fmla="*/ 3163 h 3847"/>
              <a:gd name="T6" fmla="*/ 684 w 3847"/>
              <a:gd name="T7" fmla="*/ 684 h 3847"/>
              <a:gd name="T8" fmla="*/ 3162 w 3847"/>
              <a:gd name="T9" fmla="*/ 684 h 3847"/>
            </a:gdLst>
            <a:ahLst/>
            <a:cxnLst>
              <a:cxn ang="0">
                <a:pos x="T0" y="T1"/>
              </a:cxn>
              <a:cxn ang="0">
                <a:pos x="T2" y="T3"/>
              </a:cxn>
              <a:cxn ang="0">
                <a:pos x="T4" y="T5"/>
              </a:cxn>
              <a:cxn ang="0">
                <a:pos x="T6" y="T7"/>
              </a:cxn>
              <a:cxn ang="0">
                <a:pos x="T8" y="T9"/>
              </a:cxn>
            </a:cxnLst>
            <a:rect l="0" t="0" r="r" b="b"/>
            <a:pathLst>
              <a:path w="3847" h="3847">
                <a:moveTo>
                  <a:pt x="3162" y="684"/>
                </a:moveTo>
                <a:cubicBezTo>
                  <a:pt x="3847" y="1369"/>
                  <a:pt x="3847" y="2479"/>
                  <a:pt x="3162" y="3163"/>
                </a:cubicBezTo>
                <a:cubicBezTo>
                  <a:pt x="2478" y="3847"/>
                  <a:pt x="1369" y="3847"/>
                  <a:pt x="684" y="3163"/>
                </a:cubicBezTo>
                <a:cubicBezTo>
                  <a:pt x="0" y="2479"/>
                  <a:pt x="0" y="1369"/>
                  <a:pt x="684" y="684"/>
                </a:cubicBezTo>
                <a:cubicBezTo>
                  <a:pt x="1369" y="0"/>
                  <a:pt x="2478" y="0"/>
                  <a:pt x="3162" y="684"/>
                </a:cubicBezTo>
                <a:close/>
              </a:path>
            </a:pathLst>
          </a:custGeom>
          <a:solidFill>
            <a:srgbClr val="FFFFFF"/>
          </a:solidFill>
          <a:ln w="635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76" name="Rectangle 75">
            <a:extLst>
              <a:ext uri="{FF2B5EF4-FFF2-40B4-BE49-F238E27FC236}">
                <a16:creationId xmlns:a16="http://schemas.microsoft.com/office/drawing/2014/main" id="{0263FD0B-E914-496B-B0B3-0EEB785E6DA3}"/>
              </a:ext>
            </a:extLst>
          </p:cNvPr>
          <p:cNvSpPr/>
          <p:nvPr/>
        </p:nvSpPr>
        <p:spPr>
          <a:xfrm>
            <a:off x="1476381" y="718391"/>
            <a:ext cx="4185082" cy="1477328"/>
          </a:xfrm>
          <a:prstGeom prst="rect">
            <a:avLst/>
          </a:prstGeom>
        </p:spPr>
        <p:txBody>
          <a:bodyPr wrap="square" anchor="b">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da-DK" b="1" i="0" u="none" strike="noStrike" kern="1200" cap="none" spc="0" normalizeH="0" baseline="0" noProof="0" dirty="0">
                <a:ln>
                  <a:noFill/>
                </a:ln>
                <a:solidFill>
                  <a:srgbClr val="76D6FF"/>
                </a:solidFill>
                <a:effectLst/>
                <a:uLnTx/>
                <a:uFillTx/>
                <a:latin typeface="Montserrat" panose="00000500000000000000" pitchFamily="50" charset="0"/>
              </a:rPr>
              <a:t>ALT</a:t>
            </a:r>
          </a:p>
          <a:p>
            <a:pPr defTabSz="914354">
              <a:defRPr/>
            </a:pPr>
            <a:r>
              <a:rPr lang="es-CO" dirty="0">
                <a:latin typeface="Montserrat" panose="00000500000000000000" pitchFamily="50" charset="0"/>
              </a:rPr>
              <a:t>Más específica de daño hepatocelular. Citosólica. </a:t>
            </a: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da-DK" b="1" i="0" u="none" strike="noStrike" kern="1200" cap="none" spc="0" normalizeH="0" baseline="0" noProof="0" dirty="0">
              <a:ln>
                <a:noFill/>
              </a:ln>
              <a:solidFill>
                <a:srgbClr val="F39C12"/>
              </a:solidFill>
              <a:effectLst/>
              <a:uLnTx/>
              <a:uFillTx/>
              <a:latin typeface="Montserrat" panose="00000500000000000000" pitchFamily="50"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F39C12"/>
              </a:solidFill>
              <a:effectLst/>
              <a:uLnTx/>
              <a:uFillTx/>
              <a:latin typeface="Montserrat" panose="00000500000000000000" pitchFamily="50" charset="0"/>
            </a:endParaRPr>
          </a:p>
        </p:txBody>
      </p:sp>
      <p:sp>
        <p:nvSpPr>
          <p:cNvPr id="84" name="Rectangle 83">
            <a:extLst>
              <a:ext uri="{FF2B5EF4-FFF2-40B4-BE49-F238E27FC236}">
                <a16:creationId xmlns:a16="http://schemas.microsoft.com/office/drawing/2014/main" id="{D8DE2198-D3FF-4D21-AE3E-648C4A5A22AE}"/>
              </a:ext>
            </a:extLst>
          </p:cNvPr>
          <p:cNvSpPr/>
          <p:nvPr/>
        </p:nvSpPr>
        <p:spPr>
          <a:xfrm>
            <a:off x="612482" y="2335301"/>
            <a:ext cx="3380585" cy="1200329"/>
          </a:xfrm>
          <a:prstGeom prst="rect">
            <a:avLst/>
          </a:prstGeom>
        </p:spPr>
        <p:txBody>
          <a:bodyPr wrap="square" anchor="b">
            <a:spAutoFit/>
          </a:bodyPr>
          <a:lstStyle/>
          <a:p>
            <a:pPr defTabSz="914354">
              <a:defRPr/>
            </a:pPr>
            <a:r>
              <a:rPr lang="da-DK" b="1" dirty="0">
                <a:solidFill>
                  <a:srgbClr val="76D6FF"/>
                </a:solidFill>
                <a:latin typeface="Montserrat" panose="00000500000000000000" pitchFamily="50" charset="0"/>
              </a:rPr>
              <a:t>A</a:t>
            </a:r>
            <a:r>
              <a:rPr kumimoji="0" lang="da-DK" b="1" i="0" u="none" strike="noStrike" kern="1200" cap="none" spc="0" normalizeH="0" baseline="0" noProof="0" dirty="0">
                <a:ln>
                  <a:noFill/>
                </a:ln>
                <a:solidFill>
                  <a:srgbClr val="76D6FF"/>
                </a:solidFill>
                <a:effectLst/>
                <a:uLnTx/>
                <a:uFillTx/>
                <a:latin typeface="Montserrat" panose="00000500000000000000" pitchFamily="50" charset="0"/>
              </a:rPr>
              <a:t>ST</a:t>
            </a:r>
            <a:endParaRPr kumimoji="0" lang="es-CO" b="1" i="0" u="none" strike="noStrike" kern="1200" cap="none" spc="0" normalizeH="0" baseline="0" noProof="0" dirty="0">
              <a:ln>
                <a:noFill/>
              </a:ln>
              <a:solidFill>
                <a:srgbClr val="76D6FF"/>
              </a:solidFill>
              <a:effectLst/>
              <a:uLnTx/>
              <a:uFillTx/>
              <a:latin typeface="Montserrat" panose="00000500000000000000" pitchFamily="50" charset="0"/>
            </a:endParaRPr>
          </a:p>
          <a:p>
            <a:pPr defTabSz="914354">
              <a:defRPr/>
            </a:pPr>
            <a:r>
              <a:rPr lang="es-CO" dirty="0">
                <a:latin typeface="Montserrat" panose="00000500000000000000" pitchFamily="50" charset="0"/>
                <a:sym typeface="Wingdings" pitchFamily="2" charset="2"/>
              </a:rPr>
              <a:t></a:t>
            </a:r>
            <a:r>
              <a:rPr lang="es-CO" dirty="0">
                <a:latin typeface="Montserrat" panose="00000500000000000000" pitchFamily="50" charset="0"/>
              </a:rPr>
              <a:t> Hueso, músculo estriado, cerebro, eritrocitos.</a:t>
            </a:r>
            <a:br>
              <a:rPr lang="es-CO" dirty="0">
                <a:latin typeface="Montserrat" panose="00000500000000000000" pitchFamily="50" charset="0"/>
              </a:rPr>
            </a:br>
            <a:endParaRPr kumimoji="0" lang="en-US" b="1" i="0" u="none" strike="noStrike" kern="1200" cap="none" spc="0" normalizeH="0" baseline="0" noProof="0" dirty="0">
              <a:ln>
                <a:noFill/>
              </a:ln>
              <a:solidFill>
                <a:srgbClr val="9BBB59"/>
              </a:solidFill>
              <a:effectLst/>
              <a:uLnTx/>
              <a:uFillTx/>
              <a:latin typeface="Montserrat" panose="00000500000000000000" pitchFamily="50" charset="0"/>
            </a:endParaRPr>
          </a:p>
        </p:txBody>
      </p:sp>
      <p:sp>
        <p:nvSpPr>
          <p:cNvPr id="87" name="Rectangle 86">
            <a:extLst>
              <a:ext uri="{FF2B5EF4-FFF2-40B4-BE49-F238E27FC236}">
                <a16:creationId xmlns:a16="http://schemas.microsoft.com/office/drawing/2014/main" id="{A8A7298A-F03D-4643-89F3-9EDE318233F4}"/>
              </a:ext>
            </a:extLst>
          </p:cNvPr>
          <p:cNvSpPr/>
          <p:nvPr/>
        </p:nvSpPr>
        <p:spPr>
          <a:xfrm>
            <a:off x="8702257" y="3513297"/>
            <a:ext cx="3100214" cy="1754326"/>
          </a:xfrm>
          <a:prstGeom prst="rect">
            <a:avLst/>
          </a:prstGeom>
        </p:spPr>
        <p:txBody>
          <a:bodyPr wrap="square" anchor="b">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da-DK" b="1" i="0" u="none" strike="noStrike" kern="1200" cap="none" spc="0" normalizeH="0" baseline="0" noProof="0" dirty="0">
                <a:ln>
                  <a:noFill/>
                </a:ln>
                <a:solidFill>
                  <a:srgbClr val="76D6FF"/>
                </a:solidFill>
                <a:effectLst/>
                <a:uLnTx/>
                <a:uFillTx/>
                <a:latin typeface="Montserrat" panose="00000500000000000000" pitchFamily="50" charset="0"/>
              </a:rPr>
              <a:t>AST</a:t>
            </a:r>
          </a:p>
          <a:p>
            <a:pPr defTabSz="914354">
              <a:defRPr/>
            </a:pPr>
            <a:r>
              <a:rPr lang="es-CO" dirty="0">
                <a:latin typeface="Montserrat" panose="00000500000000000000" pitchFamily="50" charset="0"/>
              </a:rPr>
              <a:t>Citosólica, mitocondrial, zona acinar 3 (más susceptible a isquemia, pericentral del lóbulo). </a:t>
            </a:r>
            <a:endParaRPr lang="en-US" b="1" dirty="0">
              <a:solidFill>
                <a:srgbClr val="9BBB59"/>
              </a:solidFill>
              <a:latin typeface="Montserrat" panose="00000500000000000000" pitchFamily="50"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2C3E50"/>
              </a:solidFill>
              <a:effectLst/>
              <a:uLnTx/>
              <a:uFillTx/>
              <a:latin typeface="Montserrat" panose="00000500000000000000" pitchFamily="50" charset="0"/>
            </a:endParaRPr>
          </a:p>
        </p:txBody>
      </p:sp>
      <p:sp>
        <p:nvSpPr>
          <p:cNvPr id="90" name="Rectangle 89">
            <a:extLst>
              <a:ext uri="{FF2B5EF4-FFF2-40B4-BE49-F238E27FC236}">
                <a16:creationId xmlns:a16="http://schemas.microsoft.com/office/drawing/2014/main" id="{AE78FB6A-823B-4D38-B572-87D9872BB294}"/>
              </a:ext>
            </a:extLst>
          </p:cNvPr>
          <p:cNvSpPr/>
          <p:nvPr/>
        </p:nvSpPr>
        <p:spPr>
          <a:xfrm>
            <a:off x="8390548" y="1393182"/>
            <a:ext cx="2542230" cy="1200329"/>
          </a:xfrm>
          <a:prstGeom prst="rect">
            <a:avLst/>
          </a:prstGeom>
        </p:spPr>
        <p:txBody>
          <a:bodyPr wrap="square" anchor="b">
            <a:spAutoFit/>
          </a:bodyPr>
          <a:lstStyle/>
          <a:p>
            <a:pPr marL="0" marR="0" lvl="0" indent="0" defTabSz="914354" rtl="0" eaLnBrk="1" fontAlgn="auto" latinLnBrk="0" hangingPunct="1">
              <a:lnSpc>
                <a:spcPct val="100000"/>
              </a:lnSpc>
              <a:spcBef>
                <a:spcPts val="0"/>
              </a:spcBef>
              <a:spcAft>
                <a:spcPts val="0"/>
              </a:spcAft>
              <a:buClrTx/>
              <a:buSzTx/>
              <a:buFontTx/>
              <a:buNone/>
              <a:tabLst/>
              <a:defRPr/>
            </a:pPr>
            <a:r>
              <a:rPr kumimoji="0" lang="da-DK" b="1" i="0" u="none" strike="noStrike" kern="1200" cap="none" spc="0" normalizeH="0" baseline="0" noProof="0" dirty="0">
                <a:ln>
                  <a:noFill/>
                </a:ln>
                <a:solidFill>
                  <a:srgbClr val="76D6FF"/>
                </a:solidFill>
                <a:effectLst/>
                <a:uLnTx/>
                <a:uFillTx/>
                <a:latin typeface="Montserrat" panose="00000500000000000000" pitchFamily="50" charset="0"/>
              </a:rPr>
              <a:t>ALT Y AST </a:t>
            </a:r>
          </a:p>
          <a:p>
            <a:pPr marL="0" marR="0" lvl="0" indent="0" defTabSz="914354" rtl="0" eaLnBrk="1" fontAlgn="auto" latinLnBrk="0" hangingPunct="1">
              <a:lnSpc>
                <a:spcPct val="100000"/>
              </a:lnSpc>
              <a:spcBef>
                <a:spcPts val="0"/>
              </a:spcBef>
              <a:spcAft>
                <a:spcPts val="0"/>
              </a:spcAft>
              <a:buClrTx/>
              <a:buSzTx/>
              <a:buFontTx/>
              <a:buNone/>
              <a:tabLst/>
              <a:defRPr/>
            </a:pPr>
            <a:r>
              <a:rPr lang="da-DK" dirty="0">
                <a:latin typeface="Montserrat" panose="00000500000000000000" pitchFamily="50" charset="0"/>
              </a:rPr>
              <a:t>Más elevadas que bilirrubinas y FA.</a:t>
            </a:r>
          </a:p>
          <a:p>
            <a:pPr marL="0" marR="0" lvl="0" indent="0" algn="r" defTabSz="914354"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16A085"/>
              </a:solidFill>
              <a:effectLst/>
              <a:uLnTx/>
              <a:uFillTx/>
              <a:latin typeface="Montserrat" panose="00000500000000000000" pitchFamily="50" charset="0"/>
            </a:endParaRPr>
          </a:p>
        </p:txBody>
      </p:sp>
      <p:sp>
        <p:nvSpPr>
          <p:cNvPr id="95" name="Oval 409">
            <a:extLst>
              <a:ext uri="{FF2B5EF4-FFF2-40B4-BE49-F238E27FC236}">
                <a16:creationId xmlns:a16="http://schemas.microsoft.com/office/drawing/2014/main" id="{194B57A9-BC11-42FB-AFE6-9990E6D8FA54}"/>
              </a:ext>
            </a:extLst>
          </p:cNvPr>
          <p:cNvSpPr>
            <a:spLocks noChangeArrowheads="1"/>
          </p:cNvSpPr>
          <p:nvPr/>
        </p:nvSpPr>
        <p:spPr bwMode="auto">
          <a:xfrm>
            <a:off x="5509462" y="2035425"/>
            <a:ext cx="1272050" cy="1333127"/>
          </a:xfrm>
          <a:prstGeom prst="ellipse">
            <a:avLst/>
          </a:prstGeom>
          <a:solidFill>
            <a:schemeClr val="accent5"/>
          </a:solidFill>
          <a:ln w="63500">
            <a:solidFill>
              <a:schemeClr val="accent5">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95A5A6"/>
              </a:solidFill>
              <a:effectLst/>
              <a:uLnTx/>
              <a:uFillTx/>
              <a:latin typeface="Montserrat" panose="00000500000000000000" pitchFamily="50" charset="0"/>
            </a:endParaRPr>
          </a:p>
        </p:txBody>
      </p:sp>
      <p:pic>
        <p:nvPicPr>
          <p:cNvPr id="101" name="Graphic 100" descr="Magnifying glass">
            <a:extLst>
              <a:ext uri="{FF2B5EF4-FFF2-40B4-BE49-F238E27FC236}">
                <a16:creationId xmlns:a16="http://schemas.microsoft.com/office/drawing/2014/main" id="{BA4CDAC5-D38B-4B01-B2E3-81BA0FA1751D}"/>
              </a:ext>
            </a:extLst>
          </p:cNvPr>
          <p:cNvPicPr>
            <a:picLocks noChangeAspect="1"/>
          </p:cNvPicPr>
          <p:nvPr/>
        </p:nvPicPr>
        <p:blipFill>
          <a:blip r:embed="rId3" cstate="email">
            <a:duotone>
              <a:prstClr val="black"/>
              <a:schemeClr val="accent1">
                <a:tint val="45000"/>
                <a:satMod val="400000"/>
              </a:schemeClr>
            </a:duotone>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84206" y="4439347"/>
            <a:ext cx="783140" cy="820743"/>
          </a:xfrm>
          <a:prstGeom prst="rect">
            <a:avLst/>
          </a:prstGeom>
        </p:spPr>
      </p:pic>
      <p:sp>
        <p:nvSpPr>
          <p:cNvPr id="47" name="Título 1">
            <a:extLst>
              <a:ext uri="{FF2B5EF4-FFF2-40B4-BE49-F238E27FC236}">
                <a16:creationId xmlns:a16="http://schemas.microsoft.com/office/drawing/2014/main" id="{1186F960-EE55-F044-83ED-B55C3249074A}"/>
              </a:ext>
            </a:extLst>
          </p:cNvPr>
          <p:cNvSpPr txBox="1">
            <a:spLocks/>
          </p:cNvSpPr>
          <p:nvPr/>
        </p:nvSpPr>
        <p:spPr>
          <a:xfrm>
            <a:off x="0" y="126235"/>
            <a:ext cx="12036056"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rgbClr val="00AAA7"/>
                </a:solidFill>
                <a:latin typeface="Montserrat" panose="00000500000000000000" pitchFamily="50" charset="0"/>
              </a:rPr>
              <a:t>¿</a:t>
            </a:r>
            <a:r>
              <a:rPr lang="en-US" sz="3200" b="1" dirty="0" err="1">
                <a:solidFill>
                  <a:srgbClr val="00AAA7"/>
                </a:solidFill>
                <a:latin typeface="Montserrat" panose="00000500000000000000" pitchFamily="50" charset="0"/>
              </a:rPr>
              <a:t>Hepatocelular</a:t>
            </a:r>
            <a:r>
              <a:rPr lang="en-US" sz="3200" b="1" dirty="0">
                <a:solidFill>
                  <a:srgbClr val="00AAA7"/>
                </a:solidFill>
                <a:latin typeface="Montserrat" panose="00000500000000000000" pitchFamily="50" charset="0"/>
              </a:rPr>
              <a:t>?</a:t>
            </a:r>
            <a:endParaRPr lang="es-CO" sz="3200" b="1" dirty="0">
              <a:solidFill>
                <a:srgbClr val="00AAA7"/>
              </a:solidFill>
              <a:latin typeface="Montserrat" panose="00000500000000000000" pitchFamily="50" charset="0"/>
            </a:endParaRPr>
          </a:p>
          <a:p>
            <a:pPr algn="ctr"/>
            <a:endParaRPr lang="es-CO" sz="3200" b="1" dirty="0">
              <a:solidFill>
                <a:srgbClr val="00AAA7"/>
              </a:solidFill>
              <a:latin typeface="Montserrat" panose="00000500000000000000" pitchFamily="50" charset="0"/>
            </a:endParaRPr>
          </a:p>
        </p:txBody>
      </p:sp>
      <p:pic>
        <p:nvPicPr>
          <p:cNvPr id="9" name="Imagen 8">
            <a:extLst>
              <a:ext uri="{FF2B5EF4-FFF2-40B4-BE49-F238E27FC236}">
                <a16:creationId xmlns:a16="http://schemas.microsoft.com/office/drawing/2014/main" id="{3285645D-4B8F-C149-87EA-B4EA000AEB7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21718" y="2166903"/>
            <a:ext cx="1169875" cy="1169875"/>
          </a:xfrm>
          <a:prstGeom prst="rect">
            <a:avLst/>
          </a:prstGeom>
        </p:spPr>
      </p:pic>
      <p:sp>
        <p:nvSpPr>
          <p:cNvPr id="10" name="Rectángulo 9">
            <a:extLst>
              <a:ext uri="{FF2B5EF4-FFF2-40B4-BE49-F238E27FC236}">
                <a16:creationId xmlns:a16="http://schemas.microsoft.com/office/drawing/2014/main" id="{59265022-E181-184C-87A5-CBC71989F73D}"/>
              </a:ext>
            </a:extLst>
          </p:cNvPr>
          <p:cNvSpPr/>
          <p:nvPr/>
        </p:nvSpPr>
        <p:spPr>
          <a:xfrm>
            <a:off x="6232306" y="6215659"/>
            <a:ext cx="8040115" cy="307777"/>
          </a:xfrm>
          <a:prstGeom prst="rect">
            <a:avLst/>
          </a:prstGeom>
        </p:spPr>
        <p:txBody>
          <a:bodyPr wrap="square">
            <a:spAutoFit/>
          </a:bodyPr>
          <a:lstStyle/>
          <a:p>
            <a:pPr>
              <a:spcAft>
                <a:spcPts val="0"/>
              </a:spcAft>
            </a:pPr>
            <a:r>
              <a:rPr lang="es-CO" sz="1400" dirty="0">
                <a:latin typeface="Montserrat" panose="00000500000000000000" pitchFamily="50" charset="0"/>
                <a:ea typeface="Times New Roman" panose="02020603050405020304" pitchFamily="18" charset="0"/>
              </a:rPr>
              <a:t>Chalasaani NP, et al. Am J Gastroenterology, 2014; 109 (7): 950. </a:t>
            </a:r>
          </a:p>
        </p:txBody>
      </p:sp>
      <p:pic>
        <p:nvPicPr>
          <p:cNvPr id="26" name="Imagen 25">
            <a:extLst>
              <a:ext uri="{FF2B5EF4-FFF2-40B4-BE49-F238E27FC236}">
                <a16:creationId xmlns:a16="http://schemas.microsoft.com/office/drawing/2014/main" id="{4B7C949C-3E7E-0946-A1B0-55FEEEAABD5E}"/>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7460988" y="3789113"/>
            <a:ext cx="714172" cy="714172"/>
          </a:xfrm>
          <a:prstGeom prst="rect">
            <a:avLst/>
          </a:prstGeom>
        </p:spPr>
      </p:pic>
      <p:pic>
        <p:nvPicPr>
          <p:cNvPr id="27" name="Imagen 26">
            <a:extLst>
              <a:ext uri="{FF2B5EF4-FFF2-40B4-BE49-F238E27FC236}">
                <a16:creationId xmlns:a16="http://schemas.microsoft.com/office/drawing/2014/main" id="{15EA044A-1F48-D241-8D9B-24DA87E090E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0009" y="1952800"/>
            <a:ext cx="735278" cy="705135"/>
          </a:xfrm>
          <a:prstGeom prst="rect">
            <a:avLst/>
          </a:prstGeom>
        </p:spPr>
      </p:pic>
      <p:pic>
        <p:nvPicPr>
          <p:cNvPr id="2" name="Imagen 1">
            <a:extLst>
              <a:ext uri="{FF2B5EF4-FFF2-40B4-BE49-F238E27FC236}">
                <a16:creationId xmlns:a16="http://schemas.microsoft.com/office/drawing/2014/main" id="{F884CD49-95F5-4F47-BF07-4C8AAFAC834F}"/>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994309" y="2975986"/>
            <a:ext cx="744531" cy="744531"/>
          </a:xfrm>
          <a:prstGeom prst="rect">
            <a:avLst/>
          </a:prstGeom>
        </p:spPr>
      </p:pic>
      <p:pic>
        <p:nvPicPr>
          <p:cNvPr id="3" name="Imagen 2">
            <a:extLst>
              <a:ext uri="{FF2B5EF4-FFF2-40B4-BE49-F238E27FC236}">
                <a16:creationId xmlns:a16="http://schemas.microsoft.com/office/drawing/2014/main" id="{DD3CA867-3824-A84D-BE32-C73017FF5C63}"/>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183780" y="784394"/>
            <a:ext cx="1043552" cy="1043552"/>
          </a:xfrm>
          <a:prstGeom prst="rect">
            <a:avLst/>
          </a:prstGeom>
        </p:spPr>
      </p:pic>
    </p:spTree>
    <p:extLst>
      <p:ext uri="{BB962C8B-B14F-4D97-AF65-F5344CB8AC3E}">
        <p14:creationId xmlns:p14="http://schemas.microsoft.com/office/powerpoint/2010/main" val="41854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A2D5-2107-4AEC-B187-C03882BD5EA4}"/>
              </a:ext>
            </a:extLst>
          </p:cNvPr>
          <p:cNvSpPr>
            <a:spLocks noGrp="1"/>
          </p:cNvSpPr>
          <p:nvPr>
            <p:ph type="title"/>
          </p:nvPr>
        </p:nvSpPr>
        <p:spPr>
          <a:xfrm>
            <a:off x="538835" y="-35279"/>
            <a:ext cx="5282429" cy="1080938"/>
          </a:xfrm>
        </p:spPr>
        <p:txBody>
          <a:bodyPr>
            <a:normAutofit/>
          </a:bodyPr>
          <a:lstStyle/>
          <a:p>
            <a:r>
              <a:rPr lang="es-CO" sz="3200" b="1" dirty="0">
                <a:latin typeface="Montserrat" panose="00000500000000000000" pitchFamily="50" charset="0"/>
              </a:rPr>
              <a:t>Caso clínico</a:t>
            </a:r>
          </a:p>
        </p:txBody>
      </p:sp>
      <p:sp>
        <p:nvSpPr>
          <p:cNvPr id="3" name="Marcador de contenido 2">
            <a:extLst>
              <a:ext uri="{FF2B5EF4-FFF2-40B4-BE49-F238E27FC236}">
                <a16:creationId xmlns:a16="http://schemas.microsoft.com/office/drawing/2014/main" id="{5EF82765-7BC3-4B2C-8912-3DB27FDAC025}"/>
              </a:ext>
            </a:extLst>
          </p:cNvPr>
          <p:cNvSpPr>
            <a:spLocks noGrp="1"/>
          </p:cNvSpPr>
          <p:nvPr>
            <p:ph idx="1"/>
          </p:nvPr>
        </p:nvSpPr>
        <p:spPr>
          <a:xfrm>
            <a:off x="538835" y="813832"/>
            <a:ext cx="9986925" cy="4784327"/>
          </a:xfrm>
        </p:spPr>
        <p:txBody>
          <a:bodyPr>
            <a:noAutofit/>
          </a:bodyPr>
          <a:lstStyle/>
          <a:p>
            <a:pPr algn="just"/>
            <a:r>
              <a:rPr lang="es-CO" sz="1400" dirty="0">
                <a:latin typeface="Montserrat" panose="00000500000000000000" pitchFamily="50" charset="0"/>
              </a:rPr>
              <a:t>Adriana, 31 años, AP negativos. </a:t>
            </a:r>
          </a:p>
          <a:p>
            <a:pPr algn="just"/>
            <a:r>
              <a:rPr lang="es-CO" sz="1400" dirty="0">
                <a:latin typeface="Montserrat" panose="00000500000000000000" pitchFamily="50" charset="0"/>
              </a:rPr>
              <a:t>MC: “Me duele todo y me empecé a notar amarilla desde ayer”.</a:t>
            </a:r>
          </a:p>
          <a:p>
            <a:pPr algn="just"/>
            <a:r>
              <a:rPr lang="es-CO" sz="1400" dirty="0">
                <a:latin typeface="Montserrat" panose="00000500000000000000" pitchFamily="50" charset="0"/>
              </a:rPr>
              <a:t>EA: Cuadro de 7 días de evolución, mialgias, artralgias, fiebre objetiva hasta 40°, ojos rojos. Tomó acetaminofén sin mejoría.</a:t>
            </a:r>
          </a:p>
          <a:p>
            <a:pPr algn="just"/>
            <a:r>
              <a:rPr lang="es-CO" sz="1400" dirty="0">
                <a:latin typeface="Montserrat" panose="00000500000000000000" pitchFamily="50" charset="0"/>
              </a:rPr>
              <a:t>Medicamentos: ACOS.</a:t>
            </a:r>
          </a:p>
          <a:p>
            <a:pPr algn="just"/>
            <a:r>
              <a:rPr lang="es-CO" sz="1400" dirty="0" err="1">
                <a:latin typeface="Montserrat" panose="00000500000000000000" pitchFamily="50" charset="0"/>
              </a:rPr>
              <a:t>Qx</a:t>
            </a:r>
            <a:r>
              <a:rPr lang="es-CO" sz="1400" dirty="0">
                <a:latin typeface="Montserrat" panose="00000500000000000000" pitchFamily="50" charset="0"/>
              </a:rPr>
              <a:t> negativos.</a:t>
            </a:r>
          </a:p>
          <a:p>
            <a:pPr algn="just"/>
            <a:r>
              <a:rPr lang="es-CO" sz="1400" dirty="0">
                <a:latin typeface="Montserrat" panose="00000500000000000000" pitchFamily="50" charset="0"/>
              </a:rPr>
              <a:t>Tóxicos: Negativos. </a:t>
            </a:r>
          </a:p>
          <a:p>
            <a:pPr algn="just"/>
            <a:r>
              <a:rPr lang="es-CO" sz="1400" dirty="0">
                <a:latin typeface="Montserrat" panose="00000500000000000000" pitchFamily="50" charset="0"/>
              </a:rPr>
              <a:t>No transfusiones, esquema vacunación completo.</a:t>
            </a:r>
          </a:p>
          <a:p>
            <a:pPr algn="just"/>
            <a:r>
              <a:rPr lang="es-CO" sz="1400" dirty="0">
                <a:latin typeface="Montserrat" panose="00000500000000000000" pitchFamily="50" charset="0"/>
              </a:rPr>
              <a:t>Viajó recientemente a “los charcos de </a:t>
            </a:r>
            <a:r>
              <a:rPr lang="es-CO" sz="1400" dirty="0" err="1">
                <a:latin typeface="Montserrat" panose="00000500000000000000" pitchFamily="50" charset="0"/>
              </a:rPr>
              <a:t>Tapartó</a:t>
            </a:r>
            <a:r>
              <a:rPr lang="es-CO" sz="1400" dirty="0">
                <a:latin typeface="Montserrat" panose="00000500000000000000" pitchFamily="50" charset="0"/>
              </a:rPr>
              <a:t>”.</a:t>
            </a:r>
          </a:p>
          <a:p>
            <a:pPr algn="just"/>
            <a:r>
              <a:rPr lang="es-CO" sz="1400" dirty="0">
                <a:latin typeface="Montserrat" panose="00000500000000000000" pitchFamily="50" charset="0"/>
              </a:rPr>
              <a:t>RxS: Diarrea y emesis. No sangrados ni brotes.</a:t>
            </a:r>
          </a:p>
        </p:txBody>
      </p:sp>
      <p:sp>
        <p:nvSpPr>
          <p:cNvPr id="4" name="AutoShape 2" descr="Resultado de imagen para hombre joven">
            <a:extLst>
              <a:ext uri="{FF2B5EF4-FFF2-40B4-BE49-F238E27FC236}">
                <a16:creationId xmlns:a16="http://schemas.microsoft.com/office/drawing/2014/main" id="{9AA20E59-08B2-4917-98AD-1118ECB8343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solidFill>
                <a:srgbClr val="152B48"/>
              </a:solidFill>
              <a:latin typeface="Montserrat" panose="00000500000000000000" pitchFamily="50" charset="0"/>
            </a:endParaRPr>
          </a:p>
        </p:txBody>
      </p:sp>
      <p:sp>
        <p:nvSpPr>
          <p:cNvPr id="5" name="AutoShape 4" descr="Resultado de imagen para hombre joven">
            <a:extLst>
              <a:ext uri="{FF2B5EF4-FFF2-40B4-BE49-F238E27FC236}">
                <a16:creationId xmlns:a16="http://schemas.microsoft.com/office/drawing/2014/main" id="{614E3F42-95B0-4602-B615-D0E31FE4A3CA}"/>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solidFill>
                <a:srgbClr val="152B48"/>
              </a:solidFill>
              <a:latin typeface="Montserrat" panose="00000500000000000000" pitchFamily="50" charset="0"/>
            </a:endParaRPr>
          </a:p>
        </p:txBody>
      </p:sp>
      <p:pic>
        <p:nvPicPr>
          <p:cNvPr id="3074" name="Picture 2">
            <a:hlinkClick r:id="rId2" tooltip="abdominal pain"/>
            <a:extLst>
              <a:ext uri="{FF2B5EF4-FFF2-40B4-BE49-F238E27FC236}">
                <a16:creationId xmlns:a16="http://schemas.microsoft.com/office/drawing/2014/main" id="{039A1298-D1A7-F449-A13D-B12B24D9882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737816" y="252556"/>
            <a:ext cx="1203250" cy="120325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33FBD6FB-A9D5-274A-8D3E-20049800770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0731" y="1919177"/>
            <a:ext cx="1357423" cy="1357423"/>
          </a:xfrm>
          <a:prstGeom prst="rect">
            <a:avLst/>
          </a:prstGeom>
        </p:spPr>
      </p:pic>
      <p:pic>
        <p:nvPicPr>
          <p:cNvPr id="7" name="Imagen 6">
            <a:extLst>
              <a:ext uri="{FF2B5EF4-FFF2-40B4-BE49-F238E27FC236}">
                <a16:creationId xmlns:a16="http://schemas.microsoft.com/office/drawing/2014/main" id="{0ED82C4F-0BF1-064F-BDCE-80921CA9039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660729" y="3759707"/>
            <a:ext cx="1357425" cy="1357425"/>
          </a:xfrm>
          <a:prstGeom prst="rect">
            <a:avLst/>
          </a:prstGeom>
        </p:spPr>
      </p:pic>
      <p:pic>
        <p:nvPicPr>
          <p:cNvPr id="8" name="Imagen 7">
            <a:extLst>
              <a:ext uri="{FF2B5EF4-FFF2-40B4-BE49-F238E27FC236}">
                <a16:creationId xmlns:a16="http://schemas.microsoft.com/office/drawing/2014/main" id="{02ACE04B-EB7D-A348-8530-63231C8A90D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632948" y="5212299"/>
            <a:ext cx="1385206" cy="1385206"/>
          </a:xfrm>
          <a:prstGeom prst="rect">
            <a:avLst/>
          </a:prstGeom>
        </p:spPr>
      </p:pic>
    </p:spTree>
    <p:extLst>
      <p:ext uri="{BB962C8B-B14F-4D97-AF65-F5344CB8AC3E}">
        <p14:creationId xmlns:p14="http://schemas.microsoft.com/office/powerpoint/2010/main" val="214584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7DBAFAEA-979A-4086-9A6B-91679E2A4100}"/>
              </a:ext>
            </a:extLst>
          </p:cNvPr>
          <p:cNvSpPr>
            <a:spLocks/>
          </p:cNvSpPr>
          <p:nvPr/>
        </p:nvSpPr>
        <p:spPr bwMode="auto">
          <a:xfrm>
            <a:off x="4877932" y="1922258"/>
            <a:ext cx="2350673" cy="2062664"/>
          </a:xfrm>
          <a:custGeom>
            <a:avLst/>
            <a:gdLst>
              <a:gd name="connsiteX0" fmla="*/ 2041336 w 2751137"/>
              <a:gd name="connsiteY0" fmla="*/ 1884362 h 2303463"/>
              <a:gd name="connsiteX1" fmla="*/ 2088082 w 2751137"/>
              <a:gd name="connsiteY1" fmla="*/ 1949296 h 2303463"/>
              <a:gd name="connsiteX2" fmla="*/ 2135187 w 2751137"/>
              <a:gd name="connsiteY2" fmla="*/ 2014588 h 2303463"/>
              <a:gd name="connsiteX3" fmla="*/ 1955620 w 2751137"/>
              <a:gd name="connsiteY3" fmla="*/ 2125889 h 2303463"/>
              <a:gd name="connsiteX4" fmla="*/ 1763484 w 2751137"/>
              <a:gd name="connsiteY4" fmla="*/ 2212926 h 2303463"/>
              <a:gd name="connsiteX5" fmla="*/ 1763712 w 2751137"/>
              <a:gd name="connsiteY5" fmla="*/ 2213526 h 2303463"/>
              <a:gd name="connsiteX6" fmla="*/ 1287462 w 2751137"/>
              <a:gd name="connsiteY6" fmla="*/ 2303463 h 2303463"/>
              <a:gd name="connsiteX7" fmla="*/ 1165629 w 2751137"/>
              <a:gd name="connsiteY7" fmla="*/ 2297252 h 2303463"/>
              <a:gd name="connsiteX8" fmla="*/ 1043356 w 2751137"/>
              <a:gd name="connsiteY8" fmla="*/ 2278673 h 2303463"/>
              <a:gd name="connsiteX9" fmla="*/ 1043160 w 2751137"/>
              <a:gd name="connsiteY9" fmla="*/ 2279650 h 2303463"/>
              <a:gd name="connsiteX10" fmla="*/ 625475 w 2751137"/>
              <a:gd name="connsiteY10" fmla="*/ 2124811 h 2303463"/>
              <a:gd name="connsiteX11" fmla="*/ 664588 w 2751137"/>
              <a:gd name="connsiteY11" fmla="*/ 2054593 h 2303463"/>
              <a:gd name="connsiteX12" fmla="*/ 703701 w 2751137"/>
              <a:gd name="connsiteY12" fmla="*/ 1984375 h 2303463"/>
              <a:gd name="connsiteX13" fmla="*/ 1074738 w 2751137"/>
              <a:gd name="connsiteY13" fmla="*/ 2121930 h 2303463"/>
              <a:gd name="connsiteX14" fmla="*/ 1058949 w 2751137"/>
              <a:gd name="connsiteY14" fmla="*/ 2200790 h 2303463"/>
              <a:gd name="connsiteX15" fmla="*/ 1058752 w 2751137"/>
              <a:gd name="connsiteY15" fmla="*/ 2201775 h 2303463"/>
              <a:gd name="connsiteX16" fmla="*/ 1059165 w 2751137"/>
              <a:gd name="connsiteY16" fmla="*/ 2199759 h 2303463"/>
              <a:gd name="connsiteX17" fmla="*/ 1075344 w 2751137"/>
              <a:gd name="connsiteY17" fmla="*/ 2120900 h 2303463"/>
              <a:gd name="connsiteX18" fmla="*/ 1287462 w 2751137"/>
              <a:gd name="connsiteY18" fmla="*/ 2142505 h 2303463"/>
              <a:gd name="connsiteX19" fmla="*/ 1287462 w 2751137"/>
              <a:gd name="connsiteY19" fmla="*/ 2143296 h 2303463"/>
              <a:gd name="connsiteX20" fmla="*/ 1706836 w 2751137"/>
              <a:gd name="connsiteY20" fmla="*/ 2063750 h 2303463"/>
              <a:gd name="connsiteX21" fmla="*/ 1708420 w 2751137"/>
              <a:gd name="connsiteY21" fmla="*/ 2067922 h 2303463"/>
              <a:gd name="connsiteX22" fmla="*/ 1706562 w 2751137"/>
              <a:gd name="connsiteY22" fmla="*/ 2063019 h 2303463"/>
              <a:gd name="connsiteX23" fmla="*/ 2041336 w 2751137"/>
              <a:gd name="connsiteY23" fmla="*/ 1884362 h 2303463"/>
              <a:gd name="connsiteX24" fmla="*/ 398959 w 2751137"/>
              <a:gd name="connsiteY24" fmla="*/ 1738312 h 2303463"/>
              <a:gd name="connsiteX25" fmla="*/ 703262 w 2751137"/>
              <a:gd name="connsiteY25" fmla="*/ 1984124 h 2303463"/>
              <a:gd name="connsiteX26" fmla="*/ 664193 w 2751137"/>
              <a:gd name="connsiteY26" fmla="*/ 2054100 h 2303463"/>
              <a:gd name="connsiteX27" fmla="*/ 625125 w 2751137"/>
              <a:gd name="connsiteY27" fmla="*/ 2124075 h 2303463"/>
              <a:gd name="connsiteX28" fmla="*/ 277812 w 2751137"/>
              <a:gd name="connsiteY28" fmla="*/ 1843096 h 2303463"/>
              <a:gd name="connsiteX29" fmla="*/ 338386 w 2751137"/>
              <a:gd name="connsiteY29" fmla="*/ 1790704 h 2303463"/>
              <a:gd name="connsiteX30" fmla="*/ 220054 w 2751137"/>
              <a:gd name="connsiteY30" fmla="*/ 1427162 h 2303463"/>
              <a:gd name="connsiteX31" fmla="*/ 398462 w 2751137"/>
              <a:gd name="connsiteY31" fmla="*/ 1738117 h 2303463"/>
              <a:gd name="connsiteX32" fmla="*/ 337674 w 2751137"/>
              <a:gd name="connsiteY32" fmla="*/ 1790602 h 2303463"/>
              <a:gd name="connsiteX33" fmla="*/ 276885 w 2751137"/>
              <a:gd name="connsiteY33" fmla="*/ 1843087 h 2303463"/>
              <a:gd name="connsiteX34" fmla="*/ 68262 w 2751137"/>
              <a:gd name="connsiteY34" fmla="*/ 1480007 h 2303463"/>
              <a:gd name="connsiteX35" fmla="*/ 144158 w 2751137"/>
              <a:gd name="connsiteY35" fmla="*/ 1453764 h 2303463"/>
              <a:gd name="connsiteX36" fmla="*/ 2590722 w 2751137"/>
              <a:gd name="connsiteY36" fmla="*/ 787400 h 2303463"/>
              <a:gd name="connsiteX37" fmla="*/ 2670750 w 2751137"/>
              <a:gd name="connsiteY37" fmla="*/ 787400 h 2303463"/>
              <a:gd name="connsiteX38" fmla="*/ 2751137 w 2751137"/>
              <a:gd name="connsiteY38" fmla="*/ 787400 h 2303463"/>
              <a:gd name="connsiteX39" fmla="*/ 2675057 w 2751137"/>
              <a:gd name="connsiteY39" fmla="*/ 1279525 h 2303463"/>
              <a:gd name="connsiteX40" fmla="*/ 2598976 w 2751137"/>
              <a:gd name="connsiteY40" fmla="*/ 1255134 h 2303463"/>
              <a:gd name="connsiteX41" fmla="*/ 2543515 w 2751137"/>
              <a:gd name="connsiteY41" fmla="*/ 1237177 h 2303463"/>
              <a:gd name="connsiteX42" fmla="*/ 2598846 w 2751137"/>
              <a:gd name="connsiteY42" fmla="*/ 1255160 h 2303463"/>
              <a:gd name="connsiteX43" fmla="*/ 2674938 w 2751137"/>
              <a:gd name="connsiteY43" fmla="*/ 1279647 h 2303463"/>
              <a:gd name="connsiteX44" fmla="*/ 2514178 w 2751137"/>
              <a:gd name="connsiteY44" fmla="*/ 1620358 h 2303463"/>
              <a:gd name="connsiteX45" fmla="*/ 2441084 w 2751137"/>
              <a:gd name="connsiteY45" fmla="*/ 1722786 h 2303463"/>
              <a:gd name="connsiteX46" fmla="*/ 2441575 w 2751137"/>
              <a:gd name="connsiteY46" fmla="*/ 1723170 h 2303463"/>
              <a:gd name="connsiteX47" fmla="*/ 2135422 w 2751137"/>
              <a:gd name="connsiteY47" fmla="*/ 2014537 h 2303463"/>
              <a:gd name="connsiteX48" fmla="*/ 2088294 w 2751137"/>
              <a:gd name="connsiteY48" fmla="*/ 1949150 h 2303463"/>
              <a:gd name="connsiteX49" fmla="*/ 2041525 w 2751137"/>
              <a:gd name="connsiteY49" fmla="*/ 1884123 h 2303463"/>
              <a:gd name="connsiteX50" fmla="*/ 2187407 w 2751137"/>
              <a:gd name="connsiteY50" fmla="*/ 1763633 h 2303463"/>
              <a:gd name="connsiteX51" fmla="*/ 2314839 w 2751137"/>
              <a:gd name="connsiteY51" fmla="*/ 1624124 h 2303463"/>
              <a:gd name="connsiteX52" fmla="*/ 2314575 w 2751137"/>
              <a:gd name="connsiteY52" fmla="*/ 1623914 h 2303463"/>
              <a:gd name="connsiteX53" fmla="*/ 2522394 w 2751137"/>
              <a:gd name="connsiteY53" fmla="*/ 1230312 h 2303463"/>
              <a:gd name="connsiteX54" fmla="*/ 2522543 w 2751137"/>
              <a:gd name="connsiteY54" fmla="*/ 1230360 h 2303463"/>
              <a:gd name="connsiteX55" fmla="*/ 2573856 w 2751137"/>
              <a:gd name="connsiteY55" fmla="*/ 1012255 h 2303463"/>
              <a:gd name="connsiteX56" fmla="*/ 2590722 w 2751137"/>
              <a:gd name="connsiteY56" fmla="*/ 787400 h 2303463"/>
              <a:gd name="connsiteX57" fmla="*/ 1054195 w 2751137"/>
              <a:gd name="connsiteY57" fmla="*/ 3175 h 2303463"/>
              <a:gd name="connsiteX58" fmla="*/ 1422400 w 2751137"/>
              <a:gd name="connsiteY58" fmla="*/ 96257 h 2303463"/>
              <a:gd name="connsiteX59" fmla="*/ 1422072 w 2751137"/>
              <a:gd name="connsiteY59" fmla="*/ 96986 h 2303463"/>
              <a:gd name="connsiteX60" fmla="*/ 1508533 w 2751137"/>
              <a:gd name="connsiteY60" fmla="*/ 141718 h 2303463"/>
              <a:gd name="connsiteX61" fmla="*/ 1589088 w 2751137"/>
              <a:gd name="connsiteY61" fmla="*/ 195773 h 2303463"/>
              <a:gd name="connsiteX62" fmla="*/ 1544612 w 2751137"/>
              <a:gd name="connsiteY62" fmla="*/ 254539 h 2303463"/>
              <a:gd name="connsiteX63" fmla="*/ 1589665 w 2751137"/>
              <a:gd name="connsiteY63" fmla="*/ 195262 h 2303463"/>
              <a:gd name="connsiteX64" fmla="*/ 1730375 w 2751137"/>
              <a:gd name="connsiteY64" fmla="*/ 336033 h 2303463"/>
              <a:gd name="connsiteX65" fmla="*/ 1665432 w 2751137"/>
              <a:gd name="connsiteY65" fmla="*/ 383916 h 2303463"/>
              <a:gd name="connsiteX66" fmla="*/ 1600489 w 2751137"/>
              <a:gd name="connsiteY66" fmla="*/ 431800 h 2303463"/>
              <a:gd name="connsiteX67" fmla="*/ 1550158 w 2751137"/>
              <a:gd name="connsiteY67" fmla="*/ 373701 h 2303463"/>
              <a:gd name="connsiteX68" fmla="*/ 1492383 w 2751137"/>
              <a:gd name="connsiteY68" fmla="*/ 323547 h 2303463"/>
              <a:gd name="connsiteX69" fmla="*/ 1492153 w 2751137"/>
              <a:gd name="connsiteY69" fmla="*/ 323850 h 2303463"/>
              <a:gd name="connsiteX70" fmla="*/ 1355725 w 2751137"/>
              <a:gd name="connsiteY70" fmla="*/ 243622 h 2303463"/>
              <a:gd name="connsiteX71" fmla="*/ 1356080 w 2751137"/>
              <a:gd name="connsiteY71" fmla="*/ 242834 h 2303463"/>
              <a:gd name="connsiteX72" fmla="*/ 1200317 w 2751137"/>
              <a:gd name="connsiteY72" fmla="*/ 189833 h 2303463"/>
              <a:gd name="connsiteX73" fmla="*/ 1039812 w 2751137"/>
              <a:gd name="connsiteY73" fmla="*/ 163463 h 2303463"/>
              <a:gd name="connsiteX74" fmla="*/ 1047003 w 2751137"/>
              <a:gd name="connsiteY74" fmla="*/ 83319 h 2303463"/>
              <a:gd name="connsiteX75" fmla="*/ 984250 w 2751137"/>
              <a:gd name="connsiteY75" fmla="*/ 0 h 2303463"/>
              <a:gd name="connsiteX76" fmla="*/ 1054100 w 2751137"/>
              <a:gd name="connsiteY76" fmla="*/ 2881 h 2303463"/>
              <a:gd name="connsiteX77" fmla="*/ 1046899 w 2751137"/>
              <a:gd name="connsiteY77" fmla="*/ 83197 h 2303463"/>
              <a:gd name="connsiteX78" fmla="*/ 1039698 w 2751137"/>
              <a:gd name="connsiteY78" fmla="*/ 163513 h 2303463"/>
              <a:gd name="connsiteX79" fmla="*/ 984250 w 2751137"/>
              <a:gd name="connsiteY79" fmla="*/ 160992 h 2303463"/>
              <a:gd name="connsiteX80" fmla="*/ 984250 w 2751137"/>
              <a:gd name="connsiteY80" fmla="*/ 160916 h 2303463"/>
              <a:gd name="connsiteX81" fmla="*/ 878039 w 2751137"/>
              <a:gd name="connsiteY81" fmla="*/ 169466 h 2303463"/>
              <a:gd name="connsiteX82" fmla="*/ 774508 w 2751137"/>
              <a:gd name="connsiteY82" fmla="*/ 193617 h 2303463"/>
              <a:gd name="connsiteX83" fmla="*/ 774700 w 2751137"/>
              <a:gd name="connsiteY83" fmla="*/ 194244 h 2303463"/>
              <a:gd name="connsiteX84" fmla="*/ 576250 w 2751137"/>
              <a:gd name="connsiteY84" fmla="*/ 284162 h 2303463"/>
              <a:gd name="connsiteX85" fmla="*/ 576202 w 2751137"/>
              <a:gd name="connsiteY85" fmla="*/ 284081 h 2303463"/>
              <a:gd name="connsiteX86" fmla="*/ 498742 w 2751137"/>
              <a:gd name="connsiteY86" fmla="*/ 336684 h 2303463"/>
              <a:gd name="connsiteX87" fmla="*/ 428757 w 2751137"/>
              <a:gd name="connsiteY87" fmla="*/ 396875 h 2303463"/>
              <a:gd name="connsiteX88" fmla="*/ 428471 w 2751137"/>
              <a:gd name="connsiteY88" fmla="*/ 396578 h 2303463"/>
              <a:gd name="connsiteX89" fmla="*/ 366188 w 2751137"/>
              <a:gd name="connsiteY89" fmla="*/ 463403 h 2303463"/>
              <a:gd name="connsiteX90" fmla="*/ 311837 w 2751137"/>
              <a:gd name="connsiteY90" fmla="*/ 536575 h 2303463"/>
              <a:gd name="connsiteX91" fmla="*/ 244639 w 2751137"/>
              <a:gd name="connsiteY91" fmla="*/ 492484 h 2303463"/>
              <a:gd name="connsiteX92" fmla="*/ 185720 w 2751137"/>
              <a:gd name="connsiteY92" fmla="*/ 453301 h 2303463"/>
              <a:gd name="connsiteX93" fmla="*/ 244046 w 2751137"/>
              <a:gd name="connsiteY93" fmla="*/ 492272 h 2303463"/>
              <a:gd name="connsiteX94" fmla="*/ 311150 w 2751137"/>
              <a:gd name="connsiteY94" fmla="*/ 536510 h 2303463"/>
              <a:gd name="connsiteX95" fmla="*/ 176942 w 2751137"/>
              <a:gd name="connsiteY95" fmla="*/ 881063 h 2303463"/>
              <a:gd name="connsiteX96" fmla="*/ 176187 w 2751137"/>
              <a:gd name="connsiteY96" fmla="*/ 880936 h 2303463"/>
              <a:gd name="connsiteX97" fmla="*/ 164414 w 2751137"/>
              <a:gd name="connsiteY97" fmla="*/ 976007 h 2303463"/>
              <a:gd name="connsiteX98" fmla="*/ 160422 w 2751137"/>
              <a:gd name="connsiteY98" fmla="*/ 1071562 h 2303463"/>
              <a:gd name="connsiteX99" fmla="*/ 161170 w 2751137"/>
              <a:gd name="connsiteY99" fmla="*/ 1071562 h 2303463"/>
              <a:gd name="connsiteX100" fmla="*/ 220663 w 2751137"/>
              <a:gd name="connsiteY100" fmla="*/ 1426756 h 2303463"/>
              <a:gd name="connsiteX101" fmla="*/ 144585 w 2751137"/>
              <a:gd name="connsiteY101" fmla="*/ 1453333 h 2303463"/>
              <a:gd name="connsiteX102" fmla="*/ 68506 w 2751137"/>
              <a:gd name="connsiteY102" fmla="*/ 1479550 h 2303463"/>
              <a:gd name="connsiteX103" fmla="*/ 4265 w 2751137"/>
              <a:gd name="connsiteY103" fmla="*/ 1175764 h 2303463"/>
              <a:gd name="connsiteX104" fmla="*/ 0 w 2751137"/>
              <a:gd name="connsiteY104" fmla="*/ 1071563 h 2303463"/>
              <a:gd name="connsiteX105" fmla="*/ 0 w 2751137"/>
              <a:gd name="connsiteY105" fmla="*/ 1071562 h 2303463"/>
              <a:gd name="connsiteX106" fmla="*/ 4576 w 2751137"/>
              <a:gd name="connsiteY106" fmla="*/ 962684 h 2303463"/>
              <a:gd name="connsiteX107" fmla="*/ 18303 w 2751137"/>
              <a:gd name="connsiteY107" fmla="*/ 854075 h 2303463"/>
              <a:gd name="connsiteX108" fmla="*/ 19102 w 2751137"/>
              <a:gd name="connsiteY108" fmla="*/ 854210 h 2303463"/>
              <a:gd name="connsiteX109" fmla="*/ 42868 w 2751137"/>
              <a:gd name="connsiteY109" fmla="*/ 745674 h 2303463"/>
              <a:gd name="connsiteX110" fmla="*/ 177301 w 2751137"/>
              <a:gd name="connsiteY110" fmla="*/ 447675 h 2303463"/>
              <a:gd name="connsiteX111" fmla="*/ 177812 w 2751137"/>
              <a:gd name="connsiteY111" fmla="*/ 448017 h 2303463"/>
              <a:gd name="connsiteX112" fmla="*/ 242797 w 2751137"/>
              <a:gd name="connsiteY112" fmla="*/ 360881 h 2303463"/>
              <a:gd name="connsiteX113" fmla="*/ 317227 w 2751137"/>
              <a:gd name="connsiteY113" fmla="*/ 280987 h 2303463"/>
              <a:gd name="connsiteX114" fmla="*/ 344628 w 2751137"/>
              <a:gd name="connsiteY114" fmla="*/ 309379 h 2303463"/>
              <a:gd name="connsiteX115" fmla="*/ 317500 w 2751137"/>
              <a:gd name="connsiteY115" fmla="*/ 281165 h 2303463"/>
              <a:gd name="connsiteX116" fmla="*/ 493717 w 2751137"/>
              <a:gd name="connsiteY116" fmla="*/ 146050 h 2303463"/>
              <a:gd name="connsiteX117" fmla="*/ 534990 w 2751137"/>
              <a:gd name="connsiteY117" fmla="*/ 215045 h 2303463"/>
              <a:gd name="connsiteX118" fmla="*/ 559088 w 2751137"/>
              <a:gd name="connsiteY118" fmla="*/ 255329 h 2303463"/>
              <a:gd name="connsiteX119" fmla="*/ 534981 w 2751137"/>
              <a:gd name="connsiteY119" fmla="*/ 214828 h 2303463"/>
              <a:gd name="connsiteX120" fmla="*/ 493712 w 2751137"/>
              <a:gd name="connsiteY120" fmla="*/ 145494 h 2303463"/>
              <a:gd name="connsiteX121" fmla="*/ 607606 w 2751137"/>
              <a:gd name="connsiteY121" fmla="*/ 85413 h 2303463"/>
              <a:gd name="connsiteX122" fmla="*/ 727163 w 2751137"/>
              <a:gd name="connsiteY122" fmla="*/ 39887 h 2303463"/>
              <a:gd name="connsiteX123" fmla="*/ 727075 w 2751137"/>
              <a:gd name="connsiteY123" fmla="*/ 39599 h 2303463"/>
              <a:gd name="connsiteX124" fmla="*/ 984250 w 2751137"/>
              <a:gd name="connsiteY124" fmla="*/ 0 h 2303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751137" h="2303463">
                <a:moveTo>
                  <a:pt x="2041336" y="1884362"/>
                </a:moveTo>
                <a:lnTo>
                  <a:pt x="2088082" y="1949296"/>
                </a:lnTo>
                <a:lnTo>
                  <a:pt x="2135187" y="2014588"/>
                </a:lnTo>
                <a:cubicBezTo>
                  <a:pt x="2077834" y="2055485"/>
                  <a:pt x="2017783" y="2092705"/>
                  <a:pt x="1955620" y="2125889"/>
                </a:cubicBezTo>
                <a:lnTo>
                  <a:pt x="1763484" y="2212926"/>
                </a:lnTo>
                <a:lnTo>
                  <a:pt x="1763712" y="2213526"/>
                </a:lnTo>
                <a:cubicBezTo>
                  <a:pt x="1608922" y="2271573"/>
                  <a:pt x="1449452" y="2303463"/>
                  <a:pt x="1287462" y="2303463"/>
                </a:cubicBezTo>
                <a:cubicBezTo>
                  <a:pt x="1247015" y="2303463"/>
                  <a:pt x="1206389" y="2301393"/>
                  <a:pt x="1165629" y="2297252"/>
                </a:cubicBezTo>
                <a:lnTo>
                  <a:pt x="1043356" y="2278673"/>
                </a:lnTo>
                <a:lnTo>
                  <a:pt x="1043160" y="2279650"/>
                </a:lnTo>
                <a:cubicBezTo>
                  <a:pt x="897831" y="2250123"/>
                  <a:pt x="755732" y="2197909"/>
                  <a:pt x="625475" y="2124811"/>
                </a:cubicBezTo>
                <a:lnTo>
                  <a:pt x="664588" y="2054593"/>
                </a:lnTo>
                <a:lnTo>
                  <a:pt x="703701" y="1984375"/>
                </a:lnTo>
                <a:cubicBezTo>
                  <a:pt x="819605" y="2049192"/>
                  <a:pt x="945916" y="2095644"/>
                  <a:pt x="1074738" y="2121930"/>
                </a:cubicBezTo>
                <a:lnTo>
                  <a:pt x="1058949" y="2200790"/>
                </a:lnTo>
                <a:lnTo>
                  <a:pt x="1058752" y="2201775"/>
                </a:lnTo>
                <a:lnTo>
                  <a:pt x="1059165" y="2199759"/>
                </a:lnTo>
                <a:lnTo>
                  <a:pt x="1075344" y="2120900"/>
                </a:lnTo>
                <a:cubicBezTo>
                  <a:pt x="1146170" y="2135304"/>
                  <a:pt x="1216995" y="2142505"/>
                  <a:pt x="1287462" y="2142505"/>
                </a:cubicBezTo>
                <a:lnTo>
                  <a:pt x="1287462" y="2143296"/>
                </a:lnTo>
                <a:cubicBezTo>
                  <a:pt x="1430013" y="2143296"/>
                  <a:pt x="1570404" y="2114989"/>
                  <a:pt x="1706836" y="2063750"/>
                </a:cubicBezTo>
                <a:lnTo>
                  <a:pt x="1708420" y="2067922"/>
                </a:lnTo>
                <a:lnTo>
                  <a:pt x="1706562" y="2063019"/>
                </a:lnTo>
                <a:cubicBezTo>
                  <a:pt x="1825225" y="2018175"/>
                  <a:pt x="1938135" y="1958264"/>
                  <a:pt x="2041336" y="1884362"/>
                </a:cubicBezTo>
                <a:close/>
                <a:moveTo>
                  <a:pt x="398959" y="1738312"/>
                </a:moveTo>
                <a:cubicBezTo>
                  <a:pt x="484623" y="1837714"/>
                  <a:pt x="588566" y="1919890"/>
                  <a:pt x="703262" y="1984124"/>
                </a:cubicBezTo>
                <a:lnTo>
                  <a:pt x="664193" y="2054100"/>
                </a:lnTo>
                <a:lnTo>
                  <a:pt x="625125" y="2124075"/>
                </a:lnTo>
                <a:cubicBezTo>
                  <a:pt x="494300" y="2050870"/>
                  <a:pt x="375303" y="1956493"/>
                  <a:pt x="277812" y="1843096"/>
                </a:cubicBezTo>
                <a:lnTo>
                  <a:pt x="338386" y="1790704"/>
                </a:lnTo>
                <a:close/>
                <a:moveTo>
                  <a:pt x="220054" y="1427162"/>
                </a:moveTo>
                <a:cubicBezTo>
                  <a:pt x="259260" y="1539681"/>
                  <a:pt x="318610" y="1645370"/>
                  <a:pt x="398462" y="1738117"/>
                </a:cubicBezTo>
                <a:lnTo>
                  <a:pt x="337674" y="1790602"/>
                </a:lnTo>
                <a:lnTo>
                  <a:pt x="276885" y="1843087"/>
                </a:lnTo>
                <a:cubicBezTo>
                  <a:pt x="183365" y="1734882"/>
                  <a:pt x="114303" y="1611578"/>
                  <a:pt x="68262" y="1480007"/>
                </a:cubicBezTo>
                <a:lnTo>
                  <a:pt x="144158" y="1453764"/>
                </a:lnTo>
                <a:close/>
                <a:moveTo>
                  <a:pt x="2590722" y="787400"/>
                </a:moveTo>
                <a:lnTo>
                  <a:pt x="2670750" y="787400"/>
                </a:lnTo>
                <a:lnTo>
                  <a:pt x="2751137" y="787400"/>
                </a:lnTo>
                <a:cubicBezTo>
                  <a:pt x="2751137" y="955268"/>
                  <a:pt x="2726016" y="1122059"/>
                  <a:pt x="2675057" y="1279525"/>
                </a:cubicBezTo>
                <a:lnTo>
                  <a:pt x="2598976" y="1255134"/>
                </a:lnTo>
                <a:lnTo>
                  <a:pt x="2543515" y="1237177"/>
                </a:lnTo>
                <a:lnTo>
                  <a:pt x="2598846" y="1255160"/>
                </a:lnTo>
                <a:lnTo>
                  <a:pt x="2674938" y="1279647"/>
                </a:lnTo>
                <a:cubicBezTo>
                  <a:pt x="2636443" y="1399294"/>
                  <a:pt x="2583008" y="1513878"/>
                  <a:pt x="2514178" y="1620358"/>
                </a:cubicBezTo>
                <a:lnTo>
                  <a:pt x="2441084" y="1722786"/>
                </a:lnTo>
                <a:lnTo>
                  <a:pt x="2441575" y="1723170"/>
                </a:lnTo>
                <a:cubicBezTo>
                  <a:pt x="2353794" y="1834184"/>
                  <a:pt x="2250184" y="1931905"/>
                  <a:pt x="2135422" y="2014537"/>
                </a:cubicBezTo>
                <a:lnTo>
                  <a:pt x="2088294" y="1949150"/>
                </a:lnTo>
                <a:lnTo>
                  <a:pt x="2041525" y="1884123"/>
                </a:lnTo>
                <a:cubicBezTo>
                  <a:pt x="2092791" y="1847298"/>
                  <a:pt x="2141628" y="1807060"/>
                  <a:pt x="2187407" y="1763633"/>
                </a:cubicBezTo>
                <a:lnTo>
                  <a:pt x="2314839" y="1624124"/>
                </a:lnTo>
                <a:lnTo>
                  <a:pt x="2314575" y="1623914"/>
                </a:lnTo>
                <a:cubicBezTo>
                  <a:pt x="2407896" y="1505077"/>
                  <a:pt x="2476810" y="1371836"/>
                  <a:pt x="2522394" y="1230312"/>
                </a:cubicBezTo>
                <a:lnTo>
                  <a:pt x="2522543" y="1230360"/>
                </a:lnTo>
                <a:lnTo>
                  <a:pt x="2573856" y="1012255"/>
                </a:lnTo>
                <a:cubicBezTo>
                  <a:pt x="2585160" y="938140"/>
                  <a:pt x="2590722" y="862905"/>
                  <a:pt x="2590722" y="787400"/>
                </a:cubicBezTo>
                <a:close/>
                <a:moveTo>
                  <a:pt x="1054195" y="3175"/>
                </a:moveTo>
                <a:cubicBezTo>
                  <a:pt x="1177529" y="14316"/>
                  <a:pt x="1305897" y="44145"/>
                  <a:pt x="1422400" y="96257"/>
                </a:cubicBezTo>
                <a:lnTo>
                  <a:pt x="1422072" y="96986"/>
                </a:lnTo>
                <a:lnTo>
                  <a:pt x="1508533" y="141718"/>
                </a:lnTo>
                <a:cubicBezTo>
                  <a:pt x="1536492" y="158177"/>
                  <a:pt x="1563418" y="176166"/>
                  <a:pt x="1589088" y="195773"/>
                </a:cubicBezTo>
                <a:lnTo>
                  <a:pt x="1544612" y="254539"/>
                </a:lnTo>
                <a:lnTo>
                  <a:pt x="1589665" y="195262"/>
                </a:lnTo>
                <a:cubicBezTo>
                  <a:pt x="1642702" y="235225"/>
                  <a:pt x="1690327" y="282029"/>
                  <a:pt x="1730375" y="336033"/>
                </a:cubicBezTo>
                <a:lnTo>
                  <a:pt x="1665432" y="383916"/>
                </a:lnTo>
                <a:lnTo>
                  <a:pt x="1600489" y="431800"/>
                </a:lnTo>
                <a:cubicBezTo>
                  <a:pt x="1585155" y="411099"/>
                  <a:pt x="1568288" y="391747"/>
                  <a:pt x="1550158" y="373701"/>
                </a:cubicBezTo>
                <a:lnTo>
                  <a:pt x="1492383" y="323547"/>
                </a:lnTo>
                <a:lnTo>
                  <a:pt x="1492153" y="323850"/>
                </a:lnTo>
                <a:cubicBezTo>
                  <a:pt x="1450507" y="291831"/>
                  <a:pt x="1404193" y="265568"/>
                  <a:pt x="1355725" y="243622"/>
                </a:cubicBezTo>
                <a:lnTo>
                  <a:pt x="1356080" y="242834"/>
                </a:lnTo>
                <a:lnTo>
                  <a:pt x="1200317" y="189833"/>
                </a:lnTo>
                <a:cubicBezTo>
                  <a:pt x="1146965" y="176760"/>
                  <a:pt x="1092849" y="168135"/>
                  <a:pt x="1039812" y="163463"/>
                </a:cubicBezTo>
                <a:lnTo>
                  <a:pt x="1047003" y="83319"/>
                </a:lnTo>
                <a:close/>
                <a:moveTo>
                  <a:pt x="984250" y="0"/>
                </a:moveTo>
                <a:cubicBezTo>
                  <a:pt x="1007294" y="0"/>
                  <a:pt x="1030697" y="1080"/>
                  <a:pt x="1054100" y="2881"/>
                </a:cubicBezTo>
                <a:lnTo>
                  <a:pt x="1046899" y="83197"/>
                </a:lnTo>
                <a:lnTo>
                  <a:pt x="1039698" y="163513"/>
                </a:lnTo>
                <a:cubicBezTo>
                  <a:pt x="1021336" y="161712"/>
                  <a:pt x="1002613" y="160992"/>
                  <a:pt x="984250" y="160992"/>
                </a:cubicBezTo>
                <a:lnTo>
                  <a:pt x="984250" y="160916"/>
                </a:lnTo>
                <a:cubicBezTo>
                  <a:pt x="948591" y="160916"/>
                  <a:pt x="913113" y="163886"/>
                  <a:pt x="878039" y="169466"/>
                </a:cubicBezTo>
                <a:lnTo>
                  <a:pt x="774508" y="193617"/>
                </a:lnTo>
                <a:lnTo>
                  <a:pt x="774700" y="194244"/>
                </a:lnTo>
                <a:cubicBezTo>
                  <a:pt x="705081" y="215550"/>
                  <a:pt x="638692" y="246245"/>
                  <a:pt x="576250" y="284162"/>
                </a:cubicBezTo>
                <a:lnTo>
                  <a:pt x="576202" y="284081"/>
                </a:lnTo>
                <a:lnTo>
                  <a:pt x="498742" y="336684"/>
                </a:lnTo>
                <a:cubicBezTo>
                  <a:pt x="474158" y="355550"/>
                  <a:pt x="450829" y="375673"/>
                  <a:pt x="428757" y="396875"/>
                </a:cubicBezTo>
                <a:lnTo>
                  <a:pt x="428471" y="396578"/>
                </a:lnTo>
                <a:lnTo>
                  <a:pt x="366188" y="463403"/>
                </a:lnTo>
                <a:cubicBezTo>
                  <a:pt x="346693" y="486838"/>
                  <a:pt x="328546" y="511303"/>
                  <a:pt x="311837" y="536575"/>
                </a:cubicBezTo>
                <a:lnTo>
                  <a:pt x="244639" y="492484"/>
                </a:lnTo>
                <a:lnTo>
                  <a:pt x="185720" y="453301"/>
                </a:lnTo>
                <a:lnTo>
                  <a:pt x="244046" y="492272"/>
                </a:lnTo>
                <a:lnTo>
                  <a:pt x="311150" y="536510"/>
                </a:lnTo>
                <a:cubicBezTo>
                  <a:pt x="243328" y="638653"/>
                  <a:pt x="198114" y="755902"/>
                  <a:pt x="176942" y="881063"/>
                </a:cubicBezTo>
                <a:lnTo>
                  <a:pt x="176187" y="880936"/>
                </a:lnTo>
                <a:lnTo>
                  <a:pt x="164414" y="976007"/>
                </a:lnTo>
                <a:lnTo>
                  <a:pt x="160422" y="1071562"/>
                </a:lnTo>
                <a:lnTo>
                  <a:pt x="161170" y="1071562"/>
                </a:lnTo>
                <a:cubicBezTo>
                  <a:pt x="161170" y="1192953"/>
                  <a:pt x="180641" y="1313266"/>
                  <a:pt x="220663" y="1426756"/>
                </a:cubicBezTo>
                <a:lnTo>
                  <a:pt x="144585" y="1453333"/>
                </a:lnTo>
                <a:lnTo>
                  <a:pt x="68506" y="1479550"/>
                </a:lnTo>
                <a:cubicBezTo>
                  <a:pt x="34163" y="1381773"/>
                  <a:pt x="12800" y="1279552"/>
                  <a:pt x="4265" y="1175764"/>
                </a:cubicBezTo>
                <a:lnTo>
                  <a:pt x="0" y="1071563"/>
                </a:lnTo>
                <a:lnTo>
                  <a:pt x="0" y="1071562"/>
                </a:lnTo>
                <a:lnTo>
                  <a:pt x="4576" y="962684"/>
                </a:lnTo>
                <a:cubicBezTo>
                  <a:pt x="7626" y="926361"/>
                  <a:pt x="12202" y="890083"/>
                  <a:pt x="18303" y="854075"/>
                </a:cubicBezTo>
                <a:lnTo>
                  <a:pt x="19102" y="854210"/>
                </a:lnTo>
                <a:lnTo>
                  <a:pt x="42868" y="745674"/>
                </a:lnTo>
                <a:cubicBezTo>
                  <a:pt x="72137" y="638856"/>
                  <a:pt x="117553" y="538309"/>
                  <a:pt x="177301" y="447675"/>
                </a:cubicBezTo>
                <a:lnTo>
                  <a:pt x="177812" y="448017"/>
                </a:lnTo>
                <a:lnTo>
                  <a:pt x="242797" y="360881"/>
                </a:lnTo>
                <a:cubicBezTo>
                  <a:pt x="266020" y="332965"/>
                  <a:pt x="290815" y="306259"/>
                  <a:pt x="317227" y="280987"/>
                </a:cubicBezTo>
                <a:lnTo>
                  <a:pt x="344628" y="309379"/>
                </a:lnTo>
                <a:lnTo>
                  <a:pt x="317500" y="281165"/>
                </a:lnTo>
                <a:cubicBezTo>
                  <a:pt x="370257" y="230497"/>
                  <a:pt x="429116" y="184860"/>
                  <a:pt x="493717" y="146050"/>
                </a:cubicBezTo>
                <a:lnTo>
                  <a:pt x="534990" y="215045"/>
                </a:lnTo>
                <a:lnTo>
                  <a:pt x="559088" y="255329"/>
                </a:lnTo>
                <a:lnTo>
                  <a:pt x="534981" y="214828"/>
                </a:lnTo>
                <a:lnTo>
                  <a:pt x="493712" y="145494"/>
                </a:lnTo>
                <a:cubicBezTo>
                  <a:pt x="530496" y="123285"/>
                  <a:pt x="568535" y="103153"/>
                  <a:pt x="607606" y="85413"/>
                </a:cubicBezTo>
                <a:lnTo>
                  <a:pt x="727163" y="39887"/>
                </a:lnTo>
                <a:lnTo>
                  <a:pt x="727075" y="39599"/>
                </a:lnTo>
                <a:cubicBezTo>
                  <a:pt x="810278" y="14040"/>
                  <a:pt x="896724" y="0"/>
                  <a:pt x="98425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0" name="Freeform: Shape 19">
            <a:extLst>
              <a:ext uri="{FF2B5EF4-FFF2-40B4-BE49-F238E27FC236}">
                <a16:creationId xmlns:a16="http://schemas.microsoft.com/office/drawing/2014/main" id="{50E47B2B-00CD-44F0-91F8-E24CCAB5863D}"/>
              </a:ext>
            </a:extLst>
          </p:cNvPr>
          <p:cNvSpPr>
            <a:spLocks/>
          </p:cNvSpPr>
          <p:nvPr/>
        </p:nvSpPr>
        <p:spPr bwMode="auto">
          <a:xfrm>
            <a:off x="5772086" y="1120506"/>
            <a:ext cx="1203144" cy="689449"/>
          </a:xfrm>
          <a:custGeom>
            <a:avLst/>
            <a:gdLst>
              <a:gd name="connsiteX0" fmla="*/ 0 w 1408113"/>
              <a:gd name="connsiteY0" fmla="*/ 0 h 769937"/>
              <a:gd name="connsiteX1" fmla="*/ 458593 w 1408113"/>
              <a:gd name="connsiteY1" fmla="*/ 60158 h 769937"/>
              <a:gd name="connsiteX2" fmla="*/ 606093 w 1408113"/>
              <a:gd name="connsiteY2" fmla="*/ 105498 h 769937"/>
              <a:gd name="connsiteX3" fmla="*/ 606349 w 1408113"/>
              <a:gd name="connsiteY3" fmla="*/ 104775 h 769937"/>
              <a:gd name="connsiteX4" fmla="*/ 606417 w 1408113"/>
              <a:gd name="connsiteY4" fmla="*/ 104802 h 769937"/>
              <a:gd name="connsiteX5" fmla="*/ 721659 w 1408113"/>
              <a:gd name="connsiteY5" fmla="*/ 150247 h 769937"/>
              <a:gd name="connsiteX6" fmla="*/ 1046163 w 1408113"/>
              <a:gd name="connsiteY6" fmla="*/ 331218 h 769937"/>
              <a:gd name="connsiteX7" fmla="*/ 1000170 w 1408113"/>
              <a:gd name="connsiteY7" fmla="*/ 397564 h 769937"/>
              <a:gd name="connsiteX8" fmla="*/ 988716 w 1408113"/>
              <a:gd name="connsiteY8" fmla="*/ 413997 h 769937"/>
              <a:gd name="connsiteX9" fmla="*/ 1000102 w 1408113"/>
              <a:gd name="connsiteY9" fmla="*/ 397761 h 769937"/>
              <a:gd name="connsiteX10" fmla="*/ 1046115 w 1408113"/>
              <a:gd name="connsiteY10" fmla="*/ 331787 h 769937"/>
              <a:gd name="connsiteX11" fmla="*/ 1239516 w 1408113"/>
              <a:gd name="connsiteY11" fmla="*/ 487847 h 769937"/>
              <a:gd name="connsiteX12" fmla="*/ 1407935 w 1408113"/>
              <a:gd name="connsiteY12" fmla="*/ 670067 h 769937"/>
              <a:gd name="connsiteX13" fmla="*/ 1408113 w 1408113"/>
              <a:gd name="connsiteY13" fmla="*/ 669925 h 769937"/>
              <a:gd name="connsiteX14" fmla="*/ 1408113 w 1408113"/>
              <a:gd name="connsiteY14" fmla="*/ 670260 h 769937"/>
              <a:gd name="connsiteX15" fmla="*/ 1408113 w 1408113"/>
              <a:gd name="connsiteY15" fmla="*/ 671513 h 769937"/>
              <a:gd name="connsiteX16" fmla="*/ 1344613 w 1408113"/>
              <a:gd name="connsiteY16" fmla="*/ 720725 h 769937"/>
              <a:gd name="connsiteX17" fmla="*/ 1365023 w 1408113"/>
              <a:gd name="connsiteY17" fmla="*/ 704397 h 769937"/>
              <a:gd name="connsiteX18" fmla="*/ 1345204 w 1408113"/>
              <a:gd name="connsiteY18" fmla="*/ 720098 h 769937"/>
              <a:gd name="connsiteX19" fmla="*/ 1282295 w 1408113"/>
              <a:gd name="connsiteY19" fmla="*/ 769937 h 769937"/>
              <a:gd name="connsiteX20" fmla="*/ 1129380 w 1408113"/>
              <a:gd name="connsiteY20" fmla="*/ 604555 h 769937"/>
              <a:gd name="connsiteX21" fmla="*/ 954222 w 1408113"/>
              <a:gd name="connsiteY21" fmla="*/ 463483 h 769937"/>
              <a:gd name="connsiteX22" fmla="*/ 954176 w 1408113"/>
              <a:gd name="connsiteY22" fmla="*/ 463550 h 769937"/>
              <a:gd name="connsiteX23" fmla="*/ 552450 w 1408113"/>
              <a:gd name="connsiteY23" fmla="*/ 256939 h 769937"/>
              <a:gd name="connsiteX24" fmla="*/ 552451 w 1408113"/>
              <a:gd name="connsiteY24" fmla="*/ 256937 h 769937"/>
              <a:gd name="connsiteX25" fmla="*/ 418305 w 1408113"/>
              <a:gd name="connsiteY25" fmla="*/ 215560 h 769937"/>
              <a:gd name="connsiteX26" fmla="*/ 0 w 1408113"/>
              <a:gd name="connsiteY26" fmla="*/ 160555 h 769937"/>
              <a:gd name="connsiteX27" fmla="*/ 0 w 1408113"/>
              <a:gd name="connsiteY27" fmla="*/ 80098 h 76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08113" h="769937">
                <a:moveTo>
                  <a:pt x="0" y="0"/>
                </a:moveTo>
                <a:cubicBezTo>
                  <a:pt x="154482" y="0"/>
                  <a:pt x="308964" y="20810"/>
                  <a:pt x="458593" y="60158"/>
                </a:cubicBezTo>
                <a:lnTo>
                  <a:pt x="606093" y="105498"/>
                </a:lnTo>
                <a:lnTo>
                  <a:pt x="606349" y="104775"/>
                </a:lnTo>
                <a:lnTo>
                  <a:pt x="606417" y="104802"/>
                </a:lnTo>
                <a:lnTo>
                  <a:pt x="721659" y="150247"/>
                </a:lnTo>
                <a:cubicBezTo>
                  <a:pt x="835486" y="199517"/>
                  <a:pt x="944564" y="260094"/>
                  <a:pt x="1046163" y="331218"/>
                </a:cubicBezTo>
                <a:lnTo>
                  <a:pt x="1000170" y="397564"/>
                </a:lnTo>
                <a:lnTo>
                  <a:pt x="988716" y="413997"/>
                </a:lnTo>
                <a:lnTo>
                  <a:pt x="1000102" y="397761"/>
                </a:lnTo>
                <a:lnTo>
                  <a:pt x="1046115" y="331787"/>
                </a:lnTo>
                <a:cubicBezTo>
                  <a:pt x="1114237" y="379295"/>
                  <a:pt x="1178944" y="431375"/>
                  <a:pt x="1239516" y="487847"/>
                </a:cubicBezTo>
                <a:lnTo>
                  <a:pt x="1407935" y="670067"/>
                </a:lnTo>
                <a:lnTo>
                  <a:pt x="1408113" y="669925"/>
                </a:lnTo>
                <a:lnTo>
                  <a:pt x="1408113" y="670260"/>
                </a:lnTo>
                <a:lnTo>
                  <a:pt x="1408113" y="671513"/>
                </a:lnTo>
                <a:lnTo>
                  <a:pt x="1344613" y="720725"/>
                </a:lnTo>
                <a:lnTo>
                  <a:pt x="1365023" y="704397"/>
                </a:lnTo>
                <a:lnTo>
                  <a:pt x="1345204" y="720098"/>
                </a:lnTo>
                <a:lnTo>
                  <a:pt x="1282295" y="769937"/>
                </a:lnTo>
                <a:cubicBezTo>
                  <a:pt x="1235562" y="710955"/>
                  <a:pt x="1184336" y="655738"/>
                  <a:pt x="1129380" y="604555"/>
                </a:cubicBezTo>
                <a:lnTo>
                  <a:pt x="954222" y="463483"/>
                </a:lnTo>
                <a:lnTo>
                  <a:pt x="954176" y="463550"/>
                </a:lnTo>
                <a:cubicBezTo>
                  <a:pt x="830568" y="377011"/>
                  <a:pt x="694743" y="307420"/>
                  <a:pt x="552450" y="256939"/>
                </a:cubicBezTo>
                <a:lnTo>
                  <a:pt x="552451" y="256937"/>
                </a:lnTo>
                <a:lnTo>
                  <a:pt x="418305" y="215560"/>
                </a:lnTo>
                <a:cubicBezTo>
                  <a:pt x="281802" y="179547"/>
                  <a:pt x="141002" y="160555"/>
                  <a:pt x="0" y="160555"/>
                </a:cubicBezTo>
                <a:lnTo>
                  <a:pt x="0" y="8009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3" name="Freeform: Shape 22">
            <a:extLst>
              <a:ext uri="{FF2B5EF4-FFF2-40B4-BE49-F238E27FC236}">
                <a16:creationId xmlns:a16="http://schemas.microsoft.com/office/drawing/2014/main" id="{34EB7BBC-7FF6-442E-B77E-C9523B917A5C}"/>
              </a:ext>
            </a:extLst>
          </p:cNvPr>
          <p:cNvSpPr>
            <a:spLocks/>
          </p:cNvSpPr>
          <p:nvPr/>
        </p:nvSpPr>
        <p:spPr bwMode="auto">
          <a:xfrm>
            <a:off x="4066229" y="1272611"/>
            <a:ext cx="1044444" cy="1596397"/>
          </a:xfrm>
          <a:custGeom>
            <a:avLst/>
            <a:gdLst>
              <a:gd name="connsiteX0" fmla="*/ 410295 w 1222376"/>
              <a:gd name="connsiteY0" fmla="*/ 585788 h 1782763"/>
              <a:gd name="connsiteX1" fmla="*/ 473255 w 1222376"/>
              <a:gd name="connsiteY1" fmla="*/ 635402 h 1782763"/>
              <a:gd name="connsiteX2" fmla="*/ 536575 w 1222376"/>
              <a:gd name="connsiteY2" fmla="*/ 685375 h 1782763"/>
              <a:gd name="connsiteX3" fmla="*/ 303082 w 1222376"/>
              <a:gd name="connsiteY3" fmla="*/ 1074738 h 1782763"/>
              <a:gd name="connsiteX4" fmla="*/ 302842 w 1222376"/>
              <a:gd name="connsiteY4" fmla="*/ 1074634 h 1782763"/>
              <a:gd name="connsiteX5" fmla="*/ 240158 w 1222376"/>
              <a:gd name="connsiteY5" fmla="*/ 1244728 h 1782763"/>
              <a:gd name="connsiteX6" fmla="*/ 160588 w 1222376"/>
              <a:gd name="connsiteY6" fmla="*/ 1782763 h 1782763"/>
              <a:gd name="connsiteX7" fmla="*/ 80474 w 1222376"/>
              <a:gd name="connsiteY7" fmla="*/ 1782763 h 1782763"/>
              <a:gd name="connsiteX8" fmla="*/ 0 w 1222376"/>
              <a:gd name="connsiteY8" fmla="*/ 1782763 h 1782763"/>
              <a:gd name="connsiteX9" fmla="*/ 155918 w 1222376"/>
              <a:gd name="connsiteY9" fmla="*/ 1009650 h 1782763"/>
              <a:gd name="connsiteX10" fmla="*/ 156062 w 1222376"/>
              <a:gd name="connsiteY10" fmla="*/ 1009713 h 1782763"/>
              <a:gd name="connsiteX11" fmla="*/ 208732 w 1222376"/>
              <a:gd name="connsiteY11" fmla="*/ 898286 h 1782763"/>
              <a:gd name="connsiteX12" fmla="*/ 410295 w 1222376"/>
              <a:gd name="connsiteY12" fmla="*/ 585788 h 1782763"/>
              <a:gd name="connsiteX13" fmla="*/ 762901 w 1222376"/>
              <a:gd name="connsiteY13" fmla="*/ 238125 h 1782763"/>
              <a:gd name="connsiteX14" fmla="*/ 811663 w 1222376"/>
              <a:gd name="connsiteY14" fmla="*/ 301647 h 1782763"/>
              <a:gd name="connsiteX15" fmla="*/ 860426 w 1222376"/>
              <a:gd name="connsiteY15" fmla="*/ 365168 h 1782763"/>
              <a:gd name="connsiteX16" fmla="*/ 537014 w 1222376"/>
              <a:gd name="connsiteY16" fmla="*/ 684213 h 1782763"/>
              <a:gd name="connsiteX17" fmla="*/ 473909 w 1222376"/>
              <a:gd name="connsiteY17" fmla="*/ 634329 h 1782763"/>
              <a:gd name="connsiteX18" fmla="*/ 411163 w 1222376"/>
              <a:gd name="connsiteY18" fmla="*/ 584803 h 1782763"/>
              <a:gd name="connsiteX19" fmla="*/ 762901 w 1222376"/>
              <a:gd name="connsiteY19" fmla="*/ 238125 h 1782763"/>
              <a:gd name="connsiteX20" fmla="*/ 1154886 w 1222376"/>
              <a:gd name="connsiteY20" fmla="*/ 0 h 1782763"/>
              <a:gd name="connsiteX21" fmla="*/ 1188631 w 1222376"/>
              <a:gd name="connsiteY21" fmla="*/ 73025 h 1782763"/>
              <a:gd name="connsiteX22" fmla="*/ 1222376 w 1222376"/>
              <a:gd name="connsiteY22" fmla="*/ 146050 h 1782763"/>
              <a:gd name="connsiteX23" fmla="*/ 861233 w 1222376"/>
              <a:gd name="connsiteY23" fmla="*/ 365125 h 1782763"/>
              <a:gd name="connsiteX24" fmla="*/ 812411 w 1222376"/>
              <a:gd name="connsiteY24" fmla="*/ 301453 h 1782763"/>
              <a:gd name="connsiteX25" fmla="*/ 763588 w 1222376"/>
              <a:gd name="connsiteY25" fmla="*/ 237781 h 1782763"/>
              <a:gd name="connsiteX26" fmla="*/ 1154886 w 1222376"/>
              <a:gd name="connsiteY26" fmla="*/ 0 h 1782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22376" h="1782763">
                <a:moveTo>
                  <a:pt x="410295" y="585788"/>
                </a:moveTo>
                <a:lnTo>
                  <a:pt x="473255" y="635402"/>
                </a:lnTo>
                <a:lnTo>
                  <a:pt x="536575" y="685375"/>
                </a:lnTo>
                <a:cubicBezTo>
                  <a:pt x="442315" y="804377"/>
                  <a:pt x="363524" y="935243"/>
                  <a:pt x="303082" y="1074738"/>
                </a:cubicBezTo>
                <a:lnTo>
                  <a:pt x="302842" y="1074634"/>
                </a:lnTo>
                <a:lnTo>
                  <a:pt x="240158" y="1244728"/>
                </a:lnTo>
                <a:cubicBezTo>
                  <a:pt x="186455" y="1418715"/>
                  <a:pt x="160588" y="1600537"/>
                  <a:pt x="160588" y="1782763"/>
                </a:cubicBezTo>
                <a:lnTo>
                  <a:pt x="80474" y="1782763"/>
                </a:lnTo>
                <a:lnTo>
                  <a:pt x="0" y="1782763"/>
                </a:lnTo>
                <a:cubicBezTo>
                  <a:pt x="0" y="1517870"/>
                  <a:pt x="50296" y="1254056"/>
                  <a:pt x="155918" y="1009650"/>
                </a:cubicBezTo>
                <a:lnTo>
                  <a:pt x="156062" y="1009713"/>
                </a:lnTo>
                <a:lnTo>
                  <a:pt x="208732" y="898286"/>
                </a:lnTo>
                <a:cubicBezTo>
                  <a:pt x="265598" y="787749"/>
                  <a:pt x="333393" y="683129"/>
                  <a:pt x="410295" y="585788"/>
                </a:cubicBezTo>
                <a:close/>
                <a:moveTo>
                  <a:pt x="762901" y="238125"/>
                </a:moveTo>
                <a:lnTo>
                  <a:pt x="811663" y="301647"/>
                </a:lnTo>
                <a:lnTo>
                  <a:pt x="860426" y="365168"/>
                </a:lnTo>
                <a:cubicBezTo>
                  <a:pt x="739953" y="457760"/>
                  <a:pt x="630954" y="565065"/>
                  <a:pt x="537014" y="684213"/>
                </a:cubicBezTo>
                <a:lnTo>
                  <a:pt x="473909" y="634329"/>
                </a:lnTo>
                <a:lnTo>
                  <a:pt x="411163" y="584803"/>
                </a:lnTo>
                <a:cubicBezTo>
                  <a:pt x="513350" y="455247"/>
                  <a:pt x="631671" y="338611"/>
                  <a:pt x="762901" y="238125"/>
                </a:cubicBezTo>
                <a:close/>
                <a:moveTo>
                  <a:pt x="1154886" y="0"/>
                </a:moveTo>
                <a:lnTo>
                  <a:pt x="1188631" y="73025"/>
                </a:lnTo>
                <a:lnTo>
                  <a:pt x="1222376" y="146050"/>
                </a:lnTo>
                <a:cubicBezTo>
                  <a:pt x="1094217" y="205405"/>
                  <a:pt x="972879" y="279150"/>
                  <a:pt x="861233" y="365125"/>
                </a:cubicBezTo>
                <a:lnTo>
                  <a:pt x="812411" y="301453"/>
                </a:lnTo>
                <a:lnTo>
                  <a:pt x="763588" y="237781"/>
                </a:lnTo>
                <a:cubicBezTo>
                  <a:pt x="884209" y="144611"/>
                  <a:pt x="1015958" y="64391"/>
                  <a:pt x="1154886"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5" name="Freeform: Shape 24">
            <a:extLst>
              <a:ext uri="{FF2B5EF4-FFF2-40B4-BE49-F238E27FC236}">
                <a16:creationId xmlns:a16="http://schemas.microsoft.com/office/drawing/2014/main" id="{38A24100-538E-4DDA-81F6-8474F044F18A}"/>
              </a:ext>
            </a:extLst>
          </p:cNvPr>
          <p:cNvSpPr>
            <a:spLocks/>
          </p:cNvSpPr>
          <p:nvPr/>
        </p:nvSpPr>
        <p:spPr bwMode="auto">
          <a:xfrm>
            <a:off x="4209807" y="3537134"/>
            <a:ext cx="1318439" cy="1208314"/>
          </a:xfrm>
          <a:custGeom>
            <a:avLst/>
            <a:gdLst>
              <a:gd name="connsiteX0" fmla="*/ 1105902 w 1543050"/>
              <a:gd name="connsiteY0" fmla="*/ 1033462 h 1349375"/>
              <a:gd name="connsiteX1" fmla="*/ 1543050 w 1543050"/>
              <a:gd name="connsiteY1" fmla="*/ 1193391 h 1349375"/>
              <a:gd name="connsiteX2" fmla="*/ 1524402 w 1543050"/>
              <a:gd name="connsiteY2" fmla="*/ 1271204 h 1349375"/>
              <a:gd name="connsiteX3" fmla="*/ 1505755 w 1543050"/>
              <a:gd name="connsiteY3" fmla="*/ 1349375 h 1349375"/>
              <a:gd name="connsiteX4" fmla="*/ 1264767 w 1543050"/>
              <a:gd name="connsiteY4" fmla="*/ 1276627 h 1349375"/>
              <a:gd name="connsiteX5" fmla="*/ 1033529 w 1543050"/>
              <a:gd name="connsiteY5" fmla="*/ 1176208 h 1349375"/>
              <a:gd name="connsiteX6" fmla="*/ 1033462 w 1543050"/>
              <a:gd name="connsiteY6" fmla="*/ 1176179 h 1349375"/>
              <a:gd name="connsiteX7" fmla="*/ 1069682 w 1543050"/>
              <a:gd name="connsiteY7" fmla="*/ 1104821 h 1349375"/>
              <a:gd name="connsiteX8" fmla="*/ 710065 w 1543050"/>
              <a:gd name="connsiteY8" fmla="*/ 769937 h 1349375"/>
              <a:gd name="connsiteX9" fmla="*/ 1104900 w 1543050"/>
              <a:gd name="connsiteY9" fmla="*/ 1033198 h 1349375"/>
              <a:gd name="connsiteX10" fmla="*/ 1068680 w 1543050"/>
              <a:gd name="connsiteY10" fmla="*/ 1104768 h 1349375"/>
              <a:gd name="connsiteX11" fmla="*/ 1032460 w 1543050"/>
              <a:gd name="connsiteY11" fmla="*/ 1176337 h 1349375"/>
              <a:gd name="connsiteX12" fmla="*/ 606425 w 1543050"/>
              <a:gd name="connsiteY12" fmla="*/ 892576 h 1349375"/>
              <a:gd name="connsiteX13" fmla="*/ 658065 w 1543050"/>
              <a:gd name="connsiteY13" fmla="*/ 831436 h 1349375"/>
              <a:gd name="connsiteX14" fmla="*/ 148840 w 1543050"/>
              <a:gd name="connsiteY14" fmla="*/ 0 h 1349375"/>
              <a:gd name="connsiteX15" fmla="*/ 385763 w 1543050"/>
              <a:gd name="connsiteY15" fmla="*/ 422579 h 1349375"/>
              <a:gd name="connsiteX16" fmla="*/ 385446 w 1543050"/>
              <a:gd name="connsiteY16" fmla="*/ 422812 h 1349375"/>
              <a:gd name="connsiteX17" fmla="*/ 537196 w 1543050"/>
              <a:gd name="connsiteY17" fmla="*/ 605498 h 1349375"/>
              <a:gd name="connsiteX18" fmla="*/ 709612 w 1543050"/>
              <a:gd name="connsiteY18" fmla="*/ 769577 h 1349375"/>
              <a:gd name="connsiteX19" fmla="*/ 657487 w 1543050"/>
              <a:gd name="connsiteY19" fmla="*/ 831055 h 1349375"/>
              <a:gd name="connsiteX20" fmla="*/ 605722 w 1543050"/>
              <a:gd name="connsiteY20" fmla="*/ 892175 h 1349375"/>
              <a:gd name="connsiteX21" fmla="*/ 255587 w 1543050"/>
              <a:gd name="connsiteY21" fmla="*/ 517909 h 1349375"/>
              <a:gd name="connsiteX22" fmla="*/ 256262 w 1543050"/>
              <a:gd name="connsiteY22" fmla="*/ 517410 h 1349375"/>
              <a:gd name="connsiteX23" fmla="*/ 114147 w 1543050"/>
              <a:gd name="connsiteY23" fmla="*/ 297019 h 1349375"/>
              <a:gd name="connsiteX24" fmla="*/ 0 w 1543050"/>
              <a:gd name="connsiteY24" fmla="*/ 61139 h 1349375"/>
              <a:gd name="connsiteX25" fmla="*/ 74420 w 1543050"/>
              <a:gd name="connsiteY25" fmla="*/ 30569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543050" h="1349375">
                <a:moveTo>
                  <a:pt x="1105902" y="1033462"/>
                </a:moveTo>
                <a:cubicBezTo>
                  <a:pt x="1245043" y="1103745"/>
                  <a:pt x="1391716" y="1157174"/>
                  <a:pt x="1543050" y="1193391"/>
                </a:cubicBezTo>
                <a:lnTo>
                  <a:pt x="1524402" y="1271204"/>
                </a:lnTo>
                <a:lnTo>
                  <a:pt x="1505755" y="1349375"/>
                </a:lnTo>
                <a:cubicBezTo>
                  <a:pt x="1424170" y="1329833"/>
                  <a:pt x="1343662" y="1305538"/>
                  <a:pt x="1264767" y="1276627"/>
                </a:cubicBezTo>
                <a:lnTo>
                  <a:pt x="1033529" y="1176208"/>
                </a:lnTo>
                <a:lnTo>
                  <a:pt x="1033462" y="1176179"/>
                </a:lnTo>
                <a:lnTo>
                  <a:pt x="1069682" y="1104821"/>
                </a:lnTo>
                <a:close/>
                <a:moveTo>
                  <a:pt x="710065" y="769937"/>
                </a:moveTo>
                <a:cubicBezTo>
                  <a:pt x="830918" y="872796"/>
                  <a:pt x="963605" y="961268"/>
                  <a:pt x="1104900" y="1033198"/>
                </a:cubicBezTo>
                <a:lnTo>
                  <a:pt x="1068680" y="1104768"/>
                </a:lnTo>
                <a:lnTo>
                  <a:pt x="1032460" y="1176337"/>
                </a:lnTo>
                <a:cubicBezTo>
                  <a:pt x="879689" y="1099013"/>
                  <a:pt x="736602" y="1003347"/>
                  <a:pt x="606425" y="892576"/>
                </a:cubicBezTo>
                <a:lnTo>
                  <a:pt x="658065" y="831436"/>
                </a:lnTo>
                <a:close/>
                <a:moveTo>
                  <a:pt x="148840" y="0"/>
                </a:moveTo>
                <a:cubicBezTo>
                  <a:pt x="209958" y="149611"/>
                  <a:pt x="289771" y="291670"/>
                  <a:pt x="385763" y="422579"/>
                </a:cubicBezTo>
                <a:lnTo>
                  <a:pt x="385446" y="422812"/>
                </a:lnTo>
                <a:lnTo>
                  <a:pt x="537196" y="605498"/>
                </a:lnTo>
                <a:cubicBezTo>
                  <a:pt x="591432" y="663517"/>
                  <a:pt x="649039" y="718344"/>
                  <a:pt x="709612" y="769577"/>
                </a:cubicBezTo>
                <a:lnTo>
                  <a:pt x="657487" y="831055"/>
                </a:lnTo>
                <a:lnTo>
                  <a:pt x="605722" y="892175"/>
                </a:lnTo>
                <a:cubicBezTo>
                  <a:pt x="475230" y="781800"/>
                  <a:pt x="357320" y="655966"/>
                  <a:pt x="255587" y="517909"/>
                </a:cubicBezTo>
                <a:lnTo>
                  <a:pt x="256262" y="517410"/>
                </a:lnTo>
                <a:lnTo>
                  <a:pt x="114147" y="297019"/>
                </a:lnTo>
                <a:cubicBezTo>
                  <a:pt x="71364" y="220730"/>
                  <a:pt x="33255" y="141879"/>
                  <a:pt x="0" y="61139"/>
                </a:cubicBezTo>
                <a:lnTo>
                  <a:pt x="74420" y="3056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9" name="Freeform: Shape 28">
            <a:extLst>
              <a:ext uri="{FF2B5EF4-FFF2-40B4-BE49-F238E27FC236}">
                <a16:creationId xmlns:a16="http://schemas.microsoft.com/office/drawing/2014/main" id="{8F345ECE-2306-4308-8391-56792208E068}"/>
              </a:ext>
            </a:extLst>
          </p:cNvPr>
          <p:cNvSpPr>
            <a:spLocks/>
          </p:cNvSpPr>
          <p:nvPr/>
        </p:nvSpPr>
        <p:spPr bwMode="auto">
          <a:xfrm>
            <a:off x="6035072" y="4047469"/>
            <a:ext cx="1447298" cy="750577"/>
          </a:xfrm>
          <a:custGeom>
            <a:avLst/>
            <a:gdLst>
              <a:gd name="connsiteX0" fmla="*/ 842371 w 1693862"/>
              <a:gd name="connsiteY0" fmla="*/ 496888 h 838201"/>
              <a:gd name="connsiteX1" fmla="*/ 873623 w 1693862"/>
              <a:gd name="connsiteY1" fmla="*/ 570899 h 838201"/>
              <a:gd name="connsiteX2" fmla="*/ 904875 w 1693862"/>
              <a:gd name="connsiteY2" fmla="*/ 644910 h 838201"/>
              <a:gd name="connsiteX3" fmla="*/ 2155 w 1693862"/>
              <a:gd name="connsiteY3" fmla="*/ 838201 h 838201"/>
              <a:gd name="connsiteX4" fmla="*/ 1077 w 1693862"/>
              <a:gd name="connsiteY4" fmla="*/ 758083 h 838201"/>
              <a:gd name="connsiteX5" fmla="*/ 0 w 1693862"/>
              <a:gd name="connsiteY5" fmla="*/ 677964 h 838201"/>
              <a:gd name="connsiteX6" fmla="*/ 842371 w 1693862"/>
              <a:gd name="connsiteY6" fmla="*/ 496888 h 838201"/>
              <a:gd name="connsiteX7" fmla="*/ 1579498 w 1693862"/>
              <a:gd name="connsiteY7" fmla="*/ 0 h 838201"/>
              <a:gd name="connsiteX8" fmla="*/ 1636680 w 1693862"/>
              <a:gd name="connsiteY8" fmla="*/ 56374 h 838201"/>
              <a:gd name="connsiteX9" fmla="*/ 1693862 w 1693862"/>
              <a:gd name="connsiteY9" fmla="*/ 112747 h 838201"/>
              <a:gd name="connsiteX10" fmla="*/ 905539 w 1693862"/>
              <a:gd name="connsiteY10" fmla="*/ 644525 h 838201"/>
              <a:gd name="connsiteX11" fmla="*/ 874251 w 1693862"/>
              <a:gd name="connsiteY11" fmla="*/ 570557 h 838201"/>
              <a:gd name="connsiteX12" fmla="*/ 864235 w 1693862"/>
              <a:gd name="connsiteY12" fmla="*/ 546879 h 838201"/>
              <a:gd name="connsiteX13" fmla="*/ 842962 w 1693862"/>
              <a:gd name="connsiteY13" fmla="*/ 496590 h 838201"/>
              <a:gd name="connsiteX14" fmla="*/ 1579498 w 1693862"/>
              <a:gd name="connsiteY14" fmla="*/ 0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3862" h="838201">
                <a:moveTo>
                  <a:pt x="842371" y="496888"/>
                </a:moveTo>
                <a:lnTo>
                  <a:pt x="873623" y="570899"/>
                </a:lnTo>
                <a:lnTo>
                  <a:pt x="904875" y="644910"/>
                </a:lnTo>
                <a:cubicBezTo>
                  <a:pt x="620013" y="765627"/>
                  <a:pt x="312162" y="833531"/>
                  <a:pt x="2155" y="838201"/>
                </a:cubicBezTo>
                <a:lnTo>
                  <a:pt x="1077" y="758083"/>
                </a:lnTo>
                <a:lnTo>
                  <a:pt x="0" y="677964"/>
                </a:lnTo>
                <a:cubicBezTo>
                  <a:pt x="289172" y="673293"/>
                  <a:pt x="576189" y="609701"/>
                  <a:pt x="842371" y="496888"/>
                </a:cubicBezTo>
                <a:close/>
                <a:moveTo>
                  <a:pt x="1579498" y="0"/>
                </a:moveTo>
                <a:lnTo>
                  <a:pt x="1636680" y="56374"/>
                </a:lnTo>
                <a:lnTo>
                  <a:pt x="1693862" y="112747"/>
                </a:lnTo>
                <a:cubicBezTo>
                  <a:pt x="1469809" y="339677"/>
                  <a:pt x="1199722" y="520647"/>
                  <a:pt x="905539" y="644525"/>
                </a:cubicBezTo>
                <a:lnTo>
                  <a:pt x="874251" y="570557"/>
                </a:lnTo>
                <a:lnTo>
                  <a:pt x="864235" y="546879"/>
                </a:lnTo>
                <a:lnTo>
                  <a:pt x="842962" y="496590"/>
                </a:lnTo>
                <a:cubicBezTo>
                  <a:pt x="1117725" y="380611"/>
                  <a:pt x="1369830" y="211850"/>
                  <a:pt x="1579498"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5" name="Oval 409">
            <a:extLst>
              <a:ext uri="{FF2B5EF4-FFF2-40B4-BE49-F238E27FC236}">
                <a16:creationId xmlns:a16="http://schemas.microsoft.com/office/drawing/2014/main" id="{15F72F44-6881-4032-8BE7-407E5CB6D005}"/>
              </a:ext>
            </a:extLst>
          </p:cNvPr>
          <p:cNvSpPr>
            <a:spLocks noChangeArrowheads="1"/>
          </p:cNvSpPr>
          <p:nvPr/>
        </p:nvSpPr>
        <p:spPr bwMode="auto">
          <a:xfrm>
            <a:off x="5200623" y="1881671"/>
            <a:ext cx="1352349" cy="1417282"/>
          </a:xfrm>
          <a:prstGeom prst="ellipse">
            <a:avLst/>
          </a:prstGeom>
          <a:solidFill>
            <a:schemeClr val="accent5"/>
          </a:solidFill>
          <a:ln w="63500">
            <a:solidFill>
              <a:schemeClr val="accent5">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6" name="Freeform 415">
            <a:extLst>
              <a:ext uri="{FF2B5EF4-FFF2-40B4-BE49-F238E27FC236}">
                <a16:creationId xmlns:a16="http://schemas.microsoft.com/office/drawing/2014/main" id="{587CDA7E-C23F-4CAA-8826-1F6E5967DF31}"/>
              </a:ext>
            </a:extLst>
          </p:cNvPr>
          <p:cNvSpPr>
            <a:spLocks/>
          </p:cNvSpPr>
          <p:nvPr/>
        </p:nvSpPr>
        <p:spPr bwMode="auto">
          <a:xfrm>
            <a:off x="6664817" y="1656428"/>
            <a:ext cx="1081066" cy="1134394"/>
          </a:xfrm>
          <a:custGeom>
            <a:avLst/>
            <a:gdLst>
              <a:gd name="T0" fmla="*/ 2895 w 3522"/>
              <a:gd name="T1" fmla="*/ 627 h 3522"/>
              <a:gd name="T2" fmla="*/ 2895 w 3522"/>
              <a:gd name="T3" fmla="*/ 2895 h 3522"/>
              <a:gd name="T4" fmla="*/ 626 w 3522"/>
              <a:gd name="T5" fmla="*/ 2895 h 3522"/>
              <a:gd name="T6" fmla="*/ 626 w 3522"/>
              <a:gd name="T7" fmla="*/ 627 h 3522"/>
              <a:gd name="T8" fmla="*/ 2895 w 3522"/>
              <a:gd name="T9" fmla="*/ 627 h 3522"/>
            </a:gdLst>
            <a:ahLst/>
            <a:cxnLst>
              <a:cxn ang="0">
                <a:pos x="T0" y="T1"/>
              </a:cxn>
              <a:cxn ang="0">
                <a:pos x="T2" y="T3"/>
              </a:cxn>
              <a:cxn ang="0">
                <a:pos x="T4" y="T5"/>
              </a:cxn>
              <a:cxn ang="0">
                <a:pos x="T6" y="T7"/>
              </a:cxn>
              <a:cxn ang="0">
                <a:pos x="T8" y="T9"/>
              </a:cxn>
            </a:cxnLst>
            <a:rect l="0" t="0" r="r" b="b"/>
            <a:pathLst>
              <a:path w="3522" h="3522">
                <a:moveTo>
                  <a:pt x="2895" y="627"/>
                </a:moveTo>
                <a:cubicBezTo>
                  <a:pt x="3522" y="1253"/>
                  <a:pt x="3522" y="2269"/>
                  <a:pt x="2895" y="2895"/>
                </a:cubicBezTo>
                <a:cubicBezTo>
                  <a:pt x="2268" y="3522"/>
                  <a:pt x="1253" y="3522"/>
                  <a:pt x="626" y="2895"/>
                </a:cubicBezTo>
                <a:cubicBezTo>
                  <a:pt x="0" y="2269"/>
                  <a:pt x="0" y="1253"/>
                  <a:pt x="626" y="627"/>
                </a:cubicBezTo>
                <a:cubicBezTo>
                  <a:pt x="1253" y="0"/>
                  <a:pt x="2268" y="0"/>
                  <a:pt x="2895" y="627"/>
                </a:cubicBezTo>
                <a:close/>
              </a:path>
            </a:pathLst>
          </a:custGeom>
          <a:solidFill>
            <a:srgbClr val="FFFFFF"/>
          </a:solidFill>
          <a:ln w="63500">
            <a:solidFill>
              <a:schemeClr val="accent1"/>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7" name="Freeform 419">
            <a:extLst>
              <a:ext uri="{FF2B5EF4-FFF2-40B4-BE49-F238E27FC236}">
                <a16:creationId xmlns:a16="http://schemas.microsoft.com/office/drawing/2014/main" id="{81191A4C-FF46-4A19-80C5-DDFFD7C83368}"/>
              </a:ext>
            </a:extLst>
          </p:cNvPr>
          <p:cNvSpPr>
            <a:spLocks/>
          </p:cNvSpPr>
          <p:nvPr/>
        </p:nvSpPr>
        <p:spPr bwMode="auto">
          <a:xfrm>
            <a:off x="4792180" y="732466"/>
            <a:ext cx="1081066" cy="1132973"/>
          </a:xfrm>
          <a:custGeom>
            <a:avLst/>
            <a:gdLst>
              <a:gd name="T0" fmla="*/ 2895 w 3521"/>
              <a:gd name="T1" fmla="*/ 626 h 3522"/>
              <a:gd name="T2" fmla="*/ 2895 w 3521"/>
              <a:gd name="T3" fmla="*/ 2894 h 3522"/>
              <a:gd name="T4" fmla="*/ 626 w 3521"/>
              <a:gd name="T5" fmla="*/ 2894 h 3522"/>
              <a:gd name="T6" fmla="*/ 626 w 3521"/>
              <a:gd name="T7" fmla="*/ 626 h 3522"/>
              <a:gd name="T8" fmla="*/ 2895 w 3521"/>
              <a:gd name="T9" fmla="*/ 626 h 3522"/>
            </a:gdLst>
            <a:ahLst/>
            <a:cxnLst>
              <a:cxn ang="0">
                <a:pos x="T0" y="T1"/>
              </a:cxn>
              <a:cxn ang="0">
                <a:pos x="T2" y="T3"/>
              </a:cxn>
              <a:cxn ang="0">
                <a:pos x="T4" y="T5"/>
              </a:cxn>
              <a:cxn ang="0">
                <a:pos x="T6" y="T7"/>
              </a:cxn>
              <a:cxn ang="0">
                <a:pos x="T8" y="T9"/>
              </a:cxn>
            </a:cxnLst>
            <a:rect l="0" t="0" r="r" b="b"/>
            <a:pathLst>
              <a:path w="3521" h="3522">
                <a:moveTo>
                  <a:pt x="2895" y="626"/>
                </a:moveTo>
                <a:cubicBezTo>
                  <a:pt x="3521" y="1253"/>
                  <a:pt x="3521" y="2268"/>
                  <a:pt x="2895" y="2894"/>
                </a:cubicBezTo>
                <a:cubicBezTo>
                  <a:pt x="2269" y="3522"/>
                  <a:pt x="1252" y="3522"/>
                  <a:pt x="626" y="2894"/>
                </a:cubicBezTo>
                <a:cubicBezTo>
                  <a:pt x="0" y="2268"/>
                  <a:pt x="0" y="1253"/>
                  <a:pt x="626" y="626"/>
                </a:cubicBezTo>
                <a:cubicBezTo>
                  <a:pt x="1252" y="0"/>
                  <a:pt x="2269" y="0"/>
                  <a:pt x="2895" y="626"/>
                </a:cubicBezTo>
                <a:close/>
              </a:path>
            </a:pathLst>
          </a:custGeom>
          <a:solidFill>
            <a:srgbClr val="FFFFFF"/>
          </a:solidFill>
          <a:ln w="63500">
            <a:solidFill>
              <a:schemeClr val="tx2"/>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8" name="Freeform 421">
            <a:extLst>
              <a:ext uri="{FF2B5EF4-FFF2-40B4-BE49-F238E27FC236}">
                <a16:creationId xmlns:a16="http://schemas.microsoft.com/office/drawing/2014/main" id="{926D6A15-3D2E-4C46-B6B6-B19677B35B16}"/>
              </a:ext>
            </a:extLst>
          </p:cNvPr>
          <p:cNvSpPr>
            <a:spLocks/>
          </p:cNvSpPr>
          <p:nvPr/>
        </p:nvSpPr>
        <p:spPr bwMode="auto">
          <a:xfrm>
            <a:off x="3545944" y="2574747"/>
            <a:ext cx="1181441" cy="1238167"/>
          </a:xfrm>
          <a:custGeom>
            <a:avLst/>
            <a:gdLst>
              <a:gd name="T0" fmla="*/ 3162 w 3847"/>
              <a:gd name="T1" fmla="*/ 684 h 3847"/>
              <a:gd name="T2" fmla="*/ 3162 w 3847"/>
              <a:gd name="T3" fmla="*/ 3163 h 3847"/>
              <a:gd name="T4" fmla="*/ 684 w 3847"/>
              <a:gd name="T5" fmla="*/ 3163 h 3847"/>
              <a:gd name="T6" fmla="*/ 684 w 3847"/>
              <a:gd name="T7" fmla="*/ 684 h 3847"/>
              <a:gd name="T8" fmla="*/ 3162 w 3847"/>
              <a:gd name="T9" fmla="*/ 684 h 3847"/>
            </a:gdLst>
            <a:ahLst/>
            <a:cxnLst>
              <a:cxn ang="0">
                <a:pos x="T0" y="T1"/>
              </a:cxn>
              <a:cxn ang="0">
                <a:pos x="T2" y="T3"/>
              </a:cxn>
              <a:cxn ang="0">
                <a:pos x="T4" y="T5"/>
              </a:cxn>
              <a:cxn ang="0">
                <a:pos x="T6" y="T7"/>
              </a:cxn>
              <a:cxn ang="0">
                <a:pos x="T8" y="T9"/>
              </a:cxn>
            </a:cxnLst>
            <a:rect l="0" t="0" r="r" b="b"/>
            <a:pathLst>
              <a:path w="3847" h="3847">
                <a:moveTo>
                  <a:pt x="3162" y="684"/>
                </a:moveTo>
                <a:cubicBezTo>
                  <a:pt x="3847" y="1369"/>
                  <a:pt x="3847" y="2478"/>
                  <a:pt x="3162" y="3163"/>
                </a:cubicBezTo>
                <a:cubicBezTo>
                  <a:pt x="2478" y="3847"/>
                  <a:pt x="1369" y="3847"/>
                  <a:pt x="684" y="3163"/>
                </a:cubicBezTo>
                <a:cubicBezTo>
                  <a:pt x="0" y="2478"/>
                  <a:pt x="0" y="1369"/>
                  <a:pt x="684" y="684"/>
                </a:cubicBezTo>
                <a:cubicBezTo>
                  <a:pt x="1369" y="0"/>
                  <a:pt x="2478" y="0"/>
                  <a:pt x="3162" y="684"/>
                </a:cubicBezTo>
                <a:close/>
              </a:path>
            </a:pathLst>
          </a:custGeom>
          <a:solidFill>
            <a:srgbClr val="FFFFFF"/>
          </a:solidFill>
          <a:ln w="63500">
            <a:solidFill>
              <a:schemeClr val="accent3"/>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69" name="Freeform 425">
            <a:extLst>
              <a:ext uri="{FF2B5EF4-FFF2-40B4-BE49-F238E27FC236}">
                <a16:creationId xmlns:a16="http://schemas.microsoft.com/office/drawing/2014/main" id="{610C4EF0-48A8-4D44-BF51-9BFA74334D94}"/>
              </a:ext>
            </a:extLst>
          </p:cNvPr>
          <p:cNvSpPr>
            <a:spLocks/>
          </p:cNvSpPr>
          <p:nvPr/>
        </p:nvSpPr>
        <p:spPr bwMode="auto">
          <a:xfrm>
            <a:off x="5416699" y="4107174"/>
            <a:ext cx="1181441" cy="1238167"/>
          </a:xfrm>
          <a:custGeom>
            <a:avLst/>
            <a:gdLst>
              <a:gd name="T0" fmla="*/ 3163 w 3847"/>
              <a:gd name="T1" fmla="*/ 684 h 3847"/>
              <a:gd name="T2" fmla="*/ 3163 w 3847"/>
              <a:gd name="T3" fmla="*/ 3162 h 3847"/>
              <a:gd name="T4" fmla="*/ 685 w 3847"/>
              <a:gd name="T5" fmla="*/ 3162 h 3847"/>
              <a:gd name="T6" fmla="*/ 685 w 3847"/>
              <a:gd name="T7" fmla="*/ 684 h 3847"/>
              <a:gd name="T8" fmla="*/ 3163 w 3847"/>
              <a:gd name="T9" fmla="*/ 684 h 3847"/>
            </a:gdLst>
            <a:ahLst/>
            <a:cxnLst>
              <a:cxn ang="0">
                <a:pos x="T0" y="T1"/>
              </a:cxn>
              <a:cxn ang="0">
                <a:pos x="T2" y="T3"/>
              </a:cxn>
              <a:cxn ang="0">
                <a:pos x="T4" y="T5"/>
              </a:cxn>
              <a:cxn ang="0">
                <a:pos x="T6" y="T7"/>
              </a:cxn>
              <a:cxn ang="0">
                <a:pos x="T8" y="T9"/>
              </a:cxn>
            </a:cxnLst>
            <a:rect l="0" t="0" r="r" b="b"/>
            <a:pathLst>
              <a:path w="3847" h="3847">
                <a:moveTo>
                  <a:pt x="3163" y="684"/>
                </a:moveTo>
                <a:cubicBezTo>
                  <a:pt x="3847" y="1368"/>
                  <a:pt x="3847" y="2477"/>
                  <a:pt x="3163" y="3162"/>
                </a:cubicBezTo>
                <a:cubicBezTo>
                  <a:pt x="2479" y="3847"/>
                  <a:pt x="1370" y="3847"/>
                  <a:pt x="685" y="3162"/>
                </a:cubicBezTo>
                <a:cubicBezTo>
                  <a:pt x="0" y="2477"/>
                  <a:pt x="0" y="1368"/>
                  <a:pt x="685" y="684"/>
                </a:cubicBezTo>
                <a:cubicBezTo>
                  <a:pt x="1370" y="0"/>
                  <a:pt x="2479" y="0"/>
                  <a:pt x="3163" y="684"/>
                </a:cubicBezTo>
                <a:close/>
              </a:path>
            </a:pathLst>
          </a:custGeom>
          <a:solidFill>
            <a:srgbClr val="FFFFFF"/>
          </a:solidFill>
          <a:ln w="63500">
            <a:solidFill>
              <a:srgbClr val="00B0F0"/>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70" name="Freeform 429">
            <a:extLst>
              <a:ext uri="{FF2B5EF4-FFF2-40B4-BE49-F238E27FC236}">
                <a16:creationId xmlns:a16="http://schemas.microsoft.com/office/drawing/2014/main" id="{C3AB3CA5-BA57-48BD-BFAB-83F753F524CF}"/>
              </a:ext>
            </a:extLst>
          </p:cNvPr>
          <p:cNvSpPr>
            <a:spLocks/>
          </p:cNvSpPr>
          <p:nvPr/>
        </p:nvSpPr>
        <p:spPr bwMode="auto">
          <a:xfrm>
            <a:off x="6930647" y="3423411"/>
            <a:ext cx="1181441" cy="1238167"/>
          </a:xfrm>
          <a:custGeom>
            <a:avLst/>
            <a:gdLst>
              <a:gd name="T0" fmla="*/ 3162 w 3847"/>
              <a:gd name="T1" fmla="*/ 684 h 3847"/>
              <a:gd name="T2" fmla="*/ 3162 w 3847"/>
              <a:gd name="T3" fmla="*/ 3163 h 3847"/>
              <a:gd name="T4" fmla="*/ 684 w 3847"/>
              <a:gd name="T5" fmla="*/ 3163 h 3847"/>
              <a:gd name="T6" fmla="*/ 684 w 3847"/>
              <a:gd name="T7" fmla="*/ 684 h 3847"/>
              <a:gd name="T8" fmla="*/ 3162 w 3847"/>
              <a:gd name="T9" fmla="*/ 684 h 3847"/>
            </a:gdLst>
            <a:ahLst/>
            <a:cxnLst>
              <a:cxn ang="0">
                <a:pos x="T0" y="T1"/>
              </a:cxn>
              <a:cxn ang="0">
                <a:pos x="T2" y="T3"/>
              </a:cxn>
              <a:cxn ang="0">
                <a:pos x="T4" y="T5"/>
              </a:cxn>
              <a:cxn ang="0">
                <a:pos x="T6" y="T7"/>
              </a:cxn>
              <a:cxn ang="0">
                <a:pos x="T8" y="T9"/>
              </a:cxn>
            </a:cxnLst>
            <a:rect l="0" t="0" r="r" b="b"/>
            <a:pathLst>
              <a:path w="3847" h="3847">
                <a:moveTo>
                  <a:pt x="3162" y="684"/>
                </a:moveTo>
                <a:cubicBezTo>
                  <a:pt x="3847" y="1369"/>
                  <a:pt x="3847" y="2479"/>
                  <a:pt x="3162" y="3163"/>
                </a:cubicBezTo>
                <a:cubicBezTo>
                  <a:pt x="2478" y="3847"/>
                  <a:pt x="1369" y="3847"/>
                  <a:pt x="684" y="3163"/>
                </a:cubicBezTo>
                <a:cubicBezTo>
                  <a:pt x="0" y="2479"/>
                  <a:pt x="0" y="1369"/>
                  <a:pt x="684" y="684"/>
                </a:cubicBezTo>
                <a:cubicBezTo>
                  <a:pt x="1369" y="0"/>
                  <a:pt x="2478" y="0"/>
                  <a:pt x="3162" y="684"/>
                </a:cubicBezTo>
                <a:close/>
              </a:path>
            </a:pathLst>
          </a:custGeom>
          <a:solidFill>
            <a:srgbClr val="FFFFFF"/>
          </a:solidFill>
          <a:ln w="63500">
            <a:solidFill>
              <a:srgbClr val="76D6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76" name="Rectangle 75">
            <a:extLst>
              <a:ext uri="{FF2B5EF4-FFF2-40B4-BE49-F238E27FC236}">
                <a16:creationId xmlns:a16="http://schemas.microsoft.com/office/drawing/2014/main" id="{0263FD0B-E914-496B-B0B3-0EEB785E6DA3}"/>
              </a:ext>
            </a:extLst>
          </p:cNvPr>
          <p:cNvSpPr/>
          <p:nvPr/>
        </p:nvSpPr>
        <p:spPr>
          <a:xfrm>
            <a:off x="1207019" y="806140"/>
            <a:ext cx="4185082" cy="1938992"/>
          </a:xfrm>
          <a:prstGeom prst="rect">
            <a:avLst/>
          </a:prstGeom>
        </p:spPr>
        <p:txBody>
          <a:bodyPr wrap="square" anchor="b">
            <a:spAutoFit/>
          </a:bodyPr>
          <a:lstStyle/>
          <a:p>
            <a:pPr defTabSz="914354">
              <a:defRPr/>
            </a:pPr>
            <a:r>
              <a:rPr lang="es-CO" sz="2000" b="1" dirty="0">
                <a:solidFill>
                  <a:srgbClr val="76D6FF"/>
                </a:solidFill>
                <a:latin typeface="Montserrat" panose="00000500000000000000" pitchFamily="50" charset="0"/>
              </a:rPr>
              <a:t>FA</a:t>
            </a:r>
            <a:r>
              <a:rPr lang="es-CO" sz="2000" dirty="0">
                <a:solidFill>
                  <a:srgbClr val="76D6FF"/>
                </a:solidFill>
                <a:latin typeface="Montserrat" panose="00000500000000000000" pitchFamily="50" charset="0"/>
              </a:rPr>
              <a:t>:</a:t>
            </a:r>
            <a:r>
              <a:rPr lang="es-CO" sz="2000" dirty="0">
                <a:solidFill>
                  <a:srgbClr val="76D6FF"/>
                </a:solidFill>
                <a:latin typeface="Montserrat" panose="00000500000000000000" pitchFamily="50" charset="0"/>
                <a:sym typeface="Wingdings" pitchFamily="2" charset="2"/>
              </a:rPr>
              <a:t></a:t>
            </a:r>
            <a:r>
              <a:rPr lang="es-CO" sz="2000" dirty="0">
                <a:solidFill>
                  <a:srgbClr val="76D6FF"/>
                </a:solidFill>
                <a:latin typeface="Montserrat" panose="00000500000000000000" pitchFamily="50" charset="0"/>
              </a:rPr>
              <a:t> </a:t>
            </a:r>
            <a:r>
              <a:rPr lang="es-CO" sz="2000" dirty="0">
                <a:latin typeface="Montserrat" panose="00000500000000000000" pitchFamily="50" charset="0"/>
              </a:rPr>
              <a:t>Epitelio ductal canalicular.</a:t>
            </a:r>
            <a:br>
              <a:rPr lang="es-CO" sz="2000" dirty="0">
                <a:latin typeface="Montserrat" panose="00000500000000000000" pitchFamily="50" charset="0"/>
              </a:rPr>
            </a:br>
            <a:r>
              <a:rPr lang="es-CO" sz="2000" dirty="0">
                <a:latin typeface="Montserrat" panose="00000500000000000000" pitchFamily="50" charset="0"/>
              </a:rPr>
              <a:t>Hueso, riñón, placenta, leucocitos. </a:t>
            </a: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da-DK" sz="2000" b="1" i="0" u="none" strike="noStrike" kern="1200" cap="none" spc="0" normalizeH="0" baseline="0" noProof="0" dirty="0">
              <a:ln>
                <a:noFill/>
              </a:ln>
              <a:solidFill>
                <a:srgbClr val="F39C12"/>
              </a:solidFill>
              <a:effectLst/>
              <a:uLnTx/>
              <a:uFillTx/>
              <a:latin typeface="Montserrat" panose="00000500000000000000" pitchFamily="50" charset="0"/>
            </a:endParaRPr>
          </a:p>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39C12"/>
              </a:solidFill>
              <a:effectLst/>
              <a:uLnTx/>
              <a:uFillTx/>
              <a:latin typeface="Montserrat" panose="00000500000000000000" pitchFamily="50" charset="0"/>
            </a:endParaRPr>
          </a:p>
        </p:txBody>
      </p:sp>
      <p:sp>
        <p:nvSpPr>
          <p:cNvPr id="84" name="Rectangle 83">
            <a:extLst>
              <a:ext uri="{FF2B5EF4-FFF2-40B4-BE49-F238E27FC236}">
                <a16:creationId xmlns:a16="http://schemas.microsoft.com/office/drawing/2014/main" id="{D8DE2198-D3FF-4D21-AE3E-648C4A5A22AE}"/>
              </a:ext>
            </a:extLst>
          </p:cNvPr>
          <p:cNvSpPr/>
          <p:nvPr/>
        </p:nvSpPr>
        <p:spPr>
          <a:xfrm>
            <a:off x="829222" y="3222886"/>
            <a:ext cx="3380585" cy="1015663"/>
          </a:xfrm>
          <a:prstGeom prst="rect">
            <a:avLst/>
          </a:prstGeom>
        </p:spPr>
        <p:txBody>
          <a:bodyPr wrap="square" anchor="b">
            <a:spAutoFit/>
          </a:bodyPr>
          <a:lstStyle/>
          <a:p>
            <a:pPr defTabSz="914354">
              <a:defRPr/>
            </a:pPr>
            <a:r>
              <a:rPr kumimoji="0" lang="da-DK" sz="2000" b="1" i="0" u="none" strike="noStrike" kern="1200" cap="none" spc="0" normalizeH="0" baseline="0" noProof="0" dirty="0">
                <a:ln>
                  <a:noFill/>
                </a:ln>
                <a:solidFill>
                  <a:srgbClr val="76D6FF"/>
                </a:solidFill>
                <a:effectLst/>
                <a:uLnTx/>
                <a:uFillTx/>
                <a:latin typeface="Montserrat" panose="00000500000000000000" pitchFamily="50" charset="0"/>
              </a:rPr>
              <a:t>GGT</a:t>
            </a:r>
            <a:endParaRPr kumimoji="0" lang="es-CO" sz="2000" b="1" i="0" u="none" strike="noStrike" kern="1200" cap="none" spc="0" normalizeH="0" baseline="0" noProof="0" dirty="0">
              <a:ln>
                <a:noFill/>
              </a:ln>
              <a:solidFill>
                <a:srgbClr val="76D6FF"/>
              </a:solidFill>
              <a:effectLst/>
              <a:uLnTx/>
              <a:uFillTx/>
              <a:latin typeface="Montserrat" panose="00000500000000000000" pitchFamily="50" charset="0"/>
            </a:endParaRPr>
          </a:p>
          <a:p>
            <a:pPr defTabSz="914354">
              <a:defRPr/>
            </a:pPr>
            <a:r>
              <a:rPr lang="es-CO" sz="2000" dirty="0">
                <a:latin typeface="Montserrat" panose="00000500000000000000" pitchFamily="50" charset="0"/>
                <a:sym typeface="Wingdings" pitchFamily="2" charset="2"/>
              </a:rPr>
              <a:t>Confirmar colestasis.</a:t>
            </a:r>
            <a:br>
              <a:rPr lang="es-CO" sz="2000" dirty="0">
                <a:latin typeface="Montserrat" panose="00000500000000000000" pitchFamily="50" charset="0"/>
              </a:rPr>
            </a:br>
            <a:endParaRPr kumimoji="0" lang="en-US" sz="2000" b="1" i="0" u="none" strike="noStrike" kern="1200" cap="none" spc="0" normalizeH="0" baseline="0" noProof="0" dirty="0">
              <a:ln>
                <a:noFill/>
              </a:ln>
              <a:solidFill>
                <a:srgbClr val="9BBB59"/>
              </a:solidFill>
              <a:effectLst/>
              <a:uLnTx/>
              <a:uFillTx/>
              <a:latin typeface="Montserrat" panose="00000500000000000000" pitchFamily="50" charset="0"/>
            </a:endParaRPr>
          </a:p>
        </p:txBody>
      </p:sp>
      <p:sp>
        <p:nvSpPr>
          <p:cNvPr id="87" name="Rectangle 86">
            <a:extLst>
              <a:ext uri="{FF2B5EF4-FFF2-40B4-BE49-F238E27FC236}">
                <a16:creationId xmlns:a16="http://schemas.microsoft.com/office/drawing/2014/main" id="{A8A7298A-F03D-4643-89F3-9EDE318233F4}"/>
              </a:ext>
            </a:extLst>
          </p:cNvPr>
          <p:cNvSpPr/>
          <p:nvPr/>
        </p:nvSpPr>
        <p:spPr>
          <a:xfrm>
            <a:off x="8112088" y="4690675"/>
            <a:ext cx="3829199" cy="1015663"/>
          </a:xfrm>
          <a:prstGeom prst="rect">
            <a:avLst/>
          </a:prstGeom>
          <a:solidFill>
            <a:srgbClr val="76D6FF">
              <a:alpha val="16000"/>
            </a:srgbClr>
          </a:solidFill>
          <a:ln w="38100">
            <a:solidFill>
              <a:schemeClr val="accent1">
                <a:shade val="90000"/>
              </a:schemeClr>
            </a:solidFill>
          </a:ln>
        </p:spPr>
        <p:txBody>
          <a:bodyPr wrap="square" anchor="b">
            <a:spAutoFit/>
          </a:bodyPr>
          <a:lstStyle/>
          <a:p>
            <a:r>
              <a:rPr lang="es-CO" sz="2000" dirty="0">
                <a:latin typeface="Montserrat" panose="00000500000000000000" pitchFamily="50" charset="0"/>
              </a:rPr>
              <a:t>ALT/FA &gt; 5 </a:t>
            </a:r>
            <a:r>
              <a:rPr lang="es-CO" sz="2000" dirty="0">
                <a:latin typeface="Montserrat" panose="00000500000000000000" pitchFamily="50" charset="0"/>
                <a:sym typeface="Wingdings" pitchFamily="2" charset="2"/>
              </a:rPr>
              <a:t></a:t>
            </a:r>
            <a:r>
              <a:rPr lang="es-CO" sz="2000" dirty="0">
                <a:latin typeface="Montserrat" panose="00000500000000000000" pitchFamily="50" charset="0"/>
              </a:rPr>
              <a:t> Hepatocell</a:t>
            </a:r>
          </a:p>
          <a:p>
            <a:r>
              <a:rPr lang="es-CO" sz="2000" dirty="0">
                <a:latin typeface="Montserrat" panose="00000500000000000000" pitchFamily="50" charset="0"/>
              </a:rPr>
              <a:t>ALT/FA &lt;2 </a:t>
            </a:r>
            <a:r>
              <a:rPr lang="es-CO" sz="2000" dirty="0">
                <a:latin typeface="Montserrat" panose="00000500000000000000" pitchFamily="50" charset="0"/>
                <a:sym typeface="Wingdings" pitchFamily="2" charset="2"/>
              </a:rPr>
              <a:t></a:t>
            </a:r>
            <a:r>
              <a:rPr lang="es-CO" sz="2000" dirty="0">
                <a:latin typeface="Montserrat" panose="00000500000000000000" pitchFamily="50" charset="0"/>
              </a:rPr>
              <a:t> Colestasis </a:t>
            </a:r>
          </a:p>
          <a:p>
            <a:r>
              <a:rPr lang="es-CO" sz="2000" dirty="0">
                <a:latin typeface="Montserrat" panose="00000500000000000000" pitchFamily="50" charset="0"/>
              </a:rPr>
              <a:t>ALT/FA 2-5 </a:t>
            </a:r>
            <a:r>
              <a:rPr lang="es-CO" sz="2000" dirty="0">
                <a:latin typeface="Montserrat" panose="00000500000000000000" pitchFamily="50" charset="0"/>
                <a:sym typeface="Wingdings" pitchFamily="2" charset="2"/>
              </a:rPr>
              <a:t></a:t>
            </a:r>
            <a:r>
              <a:rPr lang="es-CO" sz="2000" dirty="0">
                <a:latin typeface="Montserrat" panose="00000500000000000000" pitchFamily="50" charset="0"/>
              </a:rPr>
              <a:t> Mixto </a:t>
            </a:r>
          </a:p>
        </p:txBody>
      </p:sp>
      <p:sp>
        <p:nvSpPr>
          <p:cNvPr id="90" name="Rectangle 89">
            <a:extLst>
              <a:ext uri="{FF2B5EF4-FFF2-40B4-BE49-F238E27FC236}">
                <a16:creationId xmlns:a16="http://schemas.microsoft.com/office/drawing/2014/main" id="{AE78FB6A-823B-4D38-B572-87D9872BB294}"/>
              </a:ext>
            </a:extLst>
          </p:cNvPr>
          <p:cNvSpPr/>
          <p:nvPr/>
        </p:nvSpPr>
        <p:spPr>
          <a:xfrm>
            <a:off x="7754531" y="933885"/>
            <a:ext cx="4160791" cy="1015663"/>
          </a:xfrm>
          <a:prstGeom prst="rect">
            <a:avLst/>
          </a:prstGeom>
        </p:spPr>
        <p:txBody>
          <a:bodyPr wrap="square" anchor="b">
            <a:spAutoFit/>
          </a:bodyPr>
          <a:lstStyle/>
          <a:p>
            <a:pPr defTabSz="914354">
              <a:defRPr/>
            </a:pPr>
            <a:r>
              <a:rPr lang="da-DK" sz="2000" b="1" dirty="0">
                <a:solidFill>
                  <a:srgbClr val="16A085"/>
                </a:solidFill>
                <a:latin typeface="Montserrat" panose="00000500000000000000" pitchFamily="50" charset="0"/>
              </a:rPr>
              <a:t>⬆️ </a:t>
            </a:r>
            <a:r>
              <a:rPr kumimoji="0" lang="da-DK" sz="2000" b="1" i="0" u="none" strike="noStrike" kern="1200" cap="none" spc="0" normalizeH="0" baseline="0" noProof="0" dirty="0">
                <a:ln>
                  <a:noFill/>
                </a:ln>
                <a:solidFill>
                  <a:srgbClr val="16A085"/>
                </a:solidFill>
                <a:effectLst/>
                <a:uLnTx/>
                <a:uFillTx/>
                <a:latin typeface="Montserrat" panose="00000500000000000000" pitchFamily="50" charset="0"/>
              </a:rPr>
              <a:t>FA </a:t>
            </a:r>
          </a:p>
          <a:p>
            <a:pPr marL="0" marR="0" lvl="0" indent="0" defTabSz="914354" rtl="0" eaLnBrk="1" fontAlgn="auto" latinLnBrk="0" hangingPunct="1">
              <a:lnSpc>
                <a:spcPct val="100000"/>
              </a:lnSpc>
              <a:spcBef>
                <a:spcPts val="0"/>
              </a:spcBef>
              <a:spcAft>
                <a:spcPts val="0"/>
              </a:spcAft>
              <a:buClrTx/>
              <a:buSzTx/>
              <a:buFontTx/>
              <a:buNone/>
              <a:tabLst/>
              <a:defRPr/>
            </a:pPr>
            <a:r>
              <a:rPr lang="da-DK" sz="2000" b="1" dirty="0">
                <a:solidFill>
                  <a:srgbClr val="16A085"/>
                </a:solidFill>
                <a:latin typeface="Montserrat" panose="00000500000000000000" pitchFamily="50" charset="0"/>
              </a:rPr>
              <a:t>⬆️ BT </a:t>
            </a:r>
            <a:r>
              <a:rPr lang="da-DK" sz="2000" b="1" dirty="0" err="1">
                <a:solidFill>
                  <a:srgbClr val="16A085"/>
                </a:solidFill>
                <a:latin typeface="Montserrat" panose="00000500000000000000" pitchFamily="50" charset="0"/>
              </a:rPr>
              <a:t>expensas</a:t>
            </a:r>
            <a:r>
              <a:rPr lang="da-DK" sz="2000" b="1" dirty="0">
                <a:solidFill>
                  <a:srgbClr val="16A085"/>
                </a:solidFill>
                <a:latin typeface="Montserrat" panose="00000500000000000000" pitchFamily="50" charset="0"/>
              </a:rPr>
              <a:t> de </a:t>
            </a:r>
            <a:r>
              <a:rPr lang="da-DK" sz="2000" b="1" dirty="0" err="1">
                <a:solidFill>
                  <a:srgbClr val="16A085"/>
                </a:solidFill>
                <a:latin typeface="Montserrat" panose="00000500000000000000" pitchFamily="50" charset="0"/>
              </a:rPr>
              <a:t>directa</a:t>
            </a:r>
            <a:endParaRPr kumimoji="0" lang="da-DK" sz="2000" b="1" i="0" u="none" strike="noStrike" kern="1200" cap="none" spc="0" normalizeH="0" baseline="0" noProof="0" dirty="0">
              <a:ln>
                <a:noFill/>
              </a:ln>
              <a:solidFill>
                <a:srgbClr val="16A085"/>
              </a:solidFill>
              <a:effectLst/>
              <a:uLnTx/>
              <a:uFillTx/>
              <a:latin typeface="Montserrat" panose="00000500000000000000" pitchFamily="50" charset="0"/>
            </a:endParaRPr>
          </a:p>
          <a:p>
            <a:pPr marL="0" marR="0" lvl="0" indent="0" algn="r" defTabSz="914354"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16A085"/>
              </a:solidFill>
              <a:effectLst/>
              <a:uLnTx/>
              <a:uFillTx/>
              <a:latin typeface="Montserrat" panose="00000500000000000000" pitchFamily="50" charset="0"/>
            </a:endParaRPr>
          </a:p>
        </p:txBody>
      </p:sp>
      <p:sp>
        <p:nvSpPr>
          <p:cNvPr id="95" name="Oval 409">
            <a:extLst>
              <a:ext uri="{FF2B5EF4-FFF2-40B4-BE49-F238E27FC236}">
                <a16:creationId xmlns:a16="http://schemas.microsoft.com/office/drawing/2014/main" id="{194B57A9-BC11-42FB-AFE6-9990E6D8FA54}"/>
              </a:ext>
            </a:extLst>
          </p:cNvPr>
          <p:cNvSpPr>
            <a:spLocks noChangeArrowheads="1"/>
          </p:cNvSpPr>
          <p:nvPr/>
        </p:nvSpPr>
        <p:spPr bwMode="auto">
          <a:xfrm>
            <a:off x="5242702" y="1923749"/>
            <a:ext cx="1272050" cy="1333127"/>
          </a:xfrm>
          <a:prstGeom prst="ellipse">
            <a:avLst/>
          </a:prstGeom>
          <a:solidFill>
            <a:schemeClr val="accent5"/>
          </a:solidFill>
          <a:ln w="63500">
            <a:solidFill>
              <a:schemeClr val="accent5">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95A5A6"/>
              </a:solidFill>
              <a:effectLst/>
              <a:uLnTx/>
              <a:uFillTx/>
              <a:latin typeface="Montserrat" panose="00000500000000000000" pitchFamily="50" charset="0"/>
            </a:endParaRPr>
          </a:p>
        </p:txBody>
      </p:sp>
      <p:pic>
        <p:nvPicPr>
          <p:cNvPr id="101" name="Graphic 100" descr="Magnifying glass">
            <a:extLst>
              <a:ext uri="{FF2B5EF4-FFF2-40B4-BE49-F238E27FC236}">
                <a16:creationId xmlns:a16="http://schemas.microsoft.com/office/drawing/2014/main" id="{BA4CDAC5-D38B-4B01-B2E3-81BA0FA1751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617446" y="4327671"/>
            <a:ext cx="783140" cy="820743"/>
          </a:xfrm>
          <a:prstGeom prst="rect">
            <a:avLst/>
          </a:prstGeom>
        </p:spPr>
      </p:pic>
      <p:pic>
        <p:nvPicPr>
          <p:cNvPr id="102" name="Graphic 101" descr="Lightbulb">
            <a:extLst>
              <a:ext uri="{FF2B5EF4-FFF2-40B4-BE49-F238E27FC236}">
                <a16:creationId xmlns:a16="http://schemas.microsoft.com/office/drawing/2014/main" id="{CDE0D9CD-4C8F-4840-9C54-864972CC29FC}"/>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3707827" y="2734121"/>
            <a:ext cx="872507" cy="914400"/>
          </a:xfrm>
          <a:prstGeom prst="rect">
            <a:avLst/>
          </a:prstGeom>
        </p:spPr>
      </p:pic>
      <p:sp>
        <p:nvSpPr>
          <p:cNvPr id="47" name="Título 1">
            <a:extLst>
              <a:ext uri="{FF2B5EF4-FFF2-40B4-BE49-F238E27FC236}">
                <a16:creationId xmlns:a16="http://schemas.microsoft.com/office/drawing/2014/main" id="{1186F960-EE55-F044-83ED-B55C3249074A}"/>
              </a:ext>
            </a:extLst>
          </p:cNvPr>
          <p:cNvSpPr txBox="1">
            <a:spLocks/>
          </p:cNvSpPr>
          <p:nvPr/>
        </p:nvSpPr>
        <p:spPr>
          <a:xfrm>
            <a:off x="17044" y="75746"/>
            <a:ext cx="12036056" cy="91499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rgbClr val="00AAA7"/>
                </a:solidFill>
                <a:latin typeface="Montserrat" panose="00000500000000000000" pitchFamily="50" charset="0"/>
              </a:rPr>
              <a:t>¿</a:t>
            </a:r>
            <a:r>
              <a:rPr lang="en-US" sz="3200" b="1" dirty="0" err="1">
                <a:solidFill>
                  <a:srgbClr val="00AAA7"/>
                </a:solidFill>
                <a:latin typeface="Montserrat" panose="00000500000000000000" pitchFamily="50" charset="0"/>
              </a:rPr>
              <a:t>Colestasis</a:t>
            </a:r>
            <a:r>
              <a:rPr lang="en-US" sz="3200" b="1" dirty="0">
                <a:solidFill>
                  <a:srgbClr val="00AAA7"/>
                </a:solidFill>
                <a:latin typeface="Montserrat" panose="00000500000000000000" pitchFamily="50" charset="0"/>
              </a:rPr>
              <a:t>? </a:t>
            </a:r>
            <a:endParaRPr lang="es-CO" sz="3200" b="1" dirty="0">
              <a:solidFill>
                <a:srgbClr val="00AAA7"/>
              </a:solidFill>
              <a:latin typeface="Montserrat" panose="00000500000000000000" pitchFamily="50" charset="0"/>
            </a:endParaRPr>
          </a:p>
        </p:txBody>
      </p:sp>
      <p:pic>
        <p:nvPicPr>
          <p:cNvPr id="2" name="Imagen 1">
            <a:extLst>
              <a:ext uri="{FF2B5EF4-FFF2-40B4-BE49-F238E27FC236}">
                <a16:creationId xmlns:a16="http://schemas.microsoft.com/office/drawing/2014/main" id="{16354EFC-DC21-204B-AE9C-8FADC0388F08}"/>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032874" y="1863251"/>
            <a:ext cx="1560160" cy="1560160"/>
          </a:xfrm>
          <a:prstGeom prst="rect">
            <a:avLst/>
          </a:prstGeom>
        </p:spPr>
      </p:pic>
      <p:sp>
        <p:nvSpPr>
          <p:cNvPr id="26" name="Rectángulo 25">
            <a:extLst>
              <a:ext uri="{FF2B5EF4-FFF2-40B4-BE49-F238E27FC236}">
                <a16:creationId xmlns:a16="http://schemas.microsoft.com/office/drawing/2014/main" id="{A7994E6E-104E-B942-9778-09522EA7BD83}"/>
              </a:ext>
            </a:extLst>
          </p:cNvPr>
          <p:cNvSpPr/>
          <p:nvPr/>
        </p:nvSpPr>
        <p:spPr>
          <a:xfrm>
            <a:off x="6006629" y="6264277"/>
            <a:ext cx="8040115" cy="369332"/>
          </a:xfrm>
          <a:prstGeom prst="rect">
            <a:avLst/>
          </a:prstGeom>
        </p:spPr>
        <p:txBody>
          <a:bodyPr wrap="square">
            <a:spAutoFit/>
          </a:bodyPr>
          <a:lstStyle/>
          <a:p>
            <a:pPr>
              <a:spcAft>
                <a:spcPts val="0"/>
              </a:spcAft>
            </a:pPr>
            <a:r>
              <a:rPr lang="es-CO" dirty="0">
                <a:latin typeface="+mj-lt"/>
                <a:ea typeface="Times New Roman" panose="02020603050405020304" pitchFamily="18" charset="0"/>
              </a:rPr>
              <a:t>Chalasaani NP, et al. Am J Gastroenterology, 2014; 109 (7): 950. </a:t>
            </a:r>
          </a:p>
        </p:txBody>
      </p:sp>
      <p:pic>
        <p:nvPicPr>
          <p:cNvPr id="27" name="Imagen 26">
            <a:extLst>
              <a:ext uri="{FF2B5EF4-FFF2-40B4-BE49-F238E27FC236}">
                <a16:creationId xmlns:a16="http://schemas.microsoft.com/office/drawing/2014/main" id="{6FB6DD07-7370-5940-8950-E811A20CD3C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7194228" y="3677437"/>
            <a:ext cx="714172" cy="714172"/>
          </a:xfrm>
          <a:prstGeom prst="rect">
            <a:avLst/>
          </a:prstGeom>
        </p:spPr>
      </p:pic>
      <p:pic>
        <p:nvPicPr>
          <p:cNvPr id="3" name="Imagen 2">
            <a:extLst>
              <a:ext uri="{FF2B5EF4-FFF2-40B4-BE49-F238E27FC236}">
                <a16:creationId xmlns:a16="http://schemas.microsoft.com/office/drawing/2014/main" id="{8FF08458-6DCF-6548-868F-EB99941EAADC}"/>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965074" y="922122"/>
            <a:ext cx="735278" cy="705135"/>
          </a:xfrm>
          <a:prstGeom prst="rect">
            <a:avLst/>
          </a:prstGeom>
        </p:spPr>
      </p:pic>
      <p:pic>
        <p:nvPicPr>
          <p:cNvPr id="4" name="Imagen 3">
            <a:extLst>
              <a:ext uri="{FF2B5EF4-FFF2-40B4-BE49-F238E27FC236}">
                <a16:creationId xmlns:a16="http://schemas.microsoft.com/office/drawing/2014/main" id="{1CDEB1E8-D492-B348-80B8-8409C946255C}"/>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763010" y="1787390"/>
            <a:ext cx="872470" cy="872470"/>
          </a:xfrm>
          <a:prstGeom prst="rect">
            <a:avLst/>
          </a:prstGeom>
        </p:spPr>
      </p:pic>
    </p:spTree>
    <p:extLst>
      <p:ext uri="{BB962C8B-B14F-4D97-AF65-F5344CB8AC3E}">
        <p14:creationId xmlns:p14="http://schemas.microsoft.com/office/powerpoint/2010/main" val="414749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880" y="996821"/>
            <a:ext cx="6743895" cy="86750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5" name="Rectangle 4"/>
          <p:cNvSpPr/>
          <p:nvPr/>
        </p:nvSpPr>
        <p:spPr>
          <a:xfrm>
            <a:off x="4601698" y="2262913"/>
            <a:ext cx="2989385" cy="855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6" name="Rectangle 5"/>
          <p:cNvSpPr/>
          <p:nvPr/>
        </p:nvSpPr>
        <p:spPr>
          <a:xfrm>
            <a:off x="5014204" y="3517283"/>
            <a:ext cx="2989385" cy="855785"/>
          </a:xfrm>
          <a:prstGeom prst="rect">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7" name="Rectangle 6"/>
          <p:cNvSpPr/>
          <p:nvPr/>
        </p:nvSpPr>
        <p:spPr>
          <a:xfrm>
            <a:off x="5387144" y="4765792"/>
            <a:ext cx="3423139" cy="8557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3" name="Parallelogram 2"/>
          <p:cNvSpPr/>
          <p:nvPr/>
        </p:nvSpPr>
        <p:spPr>
          <a:xfrm>
            <a:off x="4601698" y="1852605"/>
            <a:ext cx="2579077" cy="410308"/>
          </a:xfrm>
          <a:prstGeom prst="parallelogram">
            <a:avLst>
              <a:gd name="adj" fmla="val 2221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4" name="Parallelogram 13"/>
          <p:cNvSpPr/>
          <p:nvPr/>
        </p:nvSpPr>
        <p:spPr>
          <a:xfrm>
            <a:off x="5012006" y="3106975"/>
            <a:ext cx="2579077" cy="410308"/>
          </a:xfrm>
          <a:prstGeom prst="parallelogram">
            <a:avLst>
              <a:gd name="adj" fmla="val 2221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5" name="Parallelogram 14"/>
          <p:cNvSpPr/>
          <p:nvPr/>
        </p:nvSpPr>
        <p:spPr>
          <a:xfrm>
            <a:off x="5424512" y="4361345"/>
            <a:ext cx="2579077" cy="410308"/>
          </a:xfrm>
          <a:prstGeom prst="parallelogram">
            <a:avLst>
              <a:gd name="adj" fmla="val 222143"/>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0" name="TextBox 9"/>
          <p:cNvSpPr txBox="1"/>
          <p:nvPr/>
        </p:nvSpPr>
        <p:spPr>
          <a:xfrm>
            <a:off x="3718804" y="4761788"/>
            <a:ext cx="25908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Sepsis,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leptospirosis,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Malaria.</a:t>
            </a:r>
          </a:p>
        </p:txBody>
      </p:sp>
      <p:sp>
        <p:nvSpPr>
          <p:cNvPr id="16" name="TextBox 15"/>
          <p:cNvSpPr txBox="1"/>
          <p:nvPr/>
        </p:nvSpPr>
        <p:spPr>
          <a:xfrm>
            <a:off x="8077679" y="3197700"/>
            <a:ext cx="426459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rPr>
              <a:t>Sepsis, anemias, </a:t>
            </a:r>
            <a:r>
              <a:rPr lang="en-US" sz="1600" dirty="0" err="1">
                <a:solidFill>
                  <a:prstClr val="black">
                    <a:lumMod val="65000"/>
                    <a:lumOff val="35000"/>
                  </a:prstClr>
                </a:solidFill>
                <a:latin typeface="Montserrat" panose="00000500000000000000" pitchFamily="50" charset="0"/>
                <a:cs typeface="Arial" panose="020B0604020202020204" pitchFamily="34" charset="0"/>
              </a:rPr>
              <a:t>citopenias</a:t>
            </a:r>
            <a:r>
              <a:rPr lang="en-US" sz="1600" dirty="0">
                <a:solidFill>
                  <a:prstClr val="black">
                    <a:lumMod val="65000"/>
                    <a:lumOff val="35000"/>
                  </a:prstClr>
                </a:solidFill>
                <a:latin typeface="Montserrat" panose="00000500000000000000" pitchFamily="50" charset="0"/>
                <a:cs typeface="Arial" panose="020B0604020202020204" pitchFamily="34" charset="0"/>
              </a:rPr>
              <a:t> (VIH, dengue, </a:t>
            </a:r>
            <a:r>
              <a:rPr lang="en-US" sz="1600" dirty="0" err="1">
                <a:solidFill>
                  <a:prstClr val="black">
                    <a:lumMod val="65000"/>
                    <a:lumOff val="35000"/>
                  </a:prstClr>
                </a:solidFill>
                <a:latin typeface="Montserrat" panose="00000500000000000000" pitchFamily="50" charset="0"/>
                <a:cs typeface="Arial" panose="020B0604020202020204" pitchFamily="34" charset="0"/>
              </a:rPr>
              <a:t>linfoma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Ezquistocitos</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hemólisis</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Acantocitos</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 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alcohólicas</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a:t>
            </a: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endParaRPr>
          </a:p>
        </p:txBody>
      </p:sp>
      <p:sp>
        <p:nvSpPr>
          <p:cNvPr id="17" name="TextBox 16"/>
          <p:cNvSpPr txBox="1"/>
          <p:nvPr/>
        </p:nvSpPr>
        <p:spPr>
          <a:xfrm>
            <a:off x="2361462" y="2408020"/>
            <a:ext cx="25908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Síntesis</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hepática</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rPr>
              <a:t>No es </a:t>
            </a:r>
            <a:r>
              <a:rPr lang="en-US" sz="1600" dirty="0" err="1">
                <a:solidFill>
                  <a:prstClr val="black">
                    <a:lumMod val="65000"/>
                    <a:lumOff val="35000"/>
                  </a:prstClr>
                </a:solidFill>
                <a:latin typeface="Montserrat" panose="00000500000000000000" pitchFamily="50" charset="0"/>
                <a:cs typeface="Arial" panose="020B0604020202020204" pitchFamily="34" charset="0"/>
              </a:rPr>
              <a:t>específica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endParaRPr>
          </a:p>
        </p:txBody>
      </p:sp>
      <p:sp>
        <p:nvSpPr>
          <p:cNvPr id="18" name="TextBox 17"/>
          <p:cNvSpPr txBox="1"/>
          <p:nvPr/>
        </p:nvSpPr>
        <p:spPr>
          <a:xfrm>
            <a:off x="7211861" y="604097"/>
            <a:ext cx="5103413"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Depende</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factores</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 Vit K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dependientes</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black">
                    <a:lumMod val="65000"/>
                    <a:lumOff val="35000"/>
                  </a:prstClr>
                </a:solidFill>
                <a:latin typeface="Montserrat" panose="00000500000000000000" pitchFamily="50" charset="0"/>
                <a:cs typeface="Arial" panose="020B0604020202020204" pitchFamily="34" charset="0"/>
              </a:rPr>
              <a:t>Prolongado</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en</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hepatopatías</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crónicas</a:t>
            </a:r>
            <a:r>
              <a:rPr lang="en-US" sz="1600" dirty="0">
                <a:solidFill>
                  <a:prstClr val="black">
                    <a:lumMod val="65000"/>
                    <a:lumOff val="35000"/>
                  </a:prstClr>
                </a:solidFill>
                <a:latin typeface="Montserrat" panose="00000500000000000000" pitchFamily="50"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rPr>
              <a:t>Obstrucción</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Vit K liposoluble,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ausencia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de sales, no se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absorbe</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Reponer</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Vit K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mejora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p>
        </p:txBody>
      </p:sp>
      <p:sp>
        <p:nvSpPr>
          <p:cNvPr id="21" name="Oval 20"/>
          <p:cNvSpPr/>
          <p:nvPr/>
        </p:nvSpPr>
        <p:spPr>
          <a:xfrm>
            <a:off x="4771320" y="241062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2" name="Oval 21"/>
          <p:cNvSpPr/>
          <p:nvPr/>
        </p:nvSpPr>
        <p:spPr>
          <a:xfrm>
            <a:off x="5153673" y="366499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3" name="Oval 22"/>
          <p:cNvSpPr/>
          <p:nvPr/>
        </p:nvSpPr>
        <p:spPr>
          <a:xfrm>
            <a:off x="5536027" y="491936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4" name="Rectangle 23"/>
          <p:cNvSpPr/>
          <p:nvPr/>
        </p:nvSpPr>
        <p:spPr>
          <a:xfrm>
            <a:off x="5069267" y="1107409"/>
            <a:ext cx="167889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Tiempo</a:t>
            </a:r>
            <a:r>
              <a:rPr kumimoji="0" lang="en-US" sz="1600" b="1"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rPr>
              <a:t> </a:t>
            </a:r>
            <a:r>
              <a:rPr kumimoji="0" lang="en-US" sz="1600" b="1"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protrombina</a:t>
            </a:r>
            <a:endParaRPr kumimoji="0" lang="en-US" sz="1600" b="1"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sp>
        <p:nvSpPr>
          <p:cNvPr id="25" name="Rectangle 24"/>
          <p:cNvSpPr/>
          <p:nvPr/>
        </p:nvSpPr>
        <p:spPr>
          <a:xfrm>
            <a:off x="5458899" y="2482127"/>
            <a:ext cx="167889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Albúmina</a:t>
            </a:r>
            <a:endParaRPr kumimoji="0" lang="en-US" sz="1600" b="1"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sp>
        <p:nvSpPr>
          <p:cNvPr id="26" name="Rectangle 25"/>
          <p:cNvSpPr/>
          <p:nvPr/>
        </p:nvSpPr>
        <p:spPr>
          <a:xfrm>
            <a:off x="5848531" y="3622010"/>
            <a:ext cx="167889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Hemograma</a:t>
            </a:r>
            <a:r>
              <a:rPr kumimoji="0" lang="en-US" sz="1600" b="1"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rPr>
              <a:t> y ESP</a:t>
            </a:r>
          </a:p>
        </p:txBody>
      </p:sp>
      <p:sp>
        <p:nvSpPr>
          <p:cNvPr id="27" name="Rectangle 26"/>
          <p:cNvSpPr/>
          <p:nvPr/>
        </p:nvSpPr>
        <p:spPr>
          <a:xfrm>
            <a:off x="6238164" y="4870519"/>
            <a:ext cx="167889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err="1">
                <a:solidFill>
                  <a:prstClr val="white"/>
                </a:solidFill>
                <a:latin typeface="Montserrat" panose="00000500000000000000" pitchFamily="50" charset="0"/>
                <a:cs typeface="Arial" panose="020B0604020202020204" pitchFamily="34" charset="0"/>
              </a:rPr>
              <a:t>Función</a:t>
            </a:r>
            <a:r>
              <a:rPr lang="en-US" sz="1600" b="1" dirty="0">
                <a:solidFill>
                  <a:prstClr val="white"/>
                </a:solidFill>
                <a:latin typeface="Montserrat" panose="00000500000000000000" pitchFamily="50" charset="0"/>
                <a:cs typeface="Arial" panose="020B0604020202020204" pitchFamily="34" charset="0"/>
              </a:rPr>
              <a:t> renal</a:t>
            </a:r>
            <a:endParaRPr kumimoji="0" lang="en-US" sz="1600" b="1"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grpSp>
        <p:nvGrpSpPr>
          <p:cNvPr id="29" name="Group 4"/>
          <p:cNvGrpSpPr>
            <a:grpSpLocks noChangeAspect="1"/>
          </p:cNvGrpSpPr>
          <p:nvPr/>
        </p:nvGrpSpPr>
        <p:grpSpPr bwMode="auto">
          <a:xfrm>
            <a:off x="4499225" y="1297022"/>
            <a:ext cx="328125" cy="267105"/>
            <a:chOff x="2750" y="568"/>
            <a:chExt cx="285" cy="232"/>
          </a:xfrm>
          <a:solidFill>
            <a:schemeClr val="accent3"/>
          </a:solidFill>
        </p:grpSpPr>
        <p:sp>
          <p:nvSpPr>
            <p:cNvPr id="32" name="Freeform 6"/>
            <p:cNvSpPr>
              <a:spLocks/>
            </p:cNvSpPr>
            <p:nvPr/>
          </p:nvSpPr>
          <p:spPr bwMode="auto">
            <a:xfrm>
              <a:off x="2884" y="771"/>
              <a:ext cx="17" cy="13"/>
            </a:xfrm>
            <a:custGeom>
              <a:avLst/>
              <a:gdLst>
                <a:gd name="T0" fmla="*/ 25 w 212"/>
                <a:gd name="T1" fmla="*/ 0 h 157"/>
                <a:gd name="T2" fmla="*/ 186 w 212"/>
                <a:gd name="T3" fmla="*/ 0 h 157"/>
                <a:gd name="T4" fmla="*/ 196 w 212"/>
                <a:gd name="T5" fmla="*/ 2 h 157"/>
                <a:gd name="T6" fmla="*/ 203 w 212"/>
                <a:gd name="T7" fmla="*/ 7 h 157"/>
                <a:gd name="T8" fmla="*/ 210 w 212"/>
                <a:gd name="T9" fmla="*/ 16 h 157"/>
                <a:gd name="T10" fmla="*/ 212 w 212"/>
                <a:gd name="T11" fmla="*/ 26 h 157"/>
                <a:gd name="T12" fmla="*/ 212 w 212"/>
                <a:gd name="T13" fmla="*/ 131 h 157"/>
                <a:gd name="T14" fmla="*/ 210 w 212"/>
                <a:gd name="T15" fmla="*/ 142 h 157"/>
                <a:gd name="T16" fmla="*/ 203 w 212"/>
                <a:gd name="T17" fmla="*/ 149 h 157"/>
                <a:gd name="T18" fmla="*/ 196 w 212"/>
                <a:gd name="T19" fmla="*/ 155 h 157"/>
                <a:gd name="T20" fmla="*/ 186 w 212"/>
                <a:gd name="T21" fmla="*/ 157 h 157"/>
                <a:gd name="T22" fmla="*/ 25 w 212"/>
                <a:gd name="T23" fmla="*/ 157 h 157"/>
                <a:gd name="T24" fmla="*/ 16 w 212"/>
                <a:gd name="T25" fmla="*/ 155 h 157"/>
                <a:gd name="T26" fmla="*/ 8 w 212"/>
                <a:gd name="T27" fmla="*/ 149 h 157"/>
                <a:gd name="T28" fmla="*/ 2 w 212"/>
                <a:gd name="T29" fmla="*/ 142 h 157"/>
                <a:gd name="T30" fmla="*/ 0 w 212"/>
                <a:gd name="T31" fmla="*/ 131 h 157"/>
                <a:gd name="T32" fmla="*/ 0 w 212"/>
                <a:gd name="T33" fmla="*/ 26 h 157"/>
                <a:gd name="T34" fmla="*/ 2 w 212"/>
                <a:gd name="T35" fmla="*/ 16 h 157"/>
                <a:gd name="T36" fmla="*/ 8 w 212"/>
                <a:gd name="T37" fmla="*/ 7 h 157"/>
                <a:gd name="T38" fmla="*/ 16 w 212"/>
                <a:gd name="T39" fmla="*/ 2 h 157"/>
                <a:gd name="T40" fmla="*/ 25 w 212"/>
                <a:gd name="T41"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157">
                  <a:moveTo>
                    <a:pt x="25" y="0"/>
                  </a:moveTo>
                  <a:lnTo>
                    <a:pt x="186" y="0"/>
                  </a:lnTo>
                  <a:lnTo>
                    <a:pt x="196" y="2"/>
                  </a:lnTo>
                  <a:lnTo>
                    <a:pt x="203" y="7"/>
                  </a:lnTo>
                  <a:lnTo>
                    <a:pt x="210" y="16"/>
                  </a:lnTo>
                  <a:lnTo>
                    <a:pt x="212" y="26"/>
                  </a:lnTo>
                  <a:lnTo>
                    <a:pt x="212" y="131"/>
                  </a:lnTo>
                  <a:lnTo>
                    <a:pt x="210" y="142"/>
                  </a:lnTo>
                  <a:lnTo>
                    <a:pt x="203" y="149"/>
                  </a:lnTo>
                  <a:lnTo>
                    <a:pt x="196" y="155"/>
                  </a:lnTo>
                  <a:lnTo>
                    <a:pt x="186" y="157"/>
                  </a:lnTo>
                  <a:lnTo>
                    <a:pt x="25" y="157"/>
                  </a:lnTo>
                  <a:lnTo>
                    <a:pt x="16" y="155"/>
                  </a:lnTo>
                  <a:lnTo>
                    <a:pt x="8" y="149"/>
                  </a:lnTo>
                  <a:lnTo>
                    <a:pt x="2" y="142"/>
                  </a:lnTo>
                  <a:lnTo>
                    <a:pt x="0" y="131"/>
                  </a:lnTo>
                  <a:lnTo>
                    <a:pt x="0" y="26"/>
                  </a:lnTo>
                  <a:lnTo>
                    <a:pt x="2" y="16"/>
                  </a:lnTo>
                  <a:lnTo>
                    <a:pt x="8" y="7"/>
                  </a:lnTo>
                  <a:lnTo>
                    <a:pt x="16" y="2"/>
                  </a:lnTo>
                  <a:lnTo>
                    <a:pt x="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3" name="Freeform 7"/>
            <p:cNvSpPr>
              <a:spLocks noEditPoints="1"/>
            </p:cNvSpPr>
            <p:nvPr/>
          </p:nvSpPr>
          <p:spPr bwMode="auto">
            <a:xfrm>
              <a:off x="2817" y="568"/>
              <a:ext cx="150" cy="232"/>
            </a:xfrm>
            <a:custGeom>
              <a:avLst/>
              <a:gdLst>
                <a:gd name="T0" fmla="*/ 794 w 1798"/>
                <a:gd name="T1" fmla="*/ 2357 h 2788"/>
                <a:gd name="T2" fmla="*/ 751 w 1798"/>
                <a:gd name="T3" fmla="*/ 2378 h 2788"/>
                <a:gd name="T4" fmla="*/ 721 w 1798"/>
                <a:gd name="T5" fmla="*/ 2415 h 2788"/>
                <a:gd name="T6" fmla="*/ 709 w 1798"/>
                <a:gd name="T7" fmla="*/ 2464 h 2788"/>
                <a:gd name="T8" fmla="*/ 712 w 1798"/>
                <a:gd name="T9" fmla="*/ 2594 h 2788"/>
                <a:gd name="T10" fmla="*/ 734 w 1798"/>
                <a:gd name="T11" fmla="*/ 2638 h 2788"/>
                <a:gd name="T12" fmla="*/ 771 w 1798"/>
                <a:gd name="T13" fmla="*/ 2668 h 2788"/>
                <a:gd name="T14" fmla="*/ 819 w 1798"/>
                <a:gd name="T15" fmla="*/ 2679 h 2788"/>
                <a:gd name="T16" fmla="*/ 1005 w 1798"/>
                <a:gd name="T17" fmla="*/ 2676 h 2788"/>
                <a:gd name="T18" fmla="*/ 1048 w 1798"/>
                <a:gd name="T19" fmla="*/ 2656 h 2788"/>
                <a:gd name="T20" fmla="*/ 1078 w 1798"/>
                <a:gd name="T21" fmla="*/ 2618 h 2788"/>
                <a:gd name="T22" fmla="*/ 1090 w 1798"/>
                <a:gd name="T23" fmla="*/ 2569 h 2788"/>
                <a:gd name="T24" fmla="*/ 1087 w 1798"/>
                <a:gd name="T25" fmla="*/ 2438 h 2788"/>
                <a:gd name="T26" fmla="*/ 1066 w 1798"/>
                <a:gd name="T27" fmla="*/ 2396 h 2788"/>
                <a:gd name="T28" fmla="*/ 1028 w 1798"/>
                <a:gd name="T29" fmla="*/ 2365 h 2788"/>
                <a:gd name="T30" fmla="*/ 980 w 1798"/>
                <a:gd name="T31" fmla="*/ 2354 h 2788"/>
                <a:gd name="T32" fmla="*/ 229 w 1798"/>
                <a:gd name="T33" fmla="*/ 317 h 2788"/>
                <a:gd name="T34" fmla="*/ 205 w 1798"/>
                <a:gd name="T35" fmla="*/ 325 h 2788"/>
                <a:gd name="T36" fmla="*/ 189 w 1798"/>
                <a:gd name="T37" fmla="*/ 346 h 2788"/>
                <a:gd name="T38" fmla="*/ 187 w 1798"/>
                <a:gd name="T39" fmla="*/ 2224 h 2788"/>
                <a:gd name="T40" fmla="*/ 195 w 1798"/>
                <a:gd name="T41" fmla="*/ 2249 h 2788"/>
                <a:gd name="T42" fmla="*/ 216 w 1798"/>
                <a:gd name="T43" fmla="*/ 2264 h 2788"/>
                <a:gd name="T44" fmla="*/ 1569 w 1798"/>
                <a:gd name="T45" fmla="*/ 2267 h 2788"/>
                <a:gd name="T46" fmla="*/ 1594 w 1798"/>
                <a:gd name="T47" fmla="*/ 2258 h 2788"/>
                <a:gd name="T48" fmla="*/ 1610 w 1798"/>
                <a:gd name="T49" fmla="*/ 2237 h 2788"/>
                <a:gd name="T50" fmla="*/ 1612 w 1798"/>
                <a:gd name="T51" fmla="*/ 358 h 2788"/>
                <a:gd name="T52" fmla="*/ 1604 w 1798"/>
                <a:gd name="T53" fmla="*/ 333 h 2788"/>
                <a:gd name="T54" fmla="*/ 1583 w 1798"/>
                <a:gd name="T55" fmla="*/ 319 h 2788"/>
                <a:gd name="T56" fmla="*/ 229 w 1798"/>
                <a:gd name="T57" fmla="*/ 317 h 2788"/>
                <a:gd name="T58" fmla="*/ 761 w 1798"/>
                <a:gd name="T59" fmla="*/ 128 h 2788"/>
                <a:gd name="T60" fmla="*/ 740 w 1798"/>
                <a:gd name="T61" fmla="*/ 144 h 2788"/>
                <a:gd name="T62" fmla="*/ 732 w 1798"/>
                <a:gd name="T63" fmla="*/ 169 h 2788"/>
                <a:gd name="T64" fmla="*/ 740 w 1798"/>
                <a:gd name="T65" fmla="*/ 194 h 2788"/>
                <a:gd name="T66" fmla="*/ 761 w 1798"/>
                <a:gd name="T67" fmla="*/ 208 h 2788"/>
                <a:gd name="T68" fmla="*/ 1024 w 1798"/>
                <a:gd name="T69" fmla="*/ 210 h 2788"/>
                <a:gd name="T70" fmla="*/ 1049 w 1798"/>
                <a:gd name="T71" fmla="*/ 203 h 2788"/>
                <a:gd name="T72" fmla="*/ 1065 w 1798"/>
                <a:gd name="T73" fmla="*/ 182 h 2788"/>
                <a:gd name="T74" fmla="*/ 1065 w 1798"/>
                <a:gd name="T75" fmla="*/ 155 h 2788"/>
                <a:gd name="T76" fmla="*/ 1049 w 1798"/>
                <a:gd name="T77" fmla="*/ 135 h 2788"/>
                <a:gd name="T78" fmla="*/ 1024 w 1798"/>
                <a:gd name="T79" fmla="*/ 126 h 2788"/>
                <a:gd name="T80" fmla="*/ 168 w 1798"/>
                <a:gd name="T81" fmla="*/ 0 h 2788"/>
                <a:gd name="T82" fmla="*/ 1661 w 1798"/>
                <a:gd name="T83" fmla="*/ 2 h 2788"/>
                <a:gd name="T84" fmla="*/ 1716 w 1798"/>
                <a:gd name="T85" fmla="*/ 23 h 2788"/>
                <a:gd name="T86" fmla="*/ 1759 w 1798"/>
                <a:gd name="T87" fmla="*/ 60 h 2788"/>
                <a:gd name="T88" fmla="*/ 1788 w 1798"/>
                <a:gd name="T89" fmla="*/ 110 h 2788"/>
                <a:gd name="T90" fmla="*/ 1798 w 1798"/>
                <a:gd name="T91" fmla="*/ 169 h 2788"/>
                <a:gd name="T92" fmla="*/ 1796 w 1798"/>
                <a:gd name="T93" fmla="*/ 2649 h 2788"/>
                <a:gd name="T94" fmla="*/ 1776 w 1798"/>
                <a:gd name="T95" fmla="*/ 2704 h 2788"/>
                <a:gd name="T96" fmla="*/ 1739 w 1798"/>
                <a:gd name="T97" fmla="*/ 2748 h 2788"/>
                <a:gd name="T98" fmla="*/ 1690 w 1798"/>
                <a:gd name="T99" fmla="*/ 2777 h 2788"/>
                <a:gd name="T100" fmla="*/ 1631 w 1798"/>
                <a:gd name="T101" fmla="*/ 2788 h 2788"/>
                <a:gd name="T102" fmla="*/ 138 w 1798"/>
                <a:gd name="T103" fmla="*/ 2786 h 2788"/>
                <a:gd name="T104" fmla="*/ 83 w 1798"/>
                <a:gd name="T105" fmla="*/ 2765 h 2788"/>
                <a:gd name="T106" fmla="*/ 40 w 1798"/>
                <a:gd name="T107" fmla="*/ 2727 h 2788"/>
                <a:gd name="T108" fmla="*/ 11 w 1798"/>
                <a:gd name="T109" fmla="*/ 2677 h 2788"/>
                <a:gd name="T110" fmla="*/ 0 w 1798"/>
                <a:gd name="T111" fmla="*/ 2619 h 2788"/>
                <a:gd name="T112" fmla="*/ 2 w 1798"/>
                <a:gd name="T113" fmla="*/ 139 h 2788"/>
                <a:gd name="T114" fmla="*/ 23 w 1798"/>
                <a:gd name="T115" fmla="*/ 84 h 2788"/>
                <a:gd name="T116" fmla="*/ 61 w 1798"/>
                <a:gd name="T117" fmla="*/ 40 h 2788"/>
                <a:gd name="T118" fmla="*/ 110 w 1798"/>
                <a:gd name="T119" fmla="*/ 11 h 2788"/>
                <a:gd name="T120" fmla="*/ 168 w 1798"/>
                <a:gd name="T121" fmla="*/ 0 h 2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98" h="2788">
                  <a:moveTo>
                    <a:pt x="819" y="2354"/>
                  </a:moveTo>
                  <a:lnTo>
                    <a:pt x="794" y="2357"/>
                  </a:lnTo>
                  <a:lnTo>
                    <a:pt x="771" y="2365"/>
                  </a:lnTo>
                  <a:lnTo>
                    <a:pt x="751" y="2378"/>
                  </a:lnTo>
                  <a:lnTo>
                    <a:pt x="734" y="2396"/>
                  </a:lnTo>
                  <a:lnTo>
                    <a:pt x="721" y="2415"/>
                  </a:lnTo>
                  <a:lnTo>
                    <a:pt x="712" y="2438"/>
                  </a:lnTo>
                  <a:lnTo>
                    <a:pt x="709" y="2464"/>
                  </a:lnTo>
                  <a:lnTo>
                    <a:pt x="709" y="2569"/>
                  </a:lnTo>
                  <a:lnTo>
                    <a:pt x="712" y="2594"/>
                  </a:lnTo>
                  <a:lnTo>
                    <a:pt x="721" y="2618"/>
                  </a:lnTo>
                  <a:lnTo>
                    <a:pt x="734" y="2638"/>
                  </a:lnTo>
                  <a:lnTo>
                    <a:pt x="751" y="2656"/>
                  </a:lnTo>
                  <a:lnTo>
                    <a:pt x="771" y="2668"/>
                  </a:lnTo>
                  <a:lnTo>
                    <a:pt x="794" y="2676"/>
                  </a:lnTo>
                  <a:lnTo>
                    <a:pt x="819" y="2679"/>
                  </a:lnTo>
                  <a:lnTo>
                    <a:pt x="980" y="2679"/>
                  </a:lnTo>
                  <a:lnTo>
                    <a:pt x="1005" y="2676"/>
                  </a:lnTo>
                  <a:lnTo>
                    <a:pt x="1028" y="2668"/>
                  </a:lnTo>
                  <a:lnTo>
                    <a:pt x="1048" y="2656"/>
                  </a:lnTo>
                  <a:lnTo>
                    <a:pt x="1066" y="2638"/>
                  </a:lnTo>
                  <a:lnTo>
                    <a:pt x="1078" y="2618"/>
                  </a:lnTo>
                  <a:lnTo>
                    <a:pt x="1087" y="2594"/>
                  </a:lnTo>
                  <a:lnTo>
                    <a:pt x="1090" y="2569"/>
                  </a:lnTo>
                  <a:lnTo>
                    <a:pt x="1090" y="2464"/>
                  </a:lnTo>
                  <a:lnTo>
                    <a:pt x="1087" y="2438"/>
                  </a:lnTo>
                  <a:lnTo>
                    <a:pt x="1078" y="2415"/>
                  </a:lnTo>
                  <a:lnTo>
                    <a:pt x="1066" y="2396"/>
                  </a:lnTo>
                  <a:lnTo>
                    <a:pt x="1048" y="2378"/>
                  </a:lnTo>
                  <a:lnTo>
                    <a:pt x="1028" y="2365"/>
                  </a:lnTo>
                  <a:lnTo>
                    <a:pt x="1005" y="2357"/>
                  </a:lnTo>
                  <a:lnTo>
                    <a:pt x="980" y="2354"/>
                  </a:lnTo>
                  <a:lnTo>
                    <a:pt x="819" y="2354"/>
                  </a:lnTo>
                  <a:close/>
                  <a:moveTo>
                    <a:pt x="229" y="317"/>
                  </a:moveTo>
                  <a:lnTo>
                    <a:pt x="216" y="319"/>
                  </a:lnTo>
                  <a:lnTo>
                    <a:pt x="205" y="325"/>
                  </a:lnTo>
                  <a:lnTo>
                    <a:pt x="195" y="333"/>
                  </a:lnTo>
                  <a:lnTo>
                    <a:pt x="189" y="346"/>
                  </a:lnTo>
                  <a:lnTo>
                    <a:pt x="187" y="358"/>
                  </a:lnTo>
                  <a:lnTo>
                    <a:pt x="187" y="2224"/>
                  </a:lnTo>
                  <a:lnTo>
                    <a:pt x="189" y="2237"/>
                  </a:lnTo>
                  <a:lnTo>
                    <a:pt x="195" y="2249"/>
                  </a:lnTo>
                  <a:lnTo>
                    <a:pt x="205" y="2258"/>
                  </a:lnTo>
                  <a:lnTo>
                    <a:pt x="216" y="2264"/>
                  </a:lnTo>
                  <a:lnTo>
                    <a:pt x="229" y="2267"/>
                  </a:lnTo>
                  <a:lnTo>
                    <a:pt x="1569" y="2267"/>
                  </a:lnTo>
                  <a:lnTo>
                    <a:pt x="1583" y="2264"/>
                  </a:lnTo>
                  <a:lnTo>
                    <a:pt x="1594" y="2258"/>
                  </a:lnTo>
                  <a:lnTo>
                    <a:pt x="1604" y="2249"/>
                  </a:lnTo>
                  <a:lnTo>
                    <a:pt x="1610" y="2237"/>
                  </a:lnTo>
                  <a:lnTo>
                    <a:pt x="1612" y="2224"/>
                  </a:lnTo>
                  <a:lnTo>
                    <a:pt x="1612" y="358"/>
                  </a:lnTo>
                  <a:lnTo>
                    <a:pt x="1610" y="346"/>
                  </a:lnTo>
                  <a:lnTo>
                    <a:pt x="1604" y="333"/>
                  </a:lnTo>
                  <a:lnTo>
                    <a:pt x="1594" y="325"/>
                  </a:lnTo>
                  <a:lnTo>
                    <a:pt x="1583" y="319"/>
                  </a:lnTo>
                  <a:lnTo>
                    <a:pt x="1569" y="317"/>
                  </a:lnTo>
                  <a:lnTo>
                    <a:pt x="229" y="317"/>
                  </a:lnTo>
                  <a:close/>
                  <a:moveTo>
                    <a:pt x="775" y="126"/>
                  </a:moveTo>
                  <a:lnTo>
                    <a:pt x="761" y="128"/>
                  </a:lnTo>
                  <a:lnTo>
                    <a:pt x="750" y="135"/>
                  </a:lnTo>
                  <a:lnTo>
                    <a:pt x="740" y="144"/>
                  </a:lnTo>
                  <a:lnTo>
                    <a:pt x="734" y="155"/>
                  </a:lnTo>
                  <a:lnTo>
                    <a:pt x="732" y="169"/>
                  </a:lnTo>
                  <a:lnTo>
                    <a:pt x="734" y="182"/>
                  </a:lnTo>
                  <a:lnTo>
                    <a:pt x="740" y="194"/>
                  </a:lnTo>
                  <a:lnTo>
                    <a:pt x="750" y="203"/>
                  </a:lnTo>
                  <a:lnTo>
                    <a:pt x="761" y="208"/>
                  </a:lnTo>
                  <a:lnTo>
                    <a:pt x="775" y="210"/>
                  </a:lnTo>
                  <a:lnTo>
                    <a:pt x="1024" y="210"/>
                  </a:lnTo>
                  <a:lnTo>
                    <a:pt x="1038" y="208"/>
                  </a:lnTo>
                  <a:lnTo>
                    <a:pt x="1049" y="203"/>
                  </a:lnTo>
                  <a:lnTo>
                    <a:pt x="1059" y="194"/>
                  </a:lnTo>
                  <a:lnTo>
                    <a:pt x="1065" y="182"/>
                  </a:lnTo>
                  <a:lnTo>
                    <a:pt x="1067" y="169"/>
                  </a:lnTo>
                  <a:lnTo>
                    <a:pt x="1065" y="155"/>
                  </a:lnTo>
                  <a:lnTo>
                    <a:pt x="1059" y="144"/>
                  </a:lnTo>
                  <a:lnTo>
                    <a:pt x="1049" y="135"/>
                  </a:lnTo>
                  <a:lnTo>
                    <a:pt x="1038" y="128"/>
                  </a:lnTo>
                  <a:lnTo>
                    <a:pt x="1024" y="126"/>
                  </a:lnTo>
                  <a:lnTo>
                    <a:pt x="775" y="126"/>
                  </a:lnTo>
                  <a:close/>
                  <a:moveTo>
                    <a:pt x="168" y="0"/>
                  </a:moveTo>
                  <a:lnTo>
                    <a:pt x="1631" y="0"/>
                  </a:lnTo>
                  <a:lnTo>
                    <a:pt x="1661" y="2"/>
                  </a:lnTo>
                  <a:lnTo>
                    <a:pt x="1690" y="11"/>
                  </a:lnTo>
                  <a:lnTo>
                    <a:pt x="1716" y="23"/>
                  </a:lnTo>
                  <a:lnTo>
                    <a:pt x="1739" y="40"/>
                  </a:lnTo>
                  <a:lnTo>
                    <a:pt x="1759" y="60"/>
                  </a:lnTo>
                  <a:lnTo>
                    <a:pt x="1776" y="84"/>
                  </a:lnTo>
                  <a:lnTo>
                    <a:pt x="1788" y="110"/>
                  </a:lnTo>
                  <a:lnTo>
                    <a:pt x="1796" y="139"/>
                  </a:lnTo>
                  <a:lnTo>
                    <a:pt x="1798" y="169"/>
                  </a:lnTo>
                  <a:lnTo>
                    <a:pt x="1798" y="2619"/>
                  </a:lnTo>
                  <a:lnTo>
                    <a:pt x="1796" y="2649"/>
                  </a:lnTo>
                  <a:lnTo>
                    <a:pt x="1788" y="2677"/>
                  </a:lnTo>
                  <a:lnTo>
                    <a:pt x="1776" y="2704"/>
                  </a:lnTo>
                  <a:lnTo>
                    <a:pt x="1759" y="2727"/>
                  </a:lnTo>
                  <a:lnTo>
                    <a:pt x="1739" y="2748"/>
                  </a:lnTo>
                  <a:lnTo>
                    <a:pt x="1716" y="2765"/>
                  </a:lnTo>
                  <a:lnTo>
                    <a:pt x="1690" y="2777"/>
                  </a:lnTo>
                  <a:lnTo>
                    <a:pt x="1661" y="2786"/>
                  </a:lnTo>
                  <a:lnTo>
                    <a:pt x="1631" y="2788"/>
                  </a:lnTo>
                  <a:lnTo>
                    <a:pt x="168" y="2788"/>
                  </a:lnTo>
                  <a:lnTo>
                    <a:pt x="138" y="2786"/>
                  </a:lnTo>
                  <a:lnTo>
                    <a:pt x="110" y="2777"/>
                  </a:lnTo>
                  <a:lnTo>
                    <a:pt x="83" y="2765"/>
                  </a:lnTo>
                  <a:lnTo>
                    <a:pt x="61" y="2748"/>
                  </a:lnTo>
                  <a:lnTo>
                    <a:pt x="40" y="2727"/>
                  </a:lnTo>
                  <a:lnTo>
                    <a:pt x="23" y="2704"/>
                  </a:lnTo>
                  <a:lnTo>
                    <a:pt x="11" y="2677"/>
                  </a:lnTo>
                  <a:lnTo>
                    <a:pt x="2" y="2649"/>
                  </a:lnTo>
                  <a:lnTo>
                    <a:pt x="0" y="2619"/>
                  </a:lnTo>
                  <a:lnTo>
                    <a:pt x="0" y="169"/>
                  </a:lnTo>
                  <a:lnTo>
                    <a:pt x="2" y="139"/>
                  </a:lnTo>
                  <a:lnTo>
                    <a:pt x="11" y="110"/>
                  </a:lnTo>
                  <a:lnTo>
                    <a:pt x="23" y="84"/>
                  </a:lnTo>
                  <a:lnTo>
                    <a:pt x="40" y="60"/>
                  </a:lnTo>
                  <a:lnTo>
                    <a:pt x="61" y="40"/>
                  </a:lnTo>
                  <a:lnTo>
                    <a:pt x="83" y="23"/>
                  </a:lnTo>
                  <a:lnTo>
                    <a:pt x="110" y="11"/>
                  </a:lnTo>
                  <a:lnTo>
                    <a:pt x="138" y="2"/>
                  </a:lnTo>
                  <a:lnTo>
                    <a:pt x="1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4" name="Freeform 8"/>
            <p:cNvSpPr>
              <a:spLocks/>
            </p:cNvSpPr>
            <p:nvPr/>
          </p:nvSpPr>
          <p:spPr bwMode="auto">
            <a:xfrm>
              <a:off x="3006" y="624"/>
              <a:ext cx="29" cy="98"/>
            </a:xfrm>
            <a:custGeom>
              <a:avLst/>
              <a:gdLst>
                <a:gd name="T0" fmla="*/ 88 w 345"/>
                <a:gd name="T1" fmla="*/ 0 h 1171"/>
                <a:gd name="T2" fmla="*/ 107 w 345"/>
                <a:gd name="T3" fmla="*/ 2 h 1171"/>
                <a:gd name="T4" fmla="*/ 124 w 345"/>
                <a:gd name="T5" fmla="*/ 8 h 1171"/>
                <a:gd name="T6" fmla="*/ 140 w 345"/>
                <a:gd name="T7" fmla="*/ 17 h 1171"/>
                <a:gd name="T8" fmla="*/ 153 w 345"/>
                <a:gd name="T9" fmla="*/ 32 h 1171"/>
                <a:gd name="T10" fmla="*/ 194 w 345"/>
                <a:gd name="T11" fmla="*/ 86 h 1171"/>
                <a:gd name="T12" fmla="*/ 228 w 345"/>
                <a:gd name="T13" fmla="*/ 142 h 1171"/>
                <a:gd name="T14" fmla="*/ 259 w 345"/>
                <a:gd name="T15" fmla="*/ 200 h 1171"/>
                <a:gd name="T16" fmla="*/ 285 w 345"/>
                <a:gd name="T17" fmla="*/ 260 h 1171"/>
                <a:gd name="T18" fmla="*/ 307 w 345"/>
                <a:gd name="T19" fmla="*/ 322 h 1171"/>
                <a:gd name="T20" fmla="*/ 323 w 345"/>
                <a:gd name="T21" fmla="*/ 385 h 1171"/>
                <a:gd name="T22" fmla="*/ 336 w 345"/>
                <a:gd name="T23" fmla="*/ 450 h 1171"/>
                <a:gd name="T24" fmla="*/ 343 w 345"/>
                <a:gd name="T25" fmla="*/ 515 h 1171"/>
                <a:gd name="T26" fmla="*/ 345 w 345"/>
                <a:gd name="T27" fmla="*/ 583 h 1171"/>
                <a:gd name="T28" fmla="*/ 343 w 345"/>
                <a:gd name="T29" fmla="*/ 650 h 1171"/>
                <a:gd name="T30" fmla="*/ 335 w 345"/>
                <a:gd name="T31" fmla="*/ 716 h 1171"/>
                <a:gd name="T32" fmla="*/ 322 w 345"/>
                <a:gd name="T33" fmla="*/ 782 h 1171"/>
                <a:gd name="T34" fmla="*/ 306 w 345"/>
                <a:gd name="T35" fmla="*/ 846 h 1171"/>
                <a:gd name="T36" fmla="*/ 283 w 345"/>
                <a:gd name="T37" fmla="*/ 908 h 1171"/>
                <a:gd name="T38" fmla="*/ 257 w 345"/>
                <a:gd name="T39" fmla="*/ 970 h 1171"/>
                <a:gd name="T40" fmla="*/ 226 w 345"/>
                <a:gd name="T41" fmla="*/ 1028 h 1171"/>
                <a:gd name="T42" fmla="*/ 189 w 345"/>
                <a:gd name="T43" fmla="*/ 1085 h 1171"/>
                <a:gd name="T44" fmla="*/ 150 w 345"/>
                <a:gd name="T45" fmla="*/ 1138 h 1171"/>
                <a:gd name="T46" fmla="*/ 137 w 345"/>
                <a:gd name="T47" fmla="*/ 1153 h 1171"/>
                <a:gd name="T48" fmla="*/ 120 w 345"/>
                <a:gd name="T49" fmla="*/ 1162 h 1171"/>
                <a:gd name="T50" fmla="*/ 102 w 345"/>
                <a:gd name="T51" fmla="*/ 1168 h 1171"/>
                <a:gd name="T52" fmla="*/ 85 w 345"/>
                <a:gd name="T53" fmla="*/ 1171 h 1171"/>
                <a:gd name="T54" fmla="*/ 66 w 345"/>
                <a:gd name="T55" fmla="*/ 1168 h 1171"/>
                <a:gd name="T56" fmla="*/ 48 w 345"/>
                <a:gd name="T57" fmla="*/ 1162 h 1171"/>
                <a:gd name="T58" fmla="*/ 32 w 345"/>
                <a:gd name="T59" fmla="*/ 1152 h 1171"/>
                <a:gd name="T60" fmla="*/ 18 w 345"/>
                <a:gd name="T61" fmla="*/ 1137 h 1171"/>
                <a:gd name="T62" fmla="*/ 8 w 345"/>
                <a:gd name="T63" fmla="*/ 1122 h 1171"/>
                <a:gd name="T64" fmla="*/ 2 w 345"/>
                <a:gd name="T65" fmla="*/ 1104 h 1171"/>
                <a:gd name="T66" fmla="*/ 0 w 345"/>
                <a:gd name="T67" fmla="*/ 1085 h 1171"/>
                <a:gd name="T68" fmla="*/ 2 w 345"/>
                <a:gd name="T69" fmla="*/ 1068 h 1171"/>
                <a:gd name="T70" fmla="*/ 8 w 345"/>
                <a:gd name="T71" fmla="*/ 1049 h 1171"/>
                <a:gd name="T72" fmla="*/ 18 w 345"/>
                <a:gd name="T73" fmla="*/ 1033 h 1171"/>
                <a:gd name="T74" fmla="*/ 56 w 345"/>
                <a:gd name="T75" fmla="*/ 983 h 1171"/>
                <a:gd name="T76" fmla="*/ 87 w 345"/>
                <a:gd name="T77" fmla="*/ 931 h 1171"/>
                <a:gd name="T78" fmla="*/ 114 w 345"/>
                <a:gd name="T79" fmla="*/ 877 h 1171"/>
                <a:gd name="T80" fmla="*/ 137 w 345"/>
                <a:gd name="T81" fmla="*/ 821 h 1171"/>
                <a:gd name="T82" fmla="*/ 154 w 345"/>
                <a:gd name="T83" fmla="*/ 764 h 1171"/>
                <a:gd name="T84" fmla="*/ 167 w 345"/>
                <a:gd name="T85" fmla="*/ 705 h 1171"/>
                <a:gd name="T86" fmla="*/ 174 w 345"/>
                <a:gd name="T87" fmla="*/ 644 h 1171"/>
                <a:gd name="T88" fmla="*/ 177 w 345"/>
                <a:gd name="T89" fmla="*/ 583 h 1171"/>
                <a:gd name="T90" fmla="*/ 174 w 345"/>
                <a:gd name="T91" fmla="*/ 522 h 1171"/>
                <a:gd name="T92" fmla="*/ 167 w 345"/>
                <a:gd name="T93" fmla="*/ 462 h 1171"/>
                <a:gd name="T94" fmla="*/ 154 w 345"/>
                <a:gd name="T95" fmla="*/ 403 h 1171"/>
                <a:gd name="T96" fmla="*/ 138 w 345"/>
                <a:gd name="T97" fmla="*/ 346 h 1171"/>
                <a:gd name="T98" fmla="*/ 116 w 345"/>
                <a:gd name="T99" fmla="*/ 291 h 1171"/>
                <a:gd name="T100" fmla="*/ 89 w 345"/>
                <a:gd name="T101" fmla="*/ 238 h 1171"/>
                <a:gd name="T102" fmla="*/ 58 w 345"/>
                <a:gd name="T103" fmla="*/ 186 h 1171"/>
                <a:gd name="T104" fmla="*/ 22 w 345"/>
                <a:gd name="T105" fmla="*/ 137 h 1171"/>
                <a:gd name="T106" fmla="*/ 11 w 345"/>
                <a:gd name="T107" fmla="*/ 120 h 1171"/>
                <a:gd name="T108" fmla="*/ 5 w 345"/>
                <a:gd name="T109" fmla="*/ 102 h 1171"/>
                <a:gd name="T110" fmla="*/ 4 w 345"/>
                <a:gd name="T111" fmla="*/ 84 h 1171"/>
                <a:gd name="T112" fmla="*/ 6 w 345"/>
                <a:gd name="T113" fmla="*/ 65 h 1171"/>
                <a:gd name="T114" fmla="*/ 11 w 345"/>
                <a:gd name="T115" fmla="*/ 47 h 1171"/>
                <a:gd name="T116" fmla="*/ 22 w 345"/>
                <a:gd name="T117" fmla="*/ 32 h 1171"/>
                <a:gd name="T118" fmla="*/ 35 w 345"/>
                <a:gd name="T119" fmla="*/ 17 h 1171"/>
                <a:gd name="T120" fmla="*/ 52 w 345"/>
                <a:gd name="T121" fmla="*/ 8 h 1171"/>
                <a:gd name="T122" fmla="*/ 69 w 345"/>
                <a:gd name="T123" fmla="*/ 2 h 1171"/>
                <a:gd name="T124" fmla="*/ 88 w 345"/>
                <a:gd name="T12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 h="1171">
                  <a:moveTo>
                    <a:pt x="88" y="0"/>
                  </a:moveTo>
                  <a:lnTo>
                    <a:pt x="107" y="2"/>
                  </a:lnTo>
                  <a:lnTo>
                    <a:pt x="124" y="8"/>
                  </a:lnTo>
                  <a:lnTo>
                    <a:pt x="140" y="17"/>
                  </a:lnTo>
                  <a:lnTo>
                    <a:pt x="153" y="32"/>
                  </a:lnTo>
                  <a:lnTo>
                    <a:pt x="194" y="86"/>
                  </a:lnTo>
                  <a:lnTo>
                    <a:pt x="228" y="142"/>
                  </a:lnTo>
                  <a:lnTo>
                    <a:pt x="259" y="200"/>
                  </a:lnTo>
                  <a:lnTo>
                    <a:pt x="285" y="260"/>
                  </a:lnTo>
                  <a:lnTo>
                    <a:pt x="307" y="322"/>
                  </a:lnTo>
                  <a:lnTo>
                    <a:pt x="323" y="385"/>
                  </a:lnTo>
                  <a:lnTo>
                    <a:pt x="336" y="450"/>
                  </a:lnTo>
                  <a:lnTo>
                    <a:pt x="343" y="515"/>
                  </a:lnTo>
                  <a:lnTo>
                    <a:pt x="345" y="583"/>
                  </a:lnTo>
                  <a:lnTo>
                    <a:pt x="343" y="650"/>
                  </a:lnTo>
                  <a:lnTo>
                    <a:pt x="335" y="716"/>
                  </a:lnTo>
                  <a:lnTo>
                    <a:pt x="322" y="782"/>
                  </a:lnTo>
                  <a:lnTo>
                    <a:pt x="306" y="846"/>
                  </a:lnTo>
                  <a:lnTo>
                    <a:pt x="283" y="908"/>
                  </a:lnTo>
                  <a:lnTo>
                    <a:pt x="257" y="970"/>
                  </a:lnTo>
                  <a:lnTo>
                    <a:pt x="226" y="1028"/>
                  </a:lnTo>
                  <a:lnTo>
                    <a:pt x="189" y="1085"/>
                  </a:lnTo>
                  <a:lnTo>
                    <a:pt x="150" y="1138"/>
                  </a:lnTo>
                  <a:lnTo>
                    <a:pt x="137" y="1153"/>
                  </a:lnTo>
                  <a:lnTo>
                    <a:pt x="120" y="1162"/>
                  </a:lnTo>
                  <a:lnTo>
                    <a:pt x="102" y="1168"/>
                  </a:lnTo>
                  <a:lnTo>
                    <a:pt x="85" y="1171"/>
                  </a:lnTo>
                  <a:lnTo>
                    <a:pt x="66" y="1168"/>
                  </a:lnTo>
                  <a:lnTo>
                    <a:pt x="48" y="1162"/>
                  </a:lnTo>
                  <a:lnTo>
                    <a:pt x="32" y="1152"/>
                  </a:lnTo>
                  <a:lnTo>
                    <a:pt x="18" y="1137"/>
                  </a:lnTo>
                  <a:lnTo>
                    <a:pt x="8" y="1122"/>
                  </a:lnTo>
                  <a:lnTo>
                    <a:pt x="2" y="1104"/>
                  </a:lnTo>
                  <a:lnTo>
                    <a:pt x="0" y="1085"/>
                  </a:lnTo>
                  <a:lnTo>
                    <a:pt x="2" y="1068"/>
                  </a:lnTo>
                  <a:lnTo>
                    <a:pt x="8" y="1049"/>
                  </a:lnTo>
                  <a:lnTo>
                    <a:pt x="18" y="1033"/>
                  </a:lnTo>
                  <a:lnTo>
                    <a:pt x="56" y="983"/>
                  </a:lnTo>
                  <a:lnTo>
                    <a:pt x="87" y="931"/>
                  </a:lnTo>
                  <a:lnTo>
                    <a:pt x="114" y="877"/>
                  </a:lnTo>
                  <a:lnTo>
                    <a:pt x="137" y="821"/>
                  </a:lnTo>
                  <a:lnTo>
                    <a:pt x="154" y="764"/>
                  </a:lnTo>
                  <a:lnTo>
                    <a:pt x="167" y="705"/>
                  </a:lnTo>
                  <a:lnTo>
                    <a:pt x="174" y="644"/>
                  </a:lnTo>
                  <a:lnTo>
                    <a:pt x="177" y="583"/>
                  </a:lnTo>
                  <a:lnTo>
                    <a:pt x="174" y="522"/>
                  </a:lnTo>
                  <a:lnTo>
                    <a:pt x="167" y="462"/>
                  </a:lnTo>
                  <a:lnTo>
                    <a:pt x="154" y="403"/>
                  </a:lnTo>
                  <a:lnTo>
                    <a:pt x="138" y="346"/>
                  </a:lnTo>
                  <a:lnTo>
                    <a:pt x="116" y="291"/>
                  </a:lnTo>
                  <a:lnTo>
                    <a:pt x="89" y="238"/>
                  </a:lnTo>
                  <a:lnTo>
                    <a:pt x="58" y="186"/>
                  </a:lnTo>
                  <a:lnTo>
                    <a:pt x="22" y="137"/>
                  </a:lnTo>
                  <a:lnTo>
                    <a:pt x="11" y="120"/>
                  </a:lnTo>
                  <a:lnTo>
                    <a:pt x="5" y="102"/>
                  </a:lnTo>
                  <a:lnTo>
                    <a:pt x="4" y="84"/>
                  </a:lnTo>
                  <a:lnTo>
                    <a:pt x="6" y="65"/>
                  </a:lnTo>
                  <a:lnTo>
                    <a:pt x="11" y="47"/>
                  </a:lnTo>
                  <a:lnTo>
                    <a:pt x="22" y="32"/>
                  </a:lnTo>
                  <a:lnTo>
                    <a:pt x="35" y="17"/>
                  </a:lnTo>
                  <a:lnTo>
                    <a:pt x="52" y="8"/>
                  </a:lnTo>
                  <a:lnTo>
                    <a:pt x="69" y="2"/>
                  </a:lnTo>
                  <a:lnTo>
                    <a:pt x="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5" name="Freeform 9"/>
            <p:cNvSpPr>
              <a:spLocks/>
            </p:cNvSpPr>
            <p:nvPr/>
          </p:nvSpPr>
          <p:spPr bwMode="auto">
            <a:xfrm>
              <a:off x="2985" y="641"/>
              <a:ext cx="23" cy="65"/>
            </a:xfrm>
            <a:custGeom>
              <a:avLst/>
              <a:gdLst>
                <a:gd name="T0" fmla="*/ 86 w 277"/>
                <a:gd name="T1" fmla="*/ 0 h 784"/>
                <a:gd name="T2" fmla="*/ 104 w 277"/>
                <a:gd name="T3" fmla="*/ 2 h 784"/>
                <a:gd name="T4" fmla="*/ 122 w 277"/>
                <a:gd name="T5" fmla="*/ 8 h 784"/>
                <a:gd name="T6" fmla="*/ 138 w 277"/>
                <a:gd name="T7" fmla="*/ 18 h 784"/>
                <a:gd name="T8" fmla="*/ 152 w 277"/>
                <a:gd name="T9" fmla="*/ 31 h 784"/>
                <a:gd name="T10" fmla="*/ 184 w 277"/>
                <a:gd name="T11" fmla="*/ 77 h 784"/>
                <a:gd name="T12" fmla="*/ 212 w 277"/>
                <a:gd name="T13" fmla="*/ 125 h 784"/>
                <a:gd name="T14" fmla="*/ 235 w 277"/>
                <a:gd name="T15" fmla="*/ 175 h 784"/>
                <a:gd name="T16" fmla="*/ 253 w 277"/>
                <a:gd name="T17" fmla="*/ 227 h 784"/>
                <a:gd name="T18" fmla="*/ 266 w 277"/>
                <a:gd name="T19" fmla="*/ 280 h 784"/>
                <a:gd name="T20" fmla="*/ 273 w 277"/>
                <a:gd name="T21" fmla="*/ 335 h 784"/>
                <a:gd name="T22" fmla="*/ 277 w 277"/>
                <a:gd name="T23" fmla="*/ 391 h 784"/>
                <a:gd name="T24" fmla="*/ 273 w 277"/>
                <a:gd name="T25" fmla="*/ 446 h 784"/>
                <a:gd name="T26" fmla="*/ 265 w 277"/>
                <a:gd name="T27" fmla="*/ 502 h 784"/>
                <a:gd name="T28" fmla="*/ 253 w 277"/>
                <a:gd name="T29" fmla="*/ 556 h 784"/>
                <a:gd name="T30" fmla="*/ 234 w 277"/>
                <a:gd name="T31" fmla="*/ 608 h 784"/>
                <a:gd name="T32" fmla="*/ 210 w 277"/>
                <a:gd name="T33" fmla="*/ 659 h 784"/>
                <a:gd name="T34" fmla="*/ 182 w 277"/>
                <a:gd name="T35" fmla="*/ 707 h 784"/>
                <a:gd name="T36" fmla="*/ 149 w 277"/>
                <a:gd name="T37" fmla="*/ 753 h 784"/>
                <a:gd name="T38" fmla="*/ 136 w 277"/>
                <a:gd name="T39" fmla="*/ 766 h 784"/>
                <a:gd name="T40" fmla="*/ 120 w 277"/>
                <a:gd name="T41" fmla="*/ 776 h 784"/>
                <a:gd name="T42" fmla="*/ 102 w 277"/>
                <a:gd name="T43" fmla="*/ 782 h 784"/>
                <a:gd name="T44" fmla="*/ 84 w 277"/>
                <a:gd name="T45" fmla="*/ 784 h 784"/>
                <a:gd name="T46" fmla="*/ 65 w 277"/>
                <a:gd name="T47" fmla="*/ 782 h 784"/>
                <a:gd name="T48" fmla="*/ 47 w 277"/>
                <a:gd name="T49" fmla="*/ 776 h 784"/>
                <a:gd name="T50" fmla="*/ 31 w 277"/>
                <a:gd name="T51" fmla="*/ 765 h 784"/>
                <a:gd name="T52" fmla="*/ 17 w 277"/>
                <a:gd name="T53" fmla="*/ 752 h 784"/>
                <a:gd name="T54" fmla="*/ 7 w 277"/>
                <a:gd name="T55" fmla="*/ 735 h 784"/>
                <a:gd name="T56" fmla="*/ 2 w 277"/>
                <a:gd name="T57" fmla="*/ 718 h 784"/>
                <a:gd name="T58" fmla="*/ 0 w 277"/>
                <a:gd name="T59" fmla="*/ 700 h 784"/>
                <a:gd name="T60" fmla="*/ 2 w 277"/>
                <a:gd name="T61" fmla="*/ 681 h 784"/>
                <a:gd name="T62" fmla="*/ 8 w 277"/>
                <a:gd name="T63" fmla="*/ 663 h 784"/>
                <a:gd name="T64" fmla="*/ 18 w 277"/>
                <a:gd name="T65" fmla="*/ 647 h 784"/>
                <a:gd name="T66" fmla="*/ 45 w 277"/>
                <a:gd name="T67" fmla="*/ 608 h 784"/>
                <a:gd name="T68" fmla="*/ 67 w 277"/>
                <a:gd name="T69" fmla="*/ 569 h 784"/>
                <a:gd name="T70" fmla="*/ 85 w 277"/>
                <a:gd name="T71" fmla="*/ 526 h 784"/>
                <a:gd name="T72" fmla="*/ 98 w 277"/>
                <a:gd name="T73" fmla="*/ 483 h 784"/>
                <a:gd name="T74" fmla="*/ 106 w 277"/>
                <a:gd name="T75" fmla="*/ 437 h 784"/>
                <a:gd name="T76" fmla="*/ 108 w 277"/>
                <a:gd name="T77" fmla="*/ 391 h 784"/>
                <a:gd name="T78" fmla="*/ 106 w 277"/>
                <a:gd name="T79" fmla="*/ 344 h 784"/>
                <a:gd name="T80" fmla="*/ 98 w 277"/>
                <a:gd name="T81" fmla="*/ 299 h 784"/>
                <a:gd name="T82" fmla="*/ 86 w 277"/>
                <a:gd name="T83" fmla="*/ 256 h 784"/>
                <a:gd name="T84" fmla="*/ 68 w 277"/>
                <a:gd name="T85" fmla="*/ 214 h 784"/>
                <a:gd name="T86" fmla="*/ 46 w 277"/>
                <a:gd name="T87" fmla="*/ 175 h 784"/>
                <a:gd name="T88" fmla="*/ 19 w 277"/>
                <a:gd name="T89" fmla="*/ 136 h 784"/>
                <a:gd name="T90" fmla="*/ 9 w 277"/>
                <a:gd name="T91" fmla="*/ 121 h 784"/>
                <a:gd name="T92" fmla="*/ 4 w 277"/>
                <a:gd name="T93" fmla="*/ 102 h 784"/>
                <a:gd name="T94" fmla="*/ 2 w 277"/>
                <a:gd name="T95" fmla="*/ 84 h 784"/>
                <a:gd name="T96" fmla="*/ 4 w 277"/>
                <a:gd name="T97" fmla="*/ 65 h 784"/>
                <a:gd name="T98" fmla="*/ 10 w 277"/>
                <a:gd name="T99" fmla="*/ 48 h 784"/>
                <a:gd name="T100" fmla="*/ 19 w 277"/>
                <a:gd name="T101" fmla="*/ 32 h 784"/>
                <a:gd name="T102" fmla="*/ 33 w 277"/>
                <a:gd name="T103" fmla="*/ 18 h 784"/>
                <a:gd name="T104" fmla="*/ 50 w 277"/>
                <a:gd name="T105" fmla="*/ 7 h 784"/>
                <a:gd name="T106" fmla="*/ 68 w 277"/>
                <a:gd name="T107" fmla="*/ 2 h 784"/>
                <a:gd name="T108" fmla="*/ 86 w 277"/>
                <a:gd name="T109"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7" h="784">
                  <a:moveTo>
                    <a:pt x="86" y="0"/>
                  </a:moveTo>
                  <a:lnTo>
                    <a:pt x="104" y="2"/>
                  </a:lnTo>
                  <a:lnTo>
                    <a:pt x="122" y="8"/>
                  </a:lnTo>
                  <a:lnTo>
                    <a:pt x="138" y="18"/>
                  </a:lnTo>
                  <a:lnTo>
                    <a:pt x="152" y="31"/>
                  </a:lnTo>
                  <a:lnTo>
                    <a:pt x="184" y="77"/>
                  </a:lnTo>
                  <a:lnTo>
                    <a:pt x="212" y="125"/>
                  </a:lnTo>
                  <a:lnTo>
                    <a:pt x="235" y="175"/>
                  </a:lnTo>
                  <a:lnTo>
                    <a:pt x="253" y="227"/>
                  </a:lnTo>
                  <a:lnTo>
                    <a:pt x="266" y="280"/>
                  </a:lnTo>
                  <a:lnTo>
                    <a:pt x="273" y="335"/>
                  </a:lnTo>
                  <a:lnTo>
                    <a:pt x="277" y="391"/>
                  </a:lnTo>
                  <a:lnTo>
                    <a:pt x="273" y="446"/>
                  </a:lnTo>
                  <a:lnTo>
                    <a:pt x="265" y="502"/>
                  </a:lnTo>
                  <a:lnTo>
                    <a:pt x="253" y="556"/>
                  </a:lnTo>
                  <a:lnTo>
                    <a:pt x="234" y="608"/>
                  </a:lnTo>
                  <a:lnTo>
                    <a:pt x="210" y="659"/>
                  </a:lnTo>
                  <a:lnTo>
                    <a:pt x="182" y="707"/>
                  </a:lnTo>
                  <a:lnTo>
                    <a:pt x="149" y="753"/>
                  </a:lnTo>
                  <a:lnTo>
                    <a:pt x="136" y="766"/>
                  </a:lnTo>
                  <a:lnTo>
                    <a:pt x="120" y="776"/>
                  </a:lnTo>
                  <a:lnTo>
                    <a:pt x="102" y="782"/>
                  </a:lnTo>
                  <a:lnTo>
                    <a:pt x="84" y="784"/>
                  </a:lnTo>
                  <a:lnTo>
                    <a:pt x="65" y="782"/>
                  </a:lnTo>
                  <a:lnTo>
                    <a:pt x="47" y="776"/>
                  </a:lnTo>
                  <a:lnTo>
                    <a:pt x="31" y="765"/>
                  </a:lnTo>
                  <a:lnTo>
                    <a:pt x="17" y="752"/>
                  </a:lnTo>
                  <a:lnTo>
                    <a:pt x="7" y="735"/>
                  </a:lnTo>
                  <a:lnTo>
                    <a:pt x="2" y="718"/>
                  </a:lnTo>
                  <a:lnTo>
                    <a:pt x="0" y="700"/>
                  </a:lnTo>
                  <a:lnTo>
                    <a:pt x="2" y="681"/>
                  </a:lnTo>
                  <a:lnTo>
                    <a:pt x="8" y="663"/>
                  </a:lnTo>
                  <a:lnTo>
                    <a:pt x="18" y="647"/>
                  </a:lnTo>
                  <a:lnTo>
                    <a:pt x="45" y="608"/>
                  </a:lnTo>
                  <a:lnTo>
                    <a:pt x="67" y="569"/>
                  </a:lnTo>
                  <a:lnTo>
                    <a:pt x="85" y="526"/>
                  </a:lnTo>
                  <a:lnTo>
                    <a:pt x="98" y="483"/>
                  </a:lnTo>
                  <a:lnTo>
                    <a:pt x="106" y="437"/>
                  </a:lnTo>
                  <a:lnTo>
                    <a:pt x="108" y="391"/>
                  </a:lnTo>
                  <a:lnTo>
                    <a:pt x="106" y="344"/>
                  </a:lnTo>
                  <a:lnTo>
                    <a:pt x="98" y="299"/>
                  </a:lnTo>
                  <a:lnTo>
                    <a:pt x="86" y="256"/>
                  </a:lnTo>
                  <a:lnTo>
                    <a:pt x="68" y="214"/>
                  </a:lnTo>
                  <a:lnTo>
                    <a:pt x="46" y="175"/>
                  </a:lnTo>
                  <a:lnTo>
                    <a:pt x="19" y="136"/>
                  </a:lnTo>
                  <a:lnTo>
                    <a:pt x="9" y="121"/>
                  </a:lnTo>
                  <a:lnTo>
                    <a:pt x="4" y="102"/>
                  </a:lnTo>
                  <a:lnTo>
                    <a:pt x="2" y="84"/>
                  </a:lnTo>
                  <a:lnTo>
                    <a:pt x="4" y="65"/>
                  </a:lnTo>
                  <a:lnTo>
                    <a:pt x="10" y="48"/>
                  </a:lnTo>
                  <a:lnTo>
                    <a:pt x="19" y="32"/>
                  </a:lnTo>
                  <a:lnTo>
                    <a:pt x="33" y="18"/>
                  </a:lnTo>
                  <a:lnTo>
                    <a:pt x="50" y="7"/>
                  </a:lnTo>
                  <a:lnTo>
                    <a:pt x="68" y="2"/>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6" name="Freeform 10"/>
            <p:cNvSpPr>
              <a:spLocks/>
            </p:cNvSpPr>
            <p:nvPr/>
          </p:nvSpPr>
          <p:spPr bwMode="auto">
            <a:xfrm>
              <a:off x="2750" y="624"/>
              <a:ext cx="29" cy="98"/>
            </a:xfrm>
            <a:custGeom>
              <a:avLst/>
              <a:gdLst>
                <a:gd name="T0" fmla="*/ 261 w 345"/>
                <a:gd name="T1" fmla="*/ 0 h 1171"/>
                <a:gd name="T2" fmla="*/ 279 w 345"/>
                <a:gd name="T3" fmla="*/ 2 h 1171"/>
                <a:gd name="T4" fmla="*/ 297 w 345"/>
                <a:gd name="T5" fmla="*/ 8 h 1171"/>
                <a:gd name="T6" fmla="*/ 313 w 345"/>
                <a:gd name="T7" fmla="*/ 18 h 1171"/>
                <a:gd name="T8" fmla="*/ 327 w 345"/>
                <a:gd name="T9" fmla="*/ 32 h 1171"/>
                <a:gd name="T10" fmla="*/ 337 w 345"/>
                <a:gd name="T11" fmla="*/ 48 h 1171"/>
                <a:gd name="T12" fmla="*/ 343 w 345"/>
                <a:gd name="T13" fmla="*/ 66 h 1171"/>
                <a:gd name="T14" fmla="*/ 345 w 345"/>
                <a:gd name="T15" fmla="*/ 84 h 1171"/>
                <a:gd name="T16" fmla="*/ 343 w 345"/>
                <a:gd name="T17" fmla="*/ 102 h 1171"/>
                <a:gd name="T18" fmla="*/ 337 w 345"/>
                <a:gd name="T19" fmla="*/ 120 h 1171"/>
                <a:gd name="T20" fmla="*/ 326 w 345"/>
                <a:gd name="T21" fmla="*/ 137 h 1171"/>
                <a:gd name="T22" fmla="*/ 290 w 345"/>
                <a:gd name="T23" fmla="*/ 187 h 1171"/>
                <a:gd name="T24" fmla="*/ 258 w 345"/>
                <a:gd name="T25" fmla="*/ 239 h 1171"/>
                <a:gd name="T26" fmla="*/ 231 w 345"/>
                <a:gd name="T27" fmla="*/ 292 h 1171"/>
                <a:gd name="T28" fmla="*/ 208 w 345"/>
                <a:gd name="T29" fmla="*/ 348 h 1171"/>
                <a:gd name="T30" fmla="*/ 191 w 345"/>
                <a:gd name="T31" fmla="*/ 406 h 1171"/>
                <a:gd name="T32" fmla="*/ 178 w 345"/>
                <a:gd name="T33" fmla="*/ 464 h 1171"/>
                <a:gd name="T34" fmla="*/ 171 w 345"/>
                <a:gd name="T35" fmla="*/ 526 h 1171"/>
                <a:gd name="T36" fmla="*/ 168 w 345"/>
                <a:gd name="T37" fmla="*/ 587 h 1171"/>
                <a:gd name="T38" fmla="*/ 171 w 345"/>
                <a:gd name="T39" fmla="*/ 647 h 1171"/>
                <a:gd name="T40" fmla="*/ 178 w 345"/>
                <a:gd name="T41" fmla="*/ 708 h 1171"/>
                <a:gd name="T42" fmla="*/ 191 w 345"/>
                <a:gd name="T43" fmla="*/ 766 h 1171"/>
                <a:gd name="T44" fmla="*/ 208 w 345"/>
                <a:gd name="T45" fmla="*/ 823 h 1171"/>
                <a:gd name="T46" fmla="*/ 230 w 345"/>
                <a:gd name="T47" fmla="*/ 878 h 1171"/>
                <a:gd name="T48" fmla="*/ 256 w 345"/>
                <a:gd name="T49" fmla="*/ 932 h 1171"/>
                <a:gd name="T50" fmla="*/ 288 w 345"/>
                <a:gd name="T51" fmla="*/ 984 h 1171"/>
                <a:gd name="T52" fmla="*/ 323 w 345"/>
                <a:gd name="T53" fmla="*/ 1033 h 1171"/>
                <a:gd name="T54" fmla="*/ 334 w 345"/>
                <a:gd name="T55" fmla="*/ 1050 h 1171"/>
                <a:gd name="T56" fmla="*/ 340 w 345"/>
                <a:gd name="T57" fmla="*/ 1068 h 1171"/>
                <a:gd name="T58" fmla="*/ 342 w 345"/>
                <a:gd name="T59" fmla="*/ 1086 h 1171"/>
                <a:gd name="T60" fmla="*/ 340 w 345"/>
                <a:gd name="T61" fmla="*/ 1105 h 1171"/>
                <a:gd name="T62" fmla="*/ 334 w 345"/>
                <a:gd name="T63" fmla="*/ 1122 h 1171"/>
                <a:gd name="T64" fmla="*/ 323 w 345"/>
                <a:gd name="T65" fmla="*/ 1138 h 1171"/>
                <a:gd name="T66" fmla="*/ 310 w 345"/>
                <a:gd name="T67" fmla="*/ 1152 h 1171"/>
                <a:gd name="T68" fmla="*/ 293 w 345"/>
                <a:gd name="T69" fmla="*/ 1162 h 1171"/>
                <a:gd name="T70" fmla="*/ 276 w 345"/>
                <a:gd name="T71" fmla="*/ 1168 h 1171"/>
                <a:gd name="T72" fmla="*/ 258 w 345"/>
                <a:gd name="T73" fmla="*/ 1171 h 1171"/>
                <a:gd name="T74" fmla="*/ 239 w 345"/>
                <a:gd name="T75" fmla="*/ 1168 h 1171"/>
                <a:gd name="T76" fmla="*/ 222 w 345"/>
                <a:gd name="T77" fmla="*/ 1162 h 1171"/>
                <a:gd name="T78" fmla="*/ 205 w 345"/>
                <a:gd name="T79" fmla="*/ 1152 h 1171"/>
                <a:gd name="T80" fmla="*/ 192 w 345"/>
                <a:gd name="T81" fmla="*/ 1138 h 1171"/>
                <a:gd name="T82" fmla="*/ 152 w 345"/>
                <a:gd name="T83" fmla="*/ 1084 h 1171"/>
                <a:gd name="T84" fmla="*/ 117 w 345"/>
                <a:gd name="T85" fmla="*/ 1028 h 1171"/>
                <a:gd name="T86" fmla="*/ 86 w 345"/>
                <a:gd name="T87" fmla="*/ 970 h 1171"/>
                <a:gd name="T88" fmla="*/ 60 w 345"/>
                <a:gd name="T89" fmla="*/ 910 h 1171"/>
                <a:gd name="T90" fmla="*/ 38 w 345"/>
                <a:gd name="T91" fmla="*/ 848 h 1171"/>
                <a:gd name="T92" fmla="*/ 22 w 345"/>
                <a:gd name="T93" fmla="*/ 785 h 1171"/>
                <a:gd name="T94" fmla="*/ 9 w 345"/>
                <a:gd name="T95" fmla="*/ 720 h 1171"/>
                <a:gd name="T96" fmla="*/ 2 w 345"/>
                <a:gd name="T97" fmla="*/ 654 h 1171"/>
                <a:gd name="T98" fmla="*/ 0 w 345"/>
                <a:gd name="T99" fmla="*/ 587 h 1171"/>
                <a:gd name="T100" fmla="*/ 2 w 345"/>
                <a:gd name="T101" fmla="*/ 520 h 1171"/>
                <a:gd name="T102" fmla="*/ 10 w 345"/>
                <a:gd name="T103" fmla="*/ 454 h 1171"/>
                <a:gd name="T104" fmla="*/ 23 w 345"/>
                <a:gd name="T105" fmla="*/ 388 h 1171"/>
                <a:gd name="T106" fmla="*/ 40 w 345"/>
                <a:gd name="T107" fmla="*/ 324 h 1171"/>
                <a:gd name="T108" fmla="*/ 62 w 345"/>
                <a:gd name="T109" fmla="*/ 261 h 1171"/>
                <a:gd name="T110" fmla="*/ 88 w 345"/>
                <a:gd name="T111" fmla="*/ 200 h 1171"/>
                <a:gd name="T112" fmla="*/ 120 w 345"/>
                <a:gd name="T113" fmla="*/ 141 h 1171"/>
                <a:gd name="T114" fmla="*/ 155 w 345"/>
                <a:gd name="T115" fmla="*/ 85 h 1171"/>
                <a:gd name="T116" fmla="*/ 195 w 345"/>
                <a:gd name="T117" fmla="*/ 31 h 1171"/>
                <a:gd name="T118" fmla="*/ 209 w 345"/>
                <a:gd name="T119" fmla="*/ 17 h 1171"/>
                <a:gd name="T120" fmla="*/ 225 w 345"/>
                <a:gd name="T121" fmla="*/ 8 h 1171"/>
                <a:gd name="T122" fmla="*/ 243 w 345"/>
                <a:gd name="T123" fmla="*/ 2 h 1171"/>
                <a:gd name="T124" fmla="*/ 261 w 345"/>
                <a:gd name="T12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 h="1171">
                  <a:moveTo>
                    <a:pt x="261" y="0"/>
                  </a:moveTo>
                  <a:lnTo>
                    <a:pt x="279" y="2"/>
                  </a:lnTo>
                  <a:lnTo>
                    <a:pt x="297" y="8"/>
                  </a:lnTo>
                  <a:lnTo>
                    <a:pt x="313" y="18"/>
                  </a:lnTo>
                  <a:lnTo>
                    <a:pt x="327" y="32"/>
                  </a:lnTo>
                  <a:lnTo>
                    <a:pt x="337" y="48"/>
                  </a:lnTo>
                  <a:lnTo>
                    <a:pt x="343" y="66"/>
                  </a:lnTo>
                  <a:lnTo>
                    <a:pt x="345" y="84"/>
                  </a:lnTo>
                  <a:lnTo>
                    <a:pt x="343" y="102"/>
                  </a:lnTo>
                  <a:lnTo>
                    <a:pt x="337" y="120"/>
                  </a:lnTo>
                  <a:lnTo>
                    <a:pt x="326" y="137"/>
                  </a:lnTo>
                  <a:lnTo>
                    <a:pt x="290" y="187"/>
                  </a:lnTo>
                  <a:lnTo>
                    <a:pt x="258" y="239"/>
                  </a:lnTo>
                  <a:lnTo>
                    <a:pt x="231" y="292"/>
                  </a:lnTo>
                  <a:lnTo>
                    <a:pt x="208" y="348"/>
                  </a:lnTo>
                  <a:lnTo>
                    <a:pt x="191" y="406"/>
                  </a:lnTo>
                  <a:lnTo>
                    <a:pt x="178" y="464"/>
                  </a:lnTo>
                  <a:lnTo>
                    <a:pt x="171" y="526"/>
                  </a:lnTo>
                  <a:lnTo>
                    <a:pt x="168" y="587"/>
                  </a:lnTo>
                  <a:lnTo>
                    <a:pt x="171" y="647"/>
                  </a:lnTo>
                  <a:lnTo>
                    <a:pt x="178" y="708"/>
                  </a:lnTo>
                  <a:lnTo>
                    <a:pt x="191" y="766"/>
                  </a:lnTo>
                  <a:lnTo>
                    <a:pt x="208" y="823"/>
                  </a:lnTo>
                  <a:lnTo>
                    <a:pt x="230" y="878"/>
                  </a:lnTo>
                  <a:lnTo>
                    <a:pt x="256" y="932"/>
                  </a:lnTo>
                  <a:lnTo>
                    <a:pt x="288" y="984"/>
                  </a:lnTo>
                  <a:lnTo>
                    <a:pt x="323" y="1033"/>
                  </a:lnTo>
                  <a:lnTo>
                    <a:pt x="334" y="1050"/>
                  </a:lnTo>
                  <a:lnTo>
                    <a:pt x="340" y="1068"/>
                  </a:lnTo>
                  <a:lnTo>
                    <a:pt x="342" y="1086"/>
                  </a:lnTo>
                  <a:lnTo>
                    <a:pt x="340" y="1105"/>
                  </a:lnTo>
                  <a:lnTo>
                    <a:pt x="334" y="1122"/>
                  </a:lnTo>
                  <a:lnTo>
                    <a:pt x="323" y="1138"/>
                  </a:lnTo>
                  <a:lnTo>
                    <a:pt x="310" y="1152"/>
                  </a:lnTo>
                  <a:lnTo>
                    <a:pt x="293" y="1162"/>
                  </a:lnTo>
                  <a:lnTo>
                    <a:pt x="276" y="1168"/>
                  </a:lnTo>
                  <a:lnTo>
                    <a:pt x="258" y="1171"/>
                  </a:lnTo>
                  <a:lnTo>
                    <a:pt x="239" y="1168"/>
                  </a:lnTo>
                  <a:lnTo>
                    <a:pt x="222" y="1162"/>
                  </a:lnTo>
                  <a:lnTo>
                    <a:pt x="205" y="1152"/>
                  </a:lnTo>
                  <a:lnTo>
                    <a:pt x="192" y="1138"/>
                  </a:lnTo>
                  <a:lnTo>
                    <a:pt x="152" y="1084"/>
                  </a:lnTo>
                  <a:lnTo>
                    <a:pt x="117" y="1028"/>
                  </a:lnTo>
                  <a:lnTo>
                    <a:pt x="86" y="970"/>
                  </a:lnTo>
                  <a:lnTo>
                    <a:pt x="60" y="910"/>
                  </a:lnTo>
                  <a:lnTo>
                    <a:pt x="38" y="848"/>
                  </a:lnTo>
                  <a:lnTo>
                    <a:pt x="22" y="785"/>
                  </a:lnTo>
                  <a:lnTo>
                    <a:pt x="9" y="720"/>
                  </a:lnTo>
                  <a:lnTo>
                    <a:pt x="2" y="654"/>
                  </a:lnTo>
                  <a:lnTo>
                    <a:pt x="0" y="587"/>
                  </a:lnTo>
                  <a:lnTo>
                    <a:pt x="2" y="520"/>
                  </a:lnTo>
                  <a:lnTo>
                    <a:pt x="10" y="454"/>
                  </a:lnTo>
                  <a:lnTo>
                    <a:pt x="23" y="388"/>
                  </a:lnTo>
                  <a:lnTo>
                    <a:pt x="40" y="324"/>
                  </a:lnTo>
                  <a:lnTo>
                    <a:pt x="62" y="261"/>
                  </a:lnTo>
                  <a:lnTo>
                    <a:pt x="88" y="200"/>
                  </a:lnTo>
                  <a:lnTo>
                    <a:pt x="120" y="141"/>
                  </a:lnTo>
                  <a:lnTo>
                    <a:pt x="155" y="85"/>
                  </a:lnTo>
                  <a:lnTo>
                    <a:pt x="195" y="31"/>
                  </a:lnTo>
                  <a:lnTo>
                    <a:pt x="209" y="17"/>
                  </a:lnTo>
                  <a:lnTo>
                    <a:pt x="225" y="8"/>
                  </a:lnTo>
                  <a:lnTo>
                    <a:pt x="243" y="2"/>
                  </a:lnTo>
                  <a:lnTo>
                    <a:pt x="2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7" name="Freeform 11"/>
            <p:cNvSpPr>
              <a:spLocks/>
            </p:cNvSpPr>
            <p:nvPr/>
          </p:nvSpPr>
          <p:spPr bwMode="auto">
            <a:xfrm>
              <a:off x="2777" y="641"/>
              <a:ext cx="23" cy="65"/>
            </a:xfrm>
            <a:custGeom>
              <a:avLst/>
              <a:gdLst>
                <a:gd name="T0" fmla="*/ 193 w 277"/>
                <a:gd name="T1" fmla="*/ 0 h 784"/>
                <a:gd name="T2" fmla="*/ 212 w 277"/>
                <a:gd name="T3" fmla="*/ 2 h 784"/>
                <a:gd name="T4" fmla="*/ 229 w 277"/>
                <a:gd name="T5" fmla="*/ 8 h 784"/>
                <a:gd name="T6" fmla="*/ 246 w 277"/>
                <a:gd name="T7" fmla="*/ 19 h 784"/>
                <a:gd name="T8" fmla="*/ 259 w 277"/>
                <a:gd name="T9" fmla="*/ 32 h 784"/>
                <a:gd name="T10" fmla="*/ 270 w 277"/>
                <a:gd name="T11" fmla="*/ 48 h 784"/>
                <a:gd name="T12" fmla="*/ 275 w 277"/>
                <a:gd name="T13" fmla="*/ 65 h 784"/>
                <a:gd name="T14" fmla="*/ 277 w 277"/>
                <a:gd name="T15" fmla="*/ 84 h 784"/>
                <a:gd name="T16" fmla="*/ 275 w 277"/>
                <a:gd name="T17" fmla="*/ 103 h 784"/>
                <a:gd name="T18" fmla="*/ 269 w 277"/>
                <a:gd name="T19" fmla="*/ 121 h 784"/>
                <a:gd name="T20" fmla="*/ 258 w 277"/>
                <a:gd name="T21" fmla="*/ 137 h 784"/>
                <a:gd name="T22" fmla="*/ 231 w 277"/>
                <a:gd name="T23" fmla="*/ 175 h 784"/>
                <a:gd name="T24" fmla="*/ 210 w 277"/>
                <a:gd name="T25" fmla="*/ 215 h 784"/>
                <a:gd name="T26" fmla="*/ 192 w 277"/>
                <a:gd name="T27" fmla="*/ 257 h 784"/>
                <a:gd name="T28" fmla="*/ 180 w 277"/>
                <a:gd name="T29" fmla="*/ 302 h 784"/>
                <a:gd name="T30" fmla="*/ 171 w 277"/>
                <a:gd name="T31" fmla="*/ 346 h 784"/>
                <a:gd name="T32" fmla="*/ 169 w 277"/>
                <a:gd name="T33" fmla="*/ 393 h 784"/>
                <a:gd name="T34" fmla="*/ 171 w 277"/>
                <a:gd name="T35" fmla="*/ 439 h 784"/>
                <a:gd name="T36" fmla="*/ 179 w 277"/>
                <a:gd name="T37" fmla="*/ 485 h 784"/>
                <a:gd name="T38" fmla="*/ 191 w 277"/>
                <a:gd name="T39" fmla="*/ 527 h 784"/>
                <a:gd name="T40" fmla="*/ 209 w 277"/>
                <a:gd name="T41" fmla="*/ 570 h 784"/>
                <a:gd name="T42" fmla="*/ 230 w 277"/>
                <a:gd name="T43" fmla="*/ 609 h 784"/>
                <a:gd name="T44" fmla="*/ 257 w 277"/>
                <a:gd name="T45" fmla="*/ 647 h 784"/>
                <a:gd name="T46" fmla="*/ 268 w 277"/>
                <a:gd name="T47" fmla="*/ 663 h 784"/>
                <a:gd name="T48" fmla="*/ 274 w 277"/>
                <a:gd name="T49" fmla="*/ 681 h 784"/>
                <a:gd name="T50" fmla="*/ 275 w 277"/>
                <a:gd name="T51" fmla="*/ 700 h 784"/>
                <a:gd name="T52" fmla="*/ 273 w 277"/>
                <a:gd name="T53" fmla="*/ 719 h 784"/>
                <a:gd name="T54" fmla="*/ 268 w 277"/>
                <a:gd name="T55" fmla="*/ 736 h 784"/>
                <a:gd name="T56" fmla="*/ 257 w 277"/>
                <a:gd name="T57" fmla="*/ 752 h 784"/>
                <a:gd name="T58" fmla="*/ 244 w 277"/>
                <a:gd name="T59" fmla="*/ 765 h 784"/>
                <a:gd name="T60" fmla="*/ 227 w 277"/>
                <a:gd name="T61" fmla="*/ 776 h 784"/>
                <a:gd name="T62" fmla="*/ 210 w 277"/>
                <a:gd name="T63" fmla="*/ 782 h 784"/>
                <a:gd name="T64" fmla="*/ 191 w 277"/>
                <a:gd name="T65" fmla="*/ 784 h 784"/>
                <a:gd name="T66" fmla="*/ 173 w 277"/>
                <a:gd name="T67" fmla="*/ 782 h 784"/>
                <a:gd name="T68" fmla="*/ 156 w 277"/>
                <a:gd name="T69" fmla="*/ 776 h 784"/>
                <a:gd name="T70" fmla="*/ 139 w 277"/>
                <a:gd name="T71" fmla="*/ 765 h 784"/>
                <a:gd name="T72" fmla="*/ 126 w 277"/>
                <a:gd name="T73" fmla="*/ 752 h 784"/>
                <a:gd name="T74" fmla="*/ 93 w 277"/>
                <a:gd name="T75" fmla="*/ 706 h 784"/>
                <a:gd name="T76" fmla="*/ 65 w 277"/>
                <a:gd name="T77" fmla="*/ 658 h 784"/>
                <a:gd name="T78" fmla="*/ 42 w 277"/>
                <a:gd name="T79" fmla="*/ 609 h 784"/>
                <a:gd name="T80" fmla="*/ 24 w 277"/>
                <a:gd name="T81" fmla="*/ 557 h 784"/>
                <a:gd name="T82" fmla="*/ 11 w 277"/>
                <a:gd name="T83" fmla="*/ 503 h 784"/>
                <a:gd name="T84" fmla="*/ 3 w 277"/>
                <a:gd name="T85" fmla="*/ 449 h 784"/>
                <a:gd name="T86" fmla="*/ 0 w 277"/>
                <a:gd name="T87" fmla="*/ 393 h 784"/>
                <a:gd name="T88" fmla="*/ 3 w 277"/>
                <a:gd name="T89" fmla="*/ 337 h 784"/>
                <a:gd name="T90" fmla="*/ 12 w 277"/>
                <a:gd name="T91" fmla="*/ 282 h 784"/>
                <a:gd name="T92" fmla="*/ 25 w 277"/>
                <a:gd name="T93" fmla="*/ 228 h 784"/>
                <a:gd name="T94" fmla="*/ 43 w 277"/>
                <a:gd name="T95" fmla="*/ 176 h 784"/>
                <a:gd name="T96" fmla="*/ 67 w 277"/>
                <a:gd name="T97" fmla="*/ 125 h 784"/>
                <a:gd name="T98" fmla="*/ 95 w 277"/>
                <a:gd name="T99" fmla="*/ 77 h 784"/>
                <a:gd name="T100" fmla="*/ 128 w 277"/>
                <a:gd name="T101" fmla="*/ 31 h 784"/>
                <a:gd name="T102" fmla="*/ 141 w 277"/>
                <a:gd name="T103" fmla="*/ 18 h 784"/>
                <a:gd name="T104" fmla="*/ 158 w 277"/>
                <a:gd name="T105" fmla="*/ 7 h 784"/>
                <a:gd name="T106" fmla="*/ 176 w 277"/>
                <a:gd name="T107" fmla="*/ 2 h 784"/>
                <a:gd name="T108" fmla="*/ 193 w 277"/>
                <a:gd name="T109"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7" h="784">
                  <a:moveTo>
                    <a:pt x="193" y="0"/>
                  </a:moveTo>
                  <a:lnTo>
                    <a:pt x="212" y="2"/>
                  </a:lnTo>
                  <a:lnTo>
                    <a:pt x="229" y="8"/>
                  </a:lnTo>
                  <a:lnTo>
                    <a:pt x="246" y="19"/>
                  </a:lnTo>
                  <a:lnTo>
                    <a:pt x="259" y="32"/>
                  </a:lnTo>
                  <a:lnTo>
                    <a:pt x="270" y="48"/>
                  </a:lnTo>
                  <a:lnTo>
                    <a:pt x="275" y="65"/>
                  </a:lnTo>
                  <a:lnTo>
                    <a:pt x="277" y="84"/>
                  </a:lnTo>
                  <a:lnTo>
                    <a:pt x="275" y="103"/>
                  </a:lnTo>
                  <a:lnTo>
                    <a:pt x="269" y="121"/>
                  </a:lnTo>
                  <a:lnTo>
                    <a:pt x="258" y="137"/>
                  </a:lnTo>
                  <a:lnTo>
                    <a:pt x="231" y="175"/>
                  </a:lnTo>
                  <a:lnTo>
                    <a:pt x="210" y="215"/>
                  </a:lnTo>
                  <a:lnTo>
                    <a:pt x="192" y="257"/>
                  </a:lnTo>
                  <a:lnTo>
                    <a:pt x="180" y="302"/>
                  </a:lnTo>
                  <a:lnTo>
                    <a:pt x="171" y="346"/>
                  </a:lnTo>
                  <a:lnTo>
                    <a:pt x="169" y="393"/>
                  </a:lnTo>
                  <a:lnTo>
                    <a:pt x="171" y="439"/>
                  </a:lnTo>
                  <a:lnTo>
                    <a:pt x="179" y="485"/>
                  </a:lnTo>
                  <a:lnTo>
                    <a:pt x="191" y="527"/>
                  </a:lnTo>
                  <a:lnTo>
                    <a:pt x="209" y="570"/>
                  </a:lnTo>
                  <a:lnTo>
                    <a:pt x="230" y="609"/>
                  </a:lnTo>
                  <a:lnTo>
                    <a:pt x="257" y="647"/>
                  </a:lnTo>
                  <a:lnTo>
                    <a:pt x="268" y="663"/>
                  </a:lnTo>
                  <a:lnTo>
                    <a:pt x="274" y="681"/>
                  </a:lnTo>
                  <a:lnTo>
                    <a:pt x="275" y="700"/>
                  </a:lnTo>
                  <a:lnTo>
                    <a:pt x="273" y="719"/>
                  </a:lnTo>
                  <a:lnTo>
                    <a:pt x="268" y="736"/>
                  </a:lnTo>
                  <a:lnTo>
                    <a:pt x="257" y="752"/>
                  </a:lnTo>
                  <a:lnTo>
                    <a:pt x="244" y="765"/>
                  </a:lnTo>
                  <a:lnTo>
                    <a:pt x="227" y="776"/>
                  </a:lnTo>
                  <a:lnTo>
                    <a:pt x="210" y="782"/>
                  </a:lnTo>
                  <a:lnTo>
                    <a:pt x="191" y="784"/>
                  </a:lnTo>
                  <a:lnTo>
                    <a:pt x="173" y="782"/>
                  </a:lnTo>
                  <a:lnTo>
                    <a:pt x="156" y="776"/>
                  </a:lnTo>
                  <a:lnTo>
                    <a:pt x="139" y="765"/>
                  </a:lnTo>
                  <a:lnTo>
                    <a:pt x="126" y="752"/>
                  </a:lnTo>
                  <a:lnTo>
                    <a:pt x="93" y="706"/>
                  </a:lnTo>
                  <a:lnTo>
                    <a:pt x="65" y="658"/>
                  </a:lnTo>
                  <a:lnTo>
                    <a:pt x="42" y="609"/>
                  </a:lnTo>
                  <a:lnTo>
                    <a:pt x="24" y="557"/>
                  </a:lnTo>
                  <a:lnTo>
                    <a:pt x="11" y="503"/>
                  </a:lnTo>
                  <a:lnTo>
                    <a:pt x="3" y="449"/>
                  </a:lnTo>
                  <a:lnTo>
                    <a:pt x="0" y="393"/>
                  </a:lnTo>
                  <a:lnTo>
                    <a:pt x="3" y="337"/>
                  </a:lnTo>
                  <a:lnTo>
                    <a:pt x="12" y="282"/>
                  </a:lnTo>
                  <a:lnTo>
                    <a:pt x="25" y="228"/>
                  </a:lnTo>
                  <a:lnTo>
                    <a:pt x="43" y="176"/>
                  </a:lnTo>
                  <a:lnTo>
                    <a:pt x="67" y="125"/>
                  </a:lnTo>
                  <a:lnTo>
                    <a:pt x="95" y="77"/>
                  </a:lnTo>
                  <a:lnTo>
                    <a:pt x="128" y="31"/>
                  </a:lnTo>
                  <a:lnTo>
                    <a:pt x="141" y="18"/>
                  </a:lnTo>
                  <a:lnTo>
                    <a:pt x="158" y="7"/>
                  </a:lnTo>
                  <a:lnTo>
                    <a:pt x="176" y="2"/>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grpSp>
      <p:sp>
        <p:nvSpPr>
          <p:cNvPr id="42" name="Freeform 16"/>
          <p:cNvSpPr>
            <a:spLocks noEditPoints="1"/>
          </p:cNvSpPr>
          <p:nvPr/>
        </p:nvSpPr>
        <p:spPr bwMode="auto">
          <a:xfrm>
            <a:off x="4896415" y="2534925"/>
            <a:ext cx="298450" cy="300038"/>
          </a:xfrm>
          <a:custGeom>
            <a:avLst/>
            <a:gdLst>
              <a:gd name="T0" fmla="*/ 2520 w 3382"/>
              <a:gd name="T1" fmla="*/ 2527 h 3392"/>
              <a:gd name="T2" fmla="*/ 2025 w 3382"/>
              <a:gd name="T3" fmla="*/ 2625 h 3392"/>
              <a:gd name="T4" fmla="*/ 2638 w 3382"/>
              <a:gd name="T5" fmla="*/ 2701 h 3392"/>
              <a:gd name="T6" fmla="*/ 2685 w 3382"/>
              <a:gd name="T7" fmla="*/ 2070 h 3392"/>
              <a:gd name="T8" fmla="*/ 725 w 3382"/>
              <a:gd name="T9" fmla="*/ 2041 h 3392"/>
              <a:gd name="T10" fmla="*/ 709 w 3382"/>
              <a:gd name="T11" fmla="*/ 2680 h 3392"/>
              <a:gd name="T12" fmla="*/ 1346 w 3382"/>
              <a:gd name="T13" fmla="*/ 2665 h 3392"/>
              <a:gd name="T14" fmla="*/ 1300 w 3382"/>
              <a:gd name="T15" fmla="*/ 2530 h 3392"/>
              <a:gd name="T16" fmla="*/ 805 w 3382"/>
              <a:gd name="T17" fmla="*/ 2034 h 3392"/>
              <a:gd name="T18" fmla="*/ 2027 w 3382"/>
              <a:gd name="T19" fmla="*/ 745 h 3392"/>
              <a:gd name="T20" fmla="*/ 2104 w 3382"/>
              <a:gd name="T21" fmla="*/ 865 h 3392"/>
              <a:gd name="T22" fmla="*/ 2598 w 3382"/>
              <a:gd name="T23" fmla="*/ 1361 h 3392"/>
              <a:gd name="T24" fmla="*/ 2695 w 3382"/>
              <a:gd name="T25" fmla="*/ 767 h 3392"/>
              <a:gd name="T26" fmla="*/ 765 w 3382"/>
              <a:gd name="T27" fmla="*/ 688 h 3392"/>
              <a:gd name="T28" fmla="*/ 690 w 3382"/>
              <a:gd name="T29" fmla="*/ 1303 h 3392"/>
              <a:gd name="T30" fmla="*/ 824 w 3382"/>
              <a:gd name="T31" fmla="*/ 1351 h 3392"/>
              <a:gd name="T32" fmla="*/ 1318 w 3382"/>
              <a:gd name="T33" fmla="*/ 854 h 3392"/>
              <a:gd name="T34" fmla="*/ 1335 w 3382"/>
              <a:gd name="T35" fmla="*/ 711 h 3392"/>
              <a:gd name="T36" fmla="*/ 1091 w 3382"/>
              <a:gd name="T37" fmla="*/ 20 h 3392"/>
              <a:gd name="T38" fmla="*/ 1383 w 3382"/>
              <a:gd name="T39" fmla="*/ 70 h 3392"/>
              <a:gd name="T40" fmla="*/ 1513 w 3382"/>
              <a:gd name="T41" fmla="*/ 9 h 3392"/>
              <a:gd name="T42" fmla="*/ 1819 w 3382"/>
              <a:gd name="T43" fmla="*/ 92 h 3392"/>
              <a:gd name="T44" fmla="*/ 1931 w 3382"/>
              <a:gd name="T45" fmla="*/ 2 h 3392"/>
              <a:gd name="T46" fmla="*/ 2257 w 3382"/>
              <a:gd name="T47" fmla="*/ 432 h 3392"/>
              <a:gd name="T48" fmla="*/ 2348 w 3382"/>
              <a:gd name="T49" fmla="*/ 0 h 3392"/>
              <a:gd name="T50" fmla="*/ 2440 w 3382"/>
              <a:gd name="T51" fmla="*/ 432 h 3392"/>
              <a:gd name="T52" fmla="*/ 2951 w 3382"/>
              <a:gd name="T53" fmla="*/ 550 h 3392"/>
              <a:gd name="T54" fmla="*/ 3380 w 3382"/>
              <a:gd name="T55" fmla="*/ 1016 h 3392"/>
              <a:gd name="T56" fmla="*/ 3290 w 3382"/>
              <a:gd name="T57" fmla="*/ 1129 h 3392"/>
              <a:gd name="T58" fmla="*/ 3373 w 3382"/>
              <a:gd name="T59" fmla="*/ 1436 h 3392"/>
              <a:gd name="T60" fmla="*/ 3311 w 3382"/>
              <a:gd name="T61" fmla="*/ 1566 h 3392"/>
              <a:gd name="T62" fmla="*/ 3361 w 3382"/>
              <a:gd name="T63" fmla="*/ 1858 h 3392"/>
              <a:gd name="T64" fmla="*/ 3331 w 3382"/>
              <a:gd name="T65" fmla="*/ 1998 h 3392"/>
              <a:gd name="T66" fmla="*/ 3348 w 3382"/>
              <a:gd name="T67" fmla="*/ 2284 h 3392"/>
              <a:gd name="T68" fmla="*/ 3348 w 3382"/>
              <a:gd name="T69" fmla="*/ 2427 h 3392"/>
              <a:gd name="T70" fmla="*/ 2926 w 3382"/>
              <a:gd name="T71" fmla="*/ 2916 h 3392"/>
              <a:gd name="T72" fmla="*/ 2430 w 3382"/>
              <a:gd name="T73" fmla="*/ 3340 h 3392"/>
              <a:gd name="T74" fmla="*/ 2291 w 3382"/>
              <a:gd name="T75" fmla="*/ 3372 h 3392"/>
              <a:gd name="T76" fmla="*/ 1999 w 3382"/>
              <a:gd name="T77" fmla="*/ 3322 h 3392"/>
              <a:gd name="T78" fmla="*/ 1870 w 3382"/>
              <a:gd name="T79" fmla="*/ 3383 h 3392"/>
              <a:gd name="T80" fmla="*/ 1564 w 3382"/>
              <a:gd name="T81" fmla="*/ 3300 h 3392"/>
              <a:gd name="T82" fmla="*/ 1451 w 3382"/>
              <a:gd name="T83" fmla="*/ 3390 h 3392"/>
              <a:gd name="T84" fmla="*/ 1125 w 3382"/>
              <a:gd name="T85" fmla="*/ 2960 h 3392"/>
              <a:gd name="T86" fmla="*/ 1034 w 3382"/>
              <a:gd name="T87" fmla="*/ 3392 h 3392"/>
              <a:gd name="T88" fmla="*/ 942 w 3382"/>
              <a:gd name="T89" fmla="*/ 2960 h 3392"/>
              <a:gd name="T90" fmla="*/ 432 w 3382"/>
              <a:gd name="T91" fmla="*/ 2842 h 3392"/>
              <a:gd name="T92" fmla="*/ 3 w 3382"/>
              <a:gd name="T93" fmla="*/ 2376 h 3392"/>
              <a:gd name="T94" fmla="*/ 91 w 3382"/>
              <a:gd name="T95" fmla="*/ 2263 h 3392"/>
              <a:gd name="T96" fmla="*/ 9 w 3382"/>
              <a:gd name="T97" fmla="*/ 1956 h 3392"/>
              <a:gd name="T98" fmla="*/ 71 w 3382"/>
              <a:gd name="T99" fmla="*/ 1826 h 3392"/>
              <a:gd name="T100" fmla="*/ 21 w 3382"/>
              <a:gd name="T101" fmla="*/ 1534 h 3392"/>
              <a:gd name="T102" fmla="*/ 51 w 3382"/>
              <a:gd name="T103" fmla="*/ 1394 h 3392"/>
              <a:gd name="T104" fmla="*/ 35 w 3382"/>
              <a:gd name="T105" fmla="*/ 1108 h 3392"/>
              <a:gd name="T106" fmla="*/ 35 w 3382"/>
              <a:gd name="T107" fmla="*/ 965 h 3392"/>
              <a:gd name="T108" fmla="*/ 457 w 3382"/>
              <a:gd name="T109" fmla="*/ 476 h 3392"/>
              <a:gd name="T110" fmla="*/ 952 w 3382"/>
              <a:gd name="T111" fmla="*/ 52 h 3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82" h="3392">
                <a:moveTo>
                  <a:pt x="2598" y="2031"/>
                </a:moveTo>
                <a:lnTo>
                  <a:pt x="2577" y="2034"/>
                </a:lnTo>
                <a:lnTo>
                  <a:pt x="2559" y="2041"/>
                </a:lnTo>
                <a:lnTo>
                  <a:pt x="2542" y="2054"/>
                </a:lnTo>
                <a:lnTo>
                  <a:pt x="2530" y="2070"/>
                </a:lnTo>
                <a:lnTo>
                  <a:pt x="2523" y="2089"/>
                </a:lnTo>
                <a:lnTo>
                  <a:pt x="2520" y="2109"/>
                </a:lnTo>
                <a:lnTo>
                  <a:pt x="2520" y="2527"/>
                </a:lnTo>
                <a:lnTo>
                  <a:pt x="2104" y="2527"/>
                </a:lnTo>
                <a:lnTo>
                  <a:pt x="2082" y="2530"/>
                </a:lnTo>
                <a:lnTo>
                  <a:pt x="2063" y="2538"/>
                </a:lnTo>
                <a:lnTo>
                  <a:pt x="2048" y="2551"/>
                </a:lnTo>
                <a:lnTo>
                  <a:pt x="2036" y="2566"/>
                </a:lnTo>
                <a:lnTo>
                  <a:pt x="2027" y="2585"/>
                </a:lnTo>
                <a:lnTo>
                  <a:pt x="2025" y="2605"/>
                </a:lnTo>
                <a:lnTo>
                  <a:pt x="2025" y="2625"/>
                </a:lnTo>
                <a:lnTo>
                  <a:pt x="2027" y="2646"/>
                </a:lnTo>
                <a:lnTo>
                  <a:pt x="2036" y="2665"/>
                </a:lnTo>
                <a:lnTo>
                  <a:pt x="2048" y="2680"/>
                </a:lnTo>
                <a:lnTo>
                  <a:pt x="2063" y="2693"/>
                </a:lnTo>
                <a:lnTo>
                  <a:pt x="2082" y="2701"/>
                </a:lnTo>
                <a:lnTo>
                  <a:pt x="2104" y="2704"/>
                </a:lnTo>
                <a:lnTo>
                  <a:pt x="2617" y="2704"/>
                </a:lnTo>
                <a:lnTo>
                  <a:pt x="2638" y="2701"/>
                </a:lnTo>
                <a:lnTo>
                  <a:pt x="2657" y="2693"/>
                </a:lnTo>
                <a:lnTo>
                  <a:pt x="2673" y="2680"/>
                </a:lnTo>
                <a:lnTo>
                  <a:pt x="2685" y="2665"/>
                </a:lnTo>
                <a:lnTo>
                  <a:pt x="2692" y="2646"/>
                </a:lnTo>
                <a:lnTo>
                  <a:pt x="2695" y="2625"/>
                </a:lnTo>
                <a:lnTo>
                  <a:pt x="2695" y="2109"/>
                </a:lnTo>
                <a:lnTo>
                  <a:pt x="2692" y="2089"/>
                </a:lnTo>
                <a:lnTo>
                  <a:pt x="2685" y="2070"/>
                </a:lnTo>
                <a:lnTo>
                  <a:pt x="2673" y="2054"/>
                </a:lnTo>
                <a:lnTo>
                  <a:pt x="2657" y="2041"/>
                </a:lnTo>
                <a:lnTo>
                  <a:pt x="2638" y="2034"/>
                </a:lnTo>
                <a:lnTo>
                  <a:pt x="2617" y="2031"/>
                </a:lnTo>
                <a:lnTo>
                  <a:pt x="2598" y="2031"/>
                </a:lnTo>
                <a:close/>
                <a:moveTo>
                  <a:pt x="765" y="2031"/>
                </a:moveTo>
                <a:lnTo>
                  <a:pt x="744" y="2034"/>
                </a:lnTo>
                <a:lnTo>
                  <a:pt x="725" y="2041"/>
                </a:lnTo>
                <a:lnTo>
                  <a:pt x="709" y="2054"/>
                </a:lnTo>
                <a:lnTo>
                  <a:pt x="697" y="2070"/>
                </a:lnTo>
                <a:lnTo>
                  <a:pt x="690" y="2089"/>
                </a:lnTo>
                <a:lnTo>
                  <a:pt x="686" y="2109"/>
                </a:lnTo>
                <a:lnTo>
                  <a:pt x="686" y="2625"/>
                </a:lnTo>
                <a:lnTo>
                  <a:pt x="690" y="2646"/>
                </a:lnTo>
                <a:lnTo>
                  <a:pt x="698" y="2665"/>
                </a:lnTo>
                <a:lnTo>
                  <a:pt x="709" y="2680"/>
                </a:lnTo>
                <a:lnTo>
                  <a:pt x="725" y="2693"/>
                </a:lnTo>
                <a:lnTo>
                  <a:pt x="744" y="2701"/>
                </a:lnTo>
                <a:lnTo>
                  <a:pt x="765" y="2704"/>
                </a:lnTo>
                <a:lnTo>
                  <a:pt x="1279" y="2704"/>
                </a:lnTo>
                <a:lnTo>
                  <a:pt x="1300" y="2701"/>
                </a:lnTo>
                <a:lnTo>
                  <a:pt x="1318" y="2693"/>
                </a:lnTo>
                <a:lnTo>
                  <a:pt x="1335" y="2680"/>
                </a:lnTo>
                <a:lnTo>
                  <a:pt x="1346" y="2665"/>
                </a:lnTo>
                <a:lnTo>
                  <a:pt x="1354" y="2646"/>
                </a:lnTo>
                <a:lnTo>
                  <a:pt x="1357" y="2625"/>
                </a:lnTo>
                <a:lnTo>
                  <a:pt x="1357" y="2605"/>
                </a:lnTo>
                <a:lnTo>
                  <a:pt x="1354" y="2585"/>
                </a:lnTo>
                <a:lnTo>
                  <a:pt x="1346" y="2566"/>
                </a:lnTo>
                <a:lnTo>
                  <a:pt x="1335" y="2551"/>
                </a:lnTo>
                <a:lnTo>
                  <a:pt x="1318" y="2538"/>
                </a:lnTo>
                <a:lnTo>
                  <a:pt x="1300" y="2530"/>
                </a:lnTo>
                <a:lnTo>
                  <a:pt x="1279" y="2527"/>
                </a:lnTo>
                <a:lnTo>
                  <a:pt x="862" y="2527"/>
                </a:lnTo>
                <a:lnTo>
                  <a:pt x="862" y="2109"/>
                </a:lnTo>
                <a:lnTo>
                  <a:pt x="860" y="2089"/>
                </a:lnTo>
                <a:lnTo>
                  <a:pt x="852" y="2070"/>
                </a:lnTo>
                <a:lnTo>
                  <a:pt x="840" y="2054"/>
                </a:lnTo>
                <a:lnTo>
                  <a:pt x="824" y="2041"/>
                </a:lnTo>
                <a:lnTo>
                  <a:pt x="805" y="2034"/>
                </a:lnTo>
                <a:lnTo>
                  <a:pt x="784" y="2031"/>
                </a:lnTo>
                <a:lnTo>
                  <a:pt x="765" y="2031"/>
                </a:lnTo>
                <a:close/>
                <a:moveTo>
                  <a:pt x="2104" y="688"/>
                </a:moveTo>
                <a:lnTo>
                  <a:pt x="2082" y="691"/>
                </a:lnTo>
                <a:lnTo>
                  <a:pt x="2063" y="699"/>
                </a:lnTo>
                <a:lnTo>
                  <a:pt x="2048" y="711"/>
                </a:lnTo>
                <a:lnTo>
                  <a:pt x="2036" y="727"/>
                </a:lnTo>
                <a:lnTo>
                  <a:pt x="2027" y="745"/>
                </a:lnTo>
                <a:lnTo>
                  <a:pt x="2025" y="767"/>
                </a:lnTo>
                <a:lnTo>
                  <a:pt x="2025" y="787"/>
                </a:lnTo>
                <a:lnTo>
                  <a:pt x="2027" y="807"/>
                </a:lnTo>
                <a:lnTo>
                  <a:pt x="2036" y="826"/>
                </a:lnTo>
                <a:lnTo>
                  <a:pt x="2048" y="841"/>
                </a:lnTo>
                <a:lnTo>
                  <a:pt x="2063" y="854"/>
                </a:lnTo>
                <a:lnTo>
                  <a:pt x="2082" y="862"/>
                </a:lnTo>
                <a:lnTo>
                  <a:pt x="2104" y="865"/>
                </a:lnTo>
                <a:lnTo>
                  <a:pt x="2520" y="865"/>
                </a:lnTo>
                <a:lnTo>
                  <a:pt x="2520" y="1283"/>
                </a:lnTo>
                <a:lnTo>
                  <a:pt x="2523" y="1303"/>
                </a:lnTo>
                <a:lnTo>
                  <a:pt x="2530" y="1322"/>
                </a:lnTo>
                <a:lnTo>
                  <a:pt x="2542" y="1338"/>
                </a:lnTo>
                <a:lnTo>
                  <a:pt x="2559" y="1351"/>
                </a:lnTo>
                <a:lnTo>
                  <a:pt x="2577" y="1358"/>
                </a:lnTo>
                <a:lnTo>
                  <a:pt x="2598" y="1361"/>
                </a:lnTo>
                <a:lnTo>
                  <a:pt x="2617" y="1361"/>
                </a:lnTo>
                <a:lnTo>
                  <a:pt x="2638" y="1358"/>
                </a:lnTo>
                <a:lnTo>
                  <a:pt x="2657" y="1351"/>
                </a:lnTo>
                <a:lnTo>
                  <a:pt x="2673" y="1338"/>
                </a:lnTo>
                <a:lnTo>
                  <a:pt x="2685" y="1322"/>
                </a:lnTo>
                <a:lnTo>
                  <a:pt x="2692" y="1303"/>
                </a:lnTo>
                <a:lnTo>
                  <a:pt x="2695" y="1283"/>
                </a:lnTo>
                <a:lnTo>
                  <a:pt x="2695" y="767"/>
                </a:lnTo>
                <a:lnTo>
                  <a:pt x="2692" y="745"/>
                </a:lnTo>
                <a:lnTo>
                  <a:pt x="2685" y="727"/>
                </a:lnTo>
                <a:lnTo>
                  <a:pt x="2673" y="711"/>
                </a:lnTo>
                <a:lnTo>
                  <a:pt x="2657" y="699"/>
                </a:lnTo>
                <a:lnTo>
                  <a:pt x="2638" y="691"/>
                </a:lnTo>
                <a:lnTo>
                  <a:pt x="2617" y="688"/>
                </a:lnTo>
                <a:lnTo>
                  <a:pt x="2104" y="688"/>
                </a:lnTo>
                <a:close/>
                <a:moveTo>
                  <a:pt x="765" y="688"/>
                </a:moveTo>
                <a:lnTo>
                  <a:pt x="744" y="691"/>
                </a:lnTo>
                <a:lnTo>
                  <a:pt x="725" y="699"/>
                </a:lnTo>
                <a:lnTo>
                  <a:pt x="709" y="711"/>
                </a:lnTo>
                <a:lnTo>
                  <a:pt x="697" y="727"/>
                </a:lnTo>
                <a:lnTo>
                  <a:pt x="690" y="745"/>
                </a:lnTo>
                <a:lnTo>
                  <a:pt x="686" y="767"/>
                </a:lnTo>
                <a:lnTo>
                  <a:pt x="686" y="1283"/>
                </a:lnTo>
                <a:lnTo>
                  <a:pt x="690" y="1303"/>
                </a:lnTo>
                <a:lnTo>
                  <a:pt x="697" y="1322"/>
                </a:lnTo>
                <a:lnTo>
                  <a:pt x="709" y="1338"/>
                </a:lnTo>
                <a:lnTo>
                  <a:pt x="725" y="1351"/>
                </a:lnTo>
                <a:lnTo>
                  <a:pt x="744" y="1358"/>
                </a:lnTo>
                <a:lnTo>
                  <a:pt x="765" y="1361"/>
                </a:lnTo>
                <a:lnTo>
                  <a:pt x="784" y="1361"/>
                </a:lnTo>
                <a:lnTo>
                  <a:pt x="805" y="1358"/>
                </a:lnTo>
                <a:lnTo>
                  <a:pt x="824" y="1351"/>
                </a:lnTo>
                <a:lnTo>
                  <a:pt x="840" y="1338"/>
                </a:lnTo>
                <a:lnTo>
                  <a:pt x="852" y="1322"/>
                </a:lnTo>
                <a:lnTo>
                  <a:pt x="860" y="1303"/>
                </a:lnTo>
                <a:lnTo>
                  <a:pt x="862" y="1283"/>
                </a:lnTo>
                <a:lnTo>
                  <a:pt x="862" y="865"/>
                </a:lnTo>
                <a:lnTo>
                  <a:pt x="1279" y="865"/>
                </a:lnTo>
                <a:lnTo>
                  <a:pt x="1300" y="862"/>
                </a:lnTo>
                <a:lnTo>
                  <a:pt x="1318" y="854"/>
                </a:lnTo>
                <a:lnTo>
                  <a:pt x="1335" y="841"/>
                </a:lnTo>
                <a:lnTo>
                  <a:pt x="1346" y="826"/>
                </a:lnTo>
                <a:lnTo>
                  <a:pt x="1354" y="807"/>
                </a:lnTo>
                <a:lnTo>
                  <a:pt x="1357" y="787"/>
                </a:lnTo>
                <a:lnTo>
                  <a:pt x="1357" y="767"/>
                </a:lnTo>
                <a:lnTo>
                  <a:pt x="1354" y="745"/>
                </a:lnTo>
                <a:lnTo>
                  <a:pt x="1346" y="727"/>
                </a:lnTo>
                <a:lnTo>
                  <a:pt x="1335" y="711"/>
                </a:lnTo>
                <a:lnTo>
                  <a:pt x="1318" y="699"/>
                </a:lnTo>
                <a:lnTo>
                  <a:pt x="1300" y="691"/>
                </a:lnTo>
                <a:lnTo>
                  <a:pt x="1279" y="688"/>
                </a:lnTo>
                <a:lnTo>
                  <a:pt x="765" y="688"/>
                </a:lnTo>
                <a:close/>
                <a:moveTo>
                  <a:pt x="1034" y="0"/>
                </a:moveTo>
                <a:lnTo>
                  <a:pt x="1055" y="2"/>
                </a:lnTo>
                <a:lnTo>
                  <a:pt x="1075" y="9"/>
                </a:lnTo>
                <a:lnTo>
                  <a:pt x="1091" y="20"/>
                </a:lnTo>
                <a:lnTo>
                  <a:pt x="1106" y="34"/>
                </a:lnTo>
                <a:lnTo>
                  <a:pt x="1116" y="52"/>
                </a:lnTo>
                <a:lnTo>
                  <a:pt x="1123" y="70"/>
                </a:lnTo>
                <a:lnTo>
                  <a:pt x="1125" y="92"/>
                </a:lnTo>
                <a:lnTo>
                  <a:pt x="1125" y="432"/>
                </a:lnTo>
                <a:lnTo>
                  <a:pt x="1381" y="432"/>
                </a:lnTo>
                <a:lnTo>
                  <a:pt x="1381" y="92"/>
                </a:lnTo>
                <a:lnTo>
                  <a:pt x="1383" y="70"/>
                </a:lnTo>
                <a:lnTo>
                  <a:pt x="1390" y="52"/>
                </a:lnTo>
                <a:lnTo>
                  <a:pt x="1401" y="34"/>
                </a:lnTo>
                <a:lnTo>
                  <a:pt x="1415" y="20"/>
                </a:lnTo>
                <a:lnTo>
                  <a:pt x="1431" y="9"/>
                </a:lnTo>
                <a:lnTo>
                  <a:pt x="1451" y="2"/>
                </a:lnTo>
                <a:lnTo>
                  <a:pt x="1473" y="0"/>
                </a:lnTo>
                <a:lnTo>
                  <a:pt x="1493" y="2"/>
                </a:lnTo>
                <a:lnTo>
                  <a:pt x="1513" y="9"/>
                </a:lnTo>
                <a:lnTo>
                  <a:pt x="1529" y="20"/>
                </a:lnTo>
                <a:lnTo>
                  <a:pt x="1543" y="34"/>
                </a:lnTo>
                <a:lnTo>
                  <a:pt x="1555" y="52"/>
                </a:lnTo>
                <a:lnTo>
                  <a:pt x="1561" y="70"/>
                </a:lnTo>
                <a:lnTo>
                  <a:pt x="1564" y="92"/>
                </a:lnTo>
                <a:lnTo>
                  <a:pt x="1564" y="432"/>
                </a:lnTo>
                <a:lnTo>
                  <a:pt x="1819" y="432"/>
                </a:lnTo>
                <a:lnTo>
                  <a:pt x="1819" y="92"/>
                </a:lnTo>
                <a:lnTo>
                  <a:pt x="1821" y="70"/>
                </a:lnTo>
                <a:lnTo>
                  <a:pt x="1828" y="52"/>
                </a:lnTo>
                <a:lnTo>
                  <a:pt x="1838" y="34"/>
                </a:lnTo>
                <a:lnTo>
                  <a:pt x="1853" y="20"/>
                </a:lnTo>
                <a:lnTo>
                  <a:pt x="1870" y="9"/>
                </a:lnTo>
                <a:lnTo>
                  <a:pt x="1889" y="2"/>
                </a:lnTo>
                <a:lnTo>
                  <a:pt x="1910" y="0"/>
                </a:lnTo>
                <a:lnTo>
                  <a:pt x="1931" y="2"/>
                </a:lnTo>
                <a:lnTo>
                  <a:pt x="1950" y="9"/>
                </a:lnTo>
                <a:lnTo>
                  <a:pt x="1967" y="20"/>
                </a:lnTo>
                <a:lnTo>
                  <a:pt x="1981" y="34"/>
                </a:lnTo>
                <a:lnTo>
                  <a:pt x="1993" y="52"/>
                </a:lnTo>
                <a:lnTo>
                  <a:pt x="1999" y="70"/>
                </a:lnTo>
                <a:lnTo>
                  <a:pt x="2002" y="92"/>
                </a:lnTo>
                <a:lnTo>
                  <a:pt x="2002" y="432"/>
                </a:lnTo>
                <a:lnTo>
                  <a:pt x="2257" y="432"/>
                </a:lnTo>
                <a:lnTo>
                  <a:pt x="2257" y="92"/>
                </a:lnTo>
                <a:lnTo>
                  <a:pt x="2259" y="70"/>
                </a:lnTo>
                <a:lnTo>
                  <a:pt x="2266" y="52"/>
                </a:lnTo>
                <a:lnTo>
                  <a:pt x="2276" y="34"/>
                </a:lnTo>
                <a:lnTo>
                  <a:pt x="2291" y="20"/>
                </a:lnTo>
                <a:lnTo>
                  <a:pt x="2308" y="9"/>
                </a:lnTo>
                <a:lnTo>
                  <a:pt x="2328" y="2"/>
                </a:lnTo>
                <a:lnTo>
                  <a:pt x="2348" y="0"/>
                </a:lnTo>
                <a:lnTo>
                  <a:pt x="2369" y="2"/>
                </a:lnTo>
                <a:lnTo>
                  <a:pt x="2388" y="9"/>
                </a:lnTo>
                <a:lnTo>
                  <a:pt x="2406" y="20"/>
                </a:lnTo>
                <a:lnTo>
                  <a:pt x="2419" y="34"/>
                </a:lnTo>
                <a:lnTo>
                  <a:pt x="2430" y="52"/>
                </a:lnTo>
                <a:lnTo>
                  <a:pt x="2438" y="70"/>
                </a:lnTo>
                <a:lnTo>
                  <a:pt x="2440" y="92"/>
                </a:lnTo>
                <a:lnTo>
                  <a:pt x="2440" y="432"/>
                </a:lnTo>
                <a:lnTo>
                  <a:pt x="2834" y="432"/>
                </a:lnTo>
                <a:lnTo>
                  <a:pt x="2861" y="435"/>
                </a:lnTo>
                <a:lnTo>
                  <a:pt x="2886" y="444"/>
                </a:lnTo>
                <a:lnTo>
                  <a:pt x="2907" y="458"/>
                </a:lnTo>
                <a:lnTo>
                  <a:pt x="2926" y="476"/>
                </a:lnTo>
                <a:lnTo>
                  <a:pt x="2939" y="498"/>
                </a:lnTo>
                <a:lnTo>
                  <a:pt x="2948" y="523"/>
                </a:lnTo>
                <a:lnTo>
                  <a:pt x="2951" y="550"/>
                </a:lnTo>
                <a:lnTo>
                  <a:pt x="2951" y="945"/>
                </a:lnTo>
                <a:lnTo>
                  <a:pt x="3290" y="945"/>
                </a:lnTo>
                <a:lnTo>
                  <a:pt x="3311" y="947"/>
                </a:lnTo>
                <a:lnTo>
                  <a:pt x="3331" y="955"/>
                </a:lnTo>
                <a:lnTo>
                  <a:pt x="3348" y="965"/>
                </a:lnTo>
                <a:lnTo>
                  <a:pt x="3361" y="979"/>
                </a:lnTo>
                <a:lnTo>
                  <a:pt x="3373" y="997"/>
                </a:lnTo>
                <a:lnTo>
                  <a:pt x="3380" y="1016"/>
                </a:lnTo>
                <a:lnTo>
                  <a:pt x="3382" y="1037"/>
                </a:lnTo>
                <a:lnTo>
                  <a:pt x="3380" y="1058"/>
                </a:lnTo>
                <a:lnTo>
                  <a:pt x="3373" y="1077"/>
                </a:lnTo>
                <a:lnTo>
                  <a:pt x="3361" y="1094"/>
                </a:lnTo>
                <a:lnTo>
                  <a:pt x="3348" y="1108"/>
                </a:lnTo>
                <a:lnTo>
                  <a:pt x="3331" y="1120"/>
                </a:lnTo>
                <a:lnTo>
                  <a:pt x="3311" y="1126"/>
                </a:lnTo>
                <a:lnTo>
                  <a:pt x="3290" y="1129"/>
                </a:lnTo>
                <a:lnTo>
                  <a:pt x="2951" y="1129"/>
                </a:lnTo>
                <a:lnTo>
                  <a:pt x="2951" y="1385"/>
                </a:lnTo>
                <a:lnTo>
                  <a:pt x="3290" y="1385"/>
                </a:lnTo>
                <a:lnTo>
                  <a:pt x="3311" y="1387"/>
                </a:lnTo>
                <a:lnTo>
                  <a:pt x="3331" y="1394"/>
                </a:lnTo>
                <a:lnTo>
                  <a:pt x="3348" y="1404"/>
                </a:lnTo>
                <a:lnTo>
                  <a:pt x="3361" y="1419"/>
                </a:lnTo>
                <a:lnTo>
                  <a:pt x="3373" y="1436"/>
                </a:lnTo>
                <a:lnTo>
                  <a:pt x="3380" y="1455"/>
                </a:lnTo>
                <a:lnTo>
                  <a:pt x="3382" y="1476"/>
                </a:lnTo>
                <a:lnTo>
                  <a:pt x="3380" y="1497"/>
                </a:lnTo>
                <a:lnTo>
                  <a:pt x="3373" y="1517"/>
                </a:lnTo>
                <a:lnTo>
                  <a:pt x="3361" y="1534"/>
                </a:lnTo>
                <a:lnTo>
                  <a:pt x="3348" y="1547"/>
                </a:lnTo>
                <a:lnTo>
                  <a:pt x="3331" y="1559"/>
                </a:lnTo>
                <a:lnTo>
                  <a:pt x="3311" y="1566"/>
                </a:lnTo>
                <a:lnTo>
                  <a:pt x="3290" y="1568"/>
                </a:lnTo>
                <a:lnTo>
                  <a:pt x="2951" y="1568"/>
                </a:lnTo>
                <a:lnTo>
                  <a:pt x="2951" y="1824"/>
                </a:lnTo>
                <a:lnTo>
                  <a:pt x="3290" y="1824"/>
                </a:lnTo>
                <a:lnTo>
                  <a:pt x="3311" y="1826"/>
                </a:lnTo>
                <a:lnTo>
                  <a:pt x="3331" y="1833"/>
                </a:lnTo>
                <a:lnTo>
                  <a:pt x="3348" y="1844"/>
                </a:lnTo>
                <a:lnTo>
                  <a:pt x="3361" y="1858"/>
                </a:lnTo>
                <a:lnTo>
                  <a:pt x="3373" y="1875"/>
                </a:lnTo>
                <a:lnTo>
                  <a:pt x="3380" y="1895"/>
                </a:lnTo>
                <a:lnTo>
                  <a:pt x="3382" y="1916"/>
                </a:lnTo>
                <a:lnTo>
                  <a:pt x="3380" y="1936"/>
                </a:lnTo>
                <a:lnTo>
                  <a:pt x="3373" y="1956"/>
                </a:lnTo>
                <a:lnTo>
                  <a:pt x="3361" y="1973"/>
                </a:lnTo>
                <a:lnTo>
                  <a:pt x="3348" y="1988"/>
                </a:lnTo>
                <a:lnTo>
                  <a:pt x="3331" y="1998"/>
                </a:lnTo>
                <a:lnTo>
                  <a:pt x="3311" y="2005"/>
                </a:lnTo>
                <a:lnTo>
                  <a:pt x="3290" y="2007"/>
                </a:lnTo>
                <a:lnTo>
                  <a:pt x="2951" y="2007"/>
                </a:lnTo>
                <a:lnTo>
                  <a:pt x="2951" y="2263"/>
                </a:lnTo>
                <a:lnTo>
                  <a:pt x="3290" y="2263"/>
                </a:lnTo>
                <a:lnTo>
                  <a:pt x="3311" y="2266"/>
                </a:lnTo>
                <a:lnTo>
                  <a:pt x="3331" y="2272"/>
                </a:lnTo>
                <a:lnTo>
                  <a:pt x="3348" y="2284"/>
                </a:lnTo>
                <a:lnTo>
                  <a:pt x="3361" y="2298"/>
                </a:lnTo>
                <a:lnTo>
                  <a:pt x="3373" y="2314"/>
                </a:lnTo>
                <a:lnTo>
                  <a:pt x="3380" y="2334"/>
                </a:lnTo>
                <a:lnTo>
                  <a:pt x="3382" y="2355"/>
                </a:lnTo>
                <a:lnTo>
                  <a:pt x="3380" y="2376"/>
                </a:lnTo>
                <a:lnTo>
                  <a:pt x="3373" y="2395"/>
                </a:lnTo>
                <a:lnTo>
                  <a:pt x="3361" y="2412"/>
                </a:lnTo>
                <a:lnTo>
                  <a:pt x="3348" y="2427"/>
                </a:lnTo>
                <a:lnTo>
                  <a:pt x="3331" y="2437"/>
                </a:lnTo>
                <a:lnTo>
                  <a:pt x="3311" y="2444"/>
                </a:lnTo>
                <a:lnTo>
                  <a:pt x="3290" y="2446"/>
                </a:lnTo>
                <a:lnTo>
                  <a:pt x="2951" y="2446"/>
                </a:lnTo>
                <a:lnTo>
                  <a:pt x="2951" y="2842"/>
                </a:lnTo>
                <a:lnTo>
                  <a:pt x="2948" y="2869"/>
                </a:lnTo>
                <a:lnTo>
                  <a:pt x="2939" y="2894"/>
                </a:lnTo>
                <a:lnTo>
                  <a:pt x="2926" y="2916"/>
                </a:lnTo>
                <a:lnTo>
                  <a:pt x="2907" y="2934"/>
                </a:lnTo>
                <a:lnTo>
                  <a:pt x="2886" y="2947"/>
                </a:lnTo>
                <a:lnTo>
                  <a:pt x="2861" y="2957"/>
                </a:lnTo>
                <a:lnTo>
                  <a:pt x="2834" y="2960"/>
                </a:lnTo>
                <a:lnTo>
                  <a:pt x="2440" y="2960"/>
                </a:lnTo>
                <a:lnTo>
                  <a:pt x="2440" y="3300"/>
                </a:lnTo>
                <a:lnTo>
                  <a:pt x="2438" y="3322"/>
                </a:lnTo>
                <a:lnTo>
                  <a:pt x="2430" y="3340"/>
                </a:lnTo>
                <a:lnTo>
                  <a:pt x="2419" y="3358"/>
                </a:lnTo>
                <a:lnTo>
                  <a:pt x="2406" y="3372"/>
                </a:lnTo>
                <a:lnTo>
                  <a:pt x="2388" y="3383"/>
                </a:lnTo>
                <a:lnTo>
                  <a:pt x="2369" y="3390"/>
                </a:lnTo>
                <a:lnTo>
                  <a:pt x="2348" y="3392"/>
                </a:lnTo>
                <a:lnTo>
                  <a:pt x="2328" y="3390"/>
                </a:lnTo>
                <a:lnTo>
                  <a:pt x="2308" y="3383"/>
                </a:lnTo>
                <a:lnTo>
                  <a:pt x="2291" y="3372"/>
                </a:lnTo>
                <a:lnTo>
                  <a:pt x="2276" y="3358"/>
                </a:lnTo>
                <a:lnTo>
                  <a:pt x="2266" y="3340"/>
                </a:lnTo>
                <a:lnTo>
                  <a:pt x="2259" y="3322"/>
                </a:lnTo>
                <a:lnTo>
                  <a:pt x="2257" y="3300"/>
                </a:lnTo>
                <a:lnTo>
                  <a:pt x="2257" y="2960"/>
                </a:lnTo>
                <a:lnTo>
                  <a:pt x="2002" y="2960"/>
                </a:lnTo>
                <a:lnTo>
                  <a:pt x="2002" y="3300"/>
                </a:lnTo>
                <a:lnTo>
                  <a:pt x="1999" y="3322"/>
                </a:lnTo>
                <a:lnTo>
                  <a:pt x="1993" y="3340"/>
                </a:lnTo>
                <a:lnTo>
                  <a:pt x="1981" y="3358"/>
                </a:lnTo>
                <a:lnTo>
                  <a:pt x="1967" y="3372"/>
                </a:lnTo>
                <a:lnTo>
                  <a:pt x="1950" y="3383"/>
                </a:lnTo>
                <a:lnTo>
                  <a:pt x="1931" y="3390"/>
                </a:lnTo>
                <a:lnTo>
                  <a:pt x="1910" y="3392"/>
                </a:lnTo>
                <a:lnTo>
                  <a:pt x="1889" y="3390"/>
                </a:lnTo>
                <a:lnTo>
                  <a:pt x="1870" y="3383"/>
                </a:lnTo>
                <a:lnTo>
                  <a:pt x="1853" y="3372"/>
                </a:lnTo>
                <a:lnTo>
                  <a:pt x="1838" y="3358"/>
                </a:lnTo>
                <a:lnTo>
                  <a:pt x="1828" y="3340"/>
                </a:lnTo>
                <a:lnTo>
                  <a:pt x="1821" y="3322"/>
                </a:lnTo>
                <a:lnTo>
                  <a:pt x="1819" y="3300"/>
                </a:lnTo>
                <a:lnTo>
                  <a:pt x="1819" y="2960"/>
                </a:lnTo>
                <a:lnTo>
                  <a:pt x="1564" y="2960"/>
                </a:lnTo>
                <a:lnTo>
                  <a:pt x="1564" y="3300"/>
                </a:lnTo>
                <a:lnTo>
                  <a:pt x="1561" y="3322"/>
                </a:lnTo>
                <a:lnTo>
                  <a:pt x="1555" y="3340"/>
                </a:lnTo>
                <a:lnTo>
                  <a:pt x="1543" y="3358"/>
                </a:lnTo>
                <a:lnTo>
                  <a:pt x="1529" y="3372"/>
                </a:lnTo>
                <a:lnTo>
                  <a:pt x="1513" y="3383"/>
                </a:lnTo>
                <a:lnTo>
                  <a:pt x="1493" y="3390"/>
                </a:lnTo>
                <a:lnTo>
                  <a:pt x="1473" y="3392"/>
                </a:lnTo>
                <a:lnTo>
                  <a:pt x="1451" y="3390"/>
                </a:lnTo>
                <a:lnTo>
                  <a:pt x="1431" y="3383"/>
                </a:lnTo>
                <a:lnTo>
                  <a:pt x="1415" y="3372"/>
                </a:lnTo>
                <a:lnTo>
                  <a:pt x="1401" y="3358"/>
                </a:lnTo>
                <a:lnTo>
                  <a:pt x="1390" y="3340"/>
                </a:lnTo>
                <a:lnTo>
                  <a:pt x="1383" y="3322"/>
                </a:lnTo>
                <a:lnTo>
                  <a:pt x="1381" y="3300"/>
                </a:lnTo>
                <a:lnTo>
                  <a:pt x="1381" y="2960"/>
                </a:lnTo>
                <a:lnTo>
                  <a:pt x="1125" y="2960"/>
                </a:lnTo>
                <a:lnTo>
                  <a:pt x="1125" y="3300"/>
                </a:lnTo>
                <a:lnTo>
                  <a:pt x="1123" y="3322"/>
                </a:lnTo>
                <a:lnTo>
                  <a:pt x="1116" y="3340"/>
                </a:lnTo>
                <a:lnTo>
                  <a:pt x="1106" y="3358"/>
                </a:lnTo>
                <a:lnTo>
                  <a:pt x="1091" y="3372"/>
                </a:lnTo>
                <a:lnTo>
                  <a:pt x="1075" y="3383"/>
                </a:lnTo>
                <a:lnTo>
                  <a:pt x="1055" y="3390"/>
                </a:lnTo>
                <a:lnTo>
                  <a:pt x="1034" y="3392"/>
                </a:lnTo>
                <a:lnTo>
                  <a:pt x="1013" y="3390"/>
                </a:lnTo>
                <a:lnTo>
                  <a:pt x="994" y="3383"/>
                </a:lnTo>
                <a:lnTo>
                  <a:pt x="977" y="3372"/>
                </a:lnTo>
                <a:lnTo>
                  <a:pt x="963" y="3358"/>
                </a:lnTo>
                <a:lnTo>
                  <a:pt x="952" y="3340"/>
                </a:lnTo>
                <a:lnTo>
                  <a:pt x="945" y="3322"/>
                </a:lnTo>
                <a:lnTo>
                  <a:pt x="942" y="3300"/>
                </a:lnTo>
                <a:lnTo>
                  <a:pt x="942" y="2960"/>
                </a:lnTo>
                <a:lnTo>
                  <a:pt x="549" y="2960"/>
                </a:lnTo>
                <a:lnTo>
                  <a:pt x="522" y="2957"/>
                </a:lnTo>
                <a:lnTo>
                  <a:pt x="497" y="2947"/>
                </a:lnTo>
                <a:lnTo>
                  <a:pt x="475" y="2934"/>
                </a:lnTo>
                <a:lnTo>
                  <a:pt x="457" y="2916"/>
                </a:lnTo>
                <a:lnTo>
                  <a:pt x="443" y="2894"/>
                </a:lnTo>
                <a:lnTo>
                  <a:pt x="435" y="2869"/>
                </a:lnTo>
                <a:lnTo>
                  <a:pt x="432" y="2842"/>
                </a:lnTo>
                <a:lnTo>
                  <a:pt x="432" y="2446"/>
                </a:lnTo>
                <a:lnTo>
                  <a:pt x="91" y="2446"/>
                </a:lnTo>
                <a:lnTo>
                  <a:pt x="71" y="2444"/>
                </a:lnTo>
                <a:lnTo>
                  <a:pt x="51" y="2437"/>
                </a:lnTo>
                <a:lnTo>
                  <a:pt x="35" y="2427"/>
                </a:lnTo>
                <a:lnTo>
                  <a:pt x="21" y="2412"/>
                </a:lnTo>
                <a:lnTo>
                  <a:pt x="9" y="2395"/>
                </a:lnTo>
                <a:lnTo>
                  <a:pt x="3" y="2376"/>
                </a:lnTo>
                <a:lnTo>
                  <a:pt x="0" y="2355"/>
                </a:lnTo>
                <a:lnTo>
                  <a:pt x="3" y="2334"/>
                </a:lnTo>
                <a:lnTo>
                  <a:pt x="9" y="2314"/>
                </a:lnTo>
                <a:lnTo>
                  <a:pt x="21" y="2298"/>
                </a:lnTo>
                <a:lnTo>
                  <a:pt x="35" y="2284"/>
                </a:lnTo>
                <a:lnTo>
                  <a:pt x="51" y="2272"/>
                </a:lnTo>
                <a:lnTo>
                  <a:pt x="71" y="2266"/>
                </a:lnTo>
                <a:lnTo>
                  <a:pt x="91" y="2263"/>
                </a:lnTo>
                <a:lnTo>
                  <a:pt x="432" y="2263"/>
                </a:lnTo>
                <a:lnTo>
                  <a:pt x="432" y="2007"/>
                </a:lnTo>
                <a:lnTo>
                  <a:pt x="91" y="2007"/>
                </a:lnTo>
                <a:lnTo>
                  <a:pt x="71" y="2005"/>
                </a:lnTo>
                <a:lnTo>
                  <a:pt x="51" y="1998"/>
                </a:lnTo>
                <a:lnTo>
                  <a:pt x="35" y="1988"/>
                </a:lnTo>
                <a:lnTo>
                  <a:pt x="21" y="1973"/>
                </a:lnTo>
                <a:lnTo>
                  <a:pt x="9" y="1956"/>
                </a:lnTo>
                <a:lnTo>
                  <a:pt x="3" y="1936"/>
                </a:lnTo>
                <a:lnTo>
                  <a:pt x="0" y="1916"/>
                </a:lnTo>
                <a:lnTo>
                  <a:pt x="3" y="1895"/>
                </a:lnTo>
                <a:lnTo>
                  <a:pt x="9" y="1875"/>
                </a:lnTo>
                <a:lnTo>
                  <a:pt x="21" y="1858"/>
                </a:lnTo>
                <a:lnTo>
                  <a:pt x="35" y="1844"/>
                </a:lnTo>
                <a:lnTo>
                  <a:pt x="51" y="1833"/>
                </a:lnTo>
                <a:lnTo>
                  <a:pt x="71" y="1826"/>
                </a:lnTo>
                <a:lnTo>
                  <a:pt x="91" y="1824"/>
                </a:lnTo>
                <a:lnTo>
                  <a:pt x="432" y="1824"/>
                </a:lnTo>
                <a:lnTo>
                  <a:pt x="432" y="1568"/>
                </a:lnTo>
                <a:lnTo>
                  <a:pt x="91" y="1568"/>
                </a:lnTo>
                <a:lnTo>
                  <a:pt x="71" y="1566"/>
                </a:lnTo>
                <a:lnTo>
                  <a:pt x="51" y="1559"/>
                </a:lnTo>
                <a:lnTo>
                  <a:pt x="35" y="1547"/>
                </a:lnTo>
                <a:lnTo>
                  <a:pt x="21" y="1534"/>
                </a:lnTo>
                <a:lnTo>
                  <a:pt x="9" y="1517"/>
                </a:lnTo>
                <a:lnTo>
                  <a:pt x="3" y="1497"/>
                </a:lnTo>
                <a:lnTo>
                  <a:pt x="0" y="1476"/>
                </a:lnTo>
                <a:lnTo>
                  <a:pt x="3" y="1455"/>
                </a:lnTo>
                <a:lnTo>
                  <a:pt x="9" y="1436"/>
                </a:lnTo>
                <a:lnTo>
                  <a:pt x="21" y="1419"/>
                </a:lnTo>
                <a:lnTo>
                  <a:pt x="35" y="1404"/>
                </a:lnTo>
                <a:lnTo>
                  <a:pt x="51" y="1394"/>
                </a:lnTo>
                <a:lnTo>
                  <a:pt x="71" y="1387"/>
                </a:lnTo>
                <a:lnTo>
                  <a:pt x="91" y="1385"/>
                </a:lnTo>
                <a:lnTo>
                  <a:pt x="432" y="1385"/>
                </a:lnTo>
                <a:lnTo>
                  <a:pt x="432" y="1129"/>
                </a:lnTo>
                <a:lnTo>
                  <a:pt x="91" y="1129"/>
                </a:lnTo>
                <a:lnTo>
                  <a:pt x="71" y="1126"/>
                </a:lnTo>
                <a:lnTo>
                  <a:pt x="51" y="1120"/>
                </a:lnTo>
                <a:lnTo>
                  <a:pt x="35" y="1108"/>
                </a:lnTo>
                <a:lnTo>
                  <a:pt x="21" y="1094"/>
                </a:lnTo>
                <a:lnTo>
                  <a:pt x="9" y="1077"/>
                </a:lnTo>
                <a:lnTo>
                  <a:pt x="3" y="1058"/>
                </a:lnTo>
                <a:lnTo>
                  <a:pt x="0" y="1037"/>
                </a:lnTo>
                <a:lnTo>
                  <a:pt x="3" y="1016"/>
                </a:lnTo>
                <a:lnTo>
                  <a:pt x="9" y="997"/>
                </a:lnTo>
                <a:lnTo>
                  <a:pt x="21" y="979"/>
                </a:lnTo>
                <a:lnTo>
                  <a:pt x="35" y="965"/>
                </a:lnTo>
                <a:lnTo>
                  <a:pt x="51" y="955"/>
                </a:lnTo>
                <a:lnTo>
                  <a:pt x="71" y="947"/>
                </a:lnTo>
                <a:lnTo>
                  <a:pt x="91" y="945"/>
                </a:lnTo>
                <a:lnTo>
                  <a:pt x="432" y="945"/>
                </a:lnTo>
                <a:lnTo>
                  <a:pt x="432" y="550"/>
                </a:lnTo>
                <a:lnTo>
                  <a:pt x="435" y="523"/>
                </a:lnTo>
                <a:lnTo>
                  <a:pt x="443" y="498"/>
                </a:lnTo>
                <a:lnTo>
                  <a:pt x="457" y="476"/>
                </a:lnTo>
                <a:lnTo>
                  <a:pt x="475" y="458"/>
                </a:lnTo>
                <a:lnTo>
                  <a:pt x="497" y="444"/>
                </a:lnTo>
                <a:lnTo>
                  <a:pt x="522" y="435"/>
                </a:lnTo>
                <a:lnTo>
                  <a:pt x="549" y="432"/>
                </a:lnTo>
                <a:lnTo>
                  <a:pt x="942" y="432"/>
                </a:lnTo>
                <a:lnTo>
                  <a:pt x="942" y="92"/>
                </a:lnTo>
                <a:lnTo>
                  <a:pt x="945" y="70"/>
                </a:lnTo>
                <a:lnTo>
                  <a:pt x="952" y="52"/>
                </a:lnTo>
                <a:lnTo>
                  <a:pt x="963" y="34"/>
                </a:lnTo>
                <a:lnTo>
                  <a:pt x="977" y="20"/>
                </a:lnTo>
                <a:lnTo>
                  <a:pt x="994" y="9"/>
                </a:lnTo>
                <a:lnTo>
                  <a:pt x="1013" y="2"/>
                </a:lnTo>
                <a:lnTo>
                  <a:pt x="1034"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8" name="CuadroTexto 7">
            <a:extLst>
              <a:ext uri="{FF2B5EF4-FFF2-40B4-BE49-F238E27FC236}">
                <a16:creationId xmlns:a16="http://schemas.microsoft.com/office/drawing/2014/main" id="{DCF76238-38B9-2E44-98FE-26301424CCD9}"/>
              </a:ext>
            </a:extLst>
          </p:cNvPr>
          <p:cNvSpPr txBox="1"/>
          <p:nvPr/>
        </p:nvSpPr>
        <p:spPr>
          <a:xfrm>
            <a:off x="436880" y="365065"/>
            <a:ext cx="2848857" cy="523220"/>
          </a:xfrm>
          <a:prstGeom prst="rect">
            <a:avLst/>
          </a:prstGeom>
          <a:noFill/>
        </p:spPr>
        <p:txBody>
          <a:bodyPr wrap="none" rtlCol="0">
            <a:spAutoFit/>
          </a:bodyPr>
          <a:lstStyle/>
          <a:p>
            <a:r>
              <a:rPr lang="es-CO" sz="2800" b="1" dirty="0">
                <a:solidFill>
                  <a:srgbClr val="00AAA7"/>
                </a:solidFill>
                <a:latin typeface="Montserrat" panose="00000500000000000000" pitchFamily="50" charset="0"/>
              </a:rPr>
              <a:t>Otras pruebas</a:t>
            </a:r>
          </a:p>
        </p:txBody>
      </p:sp>
      <p:sp>
        <p:nvSpPr>
          <p:cNvPr id="40" name="CuadroTexto 39">
            <a:extLst>
              <a:ext uri="{FF2B5EF4-FFF2-40B4-BE49-F238E27FC236}">
                <a16:creationId xmlns:a16="http://schemas.microsoft.com/office/drawing/2014/main" id="{34F3691D-438E-A64E-B2C2-5C0B1374B2A4}"/>
              </a:ext>
            </a:extLst>
          </p:cNvPr>
          <p:cNvSpPr txBox="1"/>
          <p:nvPr/>
        </p:nvSpPr>
        <p:spPr>
          <a:xfrm>
            <a:off x="3749040" y="6334780"/>
            <a:ext cx="8472759" cy="276999"/>
          </a:xfrm>
          <a:prstGeom prst="rect">
            <a:avLst/>
          </a:prstGeom>
          <a:noFill/>
        </p:spPr>
        <p:txBody>
          <a:bodyPr wrap="square" rtlCol="0">
            <a:spAutoFit/>
          </a:bodyPr>
          <a:lstStyle/>
          <a:p>
            <a:pPr algn="r"/>
            <a:r>
              <a:rPr lang="es-CO" sz="1200" dirty="0">
                <a:latin typeface="Montserrat" panose="00000500000000000000" pitchFamily="50" charset="0"/>
              </a:rPr>
              <a:t>Feldman M, et al. Enfermedades hepáticas: fisiopatologia, diagnostico y tratamiento. Elsevier; 2018</a:t>
            </a:r>
          </a:p>
        </p:txBody>
      </p:sp>
      <p:sp>
        <p:nvSpPr>
          <p:cNvPr id="38" name="Oval 20">
            <a:extLst>
              <a:ext uri="{FF2B5EF4-FFF2-40B4-BE49-F238E27FC236}">
                <a16:creationId xmlns:a16="http://schemas.microsoft.com/office/drawing/2014/main" id="{179C9EB7-FBAA-EA42-9E9B-C3A4D227F36F}"/>
              </a:ext>
            </a:extLst>
          </p:cNvPr>
          <p:cNvSpPr/>
          <p:nvPr/>
        </p:nvSpPr>
        <p:spPr>
          <a:xfrm>
            <a:off x="4422225" y="115625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pic>
        <p:nvPicPr>
          <p:cNvPr id="39" name="Imagen 38">
            <a:extLst>
              <a:ext uri="{FF2B5EF4-FFF2-40B4-BE49-F238E27FC236}">
                <a16:creationId xmlns:a16="http://schemas.microsoft.com/office/drawing/2014/main" id="{469314FA-CE9B-624A-A33C-7774FF2247D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27062" y="1147228"/>
            <a:ext cx="525200" cy="525200"/>
          </a:xfrm>
          <a:prstGeom prst="rect">
            <a:avLst/>
          </a:prstGeom>
        </p:spPr>
      </p:pic>
      <p:pic>
        <p:nvPicPr>
          <p:cNvPr id="9" name="Imagen 8">
            <a:extLst>
              <a:ext uri="{FF2B5EF4-FFF2-40B4-BE49-F238E27FC236}">
                <a16:creationId xmlns:a16="http://schemas.microsoft.com/office/drawing/2014/main" id="{E242E6F6-071E-E74A-B0EF-8B1B7E308F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227763" y="3736309"/>
            <a:ext cx="436521" cy="436521"/>
          </a:xfrm>
          <a:prstGeom prst="rect">
            <a:avLst/>
          </a:prstGeom>
        </p:spPr>
      </p:pic>
      <p:pic>
        <p:nvPicPr>
          <p:cNvPr id="41" name="Imagen 40">
            <a:extLst>
              <a:ext uri="{FF2B5EF4-FFF2-40B4-BE49-F238E27FC236}">
                <a16:creationId xmlns:a16="http://schemas.microsoft.com/office/drawing/2014/main" id="{792A165E-32E6-4644-91B9-40928F90D96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14690" y="5006758"/>
            <a:ext cx="438407" cy="438407"/>
          </a:xfrm>
          <a:prstGeom prst="rect">
            <a:avLst/>
          </a:prstGeom>
        </p:spPr>
      </p:pic>
    </p:spTree>
    <p:extLst>
      <p:ext uri="{BB962C8B-B14F-4D97-AF65-F5344CB8AC3E}">
        <p14:creationId xmlns:p14="http://schemas.microsoft.com/office/powerpoint/2010/main" val="223311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318" y="996821"/>
            <a:ext cx="7103378" cy="86750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5" name="Rectangle 4"/>
          <p:cNvSpPr/>
          <p:nvPr/>
        </p:nvSpPr>
        <p:spPr>
          <a:xfrm>
            <a:off x="4977618" y="2262913"/>
            <a:ext cx="2989385" cy="855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6" name="Rectangle 5"/>
          <p:cNvSpPr/>
          <p:nvPr/>
        </p:nvSpPr>
        <p:spPr>
          <a:xfrm>
            <a:off x="5390124" y="3517283"/>
            <a:ext cx="2989385" cy="855785"/>
          </a:xfrm>
          <a:prstGeom prst="rect">
            <a:avLst/>
          </a:prstGeom>
          <a:solidFill>
            <a:srgbClr val="23D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7" name="Rectangle 6"/>
          <p:cNvSpPr/>
          <p:nvPr/>
        </p:nvSpPr>
        <p:spPr>
          <a:xfrm>
            <a:off x="5763064" y="4765792"/>
            <a:ext cx="3423139" cy="855785"/>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3" name="Parallelogram 2"/>
          <p:cNvSpPr/>
          <p:nvPr/>
        </p:nvSpPr>
        <p:spPr>
          <a:xfrm>
            <a:off x="4977618" y="1852605"/>
            <a:ext cx="2579077" cy="410308"/>
          </a:xfrm>
          <a:prstGeom prst="parallelogram">
            <a:avLst>
              <a:gd name="adj" fmla="val 2221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4" name="Parallelogram 13"/>
          <p:cNvSpPr/>
          <p:nvPr/>
        </p:nvSpPr>
        <p:spPr>
          <a:xfrm>
            <a:off x="5387926" y="3106975"/>
            <a:ext cx="2579077" cy="410308"/>
          </a:xfrm>
          <a:prstGeom prst="parallelogram">
            <a:avLst>
              <a:gd name="adj" fmla="val 2221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5" name="Parallelogram 14"/>
          <p:cNvSpPr/>
          <p:nvPr/>
        </p:nvSpPr>
        <p:spPr>
          <a:xfrm>
            <a:off x="5800432" y="4361345"/>
            <a:ext cx="2579077" cy="410308"/>
          </a:xfrm>
          <a:prstGeom prst="parallelogram">
            <a:avLst>
              <a:gd name="adj" fmla="val 222143"/>
            </a:avLst>
          </a:prstGeom>
          <a:solidFill>
            <a:srgbClr val="23D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0" name="TextBox 9"/>
          <p:cNvSpPr txBox="1"/>
          <p:nvPr/>
        </p:nvSpPr>
        <p:spPr>
          <a:xfrm>
            <a:off x="3479273" y="4800502"/>
            <a:ext cx="25908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black">
                    <a:lumMod val="65000"/>
                    <a:lumOff val="35000"/>
                  </a:prstClr>
                </a:solidFill>
                <a:latin typeface="Montserrat" panose="00000500000000000000" pitchFamily="50" charset="0"/>
                <a:cs typeface="Arial" panose="020B0604020202020204" pitchFamily="34" charset="0"/>
              </a:rPr>
              <a:t>Ecografía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vía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biliar</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TAC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CPRE</a:t>
            </a: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endParaRPr>
          </a:p>
        </p:txBody>
      </p:sp>
      <p:sp>
        <p:nvSpPr>
          <p:cNvPr id="16" name="TextBox 15"/>
          <p:cNvSpPr txBox="1"/>
          <p:nvPr/>
        </p:nvSpPr>
        <p:spPr>
          <a:xfrm>
            <a:off x="8426604" y="3559325"/>
            <a:ext cx="426459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black">
                    <a:lumMod val="65000"/>
                    <a:lumOff val="35000"/>
                  </a:prstClr>
                </a:solidFill>
                <a:latin typeface="Montserrat" panose="00000500000000000000" pitchFamily="50" charset="0"/>
                <a:cs typeface="Arial" panose="020B0604020202020204" pitchFamily="34" charset="0"/>
              </a:rPr>
              <a:t>Sospecha</a:t>
            </a:r>
            <a:r>
              <a:rPr lang="en-US" sz="1600" dirty="0">
                <a:solidFill>
                  <a:prstClr val="black">
                    <a:lumMod val="65000"/>
                    <a:lumOff val="35000"/>
                  </a:prstClr>
                </a:solidFill>
                <a:latin typeface="Montserrat" panose="00000500000000000000" pitchFamily="50" charset="0"/>
                <a:cs typeface="Arial" panose="020B0604020202020204" pitchFamily="34" charset="0"/>
              </a:rPr>
              <a:t> de </a:t>
            </a:r>
            <a:r>
              <a:rPr lang="en-US" sz="1600" dirty="0" err="1">
                <a:solidFill>
                  <a:prstClr val="black">
                    <a:lumMod val="65000"/>
                    <a:lumOff val="35000"/>
                  </a:prstClr>
                </a:solidFill>
                <a:latin typeface="Montserrat" panose="00000500000000000000" pitchFamily="50" charset="0"/>
                <a:cs typeface="Arial" panose="020B0604020202020204" pitchFamily="34" charset="0"/>
              </a:rPr>
              <a:t>eritropoyesis</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ineficaz</a:t>
            </a:r>
            <a:endParaRPr lang="en-US" sz="1600" dirty="0">
              <a:solidFill>
                <a:prstClr val="black">
                  <a:lumMod val="65000"/>
                  <a:lumOff val="35000"/>
                </a:prstClr>
              </a:solidFill>
              <a:latin typeface="Montserrat" panose="00000500000000000000" pitchFamily="50"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black">
                    <a:lumMod val="65000"/>
                    <a:lumOff val="35000"/>
                  </a:prstClr>
                </a:solidFill>
                <a:latin typeface="Montserrat" panose="00000500000000000000" pitchFamily="50" charset="0"/>
                <a:cs typeface="Arial" panose="020B0604020202020204" pitchFamily="34" charset="0"/>
              </a:rPr>
              <a:t>Ferritina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puede</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estar</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err="1">
                <a:solidFill>
                  <a:prstClr val="black">
                    <a:lumMod val="65000"/>
                    <a:lumOff val="35000"/>
                  </a:prstClr>
                </a:solidFill>
                <a:latin typeface="Montserrat" panose="00000500000000000000" pitchFamily="50" charset="0"/>
                <a:cs typeface="Arial" panose="020B0604020202020204" pitchFamily="34" charset="0"/>
              </a:rPr>
              <a:t>elevada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endParaRPr>
          </a:p>
        </p:txBody>
      </p:sp>
      <p:sp>
        <p:nvSpPr>
          <p:cNvPr id="17" name="TextBox 16"/>
          <p:cNvSpPr txBox="1"/>
          <p:nvPr/>
        </p:nvSpPr>
        <p:spPr>
          <a:xfrm>
            <a:off x="961813" y="2295200"/>
            <a:ext cx="3930026" cy="830997"/>
          </a:xfrm>
          <a:prstGeom prst="rect">
            <a:avLst/>
          </a:prstGeom>
          <a:noFill/>
        </p:spPr>
        <p:txBody>
          <a:bodyPr wrap="square" rtlCol="0">
            <a:spAutoFit/>
          </a:bodyPr>
          <a:lstStyle/>
          <a:p>
            <a:pPr lvl="0" defTabSz="914400">
              <a:defRPr/>
            </a:pPr>
            <a:r>
              <a:rPr lang="en-US" sz="1600" dirty="0" err="1">
                <a:solidFill>
                  <a:prstClr val="black">
                    <a:lumMod val="65000"/>
                    <a:lumOff val="35000"/>
                  </a:prstClr>
                </a:solidFill>
                <a:latin typeface="Montserrat" panose="00000500000000000000" pitchFamily="50" charset="0"/>
                <a:cs typeface="Arial" panose="020B0604020202020204" pitchFamily="34" charset="0"/>
              </a:rPr>
              <a:t>Bilirrubinuria</a:t>
            </a:r>
            <a:r>
              <a:rPr lang="en-US" sz="1600" dirty="0">
                <a:solidFill>
                  <a:prstClr val="black">
                    <a:lumMod val="65000"/>
                    <a:lumOff val="35000"/>
                  </a:prstClr>
                </a:solidFill>
                <a:latin typeface="Montserrat" panose="00000500000000000000" pitchFamily="50" charset="0"/>
                <a:cs typeface="Arial" panose="020B0604020202020204" pitchFamily="34" charset="0"/>
              </a:rPr>
              <a:t> </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t>
            </a:r>
            <a:r>
              <a:rPr lang="es-CO" sz="1600" dirty="0">
                <a:latin typeface="Montserrat" panose="00000500000000000000" pitchFamily="50" charset="0"/>
              </a:rPr>
              <a:t> ⬆️ B conjugada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no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alcanza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unirse</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 la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albúmina</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se filtra. </a:t>
            </a: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endParaRPr>
          </a:p>
        </p:txBody>
      </p:sp>
      <p:sp>
        <p:nvSpPr>
          <p:cNvPr id="18" name="TextBox 17"/>
          <p:cNvSpPr txBox="1"/>
          <p:nvPr/>
        </p:nvSpPr>
        <p:spPr>
          <a:xfrm>
            <a:off x="7587781" y="604097"/>
            <a:ext cx="510341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rPr>
              <a:t>IPR &gt; 2 </a:t>
            </a:r>
            <a:r>
              <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 </a:t>
            </a:r>
            <a:r>
              <a:rPr kumimoji="0" lang="en-US" sz="1600" b="0" i="0" u="none" strike="noStrike" kern="1200" cap="none" spc="0" normalizeH="0" baseline="0" noProof="0" dirty="0" err="1">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rPr>
              <a:t>Hemólisis</a:t>
            </a:r>
            <a:endParaRPr kumimoji="0" lang="en-US" sz="1600" b="0" i="0" u="none" strike="noStrike" kern="1200" cap="none" spc="0" normalizeH="0" baseline="0" noProof="0" dirty="0">
              <a:ln>
                <a:noFill/>
              </a:ln>
              <a:solidFill>
                <a:prstClr val="black">
                  <a:lumMod val="65000"/>
                  <a:lumOff val="35000"/>
                </a:prstClr>
              </a:solidFill>
              <a:effectLst/>
              <a:uLnTx/>
              <a:uFillTx/>
              <a:latin typeface="Montserrat" panose="00000500000000000000" pitchFamily="50" charset="0"/>
              <a:cs typeface="Arial" panose="020B0604020202020204" pitchFamily="34" charset="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&lt;2 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Eritropoyesis</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a:t>
            </a:r>
            <a:r>
              <a:rPr lang="en-US" sz="1600" dirty="0" err="1">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ineficaz</a:t>
            </a:r>
            <a:r>
              <a:rPr lang="en-US" sz="1600" dirty="0">
                <a:solidFill>
                  <a:prstClr val="black">
                    <a:lumMod val="65000"/>
                    <a:lumOff val="35000"/>
                  </a:prstClr>
                </a:solidFill>
                <a:latin typeface="Montserrat" panose="00000500000000000000" pitchFamily="50" charset="0"/>
                <a:cs typeface="Arial" panose="020B0604020202020204" pitchFamily="34" charset="0"/>
                <a:sym typeface="Wingdings" pitchFamily="2" charset="2"/>
              </a:rPr>
              <a:t> . </a:t>
            </a:r>
          </a:p>
        </p:txBody>
      </p:sp>
      <p:sp>
        <p:nvSpPr>
          <p:cNvPr id="21" name="Oval 20"/>
          <p:cNvSpPr/>
          <p:nvPr/>
        </p:nvSpPr>
        <p:spPr>
          <a:xfrm>
            <a:off x="5147240" y="241062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3" name="Oval 22"/>
          <p:cNvSpPr/>
          <p:nvPr/>
        </p:nvSpPr>
        <p:spPr>
          <a:xfrm>
            <a:off x="5911947" y="4919364"/>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24" name="Rectangle 23"/>
          <p:cNvSpPr/>
          <p:nvPr/>
        </p:nvSpPr>
        <p:spPr>
          <a:xfrm>
            <a:off x="5445187" y="1261297"/>
            <a:ext cx="167889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Reticulocitos</a:t>
            </a:r>
            <a:endPar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sp>
        <p:nvSpPr>
          <p:cNvPr id="25" name="Rectangle 24"/>
          <p:cNvSpPr/>
          <p:nvPr/>
        </p:nvSpPr>
        <p:spPr>
          <a:xfrm>
            <a:off x="5834819" y="2528173"/>
            <a:ext cx="167889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white"/>
                </a:solidFill>
                <a:latin typeface="Montserrat" panose="00000500000000000000" pitchFamily="50" charset="0"/>
                <a:cs typeface="Arial" panose="020B0604020202020204" pitchFamily="34" charset="0"/>
              </a:rPr>
              <a:t>Uroanálisis</a:t>
            </a:r>
            <a:endPar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sp>
        <p:nvSpPr>
          <p:cNvPr id="26" name="Rectangle 25"/>
          <p:cNvSpPr/>
          <p:nvPr/>
        </p:nvSpPr>
        <p:spPr>
          <a:xfrm>
            <a:off x="6224450" y="3693130"/>
            <a:ext cx="2294527"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rPr>
              <a:t>B12, </a:t>
            </a:r>
            <a:r>
              <a:rPr kumimoji="0" lang="en-US" sz="1600" b="0"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Ferritina</a:t>
            </a:r>
            <a:r>
              <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rPr>
              <a:t> y sat. </a:t>
            </a:r>
            <a:r>
              <a:rPr kumimoji="0" lang="en-US" sz="1600" b="0" i="0" u="none" strike="noStrike" kern="1200" cap="none" spc="0" normalizeH="0" baseline="0" noProof="0" dirty="0" err="1">
                <a:ln>
                  <a:noFill/>
                </a:ln>
                <a:solidFill>
                  <a:prstClr val="white"/>
                </a:solidFill>
                <a:effectLst/>
                <a:uLnTx/>
                <a:uFillTx/>
                <a:latin typeface="Montserrat" panose="00000500000000000000" pitchFamily="50" charset="0"/>
                <a:cs typeface="Arial" panose="020B0604020202020204" pitchFamily="34" charset="0"/>
              </a:rPr>
              <a:t>transferrina</a:t>
            </a:r>
            <a:endPar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sp>
        <p:nvSpPr>
          <p:cNvPr id="27" name="Rectangle 26"/>
          <p:cNvSpPr/>
          <p:nvPr/>
        </p:nvSpPr>
        <p:spPr>
          <a:xfrm>
            <a:off x="6532266" y="5027800"/>
            <a:ext cx="1678894"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prstClr val="white"/>
                </a:solidFill>
                <a:latin typeface="Montserrat" panose="00000500000000000000" pitchFamily="50" charset="0"/>
                <a:cs typeface="Arial" panose="020B0604020202020204" pitchFamily="34" charset="0"/>
              </a:rPr>
              <a:t>Imágenes</a:t>
            </a:r>
            <a:endParaRPr kumimoji="0" lang="en-US" sz="1600" b="0" i="0" u="none" strike="noStrike" kern="1200" cap="none" spc="0" normalizeH="0" baseline="0" noProof="0" dirty="0">
              <a:ln>
                <a:noFill/>
              </a:ln>
              <a:solidFill>
                <a:prstClr val="white"/>
              </a:solidFill>
              <a:effectLst/>
              <a:uLnTx/>
              <a:uFillTx/>
              <a:latin typeface="Montserrat" panose="00000500000000000000" pitchFamily="50" charset="0"/>
              <a:cs typeface="Arial" panose="020B0604020202020204" pitchFamily="34" charset="0"/>
            </a:endParaRPr>
          </a:p>
        </p:txBody>
      </p:sp>
      <p:grpSp>
        <p:nvGrpSpPr>
          <p:cNvPr id="29" name="Group 4"/>
          <p:cNvGrpSpPr>
            <a:grpSpLocks noChangeAspect="1"/>
          </p:cNvGrpSpPr>
          <p:nvPr/>
        </p:nvGrpSpPr>
        <p:grpSpPr bwMode="auto">
          <a:xfrm>
            <a:off x="4875145" y="1297022"/>
            <a:ext cx="328125" cy="267105"/>
            <a:chOff x="2750" y="568"/>
            <a:chExt cx="285" cy="232"/>
          </a:xfrm>
          <a:solidFill>
            <a:schemeClr val="accent3"/>
          </a:solidFill>
        </p:grpSpPr>
        <p:sp>
          <p:nvSpPr>
            <p:cNvPr id="32" name="Freeform 6"/>
            <p:cNvSpPr>
              <a:spLocks/>
            </p:cNvSpPr>
            <p:nvPr/>
          </p:nvSpPr>
          <p:spPr bwMode="auto">
            <a:xfrm>
              <a:off x="2884" y="771"/>
              <a:ext cx="17" cy="13"/>
            </a:xfrm>
            <a:custGeom>
              <a:avLst/>
              <a:gdLst>
                <a:gd name="T0" fmla="*/ 25 w 212"/>
                <a:gd name="T1" fmla="*/ 0 h 157"/>
                <a:gd name="T2" fmla="*/ 186 w 212"/>
                <a:gd name="T3" fmla="*/ 0 h 157"/>
                <a:gd name="T4" fmla="*/ 196 w 212"/>
                <a:gd name="T5" fmla="*/ 2 h 157"/>
                <a:gd name="T6" fmla="*/ 203 w 212"/>
                <a:gd name="T7" fmla="*/ 7 h 157"/>
                <a:gd name="T8" fmla="*/ 210 w 212"/>
                <a:gd name="T9" fmla="*/ 16 h 157"/>
                <a:gd name="T10" fmla="*/ 212 w 212"/>
                <a:gd name="T11" fmla="*/ 26 h 157"/>
                <a:gd name="T12" fmla="*/ 212 w 212"/>
                <a:gd name="T13" fmla="*/ 131 h 157"/>
                <a:gd name="T14" fmla="*/ 210 w 212"/>
                <a:gd name="T15" fmla="*/ 142 h 157"/>
                <a:gd name="T16" fmla="*/ 203 w 212"/>
                <a:gd name="T17" fmla="*/ 149 h 157"/>
                <a:gd name="T18" fmla="*/ 196 w 212"/>
                <a:gd name="T19" fmla="*/ 155 h 157"/>
                <a:gd name="T20" fmla="*/ 186 w 212"/>
                <a:gd name="T21" fmla="*/ 157 h 157"/>
                <a:gd name="T22" fmla="*/ 25 w 212"/>
                <a:gd name="T23" fmla="*/ 157 h 157"/>
                <a:gd name="T24" fmla="*/ 16 w 212"/>
                <a:gd name="T25" fmla="*/ 155 h 157"/>
                <a:gd name="T26" fmla="*/ 8 w 212"/>
                <a:gd name="T27" fmla="*/ 149 h 157"/>
                <a:gd name="T28" fmla="*/ 2 w 212"/>
                <a:gd name="T29" fmla="*/ 142 h 157"/>
                <a:gd name="T30" fmla="*/ 0 w 212"/>
                <a:gd name="T31" fmla="*/ 131 h 157"/>
                <a:gd name="T32" fmla="*/ 0 w 212"/>
                <a:gd name="T33" fmla="*/ 26 h 157"/>
                <a:gd name="T34" fmla="*/ 2 w 212"/>
                <a:gd name="T35" fmla="*/ 16 h 157"/>
                <a:gd name="T36" fmla="*/ 8 w 212"/>
                <a:gd name="T37" fmla="*/ 7 h 157"/>
                <a:gd name="T38" fmla="*/ 16 w 212"/>
                <a:gd name="T39" fmla="*/ 2 h 157"/>
                <a:gd name="T40" fmla="*/ 25 w 212"/>
                <a:gd name="T41"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157">
                  <a:moveTo>
                    <a:pt x="25" y="0"/>
                  </a:moveTo>
                  <a:lnTo>
                    <a:pt x="186" y="0"/>
                  </a:lnTo>
                  <a:lnTo>
                    <a:pt x="196" y="2"/>
                  </a:lnTo>
                  <a:lnTo>
                    <a:pt x="203" y="7"/>
                  </a:lnTo>
                  <a:lnTo>
                    <a:pt x="210" y="16"/>
                  </a:lnTo>
                  <a:lnTo>
                    <a:pt x="212" y="26"/>
                  </a:lnTo>
                  <a:lnTo>
                    <a:pt x="212" y="131"/>
                  </a:lnTo>
                  <a:lnTo>
                    <a:pt x="210" y="142"/>
                  </a:lnTo>
                  <a:lnTo>
                    <a:pt x="203" y="149"/>
                  </a:lnTo>
                  <a:lnTo>
                    <a:pt x="196" y="155"/>
                  </a:lnTo>
                  <a:lnTo>
                    <a:pt x="186" y="157"/>
                  </a:lnTo>
                  <a:lnTo>
                    <a:pt x="25" y="157"/>
                  </a:lnTo>
                  <a:lnTo>
                    <a:pt x="16" y="155"/>
                  </a:lnTo>
                  <a:lnTo>
                    <a:pt x="8" y="149"/>
                  </a:lnTo>
                  <a:lnTo>
                    <a:pt x="2" y="142"/>
                  </a:lnTo>
                  <a:lnTo>
                    <a:pt x="0" y="131"/>
                  </a:lnTo>
                  <a:lnTo>
                    <a:pt x="0" y="26"/>
                  </a:lnTo>
                  <a:lnTo>
                    <a:pt x="2" y="16"/>
                  </a:lnTo>
                  <a:lnTo>
                    <a:pt x="8" y="7"/>
                  </a:lnTo>
                  <a:lnTo>
                    <a:pt x="16" y="2"/>
                  </a:lnTo>
                  <a:lnTo>
                    <a:pt x="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3" name="Freeform 7"/>
            <p:cNvSpPr>
              <a:spLocks noEditPoints="1"/>
            </p:cNvSpPr>
            <p:nvPr/>
          </p:nvSpPr>
          <p:spPr bwMode="auto">
            <a:xfrm>
              <a:off x="2817" y="568"/>
              <a:ext cx="150" cy="232"/>
            </a:xfrm>
            <a:custGeom>
              <a:avLst/>
              <a:gdLst>
                <a:gd name="T0" fmla="*/ 794 w 1798"/>
                <a:gd name="T1" fmla="*/ 2357 h 2788"/>
                <a:gd name="T2" fmla="*/ 751 w 1798"/>
                <a:gd name="T3" fmla="*/ 2378 h 2788"/>
                <a:gd name="T4" fmla="*/ 721 w 1798"/>
                <a:gd name="T5" fmla="*/ 2415 h 2788"/>
                <a:gd name="T6" fmla="*/ 709 w 1798"/>
                <a:gd name="T7" fmla="*/ 2464 h 2788"/>
                <a:gd name="T8" fmla="*/ 712 w 1798"/>
                <a:gd name="T9" fmla="*/ 2594 h 2788"/>
                <a:gd name="T10" fmla="*/ 734 w 1798"/>
                <a:gd name="T11" fmla="*/ 2638 h 2788"/>
                <a:gd name="T12" fmla="*/ 771 w 1798"/>
                <a:gd name="T13" fmla="*/ 2668 h 2788"/>
                <a:gd name="T14" fmla="*/ 819 w 1798"/>
                <a:gd name="T15" fmla="*/ 2679 h 2788"/>
                <a:gd name="T16" fmla="*/ 1005 w 1798"/>
                <a:gd name="T17" fmla="*/ 2676 h 2788"/>
                <a:gd name="T18" fmla="*/ 1048 w 1798"/>
                <a:gd name="T19" fmla="*/ 2656 h 2788"/>
                <a:gd name="T20" fmla="*/ 1078 w 1798"/>
                <a:gd name="T21" fmla="*/ 2618 h 2788"/>
                <a:gd name="T22" fmla="*/ 1090 w 1798"/>
                <a:gd name="T23" fmla="*/ 2569 h 2788"/>
                <a:gd name="T24" fmla="*/ 1087 w 1798"/>
                <a:gd name="T25" fmla="*/ 2438 h 2788"/>
                <a:gd name="T26" fmla="*/ 1066 w 1798"/>
                <a:gd name="T27" fmla="*/ 2396 h 2788"/>
                <a:gd name="T28" fmla="*/ 1028 w 1798"/>
                <a:gd name="T29" fmla="*/ 2365 h 2788"/>
                <a:gd name="T30" fmla="*/ 980 w 1798"/>
                <a:gd name="T31" fmla="*/ 2354 h 2788"/>
                <a:gd name="T32" fmla="*/ 229 w 1798"/>
                <a:gd name="T33" fmla="*/ 317 h 2788"/>
                <a:gd name="T34" fmla="*/ 205 w 1798"/>
                <a:gd name="T35" fmla="*/ 325 h 2788"/>
                <a:gd name="T36" fmla="*/ 189 w 1798"/>
                <a:gd name="T37" fmla="*/ 346 h 2788"/>
                <a:gd name="T38" fmla="*/ 187 w 1798"/>
                <a:gd name="T39" fmla="*/ 2224 h 2788"/>
                <a:gd name="T40" fmla="*/ 195 w 1798"/>
                <a:gd name="T41" fmla="*/ 2249 h 2788"/>
                <a:gd name="T42" fmla="*/ 216 w 1798"/>
                <a:gd name="T43" fmla="*/ 2264 h 2788"/>
                <a:gd name="T44" fmla="*/ 1569 w 1798"/>
                <a:gd name="T45" fmla="*/ 2267 h 2788"/>
                <a:gd name="T46" fmla="*/ 1594 w 1798"/>
                <a:gd name="T47" fmla="*/ 2258 h 2788"/>
                <a:gd name="T48" fmla="*/ 1610 w 1798"/>
                <a:gd name="T49" fmla="*/ 2237 h 2788"/>
                <a:gd name="T50" fmla="*/ 1612 w 1798"/>
                <a:gd name="T51" fmla="*/ 358 h 2788"/>
                <a:gd name="T52" fmla="*/ 1604 w 1798"/>
                <a:gd name="T53" fmla="*/ 333 h 2788"/>
                <a:gd name="T54" fmla="*/ 1583 w 1798"/>
                <a:gd name="T55" fmla="*/ 319 h 2788"/>
                <a:gd name="T56" fmla="*/ 229 w 1798"/>
                <a:gd name="T57" fmla="*/ 317 h 2788"/>
                <a:gd name="T58" fmla="*/ 761 w 1798"/>
                <a:gd name="T59" fmla="*/ 128 h 2788"/>
                <a:gd name="T60" fmla="*/ 740 w 1798"/>
                <a:gd name="T61" fmla="*/ 144 h 2788"/>
                <a:gd name="T62" fmla="*/ 732 w 1798"/>
                <a:gd name="T63" fmla="*/ 169 h 2788"/>
                <a:gd name="T64" fmla="*/ 740 w 1798"/>
                <a:gd name="T65" fmla="*/ 194 h 2788"/>
                <a:gd name="T66" fmla="*/ 761 w 1798"/>
                <a:gd name="T67" fmla="*/ 208 h 2788"/>
                <a:gd name="T68" fmla="*/ 1024 w 1798"/>
                <a:gd name="T69" fmla="*/ 210 h 2788"/>
                <a:gd name="T70" fmla="*/ 1049 w 1798"/>
                <a:gd name="T71" fmla="*/ 203 h 2788"/>
                <a:gd name="T72" fmla="*/ 1065 w 1798"/>
                <a:gd name="T73" fmla="*/ 182 h 2788"/>
                <a:gd name="T74" fmla="*/ 1065 w 1798"/>
                <a:gd name="T75" fmla="*/ 155 h 2788"/>
                <a:gd name="T76" fmla="*/ 1049 w 1798"/>
                <a:gd name="T77" fmla="*/ 135 h 2788"/>
                <a:gd name="T78" fmla="*/ 1024 w 1798"/>
                <a:gd name="T79" fmla="*/ 126 h 2788"/>
                <a:gd name="T80" fmla="*/ 168 w 1798"/>
                <a:gd name="T81" fmla="*/ 0 h 2788"/>
                <a:gd name="T82" fmla="*/ 1661 w 1798"/>
                <a:gd name="T83" fmla="*/ 2 h 2788"/>
                <a:gd name="T84" fmla="*/ 1716 w 1798"/>
                <a:gd name="T85" fmla="*/ 23 h 2788"/>
                <a:gd name="T86" fmla="*/ 1759 w 1798"/>
                <a:gd name="T87" fmla="*/ 60 h 2788"/>
                <a:gd name="T88" fmla="*/ 1788 w 1798"/>
                <a:gd name="T89" fmla="*/ 110 h 2788"/>
                <a:gd name="T90" fmla="*/ 1798 w 1798"/>
                <a:gd name="T91" fmla="*/ 169 h 2788"/>
                <a:gd name="T92" fmla="*/ 1796 w 1798"/>
                <a:gd name="T93" fmla="*/ 2649 h 2788"/>
                <a:gd name="T94" fmla="*/ 1776 w 1798"/>
                <a:gd name="T95" fmla="*/ 2704 h 2788"/>
                <a:gd name="T96" fmla="*/ 1739 w 1798"/>
                <a:gd name="T97" fmla="*/ 2748 h 2788"/>
                <a:gd name="T98" fmla="*/ 1690 w 1798"/>
                <a:gd name="T99" fmla="*/ 2777 h 2788"/>
                <a:gd name="T100" fmla="*/ 1631 w 1798"/>
                <a:gd name="T101" fmla="*/ 2788 h 2788"/>
                <a:gd name="T102" fmla="*/ 138 w 1798"/>
                <a:gd name="T103" fmla="*/ 2786 h 2788"/>
                <a:gd name="T104" fmla="*/ 83 w 1798"/>
                <a:gd name="T105" fmla="*/ 2765 h 2788"/>
                <a:gd name="T106" fmla="*/ 40 w 1798"/>
                <a:gd name="T107" fmla="*/ 2727 h 2788"/>
                <a:gd name="T108" fmla="*/ 11 w 1798"/>
                <a:gd name="T109" fmla="*/ 2677 h 2788"/>
                <a:gd name="T110" fmla="*/ 0 w 1798"/>
                <a:gd name="T111" fmla="*/ 2619 h 2788"/>
                <a:gd name="T112" fmla="*/ 2 w 1798"/>
                <a:gd name="T113" fmla="*/ 139 h 2788"/>
                <a:gd name="T114" fmla="*/ 23 w 1798"/>
                <a:gd name="T115" fmla="*/ 84 h 2788"/>
                <a:gd name="T116" fmla="*/ 61 w 1798"/>
                <a:gd name="T117" fmla="*/ 40 h 2788"/>
                <a:gd name="T118" fmla="*/ 110 w 1798"/>
                <a:gd name="T119" fmla="*/ 11 h 2788"/>
                <a:gd name="T120" fmla="*/ 168 w 1798"/>
                <a:gd name="T121" fmla="*/ 0 h 2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98" h="2788">
                  <a:moveTo>
                    <a:pt x="819" y="2354"/>
                  </a:moveTo>
                  <a:lnTo>
                    <a:pt x="794" y="2357"/>
                  </a:lnTo>
                  <a:lnTo>
                    <a:pt x="771" y="2365"/>
                  </a:lnTo>
                  <a:lnTo>
                    <a:pt x="751" y="2378"/>
                  </a:lnTo>
                  <a:lnTo>
                    <a:pt x="734" y="2396"/>
                  </a:lnTo>
                  <a:lnTo>
                    <a:pt x="721" y="2415"/>
                  </a:lnTo>
                  <a:lnTo>
                    <a:pt x="712" y="2438"/>
                  </a:lnTo>
                  <a:lnTo>
                    <a:pt x="709" y="2464"/>
                  </a:lnTo>
                  <a:lnTo>
                    <a:pt x="709" y="2569"/>
                  </a:lnTo>
                  <a:lnTo>
                    <a:pt x="712" y="2594"/>
                  </a:lnTo>
                  <a:lnTo>
                    <a:pt x="721" y="2618"/>
                  </a:lnTo>
                  <a:lnTo>
                    <a:pt x="734" y="2638"/>
                  </a:lnTo>
                  <a:lnTo>
                    <a:pt x="751" y="2656"/>
                  </a:lnTo>
                  <a:lnTo>
                    <a:pt x="771" y="2668"/>
                  </a:lnTo>
                  <a:lnTo>
                    <a:pt x="794" y="2676"/>
                  </a:lnTo>
                  <a:lnTo>
                    <a:pt x="819" y="2679"/>
                  </a:lnTo>
                  <a:lnTo>
                    <a:pt x="980" y="2679"/>
                  </a:lnTo>
                  <a:lnTo>
                    <a:pt x="1005" y="2676"/>
                  </a:lnTo>
                  <a:lnTo>
                    <a:pt x="1028" y="2668"/>
                  </a:lnTo>
                  <a:lnTo>
                    <a:pt x="1048" y="2656"/>
                  </a:lnTo>
                  <a:lnTo>
                    <a:pt x="1066" y="2638"/>
                  </a:lnTo>
                  <a:lnTo>
                    <a:pt x="1078" y="2618"/>
                  </a:lnTo>
                  <a:lnTo>
                    <a:pt x="1087" y="2594"/>
                  </a:lnTo>
                  <a:lnTo>
                    <a:pt x="1090" y="2569"/>
                  </a:lnTo>
                  <a:lnTo>
                    <a:pt x="1090" y="2464"/>
                  </a:lnTo>
                  <a:lnTo>
                    <a:pt x="1087" y="2438"/>
                  </a:lnTo>
                  <a:lnTo>
                    <a:pt x="1078" y="2415"/>
                  </a:lnTo>
                  <a:lnTo>
                    <a:pt x="1066" y="2396"/>
                  </a:lnTo>
                  <a:lnTo>
                    <a:pt x="1048" y="2378"/>
                  </a:lnTo>
                  <a:lnTo>
                    <a:pt x="1028" y="2365"/>
                  </a:lnTo>
                  <a:lnTo>
                    <a:pt x="1005" y="2357"/>
                  </a:lnTo>
                  <a:lnTo>
                    <a:pt x="980" y="2354"/>
                  </a:lnTo>
                  <a:lnTo>
                    <a:pt x="819" y="2354"/>
                  </a:lnTo>
                  <a:close/>
                  <a:moveTo>
                    <a:pt x="229" y="317"/>
                  </a:moveTo>
                  <a:lnTo>
                    <a:pt x="216" y="319"/>
                  </a:lnTo>
                  <a:lnTo>
                    <a:pt x="205" y="325"/>
                  </a:lnTo>
                  <a:lnTo>
                    <a:pt x="195" y="333"/>
                  </a:lnTo>
                  <a:lnTo>
                    <a:pt x="189" y="346"/>
                  </a:lnTo>
                  <a:lnTo>
                    <a:pt x="187" y="358"/>
                  </a:lnTo>
                  <a:lnTo>
                    <a:pt x="187" y="2224"/>
                  </a:lnTo>
                  <a:lnTo>
                    <a:pt x="189" y="2237"/>
                  </a:lnTo>
                  <a:lnTo>
                    <a:pt x="195" y="2249"/>
                  </a:lnTo>
                  <a:lnTo>
                    <a:pt x="205" y="2258"/>
                  </a:lnTo>
                  <a:lnTo>
                    <a:pt x="216" y="2264"/>
                  </a:lnTo>
                  <a:lnTo>
                    <a:pt x="229" y="2267"/>
                  </a:lnTo>
                  <a:lnTo>
                    <a:pt x="1569" y="2267"/>
                  </a:lnTo>
                  <a:lnTo>
                    <a:pt x="1583" y="2264"/>
                  </a:lnTo>
                  <a:lnTo>
                    <a:pt x="1594" y="2258"/>
                  </a:lnTo>
                  <a:lnTo>
                    <a:pt x="1604" y="2249"/>
                  </a:lnTo>
                  <a:lnTo>
                    <a:pt x="1610" y="2237"/>
                  </a:lnTo>
                  <a:lnTo>
                    <a:pt x="1612" y="2224"/>
                  </a:lnTo>
                  <a:lnTo>
                    <a:pt x="1612" y="358"/>
                  </a:lnTo>
                  <a:lnTo>
                    <a:pt x="1610" y="346"/>
                  </a:lnTo>
                  <a:lnTo>
                    <a:pt x="1604" y="333"/>
                  </a:lnTo>
                  <a:lnTo>
                    <a:pt x="1594" y="325"/>
                  </a:lnTo>
                  <a:lnTo>
                    <a:pt x="1583" y="319"/>
                  </a:lnTo>
                  <a:lnTo>
                    <a:pt x="1569" y="317"/>
                  </a:lnTo>
                  <a:lnTo>
                    <a:pt x="229" y="317"/>
                  </a:lnTo>
                  <a:close/>
                  <a:moveTo>
                    <a:pt x="775" y="126"/>
                  </a:moveTo>
                  <a:lnTo>
                    <a:pt x="761" y="128"/>
                  </a:lnTo>
                  <a:lnTo>
                    <a:pt x="750" y="135"/>
                  </a:lnTo>
                  <a:lnTo>
                    <a:pt x="740" y="144"/>
                  </a:lnTo>
                  <a:lnTo>
                    <a:pt x="734" y="155"/>
                  </a:lnTo>
                  <a:lnTo>
                    <a:pt x="732" y="169"/>
                  </a:lnTo>
                  <a:lnTo>
                    <a:pt x="734" y="182"/>
                  </a:lnTo>
                  <a:lnTo>
                    <a:pt x="740" y="194"/>
                  </a:lnTo>
                  <a:lnTo>
                    <a:pt x="750" y="203"/>
                  </a:lnTo>
                  <a:lnTo>
                    <a:pt x="761" y="208"/>
                  </a:lnTo>
                  <a:lnTo>
                    <a:pt x="775" y="210"/>
                  </a:lnTo>
                  <a:lnTo>
                    <a:pt x="1024" y="210"/>
                  </a:lnTo>
                  <a:lnTo>
                    <a:pt x="1038" y="208"/>
                  </a:lnTo>
                  <a:lnTo>
                    <a:pt x="1049" y="203"/>
                  </a:lnTo>
                  <a:lnTo>
                    <a:pt x="1059" y="194"/>
                  </a:lnTo>
                  <a:lnTo>
                    <a:pt x="1065" y="182"/>
                  </a:lnTo>
                  <a:lnTo>
                    <a:pt x="1067" y="169"/>
                  </a:lnTo>
                  <a:lnTo>
                    <a:pt x="1065" y="155"/>
                  </a:lnTo>
                  <a:lnTo>
                    <a:pt x="1059" y="144"/>
                  </a:lnTo>
                  <a:lnTo>
                    <a:pt x="1049" y="135"/>
                  </a:lnTo>
                  <a:lnTo>
                    <a:pt x="1038" y="128"/>
                  </a:lnTo>
                  <a:lnTo>
                    <a:pt x="1024" y="126"/>
                  </a:lnTo>
                  <a:lnTo>
                    <a:pt x="775" y="126"/>
                  </a:lnTo>
                  <a:close/>
                  <a:moveTo>
                    <a:pt x="168" y="0"/>
                  </a:moveTo>
                  <a:lnTo>
                    <a:pt x="1631" y="0"/>
                  </a:lnTo>
                  <a:lnTo>
                    <a:pt x="1661" y="2"/>
                  </a:lnTo>
                  <a:lnTo>
                    <a:pt x="1690" y="11"/>
                  </a:lnTo>
                  <a:lnTo>
                    <a:pt x="1716" y="23"/>
                  </a:lnTo>
                  <a:lnTo>
                    <a:pt x="1739" y="40"/>
                  </a:lnTo>
                  <a:lnTo>
                    <a:pt x="1759" y="60"/>
                  </a:lnTo>
                  <a:lnTo>
                    <a:pt x="1776" y="84"/>
                  </a:lnTo>
                  <a:lnTo>
                    <a:pt x="1788" y="110"/>
                  </a:lnTo>
                  <a:lnTo>
                    <a:pt x="1796" y="139"/>
                  </a:lnTo>
                  <a:lnTo>
                    <a:pt x="1798" y="169"/>
                  </a:lnTo>
                  <a:lnTo>
                    <a:pt x="1798" y="2619"/>
                  </a:lnTo>
                  <a:lnTo>
                    <a:pt x="1796" y="2649"/>
                  </a:lnTo>
                  <a:lnTo>
                    <a:pt x="1788" y="2677"/>
                  </a:lnTo>
                  <a:lnTo>
                    <a:pt x="1776" y="2704"/>
                  </a:lnTo>
                  <a:lnTo>
                    <a:pt x="1759" y="2727"/>
                  </a:lnTo>
                  <a:lnTo>
                    <a:pt x="1739" y="2748"/>
                  </a:lnTo>
                  <a:lnTo>
                    <a:pt x="1716" y="2765"/>
                  </a:lnTo>
                  <a:lnTo>
                    <a:pt x="1690" y="2777"/>
                  </a:lnTo>
                  <a:lnTo>
                    <a:pt x="1661" y="2786"/>
                  </a:lnTo>
                  <a:lnTo>
                    <a:pt x="1631" y="2788"/>
                  </a:lnTo>
                  <a:lnTo>
                    <a:pt x="168" y="2788"/>
                  </a:lnTo>
                  <a:lnTo>
                    <a:pt x="138" y="2786"/>
                  </a:lnTo>
                  <a:lnTo>
                    <a:pt x="110" y="2777"/>
                  </a:lnTo>
                  <a:lnTo>
                    <a:pt x="83" y="2765"/>
                  </a:lnTo>
                  <a:lnTo>
                    <a:pt x="61" y="2748"/>
                  </a:lnTo>
                  <a:lnTo>
                    <a:pt x="40" y="2727"/>
                  </a:lnTo>
                  <a:lnTo>
                    <a:pt x="23" y="2704"/>
                  </a:lnTo>
                  <a:lnTo>
                    <a:pt x="11" y="2677"/>
                  </a:lnTo>
                  <a:lnTo>
                    <a:pt x="2" y="2649"/>
                  </a:lnTo>
                  <a:lnTo>
                    <a:pt x="0" y="2619"/>
                  </a:lnTo>
                  <a:lnTo>
                    <a:pt x="0" y="169"/>
                  </a:lnTo>
                  <a:lnTo>
                    <a:pt x="2" y="139"/>
                  </a:lnTo>
                  <a:lnTo>
                    <a:pt x="11" y="110"/>
                  </a:lnTo>
                  <a:lnTo>
                    <a:pt x="23" y="84"/>
                  </a:lnTo>
                  <a:lnTo>
                    <a:pt x="40" y="60"/>
                  </a:lnTo>
                  <a:lnTo>
                    <a:pt x="61" y="40"/>
                  </a:lnTo>
                  <a:lnTo>
                    <a:pt x="83" y="23"/>
                  </a:lnTo>
                  <a:lnTo>
                    <a:pt x="110" y="11"/>
                  </a:lnTo>
                  <a:lnTo>
                    <a:pt x="138" y="2"/>
                  </a:lnTo>
                  <a:lnTo>
                    <a:pt x="1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4" name="Freeform 8"/>
            <p:cNvSpPr>
              <a:spLocks/>
            </p:cNvSpPr>
            <p:nvPr/>
          </p:nvSpPr>
          <p:spPr bwMode="auto">
            <a:xfrm>
              <a:off x="3006" y="624"/>
              <a:ext cx="29" cy="98"/>
            </a:xfrm>
            <a:custGeom>
              <a:avLst/>
              <a:gdLst>
                <a:gd name="T0" fmla="*/ 88 w 345"/>
                <a:gd name="T1" fmla="*/ 0 h 1171"/>
                <a:gd name="T2" fmla="*/ 107 w 345"/>
                <a:gd name="T3" fmla="*/ 2 h 1171"/>
                <a:gd name="T4" fmla="*/ 124 w 345"/>
                <a:gd name="T5" fmla="*/ 8 h 1171"/>
                <a:gd name="T6" fmla="*/ 140 w 345"/>
                <a:gd name="T7" fmla="*/ 17 h 1171"/>
                <a:gd name="T8" fmla="*/ 153 w 345"/>
                <a:gd name="T9" fmla="*/ 32 h 1171"/>
                <a:gd name="T10" fmla="*/ 194 w 345"/>
                <a:gd name="T11" fmla="*/ 86 h 1171"/>
                <a:gd name="T12" fmla="*/ 228 w 345"/>
                <a:gd name="T13" fmla="*/ 142 h 1171"/>
                <a:gd name="T14" fmla="*/ 259 w 345"/>
                <a:gd name="T15" fmla="*/ 200 h 1171"/>
                <a:gd name="T16" fmla="*/ 285 w 345"/>
                <a:gd name="T17" fmla="*/ 260 h 1171"/>
                <a:gd name="T18" fmla="*/ 307 w 345"/>
                <a:gd name="T19" fmla="*/ 322 h 1171"/>
                <a:gd name="T20" fmla="*/ 323 w 345"/>
                <a:gd name="T21" fmla="*/ 385 h 1171"/>
                <a:gd name="T22" fmla="*/ 336 w 345"/>
                <a:gd name="T23" fmla="*/ 450 h 1171"/>
                <a:gd name="T24" fmla="*/ 343 w 345"/>
                <a:gd name="T25" fmla="*/ 515 h 1171"/>
                <a:gd name="T26" fmla="*/ 345 w 345"/>
                <a:gd name="T27" fmla="*/ 583 h 1171"/>
                <a:gd name="T28" fmla="*/ 343 w 345"/>
                <a:gd name="T29" fmla="*/ 650 h 1171"/>
                <a:gd name="T30" fmla="*/ 335 w 345"/>
                <a:gd name="T31" fmla="*/ 716 h 1171"/>
                <a:gd name="T32" fmla="*/ 322 w 345"/>
                <a:gd name="T33" fmla="*/ 782 h 1171"/>
                <a:gd name="T34" fmla="*/ 306 w 345"/>
                <a:gd name="T35" fmla="*/ 846 h 1171"/>
                <a:gd name="T36" fmla="*/ 283 w 345"/>
                <a:gd name="T37" fmla="*/ 908 h 1171"/>
                <a:gd name="T38" fmla="*/ 257 w 345"/>
                <a:gd name="T39" fmla="*/ 970 h 1171"/>
                <a:gd name="T40" fmla="*/ 226 w 345"/>
                <a:gd name="T41" fmla="*/ 1028 h 1171"/>
                <a:gd name="T42" fmla="*/ 189 w 345"/>
                <a:gd name="T43" fmla="*/ 1085 h 1171"/>
                <a:gd name="T44" fmla="*/ 150 w 345"/>
                <a:gd name="T45" fmla="*/ 1138 h 1171"/>
                <a:gd name="T46" fmla="*/ 137 w 345"/>
                <a:gd name="T47" fmla="*/ 1153 h 1171"/>
                <a:gd name="T48" fmla="*/ 120 w 345"/>
                <a:gd name="T49" fmla="*/ 1162 h 1171"/>
                <a:gd name="T50" fmla="*/ 102 w 345"/>
                <a:gd name="T51" fmla="*/ 1168 h 1171"/>
                <a:gd name="T52" fmla="*/ 85 w 345"/>
                <a:gd name="T53" fmla="*/ 1171 h 1171"/>
                <a:gd name="T54" fmla="*/ 66 w 345"/>
                <a:gd name="T55" fmla="*/ 1168 h 1171"/>
                <a:gd name="T56" fmla="*/ 48 w 345"/>
                <a:gd name="T57" fmla="*/ 1162 h 1171"/>
                <a:gd name="T58" fmla="*/ 32 w 345"/>
                <a:gd name="T59" fmla="*/ 1152 h 1171"/>
                <a:gd name="T60" fmla="*/ 18 w 345"/>
                <a:gd name="T61" fmla="*/ 1137 h 1171"/>
                <a:gd name="T62" fmla="*/ 8 w 345"/>
                <a:gd name="T63" fmla="*/ 1122 h 1171"/>
                <a:gd name="T64" fmla="*/ 2 w 345"/>
                <a:gd name="T65" fmla="*/ 1104 h 1171"/>
                <a:gd name="T66" fmla="*/ 0 w 345"/>
                <a:gd name="T67" fmla="*/ 1085 h 1171"/>
                <a:gd name="T68" fmla="*/ 2 w 345"/>
                <a:gd name="T69" fmla="*/ 1068 h 1171"/>
                <a:gd name="T70" fmla="*/ 8 w 345"/>
                <a:gd name="T71" fmla="*/ 1049 h 1171"/>
                <a:gd name="T72" fmla="*/ 18 w 345"/>
                <a:gd name="T73" fmla="*/ 1033 h 1171"/>
                <a:gd name="T74" fmla="*/ 56 w 345"/>
                <a:gd name="T75" fmla="*/ 983 h 1171"/>
                <a:gd name="T76" fmla="*/ 87 w 345"/>
                <a:gd name="T77" fmla="*/ 931 h 1171"/>
                <a:gd name="T78" fmla="*/ 114 w 345"/>
                <a:gd name="T79" fmla="*/ 877 h 1171"/>
                <a:gd name="T80" fmla="*/ 137 w 345"/>
                <a:gd name="T81" fmla="*/ 821 h 1171"/>
                <a:gd name="T82" fmla="*/ 154 w 345"/>
                <a:gd name="T83" fmla="*/ 764 h 1171"/>
                <a:gd name="T84" fmla="*/ 167 w 345"/>
                <a:gd name="T85" fmla="*/ 705 h 1171"/>
                <a:gd name="T86" fmla="*/ 174 w 345"/>
                <a:gd name="T87" fmla="*/ 644 h 1171"/>
                <a:gd name="T88" fmla="*/ 177 w 345"/>
                <a:gd name="T89" fmla="*/ 583 h 1171"/>
                <a:gd name="T90" fmla="*/ 174 w 345"/>
                <a:gd name="T91" fmla="*/ 522 h 1171"/>
                <a:gd name="T92" fmla="*/ 167 w 345"/>
                <a:gd name="T93" fmla="*/ 462 h 1171"/>
                <a:gd name="T94" fmla="*/ 154 w 345"/>
                <a:gd name="T95" fmla="*/ 403 h 1171"/>
                <a:gd name="T96" fmla="*/ 138 w 345"/>
                <a:gd name="T97" fmla="*/ 346 h 1171"/>
                <a:gd name="T98" fmla="*/ 116 w 345"/>
                <a:gd name="T99" fmla="*/ 291 h 1171"/>
                <a:gd name="T100" fmla="*/ 89 w 345"/>
                <a:gd name="T101" fmla="*/ 238 h 1171"/>
                <a:gd name="T102" fmla="*/ 58 w 345"/>
                <a:gd name="T103" fmla="*/ 186 h 1171"/>
                <a:gd name="T104" fmla="*/ 22 w 345"/>
                <a:gd name="T105" fmla="*/ 137 h 1171"/>
                <a:gd name="T106" fmla="*/ 11 w 345"/>
                <a:gd name="T107" fmla="*/ 120 h 1171"/>
                <a:gd name="T108" fmla="*/ 5 w 345"/>
                <a:gd name="T109" fmla="*/ 102 h 1171"/>
                <a:gd name="T110" fmla="*/ 4 w 345"/>
                <a:gd name="T111" fmla="*/ 84 h 1171"/>
                <a:gd name="T112" fmla="*/ 6 w 345"/>
                <a:gd name="T113" fmla="*/ 65 h 1171"/>
                <a:gd name="T114" fmla="*/ 11 w 345"/>
                <a:gd name="T115" fmla="*/ 47 h 1171"/>
                <a:gd name="T116" fmla="*/ 22 w 345"/>
                <a:gd name="T117" fmla="*/ 32 h 1171"/>
                <a:gd name="T118" fmla="*/ 35 w 345"/>
                <a:gd name="T119" fmla="*/ 17 h 1171"/>
                <a:gd name="T120" fmla="*/ 52 w 345"/>
                <a:gd name="T121" fmla="*/ 8 h 1171"/>
                <a:gd name="T122" fmla="*/ 69 w 345"/>
                <a:gd name="T123" fmla="*/ 2 h 1171"/>
                <a:gd name="T124" fmla="*/ 88 w 345"/>
                <a:gd name="T12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 h="1171">
                  <a:moveTo>
                    <a:pt x="88" y="0"/>
                  </a:moveTo>
                  <a:lnTo>
                    <a:pt x="107" y="2"/>
                  </a:lnTo>
                  <a:lnTo>
                    <a:pt x="124" y="8"/>
                  </a:lnTo>
                  <a:lnTo>
                    <a:pt x="140" y="17"/>
                  </a:lnTo>
                  <a:lnTo>
                    <a:pt x="153" y="32"/>
                  </a:lnTo>
                  <a:lnTo>
                    <a:pt x="194" y="86"/>
                  </a:lnTo>
                  <a:lnTo>
                    <a:pt x="228" y="142"/>
                  </a:lnTo>
                  <a:lnTo>
                    <a:pt x="259" y="200"/>
                  </a:lnTo>
                  <a:lnTo>
                    <a:pt x="285" y="260"/>
                  </a:lnTo>
                  <a:lnTo>
                    <a:pt x="307" y="322"/>
                  </a:lnTo>
                  <a:lnTo>
                    <a:pt x="323" y="385"/>
                  </a:lnTo>
                  <a:lnTo>
                    <a:pt x="336" y="450"/>
                  </a:lnTo>
                  <a:lnTo>
                    <a:pt x="343" y="515"/>
                  </a:lnTo>
                  <a:lnTo>
                    <a:pt x="345" y="583"/>
                  </a:lnTo>
                  <a:lnTo>
                    <a:pt x="343" y="650"/>
                  </a:lnTo>
                  <a:lnTo>
                    <a:pt x="335" y="716"/>
                  </a:lnTo>
                  <a:lnTo>
                    <a:pt x="322" y="782"/>
                  </a:lnTo>
                  <a:lnTo>
                    <a:pt x="306" y="846"/>
                  </a:lnTo>
                  <a:lnTo>
                    <a:pt x="283" y="908"/>
                  </a:lnTo>
                  <a:lnTo>
                    <a:pt x="257" y="970"/>
                  </a:lnTo>
                  <a:lnTo>
                    <a:pt x="226" y="1028"/>
                  </a:lnTo>
                  <a:lnTo>
                    <a:pt x="189" y="1085"/>
                  </a:lnTo>
                  <a:lnTo>
                    <a:pt x="150" y="1138"/>
                  </a:lnTo>
                  <a:lnTo>
                    <a:pt x="137" y="1153"/>
                  </a:lnTo>
                  <a:lnTo>
                    <a:pt x="120" y="1162"/>
                  </a:lnTo>
                  <a:lnTo>
                    <a:pt x="102" y="1168"/>
                  </a:lnTo>
                  <a:lnTo>
                    <a:pt x="85" y="1171"/>
                  </a:lnTo>
                  <a:lnTo>
                    <a:pt x="66" y="1168"/>
                  </a:lnTo>
                  <a:lnTo>
                    <a:pt x="48" y="1162"/>
                  </a:lnTo>
                  <a:lnTo>
                    <a:pt x="32" y="1152"/>
                  </a:lnTo>
                  <a:lnTo>
                    <a:pt x="18" y="1137"/>
                  </a:lnTo>
                  <a:lnTo>
                    <a:pt x="8" y="1122"/>
                  </a:lnTo>
                  <a:lnTo>
                    <a:pt x="2" y="1104"/>
                  </a:lnTo>
                  <a:lnTo>
                    <a:pt x="0" y="1085"/>
                  </a:lnTo>
                  <a:lnTo>
                    <a:pt x="2" y="1068"/>
                  </a:lnTo>
                  <a:lnTo>
                    <a:pt x="8" y="1049"/>
                  </a:lnTo>
                  <a:lnTo>
                    <a:pt x="18" y="1033"/>
                  </a:lnTo>
                  <a:lnTo>
                    <a:pt x="56" y="983"/>
                  </a:lnTo>
                  <a:lnTo>
                    <a:pt x="87" y="931"/>
                  </a:lnTo>
                  <a:lnTo>
                    <a:pt x="114" y="877"/>
                  </a:lnTo>
                  <a:lnTo>
                    <a:pt x="137" y="821"/>
                  </a:lnTo>
                  <a:lnTo>
                    <a:pt x="154" y="764"/>
                  </a:lnTo>
                  <a:lnTo>
                    <a:pt x="167" y="705"/>
                  </a:lnTo>
                  <a:lnTo>
                    <a:pt x="174" y="644"/>
                  </a:lnTo>
                  <a:lnTo>
                    <a:pt x="177" y="583"/>
                  </a:lnTo>
                  <a:lnTo>
                    <a:pt x="174" y="522"/>
                  </a:lnTo>
                  <a:lnTo>
                    <a:pt x="167" y="462"/>
                  </a:lnTo>
                  <a:lnTo>
                    <a:pt x="154" y="403"/>
                  </a:lnTo>
                  <a:lnTo>
                    <a:pt x="138" y="346"/>
                  </a:lnTo>
                  <a:lnTo>
                    <a:pt x="116" y="291"/>
                  </a:lnTo>
                  <a:lnTo>
                    <a:pt x="89" y="238"/>
                  </a:lnTo>
                  <a:lnTo>
                    <a:pt x="58" y="186"/>
                  </a:lnTo>
                  <a:lnTo>
                    <a:pt x="22" y="137"/>
                  </a:lnTo>
                  <a:lnTo>
                    <a:pt x="11" y="120"/>
                  </a:lnTo>
                  <a:lnTo>
                    <a:pt x="5" y="102"/>
                  </a:lnTo>
                  <a:lnTo>
                    <a:pt x="4" y="84"/>
                  </a:lnTo>
                  <a:lnTo>
                    <a:pt x="6" y="65"/>
                  </a:lnTo>
                  <a:lnTo>
                    <a:pt x="11" y="47"/>
                  </a:lnTo>
                  <a:lnTo>
                    <a:pt x="22" y="32"/>
                  </a:lnTo>
                  <a:lnTo>
                    <a:pt x="35" y="17"/>
                  </a:lnTo>
                  <a:lnTo>
                    <a:pt x="52" y="8"/>
                  </a:lnTo>
                  <a:lnTo>
                    <a:pt x="69" y="2"/>
                  </a:lnTo>
                  <a:lnTo>
                    <a:pt x="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5" name="Freeform 9"/>
            <p:cNvSpPr>
              <a:spLocks/>
            </p:cNvSpPr>
            <p:nvPr/>
          </p:nvSpPr>
          <p:spPr bwMode="auto">
            <a:xfrm>
              <a:off x="2985" y="641"/>
              <a:ext cx="23" cy="65"/>
            </a:xfrm>
            <a:custGeom>
              <a:avLst/>
              <a:gdLst>
                <a:gd name="T0" fmla="*/ 86 w 277"/>
                <a:gd name="T1" fmla="*/ 0 h 784"/>
                <a:gd name="T2" fmla="*/ 104 w 277"/>
                <a:gd name="T3" fmla="*/ 2 h 784"/>
                <a:gd name="T4" fmla="*/ 122 w 277"/>
                <a:gd name="T5" fmla="*/ 8 h 784"/>
                <a:gd name="T6" fmla="*/ 138 w 277"/>
                <a:gd name="T7" fmla="*/ 18 h 784"/>
                <a:gd name="T8" fmla="*/ 152 w 277"/>
                <a:gd name="T9" fmla="*/ 31 h 784"/>
                <a:gd name="T10" fmla="*/ 184 w 277"/>
                <a:gd name="T11" fmla="*/ 77 h 784"/>
                <a:gd name="T12" fmla="*/ 212 w 277"/>
                <a:gd name="T13" fmla="*/ 125 h 784"/>
                <a:gd name="T14" fmla="*/ 235 w 277"/>
                <a:gd name="T15" fmla="*/ 175 h 784"/>
                <a:gd name="T16" fmla="*/ 253 w 277"/>
                <a:gd name="T17" fmla="*/ 227 h 784"/>
                <a:gd name="T18" fmla="*/ 266 w 277"/>
                <a:gd name="T19" fmla="*/ 280 h 784"/>
                <a:gd name="T20" fmla="*/ 273 w 277"/>
                <a:gd name="T21" fmla="*/ 335 h 784"/>
                <a:gd name="T22" fmla="*/ 277 w 277"/>
                <a:gd name="T23" fmla="*/ 391 h 784"/>
                <a:gd name="T24" fmla="*/ 273 w 277"/>
                <a:gd name="T25" fmla="*/ 446 h 784"/>
                <a:gd name="T26" fmla="*/ 265 w 277"/>
                <a:gd name="T27" fmla="*/ 502 h 784"/>
                <a:gd name="T28" fmla="*/ 253 w 277"/>
                <a:gd name="T29" fmla="*/ 556 h 784"/>
                <a:gd name="T30" fmla="*/ 234 w 277"/>
                <a:gd name="T31" fmla="*/ 608 h 784"/>
                <a:gd name="T32" fmla="*/ 210 w 277"/>
                <a:gd name="T33" fmla="*/ 659 h 784"/>
                <a:gd name="T34" fmla="*/ 182 w 277"/>
                <a:gd name="T35" fmla="*/ 707 h 784"/>
                <a:gd name="T36" fmla="*/ 149 w 277"/>
                <a:gd name="T37" fmla="*/ 753 h 784"/>
                <a:gd name="T38" fmla="*/ 136 w 277"/>
                <a:gd name="T39" fmla="*/ 766 h 784"/>
                <a:gd name="T40" fmla="*/ 120 w 277"/>
                <a:gd name="T41" fmla="*/ 776 h 784"/>
                <a:gd name="T42" fmla="*/ 102 w 277"/>
                <a:gd name="T43" fmla="*/ 782 h 784"/>
                <a:gd name="T44" fmla="*/ 84 w 277"/>
                <a:gd name="T45" fmla="*/ 784 h 784"/>
                <a:gd name="T46" fmla="*/ 65 w 277"/>
                <a:gd name="T47" fmla="*/ 782 h 784"/>
                <a:gd name="T48" fmla="*/ 47 w 277"/>
                <a:gd name="T49" fmla="*/ 776 h 784"/>
                <a:gd name="T50" fmla="*/ 31 w 277"/>
                <a:gd name="T51" fmla="*/ 765 h 784"/>
                <a:gd name="T52" fmla="*/ 17 w 277"/>
                <a:gd name="T53" fmla="*/ 752 h 784"/>
                <a:gd name="T54" fmla="*/ 7 w 277"/>
                <a:gd name="T55" fmla="*/ 735 h 784"/>
                <a:gd name="T56" fmla="*/ 2 w 277"/>
                <a:gd name="T57" fmla="*/ 718 h 784"/>
                <a:gd name="T58" fmla="*/ 0 w 277"/>
                <a:gd name="T59" fmla="*/ 700 h 784"/>
                <a:gd name="T60" fmla="*/ 2 w 277"/>
                <a:gd name="T61" fmla="*/ 681 h 784"/>
                <a:gd name="T62" fmla="*/ 8 w 277"/>
                <a:gd name="T63" fmla="*/ 663 h 784"/>
                <a:gd name="T64" fmla="*/ 18 w 277"/>
                <a:gd name="T65" fmla="*/ 647 h 784"/>
                <a:gd name="T66" fmla="*/ 45 w 277"/>
                <a:gd name="T67" fmla="*/ 608 h 784"/>
                <a:gd name="T68" fmla="*/ 67 w 277"/>
                <a:gd name="T69" fmla="*/ 569 h 784"/>
                <a:gd name="T70" fmla="*/ 85 w 277"/>
                <a:gd name="T71" fmla="*/ 526 h 784"/>
                <a:gd name="T72" fmla="*/ 98 w 277"/>
                <a:gd name="T73" fmla="*/ 483 h 784"/>
                <a:gd name="T74" fmla="*/ 106 w 277"/>
                <a:gd name="T75" fmla="*/ 437 h 784"/>
                <a:gd name="T76" fmla="*/ 108 w 277"/>
                <a:gd name="T77" fmla="*/ 391 h 784"/>
                <a:gd name="T78" fmla="*/ 106 w 277"/>
                <a:gd name="T79" fmla="*/ 344 h 784"/>
                <a:gd name="T80" fmla="*/ 98 w 277"/>
                <a:gd name="T81" fmla="*/ 299 h 784"/>
                <a:gd name="T82" fmla="*/ 86 w 277"/>
                <a:gd name="T83" fmla="*/ 256 h 784"/>
                <a:gd name="T84" fmla="*/ 68 w 277"/>
                <a:gd name="T85" fmla="*/ 214 h 784"/>
                <a:gd name="T86" fmla="*/ 46 w 277"/>
                <a:gd name="T87" fmla="*/ 175 h 784"/>
                <a:gd name="T88" fmla="*/ 19 w 277"/>
                <a:gd name="T89" fmla="*/ 136 h 784"/>
                <a:gd name="T90" fmla="*/ 9 w 277"/>
                <a:gd name="T91" fmla="*/ 121 h 784"/>
                <a:gd name="T92" fmla="*/ 4 w 277"/>
                <a:gd name="T93" fmla="*/ 102 h 784"/>
                <a:gd name="T94" fmla="*/ 2 w 277"/>
                <a:gd name="T95" fmla="*/ 84 h 784"/>
                <a:gd name="T96" fmla="*/ 4 w 277"/>
                <a:gd name="T97" fmla="*/ 65 h 784"/>
                <a:gd name="T98" fmla="*/ 10 w 277"/>
                <a:gd name="T99" fmla="*/ 48 h 784"/>
                <a:gd name="T100" fmla="*/ 19 w 277"/>
                <a:gd name="T101" fmla="*/ 32 h 784"/>
                <a:gd name="T102" fmla="*/ 33 w 277"/>
                <a:gd name="T103" fmla="*/ 18 h 784"/>
                <a:gd name="T104" fmla="*/ 50 w 277"/>
                <a:gd name="T105" fmla="*/ 7 h 784"/>
                <a:gd name="T106" fmla="*/ 68 w 277"/>
                <a:gd name="T107" fmla="*/ 2 h 784"/>
                <a:gd name="T108" fmla="*/ 86 w 277"/>
                <a:gd name="T109"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7" h="784">
                  <a:moveTo>
                    <a:pt x="86" y="0"/>
                  </a:moveTo>
                  <a:lnTo>
                    <a:pt x="104" y="2"/>
                  </a:lnTo>
                  <a:lnTo>
                    <a:pt x="122" y="8"/>
                  </a:lnTo>
                  <a:lnTo>
                    <a:pt x="138" y="18"/>
                  </a:lnTo>
                  <a:lnTo>
                    <a:pt x="152" y="31"/>
                  </a:lnTo>
                  <a:lnTo>
                    <a:pt x="184" y="77"/>
                  </a:lnTo>
                  <a:lnTo>
                    <a:pt x="212" y="125"/>
                  </a:lnTo>
                  <a:lnTo>
                    <a:pt x="235" y="175"/>
                  </a:lnTo>
                  <a:lnTo>
                    <a:pt x="253" y="227"/>
                  </a:lnTo>
                  <a:lnTo>
                    <a:pt x="266" y="280"/>
                  </a:lnTo>
                  <a:lnTo>
                    <a:pt x="273" y="335"/>
                  </a:lnTo>
                  <a:lnTo>
                    <a:pt x="277" y="391"/>
                  </a:lnTo>
                  <a:lnTo>
                    <a:pt x="273" y="446"/>
                  </a:lnTo>
                  <a:lnTo>
                    <a:pt x="265" y="502"/>
                  </a:lnTo>
                  <a:lnTo>
                    <a:pt x="253" y="556"/>
                  </a:lnTo>
                  <a:lnTo>
                    <a:pt x="234" y="608"/>
                  </a:lnTo>
                  <a:lnTo>
                    <a:pt x="210" y="659"/>
                  </a:lnTo>
                  <a:lnTo>
                    <a:pt x="182" y="707"/>
                  </a:lnTo>
                  <a:lnTo>
                    <a:pt x="149" y="753"/>
                  </a:lnTo>
                  <a:lnTo>
                    <a:pt x="136" y="766"/>
                  </a:lnTo>
                  <a:lnTo>
                    <a:pt x="120" y="776"/>
                  </a:lnTo>
                  <a:lnTo>
                    <a:pt x="102" y="782"/>
                  </a:lnTo>
                  <a:lnTo>
                    <a:pt x="84" y="784"/>
                  </a:lnTo>
                  <a:lnTo>
                    <a:pt x="65" y="782"/>
                  </a:lnTo>
                  <a:lnTo>
                    <a:pt x="47" y="776"/>
                  </a:lnTo>
                  <a:lnTo>
                    <a:pt x="31" y="765"/>
                  </a:lnTo>
                  <a:lnTo>
                    <a:pt x="17" y="752"/>
                  </a:lnTo>
                  <a:lnTo>
                    <a:pt x="7" y="735"/>
                  </a:lnTo>
                  <a:lnTo>
                    <a:pt x="2" y="718"/>
                  </a:lnTo>
                  <a:lnTo>
                    <a:pt x="0" y="700"/>
                  </a:lnTo>
                  <a:lnTo>
                    <a:pt x="2" y="681"/>
                  </a:lnTo>
                  <a:lnTo>
                    <a:pt x="8" y="663"/>
                  </a:lnTo>
                  <a:lnTo>
                    <a:pt x="18" y="647"/>
                  </a:lnTo>
                  <a:lnTo>
                    <a:pt x="45" y="608"/>
                  </a:lnTo>
                  <a:lnTo>
                    <a:pt x="67" y="569"/>
                  </a:lnTo>
                  <a:lnTo>
                    <a:pt x="85" y="526"/>
                  </a:lnTo>
                  <a:lnTo>
                    <a:pt x="98" y="483"/>
                  </a:lnTo>
                  <a:lnTo>
                    <a:pt x="106" y="437"/>
                  </a:lnTo>
                  <a:lnTo>
                    <a:pt x="108" y="391"/>
                  </a:lnTo>
                  <a:lnTo>
                    <a:pt x="106" y="344"/>
                  </a:lnTo>
                  <a:lnTo>
                    <a:pt x="98" y="299"/>
                  </a:lnTo>
                  <a:lnTo>
                    <a:pt x="86" y="256"/>
                  </a:lnTo>
                  <a:lnTo>
                    <a:pt x="68" y="214"/>
                  </a:lnTo>
                  <a:lnTo>
                    <a:pt x="46" y="175"/>
                  </a:lnTo>
                  <a:lnTo>
                    <a:pt x="19" y="136"/>
                  </a:lnTo>
                  <a:lnTo>
                    <a:pt x="9" y="121"/>
                  </a:lnTo>
                  <a:lnTo>
                    <a:pt x="4" y="102"/>
                  </a:lnTo>
                  <a:lnTo>
                    <a:pt x="2" y="84"/>
                  </a:lnTo>
                  <a:lnTo>
                    <a:pt x="4" y="65"/>
                  </a:lnTo>
                  <a:lnTo>
                    <a:pt x="10" y="48"/>
                  </a:lnTo>
                  <a:lnTo>
                    <a:pt x="19" y="32"/>
                  </a:lnTo>
                  <a:lnTo>
                    <a:pt x="33" y="18"/>
                  </a:lnTo>
                  <a:lnTo>
                    <a:pt x="50" y="7"/>
                  </a:lnTo>
                  <a:lnTo>
                    <a:pt x="68" y="2"/>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6" name="Freeform 10"/>
            <p:cNvSpPr>
              <a:spLocks/>
            </p:cNvSpPr>
            <p:nvPr/>
          </p:nvSpPr>
          <p:spPr bwMode="auto">
            <a:xfrm>
              <a:off x="2750" y="624"/>
              <a:ext cx="29" cy="98"/>
            </a:xfrm>
            <a:custGeom>
              <a:avLst/>
              <a:gdLst>
                <a:gd name="T0" fmla="*/ 261 w 345"/>
                <a:gd name="T1" fmla="*/ 0 h 1171"/>
                <a:gd name="T2" fmla="*/ 279 w 345"/>
                <a:gd name="T3" fmla="*/ 2 h 1171"/>
                <a:gd name="T4" fmla="*/ 297 w 345"/>
                <a:gd name="T5" fmla="*/ 8 h 1171"/>
                <a:gd name="T6" fmla="*/ 313 w 345"/>
                <a:gd name="T7" fmla="*/ 18 h 1171"/>
                <a:gd name="T8" fmla="*/ 327 w 345"/>
                <a:gd name="T9" fmla="*/ 32 h 1171"/>
                <a:gd name="T10" fmla="*/ 337 w 345"/>
                <a:gd name="T11" fmla="*/ 48 h 1171"/>
                <a:gd name="T12" fmla="*/ 343 w 345"/>
                <a:gd name="T13" fmla="*/ 66 h 1171"/>
                <a:gd name="T14" fmla="*/ 345 w 345"/>
                <a:gd name="T15" fmla="*/ 84 h 1171"/>
                <a:gd name="T16" fmla="*/ 343 w 345"/>
                <a:gd name="T17" fmla="*/ 102 h 1171"/>
                <a:gd name="T18" fmla="*/ 337 w 345"/>
                <a:gd name="T19" fmla="*/ 120 h 1171"/>
                <a:gd name="T20" fmla="*/ 326 w 345"/>
                <a:gd name="T21" fmla="*/ 137 h 1171"/>
                <a:gd name="T22" fmla="*/ 290 w 345"/>
                <a:gd name="T23" fmla="*/ 187 h 1171"/>
                <a:gd name="T24" fmla="*/ 258 w 345"/>
                <a:gd name="T25" fmla="*/ 239 h 1171"/>
                <a:gd name="T26" fmla="*/ 231 w 345"/>
                <a:gd name="T27" fmla="*/ 292 h 1171"/>
                <a:gd name="T28" fmla="*/ 208 w 345"/>
                <a:gd name="T29" fmla="*/ 348 h 1171"/>
                <a:gd name="T30" fmla="*/ 191 w 345"/>
                <a:gd name="T31" fmla="*/ 406 h 1171"/>
                <a:gd name="T32" fmla="*/ 178 w 345"/>
                <a:gd name="T33" fmla="*/ 464 h 1171"/>
                <a:gd name="T34" fmla="*/ 171 w 345"/>
                <a:gd name="T35" fmla="*/ 526 h 1171"/>
                <a:gd name="T36" fmla="*/ 168 w 345"/>
                <a:gd name="T37" fmla="*/ 587 h 1171"/>
                <a:gd name="T38" fmla="*/ 171 w 345"/>
                <a:gd name="T39" fmla="*/ 647 h 1171"/>
                <a:gd name="T40" fmla="*/ 178 w 345"/>
                <a:gd name="T41" fmla="*/ 708 h 1171"/>
                <a:gd name="T42" fmla="*/ 191 w 345"/>
                <a:gd name="T43" fmla="*/ 766 h 1171"/>
                <a:gd name="T44" fmla="*/ 208 w 345"/>
                <a:gd name="T45" fmla="*/ 823 h 1171"/>
                <a:gd name="T46" fmla="*/ 230 w 345"/>
                <a:gd name="T47" fmla="*/ 878 h 1171"/>
                <a:gd name="T48" fmla="*/ 256 w 345"/>
                <a:gd name="T49" fmla="*/ 932 h 1171"/>
                <a:gd name="T50" fmla="*/ 288 w 345"/>
                <a:gd name="T51" fmla="*/ 984 h 1171"/>
                <a:gd name="T52" fmla="*/ 323 w 345"/>
                <a:gd name="T53" fmla="*/ 1033 h 1171"/>
                <a:gd name="T54" fmla="*/ 334 w 345"/>
                <a:gd name="T55" fmla="*/ 1050 h 1171"/>
                <a:gd name="T56" fmla="*/ 340 w 345"/>
                <a:gd name="T57" fmla="*/ 1068 h 1171"/>
                <a:gd name="T58" fmla="*/ 342 w 345"/>
                <a:gd name="T59" fmla="*/ 1086 h 1171"/>
                <a:gd name="T60" fmla="*/ 340 w 345"/>
                <a:gd name="T61" fmla="*/ 1105 h 1171"/>
                <a:gd name="T62" fmla="*/ 334 w 345"/>
                <a:gd name="T63" fmla="*/ 1122 h 1171"/>
                <a:gd name="T64" fmla="*/ 323 w 345"/>
                <a:gd name="T65" fmla="*/ 1138 h 1171"/>
                <a:gd name="T66" fmla="*/ 310 w 345"/>
                <a:gd name="T67" fmla="*/ 1152 h 1171"/>
                <a:gd name="T68" fmla="*/ 293 w 345"/>
                <a:gd name="T69" fmla="*/ 1162 h 1171"/>
                <a:gd name="T70" fmla="*/ 276 w 345"/>
                <a:gd name="T71" fmla="*/ 1168 h 1171"/>
                <a:gd name="T72" fmla="*/ 258 w 345"/>
                <a:gd name="T73" fmla="*/ 1171 h 1171"/>
                <a:gd name="T74" fmla="*/ 239 w 345"/>
                <a:gd name="T75" fmla="*/ 1168 h 1171"/>
                <a:gd name="T76" fmla="*/ 222 w 345"/>
                <a:gd name="T77" fmla="*/ 1162 h 1171"/>
                <a:gd name="T78" fmla="*/ 205 w 345"/>
                <a:gd name="T79" fmla="*/ 1152 h 1171"/>
                <a:gd name="T80" fmla="*/ 192 w 345"/>
                <a:gd name="T81" fmla="*/ 1138 h 1171"/>
                <a:gd name="T82" fmla="*/ 152 w 345"/>
                <a:gd name="T83" fmla="*/ 1084 h 1171"/>
                <a:gd name="T84" fmla="*/ 117 w 345"/>
                <a:gd name="T85" fmla="*/ 1028 h 1171"/>
                <a:gd name="T86" fmla="*/ 86 w 345"/>
                <a:gd name="T87" fmla="*/ 970 h 1171"/>
                <a:gd name="T88" fmla="*/ 60 w 345"/>
                <a:gd name="T89" fmla="*/ 910 h 1171"/>
                <a:gd name="T90" fmla="*/ 38 w 345"/>
                <a:gd name="T91" fmla="*/ 848 h 1171"/>
                <a:gd name="T92" fmla="*/ 22 w 345"/>
                <a:gd name="T93" fmla="*/ 785 h 1171"/>
                <a:gd name="T94" fmla="*/ 9 w 345"/>
                <a:gd name="T95" fmla="*/ 720 h 1171"/>
                <a:gd name="T96" fmla="*/ 2 w 345"/>
                <a:gd name="T97" fmla="*/ 654 h 1171"/>
                <a:gd name="T98" fmla="*/ 0 w 345"/>
                <a:gd name="T99" fmla="*/ 587 h 1171"/>
                <a:gd name="T100" fmla="*/ 2 w 345"/>
                <a:gd name="T101" fmla="*/ 520 h 1171"/>
                <a:gd name="T102" fmla="*/ 10 w 345"/>
                <a:gd name="T103" fmla="*/ 454 h 1171"/>
                <a:gd name="T104" fmla="*/ 23 w 345"/>
                <a:gd name="T105" fmla="*/ 388 h 1171"/>
                <a:gd name="T106" fmla="*/ 40 w 345"/>
                <a:gd name="T107" fmla="*/ 324 h 1171"/>
                <a:gd name="T108" fmla="*/ 62 w 345"/>
                <a:gd name="T109" fmla="*/ 261 h 1171"/>
                <a:gd name="T110" fmla="*/ 88 w 345"/>
                <a:gd name="T111" fmla="*/ 200 h 1171"/>
                <a:gd name="T112" fmla="*/ 120 w 345"/>
                <a:gd name="T113" fmla="*/ 141 h 1171"/>
                <a:gd name="T114" fmla="*/ 155 w 345"/>
                <a:gd name="T115" fmla="*/ 85 h 1171"/>
                <a:gd name="T116" fmla="*/ 195 w 345"/>
                <a:gd name="T117" fmla="*/ 31 h 1171"/>
                <a:gd name="T118" fmla="*/ 209 w 345"/>
                <a:gd name="T119" fmla="*/ 17 h 1171"/>
                <a:gd name="T120" fmla="*/ 225 w 345"/>
                <a:gd name="T121" fmla="*/ 8 h 1171"/>
                <a:gd name="T122" fmla="*/ 243 w 345"/>
                <a:gd name="T123" fmla="*/ 2 h 1171"/>
                <a:gd name="T124" fmla="*/ 261 w 345"/>
                <a:gd name="T12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 h="1171">
                  <a:moveTo>
                    <a:pt x="261" y="0"/>
                  </a:moveTo>
                  <a:lnTo>
                    <a:pt x="279" y="2"/>
                  </a:lnTo>
                  <a:lnTo>
                    <a:pt x="297" y="8"/>
                  </a:lnTo>
                  <a:lnTo>
                    <a:pt x="313" y="18"/>
                  </a:lnTo>
                  <a:lnTo>
                    <a:pt x="327" y="32"/>
                  </a:lnTo>
                  <a:lnTo>
                    <a:pt x="337" y="48"/>
                  </a:lnTo>
                  <a:lnTo>
                    <a:pt x="343" y="66"/>
                  </a:lnTo>
                  <a:lnTo>
                    <a:pt x="345" y="84"/>
                  </a:lnTo>
                  <a:lnTo>
                    <a:pt x="343" y="102"/>
                  </a:lnTo>
                  <a:lnTo>
                    <a:pt x="337" y="120"/>
                  </a:lnTo>
                  <a:lnTo>
                    <a:pt x="326" y="137"/>
                  </a:lnTo>
                  <a:lnTo>
                    <a:pt x="290" y="187"/>
                  </a:lnTo>
                  <a:lnTo>
                    <a:pt x="258" y="239"/>
                  </a:lnTo>
                  <a:lnTo>
                    <a:pt x="231" y="292"/>
                  </a:lnTo>
                  <a:lnTo>
                    <a:pt x="208" y="348"/>
                  </a:lnTo>
                  <a:lnTo>
                    <a:pt x="191" y="406"/>
                  </a:lnTo>
                  <a:lnTo>
                    <a:pt x="178" y="464"/>
                  </a:lnTo>
                  <a:lnTo>
                    <a:pt x="171" y="526"/>
                  </a:lnTo>
                  <a:lnTo>
                    <a:pt x="168" y="587"/>
                  </a:lnTo>
                  <a:lnTo>
                    <a:pt x="171" y="647"/>
                  </a:lnTo>
                  <a:lnTo>
                    <a:pt x="178" y="708"/>
                  </a:lnTo>
                  <a:lnTo>
                    <a:pt x="191" y="766"/>
                  </a:lnTo>
                  <a:lnTo>
                    <a:pt x="208" y="823"/>
                  </a:lnTo>
                  <a:lnTo>
                    <a:pt x="230" y="878"/>
                  </a:lnTo>
                  <a:lnTo>
                    <a:pt x="256" y="932"/>
                  </a:lnTo>
                  <a:lnTo>
                    <a:pt x="288" y="984"/>
                  </a:lnTo>
                  <a:lnTo>
                    <a:pt x="323" y="1033"/>
                  </a:lnTo>
                  <a:lnTo>
                    <a:pt x="334" y="1050"/>
                  </a:lnTo>
                  <a:lnTo>
                    <a:pt x="340" y="1068"/>
                  </a:lnTo>
                  <a:lnTo>
                    <a:pt x="342" y="1086"/>
                  </a:lnTo>
                  <a:lnTo>
                    <a:pt x="340" y="1105"/>
                  </a:lnTo>
                  <a:lnTo>
                    <a:pt x="334" y="1122"/>
                  </a:lnTo>
                  <a:lnTo>
                    <a:pt x="323" y="1138"/>
                  </a:lnTo>
                  <a:lnTo>
                    <a:pt x="310" y="1152"/>
                  </a:lnTo>
                  <a:lnTo>
                    <a:pt x="293" y="1162"/>
                  </a:lnTo>
                  <a:lnTo>
                    <a:pt x="276" y="1168"/>
                  </a:lnTo>
                  <a:lnTo>
                    <a:pt x="258" y="1171"/>
                  </a:lnTo>
                  <a:lnTo>
                    <a:pt x="239" y="1168"/>
                  </a:lnTo>
                  <a:lnTo>
                    <a:pt x="222" y="1162"/>
                  </a:lnTo>
                  <a:lnTo>
                    <a:pt x="205" y="1152"/>
                  </a:lnTo>
                  <a:lnTo>
                    <a:pt x="192" y="1138"/>
                  </a:lnTo>
                  <a:lnTo>
                    <a:pt x="152" y="1084"/>
                  </a:lnTo>
                  <a:lnTo>
                    <a:pt x="117" y="1028"/>
                  </a:lnTo>
                  <a:lnTo>
                    <a:pt x="86" y="970"/>
                  </a:lnTo>
                  <a:lnTo>
                    <a:pt x="60" y="910"/>
                  </a:lnTo>
                  <a:lnTo>
                    <a:pt x="38" y="848"/>
                  </a:lnTo>
                  <a:lnTo>
                    <a:pt x="22" y="785"/>
                  </a:lnTo>
                  <a:lnTo>
                    <a:pt x="9" y="720"/>
                  </a:lnTo>
                  <a:lnTo>
                    <a:pt x="2" y="654"/>
                  </a:lnTo>
                  <a:lnTo>
                    <a:pt x="0" y="587"/>
                  </a:lnTo>
                  <a:lnTo>
                    <a:pt x="2" y="520"/>
                  </a:lnTo>
                  <a:lnTo>
                    <a:pt x="10" y="454"/>
                  </a:lnTo>
                  <a:lnTo>
                    <a:pt x="23" y="388"/>
                  </a:lnTo>
                  <a:lnTo>
                    <a:pt x="40" y="324"/>
                  </a:lnTo>
                  <a:lnTo>
                    <a:pt x="62" y="261"/>
                  </a:lnTo>
                  <a:lnTo>
                    <a:pt x="88" y="200"/>
                  </a:lnTo>
                  <a:lnTo>
                    <a:pt x="120" y="141"/>
                  </a:lnTo>
                  <a:lnTo>
                    <a:pt x="155" y="85"/>
                  </a:lnTo>
                  <a:lnTo>
                    <a:pt x="195" y="31"/>
                  </a:lnTo>
                  <a:lnTo>
                    <a:pt x="209" y="17"/>
                  </a:lnTo>
                  <a:lnTo>
                    <a:pt x="225" y="8"/>
                  </a:lnTo>
                  <a:lnTo>
                    <a:pt x="243" y="2"/>
                  </a:lnTo>
                  <a:lnTo>
                    <a:pt x="2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37" name="Freeform 11"/>
            <p:cNvSpPr>
              <a:spLocks/>
            </p:cNvSpPr>
            <p:nvPr/>
          </p:nvSpPr>
          <p:spPr bwMode="auto">
            <a:xfrm>
              <a:off x="2777" y="641"/>
              <a:ext cx="23" cy="65"/>
            </a:xfrm>
            <a:custGeom>
              <a:avLst/>
              <a:gdLst>
                <a:gd name="T0" fmla="*/ 193 w 277"/>
                <a:gd name="T1" fmla="*/ 0 h 784"/>
                <a:gd name="T2" fmla="*/ 212 w 277"/>
                <a:gd name="T3" fmla="*/ 2 h 784"/>
                <a:gd name="T4" fmla="*/ 229 w 277"/>
                <a:gd name="T5" fmla="*/ 8 h 784"/>
                <a:gd name="T6" fmla="*/ 246 w 277"/>
                <a:gd name="T7" fmla="*/ 19 h 784"/>
                <a:gd name="T8" fmla="*/ 259 w 277"/>
                <a:gd name="T9" fmla="*/ 32 h 784"/>
                <a:gd name="T10" fmla="*/ 270 w 277"/>
                <a:gd name="T11" fmla="*/ 48 h 784"/>
                <a:gd name="T12" fmla="*/ 275 w 277"/>
                <a:gd name="T13" fmla="*/ 65 h 784"/>
                <a:gd name="T14" fmla="*/ 277 w 277"/>
                <a:gd name="T15" fmla="*/ 84 h 784"/>
                <a:gd name="T16" fmla="*/ 275 w 277"/>
                <a:gd name="T17" fmla="*/ 103 h 784"/>
                <a:gd name="T18" fmla="*/ 269 w 277"/>
                <a:gd name="T19" fmla="*/ 121 h 784"/>
                <a:gd name="T20" fmla="*/ 258 w 277"/>
                <a:gd name="T21" fmla="*/ 137 h 784"/>
                <a:gd name="T22" fmla="*/ 231 w 277"/>
                <a:gd name="T23" fmla="*/ 175 h 784"/>
                <a:gd name="T24" fmla="*/ 210 w 277"/>
                <a:gd name="T25" fmla="*/ 215 h 784"/>
                <a:gd name="T26" fmla="*/ 192 w 277"/>
                <a:gd name="T27" fmla="*/ 257 h 784"/>
                <a:gd name="T28" fmla="*/ 180 w 277"/>
                <a:gd name="T29" fmla="*/ 302 h 784"/>
                <a:gd name="T30" fmla="*/ 171 w 277"/>
                <a:gd name="T31" fmla="*/ 346 h 784"/>
                <a:gd name="T32" fmla="*/ 169 w 277"/>
                <a:gd name="T33" fmla="*/ 393 h 784"/>
                <a:gd name="T34" fmla="*/ 171 w 277"/>
                <a:gd name="T35" fmla="*/ 439 h 784"/>
                <a:gd name="T36" fmla="*/ 179 w 277"/>
                <a:gd name="T37" fmla="*/ 485 h 784"/>
                <a:gd name="T38" fmla="*/ 191 w 277"/>
                <a:gd name="T39" fmla="*/ 527 h 784"/>
                <a:gd name="T40" fmla="*/ 209 w 277"/>
                <a:gd name="T41" fmla="*/ 570 h 784"/>
                <a:gd name="T42" fmla="*/ 230 w 277"/>
                <a:gd name="T43" fmla="*/ 609 h 784"/>
                <a:gd name="T44" fmla="*/ 257 w 277"/>
                <a:gd name="T45" fmla="*/ 647 h 784"/>
                <a:gd name="T46" fmla="*/ 268 w 277"/>
                <a:gd name="T47" fmla="*/ 663 h 784"/>
                <a:gd name="T48" fmla="*/ 274 w 277"/>
                <a:gd name="T49" fmla="*/ 681 h 784"/>
                <a:gd name="T50" fmla="*/ 275 w 277"/>
                <a:gd name="T51" fmla="*/ 700 h 784"/>
                <a:gd name="T52" fmla="*/ 273 w 277"/>
                <a:gd name="T53" fmla="*/ 719 h 784"/>
                <a:gd name="T54" fmla="*/ 268 w 277"/>
                <a:gd name="T55" fmla="*/ 736 h 784"/>
                <a:gd name="T56" fmla="*/ 257 w 277"/>
                <a:gd name="T57" fmla="*/ 752 h 784"/>
                <a:gd name="T58" fmla="*/ 244 w 277"/>
                <a:gd name="T59" fmla="*/ 765 h 784"/>
                <a:gd name="T60" fmla="*/ 227 w 277"/>
                <a:gd name="T61" fmla="*/ 776 h 784"/>
                <a:gd name="T62" fmla="*/ 210 w 277"/>
                <a:gd name="T63" fmla="*/ 782 h 784"/>
                <a:gd name="T64" fmla="*/ 191 w 277"/>
                <a:gd name="T65" fmla="*/ 784 h 784"/>
                <a:gd name="T66" fmla="*/ 173 w 277"/>
                <a:gd name="T67" fmla="*/ 782 h 784"/>
                <a:gd name="T68" fmla="*/ 156 w 277"/>
                <a:gd name="T69" fmla="*/ 776 h 784"/>
                <a:gd name="T70" fmla="*/ 139 w 277"/>
                <a:gd name="T71" fmla="*/ 765 h 784"/>
                <a:gd name="T72" fmla="*/ 126 w 277"/>
                <a:gd name="T73" fmla="*/ 752 h 784"/>
                <a:gd name="T74" fmla="*/ 93 w 277"/>
                <a:gd name="T75" fmla="*/ 706 h 784"/>
                <a:gd name="T76" fmla="*/ 65 w 277"/>
                <a:gd name="T77" fmla="*/ 658 h 784"/>
                <a:gd name="T78" fmla="*/ 42 w 277"/>
                <a:gd name="T79" fmla="*/ 609 h 784"/>
                <a:gd name="T80" fmla="*/ 24 w 277"/>
                <a:gd name="T81" fmla="*/ 557 h 784"/>
                <a:gd name="T82" fmla="*/ 11 w 277"/>
                <a:gd name="T83" fmla="*/ 503 h 784"/>
                <a:gd name="T84" fmla="*/ 3 w 277"/>
                <a:gd name="T85" fmla="*/ 449 h 784"/>
                <a:gd name="T86" fmla="*/ 0 w 277"/>
                <a:gd name="T87" fmla="*/ 393 h 784"/>
                <a:gd name="T88" fmla="*/ 3 w 277"/>
                <a:gd name="T89" fmla="*/ 337 h 784"/>
                <a:gd name="T90" fmla="*/ 12 w 277"/>
                <a:gd name="T91" fmla="*/ 282 h 784"/>
                <a:gd name="T92" fmla="*/ 25 w 277"/>
                <a:gd name="T93" fmla="*/ 228 h 784"/>
                <a:gd name="T94" fmla="*/ 43 w 277"/>
                <a:gd name="T95" fmla="*/ 176 h 784"/>
                <a:gd name="T96" fmla="*/ 67 w 277"/>
                <a:gd name="T97" fmla="*/ 125 h 784"/>
                <a:gd name="T98" fmla="*/ 95 w 277"/>
                <a:gd name="T99" fmla="*/ 77 h 784"/>
                <a:gd name="T100" fmla="*/ 128 w 277"/>
                <a:gd name="T101" fmla="*/ 31 h 784"/>
                <a:gd name="T102" fmla="*/ 141 w 277"/>
                <a:gd name="T103" fmla="*/ 18 h 784"/>
                <a:gd name="T104" fmla="*/ 158 w 277"/>
                <a:gd name="T105" fmla="*/ 7 h 784"/>
                <a:gd name="T106" fmla="*/ 176 w 277"/>
                <a:gd name="T107" fmla="*/ 2 h 784"/>
                <a:gd name="T108" fmla="*/ 193 w 277"/>
                <a:gd name="T109"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7" h="784">
                  <a:moveTo>
                    <a:pt x="193" y="0"/>
                  </a:moveTo>
                  <a:lnTo>
                    <a:pt x="212" y="2"/>
                  </a:lnTo>
                  <a:lnTo>
                    <a:pt x="229" y="8"/>
                  </a:lnTo>
                  <a:lnTo>
                    <a:pt x="246" y="19"/>
                  </a:lnTo>
                  <a:lnTo>
                    <a:pt x="259" y="32"/>
                  </a:lnTo>
                  <a:lnTo>
                    <a:pt x="270" y="48"/>
                  </a:lnTo>
                  <a:lnTo>
                    <a:pt x="275" y="65"/>
                  </a:lnTo>
                  <a:lnTo>
                    <a:pt x="277" y="84"/>
                  </a:lnTo>
                  <a:lnTo>
                    <a:pt x="275" y="103"/>
                  </a:lnTo>
                  <a:lnTo>
                    <a:pt x="269" y="121"/>
                  </a:lnTo>
                  <a:lnTo>
                    <a:pt x="258" y="137"/>
                  </a:lnTo>
                  <a:lnTo>
                    <a:pt x="231" y="175"/>
                  </a:lnTo>
                  <a:lnTo>
                    <a:pt x="210" y="215"/>
                  </a:lnTo>
                  <a:lnTo>
                    <a:pt x="192" y="257"/>
                  </a:lnTo>
                  <a:lnTo>
                    <a:pt x="180" y="302"/>
                  </a:lnTo>
                  <a:lnTo>
                    <a:pt x="171" y="346"/>
                  </a:lnTo>
                  <a:lnTo>
                    <a:pt x="169" y="393"/>
                  </a:lnTo>
                  <a:lnTo>
                    <a:pt x="171" y="439"/>
                  </a:lnTo>
                  <a:lnTo>
                    <a:pt x="179" y="485"/>
                  </a:lnTo>
                  <a:lnTo>
                    <a:pt x="191" y="527"/>
                  </a:lnTo>
                  <a:lnTo>
                    <a:pt x="209" y="570"/>
                  </a:lnTo>
                  <a:lnTo>
                    <a:pt x="230" y="609"/>
                  </a:lnTo>
                  <a:lnTo>
                    <a:pt x="257" y="647"/>
                  </a:lnTo>
                  <a:lnTo>
                    <a:pt x="268" y="663"/>
                  </a:lnTo>
                  <a:lnTo>
                    <a:pt x="274" y="681"/>
                  </a:lnTo>
                  <a:lnTo>
                    <a:pt x="275" y="700"/>
                  </a:lnTo>
                  <a:lnTo>
                    <a:pt x="273" y="719"/>
                  </a:lnTo>
                  <a:lnTo>
                    <a:pt x="268" y="736"/>
                  </a:lnTo>
                  <a:lnTo>
                    <a:pt x="257" y="752"/>
                  </a:lnTo>
                  <a:lnTo>
                    <a:pt x="244" y="765"/>
                  </a:lnTo>
                  <a:lnTo>
                    <a:pt x="227" y="776"/>
                  </a:lnTo>
                  <a:lnTo>
                    <a:pt x="210" y="782"/>
                  </a:lnTo>
                  <a:lnTo>
                    <a:pt x="191" y="784"/>
                  </a:lnTo>
                  <a:lnTo>
                    <a:pt x="173" y="782"/>
                  </a:lnTo>
                  <a:lnTo>
                    <a:pt x="156" y="776"/>
                  </a:lnTo>
                  <a:lnTo>
                    <a:pt x="139" y="765"/>
                  </a:lnTo>
                  <a:lnTo>
                    <a:pt x="126" y="752"/>
                  </a:lnTo>
                  <a:lnTo>
                    <a:pt x="93" y="706"/>
                  </a:lnTo>
                  <a:lnTo>
                    <a:pt x="65" y="658"/>
                  </a:lnTo>
                  <a:lnTo>
                    <a:pt x="42" y="609"/>
                  </a:lnTo>
                  <a:lnTo>
                    <a:pt x="24" y="557"/>
                  </a:lnTo>
                  <a:lnTo>
                    <a:pt x="11" y="503"/>
                  </a:lnTo>
                  <a:lnTo>
                    <a:pt x="3" y="449"/>
                  </a:lnTo>
                  <a:lnTo>
                    <a:pt x="0" y="393"/>
                  </a:lnTo>
                  <a:lnTo>
                    <a:pt x="3" y="337"/>
                  </a:lnTo>
                  <a:lnTo>
                    <a:pt x="12" y="282"/>
                  </a:lnTo>
                  <a:lnTo>
                    <a:pt x="25" y="228"/>
                  </a:lnTo>
                  <a:lnTo>
                    <a:pt x="43" y="176"/>
                  </a:lnTo>
                  <a:lnTo>
                    <a:pt x="67" y="125"/>
                  </a:lnTo>
                  <a:lnTo>
                    <a:pt x="95" y="77"/>
                  </a:lnTo>
                  <a:lnTo>
                    <a:pt x="128" y="31"/>
                  </a:lnTo>
                  <a:lnTo>
                    <a:pt x="141" y="18"/>
                  </a:lnTo>
                  <a:lnTo>
                    <a:pt x="158" y="7"/>
                  </a:lnTo>
                  <a:lnTo>
                    <a:pt x="176" y="2"/>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grpSp>
      <p:sp>
        <p:nvSpPr>
          <p:cNvPr id="47" name="Freeform 21"/>
          <p:cNvSpPr>
            <a:spLocks/>
          </p:cNvSpPr>
          <p:nvPr/>
        </p:nvSpPr>
        <p:spPr bwMode="auto">
          <a:xfrm>
            <a:off x="5656276" y="3780564"/>
            <a:ext cx="295275" cy="317500"/>
          </a:xfrm>
          <a:custGeom>
            <a:avLst/>
            <a:gdLst>
              <a:gd name="T0" fmla="*/ 477 w 2793"/>
              <a:gd name="T1" fmla="*/ 14 h 3193"/>
              <a:gd name="T2" fmla="*/ 1075 w 2793"/>
              <a:gd name="T3" fmla="*/ 723 h 3193"/>
              <a:gd name="T4" fmla="*/ 1098 w 2793"/>
              <a:gd name="T5" fmla="*/ 765 h 3193"/>
              <a:gd name="T6" fmla="*/ 1100 w 2793"/>
              <a:gd name="T7" fmla="*/ 834 h 3193"/>
              <a:gd name="T8" fmla="*/ 1061 w 2793"/>
              <a:gd name="T9" fmla="*/ 897 h 3193"/>
              <a:gd name="T10" fmla="*/ 794 w 2793"/>
              <a:gd name="T11" fmla="*/ 1103 h 3193"/>
              <a:gd name="T12" fmla="*/ 769 w 2793"/>
              <a:gd name="T13" fmla="*/ 1178 h 3193"/>
              <a:gd name="T14" fmla="*/ 782 w 2793"/>
              <a:gd name="T15" fmla="*/ 1266 h 3193"/>
              <a:gd name="T16" fmla="*/ 822 w 2793"/>
              <a:gd name="T17" fmla="*/ 1360 h 3193"/>
              <a:gd name="T18" fmla="*/ 879 w 2793"/>
              <a:gd name="T19" fmla="*/ 1457 h 3193"/>
              <a:gd name="T20" fmla="*/ 1428 w 2793"/>
              <a:gd name="T21" fmla="*/ 2115 h 3193"/>
              <a:gd name="T22" fmla="*/ 1558 w 2793"/>
              <a:gd name="T23" fmla="*/ 2234 h 3193"/>
              <a:gd name="T24" fmla="*/ 1663 w 2793"/>
              <a:gd name="T25" fmla="*/ 2310 h 3193"/>
              <a:gd name="T26" fmla="*/ 1752 w 2793"/>
              <a:gd name="T27" fmla="*/ 2338 h 3193"/>
              <a:gd name="T28" fmla="*/ 1828 w 2793"/>
              <a:gd name="T29" fmla="*/ 2316 h 3193"/>
              <a:gd name="T30" fmla="*/ 2076 w 2793"/>
              <a:gd name="T31" fmla="*/ 2056 h 3193"/>
              <a:gd name="T32" fmla="*/ 2146 w 2793"/>
              <a:gd name="T33" fmla="*/ 2055 h 3193"/>
              <a:gd name="T34" fmla="*/ 2204 w 2793"/>
              <a:gd name="T35" fmla="*/ 2095 h 3193"/>
              <a:gd name="T36" fmla="*/ 2788 w 2793"/>
              <a:gd name="T37" fmla="*/ 2815 h 3193"/>
              <a:gd name="T38" fmla="*/ 2789 w 2793"/>
              <a:gd name="T39" fmla="*/ 2885 h 3193"/>
              <a:gd name="T40" fmla="*/ 2751 w 2793"/>
              <a:gd name="T41" fmla="*/ 2946 h 3193"/>
              <a:gd name="T42" fmla="*/ 2459 w 2793"/>
              <a:gd name="T43" fmla="*/ 3141 h 3193"/>
              <a:gd name="T44" fmla="*/ 2387 w 2793"/>
              <a:gd name="T45" fmla="*/ 3168 h 3193"/>
              <a:gd name="T46" fmla="*/ 2291 w 2793"/>
              <a:gd name="T47" fmla="*/ 3187 h 3193"/>
              <a:gd name="T48" fmla="*/ 2174 w 2793"/>
              <a:gd name="T49" fmla="*/ 3192 h 3193"/>
              <a:gd name="T50" fmla="*/ 2036 w 2793"/>
              <a:gd name="T51" fmla="*/ 3179 h 3193"/>
              <a:gd name="T52" fmla="*/ 1878 w 2793"/>
              <a:gd name="T53" fmla="*/ 3139 h 3193"/>
              <a:gd name="T54" fmla="*/ 1702 w 2793"/>
              <a:gd name="T55" fmla="*/ 3069 h 3193"/>
              <a:gd name="T56" fmla="*/ 1507 w 2793"/>
              <a:gd name="T57" fmla="*/ 2964 h 3193"/>
              <a:gd name="T58" fmla="*/ 1297 w 2793"/>
              <a:gd name="T59" fmla="*/ 2817 h 3193"/>
              <a:gd name="T60" fmla="*/ 1072 w 2793"/>
              <a:gd name="T61" fmla="*/ 2622 h 3193"/>
              <a:gd name="T62" fmla="*/ 834 w 2793"/>
              <a:gd name="T63" fmla="*/ 2376 h 3193"/>
              <a:gd name="T64" fmla="*/ 593 w 2793"/>
              <a:gd name="T65" fmla="*/ 2086 h 3193"/>
              <a:gd name="T66" fmla="*/ 402 w 2793"/>
              <a:gd name="T67" fmla="*/ 1817 h 3193"/>
              <a:gd name="T68" fmla="*/ 254 w 2793"/>
              <a:gd name="T69" fmla="*/ 1570 h 3193"/>
              <a:gd name="T70" fmla="*/ 145 w 2793"/>
              <a:gd name="T71" fmla="*/ 1345 h 3193"/>
              <a:gd name="T72" fmla="*/ 69 w 2793"/>
              <a:gd name="T73" fmla="*/ 1140 h 3193"/>
              <a:gd name="T74" fmla="*/ 23 w 2793"/>
              <a:gd name="T75" fmla="*/ 955 h 3193"/>
              <a:gd name="T76" fmla="*/ 3 w 2793"/>
              <a:gd name="T77" fmla="*/ 793 h 3193"/>
              <a:gd name="T78" fmla="*/ 2 w 2793"/>
              <a:gd name="T79" fmla="*/ 650 h 3193"/>
              <a:gd name="T80" fmla="*/ 17 w 2793"/>
              <a:gd name="T81" fmla="*/ 528 h 3193"/>
              <a:gd name="T82" fmla="*/ 44 w 2793"/>
              <a:gd name="T83" fmla="*/ 427 h 3193"/>
              <a:gd name="T84" fmla="*/ 76 w 2793"/>
              <a:gd name="T85" fmla="*/ 345 h 3193"/>
              <a:gd name="T86" fmla="*/ 111 w 2793"/>
              <a:gd name="T87" fmla="*/ 285 h 3193"/>
              <a:gd name="T88" fmla="*/ 346 w 2793"/>
              <a:gd name="T89" fmla="*/ 30 h 3193"/>
              <a:gd name="T90" fmla="*/ 409 w 2793"/>
              <a:gd name="T91" fmla="*/ 1 h 3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93" h="3193">
                <a:moveTo>
                  <a:pt x="433" y="0"/>
                </a:moveTo>
                <a:lnTo>
                  <a:pt x="455" y="4"/>
                </a:lnTo>
                <a:lnTo>
                  <a:pt x="477" y="14"/>
                </a:lnTo>
                <a:lnTo>
                  <a:pt x="497" y="26"/>
                </a:lnTo>
                <a:lnTo>
                  <a:pt x="514" y="44"/>
                </a:lnTo>
                <a:lnTo>
                  <a:pt x="1075" y="723"/>
                </a:lnTo>
                <a:lnTo>
                  <a:pt x="1075" y="724"/>
                </a:lnTo>
                <a:lnTo>
                  <a:pt x="1089" y="744"/>
                </a:lnTo>
                <a:lnTo>
                  <a:pt x="1098" y="765"/>
                </a:lnTo>
                <a:lnTo>
                  <a:pt x="1103" y="788"/>
                </a:lnTo>
                <a:lnTo>
                  <a:pt x="1104" y="811"/>
                </a:lnTo>
                <a:lnTo>
                  <a:pt x="1100" y="834"/>
                </a:lnTo>
                <a:lnTo>
                  <a:pt x="1092" y="857"/>
                </a:lnTo>
                <a:lnTo>
                  <a:pt x="1079" y="878"/>
                </a:lnTo>
                <a:lnTo>
                  <a:pt x="1061" y="897"/>
                </a:lnTo>
                <a:lnTo>
                  <a:pt x="1061" y="898"/>
                </a:lnTo>
                <a:lnTo>
                  <a:pt x="813" y="1080"/>
                </a:lnTo>
                <a:lnTo>
                  <a:pt x="794" y="1103"/>
                </a:lnTo>
                <a:lnTo>
                  <a:pt x="781" y="1127"/>
                </a:lnTo>
                <a:lnTo>
                  <a:pt x="773" y="1152"/>
                </a:lnTo>
                <a:lnTo>
                  <a:pt x="769" y="1178"/>
                </a:lnTo>
                <a:lnTo>
                  <a:pt x="770" y="1206"/>
                </a:lnTo>
                <a:lnTo>
                  <a:pt x="774" y="1236"/>
                </a:lnTo>
                <a:lnTo>
                  <a:pt x="782" y="1266"/>
                </a:lnTo>
                <a:lnTo>
                  <a:pt x="792" y="1296"/>
                </a:lnTo>
                <a:lnTo>
                  <a:pt x="807" y="1327"/>
                </a:lnTo>
                <a:lnTo>
                  <a:pt x="822" y="1360"/>
                </a:lnTo>
                <a:lnTo>
                  <a:pt x="839" y="1392"/>
                </a:lnTo>
                <a:lnTo>
                  <a:pt x="858" y="1424"/>
                </a:lnTo>
                <a:lnTo>
                  <a:pt x="879" y="1457"/>
                </a:lnTo>
                <a:lnTo>
                  <a:pt x="900" y="1490"/>
                </a:lnTo>
                <a:lnTo>
                  <a:pt x="1379" y="2066"/>
                </a:lnTo>
                <a:lnTo>
                  <a:pt x="1428" y="2115"/>
                </a:lnTo>
                <a:lnTo>
                  <a:pt x="1475" y="2159"/>
                </a:lnTo>
                <a:lnTo>
                  <a:pt x="1517" y="2199"/>
                </a:lnTo>
                <a:lnTo>
                  <a:pt x="1558" y="2234"/>
                </a:lnTo>
                <a:lnTo>
                  <a:pt x="1595" y="2264"/>
                </a:lnTo>
                <a:lnTo>
                  <a:pt x="1630" y="2289"/>
                </a:lnTo>
                <a:lnTo>
                  <a:pt x="1663" y="2310"/>
                </a:lnTo>
                <a:lnTo>
                  <a:pt x="1695" y="2325"/>
                </a:lnTo>
                <a:lnTo>
                  <a:pt x="1724" y="2334"/>
                </a:lnTo>
                <a:lnTo>
                  <a:pt x="1752" y="2338"/>
                </a:lnTo>
                <a:lnTo>
                  <a:pt x="1778" y="2336"/>
                </a:lnTo>
                <a:lnTo>
                  <a:pt x="1803" y="2329"/>
                </a:lnTo>
                <a:lnTo>
                  <a:pt x="1828" y="2316"/>
                </a:lnTo>
                <a:lnTo>
                  <a:pt x="2035" y="2080"/>
                </a:lnTo>
                <a:lnTo>
                  <a:pt x="2055" y="2065"/>
                </a:lnTo>
                <a:lnTo>
                  <a:pt x="2076" y="2056"/>
                </a:lnTo>
                <a:lnTo>
                  <a:pt x="2100" y="2052"/>
                </a:lnTo>
                <a:lnTo>
                  <a:pt x="2122" y="2051"/>
                </a:lnTo>
                <a:lnTo>
                  <a:pt x="2146" y="2055"/>
                </a:lnTo>
                <a:lnTo>
                  <a:pt x="2167" y="2063"/>
                </a:lnTo>
                <a:lnTo>
                  <a:pt x="2186" y="2077"/>
                </a:lnTo>
                <a:lnTo>
                  <a:pt x="2204" y="2095"/>
                </a:lnTo>
                <a:lnTo>
                  <a:pt x="2765" y="2773"/>
                </a:lnTo>
                <a:lnTo>
                  <a:pt x="2778" y="2793"/>
                </a:lnTo>
                <a:lnTo>
                  <a:pt x="2788" y="2815"/>
                </a:lnTo>
                <a:lnTo>
                  <a:pt x="2792" y="2838"/>
                </a:lnTo>
                <a:lnTo>
                  <a:pt x="2793" y="2861"/>
                </a:lnTo>
                <a:lnTo>
                  <a:pt x="2789" y="2885"/>
                </a:lnTo>
                <a:lnTo>
                  <a:pt x="2781" y="2907"/>
                </a:lnTo>
                <a:lnTo>
                  <a:pt x="2768" y="2927"/>
                </a:lnTo>
                <a:lnTo>
                  <a:pt x="2751" y="2946"/>
                </a:lnTo>
                <a:lnTo>
                  <a:pt x="2494" y="3120"/>
                </a:lnTo>
                <a:lnTo>
                  <a:pt x="2479" y="3131"/>
                </a:lnTo>
                <a:lnTo>
                  <a:pt x="2459" y="3141"/>
                </a:lnTo>
                <a:lnTo>
                  <a:pt x="2438" y="3151"/>
                </a:lnTo>
                <a:lnTo>
                  <a:pt x="2415" y="3160"/>
                </a:lnTo>
                <a:lnTo>
                  <a:pt x="2387" y="3168"/>
                </a:lnTo>
                <a:lnTo>
                  <a:pt x="2357" y="3176"/>
                </a:lnTo>
                <a:lnTo>
                  <a:pt x="2326" y="3183"/>
                </a:lnTo>
                <a:lnTo>
                  <a:pt x="2291" y="3187"/>
                </a:lnTo>
                <a:lnTo>
                  <a:pt x="2255" y="3191"/>
                </a:lnTo>
                <a:lnTo>
                  <a:pt x="2216" y="3193"/>
                </a:lnTo>
                <a:lnTo>
                  <a:pt x="2174" y="3192"/>
                </a:lnTo>
                <a:lnTo>
                  <a:pt x="2130" y="3190"/>
                </a:lnTo>
                <a:lnTo>
                  <a:pt x="2085" y="3186"/>
                </a:lnTo>
                <a:lnTo>
                  <a:pt x="2036" y="3179"/>
                </a:lnTo>
                <a:lnTo>
                  <a:pt x="1985" y="3168"/>
                </a:lnTo>
                <a:lnTo>
                  <a:pt x="1933" y="3155"/>
                </a:lnTo>
                <a:lnTo>
                  <a:pt x="1878" y="3139"/>
                </a:lnTo>
                <a:lnTo>
                  <a:pt x="1821" y="3119"/>
                </a:lnTo>
                <a:lnTo>
                  <a:pt x="1762" y="3096"/>
                </a:lnTo>
                <a:lnTo>
                  <a:pt x="1702" y="3069"/>
                </a:lnTo>
                <a:lnTo>
                  <a:pt x="1639" y="3038"/>
                </a:lnTo>
                <a:lnTo>
                  <a:pt x="1573" y="3004"/>
                </a:lnTo>
                <a:lnTo>
                  <a:pt x="1507" y="2964"/>
                </a:lnTo>
                <a:lnTo>
                  <a:pt x="1439" y="2919"/>
                </a:lnTo>
                <a:lnTo>
                  <a:pt x="1369" y="2870"/>
                </a:lnTo>
                <a:lnTo>
                  <a:pt x="1297" y="2817"/>
                </a:lnTo>
                <a:lnTo>
                  <a:pt x="1224" y="2758"/>
                </a:lnTo>
                <a:lnTo>
                  <a:pt x="1149" y="2693"/>
                </a:lnTo>
                <a:lnTo>
                  <a:pt x="1072" y="2622"/>
                </a:lnTo>
                <a:lnTo>
                  <a:pt x="994" y="2547"/>
                </a:lnTo>
                <a:lnTo>
                  <a:pt x="914" y="2465"/>
                </a:lnTo>
                <a:lnTo>
                  <a:pt x="834" y="2376"/>
                </a:lnTo>
                <a:lnTo>
                  <a:pt x="752" y="2281"/>
                </a:lnTo>
                <a:lnTo>
                  <a:pt x="667" y="2180"/>
                </a:lnTo>
                <a:lnTo>
                  <a:pt x="593" y="2086"/>
                </a:lnTo>
                <a:lnTo>
                  <a:pt x="524" y="1994"/>
                </a:lnTo>
                <a:lnTo>
                  <a:pt x="460" y="1905"/>
                </a:lnTo>
                <a:lnTo>
                  <a:pt x="402" y="1817"/>
                </a:lnTo>
                <a:lnTo>
                  <a:pt x="348" y="1733"/>
                </a:lnTo>
                <a:lnTo>
                  <a:pt x="298" y="1650"/>
                </a:lnTo>
                <a:lnTo>
                  <a:pt x="254" y="1570"/>
                </a:lnTo>
                <a:lnTo>
                  <a:pt x="213" y="1493"/>
                </a:lnTo>
                <a:lnTo>
                  <a:pt x="177" y="1418"/>
                </a:lnTo>
                <a:lnTo>
                  <a:pt x="145" y="1345"/>
                </a:lnTo>
                <a:lnTo>
                  <a:pt x="116" y="1274"/>
                </a:lnTo>
                <a:lnTo>
                  <a:pt x="91" y="1205"/>
                </a:lnTo>
                <a:lnTo>
                  <a:pt x="69" y="1140"/>
                </a:lnTo>
                <a:lnTo>
                  <a:pt x="51" y="1076"/>
                </a:lnTo>
                <a:lnTo>
                  <a:pt x="36" y="1015"/>
                </a:lnTo>
                <a:lnTo>
                  <a:pt x="23" y="955"/>
                </a:lnTo>
                <a:lnTo>
                  <a:pt x="14" y="899"/>
                </a:lnTo>
                <a:lnTo>
                  <a:pt x="7" y="845"/>
                </a:lnTo>
                <a:lnTo>
                  <a:pt x="3" y="793"/>
                </a:lnTo>
                <a:lnTo>
                  <a:pt x="1" y="743"/>
                </a:lnTo>
                <a:lnTo>
                  <a:pt x="0" y="695"/>
                </a:lnTo>
                <a:lnTo>
                  <a:pt x="2" y="650"/>
                </a:lnTo>
                <a:lnTo>
                  <a:pt x="6" y="607"/>
                </a:lnTo>
                <a:lnTo>
                  <a:pt x="11" y="566"/>
                </a:lnTo>
                <a:lnTo>
                  <a:pt x="17" y="528"/>
                </a:lnTo>
                <a:lnTo>
                  <a:pt x="25" y="491"/>
                </a:lnTo>
                <a:lnTo>
                  <a:pt x="34" y="458"/>
                </a:lnTo>
                <a:lnTo>
                  <a:pt x="44" y="427"/>
                </a:lnTo>
                <a:lnTo>
                  <a:pt x="54" y="397"/>
                </a:lnTo>
                <a:lnTo>
                  <a:pt x="65" y="370"/>
                </a:lnTo>
                <a:lnTo>
                  <a:pt x="76" y="345"/>
                </a:lnTo>
                <a:lnTo>
                  <a:pt x="88" y="323"/>
                </a:lnTo>
                <a:lnTo>
                  <a:pt x="99" y="304"/>
                </a:lnTo>
                <a:lnTo>
                  <a:pt x="111" y="285"/>
                </a:lnTo>
                <a:lnTo>
                  <a:pt x="122" y="270"/>
                </a:lnTo>
                <a:lnTo>
                  <a:pt x="132" y="257"/>
                </a:lnTo>
                <a:lnTo>
                  <a:pt x="346" y="30"/>
                </a:lnTo>
                <a:lnTo>
                  <a:pt x="366" y="16"/>
                </a:lnTo>
                <a:lnTo>
                  <a:pt x="387" y="7"/>
                </a:lnTo>
                <a:lnTo>
                  <a:pt x="409" y="1"/>
                </a:lnTo>
                <a:lnTo>
                  <a:pt x="433"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Montserrat" panose="00000500000000000000" pitchFamily="50" charset="0"/>
            </a:endParaRPr>
          </a:p>
        </p:txBody>
      </p:sp>
      <p:sp>
        <p:nvSpPr>
          <p:cNvPr id="8" name="CuadroTexto 7">
            <a:extLst>
              <a:ext uri="{FF2B5EF4-FFF2-40B4-BE49-F238E27FC236}">
                <a16:creationId xmlns:a16="http://schemas.microsoft.com/office/drawing/2014/main" id="{DCF76238-38B9-2E44-98FE-26301424CCD9}"/>
              </a:ext>
            </a:extLst>
          </p:cNvPr>
          <p:cNvSpPr txBox="1"/>
          <p:nvPr/>
        </p:nvSpPr>
        <p:spPr>
          <a:xfrm>
            <a:off x="453317" y="359285"/>
            <a:ext cx="2848857" cy="523220"/>
          </a:xfrm>
          <a:prstGeom prst="rect">
            <a:avLst/>
          </a:prstGeom>
          <a:noFill/>
        </p:spPr>
        <p:txBody>
          <a:bodyPr wrap="none" rtlCol="0">
            <a:spAutoFit/>
          </a:bodyPr>
          <a:lstStyle/>
          <a:p>
            <a:r>
              <a:rPr lang="es-CO" sz="2800" b="1" dirty="0">
                <a:solidFill>
                  <a:srgbClr val="00AAA7"/>
                </a:solidFill>
                <a:latin typeface="Montserrat" panose="00000500000000000000" pitchFamily="50" charset="0"/>
              </a:rPr>
              <a:t>Otras pruebas</a:t>
            </a:r>
          </a:p>
        </p:txBody>
      </p:sp>
      <p:sp>
        <p:nvSpPr>
          <p:cNvPr id="4" name="CuadroTexto 3">
            <a:extLst>
              <a:ext uri="{FF2B5EF4-FFF2-40B4-BE49-F238E27FC236}">
                <a16:creationId xmlns:a16="http://schemas.microsoft.com/office/drawing/2014/main" id="{67946FBC-8F42-4B4F-94C6-8582367E62E1}"/>
              </a:ext>
            </a:extLst>
          </p:cNvPr>
          <p:cNvSpPr txBox="1"/>
          <p:nvPr/>
        </p:nvSpPr>
        <p:spPr>
          <a:xfrm>
            <a:off x="4450080" y="6334780"/>
            <a:ext cx="7771719" cy="276999"/>
          </a:xfrm>
          <a:prstGeom prst="rect">
            <a:avLst/>
          </a:prstGeom>
          <a:noFill/>
        </p:spPr>
        <p:txBody>
          <a:bodyPr wrap="square" rtlCol="0">
            <a:spAutoFit/>
          </a:bodyPr>
          <a:lstStyle/>
          <a:p>
            <a:pPr algn="r"/>
            <a:r>
              <a:rPr lang="es-CO" sz="1200" dirty="0">
                <a:latin typeface="Montserrat" panose="00000500000000000000" pitchFamily="50" charset="0"/>
              </a:rPr>
              <a:t>Feldman M, et al. Enfermedades hepáticas: fisiopatologia, diagnostico y tratamiento. Elsevier; 2018</a:t>
            </a:r>
          </a:p>
        </p:txBody>
      </p:sp>
      <p:pic>
        <p:nvPicPr>
          <p:cNvPr id="11" name="Imagen 10">
            <a:extLst>
              <a:ext uri="{FF2B5EF4-FFF2-40B4-BE49-F238E27FC236}">
                <a16:creationId xmlns:a16="http://schemas.microsoft.com/office/drawing/2014/main" id="{7EC84537-BFBC-1046-94ED-8EF433A7B81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03269" y="2528173"/>
            <a:ext cx="438407" cy="438407"/>
          </a:xfrm>
          <a:prstGeom prst="rect">
            <a:avLst/>
          </a:prstGeom>
        </p:spPr>
      </p:pic>
      <p:pic>
        <p:nvPicPr>
          <p:cNvPr id="12" name="Imagen 11">
            <a:extLst>
              <a:ext uri="{FF2B5EF4-FFF2-40B4-BE49-F238E27FC236}">
                <a16:creationId xmlns:a16="http://schemas.microsoft.com/office/drawing/2014/main" id="{551DB752-B312-0A4C-B7CB-F0486AFF400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76384" y="3645349"/>
            <a:ext cx="748066" cy="695906"/>
          </a:xfrm>
          <a:prstGeom prst="rect">
            <a:avLst/>
          </a:prstGeom>
        </p:spPr>
      </p:pic>
      <p:pic>
        <p:nvPicPr>
          <p:cNvPr id="13" name="Imagen 12">
            <a:extLst>
              <a:ext uri="{FF2B5EF4-FFF2-40B4-BE49-F238E27FC236}">
                <a16:creationId xmlns:a16="http://schemas.microsoft.com/office/drawing/2014/main" id="{C5F61258-E1F6-254C-A2D6-D967DC49321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7710" y="4965354"/>
            <a:ext cx="443363" cy="443363"/>
          </a:xfrm>
          <a:prstGeom prst="rect">
            <a:avLst/>
          </a:prstGeom>
        </p:spPr>
      </p:pic>
      <p:sp>
        <p:nvSpPr>
          <p:cNvPr id="38" name="Oval 22">
            <a:extLst>
              <a:ext uri="{FF2B5EF4-FFF2-40B4-BE49-F238E27FC236}">
                <a16:creationId xmlns:a16="http://schemas.microsoft.com/office/drawing/2014/main" id="{6A1F44C8-5235-B64E-AF1D-66F1380B158A}"/>
              </a:ext>
            </a:extLst>
          </p:cNvPr>
          <p:cNvSpPr/>
          <p:nvPr/>
        </p:nvSpPr>
        <p:spPr>
          <a:xfrm>
            <a:off x="4774673" y="1122513"/>
            <a:ext cx="548640" cy="548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Montserrat" panose="00000500000000000000" pitchFamily="50" charset="0"/>
            </a:endParaRPr>
          </a:p>
        </p:txBody>
      </p:sp>
      <p:pic>
        <p:nvPicPr>
          <p:cNvPr id="39" name="Imagen 38">
            <a:extLst>
              <a:ext uri="{FF2B5EF4-FFF2-40B4-BE49-F238E27FC236}">
                <a16:creationId xmlns:a16="http://schemas.microsoft.com/office/drawing/2014/main" id="{C96B2EF3-E96D-7841-A5F8-467896D7F6F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62342" y="994663"/>
            <a:ext cx="752577" cy="752577"/>
          </a:xfrm>
          <a:prstGeom prst="rect">
            <a:avLst/>
          </a:prstGeom>
        </p:spPr>
      </p:pic>
    </p:spTree>
    <p:extLst>
      <p:ext uri="{BB962C8B-B14F-4D97-AF65-F5344CB8AC3E}">
        <p14:creationId xmlns:p14="http://schemas.microsoft.com/office/powerpoint/2010/main" val="342440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2976AD-D088-4E2C-8A1C-98122A362E67}"/>
              </a:ext>
            </a:extLst>
          </p:cNvPr>
          <p:cNvSpPr/>
          <p:nvPr/>
        </p:nvSpPr>
        <p:spPr>
          <a:xfrm>
            <a:off x="-84416" y="0"/>
            <a:ext cx="644486"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CuadroTexto 33">
            <a:extLst>
              <a:ext uri="{FF2B5EF4-FFF2-40B4-BE49-F238E27FC236}">
                <a16:creationId xmlns:a16="http://schemas.microsoft.com/office/drawing/2014/main" id="{19AD0EE0-9A40-5A45-8A1F-3D946CA1CB32}"/>
              </a:ext>
            </a:extLst>
          </p:cNvPr>
          <p:cNvSpPr txBox="1"/>
          <p:nvPr/>
        </p:nvSpPr>
        <p:spPr>
          <a:xfrm>
            <a:off x="4588933" y="541867"/>
            <a:ext cx="3589444" cy="584775"/>
          </a:xfrm>
          <a:prstGeom prst="rect">
            <a:avLst/>
          </a:prstGeom>
          <a:solidFill>
            <a:schemeClr val="accent1">
              <a:lumMod val="60000"/>
              <a:lumOff val="40000"/>
              <a:alpha val="16000"/>
            </a:schemeClr>
          </a:solidFill>
        </p:spPr>
        <p:txBody>
          <a:bodyPr wrap="none" rtlCol="0">
            <a:spAutoFit/>
          </a:bodyPr>
          <a:lstStyle/>
          <a:p>
            <a:r>
              <a:rPr lang="es-CO" sz="1600" dirty="0">
                <a:latin typeface="Montserrat" panose="00000500000000000000" pitchFamily="50" charset="0"/>
              </a:rPr>
              <a:t>Paciente con ictericia</a:t>
            </a:r>
          </a:p>
          <a:p>
            <a:r>
              <a:rPr lang="es-CO" sz="1600" dirty="0">
                <a:latin typeface="Montserrat" panose="00000500000000000000" pitchFamily="50" charset="0"/>
              </a:rPr>
              <a:t>BT, BD, BI, AST, ALT, FA, albúmina</a:t>
            </a:r>
          </a:p>
        </p:txBody>
      </p:sp>
      <p:cxnSp>
        <p:nvCxnSpPr>
          <p:cNvPr id="36" name="Conector recto de flecha 35">
            <a:extLst>
              <a:ext uri="{FF2B5EF4-FFF2-40B4-BE49-F238E27FC236}">
                <a16:creationId xmlns:a16="http://schemas.microsoft.com/office/drawing/2014/main" id="{1D50501C-17CB-D440-B9BC-3385B5949115}"/>
              </a:ext>
            </a:extLst>
          </p:cNvPr>
          <p:cNvCxnSpPr>
            <a:cxnSpLocks/>
            <a:stCxn id="34" idx="2"/>
            <a:endCxn id="37" idx="0"/>
          </p:cNvCxnSpPr>
          <p:nvPr/>
        </p:nvCxnSpPr>
        <p:spPr>
          <a:xfrm flipH="1">
            <a:off x="3577227" y="1126642"/>
            <a:ext cx="2806428" cy="489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CuadroTexto 36">
            <a:extLst>
              <a:ext uri="{FF2B5EF4-FFF2-40B4-BE49-F238E27FC236}">
                <a16:creationId xmlns:a16="http://schemas.microsoft.com/office/drawing/2014/main" id="{CA3BF22A-6D7C-F445-A0D6-B8E4AF04D33F}"/>
              </a:ext>
            </a:extLst>
          </p:cNvPr>
          <p:cNvSpPr txBox="1"/>
          <p:nvPr/>
        </p:nvSpPr>
        <p:spPr>
          <a:xfrm>
            <a:off x="1823381" y="1615701"/>
            <a:ext cx="3507692" cy="338554"/>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600" dirty="0">
                <a:latin typeface="Montserrat" panose="00000500000000000000" pitchFamily="50" charset="0"/>
              </a:rPr>
              <a:t>Únicamente hiperbilirrubinemia</a:t>
            </a:r>
          </a:p>
        </p:txBody>
      </p:sp>
      <p:cxnSp>
        <p:nvCxnSpPr>
          <p:cNvPr id="38" name="Conector recto de flecha 37">
            <a:extLst>
              <a:ext uri="{FF2B5EF4-FFF2-40B4-BE49-F238E27FC236}">
                <a16:creationId xmlns:a16="http://schemas.microsoft.com/office/drawing/2014/main" id="{DD78F0D6-38D2-F94D-9280-9440C5A7C243}"/>
              </a:ext>
            </a:extLst>
          </p:cNvPr>
          <p:cNvCxnSpPr/>
          <p:nvPr/>
        </p:nvCxnSpPr>
        <p:spPr>
          <a:xfrm flipH="1">
            <a:off x="3553579" y="2040298"/>
            <a:ext cx="1" cy="285002"/>
          </a:xfrm>
          <a:prstGeom prst="straightConnector1">
            <a:avLst/>
          </a:prstGeom>
          <a:ln w="349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0" name="CuadroTexto 39">
            <a:extLst>
              <a:ext uri="{FF2B5EF4-FFF2-40B4-BE49-F238E27FC236}">
                <a16:creationId xmlns:a16="http://schemas.microsoft.com/office/drawing/2014/main" id="{68D84022-D046-0740-BE98-2D3051454AE7}"/>
              </a:ext>
            </a:extLst>
          </p:cNvPr>
          <p:cNvSpPr txBox="1"/>
          <p:nvPr/>
        </p:nvSpPr>
        <p:spPr>
          <a:xfrm>
            <a:off x="1766947" y="2223068"/>
            <a:ext cx="2576346" cy="338554"/>
          </a:xfrm>
          <a:prstGeom prst="rect">
            <a:avLst/>
          </a:prstGeom>
          <a:solidFill>
            <a:schemeClr val="bg1">
              <a:alpha val="16000"/>
            </a:schemeClr>
          </a:solidFill>
        </p:spPr>
        <p:txBody>
          <a:bodyPr wrap="none" rtlCol="0">
            <a:spAutoFit/>
          </a:bodyPr>
          <a:lstStyle/>
          <a:p>
            <a:r>
              <a:rPr lang="es-CO" sz="1600" dirty="0">
                <a:latin typeface="Montserrat" panose="00000500000000000000" pitchFamily="50" charset="0"/>
              </a:rPr>
              <a:t>Elevación aislada de BT</a:t>
            </a:r>
          </a:p>
        </p:txBody>
      </p:sp>
      <p:cxnSp>
        <p:nvCxnSpPr>
          <p:cNvPr id="41" name="Conector recto de flecha 40">
            <a:extLst>
              <a:ext uri="{FF2B5EF4-FFF2-40B4-BE49-F238E27FC236}">
                <a16:creationId xmlns:a16="http://schemas.microsoft.com/office/drawing/2014/main" id="{3B4ADE2C-EA2F-574D-B165-3C1FA353EA0E}"/>
              </a:ext>
            </a:extLst>
          </p:cNvPr>
          <p:cNvCxnSpPr>
            <a:cxnSpLocks/>
          </p:cNvCxnSpPr>
          <p:nvPr/>
        </p:nvCxnSpPr>
        <p:spPr>
          <a:xfrm flipH="1">
            <a:off x="1823381" y="2533301"/>
            <a:ext cx="1710306" cy="497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CuadroTexto 42">
            <a:extLst>
              <a:ext uri="{FF2B5EF4-FFF2-40B4-BE49-F238E27FC236}">
                <a16:creationId xmlns:a16="http://schemas.microsoft.com/office/drawing/2014/main" id="{3213A624-E653-F543-9F8A-7E44413A6364}"/>
              </a:ext>
            </a:extLst>
          </p:cNvPr>
          <p:cNvSpPr txBox="1"/>
          <p:nvPr/>
        </p:nvSpPr>
        <p:spPr>
          <a:xfrm>
            <a:off x="1919347" y="2375468"/>
            <a:ext cx="184731" cy="338554"/>
          </a:xfrm>
          <a:prstGeom prst="rect">
            <a:avLst/>
          </a:prstGeom>
          <a:solidFill>
            <a:schemeClr val="bg1">
              <a:alpha val="16000"/>
            </a:schemeClr>
          </a:solidFill>
        </p:spPr>
        <p:txBody>
          <a:bodyPr wrap="none" rtlCol="0">
            <a:spAutoFit/>
          </a:bodyPr>
          <a:lstStyle/>
          <a:p>
            <a:endParaRPr lang="es-CO" sz="1600" dirty="0">
              <a:latin typeface="Montserrat" panose="00000500000000000000" pitchFamily="50" charset="0"/>
            </a:endParaRPr>
          </a:p>
        </p:txBody>
      </p:sp>
      <p:sp>
        <p:nvSpPr>
          <p:cNvPr id="44" name="Rectángulo 43">
            <a:extLst>
              <a:ext uri="{FF2B5EF4-FFF2-40B4-BE49-F238E27FC236}">
                <a16:creationId xmlns:a16="http://schemas.microsoft.com/office/drawing/2014/main" id="{499588B4-8B60-C140-802B-70776067E6D8}"/>
              </a:ext>
            </a:extLst>
          </p:cNvPr>
          <p:cNvSpPr/>
          <p:nvPr/>
        </p:nvSpPr>
        <p:spPr>
          <a:xfrm>
            <a:off x="651192" y="3081867"/>
            <a:ext cx="1584088" cy="338554"/>
          </a:xfrm>
          <a:prstGeom prst="rect">
            <a:avLst/>
          </a:prstGeom>
        </p:spPr>
        <p:txBody>
          <a:bodyPr wrap="none">
            <a:spAutoFit/>
          </a:bodyPr>
          <a:lstStyle/>
          <a:p>
            <a:r>
              <a:rPr lang="es-CO" sz="1600" dirty="0">
                <a:latin typeface="Montserrat" panose="00000500000000000000" pitchFamily="50" charset="0"/>
              </a:rPr>
              <a:t>Directa &gt;30 %</a:t>
            </a:r>
          </a:p>
        </p:txBody>
      </p:sp>
      <p:cxnSp>
        <p:nvCxnSpPr>
          <p:cNvPr id="45" name="Conector recto de flecha 44">
            <a:extLst>
              <a:ext uri="{FF2B5EF4-FFF2-40B4-BE49-F238E27FC236}">
                <a16:creationId xmlns:a16="http://schemas.microsoft.com/office/drawing/2014/main" id="{BB1C2C0E-977E-DD40-944F-916A5B6647D5}"/>
              </a:ext>
            </a:extLst>
          </p:cNvPr>
          <p:cNvCxnSpPr>
            <a:cxnSpLocks/>
          </p:cNvCxnSpPr>
          <p:nvPr/>
        </p:nvCxnSpPr>
        <p:spPr>
          <a:xfrm>
            <a:off x="1710306" y="34290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ángulo 46">
            <a:extLst>
              <a:ext uri="{FF2B5EF4-FFF2-40B4-BE49-F238E27FC236}">
                <a16:creationId xmlns:a16="http://schemas.microsoft.com/office/drawing/2014/main" id="{0AAA35A0-7FB3-634D-B2C6-8D1E98C9F680}"/>
              </a:ext>
            </a:extLst>
          </p:cNvPr>
          <p:cNvSpPr/>
          <p:nvPr/>
        </p:nvSpPr>
        <p:spPr>
          <a:xfrm>
            <a:off x="-19167" y="3701656"/>
            <a:ext cx="2823209" cy="338554"/>
          </a:xfrm>
          <a:prstGeom prst="rect">
            <a:avLst/>
          </a:prstGeom>
          <a:ln w="25400">
            <a:solidFill>
              <a:schemeClr val="accent1">
                <a:shade val="90000"/>
              </a:schemeClr>
            </a:solidFill>
          </a:ln>
        </p:spPr>
        <p:txBody>
          <a:bodyPr wrap="none">
            <a:spAutoFit/>
          </a:bodyPr>
          <a:lstStyle/>
          <a:p>
            <a:r>
              <a:rPr lang="es-CO" sz="1600" dirty="0">
                <a:latin typeface="Montserrat" panose="00000500000000000000" pitchFamily="50" charset="0"/>
              </a:rPr>
              <a:t>S.Rotor, S. Dubin Johnson</a:t>
            </a:r>
          </a:p>
        </p:txBody>
      </p:sp>
      <p:cxnSp>
        <p:nvCxnSpPr>
          <p:cNvPr id="49" name="Conector recto de flecha 48">
            <a:extLst>
              <a:ext uri="{FF2B5EF4-FFF2-40B4-BE49-F238E27FC236}">
                <a16:creationId xmlns:a16="http://schemas.microsoft.com/office/drawing/2014/main" id="{2F790EB1-C8AA-8045-BBE6-91534EBEA827}"/>
              </a:ext>
            </a:extLst>
          </p:cNvPr>
          <p:cNvCxnSpPr>
            <a:cxnSpLocks/>
          </p:cNvCxnSpPr>
          <p:nvPr/>
        </p:nvCxnSpPr>
        <p:spPr>
          <a:xfrm>
            <a:off x="3533687" y="2533301"/>
            <a:ext cx="746528" cy="351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ángulo 50">
            <a:extLst>
              <a:ext uri="{FF2B5EF4-FFF2-40B4-BE49-F238E27FC236}">
                <a16:creationId xmlns:a16="http://schemas.microsoft.com/office/drawing/2014/main" id="{D95E3162-C292-D446-9910-8C7F771AA3E5}"/>
              </a:ext>
            </a:extLst>
          </p:cNvPr>
          <p:cNvSpPr/>
          <p:nvPr/>
        </p:nvSpPr>
        <p:spPr>
          <a:xfrm>
            <a:off x="3362289" y="2869736"/>
            <a:ext cx="1736373" cy="338554"/>
          </a:xfrm>
          <a:prstGeom prst="rect">
            <a:avLst/>
          </a:prstGeom>
        </p:spPr>
        <p:txBody>
          <a:bodyPr wrap="none">
            <a:spAutoFit/>
          </a:bodyPr>
          <a:lstStyle/>
          <a:p>
            <a:r>
              <a:rPr lang="es-CO" sz="1600" dirty="0">
                <a:latin typeface="Montserrat" panose="00000500000000000000" pitchFamily="50" charset="0"/>
              </a:rPr>
              <a:t>Indirecta &gt;75 %</a:t>
            </a:r>
          </a:p>
        </p:txBody>
      </p:sp>
      <p:cxnSp>
        <p:nvCxnSpPr>
          <p:cNvPr id="52" name="Conector recto de flecha 51">
            <a:extLst>
              <a:ext uri="{FF2B5EF4-FFF2-40B4-BE49-F238E27FC236}">
                <a16:creationId xmlns:a16="http://schemas.microsoft.com/office/drawing/2014/main" id="{945849CD-9048-4144-8D7F-D479F27D847A}"/>
              </a:ext>
            </a:extLst>
          </p:cNvPr>
          <p:cNvCxnSpPr>
            <a:cxnSpLocks/>
          </p:cNvCxnSpPr>
          <p:nvPr/>
        </p:nvCxnSpPr>
        <p:spPr>
          <a:xfrm flipH="1">
            <a:off x="2955583" y="3162405"/>
            <a:ext cx="1260086" cy="1106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ángulo 53">
            <a:extLst>
              <a:ext uri="{FF2B5EF4-FFF2-40B4-BE49-F238E27FC236}">
                <a16:creationId xmlns:a16="http://schemas.microsoft.com/office/drawing/2014/main" id="{A6FF1599-7F52-C14A-A6D0-EE02D9E7949B}"/>
              </a:ext>
            </a:extLst>
          </p:cNvPr>
          <p:cNvSpPr/>
          <p:nvPr/>
        </p:nvSpPr>
        <p:spPr>
          <a:xfrm>
            <a:off x="1823381" y="4408997"/>
            <a:ext cx="1173719" cy="646331"/>
          </a:xfrm>
          <a:prstGeom prst="rect">
            <a:avLst/>
          </a:prstGeom>
          <a:ln w="25400">
            <a:solidFill>
              <a:schemeClr val="accent1">
                <a:shade val="90000"/>
              </a:schemeClr>
            </a:solidFill>
          </a:ln>
        </p:spPr>
        <p:txBody>
          <a:bodyPr wrap="none">
            <a:spAutoFit/>
          </a:bodyPr>
          <a:lstStyle/>
          <a:p>
            <a:r>
              <a:rPr lang="es-CO" sz="1200" dirty="0">
                <a:latin typeface="Montserrat" panose="00000500000000000000" pitchFamily="50" charset="0"/>
              </a:rPr>
              <a:t>Hemólisis</a:t>
            </a:r>
          </a:p>
          <a:p>
            <a:r>
              <a:rPr lang="es-CO" sz="1200" dirty="0">
                <a:latin typeface="Montserrat" panose="00000500000000000000" pitchFamily="50" charset="0"/>
              </a:rPr>
              <a:t>Eritropoyesis</a:t>
            </a:r>
          </a:p>
          <a:p>
            <a:r>
              <a:rPr lang="es-CO" sz="1200" dirty="0">
                <a:latin typeface="Montserrat" panose="00000500000000000000" pitchFamily="50" charset="0"/>
              </a:rPr>
              <a:t>Ineficaz</a:t>
            </a:r>
          </a:p>
        </p:txBody>
      </p:sp>
      <p:cxnSp>
        <p:nvCxnSpPr>
          <p:cNvPr id="56" name="Conector recto de flecha 55">
            <a:extLst>
              <a:ext uri="{FF2B5EF4-FFF2-40B4-BE49-F238E27FC236}">
                <a16:creationId xmlns:a16="http://schemas.microsoft.com/office/drawing/2014/main" id="{60589FAC-1440-2743-BCB2-D14FCA71AF54}"/>
              </a:ext>
            </a:extLst>
          </p:cNvPr>
          <p:cNvCxnSpPr>
            <a:cxnSpLocks/>
          </p:cNvCxnSpPr>
          <p:nvPr/>
        </p:nvCxnSpPr>
        <p:spPr>
          <a:xfrm flipH="1">
            <a:off x="3906951" y="3195302"/>
            <a:ext cx="563009" cy="1073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ángulo 57">
            <a:extLst>
              <a:ext uri="{FF2B5EF4-FFF2-40B4-BE49-F238E27FC236}">
                <a16:creationId xmlns:a16="http://schemas.microsoft.com/office/drawing/2014/main" id="{4300C5D2-3837-D14B-A143-53F14B2392B2}"/>
              </a:ext>
            </a:extLst>
          </p:cNvPr>
          <p:cNvSpPr/>
          <p:nvPr/>
        </p:nvSpPr>
        <p:spPr>
          <a:xfrm>
            <a:off x="3061792" y="4397220"/>
            <a:ext cx="1361270" cy="461665"/>
          </a:xfrm>
          <a:prstGeom prst="rect">
            <a:avLst/>
          </a:prstGeom>
          <a:ln w="25400">
            <a:solidFill>
              <a:schemeClr val="accent1">
                <a:shade val="90000"/>
              </a:schemeClr>
            </a:solidFill>
          </a:ln>
        </p:spPr>
        <p:txBody>
          <a:bodyPr wrap="none">
            <a:spAutoFit/>
          </a:bodyPr>
          <a:lstStyle/>
          <a:p>
            <a:r>
              <a:rPr lang="es-CO" sz="1200" dirty="0">
                <a:latin typeface="Montserrat" panose="00000500000000000000" pitchFamily="50" charset="0"/>
              </a:rPr>
              <a:t>S. Gilbert</a:t>
            </a:r>
          </a:p>
          <a:p>
            <a:r>
              <a:rPr lang="es-CO" sz="1200" dirty="0">
                <a:latin typeface="Montserrat" panose="00000500000000000000" pitchFamily="50" charset="0"/>
              </a:rPr>
              <a:t>S. Crigler Najjar</a:t>
            </a:r>
          </a:p>
        </p:txBody>
      </p:sp>
      <p:cxnSp>
        <p:nvCxnSpPr>
          <p:cNvPr id="59" name="Conector recto de flecha 58">
            <a:extLst>
              <a:ext uri="{FF2B5EF4-FFF2-40B4-BE49-F238E27FC236}">
                <a16:creationId xmlns:a16="http://schemas.microsoft.com/office/drawing/2014/main" id="{45828FE6-E562-0D43-BBBD-2D8F1FECBE61}"/>
              </a:ext>
            </a:extLst>
          </p:cNvPr>
          <p:cNvCxnSpPr>
            <a:cxnSpLocks/>
          </p:cNvCxnSpPr>
          <p:nvPr/>
        </p:nvCxnSpPr>
        <p:spPr>
          <a:xfrm flipH="1">
            <a:off x="4809335" y="3195302"/>
            <a:ext cx="43278" cy="1073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ángulo 60">
            <a:extLst>
              <a:ext uri="{FF2B5EF4-FFF2-40B4-BE49-F238E27FC236}">
                <a16:creationId xmlns:a16="http://schemas.microsoft.com/office/drawing/2014/main" id="{55ECEE80-1022-CD41-A79E-689C75C5DB4E}"/>
              </a:ext>
            </a:extLst>
          </p:cNvPr>
          <p:cNvSpPr/>
          <p:nvPr/>
        </p:nvSpPr>
        <p:spPr>
          <a:xfrm>
            <a:off x="4591882" y="4323619"/>
            <a:ext cx="1531373" cy="461665"/>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Medicamentos</a:t>
            </a:r>
          </a:p>
          <a:p>
            <a:r>
              <a:rPr lang="es-CO" sz="1200" dirty="0">
                <a:latin typeface="Montserrat" panose="00000500000000000000" pitchFamily="50" charset="0"/>
              </a:rPr>
              <a:t>Rifampcina</a:t>
            </a:r>
          </a:p>
        </p:txBody>
      </p:sp>
      <p:cxnSp>
        <p:nvCxnSpPr>
          <p:cNvPr id="66" name="Conector recto de flecha 65">
            <a:extLst>
              <a:ext uri="{FF2B5EF4-FFF2-40B4-BE49-F238E27FC236}">
                <a16:creationId xmlns:a16="http://schemas.microsoft.com/office/drawing/2014/main" id="{C692E8A6-5470-4A46-BB58-E97ADF895D60}"/>
              </a:ext>
            </a:extLst>
          </p:cNvPr>
          <p:cNvCxnSpPr>
            <a:cxnSpLocks/>
          </p:cNvCxnSpPr>
          <p:nvPr/>
        </p:nvCxnSpPr>
        <p:spPr>
          <a:xfrm>
            <a:off x="5509005" y="1800367"/>
            <a:ext cx="124964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CuadroTexto 67">
            <a:extLst>
              <a:ext uri="{FF2B5EF4-FFF2-40B4-BE49-F238E27FC236}">
                <a16:creationId xmlns:a16="http://schemas.microsoft.com/office/drawing/2014/main" id="{C4FDB145-7241-DE4E-9871-DEDDDEC415BD}"/>
              </a:ext>
            </a:extLst>
          </p:cNvPr>
          <p:cNvSpPr txBox="1"/>
          <p:nvPr/>
        </p:nvSpPr>
        <p:spPr>
          <a:xfrm>
            <a:off x="6795610" y="1670966"/>
            <a:ext cx="2642070" cy="338554"/>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600" dirty="0">
                <a:latin typeface="Montserrat" panose="00000500000000000000" pitchFamily="50" charset="0"/>
              </a:rPr>
              <a:t>Otras pruebas alteradas</a:t>
            </a:r>
          </a:p>
        </p:txBody>
      </p:sp>
      <p:cxnSp>
        <p:nvCxnSpPr>
          <p:cNvPr id="69" name="Conector recto de flecha 68">
            <a:extLst>
              <a:ext uri="{FF2B5EF4-FFF2-40B4-BE49-F238E27FC236}">
                <a16:creationId xmlns:a16="http://schemas.microsoft.com/office/drawing/2014/main" id="{F2000832-0777-AF49-97B8-88B2A0036AC0}"/>
              </a:ext>
            </a:extLst>
          </p:cNvPr>
          <p:cNvCxnSpPr>
            <a:cxnSpLocks/>
          </p:cNvCxnSpPr>
          <p:nvPr/>
        </p:nvCxnSpPr>
        <p:spPr>
          <a:xfrm flipH="1">
            <a:off x="6758649" y="2061399"/>
            <a:ext cx="867586" cy="531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CuadroTexto 70">
            <a:extLst>
              <a:ext uri="{FF2B5EF4-FFF2-40B4-BE49-F238E27FC236}">
                <a16:creationId xmlns:a16="http://schemas.microsoft.com/office/drawing/2014/main" id="{AD83781B-5000-C248-88DA-5A2CBF39C124}"/>
              </a:ext>
            </a:extLst>
          </p:cNvPr>
          <p:cNvSpPr txBox="1"/>
          <p:nvPr/>
        </p:nvSpPr>
        <p:spPr>
          <a:xfrm>
            <a:off x="6197336" y="2652181"/>
            <a:ext cx="1289135" cy="584775"/>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600" dirty="0">
                <a:latin typeface="Montserrat" panose="00000500000000000000" pitchFamily="50" charset="0"/>
              </a:rPr>
              <a:t>Hepatocell</a:t>
            </a:r>
          </a:p>
          <a:p>
            <a:r>
              <a:rPr lang="es-CO" sz="1600" dirty="0">
                <a:latin typeface="Montserrat" panose="00000500000000000000" pitchFamily="50" charset="0"/>
              </a:rPr>
              <a:t>ALT/FA &gt;5 </a:t>
            </a:r>
          </a:p>
        </p:txBody>
      </p:sp>
      <p:cxnSp>
        <p:nvCxnSpPr>
          <p:cNvPr id="73" name="Conector recto de flecha 72">
            <a:extLst>
              <a:ext uri="{FF2B5EF4-FFF2-40B4-BE49-F238E27FC236}">
                <a16:creationId xmlns:a16="http://schemas.microsoft.com/office/drawing/2014/main" id="{A8F5C63C-082C-2746-9B0D-FF3ED176E97C}"/>
              </a:ext>
            </a:extLst>
          </p:cNvPr>
          <p:cNvCxnSpPr>
            <a:cxnSpLocks/>
            <a:stCxn id="71" idx="2"/>
          </p:cNvCxnSpPr>
          <p:nvPr/>
        </p:nvCxnSpPr>
        <p:spPr>
          <a:xfrm flipH="1">
            <a:off x="6353236" y="3236956"/>
            <a:ext cx="488668" cy="1910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Rectángulo 76">
            <a:extLst>
              <a:ext uri="{FF2B5EF4-FFF2-40B4-BE49-F238E27FC236}">
                <a16:creationId xmlns:a16="http://schemas.microsoft.com/office/drawing/2014/main" id="{041FF578-7266-AA4A-A1C8-D0033DD8BD3E}"/>
              </a:ext>
            </a:extLst>
          </p:cNvPr>
          <p:cNvSpPr/>
          <p:nvPr/>
        </p:nvSpPr>
        <p:spPr>
          <a:xfrm>
            <a:off x="6009124" y="5147661"/>
            <a:ext cx="609787" cy="307777"/>
          </a:xfrm>
          <a:prstGeom prst="rect">
            <a:avLst/>
          </a:prstGeom>
          <a:ln w="25400">
            <a:solidFill>
              <a:schemeClr val="accent1">
                <a:shade val="90000"/>
              </a:schemeClr>
            </a:solidFill>
          </a:ln>
        </p:spPr>
        <p:txBody>
          <a:bodyPr wrap="square">
            <a:spAutoFit/>
          </a:bodyPr>
          <a:lstStyle/>
          <a:p>
            <a:r>
              <a:rPr lang="es-CO" sz="1400" dirty="0">
                <a:latin typeface="Montserrat" panose="00000500000000000000" pitchFamily="50" charset="0"/>
              </a:rPr>
              <a:t>Viral</a:t>
            </a:r>
          </a:p>
        </p:txBody>
      </p:sp>
      <p:cxnSp>
        <p:nvCxnSpPr>
          <p:cNvPr id="78" name="Conector recto de flecha 77">
            <a:extLst>
              <a:ext uri="{FF2B5EF4-FFF2-40B4-BE49-F238E27FC236}">
                <a16:creationId xmlns:a16="http://schemas.microsoft.com/office/drawing/2014/main" id="{9E33A1C8-AF27-D949-8D36-5632A4209DDF}"/>
              </a:ext>
            </a:extLst>
          </p:cNvPr>
          <p:cNvCxnSpPr>
            <a:cxnSpLocks/>
          </p:cNvCxnSpPr>
          <p:nvPr/>
        </p:nvCxnSpPr>
        <p:spPr>
          <a:xfrm flipH="1">
            <a:off x="5073014" y="5486215"/>
            <a:ext cx="892433" cy="320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Rectángulo 80">
            <a:extLst>
              <a:ext uri="{FF2B5EF4-FFF2-40B4-BE49-F238E27FC236}">
                <a16:creationId xmlns:a16="http://schemas.microsoft.com/office/drawing/2014/main" id="{2204ECEE-7671-9344-9D3E-86BAC9628BA8}"/>
              </a:ext>
            </a:extLst>
          </p:cNvPr>
          <p:cNvSpPr/>
          <p:nvPr/>
        </p:nvSpPr>
        <p:spPr>
          <a:xfrm>
            <a:off x="2606814" y="5850637"/>
            <a:ext cx="3122813" cy="523220"/>
          </a:xfrm>
          <a:prstGeom prst="rect">
            <a:avLst/>
          </a:prstGeom>
          <a:ln w="25400">
            <a:solidFill>
              <a:schemeClr val="accent1">
                <a:shade val="90000"/>
              </a:schemeClr>
            </a:solidFill>
          </a:ln>
        </p:spPr>
        <p:txBody>
          <a:bodyPr wrap="square">
            <a:spAutoFit/>
          </a:bodyPr>
          <a:lstStyle/>
          <a:p>
            <a:r>
              <a:rPr lang="es-CO" sz="1400" dirty="0">
                <a:latin typeface="Montserrat" panose="00000500000000000000" pitchFamily="50" charset="0"/>
              </a:rPr>
              <a:t>AgSVHB, VHC, IgM core VHB, IgM leptospira </a:t>
            </a:r>
          </a:p>
        </p:txBody>
      </p:sp>
      <p:cxnSp>
        <p:nvCxnSpPr>
          <p:cNvPr id="82" name="Conector recto de flecha 81">
            <a:extLst>
              <a:ext uri="{FF2B5EF4-FFF2-40B4-BE49-F238E27FC236}">
                <a16:creationId xmlns:a16="http://schemas.microsoft.com/office/drawing/2014/main" id="{0EC2A9DA-FDB7-9A40-8C2D-D86959DF36F6}"/>
              </a:ext>
            </a:extLst>
          </p:cNvPr>
          <p:cNvCxnSpPr>
            <a:cxnSpLocks/>
          </p:cNvCxnSpPr>
          <p:nvPr/>
        </p:nvCxnSpPr>
        <p:spPr>
          <a:xfrm>
            <a:off x="6937460" y="3263891"/>
            <a:ext cx="0" cy="2382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ángulo 82">
            <a:extLst>
              <a:ext uri="{FF2B5EF4-FFF2-40B4-BE49-F238E27FC236}">
                <a16:creationId xmlns:a16="http://schemas.microsoft.com/office/drawing/2014/main" id="{5491CDD3-61EE-6B41-8E47-819E6FF7A7B9}"/>
              </a:ext>
            </a:extLst>
          </p:cNvPr>
          <p:cNvSpPr/>
          <p:nvPr/>
        </p:nvSpPr>
        <p:spPr>
          <a:xfrm>
            <a:off x="6618911" y="5770416"/>
            <a:ext cx="892433" cy="307777"/>
          </a:xfrm>
          <a:prstGeom prst="rect">
            <a:avLst/>
          </a:prstGeom>
          <a:ln w="25400">
            <a:solidFill>
              <a:schemeClr val="accent1">
                <a:shade val="90000"/>
              </a:schemeClr>
            </a:solidFill>
          </a:ln>
        </p:spPr>
        <p:txBody>
          <a:bodyPr wrap="square">
            <a:spAutoFit/>
          </a:bodyPr>
          <a:lstStyle/>
          <a:p>
            <a:r>
              <a:rPr lang="es-CO" sz="1400" dirty="0">
                <a:latin typeface="Montserrat" panose="00000500000000000000" pitchFamily="50" charset="0"/>
              </a:rPr>
              <a:t>Tóxica</a:t>
            </a:r>
          </a:p>
        </p:txBody>
      </p:sp>
      <p:cxnSp>
        <p:nvCxnSpPr>
          <p:cNvPr id="84" name="Conector recto de flecha 83">
            <a:extLst>
              <a:ext uri="{FF2B5EF4-FFF2-40B4-BE49-F238E27FC236}">
                <a16:creationId xmlns:a16="http://schemas.microsoft.com/office/drawing/2014/main" id="{2AB92AE9-000D-4749-BE26-8E2FE0522F1A}"/>
              </a:ext>
            </a:extLst>
          </p:cNvPr>
          <p:cNvCxnSpPr>
            <a:cxnSpLocks/>
          </p:cNvCxnSpPr>
          <p:nvPr/>
        </p:nvCxnSpPr>
        <p:spPr>
          <a:xfrm>
            <a:off x="6946029" y="3316683"/>
            <a:ext cx="1173505" cy="24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Rectángulo 85">
            <a:extLst>
              <a:ext uri="{FF2B5EF4-FFF2-40B4-BE49-F238E27FC236}">
                <a16:creationId xmlns:a16="http://schemas.microsoft.com/office/drawing/2014/main" id="{5EE6DB9D-F551-4648-85E5-3351CF589565}"/>
              </a:ext>
            </a:extLst>
          </p:cNvPr>
          <p:cNvSpPr/>
          <p:nvPr/>
        </p:nvSpPr>
        <p:spPr>
          <a:xfrm>
            <a:off x="7625932" y="5785804"/>
            <a:ext cx="1385794" cy="276999"/>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Autoinmune</a:t>
            </a:r>
          </a:p>
        </p:txBody>
      </p:sp>
      <p:cxnSp>
        <p:nvCxnSpPr>
          <p:cNvPr id="90" name="Conector recto de flecha 89">
            <a:extLst>
              <a:ext uri="{FF2B5EF4-FFF2-40B4-BE49-F238E27FC236}">
                <a16:creationId xmlns:a16="http://schemas.microsoft.com/office/drawing/2014/main" id="{619F7B9B-B377-6746-BF6F-FF05A563F709}"/>
              </a:ext>
            </a:extLst>
          </p:cNvPr>
          <p:cNvCxnSpPr>
            <a:cxnSpLocks/>
          </p:cNvCxnSpPr>
          <p:nvPr/>
        </p:nvCxnSpPr>
        <p:spPr>
          <a:xfrm>
            <a:off x="6928892" y="3245977"/>
            <a:ext cx="1441846" cy="1310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ángulo 92">
            <a:extLst>
              <a:ext uri="{FF2B5EF4-FFF2-40B4-BE49-F238E27FC236}">
                <a16:creationId xmlns:a16="http://schemas.microsoft.com/office/drawing/2014/main" id="{E98DCB01-2A28-3246-9AE2-D9498D8AF1AE}"/>
              </a:ext>
            </a:extLst>
          </p:cNvPr>
          <p:cNvSpPr/>
          <p:nvPr/>
        </p:nvSpPr>
        <p:spPr>
          <a:xfrm>
            <a:off x="7960376" y="4598616"/>
            <a:ext cx="1139740" cy="276999"/>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Isquémica</a:t>
            </a:r>
          </a:p>
        </p:txBody>
      </p:sp>
      <p:cxnSp>
        <p:nvCxnSpPr>
          <p:cNvPr id="94" name="Conector recto de flecha 93">
            <a:extLst>
              <a:ext uri="{FF2B5EF4-FFF2-40B4-BE49-F238E27FC236}">
                <a16:creationId xmlns:a16="http://schemas.microsoft.com/office/drawing/2014/main" id="{74C88D81-C0EA-BA42-92F9-020FFC6F8792}"/>
              </a:ext>
            </a:extLst>
          </p:cNvPr>
          <p:cNvCxnSpPr>
            <a:cxnSpLocks/>
          </p:cNvCxnSpPr>
          <p:nvPr/>
        </p:nvCxnSpPr>
        <p:spPr>
          <a:xfrm>
            <a:off x="8434862" y="4906393"/>
            <a:ext cx="0" cy="241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Rectángulo 95">
            <a:extLst>
              <a:ext uri="{FF2B5EF4-FFF2-40B4-BE49-F238E27FC236}">
                <a16:creationId xmlns:a16="http://schemas.microsoft.com/office/drawing/2014/main" id="{FAD94B8B-1D28-8143-AC80-2D9868A445BE}"/>
              </a:ext>
            </a:extLst>
          </p:cNvPr>
          <p:cNvSpPr/>
          <p:nvPr/>
        </p:nvSpPr>
        <p:spPr>
          <a:xfrm>
            <a:off x="8095139" y="5194869"/>
            <a:ext cx="1385794" cy="307777"/>
          </a:xfrm>
          <a:prstGeom prst="rect">
            <a:avLst/>
          </a:prstGeom>
          <a:ln w="25400">
            <a:solidFill>
              <a:schemeClr val="accent1">
                <a:shade val="90000"/>
              </a:schemeClr>
            </a:solidFill>
          </a:ln>
        </p:spPr>
        <p:txBody>
          <a:bodyPr wrap="square">
            <a:spAutoFit/>
          </a:bodyPr>
          <a:lstStyle/>
          <a:p>
            <a:r>
              <a:rPr lang="es-CO" sz="1400" dirty="0">
                <a:latin typeface="Montserrat" panose="00000500000000000000" pitchFamily="50" charset="0"/>
              </a:rPr>
              <a:t>ALT/LDH&lt;1</a:t>
            </a:r>
          </a:p>
        </p:txBody>
      </p:sp>
      <p:cxnSp>
        <p:nvCxnSpPr>
          <p:cNvPr id="97" name="Conector recto de flecha 96">
            <a:extLst>
              <a:ext uri="{FF2B5EF4-FFF2-40B4-BE49-F238E27FC236}">
                <a16:creationId xmlns:a16="http://schemas.microsoft.com/office/drawing/2014/main" id="{61B0BF68-85F7-864B-97AA-8A744F6A0763}"/>
              </a:ext>
            </a:extLst>
          </p:cNvPr>
          <p:cNvCxnSpPr>
            <a:cxnSpLocks/>
          </p:cNvCxnSpPr>
          <p:nvPr/>
        </p:nvCxnSpPr>
        <p:spPr>
          <a:xfrm>
            <a:off x="9095458" y="2061399"/>
            <a:ext cx="1177195" cy="471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CF7462B8-30A4-1641-872C-61FBFB79357E}"/>
              </a:ext>
            </a:extLst>
          </p:cNvPr>
          <p:cNvSpPr txBox="1"/>
          <p:nvPr/>
        </p:nvSpPr>
        <p:spPr>
          <a:xfrm>
            <a:off x="9956536" y="2599646"/>
            <a:ext cx="1337226" cy="830997"/>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600" dirty="0">
                <a:latin typeface="Montserrat" panose="00000500000000000000" pitchFamily="50" charset="0"/>
              </a:rPr>
              <a:t>Colestásico</a:t>
            </a:r>
          </a:p>
          <a:p>
            <a:r>
              <a:rPr lang="es-CO" sz="1600" dirty="0">
                <a:latin typeface="Montserrat" panose="00000500000000000000" pitchFamily="50" charset="0"/>
              </a:rPr>
              <a:t>ALT/FA &lt;2</a:t>
            </a:r>
          </a:p>
          <a:p>
            <a:r>
              <a:rPr lang="es-CO" sz="1600" dirty="0">
                <a:latin typeface="Montserrat" panose="00000500000000000000" pitchFamily="50" charset="0"/>
              </a:rPr>
              <a:t>BD ⬆️</a:t>
            </a:r>
          </a:p>
        </p:txBody>
      </p:sp>
      <p:cxnSp>
        <p:nvCxnSpPr>
          <p:cNvPr id="100" name="Conector recto de flecha 99">
            <a:extLst>
              <a:ext uri="{FF2B5EF4-FFF2-40B4-BE49-F238E27FC236}">
                <a16:creationId xmlns:a16="http://schemas.microsoft.com/office/drawing/2014/main" id="{9809E204-F7B4-5B4E-9423-7F28D1273C8F}"/>
              </a:ext>
            </a:extLst>
          </p:cNvPr>
          <p:cNvCxnSpPr>
            <a:cxnSpLocks/>
          </p:cNvCxnSpPr>
          <p:nvPr/>
        </p:nvCxnSpPr>
        <p:spPr>
          <a:xfrm flipH="1" flipV="1">
            <a:off x="10650097" y="1520231"/>
            <a:ext cx="18739" cy="1040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CuadroTexto 101">
            <a:extLst>
              <a:ext uri="{FF2B5EF4-FFF2-40B4-BE49-F238E27FC236}">
                <a16:creationId xmlns:a16="http://schemas.microsoft.com/office/drawing/2014/main" id="{9BFF0619-3D85-DD48-A381-AC13699A6520}"/>
              </a:ext>
            </a:extLst>
          </p:cNvPr>
          <p:cNvSpPr txBox="1"/>
          <p:nvPr/>
        </p:nvSpPr>
        <p:spPr>
          <a:xfrm>
            <a:off x="9607081" y="1169792"/>
            <a:ext cx="1959191" cy="307777"/>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400" dirty="0">
                <a:latin typeface="Montserrat" panose="00000500000000000000" pitchFamily="50" charset="0"/>
              </a:rPr>
              <a:t>GGT para confirmar</a:t>
            </a:r>
          </a:p>
        </p:txBody>
      </p:sp>
      <p:cxnSp>
        <p:nvCxnSpPr>
          <p:cNvPr id="103" name="Conector recto de flecha 102">
            <a:extLst>
              <a:ext uri="{FF2B5EF4-FFF2-40B4-BE49-F238E27FC236}">
                <a16:creationId xmlns:a16="http://schemas.microsoft.com/office/drawing/2014/main" id="{648F6944-8377-A845-8C57-38E084DB93A8}"/>
              </a:ext>
            </a:extLst>
          </p:cNvPr>
          <p:cNvCxnSpPr>
            <a:cxnSpLocks/>
          </p:cNvCxnSpPr>
          <p:nvPr/>
        </p:nvCxnSpPr>
        <p:spPr>
          <a:xfrm>
            <a:off x="10649126" y="3568995"/>
            <a:ext cx="1" cy="29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CuadroTexto 104">
            <a:extLst>
              <a:ext uri="{FF2B5EF4-FFF2-40B4-BE49-F238E27FC236}">
                <a16:creationId xmlns:a16="http://schemas.microsoft.com/office/drawing/2014/main" id="{E093C03E-8B1D-AF49-81C6-B93308F86F98}"/>
              </a:ext>
            </a:extLst>
          </p:cNvPr>
          <p:cNvSpPr txBox="1"/>
          <p:nvPr/>
        </p:nvSpPr>
        <p:spPr>
          <a:xfrm>
            <a:off x="10272653" y="3938306"/>
            <a:ext cx="922047" cy="276999"/>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Ecografía</a:t>
            </a:r>
          </a:p>
        </p:txBody>
      </p:sp>
      <p:cxnSp>
        <p:nvCxnSpPr>
          <p:cNvPr id="107" name="Conector recto de flecha 106">
            <a:extLst>
              <a:ext uri="{FF2B5EF4-FFF2-40B4-BE49-F238E27FC236}">
                <a16:creationId xmlns:a16="http://schemas.microsoft.com/office/drawing/2014/main" id="{3AA398F4-D0BC-294C-AD49-1BB988033206}"/>
              </a:ext>
            </a:extLst>
          </p:cNvPr>
          <p:cNvCxnSpPr>
            <a:cxnSpLocks/>
          </p:cNvCxnSpPr>
          <p:nvPr/>
        </p:nvCxnSpPr>
        <p:spPr>
          <a:xfrm flipH="1">
            <a:off x="9956536" y="4260059"/>
            <a:ext cx="731379" cy="631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CuadroTexto 110">
            <a:extLst>
              <a:ext uri="{FF2B5EF4-FFF2-40B4-BE49-F238E27FC236}">
                <a16:creationId xmlns:a16="http://schemas.microsoft.com/office/drawing/2014/main" id="{9375B955-D9A1-7447-B760-A517E4D7F8E5}"/>
              </a:ext>
            </a:extLst>
          </p:cNvPr>
          <p:cNvSpPr txBox="1"/>
          <p:nvPr/>
        </p:nvSpPr>
        <p:spPr>
          <a:xfrm>
            <a:off x="9526080" y="4920440"/>
            <a:ext cx="1508746" cy="461665"/>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Vía bilar dilatada</a:t>
            </a:r>
          </a:p>
          <a:p>
            <a:r>
              <a:rPr lang="es-CO" sz="1200" dirty="0">
                <a:latin typeface="Montserrat" panose="00000500000000000000" pitchFamily="50" charset="0"/>
              </a:rPr>
              <a:t>Colestasis extrah.</a:t>
            </a:r>
          </a:p>
        </p:txBody>
      </p:sp>
      <p:cxnSp>
        <p:nvCxnSpPr>
          <p:cNvPr id="112" name="Conector recto de flecha 111">
            <a:extLst>
              <a:ext uri="{FF2B5EF4-FFF2-40B4-BE49-F238E27FC236}">
                <a16:creationId xmlns:a16="http://schemas.microsoft.com/office/drawing/2014/main" id="{D48CD325-1C72-5844-A0A3-2B229A4C9825}"/>
              </a:ext>
            </a:extLst>
          </p:cNvPr>
          <p:cNvCxnSpPr>
            <a:cxnSpLocks/>
            <a:endCxn id="114" idx="0"/>
          </p:cNvCxnSpPr>
          <p:nvPr/>
        </p:nvCxnSpPr>
        <p:spPr>
          <a:xfrm flipH="1">
            <a:off x="9695296" y="5471320"/>
            <a:ext cx="58898" cy="646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CuadroTexto 113">
            <a:extLst>
              <a:ext uri="{FF2B5EF4-FFF2-40B4-BE49-F238E27FC236}">
                <a16:creationId xmlns:a16="http://schemas.microsoft.com/office/drawing/2014/main" id="{DF4AC921-66BC-DD45-8938-6FD4E3A2C5FA}"/>
              </a:ext>
            </a:extLst>
          </p:cNvPr>
          <p:cNvSpPr txBox="1"/>
          <p:nvPr/>
        </p:nvSpPr>
        <p:spPr>
          <a:xfrm>
            <a:off x="8969777" y="6118017"/>
            <a:ext cx="1451038" cy="276999"/>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CPRE, TAC, RMN</a:t>
            </a:r>
          </a:p>
        </p:txBody>
      </p:sp>
      <p:cxnSp>
        <p:nvCxnSpPr>
          <p:cNvPr id="116" name="Conector recto de flecha 115">
            <a:extLst>
              <a:ext uri="{FF2B5EF4-FFF2-40B4-BE49-F238E27FC236}">
                <a16:creationId xmlns:a16="http://schemas.microsoft.com/office/drawing/2014/main" id="{1C25DE58-67EC-8442-8D21-53A4BB399E12}"/>
              </a:ext>
            </a:extLst>
          </p:cNvPr>
          <p:cNvCxnSpPr>
            <a:cxnSpLocks/>
          </p:cNvCxnSpPr>
          <p:nvPr/>
        </p:nvCxnSpPr>
        <p:spPr>
          <a:xfrm>
            <a:off x="11292160" y="4283969"/>
            <a:ext cx="495326" cy="602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CuadroTexto 117">
            <a:extLst>
              <a:ext uri="{FF2B5EF4-FFF2-40B4-BE49-F238E27FC236}">
                <a16:creationId xmlns:a16="http://schemas.microsoft.com/office/drawing/2014/main" id="{ED42B29A-6B07-3E4B-B3C8-47A234B56A37}"/>
              </a:ext>
            </a:extLst>
          </p:cNvPr>
          <p:cNvSpPr txBox="1"/>
          <p:nvPr/>
        </p:nvSpPr>
        <p:spPr>
          <a:xfrm>
            <a:off x="11086546" y="4882213"/>
            <a:ext cx="1029138" cy="830997"/>
          </a:xfrm>
          <a:prstGeom prst="rect">
            <a:avLst/>
          </a:prstGeom>
          <a:solidFill>
            <a:schemeClr val="bg1">
              <a:alpha val="16000"/>
            </a:schemeClr>
          </a:solidFill>
          <a:ln w="28575">
            <a:solidFill>
              <a:schemeClr val="accent1">
                <a:shade val="90000"/>
              </a:schemeClr>
            </a:solidFill>
          </a:ln>
        </p:spPr>
        <p:txBody>
          <a:bodyPr wrap="square" rtlCol="0">
            <a:spAutoFit/>
          </a:bodyPr>
          <a:lstStyle/>
          <a:p>
            <a:r>
              <a:rPr lang="es-CO" sz="1200" dirty="0">
                <a:latin typeface="Montserrat" panose="00000500000000000000" pitchFamily="50" charset="0"/>
              </a:rPr>
              <a:t>Vía bilar normal</a:t>
            </a:r>
          </a:p>
          <a:p>
            <a:r>
              <a:rPr lang="es-CO" sz="1200" dirty="0">
                <a:latin typeface="Montserrat" panose="00000500000000000000" pitchFamily="50" charset="0"/>
              </a:rPr>
              <a:t>Colestasis  intrah.</a:t>
            </a:r>
          </a:p>
        </p:txBody>
      </p:sp>
      <p:cxnSp>
        <p:nvCxnSpPr>
          <p:cNvPr id="120" name="Conector recto de flecha 119">
            <a:extLst>
              <a:ext uri="{FF2B5EF4-FFF2-40B4-BE49-F238E27FC236}">
                <a16:creationId xmlns:a16="http://schemas.microsoft.com/office/drawing/2014/main" id="{7259BB3D-8AD5-764C-8E9A-F601F941720E}"/>
              </a:ext>
            </a:extLst>
          </p:cNvPr>
          <p:cNvCxnSpPr>
            <a:cxnSpLocks/>
          </p:cNvCxnSpPr>
          <p:nvPr/>
        </p:nvCxnSpPr>
        <p:spPr>
          <a:xfrm>
            <a:off x="11732671" y="5847099"/>
            <a:ext cx="0" cy="246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2" name="CuadroTexto 121">
            <a:extLst>
              <a:ext uri="{FF2B5EF4-FFF2-40B4-BE49-F238E27FC236}">
                <a16:creationId xmlns:a16="http://schemas.microsoft.com/office/drawing/2014/main" id="{3AEA3E49-36B3-2F49-B2B6-79DCCE4AB816}"/>
              </a:ext>
            </a:extLst>
          </p:cNvPr>
          <p:cNvSpPr txBox="1"/>
          <p:nvPr/>
        </p:nvSpPr>
        <p:spPr>
          <a:xfrm>
            <a:off x="10646386" y="6054996"/>
            <a:ext cx="1334020" cy="276999"/>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AMA, infección</a:t>
            </a:r>
          </a:p>
        </p:txBody>
      </p:sp>
      <p:cxnSp>
        <p:nvCxnSpPr>
          <p:cNvPr id="123" name="Conector recto de flecha 122">
            <a:extLst>
              <a:ext uri="{FF2B5EF4-FFF2-40B4-BE49-F238E27FC236}">
                <a16:creationId xmlns:a16="http://schemas.microsoft.com/office/drawing/2014/main" id="{0F0C8C41-FC1F-BB4C-97A0-D0AA0873B241}"/>
              </a:ext>
            </a:extLst>
          </p:cNvPr>
          <p:cNvCxnSpPr>
            <a:cxnSpLocks/>
            <a:stCxn id="114" idx="2"/>
          </p:cNvCxnSpPr>
          <p:nvPr/>
        </p:nvCxnSpPr>
        <p:spPr>
          <a:xfrm>
            <a:off x="9695296" y="6395016"/>
            <a:ext cx="1001987" cy="12834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Conector recto de flecha 125">
            <a:extLst>
              <a:ext uri="{FF2B5EF4-FFF2-40B4-BE49-F238E27FC236}">
                <a16:creationId xmlns:a16="http://schemas.microsoft.com/office/drawing/2014/main" id="{18E48A74-4143-0840-B61A-11D8BEB8F70B}"/>
              </a:ext>
            </a:extLst>
          </p:cNvPr>
          <p:cNvCxnSpPr>
            <a:cxnSpLocks/>
          </p:cNvCxnSpPr>
          <p:nvPr/>
        </p:nvCxnSpPr>
        <p:spPr>
          <a:xfrm flipH="1">
            <a:off x="11061735" y="6407380"/>
            <a:ext cx="414039" cy="955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0" name="CuadroTexto 129">
            <a:extLst>
              <a:ext uri="{FF2B5EF4-FFF2-40B4-BE49-F238E27FC236}">
                <a16:creationId xmlns:a16="http://schemas.microsoft.com/office/drawing/2014/main" id="{5DA8D361-D33A-3342-9CC3-B58C330F4705}"/>
              </a:ext>
            </a:extLst>
          </p:cNvPr>
          <p:cNvSpPr txBox="1"/>
          <p:nvPr/>
        </p:nvSpPr>
        <p:spPr>
          <a:xfrm>
            <a:off x="10687915" y="6523364"/>
            <a:ext cx="381836" cy="276999"/>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Bx</a:t>
            </a:r>
          </a:p>
        </p:txBody>
      </p:sp>
    </p:spTree>
    <p:extLst>
      <p:ext uri="{BB962C8B-B14F-4D97-AF65-F5344CB8AC3E}">
        <p14:creationId xmlns:p14="http://schemas.microsoft.com/office/powerpoint/2010/main" val="3257328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dissolv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dissolv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dissolve">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dissolv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dissolv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dissolve">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dissolv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dissolv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dissolve">
                                      <p:cBhvr>
                                        <p:cTn id="57" dur="500"/>
                                        <p:tgtEl>
                                          <p:spTgt spid="4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dissolve">
                                      <p:cBhvr>
                                        <p:cTn id="62" dur="500"/>
                                        <p:tgtEl>
                                          <p:spTgt spid="51"/>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dissolve">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dissolve">
                                      <p:cBhvr>
                                        <p:cTn id="72" dur="500"/>
                                        <p:tgtEl>
                                          <p:spTgt spid="5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dissolve">
                                      <p:cBhvr>
                                        <p:cTn id="77" dur="500"/>
                                        <p:tgtEl>
                                          <p:spTgt spid="5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dissolve">
                                      <p:cBhvr>
                                        <p:cTn id="82" dur="500"/>
                                        <p:tgtEl>
                                          <p:spTgt spid="5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dissolve">
                                      <p:cBhvr>
                                        <p:cTn id="87" dur="500"/>
                                        <p:tgtEl>
                                          <p:spTgt spid="59"/>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dissolve">
                                      <p:cBhvr>
                                        <p:cTn id="92" dur="500"/>
                                        <p:tgtEl>
                                          <p:spTgt spid="61"/>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66"/>
                                        </p:tgtEl>
                                        <p:attrNameLst>
                                          <p:attrName>style.visibility</p:attrName>
                                        </p:attrNameLst>
                                      </p:cBhvr>
                                      <p:to>
                                        <p:strVal val="visible"/>
                                      </p:to>
                                    </p:set>
                                    <p:animEffect transition="in" filter="dissolve">
                                      <p:cBhvr>
                                        <p:cTn id="97" dur="500"/>
                                        <p:tgtEl>
                                          <p:spTgt spid="66"/>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dissolve">
                                      <p:cBhvr>
                                        <p:cTn id="102" dur="500"/>
                                        <p:tgtEl>
                                          <p:spTgt spid="68"/>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dissolve">
                                      <p:cBhvr>
                                        <p:cTn id="107" dur="500"/>
                                        <p:tgtEl>
                                          <p:spTgt spid="69"/>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71"/>
                                        </p:tgtEl>
                                        <p:attrNameLst>
                                          <p:attrName>style.visibility</p:attrName>
                                        </p:attrNameLst>
                                      </p:cBhvr>
                                      <p:to>
                                        <p:strVal val="visible"/>
                                      </p:to>
                                    </p:set>
                                    <p:animEffect transition="in" filter="dissolve">
                                      <p:cBhvr>
                                        <p:cTn id="112" dur="500"/>
                                        <p:tgtEl>
                                          <p:spTgt spid="71"/>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73"/>
                                        </p:tgtEl>
                                        <p:attrNameLst>
                                          <p:attrName>style.visibility</p:attrName>
                                        </p:attrNameLst>
                                      </p:cBhvr>
                                      <p:to>
                                        <p:strVal val="visible"/>
                                      </p:to>
                                    </p:set>
                                    <p:animEffect transition="in" filter="dissolve">
                                      <p:cBhvr>
                                        <p:cTn id="117" dur="500"/>
                                        <p:tgtEl>
                                          <p:spTgt spid="73"/>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7"/>
                                        </p:tgtEl>
                                        <p:attrNameLst>
                                          <p:attrName>style.visibility</p:attrName>
                                        </p:attrNameLst>
                                      </p:cBhvr>
                                      <p:to>
                                        <p:strVal val="visible"/>
                                      </p:to>
                                    </p:set>
                                    <p:animEffect transition="in" filter="dissolve">
                                      <p:cBhvr>
                                        <p:cTn id="122" dur="500"/>
                                        <p:tgtEl>
                                          <p:spTgt spid="77"/>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78"/>
                                        </p:tgtEl>
                                        <p:attrNameLst>
                                          <p:attrName>style.visibility</p:attrName>
                                        </p:attrNameLst>
                                      </p:cBhvr>
                                      <p:to>
                                        <p:strVal val="visible"/>
                                      </p:to>
                                    </p:set>
                                    <p:animEffect transition="in" filter="dissolve">
                                      <p:cBhvr>
                                        <p:cTn id="127" dur="500"/>
                                        <p:tgtEl>
                                          <p:spTgt spid="78"/>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81"/>
                                        </p:tgtEl>
                                        <p:attrNameLst>
                                          <p:attrName>style.visibility</p:attrName>
                                        </p:attrNameLst>
                                      </p:cBhvr>
                                      <p:to>
                                        <p:strVal val="visible"/>
                                      </p:to>
                                    </p:set>
                                    <p:animEffect transition="in" filter="dissolve">
                                      <p:cBhvr>
                                        <p:cTn id="132" dur="500"/>
                                        <p:tgtEl>
                                          <p:spTgt spid="81"/>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82"/>
                                        </p:tgtEl>
                                        <p:attrNameLst>
                                          <p:attrName>style.visibility</p:attrName>
                                        </p:attrNameLst>
                                      </p:cBhvr>
                                      <p:to>
                                        <p:strVal val="visible"/>
                                      </p:to>
                                    </p:set>
                                    <p:animEffect transition="in" filter="dissolve">
                                      <p:cBhvr>
                                        <p:cTn id="137" dur="500"/>
                                        <p:tgtEl>
                                          <p:spTgt spid="82"/>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83"/>
                                        </p:tgtEl>
                                        <p:attrNameLst>
                                          <p:attrName>style.visibility</p:attrName>
                                        </p:attrNameLst>
                                      </p:cBhvr>
                                      <p:to>
                                        <p:strVal val="visible"/>
                                      </p:to>
                                    </p:set>
                                    <p:animEffect transition="in" filter="dissolve">
                                      <p:cBhvr>
                                        <p:cTn id="142" dur="500"/>
                                        <p:tgtEl>
                                          <p:spTgt spid="83"/>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nodeType="clickEffect">
                                  <p:stCondLst>
                                    <p:cond delay="0"/>
                                  </p:stCondLst>
                                  <p:childTnLst>
                                    <p:set>
                                      <p:cBhvr>
                                        <p:cTn id="146" dur="1" fill="hold">
                                          <p:stCondLst>
                                            <p:cond delay="0"/>
                                          </p:stCondLst>
                                        </p:cTn>
                                        <p:tgtEl>
                                          <p:spTgt spid="84"/>
                                        </p:tgtEl>
                                        <p:attrNameLst>
                                          <p:attrName>style.visibility</p:attrName>
                                        </p:attrNameLst>
                                      </p:cBhvr>
                                      <p:to>
                                        <p:strVal val="visible"/>
                                      </p:to>
                                    </p:set>
                                    <p:animEffect transition="in" filter="dissolve">
                                      <p:cBhvr>
                                        <p:cTn id="147" dur="500"/>
                                        <p:tgtEl>
                                          <p:spTgt spid="84"/>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grpId="0" nodeType="click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dissolve">
                                      <p:cBhvr>
                                        <p:cTn id="152" dur="500"/>
                                        <p:tgtEl>
                                          <p:spTgt spid="86"/>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nodeType="clickEffect">
                                  <p:stCondLst>
                                    <p:cond delay="0"/>
                                  </p:stCondLst>
                                  <p:childTnLst>
                                    <p:set>
                                      <p:cBhvr>
                                        <p:cTn id="156" dur="1" fill="hold">
                                          <p:stCondLst>
                                            <p:cond delay="0"/>
                                          </p:stCondLst>
                                        </p:cTn>
                                        <p:tgtEl>
                                          <p:spTgt spid="90"/>
                                        </p:tgtEl>
                                        <p:attrNameLst>
                                          <p:attrName>style.visibility</p:attrName>
                                        </p:attrNameLst>
                                      </p:cBhvr>
                                      <p:to>
                                        <p:strVal val="visible"/>
                                      </p:to>
                                    </p:set>
                                    <p:animEffect transition="in" filter="dissolve">
                                      <p:cBhvr>
                                        <p:cTn id="157" dur="500"/>
                                        <p:tgtEl>
                                          <p:spTgt spid="90"/>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grpId="0" nodeType="clickEffect">
                                  <p:stCondLst>
                                    <p:cond delay="0"/>
                                  </p:stCondLst>
                                  <p:childTnLst>
                                    <p:set>
                                      <p:cBhvr>
                                        <p:cTn id="161" dur="1" fill="hold">
                                          <p:stCondLst>
                                            <p:cond delay="0"/>
                                          </p:stCondLst>
                                        </p:cTn>
                                        <p:tgtEl>
                                          <p:spTgt spid="93"/>
                                        </p:tgtEl>
                                        <p:attrNameLst>
                                          <p:attrName>style.visibility</p:attrName>
                                        </p:attrNameLst>
                                      </p:cBhvr>
                                      <p:to>
                                        <p:strVal val="visible"/>
                                      </p:to>
                                    </p:set>
                                    <p:animEffect transition="in" filter="dissolve">
                                      <p:cBhvr>
                                        <p:cTn id="162" dur="500"/>
                                        <p:tgtEl>
                                          <p:spTgt spid="93"/>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presetSubtype="0" fill="hold" nodeType="clickEffect">
                                  <p:stCondLst>
                                    <p:cond delay="0"/>
                                  </p:stCondLst>
                                  <p:childTnLst>
                                    <p:set>
                                      <p:cBhvr>
                                        <p:cTn id="166" dur="1" fill="hold">
                                          <p:stCondLst>
                                            <p:cond delay="0"/>
                                          </p:stCondLst>
                                        </p:cTn>
                                        <p:tgtEl>
                                          <p:spTgt spid="94"/>
                                        </p:tgtEl>
                                        <p:attrNameLst>
                                          <p:attrName>style.visibility</p:attrName>
                                        </p:attrNameLst>
                                      </p:cBhvr>
                                      <p:to>
                                        <p:strVal val="visible"/>
                                      </p:to>
                                    </p:set>
                                    <p:animEffect transition="in" filter="dissolve">
                                      <p:cBhvr>
                                        <p:cTn id="167" dur="500"/>
                                        <p:tgtEl>
                                          <p:spTgt spid="94"/>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presetSubtype="0" fill="hold" grpId="0" nodeType="clickEffect">
                                  <p:stCondLst>
                                    <p:cond delay="0"/>
                                  </p:stCondLst>
                                  <p:childTnLst>
                                    <p:set>
                                      <p:cBhvr>
                                        <p:cTn id="171" dur="1" fill="hold">
                                          <p:stCondLst>
                                            <p:cond delay="0"/>
                                          </p:stCondLst>
                                        </p:cTn>
                                        <p:tgtEl>
                                          <p:spTgt spid="96"/>
                                        </p:tgtEl>
                                        <p:attrNameLst>
                                          <p:attrName>style.visibility</p:attrName>
                                        </p:attrNameLst>
                                      </p:cBhvr>
                                      <p:to>
                                        <p:strVal val="visible"/>
                                      </p:to>
                                    </p:set>
                                    <p:animEffect transition="in" filter="dissolve">
                                      <p:cBhvr>
                                        <p:cTn id="172" dur="500"/>
                                        <p:tgtEl>
                                          <p:spTgt spid="96"/>
                                        </p:tgtEl>
                                      </p:cBhvr>
                                    </p:animEffect>
                                  </p:childTnLst>
                                </p:cTn>
                              </p:par>
                            </p:childTnLst>
                          </p:cTn>
                        </p:par>
                      </p:childTnLst>
                    </p:cTn>
                  </p:par>
                  <p:par>
                    <p:cTn id="173" fill="hold">
                      <p:stCondLst>
                        <p:cond delay="indefinite"/>
                      </p:stCondLst>
                      <p:childTnLst>
                        <p:par>
                          <p:cTn id="174" fill="hold">
                            <p:stCondLst>
                              <p:cond delay="0"/>
                            </p:stCondLst>
                            <p:childTnLst>
                              <p:par>
                                <p:cTn id="175" presetID="9" presetClass="entr" presetSubtype="0" fill="hold" nodeType="clickEffect">
                                  <p:stCondLst>
                                    <p:cond delay="0"/>
                                  </p:stCondLst>
                                  <p:childTnLst>
                                    <p:set>
                                      <p:cBhvr>
                                        <p:cTn id="176" dur="1" fill="hold">
                                          <p:stCondLst>
                                            <p:cond delay="0"/>
                                          </p:stCondLst>
                                        </p:cTn>
                                        <p:tgtEl>
                                          <p:spTgt spid="97"/>
                                        </p:tgtEl>
                                        <p:attrNameLst>
                                          <p:attrName>style.visibility</p:attrName>
                                        </p:attrNameLst>
                                      </p:cBhvr>
                                      <p:to>
                                        <p:strVal val="visible"/>
                                      </p:to>
                                    </p:set>
                                    <p:animEffect transition="in" filter="dissolve">
                                      <p:cBhvr>
                                        <p:cTn id="177" dur="500"/>
                                        <p:tgtEl>
                                          <p:spTgt spid="97"/>
                                        </p:tgtEl>
                                      </p:cBhvr>
                                    </p:animEffect>
                                  </p:childTnLst>
                                </p:cTn>
                              </p:par>
                            </p:childTnLst>
                          </p:cTn>
                        </p:par>
                      </p:childTnLst>
                    </p:cTn>
                  </p:par>
                  <p:par>
                    <p:cTn id="178" fill="hold">
                      <p:stCondLst>
                        <p:cond delay="indefinite"/>
                      </p:stCondLst>
                      <p:childTnLst>
                        <p:par>
                          <p:cTn id="179" fill="hold">
                            <p:stCondLst>
                              <p:cond delay="0"/>
                            </p:stCondLst>
                            <p:childTnLst>
                              <p:par>
                                <p:cTn id="180" presetID="9" presetClass="entr" presetSubtype="0" fill="hold" grpId="0" nodeType="clickEffect">
                                  <p:stCondLst>
                                    <p:cond delay="0"/>
                                  </p:stCondLst>
                                  <p:childTnLst>
                                    <p:set>
                                      <p:cBhvr>
                                        <p:cTn id="181" dur="1" fill="hold">
                                          <p:stCondLst>
                                            <p:cond delay="0"/>
                                          </p:stCondLst>
                                        </p:cTn>
                                        <p:tgtEl>
                                          <p:spTgt spid="99"/>
                                        </p:tgtEl>
                                        <p:attrNameLst>
                                          <p:attrName>style.visibility</p:attrName>
                                        </p:attrNameLst>
                                      </p:cBhvr>
                                      <p:to>
                                        <p:strVal val="visible"/>
                                      </p:to>
                                    </p:set>
                                    <p:animEffect transition="in" filter="dissolve">
                                      <p:cBhvr>
                                        <p:cTn id="182" dur="500"/>
                                        <p:tgtEl>
                                          <p:spTgt spid="99"/>
                                        </p:tgtEl>
                                      </p:cBhvr>
                                    </p:animEffect>
                                  </p:childTnLst>
                                </p:cTn>
                              </p:par>
                            </p:childTnLst>
                          </p:cTn>
                        </p:par>
                      </p:childTnLst>
                    </p:cTn>
                  </p:par>
                  <p:par>
                    <p:cTn id="183" fill="hold">
                      <p:stCondLst>
                        <p:cond delay="indefinite"/>
                      </p:stCondLst>
                      <p:childTnLst>
                        <p:par>
                          <p:cTn id="184" fill="hold">
                            <p:stCondLst>
                              <p:cond delay="0"/>
                            </p:stCondLst>
                            <p:childTnLst>
                              <p:par>
                                <p:cTn id="185" presetID="9" presetClass="entr" presetSubtype="0" fill="hold" nodeType="clickEffect">
                                  <p:stCondLst>
                                    <p:cond delay="0"/>
                                  </p:stCondLst>
                                  <p:childTnLst>
                                    <p:set>
                                      <p:cBhvr>
                                        <p:cTn id="186" dur="1" fill="hold">
                                          <p:stCondLst>
                                            <p:cond delay="0"/>
                                          </p:stCondLst>
                                        </p:cTn>
                                        <p:tgtEl>
                                          <p:spTgt spid="100"/>
                                        </p:tgtEl>
                                        <p:attrNameLst>
                                          <p:attrName>style.visibility</p:attrName>
                                        </p:attrNameLst>
                                      </p:cBhvr>
                                      <p:to>
                                        <p:strVal val="visible"/>
                                      </p:to>
                                    </p:set>
                                    <p:animEffect transition="in" filter="dissolve">
                                      <p:cBhvr>
                                        <p:cTn id="187" dur="500"/>
                                        <p:tgtEl>
                                          <p:spTgt spid="100"/>
                                        </p:tgtEl>
                                      </p:cBhvr>
                                    </p:animEffect>
                                  </p:childTnLst>
                                </p:cTn>
                              </p:par>
                            </p:childTnLst>
                          </p:cTn>
                        </p:par>
                      </p:childTnLst>
                    </p:cTn>
                  </p:par>
                  <p:par>
                    <p:cTn id="188" fill="hold">
                      <p:stCondLst>
                        <p:cond delay="indefinite"/>
                      </p:stCondLst>
                      <p:childTnLst>
                        <p:par>
                          <p:cTn id="189" fill="hold">
                            <p:stCondLst>
                              <p:cond delay="0"/>
                            </p:stCondLst>
                            <p:childTnLst>
                              <p:par>
                                <p:cTn id="190" presetID="9" presetClass="entr" presetSubtype="0" fill="hold" grpId="0" nodeType="clickEffect">
                                  <p:stCondLst>
                                    <p:cond delay="0"/>
                                  </p:stCondLst>
                                  <p:childTnLst>
                                    <p:set>
                                      <p:cBhvr>
                                        <p:cTn id="191" dur="1" fill="hold">
                                          <p:stCondLst>
                                            <p:cond delay="0"/>
                                          </p:stCondLst>
                                        </p:cTn>
                                        <p:tgtEl>
                                          <p:spTgt spid="102"/>
                                        </p:tgtEl>
                                        <p:attrNameLst>
                                          <p:attrName>style.visibility</p:attrName>
                                        </p:attrNameLst>
                                      </p:cBhvr>
                                      <p:to>
                                        <p:strVal val="visible"/>
                                      </p:to>
                                    </p:set>
                                    <p:animEffect transition="in" filter="dissolve">
                                      <p:cBhvr>
                                        <p:cTn id="192" dur="500"/>
                                        <p:tgtEl>
                                          <p:spTgt spid="102"/>
                                        </p:tgtEl>
                                      </p:cBhvr>
                                    </p:animEffect>
                                  </p:childTnLst>
                                </p:cTn>
                              </p:par>
                            </p:childTnLst>
                          </p:cTn>
                        </p:par>
                      </p:childTnLst>
                    </p:cTn>
                  </p:par>
                  <p:par>
                    <p:cTn id="193" fill="hold">
                      <p:stCondLst>
                        <p:cond delay="indefinite"/>
                      </p:stCondLst>
                      <p:childTnLst>
                        <p:par>
                          <p:cTn id="194" fill="hold">
                            <p:stCondLst>
                              <p:cond delay="0"/>
                            </p:stCondLst>
                            <p:childTnLst>
                              <p:par>
                                <p:cTn id="195" presetID="9" presetClass="entr" presetSubtype="0" fill="hold" nodeType="clickEffect">
                                  <p:stCondLst>
                                    <p:cond delay="0"/>
                                  </p:stCondLst>
                                  <p:childTnLst>
                                    <p:set>
                                      <p:cBhvr>
                                        <p:cTn id="196" dur="1" fill="hold">
                                          <p:stCondLst>
                                            <p:cond delay="0"/>
                                          </p:stCondLst>
                                        </p:cTn>
                                        <p:tgtEl>
                                          <p:spTgt spid="103"/>
                                        </p:tgtEl>
                                        <p:attrNameLst>
                                          <p:attrName>style.visibility</p:attrName>
                                        </p:attrNameLst>
                                      </p:cBhvr>
                                      <p:to>
                                        <p:strVal val="visible"/>
                                      </p:to>
                                    </p:set>
                                    <p:animEffect transition="in" filter="dissolve">
                                      <p:cBhvr>
                                        <p:cTn id="197" dur="500"/>
                                        <p:tgtEl>
                                          <p:spTgt spid="103"/>
                                        </p:tgtEl>
                                      </p:cBhvr>
                                    </p:animEffect>
                                  </p:childTnLst>
                                </p:cTn>
                              </p:par>
                            </p:childTnLst>
                          </p:cTn>
                        </p:par>
                      </p:childTnLst>
                    </p:cTn>
                  </p:par>
                  <p:par>
                    <p:cTn id="198" fill="hold">
                      <p:stCondLst>
                        <p:cond delay="indefinite"/>
                      </p:stCondLst>
                      <p:childTnLst>
                        <p:par>
                          <p:cTn id="199" fill="hold">
                            <p:stCondLst>
                              <p:cond delay="0"/>
                            </p:stCondLst>
                            <p:childTnLst>
                              <p:par>
                                <p:cTn id="200" presetID="9" presetClass="entr" presetSubtype="0" fill="hold" grpId="0" nodeType="clickEffect">
                                  <p:stCondLst>
                                    <p:cond delay="0"/>
                                  </p:stCondLst>
                                  <p:childTnLst>
                                    <p:set>
                                      <p:cBhvr>
                                        <p:cTn id="201" dur="1" fill="hold">
                                          <p:stCondLst>
                                            <p:cond delay="0"/>
                                          </p:stCondLst>
                                        </p:cTn>
                                        <p:tgtEl>
                                          <p:spTgt spid="105"/>
                                        </p:tgtEl>
                                        <p:attrNameLst>
                                          <p:attrName>style.visibility</p:attrName>
                                        </p:attrNameLst>
                                      </p:cBhvr>
                                      <p:to>
                                        <p:strVal val="visible"/>
                                      </p:to>
                                    </p:set>
                                    <p:animEffect transition="in" filter="dissolve">
                                      <p:cBhvr>
                                        <p:cTn id="202" dur="500"/>
                                        <p:tgtEl>
                                          <p:spTgt spid="105"/>
                                        </p:tgtEl>
                                      </p:cBhvr>
                                    </p:animEffect>
                                  </p:childTnLst>
                                </p:cTn>
                              </p:par>
                            </p:childTnLst>
                          </p:cTn>
                        </p:par>
                      </p:childTnLst>
                    </p:cTn>
                  </p:par>
                  <p:par>
                    <p:cTn id="203" fill="hold">
                      <p:stCondLst>
                        <p:cond delay="indefinite"/>
                      </p:stCondLst>
                      <p:childTnLst>
                        <p:par>
                          <p:cTn id="204" fill="hold">
                            <p:stCondLst>
                              <p:cond delay="0"/>
                            </p:stCondLst>
                            <p:childTnLst>
                              <p:par>
                                <p:cTn id="205" presetID="9" presetClass="entr" presetSubtype="0" fill="hold" nodeType="clickEffect">
                                  <p:stCondLst>
                                    <p:cond delay="0"/>
                                  </p:stCondLst>
                                  <p:childTnLst>
                                    <p:set>
                                      <p:cBhvr>
                                        <p:cTn id="206" dur="1" fill="hold">
                                          <p:stCondLst>
                                            <p:cond delay="0"/>
                                          </p:stCondLst>
                                        </p:cTn>
                                        <p:tgtEl>
                                          <p:spTgt spid="107"/>
                                        </p:tgtEl>
                                        <p:attrNameLst>
                                          <p:attrName>style.visibility</p:attrName>
                                        </p:attrNameLst>
                                      </p:cBhvr>
                                      <p:to>
                                        <p:strVal val="visible"/>
                                      </p:to>
                                    </p:set>
                                    <p:animEffect transition="in" filter="dissolve">
                                      <p:cBhvr>
                                        <p:cTn id="207" dur="500"/>
                                        <p:tgtEl>
                                          <p:spTgt spid="107"/>
                                        </p:tgtEl>
                                      </p:cBhvr>
                                    </p:animEffect>
                                  </p:childTnLst>
                                </p:cTn>
                              </p:par>
                            </p:childTnLst>
                          </p:cTn>
                        </p:par>
                      </p:childTnLst>
                    </p:cTn>
                  </p:par>
                  <p:par>
                    <p:cTn id="208" fill="hold">
                      <p:stCondLst>
                        <p:cond delay="indefinite"/>
                      </p:stCondLst>
                      <p:childTnLst>
                        <p:par>
                          <p:cTn id="209" fill="hold">
                            <p:stCondLst>
                              <p:cond delay="0"/>
                            </p:stCondLst>
                            <p:childTnLst>
                              <p:par>
                                <p:cTn id="210" presetID="9" presetClass="entr" presetSubtype="0" fill="hold" grpId="0" nodeType="clickEffect">
                                  <p:stCondLst>
                                    <p:cond delay="0"/>
                                  </p:stCondLst>
                                  <p:childTnLst>
                                    <p:set>
                                      <p:cBhvr>
                                        <p:cTn id="211" dur="1" fill="hold">
                                          <p:stCondLst>
                                            <p:cond delay="0"/>
                                          </p:stCondLst>
                                        </p:cTn>
                                        <p:tgtEl>
                                          <p:spTgt spid="111"/>
                                        </p:tgtEl>
                                        <p:attrNameLst>
                                          <p:attrName>style.visibility</p:attrName>
                                        </p:attrNameLst>
                                      </p:cBhvr>
                                      <p:to>
                                        <p:strVal val="visible"/>
                                      </p:to>
                                    </p:set>
                                    <p:animEffect transition="in" filter="dissolve">
                                      <p:cBhvr>
                                        <p:cTn id="212" dur="500"/>
                                        <p:tgtEl>
                                          <p:spTgt spid="111"/>
                                        </p:tgtEl>
                                      </p:cBhvr>
                                    </p:animEffect>
                                  </p:childTnLst>
                                </p:cTn>
                              </p:par>
                            </p:childTnLst>
                          </p:cTn>
                        </p:par>
                      </p:childTnLst>
                    </p:cTn>
                  </p:par>
                  <p:par>
                    <p:cTn id="213" fill="hold">
                      <p:stCondLst>
                        <p:cond delay="indefinite"/>
                      </p:stCondLst>
                      <p:childTnLst>
                        <p:par>
                          <p:cTn id="214" fill="hold">
                            <p:stCondLst>
                              <p:cond delay="0"/>
                            </p:stCondLst>
                            <p:childTnLst>
                              <p:par>
                                <p:cTn id="215" presetID="9" presetClass="entr" presetSubtype="0" fill="hold" nodeType="clickEffect">
                                  <p:stCondLst>
                                    <p:cond delay="0"/>
                                  </p:stCondLst>
                                  <p:childTnLst>
                                    <p:set>
                                      <p:cBhvr>
                                        <p:cTn id="216" dur="1" fill="hold">
                                          <p:stCondLst>
                                            <p:cond delay="0"/>
                                          </p:stCondLst>
                                        </p:cTn>
                                        <p:tgtEl>
                                          <p:spTgt spid="112"/>
                                        </p:tgtEl>
                                        <p:attrNameLst>
                                          <p:attrName>style.visibility</p:attrName>
                                        </p:attrNameLst>
                                      </p:cBhvr>
                                      <p:to>
                                        <p:strVal val="visible"/>
                                      </p:to>
                                    </p:set>
                                    <p:animEffect transition="in" filter="dissolve">
                                      <p:cBhvr>
                                        <p:cTn id="217" dur="500"/>
                                        <p:tgtEl>
                                          <p:spTgt spid="112"/>
                                        </p:tgtEl>
                                      </p:cBhvr>
                                    </p:animEffect>
                                  </p:childTnLst>
                                </p:cTn>
                              </p:par>
                            </p:childTnLst>
                          </p:cTn>
                        </p:par>
                      </p:childTnLst>
                    </p:cTn>
                  </p:par>
                  <p:par>
                    <p:cTn id="218" fill="hold">
                      <p:stCondLst>
                        <p:cond delay="indefinite"/>
                      </p:stCondLst>
                      <p:childTnLst>
                        <p:par>
                          <p:cTn id="219" fill="hold">
                            <p:stCondLst>
                              <p:cond delay="0"/>
                            </p:stCondLst>
                            <p:childTnLst>
                              <p:par>
                                <p:cTn id="220" presetID="9" presetClass="entr" presetSubtype="0" fill="hold" grpId="0" nodeType="clickEffect">
                                  <p:stCondLst>
                                    <p:cond delay="0"/>
                                  </p:stCondLst>
                                  <p:childTnLst>
                                    <p:set>
                                      <p:cBhvr>
                                        <p:cTn id="221" dur="1" fill="hold">
                                          <p:stCondLst>
                                            <p:cond delay="0"/>
                                          </p:stCondLst>
                                        </p:cTn>
                                        <p:tgtEl>
                                          <p:spTgt spid="114"/>
                                        </p:tgtEl>
                                        <p:attrNameLst>
                                          <p:attrName>style.visibility</p:attrName>
                                        </p:attrNameLst>
                                      </p:cBhvr>
                                      <p:to>
                                        <p:strVal val="visible"/>
                                      </p:to>
                                    </p:set>
                                    <p:animEffect transition="in" filter="dissolve">
                                      <p:cBhvr>
                                        <p:cTn id="222" dur="500"/>
                                        <p:tgtEl>
                                          <p:spTgt spid="114"/>
                                        </p:tgtEl>
                                      </p:cBhvr>
                                    </p:animEffect>
                                  </p:childTnLst>
                                </p:cTn>
                              </p:par>
                            </p:childTnLst>
                          </p:cTn>
                        </p:par>
                      </p:childTnLst>
                    </p:cTn>
                  </p:par>
                  <p:par>
                    <p:cTn id="223" fill="hold">
                      <p:stCondLst>
                        <p:cond delay="indefinite"/>
                      </p:stCondLst>
                      <p:childTnLst>
                        <p:par>
                          <p:cTn id="224" fill="hold">
                            <p:stCondLst>
                              <p:cond delay="0"/>
                            </p:stCondLst>
                            <p:childTnLst>
                              <p:par>
                                <p:cTn id="225" presetID="9" presetClass="entr" presetSubtype="0" fill="hold" nodeType="clickEffect">
                                  <p:stCondLst>
                                    <p:cond delay="0"/>
                                  </p:stCondLst>
                                  <p:childTnLst>
                                    <p:set>
                                      <p:cBhvr>
                                        <p:cTn id="226" dur="1" fill="hold">
                                          <p:stCondLst>
                                            <p:cond delay="0"/>
                                          </p:stCondLst>
                                        </p:cTn>
                                        <p:tgtEl>
                                          <p:spTgt spid="116"/>
                                        </p:tgtEl>
                                        <p:attrNameLst>
                                          <p:attrName>style.visibility</p:attrName>
                                        </p:attrNameLst>
                                      </p:cBhvr>
                                      <p:to>
                                        <p:strVal val="visible"/>
                                      </p:to>
                                    </p:set>
                                    <p:animEffect transition="in" filter="dissolve">
                                      <p:cBhvr>
                                        <p:cTn id="227" dur="500"/>
                                        <p:tgtEl>
                                          <p:spTgt spid="116"/>
                                        </p:tgtEl>
                                      </p:cBhvr>
                                    </p:animEffect>
                                  </p:childTnLst>
                                </p:cTn>
                              </p:par>
                            </p:childTnLst>
                          </p:cTn>
                        </p:par>
                      </p:childTnLst>
                    </p:cTn>
                  </p:par>
                  <p:par>
                    <p:cTn id="228" fill="hold">
                      <p:stCondLst>
                        <p:cond delay="indefinite"/>
                      </p:stCondLst>
                      <p:childTnLst>
                        <p:par>
                          <p:cTn id="229" fill="hold">
                            <p:stCondLst>
                              <p:cond delay="0"/>
                            </p:stCondLst>
                            <p:childTnLst>
                              <p:par>
                                <p:cTn id="230" presetID="9" presetClass="entr" presetSubtype="0" fill="hold" grpId="0" nodeType="click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dissolve">
                                      <p:cBhvr>
                                        <p:cTn id="232" dur="500"/>
                                        <p:tgtEl>
                                          <p:spTgt spid="118"/>
                                        </p:tgtEl>
                                      </p:cBhvr>
                                    </p:animEffect>
                                  </p:childTnLst>
                                </p:cTn>
                              </p:par>
                            </p:childTnLst>
                          </p:cTn>
                        </p:par>
                      </p:childTnLst>
                    </p:cTn>
                  </p:par>
                  <p:par>
                    <p:cTn id="233" fill="hold">
                      <p:stCondLst>
                        <p:cond delay="indefinite"/>
                      </p:stCondLst>
                      <p:childTnLst>
                        <p:par>
                          <p:cTn id="234" fill="hold">
                            <p:stCondLst>
                              <p:cond delay="0"/>
                            </p:stCondLst>
                            <p:childTnLst>
                              <p:par>
                                <p:cTn id="235" presetID="9" presetClass="entr" presetSubtype="0" fill="hold" nodeType="clickEffect">
                                  <p:stCondLst>
                                    <p:cond delay="0"/>
                                  </p:stCondLst>
                                  <p:childTnLst>
                                    <p:set>
                                      <p:cBhvr>
                                        <p:cTn id="236" dur="1" fill="hold">
                                          <p:stCondLst>
                                            <p:cond delay="0"/>
                                          </p:stCondLst>
                                        </p:cTn>
                                        <p:tgtEl>
                                          <p:spTgt spid="120"/>
                                        </p:tgtEl>
                                        <p:attrNameLst>
                                          <p:attrName>style.visibility</p:attrName>
                                        </p:attrNameLst>
                                      </p:cBhvr>
                                      <p:to>
                                        <p:strVal val="visible"/>
                                      </p:to>
                                    </p:set>
                                    <p:animEffect transition="in" filter="dissolve">
                                      <p:cBhvr>
                                        <p:cTn id="237" dur="500"/>
                                        <p:tgtEl>
                                          <p:spTgt spid="120"/>
                                        </p:tgtEl>
                                      </p:cBhvr>
                                    </p:animEffect>
                                  </p:childTnLst>
                                </p:cTn>
                              </p:par>
                            </p:childTnLst>
                          </p:cTn>
                        </p:par>
                      </p:childTnLst>
                    </p:cTn>
                  </p:par>
                  <p:par>
                    <p:cTn id="238" fill="hold">
                      <p:stCondLst>
                        <p:cond delay="indefinite"/>
                      </p:stCondLst>
                      <p:childTnLst>
                        <p:par>
                          <p:cTn id="239" fill="hold">
                            <p:stCondLst>
                              <p:cond delay="0"/>
                            </p:stCondLst>
                            <p:childTnLst>
                              <p:par>
                                <p:cTn id="240" presetID="9" presetClass="entr" presetSubtype="0" fill="hold" grpId="0" nodeType="click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dissolve">
                                      <p:cBhvr>
                                        <p:cTn id="242" dur="500"/>
                                        <p:tgtEl>
                                          <p:spTgt spid="122"/>
                                        </p:tgtEl>
                                      </p:cBhvr>
                                    </p:animEffect>
                                  </p:childTnLst>
                                </p:cTn>
                              </p:par>
                            </p:childTnLst>
                          </p:cTn>
                        </p:par>
                      </p:childTnLst>
                    </p:cTn>
                  </p:par>
                  <p:par>
                    <p:cTn id="243" fill="hold">
                      <p:stCondLst>
                        <p:cond delay="indefinite"/>
                      </p:stCondLst>
                      <p:childTnLst>
                        <p:par>
                          <p:cTn id="244" fill="hold">
                            <p:stCondLst>
                              <p:cond delay="0"/>
                            </p:stCondLst>
                            <p:childTnLst>
                              <p:par>
                                <p:cTn id="245" presetID="9" presetClass="entr" presetSubtype="0" fill="hold" nodeType="clickEffect">
                                  <p:stCondLst>
                                    <p:cond delay="0"/>
                                  </p:stCondLst>
                                  <p:childTnLst>
                                    <p:set>
                                      <p:cBhvr>
                                        <p:cTn id="246" dur="1" fill="hold">
                                          <p:stCondLst>
                                            <p:cond delay="0"/>
                                          </p:stCondLst>
                                        </p:cTn>
                                        <p:tgtEl>
                                          <p:spTgt spid="123"/>
                                        </p:tgtEl>
                                        <p:attrNameLst>
                                          <p:attrName>style.visibility</p:attrName>
                                        </p:attrNameLst>
                                      </p:cBhvr>
                                      <p:to>
                                        <p:strVal val="visible"/>
                                      </p:to>
                                    </p:set>
                                    <p:animEffect transition="in" filter="dissolve">
                                      <p:cBhvr>
                                        <p:cTn id="247" dur="500"/>
                                        <p:tgtEl>
                                          <p:spTgt spid="123"/>
                                        </p:tgtEl>
                                      </p:cBhvr>
                                    </p:animEffect>
                                  </p:childTnLst>
                                </p:cTn>
                              </p:par>
                            </p:childTnLst>
                          </p:cTn>
                        </p:par>
                      </p:childTnLst>
                    </p:cTn>
                  </p:par>
                  <p:par>
                    <p:cTn id="248" fill="hold">
                      <p:stCondLst>
                        <p:cond delay="indefinite"/>
                      </p:stCondLst>
                      <p:childTnLst>
                        <p:par>
                          <p:cTn id="249" fill="hold">
                            <p:stCondLst>
                              <p:cond delay="0"/>
                            </p:stCondLst>
                            <p:childTnLst>
                              <p:par>
                                <p:cTn id="250" presetID="9" presetClass="entr" presetSubtype="0" fill="hold" nodeType="clickEffect">
                                  <p:stCondLst>
                                    <p:cond delay="0"/>
                                  </p:stCondLst>
                                  <p:childTnLst>
                                    <p:set>
                                      <p:cBhvr>
                                        <p:cTn id="251" dur="1" fill="hold">
                                          <p:stCondLst>
                                            <p:cond delay="0"/>
                                          </p:stCondLst>
                                        </p:cTn>
                                        <p:tgtEl>
                                          <p:spTgt spid="126"/>
                                        </p:tgtEl>
                                        <p:attrNameLst>
                                          <p:attrName>style.visibility</p:attrName>
                                        </p:attrNameLst>
                                      </p:cBhvr>
                                      <p:to>
                                        <p:strVal val="visible"/>
                                      </p:to>
                                    </p:set>
                                    <p:animEffect transition="in" filter="dissolve">
                                      <p:cBhvr>
                                        <p:cTn id="252" dur="500"/>
                                        <p:tgtEl>
                                          <p:spTgt spid="126"/>
                                        </p:tgtEl>
                                      </p:cBhvr>
                                    </p:animEffect>
                                  </p:childTnLst>
                                </p:cTn>
                              </p:par>
                            </p:childTnLst>
                          </p:cTn>
                        </p:par>
                      </p:childTnLst>
                    </p:cTn>
                  </p:par>
                  <p:par>
                    <p:cTn id="253" fill="hold">
                      <p:stCondLst>
                        <p:cond delay="indefinite"/>
                      </p:stCondLst>
                      <p:childTnLst>
                        <p:par>
                          <p:cTn id="254" fill="hold">
                            <p:stCondLst>
                              <p:cond delay="0"/>
                            </p:stCondLst>
                            <p:childTnLst>
                              <p:par>
                                <p:cTn id="255" presetID="9" presetClass="entr" presetSubtype="0" fill="hold" grpId="0" nodeType="clickEffect">
                                  <p:stCondLst>
                                    <p:cond delay="0"/>
                                  </p:stCondLst>
                                  <p:childTnLst>
                                    <p:set>
                                      <p:cBhvr>
                                        <p:cTn id="256" dur="1" fill="hold">
                                          <p:stCondLst>
                                            <p:cond delay="0"/>
                                          </p:stCondLst>
                                        </p:cTn>
                                        <p:tgtEl>
                                          <p:spTgt spid="130"/>
                                        </p:tgtEl>
                                        <p:attrNameLst>
                                          <p:attrName>style.visibility</p:attrName>
                                        </p:attrNameLst>
                                      </p:cBhvr>
                                      <p:to>
                                        <p:strVal val="visible"/>
                                      </p:to>
                                    </p:set>
                                    <p:animEffect transition="in" filter="dissolve">
                                      <p:cBhvr>
                                        <p:cTn id="25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animBg="1"/>
      <p:bldP spid="43" grpId="0" animBg="1"/>
      <p:bldP spid="44" grpId="0"/>
      <p:bldP spid="47" grpId="0" animBg="1"/>
      <p:bldP spid="51" grpId="0"/>
      <p:bldP spid="54" grpId="0" animBg="1"/>
      <p:bldP spid="58" grpId="0" animBg="1"/>
      <p:bldP spid="61" grpId="0" animBg="1"/>
      <p:bldP spid="68" grpId="0" animBg="1"/>
      <p:bldP spid="71" grpId="0" animBg="1"/>
      <p:bldP spid="77" grpId="0" animBg="1"/>
      <p:bldP spid="81" grpId="0" animBg="1"/>
      <p:bldP spid="83" grpId="0" animBg="1"/>
      <p:bldP spid="86" grpId="0" animBg="1"/>
      <p:bldP spid="93" grpId="0" animBg="1"/>
      <p:bldP spid="96" grpId="0" animBg="1"/>
      <p:bldP spid="99" grpId="0" animBg="1"/>
      <p:bldP spid="102" grpId="0" animBg="1"/>
      <p:bldP spid="105" grpId="0" animBg="1"/>
      <p:bldP spid="111" grpId="0" animBg="1"/>
      <p:bldP spid="114" grpId="0" animBg="1"/>
      <p:bldP spid="118" grpId="0" animBg="1"/>
      <p:bldP spid="122" grpId="0" animBg="1"/>
      <p:bldP spid="1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31234B2A-B7B2-FA42-A532-57485A819BEB}"/>
              </a:ext>
            </a:extLst>
          </p:cNvPr>
          <p:cNvSpPr>
            <a:spLocks noGrp="1"/>
          </p:cNvSpPr>
          <p:nvPr>
            <p:ph type="title"/>
          </p:nvPr>
        </p:nvSpPr>
        <p:spPr>
          <a:xfrm>
            <a:off x="584789" y="98237"/>
            <a:ext cx="8911687" cy="1280890"/>
          </a:xfrm>
        </p:spPr>
        <p:txBody>
          <a:bodyPr>
            <a:normAutofit/>
          </a:bodyPr>
          <a:lstStyle/>
          <a:p>
            <a:r>
              <a:rPr lang="es-CO" sz="4000" dirty="0">
                <a:latin typeface="Montserrat" panose="00000500000000000000" pitchFamily="50" charset="0"/>
              </a:rPr>
              <a:t>Retomando el caso clínico…</a:t>
            </a:r>
          </a:p>
        </p:txBody>
      </p:sp>
      <p:sp>
        <p:nvSpPr>
          <p:cNvPr id="6" name="Rectángulo 5">
            <a:extLst>
              <a:ext uri="{FF2B5EF4-FFF2-40B4-BE49-F238E27FC236}">
                <a16:creationId xmlns:a16="http://schemas.microsoft.com/office/drawing/2014/main" id="{A6B8D68B-B4A4-264F-AD23-888B6AE2E2D1}"/>
              </a:ext>
            </a:extLst>
          </p:cNvPr>
          <p:cNvSpPr/>
          <p:nvPr/>
        </p:nvSpPr>
        <p:spPr>
          <a:xfrm>
            <a:off x="706708" y="1095836"/>
            <a:ext cx="9514251" cy="2535694"/>
          </a:xfrm>
          <a:prstGeom prst="rect">
            <a:avLst/>
          </a:prstGeom>
        </p:spPr>
        <p:txBody>
          <a:bodyPr wrap="square">
            <a:spAutoFit/>
          </a:bodyPr>
          <a:lstStyle/>
          <a:p>
            <a:pPr algn="just">
              <a:lnSpc>
                <a:spcPct val="150000"/>
              </a:lnSpc>
            </a:pPr>
            <a:r>
              <a:rPr lang="es-CO" b="1" dirty="0">
                <a:solidFill>
                  <a:srgbClr val="152B48"/>
                </a:solidFill>
                <a:latin typeface="Montserrat" panose="00000500000000000000" pitchFamily="50" charset="0"/>
              </a:rPr>
              <a:t>Paraclínicos</a:t>
            </a:r>
          </a:p>
          <a:p>
            <a:pPr algn="just">
              <a:lnSpc>
                <a:spcPct val="150000"/>
              </a:lnSpc>
            </a:pPr>
            <a:r>
              <a:rPr lang="es-CO" dirty="0">
                <a:solidFill>
                  <a:srgbClr val="152B48"/>
                </a:solidFill>
                <a:latin typeface="Montserrat" panose="00000500000000000000" pitchFamily="50" charset="0"/>
              </a:rPr>
              <a:t>HLG: Hb: 10,5, Leucos: 13500: PLT: 109000 </a:t>
            </a:r>
          </a:p>
          <a:p>
            <a:pPr algn="just">
              <a:lnSpc>
                <a:spcPct val="150000"/>
              </a:lnSpc>
            </a:pPr>
            <a:r>
              <a:rPr lang="es-CO" u="sng" dirty="0">
                <a:solidFill>
                  <a:srgbClr val="152B48"/>
                </a:solidFill>
                <a:latin typeface="Montserrat" panose="00000500000000000000" pitchFamily="50" charset="0"/>
              </a:rPr>
              <a:t>Creatinina: 1.67  BUN: 70</a:t>
            </a:r>
          </a:p>
          <a:p>
            <a:pPr algn="just">
              <a:lnSpc>
                <a:spcPct val="150000"/>
              </a:lnSpc>
            </a:pPr>
            <a:r>
              <a:rPr lang="es-CO" dirty="0">
                <a:solidFill>
                  <a:srgbClr val="152B48"/>
                </a:solidFill>
                <a:latin typeface="Montserrat" panose="00000500000000000000" pitchFamily="50" charset="0"/>
              </a:rPr>
              <a:t>Na: 130 </a:t>
            </a:r>
            <a:r>
              <a:rPr lang="es-CO" u="sng" dirty="0">
                <a:solidFill>
                  <a:srgbClr val="152B48"/>
                </a:solidFill>
                <a:latin typeface="Montserrat" panose="00000500000000000000" pitchFamily="50" charset="0"/>
              </a:rPr>
              <a:t>K: 2.8</a:t>
            </a:r>
            <a:r>
              <a:rPr lang="es-CO" dirty="0">
                <a:solidFill>
                  <a:srgbClr val="152B48"/>
                </a:solidFill>
                <a:latin typeface="Montserrat" panose="00000500000000000000" pitchFamily="50" charset="0"/>
              </a:rPr>
              <a:t>; Mg: 1.7 </a:t>
            </a:r>
          </a:p>
          <a:p>
            <a:pPr algn="just">
              <a:lnSpc>
                <a:spcPct val="150000"/>
              </a:lnSpc>
            </a:pPr>
            <a:r>
              <a:rPr lang="es-CO" u="sng" dirty="0">
                <a:solidFill>
                  <a:srgbClr val="152B48"/>
                </a:solidFill>
                <a:latin typeface="Montserrat" panose="00000500000000000000" pitchFamily="50" charset="0"/>
              </a:rPr>
              <a:t>BT: 7,5 BD: 5,0</a:t>
            </a:r>
            <a:r>
              <a:rPr lang="es-CO" dirty="0">
                <a:solidFill>
                  <a:srgbClr val="152B48"/>
                </a:solidFill>
                <a:latin typeface="Montserrat" panose="00000500000000000000" pitchFamily="50" charset="0"/>
              </a:rPr>
              <a:t> </a:t>
            </a:r>
            <a:r>
              <a:rPr lang="es-CO" u="sng" dirty="0">
                <a:solidFill>
                  <a:srgbClr val="152B48"/>
                </a:solidFill>
                <a:latin typeface="Montserrat" panose="00000500000000000000" pitchFamily="50" charset="0"/>
              </a:rPr>
              <a:t>AST: 180 ALT: 170 FA: 200</a:t>
            </a:r>
            <a:r>
              <a:rPr lang="es-CO" dirty="0">
                <a:solidFill>
                  <a:srgbClr val="152B48"/>
                </a:solidFill>
                <a:latin typeface="Montserrat" panose="00000500000000000000" pitchFamily="50" charset="0"/>
              </a:rPr>
              <a:t>, Glucosa: 90</a:t>
            </a:r>
          </a:p>
          <a:p>
            <a:pPr algn="just">
              <a:lnSpc>
                <a:spcPct val="150000"/>
              </a:lnSpc>
            </a:pPr>
            <a:r>
              <a:rPr lang="es-CO" dirty="0">
                <a:solidFill>
                  <a:srgbClr val="152B48"/>
                </a:solidFill>
                <a:latin typeface="Montserrat" panose="00000500000000000000" pitchFamily="50" charset="0"/>
              </a:rPr>
              <a:t>PCR: 18 VSG: 70</a:t>
            </a:r>
          </a:p>
        </p:txBody>
      </p:sp>
      <p:sp>
        <p:nvSpPr>
          <p:cNvPr id="7" name="CuadroTexto 6">
            <a:extLst>
              <a:ext uri="{FF2B5EF4-FFF2-40B4-BE49-F238E27FC236}">
                <a16:creationId xmlns:a16="http://schemas.microsoft.com/office/drawing/2014/main" id="{D53EA36F-E304-F44F-9F1C-C67740BC0844}"/>
              </a:ext>
            </a:extLst>
          </p:cNvPr>
          <p:cNvSpPr txBox="1"/>
          <p:nvPr/>
        </p:nvSpPr>
        <p:spPr>
          <a:xfrm>
            <a:off x="6575454" y="3631947"/>
            <a:ext cx="4809330" cy="1047338"/>
          </a:xfrm>
          <a:prstGeom prst="rect">
            <a:avLst/>
          </a:prstGeom>
          <a:solidFill>
            <a:schemeClr val="accent1">
              <a:lumMod val="40000"/>
              <a:lumOff val="60000"/>
              <a:alpha val="48000"/>
            </a:schemeClr>
          </a:solidFill>
        </p:spPr>
        <p:txBody>
          <a:bodyPr wrap="none" rtlCol="0">
            <a:spAutoFit/>
          </a:bodyPr>
          <a:lstStyle/>
          <a:p>
            <a:pPr algn="just">
              <a:lnSpc>
                <a:spcPct val="150000"/>
              </a:lnSpc>
            </a:pPr>
            <a:r>
              <a:rPr lang="es-CO" sz="2200" dirty="0">
                <a:latin typeface="Montserrat" panose="00000500000000000000" pitchFamily="50" charset="0"/>
              </a:rPr>
              <a:t>Realizan ecografía de abdomen: </a:t>
            </a:r>
          </a:p>
          <a:p>
            <a:pPr algn="just">
              <a:lnSpc>
                <a:spcPct val="150000"/>
              </a:lnSpc>
            </a:pPr>
            <a:r>
              <a:rPr lang="es-CO" sz="2200" dirty="0">
                <a:latin typeface="Montserrat" panose="00000500000000000000" pitchFamily="50" charset="0"/>
              </a:rPr>
              <a:t>Vía biliar sin alteraciones  </a:t>
            </a:r>
          </a:p>
        </p:txBody>
      </p:sp>
    </p:spTree>
    <p:extLst>
      <p:ext uri="{BB962C8B-B14F-4D97-AF65-F5344CB8AC3E}">
        <p14:creationId xmlns:p14="http://schemas.microsoft.com/office/powerpoint/2010/main" val="84812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uadroTexto 33">
            <a:extLst>
              <a:ext uri="{FF2B5EF4-FFF2-40B4-BE49-F238E27FC236}">
                <a16:creationId xmlns:a16="http://schemas.microsoft.com/office/drawing/2014/main" id="{19AD0EE0-9A40-5A45-8A1F-3D946CA1CB32}"/>
              </a:ext>
            </a:extLst>
          </p:cNvPr>
          <p:cNvSpPr txBox="1"/>
          <p:nvPr/>
        </p:nvSpPr>
        <p:spPr>
          <a:xfrm>
            <a:off x="4588933" y="541867"/>
            <a:ext cx="3153427" cy="523220"/>
          </a:xfrm>
          <a:prstGeom prst="rect">
            <a:avLst/>
          </a:prstGeom>
          <a:solidFill>
            <a:schemeClr val="accent1">
              <a:lumMod val="60000"/>
              <a:lumOff val="40000"/>
              <a:alpha val="16000"/>
            </a:schemeClr>
          </a:solidFill>
        </p:spPr>
        <p:txBody>
          <a:bodyPr wrap="none" rtlCol="0">
            <a:spAutoFit/>
          </a:bodyPr>
          <a:lstStyle/>
          <a:p>
            <a:r>
              <a:rPr lang="es-CO" sz="1400" dirty="0">
                <a:latin typeface="Montserrat" panose="00000500000000000000" pitchFamily="50" charset="0"/>
              </a:rPr>
              <a:t>Paciente con ictericia</a:t>
            </a:r>
          </a:p>
          <a:p>
            <a:r>
              <a:rPr lang="es-CO" sz="1400" dirty="0">
                <a:latin typeface="Montserrat" panose="00000500000000000000" pitchFamily="50" charset="0"/>
              </a:rPr>
              <a:t>BT, BD, BI, AST, ALT, FA, albúmina</a:t>
            </a:r>
          </a:p>
        </p:txBody>
      </p:sp>
      <p:cxnSp>
        <p:nvCxnSpPr>
          <p:cNvPr id="36" name="Conector recto de flecha 35">
            <a:extLst>
              <a:ext uri="{FF2B5EF4-FFF2-40B4-BE49-F238E27FC236}">
                <a16:creationId xmlns:a16="http://schemas.microsoft.com/office/drawing/2014/main" id="{1D50501C-17CB-D440-B9BC-3385B5949115}"/>
              </a:ext>
            </a:extLst>
          </p:cNvPr>
          <p:cNvCxnSpPr>
            <a:cxnSpLocks/>
            <a:stCxn id="34" idx="2"/>
            <a:endCxn id="37" idx="0"/>
          </p:cNvCxnSpPr>
          <p:nvPr/>
        </p:nvCxnSpPr>
        <p:spPr>
          <a:xfrm flipH="1">
            <a:off x="3371241" y="1065087"/>
            <a:ext cx="2794406" cy="550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CuadroTexto 36">
            <a:extLst>
              <a:ext uri="{FF2B5EF4-FFF2-40B4-BE49-F238E27FC236}">
                <a16:creationId xmlns:a16="http://schemas.microsoft.com/office/drawing/2014/main" id="{CA3BF22A-6D7C-F445-A0D6-B8E4AF04D33F}"/>
              </a:ext>
            </a:extLst>
          </p:cNvPr>
          <p:cNvSpPr txBox="1"/>
          <p:nvPr/>
        </p:nvSpPr>
        <p:spPr>
          <a:xfrm>
            <a:off x="1823381" y="1615701"/>
            <a:ext cx="3095719" cy="307777"/>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400" dirty="0">
                <a:latin typeface="Montserrat" panose="00000500000000000000" pitchFamily="50" charset="0"/>
              </a:rPr>
              <a:t>Únicamente hiperbilirrubinemia</a:t>
            </a:r>
          </a:p>
        </p:txBody>
      </p:sp>
      <p:cxnSp>
        <p:nvCxnSpPr>
          <p:cNvPr id="38" name="Conector recto de flecha 37">
            <a:extLst>
              <a:ext uri="{FF2B5EF4-FFF2-40B4-BE49-F238E27FC236}">
                <a16:creationId xmlns:a16="http://schemas.microsoft.com/office/drawing/2014/main" id="{DD78F0D6-38D2-F94D-9280-9440C5A7C243}"/>
              </a:ext>
            </a:extLst>
          </p:cNvPr>
          <p:cNvCxnSpPr/>
          <p:nvPr/>
        </p:nvCxnSpPr>
        <p:spPr>
          <a:xfrm flipH="1">
            <a:off x="3553579" y="2040298"/>
            <a:ext cx="1" cy="285002"/>
          </a:xfrm>
          <a:prstGeom prst="straightConnector1">
            <a:avLst/>
          </a:prstGeom>
          <a:ln w="349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0" name="CuadroTexto 39">
            <a:extLst>
              <a:ext uri="{FF2B5EF4-FFF2-40B4-BE49-F238E27FC236}">
                <a16:creationId xmlns:a16="http://schemas.microsoft.com/office/drawing/2014/main" id="{68D84022-D046-0740-BE98-2D3051454AE7}"/>
              </a:ext>
            </a:extLst>
          </p:cNvPr>
          <p:cNvSpPr txBox="1"/>
          <p:nvPr/>
        </p:nvSpPr>
        <p:spPr>
          <a:xfrm>
            <a:off x="1766947" y="2223068"/>
            <a:ext cx="2273379" cy="307777"/>
          </a:xfrm>
          <a:prstGeom prst="rect">
            <a:avLst/>
          </a:prstGeom>
          <a:solidFill>
            <a:schemeClr val="bg1">
              <a:alpha val="16000"/>
            </a:schemeClr>
          </a:solidFill>
        </p:spPr>
        <p:txBody>
          <a:bodyPr wrap="none" rtlCol="0">
            <a:spAutoFit/>
          </a:bodyPr>
          <a:lstStyle/>
          <a:p>
            <a:r>
              <a:rPr lang="es-CO" sz="1400" dirty="0">
                <a:latin typeface="Montserrat" panose="00000500000000000000" pitchFamily="50" charset="0"/>
              </a:rPr>
              <a:t>Elevación asilada de BT</a:t>
            </a:r>
          </a:p>
        </p:txBody>
      </p:sp>
      <p:cxnSp>
        <p:nvCxnSpPr>
          <p:cNvPr id="41" name="Conector recto de flecha 40">
            <a:extLst>
              <a:ext uri="{FF2B5EF4-FFF2-40B4-BE49-F238E27FC236}">
                <a16:creationId xmlns:a16="http://schemas.microsoft.com/office/drawing/2014/main" id="{3B4ADE2C-EA2F-574D-B165-3C1FA353EA0E}"/>
              </a:ext>
            </a:extLst>
          </p:cNvPr>
          <p:cNvCxnSpPr>
            <a:cxnSpLocks/>
          </p:cNvCxnSpPr>
          <p:nvPr/>
        </p:nvCxnSpPr>
        <p:spPr>
          <a:xfrm flipH="1">
            <a:off x="1823381" y="2533301"/>
            <a:ext cx="1710306" cy="497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CuadroTexto 42">
            <a:extLst>
              <a:ext uri="{FF2B5EF4-FFF2-40B4-BE49-F238E27FC236}">
                <a16:creationId xmlns:a16="http://schemas.microsoft.com/office/drawing/2014/main" id="{3213A624-E653-F543-9F8A-7E44413A6364}"/>
              </a:ext>
            </a:extLst>
          </p:cNvPr>
          <p:cNvSpPr txBox="1"/>
          <p:nvPr/>
        </p:nvSpPr>
        <p:spPr>
          <a:xfrm>
            <a:off x="1919347" y="2375468"/>
            <a:ext cx="184731" cy="307777"/>
          </a:xfrm>
          <a:prstGeom prst="rect">
            <a:avLst/>
          </a:prstGeom>
          <a:solidFill>
            <a:schemeClr val="bg1">
              <a:alpha val="16000"/>
            </a:schemeClr>
          </a:solidFill>
        </p:spPr>
        <p:txBody>
          <a:bodyPr wrap="none" rtlCol="0">
            <a:spAutoFit/>
          </a:bodyPr>
          <a:lstStyle/>
          <a:p>
            <a:endParaRPr lang="es-CO" sz="1400" dirty="0">
              <a:latin typeface="Montserrat" panose="00000500000000000000" pitchFamily="50" charset="0"/>
            </a:endParaRPr>
          </a:p>
        </p:txBody>
      </p:sp>
      <p:sp>
        <p:nvSpPr>
          <p:cNvPr id="44" name="Rectángulo 43">
            <a:extLst>
              <a:ext uri="{FF2B5EF4-FFF2-40B4-BE49-F238E27FC236}">
                <a16:creationId xmlns:a16="http://schemas.microsoft.com/office/drawing/2014/main" id="{499588B4-8B60-C140-802B-70776067E6D8}"/>
              </a:ext>
            </a:extLst>
          </p:cNvPr>
          <p:cNvSpPr/>
          <p:nvPr/>
        </p:nvSpPr>
        <p:spPr>
          <a:xfrm>
            <a:off x="651192" y="3081867"/>
            <a:ext cx="1404552" cy="307777"/>
          </a:xfrm>
          <a:prstGeom prst="rect">
            <a:avLst/>
          </a:prstGeom>
        </p:spPr>
        <p:txBody>
          <a:bodyPr wrap="none">
            <a:spAutoFit/>
          </a:bodyPr>
          <a:lstStyle/>
          <a:p>
            <a:r>
              <a:rPr lang="es-CO" sz="1400" dirty="0">
                <a:latin typeface="Montserrat" panose="00000500000000000000" pitchFamily="50" charset="0"/>
              </a:rPr>
              <a:t>Directa &gt;30 %</a:t>
            </a:r>
          </a:p>
        </p:txBody>
      </p:sp>
      <p:cxnSp>
        <p:nvCxnSpPr>
          <p:cNvPr id="45" name="Conector recto de flecha 44">
            <a:extLst>
              <a:ext uri="{FF2B5EF4-FFF2-40B4-BE49-F238E27FC236}">
                <a16:creationId xmlns:a16="http://schemas.microsoft.com/office/drawing/2014/main" id="{BB1C2C0E-977E-DD40-944F-916A5B6647D5}"/>
              </a:ext>
            </a:extLst>
          </p:cNvPr>
          <p:cNvCxnSpPr>
            <a:cxnSpLocks/>
          </p:cNvCxnSpPr>
          <p:nvPr/>
        </p:nvCxnSpPr>
        <p:spPr>
          <a:xfrm>
            <a:off x="1710306" y="34290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ángulo 46">
            <a:extLst>
              <a:ext uri="{FF2B5EF4-FFF2-40B4-BE49-F238E27FC236}">
                <a16:creationId xmlns:a16="http://schemas.microsoft.com/office/drawing/2014/main" id="{0AAA35A0-7FB3-634D-B2C6-8D1E98C9F680}"/>
              </a:ext>
            </a:extLst>
          </p:cNvPr>
          <p:cNvSpPr/>
          <p:nvPr/>
        </p:nvSpPr>
        <p:spPr>
          <a:xfrm>
            <a:off x="532658" y="3642268"/>
            <a:ext cx="2138727" cy="307777"/>
          </a:xfrm>
          <a:prstGeom prst="rect">
            <a:avLst/>
          </a:prstGeom>
          <a:ln w="25400">
            <a:solidFill>
              <a:schemeClr val="accent1">
                <a:shade val="90000"/>
              </a:schemeClr>
            </a:solidFill>
          </a:ln>
        </p:spPr>
        <p:txBody>
          <a:bodyPr wrap="none">
            <a:spAutoFit/>
          </a:bodyPr>
          <a:lstStyle/>
          <a:p>
            <a:r>
              <a:rPr lang="es-CO" sz="1400" dirty="0">
                <a:latin typeface="Montserrat" panose="00000500000000000000" pitchFamily="50" charset="0"/>
              </a:rPr>
              <a:t>Rotor, Dubin Johnson</a:t>
            </a:r>
          </a:p>
        </p:txBody>
      </p:sp>
      <p:cxnSp>
        <p:nvCxnSpPr>
          <p:cNvPr id="49" name="Conector recto de flecha 48">
            <a:extLst>
              <a:ext uri="{FF2B5EF4-FFF2-40B4-BE49-F238E27FC236}">
                <a16:creationId xmlns:a16="http://schemas.microsoft.com/office/drawing/2014/main" id="{2F790EB1-C8AA-8045-BBE6-91534EBEA827}"/>
              </a:ext>
            </a:extLst>
          </p:cNvPr>
          <p:cNvCxnSpPr>
            <a:cxnSpLocks/>
          </p:cNvCxnSpPr>
          <p:nvPr/>
        </p:nvCxnSpPr>
        <p:spPr>
          <a:xfrm>
            <a:off x="3533687" y="2533301"/>
            <a:ext cx="746528" cy="351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ángulo 50">
            <a:extLst>
              <a:ext uri="{FF2B5EF4-FFF2-40B4-BE49-F238E27FC236}">
                <a16:creationId xmlns:a16="http://schemas.microsoft.com/office/drawing/2014/main" id="{D95E3162-C292-D446-9910-8C7F771AA3E5}"/>
              </a:ext>
            </a:extLst>
          </p:cNvPr>
          <p:cNvSpPr/>
          <p:nvPr/>
        </p:nvSpPr>
        <p:spPr>
          <a:xfrm>
            <a:off x="3362289" y="2869736"/>
            <a:ext cx="1537600" cy="307777"/>
          </a:xfrm>
          <a:prstGeom prst="rect">
            <a:avLst/>
          </a:prstGeom>
        </p:spPr>
        <p:txBody>
          <a:bodyPr wrap="none">
            <a:spAutoFit/>
          </a:bodyPr>
          <a:lstStyle/>
          <a:p>
            <a:r>
              <a:rPr lang="es-CO" sz="1400" dirty="0">
                <a:latin typeface="Montserrat" panose="00000500000000000000" pitchFamily="50" charset="0"/>
              </a:rPr>
              <a:t>Indirecta &gt;75 %</a:t>
            </a:r>
          </a:p>
        </p:txBody>
      </p:sp>
      <p:cxnSp>
        <p:nvCxnSpPr>
          <p:cNvPr id="52" name="Conector recto de flecha 51">
            <a:extLst>
              <a:ext uri="{FF2B5EF4-FFF2-40B4-BE49-F238E27FC236}">
                <a16:creationId xmlns:a16="http://schemas.microsoft.com/office/drawing/2014/main" id="{945849CD-9048-4144-8D7F-D479F27D847A}"/>
              </a:ext>
            </a:extLst>
          </p:cNvPr>
          <p:cNvCxnSpPr>
            <a:cxnSpLocks/>
          </p:cNvCxnSpPr>
          <p:nvPr/>
        </p:nvCxnSpPr>
        <p:spPr>
          <a:xfrm flipH="1">
            <a:off x="2955583" y="3162405"/>
            <a:ext cx="1260086" cy="1106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ángulo 53">
            <a:extLst>
              <a:ext uri="{FF2B5EF4-FFF2-40B4-BE49-F238E27FC236}">
                <a16:creationId xmlns:a16="http://schemas.microsoft.com/office/drawing/2014/main" id="{A6FF1599-7F52-C14A-A6D0-EE02D9E7949B}"/>
              </a:ext>
            </a:extLst>
          </p:cNvPr>
          <p:cNvSpPr/>
          <p:nvPr/>
        </p:nvSpPr>
        <p:spPr>
          <a:xfrm>
            <a:off x="1823381" y="4408997"/>
            <a:ext cx="1091966" cy="600164"/>
          </a:xfrm>
          <a:prstGeom prst="rect">
            <a:avLst/>
          </a:prstGeom>
          <a:ln w="25400">
            <a:solidFill>
              <a:schemeClr val="accent1">
                <a:shade val="90000"/>
              </a:schemeClr>
            </a:solidFill>
          </a:ln>
        </p:spPr>
        <p:txBody>
          <a:bodyPr wrap="none">
            <a:spAutoFit/>
          </a:bodyPr>
          <a:lstStyle/>
          <a:p>
            <a:r>
              <a:rPr lang="es-CO" sz="1100" dirty="0">
                <a:latin typeface="Montserrat" panose="00000500000000000000" pitchFamily="50" charset="0"/>
              </a:rPr>
              <a:t>Hemólisis</a:t>
            </a:r>
          </a:p>
          <a:p>
            <a:r>
              <a:rPr lang="es-CO" sz="1100" dirty="0">
                <a:latin typeface="Montserrat" panose="00000500000000000000" pitchFamily="50" charset="0"/>
              </a:rPr>
              <a:t>Eritropoyesis</a:t>
            </a:r>
          </a:p>
          <a:p>
            <a:r>
              <a:rPr lang="es-CO" sz="1100" dirty="0">
                <a:latin typeface="Montserrat" panose="00000500000000000000" pitchFamily="50" charset="0"/>
              </a:rPr>
              <a:t>Ineficaz</a:t>
            </a:r>
          </a:p>
        </p:txBody>
      </p:sp>
      <p:cxnSp>
        <p:nvCxnSpPr>
          <p:cNvPr id="56" name="Conector recto de flecha 55">
            <a:extLst>
              <a:ext uri="{FF2B5EF4-FFF2-40B4-BE49-F238E27FC236}">
                <a16:creationId xmlns:a16="http://schemas.microsoft.com/office/drawing/2014/main" id="{60589FAC-1440-2743-BCB2-D14FCA71AF54}"/>
              </a:ext>
            </a:extLst>
          </p:cNvPr>
          <p:cNvCxnSpPr>
            <a:cxnSpLocks/>
          </p:cNvCxnSpPr>
          <p:nvPr/>
        </p:nvCxnSpPr>
        <p:spPr>
          <a:xfrm flipH="1">
            <a:off x="3906951" y="3195302"/>
            <a:ext cx="563009" cy="1073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ángulo 57">
            <a:extLst>
              <a:ext uri="{FF2B5EF4-FFF2-40B4-BE49-F238E27FC236}">
                <a16:creationId xmlns:a16="http://schemas.microsoft.com/office/drawing/2014/main" id="{4300C5D2-3837-D14B-A143-53F14B2392B2}"/>
              </a:ext>
            </a:extLst>
          </p:cNvPr>
          <p:cNvSpPr/>
          <p:nvPr/>
        </p:nvSpPr>
        <p:spPr>
          <a:xfrm>
            <a:off x="3215683" y="4358993"/>
            <a:ext cx="1225015" cy="430887"/>
          </a:xfrm>
          <a:prstGeom prst="rect">
            <a:avLst/>
          </a:prstGeom>
          <a:ln w="25400">
            <a:solidFill>
              <a:schemeClr val="accent1">
                <a:shade val="90000"/>
              </a:schemeClr>
            </a:solidFill>
          </a:ln>
        </p:spPr>
        <p:txBody>
          <a:bodyPr wrap="none">
            <a:spAutoFit/>
          </a:bodyPr>
          <a:lstStyle/>
          <a:p>
            <a:r>
              <a:rPr lang="es-CO" sz="1100" dirty="0">
                <a:latin typeface="Montserrat" panose="00000500000000000000" pitchFamily="50" charset="0"/>
              </a:rPr>
              <a:t>S.Gilbert</a:t>
            </a:r>
          </a:p>
          <a:p>
            <a:r>
              <a:rPr lang="es-CO" sz="1100" dirty="0">
                <a:latin typeface="Montserrat" panose="00000500000000000000" pitchFamily="50" charset="0"/>
              </a:rPr>
              <a:t>S.Crigler Najjar</a:t>
            </a:r>
          </a:p>
        </p:txBody>
      </p:sp>
      <p:cxnSp>
        <p:nvCxnSpPr>
          <p:cNvPr id="59" name="Conector recto de flecha 58">
            <a:extLst>
              <a:ext uri="{FF2B5EF4-FFF2-40B4-BE49-F238E27FC236}">
                <a16:creationId xmlns:a16="http://schemas.microsoft.com/office/drawing/2014/main" id="{45828FE6-E562-0D43-BBBD-2D8F1FECBE61}"/>
              </a:ext>
            </a:extLst>
          </p:cNvPr>
          <p:cNvCxnSpPr>
            <a:cxnSpLocks/>
          </p:cNvCxnSpPr>
          <p:nvPr/>
        </p:nvCxnSpPr>
        <p:spPr>
          <a:xfrm flipH="1">
            <a:off x="4809335" y="3195302"/>
            <a:ext cx="43278" cy="1073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ángulo 60">
            <a:extLst>
              <a:ext uri="{FF2B5EF4-FFF2-40B4-BE49-F238E27FC236}">
                <a16:creationId xmlns:a16="http://schemas.microsoft.com/office/drawing/2014/main" id="{55ECEE80-1022-CD41-A79E-689C75C5DB4E}"/>
              </a:ext>
            </a:extLst>
          </p:cNvPr>
          <p:cNvSpPr/>
          <p:nvPr/>
        </p:nvSpPr>
        <p:spPr>
          <a:xfrm>
            <a:off x="4730895" y="4312897"/>
            <a:ext cx="1531373" cy="430887"/>
          </a:xfrm>
          <a:prstGeom prst="rect">
            <a:avLst/>
          </a:prstGeom>
          <a:ln w="25400">
            <a:solidFill>
              <a:schemeClr val="accent1">
                <a:shade val="90000"/>
              </a:schemeClr>
            </a:solidFill>
          </a:ln>
        </p:spPr>
        <p:txBody>
          <a:bodyPr wrap="square">
            <a:spAutoFit/>
          </a:bodyPr>
          <a:lstStyle/>
          <a:p>
            <a:r>
              <a:rPr lang="es-CO" sz="1100" dirty="0">
                <a:latin typeface="Montserrat" panose="00000500000000000000" pitchFamily="50" charset="0"/>
              </a:rPr>
              <a:t>Medicamentos</a:t>
            </a:r>
          </a:p>
          <a:p>
            <a:r>
              <a:rPr lang="es-CO" sz="1100" dirty="0">
                <a:latin typeface="Montserrat" panose="00000500000000000000" pitchFamily="50" charset="0"/>
              </a:rPr>
              <a:t>Rifampcina</a:t>
            </a:r>
          </a:p>
        </p:txBody>
      </p:sp>
      <p:cxnSp>
        <p:nvCxnSpPr>
          <p:cNvPr id="66" name="Conector recto de flecha 65">
            <a:extLst>
              <a:ext uri="{FF2B5EF4-FFF2-40B4-BE49-F238E27FC236}">
                <a16:creationId xmlns:a16="http://schemas.microsoft.com/office/drawing/2014/main" id="{C692E8A6-5470-4A46-BB58-E97ADF895D60}"/>
              </a:ext>
            </a:extLst>
          </p:cNvPr>
          <p:cNvCxnSpPr>
            <a:cxnSpLocks/>
          </p:cNvCxnSpPr>
          <p:nvPr/>
        </p:nvCxnSpPr>
        <p:spPr>
          <a:xfrm>
            <a:off x="5509005" y="1800367"/>
            <a:ext cx="124964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CuadroTexto 67">
            <a:extLst>
              <a:ext uri="{FF2B5EF4-FFF2-40B4-BE49-F238E27FC236}">
                <a16:creationId xmlns:a16="http://schemas.microsoft.com/office/drawing/2014/main" id="{C4FDB145-7241-DE4E-9871-DEDDDEC415BD}"/>
              </a:ext>
            </a:extLst>
          </p:cNvPr>
          <p:cNvSpPr txBox="1"/>
          <p:nvPr/>
        </p:nvSpPr>
        <p:spPr>
          <a:xfrm>
            <a:off x="6795610" y="1670966"/>
            <a:ext cx="2329484" cy="307777"/>
          </a:xfrm>
          <a:prstGeom prst="rect">
            <a:avLst/>
          </a:prstGeom>
          <a:solidFill>
            <a:schemeClr val="accent1">
              <a:lumMod val="60000"/>
              <a:lumOff val="40000"/>
              <a:alpha val="48000"/>
            </a:schemeClr>
          </a:solidFill>
          <a:ln w="28575">
            <a:solidFill>
              <a:schemeClr val="accent1">
                <a:shade val="90000"/>
              </a:schemeClr>
            </a:solidFill>
          </a:ln>
        </p:spPr>
        <p:txBody>
          <a:bodyPr wrap="none" rtlCol="0">
            <a:spAutoFit/>
          </a:bodyPr>
          <a:lstStyle/>
          <a:p>
            <a:r>
              <a:rPr lang="es-CO" sz="1400" dirty="0">
                <a:latin typeface="Montserrat" panose="00000500000000000000" pitchFamily="50" charset="0"/>
              </a:rPr>
              <a:t>Otras pruebas alteradas</a:t>
            </a:r>
          </a:p>
        </p:txBody>
      </p:sp>
      <p:cxnSp>
        <p:nvCxnSpPr>
          <p:cNvPr id="69" name="Conector recto de flecha 68">
            <a:extLst>
              <a:ext uri="{FF2B5EF4-FFF2-40B4-BE49-F238E27FC236}">
                <a16:creationId xmlns:a16="http://schemas.microsoft.com/office/drawing/2014/main" id="{F2000832-0777-AF49-97B8-88B2A0036AC0}"/>
              </a:ext>
            </a:extLst>
          </p:cNvPr>
          <p:cNvCxnSpPr>
            <a:cxnSpLocks/>
          </p:cNvCxnSpPr>
          <p:nvPr/>
        </p:nvCxnSpPr>
        <p:spPr>
          <a:xfrm flipH="1">
            <a:off x="6758649" y="2061399"/>
            <a:ext cx="867586" cy="531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CuadroTexto 70">
            <a:extLst>
              <a:ext uri="{FF2B5EF4-FFF2-40B4-BE49-F238E27FC236}">
                <a16:creationId xmlns:a16="http://schemas.microsoft.com/office/drawing/2014/main" id="{AD83781B-5000-C248-88DA-5A2CBF39C124}"/>
              </a:ext>
            </a:extLst>
          </p:cNvPr>
          <p:cNvSpPr txBox="1"/>
          <p:nvPr/>
        </p:nvSpPr>
        <p:spPr>
          <a:xfrm>
            <a:off x="6197336" y="2652181"/>
            <a:ext cx="1152880" cy="523220"/>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400" dirty="0">
                <a:latin typeface="Montserrat" panose="00000500000000000000" pitchFamily="50" charset="0"/>
              </a:rPr>
              <a:t>Hepatocell</a:t>
            </a:r>
          </a:p>
          <a:p>
            <a:r>
              <a:rPr lang="es-CO" sz="1400" dirty="0">
                <a:latin typeface="Montserrat" panose="00000500000000000000" pitchFamily="50" charset="0"/>
              </a:rPr>
              <a:t>ALT/FA &gt;5 </a:t>
            </a:r>
          </a:p>
        </p:txBody>
      </p:sp>
      <p:cxnSp>
        <p:nvCxnSpPr>
          <p:cNvPr id="73" name="Conector recto de flecha 72">
            <a:extLst>
              <a:ext uri="{FF2B5EF4-FFF2-40B4-BE49-F238E27FC236}">
                <a16:creationId xmlns:a16="http://schemas.microsoft.com/office/drawing/2014/main" id="{A8F5C63C-082C-2746-9B0D-FF3ED176E97C}"/>
              </a:ext>
            </a:extLst>
          </p:cNvPr>
          <p:cNvCxnSpPr>
            <a:cxnSpLocks/>
            <a:stCxn id="71" idx="2"/>
          </p:cNvCxnSpPr>
          <p:nvPr/>
        </p:nvCxnSpPr>
        <p:spPr>
          <a:xfrm flipH="1">
            <a:off x="6353236" y="3175401"/>
            <a:ext cx="420540" cy="1972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Rectángulo 76">
            <a:extLst>
              <a:ext uri="{FF2B5EF4-FFF2-40B4-BE49-F238E27FC236}">
                <a16:creationId xmlns:a16="http://schemas.microsoft.com/office/drawing/2014/main" id="{041FF578-7266-AA4A-A1C8-D0033DD8BD3E}"/>
              </a:ext>
            </a:extLst>
          </p:cNvPr>
          <p:cNvSpPr/>
          <p:nvPr/>
        </p:nvSpPr>
        <p:spPr>
          <a:xfrm>
            <a:off x="6009124" y="5147661"/>
            <a:ext cx="609787" cy="276999"/>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Viral</a:t>
            </a:r>
          </a:p>
        </p:txBody>
      </p:sp>
      <p:cxnSp>
        <p:nvCxnSpPr>
          <p:cNvPr id="78" name="Conector recto de flecha 77">
            <a:extLst>
              <a:ext uri="{FF2B5EF4-FFF2-40B4-BE49-F238E27FC236}">
                <a16:creationId xmlns:a16="http://schemas.microsoft.com/office/drawing/2014/main" id="{9E33A1C8-AF27-D949-8D36-5632A4209DDF}"/>
              </a:ext>
            </a:extLst>
          </p:cNvPr>
          <p:cNvCxnSpPr>
            <a:cxnSpLocks/>
          </p:cNvCxnSpPr>
          <p:nvPr/>
        </p:nvCxnSpPr>
        <p:spPr>
          <a:xfrm flipH="1">
            <a:off x="5073014" y="5486215"/>
            <a:ext cx="892433" cy="320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Rectángulo 80">
            <a:extLst>
              <a:ext uri="{FF2B5EF4-FFF2-40B4-BE49-F238E27FC236}">
                <a16:creationId xmlns:a16="http://schemas.microsoft.com/office/drawing/2014/main" id="{2204ECEE-7671-9344-9D3E-86BAC9628BA8}"/>
              </a:ext>
            </a:extLst>
          </p:cNvPr>
          <p:cNvSpPr/>
          <p:nvPr/>
        </p:nvSpPr>
        <p:spPr>
          <a:xfrm>
            <a:off x="2606814" y="5850637"/>
            <a:ext cx="3122813" cy="461665"/>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AgSVHB, VHC, IgM core VHB, IgM leptospira </a:t>
            </a:r>
          </a:p>
        </p:txBody>
      </p:sp>
      <p:cxnSp>
        <p:nvCxnSpPr>
          <p:cNvPr id="82" name="Conector recto de flecha 81">
            <a:extLst>
              <a:ext uri="{FF2B5EF4-FFF2-40B4-BE49-F238E27FC236}">
                <a16:creationId xmlns:a16="http://schemas.microsoft.com/office/drawing/2014/main" id="{0EC2A9DA-FDB7-9A40-8C2D-D86959DF36F6}"/>
              </a:ext>
            </a:extLst>
          </p:cNvPr>
          <p:cNvCxnSpPr>
            <a:cxnSpLocks/>
          </p:cNvCxnSpPr>
          <p:nvPr/>
        </p:nvCxnSpPr>
        <p:spPr>
          <a:xfrm>
            <a:off x="6937460" y="3263891"/>
            <a:ext cx="0" cy="2382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ángulo 82">
            <a:extLst>
              <a:ext uri="{FF2B5EF4-FFF2-40B4-BE49-F238E27FC236}">
                <a16:creationId xmlns:a16="http://schemas.microsoft.com/office/drawing/2014/main" id="{5491CDD3-61EE-6B41-8E47-819E6FF7A7B9}"/>
              </a:ext>
            </a:extLst>
          </p:cNvPr>
          <p:cNvSpPr/>
          <p:nvPr/>
        </p:nvSpPr>
        <p:spPr>
          <a:xfrm>
            <a:off x="6618911" y="5770416"/>
            <a:ext cx="892433" cy="276999"/>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Tóxica</a:t>
            </a:r>
          </a:p>
        </p:txBody>
      </p:sp>
      <p:cxnSp>
        <p:nvCxnSpPr>
          <p:cNvPr id="84" name="Conector recto de flecha 83">
            <a:extLst>
              <a:ext uri="{FF2B5EF4-FFF2-40B4-BE49-F238E27FC236}">
                <a16:creationId xmlns:a16="http://schemas.microsoft.com/office/drawing/2014/main" id="{2AB92AE9-000D-4749-BE26-8E2FE0522F1A}"/>
              </a:ext>
            </a:extLst>
          </p:cNvPr>
          <p:cNvCxnSpPr>
            <a:cxnSpLocks/>
          </p:cNvCxnSpPr>
          <p:nvPr/>
        </p:nvCxnSpPr>
        <p:spPr>
          <a:xfrm>
            <a:off x="6946029" y="3316683"/>
            <a:ext cx="1173505" cy="24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Rectángulo 85">
            <a:extLst>
              <a:ext uri="{FF2B5EF4-FFF2-40B4-BE49-F238E27FC236}">
                <a16:creationId xmlns:a16="http://schemas.microsoft.com/office/drawing/2014/main" id="{5EE6DB9D-F551-4648-85E5-3351CF589565}"/>
              </a:ext>
            </a:extLst>
          </p:cNvPr>
          <p:cNvSpPr/>
          <p:nvPr/>
        </p:nvSpPr>
        <p:spPr>
          <a:xfrm>
            <a:off x="7625932" y="5785804"/>
            <a:ext cx="1385794" cy="261610"/>
          </a:xfrm>
          <a:prstGeom prst="rect">
            <a:avLst/>
          </a:prstGeom>
          <a:ln w="25400">
            <a:solidFill>
              <a:schemeClr val="accent1">
                <a:shade val="90000"/>
              </a:schemeClr>
            </a:solidFill>
          </a:ln>
        </p:spPr>
        <p:txBody>
          <a:bodyPr wrap="square">
            <a:spAutoFit/>
          </a:bodyPr>
          <a:lstStyle/>
          <a:p>
            <a:r>
              <a:rPr lang="es-CO" sz="1100" dirty="0">
                <a:latin typeface="Montserrat" panose="00000500000000000000" pitchFamily="50" charset="0"/>
              </a:rPr>
              <a:t>Autoinmune</a:t>
            </a:r>
          </a:p>
        </p:txBody>
      </p:sp>
      <p:cxnSp>
        <p:nvCxnSpPr>
          <p:cNvPr id="90" name="Conector recto de flecha 89">
            <a:extLst>
              <a:ext uri="{FF2B5EF4-FFF2-40B4-BE49-F238E27FC236}">
                <a16:creationId xmlns:a16="http://schemas.microsoft.com/office/drawing/2014/main" id="{619F7B9B-B377-6746-BF6F-FF05A563F709}"/>
              </a:ext>
            </a:extLst>
          </p:cNvPr>
          <p:cNvCxnSpPr>
            <a:cxnSpLocks/>
          </p:cNvCxnSpPr>
          <p:nvPr/>
        </p:nvCxnSpPr>
        <p:spPr>
          <a:xfrm>
            <a:off x="6928892" y="3245977"/>
            <a:ext cx="1441846" cy="1310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ángulo 92">
            <a:extLst>
              <a:ext uri="{FF2B5EF4-FFF2-40B4-BE49-F238E27FC236}">
                <a16:creationId xmlns:a16="http://schemas.microsoft.com/office/drawing/2014/main" id="{E98DCB01-2A28-3246-9AE2-D9498D8AF1AE}"/>
              </a:ext>
            </a:extLst>
          </p:cNvPr>
          <p:cNvSpPr/>
          <p:nvPr/>
        </p:nvSpPr>
        <p:spPr>
          <a:xfrm>
            <a:off x="7960376" y="4598616"/>
            <a:ext cx="1139740" cy="261610"/>
          </a:xfrm>
          <a:prstGeom prst="rect">
            <a:avLst/>
          </a:prstGeom>
          <a:ln w="25400">
            <a:solidFill>
              <a:schemeClr val="accent1">
                <a:shade val="90000"/>
              </a:schemeClr>
            </a:solidFill>
          </a:ln>
        </p:spPr>
        <p:txBody>
          <a:bodyPr wrap="square">
            <a:spAutoFit/>
          </a:bodyPr>
          <a:lstStyle/>
          <a:p>
            <a:r>
              <a:rPr lang="es-CO" sz="1100" dirty="0">
                <a:latin typeface="Montserrat" panose="00000500000000000000" pitchFamily="50" charset="0"/>
              </a:rPr>
              <a:t>Isquémica</a:t>
            </a:r>
          </a:p>
        </p:txBody>
      </p:sp>
      <p:cxnSp>
        <p:nvCxnSpPr>
          <p:cNvPr id="94" name="Conector recto de flecha 93">
            <a:extLst>
              <a:ext uri="{FF2B5EF4-FFF2-40B4-BE49-F238E27FC236}">
                <a16:creationId xmlns:a16="http://schemas.microsoft.com/office/drawing/2014/main" id="{74C88D81-C0EA-BA42-92F9-020FFC6F8792}"/>
              </a:ext>
            </a:extLst>
          </p:cNvPr>
          <p:cNvCxnSpPr>
            <a:cxnSpLocks/>
          </p:cNvCxnSpPr>
          <p:nvPr/>
        </p:nvCxnSpPr>
        <p:spPr>
          <a:xfrm>
            <a:off x="8434862" y="4906393"/>
            <a:ext cx="0" cy="241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Rectángulo 95">
            <a:extLst>
              <a:ext uri="{FF2B5EF4-FFF2-40B4-BE49-F238E27FC236}">
                <a16:creationId xmlns:a16="http://schemas.microsoft.com/office/drawing/2014/main" id="{FAD94B8B-1D28-8143-AC80-2D9868A445BE}"/>
              </a:ext>
            </a:extLst>
          </p:cNvPr>
          <p:cNvSpPr/>
          <p:nvPr/>
        </p:nvSpPr>
        <p:spPr>
          <a:xfrm>
            <a:off x="8095139" y="5194869"/>
            <a:ext cx="1385794" cy="276999"/>
          </a:xfrm>
          <a:prstGeom prst="rect">
            <a:avLst/>
          </a:prstGeom>
          <a:ln w="25400">
            <a:solidFill>
              <a:schemeClr val="accent1">
                <a:shade val="90000"/>
              </a:schemeClr>
            </a:solidFill>
          </a:ln>
        </p:spPr>
        <p:txBody>
          <a:bodyPr wrap="square">
            <a:spAutoFit/>
          </a:bodyPr>
          <a:lstStyle/>
          <a:p>
            <a:r>
              <a:rPr lang="es-CO" sz="1200" dirty="0">
                <a:latin typeface="Montserrat" panose="00000500000000000000" pitchFamily="50" charset="0"/>
              </a:rPr>
              <a:t>ALT/LDH&lt;1</a:t>
            </a:r>
          </a:p>
        </p:txBody>
      </p:sp>
      <p:cxnSp>
        <p:nvCxnSpPr>
          <p:cNvPr id="97" name="Conector recto de flecha 96">
            <a:extLst>
              <a:ext uri="{FF2B5EF4-FFF2-40B4-BE49-F238E27FC236}">
                <a16:creationId xmlns:a16="http://schemas.microsoft.com/office/drawing/2014/main" id="{61B0BF68-85F7-864B-97AA-8A744F6A0763}"/>
              </a:ext>
            </a:extLst>
          </p:cNvPr>
          <p:cNvCxnSpPr>
            <a:cxnSpLocks/>
          </p:cNvCxnSpPr>
          <p:nvPr/>
        </p:nvCxnSpPr>
        <p:spPr>
          <a:xfrm>
            <a:off x="9095458" y="2061399"/>
            <a:ext cx="1177195" cy="471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CF7462B8-30A4-1641-872C-61FBFB79357E}"/>
              </a:ext>
            </a:extLst>
          </p:cNvPr>
          <p:cNvSpPr txBox="1"/>
          <p:nvPr/>
        </p:nvSpPr>
        <p:spPr>
          <a:xfrm>
            <a:off x="9956536" y="2599646"/>
            <a:ext cx="1192955" cy="738664"/>
          </a:xfrm>
          <a:prstGeom prst="rect">
            <a:avLst/>
          </a:prstGeom>
          <a:solidFill>
            <a:schemeClr val="accent5">
              <a:lumMod val="60000"/>
              <a:lumOff val="40000"/>
              <a:alpha val="38000"/>
            </a:schemeClr>
          </a:solidFill>
          <a:ln w="28575">
            <a:solidFill>
              <a:schemeClr val="accent1">
                <a:shade val="90000"/>
              </a:schemeClr>
            </a:solidFill>
          </a:ln>
        </p:spPr>
        <p:txBody>
          <a:bodyPr wrap="none" rtlCol="0">
            <a:spAutoFit/>
          </a:bodyPr>
          <a:lstStyle/>
          <a:p>
            <a:r>
              <a:rPr lang="es-CO" sz="1400" dirty="0">
                <a:latin typeface="Montserrat" panose="00000500000000000000" pitchFamily="50" charset="0"/>
              </a:rPr>
              <a:t>Colestásico</a:t>
            </a:r>
          </a:p>
          <a:p>
            <a:r>
              <a:rPr lang="es-CO" sz="1400" dirty="0">
                <a:latin typeface="Montserrat" panose="00000500000000000000" pitchFamily="50" charset="0"/>
              </a:rPr>
              <a:t>ALT/FA &lt;2</a:t>
            </a:r>
          </a:p>
          <a:p>
            <a:r>
              <a:rPr lang="es-CO" sz="1400" dirty="0">
                <a:latin typeface="Montserrat" panose="00000500000000000000" pitchFamily="50" charset="0"/>
              </a:rPr>
              <a:t>BD ⬆️</a:t>
            </a:r>
          </a:p>
        </p:txBody>
      </p:sp>
      <p:cxnSp>
        <p:nvCxnSpPr>
          <p:cNvPr id="100" name="Conector recto de flecha 99">
            <a:extLst>
              <a:ext uri="{FF2B5EF4-FFF2-40B4-BE49-F238E27FC236}">
                <a16:creationId xmlns:a16="http://schemas.microsoft.com/office/drawing/2014/main" id="{9809E204-F7B4-5B4E-9423-7F28D1273C8F}"/>
              </a:ext>
            </a:extLst>
          </p:cNvPr>
          <p:cNvCxnSpPr>
            <a:cxnSpLocks/>
          </p:cNvCxnSpPr>
          <p:nvPr/>
        </p:nvCxnSpPr>
        <p:spPr>
          <a:xfrm flipH="1" flipV="1">
            <a:off x="10650097" y="1520231"/>
            <a:ext cx="18739" cy="1040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CuadroTexto 101">
            <a:extLst>
              <a:ext uri="{FF2B5EF4-FFF2-40B4-BE49-F238E27FC236}">
                <a16:creationId xmlns:a16="http://schemas.microsoft.com/office/drawing/2014/main" id="{9BFF0619-3D85-DD48-A381-AC13699A6520}"/>
              </a:ext>
            </a:extLst>
          </p:cNvPr>
          <p:cNvSpPr txBox="1"/>
          <p:nvPr/>
        </p:nvSpPr>
        <p:spPr>
          <a:xfrm>
            <a:off x="9607081" y="1169792"/>
            <a:ext cx="1705916" cy="276999"/>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200" dirty="0">
                <a:latin typeface="Montserrat" panose="00000500000000000000" pitchFamily="50" charset="0"/>
              </a:rPr>
              <a:t>GGT para confirmar</a:t>
            </a:r>
          </a:p>
        </p:txBody>
      </p:sp>
      <p:cxnSp>
        <p:nvCxnSpPr>
          <p:cNvPr id="103" name="Conector recto de flecha 102">
            <a:extLst>
              <a:ext uri="{FF2B5EF4-FFF2-40B4-BE49-F238E27FC236}">
                <a16:creationId xmlns:a16="http://schemas.microsoft.com/office/drawing/2014/main" id="{648F6944-8377-A845-8C57-38E084DB93A8}"/>
              </a:ext>
            </a:extLst>
          </p:cNvPr>
          <p:cNvCxnSpPr>
            <a:cxnSpLocks/>
          </p:cNvCxnSpPr>
          <p:nvPr/>
        </p:nvCxnSpPr>
        <p:spPr>
          <a:xfrm>
            <a:off x="10649126" y="3568995"/>
            <a:ext cx="1" cy="29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CuadroTexto 104">
            <a:extLst>
              <a:ext uri="{FF2B5EF4-FFF2-40B4-BE49-F238E27FC236}">
                <a16:creationId xmlns:a16="http://schemas.microsoft.com/office/drawing/2014/main" id="{E093C03E-8B1D-AF49-81C6-B93308F86F98}"/>
              </a:ext>
            </a:extLst>
          </p:cNvPr>
          <p:cNvSpPr txBox="1"/>
          <p:nvPr/>
        </p:nvSpPr>
        <p:spPr>
          <a:xfrm>
            <a:off x="10272653" y="3938306"/>
            <a:ext cx="859531" cy="261610"/>
          </a:xfrm>
          <a:prstGeom prst="rect">
            <a:avLst/>
          </a:prstGeom>
          <a:solidFill>
            <a:schemeClr val="accent1">
              <a:lumMod val="60000"/>
              <a:lumOff val="40000"/>
              <a:alpha val="28000"/>
            </a:schemeClr>
          </a:solidFill>
          <a:ln w="28575">
            <a:solidFill>
              <a:schemeClr val="accent1">
                <a:shade val="90000"/>
              </a:schemeClr>
            </a:solidFill>
          </a:ln>
        </p:spPr>
        <p:txBody>
          <a:bodyPr wrap="none" rtlCol="0">
            <a:spAutoFit/>
          </a:bodyPr>
          <a:lstStyle/>
          <a:p>
            <a:r>
              <a:rPr lang="es-CO" sz="1100" dirty="0">
                <a:latin typeface="Montserrat" panose="00000500000000000000" pitchFamily="50" charset="0"/>
              </a:rPr>
              <a:t>Ecografía</a:t>
            </a:r>
          </a:p>
        </p:txBody>
      </p:sp>
      <p:cxnSp>
        <p:nvCxnSpPr>
          <p:cNvPr id="107" name="Conector recto de flecha 106">
            <a:extLst>
              <a:ext uri="{FF2B5EF4-FFF2-40B4-BE49-F238E27FC236}">
                <a16:creationId xmlns:a16="http://schemas.microsoft.com/office/drawing/2014/main" id="{3AA398F4-D0BC-294C-AD49-1BB988033206}"/>
              </a:ext>
            </a:extLst>
          </p:cNvPr>
          <p:cNvCxnSpPr>
            <a:cxnSpLocks/>
          </p:cNvCxnSpPr>
          <p:nvPr/>
        </p:nvCxnSpPr>
        <p:spPr>
          <a:xfrm flipH="1">
            <a:off x="9956536" y="4260059"/>
            <a:ext cx="731379" cy="631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CuadroTexto 110">
            <a:extLst>
              <a:ext uri="{FF2B5EF4-FFF2-40B4-BE49-F238E27FC236}">
                <a16:creationId xmlns:a16="http://schemas.microsoft.com/office/drawing/2014/main" id="{9375B955-D9A1-7447-B760-A517E4D7F8E5}"/>
              </a:ext>
            </a:extLst>
          </p:cNvPr>
          <p:cNvSpPr txBox="1"/>
          <p:nvPr/>
        </p:nvSpPr>
        <p:spPr>
          <a:xfrm>
            <a:off x="9526080" y="4920440"/>
            <a:ext cx="1398140" cy="430887"/>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100" dirty="0">
                <a:latin typeface="Montserrat" panose="00000500000000000000" pitchFamily="50" charset="0"/>
              </a:rPr>
              <a:t>Vía bilar dilatada</a:t>
            </a:r>
          </a:p>
          <a:p>
            <a:r>
              <a:rPr lang="es-CO" sz="1100" dirty="0">
                <a:latin typeface="Montserrat" panose="00000500000000000000" pitchFamily="50" charset="0"/>
              </a:rPr>
              <a:t>Colestasis extrah.</a:t>
            </a:r>
          </a:p>
        </p:txBody>
      </p:sp>
      <p:cxnSp>
        <p:nvCxnSpPr>
          <p:cNvPr id="112" name="Conector recto de flecha 111">
            <a:extLst>
              <a:ext uri="{FF2B5EF4-FFF2-40B4-BE49-F238E27FC236}">
                <a16:creationId xmlns:a16="http://schemas.microsoft.com/office/drawing/2014/main" id="{D48CD325-1C72-5844-A0A3-2B229A4C9825}"/>
              </a:ext>
            </a:extLst>
          </p:cNvPr>
          <p:cNvCxnSpPr>
            <a:cxnSpLocks/>
            <a:endCxn id="114" idx="0"/>
          </p:cNvCxnSpPr>
          <p:nvPr/>
        </p:nvCxnSpPr>
        <p:spPr>
          <a:xfrm flipH="1">
            <a:off x="9695563" y="5457663"/>
            <a:ext cx="109392" cy="646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CuadroTexto 113">
            <a:extLst>
              <a:ext uri="{FF2B5EF4-FFF2-40B4-BE49-F238E27FC236}">
                <a16:creationId xmlns:a16="http://schemas.microsoft.com/office/drawing/2014/main" id="{DF4AC921-66BC-DD45-8938-6FD4E3A2C5FA}"/>
              </a:ext>
            </a:extLst>
          </p:cNvPr>
          <p:cNvSpPr txBox="1"/>
          <p:nvPr/>
        </p:nvSpPr>
        <p:spPr>
          <a:xfrm>
            <a:off x="9020538" y="6104360"/>
            <a:ext cx="1350050" cy="261610"/>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100" dirty="0">
                <a:latin typeface="Montserrat" panose="00000500000000000000" pitchFamily="50" charset="0"/>
              </a:rPr>
              <a:t>CPRE, TAC, RMN</a:t>
            </a:r>
          </a:p>
        </p:txBody>
      </p:sp>
      <p:cxnSp>
        <p:nvCxnSpPr>
          <p:cNvPr id="116" name="Conector recto de flecha 115">
            <a:extLst>
              <a:ext uri="{FF2B5EF4-FFF2-40B4-BE49-F238E27FC236}">
                <a16:creationId xmlns:a16="http://schemas.microsoft.com/office/drawing/2014/main" id="{1C25DE58-67EC-8442-8D21-53A4BB399E12}"/>
              </a:ext>
            </a:extLst>
          </p:cNvPr>
          <p:cNvCxnSpPr>
            <a:cxnSpLocks/>
          </p:cNvCxnSpPr>
          <p:nvPr/>
        </p:nvCxnSpPr>
        <p:spPr>
          <a:xfrm>
            <a:off x="11237345" y="4227063"/>
            <a:ext cx="495326" cy="602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CuadroTexto 117">
            <a:extLst>
              <a:ext uri="{FF2B5EF4-FFF2-40B4-BE49-F238E27FC236}">
                <a16:creationId xmlns:a16="http://schemas.microsoft.com/office/drawing/2014/main" id="{ED42B29A-6B07-3E4B-B3C8-47A234B56A37}"/>
              </a:ext>
            </a:extLst>
          </p:cNvPr>
          <p:cNvSpPr txBox="1"/>
          <p:nvPr/>
        </p:nvSpPr>
        <p:spPr>
          <a:xfrm>
            <a:off x="11177986" y="4882213"/>
            <a:ext cx="907484" cy="769441"/>
          </a:xfrm>
          <a:prstGeom prst="rect">
            <a:avLst/>
          </a:prstGeom>
          <a:solidFill>
            <a:schemeClr val="accent1">
              <a:lumMod val="40000"/>
              <a:lumOff val="60000"/>
              <a:alpha val="32000"/>
            </a:schemeClr>
          </a:solidFill>
          <a:ln w="28575">
            <a:solidFill>
              <a:schemeClr val="accent1">
                <a:shade val="90000"/>
              </a:schemeClr>
            </a:solidFill>
          </a:ln>
        </p:spPr>
        <p:txBody>
          <a:bodyPr wrap="square" rtlCol="0">
            <a:spAutoFit/>
          </a:bodyPr>
          <a:lstStyle/>
          <a:p>
            <a:r>
              <a:rPr lang="es-CO" sz="1100" dirty="0">
                <a:latin typeface="Montserrat" panose="00000500000000000000" pitchFamily="50" charset="0"/>
              </a:rPr>
              <a:t>Vía bilar normal</a:t>
            </a:r>
          </a:p>
          <a:p>
            <a:r>
              <a:rPr lang="es-CO" sz="1100" dirty="0">
                <a:latin typeface="Montserrat" panose="00000500000000000000" pitchFamily="50" charset="0"/>
              </a:rPr>
              <a:t>Colestasis  intrah.</a:t>
            </a:r>
          </a:p>
        </p:txBody>
      </p:sp>
      <p:cxnSp>
        <p:nvCxnSpPr>
          <p:cNvPr id="120" name="Conector recto de flecha 119">
            <a:extLst>
              <a:ext uri="{FF2B5EF4-FFF2-40B4-BE49-F238E27FC236}">
                <a16:creationId xmlns:a16="http://schemas.microsoft.com/office/drawing/2014/main" id="{7259BB3D-8AD5-764C-8E9A-F601F941720E}"/>
              </a:ext>
            </a:extLst>
          </p:cNvPr>
          <p:cNvCxnSpPr>
            <a:cxnSpLocks/>
          </p:cNvCxnSpPr>
          <p:nvPr/>
        </p:nvCxnSpPr>
        <p:spPr>
          <a:xfrm>
            <a:off x="11732671" y="5847099"/>
            <a:ext cx="0" cy="246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2" name="CuadroTexto 121">
            <a:extLst>
              <a:ext uri="{FF2B5EF4-FFF2-40B4-BE49-F238E27FC236}">
                <a16:creationId xmlns:a16="http://schemas.microsoft.com/office/drawing/2014/main" id="{3AEA3E49-36B3-2F49-B2B6-79DCCE4AB816}"/>
              </a:ext>
            </a:extLst>
          </p:cNvPr>
          <p:cNvSpPr txBox="1"/>
          <p:nvPr/>
        </p:nvSpPr>
        <p:spPr>
          <a:xfrm>
            <a:off x="10668836" y="6084504"/>
            <a:ext cx="1394934" cy="261610"/>
          </a:xfrm>
          <a:prstGeom prst="rect">
            <a:avLst/>
          </a:prstGeom>
          <a:solidFill>
            <a:schemeClr val="accent1">
              <a:lumMod val="60000"/>
              <a:lumOff val="40000"/>
              <a:alpha val="47000"/>
            </a:schemeClr>
          </a:solidFill>
          <a:ln w="28575">
            <a:solidFill>
              <a:schemeClr val="accent1">
                <a:shade val="90000"/>
              </a:schemeClr>
            </a:solidFill>
          </a:ln>
        </p:spPr>
        <p:txBody>
          <a:bodyPr wrap="none" rtlCol="0">
            <a:spAutoFit/>
          </a:bodyPr>
          <a:lstStyle/>
          <a:p>
            <a:r>
              <a:rPr lang="es-CO" sz="1100" dirty="0">
                <a:latin typeface="Montserrat" panose="00000500000000000000" pitchFamily="50" charset="0"/>
              </a:rPr>
              <a:t>AMA, infecciones</a:t>
            </a:r>
          </a:p>
        </p:txBody>
      </p:sp>
      <p:cxnSp>
        <p:nvCxnSpPr>
          <p:cNvPr id="123" name="Conector recto de flecha 122">
            <a:extLst>
              <a:ext uri="{FF2B5EF4-FFF2-40B4-BE49-F238E27FC236}">
                <a16:creationId xmlns:a16="http://schemas.microsoft.com/office/drawing/2014/main" id="{0F0C8C41-FC1F-BB4C-97A0-D0AA0873B241}"/>
              </a:ext>
            </a:extLst>
          </p:cNvPr>
          <p:cNvCxnSpPr>
            <a:cxnSpLocks/>
            <a:stCxn id="114" idx="2"/>
          </p:cNvCxnSpPr>
          <p:nvPr/>
        </p:nvCxnSpPr>
        <p:spPr>
          <a:xfrm>
            <a:off x="9695563" y="6365970"/>
            <a:ext cx="928299" cy="20039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Conector recto de flecha 125">
            <a:extLst>
              <a:ext uri="{FF2B5EF4-FFF2-40B4-BE49-F238E27FC236}">
                <a16:creationId xmlns:a16="http://schemas.microsoft.com/office/drawing/2014/main" id="{18E48A74-4143-0840-B61A-11D8BEB8F70B}"/>
              </a:ext>
            </a:extLst>
          </p:cNvPr>
          <p:cNvCxnSpPr>
            <a:cxnSpLocks/>
          </p:cNvCxnSpPr>
          <p:nvPr/>
        </p:nvCxnSpPr>
        <p:spPr>
          <a:xfrm flipH="1">
            <a:off x="11177985" y="6434564"/>
            <a:ext cx="479774" cy="1195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0" name="CuadroTexto 129">
            <a:extLst>
              <a:ext uri="{FF2B5EF4-FFF2-40B4-BE49-F238E27FC236}">
                <a16:creationId xmlns:a16="http://schemas.microsoft.com/office/drawing/2014/main" id="{5DA8D361-D33A-3342-9CC3-B58C330F4705}"/>
              </a:ext>
            </a:extLst>
          </p:cNvPr>
          <p:cNvSpPr txBox="1"/>
          <p:nvPr/>
        </p:nvSpPr>
        <p:spPr>
          <a:xfrm>
            <a:off x="10784972" y="6554095"/>
            <a:ext cx="365806" cy="261610"/>
          </a:xfrm>
          <a:prstGeom prst="rect">
            <a:avLst/>
          </a:prstGeom>
          <a:solidFill>
            <a:schemeClr val="bg1">
              <a:alpha val="16000"/>
            </a:schemeClr>
          </a:solidFill>
          <a:ln w="28575">
            <a:solidFill>
              <a:schemeClr val="accent1">
                <a:shade val="90000"/>
              </a:schemeClr>
            </a:solidFill>
          </a:ln>
        </p:spPr>
        <p:txBody>
          <a:bodyPr wrap="none" rtlCol="0">
            <a:spAutoFit/>
          </a:bodyPr>
          <a:lstStyle/>
          <a:p>
            <a:r>
              <a:rPr lang="es-CO" sz="1100" dirty="0">
                <a:latin typeface="Montserrat" panose="00000500000000000000" pitchFamily="50" charset="0"/>
              </a:rPr>
              <a:t>Bx</a:t>
            </a:r>
          </a:p>
        </p:txBody>
      </p:sp>
    </p:spTree>
    <p:extLst>
      <p:ext uri="{BB962C8B-B14F-4D97-AF65-F5344CB8AC3E}">
        <p14:creationId xmlns:p14="http://schemas.microsoft.com/office/powerpoint/2010/main" val="309058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dissolv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dissolv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dissolve">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dissolv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dissolv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dissolve">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dissolv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dissolv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dissolve">
                                      <p:cBhvr>
                                        <p:cTn id="57" dur="500"/>
                                        <p:tgtEl>
                                          <p:spTgt spid="4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dissolve">
                                      <p:cBhvr>
                                        <p:cTn id="62" dur="500"/>
                                        <p:tgtEl>
                                          <p:spTgt spid="51"/>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dissolve">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dissolve">
                                      <p:cBhvr>
                                        <p:cTn id="72" dur="500"/>
                                        <p:tgtEl>
                                          <p:spTgt spid="5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dissolve">
                                      <p:cBhvr>
                                        <p:cTn id="77" dur="500"/>
                                        <p:tgtEl>
                                          <p:spTgt spid="5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dissolve">
                                      <p:cBhvr>
                                        <p:cTn id="82" dur="500"/>
                                        <p:tgtEl>
                                          <p:spTgt spid="5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dissolve">
                                      <p:cBhvr>
                                        <p:cTn id="87" dur="500"/>
                                        <p:tgtEl>
                                          <p:spTgt spid="59"/>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dissolve">
                                      <p:cBhvr>
                                        <p:cTn id="92" dur="500"/>
                                        <p:tgtEl>
                                          <p:spTgt spid="61"/>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66"/>
                                        </p:tgtEl>
                                        <p:attrNameLst>
                                          <p:attrName>style.visibility</p:attrName>
                                        </p:attrNameLst>
                                      </p:cBhvr>
                                      <p:to>
                                        <p:strVal val="visible"/>
                                      </p:to>
                                    </p:set>
                                    <p:animEffect transition="in" filter="dissolve">
                                      <p:cBhvr>
                                        <p:cTn id="97" dur="500"/>
                                        <p:tgtEl>
                                          <p:spTgt spid="66"/>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dissolve">
                                      <p:cBhvr>
                                        <p:cTn id="102" dur="500"/>
                                        <p:tgtEl>
                                          <p:spTgt spid="68"/>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dissolve">
                                      <p:cBhvr>
                                        <p:cTn id="107" dur="500"/>
                                        <p:tgtEl>
                                          <p:spTgt spid="69"/>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71"/>
                                        </p:tgtEl>
                                        <p:attrNameLst>
                                          <p:attrName>style.visibility</p:attrName>
                                        </p:attrNameLst>
                                      </p:cBhvr>
                                      <p:to>
                                        <p:strVal val="visible"/>
                                      </p:to>
                                    </p:set>
                                    <p:animEffect transition="in" filter="dissolve">
                                      <p:cBhvr>
                                        <p:cTn id="112" dur="500"/>
                                        <p:tgtEl>
                                          <p:spTgt spid="71"/>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73"/>
                                        </p:tgtEl>
                                        <p:attrNameLst>
                                          <p:attrName>style.visibility</p:attrName>
                                        </p:attrNameLst>
                                      </p:cBhvr>
                                      <p:to>
                                        <p:strVal val="visible"/>
                                      </p:to>
                                    </p:set>
                                    <p:animEffect transition="in" filter="dissolve">
                                      <p:cBhvr>
                                        <p:cTn id="117" dur="500"/>
                                        <p:tgtEl>
                                          <p:spTgt spid="73"/>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7"/>
                                        </p:tgtEl>
                                        <p:attrNameLst>
                                          <p:attrName>style.visibility</p:attrName>
                                        </p:attrNameLst>
                                      </p:cBhvr>
                                      <p:to>
                                        <p:strVal val="visible"/>
                                      </p:to>
                                    </p:set>
                                    <p:animEffect transition="in" filter="dissolve">
                                      <p:cBhvr>
                                        <p:cTn id="122" dur="500"/>
                                        <p:tgtEl>
                                          <p:spTgt spid="77"/>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78"/>
                                        </p:tgtEl>
                                        <p:attrNameLst>
                                          <p:attrName>style.visibility</p:attrName>
                                        </p:attrNameLst>
                                      </p:cBhvr>
                                      <p:to>
                                        <p:strVal val="visible"/>
                                      </p:to>
                                    </p:set>
                                    <p:animEffect transition="in" filter="dissolve">
                                      <p:cBhvr>
                                        <p:cTn id="127" dur="500"/>
                                        <p:tgtEl>
                                          <p:spTgt spid="78"/>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81"/>
                                        </p:tgtEl>
                                        <p:attrNameLst>
                                          <p:attrName>style.visibility</p:attrName>
                                        </p:attrNameLst>
                                      </p:cBhvr>
                                      <p:to>
                                        <p:strVal val="visible"/>
                                      </p:to>
                                    </p:set>
                                    <p:animEffect transition="in" filter="dissolve">
                                      <p:cBhvr>
                                        <p:cTn id="132" dur="500"/>
                                        <p:tgtEl>
                                          <p:spTgt spid="81"/>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82"/>
                                        </p:tgtEl>
                                        <p:attrNameLst>
                                          <p:attrName>style.visibility</p:attrName>
                                        </p:attrNameLst>
                                      </p:cBhvr>
                                      <p:to>
                                        <p:strVal val="visible"/>
                                      </p:to>
                                    </p:set>
                                    <p:animEffect transition="in" filter="dissolve">
                                      <p:cBhvr>
                                        <p:cTn id="137" dur="500"/>
                                        <p:tgtEl>
                                          <p:spTgt spid="82"/>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83"/>
                                        </p:tgtEl>
                                        <p:attrNameLst>
                                          <p:attrName>style.visibility</p:attrName>
                                        </p:attrNameLst>
                                      </p:cBhvr>
                                      <p:to>
                                        <p:strVal val="visible"/>
                                      </p:to>
                                    </p:set>
                                    <p:animEffect transition="in" filter="dissolve">
                                      <p:cBhvr>
                                        <p:cTn id="142" dur="500"/>
                                        <p:tgtEl>
                                          <p:spTgt spid="83"/>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nodeType="clickEffect">
                                  <p:stCondLst>
                                    <p:cond delay="0"/>
                                  </p:stCondLst>
                                  <p:childTnLst>
                                    <p:set>
                                      <p:cBhvr>
                                        <p:cTn id="146" dur="1" fill="hold">
                                          <p:stCondLst>
                                            <p:cond delay="0"/>
                                          </p:stCondLst>
                                        </p:cTn>
                                        <p:tgtEl>
                                          <p:spTgt spid="84"/>
                                        </p:tgtEl>
                                        <p:attrNameLst>
                                          <p:attrName>style.visibility</p:attrName>
                                        </p:attrNameLst>
                                      </p:cBhvr>
                                      <p:to>
                                        <p:strVal val="visible"/>
                                      </p:to>
                                    </p:set>
                                    <p:animEffect transition="in" filter="dissolve">
                                      <p:cBhvr>
                                        <p:cTn id="147" dur="500"/>
                                        <p:tgtEl>
                                          <p:spTgt spid="84"/>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grpId="0" nodeType="click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dissolve">
                                      <p:cBhvr>
                                        <p:cTn id="152" dur="500"/>
                                        <p:tgtEl>
                                          <p:spTgt spid="86"/>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nodeType="clickEffect">
                                  <p:stCondLst>
                                    <p:cond delay="0"/>
                                  </p:stCondLst>
                                  <p:childTnLst>
                                    <p:set>
                                      <p:cBhvr>
                                        <p:cTn id="156" dur="1" fill="hold">
                                          <p:stCondLst>
                                            <p:cond delay="0"/>
                                          </p:stCondLst>
                                        </p:cTn>
                                        <p:tgtEl>
                                          <p:spTgt spid="90"/>
                                        </p:tgtEl>
                                        <p:attrNameLst>
                                          <p:attrName>style.visibility</p:attrName>
                                        </p:attrNameLst>
                                      </p:cBhvr>
                                      <p:to>
                                        <p:strVal val="visible"/>
                                      </p:to>
                                    </p:set>
                                    <p:animEffect transition="in" filter="dissolve">
                                      <p:cBhvr>
                                        <p:cTn id="157" dur="500"/>
                                        <p:tgtEl>
                                          <p:spTgt spid="90"/>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grpId="0" nodeType="clickEffect">
                                  <p:stCondLst>
                                    <p:cond delay="0"/>
                                  </p:stCondLst>
                                  <p:childTnLst>
                                    <p:set>
                                      <p:cBhvr>
                                        <p:cTn id="161" dur="1" fill="hold">
                                          <p:stCondLst>
                                            <p:cond delay="0"/>
                                          </p:stCondLst>
                                        </p:cTn>
                                        <p:tgtEl>
                                          <p:spTgt spid="93"/>
                                        </p:tgtEl>
                                        <p:attrNameLst>
                                          <p:attrName>style.visibility</p:attrName>
                                        </p:attrNameLst>
                                      </p:cBhvr>
                                      <p:to>
                                        <p:strVal val="visible"/>
                                      </p:to>
                                    </p:set>
                                    <p:animEffect transition="in" filter="dissolve">
                                      <p:cBhvr>
                                        <p:cTn id="162" dur="500"/>
                                        <p:tgtEl>
                                          <p:spTgt spid="93"/>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presetSubtype="0" fill="hold" nodeType="clickEffect">
                                  <p:stCondLst>
                                    <p:cond delay="0"/>
                                  </p:stCondLst>
                                  <p:childTnLst>
                                    <p:set>
                                      <p:cBhvr>
                                        <p:cTn id="166" dur="1" fill="hold">
                                          <p:stCondLst>
                                            <p:cond delay="0"/>
                                          </p:stCondLst>
                                        </p:cTn>
                                        <p:tgtEl>
                                          <p:spTgt spid="94"/>
                                        </p:tgtEl>
                                        <p:attrNameLst>
                                          <p:attrName>style.visibility</p:attrName>
                                        </p:attrNameLst>
                                      </p:cBhvr>
                                      <p:to>
                                        <p:strVal val="visible"/>
                                      </p:to>
                                    </p:set>
                                    <p:animEffect transition="in" filter="dissolve">
                                      <p:cBhvr>
                                        <p:cTn id="167" dur="500"/>
                                        <p:tgtEl>
                                          <p:spTgt spid="94"/>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presetSubtype="0" fill="hold" grpId="0" nodeType="clickEffect">
                                  <p:stCondLst>
                                    <p:cond delay="0"/>
                                  </p:stCondLst>
                                  <p:childTnLst>
                                    <p:set>
                                      <p:cBhvr>
                                        <p:cTn id="171" dur="1" fill="hold">
                                          <p:stCondLst>
                                            <p:cond delay="0"/>
                                          </p:stCondLst>
                                        </p:cTn>
                                        <p:tgtEl>
                                          <p:spTgt spid="96"/>
                                        </p:tgtEl>
                                        <p:attrNameLst>
                                          <p:attrName>style.visibility</p:attrName>
                                        </p:attrNameLst>
                                      </p:cBhvr>
                                      <p:to>
                                        <p:strVal val="visible"/>
                                      </p:to>
                                    </p:set>
                                    <p:animEffect transition="in" filter="dissolve">
                                      <p:cBhvr>
                                        <p:cTn id="172" dur="500"/>
                                        <p:tgtEl>
                                          <p:spTgt spid="96"/>
                                        </p:tgtEl>
                                      </p:cBhvr>
                                    </p:animEffect>
                                  </p:childTnLst>
                                </p:cTn>
                              </p:par>
                            </p:childTnLst>
                          </p:cTn>
                        </p:par>
                      </p:childTnLst>
                    </p:cTn>
                  </p:par>
                  <p:par>
                    <p:cTn id="173" fill="hold">
                      <p:stCondLst>
                        <p:cond delay="indefinite"/>
                      </p:stCondLst>
                      <p:childTnLst>
                        <p:par>
                          <p:cTn id="174" fill="hold">
                            <p:stCondLst>
                              <p:cond delay="0"/>
                            </p:stCondLst>
                            <p:childTnLst>
                              <p:par>
                                <p:cTn id="175" presetID="9" presetClass="entr" presetSubtype="0" fill="hold" nodeType="clickEffect">
                                  <p:stCondLst>
                                    <p:cond delay="0"/>
                                  </p:stCondLst>
                                  <p:childTnLst>
                                    <p:set>
                                      <p:cBhvr>
                                        <p:cTn id="176" dur="1" fill="hold">
                                          <p:stCondLst>
                                            <p:cond delay="0"/>
                                          </p:stCondLst>
                                        </p:cTn>
                                        <p:tgtEl>
                                          <p:spTgt spid="97"/>
                                        </p:tgtEl>
                                        <p:attrNameLst>
                                          <p:attrName>style.visibility</p:attrName>
                                        </p:attrNameLst>
                                      </p:cBhvr>
                                      <p:to>
                                        <p:strVal val="visible"/>
                                      </p:to>
                                    </p:set>
                                    <p:animEffect transition="in" filter="dissolve">
                                      <p:cBhvr>
                                        <p:cTn id="177" dur="500"/>
                                        <p:tgtEl>
                                          <p:spTgt spid="97"/>
                                        </p:tgtEl>
                                      </p:cBhvr>
                                    </p:animEffect>
                                  </p:childTnLst>
                                </p:cTn>
                              </p:par>
                            </p:childTnLst>
                          </p:cTn>
                        </p:par>
                      </p:childTnLst>
                    </p:cTn>
                  </p:par>
                  <p:par>
                    <p:cTn id="178" fill="hold">
                      <p:stCondLst>
                        <p:cond delay="indefinite"/>
                      </p:stCondLst>
                      <p:childTnLst>
                        <p:par>
                          <p:cTn id="179" fill="hold">
                            <p:stCondLst>
                              <p:cond delay="0"/>
                            </p:stCondLst>
                            <p:childTnLst>
                              <p:par>
                                <p:cTn id="180" presetID="9" presetClass="entr" presetSubtype="0" fill="hold" grpId="0" nodeType="clickEffect">
                                  <p:stCondLst>
                                    <p:cond delay="0"/>
                                  </p:stCondLst>
                                  <p:childTnLst>
                                    <p:set>
                                      <p:cBhvr>
                                        <p:cTn id="181" dur="1" fill="hold">
                                          <p:stCondLst>
                                            <p:cond delay="0"/>
                                          </p:stCondLst>
                                        </p:cTn>
                                        <p:tgtEl>
                                          <p:spTgt spid="99"/>
                                        </p:tgtEl>
                                        <p:attrNameLst>
                                          <p:attrName>style.visibility</p:attrName>
                                        </p:attrNameLst>
                                      </p:cBhvr>
                                      <p:to>
                                        <p:strVal val="visible"/>
                                      </p:to>
                                    </p:set>
                                    <p:animEffect transition="in" filter="dissolve">
                                      <p:cBhvr>
                                        <p:cTn id="182" dur="500"/>
                                        <p:tgtEl>
                                          <p:spTgt spid="99"/>
                                        </p:tgtEl>
                                      </p:cBhvr>
                                    </p:animEffect>
                                  </p:childTnLst>
                                </p:cTn>
                              </p:par>
                            </p:childTnLst>
                          </p:cTn>
                        </p:par>
                      </p:childTnLst>
                    </p:cTn>
                  </p:par>
                  <p:par>
                    <p:cTn id="183" fill="hold">
                      <p:stCondLst>
                        <p:cond delay="indefinite"/>
                      </p:stCondLst>
                      <p:childTnLst>
                        <p:par>
                          <p:cTn id="184" fill="hold">
                            <p:stCondLst>
                              <p:cond delay="0"/>
                            </p:stCondLst>
                            <p:childTnLst>
                              <p:par>
                                <p:cTn id="185" presetID="9" presetClass="entr" presetSubtype="0" fill="hold" nodeType="clickEffect">
                                  <p:stCondLst>
                                    <p:cond delay="0"/>
                                  </p:stCondLst>
                                  <p:childTnLst>
                                    <p:set>
                                      <p:cBhvr>
                                        <p:cTn id="186" dur="1" fill="hold">
                                          <p:stCondLst>
                                            <p:cond delay="0"/>
                                          </p:stCondLst>
                                        </p:cTn>
                                        <p:tgtEl>
                                          <p:spTgt spid="100"/>
                                        </p:tgtEl>
                                        <p:attrNameLst>
                                          <p:attrName>style.visibility</p:attrName>
                                        </p:attrNameLst>
                                      </p:cBhvr>
                                      <p:to>
                                        <p:strVal val="visible"/>
                                      </p:to>
                                    </p:set>
                                    <p:animEffect transition="in" filter="dissolve">
                                      <p:cBhvr>
                                        <p:cTn id="187" dur="500"/>
                                        <p:tgtEl>
                                          <p:spTgt spid="100"/>
                                        </p:tgtEl>
                                      </p:cBhvr>
                                    </p:animEffect>
                                  </p:childTnLst>
                                </p:cTn>
                              </p:par>
                            </p:childTnLst>
                          </p:cTn>
                        </p:par>
                      </p:childTnLst>
                    </p:cTn>
                  </p:par>
                  <p:par>
                    <p:cTn id="188" fill="hold">
                      <p:stCondLst>
                        <p:cond delay="indefinite"/>
                      </p:stCondLst>
                      <p:childTnLst>
                        <p:par>
                          <p:cTn id="189" fill="hold">
                            <p:stCondLst>
                              <p:cond delay="0"/>
                            </p:stCondLst>
                            <p:childTnLst>
                              <p:par>
                                <p:cTn id="190" presetID="9" presetClass="entr" presetSubtype="0" fill="hold" grpId="0" nodeType="clickEffect">
                                  <p:stCondLst>
                                    <p:cond delay="0"/>
                                  </p:stCondLst>
                                  <p:childTnLst>
                                    <p:set>
                                      <p:cBhvr>
                                        <p:cTn id="191" dur="1" fill="hold">
                                          <p:stCondLst>
                                            <p:cond delay="0"/>
                                          </p:stCondLst>
                                        </p:cTn>
                                        <p:tgtEl>
                                          <p:spTgt spid="102"/>
                                        </p:tgtEl>
                                        <p:attrNameLst>
                                          <p:attrName>style.visibility</p:attrName>
                                        </p:attrNameLst>
                                      </p:cBhvr>
                                      <p:to>
                                        <p:strVal val="visible"/>
                                      </p:to>
                                    </p:set>
                                    <p:animEffect transition="in" filter="dissolve">
                                      <p:cBhvr>
                                        <p:cTn id="192" dur="500"/>
                                        <p:tgtEl>
                                          <p:spTgt spid="102"/>
                                        </p:tgtEl>
                                      </p:cBhvr>
                                    </p:animEffect>
                                  </p:childTnLst>
                                </p:cTn>
                              </p:par>
                            </p:childTnLst>
                          </p:cTn>
                        </p:par>
                      </p:childTnLst>
                    </p:cTn>
                  </p:par>
                  <p:par>
                    <p:cTn id="193" fill="hold">
                      <p:stCondLst>
                        <p:cond delay="indefinite"/>
                      </p:stCondLst>
                      <p:childTnLst>
                        <p:par>
                          <p:cTn id="194" fill="hold">
                            <p:stCondLst>
                              <p:cond delay="0"/>
                            </p:stCondLst>
                            <p:childTnLst>
                              <p:par>
                                <p:cTn id="195" presetID="9" presetClass="entr" presetSubtype="0" fill="hold" nodeType="clickEffect">
                                  <p:stCondLst>
                                    <p:cond delay="0"/>
                                  </p:stCondLst>
                                  <p:childTnLst>
                                    <p:set>
                                      <p:cBhvr>
                                        <p:cTn id="196" dur="1" fill="hold">
                                          <p:stCondLst>
                                            <p:cond delay="0"/>
                                          </p:stCondLst>
                                        </p:cTn>
                                        <p:tgtEl>
                                          <p:spTgt spid="103"/>
                                        </p:tgtEl>
                                        <p:attrNameLst>
                                          <p:attrName>style.visibility</p:attrName>
                                        </p:attrNameLst>
                                      </p:cBhvr>
                                      <p:to>
                                        <p:strVal val="visible"/>
                                      </p:to>
                                    </p:set>
                                    <p:animEffect transition="in" filter="dissolve">
                                      <p:cBhvr>
                                        <p:cTn id="197" dur="500"/>
                                        <p:tgtEl>
                                          <p:spTgt spid="103"/>
                                        </p:tgtEl>
                                      </p:cBhvr>
                                    </p:animEffect>
                                  </p:childTnLst>
                                </p:cTn>
                              </p:par>
                            </p:childTnLst>
                          </p:cTn>
                        </p:par>
                      </p:childTnLst>
                    </p:cTn>
                  </p:par>
                  <p:par>
                    <p:cTn id="198" fill="hold">
                      <p:stCondLst>
                        <p:cond delay="indefinite"/>
                      </p:stCondLst>
                      <p:childTnLst>
                        <p:par>
                          <p:cTn id="199" fill="hold">
                            <p:stCondLst>
                              <p:cond delay="0"/>
                            </p:stCondLst>
                            <p:childTnLst>
                              <p:par>
                                <p:cTn id="200" presetID="9" presetClass="entr" presetSubtype="0" fill="hold" grpId="0" nodeType="clickEffect">
                                  <p:stCondLst>
                                    <p:cond delay="0"/>
                                  </p:stCondLst>
                                  <p:childTnLst>
                                    <p:set>
                                      <p:cBhvr>
                                        <p:cTn id="201" dur="1" fill="hold">
                                          <p:stCondLst>
                                            <p:cond delay="0"/>
                                          </p:stCondLst>
                                        </p:cTn>
                                        <p:tgtEl>
                                          <p:spTgt spid="105"/>
                                        </p:tgtEl>
                                        <p:attrNameLst>
                                          <p:attrName>style.visibility</p:attrName>
                                        </p:attrNameLst>
                                      </p:cBhvr>
                                      <p:to>
                                        <p:strVal val="visible"/>
                                      </p:to>
                                    </p:set>
                                    <p:animEffect transition="in" filter="dissolve">
                                      <p:cBhvr>
                                        <p:cTn id="202" dur="500"/>
                                        <p:tgtEl>
                                          <p:spTgt spid="105"/>
                                        </p:tgtEl>
                                      </p:cBhvr>
                                    </p:animEffect>
                                  </p:childTnLst>
                                </p:cTn>
                              </p:par>
                            </p:childTnLst>
                          </p:cTn>
                        </p:par>
                      </p:childTnLst>
                    </p:cTn>
                  </p:par>
                  <p:par>
                    <p:cTn id="203" fill="hold">
                      <p:stCondLst>
                        <p:cond delay="indefinite"/>
                      </p:stCondLst>
                      <p:childTnLst>
                        <p:par>
                          <p:cTn id="204" fill="hold">
                            <p:stCondLst>
                              <p:cond delay="0"/>
                            </p:stCondLst>
                            <p:childTnLst>
                              <p:par>
                                <p:cTn id="205" presetID="9" presetClass="entr" presetSubtype="0" fill="hold" nodeType="clickEffect">
                                  <p:stCondLst>
                                    <p:cond delay="0"/>
                                  </p:stCondLst>
                                  <p:childTnLst>
                                    <p:set>
                                      <p:cBhvr>
                                        <p:cTn id="206" dur="1" fill="hold">
                                          <p:stCondLst>
                                            <p:cond delay="0"/>
                                          </p:stCondLst>
                                        </p:cTn>
                                        <p:tgtEl>
                                          <p:spTgt spid="107"/>
                                        </p:tgtEl>
                                        <p:attrNameLst>
                                          <p:attrName>style.visibility</p:attrName>
                                        </p:attrNameLst>
                                      </p:cBhvr>
                                      <p:to>
                                        <p:strVal val="visible"/>
                                      </p:to>
                                    </p:set>
                                    <p:animEffect transition="in" filter="dissolve">
                                      <p:cBhvr>
                                        <p:cTn id="207" dur="500"/>
                                        <p:tgtEl>
                                          <p:spTgt spid="107"/>
                                        </p:tgtEl>
                                      </p:cBhvr>
                                    </p:animEffect>
                                  </p:childTnLst>
                                </p:cTn>
                              </p:par>
                            </p:childTnLst>
                          </p:cTn>
                        </p:par>
                      </p:childTnLst>
                    </p:cTn>
                  </p:par>
                  <p:par>
                    <p:cTn id="208" fill="hold">
                      <p:stCondLst>
                        <p:cond delay="indefinite"/>
                      </p:stCondLst>
                      <p:childTnLst>
                        <p:par>
                          <p:cTn id="209" fill="hold">
                            <p:stCondLst>
                              <p:cond delay="0"/>
                            </p:stCondLst>
                            <p:childTnLst>
                              <p:par>
                                <p:cTn id="210" presetID="9" presetClass="entr" presetSubtype="0" fill="hold" grpId="0" nodeType="clickEffect">
                                  <p:stCondLst>
                                    <p:cond delay="0"/>
                                  </p:stCondLst>
                                  <p:childTnLst>
                                    <p:set>
                                      <p:cBhvr>
                                        <p:cTn id="211" dur="1" fill="hold">
                                          <p:stCondLst>
                                            <p:cond delay="0"/>
                                          </p:stCondLst>
                                        </p:cTn>
                                        <p:tgtEl>
                                          <p:spTgt spid="111"/>
                                        </p:tgtEl>
                                        <p:attrNameLst>
                                          <p:attrName>style.visibility</p:attrName>
                                        </p:attrNameLst>
                                      </p:cBhvr>
                                      <p:to>
                                        <p:strVal val="visible"/>
                                      </p:to>
                                    </p:set>
                                    <p:animEffect transition="in" filter="dissolve">
                                      <p:cBhvr>
                                        <p:cTn id="212" dur="500"/>
                                        <p:tgtEl>
                                          <p:spTgt spid="111"/>
                                        </p:tgtEl>
                                      </p:cBhvr>
                                    </p:animEffect>
                                  </p:childTnLst>
                                </p:cTn>
                              </p:par>
                            </p:childTnLst>
                          </p:cTn>
                        </p:par>
                      </p:childTnLst>
                    </p:cTn>
                  </p:par>
                  <p:par>
                    <p:cTn id="213" fill="hold">
                      <p:stCondLst>
                        <p:cond delay="indefinite"/>
                      </p:stCondLst>
                      <p:childTnLst>
                        <p:par>
                          <p:cTn id="214" fill="hold">
                            <p:stCondLst>
                              <p:cond delay="0"/>
                            </p:stCondLst>
                            <p:childTnLst>
                              <p:par>
                                <p:cTn id="215" presetID="9" presetClass="entr" presetSubtype="0" fill="hold" nodeType="clickEffect">
                                  <p:stCondLst>
                                    <p:cond delay="0"/>
                                  </p:stCondLst>
                                  <p:childTnLst>
                                    <p:set>
                                      <p:cBhvr>
                                        <p:cTn id="216" dur="1" fill="hold">
                                          <p:stCondLst>
                                            <p:cond delay="0"/>
                                          </p:stCondLst>
                                        </p:cTn>
                                        <p:tgtEl>
                                          <p:spTgt spid="112"/>
                                        </p:tgtEl>
                                        <p:attrNameLst>
                                          <p:attrName>style.visibility</p:attrName>
                                        </p:attrNameLst>
                                      </p:cBhvr>
                                      <p:to>
                                        <p:strVal val="visible"/>
                                      </p:to>
                                    </p:set>
                                    <p:animEffect transition="in" filter="dissolve">
                                      <p:cBhvr>
                                        <p:cTn id="217" dur="500"/>
                                        <p:tgtEl>
                                          <p:spTgt spid="112"/>
                                        </p:tgtEl>
                                      </p:cBhvr>
                                    </p:animEffect>
                                  </p:childTnLst>
                                </p:cTn>
                              </p:par>
                            </p:childTnLst>
                          </p:cTn>
                        </p:par>
                      </p:childTnLst>
                    </p:cTn>
                  </p:par>
                  <p:par>
                    <p:cTn id="218" fill="hold">
                      <p:stCondLst>
                        <p:cond delay="indefinite"/>
                      </p:stCondLst>
                      <p:childTnLst>
                        <p:par>
                          <p:cTn id="219" fill="hold">
                            <p:stCondLst>
                              <p:cond delay="0"/>
                            </p:stCondLst>
                            <p:childTnLst>
                              <p:par>
                                <p:cTn id="220" presetID="9" presetClass="entr" presetSubtype="0" fill="hold" grpId="0" nodeType="clickEffect">
                                  <p:stCondLst>
                                    <p:cond delay="0"/>
                                  </p:stCondLst>
                                  <p:childTnLst>
                                    <p:set>
                                      <p:cBhvr>
                                        <p:cTn id="221" dur="1" fill="hold">
                                          <p:stCondLst>
                                            <p:cond delay="0"/>
                                          </p:stCondLst>
                                        </p:cTn>
                                        <p:tgtEl>
                                          <p:spTgt spid="114"/>
                                        </p:tgtEl>
                                        <p:attrNameLst>
                                          <p:attrName>style.visibility</p:attrName>
                                        </p:attrNameLst>
                                      </p:cBhvr>
                                      <p:to>
                                        <p:strVal val="visible"/>
                                      </p:to>
                                    </p:set>
                                    <p:animEffect transition="in" filter="dissolve">
                                      <p:cBhvr>
                                        <p:cTn id="222" dur="500"/>
                                        <p:tgtEl>
                                          <p:spTgt spid="114"/>
                                        </p:tgtEl>
                                      </p:cBhvr>
                                    </p:animEffect>
                                  </p:childTnLst>
                                </p:cTn>
                              </p:par>
                            </p:childTnLst>
                          </p:cTn>
                        </p:par>
                      </p:childTnLst>
                    </p:cTn>
                  </p:par>
                  <p:par>
                    <p:cTn id="223" fill="hold">
                      <p:stCondLst>
                        <p:cond delay="indefinite"/>
                      </p:stCondLst>
                      <p:childTnLst>
                        <p:par>
                          <p:cTn id="224" fill="hold">
                            <p:stCondLst>
                              <p:cond delay="0"/>
                            </p:stCondLst>
                            <p:childTnLst>
                              <p:par>
                                <p:cTn id="225" presetID="9" presetClass="entr" presetSubtype="0" fill="hold" nodeType="clickEffect">
                                  <p:stCondLst>
                                    <p:cond delay="0"/>
                                  </p:stCondLst>
                                  <p:childTnLst>
                                    <p:set>
                                      <p:cBhvr>
                                        <p:cTn id="226" dur="1" fill="hold">
                                          <p:stCondLst>
                                            <p:cond delay="0"/>
                                          </p:stCondLst>
                                        </p:cTn>
                                        <p:tgtEl>
                                          <p:spTgt spid="116"/>
                                        </p:tgtEl>
                                        <p:attrNameLst>
                                          <p:attrName>style.visibility</p:attrName>
                                        </p:attrNameLst>
                                      </p:cBhvr>
                                      <p:to>
                                        <p:strVal val="visible"/>
                                      </p:to>
                                    </p:set>
                                    <p:animEffect transition="in" filter="dissolve">
                                      <p:cBhvr>
                                        <p:cTn id="227" dur="500"/>
                                        <p:tgtEl>
                                          <p:spTgt spid="116"/>
                                        </p:tgtEl>
                                      </p:cBhvr>
                                    </p:animEffect>
                                  </p:childTnLst>
                                </p:cTn>
                              </p:par>
                            </p:childTnLst>
                          </p:cTn>
                        </p:par>
                      </p:childTnLst>
                    </p:cTn>
                  </p:par>
                  <p:par>
                    <p:cTn id="228" fill="hold">
                      <p:stCondLst>
                        <p:cond delay="indefinite"/>
                      </p:stCondLst>
                      <p:childTnLst>
                        <p:par>
                          <p:cTn id="229" fill="hold">
                            <p:stCondLst>
                              <p:cond delay="0"/>
                            </p:stCondLst>
                            <p:childTnLst>
                              <p:par>
                                <p:cTn id="230" presetID="9" presetClass="entr" presetSubtype="0" fill="hold" grpId="0" nodeType="click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dissolve">
                                      <p:cBhvr>
                                        <p:cTn id="232" dur="500"/>
                                        <p:tgtEl>
                                          <p:spTgt spid="118"/>
                                        </p:tgtEl>
                                      </p:cBhvr>
                                    </p:animEffect>
                                  </p:childTnLst>
                                </p:cTn>
                              </p:par>
                            </p:childTnLst>
                          </p:cTn>
                        </p:par>
                      </p:childTnLst>
                    </p:cTn>
                  </p:par>
                  <p:par>
                    <p:cTn id="233" fill="hold">
                      <p:stCondLst>
                        <p:cond delay="indefinite"/>
                      </p:stCondLst>
                      <p:childTnLst>
                        <p:par>
                          <p:cTn id="234" fill="hold">
                            <p:stCondLst>
                              <p:cond delay="0"/>
                            </p:stCondLst>
                            <p:childTnLst>
                              <p:par>
                                <p:cTn id="235" presetID="9" presetClass="entr" presetSubtype="0" fill="hold" nodeType="clickEffect">
                                  <p:stCondLst>
                                    <p:cond delay="0"/>
                                  </p:stCondLst>
                                  <p:childTnLst>
                                    <p:set>
                                      <p:cBhvr>
                                        <p:cTn id="236" dur="1" fill="hold">
                                          <p:stCondLst>
                                            <p:cond delay="0"/>
                                          </p:stCondLst>
                                        </p:cTn>
                                        <p:tgtEl>
                                          <p:spTgt spid="120"/>
                                        </p:tgtEl>
                                        <p:attrNameLst>
                                          <p:attrName>style.visibility</p:attrName>
                                        </p:attrNameLst>
                                      </p:cBhvr>
                                      <p:to>
                                        <p:strVal val="visible"/>
                                      </p:to>
                                    </p:set>
                                    <p:animEffect transition="in" filter="dissolve">
                                      <p:cBhvr>
                                        <p:cTn id="237" dur="500"/>
                                        <p:tgtEl>
                                          <p:spTgt spid="120"/>
                                        </p:tgtEl>
                                      </p:cBhvr>
                                    </p:animEffect>
                                  </p:childTnLst>
                                </p:cTn>
                              </p:par>
                            </p:childTnLst>
                          </p:cTn>
                        </p:par>
                      </p:childTnLst>
                    </p:cTn>
                  </p:par>
                  <p:par>
                    <p:cTn id="238" fill="hold">
                      <p:stCondLst>
                        <p:cond delay="indefinite"/>
                      </p:stCondLst>
                      <p:childTnLst>
                        <p:par>
                          <p:cTn id="239" fill="hold">
                            <p:stCondLst>
                              <p:cond delay="0"/>
                            </p:stCondLst>
                            <p:childTnLst>
                              <p:par>
                                <p:cTn id="240" presetID="9" presetClass="entr" presetSubtype="0" fill="hold" grpId="0" nodeType="click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dissolve">
                                      <p:cBhvr>
                                        <p:cTn id="242" dur="500"/>
                                        <p:tgtEl>
                                          <p:spTgt spid="122"/>
                                        </p:tgtEl>
                                      </p:cBhvr>
                                    </p:animEffect>
                                  </p:childTnLst>
                                </p:cTn>
                              </p:par>
                            </p:childTnLst>
                          </p:cTn>
                        </p:par>
                      </p:childTnLst>
                    </p:cTn>
                  </p:par>
                  <p:par>
                    <p:cTn id="243" fill="hold">
                      <p:stCondLst>
                        <p:cond delay="indefinite"/>
                      </p:stCondLst>
                      <p:childTnLst>
                        <p:par>
                          <p:cTn id="244" fill="hold">
                            <p:stCondLst>
                              <p:cond delay="0"/>
                            </p:stCondLst>
                            <p:childTnLst>
                              <p:par>
                                <p:cTn id="245" presetID="9" presetClass="entr" presetSubtype="0" fill="hold" nodeType="clickEffect">
                                  <p:stCondLst>
                                    <p:cond delay="0"/>
                                  </p:stCondLst>
                                  <p:childTnLst>
                                    <p:set>
                                      <p:cBhvr>
                                        <p:cTn id="246" dur="1" fill="hold">
                                          <p:stCondLst>
                                            <p:cond delay="0"/>
                                          </p:stCondLst>
                                        </p:cTn>
                                        <p:tgtEl>
                                          <p:spTgt spid="123"/>
                                        </p:tgtEl>
                                        <p:attrNameLst>
                                          <p:attrName>style.visibility</p:attrName>
                                        </p:attrNameLst>
                                      </p:cBhvr>
                                      <p:to>
                                        <p:strVal val="visible"/>
                                      </p:to>
                                    </p:set>
                                    <p:animEffect transition="in" filter="dissolve">
                                      <p:cBhvr>
                                        <p:cTn id="247" dur="500"/>
                                        <p:tgtEl>
                                          <p:spTgt spid="123"/>
                                        </p:tgtEl>
                                      </p:cBhvr>
                                    </p:animEffect>
                                  </p:childTnLst>
                                </p:cTn>
                              </p:par>
                            </p:childTnLst>
                          </p:cTn>
                        </p:par>
                      </p:childTnLst>
                    </p:cTn>
                  </p:par>
                  <p:par>
                    <p:cTn id="248" fill="hold">
                      <p:stCondLst>
                        <p:cond delay="indefinite"/>
                      </p:stCondLst>
                      <p:childTnLst>
                        <p:par>
                          <p:cTn id="249" fill="hold">
                            <p:stCondLst>
                              <p:cond delay="0"/>
                            </p:stCondLst>
                            <p:childTnLst>
                              <p:par>
                                <p:cTn id="250" presetID="9" presetClass="entr" presetSubtype="0" fill="hold" nodeType="clickEffect">
                                  <p:stCondLst>
                                    <p:cond delay="0"/>
                                  </p:stCondLst>
                                  <p:childTnLst>
                                    <p:set>
                                      <p:cBhvr>
                                        <p:cTn id="251" dur="1" fill="hold">
                                          <p:stCondLst>
                                            <p:cond delay="0"/>
                                          </p:stCondLst>
                                        </p:cTn>
                                        <p:tgtEl>
                                          <p:spTgt spid="126"/>
                                        </p:tgtEl>
                                        <p:attrNameLst>
                                          <p:attrName>style.visibility</p:attrName>
                                        </p:attrNameLst>
                                      </p:cBhvr>
                                      <p:to>
                                        <p:strVal val="visible"/>
                                      </p:to>
                                    </p:set>
                                    <p:animEffect transition="in" filter="dissolve">
                                      <p:cBhvr>
                                        <p:cTn id="252" dur="500"/>
                                        <p:tgtEl>
                                          <p:spTgt spid="126"/>
                                        </p:tgtEl>
                                      </p:cBhvr>
                                    </p:animEffect>
                                  </p:childTnLst>
                                </p:cTn>
                              </p:par>
                            </p:childTnLst>
                          </p:cTn>
                        </p:par>
                      </p:childTnLst>
                    </p:cTn>
                  </p:par>
                  <p:par>
                    <p:cTn id="253" fill="hold">
                      <p:stCondLst>
                        <p:cond delay="indefinite"/>
                      </p:stCondLst>
                      <p:childTnLst>
                        <p:par>
                          <p:cTn id="254" fill="hold">
                            <p:stCondLst>
                              <p:cond delay="0"/>
                            </p:stCondLst>
                            <p:childTnLst>
                              <p:par>
                                <p:cTn id="255" presetID="9" presetClass="entr" presetSubtype="0" fill="hold" grpId="0" nodeType="clickEffect">
                                  <p:stCondLst>
                                    <p:cond delay="0"/>
                                  </p:stCondLst>
                                  <p:childTnLst>
                                    <p:set>
                                      <p:cBhvr>
                                        <p:cTn id="256" dur="1" fill="hold">
                                          <p:stCondLst>
                                            <p:cond delay="0"/>
                                          </p:stCondLst>
                                        </p:cTn>
                                        <p:tgtEl>
                                          <p:spTgt spid="130"/>
                                        </p:tgtEl>
                                        <p:attrNameLst>
                                          <p:attrName>style.visibility</p:attrName>
                                        </p:attrNameLst>
                                      </p:cBhvr>
                                      <p:to>
                                        <p:strVal val="visible"/>
                                      </p:to>
                                    </p:set>
                                    <p:animEffect transition="in" filter="dissolve">
                                      <p:cBhvr>
                                        <p:cTn id="25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animBg="1"/>
      <p:bldP spid="43" grpId="0" animBg="1"/>
      <p:bldP spid="44" grpId="0"/>
      <p:bldP spid="47" grpId="0" animBg="1"/>
      <p:bldP spid="51" grpId="0"/>
      <p:bldP spid="54" grpId="0" animBg="1"/>
      <p:bldP spid="58" grpId="0" animBg="1"/>
      <p:bldP spid="61" grpId="0" animBg="1"/>
      <p:bldP spid="68" grpId="0" animBg="1"/>
      <p:bldP spid="71" grpId="0" animBg="1"/>
      <p:bldP spid="77" grpId="0" animBg="1"/>
      <p:bldP spid="81" grpId="0" animBg="1"/>
      <p:bldP spid="83" grpId="0" animBg="1"/>
      <p:bldP spid="86" grpId="0" animBg="1"/>
      <p:bldP spid="93" grpId="0" animBg="1"/>
      <p:bldP spid="96" grpId="0" animBg="1"/>
      <p:bldP spid="99" grpId="0" animBg="1"/>
      <p:bldP spid="102" grpId="0" animBg="1"/>
      <p:bldP spid="105" grpId="0" animBg="1"/>
      <p:bldP spid="111" grpId="0" animBg="1"/>
      <p:bldP spid="114" grpId="0" animBg="1"/>
      <p:bldP spid="118" grpId="0" animBg="1"/>
      <p:bldP spid="122" grpId="0" animBg="1"/>
      <p:bldP spid="13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E1F9355-F84B-47F2-8B78-E2DDC73B2ED1}"/>
              </a:ext>
            </a:extLst>
          </p:cNvPr>
          <p:cNvSpPr>
            <a:spLocks noGrp="1"/>
          </p:cNvSpPr>
          <p:nvPr>
            <p:ph idx="1"/>
          </p:nvPr>
        </p:nvSpPr>
        <p:spPr>
          <a:xfrm>
            <a:off x="584200" y="202921"/>
            <a:ext cx="11023600" cy="3941435"/>
          </a:xfrm>
        </p:spPr>
        <p:txBody>
          <a:bodyPr>
            <a:normAutofit/>
          </a:bodyPr>
          <a:lstStyle/>
          <a:p>
            <a:pPr algn="just">
              <a:lnSpc>
                <a:spcPct val="150000"/>
              </a:lnSpc>
            </a:pPr>
            <a:r>
              <a:rPr lang="es-CO" dirty="0">
                <a:latin typeface="Montserrat" panose="00000500000000000000" pitchFamily="50" charset="0"/>
              </a:rPr>
              <a:t>AgSVHB: Negativo VHC: Negativos, NS1 Dengue: Negativo, gota gruesa: Negativa.</a:t>
            </a:r>
          </a:p>
          <a:p>
            <a:pPr algn="just">
              <a:lnSpc>
                <a:spcPct val="150000"/>
              </a:lnSpc>
            </a:pPr>
            <a:r>
              <a:rPr lang="es-CO" b="1" dirty="0">
                <a:latin typeface="Montserrat" panose="00000500000000000000" pitchFamily="50" charset="0"/>
              </a:rPr>
              <a:t>IgM leptospira: POSITIVO, </a:t>
            </a:r>
            <a:r>
              <a:rPr lang="es-CO" dirty="0">
                <a:latin typeface="Montserrat" panose="00000500000000000000" pitchFamily="50" charset="0"/>
              </a:rPr>
              <a:t>CMV negativos, Hemocultivos negativos.</a:t>
            </a:r>
          </a:p>
          <a:p>
            <a:pPr algn="just">
              <a:lnSpc>
                <a:spcPct val="150000"/>
              </a:lnSpc>
            </a:pPr>
            <a:r>
              <a:rPr lang="es-CO" dirty="0">
                <a:latin typeface="Montserrat" panose="00000500000000000000" pitchFamily="50" charset="0"/>
              </a:rPr>
              <a:t>Tratamiento con ceftriaxona.</a:t>
            </a:r>
          </a:p>
          <a:p>
            <a:pPr algn="just">
              <a:lnSpc>
                <a:spcPct val="150000"/>
              </a:lnSpc>
            </a:pPr>
            <a:r>
              <a:rPr lang="es-CO" dirty="0">
                <a:latin typeface="Montserrat" panose="00000500000000000000" pitchFamily="50" charset="0"/>
              </a:rPr>
              <a:t>Mejoría de su cuadro.</a:t>
            </a:r>
          </a:p>
          <a:p>
            <a:pPr algn="just">
              <a:lnSpc>
                <a:spcPct val="150000"/>
              </a:lnSpc>
            </a:pPr>
            <a:endParaRPr lang="es-CO" sz="1800" dirty="0">
              <a:latin typeface="Montserrat" panose="00000500000000000000" pitchFamily="50" charset="0"/>
            </a:endParaRPr>
          </a:p>
        </p:txBody>
      </p:sp>
      <p:sp>
        <p:nvSpPr>
          <p:cNvPr id="4" name="AutoShape 2" descr="Resultado de imagen para Mujer feliz">
            <a:extLst>
              <a:ext uri="{FF2B5EF4-FFF2-40B4-BE49-F238E27FC236}">
                <a16:creationId xmlns:a16="http://schemas.microsoft.com/office/drawing/2014/main" id="{C1D1CDD1-1E39-41F5-923A-E5C7A62DE3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sz="1600">
              <a:latin typeface="Montserrat" panose="00000500000000000000" pitchFamily="50" charset="0"/>
            </a:endParaRPr>
          </a:p>
        </p:txBody>
      </p:sp>
      <p:sp>
        <p:nvSpPr>
          <p:cNvPr id="5" name="AutoShape 4" descr="Resultado de imagen para Mujer feliz">
            <a:extLst>
              <a:ext uri="{FF2B5EF4-FFF2-40B4-BE49-F238E27FC236}">
                <a16:creationId xmlns:a16="http://schemas.microsoft.com/office/drawing/2014/main" id="{72F3737A-E052-4AE7-973A-585C116E0DB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sz="1600">
              <a:latin typeface="Montserrat" panose="00000500000000000000" pitchFamily="50" charset="0"/>
            </a:endParaRPr>
          </a:p>
        </p:txBody>
      </p:sp>
      <p:sp>
        <p:nvSpPr>
          <p:cNvPr id="6" name="AutoShape 6" descr="Resultado de imagen para Mujer feliz">
            <a:extLst>
              <a:ext uri="{FF2B5EF4-FFF2-40B4-BE49-F238E27FC236}">
                <a16:creationId xmlns:a16="http://schemas.microsoft.com/office/drawing/2014/main" id="{811EAE60-A95A-4ADD-B45F-2D453816A19C}"/>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sz="1600">
              <a:latin typeface="Montserrat" panose="00000500000000000000" pitchFamily="50" charset="0"/>
            </a:endParaRPr>
          </a:p>
        </p:txBody>
      </p:sp>
      <p:sp>
        <p:nvSpPr>
          <p:cNvPr id="2" name="CuadroTexto 1">
            <a:extLst>
              <a:ext uri="{FF2B5EF4-FFF2-40B4-BE49-F238E27FC236}">
                <a16:creationId xmlns:a16="http://schemas.microsoft.com/office/drawing/2014/main" id="{382959C9-DC11-2B4F-9FDB-AE006A61402E}"/>
              </a:ext>
            </a:extLst>
          </p:cNvPr>
          <p:cNvSpPr txBox="1"/>
          <p:nvPr/>
        </p:nvSpPr>
        <p:spPr>
          <a:xfrm>
            <a:off x="661075" y="2615358"/>
            <a:ext cx="9845965" cy="707886"/>
          </a:xfrm>
          <a:prstGeom prst="rect">
            <a:avLst/>
          </a:prstGeom>
          <a:solidFill>
            <a:srgbClr val="23D4F6">
              <a:alpha val="44000"/>
            </a:srgbClr>
          </a:solidFill>
        </p:spPr>
        <p:txBody>
          <a:bodyPr wrap="none" rtlCol="0">
            <a:spAutoFit/>
          </a:bodyPr>
          <a:lstStyle/>
          <a:p>
            <a:r>
              <a:rPr lang="es-CO" sz="2400" dirty="0">
                <a:latin typeface="Montserrat" panose="00000500000000000000" pitchFamily="50" charset="0"/>
              </a:rPr>
              <a:t>Síndrome de Weil (ictericia, falla renal, compromiso pulmonar).</a:t>
            </a:r>
          </a:p>
          <a:p>
            <a:endParaRPr lang="es-CO" sz="1600" dirty="0">
              <a:latin typeface="Montserrat" panose="00000500000000000000" pitchFamily="50" charset="0"/>
            </a:endParaRPr>
          </a:p>
        </p:txBody>
      </p:sp>
    </p:spTree>
    <p:extLst>
      <p:ext uri="{BB962C8B-B14F-4D97-AF65-F5344CB8AC3E}">
        <p14:creationId xmlns:p14="http://schemas.microsoft.com/office/powerpoint/2010/main" val="412286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41F62D6D-8A01-4CFE-AB88-DA9695A58BFE}"/>
              </a:ext>
            </a:extLst>
          </p:cNvPr>
          <p:cNvSpPr txBox="1"/>
          <p:nvPr/>
        </p:nvSpPr>
        <p:spPr>
          <a:xfrm>
            <a:off x="7032104" y="1069999"/>
            <a:ext cx="4842139" cy="1015663"/>
          </a:xfrm>
          <a:prstGeom prst="rect">
            <a:avLst/>
          </a:prstGeom>
          <a:noFill/>
        </p:spPr>
        <p:txBody>
          <a:bodyPr wrap="square" lIns="0" rIns="0" rtlCol="0" anchor="b">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Reto</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 </a:t>
            </a: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clínico</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a:t>
            </a:r>
            <a:b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br>
            <a:r>
              <a:rPr kumimoji="0" lang="en-US" sz="2000" i="0" u="none" strike="noStrike" kern="1200" cap="none" spc="0" normalizeH="0" baseline="0" noProof="0" dirty="0" err="1">
                <a:ln>
                  <a:noFill/>
                </a:ln>
                <a:solidFill>
                  <a:srgbClr val="152B48"/>
                </a:solidFill>
                <a:effectLst/>
                <a:uLnTx/>
                <a:uFillTx/>
                <a:latin typeface="Montserrat" panose="00000500000000000000" pitchFamily="50" charset="0"/>
              </a:rPr>
              <a:t>Múltiples</a:t>
            </a:r>
            <a:r>
              <a:rPr kumimoji="0" lang="en-US" sz="2000" i="0" u="none" strike="noStrike" kern="1200" cap="none" spc="0" normalizeH="0" baseline="0" noProof="0" dirty="0">
                <a:ln>
                  <a:noFill/>
                </a:ln>
                <a:solidFill>
                  <a:srgbClr val="152B48"/>
                </a:solidFill>
                <a:effectLst/>
                <a:uLnTx/>
                <a:uFillTx/>
                <a:latin typeface="Montserrat" panose="00000500000000000000" pitchFamily="50" charset="0"/>
              </a:rPr>
              <a:t> </a:t>
            </a:r>
            <a:r>
              <a:rPr kumimoji="0" lang="en-US" sz="2000" i="0" u="none" strike="noStrike" kern="1200" cap="none" spc="0" normalizeH="0" baseline="0" noProof="0" dirty="0" err="1">
                <a:ln>
                  <a:noFill/>
                </a:ln>
                <a:solidFill>
                  <a:srgbClr val="152B48"/>
                </a:solidFill>
                <a:effectLst/>
                <a:uLnTx/>
                <a:uFillTx/>
                <a:latin typeface="Montserrat" panose="00000500000000000000" pitchFamily="50" charset="0"/>
              </a:rPr>
              <a:t>etiologías</a:t>
            </a:r>
            <a:r>
              <a:rPr kumimoji="0" lang="en-US" sz="2000" i="0" u="none" strike="noStrike" kern="1200" cap="none" spc="0" normalizeH="0" baseline="0" noProof="0" dirty="0">
                <a:ln>
                  <a:noFill/>
                </a:ln>
                <a:solidFill>
                  <a:srgbClr val="152B48"/>
                </a:solidFill>
                <a:effectLst/>
                <a:uLnTx/>
                <a:uFillTx/>
                <a:latin typeface="Montserrat" panose="00000500000000000000" pitchFamily="50" charset="0"/>
              </a:rPr>
              <a:t>.</a:t>
            </a:r>
          </a:p>
          <a:p>
            <a:pPr marL="0" marR="0" lvl="0" indent="0" algn="l" defTabSz="914354" rtl="0" eaLnBrk="1" fontAlgn="auto" latinLnBrk="0" hangingPunct="1">
              <a:lnSpc>
                <a:spcPct val="100000"/>
              </a:lnSpc>
              <a:spcBef>
                <a:spcPts val="0"/>
              </a:spcBef>
              <a:spcAft>
                <a:spcPts val="0"/>
              </a:spcAft>
              <a:buClrTx/>
              <a:buSzTx/>
              <a:buFontTx/>
              <a:buNone/>
              <a:tabLst/>
              <a:defRPr/>
            </a:pPr>
            <a:r>
              <a:rPr lang="en-US" sz="2000" dirty="0" err="1">
                <a:solidFill>
                  <a:srgbClr val="152B48"/>
                </a:solidFill>
                <a:latin typeface="Montserrat" panose="00000500000000000000" pitchFamily="50" charset="0"/>
              </a:rPr>
              <a:t>Descartar</a:t>
            </a:r>
            <a:r>
              <a:rPr lang="en-US" sz="2000" dirty="0">
                <a:solidFill>
                  <a:srgbClr val="152B48"/>
                </a:solidFill>
                <a:latin typeface="Montserrat" panose="00000500000000000000" pitchFamily="50" charset="0"/>
              </a:rPr>
              <a:t> </a:t>
            </a:r>
            <a:r>
              <a:rPr lang="en-US" sz="2000" dirty="0" err="1">
                <a:solidFill>
                  <a:srgbClr val="152B48"/>
                </a:solidFill>
                <a:latin typeface="Montserrat" panose="00000500000000000000" pitchFamily="50" charset="0"/>
              </a:rPr>
              <a:t>potencialmente</a:t>
            </a:r>
            <a:r>
              <a:rPr lang="en-US" sz="2000" dirty="0">
                <a:solidFill>
                  <a:srgbClr val="152B48"/>
                </a:solidFill>
                <a:latin typeface="Montserrat" panose="00000500000000000000" pitchFamily="50" charset="0"/>
              </a:rPr>
              <a:t> fatales.</a:t>
            </a:r>
            <a:endParaRPr kumimoji="0" lang="en-US" sz="2000" i="0" u="none" strike="noStrike" kern="1200" cap="none" spc="0" normalizeH="0" baseline="0" noProof="0" dirty="0">
              <a:ln>
                <a:noFill/>
              </a:ln>
              <a:solidFill>
                <a:srgbClr val="152B48"/>
              </a:solidFill>
              <a:effectLst/>
              <a:uLnTx/>
              <a:uFillTx/>
              <a:latin typeface="Montserrat" panose="00000500000000000000" pitchFamily="50" charset="0"/>
            </a:endParaRPr>
          </a:p>
        </p:txBody>
      </p:sp>
      <p:grpSp>
        <p:nvGrpSpPr>
          <p:cNvPr id="22" name="Group 21">
            <a:extLst>
              <a:ext uri="{FF2B5EF4-FFF2-40B4-BE49-F238E27FC236}">
                <a16:creationId xmlns:a16="http://schemas.microsoft.com/office/drawing/2014/main" id="{D93968FF-BAC2-4E0B-974E-DF97394C6D57}"/>
              </a:ext>
            </a:extLst>
          </p:cNvPr>
          <p:cNvGrpSpPr/>
          <p:nvPr/>
        </p:nvGrpSpPr>
        <p:grpSpPr>
          <a:xfrm>
            <a:off x="3388485" y="675409"/>
            <a:ext cx="3808558" cy="5426164"/>
            <a:chOff x="3230770" y="1494639"/>
            <a:chExt cx="2080023" cy="2963469"/>
          </a:xfrm>
        </p:grpSpPr>
        <p:sp>
          <p:nvSpPr>
            <p:cNvPr id="24" name="Freeform 5">
              <a:extLst>
                <a:ext uri="{FF2B5EF4-FFF2-40B4-BE49-F238E27FC236}">
                  <a16:creationId xmlns:a16="http://schemas.microsoft.com/office/drawing/2014/main" id="{0BFF871F-F4CD-4396-8297-A61796AD85E7}"/>
                </a:ext>
              </a:extLst>
            </p:cNvPr>
            <p:cNvSpPr>
              <a:spLocks/>
            </p:cNvSpPr>
            <p:nvPr/>
          </p:nvSpPr>
          <p:spPr bwMode="auto">
            <a:xfrm flipH="1">
              <a:off x="4117786" y="2719794"/>
              <a:ext cx="544116" cy="351235"/>
            </a:xfrm>
            <a:custGeom>
              <a:avLst/>
              <a:gdLst/>
              <a:ahLst/>
              <a:cxnLst>
                <a:cxn ang="0">
                  <a:pos x="474" y="335"/>
                </a:cxn>
                <a:cxn ang="0">
                  <a:pos x="525" y="323"/>
                </a:cxn>
                <a:cxn ang="0">
                  <a:pos x="512" y="270"/>
                </a:cxn>
                <a:cxn ang="0">
                  <a:pos x="61" y="10"/>
                </a:cxn>
                <a:cxn ang="0">
                  <a:pos x="11" y="22"/>
                </a:cxn>
                <a:cxn ang="0">
                  <a:pos x="23" y="75"/>
                </a:cxn>
                <a:cxn ang="0">
                  <a:pos x="474" y="335"/>
                </a:cxn>
              </a:cxnLst>
              <a:rect l="0" t="0" r="r" b="b"/>
              <a:pathLst>
                <a:path w="535" h="345">
                  <a:moveTo>
                    <a:pt x="474" y="335"/>
                  </a:moveTo>
                  <a:cubicBezTo>
                    <a:pt x="492" y="345"/>
                    <a:pt x="514" y="341"/>
                    <a:pt x="525" y="323"/>
                  </a:cubicBezTo>
                  <a:cubicBezTo>
                    <a:pt x="535" y="305"/>
                    <a:pt x="530" y="281"/>
                    <a:pt x="512" y="270"/>
                  </a:cubicBezTo>
                  <a:cubicBezTo>
                    <a:pt x="61" y="10"/>
                    <a:pt x="61" y="10"/>
                    <a:pt x="61" y="10"/>
                  </a:cubicBezTo>
                  <a:cubicBezTo>
                    <a:pt x="43" y="0"/>
                    <a:pt x="21" y="5"/>
                    <a:pt x="11" y="22"/>
                  </a:cubicBezTo>
                  <a:cubicBezTo>
                    <a:pt x="0" y="40"/>
                    <a:pt x="5" y="64"/>
                    <a:pt x="23" y="75"/>
                  </a:cubicBezTo>
                  <a:lnTo>
                    <a:pt x="474" y="335"/>
                  </a:lnTo>
                  <a:close/>
                </a:path>
              </a:pathLst>
            </a:custGeom>
            <a:solidFill>
              <a:schemeClr val="accent1">
                <a:lumMod val="75000"/>
              </a:schemeClr>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5" name="Freeform 6">
              <a:extLst>
                <a:ext uri="{FF2B5EF4-FFF2-40B4-BE49-F238E27FC236}">
                  <a16:creationId xmlns:a16="http://schemas.microsoft.com/office/drawing/2014/main" id="{BF2156CE-41E8-4B09-A489-1F4870335107}"/>
                </a:ext>
              </a:extLst>
            </p:cNvPr>
            <p:cNvSpPr>
              <a:spLocks/>
            </p:cNvSpPr>
            <p:nvPr/>
          </p:nvSpPr>
          <p:spPr bwMode="auto">
            <a:xfrm flipH="1">
              <a:off x="4174936" y="2817425"/>
              <a:ext cx="544116" cy="351235"/>
            </a:xfrm>
            <a:custGeom>
              <a:avLst/>
              <a:gdLst/>
              <a:ahLst/>
              <a:cxnLst>
                <a:cxn ang="0">
                  <a:pos x="24" y="76"/>
                </a:cxn>
                <a:cxn ang="0">
                  <a:pos x="474" y="336"/>
                </a:cxn>
                <a:cxn ang="0">
                  <a:pos x="525" y="323"/>
                </a:cxn>
                <a:cxn ang="0">
                  <a:pos x="512" y="271"/>
                </a:cxn>
                <a:cxn ang="0">
                  <a:pos x="61" y="11"/>
                </a:cxn>
                <a:cxn ang="0">
                  <a:pos x="11" y="23"/>
                </a:cxn>
                <a:cxn ang="0">
                  <a:pos x="24" y="76"/>
                </a:cxn>
              </a:cxnLst>
              <a:rect l="0" t="0" r="r" b="b"/>
              <a:pathLst>
                <a:path w="535" h="346">
                  <a:moveTo>
                    <a:pt x="24" y="76"/>
                  </a:moveTo>
                  <a:cubicBezTo>
                    <a:pt x="474" y="336"/>
                    <a:pt x="474" y="336"/>
                    <a:pt x="474" y="336"/>
                  </a:cubicBezTo>
                  <a:cubicBezTo>
                    <a:pt x="492" y="346"/>
                    <a:pt x="514" y="341"/>
                    <a:pt x="525" y="323"/>
                  </a:cubicBezTo>
                  <a:cubicBezTo>
                    <a:pt x="535" y="306"/>
                    <a:pt x="530" y="281"/>
                    <a:pt x="512" y="271"/>
                  </a:cubicBezTo>
                  <a:cubicBezTo>
                    <a:pt x="61" y="11"/>
                    <a:pt x="61" y="11"/>
                    <a:pt x="61" y="11"/>
                  </a:cubicBezTo>
                  <a:cubicBezTo>
                    <a:pt x="43" y="0"/>
                    <a:pt x="21" y="5"/>
                    <a:pt x="11" y="23"/>
                  </a:cubicBezTo>
                  <a:cubicBezTo>
                    <a:pt x="0" y="41"/>
                    <a:pt x="6" y="65"/>
                    <a:pt x="24" y="76"/>
                  </a:cubicBezTo>
                  <a:close/>
                </a:path>
              </a:pathLst>
            </a:custGeom>
            <a:solidFill>
              <a:schemeClr val="accent1"/>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6" name="Freeform 7">
              <a:extLst>
                <a:ext uri="{FF2B5EF4-FFF2-40B4-BE49-F238E27FC236}">
                  <a16:creationId xmlns:a16="http://schemas.microsoft.com/office/drawing/2014/main" id="{19825E34-DDDF-4AE8-8180-D2A926F082E0}"/>
                </a:ext>
              </a:extLst>
            </p:cNvPr>
            <p:cNvSpPr>
              <a:spLocks noEditPoints="1"/>
            </p:cNvSpPr>
            <p:nvPr/>
          </p:nvSpPr>
          <p:spPr bwMode="auto">
            <a:xfrm flipH="1">
              <a:off x="4222561" y="2916247"/>
              <a:ext cx="1088232" cy="1541861"/>
            </a:xfrm>
            <a:custGeom>
              <a:avLst/>
              <a:gdLst/>
              <a:ahLst/>
              <a:cxnLst>
                <a:cxn ang="0">
                  <a:pos x="1068" y="298"/>
                </a:cxn>
                <a:cxn ang="0">
                  <a:pos x="1058" y="284"/>
                </a:cxn>
                <a:cxn ang="0">
                  <a:pos x="1038" y="271"/>
                </a:cxn>
                <a:cxn ang="0">
                  <a:pos x="587" y="11"/>
                </a:cxn>
                <a:cxn ang="0">
                  <a:pos x="567" y="3"/>
                </a:cxn>
                <a:cxn ang="0">
                  <a:pos x="536" y="17"/>
                </a:cxn>
                <a:cxn ang="0">
                  <a:pos x="24" y="903"/>
                </a:cxn>
                <a:cxn ang="0">
                  <a:pos x="24" y="903"/>
                </a:cxn>
                <a:cxn ang="0">
                  <a:pos x="1" y="1456"/>
                </a:cxn>
                <a:cxn ang="0">
                  <a:pos x="29" y="1507"/>
                </a:cxn>
                <a:cxn ang="0">
                  <a:pos x="87" y="1506"/>
                </a:cxn>
                <a:cxn ang="0">
                  <a:pos x="554" y="1209"/>
                </a:cxn>
                <a:cxn ang="0">
                  <a:pos x="554" y="1209"/>
                </a:cxn>
                <a:cxn ang="0">
                  <a:pos x="1066" y="323"/>
                </a:cxn>
                <a:cxn ang="0">
                  <a:pos x="1069" y="304"/>
                </a:cxn>
                <a:cxn ang="0">
                  <a:pos x="1068" y="298"/>
                </a:cxn>
                <a:cxn ang="0">
                  <a:pos x="509" y="1167"/>
                </a:cxn>
                <a:cxn ang="0">
                  <a:pos x="509" y="1167"/>
                </a:cxn>
                <a:cxn ang="0">
                  <a:pos x="195" y="1367"/>
                </a:cxn>
                <a:cxn ang="0">
                  <a:pos x="194" y="1366"/>
                </a:cxn>
                <a:cxn ang="0">
                  <a:pos x="142" y="1310"/>
                </a:cxn>
                <a:cxn ang="0">
                  <a:pos x="68" y="1289"/>
                </a:cxn>
                <a:cxn ang="0">
                  <a:pos x="68" y="1289"/>
                </a:cxn>
                <a:cxn ang="0">
                  <a:pos x="83" y="921"/>
                </a:cxn>
                <a:cxn ang="0">
                  <a:pos x="83" y="921"/>
                </a:cxn>
                <a:cxn ang="0">
                  <a:pos x="87" y="914"/>
                </a:cxn>
                <a:cxn ang="0">
                  <a:pos x="87" y="914"/>
                </a:cxn>
                <a:cxn ang="0">
                  <a:pos x="229" y="896"/>
                </a:cxn>
                <a:cxn ang="0">
                  <a:pos x="237" y="898"/>
                </a:cxn>
                <a:cxn ang="0">
                  <a:pos x="241" y="905"/>
                </a:cxn>
                <a:cxn ang="0">
                  <a:pos x="255" y="1023"/>
                </a:cxn>
                <a:cxn ang="0">
                  <a:pos x="281" y="1063"/>
                </a:cxn>
                <a:cxn ang="0">
                  <a:pos x="281" y="1063"/>
                </a:cxn>
                <a:cxn ang="0">
                  <a:pos x="328" y="1067"/>
                </a:cxn>
                <a:cxn ang="0">
                  <a:pos x="446" y="1021"/>
                </a:cxn>
                <a:cxn ang="0">
                  <a:pos x="457" y="1025"/>
                </a:cxn>
                <a:cxn ang="0">
                  <a:pos x="513" y="1161"/>
                </a:cxn>
                <a:cxn ang="0">
                  <a:pos x="513" y="1161"/>
                </a:cxn>
                <a:cxn ang="0">
                  <a:pos x="509" y="1167"/>
                </a:cxn>
                <a:cxn ang="0">
                  <a:pos x="538" y="1117"/>
                </a:cxn>
                <a:cxn ang="0">
                  <a:pos x="538" y="1117"/>
                </a:cxn>
                <a:cxn ang="0">
                  <a:pos x="494" y="1010"/>
                </a:cxn>
                <a:cxn ang="0">
                  <a:pos x="432" y="984"/>
                </a:cxn>
                <a:cxn ang="0">
                  <a:pos x="314" y="1030"/>
                </a:cxn>
                <a:cxn ang="0">
                  <a:pos x="301" y="1029"/>
                </a:cxn>
                <a:cxn ang="0">
                  <a:pos x="294" y="1018"/>
                </a:cxn>
                <a:cxn ang="0">
                  <a:pos x="280" y="901"/>
                </a:cxn>
                <a:cxn ang="0">
                  <a:pos x="267" y="872"/>
                </a:cxn>
                <a:cxn ang="0">
                  <a:pos x="224" y="856"/>
                </a:cxn>
                <a:cxn ang="0">
                  <a:pos x="113" y="871"/>
                </a:cxn>
                <a:cxn ang="0">
                  <a:pos x="112" y="870"/>
                </a:cxn>
                <a:cxn ang="0">
                  <a:pos x="566" y="85"/>
                </a:cxn>
                <a:cxn ang="0">
                  <a:pos x="566" y="85"/>
                </a:cxn>
                <a:cxn ang="0">
                  <a:pos x="992" y="331"/>
                </a:cxn>
                <a:cxn ang="0">
                  <a:pos x="992" y="331"/>
                </a:cxn>
                <a:cxn ang="0">
                  <a:pos x="538" y="1117"/>
                </a:cxn>
              </a:cxnLst>
              <a:rect l="0" t="0" r="r" b="b"/>
              <a:pathLst>
                <a:path w="1070" h="1517">
                  <a:moveTo>
                    <a:pt x="1068" y="298"/>
                  </a:moveTo>
                  <a:cubicBezTo>
                    <a:pt x="1066" y="293"/>
                    <a:pt x="1063" y="288"/>
                    <a:pt x="1058" y="284"/>
                  </a:cubicBezTo>
                  <a:cubicBezTo>
                    <a:pt x="1053" y="280"/>
                    <a:pt x="1046" y="275"/>
                    <a:pt x="1038" y="271"/>
                  </a:cubicBezTo>
                  <a:cubicBezTo>
                    <a:pt x="587" y="11"/>
                    <a:pt x="587" y="11"/>
                    <a:pt x="587" y="11"/>
                  </a:cubicBezTo>
                  <a:cubicBezTo>
                    <a:pt x="580" y="6"/>
                    <a:pt x="573" y="4"/>
                    <a:pt x="567" y="3"/>
                  </a:cubicBezTo>
                  <a:cubicBezTo>
                    <a:pt x="555" y="0"/>
                    <a:pt x="542" y="6"/>
                    <a:pt x="536" y="17"/>
                  </a:cubicBezTo>
                  <a:cubicBezTo>
                    <a:pt x="24" y="903"/>
                    <a:pt x="24" y="903"/>
                    <a:pt x="24" y="903"/>
                  </a:cubicBezTo>
                  <a:cubicBezTo>
                    <a:pt x="24" y="903"/>
                    <a:pt x="24" y="903"/>
                    <a:pt x="24" y="903"/>
                  </a:cubicBezTo>
                  <a:cubicBezTo>
                    <a:pt x="1" y="1456"/>
                    <a:pt x="1" y="1456"/>
                    <a:pt x="1" y="1456"/>
                  </a:cubicBezTo>
                  <a:cubicBezTo>
                    <a:pt x="0" y="1477"/>
                    <a:pt x="11" y="1496"/>
                    <a:pt x="29" y="1507"/>
                  </a:cubicBezTo>
                  <a:cubicBezTo>
                    <a:pt x="47" y="1517"/>
                    <a:pt x="70" y="1517"/>
                    <a:pt x="87" y="1506"/>
                  </a:cubicBezTo>
                  <a:cubicBezTo>
                    <a:pt x="554" y="1209"/>
                    <a:pt x="554" y="1209"/>
                    <a:pt x="554" y="1209"/>
                  </a:cubicBezTo>
                  <a:cubicBezTo>
                    <a:pt x="554" y="1209"/>
                    <a:pt x="554" y="1209"/>
                    <a:pt x="554" y="1209"/>
                  </a:cubicBezTo>
                  <a:cubicBezTo>
                    <a:pt x="1066" y="323"/>
                    <a:pt x="1066" y="323"/>
                    <a:pt x="1066" y="323"/>
                  </a:cubicBezTo>
                  <a:cubicBezTo>
                    <a:pt x="1069" y="317"/>
                    <a:pt x="1070" y="311"/>
                    <a:pt x="1069" y="304"/>
                  </a:cubicBezTo>
                  <a:cubicBezTo>
                    <a:pt x="1069" y="302"/>
                    <a:pt x="1069" y="300"/>
                    <a:pt x="1068" y="298"/>
                  </a:cubicBezTo>
                  <a:close/>
                  <a:moveTo>
                    <a:pt x="509" y="1167"/>
                  </a:moveTo>
                  <a:cubicBezTo>
                    <a:pt x="509" y="1167"/>
                    <a:pt x="509" y="1167"/>
                    <a:pt x="509" y="1167"/>
                  </a:cubicBezTo>
                  <a:cubicBezTo>
                    <a:pt x="195" y="1367"/>
                    <a:pt x="195" y="1367"/>
                    <a:pt x="195" y="1367"/>
                  </a:cubicBezTo>
                  <a:cubicBezTo>
                    <a:pt x="194" y="1366"/>
                    <a:pt x="194" y="1366"/>
                    <a:pt x="194" y="1366"/>
                  </a:cubicBezTo>
                  <a:cubicBezTo>
                    <a:pt x="179" y="1342"/>
                    <a:pt x="158" y="1320"/>
                    <a:pt x="142" y="1310"/>
                  </a:cubicBezTo>
                  <a:cubicBezTo>
                    <a:pt x="124" y="1300"/>
                    <a:pt x="95" y="1292"/>
                    <a:pt x="68" y="1289"/>
                  </a:cubicBezTo>
                  <a:cubicBezTo>
                    <a:pt x="68" y="1289"/>
                    <a:pt x="68" y="1289"/>
                    <a:pt x="68" y="1289"/>
                  </a:cubicBezTo>
                  <a:cubicBezTo>
                    <a:pt x="83" y="921"/>
                    <a:pt x="83" y="921"/>
                    <a:pt x="83" y="921"/>
                  </a:cubicBezTo>
                  <a:cubicBezTo>
                    <a:pt x="83" y="921"/>
                    <a:pt x="83" y="921"/>
                    <a:pt x="83" y="921"/>
                  </a:cubicBezTo>
                  <a:cubicBezTo>
                    <a:pt x="87" y="914"/>
                    <a:pt x="87" y="914"/>
                    <a:pt x="87" y="914"/>
                  </a:cubicBezTo>
                  <a:cubicBezTo>
                    <a:pt x="87" y="914"/>
                    <a:pt x="87" y="914"/>
                    <a:pt x="87" y="914"/>
                  </a:cubicBezTo>
                  <a:cubicBezTo>
                    <a:pt x="229" y="896"/>
                    <a:pt x="229" y="896"/>
                    <a:pt x="229" y="896"/>
                  </a:cubicBezTo>
                  <a:cubicBezTo>
                    <a:pt x="233" y="896"/>
                    <a:pt x="235" y="897"/>
                    <a:pt x="237" y="898"/>
                  </a:cubicBezTo>
                  <a:cubicBezTo>
                    <a:pt x="238" y="899"/>
                    <a:pt x="240" y="901"/>
                    <a:pt x="241" y="905"/>
                  </a:cubicBezTo>
                  <a:cubicBezTo>
                    <a:pt x="255" y="1023"/>
                    <a:pt x="255" y="1023"/>
                    <a:pt x="255" y="1023"/>
                  </a:cubicBezTo>
                  <a:cubicBezTo>
                    <a:pt x="257" y="1040"/>
                    <a:pt x="266" y="1054"/>
                    <a:pt x="281" y="1063"/>
                  </a:cubicBezTo>
                  <a:cubicBezTo>
                    <a:pt x="281" y="1063"/>
                    <a:pt x="281" y="1063"/>
                    <a:pt x="281" y="1063"/>
                  </a:cubicBezTo>
                  <a:cubicBezTo>
                    <a:pt x="296" y="1072"/>
                    <a:pt x="313" y="1073"/>
                    <a:pt x="328" y="1067"/>
                  </a:cubicBezTo>
                  <a:cubicBezTo>
                    <a:pt x="446" y="1021"/>
                    <a:pt x="446" y="1021"/>
                    <a:pt x="446" y="1021"/>
                  </a:cubicBezTo>
                  <a:cubicBezTo>
                    <a:pt x="450" y="1019"/>
                    <a:pt x="455" y="1021"/>
                    <a:pt x="457" y="1025"/>
                  </a:cubicBezTo>
                  <a:cubicBezTo>
                    <a:pt x="513" y="1161"/>
                    <a:pt x="513" y="1161"/>
                    <a:pt x="513" y="1161"/>
                  </a:cubicBezTo>
                  <a:cubicBezTo>
                    <a:pt x="513" y="1161"/>
                    <a:pt x="513" y="1161"/>
                    <a:pt x="513" y="1161"/>
                  </a:cubicBezTo>
                  <a:lnTo>
                    <a:pt x="509" y="1167"/>
                  </a:lnTo>
                  <a:close/>
                  <a:moveTo>
                    <a:pt x="538" y="1117"/>
                  </a:moveTo>
                  <a:cubicBezTo>
                    <a:pt x="538" y="1117"/>
                    <a:pt x="538" y="1117"/>
                    <a:pt x="538" y="1117"/>
                  </a:cubicBezTo>
                  <a:cubicBezTo>
                    <a:pt x="494" y="1010"/>
                    <a:pt x="494" y="1010"/>
                    <a:pt x="494" y="1010"/>
                  </a:cubicBezTo>
                  <a:cubicBezTo>
                    <a:pt x="484" y="986"/>
                    <a:pt x="456" y="974"/>
                    <a:pt x="432" y="984"/>
                  </a:cubicBezTo>
                  <a:cubicBezTo>
                    <a:pt x="314" y="1030"/>
                    <a:pt x="314" y="1030"/>
                    <a:pt x="314" y="1030"/>
                  </a:cubicBezTo>
                  <a:cubicBezTo>
                    <a:pt x="308" y="1032"/>
                    <a:pt x="303" y="1030"/>
                    <a:pt x="301" y="1029"/>
                  </a:cubicBezTo>
                  <a:cubicBezTo>
                    <a:pt x="299" y="1027"/>
                    <a:pt x="295" y="1024"/>
                    <a:pt x="294" y="1018"/>
                  </a:cubicBezTo>
                  <a:cubicBezTo>
                    <a:pt x="280" y="901"/>
                    <a:pt x="280" y="901"/>
                    <a:pt x="280" y="901"/>
                  </a:cubicBezTo>
                  <a:cubicBezTo>
                    <a:pt x="279" y="891"/>
                    <a:pt x="275" y="880"/>
                    <a:pt x="267" y="872"/>
                  </a:cubicBezTo>
                  <a:cubicBezTo>
                    <a:pt x="256" y="860"/>
                    <a:pt x="240" y="854"/>
                    <a:pt x="224" y="856"/>
                  </a:cubicBezTo>
                  <a:cubicBezTo>
                    <a:pt x="113" y="871"/>
                    <a:pt x="113" y="871"/>
                    <a:pt x="113" y="871"/>
                  </a:cubicBezTo>
                  <a:cubicBezTo>
                    <a:pt x="112" y="871"/>
                    <a:pt x="112" y="871"/>
                    <a:pt x="112" y="870"/>
                  </a:cubicBezTo>
                  <a:cubicBezTo>
                    <a:pt x="566" y="85"/>
                    <a:pt x="566" y="85"/>
                    <a:pt x="566" y="85"/>
                  </a:cubicBezTo>
                  <a:cubicBezTo>
                    <a:pt x="566" y="85"/>
                    <a:pt x="566" y="85"/>
                    <a:pt x="566" y="85"/>
                  </a:cubicBezTo>
                  <a:cubicBezTo>
                    <a:pt x="992" y="331"/>
                    <a:pt x="992" y="331"/>
                    <a:pt x="992" y="331"/>
                  </a:cubicBezTo>
                  <a:cubicBezTo>
                    <a:pt x="992" y="331"/>
                    <a:pt x="992" y="331"/>
                    <a:pt x="992" y="331"/>
                  </a:cubicBezTo>
                  <a:lnTo>
                    <a:pt x="538" y="1117"/>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7" name="Freeform 8">
              <a:extLst>
                <a:ext uri="{FF2B5EF4-FFF2-40B4-BE49-F238E27FC236}">
                  <a16:creationId xmlns:a16="http://schemas.microsoft.com/office/drawing/2014/main" id="{F4243583-78D1-47C4-BA74-B1A22648B88C}"/>
                </a:ext>
              </a:extLst>
            </p:cNvPr>
            <p:cNvSpPr>
              <a:spLocks/>
            </p:cNvSpPr>
            <p:nvPr/>
          </p:nvSpPr>
          <p:spPr bwMode="auto">
            <a:xfrm flipH="1">
              <a:off x="3230770" y="2056615"/>
              <a:ext cx="192881" cy="104775"/>
            </a:xfrm>
            <a:custGeom>
              <a:avLst/>
              <a:gdLst/>
              <a:ahLst/>
              <a:cxnLst>
                <a:cxn ang="0">
                  <a:pos x="33" y="33"/>
                </a:cxn>
                <a:cxn ang="0">
                  <a:pos x="5" y="76"/>
                </a:cxn>
                <a:cxn ang="0">
                  <a:pos x="51" y="99"/>
                </a:cxn>
                <a:cxn ang="0">
                  <a:pos x="155" y="71"/>
                </a:cxn>
                <a:cxn ang="0">
                  <a:pos x="184" y="28"/>
                </a:cxn>
                <a:cxn ang="0">
                  <a:pos x="138" y="5"/>
                </a:cxn>
                <a:cxn ang="0">
                  <a:pos x="33" y="33"/>
                </a:cxn>
              </a:cxnLst>
              <a:rect l="0" t="0" r="r" b="b"/>
              <a:pathLst>
                <a:path w="189" h="104">
                  <a:moveTo>
                    <a:pt x="33" y="33"/>
                  </a:moveTo>
                  <a:cubicBezTo>
                    <a:pt x="13" y="39"/>
                    <a:pt x="0" y="58"/>
                    <a:pt x="5" y="76"/>
                  </a:cubicBezTo>
                  <a:cubicBezTo>
                    <a:pt x="10" y="94"/>
                    <a:pt x="31" y="104"/>
                    <a:pt x="51" y="99"/>
                  </a:cubicBezTo>
                  <a:cubicBezTo>
                    <a:pt x="155" y="71"/>
                    <a:pt x="155" y="71"/>
                    <a:pt x="155" y="71"/>
                  </a:cubicBezTo>
                  <a:cubicBezTo>
                    <a:pt x="176" y="65"/>
                    <a:pt x="189" y="46"/>
                    <a:pt x="184" y="28"/>
                  </a:cubicBezTo>
                  <a:cubicBezTo>
                    <a:pt x="179" y="10"/>
                    <a:pt x="158" y="0"/>
                    <a:pt x="138" y="5"/>
                  </a:cubicBezTo>
                  <a:lnTo>
                    <a:pt x="33" y="33"/>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95A5A6"/>
                </a:solidFill>
                <a:effectLst/>
                <a:uLnTx/>
                <a:uFillTx/>
                <a:latin typeface="Montserrat" panose="00000500000000000000" pitchFamily="50" charset="0"/>
              </a:endParaRPr>
            </a:p>
          </p:txBody>
        </p:sp>
        <p:sp>
          <p:nvSpPr>
            <p:cNvPr id="28" name="Freeform 9">
              <a:extLst>
                <a:ext uri="{FF2B5EF4-FFF2-40B4-BE49-F238E27FC236}">
                  <a16:creationId xmlns:a16="http://schemas.microsoft.com/office/drawing/2014/main" id="{C792EC36-3DAC-4AF5-A1C6-9A5E92B7CBEA}"/>
                </a:ext>
              </a:extLst>
            </p:cNvPr>
            <p:cNvSpPr>
              <a:spLocks/>
            </p:cNvSpPr>
            <p:nvPr/>
          </p:nvSpPr>
          <p:spPr bwMode="auto">
            <a:xfrm flipH="1">
              <a:off x="4173746" y="1494639"/>
              <a:ext cx="105966" cy="191691"/>
            </a:xfrm>
            <a:custGeom>
              <a:avLst/>
              <a:gdLst/>
              <a:ahLst/>
              <a:cxnLst>
                <a:cxn ang="0">
                  <a:pos x="99" y="138"/>
                </a:cxn>
                <a:cxn ang="0">
                  <a:pos x="76" y="184"/>
                </a:cxn>
                <a:cxn ang="0">
                  <a:pos x="33" y="155"/>
                </a:cxn>
                <a:cxn ang="0">
                  <a:pos x="5" y="51"/>
                </a:cxn>
                <a:cxn ang="0">
                  <a:pos x="28" y="5"/>
                </a:cxn>
                <a:cxn ang="0">
                  <a:pos x="71" y="33"/>
                </a:cxn>
                <a:cxn ang="0">
                  <a:pos x="99" y="138"/>
                </a:cxn>
              </a:cxnLst>
              <a:rect l="0" t="0" r="r" b="b"/>
              <a:pathLst>
                <a:path w="104" h="189">
                  <a:moveTo>
                    <a:pt x="99" y="138"/>
                  </a:moveTo>
                  <a:cubicBezTo>
                    <a:pt x="104" y="158"/>
                    <a:pt x="94" y="179"/>
                    <a:pt x="76" y="184"/>
                  </a:cubicBezTo>
                  <a:cubicBezTo>
                    <a:pt x="58" y="189"/>
                    <a:pt x="39" y="176"/>
                    <a:pt x="33" y="155"/>
                  </a:cubicBezTo>
                  <a:cubicBezTo>
                    <a:pt x="5" y="51"/>
                    <a:pt x="5" y="51"/>
                    <a:pt x="5" y="51"/>
                  </a:cubicBezTo>
                  <a:cubicBezTo>
                    <a:pt x="0" y="31"/>
                    <a:pt x="10" y="10"/>
                    <a:pt x="28" y="5"/>
                  </a:cubicBezTo>
                  <a:cubicBezTo>
                    <a:pt x="46" y="0"/>
                    <a:pt x="65" y="13"/>
                    <a:pt x="71" y="33"/>
                  </a:cubicBezTo>
                  <a:lnTo>
                    <a:pt x="99" y="138"/>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29" name="Freeform 10">
              <a:extLst>
                <a:ext uri="{FF2B5EF4-FFF2-40B4-BE49-F238E27FC236}">
                  <a16:creationId xmlns:a16="http://schemas.microsoft.com/office/drawing/2014/main" id="{52B1D5CE-861A-4539-A20B-09C1A4D0F50C}"/>
                </a:ext>
              </a:extLst>
            </p:cNvPr>
            <p:cNvSpPr>
              <a:spLocks/>
            </p:cNvSpPr>
            <p:nvPr/>
          </p:nvSpPr>
          <p:spPr bwMode="auto">
            <a:xfrm flipH="1">
              <a:off x="3811795" y="2897197"/>
              <a:ext cx="105966" cy="191691"/>
            </a:xfrm>
            <a:custGeom>
              <a:avLst/>
              <a:gdLst/>
              <a:ahLst/>
              <a:cxnLst>
                <a:cxn ang="0">
                  <a:pos x="5" y="51"/>
                </a:cxn>
                <a:cxn ang="0">
                  <a:pos x="28" y="5"/>
                </a:cxn>
                <a:cxn ang="0">
                  <a:pos x="71" y="33"/>
                </a:cxn>
                <a:cxn ang="0">
                  <a:pos x="99" y="137"/>
                </a:cxn>
                <a:cxn ang="0">
                  <a:pos x="76" y="183"/>
                </a:cxn>
                <a:cxn ang="0">
                  <a:pos x="33" y="155"/>
                </a:cxn>
                <a:cxn ang="0">
                  <a:pos x="5" y="51"/>
                </a:cxn>
              </a:cxnLst>
              <a:rect l="0" t="0" r="r" b="b"/>
              <a:pathLst>
                <a:path w="104" h="188">
                  <a:moveTo>
                    <a:pt x="5" y="51"/>
                  </a:moveTo>
                  <a:cubicBezTo>
                    <a:pt x="0" y="30"/>
                    <a:pt x="10" y="10"/>
                    <a:pt x="28" y="5"/>
                  </a:cubicBezTo>
                  <a:cubicBezTo>
                    <a:pt x="46" y="0"/>
                    <a:pt x="65" y="13"/>
                    <a:pt x="71" y="33"/>
                  </a:cubicBezTo>
                  <a:cubicBezTo>
                    <a:pt x="99" y="137"/>
                    <a:pt x="99" y="137"/>
                    <a:pt x="99" y="137"/>
                  </a:cubicBezTo>
                  <a:cubicBezTo>
                    <a:pt x="104" y="158"/>
                    <a:pt x="94" y="179"/>
                    <a:pt x="76" y="183"/>
                  </a:cubicBezTo>
                  <a:cubicBezTo>
                    <a:pt x="58" y="188"/>
                    <a:pt x="39" y="175"/>
                    <a:pt x="33" y="155"/>
                  </a:cubicBezTo>
                  <a:lnTo>
                    <a:pt x="5" y="51"/>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30" name="Freeform 11">
              <a:extLst>
                <a:ext uri="{FF2B5EF4-FFF2-40B4-BE49-F238E27FC236}">
                  <a16:creationId xmlns:a16="http://schemas.microsoft.com/office/drawing/2014/main" id="{1EE83885-F8B3-4DEA-A276-8577308E0BC4}"/>
                </a:ext>
              </a:extLst>
            </p:cNvPr>
            <p:cNvSpPr>
              <a:spLocks/>
            </p:cNvSpPr>
            <p:nvPr/>
          </p:nvSpPr>
          <p:spPr bwMode="auto">
            <a:xfrm flipH="1">
              <a:off x="4632137" y="2441188"/>
              <a:ext cx="192881" cy="107156"/>
            </a:xfrm>
            <a:custGeom>
              <a:avLst/>
              <a:gdLst/>
              <a:ahLst/>
              <a:cxnLst>
                <a:cxn ang="0">
                  <a:pos x="155" y="72"/>
                </a:cxn>
                <a:cxn ang="0">
                  <a:pos x="184" y="29"/>
                </a:cxn>
                <a:cxn ang="0">
                  <a:pos x="138" y="6"/>
                </a:cxn>
                <a:cxn ang="0">
                  <a:pos x="34" y="34"/>
                </a:cxn>
                <a:cxn ang="0">
                  <a:pos x="5" y="77"/>
                </a:cxn>
                <a:cxn ang="0">
                  <a:pos x="51" y="99"/>
                </a:cxn>
                <a:cxn ang="0">
                  <a:pos x="155" y="72"/>
                </a:cxn>
              </a:cxnLst>
              <a:rect l="0" t="0" r="r" b="b"/>
              <a:pathLst>
                <a:path w="189" h="105">
                  <a:moveTo>
                    <a:pt x="155" y="72"/>
                  </a:moveTo>
                  <a:cubicBezTo>
                    <a:pt x="176" y="66"/>
                    <a:pt x="189" y="47"/>
                    <a:pt x="184" y="29"/>
                  </a:cubicBezTo>
                  <a:cubicBezTo>
                    <a:pt x="179" y="11"/>
                    <a:pt x="158" y="0"/>
                    <a:pt x="138" y="6"/>
                  </a:cubicBezTo>
                  <a:cubicBezTo>
                    <a:pt x="34" y="34"/>
                    <a:pt x="34" y="34"/>
                    <a:pt x="34" y="34"/>
                  </a:cubicBezTo>
                  <a:cubicBezTo>
                    <a:pt x="13" y="39"/>
                    <a:pt x="0" y="59"/>
                    <a:pt x="5" y="77"/>
                  </a:cubicBezTo>
                  <a:cubicBezTo>
                    <a:pt x="10" y="95"/>
                    <a:pt x="31" y="105"/>
                    <a:pt x="51" y="99"/>
                  </a:cubicBezTo>
                  <a:lnTo>
                    <a:pt x="155" y="72"/>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31" name="Freeform 12">
              <a:extLst>
                <a:ext uri="{FF2B5EF4-FFF2-40B4-BE49-F238E27FC236}">
                  <a16:creationId xmlns:a16="http://schemas.microsoft.com/office/drawing/2014/main" id="{56C08EDF-C047-4582-90B5-962A3C2DBA2F}"/>
                </a:ext>
              </a:extLst>
            </p:cNvPr>
            <p:cNvSpPr>
              <a:spLocks/>
            </p:cNvSpPr>
            <p:nvPr/>
          </p:nvSpPr>
          <p:spPr bwMode="auto">
            <a:xfrm flipH="1">
              <a:off x="3585577" y="1555361"/>
              <a:ext cx="136922" cy="182166"/>
            </a:xfrm>
            <a:custGeom>
              <a:avLst/>
              <a:gdLst/>
              <a:ahLst/>
              <a:cxnLst>
                <a:cxn ang="0">
                  <a:pos x="10" y="119"/>
                </a:cxn>
                <a:cxn ang="0">
                  <a:pos x="21" y="170"/>
                </a:cxn>
                <a:cxn ang="0">
                  <a:pos x="69" y="153"/>
                </a:cxn>
                <a:cxn ang="0">
                  <a:pos x="123" y="60"/>
                </a:cxn>
                <a:cxn ang="0">
                  <a:pos x="113" y="9"/>
                </a:cxn>
                <a:cxn ang="0">
                  <a:pos x="64" y="26"/>
                </a:cxn>
                <a:cxn ang="0">
                  <a:pos x="10" y="119"/>
                </a:cxn>
              </a:cxnLst>
              <a:rect l="0" t="0" r="r" b="b"/>
              <a:pathLst>
                <a:path w="134" h="179">
                  <a:moveTo>
                    <a:pt x="10" y="119"/>
                  </a:moveTo>
                  <a:cubicBezTo>
                    <a:pt x="0" y="138"/>
                    <a:pt x="4" y="160"/>
                    <a:pt x="21" y="170"/>
                  </a:cubicBezTo>
                  <a:cubicBezTo>
                    <a:pt x="37" y="179"/>
                    <a:pt x="59" y="171"/>
                    <a:pt x="69" y="153"/>
                  </a:cubicBezTo>
                  <a:cubicBezTo>
                    <a:pt x="123" y="60"/>
                    <a:pt x="123" y="60"/>
                    <a:pt x="123" y="60"/>
                  </a:cubicBezTo>
                  <a:cubicBezTo>
                    <a:pt x="134" y="41"/>
                    <a:pt x="129" y="19"/>
                    <a:pt x="113" y="9"/>
                  </a:cubicBezTo>
                  <a:cubicBezTo>
                    <a:pt x="97" y="0"/>
                    <a:pt x="75" y="7"/>
                    <a:pt x="64" y="26"/>
                  </a:cubicBezTo>
                  <a:lnTo>
                    <a:pt x="10" y="119"/>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95A5A6"/>
                </a:solidFill>
                <a:effectLst/>
                <a:uLnTx/>
                <a:uFillTx/>
                <a:latin typeface="Montserrat" panose="00000500000000000000" pitchFamily="50" charset="0"/>
              </a:endParaRPr>
            </a:p>
          </p:txBody>
        </p:sp>
        <p:sp>
          <p:nvSpPr>
            <p:cNvPr id="36" name="Freeform 13">
              <a:extLst>
                <a:ext uri="{FF2B5EF4-FFF2-40B4-BE49-F238E27FC236}">
                  <a16:creationId xmlns:a16="http://schemas.microsoft.com/office/drawing/2014/main" id="{66B8E271-0096-4C13-B516-FB09B726E873}"/>
                </a:ext>
              </a:extLst>
            </p:cNvPr>
            <p:cNvSpPr>
              <a:spLocks/>
            </p:cNvSpPr>
            <p:nvPr/>
          </p:nvSpPr>
          <p:spPr bwMode="auto">
            <a:xfrm flipH="1">
              <a:off x="4578558" y="1914931"/>
              <a:ext cx="182166" cy="135731"/>
            </a:xfrm>
            <a:custGeom>
              <a:avLst/>
              <a:gdLst/>
              <a:ahLst/>
              <a:cxnLst>
                <a:cxn ang="0">
                  <a:pos x="59" y="11"/>
                </a:cxn>
                <a:cxn ang="0">
                  <a:pos x="9" y="21"/>
                </a:cxn>
                <a:cxn ang="0">
                  <a:pos x="25" y="69"/>
                </a:cxn>
                <a:cxn ang="0">
                  <a:pos x="119" y="123"/>
                </a:cxn>
                <a:cxn ang="0">
                  <a:pos x="169" y="113"/>
                </a:cxn>
                <a:cxn ang="0">
                  <a:pos x="153" y="65"/>
                </a:cxn>
                <a:cxn ang="0">
                  <a:pos x="59" y="11"/>
                </a:cxn>
              </a:cxnLst>
              <a:rect l="0" t="0" r="r" b="b"/>
              <a:pathLst>
                <a:path w="179" h="134">
                  <a:moveTo>
                    <a:pt x="59" y="11"/>
                  </a:moveTo>
                  <a:cubicBezTo>
                    <a:pt x="41" y="0"/>
                    <a:pt x="18" y="5"/>
                    <a:pt x="9" y="21"/>
                  </a:cubicBezTo>
                  <a:cubicBezTo>
                    <a:pt x="0" y="37"/>
                    <a:pt x="7" y="59"/>
                    <a:pt x="25" y="69"/>
                  </a:cubicBezTo>
                  <a:cubicBezTo>
                    <a:pt x="119" y="123"/>
                    <a:pt x="119" y="123"/>
                    <a:pt x="119" y="123"/>
                  </a:cubicBezTo>
                  <a:cubicBezTo>
                    <a:pt x="137" y="134"/>
                    <a:pt x="160" y="129"/>
                    <a:pt x="169" y="113"/>
                  </a:cubicBezTo>
                  <a:cubicBezTo>
                    <a:pt x="179" y="97"/>
                    <a:pt x="171" y="75"/>
                    <a:pt x="153" y="65"/>
                  </a:cubicBezTo>
                  <a:lnTo>
                    <a:pt x="59" y="11"/>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37" name="Freeform 14">
              <a:extLst>
                <a:ext uri="{FF2B5EF4-FFF2-40B4-BE49-F238E27FC236}">
                  <a16:creationId xmlns:a16="http://schemas.microsoft.com/office/drawing/2014/main" id="{8C601ADB-034D-4107-AF05-9DCA97450C41}"/>
                </a:ext>
              </a:extLst>
            </p:cNvPr>
            <p:cNvSpPr>
              <a:spLocks/>
            </p:cNvSpPr>
            <p:nvPr/>
          </p:nvSpPr>
          <p:spPr bwMode="auto">
            <a:xfrm flipH="1">
              <a:off x="3360548" y="2618590"/>
              <a:ext cx="182166" cy="135731"/>
            </a:xfrm>
            <a:custGeom>
              <a:avLst/>
              <a:gdLst/>
              <a:ahLst/>
              <a:cxnLst>
                <a:cxn ang="0">
                  <a:pos x="60" y="10"/>
                </a:cxn>
                <a:cxn ang="0">
                  <a:pos x="9" y="21"/>
                </a:cxn>
                <a:cxn ang="0">
                  <a:pos x="26" y="69"/>
                </a:cxn>
                <a:cxn ang="0">
                  <a:pos x="119" y="123"/>
                </a:cxn>
                <a:cxn ang="0">
                  <a:pos x="169" y="113"/>
                </a:cxn>
                <a:cxn ang="0">
                  <a:pos x="153" y="64"/>
                </a:cxn>
                <a:cxn ang="0">
                  <a:pos x="60" y="10"/>
                </a:cxn>
              </a:cxnLst>
              <a:rect l="0" t="0" r="r" b="b"/>
              <a:pathLst>
                <a:path w="179" h="134">
                  <a:moveTo>
                    <a:pt x="60" y="10"/>
                  </a:moveTo>
                  <a:cubicBezTo>
                    <a:pt x="41" y="0"/>
                    <a:pt x="19" y="4"/>
                    <a:pt x="9" y="21"/>
                  </a:cubicBezTo>
                  <a:cubicBezTo>
                    <a:pt x="0" y="37"/>
                    <a:pt x="7" y="59"/>
                    <a:pt x="26" y="69"/>
                  </a:cubicBezTo>
                  <a:cubicBezTo>
                    <a:pt x="119" y="123"/>
                    <a:pt x="119" y="123"/>
                    <a:pt x="119" y="123"/>
                  </a:cubicBezTo>
                  <a:cubicBezTo>
                    <a:pt x="137" y="134"/>
                    <a:pt x="160" y="129"/>
                    <a:pt x="169" y="113"/>
                  </a:cubicBezTo>
                  <a:cubicBezTo>
                    <a:pt x="179" y="97"/>
                    <a:pt x="171" y="75"/>
                    <a:pt x="153" y="64"/>
                  </a:cubicBezTo>
                  <a:lnTo>
                    <a:pt x="60" y="10"/>
                  </a:lnTo>
                  <a:close/>
                </a:path>
              </a:pathLst>
            </a:custGeom>
            <a:solidFill>
              <a:srgbClr val="23D4F6"/>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38" name="Freeform 15">
              <a:extLst>
                <a:ext uri="{FF2B5EF4-FFF2-40B4-BE49-F238E27FC236}">
                  <a16:creationId xmlns:a16="http://schemas.microsoft.com/office/drawing/2014/main" id="{CD795D3F-03A2-41A3-92D4-9DA328F6B9E5}"/>
                </a:ext>
              </a:extLst>
            </p:cNvPr>
            <p:cNvSpPr>
              <a:spLocks noEditPoints="1"/>
            </p:cNvSpPr>
            <p:nvPr/>
          </p:nvSpPr>
          <p:spPr bwMode="auto">
            <a:xfrm flipH="1">
              <a:off x="3439130" y="1710142"/>
              <a:ext cx="1170385" cy="1276352"/>
            </a:xfrm>
            <a:custGeom>
              <a:avLst/>
              <a:gdLst/>
              <a:ahLst/>
              <a:cxnLst>
                <a:cxn ang="0">
                  <a:pos x="510" y="1256"/>
                </a:cxn>
                <a:cxn ang="0">
                  <a:pos x="0" y="961"/>
                </a:cxn>
                <a:cxn ang="0">
                  <a:pos x="13" y="937"/>
                </a:cxn>
                <a:cxn ang="0">
                  <a:pos x="32" y="713"/>
                </a:cxn>
                <a:cxn ang="0">
                  <a:pos x="73" y="317"/>
                </a:cxn>
                <a:cxn ang="0">
                  <a:pos x="373" y="37"/>
                </a:cxn>
                <a:cxn ang="0">
                  <a:pos x="616" y="7"/>
                </a:cxn>
                <a:cxn ang="0">
                  <a:pos x="848" y="77"/>
                </a:cxn>
                <a:cxn ang="0">
                  <a:pos x="852" y="80"/>
                </a:cxn>
                <a:cxn ang="0">
                  <a:pos x="853" y="80"/>
                </a:cxn>
                <a:cxn ang="0">
                  <a:pos x="1029" y="245"/>
                </a:cxn>
                <a:cxn ang="0">
                  <a:pos x="1125" y="470"/>
                </a:cxn>
                <a:cxn ang="0">
                  <a:pos x="1032" y="870"/>
                </a:cxn>
                <a:cxn ang="0">
                  <a:pos x="710" y="1104"/>
                </a:cxn>
                <a:cxn ang="0">
                  <a:pos x="524" y="1232"/>
                </a:cxn>
                <a:cxn ang="0">
                  <a:pos x="510" y="1256"/>
                </a:cxn>
                <a:cxn ang="0">
                  <a:pos x="75" y="939"/>
                </a:cxn>
                <a:cxn ang="0">
                  <a:pos x="492" y="1180"/>
                </a:cxn>
                <a:cxn ang="0">
                  <a:pos x="686" y="1053"/>
                </a:cxn>
                <a:cxn ang="0">
                  <a:pos x="987" y="836"/>
                </a:cxn>
                <a:cxn ang="0">
                  <a:pos x="1069" y="481"/>
                </a:cxn>
                <a:cxn ang="0">
                  <a:pos x="824" y="128"/>
                </a:cxn>
                <a:cxn ang="0">
                  <a:pos x="820" y="126"/>
                </a:cxn>
                <a:cxn ang="0">
                  <a:pos x="392" y="90"/>
                </a:cxn>
                <a:cxn ang="0">
                  <a:pos x="125" y="339"/>
                </a:cxn>
                <a:cxn ang="0">
                  <a:pos x="88" y="708"/>
                </a:cxn>
                <a:cxn ang="0">
                  <a:pos x="75" y="939"/>
                </a:cxn>
              </a:cxnLst>
              <a:rect l="0" t="0" r="r" b="b"/>
              <a:pathLst>
                <a:path w="1152" h="1256">
                  <a:moveTo>
                    <a:pt x="510" y="1256"/>
                  </a:moveTo>
                  <a:cubicBezTo>
                    <a:pt x="0" y="961"/>
                    <a:pt x="0" y="961"/>
                    <a:pt x="0" y="961"/>
                  </a:cubicBezTo>
                  <a:cubicBezTo>
                    <a:pt x="13" y="937"/>
                    <a:pt x="13" y="937"/>
                    <a:pt x="13" y="937"/>
                  </a:cubicBezTo>
                  <a:cubicBezTo>
                    <a:pt x="46" y="877"/>
                    <a:pt x="40" y="801"/>
                    <a:pt x="32" y="713"/>
                  </a:cubicBezTo>
                  <a:cubicBezTo>
                    <a:pt x="23" y="604"/>
                    <a:pt x="11" y="468"/>
                    <a:pt x="73" y="317"/>
                  </a:cubicBezTo>
                  <a:cubicBezTo>
                    <a:pt x="128" y="184"/>
                    <a:pt x="234" y="85"/>
                    <a:pt x="373" y="37"/>
                  </a:cubicBezTo>
                  <a:cubicBezTo>
                    <a:pt x="449" y="10"/>
                    <a:pt x="533" y="0"/>
                    <a:pt x="616" y="7"/>
                  </a:cubicBezTo>
                  <a:cubicBezTo>
                    <a:pt x="699" y="14"/>
                    <a:pt x="779" y="38"/>
                    <a:pt x="848" y="77"/>
                  </a:cubicBezTo>
                  <a:cubicBezTo>
                    <a:pt x="852" y="80"/>
                    <a:pt x="852" y="80"/>
                    <a:pt x="852" y="80"/>
                  </a:cubicBezTo>
                  <a:cubicBezTo>
                    <a:pt x="853" y="80"/>
                    <a:pt x="853" y="80"/>
                    <a:pt x="853" y="80"/>
                  </a:cubicBezTo>
                  <a:cubicBezTo>
                    <a:pt x="920" y="120"/>
                    <a:pt x="981" y="177"/>
                    <a:pt x="1029" y="245"/>
                  </a:cubicBezTo>
                  <a:cubicBezTo>
                    <a:pt x="1076" y="313"/>
                    <a:pt x="1109" y="391"/>
                    <a:pt x="1125" y="470"/>
                  </a:cubicBezTo>
                  <a:cubicBezTo>
                    <a:pt x="1152" y="615"/>
                    <a:pt x="1119" y="757"/>
                    <a:pt x="1032" y="870"/>
                  </a:cubicBezTo>
                  <a:cubicBezTo>
                    <a:pt x="932" y="1000"/>
                    <a:pt x="809" y="1057"/>
                    <a:pt x="710" y="1104"/>
                  </a:cubicBezTo>
                  <a:cubicBezTo>
                    <a:pt x="629" y="1141"/>
                    <a:pt x="560" y="1174"/>
                    <a:pt x="524" y="1232"/>
                  </a:cubicBezTo>
                  <a:lnTo>
                    <a:pt x="510" y="1256"/>
                  </a:lnTo>
                  <a:close/>
                  <a:moveTo>
                    <a:pt x="75" y="939"/>
                  </a:moveTo>
                  <a:cubicBezTo>
                    <a:pt x="492" y="1180"/>
                    <a:pt x="492" y="1180"/>
                    <a:pt x="492" y="1180"/>
                  </a:cubicBezTo>
                  <a:cubicBezTo>
                    <a:pt x="538" y="1122"/>
                    <a:pt x="607" y="1090"/>
                    <a:pt x="686" y="1053"/>
                  </a:cubicBezTo>
                  <a:cubicBezTo>
                    <a:pt x="784" y="1007"/>
                    <a:pt x="896" y="955"/>
                    <a:pt x="987" y="836"/>
                  </a:cubicBezTo>
                  <a:cubicBezTo>
                    <a:pt x="1087" y="707"/>
                    <a:pt x="1087" y="572"/>
                    <a:pt x="1069" y="481"/>
                  </a:cubicBezTo>
                  <a:cubicBezTo>
                    <a:pt x="1042" y="337"/>
                    <a:pt x="948" y="201"/>
                    <a:pt x="824" y="128"/>
                  </a:cubicBezTo>
                  <a:cubicBezTo>
                    <a:pt x="820" y="126"/>
                    <a:pt x="820" y="126"/>
                    <a:pt x="820" y="126"/>
                  </a:cubicBezTo>
                  <a:cubicBezTo>
                    <a:pt x="695" y="55"/>
                    <a:pt x="530" y="41"/>
                    <a:pt x="392" y="90"/>
                  </a:cubicBezTo>
                  <a:cubicBezTo>
                    <a:pt x="304" y="120"/>
                    <a:pt x="187" y="188"/>
                    <a:pt x="125" y="339"/>
                  </a:cubicBezTo>
                  <a:cubicBezTo>
                    <a:pt x="68" y="477"/>
                    <a:pt x="79" y="600"/>
                    <a:pt x="88" y="708"/>
                  </a:cubicBezTo>
                  <a:cubicBezTo>
                    <a:pt x="96" y="795"/>
                    <a:pt x="102" y="871"/>
                    <a:pt x="75" y="939"/>
                  </a:cubicBezTo>
                  <a:close/>
                </a:path>
              </a:pathLst>
            </a:custGeom>
            <a:solidFill>
              <a:schemeClr val="accent3"/>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39" name="Freeform 16">
              <a:extLst>
                <a:ext uri="{FF2B5EF4-FFF2-40B4-BE49-F238E27FC236}">
                  <a16:creationId xmlns:a16="http://schemas.microsoft.com/office/drawing/2014/main" id="{32E16D86-5347-4B37-9E33-6822E92AD6FD}"/>
                </a:ext>
              </a:extLst>
            </p:cNvPr>
            <p:cNvSpPr>
              <a:spLocks/>
            </p:cNvSpPr>
            <p:nvPr/>
          </p:nvSpPr>
          <p:spPr bwMode="auto">
            <a:xfrm flipH="1">
              <a:off x="3552239" y="1932790"/>
              <a:ext cx="378619" cy="434579"/>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accent1"/>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0" name="Freeform 17">
              <a:extLst>
                <a:ext uri="{FF2B5EF4-FFF2-40B4-BE49-F238E27FC236}">
                  <a16:creationId xmlns:a16="http://schemas.microsoft.com/office/drawing/2014/main" id="{7CF58A0D-20C0-412A-AC3D-466268316062}"/>
                </a:ext>
              </a:extLst>
            </p:cNvPr>
            <p:cNvSpPr>
              <a:spLocks/>
            </p:cNvSpPr>
            <p:nvPr/>
          </p:nvSpPr>
          <p:spPr bwMode="auto">
            <a:xfrm flipH="1">
              <a:off x="3592720" y="2168534"/>
              <a:ext cx="567929" cy="523876"/>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accent5"/>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1" name="Freeform 18">
              <a:extLst>
                <a:ext uri="{FF2B5EF4-FFF2-40B4-BE49-F238E27FC236}">
                  <a16:creationId xmlns:a16="http://schemas.microsoft.com/office/drawing/2014/main" id="{FD344159-8C5C-401D-9F90-C6A8BE93ED68}"/>
                </a:ext>
              </a:extLst>
            </p:cNvPr>
            <p:cNvSpPr>
              <a:spLocks/>
            </p:cNvSpPr>
            <p:nvPr/>
          </p:nvSpPr>
          <p:spPr bwMode="auto">
            <a:xfrm flipH="1">
              <a:off x="3847514" y="1842302"/>
              <a:ext cx="609600" cy="70485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rgbClr val="76D6FF"/>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2" name="Freeform 19">
              <a:extLst>
                <a:ext uri="{FF2B5EF4-FFF2-40B4-BE49-F238E27FC236}">
                  <a16:creationId xmlns:a16="http://schemas.microsoft.com/office/drawing/2014/main" id="{83BDBCD7-A289-44BE-9B70-DC86D9F647A4}"/>
                </a:ext>
              </a:extLst>
            </p:cNvPr>
            <p:cNvSpPr>
              <a:spLocks/>
            </p:cNvSpPr>
            <p:nvPr/>
          </p:nvSpPr>
          <p:spPr bwMode="auto">
            <a:xfrm flipH="1">
              <a:off x="4292808" y="2530484"/>
              <a:ext cx="114300" cy="207169"/>
            </a:xfrm>
            <a:custGeom>
              <a:avLst/>
              <a:gdLst/>
              <a:ahLst/>
              <a:cxnLst>
                <a:cxn ang="0">
                  <a:pos x="18" y="197"/>
                </a:cxn>
                <a:cxn ang="0">
                  <a:pos x="14" y="195"/>
                </a:cxn>
                <a:cxn ang="0">
                  <a:pos x="9" y="156"/>
                </a:cxn>
                <a:cxn ang="0">
                  <a:pos x="44" y="35"/>
                </a:cxn>
                <a:cxn ang="0">
                  <a:pos x="67" y="3"/>
                </a:cxn>
                <a:cxn ang="0">
                  <a:pos x="99" y="26"/>
                </a:cxn>
                <a:cxn ang="0">
                  <a:pos x="54" y="190"/>
                </a:cxn>
                <a:cxn ang="0">
                  <a:pos x="18" y="197"/>
                </a:cxn>
              </a:cxnLst>
              <a:rect l="0" t="0" r="r" b="b"/>
              <a:pathLst>
                <a:path w="113" h="204">
                  <a:moveTo>
                    <a:pt x="18" y="197"/>
                  </a:moveTo>
                  <a:cubicBezTo>
                    <a:pt x="17" y="197"/>
                    <a:pt x="16" y="196"/>
                    <a:pt x="14" y="195"/>
                  </a:cubicBezTo>
                  <a:cubicBezTo>
                    <a:pt x="2" y="186"/>
                    <a:pt x="0" y="168"/>
                    <a:pt x="9" y="156"/>
                  </a:cubicBezTo>
                  <a:cubicBezTo>
                    <a:pt x="10" y="155"/>
                    <a:pt x="54" y="97"/>
                    <a:pt x="44" y="35"/>
                  </a:cubicBezTo>
                  <a:cubicBezTo>
                    <a:pt x="41" y="20"/>
                    <a:pt x="52" y="5"/>
                    <a:pt x="67" y="3"/>
                  </a:cubicBezTo>
                  <a:cubicBezTo>
                    <a:pt x="83" y="0"/>
                    <a:pt x="97" y="11"/>
                    <a:pt x="99" y="26"/>
                  </a:cubicBezTo>
                  <a:cubicBezTo>
                    <a:pt x="113" y="112"/>
                    <a:pt x="56" y="187"/>
                    <a:pt x="54" y="190"/>
                  </a:cubicBezTo>
                  <a:cubicBezTo>
                    <a:pt x="45" y="202"/>
                    <a:pt x="30" y="204"/>
                    <a:pt x="18" y="197"/>
                  </a:cubicBezTo>
                  <a:close/>
                </a:path>
              </a:pathLst>
            </a:custGeom>
            <a:solidFill>
              <a:schemeClr val="tx2"/>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sp>
          <p:nvSpPr>
            <p:cNvPr id="43" name="Freeform 20">
              <a:extLst>
                <a:ext uri="{FF2B5EF4-FFF2-40B4-BE49-F238E27FC236}">
                  <a16:creationId xmlns:a16="http://schemas.microsoft.com/office/drawing/2014/main" id="{AADC5F58-08B0-41B2-AC8C-B2296F1E71EC}"/>
                </a:ext>
              </a:extLst>
            </p:cNvPr>
            <p:cNvSpPr>
              <a:spLocks/>
            </p:cNvSpPr>
            <p:nvPr/>
          </p:nvSpPr>
          <p:spPr bwMode="auto">
            <a:xfrm flipH="1">
              <a:off x="4088021" y="2653118"/>
              <a:ext cx="170260" cy="172641"/>
            </a:xfrm>
            <a:custGeom>
              <a:avLst/>
              <a:gdLst/>
              <a:ahLst/>
              <a:cxnLst>
                <a:cxn ang="0">
                  <a:pos x="18" y="162"/>
                </a:cxn>
                <a:cxn ang="0">
                  <a:pos x="6" y="127"/>
                </a:cxn>
                <a:cxn ang="0">
                  <a:pos x="125" y="6"/>
                </a:cxn>
                <a:cxn ang="0">
                  <a:pos x="161" y="22"/>
                </a:cxn>
                <a:cxn ang="0">
                  <a:pos x="145" y="58"/>
                </a:cxn>
                <a:cxn ang="0">
                  <a:pos x="58" y="149"/>
                </a:cxn>
                <a:cxn ang="0">
                  <a:pos x="21" y="164"/>
                </a:cxn>
                <a:cxn ang="0">
                  <a:pos x="18" y="162"/>
                </a:cxn>
              </a:cxnLst>
              <a:rect l="0" t="0" r="r" b="b"/>
              <a:pathLst>
                <a:path w="167" h="170">
                  <a:moveTo>
                    <a:pt x="18" y="162"/>
                  </a:moveTo>
                  <a:cubicBezTo>
                    <a:pt x="6" y="155"/>
                    <a:pt x="0" y="140"/>
                    <a:pt x="6" y="127"/>
                  </a:cubicBezTo>
                  <a:cubicBezTo>
                    <a:pt x="7" y="124"/>
                    <a:pt x="44" y="37"/>
                    <a:pt x="125" y="6"/>
                  </a:cubicBezTo>
                  <a:cubicBezTo>
                    <a:pt x="140" y="0"/>
                    <a:pt x="156" y="8"/>
                    <a:pt x="161" y="22"/>
                  </a:cubicBezTo>
                  <a:cubicBezTo>
                    <a:pt x="167" y="37"/>
                    <a:pt x="160" y="53"/>
                    <a:pt x="145" y="58"/>
                  </a:cubicBezTo>
                  <a:cubicBezTo>
                    <a:pt x="87" y="81"/>
                    <a:pt x="58" y="148"/>
                    <a:pt x="58" y="149"/>
                  </a:cubicBezTo>
                  <a:cubicBezTo>
                    <a:pt x="52" y="163"/>
                    <a:pt x="35" y="170"/>
                    <a:pt x="21" y="164"/>
                  </a:cubicBezTo>
                  <a:cubicBezTo>
                    <a:pt x="20" y="163"/>
                    <a:pt x="19" y="163"/>
                    <a:pt x="18" y="162"/>
                  </a:cubicBezTo>
                  <a:close/>
                </a:path>
              </a:pathLst>
            </a:custGeom>
            <a:solidFill>
              <a:schemeClr val="tx2"/>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95A5A6"/>
                </a:solidFill>
                <a:effectLst/>
                <a:uLnTx/>
                <a:uFillTx/>
                <a:latin typeface="Montserrat" panose="00000500000000000000" pitchFamily="50" charset="0"/>
              </a:endParaRPr>
            </a:p>
          </p:txBody>
        </p:sp>
      </p:grpSp>
      <p:sp>
        <p:nvSpPr>
          <p:cNvPr id="23" name="Freeform 13">
            <a:extLst>
              <a:ext uri="{FF2B5EF4-FFF2-40B4-BE49-F238E27FC236}">
                <a16:creationId xmlns:a16="http://schemas.microsoft.com/office/drawing/2014/main" id="{F24D8577-86EC-4370-9EF1-F7C45A25AB1E}"/>
              </a:ext>
            </a:extLst>
          </p:cNvPr>
          <p:cNvSpPr>
            <a:spLocks noEditPoints="1"/>
          </p:cNvSpPr>
          <p:nvPr/>
        </p:nvSpPr>
        <p:spPr bwMode="auto">
          <a:xfrm flipH="1">
            <a:off x="7032104" y="6282223"/>
            <a:ext cx="3665024" cy="918830"/>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350" b="0" i="0" u="none" strike="noStrike" kern="1200" cap="none" spc="0" normalizeH="0" baseline="0" noProof="0">
              <a:ln>
                <a:noFill/>
              </a:ln>
              <a:solidFill>
                <a:srgbClr val="95A5A6"/>
              </a:solidFill>
              <a:effectLst/>
              <a:uLnTx/>
              <a:uFillTx/>
              <a:latin typeface="Calibri"/>
              <a:ea typeface="+mn-ea"/>
              <a:cs typeface="+mn-cs"/>
            </a:endParaRPr>
          </a:p>
        </p:txBody>
      </p:sp>
      <p:sp>
        <p:nvSpPr>
          <p:cNvPr id="47" name="Título 1">
            <a:extLst>
              <a:ext uri="{FF2B5EF4-FFF2-40B4-BE49-F238E27FC236}">
                <a16:creationId xmlns:a16="http://schemas.microsoft.com/office/drawing/2014/main" id="{929CE901-8AE8-334B-9D5C-6483F5AA556C}"/>
              </a:ext>
            </a:extLst>
          </p:cNvPr>
          <p:cNvSpPr txBox="1">
            <a:spLocks/>
          </p:cNvSpPr>
          <p:nvPr/>
        </p:nvSpPr>
        <p:spPr>
          <a:xfrm>
            <a:off x="1638300" y="65334"/>
            <a:ext cx="8915399" cy="597242"/>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2800" b="1" dirty="0">
                <a:solidFill>
                  <a:srgbClr val="76D6FF"/>
                </a:solidFill>
                <a:latin typeface="Montserrat" panose="00000500000000000000" pitchFamily="50" charset="0"/>
              </a:rPr>
              <a:t>Conclusiones</a:t>
            </a:r>
          </a:p>
        </p:txBody>
      </p:sp>
      <p:sp>
        <p:nvSpPr>
          <p:cNvPr id="48" name="TextBox 56">
            <a:extLst>
              <a:ext uri="{FF2B5EF4-FFF2-40B4-BE49-F238E27FC236}">
                <a16:creationId xmlns:a16="http://schemas.microsoft.com/office/drawing/2014/main" id="{7EECFB6E-6F51-A947-BCE5-A0B8F2C62D0B}"/>
              </a:ext>
            </a:extLst>
          </p:cNvPr>
          <p:cNvSpPr txBox="1"/>
          <p:nvPr/>
        </p:nvSpPr>
        <p:spPr>
          <a:xfrm>
            <a:off x="1072964" y="3398423"/>
            <a:ext cx="4305911" cy="1015663"/>
          </a:xfrm>
          <a:prstGeom prst="rect">
            <a:avLst/>
          </a:prstGeom>
          <a:noFill/>
        </p:spPr>
        <p:txBody>
          <a:bodyPr wrap="square" lIns="0" rIns="0" rtlCol="0" anchor="b">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Anamnesis y </a:t>
            </a:r>
          </a:p>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exámen</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 </a:t>
            </a: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físico</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 </a:t>
            </a: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dirigido</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a:t>
            </a:r>
            <a:b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br>
            <a:endParaRPr kumimoji="0" lang="en-US" sz="2000" i="0" u="none" strike="noStrike" kern="1200" cap="none" spc="0" normalizeH="0" baseline="0" noProof="0" dirty="0">
              <a:ln>
                <a:noFill/>
              </a:ln>
              <a:solidFill>
                <a:srgbClr val="152B48"/>
              </a:solidFill>
              <a:effectLst/>
              <a:uLnTx/>
              <a:uFillTx/>
              <a:latin typeface="Montserrat" panose="00000500000000000000" pitchFamily="50" charset="0"/>
            </a:endParaRPr>
          </a:p>
        </p:txBody>
      </p:sp>
      <p:sp>
        <p:nvSpPr>
          <p:cNvPr id="49" name="TextBox 56">
            <a:extLst>
              <a:ext uri="{FF2B5EF4-FFF2-40B4-BE49-F238E27FC236}">
                <a16:creationId xmlns:a16="http://schemas.microsoft.com/office/drawing/2014/main" id="{26848BBE-B1C7-8947-9B2B-7CCFA8AC8FFE}"/>
              </a:ext>
            </a:extLst>
          </p:cNvPr>
          <p:cNvSpPr txBox="1"/>
          <p:nvPr/>
        </p:nvSpPr>
        <p:spPr>
          <a:xfrm>
            <a:off x="1072964" y="1082743"/>
            <a:ext cx="2625090" cy="707886"/>
          </a:xfrm>
          <a:prstGeom prst="rect">
            <a:avLst/>
          </a:prstGeom>
          <a:noFill/>
        </p:spPr>
        <p:txBody>
          <a:bodyPr wrap="square" lIns="0" rIns="0" rtlCol="0" anchor="b">
            <a:spAutoFit/>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Descartar</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 </a:t>
            </a:r>
            <a:r>
              <a:rPr kumimoji="0" lang="en-US" sz="2000" b="1" i="0" u="none" strike="noStrike" kern="1200" cap="none" spc="0" normalizeH="0" baseline="0" noProof="0" dirty="0" err="1">
                <a:ln>
                  <a:noFill/>
                </a:ln>
                <a:solidFill>
                  <a:srgbClr val="152B48"/>
                </a:solidFill>
                <a:effectLst/>
                <a:uLnTx/>
                <a:uFillTx/>
                <a:latin typeface="Montserrat" panose="00000500000000000000" pitchFamily="50" charset="0"/>
              </a:rPr>
              <a:t>pseudoictericia</a:t>
            </a:r>
            <a:r>
              <a:rPr kumimoji="0" lang="en-US" sz="2000" b="1" i="0" u="none" strike="noStrike" kern="1200" cap="none" spc="0" normalizeH="0" baseline="0" noProof="0" dirty="0">
                <a:ln>
                  <a:noFill/>
                </a:ln>
                <a:solidFill>
                  <a:srgbClr val="152B48"/>
                </a:solidFill>
                <a:effectLst/>
                <a:uLnTx/>
                <a:uFillTx/>
                <a:latin typeface="Montserrat" panose="00000500000000000000" pitchFamily="50" charset="0"/>
              </a:rPr>
              <a:t>.</a:t>
            </a:r>
          </a:p>
        </p:txBody>
      </p:sp>
      <p:sp>
        <p:nvSpPr>
          <p:cNvPr id="8" name="Rectángulo 7">
            <a:extLst>
              <a:ext uri="{FF2B5EF4-FFF2-40B4-BE49-F238E27FC236}">
                <a16:creationId xmlns:a16="http://schemas.microsoft.com/office/drawing/2014/main" id="{C917A114-2CBF-0A4F-AEEF-B18601D139C1}"/>
              </a:ext>
            </a:extLst>
          </p:cNvPr>
          <p:cNvSpPr/>
          <p:nvPr/>
        </p:nvSpPr>
        <p:spPr>
          <a:xfrm>
            <a:off x="7284245" y="3228945"/>
            <a:ext cx="3805850" cy="400110"/>
          </a:xfrm>
          <a:prstGeom prst="rect">
            <a:avLst/>
          </a:prstGeom>
        </p:spPr>
        <p:txBody>
          <a:bodyPr wrap="none">
            <a:spAutoFit/>
          </a:bodyPr>
          <a:lstStyle/>
          <a:p>
            <a:pPr lvl="0" defTabSz="914354">
              <a:defRPr/>
            </a:pPr>
            <a:r>
              <a:rPr lang="en-US" sz="2000" b="1" dirty="0" err="1">
                <a:solidFill>
                  <a:srgbClr val="152B48"/>
                </a:solidFill>
                <a:latin typeface="Montserrat" panose="00000500000000000000" pitchFamily="50" charset="0"/>
              </a:rPr>
              <a:t>Considerar</a:t>
            </a:r>
            <a:r>
              <a:rPr lang="en-US" sz="2000" b="1" dirty="0">
                <a:solidFill>
                  <a:srgbClr val="152B48"/>
                </a:solidFill>
                <a:latin typeface="Montserrat" panose="00000500000000000000" pitchFamily="50" charset="0"/>
              </a:rPr>
              <a:t> </a:t>
            </a:r>
            <a:r>
              <a:rPr lang="en-US" sz="2000" b="1" dirty="0" err="1">
                <a:solidFill>
                  <a:srgbClr val="152B48"/>
                </a:solidFill>
                <a:latin typeface="Montserrat" panose="00000500000000000000" pitchFamily="50" charset="0"/>
              </a:rPr>
              <a:t>medicamentos</a:t>
            </a:r>
            <a:r>
              <a:rPr lang="en-US" sz="2000" b="1" dirty="0">
                <a:solidFill>
                  <a:srgbClr val="152B48"/>
                </a:solidFill>
                <a:latin typeface="Montserrat" panose="00000500000000000000" pitchFamily="50" charset="0"/>
              </a:rPr>
              <a:t>.</a:t>
            </a:r>
            <a:endParaRPr lang="en-US" sz="2000" dirty="0">
              <a:solidFill>
                <a:srgbClr val="152B48"/>
              </a:solidFill>
              <a:latin typeface="Montserrat" panose="00000500000000000000" pitchFamily="50" charset="0"/>
            </a:endParaRPr>
          </a:p>
        </p:txBody>
      </p:sp>
      <p:sp>
        <p:nvSpPr>
          <p:cNvPr id="2" name="Rectángulo 1">
            <a:extLst>
              <a:ext uri="{FF2B5EF4-FFF2-40B4-BE49-F238E27FC236}">
                <a16:creationId xmlns:a16="http://schemas.microsoft.com/office/drawing/2014/main" id="{C7E83F07-4811-5E4C-A5AE-570F3CCE8DC2}"/>
              </a:ext>
            </a:extLst>
          </p:cNvPr>
          <p:cNvSpPr/>
          <p:nvPr/>
        </p:nvSpPr>
        <p:spPr>
          <a:xfrm>
            <a:off x="7730171" y="4738830"/>
            <a:ext cx="4326827" cy="707886"/>
          </a:xfrm>
          <a:prstGeom prst="rect">
            <a:avLst/>
          </a:prstGeom>
        </p:spPr>
        <p:txBody>
          <a:bodyPr wrap="square">
            <a:spAutoFit/>
          </a:bodyPr>
          <a:lstStyle/>
          <a:p>
            <a:r>
              <a:rPr lang="en-US" sz="2000" b="1" dirty="0" err="1">
                <a:solidFill>
                  <a:srgbClr val="152B48"/>
                </a:solidFill>
                <a:latin typeface="Montserrat" panose="00000500000000000000" pitchFamily="50" charset="0"/>
              </a:rPr>
              <a:t>Ayudas</a:t>
            </a:r>
            <a:r>
              <a:rPr lang="en-US" sz="2000" b="1" dirty="0">
                <a:solidFill>
                  <a:srgbClr val="152B48"/>
                </a:solidFill>
                <a:latin typeface="Montserrat" panose="00000500000000000000" pitchFamily="50" charset="0"/>
              </a:rPr>
              <a:t> </a:t>
            </a:r>
            <a:r>
              <a:rPr lang="en-US" sz="2000" b="1" dirty="0" err="1">
                <a:solidFill>
                  <a:srgbClr val="152B48"/>
                </a:solidFill>
                <a:latin typeface="Montserrat" panose="00000500000000000000" pitchFamily="50" charset="0"/>
              </a:rPr>
              <a:t>diagnósticas</a:t>
            </a:r>
            <a:r>
              <a:rPr lang="en-US" sz="2000" b="1" dirty="0">
                <a:solidFill>
                  <a:srgbClr val="152B48"/>
                </a:solidFill>
                <a:latin typeface="Montserrat" panose="00000500000000000000" pitchFamily="50" charset="0"/>
              </a:rPr>
              <a:t> </a:t>
            </a:r>
            <a:r>
              <a:rPr lang="en-US" sz="2000" b="1" dirty="0" err="1">
                <a:solidFill>
                  <a:srgbClr val="152B48"/>
                </a:solidFill>
                <a:latin typeface="Montserrat" panose="00000500000000000000" pitchFamily="50" charset="0"/>
              </a:rPr>
              <a:t>según</a:t>
            </a:r>
            <a:r>
              <a:rPr lang="en-US" sz="2000" b="1" dirty="0">
                <a:solidFill>
                  <a:srgbClr val="152B48"/>
                </a:solidFill>
                <a:latin typeface="Montserrat" panose="00000500000000000000" pitchFamily="50" charset="0"/>
              </a:rPr>
              <a:t> </a:t>
            </a:r>
            <a:r>
              <a:rPr lang="en-US" sz="2000" b="1" dirty="0" err="1">
                <a:solidFill>
                  <a:srgbClr val="152B48"/>
                </a:solidFill>
                <a:latin typeface="Montserrat" panose="00000500000000000000" pitchFamily="50" charset="0"/>
              </a:rPr>
              <a:t>sospecha</a:t>
            </a:r>
            <a:r>
              <a:rPr lang="en-US" sz="2000" b="1" dirty="0">
                <a:solidFill>
                  <a:srgbClr val="152B48"/>
                </a:solidFill>
                <a:latin typeface="Montserrat" panose="00000500000000000000" pitchFamily="50" charset="0"/>
              </a:rPr>
              <a:t> </a:t>
            </a:r>
            <a:r>
              <a:rPr lang="en-US" sz="2000" b="1" dirty="0" err="1">
                <a:solidFill>
                  <a:srgbClr val="152B48"/>
                </a:solidFill>
                <a:latin typeface="Montserrat" panose="00000500000000000000" pitchFamily="50" charset="0"/>
              </a:rPr>
              <a:t>clínica</a:t>
            </a:r>
            <a:r>
              <a:rPr lang="en-US" sz="2000" b="1" dirty="0">
                <a:solidFill>
                  <a:srgbClr val="152B48"/>
                </a:solidFill>
                <a:latin typeface="Montserrat" panose="00000500000000000000" pitchFamily="50" charset="0"/>
              </a:rPr>
              <a:t>.</a:t>
            </a:r>
          </a:p>
        </p:txBody>
      </p:sp>
    </p:spTree>
    <p:extLst>
      <p:ext uri="{BB962C8B-B14F-4D97-AF65-F5344CB8AC3E}">
        <p14:creationId xmlns:p14="http://schemas.microsoft.com/office/powerpoint/2010/main" val="38766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Resultado de imagen para Mujer feliz">
            <a:extLst>
              <a:ext uri="{FF2B5EF4-FFF2-40B4-BE49-F238E27FC236}">
                <a16:creationId xmlns:a16="http://schemas.microsoft.com/office/drawing/2014/main" id="{C1D1CDD1-1E39-41F5-923A-E5C7A62DE30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Resultado de imagen para Mujer feliz">
            <a:extLst>
              <a:ext uri="{FF2B5EF4-FFF2-40B4-BE49-F238E27FC236}">
                <a16:creationId xmlns:a16="http://schemas.microsoft.com/office/drawing/2014/main" id="{72F3737A-E052-4AE7-973A-585C116E0DB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AutoShape 6" descr="Resultado de imagen para Mujer feliz">
            <a:extLst>
              <a:ext uri="{FF2B5EF4-FFF2-40B4-BE49-F238E27FC236}">
                <a16:creationId xmlns:a16="http://schemas.microsoft.com/office/drawing/2014/main" id="{811EAE60-A95A-4ADD-B45F-2D453816A19C}"/>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 name="Rectángulo 7">
            <a:extLst>
              <a:ext uri="{FF2B5EF4-FFF2-40B4-BE49-F238E27FC236}">
                <a16:creationId xmlns:a16="http://schemas.microsoft.com/office/drawing/2014/main" id="{60DDF6A4-E8B2-0547-B10B-CAE8A1BEA16B}"/>
              </a:ext>
            </a:extLst>
          </p:cNvPr>
          <p:cNvSpPr/>
          <p:nvPr/>
        </p:nvSpPr>
        <p:spPr>
          <a:xfrm>
            <a:off x="4296468" y="2565737"/>
            <a:ext cx="3599063" cy="1015663"/>
          </a:xfrm>
          <a:prstGeom prst="rect">
            <a:avLst/>
          </a:prstGeom>
          <a:noFill/>
        </p:spPr>
        <p:txBody>
          <a:bodyPr wrap="none" lIns="91440" tIns="45720" rIns="91440" bIns="45720">
            <a:spAutoFit/>
          </a:bodyPr>
          <a:lstStyle/>
          <a:p>
            <a:pPr algn="ctr"/>
            <a:r>
              <a:rPr lang="es-ES" sz="6000" b="1" cap="none" spc="0" dirty="0">
                <a:ln w="12700">
                  <a:solidFill>
                    <a:schemeClr val="tx2">
                      <a:satMod val="155000"/>
                    </a:schemeClr>
                  </a:solidFill>
                  <a:prstDash val="solid"/>
                </a:ln>
                <a:solidFill>
                  <a:srgbClr val="00AAA7"/>
                </a:solidFill>
                <a:effectLst>
                  <a:outerShdw blurRad="41275" dist="20320" dir="1800000" algn="tl" rotWithShape="0">
                    <a:srgbClr val="000000">
                      <a:alpha val="40000"/>
                    </a:srgbClr>
                  </a:outerShdw>
                </a:effectLst>
                <a:latin typeface="Montserrat" panose="00000500000000000000" pitchFamily="50" charset="0"/>
              </a:rPr>
              <a:t>¡Gracias!</a:t>
            </a:r>
          </a:p>
        </p:txBody>
      </p:sp>
    </p:spTree>
    <p:extLst>
      <p:ext uri="{BB962C8B-B14F-4D97-AF65-F5344CB8AC3E}">
        <p14:creationId xmlns:p14="http://schemas.microsoft.com/office/powerpoint/2010/main" val="123016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A472E31-E89E-467A-986D-076D34C4E07C}"/>
              </a:ext>
            </a:extLst>
          </p:cNvPr>
          <p:cNvSpPr>
            <a:spLocks noGrp="1"/>
          </p:cNvSpPr>
          <p:nvPr>
            <p:ph idx="1"/>
          </p:nvPr>
        </p:nvSpPr>
        <p:spPr>
          <a:xfrm>
            <a:off x="550823" y="930042"/>
            <a:ext cx="11102342" cy="4086061"/>
          </a:xfrm>
        </p:spPr>
        <p:txBody>
          <a:bodyPr/>
          <a:lstStyle/>
          <a:p>
            <a:r>
              <a:rPr lang="es-CO" sz="2200" dirty="0"/>
              <a:t>PA: 80/60 mmHg FC: 120 lpm T:38º Sao2:90% FR: 23 rpm. </a:t>
            </a:r>
          </a:p>
          <a:p>
            <a:r>
              <a:rPr lang="es-CO" sz="2200" dirty="0"/>
              <a:t>Deshidratada.</a:t>
            </a:r>
          </a:p>
          <a:p>
            <a:r>
              <a:rPr lang="es-CO" sz="2200" dirty="0"/>
              <a:t>Ictericia en escleras y debajo de la lengua.</a:t>
            </a:r>
          </a:p>
          <a:p>
            <a:r>
              <a:rPr lang="es-CO" sz="2200" dirty="0"/>
              <a:t>CP normal, leve disminución de murmullo vesicular en bases. </a:t>
            </a:r>
          </a:p>
          <a:p>
            <a:r>
              <a:rPr lang="es-CO" sz="2200" dirty="0"/>
              <a:t>Abdomen algo de dolor generalizado, no megalias.</a:t>
            </a:r>
          </a:p>
          <a:p>
            <a:pPr marL="0" indent="0">
              <a:buNone/>
            </a:pPr>
            <a:endParaRPr lang="es-CO" dirty="0"/>
          </a:p>
        </p:txBody>
      </p:sp>
      <p:sp>
        <p:nvSpPr>
          <p:cNvPr id="5" name="AutoShape 2" descr="Resultado de imagen para ictericia debajo de la lengua">
            <a:extLst>
              <a:ext uri="{FF2B5EF4-FFF2-40B4-BE49-F238E27FC236}">
                <a16:creationId xmlns:a16="http://schemas.microsoft.com/office/drawing/2014/main" id="{79B38E1D-157C-4F4A-BA39-9A7B5EE2A46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5124" name="Picture 4" descr="Resultado de imagen para ictericia debajo de la lengua">
            <a:extLst>
              <a:ext uri="{FF2B5EF4-FFF2-40B4-BE49-F238E27FC236}">
                <a16:creationId xmlns:a16="http://schemas.microsoft.com/office/drawing/2014/main" id="{36B6E4D6-59AB-4A52-B2E1-AB550D2E140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01280" y="4025967"/>
            <a:ext cx="4163350" cy="2343563"/>
          </a:xfrm>
          <a:prstGeom prst="rect">
            <a:avLst/>
          </a:prstGeom>
          <a:extLst>
            <a:ext uri="{909E8E84-426E-40DD-AFC4-6F175D3DCCD1}">
              <a14:hiddenFill xmlns:a14="http://schemas.microsoft.com/office/drawing/2010/main">
                <a:solidFill>
                  <a:srgbClr val="FFFFFF"/>
                </a:solidFill>
              </a14:hiddenFill>
            </a:ext>
          </a:extLst>
        </p:spPr>
        <p:style>
          <a:lnRef idx="2">
            <a:schemeClr val="accent1"/>
          </a:lnRef>
          <a:fillRef idx="1">
            <a:schemeClr val="lt1"/>
          </a:fillRef>
          <a:effectRef idx="0">
            <a:schemeClr val="accent1"/>
          </a:effectRef>
          <a:fontRef idx="minor">
            <a:schemeClr val="dk1"/>
          </a:fontRef>
        </p:style>
      </p:pic>
      <p:sp>
        <p:nvSpPr>
          <p:cNvPr id="8" name="Título 1">
            <a:extLst>
              <a:ext uri="{FF2B5EF4-FFF2-40B4-BE49-F238E27FC236}">
                <a16:creationId xmlns:a16="http://schemas.microsoft.com/office/drawing/2014/main" id="{76AADFCE-1201-4655-8BD3-FE2D5316E710}"/>
              </a:ext>
            </a:extLst>
          </p:cNvPr>
          <p:cNvSpPr txBox="1">
            <a:spLocks/>
          </p:cNvSpPr>
          <p:nvPr/>
        </p:nvSpPr>
        <p:spPr>
          <a:xfrm>
            <a:off x="538835" y="-35279"/>
            <a:ext cx="5282429"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sz="3200" dirty="0">
                <a:latin typeface="Montserrat" panose="00000500000000000000" pitchFamily="50" charset="0"/>
              </a:rPr>
              <a:t>Caso clínico</a:t>
            </a:r>
          </a:p>
        </p:txBody>
      </p:sp>
    </p:spTree>
    <p:extLst>
      <p:ext uri="{BB962C8B-B14F-4D97-AF65-F5344CB8AC3E}">
        <p14:creationId xmlns:p14="http://schemas.microsoft.com/office/powerpoint/2010/main" val="31341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4D456A-26FA-4FAF-8176-FA4F60227268}"/>
              </a:ext>
            </a:extLst>
          </p:cNvPr>
          <p:cNvSpPr>
            <a:spLocks noGrp="1"/>
          </p:cNvSpPr>
          <p:nvPr>
            <p:ph idx="1"/>
          </p:nvPr>
        </p:nvSpPr>
        <p:spPr>
          <a:xfrm>
            <a:off x="680320" y="911905"/>
            <a:ext cx="9439039" cy="3080975"/>
          </a:xfrm>
        </p:spPr>
        <p:txBody>
          <a:bodyPr>
            <a:noAutofit/>
          </a:bodyPr>
          <a:lstStyle/>
          <a:p>
            <a:pPr algn="just">
              <a:lnSpc>
                <a:spcPct val="150000"/>
              </a:lnSpc>
            </a:pPr>
            <a:r>
              <a:rPr lang="es-CO" sz="1600" dirty="0"/>
              <a:t>Paraclínicos</a:t>
            </a:r>
          </a:p>
          <a:p>
            <a:pPr marL="0" indent="0" algn="just">
              <a:lnSpc>
                <a:spcPct val="150000"/>
              </a:lnSpc>
              <a:buNone/>
            </a:pPr>
            <a:r>
              <a:rPr lang="es-CO" sz="1600" dirty="0"/>
              <a:t>HLG: Hb: 10,5, Leucos: 13500: PLT: 109000 </a:t>
            </a:r>
          </a:p>
          <a:p>
            <a:pPr marL="0" indent="0" algn="just">
              <a:lnSpc>
                <a:spcPct val="150000"/>
              </a:lnSpc>
              <a:buNone/>
            </a:pPr>
            <a:r>
              <a:rPr lang="es-CO" sz="1600" u="sng" dirty="0"/>
              <a:t>Creatinina: 1.67  BUN: 70</a:t>
            </a:r>
          </a:p>
          <a:p>
            <a:pPr marL="0" indent="0" algn="just">
              <a:lnSpc>
                <a:spcPct val="150000"/>
              </a:lnSpc>
              <a:buNone/>
            </a:pPr>
            <a:r>
              <a:rPr lang="es-CO" sz="1600" dirty="0"/>
              <a:t>Na: 130 </a:t>
            </a:r>
            <a:r>
              <a:rPr lang="es-CO" sz="1600" u="sng" dirty="0"/>
              <a:t>K: 2.8</a:t>
            </a:r>
            <a:r>
              <a:rPr lang="es-CO" sz="1600" dirty="0"/>
              <a:t>; Mg: 1.7 </a:t>
            </a:r>
          </a:p>
          <a:p>
            <a:pPr marL="0" indent="0" algn="just">
              <a:lnSpc>
                <a:spcPct val="150000"/>
              </a:lnSpc>
              <a:buNone/>
            </a:pPr>
            <a:r>
              <a:rPr lang="es-CO" sz="1600" u="sng" dirty="0"/>
              <a:t>BT: 7,5 BD: 5,0</a:t>
            </a:r>
            <a:r>
              <a:rPr lang="es-CO" sz="1600" dirty="0"/>
              <a:t> </a:t>
            </a:r>
            <a:r>
              <a:rPr lang="es-CO" sz="1600" u="sng" dirty="0"/>
              <a:t>AST: 180 ALT: 170 </a:t>
            </a:r>
            <a:r>
              <a:rPr lang="es-CO" sz="1600" dirty="0"/>
              <a:t>FA: 200 Glucosa: 90</a:t>
            </a:r>
          </a:p>
          <a:p>
            <a:pPr marL="0" indent="0" algn="just">
              <a:lnSpc>
                <a:spcPct val="150000"/>
              </a:lnSpc>
              <a:buNone/>
            </a:pPr>
            <a:r>
              <a:rPr lang="es-CO" sz="1600" dirty="0"/>
              <a:t>PCR: 18 VSG: 70</a:t>
            </a:r>
          </a:p>
          <a:p>
            <a:pPr marL="0" indent="0" algn="just">
              <a:lnSpc>
                <a:spcPct val="150000"/>
              </a:lnSpc>
              <a:buNone/>
            </a:pPr>
            <a:endParaRPr lang="es-CO" sz="1400" dirty="0"/>
          </a:p>
        </p:txBody>
      </p:sp>
      <p:pic>
        <p:nvPicPr>
          <p:cNvPr id="6" name="Imagen 5">
            <a:extLst>
              <a:ext uri="{FF2B5EF4-FFF2-40B4-BE49-F238E27FC236}">
                <a16:creationId xmlns:a16="http://schemas.microsoft.com/office/drawing/2014/main" id="{7797541B-3402-A34D-82FD-D9F727DA469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5379" y="3772930"/>
            <a:ext cx="1280890" cy="1280890"/>
          </a:xfrm>
          <a:prstGeom prst="rect">
            <a:avLst/>
          </a:prstGeom>
        </p:spPr>
      </p:pic>
      <p:pic>
        <p:nvPicPr>
          <p:cNvPr id="9" name="Imagen 8">
            <a:extLst>
              <a:ext uri="{FF2B5EF4-FFF2-40B4-BE49-F238E27FC236}">
                <a16:creationId xmlns:a16="http://schemas.microsoft.com/office/drawing/2014/main" id="{C95C7EAE-375C-1C40-90E4-9F9CA1B9038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2473" y="1045659"/>
            <a:ext cx="1466702" cy="1466702"/>
          </a:xfrm>
          <a:prstGeom prst="rect">
            <a:avLst/>
          </a:prstGeom>
        </p:spPr>
      </p:pic>
      <p:pic>
        <p:nvPicPr>
          <p:cNvPr id="10" name="Imagen 9">
            <a:extLst>
              <a:ext uri="{FF2B5EF4-FFF2-40B4-BE49-F238E27FC236}">
                <a16:creationId xmlns:a16="http://schemas.microsoft.com/office/drawing/2014/main" id="{8CC95B66-6B1E-824E-AC3E-ADA81266AB0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5379" y="2454825"/>
            <a:ext cx="1280891" cy="1280891"/>
          </a:xfrm>
          <a:prstGeom prst="rect">
            <a:avLst/>
          </a:prstGeom>
        </p:spPr>
      </p:pic>
      <p:sp>
        <p:nvSpPr>
          <p:cNvPr id="8" name="Título 1">
            <a:extLst>
              <a:ext uri="{FF2B5EF4-FFF2-40B4-BE49-F238E27FC236}">
                <a16:creationId xmlns:a16="http://schemas.microsoft.com/office/drawing/2014/main" id="{C5B6C131-8D42-4F70-B8E5-567AB23EDC61}"/>
              </a:ext>
            </a:extLst>
          </p:cNvPr>
          <p:cNvSpPr txBox="1">
            <a:spLocks/>
          </p:cNvSpPr>
          <p:nvPr/>
        </p:nvSpPr>
        <p:spPr>
          <a:xfrm>
            <a:off x="538835" y="-35279"/>
            <a:ext cx="5282429"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sz="3200" dirty="0">
                <a:latin typeface="Montserrat" panose="00000500000000000000" pitchFamily="50" charset="0"/>
              </a:rPr>
              <a:t>Caso clínico</a:t>
            </a:r>
          </a:p>
        </p:txBody>
      </p:sp>
    </p:spTree>
    <p:extLst>
      <p:ext uri="{BB962C8B-B14F-4D97-AF65-F5344CB8AC3E}">
        <p14:creationId xmlns:p14="http://schemas.microsoft.com/office/powerpoint/2010/main" val="2242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 name="Group 17"/>
          <p:cNvGrpSpPr/>
          <p:nvPr/>
        </p:nvGrpSpPr>
        <p:grpSpPr>
          <a:xfrm>
            <a:off x="4571343" y="784500"/>
            <a:ext cx="7350771" cy="4678111"/>
            <a:chOff x="1983037" y="958468"/>
            <a:chExt cx="8089540" cy="5127727"/>
          </a:xfrm>
        </p:grpSpPr>
        <p:sp>
          <p:nvSpPr>
            <p:cNvPr id="3" name="Rectangle 2"/>
            <p:cNvSpPr/>
            <p:nvPr/>
          </p:nvSpPr>
          <p:spPr>
            <a:xfrm>
              <a:off x="2776636" y="4613195"/>
              <a:ext cx="2131634" cy="2431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4" name="Rectangle 3"/>
            <p:cNvSpPr/>
            <p:nvPr/>
          </p:nvSpPr>
          <p:spPr>
            <a:xfrm>
              <a:off x="4897252" y="3407979"/>
              <a:ext cx="2156635" cy="243178"/>
            </a:xfrm>
            <a:prstGeom prst="rect">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white"/>
                </a:solidFill>
                <a:effectLst/>
                <a:uLnTx/>
                <a:uFillTx/>
                <a:latin typeface="Montserrat" panose="00000500000000000000" pitchFamily="50" charset="0"/>
              </a:endParaRPr>
            </a:p>
          </p:txBody>
        </p:sp>
        <p:sp>
          <p:nvSpPr>
            <p:cNvPr id="5" name="Rectangle 4"/>
            <p:cNvSpPr/>
            <p:nvPr/>
          </p:nvSpPr>
          <p:spPr>
            <a:xfrm>
              <a:off x="7177173" y="2175426"/>
              <a:ext cx="2156635" cy="2431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grpSp>
          <p:nvGrpSpPr>
            <p:cNvPr id="6" name="Group 5"/>
            <p:cNvGrpSpPr/>
            <p:nvPr/>
          </p:nvGrpSpPr>
          <p:grpSpPr>
            <a:xfrm>
              <a:off x="1983037" y="4619528"/>
              <a:ext cx="1463040" cy="1466667"/>
              <a:chOff x="1158240" y="4486656"/>
              <a:chExt cx="1767840" cy="1764792"/>
            </a:xfrm>
          </p:grpSpPr>
          <p:sp>
            <p:nvSpPr>
              <p:cNvPr id="16" name="Oval 15"/>
              <p:cNvSpPr/>
              <p:nvPr/>
            </p:nvSpPr>
            <p:spPr>
              <a:xfrm>
                <a:off x="1158240" y="4486656"/>
                <a:ext cx="1767840" cy="176479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7" name="Oval 16"/>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grpSp>
        <p:grpSp>
          <p:nvGrpSpPr>
            <p:cNvPr id="7" name="Group 6"/>
            <p:cNvGrpSpPr/>
            <p:nvPr/>
          </p:nvGrpSpPr>
          <p:grpSpPr>
            <a:xfrm>
              <a:off x="4178767" y="3403638"/>
              <a:ext cx="1463040" cy="1466667"/>
              <a:chOff x="1158240" y="4486656"/>
              <a:chExt cx="1767840" cy="1764792"/>
            </a:xfrm>
          </p:grpSpPr>
          <p:sp>
            <p:nvSpPr>
              <p:cNvPr id="14" name="Oval 13"/>
              <p:cNvSpPr/>
              <p:nvPr/>
            </p:nvSpPr>
            <p:spPr>
              <a:xfrm>
                <a:off x="1158240" y="4486656"/>
                <a:ext cx="1767840" cy="1764792"/>
              </a:xfrm>
              <a:prstGeom prst="ellipse">
                <a:avLst/>
              </a:prstGeom>
              <a:solidFill>
                <a:srgbClr val="76D6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5" name="Oval 14"/>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grpSp>
        <p:grpSp>
          <p:nvGrpSpPr>
            <p:cNvPr id="8" name="Group 7"/>
            <p:cNvGrpSpPr/>
            <p:nvPr/>
          </p:nvGrpSpPr>
          <p:grpSpPr>
            <a:xfrm>
              <a:off x="6398878" y="2174450"/>
              <a:ext cx="1463040" cy="1466667"/>
              <a:chOff x="1158240" y="4486656"/>
              <a:chExt cx="1767840" cy="1764792"/>
            </a:xfrm>
          </p:grpSpPr>
          <p:sp>
            <p:nvSpPr>
              <p:cNvPr id="12" name="Oval 11"/>
              <p:cNvSpPr/>
              <p:nvPr/>
            </p:nvSpPr>
            <p:spPr>
              <a:xfrm>
                <a:off x="1158240" y="4486656"/>
                <a:ext cx="1767840" cy="17647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3" name="Oval 12"/>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grpSp>
        <p:grpSp>
          <p:nvGrpSpPr>
            <p:cNvPr id="9" name="Group 8"/>
            <p:cNvGrpSpPr/>
            <p:nvPr/>
          </p:nvGrpSpPr>
          <p:grpSpPr>
            <a:xfrm>
              <a:off x="8609537" y="958468"/>
              <a:ext cx="1463040" cy="1466667"/>
              <a:chOff x="1158240" y="4474464"/>
              <a:chExt cx="1767840" cy="1764792"/>
            </a:xfrm>
          </p:grpSpPr>
          <p:sp>
            <p:nvSpPr>
              <p:cNvPr id="10" name="Oval 9"/>
              <p:cNvSpPr/>
              <p:nvPr/>
            </p:nvSpPr>
            <p:spPr>
              <a:xfrm>
                <a:off x="1158240" y="4474464"/>
                <a:ext cx="1767840" cy="1764792"/>
              </a:xfrm>
              <a:prstGeom prst="ellipse">
                <a:avLst/>
              </a:prstGeom>
              <a:solidFill>
                <a:srgbClr val="23D4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sp>
            <p:nvSpPr>
              <p:cNvPr id="11" name="Oval 10"/>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Montserrat" panose="00000500000000000000" pitchFamily="50" charset="0"/>
                </a:endParaRPr>
              </a:p>
            </p:txBody>
          </p:sp>
        </p:grpSp>
      </p:grpSp>
      <p:sp>
        <p:nvSpPr>
          <p:cNvPr id="21" name="Rectangle 20"/>
          <p:cNvSpPr/>
          <p:nvPr/>
        </p:nvSpPr>
        <p:spPr>
          <a:xfrm>
            <a:off x="6029797" y="4634659"/>
            <a:ext cx="4467153" cy="646331"/>
          </a:xfrm>
          <a:prstGeom prst="rect">
            <a:avLst/>
          </a:prstGeom>
        </p:spPr>
        <p:txBody>
          <a:bodyPr wrap="square" anchor="ctr">
            <a:spAutoFit/>
          </a:bodyPr>
          <a:lstStyle/>
          <a:p>
            <a:pPr lvl="0" defTabSz="914400">
              <a:defRPr/>
            </a:pPr>
            <a:r>
              <a:rPr lang="es-ES" dirty="0">
                <a:latin typeface="Montserrat" panose="00000500000000000000" pitchFamily="50" charset="0"/>
              </a:rPr>
              <a:t>BT &gt; 3 mg/dl – No sabemos que fracción está elevada.</a:t>
            </a:r>
            <a:endParaRPr kumimoji="0" lang="en-US" i="0" u="none" strike="noStrike" kern="1200" cap="none" spc="-110" normalizeH="0" baseline="0" noProof="0" dirty="0">
              <a:ln w="3175">
                <a:noFill/>
              </a:ln>
              <a:effectLst/>
              <a:uLnTx/>
              <a:uFillTx/>
              <a:latin typeface="Montserrat" panose="00000500000000000000" pitchFamily="50" charset="0"/>
              <a:cs typeface="Arial" panose="020B0604020202020204" pitchFamily="34" charset="0"/>
            </a:endParaRPr>
          </a:p>
        </p:txBody>
      </p:sp>
      <p:sp>
        <p:nvSpPr>
          <p:cNvPr id="22" name="Rectangle 21"/>
          <p:cNvSpPr/>
          <p:nvPr/>
        </p:nvSpPr>
        <p:spPr>
          <a:xfrm>
            <a:off x="6935993" y="1127532"/>
            <a:ext cx="4577187" cy="369332"/>
          </a:xfrm>
          <a:prstGeom prst="rect">
            <a:avLst/>
          </a:prstGeom>
        </p:spPr>
        <p:txBody>
          <a:bodyPr wrap="square" anchor="ctr">
            <a:spAutoFit/>
          </a:bodyPr>
          <a:lstStyle/>
          <a:p>
            <a:pPr lvl="0" defTabSz="914400">
              <a:defRPr/>
            </a:pPr>
            <a:r>
              <a:rPr lang="es-ES" dirty="0">
                <a:latin typeface="Montserrat" panose="00000500000000000000" pitchFamily="50" charset="0"/>
              </a:rPr>
              <a:t>Coloración amarilla de tejidos. </a:t>
            </a:r>
          </a:p>
        </p:txBody>
      </p:sp>
      <p:sp>
        <p:nvSpPr>
          <p:cNvPr id="46" name="Título 1">
            <a:extLst>
              <a:ext uri="{FF2B5EF4-FFF2-40B4-BE49-F238E27FC236}">
                <a16:creationId xmlns:a16="http://schemas.microsoft.com/office/drawing/2014/main" id="{FDBD4C4C-EBD7-0143-86B2-02691FE5D2F4}"/>
              </a:ext>
            </a:extLst>
          </p:cNvPr>
          <p:cNvSpPr txBox="1">
            <a:spLocks/>
          </p:cNvSpPr>
          <p:nvPr/>
        </p:nvSpPr>
        <p:spPr>
          <a:xfrm>
            <a:off x="570808" y="305255"/>
            <a:ext cx="8915399" cy="799531"/>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b="1" dirty="0">
                <a:solidFill>
                  <a:srgbClr val="00AAA7"/>
                </a:solidFill>
                <a:latin typeface="Montserrat" panose="00000500000000000000" pitchFamily="50" charset="0"/>
              </a:rPr>
              <a:t>Definición</a:t>
            </a:r>
          </a:p>
        </p:txBody>
      </p:sp>
      <p:sp>
        <p:nvSpPr>
          <p:cNvPr id="23" name="Rectángulo 22">
            <a:extLst>
              <a:ext uri="{FF2B5EF4-FFF2-40B4-BE49-F238E27FC236}">
                <a16:creationId xmlns:a16="http://schemas.microsoft.com/office/drawing/2014/main" id="{41CC3026-87E2-984A-A20D-F61783C34D01}"/>
              </a:ext>
            </a:extLst>
          </p:cNvPr>
          <p:cNvSpPr/>
          <p:nvPr/>
        </p:nvSpPr>
        <p:spPr>
          <a:xfrm>
            <a:off x="8022962" y="3696928"/>
            <a:ext cx="6334187" cy="646331"/>
          </a:xfrm>
          <a:prstGeom prst="rect">
            <a:avLst/>
          </a:prstGeom>
        </p:spPr>
        <p:txBody>
          <a:bodyPr wrap="square">
            <a:spAutoFit/>
          </a:bodyPr>
          <a:lstStyle/>
          <a:p>
            <a:r>
              <a:rPr lang="es-ES" dirty="0">
                <a:latin typeface="Montserrat" panose="00000500000000000000" pitchFamily="50" charset="0"/>
              </a:rPr>
              <a:t>Tejidos aumento de elastina: </a:t>
            </a:r>
          </a:p>
          <a:p>
            <a:r>
              <a:rPr lang="es-ES" dirty="0">
                <a:latin typeface="Montserrat" panose="00000500000000000000" pitchFamily="50" charset="0"/>
              </a:rPr>
              <a:t>Escleras, mucosa oral.</a:t>
            </a:r>
            <a:endParaRPr lang="es-CO" dirty="0">
              <a:latin typeface="Montserrat" panose="00000500000000000000" pitchFamily="50" charset="0"/>
            </a:endParaRPr>
          </a:p>
        </p:txBody>
      </p:sp>
      <p:sp>
        <p:nvSpPr>
          <p:cNvPr id="25" name="Rectángulo 24">
            <a:extLst>
              <a:ext uri="{FF2B5EF4-FFF2-40B4-BE49-F238E27FC236}">
                <a16:creationId xmlns:a16="http://schemas.microsoft.com/office/drawing/2014/main" id="{C45EAFAC-F843-494A-8A6C-7EA83572143D}"/>
              </a:ext>
            </a:extLst>
          </p:cNvPr>
          <p:cNvSpPr/>
          <p:nvPr/>
        </p:nvSpPr>
        <p:spPr>
          <a:xfrm>
            <a:off x="3940442" y="2202227"/>
            <a:ext cx="4641014" cy="369332"/>
          </a:xfrm>
          <a:prstGeom prst="rect">
            <a:avLst/>
          </a:prstGeom>
        </p:spPr>
        <p:txBody>
          <a:bodyPr wrap="none">
            <a:spAutoFit/>
          </a:bodyPr>
          <a:lstStyle/>
          <a:p>
            <a:r>
              <a:rPr lang="es-ES" dirty="0">
                <a:latin typeface="Montserrat" panose="00000500000000000000" pitchFamily="50" charset="0"/>
              </a:rPr>
              <a:t>Depósitos de pigmento de bilirrubina. </a:t>
            </a:r>
            <a:endParaRPr lang="es-CO" dirty="0">
              <a:latin typeface="Montserrat" panose="00000500000000000000" pitchFamily="50" charset="0"/>
            </a:endParaRPr>
          </a:p>
        </p:txBody>
      </p:sp>
      <p:sp>
        <p:nvSpPr>
          <p:cNvPr id="26" name="Rectángulo 25">
            <a:extLst>
              <a:ext uri="{FF2B5EF4-FFF2-40B4-BE49-F238E27FC236}">
                <a16:creationId xmlns:a16="http://schemas.microsoft.com/office/drawing/2014/main" id="{B7451DD7-71E5-7646-B3FA-11773E9224E2}"/>
              </a:ext>
            </a:extLst>
          </p:cNvPr>
          <p:cNvSpPr/>
          <p:nvPr/>
        </p:nvSpPr>
        <p:spPr>
          <a:xfrm>
            <a:off x="7312314" y="6298785"/>
            <a:ext cx="4474302" cy="307777"/>
          </a:xfrm>
          <a:prstGeom prst="rect">
            <a:avLst/>
          </a:prstGeom>
        </p:spPr>
        <p:txBody>
          <a:bodyPr wrap="none">
            <a:spAutoFit/>
          </a:bodyPr>
          <a:lstStyle/>
          <a:p>
            <a:r>
              <a:rPr lang="es-CO" sz="1400" dirty="0">
                <a:latin typeface="Montserrat" panose="00000500000000000000" pitchFamily="50" charset="0"/>
                <a:ea typeface="Times New Roman" panose="02020603050405020304" pitchFamily="18" charset="0"/>
              </a:rPr>
              <a:t>Maharshark N, et al. Int J Dermatol. 2003; 42 (3). </a:t>
            </a:r>
            <a:endParaRPr lang="es-CO" sz="1400" dirty="0">
              <a:latin typeface="Montserrat" panose="00000500000000000000" pitchFamily="50" charset="0"/>
            </a:endParaRPr>
          </a:p>
        </p:txBody>
      </p:sp>
      <p:pic>
        <p:nvPicPr>
          <p:cNvPr id="2" name="Imagen 1">
            <a:extLst>
              <a:ext uri="{FF2B5EF4-FFF2-40B4-BE49-F238E27FC236}">
                <a16:creationId xmlns:a16="http://schemas.microsoft.com/office/drawing/2014/main" id="{DA664339-9225-3F4C-88A4-D689BD01BBB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72364" y="1095786"/>
            <a:ext cx="715492" cy="715492"/>
          </a:xfrm>
          <a:prstGeom prst="rect">
            <a:avLst/>
          </a:prstGeom>
        </p:spPr>
      </p:pic>
      <p:pic>
        <p:nvPicPr>
          <p:cNvPr id="19" name="Imagen 18">
            <a:extLst>
              <a:ext uri="{FF2B5EF4-FFF2-40B4-BE49-F238E27FC236}">
                <a16:creationId xmlns:a16="http://schemas.microsoft.com/office/drawing/2014/main" id="{5059461E-BC7C-6440-AB6A-8238059710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1372" y="1971168"/>
            <a:ext cx="1183449" cy="1183449"/>
          </a:xfrm>
          <a:prstGeom prst="rect">
            <a:avLst/>
          </a:prstGeom>
        </p:spPr>
      </p:pic>
      <p:pic>
        <p:nvPicPr>
          <p:cNvPr id="20" name="Imagen 19">
            <a:extLst>
              <a:ext uri="{FF2B5EF4-FFF2-40B4-BE49-F238E27FC236}">
                <a16:creationId xmlns:a16="http://schemas.microsoft.com/office/drawing/2014/main" id="{813237D0-6AA4-3945-8209-505AC1BCEF5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07566" y="2986586"/>
            <a:ext cx="1515396" cy="1515396"/>
          </a:xfrm>
          <a:prstGeom prst="rect">
            <a:avLst/>
          </a:prstGeom>
          <a:noFill/>
        </p:spPr>
      </p:pic>
      <p:pic>
        <p:nvPicPr>
          <p:cNvPr id="24" name="Imagen 23">
            <a:extLst>
              <a:ext uri="{FF2B5EF4-FFF2-40B4-BE49-F238E27FC236}">
                <a16:creationId xmlns:a16="http://schemas.microsoft.com/office/drawing/2014/main" id="{00CCDAEB-4089-F341-8726-B872285F7BD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915827" y="4432043"/>
            <a:ext cx="692717" cy="692717"/>
          </a:xfrm>
          <a:prstGeom prst="rect">
            <a:avLst/>
          </a:prstGeom>
        </p:spPr>
      </p:pic>
    </p:spTree>
    <p:extLst>
      <p:ext uri="{BB962C8B-B14F-4D97-AF65-F5344CB8AC3E}">
        <p14:creationId xmlns:p14="http://schemas.microsoft.com/office/powerpoint/2010/main" val="352268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 name="Group 17"/>
          <p:cNvGrpSpPr/>
          <p:nvPr/>
        </p:nvGrpSpPr>
        <p:grpSpPr>
          <a:xfrm>
            <a:off x="4042439" y="1760946"/>
            <a:ext cx="7350771" cy="3911745"/>
            <a:chOff x="1983037" y="2174450"/>
            <a:chExt cx="7350771" cy="3911745"/>
          </a:xfrm>
        </p:grpSpPr>
        <p:sp>
          <p:nvSpPr>
            <p:cNvPr id="3" name="Rectangle 2"/>
            <p:cNvSpPr/>
            <p:nvPr/>
          </p:nvSpPr>
          <p:spPr>
            <a:xfrm>
              <a:off x="2776636" y="4613195"/>
              <a:ext cx="2131634" cy="2431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sp>
          <p:nvSpPr>
            <p:cNvPr id="4" name="Rectangle 3"/>
            <p:cNvSpPr/>
            <p:nvPr/>
          </p:nvSpPr>
          <p:spPr>
            <a:xfrm>
              <a:off x="4897252" y="3407979"/>
              <a:ext cx="2156635" cy="24317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152B48"/>
                </a:solidFill>
                <a:effectLst/>
                <a:uLnTx/>
                <a:uFillTx/>
                <a:latin typeface="Montserrat" panose="00000500000000000000" pitchFamily="50" charset="0"/>
              </a:endParaRPr>
            </a:p>
          </p:txBody>
        </p:sp>
        <p:sp>
          <p:nvSpPr>
            <p:cNvPr id="5" name="Rectangle 4"/>
            <p:cNvSpPr/>
            <p:nvPr/>
          </p:nvSpPr>
          <p:spPr>
            <a:xfrm>
              <a:off x="7177173" y="2175426"/>
              <a:ext cx="2156635" cy="2431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sp>
          <p:nvSpPr>
            <p:cNvPr id="16" name="Oval 15"/>
            <p:cNvSpPr/>
            <p:nvPr/>
          </p:nvSpPr>
          <p:spPr>
            <a:xfrm>
              <a:off x="1983037" y="4619528"/>
              <a:ext cx="1463040" cy="1466667"/>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grpSp>
          <p:nvGrpSpPr>
            <p:cNvPr id="7" name="Group 6"/>
            <p:cNvGrpSpPr/>
            <p:nvPr/>
          </p:nvGrpSpPr>
          <p:grpSpPr>
            <a:xfrm>
              <a:off x="4178767" y="3403638"/>
              <a:ext cx="1463040" cy="1466667"/>
              <a:chOff x="1158240" y="4486656"/>
              <a:chExt cx="1767840" cy="1764792"/>
            </a:xfrm>
          </p:grpSpPr>
          <p:sp>
            <p:nvSpPr>
              <p:cNvPr id="14" name="Oval 13"/>
              <p:cNvSpPr/>
              <p:nvPr/>
            </p:nvSpPr>
            <p:spPr>
              <a:xfrm>
                <a:off x="1158240" y="4486656"/>
                <a:ext cx="1767840" cy="176479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sp>
            <p:nvSpPr>
              <p:cNvPr id="15" name="Oval 14"/>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grpSp>
        <p:grpSp>
          <p:nvGrpSpPr>
            <p:cNvPr id="8" name="Group 7"/>
            <p:cNvGrpSpPr/>
            <p:nvPr/>
          </p:nvGrpSpPr>
          <p:grpSpPr>
            <a:xfrm>
              <a:off x="6398878" y="2174450"/>
              <a:ext cx="1463040" cy="1466667"/>
              <a:chOff x="1158240" y="4486656"/>
              <a:chExt cx="1767840" cy="1764792"/>
            </a:xfrm>
          </p:grpSpPr>
          <p:sp>
            <p:nvSpPr>
              <p:cNvPr id="12" name="Oval 11"/>
              <p:cNvSpPr/>
              <p:nvPr/>
            </p:nvSpPr>
            <p:spPr>
              <a:xfrm>
                <a:off x="1158240" y="4486656"/>
                <a:ext cx="1767840" cy="17647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sp>
            <p:nvSpPr>
              <p:cNvPr id="13" name="Oval 12"/>
              <p:cNvSpPr/>
              <p:nvPr/>
            </p:nvSpPr>
            <p:spPr>
              <a:xfrm>
                <a:off x="1444752" y="4771644"/>
                <a:ext cx="1194816" cy="1194816"/>
              </a:xfrm>
              <a:prstGeom prst="ellipse">
                <a:avLst/>
              </a:prstGeom>
              <a:gradFill>
                <a:gsLst>
                  <a:gs pos="0">
                    <a:schemeClr val="bg1"/>
                  </a:gs>
                  <a:gs pos="23000">
                    <a:schemeClr val="bg1">
                      <a:lumMod val="95000"/>
                    </a:schemeClr>
                  </a:gs>
                  <a:gs pos="69000">
                    <a:schemeClr val="bg1">
                      <a:lumMod val="85000"/>
                    </a:schemeClr>
                  </a:gs>
                  <a:gs pos="97000">
                    <a:schemeClr val="bg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grpSp>
      </p:grpSp>
      <p:sp>
        <p:nvSpPr>
          <p:cNvPr id="19" name="Rectangle 18"/>
          <p:cNvSpPr/>
          <p:nvPr/>
        </p:nvSpPr>
        <p:spPr>
          <a:xfrm>
            <a:off x="5830651" y="4915376"/>
            <a:ext cx="4628471" cy="707886"/>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10" normalizeH="0" baseline="0" noProof="0" dirty="0">
                <a:ln w="3175">
                  <a:noFill/>
                </a:ln>
                <a:solidFill>
                  <a:srgbClr val="152B48"/>
                </a:solidFill>
                <a:effectLst/>
                <a:uLnTx/>
                <a:uFillTx/>
                <a:latin typeface="Montserrat" panose="00000500000000000000" pitchFamily="50" charset="0"/>
                <a:cs typeface="Arial" panose="020B0604020202020204" pitchFamily="34" charset="0"/>
              </a:rPr>
              <a:t>Uremia </a:t>
            </a:r>
            <a:r>
              <a:rPr kumimoji="0" lang="en-US" sz="2000" b="0" i="0" u="none" strike="noStrike" kern="1200" cap="none" spc="-110" normalizeH="0" baseline="0" noProof="0" dirty="0">
                <a:ln w="3175">
                  <a:noFill/>
                </a:ln>
                <a:solidFill>
                  <a:srgbClr val="152B48"/>
                </a:solidFill>
                <a:effectLst/>
                <a:uLnTx/>
                <a:uFillTx/>
                <a:latin typeface="Montserrat" panose="00000500000000000000" pitchFamily="50" charset="0"/>
                <a:cs typeface="Arial" panose="020B0604020202020204" pitchFamily="34" charset="0"/>
                <a:sym typeface="Wingdings" pitchFamily="2" charset="2"/>
              </a:rPr>
              <a:t> </a:t>
            </a:r>
            <a:r>
              <a:rPr kumimoji="0" lang="en-US" sz="2000" b="0" i="0" u="none" strike="noStrike" kern="1200" cap="none" spc="-110" normalizeH="0" baseline="0" noProof="0" dirty="0" err="1">
                <a:ln w="3175">
                  <a:noFill/>
                </a:ln>
                <a:solidFill>
                  <a:srgbClr val="152B48"/>
                </a:solidFill>
                <a:effectLst/>
                <a:uLnTx/>
                <a:uFillTx/>
                <a:latin typeface="Montserrat" panose="00000500000000000000" pitchFamily="50" charset="0"/>
                <a:cs typeface="Arial" panose="020B0604020202020204" pitchFamily="34" charset="0"/>
                <a:sym typeface="Wingdings" pitchFamily="2" charset="2"/>
              </a:rPr>
              <a:t>Urocromo</a:t>
            </a:r>
            <a:endParaRPr kumimoji="0" lang="en-US" sz="2000" b="0" i="0" u="none" strike="noStrike" kern="1200" cap="none" spc="-110" normalizeH="0" baseline="0" noProof="0" dirty="0">
              <a:ln w="3175">
                <a:noFill/>
              </a:ln>
              <a:solidFill>
                <a:srgbClr val="152B48"/>
              </a:solidFill>
              <a:effectLst/>
              <a:uLnTx/>
              <a:uFillTx/>
              <a:latin typeface="Montserrat" panose="00000500000000000000" pitchFamily="50" charset="0"/>
              <a:cs typeface="Arial" panose="020B0604020202020204" pitchFamily="34" charset="0"/>
              <a:sym typeface="Wingdings" pitchFamily="2" charset="2"/>
            </a:endParaRPr>
          </a:p>
          <a:p>
            <a:pPr lvl="0" defTabSz="914400">
              <a:defRPr/>
            </a:pPr>
            <a:r>
              <a:rPr lang="es-ES" sz="2000" dirty="0">
                <a:solidFill>
                  <a:srgbClr val="152B48"/>
                </a:solidFill>
                <a:latin typeface="Montserrat" panose="00000500000000000000" pitchFamily="50" charset="0"/>
              </a:rPr>
              <a:t>*</a:t>
            </a:r>
            <a:r>
              <a:rPr lang="es-ES" sz="2000" dirty="0" err="1">
                <a:solidFill>
                  <a:srgbClr val="152B48"/>
                </a:solidFill>
                <a:latin typeface="Montserrat" panose="00000500000000000000" pitchFamily="50" charset="0"/>
              </a:rPr>
              <a:t>Antimaláricos</a:t>
            </a:r>
            <a:r>
              <a:rPr lang="es-ES" sz="2000" dirty="0">
                <a:solidFill>
                  <a:srgbClr val="152B48"/>
                </a:solidFill>
                <a:latin typeface="Montserrat" panose="00000500000000000000" pitchFamily="50" charset="0"/>
              </a:rPr>
              <a:t>: </a:t>
            </a:r>
            <a:r>
              <a:rPr lang="es-ES" sz="2000" dirty="0" err="1">
                <a:solidFill>
                  <a:srgbClr val="152B48"/>
                </a:solidFill>
                <a:latin typeface="Montserrat" panose="00000500000000000000" pitchFamily="50" charset="0"/>
              </a:rPr>
              <a:t>Quinacrina</a:t>
            </a:r>
            <a:r>
              <a:rPr lang="es-ES" sz="2000" dirty="0">
                <a:solidFill>
                  <a:srgbClr val="152B48"/>
                </a:solidFill>
                <a:latin typeface="Montserrat" panose="00000500000000000000" pitchFamily="50" charset="0"/>
              </a:rPr>
              <a:t> - LES</a:t>
            </a:r>
            <a:endParaRPr kumimoji="0" lang="en-US" sz="2000" b="0" i="0" u="none" strike="noStrike" kern="1200" cap="none" spc="-110" normalizeH="0" baseline="0" noProof="0" dirty="0">
              <a:ln w="3175">
                <a:noFill/>
              </a:ln>
              <a:solidFill>
                <a:srgbClr val="152B48"/>
              </a:solidFill>
              <a:effectLst/>
              <a:uLnTx/>
              <a:uFillTx/>
              <a:latin typeface="Montserrat" panose="00000500000000000000" pitchFamily="50" charset="0"/>
              <a:cs typeface="Arial" panose="020B0604020202020204" pitchFamily="34" charset="0"/>
            </a:endParaRPr>
          </a:p>
        </p:txBody>
      </p:sp>
      <p:sp>
        <p:nvSpPr>
          <p:cNvPr id="20" name="Rectangle 19"/>
          <p:cNvSpPr/>
          <p:nvPr/>
        </p:nvSpPr>
        <p:spPr>
          <a:xfrm>
            <a:off x="7909530" y="897410"/>
            <a:ext cx="3549352" cy="461665"/>
          </a:xfrm>
          <a:prstGeom prst="rect">
            <a:avLst/>
          </a:prstGeom>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1" spc="-110" dirty="0" err="1">
                <a:ln w="3175">
                  <a:noFill/>
                </a:ln>
                <a:solidFill>
                  <a:srgbClr val="152B48"/>
                </a:solidFill>
                <a:latin typeface="Montserrat" panose="00000500000000000000" pitchFamily="50" charset="0"/>
                <a:cs typeface="Arial" panose="020B0604020202020204" pitchFamily="34" charset="0"/>
              </a:rPr>
              <a:t>Pseudoictericia</a:t>
            </a:r>
            <a:endParaRPr kumimoji="0" lang="en-US" sz="2400" b="1" i="1" u="none" strike="noStrike" kern="1200" cap="none" spc="-110" normalizeH="0" baseline="0" noProof="0" dirty="0">
              <a:ln w="3175">
                <a:noFill/>
              </a:ln>
              <a:solidFill>
                <a:srgbClr val="152B48"/>
              </a:solidFill>
              <a:effectLst/>
              <a:uLnTx/>
              <a:uFillTx/>
              <a:latin typeface="Montserrat" panose="00000500000000000000" pitchFamily="50" charset="0"/>
              <a:cs typeface="Arial" panose="020B0604020202020204" pitchFamily="34" charset="0"/>
            </a:endParaRPr>
          </a:p>
        </p:txBody>
      </p:sp>
      <p:sp>
        <p:nvSpPr>
          <p:cNvPr id="27" name="Freeform 6"/>
          <p:cNvSpPr>
            <a:spLocks noEditPoints="1"/>
          </p:cNvSpPr>
          <p:nvPr/>
        </p:nvSpPr>
        <p:spPr bwMode="auto">
          <a:xfrm>
            <a:off x="4554548" y="4749508"/>
            <a:ext cx="438819" cy="379698"/>
          </a:xfrm>
          <a:custGeom>
            <a:avLst/>
            <a:gdLst>
              <a:gd name="T0" fmla="*/ 2490 w 4112"/>
              <a:gd name="T1" fmla="*/ 1494 h 3139"/>
              <a:gd name="T2" fmla="*/ 2241 w 4112"/>
              <a:gd name="T3" fmla="*/ 1611 h 3139"/>
              <a:gd name="T4" fmla="*/ 2160 w 4112"/>
              <a:gd name="T5" fmla="*/ 1930 h 3139"/>
              <a:gd name="T6" fmla="*/ 2765 w 4112"/>
              <a:gd name="T7" fmla="*/ 1650 h 3139"/>
              <a:gd name="T8" fmla="*/ 2538 w 4112"/>
              <a:gd name="T9" fmla="*/ 1498 h 3139"/>
              <a:gd name="T10" fmla="*/ 2003 w 4112"/>
              <a:gd name="T11" fmla="*/ 305 h 3139"/>
              <a:gd name="T12" fmla="*/ 1641 w 4112"/>
              <a:gd name="T13" fmla="*/ 536 h 3139"/>
              <a:gd name="T14" fmla="*/ 1463 w 4112"/>
              <a:gd name="T15" fmla="*/ 707 h 3139"/>
              <a:gd name="T16" fmla="*/ 1186 w 4112"/>
              <a:gd name="T17" fmla="*/ 685 h 3139"/>
              <a:gd name="T18" fmla="*/ 851 w 4112"/>
              <a:gd name="T19" fmla="*/ 835 h 3139"/>
              <a:gd name="T20" fmla="*/ 677 w 4112"/>
              <a:gd name="T21" fmla="*/ 1148 h 3139"/>
              <a:gd name="T22" fmla="*/ 544 w 4112"/>
              <a:gd name="T23" fmla="*/ 1273 h 3139"/>
              <a:gd name="T24" fmla="*/ 307 w 4112"/>
              <a:gd name="T25" fmla="*/ 1516 h 3139"/>
              <a:gd name="T26" fmla="*/ 271 w 4112"/>
              <a:gd name="T27" fmla="*/ 1860 h 3139"/>
              <a:gd name="T28" fmla="*/ 466 w 4112"/>
              <a:gd name="T29" fmla="*/ 2154 h 3139"/>
              <a:gd name="T30" fmla="*/ 816 w 4112"/>
              <a:gd name="T31" fmla="*/ 2270 h 3139"/>
              <a:gd name="T32" fmla="*/ 1771 w 4112"/>
              <a:gd name="T33" fmla="*/ 2017 h 3139"/>
              <a:gd name="T34" fmla="*/ 1907 w 4112"/>
              <a:gd name="T35" fmla="*/ 1770 h 3139"/>
              <a:gd name="T36" fmla="*/ 2056 w 4112"/>
              <a:gd name="T37" fmla="*/ 1435 h 3139"/>
              <a:gd name="T38" fmla="*/ 2364 w 4112"/>
              <a:gd name="T39" fmla="*/ 1251 h 3139"/>
              <a:gd name="T40" fmla="*/ 2732 w 4112"/>
              <a:gd name="T41" fmla="*/ 1291 h 3139"/>
              <a:gd name="T42" fmla="*/ 2995 w 4112"/>
              <a:gd name="T43" fmla="*/ 1534 h 3139"/>
              <a:gd name="T44" fmla="*/ 3075 w 4112"/>
              <a:gd name="T45" fmla="*/ 1935 h 3139"/>
              <a:gd name="T46" fmla="*/ 3247 w 4112"/>
              <a:gd name="T47" fmla="*/ 2087 h 3139"/>
              <a:gd name="T48" fmla="*/ 3425 w 4112"/>
              <a:gd name="T49" fmla="*/ 2256 h 3139"/>
              <a:gd name="T50" fmla="*/ 3733 w 4112"/>
              <a:gd name="T51" fmla="*/ 2071 h 3139"/>
              <a:gd name="T52" fmla="*/ 3857 w 4112"/>
              <a:gd name="T53" fmla="*/ 1739 h 3139"/>
              <a:gd name="T54" fmla="*/ 3734 w 4112"/>
              <a:gd name="T55" fmla="*/ 1408 h 3139"/>
              <a:gd name="T56" fmla="*/ 3430 w 4112"/>
              <a:gd name="T57" fmla="*/ 1221 h 3139"/>
              <a:gd name="T58" fmla="*/ 3205 w 4112"/>
              <a:gd name="T59" fmla="*/ 1158 h 3139"/>
              <a:gd name="T60" fmla="*/ 3137 w 4112"/>
              <a:gd name="T61" fmla="*/ 850 h 3139"/>
              <a:gd name="T62" fmla="*/ 2882 w 4112"/>
              <a:gd name="T63" fmla="*/ 473 h 3139"/>
              <a:gd name="T64" fmla="*/ 2460 w 4112"/>
              <a:gd name="T65" fmla="*/ 272 h 3139"/>
              <a:gd name="T66" fmla="*/ 2558 w 4112"/>
              <a:gd name="T67" fmla="*/ 30 h 3139"/>
              <a:gd name="T68" fmla="*/ 3023 w 4112"/>
              <a:gd name="T69" fmla="*/ 255 h 3139"/>
              <a:gd name="T70" fmla="*/ 3333 w 4112"/>
              <a:gd name="T71" fmla="*/ 647 h 3139"/>
              <a:gd name="T72" fmla="*/ 3575 w 4112"/>
              <a:gd name="T73" fmla="*/ 996 h 3139"/>
              <a:gd name="T74" fmla="*/ 3939 w 4112"/>
              <a:gd name="T75" fmla="*/ 1252 h 3139"/>
              <a:gd name="T76" fmla="*/ 4109 w 4112"/>
              <a:gd name="T77" fmla="*/ 1661 h 3139"/>
              <a:gd name="T78" fmla="*/ 4025 w 4112"/>
              <a:gd name="T79" fmla="*/ 2094 h 3139"/>
              <a:gd name="T80" fmla="*/ 3729 w 4112"/>
              <a:gd name="T81" fmla="*/ 2406 h 3139"/>
              <a:gd name="T82" fmla="*/ 3297 w 4112"/>
              <a:gd name="T83" fmla="*/ 2527 h 3139"/>
              <a:gd name="T84" fmla="*/ 3205 w 4112"/>
              <a:gd name="T85" fmla="*/ 3054 h 3139"/>
              <a:gd name="T86" fmla="*/ 1953 w 4112"/>
              <a:gd name="T87" fmla="*/ 3139 h 3139"/>
              <a:gd name="T88" fmla="*/ 1750 w 4112"/>
              <a:gd name="T89" fmla="*/ 3020 h 3139"/>
              <a:gd name="T90" fmla="*/ 737 w 4112"/>
              <a:gd name="T91" fmla="*/ 2524 h 3139"/>
              <a:gd name="T92" fmla="*/ 323 w 4112"/>
              <a:gd name="T93" fmla="*/ 2366 h 3139"/>
              <a:gd name="T94" fmla="*/ 57 w 4112"/>
              <a:gd name="T95" fmla="*/ 2028 h 3139"/>
              <a:gd name="T96" fmla="*/ 14 w 4112"/>
              <a:gd name="T97" fmla="*/ 1593 h 3139"/>
              <a:gd name="T98" fmla="*/ 206 w 4112"/>
              <a:gd name="T99" fmla="*/ 1213 h 3139"/>
              <a:gd name="T100" fmla="*/ 486 w 4112"/>
              <a:gd name="T101" fmla="*/ 904 h 3139"/>
              <a:gd name="T102" fmla="*/ 765 w 4112"/>
              <a:gd name="T103" fmla="*/ 576 h 3139"/>
              <a:gd name="T104" fmla="*/ 1176 w 4112"/>
              <a:gd name="T105" fmla="*/ 428 h 3139"/>
              <a:gd name="T106" fmla="*/ 1570 w 4112"/>
              <a:gd name="T107" fmla="*/ 252 h 3139"/>
              <a:gd name="T108" fmla="*/ 2033 w 4112"/>
              <a:gd name="T109" fmla="*/ 30 h 3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112" h="3139">
                <a:moveTo>
                  <a:pt x="1974" y="2185"/>
                </a:moveTo>
                <a:lnTo>
                  <a:pt x="1974" y="2883"/>
                </a:lnTo>
                <a:lnTo>
                  <a:pt x="3005" y="2883"/>
                </a:lnTo>
                <a:lnTo>
                  <a:pt x="3005" y="2185"/>
                </a:lnTo>
                <a:lnTo>
                  <a:pt x="1974" y="2185"/>
                </a:lnTo>
                <a:close/>
                <a:moveTo>
                  <a:pt x="2490" y="1494"/>
                </a:moveTo>
                <a:lnTo>
                  <a:pt x="2441" y="1498"/>
                </a:lnTo>
                <a:lnTo>
                  <a:pt x="2395" y="1508"/>
                </a:lnTo>
                <a:lnTo>
                  <a:pt x="2351" y="1525"/>
                </a:lnTo>
                <a:lnTo>
                  <a:pt x="2310" y="1549"/>
                </a:lnTo>
                <a:lnTo>
                  <a:pt x="2274" y="1578"/>
                </a:lnTo>
                <a:lnTo>
                  <a:pt x="2241" y="1611"/>
                </a:lnTo>
                <a:lnTo>
                  <a:pt x="2214" y="1650"/>
                </a:lnTo>
                <a:lnTo>
                  <a:pt x="2191" y="1691"/>
                </a:lnTo>
                <a:lnTo>
                  <a:pt x="2174" y="1737"/>
                </a:lnTo>
                <a:lnTo>
                  <a:pt x="2164" y="1785"/>
                </a:lnTo>
                <a:lnTo>
                  <a:pt x="2160" y="1836"/>
                </a:lnTo>
                <a:lnTo>
                  <a:pt x="2160" y="1930"/>
                </a:lnTo>
                <a:lnTo>
                  <a:pt x="2819" y="1930"/>
                </a:lnTo>
                <a:lnTo>
                  <a:pt x="2819" y="1836"/>
                </a:lnTo>
                <a:lnTo>
                  <a:pt x="2815" y="1785"/>
                </a:lnTo>
                <a:lnTo>
                  <a:pt x="2805" y="1737"/>
                </a:lnTo>
                <a:lnTo>
                  <a:pt x="2788" y="1691"/>
                </a:lnTo>
                <a:lnTo>
                  <a:pt x="2765" y="1650"/>
                </a:lnTo>
                <a:lnTo>
                  <a:pt x="2738" y="1611"/>
                </a:lnTo>
                <a:lnTo>
                  <a:pt x="2705" y="1578"/>
                </a:lnTo>
                <a:lnTo>
                  <a:pt x="2668" y="1549"/>
                </a:lnTo>
                <a:lnTo>
                  <a:pt x="2628" y="1525"/>
                </a:lnTo>
                <a:lnTo>
                  <a:pt x="2584" y="1508"/>
                </a:lnTo>
                <a:lnTo>
                  <a:pt x="2538" y="1498"/>
                </a:lnTo>
                <a:lnTo>
                  <a:pt x="2490" y="1494"/>
                </a:lnTo>
                <a:close/>
                <a:moveTo>
                  <a:pt x="2296" y="257"/>
                </a:moveTo>
                <a:lnTo>
                  <a:pt x="2220" y="260"/>
                </a:lnTo>
                <a:lnTo>
                  <a:pt x="2147" y="270"/>
                </a:lnTo>
                <a:lnTo>
                  <a:pt x="2074" y="284"/>
                </a:lnTo>
                <a:lnTo>
                  <a:pt x="2003" y="305"/>
                </a:lnTo>
                <a:lnTo>
                  <a:pt x="1936" y="330"/>
                </a:lnTo>
                <a:lnTo>
                  <a:pt x="1870" y="361"/>
                </a:lnTo>
                <a:lnTo>
                  <a:pt x="1807" y="397"/>
                </a:lnTo>
                <a:lnTo>
                  <a:pt x="1749" y="440"/>
                </a:lnTo>
                <a:lnTo>
                  <a:pt x="1693" y="484"/>
                </a:lnTo>
                <a:lnTo>
                  <a:pt x="1641" y="536"/>
                </a:lnTo>
                <a:lnTo>
                  <a:pt x="1594" y="591"/>
                </a:lnTo>
                <a:lnTo>
                  <a:pt x="1550" y="650"/>
                </a:lnTo>
                <a:lnTo>
                  <a:pt x="1533" y="672"/>
                </a:lnTo>
                <a:lnTo>
                  <a:pt x="1513" y="688"/>
                </a:lnTo>
                <a:lnTo>
                  <a:pt x="1489" y="699"/>
                </a:lnTo>
                <a:lnTo>
                  <a:pt x="1463" y="707"/>
                </a:lnTo>
                <a:lnTo>
                  <a:pt x="1437" y="708"/>
                </a:lnTo>
                <a:lnTo>
                  <a:pt x="1411" y="703"/>
                </a:lnTo>
                <a:lnTo>
                  <a:pt x="1358" y="692"/>
                </a:lnTo>
                <a:lnTo>
                  <a:pt x="1305" y="684"/>
                </a:lnTo>
                <a:lnTo>
                  <a:pt x="1251" y="682"/>
                </a:lnTo>
                <a:lnTo>
                  <a:pt x="1186" y="685"/>
                </a:lnTo>
                <a:lnTo>
                  <a:pt x="1123" y="695"/>
                </a:lnTo>
                <a:lnTo>
                  <a:pt x="1063" y="713"/>
                </a:lnTo>
                <a:lnTo>
                  <a:pt x="1004" y="735"/>
                </a:lnTo>
                <a:lnTo>
                  <a:pt x="949" y="763"/>
                </a:lnTo>
                <a:lnTo>
                  <a:pt x="898" y="796"/>
                </a:lnTo>
                <a:lnTo>
                  <a:pt x="851" y="835"/>
                </a:lnTo>
                <a:lnTo>
                  <a:pt x="808" y="879"/>
                </a:lnTo>
                <a:lnTo>
                  <a:pt x="770" y="926"/>
                </a:lnTo>
                <a:lnTo>
                  <a:pt x="737" y="977"/>
                </a:lnTo>
                <a:lnTo>
                  <a:pt x="711" y="1031"/>
                </a:lnTo>
                <a:lnTo>
                  <a:pt x="691" y="1088"/>
                </a:lnTo>
                <a:lnTo>
                  <a:pt x="677" y="1148"/>
                </a:lnTo>
                <a:lnTo>
                  <a:pt x="670" y="1175"/>
                </a:lnTo>
                <a:lnTo>
                  <a:pt x="659" y="1198"/>
                </a:lnTo>
                <a:lnTo>
                  <a:pt x="642" y="1218"/>
                </a:lnTo>
                <a:lnTo>
                  <a:pt x="622" y="1234"/>
                </a:lnTo>
                <a:lnTo>
                  <a:pt x="599" y="1247"/>
                </a:lnTo>
                <a:lnTo>
                  <a:pt x="544" y="1273"/>
                </a:lnTo>
                <a:lnTo>
                  <a:pt x="493" y="1303"/>
                </a:lnTo>
                <a:lnTo>
                  <a:pt x="447" y="1338"/>
                </a:lnTo>
                <a:lnTo>
                  <a:pt x="404" y="1378"/>
                </a:lnTo>
                <a:lnTo>
                  <a:pt x="367" y="1420"/>
                </a:lnTo>
                <a:lnTo>
                  <a:pt x="334" y="1468"/>
                </a:lnTo>
                <a:lnTo>
                  <a:pt x="307" y="1516"/>
                </a:lnTo>
                <a:lnTo>
                  <a:pt x="284" y="1569"/>
                </a:lnTo>
                <a:lnTo>
                  <a:pt x="269" y="1624"/>
                </a:lnTo>
                <a:lnTo>
                  <a:pt x="259" y="1680"/>
                </a:lnTo>
                <a:lnTo>
                  <a:pt x="256" y="1739"/>
                </a:lnTo>
                <a:lnTo>
                  <a:pt x="259" y="1800"/>
                </a:lnTo>
                <a:lnTo>
                  <a:pt x="271" y="1860"/>
                </a:lnTo>
                <a:lnTo>
                  <a:pt x="289" y="1917"/>
                </a:lnTo>
                <a:lnTo>
                  <a:pt x="313" y="1972"/>
                </a:lnTo>
                <a:lnTo>
                  <a:pt x="343" y="2023"/>
                </a:lnTo>
                <a:lnTo>
                  <a:pt x="379" y="2071"/>
                </a:lnTo>
                <a:lnTo>
                  <a:pt x="420" y="2114"/>
                </a:lnTo>
                <a:lnTo>
                  <a:pt x="466" y="2154"/>
                </a:lnTo>
                <a:lnTo>
                  <a:pt x="516" y="2188"/>
                </a:lnTo>
                <a:lnTo>
                  <a:pt x="570" y="2217"/>
                </a:lnTo>
                <a:lnTo>
                  <a:pt x="627" y="2239"/>
                </a:lnTo>
                <a:lnTo>
                  <a:pt x="687" y="2256"/>
                </a:lnTo>
                <a:lnTo>
                  <a:pt x="751" y="2268"/>
                </a:lnTo>
                <a:lnTo>
                  <a:pt x="816" y="2270"/>
                </a:lnTo>
                <a:lnTo>
                  <a:pt x="1717" y="2270"/>
                </a:lnTo>
                <a:lnTo>
                  <a:pt x="1717" y="2169"/>
                </a:lnTo>
                <a:lnTo>
                  <a:pt x="1721" y="2127"/>
                </a:lnTo>
                <a:lnTo>
                  <a:pt x="1732" y="2087"/>
                </a:lnTo>
                <a:lnTo>
                  <a:pt x="1749" y="2051"/>
                </a:lnTo>
                <a:lnTo>
                  <a:pt x="1771" y="2017"/>
                </a:lnTo>
                <a:lnTo>
                  <a:pt x="1799" y="1988"/>
                </a:lnTo>
                <a:lnTo>
                  <a:pt x="1830" y="1964"/>
                </a:lnTo>
                <a:lnTo>
                  <a:pt x="1866" y="1947"/>
                </a:lnTo>
                <a:lnTo>
                  <a:pt x="1905" y="1935"/>
                </a:lnTo>
                <a:lnTo>
                  <a:pt x="1905" y="1836"/>
                </a:lnTo>
                <a:lnTo>
                  <a:pt x="1907" y="1770"/>
                </a:lnTo>
                <a:lnTo>
                  <a:pt x="1917" y="1707"/>
                </a:lnTo>
                <a:lnTo>
                  <a:pt x="1935" y="1646"/>
                </a:lnTo>
                <a:lnTo>
                  <a:pt x="1956" y="1589"/>
                </a:lnTo>
                <a:lnTo>
                  <a:pt x="1984" y="1534"/>
                </a:lnTo>
                <a:lnTo>
                  <a:pt x="2017" y="1483"/>
                </a:lnTo>
                <a:lnTo>
                  <a:pt x="2056" y="1435"/>
                </a:lnTo>
                <a:lnTo>
                  <a:pt x="2098" y="1392"/>
                </a:lnTo>
                <a:lnTo>
                  <a:pt x="2144" y="1353"/>
                </a:lnTo>
                <a:lnTo>
                  <a:pt x="2194" y="1319"/>
                </a:lnTo>
                <a:lnTo>
                  <a:pt x="2248" y="1291"/>
                </a:lnTo>
                <a:lnTo>
                  <a:pt x="2305" y="1268"/>
                </a:lnTo>
                <a:lnTo>
                  <a:pt x="2364" y="1251"/>
                </a:lnTo>
                <a:lnTo>
                  <a:pt x="2426" y="1241"/>
                </a:lnTo>
                <a:lnTo>
                  <a:pt x="2490" y="1237"/>
                </a:lnTo>
                <a:lnTo>
                  <a:pt x="2553" y="1241"/>
                </a:lnTo>
                <a:lnTo>
                  <a:pt x="2614" y="1251"/>
                </a:lnTo>
                <a:lnTo>
                  <a:pt x="2674" y="1268"/>
                </a:lnTo>
                <a:lnTo>
                  <a:pt x="2732" y="1291"/>
                </a:lnTo>
                <a:lnTo>
                  <a:pt x="2785" y="1319"/>
                </a:lnTo>
                <a:lnTo>
                  <a:pt x="2835" y="1353"/>
                </a:lnTo>
                <a:lnTo>
                  <a:pt x="2881" y="1392"/>
                </a:lnTo>
                <a:lnTo>
                  <a:pt x="2924" y="1435"/>
                </a:lnTo>
                <a:lnTo>
                  <a:pt x="2961" y="1483"/>
                </a:lnTo>
                <a:lnTo>
                  <a:pt x="2995" y="1534"/>
                </a:lnTo>
                <a:lnTo>
                  <a:pt x="3022" y="1589"/>
                </a:lnTo>
                <a:lnTo>
                  <a:pt x="3045" y="1646"/>
                </a:lnTo>
                <a:lnTo>
                  <a:pt x="3061" y="1707"/>
                </a:lnTo>
                <a:lnTo>
                  <a:pt x="3071" y="1770"/>
                </a:lnTo>
                <a:lnTo>
                  <a:pt x="3075" y="1836"/>
                </a:lnTo>
                <a:lnTo>
                  <a:pt x="3075" y="1935"/>
                </a:lnTo>
                <a:lnTo>
                  <a:pt x="3113" y="1947"/>
                </a:lnTo>
                <a:lnTo>
                  <a:pt x="3148" y="1964"/>
                </a:lnTo>
                <a:lnTo>
                  <a:pt x="3181" y="1988"/>
                </a:lnTo>
                <a:lnTo>
                  <a:pt x="3208" y="2017"/>
                </a:lnTo>
                <a:lnTo>
                  <a:pt x="3230" y="2051"/>
                </a:lnTo>
                <a:lnTo>
                  <a:pt x="3247" y="2087"/>
                </a:lnTo>
                <a:lnTo>
                  <a:pt x="3258" y="2127"/>
                </a:lnTo>
                <a:lnTo>
                  <a:pt x="3262" y="2169"/>
                </a:lnTo>
                <a:lnTo>
                  <a:pt x="3262" y="2270"/>
                </a:lnTo>
                <a:lnTo>
                  <a:pt x="3297" y="2270"/>
                </a:lnTo>
                <a:lnTo>
                  <a:pt x="3363" y="2268"/>
                </a:lnTo>
                <a:lnTo>
                  <a:pt x="3425" y="2256"/>
                </a:lnTo>
                <a:lnTo>
                  <a:pt x="3486" y="2239"/>
                </a:lnTo>
                <a:lnTo>
                  <a:pt x="3544" y="2217"/>
                </a:lnTo>
                <a:lnTo>
                  <a:pt x="3597" y="2188"/>
                </a:lnTo>
                <a:lnTo>
                  <a:pt x="3647" y="2154"/>
                </a:lnTo>
                <a:lnTo>
                  <a:pt x="3692" y="2114"/>
                </a:lnTo>
                <a:lnTo>
                  <a:pt x="3733" y="2071"/>
                </a:lnTo>
                <a:lnTo>
                  <a:pt x="3769" y="2023"/>
                </a:lnTo>
                <a:lnTo>
                  <a:pt x="3799" y="1972"/>
                </a:lnTo>
                <a:lnTo>
                  <a:pt x="3824" y="1917"/>
                </a:lnTo>
                <a:lnTo>
                  <a:pt x="3842" y="1860"/>
                </a:lnTo>
                <a:lnTo>
                  <a:pt x="3853" y="1800"/>
                </a:lnTo>
                <a:lnTo>
                  <a:pt x="3857" y="1739"/>
                </a:lnTo>
                <a:lnTo>
                  <a:pt x="3853" y="1676"/>
                </a:lnTo>
                <a:lnTo>
                  <a:pt x="3842" y="1618"/>
                </a:lnTo>
                <a:lnTo>
                  <a:pt x="3824" y="1560"/>
                </a:lnTo>
                <a:lnTo>
                  <a:pt x="3800" y="1506"/>
                </a:lnTo>
                <a:lnTo>
                  <a:pt x="3771" y="1455"/>
                </a:lnTo>
                <a:lnTo>
                  <a:pt x="3734" y="1408"/>
                </a:lnTo>
                <a:lnTo>
                  <a:pt x="3694" y="1364"/>
                </a:lnTo>
                <a:lnTo>
                  <a:pt x="3650" y="1326"/>
                </a:lnTo>
                <a:lnTo>
                  <a:pt x="3600" y="1291"/>
                </a:lnTo>
                <a:lnTo>
                  <a:pt x="3546" y="1262"/>
                </a:lnTo>
                <a:lnTo>
                  <a:pt x="3490" y="1238"/>
                </a:lnTo>
                <a:lnTo>
                  <a:pt x="3430" y="1221"/>
                </a:lnTo>
                <a:lnTo>
                  <a:pt x="3368" y="1209"/>
                </a:lnTo>
                <a:lnTo>
                  <a:pt x="3303" y="1206"/>
                </a:lnTo>
                <a:lnTo>
                  <a:pt x="3274" y="1202"/>
                </a:lnTo>
                <a:lnTo>
                  <a:pt x="3248" y="1192"/>
                </a:lnTo>
                <a:lnTo>
                  <a:pt x="3225" y="1178"/>
                </a:lnTo>
                <a:lnTo>
                  <a:pt x="3205" y="1158"/>
                </a:lnTo>
                <a:lnTo>
                  <a:pt x="3191" y="1136"/>
                </a:lnTo>
                <a:lnTo>
                  <a:pt x="3181" y="1108"/>
                </a:lnTo>
                <a:lnTo>
                  <a:pt x="3177" y="1080"/>
                </a:lnTo>
                <a:lnTo>
                  <a:pt x="3171" y="1001"/>
                </a:lnTo>
                <a:lnTo>
                  <a:pt x="3158" y="924"/>
                </a:lnTo>
                <a:lnTo>
                  <a:pt x="3137" y="850"/>
                </a:lnTo>
                <a:lnTo>
                  <a:pt x="3109" y="778"/>
                </a:lnTo>
                <a:lnTo>
                  <a:pt x="3076" y="709"/>
                </a:lnTo>
                <a:lnTo>
                  <a:pt x="3036" y="644"/>
                </a:lnTo>
                <a:lnTo>
                  <a:pt x="2990" y="583"/>
                </a:lnTo>
                <a:lnTo>
                  <a:pt x="2939" y="526"/>
                </a:lnTo>
                <a:lnTo>
                  <a:pt x="2882" y="473"/>
                </a:lnTo>
                <a:lnTo>
                  <a:pt x="2821" y="425"/>
                </a:lnTo>
                <a:lnTo>
                  <a:pt x="2756" y="382"/>
                </a:lnTo>
                <a:lnTo>
                  <a:pt x="2687" y="346"/>
                </a:lnTo>
                <a:lnTo>
                  <a:pt x="2614" y="315"/>
                </a:lnTo>
                <a:lnTo>
                  <a:pt x="2538" y="290"/>
                </a:lnTo>
                <a:lnTo>
                  <a:pt x="2460" y="272"/>
                </a:lnTo>
                <a:lnTo>
                  <a:pt x="2379" y="261"/>
                </a:lnTo>
                <a:lnTo>
                  <a:pt x="2296" y="257"/>
                </a:lnTo>
                <a:close/>
                <a:moveTo>
                  <a:pt x="2296" y="0"/>
                </a:moveTo>
                <a:lnTo>
                  <a:pt x="2385" y="4"/>
                </a:lnTo>
                <a:lnTo>
                  <a:pt x="2472" y="14"/>
                </a:lnTo>
                <a:lnTo>
                  <a:pt x="2558" y="30"/>
                </a:lnTo>
                <a:lnTo>
                  <a:pt x="2643" y="53"/>
                </a:lnTo>
                <a:lnTo>
                  <a:pt x="2725" y="81"/>
                </a:lnTo>
                <a:lnTo>
                  <a:pt x="2804" y="116"/>
                </a:lnTo>
                <a:lnTo>
                  <a:pt x="2881" y="156"/>
                </a:lnTo>
                <a:lnTo>
                  <a:pt x="2954" y="202"/>
                </a:lnTo>
                <a:lnTo>
                  <a:pt x="3023" y="255"/>
                </a:lnTo>
                <a:lnTo>
                  <a:pt x="3089" y="312"/>
                </a:lnTo>
                <a:lnTo>
                  <a:pt x="3149" y="373"/>
                </a:lnTo>
                <a:lnTo>
                  <a:pt x="3203" y="437"/>
                </a:lnTo>
                <a:lnTo>
                  <a:pt x="3252" y="503"/>
                </a:lnTo>
                <a:lnTo>
                  <a:pt x="3295" y="573"/>
                </a:lnTo>
                <a:lnTo>
                  <a:pt x="3333" y="647"/>
                </a:lnTo>
                <a:lnTo>
                  <a:pt x="3364" y="722"/>
                </a:lnTo>
                <a:lnTo>
                  <a:pt x="3390" y="799"/>
                </a:lnTo>
                <a:lnTo>
                  <a:pt x="3410" y="878"/>
                </a:lnTo>
                <a:lnTo>
                  <a:pt x="3424" y="959"/>
                </a:lnTo>
                <a:lnTo>
                  <a:pt x="3501" y="974"/>
                </a:lnTo>
                <a:lnTo>
                  <a:pt x="3575" y="996"/>
                </a:lnTo>
                <a:lnTo>
                  <a:pt x="3645" y="1025"/>
                </a:lnTo>
                <a:lnTo>
                  <a:pt x="3712" y="1060"/>
                </a:lnTo>
                <a:lnTo>
                  <a:pt x="3775" y="1100"/>
                </a:lnTo>
                <a:lnTo>
                  <a:pt x="3834" y="1146"/>
                </a:lnTo>
                <a:lnTo>
                  <a:pt x="3889" y="1197"/>
                </a:lnTo>
                <a:lnTo>
                  <a:pt x="3939" y="1252"/>
                </a:lnTo>
                <a:lnTo>
                  <a:pt x="3983" y="1312"/>
                </a:lnTo>
                <a:lnTo>
                  <a:pt x="4021" y="1375"/>
                </a:lnTo>
                <a:lnTo>
                  <a:pt x="4052" y="1443"/>
                </a:lnTo>
                <a:lnTo>
                  <a:pt x="4079" y="1513"/>
                </a:lnTo>
                <a:lnTo>
                  <a:pt x="4097" y="1585"/>
                </a:lnTo>
                <a:lnTo>
                  <a:pt x="4109" y="1661"/>
                </a:lnTo>
                <a:lnTo>
                  <a:pt x="4112" y="1739"/>
                </a:lnTo>
                <a:lnTo>
                  <a:pt x="4109" y="1813"/>
                </a:lnTo>
                <a:lnTo>
                  <a:pt x="4099" y="1888"/>
                </a:lnTo>
                <a:lnTo>
                  <a:pt x="4080" y="1959"/>
                </a:lnTo>
                <a:lnTo>
                  <a:pt x="4056" y="2028"/>
                </a:lnTo>
                <a:lnTo>
                  <a:pt x="4025" y="2094"/>
                </a:lnTo>
                <a:lnTo>
                  <a:pt x="3989" y="2157"/>
                </a:lnTo>
                <a:lnTo>
                  <a:pt x="3946" y="2215"/>
                </a:lnTo>
                <a:lnTo>
                  <a:pt x="3899" y="2270"/>
                </a:lnTo>
                <a:lnTo>
                  <a:pt x="3847" y="2320"/>
                </a:lnTo>
                <a:lnTo>
                  <a:pt x="3790" y="2366"/>
                </a:lnTo>
                <a:lnTo>
                  <a:pt x="3729" y="2406"/>
                </a:lnTo>
                <a:lnTo>
                  <a:pt x="3664" y="2442"/>
                </a:lnTo>
                <a:lnTo>
                  <a:pt x="3597" y="2472"/>
                </a:lnTo>
                <a:lnTo>
                  <a:pt x="3526" y="2496"/>
                </a:lnTo>
                <a:lnTo>
                  <a:pt x="3452" y="2512"/>
                </a:lnTo>
                <a:lnTo>
                  <a:pt x="3375" y="2524"/>
                </a:lnTo>
                <a:lnTo>
                  <a:pt x="3297" y="2527"/>
                </a:lnTo>
                <a:lnTo>
                  <a:pt x="3262" y="2527"/>
                </a:lnTo>
                <a:lnTo>
                  <a:pt x="3262" y="2899"/>
                </a:lnTo>
                <a:lnTo>
                  <a:pt x="3258" y="2942"/>
                </a:lnTo>
                <a:lnTo>
                  <a:pt x="3247" y="2983"/>
                </a:lnTo>
                <a:lnTo>
                  <a:pt x="3229" y="3020"/>
                </a:lnTo>
                <a:lnTo>
                  <a:pt x="3205" y="3054"/>
                </a:lnTo>
                <a:lnTo>
                  <a:pt x="3177" y="3083"/>
                </a:lnTo>
                <a:lnTo>
                  <a:pt x="3144" y="3106"/>
                </a:lnTo>
                <a:lnTo>
                  <a:pt x="3108" y="3124"/>
                </a:lnTo>
                <a:lnTo>
                  <a:pt x="3068" y="3135"/>
                </a:lnTo>
                <a:lnTo>
                  <a:pt x="3026" y="3139"/>
                </a:lnTo>
                <a:lnTo>
                  <a:pt x="1953" y="3139"/>
                </a:lnTo>
                <a:lnTo>
                  <a:pt x="1911" y="3135"/>
                </a:lnTo>
                <a:lnTo>
                  <a:pt x="1871" y="3124"/>
                </a:lnTo>
                <a:lnTo>
                  <a:pt x="1835" y="3106"/>
                </a:lnTo>
                <a:lnTo>
                  <a:pt x="1801" y="3083"/>
                </a:lnTo>
                <a:lnTo>
                  <a:pt x="1774" y="3054"/>
                </a:lnTo>
                <a:lnTo>
                  <a:pt x="1750" y="3020"/>
                </a:lnTo>
                <a:lnTo>
                  <a:pt x="1732" y="2983"/>
                </a:lnTo>
                <a:lnTo>
                  <a:pt x="1721" y="2942"/>
                </a:lnTo>
                <a:lnTo>
                  <a:pt x="1717" y="2899"/>
                </a:lnTo>
                <a:lnTo>
                  <a:pt x="1717" y="2527"/>
                </a:lnTo>
                <a:lnTo>
                  <a:pt x="816" y="2527"/>
                </a:lnTo>
                <a:lnTo>
                  <a:pt x="737" y="2524"/>
                </a:lnTo>
                <a:lnTo>
                  <a:pt x="661" y="2512"/>
                </a:lnTo>
                <a:lnTo>
                  <a:pt x="587" y="2496"/>
                </a:lnTo>
                <a:lnTo>
                  <a:pt x="516" y="2472"/>
                </a:lnTo>
                <a:lnTo>
                  <a:pt x="448" y="2442"/>
                </a:lnTo>
                <a:lnTo>
                  <a:pt x="383" y="2406"/>
                </a:lnTo>
                <a:lnTo>
                  <a:pt x="323" y="2366"/>
                </a:lnTo>
                <a:lnTo>
                  <a:pt x="266" y="2320"/>
                </a:lnTo>
                <a:lnTo>
                  <a:pt x="213" y="2270"/>
                </a:lnTo>
                <a:lnTo>
                  <a:pt x="166" y="2215"/>
                </a:lnTo>
                <a:lnTo>
                  <a:pt x="125" y="2157"/>
                </a:lnTo>
                <a:lnTo>
                  <a:pt x="87" y="2094"/>
                </a:lnTo>
                <a:lnTo>
                  <a:pt x="57" y="2028"/>
                </a:lnTo>
                <a:lnTo>
                  <a:pt x="32" y="1959"/>
                </a:lnTo>
                <a:lnTo>
                  <a:pt x="15" y="1888"/>
                </a:lnTo>
                <a:lnTo>
                  <a:pt x="4" y="1813"/>
                </a:lnTo>
                <a:lnTo>
                  <a:pt x="0" y="1739"/>
                </a:lnTo>
                <a:lnTo>
                  <a:pt x="4" y="1665"/>
                </a:lnTo>
                <a:lnTo>
                  <a:pt x="14" y="1593"/>
                </a:lnTo>
                <a:lnTo>
                  <a:pt x="31" y="1523"/>
                </a:lnTo>
                <a:lnTo>
                  <a:pt x="54" y="1455"/>
                </a:lnTo>
                <a:lnTo>
                  <a:pt x="84" y="1389"/>
                </a:lnTo>
                <a:lnTo>
                  <a:pt x="118" y="1328"/>
                </a:lnTo>
                <a:lnTo>
                  <a:pt x="160" y="1268"/>
                </a:lnTo>
                <a:lnTo>
                  <a:pt x="206" y="1213"/>
                </a:lnTo>
                <a:lnTo>
                  <a:pt x="257" y="1163"/>
                </a:lnTo>
                <a:lnTo>
                  <a:pt x="313" y="1116"/>
                </a:lnTo>
                <a:lnTo>
                  <a:pt x="374" y="1075"/>
                </a:lnTo>
                <a:lnTo>
                  <a:pt x="439" y="1039"/>
                </a:lnTo>
                <a:lnTo>
                  <a:pt x="460" y="970"/>
                </a:lnTo>
                <a:lnTo>
                  <a:pt x="486" y="904"/>
                </a:lnTo>
                <a:lnTo>
                  <a:pt x="520" y="840"/>
                </a:lnTo>
                <a:lnTo>
                  <a:pt x="559" y="780"/>
                </a:lnTo>
                <a:lnTo>
                  <a:pt x="602" y="723"/>
                </a:lnTo>
                <a:lnTo>
                  <a:pt x="652" y="669"/>
                </a:lnTo>
                <a:lnTo>
                  <a:pt x="706" y="620"/>
                </a:lnTo>
                <a:lnTo>
                  <a:pt x="765" y="576"/>
                </a:lnTo>
                <a:lnTo>
                  <a:pt x="827" y="537"/>
                </a:lnTo>
                <a:lnTo>
                  <a:pt x="892" y="503"/>
                </a:lnTo>
                <a:lnTo>
                  <a:pt x="960" y="476"/>
                </a:lnTo>
                <a:lnTo>
                  <a:pt x="1030" y="454"/>
                </a:lnTo>
                <a:lnTo>
                  <a:pt x="1103" y="438"/>
                </a:lnTo>
                <a:lnTo>
                  <a:pt x="1176" y="428"/>
                </a:lnTo>
                <a:lnTo>
                  <a:pt x="1251" y="426"/>
                </a:lnTo>
                <a:lnTo>
                  <a:pt x="1320" y="428"/>
                </a:lnTo>
                <a:lnTo>
                  <a:pt x="1388" y="437"/>
                </a:lnTo>
                <a:lnTo>
                  <a:pt x="1444" y="371"/>
                </a:lnTo>
                <a:lnTo>
                  <a:pt x="1505" y="308"/>
                </a:lnTo>
                <a:lnTo>
                  <a:pt x="1570" y="252"/>
                </a:lnTo>
                <a:lnTo>
                  <a:pt x="1639" y="201"/>
                </a:lnTo>
                <a:lnTo>
                  <a:pt x="1713" y="156"/>
                </a:lnTo>
                <a:lnTo>
                  <a:pt x="1787" y="116"/>
                </a:lnTo>
                <a:lnTo>
                  <a:pt x="1867" y="81"/>
                </a:lnTo>
                <a:lnTo>
                  <a:pt x="1948" y="53"/>
                </a:lnTo>
                <a:lnTo>
                  <a:pt x="2033" y="30"/>
                </a:lnTo>
                <a:lnTo>
                  <a:pt x="2119" y="14"/>
                </a:lnTo>
                <a:lnTo>
                  <a:pt x="2206" y="4"/>
                </a:lnTo>
                <a:lnTo>
                  <a:pt x="2296"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grpSp>
        <p:nvGrpSpPr>
          <p:cNvPr id="47" name="Group 27"/>
          <p:cNvGrpSpPr>
            <a:grpSpLocks noChangeAspect="1"/>
          </p:cNvGrpSpPr>
          <p:nvPr/>
        </p:nvGrpSpPr>
        <p:grpSpPr bwMode="auto">
          <a:xfrm>
            <a:off x="11212609" y="1083015"/>
            <a:ext cx="375266" cy="390564"/>
            <a:chOff x="-13" y="610"/>
            <a:chExt cx="1987" cy="2068"/>
          </a:xfrm>
          <a:solidFill>
            <a:schemeClr val="accent4"/>
          </a:solidFill>
        </p:grpSpPr>
        <p:sp>
          <p:nvSpPr>
            <p:cNvPr id="50" name="Freeform 29"/>
            <p:cNvSpPr>
              <a:spLocks noEditPoints="1"/>
            </p:cNvSpPr>
            <p:nvPr/>
          </p:nvSpPr>
          <p:spPr bwMode="auto">
            <a:xfrm>
              <a:off x="297" y="919"/>
              <a:ext cx="432" cy="434"/>
            </a:xfrm>
            <a:custGeom>
              <a:avLst/>
              <a:gdLst>
                <a:gd name="T0" fmla="*/ 403 w 864"/>
                <a:gd name="T1" fmla="*/ 248 h 867"/>
                <a:gd name="T2" fmla="*/ 349 w 864"/>
                <a:gd name="T3" fmla="*/ 267 h 867"/>
                <a:gd name="T4" fmla="*/ 302 w 864"/>
                <a:gd name="T5" fmla="*/ 301 h 867"/>
                <a:gd name="T6" fmla="*/ 264 w 864"/>
                <a:gd name="T7" fmla="*/ 356 h 867"/>
                <a:gd name="T8" fmla="*/ 248 w 864"/>
                <a:gd name="T9" fmla="*/ 418 h 867"/>
                <a:gd name="T10" fmla="*/ 253 w 864"/>
                <a:gd name="T11" fmla="*/ 481 h 867"/>
                <a:gd name="T12" fmla="*/ 281 w 864"/>
                <a:gd name="T13" fmla="*/ 539 h 867"/>
                <a:gd name="T14" fmla="*/ 324 w 864"/>
                <a:gd name="T15" fmla="*/ 584 h 867"/>
                <a:gd name="T16" fmla="*/ 375 w 864"/>
                <a:gd name="T17" fmla="*/ 611 h 867"/>
                <a:gd name="T18" fmla="*/ 432 w 864"/>
                <a:gd name="T19" fmla="*/ 619 h 867"/>
                <a:gd name="T20" fmla="*/ 490 w 864"/>
                <a:gd name="T21" fmla="*/ 611 h 867"/>
                <a:gd name="T22" fmla="*/ 541 w 864"/>
                <a:gd name="T23" fmla="*/ 584 h 867"/>
                <a:gd name="T24" fmla="*/ 585 w 864"/>
                <a:gd name="T25" fmla="*/ 539 h 867"/>
                <a:gd name="T26" fmla="*/ 611 w 864"/>
                <a:gd name="T27" fmla="*/ 481 h 867"/>
                <a:gd name="T28" fmla="*/ 616 w 864"/>
                <a:gd name="T29" fmla="*/ 418 h 867"/>
                <a:gd name="T30" fmla="*/ 600 w 864"/>
                <a:gd name="T31" fmla="*/ 356 h 867"/>
                <a:gd name="T32" fmla="*/ 563 w 864"/>
                <a:gd name="T33" fmla="*/ 301 h 867"/>
                <a:gd name="T34" fmla="*/ 517 w 864"/>
                <a:gd name="T35" fmla="*/ 267 h 867"/>
                <a:gd name="T36" fmla="*/ 461 w 864"/>
                <a:gd name="T37" fmla="*/ 248 h 867"/>
                <a:gd name="T38" fmla="*/ 432 w 864"/>
                <a:gd name="T39" fmla="*/ 0 h 867"/>
                <a:gd name="T40" fmla="*/ 529 w 864"/>
                <a:gd name="T41" fmla="*/ 10 h 867"/>
                <a:gd name="T42" fmla="*/ 620 w 864"/>
                <a:gd name="T43" fmla="*/ 42 h 867"/>
                <a:gd name="T44" fmla="*/ 702 w 864"/>
                <a:gd name="T45" fmla="*/ 93 h 867"/>
                <a:gd name="T46" fmla="*/ 774 w 864"/>
                <a:gd name="T47" fmla="*/ 168 h 867"/>
                <a:gd name="T48" fmla="*/ 828 w 864"/>
                <a:gd name="T49" fmla="*/ 257 h 867"/>
                <a:gd name="T50" fmla="*/ 857 w 864"/>
                <a:gd name="T51" fmla="*/ 357 h 867"/>
                <a:gd name="T52" fmla="*/ 864 w 864"/>
                <a:gd name="T53" fmla="*/ 459 h 867"/>
                <a:gd name="T54" fmla="*/ 846 w 864"/>
                <a:gd name="T55" fmla="*/ 560 h 867"/>
                <a:gd name="T56" fmla="*/ 804 w 864"/>
                <a:gd name="T57" fmla="*/ 655 h 867"/>
                <a:gd name="T58" fmla="*/ 739 w 864"/>
                <a:gd name="T59" fmla="*/ 739 h 867"/>
                <a:gd name="T60" fmla="*/ 662 w 864"/>
                <a:gd name="T61" fmla="*/ 801 h 867"/>
                <a:gd name="T62" fmla="*/ 576 w 864"/>
                <a:gd name="T63" fmla="*/ 843 h 867"/>
                <a:gd name="T64" fmla="*/ 481 w 864"/>
                <a:gd name="T65" fmla="*/ 864 h 867"/>
                <a:gd name="T66" fmla="*/ 383 w 864"/>
                <a:gd name="T67" fmla="*/ 864 h 867"/>
                <a:gd name="T68" fmla="*/ 289 w 864"/>
                <a:gd name="T69" fmla="*/ 843 h 867"/>
                <a:gd name="T70" fmla="*/ 202 w 864"/>
                <a:gd name="T71" fmla="*/ 801 h 867"/>
                <a:gd name="T72" fmla="*/ 127 w 864"/>
                <a:gd name="T73" fmla="*/ 739 h 867"/>
                <a:gd name="T74" fmla="*/ 61 w 864"/>
                <a:gd name="T75" fmla="*/ 655 h 867"/>
                <a:gd name="T76" fmla="*/ 19 w 864"/>
                <a:gd name="T77" fmla="*/ 560 h 867"/>
                <a:gd name="T78" fmla="*/ 0 w 864"/>
                <a:gd name="T79" fmla="*/ 459 h 867"/>
                <a:gd name="T80" fmla="*/ 7 w 864"/>
                <a:gd name="T81" fmla="*/ 357 h 867"/>
                <a:gd name="T82" fmla="*/ 37 w 864"/>
                <a:gd name="T83" fmla="*/ 257 h 867"/>
                <a:gd name="T84" fmla="*/ 90 w 864"/>
                <a:gd name="T85" fmla="*/ 168 h 867"/>
                <a:gd name="T86" fmla="*/ 163 w 864"/>
                <a:gd name="T87" fmla="*/ 93 h 867"/>
                <a:gd name="T88" fmla="*/ 244 w 864"/>
                <a:gd name="T89" fmla="*/ 42 h 867"/>
                <a:gd name="T90" fmla="*/ 335 w 864"/>
                <a:gd name="T91" fmla="*/ 10 h 867"/>
                <a:gd name="T92" fmla="*/ 432 w 864"/>
                <a:gd name="T93" fmla="*/ 0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4" h="867">
                  <a:moveTo>
                    <a:pt x="432" y="247"/>
                  </a:moveTo>
                  <a:lnTo>
                    <a:pt x="403" y="248"/>
                  </a:lnTo>
                  <a:lnTo>
                    <a:pt x="375" y="256"/>
                  </a:lnTo>
                  <a:lnTo>
                    <a:pt x="349" y="267"/>
                  </a:lnTo>
                  <a:lnTo>
                    <a:pt x="324" y="283"/>
                  </a:lnTo>
                  <a:lnTo>
                    <a:pt x="302" y="301"/>
                  </a:lnTo>
                  <a:lnTo>
                    <a:pt x="281" y="327"/>
                  </a:lnTo>
                  <a:lnTo>
                    <a:pt x="264" y="356"/>
                  </a:lnTo>
                  <a:lnTo>
                    <a:pt x="253" y="386"/>
                  </a:lnTo>
                  <a:lnTo>
                    <a:pt x="248" y="418"/>
                  </a:lnTo>
                  <a:lnTo>
                    <a:pt x="248" y="449"/>
                  </a:lnTo>
                  <a:lnTo>
                    <a:pt x="253" y="481"/>
                  </a:lnTo>
                  <a:lnTo>
                    <a:pt x="264" y="511"/>
                  </a:lnTo>
                  <a:lnTo>
                    <a:pt x="281" y="539"/>
                  </a:lnTo>
                  <a:lnTo>
                    <a:pt x="302" y="565"/>
                  </a:lnTo>
                  <a:lnTo>
                    <a:pt x="324" y="584"/>
                  </a:lnTo>
                  <a:lnTo>
                    <a:pt x="349" y="599"/>
                  </a:lnTo>
                  <a:lnTo>
                    <a:pt x="375" y="611"/>
                  </a:lnTo>
                  <a:lnTo>
                    <a:pt x="403" y="617"/>
                  </a:lnTo>
                  <a:lnTo>
                    <a:pt x="432" y="619"/>
                  </a:lnTo>
                  <a:lnTo>
                    <a:pt x="461" y="617"/>
                  </a:lnTo>
                  <a:lnTo>
                    <a:pt x="490" y="611"/>
                  </a:lnTo>
                  <a:lnTo>
                    <a:pt x="517" y="599"/>
                  </a:lnTo>
                  <a:lnTo>
                    <a:pt x="541" y="584"/>
                  </a:lnTo>
                  <a:lnTo>
                    <a:pt x="563" y="565"/>
                  </a:lnTo>
                  <a:lnTo>
                    <a:pt x="585" y="539"/>
                  </a:lnTo>
                  <a:lnTo>
                    <a:pt x="600" y="511"/>
                  </a:lnTo>
                  <a:lnTo>
                    <a:pt x="611" y="481"/>
                  </a:lnTo>
                  <a:lnTo>
                    <a:pt x="616" y="449"/>
                  </a:lnTo>
                  <a:lnTo>
                    <a:pt x="616" y="418"/>
                  </a:lnTo>
                  <a:lnTo>
                    <a:pt x="611" y="386"/>
                  </a:lnTo>
                  <a:lnTo>
                    <a:pt x="600" y="356"/>
                  </a:lnTo>
                  <a:lnTo>
                    <a:pt x="585" y="327"/>
                  </a:lnTo>
                  <a:lnTo>
                    <a:pt x="563" y="301"/>
                  </a:lnTo>
                  <a:lnTo>
                    <a:pt x="541" y="283"/>
                  </a:lnTo>
                  <a:lnTo>
                    <a:pt x="517" y="267"/>
                  </a:lnTo>
                  <a:lnTo>
                    <a:pt x="490" y="256"/>
                  </a:lnTo>
                  <a:lnTo>
                    <a:pt x="461" y="248"/>
                  </a:lnTo>
                  <a:lnTo>
                    <a:pt x="432" y="247"/>
                  </a:lnTo>
                  <a:close/>
                  <a:moveTo>
                    <a:pt x="432" y="0"/>
                  </a:moveTo>
                  <a:lnTo>
                    <a:pt x="481" y="2"/>
                  </a:lnTo>
                  <a:lnTo>
                    <a:pt x="529" y="10"/>
                  </a:lnTo>
                  <a:lnTo>
                    <a:pt x="576" y="24"/>
                  </a:lnTo>
                  <a:lnTo>
                    <a:pt x="620" y="42"/>
                  </a:lnTo>
                  <a:lnTo>
                    <a:pt x="662" y="66"/>
                  </a:lnTo>
                  <a:lnTo>
                    <a:pt x="702" y="93"/>
                  </a:lnTo>
                  <a:lnTo>
                    <a:pt x="739" y="126"/>
                  </a:lnTo>
                  <a:lnTo>
                    <a:pt x="774" y="168"/>
                  </a:lnTo>
                  <a:lnTo>
                    <a:pt x="804" y="212"/>
                  </a:lnTo>
                  <a:lnTo>
                    <a:pt x="828" y="257"/>
                  </a:lnTo>
                  <a:lnTo>
                    <a:pt x="846" y="307"/>
                  </a:lnTo>
                  <a:lnTo>
                    <a:pt x="857" y="357"/>
                  </a:lnTo>
                  <a:lnTo>
                    <a:pt x="864" y="407"/>
                  </a:lnTo>
                  <a:lnTo>
                    <a:pt x="864" y="459"/>
                  </a:lnTo>
                  <a:lnTo>
                    <a:pt x="857" y="510"/>
                  </a:lnTo>
                  <a:lnTo>
                    <a:pt x="846" y="560"/>
                  </a:lnTo>
                  <a:lnTo>
                    <a:pt x="828" y="608"/>
                  </a:lnTo>
                  <a:lnTo>
                    <a:pt x="804" y="655"/>
                  </a:lnTo>
                  <a:lnTo>
                    <a:pt x="774" y="699"/>
                  </a:lnTo>
                  <a:lnTo>
                    <a:pt x="739" y="739"/>
                  </a:lnTo>
                  <a:lnTo>
                    <a:pt x="702" y="772"/>
                  </a:lnTo>
                  <a:lnTo>
                    <a:pt x="662" y="801"/>
                  </a:lnTo>
                  <a:lnTo>
                    <a:pt x="620" y="824"/>
                  </a:lnTo>
                  <a:lnTo>
                    <a:pt x="576" y="843"/>
                  </a:lnTo>
                  <a:lnTo>
                    <a:pt x="529" y="855"/>
                  </a:lnTo>
                  <a:lnTo>
                    <a:pt x="481" y="864"/>
                  </a:lnTo>
                  <a:lnTo>
                    <a:pt x="432" y="867"/>
                  </a:lnTo>
                  <a:lnTo>
                    <a:pt x="383" y="864"/>
                  </a:lnTo>
                  <a:lnTo>
                    <a:pt x="335" y="855"/>
                  </a:lnTo>
                  <a:lnTo>
                    <a:pt x="289" y="843"/>
                  </a:lnTo>
                  <a:lnTo>
                    <a:pt x="244" y="824"/>
                  </a:lnTo>
                  <a:lnTo>
                    <a:pt x="202" y="801"/>
                  </a:lnTo>
                  <a:lnTo>
                    <a:pt x="163" y="772"/>
                  </a:lnTo>
                  <a:lnTo>
                    <a:pt x="127" y="739"/>
                  </a:lnTo>
                  <a:lnTo>
                    <a:pt x="90" y="699"/>
                  </a:lnTo>
                  <a:lnTo>
                    <a:pt x="61" y="655"/>
                  </a:lnTo>
                  <a:lnTo>
                    <a:pt x="37" y="608"/>
                  </a:lnTo>
                  <a:lnTo>
                    <a:pt x="19" y="560"/>
                  </a:lnTo>
                  <a:lnTo>
                    <a:pt x="7" y="510"/>
                  </a:lnTo>
                  <a:lnTo>
                    <a:pt x="0" y="459"/>
                  </a:lnTo>
                  <a:lnTo>
                    <a:pt x="0" y="407"/>
                  </a:lnTo>
                  <a:lnTo>
                    <a:pt x="7" y="357"/>
                  </a:lnTo>
                  <a:lnTo>
                    <a:pt x="19" y="307"/>
                  </a:lnTo>
                  <a:lnTo>
                    <a:pt x="37" y="257"/>
                  </a:lnTo>
                  <a:lnTo>
                    <a:pt x="61" y="212"/>
                  </a:lnTo>
                  <a:lnTo>
                    <a:pt x="90" y="168"/>
                  </a:lnTo>
                  <a:lnTo>
                    <a:pt x="127" y="126"/>
                  </a:lnTo>
                  <a:lnTo>
                    <a:pt x="163" y="93"/>
                  </a:lnTo>
                  <a:lnTo>
                    <a:pt x="202" y="66"/>
                  </a:lnTo>
                  <a:lnTo>
                    <a:pt x="244" y="42"/>
                  </a:lnTo>
                  <a:lnTo>
                    <a:pt x="289" y="24"/>
                  </a:lnTo>
                  <a:lnTo>
                    <a:pt x="335" y="10"/>
                  </a:lnTo>
                  <a:lnTo>
                    <a:pt x="383" y="2"/>
                  </a:lnTo>
                  <a:lnTo>
                    <a:pt x="4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sp>
          <p:nvSpPr>
            <p:cNvPr id="51" name="Freeform 30"/>
            <p:cNvSpPr>
              <a:spLocks noEditPoints="1"/>
            </p:cNvSpPr>
            <p:nvPr/>
          </p:nvSpPr>
          <p:spPr bwMode="auto">
            <a:xfrm>
              <a:off x="-13" y="610"/>
              <a:ext cx="1987" cy="2068"/>
            </a:xfrm>
            <a:custGeom>
              <a:avLst/>
              <a:gdLst>
                <a:gd name="T0" fmla="*/ 961 w 3973"/>
                <a:gd name="T1" fmla="*/ 297 h 4135"/>
                <a:gd name="T2" fmla="*/ 611 w 3973"/>
                <a:gd name="T3" fmla="*/ 494 h 4135"/>
                <a:gd name="T4" fmla="*/ 359 w 3973"/>
                <a:gd name="T5" fmla="*/ 812 h 4135"/>
                <a:gd name="T6" fmla="*/ 251 w 3973"/>
                <a:gd name="T7" fmla="*/ 1200 h 4135"/>
                <a:gd name="T8" fmla="*/ 298 w 3973"/>
                <a:gd name="T9" fmla="*/ 1602 h 4135"/>
                <a:gd name="T10" fmla="*/ 495 w 3973"/>
                <a:gd name="T11" fmla="*/ 1952 h 4135"/>
                <a:gd name="T12" fmla="*/ 813 w 3973"/>
                <a:gd name="T13" fmla="*/ 2203 h 4135"/>
                <a:gd name="T14" fmla="*/ 1199 w 3973"/>
                <a:gd name="T15" fmla="*/ 2313 h 4135"/>
                <a:gd name="T16" fmla="*/ 1586 w 3973"/>
                <a:gd name="T17" fmla="*/ 2270 h 4135"/>
                <a:gd name="T18" fmla="*/ 2566 w 3973"/>
                <a:gd name="T19" fmla="*/ 2816 h 4135"/>
                <a:gd name="T20" fmla="*/ 2197 w 3973"/>
                <a:gd name="T21" fmla="*/ 3230 h 4135"/>
                <a:gd name="T22" fmla="*/ 2244 w 3973"/>
                <a:gd name="T23" fmla="*/ 3318 h 4135"/>
                <a:gd name="T24" fmla="*/ 2344 w 3973"/>
                <a:gd name="T25" fmla="*/ 3328 h 4135"/>
                <a:gd name="T26" fmla="*/ 2780 w 3973"/>
                <a:gd name="T27" fmla="*/ 3706 h 4135"/>
                <a:gd name="T28" fmla="*/ 2750 w 3973"/>
                <a:gd name="T29" fmla="*/ 3803 h 4135"/>
                <a:gd name="T30" fmla="*/ 2814 w 3973"/>
                <a:gd name="T31" fmla="*/ 3880 h 4135"/>
                <a:gd name="T32" fmla="*/ 2914 w 3973"/>
                <a:gd name="T33" fmla="*/ 3870 h 4135"/>
                <a:gd name="T34" fmla="*/ 3479 w 3973"/>
                <a:gd name="T35" fmla="*/ 3711 h 4135"/>
                <a:gd name="T36" fmla="*/ 3646 w 3973"/>
                <a:gd name="T37" fmla="*/ 3694 h 4135"/>
                <a:gd name="T38" fmla="*/ 3726 w 3973"/>
                <a:gd name="T39" fmla="*/ 3547 h 4135"/>
                <a:gd name="T40" fmla="*/ 2132 w 3973"/>
                <a:gd name="T41" fmla="*/ 1878 h 4135"/>
                <a:gd name="T42" fmla="*/ 2293 w 3973"/>
                <a:gd name="T43" fmla="*/ 1497 h 4135"/>
                <a:gd name="T44" fmla="*/ 2301 w 3973"/>
                <a:gd name="T45" fmla="*/ 1107 h 4135"/>
                <a:gd name="T46" fmla="*/ 2163 w 3973"/>
                <a:gd name="T47" fmla="*/ 740 h 4135"/>
                <a:gd name="T48" fmla="*/ 1889 w 3973"/>
                <a:gd name="T49" fmla="*/ 444 h 4135"/>
                <a:gd name="T50" fmla="*/ 1524 w 3973"/>
                <a:gd name="T51" fmla="*/ 276 h 4135"/>
                <a:gd name="T52" fmla="*/ 1374 w 3973"/>
                <a:gd name="T53" fmla="*/ 3 h 4135"/>
                <a:gd name="T54" fmla="*/ 1813 w 3973"/>
                <a:gd name="T55" fmla="*/ 114 h 4135"/>
                <a:gd name="T56" fmla="*/ 2188 w 3973"/>
                <a:gd name="T57" fmla="*/ 376 h 4135"/>
                <a:gd name="T58" fmla="*/ 2442 w 3973"/>
                <a:gd name="T59" fmla="*/ 738 h 4135"/>
                <a:gd name="T60" fmla="*/ 2557 w 3973"/>
                <a:gd name="T61" fmla="*/ 1154 h 4135"/>
                <a:gd name="T62" fmla="*/ 2527 w 3973"/>
                <a:gd name="T63" fmla="*/ 1586 h 4135"/>
                <a:gd name="T64" fmla="*/ 3881 w 3973"/>
                <a:gd name="T65" fmla="*/ 3282 h 4135"/>
                <a:gd name="T66" fmla="*/ 3970 w 3973"/>
                <a:gd name="T67" fmla="*/ 3497 h 4135"/>
                <a:gd name="T68" fmla="*/ 3931 w 3973"/>
                <a:gd name="T69" fmla="*/ 3731 h 4135"/>
                <a:gd name="T70" fmla="*/ 3774 w 3973"/>
                <a:gd name="T71" fmla="*/ 3906 h 4135"/>
                <a:gd name="T72" fmla="*/ 3548 w 3973"/>
                <a:gd name="T73" fmla="*/ 3972 h 4135"/>
                <a:gd name="T74" fmla="*/ 3309 w 3973"/>
                <a:gd name="T75" fmla="*/ 3899 h 4135"/>
                <a:gd name="T76" fmla="*/ 2990 w 3973"/>
                <a:gd name="T77" fmla="*/ 4108 h 4135"/>
                <a:gd name="T78" fmla="*/ 2763 w 3973"/>
                <a:gd name="T79" fmla="*/ 4123 h 4135"/>
                <a:gd name="T80" fmla="*/ 2573 w 3973"/>
                <a:gd name="T81" fmla="*/ 3996 h 4135"/>
                <a:gd name="T82" fmla="*/ 2501 w 3973"/>
                <a:gd name="T83" fmla="*/ 3781 h 4135"/>
                <a:gd name="T84" fmla="*/ 2573 w 3973"/>
                <a:gd name="T85" fmla="*/ 3567 h 4135"/>
                <a:gd name="T86" fmla="*/ 2518 w 3973"/>
                <a:gd name="T87" fmla="*/ 3510 h 4135"/>
                <a:gd name="T88" fmla="*/ 2303 w 3973"/>
                <a:gd name="T89" fmla="*/ 3583 h 4135"/>
                <a:gd name="T90" fmla="*/ 2089 w 3973"/>
                <a:gd name="T91" fmla="*/ 3510 h 4135"/>
                <a:gd name="T92" fmla="*/ 1961 w 3973"/>
                <a:gd name="T93" fmla="*/ 3322 h 4135"/>
                <a:gd name="T94" fmla="*/ 1976 w 3973"/>
                <a:gd name="T95" fmla="*/ 3094 h 4135"/>
                <a:gd name="T96" fmla="*/ 1836 w 3973"/>
                <a:gd name="T97" fmla="*/ 2437 h 4135"/>
                <a:gd name="T98" fmla="*/ 1378 w 3973"/>
                <a:gd name="T99" fmla="*/ 2559 h 4135"/>
                <a:gd name="T100" fmla="*/ 919 w 3973"/>
                <a:gd name="T101" fmla="*/ 2511 h 4135"/>
                <a:gd name="T102" fmla="*/ 515 w 3973"/>
                <a:gd name="T103" fmla="*/ 2309 h 4135"/>
                <a:gd name="T104" fmla="*/ 202 w 3973"/>
                <a:gd name="T105" fmla="*/ 1973 h 4135"/>
                <a:gd name="T106" fmla="*/ 29 w 3973"/>
                <a:gd name="T107" fmla="*/ 1555 h 4135"/>
                <a:gd name="T108" fmla="*/ 14 w 3973"/>
                <a:gd name="T109" fmla="*/ 1097 h 4135"/>
                <a:gd name="T110" fmla="*/ 155 w 3973"/>
                <a:gd name="T111" fmla="*/ 668 h 4135"/>
                <a:gd name="T112" fmla="*/ 443 w 3973"/>
                <a:gd name="T113" fmla="*/ 313 h 4135"/>
                <a:gd name="T114" fmla="*/ 833 w 3973"/>
                <a:gd name="T115" fmla="*/ 80 h 4135"/>
                <a:gd name="T116" fmla="*/ 1282 w 3973"/>
                <a:gd name="T117" fmla="*/ 0 h 4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973" h="4135">
                  <a:moveTo>
                    <a:pt x="1282" y="248"/>
                  </a:moveTo>
                  <a:lnTo>
                    <a:pt x="1200" y="251"/>
                  </a:lnTo>
                  <a:lnTo>
                    <a:pt x="1118" y="261"/>
                  </a:lnTo>
                  <a:lnTo>
                    <a:pt x="1038" y="276"/>
                  </a:lnTo>
                  <a:lnTo>
                    <a:pt x="961" y="297"/>
                  </a:lnTo>
                  <a:lnTo>
                    <a:pt x="886" y="325"/>
                  </a:lnTo>
                  <a:lnTo>
                    <a:pt x="813" y="359"/>
                  </a:lnTo>
                  <a:lnTo>
                    <a:pt x="742" y="398"/>
                  </a:lnTo>
                  <a:lnTo>
                    <a:pt x="675" y="444"/>
                  </a:lnTo>
                  <a:lnTo>
                    <a:pt x="611" y="494"/>
                  </a:lnTo>
                  <a:lnTo>
                    <a:pt x="550" y="550"/>
                  </a:lnTo>
                  <a:lnTo>
                    <a:pt x="495" y="610"/>
                  </a:lnTo>
                  <a:lnTo>
                    <a:pt x="444" y="675"/>
                  </a:lnTo>
                  <a:lnTo>
                    <a:pt x="399" y="742"/>
                  </a:lnTo>
                  <a:lnTo>
                    <a:pt x="359" y="812"/>
                  </a:lnTo>
                  <a:lnTo>
                    <a:pt x="325" y="885"/>
                  </a:lnTo>
                  <a:lnTo>
                    <a:pt x="298" y="961"/>
                  </a:lnTo>
                  <a:lnTo>
                    <a:pt x="276" y="1038"/>
                  </a:lnTo>
                  <a:lnTo>
                    <a:pt x="260" y="1118"/>
                  </a:lnTo>
                  <a:lnTo>
                    <a:pt x="251" y="1200"/>
                  </a:lnTo>
                  <a:lnTo>
                    <a:pt x="247" y="1282"/>
                  </a:lnTo>
                  <a:lnTo>
                    <a:pt x="251" y="1364"/>
                  </a:lnTo>
                  <a:lnTo>
                    <a:pt x="260" y="1444"/>
                  </a:lnTo>
                  <a:lnTo>
                    <a:pt x="276" y="1524"/>
                  </a:lnTo>
                  <a:lnTo>
                    <a:pt x="298" y="1602"/>
                  </a:lnTo>
                  <a:lnTo>
                    <a:pt x="325" y="1678"/>
                  </a:lnTo>
                  <a:lnTo>
                    <a:pt x="359" y="1750"/>
                  </a:lnTo>
                  <a:lnTo>
                    <a:pt x="399" y="1820"/>
                  </a:lnTo>
                  <a:lnTo>
                    <a:pt x="444" y="1889"/>
                  </a:lnTo>
                  <a:lnTo>
                    <a:pt x="495" y="1952"/>
                  </a:lnTo>
                  <a:lnTo>
                    <a:pt x="550" y="2012"/>
                  </a:lnTo>
                  <a:lnTo>
                    <a:pt x="611" y="2068"/>
                  </a:lnTo>
                  <a:lnTo>
                    <a:pt x="675" y="2119"/>
                  </a:lnTo>
                  <a:lnTo>
                    <a:pt x="742" y="2164"/>
                  </a:lnTo>
                  <a:lnTo>
                    <a:pt x="813" y="2203"/>
                  </a:lnTo>
                  <a:lnTo>
                    <a:pt x="886" y="2237"/>
                  </a:lnTo>
                  <a:lnTo>
                    <a:pt x="961" y="2265"/>
                  </a:lnTo>
                  <a:lnTo>
                    <a:pt x="1038" y="2287"/>
                  </a:lnTo>
                  <a:lnTo>
                    <a:pt x="1118" y="2302"/>
                  </a:lnTo>
                  <a:lnTo>
                    <a:pt x="1199" y="2313"/>
                  </a:lnTo>
                  <a:lnTo>
                    <a:pt x="1282" y="2315"/>
                  </a:lnTo>
                  <a:lnTo>
                    <a:pt x="1359" y="2313"/>
                  </a:lnTo>
                  <a:lnTo>
                    <a:pt x="1436" y="2304"/>
                  </a:lnTo>
                  <a:lnTo>
                    <a:pt x="1512" y="2290"/>
                  </a:lnTo>
                  <a:lnTo>
                    <a:pt x="1586" y="2270"/>
                  </a:lnTo>
                  <a:lnTo>
                    <a:pt x="1658" y="2244"/>
                  </a:lnTo>
                  <a:lnTo>
                    <a:pt x="1729" y="2214"/>
                  </a:lnTo>
                  <a:lnTo>
                    <a:pt x="1797" y="2178"/>
                  </a:lnTo>
                  <a:lnTo>
                    <a:pt x="1879" y="2131"/>
                  </a:lnTo>
                  <a:lnTo>
                    <a:pt x="2566" y="2816"/>
                  </a:lnTo>
                  <a:lnTo>
                    <a:pt x="2227" y="3154"/>
                  </a:lnTo>
                  <a:lnTo>
                    <a:pt x="2215" y="3171"/>
                  </a:lnTo>
                  <a:lnTo>
                    <a:pt x="2205" y="3189"/>
                  </a:lnTo>
                  <a:lnTo>
                    <a:pt x="2198" y="3208"/>
                  </a:lnTo>
                  <a:lnTo>
                    <a:pt x="2197" y="3230"/>
                  </a:lnTo>
                  <a:lnTo>
                    <a:pt x="2198" y="3250"/>
                  </a:lnTo>
                  <a:lnTo>
                    <a:pt x="2205" y="3270"/>
                  </a:lnTo>
                  <a:lnTo>
                    <a:pt x="2215" y="3288"/>
                  </a:lnTo>
                  <a:lnTo>
                    <a:pt x="2227" y="3304"/>
                  </a:lnTo>
                  <a:lnTo>
                    <a:pt x="2244" y="3318"/>
                  </a:lnTo>
                  <a:lnTo>
                    <a:pt x="2263" y="3328"/>
                  </a:lnTo>
                  <a:lnTo>
                    <a:pt x="2282" y="3333"/>
                  </a:lnTo>
                  <a:lnTo>
                    <a:pt x="2303" y="3336"/>
                  </a:lnTo>
                  <a:lnTo>
                    <a:pt x="2323" y="3333"/>
                  </a:lnTo>
                  <a:lnTo>
                    <a:pt x="2344" y="3328"/>
                  </a:lnTo>
                  <a:lnTo>
                    <a:pt x="2362" y="3318"/>
                  </a:lnTo>
                  <a:lnTo>
                    <a:pt x="2379" y="3304"/>
                  </a:lnTo>
                  <a:lnTo>
                    <a:pt x="2716" y="2967"/>
                  </a:lnTo>
                  <a:lnTo>
                    <a:pt x="3117" y="3369"/>
                  </a:lnTo>
                  <a:lnTo>
                    <a:pt x="2780" y="3706"/>
                  </a:lnTo>
                  <a:lnTo>
                    <a:pt x="2766" y="3722"/>
                  </a:lnTo>
                  <a:lnTo>
                    <a:pt x="2756" y="3741"/>
                  </a:lnTo>
                  <a:lnTo>
                    <a:pt x="2750" y="3760"/>
                  </a:lnTo>
                  <a:lnTo>
                    <a:pt x="2749" y="3781"/>
                  </a:lnTo>
                  <a:lnTo>
                    <a:pt x="2750" y="3803"/>
                  </a:lnTo>
                  <a:lnTo>
                    <a:pt x="2756" y="3822"/>
                  </a:lnTo>
                  <a:lnTo>
                    <a:pt x="2766" y="3841"/>
                  </a:lnTo>
                  <a:lnTo>
                    <a:pt x="2780" y="3857"/>
                  </a:lnTo>
                  <a:lnTo>
                    <a:pt x="2795" y="3870"/>
                  </a:lnTo>
                  <a:lnTo>
                    <a:pt x="2814" y="3880"/>
                  </a:lnTo>
                  <a:lnTo>
                    <a:pt x="2835" y="3886"/>
                  </a:lnTo>
                  <a:lnTo>
                    <a:pt x="2855" y="3887"/>
                  </a:lnTo>
                  <a:lnTo>
                    <a:pt x="2876" y="3886"/>
                  </a:lnTo>
                  <a:lnTo>
                    <a:pt x="2895" y="3880"/>
                  </a:lnTo>
                  <a:lnTo>
                    <a:pt x="2914" y="3870"/>
                  </a:lnTo>
                  <a:lnTo>
                    <a:pt x="2930" y="3857"/>
                  </a:lnTo>
                  <a:lnTo>
                    <a:pt x="3269" y="3519"/>
                  </a:lnTo>
                  <a:lnTo>
                    <a:pt x="3421" y="3672"/>
                  </a:lnTo>
                  <a:lnTo>
                    <a:pt x="3449" y="3694"/>
                  </a:lnTo>
                  <a:lnTo>
                    <a:pt x="3479" y="3711"/>
                  </a:lnTo>
                  <a:lnTo>
                    <a:pt x="3512" y="3721"/>
                  </a:lnTo>
                  <a:lnTo>
                    <a:pt x="3548" y="3725"/>
                  </a:lnTo>
                  <a:lnTo>
                    <a:pt x="3582" y="3721"/>
                  </a:lnTo>
                  <a:lnTo>
                    <a:pt x="3616" y="3711"/>
                  </a:lnTo>
                  <a:lnTo>
                    <a:pt x="3646" y="3694"/>
                  </a:lnTo>
                  <a:lnTo>
                    <a:pt x="3673" y="3672"/>
                  </a:lnTo>
                  <a:lnTo>
                    <a:pt x="3695" y="3645"/>
                  </a:lnTo>
                  <a:lnTo>
                    <a:pt x="3712" y="3615"/>
                  </a:lnTo>
                  <a:lnTo>
                    <a:pt x="3722" y="3581"/>
                  </a:lnTo>
                  <a:lnTo>
                    <a:pt x="3726" y="3547"/>
                  </a:lnTo>
                  <a:lnTo>
                    <a:pt x="3722" y="3511"/>
                  </a:lnTo>
                  <a:lnTo>
                    <a:pt x="3712" y="3478"/>
                  </a:lnTo>
                  <a:lnTo>
                    <a:pt x="3695" y="3447"/>
                  </a:lnTo>
                  <a:lnTo>
                    <a:pt x="3673" y="3420"/>
                  </a:lnTo>
                  <a:lnTo>
                    <a:pt x="2132" y="1878"/>
                  </a:lnTo>
                  <a:lnTo>
                    <a:pt x="2178" y="1796"/>
                  </a:lnTo>
                  <a:lnTo>
                    <a:pt x="2216" y="1725"/>
                  </a:lnTo>
                  <a:lnTo>
                    <a:pt x="2249" y="1650"/>
                  </a:lnTo>
                  <a:lnTo>
                    <a:pt x="2274" y="1574"/>
                  </a:lnTo>
                  <a:lnTo>
                    <a:pt x="2293" y="1497"/>
                  </a:lnTo>
                  <a:lnTo>
                    <a:pt x="2307" y="1419"/>
                  </a:lnTo>
                  <a:lnTo>
                    <a:pt x="2315" y="1341"/>
                  </a:lnTo>
                  <a:lnTo>
                    <a:pt x="2316" y="1263"/>
                  </a:lnTo>
                  <a:lnTo>
                    <a:pt x="2311" y="1184"/>
                  </a:lnTo>
                  <a:lnTo>
                    <a:pt x="2301" y="1107"/>
                  </a:lnTo>
                  <a:lnTo>
                    <a:pt x="2285" y="1031"/>
                  </a:lnTo>
                  <a:lnTo>
                    <a:pt x="2263" y="955"/>
                  </a:lnTo>
                  <a:lnTo>
                    <a:pt x="2235" y="882"/>
                  </a:lnTo>
                  <a:lnTo>
                    <a:pt x="2202" y="810"/>
                  </a:lnTo>
                  <a:lnTo>
                    <a:pt x="2163" y="740"/>
                  </a:lnTo>
                  <a:lnTo>
                    <a:pt x="2119" y="673"/>
                  </a:lnTo>
                  <a:lnTo>
                    <a:pt x="2068" y="610"/>
                  </a:lnTo>
                  <a:lnTo>
                    <a:pt x="2013" y="550"/>
                  </a:lnTo>
                  <a:lnTo>
                    <a:pt x="1952" y="494"/>
                  </a:lnTo>
                  <a:lnTo>
                    <a:pt x="1889" y="444"/>
                  </a:lnTo>
                  <a:lnTo>
                    <a:pt x="1821" y="398"/>
                  </a:lnTo>
                  <a:lnTo>
                    <a:pt x="1750" y="359"/>
                  </a:lnTo>
                  <a:lnTo>
                    <a:pt x="1678" y="325"/>
                  </a:lnTo>
                  <a:lnTo>
                    <a:pt x="1603" y="297"/>
                  </a:lnTo>
                  <a:lnTo>
                    <a:pt x="1524" y="276"/>
                  </a:lnTo>
                  <a:lnTo>
                    <a:pt x="1445" y="261"/>
                  </a:lnTo>
                  <a:lnTo>
                    <a:pt x="1364" y="251"/>
                  </a:lnTo>
                  <a:lnTo>
                    <a:pt x="1282" y="248"/>
                  </a:lnTo>
                  <a:close/>
                  <a:moveTo>
                    <a:pt x="1282" y="0"/>
                  </a:moveTo>
                  <a:lnTo>
                    <a:pt x="1374" y="3"/>
                  </a:lnTo>
                  <a:lnTo>
                    <a:pt x="1466" y="13"/>
                  </a:lnTo>
                  <a:lnTo>
                    <a:pt x="1556" y="30"/>
                  </a:lnTo>
                  <a:lnTo>
                    <a:pt x="1644" y="51"/>
                  </a:lnTo>
                  <a:lnTo>
                    <a:pt x="1730" y="80"/>
                  </a:lnTo>
                  <a:lnTo>
                    <a:pt x="1813" y="114"/>
                  </a:lnTo>
                  <a:lnTo>
                    <a:pt x="1895" y="156"/>
                  </a:lnTo>
                  <a:lnTo>
                    <a:pt x="1974" y="202"/>
                  </a:lnTo>
                  <a:lnTo>
                    <a:pt x="2048" y="255"/>
                  </a:lnTo>
                  <a:lnTo>
                    <a:pt x="2120" y="313"/>
                  </a:lnTo>
                  <a:lnTo>
                    <a:pt x="2188" y="376"/>
                  </a:lnTo>
                  <a:lnTo>
                    <a:pt x="2250" y="441"/>
                  </a:lnTo>
                  <a:lnTo>
                    <a:pt x="2306" y="511"/>
                  </a:lnTo>
                  <a:lnTo>
                    <a:pt x="2357" y="584"/>
                  </a:lnTo>
                  <a:lnTo>
                    <a:pt x="2403" y="660"/>
                  </a:lnTo>
                  <a:lnTo>
                    <a:pt x="2442" y="738"/>
                  </a:lnTo>
                  <a:lnTo>
                    <a:pt x="2476" y="817"/>
                  </a:lnTo>
                  <a:lnTo>
                    <a:pt x="2505" y="899"/>
                  </a:lnTo>
                  <a:lnTo>
                    <a:pt x="2528" y="984"/>
                  </a:lnTo>
                  <a:lnTo>
                    <a:pt x="2546" y="1068"/>
                  </a:lnTo>
                  <a:lnTo>
                    <a:pt x="2557" y="1154"/>
                  </a:lnTo>
                  <a:lnTo>
                    <a:pt x="2563" y="1240"/>
                  </a:lnTo>
                  <a:lnTo>
                    <a:pt x="2563" y="1327"/>
                  </a:lnTo>
                  <a:lnTo>
                    <a:pt x="2557" y="1413"/>
                  </a:lnTo>
                  <a:lnTo>
                    <a:pt x="2546" y="1500"/>
                  </a:lnTo>
                  <a:lnTo>
                    <a:pt x="2527" y="1586"/>
                  </a:lnTo>
                  <a:lnTo>
                    <a:pt x="2504" y="1670"/>
                  </a:lnTo>
                  <a:lnTo>
                    <a:pt x="2474" y="1754"/>
                  </a:lnTo>
                  <a:lnTo>
                    <a:pt x="2438" y="1836"/>
                  </a:lnTo>
                  <a:lnTo>
                    <a:pt x="3848" y="3245"/>
                  </a:lnTo>
                  <a:lnTo>
                    <a:pt x="3881" y="3282"/>
                  </a:lnTo>
                  <a:lnTo>
                    <a:pt x="3909" y="3321"/>
                  </a:lnTo>
                  <a:lnTo>
                    <a:pt x="3931" y="3361"/>
                  </a:lnTo>
                  <a:lnTo>
                    <a:pt x="3949" y="3405"/>
                  </a:lnTo>
                  <a:lnTo>
                    <a:pt x="3962" y="3451"/>
                  </a:lnTo>
                  <a:lnTo>
                    <a:pt x="3970" y="3497"/>
                  </a:lnTo>
                  <a:lnTo>
                    <a:pt x="3973" y="3547"/>
                  </a:lnTo>
                  <a:lnTo>
                    <a:pt x="3970" y="3595"/>
                  </a:lnTo>
                  <a:lnTo>
                    <a:pt x="3962" y="3641"/>
                  </a:lnTo>
                  <a:lnTo>
                    <a:pt x="3949" y="3687"/>
                  </a:lnTo>
                  <a:lnTo>
                    <a:pt x="3931" y="3731"/>
                  </a:lnTo>
                  <a:lnTo>
                    <a:pt x="3909" y="3772"/>
                  </a:lnTo>
                  <a:lnTo>
                    <a:pt x="3881" y="3810"/>
                  </a:lnTo>
                  <a:lnTo>
                    <a:pt x="3848" y="3847"/>
                  </a:lnTo>
                  <a:lnTo>
                    <a:pt x="3813" y="3878"/>
                  </a:lnTo>
                  <a:lnTo>
                    <a:pt x="3774" y="3906"/>
                  </a:lnTo>
                  <a:lnTo>
                    <a:pt x="3732" y="3930"/>
                  </a:lnTo>
                  <a:lnTo>
                    <a:pt x="3688" y="3948"/>
                  </a:lnTo>
                  <a:lnTo>
                    <a:pt x="3642" y="3960"/>
                  </a:lnTo>
                  <a:lnTo>
                    <a:pt x="3596" y="3969"/>
                  </a:lnTo>
                  <a:lnTo>
                    <a:pt x="3548" y="3972"/>
                  </a:lnTo>
                  <a:lnTo>
                    <a:pt x="3496" y="3968"/>
                  </a:lnTo>
                  <a:lnTo>
                    <a:pt x="3447" y="3959"/>
                  </a:lnTo>
                  <a:lnTo>
                    <a:pt x="3399" y="3945"/>
                  </a:lnTo>
                  <a:lnTo>
                    <a:pt x="3352" y="3924"/>
                  </a:lnTo>
                  <a:lnTo>
                    <a:pt x="3309" y="3899"/>
                  </a:lnTo>
                  <a:lnTo>
                    <a:pt x="3269" y="3868"/>
                  </a:lnTo>
                  <a:lnTo>
                    <a:pt x="3105" y="4031"/>
                  </a:lnTo>
                  <a:lnTo>
                    <a:pt x="3071" y="4063"/>
                  </a:lnTo>
                  <a:lnTo>
                    <a:pt x="3031" y="4088"/>
                  </a:lnTo>
                  <a:lnTo>
                    <a:pt x="2990" y="4108"/>
                  </a:lnTo>
                  <a:lnTo>
                    <a:pt x="2947" y="4123"/>
                  </a:lnTo>
                  <a:lnTo>
                    <a:pt x="2901" y="4132"/>
                  </a:lnTo>
                  <a:lnTo>
                    <a:pt x="2855" y="4135"/>
                  </a:lnTo>
                  <a:lnTo>
                    <a:pt x="2808" y="4132"/>
                  </a:lnTo>
                  <a:lnTo>
                    <a:pt x="2763" y="4123"/>
                  </a:lnTo>
                  <a:lnTo>
                    <a:pt x="2720" y="4108"/>
                  </a:lnTo>
                  <a:lnTo>
                    <a:pt x="2678" y="4088"/>
                  </a:lnTo>
                  <a:lnTo>
                    <a:pt x="2640" y="4063"/>
                  </a:lnTo>
                  <a:lnTo>
                    <a:pt x="2605" y="4031"/>
                  </a:lnTo>
                  <a:lnTo>
                    <a:pt x="2573" y="3996"/>
                  </a:lnTo>
                  <a:lnTo>
                    <a:pt x="2548" y="3958"/>
                  </a:lnTo>
                  <a:lnTo>
                    <a:pt x="2528" y="3916"/>
                  </a:lnTo>
                  <a:lnTo>
                    <a:pt x="2513" y="3873"/>
                  </a:lnTo>
                  <a:lnTo>
                    <a:pt x="2504" y="3828"/>
                  </a:lnTo>
                  <a:lnTo>
                    <a:pt x="2501" y="3781"/>
                  </a:lnTo>
                  <a:lnTo>
                    <a:pt x="2504" y="3735"/>
                  </a:lnTo>
                  <a:lnTo>
                    <a:pt x="2513" y="3689"/>
                  </a:lnTo>
                  <a:lnTo>
                    <a:pt x="2528" y="3646"/>
                  </a:lnTo>
                  <a:lnTo>
                    <a:pt x="2548" y="3605"/>
                  </a:lnTo>
                  <a:lnTo>
                    <a:pt x="2573" y="3567"/>
                  </a:lnTo>
                  <a:lnTo>
                    <a:pt x="2605" y="3531"/>
                  </a:lnTo>
                  <a:lnTo>
                    <a:pt x="2768" y="3369"/>
                  </a:lnTo>
                  <a:lnTo>
                    <a:pt x="2716" y="3317"/>
                  </a:lnTo>
                  <a:lnTo>
                    <a:pt x="2553" y="3480"/>
                  </a:lnTo>
                  <a:lnTo>
                    <a:pt x="2518" y="3510"/>
                  </a:lnTo>
                  <a:lnTo>
                    <a:pt x="2480" y="3536"/>
                  </a:lnTo>
                  <a:lnTo>
                    <a:pt x="2438" y="3557"/>
                  </a:lnTo>
                  <a:lnTo>
                    <a:pt x="2395" y="3572"/>
                  </a:lnTo>
                  <a:lnTo>
                    <a:pt x="2350" y="3581"/>
                  </a:lnTo>
                  <a:lnTo>
                    <a:pt x="2303" y="3583"/>
                  </a:lnTo>
                  <a:lnTo>
                    <a:pt x="2256" y="3581"/>
                  </a:lnTo>
                  <a:lnTo>
                    <a:pt x="2211" y="3572"/>
                  </a:lnTo>
                  <a:lnTo>
                    <a:pt x="2168" y="3557"/>
                  </a:lnTo>
                  <a:lnTo>
                    <a:pt x="2126" y="3536"/>
                  </a:lnTo>
                  <a:lnTo>
                    <a:pt x="2089" y="3510"/>
                  </a:lnTo>
                  <a:lnTo>
                    <a:pt x="2053" y="3480"/>
                  </a:lnTo>
                  <a:lnTo>
                    <a:pt x="2022" y="3444"/>
                  </a:lnTo>
                  <a:lnTo>
                    <a:pt x="1996" y="3407"/>
                  </a:lnTo>
                  <a:lnTo>
                    <a:pt x="1976" y="3365"/>
                  </a:lnTo>
                  <a:lnTo>
                    <a:pt x="1961" y="3322"/>
                  </a:lnTo>
                  <a:lnTo>
                    <a:pt x="1952" y="3277"/>
                  </a:lnTo>
                  <a:lnTo>
                    <a:pt x="1950" y="3230"/>
                  </a:lnTo>
                  <a:lnTo>
                    <a:pt x="1952" y="3183"/>
                  </a:lnTo>
                  <a:lnTo>
                    <a:pt x="1961" y="3138"/>
                  </a:lnTo>
                  <a:lnTo>
                    <a:pt x="1976" y="3094"/>
                  </a:lnTo>
                  <a:lnTo>
                    <a:pt x="1996" y="3053"/>
                  </a:lnTo>
                  <a:lnTo>
                    <a:pt x="2022" y="3014"/>
                  </a:lnTo>
                  <a:lnTo>
                    <a:pt x="2053" y="2980"/>
                  </a:lnTo>
                  <a:lnTo>
                    <a:pt x="2216" y="2816"/>
                  </a:lnTo>
                  <a:lnTo>
                    <a:pt x="1836" y="2437"/>
                  </a:lnTo>
                  <a:lnTo>
                    <a:pt x="1749" y="2475"/>
                  </a:lnTo>
                  <a:lnTo>
                    <a:pt x="1658" y="2506"/>
                  </a:lnTo>
                  <a:lnTo>
                    <a:pt x="1566" y="2531"/>
                  </a:lnTo>
                  <a:lnTo>
                    <a:pt x="1473" y="2548"/>
                  </a:lnTo>
                  <a:lnTo>
                    <a:pt x="1378" y="2559"/>
                  </a:lnTo>
                  <a:lnTo>
                    <a:pt x="1282" y="2562"/>
                  </a:lnTo>
                  <a:lnTo>
                    <a:pt x="1189" y="2560"/>
                  </a:lnTo>
                  <a:lnTo>
                    <a:pt x="1098" y="2550"/>
                  </a:lnTo>
                  <a:lnTo>
                    <a:pt x="1007" y="2533"/>
                  </a:lnTo>
                  <a:lnTo>
                    <a:pt x="919" y="2511"/>
                  </a:lnTo>
                  <a:lnTo>
                    <a:pt x="833" y="2483"/>
                  </a:lnTo>
                  <a:lnTo>
                    <a:pt x="749" y="2448"/>
                  </a:lnTo>
                  <a:lnTo>
                    <a:pt x="669" y="2407"/>
                  </a:lnTo>
                  <a:lnTo>
                    <a:pt x="590" y="2360"/>
                  </a:lnTo>
                  <a:lnTo>
                    <a:pt x="515" y="2309"/>
                  </a:lnTo>
                  <a:lnTo>
                    <a:pt x="443" y="2251"/>
                  </a:lnTo>
                  <a:lnTo>
                    <a:pt x="376" y="2188"/>
                  </a:lnTo>
                  <a:lnTo>
                    <a:pt x="311" y="2119"/>
                  </a:lnTo>
                  <a:lnTo>
                    <a:pt x="255" y="2048"/>
                  </a:lnTo>
                  <a:lnTo>
                    <a:pt x="202" y="1973"/>
                  </a:lnTo>
                  <a:lnTo>
                    <a:pt x="155" y="1895"/>
                  </a:lnTo>
                  <a:lnTo>
                    <a:pt x="115" y="1814"/>
                  </a:lnTo>
                  <a:lnTo>
                    <a:pt x="81" y="1730"/>
                  </a:lnTo>
                  <a:lnTo>
                    <a:pt x="51" y="1644"/>
                  </a:lnTo>
                  <a:lnTo>
                    <a:pt x="29" y="1555"/>
                  </a:lnTo>
                  <a:lnTo>
                    <a:pt x="14" y="1466"/>
                  </a:lnTo>
                  <a:lnTo>
                    <a:pt x="4" y="1374"/>
                  </a:lnTo>
                  <a:lnTo>
                    <a:pt x="0" y="1282"/>
                  </a:lnTo>
                  <a:lnTo>
                    <a:pt x="4" y="1188"/>
                  </a:lnTo>
                  <a:lnTo>
                    <a:pt x="14" y="1097"/>
                  </a:lnTo>
                  <a:lnTo>
                    <a:pt x="29" y="1007"/>
                  </a:lnTo>
                  <a:lnTo>
                    <a:pt x="51" y="919"/>
                  </a:lnTo>
                  <a:lnTo>
                    <a:pt x="81" y="832"/>
                  </a:lnTo>
                  <a:lnTo>
                    <a:pt x="115" y="749"/>
                  </a:lnTo>
                  <a:lnTo>
                    <a:pt x="155" y="668"/>
                  </a:lnTo>
                  <a:lnTo>
                    <a:pt x="202" y="590"/>
                  </a:lnTo>
                  <a:lnTo>
                    <a:pt x="255" y="514"/>
                  </a:lnTo>
                  <a:lnTo>
                    <a:pt x="311" y="444"/>
                  </a:lnTo>
                  <a:lnTo>
                    <a:pt x="376" y="376"/>
                  </a:lnTo>
                  <a:lnTo>
                    <a:pt x="443" y="313"/>
                  </a:lnTo>
                  <a:lnTo>
                    <a:pt x="515" y="255"/>
                  </a:lnTo>
                  <a:lnTo>
                    <a:pt x="590" y="202"/>
                  </a:lnTo>
                  <a:lnTo>
                    <a:pt x="669" y="156"/>
                  </a:lnTo>
                  <a:lnTo>
                    <a:pt x="749" y="114"/>
                  </a:lnTo>
                  <a:lnTo>
                    <a:pt x="833" y="80"/>
                  </a:lnTo>
                  <a:lnTo>
                    <a:pt x="919" y="51"/>
                  </a:lnTo>
                  <a:lnTo>
                    <a:pt x="1007" y="30"/>
                  </a:lnTo>
                  <a:lnTo>
                    <a:pt x="1098" y="13"/>
                  </a:lnTo>
                  <a:lnTo>
                    <a:pt x="1189" y="3"/>
                  </a:lnTo>
                  <a:lnTo>
                    <a:pt x="12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srgbClr val="152B48"/>
                </a:solidFill>
                <a:effectLst/>
                <a:uLnTx/>
                <a:uFillTx/>
                <a:latin typeface="Montserrat" panose="00000500000000000000" pitchFamily="50" charset="0"/>
              </a:endParaRPr>
            </a:p>
          </p:txBody>
        </p:sp>
      </p:grpSp>
      <p:sp>
        <p:nvSpPr>
          <p:cNvPr id="46" name="Título 1">
            <a:extLst>
              <a:ext uri="{FF2B5EF4-FFF2-40B4-BE49-F238E27FC236}">
                <a16:creationId xmlns:a16="http://schemas.microsoft.com/office/drawing/2014/main" id="{FDBD4C4C-EBD7-0143-86B2-02691FE5D2F4}"/>
              </a:ext>
            </a:extLst>
          </p:cNvPr>
          <p:cNvSpPr txBox="1">
            <a:spLocks/>
          </p:cNvSpPr>
          <p:nvPr/>
        </p:nvSpPr>
        <p:spPr>
          <a:xfrm>
            <a:off x="604125" y="350266"/>
            <a:ext cx="8915399" cy="2262781"/>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3200" b="1" dirty="0">
                <a:solidFill>
                  <a:srgbClr val="00AAA7"/>
                </a:solidFill>
                <a:latin typeface="Montserrat" panose="00000500000000000000" pitchFamily="50" charset="0"/>
              </a:rPr>
              <a:t>Definición</a:t>
            </a:r>
          </a:p>
        </p:txBody>
      </p:sp>
      <p:sp>
        <p:nvSpPr>
          <p:cNvPr id="24" name="Rectángulo 23">
            <a:extLst>
              <a:ext uri="{FF2B5EF4-FFF2-40B4-BE49-F238E27FC236}">
                <a16:creationId xmlns:a16="http://schemas.microsoft.com/office/drawing/2014/main" id="{435481CC-B96B-8B40-A000-CC38B6793905}"/>
              </a:ext>
            </a:extLst>
          </p:cNvPr>
          <p:cNvSpPr/>
          <p:nvPr/>
        </p:nvSpPr>
        <p:spPr>
          <a:xfrm>
            <a:off x="7892494" y="2807105"/>
            <a:ext cx="6096000" cy="2554545"/>
          </a:xfrm>
          <a:prstGeom prst="rect">
            <a:avLst/>
          </a:prstGeom>
        </p:spPr>
        <p:txBody>
          <a:bodyPr wrap="square">
            <a:spAutoFit/>
          </a:bodyPr>
          <a:lstStyle/>
          <a:p>
            <a:endParaRPr lang="es-ES" sz="2000" dirty="0">
              <a:latin typeface="Montserrat" panose="00000500000000000000" pitchFamily="50" charset="0"/>
            </a:endParaRPr>
          </a:p>
          <a:p>
            <a:br>
              <a:rPr lang="es-ES" sz="2000" dirty="0">
                <a:latin typeface="Montserrat" panose="00000500000000000000" pitchFamily="50" charset="0"/>
              </a:rPr>
            </a:br>
            <a:r>
              <a:rPr lang="es-ES" sz="2000" dirty="0">
                <a:latin typeface="Montserrat" panose="00000500000000000000" pitchFamily="50" charset="0"/>
              </a:rPr>
              <a:t>*Trastorno metabólico: </a:t>
            </a:r>
          </a:p>
          <a:p>
            <a:r>
              <a:rPr lang="es-ES" sz="2000" dirty="0">
                <a:latin typeface="Montserrat" panose="00000500000000000000" pitchFamily="50" charset="0"/>
              </a:rPr>
              <a:t>Incapacidad de transformarla </a:t>
            </a:r>
          </a:p>
          <a:p>
            <a:r>
              <a:rPr lang="es-ES" sz="2000" dirty="0">
                <a:latin typeface="Montserrat" panose="00000500000000000000" pitchFamily="50" charset="0"/>
              </a:rPr>
              <a:t>en Vit A </a:t>
            </a:r>
            <a:r>
              <a:rPr lang="es-ES" sz="2000" dirty="0">
                <a:latin typeface="Montserrat" panose="00000500000000000000" pitchFamily="50" charset="0"/>
                <a:sym typeface="Wingdings" pitchFamily="2" charset="2"/>
              </a:rPr>
              <a:t></a:t>
            </a:r>
            <a:r>
              <a:rPr lang="es-ES" sz="2000" dirty="0">
                <a:latin typeface="Montserrat" panose="00000500000000000000" pitchFamily="50" charset="0"/>
              </a:rPr>
              <a:t> DM e hipotiroidismo.</a:t>
            </a:r>
            <a:br>
              <a:rPr lang="es-ES" sz="2000" dirty="0">
                <a:latin typeface="Montserrat" panose="00000500000000000000" pitchFamily="50" charset="0"/>
              </a:rPr>
            </a:br>
            <a:br>
              <a:rPr lang="es-ES" sz="2000" dirty="0">
                <a:latin typeface="Montserrat" panose="00000500000000000000" pitchFamily="50" charset="0"/>
              </a:rPr>
            </a:br>
            <a:br>
              <a:rPr lang="es-ES" sz="2000" dirty="0">
                <a:latin typeface="Montserrat" panose="00000500000000000000" pitchFamily="50" charset="0"/>
              </a:rPr>
            </a:br>
            <a:endParaRPr lang="es-CO" sz="2000" dirty="0">
              <a:latin typeface="Montserrat" panose="00000500000000000000" pitchFamily="50" charset="0"/>
            </a:endParaRPr>
          </a:p>
        </p:txBody>
      </p:sp>
      <p:sp>
        <p:nvSpPr>
          <p:cNvPr id="2" name="Rectángulo 1">
            <a:extLst>
              <a:ext uri="{FF2B5EF4-FFF2-40B4-BE49-F238E27FC236}">
                <a16:creationId xmlns:a16="http://schemas.microsoft.com/office/drawing/2014/main" id="{76ABAE17-E4DD-A740-986E-1CDAE401579C}"/>
              </a:ext>
            </a:extLst>
          </p:cNvPr>
          <p:cNvSpPr/>
          <p:nvPr/>
        </p:nvSpPr>
        <p:spPr>
          <a:xfrm>
            <a:off x="2807953" y="1956165"/>
            <a:ext cx="5437071" cy="1015663"/>
          </a:xfrm>
          <a:prstGeom prst="rect">
            <a:avLst/>
          </a:prstGeom>
        </p:spPr>
        <p:txBody>
          <a:bodyPr wrap="square">
            <a:spAutoFit/>
          </a:bodyPr>
          <a:lstStyle/>
          <a:p>
            <a:r>
              <a:rPr lang="es-ES" sz="2000" dirty="0" err="1">
                <a:solidFill>
                  <a:srgbClr val="152B48"/>
                </a:solidFill>
                <a:latin typeface="Montserrat" panose="00000500000000000000" pitchFamily="50" charset="0"/>
              </a:rPr>
              <a:t>Carotenodermia</a:t>
            </a:r>
            <a:r>
              <a:rPr lang="es-ES" sz="2000" dirty="0">
                <a:solidFill>
                  <a:srgbClr val="152B48"/>
                </a:solidFill>
                <a:latin typeface="Montserrat" panose="00000500000000000000" pitchFamily="50" charset="0"/>
              </a:rPr>
              <a:t> </a:t>
            </a:r>
            <a:r>
              <a:rPr lang="es-ES" sz="2000" dirty="0">
                <a:solidFill>
                  <a:srgbClr val="152B48"/>
                </a:solidFill>
                <a:latin typeface="Montserrat" panose="00000500000000000000" pitchFamily="50" charset="0"/>
                <a:sym typeface="Wingdings" pitchFamily="2" charset="2"/>
              </a:rPr>
              <a:t></a:t>
            </a:r>
            <a:r>
              <a:rPr lang="es-ES" sz="2000" dirty="0">
                <a:solidFill>
                  <a:srgbClr val="152B48"/>
                </a:solidFill>
                <a:latin typeface="Montserrat" panose="00000500000000000000" pitchFamily="50" charset="0"/>
              </a:rPr>
              <a:t> acúmulo de B caroteno en estrato córneo y zonas de sudoración </a:t>
            </a:r>
            <a:r>
              <a:rPr lang="es-ES" sz="2000" b="1" dirty="0">
                <a:solidFill>
                  <a:srgbClr val="152B48"/>
                </a:solidFill>
                <a:latin typeface="Montserrat" panose="00000500000000000000" pitchFamily="50" charset="0"/>
              </a:rPr>
              <a:t>NO</a:t>
            </a:r>
            <a:r>
              <a:rPr lang="es-ES" sz="2000" dirty="0">
                <a:solidFill>
                  <a:srgbClr val="152B48"/>
                </a:solidFill>
                <a:latin typeface="Montserrat" panose="00000500000000000000" pitchFamily="50" charset="0"/>
              </a:rPr>
              <a:t> en escleras. </a:t>
            </a:r>
          </a:p>
        </p:txBody>
      </p:sp>
      <p:sp>
        <p:nvSpPr>
          <p:cNvPr id="48" name="Rectángulo 47">
            <a:extLst>
              <a:ext uri="{FF2B5EF4-FFF2-40B4-BE49-F238E27FC236}">
                <a16:creationId xmlns:a16="http://schemas.microsoft.com/office/drawing/2014/main" id="{7DF8C475-9475-9341-9036-D54A6250AF8B}"/>
              </a:ext>
            </a:extLst>
          </p:cNvPr>
          <p:cNvSpPr/>
          <p:nvPr/>
        </p:nvSpPr>
        <p:spPr>
          <a:xfrm>
            <a:off x="7016422" y="6192187"/>
            <a:ext cx="5101076" cy="338554"/>
          </a:xfrm>
          <a:prstGeom prst="rect">
            <a:avLst/>
          </a:prstGeom>
        </p:spPr>
        <p:txBody>
          <a:bodyPr wrap="none">
            <a:spAutoFit/>
          </a:bodyPr>
          <a:lstStyle/>
          <a:p>
            <a:r>
              <a:rPr lang="es-CO" sz="1600" dirty="0">
                <a:solidFill>
                  <a:srgbClr val="152B48"/>
                </a:solidFill>
                <a:latin typeface="Montserrat" panose="00000500000000000000" pitchFamily="50" charset="0"/>
                <a:ea typeface="Times New Roman" panose="02020603050405020304" pitchFamily="18" charset="0"/>
              </a:rPr>
              <a:t>Maharshark N, et al. Int J Dermatol. 2003; 42 (3). </a:t>
            </a:r>
            <a:endParaRPr lang="es-CO" sz="1600" dirty="0">
              <a:solidFill>
                <a:srgbClr val="152B48"/>
              </a:solidFill>
              <a:latin typeface="Montserrat" panose="00000500000000000000" pitchFamily="50" charset="0"/>
            </a:endParaRPr>
          </a:p>
        </p:txBody>
      </p:sp>
      <p:sp>
        <p:nvSpPr>
          <p:cNvPr id="49" name="Elipse 48">
            <a:extLst>
              <a:ext uri="{FF2B5EF4-FFF2-40B4-BE49-F238E27FC236}">
                <a16:creationId xmlns:a16="http://schemas.microsoft.com/office/drawing/2014/main" id="{63E8B22A-89FB-E249-AD4D-7E3A2FEB133D}"/>
              </a:ext>
            </a:extLst>
          </p:cNvPr>
          <p:cNvSpPr/>
          <p:nvPr/>
        </p:nvSpPr>
        <p:spPr>
          <a:xfrm>
            <a:off x="8434422" y="1573821"/>
            <a:ext cx="1463040" cy="1688018"/>
          </a:xfrm>
          <a:prstGeom prst="ellipse">
            <a:avLst/>
          </a:prstGeom>
          <a:blipFill>
            <a:blip r:embed="rId3" cstate="email">
              <a:extLst>
                <a:ext uri="{28A0092B-C50C-407E-A947-70E740481C1C}">
                  <a14:useLocalDpi xmlns:a14="http://schemas.microsoft.com/office/drawing/2010/main"/>
                </a:ext>
              </a:extLst>
            </a:blip>
            <a:srcRect/>
            <a:stretch>
              <a:fillRect/>
            </a:stretch>
          </a:blipFill>
        </p:spPr>
        <p:style>
          <a:lnRef idx="0">
            <a:schemeClr val="lt1">
              <a:hueOff val="0"/>
              <a:satOff val="0"/>
              <a:lumOff val="0"/>
              <a:alphaOff val="0"/>
            </a:schemeClr>
          </a:lnRef>
          <a:fillRef idx="1">
            <a:scrgbClr r="0" g="0" b="0"/>
          </a:fillRef>
          <a:effectRef idx="3">
            <a:schemeClr val="accent1">
              <a:tint val="50000"/>
              <a:hueOff val="0"/>
              <a:satOff val="0"/>
              <a:lumOff val="0"/>
              <a:alphaOff val="0"/>
            </a:schemeClr>
          </a:effectRef>
          <a:fontRef idx="minor">
            <a:schemeClr val="lt1">
              <a:hueOff val="0"/>
              <a:satOff val="0"/>
              <a:lumOff val="0"/>
              <a:alphaOff val="0"/>
            </a:schemeClr>
          </a:fontRef>
        </p:style>
      </p:sp>
      <p:sp>
        <p:nvSpPr>
          <p:cNvPr id="52" name="Elipse 51">
            <a:extLst>
              <a:ext uri="{FF2B5EF4-FFF2-40B4-BE49-F238E27FC236}">
                <a16:creationId xmlns:a16="http://schemas.microsoft.com/office/drawing/2014/main" id="{0DC2CCA9-C837-0249-9435-F5D645A60FE3}"/>
              </a:ext>
            </a:extLst>
          </p:cNvPr>
          <p:cNvSpPr/>
          <p:nvPr/>
        </p:nvSpPr>
        <p:spPr>
          <a:xfrm>
            <a:off x="4043086" y="4218946"/>
            <a:ext cx="1462193" cy="1454977"/>
          </a:xfrm>
          <a:prstGeom prst="ellipse">
            <a:avLst/>
          </a:prstGeom>
          <a:blipFill>
            <a:blip r:embed="rId4" cstate="email">
              <a:extLst>
                <a:ext uri="{28A0092B-C50C-407E-A947-70E740481C1C}">
                  <a14:useLocalDpi xmlns:a14="http://schemas.microsoft.com/office/drawing/2010/main"/>
                </a:ext>
              </a:extLst>
            </a:blip>
            <a:srcRect/>
            <a:stretch>
              <a:fillRect/>
            </a:stretch>
          </a:blipFill>
        </p:spPr>
        <p:style>
          <a:lnRef idx="0">
            <a:schemeClr val="lt1">
              <a:hueOff val="0"/>
              <a:satOff val="0"/>
              <a:lumOff val="0"/>
              <a:alphaOff val="0"/>
            </a:schemeClr>
          </a:lnRef>
          <a:fillRef idx="1">
            <a:scrgbClr r="0" g="0" b="0"/>
          </a:fillRef>
          <a:effectRef idx="3">
            <a:schemeClr val="accent1">
              <a:tint val="50000"/>
              <a:hueOff val="0"/>
              <a:satOff val="0"/>
              <a:lumOff val="0"/>
              <a:alphaOff val="0"/>
            </a:schemeClr>
          </a:effectRef>
          <a:fontRef idx="minor">
            <a:schemeClr val="lt1">
              <a:hueOff val="0"/>
              <a:satOff val="0"/>
              <a:lumOff val="0"/>
              <a:alphaOff val="0"/>
            </a:schemeClr>
          </a:fontRef>
        </p:style>
      </p:sp>
      <p:pic>
        <p:nvPicPr>
          <p:cNvPr id="22" name="Imagen 21">
            <a:extLst>
              <a:ext uri="{FF2B5EF4-FFF2-40B4-BE49-F238E27FC236}">
                <a16:creationId xmlns:a16="http://schemas.microsoft.com/office/drawing/2014/main" id="{F0D5C0E7-E2D1-EA49-BAA2-3EEBEF90F91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73150" y="3290001"/>
            <a:ext cx="866931" cy="866931"/>
          </a:xfrm>
          <a:prstGeom prst="rect">
            <a:avLst/>
          </a:prstGeom>
        </p:spPr>
      </p:pic>
      <p:sp>
        <p:nvSpPr>
          <p:cNvPr id="28" name="Oval 9">
            <a:extLst>
              <a:ext uri="{FF2B5EF4-FFF2-40B4-BE49-F238E27FC236}">
                <a16:creationId xmlns:a16="http://schemas.microsoft.com/office/drawing/2014/main" id="{B775E500-535B-654D-B163-09FEFDEA8AB4}"/>
              </a:ext>
            </a:extLst>
          </p:cNvPr>
          <p:cNvSpPr/>
          <p:nvPr/>
        </p:nvSpPr>
        <p:spPr>
          <a:xfrm>
            <a:off x="10668939" y="544964"/>
            <a:ext cx="1463040" cy="1466667"/>
          </a:xfrm>
          <a:prstGeom prst="ellipse">
            <a:avLst/>
          </a:prstGeom>
          <a:solidFill>
            <a:srgbClr val="76D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152B48"/>
              </a:solidFill>
              <a:effectLst/>
              <a:uLnTx/>
              <a:uFillTx/>
              <a:latin typeface="Montserrat" panose="00000500000000000000" pitchFamily="50" charset="0"/>
            </a:endParaRPr>
          </a:p>
        </p:txBody>
      </p:sp>
      <p:pic>
        <p:nvPicPr>
          <p:cNvPr id="29" name="Imagen 28">
            <a:extLst>
              <a:ext uri="{FF2B5EF4-FFF2-40B4-BE49-F238E27FC236}">
                <a16:creationId xmlns:a16="http://schemas.microsoft.com/office/drawing/2014/main" id="{1DE81752-CF84-2A4A-BC04-D5F0EF832FA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753122" y="597176"/>
            <a:ext cx="1294240" cy="1294240"/>
          </a:xfrm>
          <a:prstGeom prst="rect">
            <a:avLst/>
          </a:prstGeom>
        </p:spPr>
      </p:pic>
    </p:spTree>
    <p:extLst>
      <p:ext uri="{BB962C8B-B14F-4D97-AF65-F5344CB8AC3E}">
        <p14:creationId xmlns:p14="http://schemas.microsoft.com/office/powerpoint/2010/main" val="45717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66FBAF-D022-4341-A20B-57087B696D96}"/>
              </a:ext>
            </a:extLst>
          </p:cNvPr>
          <p:cNvSpPr/>
          <p:nvPr/>
        </p:nvSpPr>
        <p:spPr>
          <a:xfrm>
            <a:off x="526405" y="1074644"/>
            <a:ext cx="11185780" cy="2246769"/>
          </a:xfrm>
          <a:prstGeom prst="rect">
            <a:avLst/>
          </a:prstGeom>
        </p:spPr>
        <p:txBody>
          <a:bodyPr wrap="square">
            <a:spAutoFit/>
          </a:bodyPr>
          <a:lstStyle/>
          <a:p>
            <a:pPr>
              <a:spcAft>
                <a:spcPts val="0"/>
              </a:spcAft>
            </a:pPr>
            <a:r>
              <a:rPr lang="es-ES" sz="2000" dirty="0">
                <a:latin typeface="Montserrat" panose="00000500000000000000" pitchFamily="50" charset="0"/>
                <a:ea typeface="Times New Roman" panose="02020603050405020304" pitchFamily="18" charset="0"/>
              </a:rPr>
              <a:t>&lt;1% Consulta a urgencias </a:t>
            </a:r>
            <a:r>
              <a:rPr lang="es-ES" sz="2000" dirty="0">
                <a:latin typeface="Montserrat" panose="00000500000000000000" pitchFamily="50" charset="0"/>
                <a:ea typeface="Times New Roman" panose="02020603050405020304" pitchFamily="18" charset="0"/>
                <a:sym typeface="Wingdings" pitchFamily="2" charset="2"/>
              </a:rPr>
              <a:t></a:t>
            </a:r>
            <a:r>
              <a:rPr lang="es-ES" sz="2000" dirty="0">
                <a:latin typeface="Montserrat" panose="00000500000000000000" pitchFamily="50" charset="0"/>
                <a:ea typeface="Times New Roman" panose="02020603050405020304" pitchFamily="18" charset="0"/>
              </a:rPr>
              <a:t> Diagnóstico oportuno </a:t>
            </a:r>
            <a:r>
              <a:rPr lang="es-ES" sz="2000" dirty="0">
                <a:latin typeface="Montserrat" panose="00000500000000000000" pitchFamily="50" charset="0"/>
                <a:ea typeface="Times New Roman" panose="02020603050405020304" pitchFamily="18" charset="0"/>
                <a:sym typeface="Wingdings" pitchFamily="2" charset="2"/>
              </a:rPr>
              <a:t></a:t>
            </a:r>
            <a:r>
              <a:rPr lang="es-ES" sz="2000" dirty="0">
                <a:latin typeface="Montserrat" panose="00000500000000000000" pitchFamily="50" charset="0"/>
                <a:ea typeface="Times New Roman" panose="02020603050405020304" pitchFamily="18" charset="0"/>
              </a:rPr>
              <a:t> Tratamiento y pronóstico.</a:t>
            </a:r>
          </a:p>
          <a:p>
            <a:pPr>
              <a:spcAft>
                <a:spcPts val="0"/>
              </a:spcAft>
            </a:pPr>
            <a:endParaRPr lang="es-CO" sz="2000" dirty="0">
              <a:latin typeface="Montserrat" panose="00000500000000000000" pitchFamily="50" charset="0"/>
              <a:ea typeface="Times New Roman" panose="02020603050405020304" pitchFamily="18" charset="0"/>
            </a:endParaRPr>
          </a:p>
          <a:p>
            <a:pPr>
              <a:spcAft>
                <a:spcPts val="0"/>
              </a:spcAft>
            </a:pPr>
            <a:r>
              <a:rPr lang="es-ES" sz="2000" dirty="0">
                <a:latin typeface="Montserrat" panose="00000500000000000000" pitchFamily="50" charset="0"/>
                <a:ea typeface="Times New Roman" panose="02020603050405020304" pitchFamily="18" charset="0"/>
              </a:rPr>
              <a:t>Amplio espectro diagnósticos diferenciales.</a:t>
            </a:r>
          </a:p>
          <a:p>
            <a:pPr>
              <a:spcAft>
                <a:spcPts val="0"/>
              </a:spcAft>
            </a:pPr>
            <a:endParaRPr lang="es-CO" sz="2000" dirty="0">
              <a:latin typeface="Montserrat" panose="00000500000000000000" pitchFamily="50" charset="0"/>
              <a:ea typeface="Times New Roman" panose="02020603050405020304" pitchFamily="18" charset="0"/>
            </a:endParaRPr>
          </a:p>
          <a:p>
            <a:pPr>
              <a:spcAft>
                <a:spcPts val="0"/>
              </a:spcAft>
            </a:pPr>
            <a:r>
              <a:rPr lang="es-ES" sz="2000" dirty="0">
                <a:latin typeface="Montserrat" panose="00000500000000000000" pitchFamily="50" charset="0"/>
                <a:ea typeface="Times New Roman" panose="02020603050405020304" pitchFamily="18" charset="0"/>
              </a:rPr>
              <a:t>EEUU </a:t>
            </a:r>
            <a:r>
              <a:rPr lang="es-ES" sz="2000" dirty="0">
                <a:latin typeface="Montserrat" panose="00000500000000000000" pitchFamily="50" charset="0"/>
                <a:ea typeface="Times New Roman" panose="02020603050405020304" pitchFamily="18" charset="0"/>
                <a:sym typeface="Wingdings" pitchFamily="2" charset="2"/>
              </a:rPr>
              <a:t></a:t>
            </a:r>
            <a:r>
              <a:rPr lang="es-ES" sz="2000" dirty="0">
                <a:latin typeface="Montserrat" panose="00000500000000000000" pitchFamily="50" charset="0"/>
                <a:ea typeface="Times New Roman" panose="02020603050405020304" pitchFamily="18" charset="0"/>
              </a:rPr>
              <a:t> Ictericia de </a:t>
            </a:r>
            <a:r>
              <a:rPr lang="es-ES" sz="2000" dirty="0" err="1">
                <a:latin typeface="Montserrat" panose="00000500000000000000" pitchFamily="50" charset="0"/>
                <a:ea typeface="Times New Roman" panose="02020603050405020304" pitchFamily="18" charset="0"/>
              </a:rPr>
              <a:t>novo</a:t>
            </a:r>
            <a:r>
              <a:rPr lang="es-ES" sz="2000" dirty="0">
                <a:latin typeface="Montserrat" panose="00000500000000000000" pitchFamily="50" charset="0"/>
                <a:ea typeface="Times New Roman" panose="02020603050405020304" pitchFamily="18" charset="0"/>
              </a:rPr>
              <a:t> </a:t>
            </a:r>
            <a:r>
              <a:rPr lang="es-ES" sz="2000" dirty="0">
                <a:latin typeface="Montserrat" panose="00000500000000000000" pitchFamily="50" charset="0"/>
                <a:ea typeface="Times New Roman" panose="02020603050405020304" pitchFamily="18" charset="0"/>
                <a:sym typeface="Wingdings" pitchFamily="2" charset="2"/>
              </a:rPr>
              <a:t></a:t>
            </a:r>
            <a:r>
              <a:rPr lang="es-ES" sz="2000" dirty="0">
                <a:latin typeface="Montserrat" panose="00000500000000000000" pitchFamily="50" charset="0"/>
                <a:ea typeface="Times New Roman" panose="02020603050405020304" pitchFamily="18" charset="0"/>
              </a:rPr>
              <a:t> 22% enfermedad sistémica. </a:t>
            </a:r>
          </a:p>
          <a:p>
            <a:pPr>
              <a:spcAft>
                <a:spcPts val="0"/>
              </a:spcAft>
            </a:pPr>
            <a:br>
              <a:rPr lang="es-ES" sz="2000" dirty="0">
                <a:latin typeface="Montserrat" panose="00000500000000000000" pitchFamily="50" charset="0"/>
                <a:ea typeface="Times New Roman" panose="02020603050405020304" pitchFamily="18" charset="0"/>
              </a:rPr>
            </a:br>
            <a:r>
              <a:rPr lang="es-ES" sz="2000" dirty="0">
                <a:latin typeface="Montserrat" panose="00000500000000000000" pitchFamily="50" charset="0"/>
                <a:ea typeface="Times New Roman" panose="02020603050405020304" pitchFamily="18" charset="0"/>
              </a:rPr>
              <a:t>*Sepsis </a:t>
            </a:r>
            <a:r>
              <a:rPr lang="es-ES" sz="2000" dirty="0">
                <a:latin typeface="Montserrat" panose="00000500000000000000" pitchFamily="50" charset="0"/>
                <a:ea typeface="Times New Roman" panose="02020603050405020304" pitchFamily="18" charset="0"/>
                <a:sym typeface="Wingdings" pitchFamily="2" charset="2"/>
              </a:rPr>
              <a:t></a:t>
            </a:r>
            <a:r>
              <a:rPr lang="es-ES" sz="2000" dirty="0">
                <a:latin typeface="Montserrat" panose="00000500000000000000" pitchFamily="50" charset="0"/>
                <a:ea typeface="Times New Roman" panose="02020603050405020304" pitchFamily="18" charset="0"/>
              </a:rPr>
              <a:t> 33% mortalidad a 6 semanas.</a:t>
            </a:r>
            <a:endParaRPr lang="es-CO" sz="2000" dirty="0">
              <a:latin typeface="Montserrat" panose="00000500000000000000" pitchFamily="50" charset="0"/>
              <a:ea typeface="Times New Roman" panose="02020603050405020304" pitchFamily="18" charset="0"/>
            </a:endParaRPr>
          </a:p>
        </p:txBody>
      </p:sp>
      <p:sp>
        <p:nvSpPr>
          <p:cNvPr id="3" name="Título 1">
            <a:extLst>
              <a:ext uri="{FF2B5EF4-FFF2-40B4-BE49-F238E27FC236}">
                <a16:creationId xmlns:a16="http://schemas.microsoft.com/office/drawing/2014/main" id="{05571D77-897F-7E46-BCEA-4359E050A406}"/>
              </a:ext>
            </a:extLst>
          </p:cNvPr>
          <p:cNvSpPr txBox="1">
            <a:spLocks/>
          </p:cNvSpPr>
          <p:nvPr/>
        </p:nvSpPr>
        <p:spPr>
          <a:xfrm>
            <a:off x="503110" y="334920"/>
            <a:ext cx="8915399" cy="2262781"/>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2800" b="1" dirty="0">
                <a:solidFill>
                  <a:srgbClr val="00AAA7"/>
                </a:solidFill>
                <a:latin typeface="Montserrat" panose="00000500000000000000" pitchFamily="50" charset="0"/>
              </a:rPr>
              <a:t>Epidemiología</a:t>
            </a:r>
          </a:p>
        </p:txBody>
      </p:sp>
      <p:sp>
        <p:nvSpPr>
          <p:cNvPr id="4" name="Rectángulo 3">
            <a:extLst>
              <a:ext uri="{FF2B5EF4-FFF2-40B4-BE49-F238E27FC236}">
                <a16:creationId xmlns:a16="http://schemas.microsoft.com/office/drawing/2014/main" id="{D8FD616B-01C4-F142-9300-615A56B0C51B}"/>
              </a:ext>
            </a:extLst>
          </p:cNvPr>
          <p:cNvSpPr/>
          <p:nvPr/>
        </p:nvSpPr>
        <p:spPr>
          <a:xfrm>
            <a:off x="6664960" y="6255348"/>
            <a:ext cx="4987263" cy="307777"/>
          </a:xfrm>
          <a:prstGeom prst="rect">
            <a:avLst/>
          </a:prstGeom>
        </p:spPr>
        <p:txBody>
          <a:bodyPr wrap="none">
            <a:spAutoFit/>
          </a:bodyPr>
          <a:lstStyle/>
          <a:p>
            <a:pPr>
              <a:spcAft>
                <a:spcPts val="0"/>
              </a:spcAft>
            </a:pPr>
            <a:r>
              <a:rPr lang="es-ES" sz="1400" dirty="0" err="1">
                <a:latin typeface="Montserrat" panose="00000500000000000000" pitchFamily="50" charset="0"/>
                <a:ea typeface="Times New Roman" panose="02020603050405020304" pitchFamily="18" charset="0"/>
              </a:rPr>
              <a:t>Vuppalanchi</a:t>
            </a:r>
            <a:r>
              <a:rPr lang="es-ES" sz="1400" dirty="0">
                <a:latin typeface="Montserrat" panose="00000500000000000000" pitchFamily="50" charset="0"/>
                <a:ea typeface="Times New Roman" panose="02020603050405020304" pitchFamily="18" charset="0"/>
              </a:rPr>
              <a:t> R, et al. Am J </a:t>
            </a:r>
            <a:r>
              <a:rPr lang="es-ES" sz="1400" dirty="0" err="1">
                <a:latin typeface="Montserrat" panose="00000500000000000000" pitchFamily="50" charset="0"/>
                <a:ea typeface="Times New Roman" panose="02020603050405020304" pitchFamily="18" charset="0"/>
              </a:rPr>
              <a:t>Gastroenterol</a:t>
            </a:r>
            <a:r>
              <a:rPr lang="es-ES" sz="1400" dirty="0">
                <a:latin typeface="Montserrat" panose="00000500000000000000" pitchFamily="50" charset="0"/>
                <a:ea typeface="Times New Roman" panose="02020603050405020304" pitchFamily="18" charset="0"/>
              </a:rPr>
              <a:t>. 2017; 102 (3). </a:t>
            </a:r>
            <a:endParaRPr lang="es-CO" sz="1400" dirty="0">
              <a:latin typeface="Montserrat" panose="00000500000000000000" pitchFamily="50" charset="0"/>
              <a:ea typeface="Times New Roman" panose="02020603050405020304" pitchFamily="18" charset="0"/>
            </a:endParaRPr>
          </a:p>
        </p:txBody>
      </p:sp>
    </p:spTree>
    <p:extLst>
      <p:ext uri="{BB962C8B-B14F-4D97-AF65-F5344CB8AC3E}">
        <p14:creationId xmlns:p14="http://schemas.microsoft.com/office/powerpoint/2010/main" val="159043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4170017-227E-4114-A0C2-A8CD7DAEFBF1}"/>
              </a:ext>
            </a:extLst>
          </p:cNvPr>
          <p:cNvSpPr>
            <a:spLocks noGrp="1"/>
          </p:cNvSpPr>
          <p:nvPr>
            <p:ph type="title"/>
          </p:nvPr>
        </p:nvSpPr>
        <p:spPr>
          <a:xfrm>
            <a:off x="680321" y="753228"/>
            <a:ext cx="9613861" cy="1080938"/>
          </a:xfrm>
        </p:spPr>
        <p:txBody>
          <a:bodyPr/>
          <a:lstStyle/>
          <a:p>
            <a:r>
              <a:rPr lang="es-CO"/>
              <a:t>Epidemiologia</a:t>
            </a:r>
            <a:endParaRPr lang="es-CO" dirty="0"/>
          </a:p>
        </p:txBody>
      </p:sp>
      <p:pic>
        <p:nvPicPr>
          <p:cNvPr id="7" name="Marcador de contenido 6">
            <a:extLst>
              <a:ext uri="{FF2B5EF4-FFF2-40B4-BE49-F238E27FC236}">
                <a16:creationId xmlns:a16="http://schemas.microsoft.com/office/drawing/2014/main" id="{D9199A24-2ACC-494C-8F3E-B162B57A181C}"/>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03866" y="372822"/>
            <a:ext cx="8452252" cy="1461344"/>
          </a:xfrm>
          <a:prstGeom prst="rect">
            <a:avLst/>
          </a:prstGeom>
        </p:spPr>
        <p:style>
          <a:lnRef idx="2">
            <a:schemeClr val="accent1"/>
          </a:lnRef>
          <a:fillRef idx="1">
            <a:schemeClr val="lt1"/>
          </a:fillRef>
          <a:effectRef idx="0">
            <a:schemeClr val="accent1"/>
          </a:effectRef>
          <a:fontRef idx="minor">
            <a:schemeClr val="dk1"/>
          </a:fontRef>
        </p:style>
      </p:pic>
      <p:sp>
        <p:nvSpPr>
          <p:cNvPr id="9" name="CuadroTexto 8">
            <a:extLst>
              <a:ext uri="{FF2B5EF4-FFF2-40B4-BE49-F238E27FC236}">
                <a16:creationId xmlns:a16="http://schemas.microsoft.com/office/drawing/2014/main" id="{9D824BB6-C788-4D84-9C15-CE1F71595B76}"/>
              </a:ext>
            </a:extLst>
          </p:cNvPr>
          <p:cNvSpPr txBox="1"/>
          <p:nvPr/>
        </p:nvSpPr>
        <p:spPr>
          <a:xfrm>
            <a:off x="389590" y="1935189"/>
            <a:ext cx="5324475" cy="2646878"/>
          </a:xfrm>
          <a:prstGeom prst="rect">
            <a:avLst/>
          </a:prstGeom>
          <a:noFill/>
        </p:spPr>
        <p:txBody>
          <a:bodyPr wrap="square" rtlCol="0">
            <a:spAutoFit/>
          </a:bodyPr>
          <a:lstStyle/>
          <a:p>
            <a:r>
              <a:rPr lang="es-CO" sz="1600" dirty="0">
                <a:latin typeface="Montserrat" panose="00000500000000000000" pitchFamily="50" charset="0"/>
              </a:rPr>
              <a:t>Estudio retrospectivo.</a:t>
            </a:r>
          </a:p>
          <a:p>
            <a:endParaRPr lang="es-CO" sz="1600" dirty="0">
              <a:latin typeface="Montserrat" panose="00000500000000000000" pitchFamily="50" charset="0"/>
            </a:endParaRPr>
          </a:p>
          <a:p>
            <a:r>
              <a:rPr lang="es-ES" sz="1600" dirty="0">
                <a:latin typeface="Montserrat" panose="00000500000000000000" pitchFamily="50" charset="0"/>
              </a:rPr>
              <a:t>Mayores de 18 años con ictericia de reciente inicio.</a:t>
            </a:r>
          </a:p>
          <a:p>
            <a:endParaRPr lang="es-ES" sz="1600" dirty="0">
              <a:latin typeface="Montserrat" panose="00000500000000000000" pitchFamily="50" charset="0"/>
            </a:endParaRPr>
          </a:p>
          <a:p>
            <a:r>
              <a:rPr lang="es-ES" sz="1600" dirty="0">
                <a:latin typeface="Montserrat" panose="00000500000000000000" pitchFamily="50" charset="0"/>
              </a:rPr>
              <a:t>Periodo de 5 años.</a:t>
            </a:r>
          </a:p>
          <a:p>
            <a:endParaRPr lang="es-ES" sz="1600" dirty="0">
              <a:latin typeface="Montserrat" panose="00000500000000000000" pitchFamily="50" charset="0"/>
            </a:endParaRPr>
          </a:p>
          <a:p>
            <a:r>
              <a:rPr lang="es-ES" sz="1600" dirty="0">
                <a:latin typeface="Montserrat" panose="00000500000000000000" pitchFamily="50" charset="0"/>
              </a:rPr>
              <a:t>Definición &gt; 3 mg / dl sin alteraciones previas.</a:t>
            </a:r>
          </a:p>
          <a:p>
            <a:endParaRPr lang="es-ES" sz="1600" dirty="0">
              <a:latin typeface="Montserrat" panose="00000500000000000000" pitchFamily="50" charset="0"/>
            </a:endParaRPr>
          </a:p>
          <a:p>
            <a:r>
              <a:rPr lang="es-ES" sz="1600" dirty="0">
                <a:latin typeface="Montserrat" panose="00000500000000000000" pitchFamily="50" charset="0"/>
              </a:rPr>
              <a:t>Hospitalarios y ambulatorios.</a:t>
            </a:r>
            <a:endParaRPr lang="es-CO" sz="1600" dirty="0">
              <a:latin typeface="Montserrat" panose="00000500000000000000" pitchFamily="50" charset="0"/>
            </a:endParaRPr>
          </a:p>
          <a:p>
            <a:endParaRPr lang="es-CO" sz="1600" dirty="0">
              <a:latin typeface="Montserrat" panose="00000500000000000000" pitchFamily="50" charset="0"/>
            </a:endParaRPr>
          </a:p>
        </p:txBody>
      </p:sp>
      <p:pic>
        <p:nvPicPr>
          <p:cNvPr id="14" name="Imagen 13">
            <a:extLst>
              <a:ext uri="{FF2B5EF4-FFF2-40B4-BE49-F238E27FC236}">
                <a16:creationId xmlns:a16="http://schemas.microsoft.com/office/drawing/2014/main" id="{4C7150D8-F2A7-474D-AFF2-615DC385F671}"/>
              </a:ext>
            </a:extLst>
          </p:cNvPr>
          <p:cNvPicPr>
            <a:picLocks noChangeAspect="1"/>
          </p:cNvPicPr>
          <p:nvPr/>
        </p:nvPicPr>
        <p:blipFill>
          <a:blip r:embed="rId4"/>
          <a:stretch>
            <a:fillRect/>
          </a:stretch>
        </p:blipFill>
        <p:spPr>
          <a:xfrm>
            <a:off x="6096000" y="2160221"/>
            <a:ext cx="5947730" cy="4168769"/>
          </a:xfrm>
          <a:prstGeom prst="rect">
            <a:avLst/>
          </a:prstGeom>
          <a:solidFill>
            <a:schemeClr val="tx2">
              <a:lumMod val="60000"/>
              <a:lumOff val="40000"/>
            </a:schemeClr>
          </a:solidFill>
          <a:ln>
            <a:solidFill>
              <a:schemeClr val="accent1"/>
            </a:solidFill>
          </a:ln>
        </p:spPr>
        <p:style>
          <a:lnRef idx="2">
            <a:schemeClr val="accent1"/>
          </a:lnRef>
          <a:fillRef idx="1">
            <a:schemeClr val="lt1"/>
          </a:fillRef>
          <a:effectRef idx="0">
            <a:schemeClr val="accent1"/>
          </a:effectRef>
          <a:fontRef idx="minor">
            <a:schemeClr val="dk1"/>
          </a:fontRef>
        </p:style>
      </p:pic>
      <p:sp>
        <p:nvSpPr>
          <p:cNvPr id="15" name="CuadroTexto 14">
            <a:extLst>
              <a:ext uri="{FF2B5EF4-FFF2-40B4-BE49-F238E27FC236}">
                <a16:creationId xmlns:a16="http://schemas.microsoft.com/office/drawing/2014/main" id="{76BF372E-BFB1-4ED1-94DE-4DD3B37B83C4}"/>
              </a:ext>
            </a:extLst>
          </p:cNvPr>
          <p:cNvSpPr txBox="1"/>
          <p:nvPr/>
        </p:nvSpPr>
        <p:spPr>
          <a:xfrm>
            <a:off x="7085497" y="6509279"/>
            <a:ext cx="6174866" cy="276999"/>
          </a:xfrm>
          <a:prstGeom prst="rect">
            <a:avLst/>
          </a:prstGeom>
          <a:noFill/>
        </p:spPr>
        <p:txBody>
          <a:bodyPr wrap="square" rtlCol="0">
            <a:spAutoFit/>
          </a:bodyPr>
          <a:lstStyle/>
          <a:p>
            <a:r>
              <a:rPr lang="es-CO" sz="1200" dirty="0" err="1">
                <a:latin typeface="Montserrat" panose="00000500000000000000" pitchFamily="50" charset="0"/>
              </a:rPr>
              <a:t>Vuppalanchi</a:t>
            </a:r>
            <a:r>
              <a:rPr lang="es-CO" sz="1200" dirty="0">
                <a:latin typeface="Montserrat" panose="00000500000000000000" pitchFamily="50" charset="0"/>
              </a:rPr>
              <a:t> R, et al. Am J </a:t>
            </a:r>
            <a:r>
              <a:rPr lang="es-CO" sz="1200" dirty="0" err="1">
                <a:latin typeface="Montserrat" panose="00000500000000000000" pitchFamily="50" charset="0"/>
              </a:rPr>
              <a:t>Gastroenterol</a:t>
            </a:r>
            <a:r>
              <a:rPr lang="es-CO" sz="1200" dirty="0">
                <a:latin typeface="Montserrat" panose="00000500000000000000" pitchFamily="50" charset="0"/>
              </a:rPr>
              <a:t>. 2007 Mar;102(3):558-62</a:t>
            </a:r>
          </a:p>
        </p:txBody>
      </p:sp>
      <p:sp>
        <p:nvSpPr>
          <p:cNvPr id="2" name="Rectángulo 1">
            <a:extLst>
              <a:ext uri="{FF2B5EF4-FFF2-40B4-BE49-F238E27FC236}">
                <a16:creationId xmlns:a16="http://schemas.microsoft.com/office/drawing/2014/main" id="{BFF9E7AF-4321-4C17-8789-A64DF9953B6F}"/>
              </a:ext>
            </a:extLst>
          </p:cNvPr>
          <p:cNvSpPr/>
          <p:nvPr/>
        </p:nvSpPr>
        <p:spPr>
          <a:xfrm>
            <a:off x="6109827" y="3088257"/>
            <a:ext cx="5692583" cy="340743"/>
          </a:xfrm>
          <a:prstGeom prst="rect">
            <a:avLst/>
          </a:prstGeom>
          <a:solidFill>
            <a:schemeClr val="tx2">
              <a:lumMod val="60000"/>
              <a:lumOff val="40000"/>
              <a:alpha val="41000"/>
            </a:schemeClr>
          </a:solid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CO"/>
          </a:p>
        </p:txBody>
      </p:sp>
    </p:spTree>
    <p:extLst>
      <p:ext uri="{BB962C8B-B14F-4D97-AF65-F5344CB8AC3E}">
        <p14:creationId xmlns:p14="http://schemas.microsoft.com/office/powerpoint/2010/main" val="98568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6922</TotalTime>
  <Words>4178</Words>
  <Application>Microsoft Office PowerPoint</Application>
  <PresentationFormat>Panorámica</PresentationFormat>
  <Paragraphs>542</Paragraphs>
  <Slides>38</Slides>
  <Notes>26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38</vt:i4>
      </vt:variant>
    </vt:vector>
  </HeadingPairs>
  <TitlesOfParts>
    <vt:vector size="46" baseType="lpstr">
      <vt:lpstr>Arial</vt:lpstr>
      <vt:lpstr>Calibri</vt:lpstr>
      <vt:lpstr>Calibri Light</vt:lpstr>
      <vt:lpstr>GeosansLight</vt:lpstr>
      <vt:lpstr>Gill Sans</vt:lpstr>
      <vt:lpstr>Montserrat</vt:lpstr>
      <vt:lpstr>Wingdings 3</vt:lpstr>
      <vt:lpstr>PlantillaFR2021</vt:lpstr>
      <vt:lpstr>Presentación de PowerPoint</vt:lpstr>
      <vt:lpstr>Presentación de PowerPoint</vt:lpstr>
      <vt:lpstr>Caso clínico</vt:lpstr>
      <vt:lpstr>Presentación de PowerPoint</vt:lpstr>
      <vt:lpstr>Presentación de PowerPoint</vt:lpstr>
      <vt:lpstr>Presentación de PowerPoint</vt:lpstr>
      <vt:lpstr>Presentación de PowerPoint</vt:lpstr>
      <vt:lpstr>Presentación de PowerPoint</vt:lpstr>
      <vt:lpstr>Epidemiologia</vt:lpstr>
      <vt:lpstr>Presentación de PowerPoint</vt:lpstr>
      <vt:lpstr>Presentación de PowerPoint</vt:lpstr>
      <vt:lpstr>Etiología de la ictericia</vt:lpstr>
      <vt:lpstr>Presentación de PowerPoint</vt:lpstr>
      <vt:lpstr>Presentación de PowerPoint</vt:lpstr>
      <vt:lpstr>Presentación de PowerPoint</vt:lpstr>
      <vt:lpstr>Enfoque clínico</vt:lpstr>
      <vt:lpstr>Presentación de PowerPoint</vt:lpstr>
      <vt:lpstr>Presentación de PowerPoint</vt:lpstr>
      <vt:lpstr>¿Por qué realizar buena anamnesis y examen físico?</vt:lpstr>
      <vt:lpstr>Presentación de PowerPoint</vt:lpstr>
      <vt:lpstr>¿Para qué me sirven los paraclínicos?</vt:lpstr>
      <vt:lpstr>Presentación de PowerPoint</vt:lpstr>
      <vt:lpstr>Presentación de PowerPoint</vt:lpstr>
      <vt:lpstr>Presentación de PowerPoint</vt:lpstr>
      <vt:lpstr>Presentación de PowerPoint</vt:lpstr>
      <vt:lpstr>Presentación de PowerPoint</vt:lpstr>
      <vt:lpstr>Presentación de PowerPoint</vt:lpstr>
      <vt:lpstr>¿Estamos ante un patrón colestásico o hepatocelular?</vt:lpstr>
      <vt:lpstr>Presentación de PowerPoint</vt:lpstr>
      <vt:lpstr>Presentación de PowerPoint</vt:lpstr>
      <vt:lpstr>Presentación de PowerPoint</vt:lpstr>
      <vt:lpstr>Presentación de PowerPoint</vt:lpstr>
      <vt:lpstr>Presentación de PowerPoint</vt:lpstr>
      <vt:lpstr>Retomando el caso clínico…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 del paciente con ictericia</dc:title>
  <dc:creator>Microsoft Office User</dc:creator>
  <cp:lastModifiedBy>User</cp:lastModifiedBy>
  <cp:revision>87</cp:revision>
  <dcterms:created xsi:type="dcterms:W3CDTF">2019-09-04T19:22:33Z</dcterms:created>
  <dcterms:modified xsi:type="dcterms:W3CDTF">2021-04-08T17:10:11Z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903679</vt:lpwstr>
  </property>
  <property fmtid="{D5CDD505-2E9C-101B-9397-08002B2CF9AE}" name="NXPowerLiteSettings" pid="3">
    <vt:lpwstr>C7000400038000</vt:lpwstr>
  </property>
  <property fmtid="{D5CDD505-2E9C-101B-9397-08002B2CF9AE}" name="NXPowerLiteVersion" pid="4">
    <vt:lpwstr>S9.0.3</vt:lpwstr>
  </property>
</Properties>
</file>