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9" r:id="rId2"/>
    <p:sldId id="258" r:id="rId3"/>
    <p:sldId id="274" r:id="rId4"/>
    <p:sldId id="280" r:id="rId5"/>
    <p:sldId id="281" r:id="rId6"/>
    <p:sldId id="279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4" r:id="rId15"/>
    <p:sldId id="292" r:id="rId16"/>
    <p:sldId id="295" r:id="rId17"/>
    <p:sldId id="296" r:id="rId18"/>
    <p:sldId id="297" r:id="rId19"/>
    <p:sldId id="417" r:id="rId20"/>
    <p:sldId id="298" r:id="rId21"/>
    <p:sldId id="299" r:id="rId22"/>
    <p:sldId id="301" r:id="rId23"/>
    <p:sldId id="300" r:id="rId24"/>
    <p:sldId id="302" r:id="rId25"/>
    <p:sldId id="304" r:id="rId26"/>
    <p:sldId id="305" r:id="rId27"/>
    <p:sldId id="306" r:id="rId28"/>
    <p:sldId id="311" r:id="rId29"/>
    <p:sldId id="309" r:id="rId30"/>
    <p:sldId id="310" r:id="rId31"/>
    <p:sldId id="312" r:id="rId32"/>
    <p:sldId id="314" r:id="rId33"/>
    <p:sldId id="315" r:id="rId34"/>
    <p:sldId id="317" r:id="rId35"/>
    <p:sldId id="318" r:id="rId36"/>
    <p:sldId id="319" r:id="rId37"/>
    <p:sldId id="320" r:id="rId38"/>
    <p:sldId id="321" r:id="rId39"/>
    <p:sldId id="327" r:id="rId40"/>
    <p:sldId id="328" r:id="rId41"/>
    <p:sldId id="416" r:id="rId42"/>
    <p:sldId id="331" r:id="rId43"/>
    <p:sldId id="333" r:id="rId44"/>
    <p:sldId id="334" r:id="rId45"/>
    <p:sldId id="335" r:id="rId46"/>
    <p:sldId id="336" r:id="rId47"/>
    <p:sldId id="337" r:id="rId48"/>
    <p:sldId id="420" r:id="rId49"/>
    <p:sldId id="338" r:id="rId50"/>
    <p:sldId id="418" r:id="rId51"/>
    <p:sldId id="419" r:id="rId52"/>
    <p:sldId id="341" r:id="rId53"/>
    <p:sldId id="340" r:id="rId54"/>
    <p:sldId id="348" r:id="rId55"/>
    <p:sldId id="262" r:id="rId56"/>
    <p:sldId id="261" r:id="rId57"/>
    <p:sldId id="349" r:id="rId58"/>
    <p:sldId id="350" r:id="rId59"/>
    <p:sldId id="352" r:id="rId60"/>
    <p:sldId id="353" r:id="rId61"/>
    <p:sldId id="354" r:id="rId62"/>
    <p:sldId id="421" r:id="rId6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6A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76476" autoAdjust="0"/>
  </p:normalViewPr>
  <p:slideViewPr>
    <p:cSldViewPr snapToGrid="0">
      <p:cViewPr varScale="1">
        <p:scale>
          <a:sx n="66" d="100"/>
          <a:sy n="66" d="100"/>
        </p:scale>
        <p:origin x="11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F735-FFC1-4C24-9491-D892C71CF561}" type="datetimeFigureOut">
              <a:rPr lang="es-CO" smtClean="0"/>
              <a:t>7/04/2021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94FA4-FA5C-4700-9FB5-C2AD6A251D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Fuerzas deformantes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30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26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2946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err="1"/>
              <a:t>Tepria</a:t>
            </a:r>
            <a:r>
              <a:rPr lang="es-MX" dirty="0"/>
              <a:t> de las columnas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3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b="1" dirty="0">
                <a:solidFill>
                  <a:schemeClr val="tx1"/>
                </a:solidFill>
              </a:rPr>
              <a:t>Nervio cubital</a:t>
            </a:r>
          </a:p>
          <a:p>
            <a:r>
              <a:rPr lang="es-CO" dirty="0">
                <a:solidFill>
                  <a:schemeClr val="tx1"/>
                </a:solidFill>
              </a:rPr>
              <a:t>Localizado en el túnel cubital a nivel subcutáneo debajo del cóndilo medial</a:t>
            </a: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CO" b="1" dirty="0">
                <a:solidFill>
                  <a:schemeClr val="tx1"/>
                </a:solidFill>
              </a:rPr>
              <a:t>Nervio radial</a:t>
            </a:r>
          </a:p>
          <a:p>
            <a:r>
              <a:rPr lang="es-CO" dirty="0">
                <a:solidFill>
                  <a:schemeClr val="tx1"/>
                </a:solidFill>
              </a:rPr>
              <a:t>Corre entre braquiorradial y braquial anterior </a:t>
            </a:r>
          </a:p>
          <a:p>
            <a:r>
              <a:rPr lang="es-CO" dirty="0">
                <a:solidFill>
                  <a:schemeClr val="tx1"/>
                </a:solidFill>
              </a:rPr>
              <a:t>Se divide en NIP y nervio radial superficial a nivel de la cabeza radial.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28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999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b="1" dirty="0"/>
              <a:t>Signos y síntomas clínicos</a:t>
            </a:r>
          </a:p>
          <a:p>
            <a:pPr marL="0" indent="0">
              <a:buNone/>
            </a:pPr>
            <a:r>
              <a:rPr lang="es-CO" dirty="0"/>
              <a:t>Examen neurovascular</a:t>
            </a:r>
          </a:p>
          <a:p>
            <a:r>
              <a:rPr lang="es-CO" dirty="0"/>
              <a:t>Función de los nervios radial, cubital y mediano</a:t>
            </a:r>
          </a:p>
          <a:p>
            <a:r>
              <a:rPr lang="es-CO" dirty="0"/>
              <a:t>Pulsos distales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b="1" dirty="0"/>
              <a:t>Radiológico</a:t>
            </a:r>
          </a:p>
          <a:p>
            <a:pPr marL="0" indent="0">
              <a:buNone/>
            </a:pPr>
            <a:r>
              <a:rPr lang="es-CO" dirty="0"/>
              <a:t>AP y lateral codo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29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712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/>
              <a:t>Férula </a:t>
            </a:r>
            <a:r>
              <a:rPr lang="es-CO" b="1" dirty="0" err="1"/>
              <a:t>braquiopalmar</a:t>
            </a:r>
            <a:r>
              <a:rPr lang="es-CO" b="1" dirty="0"/>
              <a:t> </a:t>
            </a:r>
            <a:endParaRPr lang="es-CO" dirty="0">
              <a:sym typeface="Wingdings" panose="05000000000000000000" pitchFamily="2" charset="2"/>
            </a:endParaRPr>
          </a:p>
          <a:p>
            <a:r>
              <a:rPr lang="es-CO" b="1" dirty="0">
                <a:sym typeface="Wingdings" panose="05000000000000000000" pitchFamily="2" charset="2"/>
              </a:rPr>
              <a:t>Manejo quirúrgico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30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3647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/>
              <a:t>Tipo I: </a:t>
            </a:r>
            <a:r>
              <a:rPr lang="es-CO" dirty="0"/>
              <a:t>No desplazado o mínimamente desplazado (&lt;2 mm), sin bloqueo mecánico para la rotación</a:t>
            </a:r>
          </a:p>
          <a:p>
            <a:r>
              <a:rPr lang="es-CO" b="1" dirty="0"/>
              <a:t>Tipo II: </a:t>
            </a:r>
            <a:r>
              <a:rPr lang="es-CO" dirty="0"/>
              <a:t>Desplazamiento &gt; 2 mm o angulación, posible bloqueo mecánico para la rotación del antebrazo</a:t>
            </a:r>
          </a:p>
          <a:p>
            <a:r>
              <a:rPr lang="es-CO" b="1" dirty="0"/>
              <a:t>Tipo III: </a:t>
            </a:r>
            <a:r>
              <a:rPr lang="es-CO" dirty="0" err="1"/>
              <a:t>conminucion</a:t>
            </a:r>
            <a:r>
              <a:rPr lang="es-CO" dirty="0"/>
              <a:t> y desplazamiento, bloqueo mecánico al movimiento</a:t>
            </a:r>
          </a:p>
          <a:p>
            <a:r>
              <a:rPr lang="es-CO" b="1" dirty="0"/>
              <a:t>Tipo IV: </a:t>
            </a:r>
            <a:r>
              <a:rPr lang="es-CO" dirty="0"/>
              <a:t>Fractura de cabeza radial con luxación asociada del codo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33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4771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b="1" dirty="0"/>
              <a:t>Proyección </a:t>
            </a:r>
            <a:r>
              <a:rPr lang="es-CO" b="1" dirty="0" err="1"/>
              <a:t>radiocapitellar</a:t>
            </a:r>
            <a:r>
              <a:rPr lang="es-CO" b="1" dirty="0"/>
              <a:t> (Greenspan)</a:t>
            </a:r>
          </a:p>
          <a:p>
            <a:r>
              <a:rPr lang="es-CO" dirty="0"/>
              <a:t>Lateral-oblicua del codo</a:t>
            </a:r>
          </a:p>
          <a:p>
            <a:r>
              <a:rPr lang="es-CO" dirty="0"/>
              <a:t>Haz del rayo en ángulo de 45 grados cefálico</a:t>
            </a:r>
          </a:p>
          <a:p>
            <a:r>
              <a:rPr lang="es-CO" dirty="0"/>
              <a:t>Permite la visualización de la cabeza radial sin solapamiento con la coronoides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34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0714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b="1" dirty="0"/>
              <a:t>Manejo quirúrgico (RAFI)</a:t>
            </a:r>
          </a:p>
          <a:p>
            <a:r>
              <a:rPr lang="es-CO" dirty="0">
                <a:sym typeface="Wingdings" panose="05000000000000000000" pitchFamily="2" charset="2"/>
              </a:rPr>
              <a:t>Mason tipo II con bloque mecánico</a:t>
            </a:r>
          </a:p>
          <a:p>
            <a:r>
              <a:rPr lang="es-CO" dirty="0">
                <a:sym typeface="Wingdings" panose="05000000000000000000" pitchFamily="2" charset="2"/>
              </a:rPr>
              <a:t>Mason Tipo III donde ORIF es factible</a:t>
            </a:r>
          </a:p>
          <a:p>
            <a:r>
              <a:rPr lang="es-CO" dirty="0">
                <a:sym typeface="Wingdings" panose="05000000000000000000" pitchFamily="2" charset="2"/>
              </a:rPr>
              <a:t>Presencia de otras lesiones complejas del codo ipsilateral</a:t>
            </a:r>
          </a:p>
          <a:p>
            <a:pPr marL="0" indent="0">
              <a:buNone/>
            </a:pPr>
            <a:endParaRPr lang="es-CO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CO" b="1" dirty="0">
                <a:sym typeface="Wingdings" panose="05000000000000000000" pitchFamily="2" charset="2"/>
              </a:rPr>
              <a:t>Manejo quirúrgico (Prótesis)</a:t>
            </a:r>
          </a:p>
          <a:p>
            <a:r>
              <a:rPr lang="es-CO" dirty="0"/>
              <a:t>Fracturas conminutas (Mason Tipo III) con 3 o más fragmentos</a:t>
            </a:r>
          </a:p>
          <a:p>
            <a:r>
              <a:rPr lang="es-CO" dirty="0"/>
              <a:t>Fracturas de codo-luxaciones o lesiones de Essex </a:t>
            </a:r>
            <a:r>
              <a:rPr lang="es-CO" dirty="0" err="1"/>
              <a:t>Lopresti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36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9350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Movilización temprana.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38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2001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Raro en adultos</a:t>
            </a:r>
          </a:p>
          <a:p>
            <a:r>
              <a:rPr lang="es-CO" dirty="0"/>
              <a:t>Más común en niños con incidencia máxima entre 4 y 10 años de edad.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39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719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3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Intentar reducción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>
                <a:sym typeface="Wingdings" panose="05000000000000000000" pitchFamily="2" charset="2"/>
              </a:rPr>
              <a:t>Inmovilización con férula en supinación </a:t>
            </a:r>
            <a:r>
              <a:rPr lang="es-CO" dirty="0" err="1">
                <a:sym typeface="Wingdings" panose="05000000000000000000" pitchFamily="2" charset="2"/>
              </a:rPr>
              <a:t>Bado</a:t>
            </a:r>
            <a:r>
              <a:rPr lang="es-CO" dirty="0">
                <a:sym typeface="Wingdings" panose="05000000000000000000" pitchFamily="2" charset="2"/>
              </a:rPr>
              <a:t> I-III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41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87399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43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5176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Para todos los casos, ya que se requiere reducción anatómica de DRUJ</a:t>
            </a:r>
          </a:p>
          <a:p>
            <a:r>
              <a:rPr lang="es-CO" dirty="0"/>
              <a:t>El tratamiento quirúrgico agudo muy superior a la reconstrucción tardía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46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35059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Mayor riesgo de fractura de cadera.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47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3743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48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86558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>
                <a:solidFill>
                  <a:schemeClr val="tx1"/>
                </a:solidFill>
              </a:rPr>
              <a:t>Lesión del ligamento </a:t>
            </a:r>
            <a:r>
              <a:rPr lang="es-CO" dirty="0" err="1">
                <a:solidFill>
                  <a:schemeClr val="tx1"/>
                </a:solidFill>
              </a:rPr>
              <a:t>escafolunar</a:t>
            </a:r>
            <a:r>
              <a:rPr lang="es-CO" dirty="0">
                <a:solidFill>
                  <a:schemeClr val="tx1"/>
                </a:solidFill>
              </a:rPr>
              <a:t> (30%)</a:t>
            </a:r>
          </a:p>
          <a:p>
            <a:r>
              <a:rPr lang="es-CO" dirty="0">
                <a:solidFill>
                  <a:schemeClr val="tx1"/>
                </a:solidFill>
              </a:rPr>
              <a:t>Lesión del ligamento </a:t>
            </a:r>
            <a:r>
              <a:rPr lang="es-CO" dirty="0" err="1">
                <a:solidFill>
                  <a:schemeClr val="tx1"/>
                </a:solidFill>
              </a:rPr>
              <a:t>lunotriquetral</a:t>
            </a:r>
            <a:r>
              <a:rPr lang="es-CO" dirty="0">
                <a:solidFill>
                  <a:schemeClr val="tx1"/>
                </a:solidFill>
              </a:rPr>
              <a:t> (15%)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49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0693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b="1" dirty="0"/>
              <a:t>Colles</a:t>
            </a:r>
            <a:r>
              <a:rPr lang="es-CO" dirty="0"/>
              <a:t> </a:t>
            </a:r>
            <a:r>
              <a:rPr lang="es-CO" dirty="0">
                <a:sym typeface="Wingdings" panose="05000000000000000000" pitchFamily="2" charset="2"/>
              </a:rPr>
              <a:t></a:t>
            </a:r>
            <a:r>
              <a:rPr lang="es-CO" dirty="0"/>
              <a:t> Fractura extraarticular de baja energía, desplazada dorsalmente.</a:t>
            </a:r>
          </a:p>
          <a:p>
            <a:pPr marL="0" indent="0">
              <a:buNone/>
            </a:pPr>
            <a:r>
              <a:rPr lang="es-CO" b="1" dirty="0"/>
              <a:t>Smith</a:t>
            </a:r>
            <a:r>
              <a:rPr lang="es-CO" dirty="0"/>
              <a:t> </a:t>
            </a:r>
            <a:r>
              <a:rPr lang="es-CO" dirty="0">
                <a:sym typeface="Wingdings" panose="05000000000000000000" pitchFamily="2" charset="2"/>
              </a:rPr>
              <a:t> </a:t>
            </a:r>
            <a:r>
              <a:rPr lang="es-CO" dirty="0"/>
              <a:t> Fractura extraarticular de baja energía, desplazada hacia volar.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50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52478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b="1" dirty="0"/>
              <a:t>Die-punch</a:t>
            </a:r>
            <a:r>
              <a:rPr lang="es-CO" dirty="0"/>
              <a:t> </a:t>
            </a:r>
            <a:r>
              <a:rPr lang="es-CO" dirty="0">
                <a:sym typeface="Wingdings" panose="05000000000000000000" pitchFamily="2" charset="2"/>
              </a:rPr>
              <a:t> </a:t>
            </a:r>
            <a:r>
              <a:rPr lang="es-CO" dirty="0"/>
              <a:t> Fractura deprimida de la fosa semilunar de la superficie articular del radio distal.</a:t>
            </a:r>
          </a:p>
          <a:p>
            <a:pPr marL="0" indent="0">
              <a:buNone/>
            </a:pPr>
            <a:r>
              <a:rPr lang="es-CO" b="1" dirty="0"/>
              <a:t>Barton </a:t>
            </a:r>
            <a:r>
              <a:rPr lang="es-CO" dirty="0">
                <a:sym typeface="Wingdings" panose="05000000000000000000" pitchFamily="2" charset="2"/>
              </a:rPr>
              <a:t> </a:t>
            </a:r>
            <a:r>
              <a:rPr lang="es-CO" dirty="0"/>
              <a:t> </a:t>
            </a:r>
            <a:r>
              <a:rPr lang="es-CO" dirty="0" err="1"/>
              <a:t>Luxofractura</a:t>
            </a:r>
            <a:r>
              <a:rPr lang="es-CO" dirty="0"/>
              <a:t> de la articulación radiocarpiana con fractura intraarticular que afecta el labio volar o dorsal.</a:t>
            </a:r>
          </a:p>
          <a:p>
            <a:pPr marL="0" indent="0">
              <a:buNone/>
            </a:pPr>
            <a:r>
              <a:rPr lang="es-CO" b="1" dirty="0" err="1"/>
              <a:t>Chauffer</a:t>
            </a:r>
            <a:r>
              <a:rPr lang="es-CO" dirty="0"/>
              <a:t> </a:t>
            </a:r>
            <a:r>
              <a:rPr lang="es-CO" dirty="0">
                <a:sym typeface="Wingdings" panose="05000000000000000000" pitchFamily="2" charset="2"/>
              </a:rPr>
              <a:t> Fractura de estiloides radial.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51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6366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/>
              <a:t>El polo distal es la ubicación más común en niños debido a la secuencia de osificación.</a:t>
            </a:r>
            <a:endParaRPr lang="en-US" sz="1200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54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303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/>
              <a:t>Proyección AP y laterales de muñeca – Test escafoides – pronación (45°)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58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749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9013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811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795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0118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b="1" dirty="0"/>
              <a:t>“La mayoría de fracturas se pueden tratar de forma conservadora”</a:t>
            </a:r>
          </a:p>
          <a:p>
            <a:r>
              <a:rPr lang="es-CO" dirty="0"/>
              <a:t>Se deben remitir y definir idealmente con tomografía.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5689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Estrecha relación con el nervio radial. </a:t>
            </a:r>
          </a:p>
          <a:p>
            <a:r>
              <a:rPr lang="es-MX" dirty="0"/>
              <a:t>Fuerzas deformantes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270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14 cm proximal al epicóndilo lateral</a:t>
            </a:r>
          </a:p>
          <a:p>
            <a:r>
              <a:rPr lang="es-CO" dirty="0"/>
              <a:t>21 cm proximal al epicóndilo medial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94FA4-FA5C-4700-9FB5-C2AD6A251D4A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97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47A-6EC4-4A2D-B8AF-4C5A172A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972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12E75-5901-4AB9-BA44-79DAC562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46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14C973-513F-41DA-A3AB-77550EC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21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8FCC-6E3B-47E9-801A-B6268B66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BF2F-53A6-45FA-BA44-A39B9CD7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63193"/>
            <a:ext cx="10515600" cy="3874416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837F9C-EF2D-4624-8666-D15412D8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35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1AAF6-645E-45DB-88C5-B685DED3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08153"/>
          </a:xfrm>
        </p:spPr>
        <p:txBody>
          <a:bodyPr vert="eaVert"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42E8-4EE7-4CDB-82E1-0D6F70FB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08153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16C949A-1DB0-484C-B83A-73B7930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07E2-18A0-4E89-8129-4F3B4CE5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76"/>
            <a:ext cx="10515600" cy="1325563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51E-DC67-45AE-AC21-1BAF627A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176"/>
            <a:ext cx="10515600" cy="3142301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8CF820-BA39-44DA-B961-85651CA3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1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EBAD-7D2B-47CB-80B5-6403037F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622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89C9-371B-45E3-A6DB-E33EE1A3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5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29BDD4-EE3B-47E9-A956-B5F9022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702F-78D2-4AF1-983C-DA18C98D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9DBA-9112-4EFB-B9A3-F8978A8B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B617-1355-47D0-8D4F-5AC8EDA4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D606-F212-4585-9FAA-747E256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2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48D-F53C-414C-84D0-89B177AB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94F5-3A06-471D-814D-DC1C1A45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638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51E4-B757-4C66-94E7-CE7C8113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296"/>
            <a:ext cx="5157787" cy="3332455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03A93-6FB4-44E7-8C29-347536F75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638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2DC14-50BB-4409-B856-127CD069E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297"/>
            <a:ext cx="5183188" cy="3332454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AD5AE52-F7EF-4469-B97A-6232CC8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65D4-46AF-4EC5-9850-A3103999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D86CA-CE51-4727-B90C-9AE9BDC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87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D957EEA-F866-4147-A1E6-014124E6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D072-B9E5-442A-A8D1-C784A3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9CC3-7CE2-400C-AC74-ADEF44A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19866"/>
          </a:xfrm>
        </p:spPr>
        <p:txBody>
          <a:bodyPr/>
          <a:lstStyle>
            <a:lvl1pPr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 sz="2800"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08FEE-50F8-4AB8-BB85-E508A07F9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49891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E27C76-4A91-47CA-B503-7097C21B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9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866C-B389-49E5-8F02-3D333584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6A72E-87D8-40FA-A59C-EC6BDDF6F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0"/>
            <a:ext cx="6172200" cy="4404707"/>
          </a:xfrm>
        </p:spPr>
        <p:txBody>
          <a:bodyPr/>
          <a:lstStyle>
            <a:lvl1pPr marL="0" indent="0">
              <a:buNone/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73FC-0E16-41C4-BE15-F8C74A78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34732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E7B3239-B346-4CBD-BEDB-FCE674D5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8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1E9BE-6297-4FF5-8CFC-C0643BD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5350-59D5-4EFA-92C0-A5BEBAD8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D52E45-B1F2-47DC-949B-127B2639E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26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AEAA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1.xml.rels><?xml version="1.0" encoding="UTF-8" standalone="yes" ?><Relationships xmlns="http://schemas.openxmlformats.org/package/2006/relationships"><Relationship Id="rId2" Target="../media/image3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2" Target="../notesSlides/notesSlide16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37.jpeg" Type="http://schemas.openxmlformats.org/officeDocument/2006/relationships/image"/><Relationship Id="rId4" Target="../media/image36.jpeg" Type="http://schemas.openxmlformats.org/officeDocument/2006/relationships/image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 ?><Relationships xmlns="http://schemas.openxmlformats.org/package/2006/relationships"><Relationship Id="rId3" Target="../media/image43.jpeg" Type="http://schemas.openxmlformats.org/officeDocument/2006/relationships/image"/><Relationship Id="rId2" Target="../notesSlides/notesSlide19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 ?><Relationships xmlns="http://schemas.openxmlformats.org/package/2006/relationships"><Relationship Id="rId3" Target="../media/image52.png" Type="http://schemas.openxmlformats.org/officeDocument/2006/relationships/image"/><Relationship Id="rId2" Target="../notesSlides/notesSlide26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53.jpeg" Type="http://schemas.openxmlformats.org/officeDocument/2006/relationships/image"/></Relationships>
</file>

<file path=ppt/slides/_rels/slide51.xml.rels><?xml version="1.0" encoding="UTF-8" standalone="yes" ?><Relationships xmlns="http://schemas.openxmlformats.org/package/2006/relationships"><Relationship Id="rId3" Target="../media/image54.jpeg" Type="http://schemas.openxmlformats.org/officeDocument/2006/relationships/image"/><Relationship Id="rId2" Target="../notesSlides/notesSlide27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56.jpeg" Type="http://schemas.openxmlformats.org/officeDocument/2006/relationships/image"/><Relationship Id="rId4" Target="../media/image55.jpeg" Type="http://schemas.openxmlformats.org/officeDocument/2006/relationships/image"/></Relationships>
</file>

<file path=ppt/slides/_rels/slide52.xml.rels><?xml version="1.0" encoding="UTF-8" standalone="yes" ?><Relationships xmlns="http://schemas.openxmlformats.org/package/2006/relationships"><Relationship Id="rId2" Target="../media/image5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55.xml.rels><?xml version="1.0" encoding="UTF-8" standalone="yes" ?><Relationships xmlns="http://schemas.openxmlformats.org/package/2006/relationships"><Relationship Id="rId2" Target="../media/image6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FE52EBD-87FB-4A60-85C4-5CA34955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26" y="631478"/>
            <a:ext cx="10338148" cy="1655762"/>
          </a:xfrm>
        </p:spPr>
        <p:txBody>
          <a:bodyPr>
            <a:noAutofit/>
          </a:bodyPr>
          <a:lstStyle/>
          <a:p>
            <a:r>
              <a:rPr lang="es-MX" sz="4800" b="1" dirty="0"/>
              <a:t>Fracturas de miembro superior</a:t>
            </a:r>
            <a:endParaRPr lang="es-CO" sz="4800" b="1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E1ABF8EC-9284-4F74-B2F3-F80FD7EB2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7185"/>
            <a:ext cx="9144000" cy="1655762"/>
          </a:xfrm>
        </p:spPr>
        <p:txBody>
          <a:bodyPr/>
          <a:lstStyle/>
          <a:p>
            <a:r>
              <a:rPr lang="es-MX" dirty="0"/>
              <a:t>Luisa Fernanda Gaviria Gómez</a:t>
            </a:r>
          </a:p>
          <a:p>
            <a:r>
              <a:rPr lang="es-MX" dirty="0"/>
              <a:t>Residente de ortopedia y traumatología</a:t>
            </a:r>
          </a:p>
          <a:p>
            <a:r>
              <a:rPr lang="es-MX" dirty="0"/>
              <a:t>Universidad de Antioquia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7589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976" y="171961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Inmovilización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524"/>
            <a:ext cx="6387353" cy="2206869"/>
          </a:xfrm>
        </p:spPr>
        <p:txBody>
          <a:bodyPr>
            <a:normAutofit/>
          </a:bodyPr>
          <a:lstStyle/>
          <a:p>
            <a:r>
              <a:rPr lang="es-CO" dirty="0">
                <a:sym typeface="Wingdings" panose="05000000000000000000" pitchFamily="2" charset="2"/>
              </a:rPr>
              <a:t>4 semanas. </a:t>
            </a:r>
          </a:p>
          <a:p>
            <a:r>
              <a:rPr lang="es-CO" dirty="0">
                <a:sym typeface="Wingdings" panose="05000000000000000000" pitchFamily="2" charset="2"/>
              </a:rPr>
              <a:t>Iniciar ROM pendulares a las 2 semanas. </a:t>
            </a:r>
          </a:p>
          <a:p>
            <a:r>
              <a:rPr lang="es-CO" dirty="0">
                <a:sym typeface="Wingdings" panose="05000000000000000000" pitchFamily="2" charset="2"/>
              </a:rPr>
              <a:t>Fortalecimiento a las 6 semanas.</a:t>
            </a:r>
            <a:endParaRPr lang="es-CO" dirty="0"/>
          </a:p>
          <a:p>
            <a:pPr marL="0" indent="0">
              <a:buNone/>
            </a:pPr>
            <a:endParaRPr lang="es-CO" dirty="0">
              <a:sym typeface="Wingdings" panose="05000000000000000000" pitchFamily="2" charset="2"/>
            </a:endParaRPr>
          </a:p>
        </p:txBody>
      </p:sp>
      <p:pic>
        <p:nvPicPr>
          <p:cNvPr id="4" name="Picture 2" descr="Cabestrillo Inmovilizador Adulto - Droguería Salud Market Domicilio">
            <a:extLst>
              <a:ext uri="{FF2B5EF4-FFF2-40B4-BE49-F238E27FC236}">
                <a16:creationId xmlns:a16="http://schemas.microsoft.com/office/drawing/2014/main" id="{18FC2FD3-FC2B-458D-99B7-D402AD04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5553" y="1198686"/>
            <a:ext cx="4460628" cy="446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34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03" y="160663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Fracturas de húmero proximal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812" y="4230624"/>
            <a:ext cx="7817224" cy="2275269"/>
          </a:xfrm>
        </p:spPr>
        <p:txBody>
          <a:bodyPr>
            <a:normAutofit/>
          </a:bodyPr>
          <a:lstStyle/>
          <a:p>
            <a:r>
              <a:rPr lang="es-CO" sz="2400" dirty="0"/>
              <a:t>4-6% de todas las fracturas.</a:t>
            </a:r>
          </a:p>
          <a:p>
            <a:r>
              <a:rPr lang="es-CO" sz="2400" dirty="0"/>
              <a:t>Mujeres: hombres / 2:1.</a:t>
            </a:r>
          </a:p>
          <a:p>
            <a:r>
              <a:rPr lang="es-CO" sz="2400" dirty="0"/>
              <a:t>Trauma baja energía </a:t>
            </a:r>
            <a:r>
              <a:rPr lang="es-CO" sz="2400" dirty="0">
                <a:sym typeface="Wingdings" panose="05000000000000000000" pitchFamily="2" charset="2"/>
              </a:rPr>
              <a:t>  edad avanzada.</a:t>
            </a:r>
          </a:p>
          <a:p>
            <a:r>
              <a:rPr lang="es-CO" sz="2400" dirty="0">
                <a:sym typeface="Wingdings" panose="05000000000000000000" pitchFamily="2" charset="2"/>
              </a:rPr>
              <a:t>Trauma alta energía  adultos jóvenes.</a:t>
            </a:r>
            <a:endParaRPr lang="es-CO" sz="2400" dirty="0"/>
          </a:p>
          <a:p>
            <a:pPr marL="0" indent="0">
              <a:buNone/>
            </a:pPr>
            <a:endParaRPr lang="es-CO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E176EEF-321B-4007-8072-404E307E9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03" y="1486226"/>
            <a:ext cx="6151285" cy="185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72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actura de húmero proximal">
            <a:extLst>
              <a:ext uri="{FF2B5EF4-FFF2-40B4-BE49-F238E27FC236}">
                <a16:creationId xmlns:a16="http://schemas.microsoft.com/office/drawing/2014/main" id="{F37B127E-68F2-45AA-8AE0-EC05157760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94477" y="407063"/>
            <a:ext cx="5119286" cy="323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1530C44-432C-4D40-937C-90E3FD67E4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1163" y="2832847"/>
            <a:ext cx="4700837" cy="4025153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8B49D45B-0C1D-45F1-8057-6A95AAF71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02" y="255336"/>
            <a:ext cx="3340849" cy="1325563"/>
          </a:xfrm>
        </p:spPr>
        <p:txBody>
          <a:bodyPr>
            <a:normAutofit/>
          </a:bodyPr>
          <a:lstStyle/>
          <a:p>
            <a:r>
              <a:rPr lang="es-CO" dirty="0"/>
              <a:t>Anatomía</a:t>
            </a:r>
          </a:p>
        </p:txBody>
      </p:sp>
    </p:spTree>
    <p:extLst>
      <p:ext uri="{BB962C8B-B14F-4D97-AF65-F5344CB8AC3E}">
        <p14:creationId xmlns:p14="http://schemas.microsoft.com/office/powerpoint/2010/main" val="55056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CA7FF9F-F9EC-463B-9142-C7DF3F167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907" y="835149"/>
            <a:ext cx="4669653" cy="5875721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135C7A9C-2D16-46D3-8B13-7E82E844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20" y="268035"/>
            <a:ext cx="5008573" cy="1325563"/>
          </a:xfrm>
        </p:spPr>
        <p:txBody>
          <a:bodyPr>
            <a:normAutofit/>
          </a:bodyPr>
          <a:lstStyle/>
          <a:p>
            <a:r>
              <a:rPr lang="es-CO" dirty="0"/>
              <a:t>Partes</a:t>
            </a:r>
          </a:p>
        </p:txBody>
      </p:sp>
    </p:spTree>
    <p:extLst>
      <p:ext uri="{BB962C8B-B14F-4D97-AF65-F5344CB8AC3E}">
        <p14:creationId xmlns:p14="http://schemas.microsoft.com/office/powerpoint/2010/main" val="1251238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0BE76C6-B4E2-46F2-B9D2-0DF95291CCE5}"/>
              </a:ext>
            </a:extLst>
          </p:cNvPr>
          <p:cNvSpPr txBox="1"/>
          <p:nvPr/>
        </p:nvSpPr>
        <p:spPr>
          <a:xfrm>
            <a:off x="5488717" y="4336204"/>
            <a:ext cx="62554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152B48"/>
                </a:solidFill>
                <a:latin typeface="Montserrat" panose="00000500000000000000"/>
              </a:rPr>
              <a:t>Se considera una parte cuando: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" panose="00000500000000000000"/>
              </a:rPr>
              <a:t>Desplazamiento &gt; 1 cm.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" panose="00000500000000000000"/>
              </a:rPr>
              <a:t>Angulación / rotación &gt; 45°.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6F5F339-5989-4FA0-931A-6EE4561DE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69" y="80179"/>
            <a:ext cx="7118359" cy="1325563"/>
          </a:xfrm>
        </p:spPr>
        <p:txBody>
          <a:bodyPr>
            <a:normAutofit/>
          </a:bodyPr>
          <a:lstStyle/>
          <a:p>
            <a:r>
              <a:rPr lang="es-CO" dirty="0"/>
              <a:t>Clasificación de Neer</a:t>
            </a:r>
          </a:p>
        </p:txBody>
      </p:sp>
      <p:pic>
        <p:nvPicPr>
          <p:cNvPr id="9218" name="Picture 2" descr="Fractura de hombro - Húmero | FisioOnline">
            <a:extLst>
              <a:ext uri="{FF2B5EF4-FFF2-40B4-BE49-F238E27FC236}">
                <a16:creationId xmlns:a16="http://schemas.microsoft.com/office/drawing/2014/main" id="{8FECEB58-0C38-4871-A4DF-858E8ABD90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34661" y="1405742"/>
            <a:ext cx="6781800" cy="209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125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33" y="227307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Lesiones asociadas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945" y="1979132"/>
            <a:ext cx="6559062" cy="43816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Lesión nerviosa mas común </a:t>
            </a:r>
            <a:r>
              <a:rPr lang="es-CO" dirty="0">
                <a:sym typeface="Wingdings" panose="05000000000000000000" pitchFamily="2" charset="2"/>
              </a:rPr>
              <a:t> axilar &gt; supraescapular: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>
                <a:sym typeface="Wingdings" panose="05000000000000000000" pitchFamily="2" charset="2"/>
              </a:rPr>
              <a:t>Clínica  sensibilidad cara lateral de hombro.</a:t>
            </a:r>
          </a:p>
          <a:p>
            <a:pPr marL="0" indent="0">
              <a:lnSpc>
                <a:spcPct val="100000"/>
              </a:lnSpc>
              <a:buNone/>
            </a:pPr>
            <a:endParaRPr lang="es-CO" dirty="0"/>
          </a:p>
          <a:p>
            <a:pPr>
              <a:lnSpc>
                <a:spcPct val="100000"/>
              </a:lnSpc>
            </a:pPr>
            <a:r>
              <a:rPr lang="es-CO" dirty="0"/>
              <a:t>Lesión arterial: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Poco frecuentes (incidencia 5-6%).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Cuello quirúrgico.</a:t>
            </a:r>
          </a:p>
        </p:txBody>
      </p:sp>
    </p:spTree>
    <p:extLst>
      <p:ext uri="{BB962C8B-B14F-4D97-AF65-F5344CB8AC3E}">
        <p14:creationId xmlns:p14="http://schemas.microsoft.com/office/powerpoint/2010/main" val="1906103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28" y="-68693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572" y="1104996"/>
            <a:ext cx="6405254" cy="17340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Deformidad en el hombro.</a:t>
            </a:r>
          </a:p>
          <a:p>
            <a:pPr>
              <a:lnSpc>
                <a:spcPct val="100000"/>
              </a:lnSpc>
            </a:pPr>
            <a:r>
              <a:rPr lang="es-CO" b="1" dirty="0"/>
              <a:t>Imágenes.</a:t>
            </a:r>
          </a:p>
          <a:p>
            <a:pPr>
              <a:lnSpc>
                <a:spcPct val="100000"/>
              </a:lnSpc>
            </a:pPr>
            <a:r>
              <a:rPr lang="es-CO" dirty="0"/>
              <a:t>Serie de trauma de hombro.</a:t>
            </a:r>
          </a:p>
          <a:p>
            <a:pPr>
              <a:lnSpc>
                <a:spcPct val="100000"/>
              </a:lnSpc>
            </a:pPr>
            <a:r>
              <a:rPr lang="es-CO" dirty="0"/>
              <a:t>TC </a:t>
            </a:r>
            <a:r>
              <a:rPr lang="es-CO" dirty="0">
                <a:sym typeface="Wingdings" panose="05000000000000000000" pitchFamily="2" charset="2"/>
              </a:rPr>
              <a:t> conminución, luxofractura. </a:t>
            </a:r>
            <a:endParaRPr lang="es-CO" dirty="0"/>
          </a:p>
        </p:txBody>
      </p:sp>
      <p:pic>
        <p:nvPicPr>
          <p:cNvPr id="11266" name="Picture 2" descr="FAPap - El-estudio-radiologico-de-la-patologia-osteoarticular-generalidades">
            <a:extLst>
              <a:ext uri="{FF2B5EF4-FFF2-40B4-BE49-F238E27FC236}">
                <a16:creationId xmlns:a16="http://schemas.microsoft.com/office/drawing/2014/main" id="{AB4246D0-1139-4687-BB79-8BCBBF0FFC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55414" y="3952346"/>
            <a:ext cx="7057292" cy="272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Fracturas complejas de húmero proximal en pacientes laboralmente activos |  FONDOSCIENCE">
            <a:extLst>
              <a:ext uri="{FF2B5EF4-FFF2-40B4-BE49-F238E27FC236}">
                <a16:creationId xmlns:a16="http://schemas.microsoft.com/office/drawing/2014/main" id="{A612855C-D371-4EE4-BA62-06F1C3214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2348" y="208336"/>
            <a:ext cx="3688080" cy="361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701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053" y="481663"/>
            <a:ext cx="10515600" cy="747238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688" y="1689373"/>
            <a:ext cx="3798277" cy="16041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b="1" dirty="0"/>
              <a:t>Conservador en lo posible.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D9B5DC-EFA6-4B9A-B8F2-15FA2E637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8293" y="935660"/>
            <a:ext cx="7522345" cy="3987538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Fracturas del cuello quirúrgico y anatómico, mínimamente desplazadas. </a:t>
            </a:r>
          </a:p>
          <a:p>
            <a:pPr algn="just"/>
            <a:r>
              <a:rPr lang="es-CO" dirty="0"/>
              <a:t>Fractura de tuberosidad mayor desplazada &lt;5 mm.</a:t>
            </a:r>
          </a:p>
          <a:p>
            <a:pPr algn="just"/>
            <a:r>
              <a:rPr lang="es-CO" dirty="0"/>
              <a:t>Fracturas en pacientes que no son candidatos para cirugía.</a:t>
            </a:r>
          </a:p>
        </p:txBody>
      </p:sp>
      <p:pic>
        <p:nvPicPr>
          <p:cNvPr id="6" name="Picture 2" descr="Resultado de imagen de cabestrillo">
            <a:extLst>
              <a:ext uri="{FF2B5EF4-FFF2-40B4-BE49-F238E27FC236}">
                <a16:creationId xmlns:a16="http://schemas.microsoft.com/office/drawing/2014/main" id="{C609EE62-53F3-4986-B054-E6366DC46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4066" y="3429000"/>
            <a:ext cx="2372851" cy="328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845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0" y="189891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Fracturas de diáfisis humeral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85" y="1637663"/>
            <a:ext cx="5773615" cy="1791337"/>
          </a:xfrm>
        </p:spPr>
        <p:txBody>
          <a:bodyPr>
            <a:normAutofit lnSpcReduction="10000"/>
          </a:bodyPr>
          <a:lstStyle/>
          <a:p>
            <a:r>
              <a:rPr lang="es-CO" dirty="0"/>
              <a:t>3-5% de todas las fracturas.</a:t>
            </a:r>
          </a:p>
          <a:p>
            <a:endParaRPr lang="es-CO" dirty="0"/>
          </a:p>
          <a:p>
            <a:r>
              <a:rPr lang="es-CO" dirty="0"/>
              <a:t>Distribución demográfica bimodal.</a:t>
            </a:r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03D0129-2192-46F6-83D7-FCB229C0B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138290"/>
            <a:ext cx="5823177" cy="338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60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55ACD-5540-482A-907A-69071A2C0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906" y="221129"/>
            <a:ext cx="10515600" cy="1325563"/>
          </a:xfrm>
        </p:spPr>
        <p:txBody>
          <a:bodyPr/>
          <a:lstStyle/>
          <a:p>
            <a:r>
              <a:rPr lang="es-MX" dirty="0"/>
              <a:t>Anatomía</a:t>
            </a:r>
            <a:endParaRPr lang="es-CO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CA250C2-BEE4-4AB1-AC83-CEAC4A56E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83516" y="2025472"/>
            <a:ext cx="7558213" cy="396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8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6" y="0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Fracturas de clavícula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128"/>
            <a:ext cx="10515600" cy="3468053"/>
          </a:xfrm>
        </p:spPr>
        <p:txBody>
          <a:bodyPr/>
          <a:lstStyle/>
          <a:p>
            <a:r>
              <a:rPr lang="es-CO" dirty="0"/>
              <a:t>Lesiones traumáticas comunes.</a:t>
            </a:r>
          </a:p>
          <a:p>
            <a:r>
              <a:rPr lang="es-CO" dirty="0"/>
              <a:t>Tratamiento controvertido.</a:t>
            </a:r>
          </a:p>
          <a:p>
            <a:r>
              <a:rPr lang="es-CO" dirty="0"/>
              <a:t>2.6-4% de todas las fracturas.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0162387-F973-4E06-923E-8D3A9D176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992" y="2311605"/>
            <a:ext cx="5310187" cy="400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02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Resultado de imagen de fractura holstein lewis">
            <a:extLst>
              <a:ext uri="{FF2B5EF4-FFF2-40B4-BE49-F238E27FC236}">
                <a16:creationId xmlns:a16="http://schemas.microsoft.com/office/drawing/2014/main" id="{AAF22E93-75EB-4E30-83D7-FBD82863E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5411" y="3509088"/>
            <a:ext cx="3179585" cy="315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844" y="60441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Lesiones asociadas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36" y="1465954"/>
            <a:ext cx="7063502" cy="437903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CO" b="1" dirty="0"/>
              <a:t>Lesión nerviosa mas común </a:t>
            </a:r>
            <a:r>
              <a:rPr lang="es-CO" b="1" dirty="0">
                <a:sym typeface="Wingdings" panose="05000000000000000000" pitchFamily="2" charset="2"/>
              </a:rPr>
              <a:t> n. radial (12-16%)  mayoría neuropraxias: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CO" dirty="0"/>
              <a:t>Curso a lo largo de la corredera radial (6cm).</a:t>
            </a:r>
          </a:p>
          <a:p>
            <a:pPr>
              <a:lnSpc>
                <a:spcPct val="110000"/>
              </a:lnSpc>
            </a:pPr>
            <a:endParaRPr lang="es-CO" dirty="0"/>
          </a:p>
          <a:p>
            <a:pPr marL="0" indent="0">
              <a:lnSpc>
                <a:spcPct val="110000"/>
              </a:lnSpc>
              <a:buNone/>
            </a:pPr>
            <a:r>
              <a:rPr lang="es-CO" b="1" dirty="0"/>
              <a:t>Tercio distal de diáfisis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CO" b="1" dirty="0"/>
              <a:t>humeral: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CO" dirty="0">
                <a:solidFill>
                  <a:schemeClr val="tx1"/>
                </a:solidFill>
              </a:rPr>
              <a:t>Holstein Lewis </a:t>
            </a:r>
            <a:r>
              <a:rPr lang="es-CO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CO" dirty="0">
                <a:solidFill>
                  <a:schemeClr val="tx1"/>
                </a:solidFill>
                <a:sym typeface="Wingdings" panose="05000000000000000000" pitchFamily="2" charset="2"/>
              </a:rPr>
              <a:t>incidencia 22%.</a:t>
            </a:r>
            <a:endParaRPr lang="es-CO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s-CO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00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18" y="200211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266"/>
            <a:ext cx="4700954" cy="1615761"/>
          </a:xfrm>
        </p:spPr>
        <p:txBody>
          <a:bodyPr/>
          <a:lstStyle/>
          <a:p>
            <a:r>
              <a:rPr lang="es-CO" b="1" dirty="0"/>
              <a:t>Deformidad evidente.</a:t>
            </a:r>
          </a:p>
          <a:p>
            <a:r>
              <a:rPr lang="es-CO" b="1" dirty="0"/>
              <a:t>Lesión neurológica.</a:t>
            </a:r>
          </a:p>
          <a:p>
            <a:endParaRPr lang="es-CO" dirty="0"/>
          </a:p>
        </p:txBody>
      </p:sp>
      <p:pic>
        <p:nvPicPr>
          <p:cNvPr id="13314" name="Picture 2" descr="FRACTURA DE DIÁFISIS HUMERAL DISTAL | SOMACOT - Sociedad Matritense de  Cirugía Ortopédica y Traumatología">
            <a:extLst>
              <a:ext uri="{FF2B5EF4-FFF2-40B4-BE49-F238E27FC236}">
                <a16:creationId xmlns:a16="http://schemas.microsoft.com/office/drawing/2014/main" id="{67297589-BD6E-4FED-BA44-2166AE2DA8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39154" y="1466520"/>
            <a:ext cx="6277708" cy="461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15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59" y="236155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307" y="2116316"/>
            <a:ext cx="6535615" cy="4453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Alineación aceptable:</a:t>
            </a:r>
          </a:p>
          <a:p>
            <a:pPr>
              <a:lnSpc>
                <a:spcPct val="100000"/>
              </a:lnSpc>
            </a:pPr>
            <a:r>
              <a:rPr lang="es-CO" dirty="0"/>
              <a:t>&lt;20° angulación anterior.</a:t>
            </a:r>
          </a:p>
          <a:p>
            <a:pPr>
              <a:lnSpc>
                <a:spcPct val="100000"/>
              </a:lnSpc>
            </a:pPr>
            <a:r>
              <a:rPr lang="es-CO" dirty="0"/>
              <a:t>&lt;30° angulación varo / valgo.</a:t>
            </a:r>
          </a:p>
          <a:p>
            <a:pPr>
              <a:lnSpc>
                <a:spcPct val="100000"/>
              </a:lnSpc>
            </a:pPr>
            <a:r>
              <a:rPr lang="es-CO" dirty="0"/>
              <a:t>&lt;3 cm de acortamiento.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3600" b="1" dirty="0"/>
          </a:p>
        </p:txBody>
      </p:sp>
    </p:spTree>
    <p:extLst>
      <p:ext uri="{BB962C8B-B14F-4D97-AF65-F5344CB8AC3E}">
        <p14:creationId xmlns:p14="http://schemas.microsoft.com/office/powerpoint/2010/main" val="1165173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343" y="162332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Ortopédico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300" y="1487895"/>
            <a:ext cx="3654630" cy="1646625"/>
          </a:xfrm>
        </p:spPr>
        <p:txBody>
          <a:bodyPr/>
          <a:lstStyle/>
          <a:p>
            <a:r>
              <a:rPr lang="es-CO" b="1" dirty="0"/>
              <a:t>90% de los casos.</a:t>
            </a:r>
          </a:p>
          <a:p>
            <a:r>
              <a:rPr lang="es-CO" dirty="0"/>
              <a:t>Férula </a:t>
            </a:r>
            <a:r>
              <a:rPr lang="es-CO" dirty="0">
                <a:sym typeface="Wingdings" panose="05000000000000000000" pitchFamily="2" charset="2"/>
              </a:rPr>
              <a:t> brace.</a:t>
            </a:r>
            <a:endParaRPr lang="es-CO" dirty="0"/>
          </a:p>
        </p:txBody>
      </p:sp>
      <p:pic>
        <p:nvPicPr>
          <p:cNvPr id="9218" name="Picture 2" descr="Resultado de imagen de ferula humero">
            <a:extLst>
              <a:ext uri="{FF2B5EF4-FFF2-40B4-BE49-F238E27FC236}">
                <a16:creationId xmlns:a16="http://schemas.microsoft.com/office/drawing/2014/main" id="{5B41D9FD-80ED-4664-AD71-E8EC4899E4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790858" y="2091405"/>
            <a:ext cx="3048385" cy="420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82AC7F1-9BE2-441C-81A9-3E0BFD040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528" y="2091406"/>
            <a:ext cx="3845330" cy="420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81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99" y="61845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929"/>
            <a:ext cx="10515600" cy="355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b="1" dirty="0"/>
              <a:t>Indicaciones absolutas de cirugía:</a:t>
            </a:r>
          </a:p>
          <a:p>
            <a:pPr lvl="1"/>
            <a:r>
              <a:rPr lang="es-CO" dirty="0"/>
              <a:t>Fractura abierta.</a:t>
            </a:r>
          </a:p>
          <a:p>
            <a:pPr lvl="1"/>
            <a:r>
              <a:rPr lang="es-CO" dirty="0"/>
              <a:t>Lesión vascular que requiere reparación.</a:t>
            </a:r>
          </a:p>
          <a:p>
            <a:pPr lvl="1"/>
            <a:r>
              <a:rPr lang="es-CO" dirty="0"/>
              <a:t>Lesión del plexo braquial.</a:t>
            </a:r>
          </a:p>
          <a:p>
            <a:pPr lvl="1"/>
            <a:r>
              <a:rPr lang="es-CO" dirty="0"/>
              <a:t>Fractura ipsilateral del antebrazo (codo flotante).</a:t>
            </a:r>
          </a:p>
          <a:p>
            <a:pPr lvl="1"/>
            <a:r>
              <a:rPr lang="es-CO" dirty="0"/>
              <a:t>Lesión severa de tejidos blandos o pérdida ósea.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10242" name="Picture 2" descr="Resultado de imagen de BELANGERO HUMERO">
            <a:extLst>
              <a:ext uri="{FF2B5EF4-FFF2-40B4-BE49-F238E27FC236}">
                <a16:creationId xmlns:a16="http://schemas.microsoft.com/office/drawing/2014/main" id="{09CB57D7-50A7-4A61-AB07-1CB51A9E6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9833" y="1425118"/>
            <a:ext cx="2156372" cy="469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659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829" y="276254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Fracturas de húmero distal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8134D50-4D40-45FD-AE46-06BA76EE81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9619" y="1739700"/>
            <a:ext cx="3609587" cy="482782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A1AC34A-64CA-4F9C-82CC-954C56035D7D}"/>
              </a:ext>
            </a:extLst>
          </p:cNvPr>
          <p:cNvSpPr txBox="1"/>
          <p:nvPr/>
        </p:nvSpPr>
        <p:spPr>
          <a:xfrm>
            <a:off x="1060065" y="1463935"/>
            <a:ext cx="6321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0.5 – 7% de todas las fracturas.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400" dirty="0">
              <a:solidFill>
                <a:srgbClr val="152B48"/>
              </a:solidFill>
              <a:latin typeface="Montserra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Patrón mas común: fracturas intercondilares.</a:t>
            </a:r>
          </a:p>
        </p:txBody>
      </p:sp>
    </p:spTree>
    <p:extLst>
      <p:ext uri="{BB962C8B-B14F-4D97-AF65-F5344CB8AC3E}">
        <p14:creationId xmlns:p14="http://schemas.microsoft.com/office/powerpoint/2010/main" val="2849552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015" y="74570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Lesiones asociadas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08" y="1173854"/>
            <a:ext cx="9551504" cy="3468053"/>
          </a:xfrm>
        </p:spPr>
        <p:txBody>
          <a:bodyPr>
            <a:normAutofit/>
          </a:bodyPr>
          <a:lstStyle/>
          <a:p>
            <a:r>
              <a:rPr lang="es-CO" sz="2400" dirty="0"/>
              <a:t>Luxación del codo.</a:t>
            </a:r>
          </a:p>
          <a:p>
            <a:r>
              <a:rPr lang="es-CO" sz="2400" dirty="0"/>
              <a:t>Triada terrible.</a:t>
            </a:r>
          </a:p>
          <a:p>
            <a:r>
              <a:rPr lang="es-CO" sz="2400" dirty="0"/>
              <a:t>Codo flotante.</a:t>
            </a:r>
          </a:p>
          <a:p>
            <a:r>
              <a:rPr lang="es-CO" sz="2400" dirty="0"/>
              <a:t>Síndrome compartimental.</a:t>
            </a:r>
          </a:p>
        </p:txBody>
      </p:sp>
      <p:pic>
        <p:nvPicPr>
          <p:cNvPr id="15362" name="Picture 2" descr="Resultado de imagen de triada terrible">
            <a:extLst>
              <a:ext uri="{FF2B5EF4-FFF2-40B4-BE49-F238E27FC236}">
                <a16:creationId xmlns:a16="http://schemas.microsoft.com/office/drawing/2014/main" id="{EED6C5EA-6AB8-47CC-A6EB-E5B8B9495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5562" y="1400133"/>
            <a:ext cx="6550340" cy="405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084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Resultado de imagen de triangulo humero distal">
            <a:extLst>
              <a:ext uri="{FF2B5EF4-FFF2-40B4-BE49-F238E27FC236}">
                <a16:creationId xmlns:a16="http://schemas.microsoft.com/office/drawing/2014/main" id="{FFB51603-4EE7-4459-8AD2-BE02A580D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654" y="997777"/>
            <a:ext cx="7400619" cy="555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6973AB1C-6F4D-4410-BE27-DA520D220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906" y="363879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Anatomía</a:t>
            </a:r>
          </a:p>
        </p:txBody>
      </p:sp>
    </p:spTree>
    <p:extLst>
      <p:ext uri="{BB962C8B-B14F-4D97-AF65-F5344CB8AC3E}">
        <p14:creationId xmlns:p14="http://schemas.microsoft.com/office/powerpoint/2010/main" val="1186431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54" y="276955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Anatomía</a:t>
            </a:r>
          </a:p>
        </p:txBody>
      </p:sp>
      <p:pic>
        <p:nvPicPr>
          <p:cNvPr id="18434" name="Picture 2" descr="Fracturas de Humero">
            <a:extLst>
              <a:ext uri="{FF2B5EF4-FFF2-40B4-BE49-F238E27FC236}">
                <a16:creationId xmlns:a16="http://schemas.microsoft.com/office/drawing/2014/main" id="{EED49620-42FE-4B41-A42E-F2221A883D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06211" y="733582"/>
            <a:ext cx="6495465" cy="548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113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5" y="261087"/>
            <a:ext cx="4930473" cy="1325563"/>
          </a:xfrm>
        </p:spPr>
        <p:txBody>
          <a:bodyPr>
            <a:normAutofit/>
          </a:bodyPr>
          <a:lstStyle/>
          <a:p>
            <a:r>
              <a:rPr lang="es-CO" dirty="0"/>
              <a:t>Diagnóstico</a:t>
            </a:r>
          </a:p>
        </p:txBody>
      </p:sp>
      <p:pic>
        <p:nvPicPr>
          <p:cNvPr id="16386" name="Picture 2" descr="Resultado de imagen de territorios nerviosos mano">
            <a:extLst>
              <a:ext uri="{FF2B5EF4-FFF2-40B4-BE49-F238E27FC236}">
                <a16:creationId xmlns:a16="http://schemas.microsoft.com/office/drawing/2014/main" id="{70021721-8C9A-4E6A-995C-730958244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2505" y="82424"/>
            <a:ext cx="4192057" cy="288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" name="Picture 2" descr="Fracturas y luxaciones codo">
            <a:extLst>
              <a:ext uri="{FF2B5EF4-FFF2-40B4-BE49-F238E27FC236}">
                <a16:creationId xmlns:a16="http://schemas.microsoft.com/office/drawing/2014/main" id="{E05F2CD2-2B10-4479-860F-F56E46DA54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55922" y="3025119"/>
            <a:ext cx="6341793" cy="374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64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30" y="183811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Fracturas de clavícula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0377AA8-60CB-486B-A7F7-12111F3D2C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5324" y="3102469"/>
            <a:ext cx="5679281" cy="33352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4927340-22FE-4D87-89AC-51309E8E51AC}"/>
              </a:ext>
            </a:extLst>
          </p:cNvPr>
          <p:cNvSpPr txBox="1"/>
          <p:nvPr/>
        </p:nvSpPr>
        <p:spPr>
          <a:xfrm>
            <a:off x="1073851" y="1336116"/>
            <a:ext cx="612538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>
                <a:solidFill>
                  <a:srgbClr val="152B48"/>
                </a:solidFill>
                <a:latin typeface="Montserrat" pitchFamily="2" charset="77"/>
              </a:rPr>
              <a:t>75-80% tercio medio.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>
                <a:solidFill>
                  <a:srgbClr val="152B48"/>
                </a:solidFill>
                <a:latin typeface="Montserrat" pitchFamily="2" charset="77"/>
              </a:rPr>
              <a:t>10-30% tercio distal.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>
                <a:solidFill>
                  <a:srgbClr val="152B48"/>
                </a:solidFill>
                <a:latin typeface="Montserrat" pitchFamily="2" charset="77"/>
              </a:rPr>
              <a:t>Unión tercio medio y tercio externo.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152B48"/>
              </a:solidFill>
              <a:latin typeface="Montserrat" pitchFamily="2" charset="77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DD7891B-8D1D-43E1-87C0-22745F2B93D0}"/>
              </a:ext>
            </a:extLst>
          </p:cNvPr>
          <p:cNvCxnSpPr>
            <a:cxnSpLocks/>
          </p:cNvCxnSpPr>
          <p:nvPr/>
        </p:nvCxnSpPr>
        <p:spPr>
          <a:xfrm>
            <a:off x="8578655" y="3159031"/>
            <a:ext cx="0" cy="23704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brir llave 7">
            <a:extLst>
              <a:ext uri="{FF2B5EF4-FFF2-40B4-BE49-F238E27FC236}">
                <a16:creationId xmlns:a16="http://schemas.microsoft.com/office/drawing/2014/main" id="{99E6FC26-A11E-4068-A4BA-21F9A711F970}"/>
              </a:ext>
            </a:extLst>
          </p:cNvPr>
          <p:cNvSpPr/>
          <p:nvPr/>
        </p:nvSpPr>
        <p:spPr>
          <a:xfrm rot="5400000">
            <a:off x="10478220" y="3616425"/>
            <a:ext cx="509784" cy="1241373"/>
          </a:xfrm>
          <a:prstGeom prst="lef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id="{9CF8F622-34E0-4ECE-AEF3-36BE8B999942}"/>
              </a:ext>
            </a:extLst>
          </p:cNvPr>
          <p:cNvSpPr/>
          <p:nvPr/>
        </p:nvSpPr>
        <p:spPr>
          <a:xfrm rot="5400000">
            <a:off x="8872272" y="2795926"/>
            <a:ext cx="543404" cy="1266143"/>
          </a:xfrm>
          <a:prstGeom prst="lef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id="{5F622C18-E95C-4212-8FC4-58DE4BC54A3C}"/>
              </a:ext>
            </a:extLst>
          </p:cNvPr>
          <p:cNvSpPr/>
          <p:nvPr/>
        </p:nvSpPr>
        <p:spPr>
          <a:xfrm rot="5400000">
            <a:off x="7219204" y="2035436"/>
            <a:ext cx="509784" cy="1241373"/>
          </a:xfrm>
          <a:prstGeom prst="lef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8980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180809"/>
            <a:ext cx="10515600" cy="1325563"/>
          </a:xfrm>
        </p:spPr>
        <p:txBody>
          <a:bodyPr>
            <a:normAutofit/>
          </a:bodyPr>
          <a:lstStyle/>
          <a:p>
            <a:r>
              <a:rPr lang="es-CO" sz="4800" dirty="0"/>
              <a:t>Tratamiento </a:t>
            </a:r>
          </a:p>
        </p:txBody>
      </p:sp>
      <p:pic>
        <p:nvPicPr>
          <p:cNvPr id="26626" name="Picture 2" descr="Fracturas del Codo - Unidad Hombro y Codo de Madrid">
            <a:extLst>
              <a:ext uri="{FF2B5EF4-FFF2-40B4-BE49-F238E27FC236}">
                <a16:creationId xmlns:a16="http://schemas.microsoft.com/office/drawing/2014/main" id="{A1B611C6-AF87-4C18-82DF-E9BF4A37B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55431" y="1691254"/>
            <a:ext cx="2651404" cy="484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Inmovilización y tracción esquelética – Buen estudiante de medicina">
            <a:extLst>
              <a:ext uri="{FF2B5EF4-FFF2-40B4-BE49-F238E27FC236}">
                <a16:creationId xmlns:a16="http://schemas.microsoft.com/office/drawing/2014/main" id="{811E5E69-DF71-432C-8D18-D16E46737E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7905" y="1820701"/>
            <a:ext cx="4476782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045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44" y="207569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Fracturas de la cúpula radial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2B4F812-D172-4EE3-A355-1174EDF65C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9483" y="2393617"/>
            <a:ext cx="5178266" cy="388114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BBEF9E8-DF4A-4504-A55D-7DC5DE492966}"/>
              </a:ext>
            </a:extLst>
          </p:cNvPr>
          <p:cNvSpPr txBox="1"/>
          <p:nvPr/>
        </p:nvSpPr>
        <p:spPr>
          <a:xfrm>
            <a:off x="751474" y="1656534"/>
            <a:ext cx="62947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800" dirty="0">
                <a:solidFill>
                  <a:srgbClr val="152B48"/>
                </a:solidFill>
                <a:latin typeface="Montserrat" pitchFamily="2" charset="77"/>
              </a:rPr>
              <a:t>1.5 – 4% de todas las fracturas.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800" dirty="0">
              <a:solidFill>
                <a:srgbClr val="152B48"/>
              </a:solidFill>
              <a:latin typeface="Montserra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800" dirty="0">
                <a:solidFill>
                  <a:srgbClr val="152B48"/>
                </a:solidFill>
                <a:latin typeface="Montserrat" pitchFamily="2" charset="77"/>
              </a:rPr>
              <a:t>Fracturas más comunes del codo (33%).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800" dirty="0">
              <a:solidFill>
                <a:srgbClr val="152B48"/>
              </a:solidFill>
              <a:latin typeface="Montserra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8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048509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985" y="0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Lesiones asociadas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63FFC3-12ED-47ED-9CAF-CBA866CD9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423" y="2507565"/>
            <a:ext cx="6535615" cy="314230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AutoNum type="arabicPeriod"/>
            </a:pPr>
            <a:r>
              <a:rPr lang="es-CO" sz="2800" dirty="0"/>
              <a:t>Tejidos blandos:</a:t>
            </a:r>
          </a:p>
          <a:p>
            <a:pPr marL="742950" lvl="1" indent="-285750">
              <a:lnSpc>
                <a:spcPct val="100000"/>
              </a:lnSpc>
            </a:pPr>
            <a:r>
              <a:rPr lang="es-CO" dirty="0"/>
              <a:t>Ligamento colateral lateral 80%.</a:t>
            </a:r>
          </a:p>
          <a:p>
            <a:pPr marL="742950" lvl="1" indent="-285750">
              <a:lnSpc>
                <a:spcPct val="100000"/>
              </a:lnSpc>
            </a:pPr>
            <a:r>
              <a:rPr lang="es-CO" b="1" dirty="0"/>
              <a:t>Ligamento colateral medial.</a:t>
            </a:r>
          </a:p>
          <a:p>
            <a:pPr marL="742950" lvl="1" indent="-285750">
              <a:lnSpc>
                <a:spcPct val="100000"/>
              </a:lnSpc>
            </a:pPr>
            <a:r>
              <a:rPr lang="es-CO" dirty="0"/>
              <a:t>Lesiones ligamentaria combinadas.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CO" dirty="0"/>
              <a:t>2. Triada terrible.</a:t>
            </a:r>
            <a:endParaRPr lang="es-CO" sz="2800" dirty="0"/>
          </a:p>
        </p:txBody>
      </p:sp>
      <p:pic>
        <p:nvPicPr>
          <p:cNvPr id="27650" name="Picture 2" descr="Tríada desgraciada del codo | Revista de la Sociedad Andaluza de  Traumatología y Ortopedia">
            <a:extLst>
              <a:ext uri="{FF2B5EF4-FFF2-40B4-BE49-F238E27FC236}">
                <a16:creationId xmlns:a16="http://schemas.microsoft.com/office/drawing/2014/main" id="{161BE532-E915-4BAE-B814-84490F286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049" y="1055965"/>
            <a:ext cx="3151310" cy="239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911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467" y="556122"/>
            <a:ext cx="5738790" cy="1284556"/>
          </a:xfrm>
        </p:spPr>
        <p:txBody>
          <a:bodyPr>
            <a:noAutofit/>
          </a:bodyPr>
          <a:lstStyle/>
          <a:p>
            <a:r>
              <a:rPr lang="es-CO" dirty="0"/>
              <a:t>Clasificación Mason (modificada Hotchkiss)</a:t>
            </a:r>
          </a:p>
        </p:txBody>
      </p:sp>
      <p:pic>
        <p:nvPicPr>
          <p:cNvPr id="29700" name="Picture 4" descr="Hemiartroplastía de cúpula radial en pacientes con fractura tipo III y IV  según Mason Johnston">
            <a:extLst>
              <a:ext uri="{FF2B5EF4-FFF2-40B4-BE49-F238E27FC236}">
                <a16:creationId xmlns:a16="http://schemas.microsoft.com/office/drawing/2014/main" id="{F40BE29C-6258-4A82-9833-70D50BC396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30658" y="1470212"/>
            <a:ext cx="6420875" cy="485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123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846" y="40130"/>
            <a:ext cx="5539154" cy="1325563"/>
          </a:xfrm>
        </p:spPr>
        <p:txBody>
          <a:bodyPr>
            <a:normAutofit/>
          </a:bodyPr>
          <a:lstStyle/>
          <a:p>
            <a:r>
              <a:rPr lang="es-CO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370" y="2038983"/>
            <a:ext cx="9411907" cy="3468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b="1" dirty="0"/>
              <a:t>Radiológico:</a:t>
            </a:r>
          </a:p>
          <a:p>
            <a:r>
              <a:rPr lang="es-CO" sz="2400" dirty="0"/>
              <a:t>AP y lateral de codo </a:t>
            </a:r>
            <a:r>
              <a:rPr lang="es-CO" sz="2400" dirty="0">
                <a:sym typeface="Wingdings" panose="05000000000000000000" pitchFamily="2" charset="2"/>
              </a:rPr>
              <a:t> signo cojinete grado en Fx sutiles.</a:t>
            </a:r>
          </a:p>
          <a:p>
            <a:r>
              <a:rPr lang="es-CO" sz="2400" b="1" dirty="0"/>
              <a:t>Proyección radiocapitellar (Greenspan) – TAC.</a:t>
            </a:r>
          </a:p>
          <a:p>
            <a:pPr marL="0" indent="0">
              <a:buNone/>
            </a:pPr>
            <a:endParaRPr lang="es-CO" sz="2400" dirty="0"/>
          </a:p>
        </p:txBody>
      </p:sp>
      <p:pic>
        <p:nvPicPr>
          <p:cNvPr id="30722" name="Picture 2" descr="D T | Fracturas de la Cabeza del Radio">
            <a:extLst>
              <a:ext uri="{FF2B5EF4-FFF2-40B4-BE49-F238E27FC236}">
                <a16:creationId xmlns:a16="http://schemas.microsoft.com/office/drawing/2014/main" id="{8C016FA4-153D-448B-A4ED-F7DE3C10D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8764" y="3931096"/>
            <a:ext cx="2303584" cy="276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4" name="Picture 4" descr="Caso Clínico: Fractura de cabeza radial tipo Mason II. | Pfizer para  profesionales">
            <a:extLst>
              <a:ext uri="{FF2B5EF4-FFF2-40B4-BE49-F238E27FC236}">
                <a16:creationId xmlns:a16="http://schemas.microsoft.com/office/drawing/2014/main" id="{643AC04E-A986-4F46-A6C7-0AEDA0D26B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73312" y="111846"/>
            <a:ext cx="5253318" cy="212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Picture 6" descr="Fracturas del codo. A) TC coronal. Fractura tipo I de Mason de la... |  Download Scientific Diagram">
            <a:extLst>
              <a:ext uri="{FF2B5EF4-FFF2-40B4-BE49-F238E27FC236}">
                <a16:creationId xmlns:a16="http://schemas.microsoft.com/office/drawing/2014/main" id="{FC13A6D2-EBBA-425C-A48E-639C88271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1458" y="3966954"/>
            <a:ext cx="3839308" cy="276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7392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35909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38" y="1307707"/>
            <a:ext cx="10949353" cy="42425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Manejo conservador </a:t>
            </a:r>
            <a:r>
              <a:rPr lang="es-CO" b="1" dirty="0">
                <a:sym typeface="Wingdings" pitchFamily="2" charset="2"/>
              </a:rPr>
              <a:t></a:t>
            </a:r>
            <a:r>
              <a:rPr lang="es-CO" sz="2400" dirty="0">
                <a:sym typeface="Wingdings" panose="05000000000000000000" pitchFamily="2" charset="2"/>
              </a:rPr>
              <a:t> breve período de inmovilización seguido de ROM temprana.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Fracturas aisladas mínimamente desplazadas sin bloqueos mecánicos (Mason Tipo I).</a:t>
            </a:r>
            <a:endParaRPr lang="es-CO" dirty="0"/>
          </a:p>
        </p:txBody>
      </p:sp>
      <p:pic>
        <p:nvPicPr>
          <p:cNvPr id="4" name="Picture 2" descr="Resultado de imagen de cabestrillo">
            <a:extLst>
              <a:ext uri="{FF2B5EF4-FFF2-40B4-BE49-F238E27FC236}">
                <a16:creationId xmlns:a16="http://schemas.microsoft.com/office/drawing/2014/main" id="{ED085C77-B0D5-45FD-A13D-7C6D168F5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4354" y="3141710"/>
            <a:ext cx="2372851" cy="328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3751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56" y="0"/>
            <a:ext cx="4157098" cy="1344168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pic>
        <p:nvPicPr>
          <p:cNvPr id="31746" name="Picture 2" descr="Fracturas conminutas de la cabeza radial: estudio comparativo entre  resección y fijación interna - ScienceDirect">
            <a:extLst>
              <a:ext uri="{FF2B5EF4-FFF2-40B4-BE49-F238E27FC236}">
                <a16:creationId xmlns:a16="http://schemas.microsoft.com/office/drawing/2014/main" id="{0580FC26-D17E-4D5E-9EFF-6E2E864C33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18378" y="270134"/>
            <a:ext cx="6662667" cy="315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FRACTURAS DE LA CABEZA DEL RADIO Ignacio Pérez Correa 1/11 EPIDEMIOLOGÍA  Las fracturas de cabeza de radio son las más frecuen">
            <a:extLst>
              <a:ext uri="{FF2B5EF4-FFF2-40B4-BE49-F238E27FC236}">
                <a16:creationId xmlns:a16="http://schemas.microsoft.com/office/drawing/2014/main" id="{7ADF6BDC-EE89-46A3-955E-1DDD14F34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50070" y="3602081"/>
            <a:ext cx="6009007" cy="308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Picture 6" descr="Efectos sobre el codo de la resección de la cabeza radial por fractura  aislada de la cabeza del radio en pacientes jóvenes">
            <a:extLst>
              <a:ext uri="{FF2B5EF4-FFF2-40B4-BE49-F238E27FC236}">
                <a16:creationId xmlns:a16="http://schemas.microsoft.com/office/drawing/2014/main" id="{BDF54909-82CF-458A-B896-9AC4271FA4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87675" y="1229833"/>
            <a:ext cx="3456341" cy="237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5717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12" y="135984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Fracturas del olécranon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1C6B40-7A9D-42CE-8850-50792E9DC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460" y="1299887"/>
            <a:ext cx="11239807" cy="2692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3000" b="1" dirty="0"/>
              <a:t>Mecanismo:</a:t>
            </a:r>
          </a:p>
          <a:p>
            <a:pPr lvl="1"/>
            <a:r>
              <a:rPr lang="es-CO" sz="2600" b="1" dirty="0"/>
              <a:t>Golpe directo: </a:t>
            </a:r>
            <a:r>
              <a:rPr lang="es-CO" sz="2600" dirty="0"/>
              <a:t>generalmente resulta en fractura conminuta.</a:t>
            </a:r>
          </a:p>
          <a:p>
            <a:pPr lvl="1"/>
            <a:r>
              <a:rPr lang="es-CO" sz="2600" b="1" dirty="0"/>
              <a:t>Golpe indirecto:</a:t>
            </a:r>
          </a:p>
          <a:p>
            <a:pPr lvl="2">
              <a:buFont typeface="Wingdings" pitchFamily="2" charset="2"/>
              <a:buChar char="§"/>
            </a:pPr>
            <a:r>
              <a:rPr lang="es-CO" sz="2400" dirty="0"/>
              <a:t>Caída sobre la extremidad superior extendida.</a:t>
            </a:r>
          </a:p>
          <a:p>
            <a:pPr lvl="2">
              <a:buFont typeface="Wingdings" pitchFamily="2" charset="2"/>
              <a:buChar char="§"/>
            </a:pPr>
            <a:r>
              <a:rPr lang="es-CO" sz="2400" dirty="0"/>
              <a:t>Generalmente resulta en fractura transversal u oblicua.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E62FC74-7867-4DC3-9B14-271FDC4B6CE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4724" y="3631070"/>
            <a:ext cx="3167237" cy="305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658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6" y="63269"/>
            <a:ext cx="10662138" cy="1464216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449" y="1207007"/>
            <a:ext cx="11293116" cy="47581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b="1" dirty="0"/>
              <a:t>Manejo conservador </a:t>
            </a:r>
            <a:r>
              <a:rPr lang="es-CO" b="1" dirty="0">
                <a:sym typeface="Wingdings" panose="05000000000000000000" pitchFamily="2" charset="2"/>
              </a:rPr>
              <a:t> inmovilización con férula con inicio temprano de movilidad: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Fracturas no desplazadas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Fractura desplazada es baja demanda, personas mayores</a:t>
            </a:r>
          </a:p>
          <a:p>
            <a:pPr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El resto son quirúrgicas.</a:t>
            </a:r>
            <a:endParaRPr lang="es-CO" dirty="0"/>
          </a:p>
          <a:p>
            <a:pPr marL="0" indent="0">
              <a:lnSpc>
                <a:spcPct val="100000"/>
              </a:lnSpc>
              <a:buNone/>
            </a:pPr>
            <a:endParaRPr lang="es-CO" dirty="0"/>
          </a:p>
        </p:txBody>
      </p:sp>
      <p:pic>
        <p:nvPicPr>
          <p:cNvPr id="33794" name="Picture 2" descr="Fractura de Olécranon - MEDS">
            <a:extLst>
              <a:ext uri="{FF2B5EF4-FFF2-40B4-BE49-F238E27FC236}">
                <a16:creationId xmlns:a16="http://schemas.microsoft.com/office/drawing/2014/main" id="{1DED566C-0C28-402A-A2B1-FBF7CC211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2234" y="4088665"/>
            <a:ext cx="67913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467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18" y="0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 err="1"/>
              <a:t>Luxofractura</a:t>
            </a:r>
            <a:r>
              <a:rPr lang="es-CO" dirty="0"/>
              <a:t> de </a:t>
            </a:r>
            <a:r>
              <a:rPr lang="es-CO" dirty="0" err="1"/>
              <a:t>Monteggia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1C6B40-7A9D-42CE-8850-50792E9DC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396" y="1325563"/>
            <a:ext cx="10267122" cy="346805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Fractura tercio proximal del cúbito con luxación o inestabilidad de la cabeza radial asociada: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>
                <a:sym typeface="Wingdings" panose="05000000000000000000" pitchFamily="2" charset="2"/>
              </a:rPr>
              <a:t>Lux radiocapitelar no siempre es obvia.</a:t>
            </a: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209EF5F-DF54-4A8D-9C59-2923E0E9F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0304" y="3120531"/>
            <a:ext cx="5812051" cy="299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2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87" y="143306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Lesiones asociadas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23" y="2485825"/>
            <a:ext cx="6723184" cy="36019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Fractura escapular ipsilateral. </a:t>
            </a:r>
            <a:endParaRPr lang="es-CO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Hombro flotante.</a:t>
            </a:r>
            <a:endParaRPr lang="es-CO" dirty="0"/>
          </a:p>
          <a:p>
            <a:pPr>
              <a:lnSpc>
                <a:spcPct val="100000"/>
              </a:lnSpc>
            </a:pPr>
            <a:r>
              <a:rPr lang="es-CO" dirty="0"/>
              <a:t>Fractura costal.</a:t>
            </a:r>
          </a:p>
          <a:p>
            <a:pPr>
              <a:lnSpc>
                <a:spcPct val="100000"/>
              </a:lnSpc>
            </a:pPr>
            <a:r>
              <a:rPr lang="es-CO" dirty="0"/>
              <a:t>Neumotórax.</a:t>
            </a:r>
          </a:p>
          <a:p>
            <a:pPr>
              <a:lnSpc>
                <a:spcPct val="100000"/>
              </a:lnSpc>
            </a:pPr>
            <a:r>
              <a:rPr lang="es-CO" dirty="0"/>
              <a:t>Lesión neurovascular.</a:t>
            </a:r>
          </a:p>
        </p:txBody>
      </p:sp>
    </p:spTree>
    <p:extLst>
      <p:ext uri="{BB962C8B-B14F-4D97-AF65-F5344CB8AC3E}">
        <p14:creationId xmlns:p14="http://schemas.microsoft.com/office/powerpoint/2010/main" val="5798729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292" y="315743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Lesiones asociadas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2657" y="4580357"/>
            <a:ext cx="6813177" cy="1961900"/>
          </a:xfrm>
        </p:spPr>
        <p:txBody>
          <a:bodyPr/>
          <a:lstStyle/>
          <a:p>
            <a:r>
              <a:rPr lang="es-CO" dirty="0"/>
              <a:t>Fractura cabeza radial, olécranon o coronoides. </a:t>
            </a:r>
          </a:p>
          <a:p>
            <a:r>
              <a:rPr lang="es-CO" dirty="0"/>
              <a:t>Lesión de LCL.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1DAAD6A-22E2-4E6C-8B47-2D230EC7EA8E}"/>
              </a:ext>
            </a:extLst>
          </p:cNvPr>
          <p:cNvSpPr txBox="1"/>
          <p:nvPr/>
        </p:nvSpPr>
        <p:spPr>
          <a:xfrm>
            <a:off x="4798531" y="1641306"/>
            <a:ext cx="68131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>
                <a:solidFill>
                  <a:srgbClr val="152B48"/>
                </a:solidFill>
                <a:latin typeface="Montserrat" pitchFamily="2" charset="77"/>
              </a:rPr>
              <a:t>Lesión nerviosa mas probable </a:t>
            </a:r>
            <a:r>
              <a:rPr lang="es-CO" sz="2800" b="1" dirty="0">
                <a:solidFill>
                  <a:srgbClr val="152B48"/>
                </a:solidFill>
                <a:latin typeface="Montserrat" pitchFamily="2" charset="77"/>
                <a:sym typeface="Wingdings" pitchFamily="2" charset="2"/>
              </a:rPr>
              <a:t></a:t>
            </a:r>
            <a:r>
              <a:rPr lang="es-CO" sz="2800" b="1" dirty="0">
                <a:solidFill>
                  <a:srgbClr val="152B48"/>
                </a:solidFill>
                <a:latin typeface="Montserrat" pitchFamily="2" charset="77"/>
              </a:rPr>
              <a:t> nervio interóseo posterior (NIP):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Desviación radial de la mano con extensión de muñeca.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Debilidad de la extensión del pulgar.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s-CO" sz="2400" dirty="0">
                <a:solidFill>
                  <a:srgbClr val="152B48"/>
                </a:solidFill>
                <a:latin typeface="Montserrat" pitchFamily="2" charset="77"/>
              </a:rPr>
              <a:t>Debilidad de la extensión MCP.</a:t>
            </a:r>
          </a:p>
        </p:txBody>
      </p:sp>
    </p:spTree>
    <p:extLst>
      <p:ext uri="{BB962C8B-B14F-4D97-AF65-F5344CB8AC3E}">
        <p14:creationId xmlns:p14="http://schemas.microsoft.com/office/powerpoint/2010/main" val="21536854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sultado de imagen de clasificacion bado">
            <a:extLst>
              <a:ext uri="{FF2B5EF4-FFF2-40B4-BE49-F238E27FC236}">
                <a16:creationId xmlns:a16="http://schemas.microsoft.com/office/drawing/2014/main" id="{0F7148E1-3394-4D26-B2AC-E475BB62B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254" y="849199"/>
            <a:ext cx="6530027" cy="55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97AC1FEB-2128-4827-AF06-8A6668ABE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080" y="391424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Clasificación</a:t>
            </a:r>
            <a:br>
              <a:rPr lang="es-CO" dirty="0"/>
            </a:br>
            <a:r>
              <a:rPr lang="es-CO" dirty="0"/>
              <a:t>- </a:t>
            </a:r>
            <a:r>
              <a:rPr lang="es-CO" dirty="0" err="1"/>
              <a:t>Bado</a:t>
            </a:r>
            <a:r>
              <a:rPr lang="es-CO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9293335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847" y="351411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9896" y="1686513"/>
            <a:ext cx="6821797" cy="426483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b="1" dirty="0"/>
              <a:t>Manejo conservador</a:t>
            </a:r>
            <a:r>
              <a:rPr lang="es-CO" b="1" dirty="0">
                <a:sym typeface="Wingdings" panose="05000000000000000000" pitchFamily="2" charset="2"/>
              </a:rPr>
              <a:t> </a:t>
            </a:r>
            <a:r>
              <a:rPr lang="es-CO" dirty="0">
                <a:sym typeface="Wingdings" panose="05000000000000000000" pitchFamily="2" charset="2"/>
              </a:rPr>
              <a:t> reducción cerrada e inmovilización.</a:t>
            </a:r>
          </a:p>
          <a:p>
            <a:pPr algn="just">
              <a:lnSpc>
                <a:spcPct val="100000"/>
              </a:lnSpc>
            </a:pPr>
            <a:r>
              <a:rPr lang="es-CO" b="1" dirty="0">
                <a:sym typeface="Wingdings" panose="05000000000000000000" pitchFamily="2" charset="2"/>
              </a:rPr>
              <a:t>Muy exitosa en niños. 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Debe garantizar la estabilidad y la alineación anatómica de la fractura del cúbito  Cx.</a:t>
            </a:r>
          </a:p>
          <a:p>
            <a:pPr algn="just">
              <a:lnSpc>
                <a:spcPct val="100000"/>
              </a:lnSpc>
            </a:pPr>
            <a:r>
              <a:rPr lang="es-CO" b="1" dirty="0">
                <a:sym typeface="Wingdings" panose="05000000000000000000" pitchFamily="2" charset="2"/>
              </a:rPr>
              <a:t>La mayoría de las lesiones en adultos.</a:t>
            </a:r>
          </a:p>
          <a:p>
            <a:pPr algn="just">
              <a:lnSpc>
                <a:spcPct val="100000"/>
              </a:lnSpc>
            </a:pPr>
            <a:endParaRPr lang="es-CO" dirty="0"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39024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47" y="142117"/>
            <a:ext cx="6562165" cy="1325563"/>
          </a:xfrm>
        </p:spPr>
        <p:txBody>
          <a:bodyPr>
            <a:normAutofit/>
          </a:bodyPr>
          <a:lstStyle/>
          <a:p>
            <a:r>
              <a:rPr lang="es-CO" sz="4000" dirty="0" err="1"/>
              <a:t>Luxofractura</a:t>
            </a:r>
            <a:r>
              <a:rPr lang="es-CO" sz="4000" dirty="0"/>
              <a:t> de </a:t>
            </a:r>
            <a:r>
              <a:rPr lang="es-CO" sz="4000" dirty="0" err="1"/>
              <a:t>Galeazzi</a:t>
            </a:r>
            <a:r>
              <a:rPr lang="es-CO" sz="4000" dirty="0"/>
              <a:t>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1C6B40-7A9D-42CE-8850-50792E9DC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493" y="1350963"/>
            <a:ext cx="11141757" cy="3468053"/>
          </a:xfrm>
        </p:spPr>
        <p:txBody>
          <a:bodyPr/>
          <a:lstStyle/>
          <a:p>
            <a:pPr marL="0" indent="0">
              <a:buNone/>
            </a:pPr>
            <a:r>
              <a:rPr lang="es-CO" b="1" dirty="0"/>
              <a:t>Fractura tercio distal diáfisis del radio y lesión asociada de la articulación radiocubital distal (DRUJ):</a:t>
            </a:r>
            <a:endParaRPr lang="es-CO" dirty="0"/>
          </a:p>
          <a:p>
            <a:pPr lvl="1"/>
            <a:r>
              <a:rPr lang="es-CO" dirty="0"/>
              <a:t>Entre más cerca esté de la articulación </a:t>
            </a:r>
          </a:p>
          <a:p>
            <a:pPr marL="914400" lvl="2" indent="0">
              <a:buNone/>
            </a:pPr>
            <a:r>
              <a:rPr lang="es-CO" sz="2400" dirty="0"/>
              <a:t>la fractura del radio, más inestable es.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93274B6-1BE4-43F4-BE45-80B64040D6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7282" y="2318328"/>
            <a:ext cx="4149968" cy="420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383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188" y="109508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14" y="1496229"/>
            <a:ext cx="10850743" cy="181590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Signos clínicos: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Probar estabilidad con la pronosupinación.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Pruebas de estrés de la DRUJ.</a:t>
            </a:r>
          </a:p>
          <a:p>
            <a:pPr marL="0" indent="0">
              <a:lnSpc>
                <a:spcPct val="100000"/>
              </a:lnSpc>
              <a:buNone/>
            </a:pPr>
            <a:endParaRPr lang="es-CO" dirty="0"/>
          </a:p>
        </p:txBody>
      </p:sp>
      <p:pic>
        <p:nvPicPr>
          <p:cNvPr id="35842" name="Picture 2" descr="A) Presentación clínica de una paciente con inestabilidad de la... |  Download Scientific Diagram">
            <a:extLst>
              <a:ext uri="{FF2B5EF4-FFF2-40B4-BE49-F238E27FC236}">
                <a16:creationId xmlns:a16="http://schemas.microsoft.com/office/drawing/2014/main" id="{89CB0636-48A8-43CA-B582-183F50382E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53000" y="3429000"/>
            <a:ext cx="7239000" cy="289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2434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89" y="147622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Radiografía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111" y="1321971"/>
            <a:ext cx="10856258" cy="45009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Signos radiológicos de lesión DRUJ:</a:t>
            </a:r>
            <a:endParaRPr lang="es-CO" dirty="0"/>
          </a:p>
          <a:p>
            <a:pPr lvl="1">
              <a:lnSpc>
                <a:spcPct val="100000"/>
              </a:lnSpc>
            </a:pPr>
            <a:r>
              <a:rPr lang="es-CO" dirty="0"/>
              <a:t>Fractura estiloides cubital.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Ensanchamiento de la articulación en la vista AP.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Desplazamiento dorsal o volar en la vista lateral.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Acortamiento radial (≥5 mm).</a:t>
            </a:r>
          </a:p>
        </p:txBody>
      </p:sp>
      <p:pic>
        <p:nvPicPr>
          <p:cNvPr id="31746" name="Picture 2" descr="Resultado de imagen de fractura estiloides cubital">
            <a:extLst>
              <a:ext uri="{FF2B5EF4-FFF2-40B4-BE49-F238E27FC236}">
                <a16:creationId xmlns:a16="http://schemas.microsoft.com/office/drawing/2014/main" id="{754B87CD-06DE-4DE5-997D-7DD604090F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71012" y="3462049"/>
            <a:ext cx="3411416" cy="324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6750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69" y="175845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069" y="1696955"/>
            <a:ext cx="6828693" cy="31826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Manejo quirúrgico :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Requiere reducción anatómica.</a:t>
            </a:r>
          </a:p>
          <a:p>
            <a:pPr marL="0" indent="0">
              <a:lnSpc>
                <a:spcPct val="100000"/>
              </a:lnSpc>
              <a:buNone/>
            </a:pPr>
            <a:endParaRPr lang="es-CO" dirty="0"/>
          </a:p>
          <a:p>
            <a:pPr marL="0" indent="0">
              <a:lnSpc>
                <a:spcPct val="100000"/>
              </a:lnSpc>
              <a:buNone/>
            </a:pPr>
            <a:endParaRPr lang="es-CO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endParaRPr lang="es-CO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endParaRPr lang="es-CO" dirty="0"/>
          </a:p>
        </p:txBody>
      </p:sp>
      <p:pic>
        <p:nvPicPr>
          <p:cNvPr id="41986" name="Picture 2" descr="Fractura de Galeazzi: descripción, tipos, tratamientos, rehabilitación -  Lifeder">
            <a:extLst>
              <a:ext uri="{FF2B5EF4-FFF2-40B4-BE49-F238E27FC236}">
                <a16:creationId xmlns:a16="http://schemas.microsoft.com/office/drawing/2014/main" id="{596DE245-6A55-407B-A84D-B46F5F48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0723" y="1501408"/>
            <a:ext cx="3909646" cy="489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5827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88" y="347916"/>
            <a:ext cx="7669442" cy="731019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s-CO" sz="4400" dirty="0"/>
              <a:t>Fracturas de radio distal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93B5580-15C2-4B98-9FBF-77B9DB28E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5564" y="1426846"/>
            <a:ext cx="7985354" cy="33162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err="1"/>
              <a:t>Lesión</a:t>
            </a:r>
            <a:r>
              <a:rPr lang="en-US" sz="2800" b="1" dirty="0"/>
              <a:t> </a:t>
            </a:r>
            <a:r>
              <a:rPr lang="en-US" sz="2800" b="1" dirty="0" err="1"/>
              <a:t>común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ortopedia</a:t>
            </a:r>
            <a:r>
              <a:rPr lang="en-US" sz="2800" b="1" dirty="0"/>
              <a:t>: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17.5% de las </a:t>
            </a:r>
            <a:r>
              <a:rPr lang="en-US" sz="2400" dirty="0" err="1"/>
              <a:t>fracturas</a:t>
            </a:r>
            <a:r>
              <a:rPr lang="en-US" sz="2400" dirty="0"/>
              <a:t>.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Mujeres</a:t>
            </a:r>
            <a:r>
              <a:rPr lang="en-US" sz="2400" dirty="0"/>
              <a:t> : hombre / 2-3 : 1.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Marcador</a:t>
            </a:r>
            <a:r>
              <a:rPr lang="en-US" sz="2400" dirty="0"/>
              <a:t> de </a:t>
            </a:r>
            <a:r>
              <a:rPr lang="en-US" sz="2400" dirty="0" err="1"/>
              <a:t>fragilidad</a:t>
            </a:r>
            <a:r>
              <a:rPr lang="en-US" sz="2400" dirty="0"/>
              <a:t> </a:t>
            </a:r>
            <a:r>
              <a:rPr lang="en-US" sz="2400" dirty="0" err="1"/>
              <a:t>ósea</a:t>
            </a:r>
            <a:r>
              <a:rPr lang="en-US" sz="2400" dirty="0"/>
              <a:t>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5D39699-C560-430F-A8FF-FA8D660FDEA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6018" y="1674450"/>
            <a:ext cx="3493319" cy="447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745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D549A67-1D00-428E-A6B2-66EEB2370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53" y="245872"/>
            <a:ext cx="10515600" cy="1325563"/>
          </a:xfrm>
        </p:spPr>
        <p:txBody>
          <a:bodyPr/>
          <a:lstStyle/>
          <a:p>
            <a:r>
              <a:rPr lang="es-MX" dirty="0"/>
              <a:t>Mecanismo</a:t>
            </a:r>
            <a:endParaRPr lang="es-CO" dirty="0"/>
          </a:p>
        </p:txBody>
      </p:sp>
      <p:pic>
        <p:nvPicPr>
          <p:cNvPr id="46082" name="Picture 2" descr="Fracturas de la extremidad distal del radio. Enfoque actualizado">
            <a:extLst>
              <a:ext uri="{FF2B5EF4-FFF2-40B4-BE49-F238E27FC236}">
                <a16:creationId xmlns:a16="http://schemas.microsoft.com/office/drawing/2014/main" id="{53CB1F22-795D-411A-92E5-C201186B1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5190" y="2611626"/>
            <a:ext cx="6473034" cy="393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BFCD75-8105-497E-9194-0BD5945FD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47" y="1513567"/>
            <a:ext cx="6061176" cy="31423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dirty="0"/>
              <a:t>Diferentes patrones de lesión.</a:t>
            </a:r>
          </a:p>
          <a:p>
            <a:pPr>
              <a:lnSpc>
                <a:spcPct val="100000"/>
              </a:lnSpc>
            </a:pPr>
            <a:r>
              <a:rPr lang="es-MX" dirty="0"/>
              <a:t>Deformidad evidente.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5393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431" y="117031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Lesiones asociadas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290" y="1497558"/>
            <a:ext cx="8248219" cy="3468053"/>
          </a:xfrm>
        </p:spPr>
        <p:txBody>
          <a:bodyPr/>
          <a:lstStyle/>
          <a:p>
            <a:r>
              <a:rPr lang="es-CO" dirty="0"/>
              <a:t>Lesiones de tejidos blandos (70%).</a:t>
            </a:r>
          </a:p>
          <a:p>
            <a:r>
              <a:rPr lang="es-CO" dirty="0"/>
              <a:t>Lesión TFCC (40%).</a:t>
            </a:r>
          </a:p>
          <a:p>
            <a:r>
              <a:rPr lang="es-CO" dirty="0"/>
              <a:t>Inestabilidad escafolunada.</a:t>
            </a:r>
          </a:p>
          <a:p>
            <a:r>
              <a:rPr lang="es-CO" dirty="0"/>
              <a:t>Lesiones de la DRUJ.</a:t>
            </a:r>
          </a:p>
          <a:p>
            <a:endParaRPr lang="es-CO" dirty="0"/>
          </a:p>
        </p:txBody>
      </p:sp>
      <p:pic>
        <p:nvPicPr>
          <p:cNvPr id="44034" name="Picture 2" descr="Inestabilidad escafolunar - Farmaconsejos">
            <a:extLst>
              <a:ext uri="{FF2B5EF4-FFF2-40B4-BE49-F238E27FC236}">
                <a16:creationId xmlns:a16="http://schemas.microsoft.com/office/drawing/2014/main" id="{D0A6E6A1-CD27-42EE-8591-6C042F6BB0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54208" y="3626415"/>
            <a:ext cx="4037502" cy="294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05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76" y="20086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91" y="1032192"/>
            <a:ext cx="5160109" cy="2396808"/>
          </a:xfrm>
        </p:spPr>
        <p:txBody>
          <a:bodyPr>
            <a:normAutofit/>
          </a:bodyPr>
          <a:lstStyle/>
          <a:p>
            <a:r>
              <a:rPr lang="es-CO" dirty="0"/>
              <a:t>Dolor anterior en hombro.</a:t>
            </a:r>
          </a:p>
          <a:p>
            <a:r>
              <a:rPr lang="es-CO" dirty="0"/>
              <a:t>Deformidad.</a:t>
            </a:r>
          </a:p>
          <a:p>
            <a:r>
              <a:rPr lang="es-CO" dirty="0"/>
              <a:t>Tensión en piel.</a:t>
            </a:r>
          </a:p>
          <a:p>
            <a:r>
              <a:rPr lang="es-CO" b="1" dirty="0"/>
              <a:t>Examen neurovascular.</a:t>
            </a:r>
          </a:p>
        </p:txBody>
      </p:sp>
      <p:pic>
        <p:nvPicPr>
          <p:cNvPr id="1026" name="Picture 2" descr="Fractura de Clavícula con inminencia de ruptura de piel - YouTube">
            <a:extLst>
              <a:ext uri="{FF2B5EF4-FFF2-40B4-BE49-F238E27FC236}">
                <a16:creationId xmlns:a16="http://schemas.microsoft.com/office/drawing/2014/main" id="{41DDECA0-D728-46FE-B522-5B988DB0EE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03"/>
          <a:stretch/>
        </p:blipFill>
        <p:spPr bwMode="auto">
          <a:xfrm>
            <a:off x="5877376" y="2859999"/>
            <a:ext cx="6083724" cy="378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958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DE889-C60D-42AD-B29D-0A301680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85" y="237487"/>
            <a:ext cx="10515600" cy="1325563"/>
          </a:xfrm>
        </p:spPr>
        <p:txBody>
          <a:bodyPr/>
          <a:lstStyle/>
          <a:p>
            <a:r>
              <a:rPr lang="es-MX" dirty="0"/>
              <a:t>Clasificación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9C3A62-85FC-474F-AF4A-9AAD5DE78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215" y="1538311"/>
            <a:ext cx="8229944" cy="1325563"/>
          </a:xfrm>
        </p:spPr>
        <p:txBody>
          <a:bodyPr/>
          <a:lstStyle/>
          <a:p>
            <a:pPr marL="0" indent="0">
              <a:buNone/>
            </a:pPr>
            <a:r>
              <a:rPr lang="es-MX" b="1" dirty="0"/>
              <a:t>Extraarticulares: </a:t>
            </a:r>
            <a:r>
              <a:rPr lang="es-MX" dirty="0"/>
              <a:t>Colles y Smith.</a:t>
            </a:r>
            <a:endParaRPr lang="es-CO" dirty="0"/>
          </a:p>
        </p:txBody>
      </p:sp>
      <p:pic>
        <p:nvPicPr>
          <p:cNvPr id="4" name="Picture 2" descr="Resultado de imagen de colles fracture">
            <a:extLst>
              <a:ext uri="{FF2B5EF4-FFF2-40B4-BE49-F238E27FC236}">
                <a16:creationId xmlns:a16="http://schemas.microsoft.com/office/drawing/2014/main" id="{B72F05DE-50C0-492C-9912-109444CDC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1659" y="2520630"/>
            <a:ext cx="377031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ultado de imagen de colles fracture">
            <a:extLst>
              <a:ext uri="{FF2B5EF4-FFF2-40B4-BE49-F238E27FC236}">
                <a16:creationId xmlns:a16="http://schemas.microsoft.com/office/drawing/2014/main" id="{B99AD94F-925E-45B1-AA88-F3C4B0D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83976" y="2520630"/>
            <a:ext cx="338137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9743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DE889-C60D-42AD-B29D-0A301680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80" y="204781"/>
            <a:ext cx="10515600" cy="1325563"/>
          </a:xfrm>
        </p:spPr>
        <p:txBody>
          <a:bodyPr/>
          <a:lstStyle/>
          <a:p>
            <a:r>
              <a:rPr lang="es-MX" dirty="0"/>
              <a:t>Clasificación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9C3A62-85FC-474F-AF4A-9AAD5DE78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203" y="1563460"/>
            <a:ext cx="4042469" cy="1915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Articulares:</a:t>
            </a:r>
          </a:p>
          <a:p>
            <a:pPr lvl="1"/>
            <a:r>
              <a:rPr lang="es-MX" dirty="0"/>
              <a:t>Die-punch.</a:t>
            </a:r>
          </a:p>
          <a:p>
            <a:pPr lvl="1"/>
            <a:r>
              <a:rPr lang="es-MX" dirty="0"/>
              <a:t>Barton.</a:t>
            </a:r>
          </a:p>
          <a:p>
            <a:pPr lvl="1"/>
            <a:r>
              <a:rPr lang="es-MX" dirty="0"/>
              <a:t>Chauffer.</a:t>
            </a:r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4A0AD4D-9D29-407D-B961-E3C8780D6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808" y="640096"/>
            <a:ext cx="3956054" cy="2838525"/>
          </a:xfrm>
          <a:prstGeom prst="rect">
            <a:avLst/>
          </a:prstGeom>
        </p:spPr>
      </p:pic>
      <p:pic>
        <p:nvPicPr>
          <p:cNvPr id="8" name="Picture 2" descr="Resultado de imagen de chauffeur fracture">
            <a:extLst>
              <a:ext uri="{FF2B5EF4-FFF2-40B4-BE49-F238E27FC236}">
                <a16:creationId xmlns:a16="http://schemas.microsoft.com/office/drawing/2014/main" id="{28EEA100-3F52-4EEF-BEA3-1819C9B6D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15519" y="1672563"/>
            <a:ext cx="3268907" cy="298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sultado de imagen de barton fracture">
            <a:extLst>
              <a:ext uri="{FF2B5EF4-FFF2-40B4-BE49-F238E27FC236}">
                <a16:creationId xmlns:a16="http://schemas.microsoft.com/office/drawing/2014/main" id="{BBCD6769-66E1-4BB0-B157-25BEE54BB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2737" y="4048131"/>
            <a:ext cx="4048125" cy="260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7038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914" y="14365"/>
            <a:ext cx="4700954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498" y="1082371"/>
            <a:ext cx="10632141" cy="34680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sym typeface="Wingdings" panose="05000000000000000000" pitchFamily="2" charset="2"/>
              </a:rPr>
              <a:t>Signos radiológicos de inestabilidad: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Angulación dorsal &gt; 20°.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Conminución volar o dorsal.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Fracturas intraarticulares desplazadas&gt; 2 mm.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Acortamiento radial&gt; 5 mm.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Fractura cubital asociada.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F599DB-2489-4FE7-B4D9-02D85B899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826" y="4019907"/>
            <a:ext cx="5563559" cy="2600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44756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34004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25" y="1248167"/>
            <a:ext cx="5221122" cy="3468053"/>
          </a:xfrm>
        </p:spPr>
        <p:txBody>
          <a:bodyPr/>
          <a:lstStyle/>
          <a:p>
            <a:pPr marL="0" indent="0">
              <a:buNone/>
            </a:pPr>
            <a:r>
              <a:rPr lang="es-CO" b="1" dirty="0"/>
              <a:t>Manejo conservador:</a:t>
            </a:r>
          </a:p>
          <a:p>
            <a:r>
              <a:rPr lang="es-CO" sz="2400" dirty="0">
                <a:sym typeface="Wingdings" panose="05000000000000000000" pitchFamily="2" charset="2"/>
              </a:rPr>
              <a:t>Reducción cerrada e inmovilización con férula/yeso.</a:t>
            </a:r>
          </a:p>
          <a:p>
            <a:pPr marL="0" indent="0">
              <a:buNone/>
            </a:pPr>
            <a:r>
              <a:rPr lang="es-CO" b="1" dirty="0">
                <a:sym typeface="Wingdings" panose="05000000000000000000" pitchFamily="2" charset="2"/>
              </a:rPr>
              <a:t>Quirúrgico:</a:t>
            </a:r>
          </a:p>
          <a:p>
            <a:r>
              <a:rPr lang="es-CO" sz="2400" dirty="0">
                <a:sym typeface="Wingdings" panose="05000000000000000000" pitchFamily="2" charset="2"/>
              </a:rPr>
              <a:t>Inestabilidad.</a:t>
            </a:r>
          </a:p>
          <a:p>
            <a:pPr marL="0" indent="0">
              <a:buNone/>
            </a:pPr>
            <a:endParaRPr lang="es-CO" b="1" dirty="0">
              <a:sym typeface="Wingdings" panose="05000000000000000000" pitchFamily="2" charset="2"/>
            </a:endParaRPr>
          </a:p>
        </p:txBody>
      </p:sp>
      <p:pic>
        <p:nvPicPr>
          <p:cNvPr id="49156" name="Picture 4" descr="Fracturas de la muñeca - Traumatismos y envenenamientos - Manual MSD  versión para público general">
            <a:extLst>
              <a:ext uri="{FF2B5EF4-FFF2-40B4-BE49-F238E27FC236}">
                <a16:creationId xmlns:a16="http://schemas.microsoft.com/office/drawing/2014/main" id="{2D25269F-63A7-4C6E-8B6D-FE8FE910B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85833" y="1476653"/>
            <a:ext cx="3049179" cy="476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de placa radio distal">
            <a:extLst>
              <a:ext uri="{FF2B5EF4-FFF2-40B4-BE49-F238E27FC236}">
                <a16:creationId xmlns:a16="http://schemas.microsoft.com/office/drawing/2014/main" id="{A778AB1D-6089-481A-8850-DBD96D40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48344" y="4278560"/>
            <a:ext cx="4195208" cy="234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4" name="Picture 2" descr="12 Muneca Fracturas">
            <a:extLst>
              <a:ext uri="{FF2B5EF4-FFF2-40B4-BE49-F238E27FC236}">
                <a16:creationId xmlns:a16="http://schemas.microsoft.com/office/drawing/2014/main" id="{2E9D164B-8593-4289-B857-C7F4E63BDD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73970" y="675030"/>
            <a:ext cx="4360984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2825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57" y="319874"/>
            <a:ext cx="7482576" cy="860647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es-CO" sz="4400" dirty="0"/>
              <a:t>Fracturas de escafoides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93B5580-15C2-4B98-9FBF-77B9DB28E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8365" y="1426846"/>
            <a:ext cx="7482577" cy="33162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800" b="1" dirty="0"/>
              <a:t>15% de </a:t>
            </a:r>
            <a:r>
              <a:rPr lang="en-US" sz="2800" b="1" dirty="0" err="1"/>
              <a:t>lesiones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muñeca</a:t>
            </a:r>
            <a:r>
              <a:rPr lang="en-US" sz="2800" b="1" dirty="0"/>
              <a:t>:</a:t>
            </a:r>
          </a:p>
          <a:p>
            <a:pPr algn="just">
              <a:lnSpc>
                <a:spcPct val="100000"/>
              </a:lnSpc>
            </a:pPr>
            <a:r>
              <a:rPr lang="es-CO" sz="2800" dirty="0"/>
              <a:t>Incidencia de fractura por localización: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600" dirty="0"/>
              <a:t>Cintura -65%.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600" dirty="0"/>
              <a:t>Tercio proximal - 25%.</a:t>
            </a:r>
          </a:p>
          <a:p>
            <a:pPr marL="914400" lvl="1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2600" dirty="0"/>
              <a:t>Tercio distal - 10%.</a:t>
            </a:r>
          </a:p>
          <a:p>
            <a:pPr algn="just">
              <a:lnSpc>
                <a:spcPct val="100000"/>
              </a:lnSpc>
            </a:pPr>
            <a:endParaRPr lang="es-CO" sz="28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DBA4CCB-6ABB-4658-A01A-E8E9677AF6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8934" y="1736297"/>
            <a:ext cx="3650151" cy="483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136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92207-5479-47FB-B404-6A6BBE7A3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165" y="58472"/>
            <a:ext cx="10515600" cy="1325563"/>
          </a:xfrm>
        </p:spPr>
        <p:txBody>
          <a:bodyPr>
            <a:normAutofit/>
          </a:bodyPr>
          <a:lstStyle/>
          <a:p>
            <a:r>
              <a:rPr lang="es-CO" sz="4000" dirty="0"/>
              <a:t>Consideraciones anatómicas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77F54B-3AD9-4E53-979D-E09D6EAA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095" y="1167152"/>
            <a:ext cx="10363229" cy="41089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b="1" dirty="0"/>
              <a:t>Suministro de sangre:</a:t>
            </a:r>
          </a:p>
          <a:p>
            <a:pPr algn="just">
              <a:lnSpc>
                <a:spcPct val="100000"/>
              </a:lnSpc>
            </a:pPr>
            <a:r>
              <a:rPr lang="es-CO" sz="2400" dirty="0"/>
              <a:t>Suministro principal: rama dorsal del carpo (rama de la arteria radial) </a:t>
            </a:r>
            <a:r>
              <a:rPr lang="es-CO" sz="2400" dirty="0">
                <a:sym typeface="Wingdings" panose="05000000000000000000" pitchFamily="2" charset="2"/>
              </a:rPr>
              <a:t> 80%.</a:t>
            </a: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Suministro menor de sangre desde el arco palmar superficial (rama de la arteria radial volar) </a:t>
            </a:r>
            <a:r>
              <a:rPr lang="es-CO" sz="2400" dirty="0">
                <a:sym typeface="Wingdings" panose="05000000000000000000" pitchFamily="2" charset="2"/>
              </a:rPr>
              <a:t> 20%.</a:t>
            </a:r>
            <a:endParaRPr lang="es-CO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43D1172-E303-4D77-BD80-55039E623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019" y="3620281"/>
            <a:ext cx="5923305" cy="281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689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FA6334-62C9-434D-A20B-8B94A10AD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477" y="484252"/>
            <a:ext cx="11049779" cy="34680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SNAC (colapso avanzado sin unión del escafoides) </a:t>
            </a:r>
            <a:r>
              <a:rPr lang="es-CO" sz="2400" dirty="0">
                <a:sym typeface="Wingdings" panose="05000000000000000000" pitchFamily="2" charset="2"/>
              </a:rPr>
              <a:t> i</a:t>
            </a:r>
            <a:r>
              <a:rPr lang="es-CO" sz="2400" dirty="0"/>
              <a:t>ncidencia de </a:t>
            </a:r>
            <a:r>
              <a:rPr lang="es-CO" sz="2400" b="1" dirty="0"/>
              <a:t>AVN</a:t>
            </a:r>
            <a:r>
              <a:rPr lang="es-CO" sz="2400" dirty="0"/>
              <a:t> con localización de fractura:</a:t>
            </a:r>
          </a:p>
          <a:p>
            <a:pPr lvl="1">
              <a:lnSpc>
                <a:spcPct val="100000"/>
              </a:lnSpc>
            </a:pPr>
            <a:r>
              <a:rPr lang="es-CO" b="1" dirty="0"/>
              <a:t>Fracturas de la quinta parte proximal </a:t>
            </a:r>
            <a:r>
              <a:rPr lang="es-CO" b="1" dirty="0">
                <a:sym typeface="Wingdings" panose="05000000000000000000" pitchFamily="2" charset="2"/>
              </a:rPr>
              <a:t> 100%.</a:t>
            </a:r>
            <a:endParaRPr lang="es-CO" b="1" dirty="0"/>
          </a:p>
          <a:p>
            <a:pPr lvl="1">
              <a:lnSpc>
                <a:spcPct val="100000"/>
              </a:lnSpc>
            </a:pPr>
            <a:r>
              <a:rPr lang="es-CO" b="1" dirty="0"/>
              <a:t>Fracturas del tercio proximal </a:t>
            </a:r>
            <a:r>
              <a:rPr lang="es-CO" b="1" dirty="0">
                <a:sym typeface="Wingdings" panose="05000000000000000000" pitchFamily="2" charset="2"/>
              </a:rPr>
              <a:t> 33%.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400" b="1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r>
              <a:rPr lang="es-CO" sz="2400" dirty="0">
                <a:sym typeface="Wingdings" panose="05000000000000000000" pitchFamily="2" charset="2"/>
              </a:rPr>
              <a:t>No unión.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400" dirty="0"/>
          </a:p>
        </p:txBody>
      </p:sp>
      <p:pic>
        <p:nvPicPr>
          <p:cNvPr id="50178" name="Picture 2" descr="Dr. Fernando Polo | Pseudoartrosis de Escafoides">
            <a:extLst>
              <a:ext uri="{FF2B5EF4-FFF2-40B4-BE49-F238E27FC236}">
                <a16:creationId xmlns:a16="http://schemas.microsoft.com/office/drawing/2014/main" id="{576DC530-65A5-43E1-88D8-CFBF2037C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1079" y="2061725"/>
            <a:ext cx="3869312" cy="44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0" name="Picture 4" descr="Fractura de escafoides - Wikipedia, la enciclopedia libre">
            <a:extLst>
              <a:ext uri="{FF2B5EF4-FFF2-40B4-BE49-F238E27FC236}">
                <a16:creationId xmlns:a16="http://schemas.microsoft.com/office/drawing/2014/main" id="{CD8339EF-75AE-4829-AB8B-F7EB96D9F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5311" y="3023707"/>
            <a:ext cx="2742818" cy="256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6267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54" y="247014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246" y="1429142"/>
            <a:ext cx="9551504" cy="34680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Signos clínicos: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Dolor localizado tabaquera anatómica.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Tubérculo de escafoides.</a:t>
            </a:r>
          </a:p>
          <a:p>
            <a:pPr marL="0" indent="0">
              <a:lnSpc>
                <a:spcPct val="100000"/>
              </a:lnSpc>
              <a:buNone/>
            </a:pPr>
            <a:endParaRPr lang="es-CO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76DF635-A903-4171-AC10-BCD663B8AC1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6774" y="2760785"/>
            <a:ext cx="4616548" cy="385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580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36" y="274637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Radiológico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514" y="1166634"/>
            <a:ext cx="10673862" cy="156393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s-CO" b="1" dirty="0"/>
          </a:p>
          <a:p>
            <a:pPr marL="0" indent="0" algn="ctr">
              <a:buNone/>
            </a:pPr>
            <a:r>
              <a:rPr lang="es-CO" b="1" dirty="0"/>
              <a:t>“Si las radiografías son negativas y existe una alta sospecha clínica, debe repetir radiografías en 14-21 días.”</a:t>
            </a:r>
          </a:p>
        </p:txBody>
      </p:sp>
      <p:pic>
        <p:nvPicPr>
          <p:cNvPr id="54274" name="Picture 2" descr="Diagnóstico precoz de las fracturas ocultas de escafoides mediante RM">
            <a:extLst>
              <a:ext uri="{FF2B5EF4-FFF2-40B4-BE49-F238E27FC236}">
                <a16:creationId xmlns:a16="http://schemas.microsoft.com/office/drawing/2014/main" id="{A1EA5DE2-07DC-4D1D-990E-0E5753BAC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60183" y="2991627"/>
            <a:ext cx="4795153" cy="359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4038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22" y="76304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Imágenes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105" y="1401867"/>
            <a:ext cx="11492659" cy="2625605"/>
          </a:xfrm>
        </p:spPr>
        <p:txBody>
          <a:bodyPr>
            <a:normAutofit/>
          </a:bodyPr>
          <a:lstStyle/>
          <a:p>
            <a:r>
              <a:rPr lang="es-CO" sz="2400" b="1" dirty="0"/>
              <a:t>TC </a:t>
            </a:r>
            <a:r>
              <a:rPr lang="es-CO" sz="2400" b="1" dirty="0">
                <a:sym typeface="Wingdings" panose="05000000000000000000" pitchFamily="2" charset="2"/>
              </a:rPr>
              <a:t> </a:t>
            </a:r>
            <a:r>
              <a:rPr lang="es-CO" sz="2400" dirty="0">
                <a:sym typeface="Wingdings" panose="05000000000000000000" pitchFamily="2" charset="2"/>
              </a:rPr>
              <a:t>para diagnosticar fracturas ocultas a las 72 horas; especificidad del 98% y sensibilidad del 100%.</a:t>
            </a:r>
          </a:p>
          <a:p>
            <a:endParaRPr lang="es-CO" sz="2400" dirty="0">
              <a:sym typeface="Wingdings" panose="05000000000000000000" pitchFamily="2" charset="2"/>
            </a:endParaRPr>
          </a:p>
          <a:p>
            <a:r>
              <a:rPr lang="es-CO" sz="2400" b="1" dirty="0">
                <a:sym typeface="Wingdings" panose="05000000000000000000" pitchFamily="2" charset="2"/>
              </a:rPr>
              <a:t>RMN</a:t>
            </a:r>
            <a:r>
              <a:rPr lang="es-CO" sz="2400" dirty="0">
                <a:sym typeface="Wingdings" panose="05000000000000000000" pitchFamily="2" charset="2"/>
              </a:rPr>
              <a:t>  más sensible para el diagnóstico de fracturas ocultas; lesiones ligamentosas; evaluación del estado vascular del hueso.</a:t>
            </a:r>
            <a:endParaRPr lang="es-CO" sz="2400" dirty="0"/>
          </a:p>
        </p:txBody>
      </p:sp>
      <p:pic>
        <p:nvPicPr>
          <p:cNvPr id="49154" name="Picture 2" descr="Resultado de imagen de resonancia escafoides">
            <a:extLst>
              <a:ext uri="{FF2B5EF4-FFF2-40B4-BE49-F238E27FC236}">
                <a16:creationId xmlns:a16="http://schemas.microsoft.com/office/drawing/2014/main" id="{DF81B870-3F0B-4AF8-B2A7-60A48BD77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3345" y="3790595"/>
            <a:ext cx="6471727" cy="255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98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013" y="177882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/>
              <a:t>I</a:t>
            </a:r>
            <a:r>
              <a:rPr lang="es-CO" dirty="0" err="1"/>
              <a:t>mágenes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013" y="1585881"/>
            <a:ext cx="9130523" cy="29982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AP de clavícula / bilateral. 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Test Zanca (cefálico 15 °):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000" dirty="0"/>
              <a:t>Tercio distal /AC </a:t>
            </a:r>
            <a:r>
              <a:rPr lang="es-CO" sz="2000" dirty="0">
                <a:sym typeface="Wingdings" panose="05000000000000000000" pitchFamily="2" charset="2"/>
              </a:rPr>
              <a:t> desplazamientos verticales.</a:t>
            </a:r>
            <a:endParaRPr lang="es-CO" sz="2000" dirty="0"/>
          </a:p>
          <a:p>
            <a:pPr marL="0" indent="0">
              <a:buNone/>
            </a:pPr>
            <a:endParaRPr lang="es-CO" sz="2400" dirty="0"/>
          </a:p>
        </p:txBody>
      </p:sp>
      <p:pic>
        <p:nvPicPr>
          <p:cNvPr id="2050" name="Picture 2" descr="Fractura de radiografía de tórax de clavícula derecha. | Foto Premium">
            <a:extLst>
              <a:ext uri="{FF2B5EF4-FFF2-40B4-BE49-F238E27FC236}">
                <a16:creationId xmlns:a16="http://schemas.microsoft.com/office/drawing/2014/main" id="{39E80C1F-1468-4AA8-8E1A-2D63EA5E11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708975" y="4194284"/>
            <a:ext cx="3246431" cy="232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construcción Artroscópica de Fracturas del Extremo Distal de Clavícula -  Revista de Artroscopía">
            <a:extLst>
              <a:ext uri="{FF2B5EF4-FFF2-40B4-BE49-F238E27FC236}">
                <a16:creationId xmlns:a16="http://schemas.microsoft.com/office/drawing/2014/main" id="{4098CC56-FAEE-4630-A1F3-4D79CC8D1A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65437" y="343175"/>
            <a:ext cx="6397288" cy="188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troHombro">
            <a:extLst>
              <a:ext uri="{FF2B5EF4-FFF2-40B4-BE49-F238E27FC236}">
                <a16:creationId xmlns:a16="http://schemas.microsoft.com/office/drawing/2014/main" id="{A59F855E-F7ED-416C-9486-20426ABA35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34264" y="4194284"/>
            <a:ext cx="3829817" cy="232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6906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29" y="55577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601" y="1580759"/>
            <a:ext cx="8978880" cy="5016454"/>
          </a:xfrm>
        </p:spPr>
        <p:txBody>
          <a:bodyPr>
            <a:normAutofit/>
          </a:bodyPr>
          <a:lstStyle/>
          <a:p>
            <a:r>
              <a:rPr lang="es-CO" b="1" dirty="0"/>
              <a:t>Manejo conservador </a:t>
            </a:r>
            <a:r>
              <a:rPr lang="es-CO" b="1" dirty="0">
                <a:sym typeface="Wingdings" pitchFamily="2" charset="2"/>
              </a:rPr>
              <a:t> </a:t>
            </a:r>
            <a:r>
              <a:rPr lang="es-CO" sz="2400" dirty="0">
                <a:sym typeface="Wingdings" panose="05000000000000000000" pitchFamily="2" charset="2"/>
              </a:rPr>
              <a:t>inmovilización con yeso en espica del pulgar (corbatín).</a:t>
            </a:r>
          </a:p>
          <a:p>
            <a:pPr marL="0" indent="0">
              <a:buNone/>
            </a:pPr>
            <a:endParaRPr lang="es-CO" b="1" dirty="0">
              <a:sym typeface="Wingdings" panose="05000000000000000000" pitchFamily="2" charset="2"/>
            </a:endParaRPr>
          </a:p>
          <a:p>
            <a:r>
              <a:rPr lang="es-CO" b="1" dirty="0">
                <a:sym typeface="Wingdings" panose="05000000000000000000" pitchFamily="2" charset="2"/>
              </a:rPr>
              <a:t>Fractura estable no desplazada (mayoría de las fracturas).</a:t>
            </a:r>
          </a:p>
          <a:p>
            <a:pPr marL="0" indent="0">
              <a:buNone/>
            </a:pPr>
            <a:endParaRPr lang="es-CO" sz="32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CO" sz="32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CO" sz="3200" b="1" dirty="0">
              <a:sym typeface="Wingdings" panose="05000000000000000000" pitchFamily="2" charset="2"/>
            </a:endParaRPr>
          </a:p>
        </p:txBody>
      </p:sp>
      <p:pic>
        <p:nvPicPr>
          <p:cNvPr id="52226" name="Picture 2" descr="Resultado de imagen de espica pulgar">
            <a:extLst>
              <a:ext uri="{FF2B5EF4-FFF2-40B4-BE49-F238E27FC236}">
                <a16:creationId xmlns:a16="http://schemas.microsoft.com/office/drawing/2014/main" id="{A954D9DF-9285-415E-B537-2BC3988E3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60198" y="920773"/>
            <a:ext cx="2291862" cy="501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0738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01" y="35169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427" y="3961377"/>
            <a:ext cx="5446443" cy="3744905"/>
          </a:xfrm>
        </p:spPr>
        <p:txBody>
          <a:bodyPr/>
          <a:lstStyle/>
          <a:p>
            <a:pPr marL="0" indent="0">
              <a:buNone/>
            </a:pPr>
            <a:r>
              <a:rPr lang="es-CO" b="1" dirty="0"/>
              <a:t>Manejo quirúrgico:</a:t>
            </a:r>
          </a:p>
          <a:p>
            <a:pPr lvl="1"/>
            <a:r>
              <a:rPr lang="es-CO" dirty="0">
                <a:sym typeface="Wingdings" panose="05000000000000000000" pitchFamily="2" charset="2"/>
              </a:rPr>
              <a:t>Fracturas del polo proximal.</a:t>
            </a:r>
          </a:p>
          <a:p>
            <a:pPr lvl="1"/>
            <a:r>
              <a:rPr lang="es-CO" dirty="0">
                <a:sym typeface="Wingdings" panose="05000000000000000000" pitchFamily="2" charset="2"/>
              </a:rPr>
              <a:t>Desplazamiento&gt; 1 mm.</a:t>
            </a:r>
          </a:p>
          <a:p>
            <a:pPr lvl="1"/>
            <a:r>
              <a:rPr lang="es-CO" dirty="0">
                <a:sym typeface="Wingdings" panose="05000000000000000000" pitchFamily="2" charset="2"/>
              </a:rPr>
              <a:t>Luxación de perilunar.</a:t>
            </a:r>
          </a:p>
          <a:p>
            <a:pPr lvl="1"/>
            <a:r>
              <a:rPr lang="es-CO" dirty="0">
                <a:sym typeface="Wingdings" panose="05000000000000000000" pitchFamily="2" charset="2"/>
              </a:rPr>
              <a:t>Fracturas con conminución.</a:t>
            </a:r>
          </a:p>
          <a:p>
            <a:pPr marL="0" indent="0">
              <a:buNone/>
            </a:pPr>
            <a:endParaRPr lang="es-CO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es-CO" dirty="0">
              <a:sym typeface="Wingdings" panose="05000000000000000000" pitchFamily="2" charset="2"/>
            </a:endParaRPr>
          </a:p>
        </p:txBody>
      </p:sp>
      <p:pic>
        <p:nvPicPr>
          <p:cNvPr id="53250" name="Picture 2" descr="Resultado de imagen de osteosintesis escafoides">
            <a:extLst>
              <a:ext uri="{FF2B5EF4-FFF2-40B4-BE49-F238E27FC236}">
                <a16:creationId xmlns:a16="http://schemas.microsoft.com/office/drawing/2014/main" id="{101BC47C-3BFA-41E9-8F43-759381CF4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5059" y="1430406"/>
            <a:ext cx="6527666" cy="199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7205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63B84EE-8420-4501-AB06-3C1050922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605" y="2604853"/>
            <a:ext cx="5401235" cy="1325563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/>
              <a:t>GRACIAS</a:t>
            </a:r>
            <a:endParaRPr lang="es-CO" sz="5400" b="1" dirty="0"/>
          </a:p>
        </p:txBody>
      </p:sp>
    </p:spTree>
    <p:extLst>
      <p:ext uri="{BB962C8B-B14F-4D97-AF65-F5344CB8AC3E}">
        <p14:creationId xmlns:p14="http://schemas.microsoft.com/office/powerpoint/2010/main" val="134497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564" y="106247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477" y="1847452"/>
            <a:ext cx="7016262" cy="34680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No quirúrgico: </a:t>
            </a:r>
            <a:endParaRPr lang="es-CO" dirty="0"/>
          </a:p>
          <a:p>
            <a:pPr lvl="1">
              <a:lnSpc>
                <a:spcPct val="100000"/>
              </a:lnSpc>
            </a:pPr>
            <a:r>
              <a:rPr lang="es-CO" dirty="0"/>
              <a:t>&lt;2 cm de acortamiento y desplazamiento.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Desplazamiento &lt;1 cm del complejo suspensorio superior del hombro.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Sin lesión neurovascular.</a:t>
            </a:r>
          </a:p>
        </p:txBody>
      </p:sp>
    </p:spTree>
    <p:extLst>
      <p:ext uri="{BB962C8B-B14F-4D97-AF65-F5344CB8AC3E}">
        <p14:creationId xmlns:p14="http://schemas.microsoft.com/office/powerpoint/2010/main" val="140647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73" y="145532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/>
              <a:t>Quirúrgico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417" y="1790555"/>
            <a:ext cx="7407583" cy="47064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Absolutas:</a:t>
            </a:r>
            <a:endParaRPr lang="es-CO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es-CO" dirty="0"/>
              <a:t>Fracturas abiertas.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Fractura desplazada con ruptura inminente de piel.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Lesión vascular.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Hombro flotante* (clavícula y fractura del cuello escapular).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No unión sintomática.</a:t>
            </a:r>
          </a:p>
        </p:txBody>
      </p:sp>
    </p:spTree>
    <p:extLst>
      <p:ext uri="{BB962C8B-B14F-4D97-AF65-F5344CB8AC3E}">
        <p14:creationId xmlns:p14="http://schemas.microsoft.com/office/powerpoint/2010/main" val="57554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F54DC-17A9-4527-AFB4-71E52940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83" y="231255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Quirúrgico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10AD7-02F7-420E-91C3-1EF18B61F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654" y="1968024"/>
            <a:ext cx="7709647" cy="437857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/>
              <a:t>Relativas:</a:t>
            </a:r>
            <a:endParaRPr lang="es-CO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Fractura desplazada con &gt; 2 cm de acortamiento.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Fracturas de clavícula desplazadas bilaterales.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Lesión del plexo braquial.</a:t>
            </a:r>
          </a:p>
          <a:p>
            <a:pPr lvl="1">
              <a:lnSpc>
                <a:spcPct val="100000"/>
              </a:lnSpc>
            </a:pPr>
            <a:r>
              <a:rPr lang="es-CO" dirty="0">
                <a:sym typeface="Wingdings" panose="05000000000000000000" pitchFamily="2" charset="2"/>
              </a:rPr>
              <a:t>TEC / politrauma.</a:t>
            </a:r>
          </a:p>
        </p:txBody>
      </p:sp>
    </p:spTree>
    <p:extLst>
      <p:ext uri="{BB962C8B-B14F-4D97-AF65-F5344CB8AC3E}">
        <p14:creationId xmlns:p14="http://schemas.microsoft.com/office/powerpoint/2010/main" val="3721897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E1B3DF-0BB0-4C66-B149-D1D47889E4A5}" vid="{BF97386F-A394-4AC0-8781-7EAE8F5D257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COM_FR_2020</Template>
  <TotalTime>6205</TotalTime>
  <Words>1705</Words>
  <Application>Microsoft Office PowerPoint</Application>
  <PresentationFormat>Panorámica</PresentationFormat>
  <Paragraphs>342</Paragraphs>
  <Slides>62</Slides>
  <Notes>29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62</vt:i4>
      </vt:variant>
    </vt:vector>
  </HeadingPairs>
  <TitlesOfParts>
    <vt:vector size="67" baseType="lpstr">
      <vt:lpstr>Arial</vt:lpstr>
      <vt:lpstr>Calibri</vt:lpstr>
      <vt:lpstr>Montserrat</vt:lpstr>
      <vt:lpstr>Wingdings</vt:lpstr>
      <vt:lpstr>Tema de Office</vt:lpstr>
      <vt:lpstr>Fracturas de miembro superior</vt:lpstr>
      <vt:lpstr>Fracturas de clavícula</vt:lpstr>
      <vt:lpstr>Fracturas de clavícula</vt:lpstr>
      <vt:lpstr>Lesiones asociadas</vt:lpstr>
      <vt:lpstr>Clínica</vt:lpstr>
      <vt:lpstr>Imágenes</vt:lpstr>
      <vt:lpstr>Tratamiento</vt:lpstr>
      <vt:lpstr>Quirúrgico</vt:lpstr>
      <vt:lpstr>Quirúrgico</vt:lpstr>
      <vt:lpstr>Inmovilización</vt:lpstr>
      <vt:lpstr>Fracturas de húmero proximal</vt:lpstr>
      <vt:lpstr>Anatomía</vt:lpstr>
      <vt:lpstr>Partes</vt:lpstr>
      <vt:lpstr>Clasificación de Neer</vt:lpstr>
      <vt:lpstr>Lesiones asociadas</vt:lpstr>
      <vt:lpstr>Diagnóstico</vt:lpstr>
      <vt:lpstr>Tratamiento </vt:lpstr>
      <vt:lpstr>Fracturas de diáfisis humeral</vt:lpstr>
      <vt:lpstr>Anatomía</vt:lpstr>
      <vt:lpstr>Lesiones asociadas</vt:lpstr>
      <vt:lpstr>Diagnóstico</vt:lpstr>
      <vt:lpstr>Tratamiento </vt:lpstr>
      <vt:lpstr>Ortopédico</vt:lpstr>
      <vt:lpstr>Tratamiento </vt:lpstr>
      <vt:lpstr>Fracturas de húmero distal</vt:lpstr>
      <vt:lpstr>Lesiones asociadas</vt:lpstr>
      <vt:lpstr>Anatomía</vt:lpstr>
      <vt:lpstr>Anatomía</vt:lpstr>
      <vt:lpstr>Diagnóstico</vt:lpstr>
      <vt:lpstr>Tratamiento </vt:lpstr>
      <vt:lpstr>Fracturas de la cúpula radial</vt:lpstr>
      <vt:lpstr>Lesiones asociadas</vt:lpstr>
      <vt:lpstr>Clasificación Mason (modificada Hotchkiss)</vt:lpstr>
      <vt:lpstr>Diagnóstico</vt:lpstr>
      <vt:lpstr>Tratamiento </vt:lpstr>
      <vt:lpstr>Tratamiento </vt:lpstr>
      <vt:lpstr>Fracturas del olécranon</vt:lpstr>
      <vt:lpstr>Tratamiento </vt:lpstr>
      <vt:lpstr>Luxofractura de Monteggia</vt:lpstr>
      <vt:lpstr>Lesiones asociadas</vt:lpstr>
      <vt:lpstr>Clasificación - Bado -</vt:lpstr>
      <vt:lpstr>Tratamiento </vt:lpstr>
      <vt:lpstr>Luxofractura de Galeazzi </vt:lpstr>
      <vt:lpstr>Diagnóstico</vt:lpstr>
      <vt:lpstr>Radiografía</vt:lpstr>
      <vt:lpstr>Tratamiento </vt:lpstr>
      <vt:lpstr>Fracturas de radio distal</vt:lpstr>
      <vt:lpstr>Mecanismo</vt:lpstr>
      <vt:lpstr>Lesiones asociadas</vt:lpstr>
      <vt:lpstr>Clasificación</vt:lpstr>
      <vt:lpstr>Clasificación</vt:lpstr>
      <vt:lpstr>Tratamiento </vt:lpstr>
      <vt:lpstr>Tratamiento </vt:lpstr>
      <vt:lpstr>Fracturas de escafoides</vt:lpstr>
      <vt:lpstr>Consideraciones anatómicas</vt:lpstr>
      <vt:lpstr>Presentación de PowerPoint</vt:lpstr>
      <vt:lpstr>Diagnóstico</vt:lpstr>
      <vt:lpstr>Radiológico</vt:lpstr>
      <vt:lpstr>Imágenes</vt:lpstr>
      <vt:lpstr>Tratamiento </vt:lpstr>
      <vt:lpstr>Tratamiento 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Sentire Taller SAS</dc:creator>
  <cp:lastModifiedBy>User</cp:lastModifiedBy>
  <cp:revision>80</cp:revision>
  <dcterms:created xsi:type="dcterms:W3CDTF">2020-11-06T17:03:47Z</dcterms:created>
  <dcterms:modified xsi:type="dcterms:W3CDTF">2021-04-07T19:10:00Z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947964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