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png" Extension="tmp"/>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slide+xml" PartName="/ppt/slides/slide47.xml"/>
  <Override ContentType="application/vnd.openxmlformats-officedocument.presentationml.slide+xml" PartName="/ppt/slides/slide48.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theme+xml" PartName="/ppt/theme/theme2.xml"/>
  <Override ContentType="application/vnd.openxmlformats-officedocument.presentationml.tags+xml" PartName="/ppt/tags/tag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50"/>
  </p:notesMasterIdLst>
  <p:sldIdLst>
    <p:sldId id="256" r:id="rId2"/>
    <p:sldId id="296" r:id="rId3"/>
    <p:sldId id="298" r:id="rId4"/>
    <p:sldId id="257" r:id="rId5"/>
    <p:sldId id="258" r:id="rId6"/>
    <p:sldId id="259" r:id="rId7"/>
    <p:sldId id="260" r:id="rId8"/>
    <p:sldId id="269" r:id="rId9"/>
    <p:sldId id="270" r:id="rId10"/>
    <p:sldId id="271" r:id="rId11"/>
    <p:sldId id="273" r:id="rId12"/>
    <p:sldId id="274" r:id="rId13"/>
    <p:sldId id="299" r:id="rId14"/>
    <p:sldId id="300" r:id="rId15"/>
    <p:sldId id="301" r:id="rId16"/>
    <p:sldId id="302" r:id="rId17"/>
    <p:sldId id="303" r:id="rId18"/>
    <p:sldId id="305" r:id="rId19"/>
    <p:sldId id="306" r:id="rId20"/>
    <p:sldId id="268" r:id="rId21"/>
    <p:sldId id="261" r:id="rId22"/>
    <p:sldId id="275" r:id="rId23"/>
    <p:sldId id="263" r:id="rId24"/>
    <p:sldId id="264" r:id="rId25"/>
    <p:sldId id="284" r:id="rId26"/>
    <p:sldId id="285" r:id="rId27"/>
    <p:sldId id="276" r:id="rId28"/>
    <p:sldId id="277" r:id="rId29"/>
    <p:sldId id="280" r:id="rId30"/>
    <p:sldId id="288" r:id="rId31"/>
    <p:sldId id="289" r:id="rId32"/>
    <p:sldId id="281" r:id="rId33"/>
    <p:sldId id="282" r:id="rId34"/>
    <p:sldId id="283" r:id="rId35"/>
    <p:sldId id="262" r:id="rId36"/>
    <p:sldId id="265" r:id="rId37"/>
    <p:sldId id="279" r:id="rId38"/>
    <p:sldId id="266" r:id="rId39"/>
    <p:sldId id="267" r:id="rId40"/>
    <p:sldId id="292" r:id="rId41"/>
    <p:sldId id="293" r:id="rId42"/>
    <p:sldId id="294" r:id="rId43"/>
    <p:sldId id="308" r:id="rId44"/>
    <p:sldId id="309" r:id="rId45"/>
    <p:sldId id="310" r:id="rId46"/>
    <p:sldId id="311" r:id="rId47"/>
    <p:sldId id="307" r:id="rId48"/>
    <p:sldId id="295" r:id="rId49"/>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82" autoAdjust="0"/>
    <p:restoredTop sz="93842" autoAdjust="0"/>
  </p:normalViewPr>
  <p:slideViewPr>
    <p:cSldViewPr snapToGrid="0">
      <p:cViewPr varScale="1">
        <p:scale>
          <a:sx n="86" d="100"/>
          <a:sy n="86" d="100"/>
        </p:scale>
        <p:origin x="403"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A35584-B091-4BB9-87F2-CDFD1031CCAD}"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s-CO"/>
        </a:p>
      </dgm:t>
    </dgm:pt>
    <dgm:pt modelId="{F826B01E-461F-4A67-BB7D-5873F614DDBD}">
      <dgm:prSet phldrT="[Texto]"/>
      <dgm:spPr/>
      <dgm:t>
        <a:bodyPr/>
        <a:lstStyle/>
        <a:p>
          <a:r>
            <a:rPr lang="es-ES" dirty="0">
              <a:latin typeface="Montserrat" panose="00000500000000000000" pitchFamily="50" charset="0"/>
            </a:rPr>
            <a:t>Heme</a:t>
          </a:r>
          <a:endParaRPr lang="es-CO" dirty="0">
            <a:latin typeface="Montserrat" panose="00000500000000000000" pitchFamily="50" charset="0"/>
          </a:endParaRPr>
        </a:p>
      </dgm:t>
    </dgm:pt>
    <dgm:pt modelId="{5755CA9E-B0CF-491A-936B-E8B8D77EDF7C}" type="parTrans" cxnId="{02B9C08E-DB20-4E0F-96AD-04F20F378171}">
      <dgm:prSet/>
      <dgm:spPr/>
      <dgm:t>
        <a:bodyPr/>
        <a:lstStyle/>
        <a:p>
          <a:endParaRPr lang="es-CO">
            <a:latin typeface="Montserrat" panose="00000500000000000000" pitchFamily="50" charset="0"/>
          </a:endParaRPr>
        </a:p>
      </dgm:t>
    </dgm:pt>
    <dgm:pt modelId="{969F3D2C-B158-4BD3-8DD3-DFFB971BFC73}" type="sibTrans" cxnId="{02B9C08E-DB20-4E0F-96AD-04F20F378171}">
      <dgm:prSet/>
      <dgm:spPr/>
      <dgm:t>
        <a:bodyPr/>
        <a:lstStyle/>
        <a:p>
          <a:endParaRPr lang="es-CO">
            <a:latin typeface="Montserrat" panose="00000500000000000000" pitchFamily="50" charset="0"/>
          </a:endParaRPr>
        </a:p>
      </dgm:t>
    </dgm:pt>
    <dgm:pt modelId="{431203CC-284D-47BB-8755-53400D1780CB}">
      <dgm:prSet phldrT="[Texto]"/>
      <dgm:spPr/>
      <dgm:t>
        <a:bodyPr/>
        <a:lstStyle/>
        <a:p>
          <a:r>
            <a:rPr lang="es-ES" dirty="0">
              <a:latin typeface="Montserrat" panose="00000500000000000000" pitchFamily="50" charset="0"/>
            </a:rPr>
            <a:t>Heme oxigenasa.</a:t>
          </a:r>
          <a:endParaRPr lang="es-CO" dirty="0">
            <a:latin typeface="Montserrat" panose="00000500000000000000" pitchFamily="50" charset="0"/>
          </a:endParaRPr>
        </a:p>
      </dgm:t>
    </dgm:pt>
    <dgm:pt modelId="{4569936A-0F54-4BFB-81AA-A921E58B2DE7}" type="parTrans" cxnId="{C0624063-7383-4863-B4C8-25C6086CA969}">
      <dgm:prSet/>
      <dgm:spPr/>
      <dgm:t>
        <a:bodyPr/>
        <a:lstStyle/>
        <a:p>
          <a:endParaRPr lang="es-CO">
            <a:latin typeface="Montserrat" panose="00000500000000000000" pitchFamily="50" charset="0"/>
          </a:endParaRPr>
        </a:p>
      </dgm:t>
    </dgm:pt>
    <dgm:pt modelId="{BC6C644D-8A53-4AC9-87C2-DB08FE2B0EE8}" type="sibTrans" cxnId="{C0624063-7383-4863-B4C8-25C6086CA969}">
      <dgm:prSet/>
      <dgm:spPr/>
      <dgm:t>
        <a:bodyPr/>
        <a:lstStyle/>
        <a:p>
          <a:endParaRPr lang="es-CO">
            <a:latin typeface="Montserrat" panose="00000500000000000000" pitchFamily="50" charset="0"/>
          </a:endParaRPr>
        </a:p>
      </dgm:t>
    </dgm:pt>
    <dgm:pt modelId="{DBB06925-3F29-4DC6-8E4B-6E15E6D57E4B}">
      <dgm:prSet phldrT="[Texto]"/>
      <dgm:spPr/>
      <dgm:t>
        <a:bodyPr/>
        <a:lstStyle/>
        <a:p>
          <a:r>
            <a:rPr lang="es-ES" dirty="0">
              <a:latin typeface="Montserrat" panose="00000500000000000000" pitchFamily="50" charset="0"/>
            </a:rPr>
            <a:t>Biliverdina</a:t>
          </a:r>
          <a:endParaRPr lang="es-CO" dirty="0">
            <a:latin typeface="Montserrat" panose="00000500000000000000" pitchFamily="50" charset="0"/>
          </a:endParaRPr>
        </a:p>
      </dgm:t>
    </dgm:pt>
    <dgm:pt modelId="{30531AA2-98CE-40EF-AB54-C8B22672FF4C}" type="parTrans" cxnId="{A77D6891-D26E-4823-8739-DE30B9D5748E}">
      <dgm:prSet/>
      <dgm:spPr/>
      <dgm:t>
        <a:bodyPr/>
        <a:lstStyle/>
        <a:p>
          <a:endParaRPr lang="es-CO">
            <a:latin typeface="Montserrat" panose="00000500000000000000" pitchFamily="50" charset="0"/>
          </a:endParaRPr>
        </a:p>
      </dgm:t>
    </dgm:pt>
    <dgm:pt modelId="{95C8CCB3-DA55-4683-8D92-BE7924DD6CE1}" type="sibTrans" cxnId="{A77D6891-D26E-4823-8739-DE30B9D5748E}">
      <dgm:prSet/>
      <dgm:spPr/>
      <dgm:t>
        <a:bodyPr/>
        <a:lstStyle/>
        <a:p>
          <a:endParaRPr lang="es-CO">
            <a:latin typeface="Montserrat" panose="00000500000000000000" pitchFamily="50" charset="0"/>
          </a:endParaRPr>
        </a:p>
      </dgm:t>
    </dgm:pt>
    <dgm:pt modelId="{DFF0B16E-2F6F-4097-8F69-71BCC9891298}">
      <dgm:prSet phldrT="[Texto]"/>
      <dgm:spPr/>
      <dgm:t>
        <a:bodyPr/>
        <a:lstStyle/>
        <a:p>
          <a:r>
            <a:rPr lang="es-ES" dirty="0">
              <a:latin typeface="Montserrat" panose="00000500000000000000" pitchFamily="50" charset="0"/>
            </a:rPr>
            <a:t>Biliverdina reductasa.</a:t>
          </a:r>
          <a:endParaRPr lang="es-CO" dirty="0">
            <a:latin typeface="Montserrat" panose="00000500000000000000" pitchFamily="50" charset="0"/>
          </a:endParaRPr>
        </a:p>
      </dgm:t>
    </dgm:pt>
    <dgm:pt modelId="{97738188-D82D-4DBA-B772-53D3799683C3}" type="parTrans" cxnId="{FD1919FB-7ACE-420A-91D4-9C6D0C0E943B}">
      <dgm:prSet/>
      <dgm:spPr/>
      <dgm:t>
        <a:bodyPr/>
        <a:lstStyle/>
        <a:p>
          <a:endParaRPr lang="es-CO">
            <a:latin typeface="Montserrat" panose="00000500000000000000" pitchFamily="50" charset="0"/>
          </a:endParaRPr>
        </a:p>
      </dgm:t>
    </dgm:pt>
    <dgm:pt modelId="{16AC7946-8CA6-42C4-B25D-EEC74B002B27}" type="sibTrans" cxnId="{FD1919FB-7ACE-420A-91D4-9C6D0C0E943B}">
      <dgm:prSet/>
      <dgm:spPr/>
      <dgm:t>
        <a:bodyPr/>
        <a:lstStyle/>
        <a:p>
          <a:endParaRPr lang="es-CO">
            <a:latin typeface="Montserrat" panose="00000500000000000000" pitchFamily="50" charset="0"/>
          </a:endParaRPr>
        </a:p>
      </dgm:t>
    </dgm:pt>
    <dgm:pt modelId="{524EA96E-9CF7-4DA6-B69B-1DCD8D81C6DE}">
      <dgm:prSet phldrT="[Texto]"/>
      <dgm:spPr/>
      <dgm:t>
        <a:bodyPr/>
        <a:lstStyle/>
        <a:p>
          <a:r>
            <a:rPr lang="es-ES" dirty="0">
              <a:latin typeface="Montserrat" panose="00000500000000000000" pitchFamily="50" charset="0"/>
            </a:rPr>
            <a:t>Bilirrubina no conjugada</a:t>
          </a:r>
          <a:endParaRPr lang="es-CO" dirty="0">
            <a:latin typeface="Montserrat" panose="00000500000000000000" pitchFamily="50" charset="0"/>
          </a:endParaRPr>
        </a:p>
      </dgm:t>
    </dgm:pt>
    <dgm:pt modelId="{0C3888C8-6F6B-4CB6-88A3-569F01E2B9F8}" type="parTrans" cxnId="{18AE0739-CDCF-4A9C-B0A5-6E04CCD64868}">
      <dgm:prSet/>
      <dgm:spPr/>
      <dgm:t>
        <a:bodyPr/>
        <a:lstStyle/>
        <a:p>
          <a:endParaRPr lang="es-CO">
            <a:latin typeface="Montserrat" panose="00000500000000000000" pitchFamily="50" charset="0"/>
          </a:endParaRPr>
        </a:p>
      </dgm:t>
    </dgm:pt>
    <dgm:pt modelId="{BA6B4EEA-6F84-4DFC-AAC8-4298AFD8673D}" type="sibTrans" cxnId="{18AE0739-CDCF-4A9C-B0A5-6E04CCD64868}">
      <dgm:prSet/>
      <dgm:spPr/>
      <dgm:t>
        <a:bodyPr/>
        <a:lstStyle/>
        <a:p>
          <a:endParaRPr lang="es-CO">
            <a:latin typeface="Montserrat" panose="00000500000000000000" pitchFamily="50" charset="0"/>
          </a:endParaRPr>
        </a:p>
      </dgm:t>
    </dgm:pt>
    <dgm:pt modelId="{2E183A3C-2CC3-45B3-9D87-99242894C692}">
      <dgm:prSet phldrT="[Texto]"/>
      <dgm:spPr/>
      <dgm:t>
        <a:bodyPr/>
        <a:lstStyle/>
        <a:p>
          <a:r>
            <a:rPr lang="es-CO" dirty="0">
              <a:latin typeface="Montserrat" panose="00000500000000000000" pitchFamily="50" charset="0"/>
            </a:rPr>
            <a:t>Uridina difosfato </a:t>
          </a:r>
          <a:r>
            <a:rPr lang="es-CO" dirty="0" err="1">
              <a:latin typeface="Montserrat" panose="00000500000000000000" pitchFamily="50" charset="0"/>
            </a:rPr>
            <a:t>glucuronil</a:t>
          </a:r>
          <a:r>
            <a:rPr lang="es-CO" dirty="0">
              <a:latin typeface="Montserrat" panose="00000500000000000000" pitchFamily="50" charset="0"/>
            </a:rPr>
            <a:t> transferasa (UGT1A1).</a:t>
          </a:r>
        </a:p>
      </dgm:t>
    </dgm:pt>
    <dgm:pt modelId="{D7814EE1-4D41-49E0-B036-FDA8296A4145}" type="parTrans" cxnId="{05645EFC-93EA-457F-984D-D7C7976B1EBA}">
      <dgm:prSet/>
      <dgm:spPr/>
      <dgm:t>
        <a:bodyPr/>
        <a:lstStyle/>
        <a:p>
          <a:endParaRPr lang="es-CO">
            <a:latin typeface="Montserrat" panose="00000500000000000000" pitchFamily="50" charset="0"/>
          </a:endParaRPr>
        </a:p>
      </dgm:t>
    </dgm:pt>
    <dgm:pt modelId="{73D4459E-50C7-4F90-888E-B3ADFEEE7FB8}" type="sibTrans" cxnId="{05645EFC-93EA-457F-984D-D7C7976B1EBA}">
      <dgm:prSet/>
      <dgm:spPr/>
      <dgm:t>
        <a:bodyPr/>
        <a:lstStyle/>
        <a:p>
          <a:endParaRPr lang="es-CO">
            <a:latin typeface="Montserrat" panose="00000500000000000000" pitchFamily="50" charset="0"/>
          </a:endParaRPr>
        </a:p>
      </dgm:t>
    </dgm:pt>
    <dgm:pt modelId="{B8C9B26E-EB16-44C2-A1E7-BA72B37E7820}">
      <dgm:prSet phldrT="[Texto]"/>
      <dgm:spPr/>
      <dgm:t>
        <a:bodyPr/>
        <a:lstStyle/>
        <a:p>
          <a:r>
            <a:rPr lang="es-ES" dirty="0">
              <a:latin typeface="Montserrat" panose="00000500000000000000" pitchFamily="50" charset="0"/>
            </a:rPr>
            <a:t>Bilirrubina conjugada</a:t>
          </a:r>
          <a:endParaRPr lang="es-CO" dirty="0">
            <a:latin typeface="Montserrat" panose="00000500000000000000" pitchFamily="50" charset="0"/>
          </a:endParaRPr>
        </a:p>
      </dgm:t>
    </dgm:pt>
    <dgm:pt modelId="{FEEF5890-45C4-4C6A-805B-FF5CF194ADB1}" type="parTrans" cxnId="{B36E8556-C047-4056-B8E2-7E9BBA69296E}">
      <dgm:prSet/>
      <dgm:spPr/>
      <dgm:t>
        <a:bodyPr/>
        <a:lstStyle/>
        <a:p>
          <a:endParaRPr lang="es-CO">
            <a:latin typeface="Montserrat" panose="00000500000000000000" pitchFamily="50" charset="0"/>
          </a:endParaRPr>
        </a:p>
      </dgm:t>
    </dgm:pt>
    <dgm:pt modelId="{D6203E0E-9C4B-4A33-B415-51B2A13FF50C}" type="sibTrans" cxnId="{B36E8556-C047-4056-B8E2-7E9BBA69296E}">
      <dgm:prSet/>
      <dgm:spPr/>
      <dgm:t>
        <a:bodyPr/>
        <a:lstStyle/>
        <a:p>
          <a:endParaRPr lang="es-CO">
            <a:latin typeface="Montserrat" panose="00000500000000000000" pitchFamily="50" charset="0"/>
          </a:endParaRPr>
        </a:p>
      </dgm:t>
    </dgm:pt>
    <dgm:pt modelId="{B1523FE0-9330-4C6F-8AB5-F1B623773699}" type="pres">
      <dgm:prSet presAssocID="{92A35584-B091-4BB9-87F2-CDFD1031CCAD}" presName="Name0" presStyleCnt="0">
        <dgm:presLayoutVars>
          <dgm:dir/>
          <dgm:animLvl val="lvl"/>
          <dgm:resizeHandles val="exact"/>
        </dgm:presLayoutVars>
      </dgm:prSet>
      <dgm:spPr/>
    </dgm:pt>
    <dgm:pt modelId="{5388AE5E-719A-43CD-B1DA-611EA51B57F1}" type="pres">
      <dgm:prSet presAssocID="{92A35584-B091-4BB9-87F2-CDFD1031CCAD}" presName="tSp" presStyleCnt="0"/>
      <dgm:spPr/>
    </dgm:pt>
    <dgm:pt modelId="{51410C96-1174-42D9-8FF5-B2FA84C4BEC2}" type="pres">
      <dgm:prSet presAssocID="{92A35584-B091-4BB9-87F2-CDFD1031CCAD}" presName="bSp" presStyleCnt="0"/>
      <dgm:spPr/>
    </dgm:pt>
    <dgm:pt modelId="{A35FC09F-7A45-45D9-9DB7-F19779AB6808}" type="pres">
      <dgm:prSet presAssocID="{92A35584-B091-4BB9-87F2-CDFD1031CCAD}" presName="process" presStyleCnt="0"/>
      <dgm:spPr/>
    </dgm:pt>
    <dgm:pt modelId="{639F2A25-D790-4126-A119-A6D66FD8709B}" type="pres">
      <dgm:prSet presAssocID="{F826B01E-461F-4A67-BB7D-5873F614DDBD}" presName="composite1" presStyleCnt="0"/>
      <dgm:spPr/>
    </dgm:pt>
    <dgm:pt modelId="{893123FA-DF42-45EA-BA9B-B5D3820F13D4}" type="pres">
      <dgm:prSet presAssocID="{F826B01E-461F-4A67-BB7D-5873F614DDBD}" presName="dummyNode1" presStyleLbl="node1" presStyleIdx="0" presStyleCnt="4"/>
      <dgm:spPr/>
    </dgm:pt>
    <dgm:pt modelId="{3323939A-A9F5-4CC6-97D9-ED298549F70C}" type="pres">
      <dgm:prSet presAssocID="{F826B01E-461F-4A67-BB7D-5873F614DDBD}" presName="childNode1" presStyleLbl="bgAcc1" presStyleIdx="0" presStyleCnt="4">
        <dgm:presLayoutVars>
          <dgm:bulletEnabled val="1"/>
        </dgm:presLayoutVars>
      </dgm:prSet>
      <dgm:spPr/>
    </dgm:pt>
    <dgm:pt modelId="{E0ECCB2C-FEB1-4181-BB06-601CE633ECE7}" type="pres">
      <dgm:prSet presAssocID="{F826B01E-461F-4A67-BB7D-5873F614DDBD}" presName="childNode1tx" presStyleLbl="bgAcc1" presStyleIdx="0" presStyleCnt="4">
        <dgm:presLayoutVars>
          <dgm:bulletEnabled val="1"/>
        </dgm:presLayoutVars>
      </dgm:prSet>
      <dgm:spPr/>
    </dgm:pt>
    <dgm:pt modelId="{17359BBD-AE92-4F24-A968-0140B651A1BB}" type="pres">
      <dgm:prSet presAssocID="{F826B01E-461F-4A67-BB7D-5873F614DDBD}" presName="parentNode1" presStyleLbl="node1" presStyleIdx="0" presStyleCnt="4">
        <dgm:presLayoutVars>
          <dgm:chMax val="1"/>
          <dgm:bulletEnabled val="1"/>
        </dgm:presLayoutVars>
      </dgm:prSet>
      <dgm:spPr/>
    </dgm:pt>
    <dgm:pt modelId="{004A6AD6-F96D-4AE5-82EA-78DBCA9C918E}" type="pres">
      <dgm:prSet presAssocID="{F826B01E-461F-4A67-BB7D-5873F614DDBD}" presName="connSite1" presStyleCnt="0"/>
      <dgm:spPr/>
    </dgm:pt>
    <dgm:pt modelId="{78045BAC-94CD-4DCE-8347-3833F31E47CB}" type="pres">
      <dgm:prSet presAssocID="{969F3D2C-B158-4BD3-8DD3-DFFB971BFC73}" presName="Name9" presStyleLbl="sibTrans2D1" presStyleIdx="0" presStyleCnt="3"/>
      <dgm:spPr/>
    </dgm:pt>
    <dgm:pt modelId="{7AFD97D0-C7D2-4278-BD9E-EE015B7529C9}" type="pres">
      <dgm:prSet presAssocID="{DBB06925-3F29-4DC6-8E4B-6E15E6D57E4B}" presName="composite2" presStyleCnt="0"/>
      <dgm:spPr/>
    </dgm:pt>
    <dgm:pt modelId="{4E670E29-FFC2-43B4-BEF0-F39B9EB4CE47}" type="pres">
      <dgm:prSet presAssocID="{DBB06925-3F29-4DC6-8E4B-6E15E6D57E4B}" presName="dummyNode2" presStyleLbl="node1" presStyleIdx="0" presStyleCnt="4"/>
      <dgm:spPr/>
    </dgm:pt>
    <dgm:pt modelId="{0D0E4A85-E1A7-4F87-B17C-F4B2E10D209A}" type="pres">
      <dgm:prSet presAssocID="{DBB06925-3F29-4DC6-8E4B-6E15E6D57E4B}" presName="childNode2" presStyleLbl="bgAcc1" presStyleIdx="1" presStyleCnt="4">
        <dgm:presLayoutVars>
          <dgm:bulletEnabled val="1"/>
        </dgm:presLayoutVars>
      </dgm:prSet>
      <dgm:spPr/>
    </dgm:pt>
    <dgm:pt modelId="{6CED9349-D1CD-40D5-B935-E8D98B5887B5}" type="pres">
      <dgm:prSet presAssocID="{DBB06925-3F29-4DC6-8E4B-6E15E6D57E4B}" presName="childNode2tx" presStyleLbl="bgAcc1" presStyleIdx="1" presStyleCnt="4">
        <dgm:presLayoutVars>
          <dgm:bulletEnabled val="1"/>
        </dgm:presLayoutVars>
      </dgm:prSet>
      <dgm:spPr/>
    </dgm:pt>
    <dgm:pt modelId="{6ECE8C35-473F-4FAF-A631-972373B472C2}" type="pres">
      <dgm:prSet presAssocID="{DBB06925-3F29-4DC6-8E4B-6E15E6D57E4B}" presName="parentNode2" presStyleLbl="node1" presStyleIdx="1" presStyleCnt="4">
        <dgm:presLayoutVars>
          <dgm:chMax val="0"/>
          <dgm:bulletEnabled val="1"/>
        </dgm:presLayoutVars>
      </dgm:prSet>
      <dgm:spPr/>
    </dgm:pt>
    <dgm:pt modelId="{A5214AD7-501D-453A-AB0A-50CD8F697955}" type="pres">
      <dgm:prSet presAssocID="{DBB06925-3F29-4DC6-8E4B-6E15E6D57E4B}" presName="connSite2" presStyleCnt="0"/>
      <dgm:spPr/>
    </dgm:pt>
    <dgm:pt modelId="{AC11662F-A1D8-409C-AB88-24021FBCC576}" type="pres">
      <dgm:prSet presAssocID="{95C8CCB3-DA55-4683-8D92-BE7924DD6CE1}" presName="Name18" presStyleLbl="sibTrans2D1" presStyleIdx="1" presStyleCnt="3"/>
      <dgm:spPr/>
    </dgm:pt>
    <dgm:pt modelId="{613AD18A-79DE-4D67-847F-B3B6F43E5DC8}" type="pres">
      <dgm:prSet presAssocID="{524EA96E-9CF7-4DA6-B69B-1DCD8D81C6DE}" presName="composite1" presStyleCnt="0"/>
      <dgm:spPr/>
    </dgm:pt>
    <dgm:pt modelId="{9C61F866-D564-4387-B924-13D57123DA9F}" type="pres">
      <dgm:prSet presAssocID="{524EA96E-9CF7-4DA6-B69B-1DCD8D81C6DE}" presName="dummyNode1" presStyleLbl="node1" presStyleIdx="1" presStyleCnt="4"/>
      <dgm:spPr/>
    </dgm:pt>
    <dgm:pt modelId="{7CD67592-F7E2-40EB-990C-C495E19B702D}" type="pres">
      <dgm:prSet presAssocID="{524EA96E-9CF7-4DA6-B69B-1DCD8D81C6DE}" presName="childNode1" presStyleLbl="bgAcc1" presStyleIdx="2" presStyleCnt="4">
        <dgm:presLayoutVars>
          <dgm:bulletEnabled val="1"/>
        </dgm:presLayoutVars>
      </dgm:prSet>
      <dgm:spPr/>
    </dgm:pt>
    <dgm:pt modelId="{1594BB68-F9D0-451F-A128-710B9C377885}" type="pres">
      <dgm:prSet presAssocID="{524EA96E-9CF7-4DA6-B69B-1DCD8D81C6DE}" presName="childNode1tx" presStyleLbl="bgAcc1" presStyleIdx="2" presStyleCnt="4">
        <dgm:presLayoutVars>
          <dgm:bulletEnabled val="1"/>
        </dgm:presLayoutVars>
      </dgm:prSet>
      <dgm:spPr/>
    </dgm:pt>
    <dgm:pt modelId="{51B9D294-E6F8-4542-8284-A109BFD0ED74}" type="pres">
      <dgm:prSet presAssocID="{524EA96E-9CF7-4DA6-B69B-1DCD8D81C6DE}" presName="parentNode1" presStyleLbl="node1" presStyleIdx="2" presStyleCnt="4">
        <dgm:presLayoutVars>
          <dgm:chMax val="1"/>
          <dgm:bulletEnabled val="1"/>
        </dgm:presLayoutVars>
      </dgm:prSet>
      <dgm:spPr/>
    </dgm:pt>
    <dgm:pt modelId="{2D721325-438F-4F3B-AF1C-6776A2CFF5F8}" type="pres">
      <dgm:prSet presAssocID="{524EA96E-9CF7-4DA6-B69B-1DCD8D81C6DE}" presName="connSite1" presStyleCnt="0"/>
      <dgm:spPr/>
    </dgm:pt>
    <dgm:pt modelId="{3798D961-0AB4-4979-BED1-CBD4149F3D45}" type="pres">
      <dgm:prSet presAssocID="{BA6B4EEA-6F84-4DFC-AAC8-4298AFD8673D}" presName="Name9" presStyleLbl="sibTrans2D1" presStyleIdx="2" presStyleCnt="3"/>
      <dgm:spPr/>
    </dgm:pt>
    <dgm:pt modelId="{FFC5173A-6295-4DE6-8AE9-F9AF468D537C}" type="pres">
      <dgm:prSet presAssocID="{B8C9B26E-EB16-44C2-A1E7-BA72B37E7820}" presName="composite2" presStyleCnt="0"/>
      <dgm:spPr/>
    </dgm:pt>
    <dgm:pt modelId="{8C22E0EB-18FA-4B3D-86BA-DDFD60923031}" type="pres">
      <dgm:prSet presAssocID="{B8C9B26E-EB16-44C2-A1E7-BA72B37E7820}" presName="dummyNode2" presStyleLbl="node1" presStyleIdx="2" presStyleCnt="4"/>
      <dgm:spPr/>
    </dgm:pt>
    <dgm:pt modelId="{7D6561BB-203B-43F4-A4A2-DFBC898B1340}" type="pres">
      <dgm:prSet presAssocID="{B8C9B26E-EB16-44C2-A1E7-BA72B37E7820}" presName="childNode2" presStyleLbl="bgAcc1" presStyleIdx="3" presStyleCnt="4">
        <dgm:presLayoutVars>
          <dgm:bulletEnabled val="1"/>
        </dgm:presLayoutVars>
      </dgm:prSet>
      <dgm:spPr/>
    </dgm:pt>
    <dgm:pt modelId="{D58B6156-38DA-4231-BD03-9C1FCC8C41AB}" type="pres">
      <dgm:prSet presAssocID="{B8C9B26E-EB16-44C2-A1E7-BA72B37E7820}" presName="childNode2tx" presStyleLbl="bgAcc1" presStyleIdx="3" presStyleCnt="4">
        <dgm:presLayoutVars>
          <dgm:bulletEnabled val="1"/>
        </dgm:presLayoutVars>
      </dgm:prSet>
      <dgm:spPr/>
    </dgm:pt>
    <dgm:pt modelId="{6CDBCBC4-5573-48B6-90E5-B837A004A8F3}" type="pres">
      <dgm:prSet presAssocID="{B8C9B26E-EB16-44C2-A1E7-BA72B37E7820}" presName="parentNode2" presStyleLbl="node1" presStyleIdx="3" presStyleCnt="4">
        <dgm:presLayoutVars>
          <dgm:chMax val="0"/>
          <dgm:bulletEnabled val="1"/>
        </dgm:presLayoutVars>
      </dgm:prSet>
      <dgm:spPr/>
    </dgm:pt>
    <dgm:pt modelId="{304BE081-0520-4593-92A4-AF38922B9F74}" type="pres">
      <dgm:prSet presAssocID="{B8C9B26E-EB16-44C2-A1E7-BA72B37E7820}" presName="connSite2" presStyleCnt="0"/>
      <dgm:spPr/>
    </dgm:pt>
  </dgm:ptLst>
  <dgm:cxnLst>
    <dgm:cxn modelId="{408B0F03-E53C-422D-A68C-B95DC2268C23}" type="presOf" srcId="{2E183A3C-2CC3-45B3-9D87-99242894C692}" destId="{7CD67592-F7E2-40EB-990C-C495E19B702D}" srcOrd="0" destOrd="0" presId="urn:microsoft.com/office/officeart/2005/8/layout/hProcess4"/>
    <dgm:cxn modelId="{EE43BD05-E3F9-4BCC-B4EC-7A9211C82554}" type="presOf" srcId="{524EA96E-9CF7-4DA6-B69B-1DCD8D81C6DE}" destId="{51B9D294-E6F8-4542-8284-A109BFD0ED74}" srcOrd="0" destOrd="0" presId="urn:microsoft.com/office/officeart/2005/8/layout/hProcess4"/>
    <dgm:cxn modelId="{B0DB4E07-DBED-40F8-954F-7E2F0C006568}" type="presOf" srcId="{969F3D2C-B158-4BD3-8DD3-DFFB971BFC73}" destId="{78045BAC-94CD-4DCE-8347-3833F31E47CB}" srcOrd="0" destOrd="0" presId="urn:microsoft.com/office/officeart/2005/8/layout/hProcess4"/>
    <dgm:cxn modelId="{56F98809-8F69-449F-9048-7913F4734880}" type="presOf" srcId="{DBB06925-3F29-4DC6-8E4B-6E15E6D57E4B}" destId="{6ECE8C35-473F-4FAF-A631-972373B472C2}" srcOrd="0" destOrd="0" presId="urn:microsoft.com/office/officeart/2005/8/layout/hProcess4"/>
    <dgm:cxn modelId="{8EC7B00D-4C31-41A9-AA8F-9818B711772E}" type="presOf" srcId="{431203CC-284D-47BB-8755-53400D1780CB}" destId="{E0ECCB2C-FEB1-4181-BB06-601CE633ECE7}" srcOrd="1" destOrd="0" presId="urn:microsoft.com/office/officeart/2005/8/layout/hProcess4"/>
    <dgm:cxn modelId="{1827CF22-068A-4FCD-87FE-809C0C63929F}" type="presOf" srcId="{DFF0B16E-2F6F-4097-8F69-71BCC9891298}" destId="{6CED9349-D1CD-40D5-B935-E8D98B5887B5}" srcOrd="1" destOrd="0" presId="urn:microsoft.com/office/officeart/2005/8/layout/hProcess4"/>
    <dgm:cxn modelId="{A69E8026-9777-4DF4-89B2-1E3B0A62FD7B}" type="presOf" srcId="{2E183A3C-2CC3-45B3-9D87-99242894C692}" destId="{1594BB68-F9D0-451F-A128-710B9C377885}" srcOrd="1" destOrd="0" presId="urn:microsoft.com/office/officeart/2005/8/layout/hProcess4"/>
    <dgm:cxn modelId="{EDB4972C-5B6D-4B17-B189-3131C7644AC5}" type="presOf" srcId="{F826B01E-461F-4A67-BB7D-5873F614DDBD}" destId="{17359BBD-AE92-4F24-A968-0140B651A1BB}" srcOrd="0" destOrd="0" presId="urn:microsoft.com/office/officeart/2005/8/layout/hProcess4"/>
    <dgm:cxn modelId="{ED434C33-6914-4543-88B0-DB0EF7E3F72F}" type="presOf" srcId="{BA6B4EEA-6F84-4DFC-AAC8-4298AFD8673D}" destId="{3798D961-0AB4-4979-BED1-CBD4149F3D45}" srcOrd="0" destOrd="0" presId="urn:microsoft.com/office/officeart/2005/8/layout/hProcess4"/>
    <dgm:cxn modelId="{18AE0739-CDCF-4A9C-B0A5-6E04CCD64868}" srcId="{92A35584-B091-4BB9-87F2-CDFD1031CCAD}" destId="{524EA96E-9CF7-4DA6-B69B-1DCD8D81C6DE}" srcOrd="2" destOrd="0" parTransId="{0C3888C8-6F6B-4CB6-88A3-569F01E2B9F8}" sibTransId="{BA6B4EEA-6F84-4DFC-AAC8-4298AFD8673D}"/>
    <dgm:cxn modelId="{AE8E905C-55BB-46A0-A988-39B7B4C75823}" type="presOf" srcId="{DFF0B16E-2F6F-4097-8F69-71BCC9891298}" destId="{0D0E4A85-E1A7-4F87-B17C-F4B2E10D209A}" srcOrd="0" destOrd="0" presId="urn:microsoft.com/office/officeart/2005/8/layout/hProcess4"/>
    <dgm:cxn modelId="{73379760-444F-47DD-81E4-4D3B6308516C}" type="presOf" srcId="{B8C9B26E-EB16-44C2-A1E7-BA72B37E7820}" destId="{6CDBCBC4-5573-48B6-90E5-B837A004A8F3}" srcOrd="0" destOrd="0" presId="urn:microsoft.com/office/officeart/2005/8/layout/hProcess4"/>
    <dgm:cxn modelId="{C0624063-7383-4863-B4C8-25C6086CA969}" srcId="{F826B01E-461F-4A67-BB7D-5873F614DDBD}" destId="{431203CC-284D-47BB-8755-53400D1780CB}" srcOrd="0" destOrd="0" parTransId="{4569936A-0F54-4BFB-81AA-A921E58B2DE7}" sibTransId="{BC6C644D-8A53-4AC9-87C2-DB08FE2B0EE8}"/>
    <dgm:cxn modelId="{B36E8556-C047-4056-B8E2-7E9BBA69296E}" srcId="{92A35584-B091-4BB9-87F2-CDFD1031CCAD}" destId="{B8C9B26E-EB16-44C2-A1E7-BA72B37E7820}" srcOrd="3" destOrd="0" parTransId="{FEEF5890-45C4-4C6A-805B-FF5CF194ADB1}" sibTransId="{D6203E0E-9C4B-4A33-B415-51B2A13FF50C}"/>
    <dgm:cxn modelId="{56FF9F59-E2C2-4514-AB83-9A9477405A26}" type="presOf" srcId="{95C8CCB3-DA55-4683-8D92-BE7924DD6CE1}" destId="{AC11662F-A1D8-409C-AB88-24021FBCC576}" srcOrd="0" destOrd="0" presId="urn:microsoft.com/office/officeart/2005/8/layout/hProcess4"/>
    <dgm:cxn modelId="{02B9C08E-DB20-4E0F-96AD-04F20F378171}" srcId="{92A35584-B091-4BB9-87F2-CDFD1031CCAD}" destId="{F826B01E-461F-4A67-BB7D-5873F614DDBD}" srcOrd="0" destOrd="0" parTransId="{5755CA9E-B0CF-491A-936B-E8B8D77EDF7C}" sibTransId="{969F3D2C-B158-4BD3-8DD3-DFFB971BFC73}"/>
    <dgm:cxn modelId="{A77D6891-D26E-4823-8739-DE30B9D5748E}" srcId="{92A35584-B091-4BB9-87F2-CDFD1031CCAD}" destId="{DBB06925-3F29-4DC6-8E4B-6E15E6D57E4B}" srcOrd="1" destOrd="0" parTransId="{30531AA2-98CE-40EF-AB54-C8B22672FF4C}" sibTransId="{95C8CCB3-DA55-4683-8D92-BE7924DD6CE1}"/>
    <dgm:cxn modelId="{502505C4-B346-4B04-9D53-779702E7AE27}" type="presOf" srcId="{92A35584-B091-4BB9-87F2-CDFD1031CCAD}" destId="{B1523FE0-9330-4C6F-8AB5-F1B623773699}" srcOrd="0" destOrd="0" presId="urn:microsoft.com/office/officeart/2005/8/layout/hProcess4"/>
    <dgm:cxn modelId="{D71347D1-5EE6-4632-83E3-CDC93DAB3826}" type="presOf" srcId="{431203CC-284D-47BB-8755-53400D1780CB}" destId="{3323939A-A9F5-4CC6-97D9-ED298549F70C}" srcOrd="0" destOrd="0" presId="urn:microsoft.com/office/officeart/2005/8/layout/hProcess4"/>
    <dgm:cxn modelId="{FD1919FB-7ACE-420A-91D4-9C6D0C0E943B}" srcId="{DBB06925-3F29-4DC6-8E4B-6E15E6D57E4B}" destId="{DFF0B16E-2F6F-4097-8F69-71BCC9891298}" srcOrd="0" destOrd="0" parTransId="{97738188-D82D-4DBA-B772-53D3799683C3}" sibTransId="{16AC7946-8CA6-42C4-B25D-EEC74B002B27}"/>
    <dgm:cxn modelId="{05645EFC-93EA-457F-984D-D7C7976B1EBA}" srcId="{524EA96E-9CF7-4DA6-B69B-1DCD8D81C6DE}" destId="{2E183A3C-2CC3-45B3-9D87-99242894C692}" srcOrd="0" destOrd="0" parTransId="{D7814EE1-4D41-49E0-B036-FDA8296A4145}" sibTransId="{73D4459E-50C7-4F90-888E-B3ADFEEE7FB8}"/>
    <dgm:cxn modelId="{2358743B-50D6-4CA1-9A04-D7DC080966C0}" type="presParOf" srcId="{B1523FE0-9330-4C6F-8AB5-F1B623773699}" destId="{5388AE5E-719A-43CD-B1DA-611EA51B57F1}" srcOrd="0" destOrd="0" presId="urn:microsoft.com/office/officeart/2005/8/layout/hProcess4"/>
    <dgm:cxn modelId="{DCE80E2E-B28D-4036-938C-05A0CBF33A07}" type="presParOf" srcId="{B1523FE0-9330-4C6F-8AB5-F1B623773699}" destId="{51410C96-1174-42D9-8FF5-B2FA84C4BEC2}" srcOrd="1" destOrd="0" presId="urn:microsoft.com/office/officeart/2005/8/layout/hProcess4"/>
    <dgm:cxn modelId="{282D6406-1BF6-4A29-B7EA-C95457AC61A5}" type="presParOf" srcId="{B1523FE0-9330-4C6F-8AB5-F1B623773699}" destId="{A35FC09F-7A45-45D9-9DB7-F19779AB6808}" srcOrd="2" destOrd="0" presId="urn:microsoft.com/office/officeart/2005/8/layout/hProcess4"/>
    <dgm:cxn modelId="{392C15DB-292B-45FC-A6E0-60D55E271440}" type="presParOf" srcId="{A35FC09F-7A45-45D9-9DB7-F19779AB6808}" destId="{639F2A25-D790-4126-A119-A6D66FD8709B}" srcOrd="0" destOrd="0" presId="urn:microsoft.com/office/officeart/2005/8/layout/hProcess4"/>
    <dgm:cxn modelId="{4461607E-3272-44F1-B6F4-E22AC80C860A}" type="presParOf" srcId="{639F2A25-D790-4126-A119-A6D66FD8709B}" destId="{893123FA-DF42-45EA-BA9B-B5D3820F13D4}" srcOrd="0" destOrd="0" presId="urn:microsoft.com/office/officeart/2005/8/layout/hProcess4"/>
    <dgm:cxn modelId="{2E034B23-E297-4815-8975-5EFA07EF8CAA}" type="presParOf" srcId="{639F2A25-D790-4126-A119-A6D66FD8709B}" destId="{3323939A-A9F5-4CC6-97D9-ED298549F70C}" srcOrd="1" destOrd="0" presId="urn:microsoft.com/office/officeart/2005/8/layout/hProcess4"/>
    <dgm:cxn modelId="{F32DDEA5-BEF4-4171-A023-ED112BC2C5B5}" type="presParOf" srcId="{639F2A25-D790-4126-A119-A6D66FD8709B}" destId="{E0ECCB2C-FEB1-4181-BB06-601CE633ECE7}" srcOrd="2" destOrd="0" presId="urn:microsoft.com/office/officeart/2005/8/layout/hProcess4"/>
    <dgm:cxn modelId="{49EBC9B5-625A-452F-86C9-EDAA399D0A31}" type="presParOf" srcId="{639F2A25-D790-4126-A119-A6D66FD8709B}" destId="{17359BBD-AE92-4F24-A968-0140B651A1BB}" srcOrd="3" destOrd="0" presId="urn:microsoft.com/office/officeart/2005/8/layout/hProcess4"/>
    <dgm:cxn modelId="{BECF36B6-6327-4E77-89C0-0087A44CBAB4}" type="presParOf" srcId="{639F2A25-D790-4126-A119-A6D66FD8709B}" destId="{004A6AD6-F96D-4AE5-82EA-78DBCA9C918E}" srcOrd="4" destOrd="0" presId="urn:microsoft.com/office/officeart/2005/8/layout/hProcess4"/>
    <dgm:cxn modelId="{B4C3F75A-AA09-4F1A-9C5C-D42292432FEA}" type="presParOf" srcId="{A35FC09F-7A45-45D9-9DB7-F19779AB6808}" destId="{78045BAC-94CD-4DCE-8347-3833F31E47CB}" srcOrd="1" destOrd="0" presId="urn:microsoft.com/office/officeart/2005/8/layout/hProcess4"/>
    <dgm:cxn modelId="{6B43E994-ECD5-4F01-B56F-2F4B8C8A6C5F}" type="presParOf" srcId="{A35FC09F-7A45-45D9-9DB7-F19779AB6808}" destId="{7AFD97D0-C7D2-4278-BD9E-EE015B7529C9}" srcOrd="2" destOrd="0" presId="urn:microsoft.com/office/officeart/2005/8/layout/hProcess4"/>
    <dgm:cxn modelId="{95F8AD38-2295-44B9-90F8-0DE8A3E86EC5}" type="presParOf" srcId="{7AFD97D0-C7D2-4278-BD9E-EE015B7529C9}" destId="{4E670E29-FFC2-43B4-BEF0-F39B9EB4CE47}" srcOrd="0" destOrd="0" presId="urn:microsoft.com/office/officeart/2005/8/layout/hProcess4"/>
    <dgm:cxn modelId="{B593D134-BBB6-454E-AAED-D2FEF21B72D4}" type="presParOf" srcId="{7AFD97D0-C7D2-4278-BD9E-EE015B7529C9}" destId="{0D0E4A85-E1A7-4F87-B17C-F4B2E10D209A}" srcOrd="1" destOrd="0" presId="urn:microsoft.com/office/officeart/2005/8/layout/hProcess4"/>
    <dgm:cxn modelId="{489956E8-F0A4-4AA9-B6F5-629105AD9DFF}" type="presParOf" srcId="{7AFD97D0-C7D2-4278-BD9E-EE015B7529C9}" destId="{6CED9349-D1CD-40D5-B935-E8D98B5887B5}" srcOrd="2" destOrd="0" presId="urn:microsoft.com/office/officeart/2005/8/layout/hProcess4"/>
    <dgm:cxn modelId="{3659BD70-6E83-42D4-A1C1-2D83CE6E0B1A}" type="presParOf" srcId="{7AFD97D0-C7D2-4278-BD9E-EE015B7529C9}" destId="{6ECE8C35-473F-4FAF-A631-972373B472C2}" srcOrd="3" destOrd="0" presId="urn:microsoft.com/office/officeart/2005/8/layout/hProcess4"/>
    <dgm:cxn modelId="{C8A70029-059F-460E-BFFA-47CBB6B541EF}" type="presParOf" srcId="{7AFD97D0-C7D2-4278-BD9E-EE015B7529C9}" destId="{A5214AD7-501D-453A-AB0A-50CD8F697955}" srcOrd="4" destOrd="0" presId="urn:microsoft.com/office/officeart/2005/8/layout/hProcess4"/>
    <dgm:cxn modelId="{C3EB10D3-3F98-45AD-9408-03DBB17A6C00}" type="presParOf" srcId="{A35FC09F-7A45-45D9-9DB7-F19779AB6808}" destId="{AC11662F-A1D8-409C-AB88-24021FBCC576}" srcOrd="3" destOrd="0" presId="urn:microsoft.com/office/officeart/2005/8/layout/hProcess4"/>
    <dgm:cxn modelId="{8AEB446C-0C87-4DF0-8C86-AC31671CD79A}" type="presParOf" srcId="{A35FC09F-7A45-45D9-9DB7-F19779AB6808}" destId="{613AD18A-79DE-4D67-847F-B3B6F43E5DC8}" srcOrd="4" destOrd="0" presId="urn:microsoft.com/office/officeart/2005/8/layout/hProcess4"/>
    <dgm:cxn modelId="{00B434B7-510A-464C-B66D-2CA915C627AD}" type="presParOf" srcId="{613AD18A-79DE-4D67-847F-B3B6F43E5DC8}" destId="{9C61F866-D564-4387-B924-13D57123DA9F}" srcOrd="0" destOrd="0" presId="urn:microsoft.com/office/officeart/2005/8/layout/hProcess4"/>
    <dgm:cxn modelId="{44573AB9-DA43-4210-AB00-221C9D32BD43}" type="presParOf" srcId="{613AD18A-79DE-4D67-847F-B3B6F43E5DC8}" destId="{7CD67592-F7E2-40EB-990C-C495E19B702D}" srcOrd="1" destOrd="0" presId="urn:microsoft.com/office/officeart/2005/8/layout/hProcess4"/>
    <dgm:cxn modelId="{0F0FF43B-6151-4EEE-8F2B-A4D9136EA70F}" type="presParOf" srcId="{613AD18A-79DE-4D67-847F-B3B6F43E5DC8}" destId="{1594BB68-F9D0-451F-A128-710B9C377885}" srcOrd="2" destOrd="0" presId="urn:microsoft.com/office/officeart/2005/8/layout/hProcess4"/>
    <dgm:cxn modelId="{98F9CE7A-63CE-472B-8B83-E16205E81C94}" type="presParOf" srcId="{613AD18A-79DE-4D67-847F-B3B6F43E5DC8}" destId="{51B9D294-E6F8-4542-8284-A109BFD0ED74}" srcOrd="3" destOrd="0" presId="urn:microsoft.com/office/officeart/2005/8/layout/hProcess4"/>
    <dgm:cxn modelId="{0A6AD09F-E5AC-4FB4-A5A4-DAEC4725EB79}" type="presParOf" srcId="{613AD18A-79DE-4D67-847F-B3B6F43E5DC8}" destId="{2D721325-438F-4F3B-AF1C-6776A2CFF5F8}" srcOrd="4" destOrd="0" presId="urn:microsoft.com/office/officeart/2005/8/layout/hProcess4"/>
    <dgm:cxn modelId="{F3271FF6-2D83-4BA9-9387-75A377306A71}" type="presParOf" srcId="{A35FC09F-7A45-45D9-9DB7-F19779AB6808}" destId="{3798D961-0AB4-4979-BED1-CBD4149F3D45}" srcOrd="5" destOrd="0" presId="urn:microsoft.com/office/officeart/2005/8/layout/hProcess4"/>
    <dgm:cxn modelId="{B8813AD5-2E7C-4855-9613-B1BDC23981D7}" type="presParOf" srcId="{A35FC09F-7A45-45D9-9DB7-F19779AB6808}" destId="{FFC5173A-6295-4DE6-8AE9-F9AF468D537C}" srcOrd="6" destOrd="0" presId="urn:microsoft.com/office/officeart/2005/8/layout/hProcess4"/>
    <dgm:cxn modelId="{0CDA1E38-998C-4F0B-AC93-7EA6760AD256}" type="presParOf" srcId="{FFC5173A-6295-4DE6-8AE9-F9AF468D537C}" destId="{8C22E0EB-18FA-4B3D-86BA-DDFD60923031}" srcOrd="0" destOrd="0" presId="urn:microsoft.com/office/officeart/2005/8/layout/hProcess4"/>
    <dgm:cxn modelId="{A3031228-6A8A-4DDB-8943-CC91047B7B1D}" type="presParOf" srcId="{FFC5173A-6295-4DE6-8AE9-F9AF468D537C}" destId="{7D6561BB-203B-43F4-A4A2-DFBC898B1340}" srcOrd="1" destOrd="0" presId="urn:microsoft.com/office/officeart/2005/8/layout/hProcess4"/>
    <dgm:cxn modelId="{0EB8347A-5F38-4EFE-8CF9-476276970A3A}" type="presParOf" srcId="{FFC5173A-6295-4DE6-8AE9-F9AF468D537C}" destId="{D58B6156-38DA-4231-BD03-9C1FCC8C41AB}" srcOrd="2" destOrd="0" presId="urn:microsoft.com/office/officeart/2005/8/layout/hProcess4"/>
    <dgm:cxn modelId="{D38886D9-36D4-451B-B731-D286F439FA63}" type="presParOf" srcId="{FFC5173A-6295-4DE6-8AE9-F9AF468D537C}" destId="{6CDBCBC4-5573-48B6-90E5-B837A004A8F3}" srcOrd="3" destOrd="0" presId="urn:microsoft.com/office/officeart/2005/8/layout/hProcess4"/>
    <dgm:cxn modelId="{3A97B1C3-623D-43F0-8E65-0D5851431387}" type="presParOf" srcId="{FFC5173A-6295-4DE6-8AE9-F9AF468D537C}" destId="{304BE081-0520-4593-92A4-AF38922B9F74}"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23939A-A9F5-4CC6-97D9-ED298549F70C}">
      <dsp:nvSpPr>
        <dsp:cNvPr id="0" name=""/>
        <dsp:cNvSpPr/>
      </dsp:nvSpPr>
      <dsp:spPr>
        <a:xfrm>
          <a:off x="2621" y="1907905"/>
          <a:ext cx="1705965" cy="140706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Char char="•"/>
          </a:pPr>
          <a:r>
            <a:rPr lang="es-ES" sz="1600" kern="1200" dirty="0">
              <a:latin typeface="Montserrat" panose="00000500000000000000" pitchFamily="50" charset="0"/>
            </a:rPr>
            <a:t>Heme oxigenasa.</a:t>
          </a:r>
          <a:endParaRPr lang="es-CO" sz="1600" kern="1200" dirty="0">
            <a:latin typeface="Montserrat" panose="00000500000000000000" pitchFamily="50" charset="0"/>
          </a:endParaRPr>
        </a:p>
      </dsp:txBody>
      <dsp:txXfrm>
        <a:off x="35001" y="1940285"/>
        <a:ext cx="1641205" cy="1040791"/>
      </dsp:txXfrm>
    </dsp:sp>
    <dsp:sp modelId="{78045BAC-94CD-4DCE-8347-3833F31E47CB}">
      <dsp:nvSpPr>
        <dsp:cNvPr id="0" name=""/>
        <dsp:cNvSpPr/>
      </dsp:nvSpPr>
      <dsp:spPr>
        <a:xfrm>
          <a:off x="978049" y="2303072"/>
          <a:ext cx="1792654" cy="1792654"/>
        </a:xfrm>
        <a:prstGeom prst="leftCircularArrow">
          <a:avLst>
            <a:gd name="adj1" fmla="val 2663"/>
            <a:gd name="adj2" fmla="val 323961"/>
            <a:gd name="adj3" fmla="val 2099472"/>
            <a:gd name="adj4" fmla="val 9024489"/>
            <a:gd name="adj5" fmla="val 310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7359BBD-AE92-4F24-A968-0140B651A1BB}">
      <dsp:nvSpPr>
        <dsp:cNvPr id="0" name=""/>
        <dsp:cNvSpPr/>
      </dsp:nvSpPr>
      <dsp:spPr>
        <a:xfrm>
          <a:off x="381725" y="3013456"/>
          <a:ext cx="1516414" cy="60302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s-ES" sz="1800" kern="1200" dirty="0">
              <a:latin typeface="Montserrat" panose="00000500000000000000" pitchFamily="50" charset="0"/>
            </a:rPr>
            <a:t>Heme</a:t>
          </a:r>
          <a:endParaRPr lang="es-CO" sz="1800" kern="1200" dirty="0">
            <a:latin typeface="Montserrat" panose="00000500000000000000" pitchFamily="50" charset="0"/>
          </a:endParaRPr>
        </a:p>
      </dsp:txBody>
      <dsp:txXfrm>
        <a:off x="399387" y="3031118"/>
        <a:ext cx="1481090" cy="567703"/>
      </dsp:txXfrm>
    </dsp:sp>
    <dsp:sp modelId="{0D0E4A85-E1A7-4F87-B17C-F4B2E10D209A}">
      <dsp:nvSpPr>
        <dsp:cNvPr id="0" name=""/>
        <dsp:cNvSpPr/>
      </dsp:nvSpPr>
      <dsp:spPr>
        <a:xfrm>
          <a:off x="2125464" y="1907905"/>
          <a:ext cx="1705965" cy="140706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Char char="•"/>
          </a:pPr>
          <a:r>
            <a:rPr lang="es-ES" sz="1600" kern="1200" dirty="0">
              <a:latin typeface="Montserrat" panose="00000500000000000000" pitchFamily="50" charset="0"/>
            </a:rPr>
            <a:t>Biliverdina reductasa.</a:t>
          </a:r>
          <a:endParaRPr lang="es-CO" sz="1600" kern="1200" dirty="0">
            <a:latin typeface="Montserrat" panose="00000500000000000000" pitchFamily="50" charset="0"/>
          </a:endParaRPr>
        </a:p>
      </dsp:txBody>
      <dsp:txXfrm>
        <a:off x="2157844" y="2241798"/>
        <a:ext cx="1641205" cy="1040791"/>
      </dsp:txXfrm>
    </dsp:sp>
    <dsp:sp modelId="{AC11662F-A1D8-409C-AB88-24021FBCC576}">
      <dsp:nvSpPr>
        <dsp:cNvPr id="0" name=""/>
        <dsp:cNvSpPr/>
      </dsp:nvSpPr>
      <dsp:spPr>
        <a:xfrm>
          <a:off x="3086675" y="1071978"/>
          <a:ext cx="2010639" cy="2010639"/>
        </a:xfrm>
        <a:prstGeom prst="circularArrow">
          <a:avLst>
            <a:gd name="adj1" fmla="val 2374"/>
            <a:gd name="adj2" fmla="val 286911"/>
            <a:gd name="adj3" fmla="val 19537578"/>
            <a:gd name="adj4" fmla="val 12575511"/>
            <a:gd name="adj5" fmla="val 277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ECE8C35-473F-4FAF-A631-972373B472C2}">
      <dsp:nvSpPr>
        <dsp:cNvPr id="0" name=""/>
        <dsp:cNvSpPr/>
      </dsp:nvSpPr>
      <dsp:spPr>
        <a:xfrm>
          <a:off x="2504567" y="1606391"/>
          <a:ext cx="1516414" cy="60302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s-ES" sz="1800" kern="1200" dirty="0">
              <a:latin typeface="Montserrat" panose="00000500000000000000" pitchFamily="50" charset="0"/>
            </a:rPr>
            <a:t>Biliverdina</a:t>
          </a:r>
          <a:endParaRPr lang="es-CO" sz="1800" kern="1200" dirty="0">
            <a:latin typeface="Montserrat" panose="00000500000000000000" pitchFamily="50" charset="0"/>
          </a:endParaRPr>
        </a:p>
      </dsp:txBody>
      <dsp:txXfrm>
        <a:off x="2522229" y="1624053"/>
        <a:ext cx="1481090" cy="567703"/>
      </dsp:txXfrm>
    </dsp:sp>
    <dsp:sp modelId="{7CD67592-F7E2-40EB-990C-C495E19B702D}">
      <dsp:nvSpPr>
        <dsp:cNvPr id="0" name=""/>
        <dsp:cNvSpPr/>
      </dsp:nvSpPr>
      <dsp:spPr>
        <a:xfrm>
          <a:off x="4248306" y="1907905"/>
          <a:ext cx="1705965" cy="140706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Char char="•"/>
          </a:pPr>
          <a:r>
            <a:rPr lang="es-CO" sz="1600" kern="1200" dirty="0">
              <a:latin typeface="Montserrat" panose="00000500000000000000" pitchFamily="50" charset="0"/>
            </a:rPr>
            <a:t>Uridina difosfato </a:t>
          </a:r>
          <a:r>
            <a:rPr lang="es-CO" sz="1600" kern="1200" dirty="0" err="1">
              <a:latin typeface="Montserrat" panose="00000500000000000000" pitchFamily="50" charset="0"/>
            </a:rPr>
            <a:t>glucuronil</a:t>
          </a:r>
          <a:r>
            <a:rPr lang="es-CO" sz="1600" kern="1200" dirty="0">
              <a:latin typeface="Montserrat" panose="00000500000000000000" pitchFamily="50" charset="0"/>
            </a:rPr>
            <a:t> transferasa (UGT1A1).</a:t>
          </a:r>
        </a:p>
      </dsp:txBody>
      <dsp:txXfrm>
        <a:off x="4280686" y="1940285"/>
        <a:ext cx="1641205" cy="1040791"/>
      </dsp:txXfrm>
    </dsp:sp>
    <dsp:sp modelId="{3798D961-0AB4-4979-BED1-CBD4149F3D45}">
      <dsp:nvSpPr>
        <dsp:cNvPr id="0" name=""/>
        <dsp:cNvSpPr/>
      </dsp:nvSpPr>
      <dsp:spPr>
        <a:xfrm>
          <a:off x="5223733" y="2303072"/>
          <a:ext cx="1792654" cy="1792654"/>
        </a:xfrm>
        <a:prstGeom prst="leftCircularArrow">
          <a:avLst>
            <a:gd name="adj1" fmla="val 2663"/>
            <a:gd name="adj2" fmla="val 323961"/>
            <a:gd name="adj3" fmla="val 2099472"/>
            <a:gd name="adj4" fmla="val 9024489"/>
            <a:gd name="adj5" fmla="val 310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1B9D294-E6F8-4542-8284-A109BFD0ED74}">
      <dsp:nvSpPr>
        <dsp:cNvPr id="0" name=""/>
        <dsp:cNvSpPr/>
      </dsp:nvSpPr>
      <dsp:spPr>
        <a:xfrm>
          <a:off x="4627409" y="3013456"/>
          <a:ext cx="1516414" cy="60302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s-ES" sz="1800" kern="1200" dirty="0">
              <a:latin typeface="Montserrat" panose="00000500000000000000" pitchFamily="50" charset="0"/>
            </a:rPr>
            <a:t>Bilirrubina no conjugada</a:t>
          </a:r>
          <a:endParaRPr lang="es-CO" sz="1800" kern="1200" dirty="0">
            <a:latin typeface="Montserrat" panose="00000500000000000000" pitchFamily="50" charset="0"/>
          </a:endParaRPr>
        </a:p>
      </dsp:txBody>
      <dsp:txXfrm>
        <a:off x="4645071" y="3031118"/>
        <a:ext cx="1481090" cy="567703"/>
      </dsp:txXfrm>
    </dsp:sp>
    <dsp:sp modelId="{7D6561BB-203B-43F4-A4A2-DFBC898B1340}">
      <dsp:nvSpPr>
        <dsp:cNvPr id="0" name=""/>
        <dsp:cNvSpPr/>
      </dsp:nvSpPr>
      <dsp:spPr>
        <a:xfrm>
          <a:off x="6371148" y="1907905"/>
          <a:ext cx="1705965" cy="140706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CDBCBC4-5573-48B6-90E5-B837A004A8F3}">
      <dsp:nvSpPr>
        <dsp:cNvPr id="0" name=""/>
        <dsp:cNvSpPr/>
      </dsp:nvSpPr>
      <dsp:spPr>
        <a:xfrm>
          <a:off x="6750252" y="1606391"/>
          <a:ext cx="1516414" cy="60302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s-ES" sz="1800" kern="1200" dirty="0">
              <a:latin typeface="Montserrat" panose="00000500000000000000" pitchFamily="50" charset="0"/>
            </a:rPr>
            <a:t>Bilirrubina conjugada</a:t>
          </a:r>
          <a:endParaRPr lang="es-CO" sz="1800" kern="1200" dirty="0">
            <a:latin typeface="Montserrat" panose="00000500000000000000" pitchFamily="50" charset="0"/>
          </a:endParaRPr>
        </a:p>
      </dsp:txBody>
      <dsp:txXfrm>
        <a:off x="6767914" y="1624053"/>
        <a:ext cx="1481090" cy="56770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A86EA1-D08B-4014-BCA5-8E74830E94D2}" type="datetimeFigureOut">
              <a:rPr lang="es-CO" smtClean="0"/>
              <a:t>6/04/2021</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092876-01D2-46E7-BCBD-9C1EA498A268}" type="slidenum">
              <a:rPr lang="es-CO" smtClean="0"/>
              <a:t>‹Nº›</a:t>
            </a:fld>
            <a:endParaRPr lang="es-CO"/>
          </a:p>
        </p:txBody>
      </p:sp>
    </p:spTree>
    <p:extLst>
      <p:ext uri="{BB962C8B-B14F-4D97-AF65-F5344CB8AC3E}">
        <p14:creationId xmlns:p14="http://schemas.microsoft.com/office/powerpoint/2010/main" val="380681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O" dirty="0"/>
          </a:p>
        </p:txBody>
      </p:sp>
      <p:sp>
        <p:nvSpPr>
          <p:cNvPr id="4" name="Slide Number Placeholder 3"/>
          <p:cNvSpPr>
            <a:spLocks noGrp="1"/>
          </p:cNvSpPr>
          <p:nvPr>
            <p:ph type="sldNum" sz="quarter" idx="5"/>
          </p:nvPr>
        </p:nvSpPr>
        <p:spPr/>
        <p:txBody>
          <a:bodyPr/>
          <a:lstStyle/>
          <a:p>
            <a:fld id="{7A092876-01D2-46E7-BCBD-9C1EA498A268}" type="slidenum">
              <a:rPr lang="es-CO" smtClean="0"/>
              <a:t>1</a:t>
            </a:fld>
            <a:endParaRPr lang="es-CO"/>
          </a:p>
        </p:txBody>
      </p:sp>
    </p:spTree>
    <p:extLst>
      <p:ext uri="{BB962C8B-B14F-4D97-AF65-F5344CB8AC3E}">
        <p14:creationId xmlns:p14="http://schemas.microsoft.com/office/powerpoint/2010/main" val="42172829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Forma activa de piridoxina (B6) cofactor para transaminación</a:t>
            </a:r>
          </a:p>
          <a:p>
            <a:r>
              <a:rPr lang="es-ES" dirty="0"/>
              <a:t>Macro AST elevación aislada por unión a </a:t>
            </a:r>
            <a:r>
              <a:rPr lang="es-ES" dirty="0" err="1"/>
              <a:t>Ig</a:t>
            </a:r>
            <a:endParaRPr lang="es-ES" dirty="0"/>
          </a:p>
          <a:p>
            <a:r>
              <a:rPr lang="es-ES" dirty="0"/>
              <a:t>LSN ALT 30U/l hombre y 20 mujeres</a:t>
            </a:r>
            <a:endParaRPr lang="es-CO" dirty="0"/>
          </a:p>
        </p:txBody>
      </p:sp>
      <p:sp>
        <p:nvSpPr>
          <p:cNvPr id="4" name="Marcador de número de diapositiva 3"/>
          <p:cNvSpPr>
            <a:spLocks noGrp="1"/>
          </p:cNvSpPr>
          <p:nvPr>
            <p:ph type="sldNum" sz="quarter" idx="5"/>
          </p:nvPr>
        </p:nvSpPr>
        <p:spPr/>
        <p:txBody>
          <a:bodyPr/>
          <a:lstStyle/>
          <a:p>
            <a:fld id="{7A092876-01D2-46E7-BCBD-9C1EA498A268}" type="slidenum">
              <a:rPr lang="es-CO" smtClean="0"/>
              <a:t>14</a:t>
            </a:fld>
            <a:endParaRPr lang="es-CO"/>
          </a:p>
        </p:txBody>
      </p:sp>
    </p:spTree>
    <p:extLst>
      <p:ext uri="{BB962C8B-B14F-4D97-AF65-F5344CB8AC3E}">
        <p14:creationId xmlns:p14="http://schemas.microsoft.com/office/powerpoint/2010/main" val="40512051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Forma activa de piridoxina (B6) cofactor para transaminación</a:t>
            </a:r>
          </a:p>
          <a:p>
            <a:r>
              <a:rPr lang="es-ES" dirty="0"/>
              <a:t>Macro AST elevación aislada por unión a </a:t>
            </a:r>
            <a:r>
              <a:rPr lang="es-ES" dirty="0" err="1"/>
              <a:t>Ig</a:t>
            </a:r>
            <a:endParaRPr lang="es-ES" dirty="0"/>
          </a:p>
          <a:p>
            <a:r>
              <a:rPr lang="es-ES" dirty="0"/>
              <a:t>LSN ALT 30U/l hombre y 20 mujeres</a:t>
            </a:r>
            <a:endParaRPr lang="es-CO" dirty="0"/>
          </a:p>
        </p:txBody>
      </p:sp>
      <p:sp>
        <p:nvSpPr>
          <p:cNvPr id="4" name="Marcador de número de diapositiva 3"/>
          <p:cNvSpPr>
            <a:spLocks noGrp="1"/>
          </p:cNvSpPr>
          <p:nvPr>
            <p:ph type="sldNum" sz="quarter" idx="5"/>
          </p:nvPr>
        </p:nvSpPr>
        <p:spPr/>
        <p:txBody>
          <a:bodyPr/>
          <a:lstStyle/>
          <a:p>
            <a:fld id="{7A092876-01D2-46E7-BCBD-9C1EA498A268}" type="slidenum">
              <a:rPr lang="es-CO" smtClean="0"/>
              <a:t>15</a:t>
            </a:fld>
            <a:endParaRPr lang="es-CO"/>
          </a:p>
        </p:txBody>
      </p:sp>
    </p:spTree>
    <p:extLst>
      <p:ext uri="{BB962C8B-B14F-4D97-AF65-F5344CB8AC3E}">
        <p14:creationId xmlns:p14="http://schemas.microsoft.com/office/powerpoint/2010/main" val="21860452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Primeras tres producidas por órganos</a:t>
            </a:r>
          </a:p>
          <a:p>
            <a:r>
              <a:rPr lang="es-ES" dirty="0"/>
              <a:t>En hueso ayuda a mineralización, déficit genético causa </a:t>
            </a:r>
            <a:r>
              <a:rPr lang="es-ES" dirty="0" err="1"/>
              <a:t>hipofosfatasia</a:t>
            </a:r>
            <a:endParaRPr lang="es-ES" dirty="0"/>
          </a:p>
        </p:txBody>
      </p:sp>
      <p:sp>
        <p:nvSpPr>
          <p:cNvPr id="4" name="Marcador de número de diapositiva 3"/>
          <p:cNvSpPr>
            <a:spLocks noGrp="1"/>
          </p:cNvSpPr>
          <p:nvPr>
            <p:ph type="sldNum" sz="quarter" idx="5"/>
          </p:nvPr>
        </p:nvSpPr>
        <p:spPr/>
        <p:txBody>
          <a:bodyPr/>
          <a:lstStyle/>
          <a:p>
            <a:fld id="{7A092876-01D2-46E7-BCBD-9C1EA498A268}" type="slidenum">
              <a:rPr lang="es-CO" smtClean="0"/>
              <a:t>16</a:t>
            </a:fld>
            <a:endParaRPr lang="es-CO"/>
          </a:p>
        </p:txBody>
      </p:sp>
    </p:spTree>
    <p:extLst>
      <p:ext uri="{BB962C8B-B14F-4D97-AF65-F5344CB8AC3E}">
        <p14:creationId xmlns:p14="http://schemas.microsoft.com/office/powerpoint/2010/main" val="35258491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HNC: Hiperbilirrubinemia no conjugada</a:t>
            </a:r>
            <a:endParaRPr lang="es-CO" dirty="0"/>
          </a:p>
        </p:txBody>
      </p:sp>
      <p:sp>
        <p:nvSpPr>
          <p:cNvPr id="4" name="Marcador de número de diapositiva 3"/>
          <p:cNvSpPr>
            <a:spLocks noGrp="1"/>
          </p:cNvSpPr>
          <p:nvPr>
            <p:ph type="sldNum" sz="quarter" idx="5"/>
          </p:nvPr>
        </p:nvSpPr>
        <p:spPr/>
        <p:txBody>
          <a:bodyPr/>
          <a:lstStyle/>
          <a:p>
            <a:fld id="{7A092876-01D2-46E7-BCBD-9C1EA498A268}" type="slidenum">
              <a:rPr lang="es-CO" smtClean="0"/>
              <a:t>21</a:t>
            </a:fld>
            <a:endParaRPr lang="es-CO"/>
          </a:p>
        </p:txBody>
      </p:sp>
    </p:spTree>
    <p:extLst>
      <p:ext uri="{BB962C8B-B14F-4D97-AF65-F5344CB8AC3E}">
        <p14:creationId xmlns:p14="http://schemas.microsoft.com/office/powerpoint/2010/main" val="19340060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7A092876-01D2-46E7-BCBD-9C1EA498A268}" type="slidenum">
              <a:rPr lang="es-CO" smtClean="0"/>
              <a:t>23</a:t>
            </a:fld>
            <a:endParaRPr lang="es-CO"/>
          </a:p>
        </p:txBody>
      </p:sp>
    </p:spTree>
    <p:extLst>
      <p:ext uri="{BB962C8B-B14F-4D97-AF65-F5344CB8AC3E}">
        <p14:creationId xmlns:p14="http://schemas.microsoft.com/office/powerpoint/2010/main" val="13897712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anicteric, cholestasis is rather prevalent in pregnancy </a:t>
            </a:r>
            <a:r>
              <a:rPr lang="es-CO" sz="1200" b="0" i="0" u="none" strike="noStrike" kern="1200" baseline="0" dirty="0">
                <a:solidFill>
                  <a:schemeClr val="tx1"/>
                </a:solidFill>
                <a:latin typeface="+mn-lt"/>
                <a:ea typeface="+mn-ea"/>
                <a:cs typeface="+mn-cs"/>
              </a:rPr>
              <a:t>(</a:t>
            </a:r>
            <a:r>
              <a:rPr lang="es-CO" sz="1200" b="0" i="0" u="none" strike="noStrike" kern="1200" baseline="0" dirty="0" err="1">
                <a:solidFill>
                  <a:schemeClr val="tx1"/>
                </a:solidFill>
                <a:latin typeface="+mn-lt"/>
                <a:ea typeface="+mn-ea"/>
                <a:cs typeface="+mn-cs"/>
              </a:rPr>
              <a:t>intrahepatic</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cholestasis</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of</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pregnancy</a:t>
            </a:r>
            <a:r>
              <a:rPr lang="es-CO" sz="1200" b="0" i="0" u="none" strike="noStrike" kern="1200" baseline="0" dirty="0">
                <a:solidFill>
                  <a:schemeClr val="tx1"/>
                </a:solidFill>
                <a:latin typeface="+mn-lt"/>
                <a:ea typeface="+mn-ea"/>
                <a:cs typeface="+mn-cs"/>
              </a:rPr>
              <a:t>) </a:t>
            </a:r>
          </a:p>
          <a:p>
            <a:r>
              <a:rPr lang="es-CO" sz="1200" b="0" i="0" u="none" strike="noStrike" kern="1200" baseline="0" dirty="0">
                <a:solidFill>
                  <a:schemeClr val="tx1"/>
                </a:solidFill>
                <a:latin typeface="+mn-lt"/>
                <a:ea typeface="+mn-ea"/>
                <a:cs typeface="+mn-cs"/>
              </a:rPr>
              <a:t>Hemolisis trombocitopenia</a:t>
            </a:r>
          </a:p>
          <a:p>
            <a:endParaRPr lang="es-CO"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However, levels may be normal in chronic liver disease (e.g., cirrhosis). In such cases, there may not be enough normal liver parenchymal tissue to release elevated levels of these enzymes.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elevated alkaline phosphatase level can be associated with biliary obstruction and parenchymal liver disease, but it is also associated with several other physiologic and nonbiliary pathologic processes in bone, kidney, intestine, and placenta. </a:t>
            </a:r>
            <a:endParaRPr lang="es-CO" dirty="0"/>
          </a:p>
        </p:txBody>
      </p:sp>
      <p:sp>
        <p:nvSpPr>
          <p:cNvPr id="4" name="Marcador de número de diapositiva 3"/>
          <p:cNvSpPr>
            <a:spLocks noGrp="1"/>
          </p:cNvSpPr>
          <p:nvPr>
            <p:ph type="sldNum" sz="quarter" idx="5"/>
          </p:nvPr>
        </p:nvSpPr>
        <p:spPr/>
        <p:txBody>
          <a:bodyPr/>
          <a:lstStyle/>
          <a:p>
            <a:fld id="{7A092876-01D2-46E7-BCBD-9C1EA498A268}" type="slidenum">
              <a:rPr lang="es-CO" smtClean="0"/>
              <a:t>24</a:t>
            </a:fld>
            <a:endParaRPr lang="es-CO"/>
          </a:p>
        </p:txBody>
      </p:sp>
    </p:spTree>
    <p:extLst>
      <p:ext uri="{BB962C8B-B14F-4D97-AF65-F5344CB8AC3E}">
        <p14:creationId xmlns:p14="http://schemas.microsoft.com/office/powerpoint/2010/main" val="14734082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Colestiramina 4 gr cada 6 horas por 2 semanas en algunos casos (</a:t>
            </a:r>
            <a:r>
              <a:rPr lang="es-ES" dirty="0" err="1"/>
              <a:t>leflunomida</a:t>
            </a:r>
            <a:r>
              <a:rPr lang="es-ES" dirty="0"/>
              <a:t>)</a:t>
            </a:r>
          </a:p>
          <a:p>
            <a:r>
              <a:rPr lang="es-ES" dirty="0"/>
              <a:t>Carnitina sirve de antídoto para valproato 100mg/Kg en 30 </a:t>
            </a:r>
            <a:r>
              <a:rPr lang="es-ES" dirty="0" err="1"/>
              <a:t>mins</a:t>
            </a:r>
            <a:r>
              <a:rPr lang="es-ES" dirty="0"/>
              <a:t>, luego 15/kg cada 4 horas hasta mejorar.</a:t>
            </a:r>
          </a:p>
          <a:p>
            <a:r>
              <a:rPr lang="es-ES" dirty="0" err="1"/>
              <a:t>Nacetilcisteina</a:t>
            </a:r>
            <a:endParaRPr lang="es-ES" dirty="0"/>
          </a:p>
          <a:p>
            <a:endParaRPr lang="es-ES" dirty="0"/>
          </a:p>
          <a:p>
            <a:endParaRPr lang="es-ES" dirty="0"/>
          </a:p>
          <a:p>
            <a:r>
              <a:rPr lang="es-CO" sz="1200" b="0" i="0" u="none" strike="noStrike" kern="1200" baseline="0" dirty="0">
                <a:solidFill>
                  <a:schemeClr val="tx1"/>
                </a:solidFill>
                <a:latin typeface="+mn-lt"/>
                <a:ea typeface="+mn-ea"/>
                <a:cs typeface="+mn-cs"/>
              </a:rPr>
              <a:t>A </a:t>
            </a:r>
            <a:r>
              <a:rPr lang="es-CO" sz="1200" b="0" i="0" u="none" strike="noStrike" kern="1200" baseline="0" dirty="0" err="1">
                <a:solidFill>
                  <a:schemeClr val="tx1"/>
                </a:solidFill>
                <a:latin typeface="+mn-lt"/>
                <a:ea typeface="+mn-ea"/>
                <a:cs typeface="+mn-cs"/>
              </a:rPr>
              <a:t>randomized</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controlled</a:t>
            </a:r>
            <a:endParaRPr lang="es-CO"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trial of NAC in adults with non-paracetamol ALF argued</a:t>
            </a:r>
          </a:p>
          <a:p>
            <a:r>
              <a:rPr lang="en-US" sz="1200" b="0" i="0" u="none" strike="noStrike" kern="1200" baseline="0" dirty="0">
                <a:solidFill>
                  <a:schemeClr val="tx1"/>
                </a:solidFill>
                <a:latin typeface="+mn-lt"/>
                <a:ea typeface="+mn-ea"/>
                <a:cs typeface="+mn-cs"/>
              </a:rPr>
              <a:t>for its efficacy in diminishing the number of deaths and transplants</a:t>
            </a:r>
          </a:p>
          <a:p>
            <a:r>
              <a:rPr lang="en-US" sz="1200" b="0" i="0" u="none" strike="noStrike" kern="1200" baseline="0" dirty="0">
                <a:solidFill>
                  <a:schemeClr val="tx1"/>
                </a:solidFill>
                <a:latin typeface="+mn-lt"/>
                <a:ea typeface="+mn-ea"/>
                <a:cs typeface="+mn-cs"/>
              </a:rPr>
              <a:t>in patients with early grade encephalopathy </a:t>
            </a:r>
            <a:r>
              <a:rPr lang="es-CO" sz="1200" b="0" i="0" u="none" strike="noStrike" kern="1200" baseline="0" dirty="0" err="1">
                <a:solidFill>
                  <a:schemeClr val="tx1"/>
                </a:solidFill>
                <a:latin typeface="+mn-lt"/>
                <a:ea typeface="+mn-ea"/>
                <a:cs typeface="+mn-cs"/>
              </a:rPr>
              <a:t>the</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idiosyncratic</a:t>
            </a:r>
            <a:endParaRPr lang="es-CO"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DILI ALF subgroup within this NAC trial showed the most</a:t>
            </a:r>
          </a:p>
          <a:p>
            <a:r>
              <a:rPr lang="en-US" sz="1200" b="0" i="0" u="none" strike="noStrike" kern="1200" baseline="0" dirty="0">
                <a:solidFill>
                  <a:schemeClr val="tx1"/>
                </a:solidFill>
                <a:latin typeface="+mn-lt"/>
                <a:ea typeface="+mn-ea"/>
                <a:cs typeface="+mn-cs"/>
              </a:rPr>
              <a:t>promising beneficial effect with spontaneous or transplant-free</a:t>
            </a:r>
          </a:p>
          <a:p>
            <a:r>
              <a:rPr lang="en-US" sz="1200" b="0" i="0" u="none" strike="noStrike" kern="1200" baseline="0" dirty="0">
                <a:solidFill>
                  <a:schemeClr val="tx1"/>
                </a:solidFill>
                <a:latin typeface="+mn-lt"/>
                <a:ea typeface="+mn-ea"/>
                <a:cs typeface="+mn-cs"/>
              </a:rPr>
              <a:t>survival increasing from 27% to 58% with NAC treatment</a:t>
            </a:r>
          </a:p>
          <a:p>
            <a:r>
              <a:rPr lang="en-US" sz="1200" b="0" i="0" u="none" strike="noStrike" kern="1200" baseline="0" dirty="0">
                <a:solidFill>
                  <a:schemeClr val="tx1"/>
                </a:solidFill>
                <a:latin typeface="+mn-lt"/>
                <a:ea typeface="+mn-ea"/>
                <a:cs typeface="+mn-cs"/>
              </a:rPr>
              <a:t>However, 2 similar trials in children showed no efficacy</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Overall, there is no certain or specific treatment for </a:t>
            </a:r>
            <a:r>
              <a:rPr lang="en-US" sz="1200" b="0" i="0" u="none" strike="noStrike" kern="1200" baseline="0" dirty="0" err="1">
                <a:solidFill>
                  <a:schemeClr val="tx1"/>
                </a:solidFill>
                <a:latin typeface="+mn-lt"/>
                <a:ea typeface="+mn-ea"/>
                <a:cs typeface="+mn-cs"/>
              </a:rPr>
              <a:t>druginduced</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ALF except for good care of the critically ill patient,</a:t>
            </a:r>
          </a:p>
          <a:p>
            <a:r>
              <a:rPr lang="en-US" sz="1200" b="0" i="0" u="none" strike="noStrike" kern="1200" baseline="0" dirty="0">
                <a:solidFill>
                  <a:schemeClr val="tx1"/>
                </a:solidFill>
                <a:latin typeface="+mn-lt"/>
                <a:ea typeface="+mn-ea"/>
                <a:cs typeface="+mn-cs"/>
              </a:rPr>
              <a:t>but NAC is commonly used given its impressive safety profile.</a:t>
            </a:r>
          </a:p>
          <a:p>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Hy’s law is a sensitive and specific predictor of a drug’s potential</a:t>
            </a:r>
          </a:p>
          <a:p>
            <a:r>
              <a:rPr lang="en-US" sz="1200" b="0" i="0" u="none" strike="noStrike" kern="1200" baseline="0" dirty="0">
                <a:solidFill>
                  <a:schemeClr val="tx1"/>
                </a:solidFill>
                <a:latin typeface="+mn-lt"/>
                <a:ea typeface="+mn-ea"/>
                <a:cs typeface="+mn-cs"/>
              </a:rPr>
              <a:t>to cause severe hepatotoxicity.366 If observed, it indicates hepatocellular</a:t>
            </a:r>
          </a:p>
          <a:p>
            <a:r>
              <a:rPr lang="en-US" sz="1200" b="0" i="0" u="none" strike="noStrike" kern="1200" baseline="0" dirty="0">
                <a:solidFill>
                  <a:schemeClr val="tx1"/>
                </a:solidFill>
                <a:latin typeface="+mn-lt"/>
                <a:ea typeface="+mn-ea"/>
                <a:cs typeface="+mn-cs"/>
              </a:rPr>
              <a:t>injury severe enough to impair hepatic function,</a:t>
            </a:r>
          </a:p>
          <a:p>
            <a:r>
              <a:rPr lang="en-US" sz="1200" b="0" i="0" u="none" strike="noStrike" kern="1200" baseline="0" dirty="0">
                <a:solidFill>
                  <a:schemeClr val="tx1"/>
                </a:solidFill>
                <a:latin typeface="+mn-lt"/>
                <a:ea typeface="+mn-ea"/>
                <a:cs typeface="+mn-cs"/>
              </a:rPr>
              <a:t>which is anticipated to result in patients experiencing liver failure</a:t>
            </a:r>
          </a:p>
          <a:p>
            <a:r>
              <a:rPr lang="en-US" sz="1200" b="0" i="0" u="none" strike="noStrike" kern="1200" baseline="0" dirty="0">
                <a:solidFill>
                  <a:schemeClr val="tx1"/>
                </a:solidFill>
                <a:latin typeface="+mn-lt"/>
                <a:ea typeface="+mn-ea"/>
                <a:cs typeface="+mn-cs"/>
              </a:rPr>
              <a:t>that is fatal or requires liver transplantation in at least 10%</a:t>
            </a:r>
          </a:p>
          <a:p>
            <a:r>
              <a:rPr lang="es-CO" sz="1200" b="0" i="0" u="none" strike="noStrike" kern="1200" baseline="0" dirty="0" err="1">
                <a:solidFill>
                  <a:schemeClr val="tx1"/>
                </a:solidFill>
                <a:latin typeface="+mn-lt"/>
                <a:ea typeface="+mn-ea"/>
                <a:cs typeface="+mn-cs"/>
              </a:rPr>
              <a:t>of</a:t>
            </a:r>
            <a:r>
              <a:rPr lang="es-CO" sz="1200" b="0" i="0" u="none" strike="noStrike" kern="1200" baseline="0" dirty="0">
                <a:solidFill>
                  <a:schemeClr val="tx1"/>
                </a:solidFill>
                <a:latin typeface="+mn-lt"/>
                <a:ea typeface="+mn-ea"/>
                <a:cs typeface="+mn-cs"/>
              </a:rPr>
              <a:t> cases.14,345</a:t>
            </a:r>
          </a:p>
          <a:p>
            <a:r>
              <a:rPr lang="en-US" sz="1200" b="0" i="0" u="none" strike="noStrike" kern="1200" baseline="0" dirty="0">
                <a:solidFill>
                  <a:schemeClr val="tx1"/>
                </a:solidFill>
                <a:latin typeface="+mn-lt"/>
                <a:ea typeface="+mn-ea"/>
                <a:cs typeface="+mn-cs"/>
              </a:rPr>
              <a:t>Hy’s law consists of 3 components:</a:t>
            </a:r>
          </a:p>
          <a:p>
            <a:r>
              <a:rPr lang="en-US" sz="1200" b="0" i="0" u="none" strike="noStrike" kern="1200" baseline="0" dirty="0">
                <a:solidFill>
                  <a:schemeClr val="tx1"/>
                </a:solidFill>
                <a:latin typeface="+mn-lt"/>
                <a:ea typeface="+mn-ea"/>
                <a:cs typeface="+mn-cs"/>
              </a:rPr>
              <a:t>1. A statistically significant higher incidence of 3-fold or greater</a:t>
            </a:r>
          </a:p>
          <a:p>
            <a:r>
              <a:rPr lang="en-US" sz="1200" b="0" i="0" u="none" strike="noStrike" kern="1200" baseline="0" dirty="0">
                <a:solidFill>
                  <a:schemeClr val="tx1"/>
                </a:solidFill>
                <a:latin typeface="+mn-lt"/>
                <a:ea typeface="+mn-ea"/>
                <a:cs typeface="+mn-cs"/>
              </a:rPr>
              <a:t>elevations above ULN of ALT or AST compared to (</a:t>
            </a:r>
            <a:r>
              <a:rPr lang="en-US" sz="1200" b="0" i="0" u="none" strike="noStrike" kern="1200" baseline="0" dirty="0" err="1">
                <a:solidFill>
                  <a:schemeClr val="tx1"/>
                </a:solidFill>
                <a:latin typeface="+mn-lt"/>
                <a:ea typeface="+mn-ea"/>
                <a:cs typeface="+mn-cs"/>
              </a:rPr>
              <a:t>nonhepatotoxic</a:t>
            </a:r>
            <a:r>
              <a:rPr lang="en-US" sz="1200" b="0" i="0" u="none" strike="noStrike" kern="1200" baseline="0" dirty="0">
                <a:solidFill>
                  <a:schemeClr val="tx1"/>
                </a:solidFill>
                <a:latin typeface="+mn-lt"/>
                <a:ea typeface="+mn-ea"/>
                <a:cs typeface="+mn-cs"/>
              </a:rPr>
              <a:t>)</a:t>
            </a:r>
          </a:p>
          <a:p>
            <a:r>
              <a:rPr lang="es-CO" sz="1200" b="0" i="0" u="none" strike="noStrike" kern="1200" baseline="0" dirty="0">
                <a:solidFill>
                  <a:schemeClr val="tx1"/>
                </a:solidFill>
                <a:latin typeface="+mn-lt"/>
                <a:ea typeface="+mn-ea"/>
                <a:cs typeface="+mn-cs"/>
              </a:rPr>
              <a:t>control </a:t>
            </a:r>
            <a:r>
              <a:rPr lang="es-CO" sz="1200" b="0" i="0" u="none" strike="noStrike" kern="1200" baseline="0" dirty="0" err="1">
                <a:solidFill>
                  <a:schemeClr val="tx1"/>
                </a:solidFill>
                <a:latin typeface="+mn-lt"/>
                <a:ea typeface="+mn-ea"/>
                <a:cs typeface="+mn-cs"/>
              </a:rPr>
              <a:t>or</a:t>
            </a:r>
            <a:r>
              <a:rPr lang="es-CO" sz="1200" b="0" i="0" u="none" strike="noStrike" kern="1200" baseline="0" dirty="0">
                <a:solidFill>
                  <a:schemeClr val="tx1"/>
                </a:solidFill>
                <a:latin typeface="+mn-lt"/>
                <a:ea typeface="+mn-ea"/>
                <a:cs typeface="+mn-cs"/>
              </a:rPr>
              <a:t> placebo</a:t>
            </a:r>
          </a:p>
          <a:p>
            <a:r>
              <a:rPr lang="en-US" sz="1200" b="0" i="0" u="none" strike="noStrike" kern="1200" baseline="0" dirty="0">
                <a:solidFill>
                  <a:schemeClr val="tx1"/>
                </a:solidFill>
                <a:latin typeface="+mn-lt"/>
                <a:ea typeface="+mn-ea"/>
                <a:cs typeface="+mn-cs"/>
              </a:rPr>
              <a:t>2. Individuals showing ALT or AST &gt;3  ULN, combined with</a:t>
            </a:r>
          </a:p>
          <a:p>
            <a:r>
              <a:rPr lang="en-US" sz="1200" b="0" i="0" u="none" strike="noStrike" kern="1200" baseline="0" dirty="0">
                <a:solidFill>
                  <a:schemeClr val="tx1"/>
                </a:solidFill>
                <a:latin typeface="+mn-lt"/>
                <a:ea typeface="+mn-ea"/>
                <a:cs typeface="+mn-cs"/>
              </a:rPr>
              <a:t>elevation of serum TBL &gt;2  ULN, without initial findings of</a:t>
            </a:r>
          </a:p>
          <a:p>
            <a:r>
              <a:rPr lang="en-US" sz="1200" b="0" i="0" u="none" strike="noStrike" kern="1200" baseline="0" dirty="0">
                <a:solidFill>
                  <a:schemeClr val="tx1"/>
                </a:solidFill>
                <a:latin typeface="+mn-lt"/>
                <a:ea typeface="+mn-ea"/>
                <a:cs typeface="+mn-cs"/>
              </a:rPr>
              <a:t>cholestasis, indicated by elevated ALP</a:t>
            </a:r>
          </a:p>
          <a:p>
            <a:r>
              <a:rPr lang="en-US" sz="1200" b="0" i="0" u="none" strike="noStrike" kern="1200" baseline="0" dirty="0">
                <a:solidFill>
                  <a:schemeClr val="tx1"/>
                </a:solidFill>
                <a:latin typeface="+mn-lt"/>
                <a:ea typeface="+mn-ea"/>
                <a:cs typeface="+mn-cs"/>
              </a:rPr>
              <a:t>Absence of any alternative cause likely to explain the combination</a:t>
            </a:r>
          </a:p>
          <a:p>
            <a:r>
              <a:rPr lang="en-US" sz="1200" b="0" i="0" u="none" strike="noStrike" kern="1200" baseline="0" dirty="0">
                <a:solidFill>
                  <a:schemeClr val="tx1"/>
                </a:solidFill>
                <a:latin typeface="+mn-lt"/>
                <a:ea typeface="+mn-ea"/>
                <a:cs typeface="+mn-cs"/>
              </a:rPr>
              <a:t>of increased ALT or AST and TBL, such as viral hepatitis</a:t>
            </a:r>
          </a:p>
          <a:p>
            <a:r>
              <a:rPr lang="en-US" sz="1200" b="0" i="0" u="none" strike="noStrike" kern="1200" baseline="0" dirty="0">
                <a:solidFill>
                  <a:schemeClr val="tx1"/>
                </a:solidFill>
                <a:latin typeface="+mn-lt"/>
                <a:ea typeface="+mn-ea"/>
                <a:cs typeface="+mn-cs"/>
              </a:rPr>
              <a:t>A, B, C, or E, pre-existing or acute liver disease, or another</a:t>
            </a:r>
          </a:p>
          <a:p>
            <a:r>
              <a:rPr lang="en-US" sz="1200" b="0" i="0" u="none" strike="noStrike" kern="1200" baseline="0" dirty="0">
                <a:solidFill>
                  <a:schemeClr val="tx1"/>
                </a:solidFill>
                <a:latin typeface="+mn-lt"/>
                <a:ea typeface="+mn-ea"/>
                <a:cs typeface="+mn-cs"/>
              </a:rPr>
              <a:t>drug capable of causing the observed injury</a:t>
            </a:r>
            <a:endParaRPr lang="es-ES" dirty="0"/>
          </a:p>
          <a:p>
            <a:endParaRPr lang="es-ES" dirty="0"/>
          </a:p>
          <a:p>
            <a:endParaRPr lang="es-CO" dirty="0"/>
          </a:p>
        </p:txBody>
      </p:sp>
      <p:sp>
        <p:nvSpPr>
          <p:cNvPr id="4" name="Marcador de número de diapositiva 3"/>
          <p:cNvSpPr>
            <a:spLocks noGrp="1"/>
          </p:cNvSpPr>
          <p:nvPr>
            <p:ph type="sldNum" sz="quarter" idx="5"/>
          </p:nvPr>
        </p:nvSpPr>
        <p:spPr/>
        <p:txBody>
          <a:bodyPr/>
          <a:lstStyle/>
          <a:p>
            <a:fld id="{7A092876-01D2-46E7-BCBD-9C1EA498A268}" type="slidenum">
              <a:rPr lang="es-CO" smtClean="0"/>
              <a:t>30</a:t>
            </a:fld>
            <a:endParaRPr lang="es-CO"/>
          </a:p>
        </p:txBody>
      </p:sp>
    </p:spTree>
    <p:extLst>
      <p:ext uri="{BB962C8B-B14F-4D97-AF65-F5344CB8AC3E}">
        <p14:creationId xmlns:p14="http://schemas.microsoft.com/office/powerpoint/2010/main" val="11488694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Massive packed red blood cell transfusion can cause peripheral</a:t>
            </a:r>
          </a:p>
          <a:p>
            <a:r>
              <a:rPr lang="en-US" sz="1200" b="0" i="0" u="none" strike="noStrike" kern="1200" baseline="0" dirty="0">
                <a:solidFill>
                  <a:schemeClr val="tx1"/>
                </a:solidFill>
                <a:latin typeface="+mn-lt"/>
                <a:ea typeface="+mn-ea"/>
                <a:cs typeface="+mn-cs"/>
              </a:rPr>
              <a:t>hemolysis, leading to elevated bilirubin and clinical jaundice. On average,</a:t>
            </a:r>
          </a:p>
          <a:p>
            <a:r>
              <a:rPr lang="en-US" sz="1200" b="0" i="0" u="none" strike="noStrike" kern="1200" baseline="0" dirty="0">
                <a:solidFill>
                  <a:schemeClr val="tx1"/>
                </a:solidFill>
                <a:latin typeface="+mn-lt"/>
                <a:ea typeface="+mn-ea"/>
                <a:cs typeface="+mn-cs"/>
              </a:rPr>
              <a:t>10% of crossmatched, transfused, packed red blood cells undergo hemolysis</a:t>
            </a:r>
          </a:p>
          <a:p>
            <a:r>
              <a:rPr lang="en-US" sz="1200" b="0" i="0" u="none" strike="noStrike" kern="1200" baseline="0" dirty="0">
                <a:solidFill>
                  <a:schemeClr val="tx1"/>
                </a:solidFill>
                <a:latin typeface="+mn-lt"/>
                <a:ea typeface="+mn-ea"/>
                <a:cs typeface="+mn-cs"/>
              </a:rPr>
              <a:t>yielding 200 to 250 mg of bilirubin. A healthy liver excretes approximately</a:t>
            </a:r>
          </a:p>
          <a:p>
            <a:r>
              <a:rPr lang="en-US" sz="1200" b="0" i="0" u="none" strike="noStrike" kern="1200" baseline="0" dirty="0">
                <a:solidFill>
                  <a:schemeClr val="tx1"/>
                </a:solidFill>
                <a:latin typeface="+mn-lt"/>
                <a:ea typeface="+mn-ea"/>
                <a:cs typeface="+mn-cs"/>
              </a:rPr>
              <a:t>300 mg of bilirubin daily, with production of bilirubin estimated to be 200</a:t>
            </a:r>
          </a:p>
          <a:p>
            <a:r>
              <a:rPr lang="es-CO" sz="1200" b="0" i="0" u="none" strike="noStrike" kern="1200" baseline="0" dirty="0" err="1">
                <a:solidFill>
                  <a:schemeClr val="tx1"/>
                </a:solidFill>
                <a:latin typeface="+mn-lt"/>
                <a:ea typeface="+mn-ea"/>
                <a:cs typeface="+mn-cs"/>
              </a:rPr>
              <a:t>to</a:t>
            </a:r>
            <a:r>
              <a:rPr lang="es-CO" sz="1200" b="0" i="0" u="none" strike="noStrike" kern="1200" baseline="0" dirty="0">
                <a:solidFill>
                  <a:schemeClr val="tx1"/>
                </a:solidFill>
                <a:latin typeface="+mn-lt"/>
                <a:ea typeface="+mn-ea"/>
                <a:cs typeface="+mn-cs"/>
              </a:rPr>
              <a:t> 300 mg </a:t>
            </a:r>
            <a:r>
              <a:rPr lang="es-CO" sz="1200" b="0" i="0" u="none" strike="noStrike" kern="1200" baseline="0" dirty="0" err="1">
                <a:solidFill>
                  <a:schemeClr val="tx1"/>
                </a:solidFill>
                <a:latin typeface="+mn-lt"/>
                <a:ea typeface="+mn-ea"/>
                <a:cs typeface="+mn-cs"/>
              </a:rPr>
              <a:t>daily</a:t>
            </a:r>
            <a:endParaRPr lang="es-CO" sz="1200" b="0" i="0" u="none" strike="noStrike" kern="1200" baseline="0" dirty="0">
              <a:solidFill>
                <a:schemeClr val="tx1"/>
              </a:solidFill>
              <a:latin typeface="+mn-lt"/>
              <a:ea typeface="+mn-ea"/>
              <a:cs typeface="+mn-cs"/>
            </a:endParaRPr>
          </a:p>
          <a:p>
            <a:endParaRPr lang="es-CO"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Because of the affinity of bilirubin for albumin, and because of the long </a:t>
            </a:r>
            <a:r>
              <a:rPr lang="en-US" sz="1200" b="0" i="0" u="none" strike="noStrike" kern="1200" baseline="0" dirty="0" err="1">
                <a:solidFill>
                  <a:schemeClr val="tx1"/>
                </a:solidFill>
                <a:latin typeface="+mn-lt"/>
                <a:ea typeface="+mn-ea"/>
                <a:cs typeface="+mn-cs"/>
              </a:rPr>
              <a:t>halflife</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of albumin (about 14 days), clinical jaundice may persist beyond the normalization</a:t>
            </a:r>
          </a:p>
          <a:p>
            <a:r>
              <a:rPr lang="en-US" sz="1200" b="0" i="0" u="none" strike="noStrike" kern="1200" baseline="0" dirty="0">
                <a:solidFill>
                  <a:schemeClr val="tx1"/>
                </a:solidFill>
                <a:latin typeface="+mn-lt"/>
                <a:ea typeface="+mn-ea"/>
                <a:cs typeface="+mn-cs"/>
              </a:rPr>
              <a:t>of the patient’s physiology and serum laboratory tests</a:t>
            </a:r>
            <a:endParaRPr lang="es-CO" dirty="0"/>
          </a:p>
        </p:txBody>
      </p:sp>
      <p:sp>
        <p:nvSpPr>
          <p:cNvPr id="4" name="Marcador de número de diapositiva 3"/>
          <p:cNvSpPr>
            <a:spLocks noGrp="1"/>
          </p:cNvSpPr>
          <p:nvPr>
            <p:ph type="sldNum" sz="quarter" idx="5"/>
          </p:nvPr>
        </p:nvSpPr>
        <p:spPr/>
        <p:txBody>
          <a:bodyPr/>
          <a:lstStyle/>
          <a:p>
            <a:fld id="{7A092876-01D2-46E7-BCBD-9C1EA498A268}" type="slidenum">
              <a:rPr lang="es-CO" smtClean="0"/>
              <a:t>34</a:t>
            </a:fld>
            <a:endParaRPr lang="es-CO"/>
          </a:p>
        </p:txBody>
      </p:sp>
    </p:spTree>
    <p:extLst>
      <p:ext uri="{BB962C8B-B14F-4D97-AF65-F5344CB8AC3E}">
        <p14:creationId xmlns:p14="http://schemas.microsoft.com/office/powerpoint/2010/main" val="15114068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US: ecografía</a:t>
            </a:r>
          </a:p>
          <a:p>
            <a:endParaRPr lang="es-ES" dirty="0"/>
          </a:p>
          <a:p>
            <a:r>
              <a:rPr lang="en-US" sz="1200" b="0" i="0" u="none" strike="noStrike" kern="1200" baseline="0" dirty="0" err="1">
                <a:solidFill>
                  <a:schemeClr val="tx1"/>
                </a:solidFill>
                <a:latin typeface="+mn-lt"/>
                <a:ea typeface="+mn-ea"/>
                <a:cs typeface="+mn-cs"/>
              </a:rPr>
              <a:t>Crigler</a:t>
            </a:r>
            <a:r>
              <a:rPr lang="en-US" sz="1200" b="0" i="0" u="none" strike="noStrike" kern="1200" baseline="0" dirty="0">
                <a:solidFill>
                  <a:schemeClr val="tx1"/>
                </a:solidFill>
                <a:latin typeface="+mn-lt"/>
                <a:ea typeface="+mn-ea"/>
                <a:cs typeface="+mn-cs"/>
              </a:rPr>
              <a:t>-Najjar syndrome is also cause by mutations in</a:t>
            </a:r>
          </a:p>
          <a:p>
            <a:r>
              <a:rPr lang="es-CO" sz="1200" b="0" i="0" u="none" strike="noStrike" kern="1200" baseline="0" dirty="0" err="1">
                <a:solidFill>
                  <a:schemeClr val="tx1"/>
                </a:solidFill>
                <a:latin typeface="+mn-lt"/>
                <a:ea typeface="+mn-ea"/>
                <a:cs typeface="+mn-cs"/>
              </a:rPr>
              <a:t>the</a:t>
            </a:r>
            <a:r>
              <a:rPr lang="es-CO" sz="1200" b="0" i="0" u="none" strike="noStrike" kern="1200" baseline="0" dirty="0">
                <a:solidFill>
                  <a:schemeClr val="tx1"/>
                </a:solidFill>
                <a:latin typeface="+mn-lt"/>
                <a:ea typeface="+mn-ea"/>
                <a:cs typeface="+mn-cs"/>
              </a:rPr>
              <a:t> UGT1A1 gene. </a:t>
            </a:r>
            <a:r>
              <a:rPr lang="es-CO" sz="1200" b="0" i="0" u="none" strike="noStrike" kern="1200" baseline="0" dirty="0" err="1">
                <a:solidFill>
                  <a:schemeClr val="tx1"/>
                </a:solidFill>
                <a:latin typeface="+mn-lt"/>
                <a:ea typeface="+mn-ea"/>
                <a:cs typeface="+mn-cs"/>
              </a:rPr>
              <a:t>Type</a:t>
            </a:r>
            <a:r>
              <a:rPr lang="es-CO" sz="1200" b="0" i="0" u="none" strike="noStrike" kern="1200" baseline="0" dirty="0">
                <a:solidFill>
                  <a:schemeClr val="tx1"/>
                </a:solidFill>
                <a:latin typeface="+mn-lt"/>
                <a:ea typeface="+mn-ea"/>
                <a:cs typeface="+mn-cs"/>
              </a:rPr>
              <a:t> I </a:t>
            </a:r>
            <a:r>
              <a:rPr lang="es-CO" sz="1200" b="0" i="0" u="none" strike="noStrike" kern="1200" baseline="0" dirty="0" err="1">
                <a:solidFill>
                  <a:schemeClr val="tx1"/>
                </a:solidFill>
                <a:latin typeface="+mn-lt"/>
                <a:ea typeface="+mn-ea"/>
                <a:cs typeface="+mn-cs"/>
              </a:rPr>
              <a:t>is</a:t>
            </a:r>
            <a:r>
              <a:rPr lang="es-CO" sz="1200" b="0" i="0" u="none" strike="noStrike" kern="1200" baseline="0" dirty="0">
                <a:solidFill>
                  <a:schemeClr val="tx1"/>
                </a:solidFill>
                <a:latin typeface="+mn-lt"/>
                <a:ea typeface="+mn-ea"/>
                <a:cs typeface="+mn-cs"/>
              </a:rPr>
              <a:t> a </a:t>
            </a:r>
            <a:r>
              <a:rPr lang="es-CO" sz="1200" b="0" i="0" u="none" strike="noStrike" kern="1200" baseline="0" dirty="0" err="1">
                <a:solidFill>
                  <a:schemeClr val="tx1"/>
                </a:solidFill>
                <a:latin typeface="+mn-lt"/>
                <a:ea typeface="+mn-ea"/>
                <a:cs typeface="+mn-cs"/>
              </a:rPr>
              <a:t>rare</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autosomal</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recessive</a:t>
            </a:r>
            <a:endParaRPr lang="es-CO"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disorder with complete loss of enzymatic function that</a:t>
            </a:r>
          </a:p>
          <a:p>
            <a:r>
              <a:rPr lang="en-US" sz="1200" b="0" i="0" u="none" strike="noStrike" kern="1200" baseline="0" dirty="0">
                <a:solidFill>
                  <a:schemeClr val="tx1"/>
                </a:solidFill>
                <a:latin typeface="+mn-lt"/>
                <a:ea typeface="+mn-ea"/>
                <a:cs typeface="+mn-cs"/>
              </a:rPr>
              <a:t>cause extremely high bilirubin levels (above 20 mg/dL)</a:t>
            </a:r>
          </a:p>
          <a:p>
            <a:r>
              <a:rPr lang="en-US" sz="1200" b="0" i="0" u="none" strike="noStrike" kern="1200" baseline="0" dirty="0">
                <a:solidFill>
                  <a:schemeClr val="tx1"/>
                </a:solidFill>
                <a:latin typeface="+mn-lt"/>
                <a:ea typeface="+mn-ea"/>
                <a:cs typeface="+mn-cs"/>
              </a:rPr>
              <a:t>and may lead to encephalopathy due to kernicterus.</a:t>
            </a:r>
          </a:p>
          <a:p>
            <a:r>
              <a:rPr lang="en-US" sz="1200" b="0" i="0" u="none" strike="noStrike" kern="1200" baseline="0" dirty="0">
                <a:solidFill>
                  <a:schemeClr val="tx1"/>
                </a:solidFill>
                <a:latin typeface="+mn-lt"/>
                <a:ea typeface="+mn-ea"/>
                <a:cs typeface="+mn-cs"/>
              </a:rPr>
              <a:t>Treatments include phototherapy, exchange transfusion,</a:t>
            </a:r>
          </a:p>
          <a:p>
            <a:r>
              <a:rPr lang="sv-SE" sz="1200" b="0" i="0" u="none" strike="noStrike" kern="1200" baseline="0" dirty="0">
                <a:solidFill>
                  <a:schemeClr val="tx1"/>
                </a:solidFill>
                <a:latin typeface="+mn-lt"/>
                <a:ea typeface="+mn-ea"/>
                <a:cs typeface="+mn-cs"/>
              </a:rPr>
              <a:t>or liver transplantation. Crigler-Najjar syndrome Type II</a:t>
            </a:r>
          </a:p>
          <a:p>
            <a:r>
              <a:rPr lang="en-US" sz="1200" b="0" i="0" u="none" strike="noStrike" kern="1200" baseline="0" dirty="0">
                <a:solidFill>
                  <a:schemeClr val="tx1"/>
                </a:solidFill>
                <a:latin typeface="+mn-lt"/>
                <a:ea typeface="+mn-ea"/>
                <a:cs typeface="+mn-cs"/>
              </a:rPr>
              <a:t>manifests medium levels of hyperbilirubinemia (around</a:t>
            </a:r>
          </a:p>
          <a:p>
            <a:r>
              <a:rPr lang="en-US" sz="1200" b="0" i="0" u="none" strike="noStrike" kern="1200" baseline="0" dirty="0">
                <a:solidFill>
                  <a:schemeClr val="tx1"/>
                </a:solidFill>
                <a:latin typeface="+mn-lt"/>
                <a:ea typeface="+mn-ea"/>
                <a:cs typeface="+mn-cs"/>
              </a:rPr>
              <a:t>5–20 mg/dL), with retention of some enzymatic activity.</a:t>
            </a:r>
          </a:p>
          <a:p>
            <a:r>
              <a:rPr lang="en-US" sz="1200" b="0" i="0" u="none" strike="noStrike" kern="1200" baseline="0" dirty="0">
                <a:solidFill>
                  <a:schemeClr val="tx1"/>
                </a:solidFill>
                <a:latin typeface="+mn-lt"/>
                <a:ea typeface="+mn-ea"/>
                <a:cs typeface="+mn-cs"/>
              </a:rPr>
              <a:t>Phenobarbital can be used intermittently to reduce bilirubin</a:t>
            </a:r>
          </a:p>
          <a:p>
            <a:r>
              <a:rPr lang="en-US" sz="1200" b="0" i="0" u="none" strike="noStrike" kern="1200" baseline="0" dirty="0">
                <a:solidFill>
                  <a:schemeClr val="tx1"/>
                </a:solidFill>
                <a:latin typeface="+mn-lt"/>
                <a:ea typeface="+mn-ea"/>
                <a:cs typeface="+mn-cs"/>
              </a:rPr>
              <a:t>levels below 10-15 mg/dL.</a:t>
            </a:r>
            <a:endParaRPr lang="es-CO" dirty="0"/>
          </a:p>
        </p:txBody>
      </p:sp>
      <p:sp>
        <p:nvSpPr>
          <p:cNvPr id="4" name="Marcador de número de diapositiva 3"/>
          <p:cNvSpPr>
            <a:spLocks noGrp="1"/>
          </p:cNvSpPr>
          <p:nvPr>
            <p:ph type="sldNum" sz="quarter" idx="5"/>
          </p:nvPr>
        </p:nvSpPr>
        <p:spPr/>
        <p:txBody>
          <a:bodyPr/>
          <a:lstStyle/>
          <a:p>
            <a:fld id="{7A092876-01D2-46E7-BCBD-9C1EA498A268}" type="slidenum">
              <a:rPr lang="es-CO" smtClean="0"/>
              <a:t>35</a:t>
            </a:fld>
            <a:endParaRPr lang="es-CO"/>
          </a:p>
        </p:txBody>
      </p:sp>
    </p:spTree>
    <p:extLst>
      <p:ext uri="{BB962C8B-B14F-4D97-AF65-F5344CB8AC3E}">
        <p14:creationId xmlns:p14="http://schemas.microsoft.com/office/powerpoint/2010/main" val="37787995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b="0" i="0" u="none" strike="noStrike" kern="1200" baseline="0" dirty="0">
                <a:solidFill>
                  <a:schemeClr val="tx1"/>
                </a:solidFill>
                <a:latin typeface="+mn-lt"/>
                <a:ea typeface="+mn-ea"/>
                <a:cs typeface="+mn-cs"/>
              </a:rPr>
              <a:t>Kayser-Fleischer</a:t>
            </a:r>
          </a:p>
          <a:p>
            <a:r>
              <a:rPr lang="es-CO" sz="1200" b="0" i="0" u="none" strike="noStrike" kern="1200" baseline="0" dirty="0" err="1">
                <a:solidFill>
                  <a:schemeClr val="tx1"/>
                </a:solidFill>
                <a:latin typeface="+mn-lt"/>
                <a:ea typeface="+mn-ea"/>
                <a:cs typeface="+mn-cs"/>
              </a:rPr>
              <a:t>rings</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neuropsychiatric</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symptoms</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decreased</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serum</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ceruloplasmin</a:t>
            </a:r>
            <a:r>
              <a:rPr lang="es-CO" sz="1200" b="0" i="0" u="none" strike="noStrike" kern="1200" baseline="0" dirty="0">
                <a:solidFill>
                  <a:schemeClr val="tx1"/>
                </a:solidFill>
                <a:latin typeface="+mn-lt"/>
                <a:ea typeface="+mn-ea"/>
                <a:cs typeface="+mn-cs"/>
              </a:rPr>
              <a:t>,</a:t>
            </a:r>
          </a:p>
          <a:p>
            <a:r>
              <a:rPr lang="en-US" sz="1200" b="0" i="0" u="none" strike="noStrike" kern="1200" baseline="0" dirty="0">
                <a:solidFill>
                  <a:schemeClr val="tx1"/>
                </a:solidFill>
                <a:latin typeface="+mn-lt"/>
                <a:ea typeface="+mn-ea"/>
                <a:cs typeface="+mn-cs"/>
              </a:rPr>
              <a:t>increased urinary copper, increased liver copper content on</a:t>
            </a:r>
          </a:p>
          <a:p>
            <a:r>
              <a:rPr lang="en-US" sz="1200" b="0" i="0" u="none" strike="noStrike" kern="1200" baseline="0" dirty="0">
                <a:solidFill>
                  <a:schemeClr val="tx1"/>
                </a:solidFill>
                <a:latin typeface="+mn-lt"/>
                <a:ea typeface="+mn-ea"/>
                <a:cs typeface="+mn-cs"/>
              </a:rPr>
              <a:t>histology, and ATP7B gene mutation</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IgG4-related sclerosing cholangitis is diagnosed by an increased</a:t>
            </a:r>
          </a:p>
          <a:p>
            <a:r>
              <a:rPr lang="en-US" sz="1200" b="0" i="0" u="none" strike="noStrike" kern="1200" baseline="0" dirty="0">
                <a:solidFill>
                  <a:schemeClr val="tx1"/>
                </a:solidFill>
                <a:latin typeface="+mn-lt"/>
                <a:ea typeface="+mn-ea"/>
                <a:cs typeface="+mn-cs"/>
              </a:rPr>
              <a:t>serum and/or histological IgG4 level, coexistence of autoimmune</a:t>
            </a:r>
          </a:p>
          <a:p>
            <a:r>
              <a:rPr lang="en-US" sz="1200" b="0" i="0" u="none" strike="noStrike" kern="1200" baseline="0" dirty="0">
                <a:solidFill>
                  <a:schemeClr val="tx1"/>
                </a:solidFill>
                <a:latin typeface="+mn-lt"/>
                <a:ea typeface="+mn-ea"/>
                <a:cs typeface="+mn-cs"/>
              </a:rPr>
              <a:t>pancreatitis, IgG4-related dacryoadenitis/sialadenitis, and/or retroperitoneal</a:t>
            </a:r>
          </a:p>
          <a:p>
            <a:r>
              <a:rPr lang="en-US" sz="1200" b="0" i="0" u="none" strike="noStrike" kern="1200" baseline="0" dirty="0">
                <a:solidFill>
                  <a:schemeClr val="tx1"/>
                </a:solidFill>
                <a:latin typeface="+mn-lt"/>
                <a:ea typeface="+mn-ea"/>
                <a:cs typeface="+mn-cs"/>
              </a:rPr>
              <a:t>fibrosis, and characteristic histological features.</a:t>
            </a:r>
            <a:endParaRPr lang="es-CO" dirty="0"/>
          </a:p>
        </p:txBody>
      </p:sp>
      <p:sp>
        <p:nvSpPr>
          <p:cNvPr id="4" name="Marcador de número de diapositiva 3"/>
          <p:cNvSpPr>
            <a:spLocks noGrp="1"/>
          </p:cNvSpPr>
          <p:nvPr>
            <p:ph type="sldNum" sz="quarter" idx="5"/>
          </p:nvPr>
        </p:nvSpPr>
        <p:spPr/>
        <p:txBody>
          <a:bodyPr/>
          <a:lstStyle/>
          <a:p>
            <a:fld id="{7A092876-01D2-46E7-BCBD-9C1EA498A268}" type="slidenum">
              <a:rPr lang="es-CO" smtClean="0"/>
              <a:t>36</a:t>
            </a:fld>
            <a:endParaRPr lang="es-CO"/>
          </a:p>
        </p:txBody>
      </p:sp>
    </p:spTree>
    <p:extLst>
      <p:ext uri="{BB962C8B-B14F-4D97-AF65-F5344CB8AC3E}">
        <p14:creationId xmlns:p14="http://schemas.microsoft.com/office/powerpoint/2010/main" val="267014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Metabolizar: test aliento cafeína, tasa de síntesis de </a:t>
            </a:r>
            <a:r>
              <a:rPr lang="es-ES" dirty="0" err="1"/>
              <a:t>úrea</a:t>
            </a:r>
            <a:r>
              <a:rPr lang="es-ES" dirty="0"/>
              <a:t>, metabolismo de lidocaína</a:t>
            </a:r>
          </a:p>
          <a:p>
            <a:r>
              <a:rPr lang="es-ES" dirty="0"/>
              <a:t>Ayudan al diagnóstico, pero no valoran directamente función </a:t>
            </a:r>
            <a:r>
              <a:rPr lang="es-ES" dirty="0" err="1"/>
              <a:t>ej</a:t>
            </a:r>
            <a:r>
              <a:rPr lang="es-ES" dirty="0"/>
              <a:t> inmunoglobulinas, test virales y anticuerpos</a:t>
            </a:r>
          </a:p>
          <a:p>
            <a:endParaRPr lang="es-CO" dirty="0"/>
          </a:p>
        </p:txBody>
      </p:sp>
      <p:sp>
        <p:nvSpPr>
          <p:cNvPr id="4" name="Marcador de número de diapositiva 3"/>
          <p:cNvSpPr>
            <a:spLocks noGrp="1"/>
          </p:cNvSpPr>
          <p:nvPr>
            <p:ph type="sldNum" sz="quarter" idx="5"/>
          </p:nvPr>
        </p:nvSpPr>
        <p:spPr/>
        <p:txBody>
          <a:bodyPr/>
          <a:lstStyle/>
          <a:p>
            <a:fld id="{7A092876-01D2-46E7-BCBD-9C1EA498A268}" type="slidenum">
              <a:rPr lang="es-CO" smtClean="0"/>
              <a:t>2</a:t>
            </a:fld>
            <a:endParaRPr lang="es-CO"/>
          </a:p>
        </p:txBody>
      </p:sp>
    </p:spTree>
    <p:extLst>
      <p:ext uri="{BB962C8B-B14F-4D97-AF65-F5344CB8AC3E}">
        <p14:creationId xmlns:p14="http://schemas.microsoft.com/office/powerpoint/2010/main" val="38419264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Possible etiologies of jaundice according to the clinical features, laboratory tests, and imaging and special studies. ALT, alanine transaminase; AP,</a:t>
            </a:r>
          </a:p>
          <a:p>
            <a:r>
              <a:rPr lang="es-CO" sz="1200" b="0" i="0" u="none" strike="noStrike" kern="1200" baseline="0" dirty="0" err="1">
                <a:solidFill>
                  <a:schemeClr val="tx1"/>
                </a:solidFill>
                <a:latin typeface="+mn-lt"/>
                <a:ea typeface="+mn-ea"/>
                <a:cs typeface="+mn-cs"/>
              </a:rPr>
              <a:t>alkaline</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phosphatase</a:t>
            </a:r>
            <a:r>
              <a:rPr lang="es-CO" sz="1200" b="0" i="0" u="none" strike="noStrike" kern="1200" baseline="0" dirty="0">
                <a:solidFill>
                  <a:schemeClr val="tx1"/>
                </a:solidFill>
                <a:latin typeface="+mn-lt"/>
                <a:ea typeface="+mn-ea"/>
                <a:cs typeface="+mn-cs"/>
              </a:rPr>
              <a:t>; AST, </a:t>
            </a:r>
            <a:r>
              <a:rPr lang="es-CO" sz="1200" b="0" i="0" u="none" strike="noStrike" kern="1200" baseline="0" dirty="0" err="1">
                <a:solidFill>
                  <a:schemeClr val="tx1"/>
                </a:solidFill>
                <a:latin typeface="+mn-lt"/>
                <a:ea typeface="+mn-ea"/>
                <a:cs typeface="+mn-cs"/>
              </a:rPr>
              <a:t>aspartate</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transaminase</a:t>
            </a:r>
            <a:r>
              <a:rPr lang="es-CO" sz="1200" b="0" i="0" u="none" strike="noStrike" kern="1200" baseline="0" dirty="0">
                <a:solidFill>
                  <a:schemeClr val="tx1"/>
                </a:solidFill>
                <a:latin typeface="+mn-lt"/>
                <a:ea typeface="+mn-ea"/>
                <a:cs typeface="+mn-cs"/>
              </a:rPr>
              <a:t>; CB, </a:t>
            </a:r>
            <a:r>
              <a:rPr lang="es-CO" sz="1200" b="0" i="0" u="none" strike="noStrike" kern="1200" baseline="0" dirty="0" err="1">
                <a:solidFill>
                  <a:schemeClr val="tx1"/>
                </a:solidFill>
                <a:latin typeface="+mn-lt"/>
                <a:ea typeface="+mn-ea"/>
                <a:cs typeface="+mn-cs"/>
              </a:rPr>
              <a:t>conjugated</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bilirubin</a:t>
            </a:r>
            <a:r>
              <a:rPr lang="es-CO" sz="1200" b="0" i="0" u="none" strike="noStrike" kern="1200" baseline="0" dirty="0">
                <a:solidFill>
                  <a:schemeClr val="tx1"/>
                </a:solidFill>
                <a:latin typeface="+mn-lt"/>
                <a:ea typeface="+mn-ea"/>
                <a:cs typeface="+mn-cs"/>
              </a:rPr>
              <a:t>; CLD, </a:t>
            </a:r>
            <a:r>
              <a:rPr lang="es-CO" sz="1200" b="0" i="0" u="none" strike="noStrike" kern="1200" baseline="0" dirty="0" err="1">
                <a:solidFill>
                  <a:schemeClr val="tx1"/>
                </a:solidFill>
                <a:latin typeface="+mn-lt"/>
                <a:ea typeface="+mn-ea"/>
                <a:cs typeface="+mn-cs"/>
              </a:rPr>
              <a:t>chronic</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liver</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disease</a:t>
            </a:r>
            <a:r>
              <a:rPr lang="es-CO" sz="1200" b="0" i="0" u="none" strike="noStrike" kern="1200" baseline="0" dirty="0">
                <a:solidFill>
                  <a:schemeClr val="tx1"/>
                </a:solidFill>
                <a:latin typeface="+mn-lt"/>
                <a:ea typeface="+mn-ea"/>
                <a:cs typeface="+mn-cs"/>
              </a:rPr>
              <a:t>; CT, </a:t>
            </a:r>
            <a:r>
              <a:rPr lang="es-CO" sz="1200" b="0" i="0" u="none" strike="noStrike" kern="1200" baseline="0" dirty="0" err="1">
                <a:solidFill>
                  <a:schemeClr val="tx1"/>
                </a:solidFill>
                <a:latin typeface="+mn-lt"/>
                <a:ea typeface="+mn-ea"/>
                <a:cs typeface="+mn-cs"/>
              </a:rPr>
              <a:t>computed</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tomography</a:t>
            </a:r>
            <a:r>
              <a:rPr lang="es-CO" sz="1200" b="0" i="0" u="none" strike="noStrike" kern="1200" baseline="0" dirty="0">
                <a:solidFill>
                  <a:schemeClr val="tx1"/>
                </a:solidFill>
                <a:latin typeface="+mn-lt"/>
                <a:ea typeface="+mn-ea"/>
                <a:cs typeface="+mn-cs"/>
              </a:rPr>
              <a:t>; DILI, </a:t>
            </a:r>
            <a:r>
              <a:rPr lang="es-CO" sz="1200" b="0" i="0" u="none" strike="noStrike" kern="1200" baseline="0" dirty="0" err="1">
                <a:solidFill>
                  <a:schemeClr val="tx1"/>
                </a:solidFill>
                <a:latin typeface="+mn-lt"/>
                <a:ea typeface="+mn-ea"/>
                <a:cs typeface="+mn-cs"/>
              </a:rPr>
              <a:t>drug-induced</a:t>
            </a:r>
            <a:endParaRPr lang="es-CO" sz="1200" b="0" i="0" u="none" strike="noStrike" kern="1200" baseline="0" dirty="0">
              <a:solidFill>
                <a:schemeClr val="tx1"/>
              </a:solidFill>
              <a:latin typeface="+mn-lt"/>
              <a:ea typeface="+mn-ea"/>
              <a:cs typeface="+mn-cs"/>
            </a:endParaRPr>
          </a:p>
          <a:p>
            <a:r>
              <a:rPr lang="es-CO" sz="1200" b="0" i="0" u="none" strike="noStrike" kern="1200" baseline="0" dirty="0" err="1">
                <a:solidFill>
                  <a:schemeClr val="tx1"/>
                </a:solidFill>
                <a:latin typeface="+mn-lt"/>
                <a:ea typeface="+mn-ea"/>
                <a:cs typeface="+mn-cs"/>
              </a:rPr>
              <a:t>liver</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injury</a:t>
            </a:r>
            <a:r>
              <a:rPr lang="es-CO" sz="1200" b="0" i="0" u="none" strike="noStrike" kern="1200" baseline="0" dirty="0">
                <a:solidFill>
                  <a:schemeClr val="tx1"/>
                </a:solidFill>
                <a:latin typeface="+mn-lt"/>
                <a:ea typeface="+mn-ea"/>
                <a:cs typeface="+mn-cs"/>
              </a:rPr>
              <a:t>; EGD, </a:t>
            </a:r>
            <a:r>
              <a:rPr lang="es-CO" sz="1200" b="0" i="0" u="none" strike="noStrike" kern="1200" baseline="0" dirty="0" err="1">
                <a:solidFill>
                  <a:schemeClr val="tx1"/>
                </a:solidFill>
                <a:latin typeface="+mn-lt"/>
                <a:ea typeface="+mn-ea"/>
                <a:cs typeface="+mn-cs"/>
              </a:rPr>
              <a:t>esophagogastroduodenoscopy</a:t>
            </a:r>
            <a:r>
              <a:rPr lang="es-CO" sz="1200" b="0" i="0" u="none" strike="noStrike" kern="1200" baseline="0" dirty="0">
                <a:solidFill>
                  <a:schemeClr val="tx1"/>
                </a:solidFill>
                <a:latin typeface="+mn-lt"/>
                <a:ea typeface="+mn-ea"/>
                <a:cs typeface="+mn-cs"/>
              </a:rPr>
              <a:t>; ERCP, </a:t>
            </a:r>
            <a:r>
              <a:rPr lang="es-CO" sz="1200" b="0" i="0" u="none" strike="noStrike" kern="1200" baseline="0" dirty="0" err="1">
                <a:solidFill>
                  <a:schemeClr val="tx1"/>
                </a:solidFill>
                <a:latin typeface="+mn-lt"/>
                <a:ea typeface="+mn-ea"/>
                <a:cs typeface="+mn-cs"/>
              </a:rPr>
              <a:t>endoscopic</a:t>
            </a:r>
            <a:r>
              <a:rPr lang="es-CO" sz="1200" b="0" i="0" u="none" strike="noStrike" kern="1200" baseline="0" dirty="0">
                <a:solidFill>
                  <a:schemeClr val="tx1"/>
                </a:solidFill>
                <a:latin typeface="+mn-lt"/>
                <a:ea typeface="+mn-ea"/>
                <a:cs typeface="+mn-cs"/>
              </a:rPr>
              <a:t> retrograde </a:t>
            </a:r>
            <a:r>
              <a:rPr lang="es-CO" sz="1200" b="0" i="0" u="none" strike="noStrike" kern="1200" baseline="0" dirty="0" err="1">
                <a:solidFill>
                  <a:schemeClr val="tx1"/>
                </a:solidFill>
                <a:latin typeface="+mn-lt"/>
                <a:ea typeface="+mn-ea"/>
                <a:cs typeface="+mn-cs"/>
              </a:rPr>
              <a:t>cholangiopancreatography</a:t>
            </a:r>
            <a:r>
              <a:rPr lang="es-CO" sz="1200" b="0" i="0" u="none" strike="noStrike" kern="1200" baseline="0" dirty="0">
                <a:solidFill>
                  <a:schemeClr val="tx1"/>
                </a:solidFill>
                <a:latin typeface="+mn-lt"/>
                <a:ea typeface="+mn-ea"/>
                <a:cs typeface="+mn-cs"/>
              </a:rPr>
              <a:t>; EUS, </a:t>
            </a:r>
            <a:r>
              <a:rPr lang="es-CO" sz="1200" b="0" i="0" u="none" strike="noStrike" kern="1200" baseline="0" dirty="0" err="1">
                <a:solidFill>
                  <a:schemeClr val="tx1"/>
                </a:solidFill>
                <a:latin typeface="+mn-lt"/>
                <a:ea typeface="+mn-ea"/>
                <a:cs typeface="+mn-cs"/>
              </a:rPr>
              <a:t>endoscopic</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ultrasound</a:t>
            </a:r>
            <a:r>
              <a:rPr lang="es-CO" sz="1200" b="0" i="0" u="none" strike="noStrike" kern="1200" baseline="0" dirty="0">
                <a:solidFill>
                  <a:schemeClr val="tx1"/>
                </a:solidFill>
                <a:latin typeface="+mn-lt"/>
                <a:ea typeface="+mn-ea"/>
                <a:cs typeface="+mn-cs"/>
              </a:rPr>
              <a:t>; GGT, </a:t>
            </a:r>
            <a:r>
              <a:rPr lang="es-CO" sz="1200" b="0" i="0" u="none" strike="noStrike" kern="1200" baseline="0" dirty="0" err="1">
                <a:solidFill>
                  <a:schemeClr val="tx1"/>
                </a:solidFill>
                <a:latin typeface="+mn-lt"/>
                <a:ea typeface="+mn-ea"/>
                <a:cs typeface="+mn-cs"/>
              </a:rPr>
              <a:t>gammaglutamyl</a:t>
            </a:r>
            <a:endParaRPr lang="es-CO" sz="1200" b="0" i="0" u="none" strike="noStrike" kern="1200" baseline="0" dirty="0">
              <a:solidFill>
                <a:schemeClr val="tx1"/>
              </a:solidFill>
              <a:latin typeface="+mn-lt"/>
              <a:ea typeface="+mn-ea"/>
              <a:cs typeface="+mn-cs"/>
            </a:endParaRPr>
          </a:p>
          <a:p>
            <a:r>
              <a:rPr lang="es-CO" sz="1200" b="0" i="0" u="none" strike="noStrike" kern="1200" baseline="0" dirty="0" err="1">
                <a:solidFill>
                  <a:schemeClr val="tx1"/>
                </a:solidFill>
                <a:latin typeface="+mn-lt"/>
                <a:ea typeface="+mn-ea"/>
                <a:cs typeface="+mn-cs"/>
              </a:rPr>
              <a:t>transferase</a:t>
            </a:r>
            <a:r>
              <a:rPr lang="es-CO" sz="1200" b="0" i="0" u="none" strike="noStrike" kern="1200" baseline="0" dirty="0">
                <a:solidFill>
                  <a:schemeClr val="tx1"/>
                </a:solidFill>
                <a:latin typeface="+mn-lt"/>
                <a:ea typeface="+mn-ea"/>
                <a:cs typeface="+mn-cs"/>
              </a:rPr>
              <a:t>; HE, </a:t>
            </a:r>
            <a:r>
              <a:rPr lang="es-CO" sz="1200" b="0" i="0" u="none" strike="noStrike" kern="1200" baseline="0" dirty="0" err="1">
                <a:solidFill>
                  <a:schemeClr val="tx1"/>
                </a:solidFill>
                <a:latin typeface="+mn-lt"/>
                <a:ea typeface="+mn-ea"/>
                <a:cs typeface="+mn-cs"/>
              </a:rPr>
              <a:t>hepatic</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encephalopathy</a:t>
            </a:r>
            <a:r>
              <a:rPr lang="es-CO" sz="1200" b="0" i="0" u="none" strike="noStrike" kern="1200" baseline="0" dirty="0">
                <a:solidFill>
                  <a:schemeClr val="tx1"/>
                </a:solidFill>
                <a:latin typeface="+mn-lt"/>
                <a:ea typeface="+mn-ea"/>
                <a:cs typeface="+mn-cs"/>
              </a:rPr>
              <a:t>; IV, intravascular; LDH, </a:t>
            </a:r>
            <a:r>
              <a:rPr lang="es-CO" sz="1200" b="0" i="0" u="none" strike="noStrike" kern="1200" baseline="0" dirty="0" err="1">
                <a:solidFill>
                  <a:schemeClr val="tx1"/>
                </a:solidFill>
                <a:latin typeface="+mn-lt"/>
                <a:ea typeface="+mn-ea"/>
                <a:cs typeface="+mn-cs"/>
              </a:rPr>
              <a:t>lactate</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dehydrogenase</a:t>
            </a:r>
            <a:r>
              <a:rPr lang="es-CO" sz="1200" b="0" i="0" u="none" strike="noStrike" kern="1200" baseline="0" dirty="0">
                <a:solidFill>
                  <a:schemeClr val="tx1"/>
                </a:solidFill>
                <a:latin typeface="+mn-lt"/>
                <a:ea typeface="+mn-ea"/>
                <a:cs typeface="+mn-cs"/>
              </a:rPr>
              <a:t>; LKM, anti–</a:t>
            </a:r>
            <a:r>
              <a:rPr lang="es-CO" sz="1200" b="0" i="0" u="none" strike="noStrike" kern="1200" baseline="0" dirty="0" err="1">
                <a:solidFill>
                  <a:schemeClr val="tx1"/>
                </a:solidFill>
                <a:latin typeface="+mn-lt"/>
                <a:ea typeface="+mn-ea"/>
                <a:cs typeface="+mn-cs"/>
              </a:rPr>
              <a:t>liver-kidney</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microsomal</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antibody</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MetS</a:t>
            </a:r>
            <a:r>
              <a:rPr lang="es-CO" sz="1200" b="0" i="0" u="none" strike="noStrike" kern="1200" baseline="0" dirty="0">
                <a:solidFill>
                  <a:schemeClr val="tx1"/>
                </a:solidFill>
                <a:latin typeface="+mn-lt"/>
                <a:ea typeface="+mn-ea"/>
                <a:cs typeface="+mn-cs"/>
              </a:rPr>
              <a:t>,</a:t>
            </a:r>
          </a:p>
          <a:p>
            <a:r>
              <a:rPr lang="es-CO" sz="1200" b="0" i="0" u="none" strike="noStrike" kern="1200" baseline="0" dirty="0" err="1">
                <a:solidFill>
                  <a:schemeClr val="tx1"/>
                </a:solidFill>
                <a:latin typeface="+mn-lt"/>
                <a:ea typeface="+mn-ea"/>
                <a:cs typeface="+mn-cs"/>
              </a:rPr>
              <a:t>metabolic</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syndrome</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MRCP,magnetic</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resonance</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cholangiopancreatography</a:t>
            </a:r>
            <a:r>
              <a:rPr lang="es-CO" sz="1200" b="0" i="0" u="none" strike="noStrike" kern="1200" baseline="0" dirty="0">
                <a:solidFill>
                  <a:schemeClr val="tx1"/>
                </a:solidFill>
                <a:latin typeface="+mn-lt"/>
                <a:ea typeface="+mn-ea"/>
                <a:cs typeface="+mn-cs"/>
              </a:rPr>
              <a:t>; SLA, soluble </a:t>
            </a:r>
            <a:r>
              <a:rPr lang="es-CO" sz="1200" b="0" i="0" u="none" strike="noStrike" kern="1200" baseline="0" dirty="0" err="1">
                <a:solidFill>
                  <a:schemeClr val="tx1"/>
                </a:solidFill>
                <a:latin typeface="+mn-lt"/>
                <a:ea typeface="+mn-ea"/>
                <a:cs typeface="+mn-cs"/>
              </a:rPr>
              <a:t>liver</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antigen</a:t>
            </a:r>
            <a:r>
              <a:rPr lang="es-CO" sz="1200" b="0" i="0" u="none" strike="noStrike" kern="1200" baseline="0" dirty="0">
                <a:solidFill>
                  <a:schemeClr val="tx1"/>
                </a:solidFill>
                <a:latin typeface="+mn-lt"/>
                <a:ea typeface="+mn-ea"/>
                <a:cs typeface="+mn-cs"/>
              </a:rPr>
              <a:t>; SMA, </a:t>
            </a:r>
            <a:r>
              <a:rPr lang="es-CO" sz="1200" b="0" i="0" u="none" strike="noStrike" kern="1200" baseline="0" dirty="0" err="1">
                <a:solidFill>
                  <a:schemeClr val="tx1"/>
                </a:solidFill>
                <a:latin typeface="+mn-lt"/>
                <a:ea typeface="+mn-ea"/>
                <a:cs typeface="+mn-cs"/>
              </a:rPr>
              <a:t>smooth</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muscle</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antibodies</a:t>
            </a:r>
            <a:r>
              <a:rPr lang="es-CO" sz="1200" b="0" i="0" u="none" strike="noStrike" kern="1200" baseline="0" dirty="0">
                <a:solidFill>
                  <a:schemeClr val="tx1"/>
                </a:solidFill>
                <a:latin typeface="+mn-lt"/>
                <a:ea typeface="+mn-ea"/>
                <a:cs typeface="+mn-cs"/>
              </a:rPr>
              <a:t>; UCB,</a:t>
            </a:r>
          </a:p>
          <a:p>
            <a:r>
              <a:rPr lang="es-CO" sz="1200" b="0" i="0" u="none" strike="noStrike" kern="1200" baseline="0" dirty="0" err="1">
                <a:solidFill>
                  <a:schemeClr val="tx1"/>
                </a:solidFill>
                <a:latin typeface="+mn-lt"/>
                <a:ea typeface="+mn-ea"/>
                <a:cs typeface="+mn-cs"/>
              </a:rPr>
              <a:t>unconjugated</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bilirubin</a:t>
            </a:r>
            <a:r>
              <a:rPr lang="es-CO" sz="1200" b="0" i="0" u="none" strike="noStrike" kern="1200" baseline="0" dirty="0">
                <a:solidFill>
                  <a:schemeClr val="tx1"/>
                </a:solidFill>
                <a:latin typeface="+mn-lt"/>
                <a:ea typeface="+mn-ea"/>
                <a:cs typeface="+mn-cs"/>
              </a:rPr>
              <a:t>; UGIB, </a:t>
            </a:r>
            <a:r>
              <a:rPr lang="es-CO" sz="1200" b="0" i="0" u="none" strike="noStrike" kern="1200" baseline="0" dirty="0" err="1">
                <a:solidFill>
                  <a:schemeClr val="tx1"/>
                </a:solidFill>
                <a:latin typeface="+mn-lt"/>
                <a:ea typeface="+mn-ea"/>
                <a:cs typeface="+mn-cs"/>
              </a:rPr>
              <a:t>upper</a:t>
            </a:r>
            <a:r>
              <a:rPr lang="es-CO" sz="1200" b="0" i="0" u="none" strike="noStrike" kern="1200" baseline="0" dirty="0">
                <a:solidFill>
                  <a:schemeClr val="tx1"/>
                </a:solidFill>
                <a:latin typeface="+mn-lt"/>
                <a:ea typeface="+mn-ea"/>
                <a:cs typeface="+mn-cs"/>
              </a:rPr>
              <a:t> gastrointestinal </a:t>
            </a:r>
            <a:r>
              <a:rPr lang="es-CO" sz="1200" b="0" i="0" u="none" strike="noStrike" kern="1200" baseline="0" dirty="0" err="1">
                <a:solidFill>
                  <a:schemeClr val="tx1"/>
                </a:solidFill>
                <a:latin typeface="+mn-lt"/>
                <a:ea typeface="+mn-ea"/>
                <a:cs typeface="+mn-cs"/>
              </a:rPr>
              <a:t>bleeding</a:t>
            </a:r>
            <a:r>
              <a:rPr lang="es-CO" sz="1200" b="0" i="0" u="none" strike="noStrike" kern="1200" baseline="0" dirty="0">
                <a:solidFill>
                  <a:schemeClr val="tx1"/>
                </a:solidFill>
                <a:latin typeface="+mn-lt"/>
                <a:ea typeface="+mn-ea"/>
                <a:cs typeface="+mn-cs"/>
              </a:rPr>
              <a:t>; US, </a:t>
            </a:r>
            <a:r>
              <a:rPr lang="es-CO" sz="1200" b="0" i="0" u="none" strike="noStrike" kern="1200" baseline="0" dirty="0" err="1">
                <a:solidFill>
                  <a:schemeClr val="tx1"/>
                </a:solidFill>
                <a:latin typeface="+mn-lt"/>
                <a:ea typeface="+mn-ea"/>
                <a:cs typeface="+mn-cs"/>
              </a:rPr>
              <a:t>ultrasonography</a:t>
            </a:r>
            <a:endParaRPr lang="es-CO" dirty="0"/>
          </a:p>
        </p:txBody>
      </p:sp>
      <p:sp>
        <p:nvSpPr>
          <p:cNvPr id="4" name="Marcador de número de diapositiva 3"/>
          <p:cNvSpPr>
            <a:spLocks noGrp="1"/>
          </p:cNvSpPr>
          <p:nvPr>
            <p:ph type="sldNum" sz="quarter" idx="5"/>
          </p:nvPr>
        </p:nvSpPr>
        <p:spPr/>
        <p:txBody>
          <a:bodyPr/>
          <a:lstStyle/>
          <a:p>
            <a:fld id="{7A092876-01D2-46E7-BCBD-9C1EA498A268}" type="slidenum">
              <a:rPr lang="es-CO" smtClean="0"/>
              <a:t>38</a:t>
            </a:fld>
            <a:endParaRPr lang="es-CO"/>
          </a:p>
        </p:txBody>
      </p:sp>
    </p:spTree>
    <p:extLst>
      <p:ext uri="{BB962C8B-B14F-4D97-AF65-F5344CB8AC3E}">
        <p14:creationId xmlns:p14="http://schemas.microsoft.com/office/powerpoint/2010/main" val="2180474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Direct hyperbilirubinemia, typically defined as</a:t>
            </a:r>
          </a:p>
          <a:p>
            <a:r>
              <a:rPr lang="en-US" sz="1200" b="0" i="0" u="none" strike="noStrike" kern="1200" baseline="0" dirty="0">
                <a:solidFill>
                  <a:schemeClr val="tx1"/>
                </a:solidFill>
                <a:latin typeface="+mn-lt"/>
                <a:ea typeface="+mn-ea"/>
                <a:cs typeface="+mn-cs"/>
              </a:rPr>
              <a:t>a direct/total bilirubin ratio of more than 15–20%, or a</a:t>
            </a:r>
          </a:p>
          <a:p>
            <a:r>
              <a:rPr lang="en-US" sz="1200" b="0" i="0" u="none" strike="noStrike" kern="1200" baseline="0" dirty="0">
                <a:solidFill>
                  <a:schemeClr val="tx1"/>
                </a:solidFill>
                <a:latin typeface="+mn-lt"/>
                <a:ea typeface="+mn-ea"/>
                <a:cs typeface="+mn-cs"/>
              </a:rPr>
              <a:t>direct bilirubin level above 1.0 mg/dL, is collectively defined</a:t>
            </a:r>
          </a:p>
          <a:p>
            <a:r>
              <a:rPr lang="es-CO" sz="1200" b="0" i="0" u="none" strike="noStrike" kern="1200" baseline="0" dirty="0">
                <a:solidFill>
                  <a:schemeClr val="tx1"/>
                </a:solidFill>
                <a:latin typeface="+mn-lt"/>
                <a:ea typeface="+mn-ea"/>
                <a:cs typeface="+mn-cs"/>
              </a:rPr>
              <a:t>as </a:t>
            </a:r>
            <a:r>
              <a:rPr lang="es-CO" sz="1200" b="0" i="0" u="none" strike="noStrike" kern="1200" baseline="0" dirty="0" err="1">
                <a:solidFill>
                  <a:schemeClr val="tx1"/>
                </a:solidFill>
                <a:latin typeface="+mn-lt"/>
                <a:ea typeface="+mn-ea"/>
                <a:cs typeface="+mn-cs"/>
              </a:rPr>
              <a:t>cholestasis</a:t>
            </a:r>
            <a:endParaRPr lang="es-CO" dirty="0"/>
          </a:p>
        </p:txBody>
      </p:sp>
      <p:sp>
        <p:nvSpPr>
          <p:cNvPr id="4" name="Marcador de número de diapositiva 3"/>
          <p:cNvSpPr>
            <a:spLocks noGrp="1"/>
          </p:cNvSpPr>
          <p:nvPr>
            <p:ph type="sldNum" sz="quarter" idx="5"/>
          </p:nvPr>
        </p:nvSpPr>
        <p:spPr/>
        <p:txBody>
          <a:bodyPr/>
          <a:lstStyle/>
          <a:p>
            <a:fld id="{7A092876-01D2-46E7-BCBD-9C1EA498A268}" type="slidenum">
              <a:rPr lang="es-CO" smtClean="0"/>
              <a:t>4</a:t>
            </a:fld>
            <a:endParaRPr lang="es-CO"/>
          </a:p>
        </p:txBody>
      </p:sp>
    </p:spTree>
    <p:extLst>
      <p:ext uri="{BB962C8B-B14F-4D97-AF65-F5344CB8AC3E}">
        <p14:creationId xmlns:p14="http://schemas.microsoft.com/office/powerpoint/2010/main" val="3702553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No conjugada liposoluble</a:t>
            </a:r>
            <a:endParaRPr lang="es-CO" dirty="0"/>
          </a:p>
        </p:txBody>
      </p:sp>
      <p:sp>
        <p:nvSpPr>
          <p:cNvPr id="4" name="Marcador de número de diapositiva 3"/>
          <p:cNvSpPr>
            <a:spLocks noGrp="1"/>
          </p:cNvSpPr>
          <p:nvPr>
            <p:ph type="sldNum" sz="quarter" idx="5"/>
          </p:nvPr>
        </p:nvSpPr>
        <p:spPr/>
        <p:txBody>
          <a:bodyPr/>
          <a:lstStyle/>
          <a:p>
            <a:fld id="{7A092876-01D2-46E7-BCBD-9C1EA498A268}" type="slidenum">
              <a:rPr lang="es-CO" smtClean="0"/>
              <a:t>5</a:t>
            </a:fld>
            <a:endParaRPr lang="es-CO"/>
          </a:p>
        </p:txBody>
      </p:sp>
    </p:spTree>
    <p:extLst>
      <p:ext uri="{BB962C8B-B14F-4D97-AF65-F5344CB8AC3E}">
        <p14:creationId xmlns:p14="http://schemas.microsoft.com/office/powerpoint/2010/main" val="3981903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Figure 2. A scheme of bilirubin metabolism: It includes the production of UCB, its conversion to CB, and subsequent biliary secretion. CB, conjugated</a:t>
            </a:r>
          </a:p>
          <a:p>
            <a:r>
              <a:rPr lang="es-CO" sz="1200" b="0" i="0" u="none" strike="noStrike" kern="1200" baseline="0" dirty="0" err="1">
                <a:solidFill>
                  <a:schemeClr val="tx1"/>
                </a:solidFill>
                <a:latin typeface="+mn-lt"/>
                <a:ea typeface="+mn-ea"/>
                <a:cs typeface="+mn-cs"/>
              </a:rPr>
              <a:t>bilirubin</a:t>
            </a:r>
            <a:r>
              <a:rPr lang="es-CO" sz="1200" b="0" i="0" u="none" strike="noStrike" kern="1200" baseline="0" dirty="0">
                <a:solidFill>
                  <a:schemeClr val="tx1"/>
                </a:solidFill>
                <a:latin typeface="+mn-lt"/>
                <a:ea typeface="+mn-ea"/>
                <a:cs typeface="+mn-cs"/>
              </a:rPr>
              <a:t>; LDH, </a:t>
            </a:r>
            <a:r>
              <a:rPr lang="es-CO" sz="1200" b="0" i="0" u="none" strike="noStrike" kern="1200" baseline="0" dirty="0" err="1">
                <a:solidFill>
                  <a:schemeClr val="tx1"/>
                </a:solidFill>
                <a:latin typeface="+mn-lt"/>
                <a:ea typeface="+mn-ea"/>
                <a:cs typeface="+mn-cs"/>
              </a:rPr>
              <a:t>lactate</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dehydrogenase</a:t>
            </a:r>
            <a:r>
              <a:rPr lang="es-CO" sz="1200" b="0" i="0" u="none" strike="noStrike" kern="1200" baseline="0" dirty="0">
                <a:solidFill>
                  <a:schemeClr val="tx1"/>
                </a:solidFill>
                <a:latin typeface="+mn-lt"/>
                <a:ea typeface="+mn-ea"/>
                <a:cs typeface="+mn-cs"/>
              </a:rPr>
              <a:t>; UCB, </a:t>
            </a:r>
            <a:r>
              <a:rPr lang="es-CO" sz="1200" b="0" i="0" u="none" strike="noStrike" kern="1200" baseline="0" dirty="0" err="1">
                <a:solidFill>
                  <a:schemeClr val="tx1"/>
                </a:solidFill>
                <a:latin typeface="+mn-lt"/>
                <a:ea typeface="+mn-ea"/>
                <a:cs typeface="+mn-cs"/>
              </a:rPr>
              <a:t>unconjugated</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bilirubin</a:t>
            </a:r>
            <a:r>
              <a:rPr lang="es-CO" sz="1200" b="0" i="0" u="none" strike="noStrike" kern="1200" baseline="0" dirty="0">
                <a:solidFill>
                  <a:schemeClr val="tx1"/>
                </a:solidFill>
                <a:latin typeface="+mn-lt"/>
                <a:ea typeface="+mn-ea"/>
                <a:cs typeface="+mn-cs"/>
              </a:rPr>
              <a:t>.	</a:t>
            </a:r>
            <a:endParaRPr lang="es-CO" dirty="0"/>
          </a:p>
        </p:txBody>
      </p:sp>
      <p:sp>
        <p:nvSpPr>
          <p:cNvPr id="4" name="Marcador de número de diapositiva 3"/>
          <p:cNvSpPr>
            <a:spLocks noGrp="1"/>
          </p:cNvSpPr>
          <p:nvPr>
            <p:ph type="sldNum" sz="quarter" idx="5"/>
          </p:nvPr>
        </p:nvSpPr>
        <p:spPr/>
        <p:txBody>
          <a:bodyPr/>
          <a:lstStyle/>
          <a:p>
            <a:fld id="{7A092876-01D2-46E7-BCBD-9C1EA498A268}" type="slidenum">
              <a:rPr lang="es-CO" smtClean="0"/>
              <a:t>7</a:t>
            </a:fld>
            <a:endParaRPr lang="es-CO"/>
          </a:p>
        </p:txBody>
      </p:sp>
    </p:spTree>
    <p:extLst>
      <p:ext uri="{BB962C8B-B14F-4D97-AF65-F5344CB8AC3E}">
        <p14:creationId xmlns:p14="http://schemas.microsoft.com/office/powerpoint/2010/main" val="75733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Bile acids are colorless and are the most abundant organic</a:t>
            </a:r>
          </a:p>
          <a:p>
            <a:r>
              <a:rPr lang="es-CO" sz="1200" b="0" i="0" u="none" strike="noStrike" kern="1200" baseline="0" dirty="0" err="1">
                <a:solidFill>
                  <a:schemeClr val="tx1"/>
                </a:solidFill>
                <a:latin typeface="+mn-lt"/>
                <a:ea typeface="+mn-ea"/>
                <a:cs typeface="+mn-cs"/>
              </a:rPr>
              <a:t>components</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of</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bile</a:t>
            </a:r>
            <a:r>
              <a:rPr lang="es-CO" sz="1200" b="0" i="0" u="none" strike="noStrike" kern="1200" baseline="0" dirty="0">
                <a:solidFill>
                  <a:schemeClr val="tx1"/>
                </a:solidFill>
                <a:latin typeface="+mn-lt"/>
                <a:ea typeface="+mn-ea"/>
                <a:cs typeface="+mn-cs"/>
              </a:rPr>
              <a:t>.</a:t>
            </a:r>
            <a:endParaRPr lang="es-CO" dirty="0"/>
          </a:p>
        </p:txBody>
      </p:sp>
      <p:sp>
        <p:nvSpPr>
          <p:cNvPr id="4" name="Marcador de número de diapositiva 3"/>
          <p:cNvSpPr>
            <a:spLocks noGrp="1"/>
          </p:cNvSpPr>
          <p:nvPr>
            <p:ph type="sldNum" sz="quarter" idx="5"/>
          </p:nvPr>
        </p:nvSpPr>
        <p:spPr/>
        <p:txBody>
          <a:bodyPr/>
          <a:lstStyle/>
          <a:p>
            <a:fld id="{7A092876-01D2-46E7-BCBD-9C1EA498A268}" type="slidenum">
              <a:rPr lang="es-CO" smtClean="0"/>
              <a:t>8</a:t>
            </a:fld>
            <a:endParaRPr lang="es-CO"/>
          </a:p>
        </p:txBody>
      </p:sp>
    </p:spTree>
    <p:extLst>
      <p:ext uri="{BB962C8B-B14F-4D97-AF65-F5344CB8AC3E}">
        <p14:creationId xmlns:p14="http://schemas.microsoft.com/office/powerpoint/2010/main" val="24993586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Primarios </a:t>
            </a:r>
            <a:r>
              <a:rPr lang="es-ES" dirty="0" err="1"/>
              <a:t>dse</a:t>
            </a:r>
            <a:r>
              <a:rPr lang="es-ES" dirty="0"/>
              <a:t> generan por CYP</a:t>
            </a:r>
          </a:p>
          <a:p>
            <a:r>
              <a:rPr lang="es-ES" dirty="0"/>
              <a:t>Se </a:t>
            </a:r>
            <a:r>
              <a:rPr lang="es-ES" dirty="0" err="1"/>
              <a:t>conjujan</a:t>
            </a:r>
            <a:r>
              <a:rPr lang="es-ES" dirty="0"/>
              <a:t> generando sales biliares</a:t>
            </a:r>
            <a:endParaRPr lang="es-CO" dirty="0"/>
          </a:p>
        </p:txBody>
      </p:sp>
      <p:sp>
        <p:nvSpPr>
          <p:cNvPr id="4" name="Marcador de número de diapositiva 3"/>
          <p:cNvSpPr>
            <a:spLocks noGrp="1"/>
          </p:cNvSpPr>
          <p:nvPr>
            <p:ph type="sldNum" sz="quarter" idx="5"/>
          </p:nvPr>
        </p:nvSpPr>
        <p:spPr/>
        <p:txBody>
          <a:bodyPr/>
          <a:lstStyle/>
          <a:p>
            <a:fld id="{7A092876-01D2-46E7-BCBD-9C1EA498A268}" type="slidenum">
              <a:rPr lang="es-CO" smtClean="0"/>
              <a:t>9</a:t>
            </a:fld>
            <a:endParaRPr lang="es-CO"/>
          </a:p>
        </p:txBody>
      </p:sp>
    </p:spTree>
    <p:extLst>
      <p:ext uri="{BB962C8B-B14F-4D97-AF65-F5344CB8AC3E}">
        <p14:creationId xmlns:p14="http://schemas.microsoft.com/office/powerpoint/2010/main" val="19253357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sz="1800" b="0" i="0" u="none" strike="noStrike" baseline="0" dirty="0">
                <a:solidFill>
                  <a:srgbClr val="000000"/>
                </a:solidFill>
                <a:latin typeface="Adobe Garamond Pro"/>
              </a:rPr>
              <a:t>95% of bile acids are reabsorbed via active uptake at the apical membrane of intestinal cells, primarily in the ileum </a:t>
            </a:r>
            <a:endParaRPr lang="es-CO" dirty="0"/>
          </a:p>
        </p:txBody>
      </p:sp>
      <p:sp>
        <p:nvSpPr>
          <p:cNvPr id="4" name="Marcador de número de diapositiva 3"/>
          <p:cNvSpPr>
            <a:spLocks noGrp="1"/>
          </p:cNvSpPr>
          <p:nvPr>
            <p:ph type="sldNum" sz="quarter" idx="5"/>
          </p:nvPr>
        </p:nvSpPr>
        <p:spPr/>
        <p:txBody>
          <a:bodyPr/>
          <a:lstStyle/>
          <a:p>
            <a:fld id="{7A092876-01D2-46E7-BCBD-9C1EA498A268}" type="slidenum">
              <a:rPr lang="es-CO" smtClean="0"/>
              <a:t>10</a:t>
            </a:fld>
            <a:endParaRPr lang="es-CO"/>
          </a:p>
        </p:txBody>
      </p:sp>
    </p:spTree>
    <p:extLst>
      <p:ext uri="{BB962C8B-B14F-4D97-AF65-F5344CB8AC3E}">
        <p14:creationId xmlns:p14="http://schemas.microsoft.com/office/powerpoint/2010/main" val="36232856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sz="1200" b="0" i="0" u="none" strike="noStrike" kern="1200" baseline="0" dirty="0">
              <a:solidFill>
                <a:schemeClr val="tx1"/>
              </a:solidFill>
              <a:latin typeface="+mn-lt"/>
              <a:ea typeface="+mn-ea"/>
              <a:cs typeface="+mn-cs"/>
            </a:endParaRPr>
          </a:p>
          <a:p>
            <a:r>
              <a:rPr lang="es-CO" sz="1200" b="0" i="0" u="none" strike="noStrike" kern="1200" baseline="0" dirty="0">
                <a:solidFill>
                  <a:schemeClr val="tx1"/>
                </a:solidFill>
                <a:latin typeface="+mn-lt"/>
                <a:ea typeface="+mn-ea"/>
                <a:cs typeface="+mn-cs"/>
              </a:rPr>
              <a:t>DJ, </a:t>
            </a:r>
            <a:r>
              <a:rPr lang="es-CO" sz="1200" b="0" i="0" u="none" strike="noStrike" kern="1200" baseline="0" dirty="0" err="1">
                <a:solidFill>
                  <a:schemeClr val="tx1"/>
                </a:solidFill>
                <a:latin typeface="+mn-lt"/>
                <a:ea typeface="+mn-ea"/>
                <a:cs typeface="+mn-cs"/>
              </a:rPr>
              <a:t>Dubin</a:t>
            </a:r>
            <a:r>
              <a:rPr lang="es-CO" sz="1200" b="0" i="0" u="none" strike="noStrike" kern="1200" baseline="0" dirty="0">
                <a:solidFill>
                  <a:schemeClr val="tx1"/>
                </a:solidFill>
                <a:latin typeface="+mn-lt"/>
                <a:ea typeface="+mn-ea"/>
                <a:cs typeface="+mn-cs"/>
              </a:rPr>
              <a:t>-Johnson </a:t>
            </a:r>
            <a:r>
              <a:rPr lang="es-CO" sz="1200" b="0" i="0" u="none" strike="noStrike" kern="1200" baseline="0" dirty="0" err="1">
                <a:solidFill>
                  <a:schemeClr val="tx1"/>
                </a:solidFill>
                <a:latin typeface="+mn-lt"/>
                <a:ea typeface="+mn-ea"/>
                <a:cs typeface="+mn-cs"/>
              </a:rPr>
              <a:t>syndrome</a:t>
            </a:r>
            <a:r>
              <a:rPr lang="es-CO" sz="1200" b="0" i="0" u="none" strike="noStrike" kern="1200" baseline="0" dirty="0">
                <a:solidFill>
                  <a:schemeClr val="tx1"/>
                </a:solidFill>
                <a:latin typeface="+mn-lt"/>
                <a:ea typeface="+mn-ea"/>
                <a:cs typeface="+mn-cs"/>
              </a:rPr>
              <a:t>; FIC1, </a:t>
            </a:r>
            <a:r>
              <a:rPr lang="es-CO" sz="1200" b="0" i="0" u="none" strike="noStrike" kern="1200" baseline="0" dirty="0" err="1">
                <a:solidFill>
                  <a:schemeClr val="tx1"/>
                </a:solidFill>
                <a:latin typeface="+mn-lt"/>
                <a:ea typeface="+mn-ea"/>
                <a:cs typeface="+mn-cs"/>
              </a:rPr>
              <a:t>familial</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intrahepatic</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cholestasis</a:t>
            </a:r>
            <a:r>
              <a:rPr lang="es-CO" sz="1200" b="0" i="0" u="none" strike="noStrike" kern="1200" baseline="0" dirty="0">
                <a:solidFill>
                  <a:schemeClr val="tx1"/>
                </a:solidFill>
                <a:latin typeface="+mn-lt"/>
                <a:ea typeface="+mn-ea"/>
                <a:cs typeface="+mn-cs"/>
              </a:rPr>
              <a:t> 1;</a:t>
            </a:r>
            <a:endParaRPr lang="es-CO" dirty="0"/>
          </a:p>
        </p:txBody>
      </p:sp>
      <p:sp>
        <p:nvSpPr>
          <p:cNvPr id="4" name="Marcador de número de diapositiva 3"/>
          <p:cNvSpPr>
            <a:spLocks noGrp="1"/>
          </p:cNvSpPr>
          <p:nvPr>
            <p:ph type="sldNum" sz="quarter" idx="5"/>
          </p:nvPr>
        </p:nvSpPr>
        <p:spPr/>
        <p:txBody>
          <a:bodyPr/>
          <a:lstStyle/>
          <a:p>
            <a:fld id="{7A092876-01D2-46E7-BCBD-9C1EA498A268}" type="slidenum">
              <a:rPr lang="es-CO" smtClean="0"/>
              <a:t>11</a:t>
            </a:fld>
            <a:endParaRPr lang="es-CO"/>
          </a:p>
        </p:txBody>
      </p:sp>
    </p:spTree>
    <p:extLst>
      <p:ext uri="{BB962C8B-B14F-4D97-AF65-F5344CB8AC3E}">
        <p14:creationId xmlns:p14="http://schemas.microsoft.com/office/powerpoint/2010/main" val="985714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FE37DF-EC54-4263-8F2E-675F09D36E3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dirty="0"/>
          </a:p>
        </p:txBody>
      </p:sp>
      <p:sp>
        <p:nvSpPr>
          <p:cNvPr id="3" name="Subtítulo 2">
            <a:extLst>
              <a:ext uri="{FF2B5EF4-FFF2-40B4-BE49-F238E27FC236}">
                <a16:creationId xmlns:a16="http://schemas.microsoft.com/office/drawing/2014/main" id="{9AE48E76-FA62-4A64-B559-E0990333E4A9}"/>
              </a:ext>
            </a:extLst>
          </p:cNvPr>
          <p:cNvSpPr>
            <a:spLocks noGrp="1"/>
          </p:cNvSpPr>
          <p:nvPr>
            <p:ph type="subTitle" idx="1"/>
          </p:nvPr>
        </p:nvSpPr>
        <p:spPr>
          <a:xfrm>
            <a:off x="4038600" y="3602038"/>
            <a:ext cx="66294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673FB237-85B5-4E59-B1F1-B12705287A2F}"/>
              </a:ext>
            </a:extLst>
          </p:cNvPr>
          <p:cNvSpPr>
            <a:spLocks noGrp="1"/>
          </p:cNvSpPr>
          <p:nvPr>
            <p:ph type="dt" sz="half" idx="10"/>
          </p:nvPr>
        </p:nvSpPr>
        <p:spPr/>
        <p:txBody>
          <a:bodyPr/>
          <a:lstStyle/>
          <a:p>
            <a:fld id="{50D7A7B2-74C1-4956-B96E-3CD14D21622B}" type="datetimeFigureOut">
              <a:rPr lang="es-CO" smtClean="0"/>
              <a:t>6/04/2021</a:t>
            </a:fld>
            <a:endParaRPr lang="es-CO"/>
          </a:p>
        </p:txBody>
      </p:sp>
      <p:sp>
        <p:nvSpPr>
          <p:cNvPr id="5" name="Marcador de pie de página 4">
            <a:extLst>
              <a:ext uri="{FF2B5EF4-FFF2-40B4-BE49-F238E27FC236}">
                <a16:creationId xmlns:a16="http://schemas.microsoft.com/office/drawing/2014/main" id="{D9D8A0BE-4588-4000-BB99-7E87239B1C10}"/>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C62783A1-00AF-4EC7-A6EC-7F5166052D80}"/>
              </a:ext>
            </a:extLst>
          </p:cNvPr>
          <p:cNvSpPr>
            <a:spLocks noGrp="1"/>
          </p:cNvSpPr>
          <p:nvPr>
            <p:ph type="sldNum" sz="quarter" idx="12"/>
          </p:nvPr>
        </p:nvSpPr>
        <p:spPr/>
        <p:txBody>
          <a:bodyPr/>
          <a:lstStyle/>
          <a:p>
            <a:fld id="{2E84FCF4-99A6-4B20-AFD3-FD59183C0E44}" type="slidenum">
              <a:rPr lang="es-CO" smtClean="0"/>
              <a:t>‹Nº›</a:t>
            </a:fld>
            <a:endParaRPr lang="es-CO"/>
          </a:p>
        </p:txBody>
      </p:sp>
    </p:spTree>
    <p:extLst>
      <p:ext uri="{BB962C8B-B14F-4D97-AF65-F5344CB8AC3E}">
        <p14:creationId xmlns:p14="http://schemas.microsoft.com/office/powerpoint/2010/main" val="2649058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4129AD-ECE5-474A-B387-D1DB95CB4CDD}"/>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AB7BA0B1-5703-4417-8EBC-2B452AB88348}"/>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DECDD7C9-0917-4A0B-B8A9-9E5FB50DA9F0}"/>
              </a:ext>
            </a:extLst>
          </p:cNvPr>
          <p:cNvSpPr>
            <a:spLocks noGrp="1"/>
          </p:cNvSpPr>
          <p:nvPr>
            <p:ph type="dt" sz="half" idx="10"/>
          </p:nvPr>
        </p:nvSpPr>
        <p:spPr/>
        <p:txBody>
          <a:bodyPr/>
          <a:lstStyle/>
          <a:p>
            <a:fld id="{50D7A7B2-74C1-4956-B96E-3CD14D21622B}" type="datetimeFigureOut">
              <a:rPr lang="es-CO" smtClean="0"/>
              <a:t>6/04/2021</a:t>
            </a:fld>
            <a:endParaRPr lang="es-CO"/>
          </a:p>
        </p:txBody>
      </p:sp>
      <p:sp>
        <p:nvSpPr>
          <p:cNvPr id="5" name="Marcador de pie de página 4">
            <a:extLst>
              <a:ext uri="{FF2B5EF4-FFF2-40B4-BE49-F238E27FC236}">
                <a16:creationId xmlns:a16="http://schemas.microsoft.com/office/drawing/2014/main" id="{0611FD9F-47C6-487B-ADEA-D7CBC8BA32D6}"/>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44879742-8F91-422B-ACE1-ECE7A8713263}"/>
              </a:ext>
            </a:extLst>
          </p:cNvPr>
          <p:cNvSpPr>
            <a:spLocks noGrp="1"/>
          </p:cNvSpPr>
          <p:nvPr>
            <p:ph type="sldNum" sz="quarter" idx="12"/>
          </p:nvPr>
        </p:nvSpPr>
        <p:spPr/>
        <p:txBody>
          <a:bodyPr/>
          <a:lstStyle/>
          <a:p>
            <a:fld id="{2E84FCF4-99A6-4B20-AFD3-FD59183C0E44}" type="slidenum">
              <a:rPr lang="es-CO" smtClean="0"/>
              <a:t>‹Nº›</a:t>
            </a:fld>
            <a:endParaRPr lang="es-CO"/>
          </a:p>
        </p:txBody>
      </p:sp>
    </p:spTree>
    <p:extLst>
      <p:ext uri="{BB962C8B-B14F-4D97-AF65-F5344CB8AC3E}">
        <p14:creationId xmlns:p14="http://schemas.microsoft.com/office/powerpoint/2010/main" val="3558397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9709C36-9BD2-4D6A-BAFE-594FC6E00FB4}"/>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D947868E-B92C-4F91-9B8A-C374BE835A43}"/>
              </a:ext>
            </a:extLst>
          </p:cNvPr>
          <p:cNvSpPr>
            <a:spLocks noGrp="1"/>
          </p:cNvSpPr>
          <p:nvPr>
            <p:ph type="body" orient="vert" idx="1"/>
          </p:nvPr>
        </p:nvSpPr>
        <p:spPr>
          <a:xfrm>
            <a:off x="4457698" y="365125"/>
            <a:ext cx="4114801"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4F300ABA-6F60-480A-91BE-73DEB6CCFD54}"/>
              </a:ext>
            </a:extLst>
          </p:cNvPr>
          <p:cNvSpPr>
            <a:spLocks noGrp="1"/>
          </p:cNvSpPr>
          <p:nvPr>
            <p:ph type="dt" sz="half" idx="10"/>
          </p:nvPr>
        </p:nvSpPr>
        <p:spPr/>
        <p:txBody>
          <a:bodyPr/>
          <a:lstStyle/>
          <a:p>
            <a:fld id="{50D7A7B2-74C1-4956-B96E-3CD14D21622B}" type="datetimeFigureOut">
              <a:rPr lang="es-CO" smtClean="0"/>
              <a:t>6/04/2021</a:t>
            </a:fld>
            <a:endParaRPr lang="es-CO"/>
          </a:p>
        </p:txBody>
      </p:sp>
      <p:sp>
        <p:nvSpPr>
          <p:cNvPr id="5" name="Marcador de pie de página 4">
            <a:extLst>
              <a:ext uri="{FF2B5EF4-FFF2-40B4-BE49-F238E27FC236}">
                <a16:creationId xmlns:a16="http://schemas.microsoft.com/office/drawing/2014/main" id="{078D68B3-2C5D-4908-94A6-5DDD186B62F7}"/>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E273D45F-3A7A-45C9-9A79-640C4410A74E}"/>
              </a:ext>
            </a:extLst>
          </p:cNvPr>
          <p:cNvSpPr>
            <a:spLocks noGrp="1"/>
          </p:cNvSpPr>
          <p:nvPr>
            <p:ph type="sldNum" sz="quarter" idx="12"/>
          </p:nvPr>
        </p:nvSpPr>
        <p:spPr/>
        <p:txBody>
          <a:bodyPr/>
          <a:lstStyle/>
          <a:p>
            <a:fld id="{2E84FCF4-99A6-4B20-AFD3-FD59183C0E44}" type="slidenum">
              <a:rPr lang="es-CO" smtClean="0"/>
              <a:t>‹Nº›</a:t>
            </a:fld>
            <a:endParaRPr lang="es-CO"/>
          </a:p>
        </p:txBody>
      </p:sp>
      <p:sp>
        <p:nvSpPr>
          <p:cNvPr id="9" name="Marcador de texto vertical 2">
            <a:extLst>
              <a:ext uri="{FF2B5EF4-FFF2-40B4-BE49-F238E27FC236}">
                <a16:creationId xmlns:a16="http://schemas.microsoft.com/office/drawing/2014/main" id="{B82BB312-C856-43C9-8F5C-0C179D08EDB8}"/>
              </a:ext>
            </a:extLst>
          </p:cNvPr>
          <p:cNvSpPr>
            <a:spLocks noGrp="1"/>
          </p:cNvSpPr>
          <p:nvPr>
            <p:ph type="body" orient="vert" idx="13"/>
          </p:nvPr>
        </p:nvSpPr>
        <p:spPr>
          <a:xfrm>
            <a:off x="342897" y="365125"/>
            <a:ext cx="4114801" cy="370991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Tree>
    <p:extLst>
      <p:ext uri="{BB962C8B-B14F-4D97-AF65-F5344CB8AC3E}">
        <p14:creationId xmlns:p14="http://schemas.microsoft.com/office/powerpoint/2010/main" val="2798287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0D7A7B2-74C1-4956-B96E-3CD14D21622B}" type="datetimeFigureOut">
              <a:rPr lang="es-CO" smtClean="0"/>
              <a:t>6/04/2021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2E84FCF4-99A6-4B20-AFD3-FD59183C0E44}" type="slidenum">
              <a:rPr lang="es-CO" smtClean="0"/>
              <a:t>‹Nº›</a:t>
            </a:fld>
            <a:endParaRPr lang="es-CO"/>
          </a:p>
        </p:txBody>
      </p:sp>
    </p:spTree>
    <p:extLst>
      <p:ext uri="{BB962C8B-B14F-4D97-AF65-F5344CB8AC3E}">
        <p14:creationId xmlns:p14="http://schemas.microsoft.com/office/powerpoint/2010/main" val="4266559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0AB230-510B-46BA-A458-30415A4476DB}"/>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D0852972-705E-4EE7-8C92-A2ECFCE604A5}"/>
              </a:ext>
            </a:extLst>
          </p:cNvPr>
          <p:cNvSpPr>
            <a:spLocks noGrp="1"/>
          </p:cNvSpPr>
          <p:nvPr>
            <p:ph idx="1"/>
          </p:nvPr>
        </p:nvSpPr>
        <p:spPr>
          <a:xfrm>
            <a:off x="685801" y="1825625"/>
            <a:ext cx="10667997" cy="2090392"/>
          </a:xfrm>
        </p:spPr>
        <p:txBody>
          <a:bodyPr/>
          <a:lstStyle>
            <a:lvl1pPr>
              <a:defRPr sz="2000"/>
            </a:lvl1pPr>
            <a:lvl2pPr>
              <a:defRPr sz="2000"/>
            </a:lvl2pPr>
            <a:lvl3pPr>
              <a:defRPr sz="2000"/>
            </a:lvl3pPr>
            <a:lvl4pPr>
              <a:defRPr sz="2000"/>
            </a:lvl4pPr>
            <a:lvl5pPr>
              <a:defRPr sz="2000"/>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4" name="Marcador de fecha 3">
            <a:extLst>
              <a:ext uri="{FF2B5EF4-FFF2-40B4-BE49-F238E27FC236}">
                <a16:creationId xmlns:a16="http://schemas.microsoft.com/office/drawing/2014/main" id="{647B5BA6-96B9-4621-B526-119BBB5FAA0C}"/>
              </a:ext>
            </a:extLst>
          </p:cNvPr>
          <p:cNvSpPr>
            <a:spLocks noGrp="1"/>
          </p:cNvSpPr>
          <p:nvPr>
            <p:ph type="dt" sz="half" idx="10"/>
          </p:nvPr>
        </p:nvSpPr>
        <p:spPr/>
        <p:txBody>
          <a:bodyPr/>
          <a:lstStyle/>
          <a:p>
            <a:fld id="{50D7A7B2-74C1-4956-B96E-3CD14D21622B}" type="datetimeFigureOut">
              <a:rPr lang="es-CO" smtClean="0"/>
              <a:t>6/04/2021</a:t>
            </a:fld>
            <a:endParaRPr lang="es-CO"/>
          </a:p>
        </p:txBody>
      </p:sp>
      <p:sp>
        <p:nvSpPr>
          <p:cNvPr id="5" name="Marcador de pie de página 4">
            <a:extLst>
              <a:ext uri="{FF2B5EF4-FFF2-40B4-BE49-F238E27FC236}">
                <a16:creationId xmlns:a16="http://schemas.microsoft.com/office/drawing/2014/main" id="{768D5DBF-74C2-43DA-BA08-F929BB9B229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0388F0D5-E917-4FE5-8E29-10C8AAF764BB}"/>
              </a:ext>
            </a:extLst>
          </p:cNvPr>
          <p:cNvSpPr>
            <a:spLocks noGrp="1"/>
          </p:cNvSpPr>
          <p:nvPr>
            <p:ph type="sldNum" sz="quarter" idx="12"/>
          </p:nvPr>
        </p:nvSpPr>
        <p:spPr/>
        <p:txBody>
          <a:bodyPr/>
          <a:lstStyle/>
          <a:p>
            <a:fld id="{2E84FCF4-99A6-4B20-AFD3-FD59183C0E44}" type="slidenum">
              <a:rPr lang="es-CO" smtClean="0"/>
              <a:t>‹Nº›</a:t>
            </a:fld>
            <a:endParaRPr lang="es-CO"/>
          </a:p>
        </p:txBody>
      </p:sp>
      <p:sp>
        <p:nvSpPr>
          <p:cNvPr id="9" name="Marcador de contenido 2">
            <a:extLst>
              <a:ext uri="{FF2B5EF4-FFF2-40B4-BE49-F238E27FC236}">
                <a16:creationId xmlns:a16="http://schemas.microsoft.com/office/drawing/2014/main" id="{812CB0F7-CC93-4978-8EAB-608B0E4AA3AF}"/>
              </a:ext>
            </a:extLst>
          </p:cNvPr>
          <p:cNvSpPr>
            <a:spLocks noGrp="1"/>
          </p:cNvSpPr>
          <p:nvPr>
            <p:ph idx="13"/>
          </p:nvPr>
        </p:nvSpPr>
        <p:spPr>
          <a:xfrm>
            <a:off x="4669654" y="3916017"/>
            <a:ext cx="6684145" cy="241334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Tree>
    <p:extLst>
      <p:ext uri="{BB962C8B-B14F-4D97-AF65-F5344CB8AC3E}">
        <p14:creationId xmlns:p14="http://schemas.microsoft.com/office/powerpoint/2010/main" val="3228571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F1A1B7-772D-4D75-892B-27B117D804CA}"/>
              </a:ext>
            </a:extLst>
          </p:cNvPr>
          <p:cNvSpPr>
            <a:spLocks noGrp="1"/>
          </p:cNvSpPr>
          <p:nvPr>
            <p:ph type="title"/>
          </p:nvPr>
        </p:nvSpPr>
        <p:spPr>
          <a:xfrm>
            <a:off x="831850" y="1709738"/>
            <a:ext cx="10515600" cy="1957801"/>
          </a:xfrm>
        </p:spPr>
        <p:txBody>
          <a:bodyPr anchor="b"/>
          <a:lstStyle>
            <a:lvl1pPr>
              <a:defRPr sz="6000"/>
            </a:lvl1pPr>
          </a:lstStyle>
          <a:p>
            <a:r>
              <a:rPr lang="es-ES"/>
              <a:t>Haga clic para modificar el estilo de título del patrón</a:t>
            </a:r>
            <a:endParaRPr lang="es-CO" dirty="0"/>
          </a:p>
        </p:txBody>
      </p:sp>
      <p:sp>
        <p:nvSpPr>
          <p:cNvPr id="3" name="Marcador de texto 2">
            <a:extLst>
              <a:ext uri="{FF2B5EF4-FFF2-40B4-BE49-F238E27FC236}">
                <a16:creationId xmlns:a16="http://schemas.microsoft.com/office/drawing/2014/main" id="{FF9B326C-5AAD-4A5D-9296-5664DBF19386}"/>
              </a:ext>
            </a:extLst>
          </p:cNvPr>
          <p:cNvSpPr>
            <a:spLocks noGrp="1"/>
          </p:cNvSpPr>
          <p:nvPr>
            <p:ph type="body" idx="1"/>
          </p:nvPr>
        </p:nvSpPr>
        <p:spPr>
          <a:xfrm>
            <a:off x="4313582" y="3675063"/>
            <a:ext cx="7040217" cy="1500187"/>
          </a:xfrm>
        </p:spPr>
        <p:txBody>
          <a:bodyPr/>
          <a:lstStyle>
            <a:lvl1pPr marL="0" indent="0">
              <a:buNone/>
              <a:defRPr sz="2400">
                <a:solidFill>
                  <a:srgbClr val="152B48"/>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EFC6101B-76EA-4336-A5AF-59DE7ADA5256}"/>
              </a:ext>
            </a:extLst>
          </p:cNvPr>
          <p:cNvSpPr>
            <a:spLocks noGrp="1"/>
          </p:cNvSpPr>
          <p:nvPr>
            <p:ph type="dt" sz="half" idx="10"/>
          </p:nvPr>
        </p:nvSpPr>
        <p:spPr/>
        <p:txBody>
          <a:bodyPr/>
          <a:lstStyle/>
          <a:p>
            <a:fld id="{50D7A7B2-74C1-4956-B96E-3CD14D21622B}" type="datetimeFigureOut">
              <a:rPr lang="es-CO" smtClean="0"/>
              <a:t>6/04/2021</a:t>
            </a:fld>
            <a:endParaRPr lang="es-CO"/>
          </a:p>
        </p:txBody>
      </p:sp>
      <p:sp>
        <p:nvSpPr>
          <p:cNvPr id="5" name="Marcador de pie de página 4">
            <a:extLst>
              <a:ext uri="{FF2B5EF4-FFF2-40B4-BE49-F238E27FC236}">
                <a16:creationId xmlns:a16="http://schemas.microsoft.com/office/drawing/2014/main" id="{C232D21D-9C42-4277-85E1-AB84A87F0742}"/>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75D6901-65A5-489B-8A2A-AC46A185E954}"/>
              </a:ext>
            </a:extLst>
          </p:cNvPr>
          <p:cNvSpPr>
            <a:spLocks noGrp="1"/>
          </p:cNvSpPr>
          <p:nvPr>
            <p:ph type="sldNum" sz="quarter" idx="12"/>
          </p:nvPr>
        </p:nvSpPr>
        <p:spPr/>
        <p:txBody>
          <a:bodyPr/>
          <a:lstStyle/>
          <a:p>
            <a:fld id="{2E84FCF4-99A6-4B20-AFD3-FD59183C0E44}" type="slidenum">
              <a:rPr lang="es-CO" smtClean="0"/>
              <a:t>‹Nº›</a:t>
            </a:fld>
            <a:endParaRPr lang="es-CO"/>
          </a:p>
        </p:txBody>
      </p:sp>
    </p:spTree>
    <p:extLst>
      <p:ext uri="{BB962C8B-B14F-4D97-AF65-F5344CB8AC3E}">
        <p14:creationId xmlns:p14="http://schemas.microsoft.com/office/powerpoint/2010/main" val="3552131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D94B4E-5A7E-47AC-84D3-3F40ADCCB1EA}"/>
              </a:ext>
            </a:extLst>
          </p:cNvPr>
          <p:cNvSpPr>
            <a:spLocks noGrp="1"/>
          </p:cNvSpPr>
          <p:nvPr>
            <p:ph type="title"/>
          </p:nvPr>
        </p:nvSpPr>
        <p:spPr/>
        <p:txBody>
          <a:bodyPr/>
          <a:lstStyle/>
          <a:p>
            <a:r>
              <a:rPr lang="es-ES"/>
              <a:t>Haga clic para modificar el estilo de título del patrón</a:t>
            </a:r>
            <a:endParaRPr lang="es-CO"/>
          </a:p>
        </p:txBody>
      </p:sp>
      <p:sp>
        <p:nvSpPr>
          <p:cNvPr id="4" name="Marcador de contenido 3">
            <a:extLst>
              <a:ext uri="{FF2B5EF4-FFF2-40B4-BE49-F238E27FC236}">
                <a16:creationId xmlns:a16="http://schemas.microsoft.com/office/drawing/2014/main" id="{94D664EE-6701-4718-9054-5109FF57E41A}"/>
              </a:ext>
            </a:extLst>
          </p:cNvPr>
          <p:cNvSpPr>
            <a:spLocks noGrp="1"/>
          </p:cNvSpPr>
          <p:nvPr>
            <p:ph sz="half" idx="2"/>
          </p:nvPr>
        </p:nvSpPr>
        <p:spPr>
          <a:xfrm>
            <a:off x="4591878" y="1825625"/>
            <a:ext cx="6761922"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1749F008-5191-4482-9476-FAD016A650DE}"/>
              </a:ext>
            </a:extLst>
          </p:cNvPr>
          <p:cNvSpPr>
            <a:spLocks noGrp="1"/>
          </p:cNvSpPr>
          <p:nvPr>
            <p:ph type="dt" sz="half" idx="10"/>
          </p:nvPr>
        </p:nvSpPr>
        <p:spPr/>
        <p:txBody>
          <a:bodyPr/>
          <a:lstStyle/>
          <a:p>
            <a:fld id="{50D7A7B2-74C1-4956-B96E-3CD14D21622B}" type="datetimeFigureOut">
              <a:rPr lang="es-CO" smtClean="0"/>
              <a:t>6/04/2021</a:t>
            </a:fld>
            <a:endParaRPr lang="es-CO"/>
          </a:p>
        </p:txBody>
      </p:sp>
      <p:sp>
        <p:nvSpPr>
          <p:cNvPr id="6" name="Marcador de pie de página 5">
            <a:extLst>
              <a:ext uri="{FF2B5EF4-FFF2-40B4-BE49-F238E27FC236}">
                <a16:creationId xmlns:a16="http://schemas.microsoft.com/office/drawing/2014/main" id="{2D374705-EC7E-43CD-A8BA-700FE6E243F1}"/>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5298F706-3B1B-4FF9-88B2-38308E9FDEAD}"/>
              </a:ext>
            </a:extLst>
          </p:cNvPr>
          <p:cNvSpPr>
            <a:spLocks noGrp="1"/>
          </p:cNvSpPr>
          <p:nvPr>
            <p:ph type="sldNum" sz="quarter" idx="12"/>
          </p:nvPr>
        </p:nvSpPr>
        <p:spPr/>
        <p:txBody>
          <a:bodyPr/>
          <a:lstStyle/>
          <a:p>
            <a:fld id="{2E84FCF4-99A6-4B20-AFD3-FD59183C0E44}" type="slidenum">
              <a:rPr lang="es-CO" smtClean="0"/>
              <a:t>‹Nº›</a:t>
            </a:fld>
            <a:endParaRPr lang="es-CO"/>
          </a:p>
        </p:txBody>
      </p:sp>
    </p:spTree>
    <p:extLst>
      <p:ext uri="{BB962C8B-B14F-4D97-AF65-F5344CB8AC3E}">
        <p14:creationId xmlns:p14="http://schemas.microsoft.com/office/powerpoint/2010/main" val="1452965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359AB5-B49C-4FFE-8A17-CE1143B3AA5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dirty="0"/>
          </a:p>
        </p:txBody>
      </p:sp>
      <p:sp>
        <p:nvSpPr>
          <p:cNvPr id="5" name="Marcador de texto 4">
            <a:extLst>
              <a:ext uri="{FF2B5EF4-FFF2-40B4-BE49-F238E27FC236}">
                <a16:creationId xmlns:a16="http://schemas.microsoft.com/office/drawing/2014/main" id="{374D0541-6456-44EA-8EDE-0DA35BC4BE16}"/>
              </a:ext>
            </a:extLst>
          </p:cNvPr>
          <p:cNvSpPr>
            <a:spLocks noGrp="1"/>
          </p:cNvSpPr>
          <p:nvPr>
            <p:ph type="body" sz="quarter" idx="3"/>
          </p:nvPr>
        </p:nvSpPr>
        <p:spPr>
          <a:xfrm>
            <a:off x="4562061" y="1681163"/>
            <a:ext cx="6793327" cy="82391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CD6A3DD-A066-4224-8516-F51699A7A42D}"/>
              </a:ext>
            </a:extLst>
          </p:cNvPr>
          <p:cNvSpPr>
            <a:spLocks noGrp="1"/>
          </p:cNvSpPr>
          <p:nvPr>
            <p:ph sz="quarter" idx="4"/>
          </p:nvPr>
        </p:nvSpPr>
        <p:spPr>
          <a:xfrm>
            <a:off x="4562061" y="2505075"/>
            <a:ext cx="679332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25B1CEC8-2EE5-4FC9-94AA-7C888ABF70E2}"/>
              </a:ext>
            </a:extLst>
          </p:cNvPr>
          <p:cNvSpPr>
            <a:spLocks noGrp="1"/>
          </p:cNvSpPr>
          <p:nvPr>
            <p:ph type="dt" sz="half" idx="10"/>
          </p:nvPr>
        </p:nvSpPr>
        <p:spPr/>
        <p:txBody>
          <a:bodyPr/>
          <a:lstStyle/>
          <a:p>
            <a:fld id="{50D7A7B2-74C1-4956-B96E-3CD14D21622B}" type="datetimeFigureOut">
              <a:rPr lang="es-CO" smtClean="0"/>
              <a:t>6/04/2021</a:t>
            </a:fld>
            <a:endParaRPr lang="es-CO"/>
          </a:p>
        </p:txBody>
      </p:sp>
      <p:sp>
        <p:nvSpPr>
          <p:cNvPr id="8" name="Marcador de pie de página 7">
            <a:extLst>
              <a:ext uri="{FF2B5EF4-FFF2-40B4-BE49-F238E27FC236}">
                <a16:creationId xmlns:a16="http://schemas.microsoft.com/office/drawing/2014/main" id="{5B828688-3403-4A3E-BE99-690BD45BAE34}"/>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87F64CFD-C2A2-4388-BBFA-BD36C2F25EF9}"/>
              </a:ext>
            </a:extLst>
          </p:cNvPr>
          <p:cNvSpPr>
            <a:spLocks noGrp="1"/>
          </p:cNvSpPr>
          <p:nvPr>
            <p:ph type="sldNum" sz="quarter" idx="12"/>
          </p:nvPr>
        </p:nvSpPr>
        <p:spPr/>
        <p:txBody>
          <a:bodyPr/>
          <a:lstStyle/>
          <a:p>
            <a:fld id="{2E84FCF4-99A6-4B20-AFD3-FD59183C0E44}" type="slidenum">
              <a:rPr lang="es-CO" smtClean="0"/>
              <a:t>‹Nº›</a:t>
            </a:fld>
            <a:endParaRPr lang="es-CO"/>
          </a:p>
        </p:txBody>
      </p:sp>
    </p:spTree>
    <p:extLst>
      <p:ext uri="{BB962C8B-B14F-4D97-AF65-F5344CB8AC3E}">
        <p14:creationId xmlns:p14="http://schemas.microsoft.com/office/powerpoint/2010/main" val="3013101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45552E-E0E0-4B03-B999-37BDBB2B7694}"/>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58ED610B-0321-476E-9BDD-9AF9E1F64A95}"/>
              </a:ext>
            </a:extLst>
          </p:cNvPr>
          <p:cNvSpPr>
            <a:spLocks noGrp="1"/>
          </p:cNvSpPr>
          <p:nvPr>
            <p:ph type="dt" sz="half" idx="10"/>
          </p:nvPr>
        </p:nvSpPr>
        <p:spPr/>
        <p:txBody>
          <a:bodyPr/>
          <a:lstStyle/>
          <a:p>
            <a:fld id="{50D7A7B2-74C1-4956-B96E-3CD14D21622B}" type="datetimeFigureOut">
              <a:rPr lang="es-CO" smtClean="0"/>
              <a:t>6/04/2021</a:t>
            </a:fld>
            <a:endParaRPr lang="es-CO"/>
          </a:p>
        </p:txBody>
      </p:sp>
      <p:sp>
        <p:nvSpPr>
          <p:cNvPr id="4" name="Marcador de pie de página 3">
            <a:extLst>
              <a:ext uri="{FF2B5EF4-FFF2-40B4-BE49-F238E27FC236}">
                <a16:creationId xmlns:a16="http://schemas.microsoft.com/office/drawing/2014/main" id="{B94B43B3-517F-4151-8DE4-861C3C25DF27}"/>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5C0816D1-42B2-40D3-B7F5-3134B038E7DB}"/>
              </a:ext>
            </a:extLst>
          </p:cNvPr>
          <p:cNvSpPr>
            <a:spLocks noGrp="1"/>
          </p:cNvSpPr>
          <p:nvPr>
            <p:ph type="sldNum" sz="quarter" idx="12"/>
          </p:nvPr>
        </p:nvSpPr>
        <p:spPr/>
        <p:txBody>
          <a:bodyPr/>
          <a:lstStyle/>
          <a:p>
            <a:fld id="{2E84FCF4-99A6-4B20-AFD3-FD59183C0E44}" type="slidenum">
              <a:rPr lang="es-CO" smtClean="0"/>
              <a:t>‹Nº›</a:t>
            </a:fld>
            <a:endParaRPr lang="es-CO"/>
          </a:p>
        </p:txBody>
      </p:sp>
    </p:spTree>
    <p:extLst>
      <p:ext uri="{BB962C8B-B14F-4D97-AF65-F5344CB8AC3E}">
        <p14:creationId xmlns:p14="http://schemas.microsoft.com/office/powerpoint/2010/main" val="1660524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9101B7F-8231-49AA-9066-E09F3127EEE9}"/>
              </a:ext>
            </a:extLst>
          </p:cNvPr>
          <p:cNvSpPr>
            <a:spLocks noGrp="1"/>
          </p:cNvSpPr>
          <p:nvPr>
            <p:ph type="dt" sz="half" idx="10"/>
          </p:nvPr>
        </p:nvSpPr>
        <p:spPr/>
        <p:txBody>
          <a:bodyPr/>
          <a:lstStyle/>
          <a:p>
            <a:fld id="{50D7A7B2-74C1-4956-B96E-3CD14D21622B}" type="datetimeFigureOut">
              <a:rPr lang="es-CO" smtClean="0"/>
              <a:t>6/04/2021</a:t>
            </a:fld>
            <a:endParaRPr lang="es-CO"/>
          </a:p>
        </p:txBody>
      </p:sp>
      <p:sp>
        <p:nvSpPr>
          <p:cNvPr id="3" name="Marcador de pie de página 2">
            <a:extLst>
              <a:ext uri="{FF2B5EF4-FFF2-40B4-BE49-F238E27FC236}">
                <a16:creationId xmlns:a16="http://schemas.microsoft.com/office/drawing/2014/main" id="{E8C27FB9-FFA6-4E46-B67E-824570F85C4F}"/>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6C6F992B-FA33-4EF0-A371-7FB8AB4EBE0C}"/>
              </a:ext>
            </a:extLst>
          </p:cNvPr>
          <p:cNvSpPr>
            <a:spLocks noGrp="1"/>
          </p:cNvSpPr>
          <p:nvPr>
            <p:ph type="sldNum" sz="quarter" idx="12"/>
          </p:nvPr>
        </p:nvSpPr>
        <p:spPr/>
        <p:txBody>
          <a:bodyPr/>
          <a:lstStyle/>
          <a:p>
            <a:fld id="{2E84FCF4-99A6-4B20-AFD3-FD59183C0E44}" type="slidenum">
              <a:rPr lang="es-CO" smtClean="0"/>
              <a:t>‹Nº›</a:t>
            </a:fld>
            <a:endParaRPr lang="es-CO"/>
          </a:p>
        </p:txBody>
      </p:sp>
    </p:spTree>
    <p:extLst>
      <p:ext uri="{BB962C8B-B14F-4D97-AF65-F5344CB8AC3E}">
        <p14:creationId xmlns:p14="http://schemas.microsoft.com/office/powerpoint/2010/main" val="3343828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B55C37-8A66-4194-8B48-3492CE49FCC7}"/>
              </a:ext>
            </a:extLst>
          </p:cNvPr>
          <p:cNvSpPr>
            <a:spLocks noGrp="1"/>
          </p:cNvSpPr>
          <p:nvPr>
            <p:ph type="title"/>
          </p:nvPr>
        </p:nvSpPr>
        <p:spPr>
          <a:xfrm>
            <a:off x="839788" y="457200"/>
            <a:ext cx="3932237" cy="18288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024EE391-0CA3-46D5-BA01-0747611F58D5}"/>
              </a:ext>
            </a:extLst>
          </p:cNvPr>
          <p:cNvSpPr>
            <a:spLocks noGrp="1"/>
          </p:cNvSpPr>
          <p:nvPr>
            <p:ph idx="1"/>
          </p:nvPr>
        </p:nvSpPr>
        <p:spPr>
          <a:xfrm>
            <a:off x="4985336" y="1097722"/>
            <a:ext cx="633612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5E470823-846D-4C9D-A634-758AADAE936A}"/>
              </a:ext>
            </a:extLst>
          </p:cNvPr>
          <p:cNvSpPr>
            <a:spLocks noGrp="1"/>
          </p:cNvSpPr>
          <p:nvPr>
            <p:ph type="body" sz="half" idx="2"/>
          </p:nvPr>
        </p:nvSpPr>
        <p:spPr>
          <a:xfrm>
            <a:off x="838200" y="2263775"/>
            <a:ext cx="3932237" cy="2057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D3B5D89-E0B9-4201-893E-1DC7B83CEC64}"/>
              </a:ext>
            </a:extLst>
          </p:cNvPr>
          <p:cNvSpPr>
            <a:spLocks noGrp="1"/>
          </p:cNvSpPr>
          <p:nvPr>
            <p:ph type="dt" sz="half" idx="10"/>
          </p:nvPr>
        </p:nvSpPr>
        <p:spPr/>
        <p:txBody>
          <a:bodyPr/>
          <a:lstStyle/>
          <a:p>
            <a:fld id="{50D7A7B2-74C1-4956-B96E-3CD14D21622B}" type="datetimeFigureOut">
              <a:rPr lang="es-CO" smtClean="0"/>
              <a:t>6/04/2021</a:t>
            </a:fld>
            <a:endParaRPr lang="es-CO"/>
          </a:p>
        </p:txBody>
      </p:sp>
      <p:sp>
        <p:nvSpPr>
          <p:cNvPr id="6" name="Marcador de pie de página 5">
            <a:extLst>
              <a:ext uri="{FF2B5EF4-FFF2-40B4-BE49-F238E27FC236}">
                <a16:creationId xmlns:a16="http://schemas.microsoft.com/office/drawing/2014/main" id="{5378A9D8-E9CE-48AA-B8A0-C31015237A27}"/>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19DD2967-F181-41FE-9E18-6D7ED3CC46BC}"/>
              </a:ext>
            </a:extLst>
          </p:cNvPr>
          <p:cNvSpPr>
            <a:spLocks noGrp="1"/>
          </p:cNvSpPr>
          <p:nvPr>
            <p:ph type="sldNum" sz="quarter" idx="12"/>
          </p:nvPr>
        </p:nvSpPr>
        <p:spPr/>
        <p:txBody>
          <a:bodyPr/>
          <a:lstStyle/>
          <a:p>
            <a:fld id="{2E84FCF4-99A6-4B20-AFD3-FD59183C0E44}" type="slidenum">
              <a:rPr lang="es-CO" smtClean="0"/>
              <a:t>‹Nº›</a:t>
            </a:fld>
            <a:endParaRPr lang="es-CO"/>
          </a:p>
        </p:txBody>
      </p:sp>
    </p:spTree>
    <p:extLst>
      <p:ext uri="{BB962C8B-B14F-4D97-AF65-F5344CB8AC3E}">
        <p14:creationId xmlns:p14="http://schemas.microsoft.com/office/powerpoint/2010/main" val="3758668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B50178-0339-493E-A5F4-3BED390B22DC}"/>
              </a:ext>
            </a:extLst>
          </p:cNvPr>
          <p:cNvSpPr>
            <a:spLocks noGrp="1"/>
          </p:cNvSpPr>
          <p:nvPr>
            <p:ph type="title"/>
          </p:nvPr>
        </p:nvSpPr>
        <p:spPr>
          <a:xfrm>
            <a:off x="839788" y="457199"/>
            <a:ext cx="3932237" cy="1938129"/>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F248A928-B801-4B0F-B845-F5F594E358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CO"/>
          </a:p>
        </p:txBody>
      </p:sp>
      <p:sp>
        <p:nvSpPr>
          <p:cNvPr id="4" name="Marcador de texto 3">
            <a:extLst>
              <a:ext uri="{FF2B5EF4-FFF2-40B4-BE49-F238E27FC236}">
                <a16:creationId xmlns:a16="http://schemas.microsoft.com/office/drawing/2014/main" id="{E73A892E-8CD1-4179-BB23-621C0A02365A}"/>
              </a:ext>
            </a:extLst>
          </p:cNvPr>
          <p:cNvSpPr>
            <a:spLocks noGrp="1"/>
          </p:cNvSpPr>
          <p:nvPr>
            <p:ph type="body" sz="half" idx="2"/>
          </p:nvPr>
        </p:nvSpPr>
        <p:spPr>
          <a:xfrm>
            <a:off x="836612" y="2395328"/>
            <a:ext cx="3932237" cy="193813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B7A5898-E776-4E35-9018-F93701CB6919}"/>
              </a:ext>
            </a:extLst>
          </p:cNvPr>
          <p:cNvSpPr>
            <a:spLocks noGrp="1"/>
          </p:cNvSpPr>
          <p:nvPr>
            <p:ph type="dt" sz="half" idx="10"/>
          </p:nvPr>
        </p:nvSpPr>
        <p:spPr/>
        <p:txBody>
          <a:bodyPr/>
          <a:lstStyle/>
          <a:p>
            <a:fld id="{50D7A7B2-74C1-4956-B96E-3CD14D21622B}" type="datetimeFigureOut">
              <a:rPr lang="es-CO" smtClean="0"/>
              <a:t>6/04/2021</a:t>
            </a:fld>
            <a:endParaRPr lang="es-CO"/>
          </a:p>
        </p:txBody>
      </p:sp>
      <p:sp>
        <p:nvSpPr>
          <p:cNvPr id="6" name="Marcador de pie de página 5">
            <a:extLst>
              <a:ext uri="{FF2B5EF4-FFF2-40B4-BE49-F238E27FC236}">
                <a16:creationId xmlns:a16="http://schemas.microsoft.com/office/drawing/2014/main" id="{3C735FD8-D311-44BB-B68C-AF313C5AB761}"/>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A919E25C-900D-4F62-A21D-CCF3C63E1C25}"/>
              </a:ext>
            </a:extLst>
          </p:cNvPr>
          <p:cNvSpPr>
            <a:spLocks noGrp="1"/>
          </p:cNvSpPr>
          <p:nvPr>
            <p:ph type="sldNum" sz="quarter" idx="12"/>
          </p:nvPr>
        </p:nvSpPr>
        <p:spPr/>
        <p:txBody>
          <a:bodyPr/>
          <a:lstStyle/>
          <a:p>
            <a:fld id="{2E84FCF4-99A6-4B20-AFD3-FD59183C0E44}" type="slidenum">
              <a:rPr lang="es-CO" smtClean="0"/>
              <a:t>‹Nº›</a:t>
            </a:fld>
            <a:endParaRPr lang="es-CO"/>
          </a:p>
        </p:txBody>
      </p:sp>
    </p:spTree>
    <p:extLst>
      <p:ext uri="{BB962C8B-B14F-4D97-AF65-F5344CB8AC3E}">
        <p14:creationId xmlns:p14="http://schemas.microsoft.com/office/powerpoint/2010/main" val="2987851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C7114FF-0857-4F90-9F06-BB38153745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B5C99329-E129-454C-ABE2-297FFEBB817B}"/>
              </a:ext>
            </a:extLst>
          </p:cNvPr>
          <p:cNvSpPr>
            <a:spLocks noGrp="1"/>
          </p:cNvSpPr>
          <p:nvPr>
            <p:ph type="body" idx="1"/>
          </p:nvPr>
        </p:nvSpPr>
        <p:spPr>
          <a:xfrm>
            <a:off x="4263888" y="1825625"/>
            <a:ext cx="7033590" cy="4530725"/>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fecha 3">
            <a:extLst>
              <a:ext uri="{FF2B5EF4-FFF2-40B4-BE49-F238E27FC236}">
                <a16:creationId xmlns:a16="http://schemas.microsoft.com/office/drawing/2014/main" id="{9FA192E3-AE8E-451E-B7EA-62C5FC52A9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D7A7B2-74C1-4956-B96E-3CD14D21622B}" type="datetimeFigureOut">
              <a:rPr lang="es-CO" smtClean="0"/>
              <a:t>6/04/2021</a:t>
            </a:fld>
            <a:endParaRPr lang="es-CO"/>
          </a:p>
        </p:txBody>
      </p:sp>
      <p:sp>
        <p:nvSpPr>
          <p:cNvPr id="5" name="Marcador de pie de página 4">
            <a:extLst>
              <a:ext uri="{FF2B5EF4-FFF2-40B4-BE49-F238E27FC236}">
                <a16:creationId xmlns:a16="http://schemas.microsoft.com/office/drawing/2014/main" id="{620D69EF-6718-4696-9E2F-7A83A62FB4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99317729-648F-433D-B41C-1A360C5FBC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84FCF4-99A6-4B20-AFD3-FD59183C0E44}" type="slidenum">
              <a:rPr lang="es-CO" smtClean="0"/>
              <a:t>‹Nº›</a:t>
            </a:fld>
            <a:endParaRPr lang="es-CO"/>
          </a:p>
        </p:txBody>
      </p:sp>
    </p:spTree>
    <p:extLst>
      <p:ext uri="{BB962C8B-B14F-4D97-AF65-F5344CB8AC3E}">
        <p14:creationId xmlns:p14="http://schemas.microsoft.com/office/powerpoint/2010/main" val="429145564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Lst>
  <p:txStyles>
    <p:title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arget="../media/image5.jpeg" Type="http://schemas.openxmlformats.org/officeDocument/2006/relationships/image"/><Relationship Id="rId2" Target="../notesSlides/notesSlide9.xml" Type="http://schemas.openxmlformats.org/officeDocument/2006/relationships/notesSlide"/><Relationship Id="rId1" Target="../slideLayouts/slideLayout12.xml" Type="http://schemas.openxmlformats.org/officeDocument/2006/relationships/slideLayout"/></Relationships>
</file>

<file path=ppt/slides/_rels/slide12.xml.rels><?xml version="1.0" encoding="UTF-8" standalone="yes" ?><Relationships xmlns="http://schemas.openxmlformats.org/package/2006/relationships"><Relationship Id="rId2" Target="../media/image6.jpeg" Type="http://schemas.openxmlformats.org/officeDocument/2006/relationships/image"/><Relationship Id="rId1" Target="../slideLayouts/slideLayout12.xml" Type="http://schemas.openxmlformats.org/officeDocument/2006/relationships/slideLayout"/></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tmp"/><Relationship Id="rId2" Type="http://schemas.openxmlformats.org/officeDocument/2006/relationships/notesSlide" Target="../notesSlides/notesSlide16.xml"/><Relationship Id="rId1" Type="http://schemas.openxmlformats.org/officeDocument/2006/relationships/slideLayout" Target="../slideLayouts/slideLayout12.xml"/><Relationship Id="rId4" Type="http://schemas.openxmlformats.org/officeDocument/2006/relationships/image" Target="../media/image12.tmp"/></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image" Target="../media/image13.tmp"/><Relationship Id="rId2" Type="http://schemas.openxmlformats.org/officeDocument/2006/relationships/notesSlide" Target="../notesSlides/notesSlide17.xml"/><Relationship Id="rId1" Type="http://schemas.openxmlformats.org/officeDocument/2006/relationships/slideLayout" Target="../slideLayouts/slideLayout12.xml"/><Relationship Id="rId4" Type="http://schemas.openxmlformats.org/officeDocument/2006/relationships/image" Target="../media/image14.tmp"/></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image" Target="../media/image15.tmp"/><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3" Target="../media/image16.jpeg" Type="http://schemas.openxmlformats.org/officeDocument/2006/relationships/image"/><Relationship Id="rId2" Target="../notesSlides/notesSlide20.xml" Type="http://schemas.openxmlformats.org/officeDocument/2006/relationships/notesSlide"/><Relationship Id="rId1" Target="../slideLayouts/slideLayout12.xml" Type="http://schemas.openxmlformats.org/officeDocument/2006/relationships/slideLayout"/></Relationships>
</file>

<file path=ppt/slides/_rels/slide39.xml.rels><?xml version="1.0" encoding="UTF-8" standalone="yes" ?><Relationships xmlns="http://schemas.openxmlformats.org/package/2006/relationships"><Relationship Id="rId2" Target="../media/image17.jpeg" Type="http://schemas.openxmlformats.org/officeDocument/2006/relationships/image"/><Relationship Id="rId1" Target="../slideLayouts/slideLayout12.xml" Type="http://schemas.openxmlformats.org/officeDocument/2006/relationships/slideLayout"/></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image" Target="../media/image18.tmp"/><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image" Target="../media/image19.tmp"/><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3" Type="http://schemas.openxmlformats.org/officeDocument/2006/relationships/image" Target="../media/image21.tmp"/><Relationship Id="rId2" Type="http://schemas.openxmlformats.org/officeDocument/2006/relationships/image" Target="../media/image20.tmp"/><Relationship Id="rId1" Type="http://schemas.openxmlformats.org/officeDocument/2006/relationships/slideLayout" Target="../slideLayouts/slideLayout12.xml"/><Relationship Id="rId4" Type="http://schemas.openxmlformats.org/officeDocument/2006/relationships/image" Target="../media/image22.tmp"/></Relationships>
</file>

<file path=ppt/slides/_rels/slide43.xml.rels><?xml version="1.0" encoding="UTF-8" standalone="yes"?>
<Relationships xmlns="http://schemas.openxmlformats.org/package/2006/relationships"><Relationship Id="rId2" Type="http://schemas.openxmlformats.org/officeDocument/2006/relationships/image" Target="../media/image23.tmp"/><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image" Target="../media/image24.tmp"/><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image" Target="../media/image25.tmp"/><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image" Target="../media/image26.tmp"/><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arget="../media/image3.jpeg" Type="http://schemas.openxmlformats.org/officeDocument/2006/relationships/image"/><Relationship Id="rId2" Target="../media/image2.jpeg" Type="http://schemas.openxmlformats.org/officeDocument/2006/relationships/image"/><Relationship Id="rId1" Target="../slideLayouts/slideLayout12.xml" Type="http://schemas.openxmlformats.org/officeDocument/2006/relationships/slideLayout"/></Relationships>
</file>

<file path=ppt/slides/_rels/slide7.xml.rels><?xml version="1.0" encoding="UTF-8" standalone="yes" ?><Relationships xmlns="http://schemas.openxmlformats.org/package/2006/relationships"><Relationship Id="rId3" Target="../media/image4.jpeg" Type="http://schemas.openxmlformats.org/officeDocument/2006/relationships/image"/><Relationship Id="rId2" Target="../notesSlides/notesSlide5.xml" Type="http://schemas.openxmlformats.org/officeDocument/2006/relationships/notesSlide"/><Relationship Id="rId1" Target="../slideLayouts/slideLayout12.xml" Type="http://schemas.openxmlformats.org/officeDocument/2006/relationships/slideLayout"/></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ECE3C9-7278-44C7-A11F-FC2AC924A0F4}"/>
              </a:ext>
            </a:extLst>
          </p:cNvPr>
          <p:cNvSpPr>
            <a:spLocks noGrp="1"/>
          </p:cNvSpPr>
          <p:nvPr>
            <p:ph type="ctrTitle"/>
          </p:nvPr>
        </p:nvSpPr>
        <p:spPr>
          <a:xfrm>
            <a:off x="1524000" y="512763"/>
            <a:ext cx="9144000" cy="2387600"/>
          </a:xfrm>
        </p:spPr>
        <p:txBody>
          <a:bodyPr/>
          <a:lstStyle/>
          <a:p>
            <a:r>
              <a:rPr lang="es-ES" dirty="0"/>
              <a:t>Pruebas hepáticas</a:t>
            </a:r>
            <a:endParaRPr lang="es-CO" dirty="0"/>
          </a:p>
        </p:txBody>
      </p:sp>
      <p:sp>
        <p:nvSpPr>
          <p:cNvPr id="3" name="Subtítulo 2">
            <a:extLst>
              <a:ext uri="{FF2B5EF4-FFF2-40B4-BE49-F238E27FC236}">
                <a16:creationId xmlns:a16="http://schemas.microsoft.com/office/drawing/2014/main" id="{F4D05F51-9B7B-4F52-A6FA-0D3CF6C0974C}"/>
              </a:ext>
            </a:extLst>
          </p:cNvPr>
          <p:cNvSpPr>
            <a:spLocks noGrp="1"/>
          </p:cNvSpPr>
          <p:nvPr>
            <p:ph type="subTitle" idx="1"/>
          </p:nvPr>
        </p:nvSpPr>
        <p:spPr>
          <a:xfrm>
            <a:off x="2781300" y="2982913"/>
            <a:ext cx="6629400" cy="1655762"/>
          </a:xfrm>
        </p:spPr>
        <p:txBody>
          <a:bodyPr/>
          <a:lstStyle/>
          <a:p>
            <a:r>
              <a:rPr lang="es-ES" dirty="0"/>
              <a:t>Simón Cano Rodas</a:t>
            </a:r>
          </a:p>
          <a:p>
            <a:r>
              <a:rPr lang="es-ES" dirty="0"/>
              <a:t>Residente Medicina Interna UdeA</a:t>
            </a:r>
            <a:endParaRPr lang="es-CO" dirty="0"/>
          </a:p>
        </p:txBody>
      </p:sp>
    </p:spTree>
    <p:custDataLst>
      <p:tags r:id="rId1"/>
    </p:custDataLst>
    <p:extLst>
      <p:ext uri="{BB962C8B-B14F-4D97-AF65-F5344CB8AC3E}">
        <p14:creationId xmlns:p14="http://schemas.microsoft.com/office/powerpoint/2010/main" val="3034808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2023E6E-AC80-402B-B745-B3725527C02C}"/>
              </a:ext>
            </a:extLst>
          </p:cNvPr>
          <p:cNvSpPr>
            <a:spLocks noGrp="1"/>
          </p:cNvSpPr>
          <p:nvPr>
            <p:ph idx="1"/>
          </p:nvPr>
        </p:nvSpPr>
        <p:spPr/>
        <p:txBody>
          <a:bodyPr/>
          <a:lstStyle/>
          <a:p>
            <a:r>
              <a:rPr lang="es-ES" dirty="0"/>
              <a:t>En humanos 500-600 mg/d producción sales biliares.</a:t>
            </a:r>
          </a:p>
          <a:p>
            <a:r>
              <a:rPr lang="es-ES" dirty="0"/>
              <a:t>90% reabsorbidos íleo distal (circulación enterohepática).</a:t>
            </a:r>
          </a:p>
          <a:p>
            <a:endParaRPr lang="es-CO" dirty="0"/>
          </a:p>
        </p:txBody>
      </p:sp>
      <p:sp>
        <p:nvSpPr>
          <p:cNvPr id="4" name="CuadroTexto 3">
            <a:extLst>
              <a:ext uri="{FF2B5EF4-FFF2-40B4-BE49-F238E27FC236}">
                <a16:creationId xmlns:a16="http://schemas.microsoft.com/office/drawing/2014/main" id="{A9402452-7D6D-4BCA-903B-058050C74345}"/>
              </a:ext>
            </a:extLst>
          </p:cNvPr>
          <p:cNvSpPr txBox="1"/>
          <p:nvPr/>
        </p:nvSpPr>
        <p:spPr>
          <a:xfrm>
            <a:off x="6618515" y="6189061"/>
            <a:ext cx="7608641" cy="369332"/>
          </a:xfrm>
          <a:prstGeom prst="rect">
            <a:avLst/>
          </a:prstGeom>
          <a:noFill/>
        </p:spPr>
        <p:txBody>
          <a:bodyPr wrap="square" rtlCol="0">
            <a:spAutoFit/>
          </a:bodyPr>
          <a:lstStyle/>
          <a:p>
            <a:r>
              <a:rPr lang="en-US" dirty="0"/>
              <a:t>Chen HL, et al. J Biomed Sci. 2018 Oct 26;25(1):75.</a:t>
            </a:r>
            <a:endParaRPr lang="es-CO" dirty="0"/>
          </a:p>
        </p:txBody>
      </p:sp>
    </p:spTree>
    <p:extLst>
      <p:ext uri="{BB962C8B-B14F-4D97-AF65-F5344CB8AC3E}">
        <p14:creationId xmlns:p14="http://schemas.microsoft.com/office/powerpoint/2010/main" val="2537342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1CF8E3-C230-4B61-AFEF-56B2727EB88A}"/>
              </a:ext>
            </a:extLst>
          </p:cNvPr>
          <p:cNvSpPr>
            <a:spLocks noGrp="1"/>
          </p:cNvSpPr>
          <p:nvPr>
            <p:ph type="title"/>
          </p:nvPr>
        </p:nvSpPr>
        <p:spPr/>
        <p:txBody>
          <a:bodyPr/>
          <a:lstStyle/>
          <a:p>
            <a:r>
              <a:rPr lang="es-ES" dirty="0"/>
              <a:t>Transportadores hepatocelulares regulan el flujo biliar</a:t>
            </a:r>
            <a:endParaRPr lang="es-CO" dirty="0"/>
          </a:p>
        </p:txBody>
      </p:sp>
      <p:pic>
        <p:nvPicPr>
          <p:cNvPr id="5" name="Marcador de contenido 4">
            <a:extLst>
              <a:ext uri="{FF2B5EF4-FFF2-40B4-BE49-F238E27FC236}">
                <a16:creationId xmlns:a16="http://schemas.microsoft.com/office/drawing/2014/main" id="{086FDEDD-1AED-44B6-AB75-5A20ECEC8AD0}"/>
              </a:ext>
            </a:extLst>
          </p:cNvPr>
          <p:cNvPicPr>
            <a:picLocks noGrp="1" noChangeAspect="1"/>
          </p:cNvPicPr>
          <p:nvPr>
            <p:ph idx="1"/>
          </p:nvPr>
        </p:nvPicPr>
        <p:blipFill>
          <a:blip r:embed="rId3" cstate="email">
            <a:extLst>
              <a:ext uri="{28A0092B-C50C-407E-A947-70E740481C1C}">
                <a14:useLocalDpi xmlns:a14="http://schemas.microsoft.com/office/drawing/2010/main"/>
              </a:ext>
            </a:extLst>
          </a:blip>
          <a:stretch>
            <a:fillRect/>
          </a:stretch>
        </p:blipFill>
        <p:spPr>
          <a:xfrm>
            <a:off x="4339611" y="1825625"/>
            <a:ext cx="6883041" cy="4530725"/>
          </a:xfrm>
        </p:spPr>
      </p:pic>
      <p:sp>
        <p:nvSpPr>
          <p:cNvPr id="6" name="CuadroTexto 5">
            <a:extLst>
              <a:ext uri="{FF2B5EF4-FFF2-40B4-BE49-F238E27FC236}">
                <a16:creationId xmlns:a16="http://schemas.microsoft.com/office/drawing/2014/main" id="{157CF7DC-DB8F-4BD7-9116-2ED1091A7A36}"/>
              </a:ext>
            </a:extLst>
          </p:cNvPr>
          <p:cNvSpPr txBox="1"/>
          <p:nvPr/>
        </p:nvSpPr>
        <p:spPr>
          <a:xfrm>
            <a:off x="8199542" y="6409096"/>
            <a:ext cx="7608641" cy="276999"/>
          </a:xfrm>
          <a:prstGeom prst="rect">
            <a:avLst/>
          </a:prstGeom>
          <a:noFill/>
        </p:spPr>
        <p:txBody>
          <a:bodyPr wrap="square" rtlCol="0">
            <a:spAutoFit/>
          </a:bodyPr>
          <a:lstStyle/>
          <a:p>
            <a:r>
              <a:rPr lang="en-US" sz="1200" dirty="0">
                <a:latin typeface="Montserrat" panose="00000500000000000000" pitchFamily="50" charset="0"/>
              </a:rPr>
              <a:t>Chen HL, et al. J Biomed Sci. 2018 Oct 26;25(1):75.</a:t>
            </a:r>
            <a:endParaRPr lang="es-CO" sz="1200" dirty="0">
              <a:latin typeface="Montserrat" panose="00000500000000000000" pitchFamily="50" charset="0"/>
            </a:endParaRPr>
          </a:p>
        </p:txBody>
      </p:sp>
    </p:spTree>
    <p:extLst>
      <p:ext uri="{BB962C8B-B14F-4D97-AF65-F5344CB8AC3E}">
        <p14:creationId xmlns:p14="http://schemas.microsoft.com/office/powerpoint/2010/main" val="465809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D69EEF-CA29-4EAC-A952-784DFC7B5609}"/>
              </a:ext>
            </a:extLst>
          </p:cNvPr>
          <p:cNvSpPr>
            <a:spLocks noGrp="1"/>
          </p:cNvSpPr>
          <p:nvPr>
            <p:ph type="title"/>
          </p:nvPr>
        </p:nvSpPr>
        <p:spPr/>
        <p:txBody>
          <a:bodyPr/>
          <a:lstStyle/>
          <a:p>
            <a:r>
              <a:rPr lang="es-ES" dirty="0"/>
              <a:t>Colestasis</a:t>
            </a:r>
            <a:endParaRPr lang="es-CO" dirty="0"/>
          </a:p>
        </p:txBody>
      </p:sp>
      <p:sp>
        <p:nvSpPr>
          <p:cNvPr id="3" name="Marcador de contenido 2">
            <a:extLst>
              <a:ext uri="{FF2B5EF4-FFF2-40B4-BE49-F238E27FC236}">
                <a16:creationId xmlns:a16="http://schemas.microsoft.com/office/drawing/2014/main" id="{86CCD90C-A122-41FC-8D23-DA5B72C156D9}"/>
              </a:ext>
            </a:extLst>
          </p:cNvPr>
          <p:cNvSpPr>
            <a:spLocks noGrp="1"/>
          </p:cNvSpPr>
          <p:nvPr>
            <p:ph idx="1"/>
          </p:nvPr>
        </p:nvSpPr>
        <p:spPr>
          <a:xfrm>
            <a:off x="838200" y="1825625"/>
            <a:ext cx="4838007" cy="4351338"/>
          </a:xfrm>
        </p:spPr>
        <p:txBody>
          <a:bodyPr/>
          <a:lstStyle/>
          <a:p>
            <a:r>
              <a:rPr lang="es-ES" dirty="0"/>
              <a:t>Alteración en el flujo biliar causada por enfermedades en los hepatocitos, o sistema biliar intra o extrahepático.</a:t>
            </a:r>
          </a:p>
          <a:p>
            <a:endParaRPr lang="es-CO" dirty="0"/>
          </a:p>
        </p:txBody>
      </p:sp>
      <p:pic>
        <p:nvPicPr>
          <p:cNvPr id="5" name="Imagen 4">
            <a:extLst>
              <a:ext uri="{FF2B5EF4-FFF2-40B4-BE49-F238E27FC236}">
                <a16:creationId xmlns:a16="http://schemas.microsoft.com/office/drawing/2014/main" id="{152875B4-E464-4C74-AE64-5311F6710CA3}"/>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5676207" y="2234382"/>
            <a:ext cx="5322549" cy="3533824"/>
          </a:xfrm>
          <a:prstGeom prst="rect">
            <a:avLst/>
          </a:prstGeom>
        </p:spPr>
      </p:pic>
      <p:sp>
        <p:nvSpPr>
          <p:cNvPr id="6" name="CuadroTexto 5">
            <a:extLst>
              <a:ext uri="{FF2B5EF4-FFF2-40B4-BE49-F238E27FC236}">
                <a16:creationId xmlns:a16="http://schemas.microsoft.com/office/drawing/2014/main" id="{A7B57531-3B2F-4546-BF2F-4193762CE02C}"/>
              </a:ext>
            </a:extLst>
          </p:cNvPr>
          <p:cNvSpPr txBox="1"/>
          <p:nvPr/>
        </p:nvSpPr>
        <p:spPr>
          <a:xfrm>
            <a:off x="8160213" y="6374478"/>
            <a:ext cx="7608641" cy="276999"/>
          </a:xfrm>
          <a:prstGeom prst="rect">
            <a:avLst/>
          </a:prstGeom>
          <a:noFill/>
        </p:spPr>
        <p:txBody>
          <a:bodyPr wrap="square" rtlCol="0">
            <a:spAutoFit/>
          </a:bodyPr>
          <a:lstStyle/>
          <a:p>
            <a:r>
              <a:rPr lang="en-US" sz="1200" dirty="0">
                <a:latin typeface="Montserrat" panose="00000500000000000000" pitchFamily="50" charset="0"/>
              </a:rPr>
              <a:t>Chen HL, et al. J Biomed Sci. 2018 Oct 26;25(1):75.</a:t>
            </a:r>
            <a:endParaRPr lang="es-CO" sz="1200" dirty="0">
              <a:latin typeface="Montserrat" panose="00000500000000000000" pitchFamily="50" charset="0"/>
            </a:endParaRPr>
          </a:p>
        </p:txBody>
      </p:sp>
    </p:spTree>
    <p:extLst>
      <p:ext uri="{BB962C8B-B14F-4D97-AF65-F5344CB8AC3E}">
        <p14:creationId xmlns:p14="http://schemas.microsoft.com/office/powerpoint/2010/main" val="3316832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325CA2-8E0B-4134-AA3E-8910CD3CBE5B}"/>
              </a:ext>
            </a:extLst>
          </p:cNvPr>
          <p:cNvSpPr>
            <a:spLocks noGrp="1"/>
          </p:cNvSpPr>
          <p:nvPr>
            <p:ph type="title"/>
          </p:nvPr>
        </p:nvSpPr>
        <p:spPr>
          <a:xfrm>
            <a:off x="904875" y="2766218"/>
            <a:ext cx="10515600" cy="1325563"/>
          </a:xfrm>
        </p:spPr>
        <p:txBody>
          <a:bodyPr/>
          <a:lstStyle/>
          <a:p>
            <a:pPr algn="ctr"/>
            <a:r>
              <a:rPr lang="es-ES" dirty="0"/>
              <a:t>Test que reflejan lesión hepatocelular</a:t>
            </a:r>
            <a:endParaRPr lang="es-CO" dirty="0"/>
          </a:p>
        </p:txBody>
      </p:sp>
    </p:spTree>
    <p:extLst>
      <p:ext uri="{BB962C8B-B14F-4D97-AF65-F5344CB8AC3E}">
        <p14:creationId xmlns:p14="http://schemas.microsoft.com/office/powerpoint/2010/main" val="960379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529464-7EF4-429E-82BF-D26DD94BE109}"/>
              </a:ext>
            </a:extLst>
          </p:cNvPr>
          <p:cNvSpPr>
            <a:spLocks noGrp="1"/>
          </p:cNvSpPr>
          <p:nvPr>
            <p:ph type="title"/>
          </p:nvPr>
        </p:nvSpPr>
        <p:spPr/>
        <p:txBody>
          <a:bodyPr/>
          <a:lstStyle/>
          <a:p>
            <a:r>
              <a:rPr lang="es-ES" dirty="0"/>
              <a:t>AMINOTRANSFERASAS</a:t>
            </a:r>
            <a:endParaRPr lang="es-CO" dirty="0"/>
          </a:p>
        </p:txBody>
      </p:sp>
      <p:sp>
        <p:nvSpPr>
          <p:cNvPr id="3" name="Marcador de contenido 2">
            <a:extLst>
              <a:ext uri="{FF2B5EF4-FFF2-40B4-BE49-F238E27FC236}">
                <a16:creationId xmlns:a16="http://schemas.microsoft.com/office/drawing/2014/main" id="{34B4DC02-FBD7-456B-BC5B-F0E49ED71DB7}"/>
              </a:ext>
            </a:extLst>
          </p:cNvPr>
          <p:cNvSpPr>
            <a:spLocks noGrp="1"/>
          </p:cNvSpPr>
          <p:nvPr>
            <p:ph idx="1"/>
          </p:nvPr>
        </p:nvSpPr>
        <p:spPr/>
        <p:txBody>
          <a:bodyPr/>
          <a:lstStyle/>
          <a:p>
            <a:r>
              <a:rPr lang="es-ES" dirty="0"/>
              <a:t>ALT localizada en citoplasma.</a:t>
            </a:r>
          </a:p>
          <a:p>
            <a:r>
              <a:rPr lang="es-ES" dirty="0"/>
              <a:t>Expresada principalmente en hígado.</a:t>
            </a:r>
          </a:p>
          <a:p>
            <a:r>
              <a:rPr lang="es-ES" dirty="0"/>
              <a:t>20%AST citoplasma, 80% mitocondria.</a:t>
            </a:r>
          </a:p>
          <a:p>
            <a:r>
              <a:rPr lang="es-ES" dirty="0"/>
              <a:t>Hígado, corazón, músculo esquelético, riñón, cerebro, páncreas, pulmón, eritrocitos, leucocitos.</a:t>
            </a:r>
            <a:endParaRPr lang="es-CO" dirty="0"/>
          </a:p>
        </p:txBody>
      </p:sp>
      <p:sp>
        <p:nvSpPr>
          <p:cNvPr id="4" name="Marcador de contenido 3">
            <a:extLst>
              <a:ext uri="{FF2B5EF4-FFF2-40B4-BE49-F238E27FC236}">
                <a16:creationId xmlns:a16="http://schemas.microsoft.com/office/drawing/2014/main" id="{4896B960-1881-491D-9228-B68E1B6077AD}"/>
              </a:ext>
            </a:extLst>
          </p:cNvPr>
          <p:cNvSpPr>
            <a:spLocks noGrp="1"/>
          </p:cNvSpPr>
          <p:nvPr>
            <p:ph idx="13"/>
          </p:nvPr>
        </p:nvSpPr>
        <p:spPr/>
        <p:txBody>
          <a:bodyPr>
            <a:normAutofit/>
          </a:bodyPr>
          <a:lstStyle/>
          <a:p>
            <a:r>
              <a:rPr lang="es-ES" dirty="0"/>
              <a:t>Piridoxal 5 fosfato.</a:t>
            </a:r>
          </a:p>
          <a:p>
            <a:r>
              <a:rPr lang="es-ES" dirty="0"/>
              <a:t>Macro AST.</a:t>
            </a:r>
          </a:p>
          <a:p>
            <a:r>
              <a:rPr lang="es-ES" dirty="0"/>
              <a:t>Elevación marcada: Viral, tóxica o isquémica.</a:t>
            </a:r>
          </a:p>
          <a:p>
            <a:endParaRPr lang="es-ES" dirty="0"/>
          </a:p>
        </p:txBody>
      </p:sp>
    </p:spTree>
    <p:extLst>
      <p:ext uri="{BB962C8B-B14F-4D97-AF65-F5344CB8AC3E}">
        <p14:creationId xmlns:p14="http://schemas.microsoft.com/office/powerpoint/2010/main" val="123792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529464-7EF4-429E-82BF-D26DD94BE109}"/>
              </a:ext>
            </a:extLst>
          </p:cNvPr>
          <p:cNvSpPr>
            <a:spLocks noGrp="1"/>
          </p:cNvSpPr>
          <p:nvPr>
            <p:ph type="title"/>
          </p:nvPr>
        </p:nvSpPr>
        <p:spPr/>
        <p:txBody>
          <a:bodyPr/>
          <a:lstStyle/>
          <a:p>
            <a:r>
              <a:rPr lang="es-ES" dirty="0"/>
              <a:t>AMINOTRANSFERASAS</a:t>
            </a:r>
            <a:endParaRPr lang="es-CO" dirty="0"/>
          </a:p>
        </p:txBody>
      </p:sp>
      <p:sp>
        <p:nvSpPr>
          <p:cNvPr id="3" name="Marcador de contenido 2">
            <a:extLst>
              <a:ext uri="{FF2B5EF4-FFF2-40B4-BE49-F238E27FC236}">
                <a16:creationId xmlns:a16="http://schemas.microsoft.com/office/drawing/2014/main" id="{34B4DC02-FBD7-456B-BC5B-F0E49ED71DB7}"/>
              </a:ext>
            </a:extLst>
          </p:cNvPr>
          <p:cNvSpPr>
            <a:spLocks noGrp="1"/>
          </p:cNvSpPr>
          <p:nvPr>
            <p:ph idx="1"/>
          </p:nvPr>
        </p:nvSpPr>
        <p:spPr/>
        <p:txBody>
          <a:bodyPr/>
          <a:lstStyle/>
          <a:p>
            <a:r>
              <a:rPr lang="es-ES" dirty="0"/>
              <a:t>Elevación marcada: Viral, tóxica o isquémica.</a:t>
            </a:r>
          </a:p>
          <a:p>
            <a:r>
              <a:rPr lang="es-CO" dirty="0"/>
              <a:t>Moderada (3-20 LSN):  DILI, Autoinmune, </a:t>
            </a:r>
            <a:r>
              <a:rPr lang="es-CO" dirty="0" err="1"/>
              <a:t>Hepattis</a:t>
            </a:r>
            <a:r>
              <a:rPr lang="es-CO" dirty="0"/>
              <a:t> viral crónica o aguda.</a:t>
            </a:r>
          </a:p>
          <a:p>
            <a:r>
              <a:rPr lang="es-CO" dirty="0"/>
              <a:t>Leve (menor 3 LSN) : Esteatohepatitis alcohólica, NASH, DILI, Hepatitis C crónica.</a:t>
            </a:r>
          </a:p>
        </p:txBody>
      </p:sp>
      <p:sp>
        <p:nvSpPr>
          <p:cNvPr id="4" name="Marcador de contenido 3">
            <a:extLst>
              <a:ext uri="{FF2B5EF4-FFF2-40B4-BE49-F238E27FC236}">
                <a16:creationId xmlns:a16="http://schemas.microsoft.com/office/drawing/2014/main" id="{4896B960-1881-491D-9228-B68E1B6077AD}"/>
              </a:ext>
            </a:extLst>
          </p:cNvPr>
          <p:cNvSpPr>
            <a:spLocks noGrp="1"/>
          </p:cNvSpPr>
          <p:nvPr>
            <p:ph idx="13"/>
          </p:nvPr>
        </p:nvSpPr>
        <p:spPr/>
        <p:txBody>
          <a:bodyPr>
            <a:normAutofit/>
          </a:bodyPr>
          <a:lstStyle/>
          <a:p>
            <a:r>
              <a:rPr lang="es-ES" dirty="0"/>
              <a:t>Coledocolitiasis: Elevación  con obstrucción, mejora 24-72 horas.</a:t>
            </a:r>
          </a:p>
          <a:p>
            <a:r>
              <a:rPr lang="es-ES" dirty="0"/>
              <a:t>Disminución AST hemodiálisis.</a:t>
            </a:r>
          </a:p>
          <a:p>
            <a:endParaRPr lang="es-ES" dirty="0"/>
          </a:p>
        </p:txBody>
      </p:sp>
    </p:spTree>
    <p:extLst>
      <p:ext uri="{BB962C8B-B14F-4D97-AF65-F5344CB8AC3E}">
        <p14:creationId xmlns:p14="http://schemas.microsoft.com/office/powerpoint/2010/main" val="6476744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529464-7EF4-429E-82BF-D26DD94BE109}"/>
              </a:ext>
            </a:extLst>
          </p:cNvPr>
          <p:cNvSpPr>
            <a:spLocks noGrp="1"/>
          </p:cNvSpPr>
          <p:nvPr>
            <p:ph type="title"/>
          </p:nvPr>
        </p:nvSpPr>
        <p:spPr/>
        <p:txBody>
          <a:bodyPr/>
          <a:lstStyle/>
          <a:p>
            <a:r>
              <a:rPr lang="es-ES" dirty="0"/>
              <a:t>FOSFATASA ALCALINA</a:t>
            </a:r>
            <a:endParaRPr lang="es-CO" dirty="0"/>
          </a:p>
        </p:txBody>
      </p:sp>
      <p:sp>
        <p:nvSpPr>
          <p:cNvPr id="3" name="Marcador de contenido 2">
            <a:extLst>
              <a:ext uri="{FF2B5EF4-FFF2-40B4-BE49-F238E27FC236}">
                <a16:creationId xmlns:a16="http://schemas.microsoft.com/office/drawing/2014/main" id="{34B4DC02-FBD7-456B-BC5B-F0E49ED71DB7}"/>
              </a:ext>
            </a:extLst>
          </p:cNvPr>
          <p:cNvSpPr>
            <a:spLocks noGrp="1"/>
          </p:cNvSpPr>
          <p:nvPr>
            <p:ph idx="1"/>
          </p:nvPr>
        </p:nvSpPr>
        <p:spPr/>
        <p:txBody>
          <a:bodyPr/>
          <a:lstStyle/>
          <a:p>
            <a:r>
              <a:rPr lang="es-ES" dirty="0"/>
              <a:t>Intestinal, placentaria, germinal, no específica de tejido.</a:t>
            </a:r>
          </a:p>
          <a:p>
            <a:r>
              <a:rPr lang="es-ES" b="1" dirty="0"/>
              <a:t>Hueso, Hígado</a:t>
            </a:r>
            <a:r>
              <a:rPr lang="es-ES" dirty="0"/>
              <a:t>, riñón.</a:t>
            </a:r>
          </a:p>
          <a:p>
            <a:endParaRPr lang="es-ES" dirty="0"/>
          </a:p>
          <a:p>
            <a:endParaRPr lang="es-ES" dirty="0"/>
          </a:p>
          <a:p>
            <a:endParaRPr lang="es-CO" dirty="0"/>
          </a:p>
        </p:txBody>
      </p:sp>
      <p:sp>
        <p:nvSpPr>
          <p:cNvPr id="4" name="Marcador de contenido 3">
            <a:extLst>
              <a:ext uri="{FF2B5EF4-FFF2-40B4-BE49-F238E27FC236}">
                <a16:creationId xmlns:a16="http://schemas.microsoft.com/office/drawing/2014/main" id="{4896B960-1881-491D-9228-B68E1B6077AD}"/>
              </a:ext>
            </a:extLst>
          </p:cNvPr>
          <p:cNvSpPr>
            <a:spLocks noGrp="1"/>
          </p:cNvSpPr>
          <p:nvPr>
            <p:ph idx="13"/>
          </p:nvPr>
        </p:nvSpPr>
        <p:spPr/>
        <p:txBody>
          <a:bodyPr>
            <a:normAutofit/>
          </a:bodyPr>
          <a:lstStyle/>
          <a:p>
            <a:r>
              <a:rPr lang="es-ES" dirty="0"/>
              <a:t>Colestasis intra y extrahepática.</a:t>
            </a:r>
          </a:p>
          <a:p>
            <a:r>
              <a:rPr lang="es-ES" dirty="0"/>
              <a:t>Infiltración: Linfoma, granulomatosa, amiloidosis.</a:t>
            </a:r>
          </a:p>
          <a:p>
            <a:r>
              <a:rPr lang="es-ES" dirty="0"/>
              <a:t>Niveles bajos: Wilson, hipotiroidismo, anemia perniciosa, déficit zinc, </a:t>
            </a:r>
            <a:r>
              <a:rPr lang="es-ES" dirty="0" err="1"/>
              <a:t>hipofosfatasia</a:t>
            </a:r>
            <a:r>
              <a:rPr lang="es-ES" dirty="0"/>
              <a:t>.</a:t>
            </a:r>
          </a:p>
        </p:txBody>
      </p:sp>
    </p:spTree>
    <p:extLst>
      <p:ext uri="{BB962C8B-B14F-4D97-AF65-F5344CB8AC3E}">
        <p14:creationId xmlns:p14="http://schemas.microsoft.com/office/powerpoint/2010/main" val="5613607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5637E3-23C1-4AF4-8182-F96F79CF6C16}"/>
              </a:ext>
            </a:extLst>
          </p:cNvPr>
          <p:cNvSpPr>
            <a:spLocks noGrp="1"/>
          </p:cNvSpPr>
          <p:nvPr>
            <p:ph type="title"/>
          </p:nvPr>
        </p:nvSpPr>
        <p:spPr/>
        <p:txBody>
          <a:bodyPr/>
          <a:lstStyle/>
          <a:p>
            <a:r>
              <a:rPr lang="es-ES" dirty="0"/>
              <a:t>GGT</a:t>
            </a:r>
            <a:endParaRPr lang="es-CO" dirty="0"/>
          </a:p>
        </p:txBody>
      </p:sp>
      <p:sp>
        <p:nvSpPr>
          <p:cNvPr id="3" name="Marcador de contenido 2">
            <a:extLst>
              <a:ext uri="{FF2B5EF4-FFF2-40B4-BE49-F238E27FC236}">
                <a16:creationId xmlns:a16="http://schemas.microsoft.com/office/drawing/2014/main" id="{8B637CF3-DE4D-4B55-907B-EDC4C9169394}"/>
              </a:ext>
            </a:extLst>
          </p:cNvPr>
          <p:cNvSpPr>
            <a:spLocks noGrp="1"/>
          </p:cNvSpPr>
          <p:nvPr>
            <p:ph idx="1"/>
          </p:nvPr>
        </p:nvSpPr>
        <p:spPr/>
        <p:txBody>
          <a:bodyPr/>
          <a:lstStyle/>
          <a:p>
            <a:r>
              <a:rPr lang="es-ES" dirty="0"/>
              <a:t>Localizada en todo el árbol hepatobiliar.</a:t>
            </a:r>
          </a:p>
          <a:p>
            <a:r>
              <a:rPr lang="es-ES" dirty="0"/>
              <a:t>Elevación no hepática: Alcoholismo, páncreas, IAM, lesión renal, EPOC, DM.</a:t>
            </a:r>
          </a:p>
          <a:p>
            <a:r>
              <a:rPr lang="es-ES" dirty="0"/>
              <a:t>Se correlaciona con FA en enfermedad hepática.</a:t>
            </a:r>
            <a:endParaRPr lang="es-CO" dirty="0"/>
          </a:p>
        </p:txBody>
      </p:sp>
      <p:sp>
        <p:nvSpPr>
          <p:cNvPr id="4" name="Marcador de contenido 3">
            <a:extLst>
              <a:ext uri="{FF2B5EF4-FFF2-40B4-BE49-F238E27FC236}">
                <a16:creationId xmlns:a16="http://schemas.microsoft.com/office/drawing/2014/main" id="{69196959-7911-4BCF-BDCA-485E9B033A86}"/>
              </a:ext>
            </a:extLst>
          </p:cNvPr>
          <p:cNvSpPr>
            <a:spLocks noGrp="1"/>
          </p:cNvSpPr>
          <p:nvPr>
            <p:ph idx="13"/>
          </p:nvPr>
        </p:nvSpPr>
        <p:spPr/>
        <p:txBody>
          <a:bodyPr/>
          <a:lstStyle/>
          <a:p>
            <a:r>
              <a:rPr lang="es-ES" dirty="0"/>
              <a:t>Indicador sensible para enfermedad del árbol biliar, pobre especificidad.</a:t>
            </a:r>
          </a:p>
          <a:p>
            <a:r>
              <a:rPr lang="es-ES" dirty="0"/>
              <a:t>No se produce en hueso.</a:t>
            </a:r>
          </a:p>
          <a:p>
            <a:pPr lvl="1"/>
            <a:r>
              <a:rPr lang="es-ES" dirty="0"/>
              <a:t>Elevación FA.</a:t>
            </a:r>
            <a:endParaRPr lang="es-CO" dirty="0"/>
          </a:p>
        </p:txBody>
      </p:sp>
    </p:spTree>
    <p:extLst>
      <p:ext uri="{BB962C8B-B14F-4D97-AF65-F5344CB8AC3E}">
        <p14:creationId xmlns:p14="http://schemas.microsoft.com/office/powerpoint/2010/main" val="2550619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325CA2-8E0B-4134-AA3E-8910CD3CBE5B}"/>
              </a:ext>
            </a:extLst>
          </p:cNvPr>
          <p:cNvSpPr>
            <a:spLocks noGrp="1"/>
          </p:cNvSpPr>
          <p:nvPr>
            <p:ph type="title"/>
          </p:nvPr>
        </p:nvSpPr>
        <p:spPr>
          <a:xfrm>
            <a:off x="838200" y="2766218"/>
            <a:ext cx="10515600" cy="1325563"/>
          </a:xfrm>
        </p:spPr>
        <p:txBody>
          <a:bodyPr/>
          <a:lstStyle/>
          <a:p>
            <a:pPr algn="ctr"/>
            <a:r>
              <a:rPr lang="es-ES" dirty="0"/>
              <a:t>Test que reflejan </a:t>
            </a:r>
            <a:r>
              <a:rPr lang="es-CO" dirty="0"/>
              <a:t>Función sintética</a:t>
            </a:r>
            <a:br>
              <a:rPr lang="es-CO" dirty="0"/>
            </a:br>
            <a:endParaRPr lang="es-CO" dirty="0"/>
          </a:p>
        </p:txBody>
      </p:sp>
    </p:spTree>
    <p:extLst>
      <p:ext uri="{BB962C8B-B14F-4D97-AF65-F5344CB8AC3E}">
        <p14:creationId xmlns:p14="http://schemas.microsoft.com/office/powerpoint/2010/main" val="409656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5637E3-23C1-4AF4-8182-F96F79CF6C16}"/>
              </a:ext>
            </a:extLst>
          </p:cNvPr>
          <p:cNvSpPr>
            <a:spLocks noGrp="1"/>
          </p:cNvSpPr>
          <p:nvPr>
            <p:ph type="title"/>
          </p:nvPr>
        </p:nvSpPr>
        <p:spPr/>
        <p:txBody>
          <a:bodyPr/>
          <a:lstStyle/>
          <a:p>
            <a:r>
              <a:rPr lang="es-ES" dirty="0"/>
              <a:t>Albúmina</a:t>
            </a:r>
            <a:endParaRPr lang="es-CO" dirty="0"/>
          </a:p>
        </p:txBody>
      </p:sp>
      <p:sp>
        <p:nvSpPr>
          <p:cNvPr id="3" name="Marcador de contenido 2">
            <a:extLst>
              <a:ext uri="{FF2B5EF4-FFF2-40B4-BE49-F238E27FC236}">
                <a16:creationId xmlns:a16="http://schemas.microsoft.com/office/drawing/2014/main" id="{8B637CF3-DE4D-4B55-907B-EDC4C9169394}"/>
              </a:ext>
            </a:extLst>
          </p:cNvPr>
          <p:cNvSpPr>
            <a:spLocks noGrp="1"/>
          </p:cNvSpPr>
          <p:nvPr>
            <p:ph idx="1"/>
          </p:nvPr>
        </p:nvSpPr>
        <p:spPr/>
        <p:txBody>
          <a:bodyPr/>
          <a:lstStyle/>
          <a:p>
            <a:pPr marL="0" indent="0">
              <a:buNone/>
            </a:pPr>
            <a:r>
              <a:rPr lang="es-ES" dirty="0"/>
              <a:t>Sintetizada en hepatocitos.</a:t>
            </a:r>
          </a:p>
          <a:p>
            <a:pPr marL="0" indent="0">
              <a:buNone/>
            </a:pPr>
            <a:r>
              <a:rPr lang="es-ES" dirty="0"/>
              <a:t>10-15 gr/día.</a:t>
            </a:r>
          </a:p>
          <a:p>
            <a:pPr marL="0" indent="0">
              <a:buNone/>
            </a:pPr>
            <a:r>
              <a:rPr lang="es-ES" dirty="0"/>
              <a:t>Vida media 12-19 días.</a:t>
            </a:r>
          </a:p>
        </p:txBody>
      </p:sp>
      <p:sp>
        <p:nvSpPr>
          <p:cNvPr id="4" name="Marcador de contenido 3">
            <a:extLst>
              <a:ext uri="{FF2B5EF4-FFF2-40B4-BE49-F238E27FC236}">
                <a16:creationId xmlns:a16="http://schemas.microsoft.com/office/drawing/2014/main" id="{69196959-7911-4BCF-BDCA-485E9B033A86}"/>
              </a:ext>
            </a:extLst>
          </p:cNvPr>
          <p:cNvSpPr>
            <a:spLocks noGrp="1"/>
          </p:cNvSpPr>
          <p:nvPr>
            <p:ph idx="13"/>
          </p:nvPr>
        </p:nvSpPr>
        <p:spPr/>
        <p:txBody>
          <a:bodyPr/>
          <a:lstStyle/>
          <a:p>
            <a:r>
              <a:rPr lang="es-ES" dirty="0"/>
              <a:t>Niveles normales en falla aguda.</a:t>
            </a:r>
          </a:p>
          <a:p>
            <a:r>
              <a:rPr lang="es-ES" dirty="0"/>
              <a:t>Causas no hepáticas: Nefrótico, malnutrición, malabsorción.</a:t>
            </a:r>
            <a:endParaRPr lang="es-CO" dirty="0"/>
          </a:p>
        </p:txBody>
      </p:sp>
    </p:spTree>
    <p:extLst>
      <p:ext uri="{BB962C8B-B14F-4D97-AF65-F5344CB8AC3E}">
        <p14:creationId xmlns:p14="http://schemas.microsoft.com/office/powerpoint/2010/main" val="1410746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529464-7EF4-429E-82BF-D26DD94BE109}"/>
              </a:ext>
            </a:extLst>
          </p:cNvPr>
          <p:cNvSpPr>
            <a:spLocks noGrp="1"/>
          </p:cNvSpPr>
          <p:nvPr>
            <p:ph type="title"/>
          </p:nvPr>
        </p:nvSpPr>
        <p:spPr/>
        <p:txBody>
          <a:bodyPr/>
          <a:lstStyle/>
          <a:p>
            <a:r>
              <a:rPr lang="es-ES" dirty="0"/>
              <a:t>INTRODUCCIÓN</a:t>
            </a:r>
            <a:endParaRPr lang="es-CO" dirty="0"/>
          </a:p>
        </p:txBody>
      </p:sp>
      <p:sp>
        <p:nvSpPr>
          <p:cNvPr id="3" name="Marcador de contenido 2">
            <a:extLst>
              <a:ext uri="{FF2B5EF4-FFF2-40B4-BE49-F238E27FC236}">
                <a16:creationId xmlns:a16="http://schemas.microsoft.com/office/drawing/2014/main" id="{34B4DC02-FBD7-456B-BC5B-F0E49ED71DB7}"/>
              </a:ext>
            </a:extLst>
          </p:cNvPr>
          <p:cNvSpPr>
            <a:spLocks noGrp="1"/>
          </p:cNvSpPr>
          <p:nvPr>
            <p:ph idx="1"/>
          </p:nvPr>
        </p:nvSpPr>
        <p:spPr/>
        <p:txBody>
          <a:bodyPr>
            <a:normAutofit/>
          </a:bodyPr>
          <a:lstStyle/>
          <a:p>
            <a:r>
              <a:rPr lang="es-ES" sz="1700" dirty="0"/>
              <a:t>Panel bioquímico.</a:t>
            </a:r>
          </a:p>
          <a:p>
            <a:r>
              <a:rPr lang="es-ES" sz="1700" dirty="0"/>
              <a:t>AST, ALT, FA, bilirrubinas, albúmina, proteínas.</a:t>
            </a:r>
          </a:p>
          <a:p>
            <a:r>
              <a:rPr lang="es-ES" sz="1700" dirty="0"/>
              <a:t>No siempre refleja función.</a:t>
            </a:r>
            <a:endParaRPr lang="es-CO" sz="1700" dirty="0"/>
          </a:p>
        </p:txBody>
      </p:sp>
      <p:sp>
        <p:nvSpPr>
          <p:cNvPr id="4" name="Marcador de contenido 3">
            <a:extLst>
              <a:ext uri="{FF2B5EF4-FFF2-40B4-BE49-F238E27FC236}">
                <a16:creationId xmlns:a16="http://schemas.microsoft.com/office/drawing/2014/main" id="{4896B960-1881-491D-9228-B68E1B6077AD}"/>
              </a:ext>
            </a:extLst>
          </p:cNvPr>
          <p:cNvSpPr>
            <a:spLocks noGrp="1"/>
          </p:cNvSpPr>
          <p:nvPr>
            <p:ph idx="13"/>
          </p:nvPr>
        </p:nvSpPr>
        <p:spPr>
          <a:xfrm>
            <a:off x="4669654" y="3257550"/>
            <a:ext cx="6684145" cy="3071813"/>
          </a:xfrm>
        </p:spPr>
        <p:txBody>
          <a:bodyPr>
            <a:normAutofit/>
          </a:bodyPr>
          <a:lstStyle/>
          <a:p>
            <a:r>
              <a:rPr lang="es-ES" sz="1700" dirty="0"/>
              <a:t>Daño hepatocitos</a:t>
            </a:r>
            <a:r>
              <a:rPr lang="es-CO" sz="1700" dirty="0"/>
              <a:t> y conductos biliares.</a:t>
            </a:r>
          </a:p>
          <a:p>
            <a:pPr lvl="1"/>
            <a:r>
              <a:rPr lang="es-CO" sz="1700" dirty="0"/>
              <a:t>Transaminasas, LDH, FA, GGT.</a:t>
            </a:r>
          </a:p>
          <a:p>
            <a:r>
              <a:rPr lang="es-CO" sz="1700" dirty="0"/>
              <a:t>Capacidad de transporte.</a:t>
            </a:r>
          </a:p>
          <a:p>
            <a:pPr lvl="1"/>
            <a:r>
              <a:rPr lang="es-CO" sz="1700" dirty="0"/>
              <a:t>Bilirrubina, urobilinógeno, ácidos biliares.</a:t>
            </a:r>
          </a:p>
          <a:p>
            <a:r>
              <a:rPr lang="es-CO" sz="1700" dirty="0"/>
              <a:t>Capacidad metabolizar sustancias.</a:t>
            </a:r>
          </a:p>
          <a:p>
            <a:r>
              <a:rPr lang="es-CO" sz="1700" dirty="0"/>
              <a:t>Función sintética.</a:t>
            </a:r>
          </a:p>
          <a:p>
            <a:pPr lvl="1"/>
            <a:r>
              <a:rPr lang="es-CO" sz="1700" dirty="0"/>
              <a:t>Proteínas, coagulación, lípidos.</a:t>
            </a:r>
          </a:p>
          <a:p>
            <a:r>
              <a:rPr lang="es-CO" sz="1700" dirty="0"/>
              <a:t>Otros.</a:t>
            </a:r>
            <a:endParaRPr lang="es-ES" sz="1700" dirty="0"/>
          </a:p>
        </p:txBody>
      </p:sp>
    </p:spTree>
    <p:extLst>
      <p:ext uri="{BB962C8B-B14F-4D97-AF65-F5344CB8AC3E}">
        <p14:creationId xmlns:p14="http://schemas.microsoft.com/office/powerpoint/2010/main" val="24718423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64B963-F01E-4BC0-B3F2-3D7243DB817F}"/>
              </a:ext>
            </a:extLst>
          </p:cNvPr>
          <p:cNvSpPr>
            <a:spLocks noGrp="1"/>
          </p:cNvSpPr>
          <p:nvPr>
            <p:ph type="title"/>
          </p:nvPr>
        </p:nvSpPr>
        <p:spPr/>
        <p:txBody>
          <a:bodyPr/>
          <a:lstStyle/>
          <a:p>
            <a:r>
              <a:rPr lang="es-ES" dirty="0"/>
              <a:t>Ictericia</a:t>
            </a:r>
            <a:endParaRPr lang="es-CO" dirty="0"/>
          </a:p>
        </p:txBody>
      </p:sp>
      <p:sp>
        <p:nvSpPr>
          <p:cNvPr id="3" name="Marcador de contenido 2">
            <a:extLst>
              <a:ext uri="{FF2B5EF4-FFF2-40B4-BE49-F238E27FC236}">
                <a16:creationId xmlns:a16="http://schemas.microsoft.com/office/drawing/2014/main" id="{D0F3AC2B-EDD0-4A7F-A356-AF3F7AC2FAF3}"/>
              </a:ext>
            </a:extLst>
          </p:cNvPr>
          <p:cNvSpPr>
            <a:spLocks noGrp="1"/>
          </p:cNvSpPr>
          <p:nvPr>
            <p:ph idx="1"/>
          </p:nvPr>
        </p:nvSpPr>
        <p:spPr/>
        <p:txBody>
          <a:bodyPr/>
          <a:lstStyle/>
          <a:p>
            <a:r>
              <a:rPr lang="es-ES" dirty="0"/>
              <a:t>Síntoma común a enfermedades hepáticas heredadas o adquiridas.</a:t>
            </a:r>
          </a:p>
          <a:p>
            <a:r>
              <a:rPr lang="es-ES" dirty="0"/>
              <a:t>Puede ser difícil detectar al examen físico.</a:t>
            </a:r>
          </a:p>
          <a:p>
            <a:r>
              <a:rPr lang="es-ES" dirty="0"/>
              <a:t>55% intrahepática.</a:t>
            </a:r>
          </a:p>
          <a:p>
            <a:r>
              <a:rPr lang="es-ES" dirty="0"/>
              <a:t>45% extrahepática.</a:t>
            </a:r>
          </a:p>
        </p:txBody>
      </p:sp>
      <p:sp>
        <p:nvSpPr>
          <p:cNvPr id="4" name="CuadroTexto 3">
            <a:extLst>
              <a:ext uri="{FF2B5EF4-FFF2-40B4-BE49-F238E27FC236}">
                <a16:creationId xmlns:a16="http://schemas.microsoft.com/office/drawing/2014/main" id="{3B45EF58-75DE-4CD6-A512-532E67BAE78C}"/>
              </a:ext>
            </a:extLst>
          </p:cNvPr>
          <p:cNvSpPr txBox="1"/>
          <p:nvPr/>
        </p:nvSpPr>
        <p:spPr>
          <a:xfrm>
            <a:off x="7308076" y="6364804"/>
            <a:ext cx="7608641" cy="307777"/>
          </a:xfrm>
          <a:prstGeom prst="rect">
            <a:avLst/>
          </a:prstGeom>
          <a:noFill/>
        </p:spPr>
        <p:txBody>
          <a:bodyPr wrap="square" rtlCol="0">
            <a:spAutoFit/>
          </a:bodyPr>
          <a:lstStyle/>
          <a:p>
            <a:r>
              <a:rPr lang="en-US" sz="1400" dirty="0">
                <a:latin typeface="Montserrat" panose="00000500000000000000" pitchFamily="50" charset="0"/>
              </a:rPr>
              <a:t>Chen HL, et al. J Biomed Sci. 2018 Oct 26;25(1):75.</a:t>
            </a:r>
            <a:endParaRPr lang="es-CO" sz="1400" dirty="0">
              <a:latin typeface="Montserrat" panose="00000500000000000000" pitchFamily="50" charset="0"/>
            </a:endParaRPr>
          </a:p>
        </p:txBody>
      </p:sp>
      <p:sp>
        <p:nvSpPr>
          <p:cNvPr id="5" name="CuadroTexto 4">
            <a:extLst>
              <a:ext uri="{FF2B5EF4-FFF2-40B4-BE49-F238E27FC236}">
                <a16:creationId xmlns:a16="http://schemas.microsoft.com/office/drawing/2014/main" id="{1EAB64B7-78D8-4FD0-A2B2-8400E1844D65}"/>
              </a:ext>
            </a:extLst>
          </p:cNvPr>
          <p:cNvSpPr txBox="1"/>
          <p:nvPr/>
        </p:nvSpPr>
        <p:spPr>
          <a:xfrm>
            <a:off x="6593360" y="6057027"/>
            <a:ext cx="7608641" cy="307777"/>
          </a:xfrm>
          <a:prstGeom prst="rect">
            <a:avLst/>
          </a:prstGeom>
          <a:noFill/>
        </p:spPr>
        <p:txBody>
          <a:bodyPr wrap="square" rtlCol="0">
            <a:spAutoFit/>
          </a:bodyPr>
          <a:lstStyle/>
          <a:p>
            <a:r>
              <a:rPr lang="en-US" sz="1400" dirty="0">
                <a:latin typeface="Montserrat" panose="00000500000000000000" pitchFamily="50" charset="0"/>
              </a:rPr>
              <a:t>Fargo M, et al. Am Fam Physician. 2017 Apr 11;95(3):164–8.</a:t>
            </a:r>
            <a:endParaRPr lang="es-CO" sz="1400" dirty="0">
              <a:latin typeface="Montserrat" panose="00000500000000000000" pitchFamily="50" charset="0"/>
            </a:endParaRPr>
          </a:p>
        </p:txBody>
      </p:sp>
    </p:spTree>
    <p:extLst>
      <p:ext uri="{BB962C8B-B14F-4D97-AF65-F5344CB8AC3E}">
        <p14:creationId xmlns:p14="http://schemas.microsoft.com/office/powerpoint/2010/main" val="37471631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A379FA-F206-4FE8-A8BE-A380C8700F22}"/>
              </a:ext>
            </a:extLst>
          </p:cNvPr>
          <p:cNvSpPr>
            <a:spLocks noGrp="1"/>
          </p:cNvSpPr>
          <p:nvPr>
            <p:ph type="title"/>
          </p:nvPr>
        </p:nvSpPr>
        <p:spPr/>
        <p:txBody>
          <a:bodyPr/>
          <a:lstStyle/>
          <a:p>
            <a:r>
              <a:rPr lang="es-ES" dirty="0"/>
              <a:t>Evaluación inicial</a:t>
            </a:r>
            <a:endParaRPr lang="es-CO" dirty="0"/>
          </a:p>
        </p:txBody>
      </p:sp>
      <p:sp>
        <p:nvSpPr>
          <p:cNvPr id="3" name="Marcador de contenido 2">
            <a:extLst>
              <a:ext uri="{FF2B5EF4-FFF2-40B4-BE49-F238E27FC236}">
                <a16:creationId xmlns:a16="http://schemas.microsoft.com/office/drawing/2014/main" id="{A2FC74B8-89FF-4AF8-9F77-2F38C1C5DD3F}"/>
              </a:ext>
            </a:extLst>
          </p:cNvPr>
          <p:cNvSpPr>
            <a:spLocks noGrp="1"/>
          </p:cNvSpPr>
          <p:nvPr>
            <p:ph idx="1"/>
          </p:nvPr>
        </p:nvSpPr>
        <p:spPr/>
        <p:txBody>
          <a:bodyPr/>
          <a:lstStyle/>
          <a:p>
            <a:r>
              <a:rPr lang="es-ES" dirty="0"/>
              <a:t>Edad.</a:t>
            </a:r>
          </a:p>
          <a:p>
            <a:r>
              <a:rPr lang="es-ES" dirty="0"/>
              <a:t>Signos y síntomas.</a:t>
            </a:r>
          </a:p>
          <a:p>
            <a:r>
              <a:rPr lang="es-ES" dirty="0"/>
              <a:t>Antecedentes.</a:t>
            </a:r>
          </a:p>
          <a:p>
            <a:r>
              <a:rPr lang="es-ES" dirty="0"/>
              <a:t>Inhibición </a:t>
            </a:r>
            <a:r>
              <a:rPr lang="es-CO" dirty="0"/>
              <a:t>UGT1A1 por medicamentos o productos naturales. – HNC leve.</a:t>
            </a:r>
          </a:p>
          <a:p>
            <a:r>
              <a:rPr lang="es-CO" dirty="0"/>
              <a:t>Consumo alcohol.</a:t>
            </a:r>
          </a:p>
          <a:p>
            <a:r>
              <a:rPr lang="es-CO" dirty="0"/>
              <a:t>Hemólisis y sus causas.</a:t>
            </a:r>
          </a:p>
          <a:p>
            <a:pPr marL="0" indent="0">
              <a:buNone/>
            </a:pPr>
            <a:endParaRPr lang="es-ES" dirty="0"/>
          </a:p>
          <a:p>
            <a:endParaRPr lang="es-CO" dirty="0"/>
          </a:p>
        </p:txBody>
      </p:sp>
      <p:sp>
        <p:nvSpPr>
          <p:cNvPr id="4" name="CuadroTexto 3">
            <a:extLst>
              <a:ext uri="{FF2B5EF4-FFF2-40B4-BE49-F238E27FC236}">
                <a16:creationId xmlns:a16="http://schemas.microsoft.com/office/drawing/2014/main" id="{0BB9EB02-A7E7-4E06-B8AC-6A94A189CA0B}"/>
              </a:ext>
            </a:extLst>
          </p:cNvPr>
          <p:cNvSpPr txBox="1"/>
          <p:nvPr/>
        </p:nvSpPr>
        <p:spPr>
          <a:xfrm>
            <a:off x="6472465" y="6337398"/>
            <a:ext cx="7608641" cy="307777"/>
          </a:xfrm>
          <a:prstGeom prst="rect">
            <a:avLst/>
          </a:prstGeom>
          <a:noFill/>
        </p:spPr>
        <p:txBody>
          <a:bodyPr wrap="square" rtlCol="0">
            <a:spAutoFit/>
          </a:bodyPr>
          <a:lstStyle/>
          <a:p>
            <a:r>
              <a:rPr lang="en-US" sz="1400" dirty="0">
                <a:latin typeface="Montserrat" panose="00000500000000000000" pitchFamily="50" charset="0"/>
              </a:rPr>
              <a:t>Méndez N, et al. Am J Gastroenterol. 2019 Aug 1;114(8):1185–8. </a:t>
            </a:r>
            <a:endParaRPr lang="es-CO" sz="1400" dirty="0">
              <a:latin typeface="Montserrat" panose="00000500000000000000" pitchFamily="50" charset="0"/>
            </a:endParaRPr>
          </a:p>
        </p:txBody>
      </p:sp>
    </p:spTree>
    <p:extLst>
      <p:ext uri="{BB962C8B-B14F-4D97-AF65-F5344CB8AC3E}">
        <p14:creationId xmlns:p14="http://schemas.microsoft.com/office/powerpoint/2010/main" val="21046288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DA8710-6903-4CC8-9C69-08E98CACE554}"/>
              </a:ext>
            </a:extLst>
          </p:cNvPr>
          <p:cNvSpPr>
            <a:spLocks noGrp="1"/>
          </p:cNvSpPr>
          <p:nvPr>
            <p:ph type="title"/>
          </p:nvPr>
        </p:nvSpPr>
        <p:spPr/>
        <p:txBody>
          <a:bodyPr/>
          <a:lstStyle/>
          <a:p>
            <a:r>
              <a:rPr lang="es-ES" dirty="0" err="1"/>
              <a:t>Pseudo-ictericia</a:t>
            </a:r>
            <a:endParaRPr lang="es-CO" dirty="0"/>
          </a:p>
        </p:txBody>
      </p:sp>
      <p:sp>
        <p:nvSpPr>
          <p:cNvPr id="3" name="Marcador de contenido 2">
            <a:extLst>
              <a:ext uri="{FF2B5EF4-FFF2-40B4-BE49-F238E27FC236}">
                <a16:creationId xmlns:a16="http://schemas.microsoft.com/office/drawing/2014/main" id="{3D648134-FC53-41FB-901E-EF5D1C31A0A4}"/>
              </a:ext>
            </a:extLst>
          </p:cNvPr>
          <p:cNvSpPr>
            <a:spLocks noGrp="1"/>
          </p:cNvSpPr>
          <p:nvPr>
            <p:ph idx="1"/>
          </p:nvPr>
        </p:nvSpPr>
        <p:spPr/>
        <p:txBody>
          <a:bodyPr/>
          <a:lstStyle/>
          <a:p>
            <a:r>
              <a:rPr lang="es-ES" dirty="0"/>
              <a:t>Addison.</a:t>
            </a:r>
          </a:p>
          <a:p>
            <a:r>
              <a:rPr lang="es-ES" dirty="0"/>
              <a:t>Anorexia.</a:t>
            </a:r>
          </a:p>
          <a:p>
            <a:r>
              <a:rPr lang="es-ES" dirty="0"/>
              <a:t>Beta caroteno.</a:t>
            </a:r>
          </a:p>
          <a:p>
            <a:r>
              <a:rPr lang="es-ES" dirty="0"/>
              <a:t>Productos de bronceado.</a:t>
            </a:r>
            <a:endParaRPr lang="es-CO" dirty="0"/>
          </a:p>
        </p:txBody>
      </p:sp>
      <p:sp>
        <p:nvSpPr>
          <p:cNvPr id="4" name="CuadroTexto 3">
            <a:extLst>
              <a:ext uri="{FF2B5EF4-FFF2-40B4-BE49-F238E27FC236}">
                <a16:creationId xmlns:a16="http://schemas.microsoft.com/office/drawing/2014/main" id="{D58D7813-E390-4D6A-A6EA-83B6699ACC6E}"/>
              </a:ext>
            </a:extLst>
          </p:cNvPr>
          <p:cNvSpPr txBox="1"/>
          <p:nvPr/>
        </p:nvSpPr>
        <p:spPr>
          <a:xfrm>
            <a:off x="6244047" y="6197165"/>
            <a:ext cx="7608641" cy="369332"/>
          </a:xfrm>
          <a:prstGeom prst="rect">
            <a:avLst/>
          </a:prstGeom>
          <a:noFill/>
        </p:spPr>
        <p:txBody>
          <a:bodyPr wrap="square" rtlCol="0">
            <a:spAutoFit/>
          </a:bodyPr>
          <a:lstStyle/>
          <a:p>
            <a:r>
              <a:rPr lang="en-US" dirty="0"/>
              <a:t>Fargo M, et al. Am Fam Physician. 2017 Apr 11;95(3):164–8.</a:t>
            </a:r>
            <a:endParaRPr lang="es-CO" dirty="0"/>
          </a:p>
        </p:txBody>
      </p:sp>
    </p:spTree>
    <p:extLst>
      <p:ext uri="{BB962C8B-B14F-4D97-AF65-F5344CB8AC3E}">
        <p14:creationId xmlns:p14="http://schemas.microsoft.com/office/powerpoint/2010/main" val="41065077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AA87FF-C854-4A3D-9722-BEBC70E41847}"/>
              </a:ext>
            </a:extLst>
          </p:cNvPr>
          <p:cNvSpPr>
            <a:spLocks noGrp="1"/>
          </p:cNvSpPr>
          <p:nvPr>
            <p:ph type="title"/>
          </p:nvPr>
        </p:nvSpPr>
        <p:spPr/>
        <p:txBody>
          <a:bodyPr/>
          <a:lstStyle/>
          <a:p>
            <a:r>
              <a:rPr lang="es-ES" dirty="0"/>
              <a:t>Clínica</a:t>
            </a:r>
            <a:endParaRPr lang="es-CO" dirty="0"/>
          </a:p>
        </p:txBody>
      </p:sp>
      <p:sp>
        <p:nvSpPr>
          <p:cNvPr id="3" name="Marcador de contenido 2">
            <a:extLst>
              <a:ext uri="{FF2B5EF4-FFF2-40B4-BE49-F238E27FC236}">
                <a16:creationId xmlns:a16="http://schemas.microsoft.com/office/drawing/2014/main" id="{8C999E43-17FD-451C-8563-0DDEB7161A9A}"/>
              </a:ext>
            </a:extLst>
          </p:cNvPr>
          <p:cNvSpPr>
            <a:spLocks noGrp="1"/>
          </p:cNvSpPr>
          <p:nvPr>
            <p:ph idx="1"/>
          </p:nvPr>
        </p:nvSpPr>
        <p:spPr/>
        <p:txBody>
          <a:bodyPr/>
          <a:lstStyle/>
          <a:p>
            <a:r>
              <a:rPr lang="es-ES" dirty="0"/>
              <a:t>Dolor hipocondrio derecho + fiebre.</a:t>
            </a:r>
          </a:p>
          <a:p>
            <a:r>
              <a:rPr lang="es-ES" dirty="0"/>
              <a:t>Sangrado gastrointestinal, ascitis, encefalopatía.</a:t>
            </a:r>
          </a:p>
          <a:p>
            <a:r>
              <a:rPr lang="es-ES" dirty="0"/>
              <a:t>Fiebre y síntomas prodrómicos.</a:t>
            </a:r>
          </a:p>
          <a:p>
            <a:r>
              <a:rPr lang="es-ES" dirty="0"/>
              <a:t>Fiebre: sepsis</a:t>
            </a:r>
          </a:p>
          <a:p>
            <a:r>
              <a:rPr lang="es-ES" dirty="0"/>
              <a:t>Pérdida de peso: malignidad.</a:t>
            </a:r>
          </a:p>
          <a:p>
            <a:r>
              <a:rPr lang="es-ES" dirty="0" err="1"/>
              <a:t>Encefalopatia</a:t>
            </a:r>
            <a:r>
              <a:rPr lang="es-ES" dirty="0"/>
              <a:t>, asterixis.</a:t>
            </a:r>
          </a:p>
          <a:p>
            <a:r>
              <a:rPr lang="es-ES" dirty="0"/>
              <a:t>Eritema palmar, ginecomastia.</a:t>
            </a:r>
            <a:endParaRPr lang="es-CO" dirty="0"/>
          </a:p>
          <a:p>
            <a:endParaRPr lang="es-ES" dirty="0"/>
          </a:p>
          <a:p>
            <a:endParaRPr lang="es-ES" dirty="0"/>
          </a:p>
          <a:p>
            <a:endParaRPr lang="es-ES" dirty="0"/>
          </a:p>
          <a:p>
            <a:endParaRPr lang="es-CO" dirty="0"/>
          </a:p>
        </p:txBody>
      </p:sp>
      <p:sp>
        <p:nvSpPr>
          <p:cNvPr id="4" name="CuadroTexto 3">
            <a:extLst>
              <a:ext uri="{FF2B5EF4-FFF2-40B4-BE49-F238E27FC236}">
                <a16:creationId xmlns:a16="http://schemas.microsoft.com/office/drawing/2014/main" id="{ED50FDC6-3E21-45B4-A3EE-C19428455E58}"/>
              </a:ext>
            </a:extLst>
          </p:cNvPr>
          <p:cNvSpPr txBox="1"/>
          <p:nvPr/>
        </p:nvSpPr>
        <p:spPr>
          <a:xfrm>
            <a:off x="5805715" y="6457825"/>
            <a:ext cx="7608641" cy="369332"/>
          </a:xfrm>
          <a:prstGeom prst="rect">
            <a:avLst/>
          </a:prstGeom>
          <a:noFill/>
        </p:spPr>
        <p:txBody>
          <a:bodyPr wrap="square" rtlCol="0">
            <a:spAutoFit/>
          </a:bodyPr>
          <a:lstStyle/>
          <a:p>
            <a:r>
              <a:rPr lang="en-US" dirty="0"/>
              <a:t>Méndez N, et al. Am J Gastroenterol. 2019 Aug 1;114(8):1185–8. </a:t>
            </a:r>
            <a:endParaRPr lang="es-CO" dirty="0"/>
          </a:p>
        </p:txBody>
      </p:sp>
      <p:sp>
        <p:nvSpPr>
          <p:cNvPr id="5" name="CuadroTexto 4">
            <a:extLst>
              <a:ext uri="{FF2B5EF4-FFF2-40B4-BE49-F238E27FC236}">
                <a16:creationId xmlns:a16="http://schemas.microsoft.com/office/drawing/2014/main" id="{F2BC1850-0C0B-4E7A-9E34-13363A5E8D08}"/>
              </a:ext>
            </a:extLst>
          </p:cNvPr>
          <p:cNvSpPr txBox="1"/>
          <p:nvPr/>
        </p:nvSpPr>
        <p:spPr>
          <a:xfrm>
            <a:off x="6244047" y="6197165"/>
            <a:ext cx="7608641" cy="369332"/>
          </a:xfrm>
          <a:prstGeom prst="rect">
            <a:avLst/>
          </a:prstGeom>
          <a:noFill/>
        </p:spPr>
        <p:txBody>
          <a:bodyPr wrap="square" rtlCol="0">
            <a:spAutoFit/>
          </a:bodyPr>
          <a:lstStyle/>
          <a:p>
            <a:r>
              <a:rPr lang="en-US" dirty="0"/>
              <a:t>Fargo M, et al. Am Fam Physician. 2017 Apr 11;95(3):164–8.</a:t>
            </a:r>
            <a:endParaRPr lang="es-CO" dirty="0"/>
          </a:p>
        </p:txBody>
      </p:sp>
    </p:spTree>
    <p:extLst>
      <p:ext uri="{BB962C8B-B14F-4D97-AF65-F5344CB8AC3E}">
        <p14:creationId xmlns:p14="http://schemas.microsoft.com/office/powerpoint/2010/main" val="18599498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F017BC-3D52-43E4-8AC7-874E7667D05F}"/>
              </a:ext>
            </a:extLst>
          </p:cNvPr>
          <p:cNvSpPr>
            <a:spLocks noGrp="1"/>
          </p:cNvSpPr>
          <p:nvPr>
            <p:ph type="title"/>
          </p:nvPr>
        </p:nvSpPr>
        <p:spPr/>
        <p:txBody>
          <a:bodyPr/>
          <a:lstStyle/>
          <a:p>
            <a:r>
              <a:rPr lang="es-ES" dirty="0"/>
              <a:t>Laboratorio</a:t>
            </a:r>
            <a:endParaRPr lang="es-CO" dirty="0"/>
          </a:p>
        </p:txBody>
      </p:sp>
      <p:sp>
        <p:nvSpPr>
          <p:cNvPr id="3" name="Marcador de contenido 2">
            <a:extLst>
              <a:ext uri="{FF2B5EF4-FFF2-40B4-BE49-F238E27FC236}">
                <a16:creationId xmlns:a16="http://schemas.microsoft.com/office/drawing/2014/main" id="{401B40B5-A46D-48C8-A8EB-4AFA64978C93}"/>
              </a:ext>
            </a:extLst>
          </p:cNvPr>
          <p:cNvSpPr>
            <a:spLocks noGrp="1"/>
          </p:cNvSpPr>
          <p:nvPr>
            <p:ph idx="1"/>
          </p:nvPr>
        </p:nvSpPr>
        <p:spPr/>
        <p:txBody>
          <a:bodyPr/>
          <a:lstStyle/>
          <a:p>
            <a:r>
              <a:rPr lang="es-ES" dirty="0"/>
              <a:t>Hemograma, ESP.</a:t>
            </a:r>
          </a:p>
          <a:p>
            <a:r>
              <a:rPr lang="es-ES" dirty="0"/>
              <a:t>AST, ALT*, FA*, GGT.</a:t>
            </a:r>
          </a:p>
          <a:p>
            <a:r>
              <a:rPr lang="es-ES" dirty="0"/>
              <a:t>Bilirrubinas.</a:t>
            </a:r>
          </a:p>
          <a:p>
            <a:r>
              <a:rPr lang="es-ES" dirty="0"/>
              <a:t>Ácidos biliares o Colesterol total: Colestasis anictérica*.</a:t>
            </a:r>
          </a:p>
          <a:p>
            <a:r>
              <a:rPr lang="es-ES" dirty="0"/>
              <a:t>Albúmina, tiempos de coagulación – función hepática.</a:t>
            </a:r>
          </a:p>
          <a:p>
            <a:r>
              <a:rPr lang="es-ES" dirty="0"/>
              <a:t>Hepatitis viral.</a:t>
            </a:r>
          </a:p>
          <a:p>
            <a:r>
              <a:rPr lang="es-ES" dirty="0"/>
              <a:t>Imagen: NASH, cirrosis, obstrucción.</a:t>
            </a:r>
            <a:endParaRPr lang="es-CO" dirty="0"/>
          </a:p>
        </p:txBody>
      </p:sp>
      <p:sp>
        <p:nvSpPr>
          <p:cNvPr id="4" name="CuadroTexto 3">
            <a:extLst>
              <a:ext uri="{FF2B5EF4-FFF2-40B4-BE49-F238E27FC236}">
                <a16:creationId xmlns:a16="http://schemas.microsoft.com/office/drawing/2014/main" id="{7267880F-5CF1-453E-8980-5B8FA4CD6172}"/>
              </a:ext>
            </a:extLst>
          </p:cNvPr>
          <p:cNvSpPr txBox="1"/>
          <p:nvPr/>
        </p:nvSpPr>
        <p:spPr>
          <a:xfrm>
            <a:off x="5805715" y="6457825"/>
            <a:ext cx="7608641" cy="369332"/>
          </a:xfrm>
          <a:prstGeom prst="rect">
            <a:avLst/>
          </a:prstGeom>
          <a:noFill/>
        </p:spPr>
        <p:txBody>
          <a:bodyPr wrap="square" rtlCol="0">
            <a:spAutoFit/>
          </a:bodyPr>
          <a:lstStyle/>
          <a:p>
            <a:r>
              <a:rPr lang="en-US" dirty="0"/>
              <a:t>Méndez N, et al. Am J Gastroenterol. 2019 Aug 1;114(8):1185–8. </a:t>
            </a:r>
            <a:endParaRPr lang="es-CO" dirty="0"/>
          </a:p>
        </p:txBody>
      </p:sp>
    </p:spTree>
    <p:extLst>
      <p:ext uri="{BB962C8B-B14F-4D97-AF65-F5344CB8AC3E}">
        <p14:creationId xmlns:p14="http://schemas.microsoft.com/office/powerpoint/2010/main" val="37213050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Marcador de contenido 5">
            <a:extLst>
              <a:ext uri="{FF2B5EF4-FFF2-40B4-BE49-F238E27FC236}">
                <a16:creationId xmlns:a16="http://schemas.microsoft.com/office/drawing/2014/main" id="{F52F5DFB-16BD-4570-B963-C5ACB03BB112}"/>
              </a:ext>
            </a:extLst>
          </p:cNvPr>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4151176" y="412955"/>
            <a:ext cx="7952335" cy="5482667"/>
          </a:xfrm>
        </p:spPr>
      </p:pic>
      <p:sp>
        <p:nvSpPr>
          <p:cNvPr id="4" name="CuadroTexto 3">
            <a:extLst>
              <a:ext uri="{FF2B5EF4-FFF2-40B4-BE49-F238E27FC236}">
                <a16:creationId xmlns:a16="http://schemas.microsoft.com/office/drawing/2014/main" id="{99D30DDC-2705-4F9D-BD87-2A609C9A4697}"/>
              </a:ext>
            </a:extLst>
          </p:cNvPr>
          <p:cNvSpPr txBox="1"/>
          <p:nvPr/>
        </p:nvSpPr>
        <p:spPr>
          <a:xfrm>
            <a:off x="7549479" y="6370724"/>
            <a:ext cx="7608641" cy="307777"/>
          </a:xfrm>
          <a:prstGeom prst="rect">
            <a:avLst/>
          </a:prstGeom>
          <a:noFill/>
        </p:spPr>
        <p:txBody>
          <a:bodyPr wrap="square" rtlCol="0">
            <a:spAutoFit/>
          </a:bodyPr>
          <a:lstStyle/>
          <a:p>
            <a:r>
              <a:rPr lang="en-US" sz="1400" dirty="0" err="1">
                <a:latin typeface="Montserrat" panose="00000500000000000000" pitchFamily="50" charset="0"/>
              </a:rPr>
              <a:t>Kathpalia</a:t>
            </a:r>
            <a:r>
              <a:rPr lang="en-US" sz="1400" dirty="0">
                <a:latin typeface="Montserrat" panose="00000500000000000000" pitchFamily="50" charset="0"/>
              </a:rPr>
              <a:t> P. Clin Liver Dis. 2015 Feb;19(1):155–70.</a:t>
            </a:r>
            <a:endParaRPr lang="es-CO" sz="1400" dirty="0">
              <a:latin typeface="Montserrat" panose="00000500000000000000" pitchFamily="50" charset="0"/>
            </a:endParaRPr>
          </a:p>
        </p:txBody>
      </p:sp>
    </p:spTree>
    <p:extLst>
      <p:ext uri="{BB962C8B-B14F-4D97-AF65-F5344CB8AC3E}">
        <p14:creationId xmlns:p14="http://schemas.microsoft.com/office/powerpoint/2010/main" val="4429012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BEE1E9-64E9-4C8E-91BB-5549B1C834A7}"/>
              </a:ext>
            </a:extLst>
          </p:cNvPr>
          <p:cNvSpPr>
            <a:spLocks noGrp="1"/>
          </p:cNvSpPr>
          <p:nvPr>
            <p:ph type="title"/>
          </p:nvPr>
        </p:nvSpPr>
        <p:spPr/>
        <p:txBody>
          <a:bodyPr/>
          <a:lstStyle/>
          <a:p>
            <a:r>
              <a:rPr lang="es-ES" dirty="0"/>
              <a:t>Imágenes</a:t>
            </a:r>
            <a:endParaRPr lang="es-CO" dirty="0"/>
          </a:p>
        </p:txBody>
      </p:sp>
      <p:pic>
        <p:nvPicPr>
          <p:cNvPr id="6" name="Marcador de contenido 5">
            <a:extLst>
              <a:ext uri="{FF2B5EF4-FFF2-40B4-BE49-F238E27FC236}">
                <a16:creationId xmlns:a16="http://schemas.microsoft.com/office/drawing/2014/main" id="{773CF022-4307-4553-B262-A83ED6852C6A}"/>
              </a:ext>
            </a:extLst>
          </p:cNvPr>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4479312" y="1429681"/>
            <a:ext cx="7624197" cy="3998637"/>
          </a:xfrm>
        </p:spPr>
      </p:pic>
      <p:sp>
        <p:nvSpPr>
          <p:cNvPr id="4" name="CuadroTexto 3">
            <a:extLst>
              <a:ext uri="{FF2B5EF4-FFF2-40B4-BE49-F238E27FC236}">
                <a16:creationId xmlns:a16="http://schemas.microsoft.com/office/drawing/2014/main" id="{7AD64C17-AB79-4FEB-B763-F6DBB4BFCC3B}"/>
              </a:ext>
            </a:extLst>
          </p:cNvPr>
          <p:cNvSpPr txBox="1"/>
          <p:nvPr/>
        </p:nvSpPr>
        <p:spPr>
          <a:xfrm>
            <a:off x="7169002" y="6370724"/>
            <a:ext cx="7608641" cy="307777"/>
          </a:xfrm>
          <a:prstGeom prst="rect">
            <a:avLst/>
          </a:prstGeom>
          <a:noFill/>
        </p:spPr>
        <p:txBody>
          <a:bodyPr wrap="square" rtlCol="0">
            <a:spAutoFit/>
          </a:bodyPr>
          <a:lstStyle/>
          <a:p>
            <a:r>
              <a:rPr lang="en-US" sz="1400" dirty="0" err="1">
                <a:latin typeface="Montserrat" panose="00000500000000000000" pitchFamily="50" charset="0"/>
              </a:rPr>
              <a:t>Kathpalia</a:t>
            </a:r>
            <a:r>
              <a:rPr lang="en-US" sz="1400" dirty="0">
                <a:latin typeface="Montserrat" panose="00000500000000000000" pitchFamily="50" charset="0"/>
              </a:rPr>
              <a:t> P. Clin Liver Dis. 2015 Feb;19(1):155–70.</a:t>
            </a:r>
            <a:endParaRPr lang="es-CO" sz="1400" dirty="0">
              <a:latin typeface="Montserrat" panose="00000500000000000000" pitchFamily="50" charset="0"/>
            </a:endParaRPr>
          </a:p>
        </p:txBody>
      </p:sp>
    </p:spTree>
    <p:extLst>
      <p:ext uri="{BB962C8B-B14F-4D97-AF65-F5344CB8AC3E}">
        <p14:creationId xmlns:p14="http://schemas.microsoft.com/office/powerpoint/2010/main" val="15382807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8418B8-1D9F-454D-8BA8-54286176B89D}"/>
              </a:ext>
            </a:extLst>
          </p:cNvPr>
          <p:cNvSpPr>
            <a:spLocks noGrp="1"/>
          </p:cNvSpPr>
          <p:nvPr>
            <p:ph type="title"/>
          </p:nvPr>
        </p:nvSpPr>
        <p:spPr>
          <a:xfrm>
            <a:off x="838200" y="-49182"/>
            <a:ext cx="10515600" cy="1325563"/>
          </a:xfrm>
        </p:spPr>
        <p:txBody>
          <a:bodyPr/>
          <a:lstStyle/>
          <a:p>
            <a:r>
              <a:rPr lang="es-ES" dirty="0"/>
              <a:t>Hiperbilirrubinemia no conjugada</a:t>
            </a:r>
            <a:endParaRPr lang="es-CO" dirty="0"/>
          </a:p>
        </p:txBody>
      </p:sp>
      <p:sp>
        <p:nvSpPr>
          <p:cNvPr id="3" name="Marcador de contenido 2">
            <a:extLst>
              <a:ext uri="{FF2B5EF4-FFF2-40B4-BE49-F238E27FC236}">
                <a16:creationId xmlns:a16="http://schemas.microsoft.com/office/drawing/2014/main" id="{75D624F9-3BFC-41FA-A990-DDCA4ADB99DE}"/>
              </a:ext>
            </a:extLst>
          </p:cNvPr>
          <p:cNvSpPr>
            <a:spLocks noGrp="1"/>
          </p:cNvSpPr>
          <p:nvPr>
            <p:ph idx="1"/>
          </p:nvPr>
        </p:nvSpPr>
        <p:spPr>
          <a:xfrm>
            <a:off x="838200" y="1334010"/>
            <a:ext cx="3981326" cy="4351338"/>
          </a:xfrm>
        </p:spPr>
        <p:txBody>
          <a:bodyPr/>
          <a:lstStyle/>
          <a:p>
            <a:r>
              <a:rPr lang="es-ES" dirty="0"/>
              <a:t>Aumento en producción de bilirrubina.</a:t>
            </a:r>
          </a:p>
          <a:p>
            <a:pPr lvl="1"/>
            <a:r>
              <a:rPr lang="es-ES" dirty="0"/>
              <a:t>Hemólisis.</a:t>
            </a:r>
          </a:p>
          <a:p>
            <a:r>
              <a:rPr lang="es-ES" dirty="0"/>
              <a:t>Alteración en conjugación.</a:t>
            </a:r>
          </a:p>
          <a:p>
            <a:pPr lvl="1"/>
            <a:r>
              <a:rPr lang="es-ES" dirty="0"/>
              <a:t>Gilbert.</a:t>
            </a:r>
          </a:p>
          <a:p>
            <a:pPr lvl="1"/>
            <a:r>
              <a:rPr lang="es-CO" dirty="0" err="1"/>
              <a:t>Crigler</a:t>
            </a:r>
            <a:r>
              <a:rPr lang="es-CO" dirty="0"/>
              <a:t>- </a:t>
            </a:r>
            <a:r>
              <a:rPr lang="es-CO" dirty="0" err="1"/>
              <a:t>Najjar</a:t>
            </a:r>
            <a:r>
              <a:rPr lang="es-CO" dirty="0"/>
              <a:t>.</a:t>
            </a:r>
          </a:p>
        </p:txBody>
      </p:sp>
      <p:pic>
        <p:nvPicPr>
          <p:cNvPr id="5" name="Imagen 4">
            <a:extLst>
              <a:ext uri="{FF2B5EF4-FFF2-40B4-BE49-F238E27FC236}">
                <a16:creationId xmlns:a16="http://schemas.microsoft.com/office/drawing/2014/main" id="{6084EB21-7D5E-438C-B59E-A055046DEC1E}"/>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5702531" y="1226092"/>
            <a:ext cx="5951913" cy="4977721"/>
          </a:xfrm>
          <a:prstGeom prst="rect">
            <a:avLst/>
          </a:prstGeom>
        </p:spPr>
      </p:pic>
      <p:sp>
        <p:nvSpPr>
          <p:cNvPr id="6" name="CuadroTexto 5">
            <a:extLst>
              <a:ext uri="{FF2B5EF4-FFF2-40B4-BE49-F238E27FC236}">
                <a16:creationId xmlns:a16="http://schemas.microsoft.com/office/drawing/2014/main" id="{84FA37CE-36D3-444D-BF1C-521D5CD4491A}"/>
              </a:ext>
            </a:extLst>
          </p:cNvPr>
          <p:cNvSpPr txBox="1"/>
          <p:nvPr/>
        </p:nvSpPr>
        <p:spPr>
          <a:xfrm>
            <a:off x="7296430" y="6443369"/>
            <a:ext cx="7634768" cy="276999"/>
          </a:xfrm>
          <a:prstGeom prst="rect">
            <a:avLst/>
          </a:prstGeom>
          <a:noFill/>
        </p:spPr>
        <p:txBody>
          <a:bodyPr wrap="square" rtlCol="0">
            <a:spAutoFit/>
          </a:bodyPr>
          <a:lstStyle/>
          <a:p>
            <a:r>
              <a:rPr lang="en-US" sz="1200" dirty="0">
                <a:latin typeface="Montserrat" panose="00000500000000000000" pitchFamily="50" charset="0"/>
              </a:rPr>
              <a:t>Fargo M, et al. Am Fam Physician. 2017 Apr 11;95(3):164–8.</a:t>
            </a:r>
            <a:endParaRPr lang="es-CO" sz="1200" dirty="0">
              <a:latin typeface="Montserrat" panose="00000500000000000000" pitchFamily="50" charset="0"/>
            </a:endParaRPr>
          </a:p>
        </p:txBody>
      </p:sp>
    </p:spTree>
    <p:extLst>
      <p:ext uri="{BB962C8B-B14F-4D97-AF65-F5344CB8AC3E}">
        <p14:creationId xmlns:p14="http://schemas.microsoft.com/office/powerpoint/2010/main" val="660177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A2DC77-C52E-4993-8E90-41F0ABB3C01A}"/>
              </a:ext>
            </a:extLst>
          </p:cNvPr>
          <p:cNvSpPr>
            <a:spLocks noGrp="1"/>
          </p:cNvSpPr>
          <p:nvPr>
            <p:ph type="title"/>
          </p:nvPr>
        </p:nvSpPr>
        <p:spPr>
          <a:xfrm>
            <a:off x="838200" y="-27099"/>
            <a:ext cx="10515600" cy="1325563"/>
          </a:xfrm>
        </p:spPr>
        <p:txBody>
          <a:bodyPr/>
          <a:lstStyle/>
          <a:p>
            <a:r>
              <a:rPr lang="es-ES" dirty="0"/>
              <a:t>Hiperbilirrubinemia conjugada</a:t>
            </a:r>
            <a:endParaRPr lang="es-CO" dirty="0"/>
          </a:p>
        </p:txBody>
      </p:sp>
      <p:pic>
        <p:nvPicPr>
          <p:cNvPr id="5" name="Marcador de contenido 4">
            <a:extLst>
              <a:ext uri="{FF2B5EF4-FFF2-40B4-BE49-F238E27FC236}">
                <a16:creationId xmlns:a16="http://schemas.microsoft.com/office/drawing/2014/main" id="{0D48DCC7-A9B9-4808-9BC0-C7BDA8215DC0}"/>
              </a:ext>
            </a:extLst>
          </p:cNvPr>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5748449" y="1073839"/>
            <a:ext cx="6051666" cy="5251886"/>
          </a:xfrm>
        </p:spPr>
      </p:pic>
      <p:sp>
        <p:nvSpPr>
          <p:cNvPr id="6" name="CuadroTexto 5">
            <a:extLst>
              <a:ext uri="{FF2B5EF4-FFF2-40B4-BE49-F238E27FC236}">
                <a16:creationId xmlns:a16="http://schemas.microsoft.com/office/drawing/2014/main" id="{BC349732-660A-4BF3-91EB-22D12A3B1315}"/>
              </a:ext>
            </a:extLst>
          </p:cNvPr>
          <p:cNvSpPr txBox="1"/>
          <p:nvPr/>
        </p:nvSpPr>
        <p:spPr>
          <a:xfrm>
            <a:off x="7407114" y="6492875"/>
            <a:ext cx="7608641" cy="276999"/>
          </a:xfrm>
          <a:prstGeom prst="rect">
            <a:avLst/>
          </a:prstGeom>
          <a:noFill/>
        </p:spPr>
        <p:txBody>
          <a:bodyPr wrap="square" rtlCol="0">
            <a:spAutoFit/>
          </a:bodyPr>
          <a:lstStyle/>
          <a:p>
            <a:r>
              <a:rPr lang="en-US" sz="1200" dirty="0">
                <a:latin typeface="Montserrat" panose="00000500000000000000" pitchFamily="50" charset="0"/>
              </a:rPr>
              <a:t>Fargo M, et al. Am Fam Physician. 2017 Apr 11;95(3):164–8.</a:t>
            </a:r>
            <a:endParaRPr lang="es-CO" sz="1200" dirty="0">
              <a:latin typeface="Montserrat" panose="00000500000000000000" pitchFamily="50" charset="0"/>
            </a:endParaRPr>
          </a:p>
        </p:txBody>
      </p:sp>
    </p:spTree>
    <p:extLst>
      <p:ext uri="{BB962C8B-B14F-4D97-AF65-F5344CB8AC3E}">
        <p14:creationId xmlns:p14="http://schemas.microsoft.com/office/powerpoint/2010/main" val="11429855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A6EBE3-F5D7-42B7-94ED-416885BBC84F}"/>
              </a:ext>
            </a:extLst>
          </p:cNvPr>
          <p:cNvSpPr>
            <a:spLocks noGrp="1"/>
          </p:cNvSpPr>
          <p:nvPr>
            <p:ph type="title"/>
          </p:nvPr>
        </p:nvSpPr>
        <p:spPr/>
        <p:txBody>
          <a:bodyPr/>
          <a:lstStyle/>
          <a:p>
            <a:r>
              <a:rPr lang="es-ES" dirty="0"/>
              <a:t>Intrahepáticas – Agudas</a:t>
            </a:r>
            <a:endParaRPr lang="es-CO" dirty="0"/>
          </a:p>
        </p:txBody>
      </p:sp>
      <p:sp>
        <p:nvSpPr>
          <p:cNvPr id="3" name="Marcador de contenido 2">
            <a:extLst>
              <a:ext uri="{FF2B5EF4-FFF2-40B4-BE49-F238E27FC236}">
                <a16:creationId xmlns:a16="http://schemas.microsoft.com/office/drawing/2014/main" id="{9A495C5E-5C0C-4629-A518-487A3E51A7F0}"/>
              </a:ext>
            </a:extLst>
          </p:cNvPr>
          <p:cNvSpPr>
            <a:spLocks noGrp="1"/>
          </p:cNvSpPr>
          <p:nvPr>
            <p:ph idx="1"/>
          </p:nvPr>
        </p:nvSpPr>
        <p:spPr/>
        <p:txBody>
          <a:bodyPr/>
          <a:lstStyle/>
          <a:p>
            <a:r>
              <a:rPr lang="es-ES" dirty="0"/>
              <a:t>DILI.</a:t>
            </a:r>
          </a:p>
          <a:p>
            <a:r>
              <a:rPr lang="es-ES" dirty="0"/>
              <a:t>Hepatitis autoinmune.</a:t>
            </a:r>
          </a:p>
          <a:p>
            <a:r>
              <a:rPr lang="es-ES" dirty="0"/>
              <a:t>Hepatitis viral.</a:t>
            </a:r>
          </a:p>
          <a:p>
            <a:r>
              <a:rPr lang="es-ES" dirty="0"/>
              <a:t>Hepatitis isquémica.</a:t>
            </a:r>
          </a:p>
          <a:p>
            <a:r>
              <a:rPr lang="es-ES" dirty="0"/>
              <a:t>Wilson.</a:t>
            </a:r>
          </a:p>
          <a:p>
            <a:endParaRPr lang="es-CO" dirty="0"/>
          </a:p>
        </p:txBody>
      </p:sp>
      <p:sp>
        <p:nvSpPr>
          <p:cNvPr id="4" name="CuadroTexto 3">
            <a:extLst>
              <a:ext uri="{FF2B5EF4-FFF2-40B4-BE49-F238E27FC236}">
                <a16:creationId xmlns:a16="http://schemas.microsoft.com/office/drawing/2014/main" id="{AB2EC458-D081-4E17-8E06-4F60E559F099}"/>
              </a:ext>
            </a:extLst>
          </p:cNvPr>
          <p:cNvSpPr txBox="1"/>
          <p:nvPr/>
        </p:nvSpPr>
        <p:spPr>
          <a:xfrm>
            <a:off x="7493157" y="6356350"/>
            <a:ext cx="7608641" cy="307777"/>
          </a:xfrm>
          <a:prstGeom prst="rect">
            <a:avLst/>
          </a:prstGeom>
          <a:noFill/>
        </p:spPr>
        <p:txBody>
          <a:bodyPr wrap="square" rtlCol="0">
            <a:spAutoFit/>
          </a:bodyPr>
          <a:lstStyle/>
          <a:p>
            <a:r>
              <a:rPr lang="en-US" sz="1400" dirty="0" err="1">
                <a:latin typeface="Montserrat" panose="00000500000000000000" pitchFamily="50" charset="0"/>
              </a:rPr>
              <a:t>Kathpalia</a:t>
            </a:r>
            <a:r>
              <a:rPr lang="en-US" sz="1400" dirty="0">
                <a:latin typeface="Montserrat" panose="00000500000000000000" pitchFamily="50" charset="0"/>
              </a:rPr>
              <a:t> P. Clin Liver Dis. 2015 Feb;19(1):155–70.</a:t>
            </a:r>
            <a:endParaRPr lang="es-CO" sz="1400" dirty="0">
              <a:latin typeface="Montserrat" panose="00000500000000000000" pitchFamily="50" charset="0"/>
            </a:endParaRPr>
          </a:p>
        </p:txBody>
      </p:sp>
    </p:spTree>
    <p:extLst>
      <p:ext uri="{BB962C8B-B14F-4D97-AF65-F5344CB8AC3E}">
        <p14:creationId xmlns:p14="http://schemas.microsoft.com/office/powerpoint/2010/main" val="3102599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4906F2-80F7-4F60-A928-AC4B9EDAF6EA}"/>
              </a:ext>
            </a:extLst>
          </p:cNvPr>
          <p:cNvSpPr>
            <a:spLocks noGrp="1"/>
          </p:cNvSpPr>
          <p:nvPr>
            <p:ph type="title"/>
          </p:nvPr>
        </p:nvSpPr>
        <p:spPr>
          <a:xfrm>
            <a:off x="838200" y="2766218"/>
            <a:ext cx="10515600" cy="1325563"/>
          </a:xfrm>
        </p:spPr>
        <p:txBody>
          <a:bodyPr/>
          <a:lstStyle/>
          <a:p>
            <a:pPr algn="ctr"/>
            <a:r>
              <a:rPr lang="es-CO" dirty="0"/>
              <a:t>Capacidad de transporte</a:t>
            </a:r>
            <a:br>
              <a:rPr lang="es-CO" dirty="0"/>
            </a:br>
            <a:endParaRPr lang="es-CO" dirty="0"/>
          </a:p>
        </p:txBody>
      </p:sp>
    </p:spTree>
    <p:extLst>
      <p:ext uri="{BB962C8B-B14F-4D97-AF65-F5344CB8AC3E}">
        <p14:creationId xmlns:p14="http://schemas.microsoft.com/office/powerpoint/2010/main" val="29230506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67383C8A-57AD-4C71-BD0F-F1EE73A934C1}"/>
              </a:ext>
            </a:extLst>
          </p:cNvPr>
          <p:cNvPicPr>
            <a:picLocks noGrp="1" noChangeAspect="1"/>
          </p:cNvPicPr>
          <p:nvPr>
            <p:ph idx="1"/>
          </p:nvPr>
        </p:nvPicPr>
        <p:blipFill>
          <a:blip r:embed="rId3">
            <a:extLst>
              <a:ext uri="{28A0092B-C50C-407E-A947-70E740481C1C}">
                <a14:useLocalDpi xmlns:a14="http://schemas.microsoft.com/office/drawing/2010/main"/>
              </a:ext>
            </a:extLst>
          </a:blip>
          <a:stretch>
            <a:fillRect/>
          </a:stretch>
        </p:blipFill>
        <p:spPr>
          <a:xfrm>
            <a:off x="640251" y="125161"/>
            <a:ext cx="5512173" cy="4080835"/>
          </a:xfrm>
        </p:spPr>
      </p:pic>
      <p:pic>
        <p:nvPicPr>
          <p:cNvPr id="7" name="Imagen 6">
            <a:extLst>
              <a:ext uri="{FF2B5EF4-FFF2-40B4-BE49-F238E27FC236}">
                <a16:creationId xmlns:a16="http://schemas.microsoft.com/office/drawing/2014/main" id="{E5388C84-3E43-4766-B2F7-405083526728}"/>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6647724" y="605324"/>
            <a:ext cx="5201376" cy="4744112"/>
          </a:xfrm>
          <a:prstGeom prst="rect">
            <a:avLst/>
          </a:prstGeom>
        </p:spPr>
      </p:pic>
      <p:sp>
        <p:nvSpPr>
          <p:cNvPr id="8" name="CuadroTexto 7">
            <a:extLst>
              <a:ext uri="{FF2B5EF4-FFF2-40B4-BE49-F238E27FC236}">
                <a16:creationId xmlns:a16="http://schemas.microsoft.com/office/drawing/2014/main" id="{BEE220DC-0D23-4B00-B019-590637EF1378}"/>
              </a:ext>
            </a:extLst>
          </p:cNvPr>
          <p:cNvSpPr txBox="1"/>
          <p:nvPr/>
        </p:nvSpPr>
        <p:spPr>
          <a:xfrm>
            <a:off x="5840628" y="6252676"/>
            <a:ext cx="7951360" cy="276999"/>
          </a:xfrm>
          <a:prstGeom prst="rect">
            <a:avLst/>
          </a:prstGeom>
          <a:noFill/>
        </p:spPr>
        <p:txBody>
          <a:bodyPr wrap="square" rtlCol="0">
            <a:spAutoFit/>
          </a:bodyPr>
          <a:lstStyle/>
          <a:p>
            <a:r>
              <a:rPr lang="en-US" sz="1200" dirty="0">
                <a:latin typeface="Montserrat" panose="00000500000000000000" pitchFamily="50" charset="0"/>
              </a:rPr>
              <a:t>EASL Clinical Practice Guidelines: Drug-induced liver injury. J Hepatol (2019)</a:t>
            </a:r>
            <a:endParaRPr lang="es-CO" sz="1200" dirty="0">
              <a:latin typeface="Montserrat" panose="00000500000000000000" pitchFamily="50" charset="0"/>
            </a:endParaRPr>
          </a:p>
        </p:txBody>
      </p:sp>
    </p:spTree>
    <p:extLst>
      <p:ext uri="{BB962C8B-B14F-4D97-AF65-F5344CB8AC3E}">
        <p14:creationId xmlns:p14="http://schemas.microsoft.com/office/powerpoint/2010/main" val="6559532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682A9B9-EC93-4C18-B0CB-2657AE21D662}"/>
              </a:ext>
            </a:extLst>
          </p:cNvPr>
          <p:cNvSpPr>
            <a:spLocks noGrp="1"/>
          </p:cNvSpPr>
          <p:nvPr>
            <p:ph idx="1"/>
          </p:nvPr>
        </p:nvSpPr>
        <p:spPr/>
        <p:txBody>
          <a:bodyPr/>
          <a:lstStyle/>
          <a:p>
            <a:r>
              <a:rPr lang="es-ES" dirty="0"/>
              <a:t>ALT o AST &gt;8LSN.</a:t>
            </a:r>
          </a:p>
          <a:p>
            <a:r>
              <a:rPr lang="es-ES" dirty="0"/>
              <a:t>ALT o AST &gt;5LSN por más de 2 semanas.</a:t>
            </a:r>
          </a:p>
          <a:p>
            <a:r>
              <a:rPr lang="es-ES" dirty="0"/>
              <a:t>ALT o AST &gt;3 LSN y BT&gt;2 o INR &gt;1.5</a:t>
            </a:r>
          </a:p>
          <a:p>
            <a:r>
              <a:rPr lang="es-ES" dirty="0"/>
              <a:t>ALT o AST &gt;3 LSN con síntomas (fatiga, náuseas, vómito, dolor hipocondrio, </a:t>
            </a:r>
            <a:r>
              <a:rPr lang="es-ES" dirty="0" err="1"/>
              <a:t>rash</a:t>
            </a:r>
            <a:r>
              <a:rPr lang="es-ES" dirty="0"/>
              <a:t>, eosinofilia).</a:t>
            </a:r>
            <a:endParaRPr lang="es-CO" dirty="0"/>
          </a:p>
        </p:txBody>
      </p:sp>
      <p:sp>
        <p:nvSpPr>
          <p:cNvPr id="5" name="CuadroTexto 4">
            <a:extLst>
              <a:ext uri="{FF2B5EF4-FFF2-40B4-BE49-F238E27FC236}">
                <a16:creationId xmlns:a16="http://schemas.microsoft.com/office/drawing/2014/main" id="{460F1D8F-73C4-4B36-80C3-C71D7F161233}"/>
              </a:ext>
            </a:extLst>
          </p:cNvPr>
          <p:cNvSpPr txBox="1"/>
          <p:nvPr/>
        </p:nvSpPr>
        <p:spPr>
          <a:xfrm>
            <a:off x="5916828" y="6356350"/>
            <a:ext cx="7951360" cy="276999"/>
          </a:xfrm>
          <a:prstGeom prst="rect">
            <a:avLst/>
          </a:prstGeom>
          <a:noFill/>
        </p:spPr>
        <p:txBody>
          <a:bodyPr wrap="square" rtlCol="0">
            <a:spAutoFit/>
          </a:bodyPr>
          <a:lstStyle/>
          <a:p>
            <a:r>
              <a:rPr lang="en-US" sz="1200" dirty="0">
                <a:latin typeface="Montserrat" panose="00000500000000000000" pitchFamily="50" charset="0"/>
              </a:rPr>
              <a:t>EASL Clinical Practice Guidelines: Drug-induced liver injury. J Hepatol (2019)</a:t>
            </a:r>
            <a:endParaRPr lang="es-CO" sz="1200" dirty="0">
              <a:latin typeface="Montserrat" panose="00000500000000000000" pitchFamily="50" charset="0"/>
            </a:endParaRPr>
          </a:p>
        </p:txBody>
      </p:sp>
    </p:spTree>
    <p:extLst>
      <p:ext uri="{BB962C8B-B14F-4D97-AF65-F5344CB8AC3E}">
        <p14:creationId xmlns:p14="http://schemas.microsoft.com/office/powerpoint/2010/main" val="36360274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146674-5897-491B-A75C-B2FC88C2D7A0}"/>
              </a:ext>
            </a:extLst>
          </p:cNvPr>
          <p:cNvSpPr>
            <a:spLocks noGrp="1"/>
          </p:cNvSpPr>
          <p:nvPr>
            <p:ph type="title"/>
          </p:nvPr>
        </p:nvSpPr>
        <p:spPr/>
        <p:txBody>
          <a:bodyPr/>
          <a:lstStyle/>
          <a:p>
            <a:r>
              <a:rPr lang="es-ES" dirty="0"/>
              <a:t>Intrahepática – Enfermedad hepática crónica</a:t>
            </a:r>
            <a:endParaRPr lang="es-CO" dirty="0"/>
          </a:p>
        </p:txBody>
      </p:sp>
      <p:sp>
        <p:nvSpPr>
          <p:cNvPr id="3" name="Marcador de contenido 2">
            <a:extLst>
              <a:ext uri="{FF2B5EF4-FFF2-40B4-BE49-F238E27FC236}">
                <a16:creationId xmlns:a16="http://schemas.microsoft.com/office/drawing/2014/main" id="{2986955A-4A0B-4430-8BC5-F976E81C3FB6}"/>
              </a:ext>
            </a:extLst>
          </p:cNvPr>
          <p:cNvSpPr>
            <a:spLocks noGrp="1"/>
          </p:cNvSpPr>
          <p:nvPr>
            <p:ph idx="1"/>
          </p:nvPr>
        </p:nvSpPr>
        <p:spPr/>
        <p:txBody>
          <a:bodyPr/>
          <a:lstStyle/>
          <a:p>
            <a:r>
              <a:rPr lang="es-ES" dirty="0"/>
              <a:t>Virales.</a:t>
            </a:r>
          </a:p>
          <a:p>
            <a:r>
              <a:rPr lang="es-ES" dirty="0"/>
              <a:t>Alcohólica.</a:t>
            </a:r>
          </a:p>
          <a:p>
            <a:r>
              <a:rPr lang="es-ES" dirty="0"/>
              <a:t>NASH.</a:t>
            </a:r>
          </a:p>
          <a:p>
            <a:r>
              <a:rPr lang="es-ES" dirty="0"/>
              <a:t>Hemocromatosis.</a:t>
            </a:r>
          </a:p>
          <a:p>
            <a:r>
              <a:rPr lang="es-ES" dirty="0"/>
              <a:t>Deficiencia alfa 1 </a:t>
            </a:r>
            <a:r>
              <a:rPr lang="es-ES" dirty="0" err="1"/>
              <a:t>antitripsina</a:t>
            </a:r>
            <a:r>
              <a:rPr lang="es-ES" dirty="0"/>
              <a:t>.</a:t>
            </a:r>
          </a:p>
          <a:p>
            <a:r>
              <a:rPr lang="es-ES" dirty="0"/>
              <a:t>Colangitis biliar primaria.</a:t>
            </a:r>
          </a:p>
          <a:p>
            <a:r>
              <a:rPr lang="es-ES" dirty="0"/>
              <a:t>Hepatitis autoinmune.</a:t>
            </a:r>
            <a:endParaRPr lang="es-CO" dirty="0"/>
          </a:p>
        </p:txBody>
      </p:sp>
      <p:sp>
        <p:nvSpPr>
          <p:cNvPr id="4" name="CuadroTexto 3">
            <a:extLst>
              <a:ext uri="{FF2B5EF4-FFF2-40B4-BE49-F238E27FC236}">
                <a16:creationId xmlns:a16="http://schemas.microsoft.com/office/drawing/2014/main" id="{64A7B95B-8D48-49B4-8BE8-7A60618ADA14}"/>
              </a:ext>
            </a:extLst>
          </p:cNvPr>
          <p:cNvSpPr txBox="1"/>
          <p:nvPr/>
        </p:nvSpPr>
        <p:spPr>
          <a:xfrm>
            <a:off x="7493157" y="6202461"/>
            <a:ext cx="7608641" cy="307777"/>
          </a:xfrm>
          <a:prstGeom prst="rect">
            <a:avLst/>
          </a:prstGeom>
          <a:noFill/>
        </p:spPr>
        <p:txBody>
          <a:bodyPr wrap="square" rtlCol="0">
            <a:spAutoFit/>
          </a:bodyPr>
          <a:lstStyle/>
          <a:p>
            <a:r>
              <a:rPr lang="en-US" sz="1400" dirty="0" err="1">
                <a:latin typeface="Montserrat" panose="00000500000000000000" pitchFamily="50" charset="0"/>
              </a:rPr>
              <a:t>Kathpalia</a:t>
            </a:r>
            <a:r>
              <a:rPr lang="en-US" sz="1400" dirty="0">
                <a:latin typeface="Montserrat" panose="00000500000000000000" pitchFamily="50" charset="0"/>
              </a:rPr>
              <a:t> P. Clin Liver Dis. 2015 Feb;19(1):155–70.</a:t>
            </a:r>
            <a:endParaRPr lang="es-CO" sz="1400" dirty="0">
              <a:latin typeface="Montserrat" panose="00000500000000000000" pitchFamily="50" charset="0"/>
            </a:endParaRPr>
          </a:p>
        </p:txBody>
      </p:sp>
    </p:spTree>
    <p:extLst>
      <p:ext uri="{BB962C8B-B14F-4D97-AF65-F5344CB8AC3E}">
        <p14:creationId xmlns:p14="http://schemas.microsoft.com/office/powerpoint/2010/main" val="3644339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DE19C0-45EF-4B67-A24E-BE1989389D40}"/>
              </a:ext>
            </a:extLst>
          </p:cNvPr>
          <p:cNvSpPr>
            <a:spLocks noGrp="1"/>
          </p:cNvSpPr>
          <p:nvPr>
            <p:ph type="title"/>
          </p:nvPr>
        </p:nvSpPr>
        <p:spPr/>
        <p:txBody>
          <a:bodyPr/>
          <a:lstStyle/>
          <a:p>
            <a:r>
              <a:rPr lang="es-ES" dirty="0"/>
              <a:t>Intrahepáticas - Infiltrativas</a:t>
            </a:r>
            <a:endParaRPr lang="es-CO" dirty="0"/>
          </a:p>
        </p:txBody>
      </p:sp>
      <p:sp>
        <p:nvSpPr>
          <p:cNvPr id="3" name="Marcador de contenido 2">
            <a:extLst>
              <a:ext uri="{FF2B5EF4-FFF2-40B4-BE49-F238E27FC236}">
                <a16:creationId xmlns:a16="http://schemas.microsoft.com/office/drawing/2014/main" id="{427C34AB-265A-45D4-985D-8D898779318F}"/>
              </a:ext>
            </a:extLst>
          </p:cNvPr>
          <p:cNvSpPr>
            <a:spLocks noGrp="1"/>
          </p:cNvSpPr>
          <p:nvPr>
            <p:ph idx="1"/>
          </p:nvPr>
        </p:nvSpPr>
        <p:spPr>
          <a:xfrm>
            <a:off x="4145901" y="1960562"/>
            <a:ext cx="7033590" cy="4530725"/>
          </a:xfrm>
        </p:spPr>
        <p:txBody>
          <a:bodyPr/>
          <a:lstStyle/>
          <a:p>
            <a:r>
              <a:rPr lang="es-ES" dirty="0"/>
              <a:t>Malignidad (Linfomas).</a:t>
            </a:r>
          </a:p>
          <a:p>
            <a:r>
              <a:rPr lang="es-ES" dirty="0"/>
              <a:t>Amiloidosis.</a:t>
            </a:r>
          </a:p>
          <a:p>
            <a:r>
              <a:rPr lang="es-ES" dirty="0"/>
              <a:t>Tuberculosis.</a:t>
            </a:r>
          </a:p>
          <a:p>
            <a:r>
              <a:rPr lang="es-ES" dirty="0"/>
              <a:t>Sarcoidosis.</a:t>
            </a:r>
            <a:endParaRPr lang="es-CO" dirty="0"/>
          </a:p>
        </p:txBody>
      </p:sp>
      <p:sp>
        <p:nvSpPr>
          <p:cNvPr id="4" name="CuadroTexto 3">
            <a:extLst>
              <a:ext uri="{FF2B5EF4-FFF2-40B4-BE49-F238E27FC236}">
                <a16:creationId xmlns:a16="http://schemas.microsoft.com/office/drawing/2014/main" id="{90840E1E-FA6F-44D0-889B-AC85FBCC75C9}"/>
              </a:ext>
            </a:extLst>
          </p:cNvPr>
          <p:cNvSpPr txBox="1"/>
          <p:nvPr/>
        </p:nvSpPr>
        <p:spPr>
          <a:xfrm>
            <a:off x="7493157" y="6183510"/>
            <a:ext cx="7608641" cy="307777"/>
          </a:xfrm>
          <a:prstGeom prst="rect">
            <a:avLst/>
          </a:prstGeom>
          <a:noFill/>
        </p:spPr>
        <p:txBody>
          <a:bodyPr wrap="square" rtlCol="0">
            <a:spAutoFit/>
          </a:bodyPr>
          <a:lstStyle/>
          <a:p>
            <a:r>
              <a:rPr lang="en-US" sz="1400" dirty="0" err="1">
                <a:latin typeface="Montserrat" panose="00000500000000000000" pitchFamily="50" charset="0"/>
              </a:rPr>
              <a:t>Kathpalia</a:t>
            </a:r>
            <a:r>
              <a:rPr lang="en-US" sz="1400" dirty="0">
                <a:latin typeface="Montserrat" panose="00000500000000000000" pitchFamily="50" charset="0"/>
              </a:rPr>
              <a:t> P. Clin Liver Dis. 2015 Feb;19(1):155–70.</a:t>
            </a:r>
            <a:endParaRPr lang="es-CO" sz="1400" dirty="0">
              <a:latin typeface="Montserrat" panose="00000500000000000000" pitchFamily="50" charset="0"/>
            </a:endParaRPr>
          </a:p>
        </p:txBody>
      </p:sp>
    </p:spTree>
    <p:extLst>
      <p:ext uri="{BB962C8B-B14F-4D97-AF65-F5344CB8AC3E}">
        <p14:creationId xmlns:p14="http://schemas.microsoft.com/office/powerpoint/2010/main" val="26380866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1826B0-3864-47DC-8873-1F61A063478C}"/>
              </a:ext>
            </a:extLst>
          </p:cNvPr>
          <p:cNvSpPr>
            <a:spLocks noGrp="1"/>
          </p:cNvSpPr>
          <p:nvPr>
            <p:ph type="title"/>
          </p:nvPr>
        </p:nvSpPr>
        <p:spPr>
          <a:xfrm>
            <a:off x="838200" y="81071"/>
            <a:ext cx="10515600" cy="1325563"/>
          </a:xfrm>
        </p:spPr>
        <p:txBody>
          <a:bodyPr/>
          <a:lstStyle/>
          <a:p>
            <a:r>
              <a:rPr lang="es-ES" dirty="0"/>
              <a:t>Etiologías a tener en cuenta</a:t>
            </a:r>
            <a:endParaRPr lang="es-CO" dirty="0"/>
          </a:p>
        </p:txBody>
      </p:sp>
      <p:pic>
        <p:nvPicPr>
          <p:cNvPr id="5" name="Marcador de contenido 4">
            <a:extLst>
              <a:ext uri="{FF2B5EF4-FFF2-40B4-BE49-F238E27FC236}">
                <a16:creationId xmlns:a16="http://schemas.microsoft.com/office/drawing/2014/main" id="{F7A46EA7-9FA1-439D-917D-87D96B0CC2C0}"/>
              </a:ext>
            </a:extLst>
          </p:cNvPr>
          <p:cNvPicPr>
            <a:picLocks noGrp="1" noChangeAspect="1"/>
          </p:cNvPicPr>
          <p:nvPr>
            <p:ph idx="1"/>
          </p:nvPr>
        </p:nvPicPr>
        <p:blipFill>
          <a:blip r:embed="rId3">
            <a:extLst>
              <a:ext uri="{28A0092B-C50C-407E-A947-70E740481C1C}">
                <a14:useLocalDpi xmlns:a14="http://schemas.microsoft.com/office/drawing/2010/main"/>
              </a:ext>
            </a:extLst>
          </a:blip>
          <a:stretch>
            <a:fillRect/>
          </a:stretch>
        </p:blipFill>
        <p:spPr>
          <a:xfrm>
            <a:off x="3972232" y="1240543"/>
            <a:ext cx="8141389" cy="2523115"/>
          </a:xfrm>
        </p:spPr>
      </p:pic>
      <p:pic>
        <p:nvPicPr>
          <p:cNvPr id="7" name="Imagen 6">
            <a:extLst>
              <a:ext uri="{FF2B5EF4-FFF2-40B4-BE49-F238E27FC236}">
                <a16:creationId xmlns:a16="http://schemas.microsoft.com/office/drawing/2014/main" id="{3AC895F7-CFFB-4AC4-8834-9F8E99164A20}"/>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3972232" y="3763658"/>
            <a:ext cx="8141389" cy="2186779"/>
          </a:xfrm>
          <a:prstGeom prst="rect">
            <a:avLst/>
          </a:prstGeom>
        </p:spPr>
      </p:pic>
      <p:sp>
        <p:nvSpPr>
          <p:cNvPr id="8" name="CuadroTexto 7">
            <a:extLst>
              <a:ext uri="{FF2B5EF4-FFF2-40B4-BE49-F238E27FC236}">
                <a16:creationId xmlns:a16="http://schemas.microsoft.com/office/drawing/2014/main" id="{7780F46D-943C-4F8F-93E6-BB391BF5A57A}"/>
              </a:ext>
            </a:extLst>
          </p:cNvPr>
          <p:cNvSpPr txBox="1"/>
          <p:nvPr/>
        </p:nvSpPr>
        <p:spPr>
          <a:xfrm>
            <a:off x="7549479" y="6277857"/>
            <a:ext cx="7608641" cy="307777"/>
          </a:xfrm>
          <a:prstGeom prst="rect">
            <a:avLst/>
          </a:prstGeom>
          <a:noFill/>
        </p:spPr>
        <p:txBody>
          <a:bodyPr wrap="square" rtlCol="0">
            <a:spAutoFit/>
          </a:bodyPr>
          <a:lstStyle/>
          <a:p>
            <a:r>
              <a:rPr lang="en-US" sz="1400" dirty="0" err="1">
                <a:latin typeface="Montserrat" panose="00000500000000000000" pitchFamily="50" charset="0"/>
              </a:rPr>
              <a:t>Kathpalia</a:t>
            </a:r>
            <a:r>
              <a:rPr lang="en-US" sz="1400" dirty="0">
                <a:latin typeface="Montserrat" panose="00000500000000000000" pitchFamily="50" charset="0"/>
              </a:rPr>
              <a:t> P. Clin Liver Dis. 2015 Feb;19(1):155–70.</a:t>
            </a:r>
            <a:endParaRPr lang="es-CO" sz="1400" dirty="0">
              <a:latin typeface="Montserrat" panose="00000500000000000000" pitchFamily="50" charset="0"/>
            </a:endParaRPr>
          </a:p>
        </p:txBody>
      </p:sp>
    </p:spTree>
    <p:extLst>
      <p:ext uri="{BB962C8B-B14F-4D97-AF65-F5344CB8AC3E}">
        <p14:creationId xmlns:p14="http://schemas.microsoft.com/office/powerpoint/2010/main" val="16778878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6918BB-B649-4E93-A079-7E805CD0FA00}"/>
              </a:ext>
            </a:extLst>
          </p:cNvPr>
          <p:cNvSpPr>
            <a:spLocks noGrp="1"/>
          </p:cNvSpPr>
          <p:nvPr>
            <p:ph type="title"/>
          </p:nvPr>
        </p:nvSpPr>
        <p:spPr/>
        <p:txBody>
          <a:bodyPr/>
          <a:lstStyle/>
          <a:p>
            <a:r>
              <a:rPr lang="es-ES" dirty="0"/>
              <a:t>Síndrome de Gilbert</a:t>
            </a:r>
            <a:endParaRPr lang="es-CO" dirty="0"/>
          </a:p>
        </p:txBody>
      </p:sp>
      <p:sp>
        <p:nvSpPr>
          <p:cNvPr id="3" name="Marcador de contenido 2">
            <a:extLst>
              <a:ext uri="{FF2B5EF4-FFF2-40B4-BE49-F238E27FC236}">
                <a16:creationId xmlns:a16="http://schemas.microsoft.com/office/drawing/2014/main" id="{67BC171E-5D62-40E4-87A8-02F5227AC62D}"/>
              </a:ext>
            </a:extLst>
          </p:cNvPr>
          <p:cNvSpPr>
            <a:spLocks noGrp="1"/>
          </p:cNvSpPr>
          <p:nvPr>
            <p:ph idx="1"/>
          </p:nvPr>
        </p:nvSpPr>
        <p:spPr/>
        <p:txBody>
          <a:bodyPr/>
          <a:lstStyle/>
          <a:p>
            <a:r>
              <a:rPr lang="es-ES" dirty="0"/>
              <a:t>2-10% población general.</a:t>
            </a:r>
          </a:p>
          <a:p>
            <a:r>
              <a:rPr lang="es-ES" dirty="0"/>
              <a:t>Usualmente hiperbilirrubinemia no conjugada 1-4 mg/</a:t>
            </a:r>
            <a:r>
              <a:rPr lang="es-ES" dirty="0" err="1"/>
              <a:t>dL</a:t>
            </a:r>
            <a:r>
              <a:rPr lang="es-ES" dirty="0"/>
              <a:t>.</a:t>
            </a:r>
          </a:p>
          <a:p>
            <a:r>
              <a:rPr lang="es-ES" dirty="0"/>
              <a:t>Sin hemólisis, transaminasas normales, US normal.</a:t>
            </a:r>
          </a:p>
          <a:p>
            <a:r>
              <a:rPr lang="es-ES" dirty="0"/>
              <a:t>Déficit parcial </a:t>
            </a:r>
            <a:r>
              <a:rPr lang="es-CO" dirty="0"/>
              <a:t>UGT1A1.</a:t>
            </a:r>
          </a:p>
          <a:p>
            <a:endParaRPr lang="es-CO" dirty="0"/>
          </a:p>
        </p:txBody>
      </p:sp>
      <p:sp>
        <p:nvSpPr>
          <p:cNvPr id="4" name="CuadroTexto 3">
            <a:extLst>
              <a:ext uri="{FF2B5EF4-FFF2-40B4-BE49-F238E27FC236}">
                <a16:creationId xmlns:a16="http://schemas.microsoft.com/office/drawing/2014/main" id="{1F35C74F-39B9-4555-A15F-2C5BE66EF82F}"/>
              </a:ext>
            </a:extLst>
          </p:cNvPr>
          <p:cNvSpPr txBox="1"/>
          <p:nvPr/>
        </p:nvSpPr>
        <p:spPr>
          <a:xfrm>
            <a:off x="6215290" y="6183510"/>
            <a:ext cx="7608641" cy="307777"/>
          </a:xfrm>
          <a:prstGeom prst="rect">
            <a:avLst/>
          </a:prstGeom>
          <a:noFill/>
        </p:spPr>
        <p:txBody>
          <a:bodyPr wrap="square" rtlCol="0">
            <a:spAutoFit/>
          </a:bodyPr>
          <a:lstStyle/>
          <a:p>
            <a:r>
              <a:rPr lang="en-US" sz="1400" dirty="0">
                <a:latin typeface="Montserrat" panose="00000500000000000000" pitchFamily="50" charset="0"/>
              </a:rPr>
              <a:t>Méndez N, et al. Am J Gastroenterol. 2019 Aug 1;114(8):1185–8. </a:t>
            </a:r>
            <a:endParaRPr lang="es-CO" sz="1400" dirty="0">
              <a:latin typeface="Montserrat" panose="00000500000000000000" pitchFamily="50" charset="0"/>
            </a:endParaRPr>
          </a:p>
        </p:txBody>
      </p:sp>
    </p:spTree>
    <p:extLst>
      <p:ext uri="{BB962C8B-B14F-4D97-AF65-F5344CB8AC3E}">
        <p14:creationId xmlns:p14="http://schemas.microsoft.com/office/powerpoint/2010/main" val="11580301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9737EB-12EE-403F-BA77-20F020B8A470}"/>
              </a:ext>
            </a:extLst>
          </p:cNvPr>
          <p:cNvSpPr>
            <a:spLocks noGrp="1"/>
          </p:cNvSpPr>
          <p:nvPr>
            <p:ph type="title"/>
          </p:nvPr>
        </p:nvSpPr>
        <p:spPr/>
        <p:txBody>
          <a:bodyPr/>
          <a:lstStyle/>
          <a:p>
            <a:r>
              <a:rPr lang="es-ES" dirty="0"/>
              <a:t>Evaluación de otras causas</a:t>
            </a:r>
            <a:endParaRPr lang="es-CO" dirty="0"/>
          </a:p>
        </p:txBody>
      </p:sp>
      <p:sp>
        <p:nvSpPr>
          <p:cNvPr id="3" name="Marcador de contenido 2">
            <a:extLst>
              <a:ext uri="{FF2B5EF4-FFF2-40B4-BE49-F238E27FC236}">
                <a16:creationId xmlns:a16="http://schemas.microsoft.com/office/drawing/2014/main" id="{DFD51B2E-3EF0-4D37-8E6C-E06869995A50}"/>
              </a:ext>
            </a:extLst>
          </p:cNvPr>
          <p:cNvSpPr>
            <a:spLocks noGrp="1"/>
          </p:cNvSpPr>
          <p:nvPr>
            <p:ph idx="1"/>
          </p:nvPr>
        </p:nvSpPr>
        <p:spPr/>
        <p:txBody>
          <a:bodyPr/>
          <a:lstStyle/>
          <a:p>
            <a:r>
              <a:rPr lang="es-ES" dirty="0"/>
              <a:t>Hepatitis autoinmune.</a:t>
            </a:r>
          </a:p>
          <a:p>
            <a:r>
              <a:rPr lang="es-ES" dirty="0"/>
              <a:t>Colangitis biliar primaria.</a:t>
            </a:r>
          </a:p>
          <a:p>
            <a:r>
              <a:rPr lang="es-ES" dirty="0" err="1"/>
              <a:t>Budd</a:t>
            </a:r>
            <a:r>
              <a:rPr lang="es-ES" dirty="0"/>
              <a:t>- Chiari.</a:t>
            </a:r>
          </a:p>
          <a:p>
            <a:r>
              <a:rPr lang="es-ES" dirty="0"/>
              <a:t>Wilson.</a:t>
            </a:r>
          </a:p>
          <a:p>
            <a:r>
              <a:rPr lang="es-ES" dirty="0"/>
              <a:t>Hemocromatosis.</a:t>
            </a:r>
          </a:p>
          <a:p>
            <a:r>
              <a:rPr lang="es-ES" dirty="0"/>
              <a:t>Alfa1 </a:t>
            </a:r>
            <a:r>
              <a:rPr lang="es-ES" dirty="0" err="1"/>
              <a:t>antitripsina</a:t>
            </a:r>
            <a:endParaRPr lang="es-ES" dirty="0"/>
          </a:p>
          <a:p>
            <a:r>
              <a:rPr lang="es-ES" dirty="0"/>
              <a:t>Colangitis esclerosante primaria. </a:t>
            </a:r>
          </a:p>
          <a:p>
            <a:r>
              <a:rPr lang="es-ES" dirty="0"/>
              <a:t>IgG4.</a:t>
            </a:r>
            <a:endParaRPr lang="es-CO" dirty="0"/>
          </a:p>
        </p:txBody>
      </p:sp>
      <p:sp>
        <p:nvSpPr>
          <p:cNvPr id="4" name="CuadroTexto 3">
            <a:extLst>
              <a:ext uri="{FF2B5EF4-FFF2-40B4-BE49-F238E27FC236}">
                <a16:creationId xmlns:a16="http://schemas.microsoft.com/office/drawing/2014/main" id="{014D8B7B-8380-420D-BF92-CD1B8FCE02BD}"/>
              </a:ext>
            </a:extLst>
          </p:cNvPr>
          <p:cNvSpPr txBox="1"/>
          <p:nvPr/>
        </p:nvSpPr>
        <p:spPr>
          <a:xfrm>
            <a:off x="7072540" y="6311900"/>
            <a:ext cx="7608641" cy="276999"/>
          </a:xfrm>
          <a:prstGeom prst="rect">
            <a:avLst/>
          </a:prstGeom>
          <a:noFill/>
        </p:spPr>
        <p:txBody>
          <a:bodyPr wrap="square" rtlCol="0">
            <a:spAutoFit/>
          </a:bodyPr>
          <a:lstStyle/>
          <a:p>
            <a:r>
              <a:rPr lang="en-US" sz="1200" dirty="0">
                <a:latin typeface="Montserrat" panose="00000500000000000000" pitchFamily="50" charset="0"/>
              </a:rPr>
              <a:t>Méndez N, et al. Am J Gastroenterol. 2019 Aug 1;114(8):1185–8. </a:t>
            </a:r>
            <a:endParaRPr lang="es-CO" sz="1200" dirty="0">
              <a:latin typeface="Montserrat" panose="00000500000000000000" pitchFamily="50" charset="0"/>
            </a:endParaRPr>
          </a:p>
        </p:txBody>
      </p:sp>
    </p:spTree>
    <p:extLst>
      <p:ext uri="{BB962C8B-B14F-4D97-AF65-F5344CB8AC3E}">
        <p14:creationId xmlns:p14="http://schemas.microsoft.com/office/powerpoint/2010/main" val="8514999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CDFDB56C-89B5-45AF-9D96-1D8876CD4EAE}"/>
              </a:ext>
            </a:extLst>
          </p:cNvPr>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3677114" y="226626"/>
            <a:ext cx="8343891" cy="5584239"/>
          </a:xfrm>
        </p:spPr>
      </p:pic>
      <p:sp>
        <p:nvSpPr>
          <p:cNvPr id="6" name="CuadroTexto 5">
            <a:extLst>
              <a:ext uri="{FF2B5EF4-FFF2-40B4-BE49-F238E27FC236}">
                <a16:creationId xmlns:a16="http://schemas.microsoft.com/office/drawing/2014/main" id="{56EA7E25-FCF8-4E8D-9152-067F98D634A9}"/>
              </a:ext>
            </a:extLst>
          </p:cNvPr>
          <p:cNvSpPr txBox="1"/>
          <p:nvPr/>
        </p:nvSpPr>
        <p:spPr>
          <a:xfrm>
            <a:off x="7446442" y="6354375"/>
            <a:ext cx="7608641" cy="276999"/>
          </a:xfrm>
          <a:prstGeom prst="rect">
            <a:avLst/>
          </a:prstGeom>
          <a:noFill/>
        </p:spPr>
        <p:txBody>
          <a:bodyPr wrap="square" rtlCol="0">
            <a:spAutoFit/>
          </a:bodyPr>
          <a:lstStyle/>
          <a:p>
            <a:r>
              <a:rPr lang="en-US" sz="1200" dirty="0">
                <a:latin typeface="Montserrat" panose="00000500000000000000" pitchFamily="50" charset="0"/>
              </a:rPr>
              <a:t>Fargo M, et al. Am Fam Physician. 2017 Apr 11;95(3):164–8.</a:t>
            </a:r>
            <a:endParaRPr lang="es-CO" sz="1200" dirty="0">
              <a:latin typeface="Montserrat" panose="00000500000000000000" pitchFamily="50" charset="0"/>
            </a:endParaRPr>
          </a:p>
        </p:txBody>
      </p:sp>
      <p:sp>
        <p:nvSpPr>
          <p:cNvPr id="7" name="Rectángulo 6">
            <a:extLst>
              <a:ext uri="{FF2B5EF4-FFF2-40B4-BE49-F238E27FC236}">
                <a16:creationId xmlns:a16="http://schemas.microsoft.com/office/drawing/2014/main" id="{A313D26B-E6CE-41E5-B084-432A820FB47A}"/>
              </a:ext>
            </a:extLst>
          </p:cNvPr>
          <p:cNvSpPr/>
          <p:nvPr/>
        </p:nvSpPr>
        <p:spPr>
          <a:xfrm>
            <a:off x="3677113" y="2498307"/>
            <a:ext cx="1559057" cy="222549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Rectángulo 8">
            <a:extLst>
              <a:ext uri="{FF2B5EF4-FFF2-40B4-BE49-F238E27FC236}">
                <a16:creationId xmlns:a16="http://schemas.microsoft.com/office/drawing/2014/main" id="{A9731F28-4721-4968-AD5D-BE15BA099DB8}"/>
              </a:ext>
            </a:extLst>
          </p:cNvPr>
          <p:cNvSpPr/>
          <p:nvPr/>
        </p:nvSpPr>
        <p:spPr>
          <a:xfrm>
            <a:off x="5230761" y="2411589"/>
            <a:ext cx="2894107" cy="340593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0" name="Rectángulo 9">
            <a:extLst>
              <a:ext uri="{FF2B5EF4-FFF2-40B4-BE49-F238E27FC236}">
                <a16:creationId xmlns:a16="http://schemas.microsoft.com/office/drawing/2014/main" id="{93D4B369-2970-4340-8F4C-7C0A8E9CA596}"/>
              </a:ext>
            </a:extLst>
          </p:cNvPr>
          <p:cNvSpPr/>
          <p:nvPr/>
        </p:nvSpPr>
        <p:spPr>
          <a:xfrm>
            <a:off x="8124868" y="2203437"/>
            <a:ext cx="3876472" cy="365880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2880831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7"/>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9" grpId="0" animBg="1"/>
      <p:bldP spid="9" grpId="1" animBg="1"/>
      <p:bldP spid="10" grpId="0" animBg="1"/>
      <p:bldP spid="10" grpId="1"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345A4F-69C6-4213-986D-519E5BF72286}"/>
              </a:ext>
            </a:extLst>
          </p:cNvPr>
          <p:cNvSpPr>
            <a:spLocks noGrp="1"/>
          </p:cNvSpPr>
          <p:nvPr>
            <p:ph type="title"/>
          </p:nvPr>
        </p:nvSpPr>
        <p:spPr>
          <a:xfrm>
            <a:off x="638175" y="0"/>
            <a:ext cx="10515600" cy="1325563"/>
          </a:xfrm>
        </p:spPr>
        <p:txBody>
          <a:bodyPr/>
          <a:lstStyle/>
          <a:p>
            <a:r>
              <a:rPr lang="es-ES" dirty="0"/>
              <a:t>Hepatocelular</a:t>
            </a:r>
            <a:endParaRPr lang="es-CO" dirty="0"/>
          </a:p>
        </p:txBody>
      </p:sp>
      <p:pic>
        <p:nvPicPr>
          <p:cNvPr id="13" name="Imagen 12">
            <a:extLst>
              <a:ext uri="{FF2B5EF4-FFF2-40B4-BE49-F238E27FC236}">
                <a16:creationId xmlns:a16="http://schemas.microsoft.com/office/drawing/2014/main" id="{95C21015-1ACF-41BC-B27F-6E10478CE8A2}"/>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800225" y="1052229"/>
            <a:ext cx="10391775" cy="3191683"/>
          </a:xfrm>
          <a:prstGeom prst="rect">
            <a:avLst/>
          </a:prstGeom>
        </p:spPr>
      </p:pic>
      <p:sp>
        <p:nvSpPr>
          <p:cNvPr id="16" name="CuadroTexto 15">
            <a:extLst>
              <a:ext uri="{FF2B5EF4-FFF2-40B4-BE49-F238E27FC236}">
                <a16:creationId xmlns:a16="http://schemas.microsoft.com/office/drawing/2014/main" id="{878E366B-751B-4A0D-AFC7-0B730DD35611}"/>
              </a:ext>
            </a:extLst>
          </p:cNvPr>
          <p:cNvSpPr txBox="1"/>
          <p:nvPr/>
        </p:nvSpPr>
        <p:spPr>
          <a:xfrm>
            <a:off x="6405790" y="6257800"/>
            <a:ext cx="7608641" cy="307777"/>
          </a:xfrm>
          <a:prstGeom prst="rect">
            <a:avLst/>
          </a:prstGeom>
          <a:noFill/>
        </p:spPr>
        <p:txBody>
          <a:bodyPr wrap="square" rtlCol="0">
            <a:spAutoFit/>
          </a:bodyPr>
          <a:lstStyle/>
          <a:p>
            <a:r>
              <a:rPr lang="en-US" sz="1400" dirty="0">
                <a:latin typeface="Montserrat" panose="00000500000000000000" pitchFamily="50" charset="0"/>
              </a:rPr>
              <a:t>Méndez N, et al. Am J Gastroenterol. 2019 Aug 1;114(8):1185–8. </a:t>
            </a:r>
            <a:endParaRPr lang="es-CO" sz="1400" dirty="0">
              <a:latin typeface="Montserrat" panose="00000500000000000000" pitchFamily="50" charset="0"/>
            </a:endParaRPr>
          </a:p>
        </p:txBody>
      </p:sp>
    </p:spTree>
    <p:extLst>
      <p:ext uri="{BB962C8B-B14F-4D97-AF65-F5344CB8AC3E}">
        <p14:creationId xmlns:p14="http://schemas.microsoft.com/office/powerpoint/2010/main" val="39205372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3F2CFD-FD8C-4E6E-8DF2-6B6B6DF1AD12}"/>
              </a:ext>
            </a:extLst>
          </p:cNvPr>
          <p:cNvSpPr>
            <a:spLocks noGrp="1"/>
          </p:cNvSpPr>
          <p:nvPr>
            <p:ph type="title"/>
          </p:nvPr>
        </p:nvSpPr>
        <p:spPr>
          <a:xfrm>
            <a:off x="438150" y="0"/>
            <a:ext cx="10515600" cy="1325563"/>
          </a:xfrm>
        </p:spPr>
        <p:txBody>
          <a:bodyPr/>
          <a:lstStyle/>
          <a:p>
            <a:r>
              <a:rPr lang="es-ES" dirty="0"/>
              <a:t>Biliar y hemólisis</a:t>
            </a:r>
            <a:endParaRPr lang="es-CO" dirty="0"/>
          </a:p>
        </p:txBody>
      </p:sp>
      <p:pic>
        <p:nvPicPr>
          <p:cNvPr id="13" name="Marcador de contenido 12">
            <a:extLst>
              <a:ext uri="{FF2B5EF4-FFF2-40B4-BE49-F238E27FC236}">
                <a16:creationId xmlns:a16="http://schemas.microsoft.com/office/drawing/2014/main" id="{B49E6589-2E11-46BB-81A5-9636F3E540C3}"/>
              </a:ext>
            </a:extLst>
          </p:cNvPr>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1514475" y="1036191"/>
            <a:ext cx="10515600" cy="2959218"/>
          </a:xfrm>
        </p:spPr>
      </p:pic>
      <p:sp>
        <p:nvSpPr>
          <p:cNvPr id="14" name="CuadroTexto 13">
            <a:extLst>
              <a:ext uri="{FF2B5EF4-FFF2-40B4-BE49-F238E27FC236}">
                <a16:creationId xmlns:a16="http://schemas.microsoft.com/office/drawing/2014/main" id="{BB7AEF00-4729-412D-A611-2D23D111EFA5}"/>
              </a:ext>
            </a:extLst>
          </p:cNvPr>
          <p:cNvSpPr txBox="1"/>
          <p:nvPr/>
        </p:nvSpPr>
        <p:spPr>
          <a:xfrm>
            <a:off x="7149429" y="6282809"/>
            <a:ext cx="7608641" cy="276999"/>
          </a:xfrm>
          <a:prstGeom prst="rect">
            <a:avLst/>
          </a:prstGeom>
          <a:noFill/>
        </p:spPr>
        <p:txBody>
          <a:bodyPr wrap="square" rtlCol="0">
            <a:spAutoFit/>
          </a:bodyPr>
          <a:lstStyle/>
          <a:p>
            <a:r>
              <a:rPr lang="en-US" sz="1200" dirty="0">
                <a:latin typeface="Montserrat" panose="00000500000000000000" pitchFamily="50" charset="0"/>
              </a:rPr>
              <a:t>Méndez N, et al. Am J Gastroenterol. 2019 Aug 1;114(8):1185–8. </a:t>
            </a:r>
            <a:endParaRPr lang="es-CO" sz="1200" dirty="0">
              <a:latin typeface="Montserrat" panose="00000500000000000000" pitchFamily="50" charset="0"/>
            </a:endParaRPr>
          </a:p>
        </p:txBody>
      </p:sp>
    </p:spTree>
    <p:extLst>
      <p:ext uri="{BB962C8B-B14F-4D97-AF65-F5344CB8AC3E}">
        <p14:creationId xmlns:p14="http://schemas.microsoft.com/office/powerpoint/2010/main" val="3066837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01AA6F-02F6-4964-9D79-028E30A281E2}"/>
              </a:ext>
            </a:extLst>
          </p:cNvPr>
          <p:cNvSpPr>
            <a:spLocks noGrp="1"/>
          </p:cNvSpPr>
          <p:nvPr>
            <p:ph type="title"/>
          </p:nvPr>
        </p:nvSpPr>
        <p:spPr/>
        <p:txBody>
          <a:bodyPr/>
          <a:lstStyle/>
          <a:p>
            <a:r>
              <a:rPr lang="es-ES" dirty="0"/>
              <a:t>Bilirrubina</a:t>
            </a:r>
            <a:endParaRPr lang="es-CO" dirty="0"/>
          </a:p>
        </p:txBody>
      </p:sp>
      <p:sp>
        <p:nvSpPr>
          <p:cNvPr id="3" name="Marcador de contenido 2">
            <a:extLst>
              <a:ext uri="{FF2B5EF4-FFF2-40B4-BE49-F238E27FC236}">
                <a16:creationId xmlns:a16="http://schemas.microsoft.com/office/drawing/2014/main" id="{473B8966-8E50-4EE6-A5EC-00008CB9B88C}"/>
              </a:ext>
            </a:extLst>
          </p:cNvPr>
          <p:cNvSpPr>
            <a:spLocks noGrp="1"/>
          </p:cNvSpPr>
          <p:nvPr>
            <p:ph idx="1"/>
          </p:nvPr>
        </p:nvSpPr>
        <p:spPr/>
        <p:txBody>
          <a:bodyPr/>
          <a:lstStyle/>
          <a:p>
            <a:r>
              <a:rPr lang="es-ES" dirty="0"/>
              <a:t>Bilirrubina: producto de la degradación del Heme.</a:t>
            </a:r>
          </a:p>
          <a:p>
            <a:r>
              <a:rPr lang="es-ES" dirty="0"/>
              <a:t>Producción 250 mg día.</a:t>
            </a:r>
          </a:p>
          <a:p>
            <a:r>
              <a:rPr lang="es-ES" dirty="0"/>
              <a:t>80% senescencia de RBC 20% eritropoyesis inefectiva, mioglobina y citocromo.</a:t>
            </a:r>
          </a:p>
          <a:p>
            <a:r>
              <a:rPr lang="es-ES" dirty="0"/>
              <a:t>Rango de normalidad 0,1-1 mg/</a:t>
            </a:r>
            <a:r>
              <a:rPr lang="es-ES" dirty="0" err="1"/>
              <a:t>dL</a:t>
            </a:r>
            <a:r>
              <a:rPr lang="es-ES" dirty="0"/>
              <a:t> (2-17 µmol/L).</a:t>
            </a:r>
          </a:p>
          <a:p>
            <a:r>
              <a:rPr lang="es-ES" dirty="0"/>
              <a:t>Concentración &gt;3mg/</a:t>
            </a:r>
            <a:r>
              <a:rPr lang="es-ES" dirty="0" err="1"/>
              <a:t>dL</a:t>
            </a:r>
            <a:r>
              <a:rPr lang="es-ES" dirty="0"/>
              <a:t> → Ictericia.</a:t>
            </a:r>
          </a:p>
          <a:p>
            <a:r>
              <a:rPr lang="es-ES" dirty="0"/>
              <a:t>Directa (BD/BT mayor 15 – 20%).</a:t>
            </a:r>
          </a:p>
          <a:p>
            <a:endParaRPr lang="es-CO" dirty="0"/>
          </a:p>
        </p:txBody>
      </p:sp>
      <p:sp>
        <p:nvSpPr>
          <p:cNvPr id="4" name="CuadroTexto 3">
            <a:extLst>
              <a:ext uri="{FF2B5EF4-FFF2-40B4-BE49-F238E27FC236}">
                <a16:creationId xmlns:a16="http://schemas.microsoft.com/office/drawing/2014/main" id="{0868ED75-9298-4D78-8193-500FAB34C390}"/>
              </a:ext>
            </a:extLst>
          </p:cNvPr>
          <p:cNvSpPr txBox="1"/>
          <p:nvPr/>
        </p:nvSpPr>
        <p:spPr>
          <a:xfrm>
            <a:off x="5509010" y="6415866"/>
            <a:ext cx="7608641" cy="307777"/>
          </a:xfrm>
          <a:prstGeom prst="rect">
            <a:avLst/>
          </a:prstGeom>
          <a:noFill/>
        </p:spPr>
        <p:txBody>
          <a:bodyPr wrap="square" rtlCol="0">
            <a:spAutoFit/>
          </a:bodyPr>
          <a:lstStyle/>
          <a:p>
            <a:r>
              <a:rPr lang="en-US" sz="1400" dirty="0">
                <a:latin typeface="Montserrat" panose="00000500000000000000" pitchFamily="50" charset="0"/>
              </a:rPr>
              <a:t>Méndez N, et al. Am J Gastroenterol. 2019 Aug 1;114(8):1185–8. </a:t>
            </a:r>
            <a:endParaRPr lang="es-CO" sz="1400" dirty="0">
              <a:latin typeface="Montserrat" panose="00000500000000000000" pitchFamily="50" charset="0"/>
            </a:endParaRPr>
          </a:p>
        </p:txBody>
      </p:sp>
      <p:sp>
        <p:nvSpPr>
          <p:cNvPr id="5" name="CuadroTexto 4">
            <a:extLst>
              <a:ext uri="{FF2B5EF4-FFF2-40B4-BE49-F238E27FC236}">
                <a16:creationId xmlns:a16="http://schemas.microsoft.com/office/drawing/2014/main" id="{A2F66F4F-4A3C-4B3A-8E42-49AEAC14A580}"/>
              </a:ext>
            </a:extLst>
          </p:cNvPr>
          <p:cNvSpPr txBox="1"/>
          <p:nvPr/>
        </p:nvSpPr>
        <p:spPr>
          <a:xfrm>
            <a:off x="6545564" y="6108089"/>
            <a:ext cx="7969265" cy="307777"/>
          </a:xfrm>
          <a:prstGeom prst="rect">
            <a:avLst/>
          </a:prstGeom>
          <a:noFill/>
        </p:spPr>
        <p:txBody>
          <a:bodyPr wrap="square" rtlCol="0">
            <a:spAutoFit/>
          </a:bodyPr>
          <a:lstStyle/>
          <a:p>
            <a:r>
              <a:rPr lang="en-US" sz="1400" dirty="0">
                <a:latin typeface="Montserrat" panose="00000500000000000000" pitchFamily="50" charset="0"/>
              </a:rPr>
              <a:t>Chen HL, et al. J Biomed Sci. 2018 Oct 26;25(1):75.</a:t>
            </a:r>
            <a:endParaRPr lang="es-CO" sz="1400" dirty="0">
              <a:latin typeface="Montserrat" panose="00000500000000000000" pitchFamily="50" charset="0"/>
            </a:endParaRPr>
          </a:p>
        </p:txBody>
      </p:sp>
      <p:sp>
        <p:nvSpPr>
          <p:cNvPr id="6" name="CuadroTexto 5">
            <a:extLst>
              <a:ext uri="{FF2B5EF4-FFF2-40B4-BE49-F238E27FC236}">
                <a16:creationId xmlns:a16="http://schemas.microsoft.com/office/drawing/2014/main" id="{0C3B46FE-6A8E-4C23-B746-EB2343912D02}"/>
              </a:ext>
            </a:extLst>
          </p:cNvPr>
          <p:cNvSpPr txBox="1"/>
          <p:nvPr/>
        </p:nvSpPr>
        <p:spPr>
          <a:xfrm>
            <a:off x="5805714" y="5790326"/>
            <a:ext cx="7608641" cy="307777"/>
          </a:xfrm>
          <a:prstGeom prst="rect">
            <a:avLst/>
          </a:prstGeom>
          <a:noFill/>
        </p:spPr>
        <p:txBody>
          <a:bodyPr wrap="square" rtlCol="0">
            <a:spAutoFit/>
          </a:bodyPr>
          <a:lstStyle/>
          <a:p>
            <a:r>
              <a:rPr lang="en-US" sz="1400" dirty="0">
                <a:latin typeface="Montserrat" panose="00000500000000000000" pitchFamily="50" charset="0"/>
              </a:rPr>
              <a:t>Fargo M, et al. Am Fam Physician. 2017 Apr 11;95(3):164–8.</a:t>
            </a:r>
            <a:endParaRPr lang="es-CO" sz="1400" dirty="0">
              <a:latin typeface="Montserrat" panose="00000500000000000000" pitchFamily="50" charset="0"/>
            </a:endParaRPr>
          </a:p>
        </p:txBody>
      </p:sp>
      <p:sp>
        <p:nvSpPr>
          <p:cNvPr id="7" name="CuadroTexto 6">
            <a:extLst>
              <a:ext uri="{FF2B5EF4-FFF2-40B4-BE49-F238E27FC236}">
                <a16:creationId xmlns:a16="http://schemas.microsoft.com/office/drawing/2014/main" id="{956E87B9-45FC-41A2-927B-5A10E8C5C477}"/>
              </a:ext>
            </a:extLst>
          </p:cNvPr>
          <p:cNvSpPr txBox="1"/>
          <p:nvPr/>
        </p:nvSpPr>
        <p:spPr>
          <a:xfrm>
            <a:off x="6434613" y="5482549"/>
            <a:ext cx="7608641" cy="307777"/>
          </a:xfrm>
          <a:prstGeom prst="rect">
            <a:avLst/>
          </a:prstGeom>
          <a:noFill/>
        </p:spPr>
        <p:txBody>
          <a:bodyPr wrap="square" rtlCol="0">
            <a:spAutoFit/>
          </a:bodyPr>
          <a:lstStyle/>
          <a:p>
            <a:r>
              <a:rPr lang="en-US" sz="1400" dirty="0" err="1">
                <a:latin typeface="Montserrat" panose="00000500000000000000" pitchFamily="50" charset="0"/>
              </a:rPr>
              <a:t>Gazzin</a:t>
            </a:r>
            <a:r>
              <a:rPr lang="en-US" sz="1400" dirty="0">
                <a:latin typeface="Montserrat" panose="00000500000000000000" pitchFamily="50" charset="0"/>
              </a:rPr>
              <a:t> S, et al. Liver Int. 2017 Aug 1;37(8):1094–102.</a:t>
            </a:r>
            <a:endParaRPr lang="es-CO" sz="1400" dirty="0">
              <a:latin typeface="Montserrat" panose="00000500000000000000" pitchFamily="50" charset="0"/>
            </a:endParaRPr>
          </a:p>
        </p:txBody>
      </p:sp>
    </p:spTree>
    <p:extLst>
      <p:ext uri="{BB962C8B-B14F-4D97-AF65-F5344CB8AC3E}">
        <p14:creationId xmlns:p14="http://schemas.microsoft.com/office/powerpoint/2010/main" val="16529597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7A42BD13-5164-4B0D-A542-3C5BF0899AAE}"/>
              </a:ext>
            </a:extLst>
          </p:cNvPr>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4814091" y="448123"/>
            <a:ext cx="6634372" cy="5509469"/>
          </a:xfrm>
        </p:spPr>
      </p:pic>
      <p:sp>
        <p:nvSpPr>
          <p:cNvPr id="6" name="CuadroTexto 5">
            <a:extLst>
              <a:ext uri="{FF2B5EF4-FFF2-40B4-BE49-F238E27FC236}">
                <a16:creationId xmlns:a16="http://schemas.microsoft.com/office/drawing/2014/main" id="{5ABB7EB9-EB22-420A-9DFC-F9EA8BECE93D}"/>
              </a:ext>
            </a:extLst>
          </p:cNvPr>
          <p:cNvSpPr txBox="1"/>
          <p:nvPr/>
        </p:nvSpPr>
        <p:spPr>
          <a:xfrm>
            <a:off x="7338288" y="6350128"/>
            <a:ext cx="7608641" cy="276999"/>
          </a:xfrm>
          <a:prstGeom prst="rect">
            <a:avLst/>
          </a:prstGeom>
          <a:noFill/>
        </p:spPr>
        <p:txBody>
          <a:bodyPr wrap="square" rtlCol="0">
            <a:spAutoFit/>
          </a:bodyPr>
          <a:lstStyle/>
          <a:p>
            <a:r>
              <a:rPr lang="en-US" sz="1200" dirty="0">
                <a:latin typeface="Montserrat" panose="00000500000000000000" pitchFamily="50" charset="0"/>
              </a:rPr>
              <a:t>Roche SP. Am Fam Physician. 2004 Jan 15;69(2):299–304. </a:t>
            </a:r>
            <a:endParaRPr lang="es-CO" sz="1200" dirty="0">
              <a:latin typeface="Montserrat" panose="00000500000000000000" pitchFamily="50" charset="0"/>
            </a:endParaRPr>
          </a:p>
        </p:txBody>
      </p:sp>
    </p:spTree>
    <p:extLst>
      <p:ext uri="{BB962C8B-B14F-4D97-AF65-F5344CB8AC3E}">
        <p14:creationId xmlns:p14="http://schemas.microsoft.com/office/powerpoint/2010/main" val="10131884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3CE745AE-4799-4BDD-8B96-7688DED310EB}"/>
              </a:ext>
            </a:extLst>
          </p:cNvPr>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6096000" y="809437"/>
            <a:ext cx="3975832" cy="4747512"/>
          </a:xfrm>
        </p:spPr>
      </p:pic>
      <p:sp>
        <p:nvSpPr>
          <p:cNvPr id="6" name="CuadroTexto 5">
            <a:extLst>
              <a:ext uri="{FF2B5EF4-FFF2-40B4-BE49-F238E27FC236}">
                <a16:creationId xmlns:a16="http://schemas.microsoft.com/office/drawing/2014/main" id="{59D728DB-16B8-4B60-82F1-BD194D0CD412}"/>
              </a:ext>
            </a:extLst>
          </p:cNvPr>
          <p:cNvSpPr txBox="1"/>
          <p:nvPr/>
        </p:nvSpPr>
        <p:spPr>
          <a:xfrm>
            <a:off x="7515268" y="6394976"/>
            <a:ext cx="7608641" cy="276999"/>
          </a:xfrm>
          <a:prstGeom prst="rect">
            <a:avLst/>
          </a:prstGeom>
          <a:noFill/>
        </p:spPr>
        <p:txBody>
          <a:bodyPr wrap="square" rtlCol="0">
            <a:spAutoFit/>
          </a:bodyPr>
          <a:lstStyle/>
          <a:p>
            <a:r>
              <a:rPr lang="en-US" sz="1200" dirty="0">
                <a:latin typeface="Montserrat" panose="00000500000000000000" pitchFamily="50" charset="0"/>
              </a:rPr>
              <a:t>Roche SP. Am Fam Physician. 2004 Jan 15;69(2):299–304. </a:t>
            </a:r>
            <a:endParaRPr lang="es-CO" sz="1200" dirty="0">
              <a:latin typeface="Montserrat" panose="00000500000000000000" pitchFamily="50" charset="0"/>
            </a:endParaRPr>
          </a:p>
        </p:txBody>
      </p:sp>
    </p:spTree>
    <p:extLst>
      <p:ext uri="{BB962C8B-B14F-4D97-AF65-F5344CB8AC3E}">
        <p14:creationId xmlns:p14="http://schemas.microsoft.com/office/powerpoint/2010/main" val="34912302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B4D739FC-85A9-4DEF-90E6-96A39B756367}"/>
              </a:ext>
            </a:extLst>
          </p:cNvPr>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1631156" y="317501"/>
            <a:ext cx="4464844" cy="3968750"/>
          </a:xfrm>
        </p:spPr>
      </p:pic>
      <p:pic>
        <p:nvPicPr>
          <p:cNvPr id="7" name="Imagen 6">
            <a:extLst>
              <a:ext uri="{FF2B5EF4-FFF2-40B4-BE49-F238E27FC236}">
                <a16:creationId xmlns:a16="http://schemas.microsoft.com/office/drawing/2014/main" id="{564A3B7E-A8CF-4021-AB2F-0A77DF27680D}"/>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7183399" y="1222370"/>
            <a:ext cx="4035024" cy="4083492"/>
          </a:xfrm>
          <a:prstGeom prst="rect">
            <a:avLst/>
          </a:prstGeom>
        </p:spPr>
      </p:pic>
      <p:pic>
        <p:nvPicPr>
          <p:cNvPr id="9" name="Imagen 8">
            <a:extLst>
              <a:ext uri="{FF2B5EF4-FFF2-40B4-BE49-F238E27FC236}">
                <a16:creationId xmlns:a16="http://schemas.microsoft.com/office/drawing/2014/main" id="{0AC7B88A-7E45-4ED1-A3EC-2BD72F8CF1B2}"/>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7048022" y="878472"/>
            <a:ext cx="4766326" cy="4607928"/>
          </a:xfrm>
          <a:prstGeom prst="rect">
            <a:avLst/>
          </a:prstGeom>
        </p:spPr>
      </p:pic>
      <p:sp>
        <p:nvSpPr>
          <p:cNvPr id="10" name="CuadroTexto 9">
            <a:extLst>
              <a:ext uri="{FF2B5EF4-FFF2-40B4-BE49-F238E27FC236}">
                <a16:creationId xmlns:a16="http://schemas.microsoft.com/office/drawing/2014/main" id="{11375188-625C-44EA-9069-9321D9F5562B}"/>
              </a:ext>
            </a:extLst>
          </p:cNvPr>
          <p:cNvSpPr txBox="1"/>
          <p:nvPr/>
        </p:nvSpPr>
        <p:spPr>
          <a:xfrm>
            <a:off x="7681802" y="6312016"/>
            <a:ext cx="7608641" cy="261610"/>
          </a:xfrm>
          <a:prstGeom prst="rect">
            <a:avLst/>
          </a:prstGeom>
          <a:noFill/>
        </p:spPr>
        <p:txBody>
          <a:bodyPr wrap="square" rtlCol="0">
            <a:spAutoFit/>
          </a:bodyPr>
          <a:lstStyle/>
          <a:p>
            <a:r>
              <a:rPr lang="en-US" sz="1100" dirty="0">
                <a:latin typeface="Montserrat" panose="00000500000000000000" pitchFamily="50" charset="0"/>
              </a:rPr>
              <a:t>Roche SP. Am Fam Physician. 2004 Jan 15;69(2):299–304. </a:t>
            </a:r>
            <a:endParaRPr lang="es-CO" sz="1100" dirty="0">
              <a:latin typeface="Montserrat" panose="00000500000000000000" pitchFamily="50" charset="0"/>
            </a:endParaRPr>
          </a:p>
        </p:txBody>
      </p:sp>
    </p:spTree>
    <p:extLst>
      <p:ext uri="{BB962C8B-B14F-4D97-AF65-F5344CB8AC3E}">
        <p14:creationId xmlns:p14="http://schemas.microsoft.com/office/powerpoint/2010/main" val="3187834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270C69-01BC-4DB1-B541-042AE1433F0F}"/>
              </a:ext>
            </a:extLst>
          </p:cNvPr>
          <p:cNvSpPr>
            <a:spLocks noGrp="1"/>
          </p:cNvSpPr>
          <p:nvPr>
            <p:ph type="title"/>
          </p:nvPr>
        </p:nvSpPr>
        <p:spPr>
          <a:xfrm>
            <a:off x="676275" y="0"/>
            <a:ext cx="10515600" cy="1325563"/>
          </a:xfrm>
        </p:spPr>
        <p:txBody>
          <a:bodyPr/>
          <a:lstStyle/>
          <a:p>
            <a:r>
              <a:rPr lang="es-ES" dirty="0"/>
              <a:t>ELEVACIÓN TRANSAMINASAS CRÓNICA</a:t>
            </a:r>
            <a:endParaRPr lang="es-CO" dirty="0"/>
          </a:p>
        </p:txBody>
      </p:sp>
      <p:pic>
        <p:nvPicPr>
          <p:cNvPr id="5" name="Marcador de contenido 4">
            <a:extLst>
              <a:ext uri="{FF2B5EF4-FFF2-40B4-BE49-F238E27FC236}">
                <a16:creationId xmlns:a16="http://schemas.microsoft.com/office/drawing/2014/main" id="{1D1CB05E-737F-4B52-9D55-59CD4145911A}"/>
              </a:ext>
            </a:extLst>
          </p:cNvPr>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4647733" y="1230031"/>
            <a:ext cx="7090611" cy="5126320"/>
          </a:xfrm>
        </p:spPr>
      </p:pic>
    </p:spTree>
    <p:extLst>
      <p:ext uri="{BB962C8B-B14F-4D97-AF65-F5344CB8AC3E}">
        <p14:creationId xmlns:p14="http://schemas.microsoft.com/office/powerpoint/2010/main" val="13538368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270C69-01BC-4DB1-B541-042AE1433F0F}"/>
              </a:ext>
            </a:extLst>
          </p:cNvPr>
          <p:cNvSpPr>
            <a:spLocks noGrp="1"/>
          </p:cNvSpPr>
          <p:nvPr>
            <p:ph type="title"/>
          </p:nvPr>
        </p:nvSpPr>
        <p:spPr>
          <a:xfrm>
            <a:off x="666750" y="61586"/>
            <a:ext cx="10515600" cy="1325563"/>
          </a:xfrm>
        </p:spPr>
        <p:txBody>
          <a:bodyPr/>
          <a:lstStyle/>
          <a:p>
            <a:r>
              <a:rPr lang="es-ES" dirty="0"/>
              <a:t>ELEVACIÓN TRANSAMINASAS CRÓNICA</a:t>
            </a:r>
            <a:endParaRPr lang="es-CO" dirty="0"/>
          </a:p>
        </p:txBody>
      </p:sp>
      <p:pic>
        <p:nvPicPr>
          <p:cNvPr id="7" name="Marcador de contenido 6">
            <a:extLst>
              <a:ext uri="{FF2B5EF4-FFF2-40B4-BE49-F238E27FC236}">
                <a16:creationId xmlns:a16="http://schemas.microsoft.com/office/drawing/2014/main" id="{2384E49C-6982-4704-AF4E-753145FACA69}"/>
              </a:ext>
            </a:extLst>
          </p:cNvPr>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4264025" y="1690688"/>
            <a:ext cx="7650036" cy="4442944"/>
          </a:xfrm>
        </p:spPr>
      </p:pic>
    </p:spTree>
    <p:extLst>
      <p:ext uri="{BB962C8B-B14F-4D97-AF65-F5344CB8AC3E}">
        <p14:creationId xmlns:p14="http://schemas.microsoft.com/office/powerpoint/2010/main" val="4310097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270C69-01BC-4DB1-B541-042AE1433F0F}"/>
              </a:ext>
            </a:extLst>
          </p:cNvPr>
          <p:cNvSpPr>
            <a:spLocks noGrp="1"/>
          </p:cNvSpPr>
          <p:nvPr>
            <p:ph type="title"/>
          </p:nvPr>
        </p:nvSpPr>
        <p:spPr>
          <a:xfrm>
            <a:off x="590550" y="84356"/>
            <a:ext cx="10515600" cy="1325563"/>
          </a:xfrm>
        </p:spPr>
        <p:txBody>
          <a:bodyPr/>
          <a:lstStyle/>
          <a:p>
            <a:r>
              <a:rPr lang="es-ES" dirty="0"/>
              <a:t>ELEVACIÓN TRANSAMINASAS AGUDA</a:t>
            </a:r>
            <a:endParaRPr lang="es-CO" dirty="0"/>
          </a:p>
        </p:txBody>
      </p:sp>
      <p:pic>
        <p:nvPicPr>
          <p:cNvPr id="6" name="Marcador de contenido 5">
            <a:extLst>
              <a:ext uri="{FF2B5EF4-FFF2-40B4-BE49-F238E27FC236}">
                <a16:creationId xmlns:a16="http://schemas.microsoft.com/office/drawing/2014/main" id="{0AFC058F-E68A-4C87-AF7F-74A804CFD61A}"/>
              </a:ext>
            </a:extLst>
          </p:cNvPr>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5192146" y="1409919"/>
            <a:ext cx="5653063" cy="4946431"/>
          </a:xfrm>
        </p:spPr>
      </p:pic>
    </p:spTree>
    <p:extLst>
      <p:ext uri="{BB962C8B-B14F-4D97-AF65-F5344CB8AC3E}">
        <p14:creationId xmlns:p14="http://schemas.microsoft.com/office/powerpoint/2010/main" val="29233479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B5C60F-494B-43EC-BD94-4702BAA0E605}"/>
              </a:ext>
            </a:extLst>
          </p:cNvPr>
          <p:cNvSpPr>
            <a:spLocks noGrp="1"/>
          </p:cNvSpPr>
          <p:nvPr>
            <p:ph type="title"/>
          </p:nvPr>
        </p:nvSpPr>
        <p:spPr>
          <a:xfrm>
            <a:off x="638175" y="79375"/>
            <a:ext cx="10515600" cy="1325563"/>
          </a:xfrm>
        </p:spPr>
        <p:txBody>
          <a:bodyPr/>
          <a:lstStyle/>
          <a:p>
            <a:r>
              <a:rPr lang="es-ES" dirty="0"/>
              <a:t>ELEVACIÓN TRANSAMINASAS AGUDA</a:t>
            </a:r>
            <a:endParaRPr lang="es-CO" dirty="0"/>
          </a:p>
        </p:txBody>
      </p:sp>
      <p:pic>
        <p:nvPicPr>
          <p:cNvPr id="5" name="Marcador de contenido 4">
            <a:extLst>
              <a:ext uri="{FF2B5EF4-FFF2-40B4-BE49-F238E27FC236}">
                <a16:creationId xmlns:a16="http://schemas.microsoft.com/office/drawing/2014/main" id="{493DA83A-8285-4CDC-99DA-850D02E377A8}"/>
              </a:ext>
            </a:extLst>
          </p:cNvPr>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4627930" y="1843821"/>
            <a:ext cx="6281075" cy="4512529"/>
          </a:xfrm>
        </p:spPr>
      </p:pic>
    </p:spTree>
    <p:extLst>
      <p:ext uri="{BB962C8B-B14F-4D97-AF65-F5344CB8AC3E}">
        <p14:creationId xmlns:p14="http://schemas.microsoft.com/office/powerpoint/2010/main" val="41539583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E75AA4-5B3D-4AF5-AFAD-870A212DD80B}"/>
              </a:ext>
            </a:extLst>
          </p:cNvPr>
          <p:cNvSpPr>
            <a:spLocks noGrp="1"/>
          </p:cNvSpPr>
          <p:nvPr>
            <p:ph type="title"/>
          </p:nvPr>
        </p:nvSpPr>
        <p:spPr/>
        <p:txBody>
          <a:bodyPr/>
          <a:lstStyle/>
          <a:p>
            <a:r>
              <a:rPr lang="es-ES" dirty="0"/>
              <a:t>RELACIONES ÚTILES</a:t>
            </a:r>
            <a:endParaRPr lang="es-CO" dirty="0"/>
          </a:p>
        </p:txBody>
      </p:sp>
      <p:sp>
        <p:nvSpPr>
          <p:cNvPr id="3" name="Marcador de contenido 2">
            <a:extLst>
              <a:ext uri="{FF2B5EF4-FFF2-40B4-BE49-F238E27FC236}">
                <a16:creationId xmlns:a16="http://schemas.microsoft.com/office/drawing/2014/main" id="{EF1A90BD-E473-464A-BD2B-1D9100CFD8A0}"/>
              </a:ext>
            </a:extLst>
          </p:cNvPr>
          <p:cNvSpPr>
            <a:spLocks noGrp="1"/>
          </p:cNvSpPr>
          <p:nvPr>
            <p:ph idx="1"/>
          </p:nvPr>
        </p:nvSpPr>
        <p:spPr/>
        <p:txBody>
          <a:bodyPr/>
          <a:lstStyle/>
          <a:p>
            <a:r>
              <a:rPr lang="es-ES" dirty="0"/>
              <a:t>AST/ALT mayor 2-3.</a:t>
            </a:r>
          </a:p>
          <a:p>
            <a:pPr lvl="1"/>
            <a:r>
              <a:rPr lang="es-ES" dirty="0"/>
              <a:t>Alcohólica. </a:t>
            </a:r>
          </a:p>
          <a:p>
            <a:pPr lvl="1"/>
            <a:r>
              <a:rPr lang="es-ES" dirty="0"/>
              <a:t>Wilson.</a:t>
            </a:r>
          </a:p>
          <a:p>
            <a:r>
              <a:rPr lang="es-ES" dirty="0"/>
              <a:t>R: (ALT/LSN)/(FA/LSN).</a:t>
            </a:r>
          </a:p>
          <a:p>
            <a:pPr lvl="1"/>
            <a:r>
              <a:rPr lang="es-ES" dirty="0"/>
              <a:t>Mayor o igual 5 hepatocelular, 2 a 5 mixto, menor 2 colestasis.</a:t>
            </a:r>
          </a:p>
          <a:p>
            <a:r>
              <a:rPr lang="es-ES" dirty="0"/>
              <a:t>FA/BT&lt;4 Wilson.</a:t>
            </a:r>
          </a:p>
          <a:p>
            <a:r>
              <a:rPr lang="es-ES" dirty="0"/>
              <a:t>ALT/LDH menor 1,5 causa isquémica (falla cardiaca).</a:t>
            </a:r>
          </a:p>
          <a:p>
            <a:endParaRPr lang="es-CO" dirty="0"/>
          </a:p>
        </p:txBody>
      </p:sp>
    </p:spTree>
    <p:extLst>
      <p:ext uri="{BB962C8B-B14F-4D97-AF65-F5344CB8AC3E}">
        <p14:creationId xmlns:p14="http://schemas.microsoft.com/office/powerpoint/2010/main" val="10795139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013CB2-721B-4B28-BE21-5EF3F298C91A}"/>
              </a:ext>
            </a:extLst>
          </p:cNvPr>
          <p:cNvSpPr>
            <a:spLocks noGrp="1"/>
          </p:cNvSpPr>
          <p:nvPr>
            <p:ph type="title"/>
          </p:nvPr>
        </p:nvSpPr>
        <p:spPr>
          <a:xfrm>
            <a:off x="838200" y="2388478"/>
            <a:ext cx="10515600" cy="1325563"/>
          </a:xfrm>
        </p:spPr>
        <p:txBody>
          <a:bodyPr>
            <a:normAutofit/>
          </a:bodyPr>
          <a:lstStyle/>
          <a:p>
            <a:pPr algn="ctr"/>
            <a:r>
              <a:rPr lang="es-ES" sz="5400" dirty="0"/>
              <a:t>¡Gracias!</a:t>
            </a:r>
            <a:endParaRPr lang="es-CO" sz="5400" dirty="0"/>
          </a:p>
        </p:txBody>
      </p:sp>
    </p:spTree>
    <p:extLst>
      <p:ext uri="{BB962C8B-B14F-4D97-AF65-F5344CB8AC3E}">
        <p14:creationId xmlns:p14="http://schemas.microsoft.com/office/powerpoint/2010/main" val="2113667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E0511F64-C4B5-4477-8A40-2A68A16C3D66}"/>
              </a:ext>
            </a:extLst>
          </p:cNvPr>
          <p:cNvGraphicFramePr>
            <a:graphicFrameLocks noGrp="1"/>
          </p:cNvGraphicFramePr>
          <p:nvPr>
            <p:ph idx="1"/>
            <p:extLst>
              <p:ext uri="{D42A27DB-BD31-4B8C-83A1-F6EECF244321}">
                <p14:modId xmlns:p14="http://schemas.microsoft.com/office/powerpoint/2010/main" val="1504657906"/>
              </p:ext>
            </p:extLst>
          </p:nvPr>
        </p:nvGraphicFramePr>
        <p:xfrm>
          <a:off x="1961356" y="-422275"/>
          <a:ext cx="8269288" cy="52228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uadroTexto 4">
            <a:extLst>
              <a:ext uri="{FF2B5EF4-FFF2-40B4-BE49-F238E27FC236}">
                <a16:creationId xmlns:a16="http://schemas.microsoft.com/office/drawing/2014/main" id="{B7DC2B83-3B5A-432C-8DD7-9048D9BF495B}"/>
              </a:ext>
            </a:extLst>
          </p:cNvPr>
          <p:cNvSpPr txBox="1"/>
          <p:nvPr/>
        </p:nvSpPr>
        <p:spPr>
          <a:xfrm>
            <a:off x="7053490" y="6305425"/>
            <a:ext cx="7608641" cy="276999"/>
          </a:xfrm>
          <a:prstGeom prst="rect">
            <a:avLst/>
          </a:prstGeom>
          <a:noFill/>
        </p:spPr>
        <p:txBody>
          <a:bodyPr wrap="square" rtlCol="0">
            <a:spAutoFit/>
          </a:bodyPr>
          <a:lstStyle/>
          <a:p>
            <a:r>
              <a:rPr lang="en-US" sz="1200" dirty="0">
                <a:latin typeface="Montserrat" panose="00000500000000000000" pitchFamily="50" charset="0"/>
              </a:rPr>
              <a:t>Méndez N, et al. Am J Gastroenterol. 2019 Aug 1;114(8):1185–8. </a:t>
            </a:r>
            <a:endParaRPr lang="es-CO" sz="1200" dirty="0">
              <a:latin typeface="Montserrat" panose="00000500000000000000" pitchFamily="50" charset="0"/>
            </a:endParaRPr>
          </a:p>
        </p:txBody>
      </p:sp>
    </p:spTree>
    <p:extLst>
      <p:ext uri="{BB962C8B-B14F-4D97-AF65-F5344CB8AC3E}">
        <p14:creationId xmlns:p14="http://schemas.microsoft.com/office/powerpoint/2010/main" val="589614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20AA4514-358B-4E6B-B74E-C8D26004CAE5}"/>
              </a:ext>
            </a:extLst>
          </p:cNvPr>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507121" y="784057"/>
            <a:ext cx="5588879" cy="2644943"/>
          </a:xfrm>
        </p:spPr>
      </p:pic>
      <p:pic>
        <p:nvPicPr>
          <p:cNvPr id="7" name="Imagen 6">
            <a:extLst>
              <a:ext uri="{FF2B5EF4-FFF2-40B4-BE49-F238E27FC236}">
                <a16:creationId xmlns:a16="http://schemas.microsoft.com/office/drawing/2014/main" id="{5D788DA6-7C20-4346-BFD9-7420959F0B74}"/>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856843" y="3209347"/>
            <a:ext cx="6496957" cy="3248478"/>
          </a:xfrm>
          <a:prstGeom prst="rect">
            <a:avLst/>
          </a:prstGeom>
        </p:spPr>
      </p:pic>
      <p:sp>
        <p:nvSpPr>
          <p:cNvPr id="8" name="CuadroTexto 7">
            <a:extLst>
              <a:ext uri="{FF2B5EF4-FFF2-40B4-BE49-F238E27FC236}">
                <a16:creationId xmlns:a16="http://schemas.microsoft.com/office/drawing/2014/main" id="{CF0F8E3B-846E-424B-91A6-E9324422257E}"/>
              </a:ext>
            </a:extLst>
          </p:cNvPr>
          <p:cNvSpPr txBox="1"/>
          <p:nvPr/>
        </p:nvSpPr>
        <p:spPr>
          <a:xfrm>
            <a:off x="7280554" y="6457825"/>
            <a:ext cx="7608641" cy="276999"/>
          </a:xfrm>
          <a:prstGeom prst="rect">
            <a:avLst/>
          </a:prstGeom>
          <a:noFill/>
        </p:spPr>
        <p:txBody>
          <a:bodyPr wrap="square" rtlCol="0">
            <a:spAutoFit/>
          </a:bodyPr>
          <a:lstStyle/>
          <a:p>
            <a:r>
              <a:rPr lang="en-US" sz="1200" dirty="0">
                <a:latin typeface="Montserrat" panose="00000500000000000000" pitchFamily="50" charset="0"/>
              </a:rPr>
              <a:t>Méndez N, et al. Am J Gastroenterol. 2019 Aug 1;114(8):1185–8. </a:t>
            </a:r>
            <a:endParaRPr lang="es-CO" sz="1200" dirty="0">
              <a:latin typeface="Montserrat" panose="00000500000000000000" pitchFamily="50" charset="0"/>
            </a:endParaRPr>
          </a:p>
        </p:txBody>
      </p:sp>
    </p:spTree>
    <p:extLst>
      <p:ext uri="{BB962C8B-B14F-4D97-AF65-F5344CB8AC3E}">
        <p14:creationId xmlns:p14="http://schemas.microsoft.com/office/powerpoint/2010/main" val="504995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CAE25762-EEE5-4C7A-9BAC-92DBFED6423F}"/>
              </a:ext>
            </a:extLst>
          </p:cNvPr>
          <p:cNvPicPr>
            <a:picLocks noGrp="1" noChangeAspect="1"/>
          </p:cNvPicPr>
          <p:nvPr>
            <p:ph idx="1"/>
          </p:nvPr>
        </p:nvPicPr>
        <p:blipFill>
          <a:blip r:embed="rId3">
            <a:extLst>
              <a:ext uri="{28A0092B-C50C-407E-A947-70E740481C1C}">
                <a14:useLocalDpi xmlns:a14="http://schemas.microsoft.com/office/drawing/2010/main"/>
              </a:ext>
            </a:extLst>
          </a:blip>
          <a:stretch>
            <a:fillRect/>
          </a:stretch>
        </p:blipFill>
        <p:spPr>
          <a:xfrm>
            <a:off x="492143" y="980660"/>
            <a:ext cx="10979951" cy="4956313"/>
          </a:xfrm>
        </p:spPr>
      </p:pic>
      <p:sp>
        <p:nvSpPr>
          <p:cNvPr id="6" name="CuadroTexto 5">
            <a:extLst>
              <a:ext uri="{FF2B5EF4-FFF2-40B4-BE49-F238E27FC236}">
                <a16:creationId xmlns:a16="http://schemas.microsoft.com/office/drawing/2014/main" id="{A963B247-0ECB-4C9C-8773-F817994B99C5}"/>
              </a:ext>
            </a:extLst>
          </p:cNvPr>
          <p:cNvSpPr txBox="1"/>
          <p:nvPr/>
        </p:nvSpPr>
        <p:spPr>
          <a:xfrm>
            <a:off x="7221560" y="6320174"/>
            <a:ext cx="7608641" cy="276999"/>
          </a:xfrm>
          <a:prstGeom prst="rect">
            <a:avLst/>
          </a:prstGeom>
          <a:noFill/>
        </p:spPr>
        <p:txBody>
          <a:bodyPr wrap="square" rtlCol="0">
            <a:spAutoFit/>
          </a:bodyPr>
          <a:lstStyle/>
          <a:p>
            <a:r>
              <a:rPr lang="en-US" sz="1200" dirty="0">
                <a:latin typeface="Montserrat" panose="00000500000000000000" pitchFamily="50" charset="0"/>
              </a:rPr>
              <a:t>Méndez N, et al. Am J Gastroenterol. 2019 Aug 1;114(8):1185–8. </a:t>
            </a:r>
            <a:endParaRPr lang="es-CO" sz="1200" dirty="0">
              <a:latin typeface="Montserrat" panose="00000500000000000000" pitchFamily="50" charset="0"/>
            </a:endParaRPr>
          </a:p>
        </p:txBody>
      </p:sp>
    </p:spTree>
    <p:extLst>
      <p:ext uri="{BB962C8B-B14F-4D97-AF65-F5344CB8AC3E}">
        <p14:creationId xmlns:p14="http://schemas.microsoft.com/office/powerpoint/2010/main" val="845335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7C7EE6-0E26-400C-8168-0F82AF4947E5}"/>
              </a:ext>
            </a:extLst>
          </p:cNvPr>
          <p:cNvSpPr>
            <a:spLocks noGrp="1"/>
          </p:cNvSpPr>
          <p:nvPr>
            <p:ph type="title"/>
          </p:nvPr>
        </p:nvSpPr>
        <p:spPr/>
        <p:txBody>
          <a:bodyPr/>
          <a:lstStyle/>
          <a:p>
            <a:r>
              <a:rPr lang="es-ES" dirty="0"/>
              <a:t>Ácidos biliares</a:t>
            </a:r>
            <a:endParaRPr lang="es-CO" dirty="0"/>
          </a:p>
        </p:txBody>
      </p:sp>
      <p:sp>
        <p:nvSpPr>
          <p:cNvPr id="3" name="Marcador de contenido 2">
            <a:extLst>
              <a:ext uri="{FF2B5EF4-FFF2-40B4-BE49-F238E27FC236}">
                <a16:creationId xmlns:a16="http://schemas.microsoft.com/office/drawing/2014/main" id="{33540A2F-89E7-4D53-BEFD-7B40F5F19665}"/>
              </a:ext>
            </a:extLst>
          </p:cNvPr>
          <p:cNvSpPr>
            <a:spLocks noGrp="1"/>
          </p:cNvSpPr>
          <p:nvPr>
            <p:ph idx="1"/>
          </p:nvPr>
        </p:nvSpPr>
        <p:spPr/>
        <p:txBody>
          <a:bodyPr/>
          <a:lstStyle/>
          <a:p>
            <a:r>
              <a:rPr lang="es-ES" dirty="0"/>
              <a:t>Sistema hepatobiliar: Hígado, conductos biliares, vesícula.</a:t>
            </a:r>
          </a:p>
          <a:p>
            <a:r>
              <a:rPr lang="es-ES" dirty="0"/>
              <a:t>Bilis: sintetizada y secretada por hepatocitos.</a:t>
            </a:r>
          </a:p>
          <a:p>
            <a:r>
              <a:rPr lang="es-ES" dirty="0"/>
              <a:t>Emulsión contenido lipídico para digestión.</a:t>
            </a:r>
          </a:p>
          <a:p>
            <a:r>
              <a:rPr lang="es-ES" dirty="0"/>
              <a:t>Homeostasis del colesterol.</a:t>
            </a:r>
          </a:p>
          <a:p>
            <a:r>
              <a:rPr lang="es-ES" dirty="0"/>
              <a:t>Eliminación de sustancias.</a:t>
            </a:r>
          </a:p>
          <a:p>
            <a:endParaRPr lang="es-CO" dirty="0"/>
          </a:p>
        </p:txBody>
      </p:sp>
      <p:sp>
        <p:nvSpPr>
          <p:cNvPr id="4" name="CuadroTexto 3">
            <a:extLst>
              <a:ext uri="{FF2B5EF4-FFF2-40B4-BE49-F238E27FC236}">
                <a16:creationId xmlns:a16="http://schemas.microsoft.com/office/drawing/2014/main" id="{56657A7D-E60A-4605-8642-B727AD6DD37A}"/>
              </a:ext>
            </a:extLst>
          </p:cNvPr>
          <p:cNvSpPr txBox="1"/>
          <p:nvPr/>
        </p:nvSpPr>
        <p:spPr>
          <a:xfrm>
            <a:off x="8047265" y="6217850"/>
            <a:ext cx="7608641" cy="276999"/>
          </a:xfrm>
          <a:prstGeom prst="rect">
            <a:avLst/>
          </a:prstGeom>
          <a:noFill/>
        </p:spPr>
        <p:txBody>
          <a:bodyPr wrap="square" rtlCol="0">
            <a:spAutoFit/>
          </a:bodyPr>
          <a:lstStyle/>
          <a:p>
            <a:r>
              <a:rPr lang="en-US" sz="1200" dirty="0">
                <a:latin typeface="Montserrat" panose="00000500000000000000" pitchFamily="50" charset="0"/>
              </a:rPr>
              <a:t>Chen HL, et al. J Biomed Sci. 2018 Oct 26;25(1):75.</a:t>
            </a:r>
            <a:endParaRPr lang="es-CO" sz="1200" dirty="0">
              <a:latin typeface="Montserrat" panose="00000500000000000000" pitchFamily="50" charset="0"/>
            </a:endParaRPr>
          </a:p>
        </p:txBody>
      </p:sp>
    </p:spTree>
    <p:extLst>
      <p:ext uri="{BB962C8B-B14F-4D97-AF65-F5344CB8AC3E}">
        <p14:creationId xmlns:p14="http://schemas.microsoft.com/office/powerpoint/2010/main" val="3834598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34AA377-8673-4089-9920-D9C664FC077A}"/>
              </a:ext>
            </a:extLst>
          </p:cNvPr>
          <p:cNvSpPr>
            <a:spLocks noGrp="1"/>
          </p:cNvSpPr>
          <p:nvPr>
            <p:ph idx="1"/>
          </p:nvPr>
        </p:nvSpPr>
        <p:spPr/>
        <p:txBody>
          <a:bodyPr/>
          <a:lstStyle/>
          <a:p>
            <a:r>
              <a:rPr lang="es-ES" dirty="0"/>
              <a:t>Síntesis a partir de colesterol.</a:t>
            </a:r>
          </a:p>
          <a:p>
            <a:r>
              <a:rPr lang="es-ES" dirty="0"/>
              <a:t>Primarios: Ácido cólico y acido </a:t>
            </a:r>
            <a:r>
              <a:rPr lang="es-ES" dirty="0" err="1"/>
              <a:t>quenodesoxicólico</a:t>
            </a:r>
            <a:r>
              <a:rPr lang="es-ES" dirty="0"/>
              <a:t>.</a:t>
            </a:r>
          </a:p>
          <a:p>
            <a:r>
              <a:rPr lang="es-ES" dirty="0"/>
              <a:t>CYP P450 (CYP P7A1, CYP8B1 y CYP27A1).</a:t>
            </a:r>
          </a:p>
          <a:p>
            <a:r>
              <a:rPr lang="es-ES" dirty="0"/>
              <a:t>Conjugados con Taurina y Glicina.</a:t>
            </a:r>
          </a:p>
          <a:p>
            <a:r>
              <a:rPr lang="es-ES" dirty="0"/>
              <a:t>Intestino: Microbiota </a:t>
            </a:r>
            <a:r>
              <a:rPr lang="es-ES" dirty="0" err="1"/>
              <a:t>desconjuga</a:t>
            </a:r>
            <a:r>
              <a:rPr lang="es-ES" dirty="0"/>
              <a:t> a ácidos secundarios.</a:t>
            </a:r>
          </a:p>
          <a:p>
            <a:r>
              <a:rPr lang="es-ES" dirty="0"/>
              <a:t>Ácido </a:t>
            </a:r>
            <a:r>
              <a:rPr lang="es-ES" dirty="0" err="1"/>
              <a:t>deoxicólico</a:t>
            </a:r>
            <a:r>
              <a:rPr lang="es-ES" dirty="0"/>
              <a:t> y </a:t>
            </a:r>
            <a:r>
              <a:rPr lang="es-ES" dirty="0" err="1"/>
              <a:t>litocólico</a:t>
            </a:r>
            <a:r>
              <a:rPr lang="es-ES" dirty="0"/>
              <a:t>.</a:t>
            </a:r>
          </a:p>
          <a:p>
            <a:endParaRPr lang="es-ES" dirty="0"/>
          </a:p>
          <a:p>
            <a:endParaRPr lang="es-CO" dirty="0"/>
          </a:p>
        </p:txBody>
      </p:sp>
      <p:sp>
        <p:nvSpPr>
          <p:cNvPr id="4" name="CuadroTexto 3">
            <a:extLst>
              <a:ext uri="{FF2B5EF4-FFF2-40B4-BE49-F238E27FC236}">
                <a16:creationId xmlns:a16="http://schemas.microsoft.com/office/drawing/2014/main" id="{ABD51B36-D40C-4A80-B775-3A4B5F477092}"/>
              </a:ext>
            </a:extLst>
          </p:cNvPr>
          <p:cNvSpPr txBox="1"/>
          <p:nvPr/>
        </p:nvSpPr>
        <p:spPr>
          <a:xfrm>
            <a:off x="6618515" y="6189061"/>
            <a:ext cx="7608641" cy="369332"/>
          </a:xfrm>
          <a:prstGeom prst="rect">
            <a:avLst/>
          </a:prstGeom>
          <a:noFill/>
        </p:spPr>
        <p:txBody>
          <a:bodyPr wrap="square" rtlCol="0">
            <a:spAutoFit/>
          </a:bodyPr>
          <a:lstStyle/>
          <a:p>
            <a:r>
              <a:rPr lang="en-US" dirty="0"/>
              <a:t>Chen HL, et al. J Biomed Sci. 2018 Oct 26;25(1):75.</a:t>
            </a:r>
            <a:endParaRPr lang="es-CO" dirty="0"/>
          </a:p>
        </p:txBody>
      </p:sp>
    </p:spTree>
    <p:extLst>
      <p:ext uri="{BB962C8B-B14F-4D97-AF65-F5344CB8AC3E}">
        <p14:creationId xmlns:p14="http://schemas.microsoft.com/office/powerpoint/2010/main" val="336962728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UUIDDIAPOSITIVAVOTEPHONE" val="ac8e94ea-f71a-4678-86bf-c3c2ee318789"/>
  <p:tag name="UUIDENCUESTAVOTEPHONE" val="dfecc31c-2a8a-4d49-9014-b89ab25873bf"/>
</p:tagLst>
</file>

<file path=ppt/theme/theme1.xml><?xml version="1.0" encoding="utf-8"?>
<a:theme xmlns:a="http://schemas.openxmlformats.org/drawingml/2006/main" name="PlantillaFR202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 id="{CD1CFEA7-C285-4D64-B998-B77C0839C080}" vid="{BECAA0F5-D504-4101-B8E0-AAB2FE770967}"/>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PlantillaFR2021</Template>
  <TotalTime>1633</TotalTime>
  <Words>2573</Words>
  <Application>Microsoft Office PowerPoint</Application>
  <PresentationFormat>Panorámica</PresentationFormat>
  <Paragraphs>342</Paragraphs>
  <Slides>48</Slides>
  <Notes>20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48</vt:i4>
      </vt:variant>
    </vt:vector>
  </HeadingPairs>
  <TitlesOfParts>
    <vt:vector size="53" baseType="lpstr">
      <vt:lpstr>Adobe Garamond Pro</vt:lpstr>
      <vt:lpstr>Arial</vt:lpstr>
      <vt:lpstr>Calibri</vt:lpstr>
      <vt:lpstr>Montserrat</vt:lpstr>
      <vt:lpstr>PlantillaFR2021</vt:lpstr>
      <vt:lpstr>Pruebas hepáticas</vt:lpstr>
      <vt:lpstr>INTRODUCCIÓN</vt:lpstr>
      <vt:lpstr>Capacidad de transporte </vt:lpstr>
      <vt:lpstr>Bilirrubina</vt:lpstr>
      <vt:lpstr>Presentación de PowerPoint</vt:lpstr>
      <vt:lpstr>Presentación de PowerPoint</vt:lpstr>
      <vt:lpstr>Presentación de PowerPoint</vt:lpstr>
      <vt:lpstr>Ácidos biliares</vt:lpstr>
      <vt:lpstr>Presentación de PowerPoint</vt:lpstr>
      <vt:lpstr>Presentación de PowerPoint</vt:lpstr>
      <vt:lpstr>Transportadores hepatocelulares regulan el flujo biliar</vt:lpstr>
      <vt:lpstr>Colestasis</vt:lpstr>
      <vt:lpstr>Test que reflejan lesión hepatocelular</vt:lpstr>
      <vt:lpstr>AMINOTRANSFERASAS</vt:lpstr>
      <vt:lpstr>AMINOTRANSFERASAS</vt:lpstr>
      <vt:lpstr>FOSFATASA ALCALINA</vt:lpstr>
      <vt:lpstr>GGT</vt:lpstr>
      <vt:lpstr>Test que reflejan Función sintética </vt:lpstr>
      <vt:lpstr>Albúmina</vt:lpstr>
      <vt:lpstr>Ictericia</vt:lpstr>
      <vt:lpstr>Evaluación inicial</vt:lpstr>
      <vt:lpstr>Pseudo-ictericia</vt:lpstr>
      <vt:lpstr>Clínica</vt:lpstr>
      <vt:lpstr>Laboratorio</vt:lpstr>
      <vt:lpstr>Presentación de PowerPoint</vt:lpstr>
      <vt:lpstr>Imágenes</vt:lpstr>
      <vt:lpstr>Hiperbilirrubinemia no conjugada</vt:lpstr>
      <vt:lpstr>Hiperbilirrubinemia conjugada</vt:lpstr>
      <vt:lpstr>Intrahepáticas – Agudas</vt:lpstr>
      <vt:lpstr>Presentación de PowerPoint</vt:lpstr>
      <vt:lpstr>Presentación de PowerPoint</vt:lpstr>
      <vt:lpstr>Intrahepática – Enfermedad hepática crónica</vt:lpstr>
      <vt:lpstr>Intrahepáticas - Infiltrativas</vt:lpstr>
      <vt:lpstr>Etiologías a tener en cuenta</vt:lpstr>
      <vt:lpstr>Síndrome de Gilbert</vt:lpstr>
      <vt:lpstr>Evaluación de otras causas</vt:lpstr>
      <vt:lpstr>Presentación de PowerPoint</vt:lpstr>
      <vt:lpstr>Hepatocelular</vt:lpstr>
      <vt:lpstr>Biliar y hemólisis</vt:lpstr>
      <vt:lpstr>Presentación de PowerPoint</vt:lpstr>
      <vt:lpstr>Presentación de PowerPoint</vt:lpstr>
      <vt:lpstr>Presentación de PowerPoint</vt:lpstr>
      <vt:lpstr>ELEVACIÓN TRANSAMINASAS CRÓNICA</vt:lpstr>
      <vt:lpstr>ELEVACIÓN TRANSAMINASAS CRÓNICA</vt:lpstr>
      <vt:lpstr>ELEVACIÓN TRANSAMINASAS AGUDA</vt:lpstr>
      <vt:lpstr>ELEVACIÓN TRANSAMINASAS AGUDA</vt:lpstr>
      <vt:lpstr>RELACIONES ÚTILES</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Ictericia</dc:title>
  <dc:creator>Simón Cano</dc:creator>
  <cp:lastModifiedBy>User</cp:lastModifiedBy>
  <cp:revision>54</cp:revision>
  <dcterms:created xsi:type="dcterms:W3CDTF">2020-04-11T13:40:21Z</dcterms:created>
  <dcterms:modified xsi:type="dcterms:W3CDTF">2021-04-06T16:57:16Z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669644</vt:lpwstr>
  </property>
  <property fmtid="{D5CDD505-2E9C-101B-9397-08002B2CF9AE}" name="NXPowerLiteSettings" pid="3">
    <vt:lpwstr>C7000400038000</vt:lpwstr>
  </property>
  <property fmtid="{D5CDD505-2E9C-101B-9397-08002B2CF9AE}" name="NXPowerLiteVersion" pid="4">
    <vt:lpwstr>S9.0.3</vt:lpwstr>
  </property>
</Properties>
</file>