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3.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027"/>
  </p:normalViewPr>
  <p:slideViewPr>
    <p:cSldViewPr snapToGrid="0" snapToObjects="1">
      <p:cViewPr varScale="1">
        <p:scale>
          <a:sx n="68" d="100"/>
          <a:sy n="68" d="100"/>
        </p:scale>
        <p:origin x="12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58452E-8978-46F3-92AA-A06F2D3A36E3}"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s-ES"/>
        </a:p>
      </dgm:t>
    </dgm:pt>
    <dgm:pt modelId="{10ACFBC0-7AED-42D5-AD1D-74F2758EC449}">
      <dgm:prSet/>
      <dgm:spPr/>
      <dgm:t>
        <a:bodyPr/>
        <a:lstStyle/>
        <a:p>
          <a:r>
            <a:rPr lang="es-ES">
              <a:latin typeface="Montserrat" panose="00000500000000000000" pitchFamily="50" charset="0"/>
            </a:rPr>
            <a:t>Hematuiria </a:t>
          </a:r>
          <a:r>
            <a:rPr lang="es-ES" b="0" i="0" u="none" strike="noStrike" cap="none" baseline="0" noProof="0">
              <a:latin typeface="Montserrat" panose="00000500000000000000" pitchFamily="50" charset="0"/>
            </a:rPr>
            <a:t>transitoria</a:t>
          </a:r>
          <a:endParaRPr lang="es-ES">
            <a:latin typeface="Montserrat" panose="00000500000000000000" pitchFamily="50" charset="0"/>
          </a:endParaRPr>
        </a:p>
      </dgm:t>
    </dgm:pt>
    <dgm:pt modelId="{D089CA2E-61AD-43F3-BB7E-6E1FC6DF2779}" type="parTrans" cxnId="{3386478E-9C34-4651-B4A7-A6E5E774A05B}">
      <dgm:prSet/>
      <dgm:spPr/>
      <dgm:t>
        <a:bodyPr/>
        <a:lstStyle/>
        <a:p>
          <a:endParaRPr lang="es-ES">
            <a:latin typeface="Montserrat" panose="00000500000000000000" pitchFamily="50" charset="0"/>
          </a:endParaRPr>
        </a:p>
      </dgm:t>
    </dgm:pt>
    <dgm:pt modelId="{2D3C3125-970F-4F97-B585-2CFE3FC2614B}" type="sibTrans" cxnId="{3386478E-9C34-4651-B4A7-A6E5E774A05B}">
      <dgm:prSet/>
      <dgm:spPr/>
      <dgm:t>
        <a:bodyPr/>
        <a:lstStyle/>
        <a:p>
          <a:endParaRPr lang="es-ES">
            <a:latin typeface="Montserrat" panose="00000500000000000000" pitchFamily="50" charset="0"/>
          </a:endParaRPr>
        </a:p>
      </dgm:t>
    </dgm:pt>
    <dgm:pt modelId="{135A0DDF-A22F-41B6-B493-363E2ACD0E26}">
      <dgm:prSet/>
      <dgm:spPr/>
      <dgm:t>
        <a:bodyPr/>
        <a:lstStyle/>
        <a:p>
          <a:r>
            <a:rPr lang="es-ES">
              <a:latin typeface="Montserrat" panose="00000500000000000000" pitchFamily="50" charset="0"/>
            </a:rPr>
            <a:t>Hematuria persistente</a:t>
          </a:r>
        </a:p>
      </dgm:t>
    </dgm:pt>
    <dgm:pt modelId="{652CDDB5-CAFE-4385-B686-249075F9FEF3}" type="parTrans" cxnId="{270603A2-477C-42A8-82CA-480B66B2AC67}">
      <dgm:prSet/>
      <dgm:spPr/>
      <dgm:t>
        <a:bodyPr/>
        <a:lstStyle/>
        <a:p>
          <a:endParaRPr lang="es-ES">
            <a:latin typeface="Montserrat" panose="00000500000000000000" pitchFamily="50" charset="0"/>
          </a:endParaRPr>
        </a:p>
      </dgm:t>
    </dgm:pt>
    <dgm:pt modelId="{F5BBCFB3-249A-4614-9E13-600C90C4CDA9}" type="sibTrans" cxnId="{270603A2-477C-42A8-82CA-480B66B2AC67}">
      <dgm:prSet/>
      <dgm:spPr/>
      <dgm:t>
        <a:bodyPr/>
        <a:lstStyle/>
        <a:p>
          <a:endParaRPr lang="es-ES">
            <a:latin typeface="Montserrat" panose="00000500000000000000" pitchFamily="50" charset="0"/>
          </a:endParaRPr>
        </a:p>
      </dgm:t>
    </dgm:pt>
    <dgm:pt modelId="{331D7839-419E-4A56-B7C7-F210FB1F9079}" type="pres">
      <dgm:prSet presAssocID="{D858452E-8978-46F3-92AA-A06F2D3A36E3}" presName="hierChild1" presStyleCnt="0">
        <dgm:presLayoutVars>
          <dgm:chPref val="1"/>
          <dgm:dir/>
          <dgm:animOne val="branch"/>
          <dgm:animLvl val="lvl"/>
          <dgm:resizeHandles/>
        </dgm:presLayoutVars>
      </dgm:prSet>
      <dgm:spPr/>
    </dgm:pt>
    <dgm:pt modelId="{F7D91C0E-B0CE-44AC-8593-EE33A6125EA3}" type="pres">
      <dgm:prSet presAssocID="{10ACFBC0-7AED-42D5-AD1D-74F2758EC449}" presName="hierRoot1" presStyleCnt="0"/>
      <dgm:spPr/>
    </dgm:pt>
    <dgm:pt modelId="{3BE89FCA-7BDD-42D0-A730-06D612FF21E8}" type="pres">
      <dgm:prSet presAssocID="{10ACFBC0-7AED-42D5-AD1D-74F2758EC449}" presName="composite" presStyleCnt="0"/>
      <dgm:spPr/>
    </dgm:pt>
    <dgm:pt modelId="{38F4BEC1-4A4C-4F6A-8D99-85F4EFC43D34}" type="pres">
      <dgm:prSet presAssocID="{10ACFBC0-7AED-42D5-AD1D-74F2758EC449}" presName="background" presStyleLbl="node0" presStyleIdx="0" presStyleCnt="2"/>
      <dgm:spPr/>
    </dgm:pt>
    <dgm:pt modelId="{D64D3988-9C66-422B-948A-8C84DED88BD3}" type="pres">
      <dgm:prSet presAssocID="{10ACFBC0-7AED-42D5-AD1D-74F2758EC449}" presName="text" presStyleLbl="fgAcc0" presStyleIdx="0" presStyleCnt="2">
        <dgm:presLayoutVars>
          <dgm:chPref val="3"/>
        </dgm:presLayoutVars>
      </dgm:prSet>
      <dgm:spPr/>
    </dgm:pt>
    <dgm:pt modelId="{6B983442-7800-413C-A5A3-24C12C714A63}" type="pres">
      <dgm:prSet presAssocID="{10ACFBC0-7AED-42D5-AD1D-74F2758EC449}" presName="hierChild2" presStyleCnt="0"/>
      <dgm:spPr/>
    </dgm:pt>
    <dgm:pt modelId="{431F410F-C4BC-4916-8BED-C2CEAADFE204}" type="pres">
      <dgm:prSet presAssocID="{135A0DDF-A22F-41B6-B493-363E2ACD0E26}" presName="hierRoot1" presStyleCnt="0"/>
      <dgm:spPr/>
    </dgm:pt>
    <dgm:pt modelId="{D7B63A94-D309-4BA5-A7F6-7A7D1453C6C0}" type="pres">
      <dgm:prSet presAssocID="{135A0DDF-A22F-41B6-B493-363E2ACD0E26}" presName="composite" presStyleCnt="0"/>
      <dgm:spPr/>
    </dgm:pt>
    <dgm:pt modelId="{6E1FF468-3CC4-4622-9D81-6D7FE58E8BDD}" type="pres">
      <dgm:prSet presAssocID="{135A0DDF-A22F-41B6-B493-363E2ACD0E26}" presName="background" presStyleLbl="node0" presStyleIdx="1" presStyleCnt="2"/>
      <dgm:spPr/>
    </dgm:pt>
    <dgm:pt modelId="{1EBEA188-9EDE-45A5-A031-2C189CF99723}" type="pres">
      <dgm:prSet presAssocID="{135A0DDF-A22F-41B6-B493-363E2ACD0E26}" presName="text" presStyleLbl="fgAcc0" presStyleIdx="1" presStyleCnt="2">
        <dgm:presLayoutVars>
          <dgm:chPref val="3"/>
        </dgm:presLayoutVars>
      </dgm:prSet>
      <dgm:spPr/>
    </dgm:pt>
    <dgm:pt modelId="{5DE55047-B3C0-4742-86EC-ADDCDFA2A267}" type="pres">
      <dgm:prSet presAssocID="{135A0DDF-A22F-41B6-B493-363E2ACD0E26}" presName="hierChild2" presStyleCnt="0"/>
      <dgm:spPr/>
    </dgm:pt>
  </dgm:ptLst>
  <dgm:cxnLst>
    <dgm:cxn modelId="{378AA68D-CE7A-4EC3-B985-7E568DAA4292}" type="presOf" srcId="{10ACFBC0-7AED-42D5-AD1D-74F2758EC449}" destId="{D64D3988-9C66-422B-948A-8C84DED88BD3}" srcOrd="0" destOrd="0" presId="urn:microsoft.com/office/officeart/2005/8/layout/hierarchy1"/>
    <dgm:cxn modelId="{3386478E-9C34-4651-B4A7-A6E5E774A05B}" srcId="{D858452E-8978-46F3-92AA-A06F2D3A36E3}" destId="{10ACFBC0-7AED-42D5-AD1D-74F2758EC449}" srcOrd="0" destOrd="0" parTransId="{D089CA2E-61AD-43F3-BB7E-6E1FC6DF2779}" sibTransId="{2D3C3125-970F-4F97-B585-2CFE3FC2614B}"/>
    <dgm:cxn modelId="{270603A2-477C-42A8-82CA-480B66B2AC67}" srcId="{D858452E-8978-46F3-92AA-A06F2D3A36E3}" destId="{135A0DDF-A22F-41B6-B493-363E2ACD0E26}" srcOrd="1" destOrd="0" parTransId="{652CDDB5-CAFE-4385-B686-249075F9FEF3}" sibTransId="{F5BBCFB3-249A-4614-9E13-600C90C4CDA9}"/>
    <dgm:cxn modelId="{B937D0AD-D268-412E-865A-39FE7593BD84}" type="presOf" srcId="{135A0DDF-A22F-41B6-B493-363E2ACD0E26}" destId="{1EBEA188-9EDE-45A5-A031-2C189CF99723}" srcOrd="0" destOrd="0" presId="urn:microsoft.com/office/officeart/2005/8/layout/hierarchy1"/>
    <dgm:cxn modelId="{74C6DBFE-BEB5-4776-B811-1497A6B1F571}" type="presOf" srcId="{D858452E-8978-46F3-92AA-A06F2D3A36E3}" destId="{331D7839-419E-4A56-B7C7-F210FB1F9079}" srcOrd="0" destOrd="0" presId="urn:microsoft.com/office/officeart/2005/8/layout/hierarchy1"/>
    <dgm:cxn modelId="{A3A283B2-66EF-443D-A457-3B13238EB699}" type="presParOf" srcId="{331D7839-419E-4A56-B7C7-F210FB1F9079}" destId="{F7D91C0E-B0CE-44AC-8593-EE33A6125EA3}" srcOrd="0" destOrd="0" presId="urn:microsoft.com/office/officeart/2005/8/layout/hierarchy1"/>
    <dgm:cxn modelId="{2F8B79F5-948E-4818-B536-C419B14DBE71}" type="presParOf" srcId="{F7D91C0E-B0CE-44AC-8593-EE33A6125EA3}" destId="{3BE89FCA-7BDD-42D0-A730-06D612FF21E8}" srcOrd="0" destOrd="0" presId="urn:microsoft.com/office/officeart/2005/8/layout/hierarchy1"/>
    <dgm:cxn modelId="{A4DDBCE3-8CCB-4495-99E3-9A2EBF890EBD}" type="presParOf" srcId="{3BE89FCA-7BDD-42D0-A730-06D612FF21E8}" destId="{38F4BEC1-4A4C-4F6A-8D99-85F4EFC43D34}" srcOrd="0" destOrd="0" presId="urn:microsoft.com/office/officeart/2005/8/layout/hierarchy1"/>
    <dgm:cxn modelId="{6ECE7BC7-E3F5-496D-A762-2861EBB8C7D4}" type="presParOf" srcId="{3BE89FCA-7BDD-42D0-A730-06D612FF21E8}" destId="{D64D3988-9C66-422B-948A-8C84DED88BD3}" srcOrd="1" destOrd="0" presId="urn:microsoft.com/office/officeart/2005/8/layout/hierarchy1"/>
    <dgm:cxn modelId="{39FE2BE5-C87B-45AA-8898-19FF07AD52D2}" type="presParOf" srcId="{F7D91C0E-B0CE-44AC-8593-EE33A6125EA3}" destId="{6B983442-7800-413C-A5A3-24C12C714A63}" srcOrd="1" destOrd="0" presId="urn:microsoft.com/office/officeart/2005/8/layout/hierarchy1"/>
    <dgm:cxn modelId="{CB8C6708-29F6-44D2-ADD7-D974D630D70A}" type="presParOf" srcId="{331D7839-419E-4A56-B7C7-F210FB1F9079}" destId="{431F410F-C4BC-4916-8BED-C2CEAADFE204}" srcOrd="1" destOrd="0" presId="urn:microsoft.com/office/officeart/2005/8/layout/hierarchy1"/>
    <dgm:cxn modelId="{764299CA-74FD-46B7-85D1-915749209714}" type="presParOf" srcId="{431F410F-C4BC-4916-8BED-C2CEAADFE204}" destId="{D7B63A94-D309-4BA5-A7F6-7A7D1453C6C0}" srcOrd="0" destOrd="0" presId="urn:microsoft.com/office/officeart/2005/8/layout/hierarchy1"/>
    <dgm:cxn modelId="{3B5DD98C-4977-44C6-B10E-04EA23BD846C}" type="presParOf" srcId="{D7B63A94-D309-4BA5-A7F6-7A7D1453C6C0}" destId="{6E1FF468-3CC4-4622-9D81-6D7FE58E8BDD}" srcOrd="0" destOrd="0" presId="urn:microsoft.com/office/officeart/2005/8/layout/hierarchy1"/>
    <dgm:cxn modelId="{3464D736-E0EE-4DE3-AADD-060589C12BDC}" type="presParOf" srcId="{D7B63A94-D309-4BA5-A7F6-7A7D1453C6C0}" destId="{1EBEA188-9EDE-45A5-A031-2C189CF99723}" srcOrd="1" destOrd="0" presId="urn:microsoft.com/office/officeart/2005/8/layout/hierarchy1"/>
    <dgm:cxn modelId="{021FDFD9-BEC0-4096-9194-CA69BE81E0DE}" type="presParOf" srcId="{431F410F-C4BC-4916-8BED-C2CEAADFE204}" destId="{5DE55047-B3C0-4742-86EC-ADDCDFA2A26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339DA-E354-49EB-B05C-D79E490A856A}" type="doc">
      <dgm:prSet loTypeId="urn:microsoft.com/office/officeart/2005/8/layout/radial6" loCatId="cycle" qsTypeId="urn:microsoft.com/office/officeart/2005/8/quickstyle/3d2" qsCatId="3D" csTypeId="urn:microsoft.com/office/officeart/2005/8/colors/accent1_2" csCatId="accent1" phldr="1"/>
      <dgm:spPr/>
      <dgm:t>
        <a:bodyPr/>
        <a:lstStyle/>
        <a:p>
          <a:endParaRPr lang="es-CO"/>
        </a:p>
      </dgm:t>
    </dgm:pt>
    <dgm:pt modelId="{DAD3EED5-2BE7-47A8-863A-5553B1B28AF7}">
      <dgm:prSet phldrT="[Texto]"/>
      <dgm:spPr/>
      <dgm:t>
        <a:bodyPr/>
        <a:lstStyle/>
        <a:p>
          <a:r>
            <a:rPr lang="es-CO" dirty="0">
              <a:latin typeface="Montserrat" panose="00000500000000000000" pitchFamily="50" charset="0"/>
            </a:rPr>
            <a:t>Nefrología</a:t>
          </a:r>
        </a:p>
      </dgm:t>
    </dgm:pt>
    <dgm:pt modelId="{63892644-AF84-42AE-B4AB-2F6B621E8001}" type="parTrans" cxnId="{77B55F77-5574-46D8-BC33-B0372511D8F4}">
      <dgm:prSet/>
      <dgm:spPr/>
      <dgm:t>
        <a:bodyPr/>
        <a:lstStyle/>
        <a:p>
          <a:endParaRPr lang="es-CO">
            <a:latin typeface="Montserrat" panose="00000500000000000000" pitchFamily="50" charset="0"/>
          </a:endParaRPr>
        </a:p>
      </dgm:t>
    </dgm:pt>
    <dgm:pt modelId="{5EC452B9-2A31-4383-AFC2-71179312F520}" type="sibTrans" cxnId="{77B55F77-5574-46D8-BC33-B0372511D8F4}">
      <dgm:prSet/>
      <dgm:spPr/>
      <dgm:t>
        <a:bodyPr/>
        <a:lstStyle/>
        <a:p>
          <a:endParaRPr lang="es-CO">
            <a:latin typeface="Montserrat" panose="00000500000000000000" pitchFamily="50" charset="0"/>
          </a:endParaRPr>
        </a:p>
      </dgm:t>
    </dgm:pt>
    <dgm:pt modelId="{0F00C1C5-A91F-4B47-ABD4-DFFA7E02F3B3}">
      <dgm:prSet phldrT="[Texto]"/>
      <dgm:spPr/>
      <dgm:t>
        <a:bodyPr/>
        <a:lstStyle/>
        <a:p>
          <a:r>
            <a:rPr lang="es-CO" dirty="0">
              <a:latin typeface="Montserrat" panose="00000500000000000000" pitchFamily="50" charset="0"/>
            </a:rPr>
            <a:t>TFG</a:t>
          </a:r>
        </a:p>
      </dgm:t>
    </dgm:pt>
    <dgm:pt modelId="{DDDD2DBB-35F9-42C8-8F9D-DFAB80930152}" type="parTrans" cxnId="{509159E3-C79C-4F38-9E91-EC551E82C846}">
      <dgm:prSet/>
      <dgm:spPr/>
      <dgm:t>
        <a:bodyPr/>
        <a:lstStyle/>
        <a:p>
          <a:endParaRPr lang="es-CO">
            <a:latin typeface="Montserrat" panose="00000500000000000000" pitchFamily="50" charset="0"/>
          </a:endParaRPr>
        </a:p>
      </dgm:t>
    </dgm:pt>
    <dgm:pt modelId="{A2D5B402-DBE3-4127-921F-5042DE4BD686}" type="sibTrans" cxnId="{509159E3-C79C-4F38-9E91-EC551E82C846}">
      <dgm:prSet/>
      <dgm:spPr/>
      <dgm:t>
        <a:bodyPr/>
        <a:lstStyle/>
        <a:p>
          <a:endParaRPr lang="es-CO">
            <a:latin typeface="Montserrat" panose="00000500000000000000" pitchFamily="50" charset="0"/>
          </a:endParaRPr>
        </a:p>
      </dgm:t>
    </dgm:pt>
    <dgm:pt modelId="{E862A594-F72A-4B37-BB54-0CF92E2DEF7B}">
      <dgm:prSet phldrT="[Texto]"/>
      <dgm:spPr/>
      <dgm:t>
        <a:bodyPr/>
        <a:lstStyle/>
        <a:p>
          <a:r>
            <a:rPr lang="es-CO" dirty="0">
              <a:latin typeface="Montserrat" panose="00000500000000000000" pitchFamily="50" charset="0"/>
            </a:rPr>
            <a:t>Cr, BUN</a:t>
          </a:r>
        </a:p>
      </dgm:t>
    </dgm:pt>
    <dgm:pt modelId="{6AC9617D-86B0-46EB-BEA0-94E4ED20D181}" type="parTrans" cxnId="{604C8247-A992-4D84-9360-53BF96799EDA}">
      <dgm:prSet/>
      <dgm:spPr/>
      <dgm:t>
        <a:bodyPr/>
        <a:lstStyle/>
        <a:p>
          <a:endParaRPr lang="es-CO">
            <a:latin typeface="Montserrat" panose="00000500000000000000" pitchFamily="50" charset="0"/>
          </a:endParaRPr>
        </a:p>
      </dgm:t>
    </dgm:pt>
    <dgm:pt modelId="{980A6EE6-8427-478E-ADF0-878210191481}" type="sibTrans" cxnId="{604C8247-A992-4D84-9360-53BF96799EDA}">
      <dgm:prSet/>
      <dgm:spPr/>
      <dgm:t>
        <a:bodyPr/>
        <a:lstStyle/>
        <a:p>
          <a:endParaRPr lang="es-CO">
            <a:latin typeface="Montserrat" panose="00000500000000000000" pitchFamily="50" charset="0"/>
          </a:endParaRPr>
        </a:p>
      </dgm:t>
    </dgm:pt>
    <dgm:pt modelId="{1985E10F-2874-4B86-BF78-7CFEC6E14792}">
      <dgm:prSet phldrT="[Texto]"/>
      <dgm:spPr/>
      <dgm:t>
        <a:bodyPr/>
        <a:lstStyle/>
        <a:p>
          <a:r>
            <a:rPr lang="es-CO" dirty="0">
              <a:latin typeface="Montserrat" panose="00000500000000000000" pitchFamily="50" charset="0"/>
            </a:rPr>
            <a:t>Proteinuria</a:t>
          </a:r>
        </a:p>
      </dgm:t>
    </dgm:pt>
    <dgm:pt modelId="{22B38ACB-DB16-4275-8160-457FD9721D05}" type="parTrans" cxnId="{19F39E5D-A3FA-4C4D-B2B5-0B185639A3EF}">
      <dgm:prSet/>
      <dgm:spPr/>
      <dgm:t>
        <a:bodyPr/>
        <a:lstStyle/>
        <a:p>
          <a:endParaRPr lang="es-CO">
            <a:latin typeface="Montserrat" panose="00000500000000000000" pitchFamily="50" charset="0"/>
          </a:endParaRPr>
        </a:p>
      </dgm:t>
    </dgm:pt>
    <dgm:pt modelId="{6DE8F506-1721-4FF1-836A-1C4DB24F6756}" type="sibTrans" cxnId="{19F39E5D-A3FA-4C4D-B2B5-0B185639A3EF}">
      <dgm:prSet/>
      <dgm:spPr/>
      <dgm:t>
        <a:bodyPr/>
        <a:lstStyle/>
        <a:p>
          <a:endParaRPr lang="es-CO">
            <a:latin typeface="Montserrat" panose="00000500000000000000" pitchFamily="50" charset="0"/>
          </a:endParaRPr>
        </a:p>
      </dgm:t>
    </dgm:pt>
    <dgm:pt modelId="{5BBED25D-817C-480D-94DF-C666B57D28F1}">
      <dgm:prSet phldrT="[Texto]"/>
      <dgm:spPr/>
      <dgm:t>
        <a:bodyPr/>
        <a:lstStyle/>
        <a:p>
          <a:r>
            <a:rPr lang="es-CO" dirty="0">
              <a:latin typeface="Montserrat" panose="00000500000000000000" pitchFamily="50" charset="0"/>
            </a:rPr>
            <a:t>Eritrocitos dismórficos</a:t>
          </a:r>
        </a:p>
      </dgm:t>
    </dgm:pt>
    <dgm:pt modelId="{DD1A24F6-5DA8-480C-9E3C-9444DF60EDB2}" type="parTrans" cxnId="{73C43C21-E731-4730-AAAE-EEEEFE27552F}">
      <dgm:prSet/>
      <dgm:spPr/>
      <dgm:t>
        <a:bodyPr/>
        <a:lstStyle/>
        <a:p>
          <a:endParaRPr lang="es-CO">
            <a:latin typeface="Montserrat" panose="00000500000000000000" pitchFamily="50" charset="0"/>
          </a:endParaRPr>
        </a:p>
      </dgm:t>
    </dgm:pt>
    <dgm:pt modelId="{9223ECC4-54D1-402E-AF00-9C47D929E0A6}" type="sibTrans" cxnId="{73C43C21-E731-4730-AAAE-EEEEFE27552F}">
      <dgm:prSet/>
      <dgm:spPr/>
      <dgm:t>
        <a:bodyPr/>
        <a:lstStyle/>
        <a:p>
          <a:endParaRPr lang="es-CO">
            <a:latin typeface="Montserrat" panose="00000500000000000000" pitchFamily="50" charset="0"/>
          </a:endParaRPr>
        </a:p>
      </dgm:t>
    </dgm:pt>
    <dgm:pt modelId="{B42DABE6-4E73-4A6B-8300-9FE988C4E8DF}">
      <dgm:prSet phldrT="[Texto]"/>
      <dgm:spPr/>
      <dgm:t>
        <a:bodyPr/>
        <a:lstStyle/>
        <a:p>
          <a:r>
            <a:rPr lang="es-CO" dirty="0">
              <a:latin typeface="Montserrat" panose="00000500000000000000" pitchFamily="50" charset="0"/>
            </a:rPr>
            <a:t>HTA</a:t>
          </a:r>
        </a:p>
      </dgm:t>
    </dgm:pt>
    <dgm:pt modelId="{A8A0F76D-26F0-4FF5-9624-88355F641701}" type="parTrans" cxnId="{4F7F13B4-5240-4466-9340-EC87B814AC3F}">
      <dgm:prSet/>
      <dgm:spPr/>
      <dgm:t>
        <a:bodyPr/>
        <a:lstStyle/>
        <a:p>
          <a:endParaRPr lang="es-CO">
            <a:latin typeface="Montserrat" panose="00000500000000000000" pitchFamily="50" charset="0"/>
          </a:endParaRPr>
        </a:p>
      </dgm:t>
    </dgm:pt>
    <dgm:pt modelId="{ECAD1DA1-03FE-4DB0-BA63-BB48FF2060A9}" type="sibTrans" cxnId="{4F7F13B4-5240-4466-9340-EC87B814AC3F}">
      <dgm:prSet/>
      <dgm:spPr/>
      <dgm:t>
        <a:bodyPr/>
        <a:lstStyle/>
        <a:p>
          <a:endParaRPr lang="es-CO">
            <a:latin typeface="Montserrat" panose="00000500000000000000" pitchFamily="50" charset="0"/>
          </a:endParaRPr>
        </a:p>
      </dgm:t>
    </dgm:pt>
    <dgm:pt modelId="{E3288BF2-B78A-4076-A403-C6EE2C52EB1F}" type="pres">
      <dgm:prSet presAssocID="{E7E339DA-E354-49EB-B05C-D79E490A856A}" presName="Name0" presStyleCnt="0">
        <dgm:presLayoutVars>
          <dgm:chMax val="1"/>
          <dgm:dir/>
          <dgm:animLvl val="ctr"/>
          <dgm:resizeHandles val="exact"/>
        </dgm:presLayoutVars>
      </dgm:prSet>
      <dgm:spPr/>
    </dgm:pt>
    <dgm:pt modelId="{2299995D-0567-4B2E-A5E2-91EDEC729373}" type="pres">
      <dgm:prSet presAssocID="{DAD3EED5-2BE7-47A8-863A-5553B1B28AF7}" presName="centerShape" presStyleLbl="node0" presStyleIdx="0" presStyleCnt="1"/>
      <dgm:spPr/>
    </dgm:pt>
    <dgm:pt modelId="{818575F8-AAD6-4EE0-ABA8-4FE1080034DF}" type="pres">
      <dgm:prSet presAssocID="{0F00C1C5-A91F-4B47-ABD4-DFFA7E02F3B3}" presName="node" presStyleLbl="node1" presStyleIdx="0" presStyleCnt="5">
        <dgm:presLayoutVars>
          <dgm:bulletEnabled val="1"/>
        </dgm:presLayoutVars>
      </dgm:prSet>
      <dgm:spPr/>
    </dgm:pt>
    <dgm:pt modelId="{726299D0-DE17-421B-867B-CE93F677542F}" type="pres">
      <dgm:prSet presAssocID="{0F00C1C5-A91F-4B47-ABD4-DFFA7E02F3B3}" presName="dummy" presStyleCnt="0"/>
      <dgm:spPr/>
    </dgm:pt>
    <dgm:pt modelId="{468D5F5E-691E-4130-86B7-A181FBECBCFD}" type="pres">
      <dgm:prSet presAssocID="{A2D5B402-DBE3-4127-921F-5042DE4BD686}" presName="sibTrans" presStyleLbl="sibTrans2D1" presStyleIdx="0" presStyleCnt="5"/>
      <dgm:spPr/>
    </dgm:pt>
    <dgm:pt modelId="{53762645-2596-40BA-89A3-EE10111AB5AA}" type="pres">
      <dgm:prSet presAssocID="{E862A594-F72A-4B37-BB54-0CF92E2DEF7B}" presName="node" presStyleLbl="node1" presStyleIdx="1" presStyleCnt="5">
        <dgm:presLayoutVars>
          <dgm:bulletEnabled val="1"/>
        </dgm:presLayoutVars>
      </dgm:prSet>
      <dgm:spPr/>
    </dgm:pt>
    <dgm:pt modelId="{3369E6C2-9CE6-4877-85BD-D6CE4DF94E1D}" type="pres">
      <dgm:prSet presAssocID="{E862A594-F72A-4B37-BB54-0CF92E2DEF7B}" presName="dummy" presStyleCnt="0"/>
      <dgm:spPr/>
    </dgm:pt>
    <dgm:pt modelId="{224E3476-B463-41B4-BB83-CFAEF615F421}" type="pres">
      <dgm:prSet presAssocID="{980A6EE6-8427-478E-ADF0-878210191481}" presName="sibTrans" presStyleLbl="sibTrans2D1" presStyleIdx="1" presStyleCnt="5"/>
      <dgm:spPr/>
    </dgm:pt>
    <dgm:pt modelId="{580AEE39-5B72-48DD-A091-E503F4751489}" type="pres">
      <dgm:prSet presAssocID="{1985E10F-2874-4B86-BF78-7CFEC6E14792}" presName="node" presStyleLbl="node1" presStyleIdx="2" presStyleCnt="5">
        <dgm:presLayoutVars>
          <dgm:bulletEnabled val="1"/>
        </dgm:presLayoutVars>
      </dgm:prSet>
      <dgm:spPr/>
    </dgm:pt>
    <dgm:pt modelId="{BE016937-D4F2-4C6B-93D4-6D9DC05E7A4E}" type="pres">
      <dgm:prSet presAssocID="{1985E10F-2874-4B86-BF78-7CFEC6E14792}" presName="dummy" presStyleCnt="0"/>
      <dgm:spPr/>
    </dgm:pt>
    <dgm:pt modelId="{9D810A7F-FF31-4482-9661-A0EF2048FA23}" type="pres">
      <dgm:prSet presAssocID="{6DE8F506-1721-4FF1-836A-1C4DB24F6756}" presName="sibTrans" presStyleLbl="sibTrans2D1" presStyleIdx="2" presStyleCnt="5"/>
      <dgm:spPr/>
    </dgm:pt>
    <dgm:pt modelId="{7D15B543-2A9C-402D-A80C-F18ED091D426}" type="pres">
      <dgm:prSet presAssocID="{5BBED25D-817C-480D-94DF-C666B57D28F1}" presName="node" presStyleLbl="node1" presStyleIdx="3" presStyleCnt="5">
        <dgm:presLayoutVars>
          <dgm:bulletEnabled val="1"/>
        </dgm:presLayoutVars>
      </dgm:prSet>
      <dgm:spPr/>
    </dgm:pt>
    <dgm:pt modelId="{693D5F47-DE46-40AB-B264-DB26998D2E95}" type="pres">
      <dgm:prSet presAssocID="{5BBED25D-817C-480D-94DF-C666B57D28F1}" presName="dummy" presStyleCnt="0"/>
      <dgm:spPr/>
    </dgm:pt>
    <dgm:pt modelId="{BDA9344D-8B4F-459C-B4DC-4EA38AB98772}" type="pres">
      <dgm:prSet presAssocID="{9223ECC4-54D1-402E-AF00-9C47D929E0A6}" presName="sibTrans" presStyleLbl="sibTrans2D1" presStyleIdx="3" presStyleCnt="5"/>
      <dgm:spPr/>
    </dgm:pt>
    <dgm:pt modelId="{436573D5-1213-4639-8541-79AC257FE11B}" type="pres">
      <dgm:prSet presAssocID="{B42DABE6-4E73-4A6B-8300-9FE988C4E8DF}" presName="node" presStyleLbl="node1" presStyleIdx="4" presStyleCnt="5">
        <dgm:presLayoutVars>
          <dgm:bulletEnabled val="1"/>
        </dgm:presLayoutVars>
      </dgm:prSet>
      <dgm:spPr/>
    </dgm:pt>
    <dgm:pt modelId="{E82D804D-AC1A-4B1B-AC79-0DE9CBC3FC05}" type="pres">
      <dgm:prSet presAssocID="{B42DABE6-4E73-4A6B-8300-9FE988C4E8DF}" presName="dummy" presStyleCnt="0"/>
      <dgm:spPr/>
    </dgm:pt>
    <dgm:pt modelId="{1A131526-0BF1-4738-A40F-AED9520EEE8F}" type="pres">
      <dgm:prSet presAssocID="{ECAD1DA1-03FE-4DB0-BA63-BB48FF2060A9}" presName="sibTrans" presStyleLbl="sibTrans2D1" presStyleIdx="4" presStyleCnt="5"/>
      <dgm:spPr/>
    </dgm:pt>
  </dgm:ptLst>
  <dgm:cxnLst>
    <dgm:cxn modelId="{73C43C21-E731-4730-AAAE-EEEEFE27552F}" srcId="{DAD3EED5-2BE7-47A8-863A-5553B1B28AF7}" destId="{5BBED25D-817C-480D-94DF-C666B57D28F1}" srcOrd="3" destOrd="0" parTransId="{DD1A24F6-5DA8-480C-9E3C-9444DF60EDB2}" sibTransId="{9223ECC4-54D1-402E-AF00-9C47D929E0A6}"/>
    <dgm:cxn modelId="{B40AEE28-077E-4070-BF86-7D34E9A783F8}" type="presOf" srcId="{ECAD1DA1-03FE-4DB0-BA63-BB48FF2060A9}" destId="{1A131526-0BF1-4738-A40F-AED9520EEE8F}" srcOrd="0" destOrd="0" presId="urn:microsoft.com/office/officeart/2005/8/layout/radial6"/>
    <dgm:cxn modelId="{19F39E5D-A3FA-4C4D-B2B5-0B185639A3EF}" srcId="{DAD3EED5-2BE7-47A8-863A-5553B1B28AF7}" destId="{1985E10F-2874-4B86-BF78-7CFEC6E14792}" srcOrd="2" destOrd="0" parTransId="{22B38ACB-DB16-4275-8160-457FD9721D05}" sibTransId="{6DE8F506-1721-4FF1-836A-1C4DB24F6756}"/>
    <dgm:cxn modelId="{BE524461-E298-4E56-894C-7DF5AFFB5517}" type="presOf" srcId="{A2D5B402-DBE3-4127-921F-5042DE4BD686}" destId="{468D5F5E-691E-4130-86B7-A181FBECBCFD}" srcOrd="0" destOrd="0" presId="urn:microsoft.com/office/officeart/2005/8/layout/radial6"/>
    <dgm:cxn modelId="{604C8247-A992-4D84-9360-53BF96799EDA}" srcId="{DAD3EED5-2BE7-47A8-863A-5553B1B28AF7}" destId="{E862A594-F72A-4B37-BB54-0CF92E2DEF7B}" srcOrd="1" destOrd="0" parTransId="{6AC9617D-86B0-46EB-BEA0-94E4ED20D181}" sibTransId="{980A6EE6-8427-478E-ADF0-878210191481}"/>
    <dgm:cxn modelId="{60765252-B2F1-4F08-9027-A5D76D1DE4F1}" type="presOf" srcId="{1985E10F-2874-4B86-BF78-7CFEC6E14792}" destId="{580AEE39-5B72-48DD-A091-E503F4751489}" srcOrd="0" destOrd="0" presId="urn:microsoft.com/office/officeart/2005/8/layout/radial6"/>
    <dgm:cxn modelId="{77B55F77-5574-46D8-BC33-B0372511D8F4}" srcId="{E7E339DA-E354-49EB-B05C-D79E490A856A}" destId="{DAD3EED5-2BE7-47A8-863A-5553B1B28AF7}" srcOrd="0" destOrd="0" parTransId="{63892644-AF84-42AE-B4AB-2F6B621E8001}" sibTransId="{5EC452B9-2A31-4383-AFC2-71179312F520}"/>
    <dgm:cxn modelId="{A9C6DE87-B61F-46B0-A875-630DA6EB2A79}" type="presOf" srcId="{5BBED25D-817C-480D-94DF-C666B57D28F1}" destId="{7D15B543-2A9C-402D-A80C-F18ED091D426}" srcOrd="0" destOrd="0" presId="urn:microsoft.com/office/officeart/2005/8/layout/radial6"/>
    <dgm:cxn modelId="{4E5F96A7-041E-4D41-A6D5-847549FFE8F3}" type="presOf" srcId="{6DE8F506-1721-4FF1-836A-1C4DB24F6756}" destId="{9D810A7F-FF31-4482-9661-A0EF2048FA23}" srcOrd="0" destOrd="0" presId="urn:microsoft.com/office/officeart/2005/8/layout/radial6"/>
    <dgm:cxn modelId="{35ECCAA7-95D1-451B-A1D3-B24B5376F4B6}" type="presOf" srcId="{E7E339DA-E354-49EB-B05C-D79E490A856A}" destId="{E3288BF2-B78A-4076-A403-C6EE2C52EB1F}" srcOrd="0" destOrd="0" presId="urn:microsoft.com/office/officeart/2005/8/layout/radial6"/>
    <dgm:cxn modelId="{5FAB95B1-4ABC-45D6-BF6C-DD62DFBA7DE3}" type="presOf" srcId="{DAD3EED5-2BE7-47A8-863A-5553B1B28AF7}" destId="{2299995D-0567-4B2E-A5E2-91EDEC729373}" srcOrd="0" destOrd="0" presId="urn:microsoft.com/office/officeart/2005/8/layout/radial6"/>
    <dgm:cxn modelId="{4F7F13B4-5240-4466-9340-EC87B814AC3F}" srcId="{DAD3EED5-2BE7-47A8-863A-5553B1B28AF7}" destId="{B42DABE6-4E73-4A6B-8300-9FE988C4E8DF}" srcOrd="4" destOrd="0" parTransId="{A8A0F76D-26F0-4FF5-9624-88355F641701}" sibTransId="{ECAD1DA1-03FE-4DB0-BA63-BB48FF2060A9}"/>
    <dgm:cxn modelId="{0B5A21BA-5581-431F-982B-A03F3951386B}" type="presOf" srcId="{B42DABE6-4E73-4A6B-8300-9FE988C4E8DF}" destId="{436573D5-1213-4639-8541-79AC257FE11B}" srcOrd="0" destOrd="0" presId="urn:microsoft.com/office/officeart/2005/8/layout/radial6"/>
    <dgm:cxn modelId="{1D9A72D0-94C8-4FCC-B368-8F9A881DA33E}" type="presOf" srcId="{0F00C1C5-A91F-4B47-ABD4-DFFA7E02F3B3}" destId="{818575F8-AAD6-4EE0-ABA8-4FE1080034DF}" srcOrd="0" destOrd="0" presId="urn:microsoft.com/office/officeart/2005/8/layout/radial6"/>
    <dgm:cxn modelId="{889D50D7-89E8-4F0A-AF75-1B1622D9AAAD}" type="presOf" srcId="{980A6EE6-8427-478E-ADF0-878210191481}" destId="{224E3476-B463-41B4-BB83-CFAEF615F421}" srcOrd="0" destOrd="0" presId="urn:microsoft.com/office/officeart/2005/8/layout/radial6"/>
    <dgm:cxn modelId="{509159E3-C79C-4F38-9E91-EC551E82C846}" srcId="{DAD3EED5-2BE7-47A8-863A-5553B1B28AF7}" destId="{0F00C1C5-A91F-4B47-ABD4-DFFA7E02F3B3}" srcOrd="0" destOrd="0" parTransId="{DDDD2DBB-35F9-42C8-8F9D-DFAB80930152}" sibTransId="{A2D5B402-DBE3-4127-921F-5042DE4BD686}"/>
    <dgm:cxn modelId="{3EAFC7F3-F448-4B7A-ABB2-975D34DE9185}" type="presOf" srcId="{9223ECC4-54D1-402E-AF00-9C47D929E0A6}" destId="{BDA9344D-8B4F-459C-B4DC-4EA38AB98772}" srcOrd="0" destOrd="0" presId="urn:microsoft.com/office/officeart/2005/8/layout/radial6"/>
    <dgm:cxn modelId="{367A93FB-FC37-49B9-A4AD-E5A1B653CAC3}" type="presOf" srcId="{E862A594-F72A-4B37-BB54-0CF92E2DEF7B}" destId="{53762645-2596-40BA-89A3-EE10111AB5AA}" srcOrd="0" destOrd="0" presId="urn:microsoft.com/office/officeart/2005/8/layout/radial6"/>
    <dgm:cxn modelId="{9CCEC071-3465-4093-851E-102E3DD29140}" type="presParOf" srcId="{E3288BF2-B78A-4076-A403-C6EE2C52EB1F}" destId="{2299995D-0567-4B2E-A5E2-91EDEC729373}" srcOrd="0" destOrd="0" presId="urn:microsoft.com/office/officeart/2005/8/layout/radial6"/>
    <dgm:cxn modelId="{3DBFC3AC-F2DE-422C-9A7B-CCEFD1FA2EFA}" type="presParOf" srcId="{E3288BF2-B78A-4076-A403-C6EE2C52EB1F}" destId="{818575F8-AAD6-4EE0-ABA8-4FE1080034DF}" srcOrd="1" destOrd="0" presId="urn:microsoft.com/office/officeart/2005/8/layout/radial6"/>
    <dgm:cxn modelId="{5BA3A6C4-F947-45E8-9E1C-9AEB38C12112}" type="presParOf" srcId="{E3288BF2-B78A-4076-A403-C6EE2C52EB1F}" destId="{726299D0-DE17-421B-867B-CE93F677542F}" srcOrd="2" destOrd="0" presId="urn:microsoft.com/office/officeart/2005/8/layout/radial6"/>
    <dgm:cxn modelId="{79AA9751-608C-4ADE-9526-0006CFB1DE2C}" type="presParOf" srcId="{E3288BF2-B78A-4076-A403-C6EE2C52EB1F}" destId="{468D5F5E-691E-4130-86B7-A181FBECBCFD}" srcOrd="3" destOrd="0" presId="urn:microsoft.com/office/officeart/2005/8/layout/radial6"/>
    <dgm:cxn modelId="{7C720E49-2666-456F-BAB0-0A6C106B4FB4}" type="presParOf" srcId="{E3288BF2-B78A-4076-A403-C6EE2C52EB1F}" destId="{53762645-2596-40BA-89A3-EE10111AB5AA}" srcOrd="4" destOrd="0" presId="urn:microsoft.com/office/officeart/2005/8/layout/radial6"/>
    <dgm:cxn modelId="{4FB8D84D-29EB-4778-B5A7-6DBE25F192D1}" type="presParOf" srcId="{E3288BF2-B78A-4076-A403-C6EE2C52EB1F}" destId="{3369E6C2-9CE6-4877-85BD-D6CE4DF94E1D}" srcOrd="5" destOrd="0" presId="urn:microsoft.com/office/officeart/2005/8/layout/radial6"/>
    <dgm:cxn modelId="{36FD6585-A597-4A41-9DB9-601CE5ED6BC6}" type="presParOf" srcId="{E3288BF2-B78A-4076-A403-C6EE2C52EB1F}" destId="{224E3476-B463-41B4-BB83-CFAEF615F421}" srcOrd="6" destOrd="0" presId="urn:microsoft.com/office/officeart/2005/8/layout/radial6"/>
    <dgm:cxn modelId="{66836021-BA98-4367-B859-E6D7C9A6057E}" type="presParOf" srcId="{E3288BF2-B78A-4076-A403-C6EE2C52EB1F}" destId="{580AEE39-5B72-48DD-A091-E503F4751489}" srcOrd="7" destOrd="0" presId="urn:microsoft.com/office/officeart/2005/8/layout/radial6"/>
    <dgm:cxn modelId="{327AC717-E29F-4EB8-88D8-1B6336C0B810}" type="presParOf" srcId="{E3288BF2-B78A-4076-A403-C6EE2C52EB1F}" destId="{BE016937-D4F2-4C6B-93D4-6D9DC05E7A4E}" srcOrd="8" destOrd="0" presId="urn:microsoft.com/office/officeart/2005/8/layout/radial6"/>
    <dgm:cxn modelId="{EC2FC529-8A8D-4DD7-89D7-2E4C8E55BB27}" type="presParOf" srcId="{E3288BF2-B78A-4076-A403-C6EE2C52EB1F}" destId="{9D810A7F-FF31-4482-9661-A0EF2048FA23}" srcOrd="9" destOrd="0" presId="urn:microsoft.com/office/officeart/2005/8/layout/radial6"/>
    <dgm:cxn modelId="{682DCB15-F520-4A96-AD7F-3273227766D7}" type="presParOf" srcId="{E3288BF2-B78A-4076-A403-C6EE2C52EB1F}" destId="{7D15B543-2A9C-402D-A80C-F18ED091D426}" srcOrd="10" destOrd="0" presId="urn:microsoft.com/office/officeart/2005/8/layout/radial6"/>
    <dgm:cxn modelId="{C1E72433-471D-4E53-93CA-0ADA20529841}" type="presParOf" srcId="{E3288BF2-B78A-4076-A403-C6EE2C52EB1F}" destId="{693D5F47-DE46-40AB-B264-DB26998D2E95}" srcOrd="11" destOrd="0" presId="urn:microsoft.com/office/officeart/2005/8/layout/radial6"/>
    <dgm:cxn modelId="{739F7D06-D081-44FC-AF84-5F86423BA79C}" type="presParOf" srcId="{E3288BF2-B78A-4076-A403-C6EE2C52EB1F}" destId="{BDA9344D-8B4F-459C-B4DC-4EA38AB98772}" srcOrd="12" destOrd="0" presId="urn:microsoft.com/office/officeart/2005/8/layout/radial6"/>
    <dgm:cxn modelId="{35BBBDA6-3121-4383-8261-388B979FB1E4}" type="presParOf" srcId="{E3288BF2-B78A-4076-A403-C6EE2C52EB1F}" destId="{436573D5-1213-4639-8541-79AC257FE11B}" srcOrd="13" destOrd="0" presId="urn:microsoft.com/office/officeart/2005/8/layout/radial6"/>
    <dgm:cxn modelId="{531F5E40-A7CD-4358-8A1A-2130B42AF60A}" type="presParOf" srcId="{E3288BF2-B78A-4076-A403-C6EE2C52EB1F}" destId="{E82D804D-AC1A-4B1B-AC79-0DE9CBC3FC05}" srcOrd="14" destOrd="0" presId="urn:microsoft.com/office/officeart/2005/8/layout/radial6"/>
    <dgm:cxn modelId="{C99B92C6-3163-47E6-9999-A59298B6BBDE}" type="presParOf" srcId="{E3288BF2-B78A-4076-A403-C6EE2C52EB1F}" destId="{1A131526-0BF1-4738-A40F-AED9520EEE8F}"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268EE4-B9E1-4032-8C13-CAC2E33E44E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s-ES"/>
        </a:p>
      </dgm:t>
    </dgm:pt>
    <dgm:pt modelId="{C6B9AD52-6C1C-4764-B5FF-6A324B89F584}">
      <dgm:prSet/>
      <dgm:spPr/>
      <dgm:t>
        <a:bodyPr/>
        <a:lstStyle/>
        <a:p>
          <a:r>
            <a:rPr lang="es-ES" dirty="0">
              <a:latin typeface="Montserrat" panose="00000500000000000000" pitchFamily="50" charset="0"/>
            </a:rPr>
            <a:t>Cistoscopia</a:t>
          </a:r>
        </a:p>
      </dgm:t>
    </dgm:pt>
    <dgm:pt modelId="{4BD5F161-8165-40A0-B9B7-3864731E55E6}" type="parTrans" cxnId="{3A3309AF-A530-44F4-9114-12CEAA41AE48}">
      <dgm:prSet/>
      <dgm:spPr/>
      <dgm:t>
        <a:bodyPr/>
        <a:lstStyle/>
        <a:p>
          <a:endParaRPr lang="es-ES">
            <a:latin typeface="Montserrat" panose="00000500000000000000" pitchFamily="50" charset="0"/>
          </a:endParaRPr>
        </a:p>
      </dgm:t>
    </dgm:pt>
    <dgm:pt modelId="{0F0EDE69-0B8A-41F7-B78C-DA2E02C82E66}" type="sibTrans" cxnId="{3A3309AF-A530-44F4-9114-12CEAA41AE48}">
      <dgm:prSet/>
      <dgm:spPr/>
      <dgm:t>
        <a:bodyPr/>
        <a:lstStyle/>
        <a:p>
          <a:endParaRPr lang="es-ES">
            <a:latin typeface="Montserrat" panose="00000500000000000000" pitchFamily="50" charset="0"/>
          </a:endParaRPr>
        </a:p>
      </dgm:t>
    </dgm:pt>
    <dgm:pt modelId="{E322AFBF-F44D-4C0E-80F5-0EB923C13FF5}">
      <dgm:prSet/>
      <dgm:spPr/>
      <dgm:t>
        <a:bodyPr/>
        <a:lstStyle/>
        <a:p>
          <a:r>
            <a:rPr lang="es-ES">
              <a:latin typeface="Montserrat" panose="00000500000000000000" pitchFamily="50" charset="0"/>
            </a:rPr>
            <a:t>Imagen del tracto urinario</a:t>
          </a:r>
        </a:p>
      </dgm:t>
    </dgm:pt>
    <dgm:pt modelId="{15AD14BE-0536-41B2-8344-BA3B68754B93}" type="parTrans" cxnId="{D30B8B9E-DD07-46CF-A1C2-7F21B82AA826}">
      <dgm:prSet/>
      <dgm:spPr/>
      <dgm:t>
        <a:bodyPr/>
        <a:lstStyle/>
        <a:p>
          <a:endParaRPr lang="es-ES">
            <a:latin typeface="Montserrat" panose="00000500000000000000" pitchFamily="50" charset="0"/>
          </a:endParaRPr>
        </a:p>
      </dgm:t>
    </dgm:pt>
    <dgm:pt modelId="{5EC1EB95-11B7-4024-BF15-6B6776C615E0}" type="sibTrans" cxnId="{D30B8B9E-DD07-46CF-A1C2-7F21B82AA826}">
      <dgm:prSet/>
      <dgm:spPr/>
      <dgm:t>
        <a:bodyPr/>
        <a:lstStyle/>
        <a:p>
          <a:endParaRPr lang="es-ES">
            <a:latin typeface="Montserrat" panose="00000500000000000000" pitchFamily="50" charset="0"/>
          </a:endParaRPr>
        </a:p>
      </dgm:t>
    </dgm:pt>
    <dgm:pt modelId="{D0A10B8D-1334-4D3F-ADF0-DA5DE3685972}">
      <dgm:prSet/>
      <dgm:spPr/>
      <dgm:t>
        <a:bodyPr/>
        <a:lstStyle/>
        <a:p>
          <a:r>
            <a:rPr lang="es-ES" dirty="0">
              <a:latin typeface="Montserrat" panose="00000500000000000000" pitchFamily="50" charset="0"/>
            </a:rPr>
            <a:t>Urografía por TAC</a:t>
          </a:r>
        </a:p>
      </dgm:t>
    </dgm:pt>
    <dgm:pt modelId="{A1AE9CC2-56C4-4772-AA13-94A1C87A643E}" type="parTrans" cxnId="{2B82D156-C2CA-49FB-AF3A-0E3327B07CC1}">
      <dgm:prSet/>
      <dgm:spPr/>
      <dgm:t>
        <a:bodyPr/>
        <a:lstStyle/>
        <a:p>
          <a:endParaRPr lang="es-ES">
            <a:latin typeface="Montserrat" panose="00000500000000000000" pitchFamily="50" charset="0"/>
          </a:endParaRPr>
        </a:p>
      </dgm:t>
    </dgm:pt>
    <dgm:pt modelId="{3DCDC39A-B0BE-49FC-8E69-003CD6481F68}" type="sibTrans" cxnId="{2B82D156-C2CA-49FB-AF3A-0E3327B07CC1}">
      <dgm:prSet/>
      <dgm:spPr/>
      <dgm:t>
        <a:bodyPr/>
        <a:lstStyle/>
        <a:p>
          <a:endParaRPr lang="es-ES">
            <a:latin typeface="Montserrat" panose="00000500000000000000" pitchFamily="50" charset="0"/>
          </a:endParaRPr>
        </a:p>
      </dgm:t>
    </dgm:pt>
    <dgm:pt modelId="{1A557BA7-44E4-4E14-9DF0-EA45A67CA45A}">
      <dgm:prSet/>
      <dgm:spPr/>
      <dgm:t>
        <a:bodyPr/>
        <a:lstStyle/>
        <a:p>
          <a:r>
            <a:rPr lang="es-ES">
              <a:latin typeface="Montserrat" panose="00000500000000000000" pitchFamily="50" charset="0"/>
            </a:rPr>
            <a:t>UroRNM</a:t>
          </a:r>
        </a:p>
      </dgm:t>
    </dgm:pt>
    <dgm:pt modelId="{9932F6C5-98FC-4A92-AAA2-716E4A7C8338}" type="parTrans" cxnId="{11C33F52-A11D-4E3A-A07D-5AF2390FF74C}">
      <dgm:prSet/>
      <dgm:spPr/>
      <dgm:t>
        <a:bodyPr/>
        <a:lstStyle/>
        <a:p>
          <a:endParaRPr lang="es-ES">
            <a:latin typeface="Montserrat" panose="00000500000000000000" pitchFamily="50" charset="0"/>
          </a:endParaRPr>
        </a:p>
      </dgm:t>
    </dgm:pt>
    <dgm:pt modelId="{92E349FA-8F8A-4C63-A168-1C30445A8D09}" type="sibTrans" cxnId="{11C33F52-A11D-4E3A-A07D-5AF2390FF74C}">
      <dgm:prSet/>
      <dgm:spPr/>
      <dgm:t>
        <a:bodyPr/>
        <a:lstStyle/>
        <a:p>
          <a:endParaRPr lang="es-ES">
            <a:latin typeface="Montserrat" panose="00000500000000000000" pitchFamily="50" charset="0"/>
          </a:endParaRPr>
        </a:p>
      </dgm:t>
    </dgm:pt>
    <dgm:pt modelId="{36CD5FA1-BBD8-4515-9A62-18B59AAD07CA}">
      <dgm:prSet/>
      <dgm:spPr/>
      <dgm:t>
        <a:bodyPr/>
        <a:lstStyle/>
        <a:p>
          <a:r>
            <a:rPr lang="es-ES" dirty="0">
              <a:latin typeface="Montserrat" panose="00000500000000000000" pitchFamily="50" charset="0"/>
            </a:rPr>
            <a:t>TAC simple o ecografía + Pielografía</a:t>
          </a:r>
        </a:p>
      </dgm:t>
    </dgm:pt>
    <dgm:pt modelId="{E137E5A1-D6DD-48EE-8225-366BB3695496}" type="parTrans" cxnId="{7583EE37-31B9-4D75-B727-48AE34326189}">
      <dgm:prSet/>
      <dgm:spPr/>
      <dgm:t>
        <a:bodyPr/>
        <a:lstStyle/>
        <a:p>
          <a:endParaRPr lang="es-ES">
            <a:latin typeface="Montserrat" panose="00000500000000000000" pitchFamily="50" charset="0"/>
          </a:endParaRPr>
        </a:p>
      </dgm:t>
    </dgm:pt>
    <dgm:pt modelId="{20A57B26-D63D-42AB-984E-0F2020D9AC16}" type="sibTrans" cxnId="{7583EE37-31B9-4D75-B727-48AE34326189}">
      <dgm:prSet/>
      <dgm:spPr/>
      <dgm:t>
        <a:bodyPr/>
        <a:lstStyle/>
        <a:p>
          <a:endParaRPr lang="es-ES">
            <a:latin typeface="Montserrat" panose="00000500000000000000" pitchFamily="50" charset="0"/>
          </a:endParaRPr>
        </a:p>
      </dgm:t>
    </dgm:pt>
    <dgm:pt modelId="{B3968E69-956D-4ACE-88B3-1BC303E9822E}">
      <dgm:prSet/>
      <dgm:spPr/>
      <dgm:t>
        <a:bodyPr/>
        <a:lstStyle/>
        <a:p>
          <a:r>
            <a:rPr lang="es-ES">
              <a:latin typeface="Montserrat" panose="00000500000000000000" pitchFamily="50" charset="0"/>
            </a:rPr>
            <a:t>Citología urinaria/biomarcadores</a:t>
          </a:r>
        </a:p>
      </dgm:t>
    </dgm:pt>
    <dgm:pt modelId="{604B56E9-0150-4D3B-B48B-740294569706}" type="parTrans" cxnId="{84C11EE8-5982-4635-90C9-DFB70F763083}">
      <dgm:prSet/>
      <dgm:spPr/>
      <dgm:t>
        <a:bodyPr/>
        <a:lstStyle/>
        <a:p>
          <a:endParaRPr lang="es-ES">
            <a:latin typeface="Montserrat" panose="00000500000000000000" pitchFamily="50" charset="0"/>
          </a:endParaRPr>
        </a:p>
      </dgm:t>
    </dgm:pt>
    <dgm:pt modelId="{328445C7-D270-4A7F-AA29-DAA0DB9C6BA9}" type="sibTrans" cxnId="{84C11EE8-5982-4635-90C9-DFB70F763083}">
      <dgm:prSet/>
      <dgm:spPr/>
      <dgm:t>
        <a:bodyPr/>
        <a:lstStyle/>
        <a:p>
          <a:endParaRPr lang="es-ES">
            <a:latin typeface="Montserrat" panose="00000500000000000000" pitchFamily="50" charset="0"/>
          </a:endParaRPr>
        </a:p>
      </dgm:t>
    </dgm:pt>
    <dgm:pt modelId="{FE6DCBFF-42BE-4A16-843A-E4212DCC9EB5}" type="pres">
      <dgm:prSet presAssocID="{18268EE4-B9E1-4032-8C13-CAC2E33E44EA}" presName="hierChild1" presStyleCnt="0">
        <dgm:presLayoutVars>
          <dgm:chPref val="1"/>
          <dgm:dir/>
          <dgm:animOne val="branch"/>
          <dgm:animLvl val="lvl"/>
          <dgm:resizeHandles/>
        </dgm:presLayoutVars>
      </dgm:prSet>
      <dgm:spPr/>
    </dgm:pt>
    <dgm:pt modelId="{B2B0E8B8-39DE-4DA6-B2AF-7773DE2FAD75}" type="pres">
      <dgm:prSet presAssocID="{C6B9AD52-6C1C-4764-B5FF-6A324B89F584}" presName="hierRoot1" presStyleCnt="0"/>
      <dgm:spPr/>
    </dgm:pt>
    <dgm:pt modelId="{86CE6080-678D-4C2C-A5CD-218A5C8D78EE}" type="pres">
      <dgm:prSet presAssocID="{C6B9AD52-6C1C-4764-B5FF-6A324B89F584}" presName="composite" presStyleCnt="0"/>
      <dgm:spPr/>
    </dgm:pt>
    <dgm:pt modelId="{7E1A728C-FC58-4E98-BBD0-C6331F53CE71}" type="pres">
      <dgm:prSet presAssocID="{C6B9AD52-6C1C-4764-B5FF-6A324B89F584}" presName="background" presStyleLbl="node0" presStyleIdx="0" presStyleCnt="3"/>
      <dgm:spPr/>
    </dgm:pt>
    <dgm:pt modelId="{41DBAF27-DF8F-4AA5-9A2F-86B8E6BD34D0}" type="pres">
      <dgm:prSet presAssocID="{C6B9AD52-6C1C-4764-B5FF-6A324B89F584}" presName="text" presStyleLbl="fgAcc0" presStyleIdx="0" presStyleCnt="3">
        <dgm:presLayoutVars>
          <dgm:chPref val="3"/>
        </dgm:presLayoutVars>
      </dgm:prSet>
      <dgm:spPr/>
    </dgm:pt>
    <dgm:pt modelId="{654D4DC7-87CA-435B-A141-0C3CCB5A78F2}" type="pres">
      <dgm:prSet presAssocID="{C6B9AD52-6C1C-4764-B5FF-6A324B89F584}" presName="hierChild2" presStyleCnt="0"/>
      <dgm:spPr/>
    </dgm:pt>
    <dgm:pt modelId="{C358C40D-107F-4FD2-A914-76B6F96F5C2A}" type="pres">
      <dgm:prSet presAssocID="{E322AFBF-F44D-4C0E-80F5-0EB923C13FF5}" presName="hierRoot1" presStyleCnt="0"/>
      <dgm:spPr/>
    </dgm:pt>
    <dgm:pt modelId="{F1DBF090-6483-4FA3-AE53-CE2B1335EE7A}" type="pres">
      <dgm:prSet presAssocID="{E322AFBF-F44D-4C0E-80F5-0EB923C13FF5}" presName="composite" presStyleCnt="0"/>
      <dgm:spPr/>
    </dgm:pt>
    <dgm:pt modelId="{CE80441D-6D1D-48BD-A032-F3FE09CAA1E4}" type="pres">
      <dgm:prSet presAssocID="{E322AFBF-F44D-4C0E-80F5-0EB923C13FF5}" presName="background" presStyleLbl="node0" presStyleIdx="1" presStyleCnt="3"/>
      <dgm:spPr/>
    </dgm:pt>
    <dgm:pt modelId="{C19BA0D2-B9DD-4E23-9DD5-5753CB12669F}" type="pres">
      <dgm:prSet presAssocID="{E322AFBF-F44D-4C0E-80F5-0EB923C13FF5}" presName="text" presStyleLbl="fgAcc0" presStyleIdx="1" presStyleCnt="3">
        <dgm:presLayoutVars>
          <dgm:chPref val="3"/>
        </dgm:presLayoutVars>
      </dgm:prSet>
      <dgm:spPr/>
    </dgm:pt>
    <dgm:pt modelId="{8E72AC6E-81E3-4AFD-A02C-F01FD52B56E4}" type="pres">
      <dgm:prSet presAssocID="{E322AFBF-F44D-4C0E-80F5-0EB923C13FF5}" presName="hierChild2" presStyleCnt="0"/>
      <dgm:spPr/>
    </dgm:pt>
    <dgm:pt modelId="{1563B14E-4A7F-40A9-AA5C-AB1A21F2F3A0}" type="pres">
      <dgm:prSet presAssocID="{A1AE9CC2-56C4-4772-AA13-94A1C87A643E}" presName="Name10" presStyleLbl="parChTrans1D2" presStyleIdx="0" presStyleCnt="3"/>
      <dgm:spPr/>
    </dgm:pt>
    <dgm:pt modelId="{3E0EFD3E-26D5-4A48-83E4-1EEAA6F1BE7A}" type="pres">
      <dgm:prSet presAssocID="{D0A10B8D-1334-4D3F-ADF0-DA5DE3685972}" presName="hierRoot2" presStyleCnt="0"/>
      <dgm:spPr/>
    </dgm:pt>
    <dgm:pt modelId="{74C054DE-F29E-4D3B-B90B-A45AF38B8FF5}" type="pres">
      <dgm:prSet presAssocID="{D0A10B8D-1334-4D3F-ADF0-DA5DE3685972}" presName="composite2" presStyleCnt="0"/>
      <dgm:spPr/>
    </dgm:pt>
    <dgm:pt modelId="{0037C56E-2FD1-4983-9ED9-A091A181DABE}" type="pres">
      <dgm:prSet presAssocID="{D0A10B8D-1334-4D3F-ADF0-DA5DE3685972}" presName="background2" presStyleLbl="node2" presStyleIdx="0" presStyleCnt="3"/>
      <dgm:spPr/>
    </dgm:pt>
    <dgm:pt modelId="{48786E3E-AAFC-487B-88E9-3D6BD2C55E5D}" type="pres">
      <dgm:prSet presAssocID="{D0A10B8D-1334-4D3F-ADF0-DA5DE3685972}" presName="text2" presStyleLbl="fgAcc2" presStyleIdx="0" presStyleCnt="3">
        <dgm:presLayoutVars>
          <dgm:chPref val="3"/>
        </dgm:presLayoutVars>
      </dgm:prSet>
      <dgm:spPr/>
    </dgm:pt>
    <dgm:pt modelId="{3DD396B7-12AC-469C-AC67-F172F5A03E6E}" type="pres">
      <dgm:prSet presAssocID="{D0A10B8D-1334-4D3F-ADF0-DA5DE3685972}" presName="hierChild3" presStyleCnt="0"/>
      <dgm:spPr/>
    </dgm:pt>
    <dgm:pt modelId="{9EF14C27-C685-4430-ABC3-2B6F39413AF5}" type="pres">
      <dgm:prSet presAssocID="{9932F6C5-98FC-4A92-AAA2-716E4A7C8338}" presName="Name10" presStyleLbl="parChTrans1D2" presStyleIdx="1" presStyleCnt="3"/>
      <dgm:spPr/>
    </dgm:pt>
    <dgm:pt modelId="{93AD7465-D1FF-4CD6-A396-0F929DE48EE1}" type="pres">
      <dgm:prSet presAssocID="{1A557BA7-44E4-4E14-9DF0-EA45A67CA45A}" presName="hierRoot2" presStyleCnt="0"/>
      <dgm:spPr/>
    </dgm:pt>
    <dgm:pt modelId="{8C252A8F-345F-46F7-8F6D-ABBF4AAF983B}" type="pres">
      <dgm:prSet presAssocID="{1A557BA7-44E4-4E14-9DF0-EA45A67CA45A}" presName="composite2" presStyleCnt="0"/>
      <dgm:spPr/>
    </dgm:pt>
    <dgm:pt modelId="{AD6D2251-1F08-4E0B-8512-C8EC036E75A8}" type="pres">
      <dgm:prSet presAssocID="{1A557BA7-44E4-4E14-9DF0-EA45A67CA45A}" presName="background2" presStyleLbl="node2" presStyleIdx="1" presStyleCnt="3"/>
      <dgm:spPr/>
    </dgm:pt>
    <dgm:pt modelId="{E67C19A1-268D-4D05-B342-CC77832CFB74}" type="pres">
      <dgm:prSet presAssocID="{1A557BA7-44E4-4E14-9DF0-EA45A67CA45A}" presName="text2" presStyleLbl="fgAcc2" presStyleIdx="1" presStyleCnt="3">
        <dgm:presLayoutVars>
          <dgm:chPref val="3"/>
        </dgm:presLayoutVars>
      </dgm:prSet>
      <dgm:spPr/>
    </dgm:pt>
    <dgm:pt modelId="{4967A1A6-AB12-4ABF-ADE9-885A492514B1}" type="pres">
      <dgm:prSet presAssocID="{1A557BA7-44E4-4E14-9DF0-EA45A67CA45A}" presName="hierChild3" presStyleCnt="0"/>
      <dgm:spPr/>
    </dgm:pt>
    <dgm:pt modelId="{23856173-26C4-47DD-9063-F6178C6CDDE4}" type="pres">
      <dgm:prSet presAssocID="{E137E5A1-D6DD-48EE-8225-366BB3695496}" presName="Name10" presStyleLbl="parChTrans1D2" presStyleIdx="2" presStyleCnt="3"/>
      <dgm:spPr/>
    </dgm:pt>
    <dgm:pt modelId="{27FFDA3E-C7B0-468B-83E2-F32FDAEC3E5E}" type="pres">
      <dgm:prSet presAssocID="{36CD5FA1-BBD8-4515-9A62-18B59AAD07CA}" presName="hierRoot2" presStyleCnt="0"/>
      <dgm:spPr/>
    </dgm:pt>
    <dgm:pt modelId="{363E6255-13D0-4DFA-971B-181C6AE69CE6}" type="pres">
      <dgm:prSet presAssocID="{36CD5FA1-BBD8-4515-9A62-18B59AAD07CA}" presName="composite2" presStyleCnt="0"/>
      <dgm:spPr/>
    </dgm:pt>
    <dgm:pt modelId="{DC3A0A44-0B87-4321-B51A-F4FCC5B8B6FF}" type="pres">
      <dgm:prSet presAssocID="{36CD5FA1-BBD8-4515-9A62-18B59AAD07CA}" presName="background2" presStyleLbl="node2" presStyleIdx="2" presStyleCnt="3"/>
      <dgm:spPr/>
    </dgm:pt>
    <dgm:pt modelId="{37E6C21B-4C94-41DD-A6EE-D8B9827D9CAA}" type="pres">
      <dgm:prSet presAssocID="{36CD5FA1-BBD8-4515-9A62-18B59AAD07CA}" presName="text2" presStyleLbl="fgAcc2" presStyleIdx="2" presStyleCnt="3">
        <dgm:presLayoutVars>
          <dgm:chPref val="3"/>
        </dgm:presLayoutVars>
      </dgm:prSet>
      <dgm:spPr/>
    </dgm:pt>
    <dgm:pt modelId="{F2E23E03-0E6E-4D83-8D5C-55D4A1136203}" type="pres">
      <dgm:prSet presAssocID="{36CD5FA1-BBD8-4515-9A62-18B59AAD07CA}" presName="hierChild3" presStyleCnt="0"/>
      <dgm:spPr/>
    </dgm:pt>
    <dgm:pt modelId="{E0E7E662-FE2E-4286-8ECE-EA6AB63E8AE0}" type="pres">
      <dgm:prSet presAssocID="{B3968E69-956D-4ACE-88B3-1BC303E9822E}" presName="hierRoot1" presStyleCnt="0"/>
      <dgm:spPr/>
    </dgm:pt>
    <dgm:pt modelId="{96A5BCAF-CB4B-4A1B-83BA-6834F97B37CF}" type="pres">
      <dgm:prSet presAssocID="{B3968E69-956D-4ACE-88B3-1BC303E9822E}" presName="composite" presStyleCnt="0"/>
      <dgm:spPr/>
    </dgm:pt>
    <dgm:pt modelId="{C0520D97-6C8A-453D-B5DE-CDCC93229E13}" type="pres">
      <dgm:prSet presAssocID="{B3968E69-956D-4ACE-88B3-1BC303E9822E}" presName="background" presStyleLbl="node0" presStyleIdx="2" presStyleCnt="3"/>
      <dgm:spPr/>
    </dgm:pt>
    <dgm:pt modelId="{2614D02F-E0FA-4897-9A08-F0C78A77F079}" type="pres">
      <dgm:prSet presAssocID="{B3968E69-956D-4ACE-88B3-1BC303E9822E}" presName="text" presStyleLbl="fgAcc0" presStyleIdx="2" presStyleCnt="3">
        <dgm:presLayoutVars>
          <dgm:chPref val="3"/>
        </dgm:presLayoutVars>
      </dgm:prSet>
      <dgm:spPr/>
    </dgm:pt>
    <dgm:pt modelId="{1332B6DF-8E0A-4C6F-974A-FDE135297FD2}" type="pres">
      <dgm:prSet presAssocID="{B3968E69-956D-4ACE-88B3-1BC303E9822E}" presName="hierChild2" presStyleCnt="0"/>
      <dgm:spPr/>
    </dgm:pt>
  </dgm:ptLst>
  <dgm:cxnLst>
    <dgm:cxn modelId="{9861A000-EE8A-4F4C-8DF9-FCD2CC652BD8}" type="presOf" srcId="{36CD5FA1-BBD8-4515-9A62-18B59AAD07CA}" destId="{37E6C21B-4C94-41DD-A6EE-D8B9827D9CAA}" srcOrd="0" destOrd="0" presId="urn:microsoft.com/office/officeart/2005/8/layout/hierarchy1"/>
    <dgm:cxn modelId="{5159E205-D053-42D9-B6D2-6010F2194DC9}" type="presOf" srcId="{B3968E69-956D-4ACE-88B3-1BC303E9822E}" destId="{2614D02F-E0FA-4897-9A08-F0C78A77F079}" srcOrd="0" destOrd="0" presId="urn:microsoft.com/office/officeart/2005/8/layout/hierarchy1"/>
    <dgm:cxn modelId="{09E7FF11-506F-4D89-A3C2-BF19AC1327BA}" type="presOf" srcId="{18268EE4-B9E1-4032-8C13-CAC2E33E44EA}" destId="{FE6DCBFF-42BE-4A16-843A-E4212DCC9EB5}" srcOrd="0" destOrd="0" presId="urn:microsoft.com/office/officeart/2005/8/layout/hierarchy1"/>
    <dgm:cxn modelId="{7583EE37-31B9-4D75-B727-48AE34326189}" srcId="{E322AFBF-F44D-4C0E-80F5-0EB923C13FF5}" destId="{36CD5FA1-BBD8-4515-9A62-18B59AAD07CA}" srcOrd="2" destOrd="0" parTransId="{E137E5A1-D6DD-48EE-8225-366BB3695496}" sibTransId="{20A57B26-D63D-42AB-984E-0F2020D9AC16}"/>
    <dgm:cxn modelId="{D2E5D146-0E62-43FC-9FF3-C11549140658}" type="presOf" srcId="{1A557BA7-44E4-4E14-9DF0-EA45A67CA45A}" destId="{E67C19A1-268D-4D05-B342-CC77832CFB74}" srcOrd="0" destOrd="0" presId="urn:microsoft.com/office/officeart/2005/8/layout/hierarchy1"/>
    <dgm:cxn modelId="{11C33F52-A11D-4E3A-A07D-5AF2390FF74C}" srcId="{E322AFBF-F44D-4C0E-80F5-0EB923C13FF5}" destId="{1A557BA7-44E4-4E14-9DF0-EA45A67CA45A}" srcOrd="1" destOrd="0" parTransId="{9932F6C5-98FC-4A92-AAA2-716E4A7C8338}" sibTransId="{92E349FA-8F8A-4C63-A168-1C30445A8D09}"/>
    <dgm:cxn modelId="{87B48C55-C8AC-4899-ABA9-19D5780CDB33}" type="presOf" srcId="{D0A10B8D-1334-4D3F-ADF0-DA5DE3685972}" destId="{48786E3E-AAFC-487B-88E9-3D6BD2C55E5D}" srcOrd="0" destOrd="0" presId="urn:microsoft.com/office/officeart/2005/8/layout/hierarchy1"/>
    <dgm:cxn modelId="{2B82D156-C2CA-49FB-AF3A-0E3327B07CC1}" srcId="{E322AFBF-F44D-4C0E-80F5-0EB923C13FF5}" destId="{D0A10B8D-1334-4D3F-ADF0-DA5DE3685972}" srcOrd="0" destOrd="0" parTransId="{A1AE9CC2-56C4-4772-AA13-94A1C87A643E}" sibTransId="{3DCDC39A-B0BE-49FC-8E69-003CD6481F68}"/>
    <dgm:cxn modelId="{F610A87B-99C3-4DAD-AD1B-5D5CD00BF0EE}" type="presOf" srcId="{E322AFBF-F44D-4C0E-80F5-0EB923C13FF5}" destId="{C19BA0D2-B9DD-4E23-9DD5-5753CB12669F}" srcOrd="0" destOrd="0" presId="urn:microsoft.com/office/officeart/2005/8/layout/hierarchy1"/>
    <dgm:cxn modelId="{99B95F9C-BCF4-4C05-9950-ABCE39B21F5B}" type="presOf" srcId="{C6B9AD52-6C1C-4764-B5FF-6A324B89F584}" destId="{41DBAF27-DF8F-4AA5-9A2F-86B8E6BD34D0}" srcOrd="0" destOrd="0" presId="urn:microsoft.com/office/officeart/2005/8/layout/hierarchy1"/>
    <dgm:cxn modelId="{D30B8B9E-DD07-46CF-A1C2-7F21B82AA826}" srcId="{18268EE4-B9E1-4032-8C13-CAC2E33E44EA}" destId="{E322AFBF-F44D-4C0E-80F5-0EB923C13FF5}" srcOrd="1" destOrd="0" parTransId="{15AD14BE-0536-41B2-8344-BA3B68754B93}" sibTransId="{5EC1EB95-11B7-4024-BF15-6B6776C615E0}"/>
    <dgm:cxn modelId="{3A3309AF-A530-44F4-9114-12CEAA41AE48}" srcId="{18268EE4-B9E1-4032-8C13-CAC2E33E44EA}" destId="{C6B9AD52-6C1C-4764-B5FF-6A324B89F584}" srcOrd="0" destOrd="0" parTransId="{4BD5F161-8165-40A0-B9B7-3864731E55E6}" sibTransId="{0F0EDE69-0B8A-41F7-B78C-DA2E02C82E66}"/>
    <dgm:cxn modelId="{A45099B5-0F69-4B7F-A1FD-39ABF7F3609B}" type="presOf" srcId="{E137E5A1-D6DD-48EE-8225-366BB3695496}" destId="{23856173-26C4-47DD-9063-F6178C6CDDE4}" srcOrd="0" destOrd="0" presId="urn:microsoft.com/office/officeart/2005/8/layout/hierarchy1"/>
    <dgm:cxn modelId="{0BFBE3D7-85BF-4B04-A000-33B55A0C4397}" type="presOf" srcId="{9932F6C5-98FC-4A92-AAA2-716E4A7C8338}" destId="{9EF14C27-C685-4430-ABC3-2B6F39413AF5}" srcOrd="0" destOrd="0" presId="urn:microsoft.com/office/officeart/2005/8/layout/hierarchy1"/>
    <dgm:cxn modelId="{84C11EE8-5982-4635-90C9-DFB70F763083}" srcId="{18268EE4-B9E1-4032-8C13-CAC2E33E44EA}" destId="{B3968E69-956D-4ACE-88B3-1BC303E9822E}" srcOrd="2" destOrd="0" parTransId="{604B56E9-0150-4D3B-B48B-740294569706}" sibTransId="{328445C7-D270-4A7F-AA29-DAA0DB9C6BA9}"/>
    <dgm:cxn modelId="{C36D24FF-6772-4AFA-AD02-BFC83EEC2560}" type="presOf" srcId="{A1AE9CC2-56C4-4772-AA13-94A1C87A643E}" destId="{1563B14E-4A7F-40A9-AA5C-AB1A21F2F3A0}" srcOrd="0" destOrd="0" presId="urn:microsoft.com/office/officeart/2005/8/layout/hierarchy1"/>
    <dgm:cxn modelId="{084AB07A-6A11-4272-A81A-B4FF7371DC76}" type="presParOf" srcId="{FE6DCBFF-42BE-4A16-843A-E4212DCC9EB5}" destId="{B2B0E8B8-39DE-4DA6-B2AF-7773DE2FAD75}" srcOrd="0" destOrd="0" presId="urn:microsoft.com/office/officeart/2005/8/layout/hierarchy1"/>
    <dgm:cxn modelId="{45A78183-3CA8-44BC-A3FB-23F5AC372B38}" type="presParOf" srcId="{B2B0E8B8-39DE-4DA6-B2AF-7773DE2FAD75}" destId="{86CE6080-678D-4C2C-A5CD-218A5C8D78EE}" srcOrd="0" destOrd="0" presId="urn:microsoft.com/office/officeart/2005/8/layout/hierarchy1"/>
    <dgm:cxn modelId="{FD966DEA-4C17-4BB8-A92C-9FE390FFA756}" type="presParOf" srcId="{86CE6080-678D-4C2C-A5CD-218A5C8D78EE}" destId="{7E1A728C-FC58-4E98-BBD0-C6331F53CE71}" srcOrd="0" destOrd="0" presId="urn:microsoft.com/office/officeart/2005/8/layout/hierarchy1"/>
    <dgm:cxn modelId="{41BC9BFD-D6DE-482C-B2EB-47382B6CE0B9}" type="presParOf" srcId="{86CE6080-678D-4C2C-A5CD-218A5C8D78EE}" destId="{41DBAF27-DF8F-4AA5-9A2F-86B8E6BD34D0}" srcOrd="1" destOrd="0" presId="urn:microsoft.com/office/officeart/2005/8/layout/hierarchy1"/>
    <dgm:cxn modelId="{87FE538B-8D70-4955-A71F-0EC355643C79}" type="presParOf" srcId="{B2B0E8B8-39DE-4DA6-B2AF-7773DE2FAD75}" destId="{654D4DC7-87CA-435B-A141-0C3CCB5A78F2}" srcOrd="1" destOrd="0" presId="urn:microsoft.com/office/officeart/2005/8/layout/hierarchy1"/>
    <dgm:cxn modelId="{841E49C9-AE87-4E6D-AC46-D99E1C62B9DD}" type="presParOf" srcId="{FE6DCBFF-42BE-4A16-843A-E4212DCC9EB5}" destId="{C358C40D-107F-4FD2-A914-76B6F96F5C2A}" srcOrd="1" destOrd="0" presId="urn:microsoft.com/office/officeart/2005/8/layout/hierarchy1"/>
    <dgm:cxn modelId="{6DC867D4-4112-491B-AB99-4F59B2E54432}" type="presParOf" srcId="{C358C40D-107F-4FD2-A914-76B6F96F5C2A}" destId="{F1DBF090-6483-4FA3-AE53-CE2B1335EE7A}" srcOrd="0" destOrd="0" presId="urn:microsoft.com/office/officeart/2005/8/layout/hierarchy1"/>
    <dgm:cxn modelId="{69B57624-B2CB-410D-9B1F-1F2BC40AADDE}" type="presParOf" srcId="{F1DBF090-6483-4FA3-AE53-CE2B1335EE7A}" destId="{CE80441D-6D1D-48BD-A032-F3FE09CAA1E4}" srcOrd="0" destOrd="0" presId="urn:microsoft.com/office/officeart/2005/8/layout/hierarchy1"/>
    <dgm:cxn modelId="{0233587D-DB86-4BED-B6E9-E6E9AACA3752}" type="presParOf" srcId="{F1DBF090-6483-4FA3-AE53-CE2B1335EE7A}" destId="{C19BA0D2-B9DD-4E23-9DD5-5753CB12669F}" srcOrd="1" destOrd="0" presId="urn:microsoft.com/office/officeart/2005/8/layout/hierarchy1"/>
    <dgm:cxn modelId="{B23AE2FA-8125-4FAB-9AC7-7CF6D7164362}" type="presParOf" srcId="{C358C40D-107F-4FD2-A914-76B6F96F5C2A}" destId="{8E72AC6E-81E3-4AFD-A02C-F01FD52B56E4}" srcOrd="1" destOrd="0" presId="urn:microsoft.com/office/officeart/2005/8/layout/hierarchy1"/>
    <dgm:cxn modelId="{754ACB88-0D76-4ACF-87C4-0160C4503116}" type="presParOf" srcId="{8E72AC6E-81E3-4AFD-A02C-F01FD52B56E4}" destId="{1563B14E-4A7F-40A9-AA5C-AB1A21F2F3A0}" srcOrd="0" destOrd="0" presId="urn:microsoft.com/office/officeart/2005/8/layout/hierarchy1"/>
    <dgm:cxn modelId="{910B390B-0B61-4F98-AB1E-057ECB75E670}" type="presParOf" srcId="{8E72AC6E-81E3-4AFD-A02C-F01FD52B56E4}" destId="{3E0EFD3E-26D5-4A48-83E4-1EEAA6F1BE7A}" srcOrd="1" destOrd="0" presId="urn:microsoft.com/office/officeart/2005/8/layout/hierarchy1"/>
    <dgm:cxn modelId="{C77DB4E1-646B-4B5E-B74C-461C3C820970}" type="presParOf" srcId="{3E0EFD3E-26D5-4A48-83E4-1EEAA6F1BE7A}" destId="{74C054DE-F29E-4D3B-B90B-A45AF38B8FF5}" srcOrd="0" destOrd="0" presId="urn:microsoft.com/office/officeart/2005/8/layout/hierarchy1"/>
    <dgm:cxn modelId="{7167ED51-EAA3-4687-B0E9-FDB65A2C838E}" type="presParOf" srcId="{74C054DE-F29E-4D3B-B90B-A45AF38B8FF5}" destId="{0037C56E-2FD1-4983-9ED9-A091A181DABE}" srcOrd="0" destOrd="0" presId="urn:microsoft.com/office/officeart/2005/8/layout/hierarchy1"/>
    <dgm:cxn modelId="{4F9DA624-7C5C-4978-906A-EAE77E924E62}" type="presParOf" srcId="{74C054DE-F29E-4D3B-B90B-A45AF38B8FF5}" destId="{48786E3E-AAFC-487B-88E9-3D6BD2C55E5D}" srcOrd="1" destOrd="0" presId="urn:microsoft.com/office/officeart/2005/8/layout/hierarchy1"/>
    <dgm:cxn modelId="{97C11B0A-A433-4527-8A70-BC2665ABA6D9}" type="presParOf" srcId="{3E0EFD3E-26D5-4A48-83E4-1EEAA6F1BE7A}" destId="{3DD396B7-12AC-469C-AC67-F172F5A03E6E}" srcOrd="1" destOrd="0" presId="urn:microsoft.com/office/officeart/2005/8/layout/hierarchy1"/>
    <dgm:cxn modelId="{D2440373-A0FA-4BB2-A5FF-E88E5E3EE65B}" type="presParOf" srcId="{8E72AC6E-81E3-4AFD-A02C-F01FD52B56E4}" destId="{9EF14C27-C685-4430-ABC3-2B6F39413AF5}" srcOrd="2" destOrd="0" presId="urn:microsoft.com/office/officeart/2005/8/layout/hierarchy1"/>
    <dgm:cxn modelId="{DED7350E-637D-4448-A37A-5A3BDD593348}" type="presParOf" srcId="{8E72AC6E-81E3-4AFD-A02C-F01FD52B56E4}" destId="{93AD7465-D1FF-4CD6-A396-0F929DE48EE1}" srcOrd="3" destOrd="0" presId="urn:microsoft.com/office/officeart/2005/8/layout/hierarchy1"/>
    <dgm:cxn modelId="{B6873867-82A9-4B4B-8951-FF3AFFAE6BA2}" type="presParOf" srcId="{93AD7465-D1FF-4CD6-A396-0F929DE48EE1}" destId="{8C252A8F-345F-46F7-8F6D-ABBF4AAF983B}" srcOrd="0" destOrd="0" presId="urn:microsoft.com/office/officeart/2005/8/layout/hierarchy1"/>
    <dgm:cxn modelId="{6517FAF3-EC87-4DF9-B5D7-AA5D889C8EA9}" type="presParOf" srcId="{8C252A8F-345F-46F7-8F6D-ABBF4AAF983B}" destId="{AD6D2251-1F08-4E0B-8512-C8EC036E75A8}" srcOrd="0" destOrd="0" presId="urn:microsoft.com/office/officeart/2005/8/layout/hierarchy1"/>
    <dgm:cxn modelId="{4FD69B81-F9AD-4E54-BC9A-7A401379AB86}" type="presParOf" srcId="{8C252A8F-345F-46F7-8F6D-ABBF4AAF983B}" destId="{E67C19A1-268D-4D05-B342-CC77832CFB74}" srcOrd="1" destOrd="0" presId="urn:microsoft.com/office/officeart/2005/8/layout/hierarchy1"/>
    <dgm:cxn modelId="{2F5D6088-9FD5-43D3-B6FD-211132CC1879}" type="presParOf" srcId="{93AD7465-D1FF-4CD6-A396-0F929DE48EE1}" destId="{4967A1A6-AB12-4ABF-ADE9-885A492514B1}" srcOrd="1" destOrd="0" presId="urn:microsoft.com/office/officeart/2005/8/layout/hierarchy1"/>
    <dgm:cxn modelId="{432B7292-D76A-4849-B787-FE005C310314}" type="presParOf" srcId="{8E72AC6E-81E3-4AFD-A02C-F01FD52B56E4}" destId="{23856173-26C4-47DD-9063-F6178C6CDDE4}" srcOrd="4" destOrd="0" presId="urn:microsoft.com/office/officeart/2005/8/layout/hierarchy1"/>
    <dgm:cxn modelId="{0247CF34-0293-4022-A881-92471A5F9D57}" type="presParOf" srcId="{8E72AC6E-81E3-4AFD-A02C-F01FD52B56E4}" destId="{27FFDA3E-C7B0-468B-83E2-F32FDAEC3E5E}" srcOrd="5" destOrd="0" presId="urn:microsoft.com/office/officeart/2005/8/layout/hierarchy1"/>
    <dgm:cxn modelId="{92A9CC13-EB24-43C6-9A8C-750629A62934}" type="presParOf" srcId="{27FFDA3E-C7B0-468B-83E2-F32FDAEC3E5E}" destId="{363E6255-13D0-4DFA-971B-181C6AE69CE6}" srcOrd="0" destOrd="0" presId="urn:microsoft.com/office/officeart/2005/8/layout/hierarchy1"/>
    <dgm:cxn modelId="{6279E9C8-C0E3-418D-BD50-63E8A8469BBC}" type="presParOf" srcId="{363E6255-13D0-4DFA-971B-181C6AE69CE6}" destId="{DC3A0A44-0B87-4321-B51A-F4FCC5B8B6FF}" srcOrd="0" destOrd="0" presId="urn:microsoft.com/office/officeart/2005/8/layout/hierarchy1"/>
    <dgm:cxn modelId="{4334A68C-53D6-4D0D-830E-CD0AA652AB91}" type="presParOf" srcId="{363E6255-13D0-4DFA-971B-181C6AE69CE6}" destId="{37E6C21B-4C94-41DD-A6EE-D8B9827D9CAA}" srcOrd="1" destOrd="0" presId="urn:microsoft.com/office/officeart/2005/8/layout/hierarchy1"/>
    <dgm:cxn modelId="{AAD8196F-26B4-475F-B93E-866938472ED4}" type="presParOf" srcId="{27FFDA3E-C7B0-468B-83E2-F32FDAEC3E5E}" destId="{F2E23E03-0E6E-4D83-8D5C-55D4A1136203}" srcOrd="1" destOrd="0" presId="urn:microsoft.com/office/officeart/2005/8/layout/hierarchy1"/>
    <dgm:cxn modelId="{185105FB-19DB-46C7-9714-F55172A64BC4}" type="presParOf" srcId="{FE6DCBFF-42BE-4A16-843A-E4212DCC9EB5}" destId="{E0E7E662-FE2E-4286-8ECE-EA6AB63E8AE0}" srcOrd="2" destOrd="0" presId="urn:microsoft.com/office/officeart/2005/8/layout/hierarchy1"/>
    <dgm:cxn modelId="{64F4C408-CF69-4CBF-B1E6-6ABB0251573E}" type="presParOf" srcId="{E0E7E662-FE2E-4286-8ECE-EA6AB63E8AE0}" destId="{96A5BCAF-CB4B-4A1B-83BA-6834F97B37CF}" srcOrd="0" destOrd="0" presId="urn:microsoft.com/office/officeart/2005/8/layout/hierarchy1"/>
    <dgm:cxn modelId="{A00D7399-7B7B-4FAD-A1EB-3A4BC89D3F37}" type="presParOf" srcId="{96A5BCAF-CB4B-4A1B-83BA-6834F97B37CF}" destId="{C0520D97-6C8A-453D-B5DE-CDCC93229E13}" srcOrd="0" destOrd="0" presId="urn:microsoft.com/office/officeart/2005/8/layout/hierarchy1"/>
    <dgm:cxn modelId="{CE4C7EF2-CD24-4242-9177-A1B750D4889D}" type="presParOf" srcId="{96A5BCAF-CB4B-4A1B-83BA-6834F97B37CF}" destId="{2614D02F-E0FA-4897-9A08-F0C78A77F079}" srcOrd="1" destOrd="0" presId="urn:microsoft.com/office/officeart/2005/8/layout/hierarchy1"/>
    <dgm:cxn modelId="{2C90CA9D-12F7-46D1-BBBB-EB7A843F0158}" type="presParOf" srcId="{E0E7E662-FE2E-4286-8ECE-EA6AB63E8AE0}" destId="{1332B6DF-8E0A-4C6F-974A-FDE135297FD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4BEC1-4A4C-4F6A-8D99-85F4EFC43D34}">
      <dsp:nvSpPr>
        <dsp:cNvPr id="0" name=""/>
        <dsp:cNvSpPr/>
      </dsp:nvSpPr>
      <dsp:spPr>
        <a:xfrm>
          <a:off x="739" y="253802"/>
          <a:ext cx="2595609" cy="16482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4D3988-9C66-422B-948A-8C84DED88BD3}">
      <dsp:nvSpPr>
        <dsp:cNvPr id="0" name=""/>
        <dsp:cNvSpPr/>
      </dsp:nvSpPr>
      <dsp:spPr>
        <a:xfrm>
          <a:off x="289140" y="527783"/>
          <a:ext cx="2595609" cy="16482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ES" sz="3100" kern="1200">
              <a:latin typeface="Montserrat" panose="00000500000000000000" pitchFamily="50" charset="0"/>
            </a:rPr>
            <a:t>Hematuiria </a:t>
          </a:r>
          <a:r>
            <a:rPr lang="es-ES" sz="3100" b="0" i="0" u="none" strike="noStrike" kern="1200" cap="none" baseline="0" noProof="0">
              <a:latin typeface="Montserrat" panose="00000500000000000000" pitchFamily="50" charset="0"/>
            </a:rPr>
            <a:t>transitoria</a:t>
          </a:r>
          <a:endParaRPr lang="es-ES" sz="3100" kern="1200">
            <a:latin typeface="Montserrat" panose="00000500000000000000" pitchFamily="50" charset="0"/>
          </a:endParaRPr>
        </a:p>
      </dsp:txBody>
      <dsp:txXfrm>
        <a:off x="337414" y="576057"/>
        <a:ext cx="2499061" cy="1551664"/>
      </dsp:txXfrm>
    </dsp:sp>
    <dsp:sp modelId="{6E1FF468-3CC4-4622-9D81-6D7FE58E8BDD}">
      <dsp:nvSpPr>
        <dsp:cNvPr id="0" name=""/>
        <dsp:cNvSpPr/>
      </dsp:nvSpPr>
      <dsp:spPr>
        <a:xfrm>
          <a:off x="3173151" y="253802"/>
          <a:ext cx="2595609" cy="16482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BEA188-9EDE-45A5-A031-2C189CF99723}">
      <dsp:nvSpPr>
        <dsp:cNvPr id="0" name=""/>
        <dsp:cNvSpPr/>
      </dsp:nvSpPr>
      <dsp:spPr>
        <a:xfrm>
          <a:off x="3461552" y="527783"/>
          <a:ext cx="2595609" cy="16482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ES" sz="3100" kern="1200">
              <a:latin typeface="Montserrat" panose="00000500000000000000" pitchFamily="50" charset="0"/>
            </a:rPr>
            <a:t>Hematuria persistente</a:t>
          </a:r>
        </a:p>
      </dsp:txBody>
      <dsp:txXfrm>
        <a:off x="3509826" y="576057"/>
        <a:ext cx="2499061" cy="1551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31526-0BF1-4738-A40F-AED9520EEE8F}">
      <dsp:nvSpPr>
        <dsp:cNvPr id="0" name=""/>
        <dsp:cNvSpPr/>
      </dsp:nvSpPr>
      <dsp:spPr>
        <a:xfrm>
          <a:off x="1511777" y="486878"/>
          <a:ext cx="3248908" cy="3248908"/>
        </a:xfrm>
        <a:prstGeom prst="blockArc">
          <a:avLst>
            <a:gd name="adj1" fmla="val 11880000"/>
            <a:gd name="adj2" fmla="val 16200000"/>
            <a:gd name="adj3" fmla="val 4637"/>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DA9344D-8B4F-459C-B4DC-4EA38AB98772}">
      <dsp:nvSpPr>
        <dsp:cNvPr id="0" name=""/>
        <dsp:cNvSpPr/>
      </dsp:nvSpPr>
      <dsp:spPr>
        <a:xfrm>
          <a:off x="1511777" y="486878"/>
          <a:ext cx="3248908" cy="3248908"/>
        </a:xfrm>
        <a:prstGeom prst="blockArc">
          <a:avLst>
            <a:gd name="adj1" fmla="val 7560000"/>
            <a:gd name="adj2" fmla="val 11880000"/>
            <a:gd name="adj3" fmla="val 4637"/>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D810A7F-FF31-4482-9661-A0EF2048FA23}">
      <dsp:nvSpPr>
        <dsp:cNvPr id="0" name=""/>
        <dsp:cNvSpPr/>
      </dsp:nvSpPr>
      <dsp:spPr>
        <a:xfrm>
          <a:off x="1511777" y="486878"/>
          <a:ext cx="3248908" cy="3248908"/>
        </a:xfrm>
        <a:prstGeom prst="blockArc">
          <a:avLst>
            <a:gd name="adj1" fmla="val 3240000"/>
            <a:gd name="adj2" fmla="val 7560000"/>
            <a:gd name="adj3" fmla="val 4637"/>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24E3476-B463-41B4-BB83-CFAEF615F421}">
      <dsp:nvSpPr>
        <dsp:cNvPr id="0" name=""/>
        <dsp:cNvSpPr/>
      </dsp:nvSpPr>
      <dsp:spPr>
        <a:xfrm>
          <a:off x="1511777" y="486878"/>
          <a:ext cx="3248908" cy="3248908"/>
        </a:xfrm>
        <a:prstGeom prst="blockArc">
          <a:avLst>
            <a:gd name="adj1" fmla="val 20520000"/>
            <a:gd name="adj2" fmla="val 3240000"/>
            <a:gd name="adj3" fmla="val 4637"/>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68D5F5E-691E-4130-86B7-A181FBECBCFD}">
      <dsp:nvSpPr>
        <dsp:cNvPr id="0" name=""/>
        <dsp:cNvSpPr/>
      </dsp:nvSpPr>
      <dsp:spPr>
        <a:xfrm>
          <a:off x="1511777" y="486878"/>
          <a:ext cx="3248908" cy="3248908"/>
        </a:xfrm>
        <a:prstGeom prst="blockArc">
          <a:avLst>
            <a:gd name="adj1" fmla="val 16200000"/>
            <a:gd name="adj2" fmla="val 20520000"/>
            <a:gd name="adj3" fmla="val 4637"/>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299995D-0567-4B2E-A5E2-91EDEC729373}">
      <dsp:nvSpPr>
        <dsp:cNvPr id="0" name=""/>
        <dsp:cNvSpPr/>
      </dsp:nvSpPr>
      <dsp:spPr>
        <a:xfrm>
          <a:off x="2388926" y="1364027"/>
          <a:ext cx="1494610" cy="149461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CO" sz="1500" kern="1200" dirty="0">
              <a:latin typeface="Montserrat" panose="00000500000000000000" pitchFamily="50" charset="0"/>
            </a:rPr>
            <a:t>Nefrología</a:t>
          </a:r>
        </a:p>
      </dsp:txBody>
      <dsp:txXfrm>
        <a:off x="2607807" y="1582908"/>
        <a:ext cx="1056848" cy="1056848"/>
      </dsp:txXfrm>
    </dsp:sp>
    <dsp:sp modelId="{818575F8-AAD6-4EE0-ABA8-4FE1080034DF}">
      <dsp:nvSpPr>
        <dsp:cNvPr id="0" name=""/>
        <dsp:cNvSpPr/>
      </dsp:nvSpPr>
      <dsp:spPr>
        <a:xfrm>
          <a:off x="2613117" y="1429"/>
          <a:ext cx="1046227" cy="10462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CO" sz="900" kern="1200" dirty="0">
              <a:latin typeface="Montserrat" panose="00000500000000000000" pitchFamily="50" charset="0"/>
            </a:rPr>
            <a:t>TFG</a:t>
          </a:r>
        </a:p>
      </dsp:txBody>
      <dsp:txXfrm>
        <a:off x="2766333" y="154645"/>
        <a:ext cx="739795" cy="739795"/>
      </dsp:txXfrm>
    </dsp:sp>
    <dsp:sp modelId="{53762645-2596-40BA-89A3-EE10111AB5AA}">
      <dsp:nvSpPr>
        <dsp:cNvPr id="0" name=""/>
        <dsp:cNvSpPr/>
      </dsp:nvSpPr>
      <dsp:spPr>
        <a:xfrm>
          <a:off x="4122244" y="1097874"/>
          <a:ext cx="1046227" cy="10462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CO" sz="900" kern="1200" dirty="0">
              <a:latin typeface="Montserrat" panose="00000500000000000000" pitchFamily="50" charset="0"/>
            </a:rPr>
            <a:t>Cr, BUN</a:t>
          </a:r>
        </a:p>
      </dsp:txBody>
      <dsp:txXfrm>
        <a:off x="4275460" y="1251090"/>
        <a:ext cx="739795" cy="739795"/>
      </dsp:txXfrm>
    </dsp:sp>
    <dsp:sp modelId="{580AEE39-5B72-48DD-A091-E503F4751489}">
      <dsp:nvSpPr>
        <dsp:cNvPr id="0" name=""/>
        <dsp:cNvSpPr/>
      </dsp:nvSpPr>
      <dsp:spPr>
        <a:xfrm>
          <a:off x="3545809" y="2871959"/>
          <a:ext cx="1046227" cy="10462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CO" sz="900" kern="1200" dirty="0">
              <a:latin typeface="Montserrat" panose="00000500000000000000" pitchFamily="50" charset="0"/>
            </a:rPr>
            <a:t>Proteinuria</a:t>
          </a:r>
        </a:p>
      </dsp:txBody>
      <dsp:txXfrm>
        <a:off x="3699025" y="3025175"/>
        <a:ext cx="739795" cy="739795"/>
      </dsp:txXfrm>
    </dsp:sp>
    <dsp:sp modelId="{7D15B543-2A9C-402D-A80C-F18ED091D426}">
      <dsp:nvSpPr>
        <dsp:cNvPr id="0" name=""/>
        <dsp:cNvSpPr/>
      </dsp:nvSpPr>
      <dsp:spPr>
        <a:xfrm>
          <a:off x="1680426" y="2871959"/>
          <a:ext cx="1046227" cy="10462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CO" sz="900" kern="1200" dirty="0">
              <a:latin typeface="Montserrat" panose="00000500000000000000" pitchFamily="50" charset="0"/>
            </a:rPr>
            <a:t>Eritrocitos dismórficos</a:t>
          </a:r>
        </a:p>
      </dsp:txBody>
      <dsp:txXfrm>
        <a:off x="1833642" y="3025175"/>
        <a:ext cx="739795" cy="739795"/>
      </dsp:txXfrm>
    </dsp:sp>
    <dsp:sp modelId="{436573D5-1213-4639-8541-79AC257FE11B}">
      <dsp:nvSpPr>
        <dsp:cNvPr id="0" name=""/>
        <dsp:cNvSpPr/>
      </dsp:nvSpPr>
      <dsp:spPr>
        <a:xfrm>
          <a:off x="1103990" y="1097874"/>
          <a:ext cx="1046227" cy="1046227"/>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CO" sz="900" kern="1200" dirty="0">
              <a:latin typeface="Montserrat" panose="00000500000000000000" pitchFamily="50" charset="0"/>
            </a:rPr>
            <a:t>HTA</a:t>
          </a:r>
        </a:p>
      </dsp:txBody>
      <dsp:txXfrm>
        <a:off x="1257206" y="1251090"/>
        <a:ext cx="739795" cy="739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56173-26C4-47DD-9063-F6178C6CDDE4}">
      <dsp:nvSpPr>
        <dsp:cNvPr id="0" name=""/>
        <dsp:cNvSpPr/>
      </dsp:nvSpPr>
      <dsp:spPr>
        <a:xfrm>
          <a:off x="4503217" y="1442303"/>
          <a:ext cx="2769784" cy="659082"/>
        </a:xfrm>
        <a:custGeom>
          <a:avLst/>
          <a:gdLst/>
          <a:ahLst/>
          <a:cxnLst/>
          <a:rect l="0" t="0" r="0" b="0"/>
          <a:pathLst>
            <a:path>
              <a:moveTo>
                <a:pt x="0" y="0"/>
              </a:moveTo>
              <a:lnTo>
                <a:pt x="0" y="449145"/>
              </a:lnTo>
              <a:lnTo>
                <a:pt x="2769784" y="449145"/>
              </a:lnTo>
              <a:lnTo>
                <a:pt x="2769784" y="65908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F14C27-C685-4430-ABC3-2B6F39413AF5}">
      <dsp:nvSpPr>
        <dsp:cNvPr id="0" name=""/>
        <dsp:cNvSpPr/>
      </dsp:nvSpPr>
      <dsp:spPr>
        <a:xfrm>
          <a:off x="4457497" y="1442303"/>
          <a:ext cx="91440" cy="659082"/>
        </a:xfrm>
        <a:custGeom>
          <a:avLst/>
          <a:gdLst/>
          <a:ahLst/>
          <a:cxnLst/>
          <a:rect l="0" t="0" r="0" b="0"/>
          <a:pathLst>
            <a:path>
              <a:moveTo>
                <a:pt x="45720" y="0"/>
              </a:moveTo>
              <a:lnTo>
                <a:pt x="45720" y="65908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63B14E-4A7F-40A9-AA5C-AB1A21F2F3A0}">
      <dsp:nvSpPr>
        <dsp:cNvPr id="0" name=""/>
        <dsp:cNvSpPr/>
      </dsp:nvSpPr>
      <dsp:spPr>
        <a:xfrm>
          <a:off x="1733432" y="1442303"/>
          <a:ext cx="2769784" cy="659082"/>
        </a:xfrm>
        <a:custGeom>
          <a:avLst/>
          <a:gdLst/>
          <a:ahLst/>
          <a:cxnLst/>
          <a:rect l="0" t="0" r="0" b="0"/>
          <a:pathLst>
            <a:path>
              <a:moveTo>
                <a:pt x="2769784" y="0"/>
              </a:moveTo>
              <a:lnTo>
                <a:pt x="2769784" y="449145"/>
              </a:lnTo>
              <a:lnTo>
                <a:pt x="0" y="449145"/>
              </a:lnTo>
              <a:lnTo>
                <a:pt x="0" y="65908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1A728C-FC58-4E98-BBD0-C6331F53CE71}">
      <dsp:nvSpPr>
        <dsp:cNvPr id="0" name=""/>
        <dsp:cNvSpPr/>
      </dsp:nvSpPr>
      <dsp:spPr>
        <a:xfrm>
          <a:off x="600338" y="3274"/>
          <a:ext cx="2266187" cy="14390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DBAF27-DF8F-4AA5-9A2F-86B8E6BD34D0}">
      <dsp:nvSpPr>
        <dsp:cNvPr id="0" name=""/>
        <dsp:cNvSpPr/>
      </dsp:nvSpPr>
      <dsp:spPr>
        <a:xfrm>
          <a:off x="852137" y="242483"/>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Montserrat" panose="00000500000000000000" pitchFamily="50" charset="0"/>
            </a:rPr>
            <a:t>Cistoscopia</a:t>
          </a:r>
        </a:p>
      </dsp:txBody>
      <dsp:txXfrm>
        <a:off x="894285" y="284631"/>
        <a:ext cx="2181891" cy="1354733"/>
      </dsp:txXfrm>
    </dsp:sp>
    <dsp:sp modelId="{CE80441D-6D1D-48BD-A032-F3FE09CAA1E4}">
      <dsp:nvSpPr>
        <dsp:cNvPr id="0" name=""/>
        <dsp:cNvSpPr/>
      </dsp:nvSpPr>
      <dsp:spPr>
        <a:xfrm>
          <a:off x="3370123" y="3274"/>
          <a:ext cx="2266187" cy="14390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9BA0D2-B9DD-4E23-9DD5-5753CB12669F}">
      <dsp:nvSpPr>
        <dsp:cNvPr id="0" name=""/>
        <dsp:cNvSpPr/>
      </dsp:nvSpPr>
      <dsp:spPr>
        <a:xfrm>
          <a:off x="3621922" y="242483"/>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a:latin typeface="Montserrat" panose="00000500000000000000" pitchFamily="50" charset="0"/>
            </a:rPr>
            <a:t>Imagen del tracto urinario</a:t>
          </a:r>
        </a:p>
      </dsp:txBody>
      <dsp:txXfrm>
        <a:off x="3664070" y="284631"/>
        <a:ext cx="2181891" cy="1354733"/>
      </dsp:txXfrm>
    </dsp:sp>
    <dsp:sp modelId="{0037C56E-2FD1-4983-9ED9-A091A181DABE}">
      <dsp:nvSpPr>
        <dsp:cNvPr id="0" name=""/>
        <dsp:cNvSpPr/>
      </dsp:nvSpPr>
      <dsp:spPr>
        <a:xfrm>
          <a:off x="600338" y="2101386"/>
          <a:ext cx="2266187" cy="143902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786E3E-AAFC-487B-88E9-3D6BD2C55E5D}">
      <dsp:nvSpPr>
        <dsp:cNvPr id="0" name=""/>
        <dsp:cNvSpPr/>
      </dsp:nvSpPr>
      <dsp:spPr>
        <a:xfrm>
          <a:off x="852137" y="2340595"/>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Montserrat" panose="00000500000000000000" pitchFamily="50" charset="0"/>
            </a:rPr>
            <a:t>Urografía por TAC</a:t>
          </a:r>
        </a:p>
      </dsp:txBody>
      <dsp:txXfrm>
        <a:off x="894285" y="2382743"/>
        <a:ext cx="2181891" cy="1354733"/>
      </dsp:txXfrm>
    </dsp:sp>
    <dsp:sp modelId="{AD6D2251-1F08-4E0B-8512-C8EC036E75A8}">
      <dsp:nvSpPr>
        <dsp:cNvPr id="0" name=""/>
        <dsp:cNvSpPr/>
      </dsp:nvSpPr>
      <dsp:spPr>
        <a:xfrm>
          <a:off x="3370123" y="2101386"/>
          <a:ext cx="2266187" cy="143902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7C19A1-268D-4D05-B342-CC77832CFB74}">
      <dsp:nvSpPr>
        <dsp:cNvPr id="0" name=""/>
        <dsp:cNvSpPr/>
      </dsp:nvSpPr>
      <dsp:spPr>
        <a:xfrm>
          <a:off x="3621922" y="2340595"/>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a:latin typeface="Montserrat" panose="00000500000000000000" pitchFamily="50" charset="0"/>
            </a:rPr>
            <a:t>UroRNM</a:t>
          </a:r>
        </a:p>
      </dsp:txBody>
      <dsp:txXfrm>
        <a:off x="3664070" y="2382743"/>
        <a:ext cx="2181891" cy="1354733"/>
      </dsp:txXfrm>
    </dsp:sp>
    <dsp:sp modelId="{DC3A0A44-0B87-4321-B51A-F4FCC5B8B6FF}">
      <dsp:nvSpPr>
        <dsp:cNvPr id="0" name=""/>
        <dsp:cNvSpPr/>
      </dsp:nvSpPr>
      <dsp:spPr>
        <a:xfrm>
          <a:off x="6139908" y="2101386"/>
          <a:ext cx="2266187" cy="143902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E6C21B-4C94-41DD-A6EE-D8B9827D9CAA}">
      <dsp:nvSpPr>
        <dsp:cNvPr id="0" name=""/>
        <dsp:cNvSpPr/>
      </dsp:nvSpPr>
      <dsp:spPr>
        <a:xfrm>
          <a:off x="6391706" y="2340595"/>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dirty="0">
              <a:latin typeface="Montserrat" panose="00000500000000000000" pitchFamily="50" charset="0"/>
            </a:rPr>
            <a:t>TAC simple o ecografía + Pielografía</a:t>
          </a:r>
        </a:p>
      </dsp:txBody>
      <dsp:txXfrm>
        <a:off x="6433854" y="2382743"/>
        <a:ext cx="2181891" cy="1354733"/>
      </dsp:txXfrm>
    </dsp:sp>
    <dsp:sp modelId="{C0520D97-6C8A-453D-B5DE-CDCC93229E13}">
      <dsp:nvSpPr>
        <dsp:cNvPr id="0" name=""/>
        <dsp:cNvSpPr/>
      </dsp:nvSpPr>
      <dsp:spPr>
        <a:xfrm>
          <a:off x="6139908" y="3274"/>
          <a:ext cx="2266187" cy="14390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14D02F-E0FA-4897-9A08-F0C78A77F079}">
      <dsp:nvSpPr>
        <dsp:cNvPr id="0" name=""/>
        <dsp:cNvSpPr/>
      </dsp:nvSpPr>
      <dsp:spPr>
        <a:xfrm>
          <a:off x="6391706" y="242483"/>
          <a:ext cx="2266187" cy="14390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 sz="1300" kern="1200">
              <a:latin typeface="Montserrat" panose="00000500000000000000" pitchFamily="50" charset="0"/>
            </a:rPr>
            <a:t>Citología urinaria/biomarcadores</a:t>
          </a:r>
        </a:p>
      </dsp:txBody>
      <dsp:txXfrm>
        <a:off x="6433854" y="284631"/>
        <a:ext cx="2181891" cy="13547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CAA32E-D09D-CF41-98A4-6B80AA8D8772}" type="datetimeFigureOut">
              <a:rPr lang="es-ES_tradnl" smtClean="0"/>
              <a:t>06/04/2021</a:t>
            </a:fld>
            <a:endParaRPr lang="es-ES_trad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054D6-F7F8-7D40-B591-D4FCBFD3CD42}" type="slidenum">
              <a:rPr lang="es-ES_tradnl" smtClean="0"/>
              <a:t>‹Nº›</a:t>
            </a:fld>
            <a:endParaRPr lang="es-ES_tradnl"/>
          </a:p>
        </p:txBody>
      </p:sp>
    </p:spTree>
    <p:extLst>
      <p:ext uri="{BB962C8B-B14F-4D97-AF65-F5344CB8AC3E}">
        <p14:creationId xmlns:p14="http://schemas.microsoft.com/office/powerpoint/2010/main" val="414997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uptodate-com.bdigital.ces.edu.co:2443/contents/etiology-and-evaluation-of-hematuria-in-adults/abstract/47"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uptodate-com.bdigital.ces.edu.co:2443/contents/etiology-and-evaluation-of-hematuria-in-adults/abstract/1"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ptodate-com.bdigital.ces.edu.co:2443/contents/etiology-and-evaluation-of-hematuria-in-adults/abstract/31"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uptodate-com.bdigital.ces.edu.co:2443/contents/etiology-and-evaluation-of-hematuria-in-adults/abstract/54,61,67"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s://www-uptodate-com.bdigital.ces.edu.co:2443/contents/etiology-and-evaluation-of-hematuria-in-adults/abstract/69,70" TargetMode="External"/><Relationship Id="rId5" Type="http://schemas.openxmlformats.org/officeDocument/2006/relationships/hyperlink" Target="https://www-uptodate-com.bdigital.ces.edu.co:2443/contents/etiology-and-evaluation-of-hematuria-in-adults/abstract/68" TargetMode="External"/><Relationship Id="rId4" Type="http://schemas.openxmlformats.org/officeDocument/2006/relationships/hyperlink" Target="https://www-uptodate-com.bdigital.ces.edu.co:2443/contents/etiology-and-evaluation-of-hematuria-in-adults/abstract/5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dirty="0"/>
              <a:t>AUA 20% consulta urológic</a:t>
            </a:r>
          </a:p>
          <a:p>
            <a:endParaRPr lang="es-CO" dirty="0"/>
          </a:p>
          <a:p>
            <a:r>
              <a:rPr lang="en-US" b="0" i="0" dirty="0">
                <a:solidFill>
                  <a:srgbClr val="444444"/>
                </a:solidFill>
                <a:effectLst/>
                <a:latin typeface="FrutigerNeueW01-Regular"/>
              </a:rPr>
              <a:t>When considering the risk of malignancy in patients with hematuria, a recent prospective observational study of over 3,500 patients referred for evaluation of hematuria noted a 10.0% rate of urinary tract cancer: 13.2% for patients with gross hematuria (GH) and 3.1% among patients with MH</a:t>
            </a:r>
            <a:r>
              <a:rPr lang="es-CO" dirty="0"/>
              <a:t>.</a:t>
            </a:r>
          </a:p>
          <a:p>
            <a:endParaRPr lang="es-CO" dirty="0"/>
          </a:p>
          <a:p>
            <a:r>
              <a:rPr lang="en-US" b="0" i="0" dirty="0">
                <a:solidFill>
                  <a:srgbClr val="444444"/>
                </a:solidFill>
                <a:effectLst/>
                <a:latin typeface="FrutigerNeueW01-Regular"/>
              </a:rPr>
              <a:t>Eleven more contemporary studies enrolling MH patients in the current evidence base dating from 2010 to 2019 reported an aggregate urinary tract malignancy rate of 1% (range 0.3% to 6.25%), which varied according to the presence or absence of risk factors for malignancy</a:t>
            </a:r>
            <a:endParaRPr lang="en-US" dirty="0"/>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a:t>
            </a:fld>
            <a:endParaRPr lang="es-ES_tradnl"/>
          </a:p>
        </p:txBody>
      </p:sp>
    </p:spTree>
    <p:extLst>
      <p:ext uri="{BB962C8B-B14F-4D97-AF65-F5344CB8AC3E}">
        <p14:creationId xmlns:p14="http://schemas.microsoft.com/office/powerpoint/2010/main" val="67527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Evaluación</a:t>
            </a:r>
            <a:r>
              <a:rPr lang="en-US" dirty="0">
                <a:cs typeface="Calibri"/>
              </a:rPr>
              <a:t> </a:t>
            </a:r>
            <a:r>
              <a:rPr lang="en-US" dirty="0" err="1">
                <a:cs typeface="Calibri"/>
              </a:rPr>
              <a:t>tomografíca</a:t>
            </a:r>
            <a:r>
              <a:rPr lang="en-US" dirty="0">
                <a:cs typeface="Calibri"/>
              </a:rPr>
              <a:t> </a:t>
            </a:r>
            <a:r>
              <a:rPr lang="en-US" dirty="0" err="1">
                <a:cs typeface="Calibri"/>
              </a:rPr>
              <a:t>contrastadad</a:t>
            </a:r>
            <a:r>
              <a:rPr lang="en-US" dirty="0">
                <a:cs typeface="Calibri"/>
              </a:rPr>
              <a:t> de </a:t>
            </a:r>
            <a:r>
              <a:rPr lang="en-US" dirty="0" err="1">
                <a:cs typeface="Calibri"/>
              </a:rPr>
              <a:t>los</a:t>
            </a:r>
            <a:r>
              <a:rPr lang="en-US" dirty="0">
                <a:cs typeface="Calibri"/>
              </a:rPr>
              <a:t> </a:t>
            </a:r>
            <a:r>
              <a:rPr lang="en-US" dirty="0" err="1">
                <a:cs typeface="Calibri"/>
              </a:rPr>
              <a:t>riñones</a:t>
            </a:r>
            <a:r>
              <a:rPr lang="en-US" dirty="0">
                <a:cs typeface="Calibri"/>
              </a:rPr>
              <a:t> y la </a:t>
            </a:r>
            <a:r>
              <a:rPr lang="en-US" dirty="0" err="1">
                <a:cs typeface="Calibri"/>
              </a:rPr>
              <a:t>vía</a:t>
            </a:r>
            <a:r>
              <a:rPr lang="en-US" dirty="0">
                <a:cs typeface="Calibri"/>
              </a:rPr>
              <a:t> </a:t>
            </a:r>
            <a:r>
              <a:rPr lang="en-US" dirty="0" err="1">
                <a:cs typeface="Calibri"/>
              </a:rPr>
              <a:t>urinaria</a:t>
            </a:r>
            <a:r>
              <a:rPr lang="en-US" dirty="0">
                <a:cs typeface="Calibri"/>
              </a:rPr>
              <a:t> con </a:t>
            </a:r>
            <a:r>
              <a:rPr lang="en-US" dirty="0" err="1">
                <a:cs typeface="Calibri"/>
              </a:rPr>
              <a:t>almenos</a:t>
            </a:r>
            <a:r>
              <a:rPr lang="en-US" dirty="0">
                <a:cs typeface="Calibri"/>
              </a:rPr>
              <a:t> </a:t>
            </a:r>
            <a:r>
              <a:rPr lang="en-US" dirty="0" err="1">
                <a:cs typeface="Calibri"/>
              </a:rPr>
              <a:t>una</a:t>
            </a:r>
            <a:r>
              <a:rPr lang="en-US" dirty="0">
                <a:cs typeface="Calibri"/>
              </a:rPr>
              <a:t> </a:t>
            </a:r>
            <a:r>
              <a:rPr lang="en-US" dirty="0" err="1">
                <a:cs typeface="Calibri"/>
              </a:rPr>
              <a:t>serie</a:t>
            </a:r>
            <a:r>
              <a:rPr lang="en-US" dirty="0">
                <a:cs typeface="Calibri"/>
              </a:rPr>
              <a:t> de </a:t>
            </a:r>
            <a:r>
              <a:rPr lang="en-US" dirty="0" err="1">
                <a:cs typeface="Calibri"/>
              </a:rPr>
              <a:t>imagenes</a:t>
            </a:r>
            <a:r>
              <a:rPr lang="en-US" dirty="0">
                <a:cs typeface="Calibri"/>
              </a:rPr>
              <a:t> </a:t>
            </a:r>
            <a:r>
              <a:rPr lang="en-US" dirty="0" err="1">
                <a:cs typeface="Calibri"/>
              </a:rPr>
              <a:t>durante</a:t>
            </a:r>
            <a:r>
              <a:rPr lang="en-US" dirty="0">
                <a:cs typeface="Calibri"/>
              </a:rPr>
              <a:t> la </a:t>
            </a:r>
            <a:r>
              <a:rPr lang="en-US" dirty="0" err="1">
                <a:cs typeface="Calibri"/>
              </a:rPr>
              <a:t>fase</a:t>
            </a:r>
            <a:r>
              <a:rPr lang="en-US" dirty="0">
                <a:cs typeface="Calibri"/>
              </a:rPr>
              <a:t> </a:t>
            </a:r>
            <a:r>
              <a:rPr lang="en-US" dirty="0" err="1">
                <a:cs typeface="Calibri"/>
              </a:rPr>
              <a:t>excretora</a:t>
            </a:r>
            <a:endParaRPr lang="en-US" dirty="0">
              <a:cs typeface="Calibri"/>
            </a:endParaRPr>
          </a:p>
          <a:p>
            <a:r>
              <a:rPr lang="en-US" dirty="0"/>
              <a:t>§</a:t>
            </a:r>
            <a:r>
              <a:rPr lang="en-US" dirty="0" err="1"/>
              <a:t>Indicaciones</a:t>
            </a:r>
            <a:r>
              <a:rPr lang="en-US" dirty="0"/>
              <a:t>: Hematuria </a:t>
            </a:r>
            <a:r>
              <a:rPr lang="en-US" dirty="0" err="1"/>
              <a:t>excluyendo</a:t>
            </a:r>
            <a:r>
              <a:rPr lang="en-US" dirty="0"/>
              <a:t> ITU, </a:t>
            </a:r>
            <a:r>
              <a:rPr lang="en-US" dirty="0" err="1"/>
              <a:t>estadificacion</a:t>
            </a:r>
            <a:r>
              <a:rPr lang="en-US" dirty="0"/>
              <a:t> y </a:t>
            </a:r>
            <a:r>
              <a:rPr lang="en-US" dirty="0" err="1"/>
              <a:t>seguimiento</a:t>
            </a:r>
            <a:r>
              <a:rPr lang="en-US" dirty="0"/>
              <a:t> de </a:t>
            </a:r>
            <a:r>
              <a:rPr lang="en-US" dirty="0" err="1"/>
              <a:t>tumores</a:t>
            </a:r>
            <a:r>
              <a:rPr lang="en-US" dirty="0"/>
              <a:t> </a:t>
            </a:r>
            <a:r>
              <a:rPr lang="en-US" dirty="0" err="1"/>
              <a:t>uroteliales</a:t>
            </a:r>
            <a:r>
              <a:rPr lang="en-US" dirty="0"/>
              <a:t>, </a:t>
            </a:r>
            <a:r>
              <a:rPr lang="en-US" dirty="0" err="1"/>
              <a:t>lesión</a:t>
            </a:r>
            <a:r>
              <a:rPr lang="en-US" dirty="0"/>
              <a:t> </a:t>
            </a:r>
            <a:r>
              <a:rPr lang="en-US" dirty="0" err="1"/>
              <a:t>iatrogénica</a:t>
            </a:r>
            <a:r>
              <a:rPr lang="en-US" dirty="0"/>
              <a:t> de </a:t>
            </a:r>
            <a:r>
              <a:rPr lang="en-US" dirty="0" err="1"/>
              <a:t>uréter</a:t>
            </a:r>
            <a:r>
              <a:rPr lang="en-US" dirty="0"/>
              <a:t> o </a:t>
            </a:r>
            <a:r>
              <a:rPr lang="en-US" dirty="0" err="1"/>
              <a:t>vejiga</a:t>
            </a:r>
            <a:r>
              <a:rPr lang="en-US" dirty="0"/>
              <a:t>, trauma </a:t>
            </a:r>
            <a:r>
              <a:rPr lang="en-US" dirty="0" err="1"/>
              <a:t>genitourinario</a:t>
            </a:r>
            <a:r>
              <a:rPr lang="en-US" dirty="0"/>
              <a:t>, </a:t>
            </a:r>
            <a:r>
              <a:rPr lang="en-US" dirty="0" err="1"/>
              <a:t>investigación</a:t>
            </a:r>
            <a:r>
              <a:rPr lang="en-US" dirty="0"/>
              <a:t> de fistula, </a:t>
            </a:r>
            <a:r>
              <a:rPr lang="en-US" dirty="0" err="1"/>
              <a:t>hidronefrosis</a:t>
            </a:r>
            <a:r>
              <a:rPr lang="en-US" dirty="0"/>
              <a:t> </a:t>
            </a:r>
            <a:r>
              <a:rPr lang="en-US" dirty="0" err="1"/>
              <a:t>inexplicada</a:t>
            </a:r>
            <a:r>
              <a:rPr lang="en-US" dirty="0"/>
              <a:t>, </a:t>
            </a:r>
            <a:r>
              <a:rPr lang="en-US" dirty="0" err="1"/>
              <a:t>planeación</a:t>
            </a:r>
            <a:r>
              <a:rPr lang="en-US" dirty="0"/>
              <a:t> 3D de NLP </a:t>
            </a:r>
            <a:r>
              <a:rPr lang="en-US" dirty="0" err="1"/>
              <a:t>difíciles</a:t>
            </a:r>
            <a:r>
              <a:rPr lang="en-US" dirty="0"/>
              <a:t> , ITU </a:t>
            </a:r>
            <a:r>
              <a:rPr lang="en-US" dirty="0" err="1"/>
              <a:t>recurrentes</a:t>
            </a:r>
            <a:r>
              <a:rPr lang="en-US" dirty="0"/>
              <a:t> o </a:t>
            </a:r>
            <a:r>
              <a:rPr lang="en-US" dirty="0" err="1"/>
              <a:t>complejas</a:t>
            </a:r>
            <a:r>
              <a:rPr lang="en-US" dirty="0"/>
              <a:t> (TBC)</a:t>
            </a:r>
          </a:p>
          <a:p>
            <a:r>
              <a:rPr lang="en-US" dirty="0"/>
              <a:t>§</a:t>
            </a:r>
            <a:r>
              <a:rPr lang="en-US" dirty="0" err="1"/>
              <a:t>Contraindicaciones</a:t>
            </a:r>
            <a:r>
              <a:rPr lang="en-US" dirty="0"/>
              <a:t> : </a:t>
            </a:r>
            <a:r>
              <a:rPr lang="en-US" dirty="0" err="1"/>
              <a:t>alergia</a:t>
            </a:r>
            <a:r>
              <a:rPr lang="en-US" dirty="0"/>
              <a:t> al material </a:t>
            </a:r>
            <a:r>
              <a:rPr lang="en-US" dirty="0" err="1"/>
              <a:t>yodado</a:t>
            </a:r>
            <a:r>
              <a:rPr lang="en-US" dirty="0"/>
              <a:t>, </a:t>
            </a:r>
            <a:r>
              <a:rPr lang="en-US" dirty="0" err="1"/>
              <a:t>función</a:t>
            </a:r>
            <a:r>
              <a:rPr lang="en-US" dirty="0"/>
              <a:t> renal, </a:t>
            </a:r>
            <a:r>
              <a:rPr lang="en-US" dirty="0" err="1"/>
              <a:t>exposición</a:t>
            </a:r>
            <a:r>
              <a:rPr lang="en-US" dirty="0"/>
              <a:t> a la </a:t>
            </a:r>
            <a:r>
              <a:rPr lang="en-US" dirty="0" err="1"/>
              <a:t>radiación</a:t>
            </a:r>
            <a:r>
              <a:rPr lang="en-US" dirty="0"/>
              <a:t>. </a:t>
            </a:r>
          </a:p>
          <a:p>
            <a:pPr algn="just"/>
            <a:r>
              <a:rPr lang="en-US" dirty="0"/>
              <a:t>§</a:t>
            </a:r>
            <a:r>
              <a:rPr lang="en-US" dirty="0" err="1"/>
              <a:t>Ureterorrenoscopia</a:t>
            </a:r>
            <a:r>
              <a:rPr lang="en-US" dirty="0"/>
              <a:t> </a:t>
            </a:r>
            <a:r>
              <a:rPr lang="en-US" dirty="0" err="1"/>
              <a:t>derecha</a:t>
            </a:r>
            <a:r>
              <a:rPr lang="en-US" dirty="0"/>
              <a:t>:</a:t>
            </a:r>
          </a:p>
          <a:p>
            <a:pPr algn="just"/>
            <a:r>
              <a:rPr lang="en-US" dirty="0"/>
              <a:t>§Gran neoplasia de </a:t>
            </a:r>
            <a:r>
              <a:rPr lang="en-US" dirty="0" err="1"/>
              <a:t>aspeco</a:t>
            </a:r>
            <a:r>
              <a:rPr lang="en-US" dirty="0"/>
              <a:t> </a:t>
            </a:r>
            <a:r>
              <a:rPr lang="en-US" dirty="0" err="1"/>
              <a:t>papilar</a:t>
            </a:r>
            <a:r>
              <a:rPr lang="en-US" dirty="0"/>
              <a:t> </a:t>
            </a:r>
            <a:r>
              <a:rPr lang="en-US" dirty="0" err="1"/>
              <a:t>en</a:t>
            </a:r>
            <a:r>
              <a:rPr lang="en-US" dirty="0"/>
              <a:t> pelvis renal.</a:t>
            </a:r>
          </a:p>
          <a:p>
            <a:pPr algn="just"/>
            <a:r>
              <a:rPr lang="en-US" dirty="0"/>
              <a:t>§</a:t>
            </a:r>
            <a:r>
              <a:rPr lang="en-US" dirty="0" err="1"/>
              <a:t>Biopsia</a:t>
            </a:r>
            <a:r>
              <a:rPr lang="en-US" dirty="0"/>
              <a:t>: Carcinoma </a:t>
            </a:r>
            <a:r>
              <a:rPr lang="en-US" dirty="0" err="1"/>
              <a:t>urotelial</a:t>
            </a:r>
            <a:r>
              <a:rPr lang="en-US" dirty="0"/>
              <a:t> de alto </a:t>
            </a:r>
            <a:r>
              <a:rPr lang="en-US" dirty="0" err="1"/>
              <a:t>grado</a:t>
            </a:r>
            <a:r>
              <a:rPr lang="en-US" dirty="0"/>
              <a:t>.</a:t>
            </a:r>
          </a:p>
          <a:p>
            <a:endParaRPr lang="en-US" dirty="0">
              <a:cs typeface="Calibri"/>
            </a:endParaRPr>
          </a:p>
          <a:p>
            <a:r>
              <a:rPr lang="en-US" dirty="0">
                <a:cs typeface="Calibri"/>
              </a:rPr>
              <a:t>Masa </a:t>
            </a:r>
            <a:r>
              <a:rPr lang="en-US" dirty="0" err="1">
                <a:cs typeface="Calibri"/>
              </a:rPr>
              <a:t>papilar</a:t>
            </a:r>
            <a:r>
              <a:rPr lang="en-US" dirty="0">
                <a:cs typeface="Calibri"/>
              </a:rPr>
              <a:t> </a:t>
            </a:r>
            <a:r>
              <a:rPr lang="en-US" dirty="0" err="1">
                <a:cs typeface="Calibri"/>
              </a:rPr>
              <a:t>en</a:t>
            </a:r>
            <a:r>
              <a:rPr lang="en-US" dirty="0">
                <a:cs typeface="Calibri"/>
              </a:rPr>
              <a:t> pelvis renal </a:t>
            </a:r>
            <a:r>
              <a:rPr lang="en-US" dirty="0" err="1">
                <a:cs typeface="Calibri"/>
              </a:rPr>
              <a:t>derecha</a:t>
            </a:r>
            <a:r>
              <a:rPr lang="en-US" dirty="0">
                <a:cs typeface="Calibri"/>
              </a:rPr>
              <a:t>, carcinoma </a:t>
            </a:r>
            <a:r>
              <a:rPr lang="en-US" dirty="0" err="1">
                <a:cs typeface="Calibri"/>
              </a:rPr>
              <a:t>urotelial</a:t>
            </a:r>
            <a:endParaRPr lang="en-US" dirty="0">
              <a:cs typeface="Calibri"/>
            </a:endParaRPr>
          </a:p>
          <a:p>
            <a:r>
              <a:rPr lang="en-US" dirty="0" err="1">
                <a:cs typeface="Calibri"/>
              </a:rPr>
              <a:t>Tumores</a:t>
            </a:r>
            <a:r>
              <a:rPr lang="en-US" dirty="0">
                <a:cs typeface="Calibri"/>
              </a:rPr>
              <a:t> hasta de 5mm</a:t>
            </a:r>
          </a:p>
          <a:p>
            <a:endParaRPr lang="en-US" dirty="0">
              <a:cs typeface="Calibri"/>
            </a:endParaRPr>
          </a:p>
          <a:p>
            <a:r>
              <a:rPr lang="en-US" b="0" i="0" dirty="0">
                <a:solidFill>
                  <a:srgbClr val="444444"/>
                </a:solidFill>
                <a:effectLst/>
                <a:latin typeface="FrutigerNeueW01-Regular"/>
              </a:rPr>
              <a:t> CT urography provides excellent delineation of the excretory urinary tract, is very sensitive for urinary stones, readily identifies renal cortical lesions, and provides extra-urinary information as well</a:t>
            </a:r>
            <a:r>
              <a:rPr lang="en-US" b="0" i="0" dirty="0">
                <a:solidFill>
                  <a:srgbClr val="444444"/>
                </a:solidFill>
                <a:effectLst/>
                <a:latin typeface="FrutigerNeueW01-Regular"/>
                <a:cs typeface="Calibri"/>
              </a:rPr>
              <a:t> AUA</a:t>
            </a:r>
          </a:p>
          <a:p>
            <a:endParaRPr lang="en-US" b="0" i="0" dirty="0">
              <a:solidFill>
                <a:srgbClr val="444444"/>
              </a:solidFill>
              <a:effectLst/>
              <a:latin typeface="FrutigerNeueW01-Regular"/>
              <a:cs typeface="Calibri"/>
            </a:endParaRPr>
          </a:p>
          <a:p>
            <a:r>
              <a:rPr lang="en-US" b="0" i="0" dirty="0">
                <a:solidFill>
                  <a:srgbClr val="444444"/>
                </a:solidFill>
                <a:effectLst/>
                <a:latin typeface="FrutigerNeueW01-Regular"/>
                <a:cs typeface="Calibri"/>
              </a:rPr>
              <a:t>CONTRAS: MAS COSTOSA, MENOS ACCESO, RADIACION PACIENTE</a:t>
            </a:r>
            <a:endParaRPr lang="en-US" dirty="0">
              <a:cs typeface="Calibri"/>
            </a:endParaRP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34</a:t>
            </a:fld>
            <a:endParaRPr lang="es-ES_tradnl"/>
          </a:p>
        </p:txBody>
      </p:sp>
    </p:spTree>
    <p:extLst>
      <p:ext uri="{BB962C8B-B14F-4D97-AF65-F5344CB8AC3E}">
        <p14:creationId xmlns:p14="http://schemas.microsoft.com/office/powerpoint/2010/main" val="1156942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CTU protocols consist of three phases acquired in three or two </a:t>
            </a:r>
            <a:r>
              <a:rPr lang="en-US" dirty="0" err="1"/>
              <a:t>aquisitions</a:t>
            </a:r>
            <a:r>
              <a:rPr lang="en-US" dirty="0"/>
              <a:t>: a </a:t>
            </a:r>
            <a:r>
              <a:rPr lang="en-US" dirty="0" err="1"/>
              <a:t>noncontrast</a:t>
            </a:r>
            <a:r>
              <a:rPr lang="en-US" dirty="0"/>
              <a:t>, nephrographic and excretory phase</a:t>
            </a:r>
            <a:endParaRPr lang="es-ES" dirty="0"/>
          </a:p>
          <a:p>
            <a:r>
              <a:rPr lang="en-US" dirty="0"/>
              <a:t>100-150 ml of nonionic iodinated contrast agent at the rate of 2-3 ml/s. Detection of enhancing malignant urothelial lesions or wall thickening that are more hyperdense than the surrounding urine and conspicuity of kidney lesions are highest in the nephrographic phase (80-100 s after the start of contrast injection).</a:t>
            </a:r>
            <a:endParaRPr lang="es-ES" dirty="0"/>
          </a:p>
          <a:p>
            <a:r>
              <a:rPr lang="en-US" dirty="0"/>
              <a:t>Homogenous opacification and adequate distension of the urinary tract in the excretory phase (5-12 minutes after contrast injection) lows detection of subtle filling defects representing small lesions (5-15 mm) in the pelvicalyceal system, ureters or the urinary bladder, in addition to comprehensive overview of the anatomic relations.</a:t>
            </a:r>
            <a:endParaRPr lang="es-ES" dirty="0"/>
          </a:p>
          <a:p>
            <a:r>
              <a:rPr lang="en-US" dirty="0"/>
              <a:t>Split bolus technique is designed to image the urinary tract simultaneously in the combined nephrographic and excretory phase: after the unenhanced scan and the application of 30-50 ml of contrast agent at the rate of 2-3 ml/s, the second contrast bolus of 80- 100 ml at the same rate is administered 5-12 minutes after the first, followed by image acquisition with a 100 s delay.</a:t>
            </a:r>
            <a:endParaRPr lang="es-ES" dirty="0"/>
          </a:p>
          <a:p>
            <a:r>
              <a:rPr lang="en-US" dirty="0"/>
              <a:t>The advantage of split bolus technique is radiation dose reduction by 30-50% compared to the triple phase protocol</a:t>
            </a:r>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35</a:t>
            </a:fld>
            <a:endParaRPr lang="es-ES_tradnl"/>
          </a:p>
        </p:txBody>
      </p:sp>
    </p:spTree>
    <p:extLst>
      <p:ext uri="{BB962C8B-B14F-4D97-AF65-F5344CB8AC3E}">
        <p14:creationId xmlns:p14="http://schemas.microsoft.com/office/powerpoint/2010/main" val="340174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§No </a:t>
            </a:r>
            <a:r>
              <a:rPr lang="en-US" dirty="0" err="1"/>
              <a:t>radiación</a:t>
            </a:r>
            <a:r>
              <a:rPr lang="en-US" dirty="0"/>
              <a:t> </a:t>
            </a:r>
            <a:r>
              <a:rPr lang="en-US" dirty="0" err="1"/>
              <a:t>ionizante</a:t>
            </a:r>
            <a:r>
              <a:rPr lang="en-US" dirty="0"/>
              <a:t>.</a:t>
            </a:r>
            <a:endParaRPr lang="es-ES" dirty="0"/>
          </a:p>
          <a:p>
            <a:pPr algn="just"/>
            <a:r>
              <a:rPr lang="en-US" dirty="0"/>
              <a:t>§</a:t>
            </a:r>
            <a:r>
              <a:rPr lang="en-US" dirty="0" err="1"/>
              <a:t>Menos</a:t>
            </a:r>
            <a:r>
              <a:rPr lang="en-US" dirty="0"/>
              <a:t> </a:t>
            </a:r>
            <a:r>
              <a:rPr lang="en-US" dirty="0" err="1"/>
              <a:t>disponibilidad</a:t>
            </a:r>
            <a:r>
              <a:rPr lang="en-US" dirty="0"/>
              <a:t>.</a:t>
            </a:r>
            <a:endParaRPr lang="es-ES" dirty="0"/>
          </a:p>
          <a:p>
            <a:pPr algn="just"/>
            <a:r>
              <a:rPr lang="en-US" dirty="0"/>
              <a:t>§</a:t>
            </a:r>
            <a:r>
              <a:rPr lang="en-US" dirty="0" err="1"/>
              <a:t>Rendimiento</a:t>
            </a:r>
            <a:r>
              <a:rPr lang="en-US" dirty="0"/>
              <a:t> comparable a </a:t>
            </a:r>
            <a:r>
              <a:rPr lang="en-US" dirty="0" err="1"/>
              <a:t>urografía</a:t>
            </a:r>
            <a:r>
              <a:rPr lang="en-US" dirty="0"/>
              <a:t> CT para </a:t>
            </a:r>
            <a:r>
              <a:rPr lang="en-US" dirty="0" err="1"/>
              <a:t>masas</a:t>
            </a:r>
            <a:r>
              <a:rPr lang="en-US" dirty="0"/>
              <a:t> </a:t>
            </a:r>
            <a:r>
              <a:rPr lang="en-US" dirty="0" err="1"/>
              <a:t>renales</a:t>
            </a:r>
            <a:r>
              <a:rPr lang="en-US" dirty="0"/>
              <a:t> </a:t>
            </a:r>
            <a:r>
              <a:rPr lang="en-US" dirty="0" err="1"/>
              <a:t>pero</a:t>
            </a:r>
            <a:r>
              <a:rPr lang="en-US" dirty="0"/>
              <a:t> inferior para </a:t>
            </a:r>
            <a:r>
              <a:rPr lang="en-US" dirty="0" err="1"/>
              <a:t>tumore</a:t>
            </a:r>
            <a:r>
              <a:rPr lang="en-US" dirty="0"/>
              <a:t> </a:t>
            </a:r>
            <a:r>
              <a:rPr lang="en-US" dirty="0" err="1"/>
              <a:t>uroteliales</a:t>
            </a:r>
            <a:r>
              <a:rPr lang="en-US" dirty="0"/>
              <a:t>.</a:t>
            </a:r>
            <a:endParaRPr lang="es-ES" dirty="0"/>
          </a:p>
          <a:p>
            <a:pPr algn="just"/>
            <a:r>
              <a:rPr lang="en-US" dirty="0"/>
              <a:t>§</a:t>
            </a:r>
            <a:r>
              <a:rPr lang="en-US" dirty="0" err="1"/>
              <a:t>Menor</a:t>
            </a:r>
            <a:r>
              <a:rPr lang="en-US" dirty="0"/>
              <a:t> </a:t>
            </a:r>
            <a:r>
              <a:rPr lang="en-US" dirty="0" err="1"/>
              <a:t>rendimiento</a:t>
            </a:r>
            <a:r>
              <a:rPr lang="en-US" dirty="0"/>
              <a:t> para </a:t>
            </a:r>
            <a:r>
              <a:rPr lang="en-US" dirty="0" err="1"/>
              <a:t>cálculos</a:t>
            </a:r>
            <a:r>
              <a:rPr lang="en-US" dirty="0"/>
              <a:t>.</a:t>
            </a:r>
            <a:endParaRPr lang="es-ES" dirty="0"/>
          </a:p>
          <a:p>
            <a:endParaRPr lang="en-US" dirty="0">
              <a:cs typeface="Calibri"/>
            </a:endParaRPr>
          </a:p>
          <a:p>
            <a:r>
              <a:rPr lang="en-US" dirty="0"/>
              <a:t>§</a:t>
            </a:r>
            <a:r>
              <a:rPr lang="en-US" dirty="0" err="1"/>
              <a:t>Indicaciones</a:t>
            </a:r>
            <a:r>
              <a:rPr lang="en-US" dirty="0"/>
              <a:t>: </a:t>
            </a:r>
            <a:r>
              <a:rPr lang="en-US" dirty="0" err="1"/>
              <a:t>obstrucción</a:t>
            </a:r>
            <a:r>
              <a:rPr lang="en-US" dirty="0"/>
              <a:t> </a:t>
            </a:r>
            <a:r>
              <a:rPr lang="en-US" dirty="0" err="1"/>
              <a:t>tracto</a:t>
            </a:r>
            <a:r>
              <a:rPr lang="en-US" dirty="0"/>
              <a:t> </a:t>
            </a:r>
            <a:r>
              <a:rPr lang="en-US" dirty="0" err="1"/>
              <a:t>urinario</a:t>
            </a:r>
            <a:r>
              <a:rPr lang="en-US" dirty="0"/>
              <a:t>, hematuria, </a:t>
            </a:r>
            <a:r>
              <a:rPr lang="en-US" dirty="0" err="1"/>
              <a:t>malformaciones</a:t>
            </a:r>
            <a:r>
              <a:rPr lang="en-US" dirty="0"/>
              <a:t> </a:t>
            </a:r>
            <a:r>
              <a:rPr lang="en-US" dirty="0" err="1"/>
              <a:t>complejas</a:t>
            </a:r>
            <a:r>
              <a:rPr lang="en-US" dirty="0"/>
              <a:t>. </a:t>
            </a:r>
            <a:r>
              <a:rPr lang="en-US" dirty="0" err="1"/>
              <a:t>Poblacion</a:t>
            </a:r>
            <a:r>
              <a:rPr lang="en-US" dirty="0"/>
              <a:t> </a:t>
            </a:r>
            <a:r>
              <a:rPr lang="en-US" dirty="0" err="1"/>
              <a:t>pediátrica</a:t>
            </a:r>
            <a:r>
              <a:rPr lang="en-US" dirty="0"/>
              <a:t>, re-</a:t>
            </a:r>
            <a:r>
              <a:rPr lang="en-US" dirty="0" err="1"/>
              <a:t>irradiación</a:t>
            </a:r>
            <a:r>
              <a:rPr lang="en-US" dirty="0"/>
              <a:t>. </a:t>
            </a:r>
            <a:r>
              <a:rPr lang="en-US" dirty="0" err="1"/>
              <a:t>Alergia</a:t>
            </a:r>
            <a:r>
              <a:rPr lang="en-US" dirty="0"/>
              <a:t> al </a:t>
            </a:r>
            <a:r>
              <a:rPr lang="en-US" dirty="0" err="1"/>
              <a:t>yodo</a:t>
            </a:r>
            <a:r>
              <a:rPr lang="en-US" dirty="0"/>
              <a:t>, </a:t>
            </a:r>
            <a:r>
              <a:rPr lang="en-US" dirty="0" err="1"/>
              <a:t>disfunción</a:t>
            </a:r>
            <a:r>
              <a:rPr lang="en-US" dirty="0"/>
              <a:t> renal.</a:t>
            </a:r>
            <a:endParaRPr lang="en-US" dirty="0">
              <a:cs typeface="Calibri"/>
            </a:endParaRPr>
          </a:p>
          <a:p>
            <a:pPr algn="just"/>
            <a:r>
              <a:rPr lang="en-US" dirty="0"/>
              <a:t>§</a:t>
            </a:r>
            <a:r>
              <a:rPr lang="en-US" dirty="0" err="1"/>
              <a:t>Tecnica</a:t>
            </a:r>
            <a:r>
              <a:rPr lang="en-US" dirty="0"/>
              <a:t>: </a:t>
            </a:r>
            <a:r>
              <a:rPr lang="en-US" dirty="0" err="1"/>
              <a:t>difusión</a:t>
            </a:r>
            <a:r>
              <a:rPr lang="en-US" dirty="0"/>
              <a:t>  molecular del </a:t>
            </a:r>
            <a:r>
              <a:rPr lang="en-US" dirty="0" err="1"/>
              <a:t>agua</a:t>
            </a:r>
            <a:r>
              <a:rPr lang="en-US" dirty="0"/>
              <a:t> (</a:t>
            </a:r>
            <a:r>
              <a:rPr lang="en-US" dirty="0" err="1"/>
              <a:t>ponderada</a:t>
            </a:r>
            <a:r>
              <a:rPr lang="en-US" dirty="0"/>
              <a:t> T2 </a:t>
            </a:r>
            <a:r>
              <a:rPr lang="en-US" dirty="0" err="1"/>
              <a:t>en</a:t>
            </a:r>
            <a:r>
              <a:rPr lang="en-US" dirty="0"/>
              <a:t> </a:t>
            </a:r>
            <a:r>
              <a:rPr lang="en-US" dirty="0" err="1"/>
              <a:t>nefrograma</a:t>
            </a:r>
            <a:r>
              <a:rPr lang="en-US" dirty="0"/>
              <a:t>, T1 </a:t>
            </a:r>
            <a:r>
              <a:rPr lang="en-US" dirty="0" err="1"/>
              <a:t>en</a:t>
            </a:r>
            <a:r>
              <a:rPr lang="en-US" dirty="0"/>
              <a:t> </a:t>
            </a:r>
            <a:r>
              <a:rPr lang="en-US" dirty="0" err="1"/>
              <a:t>excreción</a:t>
            </a:r>
            <a:r>
              <a:rPr lang="en-US" dirty="0"/>
              <a:t>).</a:t>
            </a:r>
            <a:endParaRPr lang="en-US" dirty="0">
              <a:cs typeface="Calibri"/>
            </a:endParaRPr>
          </a:p>
          <a:p>
            <a:pPr algn="just"/>
            <a:r>
              <a:rPr lang="en-US" dirty="0"/>
              <a:t>§</a:t>
            </a:r>
            <a:r>
              <a:rPr lang="en-US" dirty="0" err="1"/>
              <a:t>Falsos</a:t>
            </a:r>
            <a:r>
              <a:rPr lang="en-US" dirty="0"/>
              <a:t> </a:t>
            </a:r>
            <a:r>
              <a:rPr lang="en-US" dirty="0" err="1"/>
              <a:t>positivos</a:t>
            </a:r>
            <a:r>
              <a:rPr lang="en-US" dirty="0"/>
              <a:t>: peristalsis ureteral, </a:t>
            </a:r>
            <a:r>
              <a:rPr lang="en-US" dirty="0" err="1"/>
              <a:t>defectos</a:t>
            </a:r>
            <a:r>
              <a:rPr lang="en-US" dirty="0"/>
              <a:t> de </a:t>
            </a:r>
            <a:r>
              <a:rPr lang="en-US" dirty="0" err="1"/>
              <a:t>llenado</a:t>
            </a:r>
            <a:r>
              <a:rPr lang="en-US" dirty="0"/>
              <a:t> </a:t>
            </a:r>
            <a:r>
              <a:rPr lang="en-US" dirty="0" err="1"/>
              <a:t>por</a:t>
            </a:r>
            <a:r>
              <a:rPr lang="en-US" dirty="0"/>
              <a:t> </a:t>
            </a:r>
            <a:r>
              <a:rPr lang="en-US" dirty="0" err="1"/>
              <a:t>artefactos</a:t>
            </a:r>
            <a:r>
              <a:rPr lang="en-US" dirty="0"/>
              <a:t> de </a:t>
            </a:r>
            <a:r>
              <a:rPr lang="en-US" dirty="0" err="1"/>
              <a:t>flujo</a:t>
            </a:r>
            <a:r>
              <a:rPr lang="en-US" dirty="0"/>
              <a:t>, </a:t>
            </a:r>
            <a:r>
              <a:rPr lang="en-US" dirty="0" err="1"/>
              <a:t>gadolinio</a:t>
            </a:r>
            <a:r>
              <a:rPr lang="en-US" dirty="0"/>
              <a:t> </a:t>
            </a:r>
            <a:r>
              <a:rPr lang="en-US" dirty="0" err="1"/>
              <a:t>mimetiza</a:t>
            </a:r>
            <a:r>
              <a:rPr lang="en-US" dirty="0"/>
              <a:t> </a:t>
            </a:r>
            <a:r>
              <a:rPr lang="en-US" dirty="0" err="1"/>
              <a:t>hemorragia</a:t>
            </a:r>
            <a:r>
              <a:rPr lang="en-US" dirty="0"/>
              <a:t> </a:t>
            </a:r>
            <a:r>
              <a:rPr lang="en-US" dirty="0" err="1"/>
              <a:t>urotelial</a:t>
            </a:r>
            <a:r>
              <a:rPr lang="en-US" dirty="0"/>
              <a:t>, </a:t>
            </a:r>
            <a:r>
              <a:rPr lang="en-US" dirty="0" err="1"/>
              <a:t>hemorragia</a:t>
            </a:r>
            <a:r>
              <a:rPr lang="en-US" dirty="0"/>
              <a:t> </a:t>
            </a:r>
            <a:r>
              <a:rPr lang="en-US" dirty="0" err="1"/>
              <a:t>mimetiza</a:t>
            </a:r>
            <a:r>
              <a:rPr lang="en-US" dirty="0"/>
              <a:t> </a:t>
            </a:r>
            <a:r>
              <a:rPr lang="en-US" dirty="0" err="1"/>
              <a:t>tumores</a:t>
            </a:r>
            <a:r>
              <a:rPr lang="en-US" dirty="0"/>
              <a:t>.</a:t>
            </a:r>
            <a:endParaRPr lang="en-US" dirty="0">
              <a:cs typeface="Calibri"/>
            </a:endParaRPr>
          </a:p>
          <a:p>
            <a:pPr algn="just"/>
            <a:r>
              <a:rPr lang="en-US" dirty="0"/>
              <a:t>§</a:t>
            </a:r>
            <a:r>
              <a:rPr lang="en-US" dirty="0" err="1"/>
              <a:t>Sensibilidad</a:t>
            </a:r>
            <a:r>
              <a:rPr lang="en-US" dirty="0"/>
              <a:t>: 91%</a:t>
            </a:r>
            <a:endParaRPr lang="en-US" dirty="0">
              <a:cs typeface="Calibri"/>
            </a:endParaRP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37</a:t>
            </a:fld>
            <a:endParaRPr lang="es-ES_tradnl"/>
          </a:p>
        </p:txBody>
      </p:sp>
    </p:spTree>
    <p:extLst>
      <p:ext uri="{BB962C8B-B14F-4D97-AF65-F5344CB8AC3E}">
        <p14:creationId xmlns:p14="http://schemas.microsoft.com/office/powerpoint/2010/main" val="777577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Estudios</a:t>
            </a:r>
            <a:r>
              <a:rPr lang="en-US" dirty="0">
                <a:cs typeface="Calibri"/>
              </a:rPr>
              <a:t> lo </a:t>
            </a:r>
            <a:r>
              <a:rPr lang="en-US" dirty="0" err="1">
                <a:cs typeface="Calibri"/>
              </a:rPr>
              <a:t>han</a:t>
            </a:r>
            <a:r>
              <a:rPr lang="en-US" dirty="0">
                <a:cs typeface="Calibri"/>
              </a:rPr>
              <a:t> </a:t>
            </a:r>
            <a:r>
              <a:rPr lang="en-US" dirty="0" err="1">
                <a:cs typeface="Calibri"/>
              </a:rPr>
              <a:t>demostrado</a:t>
            </a:r>
            <a:endParaRPr lang="en-US" dirty="0">
              <a:cs typeface="Calibri"/>
            </a:endParaRPr>
          </a:p>
          <a:p>
            <a:r>
              <a:rPr lang="en-US" dirty="0" err="1">
                <a:cs typeface="Calibri"/>
              </a:rPr>
              <a:t>Puede</a:t>
            </a:r>
            <a:r>
              <a:rPr lang="en-US" dirty="0">
                <a:cs typeface="Calibri"/>
              </a:rPr>
              <a:t> </a:t>
            </a:r>
            <a:r>
              <a:rPr lang="en-US" dirty="0" err="1">
                <a:cs typeface="Calibri"/>
              </a:rPr>
              <a:t>hayudar</a:t>
            </a:r>
            <a:r>
              <a:rPr lang="en-US" dirty="0">
                <a:cs typeface="Calibri"/>
              </a:rPr>
              <a:t> a </a:t>
            </a:r>
            <a:r>
              <a:rPr lang="en-US" dirty="0" err="1">
                <a:cs typeface="Calibri"/>
              </a:rPr>
              <a:t>establecer</a:t>
            </a:r>
            <a:r>
              <a:rPr lang="en-US" dirty="0">
                <a:cs typeface="Calibri"/>
              </a:rPr>
              <a:t> la </a:t>
            </a:r>
            <a:r>
              <a:rPr lang="en-US" dirty="0" err="1">
                <a:cs typeface="Calibri"/>
              </a:rPr>
              <a:t>etiologia</a:t>
            </a:r>
            <a:r>
              <a:rPr lang="en-US" dirty="0">
                <a:cs typeface="Calibri"/>
              </a:rPr>
              <a:t> </a:t>
            </a:r>
            <a:r>
              <a:rPr lang="en-US" dirty="0" err="1">
                <a:cs typeface="Calibri"/>
              </a:rPr>
              <a:t>dependiende</a:t>
            </a:r>
            <a:r>
              <a:rPr lang="en-US" dirty="0">
                <a:cs typeface="Calibri"/>
              </a:rPr>
              <a:t> de </a:t>
            </a:r>
            <a:r>
              <a:rPr lang="en-US" dirty="0" err="1">
                <a:cs typeface="Calibri"/>
              </a:rPr>
              <a:t>su</a:t>
            </a:r>
            <a:r>
              <a:rPr lang="en-US" dirty="0">
                <a:cs typeface="Calibri"/>
              </a:rPr>
              <a:t> </a:t>
            </a:r>
            <a:r>
              <a:rPr lang="en-US" dirty="0" err="1">
                <a:cs typeface="Calibri"/>
              </a:rPr>
              <a:t>comportamiento</a:t>
            </a:r>
            <a:r>
              <a:rPr lang="en-US" dirty="0">
                <a:cs typeface="Calibri"/>
              </a:rPr>
              <a:t> </a:t>
            </a:r>
            <a:r>
              <a:rPr lang="en-US" dirty="0" err="1">
                <a:cs typeface="Calibri"/>
              </a:rPr>
              <a:t>en</a:t>
            </a:r>
            <a:r>
              <a:rPr lang="en-US" dirty="0">
                <a:cs typeface="Calibri"/>
              </a:rPr>
              <a:t> el </a:t>
            </a:r>
            <a:r>
              <a:rPr lang="en-US" dirty="0" err="1">
                <a:cs typeface="Calibri"/>
              </a:rPr>
              <a:t>tiempo</a:t>
            </a:r>
            <a:r>
              <a:rPr lang="en-US" dirty="0">
                <a:cs typeface="Calibri"/>
              </a:rPr>
              <a:t> </a:t>
            </a:r>
          </a:p>
          <a:p>
            <a:r>
              <a:rPr lang="en-US" dirty="0" err="1">
                <a:cs typeface="Calibri"/>
              </a:rPr>
              <a:t>Generalmente</a:t>
            </a:r>
            <a:r>
              <a:rPr lang="en-US" dirty="0">
                <a:cs typeface="Calibri"/>
              </a:rPr>
              <a:t> la hematuria </a:t>
            </a:r>
            <a:r>
              <a:rPr lang="en-US" dirty="0" err="1">
                <a:cs typeface="Calibri"/>
              </a:rPr>
              <a:t>transitoria</a:t>
            </a:r>
            <a:r>
              <a:rPr lang="en-US" dirty="0">
                <a:cs typeface="Calibri"/>
              </a:rPr>
              <a:t> </a:t>
            </a:r>
            <a:r>
              <a:rPr lang="en-US" dirty="0" err="1">
                <a:cs typeface="Calibri"/>
              </a:rPr>
              <a:t>puede</a:t>
            </a:r>
            <a:r>
              <a:rPr lang="en-US" dirty="0">
                <a:cs typeface="Calibri"/>
              </a:rPr>
              <a:t> </a:t>
            </a:r>
            <a:r>
              <a:rPr lang="en-US" dirty="0" err="1">
                <a:cs typeface="Calibri"/>
              </a:rPr>
              <a:t>ser</a:t>
            </a:r>
            <a:r>
              <a:rPr lang="en-US" dirty="0">
                <a:cs typeface="Calibri"/>
              </a:rPr>
              <a:t> de causa </a:t>
            </a:r>
            <a:r>
              <a:rPr lang="en-US" dirty="0" err="1">
                <a:cs typeface="Calibri"/>
              </a:rPr>
              <a:t>beningna</a:t>
            </a:r>
            <a:r>
              <a:rPr lang="en-US" dirty="0">
                <a:cs typeface="Calibri"/>
              </a:rPr>
              <a:t>, </a:t>
            </a:r>
            <a:r>
              <a:rPr lang="en-US" dirty="0" err="1">
                <a:cs typeface="Calibri"/>
              </a:rPr>
              <a:t>depende</a:t>
            </a:r>
            <a:r>
              <a:rPr lang="en-US" dirty="0">
                <a:cs typeface="Calibri"/>
              </a:rPr>
              <a:t> de  la </a:t>
            </a:r>
            <a:r>
              <a:rPr lang="en-US" dirty="0" err="1">
                <a:cs typeface="Calibri"/>
              </a:rPr>
              <a:t>población</a:t>
            </a:r>
            <a:r>
              <a:rPr lang="en-US" dirty="0">
                <a:cs typeface="Calibri"/>
              </a:rPr>
              <a:t>, </a:t>
            </a:r>
            <a:r>
              <a:rPr lang="en-US" dirty="0" err="1">
                <a:cs typeface="Calibri"/>
              </a:rPr>
              <a:t>los</a:t>
            </a:r>
            <a:r>
              <a:rPr lang="en-US" dirty="0">
                <a:cs typeface="Calibri"/>
              </a:rPr>
              <a:t> </a:t>
            </a:r>
            <a:r>
              <a:rPr lang="en-US" dirty="0" err="1">
                <a:cs typeface="Calibri"/>
              </a:rPr>
              <a:t>pacientes</a:t>
            </a:r>
            <a:r>
              <a:rPr lang="en-US" dirty="0">
                <a:cs typeface="Calibri"/>
              </a:rPr>
              <a:t> de </a:t>
            </a:r>
            <a:r>
              <a:rPr lang="en-US" dirty="0" err="1">
                <a:cs typeface="Calibri"/>
              </a:rPr>
              <a:t>edad</a:t>
            </a:r>
            <a:r>
              <a:rPr lang="en-US" dirty="0">
                <a:cs typeface="Calibri"/>
              </a:rPr>
              <a:t> mas </a:t>
            </a:r>
            <a:r>
              <a:rPr lang="en-US" dirty="0" err="1">
                <a:cs typeface="Calibri"/>
              </a:rPr>
              <a:t>avanzada</a:t>
            </a:r>
            <a:r>
              <a:rPr lang="en-US" dirty="0">
                <a:cs typeface="Calibri"/>
              </a:rPr>
              <a:t> </a:t>
            </a:r>
            <a:r>
              <a:rPr lang="en-US" dirty="0" err="1">
                <a:cs typeface="Calibri"/>
              </a:rPr>
              <a:t>importancia</a:t>
            </a:r>
            <a:r>
              <a:rPr lang="en-US" dirty="0">
                <a:cs typeface="Calibri"/>
              </a:rPr>
              <a:t> de </a:t>
            </a:r>
            <a:r>
              <a:rPr lang="en-US" dirty="0" err="1">
                <a:cs typeface="Calibri"/>
              </a:rPr>
              <a:t>etiología</a:t>
            </a:r>
            <a:r>
              <a:rPr lang="en-US" dirty="0">
                <a:cs typeface="Calibri"/>
              </a:rPr>
              <a:t> </a:t>
            </a:r>
            <a:r>
              <a:rPr lang="en-US" dirty="0" err="1">
                <a:cs typeface="Calibri"/>
              </a:rPr>
              <a:t>maligna</a:t>
            </a:r>
            <a:endParaRPr lang="en-US" dirty="0"/>
          </a:p>
          <a:p>
            <a:r>
              <a:rPr lang="en-US" dirty="0"/>
              <a:t>a prospective cohort study including 2,421,585 members (of all ages) of a managed care organization with at least one urinalysis, 967,297 (40 percent) had asymptomatic microscopic hematuria [</a:t>
            </a:r>
            <a:r>
              <a:rPr lang="en-US" u="sng" dirty="0">
                <a:hlinkClick r:id="rId3"/>
              </a:rPr>
              <a:t>47</a:t>
            </a:r>
            <a:r>
              <a:rPr lang="en-US" dirty="0"/>
              <a:t>]. Of these, a second urinalysis was positive for microscopic hematuria in 643,304 (66 percent). Thus, approximately one-third of individuals with an initially positive urinalysis had transient hematuria.</a:t>
            </a:r>
            <a:endParaRPr lang="en-US" dirty="0">
              <a:cs typeface="Calibri"/>
            </a:endParaRPr>
          </a:p>
          <a:p>
            <a:r>
              <a:rPr lang="en-US" dirty="0"/>
              <a:t>●Another study evaluated 1000 young men who had yearly urinalyses between the ages of 18 and 33 years; hematuria was seen in 39 percent on at least one occasion and 16 percent on two or more occasions [</a:t>
            </a:r>
            <a:r>
              <a:rPr lang="en-US" u="sng" dirty="0">
                <a:hlinkClick r:id="rId4"/>
              </a:rPr>
              <a:t>1</a:t>
            </a:r>
            <a:r>
              <a:rPr lang="en-US" dirty="0"/>
              <a:t>]. Hematuria has also been found in up to 13 percent of men and postmenopausal women</a:t>
            </a: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16</a:t>
            </a:fld>
            <a:endParaRPr lang="es-ES_tradnl"/>
          </a:p>
        </p:txBody>
      </p:sp>
    </p:spTree>
    <p:extLst>
      <p:ext uri="{BB962C8B-B14F-4D97-AF65-F5344CB8AC3E}">
        <p14:creationId xmlns:p14="http://schemas.microsoft.com/office/powerpoint/2010/main" val="3754622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Las </a:t>
            </a:r>
            <a:r>
              <a:rPr lang="en-US" dirty="0" err="1">
                <a:cs typeface="Calibri"/>
              </a:rPr>
              <a:t>enfermedades</a:t>
            </a:r>
            <a:r>
              <a:rPr lang="en-US" dirty="0">
                <a:cs typeface="Calibri"/>
              </a:rPr>
              <a:t> </a:t>
            </a:r>
            <a:r>
              <a:rPr lang="en-US" dirty="0" err="1">
                <a:cs typeface="Calibri"/>
              </a:rPr>
              <a:t>glomerulares</a:t>
            </a:r>
            <a:r>
              <a:rPr lang="en-US" dirty="0">
                <a:cs typeface="Calibri"/>
              </a:rPr>
              <a:t> </a:t>
            </a:r>
            <a:r>
              <a:rPr lang="en-US" dirty="0" err="1">
                <a:cs typeface="Calibri"/>
              </a:rPr>
              <a:t>pueden</a:t>
            </a:r>
            <a:r>
              <a:rPr lang="en-US" dirty="0">
                <a:cs typeface="Calibri"/>
              </a:rPr>
              <a:t> </a:t>
            </a:r>
            <a:r>
              <a:rPr lang="en-US" dirty="0" err="1">
                <a:cs typeface="Calibri"/>
              </a:rPr>
              <a:t>ser</a:t>
            </a:r>
            <a:r>
              <a:rPr lang="en-US" dirty="0">
                <a:cs typeface="Calibri"/>
              </a:rPr>
              <a:t> </a:t>
            </a:r>
            <a:r>
              <a:rPr lang="en-US" dirty="0" err="1">
                <a:cs typeface="Calibri"/>
              </a:rPr>
              <a:t>enfermedades</a:t>
            </a:r>
            <a:r>
              <a:rPr lang="en-US" dirty="0">
                <a:cs typeface="Calibri"/>
              </a:rPr>
              <a:t> </a:t>
            </a:r>
            <a:r>
              <a:rPr lang="en-US" dirty="0" err="1">
                <a:cs typeface="Calibri"/>
              </a:rPr>
              <a:t>familiares</a:t>
            </a:r>
            <a:r>
              <a:rPr lang="en-US" dirty="0">
                <a:cs typeface="Calibri"/>
              </a:rPr>
              <a:t>: </a:t>
            </a:r>
            <a:r>
              <a:rPr lang="en-US" dirty="0" err="1">
                <a:cs typeface="Calibri"/>
              </a:rPr>
              <a:t>como</a:t>
            </a:r>
            <a:r>
              <a:rPr lang="en-US" dirty="0">
                <a:cs typeface="Calibri"/>
              </a:rPr>
              <a:t> </a:t>
            </a:r>
            <a:r>
              <a:rPr lang="en-US" dirty="0" err="1">
                <a:cs typeface="Calibri"/>
              </a:rPr>
              <a:t>ejemplo</a:t>
            </a:r>
            <a:r>
              <a:rPr lang="en-US" dirty="0">
                <a:cs typeface="Calibri"/>
              </a:rPr>
              <a:t> la </a:t>
            </a:r>
            <a:r>
              <a:rPr lang="en-US" dirty="0" err="1">
                <a:cs typeface="Calibri"/>
              </a:rPr>
              <a:t>enfermedad</a:t>
            </a:r>
            <a:r>
              <a:rPr lang="en-US" dirty="0">
                <a:cs typeface="Calibri"/>
              </a:rPr>
              <a:t> de </a:t>
            </a:r>
            <a:r>
              <a:rPr lang="en-US" dirty="0" err="1">
                <a:cs typeface="Calibri"/>
              </a:rPr>
              <a:t>fabry</a:t>
            </a:r>
            <a:endParaRPr lang="en-US" dirty="0">
              <a:cs typeface="Calibri"/>
            </a:endParaRPr>
          </a:p>
          <a:p>
            <a:r>
              <a:rPr lang="en-US" dirty="0" err="1">
                <a:cs typeface="Calibri"/>
              </a:rPr>
              <a:t>Glomerulonefritis</a:t>
            </a:r>
            <a:r>
              <a:rPr lang="en-US" dirty="0">
                <a:cs typeface="Calibri"/>
              </a:rPr>
              <a:t> </a:t>
            </a:r>
            <a:r>
              <a:rPr lang="en-US" dirty="0" err="1">
                <a:cs typeface="Calibri"/>
              </a:rPr>
              <a:t>primarias</a:t>
            </a:r>
            <a:r>
              <a:rPr lang="en-US" dirty="0">
                <a:cs typeface="Calibri"/>
              </a:rPr>
              <a:t> y </a:t>
            </a:r>
            <a:r>
              <a:rPr lang="en-US" dirty="0" err="1">
                <a:cs typeface="Calibri"/>
              </a:rPr>
              <a:t>glomerulonefritis</a:t>
            </a:r>
            <a:r>
              <a:rPr lang="en-US" dirty="0">
                <a:cs typeface="Calibri"/>
              </a:rPr>
              <a:t> </a:t>
            </a:r>
            <a:r>
              <a:rPr lang="en-US" dirty="0" err="1">
                <a:cs typeface="Calibri"/>
              </a:rPr>
              <a:t>secundarias</a:t>
            </a:r>
            <a:r>
              <a:rPr lang="en-US" dirty="0">
                <a:cs typeface="Calibri"/>
              </a:rPr>
              <a:t> </a:t>
            </a:r>
          </a:p>
          <a:p>
            <a:pPr lvl="1"/>
            <a:r>
              <a:rPr lang="en-US" b="1" dirty="0" err="1">
                <a:cs typeface="Calibri"/>
              </a:rPr>
              <a:t>Criterios</a:t>
            </a:r>
            <a:r>
              <a:rPr lang="en-US" b="1" dirty="0">
                <a:cs typeface="Calibri"/>
              </a:rPr>
              <a:t> para </a:t>
            </a:r>
            <a:r>
              <a:rPr lang="en-US" b="1" dirty="0" err="1">
                <a:cs typeface="Calibri"/>
              </a:rPr>
              <a:t>remisión</a:t>
            </a:r>
            <a:r>
              <a:rPr lang="en-US" b="1" dirty="0">
                <a:cs typeface="Calibri"/>
              </a:rPr>
              <a:t> al </a:t>
            </a:r>
            <a:r>
              <a:rPr lang="en-US" b="1" dirty="0" err="1">
                <a:cs typeface="Calibri"/>
              </a:rPr>
              <a:t>nefrologo</a:t>
            </a:r>
            <a:r>
              <a:rPr lang="en-US" b="1" dirty="0">
                <a:cs typeface="Calibri"/>
              </a:rPr>
              <a:t>, </a:t>
            </a:r>
          </a:p>
          <a:p>
            <a:r>
              <a:rPr lang="en-US" b="1" dirty="0"/>
              <a:t>TFG ANORMAL  CREATININA ELEVADA BUN ELEVADO GR DISMORFICOS CILINDROS</a:t>
            </a:r>
            <a:endParaRPr lang="en-US" dirty="0">
              <a:cs typeface="Calibri"/>
            </a:endParaRPr>
          </a:p>
          <a:p>
            <a:r>
              <a:rPr lang="en-US" b="1" dirty="0"/>
              <a:t>PROTEINURIA HIPERTENSION AISLADA EN MENORES DE 40 AÑOS ALBUMINURIA</a:t>
            </a:r>
            <a:endParaRPr lang="en-US" dirty="0">
              <a:cs typeface="Calibri"/>
            </a:endParaRPr>
          </a:p>
          <a:p>
            <a:r>
              <a:rPr lang="en-US" dirty="0" err="1"/>
              <a:t>Sospechar</a:t>
            </a:r>
            <a:r>
              <a:rPr lang="en-US" dirty="0"/>
              <a:t> </a:t>
            </a:r>
            <a:r>
              <a:rPr lang="en-US" dirty="0" err="1"/>
              <a:t>origen</a:t>
            </a:r>
            <a:r>
              <a:rPr lang="en-US" dirty="0"/>
              <a:t> glomerular  </a:t>
            </a:r>
            <a:r>
              <a:rPr lang="en-US" dirty="0" err="1"/>
              <a:t>en</a:t>
            </a:r>
            <a:r>
              <a:rPr lang="en-US" dirty="0"/>
              <a:t> HTA, proteinuria, </a:t>
            </a:r>
            <a:r>
              <a:rPr lang="en-US" dirty="0" err="1"/>
              <a:t>cilindruria</a:t>
            </a:r>
            <a:r>
              <a:rPr lang="en-US" dirty="0"/>
              <a:t>, </a:t>
            </a:r>
            <a:r>
              <a:rPr lang="en-US" dirty="0" err="1"/>
              <a:t>insuficiencia</a:t>
            </a:r>
            <a:r>
              <a:rPr lang="en-US" dirty="0"/>
              <a:t> renal, sin embargo no </a:t>
            </a:r>
            <a:r>
              <a:rPr lang="en-US" dirty="0" err="1"/>
              <a:t>exime</a:t>
            </a:r>
            <a:r>
              <a:rPr lang="en-US" dirty="0"/>
              <a:t> del </a:t>
            </a:r>
            <a:r>
              <a:rPr lang="en-US" dirty="0" err="1"/>
              <a:t>estudio</a:t>
            </a:r>
            <a:r>
              <a:rPr lang="en-US" dirty="0"/>
              <a:t> </a:t>
            </a:r>
            <a:r>
              <a:rPr lang="en-US" dirty="0" err="1"/>
              <a:t>urológico</a:t>
            </a:r>
            <a:r>
              <a:rPr lang="en-US" dirty="0"/>
              <a:t>.</a:t>
            </a:r>
          </a:p>
          <a:p>
            <a:r>
              <a:rPr lang="en-US" dirty="0"/>
              <a:t>TENER CLAROQ UE ES PROTEINURIA</a:t>
            </a:r>
          </a:p>
          <a:p>
            <a:endParaRPr lang="en-US" b="1" dirty="0">
              <a:cs typeface="Calibri"/>
            </a:endParaRPr>
          </a:p>
          <a:p>
            <a:r>
              <a:rPr lang="en-US" b="1" dirty="0" err="1">
                <a:cs typeface="Calibri"/>
              </a:rPr>
              <a:t>Tamaño</a:t>
            </a:r>
            <a:r>
              <a:rPr lang="en-US" b="1" dirty="0">
                <a:cs typeface="Calibri"/>
              </a:rPr>
              <a:t> variable de de el </a:t>
            </a:r>
            <a:r>
              <a:rPr lang="en-US" b="1" dirty="0" err="1">
                <a:cs typeface="Calibri"/>
              </a:rPr>
              <a:t>glubulo</a:t>
            </a:r>
            <a:r>
              <a:rPr lang="en-US" b="1" dirty="0">
                <a:cs typeface="Calibri"/>
              </a:rPr>
              <a:t> </a:t>
            </a:r>
            <a:r>
              <a:rPr lang="en-US" b="1" dirty="0" err="1">
                <a:cs typeface="Calibri"/>
              </a:rPr>
              <a:t>rojo</a:t>
            </a:r>
            <a:r>
              <a:rPr lang="en-US" b="1" dirty="0">
                <a:cs typeface="Calibri"/>
              </a:rPr>
              <a:t> se da </a:t>
            </a:r>
            <a:r>
              <a:rPr lang="en-US" b="1" dirty="0" err="1">
                <a:cs typeface="Calibri"/>
              </a:rPr>
              <a:t>por</a:t>
            </a:r>
            <a:r>
              <a:rPr lang="en-US" b="1" dirty="0">
                <a:cs typeface="Calibri"/>
              </a:rPr>
              <a:t> </a:t>
            </a:r>
            <a:r>
              <a:rPr lang="en-US" b="1" dirty="0" err="1">
                <a:cs typeface="Calibri"/>
              </a:rPr>
              <a:t>alteración</a:t>
            </a:r>
            <a:r>
              <a:rPr lang="en-US" b="1" dirty="0">
                <a:cs typeface="Calibri"/>
              </a:rPr>
              <a:t> </a:t>
            </a:r>
            <a:r>
              <a:rPr lang="en-US" b="1" dirty="0" err="1">
                <a:cs typeface="Calibri"/>
              </a:rPr>
              <a:t>en</a:t>
            </a:r>
            <a:r>
              <a:rPr lang="en-US" b="1" dirty="0">
                <a:cs typeface="Calibri"/>
              </a:rPr>
              <a:t> la </a:t>
            </a:r>
            <a:r>
              <a:rPr lang="en-US" b="1" dirty="0" err="1">
                <a:cs typeface="Calibri"/>
              </a:rPr>
              <a:t>memrabana</a:t>
            </a:r>
            <a:r>
              <a:rPr lang="en-US" b="1" dirty="0">
                <a:cs typeface="Calibri"/>
              </a:rPr>
              <a:t> y el trauma que </a:t>
            </a:r>
            <a:r>
              <a:rPr lang="en-US" b="1" dirty="0" err="1">
                <a:cs typeface="Calibri"/>
              </a:rPr>
              <a:t>presenta</a:t>
            </a:r>
            <a:r>
              <a:rPr lang="en-US" b="1" dirty="0">
                <a:cs typeface="Calibri"/>
              </a:rPr>
              <a:t> </a:t>
            </a:r>
            <a:r>
              <a:rPr lang="en-US" b="1" dirty="0" err="1">
                <a:cs typeface="Calibri"/>
              </a:rPr>
              <a:t>en</a:t>
            </a:r>
            <a:r>
              <a:rPr lang="en-US" b="1" dirty="0">
                <a:cs typeface="Calibri"/>
              </a:rPr>
              <a:t> el </a:t>
            </a:r>
            <a:r>
              <a:rPr lang="en-US" b="1" dirty="0" err="1">
                <a:cs typeface="Calibri"/>
              </a:rPr>
              <a:t>paso</a:t>
            </a:r>
            <a:r>
              <a:rPr lang="en-US" b="1" dirty="0">
                <a:cs typeface="Calibri"/>
              </a:rPr>
              <a:t> a </a:t>
            </a:r>
            <a:r>
              <a:rPr lang="en-US" b="1" dirty="0" err="1">
                <a:cs typeface="Calibri"/>
              </a:rPr>
              <a:t>este</a:t>
            </a:r>
            <a:r>
              <a:rPr lang="en-US" b="1" dirty="0">
                <a:cs typeface="Calibri"/>
              </a:rPr>
              <a:t> </a:t>
            </a:r>
            <a:r>
              <a:rPr lang="en-US" b="1" dirty="0" err="1">
                <a:cs typeface="Calibri"/>
              </a:rPr>
              <a:t>nivel</a:t>
            </a:r>
            <a:endParaRPr lang="en-US" b="1" dirty="0">
              <a:cs typeface="Calibri"/>
            </a:endParaRPr>
          </a:p>
          <a:p>
            <a:r>
              <a:rPr lang="en-US" b="1" dirty="0">
                <a:cs typeface="Calibri"/>
              </a:rPr>
              <a:t>Forma </a:t>
            </a:r>
            <a:r>
              <a:rPr lang="en-US" b="1" dirty="0" err="1">
                <a:cs typeface="Calibri"/>
              </a:rPr>
              <a:t>basado</a:t>
            </a:r>
            <a:r>
              <a:rPr lang="en-US" b="1" dirty="0">
                <a:cs typeface="Calibri"/>
              </a:rPr>
              <a:t> </a:t>
            </a:r>
            <a:r>
              <a:rPr lang="en-US" b="1" dirty="0" err="1">
                <a:cs typeface="Calibri"/>
              </a:rPr>
              <a:t>en</a:t>
            </a:r>
            <a:r>
              <a:rPr lang="en-US" b="1" dirty="0">
                <a:cs typeface="Calibri"/>
              </a:rPr>
              <a:t> un </a:t>
            </a:r>
            <a:r>
              <a:rPr lang="en-US" b="1" dirty="0" err="1">
                <a:cs typeface="Calibri"/>
              </a:rPr>
              <a:t>estudio</a:t>
            </a:r>
            <a:r>
              <a:rPr lang="en-US" b="1" dirty="0">
                <a:cs typeface="Calibri"/>
              </a:rPr>
              <a:t> que </a:t>
            </a:r>
            <a:r>
              <a:rPr lang="en-US" b="1" dirty="0" err="1">
                <a:cs typeface="Calibri"/>
              </a:rPr>
              <a:t>indica</a:t>
            </a:r>
            <a:r>
              <a:rPr lang="en-US" b="1" dirty="0">
                <a:cs typeface="Calibri"/>
              </a:rPr>
              <a:t>: </a:t>
            </a:r>
            <a:r>
              <a:rPr lang="en-US" dirty="0"/>
              <a:t>RBCs were seen in all 30 patients with </a:t>
            </a:r>
            <a:r>
              <a:rPr lang="en-US" dirty="0" err="1"/>
              <a:t>nonglomerular</a:t>
            </a:r>
            <a:r>
              <a:rPr lang="en-US" dirty="0"/>
              <a:t> bleeding but only 1 of 87 patients with proven glomerulonephritis [</a:t>
            </a:r>
            <a:r>
              <a:rPr lang="en-US" u="sng" dirty="0">
                <a:hlinkClick r:id="rId3"/>
              </a:rPr>
              <a:t>31</a:t>
            </a:r>
            <a:r>
              <a:rPr lang="en-US" dirty="0"/>
              <a:t>]. A predominance of normal-shaped (and -sized) RBCs can occasionally be seen in patients with glomerulonephritis who undergo a forced diuresis or have advanced renal insufficiency or gross hematuria</a:t>
            </a:r>
            <a:endParaRPr lang="en-US" b="1" dirty="0">
              <a:cs typeface="Calibri"/>
            </a:endParaRPr>
          </a:p>
          <a:p>
            <a:r>
              <a:rPr lang="en-US" dirty="0">
                <a:cs typeface="Calibri"/>
              </a:rPr>
              <a:t>Tener </a:t>
            </a:r>
            <a:r>
              <a:rPr lang="en-US" dirty="0" err="1">
                <a:cs typeface="Calibri"/>
              </a:rPr>
              <a:t>en</a:t>
            </a:r>
            <a:r>
              <a:rPr lang="en-US" dirty="0">
                <a:cs typeface="Calibri"/>
              </a:rPr>
              <a:t> </a:t>
            </a:r>
            <a:r>
              <a:rPr lang="en-US" dirty="0" err="1">
                <a:cs typeface="Calibri"/>
              </a:rPr>
              <a:t>cuenta</a:t>
            </a:r>
            <a:r>
              <a:rPr lang="en-US" dirty="0">
                <a:cs typeface="Calibri"/>
              </a:rPr>
              <a:t> el </a:t>
            </a:r>
            <a:r>
              <a:rPr lang="en-US" dirty="0" err="1">
                <a:cs typeface="Calibri"/>
              </a:rPr>
              <a:t>porcentaje</a:t>
            </a:r>
            <a:r>
              <a:rPr lang="en-US" dirty="0">
                <a:cs typeface="Calibri"/>
              </a:rPr>
              <a:t> de </a:t>
            </a:r>
            <a:r>
              <a:rPr lang="en-US" dirty="0" err="1">
                <a:cs typeface="Calibri"/>
              </a:rPr>
              <a:t>globulos</a:t>
            </a:r>
            <a:r>
              <a:rPr lang="en-US" dirty="0">
                <a:cs typeface="Calibri"/>
              </a:rPr>
              <a:t> </a:t>
            </a:r>
            <a:r>
              <a:rPr lang="en-US" dirty="0" err="1">
                <a:cs typeface="Calibri"/>
              </a:rPr>
              <a:t>rojos</a:t>
            </a:r>
            <a:r>
              <a:rPr lang="en-US" dirty="0">
                <a:cs typeface="Calibri"/>
              </a:rPr>
              <a:t> </a:t>
            </a:r>
            <a:r>
              <a:rPr lang="en-US" dirty="0" err="1">
                <a:cs typeface="Calibri"/>
              </a:rPr>
              <a:t>disfmorficos</a:t>
            </a:r>
            <a:r>
              <a:rPr lang="en-US" dirty="0">
                <a:cs typeface="Calibri"/>
              </a:rPr>
              <a:t> --&gt; No se </a:t>
            </a:r>
            <a:r>
              <a:rPr lang="en-US" dirty="0" err="1">
                <a:cs typeface="Calibri"/>
              </a:rPr>
              <a:t>reporta</a:t>
            </a:r>
            <a:r>
              <a:rPr lang="en-US" dirty="0">
                <a:cs typeface="Calibri"/>
              </a:rPr>
              <a:t> de </a:t>
            </a:r>
            <a:r>
              <a:rPr lang="en-US" dirty="0" err="1">
                <a:cs typeface="Calibri"/>
              </a:rPr>
              <a:t>rutina</a:t>
            </a:r>
            <a:r>
              <a:rPr lang="en-US" dirty="0">
                <a:cs typeface="Calibri"/>
              </a:rPr>
              <a:t> </a:t>
            </a:r>
          </a:p>
          <a:p>
            <a:r>
              <a:rPr lang="en-US" dirty="0" err="1">
                <a:cs typeface="Calibri"/>
              </a:rPr>
              <a:t>Acantocitos</a:t>
            </a:r>
            <a:r>
              <a:rPr lang="en-US" dirty="0">
                <a:cs typeface="Calibri"/>
              </a:rPr>
              <a:t> </a:t>
            </a:r>
            <a:r>
              <a:rPr lang="en-US" dirty="0" err="1">
                <a:cs typeface="Calibri"/>
              </a:rPr>
              <a:t>enfermedad</a:t>
            </a:r>
            <a:r>
              <a:rPr lang="en-US" dirty="0">
                <a:cs typeface="Calibri"/>
              </a:rPr>
              <a:t> glomerular, </a:t>
            </a:r>
            <a:r>
              <a:rPr lang="en-US" dirty="0" err="1">
                <a:cs typeface="Calibri"/>
              </a:rPr>
              <a:t>dismorficos</a:t>
            </a:r>
            <a:r>
              <a:rPr lang="en-US" dirty="0">
                <a:cs typeface="Calibri"/>
              </a:rPr>
              <a:t> solo </a:t>
            </a:r>
            <a:r>
              <a:rPr lang="en-US" dirty="0" err="1">
                <a:cs typeface="Calibri"/>
              </a:rPr>
              <a:t>sangrado</a:t>
            </a:r>
            <a:r>
              <a:rPr lang="en-US" dirty="0">
                <a:cs typeface="Calibri"/>
              </a:rPr>
              <a:t> </a:t>
            </a:r>
          </a:p>
          <a:p>
            <a:r>
              <a:rPr lang="en-US" dirty="0" err="1">
                <a:cs typeface="Calibri"/>
              </a:rPr>
              <a:t>Requiere</a:t>
            </a:r>
            <a:r>
              <a:rPr lang="en-US" dirty="0">
                <a:cs typeface="Calibri"/>
              </a:rPr>
              <a:t> </a:t>
            </a:r>
            <a:r>
              <a:rPr lang="en-US" dirty="0" err="1">
                <a:cs typeface="Calibri"/>
              </a:rPr>
              <a:t>microscopia</a:t>
            </a:r>
            <a:r>
              <a:rPr lang="en-US" dirty="0">
                <a:cs typeface="Calibri"/>
              </a:rPr>
              <a:t> para un dx </a:t>
            </a:r>
            <a:r>
              <a:rPr lang="en-US" dirty="0" err="1">
                <a:cs typeface="Calibri"/>
              </a:rPr>
              <a:t>adecuado</a:t>
            </a:r>
            <a:r>
              <a:rPr lang="en-US" dirty="0">
                <a:cs typeface="Calibri"/>
              </a:rPr>
              <a:t>, </a:t>
            </a:r>
            <a:r>
              <a:rPr lang="en-US" dirty="0" err="1">
                <a:cs typeface="Calibri"/>
              </a:rPr>
              <a:t>subjetividad</a:t>
            </a:r>
            <a:r>
              <a:rPr lang="en-US" dirty="0">
                <a:cs typeface="Calibri"/>
              </a:rPr>
              <a:t> de la </a:t>
            </a:r>
            <a:r>
              <a:rPr lang="en-US" dirty="0" err="1">
                <a:cs typeface="Calibri"/>
              </a:rPr>
              <a:t>interpertración</a:t>
            </a:r>
            <a:r>
              <a:rPr lang="en-US" dirty="0">
                <a:cs typeface="Calibri"/>
              </a:rPr>
              <a:t> de </a:t>
            </a:r>
            <a:r>
              <a:rPr lang="en-US" dirty="0" err="1">
                <a:cs typeface="Calibri"/>
              </a:rPr>
              <a:t>disfmorfismo</a:t>
            </a:r>
            <a:r>
              <a:rPr lang="en-US" dirty="0">
                <a:cs typeface="Calibri"/>
              </a:rPr>
              <a:t>.</a:t>
            </a:r>
          </a:p>
          <a:p>
            <a:endParaRPr lang="en-US" dirty="0">
              <a:cs typeface="Calibri"/>
            </a:endParaRPr>
          </a:p>
          <a:p>
            <a:r>
              <a:rPr lang="en-US" dirty="0">
                <a:cs typeface="Calibri"/>
              </a:rPr>
              <a:t>Lo mas </a:t>
            </a:r>
            <a:r>
              <a:rPr lang="en-US" dirty="0" err="1">
                <a:cs typeface="Calibri"/>
              </a:rPr>
              <a:t>importante</a:t>
            </a:r>
            <a:r>
              <a:rPr lang="en-US" dirty="0">
                <a:cs typeface="Calibri"/>
              </a:rPr>
              <a:t> de la </a:t>
            </a:r>
            <a:r>
              <a:rPr lang="en-US" dirty="0" err="1">
                <a:cs typeface="Calibri"/>
              </a:rPr>
              <a:t>proteiunira</a:t>
            </a:r>
            <a:r>
              <a:rPr lang="en-US" dirty="0">
                <a:cs typeface="Calibri"/>
              </a:rPr>
              <a:t> </a:t>
            </a:r>
            <a:r>
              <a:rPr lang="en-US" dirty="0" err="1">
                <a:cs typeface="Calibri"/>
              </a:rPr>
              <a:t>proque</a:t>
            </a:r>
            <a:r>
              <a:rPr lang="en-US" dirty="0">
                <a:cs typeface="Calibri"/>
              </a:rPr>
              <a:t> </a:t>
            </a:r>
            <a:r>
              <a:rPr lang="en-US" dirty="0" err="1">
                <a:cs typeface="Calibri"/>
              </a:rPr>
              <a:t>existen</a:t>
            </a:r>
            <a:r>
              <a:rPr lang="en-US" dirty="0">
                <a:cs typeface="Calibri"/>
              </a:rPr>
              <a:t> </a:t>
            </a:r>
            <a:r>
              <a:rPr lang="en-US" dirty="0" err="1">
                <a:cs typeface="Calibri"/>
              </a:rPr>
              <a:t>pacientes</a:t>
            </a:r>
            <a:r>
              <a:rPr lang="en-US" dirty="0">
                <a:cs typeface="Calibri"/>
              </a:rPr>
              <a:t> con hematuria </a:t>
            </a:r>
            <a:r>
              <a:rPr lang="en-US" dirty="0" err="1">
                <a:cs typeface="Calibri"/>
              </a:rPr>
              <a:t>urologica</a:t>
            </a:r>
            <a:r>
              <a:rPr lang="en-US" dirty="0">
                <a:cs typeface="Calibri"/>
              </a:rPr>
              <a:t> con proteinuria </a:t>
            </a:r>
            <a:r>
              <a:rPr lang="en-US" dirty="0" err="1">
                <a:cs typeface="Calibri"/>
              </a:rPr>
              <a:t>es</a:t>
            </a:r>
            <a:r>
              <a:rPr lang="en-US" dirty="0">
                <a:cs typeface="Calibri"/>
              </a:rPr>
              <a:t> la </a:t>
            </a:r>
            <a:r>
              <a:rPr lang="en-US" dirty="0" err="1">
                <a:cs typeface="Calibri"/>
              </a:rPr>
              <a:t>presencia</a:t>
            </a:r>
            <a:r>
              <a:rPr lang="en-US" dirty="0">
                <a:cs typeface="Calibri"/>
              </a:rPr>
              <a:t> de albuminuria que </a:t>
            </a:r>
            <a:r>
              <a:rPr lang="en-US" dirty="0" err="1">
                <a:cs typeface="Calibri"/>
              </a:rPr>
              <a:t>tiene</a:t>
            </a:r>
            <a:r>
              <a:rPr lang="en-US" dirty="0">
                <a:cs typeface="Calibri"/>
              </a:rPr>
              <a:t> </a:t>
            </a:r>
            <a:r>
              <a:rPr lang="en-US" dirty="0" err="1">
                <a:cs typeface="Calibri"/>
              </a:rPr>
              <a:t>mejor</a:t>
            </a:r>
            <a:r>
              <a:rPr lang="en-US" dirty="0">
                <a:cs typeface="Calibri"/>
              </a:rPr>
              <a:t> </a:t>
            </a:r>
            <a:r>
              <a:rPr lang="en-US" dirty="0" err="1">
                <a:cs typeface="Calibri"/>
              </a:rPr>
              <a:t>correlación</a:t>
            </a:r>
            <a:r>
              <a:rPr lang="en-US" dirty="0">
                <a:cs typeface="Calibri"/>
              </a:rPr>
              <a:t> </a:t>
            </a:r>
            <a:r>
              <a:rPr lang="en-US" dirty="0" err="1"/>
              <a:t>lbumin</a:t>
            </a:r>
            <a:r>
              <a:rPr lang="en-US" dirty="0"/>
              <a:t>-to-protein ratio of ≥0.59 had a sensitivity of 97.1 percent for glomerular hematuria</a:t>
            </a:r>
          </a:p>
          <a:p>
            <a:r>
              <a:rPr lang="en-US" dirty="0">
                <a:cs typeface="Calibri"/>
              </a:rPr>
              <a:t>Tener </a:t>
            </a:r>
            <a:r>
              <a:rPr lang="en-US" dirty="0" err="1">
                <a:cs typeface="Calibri"/>
              </a:rPr>
              <a:t>muy</a:t>
            </a:r>
            <a:r>
              <a:rPr lang="en-US" dirty="0">
                <a:cs typeface="Calibri"/>
              </a:rPr>
              <a:t> </a:t>
            </a:r>
            <a:r>
              <a:rPr lang="en-US" dirty="0" err="1">
                <a:cs typeface="Calibri"/>
              </a:rPr>
              <a:t>en</a:t>
            </a:r>
            <a:r>
              <a:rPr lang="en-US" dirty="0">
                <a:cs typeface="Calibri"/>
              </a:rPr>
              <a:t> </a:t>
            </a:r>
            <a:r>
              <a:rPr lang="en-US" dirty="0" err="1">
                <a:cs typeface="Calibri"/>
              </a:rPr>
              <a:t>cuenta</a:t>
            </a:r>
            <a:r>
              <a:rPr lang="en-US" dirty="0">
                <a:cs typeface="Calibri"/>
              </a:rPr>
              <a:t> el </a:t>
            </a:r>
            <a:r>
              <a:rPr lang="en-US" dirty="0" err="1">
                <a:cs typeface="Calibri"/>
              </a:rPr>
              <a:t>tiempo</a:t>
            </a:r>
            <a:r>
              <a:rPr lang="en-US" dirty="0">
                <a:cs typeface="Calibri"/>
              </a:rPr>
              <a:t> de </a:t>
            </a:r>
            <a:r>
              <a:rPr lang="en-US" dirty="0" err="1">
                <a:cs typeface="Calibri"/>
              </a:rPr>
              <a:t>inicio</a:t>
            </a:r>
            <a:r>
              <a:rPr lang="en-US" dirty="0">
                <a:cs typeface="Calibri"/>
              </a:rPr>
              <a:t> de </a:t>
            </a:r>
            <a:r>
              <a:rPr lang="en-US" dirty="0" err="1">
                <a:cs typeface="Calibri"/>
              </a:rPr>
              <a:t>hemturia</a:t>
            </a:r>
            <a:r>
              <a:rPr lang="en-US" dirty="0">
                <a:cs typeface="Calibri"/>
              </a:rPr>
              <a:t> no </a:t>
            </a:r>
            <a:r>
              <a:rPr lang="en-US" dirty="0" err="1">
                <a:cs typeface="Calibri"/>
              </a:rPr>
              <a:t>es</a:t>
            </a:r>
            <a:r>
              <a:rPr lang="en-US" dirty="0">
                <a:cs typeface="Calibri"/>
              </a:rPr>
              <a:t> lo </a:t>
            </a:r>
            <a:r>
              <a:rPr lang="en-US" dirty="0" err="1">
                <a:cs typeface="Calibri"/>
              </a:rPr>
              <a:t>msimo</a:t>
            </a:r>
            <a:r>
              <a:rPr lang="en-US" dirty="0">
                <a:cs typeface="Calibri"/>
              </a:rPr>
              <a:t> el </a:t>
            </a:r>
            <a:r>
              <a:rPr lang="en-US" dirty="0" err="1">
                <a:cs typeface="Calibri"/>
              </a:rPr>
              <a:t>pacietne</a:t>
            </a:r>
            <a:r>
              <a:rPr lang="en-US" dirty="0">
                <a:cs typeface="Calibri"/>
              </a:rPr>
              <a:t> con ERC que </a:t>
            </a:r>
            <a:r>
              <a:rPr lang="en-US" dirty="0" err="1">
                <a:cs typeface="Calibri"/>
              </a:rPr>
              <a:t>ya</a:t>
            </a:r>
            <a:r>
              <a:rPr lang="en-US" dirty="0">
                <a:cs typeface="Calibri"/>
              </a:rPr>
              <a:t> </a:t>
            </a:r>
            <a:r>
              <a:rPr lang="en-US" dirty="0" err="1">
                <a:cs typeface="Calibri"/>
              </a:rPr>
              <a:t>tiene</a:t>
            </a:r>
            <a:r>
              <a:rPr lang="en-US" dirty="0">
                <a:cs typeface="Calibri"/>
              </a:rPr>
              <a:t> </a:t>
            </a:r>
            <a:r>
              <a:rPr lang="en-US" dirty="0" err="1">
                <a:cs typeface="Calibri"/>
              </a:rPr>
              <a:t>proteiunuria</a:t>
            </a:r>
            <a:r>
              <a:rPr lang="en-US" dirty="0">
                <a:cs typeface="Calibri"/>
              </a:rPr>
              <a:t> y </a:t>
            </a:r>
            <a:r>
              <a:rPr lang="en-US" dirty="0" err="1">
                <a:cs typeface="Calibri"/>
              </a:rPr>
              <a:t>desarolla</a:t>
            </a:r>
            <a:r>
              <a:rPr lang="en-US" dirty="0">
                <a:cs typeface="Calibri"/>
              </a:rPr>
              <a:t> hematuria (no </a:t>
            </a:r>
            <a:r>
              <a:rPr lang="en-US" dirty="0" err="1">
                <a:cs typeface="Calibri"/>
              </a:rPr>
              <a:t>asumir</a:t>
            </a:r>
            <a:r>
              <a:rPr lang="en-US" dirty="0">
                <a:cs typeface="Calibri"/>
              </a:rPr>
              <a:t> que </a:t>
            </a:r>
            <a:r>
              <a:rPr lang="en-US" dirty="0" err="1">
                <a:cs typeface="Calibri"/>
              </a:rPr>
              <a:t>es</a:t>
            </a:r>
            <a:r>
              <a:rPr lang="en-US" dirty="0">
                <a:cs typeface="Calibri"/>
              </a:rPr>
              <a:t> causa glomerular) a el </a:t>
            </a:r>
            <a:r>
              <a:rPr lang="en-US" dirty="0" err="1">
                <a:cs typeface="Calibri"/>
              </a:rPr>
              <a:t>paciente</a:t>
            </a:r>
            <a:r>
              <a:rPr lang="en-US" dirty="0">
                <a:cs typeface="Calibri"/>
              </a:rPr>
              <a:t> que </a:t>
            </a:r>
            <a:r>
              <a:rPr lang="en-US" dirty="0" err="1">
                <a:cs typeface="Calibri"/>
              </a:rPr>
              <a:t>desarolla</a:t>
            </a:r>
            <a:r>
              <a:rPr lang="en-US" dirty="0">
                <a:cs typeface="Calibri"/>
              </a:rPr>
              <a:t> hematuria con </a:t>
            </a:r>
            <a:r>
              <a:rPr lang="en-US" dirty="0" err="1">
                <a:cs typeface="Calibri"/>
              </a:rPr>
              <a:t>protenuria</a:t>
            </a:r>
            <a:r>
              <a:rPr lang="en-US" dirty="0">
                <a:cs typeface="Calibri"/>
              </a:rPr>
              <a:t> al </a:t>
            </a:r>
            <a:r>
              <a:rPr lang="en-US" dirty="0" err="1">
                <a:cs typeface="Calibri"/>
              </a:rPr>
              <a:t>tiempo</a:t>
            </a:r>
            <a:endParaRPr lang="en-US" dirty="0">
              <a:cs typeface="Calibri"/>
            </a:endParaRPr>
          </a:p>
          <a:p>
            <a:endParaRPr lang="en-US" dirty="0">
              <a:cs typeface="Calibri"/>
            </a:endParaRPr>
          </a:p>
          <a:p>
            <a:r>
              <a:rPr lang="en-US" dirty="0" err="1">
                <a:cs typeface="Calibri"/>
              </a:rPr>
              <a:t>Coagulos</a:t>
            </a:r>
            <a:r>
              <a:rPr lang="en-US" dirty="0">
                <a:cs typeface="Calibri"/>
              </a:rPr>
              <a:t> </a:t>
            </a:r>
            <a:r>
              <a:rPr lang="en-US" dirty="0" err="1">
                <a:cs typeface="Calibri"/>
              </a:rPr>
              <a:t>en</a:t>
            </a:r>
            <a:r>
              <a:rPr lang="en-US" dirty="0">
                <a:cs typeface="Calibri"/>
              </a:rPr>
              <a:t> el </a:t>
            </a:r>
            <a:r>
              <a:rPr lang="en-US" dirty="0" err="1">
                <a:cs typeface="Calibri"/>
              </a:rPr>
              <a:t>sangrado</a:t>
            </a:r>
            <a:r>
              <a:rPr lang="en-US" dirty="0">
                <a:cs typeface="Calibri"/>
              </a:rPr>
              <a:t> glomerular son </a:t>
            </a:r>
            <a:r>
              <a:rPr lang="en-US" dirty="0" err="1">
                <a:cs typeface="Calibri"/>
              </a:rPr>
              <a:t>poco</a:t>
            </a:r>
            <a:r>
              <a:rPr lang="en-US" dirty="0">
                <a:cs typeface="Calibri"/>
              </a:rPr>
              <a:t> </a:t>
            </a:r>
            <a:r>
              <a:rPr lang="en-US" dirty="0" err="1">
                <a:cs typeface="Calibri"/>
              </a:rPr>
              <a:t>probables</a:t>
            </a:r>
            <a:r>
              <a:rPr lang="en-US" dirty="0">
                <a:cs typeface="Calibri"/>
              </a:rPr>
              <a:t> </a:t>
            </a:r>
            <a:r>
              <a:rPr lang="en-US" dirty="0" err="1">
                <a:cs typeface="Calibri"/>
              </a:rPr>
              <a:t>por</a:t>
            </a:r>
            <a:r>
              <a:rPr lang="en-US" dirty="0">
                <a:cs typeface="Calibri"/>
              </a:rPr>
              <a:t> </a:t>
            </a:r>
            <a:r>
              <a:rPr lang="en-US" dirty="0" err="1">
                <a:cs typeface="Calibri"/>
              </a:rPr>
              <a:t>presenia</a:t>
            </a:r>
            <a:r>
              <a:rPr lang="en-US" dirty="0">
                <a:cs typeface="Calibri"/>
              </a:rPr>
              <a:t> de </a:t>
            </a:r>
            <a:r>
              <a:rPr lang="en-US" dirty="0" err="1">
                <a:cs typeface="Calibri"/>
              </a:rPr>
              <a:t>urokinasa</a:t>
            </a:r>
            <a:r>
              <a:rPr lang="en-US" dirty="0">
                <a:cs typeface="Calibri"/>
              </a:rPr>
              <a:t> y </a:t>
            </a:r>
            <a:r>
              <a:rPr lang="en-US" dirty="0" err="1">
                <a:cs typeface="Calibri"/>
              </a:rPr>
              <a:t>activador</a:t>
            </a:r>
            <a:r>
              <a:rPr lang="en-US" dirty="0">
                <a:cs typeface="Calibri"/>
              </a:rPr>
              <a:t> del </a:t>
            </a:r>
            <a:r>
              <a:rPr lang="en-US" dirty="0" err="1">
                <a:cs typeface="Calibri"/>
              </a:rPr>
              <a:t>plasminogeno</a:t>
            </a:r>
            <a:r>
              <a:rPr lang="en-US" dirty="0">
                <a:cs typeface="Calibri"/>
              </a:rPr>
              <a:t> </a:t>
            </a:r>
            <a:r>
              <a:rPr lang="en-US" dirty="0" err="1">
                <a:cs typeface="Calibri"/>
              </a:rPr>
              <a:t>tisular</a:t>
            </a:r>
            <a:r>
              <a:rPr lang="en-US" dirty="0">
                <a:cs typeface="Calibri"/>
              </a:rPr>
              <a:t> y </a:t>
            </a:r>
            <a:r>
              <a:rPr lang="en-US" dirty="0" err="1">
                <a:cs typeface="Calibri"/>
              </a:rPr>
              <a:t>caracteristicas</a:t>
            </a:r>
            <a:r>
              <a:rPr lang="en-US" dirty="0">
                <a:cs typeface="Calibri"/>
              </a:rPr>
              <a:t> </a:t>
            </a:r>
            <a:r>
              <a:rPr lang="en-US" dirty="0" err="1">
                <a:cs typeface="Calibri"/>
              </a:rPr>
              <a:t>propias</a:t>
            </a:r>
            <a:r>
              <a:rPr lang="en-US" dirty="0">
                <a:cs typeface="Calibri"/>
              </a:rPr>
              <a:t> del </a:t>
            </a:r>
            <a:r>
              <a:rPr lang="en-US" dirty="0" err="1">
                <a:cs typeface="Calibri"/>
              </a:rPr>
              <a:t>sangrado</a:t>
            </a:r>
            <a:r>
              <a:rPr lang="en-US" dirty="0">
                <a:cs typeface="Calibri"/>
              </a:rPr>
              <a:t> </a:t>
            </a:r>
            <a:r>
              <a:rPr lang="en-US" dirty="0" err="1">
                <a:cs typeface="Calibri"/>
              </a:rPr>
              <a:t>como</a:t>
            </a:r>
            <a:r>
              <a:rPr lang="en-US" dirty="0">
                <a:cs typeface="Calibri"/>
              </a:rPr>
              <a:t> </a:t>
            </a:r>
            <a:r>
              <a:rPr lang="en-US" dirty="0" err="1">
                <a:cs typeface="Calibri"/>
              </a:rPr>
              <a:t>sangrado</a:t>
            </a:r>
            <a:r>
              <a:rPr lang="en-US" dirty="0">
                <a:cs typeface="Calibri"/>
              </a:rPr>
              <a:t> </a:t>
            </a:r>
            <a:r>
              <a:rPr lang="en-US" dirty="0" err="1">
                <a:cs typeface="Calibri"/>
              </a:rPr>
              <a:t>capilar</a:t>
            </a:r>
            <a:r>
              <a:rPr lang="en-US" dirty="0">
                <a:cs typeface="Calibri"/>
              </a:rPr>
              <a:t> </a:t>
            </a:r>
            <a:r>
              <a:rPr lang="en-US" dirty="0" err="1">
                <a:cs typeface="Calibri"/>
              </a:rPr>
              <a:t>difuso</a:t>
            </a:r>
            <a:r>
              <a:rPr lang="en-US" dirty="0">
                <a:cs typeface="Calibri"/>
              </a:rPr>
              <a:t> </a:t>
            </a:r>
            <a:r>
              <a:rPr lang="en-US" dirty="0" err="1">
                <a:cs typeface="Calibri"/>
              </a:rPr>
              <a:t>agregado</a:t>
            </a:r>
            <a:r>
              <a:rPr lang="en-US" dirty="0">
                <a:cs typeface="Calibri"/>
              </a:rPr>
              <a:t> al FG</a:t>
            </a: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17</a:t>
            </a:fld>
            <a:endParaRPr lang="es-ES_tradnl"/>
          </a:p>
        </p:txBody>
      </p:sp>
    </p:spTree>
    <p:extLst>
      <p:ext uri="{BB962C8B-B14F-4D97-AF65-F5344CB8AC3E}">
        <p14:creationId xmlns:p14="http://schemas.microsoft.com/office/powerpoint/2010/main" val="1133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AUA</a:t>
            </a:r>
          </a:p>
          <a:p>
            <a:r>
              <a:rPr lang="en-US" dirty="0" err="1">
                <a:cs typeface="Calibri"/>
              </a:rPr>
              <a:t>evaluacion</a:t>
            </a:r>
            <a:r>
              <a:rPr lang="en-US" dirty="0">
                <a:cs typeface="Calibri"/>
              </a:rPr>
              <a:t> </a:t>
            </a:r>
            <a:r>
              <a:rPr lang="en-US" dirty="0" err="1">
                <a:cs typeface="Calibri"/>
              </a:rPr>
              <a:t>Inicial</a:t>
            </a:r>
            <a:endParaRPr lang="en-US" dirty="0">
              <a:cs typeface="Calibri"/>
            </a:endParaRPr>
          </a:p>
          <a:p>
            <a:r>
              <a:rPr lang="en-US" dirty="0" err="1">
                <a:cs typeface="Calibri"/>
              </a:rPr>
              <a:t>Misma</a:t>
            </a:r>
            <a:r>
              <a:rPr lang="en-US" dirty="0">
                <a:cs typeface="Calibri"/>
              </a:rPr>
              <a:t> </a:t>
            </a:r>
            <a:r>
              <a:rPr lang="en-US" dirty="0" err="1">
                <a:cs typeface="Calibri"/>
              </a:rPr>
              <a:t>evaluacion</a:t>
            </a:r>
            <a:r>
              <a:rPr lang="en-US" dirty="0">
                <a:cs typeface="Calibri"/>
              </a:rPr>
              <a:t> de </a:t>
            </a:r>
            <a:r>
              <a:rPr lang="en-US" dirty="0" err="1">
                <a:cs typeface="Calibri"/>
              </a:rPr>
              <a:t>riesgo</a:t>
            </a:r>
            <a:r>
              <a:rPr lang="en-US" dirty="0">
                <a:cs typeface="Calibri"/>
              </a:rPr>
              <a:t> para </a:t>
            </a:r>
            <a:r>
              <a:rPr lang="en-US" dirty="0" err="1">
                <a:cs typeface="Calibri"/>
              </a:rPr>
              <a:t>pacientes</a:t>
            </a:r>
            <a:r>
              <a:rPr lang="en-US" dirty="0">
                <a:cs typeface="Calibri"/>
              </a:rPr>
              <a:t> que </a:t>
            </a:r>
            <a:r>
              <a:rPr lang="en-US" dirty="0" err="1">
                <a:cs typeface="Calibri"/>
              </a:rPr>
              <a:t>esten</a:t>
            </a:r>
            <a:r>
              <a:rPr lang="en-US" dirty="0">
                <a:cs typeface="Calibri"/>
              </a:rPr>
              <a:t> </a:t>
            </a:r>
            <a:r>
              <a:rPr lang="en-US" dirty="0" err="1">
                <a:cs typeface="Calibri"/>
              </a:rPr>
              <a:t>tomando</a:t>
            </a:r>
            <a:r>
              <a:rPr lang="en-US" dirty="0">
                <a:cs typeface="Calibri"/>
              </a:rPr>
              <a:t> </a:t>
            </a:r>
            <a:r>
              <a:rPr lang="en-US" dirty="0" err="1">
                <a:cs typeface="Calibri"/>
              </a:rPr>
              <a:t>antiagregantes</a:t>
            </a:r>
            <a:r>
              <a:rPr lang="en-US" dirty="0">
                <a:cs typeface="Calibri"/>
              </a:rPr>
              <a:t> o </a:t>
            </a:r>
            <a:r>
              <a:rPr lang="en-US" dirty="0" err="1">
                <a:cs typeface="Calibri"/>
              </a:rPr>
              <a:t>anticoagulantes</a:t>
            </a:r>
            <a:r>
              <a:rPr lang="en-US" dirty="0">
                <a:cs typeface="Calibri"/>
              </a:rPr>
              <a:t>. </a:t>
            </a:r>
          </a:p>
          <a:p>
            <a:r>
              <a:rPr lang="en-US" dirty="0" err="1">
                <a:cs typeface="Calibri"/>
              </a:rPr>
              <a:t>En</a:t>
            </a:r>
            <a:r>
              <a:rPr lang="en-US" dirty="0">
                <a:cs typeface="Calibri"/>
              </a:rPr>
              <a:t> </a:t>
            </a:r>
            <a:r>
              <a:rPr lang="en-US" dirty="0" err="1">
                <a:cs typeface="Calibri"/>
              </a:rPr>
              <a:t>caso</a:t>
            </a:r>
            <a:r>
              <a:rPr lang="en-US" dirty="0">
                <a:cs typeface="Calibri"/>
              </a:rPr>
              <a:t> </a:t>
            </a:r>
            <a:r>
              <a:rPr lang="en-US" dirty="0" err="1">
                <a:cs typeface="Calibri"/>
              </a:rPr>
              <a:t>tal</a:t>
            </a:r>
            <a:r>
              <a:rPr lang="en-US" dirty="0">
                <a:cs typeface="Calibri"/>
              </a:rPr>
              <a:t> de </a:t>
            </a:r>
            <a:r>
              <a:rPr lang="en-US" dirty="0" err="1">
                <a:cs typeface="Calibri"/>
              </a:rPr>
              <a:t>pseudohematuria</a:t>
            </a:r>
            <a:r>
              <a:rPr lang="en-US" dirty="0">
                <a:cs typeface="Calibri"/>
              </a:rPr>
              <a:t> o hematuria </a:t>
            </a:r>
            <a:r>
              <a:rPr lang="en-US" dirty="0" err="1">
                <a:cs typeface="Calibri"/>
              </a:rPr>
              <a:t>por</a:t>
            </a:r>
            <a:r>
              <a:rPr lang="en-US" dirty="0">
                <a:cs typeface="Calibri"/>
              </a:rPr>
              <a:t> causa </a:t>
            </a:r>
            <a:r>
              <a:rPr lang="en-US" dirty="0" err="1">
                <a:cs typeface="Calibri"/>
              </a:rPr>
              <a:t>ginecologica</a:t>
            </a:r>
            <a:r>
              <a:rPr lang="en-US" dirty="0">
                <a:cs typeface="Calibri"/>
              </a:rPr>
              <a:t> o no </a:t>
            </a:r>
            <a:r>
              <a:rPr lang="en-US" dirty="0" err="1">
                <a:cs typeface="Calibri"/>
              </a:rPr>
              <a:t>oncologica</a:t>
            </a:r>
            <a:r>
              <a:rPr lang="en-US" dirty="0">
                <a:cs typeface="Calibri"/>
              </a:rPr>
              <a:t> control para </a:t>
            </a:r>
            <a:r>
              <a:rPr lang="en-US" dirty="0" err="1">
                <a:cs typeface="Calibri"/>
              </a:rPr>
              <a:t>descartar</a:t>
            </a:r>
            <a:r>
              <a:rPr lang="en-US" dirty="0">
                <a:cs typeface="Calibri"/>
              </a:rPr>
              <a:t> </a:t>
            </a:r>
            <a:r>
              <a:rPr lang="en-US" dirty="0" err="1">
                <a:cs typeface="Calibri"/>
              </a:rPr>
              <a:t>persistencia</a:t>
            </a:r>
            <a:r>
              <a:rPr lang="en-US" dirty="0">
                <a:cs typeface="Calibri"/>
              </a:rPr>
              <a:t> de hematuria. </a:t>
            </a: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20</a:t>
            </a:fld>
            <a:endParaRPr lang="es-ES_tradnl"/>
          </a:p>
        </p:txBody>
      </p:sp>
    </p:spTree>
    <p:extLst>
      <p:ext uri="{BB962C8B-B14F-4D97-AF65-F5344CB8AC3E}">
        <p14:creationId xmlns:p14="http://schemas.microsoft.com/office/powerpoint/2010/main" val="349995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Historia </a:t>
            </a:r>
            <a:r>
              <a:rPr lang="en-US" dirty="0" err="1"/>
              <a:t>clínica</a:t>
            </a:r>
            <a:r>
              <a:rPr lang="en-US" dirty="0"/>
              <a:t>:</a:t>
            </a:r>
            <a:endParaRPr lang="es-ES" dirty="0"/>
          </a:p>
          <a:p>
            <a:r>
              <a:rPr lang="en-US" dirty="0"/>
              <a:t>§</a:t>
            </a:r>
            <a:r>
              <a:rPr lang="en-US" dirty="0" err="1"/>
              <a:t>Síntomas</a:t>
            </a:r>
            <a:r>
              <a:rPr lang="en-US" dirty="0"/>
              <a:t> de </a:t>
            </a:r>
            <a:r>
              <a:rPr lang="en-US" dirty="0" err="1"/>
              <a:t>almacenamiento</a:t>
            </a:r>
            <a:r>
              <a:rPr lang="en-US" dirty="0"/>
              <a:t>, </a:t>
            </a:r>
            <a:r>
              <a:rPr lang="en-US" dirty="0" err="1"/>
              <a:t>piuria</a:t>
            </a:r>
            <a:r>
              <a:rPr lang="en-US" dirty="0"/>
              <a:t>.</a:t>
            </a:r>
            <a:endParaRPr lang="es-ES" dirty="0"/>
          </a:p>
          <a:p>
            <a:pPr algn="just"/>
            <a:r>
              <a:rPr lang="en-US" dirty="0"/>
              <a:t>§</a:t>
            </a:r>
            <a:r>
              <a:rPr lang="en-US" dirty="0" err="1"/>
              <a:t>Infección</a:t>
            </a:r>
            <a:r>
              <a:rPr lang="en-US" dirty="0"/>
              <a:t> </a:t>
            </a:r>
            <a:r>
              <a:rPr lang="en-US" dirty="0" err="1"/>
              <a:t>respiratoria</a:t>
            </a:r>
            <a:r>
              <a:rPr lang="en-US" dirty="0"/>
              <a:t> </a:t>
            </a:r>
            <a:r>
              <a:rPr lang="en-US" dirty="0" err="1"/>
              <a:t>reciente</a:t>
            </a:r>
            <a:r>
              <a:rPr lang="en-US" dirty="0"/>
              <a:t>: </a:t>
            </a:r>
            <a:r>
              <a:rPr lang="en-US" dirty="0" err="1"/>
              <a:t>Glomerulonefritis</a:t>
            </a:r>
            <a:r>
              <a:rPr lang="en-US" dirty="0"/>
              <a:t> </a:t>
            </a:r>
            <a:r>
              <a:rPr lang="en-US" dirty="0" err="1"/>
              <a:t>postinfecciosa</a:t>
            </a:r>
            <a:r>
              <a:rPr lang="en-US" dirty="0"/>
              <a:t>, </a:t>
            </a:r>
            <a:r>
              <a:rPr lang="en-US" dirty="0" err="1"/>
              <a:t>nefropatía</a:t>
            </a:r>
            <a:r>
              <a:rPr lang="en-US" dirty="0"/>
              <a:t> </a:t>
            </a:r>
            <a:r>
              <a:rPr lang="en-US" dirty="0" err="1"/>
              <a:t>por</a:t>
            </a:r>
            <a:r>
              <a:rPr lang="en-US" dirty="0"/>
              <a:t> IgA.</a:t>
            </a:r>
            <a:endParaRPr lang="es-ES" dirty="0"/>
          </a:p>
          <a:p>
            <a:pPr algn="just"/>
            <a:r>
              <a:rPr lang="en-US" dirty="0"/>
              <a:t>§</a:t>
            </a:r>
            <a:r>
              <a:rPr lang="en-US" dirty="0" err="1"/>
              <a:t>Antecedentes</a:t>
            </a:r>
            <a:r>
              <a:rPr lang="en-US" dirty="0"/>
              <a:t> </a:t>
            </a:r>
            <a:r>
              <a:rPr lang="en-US" dirty="0" err="1"/>
              <a:t>familiares</a:t>
            </a:r>
            <a:r>
              <a:rPr lang="en-US" dirty="0"/>
              <a:t> de </a:t>
            </a:r>
            <a:r>
              <a:rPr lang="en-US" dirty="0" err="1"/>
              <a:t>enfermedad</a:t>
            </a:r>
            <a:r>
              <a:rPr lang="en-US" dirty="0"/>
              <a:t> renal o </a:t>
            </a:r>
            <a:r>
              <a:rPr lang="en-US" dirty="0" err="1"/>
              <a:t>drepanocitosis</a:t>
            </a:r>
            <a:r>
              <a:rPr lang="en-US" dirty="0"/>
              <a:t>.</a:t>
            </a:r>
            <a:endParaRPr lang="es-ES" dirty="0"/>
          </a:p>
          <a:p>
            <a:pPr algn="just"/>
            <a:r>
              <a:rPr lang="en-US" dirty="0"/>
              <a:t>§Dolor.</a:t>
            </a:r>
            <a:endParaRPr lang="es-ES" dirty="0"/>
          </a:p>
          <a:p>
            <a:pPr algn="just"/>
            <a:r>
              <a:rPr lang="en-US" dirty="0"/>
              <a:t>§</a:t>
            </a:r>
            <a:r>
              <a:rPr lang="en-US" dirty="0" err="1"/>
              <a:t>Síntomas</a:t>
            </a:r>
            <a:r>
              <a:rPr lang="en-US" dirty="0"/>
              <a:t> de </a:t>
            </a:r>
            <a:r>
              <a:rPr lang="en-US" dirty="0" err="1"/>
              <a:t>vaciamiento</a:t>
            </a:r>
            <a:r>
              <a:rPr lang="en-US" dirty="0"/>
              <a:t>: No </a:t>
            </a:r>
            <a:r>
              <a:rPr lang="en-US" dirty="0" err="1"/>
              <a:t>eximen</a:t>
            </a:r>
            <a:r>
              <a:rPr lang="en-US" dirty="0"/>
              <a:t> de </a:t>
            </a:r>
            <a:r>
              <a:rPr lang="en-US" dirty="0" err="1"/>
              <a:t>evaluación</a:t>
            </a:r>
            <a:r>
              <a:rPr lang="en-US" dirty="0"/>
              <a:t>.</a:t>
            </a:r>
            <a:endParaRPr lang="es-ES" dirty="0"/>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21</a:t>
            </a:fld>
            <a:endParaRPr lang="es-ES_tradnl"/>
          </a:p>
        </p:txBody>
      </p:sp>
    </p:spTree>
    <p:extLst>
      <p:ext uri="{BB962C8B-B14F-4D97-AF65-F5344CB8AC3E}">
        <p14:creationId xmlns:p14="http://schemas.microsoft.com/office/powerpoint/2010/main" val="2906254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a:t>
            </a:r>
            <a:r>
              <a:rPr lang="en-US" dirty="0" err="1"/>
              <a:t>Pruebas</a:t>
            </a:r>
            <a:r>
              <a:rPr lang="en-US" dirty="0"/>
              <a:t> de </a:t>
            </a:r>
            <a:r>
              <a:rPr lang="en-US" dirty="0" err="1"/>
              <a:t>función</a:t>
            </a:r>
            <a:r>
              <a:rPr lang="en-US" dirty="0"/>
              <a:t> renal: </a:t>
            </a:r>
            <a:r>
              <a:rPr lang="en-US" dirty="0" err="1"/>
              <a:t>Descartar</a:t>
            </a:r>
            <a:r>
              <a:rPr lang="en-US" dirty="0"/>
              <a:t> </a:t>
            </a:r>
            <a:r>
              <a:rPr lang="en-US" dirty="0" err="1"/>
              <a:t>origen</a:t>
            </a:r>
            <a:r>
              <a:rPr lang="en-US" dirty="0"/>
              <a:t> glomerular.</a:t>
            </a:r>
            <a:endParaRPr lang="es-ES" dirty="0"/>
          </a:p>
          <a:p>
            <a:pPr algn="just"/>
            <a:r>
              <a:rPr lang="en-US" dirty="0"/>
              <a:t>§</a:t>
            </a:r>
            <a:r>
              <a:rPr lang="en-US" dirty="0" err="1"/>
              <a:t>Uroanálisis</a:t>
            </a:r>
            <a:r>
              <a:rPr lang="en-US" dirty="0"/>
              <a:t> </a:t>
            </a:r>
            <a:r>
              <a:rPr lang="en-US" dirty="0" err="1"/>
              <a:t>según</a:t>
            </a:r>
            <a:r>
              <a:rPr lang="en-US" dirty="0"/>
              <a:t> </a:t>
            </a:r>
            <a:r>
              <a:rPr lang="en-US" dirty="0" err="1"/>
              <a:t>contexto</a:t>
            </a:r>
            <a:r>
              <a:rPr lang="en-US" dirty="0"/>
              <a:t>: </a:t>
            </a:r>
            <a:r>
              <a:rPr lang="en-US" dirty="0" err="1"/>
              <a:t>Acantocitos</a:t>
            </a:r>
            <a:r>
              <a:rPr lang="en-US" dirty="0"/>
              <a:t> (</a:t>
            </a:r>
            <a:r>
              <a:rPr lang="en-US" dirty="0" err="1"/>
              <a:t>más</a:t>
            </a:r>
            <a:r>
              <a:rPr lang="en-US" dirty="0"/>
              <a:t> de 5% de </a:t>
            </a:r>
            <a:r>
              <a:rPr lang="en-US" dirty="0" err="1"/>
              <a:t>eritrocitos</a:t>
            </a:r>
            <a:r>
              <a:rPr lang="en-US" dirty="0"/>
              <a:t>), </a:t>
            </a:r>
            <a:r>
              <a:rPr lang="en-US" dirty="0" err="1"/>
              <a:t>cilindros</a:t>
            </a:r>
            <a:r>
              <a:rPr lang="en-US" dirty="0"/>
              <a:t> </a:t>
            </a:r>
            <a:r>
              <a:rPr lang="en-US" dirty="0" err="1"/>
              <a:t>hemáticos</a:t>
            </a:r>
            <a:r>
              <a:rPr lang="en-US" dirty="0"/>
              <a:t>, proteinuria (</a:t>
            </a:r>
            <a:r>
              <a:rPr lang="en-US" dirty="0" err="1"/>
              <a:t>tiempo</a:t>
            </a:r>
            <a:r>
              <a:rPr lang="en-US" dirty="0"/>
              <a:t>). </a:t>
            </a:r>
            <a:r>
              <a:rPr lang="en-US" i="1" dirty="0" err="1"/>
              <a:t>Recomendación</a:t>
            </a:r>
            <a:r>
              <a:rPr lang="en-US" i="1" dirty="0"/>
              <a:t> C.</a:t>
            </a:r>
            <a:endParaRPr lang="es-ES" dirty="0"/>
          </a:p>
          <a:p>
            <a:r>
              <a:rPr lang="en-US" dirty="0"/>
              <a:t>§Urocultivo </a:t>
            </a:r>
            <a:r>
              <a:rPr lang="en-US" dirty="0" err="1"/>
              <a:t>si</a:t>
            </a:r>
            <a:r>
              <a:rPr lang="en-US" dirty="0"/>
              <a:t> hay </a:t>
            </a:r>
            <a:r>
              <a:rPr lang="en-US" dirty="0" err="1"/>
              <a:t>sospecha</a:t>
            </a:r>
            <a:r>
              <a:rPr lang="en-US" dirty="0"/>
              <a:t> de ITU.</a:t>
            </a:r>
            <a:endParaRPr lang="es-ES" dirty="0"/>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23</a:t>
            </a:fld>
            <a:endParaRPr lang="es-ES_tradnl"/>
          </a:p>
        </p:txBody>
      </p:sp>
    </p:spTree>
    <p:extLst>
      <p:ext uri="{BB962C8B-B14F-4D97-AF65-F5344CB8AC3E}">
        <p14:creationId xmlns:p14="http://schemas.microsoft.com/office/powerpoint/2010/main" val="2500071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cs typeface="Calibri"/>
              </a:rPr>
              <a:t>CISTOSCOPIA: </a:t>
            </a:r>
          </a:p>
          <a:p>
            <a:r>
              <a:rPr lang="es-ES" dirty="0" err="1">
                <a:cs typeface="Calibri"/>
              </a:rPr>
              <a:t>Relizar</a:t>
            </a:r>
            <a:r>
              <a:rPr lang="es-ES" dirty="0">
                <a:cs typeface="Calibri"/>
              </a:rPr>
              <a:t> cistoscopia de luz blanca. </a:t>
            </a:r>
          </a:p>
          <a:p>
            <a:endParaRPr lang="en-US" dirty="0">
              <a:cs typeface="Calibri"/>
            </a:endParaRPr>
          </a:p>
          <a:p>
            <a:endParaRPr lang="en-US" dirty="0">
              <a:cs typeface="Calibri"/>
            </a:endParaRPr>
          </a:p>
          <a:p>
            <a:r>
              <a:rPr lang="en-US" dirty="0" err="1">
                <a:cs typeface="Calibri"/>
              </a:rPr>
              <a:t>Puede</a:t>
            </a:r>
            <a:r>
              <a:rPr lang="en-US" dirty="0">
                <a:cs typeface="Calibri"/>
              </a:rPr>
              <a:t> </a:t>
            </a:r>
            <a:r>
              <a:rPr lang="en-US" dirty="0" err="1">
                <a:cs typeface="Calibri"/>
              </a:rPr>
              <a:t>evaluar</a:t>
            </a:r>
            <a:r>
              <a:rPr lang="en-US" dirty="0">
                <a:cs typeface="Calibri"/>
              </a:rPr>
              <a:t> el jet ureteral </a:t>
            </a:r>
          </a:p>
          <a:p>
            <a:r>
              <a:rPr lang="en-US" dirty="0" err="1">
                <a:cs typeface="Calibri"/>
              </a:rPr>
              <a:t>Escoger</a:t>
            </a:r>
            <a:r>
              <a:rPr lang="en-US" dirty="0">
                <a:cs typeface="Calibri"/>
              </a:rPr>
              <a:t> </a:t>
            </a:r>
            <a:r>
              <a:rPr lang="en-US" dirty="0" err="1">
                <a:cs typeface="Calibri"/>
              </a:rPr>
              <a:t>muy</a:t>
            </a:r>
            <a:r>
              <a:rPr lang="en-US" dirty="0">
                <a:cs typeface="Calibri"/>
              </a:rPr>
              <a:t> </a:t>
            </a:r>
            <a:r>
              <a:rPr lang="en-US" dirty="0" err="1">
                <a:cs typeface="Calibri"/>
              </a:rPr>
              <a:t>bien</a:t>
            </a:r>
            <a:r>
              <a:rPr lang="en-US" dirty="0">
                <a:cs typeface="Calibri"/>
              </a:rPr>
              <a:t> </a:t>
            </a:r>
            <a:r>
              <a:rPr lang="en-US" dirty="0" err="1">
                <a:cs typeface="Calibri"/>
              </a:rPr>
              <a:t>los</a:t>
            </a:r>
            <a:r>
              <a:rPr lang="en-US" dirty="0">
                <a:cs typeface="Calibri"/>
              </a:rPr>
              <a:t> </a:t>
            </a:r>
            <a:r>
              <a:rPr lang="en-US" dirty="0" err="1">
                <a:cs typeface="Calibri"/>
              </a:rPr>
              <a:t>pacientes</a:t>
            </a:r>
            <a:r>
              <a:rPr lang="en-US" dirty="0">
                <a:cs typeface="Calibri"/>
              </a:rPr>
              <a:t> que se van a </a:t>
            </a:r>
            <a:r>
              <a:rPr lang="en-US" dirty="0" err="1">
                <a:cs typeface="Calibri"/>
              </a:rPr>
              <a:t>llevar</a:t>
            </a:r>
            <a:r>
              <a:rPr lang="en-US" dirty="0">
                <a:cs typeface="Calibri"/>
              </a:rPr>
              <a:t>, </a:t>
            </a:r>
            <a:r>
              <a:rPr lang="en-US" dirty="0" err="1">
                <a:cs typeface="Calibri"/>
              </a:rPr>
              <a:t>uso</a:t>
            </a:r>
            <a:r>
              <a:rPr lang="en-US" dirty="0">
                <a:cs typeface="Calibri"/>
              </a:rPr>
              <a:t> </a:t>
            </a:r>
            <a:r>
              <a:rPr lang="en-US" dirty="0" err="1">
                <a:cs typeface="Calibri"/>
              </a:rPr>
              <a:t>execisvo</a:t>
            </a:r>
            <a:r>
              <a:rPr lang="en-US" dirty="0">
                <a:cs typeface="Calibri"/>
              </a:rPr>
              <a:t> </a:t>
            </a:r>
            <a:r>
              <a:rPr lang="en-US" dirty="0" err="1">
                <a:cs typeface="Calibri"/>
              </a:rPr>
              <a:t>en</a:t>
            </a:r>
            <a:r>
              <a:rPr lang="en-US" dirty="0">
                <a:cs typeface="Calibri"/>
              </a:rPr>
              <a:t> </a:t>
            </a:r>
            <a:r>
              <a:rPr lang="en-US" dirty="0" err="1">
                <a:cs typeface="Calibri"/>
              </a:rPr>
              <a:t>pacientes</a:t>
            </a:r>
            <a:r>
              <a:rPr lang="en-US" dirty="0">
                <a:cs typeface="Calibri"/>
              </a:rPr>
              <a:t> de bajo </a:t>
            </a:r>
            <a:r>
              <a:rPr lang="en-US" dirty="0" err="1">
                <a:cs typeface="Calibri"/>
              </a:rPr>
              <a:t>riesgo</a:t>
            </a:r>
            <a:endParaRPr lang="en-US" dirty="0">
              <a:cs typeface="Calibri"/>
            </a:endParaRPr>
          </a:p>
          <a:p>
            <a:endParaRPr lang="en-US" dirty="0">
              <a:cs typeface="Calibri"/>
            </a:endParaRPr>
          </a:p>
          <a:p>
            <a:r>
              <a:rPr lang="en-US" dirty="0">
                <a:cs typeface="Calibri"/>
              </a:rPr>
              <a:t>CISTOSCOPIA: </a:t>
            </a:r>
          </a:p>
          <a:p>
            <a:r>
              <a:rPr lang="en-US" dirty="0" err="1">
                <a:cs typeface="Calibri"/>
              </a:rPr>
              <a:t>Relizar</a:t>
            </a:r>
            <a:r>
              <a:rPr lang="en-US" dirty="0">
                <a:cs typeface="Calibri"/>
              </a:rPr>
              <a:t> </a:t>
            </a:r>
            <a:r>
              <a:rPr lang="en-US" dirty="0" err="1">
                <a:cs typeface="Calibri"/>
              </a:rPr>
              <a:t>cistoscopia</a:t>
            </a:r>
            <a:r>
              <a:rPr lang="en-US" dirty="0">
                <a:cs typeface="Calibri"/>
              </a:rPr>
              <a:t> de luz </a:t>
            </a:r>
            <a:r>
              <a:rPr lang="en-US" dirty="0" err="1">
                <a:cs typeface="Calibri"/>
              </a:rPr>
              <a:t>blanca</a:t>
            </a:r>
            <a:r>
              <a:rPr lang="en-US" dirty="0">
                <a:cs typeface="Calibri"/>
              </a:rPr>
              <a:t>. </a:t>
            </a:r>
          </a:p>
          <a:p>
            <a:r>
              <a:rPr lang="en-US" dirty="0">
                <a:cs typeface="Calibri"/>
              </a:rPr>
              <a:t>Cystoscopy had 98.3% specificity and 83.9% positive predictive value. (DETECT)</a:t>
            </a:r>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27</a:t>
            </a:fld>
            <a:endParaRPr lang="es-ES_tradnl"/>
          </a:p>
        </p:txBody>
      </p:sp>
    </p:spTree>
    <p:extLst>
      <p:ext uri="{BB962C8B-B14F-4D97-AF65-F5344CB8AC3E}">
        <p14:creationId xmlns:p14="http://schemas.microsoft.com/office/powerpoint/2010/main" val="1173394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31</a:t>
            </a:fld>
            <a:endParaRPr lang="es-ES_tradnl"/>
          </a:p>
        </p:txBody>
      </p:sp>
    </p:spTree>
    <p:extLst>
      <p:ext uri="{BB962C8B-B14F-4D97-AF65-F5344CB8AC3E}">
        <p14:creationId xmlns:p14="http://schemas.microsoft.com/office/powerpoint/2010/main" val="1071815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Ultrasound</a:t>
            </a:r>
            <a:r>
              <a:rPr lang="en-US" dirty="0"/>
              <a:t> — Ultrasound of the kidneys and bladder, when compared with CTU, demonstrates lower diagnostic yield and is less sensitive in detecting urothelium transitional cell carcinoma, small renal masses, and calculi [</a:t>
            </a:r>
            <a:r>
              <a:rPr lang="en-US" u="sng" dirty="0">
                <a:hlinkClick r:id="rId3"/>
              </a:rPr>
              <a:t>54,61,67</a:t>
            </a:r>
            <a:r>
              <a:rPr lang="en-US" dirty="0"/>
              <a:t>]. However, when compared with IVP, ultrasound demonstrates higher sensitivity for the diagnosis of upper urinary tract causes of hematuria (25 versus 96 percent). The relative insensitivity of ultrasound in detecting small renal tumors was best shown in a study in which ultrasound detected only 26, 60, 82, and 85 percent of CT-confirmed lesions less than 1 cm, between 1 and 2 cm, between 2 and 3 cm, and 3 cm or more in size, respectively [</a:t>
            </a:r>
            <a:r>
              <a:rPr lang="en-US" u="sng" dirty="0">
                <a:hlinkClick r:id="rId4"/>
              </a:rPr>
              <a:t>54</a:t>
            </a:r>
            <a:r>
              <a:rPr lang="en-US" dirty="0"/>
              <a:t>].</a:t>
            </a:r>
            <a:endParaRPr lang="es-ES" dirty="0"/>
          </a:p>
          <a:p>
            <a:r>
              <a:rPr lang="en-US" dirty="0"/>
              <a:t>Ultrasound does not involve ionizing radiation. Hence, it is recommended as the initial imaging exam for hematuria in pregnancy.</a:t>
            </a:r>
            <a:endParaRPr lang="es-ES" dirty="0"/>
          </a:p>
          <a:p>
            <a:r>
              <a:rPr lang="en-US" dirty="0"/>
              <a:t>For detection of cancer, ultrasound rather than CT is more cost effective when combined with cystoscopy [</a:t>
            </a:r>
            <a:r>
              <a:rPr lang="en-US" u="sng" dirty="0">
                <a:hlinkClick r:id="rId5"/>
              </a:rPr>
              <a:t>68</a:t>
            </a:r>
            <a:r>
              <a:rPr lang="en-US" dirty="0"/>
              <a:t>]. Some groups outside of the United States prefer ultrasound over CTU as the initial imaging exam in all patients with hematuria [</a:t>
            </a:r>
            <a:r>
              <a:rPr lang="en-US" u="sng" dirty="0">
                <a:hlinkClick r:id="rId6"/>
              </a:rPr>
              <a:t>69,70</a:t>
            </a:r>
            <a:r>
              <a:rPr lang="en-US" dirty="0"/>
              <a:t>].</a:t>
            </a:r>
            <a:endParaRPr lang="es-ES" dirty="0"/>
          </a:p>
          <a:p>
            <a:endParaRPr lang="en-US" dirty="0">
              <a:cs typeface="Calibri"/>
            </a:endParaRPr>
          </a:p>
          <a:p>
            <a:r>
              <a:rPr lang="en-US" dirty="0"/>
              <a:t>83% macrohematuria</a:t>
            </a:r>
          </a:p>
          <a:p>
            <a:r>
              <a:rPr lang="en-US" dirty="0"/>
              <a:t>15% microhematuria</a:t>
            </a:r>
          </a:p>
          <a:p>
            <a:r>
              <a:rPr lang="en-US" dirty="0" err="1"/>
              <a:t>Sensibilidad</a:t>
            </a:r>
            <a:r>
              <a:rPr lang="en-US" dirty="0"/>
              <a:t> para ca </a:t>
            </a:r>
            <a:r>
              <a:rPr lang="en-US" dirty="0" err="1"/>
              <a:t>vejiga</a:t>
            </a:r>
            <a:r>
              <a:rPr lang="en-US" dirty="0"/>
              <a:t> 63%</a:t>
            </a:r>
          </a:p>
          <a:p>
            <a:r>
              <a:rPr lang="en-US" dirty="0" err="1"/>
              <a:t>Especificidad</a:t>
            </a:r>
            <a:r>
              <a:rPr lang="en-US" dirty="0"/>
              <a:t> para ca </a:t>
            </a:r>
            <a:r>
              <a:rPr lang="en-US" dirty="0" err="1"/>
              <a:t>vejiga</a:t>
            </a:r>
            <a:r>
              <a:rPr lang="en-US" dirty="0"/>
              <a:t> 99%</a:t>
            </a:r>
          </a:p>
          <a:p>
            <a:endParaRPr lang="en-US" dirty="0"/>
          </a:p>
          <a:p>
            <a:endParaRPr lang="en-US" dirty="0"/>
          </a:p>
          <a:p>
            <a:r>
              <a:rPr lang="en-US" b="0" i="0" dirty="0">
                <a:solidFill>
                  <a:srgbClr val="212121"/>
                </a:solidFill>
                <a:effectLst/>
                <a:latin typeface="BlinkMacSystemFont"/>
              </a:rPr>
              <a:t>The sensitivity and negative predictive value of renal and bladder ultrasound to detect renal cancer were 85.7% and 99.9% but they were 14.3% and 99.7%, respectively, to detect upper tract urothelial cancer.  (DETECT)</a:t>
            </a:r>
            <a:endParaRPr lang="en-US" dirty="0"/>
          </a:p>
          <a:p>
            <a:endParaRPr lang="es-ES_tradnl" dirty="0"/>
          </a:p>
        </p:txBody>
      </p:sp>
      <p:sp>
        <p:nvSpPr>
          <p:cNvPr id="4" name="Slide Number Placeholder 3"/>
          <p:cNvSpPr>
            <a:spLocks noGrp="1"/>
          </p:cNvSpPr>
          <p:nvPr>
            <p:ph type="sldNum" sz="quarter" idx="5"/>
          </p:nvPr>
        </p:nvSpPr>
        <p:spPr/>
        <p:txBody>
          <a:bodyPr/>
          <a:lstStyle/>
          <a:p>
            <a:fld id="{9C5054D6-F7F8-7D40-B591-D4FCBFD3CD42}" type="slidenum">
              <a:rPr lang="es-ES_tradnl" smtClean="0"/>
              <a:t>32</a:t>
            </a:fld>
            <a:endParaRPr lang="es-ES_tradnl"/>
          </a:p>
        </p:txBody>
      </p:sp>
    </p:spTree>
    <p:extLst>
      <p:ext uri="{BB962C8B-B14F-4D97-AF65-F5344CB8AC3E}">
        <p14:creationId xmlns:p14="http://schemas.microsoft.com/office/powerpoint/2010/main" val="102962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316508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336412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147746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4168917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4172364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2631854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53461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2430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388778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1763201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257890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3727546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16178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295082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01A20FBD-CDB2-3E40-B4B8-D5E835F2DA0F}" type="datetimeFigureOut">
              <a:rPr lang="es-ES_tradnl" smtClean="0"/>
              <a:t>06/04/2021</a:t>
            </a:fld>
            <a:endParaRPr lang="es-ES_tradnl"/>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7254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20FBD-CDB2-3E40-B4B8-D5E835F2DA0F}" type="datetimeFigureOut">
              <a:rPr lang="es-ES_tradnl" smtClean="0"/>
              <a:t>06/04/2021</a:t>
            </a:fld>
            <a:endParaRPr lang="es-ES_tradnl"/>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82D0B-3962-AD42-98FE-A4299CCEF716}" type="slidenum">
              <a:rPr lang="es-ES_tradnl" smtClean="0"/>
              <a:t>‹Nº›</a:t>
            </a:fld>
            <a:endParaRPr lang="es-ES_tradnl"/>
          </a:p>
        </p:txBody>
      </p:sp>
    </p:spTree>
    <p:extLst>
      <p:ext uri="{BB962C8B-B14F-4D97-AF65-F5344CB8AC3E}">
        <p14:creationId xmlns:p14="http://schemas.microsoft.com/office/powerpoint/2010/main" val="44908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2" Target="../media/image14.jpeg" Type="http://schemas.openxmlformats.org/officeDocument/2006/relationships/image"/><Relationship Id="rId1" Target="../slideLayouts/slideLayout2.xml" Type="http://schemas.openxmlformats.org/officeDocument/2006/relationships/slideLayout"/></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4" Target="../media/image3.png" Type="http://schemas.openxmlformats.org/officeDocument/2006/relationships/image"/></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arget="../media/image22.jpeg" Type="http://schemas.openxmlformats.org/officeDocument/2006/relationships/image"/><Relationship Id="rId1" Target="../slideLayouts/slideLayout2.xml" Type="http://schemas.openxmlformats.org/officeDocument/2006/relationships/slideLayout"/></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arget="../media/image24.png" Type="http://schemas.openxmlformats.org/officeDocument/2006/relationships/image"/><Relationship Id="rId2" Target="../media/image23.jpeg" Type="http://schemas.openxmlformats.org/officeDocument/2006/relationships/image"/><Relationship Id="rId1" Target="../slideLayouts/slideLayout2.xml" Type="http://schemas.openxmlformats.org/officeDocument/2006/relationships/slideLayout"/></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2.xml" Type="http://schemas.openxmlformats.org/officeDocument/2006/relationships/slideLayout"/><Relationship Id="rId4" Target="../media/image7.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4111-41A4-E249-A189-006A92C6A3D3}"/>
              </a:ext>
            </a:extLst>
          </p:cNvPr>
          <p:cNvSpPr>
            <a:spLocks noGrp="1"/>
          </p:cNvSpPr>
          <p:nvPr>
            <p:ph type="ctrTitle"/>
          </p:nvPr>
        </p:nvSpPr>
        <p:spPr/>
        <p:txBody>
          <a:bodyPr/>
          <a:lstStyle/>
          <a:p>
            <a:r>
              <a:rPr lang="es-ES_tradnl" dirty="0"/>
              <a:t>HEMATURIA </a:t>
            </a:r>
          </a:p>
        </p:txBody>
      </p:sp>
      <p:sp>
        <p:nvSpPr>
          <p:cNvPr id="3" name="Subtitle 2">
            <a:extLst>
              <a:ext uri="{FF2B5EF4-FFF2-40B4-BE49-F238E27FC236}">
                <a16:creationId xmlns:a16="http://schemas.microsoft.com/office/drawing/2014/main" id="{8CBE1402-4368-4548-B8EA-CB61F2EBA25F}"/>
              </a:ext>
            </a:extLst>
          </p:cNvPr>
          <p:cNvSpPr>
            <a:spLocks noGrp="1"/>
          </p:cNvSpPr>
          <p:nvPr>
            <p:ph type="subTitle" idx="1"/>
          </p:nvPr>
        </p:nvSpPr>
        <p:spPr>
          <a:xfrm>
            <a:off x="2781300" y="3602038"/>
            <a:ext cx="6629400" cy="1655762"/>
          </a:xfrm>
        </p:spPr>
        <p:txBody>
          <a:bodyPr/>
          <a:lstStyle/>
          <a:p>
            <a:r>
              <a:rPr lang="es-ES_tradnl" dirty="0"/>
              <a:t>Andrés Delgado </a:t>
            </a:r>
          </a:p>
        </p:txBody>
      </p:sp>
    </p:spTree>
    <p:extLst>
      <p:ext uri="{BB962C8B-B14F-4D97-AF65-F5344CB8AC3E}">
        <p14:creationId xmlns:p14="http://schemas.microsoft.com/office/powerpoint/2010/main" val="3679731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F31049-F141-D343-92F1-5DAA27057188}"/>
              </a:ext>
            </a:extLst>
          </p:cNvPr>
          <p:cNvSpPr>
            <a:spLocks noGrp="1"/>
          </p:cNvSpPr>
          <p:nvPr>
            <p:ph idx="1"/>
          </p:nvPr>
        </p:nvSpPr>
        <p:spPr/>
        <p:txBody>
          <a:bodyPr/>
          <a:lstStyle/>
          <a:p>
            <a:pPr marL="305435" indent="-305435"/>
            <a:r>
              <a:rPr lang="es-ES_tradnl" dirty="0">
                <a:ea typeface="+mn-lt"/>
                <a:cs typeface="+mn-lt"/>
              </a:rPr>
              <a:t>Signo &gt; síntoma </a:t>
            </a:r>
          </a:p>
          <a:p>
            <a:pPr marL="305435" indent="-305435"/>
            <a:r>
              <a:rPr lang="es-ES_tradnl" dirty="0">
                <a:ea typeface="+mn-lt"/>
                <a:cs typeface="+mn-lt"/>
              </a:rPr>
              <a:t>3 o más eritrocitos HPF en el </a:t>
            </a:r>
            <a:r>
              <a:rPr lang="es-ES_tradnl" b="1" dirty="0">
                <a:ea typeface="+mn-lt"/>
                <a:cs typeface="+mn-lt"/>
              </a:rPr>
              <a:t>sedimento.</a:t>
            </a:r>
            <a:endParaRPr lang="es-ES_tradnl" i="1" dirty="0"/>
          </a:p>
          <a:p>
            <a:pPr marL="305435" indent="-305435"/>
            <a:r>
              <a:rPr lang="es-ES_tradnl" dirty="0">
                <a:ea typeface="+mn-lt"/>
                <a:cs typeface="+mn-lt"/>
              </a:rPr>
              <a:t>Prevalencia variable – 6.5% en estudios de tamizaje (66% causa demostrable).</a:t>
            </a:r>
          </a:p>
          <a:p>
            <a:pPr marL="305435" indent="-305435"/>
            <a:r>
              <a:rPr lang="es-ES_tradnl" dirty="0"/>
              <a:t>En malignidad puede ser intermitente.</a:t>
            </a:r>
          </a:p>
          <a:p>
            <a:pPr marL="762635" lvl="1" indent="-305435"/>
            <a:r>
              <a:rPr lang="es-ES_tradnl" dirty="0"/>
              <a:t>1 sola muestra debe ser significativa para estudio.</a:t>
            </a:r>
          </a:p>
          <a:p>
            <a:endParaRPr lang="es-ES_tradnl" dirty="0"/>
          </a:p>
        </p:txBody>
      </p:sp>
      <p:sp>
        <p:nvSpPr>
          <p:cNvPr id="5" name="Title 1">
            <a:extLst>
              <a:ext uri="{FF2B5EF4-FFF2-40B4-BE49-F238E27FC236}">
                <a16:creationId xmlns:a16="http://schemas.microsoft.com/office/drawing/2014/main" id="{0FFAAB18-A031-744F-9807-E9A7F01BD986}"/>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ES_tradnl" dirty="0"/>
              <a:t>DEFINICIÓN – HEMATURIA MICROSCÓPICA </a:t>
            </a:r>
          </a:p>
        </p:txBody>
      </p:sp>
      <p:pic>
        <p:nvPicPr>
          <p:cNvPr id="6" name="Picture 8" descr="Resultado de imagen para hematuria">
            <a:extLst>
              <a:ext uri="{FF2B5EF4-FFF2-40B4-BE49-F238E27FC236}">
                <a16:creationId xmlns:a16="http://schemas.microsoft.com/office/drawing/2014/main" id="{B82AA8FB-380B-9043-BEE6-A47C53C8057B}"/>
              </a:ext>
            </a:extLst>
          </p:cNvPr>
          <p:cNvPicPr>
            <a:picLocks noGrp="1" noChangeAspect="1" noChangeArrowheads="1"/>
          </p:cNvPicPr>
          <p:nvPr>
            <p:ph idx="13"/>
          </p:nvPr>
        </p:nvPicPr>
        <p:blipFill rotWithShape="1">
          <a:blip r:embed="rId2" cstate="email">
            <a:extLst>
              <a:ext uri="{28A0092B-C50C-407E-A947-70E740481C1C}">
                <a14:useLocalDpi xmlns:a14="http://schemas.microsoft.com/office/drawing/2010/main"/>
              </a:ext>
            </a:extLst>
          </a:blip>
          <a:srcRect r="-2" b="-2"/>
          <a:stretch/>
        </p:blipFill>
        <p:spPr bwMode="auto">
          <a:xfrm>
            <a:off x="6812292" y="4030641"/>
            <a:ext cx="2399640" cy="2184444"/>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761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F51210-971D-D647-A874-8BD54216D65B}"/>
              </a:ext>
            </a:extLst>
          </p:cNvPr>
          <p:cNvSpPr>
            <a:spLocks noGrp="1"/>
          </p:cNvSpPr>
          <p:nvPr>
            <p:ph idx="1"/>
          </p:nvPr>
        </p:nvSpPr>
        <p:spPr/>
        <p:txBody>
          <a:bodyPr>
            <a:normAutofit/>
          </a:bodyPr>
          <a:lstStyle/>
          <a:p>
            <a:r>
              <a:rPr lang="es-CO" dirty="0"/>
              <a:t>Cintilla*</a:t>
            </a:r>
          </a:p>
          <a:p>
            <a:pPr lvl="1"/>
            <a:r>
              <a:rPr lang="es-CO" dirty="0"/>
              <a:t>Sensibilidad 90%.</a:t>
            </a:r>
          </a:p>
          <a:p>
            <a:pPr lvl="1"/>
            <a:r>
              <a:rPr lang="es-CO" dirty="0"/>
              <a:t>Especificidad 65 – 99%.</a:t>
            </a:r>
          </a:p>
          <a:p>
            <a:pPr lvl="2"/>
            <a:r>
              <a:rPr lang="es-CO" dirty="0"/>
              <a:t>Hemoglobinuria.</a:t>
            </a:r>
          </a:p>
          <a:p>
            <a:pPr lvl="2"/>
            <a:r>
              <a:rPr lang="es-CO" dirty="0"/>
              <a:t>Mioglobinuria.</a:t>
            </a:r>
          </a:p>
          <a:p>
            <a:pPr marL="457200" lvl="1" indent="0">
              <a:buNone/>
            </a:pPr>
            <a:endParaRPr lang="es-CO" dirty="0"/>
          </a:p>
        </p:txBody>
      </p:sp>
      <p:sp>
        <p:nvSpPr>
          <p:cNvPr id="4" name="Content Placeholder 3">
            <a:extLst>
              <a:ext uri="{FF2B5EF4-FFF2-40B4-BE49-F238E27FC236}">
                <a16:creationId xmlns:a16="http://schemas.microsoft.com/office/drawing/2014/main" id="{71A885CE-7F02-AE49-849C-57EBCBBBBE07}"/>
              </a:ext>
            </a:extLst>
          </p:cNvPr>
          <p:cNvSpPr>
            <a:spLocks noGrp="1"/>
          </p:cNvSpPr>
          <p:nvPr>
            <p:ph idx="13"/>
          </p:nvPr>
        </p:nvSpPr>
        <p:spPr/>
        <p:txBody>
          <a:bodyPr/>
          <a:lstStyle/>
          <a:p>
            <a:r>
              <a:rPr lang="es-CO" dirty="0"/>
              <a:t>NO primera orina de la mañana.</a:t>
            </a:r>
          </a:p>
          <a:p>
            <a:endParaRPr lang="es-CO" dirty="0"/>
          </a:p>
          <a:p>
            <a:r>
              <a:rPr lang="es-CO" dirty="0"/>
              <a:t>Exclusión de causas benignas: ITU, Litiasis, HPB, menstruación, trauma.</a:t>
            </a:r>
          </a:p>
          <a:p>
            <a:endParaRPr lang="es-ES_tradnl" dirty="0"/>
          </a:p>
        </p:txBody>
      </p:sp>
      <p:sp>
        <p:nvSpPr>
          <p:cNvPr id="5" name="Title 1">
            <a:extLst>
              <a:ext uri="{FF2B5EF4-FFF2-40B4-BE49-F238E27FC236}">
                <a16:creationId xmlns:a16="http://schemas.microsoft.com/office/drawing/2014/main" id="{8E601B4A-34AD-E04E-8DA1-1B969F5D52D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r>
              <a:rPr lang="es-ES_tradnl" dirty="0"/>
              <a:t>DEFINICIÓN – HEMATURIA MICROSCÓPICA </a:t>
            </a:r>
          </a:p>
        </p:txBody>
      </p:sp>
    </p:spTree>
    <p:extLst>
      <p:ext uri="{BB962C8B-B14F-4D97-AF65-F5344CB8AC3E}">
        <p14:creationId xmlns:p14="http://schemas.microsoft.com/office/powerpoint/2010/main" val="1846541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38968-AB63-F443-A880-3B3C43D4343E}"/>
              </a:ext>
            </a:extLst>
          </p:cNvPr>
          <p:cNvSpPr>
            <a:spLocks noGrp="1"/>
          </p:cNvSpPr>
          <p:nvPr>
            <p:ph type="title"/>
          </p:nvPr>
        </p:nvSpPr>
        <p:spPr/>
        <p:txBody>
          <a:bodyPr/>
          <a:lstStyle/>
          <a:p>
            <a:r>
              <a:rPr lang="es-ES_tradnl" dirty="0"/>
              <a:t>HEMATURIA MICROSCÓPICA</a:t>
            </a:r>
          </a:p>
        </p:txBody>
      </p:sp>
      <p:graphicFrame>
        <p:nvGraphicFramePr>
          <p:cNvPr id="5" name="Tabla 5">
            <a:extLst>
              <a:ext uri="{FF2B5EF4-FFF2-40B4-BE49-F238E27FC236}">
                <a16:creationId xmlns:a16="http://schemas.microsoft.com/office/drawing/2014/main" id="{3EA5831E-F51A-8345-8131-BC8DA0D63F04}"/>
              </a:ext>
            </a:extLst>
          </p:cNvPr>
          <p:cNvGraphicFramePr>
            <a:graphicFrameLocks noGrp="1"/>
          </p:cNvGraphicFramePr>
          <p:nvPr>
            <p:extLst>
              <p:ext uri="{D42A27DB-BD31-4B8C-83A1-F6EECF244321}">
                <p14:modId xmlns:p14="http://schemas.microsoft.com/office/powerpoint/2010/main" val="644697951"/>
              </p:ext>
            </p:extLst>
          </p:nvPr>
        </p:nvGraphicFramePr>
        <p:xfrm>
          <a:off x="5829299" y="1989557"/>
          <a:ext cx="5676900" cy="2377440"/>
        </p:xfrm>
        <a:graphic>
          <a:graphicData uri="http://schemas.openxmlformats.org/drawingml/2006/table">
            <a:tbl>
              <a:tblPr/>
              <a:tblGrid>
                <a:gridCol w="1892300">
                  <a:extLst>
                    <a:ext uri="{9D8B030D-6E8A-4147-A177-3AD203B41FA5}">
                      <a16:colId xmlns:a16="http://schemas.microsoft.com/office/drawing/2014/main" val="2889864897"/>
                    </a:ext>
                  </a:extLst>
                </a:gridCol>
                <a:gridCol w="1892300">
                  <a:extLst>
                    <a:ext uri="{9D8B030D-6E8A-4147-A177-3AD203B41FA5}">
                      <a16:colId xmlns:a16="http://schemas.microsoft.com/office/drawing/2014/main" val="3504713966"/>
                    </a:ext>
                  </a:extLst>
                </a:gridCol>
                <a:gridCol w="1892300">
                  <a:extLst>
                    <a:ext uri="{9D8B030D-6E8A-4147-A177-3AD203B41FA5}">
                      <a16:colId xmlns:a16="http://schemas.microsoft.com/office/drawing/2014/main" val="891864998"/>
                    </a:ext>
                  </a:extLst>
                </a:gridCol>
              </a:tblGrid>
              <a:tr h="0">
                <a:tc>
                  <a:txBody>
                    <a:bodyPr/>
                    <a:lstStyle/>
                    <a:p>
                      <a:pPr algn="l" fontAlgn="auto"/>
                      <a:r>
                        <a:rPr lang="es-CO" b="1" i="1" cap="all" dirty="0">
                          <a:solidFill>
                            <a:srgbClr val="444444"/>
                          </a:solidFill>
                          <a:effectLst/>
                          <a:latin typeface="Arial" panose="020B0604020202020204" pitchFamily="34" charset="0"/>
                        </a:rPr>
                        <a:t>cINTILLA</a:t>
                      </a:r>
                      <a:endParaRPr lang="es-CO" b="1" cap="all" dirty="0">
                        <a:solidFill>
                          <a:srgbClr val="444444"/>
                        </a:solidFill>
                        <a:effectLst/>
                        <a:latin typeface="Arial" panose="020B0604020202020204" pitchFamily="34" charset="0"/>
                      </a:endParaRPr>
                    </a:p>
                  </a:txBody>
                  <a:tcPr marL="76200" anchor="b">
                    <a:lnL>
                      <a:noFill/>
                    </a:lnL>
                    <a:lnR>
                      <a:noFill/>
                    </a:lnR>
                    <a:lnT>
                      <a:noFill/>
                    </a:lnT>
                    <a:lnB w="9525" cap="flat" cmpd="sng" algn="ctr">
                      <a:solidFill>
                        <a:srgbClr val="000000"/>
                      </a:solidFill>
                      <a:prstDash val="solid"/>
                      <a:round/>
                      <a:headEnd type="none" w="med" len="med"/>
                      <a:tailEnd type="none" w="med" len="med"/>
                    </a:lnB>
                    <a:solidFill>
                      <a:srgbClr val="DCE3E8"/>
                    </a:solidFill>
                  </a:tcPr>
                </a:tc>
                <a:tc>
                  <a:txBody>
                    <a:bodyPr/>
                    <a:lstStyle/>
                    <a:p>
                      <a:pPr algn="l" fontAlgn="auto"/>
                      <a:r>
                        <a:rPr lang="es-CO" b="1" i="1" cap="all" dirty="0">
                          <a:solidFill>
                            <a:srgbClr val="444444"/>
                          </a:solidFill>
                          <a:effectLst/>
                          <a:latin typeface="Arial" panose="020B0604020202020204" pitchFamily="34" charset="0"/>
                        </a:rPr>
                        <a:t>FALSO POSITIVO</a:t>
                      </a:r>
                      <a:endParaRPr lang="es-CO" b="1" cap="all" dirty="0">
                        <a:solidFill>
                          <a:srgbClr val="444444"/>
                        </a:solidFill>
                        <a:effectLst/>
                        <a:latin typeface="Arial" panose="020B0604020202020204" pitchFamily="34" charset="0"/>
                      </a:endParaRPr>
                    </a:p>
                  </a:txBody>
                  <a:tcPr marL="76200" anchor="b">
                    <a:lnL>
                      <a:noFill/>
                    </a:lnL>
                    <a:lnR>
                      <a:noFill/>
                    </a:lnR>
                    <a:lnT>
                      <a:noFill/>
                    </a:lnT>
                    <a:lnB w="9525" cap="flat" cmpd="sng" algn="ctr">
                      <a:solidFill>
                        <a:srgbClr val="000000"/>
                      </a:solidFill>
                      <a:prstDash val="solid"/>
                      <a:round/>
                      <a:headEnd type="none" w="med" len="med"/>
                      <a:tailEnd type="none" w="med" len="med"/>
                    </a:lnB>
                    <a:solidFill>
                      <a:srgbClr val="DCE3E8"/>
                    </a:solidFill>
                  </a:tcPr>
                </a:tc>
                <a:tc>
                  <a:txBody>
                    <a:bodyPr/>
                    <a:lstStyle/>
                    <a:p>
                      <a:pPr algn="l" fontAlgn="auto"/>
                      <a:r>
                        <a:rPr lang="es-CO" b="1" i="1" cap="all" dirty="0">
                          <a:solidFill>
                            <a:srgbClr val="444444"/>
                          </a:solidFill>
                          <a:effectLst/>
                          <a:latin typeface="Arial" panose="020B0604020202020204" pitchFamily="34" charset="0"/>
                        </a:rPr>
                        <a:t>FALSO NEGATIVO</a:t>
                      </a:r>
                      <a:endParaRPr lang="es-CO" b="1" cap="all" dirty="0">
                        <a:solidFill>
                          <a:srgbClr val="444444"/>
                        </a:solidFill>
                        <a:effectLst/>
                        <a:latin typeface="Arial" panose="020B0604020202020204" pitchFamily="34" charset="0"/>
                      </a:endParaRPr>
                    </a:p>
                  </a:txBody>
                  <a:tcPr marL="76200" anchor="b">
                    <a:lnL>
                      <a:noFill/>
                    </a:lnL>
                    <a:lnR>
                      <a:noFill/>
                    </a:lnR>
                    <a:lnT>
                      <a:noFill/>
                    </a:lnT>
                    <a:lnB w="9525" cap="flat" cmpd="sng" algn="ctr">
                      <a:solidFill>
                        <a:srgbClr val="000000"/>
                      </a:solidFill>
                      <a:prstDash val="solid"/>
                      <a:round/>
                      <a:headEnd type="none" w="med" len="med"/>
                      <a:tailEnd type="none" w="med" len="med"/>
                    </a:lnB>
                    <a:solidFill>
                      <a:srgbClr val="DCE3E8"/>
                    </a:solidFill>
                  </a:tcPr>
                </a:tc>
                <a:extLst>
                  <a:ext uri="{0D108BD9-81ED-4DB2-BD59-A6C34878D82A}">
                    <a16:rowId xmlns:a16="http://schemas.microsoft.com/office/drawing/2014/main" val="2695335385"/>
                  </a:ext>
                </a:extLst>
              </a:tr>
              <a:tr h="0">
                <a:tc>
                  <a:txBody>
                    <a:bodyPr/>
                    <a:lstStyle/>
                    <a:p>
                      <a:pPr algn="l" fontAlgn="t"/>
                      <a:r>
                        <a:rPr lang="es-CO" dirty="0">
                          <a:solidFill>
                            <a:srgbClr val="444444"/>
                          </a:solidFill>
                          <a:effectLst/>
                          <a:latin typeface="Arial" panose="020B0604020202020204" pitchFamily="34" charset="0"/>
                        </a:rPr>
                        <a:t>Sangre</a:t>
                      </a:r>
                    </a:p>
                  </a:txBody>
                  <a:tcPr>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es-CO" dirty="0">
                          <a:solidFill>
                            <a:srgbClr val="444444"/>
                          </a:solidFill>
                          <a:effectLst/>
                          <a:latin typeface="Arial" panose="020B0604020202020204" pitchFamily="34" charset="0"/>
                        </a:rPr>
                        <a:t>Deshidratacion, ejercicio, hemoglobinuria, Sangre menstrual, myoglobinuria</a:t>
                      </a:r>
                    </a:p>
                  </a:txBody>
                  <a:tcPr>
                    <a:lnL>
                      <a:noFill/>
                    </a:lnL>
                    <a:lnR>
                      <a:noFill/>
                    </a:lnR>
                    <a:lnT w="9525"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es-CO" dirty="0">
                          <a:solidFill>
                            <a:srgbClr val="444444"/>
                          </a:solidFill>
                          <a:effectLst/>
                          <a:latin typeface="Arial" panose="020B0604020202020204" pitchFamily="34" charset="0"/>
                        </a:rPr>
                        <a:t>Captopril (Capoten), proteinuria, vitamin C</a:t>
                      </a:r>
                    </a:p>
                  </a:txBody>
                  <a:tcPr>
                    <a:lnL>
                      <a:noFill/>
                    </a:lnL>
                    <a:lnR>
                      <a:noFill/>
                    </a:lnR>
                    <a:lnT w="9525"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603104455"/>
                  </a:ext>
                </a:extLst>
              </a:tr>
            </a:tbl>
          </a:graphicData>
        </a:graphic>
      </p:graphicFrame>
      <p:pic>
        <p:nvPicPr>
          <p:cNvPr id="6" name="image4.jpg" descr="http://www.peteducation.com/images/articles/no_dipstick.jpg">
            <a:extLst>
              <a:ext uri="{FF2B5EF4-FFF2-40B4-BE49-F238E27FC236}">
                <a16:creationId xmlns:a16="http://schemas.microsoft.com/office/drawing/2014/main" id="{78525938-BE64-824F-A6F5-98E5FBB35DBE}"/>
              </a:ext>
            </a:extLst>
          </p:cNvPr>
          <p:cNvPicPr>
            <a:picLocks noGrp="1" noChangeAspect="1"/>
          </p:cNvPicPr>
          <p:nvPr>
            <p:ph idx="1"/>
          </p:nvPr>
        </p:nvPicPr>
        <p:blipFill>
          <a:blip r:embed="rId2"/>
          <a:stretch>
            <a:fillRect/>
          </a:stretch>
        </p:blipFill>
        <p:spPr>
          <a:xfrm>
            <a:off x="1930195" y="1972917"/>
            <a:ext cx="1866900" cy="1943100"/>
          </a:xfrm>
          <a:prstGeom prst="rect">
            <a:avLst/>
          </a:prstGeom>
          <a:ln w="12700">
            <a:miter lim="400000"/>
          </a:ln>
          <a:effectLst>
            <a:outerShdw blurRad="292100" dist="139700" dir="2700000" rotWithShape="0">
              <a:srgbClr val="333333">
                <a:alpha val="64999"/>
              </a:srgbClr>
            </a:outerShdw>
          </a:effectLst>
        </p:spPr>
      </p:pic>
    </p:spTree>
    <p:extLst>
      <p:ext uri="{BB962C8B-B14F-4D97-AF65-F5344CB8AC3E}">
        <p14:creationId xmlns:p14="http://schemas.microsoft.com/office/powerpoint/2010/main" val="239391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808C-37EF-554B-B1F0-0B06D0A5CE8B}"/>
              </a:ext>
            </a:extLst>
          </p:cNvPr>
          <p:cNvSpPr>
            <a:spLocks noGrp="1"/>
          </p:cNvSpPr>
          <p:nvPr>
            <p:ph type="title"/>
          </p:nvPr>
        </p:nvSpPr>
        <p:spPr/>
        <p:txBody>
          <a:bodyPr/>
          <a:lstStyle/>
          <a:p>
            <a:r>
              <a:rPr lang="es-ES_tradnl" dirty="0"/>
              <a:t>HEMATURIA MICROSCÓPICA</a:t>
            </a:r>
          </a:p>
        </p:txBody>
      </p:sp>
      <p:sp>
        <p:nvSpPr>
          <p:cNvPr id="3" name="Content Placeholder 2">
            <a:extLst>
              <a:ext uri="{FF2B5EF4-FFF2-40B4-BE49-F238E27FC236}">
                <a16:creationId xmlns:a16="http://schemas.microsoft.com/office/drawing/2014/main" id="{79587E8B-F75C-D743-8BE4-AF7A9395A82A}"/>
              </a:ext>
            </a:extLst>
          </p:cNvPr>
          <p:cNvSpPr>
            <a:spLocks noGrp="1"/>
          </p:cNvSpPr>
          <p:nvPr>
            <p:ph idx="1"/>
          </p:nvPr>
        </p:nvSpPr>
        <p:spPr>
          <a:xfrm>
            <a:off x="838200" y="1500772"/>
            <a:ext cx="10667997" cy="2090392"/>
          </a:xfrm>
        </p:spPr>
        <p:txBody>
          <a:bodyPr/>
          <a:lstStyle/>
          <a:p>
            <a:pPr marL="0" indent="0">
              <a:buNone/>
            </a:pPr>
            <a:r>
              <a:rPr lang="es-ES_tradnl" dirty="0" err="1"/>
              <a:t>Pseudohematuria</a:t>
            </a:r>
            <a:r>
              <a:rPr lang="es-ES_tradnl" dirty="0"/>
              <a:t> y. cintilla negativa </a:t>
            </a:r>
          </a:p>
        </p:txBody>
      </p:sp>
      <p:graphicFrame>
        <p:nvGraphicFramePr>
          <p:cNvPr id="5" name="Google Shape;231;p34">
            <a:extLst>
              <a:ext uri="{FF2B5EF4-FFF2-40B4-BE49-F238E27FC236}">
                <a16:creationId xmlns:a16="http://schemas.microsoft.com/office/drawing/2014/main" id="{91FAC007-82E2-8547-8EB5-EAC4E5925AF4}"/>
              </a:ext>
            </a:extLst>
          </p:cNvPr>
          <p:cNvGraphicFramePr/>
          <p:nvPr>
            <p:extLst>
              <p:ext uri="{D42A27DB-BD31-4B8C-83A1-F6EECF244321}">
                <p14:modId xmlns:p14="http://schemas.microsoft.com/office/powerpoint/2010/main" val="668950204"/>
              </p:ext>
            </p:extLst>
          </p:nvPr>
        </p:nvGraphicFramePr>
        <p:xfrm>
          <a:off x="4788149" y="2806069"/>
          <a:ext cx="7239000" cy="2865060"/>
        </p:xfrm>
        <a:graphic>
          <a:graphicData uri="http://schemas.openxmlformats.org/drawingml/2006/table">
            <a:tbl>
              <a:tblPr>
                <a:tableStyleId>{3C2FFA5D-87B4-456A-9821-1D502468CF0F}</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279850">
                <a:tc>
                  <a:txBody>
                    <a:bodyPr/>
                    <a:lstStyle/>
                    <a:p>
                      <a:pPr marL="0" lvl="0" indent="0" algn="l" rtl="0">
                        <a:spcBef>
                          <a:spcPts val="0"/>
                        </a:spcBef>
                        <a:spcAft>
                          <a:spcPts val="0"/>
                        </a:spcAft>
                        <a:buNone/>
                      </a:pPr>
                      <a:r>
                        <a:rPr lang="en" sz="2000">
                          <a:latin typeface="Montserrat" panose="00000500000000000000" pitchFamily="50" charset="0"/>
                        </a:rPr>
                        <a:t>Medicamentos </a:t>
                      </a:r>
                      <a:endParaRPr sz="2000">
                        <a:latin typeface="Montserrat" panose="00000500000000000000" pitchFamily="50" charset="0"/>
                      </a:endParaRPr>
                    </a:p>
                  </a:txBody>
                  <a:tcPr marL="91425" marR="91425" marT="91425" marB="91425"/>
                </a:tc>
                <a:tc>
                  <a:txBody>
                    <a:bodyPr/>
                    <a:lstStyle/>
                    <a:p>
                      <a:pPr marL="0" lvl="0" indent="0" algn="l" rtl="0">
                        <a:spcBef>
                          <a:spcPts val="0"/>
                        </a:spcBef>
                        <a:spcAft>
                          <a:spcPts val="0"/>
                        </a:spcAft>
                        <a:buNone/>
                      </a:pPr>
                      <a:r>
                        <a:rPr lang="en" sz="2000" dirty="0">
                          <a:latin typeface="Montserrat" panose="00000500000000000000" pitchFamily="50" charset="0"/>
                        </a:rPr>
                        <a:t>Alimentos </a:t>
                      </a:r>
                      <a:endParaRPr sz="2000" dirty="0">
                        <a:latin typeface="Montserrat" panose="00000500000000000000" pitchFamily="50" charset="0"/>
                      </a:endParaRPr>
                    </a:p>
                  </a:txBody>
                  <a:tcPr marL="91425" marR="91425" marT="91425" marB="91425"/>
                </a:tc>
                <a:tc>
                  <a:txBody>
                    <a:bodyPr/>
                    <a:lstStyle/>
                    <a:p>
                      <a:pPr marL="0" lvl="0" indent="0" algn="l" rtl="0">
                        <a:spcBef>
                          <a:spcPts val="0"/>
                        </a:spcBef>
                        <a:spcAft>
                          <a:spcPts val="0"/>
                        </a:spcAft>
                        <a:buNone/>
                      </a:pPr>
                      <a:r>
                        <a:rPr lang="en" sz="2000">
                          <a:latin typeface="Montserrat" panose="00000500000000000000" pitchFamily="50" charset="0"/>
                        </a:rPr>
                        <a:t>Patologías </a:t>
                      </a:r>
                      <a:endParaRPr sz="2000">
                        <a:latin typeface="Montserrat" panose="00000500000000000000" pitchFamily="50" charset="0"/>
                      </a:endParaRPr>
                    </a:p>
                  </a:txBody>
                  <a:tcPr marL="91425" marR="91425" marT="91425" marB="91425"/>
                </a:tc>
                <a:extLst>
                  <a:ext uri="{0D108BD9-81ED-4DB2-BD59-A6C34878D82A}">
                    <a16:rowId xmlns:a16="http://schemas.microsoft.com/office/drawing/2014/main" val="10000"/>
                  </a:ext>
                </a:extLst>
              </a:tr>
              <a:tr h="2045925">
                <a:tc>
                  <a:txBody>
                    <a:bodyPr/>
                    <a:lstStyle/>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Azatriopina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Laxantes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Fenotiazina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Fenitoina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Riboflavina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Rifampicina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Warfarina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Metronidazol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Nitrofurantoina</a:t>
                      </a:r>
                      <a:endParaRPr sz="1600" dirty="0">
                        <a:latin typeface="Montserrat" panose="00000500000000000000" pitchFamily="50" charset="0"/>
                      </a:endParaRPr>
                    </a:p>
                  </a:txBody>
                  <a:tcPr marL="91425" marR="91425" marT="91425" marB="91425"/>
                </a:tc>
                <a:tc>
                  <a:txBody>
                    <a:bodyPr/>
                    <a:lstStyle/>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Remolacha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Arandanos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B- Carotenos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Rubarbio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Zanahoria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Aloe</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Frutos secos</a:t>
                      </a:r>
                      <a:endParaRPr sz="1600" dirty="0">
                        <a:latin typeface="Montserrat" panose="00000500000000000000" pitchFamily="50" charset="0"/>
                      </a:endParaRPr>
                    </a:p>
                  </a:txBody>
                  <a:tcPr marL="91425" marR="91425" marT="91425" marB="91425"/>
                </a:tc>
                <a:tc>
                  <a:txBody>
                    <a:bodyPr/>
                    <a:lstStyle/>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Profiria</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Hipercalciuria</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Fenilcetonuria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Maple Syrup </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Dubin Johnson</a:t>
                      </a:r>
                      <a:endParaRPr sz="1600" dirty="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dirty="0">
                          <a:solidFill>
                            <a:schemeClr val="lt1"/>
                          </a:solidFill>
                          <a:latin typeface="Montserrat" panose="00000500000000000000" pitchFamily="50" charset="0"/>
                          <a:sym typeface="Catamaran"/>
                        </a:rPr>
                        <a:t>Rotor  </a:t>
                      </a:r>
                      <a:endParaRPr sz="1600" dirty="0">
                        <a:solidFill>
                          <a:schemeClr val="lt1"/>
                        </a:solidFill>
                        <a:latin typeface="Montserrat" panose="00000500000000000000" pitchFamily="50" charset="0"/>
                        <a:sym typeface="Catamaran"/>
                      </a:endParaRPr>
                    </a:p>
                    <a:p>
                      <a:pPr marL="0" lvl="0" indent="0" algn="l" rtl="0">
                        <a:spcBef>
                          <a:spcPts val="1600"/>
                        </a:spcBef>
                        <a:spcAft>
                          <a:spcPts val="1600"/>
                        </a:spcAft>
                        <a:buNone/>
                      </a:pPr>
                      <a:endParaRPr sz="1600" dirty="0">
                        <a:latin typeface="Montserrat" panose="00000500000000000000" pitchFamily="50" charset="0"/>
                      </a:endParaRPr>
                    </a:p>
                  </a:txBody>
                  <a:tcPr marL="91425" marR="91425" marT="91425" marB="91425"/>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9981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FF9F4B-3F75-B945-B8F5-8781C25565D9}"/>
              </a:ext>
            </a:extLst>
          </p:cNvPr>
          <p:cNvSpPr>
            <a:spLocks noGrp="1"/>
          </p:cNvSpPr>
          <p:nvPr>
            <p:ph idx="1"/>
          </p:nvPr>
        </p:nvSpPr>
        <p:spPr/>
        <p:txBody>
          <a:bodyPr/>
          <a:lstStyle/>
          <a:p>
            <a:r>
              <a:rPr lang="es-ES_tradnl" dirty="0" err="1"/>
              <a:t>Pseudohematuria</a:t>
            </a:r>
            <a:r>
              <a:rPr lang="es-ES_tradnl" dirty="0"/>
              <a:t> y positiva.</a:t>
            </a:r>
          </a:p>
          <a:p>
            <a:endParaRPr lang="es-ES_tradnl" dirty="0"/>
          </a:p>
        </p:txBody>
      </p:sp>
      <p:sp>
        <p:nvSpPr>
          <p:cNvPr id="4" name="Content Placeholder 3">
            <a:extLst>
              <a:ext uri="{FF2B5EF4-FFF2-40B4-BE49-F238E27FC236}">
                <a16:creationId xmlns:a16="http://schemas.microsoft.com/office/drawing/2014/main" id="{13908DE6-C52E-754A-85A8-2281CF44B8CF}"/>
              </a:ext>
            </a:extLst>
          </p:cNvPr>
          <p:cNvSpPr>
            <a:spLocks noGrp="1"/>
          </p:cNvSpPr>
          <p:nvPr>
            <p:ph idx="13"/>
          </p:nvPr>
        </p:nvSpPr>
        <p:spPr/>
        <p:txBody>
          <a:bodyPr/>
          <a:lstStyle/>
          <a:p>
            <a:endParaRPr lang="es-ES_tradnl"/>
          </a:p>
        </p:txBody>
      </p:sp>
      <p:graphicFrame>
        <p:nvGraphicFramePr>
          <p:cNvPr id="5" name="Google Shape;237;p35">
            <a:extLst>
              <a:ext uri="{FF2B5EF4-FFF2-40B4-BE49-F238E27FC236}">
                <a16:creationId xmlns:a16="http://schemas.microsoft.com/office/drawing/2014/main" id="{EB529C63-D541-5246-A7D0-0BCEAFF18AB1}"/>
              </a:ext>
            </a:extLst>
          </p:cNvPr>
          <p:cNvGraphicFramePr/>
          <p:nvPr>
            <p:extLst>
              <p:ext uri="{D42A27DB-BD31-4B8C-83A1-F6EECF244321}">
                <p14:modId xmlns:p14="http://schemas.microsoft.com/office/powerpoint/2010/main" val="41472442"/>
              </p:ext>
            </p:extLst>
          </p:nvPr>
        </p:nvGraphicFramePr>
        <p:xfrm>
          <a:off x="4669654" y="2421478"/>
          <a:ext cx="7239000" cy="3846925"/>
        </p:xfrm>
        <a:graphic>
          <a:graphicData uri="http://schemas.openxmlformats.org/drawingml/2006/table">
            <a:tbl>
              <a:tblPr>
                <a:tableStyleId>{3C2FFA5D-87B4-456A-9821-1D502468CF0F}</a:tableStyleId>
              </a:tblPr>
              <a:tblGrid>
                <a:gridCol w="2413000">
                  <a:extLst>
                    <a:ext uri="{9D8B030D-6E8A-4147-A177-3AD203B41FA5}">
                      <a16:colId xmlns:a16="http://schemas.microsoft.com/office/drawing/2014/main" val="20000"/>
                    </a:ext>
                  </a:extLst>
                </a:gridCol>
                <a:gridCol w="2398230">
                  <a:extLst>
                    <a:ext uri="{9D8B030D-6E8A-4147-A177-3AD203B41FA5}">
                      <a16:colId xmlns:a16="http://schemas.microsoft.com/office/drawing/2014/main" val="20001"/>
                    </a:ext>
                  </a:extLst>
                </a:gridCol>
                <a:gridCol w="2427770">
                  <a:extLst>
                    <a:ext uri="{9D8B030D-6E8A-4147-A177-3AD203B41FA5}">
                      <a16:colId xmlns:a16="http://schemas.microsoft.com/office/drawing/2014/main" val="20002"/>
                    </a:ext>
                  </a:extLst>
                </a:gridCol>
              </a:tblGrid>
              <a:tr h="477750">
                <a:tc>
                  <a:txBody>
                    <a:bodyPr/>
                    <a:lstStyle/>
                    <a:p>
                      <a:pPr marL="0" lvl="0" indent="0" algn="l" rtl="0">
                        <a:spcBef>
                          <a:spcPts val="0"/>
                        </a:spcBef>
                        <a:spcAft>
                          <a:spcPts val="0"/>
                        </a:spcAft>
                        <a:buNone/>
                      </a:pPr>
                      <a:r>
                        <a:rPr lang="en" sz="2000">
                          <a:latin typeface="Montserrat" panose="00000500000000000000" pitchFamily="50" charset="0"/>
                        </a:rPr>
                        <a:t>Hemoglobinuria </a:t>
                      </a:r>
                      <a:endParaRPr sz="2000">
                        <a:latin typeface="Montserrat" panose="00000500000000000000" pitchFamily="50" charset="0"/>
                      </a:endParaRPr>
                    </a:p>
                  </a:txBody>
                  <a:tcPr marL="91425" marR="91425" marT="91425" marB="91425"/>
                </a:tc>
                <a:tc>
                  <a:txBody>
                    <a:bodyPr/>
                    <a:lstStyle/>
                    <a:p>
                      <a:pPr marL="0" lvl="0" indent="0" algn="l" rtl="0">
                        <a:spcBef>
                          <a:spcPts val="0"/>
                        </a:spcBef>
                        <a:spcAft>
                          <a:spcPts val="0"/>
                        </a:spcAft>
                        <a:buNone/>
                      </a:pPr>
                      <a:r>
                        <a:rPr lang="en" sz="2000">
                          <a:latin typeface="Montserrat" panose="00000500000000000000" pitchFamily="50" charset="0"/>
                        </a:rPr>
                        <a:t>Mioglobinuria  </a:t>
                      </a:r>
                      <a:endParaRPr sz="2000">
                        <a:latin typeface="Montserrat" panose="00000500000000000000" pitchFamily="50" charset="0"/>
                      </a:endParaRPr>
                    </a:p>
                  </a:txBody>
                  <a:tcPr marL="91425" marR="91425" marT="91425" marB="91425"/>
                </a:tc>
                <a:tc>
                  <a:txBody>
                    <a:bodyPr/>
                    <a:lstStyle/>
                    <a:p>
                      <a:pPr marL="0" lvl="0" indent="0" algn="l" rtl="0">
                        <a:spcBef>
                          <a:spcPts val="0"/>
                        </a:spcBef>
                        <a:spcAft>
                          <a:spcPts val="0"/>
                        </a:spcAft>
                        <a:buNone/>
                      </a:pPr>
                      <a:r>
                        <a:rPr lang="en" sz="2000" dirty="0">
                          <a:latin typeface="Montserrat" panose="00000500000000000000" pitchFamily="50" charset="0"/>
                        </a:rPr>
                        <a:t>Exógenas  </a:t>
                      </a:r>
                      <a:endParaRPr sz="2000" dirty="0">
                        <a:latin typeface="Montserrat" panose="00000500000000000000" pitchFamily="50" charset="0"/>
                      </a:endParaRPr>
                    </a:p>
                  </a:txBody>
                  <a:tcPr marL="91425" marR="91425" marT="91425" marB="91425"/>
                </a:tc>
                <a:extLst>
                  <a:ext uri="{0D108BD9-81ED-4DB2-BD59-A6C34878D82A}">
                    <a16:rowId xmlns:a16="http://schemas.microsoft.com/office/drawing/2014/main" val="10000"/>
                  </a:ext>
                </a:extLst>
              </a:tr>
              <a:tr h="3359275">
                <a:tc>
                  <a:txBody>
                    <a:bodyPr/>
                    <a:lstStyle/>
                    <a:p>
                      <a:pPr marL="457200" lvl="0" indent="-342900" algn="l" rtl="0">
                        <a:spcBef>
                          <a:spcPts val="0"/>
                        </a:spcBef>
                        <a:spcAft>
                          <a:spcPts val="0"/>
                        </a:spcAft>
                        <a:buClr>
                          <a:schemeClr val="lt1"/>
                        </a:buClr>
                        <a:buSzPts val="1800"/>
                        <a:buFont typeface="Catamaran"/>
                        <a:buChar char="●"/>
                      </a:pPr>
                      <a:r>
                        <a:rPr lang="en" sz="1600">
                          <a:solidFill>
                            <a:schemeClr val="lt1"/>
                          </a:solidFill>
                          <a:latin typeface="Montserrat" panose="00000500000000000000" pitchFamily="50" charset="0"/>
                          <a:sym typeface="Catamaran"/>
                        </a:rPr>
                        <a:t>S. Hemoliticos </a:t>
                      </a:r>
                      <a:endParaRPr sz="160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a:solidFill>
                            <a:schemeClr val="lt1"/>
                          </a:solidFill>
                          <a:latin typeface="Montserrat" panose="00000500000000000000" pitchFamily="50" charset="0"/>
                          <a:sym typeface="Catamaran"/>
                        </a:rPr>
                        <a:t>Hemoglobinuria paroxistica </a:t>
                      </a:r>
                      <a:endParaRPr sz="160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a:solidFill>
                            <a:schemeClr val="lt1"/>
                          </a:solidFill>
                          <a:latin typeface="Montserrat" panose="00000500000000000000" pitchFamily="50" charset="0"/>
                          <a:sym typeface="Catamaran"/>
                        </a:rPr>
                        <a:t>Válvulas protésicas </a:t>
                      </a:r>
                      <a:endParaRPr sz="1600">
                        <a:solidFill>
                          <a:schemeClr val="lt1"/>
                        </a:solidFill>
                        <a:latin typeface="Montserrat" panose="00000500000000000000" pitchFamily="50" charset="0"/>
                        <a:sym typeface="Catamaran"/>
                      </a:endParaRPr>
                    </a:p>
                    <a:p>
                      <a:pPr marL="457200" lvl="0" indent="-342900" algn="l" rtl="0">
                        <a:spcBef>
                          <a:spcPts val="0"/>
                        </a:spcBef>
                        <a:spcAft>
                          <a:spcPts val="0"/>
                        </a:spcAft>
                        <a:buClr>
                          <a:schemeClr val="lt1"/>
                        </a:buClr>
                        <a:buSzPts val="1800"/>
                        <a:buFont typeface="Catamaran"/>
                        <a:buChar char="●"/>
                      </a:pPr>
                      <a:r>
                        <a:rPr lang="en" sz="1600">
                          <a:solidFill>
                            <a:schemeClr val="lt1"/>
                          </a:solidFill>
                          <a:latin typeface="Montserrat" panose="00000500000000000000" pitchFamily="50" charset="0"/>
                          <a:sym typeface="Catamaran"/>
                        </a:rPr>
                        <a:t>Malaria </a:t>
                      </a:r>
                      <a:endParaRPr sz="1600">
                        <a:solidFill>
                          <a:schemeClr val="lt1"/>
                        </a:solidFill>
                        <a:latin typeface="Montserrat" panose="00000500000000000000" pitchFamily="50" charset="0"/>
                        <a:ea typeface="Catamaran"/>
                        <a:cs typeface="Catamaran"/>
                        <a:sym typeface="Catamaran"/>
                      </a:endParaRPr>
                    </a:p>
                  </a:txBody>
                  <a:tcPr marL="91425" marR="91425" marT="91425" marB="91425"/>
                </a:tc>
                <a:tc>
                  <a:txBody>
                    <a:bodyPr/>
                    <a:lstStyle/>
                    <a:p>
                      <a:pPr marL="457200" lvl="0" indent="-342900" algn="l" rtl="0">
                        <a:spcBef>
                          <a:spcPts val="0"/>
                        </a:spcBef>
                        <a:spcAft>
                          <a:spcPts val="0"/>
                        </a:spcAft>
                        <a:buClr>
                          <a:schemeClr val="lt1"/>
                        </a:buClr>
                        <a:buSzPts val="1800"/>
                        <a:buFont typeface="Catamaran"/>
                        <a:buChar char="●"/>
                      </a:pPr>
                      <a:r>
                        <a:rPr lang="es-ES_tradnl" sz="1600" noProof="0" dirty="0" err="1">
                          <a:solidFill>
                            <a:schemeClr val="lt1"/>
                          </a:solidFill>
                          <a:latin typeface="Montserrat" panose="00000500000000000000" pitchFamily="50" charset="0"/>
                          <a:sym typeface="Catamaran"/>
                        </a:rPr>
                        <a:t>Rhabdomyolysis</a:t>
                      </a:r>
                      <a:r>
                        <a:rPr lang="es-ES_tradnl" sz="1600" noProof="0" dirty="0">
                          <a:solidFill>
                            <a:schemeClr val="lt1"/>
                          </a:solidFill>
                          <a:latin typeface="Montserrat" panose="00000500000000000000" pitchFamily="50" charset="0"/>
                          <a:sym typeface="Catamaran"/>
                        </a:rPr>
                        <a:t> </a:t>
                      </a:r>
                    </a:p>
                    <a:p>
                      <a:pPr marL="457200" lvl="0" indent="-342900" algn="l" rtl="0">
                        <a:spcBef>
                          <a:spcPts val="0"/>
                        </a:spcBef>
                        <a:spcAft>
                          <a:spcPts val="0"/>
                        </a:spcAft>
                        <a:buClr>
                          <a:schemeClr val="lt1"/>
                        </a:buClr>
                        <a:buSzPts val="1800"/>
                        <a:buFont typeface="Catamaran"/>
                        <a:buChar char="●"/>
                      </a:pPr>
                      <a:r>
                        <a:rPr lang="es-ES_tradnl" sz="1600" noProof="0" dirty="0">
                          <a:solidFill>
                            <a:schemeClr val="lt1"/>
                          </a:solidFill>
                          <a:latin typeface="Montserrat" panose="00000500000000000000" pitchFamily="50" charset="0"/>
                          <a:sym typeface="Catamaran"/>
                        </a:rPr>
                        <a:t>Hipertermia </a:t>
                      </a:r>
                    </a:p>
                    <a:p>
                      <a:pPr marL="457200" lvl="0" indent="-342900" algn="l" rtl="0">
                        <a:spcBef>
                          <a:spcPts val="0"/>
                        </a:spcBef>
                        <a:spcAft>
                          <a:spcPts val="0"/>
                        </a:spcAft>
                        <a:buClr>
                          <a:schemeClr val="lt1"/>
                        </a:buClr>
                        <a:buSzPts val="1800"/>
                        <a:buFont typeface="Catamaran"/>
                        <a:buChar char="●"/>
                      </a:pPr>
                      <a:r>
                        <a:rPr lang="es-ES_tradnl" sz="1600" noProof="0" dirty="0">
                          <a:solidFill>
                            <a:schemeClr val="lt1"/>
                          </a:solidFill>
                          <a:latin typeface="Montserrat" panose="00000500000000000000" pitchFamily="50" charset="0"/>
                          <a:sym typeface="Catamaran"/>
                        </a:rPr>
                        <a:t>Ejercicio </a:t>
                      </a:r>
                    </a:p>
                    <a:p>
                      <a:pPr marL="457200" lvl="0" indent="-342900" algn="l" rtl="0">
                        <a:spcBef>
                          <a:spcPts val="0"/>
                        </a:spcBef>
                        <a:spcAft>
                          <a:spcPts val="0"/>
                        </a:spcAft>
                        <a:buClr>
                          <a:schemeClr val="lt1"/>
                        </a:buClr>
                        <a:buSzPts val="1800"/>
                        <a:buFont typeface="Catamaran"/>
                        <a:buChar char="●"/>
                      </a:pPr>
                      <a:r>
                        <a:rPr lang="es-ES_tradnl" sz="1600" noProof="0" dirty="0">
                          <a:solidFill>
                            <a:schemeClr val="lt1"/>
                          </a:solidFill>
                          <a:latin typeface="Montserrat" panose="00000500000000000000" pitchFamily="50" charset="0"/>
                          <a:sym typeface="Catamaran"/>
                        </a:rPr>
                        <a:t>Miositis </a:t>
                      </a:r>
                    </a:p>
                    <a:p>
                      <a:pPr marL="457200" lvl="0" indent="-342900" algn="l" rtl="0">
                        <a:spcBef>
                          <a:spcPts val="0"/>
                        </a:spcBef>
                        <a:spcAft>
                          <a:spcPts val="0"/>
                        </a:spcAft>
                        <a:buClr>
                          <a:schemeClr val="lt1"/>
                        </a:buClr>
                        <a:buSzPts val="1800"/>
                        <a:buFont typeface="Catamaran"/>
                        <a:buChar char="●"/>
                      </a:pPr>
                      <a:r>
                        <a:rPr lang="es-ES_tradnl" sz="1600" noProof="0" dirty="0">
                          <a:solidFill>
                            <a:schemeClr val="lt1"/>
                          </a:solidFill>
                          <a:latin typeface="Montserrat" panose="00000500000000000000" pitchFamily="50" charset="0"/>
                          <a:sym typeface="Catamaran"/>
                        </a:rPr>
                        <a:t>Veneno </a:t>
                      </a:r>
                      <a:endParaRPr lang="es-ES_tradnl" sz="1600" noProof="0" dirty="0">
                        <a:solidFill>
                          <a:schemeClr val="lt1"/>
                        </a:solidFill>
                        <a:latin typeface="Montserrat" panose="00000500000000000000" pitchFamily="50" charset="0"/>
                        <a:ea typeface="Catamaran"/>
                        <a:cs typeface="Catamaran"/>
                        <a:sym typeface="Catamaran"/>
                      </a:endParaRPr>
                    </a:p>
                  </a:txBody>
                  <a:tcPr marL="91425" marR="91425" marT="91425" marB="91425"/>
                </a:tc>
                <a:tc>
                  <a:txBody>
                    <a:bodyPr/>
                    <a:lstStyle/>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Succinilcolina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Anfotericina B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Barbituricos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Cocaína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Codeina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Diazepam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Etanol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Heroína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Estatinas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Metadona </a:t>
                      </a:r>
                      <a:endParaRPr sz="1400" dirty="0">
                        <a:solidFill>
                          <a:schemeClr val="lt1"/>
                        </a:solidFill>
                        <a:latin typeface="Montserrat" panose="00000500000000000000" pitchFamily="50" charset="0"/>
                        <a:sym typeface="Catamaran"/>
                      </a:endParaRPr>
                    </a:p>
                    <a:p>
                      <a:pPr marL="457200" lvl="0" indent="-323850" algn="l" rtl="0">
                        <a:spcBef>
                          <a:spcPts val="0"/>
                        </a:spcBef>
                        <a:spcAft>
                          <a:spcPts val="0"/>
                        </a:spcAft>
                        <a:buClr>
                          <a:schemeClr val="lt1"/>
                        </a:buClr>
                        <a:buSzPts val="1500"/>
                        <a:buFont typeface="Catamaran"/>
                        <a:buChar char="●"/>
                      </a:pPr>
                      <a:r>
                        <a:rPr lang="en" sz="1400" dirty="0">
                          <a:solidFill>
                            <a:schemeClr val="lt1"/>
                          </a:solidFill>
                          <a:latin typeface="Montserrat" panose="00000500000000000000" pitchFamily="50" charset="0"/>
                          <a:sym typeface="Catamaran"/>
                        </a:rPr>
                        <a:t>Acetaminofén </a:t>
                      </a:r>
                      <a:endParaRPr sz="1400" dirty="0">
                        <a:solidFill>
                          <a:schemeClr val="lt1"/>
                        </a:solidFill>
                        <a:latin typeface="Montserrat" panose="00000500000000000000" pitchFamily="50" charset="0"/>
                        <a:sym typeface="Catamaran"/>
                      </a:endParaRPr>
                    </a:p>
                    <a:p>
                      <a:pPr marL="0" lvl="0" indent="0" algn="l" rtl="0">
                        <a:spcBef>
                          <a:spcPts val="1600"/>
                        </a:spcBef>
                        <a:spcAft>
                          <a:spcPts val="1600"/>
                        </a:spcAft>
                        <a:buNone/>
                      </a:pPr>
                      <a:endParaRPr sz="1600" dirty="0">
                        <a:latin typeface="Montserrat" panose="00000500000000000000" pitchFamily="50" charset="0"/>
                      </a:endParaRPr>
                    </a:p>
                  </a:txBody>
                  <a:tcPr marL="91425" marR="91425" marT="91425" marB="91425"/>
                </a:tc>
                <a:extLst>
                  <a:ext uri="{0D108BD9-81ED-4DB2-BD59-A6C34878D82A}">
                    <a16:rowId xmlns:a16="http://schemas.microsoft.com/office/drawing/2014/main" val="10001"/>
                  </a:ext>
                </a:extLst>
              </a:tr>
            </a:tbl>
          </a:graphicData>
        </a:graphic>
      </p:graphicFrame>
      <p:sp>
        <p:nvSpPr>
          <p:cNvPr id="6" name="Title 1">
            <a:extLst>
              <a:ext uri="{FF2B5EF4-FFF2-40B4-BE49-F238E27FC236}">
                <a16:creationId xmlns:a16="http://schemas.microsoft.com/office/drawing/2014/main" id="{108EEF24-A5CE-714C-B798-B6E6B21A43F1}"/>
              </a:ext>
            </a:extLst>
          </p:cNvPr>
          <p:cNvSpPr>
            <a:spLocks noGrp="1"/>
          </p:cNvSpPr>
          <p:nvPr>
            <p:ph type="title"/>
          </p:nvPr>
        </p:nvSpPr>
        <p:spPr>
          <a:xfrm>
            <a:off x="838200" y="365125"/>
            <a:ext cx="10515600" cy="1325563"/>
          </a:xfrm>
        </p:spPr>
        <p:txBody>
          <a:bodyPr/>
          <a:lstStyle/>
          <a:p>
            <a:r>
              <a:rPr lang="es-ES_tradnl" dirty="0"/>
              <a:t>HEMATURIA MICROSCÓPICA</a:t>
            </a:r>
          </a:p>
        </p:txBody>
      </p:sp>
    </p:spTree>
    <p:extLst>
      <p:ext uri="{BB962C8B-B14F-4D97-AF65-F5344CB8AC3E}">
        <p14:creationId xmlns:p14="http://schemas.microsoft.com/office/powerpoint/2010/main" val="26510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EAAC0610-D959-D44A-8E37-6CBF9040DB60}"/>
              </a:ext>
            </a:extLst>
          </p:cNvPr>
          <p:cNvSpPr>
            <a:spLocks noGrp="1"/>
          </p:cNvSpPr>
          <p:nvPr>
            <p:ph type="title"/>
          </p:nvPr>
        </p:nvSpPr>
        <p:spPr/>
        <p:txBody>
          <a:bodyPr/>
          <a:lstStyle/>
          <a:p>
            <a:r>
              <a:rPr lang="es-CO" dirty="0"/>
              <a:t>RIESGO DE MALIGNIDAD</a:t>
            </a:r>
            <a:endParaRPr lang="en-US" dirty="0"/>
          </a:p>
        </p:txBody>
      </p:sp>
      <p:graphicFrame>
        <p:nvGraphicFramePr>
          <p:cNvPr id="6" name="Tabla 5">
            <a:extLst>
              <a:ext uri="{FF2B5EF4-FFF2-40B4-BE49-F238E27FC236}">
                <a16:creationId xmlns:a16="http://schemas.microsoft.com/office/drawing/2014/main" id="{B42561C8-A50D-6E4B-B65E-B1B10F2EF6B9}"/>
              </a:ext>
            </a:extLst>
          </p:cNvPr>
          <p:cNvGraphicFramePr>
            <a:graphicFrameLocks noGrp="1"/>
          </p:cNvGraphicFramePr>
          <p:nvPr>
            <p:extLst>
              <p:ext uri="{D42A27DB-BD31-4B8C-83A1-F6EECF244321}">
                <p14:modId xmlns:p14="http://schemas.microsoft.com/office/powerpoint/2010/main" val="1429760398"/>
              </p:ext>
            </p:extLst>
          </p:nvPr>
        </p:nvGraphicFramePr>
        <p:xfrm>
          <a:off x="2032000" y="1667797"/>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835288605"/>
                    </a:ext>
                  </a:extLst>
                </a:gridCol>
                <a:gridCol w="2709333">
                  <a:extLst>
                    <a:ext uri="{9D8B030D-6E8A-4147-A177-3AD203B41FA5}">
                      <a16:colId xmlns:a16="http://schemas.microsoft.com/office/drawing/2014/main" val="2425273372"/>
                    </a:ext>
                  </a:extLst>
                </a:gridCol>
                <a:gridCol w="2709333">
                  <a:extLst>
                    <a:ext uri="{9D8B030D-6E8A-4147-A177-3AD203B41FA5}">
                      <a16:colId xmlns:a16="http://schemas.microsoft.com/office/drawing/2014/main" val="3952337855"/>
                    </a:ext>
                  </a:extLst>
                </a:gridCol>
              </a:tblGrid>
              <a:tr h="370840">
                <a:tc>
                  <a:txBody>
                    <a:bodyPr/>
                    <a:lstStyle/>
                    <a:p>
                      <a:endParaRPr lang="es-CO" dirty="0">
                        <a:latin typeface="Montserrat" panose="00000500000000000000" pitchFamily="50" charset="0"/>
                      </a:endParaRPr>
                    </a:p>
                  </a:txBody>
                  <a:tcPr/>
                </a:tc>
                <a:tc>
                  <a:txBody>
                    <a:bodyPr/>
                    <a:lstStyle/>
                    <a:p>
                      <a:r>
                        <a:rPr lang="es-CO" dirty="0" err="1">
                          <a:latin typeface="Montserrat" panose="00000500000000000000" pitchFamily="50" charset="0"/>
                        </a:rPr>
                        <a:t>Macrohematuria</a:t>
                      </a:r>
                      <a:endParaRPr lang="es-CO" dirty="0">
                        <a:latin typeface="Montserrat" panose="00000500000000000000" pitchFamily="50" charset="0"/>
                      </a:endParaRPr>
                    </a:p>
                  </a:txBody>
                  <a:tcPr/>
                </a:tc>
                <a:tc>
                  <a:txBody>
                    <a:bodyPr/>
                    <a:lstStyle/>
                    <a:p>
                      <a:r>
                        <a:rPr lang="es-CO" dirty="0" err="1">
                          <a:latin typeface="Montserrat" panose="00000500000000000000" pitchFamily="50" charset="0"/>
                        </a:rPr>
                        <a:t>Microhematuria</a:t>
                      </a:r>
                      <a:endParaRPr lang="es-CO" dirty="0">
                        <a:latin typeface="Montserrat" panose="00000500000000000000" pitchFamily="50" charset="0"/>
                      </a:endParaRPr>
                    </a:p>
                  </a:txBody>
                  <a:tcPr/>
                </a:tc>
                <a:extLst>
                  <a:ext uri="{0D108BD9-81ED-4DB2-BD59-A6C34878D82A}">
                    <a16:rowId xmlns:a16="http://schemas.microsoft.com/office/drawing/2014/main" val="2383150888"/>
                  </a:ext>
                </a:extLst>
              </a:tr>
              <a:tr h="370840">
                <a:tc>
                  <a:txBody>
                    <a:bodyPr/>
                    <a:lstStyle/>
                    <a:p>
                      <a:r>
                        <a:rPr lang="es-CO" dirty="0">
                          <a:latin typeface="Montserrat" panose="00000500000000000000" pitchFamily="50" charset="0"/>
                        </a:rPr>
                        <a:t>Vejiga</a:t>
                      </a:r>
                    </a:p>
                  </a:txBody>
                  <a:tcPr/>
                </a:tc>
                <a:tc>
                  <a:txBody>
                    <a:bodyPr/>
                    <a:lstStyle/>
                    <a:p>
                      <a:r>
                        <a:rPr lang="es-CO" dirty="0">
                          <a:latin typeface="Montserrat" panose="00000500000000000000" pitchFamily="50" charset="0"/>
                        </a:rPr>
                        <a:t>11%</a:t>
                      </a:r>
                    </a:p>
                  </a:txBody>
                  <a:tcPr/>
                </a:tc>
                <a:tc>
                  <a:txBody>
                    <a:bodyPr/>
                    <a:lstStyle/>
                    <a:p>
                      <a:r>
                        <a:rPr lang="es-CO" dirty="0">
                          <a:latin typeface="Montserrat" panose="00000500000000000000" pitchFamily="50" charset="0"/>
                        </a:rPr>
                        <a:t>2,7%</a:t>
                      </a:r>
                    </a:p>
                  </a:txBody>
                  <a:tcPr/>
                </a:tc>
                <a:extLst>
                  <a:ext uri="{0D108BD9-81ED-4DB2-BD59-A6C34878D82A}">
                    <a16:rowId xmlns:a16="http://schemas.microsoft.com/office/drawing/2014/main" val="2671124101"/>
                  </a:ext>
                </a:extLst>
              </a:tr>
              <a:tr h="370840">
                <a:tc>
                  <a:txBody>
                    <a:bodyPr/>
                    <a:lstStyle/>
                    <a:p>
                      <a:r>
                        <a:rPr lang="es-CO" dirty="0">
                          <a:latin typeface="Montserrat" panose="00000500000000000000" pitchFamily="50" charset="0"/>
                        </a:rPr>
                        <a:t>Renal</a:t>
                      </a:r>
                    </a:p>
                  </a:txBody>
                  <a:tcPr/>
                </a:tc>
                <a:tc>
                  <a:txBody>
                    <a:bodyPr/>
                    <a:lstStyle/>
                    <a:p>
                      <a:r>
                        <a:rPr lang="es-CO" dirty="0">
                          <a:latin typeface="Montserrat" panose="00000500000000000000" pitchFamily="50" charset="0"/>
                        </a:rPr>
                        <a:t>1,4%</a:t>
                      </a:r>
                    </a:p>
                  </a:txBody>
                  <a:tcPr/>
                </a:tc>
                <a:tc>
                  <a:txBody>
                    <a:bodyPr/>
                    <a:lstStyle/>
                    <a:p>
                      <a:r>
                        <a:rPr lang="es-CO" dirty="0">
                          <a:latin typeface="Montserrat" panose="00000500000000000000" pitchFamily="50" charset="0"/>
                        </a:rPr>
                        <a:t>0,4%</a:t>
                      </a:r>
                    </a:p>
                  </a:txBody>
                  <a:tcPr/>
                </a:tc>
                <a:extLst>
                  <a:ext uri="{0D108BD9-81ED-4DB2-BD59-A6C34878D82A}">
                    <a16:rowId xmlns:a16="http://schemas.microsoft.com/office/drawing/2014/main" val="271126846"/>
                  </a:ext>
                </a:extLst>
              </a:tr>
              <a:tr h="370840">
                <a:tc>
                  <a:txBody>
                    <a:bodyPr/>
                    <a:lstStyle/>
                    <a:p>
                      <a:r>
                        <a:rPr lang="es-CO" dirty="0">
                          <a:latin typeface="Montserrat" panose="00000500000000000000" pitchFamily="50" charset="0"/>
                        </a:rPr>
                        <a:t>Urotelial alto</a:t>
                      </a:r>
                    </a:p>
                  </a:txBody>
                  <a:tcPr/>
                </a:tc>
                <a:tc>
                  <a:txBody>
                    <a:bodyPr/>
                    <a:lstStyle/>
                    <a:p>
                      <a:r>
                        <a:rPr lang="es-CO" dirty="0">
                          <a:latin typeface="Montserrat" panose="00000500000000000000" pitchFamily="50" charset="0"/>
                        </a:rPr>
                        <a:t>0,8%</a:t>
                      </a:r>
                    </a:p>
                  </a:txBody>
                  <a:tcPr/>
                </a:tc>
                <a:tc>
                  <a:txBody>
                    <a:bodyPr/>
                    <a:lstStyle/>
                    <a:p>
                      <a:r>
                        <a:rPr lang="es-CO" dirty="0">
                          <a:latin typeface="Montserrat" panose="00000500000000000000" pitchFamily="50" charset="0"/>
                        </a:rPr>
                        <a:t>0%</a:t>
                      </a:r>
                    </a:p>
                  </a:txBody>
                  <a:tcPr/>
                </a:tc>
                <a:extLst>
                  <a:ext uri="{0D108BD9-81ED-4DB2-BD59-A6C34878D82A}">
                    <a16:rowId xmlns:a16="http://schemas.microsoft.com/office/drawing/2014/main" val="3710995501"/>
                  </a:ext>
                </a:extLst>
              </a:tr>
            </a:tbl>
          </a:graphicData>
        </a:graphic>
      </p:graphicFrame>
    </p:spTree>
    <p:extLst>
      <p:ext uri="{BB962C8B-B14F-4D97-AF65-F5344CB8AC3E}">
        <p14:creationId xmlns:p14="http://schemas.microsoft.com/office/powerpoint/2010/main" val="154578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32B3-4511-1E44-A02C-453288B53BBB}"/>
              </a:ext>
            </a:extLst>
          </p:cNvPr>
          <p:cNvSpPr>
            <a:spLocks noGrp="1"/>
          </p:cNvSpPr>
          <p:nvPr>
            <p:ph type="title"/>
          </p:nvPr>
        </p:nvSpPr>
        <p:spPr/>
        <p:txBody>
          <a:bodyPr/>
          <a:lstStyle/>
          <a:p>
            <a:r>
              <a:rPr lang="es-ES" dirty="0"/>
              <a:t>CLASIFICACIÓN</a:t>
            </a:r>
            <a:endParaRPr lang="es-ES_tradnl" dirty="0"/>
          </a:p>
        </p:txBody>
      </p:sp>
      <p:sp>
        <p:nvSpPr>
          <p:cNvPr id="3" name="Content Placeholder 2">
            <a:extLst>
              <a:ext uri="{FF2B5EF4-FFF2-40B4-BE49-F238E27FC236}">
                <a16:creationId xmlns:a16="http://schemas.microsoft.com/office/drawing/2014/main" id="{7F567538-0F8D-434A-89A8-4200688C4FDB}"/>
              </a:ext>
            </a:extLst>
          </p:cNvPr>
          <p:cNvSpPr>
            <a:spLocks noGrp="1"/>
          </p:cNvSpPr>
          <p:nvPr>
            <p:ph idx="1"/>
          </p:nvPr>
        </p:nvSpPr>
        <p:spPr>
          <a:xfrm>
            <a:off x="838202" y="1678775"/>
            <a:ext cx="10667997" cy="2090392"/>
          </a:xfrm>
        </p:spPr>
        <p:txBody>
          <a:bodyPr/>
          <a:lstStyle/>
          <a:p>
            <a:pPr marL="0" indent="0">
              <a:buNone/>
            </a:pPr>
            <a:r>
              <a:rPr lang="es-ES_tradnl" dirty="0"/>
              <a:t>Comportamiento en el tiempo </a:t>
            </a:r>
          </a:p>
        </p:txBody>
      </p:sp>
      <p:graphicFrame>
        <p:nvGraphicFramePr>
          <p:cNvPr id="5" name="Diagrama 3">
            <a:extLst>
              <a:ext uri="{FF2B5EF4-FFF2-40B4-BE49-F238E27FC236}">
                <a16:creationId xmlns:a16="http://schemas.microsoft.com/office/drawing/2014/main" id="{05029FE0-3E3F-A244-9729-6707D9F1650B}"/>
              </a:ext>
            </a:extLst>
          </p:cNvPr>
          <p:cNvGraphicFramePr/>
          <p:nvPr>
            <p:extLst>
              <p:ext uri="{D42A27DB-BD31-4B8C-83A1-F6EECF244321}">
                <p14:modId xmlns:p14="http://schemas.microsoft.com/office/powerpoint/2010/main" val="2657802024"/>
              </p:ext>
            </p:extLst>
          </p:nvPr>
        </p:nvGraphicFramePr>
        <p:xfrm>
          <a:off x="5448297" y="1832999"/>
          <a:ext cx="6057902" cy="2429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9166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CBD58ACE-11DE-0E4C-9B51-F62DE08B1946}"/>
              </a:ext>
            </a:extLst>
          </p:cNvPr>
          <p:cNvSpPr>
            <a:spLocks noGrp="1"/>
          </p:cNvSpPr>
          <p:nvPr>
            <p:ph idx="1"/>
          </p:nvPr>
        </p:nvSpPr>
        <p:spPr>
          <a:xfrm>
            <a:off x="838200" y="1560930"/>
            <a:ext cx="10667997" cy="2090392"/>
          </a:xfrm>
        </p:spPr>
        <p:txBody>
          <a:bodyPr/>
          <a:lstStyle/>
          <a:p>
            <a:pPr marL="0" indent="0">
              <a:buNone/>
            </a:pPr>
            <a:r>
              <a:rPr lang="es-ES" dirty="0"/>
              <a:t>Origen </a:t>
            </a:r>
          </a:p>
        </p:txBody>
      </p:sp>
      <p:sp>
        <p:nvSpPr>
          <p:cNvPr id="7" name="Title 1">
            <a:extLst>
              <a:ext uri="{FF2B5EF4-FFF2-40B4-BE49-F238E27FC236}">
                <a16:creationId xmlns:a16="http://schemas.microsoft.com/office/drawing/2014/main" id="{27272507-146B-A945-BA68-B9ABBE7CF1DF}"/>
              </a:ext>
            </a:extLst>
          </p:cNvPr>
          <p:cNvSpPr>
            <a:spLocks noGrp="1"/>
          </p:cNvSpPr>
          <p:nvPr>
            <p:ph type="title"/>
          </p:nvPr>
        </p:nvSpPr>
        <p:spPr>
          <a:xfrm>
            <a:off x="838200" y="365125"/>
            <a:ext cx="10515600" cy="1325563"/>
          </a:xfrm>
        </p:spPr>
        <p:txBody>
          <a:bodyPr/>
          <a:lstStyle/>
          <a:p>
            <a:r>
              <a:rPr lang="es-ES" dirty="0"/>
              <a:t>CLASIFICACIÓN</a:t>
            </a:r>
            <a:endParaRPr lang="es-ES_tradnl" dirty="0"/>
          </a:p>
        </p:txBody>
      </p:sp>
      <p:graphicFrame>
        <p:nvGraphicFramePr>
          <p:cNvPr id="8" name="Tabla 5">
            <a:extLst>
              <a:ext uri="{FF2B5EF4-FFF2-40B4-BE49-F238E27FC236}">
                <a16:creationId xmlns:a16="http://schemas.microsoft.com/office/drawing/2014/main" id="{D757712C-5C92-D242-9578-0EA21F199EB0}"/>
              </a:ext>
            </a:extLst>
          </p:cNvPr>
          <p:cNvGraphicFramePr>
            <a:graphicFrameLocks noGrp="1"/>
          </p:cNvGraphicFramePr>
          <p:nvPr>
            <p:extLst>
              <p:ext uri="{D42A27DB-BD31-4B8C-83A1-F6EECF244321}">
                <p14:modId xmlns:p14="http://schemas.microsoft.com/office/powerpoint/2010/main" val="2496267104"/>
              </p:ext>
            </p:extLst>
          </p:nvPr>
        </p:nvGraphicFramePr>
        <p:xfrm>
          <a:off x="2866232" y="1733887"/>
          <a:ext cx="8858865" cy="2164207"/>
        </p:xfrm>
        <a:graphic>
          <a:graphicData uri="http://schemas.openxmlformats.org/drawingml/2006/table">
            <a:tbl>
              <a:tblPr firstRow="1" bandRow="1">
                <a:tableStyleId>{5C22544A-7EE6-4342-B048-85BDC9FD1C3A}</a:tableStyleId>
              </a:tblPr>
              <a:tblGrid>
                <a:gridCol w="2850360">
                  <a:extLst>
                    <a:ext uri="{9D8B030D-6E8A-4147-A177-3AD203B41FA5}">
                      <a16:colId xmlns:a16="http://schemas.microsoft.com/office/drawing/2014/main" val="3976130888"/>
                    </a:ext>
                  </a:extLst>
                </a:gridCol>
                <a:gridCol w="3055550">
                  <a:extLst>
                    <a:ext uri="{9D8B030D-6E8A-4147-A177-3AD203B41FA5}">
                      <a16:colId xmlns:a16="http://schemas.microsoft.com/office/drawing/2014/main" val="664752409"/>
                    </a:ext>
                  </a:extLst>
                </a:gridCol>
                <a:gridCol w="2952955">
                  <a:extLst>
                    <a:ext uri="{9D8B030D-6E8A-4147-A177-3AD203B41FA5}">
                      <a16:colId xmlns:a16="http://schemas.microsoft.com/office/drawing/2014/main" val="3175032220"/>
                    </a:ext>
                  </a:extLst>
                </a:gridCol>
              </a:tblGrid>
              <a:tr h="323555">
                <a:tc>
                  <a:txBody>
                    <a:bodyPr/>
                    <a:lstStyle/>
                    <a:p>
                      <a:pPr marL="0" algn="ctr" rtl="0" eaLnBrk="1" latinLnBrk="0" hangingPunct="1">
                        <a:spcBef>
                          <a:spcPts val="0"/>
                        </a:spcBef>
                        <a:spcAft>
                          <a:spcPts val="0"/>
                        </a:spcAft>
                      </a:pPr>
                      <a:r>
                        <a:rPr lang="es-ES">
                          <a:effectLst/>
                          <a:latin typeface="Montserrat" panose="00000500000000000000" pitchFamily="50" charset="0"/>
                        </a:rPr>
                        <a:t>CARACTERÍSTICAS</a:t>
                      </a: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NO GLOMERULAR</a:t>
                      </a:r>
                    </a:p>
                  </a:txBody>
                  <a:tcPr marL="0" marR="0" marT="0" marB="0" anchor="ctr"/>
                </a:tc>
                <a:tc>
                  <a:txBody>
                    <a:bodyPr/>
                    <a:lstStyle/>
                    <a:p>
                      <a:pPr marL="0" lvl="0" algn="ctr">
                        <a:spcBef>
                          <a:spcPts val="0"/>
                        </a:spcBef>
                        <a:spcAft>
                          <a:spcPts val="0"/>
                        </a:spcAft>
                        <a:buNone/>
                      </a:pPr>
                      <a:r>
                        <a:rPr lang="es-CO" sz="1800" kern="1200">
                          <a:effectLst/>
                          <a:latin typeface="Montserrat" panose="00000500000000000000" pitchFamily="50" charset="0"/>
                        </a:rPr>
                        <a:t>GLOMERULAR</a:t>
                      </a:r>
                      <a:endParaRPr lang="es-ES">
                        <a:latin typeface="Montserrat" panose="00000500000000000000" pitchFamily="50" charset="0"/>
                      </a:endParaRPr>
                    </a:p>
                  </a:txBody>
                  <a:tcPr marL="0" marR="0" marT="0" marB="0" anchor="ctr"/>
                </a:tc>
                <a:extLst>
                  <a:ext uri="{0D108BD9-81ED-4DB2-BD59-A6C34878D82A}">
                    <a16:rowId xmlns:a16="http://schemas.microsoft.com/office/drawing/2014/main" val="241215919"/>
                  </a:ext>
                </a:extLst>
              </a:tr>
              <a:tr h="323555">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Color</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dirty="0">
                          <a:effectLst/>
                          <a:latin typeface="Montserrat" panose="00000500000000000000" pitchFamily="50" charset="0"/>
                        </a:rPr>
                        <a:t>Rojo o rosado</a:t>
                      </a:r>
                      <a:endParaRPr lang="es-CO" dirty="0">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Rojo, marrón, negro.</a:t>
                      </a:r>
                      <a:endParaRPr lang="es-CO">
                        <a:effectLst/>
                        <a:latin typeface="Montserrat" panose="00000500000000000000" pitchFamily="50" charset="0"/>
                      </a:endParaRPr>
                    </a:p>
                  </a:txBody>
                  <a:tcPr marL="0" marR="0" marT="0" marB="0" anchor="ctr"/>
                </a:tc>
                <a:extLst>
                  <a:ext uri="{0D108BD9-81ED-4DB2-BD59-A6C34878D82A}">
                    <a16:rowId xmlns:a16="http://schemas.microsoft.com/office/drawing/2014/main" val="1610622501"/>
                  </a:ext>
                </a:extLst>
              </a:tr>
              <a:tr h="323555">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Coágulos</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dirty="0">
                          <a:effectLst/>
                          <a:latin typeface="Montserrat" panose="00000500000000000000" pitchFamily="50" charset="0"/>
                        </a:rPr>
                        <a:t>Pueden estar presentes</a:t>
                      </a:r>
                      <a:endParaRPr lang="es-CO" dirty="0">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Ausentes</a:t>
                      </a:r>
                      <a:endParaRPr lang="es-CO">
                        <a:effectLst/>
                        <a:latin typeface="Montserrat" panose="00000500000000000000" pitchFamily="50" charset="0"/>
                      </a:endParaRPr>
                    </a:p>
                  </a:txBody>
                  <a:tcPr marL="0" marR="0" marT="0" marB="0" anchor="ctr"/>
                </a:tc>
                <a:extLst>
                  <a:ext uri="{0D108BD9-81ED-4DB2-BD59-A6C34878D82A}">
                    <a16:rowId xmlns:a16="http://schemas.microsoft.com/office/drawing/2014/main" val="402211551"/>
                  </a:ext>
                </a:extLst>
              </a:tr>
              <a:tr h="307377">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Proteinuria</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dirty="0">
                          <a:effectLst/>
                          <a:latin typeface="Montserrat" panose="00000500000000000000" pitchFamily="50" charset="0"/>
                        </a:rPr>
                        <a:t>&lt; 500 mg/día</a:t>
                      </a:r>
                      <a:endParaRPr lang="es-CO" dirty="0">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Puede ser  &gt; 500 mg/día</a:t>
                      </a:r>
                      <a:endParaRPr lang="es-CO">
                        <a:effectLst/>
                        <a:latin typeface="Montserrat" panose="00000500000000000000" pitchFamily="50" charset="0"/>
                      </a:endParaRPr>
                    </a:p>
                  </a:txBody>
                  <a:tcPr marL="0" marR="0" marT="0" marB="0" anchor="ctr"/>
                </a:tc>
                <a:extLst>
                  <a:ext uri="{0D108BD9-81ED-4DB2-BD59-A6C34878D82A}">
                    <a16:rowId xmlns:a16="http://schemas.microsoft.com/office/drawing/2014/main" val="536292184"/>
                  </a:ext>
                </a:extLst>
              </a:tr>
              <a:tr h="562610">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Morfología eritrocitos</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Normal</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dirty="0">
                          <a:effectLst/>
                          <a:latin typeface="Montserrat" panose="00000500000000000000" pitchFamily="50" charset="0"/>
                        </a:rPr>
                        <a:t>Dismórficos &gt;80% o acantocitos &gt;5%</a:t>
                      </a:r>
                      <a:endParaRPr lang="es-CO" dirty="0">
                        <a:effectLst/>
                        <a:latin typeface="Montserrat" panose="00000500000000000000" pitchFamily="50" charset="0"/>
                      </a:endParaRPr>
                    </a:p>
                  </a:txBody>
                  <a:tcPr marL="0" marR="0" marT="0" marB="0" anchor="ctr"/>
                </a:tc>
                <a:extLst>
                  <a:ext uri="{0D108BD9-81ED-4DB2-BD59-A6C34878D82A}">
                    <a16:rowId xmlns:a16="http://schemas.microsoft.com/office/drawing/2014/main" val="2641507053"/>
                  </a:ext>
                </a:extLst>
              </a:tr>
              <a:tr h="323555">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Cilindros hemáticos</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a:effectLst/>
                          <a:latin typeface="Montserrat" panose="00000500000000000000" pitchFamily="50" charset="0"/>
                        </a:rPr>
                        <a:t>Ausentes</a:t>
                      </a:r>
                      <a:endParaRPr lang="es-CO">
                        <a:effectLst/>
                        <a:latin typeface="Montserrat" panose="00000500000000000000" pitchFamily="50" charset="0"/>
                      </a:endParaRPr>
                    </a:p>
                  </a:txBody>
                  <a:tcPr marL="0" marR="0" marT="0" marB="0" anchor="ctr"/>
                </a:tc>
                <a:tc>
                  <a:txBody>
                    <a:bodyPr/>
                    <a:lstStyle/>
                    <a:p>
                      <a:pPr marL="0" algn="ctr" rtl="0" eaLnBrk="1" latinLnBrk="0" hangingPunct="1">
                        <a:spcBef>
                          <a:spcPts val="0"/>
                        </a:spcBef>
                        <a:spcAft>
                          <a:spcPts val="0"/>
                        </a:spcAft>
                      </a:pPr>
                      <a:r>
                        <a:rPr lang="es-CO" sz="1800" kern="1200" dirty="0">
                          <a:effectLst/>
                          <a:latin typeface="Montserrat" panose="00000500000000000000" pitchFamily="50" charset="0"/>
                        </a:rPr>
                        <a:t>Pueden estar presentes</a:t>
                      </a:r>
                      <a:endParaRPr lang="es-CO" dirty="0">
                        <a:effectLst/>
                        <a:latin typeface="Montserrat" panose="00000500000000000000" pitchFamily="50" charset="0"/>
                      </a:endParaRPr>
                    </a:p>
                  </a:txBody>
                  <a:tcPr marL="0" marR="0" marT="0" marB="0" anchor="ctr"/>
                </a:tc>
                <a:extLst>
                  <a:ext uri="{0D108BD9-81ED-4DB2-BD59-A6C34878D82A}">
                    <a16:rowId xmlns:a16="http://schemas.microsoft.com/office/drawing/2014/main" val="3009272824"/>
                  </a:ext>
                </a:extLst>
              </a:tr>
            </a:tbl>
          </a:graphicData>
        </a:graphic>
      </p:graphicFrame>
    </p:spTree>
    <p:extLst>
      <p:ext uri="{BB962C8B-B14F-4D97-AF65-F5344CB8AC3E}">
        <p14:creationId xmlns:p14="http://schemas.microsoft.com/office/powerpoint/2010/main" val="357649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24E7-A55B-F040-BD21-E28940F974B6}"/>
              </a:ext>
            </a:extLst>
          </p:cNvPr>
          <p:cNvSpPr>
            <a:spLocks noGrp="1"/>
          </p:cNvSpPr>
          <p:nvPr>
            <p:ph type="title"/>
          </p:nvPr>
        </p:nvSpPr>
        <p:spPr/>
        <p:txBody>
          <a:bodyPr/>
          <a:lstStyle/>
          <a:p>
            <a:r>
              <a:rPr lang="es-ES_tradnl" dirty="0"/>
              <a:t>HEMATURIA GLOMERULAR</a:t>
            </a:r>
          </a:p>
        </p:txBody>
      </p:sp>
      <p:sp>
        <p:nvSpPr>
          <p:cNvPr id="3" name="Content Placeholder 2">
            <a:extLst>
              <a:ext uri="{FF2B5EF4-FFF2-40B4-BE49-F238E27FC236}">
                <a16:creationId xmlns:a16="http://schemas.microsoft.com/office/drawing/2014/main" id="{9900422D-E5CA-4043-8245-B44B4D8E70B8}"/>
              </a:ext>
            </a:extLst>
          </p:cNvPr>
          <p:cNvSpPr>
            <a:spLocks noGrp="1"/>
          </p:cNvSpPr>
          <p:nvPr>
            <p:ph idx="1"/>
          </p:nvPr>
        </p:nvSpPr>
        <p:spPr>
          <a:xfrm>
            <a:off x="685803" y="1464836"/>
            <a:ext cx="10667997" cy="2090392"/>
          </a:xfrm>
        </p:spPr>
        <p:txBody>
          <a:bodyPr>
            <a:normAutofit fontScale="92500"/>
          </a:bodyPr>
          <a:lstStyle/>
          <a:p>
            <a:r>
              <a:rPr lang="es-CO" dirty="0"/>
              <a:t>Familiares. </a:t>
            </a:r>
          </a:p>
          <a:p>
            <a:r>
              <a:rPr lang="es-CO" dirty="0"/>
              <a:t>Glomerulonefritis primaria.</a:t>
            </a:r>
          </a:p>
          <a:p>
            <a:pPr lvl="1"/>
            <a:r>
              <a:rPr lang="es-CO" dirty="0"/>
              <a:t>Focal y segmentaria Goodpasture, purpura de Henoch Shonlein, </a:t>
            </a:r>
            <a:r>
              <a:rPr lang="es-CO" b="1" dirty="0"/>
              <a:t>NEFROPATÍA IGA (BERGER), </a:t>
            </a:r>
            <a:r>
              <a:rPr lang="es-CO" dirty="0"/>
              <a:t>mesangioproliferativa, postinfecciosa, rápidamente progresiva.</a:t>
            </a:r>
          </a:p>
          <a:p>
            <a:r>
              <a:rPr lang="es-CO" dirty="0"/>
              <a:t>Glomerulonefritis secundarias.</a:t>
            </a:r>
          </a:p>
          <a:p>
            <a:pPr lvl="1"/>
            <a:r>
              <a:rPr lang="es-CO" dirty="0"/>
              <a:t>SHU, Nefritis lupica, PTT.</a:t>
            </a:r>
          </a:p>
          <a:p>
            <a:endParaRPr lang="es-ES_tradnl" dirty="0"/>
          </a:p>
        </p:txBody>
      </p:sp>
      <p:graphicFrame>
        <p:nvGraphicFramePr>
          <p:cNvPr id="5" name="Diagrama 5">
            <a:extLst>
              <a:ext uri="{FF2B5EF4-FFF2-40B4-BE49-F238E27FC236}">
                <a16:creationId xmlns:a16="http://schemas.microsoft.com/office/drawing/2014/main" id="{F6EC5D86-1A8B-9147-B196-7548C4A7B3E2}"/>
              </a:ext>
            </a:extLst>
          </p:cNvPr>
          <p:cNvGraphicFramePr/>
          <p:nvPr>
            <p:extLst>
              <p:ext uri="{D42A27DB-BD31-4B8C-83A1-F6EECF244321}">
                <p14:modId xmlns:p14="http://schemas.microsoft.com/office/powerpoint/2010/main" val="2001308086"/>
              </p:ext>
            </p:extLst>
          </p:nvPr>
        </p:nvGraphicFramePr>
        <p:xfrm>
          <a:off x="5919537" y="2791327"/>
          <a:ext cx="6272463" cy="3946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5575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72B51-5C0D-3C45-B2F5-E73E8196DB65}"/>
              </a:ext>
            </a:extLst>
          </p:cNvPr>
          <p:cNvSpPr>
            <a:spLocks noGrp="1"/>
          </p:cNvSpPr>
          <p:nvPr>
            <p:ph type="title"/>
          </p:nvPr>
        </p:nvSpPr>
        <p:spPr/>
        <p:txBody>
          <a:bodyPr/>
          <a:lstStyle/>
          <a:p>
            <a:r>
              <a:rPr lang="es-ES_tradnl" dirty="0"/>
              <a:t>HEMATURIA NO GLOMERULAR</a:t>
            </a:r>
          </a:p>
        </p:txBody>
      </p:sp>
      <p:sp>
        <p:nvSpPr>
          <p:cNvPr id="3" name="Content Placeholder 2">
            <a:extLst>
              <a:ext uri="{FF2B5EF4-FFF2-40B4-BE49-F238E27FC236}">
                <a16:creationId xmlns:a16="http://schemas.microsoft.com/office/drawing/2014/main" id="{481C8E4F-50ED-1F4C-A456-AA8AFB575C02}"/>
              </a:ext>
            </a:extLst>
          </p:cNvPr>
          <p:cNvSpPr>
            <a:spLocks noGrp="1"/>
          </p:cNvSpPr>
          <p:nvPr>
            <p:ph idx="1"/>
          </p:nvPr>
        </p:nvSpPr>
        <p:spPr>
          <a:xfrm>
            <a:off x="685801" y="1538449"/>
            <a:ext cx="10667997" cy="2529807"/>
          </a:xfrm>
        </p:spPr>
        <p:txBody>
          <a:bodyPr>
            <a:normAutofit fontScale="70000" lnSpcReduction="20000"/>
          </a:bodyPr>
          <a:lstStyle/>
          <a:p>
            <a:pPr lvl="0"/>
            <a:r>
              <a:rPr lang="es-CO" dirty="0"/>
              <a:t>NEOPLASICAS</a:t>
            </a:r>
            <a:endParaRPr lang="en-US" dirty="0"/>
          </a:p>
          <a:p>
            <a:pPr lvl="1"/>
            <a:r>
              <a:rPr lang="es-CO" dirty="0"/>
              <a:t>Cáncer de vejiga.</a:t>
            </a:r>
            <a:endParaRPr lang="en-US" dirty="0"/>
          </a:p>
          <a:p>
            <a:pPr lvl="1"/>
            <a:r>
              <a:rPr lang="es-CO" dirty="0"/>
              <a:t>Cáncer urotelial pelvis o uréter.</a:t>
            </a:r>
            <a:endParaRPr lang="en-US" dirty="0"/>
          </a:p>
          <a:p>
            <a:pPr lvl="1"/>
            <a:r>
              <a:rPr lang="es-CO" dirty="0"/>
              <a:t>Tumor renal cortical.</a:t>
            </a:r>
            <a:endParaRPr lang="en-US" dirty="0"/>
          </a:p>
          <a:p>
            <a:pPr lvl="1"/>
            <a:r>
              <a:rPr lang="es-CO" dirty="0"/>
              <a:t>Cáncer de próstata. </a:t>
            </a:r>
            <a:endParaRPr lang="en-US" dirty="0"/>
          </a:p>
          <a:p>
            <a:pPr lvl="0"/>
            <a:r>
              <a:rPr lang="es-CO" dirty="0"/>
              <a:t>INFECCIÓN O INFLAMACIÓN</a:t>
            </a:r>
            <a:endParaRPr lang="en-US" dirty="0"/>
          </a:p>
          <a:p>
            <a:pPr lvl="1"/>
            <a:r>
              <a:rPr lang="es-CO" dirty="0"/>
              <a:t>Cistitis. </a:t>
            </a:r>
            <a:endParaRPr lang="en-US" dirty="0"/>
          </a:p>
          <a:p>
            <a:pPr lvl="1"/>
            <a:r>
              <a:rPr lang="es-CO" dirty="0"/>
              <a:t>Pielonefritis.</a:t>
            </a:r>
            <a:endParaRPr lang="en-US" dirty="0"/>
          </a:p>
          <a:p>
            <a:pPr lvl="1"/>
            <a:r>
              <a:rPr lang="es-CO" dirty="0"/>
              <a:t>Uretritis.</a:t>
            </a:r>
            <a:endParaRPr lang="en-US" dirty="0"/>
          </a:p>
          <a:p>
            <a:pPr lvl="1"/>
            <a:r>
              <a:rPr lang="es-CO" dirty="0"/>
              <a:t>Tuberculosis.</a:t>
            </a:r>
            <a:endParaRPr lang="en-US" dirty="0"/>
          </a:p>
          <a:p>
            <a:pPr lvl="1"/>
            <a:r>
              <a:rPr lang="es-CO" dirty="0"/>
              <a:t>Cistitis hemorrágica.</a:t>
            </a:r>
            <a:endParaRPr lang="en-US" dirty="0"/>
          </a:p>
          <a:p>
            <a:endParaRPr lang="es-ES_tradnl" dirty="0"/>
          </a:p>
        </p:txBody>
      </p:sp>
      <p:sp>
        <p:nvSpPr>
          <p:cNvPr id="4" name="Content Placeholder 3">
            <a:extLst>
              <a:ext uri="{FF2B5EF4-FFF2-40B4-BE49-F238E27FC236}">
                <a16:creationId xmlns:a16="http://schemas.microsoft.com/office/drawing/2014/main" id="{C944F274-0898-084C-B88F-1D99DA74BD13}"/>
              </a:ext>
            </a:extLst>
          </p:cNvPr>
          <p:cNvSpPr>
            <a:spLocks noGrp="1"/>
          </p:cNvSpPr>
          <p:nvPr>
            <p:ph idx="13"/>
          </p:nvPr>
        </p:nvSpPr>
        <p:spPr/>
        <p:txBody>
          <a:bodyPr/>
          <a:lstStyle/>
          <a:p>
            <a:pPr lvl="0"/>
            <a:r>
              <a:rPr lang="es-CO" dirty="0"/>
              <a:t>LITIASIS</a:t>
            </a:r>
            <a:endParaRPr lang="en-US" dirty="0"/>
          </a:p>
          <a:p>
            <a:pPr lvl="1"/>
            <a:r>
              <a:rPr lang="es-CO" dirty="0" err="1"/>
              <a:t>Nefroureterolitiasis</a:t>
            </a:r>
            <a:r>
              <a:rPr lang="es-CO" dirty="0"/>
              <a:t>.</a:t>
            </a:r>
            <a:endParaRPr lang="en-US" dirty="0"/>
          </a:p>
          <a:p>
            <a:pPr lvl="1"/>
            <a:r>
              <a:rPr lang="es-CO" dirty="0" err="1"/>
              <a:t>Cistolitiasis</a:t>
            </a:r>
            <a:r>
              <a:rPr lang="es-CO" dirty="0"/>
              <a:t>.</a:t>
            </a:r>
            <a:endParaRPr lang="en-US" dirty="0"/>
          </a:p>
          <a:p>
            <a:pPr lvl="0"/>
            <a:r>
              <a:rPr lang="es-CO" dirty="0"/>
              <a:t>HIPERPLASIA PROSTÁTICA BENIGNA.</a:t>
            </a:r>
            <a:endParaRPr lang="en-US" dirty="0"/>
          </a:p>
          <a:p>
            <a:endParaRPr lang="es-ES_tradnl" dirty="0"/>
          </a:p>
        </p:txBody>
      </p:sp>
    </p:spTree>
    <p:extLst>
      <p:ext uri="{BB962C8B-B14F-4D97-AF65-F5344CB8AC3E}">
        <p14:creationId xmlns:p14="http://schemas.microsoft.com/office/powerpoint/2010/main" val="210025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4BEC-1207-4646-8028-18B2B14A742A}"/>
              </a:ext>
            </a:extLst>
          </p:cNvPr>
          <p:cNvSpPr>
            <a:spLocks noGrp="1"/>
          </p:cNvSpPr>
          <p:nvPr>
            <p:ph type="title"/>
          </p:nvPr>
        </p:nvSpPr>
        <p:spPr/>
        <p:txBody>
          <a:bodyPr/>
          <a:lstStyle/>
          <a:p>
            <a:r>
              <a:rPr lang="es-ES_tradnl" dirty="0"/>
              <a:t>CONTENIDO </a:t>
            </a:r>
          </a:p>
        </p:txBody>
      </p:sp>
      <p:sp>
        <p:nvSpPr>
          <p:cNvPr id="3" name="Content Placeholder 2">
            <a:extLst>
              <a:ext uri="{FF2B5EF4-FFF2-40B4-BE49-F238E27FC236}">
                <a16:creationId xmlns:a16="http://schemas.microsoft.com/office/drawing/2014/main" id="{3EA5CD6C-E850-C84C-9AD7-15F135ECAA7B}"/>
              </a:ext>
            </a:extLst>
          </p:cNvPr>
          <p:cNvSpPr>
            <a:spLocks noGrp="1"/>
          </p:cNvSpPr>
          <p:nvPr>
            <p:ph idx="1"/>
          </p:nvPr>
        </p:nvSpPr>
        <p:spPr/>
        <p:txBody>
          <a:bodyPr/>
          <a:lstStyle/>
          <a:p>
            <a:r>
              <a:rPr lang="es-ES_tradnl" dirty="0"/>
              <a:t>Objetivos </a:t>
            </a:r>
          </a:p>
          <a:p>
            <a:r>
              <a:rPr lang="es-ES_tradnl" dirty="0"/>
              <a:t>Definición </a:t>
            </a:r>
          </a:p>
          <a:p>
            <a:r>
              <a:rPr lang="es-ES_tradnl" dirty="0"/>
              <a:t>Clasificación y etiología </a:t>
            </a:r>
          </a:p>
          <a:p>
            <a:r>
              <a:rPr lang="es-ES_tradnl" dirty="0"/>
              <a:t>Enfoque de riesgo </a:t>
            </a:r>
          </a:p>
          <a:p>
            <a:pPr marL="0" indent="0">
              <a:buNone/>
            </a:pPr>
            <a:endParaRPr lang="es-ES_tradnl" dirty="0"/>
          </a:p>
          <a:p>
            <a:endParaRPr lang="es-ES_tradnl" dirty="0"/>
          </a:p>
        </p:txBody>
      </p:sp>
      <p:sp>
        <p:nvSpPr>
          <p:cNvPr id="4" name="Content Placeholder 3">
            <a:extLst>
              <a:ext uri="{FF2B5EF4-FFF2-40B4-BE49-F238E27FC236}">
                <a16:creationId xmlns:a16="http://schemas.microsoft.com/office/drawing/2014/main" id="{BEF21DB2-E20C-B549-8877-66966713B38D}"/>
              </a:ext>
            </a:extLst>
          </p:cNvPr>
          <p:cNvSpPr>
            <a:spLocks noGrp="1"/>
          </p:cNvSpPr>
          <p:nvPr>
            <p:ph idx="13"/>
          </p:nvPr>
        </p:nvSpPr>
        <p:spPr>
          <a:xfrm>
            <a:off x="4822054" y="1831379"/>
            <a:ext cx="6684145" cy="2413346"/>
          </a:xfrm>
        </p:spPr>
        <p:txBody>
          <a:bodyPr/>
          <a:lstStyle/>
          <a:p>
            <a:r>
              <a:rPr lang="es-ES_tradnl" dirty="0"/>
              <a:t>Diagnóstico </a:t>
            </a:r>
          </a:p>
          <a:p>
            <a:r>
              <a:rPr lang="es-ES_tradnl" dirty="0"/>
              <a:t>Conclusiones </a:t>
            </a:r>
          </a:p>
        </p:txBody>
      </p:sp>
    </p:spTree>
    <p:extLst>
      <p:ext uri="{BB962C8B-B14F-4D97-AF65-F5344CB8AC3E}">
        <p14:creationId xmlns:p14="http://schemas.microsoft.com/office/powerpoint/2010/main" val="3936021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9988-1C27-6B43-BAEF-06C38C307139}"/>
              </a:ext>
            </a:extLst>
          </p:cNvPr>
          <p:cNvSpPr>
            <a:spLocks noGrp="1"/>
          </p:cNvSpPr>
          <p:nvPr>
            <p:ph type="title"/>
          </p:nvPr>
        </p:nvSpPr>
        <p:spPr/>
        <p:txBody>
          <a:bodyPr/>
          <a:lstStyle/>
          <a:p>
            <a:r>
              <a:rPr lang="es-ES_tradnl" dirty="0"/>
              <a:t>DIAGNÓSTICO</a:t>
            </a:r>
          </a:p>
        </p:txBody>
      </p:sp>
      <p:sp>
        <p:nvSpPr>
          <p:cNvPr id="3" name="Content Placeholder 2">
            <a:extLst>
              <a:ext uri="{FF2B5EF4-FFF2-40B4-BE49-F238E27FC236}">
                <a16:creationId xmlns:a16="http://schemas.microsoft.com/office/drawing/2014/main" id="{5BD3B967-AFC8-DA40-86EB-0EE2D79E97F3}"/>
              </a:ext>
            </a:extLst>
          </p:cNvPr>
          <p:cNvSpPr>
            <a:spLocks noGrp="1"/>
          </p:cNvSpPr>
          <p:nvPr>
            <p:ph idx="1"/>
          </p:nvPr>
        </p:nvSpPr>
        <p:spPr>
          <a:xfrm>
            <a:off x="838200" y="1488741"/>
            <a:ext cx="10667997" cy="2090392"/>
          </a:xfrm>
        </p:spPr>
        <p:txBody>
          <a:bodyPr>
            <a:normAutofit/>
          </a:bodyPr>
          <a:lstStyle/>
          <a:p>
            <a:pPr marL="0" indent="0">
              <a:buNone/>
            </a:pPr>
            <a:r>
              <a:rPr lang="es-ES" sz="1700" b="1" dirty="0"/>
              <a:t>HISTORIA CLÍNICA</a:t>
            </a:r>
            <a:endParaRPr lang="es-ES" sz="1700" dirty="0"/>
          </a:p>
          <a:p>
            <a:pPr marL="305435" indent="-305435"/>
            <a:r>
              <a:rPr lang="es-ES" sz="1700" dirty="0"/>
              <a:t>Edad &gt;35 años.</a:t>
            </a:r>
          </a:p>
          <a:p>
            <a:pPr marL="305435" indent="-305435"/>
            <a:r>
              <a:rPr lang="es-ES" sz="1700" dirty="0"/>
              <a:t>Masculino.</a:t>
            </a:r>
          </a:p>
          <a:p>
            <a:pPr marL="305435" indent="-305435"/>
            <a:r>
              <a:rPr lang="es-ES" sz="1700" dirty="0"/>
              <a:t>Ocupación: Pinturas, petróleo, arsénico. </a:t>
            </a:r>
          </a:p>
          <a:p>
            <a:pPr marL="305435" indent="-305435"/>
            <a:r>
              <a:rPr lang="es-ES" sz="1700" dirty="0">
                <a:ea typeface="+mn-lt"/>
                <a:cs typeface="+mn-lt"/>
              </a:rPr>
              <a:t>Antecedentes personales. </a:t>
            </a:r>
          </a:p>
          <a:p>
            <a:endParaRPr lang="es-ES_tradnl" dirty="0"/>
          </a:p>
        </p:txBody>
      </p:sp>
      <p:sp>
        <p:nvSpPr>
          <p:cNvPr id="4" name="Content Placeholder 3">
            <a:extLst>
              <a:ext uri="{FF2B5EF4-FFF2-40B4-BE49-F238E27FC236}">
                <a16:creationId xmlns:a16="http://schemas.microsoft.com/office/drawing/2014/main" id="{647EF27E-1801-E243-A7B0-4BB7A852FA28}"/>
              </a:ext>
            </a:extLst>
          </p:cNvPr>
          <p:cNvSpPr>
            <a:spLocks noGrp="1"/>
          </p:cNvSpPr>
          <p:nvPr>
            <p:ph idx="13"/>
          </p:nvPr>
        </p:nvSpPr>
        <p:spPr/>
        <p:txBody>
          <a:bodyPr/>
          <a:lstStyle/>
          <a:p>
            <a:pPr marL="762635" lvl="1" indent="-305435"/>
            <a:r>
              <a:rPr lang="es-ES" sz="1700" dirty="0">
                <a:ea typeface="+mn-lt"/>
                <a:cs typeface="+mn-lt"/>
              </a:rPr>
              <a:t>Patológicos: ERC, HTA, DM2, diátesis hemorrágica, </a:t>
            </a:r>
            <a:r>
              <a:rPr lang="es-ES" sz="1700" dirty="0" err="1">
                <a:ea typeface="+mn-lt"/>
                <a:cs typeface="+mn-lt"/>
              </a:rPr>
              <a:t>enf</a:t>
            </a:r>
            <a:r>
              <a:rPr lang="es-ES" sz="1700" dirty="0">
                <a:ea typeface="+mn-lt"/>
                <a:cs typeface="+mn-lt"/>
              </a:rPr>
              <a:t> células falciformes.</a:t>
            </a:r>
          </a:p>
          <a:p>
            <a:pPr marL="762635" lvl="1" indent="-305435"/>
            <a:r>
              <a:rPr lang="es-ES" sz="1700" dirty="0">
                <a:ea typeface="+mn-lt"/>
                <a:cs typeface="+mn-lt"/>
              </a:rPr>
              <a:t>Trauma.</a:t>
            </a:r>
          </a:p>
          <a:p>
            <a:pPr marL="762635" lvl="1" indent="-305435"/>
            <a:r>
              <a:rPr lang="es-ES" sz="1700" dirty="0">
                <a:ea typeface="+mn-lt"/>
                <a:cs typeface="+mn-lt"/>
              </a:rPr>
              <a:t>Farmacológicos.</a:t>
            </a:r>
          </a:p>
          <a:p>
            <a:pPr marL="762635" lvl="1" indent="-305435"/>
            <a:r>
              <a:rPr lang="es-ES" sz="1700" dirty="0">
                <a:ea typeface="+mn-lt"/>
                <a:cs typeface="+mn-lt"/>
              </a:rPr>
              <a:t>Antecedentes familiares – factores. hereditarios: </a:t>
            </a:r>
            <a:r>
              <a:rPr lang="es-ES" sz="1700" dirty="0"/>
              <a:t>nefritis, riñón poliquístico, VHL, síndrome Lynch.</a:t>
            </a:r>
          </a:p>
          <a:p>
            <a:endParaRPr lang="es-ES_tradnl" dirty="0"/>
          </a:p>
        </p:txBody>
      </p:sp>
    </p:spTree>
    <p:extLst>
      <p:ext uri="{BB962C8B-B14F-4D97-AF65-F5344CB8AC3E}">
        <p14:creationId xmlns:p14="http://schemas.microsoft.com/office/powerpoint/2010/main" val="3612801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69BDE-77D8-9B40-8E8A-3FCAACFD629A}"/>
              </a:ext>
            </a:extLst>
          </p:cNvPr>
          <p:cNvSpPr>
            <a:spLocks noGrp="1"/>
          </p:cNvSpPr>
          <p:nvPr>
            <p:ph idx="1"/>
          </p:nvPr>
        </p:nvSpPr>
        <p:spPr>
          <a:xfrm>
            <a:off x="838200" y="1500773"/>
            <a:ext cx="10667997" cy="2090392"/>
          </a:xfrm>
        </p:spPr>
        <p:txBody>
          <a:bodyPr/>
          <a:lstStyle/>
          <a:p>
            <a:pPr marL="305435" indent="-305435"/>
            <a:r>
              <a:rPr lang="es-ES" sz="1700" dirty="0"/>
              <a:t>Historia médica</a:t>
            </a:r>
          </a:p>
          <a:p>
            <a:pPr marL="629920" lvl="1" indent="-305435"/>
            <a:r>
              <a:rPr lang="es-ES" sz="1700" dirty="0"/>
              <a:t>Síntomas de almacenamiento, piuria.</a:t>
            </a:r>
            <a:endParaRPr lang="es-ES" sz="1700" b="1" dirty="0"/>
          </a:p>
          <a:p>
            <a:pPr marL="629920" lvl="1" indent="-305435"/>
            <a:r>
              <a:rPr lang="es-ES" sz="1700" dirty="0"/>
              <a:t>Dolor.</a:t>
            </a:r>
          </a:p>
          <a:p>
            <a:pPr marL="629920" lvl="1" indent="-305435"/>
            <a:r>
              <a:rPr lang="es-ES" sz="1700" dirty="0"/>
              <a:t>Síntomas de vaciamiento: No eximen de evaluación </a:t>
            </a:r>
          </a:p>
          <a:p>
            <a:pPr marL="305435" indent="-305435"/>
            <a:r>
              <a:rPr lang="es-ES" sz="1700" dirty="0">
                <a:ea typeface="+mn-lt"/>
                <a:cs typeface="+mn-lt"/>
              </a:rPr>
              <a:t>Infección respiratoria reciente: </a:t>
            </a:r>
          </a:p>
          <a:p>
            <a:pPr marL="762635" lvl="1" indent="-305435"/>
            <a:r>
              <a:rPr lang="es-ES" sz="1700" dirty="0">
                <a:ea typeface="+mn-lt"/>
                <a:cs typeface="+mn-lt"/>
              </a:rPr>
              <a:t>glomerulonefritis post infecciosa, nefropatía por IgA.</a:t>
            </a:r>
          </a:p>
          <a:p>
            <a:endParaRPr lang="es-ES_tradnl" dirty="0"/>
          </a:p>
        </p:txBody>
      </p:sp>
      <p:pic>
        <p:nvPicPr>
          <p:cNvPr id="6" name="Content Placeholder 5">
            <a:extLst>
              <a:ext uri="{FF2B5EF4-FFF2-40B4-BE49-F238E27FC236}">
                <a16:creationId xmlns:a16="http://schemas.microsoft.com/office/drawing/2014/main" id="{E7199DD6-CCE9-8747-9C08-3D8E2C53989B}"/>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7736065" y="4050954"/>
            <a:ext cx="3617733" cy="2413000"/>
          </a:xfrm>
          <a:prstGeom prst="rect">
            <a:avLst/>
          </a:prstGeom>
        </p:spPr>
      </p:pic>
      <p:sp>
        <p:nvSpPr>
          <p:cNvPr id="5" name="Title 1">
            <a:extLst>
              <a:ext uri="{FF2B5EF4-FFF2-40B4-BE49-F238E27FC236}">
                <a16:creationId xmlns:a16="http://schemas.microsoft.com/office/drawing/2014/main" id="{F0ABA1F5-9DE3-0D48-BB8E-3B2E865770C0}"/>
              </a:ext>
            </a:extLst>
          </p:cNvPr>
          <p:cNvSpPr>
            <a:spLocks noGrp="1"/>
          </p:cNvSpPr>
          <p:nvPr>
            <p:ph type="title"/>
          </p:nvPr>
        </p:nvSpPr>
        <p:spPr>
          <a:xfrm>
            <a:off x="838200" y="365125"/>
            <a:ext cx="10515600" cy="1325563"/>
          </a:xfrm>
        </p:spPr>
        <p:txBody>
          <a:bodyPr/>
          <a:lstStyle/>
          <a:p>
            <a:r>
              <a:rPr lang="es-ES_tradnl" dirty="0"/>
              <a:t>DIAGNÓSTICO</a:t>
            </a:r>
          </a:p>
        </p:txBody>
      </p:sp>
    </p:spTree>
    <p:extLst>
      <p:ext uri="{BB962C8B-B14F-4D97-AF65-F5344CB8AC3E}">
        <p14:creationId xmlns:p14="http://schemas.microsoft.com/office/powerpoint/2010/main" val="1224615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357F61-47D3-D748-B579-7D2A97FA40C9}"/>
              </a:ext>
            </a:extLst>
          </p:cNvPr>
          <p:cNvSpPr>
            <a:spLocks noGrp="1"/>
          </p:cNvSpPr>
          <p:nvPr>
            <p:ph idx="1"/>
          </p:nvPr>
        </p:nvSpPr>
        <p:spPr>
          <a:xfrm>
            <a:off x="685801" y="1690687"/>
            <a:ext cx="10667997" cy="2225329"/>
          </a:xfrm>
        </p:spPr>
        <p:txBody>
          <a:bodyPr>
            <a:normAutofit fontScale="92500" lnSpcReduction="10000"/>
          </a:bodyPr>
          <a:lstStyle/>
          <a:p>
            <a:pPr marL="0" indent="0">
              <a:buNone/>
            </a:pPr>
            <a:r>
              <a:rPr lang="es-ES" sz="1800" b="1" dirty="0"/>
              <a:t>HISTORIA CLÍNICA</a:t>
            </a:r>
            <a:endParaRPr lang="es-ES" sz="1800" dirty="0"/>
          </a:p>
          <a:p>
            <a:pPr marL="305435" indent="-305435"/>
            <a:r>
              <a:rPr lang="es-ES" sz="1800" dirty="0">
                <a:ea typeface="+mn-lt"/>
                <a:cs typeface="+mn-lt"/>
              </a:rPr>
              <a:t>Terapia anticoagulante: No debe asumirse que la hematuria es explicada por la anticoagulación.</a:t>
            </a:r>
            <a:endParaRPr lang="es-ES" sz="1800" dirty="0"/>
          </a:p>
          <a:p>
            <a:pPr marL="629920" lvl="1" indent="-305435"/>
            <a:r>
              <a:rPr lang="es-ES" sz="1800" dirty="0">
                <a:ea typeface="+mn-lt"/>
                <a:cs typeface="+mn-lt"/>
              </a:rPr>
              <a:t>Puede demostrarse causa urológica hasta en 81%.</a:t>
            </a:r>
            <a:endParaRPr lang="es-ES" sz="1800" dirty="0"/>
          </a:p>
          <a:p>
            <a:pPr marL="305435" indent="-305435"/>
            <a:r>
              <a:rPr lang="es-ES" sz="1800" dirty="0">
                <a:ea typeface="+mn-lt"/>
                <a:cs typeface="+mn-lt"/>
              </a:rPr>
              <a:t>Hematuria cíclica: Endometriosis.</a:t>
            </a:r>
            <a:endParaRPr lang="es-ES" sz="1800" dirty="0"/>
          </a:p>
          <a:p>
            <a:pPr marL="305435" indent="-305435"/>
            <a:r>
              <a:rPr lang="es-ES" sz="1800" dirty="0">
                <a:ea typeface="+mn-lt"/>
                <a:cs typeface="+mn-lt"/>
              </a:rPr>
              <a:t>Raza: Drepanocitosis, necrosis papilar.</a:t>
            </a:r>
            <a:endParaRPr lang="es-ES" sz="1800" dirty="0"/>
          </a:p>
          <a:p>
            <a:pPr marL="305435" indent="-305435"/>
            <a:r>
              <a:rPr lang="es-ES" sz="1800" dirty="0">
                <a:ea typeface="+mn-lt"/>
                <a:cs typeface="+mn-lt"/>
              </a:rPr>
              <a:t>Áreas endémicas de tuberculosis.</a:t>
            </a:r>
            <a:endParaRPr lang="es-ES_tradnl" sz="1800" dirty="0"/>
          </a:p>
        </p:txBody>
      </p:sp>
      <p:sp>
        <p:nvSpPr>
          <p:cNvPr id="4" name="Content Placeholder 3">
            <a:extLst>
              <a:ext uri="{FF2B5EF4-FFF2-40B4-BE49-F238E27FC236}">
                <a16:creationId xmlns:a16="http://schemas.microsoft.com/office/drawing/2014/main" id="{68BA1842-6985-5941-ACDC-942FAD8108D8}"/>
              </a:ext>
            </a:extLst>
          </p:cNvPr>
          <p:cNvSpPr>
            <a:spLocks noGrp="1"/>
          </p:cNvSpPr>
          <p:nvPr>
            <p:ph idx="13"/>
          </p:nvPr>
        </p:nvSpPr>
        <p:spPr/>
        <p:txBody>
          <a:bodyPr/>
          <a:lstStyle/>
          <a:p>
            <a:pPr marL="305435" indent="-305435"/>
            <a:r>
              <a:rPr lang="es-ES" dirty="0">
                <a:ea typeface="+mn-lt"/>
                <a:cs typeface="+mn-lt"/>
              </a:rPr>
              <a:t>EF </a:t>
            </a:r>
          </a:p>
          <a:p>
            <a:pPr marL="762635" lvl="1" indent="-305435"/>
            <a:r>
              <a:rPr lang="es-ES" dirty="0"/>
              <a:t>HTA, masas pélvicas, TR, TV, Edema</a:t>
            </a:r>
          </a:p>
          <a:p>
            <a:pPr marL="305435" indent="-305435"/>
            <a:r>
              <a:rPr lang="es-ES" dirty="0" err="1">
                <a:ea typeface="+mn-lt"/>
                <a:cs typeface="+mn-lt"/>
              </a:rPr>
              <a:t>Piuria</a:t>
            </a:r>
            <a:r>
              <a:rPr lang="es-ES" dirty="0">
                <a:ea typeface="+mn-lt"/>
                <a:cs typeface="+mn-lt"/>
              </a:rPr>
              <a:t> estéril: TB renal, nefropatía por AINES, enfermedades intersticiales.</a:t>
            </a:r>
            <a:endParaRPr lang="es-ES" dirty="0"/>
          </a:p>
          <a:p>
            <a:endParaRPr lang="es-ES_tradnl" dirty="0"/>
          </a:p>
        </p:txBody>
      </p:sp>
      <p:sp>
        <p:nvSpPr>
          <p:cNvPr id="5" name="Title 1">
            <a:extLst>
              <a:ext uri="{FF2B5EF4-FFF2-40B4-BE49-F238E27FC236}">
                <a16:creationId xmlns:a16="http://schemas.microsoft.com/office/drawing/2014/main" id="{2DAA17CD-3971-F643-B684-CC5B9E4C3E5E}"/>
              </a:ext>
            </a:extLst>
          </p:cNvPr>
          <p:cNvSpPr>
            <a:spLocks noGrp="1"/>
          </p:cNvSpPr>
          <p:nvPr>
            <p:ph type="title"/>
          </p:nvPr>
        </p:nvSpPr>
        <p:spPr/>
        <p:txBody>
          <a:bodyPr/>
          <a:lstStyle/>
          <a:p>
            <a:r>
              <a:rPr lang="es-ES_tradnl" dirty="0"/>
              <a:t>DIAGNÓSTICO</a:t>
            </a:r>
          </a:p>
        </p:txBody>
      </p:sp>
    </p:spTree>
    <p:extLst>
      <p:ext uri="{BB962C8B-B14F-4D97-AF65-F5344CB8AC3E}">
        <p14:creationId xmlns:p14="http://schemas.microsoft.com/office/powerpoint/2010/main" val="373434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0AD55-F371-724E-8F91-08D601E7771A}"/>
              </a:ext>
            </a:extLst>
          </p:cNvPr>
          <p:cNvSpPr>
            <a:spLocks noGrp="1"/>
          </p:cNvSpPr>
          <p:nvPr>
            <p:ph type="title"/>
          </p:nvPr>
        </p:nvSpPr>
        <p:spPr/>
        <p:txBody>
          <a:bodyPr/>
          <a:lstStyle/>
          <a:p>
            <a:r>
              <a:rPr lang="es-ES_tradnl" dirty="0"/>
              <a:t>EVALUACIÓN INICIAL </a:t>
            </a:r>
          </a:p>
        </p:txBody>
      </p:sp>
      <p:sp>
        <p:nvSpPr>
          <p:cNvPr id="3" name="Content Placeholder 2">
            <a:extLst>
              <a:ext uri="{FF2B5EF4-FFF2-40B4-BE49-F238E27FC236}">
                <a16:creationId xmlns:a16="http://schemas.microsoft.com/office/drawing/2014/main" id="{DD109FAA-08DA-2542-AB35-8419E6F2F690}"/>
              </a:ext>
            </a:extLst>
          </p:cNvPr>
          <p:cNvSpPr>
            <a:spLocks noGrp="1"/>
          </p:cNvSpPr>
          <p:nvPr>
            <p:ph idx="1"/>
          </p:nvPr>
        </p:nvSpPr>
        <p:spPr/>
        <p:txBody>
          <a:bodyPr>
            <a:normAutofit fontScale="92500" lnSpcReduction="20000"/>
          </a:bodyPr>
          <a:lstStyle/>
          <a:p>
            <a:pPr lvl="0"/>
            <a:r>
              <a:rPr lang="es-ES" dirty="0"/>
              <a:t>LABORATORIOS</a:t>
            </a:r>
            <a:endParaRPr lang="en-US" dirty="0"/>
          </a:p>
          <a:p>
            <a:pPr lvl="1"/>
            <a:r>
              <a:rPr lang="es-ES" dirty="0"/>
              <a:t>Pruebas de función renal (creatinina, BUN): descartar origen glomerular.</a:t>
            </a:r>
            <a:endParaRPr lang="en-US" dirty="0"/>
          </a:p>
          <a:p>
            <a:pPr lvl="1"/>
            <a:r>
              <a:rPr lang="es-ES" dirty="0">
                <a:latin typeface="Montserrat" panose="00000500000000000000" pitchFamily="50" charset="0"/>
              </a:rPr>
              <a:t>Uroanálisis</a:t>
            </a:r>
            <a:r>
              <a:rPr lang="es-ES" dirty="0"/>
              <a:t> según contexto y sedimento.</a:t>
            </a:r>
            <a:endParaRPr lang="en-US" dirty="0"/>
          </a:p>
          <a:p>
            <a:pPr lvl="1"/>
            <a:r>
              <a:rPr lang="es-ES" dirty="0"/>
              <a:t>Urocultivo .</a:t>
            </a:r>
            <a:endParaRPr lang="en-US" dirty="0"/>
          </a:p>
          <a:p>
            <a:pPr lvl="1"/>
            <a:r>
              <a:rPr lang="es-ES" dirty="0"/>
              <a:t>Albuminuria. </a:t>
            </a:r>
            <a:endParaRPr lang="en-US" dirty="0"/>
          </a:p>
          <a:p>
            <a:pPr lvl="1"/>
            <a:r>
              <a:rPr lang="es-ES" dirty="0"/>
              <a:t>PSA.</a:t>
            </a:r>
            <a:endParaRPr lang="en-US" dirty="0"/>
          </a:p>
          <a:p>
            <a:pPr lvl="1"/>
            <a:r>
              <a:rPr lang="es-ES" dirty="0"/>
              <a:t>Otros según contexto clínico.</a:t>
            </a:r>
            <a:endParaRPr lang="en-US" dirty="0"/>
          </a:p>
          <a:p>
            <a:endParaRPr lang="es-ES_tradnl" dirty="0"/>
          </a:p>
        </p:txBody>
      </p:sp>
      <p:pic>
        <p:nvPicPr>
          <p:cNvPr id="5" name="Graphic 6">
            <a:extLst>
              <a:ext uri="{FF2B5EF4-FFF2-40B4-BE49-F238E27FC236}">
                <a16:creationId xmlns:a16="http://schemas.microsoft.com/office/drawing/2014/main" id="{D97023E4-4C84-DE4E-A4E0-2C8CEDEB7E1D}"/>
              </a:ext>
            </a:extLst>
          </p:cNvPr>
          <p:cNvPicPr>
            <a:picLocks noGrp="1" noChangeAspect="1"/>
          </p:cNvPicPr>
          <p:nvPr>
            <p:ph idx="13"/>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879376" y="3429000"/>
            <a:ext cx="2813204" cy="2813204"/>
          </a:xfrm>
          <a:prstGeom prst="rect">
            <a:avLst/>
          </a:prstGeom>
        </p:spPr>
      </p:pic>
    </p:spTree>
    <p:extLst>
      <p:ext uri="{BB962C8B-B14F-4D97-AF65-F5344CB8AC3E}">
        <p14:creationId xmlns:p14="http://schemas.microsoft.com/office/powerpoint/2010/main" val="75445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1D5A-40B5-2343-BD0C-C4FE4116ECE9}"/>
              </a:ext>
            </a:extLst>
          </p:cNvPr>
          <p:cNvSpPr>
            <a:spLocks noGrp="1"/>
          </p:cNvSpPr>
          <p:nvPr>
            <p:ph type="title"/>
          </p:nvPr>
        </p:nvSpPr>
        <p:spPr/>
        <p:txBody>
          <a:bodyPr/>
          <a:lstStyle/>
          <a:p>
            <a:r>
              <a:rPr lang="es-ES_tradnl" dirty="0"/>
              <a:t>EVALUACIÓN INICIAL </a:t>
            </a:r>
          </a:p>
        </p:txBody>
      </p:sp>
      <p:graphicFrame>
        <p:nvGraphicFramePr>
          <p:cNvPr id="5" name="Diagrama 3">
            <a:extLst>
              <a:ext uri="{FF2B5EF4-FFF2-40B4-BE49-F238E27FC236}">
                <a16:creationId xmlns:a16="http://schemas.microsoft.com/office/drawing/2014/main" id="{4B094641-9782-704F-8CA2-50B23D597A6F}"/>
              </a:ext>
            </a:extLst>
          </p:cNvPr>
          <p:cNvGraphicFramePr/>
          <p:nvPr>
            <p:extLst>
              <p:ext uri="{D42A27DB-BD31-4B8C-83A1-F6EECF244321}">
                <p14:modId xmlns:p14="http://schemas.microsoft.com/office/powerpoint/2010/main" val="942125078"/>
              </p:ext>
            </p:extLst>
          </p:nvPr>
        </p:nvGraphicFramePr>
        <p:xfrm>
          <a:off x="3404937" y="1690688"/>
          <a:ext cx="9258233" cy="3782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0122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D2C02-22F6-314E-AD94-27D2949E236B}"/>
              </a:ext>
            </a:extLst>
          </p:cNvPr>
          <p:cNvSpPr>
            <a:spLocks noGrp="1"/>
          </p:cNvSpPr>
          <p:nvPr>
            <p:ph type="title"/>
          </p:nvPr>
        </p:nvSpPr>
        <p:spPr/>
        <p:txBody>
          <a:bodyPr/>
          <a:lstStyle/>
          <a:p>
            <a:r>
              <a:rPr lang="es-ES" dirty="0"/>
              <a:t>CISTOSCOPIA</a:t>
            </a:r>
            <a:endParaRPr lang="es-ES_tradnl" dirty="0"/>
          </a:p>
        </p:txBody>
      </p:sp>
      <p:sp>
        <p:nvSpPr>
          <p:cNvPr id="3" name="Content Placeholder 2">
            <a:extLst>
              <a:ext uri="{FF2B5EF4-FFF2-40B4-BE49-F238E27FC236}">
                <a16:creationId xmlns:a16="http://schemas.microsoft.com/office/drawing/2014/main" id="{94F70FDD-A799-F94E-8772-5F2CF04789B6}"/>
              </a:ext>
            </a:extLst>
          </p:cNvPr>
          <p:cNvSpPr>
            <a:spLocks noGrp="1"/>
          </p:cNvSpPr>
          <p:nvPr>
            <p:ph idx="1"/>
          </p:nvPr>
        </p:nvSpPr>
        <p:spPr>
          <a:xfrm>
            <a:off x="685803" y="1559599"/>
            <a:ext cx="10667997" cy="2090392"/>
          </a:xfrm>
        </p:spPr>
        <p:txBody>
          <a:bodyPr/>
          <a:lstStyle/>
          <a:p>
            <a:pPr>
              <a:defRPr/>
            </a:pPr>
            <a:r>
              <a:rPr lang="es-ES" altLang="es-CO" dirty="0">
                <a:latin typeface="Montserrat" panose="00000500000000000000" pitchFamily="50" charset="0"/>
                <a:ea typeface="ＭＳ Ｐゴシック" panose="020B0600070205080204" pitchFamily="34" charset="-128"/>
              </a:rPr>
              <a:t>Anestesia local.</a:t>
            </a:r>
          </a:p>
          <a:p>
            <a:pPr>
              <a:defRPr/>
            </a:pPr>
            <a:r>
              <a:rPr lang="es-ES" altLang="es-CO" dirty="0">
                <a:latin typeface="Montserrat" panose="00000500000000000000" pitchFamily="50" charset="0"/>
                <a:ea typeface="ＭＳ Ｐゴシック" panose="020B0600070205080204" pitchFamily="34" charset="-128"/>
              </a:rPr>
              <a:t>Visualización directa de la uretra y vejiga.</a:t>
            </a:r>
          </a:p>
          <a:p>
            <a:pPr>
              <a:defRPr/>
            </a:pPr>
            <a:r>
              <a:rPr lang="es-ES" altLang="es-CO" dirty="0">
                <a:latin typeface="Montserrat" panose="00000500000000000000" pitchFamily="50" charset="0"/>
                <a:ea typeface="ＭＳ Ｐゴシック" panose="020B0600070205080204" pitchFamily="34" charset="-128"/>
              </a:rPr>
              <a:t>Cistoscopio. Rígido y flexible.</a:t>
            </a:r>
          </a:p>
          <a:p>
            <a:endParaRPr lang="es-ES_tradnl" dirty="0">
              <a:latin typeface="Montserrat" panose="00000500000000000000" pitchFamily="50" charset="0"/>
            </a:endParaRPr>
          </a:p>
        </p:txBody>
      </p:sp>
      <p:pic>
        <p:nvPicPr>
          <p:cNvPr id="5" name="Content Placeholder 4">
            <a:extLst>
              <a:ext uri="{FF2B5EF4-FFF2-40B4-BE49-F238E27FC236}">
                <a16:creationId xmlns:a16="http://schemas.microsoft.com/office/drawing/2014/main" id="{DA982423-E0BA-A94E-B807-370F1D5CA2BB}"/>
              </a:ext>
            </a:extLst>
          </p:cNvPr>
          <p:cNvPicPr>
            <a:picLocks noGrp="1" noChangeAspect="1"/>
          </p:cNvPicPr>
          <p:nvPr>
            <p:ph idx="13"/>
          </p:nvPr>
        </p:nvPicPr>
        <p:blipFill>
          <a:blip r:embed="rId2" cstate="email">
            <a:extLst>
              <a:ext uri="{28A0092B-C50C-407E-A947-70E740481C1C}">
                <a14:useLocalDpi xmlns:a14="http://schemas.microsoft.com/office/drawing/2010/main"/>
              </a:ext>
            </a:extLst>
          </a:blip>
          <a:stretch>
            <a:fillRect/>
          </a:stretch>
        </p:blipFill>
        <p:spPr>
          <a:xfrm>
            <a:off x="7097875" y="3337742"/>
            <a:ext cx="3756938" cy="3013446"/>
          </a:xfrm>
          <a:prstGeom prst="rect">
            <a:avLst/>
          </a:prstGeom>
        </p:spPr>
      </p:pic>
    </p:spTree>
    <p:extLst>
      <p:ext uri="{BB962C8B-B14F-4D97-AF65-F5344CB8AC3E}">
        <p14:creationId xmlns:p14="http://schemas.microsoft.com/office/powerpoint/2010/main" val="4208659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92A0-1D93-3D4D-99ED-8E740886C67D}"/>
              </a:ext>
            </a:extLst>
          </p:cNvPr>
          <p:cNvSpPr>
            <a:spLocks noGrp="1"/>
          </p:cNvSpPr>
          <p:nvPr>
            <p:ph type="title"/>
          </p:nvPr>
        </p:nvSpPr>
        <p:spPr/>
        <p:txBody>
          <a:bodyPr/>
          <a:lstStyle/>
          <a:p>
            <a:r>
              <a:rPr lang="es-ES" dirty="0"/>
              <a:t>CISTOSCOPIA</a:t>
            </a:r>
            <a:endParaRPr lang="es-ES_tradnl" dirty="0"/>
          </a:p>
        </p:txBody>
      </p:sp>
      <p:sp>
        <p:nvSpPr>
          <p:cNvPr id="3" name="Content Placeholder 2">
            <a:extLst>
              <a:ext uri="{FF2B5EF4-FFF2-40B4-BE49-F238E27FC236}">
                <a16:creationId xmlns:a16="http://schemas.microsoft.com/office/drawing/2014/main" id="{F9336BA9-DE69-7747-B80E-5C11B1B6472D}"/>
              </a:ext>
            </a:extLst>
          </p:cNvPr>
          <p:cNvSpPr>
            <a:spLocks noGrp="1"/>
          </p:cNvSpPr>
          <p:nvPr>
            <p:ph idx="1"/>
          </p:nvPr>
        </p:nvSpPr>
        <p:spPr>
          <a:xfrm>
            <a:off x="685801" y="1690688"/>
            <a:ext cx="10667997" cy="2090392"/>
          </a:xfrm>
        </p:spPr>
        <p:txBody>
          <a:bodyPr/>
          <a:lstStyle/>
          <a:p>
            <a:pPr marL="305435" indent="-305435">
              <a:buClr>
                <a:srgbClr val="F57C57"/>
              </a:buClr>
            </a:pPr>
            <a:r>
              <a:rPr lang="es-ES" dirty="0"/>
              <a:t>Primera línea de diagnóstico.</a:t>
            </a:r>
          </a:p>
          <a:p>
            <a:pPr marL="305435" indent="-305435">
              <a:buClr>
                <a:srgbClr val="F57C57"/>
              </a:buClr>
            </a:pPr>
            <a:r>
              <a:rPr lang="es-ES" dirty="0"/>
              <a:t>Hematuria macroscópica a todos.</a:t>
            </a:r>
          </a:p>
          <a:p>
            <a:pPr marL="305435" indent="-305435">
              <a:buClr>
                <a:srgbClr val="F57C57"/>
              </a:buClr>
            </a:pPr>
            <a:r>
              <a:rPr lang="es-ES" dirty="0"/>
              <a:t>Búsqueda de patología uretral, prostática, </a:t>
            </a:r>
            <a:r>
              <a:rPr lang="es-ES" b="1" dirty="0"/>
              <a:t>vesical.</a:t>
            </a:r>
          </a:p>
          <a:p>
            <a:pPr marL="0" indent="0">
              <a:buNone/>
            </a:pPr>
            <a:endParaRPr lang="es-ES_tradnl" dirty="0"/>
          </a:p>
        </p:txBody>
      </p:sp>
      <p:pic>
        <p:nvPicPr>
          <p:cNvPr id="5" name="Content Placeholder 4">
            <a:extLst>
              <a:ext uri="{FF2B5EF4-FFF2-40B4-BE49-F238E27FC236}">
                <a16:creationId xmlns:a16="http://schemas.microsoft.com/office/drawing/2014/main" id="{E0BAF6C1-32C1-3440-967E-899910980988}"/>
              </a:ext>
            </a:extLst>
          </p:cNvPr>
          <p:cNvPicPr>
            <a:picLocks noGrp="1" noChangeAspect="1"/>
          </p:cNvPicPr>
          <p:nvPr>
            <p:ph idx="13"/>
          </p:nvPr>
        </p:nvPicPr>
        <p:blipFill>
          <a:blip r:embed="rId2" cstate="email">
            <a:extLst>
              <a:ext uri="{28A0092B-C50C-407E-A947-70E740481C1C}">
                <a14:useLocalDpi xmlns:a14="http://schemas.microsoft.com/office/drawing/2010/main"/>
              </a:ext>
            </a:extLst>
          </a:blip>
          <a:stretch>
            <a:fillRect/>
          </a:stretch>
        </p:blipFill>
        <p:spPr>
          <a:xfrm>
            <a:off x="7615436" y="3016251"/>
            <a:ext cx="3593339" cy="3546059"/>
          </a:xfrm>
          <a:prstGeom prst="rect">
            <a:avLst/>
          </a:prstGeom>
        </p:spPr>
      </p:pic>
    </p:spTree>
    <p:extLst>
      <p:ext uri="{BB962C8B-B14F-4D97-AF65-F5344CB8AC3E}">
        <p14:creationId xmlns:p14="http://schemas.microsoft.com/office/powerpoint/2010/main" val="3379148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CAFA-AD8B-0841-A4AA-CE06A0DFEC4E}"/>
              </a:ext>
            </a:extLst>
          </p:cNvPr>
          <p:cNvSpPr>
            <a:spLocks noGrp="1"/>
          </p:cNvSpPr>
          <p:nvPr>
            <p:ph type="title"/>
          </p:nvPr>
        </p:nvSpPr>
        <p:spPr/>
        <p:txBody>
          <a:bodyPr/>
          <a:lstStyle/>
          <a:p>
            <a:r>
              <a:rPr lang="es-ES" dirty="0"/>
              <a:t>CISTOSCOPIA</a:t>
            </a:r>
            <a:endParaRPr lang="es-ES_tradnl" dirty="0"/>
          </a:p>
        </p:txBody>
      </p:sp>
      <p:sp>
        <p:nvSpPr>
          <p:cNvPr id="3" name="Content Placeholder 2">
            <a:extLst>
              <a:ext uri="{FF2B5EF4-FFF2-40B4-BE49-F238E27FC236}">
                <a16:creationId xmlns:a16="http://schemas.microsoft.com/office/drawing/2014/main" id="{35A74A58-C617-B84A-AE1F-5D5D0D41A028}"/>
              </a:ext>
            </a:extLst>
          </p:cNvPr>
          <p:cNvSpPr>
            <a:spLocks noGrp="1"/>
          </p:cNvSpPr>
          <p:nvPr>
            <p:ph idx="1"/>
          </p:nvPr>
        </p:nvSpPr>
        <p:spPr>
          <a:xfrm>
            <a:off x="838200" y="1476709"/>
            <a:ext cx="10667997" cy="2090392"/>
          </a:xfrm>
        </p:spPr>
        <p:txBody>
          <a:bodyPr/>
          <a:lstStyle/>
          <a:p>
            <a:pPr marL="305435" indent="-305435">
              <a:buClr>
                <a:srgbClr val="F57C57"/>
              </a:buClr>
            </a:pPr>
            <a:r>
              <a:rPr lang="es-ES" dirty="0"/>
              <a:t>Adultos mayores de 35 años, hematuria microscópica.</a:t>
            </a:r>
          </a:p>
          <a:p>
            <a:pPr marL="629920" lvl="1" indent="-305435">
              <a:buClr>
                <a:srgbClr val="F57C57"/>
              </a:buClr>
            </a:pPr>
            <a:r>
              <a:rPr lang="es-ES" dirty="0"/>
              <a:t>3762 pacientes.</a:t>
            </a:r>
          </a:p>
          <a:p>
            <a:pPr marL="629920" lvl="1" indent="-305435">
              <a:buClr>
                <a:srgbClr val="F57C57"/>
              </a:buClr>
            </a:pPr>
            <a:r>
              <a:rPr lang="es-ES" dirty="0"/>
              <a:t>Ca vesical &lt; 35 años es raro.</a:t>
            </a:r>
          </a:p>
          <a:p>
            <a:pPr marL="629920" lvl="1" indent="-305435">
              <a:buClr>
                <a:srgbClr val="F57C57"/>
              </a:buClr>
            </a:pPr>
            <a:r>
              <a:rPr lang="es-ES" dirty="0"/>
              <a:t>2.6% malignidad, 97% mayores de 35 años.</a:t>
            </a:r>
          </a:p>
          <a:p>
            <a:pPr marL="629920" lvl="1" indent="-305435">
              <a:buClr>
                <a:srgbClr val="F57C57"/>
              </a:buClr>
            </a:pPr>
            <a:r>
              <a:rPr lang="es-ES" dirty="0"/>
              <a:t>Puede omitirse en menores de 35 años sin FR o con sospecha clínica débil (siempre tener en cuenta FR).</a:t>
            </a:r>
            <a:endParaRPr lang="es-ES_tradnl" dirty="0"/>
          </a:p>
        </p:txBody>
      </p:sp>
      <p:pic>
        <p:nvPicPr>
          <p:cNvPr id="5" name="Content Placeholder 4">
            <a:extLst>
              <a:ext uri="{FF2B5EF4-FFF2-40B4-BE49-F238E27FC236}">
                <a16:creationId xmlns:a16="http://schemas.microsoft.com/office/drawing/2014/main" id="{AD76FAFF-EE72-C34F-9BB8-22C00CAF08AC}"/>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7300283" y="4050954"/>
            <a:ext cx="2869000" cy="2413000"/>
          </a:xfrm>
          <a:prstGeom prst="rect">
            <a:avLst/>
          </a:prstGeom>
        </p:spPr>
      </p:pic>
    </p:spTree>
    <p:extLst>
      <p:ext uri="{BB962C8B-B14F-4D97-AF65-F5344CB8AC3E}">
        <p14:creationId xmlns:p14="http://schemas.microsoft.com/office/powerpoint/2010/main" val="508107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5BEB-20AC-F749-A282-4981953A4C70}"/>
              </a:ext>
            </a:extLst>
          </p:cNvPr>
          <p:cNvSpPr>
            <a:spLocks noGrp="1"/>
          </p:cNvSpPr>
          <p:nvPr>
            <p:ph type="title"/>
          </p:nvPr>
        </p:nvSpPr>
        <p:spPr/>
        <p:txBody>
          <a:bodyPr/>
          <a:lstStyle/>
          <a:p>
            <a:r>
              <a:rPr lang="es-ES_tradnl" dirty="0"/>
              <a:t>CISTOSCOPIA</a:t>
            </a:r>
          </a:p>
        </p:txBody>
      </p:sp>
      <p:sp>
        <p:nvSpPr>
          <p:cNvPr id="3" name="Content Placeholder 2">
            <a:extLst>
              <a:ext uri="{FF2B5EF4-FFF2-40B4-BE49-F238E27FC236}">
                <a16:creationId xmlns:a16="http://schemas.microsoft.com/office/drawing/2014/main" id="{8052CB9B-4DED-FE49-B1BD-8A61B124B90C}"/>
              </a:ext>
            </a:extLst>
          </p:cNvPr>
          <p:cNvSpPr>
            <a:spLocks noGrp="1"/>
          </p:cNvSpPr>
          <p:nvPr>
            <p:ph idx="1"/>
          </p:nvPr>
        </p:nvSpPr>
        <p:spPr>
          <a:xfrm>
            <a:off x="685803" y="1536867"/>
            <a:ext cx="10667997" cy="2090392"/>
          </a:xfrm>
        </p:spPr>
        <p:txBody>
          <a:bodyPr>
            <a:normAutofit/>
          </a:bodyPr>
          <a:lstStyle/>
          <a:p>
            <a:pPr marL="305435" indent="-305435"/>
            <a:r>
              <a:rPr lang="es-ES" b="1" dirty="0"/>
              <a:t>Imagen de banda estrecha (NBI)</a:t>
            </a:r>
          </a:p>
          <a:p>
            <a:pPr marL="762635" lvl="1" indent="-305435"/>
            <a:r>
              <a:rPr lang="es-ES" dirty="0"/>
              <a:t>Cambio de iluminación y su ancho de banda. </a:t>
            </a:r>
          </a:p>
          <a:p>
            <a:pPr marL="914400" lvl="2" indent="0">
              <a:buNone/>
            </a:pPr>
            <a:r>
              <a:rPr lang="es-ES" dirty="0"/>
              <a:t>Contraste entre mucosa y superficie micro vascular.</a:t>
            </a:r>
          </a:p>
          <a:p>
            <a:pPr marL="762635" lvl="1" indent="-305435"/>
            <a:r>
              <a:rPr lang="es-ES" dirty="0"/>
              <a:t>Uso en diagnóstico, seguimiento e intraoperatorio.</a:t>
            </a:r>
          </a:p>
          <a:p>
            <a:pPr marL="1219835" lvl="2" indent="-305435"/>
            <a:r>
              <a:rPr lang="es-ES" dirty="0"/>
              <a:t>Disminuyo recurrencia en CA vesical de bajo riesgo vs WLC (27 vs 5,6%).</a:t>
            </a:r>
          </a:p>
        </p:txBody>
      </p:sp>
      <p:sp>
        <p:nvSpPr>
          <p:cNvPr id="4" name="Content Placeholder 3">
            <a:extLst>
              <a:ext uri="{FF2B5EF4-FFF2-40B4-BE49-F238E27FC236}">
                <a16:creationId xmlns:a16="http://schemas.microsoft.com/office/drawing/2014/main" id="{6A5BBAA0-469D-C14F-8765-69676A8F6EC6}"/>
              </a:ext>
            </a:extLst>
          </p:cNvPr>
          <p:cNvSpPr>
            <a:spLocks noGrp="1"/>
          </p:cNvSpPr>
          <p:nvPr>
            <p:ph idx="13"/>
          </p:nvPr>
        </p:nvSpPr>
        <p:spPr>
          <a:xfrm>
            <a:off x="4669655" y="3633013"/>
            <a:ext cx="6684145" cy="2413346"/>
          </a:xfrm>
        </p:spPr>
        <p:txBody>
          <a:bodyPr/>
          <a:lstStyle/>
          <a:p>
            <a:pPr marL="305435" indent="-305435"/>
            <a:r>
              <a:rPr lang="es-ES" dirty="0"/>
              <a:t>Sensibilidad luz blanca 83-85%</a:t>
            </a:r>
          </a:p>
          <a:p>
            <a:pPr marL="629435" lvl="1" indent="-305435"/>
            <a:r>
              <a:rPr lang="es-ES" dirty="0"/>
              <a:t> NBI 94-100%</a:t>
            </a:r>
          </a:p>
          <a:p>
            <a:pPr marL="305435" indent="-305435"/>
            <a:r>
              <a:rPr lang="es-ES" dirty="0"/>
              <a:t>Especificidad luz blanca 85%</a:t>
            </a:r>
          </a:p>
          <a:p>
            <a:pPr marL="629435" lvl="1" indent="-305435"/>
            <a:r>
              <a:rPr lang="es-ES" dirty="0"/>
              <a:t> NBI 87%</a:t>
            </a:r>
            <a:endParaRPr lang="es-ES_tradnl" dirty="0"/>
          </a:p>
          <a:p>
            <a:endParaRPr lang="es-ES_tradnl" dirty="0"/>
          </a:p>
        </p:txBody>
      </p:sp>
    </p:spTree>
    <p:extLst>
      <p:ext uri="{BB962C8B-B14F-4D97-AF65-F5344CB8AC3E}">
        <p14:creationId xmlns:p14="http://schemas.microsoft.com/office/powerpoint/2010/main" val="2895761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AB3C-22FC-E64D-9FE3-3AC620B9B2BE}"/>
              </a:ext>
            </a:extLst>
          </p:cNvPr>
          <p:cNvSpPr>
            <a:spLocks noGrp="1"/>
          </p:cNvSpPr>
          <p:nvPr>
            <p:ph type="title"/>
          </p:nvPr>
        </p:nvSpPr>
        <p:spPr/>
        <p:txBody>
          <a:bodyPr/>
          <a:lstStyle/>
          <a:p>
            <a:r>
              <a:rPr lang="es-ES_tradnl" dirty="0"/>
              <a:t>CISTOSCOPIA </a:t>
            </a:r>
          </a:p>
        </p:txBody>
      </p:sp>
      <p:sp>
        <p:nvSpPr>
          <p:cNvPr id="3" name="Content Placeholder 2">
            <a:extLst>
              <a:ext uri="{FF2B5EF4-FFF2-40B4-BE49-F238E27FC236}">
                <a16:creationId xmlns:a16="http://schemas.microsoft.com/office/drawing/2014/main" id="{D540279A-7EA0-4748-9C31-8603599E60CA}"/>
              </a:ext>
            </a:extLst>
          </p:cNvPr>
          <p:cNvSpPr>
            <a:spLocks noGrp="1"/>
          </p:cNvSpPr>
          <p:nvPr>
            <p:ph idx="1"/>
          </p:nvPr>
        </p:nvSpPr>
        <p:spPr/>
        <p:txBody>
          <a:bodyPr/>
          <a:lstStyle/>
          <a:p>
            <a:endParaRPr lang="es-ES_tradnl"/>
          </a:p>
        </p:txBody>
      </p:sp>
      <p:sp>
        <p:nvSpPr>
          <p:cNvPr id="4" name="Content Placeholder 3">
            <a:extLst>
              <a:ext uri="{FF2B5EF4-FFF2-40B4-BE49-F238E27FC236}">
                <a16:creationId xmlns:a16="http://schemas.microsoft.com/office/drawing/2014/main" id="{5D46C953-D9CA-444A-B7F0-C211A1477E23}"/>
              </a:ext>
            </a:extLst>
          </p:cNvPr>
          <p:cNvSpPr>
            <a:spLocks noGrp="1"/>
          </p:cNvSpPr>
          <p:nvPr>
            <p:ph idx="13"/>
          </p:nvPr>
        </p:nvSpPr>
        <p:spPr/>
        <p:txBody>
          <a:bodyPr/>
          <a:lstStyle/>
          <a:p>
            <a:endParaRPr lang="es-ES_tradnl"/>
          </a:p>
        </p:txBody>
      </p:sp>
      <p:pic>
        <p:nvPicPr>
          <p:cNvPr id="5" name="Imagen 5">
            <a:extLst>
              <a:ext uri="{FF2B5EF4-FFF2-40B4-BE49-F238E27FC236}">
                <a16:creationId xmlns:a16="http://schemas.microsoft.com/office/drawing/2014/main" id="{2D42D851-4EDA-5142-A333-FB5AC00E212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1"/>
          <a:stretch/>
        </p:blipFill>
        <p:spPr>
          <a:xfrm>
            <a:off x="5652695" y="2870821"/>
            <a:ext cx="5421385" cy="3807389"/>
          </a:xfrm>
          <a:prstGeom prst="rect">
            <a:avLst/>
          </a:prstGeom>
        </p:spPr>
      </p:pic>
      <p:pic>
        <p:nvPicPr>
          <p:cNvPr id="6" name="Imagen 7">
            <a:extLst>
              <a:ext uri="{FF2B5EF4-FFF2-40B4-BE49-F238E27FC236}">
                <a16:creationId xmlns:a16="http://schemas.microsoft.com/office/drawing/2014/main" id="{5CBB22EC-A6A9-6747-9714-3F3C43384DF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08431" y="1813078"/>
            <a:ext cx="3484795" cy="2042694"/>
          </a:xfrm>
          <a:prstGeom prst="rect">
            <a:avLst/>
          </a:prstGeom>
        </p:spPr>
      </p:pic>
    </p:spTree>
    <p:extLst>
      <p:ext uri="{BB962C8B-B14F-4D97-AF65-F5344CB8AC3E}">
        <p14:creationId xmlns:p14="http://schemas.microsoft.com/office/powerpoint/2010/main" val="365982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AF172-F3D8-794C-A5F2-57C9A41248F5}"/>
              </a:ext>
            </a:extLst>
          </p:cNvPr>
          <p:cNvSpPr>
            <a:spLocks noGrp="1"/>
          </p:cNvSpPr>
          <p:nvPr>
            <p:ph type="title"/>
          </p:nvPr>
        </p:nvSpPr>
        <p:spPr/>
        <p:txBody>
          <a:bodyPr/>
          <a:lstStyle/>
          <a:p>
            <a:r>
              <a:rPr lang="es-ES_tradnl" dirty="0"/>
              <a:t>OBJETIVOS </a:t>
            </a:r>
          </a:p>
        </p:txBody>
      </p:sp>
      <p:sp>
        <p:nvSpPr>
          <p:cNvPr id="4" name="Content Placeholder 3">
            <a:extLst>
              <a:ext uri="{FF2B5EF4-FFF2-40B4-BE49-F238E27FC236}">
                <a16:creationId xmlns:a16="http://schemas.microsoft.com/office/drawing/2014/main" id="{AD113DF2-C88A-FD45-BA4B-C26BDE498271}"/>
              </a:ext>
            </a:extLst>
          </p:cNvPr>
          <p:cNvSpPr>
            <a:spLocks noGrp="1"/>
          </p:cNvSpPr>
          <p:nvPr>
            <p:ph idx="13"/>
          </p:nvPr>
        </p:nvSpPr>
        <p:spPr/>
        <p:txBody>
          <a:bodyPr/>
          <a:lstStyle/>
          <a:p>
            <a:r>
              <a:rPr lang="es-ES" dirty="0"/>
              <a:t>Evaluación, diagnóstico diferencial y tratamiento fundamental.</a:t>
            </a:r>
            <a:endParaRPr lang="es-ES_tradnl" dirty="0"/>
          </a:p>
        </p:txBody>
      </p:sp>
      <p:pic>
        <p:nvPicPr>
          <p:cNvPr id="5" name="Imagen 5">
            <a:extLst>
              <a:ext uri="{FF2B5EF4-FFF2-40B4-BE49-F238E27FC236}">
                <a16:creationId xmlns:a16="http://schemas.microsoft.com/office/drawing/2014/main" id="{A299F375-40C6-5D43-9023-5E2984521883}"/>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1500073" y="2022111"/>
            <a:ext cx="2893699" cy="1018269"/>
          </a:xfrm>
          <a:prstGeom prst="rect">
            <a:avLst/>
          </a:prstGeom>
        </p:spPr>
      </p:pic>
      <p:pic>
        <p:nvPicPr>
          <p:cNvPr id="6" name="Imagen 7">
            <a:extLst>
              <a:ext uri="{FF2B5EF4-FFF2-40B4-BE49-F238E27FC236}">
                <a16:creationId xmlns:a16="http://schemas.microsoft.com/office/drawing/2014/main" id="{E2DB40E6-8776-A241-BDFA-9396C8753879}"/>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442089" y="2116017"/>
            <a:ext cx="3937157" cy="831181"/>
          </a:xfrm>
          <a:prstGeom prst="rect">
            <a:avLst/>
          </a:prstGeom>
        </p:spPr>
      </p:pic>
    </p:spTree>
    <p:extLst>
      <p:ext uri="{BB962C8B-B14F-4D97-AF65-F5344CB8AC3E}">
        <p14:creationId xmlns:p14="http://schemas.microsoft.com/office/powerpoint/2010/main" val="2869014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AA171-AB38-0941-92AD-A64089CD05B9}"/>
              </a:ext>
            </a:extLst>
          </p:cNvPr>
          <p:cNvSpPr>
            <a:spLocks noGrp="1"/>
          </p:cNvSpPr>
          <p:nvPr>
            <p:ph type="title"/>
          </p:nvPr>
        </p:nvSpPr>
        <p:spPr/>
        <p:txBody>
          <a:bodyPr/>
          <a:lstStyle/>
          <a:p>
            <a:r>
              <a:rPr lang="es-ES_tradnl" dirty="0"/>
              <a:t>DESCANSO</a:t>
            </a:r>
          </a:p>
        </p:txBody>
      </p:sp>
    </p:spTree>
    <p:extLst>
      <p:ext uri="{BB962C8B-B14F-4D97-AF65-F5344CB8AC3E}">
        <p14:creationId xmlns:p14="http://schemas.microsoft.com/office/powerpoint/2010/main" val="2307695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B6C94-9581-FF40-B9A8-7C3FCA78FD97}"/>
              </a:ext>
            </a:extLst>
          </p:cNvPr>
          <p:cNvSpPr>
            <a:spLocks noGrp="1"/>
          </p:cNvSpPr>
          <p:nvPr>
            <p:ph type="title"/>
          </p:nvPr>
        </p:nvSpPr>
        <p:spPr/>
        <p:txBody>
          <a:bodyPr/>
          <a:lstStyle/>
          <a:p>
            <a:r>
              <a:rPr lang="es-ES_tradnl" dirty="0"/>
              <a:t>ECOGRAFÍA DE VIAS URINARIAS</a:t>
            </a:r>
          </a:p>
        </p:txBody>
      </p:sp>
      <p:sp>
        <p:nvSpPr>
          <p:cNvPr id="3" name="Content Placeholder 2">
            <a:extLst>
              <a:ext uri="{FF2B5EF4-FFF2-40B4-BE49-F238E27FC236}">
                <a16:creationId xmlns:a16="http://schemas.microsoft.com/office/drawing/2014/main" id="{32620DB5-5D55-154B-8214-4C8C11D6AD1F}"/>
              </a:ext>
            </a:extLst>
          </p:cNvPr>
          <p:cNvSpPr>
            <a:spLocks noGrp="1"/>
          </p:cNvSpPr>
          <p:nvPr>
            <p:ph idx="1"/>
          </p:nvPr>
        </p:nvSpPr>
        <p:spPr>
          <a:xfrm>
            <a:off x="685801" y="1503946"/>
            <a:ext cx="10667997" cy="2658979"/>
          </a:xfrm>
        </p:spPr>
        <p:txBody>
          <a:bodyPr>
            <a:normAutofit/>
          </a:bodyPr>
          <a:lstStyle/>
          <a:p>
            <a:pPr marL="305435"/>
            <a:r>
              <a:rPr lang="es-ES_tradnl" sz="1700" dirty="0"/>
              <a:t>Sensibilidad menor cuando se compara con CTU para ca urotelial, masas renales pequeñas y cálculos.</a:t>
            </a:r>
          </a:p>
          <a:p>
            <a:pPr marL="629920" lvl="1"/>
            <a:r>
              <a:rPr lang="es-ES_tradnl" sz="1700" dirty="0"/>
              <a:t>Sensibilidad para urolitiasis 19-32%.</a:t>
            </a:r>
          </a:p>
          <a:p>
            <a:pPr marL="629920" lvl="1"/>
            <a:r>
              <a:rPr lang="es-ES_tradnl" sz="1700" dirty="0"/>
              <a:t>Masas renales pequeñas bajo rendimiento</a:t>
            </a:r>
          </a:p>
          <a:p>
            <a:pPr marL="953920" lvl="1"/>
            <a:r>
              <a:rPr lang="es-ES_tradnl" sz="1700" dirty="0"/>
              <a:t>&lt;1cm: Sensibilidad 26%.</a:t>
            </a:r>
          </a:p>
          <a:p>
            <a:pPr marL="899920" lvl="2"/>
            <a:r>
              <a:rPr lang="es-ES_tradnl" sz="1700" dirty="0"/>
              <a:t>1-2cm: Sensibilidad 60%.</a:t>
            </a:r>
          </a:p>
          <a:p>
            <a:pPr marL="899920" lvl="2"/>
            <a:r>
              <a:rPr lang="es-ES_tradnl" sz="1700" dirty="0"/>
              <a:t>2-3cm: Sensibilidad: 82%.</a:t>
            </a:r>
          </a:p>
          <a:p>
            <a:pPr marL="899920" lvl="2"/>
            <a:r>
              <a:rPr lang="es-ES_tradnl" sz="1700" dirty="0"/>
              <a:t>&gt;3cm: Sensibilidad: 85%.</a:t>
            </a:r>
          </a:p>
          <a:p>
            <a:endParaRPr lang="es-ES_tradnl" sz="1700" dirty="0"/>
          </a:p>
        </p:txBody>
      </p:sp>
      <p:pic>
        <p:nvPicPr>
          <p:cNvPr id="5" name="Content Placeholder 4">
            <a:extLst>
              <a:ext uri="{FF2B5EF4-FFF2-40B4-BE49-F238E27FC236}">
                <a16:creationId xmlns:a16="http://schemas.microsoft.com/office/drawing/2014/main" id="{CEF0FC52-2421-6D4E-A705-AA79843C06AB}"/>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6328930" y="2891065"/>
            <a:ext cx="5024868" cy="3601810"/>
          </a:xfrm>
          <a:prstGeom prst="rect">
            <a:avLst/>
          </a:prstGeom>
        </p:spPr>
      </p:pic>
    </p:spTree>
    <p:extLst>
      <p:ext uri="{BB962C8B-B14F-4D97-AF65-F5344CB8AC3E}">
        <p14:creationId xmlns:p14="http://schemas.microsoft.com/office/powerpoint/2010/main" val="2531215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4C44-FDF9-254C-9EB6-3836F0A96C80}"/>
              </a:ext>
            </a:extLst>
          </p:cNvPr>
          <p:cNvSpPr>
            <a:spLocks noGrp="1"/>
          </p:cNvSpPr>
          <p:nvPr>
            <p:ph type="title"/>
          </p:nvPr>
        </p:nvSpPr>
        <p:spPr/>
        <p:txBody>
          <a:bodyPr/>
          <a:lstStyle/>
          <a:p>
            <a:r>
              <a:rPr lang="es-ES_tradnl" dirty="0"/>
              <a:t>ECOGRAFIA DE VÍAS URINARIAS</a:t>
            </a:r>
          </a:p>
        </p:txBody>
      </p:sp>
      <p:sp>
        <p:nvSpPr>
          <p:cNvPr id="3" name="Content Placeholder 2">
            <a:extLst>
              <a:ext uri="{FF2B5EF4-FFF2-40B4-BE49-F238E27FC236}">
                <a16:creationId xmlns:a16="http://schemas.microsoft.com/office/drawing/2014/main" id="{F4DED53B-2EC6-504B-A394-7A8F6E0275DD}"/>
              </a:ext>
            </a:extLst>
          </p:cNvPr>
          <p:cNvSpPr>
            <a:spLocks noGrp="1"/>
          </p:cNvSpPr>
          <p:nvPr>
            <p:ph idx="1"/>
          </p:nvPr>
        </p:nvSpPr>
        <p:spPr/>
        <p:txBody>
          <a:bodyPr/>
          <a:lstStyle/>
          <a:p>
            <a:pPr marL="305435"/>
            <a:r>
              <a:rPr lang="es-ES_tradnl" dirty="0">
                <a:solidFill>
                  <a:schemeClr val="tx1"/>
                </a:solidFill>
              </a:rPr>
              <a:t>Ventaja: no radiación ionizante.</a:t>
            </a:r>
          </a:p>
          <a:p>
            <a:pPr marL="305435"/>
            <a:r>
              <a:rPr lang="es-ES_tradnl" dirty="0">
                <a:solidFill>
                  <a:schemeClr val="tx1"/>
                </a:solidFill>
              </a:rPr>
              <a:t>Operador dependiente.</a:t>
            </a:r>
          </a:p>
          <a:p>
            <a:pPr marL="305435"/>
            <a:r>
              <a:rPr lang="es-ES_tradnl" dirty="0">
                <a:solidFill>
                  <a:schemeClr val="tx1"/>
                </a:solidFill>
              </a:rPr>
              <a:t>Útil en personas jóvenes sin factores de riesgo como aproximación inicial. </a:t>
            </a:r>
          </a:p>
          <a:p>
            <a:pPr marL="305435"/>
            <a:r>
              <a:rPr lang="es-ES_tradnl" dirty="0">
                <a:solidFill>
                  <a:schemeClr val="tx1"/>
                </a:solidFill>
              </a:rPr>
              <a:t>Utilidad en pacientes embarazadas con hematuria.</a:t>
            </a:r>
          </a:p>
          <a:p>
            <a:pPr marL="0" indent="0">
              <a:buNone/>
            </a:pPr>
            <a:endParaRPr lang="es-ES_tradnl" dirty="0"/>
          </a:p>
        </p:txBody>
      </p:sp>
    </p:spTree>
    <p:extLst>
      <p:ext uri="{BB962C8B-B14F-4D97-AF65-F5344CB8AC3E}">
        <p14:creationId xmlns:p14="http://schemas.microsoft.com/office/powerpoint/2010/main" val="3767795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FEADC-9675-F440-A9B7-8A556C8CE754}"/>
              </a:ext>
            </a:extLst>
          </p:cNvPr>
          <p:cNvSpPr>
            <a:spLocks noGrp="1"/>
          </p:cNvSpPr>
          <p:nvPr>
            <p:ph type="title"/>
          </p:nvPr>
        </p:nvSpPr>
        <p:spPr/>
        <p:txBody>
          <a:bodyPr/>
          <a:lstStyle/>
          <a:p>
            <a:r>
              <a:rPr lang="es-ES_tradnl" dirty="0"/>
              <a:t>UROTOMOGRAFÍA </a:t>
            </a:r>
          </a:p>
        </p:txBody>
      </p:sp>
      <p:sp>
        <p:nvSpPr>
          <p:cNvPr id="3" name="Content Placeholder 2">
            <a:extLst>
              <a:ext uri="{FF2B5EF4-FFF2-40B4-BE49-F238E27FC236}">
                <a16:creationId xmlns:a16="http://schemas.microsoft.com/office/drawing/2014/main" id="{3D11F55A-EEAE-C343-A617-488F313A8A50}"/>
              </a:ext>
            </a:extLst>
          </p:cNvPr>
          <p:cNvSpPr>
            <a:spLocks noGrp="1"/>
          </p:cNvSpPr>
          <p:nvPr>
            <p:ph idx="1"/>
          </p:nvPr>
        </p:nvSpPr>
        <p:spPr/>
        <p:txBody>
          <a:bodyPr/>
          <a:lstStyle/>
          <a:p>
            <a:pPr marL="285750" indent="-285750"/>
            <a:r>
              <a:rPr lang="es-ES_tradnl" sz="1600" dirty="0"/>
              <a:t>Evaluación tomográfica contrastada de los riñones y la vía urinaria con al menos una serie de imágenes durante la fase excretora. </a:t>
            </a:r>
          </a:p>
          <a:p>
            <a:pPr marL="305435" indent="-305435"/>
            <a:r>
              <a:rPr lang="es-ES_tradnl" sz="1600" dirty="0">
                <a:ea typeface="+mn-lt"/>
                <a:cs typeface="+mn-lt"/>
              </a:rPr>
              <a:t>Contraindicaciones absolutas: Falla renal, alergia al medio de contraste, embarazo.</a:t>
            </a:r>
            <a:endParaRPr lang="es-ES_tradnl" sz="1600" dirty="0"/>
          </a:p>
          <a:p>
            <a:pPr marL="629920" lvl="1" indent="-305435"/>
            <a:r>
              <a:rPr lang="es-ES_tradnl" sz="1600" dirty="0">
                <a:ea typeface="+mn-lt"/>
                <a:cs typeface="+mn-lt"/>
              </a:rPr>
              <a:t>Alternativa: MRU (recomendación grado C).</a:t>
            </a:r>
            <a:endParaRPr lang="es-ES_tradnl" sz="1600" dirty="0"/>
          </a:p>
          <a:p>
            <a:pPr marL="629920" lvl="1" indent="-305435"/>
            <a:r>
              <a:rPr lang="es-ES_tradnl" sz="1600" dirty="0">
                <a:ea typeface="+mn-lt"/>
                <a:cs typeface="+mn-lt"/>
              </a:rPr>
              <a:t>Alternativa: TC sin contraste o ecografía más Pielografía retrógrada (</a:t>
            </a:r>
            <a:r>
              <a:rPr lang="es-ES_tradnl" sz="1600" i="1" dirty="0">
                <a:ea typeface="+mn-lt"/>
                <a:cs typeface="+mn-lt"/>
              </a:rPr>
              <a:t>Opinión de expertos</a:t>
            </a:r>
            <a:r>
              <a:rPr lang="es-ES_tradnl" sz="1600" dirty="0">
                <a:ea typeface="+mn-lt"/>
                <a:cs typeface="+mn-lt"/>
              </a:rPr>
              <a:t>).</a:t>
            </a:r>
            <a:endParaRPr lang="es-ES_tradnl" sz="1600" dirty="0"/>
          </a:p>
          <a:p>
            <a:pPr marL="610235" indent="-285750"/>
            <a:r>
              <a:rPr lang="es-ES_tradnl" sz="1600" dirty="0">
                <a:ea typeface="+mn-lt"/>
                <a:cs typeface="+mn-lt"/>
              </a:rPr>
              <a:t>Sensibilidad: 96% (IC 95% 88-100%).</a:t>
            </a:r>
            <a:endParaRPr lang="es-ES_tradnl" sz="1600" dirty="0"/>
          </a:p>
          <a:p>
            <a:pPr marL="629920" lvl="1" indent="-305435"/>
            <a:r>
              <a:rPr lang="es-ES_tradnl" sz="1600" dirty="0">
                <a:ea typeface="+mn-lt"/>
                <a:cs typeface="+mn-lt"/>
              </a:rPr>
              <a:t>Especificidad: 99% (IC 95% 98-100%).</a:t>
            </a:r>
            <a:endParaRPr lang="es-ES_tradnl" sz="1600" dirty="0"/>
          </a:p>
          <a:p>
            <a:endParaRPr lang="es-ES_tradnl" dirty="0"/>
          </a:p>
        </p:txBody>
      </p:sp>
      <p:pic>
        <p:nvPicPr>
          <p:cNvPr id="5" name="Imagen 7" descr="Imagen que contiene diferente, foto, pastel, diversos&#10;&#10;Descripción generada con confianza muy alta">
            <a:extLst>
              <a:ext uri="{FF2B5EF4-FFF2-40B4-BE49-F238E27FC236}">
                <a16:creationId xmlns:a16="http://schemas.microsoft.com/office/drawing/2014/main" id="{B9E2980C-2B3C-8E45-BC1A-0770E8DAA030}"/>
              </a:ext>
            </a:extLst>
          </p:cNvPr>
          <p:cNvPicPr>
            <a:picLocks noGrp="1" noChangeAspect="1"/>
          </p:cNvPicPr>
          <p:nvPr>
            <p:ph idx="13"/>
          </p:nvPr>
        </p:nvPicPr>
        <p:blipFill rotWithShape="1">
          <a:blip r:embed="rId2" cstate="email">
            <a:extLst>
              <a:ext uri="{28A0092B-C50C-407E-A947-70E740481C1C}">
                <a14:useLocalDpi xmlns:a14="http://schemas.microsoft.com/office/drawing/2010/main"/>
              </a:ext>
            </a:extLst>
          </a:blip>
          <a:srcRect r="-5"/>
          <a:stretch/>
        </p:blipFill>
        <p:spPr>
          <a:xfrm>
            <a:off x="6532455" y="3653677"/>
            <a:ext cx="4705816" cy="2953823"/>
          </a:xfrm>
          <a:prstGeom prst="rect">
            <a:avLst/>
          </a:prstGeom>
        </p:spPr>
      </p:pic>
    </p:spTree>
    <p:extLst>
      <p:ext uri="{BB962C8B-B14F-4D97-AF65-F5344CB8AC3E}">
        <p14:creationId xmlns:p14="http://schemas.microsoft.com/office/powerpoint/2010/main" val="1462642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A7AE-7C97-114A-8D2E-A115CE31A7DF}"/>
              </a:ext>
            </a:extLst>
          </p:cNvPr>
          <p:cNvSpPr>
            <a:spLocks noGrp="1"/>
          </p:cNvSpPr>
          <p:nvPr>
            <p:ph type="title"/>
          </p:nvPr>
        </p:nvSpPr>
        <p:spPr/>
        <p:txBody>
          <a:bodyPr/>
          <a:lstStyle/>
          <a:p>
            <a:r>
              <a:rPr lang="es-ES_tradnl" dirty="0"/>
              <a:t>UROTOMOGRAFÍA</a:t>
            </a:r>
          </a:p>
        </p:txBody>
      </p:sp>
      <p:sp>
        <p:nvSpPr>
          <p:cNvPr id="5" name="CuadroTexto 10">
            <a:extLst>
              <a:ext uri="{FF2B5EF4-FFF2-40B4-BE49-F238E27FC236}">
                <a16:creationId xmlns:a16="http://schemas.microsoft.com/office/drawing/2014/main" id="{5030FC98-9E85-9D46-B76E-B05A9156CA32}"/>
              </a:ext>
            </a:extLst>
          </p:cNvPr>
          <p:cNvSpPr txBox="1"/>
          <p:nvPr/>
        </p:nvSpPr>
        <p:spPr>
          <a:xfrm>
            <a:off x="838200" y="1673793"/>
            <a:ext cx="10856495" cy="646331"/>
          </a:xfrm>
          <a:prstGeom prst="rect">
            <a:avLst/>
          </a:prstGeom>
          <a:solidFill>
            <a:schemeClr val="accent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s-CO" b="1" dirty="0">
                <a:latin typeface="Gill Sans MT"/>
              </a:rPr>
              <a:t>LA UROTOMOGRAFÍA DEBE SER EL EXAMEN DE PRIMERA LÍNEA PARA EL DIAGÓSTICO DE CA UROTELIAL EN PACIENTES CON HEMATURIA CON  RIESGO.</a:t>
            </a:r>
          </a:p>
        </p:txBody>
      </p:sp>
    </p:spTree>
    <p:extLst>
      <p:ext uri="{BB962C8B-B14F-4D97-AF65-F5344CB8AC3E}">
        <p14:creationId xmlns:p14="http://schemas.microsoft.com/office/powerpoint/2010/main" val="44442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94B29-B981-A14B-A34A-8644E853E6EF}"/>
              </a:ext>
            </a:extLst>
          </p:cNvPr>
          <p:cNvSpPr>
            <a:spLocks noGrp="1"/>
          </p:cNvSpPr>
          <p:nvPr>
            <p:ph type="title"/>
          </p:nvPr>
        </p:nvSpPr>
        <p:spPr/>
        <p:txBody>
          <a:bodyPr/>
          <a:lstStyle/>
          <a:p>
            <a:r>
              <a:rPr lang="es-ES_tradnl" dirty="0"/>
              <a:t>UROTOMOGRAFÍA</a:t>
            </a:r>
          </a:p>
        </p:txBody>
      </p:sp>
      <p:sp>
        <p:nvSpPr>
          <p:cNvPr id="3" name="Content Placeholder 2">
            <a:extLst>
              <a:ext uri="{FF2B5EF4-FFF2-40B4-BE49-F238E27FC236}">
                <a16:creationId xmlns:a16="http://schemas.microsoft.com/office/drawing/2014/main" id="{B10CAAB9-D1D3-9743-8794-7C10C2F59F1A}"/>
              </a:ext>
            </a:extLst>
          </p:cNvPr>
          <p:cNvSpPr>
            <a:spLocks noGrp="1"/>
          </p:cNvSpPr>
          <p:nvPr>
            <p:ph idx="1"/>
          </p:nvPr>
        </p:nvSpPr>
        <p:spPr/>
        <p:txBody>
          <a:bodyPr>
            <a:normAutofit fontScale="92500" lnSpcReduction="20000"/>
          </a:bodyPr>
          <a:lstStyle/>
          <a:p>
            <a:pPr marL="305435" indent="-305435"/>
            <a:r>
              <a:rPr lang="es-ES_tradnl" dirty="0"/>
              <a:t>Bolo único de 3 fases</a:t>
            </a:r>
          </a:p>
          <a:p>
            <a:pPr marL="305435" indent="-305435"/>
            <a:r>
              <a:rPr lang="es-ES_tradnl" dirty="0"/>
              <a:t>Fase simple</a:t>
            </a:r>
          </a:p>
          <a:p>
            <a:pPr marL="629920" lvl="1" indent="-305435"/>
            <a:r>
              <a:rPr lang="es-ES_tradnl" dirty="0"/>
              <a:t>Litiasis, grasa o calcificaciones </a:t>
            </a:r>
            <a:r>
              <a:rPr lang="es-ES_tradnl" dirty="0" err="1"/>
              <a:t>intralesionales</a:t>
            </a:r>
            <a:r>
              <a:rPr lang="es-ES_tradnl" dirty="0"/>
              <a:t>, coágulos vs tumor.</a:t>
            </a:r>
          </a:p>
          <a:p>
            <a:pPr marL="285750" indent="-285750"/>
            <a:r>
              <a:rPr lang="es-ES_tradnl" dirty="0"/>
              <a:t>Fase </a:t>
            </a:r>
            <a:r>
              <a:rPr lang="es-ES_tradnl" dirty="0" err="1"/>
              <a:t>nefrográfica</a:t>
            </a:r>
            <a:endParaRPr lang="es-ES_tradnl" dirty="0"/>
          </a:p>
          <a:p>
            <a:pPr marL="610235" lvl="1" indent="-285750"/>
            <a:r>
              <a:rPr lang="es-ES_tradnl" dirty="0"/>
              <a:t>Masas renales.</a:t>
            </a:r>
          </a:p>
          <a:p>
            <a:pPr marL="285750" indent="-285750"/>
            <a:r>
              <a:rPr lang="es-ES_tradnl" dirty="0"/>
              <a:t>Fase excretora </a:t>
            </a:r>
          </a:p>
          <a:p>
            <a:pPr marL="610235" lvl="1" indent="-285750"/>
            <a:r>
              <a:rPr lang="es-ES_tradnl" dirty="0"/>
              <a:t>Ca urotelial. </a:t>
            </a:r>
          </a:p>
          <a:p>
            <a:endParaRPr lang="es-ES_tradnl" dirty="0"/>
          </a:p>
        </p:txBody>
      </p:sp>
      <p:pic>
        <p:nvPicPr>
          <p:cNvPr id="5" name="Imagen 10" descr="Foto en blanco y negro de un grupo de personas&#10;&#10;Descripción generada automáticamente con confianza media">
            <a:extLst>
              <a:ext uri="{FF2B5EF4-FFF2-40B4-BE49-F238E27FC236}">
                <a16:creationId xmlns:a16="http://schemas.microsoft.com/office/drawing/2014/main" id="{44373173-DF87-6441-9921-74CADA6BF73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 r="-2621" b="-1135"/>
          <a:stretch/>
        </p:blipFill>
        <p:spPr>
          <a:xfrm>
            <a:off x="6852079" y="3556552"/>
            <a:ext cx="4501719" cy="2772811"/>
          </a:xfrm>
          <a:prstGeom prst="rect">
            <a:avLst/>
          </a:prstGeom>
        </p:spPr>
      </p:pic>
    </p:spTree>
    <p:extLst>
      <p:ext uri="{BB962C8B-B14F-4D97-AF65-F5344CB8AC3E}">
        <p14:creationId xmlns:p14="http://schemas.microsoft.com/office/powerpoint/2010/main" val="1172536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E85C4-44CA-4B49-9BF3-98CC19AFCB5C}"/>
              </a:ext>
            </a:extLst>
          </p:cNvPr>
          <p:cNvSpPr>
            <a:spLocks noGrp="1"/>
          </p:cNvSpPr>
          <p:nvPr>
            <p:ph type="title"/>
          </p:nvPr>
        </p:nvSpPr>
        <p:spPr/>
        <p:txBody>
          <a:bodyPr/>
          <a:lstStyle/>
          <a:p>
            <a:r>
              <a:rPr lang="es-ES_tradnl" dirty="0"/>
              <a:t>UROTOMOGRAFÍA</a:t>
            </a:r>
          </a:p>
        </p:txBody>
      </p:sp>
      <p:sp>
        <p:nvSpPr>
          <p:cNvPr id="3" name="Content Placeholder 2">
            <a:extLst>
              <a:ext uri="{FF2B5EF4-FFF2-40B4-BE49-F238E27FC236}">
                <a16:creationId xmlns:a16="http://schemas.microsoft.com/office/drawing/2014/main" id="{A55172BB-0E72-6949-AC89-F444D2DE5E64}"/>
              </a:ext>
            </a:extLst>
          </p:cNvPr>
          <p:cNvSpPr>
            <a:spLocks noGrp="1"/>
          </p:cNvSpPr>
          <p:nvPr>
            <p:ph idx="1"/>
          </p:nvPr>
        </p:nvSpPr>
        <p:spPr>
          <a:xfrm>
            <a:off x="762001" y="1446369"/>
            <a:ext cx="10667997" cy="2090392"/>
          </a:xfrm>
        </p:spPr>
        <p:txBody>
          <a:bodyPr/>
          <a:lstStyle/>
          <a:p>
            <a:pPr marL="305435" indent="-305435">
              <a:buClr>
                <a:srgbClr val="F6E451"/>
              </a:buClr>
            </a:pPr>
            <a:r>
              <a:rPr lang="es-ES" dirty="0">
                <a:ea typeface="+mn-lt"/>
                <a:cs typeface="+mn-lt"/>
              </a:rPr>
              <a:t>Detecta la causa de la hematuria en alto porcentaje de pacientes.</a:t>
            </a:r>
          </a:p>
          <a:p>
            <a:pPr marL="305435" indent="-305435">
              <a:buClr>
                <a:srgbClr val="F6E451"/>
              </a:buClr>
            </a:pPr>
            <a:r>
              <a:rPr lang="es-ES" dirty="0">
                <a:ea typeface="+mn-lt"/>
                <a:cs typeface="+mn-lt"/>
              </a:rPr>
              <a:t>Sensibilidad para detección de etiología. 92-100%.</a:t>
            </a:r>
            <a:endParaRPr lang="es-ES" dirty="0"/>
          </a:p>
          <a:p>
            <a:pPr marL="305435" indent="-305435">
              <a:buClr>
                <a:srgbClr val="F6E451"/>
              </a:buClr>
            </a:pPr>
            <a:r>
              <a:rPr lang="es-ES" dirty="0">
                <a:ea typeface="+mn-lt"/>
                <a:cs typeface="+mn-lt"/>
              </a:rPr>
              <a:t>Especificidad para detección de etiología 89-97%.</a:t>
            </a:r>
            <a:endParaRPr lang="es-ES" dirty="0"/>
          </a:p>
          <a:p>
            <a:pPr marL="305435" indent="-305435">
              <a:buClr>
                <a:srgbClr val="F6E451"/>
              </a:buClr>
            </a:pPr>
            <a:r>
              <a:rPr lang="es-ES" dirty="0">
                <a:ea typeface="+mn-lt"/>
                <a:cs typeface="+mn-lt"/>
              </a:rPr>
              <a:t>Sensibilidad para ca urotelial alto : 96% especificidad 99%.</a:t>
            </a:r>
            <a:endParaRPr lang="es-ES" dirty="0"/>
          </a:p>
          <a:p>
            <a:endParaRPr lang="es-ES_tradnl" dirty="0"/>
          </a:p>
        </p:txBody>
      </p:sp>
    </p:spTree>
    <p:extLst>
      <p:ext uri="{BB962C8B-B14F-4D97-AF65-F5344CB8AC3E}">
        <p14:creationId xmlns:p14="http://schemas.microsoft.com/office/powerpoint/2010/main" val="4061034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0A02-C144-9A49-9B85-BE2EFE0A9A2B}"/>
              </a:ext>
            </a:extLst>
          </p:cNvPr>
          <p:cNvSpPr>
            <a:spLocks noGrp="1"/>
          </p:cNvSpPr>
          <p:nvPr>
            <p:ph type="title"/>
          </p:nvPr>
        </p:nvSpPr>
        <p:spPr/>
        <p:txBody>
          <a:bodyPr/>
          <a:lstStyle/>
          <a:p>
            <a:r>
              <a:rPr lang="es-ES_tradnl" dirty="0"/>
              <a:t>URORESONANCIA </a:t>
            </a:r>
          </a:p>
        </p:txBody>
      </p:sp>
      <p:sp>
        <p:nvSpPr>
          <p:cNvPr id="3" name="Content Placeholder 2">
            <a:extLst>
              <a:ext uri="{FF2B5EF4-FFF2-40B4-BE49-F238E27FC236}">
                <a16:creationId xmlns:a16="http://schemas.microsoft.com/office/drawing/2014/main" id="{243C6956-0EF4-0443-AD61-E392D481978E}"/>
              </a:ext>
            </a:extLst>
          </p:cNvPr>
          <p:cNvSpPr>
            <a:spLocks noGrp="1"/>
          </p:cNvSpPr>
          <p:nvPr>
            <p:ph idx="1"/>
          </p:nvPr>
        </p:nvSpPr>
        <p:spPr>
          <a:xfrm>
            <a:off x="838200" y="1520833"/>
            <a:ext cx="10667997" cy="2090392"/>
          </a:xfrm>
        </p:spPr>
        <p:txBody>
          <a:bodyPr>
            <a:normAutofit fontScale="70000" lnSpcReduction="20000"/>
          </a:bodyPr>
          <a:lstStyle/>
          <a:p>
            <a:pPr marL="305435" indent="-305435"/>
            <a:r>
              <a:rPr lang="es-ES" dirty="0"/>
              <a:t>No radiación ionízate.</a:t>
            </a:r>
          </a:p>
          <a:p>
            <a:pPr marL="305435" indent="-305435"/>
            <a:r>
              <a:rPr lang="es-ES" dirty="0"/>
              <a:t>Menos disponibilidad. </a:t>
            </a:r>
          </a:p>
          <a:p>
            <a:pPr marL="305435" indent="-305435"/>
            <a:r>
              <a:rPr lang="es-ES" dirty="0"/>
              <a:t>Rendimiento comparable a la urografía por CT para masas renales pero inferior  para tumores uroteliales. </a:t>
            </a:r>
          </a:p>
          <a:p>
            <a:pPr marL="305435" indent="-305435"/>
            <a:r>
              <a:rPr lang="es-ES" dirty="0"/>
              <a:t>Menor rendimiento para cálculos.</a:t>
            </a:r>
          </a:p>
          <a:p>
            <a:pPr marL="305435" indent="-305435"/>
            <a:r>
              <a:rPr lang="es-ES" dirty="0"/>
              <a:t>Indicaciones: Alergia al yodo, disfunción renal.</a:t>
            </a:r>
          </a:p>
          <a:p>
            <a:pPr marL="305435" indent="-305435"/>
            <a:r>
              <a:rPr lang="es-ES" dirty="0"/>
              <a:t>Técnica: difusión molecular del agua (ponderada T2 en </a:t>
            </a:r>
            <a:r>
              <a:rPr lang="es-ES" dirty="0" err="1"/>
              <a:t>nefrograma</a:t>
            </a:r>
            <a:r>
              <a:rPr lang="es-ES" dirty="0"/>
              <a:t>, T1 excreción).</a:t>
            </a:r>
          </a:p>
          <a:p>
            <a:pPr marL="305435" indent="-305435"/>
            <a:r>
              <a:rPr lang="es-ES" dirty="0"/>
              <a:t>Sensibilidad 91%.</a:t>
            </a:r>
          </a:p>
          <a:p>
            <a:endParaRPr lang="es-ES_tradnl" dirty="0"/>
          </a:p>
        </p:txBody>
      </p:sp>
      <p:pic>
        <p:nvPicPr>
          <p:cNvPr id="5" name="Imagen 4" descr="Imagen que contiene foto, posando, cubierto, hombre&#10;&#10;Descripción generada con confianza muy alta">
            <a:extLst>
              <a:ext uri="{FF2B5EF4-FFF2-40B4-BE49-F238E27FC236}">
                <a16:creationId xmlns:a16="http://schemas.microsoft.com/office/drawing/2014/main" id="{CECD3555-CCFF-9A4D-A2DC-60D9C8966D9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7853315" y="3611225"/>
            <a:ext cx="3119485" cy="3022931"/>
          </a:xfrm>
          <a:prstGeom prst="rect">
            <a:avLst/>
          </a:prstGeom>
        </p:spPr>
      </p:pic>
    </p:spTree>
    <p:extLst>
      <p:ext uri="{BB962C8B-B14F-4D97-AF65-F5344CB8AC3E}">
        <p14:creationId xmlns:p14="http://schemas.microsoft.com/office/powerpoint/2010/main" val="3961397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8143D-4DCD-8F48-A50E-19277FB8AF18}"/>
              </a:ext>
            </a:extLst>
          </p:cNvPr>
          <p:cNvSpPr>
            <a:spLocks noGrp="1"/>
          </p:cNvSpPr>
          <p:nvPr>
            <p:ph type="title"/>
          </p:nvPr>
        </p:nvSpPr>
        <p:spPr/>
        <p:txBody>
          <a:bodyPr/>
          <a:lstStyle/>
          <a:p>
            <a:r>
              <a:rPr lang="es-ES_tradnl" dirty="0"/>
              <a:t>PIELOGRAFÍA RETRÓGRADA </a:t>
            </a:r>
          </a:p>
        </p:txBody>
      </p:sp>
      <p:sp>
        <p:nvSpPr>
          <p:cNvPr id="3" name="Content Placeholder 2">
            <a:extLst>
              <a:ext uri="{FF2B5EF4-FFF2-40B4-BE49-F238E27FC236}">
                <a16:creationId xmlns:a16="http://schemas.microsoft.com/office/drawing/2014/main" id="{F2A31CB5-5851-4843-934B-C7174682814E}"/>
              </a:ext>
            </a:extLst>
          </p:cNvPr>
          <p:cNvSpPr>
            <a:spLocks noGrp="1"/>
          </p:cNvSpPr>
          <p:nvPr>
            <p:ph idx="1"/>
          </p:nvPr>
        </p:nvSpPr>
        <p:spPr/>
        <p:txBody>
          <a:bodyPr/>
          <a:lstStyle/>
          <a:p>
            <a:pPr marL="305435" indent="-305435"/>
            <a:r>
              <a:rPr lang="es-ES" dirty="0">
                <a:ea typeface="+mn-lt"/>
                <a:cs typeface="+mn-lt"/>
              </a:rPr>
              <a:t>Mínima radiación ionizante.</a:t>
            </a:r>
            <a:endParaRPr lang="es-ES" dirty="0"/>
          </a:p>
          <a:p>
            <a:pPr marL="305435" indent="-305435"/>
            <a:r>
              <a:rPr lang="es-ES" dirty="0">
                <a:ea typeface="+mn-lt"/>
                <a:cs typeface="+mn-lt"/>
              </a:rPr>
              <a:t>Invasivo.</a:t>
            </a:r>
            <a:endParaRPr lang="es-ES" dirty="0"/>
          </a:p>
          <a:p>
            <a:pPr marL="305435" indent="-305435"/>
            <a:r>
              <a:rPr lang="es-ES" dirty="0">
                <a:ea typeface="+mn-lt"/>
                <a:cs typeface="+mn-lt"/>
              </a:rPr>
              <a:t>Eficacia comparable a urografía CT en tumores </a:t>
            </a:r>
            <a:r>
              <a:rPr lang="es-ES" dirty="0" err="1">
                <a:ea typeface="+mn-lt"/>
                <a:cs typeface="+mn-lt"/>
              </a:rPr>
              <a:t>uroteliales</a:t>
            </a:r>
            <a:r>
              <a:rPr lang="es-ES" dirty="0">
                <a:ea typeface="+mn-lt"/>
                <a:cs typeface="+mn-lt"/>
              </a:rPr>
              <a:t>.</a:t>
            </a:r>
            <a:endParaRPr lang="es-ES" dirty="0"/>
          </a:p>
          <a:p>
            <a:pPr marL="305435" indent="-305435"/>
            <a:r>
              <a:rPr lang="es-ES" dirty="0">
                <a:ea typeface="+mn-lt"/>
                <a:cs typeface="+mn-lt"/>
              </a:rPr>
              <a:t>Sensibilidad: 97%.</a:t>
            </a:r>
            <a:endParaRPr lang="es-ES" dirty="0"/>
          </a:p>
          <a:p>
            <a:pPr marL="305435" indent="-305435"/>
            <a:r>
              <a:rPr lang="es-ES" dirty="0">
                <a:ea typeface="+mn-lt"/>
                <a:cs typeface="+mn-lt"/>
              </a:rPr>
              <a:t>Especificidad: 93%.</a:t>
            </a:r>
            <a:endParaRPr lang="es-ES" dirty="0"/>
          </a:p>
          <a:p>
            <a:endParaRPr lang="es-ES_tradnl" dirty="0"/>
          </a:p>
        </p:txBody>
      </p:sp>
      <p:pic>
        <p:nvPicPr>
          <p:cNvPr id="5" name="Imagen 1">
            <a:extLst>
              <a:ext uri="{FF2B5EF4-FFF2-40B4-BE49-F238E27FC236}">
                <a16:creationId xmlns:a16="http://schemas.microsoft.com/office/drawing/2014/main" id="{DCF59947-E5BA-B942-8CFE-4A9089E51E49}"/>
              </a:ext>
            </a:extLst>
          </p:cNvPr>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8613058" y="1867061"/>
            <a:ext cx="3342968" cy="44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327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6E88-D7A3-7C4E-BEC0-4F63D88CBA47}"/>
              </a:ext>
            </a:extLst>
          </p:cNvPr>
          <p:cNvSpPr>
            <a:spLocks noGrp="1"/>
          </p:cNvSpPr>
          <p:nvPr>
            <p:ph type="title"/>
          </p:nvPr>
        </p:nvSpPr>
        <p:spPr/>
        <p:txBody>
          <a:bodyPr/>
          <a:lstStyle/>
          <a:p>
            <a:r>
              <a:rPr lang="es-ES_tradnl" dirty="0"/>
              <a:t>BIOMARCADORES </a:t>
            </a:r>
          </a:p>
        </p:txBody>
      </p:sp>
      <p:sp>
        <p:nvSpPr>
          <p:cNvPr id="3" name="Content Placeholder 2">
            <a:extLst>
              <a:ext uri="{FF2B5EF4-FFF2-40B4-BE49-F238E27FC236}">
                <a16:creationId xmlns:a16="http://schemas.microsoft.com/office/drawing/2014/main" id="{B7280E7E-467A-0F4F-A01C-9C0AEC319C4A}"/>
              </a:ext>
            </a:extLst>
          </p:cNvPr>
          <p:cNvSpPr>
            <a:spLocks noGrp="1"/>
          </p:cNvSpPr>
          <p:nvPr>
            <p:ph idx="1"/>
          </p:nvPr>
        </p:nvSpPr>
        <p:spPr>
          <a:xfrm>
            <a:off x="685803" y="1440614"/>
            <a:ext cx="10667997" cy="2301208"/>
          </a:xfrm>
        </p:spPr>
        <p:txBody>
          <a:bodyPr>
            <a:normAutofit fontScale="62500" lnSpcReduction="20000"/>
          </a:bodyPr>
          <a:lstStyle/>
          <a:p>
            <a:pPr marL="305435" indent="-305435">
              <a:lnSpc>
                <a:spcPct val="150000"/>
              </a:lnSpc>
            </a:pPr>
            <a:r>
              <a:rPr lang="es-ES" dirty="0">
                <a:ea typeface="+mn-lt"/>
                <a:cs typeface="+mn-lt"/>
              </a:rPr>
              <a:t>BTA </a:t>
            </a:r>
            <a:r>
              <a:rPr lang="es-ES" dirty="0" err="1">
                <a:ea typeface="+mn-lt"/>
                <a:cs typeface="+mn-lt"/>
              </a:rPr>
              <a:t>stat</a:t>
            </a:r>
            <a:r>
              <a:rPr lang="es-ES" dirty="0">
                <a:ea typeface="+mn-lt"/>
                <a:cs typeface="+mn-lt"/>
              </a:rPr>
              <a:t> (</a:t>
            </a:r>
            <a:r>
              <a:rPr lang="es-ES" dirty="0" err="1">
                <a:ea typeface="+mn-lt"/>
                <a:cs typeface="+mn-lt"/>
              </a:rPr>
              <a:t>Polymedco</a:t>
            </a:r>
            <a:r>
              <a:rPr lang="es-ES" dirty="0">
                <a:ea typeface="+mn-lt"/>
                <a:cs typeface="+mn-lt"/>
              </a:rPr>
              <a:t>).</a:t>
            </a:r>
            <a:endParaRPr lang="es-ES" dirty="0"/>
          </a:p>
          <a:p>
            <a:pPr marL="305435" indent="-305435">
              <a:lnSpc>
                <a:spcPct val="150000"/>
              </a:lnSpc>
            </a:pPr>
            <a:r>
              <a:rPr lang="es-ES" dirty="0">
                <a:ea typeface="+mn-lt"/>
                <a:cs typeface="+mn-lt"/>
              </a:rPr>
              <a:t>BTA TRAK (</a:t>
            </a:r>
            <a:r>
              <a:rPr lang="es-ES" dirty="0" err="1">
                <a:ea typeface="+mn-lt"/>
                <a:cs typeface="+mn-lt"/>
              </a:rPr>
              <a:t>Polymedco</a:t>
            </a:r>
            <a:r>
              <a:rPr lang="es-ES" dirty="0">
                <a:ea typeface="+mn-lt"/>
                <a:cs typeface="+mn-lt"/>
              </a:rPr>
              <a:t>).</a:t>
            </a:r>
            <a:endParaRPr lang="es-ES" dirty="0"/>
          </a:p>
          <a:p>
            <a:pPr marL="305435" indent="-305435">
              <a:lnSpc>
                <a:spcPct val="150000"/>
              </a:lnSpc>
            </a:pPr>
            <a:r>
              <a:rPr lang="es-ES" dirty="0">
                <a:ea typeface="+mn-lt"/>
                <a:cs typeface="+mn-lt"/>
              </a:rPr>
              <a:t>NMP22 (</a:t>
            </a:r>
            <a:r>
              <a:rPr lang="es-ES" dirty="0" err="1">
                <a:ea typeface="+mn-lt"/>
                <a:cs typeface="+mn-lt"/>
              </a:rPr>
              <a:t>Matritech</a:t>
            </a:r>
            <a:r>
              <a:rPr lang="es-ES" dirty="0">
                <a:ea typeface="+mn-lt"/>
                <a:cs typeface="+mn-lt"/>
              </a:rPr>
              <a:t>).</a:t>
            </a:r>
            <a:endParaRPr lang="es-ES" dirty="0"/>
          </a:p>
          <a:p>
            <a:pPr marL="305435" indent="-305435">
              <a:lnSpc>
                <a:spcPct val="150000"/>
              </a:lnSpc>
            </a:pPr>
            <a:r>
              <a:rPr lang="es-ES" dirty="0">
                <a:ea typeface="+mn-lt"/>
                <a:cs typeface="+mn-lt"/>
              </a:rPr>
              <a:t>NMP 22 </a:t>
            </a:r>
            <a:r>
              <a:rPr lang="es-ES" dirty="0" err="1">
                <a:ea typeface="+mn-lt"/>
                <a:cs typeface="+mn-lt"/>
              </a:rPr>
              <a:t>BladderCheck</a:t>
            </a:r>
            <a:r>
              <a:rPr lang="es-ES" dirty="0">
                <a:ea typeface="+mn-lt"/>
                <a:cs typeface="+mn-lt"/>
              </a:rPr>
              <a:t> Test (</a:t>
            </a:r>
            <a:r>
              <a:rPr lang="es-ES" dirty="0" err="1">
                <a:ea typeface="+mn-lt"/>
                <a:cs typeface="+mn-lt"/>
              </a:rPr>
              <a:t>Alere</a:t>
            </a:r>
            <a:r>
              <a:rPr lang="es-ES" dirty="0">
                <a:ea typeface="+mn-lt"/>
                <a:cs typeface="+mn-lt"/>
              </a:rPr>
              <a:t>).</a:t>
            </a:r>
            <a:endParaRPr lang="es-ES" dirty="0"/>
          </a:p>
          <a:p>
            <a:pPr marL="305435" indent="-305435">
              <a:lnSpc>
                <a:spcPct val="150000"/>
              </a:lnSpc>
            </a:pPr>
            <a:r>
              <a:rPr lang="es-ES" dirty="0" err="1">
                <a:ea typeface="+mn-lt"/>
                <a:cs typeface="+mn-lt"/>
              </a:rPr>
              <a:t>uCyt</a:t>
            </a:r>
            <a:r>
              <a:rPr lang="es-ES" dirty="0">
                <a:ea typeface="+mn-lt"/>
                <a:cs typeface="+mn-lt"/>
              </a:rPr>
              <a:t> (</a:t>
            </a:r>
            <a:r>
              <a:rPr lang="es-ES" dirty="0" err="1">
                <a:ea typeface="+mn-lt"/>
                <a:cs typeface="+mn-lt"/>
              </a:rPr>
              <a:t>Scimedx</a:t>
            </a:r>
            <a:r>
              <a:rPr lang="es-ES" dirty="0">
                <a:ea typeface="+mn-lt"/>
                <a:cs typeface="+mn-lt"/>
              </a:rPr>
              <a:t>).</a:t>
            </a:r>
            <a:endParaRPr lang="es-ES" dirty="0"/>
          </a:p>
          <a:p>
            <a:pPr marL="305435" indent="-305435">
              <a:lnSpc>
                <a:spcPct val="150000"/>
              </a:lnSpc>
            </a:pPr>
            <a:r>
              <a:rPr lang="es-ES" dirty="0" err="1">
                <a:ea typeface="+mn-lt"/>
                <a:cs typeface="+mn-lt"/>
              </a:rPr>
              <a:t>UroVysion</a:t>
            </a:r>
            <a:r>
              <a:rPr lang="es-ES" dirty="0">
                <a:ea typeface="+mn-lt"/>
                <a:cs typeface="+mn-lt"/>
              </a:rPr>
              <a:t> (Abbot Molecular).</a:t>
            </a:r>
            <a:endParaRPr lang="es-ES" dirty="0"/>
          </a:p>
          <a:p>
            <a:endParaRPr lang="es-ES_tradnl" dirty="0"/>
          </a:p>
        </p:txBody>
      </p:sp>
      <p:sp>
        <p:nvSpPr>
          <p:cNvPr id="4" name="Content Placeholder 3">
            <a:extLst>
              <a:ext uri="{FF2B5EF4-FFF2-40B4-BE49-F238E27FC236}">
                <a16:creationId xmlns:a16="http://schemas.microsoft.com/office/drawing/2014/main" id="{1AA905D3-2EA1-2C42-A01B-9A7478B835C3}"/>
              </a:ext>
            </a:extLst>
          </p:cNvPr>
          <p:cNvSpPr>
            <a:spLocks noGrp="1"/>
          </p:cNvSpPr>
          <p:nvPr>
            <p:ph idx="13"/>
          </p:nvPr>
        </p:nvSpPr>
        <p:spPr/>
        <p:txBody>
          <a:bodyPr/>
          <a:lstStyle/>
          <a:p>
            <a:r>
              <a:rPr lang="es-ES" dirty="0"/>
              <a:t>La meta para los marcadores podría ser mejorar la estratificación del riesgo de pacientes para que los pacientes de mayor riesgo sean evaluados.</a:t>
            </a:r>
            <a:endParaRPr lang="en-US" dirty="0"/>
          </a:p>
          <a:p>
            <a:endParaRPr lang="es-ES_tradnl" dirty="0"/>
          </a:p>
        </p:txBody>
      </p:sp>
    </p:spTree>
    <p:extLst>
      <p:ext uri="{BB962C8B-B14F-4D97-AF65-F5344CB8AC3E}">
        <p14:creationId xmlns:p14="http://schemas.microsoft.com/office/powerpoint/2010/main" val="170139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7E57-2289-DB4D-8B1C-6E0F29E1C418}"/>
              </a:ext>
            </a:extLst>
          </p:cNvPr>
          <p:cNvSpPr>
            <a:spLocks noGrp="1"/>
          </p:cNvSpPr>
          <p:nvPr>
            <p:ph type="title"/>
          </p:nvPr>
        </p:nvSpPr>
        <p:spPr/>
        <p:txBody>
          <a:bodyPr/>
          <a:lstStyle/>
          <a:p>
            <a:r>
              <a:rPr lang="es-ES_tradnl" dirty="0"/>
              <a:t>OBJETIVOS</a:t>
            </a:r>
          </a:p>
        </p:txBody>
      </p:sp>
      <p:sp>
        <p:nvSpPr>
          <p:cNvPr id="3" name="Content Placeholder 2">
            <a:extLst>
              <a:ext uri="{FF2B5EF4-FFF2-40B4-BE49-F238E27FC236}">
                <a16:creationId xmlns:a16="http://schemas.microsoft.com/office/drawing/2014/main" id="{3CFDEF8C-F353-C64F-AB51-2C4A809739D4}"/>
              </a:ext>
            </a:extLst>
          </p:cNvPr>
          <p:cNvSpPr>
            <a:spLocks noGrp="1"/>
          </p:cNvSpPr>
          <p:nvPr>
            <p:ph idx="1"/>
          </p:nvPr>
        </p:nvSpPr>
        <p:spPr>
          <a:xfrm>
            <a:off x="685801" y="1690688"/>
            <a:ext cx="10667997" cy="2090392"/>
          </a:xfrm>
        </p:spPr>
        <p:txBody>
          <a:bodyPr/>
          <a:lstStyle/>
          <a:p>
            <a:pPr marL="0" indent="0">
              <a:buNone/>
            </a:pPr>
            <a:r>
              <a:rPr lang="es-ES_tradnl" dirty="0" err="1">
                <a:latin typeface="Montserrat" panose="00000500000000000000" pitchFamily="50" charset="0"/>
              </a:rPr>
              <a:t>Subdiagnóstico</a:t>
            </a:r>
            <a:r>
              <a:rPr lang="es-ES_tradnl" dirty="0">
                <a:latin typeface="Montserrat" panose="00000500000000000000" pitchFamily="50" charset="0"/>
              </a:rPr>
              <a:t> </a:t>
            </a:r>
          </a:p>
          <a:p>
            <a:r>
              <a:rPr lang="es-ES" dirty="0">
                <a:solidFill>
                  <a:srgbClr val="444444"/>
                </a:solidFill>
                <a:latin typeface="Montserrat" panose="00000500000000000000" pitchFamily="50" charset="0"/>
              </a:rPr>
              <a:t>Menos del 50% pacientes con hematuria en IPS de primer nivel son posteriormente valorados por urología.</a:t>
            </a:r>
          </a:p>
          <a:p>
            <a:r>
              <a:rPr lang="es-ES" dirty="0">
                <a:solidFill>
                  <a:srgbClr val="444444"/>
                </a:solidFill>
                <a:latin typeface="Montserrat" panose="00000500000000000000" pitchFamily="50" charset="0"/>
              </a:rPr>
              <a:t>Pacientes con hematuria y factores de riesgo para cáncer urotelial.</a:t>
            </a:r>
          </a:p>
          <a:p>
            <a:pPr lvl="1"/>
            <a:r>
              <a:rPr lang="es-ES" dirty="0">
                <a:solidFill>
                  <a:srgbClr val="444444"/>
                </a:solidFill>
                <a:latin typeface="Montserrat" panose="00000500000000000000" pitchFamily="50" charset="0"/>
              </a:rPr>
              <a:t>solo 23% recibieron algún tipo de imagen y solo 13% fueron llevados a cistoscopia. </a:t>
            </a:r>
          </a:p>
          <a:p>
            <a:endParaRPr lang="es-ES_tradnl" dirty="0">
              <a:latin typeface="Montserrat" panose="00000500000000000000" pitchFamily="50" charset="0"/>
            </a:endParaRPr>
          </a:p>
        </p:txBody>
      </p:sp>
      <p:sp>
        <p:nvSpPr>
          <p:cNvPr id="4" name="Content Placeholder 3">
            <a:extLst>
              <a:ext uri="{FF2B5EF4-FFF2-40B4-BE49-F238E27FC236}">
                <a16:creationId xmlns:a16="http://schemas.microsoft.com/office/drawing/2014/main" id="{93FC7D8C-1130-E549-95FC-BC99547C36E1}"/>
              </a:ext>
            </a:extLst>
          </p:cNvPr>
          <p:cNvSpPr>
            <a:spLocks noGrp="1"/>
          </p:cNvSpPr>
          <p:nvPr>
            <p:ph idx="13"/>
          </p:nvPr>
        </p:nvSpPr>
        <p:spPr/>
        <p:txBody>
          <a:bodyPr/>
          <a:lstStyle/>
          <a:p>
            <a:r>
              <a:rPr lang="es-ES" dirty="0" err="1">
                <a:solidFill>
                  <a:srgbClr val="444444"/>
                </a:solidFill>
                <a:latin typeface="Montserrat" panose="00000500000000000000" pitchFamily="50" charset="0"/>
              </a:rPr>
              <a:t>Dx</a:t>
            </a:r>
            <a:r>
              <a:rPr lang="es-ES" dirty="0">
                <a:solidFill>
                  <a:srgbClr val="444444"/>
                </a:solidFill>
                <a:latin typeface="Montserrat" panose="00000500000000000000" pitchFamily="50" charset="0"/>
              </a:rPr>
              <a:t> tardío al asumir </a:t>
            </a:r>
          </a:p>
          <a:p>
            <a:pPr lvl="1"/>
            <a:r>
              <a:rPr lang="es-ES" dirty="0">
                <a:solidFill>
                  <a:srgbClr val="444444"/>
                </a:solidFill>
                <a:latin typeface="Montserrat" panose="00000500000000000000" pitchFamily="50" charset="0"/>
              </a:rPr>
              <a:t>Causado por ITU.</a:t>
            </a:r>
          </a:p>
          <a:p>
            <a:pPr lvl="1"/>
            <a:r>
              <a:rPr lang="es-ES" dirty="0">
                <a:solidFill>
                  <a:srgbClr val="444444"/>
                </a:solidFill>
                <a:latin typeface="Montserrat" panose="00000500000000000000" pitchFamily="50" charset="0"/>
              </a:rPr>
              <a:t>Sin controles posteriores (diagnostico tardío).</a:t>
            </a:r>
            <a:endParaRPr lang="en-US" dirty="0">
              <a:latin typeface="Montserrat" panose="00000500000000000000" pitchFamily="50" charset="0"/>
            </a:endParaRPr>
          </a:p>
          <a:p>
            <a:endParaRPr lang="es-ES_tradnl" dirty="0">
              <a:latin typeface="Montserrat" panose="00000500000000000000" pitchFamily="50" charset="0"/>
            </a:endParaRPr>
          </a:p>
        </p:txBody>
      </p:sp>
    </p:spTree>
    <p:extLst>
      <p:ext uri="{BB962C8B-B14F-4D97-AF65-F5344CB8AC3E}">
        <p14:creationId xmlns:p14="http://schemas.microsoft.com/office/powerpoint/2010/main" val="32130269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E4C3-DD9D-784F-AF5F-5868ECBF7701}"/>
              </a:ext>
            </a:extLst>
          </p:cNvPr>
          <p:cNvSpPr>
            <a:spLocks noGrp="1"/>
          </p:cNvSpPr>
          <p:nvPr>
            <p:ph type="title"/>
          </p:nvPr>
        </p:nvSpPr>
        <p:spPr/>
        <p:txBody>
          <a:bodyPr/>
          <a:lstStyle/>
          <a:p>
            <a:r>
              <a:rPr lang="es-ES_tradnl" dirty="0"/>
              <a:t>BIOMARCADORES </a:t>
            </a:r>
          </a:p>
        </p:txBody>
      </p:sp>
      <p:sp>
        <p:nvSpPr>
          <p:cNvPr id="3" name="Content Placeholder 2">
            <a:extLst>
              <a:ext uri="{FF2B5EF4-FFF2-40B4-BE49-F238E27FC236}">
                <a16:creationId xmlns:a16="http://schemas.microsoft.com/office/drawing/2014/main" id="{4F6529CA-0262-4049-85FF-564B1F727EDC}"/>
              </a:ext>
            </a:extLst>
          </p:cNvPr>
          <p:cNvSpPr>
            <a:spLocks noGrp="1"/>
          </p:cNvSpPr>
          <p:nvPr>
            <p:ph idx="1"/>
          </p:nvPr>
        </p:nvSpPr>
        <p:spPr/>
        <p:txBody>
          <a:bodyPr>
            <a:normAutofit fontScale="92500" lnSpcReduction="20000"/>
          </a:bodyPr>
          <a:lstStyle/>
          <a:p>
            <a:r>
              <a:rPr lang="es-CO" dirty="0"/>
              <a:t>Control evaluación estándar.</a:t>
            </a:r>
          </a:p>
          <a:p>
            <a:r>
              <a:rPr lang="es-CO" dirty="0"/>
              <a:t>Grupo intervención clasificación por riesgo</a:t>
            </a:r>
          </a:p>
          <a:p>
            <a:pPr lvl="1"/>
            <a:r>
              <a:rPr lang="es-CO" dirty="0"/>
              <a:t>Riesgo bajo y marcador negativo no se hará cistoscopia.</a:t>
            </a:r>
          </a:p>
          <a:p>
            <a:pPr lvl="1"/>
            <a:r>
              <a:rPr lang="es-CO" dirty="0"/>
              <a:t>Riesgo bajo y marcador positivo O Riesgo no bajo serán llevados a evaluación estándar.</a:t>
            </a:r>
          </a:p>
          <a:p>
            <a:r>
              <a:rPr lang="es-CO" dirty="0"/>
              <a:t>Objetivo: </a:t>
            </a:r>
            <a:r>
              <a:rPr lang="es-ES" dirty="0"/>
              <a:t>medir el cambio de cistoscopias, entre los brazos de control y de prueba cuando se utilice </a:t>
            </a:r>
            <a:r>
              <a:rPr lang="es-ES" dirty="0" err="1"/>
              <a:t>Cxbladder</a:t>
            </a:r>
            <a:r>
              <a:rPr lang="es-ES" dirty="0"/>
              <a:t> en la evaluación.</a:t>
            </a:r>
            <a:endParaRPr lang="es-CO" dirty="0"/>
          </a:p>
          <a:p>
            <a:endParaRPr lang="es-ES_tradnl" dirty="0"/>
          </a:p>
        </p:txBody>
      </p:sp>
      <p:pic>
        <p:nvPicPr>
          <p:cNvPr id="5" name="Imagen 5">
            <a:extLst>
              <a:ext uri="{FF2B5EF4-FFF2-40B4-BE49-F238E27FC236}">
                <a16:creationId xmlns:a16="http://schemas.microsoft.com/office/drawing/2014/main" id="{4AF4849E-48A7-0B4F-90EE-B0586E348A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00391" y="690835"/>
            <a:ext cx="3405808" cy="1408345"/>
          </a:xfrm>
          <a:prstGeom prst="rect">
            <a:avLst/>
          </a:prstGeom>
        </p:spPr>
      </p:pic>
      <p:pic>
        <p:nvPicPr>
          <p:cNvPr id="6" name="Imagen 7">
            <a:extLst>
              <a:ext uri="{FF2B5EF4-FFF2-40B4-BE49-F238E27FC236}">
                <a16:creationId xmlns:a16="http://schemas.microsoft.com/office/drawing/2014/main" id="{68D5DC7C-AE9C-C245-999C-72798C52BE9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30447" y="4160299"/>
            <a:ext cx="5223464" cy="1852294"/>
          </a:xfrm>
          <a:prstGeom prst="rect">
            <a:avLst/>
          </a:prstGeom>
        </p:spPr>
      </p:pic>
    </p:spTree>
    <p:extLst>
      <p:ext uri="{BB962C8B-B14F-4D97-AF65-F5344CB8AC3E}">
        <p14:creationId xmlns:p14="http://schemas.microsoft.com/office/powerpoint/2010/main" val="1143560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EC6E-FF14-644B-A64A-B981D4CC284E}"/>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45011AD0-75D1-7845-91D3-DEC72FF87859}"/>
              </a:ext>
            </a:extLst>
          </p:cNvPr>
          <p:cNvSpPr>
            <a:spLocks noGrp="1"/>
          </p:cNvSpPr>
          <p:nvPr>
            <p:ph idx="1"/>
          </p:nvPr>
        </p:nvSpPr>
        <p:spPr>
          <a:xfrm>
            <a:off x="685801" y="1675481"/>
            <a:ext cx="11141241" cy="2090392"/>
          </a:xfrm>
        </p:spPr>
        <p:txBody>
          <a:bodyPr/>
          <a:lstStyle/>
          <a:p>
            <a:pPr lvl="0">
              <a:lnSpc>
                <a:spcPct val="100000"/>
              </a:lnSpc>
              <a:defRPr cap="all"/>
            </a:pPr>
            <a:r>
              <a:rPr lang="es-ES" dirty="0">
                <a:latin typeface="Montserrat" pitchFamily="2" charset="77"/>
              </a:rPr>
              <a:t>hematuria macroscópica (independiente de la edad y síntomas).</a:t>
            </a:r>
            <a:endParaRPr lang="en-US" dirty="0">
              <a:latin typeface="Montserrat" pitchFamily="2" charset="77"/>
            </a:endParaRPr>
          </a:p>
          <a:p>
            <a:pPr lvl="0">
              <a:lnSpc>
                <a:spcPct val="100000"/>
              </a:lnSpc>
              <a:defRPr cap="all"/>
            </a:pPr>
            <a:r>
              <a:rPr lang="es-ES" dirty="0">
                <a:latin typeface="Montserrat" pitchFamily="2" charset="77"/>
              </a:rPr>
              <a:t>hematuria microscópica (en ausencia de causa obvia benigna o conocida).</a:t>
            </a:r>
            <a:endParaRPr lang="en-US" dirty="0">
              <a:latin typeface="Montserrat" pitchFamily="2" charset="77"/>
            </a:endParaRPr>
          </a:p>
          <a:p>
            <a:pPr lvl="0">
              <a:lnSpc>
                <a:spcPct val="100000"/>
              </a:lnSpc>
              <a:defRPr cap="all"/>
            </a:pPr>
            <a:r>
              <a:rPr lang="es-ES" dirty="0">
                <a:solidFill>
                  <a:srgbClr val="FF0000"/>
                </a:solidFill>
                <a:latin typeface="Montserrat" pitchFamily="2" charset="77"/>
              </a:rPr>
              <a:t>hematuria microscópica asintomática (evaluar factores de riesgo).</a:t>
            </a:r>
            <a:endParaRPr lang="en-US" dirty="0">
              <a:solidFill>
                <a:srgbClr val="FF0000"/>
              </a:solidFill>
              <a:latin typeface="Montserrat" pitchFamily="2" charset="77"/>
            </a:endParaRPr>
          </a:p>
          <a:p>
            <a:endParaRPr lang="es-ES_tradnl" dirty="0"/>
          </a:p>
        </p:txBody>
      </p:sp>
    </p:spTree>
    <p:extLst>
      <p:ext uri="{BB962C8B-B14F-4D97-AF65-F5344CB8AC3E}">
        <p14:creationId xmlns:p14="http://schemas.microsoft.com/office/powerpoint/2010/main" val="3263238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0853-05A4-AE4E-A6A7-52D0C82AA013}"/>
              </a:ext>
            </a:extLst>
          </p:cNvPr>
          <p:cNvSpPr>
            <a:spLocks noGrp="1"/>
          </p:cNvSpPr>
          <p:nvPr>
            <p:ph type="title"/>
          </p:nvPr>
        </p:nvSpPr>
        <p:spPr/>
        <p:txBody>
          <a:bodyPr/>
          <a:lstStyle/>
          <a:p>
            <a:r>
              <a:rPr lang="es-ES_tradnl" dirty="0"/>
              <a:t>FACTORES RIESGO MALIGNIDAD </a:t>
            </a:r>
          </a:p>
        </p:txBody>
      </p:sp>
      <p:sp>
        <p:nvSpPr>
          <p:cNvPr id="3" name="Content Placeholder 2">
            <a:extLst>
              <a:ext uri="{FF2B5EF4-FFF2-40B4-BE49-F238E27FC236}">
                <a16:creationId xmlns:a16="http://schemas.microsoft.com/office/drawing/2014/main" id="{7C2A3E04-A5E6-114C-B0FA-8F0A1722BE57}"/>
              </a:ext>
            </a:extLst>
          </p:cNvPr>
          <p:cNvSpPr>
            <a:spLocks noGrp="1"/>
          </p:cNvSpPr>
          <p:nvPr>
            <p:ph idx="1"/>
          </p:nvPr>
        </p:nvSpPr>
        <p:spPr/>
        <p:txBody>
          <a:bodyPr>
            <a:normAutofit lnSpcReduction="10000"/>
          </a:bodyPr>
          <a:lstStyle/>
          <a:p>
            <a:r>
              <a:rPr lang="es-ES_tradnl" sz="2400" dirty="0">
                <a:solidFill>
                  <a:srgbClr val="444444"/>
                </a:solidFill>
                <a:latin typeface="Montserrat" pitchFamily="2" charset="77"/>
              </a:rPr>
              <a:t>Edad. </a:t>
            </a:r>
          </a:p>
          <a:p>
            <a:r>
              <a:rPr lang="es-ES_tradnl" sz="2400" dirty="0">
                <a:solidFill>
                  <a:srgbClr val="444444"/>
                </a:solidFill>
                <a:latin typeface="Montserrat" pitchFamily="2" charset="77"/>
              </a:rPr>
              <a:t>Sexo masculino. </a:t>
            </a:r>
          </a:p>
          <a:p>
            <a:r>
              <a:rPr lang="es-ES_tradnl" sz="2400" dirty="0">
                <a:solidFill>
                  <a:srgbClr val="444444"/>
                </a:solidFill>
                <a:latin typeface="Montserrat" pitchFamily="2" charset="77"/>
              </a:rPr>
              <a:t>Tabaquismo. </a:t>
            </a:r>
          </a:p>
          <a:p>
            <a:r>
              <a:rPr lang="es-ES_tradnl" sz="2400" dirty="0">
                <a:solidFill>
                  <a:srgbClr val="444444"/>
                </a:solidFill>
                <a:latin typeface="Montserrat" pitchFamily="2" charset="77"/>
              </a:rPr>
              <a:t>Historia de </a:t>
            </a:r>
            <a:r>
              <a:rPr lang="es-ES_tradnl" sz="2400" dirty="0" err="1">
                <a:solidFill>
                  <a:srgbClr val="444444"/>
                </a:solidFill>
                <a:latin typeface="Montserrat" pitchFamily="2" charset="77"/>
              </a:rPr>
              <a:t>macrohematuria</a:t>
            </a:r>
            <a:r>
              <a:rPr lang="es-ES_tradnl" sz="2400" dirty="0">
                <a:solidFill>
                  <a:srgbClr val="444444"/>
                </a:solidFill>
                <a:latin typeface="Montserrat" pitchFamily="2" charset="77"/>
              </a:rPr>
              <a:t>. </a:t>
            </a:r>
          </a:p>
          <a:p>
            <a:r>
              <a:rPr lang="es-ES_tradnl" sz="2400" dirty="0">
                <a:solidFill>
                  <a:srgbClr val="444444"/>
                </a:solidFill>
                <a:latin typeface="Montserrat" pitchFamily="2" charset="77"/>
              </a:rPr>
              <a:t>RT pélvica. </a:t>
            </a:r>
          </a:p>
          <a:p>
            <a:endParaRPr lang="es-ES_tradnl" dirty="0"/>
          </a:p>
        </p:txBody>
      </p:sp>
      <p:sp>
        <p:nvSpPr>
          <p:cNvPr id="4" name="Content Placeholder 3">
            <a:extLst>
              <a:ext uri="{FF2B5EF4-FFF2-40B4-BE49-F238E27FC236}">
                <a16:creationId xmlns:a16="http://schemas.microsoft.com/office/drawing/2014/main" id="{A60B1B30-E437-AA42-9D27-5A918DA14F4F}"/>
              </a:ext>
            </a:extLst>
          </p:cNvPr>
          <p:cNvSpPr>
            <a:spLocks noGrp="1"/>
          </p:cNvSpPr>
          <p:nvPr>
            <p:ph idx="13"/>
          </p:nvPr>
        </p:nvSpPr>
        <p:spPr/>
        <p:txBody>
          <a:bodyPr>
            <a:normAutofit/>
          </a:bodyPr>
          <a:lstStyle/>
          <a:p>
            <a:r>
              <a:rPr lang="es-ES_tradnl" sz="2400" dirty="0">
                <a:solidFill>
                  <a:srgbClr val="444444"/>
                </a:solidFill>
                <a:latin typeface="Montserrat" pitchFamily="2" charset="77"/>
              </a:rPr>
              <a:t>Ciclofosfamida. </a:t>
            </a:r>
          </a:p>
          <a:p>
            <a:r>
              <a:rPr lang="es-ES_tradnl" sz="2400" dirty="0">
                <a:solidFill>
                  <a:srgbClr val="444444"/>
                </a:solidFill>
                <a:latin typeface="Montserrat" pitchFamily="2" charset="77"/>
              </a:rPr>
              <a:t>Cuerpo extraño vesical. </a:t>
            </a:r>
          </a:p>
          <a:p>
            <a:r>
              <a:rPr lang="es-ES_tradnl" sz="2400" dirty="0">
                <a:solidFill>
                  <a:srgbClr val="444444"/>
                </a:solidFill>
                <a:latin typeface="Montserrat" pitchFamily="2" charset="77"/>
              </a:rPr>
              <a:t>Exposición a </a:t>
            </a:r>
            <a:r>
              <a:rPr lang="es-ES_tradnl" sz="2400" dirty="0" err="1">
                <a:solidFill>
                  <a:srgbClr val="444444"/>
                </a:solidFill>
                <a:latin typeface="Montserrat" pitchFamily="2" charset="77"/>
              </a:rPr>
              <a:t>benzenos</a:t>
            </a:r>
            <a:r>
              <a:rPr lang="es-ES_tradnl" sz="2400" dirty="0">
                <a:solidFill>
                  <a:srgbClr val="444444"/>
                </a:solidFill>
                <a:latin typeface="Montserrat" pitchFamily="2" charset="77"/>
              </a:rPr>
              <a:t> o aminas aromáticas. </a:t>
            </a:r>
          </a:p>
          <a:p>
            <a:pPr lvl="1"/>
            <a:r>
              <a:rPr lang="es-ES_tradnl" sz="2400" dirty="0">
                <a:latin typeface="Montserrat" pitchFamily="2" charset="77"/>
              </a:rPr>
              <a:t>Petróleo, pintura, tinturas. </a:t>
            </a:r>
          </a:p>
        </p:txBody>
      </p:sp>
    </p:spTree>
    <p:extLst>
      <p:ext uri="{BB962C8B-B14F-4D97-AF65-F5344CB8AC3E}">
        <p14:creationId xmlns:p14="http://schemas.microsoft.com/office/powerpoint/2010/main" val="17067037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BC24-F53F-114B-BA36-E610F6F722F4}"/>
              </a:ext>
            </a:extLst>
          </p:cNvPr>
          <p:cNvSpPr>
            <a:spLocks noGrp="1"/>
          </p:cNvSpPr>
          <p:nvPr>
            <p:ph type="title"/>
          </p:nvPr>
        </p:nvSpPr>
        <p:spPr/>
        <p:txBody>
          <a:bodyPr/>
          <a:lstStyle/>
          <a:p>
            <a:r>
              <a:rPr lang="es-ES_tradnl" dirty="0"/>
              <a:t>ENFOQUE DE RIESGO </a:t>
            </a:r>
          </a:p>
        </p:txBody>
      </p:sp>
      <p:graphicFrame>
        <p:nvGraphicFramePr>
          <p:cNvPr id="5" name="Content Placeholder 4">
            <a:extLst>
              <a:ext uri="{FF2B5EF4-FFF2-40B4-BE49-F238E27FC236}">
                <a16:creationId xmlns:a16="http://schemas.microsoft.com/office/drawing/2014/main" id="{6631F23B-847D-E24B-AED3-641BCBE1403F}"/>
              </a:ext>
            </a:extLst>
          </p:cNvPr>
          <p:cNvGraphicFramePr>
            <a:graphicFrameLocks noGrp="1"/>
          </p:cNvGraphicFramePr>
          <p:nvPr>
            <p:ph idx="1"/>
            <p:extLst>
              <p:ext uri="{D42A27DB-BD31-4B8C-83A1-F6EECF244321}">
                <p14:modId xmlns:p14="http://schemas.microsoft.com/office/powerpoint/2010/main" val="3024297413"/>
              </p:ext>
            </p:extLst>
          </p:nvPr>
        </p:nvGraphicFramePr>
        <p:xfrm>
          <a:off x="753979" y="1651418"/>
          <a:ext cx="10940715" cy="2392680"/>
        </p:xfrm>
        <a:graphic>
          <a:graphicData uri="http://schemas.openxmlformats.org/drawingml/2006/table">
            <a:tbl>
              <a:tblPr firstRow="1" bandRow="1">
                <a:tableStyleId>{5C22544A-7EE6-4342-B048-85BDC9FD1C3A}</a:tableStyleId>
              </a:tblPr>
              <a:tblGrid>
                <a:gridCol w="3646905">
                  <a:extLst>
                    <a:ext uri="{9D8B030D-6E8A-4147-A177-3AD203B41FA5}">
                      <a16:colId xmlns:a16="http://schemas.microsoft.com/office/drawing/2014/main" val="782742755"/>
                    </a:ext>
                  </a:extLst>
                </a:gridCol>
                <a:gridCol w="3646905">
                  <a:extLst>
                    <a:ext uri="{9D8B030D-6E8A-4147-A177-3AD203B41FA5}">
                      <a16:colId xmlns:a16="http://schemas.microsoft.com/office/drawing/2014/main" val="1171167504"/>
                    </a:ext>
                  </a:extLst>
                </a:gridCol>
                <a:gridCol w="3646905">
                  <a:extLst>
                    <a:ext uri="{9D8B030D-6E8A-4147-A177-3AD203B41FA5}">
                      <a16:colId xmlns:a16="http://schemas.microsoft.com/office/drawing/2014/main" val="3344274724"/>
                    </a:ext>
                  </a:extLst>
                </a:gridCol>
              </a:tblGrid>
              <a:tr h="370840">
                <a:tc>
                  <a:txBody>
                    <a:bodyPr/>
                    <a:lstStyle/>
                    <a:p>
                      <a:r>
                        <a:rPr lang="es-ES_tradnl" dirty="0">
                          <a:latin typeface="Montserrat" panose="00000500000000000000" pitchFamily="50" charset="0"/>
                        </a:rPr>
                        <a:t>BAJO</a:t>
                      </a:r>
                    </a:p>
                  </a:txBody>
                  <a:tcPr/>
                </a:tc>
                <a:tc>
                  <a:txBody>
                    <a:bodyPr/>
                    <a:lstStyle/>
                    <a:p>
                      <a:r>
                        <a:rPr lang="es-ES_tradnl" dirty="0">
                          <a:latin typeface="Montserrat" panose="00000500000000000000" pitchFamily="50" charset="0"/>
                        </a:rPr>
                        <a:t>INTERMEDIO</a:t>
                      </a:r>
                    </a:p>
                  </a:txBody>
                  <a:tcPr/>
                </a:tc>
                <a:tc>
                  <a:txBody>
                    <a:bodyPr/>
                    <a:lstStyle/>
                    <a:p>
                      <a:r>
                        <a:rPr lang="es-ES_tradnl" dirty="0">
                          <a:latin typeface="Montserrat" panose="00000500000000000000" pitchFamily="50" charset="0"/>
                        </a:rPr>
                        <a:t>ALTO</a:t>
                      </a:r>
                    </a:p>
                  </a:txBody>
                  <a:tcPr/>
                </a:tc>
                <a:extLst>
                  <a:ext uri="{0D108BD9-81ED-4DB2-BD59-A6C34878D82A}">
                    <a16:rowId xmlns:a16="http://schemas.microsoft.com/office/drawing/2014/main" val="1637458498"/>
                  </a:ext>
                </a:extLst>
              </a:tr>
              <a:tr h="370840">
                <a:tc>
                  <a:txBody>
                    <a:bodyPr/>
                    <a:lstStyle/>
                    <a:p>
                      <a:r>
                        <a:rPr lang="es-ES_tradnl" dirty="0">
                          <a:latin typeface="Montserrat" panose="00000500000000000000" pitchFamily="50" charset="0"/>
                        </a:rPr>
                        <a:t>Mujer &lt; 50 </a:t>
                      </a:r>
                      <a:r>
                        <a:rPr lang="es-ES_tradnl" dirty="0" err="1">
                          <a:latin typeface="Montserrat" panose="00000500000000000000" pitchFamily="50" charset="0"/>
                        </a:rPr>
                        <a:t>yr</a:t>
                      </a:r>
                      <a:r>
                        <a:rPr lang="es-ES_tradnl" dirty="0">
                          <a:latin typeface="Montserrat" panose="00000500000000000000" pitchFamily="50" charset="0"/>
                        </a:rPr>
                        <a:t>   Hombre &lt; 40 </a:t>
                      </a:r>
                      <a:r>
                        <a:rPr lang="es-ES_tradnl" dirty="0" err="1">
                          <a:latin typeface="Montserrat" panose="00000500000000000000" pitchFamily="50" charset="0"/>
                        </a:rPr>
                        <a:t>yr</a:t>
                      </a:r>
                      <a:endParaRPr lang="es-ES_tradnl" dirty="0">
                        <a:latin typeface="Montserrat" panose="00000500000000000000" pitchFamily="50" charset="0"/>
                      </a:endParaRPr>
                    </a:p>
                  </a:txBody>
                  <a:tcPr/>
                </a:tc>
                <a:tc>
                  <a:txBody>
                    <a:bodyPr/>
                    <a:lstStyle/>
                    <a:p>
                      <a:r>
                        <a:rPr lang="es-ES_tradnl" dirty="0">
                          <a:latin typeface="Montserrat" panose="00000500000000000000" pitchFamily="50" charset="0"/>
                        </a:rPr>
                        <a:t>Mujeres 50 – 59. Hombre 40 - 59</a:t>
                      </a:r>
                    </a:p>
                  </a:txBody>
                  <a:tcPr/>
                </a:tc>
                <a:tc>
                  <a:txBody>
                    <a:bodyPr/>
                    <a:lstStyle/>
                    <a:p>
                      <a:r>
                        <a:rPr lang="es-ES_tradnl" dirty="0">
                          <a:latin typeface="Montserrat" panose="00000500000000000000" pitchFamily="50" charset="0"/>
                        </a:rPr>
                        <a:t>&gt; 60 </a:t>
                      </a:r>
                      <a:r>
                        <a:rPr lang="es-ES_tradnl" dirty="0" err="1">
                          <a:latin typeface="Montserrat" panose="00000500000000000000" pitchFamily="50" charset="0"/>
                        </a:rPr>
                        <a:t>yr</a:t>
                      </a:r>
                      <a:r>
                        <a:rPr lang="es-ES_tradnl" dirty="0">
                          <a:latin typeface="Montserrat" panose="00000500000000000000" pitchFamily="50" charset="0"/>
                        </a:rPr>
                        <a:t> </a:t>
                      </a:r>
                    </a:p>
                  </a:txBody>
                  <a:tcPr/>
                </a:tc>
                <a:extLst>
                  <a:ext uri="{0D108BD9-81ED-4DB2-BD59-A6C34878D82A}">
                    <a16:rowId xmlns:a16="http://schemas.microsoft.com/office/drawing/2014/main" val="2218407973"/>
                  </a:ext>
                </a:extLst>
              </a:tr>
              <a:tr h="370840">
                <a:tc>
                  <a:txBody>
                    <a:bodyPr/>
                    <a:lstStyle/>
                    <a:p>
                      <a:r>
                        <a:rPr lang="es-ES_tradnl" dirty="0">
                          <a:latin typeface="Montserrat" panose="00000500000000000000" pitchFamily="50" charset="0"/>
                        </a:rPr>
                        <a:t>Nunca fumo </a:t>
                      </a:r>
                    </a:p>
                  </a:txBody>
                  <a:tcPr/>
                </a:tc>
                <a:tc>
                  <a:txBody>
                    <a:bodyPr/>
                    <a:lstStyle/>
                    <a:p>
                      <a:r>
                        <a:rPr lang="es-ES_tradnl" dirty="0">
                          <a:latin typeface="Montserrat" panose="00000500000000000000" pitchFamily="50" charset="0"/>
                        </a:rPr>
                        <a:t>Fumo 10 – 30 paquetes/ año</a:t>
                      </a:r>
                    </a:p>
                  </a:txBody>
                  <a:tcPr/>
                </a:tc>
                <a:tc>
                  <a:txBody>
                    <a:bodyPr/>
                    <a:lstStyle/>
                    <a:p>
                      <a:r>
                        <a:rPr lang="es-ES_tradnl" dirty="0">
                          <a:latin typeface="Montserrat" panose="00000500000000000000" pitchFamily="50" charset="0"/>
                        </a:rPr>
                        <a:t>&gt; 30 paquetes/año</a:t>
                      </a:r>
                    </a:p>
                  </a:txBody>
                  <a:tcPr/>
                </a:tc>
                <a:extLst>
                  <a:ext uri="{0D108BD9-81ED-4DB2-BD59-A6C34878D82A}">
                    <a16:rowId xmlns:a16="http://schemas.microsoft.com/office/drawing/2014/main" val="1871023698"/>
                  </a:ext>
                </a:extLst>
              </a:tr>
              <a:tr h="370840">
                <a:tc>
                  <a:txBody>
                    <a:bodyPr/>
                    <a:lstStyle/>
                    <a:p>
                      <a:r>
                        <a:rPr lang="es-ES_tradnl" dirty="0">
                          <a:latin typeface="Montserrat" panose="00000500000000000000" pitchFamily="50" charset="0"/>
                        </a:rPr>
                        <a:t>3 – 10 Eritrocitos CAP una única vez</a:t>
                      </a:r>
                    </a:p>
                  </a:txBody>
                  <a:tcPr/>
                </a:tc>
                <a:tc>
                  <a:txBody>
                    <a:bodyPr/>
                    <a:lstStyle/>
                    <a:p>
                      <a:r>
                        <a:rPr lang="es-ES_tradnl" dirty="0">
                          <a:latin typeface="Montserrat" panose="00000500000000000000" pitchFamily="50" charset="0"/>
                        </a:rPr>
                        <a:t>11 – 25 Eritrocitos CAP única vez </a:t>
                      </a:r>
                    </a:p>
                  </a:txBody>
                  <a:tcPr/>
                </a:tc>
                <a:tc>
                  <a:txBody>
                    <a:bodyPr/>
                    <a:lstStyle/>
                    <a:p>
                      <a:r>
                        <a:rPr lang="es-ES_tradnl" dirty="0">
                          <a:latin typeface="Montserrat" panose="00000500000000000000" pitchFamily="50" charset="0"/>
                        </a:rPr>
                        <a:t>&gt; 25 Eritrocitos </a:t>
                      </a:r>
                    </a:p>
                  </a:txBody>
                  <a:tcPr/>
                </a:tc>
                <a:extLst>
                  <a:ext uri="{0D108BD9-81ED-4DB2-BD59-A6C34878D82A}">
                    <a16:rowId xmlns:a16="http://schemas.microsoft.com/office/drawing/2014/main" val="3227124849"/>
                  </a:ext>
                </a:extLst>
              </a:tr>
              <a:tr h="370840">
                <a:tc>
                  <a:txBody>
                    <a:bodyPr/>
                    <a:lstStyle/>
                    <a:p>
                      <a:r>
                        <a:rPr lang="es-ES_tradnl" dirty="0">
                          <a:latin typeface="Montserrat" panose="00000500000000000000" pitchFamily="50" charset="0"/>
                        </a:rPr>
                        <a:t>Ningún otro FR </a:t>
                      </a:r>
                    </a:p>
                  </a:txBody>
                  <a:tcPr/>
                </a:tc>
                <a:tc>
                  <a:txBody>
                    <a:bodyPr/>
                    <a:lstStyle/>
                    <a:p>
                      <a:r>
                        <a:rPr lang="es-ES_tradnl" dirty="0">
                          <a:latin typeface="Montserrat" panose="00000500000000000000" pitchFamily="50" charset="0"/>
                        </a:rPr>
                        <a:t>Algún FR </a:t>
                      </a:r>
                    </a:p>
                  </a:txBody>
                  <a:tcPr/>
                </a:tc>
                <a:tc>
                  <a:txBody>
                    <a:bodyPr/>
                    <a:lstStyle/>
                    <a:p>
                      <a:r>
                        <a:rPr lang="es-ES_tradnl" dirty="0">
                          <a:latin typeface="Montserrat" panose="00000500000000000000" pitchFamily="50" charset="0"/>
                        </a:rPr>
                        <a:t>Historia de hematuria macro</a:t>
                      </a:r>
                    </a:p>
                  </a:txBody>
                  <a:tcPr/>
                </a:tc>
                <a:extLst>
                  <a:ext uri="{0D108BD9-81ED-4DB2-BD59-A6C34878D82A}">
                    <a16:rowId xmlns:a16="http://schemas.microsoft.com/office/drawing/2014/main" val="3301665856"/>
                  </a:ext>
                </a:extLst>
              </a:tr>
            </a:tbl>
          </a:graphicData>
        </a:graphic>
      </p:graphicFrame>
    </p:spTree>
    <p:extLst>
      <p:ext uri="{BB962C8B-B14F-4D97-AF65-F5344CB8AC3E}">
        <p14:creationId xmlns:p14="http://schemas.microsoft.com/office/powerpoint/2010/main" val="4309324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2DDE-2EAD-BC4D-9A21-913804115D09}"/>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8E007A4E-C2F9-E942-BC8A-047CA667DAE0}"/>
              </a:ext>
            </a:extLst>
          </p:cNvPr>
          <p:cNvSpPr>
            <a:spLocks noGrp="1"/>
          </p:cNvSpPr>
          <p:nvPr>
            <p:ph idx="1"/>
          </p:nvPr>
        </p:nvSpPr>
        <p:spPr>
          <a:xfrm>
            <a:off x="762001" y="1536867"/>
            <a:ext cx="10667997" cy="2090392"/>
          </a:xfrm>
        </p:spPr>
        <p:txBody>
          <a:bodyPr/>
          <a:lstStyle/>
          <a:p>
            <a:pPr marL="0" indent="0">
              <a:buNone/>
            </a:pPr>
            <a:r>
              <a:rPr lang="es-ES_tradnl" dirty="0">
                <a:solidFill>
                  <a:srgbClr val="FF0000"/>
                </a:solidFill>
              </a:rPr>
              <a:t>Cambio más importante</a:t>
            </a:r>
          </a:p>
          <a:p>
            <a:r>
              <a:rPr lang="es-ES_tradnl" dirty="0"/>
              <a:t>2012 – Cistoscopia y </a:t>
            </a:r>
            <a:r>
              <a:rPr lang="es-ES_tradnl" dirty="0" err="1"/>
              <a:t>urotomografía</a:t>
            </a:r>
            <a:r>
              <a:rPr lang="es-ES_tradnl" dirty="0"/>
              <a:t> a todo mayor de 35 años.</a:t>
            </a:r>
          </a:p>
          <a:p>
            <a:pPr lvl="1"/>
            <a:r>
              <a:rPr lang="es-ES_tradnl" dirty="0"/>
              <a:t>Riesgo por eventos adversos de los procedimientos diagnósticos.</a:t>
            </a:r>
          </a:p>
          <a:p>
            <a:pPr lvl="1"/>
            <a:r>
              <a:rPr lang="es-ES_tradnl" dirty="0"/>
              <a:t>Detección de hallazgos de falsos positivos o de baja significado clínico.</a:t>
            </a:r>
          </a:p>
          <a:p>
            <a:pPr lvl="1"/>
            <a:r>
              <a:rPr lang="es-ES_tradnl" dirty="0"/>
              <a:t>Doblar costos para el Sistema de Salud.</a:t>
            </a:r>
          </a:p>
          <a:p>
            <a:endParaRPr lang="es-ES_tradnl" dirty="0"/>
          </a:p>
          <a:p>
            <a:endParaRPr lang="es-ES_tradnl" dirty="0"/>
          </a:p>
        </p:txBody>
      </p:sp>
    </p:spTree>
    <p:extLst>
      <p:ext uri="{BB962C8B-B14F-4D97-AF65-F5344CB8AC3E}">
        <p14:creationId xmlns:p14="http://schemas.microsoft.com/office/powerpoint/2010/main" val="7601775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BBA81-8844-7941-829E-37E8271EFF0B}"/>
              </a:ext>
            </a:extLst>
          </p:cNvPr>
          <p:cNvSpPr>
            <a:spLocks noGrp="1"/>
          </p:cNvSpPr>
          <p:nvPr>
            <p:ph idx="1"/>
          </p:nvPr>
        </p:nvSpPr>
        <p:spPr>
          <a:xfrm>
            <a:off x="838200" y="1711576"/>
            <a:ext cx="10667997" cy="2090392"/>
          </a:xfrm>
        </p:spPr>
        <p:txBody>
          <a:bodyPr/>
          <a:lstStyle/>
          <a:p>
            <a:pPr marL="0" indent="0">
              <a:buNone/>
            </a:pPr>
            <a:r>
              <a:rPr lang="es-ES_tradnl" dirty="0"/>
              <a:t>Riesgo bajo </a:t>
            </a:r>
          </a:p>
        </p:txBody>
      </p:sp>
      <p:sp>
        <p:nvSpPr>
          <p:cNvPr id="5" name="Title 1">
            <a:extLst>
              <a:ext uri="{FF2B5EF4-FFF2-40B4-BE49-F238E27FC236}">
                <a16:creationId xmlns:a16="http://schemas.microsoft.com/office/drawing/2014/main" id="{8876F83A-FAC1-F444-9373-5270D2534370}"/>
              </a:ext>
            </a:extLst>
          </p:cNvPr>
          <p:cNvSpPr>
            <a:spLocks noGrp="1"/>
          </p:cNvSpPr>
          <p:nvPr>
            <p:ph type="title"/>
          </p:nvPr>
        </p:nvSpPr>
        <p:spPr/>
        <p:txBody>
          <a:bodyPr/>
          <a:lstStyle/>
          <a:p>
            <a:r>
              <a:rPr lang="es-ES_tradnl" dirty="0"/>
              <a:t>ENFOQUE DE RIESGO </a:t>
            </a:r>
          </a:p>
        </p:txBody>
      </p:sp>
      <p:sp>
        <p:nvSpPr>
          <p:cNvPr id="6" name="Google Shape;505;p57">
            <a:extLst>
              <a:ext uri="{FF2B5EF4-FFF2-40B4-BE49-F238E27FC236}">
                <a16:creationId xmlns:a16="http://schemas.microsoft.com/office/drawing/2014/main" id="{9626AC51-20C8-3A4A-A4D4-4DE3D8A9704F}"/>
              </a:ext>
            </a:extLst>
          </p:cNvPr>
          <p:cNvSpPr txBox="1">
            <a:spLocks noGrp="1"/>
          </p:cNvSpPr>
          <p:nvPr>
            <p:ph idx="13"/>
          </p:nvPr>
        </p:nvSpPr>
        <p:spPr>
          <a:xfrm>
            <a:off x="5067860" y="2893264"/>
            <a:ext cx="6684145" cy="2413346"/>
          </a:xfrm>
          <a:prstGeom prst="rect">
            <a:avLst/>
          </a:prstGeom>
          <a:solidFill>
            <a:srgbClr val="B6D7A8"/>
          </a:solidFill>
          <a:ln w="9525" cap="flat" cmpd="sng">
            <a:solidFill>
              <a:srgbClr val="6AA84F"/>
            </a:solidFill>
            <a:prstDash val="solid"/>
            <a:round/>
            <a:headEnd type="none" w="sm" len="sm"/>
            <a:tailEnd type="none" w="sm" len="sm"/>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s-ES" dirty="0">
                <a:solidFill>
                  <a:srgbClr val="000000"/>
                </a:solidFill>
                <a:latin typeface="Montserrat" panose="00000500000000000000" pitchFamily="50" charset="0"/>
              </a:rPr>
              <a:t>Decisión conjunta entre el médico y el paciente acerca del beneficio de tomar un nuevo Uroanálisis en 6 meses o realizar una Cistoscopia + Ecografía renal. </a:t>
            </a:r>
          </a:p>
        </p:txBody>
      </p:sp>
    </p:spTree>
    <p:extLst>
      <p:ext uri="{BB962C8B-B14F-4D97-AF65-F5344CB8AC3E}">
        <p14:creationId xmlns:p14="http://schemas.microsoft.com/office/powerpoint/2010/main" val="26858259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0A2E-E65D-A849-BB30-2FC677FC3162}"/>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27988ECA-3F52-3F4A-8567-C2050FFD9618}"/>
              </a:ext>
            </a:extLst>
          </p:cNvPr>
          <p:cNvSpPr>
            <a:spLocks noGrp="1"/>
          </p:cNvSpPr>
          <p:nvPr>
            <p:ph idx="1"/>
          </p:nvPr>
        </p:nvSpPr>
        <p:spPr>
          <a:xfrm>
            <a:off x="838202" y="1690688"/>
            <a:ext cx="10667997" cy="2090392"/>
          </a:xfrm>
        </p:spPr>
        <p:txBody>
          <a:bodyPr>
            <a:normAutofit/>
          </a:bodyPr>
          <a:lstStyle/>
          <a:p>
            <a:r>
              <a:rPr lang="es-ES_tradnl" dirty="0"/>
              <a:t>Riesgo bajo </a:t>
            </a:r>
          </a:p>
        </p:txBody>
      </p:sp>
      <p:sp>
        <p:nvSpPr>
          <p:cNvPr id="4" name="Content Placeholder 3">
            <a:extLst>
              <a:ext uri="{FF2B5EF4-FFF2-40B4-BE49-F238E27FC236}">
                <a16:creationId xmlns:a16="http://schemas.microsoft.com/office/drawing/2014/main" id="{A8B5B351-5DED-E245-8D7E-BE4192D1682F}"/>
              </a:ext>
            </a:extLst>
          </p:cNvPr>
          <p:cNvSpPr>
            <a:spLocks noGrp="1"/>
          </p:cNvSpPr>
          <p:nvPr>
            <p:ph idx="13"/>
          </p:nvPr>
        </p:nvSpPr>
        <p:spPr>
          <a:xfrm>
            <a:off x="4822054" y="2514599"/>
            <a:ext cx="6684145" cy="3753853"/>
          </a:xfrm>
        </p:spPr>
        <p:txBody>
          <a:bodyPr>
            <a:normAutofit fontScale="92500"/>
          </a:bodyPr>
          <a:lstStyle/>
          <a:p>
            <a:r>
              <a:rPr lang="es-ES" dirty="0"/>
              <a:t>Incidencia entre 0-3% para malignidad urológica</a:t>
            </a:r>
          </a:p>
          <a:p>
            <a:pPr lvl="1"/>
            <a:r>
              <a:rPr lang="es-ES" dirty="0"/>
              <a:t>0,1-0,3% malignidad en tracto urinario superior.</a:t>
            </a:r>
          </a:p>
          <a:p>
            <a:r>
              <a:rPr lang="es-ES" dirty="0"/>
              <a:t>Uroanálisis seriado Vs Cistoscopia y Ecografía renal.</a:t>
            </a:r>
          </a:p>
          <a:p>
            <a:pPr lvl="1"/>
            <a:r>
              <a:rPr lang="es-ES" dirty="0"/>
              <a:t>22% de Falsos positivos. </a:t>
            </a:r>
          </a:p>
          <a:p>
            <a:pPr lvl="2"/>
            <a:r>
              <a:rPr lang="en-US" dirty="0">
                <a:solidFill>
                  <a:srgbClr val="444444"/>
                </a:solidFill>
                <a:latin typeface="Montserrat" panose="00000500000000000000" pitchFamily="50" charset="0"/>
              </a:rPr>
              <a:t>“Nevertheless, it should be recognized that some extra-urinary findings may be clinically relevant”.</a:t>
            </a:r>
            <a:endParaRPr lang="es-ES" dirty="0">
              <a:latin typeface="Montserrat" panose="00000500000000000000" pitchFamily="50" charset="0"/>
            </a:endParaRPr>
          </a:p>
          <a:p>
            <a:pPr lvl="1"/>
            <a:r>
              <a:rPr lang="es-ES" dirty="0"/>
              <a:t>Aumento en los costos. </a:t>
            </a:r>
          </a:p>
          <a:p>
            <a:pPr lvl="1"/>
            <a:r>
              <a:rPr lang="es-ES" dirty="0"/>
              <a:t>Someter al paciente a un procedimiento invasivo como la cistoscopia. </a:t>
            </a:r>
          </a:p>
          <a:p>
            <a:pPr lvl="1"/>
            <a:r>
              <a:rPr lang="es-ES" dirty="0"/>
              <a:t>Problema: Situación acceso al servicio de salud.</a:t>
            </a:r>
          </a:p>
          <a:p>
            <a:endParaRPr lang="es-ES_tradnl" dirty="0"/>
          </a:p>
        </p:txBody>
      </p:sp>
    </p:spTree>
    <p:extLst>
      <p:ext uri="{BB962C8B-B14F-4D97-AF65-F5344CB8AC3E}">
        <p14:creationId xmlns:p14="http://schemas.microsoft.com/office/powerpoint/2010/main" val="27365633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D79E-3CB4-E547-9870-65D567EF7253}"/>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74109355-CD5E-BB4C-ABF6-F92029D165EA}"/>
              </a:ext>
            </a:extLst>
          </p:cNvPr>
          <p:cNvSpPr>
            <a:spLocks noGrp="1"/>
          </p:cNvSpPr>
          <p:nvPr>
            <p:ph idx="1"/>
          </p:nvPr>
        </p:nvSpPr>
        <p:spPr/>
        <p:txBody>
          <a:bodyPr/>
          <a:lstStyle/>
          <a:p>
            <a:pPr marL="0" indent="0">
              <a:buNone/>
            </a:pPr>
            <a:r>
              <a:rPr lang="es-ES_tradnl" dirty="0"/>
              <a:t>Riesgo bajo </a:t>
            </a:r>
          </a:p>
          <a:p>
            <a:r>
              <a:rPr lang="es-ES_tradnl" dirty="0"/>
              <a:t>Seguimiento muestra positiva. </a:t>
            </a:r>
          </a:p>
          <a:p>
            <a:r>
              <a:rPr lang="es-ES_tradnl" dirty="0"/>
              <a:t>Mandatorio cistoscopia + Imagen del tracto superior – Pasa a ser intermedio. </a:t>
            </a:r>
          </a:p>
        </p:txBody>
      </p:sp>
      <p:sp>
        <p:nvSpPr>
          <p:cNvPr id="7" name="Content Placeholder 6">
            <a:extLst>
              <a:ext uri="{FF2B5EF4-FFF2-40B4-BE49-F238E27FC236}">
                <a16:creationId xmlns:a16="http://schemas.microsoft.com/office/drawing/2014/main" id="{32F9B045-343F-4A45-A17A-C9BF52F2FD49}"/>
              </a:ext>
            </a:extLst>
          </p:cNvPr>
          <p:cNvSpPr>
            <a:spLocks noGrp="1"/>
          </p:cNvSpPr>
          <p:nvPr>
            <p:ph idx="13"/>
          </p:nvPr>
        </p:nvSpPr>
        <p:spPr/>
        <p:txBody>
          <a:bodyPr/>
          <a:lstStyle/>
          <a:p>
            <a:pPr fontAlgn="t"/>
            <a:r>
              <a:rPr lang="es-ES_tradnl" b="1" dirty="0"/>
              <a:t>BAJO</a:t>
            </a:r>
            <a:endParaRPr lang="en-US" dirty="0"/>
          </a:p>
          <a:p>
            <a:pPr fontAlgn="t"/>
            <a:r>
              <a:rPr lang="es-ES_tradnl" dirty="0"/>
              <a:t>Mujer &lt; 50 </a:t>
            </a:r>
            <a:r>
              <a:rPr lang="es-ES_tradnl" dirty="0" err="1"/>
              <a:t>yr</a:t>
            </a:r>
            <a:r>
              <a:rPr lang="es-ES_tradnl" dirty="0"/>
              <a:t>   Hombre &lt; 40 </a:t>
            </a:r>
            <a:r>
              <a:rPr lang="es-ES_tradnl" dirty="0" err="1"/>
              <a:t>yr</a:t>
            </a:r>
            <a:r>
              <a:rPr lang="es-ES_tradnl" dirty="0"/>
              <a:t>.</a:t>
            </a:r>
            <a:endParaRPr lang="en-US" dirty="0"/>
          </a:p>
          <a:p>
            <a:pPr fontAlgn="t"/>
            <a:r>
              <a:rPr lang="es-ES_tradnl" dirty="0"/>
              <a:t>Nunca fumó. </a:t>
            </a:r>
            <a:endParaRPr lang="en-US" dirty="0"/>
          </a:p>
          <a:p>
            <a:pPr fontAlgn="t"/>
            <a:r>
              <a:rPr lang="es-ES_tradnl" dirty="0"/>
              <a:t>3 – 10 Eritrocitos CAP </a:t>
            </a:r>
            <a:r>
              <a:rPr lang="es-ES_tradnl" dirty="0">
                <a:solidFill>
                  <a:srgbClr val="FF0000"/>
                </a:solidFill>
              </a:rPr>
              <a:t>una única vez.</a:t>
            </a:r>
            <a:endParaRPr lang="en-US" dirty="0">
              <a:solidFill>
                <a:srgbClr val="FF0000"/>
              </a:solidFill>
            </a:endParaRPr>
          </a:p>
          <a:p>
            <a:pPr fontAlgn="t"/>
            <a:r>
              <a:rPr lang="es-ES_tradnl" dirty="0"/>
              <a:t>Ningún otro FR. </a:t>
            </a:r>
            <a:endParaRPr lang="en-US" dirty="0"/>
          </a:p>
          <a:p>
            <a:endParaRPr lang="es-ES_tradnl" dirty="0"/>
          </a:p>
        </p:txBody>
      </p:sp>
    </p:spTree>
    <p:extLst>
      <p:ext uri="{BB962C8B-B14F-4D97-AF65-F5344CB8AC3E}">
        <p14:creationId xmlns:p14="http://schemas.microsoft.com/office/powerpoint/2010/main" val="3867680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DE5E-A502-5B49-9450-26ADE5CC8BDC}"/>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6DEDCC88-4861-0D4D-ADEF-0B1DEEF2D823}"/>
              </a:ext>
            </a:extLst>
          </p:cNvPr>
          <p:cNvSpPr>
            <a:spLocks noGrp="1"/>
          </p:cNvSpPr>
          <p:nvPr>
            <p:ph idx="1"/>
          </p:nvPr>
        </p:nvSpPr>
        <p:spPr>
          <a:xfrm>
            <a:off x="838200" y="1656933"/>
            <a:ext cx="10667997" cy="2090392"/>
          </a:xfrm>
        </p:spPr>
        <p:txBody>
          <a:bodyPr/>
          <a:lstStyle/>
          <a:p>
            <a:pPr marL="0" indent="0">
              <a:buNone/>
            </a:pPr>
            <a:r>
              <a:rPr lang="es-ES_tradnl" dirty="0"/>
              <a:t>Riesgo intermedio </a:t>
            </a:r>
          </a:p>
        </p:txBody>
      </p:sp>
      <p:sp>
        <p:nvSpPr>
          <p:cNvPr id="5" name="Google Shape;527;p60">
            <a:extLst>
              <a:ext uri="{FF2B5EF4-FFF2-40B4-BE49-F238E27FC236}">
                <a16:creationId xmlns:a16="http://schemas.microsoft.com/office/drawing/2014/main" id="{EB92E0C9-E8B7-3840-AE98-F728C957F366}"/>
              </a:ext>
            </a:extLst>
          </p:cNvPr>
          <p:cNvSpPr txBox="1">
            <a:spLocks/>
          </p:cNvSpPr>
          <p:nvPr/>
        </p:nvSpPr>
        <p:spPr>
          <a:xfrm>
            <a:off x="6096000" y="2630967"/>
            <a:ext cx="5057274" cy="2570100"/>
          </a:xfrm>
          <a:prstGeom prst="rect">
            <a:avLst/>
          </a:prstGeom>
          <a:solidFill>
            <a:srgbClr val="FFF2CC"/>
          </a:solidFill>
          <a:ln w="9525" cap="flat" cmpd="sng">
            <a:solidFill>
              <a:srgbClr val="6AA84F"/>
            </a:solidFill>
            <a:prstDash val="solid"/>
            <a:round/>
            <a:headEnd type="none" w="sm" len="sm"/>
            <a:tailEnd type="none" w="sm" len="sm"/>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endParaRPr lang="en-US" sz="4500" dirty="0">
              <a:solidFill>
                <a:srgbClr val="000000"/>
              </a:solidFill>
              <a:latin typeface="Montserrat" panose="00000500000000000000" pitchFamily="50" charset="0"/>
            </a:endParaRPr>
          </a:p>
          <a:p>
            <a:pPr marL="0" indent="0" algn="ctr">
              <a:spcBef>
                <a:spcPts val="0"/>
              </a:spcBef>
              <a:buFont typeface="Arial" panose="020B0604020202020204" pitchFamily="34" charset="0"/>
              <a:buNone/>
            </a:pPr>
            <a:r>
              <a:rPr lang="en-US" sz="4500" dirty="0" err="1">
                <a:solidFill>
                  <a:srgbClr val="000000"/>
                </a:solidFill>
                <a:latin typeface="Montserrat" panose="00000500000000000000" pitchFamily="50" charset="0"/>
              </a:rPr>
              <a:t>Cistoscopia</a:t>
            </a:r>
            <a:r>
              <a:rPr lang="en-US" sz="4500" dirty="0">
                <a:solidFill>
                  <a:srgbClr val="000000"/>
                </a:solidFill>
                <a:latin typeface="Montserrat" panose="00000500000000000000" pitchFamily="50" charset="0"/>
              </a:rPr>
              <a:t> + </a:t>
            </a:r>
            <a:r>
              <a:rPr lang="en-US" sz="4500" dirty="0" err="1">
                <a:solidFill>
                  <a:srgbClr val="000000"/>
                </a:solidFill>
                <a:latin typeface="Montserrat" panose="00000500000000000000" pitchFamily="50" charset="0"/>
              </a:rPr>
              <a:t>Ecografía</a:t>
            </a:r>
            <a:r>
              <a:rPr lang="en-US" sz="4500" dirty="0">
                <a:solidFill>
                  <a:srgbClr val="000000"/>
                </a:solidFill>
                <a:latin typeface="Montserrat" panose="00000500000000000000" pitchFamily="50" charset="0"/>
              </a:rPr>
              <a:t> renal </a:t>
            </a:r>
          </a:p>
        </p:txBody>
      </p:sp>
    </p:spTree>
    <p:extLst>
      <p:ext uri="{BB962C8B-B14F-4D97-AF65-F5344CB8AC3E}">
        <p14:creationId xmlns:p14="http://schemas.microsoft.com/office/powerpoint/2010/main" val="16961382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A983D-5917-7041-A477-62AEF1FD05C6}"/>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68DA380A-0116-6442-BD1E-E4ED7806E880}"/>
              </a:ext>
            </a:extLst>
          </p:cNvPr>
          <p:cNvSpPr>
            <a:spLocks noGrp="1"/>
          </p:cNvSpPr>
          <p:nvPr>
            <p:ph idx="1"/>
          </p:nvPr>
        </p:nvSpPr>
        <p:spPr>
          <a:xfrm>
            <a:off x="962527" y="1597025"/>
            <a:ext cx="10667997" cy="2090392"/>
          </a:xfrm>
        </p:spPr>
        <p:txBody>
          <a:bodyPr/>
          <a:lstStyle/>
          <a:p>
            <a:pPr marL="0" indent="0">
              <a:buNone/>
            </a:pPr>
            <a:r>
              <a:rPr lang="es-CO" dirty="0"/>
              <a:t>Riesgo intermedio </a:t>
            </a:r>
          </a:p>
          <a:p>
            <a:r>
              <a:rPr lang="es-CO" dirty="0"/>
              <a:t>Cistoscopia TODOS.</a:t>
            </a:r>
          </a:p>
          <a:p>
            <a:pPr lvl="1"/>
            <a:r>
              <a:rPr lang="es-CO" dirty="0"/>
              <a:t>Principio de la prevalencia de cáncer de vejiga en malignidad urológica.</a:t>
            </a:r>
          </a:p>
          <a:p>
            <a:pPr lvl="1"/>
            <a:r>
              <a:rPr lang="es-CO" dirty="0"/>
              <a:t>Ecografía o </a:t>
            </a:r>
            <a:r>
              <a:rPr lang="es-CO" dirty="0" err="1"/>
              <a:t>urotomografía</a:t>
            </a:r>
            <a:r>
              <a:rPr lang="es-CO" dirty="0"/>
              <a:t>. </a:t>
            </a:r>
          </a:p>
          <a:p>
            <a:endParaRPr lang="es-ES_tradnl" dirty="0"/>
          </a:p>
        </p:txBody>
      </p:sp>
    </p:spTree>
    <p:extLst>
      <p:ext uri="{BB962C8B-B14F-4D97-AF65-F5344CB8AC3E}">
        <p14:creationId xmlns:p14="http://schemas.microsoft.com/office/powerpoint/2010/main" val="189684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E4010-5194-BE40-9273-2C2EC53ECDCC}"/>
              </a:ext>
            </a:extLst>
          </p:cNvPr>
          <p:cNvSpPr>
            <a:spLocks noGrp="1"/>
          </p:cNvSpPr>
          <p:nvPr>
            <p:ph type="title"/>
          </p:nvPr>
        </p:nvSpPr>
        <p:spPr/>
        <p:txBody>
          <a:bodyPr/>
          <a:lstStyle/>
          <a:p>
            <a:r>
              <a:rPr lang="es-ES_tradnl" dirty="0"/>
              <a:t>OBJETIVOS  </a:t>
            </a:r>
          </a:p>
        </p:txBody>
      </p:sp>
      <p:sp>
        <p:nvSpPr>
          <p:cNvPr id="3" name="Content Placeholder 2">
            <a:extLst>
              <a:ext uri="{FF2B5EF4-FFF2-40B4-BE49-F238E27FC236}">
                <a16:creationId xmlns:a16="http://schemas.microsoft.com/office/drawing/2014/main" id="{0DDC04BB-75C4-D74E-AE70-F37C34FBC2DE}"/>
              </a:ext>
            </a:extLst>
          </p:cNvPr>
          <p:cNvSpPr>
            <a:spLocks noGrp="1"/>
          </p:cNvSpPr>
          <p:nvPr>
            <p:ph idx="1"/>
          </p:nvPr>
        </p:nvSpPr>
        <p:spPr>
          <a:xfrm>
            <a:off x="685800" y="1536867"/>
            <a:ext cx="10667997" cy="2090392"/>
          </a:xfrm>
        </p:spPr>
        <p:txBody>
          <a:bodyPr>
            <a:normAutofit fontScale="92500"/>
          </a:bodyPr>
          <a:lstStyle/>
          <a:p>
            <a:pPr marL="0" indent="0">
              <a:buNone/>
            </a:pPr>
            <a:r>
              <a:rPr lang="es-ES_tradnl" dirty="0">
                <a:latin typeface="Montserrat" panose="00000500000000000000" pitchFamily="50" charset="0"/>
              </a:rPr>
              <a:t>En mujeres </a:t>
            </a:r>
          </a:p>
          <a:p>
            <a:pPr marL="0" indent="0">
              <a:buNone/>
            </a:pPr>
            <a:r>
              <a:rPr lang="es-ES_tradnl" dirty="0">
                <a:solidFill>
                  <a:srgbClr val="444444"/>
                </a:solidFill>
                <a:latin typeface="Montserrat" panose="00000500000000000000" pitchFamily="50" charset="0"/>
              </a:rPr>
              <a:t>Asumir que mujeres causa ginecológica o infecciosa por síntomas de almacenamiento y hematuria asociada a ITU y no estudios. </a:t>
            </a:r>
          </a:p>
          <a:p>
            <a:r>
              <a:rPr lang="es-ES_tradnl" dirty="0">
                <a:solidFill>
                  <a:srgbClr val="444444"/>
                </a:solidFill>
                <a:latin typeface="Montserrat" panose="00000500000000000000" pitchFamily="50" charset="0"/>
              </a:rPr>
              <a:t>Previo al diagnóstico de cáncer de vejiga se dio tratamiento sintomático a 47% de las mujeres. </a:t>
            </a:r>
          </a:p>
          <a:p>
            <a:pPr lvl="1"/>
            <a:r>
              <a:rPr lang="es-ES_tradnl" dirty="0">
                <a:solidFill>
                  <a:srgbClr val="444444"/>
                </a:solidFill>
                <a:latin typeface="Montserrat" panose="00000500000000000000" pitchFamily="50" charset="0"/>
              </a:rPr>
              <a:t>16% de estas pacientes recibieron tratamiento para ITU en </a:t>
            </a:r>
            <a:r>
              <a:rPr lang="es-ES_tradnl" b="1" dirty="0">
                <a:solidFill>
                  <a:srgbClr val="444444"/>
                </a:solidFill>
                <a:latin typeface="Montserrat" panose="00000500000000000000" pitchFamily="50" charset="0"/>
              </a:rPr>
              <a:t>más de 3 ocasiones.</a:t>
            </a:r>
          </a:p>
          <a:p>
            <a:pPr marL="0" indent="0">
              <a:buNone/>
            </a:pPr>
            <a:endParaRPr lang="es-ES_tradnl" dirty="0">
              <a:latin typeface="Montserrat" panose="00000500000000000000" pitchFamily="50" charset="0"/>
            </a:endParaRPr>
          </a:p>
        </p:txBody>
      </p:sp>
      <p:sp>
        <p:nvSpPr>
          <p:cNvPr id="4" name="Content Placeholder 3">
            <a:extLst>
              <a:ext uri="{FF2B5EF4-FFF2-40B4-BE49-F238E27FC236}">
                <a16:creationId xmlns:a16="http://schemas.microsoft.com/office/drawing/2014/main" id="{645EFC5F-F622-1140-B174-BC488F462A60}"/>
              </a:ext>
            </a:extLst>
          </p:cNvPr>
          <p:cNvSpPr>
            <a:spLocks noGrp="1"/>
          </p:cNvSpPr>
          <p:nvPr>
            <p:ph idx="13"/>
          </p:nvPr>
        </p:nvSpPr>
        <p:spPr>
          <a:xfrm>
            <a:off x="4669653" y="3627259"/>
            <a:ext cx="6684145" cy="2413346"/>
          </a:xfrm>
        </p:spPr>
        <p:txBody>
          <a:bodyPr/>
          <a:lstStyle/>
          <a:p>
            <a:r>
              <a:rPr lang="es-ES_tradnl" dirty="0">
                <a:solidFill>
                  <a:srgbClr val="444444"/>
                </a:solidFill>
                <a:latin typeface="Montserrat" panose="00000500000000000000" pitchFamily="50" charset="0"/>
              </a:rPr>
              <a:t>Esperar 3 semanas posterior a tratamiento de patología benigna para confirmar erradicación de la hematuria.</a:t>
            </a:r>
            <a:endParaRPr lang="es-ES_tradnl" dirty="0">
              <a:latin typeface="Montserrat" panose="00000500000000000000" pitchFamily="50" charset="0"/>
            </a:endParaRPr>
          </a:p>
          <a:p>
            <a:endParaRPr lang="es-ES_tradnl" dirty="0">
              <a:latin typeface="Montserrat" panose="00000500000000000000" pitchFamily="50" charset="0"/>
            </a:endParaRPr>
          </a:p>
        </p:txBody>
      </p:sp>
    </p:spTree>
    <p:extLst>
      <p:ext uri="{BB962C8B-B14F-4D97-AF65-F5344CB8AC3E}">
        <p14:creationId xmlns:p14="http://schemas.microsoft.com/office/powerpoint/2010/main" val="14766061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4BF89-F4E5-E54F-BE1D-B65E279D08B0}"/>
              </a:ext>
            </a:extLst>
          </p:cNvPr>
          <p:cNvSpPr>
            <a:spLocks noGrp="1"/>
          </p:cNvSpPr>
          <p:nvPr>
            <p:ph type="title"/>
          </p:nvPr>
        </p:nvSpPr>
        <p:spPr/>
        <p:txBody>
          <a:bodyPr/>
          <a:lstStyle/>
          <a:p>
            <a:r>
              <a:rPr lang="es-ES_tradnl" dirty="0"/>
              <a:t>ENFOQUE DE RIESGO </a:t>
            </a:r>
          </a:p>
        </p:txBody>
      </p:sp>
      <p:sp>
        <p:nvSpPr>
          <p:cNvPr id="3" name="Content Placeholder 2">
            <a:extLst>
              <a:ext uri="{FF2B5EF4-FFF2-40B4-BE49-F238E27FC236}">
                <a16:creationId xmlns:a16="http://schemas.microsoft.com/office/drawing/2014/main" id="{F75055ED-07B8-F44C-951E-02DDB08F1690}"/>
              </a:ext>
            </a:extLst>
          </p:cNvPr>
          <p:cNvSpPr>
            <a:spLocks noGrp="1"/>
          </p:cNvSpPr>
          <p:nvPr>
            <p:ph idx="1"/>
          </p:nvPr>
        </p:nvSpPr>
        <p:spPr>
          <a:xfrm>
            <a:off x="952500" y="1614637"/>
            <a:ext cx="10667997" cy="2090392"/>
          </a:xfrm>
        </p:spPr>
        <p:txBody>
          <a:bodyPr/>
          <a:lstStyle/>
          <a:p>
            <a:pPr marL="0" indent="0">
              <a:buNone/>
            </a:pPr>
            <a:r>
              <a:rPr lang="es-ES_tradnl" dirty="0"/>
              <a:t>Riesgo alto </a:t>
            </a:r>
          </a:p>
          <a:p>
            <a:pPr marL="0" indent="0">
              <a:buNone/>
            </a:pPr>
            <a:endParaRPr lang="es-ES_tradnl" dirty="0"/>
          </a:p>
          <a:p>
            <a:pPr marL="0" indent="0">
              <a:buNone/>
            </a:pPr>
            <a:endParaRPr lang="es-ES_tradnl" dirty="0"/>
          </a:p>
        </p:txBody>
      </p:sp>
      <p:sp>
        <p:nvSpPr>
          <p:cNvPr id="5" name="Google Shape;552;p63">
            <a:extLst>
              <a:ext uri="{FF2B5EF4-FFF2-40B4-BE49-F238E27FC236}">
                <a16:creationId xmlns:a16="http://schemas.microsoft.com/office/drawing/2014/main" id="{AD967BDE-D5E2-954B-B16A-A3841294A53C}"/>
              </a:ext>
            </a:extLst>
          </p:cNvPr>
          <p:cNvSpPr txBox="1">
            <a:spLocks/>
          </p:cNvSpPr>
          <p:nvPr/>
        </p:nvSpPr>
        <p:spPr>
          <a:xfrm>
            <a:off x="5594684" y="2485902"/>
            <a:ext cx="5644816" cy="2570100"/>
          </a:xfrm>
          <a:prstGeom prst="rect">
            <a:avLst/>
          </a:prstGeom>
          <a:solidFill>
            <a:srgbClr val="F4CCCC"/>
          </a:solidFill>
          <a:ln w="9525" cap="flat" cmpd="sng">
            <a:solidFill>
              <a:srgbClr val="6AA84F"/>
            </a:solidFill>
            <a:prstDash val="solid"/>
            <a:round/>
            <a:headEnd type="none" w="sm" len="sm"/>
            <a:tailEnd type="none" w="sm" len="sm"/>
          </a:ln>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s-ES" sz="2500" b="1" dirty="0">
                <a:solidFill>
                  <a:srgbClr val="000000"/>
                </a:solidFill>
                <a:latin typeface="Montserrat" panose="00000500000000000000" pitchFamily="50" charset="0"/>
              </a:rPr>
              <a:t>Cistoscopia </a:t>
            </a:r>
            <a:r>
              <a:rPr lang="es-ES" sz="2500" dirty="0">
                <a:solidFill>
                  <a:srgbClr val="000000"/>
                </a:solidFill>
                <a:latin typeface="Montserrat" panose="00000500000000000000" pitchFamily="50" charset="0"/>
              </a:rPr>
              <a:t>+</a:t>
            </a:r>
            <a:endParaRPr lang="es-ES" sz="1900" dirty="0">
              <a:solidFill>
                <a:srgbClr val="000000"/>
              </a:solidFill>
              <a:latin typeface="Montserrat" panose="00000500000000000000" pitchFamily="50" charset="0"/>
            </a:endParaRPr>
          </a:p>
          <a:p>
            <a:pPr marL="457200" indent="-387350" algn="ctr">
              <a:spcBef>
                <a:spcPts val="0"/>
              </a:spcBef>
              <a:buClr>
                <a:srgbClr val="000000"/>
              </a:buClr>
              <a:buSzPts val="2500"/>
              <a:buFont typeface="Arial" panose="020B0604020202020204" pitchFamily="34" charset="0"/>
              <a:buAutoNum type="arabicPeriod"/>
            </a:pPr>
            <a:r>
              <a:rPr lang="es-ES" sz="2500" dirty="0">
                <a:solidFill>
                  <a:srgbClr val="000000"/>
                </a:solidFill>
                <a:latin typeface="Montserrat" panose="00000500000000000000" pitchFamily="50" charset="0"/>
              </a:rPr>
              <a:t>Urografía por TC.</a:t>
            </a:r>
          </a:p>
          <a:p>
            <a:pPr marL="69850" indent="0" algn="ctr">
              <a:spcBef>
                <a:spcPts val="0"/>
              </a:spcBef>
              <a:buClr>
                <a:srgbClr val="000000"/>
              </a:buClr>
              <a:buSzPts val="2500"/>
              <a:buNone/>
            </a:pPr>
            <a:r>
              <a:rPr lang="es-ES" sz="2500" dirty="0">
                <a:solidFill>
                  <a:srgbClr val="000000"/>
                </a:solidFill>
                <a:latin typeface="Montserrat" panose="00000500000000000000" pitchFamily="50" charset="0"/>
              </a:rPr>
              <a:t>O</a:t>
            </a:r>
          </a:p>
          <a:p>
            <a:pPr marL="69850" indent="0" algn="ctr">
              <a:spcBef>
                <a:spcPts val="0"/>
              </a:spcBef>
              <a:buClr>
                <a:srgbClr val="000000"/>
              </a:buClr>
              <a:buSzPts val="2500"/>
              <a:buNone/>
            </a:pPr>
            <a:r>
              <a:rPr lang="es-ES" sz="2500" dirty="0">
                <a:solidFill>
                  <a:srgbClr val="000000"/>
                </a:solidFill>
                <a:latin typeface="Montserrat" panose="00000500000000000000" pitchFamily="50" charset="0"/>
              </a:rPr>
              <a:t>2. Urografía por RNM.</a:t>
            </a:r>
          </a:p>
          <a:p>
            <a:pPr marL="69850" indent="0" algn="ctr">
              <a:spcBef>
                <a:spcPts val="0"/>
              </a:spcBef>
              <a:buClr>
                <a:srgbClr val="000000"/>
              </a:buClr>
              <a:buSzPts val="2500"/>
              <a:buNone/>
            </a:pPr>
            <a:r>
              <a:rPr lang="es-ES" sz="2500" dirty="0">
                <a:solidFill>
                  <a:srgbClr val="000000"/>
                </a:solidFill>
                <a:latin typeface="Montserrat" panose="00000500000000000000" pitchFamily="50" charset="0"/>
              </a:rPr>
              <a:t>O</a:t>
            </a:r>
          </a:p>
          <a:p>
            <a:pPr marL="69850" indent="0" algn="ctr">
              <a:spcBef>
                <a:spcPts val="0"/>
              </a:spcBef>
              <a:buClr>
                <a:srgbClr val="000000"/>
              </a:buClr>
              <a:buSzPts val="2500"/>
              <a:buNone/>
            </a:pPr>
            <a:r>
              <a:rPr lang="es-ES" sz="2500" dirty="0">
                <a:solidFill>
                  <a:srgbClr val="000000"/>
                </a:solidFill>
                <a:latin typeface="Montserrat" panose="00000500000000000000" pitchFamily="50" charset="0"/>
              </a:rPr>
              <a:t>3. </a:t>
            </a:r>
            <a:r>
              <a:rPr lang="es-ES" sz="2500" dirty="0" err="1">
                <a:solidFill>
                  <a:srgbClr val="000000"/>
                </a:solidFill>
                <a:latin typeface="Montserrat" panose="00000500000000000000" pitchFamily="50" charset="0"/>
              </a:rPr>
              <a:t>Pielografía</a:t>
            </a:r>
            <a:r>
              <a:rPr lang="es-ES" sz="2500" dirty="0">
                <a:solidFill>
                  <a:srgbClr val="000000"/>
                </a:solidFill>
                <a:latin typeface="Montserrat" panose="00000500000000000000" pitchFamily="50" charset="0"/>
              </a:rPr>
              <a:t> retrógrada + TC no contrastado Vs Ecografía renal. </a:t>
            </a:r>
          </a:p>
          <a:p>
            <a:pPr marL="0" indent="0" algn="ctr">
              <a:spcBef>
                <a:spcPts val="0"/>
              </a:spcBef>
              <a:buFont typeface="Arial" panose="020B0604020202020204" pitchFamily="34" charset="0"/>
              <a:buNone/>
            </a:pPr>
            <a:r>
              <a:rPr lang="es-ES" sz="4500" dirty="0">
                <a:solidFill>
                  <a:srgbClr val="000000"/>
                </a:solidFill>
                <a:latin typeface="Montserrat" panose="00000500000000000000" pitchFamily="50" charset="0"/>
              </a:rPr>
              <a:t> </a:t>
            </a:r>
          </a:p>
        </p:txBody>
      </p:sp>
    </p:spTree>
    <p:extLst>
      <p:ext uri="{BB962C8B-B14F-4D97-AF65-F5344CB8AC3E}">
        <p14:creationId xmlns:p14="http://schemas.microsoft.com/office/powerpoint/2010/main" val="1841077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0FF6-3D63-D245-88E7-9F91B801B7EF}"/>
              </a:ext>
            </a:extLst>
          </p:cNvPr>
          <p:cNvSpPr>
            <a:spLocks noGrp="1"/>
          </p:cNvSpPr>
          <p:nvPr>
            <p:ph type="title"/>
          </p:nvPr>
        </p:nvSpPr>
        <p:spPr>
          <a:xfrm>
            <a:off x="838200" y="365126"/>
            <a:ext cx="10515600" cy="1211012"/>
          </a:xfrm>
        </p:spPr>
        <p:txBody>
          <a:bodyPr/>
          <a:lstStyle/>
          <a:p>
            <a:r>
              <a:rPr lang="es-ES_tradnl" dirty="0"/>
              <a:t>SEGUIMIENTO CON ESTUDIOS  </a:t>
            </a:r>
          </a:p>
        </p:txBody>
      </p:sp>
      <p:sp>
        <p:nvSpPr>
          <p:cNvPr id="3" name="Content Placeholder 2">
            <a:extLst>
              <a:ext uri="{FF2B5EF4-FFF2-40B4-BE49-F238E27FC236}">
                <a16:creationId xmlns:a16="http://schemas.microsoft.com/office/drawing/2014/main" id="{59C61BB1-659B-AB45-A166-696D8DF38A34}"/>
              </a:ext>
            </a:extLst>
          </p:cNvPr>
          <p:cNvSpPr>
            <a:spLocks noGrp="1"/>
          </p:cNvSpPr>
          <p:nvPr>
            <p:ph idx="1"/>
          </p:nvPr>
        </p:nvSpPr>
        <p:spPr>
          <a:xfrm>
            <a:off x="685803" y="1612459"/>
            <a:ext cx="10667997" cy="2420066"/>
          </a:xfrm>
        </p:spPr>
        <p:txBody>
          <a:bodyPr>
            <a:normAutofit/>
          </a:bodyPr>
          <a:lstStyle/>
          <a:p>
            <a:r>
              <a:rPr lang="es-ES" sz="1800" dirty="0"/>
              <a:t>Pacientes de moderado o alto riesgo con estudios negativos durante el estudio de la  hematuria o Pacientes de bajo riesgo a quienes en el seguimiento con el UA no se volvió a identificar hematuria → Seguimiento con Uroanálisis en 12 meses. </a:t>
            </a:r>
          </a:p>
          <a:p>
            <a:r>
              <a:rPr lang="es-ES" sz="1800" dirty="0"/>
              <a:t>Si el UA de seguimiento a los  12 meses es negativo para hematuria se puede  suspender el seguimiento. </a:t>
            </a:r>
          </a:p>
          <a:p>
            <a:r>
              <a:rPr lang="es-ES" sz="1800" dirty="0"/>
              <a:t>Si el UA de seguimiento a los 12 meses es positivo para hematuria se debe mirar el riesgo beneficio de someter al paciente a evaluaciones adicionales. </a:t>
            </a:r>
          </a:p>
          <a:p>
            <a:endParaRPr lang="es-ES_tradnl" sz="1800" dirty="0"/>
          </a:p>
        </p:txBody>
      </p:sp>
      <p:pic>
        <p:nvPicPr>
          <p:cNvPr id="5" name="Content Placeholder 4">
            <a:extLst>
              <a:ext uri="{FF2B5EF4-FFF2-40B4-BE49-F238E27FC236}">
                <a16:creationId xmlns:a16="http://schemas.microsoft.com/office/drawing/2014/main" id="{E8ED3FED-90D3-0546-B6A5-D6FE270831D6}"/>
              </a:ext>
            </a:extLst>
          </p:cNvPr>
          <p:cNvPicPr>
            <a:picLocks noGrp="1" noChangeAspect="1"/>
          </p:cNvPicPr>
          <p:nvPr>
            <p:ph idx="13"/>
          </p:nvPr>
        </p:nvPicPr>
        <p:blipFill>
          <a:blip r:embed="rId2" cstate="email">
            <a:extLst>
              <a:ext uri="{28A0092B-C50C-407E-A947-70E740481C1C}">
                <a14:useLocalDpi xmlns:a14="http://schemas.microsoft.com/office/drawing/2010/main"/>
              </a:ext>
            </a:extLst>
          </a:blip>
          <a:stretch>
            <a:fillRect/>
          </a:stretch>
        </p:blipFill>
        <p:spPr>
          <a:xfrm>
            <a:off x="7970734" y="4079875"/>
            <a:ext cx="2413000" cy="2413000"/>
          </a:xfrm>
          <a:prstGeom prst="rect">
            <a:avLst/>
          </a:prstGeom>
        </p:spPr>
      </p:pic>
    </p:spTree>
    <p:extLst>
      <p:ext uri="{BB962C8B-B14F-4D97-AF65-F5344CB8AC3E}">
        <p14:creationId xmlns:p14="http://schemas.microsoft.com/office/powerpoint/2010/main" val="35281330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811C-2CE7-DE44-8C97-7736F131C50C}"/>
              </a:ext>
            </a:extLst>
          </p:cNvPr>
          <p:cNvSpPr>
            <a:spLocks noGrp="1"/>
          </p:cNvSpPr>
          <p:nvPr>
            <p:ph type="title"/>
          </p:nvPr>
        </p:nvSpPr>
        <p:spPr/>
        <p:txBody>
          <a:bodyPr/>
          <a:lstStyle/>
          <a:p>
            <a:r>
              <a:rPr lang="es-ES_tradnl" dirty="0"/>
              <a:t>MENSAJES FINALES </a:t>
            </a:r>
          </a:p>
        </p:txBody>
      </p:sp>
      <p:sp>
        <p:nvSpPr>
          <p:cNvPr id="3" name="Content Placeholder 2">
            <a:extLst>
              <a:ext uri="{FF2B5EF4-FFF2-40B4-BE49-F238E27FC236}">
                <a16:creationId xmlns:a16="http://schemas.microsoft.com/office/drawing/2014/main" id="{8513FA95-2BE4-5B4E-854A-E6E9DDA42A01}"/>
              </a:ext>
            </a:extLst>
          </p:cNvPr>
          <p:cNvSpPr>
            <a:spLocks noGrp="1"/>
          </p:cNvSpPr>
          <p:nvPr>
            <p:ph idx="1"/>
          </p:nvPr>
        </p:nvSpPr>
        <p:spPr>
          <a:xfrm>
            <a:off x="685801" y="1584993"/>
            <a:ext cx="10667997" cy="2090392"/>
          </a:xfrm>
        </p:spPr>
        <p:txBody>
          <a:bodyPr>
            <a:normAutofit fontScale="40000" lnSpcReduction="20000"/>
          </a:bodyPr>
          <a:lstStyle/>
          <a:p>
            <a:pPr marL="305435" indent="-305435" algn="just">
              <a:lnSpc>
                <a:spcPct val="150000"/>
              </a:lnSpc>
            </a:pPr>
            <a:r>
              <a:rPr lang="es-ES" sz="4000" dirty="0">
                <a:ea typeface="+mn-lt"/>
                <a:cs typeface="+mn-lt"/>
              </a:rPr>
              <a:t>Importante porcentaje de la población que no se estudia y no llega a la consulta urológica.</a:t>
            </a:r>
          </a:p>
          <a:p>
            <a:pPr marL="305435" indent="-305435" algn="just">
              <a:lnSpc>
                <a:spcPct val="150000"/>
              </a:lnSpc>
            </a:pPr>
            <a:r>
              <a:rPr lang="es-ES" sz="4000" dirty="0">
                <a:ea typeface="+mn-lt"/>
                <a:cs typeface="+mn-lt"/>
              </a:rPr>
              <a:t>Siempre será importante.</a:t>
            </a:r>
            <a:endParaRPr lang="es-ES" sz="4000" dirty="0"/>
          </a:p>
          <a:p>
            <a:pPr marL="305435" indent="-305435" algn="just">
              <a:lnSpc>
                <a:spcPct val="150000"/>
              </a:lnSpc>
            </a:pPr>
            <a:r>
              <a:rPr lang="es-ES" sz="4000" dirty="0"/>
              <a:t>Múltiples causas, se debe enfocar siempre en descartar las causas con mayor gravedad.</a:t>
            </a:r>
          </a:p>
          <a:p>
            <a:pPr marL="305435" indent="-305435" algn="just">
              <a:lnSpc>
                <a:spcPct val="150000"/>
              </a:lnSpc>
            </a:pPr>
            <a:r>
              <a:rPr lang="es-ES" sz="4000" dirty="0"/>
              <a:t>Historia clínica completa, que permita enfocar y tomar decisiones del mejor examen para cada caso.</a:t>
            </a:r>
          </a:p>
          <a:p>
            <a:pPr marL="0" indent="0">
              <a:buNone/>
            </a:pPr>
            <a:endParaRPr lang="es-ES_tradnl" dirty="0"/>
          </a:p>
        </p:txBody>
      </p:sp>
      <p:sp>
        <p:nvSpPr>
          <p:cNvPr id="4" name="Content Placeholder 3">
            <a:extLst>
              <a:ext uri="{FF2B5EF4-FFF2-40B4-BE49-F238E27FC236}">
                <a16:creationId xmlns:a16="http://schemas.microsoft.com/office/drawing/2014/main" id="{988B702C-D616-3446-98C6-47B35E167495}"/>
              </a:ext>
            </a:extLst>
          </p:cNvPr>
          <p:cNvSpPr>
            <a:spLocks noGrp="1"/>
          </p:cNvSpPr>
          <p:nvPr>
            <p:ph idx="13"/>
          </p:nvPr>
        </p:nvSpPr>
        <p:spPr/>
        <p:txBody>
          <a:bodyPr>
            <a:normAutofit fontScale="92500"/>
          </a:bodyPr>
          <a:lstStyle/>
          <a:p>
            <a:pPr marL="305435" indent="-305435" algn="just">
              <a:lnSpc>
                <a:spcPct val="150000"/>
              </a:lnSpc>
            </a:pPr>
            <a:r>
              <a:rPr lang="es-ES" sz="1600" dirty="0"/>
              <a:t>Evaluar factores de riesgo que tengan mayores implicaciones. </a:t>
            </a:r>
          </a:p>
          <a:p>
            <a:pPr marL="305435" indent="-305435" algn="just">
              <a:lnSpc>
                <a:spcPct val="150000"/>
              </a:lnSpc>
            </a:pPr>
            <a:r>
              <a:rPr lang="es-ES" sz="1600" dirty="0"/>
              <a:t>Las guías son eso, guías. Adaptarlas a nuestra población, sistema de salud y pacientes.</a:t>
            </a:r>
          </a:p>
          <a:p>
            <a:pPr marL="305435" indent="-305435">
              <a:lnSpc>
                <a:spcPct val="150000"/>
              </a:lnSpc>
            </a:pPr>
            <a:r>
              <a:rPr lang="es-ES" sz="1600" dirty="0"/>
              <a:t>Pruebas diagnósticas: cistoscopia, urografía por TAC.</a:t>
            </a:r>
          </a:p>
          <a:p>
            <a:pPr marL="762635" lvl="1" indent="-305435">
              <a:lnSpc>
                <a:spcPct val="150000"/>
              </a:lnSpc>
            </a:pPr>
            <a:r>
              <a:rPr lang="es-ES" sz="1600" dirty="0"/>
              <a:t>Principalmente en hematuria macroscópica y alto riesgo. </a:t>
            </a:r>
          </a:p>
          <a:p>
            <a:endParaRPr lang="es-ES_tradnl" sz="1200" dirty="0"/>
          </a:p>
        </p:txBody>
      </p:sp>
    </p:spTree>
    <p:extLst>
      <p:ext uri="{BB962C8B-B14F-4D97-AF65-F5344CB8AC3E}">
        <p14:creationId xmlns:p14="http://schemas.microsoft.com/office/powerpoint/2010/main" val="193589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46B2-8621-6A46-95C9-E691E052B23D}"/>
              </a:ext>
            </a:extLst>
          </p:cNvPr>
          <p:cNvSpPr>
            <a:spLocks noGrp="1"/>
          </p:cNvSpPr>
          <p:nvPr>
            <p:ph type="title"/>
          </p:nvPr>
        </p:nvSpPr>
        <p:spPr/>
        <p:txBody>
          <a:bodyPr/>
          <a:lstStyle/>
          <a:p>
            <a:r>
              <a:rPr lang="es-ES_tradnl" dirty="0"/>
              <a:t>INTRODUCCIÓN  </a:t>
            </a:r>
          </a:p>
        </p:txBody>
      </p:sp>
      <p:sp>
        <p:nvSpPr>
          <p:cNvPr id="3" name="Content Placeholder 2">
            <a:extLst>
              <a:ext uri="{FF2B5EF4-FFF2-40B4-BE49-F238E27FC236}">
                <a16:creationId xmlns:a16="http://schemas.microsoft.com/office/drawing/2014/main" id="{39E0C425-B215-6746-BAD3-2A13CB17E921}"/>
              </a:ext>
            </a:extLst>
          </p:cNvPr>
          <p:cNvSpPr>
            <a:spLocks noGrp="1"/>
          </p:cNvSpPr>
          <p:nvPr>
            <p:ph idx="1"/>
          </p:nvPr>
        </p:nvSpPr>
        <p:spPr>
          <a:xfrm>
            <a:off x="685801" y="1690688"/>
            <a:ext cx="10667997" cy="2090392"/>
          </a:xfrm>
        </p:spPr>
        <p:txBody>
          <a:bodyPr>
            <a:normAutofit fontScale="32500" lnSpcReduction="20000"/>
          </a:bodyPr>
          <a:lstStyle/>
          <a:p>
            <a:r>
              <a:rPr lang="es-CO" sz="7200" dirty="0"/>
              <a:t>Enfermedad reconocida desde la antigüedad.</a:t>
            </a:r>
          </a:p>
          <a:p>
            <a:r>
              <a:rPr lang="es-CO" sz="7200" dirty="0"/>
              <a:t>Edad Moderna .</a:t>
            </a:r>
          </a:p>
          <a:p>
            <a:pPr lvl="1"/>
            <a:r>
              <a:rPr lang="es-CO" sz="7200" dirty="0"/>
              <a:t>Detección sangre microscópica.</a:t>
            </a:r>
          </a:p>
          <a:p>
            <a:pPr lvl="1"/>
            <a:r>
              <a:rPr lang="es-CO" sz="7200" dirty="0"/>
              <a:t>Compresión de procesos anatómicos, fisiológicos asociados.</a:t>
            </a:r>
          </a:p>
          <a:p>
            <a:pPr marL="305435" indent="-305435">
              <a:lnSpc>
                <a:spcPct val="150000"/>
              </a:lnSpc>
            </a:pPr>
            <a:r>
              <a:rPr lang="es-ES" sz="7200" dirty="0"/>
              <a:t>20% de consulta urológica.</a:t>
            </a:r>
          </a:p>
          <a:p>
            <a:endParaRPr lang="es-ES_tradnl" dirty="0"/>
          </a:p>
        </p:txBody>
      </p:sp>
      <p:sp>
        <p:nvSpPr>
          <p:cNvPr id="4" name="Content Placeholder 3">
            <a:extLst>
              <a:ext uri="{FF2B5EF4-FFF2-40B4-BE49-F238E27FC236}">
                <a16:creationId xmlns:a16="http://schemas.microsoft.com/office/drawing/2014/main" id="{18ED95F8-2499-0046-921C-0B0DD4C18B69}"/>
              </a:ext>
            </a:extLst>
          </p:cNvPr>
          <p:cNvSpPr>
            <a:spLocks noGrp="1"/>
          </p:cNvSpPr>
          <p:nvPr>
            <p:ph idx="13"/>
          </p:nvPr>
        </p:nvSpPr>
        <p:spPr/>
        <p:txBody>
          <a:bodyPr>
            <a:normAutofit fontScale="25000" lnSpcReduction="20000"/>
          </a:bodyPr>
          <a:lstStyle/>
          <a:p>
            <a:pPr marL="305435" indent="-305435">
              <a:lnSpc>
                <a:spcPct val="150000"/>
              </a:lnSpc>
            </a:pPr>
            <a:r>
              <a:rPr lang="es-ES" sz="7200" dirty="0"/>
              <a:t>Signo de enfermedad potencialmente fatal. </a:t>
            </a:r>
          </a:p>
          <a:p>
            <a:pPr marL="762635" lvl="1" indent="-305435">
              <a:lnSpc>
                <a:spcPct val="150000"/>
              </a:lnSpc>
            </a:pPr>
            <a:r>
              <a:rPr lang="es-ES" sz="7200" dirty="0" err="1"/>
              <a:t>Macrohematuria</a:t>
            </a:r>
            <a:r>
              <a:rPr lang="es-ES" sz="7200" dirty="0"/>
              <a:t> 13.2% </a:t>
            </a:r>
            <a:r>
              <a:rPr lang="es-ES" sz="7200" dirty="0" err="1"/>
              <a:t>Microhematuria</a:t>
            </a:r>
            <a:r>
              <a:rPr lang="es-ES" sz="7200" dirty="0"/>
              <a:t> 3.1%, según factores de riesgo.</a:t>
            </a:r>
          </a:p>
          <a:p>
            <a:pPr marL="762635" lvl="1" indent="-305435">
              <a:lnSpc>
                <a:spcPct val="150000"/>
              </a:lnSpc>
            </a:pPr>
            <a:r>
              <a:rPr lang="es-ES" sz="7200" dirty="0"/>
              <a:t>Signo de </a:t>
            </a:r>
          </a:p>
          <a:p>
            <a:pPr marL="1219835" lvl="2" indent="-305435">
              <a:lnSpc>
                <a:spcPct val="150000"/>
              </a:lnSpc>
            </a:pPr>
            <a:r>
              <a:rPr lang="es-ES" sz="4800" dirty="0"/>
              <a:t>Ca vesical 85%</a:t>
            </a:r>
          </a:p>
          <a:p>
            <a:pPr marL="1219835" lvl="2" indent="-305435">
              <a:lnSpc>
                <a:spcPct val="150000"/>
              </a:lnSpc>
            </a:pPr>
            <a:r>
              <a:rPr lang="es-ES" sz="4800" dirty="0"/>
              <a:t>Urotelial alto 80%</a:t>
            </a:r>
          </a:p>
          <a:p>
            <a:pPr marL="1219835" lvl="2" indent="-305435">
              <a:lnSpc>
                <a:spcPct val="150000"/>
              </a:lnSpc>
            </a:pPr>
            <a:r>
              <a:rPr lang="es-ES" sz="4800" dirty="0"/>
              <a:t>RCC 40%</a:t>
            </a:r>
          </a:p>
          <a:p>
            <a:endParaRPr lang="es-ES_tradnl" dirty="0"/>
          </a:p>
        </p:txBody>
      </p:sp>
    </p:spTree>
    <p:extLst>
      <p:ext uri="{BB962C8B-B14F-4D97-AF65-F5344CB8AC3E}">
        <p14:creationId xmlns:p14="http://schemas.microsoft.com/office/powerpoint/2010/main" val="107477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3D45-23C5-524F-8AA7-2D64E5630C31}"/>
              </a:ext>
            </a:extLst>
          </p:cNvPr>
          <p:cNvSpPr>
            <a:spLocks noGrp="1"/>
          </p:cNvSpPr>
          <p:nvPr>
            <p:ph type="title"/>
          </p:nvPr>
        </p:nvSpPr>
        <p:spPr/>
        <p:txBody>
          <a:bodyPr/>
          <a:lstStyle/>
          <a:p>
            <a:r>
              <a:rPr lang="es-ES_tradnl" dirty="0"/>
              <a:t>INTRODUCCIÓN </a:t>
            </a:r>
          </a:p>
        </p:txBody>
      </p:sp>
      <p:sp>
        <p:nvSpPr>
          <p:cNvPr id="3" name="Content Placeholder 2">
            <a:extLst>
              <a:ext uri="{FF2B5EF4-FFF2-40B4-BE49-F238E27FC236}">
                <a16:creationId xmlns:a16="http://schemas.microsoft.com/office/drawing/2014/main" id="{DB8BEEF6-7CBE-F14F-A12C-C3613701E413}"/>
              </a:ext>
            </a:extLst>
          </p:cNvPr>
          <p:cNvSpPr>
            <a:spLocks noGrp="1"/>
          </p:cNvSpPr>
          <p:nvPr>
            <p:ph idx="1"/>
          </p:nvPr>
        </p:nvSpPr>
        <p:spPr/>
        <p:txBody>
          <a:bodyPr/>
          <a:lstStyle/>
          <a:p>
            <a:r>
              <a:rPr lang="es-ES_tradnl" b="1" dirty="0"/>
              <a:t>Epidemiología </a:t>
            </a:r>
          </a:p>
          <a:p>
            <a:r>
              <a:rPr lang="es-ES" dirty="0"/>
              <a:t>Difícil establecerla ya que varia dependiendo:</a:t>
            </a:r>
          </a:p>
          <a:p>
            <a:pPr lvl="1"/>
            <a:r>
              <a:rPr lang="es-ES" dirty="0"/>
              <a:t>Edad, Genero, umbral para definir hematuria.</a:t>
            </a:r>
          </a:p>
          <a:p>
            <a:pPr lvl="1"/>
            <a:r>
              <a:rPr lang="es-ES" dirty="0"/>
              <a:t>Etiología de la hematuria.</a:t>
            </a:r>
          </a:p>
          <a:p>
            <a:pPr lvl="1"/>
            <a:r>
              <a:rPr lang="es-ES" dirty="0"/>
              <a:t>Exposición a factores de riesgo y su clasificación según el riesgo.</a:t>
            </a:r>
          </a:p>
          <a:p>
            <a:pPr marL="457200" lvl="1" indent="0">
              <a:buNone/>
            </a:pPr>
            <a:endParaRPr lang="es-ES_tradnl" dirty="0"/>
          </a:p>
        </p:txBody>
      </p:sp>
      <p:sp>
        <p:nvSpPr>
          <p:cNvPr id="4" name="Content Placeholder 3">
            <a:extLst>
              <a:ext uri="{FF2B5EF4-FFF2-40B4-BE49-F238E27FC236}">
                <a16:creationId xmlns:a16="http://schemas.microsoft.com/office/drawing/2014/main" id="{75AF6890-8A2B-A540-81E0-8EFE44957C34}"/>
              </a:ext>
            </a:extLst>
          </p:cNvPr>
          <p:cNvSpPr>
            <a:spLocks noGrp="1"/>
          </p:cNvSpPr>
          <p:nvPr>
            <p:ph idx="13"/>
          </p:nvPr>
        </p:nvSpPr>
        <p:spPr/>
        <p:txBody>
          <a:bodyPr/>
          <a:lstStyle/>
          <a:p>
            <a:r>
              <a:rPr lang="es-ES" b="1" dirty="0"/>
              <a:t>Hematuria asintomática:</a:t>
            </a:r>
          </a:p>
          <a:p>
            <a:pPr lvl="1"/>
            <a:r>
              <a:rPr lang="es-ES" dirty="0"/>
              <a:t>prevalencia 18-35 años: 2,5%.</a:t>
            </a:r>
          </a:p>
          <a:p>
            <a:pPr lvl="1"/>
            <a:r>
              <a:rPr lang="es-ES" dirty="0"/>
              <a:t>prevalencia 35-60 años: 22%.</a:t>
            </a:r>
          </a:p>
          <a:p>
            <a:pPr lvl="1"/>
            <a:r>
              <a:rPr lang="es-ES" dirty="0"/>
              <a:t>Mayores de 60 años: 30%.</a:t>
            </a:r>
          </a:p>
          <a:p>
            <a:pPr marL="0" indent="0">
              <a:buNone/>
            </a:pPr>
            <a:endParaRPr lang="es-ES_tradnl" dirty="0"/>
          </a:p>
        </p:txBody>
      </p:sp>
    </p:spTree>
    <p:extLst>
      <p:ext uri="{BB962C8B-B14F-4D97-AF65-F5344CB8AC3E}">
        <p14:creationId xmlns:p14="http://schemas.microsoft.com/office/powerpoint/2010/main" val="274285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6A20-1569-924C-9BEC-A1F499D2AD92}"/>
              </a:ext>
            </a:extLst>
          </p:cNvPr>
          <p:cNvSpPr>
            <a:spLocks noGrp="1"/>
          </p:cNvSpPr>
          <p:nvPr>
            <p:ph type="title"/>
          </p:nvPr>
        </p:nvSpPr>
        <p:spPr/>
        <p:txBody>
          <a:bodyPr/>
          <a:lstStyle/>
          <a:p>
            <a:r>
              <a:rPr lang="es-ES_tradnl" dirty="0"/>
              <a:t>DEFINICIÓN Y CLASIFICACIÓN </a:t>
            </a:r>
          </a:p>
        </p:txBody>
      </p:sp>
      <p:sp>
        <p:nvSpPr>
          <p:cNvPr id="3" name="Content Placeholder 2">
            <a:extLst>
              <a:ext uri="{FF2B5EF4-FFF2-40B4-BE49-F238E27FC236}">
                <a16:creationId xmlns:a16="http://schemas.microsoft.com/office/drawing/2014/main" id="{8C2F709C-35CC-414B-9921-7DEF3858D01D}"/>
              </a:ext>
            </a:extLst>
          </p:cNvPr>
          <p:cNvSpPr>
            <a:spLocks noGrp="1"/>
          </p:cNvSpPr>
          <p:nvPr>
            <p:ph idx="1"/>
          </p:nvPr>
        </p:nvSpPr>
        <p:spPr/>
        <p:txBody>
          <a:bodyPr/>
          <a:lstStyle/>
          <a:p>
            <a:pPr lvl="0"/>
            <a:r>
              <a:rPr lang="es-ES_tradnl" dirty="0"/>
              <a:t>Hematuria macroscópica asintomática. </a:t>
            </a:r>
          </a:p>
          <a:p>
            <a:pPr lvl="0"/>
            <a:r>
              <a:rPr lang="es-ES_tradnl" dirty="0"/>
              <a:t>Hematuria microscópica sintomática. </a:t>
            </a:r>
          </a:p>
          <a:p>
            <a:pPr lvl="0"/>
            <a:r>
              <a:rPr lang="es-ES_tradnl" dirty="0"/>
              <a:t>Hematuria macroscópica.</a:t>
            </a:r>
          </a:p>
          <a:p>
            <a:endParaRPr lang="es-ES_tradnl" dirty="0"/>
          </a:p>
        </p:txBody>
      </p:sp>
      <p:pic>
        <p:nvPicPr>
          <p:cNvPr id="5" name="Imagen 9">
            <a:extLst>
              <a:ext uri="{FF2B5EF4-FFF2-40B4-BE49-F238E27FC236}">
                <a16:creationId xmlns:a16="http://schemas.microsoft.com/office/drawing/2014/main" id="{B554B61C-081E-BC40-B042-A684AAF529E8}"/>
              </a:ext>
            </a:extLst>
          </p:cNvPr>
          <p:cNvPicPr>
            <a:picLocks noGrp="1" noChangeAspect="1"/>
          </p:cNvPicPr>
          <p:nvPr>
            <p:ph idx="13"/>
          </p:nvPr>
        </p:nvPicPr>
        <p:blipFill rotWithShape="1">
          <a:blip r:embed="rId2" cstate="email">
            <a:extLst>
              <a:ext uri="{28A0092B-C50C-407E-A947-70E740481C1C}">
                <a14:useLocalDpi xmlns:a14="http://schemas.microsoft.com/office/drawing/2010/main"/>
              </a:ext>
            </a:extLst>
          </a:blip>
          <a:srcRect/>
          <a:stretch/>
        </p:blipFill>
        <p:spPr>
          <a:xfrm>
            <a:off x="6628454" y="3916363"/>
            <a:ext cx="2767316" cy="2413000"/>
          </a:xfrm>
          <a:prstGeom prst="rect">
            <a:avLst/>
          </a:prstGeom>
          <a:ln w="12700">
            <a:noFill/>
          </a:ln>
        </p:spPr>
      </p:pic>
    </p:spTree>
    <p:extLst>
      <p:ext uri="{BB962C8B-B14F-4D97-AF65-F5344CB8AC3E}">
        <p14:creationId xmlns:p14="http://schemas.microsoft.com/office/powerpoint/2010/main" val="137474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5F883-6537-7340-8783-71982DA1D116}"/>
              </a:ext>
            </a:extLst>
          </p:cNvPr>
          <p:cNvSpPr>
            <a:spLocks noGrp="1"/>
          </p:cNvSpPr>
          <p:nvPr>
            <p:ph type="title"/>
          </p:nvPr>
        </p:nvSpPr>
        <p:spPr/>
        <p:txBody>
          <a:bodyPr/>
          <a:lstStyle/>
          <a:p>
            <a:r>
              <a:rPr lang="es-ES_tradnl" dirty="0"/>
              <a:t>DEFINICIÓN – HEMATURIA MACROSCÓPICA </a:t>
            </a:r>
          </a:p>
        </p:txBody>
      </p:sp>
      <p:sp>
        <p:nvSpPr>
          <p:cNvPr id="3" name="Content Placeholder 2">
            <a:extLst>
              <a:ext uri="{FF2B5EF4-FFF2-40B4-BE49-F238E27FC236}">
                <a16:creationId xmlns:a16="http://schemas.microsoft.com/office/drawing/2014/main" id="{C5A8C802-3591-B145-8C54-706337767FAA}"/>
              </a:ext>
            </a:extLst>
          </p:cNvPr>
          <p:cNvSpPr>
            <a:spLocks noGrp="1"/>
          </p:cNvSpPr>
          <p:nvPr>
            <p:ph idx="1"/>
          </p:nvPr>
        </p:nvSpPr>
        <p:spPr/>
        <p:txBody>
          <a:bodyPr>
            <a:normAutofit fontScale="77500" lnSpcReduction="20000"/>
          </a:bodyPr>
          <a:lstStyle/>
          <a:p>
            <a:pPr marL="305435" indent="-305435">
              <a:lnSpc>
                <a:spcPct val="150000"/>
              </a:lnSpc>
            </a:pPr>
            <a:r>
              <a:rPr lang="es-ES" dirty="0"/>
              <a:t>Orina roja o marrón visible. </a:t>
            </a:r>
          </a:p>
          <a:p>
            <a:pPr marL="305435" indent="-305435">
              <a:lnSpc>
                <a:spcPct val="150000"/>
              </a:lnSpc>
            </a:pPr>
            <a:r>
              <a:rPr lang="es-ES" dirty="0"/>
              <a:t>50% causa demostrable, hasta </a:t>
            </a:r>
            <a:r>
              <a:rPr lang="es-ES" b="1" dirty="0"/>
              <a:t>25% de malignidad.</a:t>
            </a:r>
            <a:endParaRPr lang="es-ES" dirty="0"/>
          </a:p>
          <a:p>
            <a:pPr marL="305435" indent="-305435">
              <a:lnSpc>
                <a:spcPct val="150000"/>
              </a:lnSpc>
            </a:pPr>
            <a:r>
              <a:rPr lang="es-ES" dirty="0"/>
              <a:t>Descartar siempre otras causas de orina roja.</a:t>
            </a:r>
          </a:p>
          <a:p>
            <a:pPr marL="305435" indent="-305435">
              <a:lnSpc>
                <a:spcPct val="150000"/>
              </a:lnSpc>
            </a:pPr>
            <a:r>
              <a:rPr lang="es-ES" dirty="0"/>
              <a:t>Indagar por Grado de sangrado y Tiempo de aparición.</a:t>
            </a:r>
          </a:p>
          <a:p>
            <a:pPr marL="305435" indent="-305435"/>
            <a:r>
              <a:rPr lang="es-ES" b="1" dirty="0"/>
              <a:t>SANGRADO VISIBLE PARA EL OJO HUMANO.</a:t>
            </a:r>
          </a:p>
          <a:p>
            <a:endParaRPr lang="es-ES_tradnl" dirty="0"/>
          </a:p>
        </p:txBody>
      </p:sp>
      <p:pic>
        <p:nvPicPr>
          <p:cNvPr id="5" name="Captura de pantalla 2015-02-03 a las 10.48.42 a.m..png">
            <a:extLst>
              <a:ext uri="{FF2B5EF4-FFF2-40B4-BE49-F238E27FC236}">
                <a16:creationId xmlns:a16="http://schemas.microsoft.com/office/drawing/2014/main" id="{5891C88D-3984-6B48-BF2E-2F9725E00E4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957781" y="1313589"/>
            <a:ext cx="2107890" cy="1557232"/>
          </a:xfrm>
          <a:prstGeom prst="rect">
            <a:avLst/>
          </a:prstGeom>
          <a:ln>
            <a:noFill/>
          </a:ln>
        </p:spPr>
      </p:pic>
      <p:pic>
        <p:nvPicPr>
          <p:cNvPr id="6" name="Picture 2" descr="medicamentos prescripcion -LOCATEL- . Compra en la tienda on-line -  locatelcolombia">
            <a:extLst>
              <a:ext uri="{FF2B5EF4-FFF2-40B4-BE49-F238E27FC236}">
                <a16:creationId xmlns:a16="http://schemas.microsoft.com/office/drawing/2014/main" id="{6719C0A9-90AC-834E-A623-BF5D7175DA71}"/>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3823" t="22326" r="12663" b="24942"/>
          <a:stretch/>
        </p:blipFill>
        <p:spPr bwMode="auto">
          <a:xfrm>
            <a:off x="4669654" y="3916017"/>
            <a:ext cx="1925781" cy="13813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molacha: 9 propiedades de un alimento imprescindible para mantener tu  salud | Huercasa | Saborea el Country">
            <a:extLst>
              <a:ext uri="{FF2B5EF4-FFF2-40B4-BE49-F238E27FC236}">
                <a16:creationId xmlns:a16="http://schemas.microsoft.com/office/drawing/2014/main" id="{BE82A2F4-8DC7-1B4E-BED3-2C7F88142BB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624320" y="3781080"/>
            <a:ext cx="2990894" cy="2058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34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ntillaNuevoFR2020">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DIAPOSITIVAS_FR</Template>
  <TotalTime>323</TotalTime>
  <Words>3593</Words>
  <Application>Microsoft Office PowerPoint</Application>
  <PresentationFormat>Panorámica</PresentationFormat>
  <Paragraphs>516</Paragraphs>
  <Slides>52</Slides>
  <Notes>12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52</vt:i4>
      </vt:variant>
    </vt:vector>
  </HeadingPairs>
  <TitlesOfParts>
    <vt:vector size="60" baseType="lpstr">
      <vt:lpstr>Arial</vt:lpstr>
      <vt:lpstr>BlinkMacSystemFont</vt:lpstr>
      <vt:lpstr>Calibri</vt:lpstr>
      <vt:lpstr>Catamaran</vt:lpstr>
      <vt:lpstr>FrutigerNeueW01-Regular</vt:lpstr>
      <vt:lpstr>Gill Sans MT</vt:lpstr>
      <vt:lpstr>Montserrat</vt:lpstr>
      <vt:lpstr>PlantillaNuevoFR2020</vt:lpstr>
      <vt:lpstr>HEMATURIA </vt:lpstr>
      <vt:lpstr>CONTENIDO </vt:lpstr>
      <vt:lpstr>OBJETIVOS </vt:lpstr>
      <vt:lpstr>OBJETIVOS</vt:lpstr>
      <vt:lpstr>OBJETIVOS  </vt:lpstr>
      <vt:lpstr>INTRODUCCIÓN  </vt:lpstr>
      <vt:lpstr>INTRODUCCIÓN </vt:lpstr>
      <vt:lpstr>DEFINICIÓN Y CLASIFICACIÓN </vt:lpstr>
      <vt:lpstr>DEFINICIÓN – HEMATURIA MACROSCÓPICA </vt:lpstr>
      <vt:lpstr>Presentación de PowerPoint</vt:lpstr>
      <vt:lpstr>Presentación de PowerPoint</vt:lpstr>
      <vt:lpstr>HEMATURIA MICROSCÓPICA</vt:lpstr>
      <vt:lpstr>HEMATURIA MICROSCÓPICA</vt:lpstr>
      <vt:lpstr>HEMATURIA MICROSCÓPICA</vt:lpstr>
      <vt:lpstr>RIESGO DE MALIGNIDAD</vt:lpstr>
      <vt:lpstr>CLASIFICACIÓN</vt:lpstr>
      <vt:lpstr>CLASIFICACIÓN</vt:lpstr>
      <vt:lpstr>HEMATURIA GLOMERULAR</vt:lpstr>
      <vt:lpstr>HEMATURIA NO GLOMERULAR</vt:lpstr>
      <vt:lpstr>DIAGNÓSTICO</vt:lpstr>
      <vt:lpstr>DIAGNÓSTICO</vt:lpstr>
      <vt:lpstr>DIAGNÓSTICO</vt:lpstr>
      <vt:lpstr>EVALUACIÓN INICIAL </vt:lpstr>
      <vt:lpstr>EVALUACIÓN INICIAL </vt:lpstr>
      <vt:lpstr>CISTOSCOPIA</vt:lpstr>
      <vt:lpstr>CISTOSCOPIA</vt:lpstr>
      <vt:lpstr>CISTOSCOPIA</vt:lpstr>
      <vt:lpstr>CISTOSCOPIA</vt:lpstr>
      <vt:lpstr>CISTOSCOPIA </vt:lpstr>
      <vt:lpstr>DESCANSO</vt:lpstr>
      <vt:lpstr>ECOGRAFÍA DE VIAS URINARIAS</vt:lpstr>
      <vt:lpstr>ECOGRAFIA DE VÍAS URINARIAS</vt:lpstr>
      <vt:lpstr>UROTOMOGRAFÍA </vt:lpstr>
      <vt:lpstr>UROTOMOGRAFÍA</vt:lpstr>
      <vt:lpstr>UROTOMOGRAFÍA</vt:lpstr>
      <vt:lpstr>UROTOMOGRAFÍA</vt:lpstr>
      <vt:lpstr>URORESONANCIA </vt:lpstr>
      <vt:lpstr>PIELOGRAFÍA RETRÓGRADA </vt:lpstr>
      <vt:lpstr>BIOMARCADORES </vt:lpstr>
      <vt:lpstr>BIOMARCADORES </vt:lpstr>
      <vt:lpstr>ENFOQUE DE RIESGO </vt:lpstr>
      <vt:lpstr>FACTORES RIESGO MALIGNIDAD </vt:lpstr>
      <vt:lpstr>ENFOQUE DE RIESGO </vt:lpstr>
      <vt:lpstr>ENFOQUE DE RIESGO </vt:lpstr>
      <vt:lpstr>ENFOQUE DE RIESGO </vt:lpstr>
      <vt:lpstr>ENFOQUE DE RIESGO </vt:lpstr>
      <vt:lpstr>ENFOQUE DE RIESGO </vt:lpstr>
      <vt:lpstr>ENFOQUE DE RIESGO </vt:lpstr>
      <vt:lpstr>ENFOQUE DE RIESGO </vt:lpstr>
      <vt:lpstr>ENFOQUE DE RIESGO </vt:lpstr>
      <vt:lpstr>SEGUIMIENTO CON ESTUDIOS  </vt:lpstr>
      <vt:lpstr>MENSAJES FINALES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HEMATURIA</dc:title>
  <dc:creator>ANDRES  DELGADO MONTOYA</dc:creator>
  <cp:lastModifiedBy>User</cp:lastModifiedBy>
  <cp:revision>33</cp:revision>
  <dcterms:created xsi:type="dcterms:W3CDTF">2021-02-04T16:33:34Z</dcterms:created>
  <dcterms:modified xsi:type="dcterms:W3CDTF">2021-04-06T14:55:38Z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655450</vt:lpwstr>
  </property>
  <property fmtid="{D5CDD505-2E9C-101B-9397-08002B2CF9AE}" name="NXPowerLiteSettings" pid="3">
    <vt:lpwstr>C7000400038000</vt:lpwstr>
  </property>
  <property fmtid="{D5CDD505-2E9C-101B-9397-08002B2CF9AE}" name="NXPowerLiteVersion" pid="4">
    <vt:lpwstr>S9.0.3</vt:lpwstr>
  </property>
</Properties>
</file>