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png" Extension="tm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9" r:id="rId3"/>
    <p:sldId id="280" r:id="rId4"/>
    <p:sldId id="261" r:id="rId5"/>
    <p:sldId id="262" r:id="rId6"/>
    <p:sldId id="263" r:id="rId7"/>
    <p:sldId id="264" r:id="rId8"/>
    <p:sldId id="257" r:id="rId9"/>
    <p:sldId id="260" r:id="rId10"/>
    <p:sldId id="258" r:id="rId11"/>
    <p:sldId id="265" r:id="rId12"/>
    <p:sldId id="266" r:id="rId13"/>
    <p:sldId id="267" r:id="rId14"/>
    <p:sldId id="268" r:id="rId15"/>
    <p:sldId id="269" r:id="rId16"/>
    <p:sldId id="27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92" r:id="rId26"/>
    <p:sldId id="293" r:id="rId27"/>
    <p:sldId id="271" r:id="rId28"/>
    <p:sldId id="274" r:id="rId29"/>
    <p:sldId id="272" r:id="rId30"/>
    <p:sldId id="273" r:id="rId31"/>
    <p:sldId id="288" r:id="rId32"/>
    <p:sldId id="275" r:id="rId33"/>
    <p:sldId id="276" r:id="rId34"/>
    <p:sldId id="277" r:id="rId35"/>
    <p:sldId id="278" r:id="rId36"/>
    <p:sldId id="290" r:id="rId37"/>
    <p:sldId id="279" r:id="rId3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842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46AF-779B-43B1-B9A2-F3FC9CEB3BBD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63CB2-5D9A-45FE-AB24-6114336F46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3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20 gr mujeres, 30 gr hombres europeos y americanos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7764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Reducir azúcares simples, fructosa industrial y grasa saturada</a:t>
            </a:r>
          </a:p>
          <a:p>
            <a:r>
              <a:rPr lang="es-ES" dirty="0"/>
              <a:t>Preferencia dieta mediterránea para europeos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790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Cohorte francesa NASH se resolvió luego de 5 años  en 84% de 64 pacientes</a:t>
            </a:r>
          </a:p>
          <a:p>
            <a:r>
              <a:rPr lang="es-ES" dirty="0"/>
              <a:t>Fibrosis </a:t>
            </a:r>
            <a:r>
              <a:rPr lang="es-ES" dirty="0" err="1"/>
              <a:t>desapareción</a:t>
            </a:r>
            <a:r>
              <a:rPr lang="es-ES" dirty="0"/>
              <a:t> completa 56%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795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JAMA 2017 </a:t>
            </a:r>
            <a:r>
              <a:rPr lang="es-ES" dirty="0" err="1"/>
              <a:t>descenlace</a:t>
            </a:r>
            <a:r>
              <a:rPr lang="es-ES" dirty="0"/>
              <a:t> primario mejorar fibrosis F3-4 a 0-2</a:t>
            </a:r>
          </a:p>
          <a:p>
            <a:r>
              <a:rPr lang="es-ES" dirty="0"/>
              <a:t>8 RCT 5 </a:t>
            </a:r>
            <a:r>
              <a:rPr lang="es-ES" dirty="0" err="1"/>
              <a:t>pioglitazona</a:t>
            </a:r>
            <a:r>
              <a:rPr lang="es-ES" dirty="0"/>
              <a:t> 3 </a:t>
            </a:r>
            <a:r>
              <a:rPr lang="es-ES" dirty="0" err="1"/>
              <a:t>rosiglitazona</a:t>
            </a:r>
            <a:endParaRPr lang="es-ES" dirty="0"/>
          </a:p>
          <a:p>
            <a:r>
              <a:rPr lang="es-ES" dirty="0"/>
              <a:t>516 pacientes</a:t>
            </a:r>
          </a:p>
          <a:p>
            <a:r>
              <a:rPr lang="es-ES" dirty="0"/>
              <a:t>Mejora fibrosis y resolución NASH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32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2019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Criptogénica</a:t>
            </a:r>
            <a:r>
              <a:rPr lang="es-ES" dirty="0"/>
              <a:t> vs MAFLD</a:t>
            </a:r>
          </a:p>
          <a:p>
            <a:r>
              <a:rPr lang="es-ES" dirty="0"/>
              <a:t>Pacientes con cirrosis por hígado graso pueden tener ausencia de esteatosis</a:t>
            </a:r>
          </a:p>
          <a:p>
            <a:r>
              <a:rPr lang="es-ES" dirty="0"/>
              <a:t>Deben considerarse MAFLD, tienen mismo perfil de riesgo</a:t>
            </a:r>
          </a:p>
          <a:p>
            <a:r>
              <a:rPr lang="es-ES" dirty="0" err="1"/>
              <a:t>Estadío</a:t>
            </a:r>
            <a:r>
              <a:rPr lang="es-ES" dirty="0"/>
              <a:t> más tardío donde la esteatosis y la inflamación desaparecen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8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Umbraless</a:t>
            </a:r>
            <a:r>
              <a:rPr lang="es-ES" dirty="0"/>
              <a:t> riesgo enfermedad hepática alcohólica y modificar la progresión MAFLD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2442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Todos los procesos patológicos son secundarios</a:t>
            </a:r>
          </a:p>
          <a:p>
            <a:r>
              <a:rPr lang="es-ES" dirty="0"/>
              <a:t>Esteatosis mayor 5% no es fisiológica</a:t>
            </a:r>
          </a:p>
          <a:p>
            <a:r>
              <a:rPr lang="es-ES" dirty="0"/>
              <a:t>Debe ser secundaria a disfunción de múltiples vías </a:t>
            </a:r>
          </a:p>
          <a:p>
            <a:r>
              <a:rPr lang="es-ES" dirty="0"/>
              <a:t>MTX, esteroides, amiodarona, ac. Valproico</a:t>
            </a:r>
          </a:p>
          <a:p>
            <a:r>
              <a:rPr lang="es-ES" dirty="0"/>
              <a:t>Pérdida de peso quirúrgica, alteraciones en el metabolismo de lípidos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9966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Balonamiento</a:t>
            </a:r>
            <a:r>
              <a:rPr lang="es-ES" dirty="0"/>
              <a:t> de hepatocitos :aumento de tamaño celular con aparición de contornos redondeados y rarefacción citoplasmática</a:t>
            </a:r>
          </a:p>
          <a:p>
            <a:r>
              <a:rPr lang="es-ES" dirty="0"/>
              <a:t>Daño </a:t>
            </a:r>
            <a:r>
              <a:rPr lang="es-ES" dirty="0" err="1"/>
              <a:t>hepatocelilar</a:t>
            </a:r>
            <a:endParaRPr lang="es-ES" dirty="0"/>
          </a:p>
          <a:p>
            <a:r>
              <a:rPr lang="es-ES" dirty="0"/>
              <a:t>Esteatosis no es criterio, desaparece luego de F3</a:t>
            </a:r>
          </a:p>
          <a:p>
            <a:r>
              <a:rPr lang="es-ES" dirty="0"/>
              <a:t>Fibrosis factor predictor, progresa un estadio en 14.3 años 8NAFKD 7.1 NASH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628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Mortalidad relacionada con </a:t>
            </a:r>
            <a:r>
              <a:rPr lang="es-ES" dirty="0" err="1"/>
              <a:t>cancer</a:t>
            </a:r>
            <a:r>
              <a:rPr lang="es-ES" dirty="0"/>
              <a:t> 1-2% mayor por alteración metabólica</a:t>
            </a:r>
          </a:p>
          <a:p>
            <a:r>
              <a:rPr lang="es-ES" dirty="0"/>
              <a:t>2 veces </a:t>
            </a:r>
            <a:r>
              <a:rPr lang="es-ES" dirty="0" err="1"/>
              <a:t>ruesgo</a:t>
            </a:r>
            <a:r>
              <a:rPr lang="es-ES" dirty="0"/>
              <a:t> Ca extrahepático (útero, </a:t>
            </a:r>
            <a:r>
              <a:rPr lang="es-ES" dirty="0" err="1"/>
              <a:t>estpomago</a:t>
            </a:r>
            <a:r>
              <a:rPr lang="es-ES" dirty="0"/>
              <a:t>, páncreas y colon </a:t>
            </a:r>
          </a:p>
          <a:p>
            <a:r>
              <a:rPr lang="es-ES" dirty="0"/>
              <a:t>NAAFLD enlace obesidad y Ca?</a:t>
            </a:r>
          </a:p>
          <a:p>
            <a:endParaRPr lang="es-ES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1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Tejido adiposo disfuncional-fuga </a:t>
            </a:r>
            <a:r>
              <a:rPr lang="es-ES" dirty="0" err="1"/>
              <a:t>acidos</a:t>
            </a:r>
            <a:r>
              <a:rPr lang="es-ES" dirty="0"/>
              <a:t> grados e tejido no adiposo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295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Factor de crecimiento fibroblastos 19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9014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Pnpla3 10% EUROPA, ES MARCADOR DE PROGRESIÓN, EVITA QUE SE EXPORTEN GOTAS DE LÍPIDOS, INTERACTUA RETINOL -INFLAMACIÓN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63CB2-5D9A-45FE-AB24-6114336F4692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805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519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053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09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6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64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6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76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13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60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813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650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A45C-A839-44EA-B942-92D532BCF1EF}" type="datetimeFigureOut">
              <a:rPr lang="es-CO" smtClean="0"/>
              <a:t>16/02/2021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2643-0751-4AAC-8C86-26C368520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615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12.tmp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mp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tmp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4.tmp" Type="http://schemas.openxmlformats.org/officeDocument/2006/relationships/image"/><Relationship Id="rId2" Target="../media/image3.tmp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9F5AA-F492-4F39-98A0-4784B13A2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888"/>
            <a:ext cx="9144000" cy="2387600"/>
          </a:xfrm>
        </p:spPr>
        <p:txBody>
          <a:bodyPr/>
          <a:lstStyle/>
          <a:p>
            <a:r>
              <a:rPr lang="es-ES" dirty="0"/>
              <a:t>HÍGADO GRASO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C57594-D842-46DB-8B52-A692EB57F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287713"/>
            <a:ext cx="6629400" cy="1655762"/>
          </a:xfrm>
        </p:spPr>
        <p:txBody>
          <a:bodyPr/>
          <a:lstStyle/>
          <a:p>
            <a:r>
              <a:rPr lang="es-ES" dirty="0"/>
              <a:t>Simón Cano Rodas</a:t>
            </a:r>
          </a:p>
          <a:p>
            <a:r>
              <a:rPr lang="es-ES" dirty="0"/>
              <a:t>Residente Medicina Interna</a:t>
            </a: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63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98AEE-4C21-4CC3-9E76-FC0818CE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E3180-2365-477A-A7E6-8216A5F2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Tercera causa de hepatocarcinoma.</a:t>
            </a:r>
          </a:p>
          <a:p>
            <a:r>
              <a:rPr lang="es-ES" dirty="0"/>
              <a:t>Causa más frecuente de trasplante (35% de los casos).</a:t>
            </a:r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D9E318-9DF6-48B0-BBBB-5C0FB069326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Alelo rs738409 G del gen PNPLA3 en Hispanos.</a:t>
            </a:r>
          </a:p>
          <a:p>
            <a:r>
              <a:rPr lang="es-ES" dirty="0"/>
              <a:t>Proteína I148M.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18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E1161-5EB7-42E9-AA80-A49250BC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HISTORIA NATURAL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66791B-CF12-4075-9E85-FD1D42C58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NAFLD no modifica esperanza de vida.</a:t>
            </a:r>
          </a:p>
          <a:p>
            <a:r>
              <a:rPr lang="es-ES" dirty="0"/>
              <a:t>NASH mortalidad por todas las causas.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C5DF688-2328-4149-AB2A-242FC655217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1825625"/>
            <a:ext cx="5971374" cy="4503738"/>
          </a:xfrm>
        </p:spPr>
      </p:pic>
    </p:spTree>
    <p:extLst>
      <p:ext uri="{BB962C8B-B14F-4D97-AF65-F5344CB8AC3E}">
        <p14:creationId xmlns:p14="http://schemas.microsoft.com/office/powerpoint/2010/main" val="76116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E1161-5EB7-42E9-AA80-A49250BC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HEPATOCARCINOMA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66791B-CF12-4075-9E85-FD1D42C58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F3-F4 Riesgo 7 veces controles.</a:t>
            </a:r>
          </a:p>
          <a:p>
            <a:r>
              <a:rPr lang="es-ES" dirty="0" err="1"/>
              <a:t>NAFLD+Hepatocarcinoma</a:t>
            </a:r>
            <a:r>
              <a:rPr lang="es-ES" dirty="0"/>
              <a:t>.</a:t>
            </a:r>
          </a:p>
          <a:p>
            <a:r>
              <a:rPr lang="es-ES" dirty="0"/>
              <a:t>Ancianos vs virales y OH.</a:t>
            </a:r>
          </a:p>
          <a:p>
            <a:r>
              <a:rPr lang="es-ES" dirty="0"/>
              <a:t>Menor prevalencia de cirrosis (2/3).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1F1162A-5887-4545-B141-DBB1231CF7D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Menor tratamiento.</a:t>
            </a:r>
          </a:p>
          <a:p>
            <a:r>
              <a:rPr lang="es-ES" dirty="0"/>
              <a:t>Mayor probabilidad de muerte por cáncer.</a:t>
            </a:r>
          </a:p>
          <a:p>
            <a:r>
              <a:rPr lang="es-ES" dirty="0"/>
              <a:t>Mortalidad relacionada con Ca.</a:t>
            </a:r>
          </a:p>
          <a:p>
            <a:r>
              <a:rPr lang="es-ES" dirty="0"/>
              <a:t>Ca extrahepático.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075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52442-7AFE-4CA7-BEE3-4A575B9BC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FISIOPATOLOGÍA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323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29CF8-E009-4402-B877-EA26F56F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LIPOTOXICIDAD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767D22-E961-42A8-AA9D-37614DE8B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Sobrecarga de tejido adiposo.</a:t>
            </a:r>
          </a:p>
          <a:p>
            <a:r>
              <a:rPr lang="es-ES" dirty="0"/>
              <a:t>Lipogénesis.</a:t>
            </a:r>
          </a:p>
          <a:p>
            <a:r>
              <a:rPr lang="es-ES" dirty="0"/>
              <a:t>Hígado.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FF2B15-A006-4B50-A819-F16CFEF2FE9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Precursores o productos de TG.</a:t>
            </a:r>
          </a:p>
          <a:p>
            <a:r>
              <a:rPr lang="es-ES" dirty="0"/>
              <a:t>Ácidos grasos, ceramidas, mono/diglicéridos, etc.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281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08BDE-9EB6-4FD2-88FB-55C43858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DISBIOSIS INTESTINAL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5533D-8416-4130-A4B0-FEC4C7679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Aumento de la permeabilidad intestinal.</a:t>
            </a:r>
          </a:p>
          <a:p>
            <a:r>
              <a:rPr lang="es-ES" dirty="0"/>
              <a:t>Modulación del eje intestino-hígado.</a:t>
            </a:r>
          </a:p>
          <a:p>
            <a:r>
              <a:rPr lang="es-ES" dirty="0"/>
              <a:t>FXR intestinal – regula lipogénesis, síntesis y transporte de ácidos biliares, liberación FGF 19.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0853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CF034-1754-4471-A5B9-0E8D881B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POLIMORFISMOS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1A47C9-7422-4C12-A891-75F4B18C1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PNPLA3.</a:t>
            </a:r>
          </a:p>
          <a:p>
            <a:pPr lvl="1"/>
            <a:r>
              <a:rPr lang="es-ES" dirty="0"/>
              <a:t>TM6SF2.</a:t>
            </a:r>
          </a:p>
          <a:p>
            <a:pPr lvl="1"/>
            <a:r>
              <a:rPr lang="es-ES" dirty="0"/>
              <a:t>MBOAT7.</a:t>
            </a:r>
          </a:p>
          <a:p>
            <a:pPr lvl="1"/>
            <a:r>
              <a:rPr lang="es-ES" dirty="0"/>
              <a:t>GCKP4 46L.</a:t>
            </a:r>
          </a:p>
          <a:p>
            <a:pPr lvl="1"/>
            <a:r>
              <a:rPr lang="es-ES" dirty="0"/>
              <a:t>HSD17B13.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2250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ED3C9-AA2C-475A-B7B6-DDA2C3E8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VALORACIÓN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3018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B6D91-79BD-4524-AEEA-68F9EE58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BIOPSIA HEPÁTICA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1EDE4F-E4DF-4DEE-9BE6-8D8C8F9C3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Esencial para el diagnóstico de NASH.</a:t>
            </a:r>
          </a:p>
          <a:p>
            <a:r>
              <a:rPr lang="es-ES" dirty="0"/>
              <a:t>NAFL: a) esteatosis sola, b) esteatosis inflamación portal sin </a:t>
            </a:r>
            <a:r>
              <a:rPr lang="es-ES" dirty="0" err="1"/>
              <a:t>balonamiento</a:t>
            </a:r>
            <a:r>
              <a:rPr lang="es-ES" dirty="0"/>
              <a:t> c) esteatosis con </a:t>
            </a:r>
            <a:r>
              <a:rPr lang="es-ES" dirty="0" err="1"/>
              <a:t>balonamiento</a:t>
            </a:r>
            <a:r>
              <a:rPr lang="es-ES" dirty="0"/>
              <a:t>, sin  inflamación.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6B9150-C393-4822-8648-F454A11A105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NAFLD </a:t>
            </a:r>
            <a:r>
              <a:rPr lang="es-ES" dirty="0" err="1"/>
              <a:t>activity</a:t>
            </a:r>
            <a:r>
              <a:rPr lang="es-ES" dirty="0"/>
              <a:t> score (NAS).</a:t>
            </a:r>
          </a:p>
          <a:p>
            <a:r>
              <a:rPr lang="es-ES" dirty="0"/>
              <a:t>No diagnóstico, valora gravedad.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1511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8BD11-F335-4EE9-A365-6EAA3AAB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VALORACIÓN NO INVASIVA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1D3D5FB-F5BF-4927-9B69-0549474BC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425" y="1359095"/>
            <a:ext cx="9567957" cy="2413346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71F53F-4ABE-465C-879E-5BFC5A5094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Esteatosis.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140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02A9C-8AF2-4512-8D70-F98B54861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7B9EE4-37E6-4A4E-823C-97016202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Hígado graso no alcohólico (NAFLD).</a:t>
            </a:r>
            <a:endParaRPr lang="es-CO" dirty="0"/>
          </a:p>
          <a:p>
            <a:r>
              <a:rPr lang="es-ES" dirty="0"/>
              <a:t>Inflamación y fibrosis (NASH).</a:t>
            </a:r>
          </a:p>
          <a:p>
            <a:r>
              <a:rPr lang="es-ES" dirty="0"/>
              <a:t>Hígado graso asociada a la disfunción metabólica (MAFLD).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78EF25-7926-4748-983D-85548C661EC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NAFLD: esteatosis en&gt; 5% de los hepatocitos en ausencia de consumo de alcohol y otras causas conocidas de enfermedad hepática.</a:t>
            </a:r>
          </a:p>
        </p:txBody>
      </p:sp>
    </p:spTree>
    <p:extLst>
      <p:ext uri="{BB962C8B-B14F-4D97-AF65-F5344CB8AC3E}">
        <p14:creationId xmlns:p14="http://schemas.microsoft.com/office/powerpoint/2010/main" val="22224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8BD11-F335-4EE9-A365-6EAA3AAB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46"/>
            <a:ext cx="10515600" cy="1325563"/>
          </a:xfrm>
        </p:spPr>
        <p:txBody>
          <a:bodyPr/>
          <a:lstStyle/>
          <a:p>
            <a:r>
              <a:rPr lang="es-ES" dirty="0"/>
              <a:t>VALORACIÓN NO INVASIVA</a:t>
            </a:r>
            <a:endParaRPr lang="es-CO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28BC5C15-36DB-4A19-B5F6-C5C2C5E90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72" y="1264311"/>
            <a:ext cx="11001056" cy="2916559"/>
          </a:xfrm>
        </p:spPr>
      </p:pic>
    </p:spTree>
    <p:extLst>
      <p:ext uri="{BB962C8B-B14F-4D97-AF65-F5344CB8AC3E}">
        <p14:creationId xmlns:p14="http://schemas.microsoft.com/office/powerpoint/2010/main" val="3749196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8BD11-F335-4EE9-A365-6EAA3AAB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46"/>
            <a:ext cx="10515600" cy="1325563"/>
          </a:xfrm>
        </p:spPr>
        <p:txBody>
          <a:bodyPr/>
          <a:lstStyle/>
          <a:p>
            <a:r>
              <a:rPr lang="es-ES" dirty="0"/>
              <a:t>VALORACIÓN NO INVASIVA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71F53F-4ABE-465C-879E-5BFC5A5094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Fibrosis.</a:t>
            </a:r>
          </a:p>
          <a:p>
            <a:r>
              <a:rPr lang="es-ES" dirty="0"/>
              <a:t>Factor pronóstico.</a:t>
            </a:r>
          </a:p>
          <a:p>
            <a:r>
              <a:rPr lang="es-ES" dirty="0"/>
              <a:t>Relación con mortalidad.</a:t>
            </a:r>
          </a:p>
          <a:p>
            <a:r>
              <a:rPr lang="es-ES" dirty="0"/>
              <a:t>Biomarcadores, puntaje de fibrosis, </a:t>
            </a:r>
            <a:r>
              <a:rPr lang="es-ES" dirty="0" err="1"/>
              <a:t>elastografía</a:t>
            </a:r>
            <a:r>
              <a:rPr lang="es-ES" dirty="0"/>
              <a:t> bajo riesgo.</a:t>
            </a:r>
          </a:p>
          <a:p>
            <a:r>
              <a:rPr lang="es-ES" dirty="0"/>
              <a:t>Alto riesgo biopsia luego de 5 años.</a:t>
            </a:r>
          </a:p>
          <a:p>
            <a:endParaRPr lang="es-CO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A8A7E340-9068-4679-BC3E-2FADF149BC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59" y="1168836"/>
            <a:ext cx="11397881" cy="2260164"/>
          </a:xfr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CBDD793-36F1-4086-8AA2-1EDD0FA67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59" y="2494399"/>
            <a:ext cx="11623886" cy="92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9C7BE-7E55-4459-9928-095D090A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VALORACIÓN INICIAL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85F88FE-98DA-4FFE-A52A-AB02FD5C4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605" y="1825625"/>
            <a:ext cx="5161134" cy="4727756"/>
          </a:xfrm>
        </p:spPr>
      </p:pic>
    </p:spTree>
    <p:extLst>
      <p:ext uri="{BB962C8B-B14F-4D97-AF65-F5344CB8AC3E}">
        <p14:creationId xmlns:p14="http://schemas.microsoft.com/office/powerpoint/2010/main" val="2189785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3F98076-5E1A-4DBB-A608-1525E1D65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49" y="450850"/>
            <a:ext cx="5262700" cy="6193961"/>
          </a:xfrm>
        </p:spPr>
      </p:pic>
    </p:spTree>
    <p:extLst>
      <p:ext uri="{BB962C8B-B14F-4D97-AF65-F5344CB8AC3E}">
        <p14:creationId xmlns:p14="http://schemas.microsoft.com/office/powerpoint/2010/main" val="238654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B72F74D-8A00-46C8-99A7-B4C66F339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04" y="324619"/>
            <a:ext cx="6489758" cy="6208761"/>
          </a:xfrm>
        </p:spPr>
      </p:pic>
    </p:spTree>
    <p:extLst>
      <p:ext uri="{BB962C8B-B14F-4D97-AF65-F5344CB8AC3E}">
        <p14:creationId xmlns:p14="http://schemas.microsoft.com/office/powerpoint/2010/main" val="2383171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9A9D89C-05DF-4C11-A041-D8218F3DDC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263" y="276225"/>
            <a:ext cx="7826500" cy="6120882"/>
          </a:xfrm>
        </p:spPr>
      </p:pic>
    </p:spTree>
    <p:extLst>
      <p:ext uri="{BB962C8B-B14F-4D97-AF65-F5344CB8AC3E}">
        <p14:creationId xmlns:p14="http://schemas.microsoft.com/office/powerpoint/2010/main" val="4137455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05722AB-3ED0-42E3-AD3A-651172B1B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807" y="539750"/>
            <a:ext cx="7363896" cy="3810065"/>
          </a:xfrm>
        </p:spPr>
      </p:pic>
    </p:spTree>
    <p:extLst>
      <p:ext uri="{BB962C8B-B14F-4D97-AF65-F5344CB8AC3E}">
        <p14:creationId xmlns:p14="http://schemas.microsoft.com/office/powerpoint/2010/main" val="2610040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56C65-748C-4306-99D3-22C3D54F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TRATAMIENTO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3377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A132A-6BDF-451B-A9D2-FDBA12CF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8E9BD8-6287-4A57-91DB-129C9D63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PACIENTE NO CIRRÓTICO.</a:t>
            </a:r>
          </a:p>
          <a:p>
            <a:r>
              <a:rPr lang="es-ES" dirty="0"/>
              <a:t>Revertir NASH.</a:t>
            </a:r>
          </a:p>
          <a:p>
            <a:r>
              <a:rPr lang="es-ES" dirty="0"/>
              <a:t>Mejorar fibrosis.</a:t>
            </a: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CD69CA-B37D-4AE8-8E59-A4530DE8ED2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PACIENTE CIRRÓTICO.</a:t>
            </a:r>
          </a:p>
          <a:p>
            <a:r>
              <a:rPr lang="es-ES" dirty="0"/>
              <a:t>Evitar cirrosis descompensada.</a:t>
            </a:r>
          </a:p>
          <a:p>
            <a:r>
              <a:rPr lang="es-ES" dirty="0"/>
              <a:t>Hepatocarcinoma.</a:t>
            </a:r>
          </a:p>
          <a:p>
            <a:r>
              <a:rPr lang="es-ES" dirty="0"/>
              <a:t>Trasplante.</a:t>
            </a:r>
          </a:p>
          <a:p>
            <a:r>
              <a:rPr lang="es-CO" dirty="0"/>
              <a:t>Mortalidad.</a:t>
            </a:r>
          </a:p>
        </p:txBody>
      </p:sp>
    </p:spTree>
    <p:extLst>
      <p:ext uri="{BB962C8B-B14F-4D97-AF65-F5344CB8AC3E}">
        <p14:creationId xmlns:p14="http://schemas.microsoft.com/office/powerpoint/2010/main" val="3676595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A0AD0-B8D7-42FF-9461-1BA9682D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ESTILO DE VIDA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0993D6-6B50-4F0D-841B-0940AB20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Restricción calórica: Déficit 500-1000 Kcal, disminuir 500-1000 gr peso por semana con meta de 7-10% del peso (8% reduce esteatosis).</a:t>
            </a:r>
          </a:p>
          <a:p>
            <a:r>
              <a:rPr lang="es-ES" dirty="0"/>
              <a:t>Actividad física 150-200 min/semana aeróbico 3 a 5 sesiones.</a:t>
            </a:r>
          </a:p>
          <a:p>
            <a:r>
              <a:rPr lang="es-ES" dirty="0"/>
              <a:t>Evitar fructosa.</a:t>
            </a: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E5A318-23E0-4B2C-B579-601FF85E04C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Consumo de licor menor 30-20gr/día.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4031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8C47909-D793-4A2A-A08D-1A5E9049C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04" y="354863"/>
            <a:ext cx="5724648" cy="6148273"/>
          </a:xfrm>
        </p:spPr>
      </p:pic>
    </p:spTree>
    <p:extLst>
      <p:ext uri="{BB962C8B-B14F-4D97-AF65-F5344CB8AC3E}">
        <p14:creationId xmlns:p14="http://schemas.microsoft.com/office/powerpoint/2010/main" val="953959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DFED5-7ACB-465F-B4AF-3CE804CC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CIRUGÍA BARIÁTRICA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44FFAF-39CA-41D3-9A7A-D68D6E939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Evidencia basada en estudios observacionales.</a:t>
            </a:r>
          </a:p>
          <a:p>
            <a:r>
              <a:rPr lang="es-ES" dirty="0"/>
              <a:t>Regresión de la fibrosis asociada a pérdida de peso.</a:t>
            </a:r>
          </a:p>
          <a:p>
            <a:r>
              <a:rPr lang="es-ES" dirty="0"/>
              <a:t>HR para progresión a cirrosis  0,31 (0,19-0,52).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1620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0E6F-0C35-4509-BB73-266DA701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FARMACOTERAPIA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F43CDF-F4DA-4234-A8A8-85FE8B32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Indicada para pacientes con NASH.</a:t>
            </a:r>
          </a:p>
          <a:p>
            <a:r>
              <a:rPr lang="es-ES" dirty="0"/>
              <a:t>Fibrosis F2 o mayor.</a:t>
            </a:r>
          </a:p>
          <a:p>
            <a:r>
              <a:rPr lang="es-ES" dirty="0" err="1"/>
              <a:t>Pioglitazona</a:t>
            </a:r>
            <a:r>
              <a:rPr lang="es-ES" dirty="0"/>
              <a:t>, Vitamina E o su combinación.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3495B6-34A2-456F-A82A-064B6A7782A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Duración no establecida.</a:t>
            </a:r>
          </a:p>
          <a:p>
            <a:r>
              <a:rPr lang="es-ES" dirty="0"/>
              <a:t>Suspender si no hay disminución de transaminasas en 6 meses.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5762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6EA43-85B9-4E06-8B74-5C18B522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480"/>
            <a:ext cx="10515600" cy="1325563"/>
          </a:xfrm>
        </p:spPr>
        <p:txBody>
          <a:bodyPr/>
          <a:lstStyle/>
          <a:p>
            <a:r>
              <a:rPr lang="es-ES" dirty="0"/>
              <a:t>PIOGLITAZONA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EB4D86-82B3-4180-96C2-1F649B99D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Agonista PPAR Y</a:t>
            </a:r>
          </a:p>
          <a:p>
            <a:r>
              <a:rPr lang="es-ES" dirty="0"/>
              <a:t>Resistencia a insulina</a:t>
            </a:r>
          </a:p>
          <a:p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73F7EBD-4805-4970-ADF8-FE92262AEE3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17" y="1690688"/>
            <a:ext cx="6679475" cy="3980653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2FFD487-AFE9-493A-B779-7D9397AE1E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221" y="1690687"/>
            <a:ext cx="7120034" cy="398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03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362DE-D3D7-4012-900C-8F26DE5F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VITAMINA 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B874A3-2F8E-4028-9FEE-C282C1467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Propiedades </a:t>
            </a:r>
            <a:r>
              <a:rPr lang="es-ES" dirty="0" err="1"/>
              <a:t>antiapoptóticas</a:t>
            </a:r>
            <a:r>
              <a:rPr lang="es-ES" dirty="0"/>
              <a:t> y antioxidantes.</a:t>
            </a:r>
          </a:p>
          <a:p>
            <a:r>
              <a:rPr lang="es-ES" dirty="0"/>
              <a:t>PIVENS trial – 800U/día mejora NASH vs placebo (49 vs 19%).</a:t>
            </a:r>
          </a:p>
          <a:p>
            <a:r>
              <a:rPr lang="es-ES" dirty="0"/>
              <a:t>Reduce esteatosis e inflamación lobular.</a:t>
            </a:r>
          </a:p>
          <a:p>
            <a:r>
              <a:rPr lang="es-ES" dirty="0"/>
              <a:t>Sin cambios en fibrosis.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4149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CBF81BE-987E-4429-995F-9693A684E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34" y="409186"/>
            <a:ext cx="6461925" cy="2647054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457B18-CA5B-4B0C-811B-3E6E3835B98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Aleatorizado, doble ciego, controlado con placebo 2010+2016.</a:t>
            </a:r>
          </a:p>
          <a:p>
            <a:r>
              <a:rPr lang="es-ES" dirty="0"/>
              <a:t>DM2 + NASH confirmado por biopsia.</a:t>
            </a:r>
          </a:p>
          <a:p>
            <a:r>
              <a:rPr lang="es-ES" dirty="0"/>
              <a:t>Vitamina E 400 mg </a:t>
            </a:r>
            <a:r>
              <a:rPr lang="es-ES" dirty="0" err="1"/>
              <a:t>bid</a:t>
            </a:r>
            <a:r>
              <a:rPr lang="es-ES" dirty="0"/>
              <a:t> –Vit </a:t>
            </a:r>
            <a:r>
              <a:rPr lang="es-ES" dirty="0" err="1"/>
              <a:t>E+pioglitazona</a:t>
            </a:r>
            <a:r>
              <a:rPr lang="es-ES" dirty="0"/>
              <a:t> 45 mg/día – placebo.</a:t>
            </a:r>
          </a:p>
          <a:p>
            <a:r>
              <a:rPr lang="es-ES" dirty="0"/>
              <a:t>Reducción 2 puntos en índice de actividad sin empeorar fibrosis.</a:t>
            </a:r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CCB98C6-42C5-4ED9-B436-33307A06D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89045"/>
            <a:ext cx="11014389" cy="201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80408-7367-46E4-9CFD-1CBD6968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ESTUDIOS FASE II Y III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ADE5E3-4904-41C8-B135-68E873F86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Agonistas FXR –Ácido </a:t>
            </a:r>
            <a:r>
              <a:rPr lang="es-ES" dirty="0" err="1"/>
              <a:t>Obeticólico</a:t>
            </a:r>
            <a:r>
              <a:rPr lang="es-ES" dirty="0"/>
              <a:t>.</a:t>
            </a:r>
          </a:p>
          <a:p>
            <a:r>
              <a:rPr lang="es-ES" dirty="0" err="1"/>
              <a:t>Elafibranor</a:t>
            </a:r>
            <a:r>
              <a:rPr lang="es-ES" dirty="0"/>
              <a:t> y </a:t>
            </a:r>
            <a:r>
              <a:rPr lang="es-ES" dirty="0" err="1"/>
              <a:t>lanifibranor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Agonistas PPAR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α/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dirty="0"/>
              <a:t>pan PPAR.</a:t>
            </a:r>
          </a:p>
          <a:p>
            <a:r>
              <a:rPr lang="es-ES" dirty="0" err="1"/>
              <a:t>Cenicriviroc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Bloquea CCR2 y CCR5 involucrados en inflamación y fibrosis.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131030-237F-4C9D-9561-A1C7440D816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GLP1 agonistas.</a:t>
            </a:r>
          </a:p>
          <a:p>
            <a:pPr lvl="1"/>
            <a:r>
              <a:rPr lang="es-ES" dirty="0"/>
              <a:t>Reducción de grasa hepática como hallazgo incidental.</a:t>
            </a:r>
          </a:p>
          <a:p>
            <a:pPr lvl="1"/>
            <a:r>
              <a:rPr lang="es-ES" dirty="0" err="1"/>
              <a:t>Liraglutide</a:t>
            </a:r>
            <a:r>
              <a:rPr lang="es-ES" dirty="0"/>
              <a:t> disminución transaminasas.</a:t>
            </a:r>
          </a:p>
          <a:p>
            <a:pPr lvl="1"/>
            <a:r>
              <a:rPr lang="es-ES" dirty="0"/>
              <a:t>Mejora histología de NASH.</a:t>
            </a:r>
          </a:p>
          <a:p>
            <a:pPr lvl="1"/>
            <a:r>
              <a:rPr lang="es-ES" dirty="0" err="1"/>
              <a:t>Semaglutide</a:t>
            </a:r>
            <a:r>
              <a:rPr lang="es-ES" dirty="0"/>
              <a:t> mejoría NASH sin empeorar fibrosis.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3178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9005299-D23A-4D82-B2C0-FEFF4EC5DA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100" y="446881"/>
            <a:ext cx="8423176" cy="5964238"/>
          </a:xfrm>
        </p:spPr>
      </p:pic>
    </p:spTree>
    <p:extLst>
      <p:ext uri="{BB962C8B-B14F-4D97-AF65-F5344CB8AC3E}">
        <p14:creationId xmlns:p14="http://schemas.microsoft.com/office/powerpoint/2010/main" val="944135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69FCD-CE70-490F-8556-10944256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¡GRACIAS!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953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2FED7-C6E9-42B6-A345-046A32A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MAFLD</a:t>
            </a:r>
            <a:endParaRPr lang="es-CO" dirty="0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BA510417-40F3-4465-B764-4DD8168E59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52" y="1979325"/>
            <a:ext cx="6963747" cy="1648055"/>
          </a:xfrm>
        </p:spPr>
      </p:pic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1EAA5789-32E3-4B88-9CDF-C4C2D9D937C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04" y="3695814"/>
            <a:ext cx="3059227" cy="519918"/>
          </a:xfrm>
        </p:spPr>
      </p:pic>
      <p:pic>
        <p:nvPicPr>
          <p:cNvPr id="13" name="Marcador de contenido 11">
            <a:extLst>
              <a:ext uri="{FF2B5EF4-FFF2-40B4-BE49-F238E27FC236}">
                <a16:creationId xmlns:a16="http://schemas.microsoft.com/office/drawing/2014/main" id="{110AF842-6380-4200-9414-771A662A9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921" y="3657599"/>
            <a:ext cx="3059227" cy="51991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9C104C5-A93F-488F-931C-DE564BC4BE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04" y="1685415"/>
            <a:ext cx="8044763" cy="3004502"/>
          </a:xfrm>
          <a:prstGeom prst="rect">
            <a:avLst/>
          </a:prstGeom>
        </p:spPr>
      </p:pic>
      <p:pic>
        <p:nvPicPr>
          <p:cNvPr id="16" name="Marcador de contenido 11">
            <a:extLst>
              <a:ext uri="{FF2B5EF4-FFF2-40B4-BE49-F238E27FC236}">
                <a16:creationId xmlns:a16="http://schemas.microsoft.com/office/drawing/2014/main" id="{A1D8AE5B-A327-402F-8744-96DE220C3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08" y="4758351"/>
            <a:ext cx="5437991" cy="92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2FED7-C6E9-42B6-A345-046A32A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67D5B0-ACDE-4536-BB7B-B9004500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Gravedad: Actividad y fibrosis.</a:t>
            </a:r>
          </a:p>
          <a:p>
            <a:r>
              <a:rPr lang="es-ES" dirty="0"/>
              <a:t>Reemplaza estratificación NAFLD y NASH.</a:t>
            </a:r>
          </a:p>
          <a:p>
            <a:r>
              <a:rPr lang="es-ES" dirty="0"/>
              <a:t>Cirrosis relacionada con MAFLD.</a:t>
            </a:r>
            <a:endParaRPr lang="es-CO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761E777A-7577-4A32-8A6F-1EE8549AA77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34" y="3429000"/>
            <a:ext cx="7124903" cy="2981739"/>
          </a:xfrm>
        </p:spPr>
      </p:pic>
    </p:spTree>
    <p:extLst>
      <p:ext uri="{BB962C8B-B14F-4D97-AF65-F5344CB8AC3E}">
        <p14:creationId xmlns:p14="http://schemas.microsoft.com/office/powerpoint/2010/main" val="351573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2FED7-C6E9-42B6-A345-046A32A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67D5B0-ACDE-4536-BB7B-B9004500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Ausencia de alcohol, viral, autoinmune no es requisito.</a:t>
            </a:r>
          </a:p>
          <a:p>
            <a:r>
              <a:rPr lang="es-ES" dirty="0"/>
              <a:t>Etiología dual.</a:t>
            </a:r>
          </a:p>
        </p:txBody>
      </p:sp>
      <p:pic>
        <p:nvPicPr>
          <p:cNvPr id="14" name="Marcador de contenido 13">
            <a:extLst>
              <a:ext uri="{FF2B5EF4-FFF2-40B4-BE49-F238E27FC236}">
                <a16:creationId xmlns:a16="http://schemas.microsoft.com/office/drawing/2014/main" id="{2E495F0A-C27A-432B-9D1C-41C3429F124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40" y="2519266"/>
            <a:ext cx="7476070" cy="2437340"/>
          </a:xfrm>
        </p:spPr>
      </p:pic>
    </p:spTree>
    <p:extLst>
      <p:ext uri="{BB962C8B-B14F-4D97-AF65-F5344CB8AC3E}">
        <p14:creationId xmlns:p14="http://schemas.microsoft.com/office/powerpoint/2010/main" val="3231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2FED7-C6E9-42B6-A345-046A32A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67D5B0-ACDE-4536-BB7B-B9004500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Esteatosis primaria vs secundaria en desuso.</a:t>
            </a:r>
          </a:p>
          <a:p>
            <a:r>
              <a:rPr lang="es-ES" dirty="0"/>
              <a:t>“Causas alternativas de hígado graso”.</a:t>
            </a:r>
          </a:p>
          <a:p>
            <a:r>
              <a:rPr lang="es-ES" dirty="0"/>
              <a:t>Medicamentos, enfermedad celiaca, NPT, etc.</a:t>
            </a:r>
          </a:p>
        </p:txBody>
      </p:sp>
    </p:spTree>
    <p:extLst>
      <p:ext uri="{BB962C8B-B14F-4D97-AF65-F5344CB8AC3E}">
        <p14:creationId xmlns:p14="http://schemas.microsoft.com/office/powerpoint/2010/main" val="293966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98AEE-4C21-4CC3-9E76-FC0818CE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E3180-2365-477A-A7E6-8216A5F2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MAFLD Afecta ¼ de la población adulta.</a:t>
            </a:r>
          </a:p>
          <a:p>
            <a:r>
              <a:rPr lang="es-ES" dirty="0"/>
              <a:t>Asociado a sedentarismo, dieta no balanceada, bajos niveles actividad física.</a:t>
            </a:r>
          </a:p>
          <a:p>
            <a:r>
              <a:rPr lang="es-ES" dirty="0"/>
              <a:t>6-20% Pacientes MAFLD no tienen sobrepeso.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D9E318-9DF6-48B0-BBBB-5C0FB069326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Gravedad histológica similar IMC &lt;23 y &gt;25.</a:t>
            </a:r>
          </a:p>
          <a:p>
            <a:r>
              <a:rPr lang="es-ES" dirty="0"/>
              <a:t>Prevalencia en américa latina 30,5%.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539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98AEE-4C21-4CC3-9E76-FC0818CE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E3180-2365-477A-A7E6-8216A5F2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61% pacientes NAFLD en latino américa presentan NASH.</a:t>
            </a:r>
          </a:p>
          <a:p>
            <a:r>
              <a:rPr lang="es-CO" dirty="0"/>
              <a:t>Prevalencia NASH 6-18%.</a:t>
            </a:r>
          </a:p>
          <a:p>
            <a:r>
              <a:rPr lang="es-CO" dirty="0"/>
              <a:t>NAFLD en DM2 &gt;60%.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D9E318-9DF6-48B0-BBBB-5C0FB069326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Causa de hepatocarcinoma.</a:t>
            </a:r>
          </a:p>
          <a:p>
            <a:r>
              <a:rPr lang="es-ES" dirty="0"/>
              <a:t>EEUU mayor prevalencia latinos vs no latinos.</a:t>
            </a:r>
          </a:p>
          <a:p>
            <a:r>
              <a:rPr lang="es-ES" dirty="0"/>
              <a:t>Argentina 2009 vs 2016.</a:t>
            </a:r>
          </a:p>
          <a:p>
            <a:r>
              <a:rPr lang="es-ES" dirty="0"/>
              <a:t>4,3 vs 25,6% explicados por NAFLD.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0635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UIDDIAPOSITIVAVOTEPHONE" val="dc0d13ad-a4fe-4f25-a9b3-0f7be8bdd875"/>
  <p:tag name="UUIDENCUESTAVOTEPHONE" val="740cb61c-97a1-4b10-8ce3-1be104bbcc6f"/>
</p:tagLst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5871</TotalTime>
  <Words>1007</Words>
  <Application>Microsoft Office PowerPoint</Application>
  <PresentationFormat>Panorámica</PresentationFormat>
  <Paragraphs>174</Paragraphs>
  <Slides>37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Arial</vt:lpstr>
      <vt:lpstr>Calibri</vt:lpstr>
      <vt:lpstr>Montserrat</vt:lpstr>
      <vt:lpstr>PlantillaFR2021</vt:lpstr>
      <vt:lpstr>HÍGADO GRASO</vt:lpstr>
      <vt:lpstr>DEFINICIÓN</vt:lpstr>
      <vt:lpstr>Presentación de PowerPoint</vt:lpstr>
      <vt:lpstr>DEFINICIÓN MAFLD</vt:lpstr>
      <vt:lpstr>DEFINICIÓN</vt:lpstr>
      <vt:lpstr>DEFINICIÓN</vt:lpstr>
      <vt:lpstr>DEFINICIÓN</vt:lpstr>
      <vt:lpstr>EPIDEMIOLOGÍA</vt:lpstr>
      <vt:lpstr>EPIDEMIOLOGÍA</vt:lpstr>
      <vt:lpstr>EPIDEMIOLOGÍA</vt:lpstr>
      <vt:lpstr>HISTORIA NATURAL</vt:lpstr>
      <vt:lpstr>HEPATOCARCINOMA</vt:lpstr>
      <vt:lpstr>FISIOPATOLOGÍA</vt:lpstr>
      <vt:lpstr>LIPOTOXICIDAD</vt:lpstr>
      <vt:lpstr>DISBIOSIS INTESTINAL</vt:lpstr>
      <vt:lpstr>POLIMORFISMOS </vt:lpstr>
      <vt:lpstr>VALORACIÓN</vt:lpstr>
      <vt:lpstr>BIOPSIA HEPÁTICA</vt:lpstr>
      <vt:lpstr>VALORACIÓN NO INVASIVA</vt:lpstr>
      <vt:lpstr>VALORACIÓN NO INVASIVA</vt:lpstr>
      <vt:lpstr>VALORACIÓN NO INVASIVA</vt:lpstr>
      <vt:lpstr>VALORACIÓN INICIAL</vt:lpstr>
      <vt:lpstr>Presentación de PowerPoint</vt:lpstr>
      <vt:lpstr>Presentación de PowerPoint</vt:lpstr>
      <vt:lpstr>Presentación de PowerPoint</vt:lpstr>
      <vt:lpstr>Presentación de PowerPoint</vt:lpstr>
      <vt:lpstr>TRATAMIENTO</vt:lpstr>
      <vt:lpstr>Metas</vt:lpstr>
      <vt:lpstr>ESTILO DE VIDA</vt:lpstr>
      <vt:lpstr>CIRUGÍA BARIÁTRICA</vt:lpstr>
      <vt:lpstr>FARMACOTERAPIA</vt:lpstr>
      <vt:lpstr>PIOGLITAZONA</vt:lpstr>
      <vt:lpstr>VITAMINA E</vt:lpstr>
      <vt:lpstr>Presentación de PowerPoint</vt:lpstr>
      <vt:lpstr>ESTUDIOS FASE II Y III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HIGADO GRASO</dc:title>
  <dc:creator>Simón Cano Rodas</dc:creator>
  <cp:lastModifiedBy>Estratégico Sentire</cp:lastModifiedBy>
  <cp:revision>31</cp:revision>
  <dcterms:created xsi:type="dcterms:W3CDTF">2021-01-25T01:29:32Z</dcterms:created>
  <dcterms:modified xsi:type="dcterms:W3CDTF">2021-02-16T13:41:32Z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562348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