
<file path=[Content_Types].xml><?xml version="1.0" encoding="utf-8"?>
<Types xmlns="http://schemas.openxmlformats.org/package/2006/content-types">
  <Default ContentType="image/jpeg" Extension="jpeg"/>
  <Default ContentType="video/mp4" Extension="mp4"/>
  <Default ContentType="image/png" Extension="png"/>
  <Default ContentType="application/vnd.openxmlformats-package.relationships+xml" Extension="rels"/>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theme+xml" PartName="/ppt/theme/theme2.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drawingml.diagramData+xml" PartName="/ppt/diagrams/data1.xml"/>
  <Override ContentType="application/vnd.openxmlformats-officedocument.drawingml.diagramLayout+xml" PartName="/ppt/diagrams/layout1.xml"/>
  <Override ContentType="application/vnd.openxmlformats-officedocument.drawingml.diagramStyle+xml" PartName="/ppt/diagrams/quickStyle1.xml"/>
  <Override ContentType="application/vnd.openxmlformats-officedocument.drawingml.diagramColors+xml" PartName="/ppt/diagrams/colors1.xml"/>
  <Override ContentType="application/vnd.ms-office.drawingml.diagramDrawing+xml" PartName="/ppt/diagrams/drawing1.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drawingml.diagramData+xml" PartName="/ppt/diagrams/data2.xml"/>
  <Override ContentType="application/vnd.openxmlformats-officedocument.drawingml.diagramLayout+xml" PartName="/ppt/diagrams/layout2.xml"/>
  <Override ContentType="application/vnd.openxmlformats-officedocument.drawingml.diagramStyle+xml" PartName="/ppt/diagrams/quickStyle2.xml"/>
  <Override ContentType="application/vnd.openxmlformats-officedocument.drawingml.diagramColors+xml" PartName="/ppt/diagrams/colors2.xml"/>
  <Override ContentType="application/vnd.ms-office.drawingml.diagramDrawing+xml" PartName="/ppt/diagrams/drawing2.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drawingml.diagramData+xml" PartName="/ppt/diagrams/data3.xml"/>
  <Override ContentType="application/vnd.openxmlformats-officedocument.drawingml.diagramLayout+xml" PartName="/ppt/diagrams/layout3.xml"/>
  <Override ContentType="application/vnd.openxmlformats-officedocument.drawingml.diagramStyle+xml" PartName="/ppt/diagrams/quickStyle3.xml"/>
  <Override ContentType="application/vnd.openxmlformats-officedocument.drawingml.diagramColors+xml" PartName="/ppt/diagrams/colors3.xml"/>
  <Override ContentType="application/vnd.ms-office.drawingml.diagramDrawing+xml" PartName="/ppt/diagrams/drawing3.xml"/>
  <Override ContentType="application/vnd.openxmlformats-officedocument.presentationml.notesSlide+xml" PartName="/ppt/notesSlides/notesSlide34.xml"/>
  <Override ContentType="application/vnd.openxmlformats-officedocument.drawingml.diagramData+xml" PartName="/ppt/diagrams/data4.xml"/>
  <Override ContentType="application/vnd.openxmlformats-officedocument.drawingml.diagramLayout+xml" PartName="/ppt/diagrams/layout4.xml"/>
  <Override ContentType="application/vnd.openxmlformats-officedocument.drawingml.diagramStyle+xml" PartName="/ppt/diagrams/quickStyle4.xml"/>
  <Override ContentType="application/vnd.openxmlformats-officedocument.drawingml.diagramColors+xml" PartName="/ppt/diagrams/colors4.xml"/>
  <Override ContentType="application/vnd.ms-office.drawingml.diagramDrawing+xml" PartName="/ppt/diagrams/drawing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drawingml.diagramData+xml" PartName="/ppt/diagrams/data5.xml"/>
  <Override ContentType="application/vnd.openxmlformats-officedocument.drawingml.diagramLayout+xml" PartName="/ppt/diagrams/layout5.xml"/>
  <Override ContentType="application/vnd.openxmlformats-officedocument.drawingml.diagramStyle+xml" PartName="/ppt/diagrams/quickStyle5.xml"/>
  <Override ContentType="application/vnd.openxmlformats-officedocument.drawingml.diagramColors+xml" PartName="/ppt/diagrams/colors5.xml"/>
  <Override ContentType="application/vnd.ms-office.drawingml.diagramDrawing+xml" PartName="/ppt/diagrams/drawing5.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sldIdLst>
    <p:sldId id="256" r:id="rId2"/>
    <p:sldId id="257" r:id="rId3"/>
    <p:sldId id="259" r:id="rId4"/>
    <p:sldId id="262" r:id="rId5"/>
    <p:sldId id="258" r:id="rId6"/>
    <p:sldId id="260" r:id="rId7"/>
    <p:sldId id="622" r:id="rId8"/>
    <p:sldId id="623" r:id="rId9"/>
    <p:sldId id="624" r:id="rId10"/>
    <p:sldId id="265" r:id="rId11"/>
    <p:sldId id="261" r:id="rId12"/>
    <p:sldId id="264" r:id="rId13"/>
    <p:sldId id="263" r:id="rId14"/>
    <p:sldId id="598" r:id="rId15"/>
    <p:sldId id="599" r:id="rId16"/>
    <p:sldId id="625" r:id="rId17"/>
    <p:sldId id="600" r:id="rId18"/>
    <p:sldId id="602" r:id="rId19"/>
    <p:sldId id="603" r:id="rId20"/>
    <p:sldId id="604" r:id="rId21"/>
    <p:sldId id="605" r:id="rId22"/>
    <p:sldId id="626" r:id="rId23"/>
    <p:sldId id="628" r:id="rId24"/>
    <p:sldId id="273" r:id="rId25"/>
    <p:sldId id="607" r:id="rId26"/>
    <p:sldId id="606" r:id="rId27"/>
    <p:sldId id="608" r:id="rId28"/>
    <p:sldId id="609" r:id="rId29"/>
    <p:sldId id="610" r:id="rId30"/>
    <p:sldId id="611" r:id="rId31"/>
    <p:sldId id="612" r:id="rId32"/>
    <p:sldId id="629" r:id="rId33"/>
    <p:sldId id="630" r:id="rId34"/>
    <p:sldId id="613" r:id="rId35"/>
    <p:sldId id="631" r:id="rId36"/>
    <p:sldId id="614" r:id="rId37"/>
    <p:sldId id="615" r:id="rId38"/>
    <p:sldId id="616" r:id="rId39"/>
    <p:sldId id="617" r:id="rId40"/>
    <p:sldId id="619" r:id="rId41"/>
    <p:sldId id="620" r:id="rId42"/>
    <p:sldId id="621" r:id="rId43"/>
    <p:sldId id="632" r:id="rId44"/>
    <p:sldId id="633" r:id="rId45"/>
    <p:sldId id="634" r:id="rId46"/>
    <p:sldId id="635" r:id="rId47"/>
    <p:sldId id="636" r:id="rId48"/>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3849" autoAdjust="0"/>
  </p:normalViewPr>
  <p:slideViewPr>
    <p:cSldViewPr snapToGrid="0">
      <p:cViewPr varScale="1">
        <p:scale>
          <a:sx n="81" d="100"/>
          <a:sy n="81" d="100"/>
        </p:scale>
        <p:origin x="75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image" Target="../media/image54.png"/></Relationships>
</file>

<file path=ppt/diagrams/_rels/data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image" Target="../media/image60.jpeg"/><Relationship Id="rId6" Type="http://schemas.openxmlformats.org/officeDocument/2006/relationships/image" Target="../media/image65.jpeg"/><Relationship Id="rId5" Type="http://schemas.openxmlformats.org/officeDocument/2006/relationships/image" Target="../media/image64.png"/><Relationship Id="rId4" Type="http://schemas.openxmlformats.org/officeDocument/2006/relationships/image" Target="../media/image63.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image" Target="../media/image54.png"/></Relationships>
</file>

<file path=ppt/diagrams/_rels/drawing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image" Target="../media/image60.jpeg"/><Relationship Id="rId6" Type="http://schemas.openxmlformats.org/officeDocument/2006/relationships/image" Target="../media/image65.jpeg"/><Relationship Id="rId5" Type="http://schemas.openxmlformats.org/officeDocument/2006/relationships/image" Target="../media/image64.png"/><Relationship Id="rId4" Type="http://schemas.openxmlformats.org/officeDocument/2006/relationships/image" Target="../media/image63.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5474FE-0D23-484E-BEEE-E425BFE0D45B}" type="doc">
      <dgm:prSet loTypeId="urn:microsoft.com/office/officeart/2009/3/layout/HorizontalOrganizationChart" loCatId="hierarchy" qsTypeId="urn:microsoft.com/office/officeart/2005/8/quickstyle/simple1" qsCatId="simple" csTypeId="urn:microsoft.com/office/officeart/2005/8/colors/colorful1" csCatId="colorful" phldr="1"/>
      <dgm:spPr/>
      <dgm:t>
        <a:bodyPr/>
        <a:lstStyle/>
        <a:p>
          <a:endParaRPr lang="es-CO"/>
        </a:p>
      </dgm:t>
    </dgm:pt>
    <dgm:pt modelId="{513F14C4-C291-480C-8FA2-BC655ED452A5}">
      <dgm:prSet custT="1"/>
      <dgm:spPr/>
      <dgm:t>
        <a:bodyPr/>
        <a:lstStyle/>
        <a:p>
          <a:pPr rtl="0"/>
          <a:r>
            <a:rPr lang="es-CO" sz="1600" b="1" dirty="0">
              <a:latin typeface="Montserrat" panose="00000500000000000000" pitchFamily="2" charset="0"/>
            </a:rPr>
            <a:t>Lesiones del oído externo</a:t>
          </a:r>
          <a:endParaRPr lang="es-CO" sz="1600" dirty="0">
            <a:latin typeface="Montserrat" panose="00000500000000000000" pitchFamily="2" charset="0"/>
          </a:endParaRPr>
        </a:p>
      </dgm:t>
    </dgm:pt>
    <dgm:pt modelId="{BFF74DF0-D380-4DD8-A1EE-2399760C657F}" type="parTrans" cxnId="{B196F8C3-B134-4337-8AC5-4EB32A14042A}">
      <dgm:prSet/>
      <dgm:spPr/>
      <dgm:t>
        <a:bodyPr/>
        <a:lstStyle/>
        <a:p>
          <a:endParaRPr lang="es-CO" sz="1600"/>
        </a:p>
      </dgm:t>
    </dgm:pt>
    <dgm:pt modelId="{4DBE3CEE-FE27-41CB-BE96-8A73703B03D5}" type="sibTrans" cxnId="{B196F8C3-B134-4337-8AC5-4EB32A14042A}">
      <dgm:prSet/>
      <dgm:spPr/>
      <dgm:t>
        <a:bodyPr/>
        <a:lstStyle/>
        <a:p>
          <a:endParaRPr lang="es-CO" sz="1600"/>
        </a:p>
      </dgm:t>
    </dgm:pt>
    <dgm:pt modelId="{FC8F03E9-6DAA-481F-A697-B930E7584A38}">
      <dgm:prSet custT="1"/>
      <dgm:spPr>
        <a:solidFill>
          <a:srgbClr val="00B0F0"/>
        </a:solidFill>
      </dgm:spPr>
      <dgm:t>
        <a:bodyPr/>
        <a:lstStyle/>
        <a:p>
          <a:pPr rtl="0"/>
          <a:r>
            <a:rPr lang="es-CO" sz="1600" b="1" dirty="0">
              <a:latin typeface="Montserrat" panose="00000500000000000000" pitchFamily="2" charset="0"/>
            </a:rPr>
            <a:t>Obstrucciones mecánicas</a:t>
          </a:r>
          <a:endParaRPr lang="es-CO" sz="1600" dirty="0">
            <a:latin typeface="Montserrat" panose="00000500000000000000" pitchFamily="2" charset="0"/>
          </a:endParaRPr>
        </a:p>
      </dgm:t>
    </dgm:pt>
    <dgm:pt modelId="{87390B00-D578-4996-8334-1ABA3063EE94}" type="parTrans" cxnId="{CE5CCD51-BB93-421E-98BC-B3A193DB3372}">
      <dgm:prSet/>
      <dgm:spPr/>
      <dgm:t>
        <a:bodyPr/>
        <a:lstStyle/>
        <a:p>
          <a:endParaRPr lang="es-CO" sz="1600"/>
        </a:p>
      </dgm:t>
    </dgm:pt>
    <dgm:pt modelId="{528AC56F-3677-42A4-8687-40E97689D33A}" type="sibTrans" cxnId="{CE5CCD51-BB93-421E-98BC-B3A193DB3372}">
      <dgm:prSet/>
      <dgm:spPr/>
      <dgm:t>
        <a:bodyPr/>
        <a:lstStyle/>
        <a:p>
          <a:endParaRPr lang="es-CO" sz="1600"/>
        </a:p>
      </dgm:t>
    </dgm:pt>
    <dgm:pt modelId="{49C2CB6B-AC59-4E7E-802F-30746A35DFBD}">
      <dgm:prSet custT="1"/>
      <dgm:spPr>
        <a:solidFill>
          <a:srgbClr val="00B0F0"/>
        </a:solidFill>
        <a:ln>
          <a:solidFill>
            <a:srgbClr val="00B0AC"/>
          </a:solidFill>
        </a:ln>
      </dgm:spPr>
      <dgm:t>
        <a:bodyPr/>
        <a:lstStyle/>
        <a:p>
          <a:pPr rtl="0"/>
          <a:r>
            <a:rPr lang="es-CO" sz="1600" b="1" dirty="0">
              <a:latin typeface="Montserrat" panose="00000500000000000000" pitchFamily="2" charset="0"/>
            </a:rPr>
            <a:t>Patología infecciosa</a:t>
          </a:r>
          <a:endParaRPr lang="es-CO" sz="1600" dirty="0">
            <a:latin typeface="Montserrat" panose="00000500000000000000" pitchFamily="2" charset="0"/>
          </a:endParaRPr>
        </a:p>
      </dgm:t>
    </dgm:pt>
    <dgm:pt modelId="{0FAC853F-B57C-4B71-82DB-067219544DB9}" type="parTrans" cxnId="{BEE07E7D-5D5C-4074-B2CD-BA58F30D16F1}">
      <dgm:prSet/>
      <dgm:spPr/>
      <dgm:t>
        <a:bodyPr/>
        <a:lstStyle/>
        <a:p>
          <a:endParaRPr lang="es-CO" sz="1600"/>
        </a:p>
      </dgm:t>
    </dgm:pt>
    <dgm:pt modelId="{38BB3D42-B8C5-4D8D-800E-31FE2BEC5B63}" type="sibTrans" cxnId="{BEE07E7D-5D5C-4074-B2CD-BA58F30D16F1}">
      <dgm:prSet/>
      <dgm:spPr/>
      <dgm:t>
        <a:bodyPr/>
        <a:lstStyle/>
        <a:p>
          <a:endParaRPr lang="es-CO" sz="1600"/>
        </a:p>
      </dgm:t>
    </dgm:pt>
    <dgm:pt modelId="{D0E662C8-2AEB-4FC4-8A25-336578389817}">
      <dgm:prSet custT="1"/>
      <dgm:spPr>
        <a:solidFill>
          <a:srgbClr val="00B0F0"/>
        </a:solidFill>
      </dgm:spPr>
      <dgm:t>
        <a:bodyPr/>
        <a:lstStyle/>
        <a:p>
          <a:pPr rtl="0"/>
          <a:r>
            <a:rPr lang="es-CO" sz="1600" b="1" dirty="0">
              <a:latin typeface="Montserrat" panose="00000500000000000000" pitchFamily="2" charset="0"/>
            </a:rPr>
            <a:t>Patología tumoral</a:t>
          </a:r>
          <a:endParaRPr lang="es-CO" sz="1600" dirty="0">
            <a:latin typeface="Montserrat" panose="00000500000000000000" pitchFamily="2" charset="0"/>
          </a:endParaRPr>
        </a:p>
      </dgm:t>
    </dgm:pt>
    <dgm:pt modelId="{FA573E0E-37DB-46DD-A7DC-5879144C74E8}" type="parTrans" cxnId="{109B2521-4502-43EA-BECA-FA0049CB0AD6}">
      <dgm:prSet/>
      <dgm:spPr/>
      <dgm:t>
        <a:bodyPr/>
        <a:lstStyle/>
        <a:p>
          <a:endParaRPr lang="es-CO" sz="1600"/>
        </a:p>
      </dgm:t>
    </dgm:pt>
    <dgm:pt modelId="{A8B4F96F-4D0A-4280-98B8-B955DEEF5299}" type="sibTrans" cxnId="{109B2521-4502-43EA-BECA-FA0049CB0AD6}">
      <dgm:prSet/>
      <dgm:spPr/>
      <dgm:t>
        <a:bodyPr/>
        <a:lstStyle/>
        <a:p>
          <a:endParaRPr lang="es-CO" sz="1600"/>
        </a:p>
      </dgm:t>
    </dgm:pt>
    <dgm:pt modelId="{91BF0B65-656C-4EEC-B5A5-B41016591408}">
      <dgm:prSet custT="1"/>
      <dgm:spPr/>
      <dgm:t>
        <a:bodyPr/>
        <a:lstStyle/>
        <a:p>
          <a:pPr rtl="0"/>
          <a:r>
            <a:rPr lang="es-CO" sz="1600" b="1" dirty="0">
              <a:latin typeface="Montserrat" panose="00000500000000000000" pitchFamily="2" charset="0"/>
            </a:rPr>
            <a:t>Lesiones del oído medio sin perforación </a:t>
          </a:r>
          <a:endParaRPr lang="es-CO" sz="1600" dirty="0">
            <a:latin typeface="Montserrat" panose="00000500000000000000" pitchFamily="2" charset="0"/>
          </a:endParaRPr>
        </a:p>
      </dgm:t>
    </dgm:pt>
    <dgm:pt modelId="{890B6211-EC86-4B08-A108-A989114EC088}" type="parTrans" cxnId="{2FC49BD7-FB16-487D-BC60-3467543CC5F8}">
      <dgm:prSet/>
      <dgm:spPr/>
      <dgm:t>
        <a:bodyPr/>
        <a:lstStyle/>
        <a:p>
          <a:endParaRPr lang="es-CO" sz="1600"/>
        </a:p>
      </dgm:t>
    </dgm:pt>
    <dgm:pt modelId="{CCBD5CD6-6AD8-47F4-B8A5-9EBCD6A7A7F4}" type="sibTrans" cxnId="{2FC49BD7-FB16-487D-BC60-3467543CC5F8}">
      <dgm:prSet/>
      <dgm:spPr/>
      <dgm:t>
        <a:bodyPr/>
        <a:lstStyle/>
        <a:p>
          <a:endParaRPr lang="es-CO" sz="1600"/>
        </a:p>
      </dgm:t>
    </dgm:pt>
    <dgm:pt modelId="{B484235E-9E00-4D1E-AF00-74741FD810E7}">
      <dgm:prSet custT="1"/>
      <dgm:spPr>
        <a:solidFill>
          <a:schemeClr val="accent1">
            <a:lumMod val="20000"/>
            <a:lumOff val="80000"/>
          </a:schemeClr>
        </a:solidFill>
      </dgm:spPr>
      <dgm:t>
        <a:bodyPr/>
        <a:lstStyle/>
        <a:p>
          <a:pPr rtl="0"/>
          <a:r>
            <a:rPr lang="es-CO" sz="1600" b="1" dirty="0">
              <a:solidFill>
                <a:srgbClr val="002060"/>
              </a:solidFill>
              <a:latin typeface="Montserrat" panose="00000500000000000000" pitchFamily="2" charset="0"/>
            </a:rPr>
            <a:t>Otitis media  aguda </a:t>
          </a:r>
          <a:endParaRPr lang="es-CO" sz="1600" dirty="0">
            <a:solidFill>
              <a:srgbClr val="002060"/>
            </a:solidFill>
            <a:latin typeface="Montserrat" panose="00000500000000000000" pitchFamily="2" charset="0"/>
          </a:endParaRPr>
        </a:p>
      </dgm:t>
    </dgm:pt>
    <dgm:pt modelId="{D85AA2EA-57EA-484A-BA40-5DED6C80C15A}" type="parTrans" cxnId="{8C5C8AAD-0A19-4B31-AE2C-5B1511BC7F8B}">
      <dgm:prSet/>
      <dgm:spPr/>
      <dgm:t>
        <a:bodyPr/>
        <a:lstStyle/>
        <a:p>
          <a:endParaRPr lang="es-CO" sz="1600"/>
        </a:p>
      </dgm:t>
    </dgm:pt>
    <dgm:pt modelId="{DA3A0895-EE18-45B7-8A38-E5CEC9E214A4}" type="sibTrans" cxnId="{8C5C8AAD-0A19-4B31-AE2C-5B1511BC7F8B}">
      <dgm:prSet/>
      <dgm:spPr/>
      <dgm:t>
        <a:bodyPr/>
        <a:lstStyle/>
        <a:p>
          <a:endParaRPr lang="es-CO" sz="1600"/>
        </a:p>
      </dgm:t>
    </dgm:pt>
    <dgm:pt modelId="{F6242EFC-F44C-4BD6-9942-8A43D6E0D44D}">
      <dgm:prSet custT="1"/>
      <dgm:spPr>
        <a:solidFill>
          <a:schemeClr val="accent1">
            <a:lumMod val="20000"/>
            <a:lumOff val="80000"/>
          </a:schemeClr>
        </a:solidFill>
      </dgm:spPr>
      <dgm:t>
        <a:bodyPr/>
        <a:lstStyle/>
        <a:p>
          <a:pPr rtl="0"/>
          <a:r>
            <a:rPr lang="es-CO" sz="1600" b="1" dirty="0">
              <a:solidFill>
                <a:srgbClr val="002060"/>
              </a:solidFill>
              <a:latin typeface="Montserrat" panose="00000500000000000000" pitchFamily="2" charset="0"/>
            </a:rPr>
            <a:t>Otitis serosa</a:t>
          </a:r>
          <a:endParaRPr lang="es-CO" sz="1600" dirty="0">
            <a:solidFill>
              <a:srgbClr val="002060"/>
            </a:solidFill>
            <a:latin typeface="Montserrat" panose="00000500000000000000" pitchFamily="2" charset="0"/>
          </a:endParaRPr>
        </a:p>
      </dgm:t>
    </dgm:pt>
    <dgm:pt modelId="{75ACBDB0-C1F0-4B1D-AE3B-AE8B7BBD3AB3}" type="parTrans" cxnId="{F1D016AA-48ED-4650-9FF3-121A3088BCFB}">
      <dgm:prSet/>
      <dgm:spPr/>
      <dgm:t>
        <a:bodyPr/>
        <a:lstStyle/>
        <a:p>
          <a:endParaRPr lang="es-CO" sz="1600"/>
        </a:p>
      </dgm:t>
    </dgm:pt>
    <dgm:pt modelId="{C1E1B4C3-1967-41DA-9F3D-FB2BD5BE2F40}" type="sibTrans" cxnId="{F1D016AA-48ED-4650-9FF3-121A3088BCFB}">
      <dgm:prSet/>
      <dgm:spPr/>
      <dgm:t>
        <a:bodyPr/>
        <a:lstStyle/>
        <a:p>
          <a:endParaRPr lang="es-CO" sz="1600"/>
        </a:p>
      </dgm:t>
    </dgm:pt>
    <dgm:pt modelId="{C0FE600A-1C00-49EE-B69D-415FF88F6B91}" type="pres">
      <dgm:prSet presAssocID="{825474FE-0D23-484E-BEEE-E425BFE0D45B}" presName="hierChild1" presStyleCnt="0">
        <dgm:presLayoutVars>
          <dgm:orgChart val="1"/>
          <dgm:chPref val="1"/>
          <dgm:dir/>
          <dgm:animOne val="branch"/>
          <dgm:animLvl val="lvl"/>
          <dgm:resizeHandles/>
        </dgm:presLayoutVars>
      </dgm:prSet>
      <dgm:spPr/>
    </dgm:pt>
    <dgm:pt modelId="{7DE32C98-4EBF-4A73-9551-A3EB4C45A690}" type="pres">
      <dgm:prSet presAssocID="{513F14C4-C291-480C-8FA2-BC655ED452A5}" presName="hierRoot1" presStyleCnt="0">
        <dgm:presLayoutVars>
          <dgm:hierBranch val="init"/>
        </dgm:presLayoutVars>
      </dgm:prSet>
      <dgm:spPr/>
    </dgm:pt>
    <dgm:pt modelId="{EC1D5AA7-BA15-4A74-AD37-10B82A841A6E}" type="pres">
      <dgm:prSet presAssocID="{513F14C4-C291-480C-8FA2-BC655ED452A5}" presName="rootComposite1" presStyleCnt="0"/>
      <dgm:spPr/>
    </dgm:pt>
    <dgm:pt modelId="{366ED33D-7962-4665-AC80-E72661883205}" type="pres">
      <dgm:prSet presAssocID="{513F14C4-C291-480C-8FA2-BC655ED452A5}" presName="rootText1" presStyleLbl="node0" presStyleIdx="0" presStyleCnt="2">
        <dgm:presLayoutVars>
          <dgm:chPref val="3"/>
        </dgm:presLayoutVars>
      </dgm:prSet>
      <dgm:spPr/>
    </dgm:pt>
    <dgm:pt modelId="{BEB2EDC7-76BD-4172-B93A-D38C6043C89C}" type="pres">
      <dgm:prSet presAssocID="{513F14C4-C291-480C-8FA2-BC655ED452A5}" presName="rootConnector1" presStyleLbl="node1" presStyleIdx="0" presStyleCnt="0"/>
      <dgm:spPr/>
    </dgm:pt>
    <dgm:pt modelId="{1956F999-B843-41B2-B6CA-60DE1EFB4EEA}" type="pres">
      <dgm:prSet presAssocID="{513F14C4-C291-480C-8FA2-BC655ED452A5}" presName="hierChild2" presStyleCnt="0"/>
      <dgm:spPr/>
    </dgm:pt>
    <dgm:pt modelId="{DA9ECAD1-1B5E-443C-BF05-CC759F2C7C6D}" type="pres">
      <dgm:prSet presAssocID="{87390B00-D578-4996-8334-1ABA3063EE94}" presName="Name64" presStyleLbl="parChTrans1D2" presStyleIdx="0" presStyleCnt="5"/>
      <dgm:spPr/>
    </dgm:pt>
    <dgm:pt modelId="{A2D99849-A1B4-4A4B-A2E2-C6C1A5803C5A}" type="pres">
      <dgm:prSet presAssocID="{FC8F03E9-6DAA-481F-A697-B930E7584A38}" presName="hierRoot2" presStyleCnt="0">
        <dgm:presLayoutVars>
          <dgm:hierBranch val="init"/>
        </dgm:presLayoutVars>
      </dgm:prSet>
      <dgm:spPr/>
    </dgm:pt>
    <dgm:pt modelId="{E9F34F5F-3DA7-4C76-8326-80ACBBD889AD}" type="pres">
      <dgm:prSet presAssocID="{FC8F03E9-6DAA-481F-A697-B930E7584A38}" presName="rootComposite" presStyleCnt="0"/>
      <dgm:spPr/>
    </dgm:pt>
    <dgm:pt modelId="{E422E5BC-9239-4468-8CD9-AB369E31970C}" type="pres">
      <dgm:prSet presAssocID="{FC8F03E9-6DAA-481F-A697-B930E7584A38}" presName="rootText" presStyleLbl="node2" presStyleIdx="0" presStyleCnt="5">
        <dgm:presLayoutVars>
          <dgm:chPref val="3"/>
        </dgm:presLayoutVars>
      </dgm:prSet>
      <dgm:spPr/>
    </dgm:pt>
    <dgm:pt modelId="{A4EC7064-07CA-4CD9-B44A-24AD4D0A7848}" type="pres">
      <dgm:prSet presAssocID="{FC8F03E9-6DAA-481F-A697-B930E7584A38}" presName="rootConnector" presStyleLbl="node2" presStyleIdx="0" presStyleCnt="5"/>
      <dgm:spPr/>
    </dgm:pt>
    <dgm:pt modelId="{C46E5DF7-1E57-4CE4-8C42-62E850540886}" type="pres">
      <dgm:prSet presAssocID="{FC8F03E9-6DAA-481F-A697-B930E7584A38}" presName="hierChild4" presStyleCnt="0"/>
      <dgm:spPr/>
    </dgm:pt>
    <dgm:pt modelId="{7407FC4A-BE78-4A05-9B2E-BE08F86B8BCB}" type="pres">
      <dgm:prSet presAssocID="{FC8F03E9-6DAA-481F-A697-B930E7584A38}" presName="hierChild5" presStyleCnt="0"/>
      <dgm:spPr/>
    </dgm:pt>
    <dgm:pt modelId="{A62779A8-4619-46DE-A078-367CCB156E19}" type="pres">
      <dgm:prSet presAssocID="{0FAC853F-B57C-4B71-82DB-067219544DB9}" presName="Name64" presStyleLbl="parChTrans1D2" presStyleIdx="1" presStyleCnt="5"/>
      <dgm:spPr/>
    </dgm:pt>
    <dgm:pt modelId="{C4FC35AC-215A-4663-9EFB-69F1DEF99853}" type="pres">
      <dgm:prSet presAssocID="{49C2CB6B-AC59-4E7E-802F-30746A35DFBD}" presName="hierRoot2" presStyleCnt="0">
        <dgm:presLayoutVars>
          <dgm:hierBranch val="init"/>
        </dgm:presLayoutVars>
      </dgm:prSet>
      <dgm:spPr/>
    </dgm:pt>
    <dgm:pt modelId="{BC9BB285-9B1A-4BFC-8AA6-3EC2C51C156C}" type="pres">
      <dgm:prSet presAssocID="{49C2CB6B-AC59-4E7E-802F-30746A35DFBD}" presName="rootComposite" presStyleCnt="0"/>
      <dgm:spPr/>
    </dgm:pt>
    <dgm:pt modelId="{CD375403-1EB8-497F-B46C-BC98E5A570EB}" type="pres">
      <dgm:prSet presAssocID="{49C2CB6B-AC59-4E7E-802F-30746A35DFBD}" presName="rootText" presStyleLbl="node2" presStyleIdx="1" presStyleCnt="5">
        <dgm:presLayoutVars>
          <dgm:chPref val="3"/>
        </dgm:presLayoutVars>
      </dgm:prSet>
      <dgm:spPr/>
    </dgm:pt>
    <dgm:pt modelId="{813F56C1-BF25-4CA3-878F-5056E2E5738D}" type="pres">
      <dgm:prSet presAssocID="{49C2CB6B-AC59-4E7E-802F-30746A35DFBD}" presName="rootConnector" presStyleLbl="node2" presStyleIdx="1" presStyleCnt="5"/>
      <dgm:spPr/>
    </dgm:pt>
    <dgm:pt modelId="{24552674-EEF1-404C-A2D2-0EBF1CBA4854}" type="pres">
      <dgm:prSet presAssocID="{49C2CB6B-AC59-4E7E-802F-30746A35DFBD}" presName="hierChild4" presStyleCnt="0"/>
      <dgm:spPr/>
    </dgm:pt>
    <dgm:pt modelId="{08E1E331-50AC-43FD-8477-2E2827BF6768}" type="pres">
      <dgm:prSet presAssocID="{49C2CB6B-AC59-4E7E-802F-30746A35DFBD}" presName="hierChild5" presStyleCnt="0"/>
      <dgm:spPr/>
    </dgm:pt>
    <dgm:pt modelId="{064265AD-B0B0-40E6-8CD0-FD6501A2A1A0}" type="pres">
      <dgm:prSet presAssocID="{FA573E0E-37DB-46DD-A7DC-5879144C74E8}" presName="Name64" presStyleLbl="parChTrans1D2" presStyleIdx="2" presStyleCnt="5"/>
      <dgm:spPr/>
    </dgm:pt>
    <dgm:pt modelId="{C550F9F8-FB6D-4425-9560-EEFC9F7E2736}" type="pres">
      <dgm:prSet presAssocID="{D0E662C8-2AEB-4FC4-8A25-336578389817}" presName="hierRoot2" presStyleCnt="0">
        <dgm:presLayoutVars>
          <dgm:hierBranch val="init"/>
        </dgm:presLayoutVars>
      </dgm:prSet>
      <dgm:spPr/>
    </dgm:pt>
    <dgm:pt modelId="{8E9F0BB1-2CE2-4E65-8A82-F301F34A5DF8}" type="pres">
      <dgm:prSet presAssocID="{D0E662C8-2AEB-4FC4-8A25-336578389817}" presName="rootComposite" presStyleCnt="0"/>
      <dgm:spPr/>
    </dgm:pt>
    <dgm:pt modelId="{5ADB15AC-1D0C-4947-B1F8-ABBC0505A7B7}" type="pres">
      <dgm:prSet presAssocID="{D0E662C8-2AEB-4FC4-8A25-336578389817}" presName="rootText" presStyleLbl="node2" presStyleIdx="2" presStyleCnt="5">
        <dgm:presLayoutVars>
          <dgm:chPref val="3"/>
        </dgm:presLayoutVars>
      </dgm:prSet>
      <dgm:spPr/>
    </dgm:pt>
    <dgm:pt modelId="{6E5E5D35-ABCF-4A23-A280-736C46BDC994}" type="pres">
      <dgm:prSet presAssocID="{D0E662C8-2AEB-4FC4-8A25-336578389817}" presName="rootConnector" presStyleLbl="node2" presStyleIdx="2" presStyleCnt="5"/>
      <dgm:spPr/>
    </dgm:pt>
    <dgm:pt modelId="{E16617C4-F1FF-45CA-AC4E-B2295B3860BF}" type="pres">
      <dgm:prSet presAssocID="{D0E662C8-2AEB-4FC4-8A25-336578389817}" presName="hierChild4" presStyleCnt="0"/>
      <dgm:spPr/>
    </dgm:pt>
    <dgm:pt modelId="{3B7330D2-2C68-4E5D-8111-40D60AA39978}" type="pres">
      <dgm:prSet presAssocID="{D0E662C8-2AEB-4FC4-8A25-336578389817}" presName="hierChild5" presStyleCnt="0"/>
      <dgm:spPr/>
    </dgm:pt>
    <dgm:pt modelId="{6CF6ADFF-79F3-4DAB-A2CD-2279CF6A6090}" type="pres">
      <dgm:prSet presAssocID="{513F14C4-C291-480C-8FA2-BC655ED452A5}" presName="hierChild3" presStyleCnt="0"/>
      <dgm:spPr/>
    </dgm:pt>
    <dgm:pt modelId="{707BA16A-389B-4341-A465-0D57CB5142EF}" type="pres">
      <dgm:prSet presAssocID="{91BF0B65-656C-4EEC-B5A5-B41016591408}" presName="hierRoot1" presStyleCnt="0">
        <dgm:presLayoutVars>
          <dgm:hierBranch val="init"/>
        </dgm:presLayoutVars>
      </dgm:prSet>
      <dgm:spPr/>
    </dgm:pt>
    <dgm:pt modelId="{0FC680DC-141A-45CB-A759-01789FAD1604}" type="pres">
      <dgm:prSet presAssocID="{91BF0B65-656C-4EEC-B5A5-B41016591408}" presName="rootComposite1" presStyleCnt="0"/>
      <dgm:spPr/>
    </dgm:pt>
    <dgm:pt modelId="{9D5C3C74-D076-4C08-B59E-5A36287297F9}" type="pres">
      <dgm:prSet presAssocID="{91BF0B65-656C-4EEC-B5A5-B41016591408}" presName="rootText1" presStyleLbl="node0" presStyleIdx="1" presStyleCnt="2">
        <dgm:presLayoutVars>
          <dgm:chPref val="3"/>
        </dgm:presLayoutVars>
      </dgm:prSet>
      <dgm:spPr/>
    </dgm:pt>
    <dgm:pt modelId="{E574860E-D8A8-48DC-9F94-F349F11AA40C}" type="pres">
      <dgm:prSet presAssocID="{91BF0B65-656C-4EEC-B5A5-B41016591408}" presName="rootConnector1" presStyleLbl="node1" presStyleIdx="0" presStyleCnt="0"/>
      <dgm:spPr/>
    </dgm:pt>
    <dgm:pt modelId="{327B0795-2CD2-48B8-8602-11D7AB1A899A}" type="pres">
      <dgm:prSet presAssocID="{91BF0B65-656C-4EEC-B5A5-B41016591408}" presName="hierChild2" presStyleCnt="0"/>
      <dgm:spPr/>
    </dgm:pt>
    <dgm:pt modelId="{1C28AE4C-5AB6-471F-B626-636BB0B2A374}" type="pres">
      <dgm:prSet presAssocID="{D85AA2EA-57EA-484A-BA40-5DED6C80C15A}" presName="Name64" presStyleLbl="parChTrans1D2" presStyleIdx="3" presStyleCnt="5"/>
      <dgm:spPr/>
    </dgm:pt>
    <dgm:pt modelId="{03508A15-0BA9-435D-89B2-206CE1C57BDB}" type="pres">
      <dgm:prSet presAssocID="{B484235E-9E00-4D1E-AF00-74741FD810E7}" presName="hierRoot2" presStyleCnt="0">
        <dgm:presLayoutVars>
          <dgm:hierBranch val="init"/>
        </dgm:presLayoutVars>
      </dgm:prSet>
      <dgm:spPr/>
    </dgm:pt>
    <dgm:pt modelId="{BF9577F4-A052-4F93-9946-447D65692814}" type="pres">
      <dgm:prSet presAssocID="{B484235E-9E00-4D1E-AF00-74741FD810E7}" presName="rootComposite" presStyleCnt="0"/>
      <dgm:spPr/>
    </dgm:pt>
    <dgm:pt modelId="{F7B8A4F4-9120-4719-A365-022049678636}" type="pres">
      <dgm:prSet presAssocID="{B484235E-9E00-4D1E-AF00-74741FD810E7}" presName="rootText" presStyleLbl="node2" presStyleIdx="3" presStyleCnt="5">
        <dgm:presLayoutVars>
          <dgm:chPref val="3"/>
        </dgm:presLayoutVars>
      </dgm:prSet>
      <dgm:spPr/>
    </dgm:pt>
    <dgm:pt modelId="{EEACD24B-3388-47E9-9B2D-F009A44590AD}" type="pres">
      <dgm:prSet presAssocID="{B484235E-9E00-4D1E-AF00-74741FD810E7}" presName="rootConnector" presStyleLbl="node2" presStyleIdx="3" presStyleCnt="5"/>
      <dgm:spPr/>
    </dgm:pt>
    <dgm:pt modelId="{63C616A5-823D-4E07-9767-29B0DEC1554A}" type="pres">
      <dgm:prSet presAssocID="{B484235E-9E00-4D1E-AF00-74741FD810E7}" presName="hierChild4" presStyleCnt="0"/>
      <dgm:spPr/>
    </dgm:pt>
    <dgm:pt modelId="{83B0AB9C-F996-44D6-9800-91FD0AA44CE3}" type="pres">
      <dgm:prSet presAssocID="{B484235E-9E00-4D1E-AF00-74741FD810E7}" presName="hierChild5" presStyleCnt="0"/>
      <dgm:spPr/>
    </dgm:pt>
    <dgm:pt modelId="{FF0BCC14-D3EB-4738-9FFB-740A00699F5F}" type="pres">
      <dgm:prSet presAssocID="{75ACBDB0-C1F0-4B1D-AE3B-AE8B7BBD3AB3}" presName="Name64" presStyleLbl="parChTrans1D2" presStyleIdx="4" presStyleCnt="5"/>
      <dgm:spPr/>
    </dgm:pt>
    <dgm:pt modelId="{B4ECC7AA-24F5-4F4F-8037-CEA6ED511072}" type="pres">
      <dgm:prSet presAssocID="{F6242EFC-F44C-4BD6-9942-8A43D6E0D44D}" presName="hierRoot2" presStyleCnt="0">
        <dgm:presLayoutVars>
          <dgm:hierBranch val="init"/>
        </dgm:presLayoutVars>
      </dgm:prSet>
      <dgm:spPr/>
    </dgm:pt>
    <dgm:pt modelId="{F4842A87-1276-4B85-925F-04E69F13993D}" type="pres">
      <dgm:prSet presAssocID="{F6242EFC-F44C-4BD6-9942-8A43D6E0D44D}" presName="rootComposite" presStyleCnt="0"/>
      <dgm:spPr/>
    </dgm:pt>
    <dgm:pt modelId="{CCC1ED3A-913F-4E45-BD67-4545EA42B9A8}" type="pres">
      <dgm:prSet presAssocID="{F6242EFC-F44C-4BD6-9942-8A43D6E0D44D}" presName="rootText" presStyleLbl="node2" presStyleIdx="4" presStyleCnt="5">
        <dgm:presLayoutVars>
          <dgm:chPref val="3"/>
        </dgm:presLayoutVars>
      </dgm:prSet>
      <dgm:spPr/>
    </dgm:pt>
    <dgm:pt modelId="{55174B7D-66CA-4096-8335-7A804416561F}" type="pres">
      <dgm:prSet presAssocID="{F6242EFC-F44C-4BD6-9942-8A43D6E0D44D}" presName="rootConnector" presStyleLbl="node2" presStyleIdx="4" presStyleCnt="5"/>
      <dgm:spPr/>
    </dgm:pt>
    <dgm:pt modelId="{C79975E4-FBDF-42F9-AFCE-C3DEE5C89A0A}" type="pres">
      <dgm:prSet presAssocID="{F6242EFC-F44C-4BD6-9942-8A43D6E0D44D}" presName="hierChild4" presStyleCnt="0"/>
      <dgm:spPr/>
    </dgm:pt>
    <dgm:pt modelId="{8E5CEC2B-BE63-4CBE-9455-FA36133B1D4B}" type="pres">
      <dgm:prSet presAssocID="{F6242EFC-F44C-4BD6-9942-8A43D6E0D44D}" presName="hierChild5" presStyleCnt="0"/>
      <dgm:spPr/>
    </dgm:pt>
    <dgm:pt modelId="{E2E0A5FC-5C59-4BD7-956D-FBE9F53F3578}" type="pres">
      <dgm:prSet presAssocID="{91BF0B65-656C-4EEC-B5A5-B41016591408}" presName="hierChild3" presStyleCnt="0"/>
      <dgm:spPr/>
    </dgm:pt>
  </dgm:ptLst>
  <dgm:cxnLst>
    <dgm:cxn modelId="{58278A01-B11E-4AF2-B470-2D9F097F5779}" type="presOf" srcId="{FC8F03E9-6DAA-481F-A697-B930E7584A38}" destId="{A4EC7064-07CA-4CD9-B44A-24AD4D0A7848}" srcOrd="1" destOrd="0" presId="urn:microsoft.com/office/officeart/2009/3/layout/HorizontalOrganizationChart"/>
    <dgm:cxn modelId="{FC79BD03-B22E-4FD4-A528-614A137AC22C}" type="presOf" srcId="{75ACBDB0-C1F0-4B1D-AE3B-AE8B7BBD3AB3}" destId="{FF0BCC14-D3EB-4738-9FFB-740A00699F5F}" srcOrd="0" destOrd="0" presId="urn:microsoft.com/office/officeart/2009/3/layout/HorizontalOrganizationChart"/>
    <dgm:cxn modelId="{BF98E90A-71CE-418F-9E33-4B5284493CEA}" type="presOf" srcId="{FA573E0E-37DB-46DD-A7DC-5879144C74E8}" destId="{064265AD-B0B0-40E6-8CD0-FD6501A2A1A0}" srcOrd="0" destOrd="0" presId="urn:microsoft.com/office/officeart/2009/3/layout/HorizontalOrganizationChart"/>
    <dgm:cxn modelId="{4D7D250C-43D9-4F6C-AF72-94CB3E0DCFC0}" type="presOf" srcId="{0FAC853F-B57C-4B71-82DB-067219544DB9}" destId="{A62779A8-4619-46DE-A078-367CCB156E19}" srcOrd="0" destOrd="0" presId="urn:microsoft.com/office/officeart/2009/3/layout/HorizontalOrganizationChart"/>
    <dgm:cxn modelId="{CDF6D50D-93D5-448C-81E9-2FAF8C8FDA3F}" type="presOf" srcId="{825474FE-0D23-484E-BEEE-E425BFE0D45B}" destId="{C0FE600A-1C00-49EE-B69D-415FF88F6B91}" srcOrd="0" destOrd="0" presId="urn:microsoft.com/office/officeart/2009/3/layout/HorizontalOrganizationChart"/>
    <dgm:cxn modelId="{CC47E410-C255-4C61-8EB0-E1C29B1E085C}" type="presOf" srcId="{D0E662C8-2AEB-4FC4-8A25-336578389817}" destId="{6E5E5D35-ABCF-4A23-A280-736C46BDC994}" srcOrd="1" destOrd="0" presId="urn:microsoft.com/office/officeart/2009/3/layout/HorizontalOrganizationChart"/>
    <dgm:cxn modelId="{109B2521-4502-43EA-BECA-FA0049CB0AD6}" srcId="{513F14C4-C291-480C-8FA2-BC655ED452A5}" destId="{D0E662C8-2AEB-4FC4-8A25-336578389817}" srcOrd="2" destOrd="0" parTransId="{FA573E0E-37DB-46DD-A7DC-5879144C74E8}" sibTransId="{A8B4F96F-4D0A-4280-98B8-B955DEEF5299}"/>
    <dgm:cxn modelId="{6CCBD52B-3380-4C64-AEAA-29C23C026C7F}" type="presOf" srcId="{FC8F03E9-6DAA-481F-A697-B930E7584A38}" destId="{E422E5BC-9239-4468-8CD9-AB369E31970C}" srcOrd="0" destOrd="0" presId="urn:microsoft.com/office/officeart/2009/3/layout/HorizontalOrganizationChart"/>
    <dgm:cxn modelId="{E5A85C2E-DE34-483A-894F-EB20283E96B2}" type="presOf" srcId="{49C2CB6B-AC59-4E7E-802F-30746A35DFBD}" destId="{813F56C1-BF25-4CA3-878F-5056E2E5738D}" srcOrd="1" destOrd="0" presId="urn:microsoft.com/office/officeart/2009/3/layout/HorizontalOrganizationChart"/>
    <dgm:cxn modelId="{D1D7522E-533A-4306-ACAD-FE8106695D97}" type="presOf" srcId="{F6242EFC-F44C-4BD6-9942-8A43D6E0D44D}" destId="{55174B7D-66CA-4096-8335-7A804416561F}" srcOrd="1" destOrd="0" presId="urn:microsoft.com/office/officeart/2009/3/layout/HorizontalOrganizationChart"/>
    <dgm:cxn modelId="{0E0BD05B-5868-4AF9-8A65-E82DB57A2235}" type="presOf" srcId="{87390B00-D578-4996-8334-1ABA3063EE94}" destId="{DA9ECAD1-1B5E-443C-BF05-CC759F2C7C6D}" srcOrd="0" destOrd="0" presId="urn:microsoft.com/office/officeart/2009/3/layout/HorizontalOrganizationChart"/>
    <dgm:cxn modelId="{CE5CCD51-BB93-421E-98BC-B3A193DB3372}" srcId="{513F14C4-C291-480C-8FA2-BC655ED452A5}" destId="{FC8F03E9-6DAA-481F-A697-B930E7584A38}" srcOrd="0" destOrd="0" parTransId="{87390B00-D578-4996-8334-1ABA3063EE94}" sibTransId="{528AC56F-3677-42A4-8687-40E97689D33A}"/>
    <dgm:cxn modelId="{D06F9554-E687-422A-9E0D-351612769513}" type="presOf" srcId="{D0E662C8-2AEB-4FC4-8A25-336578389817}" destId="{5ADB15AC-1D0C-4947-B1F8-ABBC0505A7B7}" srcOrd="0" destOrd="0" presId="urn:microsoft.com/office/officeart/2009/3/layout/HorizontalOrganizationChart"/>
    <dgm:cxn modelId="{BEE07E7D-5D5C-4074-B2CD-BA58F30D16F1}" srcId="{513F14C4-C291-480C-8FA2-BC655ED452A5}" destId="{49C2CB6B-AC59-4E7E-802F-30746A35DFBD}" srcOrd="1" destOrd="0" parTransId="{0FAC853F-B57C-4B71-82DB-067219544DB9}" sibTransId="{38BB3D42-B8C5-4D8D-800E-31FE2BEC5B63}"/>
    <dgm:cxn modelId="{F1526B84-EDB1-4E58-8728-40A3AAC3C92C}" type="presOf" srcId="{B484235E-9E00-4D1E-AF00-74741FD810E7}" destId="{EEACD24B-3388-47E9-9B2D-F009A44590AD}" srcOrd="1" destOrd="0" presId="urn:microsoft.com/office/officeart/2009/3/layout/HorizontalOrganizationChart"/>
    <dgm:cxn modelId="{80F35394-2B5F-445F-8BF3-CAE61AC68E37}" type="presOf" srcId="{91BF0B65-656C-4EEC-B5A5-B41016591408}" destId="{9D5C3C74-D076-4C08-B59E-5A36287297F9}" srcOrd="0" destOrd="0" presId="urn:microsoft.com/office/officeart/2009/3/layout/HorizontalOrganizationChart"/>
    <dgm:cxn modelId="{96BD9796-8D8D-413B-9E9C-348FA630DDD4}" type="presOf" srcId="{49C2CB6B-AC59-4E7E-802F-30746A35DFBD}" destId="{CD375403-1EB8-497F-B46C-BC98E5A570EB}" srcOrd="0" destOrd="0" presId="urn:microsoft.com/office/officeart/2009/3/layout/HorizontalOrganizationChart"/>
    <dgm:cxn modelId="{841A6D9A-1CCF-4FF7-B666-F063839DC35B}" type="presOf" srcId="{D85AA2EA-57EA-484A-BA40-5DED6C80C15A}" destId="{1C28AE4C-5AB6-471F-B626-636BB0B2A374}" srcOrd="0" destOrd="0" presId="urn:microsoft.com/office/officeart/2009/3/layout/HorizontalOrganizationChart"/>
    <dgm:cxn modelId="{F1D016AA-48ED-4650-9FF3-121A3088BCFB}" srcId="{91BF0B65-656C-4EEC-B5A5-B41016591408}" destId="{F6242EFC-F44C-4BD6-9942-8A43D6E0D44D}" srcOrd="1" destOrd="0" parTransId="{75ACBDB0-C1F0-4B1D-AE3B-AE8B7BBD3AB3}" sibTransId="{C1E1B4C3-1967-41DA-9F3D-FB2BD5BE2F40}"/>
    <dgm:cxn modelId="{8C5C8AAD-0A19-4B31-AE2C-5B1511BC7F8B}" srcId="{91BF0B65-656C-4EEC-B5A5-B41016591408}" destId="{B484235E-9E00-4D1E-AF00-74741FD810E7}" srcOrd="0" destOrd="0" parTransId="{D85AA2EA-57EA-484A-BA40-5DED6C80C15A}" sibTransId="{DA3A0895-EE18-45B7-8A38-E5CEC9E214A4}"/>
    <dgm:cxn modelId="{B196F8C3-B134-4337-8AC5-4EB32A14042A}" srcId="{825474FE-0D23-484E-BEEE-E425BFE0D45B}" destId="{513F14C4-C291-480C-8FA2-BC655ED452A5}" srcOrd="0" destOrd="0" parTransId="{BFF74DF0-D380-4DD8-A1EE-2399760C657F}" sibTransId="{4DBE3CEE-FE27-41CB-BE96-8A73703B03D5}"/>
    <dgm:cxn modelId="{83EF9CC6-72FD-4F43-8501-1E0B010BE8B1}" type="presOf" srcId="{513F14C4-C291-480C-8FA2-BC655ED452A5}" destId="{366ED33D-7962-4665-AC80-E72661883205}" srcOrd="0" destOrd="0" presId="urn:microsoft.com/office/officeart/2009/3/layout/HorizontalOrganizationChart"/>
    <dgm:cxn modelId="{2FC49BD7-FB16-487D-BC60-3467543CC5F8}" srcId="{825474FE-0D23-484E-BEEE-E425BFE0D45B}" destId="{91BF0B65-656C-4EEC-B5A5-B41016591408}" srcOrd="1" destOrd="0" parTransId="{890B6211-EC86-4B08-A108-A989114EC088}" sibTransId="{CCBD5CD6-6AD8-47F4-B8A5-9EBCD6A7A7F4}"/>
    <dgm:cxn modelId="{270879E1-7893-4863-A96A-527A1DF0A2DF}" type="presOf" srcId="{513F14C4-C291-480C-8FA2-BC655ED452A5}" destId="{BEB2EDC7-76BD-4172-B93A-D38C6043C89C}" srcOrd="1" destOrd="0" presId="urn:microsoft.com/office/officeart/2009/3/layout/HorizontalOrganizationChart"/>
    <dgm:cxn modelId="{2B5D8DEC-2D2C-4012-BA87-76AB58ADABF7}" type="presOf" srcId="{F6242EFC-F44C-4BD6-9942-8A43D6E0D44D}" destId="{CCC1ED3A-913F-4E45-BD67-4545EA42B9A8}" srcOrd="0" destOrd="0" presId="urn:microsoft.com/office/officeart/2009/3/layout/HorizontalOrganizationChart"/>
    <dgm:cxn modelId="{C1AFBBFC-B8D4-4F13-BABB-37E9583B318C}" type="presOf" srcId="{91BF0B65-656C-4EEC-B5A5-B41016591408}" destId="{E574860E-D8A8-48DC-9F94-F349F11AA40C}" srcOrd="1" destOrd="0" presId="urn:microsoft.com/office/officeart/2009/3/layout/HorizontalOrganizationChart"/>
    <dgm:cxn modelId="{DBD42CFF-3072-426F-B6D3-6036565661D2}" type="presOf" srcId="{B484235E-9E00-4D1E-AF00-74741FD810E7}" destId="{F7B8A4F4-9120-4719-A365-022049678636}" srcOrd="0" destOrd="0" presId="urn:microsoft.com/office/officeart/2009/3/layout/HorizontalOrganizationChart"/>
    <dgm:cxn modelId="{CA31330E-1F5E-4CC1-BAF4-D253F6838122}" type="presParOf" srcId="{C0FE600A-1C00-49EE-B69D-415FF88F6B91}" destId="{7DE32C98-4EBF-4A73-9551-A3EB4C45A690}" srcOrd="0" destOrd="0" presId="urn:microsoft.com/office/officeart/2009/3/layout/HorizontalOrganizationChart"/>
    <dgm:cxn modelId="{AFDD7587-BE89-4CD1-9873-C0A15528049D}" type="presParOf" srcId="{7DE32C98-4EBF-4A73-9551-A3EB4C45A690}" destId="{EC1D5AA7-BA15-4A74-AD37-10B82A841A6E}" srcOrd="0" destOrd="0" presId="urn:microsoft.com/office/officeart/2009/3/layout/HorizontalOrganizationChart"/>
    <dgm:cxn modelId="{2F1CA165-31BF-4399-8246-F5E22995F458}" type="presParOf" srcId="{EC1D5AA7-BA15-4A74-AD37-10B82A841A6E}" destId="{366ED33D-7962-4665-AC80-E72661883205}" srcOrd="0" destOrd="0" presId="urn:microsoft.com/office/officeart/2009/3/layout/HorizontalOrganizationChart"/>
    <dgm:cxn modelId="{5F3216A8-CF39-4176-A67C-FF42E46907D5}" type="presParOf" srcId="{EC1D5AA7-BA15-4A74-AD37-10B82A841A6E}" destId="{BEB2EDC7-76BD-4172-B93A-D38C6043C89C}" srcOrd="1" destOrd="0" presId="urn:microsoft.com/office/officeart/2009/3/layout/HorizontalOrganizationChart"/>
    <dgm:cxn modelId="{833DD72F-DC5B-487C-AC02-1F5B24C022D4}" type="presParOf" srcId="{7DE32C98-4EBF-4A73-9551-A3EB4C45A690}" destId="{1956F999-B843-41B2-B6CA-60DE1EFB4EEA}" srcOrd="1" destOrd="0" presId="urn:microsoft.com/office/officeart/2009/3/layout/HorizontalOrganizationChart"/>
    <dgm:cxn modelId="{F71AD6DF-3BD0-44FB-90A8-DD5CA8A74060}" type="presParOf" srcId="{1956F999-B843-41B2-B6CA-60DE1EFB4EEA}" destId="{DA9ECAD1-1B5E-443C-BF05-CC759F2C7C6D}" srcOrd="0" destOrd="0" presId="urn:microsoft.com/office/officeart/2009/3/layout/HorizontalOrganizationChart"/>
    <dgm:cxn modelId="{6AD45D33-5BAC-4E8D-8224-B4E22B9BE73E}" type="presParOf" srcId="{1956F999-B843-41B2-B6CA-60DE1EFB4EEA}" destId="{A2D99849-A1B4-4A4B-A2E2-C6C1A5803C5A}" srcOrd="1" destOrd="0" presId="urn:microsoft.com/office/officeart/2009/3/layout/HorizontalOrganizationChart"/>
    <dgm:cxn modelId="{30829B8D-FFB0-47C7-8478-B1044F536F8B}" type="presParOf" srcId="{A2D99849-A1B4-4A4B-A2E2-C6C1A5803C5A}" destId="{E9F34F5F-3DA7-4C76-8326-80ACBBD889AD}" srcOrd="0" destOrd="0" presId="urn:microsoft.com/office/officeart/2009/3/layout/HorizontalOrganizationChart"/>
    <dgm:cxn modelId="{CA128792-47FD-4633-902A-E8E27E897B38}" type="presParOf" srcId="{E9F34F5F-3DA7-4C76-8326-80ACBBD889AD}" destId="{E422E5BC-9239-4468-8CD9-AB369E31970C}" srcOrd="0" destOrd="0" presId="urn:microsoft.com/office/officeart/2009/3/layout/HorizontalOrganizationChart"/>
    <dgm:cxn modelId="{636D2D95-C5BD-496B-8E39-EBFBC2E688E0}" type="presParOf" srcId="{E9F34F5F-3DA7-4C76-8326-80ACBBD889AD}" destId="{A4EC7064-07CA-4CD9-B44A-24AD4D0A7848}" srcOrd="1" destOrd="0" presId="urn:microsoft.com/office/officeart/2009/3/layout/HorizontalOrganizationChart"/>
    <dgm:cxn modelId="{23E93B44-70A4-44C8-98A6-0654B553ABD4}" type="presParOf" srcId="{A2D99849-A1B4-4A4B-A2E2-C6C1A5803C5A}" destId="{C46E5DF7-1E57-4CE4-8C42-62E850540886}" srcOrd="1" destOrd="0" presId="urn:microsoft.com/office/officeart/2009/3/layout/HorizontalOrganizationChart"/>
    <dgm:cxn modelId="{20EFF963-C81A-4E66-A553-53163B909D8C}" type="presParOf" srcId="{A2D99849-A1B4-4A4B-A2E2-C6C1A5803C5A}" destId="{7407FC4A-BE78-4A05-9B2E-BE08F86B8BCB}" srcOrd="2" destOrd="0" presId="urn:microsoft.com/office/officeart/2009/3/layout/HorizontalOrganizationChart"/>
    <dgm:cxn modelId="{0EABC0FA-2D5D-41CB-8AF6-E833C6853753}" type="presParOf" srcId="{1956F999-B843-41B2-B6CA-60DE1EFB4EEA}" destId="{A62779A8-4619-46DE-A078-367CCB156E19}" srcOrd="2" destOrd="0" presId="urn:microsoft.com/office/officeart/2009/3/layout/HorizontalOrganizationChart"/>
    <dgm:cxn modelId="{33C336E7-9920-47B0-9819-64F52BC31C54}" type="presParOf" srcId="{1956F999-B843-41B2-B6CA-60DE1EFB4EEA}" destId="{C4FC35AC-215A-4663-9EFB-69F1DEF99853}" srcOrd="3" destOrd="0" presId="urn:microsoft.com/office/officeart/2009/3/layout/HorizontalOrganizationChart"/>
    <dgm:cxn modelId="{68218825-E3DA-4762-8EC8-1C1E7166A550}" type="presParOf" srcId="{C4FC35AC-215A-4663-9EFB-69F1DEF99853}" destId="{BC9BB285-9B1A-4BFC-8AA6-3EC2C51C156C}" srcOrd="0" destOrd="0" presId="urn:microsoft.com/office/officeart/2009/3/layout/HorizontalOrganizationChart"/>
    <dgm:cxn modelId="{36A5E22F-FF4F-49B3-9AC4-3B66BC7B0959}" type="presParOf" srcId="{BC9BB285-9B1A-4BFC-8AA6-3EC2C51C156C}" destId="{CD375403-1EB8-497F-B46C-BC98E5A570EB}" srcOrd="0" destOrd="0" presId="urn:microsoft.com/office/officeart/2009/3/layout/HorizontalOrganizationChart"/>
    <dgm:cxn modelId="{FB20A4D2-5601-4FBA-87D6-E69AB1DC252A}" type="presParOf" srcId="{BC9BB285-9B1A-4BFC-8AA6-3EC2C51C156C}" destId="{813F56C1-BF25-4CA3-878F-5056E2E5738D}" srcOrd="1" destOrd="0" presId="urn:microsoft.com/office/officeart/2009/3/layout/HorizontalOrganizationChart"/>
    <dgm:cxn modelId="{A71EE581-CCBB-467F-A7AC-9F346E857726}" type="presParOf" srcId="{C4FC35AC-215A-4663-9EFB-69F1DEF99853}" destId="{24552674-EEF1-404C-A2D2-0EBF1CBA4854}" srcOrd="1" destOrd="0" presId="urn:microsoft.com/office/officeart/2009/3/layout/HorizontalOrganizationChart"/>
    <dgm:cxn modelId="{E45ADD1E-6552-4522-8282-CD1605717BF9}" type="presParOf" srcId="{C4FC35AC-215A-4663-9EFB-69F1DEF99853}" destId="{08E1E331-50AC-43FD-8477-2E2827BF6768}" srcOrd="2" destOrd="0" presId="urn:microsoft.com/office/officeart/2009/3/layout/HorizontalOrganizationChart"/>
    <dgm:cxn modelId="{3B1158AB-5FD1-4E6B-92D2-2BDF658AEDC8}" type="presParOf" srcId="{1956F999-B843-41B2-B6CA-60DE1EFB4EEA}" destId="{064265AD-B0B0-40E6-8CD0-FD6501A2A1A0}" srcOrd="4" destOrd="0" presId="urn:microsoft.com/office/officeart/2009/3/layout/HorizontalOrganizationChart"/>
    <dgm:cxn modelId="{010C3849-AA1D-4549-BCF9-750280834EEB}" type="presParOf" srcId="{1956F999-B843-41B2-B6CA-60DE1EFB4EEA}" destId="{C550F9F8-FB6D-4425-9560-EEFC9F7E2736}" srcOrd="5" destOrd="0" presId="urn:microsoft.com/office/officeart/2009/3/layout/HorizontalOrganizationChart"/>
    <dgm:cxn modelId="{29B50D36-D251-4BE3-9C78-9B357A394D50}" type="presParOf" srcId="{C550F9F8-FB6D-4425-9560-EEFC9F7E2736}" destId="{8E9F0BB1-2CE2-4E65-8A82-F301F34A5DF8}" srcOrd="0" destOrd="0" presId="urn:microsoft.com/office/officeart/2009/3/layout/HorizontalOrganizationChart"/>
    <dgm:cxn modelId="{FB67C8ED-325E-449C-8F30-FEBAD62474EC}" type="presParOf" srcId="{8E9F0BB1-2CE2-4E65-8A82-F301F34A5DF8}" destId="{5ADB15AC-1D0C-4947-B1F8-ABBC0505A7B7}" srcOrd="0" destOrd="0" presId="urn:microsoft.com/office/officeart/2009/3/layout/HorizontalOrganizationChart"/>
    <dgm:cxn modelId="{C0035FDA-200C-4B9C-831A-7050143B8E29}" type="presParOf" srcId="{8E9F0BB1-2CE2-4E65-8A82-F301F34A5DF8}" destId="{6E5E5D35-ABCF-4A23-A280-736C46BDC994}" srcOrd="1" destOrd="0" presId="urn:microsoft.com/office/officeart/2009/3/layout/HorizontalOrganizationChart"/>
    <dgm:cxn modelId="{2F07FB7E-490D-4B84-82C0-F7144945DD5B}" type="presParOf" srcId="{C550F9F8-FB6D-4425-9560-EEFC9F7E2736}" destId="{E16617C4-F1FF-45CA-AC4E-B2295B3860BF}" srcOrd="1" destOrd="0" presId="urn:microsoft.com/office/officeart/2009/3/layout/HorizontalOrganizationChart"/>
    <dgm:cxn modelId="{00C07805-D81D-4181-A447-198A1C1AFD35}" type="presParOf" srcId="{C550F9F8-FB6D-4425-9560-EEFC9F7E2736}" destId="{3B7330D2-2C68-4E5D-8111-40D60AA39978}" srcOrd="2" destOrd="0" presId="urn:microsoft.com/office/officeart/2009/3/layout/HorizontalOrganizationChart"/>
    <dgm:cxn modelId="{0D2CA742-6499-4AEB-9BFB-EFC8DF2BD3DE}" type="presParOf" srcId="{7DE32C98-4EBF-4A73-9551-A3EB4C45A690}" destId="{6CF6ADFF-79F3-4DAB-A2CD-2279CF6A6090}" srcOrd="2" destOrd="0" presId="urn:microsoft.com/office/officeart/2009/3/layout/HorizontalOrganizationChart"/>
    <dgm:cxn modelId="{7267274D-765F-4D74-993F-B099C90DAF7A}" type="presParOf" srcId="{C0FE600A-1C00-49EE-B69D-415FF88F6B91}" destId="{707BA16A-389B-4341-A465-0D57CB5142EF}" srcOrd="1" destOrd="0" presId="urn:microsoft.com/office/officeart/2009/3/layout/HorizontalOrganizationChart"/>
    <dgm:cxn modelId="{DDF66D52-34E5-4A12-9921-376FEDD9FF67}" type="presParOf" srcId="{707BA16A-389B-4341-A465-0D57CB5142EF}" destId="{0FC680DC-141A-45CB-A759-01789FAD1604}" srcOrd="0" destOrd="0" presId="urn:microsoft.com/office/officeart/2009/3/layout/HorizontalOrganizationChart"/>
    <dgm:cxn modelId="{CB515AA5-ADBF-4533-825A-3621FCB764AC}" type="presParOf" srcId="{0FC680DC-141A-45CB-A759-01789FAD1604}" destId="{9D5C3C74-D076-4C08-B59E-5A36287297F9}" srcOrd="0" destOrd="0" presId="urn:microsoft.com/office/officeart/2009/3/layout/HorizontalOrganizationChart"/>
    <dgm:cxn modelId="{5FEA717C-46E4-4102-9162-AE0498DB97A7}" type="presParOf" srcId="{0FC680DC-141A-45CB-A759-01789FAD1604}" destId="{E574860E-D8A8-48DC-9F94-F349F11AA40C}" srcOrd="1" destOrd="0" presId="urn:microsoft.com/office/officeart/2009/3/layout/HorizontalOrganizationChart"/>
    <dgm:cxn modelId="{FCC78718-1AA4-455C-BC6B-9B08371907E4}" type="presParOf" srcId="{707BA16A-389B-4341-A465-0D57CB5142EF}" destId="{327B0795-2CD2-48B8-8602-11D7AB1A899A}" srcOrd="1" destOrd="0" presId="urn:microsoft.com/office/officeart/2009/3/layout/HorizontalOrganizationChart"/>
    <dgm:cxn modelId="{7644E9A2-00F9-4F70-BFEF-13B7241452C7}" type="presParOf" srcId="{327B0795-2CD2-48B8-8602-11D7AB1A899A}" destId="{1C28AE4C-5AB6-471F-B626-636BB0B2A374}" srcOrd="0" destOrd="0" presId="urn:microsoft.com/office/officeart/2009/3/layout/HorizontalOrganizationChart"/>
    <dgm:cxn modelId="{5567C59C-7692-4E22-A1DB-FB093FD0A445}" type="presParOf" srcId="{327B0795-2CD2-48B8-8602-11D7AB1A899A}" destId="{03508A15-0BA9-435D-89B2-206CE1C57BDB}" srcOrd="1" destOrd="0" presId="urn:microsoft.com/office/officeart/2009/3/layout/HorizontalOrganizationChart"/>
    <dgm:cxn modelId="{E7BE0469-103D-4AC3-ADEF-410436CC02B0}" type="presParOf" srcId="{03508A15-0BA9-435D-89B2-206CE1C57BDB}" destId="{BF9577F4-A052-4F93-9946-447D65692814}" srcOrd="0" destOrd="0" presId="urn:microsoft.com/office/officeart/2009/3/layout/HorizontalOrganizationChart"/>
    <dgm:cxn modelId="{ADBE7B4A-4D9B-4889-8051-603C9B02E57D}" type="presParOf" srcId="{BF9577F4-A052-4F93-9946-447D65692814}" destId="{F7B8A4F4-9120-4719-A365-022049678636}" srcOrd="0" destOrd="0" presId="urn:microsoft.com/office/officeart/2009/3/layout/HorizontalOrganizationChart"/>
    <dgm:cxn modelId="{53E6CFFF-0CE1-4286-A211-AF1A7E5B23F5}" type="presParOf" srcId="{BF9577F4-A052-4F93-9946-447D65692814}" destId="{EEACD24B-3388-47E9-9B2D-F009A44590AD}" srcOrd="1" destOrd="0" presId="urn:microsoft.com/office/officeart/2009/3/layout/HorizontalOrganizationChart"/>
    <dgm:cxn modelId="{B4273A00-9AFC-4035-90ED-B6FBD6BC21DE}" type="presParOf" srcId="{03508A15-0BA9-435D-89B2-206CE1C57BDB}" destId="{63C616A5-823D-4E07-9767-29B0DEC1554A}" srcOrd="1" destOrd="0" presId="urn:microsoft.com/office/officeart/2009/3/layout/HorizontalOrganizationChart"/>
    <dgm:cxn modelId="{18EE2ED0-A470-45CA-B335-C14671ED0EA9}" type="presParOf" srcId="{03508A15-0BA9-435D-89B2-206CE1C57BDB}" destId="{83B0AB9C-F996-44D6-9800-91FD0AA44CE3}" srcOrd="2" destOrd="0" presId="urn:microsoft.com/office/officeart/2009/3/layout/HorizontalOrganizationChart"/>
    <dgm:cxn modelId="{E4DC5126-FA44-45D7-885C-99D0D57CC4AB}" type="presParOf" srcId="{327B0795-2CD2-48B8-8602-11D7AB1A899A}" destId="{FF0BCC14-D3EB-4738-9FFB-740A00699F5F}" srcOrd="2" destOrd="0" presId="urn:microsoft.com/office/officeart/2009/3/layout/HorizontalOrganizationChart"/>
    <dgm:cxn modelId="{01E6F97C-2AFA-4A4F-B1B0-609B80D430FF}" type="presParOf" srcId="{327B0795-2CD2-48B8-8602-11D7AB1A899A}" destId="{B4ECC7AA-24F5-4F4F-8037-CEA6ED511072}" srcOrd="3" destOrd="0" presId="urn:microsoft.com/office/officeart/2009/3/layout/HorizontalOrganizationChart"/>
    <dgm:cxn modelId="{30DB1E4E-2678-47A0-8C26-519CD4389CA9}" type="presParOf" srcId="{B4ECC7AA-24F5-4F4F-8037-CEA6ED511072}" destId="{F4842A87-1276-4B85-925F-04E69F13993D}" srcOrd="0" destOrd="0" presId="urn:microsoft.com/office/officeart/2009/3/layout/HorizontalOrganizationChart"/>
    <dgm:cxn modelId="{2F9E8B53-D5E2-4413-8631-3841CF3CA822}" type="presParOf" srcId="{F4842A87-1276-4B85-925F-04E69F13993D}" destId="{CCC1ED3A-913F-4E45-BD67-4545EA42B9A8}" srcOrd="0" destOrd="0" presId="urn:microsoft.com/office/officeart/2009/3/layout/HorizontalOrganizationChart"/>
    <dgm:cxn modelId="{8B34069A-F465-48A6-95F3-892F3ED995C0}" type="presParOf" srcId="{F4842A87-1276-4B85-925F-04E69F13993D}" destId="{55174B7D-66CA-4096-8335-7A804416561F}" srcOrd="1" destOrd="0" presId="urn:microsoft.com/office/officeart/2009/3/layout/HorizontalOrganizationChart"/>
    <dgm:cxn modelId="{4B4CC7AE-2382-45DC-932B-277C356A5D37}" type="presParOf" srcId="{B4ECC7AA-24F5-4F4F-8037-CEA6ED511072}" destId="{C79975E4-FBDF-42F9-AFCE-C3DEE5C89A0A}" srcOrd="1" destOrd="0" presId="urn:microsoft.com/office/officeart/2009/3/layout/HorizontalOrganizationChart"/>
    <dgm:cxn modelId="{94DB7AAE-2AFE-426D-BE83-45C3E13F9C96}" type="presParOf" srcId="{B4ECC7AA-24F5-4F4F-8037-CEA6ED511072}" destId="{8E5CEC2B-BE63-4CBE-9455-FA36133B1D4B}" srcOrd="2" destOrd="0" presId="urn:microsoft.com/office/officeart/2009/3/layout/HorizontalOrganizationChart"/>
    <dgm:cxn modelId="{A73B99E2-40EA-4D4D-AD09-CCBB7527DA18}" type="presParOf" srcId="{707BA16A-389B-4341-A465-0D57CB5142EF}" destId="{E2E0A5FC-5C59-4BD7-956D-FBE9F53F3578}"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3B1BBE-25D2-4692-BFDE-013C1C8246D7}" type="doc">
      <dgm:prSet loTypeId="urn:microsoft.com/office/officeart/2008/layout/AscendingPictureAccentProcess" loCatId="process" qsTypeId="urn:microsoft.com/office/officeart/2005/8/quickstyle/3d1" qsCatId="3D" csTypeId="urn:microsoft.com/office/officeart/2005/8/colors/colorful1" csCatId="colorful" phldr="1"/>
      <dgm:spPr/>
      <dgm:t>
        <a:bodyPr/>
        <a:lstStyle/>
        <a:p>
          <a:endParaRPr lang="es-CO"/>
        </a:p>
      </dgm:t>
    </dgm:pt>
    <dgm:pt modelId="{C3C5C242-73D8-459B-945F-446F5DAE9DBE}">
      <dgm:prSet/>
      <dgm:spPr>
        <a:solidFill>
          <a:schemeClr val="accent5"/>
        </a:solidFill>
      </dgm:spPr>
      <dgm:t>
        <a:bodyPr/>
        <a:lstStyle/>
        <a:p>
          <a:pPr rtl="0"/>
          <a:r>
            <a:rPr lang="es-CO" dirty="0">
              <a:latin typeface="Montserrat" panose="00000500000000000000" pitchFamily="2" charset="0"/>
            </a:rPr>
            <a:t>Aguda en  forma  de  estrella</a:t>
          </a:r>
        </a:p>
      </dgm:t>
    </dgm:pt>
    <dgm:pt modelId="{FE1370FC-651A-4619-A7B6-D69460D145D6}" type="parTrans" cxnId="{0BBB7825-0482-4F9C-9DA2-5FA08EC46CEE}">
      <dgm:prSet/>
      <dgm:spPr/>
      <dgm:t>
        <a:bodyPr/>
        <a:lstStyle/>
        <a:p>
          <a:endParaRPr lang="es-CO"/>
        </a:p>
      </dgm:t>
    </dgm:pt>
    <dgm:pt modelId="{6AA66962-AF11-4E5A-A2E9-E206F27296C8}" type="sibTrans" cxnId="{0BBB7825-0482-4F9C-9DA2-5FA08EC46CEE}">
      <dgm:prSet/>
      <dgm:spPr>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dgm:spPr>
      <dgm:t>
        <a:bodyPr/>
        <a:lstStyle/>
        <a:p>
          <a:endParaRPr lang="es-CO"/>
        </a:p>
      </dgm:t>
    </dgm:pt>
    <dgm:pt modelId="{8CBF76F0-0DA8-4461-BFC4-1C9407727ADE}">
      <dgm:prSet/>
      <dgm:spPr>
        <a:solidFill>
          <a:schemeClr val="accent1">
            <a:lumMod val="75000"/>
          </a:schemeClr>
        </a:solidFill>
      </dgm:spPr>
      <dgm:t>
        <a:bodyPr/>
        <a:lstStyle/>
        <a:p>
          <a:pPr rtl="0"/>
          <a:r>
            <a:rPr lang="es-CO" dirty="0">
              <a:latin typeface="Montserrat" panose="00000500000000000000" pitchFamily="2" charset="0"/>
            </a:rPr>
            <a:t>72 horas </a:t>
          </a:r>
        </a:p>
      </dgm:t>
    </dgm:pt>
    <dgm:pt modelId="{98CB442C-6F8D-48A0-9D5A-4A1DD7D17225}" type="parTrans" cxnId="{E2363DE3-8046-464B-94E4-EECD8A24D974}">
      <dgm:prSet/>
      <dgm:spPr/>
      <dgm:t>
        <a:bodyPr/>
        <a:lstStyle/>
        <a:p>
          <a:endParaRPr lang="es-CO"/>
        </a:p>
      </dgm:t>
    </dgm:pt>
    <dgm:pt modelId="{2898DD0F-11CA-4591-9378-6E4B30C1D0B1}" type="sibTrans" cxnId="{E2363DE3-8046-464B-94E4-EECD8A24D974}">
      <dgm:prSet/>
      <dgm:spPr>
        <a:blipFill rotWithShape="1">
          <a:blip xmlns:r="http://schemas.openxmlformats.org/officeDocument/2006/relationships" r:embed="rId2" cstate="email">
            <a:extLst>
              <a:ext uri="{28A0092B-C50C-407E-A947-70E740481C1C}">
                <a14:useLocalDpi xmlns:a14="http://schemas.microsoft.com/office/drawing/2010/main"/>
              </a:ext>
            </a:extLst>
          </a:blip>
          <a:stretch>
            <a:fillRect/>
          </a:stretch>
        </a:blipFill>
      </dgm:spPr>
      <dgm:t>
        <a:bodyPr/>
        <a:lstStyle/>
        <a:p>
          <a:endParaRPr lang="es-CO"/>
        </a:p>
      </dgm:t>
    </dgm:pt>
    <dgm:pt modelId="{209F02C7-9165-4102-90F6-349B3F1E76CF}">
      <dgm:prSet/>
      <dgm:spPr>
        <a:solidFill>
          <a:schemeClr val="accent1"/>
        </a:solidFill>
      </dgm:spPr>
      <dgm:t>
        <a:bodyPr/>
        <a:lstStyle/>
        <a:p>
          <a:pPr rtl="0"/>
          <a:r>
            <a:rPr lang="es-CO" dirty="0">
              <a:latin typeface="Montserrat" panose="00000500000000000000" pitchFamily="2" charset="0"/>
            </a:rPr>
            <a:t>85-90%</a:t>
          </a:r>
        </a:p>
        <a:p>
          <a:pPr rtl="0"/>
          <a:r>
            <a:rPr lang="es-CO" dirty="0">
              <a:latin typeface="Montserrat" panose="00000500000000000000" pitchFamily="2" charset="0"/>
            </a:rPr>
            <a:t>4 a 6 semanas. </a:t>
          </a:r>
        </a:p>
      </dgm:t>
    </dgm:pt>
    <dgm:pt modelId="{CCB1808E-080A-4D89-B158-77642EE570DC}" type="parTrans" cxnId="{14C3C5AC-45E1-46B5-BACB-DEC3C550F865}">
      <dgm:prSet/>
      <dgm:spPr/>
      <dgm:t>
        <a:bodyPr/>
        <a:lstStyle/>
        <a:p>
          <a:endParaRPr lang="es-CO"/>
        </a:p>
      </dgm:t>
    </dgm:pt>
    <dgm:pt modelId="{1227CA0E-53C4-49C1-BE82-A11AA2CD1E25}" type="sibTrans" cxnId="{14C3C5AC-45E1-46B5-BACB-DEC3C550F865}">
      <dgm:prSet/>
      <dgm:spPr>
        <a:blipFill rotWithShape="1">
          <a:blip xmlns:r="http://schemas.openxmlformats.org/officeDocument/2006/relationships" r:embed="rId3" cstate="email">
            <a:extLst>
              <a:ext uri="{28A0092B-C50C-407E-A947-70E740481C1C}">
                <a14:useLocalDpi xmlns:a14="http://schemas.microsoft.com/office/drawing/2010/main"/>
              </a:ext>
            </a:extLst>
          </a:blip>
          <a:stretch>
            <a:fillRect/>
          </a:stretch>
        </a:blipFill>
      </dgm:spPr>
      <dgm:t>
        <a:bodyPr/>
        <a:lstStyle/>
        <a:p>
          <a:endParaRPr lang="es-CO"/>
        </a:p>
      </dgm:t>
    </dgm:pt>
    <dgm:pt modelId="{ABEA4451-2C70-448D-9A67-FF8C82C019EA}" type="pres">
      <dgm:prSet presAssocID="{D53B1BBE-25D2-4692-BFDE-013C1C8246D7}" presName="Name0" presStyleCnt="0">
        <dgm:presLayoutVars>
          <dgm:chMax val="7"/>
          <dgm:chPref val="7"/>
          <dgm:dir/>
        </dgm:presLayoutVars>
      </dgm:prSet>
      <dgm:spPr/>
    </dgm:pt>
    <dgm:pt modelId="{06E9942C-ED7D-45B4-8647-8B29B2DFEA15}" type="pres">
      <dgm:prSet presAssocID="{D53B1BBE-25D2-4692-BFDE-013C1C8246D7}" presName="dot1" presStyleLbl="alignNode1" presStyleIdx="0" presStyleCnt="12"/>
      <dgm:spPr/>
    </dgm:pt>
    <dgm:pt modelId="{91539551-CD71-44E2-A558-CC570A5282A1}" type="pres">
      <dgm:prSet presAssocID="{D53B1BBE-25D2-4692-BFDE-013C1C8246D7}" presName="dot2" presStyleLbl="alignNode1" presStyleIdx="1" presStyleCnt="12"/>
      <dgm:spPr/>
    </dgm:pt>
    <dgm:pt modelId="{6638604C-0410-4131-8794-4E30D1330A0C}" type="pres">
      <dgm:prSet presAssocID="{D53B1BBE-25D2-4692-BFDE-013C1C8246D7}" presName="dot3" presStyleLbl="alignNode1" presStyleIdx="2" presStyleCnt="12"/>
      <dgm:spPr/>
    </dgm:pt>
    <dgm:pt modelId="{62CFCC77-AFBD-45C9-A96A-4AE1BAEADD70}" type="pres">
      <dgm:prSet presAssocID="{D53B1BBE-25D2-4692-BFDE-013C1C8246D7}" presName="dot4" presStyleLbl="alignNode1" presStyleIdx="3" presStyleCnt="12"/>
      <dgm:spPr/>
    </dgm:pt>
    <dgm:pt modelId="{1E2901AA-AA7E-4C16-A2B4-C851573EB760}" type="pres">
      <dgm:prSet presAssocID="{D53B1BBE-25D2-4692-BFDE-013C1C8246D7}" presName="dot5" presStyleLbl="alignNode1" presStyleIdx="4" presStyleCnt="12"/>
      <dgm:spPr/>
    </dgm:pt>
    <dgm:pt modelId="{ED4047C7-AED4-4EBA-87FB-0498E0B6EF3F}" type="pres">
      <dgm:prSet presAssocID="{D53B1BBE-25D2-4692-BFDE-013C1C8246D7}" presName="dotArrow1" presStyleLbl="alignNode1" presStyleIdx="5" presStyleCnt="12"/>
      <dgm:spPr/>
    </dgm:pt>
    <dgm:pt modelId="{9BA602A5-1018-4B62-ABAC-B0258F14BE17}" type="pres">
      <dgm:prSet presAssocID="{D53B1BBE-25D2-4692-BFDE-013C1C8246D7}" presName="dotArrow2" presStyleLbl="alignNode1" presStyleIdx="6" presStyleCnt="12"/>
      <dgm:spPr/>
    </dgm:pt>
    <dgm:pt modelId="{749A3EB7-FCEB-43BA-B87E-0B04665DB6F0}" type="pres">
      <dgm:prSet presAssocID="{D53B1BBE-25D2-4692-BFDE-013C1C8246D7}" presName="dotArrow3" presStyleLbl="alignNode1" presStyleIdx="7" presStyleCnt="12"/>
      <dgm:spPr/>
    </dgm:pt>
    <dgm:pt modelId="{02CE18AF-F05F-43AF-93BA-B75AB5354220}" type="pres">
      <dgm:prSet presAssocID="{D53B1BBE-25D2-4692-BFDE-013C1C8246D7}" presName="dotArrow4" presStyleLbl="alignNode1" presStyleIdx="8" presStyleCnt="12"/>
      <dgm:spPr/>
    </dgm:pt>
    <dgm:pt modelId="{E8772247-46D1-475D-AA02-0A4954131283}" type="pres">
      <dgm:prSet presAssocID="{D53B1BBE-25D2-4692-BFDE-013C1C8246D7}" presName="dotArrow5" presStyleLbl="alignNode1" presStyleIdx="9" presStyleCnt="12"/>
      <dgm:spPr/>
    </dgm:pt>
    <dgm:pt modelId="{31A168EB-8DE9-4B0B-8BE3-C2FA52AEC008}" type="pres">
      <dgm:prSet presAssocID="{D53B1BBE-25D2-4692-BFDE-013C1C8246D7}" presName="dotArrow6" presStyleLbl="alignNode1" presStyleIdx="10" presStyleCnt="12"/>
      <dgm:spPr/>
    </dgm:pt>
    <dgm:pt modelId="{D2D8E551-BBBD-4F9D-9974-C9BEEBB68C8E}" type="pres">
      <dgm:prSet presAssocID="{D53B1BBE-25D2-4692-BFDE-013C1C8246D7}" presName="dotArrow7" presStyleLbl="alignNode1" presStyleIdx="11" presStyleCnt="12"/>
      <dgm:spPr/>
    </dgm:pt>
    <dgm:pt modelId="{8733E942-0512-4B1F-8AAA-C72385E314F5}" type="pres">
      <dgm:prSet presAssocID="{C3C5C242-73D8-459B-945F-446F5DAE9DBE}" presName="parTx1" presStyleLbl="node1" presStyleIdx="0" presStyleCnt="3"/>
      <dgm:spPr/>
    </dgm:pt>
    <dgm:pt modelId="{EE4B3EEA-3581-4170-A6F9-2C67D000D8B5}" type="pres">
      <dgm:prSet presAssocID="{6AA66962-AF11-4E5A-A2E9-E206F27296C8}" presName="picture1" presStyleCnt="0"/>
      <dgm:spPr/>
    </dgm:pt>
    <dgm:pt modelId="{3B6BA97F-FC7A-4B74-A2B2-796940031482}" type="pres">
      <dgm:prSet presAssocID="{6AA66962-AF11-4E5A-A2E9-E206F27296C8}" presName="imageRepeatNode" presStyleLbl="fgImgPlace1" presStyleIdx="0" presStyleCnt="3"/>
      <dgm:spPr/>
    </dgm:pt>
    <dgm:pt modelId="{46ECFBB6-7FC2-4B09-A532-7612167470A1}" type="pres">
      <dgm:prSet presAssocID="{8CBF76F0-0DA8-4461-BFC4-1C9407727ADE}" presName="parTx2" presStyleLbl="node1" presStyleIdx="1" presStyleCnt="3"/>
      <dgm:spPr/>
    </dgm:pt>
    <dgm:pt modelId="{D8EBF96D-4592-49A6-B301-D61ECEF7AB1E}" type="pres">
      <dgm:prSet presAssocID="{2898DD0F-11CA-4591-9378-6E4B30C1D0B1}" presName="picture2" presStyleCnt="0"/>
      <dgm:spPr/>
    </dgm:pt>
    <dgm:pt modelId="{8977528F-E16E-46B5-90ED-2D32372C568D}" type="pres">
      <dgm:prSet presAssocID="{2898DD0F-11CA-4591-9378-6E4B30C1D0B1}" presName="imageRepeatNode" presStyleLbl="fgImgPlace1" presStyleIdx="1" presStyleCnt="3"/>
      <dgm:spPr/>
    </dgm:pt>
    <dgm:pt modelId="{3F6263FE-D65E-411A-9968-25742FD4C65E}" type="pres">
      <dgm:prSet presAssocID="{209F02C7-9165-4102-90F6-349B3F1E76CF}" presName="parTx3" presStyleLbl="node1" presStyleIdx="2" presStyleCnt="3"/>
      <dgm:spPr/>
    </dgm:pt>
    <dgm:pt modelId="{014B7A77-A0AD-4340-9E63-20A489B6EDD6}" type="pres">
      <dgm:prSet presAssocID="{1227CA0E-53C4-49C1-BE82-A11AA2CD1E25}" presName="picture3" presStyleCnt="0"/>
      <dgm:spPr/>
    </dgm:pt>
    <dgm:pt modelId="{C74D9E14-9EBC-4A17-8CFE-55785E602EED}" type="pres">
      <dgm:prSet presAssocID="{1227CA0E-53C4-49C1-BE82-A11AA2CD1E25}" presName="imageRepeatNode" presStyleLbl="fgImgPlace1" presStyleIdx="2" presStyleCnt="3" custLinFactNeighborX="-7644" custLinFactNeighborY="-3822"/>
      <dgm:spPr/>
    </dgm:pt>
  </dgm:ptLst>
  <dgm:cxnLst>
    <dgm:cxn modelId="{9A61600B-F2BA-45C0-B5B6-7DB321ED9458}" type="presOf" srcId="{6AA66962-AF11-4E5A-A2E9-E206F27296C8}" destId="{3B6BA97F-FC7A-4B74-A2B2-796940031482}" srcOrd="0" destOrd="0" presId="urn:microsoft.com/office/officeart/2008/layout/AscendingPictureAccentProcess"/>
    <dgm:cxn modelId="{0BBB7825-0482-4F9C-9DA2-5FA08EC46CEE}" srcId="{D53B1BBE-25D2-4692-BFDE-013C1C8246D7}" destId="{C3C5C242-73D8-459B-945F-446F5DAE9DBE}" srcOrd="0" destOrd="0" parTransId="{FE1370FC-651A-4619-A7B6-D69460D145D6}" sibTransId="{6AA66962-AF11-4E5A-A2E9-E206F27296C8}"/>
    <dgm:cxn modelId="{F2A68D84-CC4A-4CCF-A156-066DF9702E30}" type="presOf" srcId="{209F02C7-9165-4102-90F6-349B3F1E76CF}" destId="{3F6263FE-D65E-411A-9968-25742FD4C65E}" srcOrd="0" destOrd="0" presId="urn:microsoft.com/office/officeart/2008/layout/AscendingPictureAccentProcess"/>
    <dgm:cxn modelId="{0860A186-4512-4FD6-8C64-EA1FDF244219}" type="presOf" srcId="{C3C5C242-73D8-459B-945F-446F5DAE9DBE}" destId="{8733E942-0512-4B1F-8AAA-C72385E314F5}" srcOrd="0" destOrd="0" presId="urn:microsoft.com/office/officeart/2008/layout/AscendingPictureAccentProcess"/>
    <dgm:cxn modelId="{14C3C5AC-45E1-46B5-BACB-DEC3C550F865}" srcId="{D53B1BBE-25D2-4692-BFDE-013C1C8246D7}" destId="{209F02C7-9165-4102-90F6-349B3F1E76CF}" srcOrd="2" destOrd="0" parTransId="{CCB1808E-080A-4D89-B158-77642EE570DC}" sibTransId="{1227CA0E-53C4-49C1-BE82-A11AA2CD1E25}"/>
    <dgm:cxn modelId="{568D30B1-54D3-4484-B811-25858D8E9433}" type="presOf" srcId="{2898DD0F-11CA-4591-9378-6E4B30C1D0B1}" destId="{8977528F-E16E-46B5-90ED-2D32372C568D}" srcOrd="0" destOrd="0" presId="urn:microsoft.com/office/officeart/2008/layout/AscendingPictureAccentProcess"/>
    <dgm:cxn modelId="{3DA8AEDA-4570-4D82-9D67-922C9D280047}" type="presOf" srcId="{8CBF76F0-0DA8-4461-BFC4-1C9407727ADE}" destId="{46ECFBB6-7FC2-4B09-A532-7612167470A1}" srcOrd="0" destOrd="0" presId="urn:microsoft.com/office/officeart/2008/layout/AscendingPictureAccentProcess"/>
    <dgm:cxn modelId="{DB7834DB-DFEF-4440-8B1D-2394340A80D5}" type="presOf" srcId="{1227CA0E-53C4-49C1-BE82-A11AA2CD1E25}" destId="{C74D9E14-9EBC-4A17-8CFE-55785E602EED}" srcOrd="0" destOrd="0" presId="urn:microsoft.com/office/officeart/2008/layout/AscendingPictureAccentProcess"/>
    <dgm:cxn modelId="{57DFD9E1-72D6-4EE2-AC1F-50E50745770A}" type="presOf" srcId="{D53B1BBE-25D2-4692-BFDE-013C1C8246D7}" destId="{ABEA4451-2C70-448D-9A67-FF8C82C019EA}" srcOrd="0" destOrd="0" presId="urn:microsoft.com/office/officeart/2008/layout/AscendingPictureAccentProcess"/>
    <dgm:cxn modelId="{E2363DE3-8046-464B-94E4-EECD8A24D974}" srcId="{D53B1BBE-25D2-4692-BFDE-013C1C8246D7}" destId="{8CBF76F0-0DA8-4461-BFC4-1C9407727ADE}" srcOrd="1" destOrd="0" parTransId="{98CB442C-6F8D-48A0-9D5A-4A1DD7D17225}" sibTransId="{2898DD0F-11CA-4591-9378-6E4B30C1D0B1}"/>
    <dgm:cxn modelId="{7D1B20B2-C096-4525-A3B0-21CD57B71177}" type="presParOf" srcId="{ABEA4451-2C70-448D-9A67-FF8C82C019EA}" destId="{06E9942C-ED7D-45B4-8647-8B29B2DFEA15}" srcOrd="0" destOrd="0" presId="urn:microsoft.com/office/officeart/2008/layout/AscendingPictureAccentProcess"/>
    <dgm:cxn modelId="{939FC135-DACA-45B4-98C3-D46ADA66BD9C}" type="presParOf" srcId="{ABEA4451-2C70-448D-9A67-FF8C82C019EA}" destId="{91539551-CD71-44E2-A558-CC570A5282A1}" srcOrd="1" destOrd="0" presId="urn:microsoft.com/office/officeart/2008/layout/AscendingPictureAccentProcess"/>
    <dgm:cxn modelId="{3C8644C2-9339-420B-A1F9-E62A8B7D8A9B}" type="presParOf" srcId="{ABEA4451-2C70-448D-9A67-FF8C82C019EA}" destId="{6638604C-0410-4131-8794-4E30D1330A0C}" srcOrd="2" destOrd="0" presId="urn:microsoft.com/office/officeart/2008/layout/AscendingPictureAccentProcess"/>
    <dgm:cxn modelId="{278956FF-EB99-4073-A8C2-85412C8C9592}" type="presParOf" srcId="{ABEA4451-2C70-448D-9A67-FF8C82C019EA}" destId="{62CFCC77-AFBD-45C9-A96A-4AE1BAEADD70}" srcOrd="3" destOrd="0" presId="urn:microsoft.com/office/officeart/2008/layout/AscendingPictureAccentProcess"/>
    <dgm:cxn modelId="{0D556E1D-D785-4BAF-B804-33A83866F8FE}" type="presParOf" srcId="{ABEA4451-2C70-448D-9A67-FF8C82C019EA}" destId="{1E2901AA-AA7E-4C16-A2B4-C851573EB760}" srcOrd="4" destOrd="0" presId="urn:microsoft.com/office/officeart/2008/layout/AscendingPictureAccentProcess"/>
    <dgm:cxn modelId="{57D5721B-68D5-437B-9B82-20CC14E655C7}" type="presParOf" srcId="{ABEA4451-2C70-448D-9A67-FF8C82C019EA}" destId="{ED4047C7-AED4-4EBA-87FB-0498E0B6EF3F}" srcOrd="5" destOrd="0" presId="urn:microsoft.com/office/officeart/2008/layout/AscendingPictureAccentProcess"/>
    <dgm:cxn modelId="{428D8F34-4A87-4994-86E0-9401362D8108}" type="presParOf" srcId="{ABEA4451-2C70-448D-9A67-FF8C82C019EA}" destId="{9BA602A5-1018-4B62-ABAC-B0258F14BE17}" srcOrd="6" destOrd="0" presId="urn:microsoft.com/office/officeart/2008/layout/AscendingPictureAccentProcess"/>
    <dgm:cxn modelId="{9BF3878E-0F0A-4EEC-ABDE-B273A4F897DD}" type="presParOf" srcId="{ABEA4451-2C70-448D-9A67-FF8C82C019EA}" destId="{749A3EB7-FCEB-43BA-B87E-0B04665DB6F0}" srcOrd="7" destOrd="0" presId="urn:microsoft.com/office/officeart/2008/layout/AscendingPictureAccentProcess"/>
    <dgm:cxn modelId="{AD3B4169-32B1-4D12-B0F6-DA8F8438018F}" type="presParOf" srcId="{ABEA4451-2C70-448D-9A67-FF8C82C019EA}" destId="{02CE18AF-F05F-43AF-93BA-B75AB5354220}" srcOrd="8" destOrd="0" presId="urn:microsoft.com/office/officeart/2008/layout/AscendingPictureAccentProcess"/>
    <dgm:cxn modelId="{546E3932-0731-4FB9-864A-456EB49D579D}" type="presParOf" srcId="{ABEA4451-2C70-448D-9A67-FF8C82C019EA}" destId="{E8772247-46D1-475D-AA02-0A4954131283}" srcOrd="9" destOrd="0" presId="urn:microsoft.com/office/officeart/2008/layout/AscendingPictureAccentProcess"/>
    <dgm:cxn modelId="{0F981C10-00FB-42DB-BC7B-62FB86BBF9EE}" type="presParOf" srcId="{ABEA4451-2C70-448D-9A67-FF8C82C019EA}" destId="{31A168EB-8DE9-4B0B-8BE3-C2FA52AEC008}" srcOrd="10" destOrd="0" presId="urn:microsoft.com/office/officeart/2008/layout/AscendingPictureAccentProcess"/>
    <dgm:cxn modelId="{19F43C77-717D-4279-AC16-279E597F70C6}" type="presParOf" srcId="{ABEA4451-2C70-448D-9A67-FF8C82C019EA}" destId="{D2D8E551-BBBD-4F9D-9974-C9BEEBB68C8E}" srcOrd="11" destOrd="0" presId="urn:microsoft.com/office/officeart/2008/layout/AscendingPictureAccentProcess"/>
    <dgm:cxn modelId="{07CB00C6-93AE-45D1-9F09-01AF029E635F}" type="presParOf" srcId="{ABEA4451-2C70-448D-9A67-FF8C82C019EA}" destId="{8733E942-0512-4B1F-8AAA-C72385E314F5}" srcOrd="12" destOrd="0" presId="urn:microsoft.com/office/officeart/2008/layout/AscendingPictureAccentProcess"/>
    <dgm:cxn modelId="{F81CFEA2-3BF8-4A00-A969-E33AD399F296}" type="presParOf" srcId="{ABEA4451-2C70-448D-9A67-FF8C82C019EA}" destId="{EE4B3EEA-3581-4170-A6F9-2C67D000D8B5}" srcOrd="13" destOrd="0" presId="urn:microsoft.com/office/officeart/2008/layout/AscendingPictureAccentProcess"/>
    <dgm:cxn modelId="{0BA531DE-282D-4B71-B31E-FF067EF678F8}" type="presParOf" srcId="{EE4B3EEA-3581-4170-A6F9-2C67D000D8B5}" destId="{3B6BA97F-FC7A-4B74-A2B2-796940031482}" srcOrd="0" destOrd="0" presId="urn:microsoft.com/office/officeart/2008/layout/AscendingPictureAccentProcess"/>
    <dgm:cxn modelId="{A2FD452A-B12A-4CC1-BA16-FCDDF86B7A44}" type="presParOf" srcId="{ABEA4451-2C70-448D-9A67-FF8C82C019EA}" destId="{46ECFBB6-7FC2-4B09-A532-7612167470A1}" srcOrd="14" destOrd="0" presId="urn:microsoft.com/office/officeart/2008/layout/AscendingPictureAccentProcess"/>
    <dgm:cxn modelId="{558A3ED3-A6D2-4C15-BAD5-675307B4737E}" type="presParOf" srcId="{ABEA4451-2C70-448D-9A67-FF8C82C019EA}" destId="{D8EBF96D-4592-49A6-B301-D61ECEF7AB1E}" srcOrd="15" destOrd="0" presId="urn:microsoft.com/office/officeart/2008/layout/AscendingPictureAccentProcess"/>
    <dgm:cxn modelId="{F2B13D30-43D4-47F6-A12A-C14497C9B1AC}" type="presParOf" srcId="{D8EBF96D-4592-49A6-B301-D61ECEF7AB1E}" destId="{8977528F-E16E-46B5-90ED-2D32372C568D}" srcOrd="0" destOrd="0" presId="urn:microsoft.com/office/officeart/2008/layout/AscendingPictureAccentProcess"/>
    <dgm:cxn modelId="{49148F33-6E50-49E6-A3B4-6D95FEBBDB56}" type="presParOf" srcId="{ABEA4451-2C70-448D-9A67-FF8C82C019EA}" destId="{3F6263FE-D65E-411A-9968-25742FD4C65E}" srcOrd="16" destOrd="0" presId="urn:microsoft.com/office/officeart/2008/layout/AscendingPictureAccentProcess"/>
    <dgm:cxn modelId="{8D828EEB-203F-454E-8F65-DAC4B836355D}" type="presParOf" srcId="{ABEA4451-2C70-448D-9A67-FF8C82C019EA}" destId="{014B7A77-A0AD-4340-9E63-20A489B6EDD6}" srcOrd="17" destOrd="0" presId="urn:microsoft.com/office/officeart/2008/layout/AscendingPictureAccentProcess"/>
    <dgm:cxn modelId="{8520D2F8-49AC-4BA1-B4CE-5271BE67C3C6}" type="presParOf" srcId="{014B7A77-A0AD-4340-9E63-20A489B6EDD6}" destId="{C74D9E14-9EBC-4A17-8CFE-55785E602EED}" srcOrd="0" destOrd="0" presId="urn:microsoft.com/office/officeart/2008/layout/AscendingPictureAccen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AC25DC4-BCB0-4A81-9FF6-21A8549803FA}" type="doc">
      <dgm:prSet loTypeId="urn:microsoft.com/office/officeart/2005/8/layout/vList2" loCatId="list" qsTypeId="urn:microsoft.com/office/officeart/2005/8/quickstyle/3d1" qsCatId="3D" csTypeId="urn:microsoft.com/office/officeart/2005/8/colors/colorful1" csCatId="colorful" phldr="1"/>
      <dgm:spPr/>
      <dgm:t>
        <a:bodyPr/>
        <a:lstStyle/>
        <a:p>
          <a:endParaRPr lang="es-CO"/>
        </a:p>
      </dgm:t>
    </dgm:pt>
    <dgm:pt modelId="{F422A8ED-7A07-4104-A2CF-E8EB615D62B8}">
      <dgm:prSet/>
      <dgm:spPr>
        <a:solidFill>
          <a:schemeClr val="accent5"/>
        </a:solidFill>
      </dgm:spPr>
      <dgm:t>
        <a:bodyPr/>
        <a:lstStyle/>
        <a:p>
          <a:pPr rtl="0"/>
          <a:r>
            <a:rPr lang="es-CO" dirty="0">
              <a:solidFill>
                <a:srgbClr val="002060"/>
              </a:solidFill>
              <a:latin typeface="Montserrat" panose="00000500000000000000" pitchFamily="2" charset="0"/>
            </a:rPr>
            <a:t>Pérdida  de  la  audición de  más  de  30 decibeles  en  3 frecuencias  consecutivas en  menos  de  72 horas.</a:t>
          </a:r>
        </a:p>
      </dgm:t>
    </dgm:pt>
    <dgm:pt modelId="{EA52F2D1-4C82-4C47-8D09-B3B9F262327F}" type="parTrans" cxnId="{FDDB0720-FCBF-4094-AF5D-DB7D2BEA9401}">
      <dgm:prSet/>
      <dgm:spPr/>
      <dgm:t>
        <a:bodyPr/>
        <a:lstStyle/>
        <a:p>
          <a:endParaRPr lang="es-CO"/>
        </a:p>
      </dgm:t>
    </dgm:pt>
    <dgm:pt modelId="{E22BE2F1-449C-4E7A-A282-E1B3FF83F4FB}" type="sibTrans" cxnId="{FDDB0720-FCBF-4094-AF5D-DB7D2BEA9401}">
      <dgm:prSet/>
      <dgm:spPr/>
      <dgm:t>
        <a:bodyPr/>
        <a:lstStyle/>
        <a:p>
          <a:endParaRPr lang="es-CO"/>
        </a:p>
      </dgm:t>
    </dgm:pt>
    <dgm:pt modelId="{C949F8B6-45CE-47B3-9298-3693FE600F0B}">
      <dgm:prSet/>
      <dgm:spPr>
        <a:solidFill>
          <a:schemeClr val="accent1">
            <a:lumMod val="20000"/>
            <a:lumOff val="80000"/>
          </a:schemeClr>
        </a:solidFill>
      </dgm:spPr>
      <dgm:t>
        <a:bodyPr/>
        <a:lstStyle/>
        <a:p>
          <a:pPr rtl="0"/>
          <a:r>
            <a:rPr lang="es-CO" dirty="0">
              <a:solidFill>
                <a:srgbClr val="002060"/>
              </a:solidFill>
              <a:latin typeface="Montserrat" panose="00000500000000000000" pitchFamily="2" charset="0"/>
            </a:rPr>
            <a:t>Siempre debe realizarse una RM para descartar patología del ángulo </a:t>
          </a:r>
          <a:r>
            <a:rPr lang="es-CO" dirty="0" err="1">
              <a:solidFill>
                <a:srgbClr val="002060"/>
              </a:solidFill>
              <a:latin typeface="Montserrat" panose="00000500000000000000" pitchFamily="2" charset="0"/>
            </a:rPr>
            <a:t>pontocerebeloso</a:t>
          </a:r>
          <a:r>
            <a:rPr lang="es-CO" dirty="0">
              <a:solidFill>
                <a:srgbClr val="002060"/>
              </a:solidFill>
              <a:latin typeface="Montserrat" panose="00000500000000000000" pitchFamily="2" charset="0"/>
            </a:rPr>
            <a:t>.</a:t>
          </a:r>
          <a:endParaRPr lang="es-CO" dirty="0">
            <a:latin typeface="Montserrat" panose="00000500000000000000" pitchFamily="2" charset="0"/>
          </a:endParaRPr>
        </a:p>
      </dgm:t>
    </dgm:pt>
    <dgm:pt modelId="{EEEF004E-467A-4BB4-863D-8925BB787D2F}" type="parTrans" cxnId="{5F45674D-6FBD-42D6-9639-7D7B069CEC4D}">
      <dgm:prSet/>
      <dgm:spPr/>
      <dgm:t>
        <a:bodyPr/>
        <a:lstStyle/>
        <a:p>
          <a:endParaRPr lang="es-CO"/>
        </a:p>
      </dgm:t>
    </dgm:pt>
    <dgm:pt modelId="{63247EE4-584F-4B15-BBA5-C8B2BC9894C3}" type="sibTrans" cxnId="{5F45674D-6FBD-42D6-9639-7D7B069CEC4D}">
      <dgm:prSet/>
      <dgm:spPr/>
      <dgm:t>
        <a:bodyPr/>
        <a:lstStyle/>
        <a:p>
          <a:endParaRPr lang="es-CO"/>
        </a:p>
      </dgm:t>
    </dgm:pt>
    <dgm:pt modelId="{C5D3DC17-9204-422F-BCBB-38FF868ADE57}">
      <dgm:prSet/>
      <dgm:spPr>
        <a:solidFill>
          <a:schemeClr val="accent1">
            <a:lumMod val="60000"/>
            <a:lumOff val="40000"/>
          </a:schemeClr>
        </a:solidFill>
      </dgm:spPr>
      <dgm:t>
        <a:bodyPr/>
        <a:lstStyle/>
        <a:p>
          <a:pPr rtl="0"/>
          <a:r>
            <a:rPr lang="es-CO" dirty="0">
              <a:solidFill>
                <a:srgbClr val="002060"/>
              </a:solidFill>
              <a:latin typeface="Montserrat" panose="00000500000000000000" pitchFamily="2" charset="0"/>
            </a:rPr>
            <a:t>Tratamiento: esteroides </a:t>
          </a:r>
          <a:r>
            <a:rPr lang="es-CO" b="1" dirty="0">
              <a:solidFill>
                <a:srgbClr val="002060"/>
              </a:solidFill>
              <a:latin typeface="Montserrat" panose="00000500000000000000" pitchFamily="2" charset="0"/>
            </a:rPr>
            <a:t>1mg/kg/ día  </a:t>
          </a:r>
          <a:r>
            <a:rPr lang="es-CO" dirty="0">
              <a:solidFill>
                <a:srgbClr val="002060"/>
              </a:solidFill>
              <a:latin typeface="Montserrat" panose="00000500000000000000" pitchFamily="2" charset="0"/>
            </a:rPr>
            <a:t>de 10 a 14 días  y  remitir  a  otorrinolaringología.</a:t>
          </a:r>
        </a:p>
      </dgm:t>
    </dgm:pt>
    <dgm:pt modelId="{4BEE68A0-7AC5-4F49-815F-1AE39229F007}" type="parTrans" cxnId="{8C412927-6980-4227-9E70-109FE054B99E}">
      <dgm:prSet/>
      <dgm:spPr/>
      <dgm:t>
        <a:bodyPr/>
        <a:lstStyle/>
        <a:p>
          <a:endParaRPr lang="es-CO"/>
        </a:p>
      </dgm:t>
    </dgm:pt>
    <dgm:pt modelId="{E39A770E-8035-4494-B8EE-4E00A1B8DACC}" type="sibTrans" cxnId="{8C412927-6980-4227-9E70-109FE054B99E}">
      <dgm:prSet/>
      <dgm:spPr/>
      <dgm:t>
        <a:bodyPr/>
        <a:lstStyle/>
        <a:p>
          <a:endParaRPr lang="es-CO"/>
        </a:p>
      </dgm:t>
    </dgm:pt>
    <dgm:pt modelId="{A4383506-DE2A-4C22-BDFF-6C6AE069EE38}" type="pres">
      <dgm:prSet presAssocID="{0AC25DC4-BCB0-4A81-9FF6-21A8549803FA}" presName="linear" presStyleCnt="0">
        <dgm:presLayoutVars>
          <dgm:animLvl val="lvl"/>
          <dgm:resizeHandles val="exact"/>
        </dgm:presLayoutVars>
      </dgm:prSet>
      <dgm:spPr/>
    </dgm:pt>
    <dgm:pt modelId="{94975FF9-6FA3-4491-98E4-680D688CEAB0}" type="pres">
      <dgm:prSet presAssocID="{F422A8ED-7A07-4104-A2CF-E8EB615D62B8}" presName="parentText" presStyleLbl="node1" presStyleIdx="0" presStyleCnt="3">
        <dgm:presLayoutVars>
          <dgm:chMax val="0"/>
          <dgm:bulletEnabled val="1"/>
        </dgm:presLayoutVars>
      </dgm:prSet>
      <dgm:spPr/>
    </dgm:pt>
    <dgm:pt modelId="{B79A2D24-F9D2-4160-85DA-C8F1FF13A249}" type="pres">
      <dgm:prSet presAssocID="{E22BE2F1-449C-4E7A-A282-E1B3FF83F4FB}" presName="spacer" presStyleCnt="0"/>
      <dgm:spPr/>
    </dgm:pt>
    <dgm:pt modelId="{F837B217-803B-4C05-859F-056110B6ECD5}" type="pres">
      <dgm:prSet presAssocID="{C949F8B6-45CE-47B3-9298-3693FE600F0B}" presName="parentText" presStyleLbl="node1" presStyleIdx="1" presStyleCnt="3">
        <dgm:presLayoutVars>
          <dgm:chMax val="0"/>
          <dgm:bulletEnabled val="1"/>
        </dgm:presLayoutVars>
      </dgm:prSet>
      <dgm:spPr/>
    </dgm:pt>
    <dgm:pt modelId="{B8B216EA-50EA-4344-B42F-39FCDB6CDF2A}" type="pres">
      <dgm:prSet presAssocID="{63247EE4-584F-4B15-BBA5-C8B2BC9894C3}" presName="spacer" presStyleCnt="0"/>
      <dgm:spPr/>
    </dgm:pt>
    <dgm:pt modelId="{A1808785-ABD6-44E0-99F9-5ED20ABE212B}" type="pres">
      <dgm:prSet presAssocID="{C5D3DC17-9204-422F-BCBB-38FF868ADE57}" presName="parentText" presStyleLbl="node1" presStyleIdx="2" presStyleCnt="3">
        <dgm:presLayoutVars>
          <dgm:chMax val="0"/>
          <dgm:bulletEnabled val="1"/>
        </dgm:presLayoutVars>
      </dgm:prSet>
      <dgm:spPr/>
    </dgm:pt>
  </dgm:ptLst>
  <dgm:cxnLst>
    <dgm:cxn modelId="{FDDB0720-FCBF-4094-AF5D-DB7D2BEA9401}" srcId="{0AC25DC4-BCB0-4A81-9FF6-21A8549803FA}" destId="{F422A8ED-7A07-4104-A2CF-E8EB615D62B8}" srcOrd="0" destOrd="0" parTransId="{EA52F2D1-4C82-4C47-8D09-B3B9F262327F}" sibTransId="{E22BE2F1-449C-4E7A-A282-E1B3FF83F4FB}"/>
    <dgm:cxn modelId="{8C412927-6980-4227-9E70-109FE054B99E}" srcId="{0AC25DC4-BCB0-4A81-9FF6-21A8549803FA}" destId="{C5D3DC17-9204-422F-BCBB-38FF868ADE57}" srcOrd="2" destOrd="0" parTransId="{4BEE68A0-7AC5-4F49-815F-1AE39229F007}" sibTransId="{E39A770E-8035-4494-B8EE-4E00A1B8DACC}"/>
    <dgm:cxn modelId="{11E2A32E-6AB8-4D0C-AA60-9370C5D1C7CE}" type="presOf" srcId="{C5D3DC17-9204-422F-BCBB-38FF868ADE57}" destId="{A1808785-ABD6-44E0-99F9-5ED20ABE212B}" srcOrd="0" destOrd="0" presId="urn:microsoft.com/office/officeart/2005/8/layout/vList2"/>
    <dgm:cxn modelId="{5F45674D-6FBD-42D6-9639-7D7B069CEC4D}" srcId="{0AC25DC4-BCB0-4A81-9FF6-21A8549803FA}" destId="{C949F8B6-45CE-47B3-9298-3693FE600F0B}" srcOrd="1" destOrd="0" parTransId="{EEEF004E-467A-4BB4-863D-8925BB787D2F}" sibTransId="{63247EE4-584F-4B15-BBA5-C8B2BC9894C3}"/>
    <dgm:cxn modelId="{E34A179E-5CD2-4335-B5FD-DADD5FAF326B}" type="presOf" srcId="{0AC25DC4-BCB0-4A81-9FF6-21A8549803FA}" destId="{A4383506-DE2A-4C22-BDFF-6C6AE069EE38}" srcOrd="0" destOrd="0" presId="urn:microsoft.com/office/officeart/2005/8/layout/vList2"/>
    <dgm:cxn modelId="{5F101EC3-4832-485D-A759-67DF4CE2D2A3}" type="presOf" srcId="{C949F8B6-45CE-47B3-9298-3693FE600F0B}" destId="{F837B217-803B-4C05-859F-056110B6ECD5}" srcOrd="0" destOrd="0" presId="urn:microsoft.com/office/officeart/2005/8/layout/vList2"/>
    <dgm:cxn modelId="{FE29F1CA-C947-4CF3-9A71-785CFC584475}" type="presOf" srcId="{F422A8ED-7A07-4104-A2CF-E8EB615D62B8}" destId="{94975FF9-6FA3-4491-98E4-680D688CEAB0}" srcOrd="0" destOrd="0" presId="urn:microsoft.com/office/officeart/2005/8/layout/vList2"/>
    <dgm:cxn modelId="{7E018CF8-91E0-43D3-8FCD-1203814F543E}" type="presParOf" srcId="{A4383506-DE2A-4C22-BDFF-6C6AE069EE38}" destId="{94975FF9-6FA3-4491-98E4-680D688CEAB0}" srcOrd="0" destOrd="0" presId="urn:microsoft.com/office/officeart/2005/8/layout/vList2"/>
    <dgm:cxn modelId="{D20B9CA2-0FCA-44E3-8B5B-BCFF57852015}" type="presParOf" srcId="{A4383506-DE2A-4C22-BDFF-6C6AE069EE38}" destId="{B79A2D24-F9D2-4160-85DA-C8F1FF13A249}" srcOrd="1" destOrd="0" presId="urn:microsoft.com/office/officeart/2005/8/layout/vList2"/>
    <dgm:cxn modelId="{F7DF0542-D124-487B-BABF-84A2A604B0A2}" type="presParOf" srcId="{A4383506-DE2A-4C22-BDFF-6C6AE069EE38}" destId="{F837B217-803B-4C05-859F-056110B6ECD5}" srcOrd="2" destOrd="0" presId="urn:microsoft.com/office/officeart/2005/8/layout/vList2"/>
    <dgm:cxn modelId="{D57154F7-5CCF-4576-BA01-F6052680C125}" type="presParOf" srcId="{A4383506-DE2A-4C22-BDFF-6C6AE069EE38}" destId="{B8B216EA-50EA-4344-B42F-39FCDB6CDF2A}" srcOrd="3" destOrd="0" presId="urn:microsoft.com/office/officeart/2005/8/layout/vList2"/>
    <dgm:cxn modelId="{29BE4152-4974-4591-9DD2-005CA9F3741B}" type="presParOf" srcId="{A4383506-DE2A-4C22-BDFF-6C6AE069EE38}" destId="{A1808785-ABD6-44E0-99F9-5ED20ABE212B}"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8ECA256-E9C6-6744-922A-BE36A54E07F9}" type="doc">
      <dgm:prSet loTypeId="urn:microsoft.com/office/officeart/2005/8/layout/pList1" loCatId="" qsTypeId="urn:microsoft.com/office/officeart/2005/8/quickstyle/simple4" qsCatId="simple" csTypeId="urn:microsoft.com/office/officeart/2005/8/colors/accent1_2" csCatId="accent1" phldr="1"/>
      <dgm:spPr/>
      <dgm:t>
        <a:bodyPr/>
        <a:lstStyle/>
        <a:p>
          <a:endParaRPr lang="es-ES"/>
        </a:p>
      </dgm:t>
    </dgm:pt>
    <dgm:pt modelId="{8D49452F-EE34-784C-94AD-59EBCD50B66D}">
      <dgm:prSet phldrT="[Texto]"/>
      <dgm:spPr/>
      <dgm:t>
        <a:bodyPr/>
        <a:lstStyle/>
        <a:p>
          <a:r>
            <a:rPr lang="es-ES" dirty="0">
              <a:solidFill>
                <a:srgbClr val="002060"/>
              </a:solidFill>
              <a:latin typeface="Montserrat" panose="00000500000000000000" pitchFamily="2" charset="0"/>
            </a:rPr>
            <a:t>ANTIBIÓTICOS (</a:t>
          </a:r>
          <a:r>
            <a:rPr lang="es-ES" dirty="0" err="1">
              <a:solidFill>
                <a:srgbClr val="002060"/>
              </a:solidFill>
              <a:latin typeface="Montserrat" panose="00000500000000000000" pitchFamily="2" charset="0"/>
            </a:rPr>
            <a:t>Aminoglicósidos</a:t>
          </a:r>
          <a:r>
            <a:rPr lang="es-ES" dirty="0">
              <a:solidFill>
                <a:srgbClr val="002060"/>
              </a:solidFill>
              <a:latin typeface="Montserrat" panose="00000500000000000000" pitchFamily="2" charset="0"/>
            </a:rPr>
            <a:t>)</a:t>
          </a:r>
        </a:p>
      </dgm:t>
    </dgm:pt>
    <dgm:pt modelId="{6953BF7A-A83D-8541-B8B2-6AA7A9E25339}" type="parTrans" cxnId="{B329D3C2-C190-DC41-BA80-778C5B18DE65}">
      <dgm:prSet/>
      <dgm:spPr/>
      <dgm:t>
        <a:bodyPr/>
        <a:lstStyle/>
        <a:p>
          <a:endParaRPr lang="es-ES">
            <a:solidFill>
              <a:srgbClr val="002060"/>
            </a:solidFill>
          </a:endParaRPr>
        </a:p>
      </dgm:t>
    </dgm:pt>
    <dgm:pt modelId="{462BE7E3-D0A7-C440-A4D9-7B4AF7694196}" type="sibTrans" cxnId="{B329D3C2-C190-DC41-BA80-778C5B18DE65}">
      <dgm:prSet/>
      <dgm:spPr/>
      <dgm:t>
        <a:bodyPr/>
        <a:lstStyle/>
        <a:p>
          <a:endParaRPr lang="es-ES">
            <a:solidFill>
              <a:srgbClr val="002060"/>
            </a:solidFill>
          </a:endParaRPr>
        </a:p>
      </dgm:t>
    </dgm:pt>
    <dgm:pt modelId="{97B0B12D-020B-D641-B28C-CAF607016AE9}">
      <dgm:prSet phldrT="[Texto]"/>
      <dgm:spPr/>
      <dgm:t>
        <a:bodyPr/>
        <a:lstStyle/>
        <a:p>
          <a:r>
            <a:rPr lang="es-ES" dirty="0">
              <a:solidFill>
                <a:srgbClr val="002060"/>
              </a:solidFill>
              <a:latin typeface="Montserrat" panose="00000500000000000000" pitchFamily="2" charset="0"/>
            </a:rPr>
            <a:t>SALICILATOS</a:t>
          </a:r>
        </a:p>
        <a:p>
          <a:r>
            <a:rPr lang="es-ES" dirty="0">
              <a:solidFill>
                <a:srgbClr val="002060"/>
              </a:solidFill>
              <a:latin typeface="Montserrat" panose="00000500000000000000" pitchFamily="2" charset="0"/>
            </a:rPr>
            <a:t>AINES</a:t>
          </a:r>
        </a:p>
      </dgm:t>
    </dgm:pt>
    <dgm:pt modelId="{B34748DF-C112-DB48-9BD3-512855B68E93}" type="parTrans" cxnId="{4369DB70-52CD-7546-B881-C19278F819CD}">
      <dgm:prSet/>
      <dgm:spPr/>
      <dgm:t>
        <a:bodyPr/>
        <a:lstStyle/>
        <a:p>
          <a:endParaRPr lang="es-ES">
            <a:solidFill>
              <a:srgbClr val="002060"/>
            </a:solidFill>
          </a:endParaRPr>
        </a:p>
      </dgm:t>
    </dgm:pt>
    <dgm:pt modelId="{10509F8B-6DE8-8C44-8752-2430D710B65E}" type="sibTrans" cxnId="{4369DB70-52CD-7546-B881-C19278F819CD}">
      <dgm:prSet/>
      <dgm:spPr/>
      <dgm:t>
        <a:bodyPr/>
        <a:lstStyle/>
        <a:p>
          <a:endParaRPr lang="es-ES">
            <a:solidFill>
              <a:srgbClr val="002060"/>
            </a:solidFill>
          </a:endParaRPr>
        </a:p>
      </dgm:t>
    </dgm:pt>
    <dgm:pt modelId="{7F59D4C8-9FC1-7341-8ECF-89FF14DB36DB}">
      <dgm:prSet phldrT="[Texto]"/>
      <dgm:spPr/>
      <dgm:t>
        <a:bodyPr/>
        <a:lstStyle/>
        <a:p>
          <a:r>
            <a:rPr lang="es-ES" dirty="0">
              <a:solidFill>
                <a:srgbClr val="002060"/>
              </a:solidFill>
              <a:latin typeface="Montserrat" panose="00000500000000000000" pitchFamily="2" charset="0"/>
            </a:rPr>
            <a:t>DIURÉTICOS DE ASA</a:t>
          </a:r>
        </a:p>
      </dgm:t>
    </dgm:pt>
    <dgm:pt modelId="{ABF447BA-1F90-F243-95AF-77E9E41B3BA0}" type="parTrans" cxnId="{AF9EC0C2-4068-A740-94AB-86A3EFA25E68}">
      <dgm:prSet/>
      <dgm:spPr/>
      <dgm:t>
        <a:bodyPr/>
        <a:lstStyle/>
        <a:p>
          <a:endParaRPr lang="es-ES">
            <a:solidFill>
              <a:srgbClr val="002060"/>
            </a:solidFill>
          </a:endParaRPr>
        </a:p>
      </dgm:t>
    </dgm:pt>
    <dgm:pt modelId="{5670191A-4876-E34A-B723-F797AF0C553B}" type="sibTrans" cxnId="{AF9EC0C2-4068-A740-94AB-86A3EFA25E68}">
      <dgm:prSet/>
      <dgm:spPr/>
      <dgm:t>
        <a:bodyPr/>
        <a:lstStyle/>
        <a:p>
          <a:endParaRPr lang="es-ES">
            <a:solidFill>
              <a:srgbClr val="002060"/>
            </a:solidFill>
          </a:endParaRPr>
        </a:p>
      </dgm:t>
    </dgm:pt>
    <dgm:pt modelId="{30F12124-440D-C940-80E6-2631924C5554}">
      <dgm:prSet phldrT="[Texto]"/>
      <dgm:spPr/>
      <dgm:t>
        <a:bodyPr/>
        <a:lstStyle/>
        <a:p>
          <a:r>
            <a:rPr lang="es-ES" dirty="0">
              <a:solidFill>
                <a:srgbClr val="002060"/>
              </a:solidFill>
              <a:latin typeface="Montserrat" panose="00000500000000000000" pitchFamily="2" charset="0"/>
            </a:rPr>
            <a:t>METALES PESADOS</a:t>
          </a:r>
        </a:p>
      </dgm:t>
    </dgm:pt>
    <dgm:pt modelId="{F9CFB4AD-5E52-2441-8304-231A94463F32}" type="parTrans" cxnId="{2249A58D-E96D-3F43-88D1-A67112670F7F}">
      <dgm:prSet/>
      <dgm:spPr/>
      <dgm:t>
        <a:bodyPr/>
        <a:lstStyle/>
        <a:p>
          <a:endParaRPr lang="es-ES">
            <a:solidFill>
              <a:srgbClr val="002060"/>
            </a:solidFill>
          </a:endParaRPr>
        </a:p>
      </dgm:t>
    </dgm:pt>
    <dgm:pt modelId="{1EB54108-084B-464D-BBB8-DE756109EA25}" type="sibTrans" cxnId="{2249A58D-E96D-3F43-88D1-A67112670F7F}">
      <dgm:prSet/>
      <dgm:spPr/>
      <dgm:t>
        <a:bodyPr/>
        <a:lstStyle/>
        <a:p>
          <a:endParaRPr lang="es-ES">
            <a:solidFill>
              <a:srgbClr val="002060"/>
            </a:solidFill>
          </a:endParaRPr>
        </a:p>
      </dgm:t>
    </dgm:pt>
    <dgm:pt modelId="{B762755B-DB3B-D44B-8789-81619C348107}">
      <dgm:prSet/>
      <dgm:spPr/>
      <dgm:t>
        <a:bodyPr/>
        <a:lstStyle/>
        <a:p>
          <a:r>
            <a:rPr lang="es-ES" dirty="0">
              <a:solidFill>
                <a:srgbClr val="002060"/>
              </a:solidFill>
              <a:latin typeface="Montserrat" panose="00000500000000000000" pitchFamily="2" charset="0"/>
            </a:rPr>
            <a:t>CARBOPLATINO-CISPLATINO</a:t>
          </a:r>
        </a:p>
      </dgm:t>
    </dgm:pt>
    <dgm:pt modelId="{1384F9CA-8DFF-2149-89F1-1BAB0A8968D9}" type="parTrans" cxnId="{68F035AF-FE64-C547-9184-83DB9339B065}">
      <dgm:prSet/>
      <dgm:spPr/>
      <dgm:t>
        <a:bodyPr/>
        <a:lstStyle/>
        <a:p>
          <a:endParaRPr lang="es-ES">
            <a:solidFill>
              <a:srgbClr val="002060"/>
            </a:solidFill>
          </a:endParaRPr>
        </a:p>
      </dgm:t>
    </dgm:pt>
    <dgm:pt modelId="{3B5682B0-EE75-E24C-8F6B-B6687068420E}" type="sibTrans" cxnId="{68F035AF-FE64-C547-9184-83DB9339B065}">
      <dgm:prSet/>
      <dgm:spPr/>
      <dgm:t>
        <a:bodyPr/>
        <a:lstStyle/>
        <a:p>
          <a:endParaRPr lang="es-ES">
            <a:solidFill>
              <a:srgbClr val="002060"/>
            </a:solidFill>
          </a:endParaRPr>
        </a:p>
      </dgm:t>
    </dgm:pt>
    <dgm:pt modelId="{0B63FE98-23E9-AE40-8D86-73CCCED69044}">
      <dgm:prSet/>
      <dgm:spPr/>
      <dgm:t>
        <a:bodyPr/>
        <a:lstStyle/>
        <a:p>
          <a:r>
            <a:rPr lang="es-ES" dirty="0">
              <a:solidFill>
                <a:srgbClr val="002060"/>
              </a:solidFill>
              <a:latin typeface="Montserrat" panose="00000500000000000000" pitchFamily="2" charset="0"/>
            </a:rPr>
            <a:t>ANTIMALÁRICOS</a:t>
          </a:r>
        </a:p>
      </dgm:t>
    </dgm:pt>
    <dgm:pt modelId="{30553345-E0CA-3740-AB1F-2B629278AAA8}" type="parTrans" cxnId="{32212B5E-0574-C344-BF08-98AABD2A3CC4}">
      <dgm:prSet/>
      <dgm:spPr/>
      <dgm:t>
        <a:bodyPr/>
        <a:lstStyle/>
        <a:p>
          <a:endParaRPr lang="es-ES">
            <a:solidFill>
              <a:srgbClr val="002060"/>
            </a:solidFill>
          </a:endParaRPr>
        </a:p>
      </dgm:t>
    </dgm:pt>
    <dgm:pt modelId="{86CC3298-6809-CF49-88AC-65FD36725D79}" type="sibTrans" cxnId="{32212B5E-0574-C344-BF08-98AABD2A3CC4}">
      <dgm:prSet/>
      <dgm:spPr/>
      <dgm:t>
        <a:bodyPr/>
        <a:lstStyle/>
        <a:p>
          <a:endParaRPr lang="es-ES">
            <a:solidFill>
              <a:srgbClr val="002060"/>
            </a:solidFill>
          </a:endParaRPr>
        </a:p>
      </dgm:t>
    </dgm:pt>
    <dgm:pt modelId="{286A603D-6AA7-D34A-A899-2F08651D3717}" type="pres">
      <dgm:prSet presAssocID="{68ECA256-E9C6-6744-922A-BE36A54E07F9}" presName="Name0" presStyleCnt="0">
        <dgm:presLayoutVars>
          <dgm:dir/>
          <dgm:resizeHandles val="exact"/>
        </dgm:presLayoutVars>
      </dgm:prSet>
      <dgm:spPr/>
    </dgm:pt>
    <dgm:pt modelId="{65474ACC-FD44-D546-83B9-A278333727E0}" type="pres">
      <dgm:prSet presAssocID="{8D49452F-EE34-784C-94AD-59EBCD50B66D}" presName="compNode" presStyleCnt="0"/>
      <dgm:spPr/>
    </dgm:pt>
    <dgm:pt modelId="{787E1CAB-FC5D-FB4D-9051-C007425DC201}" type="pres">
      <dgm:prSet presAssocID="{8D49452F-EE34-784C-94AD-59EBCD50B66D}" presName="pictRect" presStyleLbl="node1" presStyleIdx="0" presStyleCnt="6" custLinFactNeighborX="-4405" custLinFactNeighborY="577"/>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A270128B-4D67-BB48-91E7-71D0A48F3283}" type="pres">
      <dgm:prSet presAssocID="{8D49452F-EE34-784C-94AD-59EBCD50B66D}" presName="textRect" presStyleLbl="revTx" presStyleIdx="0" presStyleCnt="6">
        <dgm:presLayoutVars>
          <dgm:bulletEnabled val="1"/>
        </dgm:presLayoutVars>
      </dgm:prSet>
      <dgm:spPr/>
    </dgm:pt>
    <dgm:pt modelId="{BAA3E674-BAB7-A744-A085-0D61B3D0D38C}" type="pres">
      <dgm:prSet presAssocID="{462BE7E3-D0A7-C440-A4D9-7B4AF7694196}" presName="sibTrans" presStyleLbl="sibTrans2D1" presStyleIdx="0" presStyleCnt="0"/>
      <dgm:spPr/>
    </dgm:pt>
    <dgm:pt modelId="{0956B529-AED3-E745-98DD-4D507F176B59}" type="pres">
      <dgm:prSet presAssocID="{B762755B-DB3B-D44B-8789-81619C348107}" presName="compNode" presStyleCnt="0"/>
      <dgm:spPr/>
    </dgm:pt>
    <dgm:pt modelId="{4CB71DB0-D313-4541-845A-5DC45A4DC851}" type="pres">
      <dgm:prSet presAssocID="{B762755B-DB3B-D44B-8789-81619C348107}" presName="pictRect" presStyleLbl="node1" presStyleIdx="1" presStyleCnt="6"/>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1F710BAF-5F12-4B46-B7D6-707B7CA14143}" type="pres">
      <dgm:prSet presAssocID="{B762755B-DB3B-D44B-8789-81619C348107}" presName="textRect" presStyleLbl="revTx" presStyleIdx="1" presStyleCnt="6">
        <dgm:presLayoutVars>
          <dgm:bulletEnabled val="1"/>
        </dgm:presLayoutVars>
      </dgm:prSet>
      <dgm:spPr/>
    </dgm:pt>
    <dgm:pt modelId="{26ABA3BB-A6F9-0B45-82B6-0A3778A5DCAA}" type="pres">
      <dgm:prSet presAssocID="{3B5682B0-EE75-E24C-8F6B-B6687068420E}" presName="sibTrans" presStyleLbl="sibTrans2D1" presStyleIdx="0" presStyleCnt="0"/>
      <dgm:spPr/>
    </dgm:pt>
    <dgm:pt modelId="{32433426-EA1C-1D46-A7DF-647168D3C05D}" type="pres">
      <dgm:prSet presAssocID="{0B63FE98-23E9-AE40-8D86-73CCCED69044}" presName="compNode" presStyleCnt="0"/>
      <dgm:spPr/>
    </dgm:pt>
    <dgm:pt modelId="{0D8813E3-DDF3-AD44-9E77-E4FFDE7C2E90}" type="pres">
      <dgm:prSet presAssocID="{0B63FE98-23E9-AE40-8D86-73CCCED69044}" presName="pictRect" presStyleLbl="node1" presStyleIdx="2" presStyleCnt="6" custLinFactNeighborX="719" custLinFactNeighborY="4558"/>
      <dgm:spPr>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677C5490-1681-5749-A9C9-3EEB58521DBB}" type="pres">
      <dgm:prSet presAssocID="{0B63FE98-23E9-AE40-8D86-73CCCED69044}" presName="textRect" presStyleLbl="revTx" presStyleIdx="2" presStyleCnt="6">
        <dgm:presLayoutVars>
          <dgm:bulletEnabled val="1"/>
        </dgm:presLayoutVars>
      </dgm:prSet>
      <dgm:spPr/>
    </dgm:pt>
    <dgm:pt modelId="{3FD6444D-F1DF-D04A-800E-E90A51E7BCB5}" type="pres">
      <dgm:prSet presAssocID="{86CC3298-6809-CF49-88AC-65FD36725D79}" presName="sibTrans" presStyleLbl="sibTrans2D1" presStyleIdx="0" presStyleCnt="0"/>
      <dgm:spPr/>
    </dgm:pt>
    <dgm:pt modelId="{29EDA12C-7FA7-014E-AD93-FE1266B64E89}" type="pres">
      <dgm:prSet presAssocID="{97B0B12D-020B-D641-B28C-CAF607016AE9}" presName="compNode" presStyleCnt="0"/>
      <dgm:spPr/>
    </dgm:pt>
    <dgm:pt modelId="{A3905FE1-A1C6-2F49-9718-E7782B717028}" type="pres">
      <dgm:prSet presAssocID="{97B0B12D-020B-D641-B28C-CAF607016AE9}" presName="pictRect" presStyleLbl="node1" presStyleIdx="3" presStyleCnt="6"/>
      <dgm:spPr>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3A951074-99C0-CB43-BD8C-5C58BA6AF79E}" type="pres">
      <dgm:prSet presAssocID="{97B0B12D-020B-D641-B28C-CAF607016AE9}" presName="textRect" presStyleLbl="revTx" presStyleIdx="3" presStyleCnt="6">
        <dgm:presLayoutVars>
          <dgm:bulletEnabled val="1"/>
        </dgm:presLayoutVars>
      </dgm:prSet>
      <dgm:spPr/>
    </dgm:pt>
    <dgm:pt modelId="{F4B79D8A-A810-0544-BBD8-BA02DECD9CD4}" type="pres">
      <dgm:prSet presAssocID="{10509F8B-6DE8-8C44-8752-2430D710B65E}" presName="sibTrans" presStyleLbl="sibTrans2D1" presStyleIdx="0" presStyleCnt="0"/>
      <dgm:spPr/>
    </dgm:pt>
    <dgm:pt modelId="{9031ECE1-95DB-444C-A2DA-05A9AA7B0882}" type="pres">
      <dgm:prSet presAssocID="{7F59D4C8-9FC1-7341-8ECF-89FF14DB36DB}" presName="compNode" presStyleCnt="0"/>
      <dgm:spPr/>
    </dgm:pt>
    <dgm:pt modelId="{6E0593FB-2D47-CC41-B1B2-7DD33557C79D}" type="pres">
      <dgm:prSet presAssocID="{7F59D4C8-9FC1-7341-8ECF-89FF14DB36DB}" presName="pictRect" presStyleLbl="node1" presStyleIdx="4" presStyleCnt="6"/>
      <dgm:spPr>
        <a:blipFill>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pt>
    <dgm:pt modelId="{836C0361-0BCC-C24F-84ED-8B89E9879725}" type="pres">
      <dgm:prSet presAssocID="{7F59D4C8-9FC1-7341-8ECF-89FF14DB36DB}" presName="textRect" presStyleLbl="revTx" presStyleIdx="4" presStyleCnt="6">
        <dgm:presLayoutVars>
          <dgm:bulletEnabled val="1"/>
        </dgm:presLayoutVars>
      </dgm:prSet>
      <dgm:spPr/>
    </dgm:pt>
    <dgm:pt modelId="{C298D497-FCCF-5C46-B9F3-C3A3DE484B96}" type="pres">
      <dgm:prSet presAssocID="{5670191A-4876-E34A-B723-F797AF0C553B}" presName="sibTrans" presStyleLbl="sibTrans2D1" presStyleIdx="0" presStyleCnt="0"/>
      <dgm:spPr/>
    </dgm:pt>
    <dgm:pt modelId="{AC52E6AD-E26E-3F44-B911-9BCF065FA09D}" type="pres">
      <dgm:prSet presAssocID="{30F12124-440D-C940-80E6-2631924C5554}" presName="compNode" presStyleCnt="0"/>
      <dgm:spPr/>
    </dgm:pt>
    <dgm:pt modelId="{9503CA19-B537-AA4F-AD4E-BC55433C3E58}" type="pres">
      <dgm:prSet presAssocID="{30F12124-440D-C940-80E6-2631924C5554}" presName="pictRect" presStyleLbl="node1" presStyleIdx="5" presStyleCnt="6"/>
      <dgm:spPr>
        <a:blipFill>
          <a:blip xmlns:r="http://schemas.openxmlformats.org/officeDocument/2006/relationships" r:embed="rId6" cstate="email">
            <a:extLst>
              <a:ext uri="{28A0092B-C50C-407E-A947-70E740481C1C}">
                <a14:useLocalDpi xmlns:a14="http://schemas.microsoft.com/office/drawing/2010/main"/>
              </a:ext>
            </a:extLst>
          </a:blip>
          <a:srcRect/>
          <a:stretch>
            <a:fillRect/>
          </a:stretch>
        </a:blipFill>
      </dgm:spPr>
    </dgm:pt>
    <dgm:pt modelId="{8941D0D3-A679-B349-84DA-ADBC867B0D80}" type="pres">
      <dgm:prSet presAssocID="{30F12124-440D-C940-80E6-2631924C5554}" presName="textRect" presStyleLbl="revTx" presStyleIdx="5" presStyleCnt="6">
        <dgm:presLayoutVars>
          <dgm:bulletEnabled val="1"/>
        </dgm:presLayoutVars>
      </dgm:prSet>
      <dgm:spPr/>
    </dgm:pt>
  </dgm:ptLst>
  <dgm:cxnLst>
    <dgm:cxn modelId="{D7DAE302-57A0-45B6-B50F-B4FC77B886AE}" type="presOf" srcId="{97B0B12D-020B-D641-B28C-CAF607016AE9}" destId="{3A951074-99C0-CB43-BD8C-5C58BA6AF79E}" srcOrd="0" destOrd="0" presId="urn:microsoft.com/office/officeart/2005/8/layout/pList1"/>
    <dgm:cxn modelId="{8499B72E-180C-4505-A880-3553F309B752}" type="presOf" srcId="{68ECA256-E9C6-6744-922A-BE36A54E07F9}" destId="{286A603D-6AA7-D34A-A899-2F08651D3717}" srcOrd="0" destOrd="0" presId="urn:microsoft.com/office/officeart/2005/8/layout/pList1"/>
    <dgm:cxn modelId="{F81EE42F-9F7C-4BAB-89E6-39D1B87B6334}" type="presOf" srcId="{5670191A-4876-E34A-B723-F797AF0C553B}" destId="{C298D497-FCCF-5C46-B9F3-C3A3DE484B96}" srcOrd="0" destOrd="0" presId="urn:microsoft.com/office/officeart/2005/8/layout/pList1"/>
    <dgm:cxn modelId="{32212B5E-0574-C344-BF08-98AABD2A3CC4}" srcId="{68ECA256-E9C6-6744-922A-BE36A54E07F9}" destId="{0B63FE98-23E9-AE40-8D86-73CCCED69044}" srcOrd="2" destOrd="0" parTransId="{30553345-E0CA-3740-AB1F-2B629278AAA8}" sibTransId="{86CC3298-6809-CF49-88AC-65FD36725D79}"/>
    <dgm:cxn modelId="{5ACF704E-59E6-469C-8F30-1C961C17004E}" type="presOf" srcId="{3B5682B0-EE75-E24C-8F6B-B6687068420E}" destId="{26ABA3BB-A6F9-0B45-82B6-0A3778A5DCAA}" srcOrd="0" destOrd="0" presId="urn:microsoft.com/office/officeart/2005/8/layout/pList1"/>
    <dgm:cxn modelId="{93A72B4F-1C53-481D-808D-19EE6C00EAB1}" type="presOf" srcId="{462BE7E3-D0A7-C440-A4D9-7B4AF7694196}" destId="{BAA3E674-BAB7-A744-A085-0D61B3D0D38C}" srcOrd="0" destOrd="0" presId="urn:microsoft.com/office/officeart/2005/8/layout/pList1"/>
    <dgm:cxn modelId="{4369DB70-52CD-7546-B881-C19278F819CD}" srcId="{68ECA256-E9C6-6744-922A-BE36A54E07F9}" destId="{97B0B12D-020B-D641-B28C-CAF607016AE9}" srcOrd="3" destOrd="0" parTransId="{B34748DF-C112-DB48-9BD3-512855B68E93}" sibTransId="{10509F8B-6DE8-8C44-8752-2430D710B65E}"/>
    <dgm:cxn modelId="{2249A58D-E96D-3F43-88D1-A67112670F7F}" srcId="{68ECA256-E9C6-6744-922A-BE36A54E07F9}" destId="{30F12124-440D-C940-80E6-2631924C5554}" srcOrd="5" destOrd="0" parTransId="{F9CFB4AD-5E52-2441-8304-231A94463F32}" sibTransId="{1EB54108-084B-464D-BBB8-DE756109EA25}"/>
    <dgm:cxn modelId="{680457AC-C4FF-4392-BD04-D4C6AB61975D}" type="presOf" srcId="{B762755B-DB3B-D44B-8789-81619C348107}" destId="{1F710BAF-5F12-4B46-B7D6-707B7CA14143}" srcOrd="0" destOrd="0" presId="urn:microsoft.com/office/officeart/2005/8/layout/pList1"/>
    <dgm:cxn modelId="{2811F1AC-2C38-4B42-8236-D3DED64EF7EC}" type="presOf" srcId="{10509F8B-6DE8-8C44-8752-2430D710B65E}" destId="{F4B79D8A-A810-0544-BBD8-BA02DECD9CD4}" srcOrd="0" destOrd="0" presId="urn:microsoft.com/office/officeart/2005/8/layout/pList1"/>
    <dgm:cxn modelId="{68F035AF-FE64-C547-9184-83DB9339B065}" srcId="{68ECA256-E9C6-6744-922A-BE36A54E07F9}" destId="{B762755B-DB3B-D44B-8789-81619C348107}" srcOrd="1" destOrd="0" parTransId="{1384F9CA-8DFF-2149-89F1-1BAB0A8968D9}" sibTransId="{3B5682B0-EE75-E24C-8F6B-B6687068420E}"/>
    <dgm:cxn modelId="{F1664ABC-ACA1-492C-BAA9-3D38EC52DCDA}" type="presOf" srcId="{0B63FE98-23E9-AE40-8D86-73CCCED69044}" destId="{677C5490-1681-5749-A9C9-3EEB58521DBB}" srcOrd="0" destOrd="0" presId="urn:microsoft.com/office/officeart/2005/8/layout/pList1"/>
    <dgm:cxn modelId="{C750D6BE-01C9-481D-8E43-6DA01E6D3FC9}" type="presOf" srcId="{86CC3298-6809-CF49-88AC-65FD36725D79}" destId="{3FD6444D-F1DF-D04A-800E-E90A51E7BCB5}" srcOrd="0" destOrd="0" presId="urn:microsoft.com/office/officeart/2005/8/layout/pList1"/>
    <dgm:cxn modelId="{AF9EC0C2-4068-A740-94AB-86A3EFA25E68}" srcId="{68ECA256-E9C6-6744-922A-BE36A54E07F9}" destId="{7F59D4C8-9FC1-7341-8ECF-89FF14DB36DB}" srcOrd="4" destOrd="0" parTransId="{ABF447BA-1F90-F243-95AF-77E9E41B3BA0}" sibTransId="{5670191A-4876-E34A-B723-F797AF0C553B}"/>
    <dgm:cxn modelId="{B329D3C2-C190-DC41-BA80-778C5B18DE65}" srcId="{68ECA256-E9C6-6744-922A-BE36A54E07F9}" destId="{8D49452F-EE34-784C-94AD-59EBCD50B66D}" srcOrd="0" destOrd="0" parTransId="{6953BF7A-A83D-8541-B8B2-6AA7A9E25339}" sibTransId="{462BE7E3-D0A7-C440-A4D9-7B4AF7694196}"/>
    <dgm:cxn modelId="{7DDBB0C9-A207-4C11-82A0-5C90F1DD6C65}" type="presOf" srcId="{7F59D4C8-9FC1-7341-8ECF-89FF14DB36DB}" destId="{836C0361-0BCC-C24F-84ED-8B89E9879725}" srcOrd="0" destOrd="0" presId="urn:microsoft.com/office/officeart/2005/8/layout/pList1"/>
    <dgm:cxn modelId="{2463EECB-DB64-4CAD-8F64-45745A12B439}" type="presOf" srcId="{30F12124-440D-C940-80E6-2631924C5554}" destId="{8941D0D3-A679-B349-84DA-ADBC867B0D80}" srcOrd="0" destOrd="0" presId="urn:microsoft.com/office/officeart/2005/8/layout/pList1"/>
    <dgm:cxn modelId="{320528DE-1815-49FA-9ACF-3D1A7AE8F144}" type="presOf" srcId="{8D49452F-EE34-784C-94AD-59EBCD50B66D}" destId="{A270128B-4D67-BB48-91E7-71D0A48F3283}" srcOrd="0" destOrd="0" presId="urn:microsoft.com/office/officeart/2005/8/layout/pList1"/>
    <dgm:cxn modelId="{50FE1383-6312-4B90-AF34-C50C384888D3}" type="presParOf" srcId="{286A603D-6AA7-D34A-A899-2F08651D3717}" destId="{65474ACC-FD44-D546-83B9-A278333727E0}" srcOrd="0" destOrd="0" presId="urn:microsoft.com/office/officeart/2005/8/layout/pList1"/>
    <dgm:cxn modelId="{A7E162CA-A704-485B-AEC8-B72A769E18C1}" type="presParOf" srcId="{65474ACC-FD44-D546-83B9-A278333727E0}" destId="{787E1CAB-FC5D-FB4D-9051-C007425DC201}" srcOrd="0" destOrd="0" presId="urn:microsoft.com/office/officeart/2005/8/layout/pList1"/>
    <dgm:cxn modelId="{BE0A1921-EFEF-4267-A9D2-06A6FDA4AC02}" type="presParOf" srcId="{65474ACC-FD44-D546-83B9-A278333727E0}" destId="{A270128B-4D67-BB48-91E7-71D0A48F3283}" srcOrd="1" destOrd="0" presId="urn:microsoft.com/office/officeart/2005/8/layout/pList1"/>
    <dgm:cxn modelId="{0E1E8C7C-3B5A-4147-898E-6FE566064AD5}" type="presParOf" srcId="{286A603D-6AA7-D34A-A899-2F08651D3717}" destId="{BAA3E674-BAB7-A744-A085-0D61B3D0D38C}" srcOrd="1" destOrd="0" presId="urn:microsoft.com/office/officeart/2005/8/layout/pList1"/>
    <dgm:cxn modelId="{4B61AC84-0CFE-42E9-805F-315118BBD5BE}" type="presParOf" srcId="{286A603D-6AA7-D34A-A899-2F08651D3717}" destId="{0956B529-AED3-E745-98DD-4D507F176B59}" srcOrd="2" destOrd="0" presId="urn:microsoft.com/office/officeart/2005/8/layout/pList1"/>
    <dgm:cxn modelId="{95092280-B175-40C8-AF65-8D43FF6652C1}" type="presParOf" srcId="{0956B529-AED3-E745-98DD-4D507F176B59}" destId="{4CB71DB0-D313-4541-845A-5DC45A4DC851}" srcOrd="0" destOrd="0" presId="urn:microsoft.com/office/officeart/2005/8/layout/pList1"/>
    <dgm:cxn modelId="{C57D89F0-C4F7-4CE7-A99B-1F210DC9D9C2}" type="presParOf" srcId="{0956B529-AED3-E745-98DD-4D507F176B59}" destId="{1F710BAF-5F12-4B46-B7D6-707B7CA14143}" srcOrd="1" destOrd="0" presId="urn:microsoft.com/office/officeart/2005/8/layout/pList1"/>
    <dgm:cxn modelId="{4EB27EDE-FB43-4D35-AD48-107BEBCAC8D8}" type="presParOf" srcId="{286A603D-6AA7-D34A-A899-2F08651D3717}" destId="{26ABA3BB-A6F9-0B45-82B6-0A3778A5DCAA}" srcOrd="3" destOrd="0" presId="urn:microsoft.com/office/officeart/2005/8/layout/pList1"/>
    <dgm:cxn modelId="{AF66A736-158B-4845-88B8-918ACCCB2F26}" type="presParOf" srcId="{286A603D-6AA7-D34A-A899-2F08651D3717}" destId="{32433426-EA1C-1D46-A7DF-647168D3C05D}" srcOrd="4" destOrd="0" presId="urn:microsoft.com/office/officeart/2005/8/layout/pList1"/>
    <dgm:cxn modelId="{945EF2C3-42BF-44E3-8D58-AEC81A3F2224}" type="presParOf" srcId="{32433426-EA1C-1D46-A7DF-647168D3C05D}" destId="{0D8813E3-DDF3-AD44-9E77-E4FFDE7C2E90}" srcOrd="0" destOrd="0" presId="urn:microsoft.com/office/officeart/2005/8/layout/pList1"/>
    <dgm:cxn modelId="{C3F461A6-02D6-4954-89C8-98678B4CB652}" type="presParOf" srcId="{32433426-EA1C-1D46-A7DF-647168D3C05D}" destId="{677C5490-1681-5749-A9C9-3EEB58521DBB}" srcOrd="1" destOrd="0" presId="urn:microsoft.com/office/officeart/2005/8/layout/pList1"/>
    <dgm:cxn modelId="{53A4FC01-AD9A-47DD-9E3D-151E96F74CB0}" type="presParOf" srcId="{286A603D-6AA7-D34A-A899-2F08651D3717}" destId="{3FD6444D-F1DF-D04A-800E-E90A51E7BCB5}" srcOrd="5" destOrd="0" presId="urn:microsoft.com/office/officeart/2005/8/layout/pList1"/>
    <dgm:cxn modelId="{D7FA7DEB-AAFE-41E1-8396-B72F4183271B}" type="presParOf" srcId="{286A603D-6AA7-D34A-A899-2F08651D3717}" destId="{29EDA12C-7FA7-014E-AD93-FE1266B64E89}" srcOrd="6" destOrd="0" presId="urn:microsoft.com/office/officeart/2005/8/layout/pList1"/>
    <dgm:cxn modelId="{6FDAEFE5-8074-4056-B4E7-A09D3ABEE209}" type="presParOf" srcId="{29EDA12C-7FA7-014E-AD93-FE1266B64E89}" destId="{A3905FE1-A1C6-2F49-9718-E7782B717028}" srcOrd="0" destOrd="0" presId="urn:microsoft.com/office/officeart/2005/8/layout/pList1"/>
    <dgm:cxn modelId="{C0A62C60-E25F-456A-A55F-E5AB37130312}" type="presParOf" srcId="{29EDA12C-7FA7-014E-AD93-FE1266B64E89}" destId="{3A951074-99C0-CB43-BD8C-5C58BA6AF79E}" srcOrd="1" destOrd="0" presId="urn:microsoft.com/office/officeart/2005/8/layout/pList1"/>
    <dgm:cxn modelId="{1FBEF43E-EDD0-4B2F-9DBC-A9D2BB7C7CEB}" type="presParOf" srcId="{286A603D-6AA7-D34A-A899-2F08651D3717}" destId="{F4B79D8A-A810-0544-BBD8-BA02DECD9CD4}" srcOrd="7" destOrd="0" presId="urn:microsoft.com/office/officeart/2005/8/layout/pList1"/>
    <dgm:cxn modelId="{1704E9FC-CF4A-49AB-918E-AC72F12F0E14}" type="presParOf" srcId="{286A603D-6AA7-D34A-A899-2F08651D3717}" destId="{9031ECE1-95DB-444C-A2DA-05A9AA7B0882}" srcOrd="8" destOrd="0" presId="urn:microsoft.com/office/officeart/2005/8/layout/pList1"/>
    <dgm:cxn modelId="{9E2C89A7-9523-4A03-A458-10B2AD01F325}" type="presParOf" srcId="{9031ECE1-95DB-444C-A2DA-05A9AA7B0882}" destId="{6E0593FB-2D47-CC41-B1B2-7DD33557C79D}" srcOrd="0" destOrd="0" presId="urn:microsoft.com/office/officeart/2005/8/layout/pList1"/>
    <dgm:cxn modelId="{CF50C913-B84C-4997-8A4C-3111F67F6C28}" type="presParOf" srcId="{9031ECE1-95DB-444C-A2DA-05A9AA7B0882}" destId="{836C0361-0BCC-C24F-84ED-8B89E9879725}" srcOrd="1" destOrd="0" presId="urn:microsoft.com/office/officeart/2005/8/layout/pList1"/>
    <dgm:cxn modelId="{D5BBBE2E-35BE-42AD-A65E-68BEAD576EBA}" type="presParOf" srcId="{286A603D-6AA7-D34A-A899-2F08651D3717}" destId="{C298D497-FCCF-5C46-B9F3-C3A3DE484B96}" srcOrd="9" destOrd="0" presId="urn:microsoft.com/office/officeart/2005/8/layout/pList1"/>
    <dgm:cxn modelId="{F05840B2-CCC8-4D01-94FD-1C6294FE749A}" type="presParOf" srcId="{286A603D-6AA7-D34A-A899-2F08651D3717}" destId="{AC52E6AD-E26E-3F44-B911-9BCF065FA09D}" srcOrd="10" destOrd="0" presId="urn:microsoft.com/office/officeart/2005/8/layout/pList1"/>
    <dgm:cxn modelId="{E6C781D1-E84A-41A3-B94D-47200A364250}" type="presParOf" srcId="{AC52E6AD-E26E-3F44-B911-9BCF065FA09D}" destId="{9503CA19-B537-AA4F-AD4E-BC55433C3E58}" srcOrd="0" destOrd="0" presId="urn:microsoft.com/office/officeart/2005/8/layout/pList1"/>
    <dgm:cxn modelId="{5C6F6AE7-DFFF-49C6-A227-39B137B9FF11}" type="presParOf" srcId="{AC52E6AD-E26E-3F44-B911-9BCF065FA09D}" destId="{8941D0D3-A679-B349-84DA-ADBC867B0D80}"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597621F-17EB-409C-9ACE-676B2EA26805}" type="doc">
      <dgm:prSet loTypeId="urn:microsoft.com/office/officeart/2005/8/layout/vProcess5" loCatId="process" qsTypeId="urn:microsoft.com/office/officeart/2005/8/quickstyle/3d2" qsCatId="3D" csTypeId="urn:microsoft.com/office/officeart/2005/8/colors/accent1_2" csCatId="accent1" phldr="1"/>
      <dgm:spPr/>
      <dgm:t>
        <a:bodyPr/>
        <a:lstStyle/>
        <a:p>
          <a:endParaRPr lang="es-CO"/>
        </a:p>
      </dgm:t>
    </dgm:pt>
    <dgm:pt modelId="{68AF8B00-D2D2-4361-B529-F882DE412EFF}">
      <dgm:prSet phldrT="[Texto]"/>
      <dgm:spPr/>
      <dgm:t>
        <a:bodyPr/>
        <a:lstStyle/>
        <a:p>
          <a:r>
            <a:rPr lang="es-CO" dirty="0">
              <a:latin typeface="Montserrat" panose="00000500000000000000" pitchFamily="50" charset="0"/>
            </a:rPr>
            <a:t>Fractura Longitudinal 80%</a:t>
          </a:r>
        </a:p>
      </dgm:t>
    </dgm:pt>
    <dgm:pt modelId="{E7493197-5F50-44DF-94B0-C7CC440A5145}" type="parTrans" cxnId="{69F59853-44D4-4D16-BD51-C21470A96DF3}">
      <dgm:prSet/>
      <dgm:spPr/>
      <dgm:t>
        <a:bodyPr/>
        <a:lstStyle/>
        <a:p>
          <a:endParaRPr lang="es-CO">
            <a:latin typeface="Montserrat" panose="00000500000000000000" pitchFamily="50" charset="0"/>
          </a:endParaRPr>
        </a:p>
      </dgm:t>
    </dgm:pt>
    <dgm:pt modelId="{943F66EA-C585-46F3-BD9E-1BA67B91BDD1}" type="sibTrans" cxnId="{69F59853-44D4-4D16-BD51-C21470A96DF3}">
      <dgm:prSet/>
      <dgm:spPr/>
      <dgm:t>
        <a:bodyPr/>
        <a:lstStyle/>
        <a:p>
          <a:endParaRPr lang="es-CO">
            <a:latin typeface="Montserrat" panose="00000500000000000000" pitchFamily="50" charset="0"/>
          </a:endParaRPr>
        </a:p>
      </dgm:t>
    </dgm:pt>
    <dgm:pt modelId="{F3F2716C-A518-41C5-A9C7-B17BABEB600C}">
      <dgm:prSet phldrT="[Texto]"/>
      <dgm:spPr/>
      <dgm:t>
        <a:bodyPr/>
        <a:lstStyle/>
        <a:p>
          <a:r>
            <a:rPr lang="es-CO" dirty="0">
              <a:latin typeface="Montserrat" panose="00000500000000000000" pitchFamily="50" charset="0"/>
            </a:rPr>
            <a:t>Transversales 20% (cápsula </a:t>
          </a:r>
          <a:r>
            <a:rPr lang="es-CO" dirty="0" err="1">
              <a:latin typeface="Montserrat" panose="00000500000000000000" pitchFamily="50" charset="0"/>
            </a:rPr>
            <a:t>ótica</a:t>
          </a:r>
          <a:r>
            <a:rPr lang="es-CO" dirty="0">
              <a:latin typeface="Montserrat" panose="00000500000000000000" pitchFamily="50" charset="0"/>
            </a:rPr>
            <a:t>)</a:t>
          </a:r>
        </a:p>
      </dgm:t>
    </dgm:pt>
    <dgm:pt modelId="{32B2E1B0-7C09-49BA-8CDA-31B78A562E84}" type="parTrans" cxnId="{470F5996-EE4D-4A47-96D3-51ED8FB5E18A}">
      <dgm:prSet/>
      <dgm:spPr/>
      <dgm:t>
        <a:bodyPr/>
        <a:lstStyle/>
        <a:p>
          <a:endParaRPr lang="es-CO">
            <a:latin typeface="Montserrat" panose="00000500000000000000" pitchFamily="50" charset="0"/>
          </a:endParaRPr>
        </a:p>
      </dgm:t>
    </dgm:pt>
    <dgm:pt modelId="{54FEDDD5-63BF-4666-AB0B-507FB3A9DDDC}" type="sibTrans" cxnId="{470F5996-EE4D-4A47-96D3-51ED8FB5E18A}">
      <dgm:prSet/>
      <dgm:spPr/>
      <dgm:t>
        <a:bodyPr/>
        <a:lstStyle/>
        <a:p>
          <a:endParaRPr lang="es-CO">
            <a:latin typeface="Montserrat" panose="00000500000000000000" pitchFamily="50" charset="0"/>
          </a:endParaRPr>
        </a:p>
      </dgm:t>
    </dgm:pt>
    <dgm:pt modelId="{9013FC3E-92A1-44A2-ABA6-5C9FB1487416}" type="pres">
      <dgm:prSet presAssocID="{B597621F-17EB-409C-9ACE-676B2EA26805}" presName="outerComposite" presStyleCnt="0">
        <dgm:presLayoutVars>
          <dgm:chMax val="5"/>
          <dgm:dir/>
          <dgm:resizeHandles val="exact"/>
        </dgm:presLayoutVars>
      </dgm:prSet>
      <dgm:spPr/>
    </dgm:pt>
    <dgm:pt modelId="{62356442-A7B9-4EF8-8D9B-2E29FBD273E9}" type="pres">
      <dgm:prSet presAssocID="{B597621F-17EB-409C-9ACE-676B2EA26805}" presName="dummyMaxCanvas" presStyleCnt="0">
        <dgm:presLayoutVars/>
      </dgm:prSet>
      <dgm:spPr/>
    </dgm:pt>
    <dgm:pt modelId="{DD4AC794-9DAB-40A0-8131-4F92474591E6}" type="pres">
      <dgm:prSet presAssocID="{B597621F-17EB-409C-9ACE-676B2EA26805}" presName="TwoNodes_1" presStyleLbl="node1" presStyleIdx="0" presStyleCnt="2">
        <dgm:presLayoutVars>
          <dgm:bulletEnabled val="1"/>
        </dgm:presLayoutVars>
      </dgm:prSet>
      <dgm:spPr/>
    </dgm:pt>
    <dgm:pt modelId="{10F088E3-E052-45BF-93BE-D022E7C643DF}" type="pres">
      <dgm:prSet presAssocID="{B597621F-17EB-409C-9ACE-676B2EA26805}" presName="TwoNodes_2" presStyleLbl="node1" presStyleIdx="1" presStyleCnt="2">
        <dgm:presLayoutVars>
          <dgm:bulletEnabled val="1"/>
        </dgm:presLayoutVars>
      </dgm:prSet>
      <dgm:spPr/>
    </dgm:pt>
    <dgm:pt modelId="{3ACDA9A8-ED04-4206-99F2-C4880B252EF5}" type="pres">
      <dgm:prSet presAssocID="{B597621F-17EB-409C-9ACE-676B2EA26805}" presName="TwoConn_1-2" presStyleLbl="fgAccFollowNode1" presStyleIdx="0" presStyleCnt="1">
        <dgm:presLayoutVars>
          <dgm:bulletEnabled val="1"/>
        </dgm:presLayoutVars>
      </dgm:prSet>
      <dgm:spPr/>
    </dgm:pt>
    <dgm:pt modelId="{FCC34B30-FD64-4343-AF18-BF2BB2A7B9BF}" type="pres">
      <dgm:prSet presAssocID="{B597621F-17EB-409C-9ACE-676B2EA26805}" presName="TwoNodes_1_text" presStyleLbl="node1" presStyleIdx="1" presStyleCnt="2">
        <dgm:presLayoutVars>
          <dgm:bulletEnabled val="1"/>
        </dgm:presLayoutVars>
      </dgm:prSet>
      <dgm:spPr/>
    </dgm:pt>
    <dgm:pt modelId="{ACDF28BB-04C9-4D8A-A62D-66FA0A207AD8}" type="pres">
      <dgm:prSet presAssocID="{B597621F-17EB-409C-9ACE-676B2EA26805}" presName="TwoNodes_2_text" presStyleLbl="node1" presStyleIdx="1" presStyleCnt="2">
        <dgm:presLayoutVars>
          <dgm:bulletEnabled val="1"/>
        </dgm:presLayoutVars>
      </dgm:prSet>
      <dgm:spPr/>
    </dgm:pt>
  </dgm:ptLst>
  <dgm:cxnLst>
    <dgm:cxn modelId="{73FEE71B-DA72-429B-A881-8ADD35616BE5}" type="presOf" srcId="{68AF8B00-D2D2-4361-B529-F882DE412EFF}" destId="{FCC34B30-FD64-4343-AF18-BF2BB2A7B9BF}" srcOrd="1" destOrd="0" presId="urn:microsoft.com/office/officeart/2005/8/layout/vProcess5"/>
    <dgm:cxn modelId="{FBF9D760-16D9-4492-ABA0-9A7154343B15}" type="presOf" srcId="{68AF8B00-D2D2-4361-B529-F882DE412EFF}" destId="{DD4AC794-9DAB-40A0-8131-4F92474591E6}" srcOrd="0" destOrd="0" presId="urn:microsoft.com/office/officeart/2005/8/layout/vProcess5"/>
    <dgm:cxn modelId="{69F59853-44D4-4D16-BD51-C21470A96DF3}" srcId="{B597621F-17EB-409C-9ACE-676B2EA26805}" destId="{68AF8B00-D2D2-4361-B529-F882DE412EFF}" srcOrd="0" destOrd="0" parTransId="{E7493197-5F50-44DF-94B0-C7CC440A5145}" sibTransId="{943F66EA-C585-46F3-BD9E-1BA67B91BDD1}"/>
    <dgm:cxn modelId="{470F5996-EE4D-4A47-96D3-51ED8FB5E18A}" srcId="{B597621F-17EB-409C-9ACE-676B2EA26805}" destId="{F3F2716C-A518-41C5-A9C7-B17BABEB600C}" srcOrd="1" destOrd="0" parTransId="{32B2E1B0-7C09-49BA-8CDA-31B78A562E84}" sibTransId="{54FEDDD5-63BF-4666-AB0B-507FB3A9DDDC}"/>
    <dgm:cxn modelId="{BAF8FE98-7683-46DB-AFC3-1A491B179A2E}" type="presOf" srcId="{F3F2716C-A518-41C5-A9C7-B17BABEB600C}" destId="{10F088E3-E052-45BF-93BE-D022E7C643DF}" srcOrd="0" destOrd="0" presId="urn:microsoft.com/office/officeart/2005/8/layout/vProcess5"/>
    <dgm:cxn modelId="{F0B6FAC0-AA19-426C-A46C-31184F5A185F}" type="presOf" srcId="{943F66EA-C585-46F3-BD9E-1BA67B91BDD1}" destId="{3ACDA9A8-ED04-4206-99F2-C4880B252EF5}" srcOrd="0" destOrd="0" presId="urn:microsoft.com/office/officeart/2005/8/layout/vProcess5"/>
    <dgm:cxn modelId="{C64A4AD9-0584-451E-9394-D2C450C4BCBE}" type="presOf" srcId="{B597621F-17EB-409C-9ACE-676B2EA26805}" destId="{9013FC3E-92A1-44A2-ABA6-5C9FB1487416}" srcOrd="0" destOrd="0" presId="urn:microsoft.com/office/officeart/2005/8/layout/vProcess5"/>
    <dgm:cxn modelId="{DE64C3F3-FF73-4968-B813-FFC950C2BC99}" type="presOf" srcId="{F3F2716C-A518-41C5-A9C7-B17BABEB600C}" destId="{ACDF28BB-04C9-4D8A-A62D-66FA0A207AD8}" srcOrd="1" destOrd="0" presId="urn:microsoft.com/office/officeart/2005/8/layout/vProcess5"/>
    <dgm:cxn modelId="{05C90795-C39C-407C-B712-2E5B5F9EA782}" type="presParOf" srcId="{9013FC3E-92A1-44A2-ABA6-5C9FB1487416}" destId="{62356442-A7B9-4EF8-8D9B-2E29FBD273E9}" srcOrd="0" destOrd="0" presId="urn:microsoft.com/office/officeart/2005/8/layout/vProcess5"/>
    <dgm:cxn modelId="{9F96A9B7-59A7-4A10-A706-946C1D9561EB}" type="presParOf" srcId="{9013FC3E-92A1-44A2-ABA6-5C9FB1487416}" destId="{DD4AC794-9DAB-40A0-8131-4F92474591E6}" srcOrd="1" destOrd="0" presId="urn:microsoft.com/office/officeart/2005/8/layout/vProcess5"/>
    <dgm:cxn modelId="{80E851D3-274C-4E6D-86F9-2C1471FF6BF6}" type="presParOf" srcId="{9013FC3E-92A1-44A2-ABA6-5C9FB1487416}" destId="{10F088E3-E052-45BF-93BE-D022E7C643DF}" srcOrd="2" destOrd="0" presId="urn:microsoft.com/office/officeart/2005/8/layout/vProcess5"/>
    <dgm:cxn modelId="{E92FC675-7EB4-416F-94A1-7112CAC6A51F}" type="presParOf" srcId="{9013FC3E-92A1-44A2-ABA6-5C9FB1487416}" destId="{3ACDA9A8-ED04-4206-99F2-C4880B252EF5}" srcOrd="3" destOrd="0" presId="urn:microsoft.com/office/officeart/2005/8/layout/vProcess5"/>
    <dgm:cxn modelId="{A0ED2C99-E8B1-4514-BA8D-39583A7225C2}" type="presParOf" srcId="{9013FC3E-92A1-44A2-ABA6-5C9FB1487416}" destId="{FCC34B30-FD64-4343-AF18-BF2BB2A7B9BF}" srcOrd="4" destOrd="0" presId="urn:microsoft.com/office/officeart/2005/8/layout/vProcess5"/>
    <dgm:cxn modelId="{E412989A-C9C0-4ADC-AA52-A39C599D2B8C}" type="presParOf" srcId="{9013FC3E-92A1-44A2-ABA6-5C9FB1487416}" destId="{ACDF28BB-04C9-4D8A-A62D-66FA0A207AD8}" srcOrd="5" destOrd="0" presId="urn:microsoft.com/office/officeart/2005/8/layout/vProcess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0BCC14-D3EB-4738-9FFB-740A00699F5F}">
      <dsp:nvSpPr>
        <dsp:cNvPr id="0" name=""/>
        <dsp:cNvSpPr/>
      </dsp:nvSpPr>
      <dsp:spPr>
        <a:xfrm>
          <a:off x="3526621" y="4227135"/>
          <a:ext cx="509606" cy="547826"/>
        </a:xfrm>
        <a:custGeom>
          <a:avLst/>
          <a:gdLst/>
          <a:ahLst/>
          <a:cxnLst/>
          <a:rect l="0" t="0" r="0" b="0"/>
          <a:pathLst>
            <a:path>
              <a:moveTo>
                <a:pt x="0" y="0"/>
              </a:moveTo>
              <a:lnTo>
                <a:pt x="254803" y="0"/>
              </a:lnTo>
              <a:lnTo>
                <a:pt x="254803" y="547826"/>
              </a:lnTo>
              <a:lnTo>
                <a:pt x="509606" y="54782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C28AE4C-5AB6-471F-B626-636BB0B2A374}">
      <dsp:nvSpPr>
        <dsp:cNvPr id="0" name=""/>
        <dsp:cNvSpPr/>
      </dsp:nvSpPr>
      <dsp:spPr>
        <a:xfrm>
          <a:off x="3526621" y="3679309"/>
          <a:ext cx="509606" cy="547826"/>
        </a:xfrm>
        <a:custGeom>
          <a:avLst/>
          <a:gdLst/>
          <a:ahLst/>
          <a:cxnLst/>
          <a:rect l="0" t="0" r="0" b="0"/>
          <a:pathLst>
            <a:path>
              <a:moveTo>
                <a:pt x="0" y="547826"/>
              </a:moveTo>
              <a:lnTo>
                <a:pt x="254803" y="547826"/>
              </a:lnTo>
              <a:lnTo>
                <a:pt x="254803" y="0"/>
              </a:lnTo>
              <a:lnTo>
                <a:pt x="509606"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64265AD-B0B0-40E6-8CD0-FD6501A2A1A0}">
      <dsp:nvSpPr>
        <dsp:cNvPr id="0" name=""/>
        <dsp:cNvSpPr/>
      </dsp:nvSpPr>
      <dsp:spPr>
        <a:xfrm>
          <a:off x="3526621" y="1488002"/>
          <a:ext cx="509606" cy="1095653"/>
        </a:xfrm>
        <a:custGeom>
          <a:avLst/>
          <a:gdLst/>
          <a:ahLst/>
          <a:cxnLst/>
          <a:rect l="0" t="0" r="0" b="0"/>
          <a:pathLst>
            <a:path>
              <a:moveTo>
                <a:pt x="0" y="0"/>
              </a:moveTo>
              <a:lnTo>
                <a:pt x="254803" y="0"/>
              </a:lnTo>
              <a:lnTo>
                <a:pt x="254803" y="1095653"/>
              </a:lnTo>
              <a:lnTo>
                <a:pt x="509606" y="1095653"/>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62779A8-4619-46DE-A078-367CCB156E19}">
      <dsp:nvSpPr>
        <dsp:cNvPr id="0" name=""/>
        <dsp:cNvSpPr/>
      </dsp:nvSpPr>
      <dsp:spPr>
        <a:xfrm>
          <a:off x="3526621" y="1442282"/>
          <a:ext cx="509606" cy="91440"/>
        </a:xfrm>
        <a:custGeom>
          <a:avLst/>
          <a:gdLst/>
          <a:ahLst/>
          <a:cxnLst/>
          <a:rect l="0" t="0" r="0" b="0"/>
          <a:pathLst>
            <a:path>
              <a:moveTo>
                <a:pt x="0" y="45720"/>
              </a:moveTo>
              <a:lnTo>
                <a:pt x="509606" y="4572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A9ECAD1-1B5E-443C-BF05-CC759F2C7C6D}">
      <dsp:nvSpPr>
        <dsp:cNvPr id="0" name=""/>
        <dsp:cNvSpPr/>
      </dsp:nvSpPr>
      <dsp:spPr>
        <a:xfrm>
          <a:off x="3526621" y="392349"/>
          <a:ext cx="509606" cy="1095653"/>
        </a:xfrm>
        <a:custGeom>
          <a:avLst/>
          <a:gdLst/>
          <a:ahLst/>
          <a:cxnLst/>
          <a:rect l="0" t="0" r="0" b="0"/>
          <a:pathLst>
            <a:path>
              <a:moveTo>
                <a:pt x="0" y="1095653"/>
              </a:moveTo>
              <a:lnTo>
                <a:pt x="254803" y="1095653"/>
              </a:lnTo>
              <a:lnTo>
                <a:pt x="254803" y="0"/>
              </a:lnTo>
              <a:lnTo>
                <a:pt x="509606"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66ED33D-7962-4665-AC80-E72661883205}">
      <dsp:nvSpPr>
        <dsp:cNvPr id="0" name=""/>
        <dsp:cNvSpPr/>
      </dsp:nvSpPr>
      <dsp:spPr>
        <a:xfrm>
          <a:off x="978591" y="1099428"/>
          <a:ext cx="2548030" cy="7771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s-CO" sz="1600" b="1" kern="1200" dirty="0">
              <a:latin typeface="Montserrat" panose="00000500000000000000" pitchFamily="2" charset="0"/>
            </a:rPr>
            <a:t>Lesiones del oído externo</a:t>
          </a:r>
          <a:endParaRPr lang="es-CO" sz="1600" kern="1200" dirty="0">
            <a:latin typeface="Montserrat" panose="00000500000000000000" pitchFamily="2" charset="0"/>
          </a:endParaRPr>
        </a:p>
      </dsp:txBody>
      <dsp:txXfrm>
        <a:off x="978591" y="1099428"/>
        <a:ext cx="2548030" cy="777149"/>
      </dsp:txXfrm>
    </dsp:sp>
    <dsp:sp modelId="{E422E5BC-9239-4468-8CD9-AB369E31970C}">
      <dsp:nvSpPr>
        <dsp:cNvPr id="0" name=""/>
        <dsp:cNvSpPr/>
      </dsp:nvSpPr>
      <dsp:spPr>
        <a:xfrm>
          <a:off x="4036228" y="3775"/>
          <a:ext cx="2548030" cy="777149"/>
        </a:xfrm>
        <a:prstGeom prst="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s-CO" sz="1600" b="1" kern="1200" dirty="0">
              <a:latin typeface="Montserrat" panose="00000500000000000000" pitchFamily="2" charset="0"/>
            </a:rPr>
            <a:t>Obstrucciones mecánicas</a:t>
          </a:r>
          <a:endParaRPr lang="es-CO" sz="1600" kern="1200" dirty="0">
            <a:latin typeface="Montserrat" panose="00000500000000000000" pitchFamily="2" charset="0"/>
          </a:endParaRPr>
        </a:p>
      </dsp:txBody>
      <dsp:txXfrm>
        <a:off x="4036228" y="3775"/>
        <a:ext cx="2548030" cy="777149"/>
      </dsp:txXfrm>
    </dsp:sp>
    <dsp:sp modelId="{CD375403-1EB8-497F-B46C-BC98E5A570EB}">
      <dsp:nvSpPr>
        <dsp:cNvPr id="0" name=""/>
        <dsp:cNvSpPr/>
      </dsp:nvSpPr>
      <dsp:spPr>
        <a:xfrm>
          <a:off x="4036228" y="1099428"/>
          <a:ext cx="2548030" cy="777149"/>
        </a:xfrm>
        <a:prstGeom prst="rect">
          <a:avLst/>
        </a:prstGeom>
        <a:solidFill>
          <a:srgbClr val="00B0F0"/>
        </a:solidFill>
        <a:ln w="12700" cap="flat" cmpd="sng" algn="ctr">
          <a:solidFill>
            <a:srgbClr val="00B0A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s-CO" sz="1600" b="1" kern="1200" dirty="0">
              <a:latin typeface="Montserrat" panose="00000500000000000000" pitchFamily="2" charset="0"/>
            </a:rPr>
            <a:t>Patología infecciosa</a:t>
          </a:r>
          <a:endParaRPr lang="es-CO" sz="1600" kern="1200" dirty="0">
            <a:latin typeface="Montserrat" panose="00000500000000000000" pitchFamily="2" charset="0"/>
          </a:endParaRPr>
        </a:p>
      </dsp:txBody>
      <dsp:txXfrm>
        <a:off x="4036228" y="1099428"/>
        <a:ext cx="2548030" cy="777149"/>
      </dsp:txXfrm>
    </dsp:sp>
    <dsp:sp modelId="{5ADB15AC-1D0C-4947-B1F8-ABBC0505A7B7}">
      <dsp:nvSpPr>
        <dsp:cNvPr id="0" name=""/>
        <dsp:cNvSpPr/>
      </dsp:nvSpPr>
      <dsp:spPr>
        <a:xfrm>
          <a:off x="4036228" y="2195081"/>
          <a:ext cx="2548030" cy="777149"/>
        </a:xfrm>
        <a:prstGeom prst="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s-CO" sz="1600" b="1" kern="1200" dirty="0">
              <a:latin typeface="Montserrat" panose="00000500000000000000" pitchFamily="2" charset="0"/>
            </a:rPr>
            <a:t>Patología tumoral</a:t>
          </a:r>
          <a:endParaRPr lang="es-CO" sz="1600" kern="1200" dirty="0">
            <a:latin typeface="Montserrat" panose="00000500000000000000" pitchFamily="2" charset="0"/>
          </a:endParaRPr>
        </a:p>
      </dsp:txBody>
      <dsp:txXfrm>
        <a:off x="4036228" y="2195081"/>
        <a:ext cx="2548030" cy="777149"/>
      </dsp:txXfrm>
    </dsp:sp>
    <dsp:sp modelId="{9D5C3C74-D076-4C08-B59E-5A36287297F9}">
      <dsp:nvSpPr>
        <dsp:cNvPr id="0" name=""/>
        <dsp:cNvSpPr/>
      </dsp:nvSpPr>
      <dsp:spPr>
        <a:xfrm>
          <a:off x="978591" y="3838561"/>
          <a:ext cx="2548030" cy="7771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s-CO" sz="1600" b="1" kern="1200" dirty="0">
              <a:latin typeface="Montserrat" panose="00000500000000000000" pitchFamily="2" charset="0"/>
            </a:rPr>
            <a:t>Lesiones del oído medio sin perforación </a:t>
          </a:r>
          <a:endParaRPr lang="es-CO" sz="1600" kern="1200" dirty="0">
            <a:latin typeface="Montserrat" panose="00000500000000000000" pitchFamily="2" charset="0"/>
          </a:endParaRPr>
        </a:p>
      </dsp:txBody>
      <dsp:txXfrm>
        <a:off x="978591" y="3838561"/>
        <a:ext cx="2548030" cy="777149"/>
      </dsp:txXfrm>
    </dsp:sp>
    <dsp:sp modelId="{F7B8A4F4-9120-4719-A365-022049678636}">
      <dsp:nvSpPr>
        <dsp:cNvPr id="0" name=""/>
        <dsp:cNvSpPr/>
      </dsp:nvSpPr>
      <dsp:spPr>
        <a:xfrm>
          <a:off x="4036228" y="3290734"/>
          <a:ext cx="2548030" cy="777149"/>
        </a:xfrm>
        <a:prstGeom prst="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s-CO" sz="1600" b="1" kern="1200" dirty="0">
              <a:solidFill>
                <a:srgbClr val="002060"/>
              </a:solidFill>
              <a:latin typeface="Montserrat" panose="00000500000000000000" pitchFamily="2" charset="0"/>
            </a:rPr>
            <a:t>Otitis media  aguda </a:t>
          </a:r>
          <a:endParaRPr lang="es-CO" sz="1600" kern="1200" dirty="0">
            <a:solidFill>
              <a:srgbClr val="002060"/>
            </a:solidFill>
            <a:latin typeface="Montserrat" panose="00000500000000000000" pitchFamily="2" charset="0"/>
          </a:endParaRPr>
        </a:p>
      </dsp:txBody>
      <dsp:txXfrm>
        <a:off x="4036228" y="3290734"/>
        <a:ext cx="2548030" cy="777149"/>
      </dsp:txXfrm>
    </dsp:sp>
    <dsp:sp modelId="{CCC1ED3A-913F-4E45-BD67-4545EA42B9A8}">
      <dsp:nvSpPr>
        <dsp:cNvPr id="0" name=""/>
        <dsp:cNvSpPr/>
      </dsp:nvSpPr>
      <dsp:spPr>
        <a:xfrm>
          <a:off x="4036228" y="4386387"/>
          <a:ext cx="2548030" cy="777149"/>
        </a:xfrm>
        <a:prstGeom prst="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s-CO" sz="1600" b="1" kern="1200" dirty="0">
              <a:solidFill>
                <a:srgbClr val="002060"/>
              </a:solidFill>
              <a:latin typeface="Montserrat" panose="00000500000000000000" pitchFamily="2" charset="0"/>
            </a:rPr>
            <a:t>Otitis serosa</a:t>
          </a:r>
          <a:endParaRPr lang="es-CO" sz="1600" kern="1200" dirty="0">
            <a:solidFill>
              <a:srgbClr val="002060"/>
            </a:solidFill>
            <a:latin typeface="Montserrat" panose="00000500000000000000" pitchFamily="2" charset="0"/>
          </a:endParaRPr>
        </a:p>
      </dsp:txBody>
      <dsp:txXfrm>
        <a:off x="4036228" y="4386387"/>
        <a:ext cx="2548030" cy="7771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E9942C-ED7D-45B4-8647-8B29B2DFEA15}">
      <dsp:nvSpPr>
        <dsp:cNvPr id="0" name=""/>
        <dsp:cNvSpPr/>
      </dsp:nvSpPr>
      <dsp:spPr>
        <a:xfrm>
          <a:off x="2809535" y="3850490"/>
          <a:ext cx="140786" cy="140786"/>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91539551-CD71-44E2-A558-CC570A5282A1}">
      <dsp:nvSpPr>
        <dsp:cNvPr id="0" name=""/>
        <dsp:cNvSpPr/>
      </dsp:nvSpPr>
      <dsp:spPr>
        <a:xfrm>
          <a:off x="2544152" y="3978243"/>
          <a:ext cx="140786" cy="140786"/>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6638604C-0410-4131-8794-4E30D1330A0C}">
      <dsp:nvSpPr>
        <dsp:cNvPr id="0" name=""/>
        <dsp:cNvSpPr/>
      </dsp:nvSpPr>
      <dsp:spPr>
        <a:xfrm>
          <a:off x="2266099" y="4079152"/>
          <a:ext cx="140786" cy="140786"/>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62CFCC77-AFBD-45C9-A96A-4AE1BAEADD70}">
      <dsp:nvSpPr>
        <dsp:cNvPr id="0" name=""/>
        <dsp:cNvSpPr/>
      </dsp:nvSpPr>
      <dsp:spPr>
        <a:xfrm>
          <a:off x="4083653" y="2371640"/>
          <a:ext cx="140786" cy="140786"/>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1E2901AA-AA7E-4C16-A2B4-C851573EB760}">
      <dsp:nvSpPr>
        <dsp:cNvPr id="0" name=""/>
        <dsp:cNvSpPr/>
      </dsp:nvSpPr>
      <dsp:spPr>
        <a:xfrm>
          <a:off x="3976656" y="2631619"/>
          <a:ext cx="140786" cy="140786"/>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ED4047C7-AED4-4EBA-87FB-0498E0B6EF3F}">
      <dsp:nvSpPr>
        <dsp:cNvPr id="0" name=""/>
        <dsp:cNvSpPr/>
      </dsp:nvSpPr>
      <dsp:spPr>
        <a:xfrm>
          <a:off x="3900631" y="414586"/>
          <a:ext cx="140786" cy="140786"/>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9BA602A5-1018-4B62-ABAC-B0258F14BE17}">
      <dsp:nvSpPr>
        <dsp:cNvPr id="0" name=""/>
        <dsp:cNvSpPr/>
      </dsp:nvSpPr>
      <dsp:spPr>
        <a:xfrm>
          <a:off x="4096324" y="290313"/>
          <a:ext cx="140786" cy="140786"/>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749A3EB7-FCEB-43BA-B87E-0B04665DB6F0}">
      <dsp:nvSpPr>
        <dsp:cNvPr id="0" name=""/>
        <dsp:cNvSpPr/>
      </dsp:nvSpPr>
      <dsp:spPr>
        <a:xfrm>
          <a:off x="4292017" y="166040"/>
          <a:ext cx="140786" cy="140786"/>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02CE18AF-F05F-43AF-93BA-B75AB5354220}">
      <dsp:nvSpPr>
        <dsp:cNvPr id="0" name=""/>
        <dsp:cNvSpPr/>
      </dsp:nvSpPr>
      <dsp:spPr>
        <a:xfrm>
          <a:off x="4487711" y="290313"/>
          <a:ext cx="140786" cy="140786"/>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E8772247-46D1-475D-AA02-0A4954131283}">
      <dsp:nvSpPr>
        <dsp:cNvPr id="0" name=""/>
        <dsp:cNvSpPr/>
      </dsp:nvSpPr>
      <dsp:spPr>
        <a:xfrm>
          <a:off x="4683404" y="414586"/>
          <a:ext cx="140786" cy="140786"/>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31A168EB-8DE9-4B0B-8BE3-C2FA52AEC008}">
      <dsp:nvSpPr>
        <dsp:cNvPr id="0" name=""/>
        <dsp:cNvSpPr/>
      </dsp:nvSpPr>
      <dsp:spPr>
        <a:xfrm>
          <a:off x="4292017" y="428008"/>
          <a:ext cx="140786" cy="140786"/>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D2D8E551-BBBD-4F9D-9974-C9BEEBB68C8E}">
      <dsp:nvSpPr>
        <dsp:cNvPr id="0" name=""/>
        <dsp:cNvSpPr/>
      </dsp:nvSpPr>
      <dsp:spPr>
        <a:xfrm>
          <a:off x="4292017" y="690473"/>
          <a:ext cx="140786" cy="140786"/>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8733E942-0512-4B1F-8AAA-C72385E314F5}">
      <dsp:nvSpPr>
        <dsp:cNvPr id="0" name=""/>
        <dsp:cNvSpPr/>
      </dsp:nvSpPr>
      <dsp:spPr>
        <a:xfrm>
          <a:off x="1579765" y="4378705"/>
          <a:ext cx="3036765" cy="814237"/>
        </a:xfrm>
        <a:prstGeom prst="roundRect">
          <a:avLst/>
        </a:prstGeom>
        <a:solidFill>
          <a:schemeClr val="accent5"/>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2782" tIns="60960" rIns="60960" bIns="60960" numCol="1" spcCol="1270" anchor="ctr" anchorCtr="0">
          <a:noAutofit/>
        </a:bodyPr>
        <a:lstStyle/>
        <a:p>
          <a:pPr marL="0" lvl="0" indent="0" algn="l" defTabSz="711200" rtl="0">
            <a:lnSpc>
              <a:spcPct val="90000"/>
            </a:lnSpc>
            <a:spcBef>
              <a:spcPct val="0"/>
            </a:spcBef>
            <a:spcAft>
              <a:spcPct val="35000"/>
            </a:spcAft>
            <a:buNone/>
          </a:pPr>
          <a:r>
            <a:rPr lang="es-CO" sz="1600" kern="1200" dirty="0">
              <a:latin typeface="Montserrat" panose="00000500000000000000" pitchFamily="2" charset="0"/>
            </a:rPr>
            <a:t>Aguda en  forma  de  estrella</a:t>
          </a:r>
        </a:p>
      </dsp:txBody>
      <dsp:txXfrm>
        <a:off x="1619513" y="4418453"/>
        <a:ext cx="2957269" cy="734741"/>
      </dsp:txXfrm>
    </dsp:sp>
    <dsp:sp modelId="{3B6BA97F-FC7A-4B74-A2B2-796940031482}">
      <dsp:nvSpPr>
        <dsp:cNvPr id="0" name=""/>
        <dsp:cNvSpPr/>
      </dsp:nvSpPr>
      <dsp:spPr>
        <a:xfrm>
          <a:off x="737861" y="3580375"/>
          <a:ext cx="1407865" cy="1407766"/>
        </a:xfrm>
        <a:prstGeom prst="ellipse">
          <a:avLst/>
        </a:prstGeom>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46ECFBB6-7FC2-4B09-A532-7612167470A1}">
      <dsp:nvSpPr>
        <dsp:cNvPr id="0" name=""/>
        <dsp:cNvSpPr/>
      </dsp:nvSpPr>
      <dsp:spPr>
        <a:xfrm>
          <a:off x="3533178" y="3321390"/>
          <a:ext cx="3036765" cy="814237"/>
        </a:xfrm>
        <a:prstGeom prst="roundRect">
          <a:avLst/>
        </a:prstGeom>
        <a:solidFill>
          <a:schemeClr val="accent1">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2782" tIns="60960" rIns="60960" bIns="60960" numCol="1" spcCol="1270" anchor="ctr" anchorCtr="0">
          <a:noAutofit/>
        </a:bodyPr>
        <a:lstStyle/>
        <a:p>
          <a:pPr marL="0" lvl="0" indent="0" algn="l" defTabSz="711200" rtl="0">
            <a:lnSpc>
              <a:spcPct val="90000"/>
            </a:lnSpc>
            <a:spcBef>
              <a:spcPct val="0"/>
            </a:spcBef>
            <a:spcAft>
              <a:spcPct val="35000"/>
            </a:spcAft>
            <a:buNone/>
          </a:pPr>
          <a:r>
            <a:rPr lang="es-CO" sz="1600" kern="1200" dirty="0">
              <a:latin typeface="Montserrat" panose="00000500000000000000" pitchFamily="2" charset="0"/>
            </a:rPr>
            <a:t>72 horas </a:t>
          </a:r>
        </a:p>
      </dsp:txBody>
      <dsp:txXfrm>
        <a:off x="3572926" y="3361138"/>
        <a:ext cx="2957269" cy="734741"/>
      </dsp:txXfrm>
    </dsp:sp>
    <dsp:sp modelId="{8977528F-E16E-46B5-90ED-2D32372C568D}">
      <dsp:nvSpPr>
        <dsp:cNvPr id="0" name=""/>
        <dsp:cNvSpPr/>
      </dsp:nvSpPr>
      <dsp:spPr>
        <a:xfrm>
          <a:off x="2691274" y="2523059"/>
          <a:ext cx="1407865" cy="1407766"/>
        </a:xfrm>
        <a:prstGeom prst="ellipse">
          <a:avLst/>
        </a:prstGeom>
        <a:blipFill rotWithShape="1">
          <a:blip xmlns:r="http://schemas.openxmlformats.org/officeDocument/2006/relationships" r:embed="rId2" cstate="email">
            <a:extLst>
              <a:ext uri="{28A0092B-C50C-407E-A947-70E740481C1C}">
                <a14:useLocalDpi xmlns:a14="http://schemas.microsoft.com/office/drawing/2010/main"/>
              </a:ext>
            </a:extLst>
          </a:blip>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3F6263FE-D65E-411A-9968-25742FD4C65E}">
      <dsp:nvSpPr>
        <dsp:cNvPr id="0" name=""/>
        <dsp:cNvSpPr/>
      </dsp:nvSpPr>
      <dsp:spPr>
        <a:xfrm>
          <a:off x="4429988" y="1717769"/>
          <a:ext cx="3036765" cy="814237"/>
        </a:xfrm>
        <a:prstGeom prst="roundRect">
          <a:avLst/>
        </a:prstGeom>
        <a:solidFill>
          <a:schemeClr val="accent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2782" tIns="60960" rIns="60960" bIns="60960" numCol="1" spcCol="1270" anchor="ctr" anchorCtr="0">
          <a:noAutofit/>
        </a:bodyPr>
        <a:lstStyle/>
        <a:p>
          <a:pPr marL="0" lvl="0" indent="0" algn="l" defTabSz="711200" rtl="0">
            <a:lnSpc>
              <a:spcPct val="90000"/>
            </a:lnSpc>
            <a:spcBef>
              <a:spcPct val="0"/>
            </a:spcBef>
            <a:spcAft>
              <a:spcPct val="35000"/>
            </a:spcAft>
            <a:buNone/>
          </a:pPr>
          <a:r>
            <a:rPr lang="es-CO" sz="1600" kern="1200" dirty="0">
              <a:latin typeface="Montserrat" panose="00000500000000000000" pitchFamily="2" charset="0"/>
            </a:rPr>
            <a:t>85-90%</a:t>
          </a:r>
        </a:p>
        <a:p>
          <a:pPr marL="0" lvl="0" indent="0" algn="l" defTabSz="711200" rtl="0">
            <a:lnSpc>
              <a:spcPct val="90000"/>
            </a:lnSpc>
            <a:spcBef>
              <a:spcPct val="0"/>
            </a:spcBef>
            <a:spcAft>
              <a:spcPct val="35000"/>
            </a:spcAft>
            <a:buNone/>
          </a:pPr>
          <a:r>
            <a:rPr lang="es-CO" sz="1600" kern="1200" dirty="0">
              <a:latin typeface="Montserrat" panose="00000500000000000000" pitchFamily="2" charset="0"/>
            </a:rPr>
            <a:t>4 a 6 semanas. </a:t>
          </a:r>
        </a:p>
      </dsp:txBody>
      <dsp:txXfrm>
        <a:off x="4469736" y="1757517"/>
        <a:ext cx="2957269" cy="734741"/>
      </dsp:txXfrm>
    </dsp:sp>
    <dsp:sp modelId="{C74D9E14-9EBC-4A17-8CFE-55785E602EED}">
      <dsp:nvSpPr>
        <dsp:cNvPr id="0" name=""/>
        <dsp:cNvSpPr/>
      </dsp:nvSpPr>
      <dsp:spPr>
        <a:xfrm>
          <a:off x="3480467" y="865634"/>
          <a:ext cx="1407865" cy="1407766"/>
        </a:xfrm>
        <a:prstGeom prst="ellipse">
          <a:avLst/>
        </a:prstGeom>
        <a:blipFill rotWithShape="1">
          <a:blip xmlns:r="http://schemas.openxmlformats.org/officeDocument/2006/relationships" r:embed="rId3" cstate="email">
            <a:extLst>
              <a:ext uri="{28A0092B-C50C-407E-A947-70E740481C1C}">
                <a14:useLocalDpi xmlns:a14="http://schemas.microsoft.com/office/drawing/2010/main"/>
              </a:ext>
            </a:extLst>
          </a:blip>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975FF9-6FA3-4491-98E4-680D688CEAB0}">
      <dsp:nvSpPr>
        <dsp:cNvPr id="0" name=""/>
        <dsp:cNvSpPr/>
      </dsp:nvSpPr>
      <dsp:spPr>
        <a:xfrm>
          <a:off x="0" y="391461"/>
          <a:ext cx="6998898" cy="844740"/>
        </a:xfrm>
        <a:prstGeom prst="roundRect">
          <a:avLst/>
        </a:prstGeom>
        <a:solidFill>
          <a:schemeClr val="accent5"/>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s-CO" sz="1900" kern="1200" dirty="0">
              <a:solidFill>
                <a:srgbClr val="002060"/>
              </a:solidFill>
              <a:latin typeface="Montserrat" panose="00000500000000000000" pitchFamily="2" charset="0"/>
            </a:rPr>
            <a:t>Pérdida  de  la  audición de  más  de  30 decibeles  en  3 frecuencias  consecutivas en  menos  de  72 horas.</a:t>
          </a:r>
        </a:p>
      </dsp:txBody>
      <dsp:txXfrm>
        <a:off x="41237" y="432698"/>
        <a:ext cx="6916424" cy="762266"/>
      </dsp:txXfrm>
    </dsp:sp>
    <dsp:sp modelId="{F837B217-803B-4C05-859F-056110B6ECD5}">
      <dsp:nvSpPr>
        <dsp:cNvPr id="0" name=""/>
        <dsp:cNvSpPr/>
      </dsp:nvSpPr>
      <dsp:spPr>
        <a:xfrm>
          <a:off x="0" y="1290921"/>
          <a:ext cx="6998898" cy="844740"/>
        </a:xfrm>
        <a:prstGeom prst="roundRect">
          <a:avLst/>
        </a:prstGeom>
        <a:solidFill>
          <a:schemeClr val="accent1">
            <a:lumMod val="20000"/>
            <a:lumOff val="8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s-CO" sz="1900" kern="1200" dirty="0">
              <a:solidFill>
                <a:srgbClr val="002060"/>
              </a:solidFill>
              <a:latin typeface="Montserrat" panose="00000500000000000000" pitchFamily="2" charset="0"/>
            </a:rPr>
            <a:t>Siempre debe realizarse una RM para descartar patología del ángulo </a:t>
          </a:r>
          <a:r>
            <a:rPr lang="es-CO" sz="1900" kern="1200" dirty="0" err="1">
              <a:solidFill>
                <a:srgbClr val="002060"/>
              </a:solidFill>
              <a:latin typeface="Montserrat" panose="00000500000000000000" pitchFamily="2" charset="0"/>
            </a:rPr>
            <a:t>pontocerebeloso</a:t>
          </a:r>
          <a:r>
            <a:rPr lang="es-CO" sz="1900" kern="1200" dirty="0">
              <a:solidFill>
                <a:srgbClr val="002060"/>
              </a:solidFill>
              <a:latin typeface="Montserrat" panose="00000500000000000000" pitchFamily="2" charset="0"/>
            </a:rPr>
            <a:t>.</a:t>
          </a:r>
          <a:endParaRPr lang="es-CO" sz="1900" kern="1200" dirty="0">
            <a:latin typeface="Montserrat" panose="00000500000000000000" pitchFamily="2" charset="0"/>
          </a:endParaRPr>
        </a:p>
      </dsp:txBody>
      <dsp:txXfrm>
        <a:off x="41237" y="1332158"/>
        <a:ext cx="6916424" cy="762266"/>
      </dsp:txXfrm>
    </dsp:sp>
    <dsp:sp modelId="{A1808785-ABD6-44E0-99F9-5ED20ABE212B}">
      <dsp:nvSpPr>
        <dsp:cNvPr id="0" name=""/>
        <dsp:cNvSpPr/>
      </dsp:nvSpPr>
      <dsp:spPr>
        <a:xfrm>
          <a:off x="0" y="2190382"/>
          <a:ext cx="6998898" cy="844740"/>
        </a:xfrm>
        <a:prstGeom prst="roundRect">
          <a:avLst/>
        </a:prstGeom>
        <a:solidFill>
          <a:schemeClr val="accent1">
            <a:lumMod val="60000"/>
            <a:lumOff val="4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s-CO" sz="1900" kern="1200" dirty="0">
              <a:solidFill>
                <a:srgbClr val="002060"/>
              </a:solidFill>
              <a:latin typeface="Montserrat" panose="00000500000000000000" pitchFamily="2" charset="0"/>
            </a:rPr>
            <a:t>Tratamiento: esteroides </a:t>
          </a:r>
          <a:r>
            <a:rPr lang="es-CO" sz="1900" b="1" kern="1200" dirty="0">
              <a:solidFill>
                <a:srgbClr val="002060"/>
              </a:solidFill>
              <a:latin typeface="Montserrat" panose="00000500000000000000" pitchFamily="2" charset="0"/>
            </a:rPr>
            <a:t>1mg/kg/ día  </a:t>
          </a:r>
          <a:r>
            <a:rPr lang="es-CO" sz="1900" kern="1200" dirty="0">
              <a:solidFill>
                <a:srgbClr val="002060"/>
              </a:solidFill>
              <a:latin typeface="Montserrat" panose="00000500000000000000" pitchFamily="2" charset="0"/>
            </a:rPr>
            <a:t>de 10 a 14 días  y  remitir  a  otorrinolaringología.</a:t>
          </a:r>
        </a:p>
      </dsp:txBody>
      <dsp:txXfrm>
        <a:off x="41237" y="2231619"/>
        <a:ext cx="6916424" cy="7622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7E1CAB-FC5D-FB4D-9051-C007425DC201}">
      <dsp:nvSpPr>
        <dsp:cNvPr id="0" name=""/>
        <dsp:cNvSpPr/>
      </dsp:nvSpPr>
      <dsp:spPr>
        <a:xfrm>
          <a:off x="403972" y="7078"/>
          <a:ext cx="1381342" cy="951744"/>
        </a:xfrm>
        <a:prstGeom prst="roundRect">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A270128B-4D67-BB48-91E7-71D0A48F3283}">
      <dsp:nvSpPr>
        <dsp:cNvPr id="0" name=""/>
        <dsp:cNvSpPr/>
      </dsp:nvSpPr>
      <dsp:spPr>
        <a:xfrm>
          <a:off x="464820" y="953332"/>
          <a:ext cx="1381342" cy="512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0" numCol="1" spcCol="1270" anchor="t" anchorCtr="0">
          <a:noAutofit/>
        </a:bodyPr>
        <a:lstStyle/>
        <a:p>
          <a:pPr marL="0" lvl="0" indent="0" algn="ctr" defTabSz="444500">
            <a:lnSpc>
              <a:spcPct val="90000"/>
            </a:lnSpc>
            <a:spcBef>
              <a:spcPct val="0"/>
            </a:spcBef>
            <a:spcAft>
              <a:spcPct val="35000"/>
            </a:spcAft>
            <a:buNone/>
          </a:pPr>
          <a:r>
            <a:rPr lang="es-ES" sz="1000" kern="1200" dirty="0">
              <a:solidFill>
                <a:srgbClr val="002060"/>
              </a:solidFill>
              <a:latin typeface="Montserrat" panose="00000500000000000000" pitchFamily="2" charset="0"/>
            </a:rPr>
            <a:t>ANTIBIÓTICOS (</a:t>
          </a:r>
          <a:r>
            <a:rPr lang="es-ES" sz="1000" kern="1200" dirty="0" err="1">
              <a:solidFill>
                <a:srgbClr val="002060"/>
              </a:solidFill>
              <a:latin typeface="Montserrat" panose="00000500000000000000" pitchFamily="2" charset="0"/>
            </a:rPr>
            <a:t>Aminoglicósidos</a:t>
          </a:r>
          <a:r>
            <a:rPr lang="es-ES" sz="1000" kern="1200" dirty="0">
              <a:solidFill>
                <a:srgbClr val="002060"/>
              </a:solidFill>
              <a:latin typeface="Montserrat" panose="00000500000000000000" pitchFamily="2" charset="0"/>
            </a:rPr>
            <a:t>)</a:t>
          </a:r>
        </a:p>
      </dsp:txBody>
      <dsp:txXfrm>
        <a:off x="464820" y="953332"/>
        <a:ext cx="1381342" cy="512478"/>
      </dsp:txXfrm>
    </dsp:sp>
    <dsp:sp modelId="{4CB71DB0-D313-4541-845A-5DC45A4DC851}">
      <dsp:nvSpPr>
        <dsp:cNvPr id="0" name=""/>
        <dsp:cNvSpPr/>
      </dsp:nvSpPr>
      <dsp:spPr>
        <a:xfrm>
          <a:off x="1984355" y="1587"/>
          <a:ext cx="1381342" cy="951744"/>
        </a:xfrm>
        <a:prstGeom prst="roundRect">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1F710BAF-5F12-4B46-B7D6-707B7CA14143}">
      <dsp:nvSpPr>
        <dsp:cNvPr id="0" name=""/>
        <dsp:cNvSpPr/>
      </dsp:nvSpPr>
      <dsp:spPr>
        <a:xfrm>
          <a:off x="1984355" y="953332"/>
          <a:ext cx="1381342" cy="512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0" numCol="1" spcCol="1270" anchor="t" anchorCtr="0">
          <a:noAutofit/>
        </a:bodyPr>
        <a:lstStyle/>
        <a:p>
          <a:pPr marL="0" lvl="0" indent="0" algn="ctr" defTabSz="444500">
            <a:lnSpc>
              <a:spcPct val="90000"/>
            </a:lnSpc>
            <a:spcBef>
              <a:spcPct val="0"/>
            </a:spcBef>
            <a:spcAft>
              <a:spcPct val="35000"/>
            </a:spcAft>
            <a:buNone/>
          </a:pPr>
          <a:r>
            <a:rPr lang="es-ES" sz="1000" kern="1200" dirty="0">
              <a:solidFill>
                <a:srgbClr val="002060"/>
              </a:solidFill>
              <a:latin typeface="Montserrat" panose="00000500000000000000" pitchFamily="2" charset="0"/>
            </a:rPr>
            <a:t>CARBOPLATINO-CISPLATINO</a:t>
          </a:r>
        </a:p>
      </dsp:txBody>
      <dsp:txXfrm>
        <a:off x="1984355" y="953332"/>
        <a:ext cx="1381342" cy="512478"/>
      </dsp:txXfrm>
    </dsp:sp>
    <dsp:sp modelId="{0D8813E3-DDF3-AD44-9E77-E4FFDE7C2E90}">
      <dsp:nvSpPr>
        <dsp:cNvPr id="0" name=""/>
        <dsp:cNvSpPr/>
      </dsp:nvSpPr>
      <dsp:spPr>
        <a:xfrm>
          <a:off x="3513821" y="44967"/>
          <a:ext cx="1381342" cy="951744"/>
        </a:xfrm>
        <a:prstGeom prst="roundRect">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677C5490-1681-5749-A9C9-3EEB58521DBB}">
      <dsp:nvSpPr>
        <dsp:cNvPr id="0" name=""/>
        <dsp:cNvSpPr/>
      </dsp:nvSpPr>
      <dsp:spPr>
        <a:xfrm>
          <a:off x="3503890" y="953332"/>
          <a:ext cx="1381342" cy="512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0" numCol="1" spcCol="1270" anchor="t" anchorCtr="0">
          <a:noAutofit/>
        </a:bodyPr>
        <a:lstStyle/>
        <a:p>
          <a:pPr marL="0" lvl="0" indent="0" algn="ctr" defTabSz="444500">
            <a:lnSpc>
              <a:spcPct val="90000"/>
            </a:lnSpc>
            <a:spcBef>
              <a:spcPct val="0"/>
            </a:spcBef>
            <a:spcAft>
              <a:spcPct val="35000"/>
            </a:spcAft>
            <a:buNone/>
          </a:pPr>
          <a:r>
            <a:rPr lang="es-ES" sz="1000" kern="1200" dirty="0">
              <a:solidFill>
                <a:srgbClr val="002060"/>
              </a:solidFill>
              <a:latin typeface="Montserrat" panose="00000500000000000000" pitchFamily="2" charset="0"/>
            </a:rPr>
            <a:t>ANTIMALÁRICOS</a:t>
          </a:r>
        </a:p>
      </dsp:txBody>
      <dsp:txXfrm>
        <a:off x="3503890" y="953332"/>
        <a:ext cx="1381342" cy="512478"/>
      </dsp:txXfrm>
    </dsp:sp>
    <dsp:sp modelId="{A3905FE1-A1C6-2F49-9718-E7782B717028}">
      <dsp:nvSpPr>
        <dsp:cNvPr id="0" name=""/>
        <dsp:cNvSpPr/>
      </dsp:nvSpPr>
      <dsp:spPr>
        <a:xfrm>
          <a:off x="464820" y="1603944"/>
          <a:ext cx="1381342" cy="951744"/>
        </a:xfrm>
        <a:prstGeom prst="roundRect">
          <a:avLst/>
        </a:prstGeom>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3A951074-99C0-CB43-BD8C-5C58BA6AF79E}">
      <dsp:nvSpPr>
        <dsp:cNvPr id="0" name=""/>
        <dsp:cNvSpPr/>
      </dsp:nvSpPr>
      <dsp:spPr>
        <a:xfrm>
          <a:off x="464820" y="2555689"/>
          <a:ext cx="1381342" cy="512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0" numCol="1" spcCol="1270" anchor="t" anchorCtr="0">
          <a:noAutofit/>
        </a:bodyPr>
        <a:lstStyle/>
        <a:p>
          <a:pPr marL="0" lvl="0" indent="0" algn="ctr" defTabSz="444500">
            <a:lnSpc>
              <a:spcPct val="90000"/>
            </a:lnSpc>
            <a:spcBef>
              <a:spcPct val="0"/>
            </a:spcBef>
            <a:spcAft>
              <a:spcPct val="35000"/>
            </a:spcAft>
            <a:buNone/>
          </a:pPr>
          <a:r>
            <a:rPr lang="es-ES" sz="1000" kern="1200" dirty="0">
              <a:solidFill>
                <a:srgbClr val="002060"/>
              </a:solidFill>
              <a:latin typeface="Montserrat" panose="00000500000000000000" pitchFamily="2" charset="0"/>
            </a:rPr>
            <a:t>SALICILATOS</a:t>
          </a:r>
        </a:p>
        <a:p>
          <a:pPr marL="0" lvl="0" indent="0" algn="ctr" defTabSz="444500">
            <a:lnSpc>
              <a:spcPct val="90000"/>
            </a:lnSpc>
            <a:spcBef>
              <a:spcPct val="0"/>
            </a:spcBef>
            <a:spcAft>
              <a:spcPct val="35000"/>
            </a:spcAft>
            <a:buNone/>
          </a:pPr>
          <a:r>
            <a:rPr lang="es-ES" sz="1000" kern="1200" dirty="0">
              <a:solidFill>
                <a:srgbClr val="002060"/>
              </a:solidFill>
              <a:latin typeface="Montserrat" panose="00000500000000000000" pitchFamily="2" charset="0"/>
            </a:rPr>
            <a:t>AINES</a:t>
          </a:r>
        </a:p>
      </dsp:txBody>
      <dsp:txXfrm>
        <a:off x="464820" y="2555689"/>
        <a:ext cx="1381342" cy="512478"/>
      </dsp:txXfrm>
    </dsp:sp>
    <dsp:sp modelId="{6E0593FB-2D47-CC41-B1B2-7DD33557C79D}">
      <dsp:nvSpPr>
        <dsp:cNvPr id="0" name=""/>
        <dsp:cNvSpPr/>
      </dsp:nvSpPr>
      <dsp:spPr>
        <a:xfrm>
          <a:off x="1984355" y="1603944"/>
          <a:ext cx="1381342" cy="951744"/>
        </a:xfrm>
        <a:prstGeom prst="roundRect">
          <a:avLst/>
        </a:prstGeom>
        <a:blipFill>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836C0361-0BCC-C24F-84ED-8B89E9879725}">
      <dsp:nvSpPr>
        <dsp:cNvPr id="0" name=""/>
        <dsp:cNvSpPr/>
      </dsp:nvSpPr>
      <dsp:spPr>
        <a:xfrm>
          <a:off x="1984355" y="2555689"/>
          <a:ext cx="1381342" cy="512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0" numCol="1" spcCol="1270" anchor="t" anchorCtr="0">
          <a:noAutofit/>
        </a:bodyPr>
        <a:lstStyle/>
        <a:p>
          <a:pPr marL="0" lvl="0" indent="0" algn="ctr" defTabSz="444500">
            <a:lnSpc>
              <a:spcPct val="90000"/>
            </a:lnSpc>
            <a:spcBef>
              <a:spcPct val="0"/>
            </a:spcBef>
            <a:spcAft>
              <a:spcPct val="35000"/>
            </a:spcAft>
            <a:buNone/>
          </a:pPr>
          <a:r>
            <a:rPr lang="es-ES" sz="1000" kern="1200" dirty="0">
              <a:solidFill>
                <a:srgbClr val="002060"/>
              </a:solidFill>
              <a:latin typeface="Montserrat" panose="00000500000000000000" pitchFamily="2" charset="0"/>
            </a:rPr>
            <a:t>DIURÉTICOS DE ASA</a:t>
          </a:r>
        </a:p>
      </dsp:txBody>
      <dsp:txXfrm>
        <a:off x="1984355" y="2555689"/>
        <a:ext cx="1381342" cy="512478"/>
      </dsp:txXfrm>
    </dsp:sp>
    <dsp:sp modelId="{9503CA19-B537-AA4F-AD4E-BC55433C3E58}">
      <dsp:nvSpPr>
        <dsp:cNvPr id="0" name=""/>
        <dsp:cNvSpPr/>
      </dsp:nvSpPr>
      <dsp:spPr>
        <a:xfrm>
          <a:off x="3503890" y="1603944"/>
          <a:ext cx="1381342" cy="951744"/>
        </a:xfrm>
        <a:prstGeom prst="roundRect">
          <a:avLst/>
        </a:prstGeom>
        <a:blipFill>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8941D0D3-A679-B349-84DA-ADBC867B0D80}">
      <dsp:nvSpPr>
        <dsp:cNvPr id="0" name=""/>
        <dsp:cNvSpPr/>
      </dsp:nvSpPr>
      <dsp:spPr>
        <a:xfrm>
          <a:off x="3503890" y="2555689"/>
          <a:ext cx="1381342" cy="512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0" numCol="1" spcCol="1270" anchor="t" anchorCtr="0">
          <a:noAutofit/>
        </a:bodyPr>
        <a:lstStyle/>
        <a:p>
          <a:pPr marL="0" lvl="0" indent="0" algn="ctr" defTabSz="444500">
            <a:lnSpc>
              <a:spcPct val="90000"/>
            </a:lnSpc>
            <a:spcBef>
              <a:spcPct val="0"/>
            </a:spcBef>
            <a:spcAft>
              <a:spcPct val="35000"/>
            </a:spcAft>
            <a:buNone/>
          </a:pPr>
          <a:r>
            <a:rPr lang="es-ES" sz="1000" kern="1200" dirty="0">
              <a:solidFill>
                <a:srgbClr val="002060"/>
              </a:solidFill>
              <a:latin typeface="Montserrat" panose="00000500000000000000" pitchFamily="2" charset="0"/>
            </a:rPr>
            <a:t>METALES PESADOS</a:t>
          </a:r>
        </a:p>
      </dsp:txBody>
      <dsp:txXfrm>
        <a:off x="3503890" y="2555689"/>
        <a:ext cx="1381342" cy="5124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4AC794-9DAB-40A0-8131-4F92474591E6}">
      <dsp:nvSpPr>
        <dsp:cNvPr id="0" name=""/>
        <dsp:cNvSpPr/>
      </dsp:nvSpPr>
      <dsp:spPr>
        <a:xfrm>
          <a:off x="0" y="0"/>
          <a:ext cx="4680678" cy="50957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CO" sz="1600" kern="1200" dirty="0">
              <a:latin typeface="Montserrat" panose="00000500000000000000" pitchFamily="50" charset="0"/>
            </a:rPr>
            <a:t>Fractura Longitudinal 80%</a:t>
          </a:r>
        </a:p>
      </dsp:txBody>
      <dsp:txXfrm>
        <a:off x="14925" y="14925"/>
        <a:ext cx="4153994" cy="479722"/>
      </dsp:txXfrm>
    </dsp:sp>
    <dsp:sp modelId="{10F088E3-E052-45BF-93BE-D022E7C643DF}">
      <dsp:nvSpPr>
        <dsp:cNvPr id="0" name=""/>
        <dsp:cNvSpPr/>
      </dsp:nvSpPr>
      <dsp:spPr>
        <a:xfrm>
          <a:off x="826001" y="622810"/>
          <a:ext cx="4680678" cy="50957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CO" sz="1600" kern="1200" dirty="0">
              <a:latin typeface="Montserrat" panose="00000500000000000000" pitchFamily="50" charset="0"/>
            </a:rPr>
            <a:t>Transversales 20% (cápsula </a:t>
          </a:r>
          <a:r>
            <a:rPr lang="es-CO" sz="1600" kern="1200" dirty="0" err="1">
              <a:latin typeface="Montserrat" panose="00000500000000000000" pitchFamily="50" charset="0"/>
            </a:rPr>
            <a:t>ótica</a:t>
          </a:r>
          <a:r>
            <a:rPr lang="es-CO" sz="1600" kern="1200" dirty="0">
              <a:latin typeface="Montserrat" panose="00000500000000000000" pitchFamily="50" charset="0"/>
            </a:rPr>
            <a:t>)</a:t>
          </a:r>
        </a:p>
      </dsp:txBody>
      <dsp:txXfrm>
        <a:off x="840926" y="637735"/>
        <a:ext cx="3493603" cy="479722"/>
      </dsp:txXfrm>
    </dsp:sp>
    <dsp:sp modelId="{3ACDA9A8-ED04-4206-99F2-C4880B252EF5}">
      <dsp:nvSpPr>
        <dsp:cNvPr id="0" name=""/>
        <dsp:cNvSpPr/>
      </dsp:nvSpPr>
      <dsp:spPr>
        <a:xfrm>
          <a:off x="4349455" y="400580"/>
          <a:ext cx="331222" cy="331222"/>
        </a:xfrm>
        <a:prstGeom prst="downArrow">
          <a:avLst>
            <a:gd name="adj1" fmla="val 55000"/>
            <a:gd name="adj2" fmla="val 45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endParaRPr lang="es-CO" sz="1300" kern="1200">
            <a:latin typeface="Montserrat" panose="00000500000000000000" pitchFamily="50" charset="0"/>
          </a:endParaRPr>
        </a:p>
      </dsp:txBody>
      <dsp:txXfrm>
        <a:off x="4423980" y="400580"/>
        <a:ext cx="182172" cy="249245"/>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1C799E-096D-493F-BB6C-82AEFD5CED49}" type="datetimeFigureOut">
              <a:rPr lang="es-CO" smtClean="0"/>
              <a:t>8/04/2021</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C5C2F1-6563-4A88-953D-A7FCDF993984}" type="slidenum">
              <a:rPr lang="es-CO" smtClean="0"/>
              <a:t>‹Nº›</a:t>
            </a:fld>
            <a:endParaRPr lang="es-CO"/>
          </a:p>
        </p:txBody>
      </p:sp>
    </p:spTree>
    <p:extLst>
      <p:ext uri="{BB962C8B-B14F-4D97-AF65-F5344CB8AC3E}">
        <p14:creationId xmlns:p14="http://schemas.microsoft.com/office/powerpoint/2010/main" val="2018741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aplicacionesbiblioteca.udea.edu.co:2077/tbox1"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aplicacionesbiblioteca.udea.edu.co:2077/tbl1"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aplicacionesbiblioteca.udea.edu.co:2077/tbl1"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aplicacionesbiblioteca.udea.edu.co:2077/tbox1"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www.aafp.org/afp/2019/0715/p98.html#afp20190715p098-b2" TargetMode="External"/><Relationship Id="rId4" Type="http://schemas.openxmlformats.org/officeDocument/2006/relationships/hyperlink" Target="https://www.aafp.org/afp/2019/0715/p98.html#afp20190715p098-b1"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aplicacionesbiblioteca.udea.edu.co:2054/pmc/articles/PMC6457651/#R11" TargetMode="External"/><Relationship Id="rId13" Type="http://schemas.openxmlformats.org/officeDocument/2006/relationships/hyperlink" Target="https://aplicacionesbiblioteca.udea.edu.co:2054/pmc/articles/PMC6457651/#R17" TargetMode="External"/><Relationship Id="rId3" Type="http://schemas.openxmlformats.org/officeDocument/2006/relationships/hyperlink" Target="https://aplicacionesbiblioteca.udea.edu.co:2054/pmc/articles/PMC6457651/#R5" TargetMode="External"/><Relationship Id="rId7" Type="http://schemas.openxmlformats.org/officeDocument/2006/relationships/hyperlink" Target="https://aplicacionesbiblioteca.udea.edu.co:2054/pmc/articles/PMC6457651/#R10" TargetMode="External"/><Relationship Id="rId12" Type="http://schemas.openxmlformats.org/officeDocument/2006/relationships/hyperlink" Target="https://aplicacionesbiblioteca.udea.edu.co:2054/pmc/articles/PMC6457651/#R16"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aplicacionesbiblioteca.udea.edu.co:2054/pmc/articles/PMC6457651/#R9" TargetMode="External"/><Relationship Id="rId11" Type="http://schemas.openxmlformats.org/officeDocument/2006/relationships/hyperlink" Target="https://aplicacionesbiblioteca.udea.edu.co:2054/pmc/articles/PMC6457651/#R15" TargetMode="External"/><Relationship Id="rId5" Type="http://schemas.openxmlformats.org/officeDocument/2006/relationships/hyperlink" Target="https://aplicacionesbiblioteca.udea.edu.co:2054/pmc/articles/PMC6457651/#R8" TargetMode="External"/><Relationship Id="rId15" Type="http://schemas.openxmlformats.org/officeDocument/2006/relationships/hyperlink" Target="https://aplicacionesbiblioteca.udea.edu.co:2054/pmc/articles/PMC6457651/#R19" TargetMode="External"/><Relationship Id="rId10" Type="http://schemas.openxmlformats.org/officeDocument/2006/relationships/hyperlink" Target="https://aplicacionesbiblioteca.udea.edu.co:2054/pmc/articles/PMC6457651/#R13" TargetMode="External"/><Relationship Id="rId4" Type="http://schemas.openxmlformats.org/officeDocument/2006/relationships/hyperlink" Target="https://aplicacionesbiblioteca.udea.edu.co:2054/pmc/articles/PMC6457651/#R7" TargetMode="External"/><Relationship Id="rId9" Type="http://schemas.openxmlformats.org/officeDocument/2006/relationships/hyperlink" Target="https://aplicacionesbiblioteca.udea.edu.co:2054/pmc/articles/PMC6457651/#R12" TargetMode="External"/><Relationship Id="rId14" Type="http://schemas.openxmlformats.org/officeDocument/2006/relationships/hyperlink" Target="https://aplicacionesbiblioteca.udea.edu.co:2054/pmc/articles/PMC6457651/#R18"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8" Type="http://schemas.openxmlformats.org/officeDocument/2006/relationships/hyperlink" Target="https://aplicacionesbiblioteca.udea.edu.co:2054/pmc/articles/PMC6457651/#R37" TargetMode="External"/><Relationship Id="rId3" Type="http://schemas.openxmlformats.org/officeDocument/2006/relationships/hyperlink" Target="https://aplicacionesbiblioteca.udea.edu.co:2054/pmc/articles/PMC6457651/#R32" TargetMode="External"/><Relationship Id="rId7" Type="http://schemas.openxmlformats.org/officeDocument/2006/relationships/hyperlink" Target="https://aplicacionesbiblioteca.udea.edu.co:2054/pmc/articles/PMC6457651/#R36" TargetMode="External"/><Relationship Id="rId2" Type="http://schemas.openxmlformats.org/officeDocument/2006/relationships/slide" Target="../slides/slide43.xml"/><Relationship Id="rId1" Type="http://schemas.openxmlformats.org/officeDocument/2006/relationships/notesMaster" Target="../notesMasters/notesMaster1.xml"/><Relationship Id="rId6" Type="http://schemas.openxmlformats.org/officeDocument/2006/relationships/hyperlink" Target="https://aplicacionesbiblioteca.udea.edu.co:2054/pmc/articles/PMC6457651/#R35" TargetMode="External"/><Relationship Id="rId11" Type="http://schemas.openxmlformats.org/officeDocument/2006/relationships/hyperlink" Target="https://aplicacionesbiblioteca.udea.edu.co:2054/pmc/articles/PMC6457651/#R41" TargetMode="External"/><Relationship Id="rId5" Type="http://schemas.openxmlformats.org/officeDocument/2006/relationships/hyperlink" Target="https://aplicacionesbiblioteca.udea.edu.co:2054/pmc/articles/PMC6457651/#R34" TargetMode="External"/><Relationship Id="rId10" Type="http://schemas.openxmlformats.org/officeDocument/2006/relationships/hyperlink" Target="https://aplicacionesbiblioteca.udea.edu.co:2054/pmc/articles/PMC6457651/#R39" TargetMode="External"/><Relationship Id="rId4" Type="http://schemas.openxmlformats.org/officeDocument/2006/relationships/hyperlink" Target="https://aplicacionesbiblioteca.udea.edu.co:2054/pmc/articles/PMC6457651/#R33" TargetMode="External"/><Relationship Id="rId9" Type="http://schemas.openxmlformats.org/officeDocument/2006/relationships/hyperlink" Target="https://aplicacionesbiblioteca.udea.edu.co:2054/pmc/articles/PMC6457651/#R38" TargetMode="Externa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aplicacionesbiblioteca.udea.edu.co:2062/topics/medicine-and-dentistry/cochlear-duct" TargetMode="External"/><Relationship Id="rId3" Type="http://schemas.openxmlformats.org/officeDocument/2006/relationships/hyperlink" Target="https://aplicacionesbiblioteca.udea.edu.co:2062/topics/medicine-and-dentistry/spiral-lamina" TargetMode="External"/><Relationship Id="rId7" Type="http://schemas.openxmlformats.org/officeDocument/2006/relationships/hyperlink" Target="https://aplicacionesbiblioteca.udea.edu.co:2062/topics/medicine-and-dentistry/scala-vestibuli"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aplicacionesbiblioteca.udea.edu.co:2062/topics/medicine-and-dentistry/oval-window" TargetMode="External"/><Relationship Id="rId11" Type="http://schemas.openxmlformats.org/officeDocument/2006/relationships/hyperlink" Target="https://aplicacionesbiblioteca.udea.edu.co:2062/science/article/pii/S1879729613000227?via%3Dihub#bib0060" TargetMode="External"/><Relationship Id="rId5" Type="http://schemas.openxmlformats.org/officeDocument/2006/relationships/hyperlink" Target="https://aplicacionesbiblioteca.udea.edu.co:2062/science/article/pii/S1879729613000227?via%3Dihub#bib0055" TargetMode="External"/><Relationship Id="rId10" Type="http://schemas.openxmlformats.org/officeDocument/2006/relationships/hyperlink" Target="https://aplicacionesbiblioteca.udea.edu.co:2062/topics/medicine-and-dentistry/anatomical-concepts" TargetMode="External"/><Relationship Id="rId4" Type="http://schemas.openxmlformats.org/officeDocument/2006/relationships/hyperlink" Target="https://aplicacionesbiblioteca.udea.edu.co:2062/topics/medicine-and-dentistry/spiral-ligament" TargetMode="External"/><Relationship Id="rId9" Type="http://schemas.openxmlformats.org/officeDocument/2006/relationships/hyperlink" Target="https://aplicacionesbiblioteca.udea.edu.co:2062/topics/medicine-and-dentistry/scala-tympani" TargetMode="Externa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aplicacionesbiblioteca.udea.edu.co:2062/topics/medicine-and-dentistry/cochlear-duct" TargetMode="External"/><Relationship Id="rId3" Type="http://schemas.openxmlformats.org/officeDocument/2006/relationships/hyperlink" Target="https://aplicacionesbiblioteca.udea.edu.co:2062/topics/medicine-and-dentistry/spiral-lamina" TargetMode="External"/><Relationship Id="rId7" Type="http://schemas.openxmlformats.org/officeDocument/2006/relationships/hyperlink" Target="https://aplicacionesbiblioteca.udea.edu.co:2062/topics/medicine-and-dentistry/scala-vestibuli"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aplicacionesbiblioteca.udea.edu.co:2062/topics/medicine-and-dentistry/oval-window" TargetMode="External"/><Relationship Id="rId11" Type="http://schemas.openxmlformats.org/officeDocument/2006/relationships/hyperlink" Target="https://aplicacionesbiblioteca.udea.edu.co:2062/science/article/pii/S1879729613000227?via%3Dihub#bib0060" TargetMode="External"/><Relationship Id="rId5" Type="http://schemas.openxmlformats.org/officeDocument/2006/relationships/hyperlink" Target="https://aplicacionesbiblioteca.udea.edu.co:2062/science/article/pii/S1879729613000227?via%3Dihub#bib0055" TargetMode="External"/><Relationship Id="rId10" Type="http://schemas.openxmlformats.org/officeDocument/2006/relationships/hyperlink" Target="https://aplicacionesbiblioteca.udea.edu.co:2062/topics/medicine-and-dentistry/anatomical-concepts" TargetMode="External"/><Relationship Id="rId4" Type="http://schemas.openxmlformats.org/officeDocument/2006/relationships/hyperlink" Target="https://aplicacionesbiblioteca.udea.edu.co:2062/topics/medicine-and-dentistry/spiral-ligament" TargetMode="External"/><Relationship Id="rId9" Type="http://schemas.openxmlformats.org/officeDocument/2006/relationships/hyperlink" Target="https://aplicacionesbiblioteca.udea.edu.co:2062/topics/medicine-and-dentistry/scala-tympani" TargetMode="Externa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aplicacionesbiblioteca.udea.edu.co:2062/topics/medicine-and-dentistry/cochlear-duct" TargetMode="External"/><Relationship Id="rId3" Type="http://schemas.openxmlformats.org/officeDocument/2006/relationships/hyperlink" Target="https://aplicacionesbiblioteca.udea.edu.co:2062/topics/medicine-and-dentistry/spiral-lamina" TargetMode="External"/><Relationship Id="rId7" Type="http://schemas.openxmlformats.org/officeDocument/2006/relationships/hyperlink" Target="https://aplicacionesbiblioteca.udea.edu.co:2062/topics/medicine-and-dentistry/scala-vestibuli"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aplicacionesbiblioteca.udea.edu.co:2062/topics/medicine-and-dentistry/oval-window" TargetMode="External"/><Relationship Id="rId11" Type="http://schemas.openxmlformats.org/officeDocument/2006/relationships/hyperlink" Target="https://aplicacionesbiblioteca.udea.edu.co:2062/science/article/pii/S1879729613000227?via%3Dihub#bib0060" TargetMode="External"/><Relationship Id="rId5" Type="http://schemas.openxmlformats.org/officeDocument/2006/relationships/hyperlink" Target="https://aplicacionesbiblioteca.udea.edu.co:2062/science/article/pii/S1879729613000227?via%3Dihub#bib0055" TargetMode="External"/><Relationship Id="rId10" Type="http://schemas.openxmlformats.org/officeDocument/2006/relationships/hyperlink" Target="https://aplicacionesbiblioteca.udea.edu.co:2062/topics/medicine-and-dentistry/anatomical-concepts" TargetMode="External"/><Relationship Id="rId4" Type="http://schemas.openxmlformats.org/officeDocument/2006/relationships/hyperlink" Target="https://aplicacionesbiblioteca.udea.edu.co:2062/topics/medicine-and-dentistry/spiral-ligament" TargetMode="External"/><Relationship Id="rId9" Type="http://schemas.openxmlformats.org/officeDocument/2006/relationships/hyperlink" Target="https://aplicacionesbiblioteca.udea.edu.co:2062/topics/medicine-and-dentistry/scala-tympani"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aafp.org/afp/2019/0715/p98.html#afp20190715p098-b12"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www.aafp.org/afp/2019/0715/p98.html#afp20190715p098-b18" TargetMode="External"/><Relationship Id="rId4" Type="http://schemas.openxmlformats.org/officeDocument/2006/relationships/hyperlink" Target="https://www.aafp.org/afp/2019/0715/p98.html#afp20190715p098-b13"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0" i="0" dirty="0">
                <a:solidFill>
                  <a:srgbClr val="505050"/>
                </a:solidFill>
                <a:effectLst/>
                <a:latin typeface="Georgia" panose="02040502050405020303" pitchFamily="18" charset="0"/>
              </a:rPr>
              <a:t>La pérdida auditiva puede afectar a todos los grupos de edad, desde el recién nacido hasta los ancianos, afectando el desarrollo del habla y el lenguaje en los niños y causando problemas sociales y vocacionales a los adultos. La pérdida de audición puede surgir de cualquier parte del circuito auditivo, incluido el canal auditivo externo, el mecanismo de conducción del sonido, la cóclea, el nervio coclear y las vías auditivas centrales</a:t>
            </a:r>
          </a:p>
          <a:p>
            <a:endParaRPr lang="es-ES" b="0" i="0" dirty="0">
              <a:solidFill>
                <a:srgbClr val="505050"/>
              </a:solidFill>
              <a:effectLst/>
              <a:latin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b="0" i="0" dirty="0">
                <a:solidFill>
                  <a:srgbClr val="505050"/>
                </a:solidFill>
                <a:effectLst/>
                <a:latin typeface="Georgia" panose="02040502050405020303" pitchFamily="18" charset="0"/>
              </a:rPr>
              <a:t>La incidencia de hipoacusia infantil se estima en 4 a 60 por 1000 recién nacidos. </a:t>
            </a:r>
            <a:r>
              <a:rPr lang="es-ES" baseline="30000" dirty="0">
                <a:effectLst/>
              </a:rPr>
              <a:t>1</a:t>
            </a:r>
            <a:r>
              <a:rPr lang="es-ES" b="0" i="0" dirty="0">
                <a:solidFill>
                  <a:srgbClr val="505050"/>
                </a:solidFill>
                <a:effectLst/>
                <a:latin typeface="Georgia" panose="02040502050405020303" pitchFamily="18" charset="0"/>
              </a:rPr>
              <a:t> Aproximadamente el 3% de los niños y adolescentes blancos experimentan pérdida de audición y las estimaciones de pérdida de audición son más altas entre algunas minorías y niños de entornos socioeconómicos más bajos. </a:t>
            </a:r>
            <a:r>
              <a:rPr lang="es-ES" baseline="30000" dirty="0">
                <a:effectLst/>
              </a:rPr>
              <a:t>2</a:t>
            </a:r>
            <a:r>
              <a:rPr lang="es-ES" b="0" i="0" dirty="0">
                <a:solidFill>
                  <a:srgbClr val="505050"/>
                </a:solidFill>
                <a:effectLst/>
                <a:latin typeface="Georgia" panose="02040502050405020303" pitchFamily="18" charset="0"/>
              </a:rPr>
              <a:t> La pérdida auditiva en la niñez se identifica a menudo cuando un padre informa que su bebé o niño no responde a la voz, cuando hay retraso en el habla o el lenguaje o cuando el rendimiento escolar es deficiente. La preocupación del cuidador por la pérdida de audición debe impulsar al médico a investigar más a fondo. Otros factores de riesgo para la pérdida que la detección oportuna puede oír se muestran en </a:t>
            </a:r>
            <a:r>
              <a:rPr lang="es-ES" b="0" i="0" u="none" strike="noStrike" dirty="0">
                <a:solidFill>
                  <a:srgbClr val="007398"/>
                </a:solidFill>
                <a:effectLst/>
                <a:latin typeface="Arial" panose="020B0604020202020204" pitchFamily="34" charset="0"/>
                <a:hlinkClick r:id="rId3"/>
              </a:rPr>
              <a:t>el Cuadro 1</a:t>
            </a:r>
            <a:r>
              <a:rPr lang="es-ES" b="0" i="0" dirty="0">
                <a:solidFill>
                  <a:srgbClr val="505050"/>
                </a:solidFill>
                <a:effectLst/>
                <a:latin typeface="Georgia" panose="02040502050405020303" pitchFamily="18" charset="0"/>
              </a:rPr>
              <a:t> . </a:t>
            </a:r>
            <a:r>
              <a:rPr lang="es-ES" dirty="0"/>
              <a:t>134</a:t>
            </a:r>
            <a:r>
              <a:rPr lang="es-ES" b="0" i="0" dirty="0">
                <a:solidFill>
                  <a:srgbClr val="505050"/>
                </a:solidFill>
                <a:effectLst/>
                <a:latin typeface="Georgia" panose="02040502050405020303" pitchFamily="18" charset="0"/>
              </a:rPr>
              <a:t> Las importantes ramificaciones educativas y sociales de la pérdida auditiva en los niños han llevado al Grupo de Trabajo de Servicios Preventivos de los Estados Unidos a recomendar exámenes de audición para recién nacidos para todos los recién nacidos. </a:t>
            </a:r>
            <a:r>
              <a:rPr lang="es-ES" baseline="30000" dirty="0">
                <a:effectLst/>
              </a:rPr>
              <a:t>5</a:t>
            </a:r>
            <a:r>
              <a:rPr lang="es-ES" b="0" i="0" dirty="0">
                <a:solidFill>
                  <a:srgbClr val="505050"/>
                </a:solidFill>
                <a:effectLst/>
                <a:latin typeface="Georgia" panose="02040502050405020303" pitchFamily="18" charset="0"/>
              </a:rPr>
              <a:t> Aproximadamente el 95% de los recién nacidos en los Estados Unidos se someten a pruebas de detección de pérdida auditiva antes del alta hospitalaria. </a:t>
            </a:r>
            <a:r>
              <a:rPr lang="es-ES" baseline="30000" dirty="0">
                <a:effectLst/>
              </a:rPr>
              <a:t>4</a:t>
            </a:r>
            <a:endParaRPr lang="es-CO" dirty="0"/>
          </a:p>
          <a:p>
            <a:endParaRPr lang="es-ES" b="0" i="0" dirty="0">
              <a:solidFill>
                <a:srgbClr val="505050"/>
              </a:solidFill>
              <a:effectLst/>
              <a:latin typeface="Georgia" panose="02040502050405020303" pitchFamily="18" charset="0"/>
            </a:endParaRPr>
          </a:p>
          <a:p>
            <a:pPr algn="l"/>
            <a:r>
              <a:rPr lang="es-ES" b="0" i="0" dirty="0">
                <a:solidFill>
                  <a:srgbClr val="505050"/>
                </a:solidFill>
                <a:effectLst/>
                <a:latin typeface="Georgia" panose="02040502050405020303" pitchFamily="18" charset="0"/>
              </a:rPr>
              <a:t>La prevalencia de hipoacusia en adultos aumenta con la edad. La pérdida auditiva en adultos a menudo se presenta a través de quejas familiares al médico o el afectado se vuelve aislado y retraído en situaciones sociales que incitan a la familia a buscar atención. Se estima que 28 millones de adultos en los Estados Unidos tienen algún grado de discapacidad auditiva. </a:t>
            </a:r>
            <a:r>
              <a:rPr lang="es-ES" b="0" i="0" baseline="30000" dirty="0">
                <a:solidFill>
                  <a:srgbClr val="505050"/>
                </a:solidFill>
                <a:effectLst/>
                <a:latin typeface="Georgia" panose="02040502050405020303" pitchFamily="18" charset="0"/>
              </a:rPr>
              <a:t>6</a:t>
            </a:r>
            <a:r>
              <a:rPr lang="es-ES" b="0" i="0" dirty="0">
                <a:solidFill>
                  <a:srgbClr val="505050"/>
                </a:solidFill>
                <a:effectLst/>
                <a:latin typeface="Georgia" panose="02040502050405020303" pitchFamily="18" charset="0"/>
              </a:rPr>
              <a:t> Un estudio de 5 años de 2837 individuos adultos estimó la prevalencia de pérdida auditiva por grupo de edad en los Estados Unidos de la siguiente manera:</a:t>
            </a:r>
          </a:p>
          <a:p>
            <a:pPr algn="l">
              <a:buFont typeface="Arial" panose="020B0604020202020204" pitchFamily="34" charset="0"/>
              <a:buChar char="•"/>
            </a:pPr>
            <a:r>
              <a:rPr lang="es-ES" b="0" i="0" dirty="0">
                <a:solidFill>
                  <a:srgbClr val="505050"/>
                </a:solidFill>
                <a:effectLst/>
                <a:latin typeface="Georgia" panose="02040502050405020303" pitchFamily="18" charset="0"/>
              </a:rPr>
              <a:t>• De 21 a 34 años: 2,9%</a:t>
            </a:r>
          </a:p>
          <a:p>
            <a:pPr algn="l">
              <a:buFont typeface="Arial" panose="020B0604020202020204" pitchFamily="34" charset="0"/>
              <a:buChar char="•"/>
            </a:pPr>
            <a:r>
              <a:rPr lang="es-ES" b="0" i="0" dirty="0">
                <a:solidFill>
                  <a:srgbClr val="505050"/>
                </a:solidFill>
                <a:effectLst/>
                <a:latin typeface="Georgia" panose="02040502050405020303" pitchFamily="18" charset="0"/>
              </a:rPr>
              <a:t>• De 35 a 44 años: 6,4%</a:t>
            </a:r>
          </a:p>
          <a:p>
            <a:pPr algn="l">
              <a:buFont typeface="Arial" panose="020B0604020202020204" pitchFamily="34" charset="0"/>
              <a:buChar char="•"/>
            </a:pPr>
            <a:r>
              <a:rPr lang="es-ES" b="0" i="0" dirty="0">
                <a:solidFill>
                  <a:srgbClr val="505050"/>
                </a:solidFill>
                <a:effectLst/>
                <a:latin typeface="Georgia" panose="02040502050405020303" pitchFamily="18" charset="0"/>
              </a:rPr>
              <a:t>• De 44 a 54 años: 10,9%</a:t>
            </a:r>
          </a:p>
          <a:p>
            <a:pPr algn="l">
              <a:buFont typeface="Arial" panose="020B0604020202020204" pitchFamily="34" charset="0"/>
              <a:buChar char="•"/>
            </a:pPr>
            <a:r>
              <a:rPr lang="es-ES" b="0" i="0" dirty="0">
                <a:solidFill>
                  <a:srgbClr val="505050"/>
                </a:solidFill>
                <a:effectLst/>
                <a:latin typeface="Georgia" panose="02040502050405020303" pitchFamily="18" charset="0"/>
              </a:rPr>
              <a:t>• De 55 a 64 años: 25,1%</a:t>
            </a:r>
          </a:p>
          <a:p>
            <a:pPr algn="l">
              <a:buFont typeface="Arial" panose="020B0604020202020204" pitchFamily="34" charset="0"/>
              <a:buChar char="•"/>
            </a:pPr>
            <a:r>
              <a:rPr lang="es-ES" b="0" i="0" dirty="0">
                <a:solidFill>
                  <a:srgbClr val="505050"/>
                </a:solidFill>
                <a:effectLst/>
                <a:latin typeface="Georgia" panose="02040502050405020303" pitchFamily="18" charset="0"/>
              </a:rPr>
              <a:t>• De 65 a 84 años: 42,7%</a:t>
            </a:r>
          </a:p>
          <a:p>
            <a:endParaRPr lang="es-CO" dirty="0"/>
          </a:p>
        </p:txBody>
      </p:sp>
      <p:sp>
        <p:nvSpPr>
          <p:cNvPr id="4" name="Marcador de número de diapositiva 3"/>
          <p:cNvSpPr>
            <a:spLocks noGrp="1"/>
          </p:cNvSpPr>
          <p:nvPr>
            <p:ph type="sldNum" sz="quarter" idx="5"/>
          </p:nvPr>
        </p:nvSpPr>
        <p:spPr/>
        <p:txBody>
          <a:bodyPr/>
          <a:lstStyle/>
          <a:p>
            <a:fld id="{E1C5C2F1-6563-4A88-953D-A7FCDF993984}" type="slidenum">
              <a:rPr lang="es-CO" smtClean="0"/>
              <a:t>2</a:t>
            </a:fld>
            <a:endParaRPr lang="es-CO"/>
          </a:p>
        </p:txBody>
      </p:sp>
    </p:spTree>
    <p:extLst>
      <p:ext uri="{BB962C8B-B14F-4D97-AF65-F5344CB8AC3E}">
        <p14:creationId xmlns:p14="http://schemas.microsoft.com/office/powerpoint/2010/main" val="4097931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E1C5C2F1-6563-4A88-953D-A7FCDF993984}" type="slidenum">
              <a:rPr lang="es-CO" smtClean="0"/>
              <a:t>12</a:t>
            </a:fld>
            <a:endParaRPr lang="es-CO"/>
          </a:p>
        </p:txBody>
      </p:sp>
    </p:spTree>
    <p:extLst>
      <p:ext uri="{BB962C8B-B14F-4D97-AF65-F5344CB8AC3E}">
        <p14:creationId xmlns:p14="http://schemas.microsoft.com/office/powerpoint/2010/main" val="19750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E1C5C2F1-6563-4A88-953D-A7FCDF993984}" type="slidenum">
              <a:rPr lang="es-CO" smtClean="0"/>
              <a:t>13</a:t>
            </a:fld>
            <a:endParaRPr lang="es-CO"/>
          </a:p>
        </p:txBody>
      </p:sp>
    </p:spTree>
    <p:extLst>
      <p:ext uri="{BB962C8B-B14F-4D97-AF65-F5344CB8AC3E}">
        <p14:creationId xmlns:p14="http://schemas.microsoft.com/office/powerpoint/2010/main" val="34335251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0" i="0" dirty="0">
                <a:solidFill>
                  <a:srgbClr val="505050"/>
                </a:solidFill>
                <a:effectLst/>
                <a:latin typeface="Georgia" panose="02040502050405020303" pitchFamily="18" charset="0"/>
              </a:rPr>
              <a:t>Un examen físico completo con atención al estudio anatómico del oído es fundamental para establecer un diagnóstico de pérdida auditiva. </a:t>
            </a:r>
            <a:r>
              <a:rPr lang="es-ES" baseline="30000" dirty="0">
                <a:effectLst/>
              </a:rPr>
              <a:t>8</a:t>
            </a:r>
            <a:r>
              <a:rPr lang="es-ES" b="0" i="0" dirty="0">
                <a:solidFill>
                  <a:srgbClr val="505050"/>
                </a:solidFill>
                <a:effectLst/>
                <a:latin typeface="Georgia" panose="02040502050405020303" pitchFamily="18" charset="0"/>
              </a:rPr>
              <a:t> La obstrucción del EAC con cerumen, inflamación (otitis externa) o un cuerpo extraño puede producir una pérdida auditiva conductiva. La atresia EAC (con o sin </a:t>
            </a:r>
            <a:r>
              <a:rPr lang="es-ES" b="0" i="0" dirty="0" err="1">
                <a:solidFill>
                  <a:srgbClr val="505050"/>
                </a:solidFill>
                <a:effectLst/>
                <a:latin typeface="Georgia" panose="02040502050405020303" pitchFamily="18" charset="0"/>
              </a:rPr>
              <a:t>microtia</a:t>
            </a:r>
            <a:r>
              <a:rPr lang="es-ES" b="0" i="0" dirty="0">
                <a:solidFill>
                  <a:srgbClr val="505050"/>
                </a:solidFill>
                <a:effectLst/>
                <a:latin typeface="Georgia" panose="02040502050405020303" pitchFamily="18" charset="0"/>
              </a:rPr>
              <a:t>) también causa una pérdida de conducción con un grado de pérdida de audición proporcional a la gravedad de la atresia. También es importante tener en cuenta los resultados compatibles con los síndromes clínicos. Las anomalías craneofaciales pueden tener anomalías del oído medio e interno y pérdida de conducción, mixta o neurosensorial asociada. </a:t>
            </a:r>
            <a:r>
              <a:rPr lang="es-ES" baseline="30000" dirty="0">
                <a:effectLst/>
              </a:rPr>
              <a:t>9</a:t>
            </a:r>
            <a:r>
              <a:rPr lang="es-ES" b="0" i="0" dirty="0">
                <a:solidFill>
                  <a:srgbClr val="505050"/>
                </a:solidFill>
                <a:effectLst/>
                <a:latin typeface="Georgia" panose="02040502050405020303" pitchFamily="18" charset="0"/>
              </a:rPr>
              <a:t> La hipoacusia sindrómica, como la que ocurre con el síndrome de </a:t>
            </a:r>
            <a:r>
              <a:rPr lang="es-ES" b="0" i="0" dirty="0" err="1">
                <a:solidFill>
                  <a:srgbClr val="505050"/>
                </a:solidFill>
                <a:effectLst/>
                <a:latin typeface="Georgia" panose="02040502050405020303" pitchFamily="18" charset="0"/>
              </a:rPr>
              <a:t>Treacher</a:t>
            </a:r>
            <a:r>
              <a:rPr lang="es-ES" b="0" i="0" dirty="0">
                <a:solidFill>
                  <a:srgbClr val="505050"/>
                </a:solidFill>
                <a:effectLst/>
                <a:latin typeface="Georgia" panose="02040502050405020303" pitchFamily="18" charset="0"/>
              </a:rPr>
              <a:t>-Collins, la enfermedad de </a:t>
            </a:r>
            <a:r>
              <a:rPr lang="es-ES" b="0" i="0" dirty="0" err="1">
                <a:solidFill>
                  <a:srgbClr val="505050"/>
                </a:solidFill>
                <a:effectLst/>
                <a:latin typeface="Georgia" panose="02040502050405020303" pitchFamily="18" charset="0"/>
              </a:rPr>
              <a:t>Crouzon</a:t>
            </a:r>
            <a:r>
              <a:rPr lang="es-ES" b="0" i="0" dirty="0">
                <a:solidFill>
                  <a:srgbClr val="505050"/>
                </a:solidFill>
                <a:effectLst/>
                <a:latin typeface="Georgia" panose="02040502050405020303" pitchFamily="18" charset="0"/>
              </a:rPr>
              <a:t> o la secuencia de Robin, representa del 15 al 30% de las etiologías hereditarias</a:t>
            </a:r>
            <a:endParaRPr lang="es-CO" dirty="0"/>
          </a:p>
        </p:txBody>
      </p:sp>
      <p:sp>
        <p:nvSpPr>
          <p:cNvPr id="4" name="Marcador de número de diapositiva 3"/>
          <p:cNvSpPr>
            <a:spLocks noGrp="1"/>
          </p:cNvSpPr>
          <p:nvPr>
            <p:ph type="sldNum" sz="quarter" idx="5"/>
          </p:nvPr>
        </p:nvSpPr>
        <p:spPr/>
        <p:txBody>
          <a:bodyPr/>
          <a:lstStyle/>
          <a:p>
            <a:fld id="{E1C5C2F1-6563-4A88-953D-A7FCDF993984}" type="slidenum">
              <a:rPr lang="es-CO" smtClean="0"/>
              <a:t>14</a:t>
            </a:fld>
            <a:endParaRPr lang="es-CO"/>
          </a:p>
        </p:txBody>
      </p:sp>
    </p:spTree>
    <p:extLst>
      <p:ext uri="{BB962C8B-B14F-4D97-AF65-F5344CB8AC3E}">
        <p14:creationId xmlns:p14="http://schemas.microsoft.com/office/powerpoint/2010/main" val="11621738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n-US" sz="1800" b="0" i="0" u="none" strike="noStrike" baseline="0" dirty="0">
                <a:solidFill>
                  <a:srgbClr val="231F20"/>
                </a:solidFill>
                <a:latin typeface="TimesNewRomanPSMT"/>
              </a:rPr>
              <a:t>Right ear. Normal tympanic membrane. 1, pars </a:t>
            </a:r>
            <a:r>
              <a:rPr lang="en-US" sz="1800" b="0" i="0" u="none" strike="noStrike" baseline="0" dirty="0" err="1">
                <a:solidFill>
                  <a:srgbClr val="231F20"/>
                </a:solidFill>
                <a:latin typeface="TimesNewRomanPSMT"/>
              </a:rPr>
              <a:t>flaccida</a:t>
            </a:r>
            <a:r>
              <a:rPr lang="en-US" sz="1800" b="0" i="0" u="none" strike="noStrike" baseline="0" dirty="0">
                <a:solidFill>
                  <a:srgbClr val="231F20"/>
                </a:solidFill>
                <a:latin typeface="TimesNewRomanPSMT"/>
              </a:rPr>
              <a:t>; 2, short process of the malleus; 3, handle of the malleus; 4, umbo; 5, </a:t>
            </a:r>
            <a:r>
              <a:rPr lang="en-US" sz="1800" b="0" i="0" u="none" strike="noStrike" baseline="0" dirty="0" err="1">
                <a:solidFill>
                  <a:srgbClr val="231F20"/>
                </a:solidFill>
                <a:latin typeface="TimesNewRomanPSMT"/>
              </a:rPr>
              <a:t>supratubal</a:t>
            </a:r>
            <a:endParaRPr lang="en-US" sz="1800" b="0" i="0" u="none" strike="noStrike" baseline="0" dirty="0">
              <a:solidFill>
                <a:srgbClr val="231F20"/>
              </a:solidFill>
              <a:latin typeface="TimesNewRomanPSMT"/>
            </a:endParaRPr>
          </a:p>
          <a:p>
            <a:pPr algn="l"/>
            <a:r>
              <a:rPr lang="en-US" sz="1800" b="0" i="0" u="none" strike="noStrike" baseline="0" dirty="0">
                <a:solidFill>
                  <a:srgbClr val="231F20"/>
                </a:solidFill>
                <a:latin typeface="TimesNewRomanPSMT"/>
              </a:rPr>
              <a:t>recess; 6, tubal orifice; 7, hypotympanic air cells; </a:t>
            </a:r>
            <a:r>
              <a:rPr lang="es-CO" sz="1800" b="0" i="0" u="none" strike="noStrike" baseline="0" dirty="0">
                <a:solidFill>
                  <a:srgbClr val="231F20"/>
                </a:solidFill>
                <a:latin typeface="TimesNewRomanPSMT"/>
              </a:rPr>
              <a:t>8, </a:t>
            </a:r>
            <a:r>
              <a:rPr lang="es-CO" sz="1800" b="0" i="0" u="none" strike="noStrike" baseline="0" dirty="0" err="1">
                <a:solidFill>
                  <a:srgbClr val="231F20"/>
                </a:solidFill>
                <a:latin typeface="TimesNewRomanPSMT"/>
              </a:rPr>
              <a:t>stapedius</a:t>
            </a:r>
            <a:r>
              <a:rPr lang="es-CO" sz="1800" b="0" i="0" u="none" strike="noStrike" baseline="0" dirty="0">
                <a:solidFill>
                  <a:srgbClr val="231F20"/>
                </a:solidFill>
                <a:latin typeface="TimesNewRomanPSMT"/>
              </a:rPr>
              <a:t> </a:t>
            </a:r>
            <a:r>
              <a:rPr lang="es-CO" sz="1800" b="0" i="0" u="none" strike="noStrike" baseline="0" dirty="0" err="1">
                <a:solidFill>
                  <a:srgbClr val="231F20"/>
                </a:solidFill>
                <a:latin typeface="TimesNewRomanPSMT"/>
              </a:rPr>
              <a:t>tendon</a:t>
            </a:r>
            <a:r>
              <a:rPr lang="es-CO" sz="1800" b="0" i="0" u="none" strike="noStrike" baseline="0" dirty="0">
                <a:solidFill>
                  <a:srgbClr val="231F20"/>
                </a:solidFill>
                <a:latin typeface="TimesNewRomanPSMT"/>
              </a:rPr>
              <a:t>; c, </a:t>
            </a:r>
            <a:r>
              <a:rPr lang="es-CO" sz="1800" b="0" i="0" u="none" strike="noStrike" baseline="0" dirty="0" err="1">
                <a:solidFill>
                  <a:srgbClr val="231F20"/>
                </a:solidFill>
                <a:latin typeface="TimesNewRomanPSMT"/>
              </a:rPr>
              <a:t>chorda</a:t>
            </a:r>
            <a:r>
              <a:rPr lang="es-CO" sz="1800" b="0" i="0" u="none" strike="noStrike" baseline="0" dirty="0">
                <a:solidFill>
                  <a:srgbClr val="231F20"/>
                </a:solidFill>
                <a:latin typeface="TimesNewRomanPSMT"/>
              </a:rPr>
              <a:t> </a:t>
            </a:r>
            <a:r>
              <a:rPr lang="es-CO" sz="1800" b="0" i="0" u="none" strike="noStrike" baseline="0" dirty="0" err="1">
                <a:solidFill>
                  <a:srgbClr val="231F20"/>
                </a:solidFill>
                <a:latin typeface="TimesNewRomanPSMT"/>
              </a:rPr>
              <a:t>tympani</a:t>
            </a:r>
            <a:r>
              <a:rPr lang="es-CO" sz="1800" b="0" i="0" u="none" strike="noStrike" baseline="0" dirty="0">
                <a:solidFill>
                  <a:srgbClr val="231F20"/>
                </a:solidFill>
                <a:latin typeface="TimesNewRomanPSMT"/>
              </a:rPr>
              <a:t>; I, </a:t>
            </a:r>
            <a:r>
              <a:rPr lang="es-CO" sz="1800" b="0" i="0" u="none" strike="noStrike" baseline="0" dirty="0" err="1">
                <a:solidFill>
                  <a:srgbClr val="231F20"/>
                </a:solidFill>
                <a:latin typeface="TimesNewRomanPSMT"/>
              </a:rPr>
              <a:t>incus</a:t>
            </a:r>
            <a:r>
              <a:rPr lang="es-CO" sz="1800" b="0" i="0" u="none" strike="noStrike" baseline="0" dirty="0">
                <a:solidFill>
                  <a:srgbClr val="231F20"/>
                </a:solidFill>
                <a:latin typeface="TimesNewRomanPSMT"/>
              </a:rPr>
              <a:t>; </a:t>
            </a:r>
            <a:r>
              <a:rPr lang="en-US" sz="1800" b="0" i="0" u="none" strike="noStrike" baseline="0" dirty="0">
                <a:solidFill>
                  <a:srgbClr val="231F20"/>
                </a:solidFill>
                <a:latin typeface="TimesNewRomanPSMT"/>
              </a:rPr>
              <a:t>P, promontory; o, oval window; R, round window; </a:t>
            </a:r>
            <a:r>
              <a:rPr lang="es-CO" sz="1800" b="0" i="0" u="none" strike="noStrike" baseline="0" dirty="0">
                <a:solidFill>
                  <a:srgbClr val="231F20"/>
                </a:solidFill>
                <a:latin typeface="TimesNewRomanPSMT"/>
              </a:rPr>
              <a:t>T, tensor </a:t>
            </a:r>
            <a:r>
              <a:rPr lang="es-CO" sz="1800" b="0" i="0" u="none" strike="noStrike" baseline="0" dirty="0" err="1">
                <a:solidFill>
                  <a:srgbClr val="231F20"/>
                </a:solidFill>
                <a:latin typeface="TimesNewRomanPSMT"/>
              </a:rPr>
              <a:t>tympani</a:t>
            </a:r>
            <a:r>
              <a:rPr lang="es-CO" sz="1800" b="0" i="0" u="none" strike="noStrike" baseline="0" dirty="0">
                <a:solidFill>
                  <a:srgbClr val="231F20"/>
                </a:solidFill>
                <a:latin typeface="TimesNewRomanPSMT"/>
              </a:rPr>
              <a:t>; A, </a:t>
            </a:r>
            <a:r>
              <a:rPr lang="es-CO" sz="1800" b="0" i="0" u="none" strike="noStrike" baseline="0" dirty="0" err="1">
                <a:solidFill>
                  <a:srgbClr val="231F20"/>
                </a:solidFill>
                <a:latin typeface="TimesNewRomanPSMT"/>
              </a:rPr>
              <a:t>annulus</a:t>
            </a:r>
            <a:r>
              <a:rPr lang="es-CO" sz="1800" b="0" i="0" u="none" strike="noStrike" baseline="0" dirty="0">
                <a:solidFill>
                  <a:srgbClr val="231F20"/>
                </a:solidFill>
                <a:latin typeface="TimesNewRomanPSMT"/>
              </a:rPr>
              <a:t>.</a:t>
            </a:r>
          </a:p>
          <a:p>
            <a:pPr algn="l"/>
            <a:endParaRPr lang="es-CO" sz="1800" b="0" i="0" u="none" strike="noStrike" baseline="0" dirty="0">
              <a:solidFill>
                <a:srgbClr val="231F20"/>
              </a:solidFill>
              <a:latin typeface="TimesNewRomanPSMT"/>
            </a:endParaRPr>
          </a:p>
          <a:p>
            <a:pPr algn="l"/>
            <a:r>
              <a:rPr lang="en-US" sz="1800" b="0" i="0" u="none" strike="noStrike" baseline="0" dirty="0">
                <a:solidFill>
                  <a:srgbClr val="231F20"/>
                </a:solidFill>
                <a:latin typeface="TimesNewRomanPSMT"/>
              </a:rPr>
              <a:t>Right ear. Secretory otitis media. Air bubbles can be seen</a:t>
            </a:r>
          </a:p>
          <a:p>
            <a:pPr algn="l"/>
            <a:r>
              <a:rPr lang="en-US" sz="1800" b="0" i="0" u="none" strike="noStrike" baseline="0" dirty="0">
                <a:solidFill>
                  <a:srgbClr val="231F20"/>
                </a:solidFill>
                <a:latin typeface="TimesNewRomanPSMT"/>
              </a:rPr>
              <a:t>anterior to the handle of the malleus and also in the posteroinferior</a:t>
            </a:r>
          </a:p>
          <a:p>
            <a:pPr algn="l"/>
            <a:r>
              <a:rPr lang="es-CO" sz="1800" b="0" i="0" u="none" strike="noStrike" baseline="0" dirty="0" err="1">
                <a:solidFill>
                  <a:srgbClr val="231F20"/>
                </a:solidFill>
                <a:latin typeface="TimesNewRomanPSMT"/>
              </a:rPr>
              <a:t>quadrant</a:t>
            </a:r>
            <a:r>
              <a:rPr lang="es-CO" sz="1800" b="0" i="0" u="none" strike="noStrike" baseline="0" dirty="0">
                <a:solidFill>
                  <a:srgbClr val="231F20"/>
                </a:solidFill>
                <a:latin typeface="TimesNewRomanPSMT"/>
              </a:rPr>
              <a:t>.</a:t>
            </a:r>
          </a:p>
          <a:p>
            <a:pPr algn="l"/>
            <a:endParaRPr lang="es-CO" sz="1800" b="0" i="0" u="none" strike="noStrike" baseline="0" dirty="0">
              <a:solidFill>
                <a:srgbClr val="231F20"/>
              </a:solidFill>
              <a:latin typeface="TimesNewRomanPSMT"/>
            </a:endParaRPr>
          </a:p>
          <a:p>
            <a:pPr algn="l"/>
            <a:r>
              <a:rPr lang="en-US" sz="1800" b="0" i="0" u="none" strike="noStrike" baseline="0" dirty="0">
                <a:solidFill>
                  <a:srgbClr val="231F20"/>
                </a:solidFill>
                <a:latin typeface="TimesNewRomanPSMT"/>
              </a:rPr>
              <a:t>Fig. 7.1 Left ear. The tympanic membrane is very thin due to atrophy</a:t>
            </a:r>
          </a:p>
          <a:p>
            <a:pPr algn="l"/>
            <a:r>
              <a:rPr lang="en-US" sz="1800" b="0" i="0" u="none" strike="noStrike" baseline="0" dirty="0">
                <a:solidFill>
                  <a:srgbClr val="231F20"/>
                </a:solidFill>
                <a:latin typeface="TimesNewRomanPSMT"/>
              </a:rPr>
              <a:t>of the fibrous layer. A posterosuperior marginal perforation is seen.</a:t>
            </a:r>
          </a:p>
          <a:p>
            <a:pPr algn="l"/>
            <a:r>
              <a:rPr lang="en-US" sz="1800" b="0" i="0" u="none" strike="noStrike" baseline="0" dirty="0">
                <a:solidFill>
                  <a:srgbClr val="231F20"/>
                </a:solidFill>
                <a:latin typeface="TimesNewRomanPSMT"/>
              </a:rPr>
              <a:t>This perforation is risky because the skin of the external auditory canal</a:t>
            </a:r>
          </a:p>
          <a:p>
            <a:pPr algn="l"/>
            <a:r>
              <a:rPr lang="en-US" sz="1800" b="0" i="0" u="none" strike="noStrike" baseline="0" dirty="0">
                <a:solidFill>
                  <a:srgbClr val="231F20"/>
                </a:solidFill>
                <a:latin typeface="TimesNewRomanPSMT"/>
              </a:rPr>
              <a:t>can easily advance into the middle ear, forming a cholesteatoma. In</a:t>
            </a:r>
          </a:p>
          <a:p>
            <a:pPr algn="l"/>
            <a:r>
              <a:rPr lang="en-US" sz="1800" b="0" i="0" u="none" strike="noStrike" baseline="0" dirty="0">
                <a:solidFill>
                  <a:srgbClr val="231F20"/>
                </a:solidFill>
                <a:latin typeface="TimesNewRomanPSMT"/>
              </a:rPr>
              <a:t>this case, a myringoplasty using an </a:t>
            </a:r>
            <a:r>
              <a:rPr lang="en-US" sz="1800" b="0" i="0" u="none" strike="noStrike" baseline="0" dirty="0" err="1">
                <a:solidFill>
                  <a:srgbClr val="231F20"/>
                </a:solidFill>
                <a:latin typeface="TimesNewRomanPSMT"/>
              </a:rPr>
              <a:t>endomeatal</a:t>
            </a:r>
            <a:r>
              <a:rPr lang="en-US" sz="1800" b="0" i="0" u="none" strike="noStrike" baseline="0" dirty="0">
                <a:solidFill>
                  <a:srgbClr val="231F20"/>
                </a:solidFill>
                <a:latin typeface="TimesNewRomanPSMT"/>
              </a:rPr>
              <a:t> approach is indicated.</a:t>
            </a:r>
            <a:endParaRPr lang="es-CO" sz="1800" b="0" i="0" u="none" strike="noStrike" baseline="0" dirty="0">
              <a:solidFill>
                <a:srgbClr val="231F20"/>
              </a:solidFill>
              <a:latin typeface="TimesNewRomanPSMT"/>
            </a:endParaRPr>
          </a:p>
          <a:p>
            <a:pPr algn="l"/>
            <a:endParaRPr lang="es-CO" sz="1800" b="0" i="0" u="none" strike="noStrike" baseline="0" dirty="0">
              <a:solidFill>
                <a:srgbClr val="231F20"/>
              </a:solidFill>
              <a:latin typeface="TimesNewRomanPSMT"/>
            </a:endParaRPr>
          </a:p>
          <a:p>
            <a:pPr algn="l"/>
            <a:r>
              <a:rPr lang="en-US" sz="1800" b="0" i="0" u="none" strike="noStrike" baseline="0" dirty="0">
                <a:solidFill>
                  <a:srgbClr val="231F20"/>
                </a:solidFill>
                <a:latin typeface="TimesNewRomanPSMT"/>
              </a:rPr>
              <a:t>Fig. 11.11 Left ear. Glomus tympanicum or class A tumor. The small</a:t>
            </a:r>
          </a:p>
          <a:p>
            <a:pPr algn="l"/>
            <a:r>
              <a:rPr lang="en-US" sz="1800" b="0" i="0" u="none" strike="noStrike" baseline="0" dirty="0">
                <a:solidFill>
                  <a:srgbClr val="231F20"/>
                </a:solidFill>
                <a:latin typeface="TimesNewRomanPSMT"/>
              </a:rPr>
              <a:t>red mass behind the anteroinferior quadrant is localized on the</a:t>
            </a:r>
          </a:p>
          <a:p>
            <a:pPr algn="l"/>
            <a:r>
              <a:rPr lang="en-US" sz="1800" b="0" i="0" u="none" strike="noStrike" baseline="0" dirty="0">
                <a:solidFill>
                  <a:srgbClr val="231F20"/>
                </a:solidFill>
                <a:latin typeface="TimesNewRomanPSMT"/>
              </a:rPr>
              <a:t>promontory and does not extend toward the hypotympanum (see</a:t>
            </a:r>
          </a:p>
          <a:p>
            <a:pPr algn="l"/>
            <a:r>
              <a:rPr lang="es-CO" sz="1800" b="0" i="0" u="none" strike="noStrike" baseline="0" dirty="0">
                <a:solidFill>
                  <a:srgbClr val="929091"/>
                </a:solidFill>
                <a:latin typeface="TimesNewRomanPSMT"/>
              </a:rPr>
              <a:t>􀀀</a:t>
            </a:r>
            <a:r>
              <a:rPr lang="es-CO" sz="1800" b="0" i="0" u="none" strike="noStrike" baseline="0" dirty="0">
                <a:solidFill>
                  <a:srgbClr val="231F20"/>
                </a:solidFill>
                <a:latin typeface="TimesNewRomanPSMT"/>
              </a:rPr>
              <a:t>Fig. 11.12).</a:t>
            </a:r>
          </a:p>
          <a:p>
            <a:pPr algn="l"/>
            <a:endParaRPr lang="es-CO" sz="1800" b="0" i="0" u="none" strike="noStrike" baseline="0" dirty="0">
              <a:solidFill>
                <a:srgbClr val="231F20"/>
              </a:solidFill>
              <a:latin typeface="TimesNewRomanPSMT"/>
            </a:endParaRPr>
          </a:p>
          <a:p>
            <a:pPr algn="l"/>
            <a:r>
              <a:rPr lang="es-ES" b="0" i="0" dirty="0">
                <a:solidFill>
                  <a:srgbClr val="505050"/>
                </a:solidFill>
                <a:effectLst/>
                <a:latin typeface="Georgia" panose="02040502050405020303" pitchFamily="18" charset="0"/>
              </a:rPr>
              <a:t>La otoscopia de la membrana timpánica (MT) para determinar la integridad, la translucidez y la presencia o ausencia de enfermedad del oído medio es un componente clave del examen físico para detectar la pérdida auditiva. El uso de la otoscopia neumática puede permitir al médico identificar una MT inmóvil relacionada con un derrame del oído medio, </a:t>
            </a:r>
            <a:r>
              <a:rPr lang="es-ES" b="0" i="0" dirty="0" err="1">
                <a:solidFill>
                  <a:srgbClr val="505050"/>
                </a:solidFill>
                <a:effectLst/>
                <a:latin typeface="Georgia" panose="02040502050405020303" pitchFamily="18" charset="0"/>
              </a:rPr>
              <a:t>timpanoesclerosis</a:t>
            </a:r>
            <a:r>
              <a:rPr lang="es-ES" b="0" i="0" dirty="0">
                <a:solidFill>
                  <a:srgbClr val="505050"/>
                </a:solidFill>
                <a:effectLst/>
                <a:latin typeface="Georgia" panose="02040502050405020303" pitchFamily="18" charset="0"/>
              </a:rPr>
              <a:t>, colesteatoma o una masa del oído medio. La hipermovilidad de la MT, sin embargo, indica una interrupción de la cadena osicular. Una MT retraída que solo se mueve con presión negativa indica disfunción de la trompa de Eustaquio. </a:t>
            </a:r>
            <a:r>
              <a:rPr lang="es-ES" baseline="30000" dirty="0">
                <a:effectLst/>
              </a:rPr>
              <a:t>8</a:t>
            </a:r>
            <a:endParaRPr lang="es-CO" dirty="0"/>
          </a:p>
        </p:txBody>
      </p:sp>
      <p:sp>
        <p:nvSpPr>
          <p:cNvPr id="4" name="Marcador de número de diapositiva 3"/>
          <p:cNvSpPr>
            <a:spLocks noGrp="1"/>
          </p:cNvSpPr>
          <p:nvPr>
            <p:ph type="sldNum" sz="quarter" idx="5"/>
          </p:nvPr>
        </p:nvSpPr>
        <p:spPr/>
        <p:txBody>
          <a:bodyPr/>
          <a:lstStyle/>
          <a:p>
            <a:fld id="{E1C5C2F1-6563-4A88-953D-A7FCDF993984}" type="slidenum">
              <a:rPr lang="es-CO" smtClean="0"/>
              <a:t>15</a:t>
            </a:fld>
            <a:endParaRPr lang="es-CO"/>
          </a:p>
        </p:txBody>
      </p:sp>
    </p:spTree>
    <p:extLst>
      <p:ext uri="{BB962C8B-B14F-4D97-AF65-F5344CB8AC3E}">
        <p14:creationId xmlns:p14="http://schemas.microsoft.com/office/powerpoint/2010/main" val="7588675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n-US" sz="1800" b="0" i="0" u="none" strike="noStrike" baseline="0" dirty="0">
                <a:solidFill>
                  <a:srgbClr val="231F20"/>
                </a:solidFill>
                <a:latin typeface="TimesNewRomanPSMT"/>
              </a:rPr>
              <a:t>Right ear. Normal tympanic membrane. 1, pars </a:t>
            </a:r>
            <a:r>
              <a:rPr lang="en-US" sz="1800" b="0" i="0" u="none" strike="noStrike" baseline="0" dirty="0" err="1">
                <a:solidFill>
                  <a:srgbClr val="231F20"/>
                </a:solidFill>
                <a:latin typeface="TimesNewRomanPSMT"/>
              </a:rPr>
              <a:t>flaccida</a:t>
            </a:r>
            <a:r>
              <a:rPr lang="en-US" sz="1800" b="0" i="0" u="none" strike="noStrike" baseline="0" dirty="0">
                <a:solidFill>
                  <a:srgbClr val="231F20"/>
                </a:solidFill>
                <a:latin typeface="TimesNewRomanPSMT"/>
              </a:rPr>
              <a:t>; 2, short process of the malleus; 3, handle of the malleus; 4, umbo; 5, </a:t>
            </a:r>
            <a:r>
              <a:rPr lang="en-US" sz="1800" b="0" i="0" u="none" strike="noStrike" baseline="0" dirty="0" err="1">
                <a:solidFill>
                  <a:srgbClr val="231F20"/>
                </a:solidFill>
                <a:latin typeface="TimesNewRomanPSMT"/>
              </a:rPr>
              <a:t>supratubal</a:t>
            </a:r>
            <a:endParaRPr lang="en-US" sz="1800" b="0" i="0" u="none" strike="noStrike" baseline="0" dirty="0">
              <a:solidFill>
                <a:srgbClr val="231F20"/>
              </a:solidFill>
              <a:latin typeface="TimesNewRomanPSMT"/>
            </a:endParaRPr>
          </a:p>
          <a:p>
            <a:pPr algn="l"/>
            <a:r>
              <a:rPr lang="en-US" sz="1800" b="0" i="0" u="none" strike="noStrike" baseline="0" dirty="0">
                <a:solidFill>
                  <a:srgbClr val="231F20"/>
                </a:solidFill>
                <a:latin typeface="TimesNewRomanPSMT"/>
              </a:rPr>
              <a:t>recess; 6, tubal orifice; 7, hypotympanic air cells; </a:t>
            </a:r>
            <a:r>
              <a:rPr lang="es-CO" sz="1800" b="0" i="0" u="none" strike="noStrike" baseline="0" dirty="0">
                <a:solidFill>
                  <a:srgbClr val="231F20"/>
                </a:solidFill>
                <a:latin typeface="TimesNewRomanPSMT"/>
              </a:rPr>
              <a:t>8, </a:t>
            </a:r>
            <a:r>
              <a:rPr lang="es-CO" sz="1800" b="0" i="0" u="none" strike="noStrike" baseline="0" dirty="0" err="1">
                <a:solidFill>
                  <a:srgbClr val="231F20"/>
                </a:solidFill>
                <a:latin typeface="TimesNewRomanPSMT"/>
              </a:rPr>
              <a:t>stapedius</a:t>
            </a:r>
            <a:r>
              <a:rPr lang="es-CO" sz="1800" b="0" i="0" u="none" strike="noStrike" baseline="0" dirty="0">
                <a:solidFill>
                  <a:srgbClr val="231F20"/>
                </a:solidFill>
                <a:latin typeface="TimesNewRomanPSMT"/>
              </a:rPr>
              <a:t> </a:t>
            </a:r>
            <a:r>
              <a:rPr lang="es-CO" sz="1800" b="0" i="0" u="none" strike="noStrike" baseline="0" dirty="0" err="1">
                <a:solidFill>
                  <a:srgbClr val="231F20"/>
                </a:solidFill>
                <a:latin typeface="TimesNewRomanPSMT"/>
              </a:rPr>
              <a:t>tendon</a:t>
            </a:r>
            <a:r>
              <a:rPr lang="es-CO" sz="1800" b="0" i="0" u="none" strike="noStrike" baseline="0" dirty="0">
                <a:solidFill>
                  <a:srgbClr val="231F20"/>
                </a:solidFill>
                <a:latin typeface="TimesNewRomanPSMT"/>
              </a:rPr>
              <a:t>; c, </a:t>
            </a:r>
            <a:r>
              <a:rPr lang="es-CO" sz="1800" b="0" i="0" u="none" strike="noStrike" baseline="0" dirty="0" err="1">
                <a:solidFill>
                  <a:srgbClr val="231F20"/>
                </a:solidFill>
                <a:latin typeface="TimesNewRomanPSMT"/>
              </a:rPr>
              <a:t>chorda</a:t>
            </a:r>
            <a:r>
              <a:rPr lang="es-CO" sz="1800" b="0" i="0" u="none" strike="noStrike" baseline="0" dirty="0">
                <a:solidFill>
                  <a:srgbClr val="231F20"/>
                </a:solidFill>
                <a:latin typeface="TimesNewRomanPSMT"/>
              </a:rPr>
              <a:t> </a:t>
            </a:r>
            <a:r>
              <a:rPr lang="es-CO" sz="1800" b="0" i="0" u="none" strike="noStrike" baseline="0" dirty="0" err="1">
                <a:solidFill>
                  <a:srgbClr val="231F20"/>
                </a:solidFill>
                <a:latin typeface="TimesNewRomanPSMT"/>
              </a:rPr>
              <a:t>tympani</a:t>
            </a:r>
            <a:r>
              <a:rPr lang="es-CO" sz="1800" b="0" i="0" u="none" strike="noStrike" baseline="0" dirty="0">
                <a:solidFill>
                  <a:srgbClr val="231F20"/>
                </a:solidFill>
                <a:latin typeface="TimesNewRomanPSMT"/>
              </a:rPr>
              <a:t>; I, </a:t>
            </a:r>
            <a:r>
              <a:rPr lang="es-CO" sz="1800" b="0" i="0" u="none" strike="noStrike" baseline="0" dirty="0" err="1">
                <a:solidFill>
                  <a:srgbClr val="231F20"/>
                </a:solidFill>
                <a:latin typeface="TimesNewRomanPSMT"/>
              </a:rPr>
              <a:t>incus</a:t>
            </a:r>
            <a:r>
              <a:rPr lang="es-CO" sz="1800" b="0" i="0" u="none" strike="noStrike" baseline="0" dirty="0">
                <a:solidFill>
                  <a:srgbClr val="231F20"/>
                </a:solidFill>
                <a:latin typeface="TimesNewRomanPSMT"/>
              </a:rPr>
              <a:t>; </a:t>
            </a:r>
            <a:r>
              <a:rPr lang="en-US" sz="1800" b="0" i="0" u="none" strike="noStrike" baseline="0" dirty="0">
                <a:solidFill>
                  <a:srgbClr val="231F20"/>
                </a:solidFill>
                <a:latin typeface="TimesNewRomanPSMT"/>
              </a:rPr>
              <a:t>P, promontory; o, oval window; R, round window; </a:t>
            </a:r>
            <a:r>
              <a:rPr lang="es-CO" sz="1800" b="0" i="0" u="none" strike="noStrike" baseline="0" dirty="0">
                <a:solidFill>
                  <a:srgbClr val="231F20"/>
                </a:solidFill>
                <a:latin typeface="TimesNewRomanPSMT"/>
              </a:rPr>
              <a:t>T, tensor </a:t>
            </a:r>
            <a:r>
              <a:rPr lang="es-CO" sz="1800" b="0" i="0" u="none" strike="noStrike" baseline="0" dirty="0" err="1">
                <a:solidFill>
                  <a:srgbClr val="231F20"/>
                </a:solidFill>
                <a:latin typeface="TimesNewRomanPSMT"/>
              </a:rPr>
              <a:t>tympani</a:t>
            </a:r>
            <a:r>
              <a:rPr lang="es-CO" sz="1800" b="0" i="0" u="none" strike="noStrike" baseline="0" dirty="0">
                <a:solidFill>
                  <a:srgbClr val="231F20"/>
                </a:solidFill>
                <a:latin typeface="TimesNewRomanPSMT"/>
              </a:rPr>
              <a:t>; A, </a:t>
            </a:r>
            <a:r>
              <a:rPr lang="es-CO" sz="1800" b="0" i="0" u="none" strike="noStrike" baseline="0" dirty="0" err="1">
                <a:solidFill>
                  <a:srgbClr val="231F20"/>
                </a:solidFill>
                <a:latin typeface="TimesNewRomanPSMT"/>
              </a:rPr>
              <a:t>annulus</a:t>
            </a:r>
            <a:r>
              <a:rPr lang="es-CO" sz="1800" b="0" i="0" u="none" strike="noStrike" baseline="0" dirty="0">
                <a:solidFill>
                  <a:srgbClr val="231F20"/>
                </a:solidFill>
                <a:latin typeface="TimesNewRomanPSMT"/>
              </a:rPr>
              <a:t>.</a:t>
            </a:r>
          </a:p>
          <a:p>
            <a:pPr algn="l"/>
            <a:endParaRPr lang="es-CO" sz="1800" b="0" i="0" u="none" strike="noStrike" baseline="0" dirty="0">
              <a:solidFill>
                <a:srgbClr val="231F20"/>
              </a:solidFill>
              <a:latin typeface="TimesNewRomanPSMT"/>
            </a:endParaRPr>
          </a:p>
          <a:p>
            <a:pPr algn="l"/>
            <a:r>
              <a:rPr lang="en-US" sz="1800" b="0" i="0" u="none" strike="noStrike" baseline="0" dirty="0">
                <a:solidFill>
                  <a:srgbClr val="231F20"/>
                </a:solidFill>
                <a:latin typeface="TimesNewRomanPSMT"/>
              </a:rPr>
              <a:t>Right ear. Secretory otitis media. Air bubbles can be seen</a:t>
            </a:r>
          </a:p>
          <a:p>
            <a:pPr algn="l"/>
            <a:r>
              <a:rPr lang="en-US" sz="1800" b="0" i="0" u="none" strike="noStrike" baseline="0" dirty="0">
                <a:solidFill>
                  <a:srgbClr val="231F20"/>
                </a:solidFill>
                <a:latin typeface="TimesNewRomanPSMT"/>
              </a:rPr>
              <a:t>anterior to the handle of the malleus and also in the posteroinferior</a:t>
            </a:r>
          </a:p>
          <a:p>
            <a:pPr algn="l"/>
            <a:r>
              <a:rPr lang="es-CO" sz="1800" b="0" i="0" u="none" strike="noStrike" baseline="0" dirty="0" err="1">
                <a:solidFill>
                  <a:srgbClr val="231F20"/>
                </a:solidFill>
                <a:latin typeface="TimesNewRomanPSMT"/>
              </a:rPr>
              <a:t>quadrant</a:t>
            </a:r>
            <a:r>
              <a:rPr lang="es-CO" sz="1800" b="0" i="0" u="none" strike="noStrike" baseline="0" dirty="0">
                <a:solidFill>
                  <a:srgbClr val="231F20"/>
                </a:solidFill>
                <a:latin typeface="TimesNewRomanPSMT"/>
              </a:rPr>
              <a:t>.</a:t>
            </a:r>
          </a:p>
          <a:p>
            <a:pPr algn="l"/>
            <a:endParaRPr lang="es-CO" sz="1800" b="0" i="0" u="none" strike="noStrike" baseline="0" dirty="0">
              <a:solidFill>
                <a:srgbClr val="231F20"/>
              </a:solidFill>
              <a:latin typeface="TimesNewRomanPSMT"/>
            </a:endParaRPr>
          </a:p>
          <a:p>
            <a:pPr algn="l"/>
            <a:r>
              <a:rPr lang="en-US" sz="1800" b="0" i="0" u="none" strike="noStrike" baseline="0" dirty="0">
                <a:solidFill>
                  <a:srgbClr val="231F20"/>
                </a:solidFill>
                <a:latin typeface="TimesNewRomanPSMT"/>
              </a:rPr>
              <a:t>Fig. 7.1 Left ear. The tympanic membrane is very thin due to atrophy</a:t>
            </a:r>
          </a:p>
          <a:p>
            <a:pPr algn="l"/>
            <a:r>
              <a:rPr lang="en-US" sz="1800" b="0" i="0" u="none" strike="noStrike" baseline="0" dirty="0">
                <a:solidFill>
                  <a:srgbClr val="231F20"/>
                </a:solidFill>
                <a:latin typeface="TimesNewRomanPSMT"/>
              </a:rPr>
              <a:t>of the fibrous layer. A posterosuperior marginal perforation is seen.</a:t>
            </a:r>
          </a:p>
          <a:p>
            <a:pPr algn="l"/>
            <a:r>
              <a:rPr lang="en-US" sz="1800" b="0" i="0" u="none" strike="noStrike" baseline="0" dirty="0">
                <a:solidFill>
                  <a:srgbClr val="231F20"/>
                </a:solidFill>
                <a:latin typeface="TimesNewRomanPSMT"/>
              </a:rPr>
              <a:t>This perforation is risky because the skin of the external auditory canal</a:t>
            </a:r>
          </a:p>
          <a:p>
            <a:pPr algn="l"/>
            <a:r>
              <a:rPr lang="en-US" sz="1800" b="0" i="0" u="none" strike="noStrike" baseline="0" dirty="0">
                <a:solidFill>
                  <a:srgbClr val="231F20"/>
                </a:solidFill>
                <a:latin typeface="TimesNewRomanPSMT"/>
              </a:rPr>
              <a:t>can easily advance into the middle ear, forming a cholesteatoma. In</a:t>
            </a:r>
          </a:p>
          <a:p>
            <a:pPr algn="l"/>
            <a:r>
              <a:rPr lang="en-US" sz="1800" b="0" i="0" u="none" strike="noStrike" baseline="0" dirty="0">
                <a:solidFill>
                  <a:srgbClr val="231F20"/>
                </a:solidFill>
                <a:latin typeface="TimesNewRomanPSMT"/>
              </a:rPr>
              <a:t>this case, a myringoplasty using an </a:t>
            </a:r>
            <a:r>
              <a:rPr lang="en-US" sz="1800" b="0" i="0" u="none" strike="noStrike" baseline="0" dirty="0" err="1">
                <a:solidFill>
                  <a:srgbClr val="231F20"/>
                </a:solidFill>
                <a:latin typeface="TimesNewRomanPSMT"/>
              </a:rPr>
              <a:t>endomeatal</a:t>
            </a:r>
            <a:r>
              <a:rPr lang="en-US" sz="1800" b="0" i="0" u="none" strike="noStrike" baseline="0" dirty="0">
                <a:solidFill>
                  <a:srgbClr val="231F20"/>
                </a:solidFill>
                <a:latin typeface="TimesNewRomanPSMT"/>
              </a:rPr>
              <a:t> approach is indicated.</a:t>
            </a:r>
            <a:endParaRPr lang="es-CO" sz="1800" b="0" i="0" u="none" strike="noStrike" baseline="0" dirty="0">
              <a:solidFill>
                <a:srgbClr val="231F20"/>
              </a:solidFill>
              <a:latin typeface="TimesNewRomanPSMT"/>
            </a:endParaRPr>
          </a:p>
          <a:p>
            <a:pPr algn="l"/>
            <a:endParaRPr lang="es-CO" sz="1800" b="0" i="0" u="none" strike="noStrike" baseline="0" dirty="0">
              <a:solidFill>
                <a:srgbClr val="231F20"/>
              </a:solidFill>
              <a:latin typeface="TimesNewRomanPSMT"/>
            </a:endParaRPr>
          </a:p>
          <a:p>
            <a:pPr algn="l"/>
            <a:r>
              <a:rPr lang="en-US" sz="1800" b="0" i="0" u="none" strike="noStrike" baseline="0" dirty="0">
                <a:solidFill>
                  <a:srgbClr val="231F20"/>
                </a:solidFill>
                <a:latin typeface="TimesNewRomanPSMT"/>
              </a:rPr>
              <a:t>Fig. 11.11 Left ear. Glomus tympanicum or class A tumor. The small</a:t>
            </a:r>
          </a:p>
          <a:p>
            <a:pPr algn="l"/>
            <a:r>
              <a:rPr lang="en-US" sz="1800" b="0" i="0" u="none" strike="noStrike" baseline="0" dirty="0">
                <a:solidFill>
                  <a:srgbClr val="231F20"/>
                </a:solidFill>
                <a:latin typeface="TimesNewRomanPSMT"/>
              </a:rPr>
              <a:t>red mass behind the anteroinferior quadrant is localized on the</a:t>
            </a:r>
          </a:p>
          <a:p>
            <a:pPr algn="l"/>
            <a:r>
              <a:rPr lang="en-US" sz="1800" b="0" i="0" u="none" strike="noStrike" baseline="0" dirty="0">
                <a:solidFill>
                  <a:srgbClr val="231F20"/>
                </a:solidFill>
                <a:latin typeface="TimesNewRomanPSMT"/>
              </a:rPr>
              <a:t>promontory and does not extend toward the hypotympanum (see</a:t>
            </a:r>
          </a:p>
          <a:p>
            <a:pPr algn="l"/>
            <a:r>
              <a:rPr lang="es-CO" sz="1800" b="0" i="0" u="none" strike="noStrike" baseline="0" dirty="0">
                <a:solidFill>
                  <a:srgbClr val="929091"/>
                </a:solidFill>
                <a:latin typeface="TimesNewRomanPSMT"/>
              </a:rPr>
              <a:t>􀀀</a:t>
            </a:r>
            <a:r>
              <a:rPr lang="es-CO" sz="1800" b="0" i="0" u="none" strike="noStrike" baseline="0" dirty="0">
                <a:solidFill>
                  <a:srgbClr val="231F20"/>
                </a:solidFill>
                <a:latin typeface="TimesNewRomanPSMT"/>
              </a:rPr>
              <a:t>Fig. 11.12).</a:t>
            </a:r>
          </a:p>
          <a:p>
            <a:pPr algn="l"/>
            <a:endParaRPr lang="es-CO" sz="1800" b="0" i="0" u="none" strike="noStrike" baseline="0" dirty="0">
              <a:solidFill>
                <a:srgbClr val="231F20"/>
              </a:solidFill>
              <a:latin typeface="TimesNewRomanPSMT"/>
            </a:endParaRPr>
          </a:p>
          <a:p>
            <a:pPr algn="l"/>
            <a:r>
              <a:rPr lang="es-ES" b="0" i="0" dirty="0">
                <a:solidFill>
                  <a:srgbClr val="505050"/>
                </a:solidFill>
                <a:effectLst/>
                <a:latin typeface="Georgia" panose="02040502050405020303" pitchFamily="18" charset="0"/>
              </a:rPr>
              <a:t>La otoscopia de la membrana timpánica (MT) para determinar la integridad, la translucidez y la presencia o ausencia de enfermedad del oído medio es un componente clave del examen físico para detectar la pérdida auditiva. El uso de la otoscopia neumática puede permitir al médico identificar una MT inmóvil relacionada con un derrame del oído medio, </a:t>
            </a:r>
            <a:r>
              <a:rPr lang="es-ES" b="0" i="0" dirty="0" err="1">
                <a:solidFill>
                  <a:srgbClr val="505050"/>
                </a:solidFill>
                <a:effectLst/>
                <a:latin typeface="Georgia" panose="02040502050405020303" pitchFamily="18" charset="0"/>
              </a:rPr>
              <a:t>timpanoesclerosis</a:t>
            </a:r>
            <a:r>
              <a:rPr lang="es-ES" b="0" i="0" dirty="0">
                <a:solidFill>
                  <a:srgbClr val="505050"/>
                </a:solidFill>
                <a:effectLst/>
                <a:latin typeface="Georgia" panose="02040502050405020303" pitchFamily="18" charset="0"/>
              </a:rPr>
              <a:t>, colesteatoma o una masa del oído medio. La hipermovilidad de la MT, sin embargo, indica una interrupción de la cadena osicular. Una MT retraída que solo se mueve con presión negativa indica disfunción de la trompa de Eustaquio. </a:t>
            </a:r>
            <a:r>
              <a:rPr lang="es-ES" baseline="30000" dirty="0">
                <a:effectLst/>
              </a:rPr>
              <a:t>8</a:t>
            </a:r>
            <a:endParaRPr lang="es-CO" dirty="0"/>
          </a:p>
        </p:txBody>
      </p:sp>
      <p:sp>
        <p:nvSpPr>
          <p:cNvPr id="4" name="Marcador de número de diapositiva 3"/>
          <p:cNvSpPr>
            <a:spLocks noGrp="1"/>
          </p:cNvSpPr>
          <p:nvPr>
            <p:ph type="sldNum" sz="quarter" idx="5"/>
          </p:nvPr>
        </p:nvSpPr>
        <p:spPr/>
        <p:txBody>
          <a:bodyPr/>
          <a:lstStyle/>
          <a:p>
            <a:fld id="{E1C5C2F1-6563-4A88-953D-A7FCDF993984}" type="slidenum">
              <a:rPr lang="es-CO" smtClean="0"/>
              <a:t>16</a:t>
            </a:fld>
            <a:endParaRPr lang="es-CO"/>
          </a:p>
        </p:txBody>
      </p:sp>
    </p:spTree>
    <p:extLst>
      <p:ext uri="{BB962C8B-B14F-4D97-AF65-F5344CB8AC3E}">
        <p14:creationId xmlns:p14="http://schemas.microsoft.com/office/powerpoint/2010/main" val="17663879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s-ES" b="0" i="0" dirty="0">
                <a:solidFill>
                  <a:srgbClr val="505050"/>
                </a:solidFill>
                <a:effectLst/>
                <a:latin typeface="Georgia" panose="02040502050405020303" pitchFamily="18" charset="0"/>
              </a:rPr>
              <a:t>Las pruebas de Weber y Rinne son exámenes de detección que pueden ayudar a diferenciar entre los déficits conductivos y neurosensoriales. </a:t>
            </a:r>
            <a:r>
              <a:rPr lang="es-ES" b="0" i="0" baseline="30000" dirty="0">
                <a:solidFill>
                  <a:srgbClr val="505050"/>
                </a:solidFill>
                <a:effectLst/>
                <a:latin typeface="Georgia" panose="02040502050405020303" pitchFamily="18" charset="0"/>
              </a:rPr>
              <a:t>11</a:t>
            </a:r>
            <a:r>
              <a:rPr lang="es-ES" b="0" i="0" dirty="0">
                <a:solidFill>
                  <a:srgbClr val="505050"/>
                </a:solidFill>
                <a:effectLst/>
                <a:latin typeface="Georgia" panose="02040502050405020303" pitchFamily="18" charset="0"/>
              </a:rPr>
              <a:t> Las pérdidas conductoras, especialmente cuando son unilaterales, sugieren una enfermedad del oído externo o medio. Las pérdidas auditivas neurosensoriales, especialmente cuando son unilaterales, pueden sugerir una enfermedad de </a:t>
            </a:r>
            <a:r>
              <a:rPr lang="es-ES" b="0" i="0" dirty="0" err="1">
                <a:solidFill>
                  <a:srgbClr val="505050"/>
                </a:solidFill>
                <a:effectLst/>
                <a:latin typeface="Georgia" panose="02040502050405020303" pitchFamily="18" charset="0"/>
              </a:rPr>
              <a:t>Meniere</a:t>
            </a:r>
            <a:r>
              <a:rPr lang="es-ES" b="0" i="0" dirty="0">
                <a:solidFill>
                  <a:srgbClr val="505050"/>
                </a:solidFill>
                <a:effectLst/>
                <a:latin typeface="Georgia" panose="02040502050405020303" pitchFamily="18" charset="0"/>
              </a:rPr>
              <a:t> o un neuroma acústico.</a:t>
            </a:r>
          </a:p>
          <a:p>
            <a:pPr algn="l"/>
            <a:r>
              <a:rPr lang="es-ES" b="0" i="0" dirty="0">
                <a:solidFill>
                  <a:srgbClr val="505050"/>
                </a:solidFill>
                <a:effectLst/>
                <a:latin typeface="Georgia" panose="02040502050405020303" pitchFamily="18" charset="0"/>
              </a:rPr>
              <a:t>La prueba de Weber puede ayudar a determinar el tipo de pérdida auditiva (neurosensorial frente a conductiva) en un paciente con pérdida auditiva asimétrica. La prueba de Weber se realiza presionando el mango de un diapasón vibratorio de 512 Hz en la línea media de la frente, el puente de la nariz o la dentición superior. El paciente informa en qué sonido del oído es más fuerte. Si el sonido se escucha por igual en ambos oídos, la audición es normal o la pérdida auditiva es simétrica. Cuando el sonido es más fuerte en el oído "bueno", se sospecha una pérdida auditiva neurosensorial en el oído con peor audición. Por el contrario, si el sonido es más fuerte en el oído con peor audición, se sospecha una pérdida de conducción.</a:t>
            </a:r>
          </a:p>
          <a:p>
            <a:pPr algn="l"/>
            <a:r>
              <a:rPr lang="es-ES" b="0" i="0" dirty="0">
                <a:solidFill>
                  <a:srgbClr val="505050"/>
                </a:solidFill>
                <a:effectLst/>
                <a:latin typeface="Georgia" panose="02040502050405020303" pitchFamily="18" charset="0"/>
              </a:rPr>
              <a:t>La prueba de Rinne se realiza con un diapasón vibrante de 512 Hz colocado en el hueso mastoideo. Se le pide al paciente que informe cuando ya no escuche el sonido con el tenedor en el hueso mastoideo. Cuando ya no se escucha el sonido, el diapasón se mueve hacia afuera de la oreja en el mismo lado. Una prueba de Rinne positiva o normal ocurre cuando el sonido por conducción aérea es más fuerte que el sonido por conducción ósea. Por el contrario, una prueba de Rinne “negativa” ocurre cuando el paciente informa que no puede escuchar ningún sonido cuando el diapasón se mueve desde el hueso mastoideo hacia fuera del EAC. En una prueba de Rinne negativa, la conducción ósea a través del proceso mastoideo es más fuerte que la conducción aérea del sonido.</a:t>
            </a:r>
          </a:p>
          <a:p>
            <a:pPr algn="l"/>
            <a:r>
              <a:rPr lang="es-ES" b="0" i="0" dirty="0">
                <a:solidFill>
                  <a:srgbClr val="505050"/>
                </a:solidFill>
                <a:effectLst/>
                <a:latin typeface="Georgia" panose="02040502050405020303" pitchFamily="18" charset="0"/>
              </a:rPr>
              <a:t>La combinación de los resultados de las pruebas de Weber y Rinne es especialmente valiosa. </a:t>
            </a:r>
            <a:r>
              <a:rPr lang="es-ES" b="0" i="0" u="none" strike="noStrike" dirty="0">
                <a:solidFill>
                  <a:srgbClr val="007398"/>
                </a:solidFill>
                <a:effectLst/>
                <a:latin typeface="Arial" panose="020B0604020202020204" pitchFamily="34" charset="0"/>
                <a:hlinkClick r:id="rId3"/>
              </a:rPr>
              <a:t>La Tabla 1</a:t>
            </a:r>
            <a:r>
              <a:rPr lang="es-ES" b="0" i="0" dirty="0">
                <a:solidFill>
                  <a:srgbClr val="505050"/>
                </a:solidFill>
                <a:effectLst/>
                <a:latin typeface="Georgia" panose="02040502050405020303" pitchFamily="18" charset="0"/>
              </a:rPr>
              <a:t> describe las implicaciones diagnósticas de los hallazgos comunes en las pruebas de Weber y Rinne. Algunos niños de hasta 3 años pueden realizar pruebas fiables con el diapasón.</a:t>
            </a:r>
          </a:p>
          <a:p>
            <a:endParaRPr lang="es-CO" dirty="0"/>
          </a:p>
        </p:txBody>
      </p:sp>
      <p:sp>
        <p:nvSpPr>
          <p:cNvPr id="4" name="Marcador de número de diapositiva 3"/>
          <p:cNvSpPr>
            <a:spLocks noGrp="1"/>
          </p:cNvSpPr>
          <p:nvPr>
            <p:ph type="sldNum" sz="quarter" idx="5"/>
          </p:nvPr>
        </p:nvSpPr>
        <p:spPr/>
        <p:txBody>
          <a:bodyPr/>
          <a:lstStyle/>
          <a:p>
            <a:fld id="{E1C5C2F1-6563-4A88-953D-A7FCDF993984}" type="slidenum">
              <a:rPr lang="es-CO" smtClean="0"/>
              <a:t>17</a:t>
            </a:fld>
            <a:endParaRPr lang="es-CO"/>
          </a:p>
        </p:txBody>
      </p:sp>
    </p:spTree>
    <p:extLst>
      <p:ext uri="{BB962C8B-B14F-4D97-AF65-F5344CB8AC3E}">
        <p14:creationId xmlns:p14="http://schemas.microsoft.com/office/powerpoint/2010/main" val="20257450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s-ES" b="0" i="0" dirty="0">
                <a:solidFill>
                  <a:srgbClr val="505050"/>
                </a:solidFill>
                <a:effectLst/>
                <a:latin typeface="Georgia" panose="02040502050405020303" pitchFamily="18" charset="0"/>
              </a:rPr>
              <a:t>Las pruebas de Weber y Rinne son exámenes de detección que pueden ayudar a diferenciar entre los déficits conductivos y neurosensoriales. </a:t>
            </a:r>
            <a:r>
              <a:rPr lang="es-ES" b="0" i="0" baseline="30000" dirty="0">
                <a:solidFill>
                  <a:srgbClr val="505050"/>
                </a:solidFill>
                <a:effectLst/>
                <a:latin typeface="Georgia" panose="02040502050405020303" pitchFamily="18" charset="0"/>
              </a:rPr>
              <a:t>11</a:t>
            </a:r>
            <a:r>
              <a:rPr lang="es-ES" b="0" i="0" dirty="0">
                <a:solidFill>
                  <a:srgbClr val="505050"/>
                </a:solidFill>
                <a:effectLst/>
                <a:latin typeface="Georgia" panose="02040502050405020303" pitchFamily="18" charset="0"/>
              </a:rPr>
              <a:t> Las pérdidas conductoras, especialmente cuando son unilaterales, sugieren una enfermedad del oído externo o medio. Las pérdidas auditivas neurosensoriales, especialmente cuando son unilaterales, pueden sugerir una enfermedad de </a:t>
            </a:r>
            <a:r>
              <a:rPr lang="es-ES" b="0" i="0" dirty="0" err="1">
                <a:solidFill>
                  <a:srgbClr val="505050"/>
                </a:solidFill>
                <a:effectLst/>
                <a:latin typeface="Georgia" panose="02040502050405020303" pitchFamily="18" charset="0"/>
              </a:rPr>
              <a:t>Meniere</a:t>
            </a:r>
            <a:r>
              <a:rPr lang="es-ES" b="0" i="0" dirty="0">
                <a:solidFill>
                  <a:srgbClr val="505050"/>
                </a:solidFill>
                <a:effectLst/>
                <a:latin typeface="Georgia" panose="02040502050405020303" pitchFamily="18" charset="0"/>
              </a:rPr>
              <a:t> o un neuroma acústico.</a:t>
            </a:r>
          </a:p>
          <a:p>
            <a:pPr algn="l"/>
            <a:r>
              <a:rPr lang="es-ES" b="0" i="0" dirty="0">
                <a:solidFill>
                  <a:srgbClr val="505050"/>
                </a:solidFill>
                <a:effectLst/>
                <a:latin typeface="Georgia" panose="02040502050405020303" pitchFamily="18" charset="0"/>
              </a:rPr>
              <a:t>La prueba de Weber puede ayudar a determinar el tipo de pérdida auditiva (neurosensorial frente a conductiva) en un paciente con pérdida auditiva asimétrica. La prueba de Weber se realiza presionando el mango de un diapasón vibratorio de 512 Hz en la línea media de la frente, el puente de la nariz o la dentición superior. El paciente informa en qué sonido del oído es más fuerte. Si el sonido se escucha por igual en ambos oídos, la audición es normal o la pérdida auditiva es simétrica. Cuando el sonido es más fuerte en el oído "bueno", se sospecha una pérdida auditiva neurosensorial en el oído con peor audición. Por el contrario, si el sonido es más fuerte en el oído con peor audición, se sospecha una pérdida de conducción.</a:t>
            </a:r>
          </a:p>
          <a:p>
            <a:pPr algn="l"/>
            <a:r>
              <a:rPr lang="es-ES" b="0" i="0" dirty="0">
                <a:solidFill>
                  <a:srgbClr val="505050"/>
                </a:solidFill>
                <a:effectLst/>
                <a:latin typeface="Georgia" panose="02040502050405020303" pitchFamily="18" charset="0"/>
              </a:rPr>
              <a:t>La prueba de Rinne se realiza con un diapasón vibrante de 512 Hz colocado en el hueso mastoideo. Se le pide al paciente que informe cuando ya no escuche el sonido con el tenedor en el hueso mastoideo. Cuando ya no se escucha el sonido, el diapasón se mueve hacia afuera de la oreja en el mismo lado. Una prueba de Rinne positiva o normal ocurre cuando el sonido por conducción aérea es más fuerte que el sonido por conducción ósea. Por el contrario, una prueba de Rinne “negativa” ocurre cuando el paciente informa que no puede escuchar ningún sonido cuando el diapasón se mueve desde el hueso mastoideo hacia fuera del EAC. En una prueba de Rinne negativa, la conducción ósea a través del proceso mastoideo es más fuerte que la conducción aérea del sonido.</a:t>
            </a:r>
          </a:p>
          <a:p>
            <a:pPr algn="l"/>
            <a:r>
              <a:rPr lang="es-ES" b="0" i="0" dirty="0">
                <a:solidFill>
                  <a:srgbClr val="505050"/>
                </a:solidFill>
                <a:effectLst/>
                <a:latin typeface="Georgia" panose="02040502050405020303" pitchFamily="18" charset="0"/>
              </a:rPr>
              <a:t>La combinación de los resultados de las pruebas de Weber y Rinne es especialmente valiosa. </a:t>
            </a:r>
            <a:r>
              <a:rPr lang="es-ES" b="0" i="0" u="none" strike="noStrike" dirty="0">
                <a:solidFill>
                  <a:srgbClr val="007398"/>
                </a:solidFill>
                <a:effectLst/>
                <a:latin typeface="Arial" panose="020B0604020202020204" pitchFamily="34" charset="0"/>
                <a:hlinkClick r:id="rId3"/>
              </a:rPr>
              <a:t>La Tabla 1</a:t>
            </a:r>
            <a:r>
              <a:rPr lang="es-ES" b="0" i="0" dirty="0">
                <a:solidFill>
                  <a:srgbClr val="505050"/>
                </a:solidFill>
                <a:effectLst/>
                <a:latin typeface="Georgia" panose="02040502050405020303" pitchFamily="18" charset="0"/>
              </a:rPr>
              <a:t> describe las implicaciones diagnósticas de los hallazgos comunes en las pruebas de Weber y Rinne. Algunos niños de hasta 3 años pueden realizar pruebas fiables con el diapasón.</a:t>
            </a:r>
          </a:p>
          <a:p>
            <a:endParaRPr lang="es-CO" dirty="0"/>
          </a:p>
        </p:txBody>
      </p:sp>
      <p:sp>
        <p:nvSpPr>
          <p:cNvPr id="4" name="Marcador de número de diapositiva 3"/>
          <p:cNvSpPr>
            <a:spLocks noGrp="1"/>
          </p:cNvSpPr>
          <p:nvPr>
            <p:ph type="sldNum" sz="quarter" idx="5"/>
          </p:nvPr>
        </p:nvSpPr>
        <p:spPr/>
        <p:txBody>
          <a:bodyPr/>
          <a:lstStyle/>
          <a:p>
            <a:fld id="{E1C5C2F1-6563-4A88-953D-A7FCDF993984}" type="slidenum">
              <a:rPr lang="es-CO" smtClean="0"/>
              <a:t>18</a:t>
            </a:fld>
            <a:endParaRPr lang="es-CO"/>
          </a:p>
        </p:txBody>
      </p:sp>
    </p:spTree>
    <p:extLst>
      <p:ext uri="{BB962C8B-B14F-4D97-AF65-F5344CB8AC3E}">
        <p14:creationId xmlns:p14="http://schemas.microsoft.com/office/powerpoint/2010/main" val="11675731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0" i="0" dirty="0">
                <a:solidFill>
                  <a:srgbClr val="505050"/>
                </a:solidFill>
                <a:effectLst/>
                <a:latin typeface="Georgia" panose="02040502050405020303" pitchFamily="18" charset="0"/>
              </a:rPr>
              <a:t>Una vez que se sospecha una pérdida auditiva, es necesario cuantificar el grado de pérdida. Se utilizan diferentes modalidades para determinar la audición en bebés, niños y adultos</a:t>
            </a:r>
          </a:p>
          <a:p>
            <a:endParaRPr lang="es-ES" b="0" i="0" dirty="0">
              <a:solidFill>
                <a:srgbClr val="505050"/>
              </a:solidFill>
              <a:effectLst/>
              <a:latin typeface="Georgia" panose="02040502050405020303" pitchFamily="18" charset="0"/>
            </a:endParaRPr>
          </a:p>
          <a:p>
            <a:pPr algn="l"/>
            <a:r>
              <a:rPr lang="es-ES" b="0" i="0" dirty="0">
                <a:solidFill>
                  <a:srgbClr val="505050"/>
                </a:solidFill>
                <a:effectLst/>
                <a:latin typeface="Georgia" panose="02040502050405020303" pitchFamily="18" charset="0"/>
              </a:rPr>
              <a:t>Es posible que los bebés y los niños pequeños no puedan participar activamente durante las pruebas auditivas. Por lo tanto, se utilizan técnicas pasivas, como la </a:t>
            </a:r>
            <a:r>
              <a:rPr lang="es-ES" b="0" i="0" dirty="0" err="1">
                <a:solidFill>
                  <a:srgbClr val="505050"/>
                </a:solidFill>
                <a:effectLst/>
                <a:latin typeface="Georgia" panose="02040502050405020303" pitchFamily="18" charset="0"/>
              </a:rPr>
              <a:t>timpanometría</a:t>
            </a:r>
            <a:r>
              <a:rPr lang="es-ES" b="0" i="0" dirty="0">
                <a:solidFill>
                  <a:srgbClr val="505050"/>
                </a:solidFill>
                <a:effectLst/>
                <a:latin typeface="Georgia" panose="02040502050405020303" pitchFamily="18" charset="0"/>
              </a:rPr>
              <a:t>, las </a:t>
            </a:r>
            <a:r>
              <a:rPr lang="es-ES" b="0" i="0" dirty="0" err="1">
                <a:solidFill>
                  <a:srgbClr val="505050"/>
                </a:solidFill>
                <a:effectLst/>
                <a:latin typeface="Georgia" panose="02040502050405020303" pitchFamily="18" charset="0"/>
              </a:rPr>
              <a:t>otoemisiones</a:t>
            </a:r>
            <a:r>
              <a:rPr lang="es-ES" b="0" i="0" dirty="0">
                <a:solidFill>
                  <a:srgbClr val="505050"/>
                </a:solidFill>
                <a:effectLst/>
                <a:latin typeface="Georgia" panose="02040502050405020303" pitchFamily="18" charset="0"/>
              </a:rPr>
              <a:t> acústicas (OAE) y las pruebas de respuesta auditiva del tallo cerebral (ABR). La </a:t>
            </a:r>
            <a:r>
              <a:rPr lang="es-ES" b="0" i="0" dirty="0" err="1">
                <a:solidFill>
                  <a:srgbClr val="505050"/>
                </a:solidFill>
                <a:effectLst/>
                <a:latin typeface="Georgia" panose="02040502050405020303" pitchFamily="18" charset="0"/>
              </a:rPr>
              <a:t>timpanometría</a:t>
            </a:r>
            <a:r>
              <a:rPr lang="es-ES" b="0" i="0" dirty="0">
                <a:solidFill>
                  <a:srgbClr val="505050"/>
                </a:solidFill>
                <a:effectLst/>
                <a:latin typeface="Georgia" panose="02040502050405020303" pitchFamily="18" charset="0"/>
              </a:rPr>
              <a:t> determina la distensibilidad de la MT y es útil para identificar derrames y perforaciones del oído medio.</a:t>
            </a:r>
          </a:p>
          <a:p>
            <a:pPr algn="l"/>
            <a:r>
              <a:rPr lang="es-ES" b="0" i="0" dirty="0">
                <a:solidFill>
                  <a:srgbClr val="505050"/>
                </a:solidFill>
                <a:effectLst/>
                <a:latin typeface="Georgia" panose="02040502050405020303" pitchFamily="18" charset="0"/>
              </a:rPr>
              <a:t>Las OAE evalúan la función de las células ciliadas externas de la </a:t>
            </a:r>
            <a:r>
              <a:rPr lang="es-ES" b="0" i="0" dirty="0" err="1">
                <a:solidFill>
                  <a:srgbClr val="505050"/>
                </a:solidFill>
                <a:effectLst/>
                <a:latin typeface="Georgia" panose="02040502050405020303" pitchFamily="18" charset="0"/>
              </a:rPr>
              <a:t>coclea</a:t>
            </a:r>
            <a:r>
              <a:rPr lang="es-ES" b="0" i="0" dirty="0">
                <a:solidFill>
                  <a:srgbClr val="505050"/>
                </a:solidFill>
                <a:effectLst/>
                <a:latin typeface="Georgia" panose="02040502050405020303" pitchFamily="18" charset="0"/>
              </a:rPr>
              <a:t> y son una excelente herramienta de detección de la pérdida auditiva en bebés o niños. </a:t>
            </a:r>
            <a:r>
              <a:rPr lang="es-ES" b="0" i="0" baseline="30000" dirty="0">
                <a:solidFill>
                  <a:srgbClr val="505050"/>
                </a:solidFill>
                <a:effectLst/>
                <a:latin typeface="Georgia" panose="02040502050405020303" pitchFamily="18" charset="0"/>
              </a:rPr>
              <a:t>15</a:t>
            </a:r>
            <a:r>
              <a:rPr lang="es-ES" b="0" i="0" dirty="0">
                <a:solidFill>
                  <a:srgbClr val="505050"/>
                </a:solidFill>
                <a:effectLst/>
                <a:latin typeface="Georgia" panose="02040502050405020303" pitchFamily="18" charset="0"/>
              </a:rPr>
              <a:t> El EAC y el oído medio deben estar normales para que las pruebas de OAE sean confiables; por lo tanto, se debe realizar una otoscopia antes de la prueba. Las OEA presentes indican una audición normal (con la excepción de la neuropatía auditiva), mientras que su ausencia sugiere una pérdida de 30 dB o más. En la neuropatía auditiva, el individuo afectado tiene OAE normales; sin embargo, la transmisión de la señal a través de las vías auditivas se altera y produce una prueba ABR anormal.</a:t>
            </a:r>
          </a:p>
          <a:p>
            <a:pPr algn="l"/>
            <a:r>
              <a:rPr lang="es-ES" b="0" i="0" dirty="0">
                <a:solidFill>
                  <a:srgbClr val="505050"/>
                </a:solidFill>
                <a:effectLst/>
                <a:latin typeface="Georgia" panose="02040502050405020303" pitchFamily="18" charset="0"/>
              </a:rPr>
              <a:t>Si se sospecha de neuropatía auditiva o una persona no pasa la prueba de detección con OAE, entonces se debe realizar la prueba ABR. La prueba ABR proporciona una serie de clics en el circuito auditivo y se puede realizar en un bebé dormido o sedado. El ABR de diagnóstico puede determinar los umbrales de aire y hueso y puede proporcionar información a través de las frecuencias del habla, proporcionando datos suficientes para adaptar al niño la amplificación. </a:t>
            </a:r>
            <a:r>
              <a:rPr lang="es-ES" b="0" i="0" baseline="30000" dirty="0">
                <a:solidFill>
                  <a:srgbClr val="505050"/>
                </a:solidFill>
                <a:effectLst/>
                <a:latin typeface="Georgia" panose="02040502050405020303" pitchFamily="18" charset="0"/>
              </a:rPr>
              <a:t>16</a:t>
            </a:r>
            <a:endParaRPr lang="es-ES" b="0" i="0" dirty="0">
              <a:solidFill>
                <a:srgbClr val="505050"/>
              </a:solidFill>
              <a:effectLst/>
              <a:latin typeface="Georgia" panose="02040502050405020303" pitchFamily="18" charset="0"/>
            </a:endParaRPr>
          </a:p>
          <a:p>
            <a:pPr algn="l"/>
            <a:r>
              <a:rPr lang="es-ES" b="0" i="0" dirty="0">
                <a:solidFill>
                  <a:srgbClr val="505050"/>
                </a:solidFill>
                <a:effectLst/>
                <a:latin typeface="Georgia" panose="02040502050405020303" pitchFamily="18" charset="0"/>
              </a:rPr>
              <a:t>La audiometría de comportamiento o de juego se puede utilizar para bebés y niños pequeños y también puede proporcionar umbrales de audición confiables adecuados para ayudar. Durante la audiometría conductual, el audiólogo puede entrenar al niño para que mire hacia algo de interés, como un títere, cuando se presenta un sonido. Se crea una respuesta condicionada al sonido que permite al audiólogo determinar el umbral auditivo del niño.</a:t>
            </a:r>
          </a:p>
          <a:p>
            <a:pPr algn="l"/>
            <a:r>
              <a:rPr lang="es-ES" b="0" i="0" dirty="0">
                <a:solidFill>
                  <a:srgbClr val="505050"/>
                </a:solidFill>
                <a:effectLst/>
                <a:latin typeface="Georgia" panose="02040502050405020303" pitchFamily="18" charset="0"/>
              </a:rPr>
              <a:t>La audiometría convencional de conducción aérea y ósea se utiliza en el paciente adulto. El umbral de recepción del habla determina el nivel mínimo de audición para el habla en decibelios. La audiometría convencional puede diferenciar fácilmente los tipos de pérdida auditiva sensorial, conductiva y mixta. La prueba de discriminación de palabras se utiliza para determinar la capacidad del paciente para discriminar una serie de palabras. Se presenta una lista de palabras a 40 dB por encima de su umbral de recepción de voz y se les pide que repitan las palabras. Una discriminación de palabras del 90% o más se considera normal. Las pruebas pasivas, como OAE y ABR, pueden usarse en el adulto con discapacidad mental para determinar los umbrales auditivos.</a:t>
            </a:r>
          </a:p>
          <a:p>
            <a:endParaRPr lang="es-CO" dirty="0"/>
          </a:p>
        </p:txBody>
      </p:sp>
      <p:sp>
        <p:nvSpPr>
          <p:cNvPr id="4" name="Marcador de número de diapositiva 3"/>
          <p:cNvSpPr>
            <a:spLocks noGrp="1"/>
          </p:cNvSpPr>
          <p:nvPr>
            <p:ph type="sldNum" sz="quarter" idx="5"/>
          </p:nvPr>
        </p:nvSpPr>
        <p:spPr/>
        <p:txBody>
          <a:bodyPr/>
          <a:lstStyle/>
          <a:p>
            <a:fld id="{E1C5C2F1-6563-4A88-953D-A7FCDF993984}" type="slidenum">
              <a:rPr lang="es-CO" smtClean="0"/>
              <a:t>20</a:t>
            </a:fld>
            <a:endParaRPr lang="es-CO"/>
          </a:p>
        </p:txBody>
      </p:sp>
    </p:spTree>
    <p:extLst>
      <p:ext uri="{BB962C8B-B14F-4D97-AF65-F5344CB8AC3E}">
        <p14:creationId xmlns:p14="http://schemas.microsoft.com/office/powerpoint/2010/main" val="15648043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s-CO" sz="1800" b="0" i="0" u="none" strike="noStrike" baseline="0" dirty="0">
                <a:solidFill>
                  <a:srgbClr val="000000"/>
                </a:solidFill>
                <a:latin typeface="TradeGothic-Light"/>
              </a:rPr>
              <a:t>Es una exploración </a:t>
            </a:r>
            <a:r>
              <a:rPr lang="es-ES" sz="1800" b="0" i="0" u="none" strike="noStrike" baseline="0" dirty="0">
                <a:solidFill>
                  <a:srgbClr val="000000"/>
                </a:solidFill>
                <a:latin typeface="TradeGothic-Light"/>
              </a:rPr>
              <a:t>de la función auditiva que consiste en la obtención de los umbrales de audición para las distintas frecuencias,</a:t>
            </a:r>
          </a:p>
          <a:p>
            <a:pPr algn="l"/>
            <a:r>
              <a:rPr lang="es-ES" sz="1800" b="0" i="0" u="none" strike="noStrike" baseline="0" dirty="0">
                <a:solidFill>
                  <a:srgbClr val="000000"/>
                </a:solidFill>
                <a:latin typeface="TradeGothic-Light"/>
              </a:rPr>
              <a:t>entendiendo como umbral auditivo la intensidad mínima</a:t>
            </a:r>
          </a:p>
          <a:p>
            <a:pPr algn="l"/>
            <a:r>
              <a:rPr lang="es-ES" sz="1800" b="0" i="0" u="none" strike="noStrike" baseline="0" dirty="0">
                <a:solidFill>
                  <a:srgbClr val="000000"/>
                </a:solidFill>
                <a:latin typeface="TradeGothic-Light"/>
              </a:rPr>
              <a:t>que una persona necesita para detectar la presencia de un</a:t>
            </a:r>
          </a:p>
          <a:p>
            <a:pPr algn="l"/>
            <a:r>
              <a:rPr lang="es-ES" sz="1800" b="0" i="0" u="none" strike="noStrike" baseline="0" dirty="0">
                <a:solidFill>
                  <a:srgbClr val="000000"/>
                </a:solidFill>
                <a:latin typeface="TradeGothic-Light"/>
              </a:rPr>
              <a:t>sonido aproximadamente el 50% de las veces.</a:t>
            </a:r>
          </a:p>
          <a:p>
            <a:pPr algn="l"/>
            <a:r>
              <a:rPr lang="es-ES" sz="1800" b="0" i="0" u="none" strike="noStrike" baseline="0" dirty="0">
                <a:solidFill>
                  <a:srgbClr val="000000"/>
                </a:solidFill>
                <a:latin typeface="TradeGothic-Light"/>
              </a:rPr>
              <a:t>Los umbrales auditivos estudiados serán diferentes según sea</a:t>
            </a:r>
          </a:p>
          <a:p>
            <a:pPr algn="l"/>
            <a:r>
              <a:rPr lang="es-ES" sz="1800" b="0" i="0" u="none" strike="noStrike" baseline="0" dirty="0">
                <a:solidFill>
                  <a:srgbClr val="000000"/>
                </a:solidFill>
                <a:latin typeface="TradeGothic-Light"/>
              </a:rPr>
              <a:t>el modo en que presentemos al paciente el estímulo auditivo:</a:t>
            </a:r>
          </a:p>
          <a:p>
            <a:pPr algn="l"/>
            <a:r>
              <a:rPr lang="es-CO" sz="1800" b="0" i="0" u="none" strike="noStrike" baseline="0" dirty="0">
                <a:solidFill>
                  <a:srgbClr val="549200"/>
                </a:solidFill>
                <a:latin typeface="ZapfDingbats"/>
              </a:rPr>
              <a:t>■ </a:t>
            </a:r>
            <a:r>
              <a:rPr lang="es-CO" sz="1800" b="0" i="0" u="none" strike="noStrike" baseline="0" dirty="0">
                <a:solidFill>
                  <a:srgbClr val="000000"/>
                </a:solidFill>
                <a:latin typeface="TradeGothic-Light"/>
              </a:rPr>
              <a:t>si el estímulo auditivo se presenta a través de auriculares</a:t>
            </a:r>
          </a:p>
          <a:p>
            <a:pPr algn="l"/>
            <a:r>
              <a:rPr lang="es-ES" sz="1800" b="0" i="0" u="none" strike="noStrike" baseline="0" dirty="0">
                <a:solidFill>
                  <a:srgbClr val="000000"/>
                </a:solidFill>
                <a:latin typeface="TradeGothic-Light"/>
              </a:rPr>
              <a:t>estudiaremos la vía de conducción aérea,</a:t>
            </a:r>
          </a:p>
          <a:p>
            <a:pPr algn="l"/>
            <a:r>
              <a:rPr lang="es-ES" sz="1800" b="0" i="0" u="none" strike="noStrike" baseline="0" dirty="0">
                <a:solidFill>
                  <a:srgbClr val="549200"/>
                </a:solidFill>
                <a:latin typeface="ZapfDingbats"/>
              </a:rPr>
              <a:t>■ </a:t>
            </a:r>
            <a:r>
              <a:rPr lang="es-ES" sz="1800" b="0" i="0" u="none" strike="noStrike" baseline="0" dirty="0">
                <a:solidFill>
                  <a:srgbClr val="000000"/>
                </a:solidFill>
                <a:latin typeface="TradeGothic-Light"/>
              </a:rPr>
              <a:t>por el contrario si el estímulo auditivo se presenta a través</a:t>
            </a:r>
          </a:p>
          <a:p>
            <a:pPr algn="l"/>
            <a:r>
              <a:rPr lang="es-ES" sz="1800" b="0" i="0" u="none" strike="noStrike" baseline="0" dirty="0">
                <a:solidFill>
                  <a:srgbClr val="000000"/>
                </a:solidFill>
                <a:latin typeface="TradeGothic-Light"/>
              </a:rPr>
              <a:t>de vibradores óseos estaremos estudiando la vía de</a:t>
            </a:r>
          </a:p>
          <a:p>
            <a:pPr algn="l"/>
            <a:r>
              <a:rPr lang="es-CO" sz="1800" b="0" i="0" u="none" strike="noStrike" baseline="0" dirty="0">
                <a:solidFill>
                  <a:srgbClr val="000000"/>
                </a:solidFill>
                <a:latin typeface="TradeGothic-Light"/>
              </a:rPr>
              <a:t>conducción ósea.</a:t>
            </a:r>
          </a:p>
          <a:p>
            <a:pPr algn="l"/>
            <a:r>
              <a:rPr lang="es-ES" dirty="0"/>
              <a:t>La determinación del umbral se realiza empezando</a:t>
            </a:r>
          </a:p>
          <a:p>
            <a:pPr algn="l"/>
            <a:r>
              <a:rPr lang="es-ES" dirty="0"/>
              <a:t>por el oído mejor o más sano y la primera frecuencia</a:t>
            </a:r>
          </a:p>
          <a:p>
            <a:pPr algn="l"/>
            <a:r>
              <a:rPr lang="es-ES" dirty="0"/>
              <a:t>estudiada suele ser la de 1.000 Hz, seguida de las frecuencias</a:t>
            </a:r>
          </a:p>
          <a:p>
            <a:pPr algn="l"/>
            <a:r>
              <a:rPr lang="es-ES" dirty="0"/>
              <a:t>más agudas, 2.000, 4.000 y 8.000 Hz, y luego las más</a:t>
            </a:r>
          </a:p>
          <a:p>
            <a:pPr algn="l"/>
            <a:r>
              <a:rPr lang="es-ES" dirty="0"/>
              <a:t>graves, 500, 250 y 125 Hz. Al sujeto le pediremos entonces,</a:t>
            </a:r>
          </a:p>
          <a:p>
            <a:pPr algn="l"/>
            <a:r>
              <a:rPr lang="es-ES" dirty="0"/>
              <a:t>y de acuerdo a las instrucciones dadas con anterioridad, que</a:t>
            </a:r>
          </a:p>
          <a:p>
            <a:pPr algn="l"/>
            <a:r>
              <a:rPr lang="es-ES" dirty="0"/>
              <a:t>nos indique cuándo percibe un sonido.</a:t>
            </a:r>
            <a:endParaRPr lang="es-CO" dirty="0"/>
          </a:p>
        </p:txBody>
      </p:sp>
      <p:sp>
        <p:nvSpPr>
          <p:cNvPr id="4" name="Marcador de número de diapositiva 3"/>
          <p:cNvSpPr>
            <a:spLocks noGrp="1"/>
          </p:cNvSpPr>
          <p:nvPr>
            <p:ph type="sldNum" sz="quarter" idx="5"/>
          </p:nvPr>
        </p:nvSpPr>
        <p:spPr/>
        <p:txBody>
          <a:bodyPr/>
          <a:lstStyle/>
          <a:p>
            <a:fld id="{E1C5C2F1-6563-4A88-953D-A7FCDF993984}" type="slidenum">
              <a:rPr lang="es-CO" smtClean="0"/>
              <a:t>21</a:t>
            </a:fld>
            <a:endParaRPr lang="es-CO"/>
          </a:p>
        </p:txBody>
      </p:sp>
    </p:spTree>
    <p:extLst>
      <p:ext uri="{BB962C8B-B14F-4D97-AF65-F5344CB8AC3E}">
        <p14:creationId xmlns:p14="http://schemas.microsoft.com/office/powerpoint/2010/main" val="11010066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s-CO" sz="1800" b="0" i="0" u="none" strike="noStrike" baseline="0" dirty="0">
                <a:solidFill>
                  <a:srgbClr val="000000"/>
                </a:solidFill>
                <a:latin typeface="TradeGothic-Light"/>
              </a:rPr>
              <a:t>Es una exploración </a:t>
            </a:r>
            <a:r>
              <a:rPr lang="es-ES" sz="1800" b="0" i="0" u="none" strike="noStrike" baseline="0" dirty="0">
                <a:solidFill>
                  <a:srgbClr val="000000"/>
                </a:solidFill>
                <a:latin typeface="TradeGothic-Light"/>
              </a:rPr>
              <a:t>de la función auditiva que consiste en la obtención de los umbrales de audición para las distintas frecuencias,</a:t>
            </a:r>
          </a:p>
          <a:p>
            <a:pPr algn="l"/>
            <a:r>
              <a:rPr lang="es-ES" sz="1800" b="0" i="0" u="none" strike="noStrike" baseline="0" dirty="0">
                <a:solidFill>
                  <a:srgbClr val="000000"/>
                </a:solidFill>
                <a:latin typeface="TradeGothic-Light"/>
              </a:rPr>
              <a:t>entendiendo como umbral auditivo la intensidad mínima</a:t>
            </a:r>
          </a:p>
          <a:p>
            <a:pPr algn="l"/>
            <a:r>
              <a:rPr lang="es-ES" sz="1800" b="0" i="0" u="none" strike="noStrike" baseline="0" dirty="0">
                <a:solidFill>
                  <a:srgbClr val="000000"/>
                </a:solidFill>
                <a:latin typeface="TradeGothic-Light"/>
              </a:rPr>
              <a:t>que una persona necesita para detectar la presencia de un</a:t>
            </a:r>
          </a:p>
          <a:p>
            <a:pPr algn="l"/>
            <a:r>
              <a:rPr lang="es-ES" sz="1800" b="0" i="0" u="none" strike="noStrike" baseline="0" dirty="0">
                <a:solidFill>
                  <a:srgbClr val="000000"/>
                </a:solidFill>
                <a:latin typeface="TradeGothic-Light"/>
              </a:rPr>
              <a:t>sonido aproximadamente el 50% de las veces.</a:t>
            </a:r>
          </a:p>
          <a:p>
            <a:pPr algn="l"/>
            <a:r>
              <a:rPr lang="es-ES" sz="1800" b="0" i="0" u="none" strike="noStrike" baseline="0" dirty="0">
                <a:solidFill>
                  <a:srgbClr val="000000"/>
                </a:solidFill>
                <a:latin typeface="TradeGothic-Light"/>
              </a:rPr>
              <a:t>Los umbrales auditivos estudiados serán diferentes según sea</a:t>
            </a:r>
          </a:p>
          <a:p>
            <a:pPr algn="l"/>
            <a:r>
              <a:rPr lang="es-ES" sz="1800" b="0" i="0" u="none" strike="noStrike" baseline="0" dirty="0">
                <a:solidFill>
                  <a:srgbClr val="000000"/>
                </a:solidFill>
                <a:latin typeface="TradeGothic-Light"/>
              </a:rPr>
              <a:t>el modo en que presentemos al paciente el estímulo auditivo:</a:t>
            </a:r>
          </a:p>
          <a:p>
            <a:pPr algn="l"/>
            <a:r>
              <a:rPr lang="es-CO" sz="1800" b="0" i="0" u="none" strike="noStrike" baseline="0" dirty="0">
                <a:solidFill>
                  <a:srgbClr val="549200"/>
                </a:solidFill>
                <a:latin typeface="ZapfDingbats"/>
              </a:rPr>
              <a:t>■ </a:t>
            </a:r>
            <a:r>
              <a:rPr lang="es-CO" sz="1800" b="0" i="0" u="none" strike="noStrike" baseline="0" dirty="0">
                <a:solidFill>
                  <a:srgbClr val="000000"/>
                </a:solidFill>
                <a:latin typeface="TradeGothic-Light"/>
              </a:rPr>
              <a:t>si el estímulo auditivo se presenta a través de auriculares</a:t>
            </a:r>
          </a:p>
          <a:p>
            <a:pPr algn="l"/>
            <a:r>
              <a:rPr lang="es-ES" sz="1800" b="0" i="0" u="none" strike="noStrike" baseline="0" dirty="0">
                <a:solidFill>
                  <a:srgbClr val="000000"/>
                </a:solidFill>
                <a:latin typeface="TradeGothic-Light"/>
              </a:rPr>
              <a:t>estudiaremos la vía de conducción aérea,</a:t>
            </a:r>
          </a:p>
          <a:p>
            <a:pPr algn="l"/>
            <a:r>
              <a:rPr lang="es-ES" sz="1800" b="0" i="0" u="none" strike="noStrike" baseline="0" dirty="0">
                <a:solidFill>
                  <a:srgbClr val="549200"/>
                </a:solidFill>
                <a:latin typeface="ZapfDingbats"/>
              </a:rPr>
              <a:t>■ </a:t>
            </a:r>
            <a:r>
              <a:rPr lang="es-ES" sz="1800" b="0" i="0" u="none" strike="noStrike" baseline="0" dirty="0">
                <a:solidFill>
                  <a:srgbClr val="000000"/>
                </a:solidFill>
                <a:latin typeface="TradeGothic-Light"/>
              </a:rPr>
              <a:t>por el contrario si el estímulo auditivo se presenta a través</a:t>
            </a:r>
          </a:p>
          <a:p>
            <a:pPr algn="l"/>
            <a:r>
              <a:rPr lang="es-ES" sz="1800" b="0" i="0" u="none" strike="noStrike" baseline="0" dirty="0">
                <a:solidFill>
                  <a:srgbClr val="000000"/>
                </a:solidFill>
                <a:latin typeface="TradeGothic-Light"/>
              </a:rPr>
              <a:t>de vibradores óseos estaremos estudiando la vía de</a:t>
            </a:r>
          </a:p>
          <a:p>
            <a:pPr algn="l"/>
            <a:r>
              <a:rPr lang="es-CO" sz="1800" b="0" i="0" u="none" strike="noStrike" baseline="0" dirty="0">
                <a:solidFill>
                  <a:srgbClr val="000000"/>
                </a:solidFill>
                <a:latin typeface="TradeGothic-Light"/>
              </a:rPr>
              <a:t>conducción ósea.</a:t>
            </a:r>
          </a:p>
          <a:p>
            <a:pPr algn="l"/>
            <a:r>
              <a:rPr lang="es-ES" dirty="0"/>
              <a:t>La determinación del umbral se realiza empezando</a:t>
            </a:r>
          </a:p>
          <a:p>
            <a:pPr algn="l"/>
            <a:r>
              <a:rPr lang="es-ES" dirty="0"/>
              <a:t>por el oído mejor o más sano y la primera frecuencia</a:t>
            </a:r>
          </a:p>
          <a:p>
            <a:pPr algn="l"/>
            <a:r>
              <a:rPr lang="es-ES" dirty="0"/>
              <a:t>estudiada suele ser la de 1.000 Hz, seguida de las frecuencias</a:t>
            </a:r>
          </a:p>
          <a:p>
            <a:pPr algn="l"/>
            <a:r>
              <a:rPr lang="es-ES" dirty="0"/>
              <a:t>más agudas, 2.000, 4.000 y 8.000 Hz, y luego las más</a:t>
            </a:r>
          </a:p>
          <a:p>
            <a:pPr algn="l"/>
            <a:r>
              <a:rPr lang="es-ES" dirty="0"/>
              <a:t>graves, 500, 250 y 125 Hz. Al sujeto le pediremos entonces,</a:t>
            </a:r>
          </a:p>
          <a:p>
            <a:pPr algn="l"/>
            <a:r>
              <a:rPr lang="es-ES" dirty="0"/>
              <a:t>y de acuerdo a las instrucciones dadas con anterioridad, que</a:t>
            </a:r>
          </a:p>
          <a:p>
            <a:pPr algn="l"/>
            <a:r>
              <a:rPr lang="es-ES" dirty="0"/>
              <a:t>nos indique cuándo percibe un sonido.</a:t>
            </a:r>
            <a:endParaRPr lang="es-CO" dirty="0"/>
          </a:p>
        </p:txBody>
      </p:sp>
      <p:sp>
        <p:nvSpPr>
          <p:cNvPr id="4" name="Marcador de número de diapositiva 3"/>
          <p:cNvSpPr>
            <a:spLocks noGrp="1"/>
          </p:cNvSpPr>
          <p:nvPr>
            <p:ph type="sldNum" sz="quarter" idx="5"/>
          </p:nvPr>
        </p:nvSpPr>
        <p:spPr/>
        <p:txBody>
          <a:bodyPr/>
          <a:lstStyle/>
          <a:p>
            <a:fld id="{E1C5C2F1-6563-4A88-953D-A7FCDF993984}" type="slidenum">
              <a:rPr lang="es-CO" smtClean="0"/>
              <a:t>22</a:t>
            </a:fld>
            <a:endParaRPr lang="es-CO"/>
          </a:p>
        </p:txBody>
      </p:sp>
    </p:spTree>
    <p:extLst>
      <p:ext uri="{BB962C8B-B14F-4D97-AF65-F5344CB8AC3E}">
        <p14:creationId xmlns:p14="http://schemas.microsoft.com/office/powerpoint/2010/main" val="1218337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0" i="0" dirty="0">
                <a:solidFill>
                  <a:srgbClr val="505050"/>
                </a:solidFill>
                <a:effectLst/>
                <a:latin typeface="Georgia" panose="02040502050405020303" pitchFamily="18" charset="0"/>
              </a:rPr>
              <a:t>La incidencia de hipoacusia infantil se estima en 4 a 60 por 1000 recién nacidos. </a:t>
            </a:r>
            <a:r>
              <a:rPr lang="es-ES" baseline="30000" dirty="0">
                <a:effectLst/>
              </a:rPr>
              <a:t>1</a:t>
            </a:r>
            <a:r>
              <a:rPr lang="es-ES" b="0" i="0" dirty="0">
                <a:solidFill>
                  <a:srgbClr val="505050"/>
                </a:solidFill>
                <a:effectLst/>
                <a:latin typeface="Georgia" panose="02040502050405020303" pitchFamily="18" charset="0"/>
              </a:rPr>
              <a:t> Aproximadamente el 3% de los niños y adolescentes blancos experimentan pérdida de audición y las estimaciones de pérdida de audición son más altas entre algunas minorías y niños de entornos socioeconómicos más bajos. </a:t>
            </a:r>
            <a:r>
              <a:rPr lang="es-ES" baseline="30000" dirty="0">
                <a:effectLst/>
              </a:rPr>
              <a:t>2</a:t>
            </a:r>
            <a:r>
              <a:rPr lang="es-ES" b="0" i="0" dirty="0">
                <a:solidFill>
                  <a:srgbClr val="505050"/>
                </a:solidFill>
                <a:effectLst/>
                <a:latin typeface="Georgia" panose="02040502050405020303" pitchFamily="18" charset="0"/>
              </a:rPr>
              <a:t> La pérdida auditiva en la niñez se identifica a menudo cuando un padre informa que su bebé o niño no responde a la voz, cuando hay retraso en el habla o el lenguaje o cuando el rendimiento escolar es deficiente. La preocupación del cuidador por la pérdida de audición debe impulsar al médico a investigar más a fondo. Otros factores de riesgo para la pérdida que la detección oportuna puede oír se muestran en </a:t>
            </a:r>
            <a:r>
              <a:rPr lang="es-ES" b="0" i="0" u="none" strike="noStrike" dirty="0">
                <a:solidFill>
                  <a:srgbClr val="007398"/>
                </a:solidFill>
                <a:effectLst/>
                <a:latin typeface="Arial" panose="020B0604020202020204" pitchFamily="34" charset="0"/>
                <a:hlinkClick r:id="rId3"/>
              </a:rPr>
              <a:t>el Cuadro 1</a:t>
            </a:r>
            <a:r>
              <a:rPr lang="es-ES" b="0" i="0" dirty="0">
                <a:solidFill>
                  <a:srgbClr val="505050"/>
                </a:solidFill>
                <a:effectLst/>
                <a:latin typeface="Georgia" panose="02040502050405020303" pitchFamily="18" charset="0"/>
              </a:rPr>
              <a:t> . </a:t>
            </a:r>
            <a:r>
              <a:rPr lang="es-ES" dirty="0"/>
              <a:t>134</a:t>
            </a:r>
            <a:r>
              <a:rPr lang="es-ES" b="0" i="0" dirty="0">
                <a:solidFill>
                  <a:srgbClr val="505050"/>
                </a:solidFill>
                <a:effectLst/>
                <a:latin typeface="Georgia" panose="02040502050405020303" pitchFamily="18" charset="0"/>
              </a:rPr>
              <a:t> Las importantes ramificaciones educativas y sociales de la pérdida auditiva en los niños han llevado al Grupo de Trabajo de Servicios Preventivos de los Estados Unidos a recomendar exámenes de audición para recién nacidos para todos los recién nacidos. </a:t>
            </a:r>
            <a:r>
              <a:rPr lang="es-ES" baseline="30000" dirty="0">
                <a:effectLst/>
              </a:rPr>
              <a:t>5</a:t>
            </a:r>
            <a:r>
              <a:rPr lang="es-ES" b="0" i="0" dirty="0">
                <a:solidFill>
                  <a:srgbClr val="505050"/>
                </a:solidFill>
                <a:effectLst/>
                <a:latin typeface="Georgia" panose="02040502050405020303" pitchFamily="18" charset="0"/>
              </a:rPr>
              <a:t> Aproximadamente el 95% de los recién nacidos en los Estados Unidos se someten a pruebas de detección de pérdida auditiva antes del alta hospitalaria. </a:t>
            </a:r>
            <a:r>
              <a:rPr lang="es-ES" baseline="30000" dirty="0">
                <a:effectLst/>
              </a:rPr>
              <a:t>4</a:t>
            </a:r>
            <a:endParaRPr lang="es-CO" dirty="0"/>
          </a:p>
          <a:p>
            <a:endParaRPr lang="es-ES" b="0" i="0" dirty="0">
              <a:solidFill>
                <a:srgbClr val="505050"/>
              </a:solidFill>
              <a:effectLst/>
              <a:latin typeface="Georgia" panose="02040502050405020303" pitchFamily="18" charset="0"/>
            </a:endParaRPr>
          </a:p>
          <a:p>
            <a:pPr algn="l"/>
            <a:r>
              <a:rPr lang="es-ES" b="0" i="0" dirty="0">
                <a:solidFill>
                  <a:srgbClr val="505050"/>
                </a:solidFill>
                <a:effectLst/>
                <a:latin typeface="Georgia" panose="02040502050405020303" pitchFamily="18" charset="0"/>
              </a:rPr>
              <a:t>La prevalencia de hipoacusia en adultos aumenta con la edad. La pérdida auditiva en adultos a menudo se presenta a través de quejas familiares al médico o el afectado se vuelve aislado y retraído en situaciones sociales que incitan a la familia a buscar atención. Se estima que 28 millones de adultos en los Estados Unidos tienen algún grado de discapacidad auditiva. </a:t>
            </a:r>
            <a:r>
              <a:rPr lang="es-ES" b="0" i="0" baseline="30000" dirty="0">
                <a:solidFill>
                  <a:srgbClr val="505050"/>
                </a:solidFill>
                <a:effectLst/>
                <a:latin typeface="Georgia" panose="02040502050405020303" pitchFamily="18" charset="0"/>
              </a:rPr>
              <a:t>6</a:t>
            </a:r>
            <a:r>
              <a:rPr lang="es-ES" b="0" i="0" dirty="0">
                <a:solidFill>
                  <a:srgbClr val="505050"/>
                </a:solidFill>
                <a:effectLst/>
                <a:latin typeface="Georgia" panose="02040502050405020303" pitchFamily="18" charset="0"/>
              </a:rPr>
              <a:t> Un estudio de 5 años de 2837 individuos adultos estimó la prevalencia de pérdida auditiva por grupo de edad en los Estados Unidos de la siguiente manera:</a:t>
            </a:r>
          </a:p>
          <a:p>
            <a:pPr algn="l">
              <a:buFont typeface="Arial" panose="020B0604020202020204" pitchFamily="34" charset="0"/>
              <a:buChar char="•"/>
            </a:pPr>
            <a:r>
              <a:rPr lang="es-ES" b="0" i="0" dirty="0">
                <a:solidFill>
                  <a:srgbClr val="505050"/>
                </a:solidFill>
                <a:effectLst/>
                <a:latin typeface="Georgia" panose="02040502050405020303" pitchFamily="18" charset="0"/>
              </a:rPr>
              <a:t>• De 21 a 34 años: 2,9%</a:t>
            </a:r>
          </a:p>
          <a:p>
            <a:pPr algn="l">
              <a:buFont typeface="Arial" panose="020B0604020202020204" pitchFamily="34" charset="0"/>
              <a:buChar char="•"/>
            </a:pPr>
            <a:r>
              <a:rPr lang="es-ES" b="0" i="0" dirty="0">
                <a:solidFill>
                  <a:srgbClr val="505050"/>
                </a:solidFill>
                <a:effectLst/>
                <a:latin typeface="Georgia" panose="02040502050405020303" pitchFamily="18" charset="0"/>
              </a:rPr>
              <a:t>• De 35 a 44 años: 6,4%</a:t>
            </a:r>
          </a:p>
          <a:p>
            <a:pPr algn="l">
              <a:buFont typeface="Arial" panose="020B0604020202020204" pitchFamily="34" charset="0"/>
              <a:buChar char="•"/>
            </a:pPr>
            <a:r>
              <a:rPr lang="es-ES" b="0" i="0" dirty="0">
                <a:solidFill>
                  <a:srgbClr val="505050"/>
                </a:solidFill>
                <a:effectLst/>
                <a:latin typeface="Georgia" panose="02040502050405020303" pitchFamily="18" charset="0"/>
              </a:rPr>
              <a:t>• De 44 a 54 años: 10,9%</a:t>
            </a:r>
          </a:p>
          <a:p>
            <a:pPr algn="l">
              <a:buFont typeface="Arial" panose="020B0604020202020204" pitchFamily="34" charset="0"/>
              <a:buChar char="•"/>
            </a:pPr>
            <a:r>
              <a:rPr lang="es-ES" b="0" i="0" dirty="0">
                <a:solidFill>
                  <a:srgbClr val="505050"/>
                </a:solidFill>
                <a:effectLst/>
                <a:latin typeface="Georgia" panose="02040502050405020303" pitchFamily="18" charset="0"/>
              </a:rPr>
              <a:t>• De 55 a 64 años: 25,1%</a:t>
            </a:r>
          </a:p>
          <a:p>
            <a:pPr algn="l">
              <a:buFont typeface="Arial" panose="020B0604020202020204" pitchFamily="34" charset="0"/>
              <a:buChar char="•"/>
            </a:pPr>
            <a:r>
              <a:rPr lang="es-ES" b="0" i="0" dirty="0">
                <a:solidFill>
                  <a:srgbClr val="505050"/>
                </a:solidFill>
                <a:effectLst/>
                <a:latin typeface="Georgia" panose="02040502050405020303" pitchFamily="18" charset="0"/>
              </a:rPr>
              <a:t>• De 65 a 84 años: 42,7%</a:t>
            </a:r>
          </a:p>
          <a:p>
            <a:endParaRPr lang="es-CO" dirty="0"/>
          </a:p>
          <a:p>
            <a:r>
              <a:rPr lang="es-ES" b="0" i="0" dirty="0">
                <a:solidFill>
                  <a:srgbClr val="09142A"/>
                </a:solidFill>
                <a:effectLst/>
                <a:latin typeface="Roboto"/>
              </a:rPr>
              <a:t>Más de 30 millones de adultos estadounidenses, o casi el 15% de todos los estadounidenses, tienen algún grado de pérdida auditiva. </a:t>
            </a:r>
            <a:r>
              <a:rPr lang="es-ES" b="0" i="0" u="sng" baseline="30000" dirty="0">
                <a:solidFill>
                  <a:srgbClr val="0D7A9E"/>
                </a:solidFill>
                <a:effectLst/>
                <a:latin typeface="Roboto"/>
                <a:hlinkClick r:id="rId4"/>
              </a:rPr>
              <a:t>1</a:t>
            </a:r>
            <a:r>
              <a:rPr lang="es-ES" b="0" i="0" dirty="0">
                <a:solidFill>
                  <a:srgbClr val="09142A"/>
                </a:solidFill>
                <a:effectLst/>
                <a:latin typeface="Roboto"/>
              </a:rPr>
              <a:t> Es más común en los adultos mayores, y ocurre en aproximadamente la mitad de los adultos de 70 años y el 80% de los de 85 años o más. </a:t>
            </a:r>
            <a:r>
              <a:rPr lang="es-ES" b="0" i="0" u="sng" baseline="30000" dirty="0">
                <a:solidFill>
                  <a:srgbClr val="0D7A9E"/>
                </a:solidFill>
                <a:effectLst/>
                <a:latin typeface="Roboto"/>
                <a:hlinkClick r:id="rId4"/>
              </a:rPr>
              <a:t>1 </a:t>
            </a:r>
            <a:r>
              <a:rPr lang="es-ES" b="0" i="0" baseline="30000" dirty="0">
                <a:solidFill>
                  <a:srgbClr val="09142A"/>
                </a:solidFill>
                <a:effectLst/>
                <a:latin typeface="Roboto"/>
              </a:rPr>
              <a:t>, </a:t>
            </a:r>
            <a:r>
              <a:rPr lang="es-ES" b="0" i="0" u="sng" baseline="30000" dirty="0">
                <a:solidFill>
                  <a:srgbClr val="0D7A9E"/>
                </a:solidFill>
                <a:effectLst/>
                <a:latin typeface="Roboto"/>
                <a:hlinkClick r:id="rId5"/>
              </a:rPr>
              <a:t>2</a:t>
            </a:r>
            <a:r>
              <a:rPr lang="es-ES" b="0" i="0" dirty="0">
                <a:solidFill>
                  <a:srgbClr val="09142A"/>
                </a:solidFill>
                <a:effectLst/>
                <a:latin typeface="Roboto"/>
              </a:rPr>
              <a:t> A pesar de esta alta prevalencia, la hipoacusia se detecta y se trata poco. Solo alrededor de un tercio de las personas con pérdida auditiva autoinformada alguna vez se han sometido a una prueba de audición, y solo el 15% de las personas elegibles para audífonos los usa constantemente, citando factores como el costo, la dificultad para usarlos y el estigma social.</a:t>
            </a:r>
            <a:endParaRPr lang="es-CO" dirty="0"/>
          </a:p>
        </p:txBody>
      </p:sp>
      <p:sp>
        <p:nvSpPr>
          <p:cNvPr id="4" name="Marcador de número de diapositiva 3"/>
          <p:cNvSpPr>
            <a:spLocks noGrp="1"/>
          </p:cNvSpPr>
          <p:nvPr>
            <p:ph type="sldNum" sz="quarter" idx="5"/>
          </p:nvPr>
        </p:nvSpPr>
        <p:spPr/>
        <p:txBody>
          <a:bodyPr/>
          <a:lstStyle/>
          <a:p>
            <a:fld id="{E1C5C2F1-6563-4A88-953D-A7FCDF993984}" type="slidenum">
              <a:rPr lang="es-CO" smtClean="0"/>
              <a:t>3</a:t>
            </a:fld>
            <a:endParaRPr lang="es-CO"/>
          </a:p>
        </p:txBody>
      </p:sp>
    </p:spTree>
    <p:extLst>
      <p:ext uri="{BB962C8B-B14F-4D97-AF65-F5344CB8AC3E}">
        <p14:creationId xmlns:p14="http://schemas.microsoft.com/office/powerpoint/2010/main" val="12375356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1" name="Google Shape;221;p2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17999"/>
              </a:lnSpc>
              <a:spcBef>
                <a:spcPts val="0"/>
              </a:spcBef>
              <a:spcAft>
                <a:spcPts val="0"/>
              </a:spcAft>
              <a:buNone/>
            </a:pPr>
            <a:r>
              <a:rPr lang="en-US" sz="2200" b="0" i="0" u="none" strike="noStrike" cap="none">
                <a:latin typeface="Helvetica Neue"/>
                <a:ea typeface="Helvetica Neue"/>
                <a:cs typeface="Helvetica Neue"/>
                <a:sym typeface="Helvetica Neue"/>
              </a:rPr>
              <a:t>Monigote de fowler. </a:t>
            </a:r>
            <a:endParaRPr/>
          </a:p>
          <a:p>
            <a:pPr marL="0" marR="0" lvl="0" indent="0" algn="l" rtl="0">
              <a:lnSpc>
                <a:spcPct val="117999"/>
              </a:lnSpc>
              <a:spcBef>
                <a:spcPts val="0"/>
              </a:spcBef>
              <a:spcAft>
                <a:spcPts val="0"/>
              </a:spcAft>
              <a:buNone/>
            </a:pPr>
            <a:r>
              <a:rPr lang="en-US" sz="2200" b="0" i="0" u="none" strike="noStrike" cap="none">
                <a:latin typeface="Helvetica Neue"/>
                <a:ea typeface="Helvetica Neue"/>
                <a:cs typeface="Helvetica Neue"/>
                <a:sym typeface="Helvetica Neue"/>
              </a:rPr>
              <a:t>Via osea: OD: Ciruculo, OI: X </a:t>
            </a:r>
            <a:endParaRPr/>
          </a:p>
          <a:p>
            <a:pPr marL="0" marR="0" lvl="0" indent="0" algn="l" rtl="0">
              <a:lnSpc>
                <a:spcPct val="117999"/>
              </a:lnSpc>
              <a:spcBef>
                <a:spcPts val="0"/>
              </a:spcBef>
              <a:spcAft>
                <a:spcPts val="0"/>
              </a:spcAft>
              <a:buNone/>
            </a:pPr>
            <a:r>
              <a:rPr lang="en-US" sz="2200" b="0" i="0" u="none" strike="noStrike" cap="none">
                <a:latin typeface="Helvetica Neue"/>
                <a:ea typeface="Helvetica Neue"/>
                <a:cs typeface="Helvetica Neue"/>
                <a:sym typeface="Helvetica Neue"/>
              </a:rPr>
              <a:t>Via aerea: OD: &gt; OI: &lt;</a:t>
            </a:r>
            <a:endParaRPr/>
          </a:p>
          <a:p>
            <a:pPr marL="0" marR="0" lvl="0" indent="0" algn="l" rtl="0">
              <a:lnSpc>
                <a:spcPct val="117999"/>
              </a:lnSpc>
              <a:spcBef>
                <a:spcPts val="0"/>
              </a:spcBef>
              <a:spcAft>
                <a:spcPts val="0"/>
              </a:spcAft>
              <a:buNone/>
            </a:pPr>
            <a:endParaRPr sz="2200" b="0" i="0" u="none" strike="noStrike" cap="none">
              <a:latin typeface="Helvetica Neue"/>
              <a:ea typeface="Helvetica Neue"/>
              <a:cs typeface="Helvetica Neue"/>
              <a:sym typeface="Helvetica Neue"/>
            </a:endParaRPr>
          </a:p>
          <a:p>
            <a:pPr marL="0" marR="0" lvl="0" indent="0" algn="l" rtl="0">
              <a:lnSpc>
                <a:spcPct val="117999"/>
              </a:lnSpc>
              <a:spcBef>
                <a:spcPts val="0"/>
              </a:spcBef>
              <a:spcAft>
                <a:spcPts val="0"/>
              </a:spcAft>
              <a:buNone/>
            </a:pPr>
            <a:r>
              <a:rPr lang="en-US" sz="2200" b="0" i="0" u="none" strike="noStrike" cap="none">
                <a:latin typeface="Helvetica Neue"/>
                <a:ea typeface="Helvetica Neue"/>
                <a:cs typeface="Helvetica Neue"/>
                <a:sym typeface="Helvetica Neue"/>
              </a:rPr>
              <a:t>Cambian con emascaramiento: </a:t>
            </a:r>
            <a:endParaRPr/>
          </a:p>
          <a:p>
            <a:pPr marL="0" marR="0" lvl="0" indent="0" algn="l" rtl="0">
              <a:lnSpc>
                <a:spcPct val="117999"/>
              </a:lnSpc>
              <a:spcBef>
                <a:spcPts val="0"/>
              </a:spcBef>
              <a:spcAft>
                <a:spcPts val="0"/>
              </a:spcAft>
              <a:buNone/>
            </a:pPr>
            <a:r>
              <a:rPr lang="en-US" sz="2200" b="0" i="0" u="none" strike="noStrike" cap="none">
                <a:latin typeface="Helvetica Neue"/>
                <a:ea typeface="Helvetica Neue"/>
                <a:cs typeface="Helvetica Neue"/>
                <a:sym typeface="Helvetica Neue"/>
              </a:rPr>
              <a:t>Osea: OD: triangulo OI: Cuadrado</a:t>
            </a:r>
            <a:endParaRPr/>
          </a:p>
          <a:p>
            <a:pPr marL="0" marR="0" lvl="0" indent="0" algn="l" rtl="0">
              <a:lnSpc>
                <a:spcPct val="117999"/>
              </a:lnSpc>
              <a:spcBef>
                <a:spcPts val="0"/>
              </a:spcBef>
              <a:spcAft>
                <a:spcPts val="0"/>
              </a:spcAft>
              <a:buNone/>
            </a:pPr>
            <a:r>
              <a:rPr lang="en-US" sz="2200" b="0" i="0" u="none" strike="noStrike" cap="none">
                <a:latin typeface="Helvetica Neue"/>
                <a:ea typeface="Helvetica Neue"/>
                <a:cs typeface="Helvetica Neue"/>
                <a:sym typeface="Helvetica Neue"/>
              </a:rPr>
              <a:t>Area: COrchetes. </a:t>
            </a:r>
            <a:endParaRPr/>
          </a:p>
          <a:p>
            <a:pPr marL="0" marR="0" lvl="0" indent="0" algn="l" rtl="0">
              <a:lnSpc>
                <a:spcPct val="117999"/>
              </a:lnSpc>
              <a:spcBef>
                <a:spcPts val="0"/>
              </a:spcBef>
              <a:spcAft>
                <a:spcPts val="0"/>
              </a:spcAft>
              <a:buNone/>
            </a:pPr>
            <a:r>
              <a:rPr lang="en-US" sz="2200" b="0" i="0" u="none" strike="noStrike" cap="none">
                <a:latin typeface="Helvetica Neue"/>
                <a:ea typeface="Helvetica Neue"/>
                <a:cs typeface="Helvetica Neue"/>
                <a:sym typeface="Helvetica Neue"/>
              </a:rPr>
              <a:t>Cuando el rendimiento de un audiometro llega a un limitey no se obtienen respuestas en determinadas frecuencias se suele indicar con una flecha que apunta hacia abajo, </a:t>
            </a:r>
            <a:r>
              <a:rPr lang="en-US" sz="2200" b="1" i="0" u="sng" strike="noStrike" cap="none">
                <a:latin typeface="Helvetica Neue"/>
                <a:ea typeface="Helvetica Neue"/>
                <a:cs typeface="Helvetica Neue"/>
                <a:sym typeface="Helvetica Neue"/>
              </a:rPr>
              <a:t>lo cual no descarta la posibilidad de que ese oido pueda ser estimulado a mayores intensidades</a:t>
            </a:r>
            <a:endParaRPr/>
          </a:p>
          <a:p>
            <a:pPr marL="0" marR="0" lvl="0" indent="0" algn="l" rtl="0">
              <a:lnSpc>
                <a:spcPct val="117999"/>
              </a:lnSpc>
              <a:spcBef>
                <a:spcPts val="0"/>
              </a:spcBef>
              <a:spcAft>
                <a:spcPts val="0"/>
              </a:spcAft>
              <a:buNone/>
            </a:pPr>
            <a:endParaRPr sz="2200" b="1" i="0" u="sng" strike="noStrike" cap="none">
              <a:latin typeface="Helvetica Neue"/>
              <a:ea typeface="Helvetica Neue"/>
              <a:cs typeface="Helvetica Neue"/>
              <a:sym typeface="Helvetica Neue"/>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5" name="Google Shape;235;p2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17999"/>
              </a:lnSpc>
              <a:spcBef>
                <a:spcPts val="0"/>
              </a:spcBef>
              <a:spcAft>
                <a:spcPts val="0"/>
              </a:spcAft>
              <a:buNone/>
            </a:pPr>
            <a:r>
              <a:rPr lang="en-US" sz="2200" b="0" i="0" u="none" strike="noStrike" cap="none">
                <a:latin typeface="Helvetica Neue"/>
                <a:ea typeface="Helvetica Neue"/>
                <a:cs typeface="Helvetica Neue"/>
                <a:sym typeface="Helvetica Neue"/>
              </a:rPr>
              <a:t>•Vía aérea: transmisión del sonido enviado por un auricular a través del oído externo y medio hasta la cóclea.</a:t>
            </a:r>
            <a:endParaRPr/>
          </a:p>
          <a:p>
            <a:pPr marL="0" marR="0" lvl="0" indent="0" algn="l" rtl="0">
              <a:lnSpc>
                <a:spcPct val="117999"/>
              </a:lnSpc>
              <a:spcBef>
                <a:spcPts val="0"/>
              </a:spcBef>
              <a:spcAft>
                <a:spcPts val="0"/>
              </a:spcAft>
              <a:buNone/>
            </a:pPr>
            <a:r>
              <a:rPr lang="en-US" sz="2200" b="0" i="0" u="none" strike="noStrike" cap="none">
                <a:latin typeface="Helvetica Neue"/>
                <a:ea typeface="Helvetica Neue"/>
                <a:cs typeface="Helvetica Neue"/>
                <a:sym typeface="Helvetica Neue"/>
              </a:rPr>
              <a:t>•</a:t>
            </a:r>
            <a:endParaRPr/>
          </a:p>
          <a:p>
            <a:pPr marL="0" marR="0" lvl="0" indent="0" algn="l" rtl="0">
              <a:lnSpc>
                <a:spcPct val="117999"/>
              </a:lnSpc>
              <a:spcBef>
                <a:spcPts val="0"/>
              </a:spcBef>
              <a:spcAft>
                <a:spcPts val="0"/>
              </a:spcAft>
              <a:buNone/>
            </a:pPr>
            <a:r>
              <a:rPr lang="en-US" sz="2200" b="0" i="0" u="none" strike="noStrike" cap="none">
                <a:latin typeface="Helvetica Neue"/>
                <a:ea typeface="Helvetica Neue"/>
                <a:cs typeface="Helvetica Neue"/>
                <a:sym typeface="Helvetica Neue"/>
              </a:rPr>
              <a:t>Capacidad auditiva global; disminuye en lesiones de oído externo, medio, interno y vías auditivas centrales.</a:t>
            </a:r>
            <a:endParaRPr/>
          </a:p>
          <a:p>
            <a:pPr marL="0" marR="0" lvl="0" indent="0" algn="l" rtl="0">
              <a:lnSpc>
                <a:spcPct val="117999"/>
              </a:lnSpc>
              <a:spcBef>
                <a:spcPts val="0"/>
              </a:spcBef>
              <a:spcAft>
                <a:spcPts val="0"/>
              </a:spcAft>
              <a:buNone/>
            </a:pPr>
            <a:endParaRPr sz="2200" b="0" i="0" u="none" strike="noStrike" cap="none">
              <a:latin typeface="Helvetica Neue"/>
              <a:ea typeface="Helvetica Neue"/>
              <a:cs typeface="Helvetica Neue"/>
              <a:sym typeface="Helvetica Neue"/>
            </a:endParaRPr>
          </a:p>
          <a:p>
            <a:pPr marL="0" marR="0" lvl="0" indent="0" algn="l" rtl="0">
              <a:lnSpc>
                <a:spcPct val="117999"/>
              </a:lnSpc>
              <a:spcBef>
                <a:spcPts val="0"/>
              </a:spcBef>
              <a:spcAft>
                <a:spcPts val="0"/>
              </a:spcAft>
              <a:buNone/>
            </a:pPr>
            <a:r>
              <a:rPr lang="en-US" sz="2200" b="0" i="0" u="none" strike="noStrike" cap="none">
                <a:latin typeface="Helvetica Neue"/>
                <a:ea typeface="Helvetica Neue"/>
                <a:cs typeface="Helvetica Neue"/>
                <a:sym typeface="Helvetica Neue"/>
              </a:rPr>
              <a:t>•Vía ósea: transmisión del sonido a la cóclea por vibración del cráneo.</a:t>
            </a:r>
            <a:endParaRPr/>
          </a:p>
          <a:p>
            <a:pPr marL="0" marR="0" lvl="0" indent="0" algn="l" rtl="0">
              <a:lnSpc>
                <a:spcPct val="117999"/>
              </a:lnSpc>
              <a:spcBef>
                <a:spcPts val="0"/>
              </a:spcBef>
              <a:spcAft>
                <a:spcPts val="0"/>
              </a:spcAft>
              <a:buNone/>
            </a:pPr>
            <a:r>
              <a:rPr lang="en-US" sz="2200" b="0" i="0" u="none" strike="noStrike" cap="none">
                <a:latin typeface="Helvetica Neue"/>
                <a:ea typeface="Helvetica Neue"/>
                <a:cs typeface="Helvetica Neue"/>
                <a:sym typeface="Helvetica Neue"/>
              </a:rPr>
              <a:t>•Función coclear; se deteriora en lesión del oído interno o vías auditivas centrales.</a:t>
            </a:r>
            <a:endParaRPr/>
          </a:p>
          <a:p>
            <a:pPr marL="0" marR="0" lvl="0" indent="0" algn="l" rtl="0">
              <a:lnSpc>
                <a:spcPct val="117999"/>
              </a:lnSpc>
              <a:spcBef>
                <a:spcPts val="0"/>
              </a:spcBef>
              <a:spcAft>
                <a:spcPts val="0"/>
              </a:spcAft>
              <a:buNone/>
            </a:pPr>
            <a:endParaRPr sz="2200" b="0" i="0" u="none" strike="noStrike" cap="none">
              <a:latin typeface="Helvetica Neue"/>
              <a:ea typeface="Helvetica Neue"/>
              <a:cs typeface="Helvetica Neue"/>
              <a:sym typeface="Helvetica Neue"/>
            </a:endParaRPr>
          </a:p>
          <a:p>
            <a:pPr marL="0" marR="0" lvl="0" indent="0" algn="l" rtl="0">
              <a:lnSpc>
                <a:spcPct val="117999"/>
              </a:lnSpc>
              <a:spcBef>
                <a:spcPts val="0"/>
              </a:spcBef>
              <a:spcAft>
                <a:spcPts val="0"/>
              </a:spcAft>
              <a:buNone/>
            </a:pPr>
            <a:endParaRPr sz="2200" b="0" i="0" u="none" strike="noStrike" cap="none">
              <a:latin typeface="Helvetica Neue"/>
              <a:ea typeface="Helvetica Neue"/>
              <a:cs typeface="Helvetica Neue"/>
              <a:sym typeface="Helvetica Neue"/>
            </a:endParaRPr>
          </a:p>
          <a:p>
            <a:pPr marL="0" marR="0" lvl="0" indent="0" algn="l" rtl="0">
              <a:lnSpc>
                <a:spcPct val="117999"/>
              </a:lnSpc>
              <a:spcBef>
                <a:spcPts val="0"/>
              </a:spcBef>
              <a:spcAft>
                <a:spcPts val="0"/>
              </a:spcAft>
              <a:buNone/>
            </a:pPr>
            <a:endParaRPr sz="2200" b="0" i="0" u="none" strike="noStrike" cap="none">
              <a:latin typeface="Helvetica Neue"/>
              <a:ea typeface="Helvetica Neue"/>
              <a:cs typeface="Helvetica Neue"/>
              <a:sym typeface="Helvetica Neue"/>
            </a:endParaRPr>
          </a:p>
          <a:p>
            <a:pPr marL="0" marR="0" lvl="0" indent="0" algn="l" rtl="0">
              <a:lnSpc>
                <a:spcPct val="117999"/>
              </a:lnSpc>
              <a:spcBef>
                <a:spcPts val="0"/>
              </a:spcBef>
              <a:spcAft>
                <a:spcPts val="0"/>
              </a:spcAft>
              <a:buNone/>
            </a:pPr>
            <a:r>
              <a:rPr lang="en-US" sz="2200" b="0" i="0" u="none" strike="noStrike" cap="none">
                <a:latin typeface="Helvetica Neue"/>
                <a:ea typeface="Helvetica Neue"/>
                <a:cs typeface="Helvetica Neue"/>
                <a:sym typeface="Helvetica Neue"/>
              </a:rPr>
              <a:t>Una lesión del oído interno o de las vías auditivas centrales produce una disminución de ambos trazados. Una lesión del oído externo o del oído medio puede producir una caída de la vía aérea, pero no de la vía ósea. Los trazados no se cruzan nunca. Los resultados obtenidos deben ser coherentes con los datos aportados por las pruebas con diapasones y se debe desconfiar de los resultados poco concordantes con el resto del trazado o en conflicto con alguno de los principios que acaban de ser mencionados.</a:t>
            </a:r>
            <a:endParaRPr/>
          </a:p>
          <a:p>
            <a:pPr marL="0" marR="0" lvl="0" indent="0" algn="l" rtl="0">
              <a:lnSpc>
                <a:spcPct val="117999"/>
              </a:lnSpc>
              <a:spcBef>
                <a:spcPts val="0"/>
              </a:spcBef>
              <a:spcAft>
                <a:spcPts val="0"/>
              </a:spcAft>
              <a:buNone/>
            </a:pPr>
            <a:r>
              <a:rPr lang="en-US" sz="2200" b="0" i="0" u="none" strike="noStrike" cap="none">
                <a:latin typeface="Helvetica Neue"/>
                <a:ea typeface="Helvetica Neue"/>
                <a:cs typeface="Helvetica Neue"/>
                <a:sym typeface="Helvetica Neue"/>
              </a:rPr>
              <a:t>Además deben de coincidir las pruebas básicas entre si!!.</a:t>
            </a:r>
            <a:endParaRPr/>
          </a:p>
          <a:p>
            <a:pPr marL="0" marR="0" lvl="0" indent="0" algn="l" rtl="0">
              <a:lnSpc>
                <a:spcPct val="117999"/>
              </a:lnSpc>
              <a:spcBef>
                <a:spcPts val="0"/>
              </a:spcBef>
              <a:spcAft>
                <a:spcPts val="0"/>
              </a:spcAft>
              <a:buNone/>
            </a:pPr>
            <a:endParaRPr sz="2200" b="0" i="0" u="none" strike="noStrike" cap="none">
              <a:latin typeface="Helvetica Neue"/>
              <a:ea typeface="Helvetica Neue"/>
              <a:cs typeface="Helvetica Neue"/>
              <a:sym typeface="Helvetica Neue"/>
            </a:endParaRPr>
          </a:p>
          <a:p>
            <a:pPr marL="0" marR="0" lvl="0" indent="0" algn="l" rtl="0">
              <a:lnSpc>
                <a:spcPct val="117999"/>
              </a:lnSpc>
              <a:spcBef>
                <a:spcPts val="0"/>
              </a:spcBef>
              <a:spcAft>
                <a:spcPts val="0"/>
              </a:spcAft>
              <a:buNone/>
            </a:pPr>
            <a:endParaRPr sz="2200" b="0" i="0" u="none" strike="noStrike" cap="none">
              <a:latin typeface="Helvetica Neue"/>
              <a:ea typeface="Helvetica Neue"/>
              <a:cs typeface="Helvetica Neue"/>
              <a:sym typeface="Helvetica Neue"/>
            </a:endParaRPr>
          </a:p>
          <a:p>
            <a:pPr marL="0" marR="0" lvl="0" indent="0" algn="l" rtl="0">
              <a:lnSpc>
                <a:spcPct val="117999"/>
              </a:lnSpc>
              <a:spcBef>
                <a:spcPts val="0"/>
              </a:spcBef>
              <a:spcAft>
                <a:spcPts val="0"/>
              </a:spcAft>
              <a:buNone/>
            </a:pPr>
            <a:r>
              <a:rPr lang="en-US" sz="2200" b="0" i="0" u="none" strike="noStrike" cap="none">
                <a:latin typeface="Helvetica Neue"/>
                <a:ea typeface="Helvetica Neue"/>
                <a:cs typeface="Helvetica Neue"/>
                <a:sym typeface="Helvetica Neue"/>
              </a:rPr>
              <a:t>Conducción aérea: transmisión del sonido enviado por un auricular a través del oído externo y del oído medio hasta la cóclea.</a:t>
            </a:r>
            <a:endParaRPr/>
          </a:p>
          <a:p>
            <a:pPr marL="0" marR="0" lvl="0" indent="0" algn="l" rtl="0">
              <a:lnSpc>
                <a:spcPct val="117999"/>
              </a:lnSpc>
              <a:spcBef>
                <a:spcPts val="0"/>
              </a:spcBef>
              <a:spcAft>
                <a:spcPts val="0"/>
              </a:spcAft>
              <a:buNone/>
            </a:pPr>
            <a:r>
              <a:rPr lang="en-US" sz="2200" b="0" i="0" u="none" strike="noStrike" cap="none">
                <a:latin typeface="Helvetica Neue"/>
                <a:ea typeface="Helvetica Neue"/>
                <a:cs typeface="Helvetica Neue"/>
                <a:sym typeface="Helvetica Neue"/>
              </a:rPr>
              <a:t>Conducción ósea: es la transmisión del sonido a la cóclea por la vibración del cráneo.</a:t>
            </a:r>
            <a:endParaRPr/>
          </a:p>
          <a:p>
            <a:pPr marL="0" marR="0" lvl="0" indent="0" algn="l" rtl="0">
              <a:lnSpc>
                <a:spcPct val="117999"/>
              </a:lnSpc>
              <a:spcBef>
                <a:spcPts val="0"/>
              </a:spcBef>
              <a:spcAft>
                <a:spcPts val="0"/>
              </a:spcAft>
              <a:buNone/>
            </a:pPr>
            <a:r>
              <a:rPr lang="en-US" sz="2200" b="0" i="0" u="none" strike="noStrike" cap="none">
                <a:latin typeface="Helvetica Neue"/>
                <a:ea typeface="Helvetica Neue"/>
                <a:cs typeface="Helvetica Neue"/>
                <a:sym typeface="Helvetica Neue"/>
              </a:rPr>
              <a:t> </a:t>
            </a:r>
            <a:endParaRPr/>
          </a:p>
          <a:p>
            <a:pPr marL="0" marR="0" lvl="0" indent="0" algn="l" rtl="0">
              <a:lnSpc>
                <a:spcPct val="117999"/>
              </a:lnSpc>
              <a:spcBef>
                <a:spcPts val="0"/>
              </a:spcBef>
              <a:spcAft>
                <a:spcPts val="0"/>
              </a:spcAft>
              <a:buNone/>
            </a:pPr>
            <a:r>
              <a:rPr lang="en-US" sz="2200" b="0" i="0" u="none" strike="noStrike" cap="none">
                <a:latin typeface="Helvetica Neue"/>
                <a:ea typeface="Helvetica Neue"/>
                <a:cs typeface="Helvetica Neue"/>
                <a:sym typeface="Helvetica Neue"/>
              </a:rPr>
              <a:t>El trazado superior corresponde siempre a la vía ósea y el inferior a la vía aérea. La vía ósea valora la función coclear y, por tanto, se deteriora cuando existe una lesión del oído interno o de las vías auditivas centrales. La vía aérea valora la capacidad auditiva global del oído y disminuye en lesiones del oído externo, medio, interno o en las vías auditivas centrales. </a:t>
            </a:r>
            <a:endParaRPr/>
          </a:p>
          <a:p>
            <a:pPr marL="0" marR="0" lvl="0" indent="0" algn="l" rtl="0">
              <a:lnSpc>
                <a:spcPct val="117999"/>
              </a:lnSpc>
              <a:spcBef>
                <a:spcPts val="0"/>
              </a:spcBef>
              <a:spcAft>
                <a:spcPts val="0"/>
              </a:spcAft>
              <a:buNone/>
            </a:pPr>
            <a:r>
              <a:rPr lang="en-US" sz="2200" b="0" i="0" u="none" strike="noStrike" cap="none">
                <a:latin typeface="Helvetica Neue"/>
                <a:ea typeface="Helvetica Neue"/>
                <a:cs typeface="Helvetica Neue"/>
                <a:sym typeface="Helvetica Neue"/>
              </a:rPr>
              <a:t>- Los umbrales clínicos de conducción ósea se usan principalmente para comprobar la presencia o ausencia de una lesión del oído externo u oído medio y para determinar cuantitativamente la magnitud del deterioro o discapacidad de la pérdida auditiva. Teóricamente, en un problema conductivo la vía ósea debería estar normal, evidenciándose en una brecha aérea-ósea que comprobaría la integridad del sistema sensorioneural. La conducción aérea refleja la función total del sistema auditivo-conductivo y sensorioneural; sin embargo, se han reportado numerosos cambios en los umbrales de conducción ósea en humanos con problemas de oído medio; por lo tanto, se considera que estos cambios no representan un estimativo puro de la “reserva coclear”.</a:t>
            </a:r>
            <a:endParaRPr/>
          </a:p>
          <a:p>
            <a:pPr marL="0" marR="0" lvl="0" indent="0" algn="l" rtl="0">
              <a:lnSpc>
                <a:spcPct val="117999"/>
              </a:lnSpc>
              <a:spcBef>
                <a:spcPts val="0"/>
              </a:spcBef>
              <a:spcAft>
                <a:spcPts val="0"/>
              </a:spcAft>
              <a:buNone/>
            </a:pPr>
            <a:endParaRPr sz="2200" b="0" i="0" u="none" strike="noStrike" cap="none">
              <a:latin typeface="Helvetica Neue"/>
              <a:ea typeface="Helvetica Neue"/>
              <a:cs typeface="Helvetica Neue"/>
              <a:sym typeface="Helvetica Neue"/>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s-ES" dirty="0"/>
              <a:t>En audiometría clínica, la intensidad se expresa en decibelios (dB)</a:t>
            </a:r>
          </a:p>
          <a:p>
            <a:pPr algn="l"/>
            <a:r>
              <a:rPr lang="es-ES" dirty="0"/>
              <a:t>escala relativa a la "audición normal promedio". El punto cero en esto</a:t>
            </a:r>
          </a:p>
          <a:p>
            <a:pPr algn="l"/>
            <a:r>
              <a:rPr lang="es-ES" dirty="0"/>
              <a:t>escala es la intensidad del sonido correspondiente al promedio del umbral</a:t>
            </a:r>
          </a:p>
          <a:p>
            <a:pPr algn="l"/>
            <a:r>
              <a:rPr lang="es-ES" dirty="0"/>
              <a:t>intensidades medidas en una gran muestra de personas con</a:t>
            </a:r>
          </a:p>
          <a:p>
            <a:pPr algn="l"/>
            <a:r>
              <a:rPr lang="es-ES" dirty="0"/>
              <a:t>escuchando. Esta escala de decibelios de intensidades de sonido se llama audición.</a:t>
            </a:r>
          </a:p>
          <a:p>
            <a:pPr algn="l"/>
            <a:r>
              <a:rPr lang="es-ES" dirty="0"/>
              <a:t>escala de nivel, y se abrevia como escala HL. Un audiograma es un</a:t>
            </a:r>
          </a:p>
          <a:p>
            <a:pPr algn="l"/>
            <a:r>
              <a:rPr lang="es-ES" dirty="0"/>
              <a:t>gráfico de los niveles de umbral del oyente en las diversas frecuencias de prueba,</a:t>
            </a:r>
          </a:p>
          <a:p>
            <a:pPr algn="l"/>
            <a:r>
              <a:rPr lang="es-ES" dirty="0"/>
              <a:t>donde la frecuencia se expresa en unidades de Hertz, o Hz, y el umbral</a:t>
            </a:r>
          </a:p>
          <a:p>
            <a:pPr algn="l"/>
            <a:r>
              <a:rPr lang="es-ES" dirty="0"/>
              <a:t>la intensidad se expresa en la escala HL dB</a:t>
            </a:r>
            <a:endParaRPr lang="es-CO" dirty="0"/>
          </a:p>
        </p:txBody>
      </p:sp>
      <p:sp>
        <p:nvSpPr>
          <p:cNvPr id="4" name="Marcador de número de diapositiva 3"/>
          <p:cNvSpPr>
            <a:spLocks noGrp="1"/>
          </p:cNvSpPr>
          <p:nvPr>
            <p:ph type="sldNum" sz="quarter" idx="5"/>
          </p:nvPr>
        </p:nvSpPr>
        <p:spPr/>
        <p:txBody>
          <a:bodyPr/>
          <a:lstStyle/>
          <a:p>
            <a:fld id="{E1C5C2F1-6563-4A88-953D-A7FCDF993984}" type="slidenum">
              <a:rPr lang="es-CO" smtClean="0"/>
              <a:t>25</a:t>
            </a:fld>
            <a:endParaRPr lang="es-CO"/>
          </a:p>
        </p:txBody>
      </p:sp>
    </p:spTree>
    <p:extLst>
      <p:ext uri="{BB962C8B-B14F-4D97-AF65-F5344CB8AC3E}">
        <p14:creationId xmlns:p14="http://schemas.microsoft.com/office/powerpoint/2010/main" val="31450614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s-CO" sz="1800" b="0" i="0" u="none" strike="noStrike" baseline="0" dirty="0">
                <a:solidFill>
                  <a:srgbClr val="000000"/>
                </a:solidFill>
                <a:latin typeface="TradeGothic-Light"/>
              </a:rPr>
              <a:t>Es una exploración</a:t>
            </a:r>
          </a:p>
          <a:p>
            <a:pPr algn="l"/>
            <a:r>
              <a:rPr lang="es-ES" sz="1800" b="0" i="0" u="none" strike="noStrike" baseline="0" dirty="0">
                <a:solidFill>
                  <a:srgbClr val="000000"/>
                </a:solidFill>
                <a:latin typeface="TradeGothic-Light"/>
              </a:rPr>
              <a:t>de la función auditiva que consiste en la obtención</a:t>
            </a:r>
          </a:p>
          <a:p>
            <a:pPr algn="l"/>
            <a:r>
              <a:rPr lang="es-ES" sz="1800" b="0" i="0" u="none" strike="noStrike" baseline="0" dirty="0">
                <a:solidFill>
                  <a:srgbClr val="000000"/>
                </a:solidFill>
                <a:latin typeface="TradeGothic-Light"/>
              </a:rPr>
              <a:t>de los umbrales de audición para las distintas frecuencias,</a:t>
            </a:r>
          </a:p>
          <a:p>
            <a:pPr algn="l"/>
            <a:r>
              <a:rPr lang="es-ES" sz="1800" b="0" i="0" u="none" strike="noStrike" baseline="0" dirty="0">
                <a:solidFill>
                  <a:srgbClr val="000000"/>
                </a:solidFill>
                <a:latin typeface="TradeGothic-Light"/>
              </a:rPr>
              <a:t>entendiendo como umbral auditivo la intensidad mínima</a:t>
            </a:r>
          </a:p>
          <a:p>
            <a:pPr algn="l"/>
            <a:r>
              <a:rPr lang="es-ES" sz="1800" b="0" i="0" u="none" strike="noStrike" baseline="0" dirty="0">
                <a:solidFill>
                  <a:srgbClr val="000000"/>
                </a:solidFill>
                <a:latin typeface="TradeGothic-Light"/>
              </a:rPr>
              <a:t>que una persona necesita para detectar la presencia de un</a:t>
            </a:r>
          </a:p>
          <a:p>
            <a:pPr algn="l"/>
            <a:r>
              <a:rPr lang="es-ES" sz="1800" b="0" i="0" u="none" strike="noStrike" baseline="0" dirty="0">
                <a:solidFill>
                  <a:srgbClr val="000000"/>
                </a:solidFill>
                <a:latin typeface="TradeGothic-Light"/>
              </a:rPr>
              <a:t>sonido aproximadamente el 50% de las veces.</a:t>
            </a:r>
          </a:p>
          <a:p>
            <a:pPr algn="l"/>
            <a:r>
              <a:rPr lang="es-ES" sz="1800" b="0" i="0" u="none" strike="noStrike" baseline="0" dirty="0">
                <a:solidFill>
                  <a:srgbClr val="000000"/>
                </a:solidFill>
                <a:latin typeface="TradeGothic-Light"/>
              </a:rPr>
              <a:t>Los umbrales auditivos estudiados serán diferentes según sea</a:t>
            </a:r>
          </a:p>
          <a:p>
            <a:pPr algn="l"/>
            <a:r>
              <a:rPr lang="es-ES" sz="1800" b="0" i="0" u="none" strike="noStrike" baseline="0" dirty="0">
                <a:solidFill>
                  <a:srgbClr val="000000"/>
                </a:solidFill>
                <a:latin typeface="TradeGothic-Light"/>
              </a:rPr>
              <a:t>el modo en que presentemos al paciente el estímulo auditivo:</a:t>
            </a:r>
          </a:p>
          <a:p>
            <a:pPr algn="l"/>
            <a:r>
              <a:rPr lang="es-CO" sz="1800" b="0" i="0" u="none" strike="noStrike" baseline="0" dirty="0">
                <a:solidFill>
                  <a:srgbClr val="549200"/>
                </a:solidFill>
                <a:latin typeface="ZapfDingbats"/>
              </a:rPr>
              <a:t>■ </a:t>
            </a:r>
            <a:r>
              <a:rPr lang="es-CO" sz="1800" b="0" i="0" u="none" strike="noStrike" baseline="0" dirty="0">
                <a:solidFill>
                  <a:srgbClr val="000000"/>
                </a:solidFill>
                <a:latin typeface="TradeGothic-Light"/>
              </a:rPr>
              <a:t>si el estímulo auditivo se presenta a través de auriculares</a:t>
            </a:r>
          </a:p>
          <a:p>
            <a:pPr algn="l"/>
            <a:r>
              <a:rPr lang="es-ES" sz="1800" b="0" i="0" u="none" strike="noStrike" baseline="0" dirty="0">
                <a:solidFill>
                  <a:srgbClr val="000000"/>
                </a:solidFill>
                <a:latin typeface="TradeGothic-Light"/>
              </a:rPr>
              <a:t>estudiaremos la vía de conducción aérea,</a:t>
            </a:r>
          </a:p>
          <a:p>
            <a:pPr algn="l"/>
            <a:r>
              <a:rPr lang="es-ES" sz="1800" b="0" i="0" u="none" strike="noStrike" baseline="0" dirty="0">
                <a:solidFill>
                  <a:srgbClr val="549200"/>
                </a:solidFill>
                <a:latin typeface="ZapfDingbats"/>
              </a:rPr>
              <a:t>■ </a:t>
            </a:r>
            <a:r>
              <a:rPr lang="es-ES" sz="1800" b="0" i="0" u="none" strike="noStrike" baseline="0" dirty="0">
                <a:solidFill>
                  <a:srgbClr val="000000"/>
                </a:solidFill>
                <a:latin typeface="TradeGothic-Light"/>
              </a:rPr>
              <a:t>por el contrario si el estímulo auditivo se presenta a través</a:t>
            </a:r>
          </a:p>
          <a:p>
            <a:pPr algn="l"/>
            <a:r>
              <a:rPr lang="es-ES" sz="1800" b="0" i="0" u="none" strike="noStrike" baseline="0" dirty="0">
                <a:solidFill>
                  <a:srgbClr val="000000"/>
                </a:solidFill>
                <a:latin typeface="TradeGothic-Light"/>
              </a:rPr>
              <a:t>de vibradores óseos estaremos estudiando la vía de</a:t>
            </a:r>
          </a:p>
          <a:p>
            <a:pPr algn="l"/>
            <a:r>
              <a:rPr lang="es-CO" sz="1800" b="0" i="0" u="none" strike="noStrike" baseline="0" dirty="0">
                <a:solidFill>
                  <a:srgbClr val="000000"/>
                </a:solidFill>
                <a:latin typeface="TradeGothic-Light"/>
              </a:rPr>
              <a:t>conducción ósea.</a:t>
            </a:r>
          </a:p>
          <a:p>
            <a:pPr algn="l"/>
            <a:r>
              <a:rPr lang="es-ES" dirty="0"/>
              <a:t>La determinación del umbral se realiza empezando</a:t>
            </a:r>
          </a:p>
          <a:p>
            <a:pPr algn="l"/>
            <a:r>
              <a:rPr lang="es-ES" dirty="0"/>
              <a:t>por el oído mejor o más sano y la primera frecuencia</a:t>
            </a:r>
          </a:p>
          <a:p>
            <a:pPr algn="l"/>
            <a:r>
              <a:rPr lang="es-ES" dirty="0"/>
              <a:t>estudiada suele ser la de 1.000 Hz, seguida de las frecuencias</a:t>
            </a:r>
          </a:p>
          <a:p>
            <a:pPr algn="l"/>
            <a:r>
              <a:rPr lang="es-ES" dirty="0"/>
              <a:t>más agudas, 2.000, 4.000 y 8.000 Hz, y luego las más</a:t>
            </a:r>
          </a:p>
          <a:p>
            <a:pPr algn="l"/>
            <a:r>
              <a:rPr lang="es-ES" dirty="0"/>
              <a:t>graves, 500, 250 y 125 Hz. Al sujeto le pediremos entonces,</a:t>
            </a:r>
          </a:p>
          <a:p>
            <a:pPr algn="l"/>
            <a:r>
              <a:rPr lang="es-ES" dirty="0"/>
              <a:t>y de acuerdo a las instrucciones dadas con anterioridad, que</a:t>
            </a:r>
          </a:p>
          <a:p>
            <a:pPr algn="l"/>
            <a:r>
              <a:rPr lang="es-ES" dirty="0"/>
              <a:t>nos indique cuándo percibe un sonido.</a:t>
            </a:r>
            <a:endParaRPr lang="es-CO" dirty="0"/>
          </a:p>
        </p:txBody>
      </p:sp>
      <p:sp>
        <p:nvSpPr>
          <p:cNvPr id="4" name="Marcador de número de diapositiva 3"/>
          <p:cNvSpPr>
            <a:spLocks noGrp="1"/>
          </p:cNvSpPr>
          <p:nvPr>
            <p:ph type="sldNum" sz="quarter" idx="5"/>
          </p:nvPr>
        </p:nvSpPr>
        <p:spPr/>
        <p:txBody>
          <a:bodyPr/>
          <a:lstStyle/>
          <a:p>
            <a:fld id="{E1C5C2F1-6563-4A88-953D-A7FCDF993984}" type="slidenum">
              <a:rPr lang="es-CO" smtClean="0"/>
              <a:t>26</a:t>
            </a:fld>
            <a:endParaRPr lang="es-CO"/>
          </a:p>
        </p:txBody>
      </p:sp>
    </p:spTree>
    <p:extLst>
      <p:ext uri="{BB962C8B-B14F-4D97-AF65-F5344CB8AC3E}">
        <p14:creationId xmlns:p14="http://schemas.microsoft.com/office/powerpoint/2010/main" val="20850132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spcBef>
                <a:spcPct val="0"/>
              </a:spcBef>
            </a:pPr>
            <a:r>
              <a:rPr lang="es-CO" altLang="es-CO" b="1" i="1" u="sng" dirty="0"/>
              <a:t>LOGOAUDIOMETRÍA</a:t>
            </a:r>
            <a:endParaRPr lang="es-ES_tradnl" altLang="es-CO" dirty="0"/>
          </a:p>
          <a:p>
            <a:pPr>
              <a:spcBef>
                <a:spcPct val="0"/>
              </a:spcBef>
            </a:pPr>
            <a:r>
              <a:rPr lang="es-CO" altLang="es-CO" dirty="0"/>
              <a:t>Es la medición del umbral de discriminación del lenguaje utilizando como estimulo palabras fonéticamente balanceadas .Se utiliza </a:t>
            </a:r>
            <a:r>
              <a:rPr lang="es-CO" altLang="es-CO" dirty="0" err="1"/>
              <a:t>logoaudiometria</a:t>
            </a:r>
            <a:r>
              <a:rPr lang="es-CO" altLang="es-CO" dirty="0"/>
              <a:t> monoaural para trabajar a nivel </a:t>
            </a:r>
            <a:r>
              <a:rPr lang="es-CO" altLang="es-CO" dirty="0" err="1"/>
              <a:t>periferico</a:t>
            </a:r>
            <a:endParaRPr lang="es-CO" altLang="es-CO" dirty="0"/>
          </a:p>
          <a:p>
            <a:pPr>
              <a:spcBef>
                <a:spcPct val="0"/>
              </a:spcBef>
            </a:pPr>
            <a:endParaRPr lang="es-CO" altLang="es-CO" dirty="0"/>
          </a:p>
          <a:p>
            <a:pPr>
              <a:spcBef>
                <a:spcPct val="0"/>
              </a:spcBef>
            </a:pPr>
            <a:r>
              <a:rPr lang="es-CO" altLang="es-CO" dirty="0"/>
              <a:t>Umbral de </a:t>
            </a:r>
            <a:r>
              <a:rPr lang="es-CO" altLang="es-CO" dirty="0" err="1"/>
              <a:t>captación:Cuando</a:t>
            </a:r>
            <a:r>
              <a:rPr lang="es-CO" altLang="es-CO" dirty="0"/>
              <a:t> se empieza a escuchar algo sin entender. Se da a 5 dB por encima del PTA</a:t>
            </a:r>
          </a:p>
          <a:p>
            <a:pPr>
              <a:spcBef>
                <a:spcPct val="0"/>
              </a:spcBef>
            </a:pPr>
            <a:r>
              <a:rPr lang="es-CO" altLang="es-CO" dirty="0"/>
              <a:t>Umbral de palabra: Donde se alcanza a entender el 50%  de las palabras. Se da entre 10-20 dB encima del PTA.</a:t>
            </a:r>
            <a:endParaRPr lang="es-ES_tradnl" altLang="es-CO" dirty="0"/>
          </a:p>
          <a:p>
            <a:pPr>
              <a:spcBef>
                <a:spcPct val="0"/>
              </a:spcBef>
            </a:pPr>
            <a:r>
              <a:rPr lang="es-CO" altLang="es-CO" dirty="0"/>
              <a:t>Umbral de discriminación: Donde se obtiene el máximo de discriminación de este sujeto o se entiende el 100% de las palabras. Se da encima de 25dB del PTA.  </a:t>
            </a:r>
            <a:endParaRPr lang="es-ES_tradnl" altLang="es-CO" dirty="0"/>
          </a:p>
          <a:p>
            <a:pPr>
              <a:spcBef>
                <a:spcPct val="0"/>
              </a:spcBef>
            </a:pPr>
            <a:r>
              <a:rPr lang="es-CO" altLang="es-CO" dirty="0"/>
              <a:t>Porcentaje de discriminación: Valor más alto alcanzado por el sujeto. </a:t>
            </a:r>
          </a:p>
          <a:p>
            <a:pPr>
              <a:spcBef>
                <a:spcPct val="0"/>
              </a:spcBef>
            </a:pPr>
            <a:endParaRPr lang="es-CO" altLang="es-CO" dirty="0"/>
          </a:p>
          <a:p>
            <a:pPr>
              <a:spcBef>
                <a:spcPct val="0"/>
              </a:spcBef>
            </a:pPr>
            <a:r>
              <a:rPr lang="es-CO" altLang="es-CO" dirty="0"/>
              <a:t>PTA (umbral de la audiometría en la zona del lenguaje 500-1000-2000-4000)</a:t>
            </a:r>
          </a:p>
          <a:p>
            <a:pPr>
              <a:spcBef>
                <a:spcPct val="0"/>
              </a:spcBef>
            </a:pPr>
            <a:endParaRPr lang="es-CO" altLang="es-CO" dirty="0"/>
          </a:p>
          <a:p>
            <a:pPr>
              <a:spcBef>
                <a:spcPct val="0"/>
              </a:spcBef>
            </a:pPr>
            <a:r>
              <a:rPr lang="es-ES" altLang="es-CO" dirty="0"/>
              <a:t>Coclear </a:t>
            </a:r>
            <a:r>
              <a:rPr lang="es-ES" altLang="es-CO" dirty="0" err="1"/>
              <a:t>vrs</a:t>
            </a:r>
            <a:r>
              <a:rPr lang="es-ES" altLang="es-CO" dirty="0"/>
              <a:t> </a:t>
            </a:r>
            <a:r>
              <a:rPr lang="es-ES" altLang="es-CO" dirty="0" err="1"/>
              <a:t>retrococlear</a:t>
            </a:r>
            <a:endParaRPr lang="es-ES" altLang="es-CO" dirty="0"/>
          </a:p>
          <a:p>
            <a:pPr>
              <a:spcBef>
                <a:spcPct val="0"/>
              </a:spcBef>
            </a:pPr>
            <a:endParaRPr lang="es-ES" altLang="es-CO" dirty="0"/>
          </a:p>
          <a:p>
            <a:pPr>
              <a:spcBef>
                <a:spcPct val="0"/>
              </a:spcBef>
            </a:pPr>
            <a:r>
              <a:rPr lang="es-ES_tradnl" altLang="es-CO" dirty="0"/>
              <a:t>Si es </a:t>
            </a:r>
            <a:r>
              <a:rPr lang="es-ES_tradnl" altLang="es-CO" dirty="0" err="1"/>
              <a:t>Retrococlear</a:t>
            </a:r>
            <a:r>
              <a:rPr lang="es-ES_tradnl" altLang="es-CO" dirty="0"/>
              <a:t> (nervio, vía, corteza): aumentando la intensidad no llegan al 100%, pero se mantiene el % de inteligibilidad (meseta). Tienen muy mala </a:t>
            </a:r>
            <a:r>
              <a:rPr lang="es-ES_tradnl" altLang="es-CO" dirty="0" err="1"/>
              <a:t>discriminacion</a:t>
            </a:r>
            <a:r>
              <a:rPr lang="es-ES_tradnl" altLang="es-CO" dirty="0"/>
              <a:t>.</a:t>
            </a:r>
          </a:p>
          <a:p>
            <a:pPr>
              <a:spcBef>
                <a:spcPct val="0"/>
              </a:spcBef>
            </a:pPr>
            <a:r>
              <a:rPr lang="es-ES_tradnl" altLang="es-CO" dirty="0"/>
              <a:t> </a:t>
            </a:r>
          </a:p>
          <a:p>
            <a:pPr>
              <a:spcBef>
                <a:spcPct val="0"/>
              </a:spcBef>
            </a:pPr>
            <a:r>
              <a:rPr lang="es-ES_tradnl" altLang="es-CO" dirty="0"/>
              <a:t>Si es  Coclear (reclutamiento): hay una curva en campana, porque al aumentar la intensidad, llega a un momento que disminuye el % (</a:t>
            </a:r>
            <a:r>
              <a:rPr lang="es-ES_tradnl" altLang="es-CO" dirty="0" err="1"/>
              <a:t>rollover</a:t>
            </a:r>
            <a:r>
              <a:rPr lang="es-ES_tradnl" altLang="es-CO" dirty="0"/>
              <a:t>)</a:t>
            </a:r>
            <a:endParaRPr lang="es-CO" altLang="es-CO" dirty="0"/>
          </a:p>
          <a:p>
            <a:pPr>
              <a:spcBef>
                <a:spcPct val="0"/>
              </a:spcBef>
            </a:pPr>
            <a:endParaRPr lang="es-ES" altLang="es-CO" dirty="0"/>
          </a:p>
          <a:p>
            <a:pPr>
              <a:spcBef>
                <a:spcPct val="0"/>
              </a:spcBef>
            </a:pPr>
            <a:r>
              <a:rPr lang="es-ES" altLang="es-CO" dirty="0" err="1"/>
              <a:t>Rollover</a:t>
            </a:r>
            <a:r>
              <a:rPr lang="es-ES" altLang="es-CO" dirty="0"/>
              <a:t> </a:t>
            </a:r>
            <a:r>
              <a:rPr lang="es-ES" altLang="es-CO" b="1" dirty="0"/>
              <a:t>relación inversa entre el aumento de la intensidad y el % de discriminación</a:t>
            </a:r>
          </a:p>
          <a:p>
            <a:pPr>
              <a:spcBef>
                <a:spcPct val="0"/>
              </a:spcBef>
            </a:pPr>
            <a:r>
              <a:rPr lang="es-CO" altLang="es-CO" dirty="0"/>
              <a:t>Característica: luego de haber alcanzado un nivel determinado </a:t>
            </a:r>
            <a:r>
              <a:rPr lang="es-CO" altLang="es-CO" dirty="0" err="1"/>
              <a:t>deporcentaje</a:t>
            </a:r>
            <a:r>
              <a:rPr lang="es-CO" altLang="es-CO" dirty="0"/>
              <a:t> de </a:t>
            </a:r>
            <a:r>
              <a:rPr lang="es-CO" altLang="es-CO" dirty="0" err="1"/>
              <a:t>discriminacion</a:t>
            </a:r>
            <a:r>
              <a:rPr lang="es-CO" altLang="es-CO" dirty="0"/>
              <a:t> , tiende a caer al hacer </a:t>
            </a:r>
            <a:r>
              <a:rPr lang="es-CO" altLang="es-CO" dirty="0" err="1"/>
              <a:t>incrmentos</a:t>
            </a:r>
            <a:r>
              <a:rPr lang="es-CO" altLang="es-CO" dirty="0"/>
              <a:t> a altas intensidades.</a:t>
            </a:r>
            <a:endParaRPr lang="es-ES_tradnl" altLang="es-CO" dirty="0"/>
          </a:p>
          <a:p>
            <a:pPr>
              <a:spcBef>
                <a:spcPct val="0"/>
              </a:spcBef>
            </a:pPr>
            <a:r>
              <a:rPr lang="es-CO" altLang="es-CO" dirty="0" err="1"/>
              <a:t>Rollover</a:t>
            </a:r>
            <a:r>
              <a:rPr lang="es-CO" altLang="es-CO" dirty="0"/>
              <a:t>: Prueba supraumbral, ideada por </a:t>
            </a:r>
            <a:r>
              <a:rPr lang="es-CO" altLang="es-CO" dirty="0" err="1"/>
              <a:t>Serger</a:t>
            </a:r>
            <a:r>
              <a:rPr lang="es-CO" altLang="es-CO" dirty="0"/>
              <a:t> y </a:t>
            </a:r>
            <a:r>
              <a:rPr lang="es-CO" altLang="es-CO" dirty="0" err="1"/>
              <a:t>Serger</a:t>
            </a:r>
            <a:r>
              <a:rPr lang="es-CO" altLang="es-CO" dirty="0"/>
              <a:t>, basada en la logoaudiometría, en donde luego de alcanzar la máxima discriminación se hacen 3 incrementos de 10 </a:t>
            </a:r>
            <a:r>
              <a:rPr lang="es-CO" altLang="es-CO" dirty="0" err="1"/>
              <a:t>db</a:t>
            </a:r>
            <a:r>
              <a:rPr lang="es-CO" altLang="es-CO" dirty="0"/>
              <a:t> y sirve para determinar fatiga neural. </a:t>
            </a:r>
            <a:endParaRPr lang="es-ES_tradnl" altLang="es-CO" dirty="0"/>
          </a:p>
          <a:p>
            <a:pPr>
              <a:spcBef>
                <a:spcPct val="0"/>
              </a:spcBef>
            </a:pPr>
            <a:r>
              <a:rPr lang="es-CO" altLang="es-CO" dirty="0"/>
              <a:t>Pb máximo – Pb mínimo / Pb máximo 		Pb (porcentaje de discriminación)</a:t>
            </a:r>
          </a:p>
          <a:p>
            <a:endParaRPr lang="es-CO" dirty="0"/>
          </a:p>
        </p:txBody>
      </p:sp>
      <p:sp>
        <p:nvSpPr>
          <p:cNvPr id="4" name="Marcador de número de diapositiva 3"/>
          <p:cNvSpPr>
            <a:spLocks noGrp="1"/>
          </p:cNvSpPr>
          <p:nvPr>
            <p:ph type="sldNum" sz="quarter" idx="5"/>
          </p:nvPr>
        </p:nvSpPr>
        <p:spPr/>
        <p:txBody>
          <a:bodyPr/>
          <a:lstStyle/>
          <a:p>
            <a:fld id="{E1C5C2F1-6563-4A88-953D-A7FCDF993984}" type="slidenum">
              <a:rPr lang="es-CO" smtClean="0"/>
              <a:t>27</a:t>
            </a:fld>
            <a:endParaRPr lang="es-CO"/>
          </a:p>
        </p:txBody>
      </p:sp>
    </p:spTree>
    <p:extLst>
      <p:ext uri="{BB962C8B-B14F-4D97-AF65-F5344CB8AC3E}">
        <p14:creationId xmlns:p14="http://schemas.microsoft.com/office/powerpoint/2010/main" val="18672493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s-CO" sz="1800" b="0" i="0" u="none" strike="noStrike" baseline="0" dirty="0">
                <a:latin typeface="TradeGothic-Light"/>
              </a:rPr>
              <a:t>A nivel audiológico, la medida de impedancia o resistencia se</a:t>
            </a:r>
          </a:p>
          <a:p>
            <a:pPr algn="l"/>
            <a:r>
              <a:rPr lang="es-ES" sz="1800" b="0" i="0" u="none" strike="noStrike" baseline="0" dirty="0" err="1">
                <a:latin typeface="TradeGothic-Light"/>
              </a:rPr>
              <a:t>refi</a:t>
            </a:r>
            <a:r>
              <a:rPr lang="es-ES" sz="1800" b="0" i="0" u="none" strike="noStrike" baseline="0" dirty="0">
                <a:latin typeface="TradeGothic-Light"/>
              </a:rPr>
              <a:t> ere a la zona correspondiente al oído medio. En contraposición</a:t>
            </a:r>
          </a:p>
          <a:p>
            <a:pPr algn="l"/>
            <a:r>
              <a:rPr lang="es-CO" sz="1800" b="0" i="0" u="none" strike="noStrike" baseline="0" dirty="0">
                <a:latin typeface="TradeGothic-Light"/>
              </a:rPr>
              <a:t>a la impedancia acústica está la admitancia acústica</a:t>
            </a:r>
          </a:p>
          <a:p>
            <a:pPr algn="l"/>
            <a:r>
              <a:rPr lang="es-ES" sz="1800" b="0" i="0" u="none" strike="noStrike" baseline="0" dirty="0">
                <a:latin typeface="TradeGothic-Light"/>
              </a:rPr>
              <a:t>que es su inversa (2), es decir, la movilidad y en situaciones</a:t>
            </a:r>
          </a:p>
          <a:p>
            <a:pPr algn="l"/>
            <a:r>
              <a:rPr lang="es-ES" sz="1800" b="0" i="0" u="none" strike="noStrike" baseline="0" dirty="0">
                <a:latin typeface="TradeGothic-Light"/>
              </a:rPr>
              <a:t>de estímulos sonoros de frecuencias graves (226 Hz), la movilidad</a:t>
            </a:r>
          </a:p>
          <a:p>
            <a:pPr algn="l"/>
            <a:r>
              <a:rPr lang="es-ES" sz="1800" b="0" i="0" u="none" strike="noStrike" baseline="0" dirty="0">
                <a:latin typeface="TradeGothic-Light"/>
              </a:rPr>
              <a:t>del conducto auditivo va a depender solo de sus componentes</a:t>
            </a:r>
          </a:p>
          <a:p>
            <a:pPr algn="l"/>
            <a:r>
              <a:rPr lang="es-CO" sz="1800" b="0" i="0" u="none" strike="noStrike" baseline="0" dirty="0">
                <a:latin typeface="TradeGothic-Light"/>
              </a:rPr>
              <a:t>elásticos (</a:t>
            </a:r>
            <a:r>
              <a:rPr lang="es-CO" sz="1800" b="0" i="0" u="none" strike="noStrike" baseline="0" dirty="0" err="1">
                <a:latin typeface="TradeGothic-Light"/>
              </a:rPr>
              <a:t>compliancia</a:t>
            </a:r>
            <a:r>
              <a:rPr lang="es-CO" sz="1800" b="0" i="0" u="none" strike="noStrike" baseline="0" dirty="0">
                <a:latin typeface="TradeGothic-Light"/>
              </a:rPr>
              <a:t>), por lo que podemos resumir</a:t>
            </a:r>
          </a:p>
          <a:p>
            <a:pPr algn="l"/>
            <a:r>
              <a:rPr lang="es-ES" sz="1800" b="0" i="0" u="none" strike="noStrike" baseline="0" dirty="0">
                <a:latin typeface="TradeGothic-Light"/>
              </a:rPr>
              <a:t>que la inversa de la impedancia es la </a:t>
            </a:r>
            <a:r>
              <a:rPr lang="es-ES" sz="1800" b="0" i="0" u="none" strike="noStrike" baseline="0" dirty="0" err="1">
                <a:latin typeface="TradeGothic-Light"/>
              </a:rPr>
              <a:t>compliancia</a:t>
            </a:r>
            <a:r>
              <a:rPr lang="es-ES" sz="1800" b="0" i="0" u="none" strike="noStrike" baseline="0" dirty="0">
                <a:latin typeface="TradeGothic-Light"/>
              </a:rPr>
              <a:t> y esta</a:t>
            </a:r>
          </a:p>
          <a:p>
            <a:pPr algn="l"/>
            <a:r>
              <a:rPr lang="es-ES" sz="1800" b="0" i="0" u="none" strike="noStrike" baseline="0" dirty="0">
                <a:latin typeface="TradeGothic-Light"/>
              </a:rPr>
              <a:t>tiene suma importancia a la hora de comprender los resultados</a:t>
            </a:r>
          </a:p>
          <a:p>
            <a:pPr algn="l"/>
            <a:r>
              <a:rPr lang="es-ES" sz="1800" b="0" i="0" u="none" strike="noStrike" baseline="0" dirty="0">
                <a:latin typeface="TradeGothic-Light"/>
              </a:rPr>
              <a:t>obtenidos en los estudios </a:t>
            </a:r>
            <a:r>
              <a:rPr lang="es-ES" sz="1800" b="0" i="0" u="none" strike="noStrike" baseline="0" dirty="0" err="1">
                <a:latin typeface="TradeGothic-Light"/>
              </a:rPr>
              <a:t>impedanciométricos</a:t>
            </a:r>
            <a:r>
              <a:rPr lang="es-ES" sz="1800" b="0" i="0" u="none" strike="noStrike" baseline="0" dirty="0">
                <a:latin typeface="TradeGothic-Light"/>
              </a:rPr>
              <a:t>.</a:t>
            </a:r>
          </a:p>
          <a:p>
            <a:pPr algn="l"/>
            <a:r>
              <a:rPr lang="es-CO" sz="1800" b="0" i="0" u="none" strike="noStrike" baseline="0" dirty="0">
                <a:latin typeface="TradeGothic-Light"/>
              </a:rPr>
              <a:t>La impedancia acústica es la resistencia al movimiento vibratorio</a:t>
            </a:r>
          </a:p>
          <a:p>
            <a:pPr algn="l"/>
            <a:r>
              <a:rPr lang="es-ES" sz="1800" b="0" i="0" u="none" strike="noStrike" baseline="0" dirty="0">
                <a:latin typeface="TradeGothic-Light"/>
              </a:rPr>
              <a:t>ocasionado por desplazamiento de volumen, presión</a:t>
            </a:r>
          </a:p>
          <a:p>
            <a:pPr algn="l"/>
            <a:r>
              <a:rPr lang="es-ES" sz="1800" b="0" i="0" u="none" strike="noStrike" baseline="0" dirty="0">
                <a:latin typeface="TradeGothic-Light"/>
              </a:rPr>
              <a:t>sonora y elasticidad de la </a:t>
            </a:r>
            <a:r>
              <a:rPr lang="es-ES" sz="1800" b="0" i="0" u="none" strike="noStrike" baseline="0" dirty="0" err="1">
                <a:latin typeface="TradeGothic-Light"/>
              </a:rPr>
              <a:t>superfi</a:t>
            </a:r>
            <a:r>
              <a:rPr lang="es-ES" sz="1800" b="0" i="0" u="none" strike="noStrike" baseline="0" dirty="0">
                <a:latin typeface="TradeGothic-Light"/>
              </a:rPr>
              <a:t> cie en un medio de</a:t>
            </a:r>
          </a:p>
          <a:p>
            <a:pPr algn="l"/>
            <a:r>
              <a:rPr lang="es-ES" sz="1800" b="0" i="0" u="none" strike="noStrike" baseline="0" dirty="0">
                <a:latin typeface="TradeGothic-Light"/>
              </a:rPr>
              <a:t>transmisión sonora, esto es, la membrana timpánica y la cadena</a:t>
            </a:r>
          </a:p>
          <a:p>
            <a:pPr algn="l"/>
            <a:r>
              <a:rPr lang="es-ES" sz="1800" b="0" i="0" u="none" strike="noStrike" baseline="0" dirty="0">
                <a:latin typeface="TradeGothic-Light"/>
              </a:rPr>
              <a:t>osicular, cuando el sonido en forma de presión sonora</a:t>
            </a:r>
          </a:p>
          <a:p>
            <a:pPr algn="l"/>
            <a:r>
              <a:rPr lang="es-ES" sz="1800" b="0" i="0" u="none" strike="noStrike" baseline="0" dirty="0">
                <a:latin typeface="TradeGothic-Light"/>
              </a:rPr>
              <a:t>impacta sobre la membrana poniendo en movimiento una</a:t>
            </a:r>
          </a:p>
          <a:p>
            <a:pPr algn="l"/>
            <a:r>
              <a:rPr lang="es-CO" sz="1800" b="0" i="0" u="none" strike="noStrike" baseline="0" dirty="0">
                <a:latin typeface="TradeGothic-Light"/>
              </a:rPr>
              <a:t>serie de mecanismos (3).</a:t>
            </a:r>
          </a:p>
          <a:p>
            <a:pPr algn="l"/>
            <a:endParaRPr lang="es-CO" sz="1800" b="0" i="0" u="none" strike="noStrike" baseline="0" dirty="0">
              <a:latin typeface="TradeGothic-Light"/>
            </a:endParaRPr>
          </a:p>
          <a:p>
            <a:pPr algn="l"/>
            <a:r>
              <a:rPr lang="es-ES" sz="1800" b="0" i="1" u="none" strike="noStrike" baseline="0" dirty="0">
                <a:latin typeface="TradeGothic-Oblique"/>
              </a:rPr>
              <a:t>Pautas al paciente: </a:t>
            </a:r>
            <a:r>
              <a:rPr lang="es-ES" sz="1800" b="0" i="0" u="none" strike="noStrike" baseline="0" dirty="0">
                <a:latin typeface="TradeGothic-Light"/>
              </a:rPr>
              <a:t>el paciente debe estar sentado en una</a:t>
            </a:r>
          </a:p>
          <a:p>
            <a:pPr algn="l"/>
            <a:r>
              <a:rPr lang="es-ES" sz="1800" b="0" i="0" u="none" strike="noStrike" baseline="0" dirty="0">
                <a:latin typeface="TradeGothic-Light"/>
              </a:rPr>
              <a:t>habitación tranquila y silenciosa, no tiene porque existir insonorización.</a:t>
            </a:r>
          </a:p>
          <a:p>
            <a:pPr algn="l"/>
            <a:r>
              <a:rPr lang="es-ES" sz="1800" b="0" i="0" u="none" strike="noStrike" baseline="0" dirty="0">
                <a:latin typeface="TradeGothic-Light"/>
              </a:rPr>
              <a:t>Se ha de realizar una otoscopia previa a la realización</a:t>
            </a:r>
          </a:p>
          <a:p>
            <a:pPr algn="l"/>
            <a:r>
              <a:rPr lang="es-ES" sz="1800" b="0" i="0" u="none" strike="noStrike" baseline="0" dirty="0">
                <a:latin typeface="TradeGothic-Light"/>
              </a:rPr>
              <a:t>porque si existe cerumen, otorrea, cualquier ocupación</a:t>
            </a:r>
          </a:p>
          <a:p>
            <a:pPr algn="l"/>
            <a:r>
              <a:rPr lang="es-ES" sz="1800" b="0" i="0" u="none" strike="noStrike" baseline="0" dirty="0">
                <a:latin typeface="TradeGothic-Light"/>
              </a:rPr>
              <a:t>del conducto auditivo externo o </a:t>
            </a:r>
            <a:r>
              <a:rPr lang="es-ES" sz="1800" b="0" i="0" u="none" strike="noStrike" baseline="0" dirty="0" err="1">
                <a:latin typeface="TradeGothic-Light"/>
              </a:rPr>
              <a:t>infl</a:t>
            </a:r>
            <a:r>
              <a:rPr lang="es-ES" sz="1800" b="0" i="0" u="none" strike="noStrike" baseline="0" dirty="0">
                <a:latin typeface="TradeGothic-Light"/>
              </a:rPr>
              <a:t> amación del mismo,</a:t>
            </a:r>
            <a:endParaRPr lang="es-CO" sz="1800" b="0" i="0" u="none" strike="noStrike" baseline="0" dirty="0">
              <a:latin typeface="TradeGothic-Light"/>
            </a:endParaRPr>
          </a:p>
          <a:p>
            <a:pPr algn="l"/>
            <a:r>
              <a:rPr lang="es-ES" sz="1800" b="0" i="0" u="none" strike="noStrike" baseline="0" dirty="0">
                <a:latin typeface="TradeGothic-Light"/>
              </a:rPr>
              <a:t>está contraindicada la realización de la prueba.</a:t>
            </a:r>
          </a:p>
          <a:p>
            <a:pPr algn="l"/>
            <a:r>
              <a:rPr lang="es-ES" sz="1800" b="0" i="0" u="none" strike="noStrike" baseline="0" dirty="0">
                <a:latin typeface="TradeGothic-Light"/>
              </a:rPr>
              <a:t>************</a:t>
            </a:r>
          </a:p>
          <a:p>
            <a:pPr algn="l"/>
            <a:r>
              <a:rPr lang="es-CO" sz="1800" b="0" i="0" u="none" strike="noStrike" baseline="0" dirty="0">
                <a:latin typeface="TradeGothic-Light"/>
              </a:rPr>
              <a:t>Tipo A: morfología normal con </a:t>
            </a:r>
            <a:r>
              <a:rPr lang="es-CO" sz="1800" b="0" i="0" u="none" strike="noStrike" baseline="0" dirty="0" err="1">
                <a:latin typeface="TradeGothic-Light"/>
              </a:rPr>
              <a:t>compliancia</a:t>
            </a:r>
            <a:r>
              <a:rPr lang="es-CO" sz="1800" b="0" i="0" u="none" strike="noStrike" baseline="0" dirty="0">
                <a:latin typeface="TradeGothic-Light"/>
              </a:rPr>
              <a:t> normal (0.3-</a:t>
            </a:r>
          </a:p>
          <a:p>
            <a:pPr algn="l"/>
            <a:r>
              <a:rPr lang="es-ES" sz="1800" b="0" i="0" u="none" strike="noStrike" baseline="0" dirty="0">
                <a:latin typeface="TradeGothic-Light"/>
              </a:rPr>
              <a:t>1.6 c.c.) (media de 0.7 c.c.) y centrado en 0 </a:t>
            </a:r>
            <a:r>
              <a:rPr lang="es-ES" sz="1800" b="0" i="0" u="none" strike="noStrike" baseline="0" dirty="0" err="1">
                <a:latin typeface="TradeGothic-Light"/>
              </a:rPr>
              <a:t>daPa</a:t>
            </a:r>
            <a:r>
              <a:rPr lang="es-ES" sz="1800" b="0" i="0" u="none" strike="noStrike" baseline="0" dirty="0">
                <a:latin typeface="TradeGothic-Light"/>
              </a:rPr>
              <a:t> (normal</a:t>
            </a:r>
          </a:p>
          <a:p>
            <a:pPr algn="l"/>
            <a:r>
              <a:rPr lang="es-ES" sz="1800" b="0" i="0" u="none" strike="noStrike" baseline="0" dirty="0">
                <a:latin typeface="TradeGothic-Light"/>
              </a:rPr>
              <a:t>de -50 </a:t>
            </a:r>
            <a:r>
              <a:rPr lang="es-ES" sz="1800" b="0" i="0" u="none" strike="noStrike" baseline="0" dirty="0" err="1">
                <a:latin typeface="TradeGothic-Light"/>
              </a:rPr>
              <a:t>daPa</a:t>
            </a:r>
            <a:r>
              <a:rPr lang="es-ES" sz="1800" b="0" i="0" u="none" strike="noStrike" baseline="0" dirty="0">
                <a:latin typeface="TradeGothic-Light"/>
              </a:rPr>
              <a:t> a +100 </a:t>
            </a:r>
            <a:r>
              <a:rPr lang="es-ES" sz="1800" b="0" i="0" u="none" strike="noStrike" baseline="0" dirty="0" err="1">
                <a:latin typeface="TradeGothic-Light"/>
              </a:rPr>
              <a:t>daPa</a:t>
            </a:r>
            <a:r>
              <a:rPr lang="es-ES" sz="1800" b="0" i="0" u="none" strike="noStrike" baseline="0" dirty="0">
                <a:latin typeface="TradeGothic-Light"/>
              </a:rPr>
              <a:t> y en niños hasta -150</a:t>
            </a:r>
          </a:p>
          <a:p>
            <a:pPr algn="l"/>
            <a:r>
              <a:rPr lang="es-ES" sz="1800" b="0" i="0" u="none" strike="noStrike" baseline="0" dirty="0" err="1">
                <a:latin typeface="TradeGothic-Light"/>
              </a:rPr>
              <a:t>daPa</a:t>
            </a:r>
            <a:r>
              <a:rPr lang="es-ES" sz="1800" b="0" i="0" u="none" strike="noStrike" baseline="0" dirty="0">
                <a:latin typeface="TradeGothic-Light"/>
              </a:rPr>
              <a:t>). Existen muchos estudios con análisis de estos</a:t>
            </a:r>
          </a:p>
          <a:p>
            <a:pPr algn="l"/>
            <a:r>
              <a:rPr lang="es-ES" sz="1800" b="0" i="0" u="none" strike="noStrike" baseline="0" dirty="0">
                <a:latin typeface="TradeGothic-Light"/>
              </a:rPr>
              <a:t>valores con resultados variables entre distintos grupos</a:t>
            </a:r>
          </a:p>
          <a:p>
            <a:pPr algn="l"/>
            <a:r>
              <a:rPr lang="es-ES" sz="1800" b="0" i="0" u="none" strike="noStrike" baseline="0" dirty="0">
                <a:latin typeface="TradeGothic-Light"/>
              </a:rPr>
              <a:t>(9) pero en nuestra experiencia cotidiana se pueden</a:t>
            </a:r>
          </a:p>
          <a:p>
            <a:pPr algn="l"/>
            <a:r>
              <a:rPr lang="es-ES" sz="1800" b="0" i="0" u="none" strike="noStrike" baseline="0" dirty="0">
                <a:latin typeface="TradeGothic-Light"/>
              </a:rPr>
              <a:t>considerar más frecuentes estos valores, aconsejando</a:t>
            </a:r>
          </a:p>
          <a:p>
            <a:pPr algn="l"/>
            <a:r>
              <a:rPr lang="es-ES" sz="1800" b="0" i="0" u="none" strike="noStrike" baseline="0" dirty="0">
                <a:latin typeface="TradeGothic-Light"/>
              </a:rPr>
              <a:t>que siempre debe ser comparativo en el mismo paciente</a:t>
            </a:r>
          </a:p>
          <a:p>
            <a:pPr algn="l"/>
            <a:r>
              <a:rPr lang="es-ES" sz="1800" b="0" i="0" u="none" strike="noStrike" baseline="0" dirty="0">
                <a:latin typeface="TradeGothic-Light"/>
              </a:rPr>
              <a:t>entre ambos oídos y comparando con pruebas reiteradas</a:t>
            </a:r>
          </a:p>
          <a:p>
            <a:pPr algn="l"/>
            <a:r>
              <a:rPr lang="es-ES" sz="1800" b="0" i="0" u="none" strike="noStrike" baseline="0" dirty="0">
                <a:latin typeface="TradeGothic-Light"/>
              </a:rPr>
              <a:t>en el tiempo. Este tipo de </a:t>
            </a:r>
            <a:r>
              <a:rPr lang="es-ES" sz="1800" b="0" i="0" u="none" strike="noStrike" baseline="0" dirty="0" err="1">
                <a:latin typeface="TradeGothic-Light"/>
              </a:rPr>
              <a:t>timpanograma</a:t>
            </a:r>
            <a:r>
              <a:rPr lang="es-ES" sz="1800" b="0" i="0" u="none" strike="noStrike" baseline="0" dirty="0">
                <a:latin typeface="TradeGothic-Light"/>
              </a:rPr>
              <a:t> indica que</a:t>
            </a:r>
          </a:p>
          <a:p>
            <a:pPr algn="l"/>
            <a:r>
              <a:rPr lang="es-ES" sz="1800" b="0" i="0" u="none" strike="noStrike" baseline="0" dirty="0">
                <a:latin typeface="TradeGothic-Light"/>
              </a:rPr>
              <a:t>existe una indemnidad morfofuncional del conjunto tímpano-</a:t>
            </a:r>
          </a:p>
          <a:p>
            <a:pPr algn="l"/>
            <a:r>
              <a:rPr lang="es-CO" sz="1800" b="0" i="0" u="none" strike="noStrike" baseline="0" dirty="0">
                <a:latin typeface="TradeGothic-Light"/>
              </a:rPr>
              <a:t>osicular.</a:t>
            </a:r>
            <a:endParaRPr lang="es-ES" sz="1800" b="0" i="0" u="none" strike="noStrike" baseline="0" dirty="0">
              <a:latin typeface="TradeGothic-Light"/>
            </a:endParaRPr>
          </a:p>
          <a:p>
            <a:pPr algn="l"/>
            <a:r>
              <a:rPr lang="es-ES" sz="1800" b="0" i="0" u="none" strike="noStrike" baseline="0" dirty="0">
                <a:latin typeface="TradeGothic-Light"/>
              </a:rPr>
              <a:t>Tipo As: morfología normal con </a:t>
            </a:r>
            <a:r>
              <a:rPr lang="es-ES" sz="1800" b="0" i="0" u="none" strike="noStrike" baseline="0" dirty="0" err="1">
                <a:latin typeface="TradeGothic-Light"/>
              </a:rPr>
              <a:t>compliancia</a:t>
            </a:r>
            <a:r>
              <a:rPr lang="es-ES" sz="1800" b="0" i="0" u="none" strike="noStrike" baseline="0" dirty="0">
                <a:latin typeface="TradeGothic-Light"/>
              </a:rPr>
              <a:t> reducida.</a:t>
            </a:r>
          </a:p>
          <a:p>
            <a:pPr algn="l"/>
            <a:r>
              <a:rPr lang="es-ES" sz="1800" b="0" i="0" u="none" strike="noStrike" baseline="0" dirty="0">
                <a:latin typeface="TradeGothic-Light"/>
              </a:rPr>
              <a:t>Indicativo de posible fi </a:t>
            </a:r>
            <a:r>
              <a:rPr lang="es-ES" sz="1800" b="0" i="0" u="none" strike="noStrike" baseline="0" dirty="0" err="1">
                <a:latin typeface="TradeGothic-Light"/>
              </a:rPr>
              <a:t>jación</a:t>
            </a:r>
            <a:r>
              <a:rPr lang="es-ES" sz="1800" b="0" i="0" u="none" strike="noStrike" baseline="0" dirty="0">
                <a:latin typeface="TradeGothic-Light"/>
              </a:rPr>
              <a:t> de la cadena osicular,</a:t>
            </a:r>
          </a:p>
          <a:p>
            <a:pPr algn="l"/>
            <a:r>
              <a:rPr lang="es-ES" sz="1800" b="0" i="0" u="none" strike="noStrike" baseline="0" dirty="0">
                <a:latin typeface="TradeGothic-Light"/>
              </a:rPr>
              <a:t>ç</a:t>
            </a:r>
            <a:r>
              <a:rPr lang="es-CO" sz="1800" b="0" i="0" u="none" strike="noStrike" baseline="0" dirty="0">
                <a:solidFill>
                  <a:srgbClr val="000000"/>
                </a:solidFill>
                <a:latin typeface="TradeGothic-Light"/>
              </a:rPr>
              <a:t>otosclerosis, secuelas </a:t>
            </a:r>
            <a:r>
              <a:rPr lang="es-CO" sz="1800" b="0" i="0" u="none" strike="noStrike" baseline="0" dirty="0" err="1">
                <a:solidFill>
                  <a:srgbClr val="000000"/>
                </a:solidFill>
                <a:latin typeface="TradeGothic-Light"/>
              </a:rPr>
              <a:t>postotíticas</a:t>
            </a:r>
            <a:r>
              <a:rPr lang="es-CO" sz="1800" b="0" i="0" u="none" strike="noStrike" baseline="0" dirty="0">
                <a:solidFill>
                  <a:srgbClr val="000000"/>
                </a:solidFill>
                <a:latin typeface="TradeGothic-Light"/>
              </a:rPr>
              <a:t>, </a:t>
            </a:r>
            <a:r>
              <a:rPr lang="es-CO" sz="1800" b="0" i="0" u="none" strike="noStrike" baseline="0" dirty="0" err="1">
                <a:solidFill>
                  <a:srgbClr val="000000"/>
                </a:solidFill>
                <a:latin typeface="TradeGothic-Light"/>
              </a:rPr>
              <a:t>timpanoesclerosis</a:t>
            </a:r>
            <a:r>
              <a:rPr lang="es-CO" sz="1800" b="0" i="0" u="none" strike="noStrike" baseline="0" dirty="0">
                <a:solidFill>
                  <a:srgbClr val="000000"/>
                </a:solidFill>
                <a:latin typeface="TradeGothic-Light"/>
              </a:rPr>
              <a:t>,</a:t>
            </a:r>
          </a:p>
          <a:p>
            <a:pPr algn="l"/>
            <a:r>
              <a:rPr lang="es-CO" sz="1800" b="0" i="0" u="none" strike="noStrike" baseline="0" dirty="0">
                <a:solidFill>
                  <a:srgbClr val="000000"/>
                </a:solidFill>
                <a:latin typeface="TradeGothic-Light"/>
              </a:rPr>
              <a:t>adherencias, etc. (10).</a:t>
            </a:r>
          </a:p>
          <a:p>
            <a:pPr algn="l"/>
            <a:r>
              <a:rPr lang="es-CO" sz="1800" b="0" i="0" u="none" strike="noStrike" baseline="0" dirty="0">
                <a:solidFill>
                  <a:srgbClr val="549200"/>
                </a:solidFill>
                <a:latin typeface="ZapfDingbats"/>
              </a:rPr>
              <a:t>■ </a:t>
            </a:r>
            <a:r>
              <a:rPr lang="es-CO" sz="1800" b="0" i="0" u="none" strike="noStrike" baseline="0" dirty="0">
                <a:solidFill>
                  <a:srgbClr val="000000"/>
                </a:solidFill>
                <a:latin typeface="TradeGothic-Light"/>
              </a:rPr>
              <a:t>Tipo Ad: morfología normal con </a:t>
            </a:r>
            <a:r>
              <a:rPr lang="es-CO" sz="1800" b="0" i="0" u="none" strike="noStrike" baseline="0" dirty="0" err="1">
                <a:solidFill>
                  <a:srgbClr val="000000"/>
                </a:solidFill>
                <a:latin typeface="TradeGothic-Light"/>
              </a:rPr>
              <a:t>compliancia</a:t>
            </a:r>
            <a:r>
              <a:rPr lang="es-CO" sz="1800" b="0" i="0" u="none" strike="noStrike" baseline="0" dirty="0">
                <a:solidFill>
                  <a:srgbClr val="000000"/>
                </a:solidFill>
                <a:latin typeface="TradeGothic-Light"/>
              </a:rPr>
              <a:t> aumentada.</a:t>
            </a:r>
          </a:p>
          <a:p>
            <a:pPr algn="l"/>
            <a:r>
              <a:rPr lang="es-ES" sz="1800" b="0" i="0" u="none" strike="noStrike" baseline="0" dirty="0">
                <a:solidFill>
                  <a:srgbClr val="000000"/>
                </a:solidFill>
                <a:latin typeface="TradeGothic-Light"/>
              </a:rPr>
              <a:t>Indicativo de posible hipermovilidad del complejo tímpano-</a:t>
            </a:r>
          </a:p>
          <a:p>
            <a:pPr algn="l"/>
            <a:r>
              <a:rPr lang="es-ES" sz="1800" b="0" i="0" u="none" strike="noStrike" baseline="0" dirty="0">
                <a:solidFill>
                  <a:srgbClr val="000000"/>
                </a:solidFill>
                <a:latin typeface="TradeGothic-Light"/>
              </a:rPr>
              <a:t>osicular, </a:t>
            </a:r>
            <a:r>
              <a:rPr lang="es-ES" sz="1800" b="0" i="0" u="none" strike="noStrike" baseline="0" dirty="0" err="1">
                <a:solidFill>
                  <a:srgbClr val="000000"/>
                </a:solidFill>
                <a:latin typeface="TradeGothic-Light"/>
              </a:rPr>
              <a:t>fl</a:t>
            </a:r>
            <a:r>
              <a:rPr lang="es-ES" sz="1800" b="0" i="0" u="none" strike="noStrike" baseline="0" dirty="0">
                <a:solidFill>
                  <a:srgbClr val="000000"/>
                </a:solidFill>
                <a:latin typeface="TradeGothic-Light"/>
              </a:rPr>
              <a:t> acidez de la membrana timpánica, desarticulación,</a:t>
            </a:r>
          </a:p>
          <a:p>
            <a:pPr algn="l"/>
            <a:r>
              <a:rPr lang="es-CO" sz="1800" b="0" i="0" u="none" strike="noStrike" baseline="0" dirty="0">
                <a:solidFill>
                  <a:srgbClr val="000000"/>
                </a:solidFill>
                <a:latin typeface="TradeGothic-Light"/>
              </a:rPr>
              <a:t>hiperlaxitud articular, etc.</a:t>
            </a:r>
          </a:p>
          <a:p>
            <a:pPr algn="l"/>
            <a:r>
              <a:rPr lang="es-ES" sz="1800" b="0" i="0" u="none" strike="noStrike" baseline="0" dirty="0">
                <a:solidFill>
                  <a:srgbClr val="549200"/>
                </a:solidFill>
                <a:latin typeface="ZapfDingbats"/>
              </a:rPr>
              <a:t>■ </a:t>
            </a:r>
            <a:r>
              <a:rPr lang="es-ES" sz="1800" b="0" i="0" u="none" strike="noStrike" baseline="0" dirty="0">
                <a:solidFill>
                  <a:srgbClr val="000000"/>
                </a:solidFill>
                <a:latin typeface="TradeGothic-Light"/>
              </a:rPr>
              <a:t>Tipo B: totalmente aplanado. Indicativo de posible ocupación</a:t>
            </a:r>
          </a:p>
          <a:p>
            <a:pPr algn="l"/>
            <a:r>
              <a:rPr lang="es-CO" sz="1800" b="0" i="0" u="none" strike="noStrike" baseline="0" dirty="0">
                <a:solidFill>
                  <a:srgbClr val="000000"/>
                </a:solidFill>
                <a:latin typeface="TradeGothic-Light"/>
              </a:rPr>
              <a:t>de oído medio por derrame seroso o mucoso,</a:t>
            </a:r>
          </a:p>
          <a:p>
            <a:pPr algn="l"/>
            <a:r>
              <a:rPr lang="es-ES" sz="1800" b="0" i="0" u="none" strike="noStrike" baseline="0" dirty="0">
                <a:solidFill>
                  <a:srgbClr val="000000"/>
                </a:solidFill>
                <a:latin typeface="TradeGothic-Light"/>
              </a:rPr>
              <a:t>también aparece en procesos de </a:t>
            </a:r>
            <a:r>
              <a:rPr lang="es-ES" sz="1800" b="0" i="0" u="none" strike="noStrike" baseline="0" dirty="0" err="1">
                <a:solidFill>
                  <a:srgbClr val="000000"/>
                </a:solidFill>
                <a:latin typeface="TradeGothic-Light"/>
              </a:rPr>
              <a:t>timpanoesclerosis</a:t>
            </a:r>
            <a:r>
              <a:rPr lang="es-ES" sz="1800" b="0" i="0" u="none" strike="noStrike" baseline="0" dirty="0">
                <a:solidFill>
                  <a:srgbClr val="000000"/>
                </a:solidFill>
                <a:latin typeface="TradeGothic-Light"/>
              </a:rPr>
              <a:t>.</a:t>
            </a:r>
          </a:p>
          <a:p>
            <a:pPr algn="l"/>
            <a:r>
              <a:rPr lang="es-ES" sz="1800" b="0" i="0" u="none" strike="noStrike" baseline="0" dirty="0">
                <a:solidFill>
                  <a:srgbClr val="000000"/>
                </a:solidFill>
                <a:latin typeface="TradeGothic-Light"/>
              </a:rPr>
              <a:t>Tipo C: centrado en presiones negativas con </a:t>
            </a:r>
            <a:r>
              <a:rPr lang="es-ES" sz="1800" b="0" i="0" u="none" strike="noStrike" baseline="0" dirty="0" err="1">
                <a:solidFill>
                  <a:srgbClr val="000000"/>
                </a:solidFill>
                <a:latin typeface="TradeGothic-Light"/>
              </a:rPr>
              <a:t>compliancia</a:t>
            </a:r>
            <a:endParaRPr lang="es-ES" sz="1800" b="0" i="0" u="none" strike="noStrike" baseline="0" dirty="0">
              <a:solidFill>
                <a:srgbClr val="000000"/>
              </a:solidFill>
              <a:latin typeface="TradeGothic-Light"/>
            </a:endParaRPr>
          </a:p>
          <a:p>
            <a:pPr algn="l"/>
            <a:r>
              <a:rPr lang="es-ES" sz="1800" b="0" i="0" u="none" strike="noStrike" baseline="0" dirty="0">
                <a:solidFill>
                  <a:srgbClr val="000000"/>
                </a:solidFill>
                <a:latin typeface="TradeGothic-Light"/>
              </a:rPr>
              <a:t>normal. Indicativo de posible disfunción de la trompa</a:t>
            </a:r>
          </a:p>
          <a:p>
            <a:pPr algn="l"/>
            <a:r>
              <a:rPr lang="es-CO" sz="1800" b="0" i="0" u="none" strike="noStrike" baseline="0" dirty="0">
                <a:solidFill>
                  <a:srgbClr val="000000"/>
                </a:solidFill>
                <a:latin typeface="TradeGothic-Light"/>
              </a:rPr>
              <a:t>de Eustaquio, en procesos catarrales tubáricos, etc.</a:t>
            </a:r>
          </a:p>
          <a:p>
            <a:pPr algn="l"/>
            <a:r>
              <a:rPr lang="es-ES" sz="1800" b="0" i="0" u="none" strike="noStrike" baseline="0" dirty="0">
                <a:solidFill>
                  <a:srgbClr val="549200"/>
                </a:solidFill>
                <a:latin typeface="ZapfDingbats"/>
              </a:rPr>
              <a:t>■ </a:t>
            </a:r>
            <a:r>
              <a:rPr lang="es-ES" sz="1800" b="0" i="0" u="none" strike="noStrike" baseline="0" dirty="0">
                <a:solidFill>
                  <a:srgbClr val="000000"/>
                </a:solidFill>
                <a:latin typeface="TradeGothic-Light"/>
              </a:rPr>
              <a:t>Tipo Cs: centrado en presiones negativas con </a:t>
            </a:r>
            <a:r>
              <a:rPr lang="es-ES" sz="1800" b="0" i="0" u="none" strike="noStrike" baseline="0" dirty="0" err="1">
                <a:solidFill>
                  <a:srgbClr val="000000"/>
                </a:solidFill>
                <a:latin typeface="TradeGothic-Light"/>
              </a:rPr>
              <a:t>compliancia</a:t>
            </a:r>
            <a:endParaRPr lang="es-ES" sz="1800" b="0" i="0" u="none" strike="noStrike" baseline="0" dirty="0">
              <a:solidFill>
                <a:srgbClr val="000000"/>
              </a:solidFill>
              <a:latin typeface="TradeGothic-Light"/>
            </a:endParaRPr>
          </a:p>
          <a:p>
            <a:pPr algn="l"/>
            <a:r>
              <a:rPr lang="es-ES" sz="1800" b="0" i="0" u="none" strike="noStrike" baseline="0" dirty="0">
                <a:solidFill>
                  <a:srgbClr val="000000"/>
                </a:solidFill>
                <a:latin typeface="TradeGothic-Light"/>
              </a:rPr>
              <a:t>reducida. Indicativo de posible disfunción de la trompa</a:t>
            </a:r>
          </a:p>
          <a:p>
            <a:pPr algn="l"/>
            <a:r>
              <a:rPr lang="es-ES" sz="1800" b="0" i="0" u="none" strike="noStrike" baseline="0" dirty="0">
                <a:solidFill>
                  <a:srgbClr val="000000"/>
                </a:solidFill>
                <a:latin typeface="TradeGothic-Light"/>
              </a:rPr>
              <a:t>de Eustaquio evolucionada previa a la ocupación de</a:t>
            </a:r>
          </a:p>
          <a:p>
            <a:pPr algn="l"/>
            <a:r>
              <a:rPr lang="es-CO" sz="1800" b="0" i="0" u="none" strike="noStrike" baseline="0" dirty="0">
                <a:solidFill>
                  <a:srgbClr val="000000"/>
                </a:solidFill>
                <a:latin typeface="TradeGothic-Light"/>
              </a:rPr>
              <a:t>oído medio.</a:t>
            </a:r>
          </a:p>
          <a:p>
            <a:pPr algn="l"/>
            <a:r>
              <a:rPr lang="es-ES" sz="1800" b="0" i="0" u="none" strike="noStrike" baseline="0" dirty="0">
                <a:solidFill>
                  <a:srgbClr val="549200"/>
                </a:solidFill>
                <a:latin typeface="ZapfDingbats"/>
              </a:rPr>
              <a:t>■ </a:t>
            </a:r>
            <a:r>
              <a:rPr lang="es-ES" sz="1800" b="0" i="0" u="none" strike="noStrike" baseline="0" dirty="0">
                <a:solidFill>
                  <a:srgbClr val="000000"/>
                </a:solidFill>
                <a:latin typeface="TradeGothic-Light"/>
              </a:rPr>
              <a:t>Tipo D: morfología con doble pico, la distancia entre picos</a:t>
            </a:r>
          </a:p>
          <a:p>
            <a:pPr algn="l"/>
            <a:r>
              <a:rPr lang="es-CO" sz="1800" b="0" i="0" u="none" strike="noStrike" baseline="0" dirty="0">
                <a:solidFill>
                  <a:srgbClr val="000000"/>
                </a:solidFill>
                <a:latin typeface="TradeGothic-Light"/>
              </a:rPr>
              <a:t>es inferior a 100 </a:t>
            </a:r>
            <a:r>
              <a:rPr lang="es-CO" sz="1800" b="0" i="0" u="none" strike="noStrike" baseline="0" dirty="0" err="1">
                <a:solidFill>
                  <a:srgbClr val="000000"/>
                </a:solidFill>
                <a:latin typeface="TradeGothic-Light"/>
              </a:rPr>
              <a:t>daPa</a:t>
            </a:r>
            <a:r>
              <a:rPr lang="es-CO" sz="1800" b="0" i="0" u="none" strike="noStrike" baseline="0" dirty="0">
                <a:solidFill>
                  <a:srgbClr val="000000"/>
                </a:solidFill>
                <a:latin typeface="TradeGothic-Light"/>
              </a:rPr>
              <a:t>. Indicativo de posible tímpano</a:t>
            </a:r>
          </a:p>
          <a:p>
            <a:pPr algn="l"/>
            <a:r>
              <a:rPr lang="es-CO" sz="1800" b="0" i="0" u="none" strike="noStrike" baseline="0" dirty="0">
                <a:solidFill>
                  <a:srgbClr val="000000"/>
                </a:solidFill>
                <a:latin typeface="TradeGothic-Light"/>
              </a:rPr>
              <a:t>monomérico o secuelas </a:t>
            </a:r>
            <a:r>
              <a:rPr lang="es-CO" sz="1800" b="0" i="0" u="none" strike="noStrike" baseline="0" dirty="0" err="1">
                <a:solidFill>
                  <a:srgbClr val="000000"/>
                </a:solidFill>
                <a:latin typeface="TradeGothic-Light"/>
              </a:rPr>
              <a:t>postotíticas</a:t>
            </a:r>
            <a:r>
              <a:rPr lang="es-CO" sz="1800" b="0" i="0" u="none" strike="noStrike" baseline="0" dirty="0">
                <a:solidFill>
                  <a:srgbClr val="000000"/>
                </a:solidFill>
                <a:latin typeface="TradeGothic-Light"/>
              </a:rPr>
              <a:t>.</a:t>
            </a:r>
            <a:endParaRPr lang="es-ES" sz="1800" b="0" i="0" u="none" strike="noStrike" baseline="0" dirty="0">
              <a:solidFill>
                <a:srgbClr val="000000"/>
              </a:solidFill>
              <a:latin typeface="TradeGothic-Light"/>
            </a:endParaRPr>
          </a:p>
          <a:p>
            <a:pPr algn="l"/>
            <a:r>
              <a:rPr lang="es-ES" sz="1800" b="0" i="0" u="none" strike="noStrike" baseline="0" dirty="0">
                <a:solidFill>
                  <a:srgbClr val="000000"/>
                </a:solidFill>
                <a:latin typeface="TradeGothic-Light"/>
              </a:rPr>
              <a:t>Tipo E: morfología en “joroba de camello”, la distancia</a:t>
            </a:r>
          </a:p>
          <a:p>
            <a:pPr algn="l"/>
            <a:r>
              <a:rPr lang="es-CO" sz="1800" b="0" i="0" u="none" strike="noStrike" baseline="0" dirty="0">
                <a:solidFill>
                  <a:srgbClr val="000000"/>
                </a:solidFill>
                <a:latin typeface="TradeGothic-Light"/>
              </a:rPr>
              <a:t>entre picos es superior a 100 </a:t>
            </a:r>
            <a:r>
              <a:rPr lang="es-CO" sz="1800" b="0" i="0" u="none" strike="noStrike" baseline="0" dirty="0" err="1">
                <a:solidFill>
                  <a:srgbClr val="000000"/>
                </a:solidFill>
                <a:latin typeface="TradeGothic-Light"/>
              </a:rPr>
              <a:t>daPa</a:t>
            </a:r>
            <a:r>
              <a:rPr lang="es-CO" sz="1800" b="0" i="0" u="none" strike="noStrike" baseline="0" dirty="0">
                <a:solidFill>
                  <a:srgbClr val="000000"/>
                </a:solidFill>
                <a:latin typeface="TradeGothic-Light"/>
              </a:rPr>
              <a:t>. Indicativo de desarticulación</a:t>
            </a:r>
          </a:p>
          <a:p>
            <a:pPr algn="l"/>
            <a:r>
              <a:rPr lang="es-CO" sz="1800" b="0" i="0" u="none" strike="noStrike" baseline="0" dirty="0">
                <a:solidFill>
                  <a:srgbClr val="000000"/>
                </a:solidFill>
                <a:latin typeface="TradeGothic-Light"/>
              </a:rPr>
              <a:t>de cadena osicular.</a:t>
            </a:r>
          </a:p>
          <a:p>
            <a:pPr algn="l"/>
            <a:r>
              <a:rPr lang="es-ES" sz="1800" b="0" i="0" u="none" strike="noStrike" baseline="0" dirty="0">
                <a:solidFill>
                  <a:srgbClr val="549200"/>
                </a:solidFill>
                <a:latin typeface="ZapfDingbats"/>
              </a:rPr>
              <a:t>■ </a:t>
            </a:r>
            <a:r>
              <a:rPr lang="es-ES" sz="1800" b="0" i="0" u="none" strike="noStrike" baseline="0" dirty="0">
                <a:solidFill>
                  <a:srgbClr val="000000"/>
                </a:solidFill>
                <a:latin typeface="TradeGothic-Light"/>
              </a:rPr>
              <a:t>Tipo P: centrado en presiones positivas. Indicativo de</a:t>
            </a:r>
          </a:p>
          <a:p>
            <a:pPr algn="l"/>
            <a:r>
              <a:rPr lang="es-ES" sz="1800" b="0" i="0" u="none" strike="noStrike" baseline="0" dirty="0">
                <a:solidFill>
                  <a:srgbClr val="000000"/>
                </a:solidFill>
                <a:latin typeface="TradeGothic-Light"/>
              </a:rPr>
              <a:t>posible ocupación de oído externo y/o medio. Puede</a:t>
            </a:r>
          </a:p>
          <a:p>
            <a:pPr algn="l"/>
            <a:r>
              <a:rPr lang="es-ES" sz="1800" b="0" i="0" u="none" strike="noStrike" baseline="0" dirty="0">
                <a:solidFill>
                  <a:srgbClr val="000000"/>
                </a:solidFill>
                <a:latin typeface="TradeGothic-Light"/>
              </a:rPr>
              <a:t>aparecer en otitis media aguda.</a:t>
            </a:r>
            <a:endParaRPr lang="es-CO" dirty="0"/>
          </a:p>
        </p:txBody>
      </p:sp>
      <p:sp>
        <p:nvSpPr>
          <p:cNvPr id="4" name="Marcador de número de diapositiva 3"/>
          <p:cNvSpPr>
            <a:spLocks noGrp="1"/>
          </p:cNvSpPr>
          <p:nvPr>
            <p:ph type="sldNum" sz="quarter" idx="5"/>
          </p:nvPr>
        </p:nvSpPr>
        <p:spPr/>
        <p:txBody>
          <a:bodyPr/>
          <a:lstStyle/>
          <a:p>
            <a:fld id="{E1C5C2F1-6563-4A88-953D-A7FCDF993984}" type="slidenum">
              <a:rPr lang="es-CO" smtClean="0"/>
              <a:t>28</a:t>
            </a:fld>
            <a:endParaRPr lang="es-CO"/>
          </a:p>
        </p:txBody>
      </p:sp>
    </p:spTree>
    <p:extLst>
      <p:ext uri="{BB962C8B-B14F-4D97-AF65-F5344CB8AC3E}">
        <p14:creationId xmlns:p14="http://schemas.microsoft.com/office/powerpoint/2010/main" val="22824944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s-ES" sz="1800" b="0" i="0" u="none" strike="noStrike" baseline="0" dirty="0">
                <a:latin typeface="TradeGothic-Light"/>
              </a:rPr>
              <a:t>Es aquel desencadenado tras la llegada de estímulos sonoros</a:t>
            </a:r>
          </a:p>
          <a:p>
            <a:pPr algn="l"/>
            <a:r>
              <a:rPr lang="es-ES" sz="1800" b="0" i="0" u="none" strike="noStrike" baseline="0" dirty="0">
                <a:latin typeface="TradeGothic-Light"/>
              </a:rPr>
              <a:t>de fuerte intensidad al oído, condicionando contracciones</a:t>
            </a:r>
          </a:p>
          <a:p>
            <a:pPr algn="l"/>
            <a:r>
              <a:rPr lang="es-ES" sz="1800" b="0" i="0" u="none" strike="noStrike" baseline="0" dirty="0" err="1">
                <a:latin typeface="TradeGothic-Light"/>
              </a:rPr>
              <a:t>refl</a:t>
            </a:r>
            <a:r>
              <a:rPr lang="es-ES" sz="1800" b="0" i="0" u="none" strike="noStrike" baseline="0" dirty="0">
                <a:latin typeface="TradeGothic-Light"/>
              </a:rPr>
              <a:t> </a:t>
            </a:r>
            <a:r>
              <a:rPr lang="es-ES" sz="1800" b="0" i="0" u="none" strike="noStrike" baseline="0" dirty="0" err="1">
                <a:latin typeface="TradeGothic-Light"/>
              </a:rPr>
              <a:t>ejas</a:t>
            </a:r>
            <a:r>
              <a:rPr lang="es-ES" sz="1800" b="0" i="0" u="none" strike="noStrike" baseline="0" dirty="0">
                <a:latin typeface="TradeGothic-Light"/>
              </a:rPr>
              <a:t> de los músculos del oído medio (11). Fija el</a:t>
            </a:r>
          </a:p>
          <a:p>
            <a:pPr algn="l"/>
            <a:r>
              <a:rPr lang="es-ES" sz="1800" b="0" i="0" u="none" strike="noStrike" baseline="0" dirty="0">
                <a:latin typeface="TradeGothic-Light"/>
              </a:rPr>
              <a:t>sistema tímpano-osicular y evita lesiones vibratorias en la</a:t>
            </a:r>
          </a:p>
          <a:p>
            <a:pPr algn="l"/>
            <a:r>
              <a:rPr lang="es-ES" sz="1800" b="0" i="0" u="none" strike="noStrike" baseline="0" dirty="0">
                <a:latin typeface="TradeGothic-Light"/>
              </a:rPr>
              <a:t>transmisión sonora e incluso en la transducción al laberinto.</a:t>
            </a:r>
          </a:p>
          <a:p>
            <a:pPr algn="l"/>
            <a:r>
              <a:rPr lang="es-ES" sz="1800" b="0" i="0" u="none" strike="noStrike" baseline="0" dirty="0">
                <a:latin typeface="TradeGothic-Light"/>
              </a:rPr>
              <a:t>Cada uno de los dos músculos insertados en la cadena osicular</a:t>
            </a:r>
          </a:p>
          <a:p>
            <a:pPr algn="l"/>
            <a:r>
              <a:rPr lang="es-ES" sz="1800" b="0" i="0" u="none" strike="noStrike" baseline="0" dirty="0">
                <a:latin typeface="TradeGothic-Light"/>
              </a:rPr>
              <a:t>(estribo y martillo) desarrolla su propio </a:t>
            </a:r>
            <a:r>
              <a:rPr lang="es-ES" sz="1800" b="0" i="0" u="none" strike="noStrike" baseline="0" dirty="0" err="1">
                <a:latin typeface="TradeGothic-Light"/>
              </a:rPr>
              <a:t>refl</a:t>
            </a:r>
            <a:r>
              <a:rPr lang="es-ES" sz="1800" b="0" i="0" u="none" strike="noStrike" baseline="0" dirty="0">
                <a:latin typeface="TradeGothic-Light"/>
              </a:rPr>
              <a:t> </a:t>
            </a:r>
            <a:r>
              <a:rPr lang="es-ES" sz="1800" b="0" i="0" u="none" strike="noStrike" baseline="0" dirty="0" err="1">
                <a:latin typeface="TradeGothic-Light"/>
              </a:rPr>
              <a:t>ejo</a:t>
            </a:r>
            <a:r>
              <a:rPr lang="es-ES" sz="1800" b="0" i="0" u="none" strike="noStrike" baseline="0" dirty="0">
                <a:latin typeface="TradeGothic-Light"/>
              </a:rPr>
              <a:t> defensivo.</a:t>
            </a:r>
          </a:p>
          <a:p>
            <a:pPr algn="l"/>
            <a:r>
              <a:rPr lang="es-ES" sz="1800" b="0" i="0" u="none" strike="noStrike" baseline="0" dirty="0">
                <a:latin typeface="TradeGothic-Light"/>
              </a:rPr>
              <a:t>El </a:t>
            </a:r>
            <a:r>
              <a:rPr lang="es-ES" sz="1800" b="0" i="0" u="none" strike="noStrike" baseline="0" dirty="0" err="1">
                <a:latin typeface="TradeGothic-Light"/>
              </a:rPr>
              <a:t>refl</a:t>
            </a:r>
            <a:r>
              <a:rPr lang="es-ES" sz="1800" b="0" i="0" u="none" strike="noStrike" baseline="0" dirty="0">
                <a:latin typeface="TradeGothic-Light"/>
              </a:rPr>
              <a:t> </a:t>
            </a:r>
            <a:r>
              <a:rPr lang="es-ES" sz="1800" b="0" i="0" u="none" strike="noStrike" baseline="0" dirty="0" err="1">
                <a:latin typeface="TradeGothic-Light"/>
              </a:rPr>
              <a:t>ejo</a:t>
            </a:r>
            <a:r>
              <a:rPr lang="es-ES" sz="1800" b="0" i="0" u="none" strike="noStrike" baseline="0" dirty="0">
                <a:latin typeface="TradeGothic-Light"/>
              </a:rPr>
              <a:t> va a limitar la movilidad de la cadena, tensa la</a:t>
            </a:r>
          </a:p>
          <a:p>
            <a:pPr algn="l"/>
            <a:r>
              <a:rPr lang="es-ES" sz="1800" b="0" i="0" u="none" strike="noStrike" baseline="0" dirty="0">
                <a:latin typeface="TradeGothic-Light"/>
              </a:rPr>
              <a:t>membrana timpánica y reduce la sensibilidad del oído.</a:t>
            </a:r>
          </a:p>
          <a:p>
            <a:pPr algn="l"/>
            <a:r>
              <a:rPr lang="es-ES" sz="1800" b="0" i="0" u="none" strike="noStrike" baseline="0" dirty="0">
                <a:latin typeface="TradeGothic-Light"/>
              </a:rPr>
              <a:t>El </a:t>
            </a:r>
            <a:r>
              <a:rPr lang="es-ES" sz="1800" b="0" i="0" u="none" strike="noStrike" baseline="0" dirty="0" err="1">
                <a:latin typeface="TradeGothic-Light"/>
              </a:rPr>
              <a:t>refl</a:t>
            </a:r>
            <a:r>
              <a:rPr lang="es-ES" sz="1800" b="0" i="0" u="none" strike="noStrike" baseline="0" dirty="0">
                <a:latin typeface="TradeGothic-Light"/>
              </a:rPr>
              <a:t> </a:t>
            </a:r>
            <a:r>
              <a:rPr lang="es-ES" sz="1800" b="0" i="0" u="none" strike="noStrike" baseline="0" dirty="0" err="1">
                <a:latin typeface="TradeGothic-Light"/>
              </a:rPr>
              <a:t>ejo</a:t>
            </a:r>
            <a:r>
              <a:rPr lang="es-ES" sz="1800" b="0" i="0" u="none" strike="noStrike" baseline="0" dirty="0">
                <a:latin typeface="TradeGothic-Light"/>
              </a:rPr>
              <a:t> del músculo del estribo presenta una vía aferente</a:t>
            </a:r>
          </a:p>
          <a:p>
            <a:pPr algn="l"/>
            <a:r>
              <a:rPr lang="es-ES" sz="1800" b="0" i="0" u="none" strike="noStrike" baseline="0" dirty="0">
                <a:latin typeface="TradeGothic-Light"/>
              </a:rPr>
              <a:t>constituida por tres neuronas y una vía eferente constituida</a:t>
            </a:r>
          </a:p>
          <a:p>
            <a:pPr algn="l"/>
            <a:r>
              <a:rPr lang="es-CO" sz="1800" b="0" i="0" u="none" strike="noStrike" baseline="0" dirty="0">
                <a:latin typeface="TradeGothic-Light"/>
              </a:rPr>
              <a:t>por una neurona:</a:t>
            </a:r>
          </a:p>
          <a:p>
            <a:pPr algn="l"/>
            <a:r>
              <a:rPr lang="es-ES" sz="1800" b="0" i="1" u="none" strike="noStrike" baseline="0" dirty="0">
                <a:solidFill>
                  <a:srgbClr val="000000"/>
                </a:solidFill>
                <a:latin typeface="TradeGothic-LightOblique"/>
              </a:rPr>
              <a:t>Vía aferente: </a:t>
            </a:r>
            <a:r>
              <a:rPr lang="es-ES" sz="1800" b="0" i="0" u="none" strike="noStrike" baseline="0" dirty="0">
                <a:solidFill>
                  <a:srgbClr val="000000"/>
                </a:solidFill>
                <a:latin typeface="TradeGothic-Light"/>
              </a:rPr>
              <a:t>parte de la cóclea, a través de N. VIII par</a:t>
            </a:r>
          </a:p>
          <a:p>
            <a:pPr algn="l"/>
            <a:r>
              <a:rPr lang="es-ES" sz="1800" b="0" i="0" u="none" strike="noStrike" baseline="0" dirty="0">
                <a:solidFill>
                  <a:srgbClr val="000000"/>
                </a:solidFill>
                <a:latin typeface="TradeGothic-Light"/>
              </a:rPr>
              <a:t>(N. coclear), conexiona en el núcleo coclear ventral,</a:t>
            </a:r>
          </a:p>
          <a:p>
            <a:pPr algn="l"/>
            <a:r>
              <a:rPr lang="es-ES" sz="1800" b="0" i="0" u="none" strike="noStrike" baseline="0" dirty="0">
                <a:solidFill>
                  <a:srgbClr val="000000"/>
                </a:solidFill>
                <a:latin typeface="TradeGothic-Light"/>
              </a:rPr>
              <a:t>después en el núcleo olivar superior medial ipsilateral y</a:t>
            </a:r>
          </a:p>
          <a:p>
            <a:pPr algn="l"/>
            <a:r>
              <a:rPr lang="es-ES" sz="1800" b="0" i="0" u="none" strike="noStrike" baseline="0" dirty="0">
                <a:solidFill>
                  <a:srgbClr val="000000"/>
                </a:solidFill>
                <a:latin typeface="TradeGothic-Light"/>
              </a:rPr>
              <a:t>contralateral y en el núcleo motor del N. VII par o facial.</a:t>
            </a:r>
          </a:p>
          <a:p>
            <a:pPr algn="l"/>
            <a:r>
              <a:rPr lang="es-ES" sz="1800" b="0" i="0" u="none" strike="noStrike" baseline="0" dirty="0">
                <a:solidFill>
                  <a:srgbClr val="549200"/>
                </a:solidFill>
                <a:latin typeface="ZapfDingbats"/>
              </a:rPr>
              <a:t>■ </a:t>
            </a:r>
            <a:r>
              <a:rPr lang="es-ES" sz="1800" b="0" i="1" u="none" strike="noStrike" baseline="0" dirty="0">
                <a:solidFill>
                  <a:srgbClr val="000000"/>
                </a:solidFill>
                <a:latin typeface="TradeGothic-LightOblique"/>
              </a:rPr>
              <a:t>Vía eferente: </a:t>
            </a:r>
            <a:r>
              <a:rPr lang="es-ES" sz="1800" b="0" i="0" u="none" strike="noStrike" baseline="0" dirty="0">
                <a:solidFill>
                  <a:srgbClr val="000000"/>
                </a:solidFill>
                <a:latin typeface="TradeGothic-Light"/>
              </a:rPr>
              <a:t>parte del núcleo motor del N. VII par o facial,</a:t>
            </a:r>
          </a:p>
          <a:p>
            <a:pPr algn="l"/>
            <a:r>
              <a:rPr lang="es-ES" sz="1800" b="0" i="0" u="none" strike="noStrike" baseline="0" dirty="0">
                <a:solidFill>
                  <a:srgbClr val="000000"/>
                </a:solidFill>
                <a:latin typeface="TradeGothic-Light"/>
              </a:rPr>
              <a:t>del N. facial, una de cuyas ramas es el Nervio estapedio</a:t>
            </a:r>
          </a:p>
          <a:p>
            <a:pPr algn="l"/>
            <a:r>
              <a:rPr lang="es-ES" sz="1800" b="0" i="0" u="none" strike="noStrike" baseline="0" dirty="0">
                <a:solidFill>
                  <a:srgbClr val="000000"/>
                </a:solidFill>
                <a:latin typeface="TradeGothic-Light"/>
              </a:rPr>
              <a:t>que produce tras su estimulación la contracción</a:t>
            </a:r>
          </a:p>
          <a:p>
            <a:pPr algn="l"/>
            <a:r>
              <a:rPr lang="es-CO" sz="1800" b="0" i="0" u="none" strike="noStrike" baseline="0" dirty="0">
                <a:solidFill>
                  <a:srgbClr val="000000"/>
                </a:solidFill>
                <a:latin typeface="TradeGothic-Light"/>
              </a:rPr>
              <a:t>del Músculo estapedio.</a:t>
            </a:r>
          </a:p>
          <a:p>
            <a:pPr algn="l"/>
            <a:r>
              <a:rPr lang="es-ES" sz="1800" b="0" i="0" u="none" strike="noStrike" baseline="0" dirty="0">
                <a:solidFill>
                  <a:srgbClr val="000000"/>
                </a:solidFill>
                <a:latin typeface="TradeGothic-Light"/>
              </a:rPr>
              <a:t>El </a:t>
            </a:r>
            <a:r>
              <a:rPr lang="es-ES" sz="1800" b="0" i="0" u="none" strike="noStrike" baseline="0" dirty="0" err="1">
                <a:solidFill>
                  <a:srgbClr val="000000"/>
                </a:solidFill>
                <a:latin typeface="TradeGothic-Light"/>
              </a:rPr>
              <a:t>refl</a:t>
            </a:r>
            <a:r>
              <a:rPr lang="es-ES" sz="1800" b="0" i="0" u="none" strike="noStrike" baseline="0" dirty="0">
                <a:solidFill>
                  <a:srgbClr val="000000"/>
                </a:solidFill>
                <a:latin typeface="TradeGothic-Light"/>
              </a:rPr>
              <a:t> </a:t>
            </a:r>
            <a:r>
              <a:rPr lang="es-ES" sz="1800" b="0" i="0" u="none" strike="noStrike" baseline="0" dirty="0" err="1">
                <a:solidFill>
                  <a:srgbClr val="000000"/>
                </a:solidFill>
                <a:latin typeface="TradeGothic-Light"/>
              </a:rPr>
              <a:t>ejo</a:t>
            </a:r>
            <a:r>
              <a:rPr lang="es-ES" sz="1800" b="0" i="0" u="none" strike="noStrike" baseline="0" dirty="0">
                <a:solidFill>
                  <a:srgbClr val="000000"/>
                </a:solidFill>
                <a:latin typeface="TradeGothic-Light"/>
              </a:rPr>
              <a:t> acústico del músculo tensor </a:t>
            </a:r>
            <a:r>
              <a:rPr lang="es-ES" sz="1800" b="0" i="0" u="none" strike="noStrike" baseline="0" dirty="0" err="1">
                <a:solidFill>
                  <a:srgbClr val="000000"/>
                </a:solidFill>
                <a:latin typeface="TradeGothic-Light"/>
              </a:rPr>
              <a:t>tympani</a:t>
            </a:r>
            <a:r>
              <a:rPr lang="es-ES" sz="1800" b="0" i="0" u="none" strike="noStrike" baseline="0" dirty="0">
                <a:solidFill>
                  <a:srgbClr val="000000"/>
                </a:solidFill>
                <a:latin typeface="TradeGothic-Light"/>
              </a:rPr>
              <a:t> o músculo del</a:t>
            </a:r>
          </a:p>
          <a:p>
            <a:pPr algn="l"/>
            <a:r>
              <a:rPr lang="es-ES" sz="1800" b="0" i="0" u="none" strike="noStrike" baseline="0" dirty="0">
                <a:solidFill>
                  <a:srgbClr val="000000"/>
                </a:solidFill>
                <a:latin typeface="TradeGothic-Light"/>
              </a:rPr>
              <a:t>martillo posee una vía aferente análoga al </a:t>
            </a:r>
            <a:r>
              <a:rPr lang="es-ES" sz="1800" b="0" i="0" u="none" strike="noStrike" baseline="0" dirty="0" err="1">
                <a:solidFill>
                  <a:srgbClr val="000000"/>
                </a:solidFill>
                <a:latin typeface="TradeGothic-Light"/>
              </a:rPr>
              <a:t>refl</a:t>
            </a:r>
            <a:r>
              <a:rPr lang="es-ES" sz="1800" b="0" i="0" u="none" strike="noStrike" baseline="0" dirty="0">
                <a:solidFill>
                  <a:srgbClr val="000000"/>
                </a:solidFill>
                <a:latin typeface="TradeGothic-Light"/>
              </a:rPr>
              <a:t> </a:t>
            </a:r>
            <a:r>
              <a:rPr lang="es-ES" sz="1800" b="0" i="0" u="none" strike="noStrike" baseline="0" dirty="0" err="1">
                <a:solidFill>
                  <a:srgbClr val="000000"/>
                </a:solidFill>
                <a:latin typeface="TradeGothic-Light"/>
              </a:rPr>
              <a:t>ejo</a:t>
            </a:r>
            <a:r>
              <a:rPr lang="es-ES" sz="1800" b="0" i="0" u="none" strike="noStrike" baseline="0" dirty="0">
                <a:solidFill>
                  <a:srgbClr val="000000"/>
                </a:solidFill>
                <a:latin typeface="TradeGothic-Light"/>
              </a:rPr>
              <a:t> acústico del</a:t>
            </a:r>
          </a:p>
          <a:p>
            <a:pPr algn="l"/>
            <a:r>
              <a:rPr lang="es-ES" sz="1800" b="0" i="0" u="none" strike="noStrike" baseline="0" dirty="0">
                <a:solidFill>
                  <a:srgbClr val="000000"/>
                </a:solidFill>
                <a:latin typeface="TradeGothic-Light"/>
              </a:rPr>
              <a:t>estribo hasta la 2ª </a:t>
            </a:r>
            <a:r>
              <a:rPr lang="es-ES" sz="1800" b="0" i="0" u="none" strike="noStrike" baseline="0" dirty="0" err="1">
                <a:solidFill>
                  <a:srgbClr val="000000"/>
                </a:solidFill>
                <a:latin typeface="TradeGothic-Light"/>
              </a:rPr>
              <a:t>neurora</a:t>
            </a:r>
            <a:r>
              <a:rPr lang="es-ES" sz="1800" b="0" i="0" u="none" strike="noStrike" baseline="0" dirty="0">
                <a:solidFill>
                  <a:srgbClr val="000000"/>
                </a:solidFill>
                <a:latin typeface="TradeGothic-Light"/>
              </a:rPr>
              <a:t>, luego pasa por el cuerpo trapezoide</a:t>
            </a:r>
          </a:p>
          <a:p>
            <a:pPr algn="l"/>
            <a:r>
              <a:rPr lang="es-ES" sz="1800" b="0" i="0" u="none" strike="noStrike" baseline="0" dirty="0">
                <a:solidFill>
                  <a:srgbClr val="000000"/>
                </a:solidFill>
                <a:latin typeface="TradeGothic-Light"/>
              </a:rPr>
              <a:t>pero no hay vía directa al núcleo motor del V par o</a:t>
            </a:r>
          </a:p>
          <a:p>
            <a:pPr algn="l"/>
            <a:r>
              <a:rPr lang="es-CO" sz="1800" b="0" i="0" u="none" strike="noStrike" baseline="0" dirty="0">
                <a:solidFill>
                  <a:srgbClr val="000000"/>
                </a:solidFill>
                <a:latin typeface="TradeGothic-Light"/>
              </a:rPr>
              <a:t>trigémino. Existen dos teorías: por interneuronas en o cerca</a:t>
            </a:r>
          </a:p>
          <a:p>
            <a:pPr algn="l"/>
            <a:r>
              <a:rPr lang="es-ES" sz="1800" b="0" i="0" u="none" strike="noStrike" baseline="0" dirty="0">
                <a:solidFill>
                  <a:srgbClr val="000000"/>
                </a:solidFill>
                <a:latin typeface="TradeGothic-Light"/>
              </a:rPr>
              <a:t>del núcleo olivar superior medial de ambos lados que van</a:t>
            </a:r>
          </a:p>
          <a:p>
            <a:pPr algn="l"/>
            <a:r>
              <a:rPr lang="es-ES" sz="1800" b="0" i="0" u="none" strike="noStrike" baseline="0" dirty="0">
                <a:solidFill>
                  <a:srgbClr val="000000"/>
                </a:solidFill>
                <a:latin typeface="TradeGothic-Light"/>
              </a:rPr>
              <a:t>hasta las neuronas motoras del V par o por el núcleo ventral</a:t>
            </a:r>
          </a:p>
          <a:p>
            <a:pPr algn="l"/>
            <a:r>
              <a:rPr lang="es-ES" sz="1800" b="0" i="0" u="none" strike="noStrike" baseline="0" dirty="0">
                <a:solidFill>
                  <a:srgbClr val="000000"/>
                </a:solidFill>
                <a:latin typeface="TradeGothic-Light"/>
              </a:rPr>
              <a:t>del lemnisco lateral que recibe del cuerpo trapezoide y envían</a:t>
            </a:r>
          </a:p>
          <a:p>
            <a:pPr algn="l"/>
            <a:r>
              <a:rPr lang="es-ES" sz="1800" b="0" i="0" u="none" strike="noStrike" baseline="0" dirty="0">
                <a:solidFill>
                  <a:srgbClr val="000000"/>
                </a:solidFill>
                <a:latin typeface="TradeGothic-Light"/>
              </a:rPr>
              <a:t>axones desde este núcleo hasta las neuronas motoras</a:t>
            </a:r>
          </a:p>
          <a:p>
            <a:pPr algn="l"/>
            <a:r>
              <a:rPr lang="es-CO" sz="1800" b="0" i="0" u="none" strike="noStrike" baseline="0" dirty="0">
                <a:solidFill>
                  <a:srgbClr val="000000"/>
                </a:solidFill>
                <a:latin typeface="TradeGothic-Light"/>
              </a:rPr>
              <a:t>del V par.</a:t>
            </a:r>
          </a:p>
          <a:p>
            <a:pPr algn="l"/>
            <a:r>
              <a:rPr lang="es-ES" sz="1800" b="1" i="0" u="none" strike="noStrike" baseline="0" dirty="0">
                <a:solidFill>
                  <a:srgbClr val="4D4D4D"/>
                </a:solidFill>
                <a:latin typeface="TradeGothic-BoldTwo"/>
              </a:rPr>
              <a:t>UMBRAL DEL REFLEJO ACÚSTICO DEL ESTRIBO</a:t>
            </a:r>
          </a:p>
          <a:p>
            <a:pPr algn="l"/>
            <a:r>
              <a:rPr lang="es-ES" sz="1800" b="0" i="0" u="none" strike="noStrike" baseline="0" dirty="0">
                <a:solidFill>
                  <a:srgbClr val="000000"/>
                </a:solidFill>
                <a:latin typeface="TradeGothic-Light"/>
              </a:rPr>
              <a:t>Se desencadena con diferente intensidad según las frecuencias,</a:t>
            </a:r>
          </a:p>
          <a:p>
            <a:pPr algn="l"/>
            <a:r>
              <a:rPr lang="es-ES" sz="1800" b="0" i="0" u="none" strike="noStrike" baseline="0" dirty="0">
                <a:solidFill>
                  <a:srgbClr val="000000"/>
                </a:solidFill>
                <a:latin typeface="TradeGothic-Light"/>
              </a:rPr>
              <a:t>pero suele generarse sobre los 70 dB o más sobre el</a:t>
            </a:r>
          </a:p>
          <a:p>
            <a:pPr algn="l"/>
            <a:r>
              <a:rPr lang="es-ES" sz="1800" b="0" i="0" u="none" strike="noStrike" baseline="0" dirty="0">
                <a:solidFill>
                  <a:srgbClr val="000000"/>
                </a:solidFill>
                <a:latin typeface="TradeGothic-Light"/>
              </a:rPr>
              <a:t>umbral de audición (menor intensidad para ruido blanco</a:t>
            </a:r>
          </a:p>
          <a:p>
            <a:pPr algn="l"/>
            <a:r>
              <a:rPr lang="es-ES" sz="1800" b="0" i="0" u="none" strike="noStrike" baseline="0" dirty="0">
                <a:solidFill>
                  <a:srgbClr val="000000"/>
                </a:solidFill>
                <a:latin typeface="TradeGothic-Light"/>
              </a:rPr>
              <a:t>que para tonos puros). El umbral del </a:t>
            </a:r>
            <a:r>
              <a:rPr lang="es-ES" sz="1800" b="0" i="0" u="none" strike="noStrike" baseline="0" dirty="0" err="1">
                <a:solidFill>
                  <a:srgbClr val="000000"/>
                </a:solidFill>
                <a:latin typeface="TradeGothic-Light"/>
              </a:rPr>
              <a:t>refl</a:t>
            </a:r>
            <a:r>
              <a:rPr lang="es-ES" sz="1800" b="0" i="0" u="none" strike="noStrike" baseline="0" dirty="0">
                <a:solidFill>
                  <a:srgbClr val="000000"/>
                </a:solidFill>
                <a:latin typeface="TradeGothic-Light"/>
              </a:rPr>
              <a:t> </a:t>
            </a:r>
            <a:r>
              <a:rPr lang="es-ES" sz="1800" b="0" i="0" u="none" strike="noStrike" baseline="0" dirty="0" err="1">
                <a:solidFill>
                  <a:srgbClr val="000000"/>
                </a:solidFill>
                <a:latin typeface="TradeGothic-Light"/>
              </a:rPr>
              <a:t>ejo</a:t>
            </a:r>
            <a:r>
              <a:rPr lang="es-ES" sz="1800" b="0" i="0" u="none" strike="noStrike" baseline="0" dirty="0">
                <a:solidFill>
                  <a:srgbClr val="000000"/>
                </a:solidFill>
                <a:latin typeface="TradeGothic-Light"/>
              </a:rPr>
              <a:t> acústico del martillo precisa de 15 dB más que su homólogo </a:t>
            </a:r>
            <a:r>
              <a:rPr lang="es-ES" sz="1800" b="0" i="0" u="none" strike="noStrike" baseline="0" dirty="0" err="1">
                <a:solidFill>
                  <a:srgbClr val="000000"/>
                </a:solidFill>
                <a:latin typeface="TradeGothic-Light"/>
              </a:rPr>
              <a:t>estapedial</a:t>
            </a:r>
            <a:endParaRPr lang="es-ES" sz="1800" b="0" i="0" u="none" strike="noStrike" baseline="0" dirty="0">
              <a:solidFill>
                <a:srgbClr val="000000"/>
              </a:solidFill>
              <a:latin typeface="TradeGothic-Light"/>
            </a:endParaRPr>
          </a:p>
          <a:p>
            <a:pPr algn="l"/>
            <a:r>
              <a:rPr lang="es-CO" sz="1800" b="0" i="0" u="none" strike="noStrike" baseline="0" dirty="0">
                <a:solidFill>
                  <a:srgbClr val="000000"/>
                </a:solidFill>
                <a:latin typeface="TradeGothic-Light"/>
              </a:rPr>
              <a:t>para desencadenarse.</a:t>
            </a:r>
          </a:p>
          <a:p>
            <a:pPr algn="l"/>
            <a:r>
              <a:rPr lang="es-CO" sz="1800" b="1" i="0" u="none" strike="noStrike" baseline="0" dirty="0">
                <a:solidFill>
                  <a:srgbClr val="4D4D4D"/>
                </a:solidFill>
                <a:latin typeface="TradeGothic-BoldTwo"/>
              </a:rPr>
              <a:t>MORFOLOGÍA DE REFLEJO ACÚSTICO</a:t>
            </a:r>
          </a:p>
          <a:p>
            <a:pPr algn="l"/>
            <a:r>
              <a:rPr lang="es-CO" sz="1800" b="1" i="0" u="none" strike="noStrike" baseline="0" dirty="0">
                <a:solidFill>
                  <a:srgbClr val="4D4D4D"/>
                </a:solidFill>
                <a:latin typeface="TradeGothic-BoldTwo"/>
              </a:rPr>
              <a:t>DEL ESTRIBO</a:t>
            </a:r>
          </a:p>
          <a:p>
            <a:pPr algn="l"/>
            <a:r>
              <a:rPr lang="es-ES" sz="1800" b="0" i="0" u="none" strike="noStrike" baseline="0" dirty="0">
                <a:solidFill>
                  <a:srgbClr val="549200"/>
                </a:solidFill>
                <a:latin typeface="ZapfDingbats"/>
              </a:rPr>
              <a:t>■ </a:t>
            </a:r>
            <a:r>
              <a:rPr lang="es-ES" sz="1800" b="0" i="1" u="none" strike="noStrike" baseline="0" dirty="0" err="1">
                <a:solidFill>
                  <a:srgbClr val="000000"/>
                </a:solidFill>
                <a:latin typeface="TradeGothic-LightOblique"/>
              </a:rPr>
              <a:t>Refl</a:t>
            </a:r>
            <a:r>
              <a:rPr lang="es-ES" sz="1800" b="0" i="1" u="none" strike="noStrike" baseline="0" dirty="0">
                <a:solidFill>
                  <a:srgbClr val="000000"/>
                </a:solidFill>
                <a:latin typeface="TradeGothic-LightOblique"/>
              </a:rPr>
              <a:t> </a:t>
            </a:r>
            <a:r>
              <a:rPr lang="es-ES" sz="1800" b="0" i="1" u="none" strike="noStrike" baseline="0" dirty="0" err="1">
                <a:solidFill>
                  <a:srgbClr val="000000"/>
                </a:solidFill>
                <a:latin typeface="TradeGothic-LightOblique"/>
              </a:rPr>
              <a:t>ejo</a:t>
            </a:r>
            <a:r>
              <a:rPr lang="es-ES" sz="1800" b="0" i="1" u="none" strike="noStrike" baseline="0" dirty="0">
                <a:solidFill>
                  <a:srgbClr val="000000"/>
                </a:solidFill>
                <a:latin typeface="TradeGothic-LightOblique"/>
              </a:rPr>
              <a:t> normal, </a:t>
            </a:r>
            <a:r>
              <a:rPr lang="es-ES" sz="1800" b="0" i="0" u="none" strike="noStrike" baseline="0" dirty="0">
                <a:solidFill>
                  <a:srgbClr val="000000"/>
                </a:solidFill>
                <a:latin typeface="TradeGothic-Light"/>
              </a:rPr>
              <a:t>dependiendo de los diferentes fabricantes</a:t>
            </a:r>
          </a:p>
          <a:p>
            <a:pPr algn="l"/>
            <a:r>
              <a:rPr lang="es-ES" sz="1800" b="0" i="0" u="none" strike="noStrike" baseline="0" dirty="0">
                <a:solidFill>
                  <a:srgbClr val="000000"/>
                </a:solidFill>
                <a:latin typeface="TradeGothic-Light"/>
              </a:rPr>
              <a:t>el registro de este </a:t>
            </a:r>
            <a:r>
              <a:rPr lang="es-ES" sz="1800" b="0" i="0" u="none" strike="noStrike" baseline="0" dirty="0" err="1">
                <a:solidFill>
                  <a:srgbClr val="000000"/>
                </a:solidFill>
                <a:latin typeface="TradeGothic-Light"/>
              </a:rPr>
              <a:t>refl</a:t>
            </a:r>
            <a:r>
              <a:rPr lang="es-ES" sz="1800" b="0" i="0" u="none" strike="noStrike" baseline="0" dirty="0">
                <a:solidFill>
                  <a:srgbClr val="000000"/>
                </a:solidFill>
                <a:latin typeface="TradeGothic-Light"/>
              </a:rPr>
              <a:t> </a:t>
            </a:r>
            <a:r>
              <a:rPr lang="es-ES" sz="1800" b="0" i="0" u="none" strike="noStrike" baseline="0" dirty="0" err="1">
                <a:solidFill>
                  <a:srgbClr val="000000"/>
                </a:solidFill>
                <a:latin typeface="TradeGothic-Light"/>
              </a:rPr>
              <a:t>ejo</a:t>
            </a:r>
            <a:r>
              <a:rPr lang="es-ES" sz="1800" b="0" i="0" u="none" strike="noStrike" baseline="0" dirty="0">
                <a:solidFill>
                  <a:srgbClr val="000000"/>
                </a:solidFill>
                <a:latin typeface="TradeGothic-Light"/>
              </a:rPr>
              <a:t> puede ser registrado como</a:t>
            </a:r>
          </a:p>
          <a:p>
            <a:pPr algn="l"/>
            <a:r>
              <a:rPr lang="es-ES" sz="1800" b="0" i="0" u="none" strike="noStrike" baseline="0" dirty="0" err="1">
                <a:solidFill>
                  <a:srgbClr val="000000"/>
                </a:solidFill>
                <a:latin typeface="TradeGothic-Light"/>
              </a:rPr>
              <a:t>defl</a:t>
            </a:r>
            <a:r>
              <a:rPr lang="es-ES" sz="1800" b="0" i="0" u="none" strike="noStrike" baseline="0" dirty="0">
                <a:solidFill>
                  <a:srgbClr val="000000"/>
                </a:solidFill>
                <a:latin typeface="TradeGothic-Light"/>
              </a:rPr>
              <a:t> </a:t>
            </a:r>
            <a:r>
              <a:rPr lang="es-ES" sz="1800" b="0" i="0" u="none" strike="noStrike" baseline="0" dirty="0" err="1">
                <a:solidFill>
                  <a:srgbClr val="000000"/>
                </a:solidFill>
                <a:latin typeface="TradeGothic-Light"/>
              </a:rPr>
              <a:t>exión</a:t>
            </a:r>
            <a:r>
              <a:rPr lang="es-ES" sz="1800" b="0" i="0" u="none" strike="noStrike" baseline="0" dirty="0">
                <a:solidFill>
                  <a:srgbClr val="000000"/>
                </a:solidFill>
                <a:latin typeface="TradeGothic-Light"/>
              </a:rPr>
              <a:t> positiva o negativa, por eso siempre es conveniente</a:t>
            </a:r>
          </a:p>
          <a:p>
            <a:pPr algn="l"/>
            <a:r>
              <a:rPr lang="es-ES" sz="1800" b="0" i="0" u="none" strike="noStrike" baseline="0" dirty="0">
                <a:solidFill>
                  <a:srgbClr val="000000"/>
                </a:solidFill>
                <a:latin typeface="TradeGothic-Light"/>
              </a:rPr>
              <a:t>informarse antes de comenzar a utilizar un </a:t>
            </a:r>
            <a:r>
              <a:rPr lang="es-ES" sz="1800" b="0" i="0" u="none" strike="noStrike" baseline="0" dirty="0" err="1">
                <a:solidFill>
                  <a:srgbClr val="000000"/>
                </a:solidFill>
                <a:latin typeface="TradeGothic-Light"/>
              </a:rPr>
              <a:t>impedanciómetro</a:t>
            </a:r>
            <a:endParaRPr lang="es-ES" sz="1800" b="0" i="0" u="none" strike="noStrike" baseline="0" dirty="0">
              <a:solidFill>
                <a:srgbClr val="000000"/>
              </a:solidFill>
              <a:latin typeface="TradeGothic-Light"/>
            </a:endParaRPr>
          </a:p>
          <a:p>
            <a:pPr algn="l"/>
            <a:r>
              <a:rPr lang="es-ES" sz="1800" b="0" i="0" u="none" strike="noStrike" baseline="0" dirty="0">
                <a:solidFill>
                  <a:srgbClr val="000000"/>
                </a:solidFill>
                <a:latin typeface="TradeGothic-Light"/>
              </a:rPr>
              <a:t>de </a:t>
            </a:r>
            <a:r>
              <a:rPr lang="es-ES" sz="1800" b="0" i="0" u="none" strike="noStrike" baseline="0" dirty="0" err="1">
                <a:solidFill>
                  <a:srgbClr val="000000"/>
                </a:solidFill>
                <a:latin typeface="TradeGothic-Light"/>
              </a:rPr>
              <a:t>cúal</a:t>
            </a:r>
            <a:r>
              <a:rPr lang="es-ES" sz="1800" b="0" i="0" u="none" strike="noStrike" baseline="0" dirty="0">
                <a:solidFill>
                  <a:srgbClr val="000000"/>
                </a:solidFill>
                <a:latin typeface="TradeGothic-Light"/>
              </a:rPr>
              <a:t> es la morfología normal del </a:t>
            </a:r>
            <a:r>
              <a:rPr lang="es-ES" sz="1800" b="0" i="0" u="none" strike="noStrike" baseline="0" dirty="0" err="1">
                <a:solidFill>
                  <a:srgbClr val="000000"/>
                </a:solidFill>
                <a:latin typeface="TradeGothic-Light"/>
              </a:rPr>
              <a:t>refl</a:t>
            </a:r>
            <a:r>
              <a:rPr lang="es-ES" sz="1800" b="0" i="0" u="none" strike="noStrike" baseline="0" dirty="0">
                <a:solidFill>
                  <a:srgbClr val="000000"/>
                </a:solidFill>
                <a:latin typeface="TradeGothic-Light"/>
              </a:rPr>
              <a:t> </a:t>
            </a:r>
            <a:r>
              <a:rPr lang="es-ES" sz="1800" b="0" i="0" u="none" strike="noStrike" baseline="0" dirty="0" err="1">
                <a:solidFill>
                  <a:srgbClr val="000000"/>
                </a:solidFill>
                <a:latin typeface="TradeGothic-Light"/>
              </a:rPr>
              <a:t>ejo</a:t>
            </a:r>
            <a:r>
              <a:rPr lang="es-ES" sz="1800" b="0" i="0" u="none" strike="noStrike" baseline="0" dirty="0">
                <a:solidFill>
                  <a:srgbClr val="000000"/>
                </a:solidFill>
                <a:latin typeface="TradeGothic-Light"/>
              </a:rPr>
              <a:t>.</a:t>
            </a:r>
          </a:p>
          <a:p>
            <a:pPr algn="l"/>
            <a:r>
              <a:rPr lang="es-ES" sz="1800" b="0" i="0" u="none" strike="noStrike" baseline="0" dirty="0">
                <a:solidFill>
                  <a:srgbClr val="000000"/>
                </a:solidFill>
                <a:latin typeface="TradeGothic-Light"/>
              </a:rPr>
              <a:t>Se estimula durante un segundo de tiempo y aparece</a:t>
            </a:r>
          </a:p>
          <a:p>
            <a:pPr algn="l"/>
            <a:r>
              <a:rPr lang="es-ES" sz="1800" b="0" i="0" u="none" strike="noStrike" baseline="0" dirty="0">
                <a:solidFill>
                  <a:srgbClr val="000000"/>
                </a:solidFill>
                <a:latin typeface="TradeGothic-Light"/>
              </a:rPr>
              <a:t>una disminución de la </a:t>
            </a:r>
            <a:r>
              <a:rPr lang="es-ES" sz="1800" b="0" i="0" u="none" strike="noStrike" baseline="0" dirty="0" err="1">
                <a:solidFill>
                  <a:srgbClr val="000000"/>
                </a:solidFill>
                <a:latin typeface="TradeGothic-Light"/>
              </a:rPr>
              <a:t>compliancia</a:t>
            </a:r>
            <a:r>
              <a:rPr lang="es-ES" sz="1800" b="0" i="0" u="none" strike="noStrike" baseline="0" dirty="0">
                <a:solidFill>
                  <a:srgbClr val="000000"/>
                </a:solidFill>
                <a:latin typeface="TradeGothic-Light"/>
              </a:rPr>
              <a:t> del sistema </a:t>
            </a:r>
            <a:r>
              <a:rPr lang="es-ES" sz="1800" b="0" i="0" u="none" strike="noStrike" baseline="0" dirty="0" err="1">
                <a:solidFill>
                  <a:srgbClr val="000000"/>
                </a:solidFill>
                <a:latin typeface="TradeGothic-Light"/>
              </a:rPr>
              <a:t>tímpanoosicular</a:t>
            </a:r>
            <a:r>
              <a:rPr lang="es-ES" sz="1800" b="0" i="0" u="none" strike="noStrike" baseline="0" dirty="0">
                <a:solidFill>
                  <a:srgbClr val="000000"/>
                </a:solidFill>
                <a:latin typeface="TradeGothic-Light"/>
              </a:rPr>
              <a:t>.</a:t>
            </a:r>
          </a:p>
          <a:p>
            <a:pPr algn="l"/>
            <a:r>
              <a:rPr lang="es-ES" sz="1800" b="0" i="0" u="none" strike="noStrike" baseline="0" dirty="0">
                <a:solidFill>
                  <a:srgbClr val="000000"/>
                </a:solidFill>
                <a:latin typeface="TradeGothic-Light"/>
              </a:rPr>
              <a:t>El </a:t>
            </a:r>
            <a:r>
              <a:rPr lang="es-ES" sz="1800" b="0" i="0" u="none" strike="noStrike" baseline="0" dirty="0" err="1">
                <a:solidFill>
                  <a:srgbClr val="000000"/>
                </a:solidFill>
                <a:latin typeface="TradeGothic-Light"/>
              </a:rPr>
              <a:t>refl</a:t>
            </a:r>
            <a:r>
              <a:rPr lang="es-ES" sz="1800" b="0" i="0" u="none" strike="noStrike" baseline="0" dirty="0">
                <a:solidFill>
                  <a:srgbClr val="000000"/>
                </a:solidFill>
                <a:latin typeface="TradeGothic-Light"/>
              </a:rPr>
              <a:t> </a:t>
            </a:r>
            <a:r>
              <a:rPr lang="es-ES" sz="1800" b="0" i="0" u="none" strike="noStrike" baseline="0" dirty="0" err="1">
                <a:solidFill>
                  <a:srgbClr val="000000"/>
                </a:solidFill>
                <a:latin typeface="TradeGothic-Light"/>
              </a:rPr>
              <a:t>ejo</a:t>
            </a:r>
            <a:r>
              <a:rPr lang="es-ES" sz="1800" b="0" i="0" u="none" strike="noStrike" baseline="0" dirty="0">
                <a:solidFill>
                  <a:srgbClr val="000000"/>
                </a:solidFill>
                <a:latin typeface="TradeGothic-Light"/>
              </a:rPr>
              <a:t> normal es indicativo de una indemnidad</a:t>
            </a:r>
          </a:p>
          <a:p>
            <a:pPr algn="l"/>
            <a:r>
              <a:rPr lang="es-ES" sz="1800" b="0" i="0" u="none" strike="noStrike" baseline="0" dirty="0">
                <a:solidFill>
                  <a:srgbClr val="000000"/>
                </a:solidFill>
                <a:latin typeface="TradeGothic-Light"/>
              </a:rPr>
              <a:t>del arco </a:t>
            </a:r>
            <a:r>
              <a:rPr lang="es-ES" sz="1800" b="0" i="0" u="none" strike="noStrike" baseline="0" dirty="0" err="1">
                <a:solidFill>
                  <a:srgbClr val="000000"/>
                </a:solidFill>
                <a:latin typeface="TradeGothic-Light"/>
              </a:rPr>
              <a:t>refl</a:t>
            </a:r>
            <a:r>
              <a:rPr lang="es-ES" sz="1800" b="0" i="0" u="none" strike="noStrike" baseline="0" dirty="0">
                <a:solidFill>
                  <a:srgbClr val="000000"/>
                </a:solidFill>
                <a:latin typeface="TradeGothic-Light"/>
              </a:rPr>
              <a:t> </a:t>
            </a:r>
            <a:r>
              <a:rPr lang="es-ES" sz="1800" b="0" i="0" u="none" strike="noStrike" baseline="0" dirty="0" err="1">
                <a:solidFill>
                  <a:srgbClr val="000000"/>
                </a:solidFill>
                <a:latin typeface="TradeGothic-Light"/>
              </a:rPr>
              <a:t>ejo</a:t>
            </a:r>
            <a:r>
              <a:rPr lang="es-ES" sz="1800" b="0" i="0" u="none" strike="noStrike" baseline="0" dirty="0">
                <a:solidFill>
                  <a:srgbClr val="000000"/>
                </a:solidFill>
                <a:latin typeface="TradeGothic-Light"/>
              </a:rPr>
              <a:t> expuesto, pero puede aparecer tanto</a:t>
            </a:r>
          </a:p>
          <a:p>
            <a:pPr algn="l"/>
            <a:r>
              <a:rPr lang="es-ES" sz="1800" b="0" i="0" u="none" strike="noStrike" baseline="0" dirty="0">
                <a:solidFill>
                  <a:srgbClr val="000000"/>
                </a:solidFill>
                <a:latin typeface="TradeGothic-Light"/>
              </a:rPr>
              <a:t>en audición normal como en hipoacusias neurosensoriales</a:t>
            </a:r>
          </a:p>
          <a:p>
            <a:pPr algn="l"/>
            <a:r>
              <a:rPr lang="es-ES" sz="1800" b="0" i="0" u="none" strike="noStrike" baseline="0" dirty="0">
                <a:solidFill>
                  <a:srgbClr val="000000"/>
                </a:solidFill>
                <a:latin typeface="TradeGothic-Light"/>
              </a:rPr>
              <a:t>cocleares, de ahí que no es siempre indicativo de</a:t>
            </a:r>
          </a:p>
          <a:p>
            <a:pPr algn="l"/>
            <a:r>
              <a:rPr lang="es-CO" sz="1800" b="0" i="0" u="none" strike="noStrike" baseline="0" dirty="0" err="1">
                <a:solidFill>
                  <a:srgbClr val="000000"/>
                </a:solidFill>
                <a:latin typeface="TradeGothic-Light"/>
              </a:rPr>
              <a:t>normoacusia</a:t>
            </a:r>
            <a:r>
              <a:rPr lang="es-CO" sz="1800" b="0" i="0" u="none" strike="noStrike" baseline="0" dirty="0">
                <a:solidFill>
                  <a:srgbClr val="000000"/>
                </a:solidFill>
                <a:latin typeface="TradeGothic-Light"/>
              </a:rPr>
              <a:t>.</a:t>
            </a:r>
          </a:p>
          <a:p>
            <a:pPr algn="l"/>
            <a:r>
              <a:rPr lang="es-ES" sz="1800" b="0" i="1" u="none" strike="noStrike" baseline="0" dirty="0" err="1">
                <a:solidFill>
                  <a:srgbClr val="000000"/>
                </a:solidFill>
                <a:latin typeface="TradeGothic-LightOblique"/>
              </a:rPr>
              <a:t>Refl</a:t>
            </a:r>
            <a:r>
              <a:rPr lang="es-ES" sz="1800" b="0" i="1" u="none" strike="noStrike" baseline="0" dirty="0">
                <a:solidFill>
                  <a:srgbClr val="000000"/>
                </a:solidFill>
                <a:latin typeface="TradeGothic-LightOblique"/>
              </a:rPr>
              <a:t> </a:t>
            </a:r>
            <a:r>
              <a:rPr lang="es-ES" sz="1800" b="0" i="1" u="none" strike="noStrike" baseline="0" dirty="0" err="1">
                <a:solidFill>
                  <a:srgbClr val="000000"/>
                </a:solidFill>
                <a:latin typeface="TradeGothic-LightOblique"/>
              </a:rPr>
              <a:t>ejo</a:t>
            </a:r>
            <a:r>
              <a:rPr lang="es-ES" sz="1800" b="0" i="1" u="none" strike="noStrike" baseline="0" dirty="0">
                <a:solidFill>
                  <a:srgbClr val="000000"/>
                </a:solidFill>
                <a:latin typeface="TradeGothic-LightOblique"/>
              </a:rPr>
              <a:t> ausente, </a:t>
            </a:r>
            <a:r>
              <a:rPr lang="es-ES" sz="1800" b="0" i="0" u="none" strike="noStrike" baseline="0" dirty="0">
                <a:solidFill>
                  <a:srgbClr val="000000"/>
                </a:solidFill>
                <a:latin typeface="TradeGothic-Light"/>
              </a:rPr>
              <a:t>no existe </a:t>
            </a:r>
            <a:r>
              <a:rPr lang="es-ES" sz="1800" b="0" i="0" u="none" strike="noStrike" baseline="0" dirty="0" err="1">
                <a:solidFill>
                  <a:srgbClr val="000000"/>
                </a:solidFill>
                <a:latin typeface="TradeGothic-Light"/>
              </a:rPr>
              <a:t>modifi</a:t>
            </a:r>
            <a:r>
              <a:rPr lang="es-ES" sz="1800" b="0" i="0" u="none" strike="noStrike" baseline="0" dirty="0">
                <a:solidFill>
                  <a:srgbClr val="000000"/>
                </a:solidFill>
                <a:latin typeface="TradeGothic-Light"/>
              </a:rPr>
              <a:t> </a:t>
            </a:r>
            <a:r>
              <a:rPr lang="es-ES" sz="1800" b="0" i="0" u="none" strike="noStrike" baseline="0" dirty="0" err="1">
                <a:solidFill>
                  <a:srgbClr val="000000"/>
                </a:solidFill>
                <a:latin typeface="TradeGothic-Light"/>
              </a:rPr>
              <a:t>cación</a:t>
            </a:r>
            <a:r>
              <a:rPr lang="es-ES" sz="1800" b="0" i="0" u="none" strike="noStrike" baseline="0" dirty="0">
                <a:solidFill>
                  <a:srgbClr val="000000"/>
                </a:solidFill>
                <a:latin typeface="TradeGothic-Light"/>
              </a:rPr>
              <a:t> de la línea de</a:t>
            </a:r>
          </a:p>
          <a:p>
            <a:pPr algn="l"/>
            <a:r>
              <a:rPr lang="es-ES" sz="1800" b="0" i="0" u="none" strike="noStrike" baseline="0" dirty="0">
                <a:solidFill>
                  <a:srgbClr val="000000"/>
                </a:solidFill>
                <a:latin typeface="TradeGothic-Light"/>
              </a:rPr>
              <a:t>base tras la estimulación a la máxima intensidad posible.</a:t>
            </a:r>
          </a:p>
          <a:p>
            <a:pPr algn="l"/>
            <a:r>
              <a:rPr lang="es-ES" sz="1800" b="0" i="0" u="none" strike="noStrike" baseline="0" dirty="0">
                <a:solidFill>
                  <a:srgbClr val="000000"/>
                </a:solidFill>
                <a:latin typeface="TradeGothic-Light"/>
              </a:rPr>
              <a:t>Es indicativo de posible ocupación de oído medio, por</a:t>
            </a:r>
          </a:p>
          <a:p>
            <a:pPr algn="l"/>
            <a:r>
              <a:rPr lang="es-ES" sz="1800" b="0" i="0" u="none" strike="noStrike" baseline="0" dirty="0">
                <a:solidFill>
                  <a:srgbClr val="000000"/>
                </a:solidFill>
                <a:latin typeface="TradeGothic-Light"/>
              </a:rPr>
              <a:t>tanto aparece en las hipoacusias de transmisión por otitis</a:t>
            </a:r>
          </a:p>
          <a:p>
            <a:pPr algn="l"/>
            <a:r>
              <a:rPr lang="es-ES" sz="1800" b="0" i="0" u="none" strike="noStrike" baseline="0" dirty="0">
                <a:solidFill>
                  <a:srgbClr val="000000"/>
                </a:solidFill>
                <a:latin typeface="TradeGothic-Light"/>
              </a:rPr>
              <a:t>serosa, también en la fi </a:t>
            </a:r>
            <a:r>
              <a:rPr lang="es-ES" sz="1800" b="0" i="0" u="none" strike="noStrike" baseline="0" dirty="0" err="1">
                <a:solidFill>
                  <a:srgbClr val="000000"/>
                </a:solidFill>
                <a:latin typeface="TradeGothic-Light"/>
              </a:rPr>
              <a:t>jación</a:t>
            </a:r>
            <a:r>
              <a:rPr lang="es-ES" sz="1800" b="0" i="0" u="none" strike="noStrike" baseline="0" dirty="0">
                <a:solidFill>
                  <a:srgbClr val="000000"/>
                </a:solidFill>
                <a:latin typeface="TradeGothic-Light"/>
              </a:rPr>
              <a:t> de cadena osicular</a:t>
            </a:r>
          </a:p>
          <a:p>
            <a:pPr algn="l"/>
            <a:r>
              <a:rPr lang="es-ES" sz="1800" b="0" i="0" u="none" strike="noStrike" baseline="0" dirty="0">
                <a:solidFill>
                  <a:srgbClr val="000000"/>
                </a:solidFill>
                <a:latin typeface="TradeGothic-Light"/>
              </a:rPr>
              <a:t>como la otosclerosis y en hipoacusias neurosensoriales</a:t>
            </a:r>
          </a:p>
          <a:p>
            <a:pPr algn="l"/>
            <a:r>
              <a:rPr lang="es-ES" sz="1800" b="0" i="0" u="none" strike="noStrike" baseline="0" dirty="0" err="1">
                <a:solidFill>
                  <a:srgbClr val="000000"/>
                </a:solidFill>
                <a:latin typeface="TradeGothic-Light"/>
              </a:rPr>
              <a:t>retrococleares</a:t>
            </a:r>
            <a:r>
              <a:rPr lang="es-ES" sz="1800" b="0" i="0" u="none" strike="noStrike" baseline="0" dirty="0">
                <a:solidFill>
                  <a:srgbClr val="000000"/>
                </a:solidFill>
                <a:latin typeface="TradeGothic-Light"/>
              </a:rPr>
              <a:t> y en las de grado severo y profundo.</a:t>
            </a:r>
          </a:p>
          <a:p>
            <a:pPr algn="l"/>
            <a:r>
              <a:rPr lang="es-ES" sz="1800" b="0" i="0" u="none" strike="noStrike" baseline="0" dirty="0">
                <a:solidFill>
                  <a:srgbClr val="549200"/>
                </a:solidFill>
                <a:latin typeface="ZapfDingbats"/>
              </a:rPr>
              <a:t>■ </a:t>
            </a:r>
            <a:r>
              <a:rPr lang="es-ES" sz="1800" b="0" i="1" u="none" strike="noStrike" baseline="0" dirty="0" err="1">
                <a:solidFill>
                  <a:srgbClr val="000000"/>
                </a:solidFill>
                <a:latin typeface="TradeGothic-LightOblique"/>
              </a:rPr>
              <a:t>Refl</a:t>
            </a:r>
            <a:r>
              <a:rPr lang="es-ES" sz="1800" b="0" i="1" u="none" strike="noStrike" baseline="0" dirty="0">
                <a:solidFill>
                  <a:srgbClr val="000000"/>
                </a:solidFill>
                <a:latin typeface="TradeGothic-LightOblique"/>
              </a:rPr>
              <a:t> </a:t>
            </a:r>
            <a:r>
              <a:rPr lang="es-ES" sz="1800" b="0" i="1" u="none" strike="noStrike" baseline="0" dirty="0" err="1">
                <a:solidFill>
                  <a:srgbClr val="000000"/>
                </a:solidFill>
                <a:latin typeface="TradeGothic-LightOblique"/>
              </a:rPr>
              <a:t>ejo</a:t>
            </a:r>
            <a:r>
              <a:rPr lang="es-ES" sz="1800" b="0" i="1" u="none" strike="noStrike" baseline="0" dirty="0">
                <a:solidFill>
                  <a:srgbClr val="000000"/>
                </a:solidFill>
                <a:latin typeface="TradeGothic-LightOblique"/>
              </a:rPr>
              <a:t> “</a:t>
            </a:r>
            <a:r>
              <a:rPr lang="es-ES" sz="1800" b="0" i="1" u="none" strike="noStrike" baseline="0" dirty="0" err="1">
                <a:solidFill>
                  <a:srgbClr val="000000"/>
                </a:solidFill>
                <a:latin typeface="TradeGothic-LightOblique"/>
              </a:rPr>
              <a:t>on</a:t>
            </a:r>
            <a:r>
              <a:rPr lang="es-ES" sz="1800" b="0" i="1" u="none" strike="noStrike" baseline="0" dirty="0">
                <a:solidFill>
                  <a:srgbClr val="000000"/>
                </a:solidFill>
                <a:latin typeface="TradeGothic-LightOblique"/>
              </a:rPr>
              <a:t>-off”, </a:t>
            </a:r>
            <a:r>
              <a:rPr lang="es-ES" sz="1800" b="0" i="0" u="none" strike="noStrike" baseline="0" dirty="0">
                <a:solidFill>
                  <a:srgbClr val="000000"/>
                </a:solidFill>
                <a:latin typeface="TradeGothic-Light"/>
              </a:rPr>
              <a:t>existe una </a:t>
            </a:r>
            <a:r>
              <a:rPr lang="es-ES" sz="1800" b="0" i="0" u="none" strike="noStrike" baseline="0" dirty="0" err="1">
                <a:solidFill>
                  <a:srgbClr val="000000"/>
                </a:solidFill>
                <a:latin typeface="TradeGothic-Light"/>
              </a:rPr>
              <a:t>defl</a:t>
            </a:r>
            <a:r>
              <a:rPr lang="es-ES" sz="1800" b="0" i="0" u="none" strike="noStrike" baseline="0" dirty="0">
                <a:solidFill>
                  <a:srgbClr val="000000"/>
                </a:solidFill>
                <a:latin typeface="TradeGothic-Light"/>
              </a:rPr>
              <a:t> </a:t>
            </a:r>
            <a:r>
              <a:rPr lang="es-ES" sz="1800" b="0" i="0" u="none" strike="noStrike" baseline="0" dirty="0" err="1">
                <a:solidFill>
                  <a:srgbClr val="000000"/>
                </a:solidFill>
                <a:latin typeface="TradeGothic-Light"/>
              </a:rPr>
              <a:t>exión</a:t>
            </a:r>
            <a:r>
              <a:rPr lang="es-ES" sz="1800" b="0" i="0" u="none" strike="noStrike" baseline="0" dirty="0">
                <a:solidFill>
                  <a:srgbClr val="000000"/>
                </a:solidFill>
                <a:latin typeface="TradeGothic-Light"/>
              </a:rPr>
              <a:t> negativa al principio</a:t>
            </a:r>
          </a:p>
          <a:p>
            <a:pPr algn="l"/>
            <a:r>
              <a:rPr lang="es-ES" sz="1800" b="0" i="0" u="none" strike="noStrike" baseline="0" dirty="0">
                <a:solidFill>
                  <a:srgbClr val="000000"/>
                </a:solidFill>
                <a:latin typeface="TradeGothic-Light"/>
              </a:rPr>
              <a:t>y al fi </a:t>
            </a:r>
            <a:r>
              <a:rPr lang="es-ES" sz="1800" b="0" i="0" u="none" strike="noStrike" baseline="0" dirty="0" err="1">
                <a:solidFill>
                  <a:srgbClr val="000000"/>
                </a:solidFill>
                <a:latin typeface="TradeGothic-Light"/>
              </a:rPr>
              <a:t>nal</a:t>
            </a:r>
            <a:r>
              <a:rPr lang="es-ES" sz="1800" b="0" i="0" u="none" strike="noStrike" baseline="0" dirty="0">
                <a:solidFill>
                  <a:srgbClr val="000000"/>
                </a:solidFill>
                <a:latin typeface="TradeGothic-Light"/>
              </a:rPr>
              <a:t> del registro del </a:t>
            </a:r>
            <a:r>
              <a:rPr lang="es-ES" sz="1800" b="0" i="0" u="none" strike="noStrike" baseline="0" dirty="0" err="1">
                <a:solidFill>
                  <a:srgbClr val="000000"/>
                </a:solidFill>
                <a:latin typeface="TradeGothic-Light"/>
              </a:rPr>
              <a:t>refl</a:t>
            </a:r>
            <a:r>
              <a:rPr lang="es-ES" sz="1800" b="0" i="0" u="none" strike="noStrike" baseline="0" dirty="0">
                <a:solidFill>
                  <a:srgbClr val="000000"/>
                </a:solidFill>
                <a:latin typeface="TradeGothic-Light"/>
              </a:rPr>
              <a:t> </a:t>
            </a:r>
            <a:r>
              <a:rPr lang="es-ES" sz="1800" b="0" i="0" u="none" strike="noStrike" baseline="0" dirty="0" err="1">
                <a:solidFill>
                  <a:srgbClr val="000000"/>
                </a:solidFill>
                <a:latin typeface="TradeGothic-Light"/>
              </a:rPr>
              <a:t>ejo</a:t>
            </a:r>
            <a:r>
              <a:rPr lang="es-ES" sz="1800" b="0" i="0" u="none" strike="noStrike" baseline="0" dirty="0">
                <a:solidFill>
                  <a:srgbClr val="000000"/>
                </a:solidFill>
                <a:latin typeface="TradeGothic-Light"/>
              </a:rPr>
              <a:t>. Es indicativo de posible</a:t>
            </a:r>
          </a:p>
          <a:p>
            <a:pPr algn="l"/>
            <a:r>
              <a:rPr lang="es-ES" sz="1800" b="0" i="0" u="none" strike="noStrike" baseline="0" dirty="0">
                <a:solidFill>
                  <a:srgbClr val="000000"/>
                </a:solidFill>
                <a:latin typeface="TradeGothic-Light"/>
              </a:rPr>
              <a:t>proceso de fi </a:t>
            </a:r>
            <a:r>
              <a:rPr lang="es-ES" sz="1800" b="0" i="0" u="none" strike="noStrike" baseline="0" dirty="0" err="1">
                <a:solidFill>
                  <a:srgbClr val="000000"/>
                </a:solidFill>
                <a:latin typeface="TradeGothic-Light"/>
              </a:rPr>
              <a:t>jación</a:t>
            </a:r>
            <a:r>
              <a:rPr lang="es-ES" sz="1800" b="0" i="0" u="none" strike="noStrike" baseline="0" dirty="0">
                <a:solidFill>
                  <a:srgbClr val="000000"/>
                </a:solidFill>
                <a:latin typeface="TradeGothic-Light"/>
              </a:rPr>
              <a:t> incipiente de cadena (otosclerosis</a:t>
            </a:r>
          </a:p>
          <a:p>
            <a:pPr algn="l"/>
            <a:r>
              <a:rPr lang="es-CO" sz="1800" b="0" i="0" u="none" strike="noStrike" baseline="0" dirty="0">
                <a:solidFill>
                  <a:srgbClr val="000000"/>
                </a:solidFill>
                <a:latin typeface="TradeGothic-Light"/>
              </a:rPr>
              <a:t>inicial o subclínica).</a:t>
            </a:r>
            <a:endParaRPr lang="es-ES" sz="1800" b="0" i="0" u="none" strike="noStrike" baseline="0" dirty="0">
              <a:solidFill>
                <a:srgbClr val="000000"/>
              </a:solidFill>
              <a:latin typeface="TradeGothic-Light"/>
            </a:endParaRPr>
          </a:p>
        </p:txBody>
      </p:sp>
      <p:sp>
        <p:nvSpPr>
          <p:cNvPr id="4" name="Marcador de número de diapositiva 3"/>
          <p:cNvSpPr>
            <a:spLocks noGrp="1"/>
          </p:cNvSpPr>
          <p:nvPr>
            <p:ph type="sldNum" sz="quarter" idx="5"/>
          </p:nvPr>
        </p:nvSpPr>
        <p:spPr/>
        <p:txBody>
          <a:bodyPr/>
          <a:lstStyle/>
          <a:p>
            <a:fld id="{E1C5C2F1-6563-4A88-953D-A7FCDF993984}" type="slidenum">
              <a:rPr lang="es-CO" smtClean="0"/>
              <a:t>29</a:t>
            </a:fld>
            <a:endParaRPr lang="es-CO"/>
          </a:p>
        </p:txBody>
      </p:sp>
    </p:spTree>
    <p:extLst>
      <p:ext uri="{BB962C8B-B14F-4D97-AF65-F5344CB8AC3E}">
        <p14:creationId xmlns:p14="http://schemas.microsoft.com/office/powerpoint/2010/main" val="4608422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lvl="0" indent="0" algn="l" rtl="0">
              <a:spcBef>
                <a:spcPts val="0"/>
              </a:spcBef>
              <a:spcAft>
                <a:spcPts val="0"/>
              </a:spcAft>
              <a:buNone/>
            </a:pPr>
            <a:r>
              <a:rPr lang="es-ES" dirty="0"/>
              <a:t>DEFINICION</a:t>
            </a:r>
          </a:p>
          <a:p>
            <a:pPr marL="0" lvl="0" indent="0" algn="l" rtl="0">
              <a:spcBef>
                <a:spcPts val="0"/>
              </a:spcBef>
              <a:spcAft>
                <a:spcPts val="0"/>
              </a:spcAft>
              <a:buNone/>
            </a:pPr>
            <a:r>
              <a:rPr lang="es-ES" dirty="0"/>
              <a:t>Son sonidos de baja intensidad que provienen del </a:t>
            </a:r>
            <a:r>
              <a:rPr lang="es-ES" dirty="0" err="1"/>
              <a:t>oido</a:t>
            </a:r>
            <a:r>
              <a:rPr lang="es-ES" dirty="0"/>
              <a:t> interno, producidos por la </a:t>
            </a:r>
            <a:r>
              <a:rPr lang="es-ES" dirty="0" err="1"/>
              <a:t>contraccion</a:t>
            </a:r>
            <a:r>
              <a:rPr lang="es-ES" dirty="0"/>
              <a:t> de las CCE, los cuales pueden ser medidos en el CAE. Pueden ocurrir de manera espontanea ( sin utilidad </a:t>
            </a:r>
            <a:r>
              <a:rPr lang="es-ES" dirty="0" err="1"/>
              <a:t>clinica</a:t>
            </a:r>
            <a:r>
              <a:rPr lang="es-ES" dirty="0"/>
              <a:t>, se presentan solo en el 80% de normo oyentes)  o posterior a la presentación de un estimulo.</a:t>
            </a:r>
            <a:r>
              <a:rPr lang="es-ES" sz="1200" b="1" dirty="0"/>
              <a:t> </a:t>
            </a:r>
          </a:p>
          <a:p>
            <a:pPr marL="0" lvl="0" indent="0" algn="l" rtl="0">
              <a:spcBef>
                <a:spcPts val="0"/>
              </a:spcBef>
              <a:spcAft>
                <a:spcPts val="0"/>
              </a:spcAft>
              <a:buNone/>
            </a:pPr>
            <a:endParaRPr lang="es-ES" dirty="0"/>
          </a:p>
          <a:p>
            <a:pPr marL="0" lvl="0" indent="0" algn="l" rtl="0">
              <a:spcBef>
                <a:spcPts val="0"/>
              </a:spcBef>
              <a:spcAft>
                <a:spcPts val="0"/>
              </a:spcAft>
              <a:buNone/>
            </a:pPr>
            <a:r>
              <a:rPr lang="es-ES" sz="1200" dirty="0">
                <a:solidFill>
                  <a:schemeClr val="dk1"/>
                </a:solidFill>
                <a:latin typeface="Calibri"/>
                <a:ea typeface="Calibri"/>
                <a:cs typeface="Calibri"/>
                <a:sym typeface="Calibri"/>
              </a:rPr>
              <a:t>Son vibraciones mecánicas generadas en la </a:t>
            </a:r>
            <a:r>
              <a:rPr lang="es-ES" sz="1200" dirty="0" err="1">
                <a:solidFill>
                  <a:schemeClr val="dk1"/>
                </a:solidFill>
                <a:latin typeface="Calibri"/>
                <a:ea typeface="Calibri"/>
                <a:cs typeface="Calibri"/>
                <a:sym typeface="Calibri"/>
              </a:rPr>
              <a:t>coclea</a:t>
            </a:r>
            <a:r>
              <a:rPr lang="es-ES" sz="1200" dirty="0">
                <a:solidFill>
                  <a:schemeClr val="dk1"/>
                </a:solidFill>
                <a:latin typeface="Calibri"/>
                <a:ea typeface="Calibri"/>
                <a:cs typeface="Calibri"/>
                <a:sym typeface="Calibri"/>
              </a:rPr>
              <a:t> que se transmite a los fluidos cocleares, al oído medio y al oído externo , cae, donde pueden ser registrados por un micrófono, sonidos débiles atreves de la cadena </a:t>
            </a:r>
            <a:r>
              <a:rPr lang="es-ES" sz="1200" dirty="0" err="1">
                <a:solidFill>
                  <a:schemeClr val="dk1"/>
                </a:solidFill>
                <a:latin typeface="Calibri"/>
                <a:ea typeface="Calibri"/>
                <a:cs typeface="Calibri"/>
                <a:sym typeface="Calibri"/>
              </a:rPr>
              <a:t>aoscular</a:t>
            </a:r>
            <a:r>
              <a:rPr lang="es-ES" sz="1200" dirty="0">
                <a:solidFill>
                  <a:schemeClr val="dk1"/>
                </a:solidFill>
                <a:latin typeface="Calibri"/>
                <a:ea typeface="Calibri"/>
                <a:cs typeface="Calibri"/>
                <a:sym typeface="Calibri"/>
              </a:rPr>
              <a:t>, la </a:t>
            </a:r>
            <a:r>
              <a:rPr lang="es-ES" sz="1200" dirty="0" err="1">
                <a:solidFill>
                  <a:schemeClr val="dk1"/>
                </a:solidFill>
                <a:latin typeface="Calibri"/>
                <a:ea typeface="Calibri"/>
                <a:cs typeface="Calibri"/>
                <a:sym typeface="Calibri"/>
              </a:rPr>
              <a:t>mt</a:t>
            </a:r>
            <a:r>
              <a:rPr lang="es-ES" sz="1200" dirty="0">
                <a:solidFill>
                  <a:schemeClr val="dk1"/>
                </a:solidFill>
                <a:latin typeface="Calibri"/>
                <a:ea typeface="Calibri"/>
                <a:cs typeface="Calibri"/>
                <a:sym typeface="Calibri"/>
              </a:rPr>
              <a:t> y el cae.</a:t>
            </a:r>
            <a:endParaRPr lang="es-ES" dirty="0"/>
          </a:p>
          <a:p>
            <a:pPr marL="0" lvl="0" indent="0" algn="l" rtl="0">
              <a:spcBef>
                <a:spcPts val="0"/>
              </a:spcBef>
              <a:spcAft>
                <a:spcPts val="0"/>
              </a:spcAft>
              <a:buNone/>
            </a:pPr>
            <a:r>
              <a:rPr lang="es-ES" sz="1200" dirty="0">
                <a:solidFill>
                  <a:schemeClr val="dk1"/>
                </a:solidFill>
                <a:latin typeface="Calibri"/>
                <a:ea typeface="Calibri"/>
                <a:cs typeface="Calibri"/>
                <a:sym typeface="Calibri"/>
              </a:rPr>
              <a:t>Pueden ser:</a:t>
            </a:r>
            <a:endParaRPr lang="es-ES" dirty="0"/>
          </a:p>
          <a:p>
            <a:pPr marL="0" lvl="0" indent="0" algn="l" rtl="0">
              <a:spcBef>
                <a:spcPts val="0"/>
              </a:spcBef>
              <a:spcAft>
                <a:spcPts val="0"/>
              </a:spcAft>
              <a:buNone/>
            </a:pPr>
            <a:r>
              <a:rPr lang="es-ES" sz="1200" dirty="0">
                <a:solidFill>
                  <a:schemeClr val="dk1"/>
                </a:solidFill>
                <a:latin typeface="Calibri"/>
                <a:ea typeface="Calibri"/>
                <a:cs typeface="Calibri"/>
                <a:sym typeface="Calibri"/>
              </a:rPr>
              <a:t>-Espontaneas: sonidos continuos emitidos por el oído en ausencia de </a:t>
            </a:r>
            <a:r>
              <a:rPr lang="es-ES" sz="1200" dirty="0" err="1">
                <a:solidFill>
                  <a:schemeClr val="dk1"/>
                </a:solidFill>
                <a:latin typeface="Calibri"/>
                <a:ea typeface="Calibri"/>
                <a:cs typeface="Calibri"/>
                <a:sym typeface="Calibri"/>
              </a:rPr>
              <a:t>stimulo</a:t>
            </a:r>
            <a:r>
              <a:rPr lang="es-ES" sz="1200" dirty="0">
                <a:solidFill>
                  <a:schemeClr val="dk1"/>
                </a:solidFill>
                <a:latin typeface="Calibri"/>
                <a:ea typeface="Calibri"/>
                <a:cs typeface="Calibri"/>
                <a:sym typeface="Calibri"/>
              </a:rPr>
              <a:t> </a:t>
            </a:r>
            <a:r>
              <a:rPr lang="es-ES" sz="1200" dirty="0" err="1">
                <a:solidFill>
                  <a:schemeClr val="dk1"/>
                </a:solidFill>
                <a:latin typeface="Calibri"/>
                <a:ea typeface="Calibri"/>
                <a:cs typeface="Calibri"/>
                <a:sym typeface="Calibri"/>
              </a:rPr>
              <a:t>austico</a:t>
            </a:r>
            <a:endParaRPr lang="es-ES" sz="1200" dirty="0">
              <a:solidFill>
                <a:schemeClr val="dk1"/>
              </a:solidFill>
              <a:latin typeface="Calibri"/>
              <a:ea typeface="Calibri"/>
              <a:cs typeface="Calibri"/>
              <a:sym typeface="Calibri"/>
            </a:endParaRPr>
          </a:p>
          <a:p>
            <a:pPr marL="0" lvl="0" indent="0" algn="l" rtl="0">
              <a:spcBef>
                <a:spcPts val="0"/>
              </a:spcBef>
              <a:spcAft>
                <a:spcPts val="0"/>
              </a:spcAft>
              <a:buNone/>
            </a:pPr>
            <a:r>
              <a:rPr lang="es-ES" sz="1200" dirty="0">
                <a:solidFill>
                  <a:schemeClr val="dk1"/>
                </a:solidFill>
                <a:latin typeface="Calibri"/>
                <a:ea typeface="Calibri"/>
                <a:cs typeface="Calibri"/>
                <a:sym typeface="Calibri"/>
              </a:rPr>
              <a:t>-Las </a:t>
            </a:r>
            <a:r>
              <a:rPr lang="es-ES" sz="1200" dirty="0" err="1">
                <a:solidFill>
                  <a:schemeClr val="dk1"/>
                </a:solidFill>
                <a:latin typeface="Calibri"/>
                <a:ea typeface="Calibri"/>
                <a:cs typeface="Calibri"/>
                <a:sym typeface="Calibri"/>
              </a:rPr>
              <a:t>transientes</a:t>
            </a:r>
            <a:r>
              <a:rPr lang="es-ES" sz="1200" dirty="0">
                <a:solidFill>
                  <a:schemeClr val="dk1"/>
                </a:solidFill>
                <a:latin typeface="Calibri"/>
                <a:ea typeface="Calibri"/>
                <a:cs typeface="Calibri"/>
                <a:sym typeface="Calibri"/>
              </a:rPr>
              <a:t>: identificadas luego de aplicar un estimulo en el oído. </a:t>
            </a:r>
            <a:endParaRPr lang="es-ES" dirty="0"/>
          </a:p>
          <a:p>
            <a:pPr marL="0" lvl="0" indent="0" algn="l" rtl="0">
              <a:spcBef>
                <a:spcPts val="0"/>
              </a:spcBef>
              <a:spcAft>
                <a:spcPts val="0"/>
              </a:spcAft>
              <a:buNone/>
            </a:pPr>
            <a:r>
              <a:rPr lang="es-ES" sz="1200" dirty="0">
                <a:solidFill>
                  <a:schemeClr val="dk1"/>
                </a:solidFill>
                <a:latin typeface="Calibri"/>
                <a:ea typeface="Calibri"/>
                <a:cs typeface="Calibri"/>
                <a:sym typeface="Calibri"/>
              </a:rPr>
              <a:t>Se puede usar estimulo </a:t>
            </a:r>
            <a:r>
              <a:rPr lang="es-ES" sz="1200" dirty="0" err="1">
                <a:solidFill>
                  <a:schemeClr val="dk1"/>
                </a:solidFill>
                <a:latin typeface="Calibri"/>
                <a:ea typeface="Calibri"/>
                <a:cs typeface="Calibri"/>
                <a:sym typeface="Calibri"/>
              </a:rPr>
              <a:t>click</a:t>
            </a:r>
            <a:r>
              <a:rPr lang="es-ES" sz="1200" dirty="0">
                <a:solidFill>
                  <a:schemeClr val="dk1"/>
                </a:solidFill>
                <a:latin typeface="Calibri"/>
                <a:ea typeface="Calibri"/>
                <a:cs typeface="Calibri"/>
                <a:sym typeface="Calibri"/>
              </a:rPr>
              <a:t>: estimulo corto de banda ancha, estimula toda la </a:t>
            </a:r>
            <a:r>
              <a:rPr lang="es-ES" sz="1200" dirty="0" err="1">
                <a:solidFill>
                  <a:schemeClr val="dk1"/>
                </a:solidFill>
                <a:latin typeface="Calibri"/>
                <a:ea typeface="Calibri"/>
                <a:cs typeface="Calibri"/>
                <a:sym typeface="Calibri"/>
              </a:rPr>
              <a:t>coclea</a:t>
            </a:r>
            <a:r>
              <a:rPr lang="es-ES" sz="1200" dirty="0">
                <a:solidFill>
                  <a:schemeClr val="dk1"/>
                </a:solidFill>
                <a:latin typeface="Calibri"/>
                <a:ea typeface="Calibri"/>
                <a:cs typeface="Calibri"/>
                <a:sym typeface="Calibri"/>
              </a:rPr>
              <a:t>, dan indicación del estado coclear.</a:t>
            </a:r>
            <a:endParaRPr lang="es-ES" dirty="0"/>
          </a:p>
          <a:p>
            <a:pPr marL="0" lvl="0" indent="0" algn="l" rtl="0">
              <a:spcBef>
                <a:spcPts val="0"/>
              </a:spcBef>
              <a:spcAft>
                <a:spcPts val="0"/>
              </a:spcAft>
              <a:buNone/>
            </a:pPr>
            <a:r>
              <a:rPr lang="es-ES" sz="1200" dirty="0">
                <a:solidFill>
                  <a:schemeClr val="dk1"/>
                </a:solidFill>
                <a:latin typeface="Calibri"/>
                <a:ea typeface="Calibri"/>
                <a:cs typeface="Calibri"/>
                <a:sym typeface="Calibri"/>
              </a:rPr>
              <a:t>Para que se generen </a:t>
            </a:r>
            <a:r>
              <a:rPr lang="es-ES" sz="1200" dirty="0" err="1">
                <a:solidFill>
                  <a:schemeClr val="dk1"/>
                </a:solidFill>
                <a:latin typeface="Calibri"/>
                <a:ea typeface="Calibri"/>
                <a:cs typeface="Calibri"/>
                <a:sym typeface="Calibri"/>
              </a:rPr>
              <a:t>ls</a:t>
            </a:r>
            <a:r>
              <a:rPr lang="es-ES" sz="1200" dirty="0">
                <a:solidFill>
                  <a:schemeClr val="dk1"/>
                </a:solidFill>
                <a:latin typeface="Calibri"/>
                <a:ea typeface="Calibri"/>
                <a:cs typeface="Calibri"/>
                <a:sym typeface="Calibri"/>
              </a:rPr>
              <a:t> </a:t>
            </a:r>
            <a:r>
              <a:rPr lang="es-ES" sz="1200" dirty="0" err="1">
                <a:solidFill>
                  <a:schemeClr val="dk1"/>
                </a:solidFill>
                <a:latin typeface="Calibri"/>
                <a:ea typeface="Calibri"/>
                <a:cs typeface="Calibri"/>
                <a:sym typeface="Calibri"/>
              </a:rPr>
              <a:t>ortoemisiones</a:t>
            </a:r>
            <a:r>
              <a:rPr lang="es-ES" sz="1200" dirty="0">
                <a:solidFill>
                  <a:schemeClr val="dk1"/>
                </a:solidFill>
                <a:latin typeface="Calibri"/>
                <a:ea typeface="Calibri"/>
                <a:cs typeface="Calibri"/>
                <a:sym typeface="Calibri"/>
              </a:rPr>
              <a:t> se requiere un adecuado funcionamiento del oído externo, oído medio e interno, la amplitud de las </a:t>
            </a:r>
            <a:r>
              <a:rPr lang="es-ES" sz="1200" dirty="0" err="1">
                <a:solidFill>
                  <a:schemeClr val="dk1"/>
                </a:solidFill>
                <a:latin typeface="Calibri"/>
                <a:ea typeface="Calibri"/>
                <a:cs typeface="Calibri"/>
                <a:sym typeface="Calibri"/>
              </a:rPr>
              <a:t>otoemisiones</a:t>
            </a:r>
            <a:r>
              <a:rPr lang="es-ES" sz="1200" dirty="0">
                <a:solidFill>
                  <a:schemeClr val="dk1"/>
                </a:solidFill>
                <a:latin typeface="Calibri"/>
                <a:ea typeface="Calibri"/>
                <a:cs typeface="Calibri"/>
                <a:sym typeface="Calibri"/>
              </a:rPr>
              <a:t> disminuye con la edad, se obtiene información de frecuencia especifica en el rango de 1000 a 3000 </a:t>
            </a:r>
            <a:r>
              <a:rPr lang="es-ES" sz="1200" dirty="0" err="1">
                <a:solidFill>
                  <a:schemeClr val="dk1"/>
                </a:solidFill>
                <a:latin typeface="Calibri"/>
                <a:ea typeface="Calibri"/>
                <a:cs typeface="Calibri"/>
                <a:sym typeface="Calibri"/>
              </a:rPr>
              <a:t>hz</a:t>
            </a:r>
            <a:r>
              <a:rPr lang="es-ES" sz="1200" dirty="0">
                <a:solidFill>
                  <a:schemeClr val="dk1"/>
                </a:solidFill>
                <a:latin typeface="Calibri"/>
                <a:ea typeface="Calibri"/>
                <a:cs typeface="Calibri"/>
                <a:sym typeface="Calibri"/>
              </a:rPr>
              <a:t>.</a:t>
            </a:r>
          </a:p>
          <a:p>
            <a:pPr marL="0" lvl="0" indent="0" algn="l" rtl="0">
              <a:spcBef>
                <a:spcPts val="0"/>
              </a:spcBef>
              <a:spcAft>
                <a:spcPts val="0"/>
              </a:spcAft>
              <a:buNone/>
            </a:pPr>
            <a:endParaRPr lang="es-ES" dirty="0"/>
          </a:p>
          <a:p>
            <a:pPr marL="0" lvl="0" indent="0" algn="l" rtl="0">
              <a:spcBef>
                <a:spcPts val="0"/>
              </a:spcBef>
              <a:spcAft>
                <a:spcPts val="0"/>
              </a:spcAft>
              <a:buNone/>
            </a:pPr>
            <a:r>
              <a:rPr lang="es-ES" sz="1200" b="0" i="0" u="none" strike="noStrike" dirty="0">
                <a:solidFill>
                  <a:schemeClr val="dk1"/>
                </a:solidFill>
                <a:latin typeface="Calibri"/>
                <a:ea typeface="Calibri"/>
                <a:cs typeface="Calibri"/>
                <a:sym typeface="Calibri"/>
              </a:rPr>
              <a:t>Cuando el estímulo auditivo llega al oído interno lo que se transmite al cerebro no es un “sonido”, sino una serie de eventos </a:t>
            </a:r>
            <a:r>
              <a:rPr lang="es-ES" sz="1200" b="0" i="0" u="none" strike="noStrike" dirty="0" err="1">
                <a:solidFill>
                  <a:schemeClr val="dk1"/>
                </a:solidFill>
                <a:latin typeface="Calibri"/>
                <a:ea typeface="Calibri"/>
                <a:cs typeface="Calibri"/>
                <a:sym typeface="Calibri"/>
              </a:rPr>
              <a:t>neuroeléctricos</a:t>
            </a:r>
            <a:r>
              <a:rPr lang="es-ES" sz="1200" b="0" i="0" u="none" strike="noStrike" dirty="0">
                <a:solidFill>
                  <a:schemeClr val="dk1"/>
                </a:solidFill>
                <a:latin typeface="Calibri"/>
                <a:ea typeface="Calibri"/>
                <a:cs typeface="Calibri"/>
                <a:sym typeface="Calibri"/>
              </a:rPr>
              <a:t>. La</a:t>
            </a:r>
            <a:endParaRPr lang="es-ES" dirty="0"/>
          </a:p>
          <a:p>
            <a:pPr marL="0" lvl="0" indent="0" algn="l" rtl="0">
              <a:spcBef>
                <a:spcPts val="0"/>
              </a:spcBef>
              <a:spcAft>
                <a:spcPts val="0"/>
              </a:spcAft>
              <a:buNone/>
            </a:pPr>
            <a:r>
              <a:rPr lang="es-ES" sz="1200" b="0" i="0" u="none" strike="noStrike" dirty="0">
                <a:solidFill>
                  <a:schemeClr val="dk1"/>
                </a:solidFill>
                <a:latin typeface="Calibri"/>
                <a:ea typeface="Calibri"/>
                <a:cs typeface="Calibri"/>
                <a:sym typeface="Calibri"/>
              </a:rPr>
              <a:t>denominación general es POTENCIALES EVOCADOS AUDITIVOS.</a:t>
            </a:r>
            <a:endParaRPr lang="es-ES" dirty="0"/>
          </a:p>
          <a:p>
            <a:pPr marL="0" lvl="0" indent="0" algn="l" rtl="0">
              <a:spcBef>
                <a:spcPts val="0"/>
              </a:spcBef>
              <a:spcAft>
                <a:spcPts val="0"/>
              </a:spcAft>
              <a:buNone/>
            </a:pPr>
            <a:r>
              <a:rPr lang="es-ES" sz="1200" b="0" i="0" u="none" strike="noStrike" dirty="0">
                <a:solidFill>
                  <a:schemeClr val="dk1"/>
                </a:solidFill>
                <a:latin typeface="Calibri"/>
                <a:ea typeface="Calibri"/>
                <a:cs typeface="Calibri"/>
                <a:sym typeface="Calibri"/>
              </a:rPr>
              <a:t>Estos AEP se clasifican de acuerdo con el lugar donde ocurren y el tiempo en el que transcurren. Durante muchos años se ha estudiado la medición de esas respuestas eléctricas generadas dentro de la cóclea, procedimiento conocido como la electrococleografía.</a:t>
            </a:r>
            <a:endParaRPr lang="es-ES" dirty="0"/>
          </a:p>
          <a:p>
            <a:pPr marL="0" lvl="0" indent="0" algn="l" rtl="0">
              <a:spcBef>
                <a:spcPts val="0"/>
              </a:spcBef>
              <a:spcAft>
                <a:spcPts val="0"/>
              </a:spcAft>
              <a:buNone/>
            </a:pPr>
            <a:r>
              <a:rPr lang="es-ES" sz="1200" b="0" i="0" u="none" strike="noStrike" dirty="0">
                <a:solidFill>
                  <a:schemeClr val="dk1"/>
                </a:solidFill>
                <a:latin typeface="Calibri"/>
                <a:ea typeface="Calibri"/>
                <a:cs typeface="Calibri"/>
                <a:sym typeface="Calibri"/>
              </a:rPr>
              <a:t>Se requiere cierto tiempo antes de que la respuesta pueda ser registrada. Se usa el término LATENCIA para definir el período de tiempo que transcurre entre la llegada de un estímulo y la ocurrencia de la respuesta</a:t>
            </a:r>
            <a:endParaRPr lang="es-ES" dirty="0"/>
          </a:p>
          <a:p>
            <a:endParaRPr lang="es-CO" dirty="0"/>
          </a:p>
          <a:p>
            <a:r>
              <a:rPr lang="es-CO" dirty="0"/>
              <a:t>***</a:t>
            </a:r>
          </a:p>
          <a:p>
            <a:pPr marL="0" lvl="0" indent="0" algn="l" rtl="0">
              <a:spcBef>
                <a:spcPts val="0"/>
              </a:spcBef>
              <a:spcAft>
                <a:spcPts val="0"/>
              </a:spcAft>
              <a:buNone/>
            </a:pPr>
            <a:r>
              <a:rPr lang="es-ES" sz="1200" b="0" i="0" u="none" strike="noStrike" dirty="0">
                <a:solidFill>
                  <a:schemeClr val="dk1"/>
                </a:solidFill>
                <a:latin typeface="Calibri"/>
                <a:ea typeface="Calibri"/>
                <a:cs typeface="Calibri"/>
                <a:sym typeface="Calibri"/>
              </a:rPr>
              <a:t>Cuando el estímulo auditivo llega al oído interno lo que se transmite al cerebro no es un “sonido”, sino una serie de eventos </a:t>
            </a:r>
            <a:r>
              <a:rPr lang="es-ES" sz="1200" b="0" i="0" u="none" strike="noStrike" dirty="0" err="1">
                <a:solidFill>
                  <a:schemeClr val="dk1"/>
                </a:solidFill>
                <a:latin typeface="Calibri"/>
                <a:ea typeface="Calibri"/>
                <a:cs typeface="Calibri"/>
                <a:sym typeface="Calibri"/>
              </a:rPr>
              <a:t>neuroeléctricos</a:t>
            </a:r>
            <a:r>
              <a:rPr lang="es-ES" sz="1200" b="0" i="0" u="none" strike="noStrike" dirty="0">
                <a:solidFill>
                  <a:schemeClr val="dk1"/>
                </a:solidFill>
                <a:latin typeface="Calibri"/>
                <a:ea typeface="Calibri"/>
                <a:cs typeface="Calibri"/>
                <a:sym typeface="Calibri"/>
              </a:rPr>
              <a:t>. La</a:t>
            </a:r>
            <a:endParaRPr lang="es-ES" dirty="0"/>
          </a:p>
          <a:p>
            <a:pPr marL="0" lvl="0" indent="0" algn="l" rtl="0">
              <a:spcBef>
                <a:spcPts val="0"/>
              </a:spcBef>
              <a:spcAft>
                <a:spcPts val="0"/>
              </a:spcAft>
              <a:buNone/>
            </a:pPr>
            <a:r>
              <a:rPr lang="es-ES" sz="1200" b="0" i="0" u="none" strike="noStrike" dirty="0">
                <a:solidFill>
                  <a:schemeClr val="dk1"/>
                </a:solidFill>
                <a:latin typeface="Calibri"/>
                <a:ea typeface="Calibri"/>
                <a:cs typeface="Calibri"/>
                <a:sym typeface="Calibri"/>
              </a:rPr>
              <a:t>denominación general es POTENCIALES EVOCADOS AUDITIVOS.</a:t>
            </a:r>
            <a:endParaRPr lang="es-ES" dirty="0"/>
          </a:p>
          <a:p>
            <a:pPr marL="0" lvl="0" indent="0" algn="l" rtl="0">
              <a:spcBef>
                <a:spcPts val="0"/>
              </a:spcBef>
              <a:spcAft>
                <a:spcPts val="0"/>
              </a:spcAft>
              <a:buNone/>
            </a:pPr>
            <a:r>
              <a:rPr lang="es-ES" sz="1200" b="0" i="0" u="none" strike="noStrike" dirty="0">
                <a:solidFill>
                  <a:schemeClr val="dk1"/>
                </a:solidFill>
                <a:latin typeface="Calibri"/>
                <a:ea typeface="Calibri"/>
                <a:cs typeface="Calibri"/>
                <a:sym typeface="Calibri"/>
              </a:rPr>
              <a:t>Estos AEP se clasifican de acuerdo con el lugar donde ocurren y el tiempo en el que transcurren. Durante muchos años se ha estudiado la medición de esas respuestas eléctricas generadas dentro de la cóclea, procedimiento conocido como la electrococleografía.</a:t>
            </a:r>
            <a:endParaRPr lang="es-ES" dirty="0"/>
          </a:p>
          <a:p>
            <a:pPr marL="0" lvl="0" indent="0" algn="l" rtl="0">
              <a:spcBef>
                <a:spcPts val="0"/>
              </a:spcBef>
              <a:spcAft>
                <a:spcPts val="0"/>
              </a:spcAft>
              <a:buNone/>
            </a:pPr>
            <a:r>
              <a:rPr lang="es-ES" sz="1200" b="0" i="0" u="none" strike="noStrike" dirty="0">
                <a:solidFill>
                  <a:schemeClr val="dk1"/>
                </a:solidFill>
                <a:latin typeface="Calibri"/>
                <a:ea typeface="Calibri"/>
                <a:cs typeface="Calibri"/>
                <a:sym typeface="Calibri"/>
              </a:rPr>
              <a:t>Se requiere cierto tiempo antes de que la respuesta pueda ser registrada. Se usa el término LATENCIA para definir el período de tiempo que transcurre entre la llegada de un estímulo y la ocurrencia de la respuesta</a:t>
            </a:r>
            <a:endParaRPr lang="es-ES" dirty="0"/>
          </a:p>
          <a:p>
            <a:endParaRPr lang="es-CO" dirty="0"/>
          </a:p>
        </p:txBody>
      </p:sp>
      <p:sp>
        <p:nvSpPr>
          <p:cNvPr id="4" name="Marcador de número de diapositiva 3"/>
          <p:cNvSpPr>
            <a:spLocks noGrp="1"/>
          </p:cNvSpPr>
          <p:nvPr>
            <p:ph type="sldNum" sz="quarter" idx="5"/>
          </p:nvPr>
        </p:nvSpPr>
        <p:spPr/>
        <p:txBody>
          <a:bodyPr/>
          <a:lstStyle/>
          <a:p>
            <a:fld id="{E1C5C2F1-6563-4A88-953D-A7FCDF993984}" type="slidenum">
              <a:rPr lang="es-CO" smtClean="0"/>
              <a:t>30</a:t>
            </a:fld>
            <a:endParaRPr lang="es-CO"/>
          </a:p>
        </p:txBody>
      </p:sp>
    </p:spTree>
    <p:extLst>
      <p:ext uri="{BB962C8B-B14F-4D97-AF65-F5344CB8AC3E}">
        <p14:creationId xmlns:p14="http://schemas.microsoft.com/office/powerpoint/2010/main" val="26477666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b="1" kern="1200" dirty="0">
                <a:solidFill>
                  <a:schemeClr val="tx1"/>
                </a:solidFill>
                <a:effectLst/>
                <a:latin typeface="+mn-lt"/>
                <a:ea typeface="+mn-ea"/>
                <a:cs typeface="+mn-cs"/>
              </a:rPr>
              <a:t>Lesiones del oído externo:</a:t>
            </a:r>
            <a:endParaRPr lang="es-CO" sz="1200"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Son lesiones que no suelen plantear problemas diagnósticos. Son patologías que en un momento dado producen una obstrucción de la luz del conducto. Es importante tener en        cuenta que las lesiones del oído externo no causan una hipoacusia llamativa, salvo que se produzca una obstrucción completa del CAE. </a:t>
            </a:r>
          </a:p>
          <a:p>
            <a:r>
              <a:rPr lang="es-CO" sz="1200" kern="1200" dirty="0">
                <a:solidFill>
                  <a:schemeClr val="tx1"/>
                </a:solidFill>
                <a:effectLst/>
                <a:latin typeface="+mn-lt"/>
                <a:ea typeface="+mn-ea"/>
                <a:cs typeface="+mn-cs"/>
              </a:rPr>
              <a:t> </a:t>
            </a:r>
          </a:p>
          <a:p>
            <a:pPr lvl="0"/>
            <a:r>
              <a:rPr lang="es-CO" sz="1200" b="1" kern="1200" dirty="0">
                <a:solidFill>
                  <a:schemeClr val="tx1"/>
                </a:solidFill>
                <a:effectLst/>
                <a:latin typeface="+mn-lt"/>
                <a:ea typeface="+mn-ea"/>
                <a:cs typeface="+mn-cs"/>
              </a:rPr>
              <a:t>Obstrucciones mecánicas: </a:t>
            </a:r>
            <a:r>
              <a:rPr lang="es-CO" sz="1200" kern="1200" dirty="0">
                <a:solidFill>
                  <a:schemeClr val="tx1"/>
                </a:solidFill>
                <a:effectLst/>
                <a:latin typeface="+mn-lt"/>
                <a:ea typeface="+mn-ea"/>
                <a:cs typeface="+mn-cs"/>
              </a:rPr>
              <a:t>la presencia de “algo” que obstruye el conducto y dificulta el paso del sonido. Los casos más frecuentes son los </a:t>
            </a:r>
            <a:r>
              <a:rPr lang="es-CO" sz="1200" b="1" kern="1200" dirty="0">
                <a:solidFill>
                  <a:schemeClr val="tx1"/>
                </a:solidFill>
                <a:effectLst/>
                <a:latin typeface="+mn-lt"/>
                <a:ea typeface="+mn-ea"/>
                <a:cs typeface="+mn-cs"/>
              </a:rPr>
              <a:t>tapones de cerumen y los tapones epidérmicos</a:t>
            </a:r>
            <a:r>
              <a:rPr lang="es-CO" sz="1200" kern="1200" dirty="0">
                <a:solidFill>
                  <a:schemeClr val="tx1"/>
                </a:solidFill>
                <a:effectLst/>
                <a:latin typeface="+mn-lt"/>
                <a:ea typeface="+mn-ea"/>
                <a:cs typeface="+mn-cs"/>
              </a:rPr>
              <a:t>. También son frecuentes los </a:t>
            </a:r>
            <a:r>
              <a:rPr lang="es-CO" sz="1200" b="1" kern="1200" dirty="0">
                <a:solidFill>
                  <a:schemeClr val="tx1"/>
                </a:solidFill>
                <a:effectLst/>
                <a:latin typeface="+mn-lt"/>
                <a:ea typeface="+mn-ea"/>
                <a:cs typeface="+mn-cs"/>
              </a:rPr>
              <a:t>cuerpos</a:t>
            </a:r>
            <a:r>
              <a:rPr lang="es-CO" sz="1200" kern="1200" dirty="0">
                <a:solidFill>
                  <a:schemeClr val="tx1"/>
                </a:solidFill>
                <a:effectLst/>
                <a:latin typeface="+mn-lt"/>
                <a:ea typeface="+mn-ea"/>
                <a:cs typeface="+mn-cs"/>
              </a:rPr>
              <a:t> </a:t>
            </a:r>
            <a:r>
              <a:rPr lang="es-CO" sz="1200" b="1" kern="1200" dirty="0">
                <a:solidFill>
                  <a:schemeClr val="tx1"/>
                </a:solidFill>
                <a:effectLst/>
                <a:latin typeface="+mn-lt"/>
                <a:ea typeface="+mn-ea"/>
                <a:cs typeface="+mn-cs"/>
              </a:rPr>
              <a:t>extraños</a:t>
            </a:r>
            <a:r>
              <a:rPr lang="es-CO" sz="1200" kern="1200" dirty="0">
                <a:solidFill>
                  <a:schemeClr val="tx1"/>
                </a:solidFill>
                <a:effectLst/>
                <a:latin typeface="+mn-lt"/>
                <a:ea typeface="+mn-ea"/>
                <a:cs typeface="+mn-cs"/>
              </a:rPr>
              <a:t>, de naturaleza muy variada, sobre todo en niños y en pacientes psiquiátricos. </a:t>
            </a:r>
          </a:p>
          <a:p>
            <a:r>
              <a:rPr lang="es-CO" sz="1200" b="1" kern="1200" dirty="0">
                <a:solidFill>
                  <a:schemeClr val="tx1"/>
                </a:solidFill>
                <a:effectLst/>
                <a:latin typeface="+mn-lt"/>
                <a:ea typeface="+mn-ea"/>
                <a:cs typeface="+mn-cs"/>
              </a:rPr>
              <a:t> </a:t>
            </a:r>
            <a:endParaRPr lang="es-CO" sz="1200" kern="1200" dirty="0">
              <a:solidFill>
                <a:schemeClr val="tx1"/>
              </a:solidFill>
              <a:effectLst/>
              <a:latin typeface="+mn-lt"/>
              <a:ea typeface="+mn-ea"/>
              <a:cs typeface="+mn-cs"/>
            </a:endParaRPr>
          </a:p>
          <a:p>
            <a:pPr lvl="0"/>
            <a:r>
              <a:rPr lang="es-CO" sz="1200" b="1" kern="1200" dirty="0">
                <a:solidFill>
                  <a:schemeClr val="tx1"/>
                </a:solidFill>
                <a:effectLst/>
                <a:latin typeface="+mn-lt"/>
                <a:ea typeface="+mn-ea"/>
                <a:cs typeface="+mn-cs"/>
              </a:rPr>
              <a:t>Patología infecciosa: </a:t>
            </a:r>
            <a:r>
              <a:rPr lang="es-CO" sz="1200" kern="1200" dirty="0">
                <a:solidFill>
                  <a:schemeClr val="tx1"/>
                </a:solidFill>
                <a:effectLst/>
                <a:latin typeface="+mn-lt"/>
                <a:ea typeface="+mn-ea"/>
                <a:cs typeface="+mn-cs"/>
              </a:rPr>
              <a:t>las </a:t>
            </a:r>
            <a:r>
              <a:rPr lang="es-CO" sz="1200" b="1" kern="1200" dirty="0">
                <a:solidFill>
                  <a:schemeClr val="tx1"/>
                </a:solidFill>
                <a:effectLst/>
                <a:latin typeface="+mn-lt"/>
                <a:ea typeface="+mn-ea"/>
                <a:cs typeface="+mn-cs"/>
              </a:rPr>
              <a:t>otitis externas </a:t>
            </a:r>
            <a:r>
              <a:rPr lang="es-CO" sz="1200" kern="1200" dirty="0">
                <a:solidFill>
                  <a:schemeClr val="tx1"/>
                </a:solidFill>
                <a:effectLst/>
                <a:latin typeface="+mn-lt"/>
                <a:ea typeface="+mn-ea"/>
                <a:cs typeface="+mn-cs"/>
              </a:rPr>
              <a:t>pueden llegar a producir una obstrucción del CAE por el edema de las paredes y por el acúmulo de secreciones. Una patología rara, pero de gravedad importante es la </a:t>
            </a:r>
            <a:r>
              <a:rPr lang="es-CO" sz="1200" b="1" kern="1200" dirty="0">
                <a:solidFill>
                  <a:schemeClr val="tx1"/>
                </a:solidFill>
                <a:effectLst/>
                <a:latin typeface="+mn-lt"/>
                <a:ea typeface="+mn-ea"/>
                <a:cs typeface="+mn-cs"/>
              </a:rPr>
              <a:t>otitis externa maligna</a:t>
            </a:r>
            <a:r>
              <a:rPr lang="es-CO" sz="1200" kern="1200" dirty="0">
                <a:solidFill>
                  <a:schemeClr val="tx1"/>
                </a:solidFill>
                <a:effectLst/>
                <a:latin typeface="+mn-lt"/>
                <a:ea typeface="+mn-ea"/>
                <a:cs typeface="+mn-cs"/>
              </a:rPr>
              <a:t>, que es una infección del conducto que afecta esencialmente a pacientes diabéticos e inmunodeprimidos y cuya gravedad reside en la extensión ósea de la lesión a la base del cráneo. Se debe sospechar esta enfermedad en un paciente con los antecedentes referidos que presenta una otitis externa refractaria a los tratamientos habituales. </a:t>
            </a:r>
          </a:p>
          <a:p>
            <a:r>
              <a:rPr lang="es-CO" sz="1200" kern="1200" dirty="0">
                <a:solidFill>
                  <a:schemeClr val="tx1"/>
                </a:solidFill>
                <a:effectLst/>
                <a:latin typeface="+mn-lt"/>
                <a:ea typeface="+mn-ea"/>
                <a:cs typeface="+mn-cs"/>
              </a:rPr>
              <a:t> </a:t>
            </a:r>
          </a:p>
          <a:p>
            <a:pPr lvl="0"/>
            <a:r>
              <a:rPr lang="es-CO" sz="1200" b="1" kern="1200" dirty="0">
                <a:solidFill>
                  <a:schemeClr val="tx1"/>
                </a:solidFill>
                <a:effectLst/>
                <a:latin typeface="+mn-lt"/>
                <a:ea typeface="+mn-ea"/>
                <a:cs typeface="+mn-cs"/>
              </a:rPr>
              <a:t>Patología tumoral: </a:t>
            </a:r>
            <a:r>
              <a:rPr lang="es-CO" sz="1200" kern="1200" dirty="0">
                <a:solidFill>
                  <a:schemeClr val="tx1"/>
                </a:solidFill>
                <a:effectLst/>
                <a:latin typeface="+mn-lt"/>
                <a:ea typeface="+mn-ea"/>
                <a:cs typeface="+mn-cs"/>
              </a:rPr>
              <a:t>los más frecuentes son </a:t>
            </a:r>
            <a:r>
              <a:rPr lang="es-CO" sz="1200" b="1" kern="1200" dirty="0">
                <a:solidFill>
                  <a:schemeClr val="tx1"/>
                </a:solidFill>
                <a:effectLst/>
                <a:latin typeface="+mn-lt"/>
                <a:ea typeface="+mn-ea"/>
                <a:cs typeface="+mn-cs"/>
              </a:rPr>
              <a:t>procesos benignos. </a:t>
            </a:r>
            <a:r>
              <a:rPr lang="es-CO" sz="1200" kern="1200" dirty="0">
                <a:solidFill>
                  <a:schemeClr val="tx1"/>
                </a:solidFill>
                <a:effectLst/>
                <a:latin typeface="+mn-lt"/>
                <a:ea typeface="+mn-ea"/>
                <a:cs typeface="+mn-cs"/>
              </a:rPr>
              <a:t>Las </a:t>
            </a:r>
            <a:r>
              <a:rPr lang="es-CO" sz="1200" b="1" kern="1200" dirty="0">
                <a:solidFill>
                  <a:schemeClr val="tx1"/>
                </a:solidFill>
                <a:effectLst/>
                <a:latin typeface="+mn-lt"/>
                <a:ea typeface="+mn-ea"/>
                <a:cs typeface="+mn-cs"/>
              </a:rPr>
              <a:t>osteomas del CAE </a:t>
            </a:r>
            <a:r>
              <a:rPr lang="es-CO" sz="1200" kern="1200" dirty="0">
                <a:solidFill>
                  <a:schemeClr val="tx1"/>
                </a:solidFill>
                <a:effectLst/>
                <a:latin typeface="+mn-lt"/>
                <a:ea typeface="+mn-ea"/>
                <a:cs typeface="+mn-cs"/>
              </a:rPr>
              <a:t>son lesiones de crecimiento lento que pueden llegar a producir una obstrucción del conducto por sí mismas o al favorecer la retención de cerumen. Los </a:t>
            </a:r>
            <a:r>
              <a:rPr lang="es-CO" sz="1200" b="1" kern="1200" dirty="0">
                <a:solidFill>
                  <a:schemeClr val="tx1"/>
                </a:solidFill>
                <a:effectLst/>
                <a:latin typeface="+mn-lt"/>
                <a:ea typeface="+mn-ea"/>
                <a:cs typeface="+mn-cs"/>
              </a:rPr>
              <a:t>tumores malignos </a:t>
            </a:r>
            <a:r>
              <a:rPr lang="es-CO" sz="1200" kern="1200" dirty="0">
                <a:solidFill>
                  <a:schemeClr val="tx1"/>
                </a:solidFill>
                <a:effectLst/>
                <a:latin typeface="+mn-lt"/>
                <a:ea typeface="+mn-ea"/>
                <a:cs typeface="+mn-cs"/>
              </a:rPr>
              <a:t>del CAE suelen ser carcinomas epidermoides y deben sospecharse ante toda otitis externa de evolución prolongada u otorragia. Para valorar la extensión de estos tumores deben realizarse pruebas de imagen.</a:t>
            </a:r>
          </a:p>
          <a:p>
            <a:r>
              <a:rPr lang="es-CO" sz="1200" kern="1200" dirty="0">
                <a:solidFill>
                  <a:schemeClr val="tx1"/>
                </a:solidFill>
                <a:effectLst/>
                <a:latin typeface="+mn-lt"/>
                <a:ea typeface="+mn-ea"/>
                <a:cs typeface="+mn-cs"/>
              </a:rPr>
              <a:t> </a:t>
            </a:r>
          </a:p>
          <a:p>
            <a:r>
              <a:rPr lang="es-CO" sz="1200" b="1" kern="1200" dirty="0">
                <a:solidFill>
                  <a:schemeClr val="tx1"/>
                </a:solidFill>
                <a:effectLst/>
                <a:latin typeface="+mn-lt"/>
                <a:ea typeface="+mn-ea"/>
                <a:cs typeface="+mn-cs"/>
              </a:rPr>
              <a:t>Lesiones del oído medio:</a:t>
            </a:r>
            <a:endParaRPr lang="es-CO" sz="1200"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Cursarán con una hipoacusia de transmisión que puede ser más marcada si existen lesiones de los huesecillos. A veces puede añadirse un componente neurosensorial debido a lesiones asociadas. El diagnóstico básico de estas enfermedades se alcanza por medio de la anamnesis, la otoscopia y la audiometría, recurriendo a otras pruebas complementarias para definirlo con más precisión. </a:t>
            </a:r>
          </a:p>
          <a:p>
            <a:r>
              <a:rPr lang="es-CO" sz="1200" kern="1200" dirty="0">
                <a:solidFill>
                  <a:schemeClr val="tx1"/>
                </a:solidFill>
                <a:effectLst/>
                <a:latin typeface="+mn-lt"/>
                <a:ea typeface="+mn-ea"/>
                <a:cs typeface="+mn-cs"/>
              </a:rPr>
              <a:t> </a:t>
            </a:r>
          </a:p>
          <a:p>
            <a:r>
              <a:rPr lang="es-CO" sz="1200" b="1" kern="1200" dirty="0">
                <a:solidFill>
                  <a:schemeClr val="tx1"/>
                </a:solidFill>
                <a:effectLst/>
                <a:latin typeface="+mn-lt"/>
                <a:ea typeface="+mn-ea"/>
                <a:cs typeface="+mn-cs"/>
              </a:rPr>
              <a:t>Lesiones del oído medio sin  perforación  timpánica</a:t>
            </a:r>
            <a:endParaRPr lang="es-CO" sz="1200"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a:t>
            </a:r>
          </a:p>
          <a:p>
            <a:pPr lvl="0"/>
            <a:r>
              <a:rPr lang="es-CO" sz="1200" b="1" kern="1200" dirty="0">
                <a:solidFill>
                  <a:schemeClr val="tx1"/>
                </a:solidFill>
                <a:effectLst/>
                <a:latin typeface="+mn-lt"/>
                <a:ea typeface="+mn-ea"/>
                <a:cs typeface="+mn-cs"/>
              </a:rPr>
              <a:t>Otitis media aguda:</a:t>
            </a:r>
            <a:r>
              <a:rPr lang="es-CO" sz="1200" b="1" i="1" kern="1200" dirty="0">
                <a:solidFill>
                  <a:schemeClr val="tx1"/>
                </a:solidFill>
                <a:effectLst/>
                <a:latin typeface="+mn-lt"/>
                <a:ea typeface="+mn-ea"/>
                <a:cs typeface="+mn-cs"/>
              </a:rPr>
              <a:t> </a:t>
            </a:r>
            <a:r>
              <a:rPr lang="es-CO" sz="1200" kern="1200" dirty="0">
                <a:solidFill>
                  <a:schemeClr val="tx1"/>
                </a:solidFill>
                <a:effectLst/>
                <a:latin typeface="+mn-lt"/>
                <a:ea typeface="+mn-ea"/>
                <a:cs typeface="+mn-cs"/>
              </a:rPr>
              <a:t>es un proceso infeccioso fácil de diagnosticar, dinámico, en el que se produce una hipoacusia secundaria a un derrame purulento dentro del  oído  medio.  La primera  línea  de  tratamiento  será  amoxicilina  a  dosis  de  90mg  por  kg de  peso, no  con  gotas  óticas. Es  importante  recordar  que  la  efusión  en  el  oído  medio  después  de  una  otitis  media  aguda  puede  durar  hasta  tres meses  por  lo  que  se  recomienda evaluar  nuevamente  y  de  persistir  la  efusión  después  de  este  tiempo, se  debe  considerar  valoración  por  otorrinolaringología  ya  que  probablemente  se  necesite  un  tubo  de  ventilación  para  el  drenaje  del oído  medio..</a:t>
            </a:r>
          </a:p>
          <a:p>
            <a:r>
              <a:rPr lang="es-CO" sz="1200" kern="1200" dirty="0">
                <a:solidFill>
                  <a:schemeClr val="tx1"/>
                </a:solidFill>
                <a:effectLst/>
                <a:latin typeface="+mn-lt"/>
                <a:ea typeface="+mn-ea"/>
                <a:cs typeface="+mn-cs"/>
              </a:rPr>
              <a:t> </a:t>
            </a:r>
          </a:p>
          <a:p>
            <a:r>
              <a:rPr lang="es-CO" sz="1200" b="1" kern="1200" dirty="0">
                <a:solidFill>
                  <a:schemeClr val="tx1"/>
                </a:solidFill>
                <a:effectLst/>
                <a:latin typeface="+mn-lt"/>
                <a:ea typeface="+mn-ea"/>
                <a:cs typeface="+mn-cs"/>
              </a:rPr>
              <a:t>Otitis serosa:</a:t>
            </a:r>
            <a:r>
              <a:rPr lang="es-CO" sz="1200" b="1" i="1" kern="1200" dirty="0">
                <a:solidFill>
                  <a:schemeClr val="tx1"/>
                </a:solidFill>
                <a:effectLst/>
                <a:latin typeface="+mn-lt"/>
                <a:ea typeface="+mn-ea"/>
                <a:cs typeface="+mn-cs"/>
              </a:rPr>
              <a:t> </a:t>
            </a:r>
            <a:r>
              <a:rPr lang="es-CO" sz="1200" kern="1200" dirty="0">
                <a:solidFill>
                  <a:schemeClr val="tx1"/>
                </a:solidFill>
                <a:effectLst/>
                <a:latin typeface="+mn-lt"/>
                <a:ea typeface="+mn-ea"/>
                <a:cs typeface="+mn-cs"/>
              </a:rPr>
              <a:t>proceso sumamente frecuente en la infancia, que se caracteriza por el acúmulo de una efusión en el oído medio. La  membrana  timpánica  se  torna  opaca  y  se  pueden  observar  niveles  hidroaéreos  a  través  de  esta, al  realizar  una  </a:t>
            </a:r>
            <a:r>
              <a:rPr lang="es-CO" sz="1200" kern="1200" dirty="0" err="1">
                <a:solidFill>
                  <a:schemeClr val="tx1"/>
                </a:solidFill>
                <a:effectLst/>
                <a:latin typeface="+mn-lt"/>
                <a:ea typeface="+mn-ea"/>
                <a:cs typeface="+mn-cs"/>
              </a:rPr>
              <a:t>neumatoscopia</a:t>
            </a:r>
            <a:r>
              <a:rPr lang="es-CO" sz="1200" kern="1200" dirty="0">
                <a:solidFill>
                  <a:schemeClr val="tx1"/>
                </a:solidFill>
                <a:effectLst/>
                <a:latin typeface="+mn-lt"/>
                <a:ea typeface="+mn-ea"/>
                <a:cs typeface="+mn-cs"/>
              </a:rPr>
              <a:t>  esta  será  negativa. Una prueba que puede ayudarnos en el diagnóstico es la </a:t>
            </a:r>
            <a:r>
              <a:rPr lang="es-CO" sz="1200" kern="1200" dirty="0" err="1">
                <a:solidFill>
                  <a:schemeClr val="tx1"/>
                </a:solidFill>
                <a:effectLst/>
                <a:latin typeface="+mn-lt"/>
                <a:ea typeface="+mn-ea"/>
                <a:cs typeface="+mn-cs"/>
              </a:rPr>
              <a:t>impedanciometría</a:t>
            </a:r>
            <a:r>
              <a:rPr lang="es-CO" sz="1200" kern="1200" dirty="0">
                <a:solidFill>
                  <a:schemeClr val="tx1"/>
                </a:solidFill>
                <a:effectLst/>
                <a:latin typeface="+mn-lt"/>
                <a:ea typeface="+mn-ea"/>
                <a:cs typeface="+mn-cs"/>
              </a:rPr>
              <a:t>, mostrando una curva plana tipo B por disminución de la distensibilidad del sistema tímpano-osicular por el acúmulo de </a:t>
            </a:r>
            <a:endParaRPr lang="es-CO" dirty="0"/>
          </a:p>
          <a:p>
            <a:endParaRPr lang="es-CO" dirty="0"/>
          </a:p>
        </p:txBody>
      </p:sp>
      <p:sp>
        <p:nvSpPr>
          <p:cNvPr id="4" name="Marcador de número de diapositiva 3"/>
          <p:cNvSpPr>
            <a:spLocks noGrp="1"/>
          </p:cNvSpPr>
          <p:nvPr>
            <p:ph type="sldNum" sz="quarter" idx="5"/>
          </p:nvPr>
        </p:nvSpPr>
        <p:spPr/>
        <p:txBody>
          <a:bodyPr/>
          <a:lstStyle/>
          <a:p>
            <a:fld id="{E1C5C2F1-6563-4A88-953D-A7FCDF993984}" type="slidenum">
              <a:rPr lang="es-CO" smtClean="0"/>
              <a:t>34</a:t>
            </a:fld>
            <a:endParaRPr lang="es-CO"/>
          </a:p>
        </p:txBody>
      </p:sp>
    </p:spTree>
    <p:extLst>
      <p:ext uri="{BB962C8B-B14F-4D97-AF65-F5344CB8AC3E}">
        <p14:creationId xmlns:p14="http://schemas.microsoft.com/office/powerpoint/2010/main" val="9264748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Los trastornos del oído externo y medio suelen ser de dos tipos:</a:t>
            </a:r>
          </a:p>
          <a:p>
            <a:r>
              <a:rPr lang="es-ES" dirty="0"/>
              <a:t>ya sea defectos estructurales debido a malformaciones embriológicas o</a:t>
            </a:r>
          </a:p>
          <a:p>
            <a:r>
              <a:rPr lang="es-ES" dirty="0"/>
              <a:t>cambios estructurales secundarios a infección o trauma. Otro</a:t>
            </a:r>
          </a:p>
          <a:p>
            <a:r>
              <a:rPr lang="es-ES" dirty="0"/>
              <a:t>La anomalía común, la otosclerosis, es un trastorno de los huesos.</a:t>
            </a:r>
          </a:p>
          <a:p>
            <a:r>
              <a:rPr lang="es-ES" dirty="0"/>
              <a:t>Anomalías congénitas del oído externo y medio</a:t>
            </a:r>
          </a:p>
          <a:p>
            <a:r>
              <a:rPr lang="es-ES" dirty="0"/>
              <a:t>La </a:t>
            </a:r>
            <a:r>
              <a:rPr lang="es-ES" dirty="0" err="1"/>
              <a:t>microtia</a:t>
            </a:r>
            <a:r>
              <a:rPr lang="es-ES" dirty="0"/>
              <a:t> y la atresia son malformaciones congénitas del pabellón auricular.</a:t>
            </a:r>
          </a:p>
          <a:p>
            <a:r>
              <a:rPr lang="es-ES" dirty="0"/>
              <a:t>y conducto auditivo externo. La </a:t>
            </a:r>
            <a:r>
              <a:rPr lang="es-ES" dirty="0" err="1"/>
              <a:t>microtia</a:t>
            </a:r>
            <a:r>
              <a:rPr lang="es-ES" dirty="0"/>
              <a:t> es una pequeñez anormal</a:t>
            </a:r>
          </a:p>
          <a:p>
            <a:r>
              <a:rPr lang="es-ES" dirty="0"/>
              <a:t>de la aurícula. Es una de una variedad de malformaciones auriculares.</a:t>
            </a:r>
            <a:endParaRPr lang="es-CO" dirty="0"/>
          </a:p>
        </p:txBody>
      </p:sp>
      <p:sp>
        <p:nvSpPr>
          <p:cNvPr id="4" name="Marcador de número de diapositiva 3"/>
          <p:cNvSpPr>
            <a:spLocks noGrp="1"/>
          </p:cNvSpPr>
          <p:nvPr>
            <p:ph type="sldNum" sz="quarter" idx="5"/>
          </p:nvPr>
        </p:nvSpPr>
        <p:spPr/>
        <p:txBody>
          <a:bodyPr/>
          <a:lstStyle/>
          <a:p>
            <a:fld id="{E1C5C2F1-6563-4A88-953D-A7FCDF993984}" type="slidenum">
              <a:rPr lang="es-CO" smtClean="0"/>
              <a:t>36</a:t>
            </a:fld>
            <a:endParaRPr lang="es-CO"/>
          </a:p>
        </p:txBody>
      </p:sp>
    </p:spTree>
    <p:extLst>
      <p:ext uri="{BB962C8B-B14F-4D97-AF65-F5344CB8AC3E}">
        <p14:creationId xmlns:p14="http://schemas.microsoft.com/office/powerpoint/2010/main" val="3866507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0" i="0" dirty="0">
                <a:solidFill>
                  <a:srgbClr val="000000"/>
                </a:solidFill>
                <a:effectLst/>
                <a:latin typeface="Times New Roman" panose="02020603050405020304" pitchFamily="18" charset="0"/>
              </a:rPr>
              <a:t>El efecto principal de la pérdida auditiva en adultos es la comunicación deficiente, que puede afectar negativamente las relaciones con familiares y amigos y crear dificultades en el lugar de trabajo. La pérdida de audición no tratada en adultos también tiene efectos indirectos en la salud, psicosociales y económicos y conduce al aislamiento social y una calidad de vida reducida. </a:t>
            </a:r>
            <a:r>
              <a:rPr lang="es-ES" b="0" i="0" baseline="30000" dirty="0">
                <a:solidFill>
                  <a:srgbClr val="2F4A8B"/>
                </a:solidFill>
                <a:effectLst/>
                <a:latin typeface="Times New Roman" panose="02020603050405020304" pitchFamily="18" charset="0"/>
                <a:hlinkClick r:id="rId3"/>
              </a:rPr>
              <a:t>5</a:t>
            </a:r>
            <a:r>
              <a:rPr lang="es-ES" b="0" i="0" baseline="30000" dirty="0">
                <a:solidFill>
                  <a:srgbClr val="000000"/>
                </a:solidFill>
                <a:effectLst/>
                <a:latin typeface="Times New Roman" panose="02020603050405020304" pitchFamily="18" charset="0"/>
              </a:rPr>
              <a:t> - </a:t>
            </a:r>
            <a:r>
              <a:rPr lang="es-ES" b="0" i="0" baseline="30000" dirty="0">
                <a:solidFill>
                  <a:srgbClr val="2F4A8B"/>
                </a:solidFill>
                <a:effectLst/>
                <a:latin typeface="Times New Roman" panose="02020603050405020304" pitchFamily="18" charset="0"/>
                <a:hlinkClick r:id="rId4"/>
              </a:rPr>
              <a:t>7</a:t>
            </a:r>
            <a:r>
              <a:rPr lang="es-ES" b="0" i="0" dirty="0">
                <a:solidFill>
                  <a:srgbClr val="000000"/>
                </a:solidFill>
                <a:effectLst/>
                <a:latin typeface="Times New Roman" panose="02020603050405020304" pitchFamily="18" charset="0"/>
              </a:rPr>
              <a:t> En comparación con los adultos de la misma edad con pérdida auditiva, las personas mayores con pérdida auditiva tienen tasas más altas de hospitalización, </a:t>
            </a:r>
            <a:r>
              <a:rPr lang="es-ES" b="0" i="0" baseline="30000" dirty="0">
                <a:solidFill>
                  <a:srgbClr val="2F4A8B"/>
                </a:solidFill>
                <a:effectLst/>
                <a:latin typeface="Times New Roman" panose="02020603050405020304" pitchFamily="18" charset="0"/>
                <a:hlinkClick r:id="rId5"/>
              </a:rPr>
              <a:t>8</a:t>
            </a:r>
            <a:r>
              <a:rPr lang="es-ES" b="0" i="0" dirty="0">
                <a:solidFill>
                  <a:srgbClr val="000000"/>
                </a:solidFill>
                <a:effectLst/>
                <a:latin typeface="Times New Roman" panose="02020603050405020304" pitchFamily="18" charset="0"/>
              </a:rPr>
              <a:t> muerte, </a:t>
            </a:r>
            <a:r>
              <a:rPr lang="es-ES" b="0" i="0" baseline="30000" dirty="0">
                <a:solidFill>
                  <a:srgbClr val="2F4A8B"/>
                </a:solidFill>
                <a:effectLst/>
                <a:latin typeface="Times New Roman" panose="02020603050405020304" pitchFamily="18" charset="0"/>
                <a:hlinkClick r:id="rId6"/>
              </a:rPr>
              <a:t>9</a:t>
            </a:r>
            <a:r>
              <a:rPr lang="es-ES" b="0" i="0" baseline="30000" dirty="0">
                <a:solidFill>
                  <a:srgbClr val="000000"/>
                </a:solidFill>
                <a:effectLst/>
                <a:latin typeface="Times New Roman" panose="02020603050405020304" pitchFamily="18" charset="0"/>
              </a:rPr>
              <a:t> , </a:t>
            </a:r>
            <a:r>
              <a:rPr lang="es-ES" b="0" i="0" baseline="30000" dirty="0">
                <a:solidFill>
                  <a:srgbClr val="2F4A8B"/>
                </a:solidFill>
                <a:effectLst/>
                <a:latin typeface="Times New Roman" panose="02020603050405020304" pitchFamily="18" charset="0"/>
                <a:hlinkClick r:id="rId7"/>
              </a:rPr>
              <a:t>10</a:t>
            </a:r>
            <a:r>
              <a:rPr lang="es-ES" b="0" i="0" dirty="0">
                <a:solidFill>
                  <a:srgbClr val="000000"/>
                </a:solidFill>
                <a:effectLst/>
                <a:latin typeface="Times New Roman" panose="02020603050405020304" pitchFamily="18" charset="0"/>
              </a:rPr>
              <a:t> y caídas y fragilidad, </a:t>
            </a:r>
            <a:r>
              <a:rPr lang="es-ES" b="0" i="0" baseline="30000" dirty="0">
                <a:solidFill>
                  <a:srgbClr val="2F4A8B"/>
                </a:solidFill>
                <a:effectLst/>
                <a:latin typeface="Times New Roman" panose="02020603050405020304" pitchFamily="18" charset="0"/>
                <a:hlinkClick r:id="rId8"/>
              </a:rPr>
              <a:t>11</a:t>
            </a:r>
            <a:r>
              <a:rPr lang="es-ES" b="0" i="0" baseline="30000" dirty="0">
                <a:solidFill>
                  <a:srgbClr val="000000"/>
                </a:solidFill>
                <a:effectLst/>
                <a:latin typeface="Times New Roman" panose="02020603050405020304" pitchFamily="18" charset="0"/>
              </a:rPr>
              <a:t> , </a:t>
            </a:r>
            <a:r>
              <a:rPr lang="es-ES" b="0" i="0" baseline="30000" dirty="0">
                <a:solidFill>
                  <a:srgbClr val="2F4A8B"/>
                </a:solidFill>
                <a:effectLst/>
                <a:latin typeface="Times New Roman" panose="02020603050405020304" pitchFamily="18" charset="0"/>
                <a:hlinkClick r:id="rId9"/>
              </a:rPr>
              <a:t>12</a:t>
            </a:r>
            <a:r>
              <a:rPr lang="es-ES" b="0" i="0" dirty="0">
                <a:solidFill>
                  <a:srgbClr val="000000"/>
                </a:solidFill>
                <a:effectLst/>
                <a:latin typeface="Times New Roman" panose="02020603050405020304" pitchFamily="18" charset="0"/>
              </a:rPr>
              <a:t> así como tasas más altas de demencia </a:t>
            </a:r>
            <a:r>
              <a:rPr lang="es-ES" b="0" i="0" baseline="30000" dirty="0">
                <a:solidFill>
                  <a:srgbClr val="2F4A8B"/>
                </a:solidFill>
                <a:effectLst/>
                <a:latin typeface="Times New Roman" panose="02020603050405020304" pitchFamily="18" charset="0"/>
                <a:hlinkClick r:id="rId10"/>
              </a:rPr>
              <a:t>13</a:t>
            </a:r>
            <a:r>
              <a:rPr lang="es-ES" b="0" i="0" baseline="30000" dirty="0">
                <a:solidFill>
                  <a:srgbClr val="000000"/>
                </a:solidFill>
                <a:effectLst/>
                <a:latin typeface="Times New Roman" panose="02020603050405020304" pitchFamily="18" charset="0"/>
              </a:rPr>
              <a:t> - </a:t>
            </a:r>
            <a:r>
              <a:rPr lang="es-ES" b="0" i="0" baseline="30000" dirty="0">
                <a:solidFill>
                  <a:srgbClr val="2F4A8B"/>
                </a:solidFill>
                <a:effectLst/>
                <a:latin typeface="Times New Roman" panose="02020603050405020304" pitchFamily="18" charset="0"/>
                <a:hlinkClick r:id="rId11"/>
              </a:rPr>
              <a:t>15</a:t>
            </a:r>
            <a:r>
              <a:rPr lang="es-ES" b="0" i="0" dirty="0">
                <a:solidFill>
                  <a:srgbClr val="000000"/>
                </a:solidFill>
                <a:effectLst/>
                <a:latin typeface="Times New Roman" panose="02020603050405020304" pitchFamily="18" charset="0"/>
              </a:rPr>
              <a:t> y depresión, </a:t>
            </a:r>
            <a:r>
              <a:rPr lang="es-ES" b="0" i="0" baseline="30000" dirty="0">
                <a:solidFill>
                  <a:srgbClr val="2F4A8B"/>
                </a:solidFill>
                <a:effectLst/>
                <a:latin typeface="Times New Roman" panose="02020603050405020304" pitchFamily="18" charset="0"/>
                <a:hlinkClick r:id="rId12"/>
              </a:rPr>
              <a:t>16</a:t>
            </a:r>
            <a:r>
              <a:rPr lang="es-ES" b="0" i="0" baseline="30000" dirty="0">
                <a:solidFill>
                  <a:srgbClr val="000000"/>
                </a:solidFill>
                <a:effectLst/>
                <a:latin typeface="Times New Roman" panose="02020603050405020304" pitchFamily="18" charset="0"/>
              </a:rPr>
              <a:t> , </a:t>
            </a:r>
            <a:r>
              <a:rPr lang="es-ES" b="0" i="0" baseline="30000" dirty="0">
                <a:solidFill>
                  <a:srgbClr val="2F4A8B"/>
                </a:solidFill>
                <a:effectLst/>
                <a:latin typeface="Times New Roman" panose="02020603050405020304" pitchFamily="18" charset="0"/>
                <a:hlinkClick r:id="rId13"/>
              </a:rPr>
              <a:t>17</a:t>
            </a:r>
            <a:r>
              <a:rPr lang="es-ES" b="0" i="0" dirty="0">
                <a:solidFill>
                  <a:srgbClr val="000000"/>
                </a:solidFill>
                <a:effectLst/>
                <a:latin typeface="Times New Roman" panose="02020603050405020304" pitchFamily="18" charset="0"/>
              </a:rPr>
              <a:t>incluso cuando se tienen en cuenta los riesgos conocidos de estos trastornos. </a:t>
            </a:r>
            <a:r>
              <a:rPr lang="es-ES" b="0" i="0" baseline="30000" dirty="0">
                <a:solidFill>
                  <a:srgbClr val="2F4A8B"/>
                </a:solidFill>
                <a:effectLst/>
                <a:latin typeface="Times New Roman" panose="02020603050405020304" pitchFamily="18" charset="0"/>
                <a:hlinkClick r:id="rId10"/>
              </a:rPr>
              <a:t>13</a:t>
            </a:r>
            <a:r>
              <a:rPr lang="es-ES" b="0" i="0" dirty="0">
                <a:solidFill>
                  <a:srgbClr val="000000"/>
                </a:solidFill>
                <a:effectLst/>
                <a:latin typeface="Times New Roman" panose="02020603050405020304" pitchFamily="18" charset="0"/>
              </a:rPr>
              <a:t> A nivel social, debido a su pérdida auditiva, las personas con pérdida auditiva alcanzan niveles de educación significativamente más bajos que aquellos con audición normal; también tienen niveles más altos de desempleo o subempleo y niveles de ingresos más bajos que aquellos con audición normal. </a:t>
            </a:r>
            <a:r>
              <a:rPr lang="es-ES" b="0" i="0" baseline="30000" dirty="0">
                <a:solidFill>
                  <a:srgbClr val="2F4A8B"/>
                </a:solidFill>
                <a:effectLst/>
                <a:latin typeface="Times New Roman" panose="02020603050405020304" pitchFamily="18" charset="0"/>
                <a:hlinkClick r:id="rId14"/>
              </a:rPr>
              <a:t>18</a:t>
            </a:r>
            <a:r>
              <a:rPr lang="es-ES" b="0" i="0" baseline="30000" dirty="0">
                <a:solidFill>
                  <a:srgbClr val="000000"/>
                </a:solidFill>
                <a:effectLst/>
                <a:latin typeface="Times New Roman" panose="02020603050405020304" pitchFamily="18" charset="0"/>
              </a:rPr>
              <a:t> , </a:t>
            </a:r>
            <a:r>
              <a:rPr lang="es-ES" b="0" i="0" baseline="30000" dirty="0">
                <a:solidFill>
                  <a:srgbClr val="2F4A8B"/>
                </a:solidFill>
                <a:effectLst/>
                <a:latin typeface="Times New Roman" panose="02020603050405020304" pitchFamily="18" charset="0"/>
                <a:hlinkClick r:id="rId15"/>
              </a:rPr>
              <a:t>19</a:t>
            </a:r>
            <a:r>
              <a:rPr lang="es-ES" b="0" i="0" dirty="0">
                <a:solidFill>
                  <a:srgbClr val="000000"/>
                </a:solidFill>
                <a:effectLst/>
                <a:latin typeface="Times New Roman" panose="02020603050405020304" pitchFamily="18" charset="0"/>
              </a:rPr>
              <a:t> Los costos anuales de atención médica para adultos estadounidenses de mediana edad con pérdida auditiva son significativamente más altos que los costos de atención para aquellos sin pérdida auditiva.</a:t>
            </a:r>
            <a:endParaRPr lang="es-CO" dirty="0"/>
          </a:p>
        </p:txBody>
      </p:sp>
      <p:sp>
        <p:nvSpPr>
          <p:cNvPr id="4" name="Marcador de número de diapositiva 3"/>
          <p:cNvSpPr>
            <a:spLocks noGrp="1"/>
          </p:cNvSpPr>
          <p:nvPr>
            <p:ph type="sldNum" sz="quarter" idx="5"/>
          </p:nvPr>
        </p:nvSpPr>
        <p:spPr/>
        <p:txBody>
          <a:bodyPr/>
          <a:lstStyle/>
          <a:p>
            <a:fld id="{E1C5C2F1-6563-4A88-953D-A7FCDF993984}" type="slidenum">
              <a:rPr lang="es-CO" smtClean="0"/>
              <a:t>4</a:t>
            </a:fld>
            <a:endParaRPr lang="es-CO"/>
          </a:p>
        </p:txBody>
      </p:sp>
    </p:spTree>
    <p:extLst>
      <p:ext uri="{BB962C8B-B14F-4D97-AF65-F5344CB8AC3E}">
        <p14:creationId xmlns:p14="http://schemas.microsoft.com/office/powerpoint/2010/main" val="30002709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a:solidFill>
                  <a:schemeClr val="tx1"/>
                </a:solidFill>
                <a:effectLst/>
                <a:latin typeface="+mn-lt"/>
                <a:ea typeface="+mn-ea"/>
                <a:cs typeface="+mn-cs"/>
              </a:rPr>
              <a:t>.    La Otitis Media aguda es muy frecuente  en niños y en algunos estudios se ha demostrado que cerca del 93% de estos pacientes han presentando por lo menos 1 episodio en un año y el 74% 3 o  más episodios al año (1).  La Otitis Media Aguda fácilmente evoluciona a una Otitis Media Crónica, siendo una causa importante de morbilidad  y deterioro auditivo.  La prevalencia varía entre el 1 y el 46%, afectando a la población pobre de los países en desarrollo y aún en países desarrollados, convirtiéndose en un problema de salud pública (3).   </a:t>
            </a:r>
            <a:endParaRPr lang="es-CO"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Adicionalmente, a la Otitis Media Aguda y Crónica como causa de perforación de la membrana timpánica, ocurren las perforaciones traumáticas  que representan un problema común para el Otólogo.  Los traumas directos sobre el pabellón auricular, lesiones directas por aplicadores, el trauma por explosión y algunas lesiones penetrantes ocasionadas por proyectiles de alta velocidad, son algunos de los factores causales  más comunes.    </a:t>
            </a:r>
            <a:endParaRPr lang="es-CO" sz="1200" kern="1200" dirty="0">
              <a:solidFill>
                <a:schemeClr val="tx1"/>
              </a:solidFill>
              <a:effectLst/>
              <a:latin typeface="+mn-lt"/>
              <a:ea typeface="+mn-ea"/>
              <a:cs typeface="+mn-cs"/>
            </a:endParaRPr>
          </a:p>
          <a:p>
            <a:endParaRPr lang="es-CO" dirty="0"/>
          </a:p>
        </p:txBody>
      </p:sp>
      <p:sp>
        <p:nvSpPr>
          <p:cNvPr id="4" name="Marcador de número de diapositiva 3"/>
          <p:cNvSpPr>
            <a:spLocks noGrp="1"/>
          </p:cNvSpPr>
          <p:nvPr>
            <p:ph type="sldNum" sz="quarter" idx="5"/>
          </p:nvPr>
        </p:nvSpPr>
        <p:spPr/>
        <p:txBody>
          <a:bodyPr/>
          <a:lstStyle/>
          <a:p>
            <a:fld id="{E1C5C2F1-6563-4A88-953D-A7FCDF993984}" type="slidenum">
              <a:rPr lang="es-CO" smtClean="0"/>
              <a:t>37</a:t>
            </a:fld>
            <a:endParaRPr lang="es-CO"/>
          </a:p>
        </p:txBody>
      </p:sp>
    </p:spTree>
    <p:extLst>
      <p:ext uri="{BB962C8B-B14F-4D97-AF65-F5344CB8AC3E}">
        <p14:creationId xmlns:p14="http://schemas.microsoft.com/office/powerpoint/2010/main" val="1478108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Típicamente se encuentra  una desgarro lineal  o una perforación en forma de estrella de la membrana timpánica cuyo tamaño es variable con algo de sangrado reciente en los márgenes.  Normalmente puede haber plenitud aural, tinnitus, alteraciones de la audición   y desequilibrio leve.   Después de 72 horas  la perforación tiende a volverse circular a medida que el tímpano evolucionan hacia la cicatrización espontánea.  El 85 a 90% de los pacientes con perforaciones  agudas, cicatrizan espontáneamente  dentro de las 4 a 6 semanas siguientes a la lesión, sin necesidad de un procedimiento quirúrgico  (2). </a:t>
            </a:r>
            <a:endParaRPr lang="es-CO" dirty="0"/>
          </a:p>
          <a:p>
            <a:endParaRPr lang="es-CO" dirty="0"/>
          </a:p>
        </p:txBody>
      </p:sp>
      <p:sp>
        <p:nvSpPr>
          <p:cNvPr id="4" name="Marcador de número de diapositiva 3"/>
          <p:cNvSpPr>
            <a:spLocks noGrp="1"/>
          </p:cNvSpPr>
          <p:nvPr>
            <p:ph type="sldNum" sz="quarter" idx="5"/>
          </p:nvPr>
        </p:nvSpPr>
        <p:spPr/>
        <p:txBody>
          <a:bodyPr/>
          <a:lstStyle/>
          <a:p>
            <a:fld id="{E1C5C2F1-6563-4A88-953D-A7FCDF993984}" type="slidenum">
              <a:rPr lang="es-CO" smtClean="0"/>
              <a:t>38</a:t>
            </a:fld>
            <a:endParaRPr lang="es-CO"/>
          </a:p>
        </p:txBody>
      </p:sp>
    </p:spTree>
    <p:extLst>
      <p:ext uri="{BB962C8B-B14F-4D97-AF65-F5344CB8AC3E}">
        <p14:creationId xmlns:p14="http://schemas.microsoft.com/office/powerpoint/2010/main" val="18247850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ES" dirty="0"/>
              <a:t>OD</a:t>
            </a:r>
            <a:r>
              <a:rPr lang="es-ES" baseline="0" dirty="0"/>
              <a:t> PTA 36.6 / OI PTA 71.6</a:t>
            </a:r>
          </a:p>
          <a:p>
            <a:pPr algn="just"/>
            <a:r>
              <a:rPr lang="es-ES" baseline="0" dirty="0"/>
              <a:t>Audiometría: Hipoacusia neurosensorial de grado medio por OD e hipoacusia mixta severa por OI. </a:t>
            </a:r>
            <a:r>
              <a:rPr lang="es-ES" baseline="0" dirty="0" err="1"/>
              <a:t>Timpanogramas</a:t>
            </a:r>
            <a:r>
              <a:rPr lang="es-ES" baseline="0" dirty="0"/>
              <a:t> sin reflejos. </a:t>
            </a:r>
          </a:p>
          <a:p>
            <a:pPr algn="just"/>
            <a:r>
              <a:rPr lang="es-ES" sz="1200" b="1" kern="1200" baseline="0" dirty="0">
                <a:solidFill>
                  <a:schemeClr val="tx1"/>
                </a:solidFill>
                <a:latin typeface="+mn-lt"/>
                <a:ea typeface="+mn-ea"/>
                <a:cs typeface="+mn-cs"/>
              </a:rPr>
              <a:t>Otosclerosis: </a:t>
            </a:r>
            <a:r>
              <a:rPr lang="es-ES" sz="1200" kern="1200" baseline="0" dirty="0">
                <a:solidFill>
                  <a:schemeClr val="tx1"/>
                </a:solidFill>
                <a:latin typeface="+mn-lt"/>
                <a:ea typeface="+mn-ea"/>
                <a:cs typeface="+mn-cs"/>
              </a:rPr>
              <a:t>cursa la mayoría de las veces como una HT con predominio en las frecuencias bajas. En otosclerosis</a:t>
            </a:r>
          </a:p>
          <a:p>
            <a:pPr algn="just"/>
            <a:r>
              <a:rPr lang="es-ES" sz="1200" kern="1200" baseline="0" dirty="0">
                <a:solidFill>
                  <a:schemeClr val="tx1"/>
                </a:solidFill>
                <a:latin typeface="+mn-lt"/>
                <a:ea typeface="+mn-ea"/>
                <a:cs typeface="+mn-cs"/>
              </a:rPr>
              <a:t>avanzadas es posible observar un componente neurosensorial que modifica la ATL hacia una HM. Es muy característica la caída de la vía ósea en 2.000 Hz (muesca de </a:t>
            </a:r>
            <a:r>
              <a:rPr lang="es-ES" sz="1200" kern="1200" baseline="0" dirty="0" err="1">
                <a:solidFill>
                  <a:schemeClr val="tx1"/>
                </a:solidFill>
                <a:latin typeface="+mn-lt"/>
                <a:ea typeface="+mn-ea"/>
                <a:cs typeface="+mn-cs"/>
              </a:rPr>
              <a:t>Carhart</a:t>
            </a:r>
            <a:r>
              <a:rPr lang="es-ES" sz="1200" kern="1200" baseline="0" dirty="0">
                <a:solidFill>
                  <a:schemeClr val="tx1"/>
                </a:solidFill>
                <a:latin typeface="+mn-lt"/>
                <a:ea typeface="+mn-ea"/>
                <a:cs typeface="+mn-cs"/>
              </a:rPr>
              <a:t>).</a:t>
            </a:r>
            <a:endParaRPr lang="es-ES" dirty="0"/>
          </a:p>
          <a:p>
            <a:endParaRPr lang="es-CO" dirty="0"/>
          </a:p>
        </p:txBody>
      </p:sp>
      <p:sp>
        <p:nvSpPr>
          <p:cNvPr id="4" name="Marcador de número de diapositiva 3"/>
          <p:cNvSpPr>
            <a:spLocks noGrp="1"/>
          </p:cNvSpPr>
          <p:nvPr>
            <p:ph type="sldNum" sz="quarter" idx="5"/>
          </p:nvPr>
        </p:nvSpPr>
        <p:spPr/>
        <p:txBody>
          <a:bodyPr/>
          <a:lstStyle/>
          <a:p>
            <a:fld id="{E1C5C2F1-6563-4A88-953D-A7FCDF993984}" type="slidenum">
              <a:rPr lang="es-CO" smtClean="0"/>
              <a:t>39</a:t>
            </a:fld>
            <a:endParaRPr lang="es-CO"/>
          </a:p>
        </p:txBody>
      </p:sp>
    </p:spTree>
    <p:extLst>
      <p:ext uri="{BB962C8B-B14F-4D97-AF65-F5344CB8AC3E}">
        <p14:creationId xmlns:p14="http://schemas.microsoft.com/office/powerpoint/2010/main" val="10897710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200" b="1" kern="1200" dirty="0">
                <a:solidFill>
                  <a:schemeClr val="tx1"/>
                </a:solidFill>
                <a:effectLst/>
                <a:latin typeface="+mn-lt"/>
                <a:ea typeface="+mn-ea"/>
                <a:cs typeface="+mn-cs"/>
              </a:rPr>
              <a:t>Hipoacusia súbita: </a:t>
            </a:r>
            <a:r>
              <a:rPr lang="es-CO" sz="1200" kern="1200" dirty="0">
                <a:solidFill>
                  <a:schemeClr val="tx1"/>
                </a:solidFill>
                <a:effectLst/>
                <a:latin typeface="+mn-lt"/>
                <a:ea typeface="+mn-ea"/>
                <a:cs typeface="+mn-cs"/>
              </a:rPr>
              <a:t>Se  define  como  perdida  de  la  audición de  más  de  30 decibeles  en  3 frecuencias  consecutivas en  menos  de  72 horas</a:t>
            </a:r>
            <a:r>
              <a:rPr lang="es-CO" sz="1200" b="1" kern="1200" dirty="0">
                <a:solidFill>
                  <a:schemeClr val="tx1"/>
                </a:solidFill>
                <a:effectLst/>
                <a:latin typeface="+mn-lt"/>
                <a:ea typeface="+mn-ea"/>
                <a:cs typeface="+mn-cs"/>
              </a:rPr>
              <a:t>. S</a:t>
            </a:r>
            <a:r>
              <a:rPr lang="es-CO" sz="1200" kern="1200" dirty="0">
                <a:solidFill>
                  <a:schemeClr val="tx1"/>
                </a:solidFill>
                <a:effectLst/>
                <a:latin typeface="+mn-lt"/>
                <a:ea typeface="+mn-ea"/>
                <a:cs typeface="+mn-cs"/>
              </a:rPr>
              <a:t>on cuadros habitualmente unilaterales que pueden ocurrir a cualquier edad, por  esos  no  hay  que  menospreciar  a  un  paciente  que  consulta  porque “hoy  amanecí sin  escuchar  por  este  oído”. La hipoacusia puede aparecer de forma aislada o asociada a acúfenos o síndrome vertiginoso. Siempre  debe  iniciarse  esteroides  a  dosis  de  un  miligramo  por  kilo día, por  10ª  14 días  y  remitir  a  otorrinolaringología. </a:t>
            </a:r>
            <a:br>
              <a:rPr lang="es-CO" sz="1200" kern="1200" dirty="0">
                <a:solidFill>
                  <a:schemeClr val="tx1"/>
                </a:solidFill>
                <a:effectLst/>
                <a:latin typeface="+mn-lt"/>
                <a:ea typeface="+mn-ea"/>
                <a:cs typeface="+mn-cs"/>
              </a:rPr>
            </a:br>
            <a:r>
              <a:rPr lang="es-CO" sz="1200" kern="1200" dirty="0">
                <a:solidFill>
                  <a:schemeClr val="tx1"/>
                </a:solidFill>
                <a:effectLst/>
                <a:latin typeface="+mn-lt"/>
                <a:ea typeface="+mn-ea"/>
                <a:cs typeface="+mn-cs"/>
              </a:rPr>
              <a:t>Siempre debe realizarse una RM para descartar patología del ángulo </a:t>
            </a:r>
            <a:r>
              <a:rPr lang="es-CO" sz="1200" kern="1200" dirty="0" err="1">
                <a:solidFill>
                  <a:schemeClr val="tx1"/>
                </a:solidFill>
                <a:effectLst/>
                <a:latin typeface="+mn-lt"/>
                <a:ea typeface="+mn-ea"/>
                <a:cs typeface="+mn-cs"/>
              </a:rPr>
              <a:t>pontocerebeloso</a:t>
            </a:r>
            <a:r>
              <a:rPr lang="es-CO" sz="1200" kern="1200" dirty="0">
                <a:solidFill>
                  <a:schemeClr val="tx1"/>
                </a:solidFill>
                <a:effectLst/>
                <a:latin typeface="+mn-lt"/>
                <a:ea typeface="+mn-ea"/>
                <a:cs typeface="+mn-cs"/>
              </a:rPr>
              <a:t>. </a:t>
            </a:r>
            <a:endParaRPr lang="es-CO" dirty="0"/>
          </a:p>
          <a:p>
            <a:endParaRPr lang="es-CO" dirty="0"/>
          </a:p>
        </p:txBody>
      </p:sp>
      <p:sp>
        <p:nvSpPr>
          <p:cNvPr id="4" name="Marcador de número de diapositiva 3"/>
          <p:cNvSpPr>
            <a:spLocks noGrp="1"/>
          </p:cNvSpPr>
          <p:nvPr>
            <p:ph type="sldNum" sz="quarter" idx="5"/>
          </p:nvPr>
        </p:nvSpPr>
        <p:spPr/>
        <p:txBody>
          <a:bodyPr/>
          <a:lstStyle/>
          <a:p>
            <a:fld id="{E1C5C2F1-6563-4A88-953D-A7FCDF993984}" type="slidenum">
              <a:rPr lang="es-CO" smtClean="0"/>
              <a:t>41</a:t>
            </a:fld>
            <a:endParaRPr lang="es-CO"/>
          </a:p>
        </p:txBody>
      </p:sp>
    </p:spTree>
    <p:extLst>
      <p:ext uri="{BB962C8B-B14F-4D97-AF65-F5344CB8AC3E}">
        <p14:creationId xmlns:p14="http://schemas.microsoft.com/office/powerpoint/2010/main" val="31232852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kern="1200" dirty="0">
                <a:solidFill>
                  <a:schemeClr val="tx1"/>
                </a:solidFill>
                <a:effectLst/>
                <a:latin typeface="+mn-lt"/>
                <a:ea typeface="+mn-ea"/>
                <a:cs typeface="+mn-cs"/>
              </a:rPr>
              <a:t>OTOTOXICOS:</a:t>
            </a:r>
          </a:p>
          <a:p>
            <a:r>
              <a:rPr lang="es-CO" sz="1200" kern="1200" dirty="0">
                <a:solidFill>
                  <a:schemeClr val="tx1"/>
                </a:solidFill>
                <a:effectLst/>
                <a:latin typeface="+mn-lt"/>
                <a:ea typeface="+mn-ea"/>
                <a:cs typeface="+mn-cs"/>
              </a:rPr>
              <a:t>La hipoacusi</a:t>
            </a:r>
            <a:r>
              <a:rPr lang="es-CO" sz="1200" kern="1200" baseline="0" dirty="0">
                <a:solidFill>
                  <a:schemeClr val="tx1"/>
                </a:solidFill>
                <a:effectLst/>
                <a:latin typeface="+mn-lt"/>
                <a:ea typeface="+mn-ea"/>
                <a:cs typeface="+mn-cs"/>
              </a:rPr>
              <a:t>a causada por ototoxicidad puede ser reversible o permanente y estar o no acompañada por otros </a:t>
            </a:r>
            <a:r>
              <a:rPr lang="es-CO" sz="1200" kern="1200" baseline="0" dirty="0" err="1">
                <a:solidFill>
                  <a:schemeClr val="tx1"/>
                </a:solidFill>
                <a:effectLst/>
                <a:latin typeface="+mn-lt"/>
                <a:ea typeface="+mn-ea"/>
                <a:cs typeface="+mn-cs"/>
              </a:rPr>
              <a:t>sintomas</a:t>
            </a:r>
            <a:r>
              <a:rPr lang="es-CO" sz="1200" kern="1200" baseline="0" dirty="0">
                <a:solidFill>
                  <a:schemeClr val="tx1"/>
                </a:solidFill>
                <a:effectLst/>
                <a:latin typeface="+mn-lt"/>
                <a:ea typeface="+mn-ea"/>
                <a:cs typeface="+mn-cs"/>
              </a:rPr>
              <a:t> </a:t>
            </a:r>
            <a:r>
              <a:rPr lang="es-CO" sz="1200" kern="1200" baseline="0" dirty="0" err="1">
                <a:solidFill>
                  <a:schemeClr val="tx1"/>
                </a:solidFill>
                <a:effectLst/>
                <a:latin typeface="+mn-lt"/>
                <a:ea typeface="+mn-ea"/>
                <a:cs typeface="+mn-cs"/>
              </a:rPr>
              <a:t>otologicos</a:t>
            </a:r>
            <a:r>
              <a:rPr lang="es-CO" sz="1200" kern="1200" baseline="0" dirty="0">
                <a:solidFill>
                  <a:schemeClr val="tx1"/>
                </a:solidFill>
                <a:effectLst/>
                <a:latin typeface="+mn-lt"/>
                <a:ea typeface="+mn-ea"/>
                <a:cs typeface="+mn-cs"/>
              </a:rPr>
              <a:t> como </a:t>
            </a:r>
            <a:r>
              <a:rPr lang="es-CO" sz="1200" kern="1200" baseline="0" dirty="0" err="1">
                <a:solidFill>
                  <a:schemeClr val="tx1"/>
                </a:solidFill>
                <a:effectLst/>
                <a:latin typeface="+mn-lt"/>
                <a:ea typeface="+mn-ea"/>
                <a:cs typeface="+mn-cs"/>
              </a:rPr>
              <a:t>tinitus</a:t>
            </a:r>
            <a:r>
              <a:rPr lang="es-CO" sz="1200" kern="1200" baseline="0" dirty="0">
                <a:solidFill>
                  <a:schemeClr val="tx1"/>
                </a:solidFill>
                <a:effectLst/>
                <a:latin typeface="+mn-lt"/>
                <a:ea typeface="+mn-ea"/>
                <a:cs typeface="+mn-cs"/>
              </a:rPr>
              <a:t> y </a:t>
            </a:r>
            <a:r>
              <a:rPr lang="es-CO" sz="1200" kern="1200" baseline="0" dirty="0" err="1">
                <a:solidFill>
                  <a:schemeClr val="tx1"/>
                </a:solidFill>
                <a:effectLst/>
                <a:latin typeface="+mn-lt"/>
                <a:ea typeface="+mn-ea"/>
                <a:cs typeface="+mn-cs"/>
              </a:rPr>
              <a:t>vertigo</a:t>
            </a:r>
            <a:endParaRPr lang="es-CO" sz="1200" kern="1200" dirty="0">
              <a:solidFill>
                <a:schemeClr val="tx1"/>
              </a:solidFill>
              <a:effectLst/>
              <a:latin typeface="+mn-lt"/>
              <a:ea typeface="+mn-ea"/>
              <a:cs typeface="+mn-cs"/>
            </a:endParaRPr>
          </a:p>
          <a:p>
            <a:r>
              <a:rPr lang="es-CO" sz="1200" kern="1200" baseline="0" dirty="0">
                <a:solidFill>
                  <a:schemeClr val="tx1"/>
                </a:solidFill>
                <a:effectLst/>
                <a:latin typeface="+mn-lt"/>
                <a:ea typeface="+mn-ea"/>
                <a:cs typeface="+mn-cs"/>
              </a:rPr>
              <a:t>Usualmente se afectan las frecuencias altas y debido a que la hipoacusia no la perciben generalmente sino hasta que la perdida es mayor a 30dB , la </a:t>
            </a:r>
            <a:r>
              <a:rPr lang="es-CO" sz="1200" kern="1200" baseline="0" dirty="0" err="1">
                <a:solidFill>
                  <a:schemeClr val="tx1"/>
                </a:solidFill>
                <a:effectLst/>
                <a:latin typeface="+mn-lt"/>
                <a:ea typeface="+mn-ea"/>
                <a:cs typeface="+mn-cs"/>
              </a:rPr>
              <a:t>deteccion</a:t>
            </a:r>
            <a:r>
              <a:rPr lang="es-CO" sz="1200" kern="1200" baseline="0" dirty="0">
                <a:solidFill>
                  <a:schemeClr val="tx1"/>
                </a:solidFill>
                <a:effectLst/>
                <a:latin typeface="+mn-lt"/>
                <a:ea typeface="+mn-ea"/>
                <a:cs typeface="+mn-cs"/>
              </a:rPr>
              <a:t> de ototoxicidad es </a:t>
            </a:r>
            <a:r>
              <a:rPr lang="es-CO" sz="1200" kern="1200" baseline="0" dirty="0" err="1">
                <a:solidFill>
                  <a:schemeClr val="tx1"/>
                </a:solidFill>
                <a:effectLst/>
                <a:latin typeface="+mn-lt"/>
                <a:ea typeface="+mn-ea"/>
                <a:cs typeface="+mn-cs"/>
              </a:rPr>
              <a:t>dificil</a:t>
            </a:r>
            <a:r>
              <a:rPr lang="es-CO" sz="1200" kern="1200" baseline="0" dirty="0">
                <a:solidFill>
                  <a:schemeClr val="tx1"/>
                </a:solidFill>
                <a:effectLst/>
                <a:latin typeface="+mn-lt"/>
                <a:ea typeface="+mn-ea"/>
                <a:cs typeface="+mn-cs"/>
              </a:rPr>
              <a:t> si no se hace monitoreo con </a:t>
            </a:r>
            <a:r>
              <a:rPr lang="es-CO" sz="1200" kern="1200" baseline="0" dirty="0" err="1">
                <a:solidFill>
                  <a:schemeClr val="tx1"/>
                </a:solidFill>
                <a:effectLst/>
                <a:latin typeface="+mn-lt"/>
                <a:ea typeface="+mn-ea"/>
                <a:cs typeface="+mn-cs"/>
              </a:rPr>
              <a:t>audiometria</a:t>
            </a:r>
            <a:r>
              <a:rPr lang="es-CO" sz="1200" kern="1200" baseline="0" dirty="0">
                <a:solidFill>
                  <a:schemeClr val="tx1"/>
                </a:solidFill>
                <a:effectLst/>
                <a:latin typeface="+mn-lt"/>
                <a:ea typeface="+mn-ea"/>
                <a:cs typeface="+mn-cs"/>
              </a:rPr>
              <a:t>.</a:t>
            </a:r>
          </a:p>
          <a:p>
            <a:r>
              <a:rPr lang="es-CO" sz="1200" kern="1200" baseline="0" dirty="0">
                <a:solidFill>
                  <a:schemeClr val="tx1"/>
                </a:solidFill>
                <a:effectLst/>
                <a:latin typeface="+mn-lt"/>
                <a:ea typeface="+mn-ea"/>
                <a:cs typeface="+mn-cs"/>
              </a:rPr>
              <a:t>La hipoacusia puede progresar aun cuando el </a:t>
            </a:r>
            <a:r>
              <a:rPr lang="es-CO" sz="1200" kern="1200" baseline="0" dirty="0" err="1">
                <a:solidFill>
                  <a:schemeClr val="tx1"/>
                </a:solidFill>
                <a:effectLst/>
                <a:latin typeface="+mn-lt"/>
                <a:ea typeface="+mn-ea"/>
                <a:cs typeface="+mn-cs"/>
              </a:rPr>
              <a:t>farmaco</a:t>
            </a:r>
            <a:r>
              <a:rPr lang="es-CO" sz="1200" kern="1200" baseline="0" dirty="0">
                <a:solidFill>
                  <a:schemeClr val="tx1"/>
                </a:solidFill>
                <a:effectLst/>
                <a:latin typeface="+mn-lt"/>
                <a:ea typeface="+mn-ea"/>
                <a:cs typeface="+mn-cs"/>
              </a:rPr>
              <a:t> ya ha sido suspendido.</a:t>
            </a:r>
            <a:r>
              <a:rPr lang="es-CO" sz="1200" kern="1200" dirty="0">
                <a:solidFill>
                  <a:schemeClr val="tx1"/>
                </a:solidFill>
                <a:effectLst/>
                <a:latin typeface="+mn-lt"/>
                <a:ea typeface="+mn-ea"/>
                <a:cs typeface="+mn-cs"/>
              </a:rPr>
              <a:t>.</a:t>
            </a:r>
          </a:p>
          <a:p>
            <a:endParaRPr lang="es-CO" sz="1200" kern="1200" baseline="0" dirty="0">
              <a:solidFill>
                <a:schemeClr val="tx1"/>
              </a:solidFill>
              <a:effectLst/>
              <a:latin typeface="+mn-lt"/>
              <a:ea typeface="+mn-ea"/>
              <a:cs typeface="+mn-cs"/>
            </a:endParaRPr>
          </a:p>
          <a:p>
            <a:r>
              <a:rPr lang="es-CO" sz="1200" kern="1200" baseline="0" dirty="0">
                <a:solidFill>
                  <a:schemeClr val="tx1"/>
                </a:solidFill>
                <a:effectLst/>
                <a:latin typeface="+mn-lt"/>
                <a:ea typeface="+mn-ea"/>
                <a:cs typeface="+mn-cs"/>
              </a:rPr>
              <a:t>-</a:t>
            </a:r>
            <a:r>
              <a:rPr lang="es-CO" sz="1200" b="1" kern="1200" baseline="0" dirty="0" err="1">
                <a:solidFill>
                  <a:schemeClr val="tx1"/>
                </a:solidFill>
                <a:effectLst/>
                <a:latin typeface="+mn-lt"/>
                <a:ea typeface="+mn-ea"/>
                <a:cs typeface="+mn-cs"/>
              </a:rPr>
              <a:t>Antibioticos</a:t>
            </a:r>
            <a:r>
              <a:rPr lang="es-CO" sz="1200" b="1" kern="1200" baseline="0" dirty="0">
                <a:solidFill>
                  <a:schemeClr val="tx1"/>
                </a:solidFill>
                <a:effectLst/>
                <a:latin typeface="+mn-lt"/>
                <a:ea typeface="+mn-ea"/>
                <a:cs typeface="+mn-cs"/>
              </a:rPr>
              <a:t>: </a:t>
            </a:r>
            <a:r>
              <a:rPr lang="es-CO" sz="1200" b="0" kern="1200" baseline="0" dirty="0" err="1">
                <a:solidFill>
                  <a:schemeClr val="tx1"/>
                </a:solidFill>
                <a:effectLst/>
                <a:latin typeface="+mn-lt"/>
                <a:ea typeface="+mn-ea"/>
                <a:cs typeface="+mn-cs"/>
              </a:rPr>
              <a:t>aminoglicosidos</a:t>
            </a:r>
            <a:r>
              <a:rPr lang="es-CO" sz="1200" b="0" kern="1200" baseline="0" dirty="0">
                <a:solidFill>
                  <a:schemeClr val="tx1"/>
                </a:solidFill>
                <a:effectLst/>
                <a:latin typeface="+mn-lt"/>
                <a:ea typeface="+mn-ea"/>
                <a:cs typeface="+mn-cs"/>
              </a:rPr>
              <a:t>, eritromicina, vancomicina, tetraciclinas</a:t>
            </a:r>
          </a:p>
          <a:p>
            <a:r>
              <a:rPr lang="es-CO" sz="1200" b="0" kern="1200" baseline="0" dirty="0">
                <a:solidFill>
                  <a:schemeClr val="tx1"/>
                </a:solidFill>
                <a:effectLst/>
                <a:latin typeface="+mn-lt"/>
                <a:ea typeface="+mn-ea"/>
                <a:cs typeface="+mn-cs"/>
              </a:rPr>
              <a:t>.</a:t>
            </a:r>
            <a:r>
              <a:rPr lang="es-CO" sz="1200" b="0" kern="1200" baseline="0" dirty="0" err="1">
                <a:solidFill>
                  <a:schemeClr val="tx1"/>
                </a:solidFill>
                <a:effectLst/>
                <a:latin typeface="+mn-lt"/>
                <a:ea typeface="+mn-ea"/>
                <a:cs typeface="+mn-cs"/>
              </a:rPr>
              <a:t>Aminoglicosidos</a:t>
            </a:r>
            <a:r>
              <a:rPr lang="es-CO" sz="1200" b="0" kern="1200" baseline="0" dirty="0">
                <a:solidFill>
                  <a:schemeClr val="tx1"/>
                </a:solidFill>
                <a:effectLst/>
                <a:latin typeface="+mn-lt"/>
                <a:ea typeface="+mn-ea"/>
                <a:cs typeface="+mn-cs"/>
              </a:rPr>
              <a:t>: todos son </a:t>
            </a:r>
            <a:r>
              <a:rPr lang="es-CO" sz="1200" b="0" kern="1200" baseline="0" dirty="0" err="1">
                <a:solidFill>
                  <a:schemeClr val="tx1"/>
                </a:solidFill>
                <a:effectLst/>
                <a:latin typeface="+mn-lt"/>
                <a:ea typeface="+mn-ea"/>
                <a:cs typeface="+mn-cs"/>
              </a:rPr>
              <a:t>ototoxicos</a:t>
            </a:r>
            <a:r>
              <a:rPr lang="es-CO" sz="1200" b="0" kern="1200" baseline="0" dirty="0">
                <a:solidFill>
                  <a:schemeClr val="tx1"/>
                </a:solidFill>
                <a:effectLst/>
                <a:latin typeface="+mn-lt"/>
                <a:ea typeface="+mn-ea"/>
                <a:cs typeface="+mn-cs"/>
              </a:rPr>
              <a:t>.  La </a:t>
            </a:r>
            <a:r>
              <a:rPr lang="es-CO" sz="1200" b="0" kern="1200" baseline="0" dirty="0" err="1">
                <a:solidFill>
                  <a:schemeClr val="tx1"/>
                </a:solidFill>
                <a:effectLst/>
                <a:latin typeface="+mn-lt"/>
                <a:ea typeface="+mn-ea"/>
                <a:cs typeface="+mn-cs"/>
              </a:rPr>
              <a:t>mayoria</a:t>
            </a:r>
            <a:r>
              <a:rPr lang="es-CO" sz="1200" b="0" kern="1200" baseline="0" dirty="0">
                <a:solidFill>
                  <a:schemeClr val="tx1"/>
                </a:solidFill>
                <a:effectLst/>
                <a:latin typeface="+mn-lt"/>
                <a:ea typeface="+mn-ea"/>
                <a:cs typeface="+mn-cs"/>
              </a:rPr>
              <a:t> de </a:t>
            </a:r>
            <a:r>
              <a:rPr lang="es-CO" sz="1200" b="0" kern="1200" baseline="0" dirty="0" err="1">
                <a:solidFill>
                  <a:schemeClr val="tx1"/>
                </a:solidFill>
                <a:effectLst/>
                <a:latin typeface="+mn-lt"/>
                <a:ea typeface="+mn-ea"/>
                <a:cs typeface="+mn-cs"/>
              </a:rPr>
              <a:t>ototoxicos</a:t>
            </a:r>
            <a:r>
              <a:rPr lang="es-CO" sz="1200" b="0" kern="1200" baseline="0" dirty="0">
                <a:solidFill>
                  <a:schemeClr val="tx1"/>
                </a:solidFill>
                <a:effectLst/>
                <a:latin typeface="+mn-lt"/>
                <a:ea typeface="+mn-ea"/>
                <a:cs typeface="+mn-cs"/>
              </a:rPr>
              <a:t> </a:t>
            </a:r>
            <a:r>
              <a:rPr lang="es-CO" sz="1200" b="0" kern="1200" baseline="0" dirty="0" err="1">
                <a:solidFill>
                  <a:schemeClr val="tx1"/>
                </a:solidFill>
                <a:effectLst/>
                <a:latin typeface="+mn-lt"/>
                <a:ea typeface="+mn-ea"/>
                <a:cs typeface="+mn-cs"/>
              </a:rPr>
              <a:t>tb</a:t>
            </a:r>
            <a:r>
              <a:rPr lang="es-CO" sz="1200" b="0" kern="1200" baseline="0" dirty="0">
                <a:solidFill>
                  <a:schemeClr val="tx1"/>
                </a:solidFill>
                <a:effectLst/>
                <a:latin typeface="+mn-lt"/>
                <a:ea typeface="+mn-ea"/>
                <a:cs typeface="+mn-cs"/>
              </a:rPr>
              <a:t> son </a:t>
            </a:r>
            <a:r>
              <a:rPr lang="es-CO" sz="1200" b="0" kern="1200" baseline="0" dirty="0" err="1">
                <a:solidFill>
                  <a:schemeClr val="tx1"/>
                </a:solidFill>
                <a:effectLst/>
                <a:latin typeface="+mn-lt"/>
                <a:ea typeface="+mn-ea"/>
                <a:cs typeface="+mn-cs"/>
              </a:rPr>
              <a:t>nefrotoxicos</a:t>
            </a:r>
            <a:r>
              <a:rPr lang="es-CO" sz="1200" b="0" kern="1200" baseline="0" dirty="0">
                <a:solidFill>
                  <a:schemeClr val="tx1"/>
                </a:solidFill>
                <a:effectLst/>
                <a:latin typeface="+mn-lt"/>
                <a:ea typeface="+mn-ea"/>
                <a:cs typeface="+mn-cs"/>
              </a:rPr>
              <a:t> y </a:t>
            </a:r>
            <a:r>
              <a:rPr lang="es-CO" sz="1200" b="0" kern="1200" baseline="0" dirty="0" err="1">
                <a:solidFill>
                  <a:schemeClr val="tx1"/>
                </a:solidFill>
                <a:effectLst/>
                <a:latin typeface="+mn-lt"/>
                <a:ea typeface="+mn-ea"/>
                <a:cs typeface="+mn-cs"/>
              </a:rPr>
              <a:t>visceversa</a:t>
            </a:r>
            <a:r>
              <a:rPr lang="es-CO" sz="1200" b="0" kern="1200" baseline="0" dirty="0">
                <a:solidFill>
                  <a:schemeClr val="tx1"/>
                </a:solidFill>
                <a:effectLst/>
                <a:latin typeface="+mn-lt"/>
                <a:ea typeface="+mn-ea"/>
                <a:cs typeface="+mn-cs"/>
              </a:rPr>
              <a:t>, pero aun no se sabe el porqué. </a:t>
            </a:r>
          </a:p>
          <a:p>
            <a:r>
              <a:rPr lang="es-CO" sz="1200" b="0" kern="1200" baseline="0" dirty="0">
                <a:solidFill>
                  <a:schemeClr val="tx1"/>
                </a:solidFill>
                <a:effectLst/>
                <a:latin typeface="+mn-lt"/>
                <a:ea typeface="+mn-ea"/>
                <a:cs typeface="+mn-cs"/>
              </a:rPr>
              <a:t>Los </a:t>
            </a:r>
            <a:r>
              <a:rPr lang="es-CO" sz="1200" b="0" kern="1200" baseline="0" dirty="0" err="1">
                <a:solidFill>
                  <a:schemeClr val="tx1"/>
                </a:solidFill>
                <a:effectLst/>
                <a:latin typeface="+mn-lt"/>
                <a:ea typeface="+mn-ea"/>
                <a:cs typeface="+mn-cs"/>
              </a:rPr>
              <a:t>aminoglicosidos</a:t>
            </a:r>
            <a:r>
              <a:rPr lang="es-CO" sz="1200" b="0" kern="1200" baseline="0" dirty="0">
                <a:solidFill>
                  <a:schemeClr val="tx1"/>
                </a:solidFill>
                <a:effectLst/>
                <a:latin typeface="+mn-lt"/>
                <a:ea typeface="+mn-ea"/>
                <a:cs typeface="+mn-cs"/>
              </a:rPr>
              <a:t> matan las </a:t>
            </a:r>
            <a:r>
              <a:rPr lang="es-CO" sz="1200" b="0" kern="1200" baseline="0" dirty="0" err="1">
                <a:solidFill>
                  <a:schemeClr val="tx1"/>
                </a:solidFill>
                <a:effectLst/>
                <a:latin typeface="+mn-lt"/>
                <a:ea typeface="+mn-ea"/>
                <a:cs typeface="+mn-cs"/>
              </a:rPr>
              <a:t>celulas</a:t>
            </a:r>
            <a:r>
              <a:rPr lang="es-CO" sz="1200" b="0" kern="1200" baseline="0" dirty="0">
                <a:solidFill>
                  <a:schemeClr val="tx1"/>
                </a:solidFill>
                <a:effectLst/>
                <a:latin typeface="+mn-lt"/>
                <a:ea typeface="+mn-ea"/>
                <a:cs typeface="+mn-cs"/>
              </a:rPr>
              <a:t> ciliadas lo que causa </a:t>
            </a:r>
            <a:r>
              <a:rPr lang="es-CO" sz="1200" b="0" kern="1200" baseline="0" dirty="0" err="1">
                <a:solidFill>
                  <a:schemeClr val="tx1"/>
                </a:solidFill>
                <a:effectLst/>
                <a:latin typeface="+mn-lt"/>
                <a:ea typeface="+mn-ea"/>
                <a:cs typeface="+mn-cs"/>
              </a:rPr>
              <a:t>produccion</a:t>
            </a:r>
            <a:r>
              <a:rPr lang="es-CO" sz="1200" b="0" kern="1200" baseline="0" dirty="0">
                <a:solidFill>
                  <a:schemeClr val="tx1"/>
                </a:solidFill>
                <a:effectLst/>
                <a:latin typeface="+mn-lt"/>
                <a:ea typeface="+mn-ea"/>
                <a:cs typeface="+mn-cs"/>
              </a:rPr>
              <a:t> de reactantes de o2  </a:t>
            </a:r>
          </a:p>
          <a:p>
            <a:r>
              <a:rPr lang="es-ES" sz="1200" kern="1200" dirty="0">
                <a:solidFill>
                  <a:schemeClr val="tx1"/>
                </a:solidFill>
                <a:effectLst/>
                <a:latin typeface="+mn-lt"/>
                <a:ea typeface="+mn-ea"/>
                <a:cs typeface="+mn-cs"/>
              </a:rPr>
              <a:t>H</a:t>
            </a:r>
            <a:r>
              <a:rPr lang="en-US" sz="1200" kern="1200" dirty="0">
                <a:solidFill>
                  <a:schemeClr val="tx1"/>
                </a:solidFill>
                <a:effectLst/>
                <a:latin typeface="+mn-lt"/>
                <a:ea typeface="+mn-ea"/>
                <a:cs typeface="+mn-cs"/>
              </a:rPr>
              <a:t>ay</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diferentes</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patrones</a:t>
            </a:r>
            <a:r>
              <a:rPr lang="en-US" sz="1200" kern="1200" baseline="0" dirty="0">
                <a:solidFill>
                  <a:schemeClr val="tx1"/>
                </a:solidFill>
                <a:effectLst/>
                <a:latin typeface="+mn-lt"/>
                <a:ea typeface="+mn-ea"/>
                <a:cs typeface="+mn-cs"/>
              </a:rPr>
              <a:t> de </a:t>
            </a:r>
            <a:r>
              <a:rPr lang="en-US" sz="1200" kern="1200" baseline="0" dirty="0" err="1">
                <a:solidFill>
                  <a:schemeClr val="tx1"/>
                </a:solidFill>
                <a:effectLst/>
                <a:latin typeface="+mn-lt"/>
                <a:ea typeface="+mn-ea"/>
                <a:cs typeface="+mn-cs"/>
              </a:rPr>
              <a:t>ototoxicidad</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unos</a:t>
            </a:r>
            <a:r>
              <a:rPr lang="en-US" sz="1200" kern="1200" baseline="0" dirty="0">
                <a:solidFill>
                  <a:schemeClr val="tx1"/>
                </a:solidFill>
                <a:effectLst/>
                <a:latin typeface="+mn-lt"/>
                <a:ea typeface="+mn-ea"/>
                <a:cs typeface="+mn-cs"/>
              </a:rPr>
              <a:t> son mas </a:t>
            </a:r>
            <a:r>
              <a:rPr lang="en-US" sz="1200" kern="1200" baseline="0" dirty="0" err="1">
                <a:solidFill>
                  <a:schemeClr val="tx1"/>
                </a:solidFill>
                <a:effectLst/>
                <a:latin typeface="+mn-lt"/>
                <a:ea typeface="+mn-ea"/>
                <a:cs typeface="+mn-cs"/>
              </a:rPr>
              <a:t>cocleotoxicos</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amikacina</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tobramicina</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otros</a:t>
            </a:r>
            <a:r>
              <a:rPr lang="en-US" sz="1200" kern="1200" baseline="0" dirty="0">
                <a:solidFill>
                  <a:schemeClr val="tx1"/>
                </a:solidFill>
                <a:effectLst/>
                <a:latin typeface="+mn-lt"/>
                <a:ea typeface="+mn-ea"/>
                <a:cs typeface="+mn-cs"/>
              </a:rPr>
              <a:t> mas </a:t>
            </a:r>
            <a:r>
              <a:rPr lang="en-US" sz="1200" kern="1200" baseline="0" dirty="0" err="1">
                <a:solidFill>
                  <a:schemeClr val="tx1"/>
                </a:solidFill>
                <a:effectLst/>
                <a:latin typeface="+mn-lt"/>
                <a:ea typeface="+mn-ea"/>
                <a:cs typeface="+mn-cs"/>
              </a:rPr>
              <a:t>vestibulotoxicos</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gentamicina</a:t>
            </a:r>
            <a:r>
              <a:rPr lang="en-US" sz="1200" kern="1200" baseline="0" dirty="0">
                <a:solidFill>
                  <a:schemeClr val="tx1"/>
                </a:solidFill>
                <a:effectLst/>
                <a:latin typeface="+mn-lt"/>
                <a:ea typeface="+mn-ea"/>
                <a:cs typeface="+mn-cs"/>
              </a:rPr>
              <a:t>)</a:t>
            </a:r>
          </a:p>
          <a:p>
            <a:r>
              <a:rPr lang="es-ES" sz="1200" kern="1200" dirty="0">
                <a:solidFill>
                  <a:schemeClr val="tx1"/>
                </a:solidFill>
                <a:effectLst/>
                <a:latin typeface="+mn-lt"/>
                <a:ea typeface="+mn-ea"/>
                <a:cs typeface="+mn-cs"/>
              </a:rPr>
              <a:t>L</a:t>
            </a:r>
            <a:r>
              <a:rPr lang="en-US" sz="1200" kern="1200" dirty="0">
                <a:solidFill>
                  <a:schemeClr val="tx1"/>
                </a:solidFill>
                <a:effectLst/>
                <a:latin typeface="+mn-lt"/>
                <a:ea typeface="+mn-ea"/>
                <a:cs typeface="+mn-cs"/>
              </a:rPr>
              <a:t>a </a:t>
            </a:r>
            <a:r>
              <a:rPr lang="en-US" sz="1200" kern="1200" dirty="0" err="1">
                <a:solidFill>
                  <a:schemeClr val="tx1"/>
                </a:solidFill>
                <a:effectLst/>
                <a:latin typeface="+mn-lt"/>
                <a:ea typeface="+mn-ea"/>
                <a:cs typeface="+mn-cs"/>
              </a:rPr>
              <a:t>hipoacusia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puede</a:t>
            </a:r>
            <a:r>
              <a:rPr lang="en-US" sz="1200" kern="1200" dirty="0">
                <a:solidFill>
                  <a:schemeClr val="tx1"/>
                </a:solidFill>
                <a:effectLst/>
                <a:latin typeface="+mn-lt"/>
                <a:ea typeface="+mn-ea"/>
                <a:cs typeface="+mn-cs"/>
              </a:rPr>
              <a:t> ser </a:t>
            </a:r>
            <a:r>
              <a:rPr lang="en-US" sz="1200" kern="1200" dirty="0" err="1">
                <a:solidFill>
                  <a:schemeClr val="tx1"/>
                </a:solidFill>
                <a:effectLst/>
                <a:latin typeface="+mn-lt"/>
                <a:ea typeface="+mn-ea"/>
                <a:cs typeface="+mn-cs"/>
              </a:rPr>
              <a:t>uni</a:t>
            </a:r>
            <a:r>
              <a:rPr lang="en-US" sz="1200" kern="1200" dirty="0">
                <a:solidFill>
                  <a:schemeClr val="tx1"/>
                </a:solidFill>
                <a:effectLst/>
                <a:latin typeface="+mn-lt"/>
                <a:ea typeface="+mn-ea"/>
                <a:cs typeface="+mn-cs"/>
              </a:rPr>
              <a:t> o bilateral y es irreversible </a:t>
            </a:r>
            <a:r>
              <a:rPr lang="en-US" sz="1200" kern="1200" dirty="0" err="1">
                <a:solidFill>
                  <a:schemeClr val="tx1"/>
                </a:solidFill>
                <a:effectLst/>
                <a:latin typeface="+mn-lt"/>
                <a:ea typeface="+mn-ea"/>
                <a:cs typeface="+mn-cs"/>
              </a:rPr>
              <a:t>pero</a:t>
            </a:r>
            <a:r>
              <a:rPr lang="en-US" sz="1200" kern="1200" dirty="0">
                <a:solidFill>
                  <a:schemeClr val="tx1"/>
                </a:solidFill>
                <a:effectLst/>
                <a:latin typeface="+mn-lt"/>
                <a:ea typeface="+mn-ea"/>
                <a:cs typeface="+mn-cs"/>
              </a:rPr>
              <a:t> con </a:t>
            </a:r>
            <a:r>
              <a:rPr lang="en-US" sz="1200" kern="1200" dirty="0" err="1">
                <a:solidFill>
                  <a:schemeClr val="tx1"/>
                </a:solidFill>
                <a:effectLst/>
                <a:latin typeface="+mn-lt"/>
                <a:ea typeface="+mn-ea"/>
                <a:cs typeface="+mn-cs"/>
              </a:rPr>
              <a:t>algun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grado</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reversibilidad</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algunos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casos</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F</a:t>
            </a:r>
            <a:r>
              <a:rPr lang="en-US" sz="1200" kern="1200" dirty="0" err="1">
                <a:solidFill>
                  <a:schemeClr val="tx1"/>
                </a:solidFill>
                <a:effectLst/>
                <a:latin typeface="+mn-lt"/>
                <a:ea typeface="+mn-ea"/>
                <a:cs typeface="+mn-cs"/>
              </a:rPr>
              <a:t>actores</a:t>
            </a:r>
            <a:r>
              <a:rPr lang="en-US" sz="1200" kern="1200" baseline="0" dirty="0">
                <a:solidFill>
                  <a:schemeClr val="tx1"/>
                </a:solidFill>
                <a:effectLst/>
                <a:latin typeface="+mn-lt"/>
                <a:ea typeface="+mn-ea"/>
                <a:cs typeface="+mn-cs"/>
              </a:rPr>
              <a:t> de </a:t>
            </a:r>
            <a:r>
              <a:rPr lang="en-US" sz="1200" kern="1200" baseline="0" dirty="0" err="1">
                <a:solidFill>
                  <a:schemeClr val="tx1"/>
                </a:solidFill>
                <a:effectLst/>
                <a:latin typeface="+mn-lt"/>
                <a:ea typeface="+mn-ea"/>
                <a:cs typeface="+mn-cs"/>
              </a:rPr>
              <a:t>riesgo</a:t>
            </a:r>
            <a:r>
              <a:rPr lang="en-US" sz="1200" kern="1200" baseline="0" dirty="0">
                <a:solidFill>
                  <a:schemeClr val="tx1"/>
                </a:solidFill>
                <a:effectLst/>
                <a:latin typeface="+mn-lt"/>
                <a:ea typeface="+mn-ea"/>
                <a:cs typeface="+mn-cs"/>
              </a:rPr>
              <a:t> para </a:t>
            </a:r>
            <a:r>
              <a:rPr lang="en-US" sz="1200" kern="1200" baseline="0" dirty="0" err="1">
                <a:solidFill>
                  <a:schemeClr val="tx1"/>
                </a:solidFill>
                <a:effectLst/>
                <a:latin typeface="+mn-lt"/>
                <a:ea typeface="+mn-ea"/>
                <a:cs typeface="+mn-cs"/>
              </a:rPr>
              <a:t>ototoxicidad</a:t>
            </a:r>
            <a:r>
              <a:rPr lang="en-US" sz="1200" kern="1200" baseline="0" dirty="0">
                <a:solidFill>
                  <a:schemeClr val="tx1"/>
                </a:solidFill>
                <a:effectLst/>
                <a:latin typeface="+mn-lt"/>
                <a:ea typeface="+mn-ea"/>
                <a:cs typeface="+mn-cs"/>
              </a:rPr>
              <a:t> para </a:t>
            </a:r>
            <a:r>
              <a:rPr lang="en-US" sz="1200" kern="1200" baseline="0" dirty="0" err="1">
                <a:solidFill>
                  <a:schemeClr val="tx1"/>
                </a:solidFill>
                <a:effectLst/>
                <a:latin typeface="+mn-lt"/>
                <a:ea typeface="+mn-ea"/>
                <a:cs typeface="+mn-cs"/>
              </a:rPr>
              <a:t>aminoglicosidos</a:t>
            </a:r>
            <a:r>
              <a:rPr lang="en-US" sz="1200" kern="1200" baseline="0" dirty="0">
                <a:solidFill>
                  <a:schemeClr val="tx1"/>
                </a:solidFill>
                <a:effectLst/>
                <a:latin typeface="+mn-lt"/>
                <a:ea typeface="+mn-ea"/>
                <a:cs typeface="+mn-cs"/>
              </a:rPr>
              <a:t>: </a:t>
            </a:r>
          </a:p>
          <a:p>
            <a:pPr marL="228600" indent="-228600">
              <a:buAutoNum type="arabicPeriod"/>
            </a:pPr>
            <a:r>
              <a:rPr lang="es-ES" sz="1200" kern="1200" baseline="0" dirty="0">
                <a:solidFill>
                  <a:schemeClr val="tx1"/>
                </a:solidFill>
                <a:effectLst/>
                <a:latin typeface="+mn-lt"/>
                <a:ea typeface="+mn-ea"/>
                <a:cs typeface="+mn-cs"/>
              </a:rPr>
              <a:t>E</a:t>
            </a:r>
            <a:r>
              <a:rPr lang="en-US" sz="1200" kern="1200" baseline="0" dirty="0" err="1">
                <a:solidFill>
                  <a:schemeClr val="tx1"/>
                </a:solidFill>
                <a:effectLst/>
                <a:latin typeface="+mn-lt"/>
                <a:ea typeface="+mn-ea"/>
                <a:cs typeface="+mn-cs"/>
              </a:rPr>
              <a:t>nfermedad</a:t>
            </a:r>
            <a:r>
              <a:rPr lang="en-US" sz="1200" kern="1200" baseline="0" dirty="0">
                <a:solidFill>
                  <a:schemeClr val="tx1"/>
                </a:solidFill>
                <a:effectLst/>
                <a:latin typeface="+mn-lt"/>
                <a:ea typeface="+mn-ea"/>
                <a:cs typeface="+mn-cs"/>
              </a:rPr>
              <a:t> renal</a:t>
            </a:r>
          </a:p>
          <a:p>
            <a:pPr marL="228600" indent="-228600">
              <a:buAutoNum type="arabicPeriod"/>
            </a:pPr>
            <a:r>
              <a:rPr lang="es-ES" sz="1200" kern="1200" baseline="0" dirty="0">
                <a:solidFill>
                  <a:schemeClr val="tx1"/>
                </a:solidFill>
                <a:effectLst/>
                <a:latin typeface="+mn-lt"/>
                <a:ea typeface="+mn-ea"/>
                <a:cs typeface="+mn-cs"/>
              </a:rPr>
              <a:t>T</a:t>
            </a:r>
            <a:r>
              <a:rPr lang="en-US" sz="1200" kern="1200" baseline="0" dirty="0" err="1">
                <a:solidFill>
                  <a:schemeClr val="tx1"/>
                </a:solidFill>
                <a:effectLst/>
                <a:latin typeface="+mn-lt"/>
                <a:ea typeface="+mn-ea"/>
                <a:cs typeface="+mn-cs"/>
              </a:rPr>
              <a:t>ratamiento</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prolongado</a:t>
            </a:r>
            <a:endParaRPr lang="en-US" sz="1200" kern="1200" baseline="0" dirty="0">
              <a:solidFill>
                <a:schemeClr val="tx1"/>
              </a:solidFill>
              <a:effectLst/>
              <a:latin typeface="+mn-lt"/>
              <a:ea typeface="+mn-ea"/>
              <a:cs typeface="+mn-cs"/>
            </a:endParaRPr>
          </a:p>
          <a:p>
            <a:pPr marL="228600" indent="-228600">
              <a:buAutoNum type="arabicPeriod"/>
            </a:pPr>
            <a:r>
              <a:rPr lang="es-ES" sz="1200" kern="1200" baseline="0" dirty="0">
                <a:solidFill>
                  <a:schemeClr val="tx1"/>
                </a:solidFill>
                <a:effectLst/>
                <a:latin typeface="+mn-lt"/>
                <a:ea typeface="+mn-ea"/>
                <a:cs typeface="+mn-cs"/>
              </a:rPr>
              <a:t>N</a:t>
            </a:r>
            <a:r>
              <a:rPr lang="en-US" sz="1200" kern="1200" baseline="0" dirty="0" err="1">
                <a:solidFill>
                  <a:schemeClr val="tx1"/>
                </a:solidFill>
                <a:effectLst/>
                <a:latin typeface="+mn-lt"/>
                <a:ea typeface="+mn-ea"/>
                <a:cs typeface="+mn-cs"/>
              </a:rPr>
              <a:t>iveles</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sericos</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elevados</a:t>
            </a:r>
            <a:endParaRPr lang="en-US" sz="1200" kern="1200" baseline="0" dirty="0">
              <a:solidFill>
                <a:schemeClr val="tx1"/>
              </a:solidFill>
              <a:effectLst/>
              <a:latin typeface="+mn-lt"/>
              <a:ea typeface="+mn-ea"/>
              <a:cs typeface="+mn-cs"/>
            </a:endParaRPr>
          </a:p>
          <a:p>
            <a:pPr marL="228600" indent="-228600">
              <a:buAutoNum type="arabicPeriod"/>
            </a:pPr>
            <a:r>
              <a:rPr lang="es-ES_tradnl" sz="1200" kern="1200" baseline="0" dirty="0">
                <a:solidFill>
                  <a:schemeClr val="tx1"/>
                </a:solidFill>
                <a:effectLst/>
                <a:latin typeface="+mn-lt"/>
                <a:ea typeface="+mn-ea"/>
                <a:cs typeface="+mn-cs"/>
              </a:rPr>
              <a:t>&gt;60 años</a:t>
            </a:r>
            <a:endParaRPr lang="en-US" sz="1200" kern="1200" baseline="0" dirty="0">
              <a:solidFill>
                <a:schemeClr val="tx1"/>
              </a:solidFill>
              <a:effectLst/>
              <a:latin typeface="+mn-lt"/>
              <a:ea typeface="+mn-ea"/>
              <a:cs typeface="+mn-cs"/>
            </a:endParaRPr>
          </a:p>
          <a:p>
            <a:pPr marL="228600" indent="-228600">
              <a:buAutoNum type="arabicPeriod"/>
            </a:pPr>
            <a:r>
              <a:rPr lang="es-ES" sz="1200" kern="1200" baseline="0" dirty="0">
                <a:solidFill>
                  <a:schemeClr val="tx1"/>
                </a:solidFill>
                <a:effectLst/>
                <a:latin typeface="+mn-lt"/>
                <a:ea typeface="+mn-ea"/>
                <a:cs typeface="+mn-cs"/>
              </a:rPr>
              <a:t>O</a:t>
            </a:r>
            <a:r>
              <a:rPr lang="en-US" sz="1200" kern="1200" baseline="0" dirty="0" err="1">
                <a:solidFill>
                  <a:schemeClr val="tx1"/>
                </a:solidFill>
                <a:effectLst/>
                <a:latin typeface="+mn-lt"/>
                <a:ea typeface="+mn-ea"/>
                <a:cs typeface="+mn-cs"/>
              </a:rPr>
              <a:t>tros</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ototoxicos</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concomitantes</a:t>
            </a:r>
            <a:r>
              <a:rPr lang="en-US" sz="1200" kern="1200" baseline="0" dirty="0">
                <a:solidFill>
                  <a:schemeClr val="tx1"/>
                </a:solidFill>
                <a:effectLst/>
                <a:latin typeface="+mn-lt"/>
                <a:ea typeface="+mn-ea"/>
                <a:cs typeface="+mn-cs"/>
              </a:rPr>
              <a:t> o </a:t>
            </a:r>
            <a:r>
              <a:rPr lang="en-US" sz="1200" kern="1200" baseline="0" dirty="0" err="1">
                <a:solidFill>
                  <a:schemeClr val="tx1"/>
                </a:solidFill>
                <a:effectLst/>
                <a:latin typeface="+mn-lt"/>
                <a:ea typeface="+mn-ea"/>
                <a:cs typeface="+mn-cs"/>
              </a:rPr>
              <a:t>exposicion</a:t>
            </a:r>
            <a:r>
              <a:rPr lang="en-US" sz="1200" kern="1200" baseline="0" dirty="0">
                <a:solidFill>
                  <a:schemeClr val="tx1"/>
                </a:solidFill>
                <a:effectLst/>
                <a:latin typeface="+mn-lt"/>
                <a:ea typeface="+mn-ea"/>
                <a:cs typeface="+mn-cs"/>
              </a:rPr>
              <a:t> a </a:t>
            </a:r>
            <a:r>
              <a:rPr lang="en-US" sz="1200" kern="1200" baseline="0" dirty="0" err="1">
                <a:solidFill>
                  <a:schemeClr val="tx1"/>
                </a:solidFill>
                <a:effectLst/>
                <a:latin typeface="+mn-lt"/>
                <a:ea typeface="+mn-ea"/>
                <a:cs typeface="+mn-cs"/>
              </a:rPr>
              <a:t>ruido</a:t>
            </a:r>
            <a:endParaRPr lang="en-US" sz="1200" kern="1200" baseline="0" dirty="0">
              <a:solidFill>
                <a:schemeClr val="tx1"/>
              </a:solidFill>
              <a:effectLst/>
              <a:latin typeface="+mn-lt"/>
              <a:ea typeface="+mn-ea"/>
              <a:cs typeface="+mn-cs"/>
            </a:endParaRPr>
          </a:p>
          <a:p>
            <a:endParaRPr lang="es-CO" dirty="0"/>
          </a:p>
        </p:txBody>
      </p:sp>
      <p:sp>
        <p:nvSpPr>
          <p:cNvPr id="4" name="Marcador de número de diapositiva 3"/>
          <p:cNvSpPr>
            <a:spLocks noGrp="1"/>
          </p:cNvSpPr>
          <p:nvPr>
            <p:ph type="sldNum" sz="quarter" idx="5"/>
          </p:nvPr>
        </p:nvSpPr>
        <p:spPr/>
        <p:txBody>
          <a:bodyPr/>
          <a:lstStyle/>
          <a:p>
            <a:fld id="{E1C5C2F1-6563-4A88-953D-A7FCDF993984}" type="slidenum">
              <a:rPr lang="es-CO" smtClean="0"/>
              <a:t>42</a:t>
            </a:fld>
            <a:endParaRPr lang="es-CO"/>
          </a:p>
        </p:txBody>
      </p:sp>
    </p:spTree>
    <p:extLst>
      <p:ext uri="{BB962C8B-B14F-4D97-AF65-F5344CB8AC3E}">
        <p14:creationId xmlns:p14="http://schemas.microsoft.com/office/powerpoint/2010/main" val="1637519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s-ES" b="0" i="0" dirty="0">
                <a:solidFill>
                  <a:srgbClr val="000000"/>
                </a:solidFill>
                <a:effectLst/>
                <a:latin typeface="Times New Roman" panose="02020603050405020304" pitchFamily="18" charset="0"/>
              </a:rPr>
              <a:t>1 de cada 4 adultos en los Estados Unidos tiene una pérdida de audición medible causada por la exposición a ruidos nocivos. </a:t>
            </a:r>
            <a:r>
              <a:rPr lang="es-ES" b="0" i="0" baseline="30000" dirty="0">
                <a:solidFill>
                  <a:srgbClr val="2F4A8B"/>
                </a:solidFill>
                <a:effectLst/>
                <a:latin typeface="Times New Roman" panose="02020603050405020304" pitchFamily="18" charset="0"/>
                <a:hlinkClick r:id="rId3"/>
              </a:rPr>
              <a:t>32</a:t>
            </a:r>
            <a:r>
              <a:rPr lang="es-ES" b="0" i="0" dirty="0">
                <a:solidFill>
                  <a:srgbClr val="000000"/>
                </a:solidFill>
                <a:effectLst/>
                <a:latin typeface="Times New Roman" panose="02020603050405020304" pitchFamily="18" charset="0"/>
              </a:rPr>
              <a:t> Incluso entre las personas que informan que su audición es "excelente" o "buena", casi el 20% tiene evidencia </a:t>
            </a:r>
            <a:r>
              <a:rPr lang="es-ES" b="0" i="0" dirty="0" err="1">
                <a:solidFill>
                  <a:srgbClr val="000000"/>
                </a:solidFill>
                <a:effectLst/>
                <a:latin typeface="Times New Roman" panose="02020603050405020304" pitchFamily="18" charset="0"/>
              </a:rPr>
              <a:t>audiométrica</a:t>
            </a:r>
            <a:r>
              <a:rPr lang="es-ES" b="0" i="0" dirty="0">
                <a:solidFill>
                  <a:srgbClr val="000000"/>
                </a:solidFill>
                <a:effectLst/>
                <a:latin typeface="Times New Roman" panose="02020603050405020304" pitchFamily="18" charset="0"/>
              </a:rPr>
              <a:t> de pérdida auditiva inducida por ruido. </a:t>
            </a:r>
            <a:r>
              <a:rPr lang="es-ES" b="0" i="0" baseline="30000" dirty="0">
                <a:solidFill>
                  <a:srgbClr val="2F4A8B"/>
                </a:solidFill>
                <a:effectLst/>
                <a:latin typeface="Times New Roman" panose="02020603050405020304" pitchFamily="18" charset="0"/>
                <a:hlinkClick r:id="rId3"/>
              </a:rPr>
              <a:t>32</a:t>
            </a:r>
            <a:r>
              <a:rPr lang="es-ES" b="0" i="0" dirty="0">
                <a:solidFill>
                  <a:srgbClr val="000000"/>
                </a:solidFill>
                <a:effectLst/>
                <a:latin typeface="Times New Roman" panose="02020603050405020304" pitchFamily="18" charset="0"/>
              </a:rPr>
              <a:t>Los lugares de trabajo como las fábricas y ciertos trabajos en el ejército están asociados con la exposición a altos niveles de ruido; sin embargo, incluso las personas que no trabajan en estos entornos tienen un riesgo de exposición al ruido en la vida diaria que a menudo subestiman. Los sonidos fuertes son omnipresentes en la vida moderna, y la exposición al ruido puede ocurrir en una variedad de entornos aparentemente inocuos, como conciertos, cines y clases de acondicionamiento físico con música alta, y mediante la participación en una variedad de actividades, como escuchar música en </a:t>
            </a:r>
            <a:r>
              <a:rPr lang="es-ES" b="0" i="0" dirty="0" err="1">
                <a:solidFill>
                  <a:srgbClr val="000000"/>
                </a:solidFill>
                <a:effectLst/>
                <a:latin typeface="Times New Roman" panose="02020603050405020304" pitchFamily="18" charset="0"/>
              </a:rPr>
              <a:t>en</a:t>
            </a:r>
            <a:r>
              <a:rPr lang="es-ES" b="0" i="0" dirty="0">
                <a:solidFill>
                  <a:srgbClr val="000000"/>
                </a:solidFill>
                <a:effectLst/>
                <a:latin typeface="Times New Roman" panose="02020603050405020304" pitchFamily="18" charset="0"/>
              </a:rPr>
              <a:t> casa, participar en deportes de motor (por ejemplo, los que involucran motocicletas, vehículos todo terreno, lanchas rápidas o motos de nieve), disparar y usar herramientas eléctricas.</a:t>
            </a:r>
          </a:p>
          <a:p>
            <a:pPr algn="l"/>
            <a:r>
              <a:rPr lang="es-ES" b="0" i="0" dirty="0">
                <a:solidFill>
                  <a:srgbClr val="000000"/>
                </a:solidFill>
                <a:effectLst/>
                <a:latin typeface="Times New Roman" panose="02020603050405020304" pitchFamily="18" charset="0"/>
              </a:rPr>
              <a:t>El ruido daña las células ciliadas sensoriales del oído interno a través del estrés mecánico directo de la intensa presión sonora y por la activación de vías moleculares inducidas por estrés, incluida la generación de especies reactivas de oxígeno y sobrecarga de calcio. </a:t>
            </a:r>
            <a:r>
              <a:rPr lang="es-ES" b="0" i="0" baseline="30000" dirty="0">
                <a:solidFill>
                  <a:srgbClr val="2F4A8B"/>
                </a:solidFill>
                <a:effectLst/>
                <a:latin typeface="Times New Roman" panose="02020603050405020304" pitchFamily="18" charset="0"/>
                <a:hlinkClick r:id="rId4"/>
              </a:rPr>
              <a:t>33</a:t>
            </a:r>
            <a:r>
              <a:rPr lang="es-ES" b="0" i="0" dirty="0">
                <a:solidFill>
                  <a:srgbClr val="000000"/>
                </a:solidFill>
                <a:effectLst/>
                <a:latin typeface="Times New Roman" panose="02020603050405020304" pitchFamily="18" charset="0"/>
              </a:rPr>
              <a:t>La pérdida de audición inducida por ruido puede ser temporal o permanente, dependiendo de la intensidad y duración de la exposición. El término "cambio de umbral temporal" se utiliza para describir cambios objetivos en la agudeza auditiva que se pueden medir en audiometría inmediatamente después de un episodio de exposición a sonidos fuertes (p. Ej., Asistencia a un concierto) y que vuelven a los niveles previos a la exposición después de unos días para 2 semanas. Los cambios de umbral temporales se caracterizan subjetivamente por una disminución de la sensibilidad auditiva, una sensación de plenitud en los oídos, tinnitus (zumbidos) y una percepción de que los sonidos están amortiguados. La exposición prolongada o repetida al ruido puede causar la muerte de las células ciliadas sensoriales y la pérdida de audición permanente, lo que se conoce como un "cambio de umbral permanente". La muerte de las células ciliadas puede ir seguida de una pérdida más lenta de las neuronas del ganglio espiral durante un período de meses o años.</a:t>
            </a:r>
            <a:r>
              <a:rPr lang="es-ES" b="0" i="0" baseline="30000" dirty="0">
                <a:solidFill>
                  <a:srgbClr val="2F4A8B"/>
                </a:solidFill>
                <a:effectLst/>
                <a:latin typeface="Times New Roman" panose="02020603050405020304" pitchFamily="18" charset="0"/>
                <a:hlinkClick r:id="rId5"/>
              </a:rPr>
              <a:t>34</a:t>
            </a:r>
            <a:endParaRPr lang="es-ES" b="0" i="0" dirty="0">
              <a:solidFill>
                <a:srgbClr val="000000"/>
              </a:solidFill>
              <a:effectLst/>
              <a:latin typeface="Times New Roman" panose="02020603050405020304" pitchFamily="18" charset="0"/>
            </a:endParaRPr>
          </a:p>
          <a:p>
            <a:pPr algn="l"/>
            <a:r>
              <a:rPr lang="es-ES" b="0" i="0" dirty="0">
                <a:solidFill>
                  <a:srgbClr val="000000"/>
                </a:solidFill>
                <a:effectLst/>
                <a:latin typeface="Times New Roman" panose="02020603050405020304" pitchFamily="18" charset="0"/>
              </a:rPr>
              <a:t>En el pasado, no se pensaba que los cambios de umbral temporales estuvieran asociados con daños permanentes en el sistema auditivo; sin embargo, datos recientes indican que las exposiciones al ruido que resultan en cambios temporales del umbral pueden causar daño permanente a la cóclea. En modelos animales, la exposición al ruido que resulta en cambios temporales del umbral conduce a la pérdida permanente de las sinapsis de las cintas de las células ciliadas, </a:t>
            </a:r>
            <a:r>
              <a:rPr lang="es-ES" b="0" i="0" baseline="30000" dirty="0">
                <a:solidFill>
                  <a:srgbClr val="2F4A8B"/>
                </a:solidFill>
                <a:effectLst/>
                <a:latin typeface="Times New Roman" panose="02020603050405020304" pitchFamily="18" charset="0"/>
                <a:hlinkClick r:id="rId5"/>
              </a:rPr>
              <a:t>34</a:t>
            </a:r>
            <a:r>
              <a:rPr lang="es-ES" b="0" i="0" baseline="30000" dirty="0">
                <a:solidFill>
                  <a:srgbClr val="000000"/>
                </a:solidFill>
                <a:effectLst/>
                <a:latin typeface="Times New Roman" panose="02020603050405020304" pitchFamily="18" charset="0"/>
              </a:rPr>
              <a:t> , </a:t>
            </a:r>
            <a:r>
              <a:rPr lang="es-ES" b="0" i="0" baseline="30000" dirty="0">
                <a:solidFill>
                  <a:srgbClr val="2F4A8B"/>
                </a:solidFill>
                <a:effectLst/>
                <a:latin typeface="Times New Roman" panose="02020603050405020304" pitchFamily="18" charset="0"/>
                <a:hlinkClick r:id="rId6"/>
              </a:rPr>
              <a:t>35</a:t>
            </a:r>
            <a:r>
              <a:rPr lang="es-ES" b="0" i="0" dirty="0">
                <a:solidFill>
                  <a:srgbClr val="000000"/>
                </a:solidFill>
                <a:effectLst/>
                <a:latin typeface="Times New Roman" panose="02020603050405020304" pitchFamily="18" charset="0"/>
              </a:rPr>
              <a:t> estructuras sinápticas especializadas que liberan neurotransmisores de las células ciliadas en respuesta al sonido. Aunque nuestra comprensión de este tipo de pérdida sináptica es incompleta, tiene implicaciones para la función auditiva y para recomendaciones sobre niveles de ruido seguros. </a:t>
            </a:r>
            <a:r>
              <a:rPr lang="es-ES" b="0" i="0" baseline="30000" dirty="0">
                <a:solidFill>
                  <a:srgbClr val="2F4A8B"/>
                </a:solidFill>
                <a:effectLst/>
                <a:latin typeface="Times New Roman" panose="02020603050405020304" pitchFamily="18" charset="0"/>
                <a:hlinkClick r:id="rId7"/>
              </a:rPr>
              <a:t>36</a:t>
            </a:r>
            <a:r>
              <a:rPr lang="es-ES" b="0" i="0" dirty="0">
                <a:solidFill>
                  <a:srgbClr val="000000"/>
                </a:solidFill>
                <a:effectLst/>
                <a:latin typeface="Times New Roman" panose="02020603050405020304" pitchFamily="18" charset="0"/>
              </a:rPr>
              <a:t>No se sabe si la pérdida sináptica es necesariamente permanente, ya que en algunos modelos animales se produce una recuperación parcial del funcionamiento de estas estructuras. </a:t>
            </a:r>
            <a:r>
              <a:rPr lang="es-ES" b="0" i="0" baseline="30000" dirty="0">
                <a:solidFill>
                  <a:srgbClr val="2F4A8B"/>
                </a:solidFill>
                <a:effectLst/>
                <a:latin typeface="Times New Roman" panose="02020603050405020304" pitchFamily="18" charset="0"/>
                <a:hlinkClick r:id="rId8"/>
              </a:rPr>
              <a:t>37</a:t>
            </a:r>
            <a:r>
              <a:rPr lang="es-ES" b="0" i="0" baseline="30000" dirty="0">
                <a:solidFill>
                  <a:srgbClr val="000000"/>
                </a:solidFill>
                <a:effectLst/>
                <a:latin typeface="Times New Roman" panose="02020603050405020304" pitchFamily="18" charset="0"/>
              </a:rPr>
              <a:t> , </a:t>
            </a:r>
            <a:r>
              <a:rPr lang="es-ES" b="0" i="0" baseline="30000" dirty="0">
                <a:solidFill>
                  <a:srgbClr val="2F4A8B"/>
                </a:solidFill>
                <a:effectLst/>
                <a:latin typeface="Times New Roman" panose="02020603050405020304" pitchFamily="18" charset="0"/>
                <a:hlinkClick r:id="rId9"/>
              </a:rPr>
              <a:t>38</a:t>
            </a:r>
            <a:r>
              <a:rPr lang="es-ES" b="0" i="0" dirty="0">
                <a:solidFill>
                  <a:srgbClr val="000000"/>
                </a:solidFill>
                <a:effectLst/>
                <a:latin typeface="Times New Roman" panose="02020603050405020304" pitchFamily="18" charset="0"/>
              </a:rPr>
              <a:t> No se ha desarrollado una medida clínica confiable y no invasiva del daño sináptico coclear, aunque esta es un área de investigación activa. </a:t>
            </a:r>
            <a:r>
              <a:rPr lang="es-ES" b="0" i="0" baseline="30000" dirty="0">
                <a:solidFill>
                  <a:srgbClr val="2F4A8B"/>
                </a:solidFill>
                <a:effectLst/>
                <a:latin typeface="Times New Roman" panose="02020603050405020304" pitchFamily="18" charset="0"/>
                <a:hlinkClick r:id="rId10"/>
              </a:rPr>
              <a:t>39</a:t>
            </a:r>
            <a:r>
              <a:rPr lang="es-ES" b="0" i="0" baseline="30000" dirty="0">
                <a:solidFill>
                  <a:srgbClr val="000000"/>
                </a:solidFill>
                <a:effectLst/>
                <a:latin typeface="Times New Roman" panose="02020603050405020304" pitchFamily="18" charset="0"/>
              </a:rPr>
              <a:t> - </a:t>
            </a:r>
            <a:r>
              <a:rPr lang="es-ES" b="0" i="0" baseline="30000" dirty="0">
                <a:solidFill>
                  <a:srgbClr val="2F4A8B"/>
                </a:solidFill>
                <a:effectLst/>
                <a:latin typeface="Times New Roman" panose="02020603050405020304" pitchFamily="18" charset="0"/>
                <a:hlinkClick r:id="rId11"/>
              </a:rPr>
              <a:t>41</a:t>
            </a:r>
            <a:endParaRPr lang="es-ES" b="0" i="0" dirty="0">
              <a:solidFill>
                <a:srgbClr val="000000"/>
              </a:solidFill>
              <a:effectLst/>
              <a:latin typeface="Times New Roman" panose="02020603050405020304" pitchFamily="18" charset="0"/>
            </a:endParaRPr>
          </a:p>
          <a:p>
            <a:endParaRPr lang="es-CO" dirty="0"/>
          </a:p>
        </p:txBody>
      </p:sp>
      <p:sp>
        <p:nvSpPr>
          <p:cNvPr id="4" name="Marcador de número de diapositiva 3"/>
          <p:cNvSpPr>
            <a:spLocks noGrp="1"/>
          </p:cNvSpPr>
          <p:nvPr>
            <p:ph type="sldNum" sz="quarter" idx="5"/>
          </p:nvPr>
        </p:nvSpPr>
        <p:spPr/>
        <p:txBody>
          <a:bodyPr/>
          <a:lstStyle/>
          <a:p>
            <a:fld id="{E1C5C2F1-6563-4A88-953D-A7FCDF993984}" type="slidenum">
              <a:rPr lang="es-CO" smtClean="0"/>
              <a:t>43</a:t>
            </a:fld>
            <a:endParaRPr lang="es-CO"/>
          </a:p>
        </p:txBody>
      </p:sp>
    </p:spTree>
    <p:extLst>
      <p:ext uri="{BB962C8B-B14F-4D97-AF65-F5344CB8AC3E}">
        <p14:creationId xmlns:p14="http://schemas.microsoft.com/office/powerpoint/2010/main" val="22441825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Trauma to the ear and temporal bone are uncommon causes of SNHL. Fractures involving the </a:t>
            </a:r>
            <a:r>
              <a:rPr lang="en-US" sz="1200" kern="1200" dirty="0" err="1">
                <a:solidFill>
                  <a:schemeClr val="tx1"/>
                </a:solidFill>
                <a:effectLst/>
                <a:latin typeface="+mn-lt"/>
                <a:ea typeface="+mn-ea"/>
                <a:cs typeface="+mn-cs"/>
              </a:rPr>
              <a:t>otic</a:t>
            </a:r>
            <a:r>
              <a:rPr lang="en-US" sz="1200" kern="1200" dirty="0">
                <a:solidFill>
                  <a:schemeClr val="tx1"/>
                </a:solidFill>
                <a:effectLst/>
                <a:latin typeface="+mn-lt"/>
                <a:ea typeface="+mn-ea"/>
                <a:cs typeface="+mn-cs"/>
              </a:rPr>
              <a:t> capsule may result in permanent SNHL, vertigo, and facial nerve injury. </a:t>
            </a:r>
            <a:endParaRPr lang="en-US" dirty="0"/>
          </a:p>
          <a:p>
            <a:endParaRPr lang="es-ES" dirty="0"/>
          </a:p>
          <a:p>
            <a:r>
              <a:rPr lang="es-ES" dirty="0"/>
              <a:t>Trauma penetrante</a:t>
            </a:r>
            <a:r>
              <a:rPr lang="es-ES" dirty="0">
                <a:sym typeface="Wingdings"/>
              </a:rPr>
              <a:t> herida por PAF las cuales</a:t>
            </a:r>
            <a:r>
              <a:rPr lang="es-ES" baseline="0" dirty="0">
                <a:sym typeface="Wingdings"/>
              </a:rPr>
              <a:t> causan </a:t>
            </a:r>
            <a:r>
              <a:rPr lang="es-ES" baseline="0" dirty="0" err="1">
                <a:sym typeface="Wingdings"/>
              </a:rPr>
              <a:t>tipicamente</a:t>
            </a:r>
            <a:r>
              <a:rPr lang="es-ES" baseline="0" dirty="0">
                <a:sym typeface="Wingdings"/>
              </a:rPr>
              <a:t> perdidas mixtas</a:t>
            </a:r>
          </a:p>
          <a:p>
            <a:endParaRPr lang="es-ES" baseline="0" dirty="0">
              <a:sym typeface="Wingdings"/>
            </a:endParaRPr>
          </a:p>
          <a:p>
            <a:r>
              <a:rPr lang="es-ES" baseline="0" dirty="0">
                <a:sym typeface="Wingdings"/>
              </a:rPr>
              <a:t>Trauma cerrado </a:t>
            </a:r>
          </a:p>
          <a:p>
            <a:r>
              <a:rPr lang="es-ES" baseline="0" dirty="0">
                <a:sym typeface="Wingdings"/>
              </a:rPr>
              <a:t>.</a:t>
            </a:r>
            <a:r>
              <a:rPr lang="es-ES" baseline="0" dirty="0" err="1">
                <a:sym typeface="Wingdings"/>
              </a:rPr>
              <a:t>Concusion</a:t>
            </a:r>
            <a:r>
              <a:rPr lang="es-ES" baseline="0" dirty="0">
                <a:sym typeface="Wingdings"/>
              </a:rPr>
              <a:t> de </a:t>
            </a:r>
            <a:r>
              <a:rPr lang="es-ES" baseline="0" dirty="0" err="1">
                <a:sym typeface="Wingdings"/>
              </a:rPr>
              <a:t>liquidos</a:t>
            </a:r>
            <a:r>
              <a:rPr lang="es-ES" baseline="0" dirty="0">
                <a:sym typeface="Wingdings"/>
              </a:rPr>
              <a:t> del </a:t>
            </a:r>
            <a:r>
              <a:rPr lang="es-ES" baseline="0" dirty="0" err="1">
                <a:sym typeface="Wingdings"/>
              </a:rPr>
              <a:t>oido</a:t>
            </a:r>
            <a:r>
              <a:rPr lang="es-ES" baseline="0" dirty="0">
                <a:sym typeface="Wingdings"/>
              </a:rPr>
              <a:t> interno: HNS </a:t>
            </a:r>
          </a:p>
          <a:p>
            <a:r>
              <a:rPr lang="es-ES" baseline="0" dirty="0">
                <a:sym typeface="Wingdings"/>
              </a:rPr>
              <a:t>.Fractura de hueso temporal: </a:t>
            </a:r>
          </a:p>
          <a:p>
            <a:r>
              <a:rPr lang="es-ES" baseline="0" dirty="0">
                <a:sym typeface="Wingdings"/>
              </a:rPr>
              <a:t> - Longitudinales (80%) principalmente hipoacusia conductiva por </a:t>
            </a:r>
            <a:r>
              <a:rPr lang="es-ES" baseline="0" dirty="0" err="1">
                <a:sym typeface="Wingdings"/>
              </a:rPr>
              <a:t>perforacion</a:t>
            </a:r>
            <a:r>
              <a:rPr lang="es-ES" baseline="0" dirty="0">
                <a:sym typeface="Wingdings"/>
              </a:rPr>
              <a:t> de MT y </a:t>
            </a:r>
            <a:r>
              <a:rPr lang="es-ES" baseline="0" dirty="0" err="1">
                <a:sym typeface="Wingdings"/>
              </a:rPr>
              <a:t>hemotimpano</a:t>
            </a:r>
            <a:endParaRPr lang="es-ES" baseline="0" dirty="0">
              <a:sym typeface="Wingdings"/>
            </a:endParaRPr>
          </a:p>
          <a:p>
            <a:endParaRPr lang="es-ES" baseline="0" dirty="0">
              <a:sym typeface="Wingdings"/>
            </a:endParaRPr>
          </a:p>
          <a:p>
            <a:r>
              <a:rPr lang="es-ES" baseline="0" dirty="0">
                <a:sym typeface="Wingdings"/>
              </a:rPr>
              <a:t> - Transversas (20%) generalmente discurren a </a:t>
            </a:r>
            <a:r>
              <a:rPr lang="es-ES" baseline="0" dirty="0" err="1">
                <a:sym typeface="Wingdings"/>
              </a:rPr>
              <a:t>traves</a:t>
            </a:r>
            <a:r>
              <a:rPr lang="es-ES" baseline="0" dirty="0">
                <a:sym typeface="Wingdings"/>
              </a:rPr>
              <a:t> del </a:t>
            </a:r>
            <a:r>
              <a:rPr lang="es-ES" baseline="0" dirty="0" err="1">
                <a:sym typeface="Wingdings"/>
              </a:rPr>
              <a:t>oido</a:t>
            </a:r>
            <a:r>
              <a:rPr lang="es-ES" baseline="0" dirty="0">
                <a:sym typeface="Wingdings"/>
              </a:rPr>
              <a:t> interno causando HNS por “</a:t>
            </a:r>
            <a:r>
              <a:rPr lang="es-ES" baseline="0" dirty="0" err="1">
                <a:sym typeface="Wingdings"/>
              </a:rPr>
              <a:t>oido</a:t>
            </a:r>
            <a:r>
              <a:rPr lang="es-ES" baseline="0" dirty="0">
                <a:sym typeface="Wingdings"/>
              </a:rPr>
              <a:t> muerto”</a:t>
            </a:r>
          </a:p>
          <a:p>
            <a:r>
              <a:rPr lang="es-CO" baseline="0" dirty="0">
                <a:sym typeface="Wingdings"/>
              </a:rPr>
              <a:t>TRAUMA</a:t>
            </a:r>
          </a:p>
          <a:p>
            <a:r>
              <a:rPr lang="es-CO" baseline="0" dirty="0">
                <a:sym typeface="Wingdings"/>
              </a:rPr>
              <a:t>Lesión craneal</a:t>
            </a:r>
          </a:p>
          <a:p>
            <a:r>
              <a:rPr lang="es-CO" baseline="0" dirty="0">
                <a:sym typeface="Wingdings"/>
              </a:rPr>
              <a:t>Los golpes en la cabeza pueden causar lesiones laberínticas y</a:t>
            </a:r>
          </a:p>
          <a:p>
            <a:r>
              <a:rPr lang="es-CO" baseline="0" dirty="0">
                <a:sym typeface="Wingdings"/>
              </a:rPr>
              <a:t>SNHL, ya sea directamente, a través de la fractura del laberinto como</a:t>
            </a:r>
          </a:p>
          <a:p>
            <a:r>
              <a:rPr lang="es-CO" baseline="0" dirty="0">
                <a:sym typeface="Wingdings"/>
              </a:rPr>
              <a:t>Resultado de la fractura ósea temporal, o indirectamente, a través del laberíntico</a:t>
            </a:r>
          </a:p>
          <a:p>
            <a:r>
              <a:rPr lang="es-CO" baseline="0" dirty="0">
                <a:sym typeface="Wingdings"/>
              </a:rPr>
              <a:t>concusión. El tipo más común de hueso temporal</a:t>
            </a:r>
          </a:p>
          <a:p>
            <a:r>
              <a:rPr lang="es-CO" baseline="0" dirty="0">
                <a:sym typeface="Wingdings"/>
              </a:rPr>
              <a:t>Fractura, fractura longitudinal, se extiende poco a</a:t>
            </a:r>
          </a:p>
          <a:p>
            <a:r>
              <a:rPr lang="es-CO" baseline="0" dirty="0">
                <a:sym typeface="Wingdings"/>
              </a:rPr>
              <a:t>El laberinto. La pérdida auditiva asociada con la</a:t>
            </a:r>
          </a:p>
          <a:p>
            <a:r>
              <a:rPr lang="es-CO" baseline="0" dirty="0">
                <a:sym typeface="Wingdings"/>
              </a:rPr>
              <a:t>Fracturas típicamente es similar a la del trauma acústico (es decir,</a:t>
            </a:r>
          </a:p>
          <a:p>
            <a:r>
              <a:rPr lang="es-CO" baseline="0" dirty="0">
                <a:sym typeface="Wingdings"/>
              </a:rPr>
              <a:t>Limitado a las altas frecuencias y peor a 4 kHz). Similar,</a:t>
            </a:r>
          </a:p>
          <a:p>
            <a:r>
              <a:rPr lang="es-CO" baseline="0" dirty="0">
                <a:sym typeface="Wingdings"/>
              </a:rPr>
              <a:t>Traumatismo craneoencefálico por sí solo, sin fractura ósea temporal,</a:t>
            </a:r>
          </a:p>
          <a:p>
            <a:r>
              <a:rPr lang="es-CO" baseline="0" dirty="0">
                <a:sym typeface="Wingdings"/>
              </a:rPr>
              <a:t>Resultar en una lesión de concusión del laberinto, que puede</a:t>
            </a:r>
          </a:p>
          <a:p>
            <a:r>
              <a:rPr lang="es-CO" baseline="0" dirty="0">
                <a:sym typeface="Wingdings"/>
              </a:rPr>
              <a:t>SNHL. Las fracturas transversales atraviesan casi siempre el laberinto</a:t>
            </a:r>
          </a:p>
          <a:p>
            <a:r>
              <a:rPr lang="es-CO" baseline="0" dirty="0">
                <a:sym typeface="Wingdings"/>
              </a:rPr>
              <a:t>Y resulta en la pérdida completa de la función auditiva y vestibular.</a:t>
            </a:r>
          </a:p>
          <a:p>
            <a:r>
              <a:rPr lang="es-CO" baseline="0" dirty="0">
                <a:sym typeface="Wingdings"/>
              </a:rPr>
              <a:t>Las lesiones penetrantes en el oído interno son raras, pero</a:t>
            </a:r>
          </a:p>
          <a:p>
            <a:r>
              <a:rPr lang="es-CO" baseline="0" dirty="0">
                <a:sym typeface="Wingdings"/>
              </a:rPr>
              <a:t>Suelen implicar la subluxación del estribo en el vestíbulo</a:t>
            </a:r>
          </a:p>
          <a:p>
            <a:r>
              <a:rPr lang="es-CO" baseline="0" dirty="0">
                <a:sym typeface="Wingdings"/>
              </a:rPr>
              <a:t>Con una SNHL profunda resultante.</a:t>
            </a:r>
            <a:endParaRPr lang="es-ES" baseline="0" dirty="0">
              <a:sym typeface="Wingdings"/>
            </a:endParaRPr>
          </a:p>
          <a:p>
            <a:endParaRPr lang="es-CO" dirty="0"/>
          </a:p>
        </p:txBody>
      </p:sp>
      <p:sp>
        <p:nvSpPr>
          <p:cNvPr id="4" name="Marcador de número de diapositiva 3"/>
          <p:cNvSpPr>
            <a:spLocks noGrp="1"/>
          </p:cNvSpPr>
          <p:nvPr>
            <p:ph type="sldNum" sz="quarter" idx="5"/>
          </p:nvPr>
        </p:nvSpPr>
        <p:spPr/>
        <p:txBody>
          <a:bodyPr/>
          <a:lstStyle/>
          <a:p>
            <a:fld id="{E1C5C2F1-6563-4A88-953D-A7FCDF993984}" type="slidenum">
              <a:rPr lang="es-CO" smtClean="0"/>
              <a:t>44</a:t>
            </a:fld>
            <a:endParaRPr lang="es-CO"/>
          </a:p>
        </p:txBody>
      </p:sp>
    </p:spTree>
    <p:extLst>
      <p:ext uri="{BB962C8B-B14F-4D97-AF65-F5344CB8AC3E}">
        <p14:creationId xmlns:p14="http://schemas.microsoft.com/office/powerpoint/2010/main" val="40894602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spcBef>
                <a:spcPct val="0"/>
              </a:spcBef>
            </a:pPr>
            <a:r>
              <a:rPr lang="en-US" altLang="es-CO" b="1" dirty="0" err="1"/>
              <a:t>Presbiacusia</a:t>
            </a:r>
            <a:endParaRPr lang="en-US" altLang="es-CO" b="1" dirty="0"/>
          </a:p>
          <a:p>
            <a:pPr>
              <a:spcBef>
                <a:spcPct val="0"/>
              </a:spcBef>
            </a:pPr>
            <a:r>
              <a:rPr lang="en-US" altLang="es-CO" dirty="0"/>
              <a:t>25 a 40%  de los </a:t>
            </a:r>
            <a:r>
              <a:rPr lang="en-US" altLang="es-CO" dirty="0" err="1"/>
              <a:t>paciente</a:t>
            </a:r>
            <a:r>
              <a:rPr lang="en-US" altLang="es-CO" dirty="0"/>
              <a:t> por </a:t>
            </a:r>
            <a:r>
              <a:rPr lang="en-US" altLang="es-CO" dirty="0" err="1"/>
              <a:t>encima</a:t>
            </a:r>
            <a:r>
              <a:rPr lang="en-US" altLang="es-CO" dirty="0"/>
              <a:t> de 65 </a:t>
            </a:r>
            <a:r>
              <a:rPr lang="en-US" altLang="es-CO" dirty="0" err="1"/>
              <a:t>años</a:t>
            </a:r>
            <a:r>
              <a:rPr lang="en-US" altLang="es-CO" dirty="0"/>
              <a:t> , 90% </a:t>
            </a:r>
            <a:r>
              <a:rPr lang="en-US" altLang="es-CO" dirty="0" err="1"/>
              <a:t>sobre</a:t>
            </a:r>
            <a:r>
              <a:rPr lang="en-US" altLang="es-CO" dirty="0"/>
              <a:t> </a:t>
            </a:r>
            <a:r>
              <a:rPr lang="en-US" altLang="es-CO" dirty="0" err="1"/>
              <a:t>os</a:t>
            </a:r>
            <a:r>
              <a:rPr lang="en-US" altLang="es-CO" dirty="0"/>
              <a:t> 90</a:t>
            </a:r>
          </a:p>
          <a:p>
            <a:pPr>
              <a:spcBef>
                <a:spcPct val="0"/>
              </a:spcBef>
            </a:pPr>
            <a:r>
              <a:rPr lang="en-US" altLang="es-CO" dirty="0"/>
              <a:t>Es la HNS que es </a:t>
            </a:r>
            <a:r>
              <a:rPr lang="en-US" altLang="es-CO" dirty="0" err="1"/>
              <a:t>causada</a:t>
            </a:r>
            <a:r>
              <a:rPr lang="en-US" altLang="es-CO" dirty="0"/>
              <a:t> por el </a:t>
            </a:r>
            <a:r>
              <a:rPr lang="en-US" altLang="es-CO" dirty="0" err="1"/>
              <a:t>proceso</a:t>
            </a:r>
            <a:r>
              <a:rPr lang="en-US" altLang="es-CO" dirty="0"/>
              <a:t> de </a:t>
            </a:r>
            <a:r>
              <a:rPr lang="en-US" altLang="es-CO" dirty="0" err="1"/>
              <a:t>envejecimiento</a:t>
            </a:r>
            <a:r>
              <a:rPr lang="en-US" altLang="es-CO" dirty="0"/>
              <a:t> sin </a:t>
            </a:r>
            <a:r>
              <a:rPr lang="en-US" altLang="es-CO" dirty="0" err="1"/>
              <a:t>otra</a:t>
            </a:r>
            <a:r>
              <a:rPr lang="en-US" altLang="es-CO" dirty="0"/>
              <a:t> causa </a:t>
            </a:r>
            <a:r>
              <a:rPr lang="en-US" altLang="es-CO" dirty="0" err="1"/>
              <a:t>aparente</a:t>
            </a:r>
            <a:r>
              <a:rPr lang="en-US" altLang="es-CO" dirty="0"/>
              <a:t>.</a:t>
            </a:r>
          </a:p>
          <a:p>
            <a:pPr>
              <a:spcBef>
                <a:spcPct val="0"/>
              </a:spcBef>
            </a:pPr>
            <a:r>
              <a:rPr lang="en-US" altLang="es-CO" dirty="0"/>
              <a:t>Es un </a:t>
            </a:r>
            <a:r>
              <a:rPr lang="en-US" altLang="es-CO" dirty="0" err="1"/>
              <a:t>problema</a:t>
            </a:r>
            <a:r>
              <a:rPr lang="en-US" altLang="es-CO" dirty="0"/>
              <a:t> de </a:t>
            </a:r>
            <a:r>
              <a:rPr lang="en-US" altLang="es-CO" dirty="0" err="1"/>
              <a:t>salud</a:t>
            </a:r>
            <a:r>
              <a:rPr lang="en-US" altLang="es-CO" dirty="0"/>
              <a:t> </a:t>
            </a:r>
            <a:r>
              <a:rPr lang="en-US" altLang="es-CO" dirty="0" err="1"/>
              <a:t>pulblica</a:t>
            </a:r>
            <a:r>
              <a:rPr lang="en-US" altLang="es-CO" dirty="0"/>
              <a:t> </a:t>
            </a:r>
            <a:r>
              <a:rPr lang="en-US" altLang="es-CO" dirty="0" err="1"/>
              <a:t>debido</a:t>
            </a:r>
            <a:r>
              <a:rPr lang="en-US" altLang="es-CO" dirty="0"/>
              <a:t> al </a:t>
            </a:r>
            <a:r>
              <a:rPr lang="en-US" altLang="es-CO" dirty="0" err="1"/>
              <a:t>aumento</a:t>
            </a:r>
            <a:r>
              <a:rPr lang="en-US" altLang="es-CO" dirty="0"/>
              <a:t> de </a:t>
            </a:r>
            <a:r>
              <a:rPr lang="en-US" altLang="es-CO" dirty="0" err="1"/>
              <a:t>poblacion</a:t>
            </a:r>
            <a:r>
              <a:rPr lang="en-US" altLang="es-CO" dirty="0"/>
              <a:t> de </a:t>
            </a:r>
            <a:r>
              <a:rPr lang="en-US" altLang="es-CO" dirty="0" err="1"/>
              <a:t>edad</a:t>
            </a:r>
            <a:r>
              <a:rPr lang="en-US" altLang="es-CO" dirty="0"/>
              <a:t> </a:t>
            </a:r>
            <a:r>
              <a:rPr lang="en-US" altLang="es-CO" dirty="0" err="1"/>
              <a:t>avanzada</a:t>
            </a:r>
            <a:r>
              <a:rPr lang="en-US" altLang="es-CO" dirty="0"/>
              <a:t> 4 </a:t>
            </a:r>
            <a:r>
              <a:rPr lang="en-US" altLang="es-CO" dirty="0" err="1"/>
              <a:t>millones</a:t>
            </a:r>
            <a:r>
              <a:rPr lang="en-US" altLang="es-CO" dirty="0"/>
              <a:t>  de  </a:t>
            </a:r>
            <a:r>
              <a:rPr lang="en-US" altLang="es-CO" dirty="0" err="1"/>
              <a:t>adultos</a:t>
            </a:r>
            <a:r>
              <a:rPr lang="en-US" altLang="es-CO" dirty="0"/>
              <a:t>  d  75 </a:t>
            </a:r>
            <a:r>
              <a:rPr lang="en-US" altLang="es-CO" dirty="0" err="1"/>
              <a:t>años</a:t>
            </a:r>
            <a:r>
              <a:rPr lang="en-US" altLang="es-CO" dirty="0"/>
              <a:t>  de  </a:t>
            </a:r>
            <a:r>
              <a:rPr lang="en-US" altLang="es-CO" dirty="0" err="1"/>
              <a:t>edad</a:t>
            </a:r>
            <a:r>
              <a:rPr lang="en-US" altLang="es-CO" dirty="0"/>
              <a:t>   se  </a:t>
            </a:r>
            <a:r>
              <a:rPr lang="en-US" altLang="es-CO" dirty="0" err="1"/>
              <a:t>evidenia</a:t>
            </a:r>
            <a:r>
              <a:rPr lang="en-US" altLang="es-CO" dirty="0"/>
              <a:t>  la  </a:t>
            </a:r>
            <a:r>
              <a:rPr lang="en-US" altLang="es-CO" dirty="0" err="1"/>
              <a:t>presencia</a:t>
            </a:r>
            <a:r>
              <a:rPr lang="en-US" altLang="es-CO" dirty="0"/>
              <a:t>  </a:t>
            </a:r>
          </a:p>
          <a:p>
            <a:pPr>
              <a:spcBef>
                <a:spcPct val="0"/>
              </a:spcBef>
            </a:pPr>
            <a:r>
              <a:rPr lang="en-US" altLang="es-CO" dirty="0" err="1"/>
              <a:t>Tipicamente</a:t>
            </a:r>
            <a:r>
              <a:rPr lang="en-US" altLang="es-CO" dirty="0"/>
              <a:t> </a:t>
            </a:r>
            <a:r>
              <a:rPr lang="en-US" altLang="es-CO" dirty="0" err="1"/>
              <a:t>compromete</a:t>
            </a:r>
            <a:r>
              <a:rPr lang="en-US" altLang="es-CO" dirty="0"/>
              <a:t> </a:t>
            </a:r>
            <a:r>
              <a:rPr lang="en-US" altLang="es-CO" dirty="0" err="1"/>
              <a:t>frecuencias</a:t>
            </a:r>
            <a:r>
              <a:rPr lang="en-US" altLang="es-CO" dirty="0"/>
              <a:t> </a:t>
            </a:r>
            <a:r>
              <a:rPr lang="en-US" altLang="es-CO" dirty="0" err="1"/>
              <a:t>altas</a:t>
            </a:r>
            <a:r>
              <a:rPr lang="en-US" altLang="es-CO" dirty="0"/>
              <a:t> y es mas </a:t>
            </a:r>
            <a:r>
              <a:rPr lang="en-US" altLang="es-CO" dirty="0" err="1"/>
              <a:t>severa</a:t>
            </a:r>
            <a:r>
              <a:rPr lang="en-US" altLang="es-CO" dirty="0"/>
              <a:t> </a:t>
            </a:r>
            <a:r>
              <a:rPr lang="en-US" altLang="es-CO" dirty="0" err="1"/>
              <a:t>en</a:t>
            </a:r>
            <a:r>
              <a:rPr lang="en-US" altLang="es-CO" dirty="0"/>
              <a:t> hombres, </a:t>
            </a:r>
            <a:r>
              <a:rPr lang="en-US" altLang="es-CO" dirty="0" err="1"/>
              <a:t>bilateral,usualmente</a:t>
            </a:r>
            <a:r>
              <a:rPr lang="en-US" altLang="es-CO" dirty="0"/>
              <a:t> </a:t>
            </a:r>
            <a:r>
              <a:rPr lang="en-US" altLang="es-CO" dirty="0" err="1"/>
              <a:t>simetrica</a:t>
            </a:r>
            <a:r>
              <a:rPr lang="en-US" altLang="es-CO" dirty="0"/>
              <a:t>, </a:t>
            </a:r>
            <a:r>
              <a:rPr lang="en-US" altLang="es-CO" dirty="0" err="1"/>
              <a:t>progresiva</a:t>
            </a:r>
            <a:r>
              <a:rPr lang="en-US" altLang="es-CO" dirty="0"/>
              <a:t> y NS </a:t>
            </a:r>
          </a:p>
          <a:p>
            <a:pPr>
              <a:spcBef>
                <a:spcPct val="0"/>
              </a:spcBef>
            </a:pPr>
            <a:r>
              <a:rPr lang="es-ES" altLang="es-CO" dirty="0"/>
              <a:t>L</a:t>
            </a:r>
            <a:r>
              <a:rPr lang="en-US" altLang="es-CO" dirty="0"/>
              <a:t>a </a:t>
            </a:r>
            <a:r>
              <a:rPr lang="en-US" altLang="es-CO" dirty="0" err="1"/>
              <a:t>perdida</a:t>
            </a:r>
            <a:r>
              <a:rPr lang="en-US" altLang="es-CO" dirty="0"/>
              <a:t> se </a:t>
            </a:r>
            <a:r>
              <a:rPr lang="en-US" altLang="es-CO" dirty="0" err="1"/>
              <a:t>acelera</a:t>
            </a:r>
            <a:r>
              <a:rPr lang="en-US" altLang="es-CO" dirty="0"/>
              <a:t> con el </a:t>
            </a:r>
            <a:r>
              <a:rPr lang="en-US" altLang="es-CO" dirty="0" err="1"/>
              <a:t>tiempo</a:t>
            </a:r>
            <a:endParaRPr lang="en-US" altLang="es-CO" dirty="0"/>
          </a:p>
          <a:p>
            <a:pPr>
              <a:spcBef>
                <a:spcPct val="0"/>
              </a:spcBef>
            </a:pPr>
            <a:endParaRPr lang="en-US" altLang="es-CO" dirty="0"/>
          </a:p>
          <a:p>
            <a:pPr>
              <a:spcBef>
                <a:spcPct val="0"/>
              </a:spcBef>
            </a:pPr>
            <a:r>
              <a:rPr lang="en-US" altLang="es-CO" dirty="0" err="1"/>
              <a:t>Presbiacusia</a:t>
            </a:r>
            <a:r>
              <a:rPr lang="en-US" altLang="es-CO" dirty="0"/>
              <a:t>  sensorial:</a:t>
            </a:r>
          </a:p>
          <a:p>
            <a:pPr>
              <a:spcBef>
                <a:spcPct val="0"/>
              </a:spcBef>
            </a:pPr>
            <a:r>
              <a:rPr lang="en-US" altLang="es-CO" dirty="0"/>
              <a:t>Por  </a:t>
            </a:r>
            <a:r>
              <a:rPr lang="en-US" altLang="es-CO" dirty="0" err="1"/>
              <a:t>atrofia</a:t>
            </a:r>
            <a:r>
              <a:rPr lang="en-US" altLang="es-CO" dirty="0"/>
              <a:t>  del  </a:t>
            </a:r>
            <a:r>
              <a:rPr lang="en-US" altLang="es-CO" dirty="0" err="1"/>
              <a:t>organo</a:t>
            </a:r>
            <a:r>
              <a:rPr lang="en-US" altLang="es-CO" dirty="0"/>
              <a:t>  de  </a:t>
            </a:r>
            <a:r>
              <a:rPr lang="en-US" altLang="es-CO" dirty="0" err="1"/>
              <a:t>corti</a:t>
            </a:r>
            <a:r>
              <a:rPr lang="en-US" altLang="es-CO" dirty="0"/>
              <a:t>   el  </a:t>
            </a:r>
            <a:r>
              <a:rPr lang="en-US" altLang="es-CO" dirty="0" err="1"/>
              <a:t>organo</a:t>
            </a:r>
            <a:r>
              <a:rPr lang="en-US" altLang="es-CO" dirty="0"/>
              <a:t>  de  </a:t>
            </a:r>
            <a:r>
              <a:rPr lang="en-US" altLang="es-CO" dirty="0" err="1"/>
              <a:t>corti</a:t>
            </a:r>
            <a:r>
              <a:rPr lang="en-US" altLang="es-CO" dirty="0"/>
              <a:t>  </a:t>
            </a:r>
            <a:r>
              <a:rPr lang="en-US" altLang="es-CO" dirty="0" err="1"/>
              <a:t>aparece</a:t>
            </a:r>
            <a:r>
              <a:rPr lang="en-US" altLang="es-CO" dirty="0"/>
              <a:t>  </a:t>
            </a:r>
            <a:r>
              <a:rPr lang="en-US" altLang="es-CO" dirty="0" err="1"/>
              <a:t>como</a:t>
            </a:r>
            <a:r>
              <a:rPr lang="en-US" altLang="es-CO" dirty="0"/>
              <a:t>  un  </a:t>
            </a:r>
            <a:r>
              <a:rPr lang="en-US" altLang="es-CO" dirty="0" err="1"/>
              <a:t>monticulo</a:t>
            </a:r>
            <a:r>
              <a:rPr lang="en-US" altLang="es-CO" dirty="0"/>
              <a:t>  de  </a:t>
            </a:r>
            <a:r>
              <a:rPr lang="en-US" altLang="es-CO" dirty="0" err="1"/>
              <a:t>epitelio</a:t>
            </a:r>
            <a:r>
              <a:rPr lang="en-US" altLang="es-CO" dirty="0"/>
              <a:t>  o</a:t>
            </a:r>
            <a:r>
              <a:rPr lang="en-US" altLang="es-CO" baseline="0" dirty="0"/>
              <a:t>  </a:t>
            </a:r>
            <a:r>
              <a:rPr lang="en-US" altLang="es-CO" baseline="0" dirty="0" err="1"/>
              <a:t>desaparecer</a:t>
            </a:r>
            <a:r>
              <a:rPr lang="en-US" altLang="es-CO" baseline="0" dirty="0"/>
              <a:t>  por  complete  por  </a:t>
            </a:r>
            <a:r>
              <a:rPr lang="en-US" altLang="es-CO" baseline="0" dirty="0" err="1"/>
              <a:t>degeneracion</a:t>
            </a:r>
            <a:r>
              <a:rPr lang="en-US" altLang="es-CO" baseline="0" dirty="0"/>
              <a:t>  de  las  </a:t>
            </a:r>
            <a:r>
              <a:rPr lang="en-US" altLang="es-CO" baseline="0" dirty="0" err="1"/>
              <a:t>celulas</a:t>
            </a:r>
            <a:r>
              <a:rPr lang="en-US" altLang="es-CO" baseline="0" dirty="0"/>
              <a:t>  </a:t>
            </a:r>
            <a:r>
              <a:rPr lang="en-US" altLang="es-CO" baseline="0" dirty="0" err="1"/>
              <a:t>ciliadas</a:t>
            </a:r>
            <a:r>
              <a:rPr lang="en-US" altLang="es-CO" baseline="0" dirty="0"/>
              <a:t>  y  de  las  </a:t>
            </a:r>
            <a:r>
              <a:rPr lang="en-US" altLang="es-CO" baseline="0" dirty="0" err="1"/>
              <a:t>celulas</a:t>
            </a:r>
            <a:r>
              <a:rPr lang="en-US" altLang="es-CO" baseline="0" dirty="0"/>
              <a:t>  de  </a:t>
            </a:r>
            <a:r>
              <a:rPr lang="en-US" altLang="es-CO" baseline="0" dirty="0" err="1"/>
              <a:t>sosten</a:t>
            </a:r>
            <a:r>
              <a:rPr lang="en-US" altLang="es-CO" baseline="0" dirty="0"/>
              <a:t>  </a:t>
            </a:r>
          </a:p>
          <a:p>
            <a:pPr>
              <a:spcBef>
                <a:spcPct val="0"/>
              </a:spcBef>
            </a:pPr>
            <a:r>
              <a:rPr lang="en-US" altLang="es-CO" baseline="0" dirty="0" err="1"/>
              <a:t>Matabolica</a:t>
            </a:r>
            <a:r>
              <a:rPr lang="en-US" altLang="es-CO" baseline="0" dirty="0"/>
              <a:t>: </a:t>
            </a:r>
            <a:r>
              <a:rPr lang="en-US" altLang="es-CO" baseline="0" dirty="0" err="1"/>
              <a:t>fallas</a:t>
            </a:r>
            <a:r>
              <a:rPr lang="en-US" altLang="es-CO" baseline="0" dirty="0"/>
              <a:t>  </a:t>
            </a:r>
            <a:r>
              <a:rPr lang="en-US" altLang="es-CO" baseline="0" dirty="0" err="1"/>
              <a:t>en</a:t>
            </a:r>
            <a:r>
              <a:rPr lang="en-US" altLang="es-CO" baseline="0" dirty="0"/>
              <a:t>  los  </a:t>
            </a:r>
            <a:r>
              <a:rPr lang="en-US" altLang="es-CO" baseline="0" dirty="0" err="1"/>
              <a:t>procesos</a:t>
            </a:r>
            <a:r>
              <a:rPr lang="en-US" altLang="es-CO" baseline="0" dirty="0"/>
              <a:t>  </a:t>
            </a:r>
            <a:r>
              <a:rPr lang="en-US" altLang="es-CO" baseline="0" dirty="0" err="1"/>
              <a:t>bioquimicos</a:t>
            </a:r>
            <a:r>
              <a:rPr lang="en-US" altLang="es-CO" baseline="0" dirty="0"/>
              <a:t>   los  </a:t>
            </a:r>
            <a:r>
              <a:rPr lang="en-US" altLang="es-CO" baseline="0" dirty="0" err="1"/>
              <a:t>cuales</a:t>
            </a:r>
            <a:r>
              <a:rPr lang="en-US" altLang="es-CO" baseline="0" dirty="0"/>
              <a:t>  </a:t>
            </a:r>
            <a:r>
              <a:rPr lang="en-US" altLang="es-CO" baseline="0" dirty="0" err="1"/>
              <a:t>estan</a:t>
            </a:r>
            <a:r>
              <a:rPr lang="en-US" altLang="es-CO" baseline="0" dirty="0"/>
              <a:t>  </a:t>
            </a:r>
            <a:r>
              <a:rPr lang="en-US" altLang="es-CO" baseline="0" dirty="0" err="1"/>
              <a:t>involucrados</a:t>
            </a:r>
            <a:r>
              <a:rPr lang="en-US" altLang="es-CO" baseline="0" dirty="0"/>
              <a:t>  </a:t>
            </a:r>
            <a:r>
              <a:rPr lang="en-US" altLang="es-CO" baseline="0" dirty="0" err="1"/>
              <a:t>en</a:t>
            </a:r>
            <a:r>
              <a:rPr lang="en-US" altLang="es-CO" baseline="0" dirty="0"/>
              <a:t>  la  </a:t>
            </a:r>
            <a:r>
              <a:rPr lang="en-US" altLang="es-CO" baseline="0" dirty="0" err="1"/>
              <a:t>transformacion</a:t>
            </a:r>
            <a:r>
              <a:rPr lang="en-US" altLang="es-CO" baseline="0" dirty="0"/>
              <a:t>  de  </a:t>
            </a:r>
            <a:r>
              <a:rPr lang="en-US" altLang="es-CO" baseline="0" dirty="0" err="1"/>
              <a:t>energia</a:t>
            </a:r>
            <a:r>
              <a:rPr lang="en-US" altLang="es-CO" baseline="0" dirty="0"/>
              <a:t>  </a:t>
            </a:r>
            <a:r>
              <a:rPr lang="en-US" altLang="es-CO" baseline="0" dirty="0" err="1"/>
              <a:t>mecanica</a:t>
            </a:r>
            <a:r>
              <a:rPr lang="en-US" altLang="es-CO" baseline="0" dirty="0"/>
              <a:t>  a  </a:t>
            </a:r>
            <a:r>
              <a:rPr lang="en-US" altLang="es-CO" baseline="0" dirty="0" err="1"/>
              <a:t>energia</a:t>
            </a:r>
            <a:r>
              <a:rPr lang="en-US" altLang="es-CO" baseline="0" dirty="0"/>
              <a:t>  </a:t>
            </a:r>
            <a:r>
              <a:rPr lang="en-US" altLang="es-CO" baseline="0" dirty="0" err="1"/>
              <a:t>electrica</a:t>
            </a:r>
            <a:r>
              <a:rPr lang="en-US" altLang="es-CO" baseline="0" dirty="0"/>
              <a:t>  </a:t>
            </a:r>
            <a:r>
              <a:rPr lang="en-US" altLang="es-CO" baseline="0" dirty="0" err="1"/>
              <a:t>atrofia</a:t>
            </a:r>
            <a:r>
              <a:rPr lang="en-US" altLang="es-CO" baseline="0" dirty="0"/>
              <a:t>  de  la  </a:t>
            </a:r>
            <a:r>
              <a:rPr lang="en-US" altLang="es-CO" baseline="0" dirty="0" err="1"/>
              <a:t>estria</a:t>
            </a:r>
            <a:r>
              <a:rPr lang="en-US" altLang="es-CO" baseline="0" dirty="0"/>
              <a:t>  vascular  </a:t>
            </a:r>
          </a:p>
          <a:p>
            <a:pPr>
              <a:spcBef>
                <a:spcPct val="0"/>
              </a:spcBef>
            </a:pPr>
            <a:r>
              <a:rPr lang="en-US" altLang="es-CO" baseline="0" dirty="0"/>
              <a:t>Neural:  </a:t>
            </a:r>
            <a:r>
              <a:rPr lang="en-US" altLang="es-CO" baseline="0" dirty="0" err="1"/>
              <a:t>perdida</a:t>
            </a:r>
            <a:r>
              <a:rPr lang="en-US" altLang="es-CO" baseline="0" dirty="0"/>
              <a:t>  de  las  </a:t>
            </a:r>
            <a:r>
              <a:rPr lang="en-US" altLang="es-CO" baseline="0" dirty="0" err="1"/>
              <a:t>fibras</a:t>
            </a:r>
            <a:r>
              <a:rPr lang="en-US" altLang="es-CO" baseline="0" dirty="0"/>
              <a:t>  </a:t>
            </a:r>
            <a:r>
              <a:rPr lang="en-US" altLang="es-CO" baseline="0" dirty="0" err="1"/>
              <a:t>nerviosas</a:t>
            </a:r>
            <a:r>
              <a:rPr lang="en-US" altLang="es-CO" baseline="0" dirty="0"/>
              <a:t> </a:t>
            </a:r>
            <a:endParaRPr lang="en-US" altLang="es-CO" dirty="0"/>
          </a:p>
          <a:p>
            <a:pPr>
              <a:spcBef>
                <a:spcPct val="0"/>
              </a:spcBef>
            </a:pPr>
            <a:endParaRPr lang="en-US" altLang="es-CO" dirty="0"/>
          </a:p>
          <a:p>
            <a:pPr>
              <a:spcBef>
                <a:spcPct val="0"/>
              </a:spcBef>
            </a:pPr>
            <a:r>
              <a:rPr lang="en-US" altLang="es-CO" dirty="0"/>
              <a:t>Se van </a:t>
            </a:r>
            <a:r>
              <a:rPr lang="en-US" altLang="es-CO" dirty="0" err="1"/>
              <a:t>perdiendo</a:t>
            </a:r>
            <a:r>
              <a:rPr lang="en-US" altLang="es-CO" baseline="0" dirty="0"/>
              <a:t> CCI </a:t>
            </a:r>
            <a:r>
              <a:rPr lang="en-US" altLang="es-CO" baseline="0" dirty="0" err="1"/>
              <a:t>empezando</a:t>
            </a:r>
            <a:r>
              <a:rPr lang="en-US" altLang="es-CO" baseline="0" dirty="0"/>
              <a:t> por la base</a:t>
            </a:r>
          </a:p>
          <a:p>
            <a:pPr>
              <a:spcBef>
                <a:spcPct val="0"/>
              </a:spcBef>
            </a:pPr>
            <a:endParaRPr lang="en-US" altLang="es-CO" baseline="0" dirty="0"/>
          </a:p>
          <a:p>
            <a:pPr>
              <a:spcBef>
                <a:spcPct val="0"/>
              </a:spcBef>
            </a:pPr>
            <a:r>
              <a:rPr lang="en-US" altLang="es-CO" baseline="0" dirty="0" err="1"/>
              <a:t>Presbiacusia</a:t>
            </a:r>
            <a:r>
              <a:rPr lang="en-US" altLang="es-CO" baseline="0" dirty="0"/>
              <a:t> neural: </a:t>
            </a:r>
            <a:r>
              <a:rPr lang="en-US" altLang="es-CO" baseline="0" dirty="0" err="1"/>
              <a:t>asociada</a:t>
            </a:r>
            <a:r>
              <a:rPr lang="en-US" altLang="es-CO" baseline="0" dirty="0"/>
              <a:t> a </a:t>
            </a:r>
            <a:r>
              <a:rPr lang="en-US" altLang="es-CO" baseline="0" dirty="0" err="1"/>
              <a:t>perdida</a:t>
            </a:r>
            <a:r>
              <a:rPr lang="en-US" altLang="es-CO" baseline="0" dirty="0"/>
              <a:t> de </a:t>
            </a:r>
            <a:r>
              <a:rPr lang="en-US" altLang="es-CO" baseline="0" dirty="0" err="1"/>
              <a:t>fibras</a:t>
            </a:r>
            <a:r>
              <a:rPr lang="en-US" altLang="es-CO" baseline="0" dirty="0"/>
              <a:t> </a:t>
            </a:r>
            <a:r>
              <a:rPr lang="en-US" altLang="es-CO" baseline="0" dirty="0" err="1"/>
              <a:t>nerviosas</a:t>
            </a:r>
            <a:r>
              <a:rPr lang="en-US" altLang="es-CO" baseline="0" dirty="0"/>
              <a:t>, se </a:t>
            </a:r>
            <a:r>
              <a:rPr lang="en-US" altLang="es-CO" baseline="0" dirty="0" err="1"/>
              <a:t>asocia</a:t>
            </a:r>
            <a:r>
              <a:rPr lang="en-US" altLang="es-CO" baseline="0" dirty="0"/>
              <a:t> con </a:t>
            </a:r>
            <a:r>
              <a:rPr lang="en-US" altLang="es-CO" baseline="0" dirty="0" err="1"/>
              <a:t>disminucion</a:t>
            </a:r>
            <a:r>
              <a:rPr lang="en-US" altLang="es-CO" baseline="0" dirty="0"/>
              <a:t> de la </a:t>
            </a:r>
            <a:r>
              <a:rPr lang="en-US" altLang="es-CO" baseline="0" dirty="0" err="1"/>
              <a:t>discriminacion</a:t>
            </a:r>
            <a:r>
              <a:rPr lang="en-US" altLang="es-CO" baseline="0" dirty="0"/>
              <a:t> de forma </a:t>
            </a:r>
            <a:r>
              <a:rPr lang="en-US" altLang="es-CO" baseline="0" dirty="0" err="1"/>
              <a:t>desproporcionada</a:t>
            </a:r>
            <a:endParaRPr lang="en-US" altLang="es-CO" dirty="0"/>
          </a:p>
          <a:p>
            <a:endParaRPr lang="es-CO" dirty="0"/>
          </a:p>
        </p:txBody>
      </p:sp>
      <p:sp>
        <p:nvSpPr>
          <p:cNvPr id="4" name="Marcador de número de diapositiva 3"/>
          <p:cNvSpPr>
            <a:spLocks noGrp="1"/>
          </p:cNvSpPr>
          <p:nvPr>
            <p:ph type="sldNum" sz="quarter" idx="5"/>
          </p:nvPr>
        </p:nvSpPr>
        <p:spPr/>
        <p:txBody>
          <a:bodyPr/>
          <a:lstStyle/>
          <a:p>
            <a:fld id="{E1C5C2F1-6563-4A88-953D-A7FCDF993984}" type="slidenum">
              <a:rPr lang="es-CO" smtClean="0"/>
              <a:t>45</a:t>
            </a:fld>
            <a:endParaRPr lang="es-CO"/>
          </a:p>
        </p:txBody>
      </p:sp>
    </p:spTree>
    <p:extLst>
      <p:ext uri="{BB962C8B-B14F-4D97-AF65-F5344CB8AC3E}">
        <p14:creationId xmlns:p14="http://schemas.microsoft.com/office/powerpoint/2010/main" val="34347229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200" kern="1200" dirty="0">
                <a:solidFill>
                  <a:schemeClr val="tx1"/>
                </a:solidFill>
                <a:effectLst/>
                <a:latin typeface="+mn-lt"/>
                <a:ea typeface="+mn-ea"/>
                <a:cs typeface="+mn-cs"/>
              </a:rPr>
              <a:t>representa la etiología tumoral más frecuente dentro de las hipoacusias </a:t>
            </a:r>
            <a:r>
              <a:rPr lang="es-CO" sz="1200" kern="1200" dirty="0" err="1">
                <a:solidFill>
                  <a:schemeClr val="tx1"/>
                </a:solidFill>
                <a:effectLst/>
                <a:latin typeface="+mn-lt"/>
                <a:ea typeface="+mn-ea"/>
                <a:cs typeface="+mn-cs"/>
              </a:rPr>
              <a:t>retrococleares</a:t>
            </a:r>
            <a:r>
              <a:rPr lang="es-CO" sz="1200" kern="1200" dirty="0">
                <a:solidFill>
                  <a:schemeClr val="tx1"/>
                </a:solidFill>
                <a:effectLst/>
                <a:latin typeface="+mn-lt"/>
                <a:ea typeface="+mn-ea"/>
                <a:cs typeface="+mn-cs"/>
              </a:rPr>
              <a:t>. Suelen ser de presentación unilateral. Los casos de afectación bilateral se presentan la mayoría de las veces dentro de una neurofibromatosis de tipo II . La hipoacusia generalmente es progresiva aunque existen casos de comienzo brusco.  Ante la sospecha de patología del ángulo </a:t>
            </a:r>
            <a:r>
              <a:rPr lang="es-CO" sz="1200" kern="1200" dirty="0" err="1">
                <a:solidFill>
                  <a:schemeClr val="tx1"/>
                </a:solidFill>
                <a:effectLst/>
                <a:latin typeface="+mn-lt"/>
                <a:ea typeface="+mn-ea"/>
                <a:cs typeface="+mn-cs"/>
              </a:rPr>
              <a:t>pontocerebeloso</a:t>
            </a:r>
            <a:r>
              <a:rPr lang="es-CO" sz="1200" kern="1200" dirty="0">
                <a:solidFill>
                  <a:schemeClr val="tx1"/>
                </a:solidFill>
                <a:effectLst/>
                <a:latin typeface="+mn-lt"/>
                <a:ea typeface="+mn-ea"/>
                <a:cs typeface="+mn-cs"/>
              </a:rPr>
              <a:t> siempre debe realizarse una resonancia magnética con gadolinio, que es el examen de referencia para el estudio del neurinoma.</a:t>
            </a:r>
          </a:p>
          <a:p>
            <a:endParaRPr lang="es-CO" dirty="0"/>
          </a:p>
        </p:txBody>
      </p:sp>
      <p:sp>
        <p:nvSpPr>
          <p:cNvPr id="4" name="Marcador de número de diapositiva 3"/>
          <p:cNvSpPr>
            <a:spLocks noGrp="1"/>
          </p:cNvSpPr>
          <p:nvPr>
            <p:ph type="sldNum" sz="quarter" idx="5"/>
          </p:nvPr>
        </p:nvSpPr>
        <p:spPr/>
        <p:txBody>
          <a:bodyPr/>
          <a:lstStyle/>
          <a:p>
            <a:fld id="{E1C5C2F1-6563-4A88-953D-A7FCDF993984}" type="slidenum">
              <a:rPr lang="es-CO" smtClean="0"/>
              <a:t>46</a:t>
            </a:fld>
            <a:endParaRPr lang="es-CO"/>
          </a:p>
        </p:txBody>
      </p:sp>
    </p:spTree>
    <p:extLst>
      <p:ext uri="{BB962C8B-B14F-4D97-AF65-F5344CB8AC3E}">
        <p14:creationId xmlns:p14="http://schemas.microsoft.com/office/powerpoint/2010/main" val="4137288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E1C5C2F1-6563-4A88-953D-A7FCDF993984}" type="slidenum">
              <a:rPr lang="es-CO" smtClean="0"/>
              <a:t>5</a:t>
            </a:fld>
            <a:endParaRPr lang="es-CO"/>
          </a:p>
        </p:txBody>
      </p:sp>
    </p:spTree>
    <p:extLst>
      <p:ext uri="{BB962C8B-B14F-4D97-AF65-F5344CB8AC3E}">
        <p14:creationId xmlns:p14="http://schemas.microsoft.com/office/powerpoint/2010/main" val="575558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E1C5C2F1-6563-4A88-953D-A7FCDF993984}" type="slidenum">
              <a:rPr lang="es-CO" smtClean="0"/>
              <a:t>6</a:t>
            </a:fld>
            <a:endParaRPr lang="es-CO"/>
          </a:p>
        </p:txBody>
      </p:sp>
    </p:spTree>
    <p:extLst>
      <p:ext uri="{BB962C8B-B14F-4D97-AF65-F5344CB8AC3E}">
        <p14:creationId xmlns:p14="http://schemas.microsoft.com/office/powerpoint/2010/main" val="2715236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0" i="0" dirty="0">
                <a:solidFill>
                  <a:srgbClr val="2E2E2E"/>
                </a:solidFill>
                <a:effectLst/>
                <a:latin typeface="NexusSerif"/>
              </a:rPr>
              <a:t>Después de esta breve revisión histórica, examinemos ahora qué sucede realmente en la membrana basilar. La membrana basilar es una estructura fibrosa adherida medialmente a la </a:t>
            </a:r>
            <a:r>
              <a:rPr lang="es-ES" b="0" i="0" u="none" strike="noStrike" dirty="0">
                <a:solidFill>
                  <a:srgbClr val="0C7DBB"/>
                </a:solidFill>
                <a:effectLst/>
                <a:latin typeface="NexusSerif"/>
                <a:hlinkClick r:id="rId3" tooltip="Obtenga más información sobre Spiral Lamina en las páginas temáticas generadas por IA de ScienceDirect"/>
              </a:rPr>
              <a:t>lámina espiral</a:t>
            </a:r>
            <a:r>
              <a:rPr lang="es-ES" b="0" i="0" dirty="0">
                <a:solidFill>
                  <a:srgbClr val="2E2E2E"/>
                </a:solidFill>
                <a:effectLst/>
                <a:latin typeface="NexusSerif"/>
              </a:rPr>
              <a:t> ósea y lateralmente al </a:t>
            </a:r>
            <a:r>
              <a:rPr lang="es-ES" b="0" i="0" u="none" strike="noStrike" dirty="0">
                <a:solidFill>
                  <a:srgbClr val="0C7DBB"/>
                </a:solidFill>
                <a:effectLst/>
                <a:latin typeface="NexusSerif"/>
                <a:hlinkClick r:id="rId4" tooltip="Obtenga más información sobre el ligamento espiral en las páginas de temas generadas por IA de ScienceDirect"/>
              </a:rPr>
              <a:t>ligamento espiral</a:t>
            </a:r>
            <a:r>
              <a:rPr lang="es-ES" b="0" i="0" dirty="0">
                <a:solidFill>
                  <a:srgbClr val="2E2E2E"/>
                </a:solidFill>
                <a:effectLst/>
                <a:latin typeface="NexusSerif"/>
              </a:rPr>
              <a:t> </a:t>
            </a:r>
            <a:r>
              <a:rPr lang="es-ES" b="0" i="0" u="none" strike="noStrike" dirty="0">
                <a:solidFill>
                  <a:srgbClr val="0C7DBB"/>
                </a:solidFill>
                <a:effectLst/>
                <a:latin typeface="NexusSerif"/>
                <a:hlinkClick r:id="rId5"/>
              </a:rPr>
              <a:t>[11] </a:t>
            </a:r>
            <a:r>
              <a:rPr lang="es-ES" b="0" i="0" dirty="0">
                <a:solidFill>
                  <a:srgbClr val="2E2E2E"/>
                </a:solidFill>
                <a:effectLst/>
                <a:latin typeface="NexusSerif"/>
              </a:rPr>
              <a:t>. En condiciones fisiológicas (transmisión de sonido por conducción aérea), el movimiento de la plataforma del estribo en la </a:t>
            </a:r>
            <a:r>
              <a:rPr lang="es-ES" b="0" i="0" u="none" strike="noStrike" dirty="0">
                <a:solidFill>
                  <a:srgbClr val="0C7DBB"/>
                </a:solidFill>
                <a:effectLst/>
                <a:latin typeface="NexusSerif"/>
                <a:hlinkClick r:id="rId6" tooltip="Obtenga más información sobre la ventana oval en las páginas temáticas generadas por IA de ScienceDirect"/>
              </a:rPr>
              <a:t>ventana oval</a:t>
            </a:r>
            <a:r>
              <a:rPr lang="es-ES" b="0" i="0" dirty="0">
                <a:solidFill>
                  <a:srgbClr val="2E2E2E"/>
                </a:solidFill>
                <a:effectLst/>
                <a:latin typeface="NexusSerif"/>
              </a:rPr>
              <a:t> induce fluctuaciones de presión, que se transmiten a la </a:t>
            </a:r>
            <a:r>
              <a:rPr lang="es-ES" b="0" i="0" u="none" strike="noStrike" dirty="0" err="1">
                <a:solidFill>
                  <a:srgbClr val="0C7DBB"/>
                </a:solidFill>
                <a:effectLst/>
                <a:latin typeface="NexusSerif"/>
                <a:hlinkClick r:id="rId7" tooltip="Obtenga más información sobre Scala vestibuli en las páginas de temas generadas por IA de ScienceDirect"/>
              </a:rPr>
              <a:t>scala</a:t>
            </a:r>
            <a:r>
              <a:rPr lang="es-ES" b="0" i="0" u="none" strike="noStrike" dirty="0">
                <a:solidFill>
                  <a:srgbClr val="0C7DBB"/>
                </a:solidFill>
                <a:effectLst/>
                <a:latin typeface="NexusSerif"/>
                <a:hlinkClick r:id="rId7" tooltip="Obtenga más información sobre Scala vestibuli en las páginas de temas generadas por IA de ScienceDirect"/>
              </a:rPr>
              <a:t> </a:t>
            </a:r>
            <a:r>
              <a:rPr lang="es-ES" b="0" i="0" u="none" strike="noStrike" dirty="0" err="1">
                <a:solidFill>
                  <a:srgbClr val="0C7DBB"/>
                </a:solidFill>
                <a:effectLst/>
                <a:latin typeface="NexusSerif"/>
                <a:hlinkClick r:id="rId7" tooltip="Obtenga más información sobre Scala vestibuli en las páginas de temas generadas por IA de ScienceDirect"/>
              </a:rPr>
              <a:t>vestibuli</a:t>
            </a:r>
            <a:r>
              <a:rPr lang="es-ES" b="0" i="0" dirty="0">
                <a:solidFill>
                  <a:srgbClr val="2E2E2E"/>
                </a:solidFill>
                <a:effectLst/>
                <a:latin typeface="NexusSerif"/>
              </a:rPr>
              <a:t> y </a:t>
            </a:r>
            <a:r>
              <a:rPr lang="es-ES" b="0" i="0" u="none" strike="noStrike" dirty="0" err="1">
                <a:solidFill>
                  <a:srgbClr val="0C7DBB"/>
                </a:solidFill>
                <a:effectLst/>
                <a:latin typeface="NexusSerif"/>
                <a:hlinkClick r:id="rId8" tooltip="Obtenga más información sobre el conducto coclear en las páginas de temas generadas por IA de ScienceDirect"/>
              </a:rPr>
              <a:t>scala</a:t>
            </a:r>
            <a:r>
              <a:rPr lang="es-ES" b="0" i="0" u="none" strike="noStrike" dirty="0">
                <a:solidFill>
                  <a:srgbClr val="0C7DBB"/>
                </a:solidFill>
                <a:effectLst/>
                <a:latin typeface="NexusSerif"/>
                <a:hlinkClick r:id="rId8" tooltip="Obtenga más información sobre el conducto coclear en las páginas de temas generadas por IA de ScienceDirect"/>
              </a:rPr>
              <a:t> media </a:t>
            </a:r>
            <a:r>
              <a:rPr lang="es-ES" b="0" i="0" dirty="0">
                <a:solidFill>
                  <a:srgbClr val="2E2E2E"/>
                </a:solidFill>
                <a:effectLst/>
                <a:latin typeface="NexusSerif"/>
              </a:rPr>
              <a:t>y luego a la </a:t>
            </a:r>
            <a:r>
              <a:rPr lang="es-ES" b="0" i="0" u="none" strike="noStrike" dirty="0" err="1">
                <a:solidFill>
                  <a:srgbClr val="0C7DBB"/>
                </a:solidFill>
                <a:effectLst/>
                <a:latin typeface="NexusSerif"/>
                <a:hlinkClick r:id="rId9" tooltip="Obtenga más información sobre Scala Tympani en las páginas de temas generadas por IA de ScienceDirect"/>
              </a:rPr>
              <a:t>scala</a:t>
            </a:r>
            <a:r>
              <a:rPr lang="es-ES" b="0" i="0" u="none" strike="noStrike" dirty="0">
                <a:solidFill>
                  <a:srgbClr val="0C7DBB"/>
                </a:solidFill>
                <a:effectLst/>
                <a:latin typeface="NexusSerif"/>
                <a:hlinkClick r:id="rId9" tooltip="Obtenga más información sobre Scala Tympani en las páginas de temas generadas por IA de ScienceDirect"/>
              </a:rPr>
              <a:t> </a:t>
            </a:r>
            <a:r>
              <a:rPr lang="es-ES" b="0" i="0" u="none" strike="noStrike" dirty="0" err="1">
                <a:solidFill>
                  <a:srgbClr val="0C7DBB"/>
                </a:solidFill>
                <a:effectLst/>
                <a:latin typeface="NexusSerif"/>
                <a:hlinkClick r:id="rId9" tooltip="Obtenga más información sobre Scala Tympani en las páginas de temas generadas por IA de ScienceDirect"/>
              </a:rPr>
              <a:t>tympani</a:t>
            </a:r>
            <a:r>
              <a:rPr lang="es-ES" b="0" i="0" dirty="0" err="1">
                <a:solidFill>
                  <a:srgbClr val="2E2E2E"/>
                </a:solidFill>
                <a:effectLst/>
                <a:latin typeface="NexusSerif"/>
              </a:rPr>
              <a:t>a</a:t>
            </a:r>
            <a:r>
              <a:rPr lang="es-ES" b="0" i="0" dirty="0">
                <a:solidFill>
                  <a:srgbClr val="2E2E2E"/>
                </a:solidFill>
                <a:effectLst/>
                <a:latin typeface="NexusSerif"/>
              </a:rPr>
              <a:t> través de la partición coclear. Los cambios de presión en la escala del tímpano se compensan con un movimiento de la ventana redonda en la dirección opuesta, sin la cual el movimiento del líquido coclear sería imposible. Los cambios de presión inducidos a través de la partición coclear varían en función del tiempo de acuerdo con las vibraciones del sonido estimulante. La membrana basilar es rígida adyacente a la base de la cóclea y pierde gradualmente su rigidez hacia el ápice. Este gradiente de rigidez de la membrana basilar es el resultado de tres factores: el ancho de la membrana, que aumenta hacia el ápice; su grosor, que disminuye hacia el ápice; y la</a:t>
            </a:r>
            <a:r>
              <a:rPr lang="es-ES" b="0" i="0" u="none" strike="noStrike" dirty="0">
                <a:solidFill>
                  <a:srgbClr val="0C7DBB"/>
                </a:solidFill>
                <a:effectLst/>
                <a:latin typeface="NexusSerif"/>
                <a:hlinkClick r:id="rId10" tooltip="Learn more about Anatomical Concepts from ScienceDirect's AI-generated Topic Pages"/>
              </a:rPr>
              <a:t> estructura anatómica </a:t>
            </a:r>
            <a:r>
              <a:rPr lang="es-ES" b="0" i="0" dirty="0" err="1">
                <a:solidFill>
                  <a:srgbClr val="2E2E2E"/>
                </a:solidFill>
                <a:effectLst/>
                <a:latin typeface="NexusSerif"/>
              </a:rPr>
              <a:t>generalde</a:t>
            </a:r>
            <a:r>
              <a:rPr lang="es-ES" b="0" i="0" dirty="0">
                <a:solidFill>
                  <a:srgbClr val="2E2E2E"/>
                </a:solidFill>
                <a:effectLst/>
                <a:latin typeface="NexusSerif"/>
              </a:rPr>
              <a:t> la membrana. Debido al gradiente de rigidez de la membrana basilar, las fluctuaciones de presión inducidas por un tono puro dan lugar a una onda propagada, que viaja hacia el ápice, con una forma de onda que presenta un pico seguido de un rápido descenso en un punto preciso de la membrana basilar. determinado por la frecuencia del tono. </a:t>
            </a:r>
            <a:r>
              <a:rPr lang="es-ES" b="0" i="0" dirty="0" err="1">
                <a:solidFill>
                  <a:srgbClr val="2E2E2E"/>
                </a:solidFill>
                <a:effectLst/>
                <a:latin typeface="NexusSerif"/>
              </a:rPr>
              <a:t>von</a:t>
            </a:r>
            <a:r>
              <a:rPr lang="es-ES" b="0" i="0" dirty="0">
                <a:solidFill>
                  <a:srgbClr val="2E2E2E"/>
                </a:solidFill>
                <a:effectLst/>
                <a:latin typeface="NexusSerif"/>
              </a:rPr>
              <a:t> Békésy </a:t>
            </a:r>
            <a:r>
              <a:rPr lang="es-ES" b="0" i="0" u="none" strike="noStrike" dirty="0">
                <a:solidFill>
                  <a:srgbClr val="0C7DBB"/>
                </a:solidFill>
                <a:effectLst/>
                <a:latin typeface="NexusSerif"/>
                <a:hlinkClick r:id="rId11"/>
              </a:rPr>
              <a:t>[12]</a:t>
            </a:r>
            <a:r>
              <a:rPr lang="es-ES" b="0" i="0" dirty="0">
                <a:solidFill>
                  <a:srgbClr val="2E2E2E"/>
                </a:solidFill>
                <a:effectLst/>
                <a:latin typeface="NexusSerif"/>
              </a:rPr>
              <a:t> fue galardonado con el Premio Nobel de fisiología y medicina por su investigación que condujo al descubrimiento de estos fenómenos fisiológicamente importantes. En esta revisión sobre los mecanismos de BC, hay que recordar que la propagación de la onda es idéntica independientemente del sitio y modalidad (AC o BC) de estimulación de la cóclea.</a:t>
            </a:r>
            <a:endParaRPr lang="es-CO" dirty="0"/>
          </a:p>
        </p:txBody>
      </p:sp>
      <p:sp>
        <p:nvSpPr>
          <p:cNvPr id="4" name="Marcador de número de diapositiva 3"/>
          <p:cNvSpPr>
            <a:spLocks noGrp="1"/>
          </p:cNvSpPr>
          <p:nvPr>
            <p:ph type="sldNum" sz="quarter" idx="5"/>
          </p:nvPr>
        </p:nvSpPr>
        <p:spPr/>
        <p:txBody>
          <a:bodyPr/>
          <a:lstStyle/>
          <a:p>
            <a:fld id="{E1C5C2F1-6563-4A88-953D-A7FCDF993984}" type="slidenum">
              <a:rPr lang="es-CO" smtClean="0"/>
              <a:t>7</a:t>
            </a:fld>
            <a:endParaRPr lang="es-CO"/>
          </a:p>
        </p:txBody>
      </p:sp>
    </p:spTree>
    <p:extLst>
      <p:ext uri="{BB962C8B-B14F-4D97-AF65-F5344CB8AC3E}">
        <p14:creationId xmlns:p14="http://schemas.microsoft.com/office/powerpoint/2010/main" val="1852288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0" i="0" dirty="0">
                <a:solidFill>
                  <a:srgbClr val="2E2E2E"/>
                </a:solidFill>
                <a:effectLst/>
                <a:latin typeface="NexusSerif"/>
              </a:rPr>
              <a:t>Después de esta breve revisión histórica, examinemos ahora qué sucede realmente en la membrana basilar. La membrana basilar es una estructura fibrosa adherida medialmente a la </a:t>
            </a:r>
            <a:r>
              <a:rPr lang="es-ES" b="0" i="0" u="none" strike="noStrike" dirty="0">
                <a:solidFill>
                  <a:srgbClr val="0C7DBB"/>
                </a:solidFill>
                <a:effectLst/>
                <a:latin typeface="NexusSerif"/>
                <a:hlinkClick r:id="rId3" tooltip="Obtenga más información sobre Spiral Lamina en las páginas temáticas generadas por IA de ScienceDirect"/>
              </a:rPr>
              <a:t>lámina espiral</a:t>
            </a:r>
            <a:r>
              <a:rPr lang="es-ES" b="0" i="0" dirty="0">
                <a:solidFill>
                  <a:srgbClr val="2E2E2E"/>
                </a:solidFill>
                <a:effectLst/>
                <a:latin typeface="NexusSerif"/>
              </a:rPr>
              <a:t> ósea y lateralmente al </a:t>
            </a:r>
            <a:r>
              <a:rPr lang="es-ES" b="0" i="0" u="none" strike="noStrike" dirty="0">
                <a:solidFill>
                  <a:srgbClr val="0C7DBB"/>
                </a:solidFill>
                <a:effectLst/>
                <a:latin typeface="NexusSerif"/>
                <a:hlinkClick r:id="rId4" tooltip="Obtenga más información sobre el ligamento espiral en las páginas de temas generadas por IA de ScienceDirect"/>
              </a:rPr>
              <a:t>ligamento espiral</a:t>
            </a:r>
            <a:r>
              <a:rPr lang="es-ES" b="0" i="0" dirty="0">
                <a:solidFill>
                  <a:srgbClr val="2E2E2E"/>
                </a:solidFill>
                <a:effectLst/>
                <a:latin typeface="NexusSerif"/>
              </a:rPr>
              <a:t> </a:t>
            </a:r>
            <a:r>
              <a:rPr lang="es-ES" b="0" i="0" u="none" strike="noStrike" dirty="0">
                <a:solidFill>
                  <a:srgbClr val="0C7DBB"/>
                </a:solidFill>
                <a:effectLst/>
                <a:latin typeface="NexusSerif"/>
                <a:hlinkClick r:id="rId5"/>
              </a:rPr>
              <a:t>[11] </a:t>
            </a:r>
            <a:r>
              <a:rPr lang="es-ES" b="0" i="0" dirty="0">
                <a:solidFill>
                  <a:srgbClr val="2E2E2E"/>
                </a:solidFill>
                <a:effectLst/>
                <a:latin typeface="NexusSerif"/>
              </a:rPr>
              <a:t>. En condiciones fisiológicas (transmisión de sonido por conducción aérea), el movimiento de la plataforma del estribo en la </a:t>
            </a:r>
            <a:r>
              <a:rPr lang="es-ES" b="0" i="0" u="none" strike="noStrike" dirty="0">
                <a:solidFill>
                  <a:srgbClr val="0C7DBB"/>
                </a:solidFill>
                <a:effectLst/>
                <a:latin typeface="NexusSerif"/>
                <a:hlinkClick r:id="rId6" tooltip="Obtenga más información sobre la ventana oval en las páginas temáticas generadas por IA de ScienceDirect"/>
              </a:rPr>
              <a:t>ventana oval</a:t>
            </a:r>
            <a:r>
              <a:rPr lang="es-ES" b="0" i="0" dirty="0">
                <a:solidFill>
                  <a:srgbClr val="2E2E2E"/>
                </a:solidFill>
                <a:effectLst/>
                <a:latin typeface="NexusSerif"/>
              </a:rPr>
              <a:t> induce fluctuaciones de presión, que se transmiten a la </a:t>
            </a:r>
            <a:r>
              <a:rPr lang="es-ES" b="0" i="0" u="none" strike="noStrike" dirty="0" err="1">
                <a:solidFill>
                  <a:srgbClr val="0C7DBB"/>
                </a:solidFill>
                <a:effectLst/>
                <a:latin typeface="NexusSerif"/>
                <a:hlinkClick r:id="rId7" tooltip="Obtenga más información sobre Scala vestibuli en las páginas de temas generadas por IA de ScienceDirect"/>
              </a:rPr>
              <a:t>scala</a:t>
            </a:r>
            <a:r>
              <a:rPr lang="es-ES" b="0" i="0" u="none" strike="noStrike" dirty="0">
                <a:solidFill>
                  <a:srgbClr val="0C7DBB"/>
                </a:solidFill>
                <a:effectLst/>
                <a:latin typeface="NexusSerif"/>
                <a:hlinkClick r:id="rId7" tooltip="Obtenga más información sobre Scala vestibuli en las páginas de temas generadas por IA de ScienceDirect"/>
              </a:rPr>
              <a:t> </a:t>
            </a:r>
            <a:r>
              <a:rPr lang="es-ES" b="0" i="0" u="none" strike="noStrike" dirty="0" err="1">
                <a:solidFill>
                  <a:srgbClr val="0C7DBB"/>
                </a:solidFill>
                <a:effectLst/>
                <a:latin typeface="NexusSerif"/>
                <a:hlinkClick r:id="rId7" tooltip="Obtenga más información sobre Scala vestibuli en las páginas de temas generadas por IA de ScienceDirect"/>
              </a:rPr>
              <a:t>vestibuli</a:t>
            </a:r>
            <a:r>
              <a:rPr lang="es-ES" b="0" i="0" dirty="0">
                <a:solidFill>
                  <a:srgbClr val="2E2E2E"/>
                </a:solidFill>
                <a:effectLst/>
                <a:latin typeface="NexusSerif"/>
              </a:rPr>
              <a:t> y </a:t>
            </a:r>
            <a:r>
              <a:rPr lang="es-ES" b="0" i="0" u="none" strike="noStrike" dirty="0" err="1">
                <a:solidFill>
                  <a:srgbClr val="0C7DBB"/>
                </a:solidFill>
                <a:effectLst/>
                <a:latin typeface="NexusSerif"/>
                <a:hlinkClick r:id="rId8" tooltip="Obtenga más información sobre el conducto coclear en las páginas de temas generadas por IA de ScienceDirect"/>
              </a:rPr>
              <a:t>scala</a:t>
            </a:r>
            <a:r>
              <a:rPr lang="es-ES" b="0" i="0" u="none" strike="noStrike" dirty="0">
                <a:solidFill>
                  <a:srgbClr val="0C7DBB"/>
                </a:solidFill>
                <a:effectLst/>
                <a:latin typeface="NexusSerif"/>
                <a:hlinkClick r:id="rId8" tooltip="Obtenga más información sobre el conducto coclear en las páginas de temas generadas por IA de ScienceDirect"/>
              </a:rPr>
              <a:t> media </a:t>
            </a:r>
            <a:r>
              <a:rPr lang="es-ES" b="0" i="0" dirty="0">
                <a:solidFill>
                  <a:srgbClr val="2E2E2E"/>
                </a:solidFill>
                <a:effectLst/>
                <a:latin typeface="NexusSerif"/>
              </a:rPr>
              <a:t>y luego a la </a:t>
            </a:r>
            <a:r>
              <a:rPr lang="es-ES" b="0" i="0" u="none" strike="noStrike" dirty="0" err="1">
                <a:solidFill>
                  <a:srgbClr val="0C7DBB"/>
                </a:solidFill>
                <a:effectLst/>
                <a:latin typeface="NexusSerif"/>
                <a:hlinkClick r:id="rId9" tooltip="Obtenga más información sobre Scala Tympani en las páginas de temas generadas por IA de ScienceDirect"/>
              </a:rPr>
              <a:t>scala</a:t>
            </a:r>
            <a:r>
              <a:rPr lang="es-ES" b="0" i="0" u="none" strike="noStrike" dirty="0">
                <a:solidFill>
                  <a:srgbClr val="0C7DBB"/>
                </a:solidFill>
                <a:effectLst/>
                <a:latin typeface="NexusSerif"/>
                <a:hlinkClick r:id="rId9" tooltip="Obtenga más información sobre Scala Tympani en las páginas de temas generadas por IA de ScienceDirect"/>
              </a:rPr>
              <a:t> </a:t>
            </a:r>
            <a:r>
              <a:rPr lang="es-ES" b="0" i="0" u="none" strike="noStrike" dirty="0" err="1">
                <a:solidFill>
                  <a:srgbClr val="0C7DBB"/>
                </a:solidFill>
                <a:effectLst/>
                <a:latin typeface="NexusSerif"/>
                <a:hlinkClick r:id="rId9" tooltip="Obtenga más información sobre Scala Tympani en las páginas de temas generadas por IA de ScienceDirect"/>
              </a:rPr>
              <a:t>tympani</a:t>
            </a:r>
            <a:r>
              <a:rPr lang="es-ES" b="0" i="0" dirty="0" err="1">
                <a:solidFill>
                  <a:srgbClr val="2E2E2E"/>
                </a:solidFill>
                <a:effectLst/>
                <a:latin typeface="NexusSerif"/>
              </a:rPr>
              <a:t>a</a:t>
            </a:r>
            <a:r>
              <a:rPr lang="es-ES" b="0" i="0" dirty="0">
                <a:solidFill>
                  <a:srgbClr val="2E2E2E"/>
                </a:solidFill>
                <a:effectLst/>
                <a:latin typeface="NexusSerif"/>
              </a:rPr>
              <a:t> través de la partición coclear. Los cambios de presión en la escala del tímpano se compensan con un movimiento de la ventana redonda en la dirección opuesta, sin la cual el movimiento del líquido coclear sería imposible. Los cambios de presión inducidos a través de la partición coclear varían en función del tiempo de acuerdo con las vibraciones del sonido estimulante. La membrana basilar es rígida adyacente a la base de la cóclea y pierde gradualmente su rigidez hacia el ápice. Este gradiente de rigidez de la membrana basilar es el resultado de tres factores: el ancho de la membrana, que aumenta hacia el ápice; su grosor, que disminuye hacia el ápice; y la</a:t>
            </a:r>
            <a:r>
              <a:rPr lang="es-ES" b="0" i="0" u="none" strike="noStrike" dirty="0">
                <a:solidFill>
                  <a:srgbClr val="0C7DBB"/>
                </a:solidFill>
                <a:effectLst/>
                <a:latin typeface="NexusSerif"/>
                <a:hlinkClick r:id="rId10" tooltip="Learn more about Anatomical Concepts from ScienceDirect's AI-generated Topic Pages"/>
              </a:rPr>
              <a:t> estructura anatómica </a:t>
            </a:r>
            <a:r>
              <a:rPr lang="es-ES" b="0" i="0" dirty="0" err="1">
                <a:solidFill>
                  <a:srgbClr val="2E2E2E"/>
                </a:solidFill>
                <a:effectLst/>
                <a:latin typeface="NexusSerif"/>
              </a:rPr>
              <a:t>generalde</a:t>
            </a:r>
            <a:r>
              <a:rPr lang="es-ES" b="0" i="0" dirty="0">
                <a:solidFill>
                  <a:srgbClr val="2E2E2E"/>
                </a:solidFill>
                <a:effectLst/>
                <a:latin typeface="NexusSerif"/>
              </a:rPr>
              <a:t> la membrana. Debido al gradiente de rigidez de la membrana basilar, las fluctuaciones de presión inducidas por un tono puro dan lugar a una onda propagada, que viaja hacia el ápice, con una forma de onda que presenta un pico seguido de un rápido descenso en un punto preciso de la membrana basilar. determinado por la frecuencia del tono. </a:t>
            </a:r>
            <a:r>
              <a:rPr lang="es-ES" b="0" i="0" dirty="0" err="1">
                <a:solidFill>
                  <a:srgbClr val="2E2E2E"/>
                </a:solidFill>
                <a:effectLst/>
                <a:latin typeface="NexusSerif"/>
              </a:rPr>
              <a:t>von</a:t>
            </a:r>
            <a:r>
              <a:rPr lang="es-ES" b="0" i="0" dirty="0">
                <a:solidFill>
                  <a:srgbClr val="2E2E2E"/>
                </a:solidFill>
                <a:effectLst/>
                <a:latin typeface="NexusSerif"/>
              </a:rPr>
              <a:t> Békésy </a:t>
            </a:r>
            <a:r>
              <a:rPr lang="es-ES" b="0" i="0" u="none" strike="noStrike" dirty="0">
                <a:solidFill>
                  <a:srgbClr val="0C7DBB"/>
                </a:solidFill>
                <a:effectLst/>
                <a:latin typeface="NexusSerif"/>
                <a:hlinkClick r:id="rId11"/>
              </a:rPr>
              <a:t>[12]</a:t>
            </a:r>
            <a:r>
              <a:rPr lang="es-ES" b="0" i="0" dirty="0">
                <a:solidFill>
                  <a:srgbClr val="2E2E2E"/>
                </a:solidFill>
                <a:effectLst/>
                <a:latin typeface="NexusSerif"/>
              </a:rPr>
              <a:t> fue galardonado con el Premio Nobel de fisiología y medicina por su investigación que condujo al descubrimiento de estos fenómenos fisiológicamente importantes. En esta revisión sobre los mecanismos de BC, hay que recordar que la propagación de la onda es idéntica independientemente del sitio y modalidad (AC o BC) de estimulación de la cóclea.</a:t>
            </a:r>
            <a:endParaRPr lang="es-CO" dirty="0"/>
          </a:p>
        </p:txBody>
      </p:sp>
      <p:sp>
        <p:nvSpPr>
          <p:cNvPr id="4" name="Marcador de número de diapositiva 3"/>
          <p:cNvSpPr>
            <a:spLocks noGrp="1"/>
          </p:cNvSpPr>
          <p:nvPr>
            <p:ph type="sldNum" sz="quarter" idx="5"/>
          </p:nvPr>
        </p:nvSpPr>
        <p:spPr/>
        <p:txBody>
          <a:bodyPr/>
          <a:lstStyle/>
          <a:p>
            <a:fld id="{E1C5C2F1-6563-4A88-953D-A7FCDF993984}" type="slidenum">
              <a:rPr lang="es-CO" smtClean="0"/>
              <a:t>8</a:t>
            </a:fld>
            <a:endParaRPr lang="es-CO"/>
          </a:p>
        </p:txBody>
      </p:sp>
    </p:spTree>
    <p:extLst>
      <p:ext uri="{BB962C8B-B14F-4D97-AF65-F5344CB8AC3E}">
        <p14:creationId xmlns:p14="http://schemas.microsoft.com/office/powerpoint/2010/main" val="875208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0" i="0" dirty="0">
                <a:solidFill>
                  <a:srgbClr val="2E2E2E"/>
                </a:solidFill>
                <a:effectLst/>
                <a:latin typeface="NexusSerif"/>
              </a:rPr>
              <a:t>Después de esta breve revisión histórica, examinemos ahora qué sucede realmente en la membrana basilar. La membrana basilar es una estructura fibrosa adherida medialmente a la </a:t>
            </a:r>
            <a:r>
              <a:rPr lang="es-ES" b="0" i="0" u="none" strike="noStrike" dirty="0">
                <a:solidFill>
                  <a:srgbClr val="0C7DBB"/>
                </a:solidFill>
                <a:effectLst/>
                <a:latin typeface="NexusSerif"/>
                <a:hlinkClick r:id="rId3" tooltip="Obtenga más información sobre Spiral Lamina en las páginas temáticas generadas por IA de ScienceDirect"/>
              </a:rPr>
              <a:t>lámina espiral</a:t>
            </a:r>
            <a:r>
              <a:rPr lang="es-ES" b="0" i="0" dirty="0">
                <a:solidFill>
                  <a:srgbClr val="2E2E2E"/>
                </a:solidFill>
                <a:effectLst/>
                <a:latin typeface="NexusSerif"/>
              </a:rPr>
              <a:t> ósea y lateralmente al </a:t>
            </a:r>
            <a:r>
              <a:rPr lang="es-ES" b="0" i="0" u="none" strike="noStrike" dirty="0">
                <a:solidFill>
                  <a:srgbClr val="0C7DBB"/>
                </a:solidFill>
                <a:effectLst/>
                <a:latin typeface="NexusSerif"/>
                <a:hlinkClick r:id="rId4" tooltip="Obtenga más información sobre el ligamento espiral en las páginas de temas generadas por IA de ScienceDirect"/>
              </a:rPr>
              <a:t>ligamento espiral</a:t>
            </a:r>
            <a:r>
              <a:rPr lang="es-ES" b="0" i="0" dirty="0">
                <a:solidFill>
                  <a:srgbClr val="2E2E2E"/>
                </a:solidFill>
                <a:effectLst/>
                <a:latin typeface="NexusSerif"/>
              </a:rPr>
              <a:t> </a:t>
            </a:r>
            <a:r>
              <a:rPr lang="es-ES" b="0" i="0" u="none" strike="noStrike" dirty="0">
                <a:solidFill>
                  <a:srgbClr val="0C7DBB"/>
                </a:solidFill>
                <a:effectLst/>
                <a:latin typeface="NexusSerif"/>
                <a:hlinkClick r:id="rId5"/>
              </a:rPr>
              <a:t>[11] </a:t>
            </a:r>
            <a:r>
              <a:rPr lang="es-ES" b="0" i="0" dirty="0">
                <a:solidFill>
                  <a:srgbClr val="2E2E2E"/>
                </a:solidFill>
                <a:effectLst/>
                <a:latin typeface="NexusSerif"/>
              </a:rPr>
              <a:t>. En condiciones fisiológicas (transmisión de sonido por conducción aérea), el movimiento de la plataforma del estribo en la </a:t>
            </a:r>
            <a:r>
              <a:rPr lang="es-ES" b="0" i="0" u="none" strike="noStrike" dirty="0">
                <a:solidFill>
                  <a:srgbClr val="0C7DBB"/>
                </a:solidFill>
                <a:effectLst/>
                <a:latin typeface="NexusSerif"/>
                <a:hlinkClick r:id="rId6" tooltip="Obtenga más información sobre la ventana oval en las páginas temáticas generadas por IA de ScienceDirect"/>
              </a:rPr>
              <a:t>ventana oval</a:t>
            </a:r>
            <a:r>
              <a:rPr lang="es-ES" b="0" i="0" dirty="0">
                <a:solidFill>
                  <a:srgbClr val="2E2E2E"/>
                </a:solidFill>
                <a:effectLst/>
                <a:latin typeface="NexusSerif"/>
              </a:rPr>
              <a:t> induce fluctuaciones de presión, que se transmiten a la </a:t>
            </a:r>
            <a:r>
              <a:rPr lang="es-ES" b="0" i="0" u="none" strike="noStrike" dirty="0" err="1">
                <a:solidFill>
                  <a:srgbClr val="0C7DBB"/>
                </a:solidFill>
                <a:effectLst/>
                <a:latin typeface="NexusSerif"/>
                <a:hlinkClick r:id="rId7" tooltip="Obtenga más información sobre Scala vestibuli en las páginas de temas generadas por IA de ScienceDirect"/>
              </a:rPr>
              <a:t>scala</a:t>
            </a:r>
            <a:r>
              <a:rPr lang="es-ES" b="0" i="0" u="none" strike="noStrike" dirty="0">
                <a:solidFill>
                  <a:srgbClr val="0C7DBB"/>
                </a:solidFill>
                <a:effectLst/>
                <a:latin typeface="NexusSerif"/>
                <a:hlinkClick r:id="rId7" tooltip="Obtenga más información sobre Scala vestibuli en las páginas de temas generadas por IA de ScienceDirect"/>
              </a:rPr>
              <a:t> </a:t>
            </a:r>
            <a:r>
              <a:rPr lang="es-ES" b="0" i="0" u="none" strike="noStrike" dirty="0" err="1">
                <a:solidFill>
                  <a:srgbClr val="0C7DBB"/>
                </a:solidFill>
                <a:effectLst/>
                <a:latin typeface="NexusSerif"/>
                <a:hlinkClick r:id="rId7" tooltip="Obtenga más información sobre Scala vestibuli en las páginas de temas generadas por IA de ScienceDirect"/>
              </a:rPr>
              <a:t>vestibuli</a:t>
            </a:r>
            <a:r>
              <a:rPr lang="es-ES" b="0" i="0" dirty="0">
                <a:solidFill>
                  <a:srgbClr val="2E2E2E"/>
                </a:solidFill>
                <a:effectLst/>
                <a:latin typeface="NexusSerif"/>
              </a:rPr>
              <a:t> y </a:t>
            </a:r>
            <a:r>
              <a:rPr lang="es-ES" b="0" i="0" u="none" strike="noStrike" dirty="0" err="1">
                <a:solidFill>
                  <a:srgbClr val="0C7DBB"/>
                </a:solidFill>
                <a:effectLst/>
                <a:latin typeface="NexusSerif"/>
                <a:hlinkClick r:id="rId8" tooltip="Obtenga más información sobre el conducto coclear en las páginas de temas generadas por IA de ScienceDirect"/>
              </a:rPr>
              <a:t>scala</a:t>
            </a:r>
            <a:r>
              <a:rPr lang="es-ES" b="0" i="0" u="none" strike="noStrike" dirty="0">
                <a:solidFill>
                  <a:srgbClr val="0C7DBB"/>
                </a:solidFill>
                <a:effectLst/>
                <a:latin typeface="NexusSerif"/>
                <a:hlinkClick r:id="rId8" tooltip="Obtenga más información sobre el conducto coclear en las páginas de temas generadas por IA de ScienceDirect"/>
              </a:rPr>
              <a:t> media </a:t>
            </a:r>
            <a:r>
              <a:rPr lang="es-ES" b="0" i="0" dirty="0">
                <a:solidFill>
                  <a:srgbClr val="2E2E2E"/>
                </a:solidFill>
                <a:effectLst/>
                <a:latin typeface="NexusSerif"/>
              </a:rPr>
              <a:t>y luego a la </a:t>
            </a:r>
            <a:r>
              <a:rPr lang="es-ES" b="0" i="0" u="none" strike="noStrike" dirty="0" err="1">
                <a:solidFill>
                  <a:srgbClr val="0C7DBB"/>
                </a:solidFill>
                <a:effectLst/>
                <a:latin typeface="NexusSerif"/>
                <a:hlinkClick r:id="rId9" tooltip="Obtenga más información sobre Scala Tympani en las páginas de temas generadas por IA de ScienceDirect"/>
              </a:rPr>
              <a:t>scala</a:t>
            </a:r>
            <a:r>
              <a:rPr lang="es-ES" b="0" i="0" u="none" strike="noStrike" dirty="0">
                <a:solidFill>
                  <a:srgbClr val="0C7DBB"/>
                </a:solidFill>
                <a:effectLst/>
                <a:latin typeface="NexusSerif"/>
                <a:hlinkClick r:id="rId9" tooltip="Obtenga más información sobre Scala Tympani en las páginas de temas generadas por IA de ScienceDirect"/>
              </a:rPr>
              <a:t> </a:t>
            </a:r>
            <a:r>
              <a:rPr lang="es-ES" b="0" i="0" u="none" strike="noStrike" dirty="0" err="1">
                <a:solidFill>
                  <a:srgbClr val="0C7DBB"/>
                </a:solidFill>
                <a:effectLst/>
                <a:latin typeface="NexusSerif"/>
                <a:hlinkClick r:id="rId9" tooltip="Obtenga más información sobre Scala Tympani en las páginas de temas generadas por IA de ScienceDirect"/>
              </a:rPr>
              <a:t>tympani</a:t>
            </a:r>
            <a:r>
              <a:rPr lang="es-ES" b="0" i="0" dirty="0" err="1">
                <a:solidFill>
                  <a:srgbClr val="2E2E2E"/>
                </a:solidFill>
                <a:effectLst/>
                <a:latin typeface="NexusSerif"/>
              </a:rPr>
              <a:t>a</a:t>
            </a:r>
            <a:r>
              <a:rPr lang="es-ES" b="0" i="0" dirty="0">
                <a:solidFill>
                  <a:srgbClr val="2E2E2E"/>
                </a:solidFill>
                <a:effectLst/>
                <a:latin typeface="NexusSerif"/>
              </a:rPr>
              <a:t> través de la partición coclear. Los cambios de presión en la escala del tímpano se compensan con un movimiento de la ventana redonda en la dirección opuesta, sin la cual el movimiento del líquido coclear sería imposible. Los cambios de presión inducidos a través de la partición coclear varían en función del tiempo de acuerdo con las vibraciones del sonido estimulante. La membrana basilar es rígida adyacente a la base de la cóclea y pierde gradualmente su rigidez hacia el ápice. Este gradiente de rigidez de la membrana basilar es el resultado de tres factores: el ancho de la membrana, que aumenta hacia el ápice; su grosor, que disminuye hacia el ápice; y la</a:t>
            </a:r>
            <a:r>
              <a:rPr lang="es-ES" b="0" i="0" u="none" strike="noStrike" dirty="0">
                <a:solidFill>
                  <a:srgbClr val="0C7DBB"/>
                </a:solidFill>
                <a:effectLst/>
                <a:latin typeface="NexusSerif"/>
                <a:hlinkClick r:id="rId10" tooltip="Learn more about Anatomical Concepts from ScienceDirect's AI-generated Topic Pages"/>
              </a:rPr>
              <a:t> estructura anatómica </a:t>
            </a:r>
            <a:r>
              <a:rPr lang="es-ES" b="0" i="0" dirty="0" err="1">
                <a:solidFill>
                  <a:srgbClr val="2E2E2E"/>
                </a:solidFill>
                <a:effectLst/>
                <a:latin typeface="NexusSerif"/>
              </a:rPr>
              <a:t>generalde</a:t>
            </a:r>
            <a:r>
              <a:rPr lang="es-ES" b="0" i="0" dirty="0">
                <a:solidFill>
                  <a:srgbClr val="2E2E2E"/>
                </a:solidFill>
                <a:effectLst/>
                <a:latin typeface="NexusSerif"/>
              </a:rPr>
              <a:t> la membrana. Debido al gradiente de rigidez de la membrana basilar, las fluctuaciones de presión inducidas por un tono puro dan lugar a una onda propagada, que viaja hacia el ápice, con una forma de onda que presenta un pico seguido de un rápido descenso en un punto preciso de la membrana basilar. determinado por la frecuencia del tono. </a:t>
            </a:r>
            <a:r>
              <a:rPr lang="es-ES" b="0" i="0" dirty="0" err="1">
                <a:solidFill>
                  <a:srgbClr val="2E2E2E"/>
                </a:solidFill>
                <a:effectLst/>
                <a:latin typeface="NexusSerif"/>
              </a:rPr>
              <a:t>von</a:t>
            </a:r>
            <a:r>
              <a:rPr lang="es-ES" b="0" i="0" dirty="0">
                <a:solidFill>
                  <a:srgbClr val="2E2E2E"/>
                </a:solidFill>
                <a:effectLst/>
                <a:latin typeface="NexusSerif"/>
              </a:rPr>
              <a:t> Békésy </a:t>
            </a:r>
            <a:r>
              <a:rPr lang="es-ES" b="0" i="0" u="none" strike="noStrike" dirty="0">
                <a:solidFill>
                  <a:srgbClr val="0C7DBB"/>
                </a:solidFill>
                <a:effectLst/>
                <a:latin typeface="NexusSerif"/>
                <a:hlinkClick r:id="rId11"/>
              </a:rPr>
              <a:t>[12]</a:t>
            </a:r>
            <a:r>
              <a:rPr lang="es-ES" b="0" i="0" dirty="0">
                <a:solidFill>
                  <a:srgbClr val="2E2E2E"/>
                </a:solidFill>
                <a:effectLst/>
                <a:latin typeface="NexusSerif"/>
              </a:rPr>
              <a:t> fue galardonado con el Premio Nobel de fisiología y medicina por su investigación que condujo al descubrimiento de estos fenómenos fisiológicamente importantes. En esta revisión sobre los mecanismos de BC, hay que recordar que la propagación de la onda es idéntica independientemente del sitio y modalidad (AC o BC) de estimulación de la cóclea.</a:t>
            </a:r>
            <a:endParaRPr lang="es-CO" dirty="0"/>
          </a:p>
        </p:txBody>
      </p:sp>
      <p:sp>
        <p:nvSpPr>
          <p:cNvPr id="4" name="Marcador de número de diapositiva 3"/>
          <p:cNvSpPr>
            <a:spLocks noGrp="1"/>
          </p:cNvSpPr>
          <p:nvPr>
            <p:ph type="sldNum" sz="quarter" idx="5"/>
          </p:nvPr>
        </p:nvSpPr>
        <p:spPr/>
        <p:txBody>
          <a:bodyPr/>
          <a:lstStyle/>
          <a:p>
            <a:fld id="{E1C5C2F1-6563-4A88-953D-A7FCDF993984}" type="slidenum">
              <a:rPr lang="es-CO" smtClean="0"/>
              <a:t>9</a:t>
            </a:fld>
            <a:endParaRPr lang="es-CO"/>
          </a:p>
        </p:txBody>
      </p:sp>
    </p:spTree>
    <p:extLst>
      <p:ext uri="{BB962C8B-B14F-4D97-AF65-F5344CB8AC3E}">
        <p14:creationId xmlns:p14="http://schemas.microsoft.com/office/powerpoint/2010/main" val="2072455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0" i="0" dirty="0">
                <a:solidFill>
                  <a:srgbClr val="505050"/>
                </a:solidFill>
                <a:effectLst/>
                <a:latin typeface="Georgia" panose="02040502050405020303" pitchFamily="18" charset="0"/>
              </a:rPr>
              <a:t>Para los pacientes que presentan pérdida auditiva, es importante identificar la progresión de la pérdida, ya sea de naturaleza unilateral o bilateral, y la presencia o ausencia de tinnitus y vértigo asociados. La exposición al ruido, el uso de medicamentos ototóxicos, el uso de drogas ilícitas y las afecciones médicas, como la diabetes, la aterosclerosis y la enfermedad renal, también son importantes para tener en cuenta durante la historia. Además, se deben anotar los antecedentes de infecciones otológicas crónicas o cirugía otológica. En los niños, se deben identificar los factores de riesgo intrauterinos y neonatales.</a:t>
            </a:r>
          </a:p>
          <a:p>
            <a:endParaRPr lang="es-ES" b="0" i="0" dirty="0">
              <a:solidFill>
                <a:srgbClr val="505050"/>
              </a:solidFill>
              <a:effectLst/>
              <a:latin typeface="Georgia" panose="02040502050405020303" pitchFamily="18" charset="0"/>
            </a:endParaRPr>
          </a:p>
          <a:p>
            <a:pPr algn="l"/>
            <a:r>
              <a:rPr lang="es-ES" b="0" dirty="0">
                <a:solidFill>
                  <a:srgbClr val="09142A"/>
                </a:solidFill>
                <a:effectLst/>
                <a:latin typeface="Roboto"/>
              </a:rPr>
              <a:t>Las personas con discapacidad auditiva pueden presentar una pérdida auditiva reconocida por sí mismos o preocupaciones de miembros de la familia que han observado dificultad para entender la conversación diaria, subir el volumen de la televisión, pedir con frecuencia a los demás que repitan cosas, evasión social y dificultad para escuchar con ruido de fondo. Las personas con disminución de la audición también pueden presentar sensibilidad a ruidos fuertes, tinnitus o vértigo. </a:t>
            </a:r>
            <a:r>
              <a:rPr lang="es-ES" b="0" u="sng" baseline="30000" dirty="0">
                <a:solidFill>
                  <a:srgbClr val="0D7A9E"/>
                </a:solidFill>
                <a:effectLst/>
                <a:latin typeface="Roboto"/>
                <a:hlinkClick r:id="rId3"/>
              </a:rPr>
              <a:t>12 </a:t>
            </a:r>
            <a:r>
              <a:rPr lang="es-ES" b="0" baseline="30000" dirty="0">
                <a:solidFill>
                  <a:srgbClr val="09142A"/>
                </a:solidFill>
                <a:effectLst/>
                <a:latin typeface="Roboto"/>
              </a:rPr>
              <a:t>, </a:t>
            </a:r>
            <a:r>
              <a:rPr lang="es-ES" b="0" u="sng" baseline="30000" dirty="0">
                <a:solidFill>
                  <a:srgbClr val="0D7A9E"/>
                </a:solidFill>
                <a:effectLst/>
                <a:latin typeface="Roboto"/>
                <a:hlinkClick r:id="rId4"/>
              </a:rPr>
              <a:t>13</a:t>
            </a:r>
            <a:r>
              <a:rPr lang="es-ES" b="0" dirty="0">
                <a:solidFill>
                  <a:srgbClr val="09142A"/>
                </a:solidFill>
                <a:effectLst/>
                <a:latin typeface="Roboto"/>
              </a:rPr>
              <a:t> La historia puede sugerir una etiología y ayudar a planificar el tratamiento.</a:t>
            </a:r>
          </a:p>
          <a:p>
            <a:pPr algn="l"/>
            <a:r>
              <a:rPr lang="es-ES" b="0" dirty="0">
                <a:solidFill>
                  <a:srgbClr val="09142A"/>
                </a:solidFill>
                <a:effectLst/>
                <a:latin typeface="Roboto"/>
              </a:rPr>
              <a:t>La presbiacusia implica característicamente la aparición gradual de pérdida auditiva bilateral de alta frecuencia asociada con dificultad en la discriminación del habla. Las conversaciones con ruido de fondo se vuelven difíciles de entender. </a:t>
            </a:r>
            <a:r>
              <a:rPr lang="es-ES" b="0" u="sng" baseline="30000" dirty="0">
                <a:solidFill>
                  <a:srgbClr val="0D7A9E"/>
                </a:solidFill>
                <a:effectLst/>
                <a:latin typeface="Roboto"/>
                <a:hlinkClick r:id="rId5"/>
              </a:rPr>
              <a:t>18</a:t>
            </a:r>
            <a:endParaRPr lang="es-ES" b="0" dirty="0">
              <a:solidFill>
                <a:srgbClr val="09142A"/>
              </a:solidFill>
              <a:effectLst/>
              <a:latin typeface="Roboto"/>
            </a:endParaRPr>
          </a:p>
          <a:p>
            <a:pPr algn="l"/>
            <a:r>
              <a:rPr lang="es-ES" b="0" dirty="0">
                <a:solidFill>
                  <a:srgbClr val="09142A"/>
                </a:solidFill>
                <a:effectLst/>
                <a:latin typeface="Roboto"/>
              </a:rPr>
              <a:t>Los médicos deben preguntar sobre la duración de la pérdida auditiva y si los síntomas son bilaterales, fluctuantes o progresivos. La evaluación también debe incluir una revisión neurológica; antecedentes de diabetes mellitus, accidente cerebrovascular, vasculitis, traumatismo craneal o de oído y uso de medicamentos ototóxicos; e historial familiar de afecciones del oído y pérdida auditiva. </a:t>
            </a:r>
          </a:p>
          <a:p>
            <a:endParaRPr lang="es-CO" dirty="0"/>
          </a:p>
        </p:txBody>
      </p:sp>
      <p:sp>
        <p:nvSpPr>
          <p:cNvPr id="4" name="Marcador de número de diapositiva 3"/>
          <p:cNvSpPr>
            <a:spLocks noGrp="1"/>
          </p:cNvSpPr>
          <p:nvPr>
            <p:ph type="sldNum" sz="quarter" idx="5"/>
          </p:nvPr>
        </p:nvSpPr>
        <p:spPr/>
        <p:txBody>
          <a:bodyPr/>
          <a:lstStyle/>
          <a:p>
            <a:fld id="{E1C5C2F1-6563-4A88-953D-A7FCDF993984}" type="slidenum">
              <a:rPr lang="es-CO" smtClean="0"/>
              <a:t>11</a:t>
            </a:fld>
            <a:endParaRPr lang="es-CO"/>
          </a:p>
        </p:txBody>
      </p:sp>
    </p:spTree>
    <p:extLst>
      <p:ext uri="{BB962C8B-B14F-4D97-AF65-F5344CB8AC3E}">
        <p14:creationId xmlns:p14="http://schemas.microsoft.com/office/powerpoint/2010/main" val="3841247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FE37DF-EC54-4263-8F2E-675F09D36E3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dirty="0"/>
          </a:p>
        </p:txBody>
      </p:sp>
      <p:sp>
        <p:nvSpPr>
          <p:cNvPr id="3" name="Subtítulo 2">
            <a:extLst>
              <a:ext uri="{FF2B5EF4-FFF2-40B4-BE49-F238E27FC236}">
                <a16:creationId xmlns:a16="http://schemas.microsoft.com/office/drawing/2014/main" id="{9AE48E76-FA62-4A64-B559-E0990333E4A9}"/>
              </a:ext>
            </a:extLst>
          </p:cNvPr>
          <p:cNvSpPr>
            <a:spLocks noGrp="1"/>
          </p:cNvSpPr>
          <p:nvPr>
            <p:ph type="subTitle" idx="1"/>
          </p:nvPr>
        </p:nvSpPr>
        <p:spPr>
          <a:xfrm>
            <a:off x="4038600" y="3602038"/>
            <a:ext cx="66294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673FB237-85B5-4E59-B1F1-B12705287A2F}"/>
              </a:ext>
            </a:extLst>
          </p:cNvPr>
          <p:cNvSpPr>
            <a:spLocks noGrp="1"/>
          </p:cNvSpPr>
          <p:nvPr>
            <p:ph type="dt" sz="half" idx="10"/>
          </p:nvPr>
        </p:nvSpPr>
        <p:spPr/>
        <p:txBody>
          <a:bodyPr/>
          <a:lstStyle/>
          <a:p>
            <a:fld id="{6E63AC8E-0724-4119-9156-256DD750C7D4}" type="datetimeFigureOut">
              <a:rPr lang="es-CO" smtClean="0"/>
              <a:t>8/04/2021</a:t>
            </a:fld>
            <a:endParaRPr lang="es-CO"/>
          </a:p>
        </p:txBody>
      </p:sp>
      <p:sp>
        <p:nvSpPr>
          <p:cNvPr id="5" name="Marcador de pie de página 4">
            <a:extLst>
              <a:ext uri="{FF2B5EF4-FFF2-40B4-BE49-F238E27FC236}">
                <a16:creationId xmlns:a16="http://schemas.microsoft.com/office/drawing/2014/main" id="{D9D8A0BE-4588-4000-BB99-7E87239B1C10}"/>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C62783A1-00AF-4EC7-A6EC-7F5166052D80}"/>
              </a:ext>
            </a:extLst>
          </p:cNvPr>
          <p:cNvSpPr>
            <a:spLocks noGrp="1"/>
          </p:cNvSpPr>
          <p:nvPr>
            <p:ph type="sldNum" sz="quarter" idx="12"/>
          </p:nvPr>
        </p:nvSpPr>
        <p:spPr/>
        <p:txBody>
          <a:bodyPr/>
          <a:lstStyle/>
          <a:p>
            <a:fld id="{CFDF3AD0-5AC8-451C-BDC3-13E35269EA5A}" type="slidenum">
              <a:rPr lang="es-CO" smtClean="0"/>
              <a:t>‹Nº›</a:t>
            </a:fld>
            <a:endParaRPr lang="es-CO"/>
          </a:p>
        </p:txBody>
      </p:sp>
    </p:spTree>
    <p:extLst>
      <p:ext uri="{BB962C8B-B14F-4D97-AF65-F5344CB8AC3E}">
        <p14:creationId xmlns:p14="http://schemas.microsoft.com/office/powerpoint/2010/main" val="3189312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4129AD-ECE5-474A-B387-D1DB95CB4CDD}"/>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AB7BA0B1-5703-4417-8EBC-2B452AB8834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DECDD7C9-0917-4A0B-B8A9-9E5FB50DA9F0}"/>
              </a:ext>
            </a:extLst>
          </p:cNvPr>
          <p:cNvSpPr>
            <a:spLocks noGrp="1"/>
          </p:cNvSpPr>
          <p:nvPr>
            <p:ph type="dt" sz="half" idx="10"/>
          </p:nvPr>
        </p:nvSpPr>
        <p:spPr/>
        <p:txBody>
          <a:bodyPr/>
          <a:lstStyle/>
          <a:p>
            <a:fld id="{6E63AC8E-0724-4119-9156-256DD750C7D4}" type="datetimeFigureOut">
              <a:rPr lang="es-CO" smtClean="0"/>
              <a:t>8/04/2021</a:t>
            </a:fld>
            <a:endParaRPr lang="es-CO"/>
          </a:p>
        </p:txBody>
      </p:sp>
      <p:sp>
        <p:nvSpPr>
          <p:cNvPr id="5" name="Marcador de pie de página 4">
            <a:extLst>
              <a:ext uri="{FF2B5EF4-FFF2-40B4-BE49-F238E27FC236}">
                <a16:creationId xmlns:a16="http://schemas.microsoft.com/office/drawing/2014/main" id="{0611FD9F-47C6-487B-ADEA-D7CBC8BA32D6}"/>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44879742-8F91-422B-ACE1-ECE7A8713263}"/>
              </a:ext>
            </a:extLst>
          </p:cNvPr>
          <p:cNvSpPr>
            <a:spLocks noGrp="1"/>
          </p:cNvSpPr>
          <p:nvPr>
            <p:ph type="sldNum" sz="quarter" idx="12"/>
          </p:nvPr>
        </p:nvSpPr>
        <p:spPr/>
        <p:txBody>
          <a:bodyPr/>
          <a:lstStyle/>
          <a:p>
            <a:fld id="{CFDF3AD0-5AC8-451C-BDC3-13E35269EA5A}" type="slidenum">
              <a:rPr lang="es-CO" smtClean="0"/>
              <a:t>‹Nº›</a:t>
            </a:fld>
            <a:endParaRPr lang="es-CO"/>
          </a:p>
        </p:txBody>
      </p:sp>
    </p:spTree>
    <p:extLst>
      <p:ext uri="{BB962C8B-B14F-4D97-AF65-F5344CB8AC3E}">
        <p14:creationId xmlns:p14="http://schemas.microsoft.com/office/powerpoint/2010/main" val="4061433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9709C36-9BD2-4D6A-BAFE-594FC6E00FB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D947868E-B92C-4F91-9B8A-C374BE835A43}"/>
              </a:ext>
            </a:extLst>
          </p:cNvPr>
          <p:cNvSpPr>
            <a:spLocks noGrp="1"/>
          </p:cNvSpPr>
          <p:nvPr>
            <p:ph type="body" orient="vert" idx="1"/>
          </p:nvPr>
        </p:nvSpPr>
        <p:spPr>
          <a:xfrm>
            <a:off x="4457698" y="365125"/>
            <a:ext cx="4114801"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4F300ABA-6F60-480A-91BE-73DEB6CCFD54}"/>
              </a:ext>
            </a:extLst>
          </p:cNvPr>
          <p:cNvSpPr>
            <a:spLocks noGrp="1"/>
          </p:cNvSpPr>
          <p:nvPr>
            <p:ph type="dt" sz="half" idx="10"/>
          </p:nvPr>
        </p:nvSpPr>
        <p:spPr/>
        <p:txBody>
          <a:bodyPr/>
          <a:lstStyle/>
          <a:p>
            <a:fld id="{6E63AC8E-0724-4119-9156-256DD750C7D4}" type="datetimeFigureOut">
              <a:rPr lang="es-CO" smtClean="0"/>
              <a:t>8/04/2021</a:t>
            </a:fld>
            <a:endParaRPr lang="es-CO"/>
          </a:p>
        </p:txBody>
      </p:sp>
      <p:sp>
        <p:nvSpPr>
          <p:cNvPr id="5" name="Marcador de pie de página 4">
            <a:extLst>
              <a:ext uri="{FF2B5EF4-FFF2-40B4-BE49-F238E27FC236}">
                <a16:creationId xmlns:a16="http://schemas.microsoft.com/office/drawing/2014/main" id="{078D68B3-2C5D-4908-94A6-5DDD186B62F7}"/>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E273D45F-3A7A-45C9-9A79-640C4410A74E}"/>
              </a:ext>
            </a:extLst>
          </p:cNvPr>
          <p:cNvSpPr>
            <a:spLocks noGrp="1"/>
          </p:cNvSpPr>
          <p:nvPr>
            <p:ph type="sldNum" sz="quarter" idx="12"/>
          </p:nvPr>
        </p:nvSpPr>
        <p:spPr/>
        <p:txBody>
          <a:bodyPr/>
          <a:lstStyle/>
          <a:p>
            <a:fld id="{CFDF3AD0-5AC8-451C-BDC3-13E35269EA5A}" type="slidenum">
              <a:rPr lang="es-CO" smtClean="0"/>
              <a:t>‹Nº›</a:t>
            </a:fld>
            <a:endParaRPr lang="es-CO"/>
          </a:p>
        </p:txBody>
      </p:sp>
      <p:sp>
        <p:nvSpPr>
          <p:cNvPr id="9" name="Marcador de texto vertical 2">
            <a:extLst>
              <a:ext uri="{FF2B5EF4-FFF2-40B4-BE49-F238E27FC236}">
                <a16:creationId xmlns:a16="http://schemas.microsoft.com/office/drawing/2014/main" id="{B82BB312-C856-43C9-8F5C-0C179D08EDB8}"/>
              </a:ext>
            </a:extLst>
          </p:cNvPr>
          <p:cNvSpPr>
            <a:spLocks noGrp="1"/>
          </p:cNvSpPr>
          <p:nvPr>
            <p:ph type="body" orient="vert" idx="13"/>
          </p:nvPr>
        </p:nvSpPr>
        <p:spPr>
          <a:xfrm>
            <a:off x="342897" y="365125"/>
            <a:ext cx="4114801" cy="370991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14749795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5"/>
        <p:cNvGrpSpPr/>
        <p:nvPr/>
      </p:nvGrpSpPr>
      <p:grpSpPr>
        <a:xfrm>
          <a:off x="0" y="0"/>
          <a:ext cx="0" cy="0"/>
          <a:chOff x="0" y="0"/>
          <a:chExt cx="0" cy="0"/>
        </a:xfrm>
      </p:grpSpPr>
      <p:sp>
        <p:nvSpPr>
          <p:cNvPr id="26" name="Google Shape;26;p4"/>
          <p:cNvSpPr/>
          <p:nvPr/>
        </p:nvSpPr>
        <p:spPr>
          <a:xfrm>
            <a:off x="-100" y="6727600"/>
            <a:ext cx="12192000" cy="1304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4"/>
          <p:cNvSpPr txBox="1">
            <a:spLocks noGrp="1"/>
          </p:cNvSpPr>
          <p:nvPr>
            <p:ph type="title"/>
          </p:nvPr>
        </p:nvSpPr>
        <p:spPr>
          <a:xfrm>
            <a:off x="415600" y="593367"/>
            <a:ext cx="11360800" cy="9432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Google Shape;28;p4"/>
          <p:cNvSpPr txBox="1">
            <a:spLocks noGrp="1"/>
          </p:cNvSpPr>
          <p:nvPr>
            <p:ph type="body" idx="1"/>
          </p:nvPr>
        </p:nvSpPr>
        <p:spPr>
          <a:xfrm>
            <a:off x="415600" y="1688433"/>
            <a:ext cx="11360800" cy="44036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29" name="Google Shape;2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CO" smtClean="0"/>
              <a:pPr/>
              <a:t>‹Nº›</a:t>
            </a:fld>
            <a:endParaRPr lang="es-CO"/>
          </a:p>
        </p:txBody>
      </p:sp>
    </p:spTree>
    <p:extLst>
      <p:ext uri="{BB962C8B-B14F-4D97-AF65-F5344CB8AC3E}">
        <p14:creationId xmlns:p14="http://schemas.microsoft.com/office/powerpoint/2010/main" val="3513944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0AB230-510B-46BA-A458-30415A4476DB}"/>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D0852972-705E-4EE7-8C92-A2ECFCE604A5}"/>
              </a:ext>
            </a:extLst>
          </p:cNvPr>
          <p:cNvSpPr>
            <a:spLocks noGrp="1"/>
          </p:cNvSpPr>
          <p:nvPr>
            <p:ph idx="1"/>
          </p:nvPr>
        </p:nvSpPr>
        <p:spPr>
          <a:xfrm>
            <a:off x="685801" y="1825625"/>
            <a:ext cx="10667997" cy="2090392"/>
          </a:xfrm>
        </p:spPr>
        <p:txBody>
          <a:bodyPr/>
          <a:lstStyle>
            <a:lvl1pPr>
              <a:defRPr sz="2000"/>
            </a:lvl1pPr>
            <a:lvl2pPr>
              <a:defRPr sz="2000"/>
            </a:lvl2pPr>
            <a:lvl3pPr>
              <a:defRPr sz="2000"/>
            </a:lvl3pPr>
            <a:lvl4pPr>
              <a:defRPr sz="2000"/>
            </a:lvl4pPr>
            <a:lvl5pPr>
              <a:defRPr sz="20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dirty="0"/>
          </a:p>
        </p:txBody>
      </p:sp>
      <p:sp>
        <p:nvSpPr>
          <p:cNvPr id="4" name="Marcador de fecha 3">
            <a:extLst>
              <a:ext uri="{FF2B5EF4-FFF2-40B4-BE49-F238E27FC236}">
                <a16:creationId xmlns:a16="http://schemas.microsoft.com/office/drawing/2014/main" id="{647B5BA6-96B9-4621-B526-119BBB5FAA0C}"/>
              </a:ext>
            </a:extLst>
          </p:cNvPr>
          <p:cNvSpPr>
            <a:spLocks noGrp="1"/>
          </p:cNvSpPr>
          <p:nvPr>
            <p:ph type="dt" sz="half" idx="10"/>
          </p:nvPr>
        </p:nvSpPr>
        <p:spPr/>
        <p:txBody>
          <a:bodyPr/>
          <a:lstStyle/>
          <a:p>
            <a:fld id="{6E63AC8E-0724-4119-9156-256DD750C7D4}" type="datetimeFigureOut">
              <a:rPr lang="es-CO" smtClean="0"/>
              <a:t>8/04/2021</a:t>
            </a:fld>
            <a:endParaRPr lang="es-CO"/>
          </a:p>
        </p:txBody>
      </p:sp>
      <p:sp>
        <p:nvSpPr>
          <p:cNvPr id="5" name="Marcador de pie de página 4">
            <a:extLst>
              <a:ext uri="{FF2B5EF4-FFF2-40B4-BE49-F238E27FC236}">
                <a16:creationId xmlns:a16="http://schemas.microsoft.com/office/drawing/2014/main" id="{768D5DBF-74C2-43DA-BA08-F929BB9B229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0388F0D5-E917-4FE5-8E29-10C8AAF764BB}"/>
              </a:ext>
            </a:extLst>
          </p:cNvPr>
          <p:cNvSpPr>
            <a:spLocks noGrp="1"/>
          </p:cNvSpPr>
          <p:nvPr>
            <p:ph type="sldNum" sz="quarter" idx="12"/>
          </p:nvPr>
        </p:nvSpPr>
        <p:spPr/>
        <p:txBody>
          <a:bodyPr/>
          <a:lstStyle/>
          <a:p>
            <a:fld id="{CFDF3AD0-5AC8-451C-BDC3-13E35269EA5A}" type="slidenum">
              <a:rPr lang="es-CO" smtClean="0"/>
              <a:t>‹Nº›</a:t>
            </a:fld>
            <a:endParaRPr lang="es-CO"/>
          </a:p>
        </p:txBody>
      </p:sp>
      <p:sp>
        <p:nvSpPr>
          <p:cNvPr id="9" name="Marcador de contenido 2">
            <a:extLst>
              <a:ext uri="{FF2B5EF4-FFF2-40B4-BE49-F238E27FC236}">
                <a16:creationId xmlns:a16="http://schemas.microsoft.com/office/drawing/2014/main" id="{812CB0F7-CC93-4978-8EAB-608B0E4AA3AF}"/>
              </a:ext>
            </a:extLst>
          </p:cNvPr>
          <p:cNvSpPr>
            <a:spLocks noGrp="1"/>
          </p:cNvSpPr>
          <p:nvPr>
            <p:ph idx="13"/>
          </p:nvPr>
        </p:nvSpPr>
        <p:spPr>
          <a:xfrm>
            <a:off x="4669654" y="3916017"/>
            <a:ext cx="6684145" cy="241334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1052951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F1A1B7-772D-4D75-892B-27B117D804CA}"/>
              </a:ext>
            </a:extLst>
          </p:cNvPr>
          <p:cNvSpPr>
            <a:spLocks noGrp="1"/>
          </p:cNvSpPr>
          <p:nvPr>
            <p:ph type="title"/>
          </p:nvPr>
        </p:nvSpPr>
        <p:spPr>
          <a:xfrm>
            <a:off x="831850" y="1709738"/>
            <a:ext cx="10515600" cy="1957801"/>
          </a:xfrm>
        </p:spPr>
        <p:txBody>
          <a:bodyPr anchor="b"/>
          <a:lstStyle>
            <a:lvl1pPr>
              <a:defRPr sz="6000"/>
            </a:lvl1pPr>
          </a:lstStyle>
          <a:p>
            <a:r>
              <a:rPr lang="es-ES"/>
              <a:t>Haga clic para modificar el estilo de título del patrón</a:t>
            </a:r>
            <a:endParaRPr lang="es-CO" dirty="0"/>
          </a:p>
        </p:txBody>
      </p:sp>
      <p:sp>
        <p:nvSpPr>
          <p:cNvPr id="3" name="Marcador de texto 2">
            <a:extLst>
              <a:ext uri="{FF2B5EF4-FFF2-40B4-BE49-F238E27FC236}">
                <a16:creationId xmlns:a16="http://schemas.microsoft.com/office/drawing/2014/main" id="{FF9B326C-5AAD-4A5D-9296-5664DBF19386}"/>
              </a:ext>
            </a:extLst>
          </p:cNvPr>
          <p:cNvSpPr>
            <a:spLocks noGrp="1"/>
          </p:cNvSpPr>
          <p:nvPr>
            <p:ph type="body" idx="1"/>
          </p:nvPr>
        </p:nvSpPr>
        <p:spPr>
          <a:xfrm>
            <a:off x="4313582" y="3675063"/>
            <a:ext cx="7040217" cy="1500187"/>
          </a:xfrm>
        </p:spPr>
        <p:txBody>
          <a:bodyPr/>
          <a:lstStyle>
            <a:lvl1pPr marL="0" indent="0">
              <a:buNone/>
              <a:defRPr sz="2400">
                <a:solidFill>
                  <a:srgbClr val="152B48"/>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FC6101B-76EA-4336-A5AF-59DE7ADA5256}"/>
              </a:ext>
            </a:extLst>
          </p:cNvPr>
          <p:cNvSpPr>
            <a:spLocks noGrp="1"/>
          </p:cNvSpPr>
          <p:nvPr>
            <p:ph type="dt" sz="half" idx="10"/>
          </p:nvPr>
        </p:nvSpPr>
        <p:spPr/>
        <p:txBody>
          <a:bodyPr/>
          <a:lstStyle/>
          <a:p>
            <a:fld id="{6E63AC8E-0724-4119-9156-256DD750C7D4}" type="datetimeFigureOut">
              <a:rPr lang="es-CO" smtClean="0"/>
              <a:t>8/04/2021</a:t>
            </a:fld>
            <a:endParaRPr lang="es-CO"/>
          </a:p>
        </p:txBody>
      </p:sp>
      <p:sp>
        <p:nvSpPr>
          <p:cNvPr id="5" name="Marcador de pie de página 4">
            <a:extLst>
              <a:ext uri="{FF2B5EF4-FFF2-40B4-BE49-F238E27FC236}">
                <a16:creationId xmlns:a16="http://schemas.microsoft.com/office/drawing/2014/main" id="{C232D21D-9C42-4277-85E1-AB84A87F0742}"/>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75D6901-65A5-489B-8A2A-AC46A185E954}"/>
              </a:ext>
            </a:extLst>
          </p:cNvPr>
          <p:cNvSpPr>
            <a:spLocks noGrp="1"/>
          </p:cNvSpPr>
          <p:nvPr>
            <p:ph type="sldNum" sz="quarter" idx="12"/>
          </p:nvPr>
        </p:nvSpPr>
        <p:spPr/>
        <p:txBody>
          <a:bodyPr/>
          <a:lstStyle/>
          <a:p>
            <a:fld id="{CFDF3AD0-5AC8-451C-BDC3-13E35269EA5A}" type="slidenum">
              <a:rPr lang="es-CO" smtClean="0"/>
              <a:t>‹Nº›</a:t>
            </a:fld>
            <a:endParaRPr lang="es-CO"/>
          </a:p>
        </p:txBody>
      </p:sp>
    </p:spTree>
    <p:extLst>
      <p:ext uri="{BB962C8B-B14F-4D97-AF65-F5344CB8AC3E}">
        <p14:creationId xmlns:p14="http://schemas.microsoft.com/office/powerpoint/2010/main" val="250672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D94B4E-5A7E-47AC-84D3-3F40ADCCB1EA}"/>
              </a:ext>
            </a:extLst>
          </p:cNvPr>
          <p:cNvSpPr>
            <a:spLocks noGrp="1"/>
          </p:cNvSpPr>
          <p:nvPr>
            <p:ph type="title"/>
          </p:nvPr>
        </p:nvSpPr>
        <p:spPr/>
        <p:txBody>
          <a:bodyPr/>
          <a:lstStyle/>
          <a:p>
            <a:r>
              <a:rPr lang="es-ES"/>
              <a:t>Haga clic para modificar el estilo de título del patrón</a:t>
            </a:r>
            <a:endParaRPr lang="es-CO"/>
          </a:p>
        </p:txBody>
      </p:sp>
      <p:sp>
        <p:nvSpPr>
          <p:cNvPr id="4" name="Marcador de contenido 3">
            <a:extLst>
              <a:ext uri="{FF2B5EF4-FFF2-40B4-BE49-F238E27FC236}">
                <a16:creationId xmlns:a16="http://schemas.microsoft.com/office/drawing/2014/main" id="{94D664EE-6701-4718-9054-5109FF57E41A}"/>
              </a:ext>
            </a:extLst>
          </p:cNvPr>
          <p:cNvSpPr>
            <a:spLocks noGrp="1"/>
          </p:cNvSpPr>
          <p:nvPr>
            <p:ph sz="half" idx="2"/>
          </p:nvPr>
        </p:nvSpPr>
        <p:spPr>
          <a:xfrm>
            <a:off x="4591878" y="1825625"/>
            <a:ext cx="6761922"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1749F008-5191-4482-9476-FAD016A650DE}"/>
              </a:ext>
            </a:extLst>
          </p:cNvPr>
          <p:cNvSpPr>
            <a:spLocks noGrp="1"/>
          </p:cNvSpPr>
          <p:nvPr>
            <p:ph type="dt" sz="half" idx="10"/>
          </p:nvPr>
        </p:nvSpPr>
        <p:spPr/>
        <p:txBody>
          <a:bodyPr/>
          <a:lstStyle/>
          <a:p>
            <a:fld id="{6E63AC8E-0724-4119-9156-256DD750C7D4}" type="datetimeFigureOut">
              <a:rPr lang="es-CO" smtClean="0"/>
              <a:t>8/04/2021</a:t>
            </a:fld>
            <a:endParaRPr lang="es-CO"/>
          </a:p>
        </p:txBody>
      </p:sp>
      <p:sp>
        <p:nvSpPr>
          <p:cNvPr id="6" name="Marcador de pie de página 5">
            <a:extLst>
              <a:ext uri="{FF2B5EF4-FFF2-40B4-BE49-F238E27FC236}">
                <a16:creationId xmlns:a16="http://schemas.microsoft.com/office/drawing/2014/main" id="{2D374705-EC7E-43CD-A8BA-700FE6E243F1}"/>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5298F706-3B1B-4FF9-88B2-38308E9FDEAD}"/>
              </a:ext>
            </a:extLst>
          </p:cNvPr>
          <p:cNvSpPr>
            <a:spLocks noGrp="1"/>
          </p:cNvSpPr>
          <p:nvPr>
            <p:ph type="sldNum" sz="quarter" idx="12"/>
          </p:nvPr>
        </p:nvSpPr>
        <p:spPr/>
        <p:txBody>
          <a:bodyPr/>
          <a:lstStyle/>
          <a:p>
            <a:fld id="{CFDF3AD0-5AC8-451C-BDC3-13E35269EA5A}" type="slidenum">
              <a:rPr lang="es-CO" smtClean="0"/>
              <a:t>‹Nº›</a:t>
            </a:fld>
            <a:endParaRPr lang="es-CO"/>
          </a:p>
        </p:txBody>
      </p:sp>
    </p:spTree>
    <p:extLst>
      <p:ext uri="{BB962C8B-B14F-4D97-AF65-F5344CB8AC3E}">
        <p14:creationId xmlns:p14="http://schemas.microsoft.com/office/powerpoint/2010/main" val="3542531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359AB5-B49C-4FFE-8A17-CE1143B3AA55}"/>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dirty="0"/>
          </a:p>
        </p:txBody>
      </p:sp>
      <p:sp>
        <p:nvSpPr>
          <p:cNvPr id="5" name="Marcador de texto 4">
            <a:extLst>
              <a:ext uri="{FF2B5EF4-FFF2-40B4-BE49-F238E27FC236}">
                <a16:creationId xmlns:a16="http://schemas.microsoft.com/office/drawing/2014/main" id="{374D0541-6456-44EA-8EDE-0DA35BC4BE16}"/>
              </a:ext>
            </a:extLst>
          </p:cNvPr>
          <p:cNvSpPr>
            <a:spLocks noGrp="1"/>
          </p:cNvSpPr>
          <p:nvPr>
            <p:ph type="body" sz="quarter" idx="3"/>
          </p:nvPr>
        </p:nvSpPr>
        <p:spPr>
          <a:xfrm>
            <a:off x="4562061" y="1681163"/>
            <a:ext cx="6793327" cy="82391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CD6A3DD-A066-4224-8516-F51699A7A42D}"/>
              </a:ext>
            </a:extLst>
          </p:cNvPr>
          <p:cNvSpPr>
            <a:spLocks noGrp="1"/>
          </p:cNvSpPr>
          <p:nvPr>
            <p:ph sz="quarter" idx="4"/>
          </p:nvPr>
        </p:nvSpPr>
        <p:spPr>
          <a:xfrm>
            <a:off x="4562061" y="2505075"/>
            <a:ext cx="679332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25B1CEC8-2EE5-4FC9-94AA-7C888ABF70E2}"/>
              </a:ext>
            </a:extLst>
          </p:cNvPr>
          <p:cNvSpPr>
            <a:spLocks noGrp="1"/>
          </p:cNvSpPr>
          <p:nvPr>
            <p:ph type="dt" sz="half" idx="10"/>
          </p:nvPr>
        </p:nvSpPr>
        <p:spPr/>
        <p:txBody>
          <a:bodyPr/>
          <a:lstStyle/>
          <a:p>
            <a:fld id="{6E63AC8E-0724-4119-9156-256DD750C7D4}" type="datetimeFigureOut">
              <a:rPr lang="es-CO" smtClean="0"/>
              <a:t>8/04/2021</a:t>
            </a:fld>
            <a:endParaRPr lang="es-CO"/>
          </a:p>
        </p:txBody>
      </p:sp>
      <p:sp>
        <p:nvSpPr>
          <p:cNvPr id="8" name="Marcador de pie de página 7">
            <a:extLst>
              <a:ext uri="{FF2B5EF4-FFF2-40B4-BE49-F238E27FC236}">
                <a16:creationId xmlns:a16="http://schemas.microsoft.com/office/drawing/2014/main" id="{5B828688-3403-4A3E-BE99-690BD45BAE34}"/>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87F64CFD-C2A2-4388-BBFA-BD36C2F25EF9}"/>
              </a:ext>
            </a:extLst>
          </p:cNvPr>
          <p:cNvSpPr>
            <a:spLocks noGrp="1"/>
          </p:cNvSpPr>
          <p:nvPr>
            <p:ph type="sldNum" sz="quarter" idx="12"/>
          </p:nvPr>
        </p:nvSpPr>
        <p:spPr/>
        <p:txBody>
          <a:bodyPr/>
          <a:lstStyle/>
          <a:p>
            <a:fld id="{CFDF3AD0-5AC8-451C-BDC3-13E35269EA5A}" type="slidenum">
              <a:rPr lang="es-CO" smtClean="0"/>
              <a:t>‹Nº›</a:t>
            </a:fld>
            <a:endParaRPr lang="es-CO"/>
          </a:p>
        </p:txBody>
      </p:sp>
    </p:spTree>
    <p:extLst>
      <p:ext uri="{BB962C8B-B14F-4D97-AF65-F5344CB8AC3E}">
        <p14:creationId xmlns:p14="http://schemas.microsoft.com/office/powerpoint/2010/main" val="2296082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45552E-E0E0-4B03-B999-37BDBB2B7694}"/>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58ED610B-0321-476E-9BDD-9AF9E1F64A95}"/>
              </a:ext>
            </a:extLst>
          </p:cNvPr>
          <p:cNvSpPr>
            <a:spLocks noGrp="1"/>
          </p:cNvSpPr>
          <p:nvPr>
            <p:ph type="dt" sz="half" idx="10"/>
          </p:nvPr>
        </p:nvSpPr>
        <p:spPr/>
        <p:txBody>
          <a:bodyPr/>
          <a:lstStyle/>
          <a:p>
            <a:fld id="{6E63AC8E-0724-4119-9156-256DD750C7D4}" type="datetimeFigureOut">
              <a:rPr lang="es-CO" smtClean="0"/>
              <a:t>8/04/2021</a:t>
            </a:fld>
            <a:endParaRPr lang="es-CO"/>
          </a:p>
        </p:txBody>
      </p:sp>
      <p:sp>
        <p:nvSpPr>
          <p:cNvPr id="4" name="Marcador de pie de página 3">
            <a:extLst>
              <a:ext uri="{FF2B5EF4-FFF2-40B4-BE49-F238E27FC236}">
                <a16:creationId xmlns:a16="http://schemas.microsoft.com/office/drawing/2014/main" id="{B94B43B3-517F-4151-8DE4-861C3C25DF27}"/>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5C0816D1-42B2-40D3-B7F5-3134B038E7DB}"/>
              </a:ext>
            </a:extLst>
          </p:cNvPr>
          <p:cNvSpPr>
            <a:spLocks noGrp="1"/>
          </p:cNvSpPr>
          <p:nvPr>
            <p:ph type="sldNum" sz="quarter" idx="12"/>
          </p:nvPr>
        </p:nvSpPr>
        <p:spPr/>
        <p:txBody>
          <a:bodyPr/>
          <a:lstStyle/>
          <a:p>
            <a:fld id="{CFDF3AD0-5AC8-451C-BDC3-13E35269EA5A}" type="slidenum">
              <a:rPr lang="es-CO" smtClean="0"/>
              <a:t>‹Nº›</a:t>
            </a:fld>
            <a:endParaRPr lang="es-CO"/>
          </a:p>
        </p:txBody>
      </p:sp>
    </p:spTree>
    <p:extLst>
      <p:ext uri="{BB962C8B-B14F-4D97-AF65-F5344CB8AC3E}">
        <p14:creationId xmlns:p14="http://schemas.microsoft.com/office/powerpoint/2010/main" val="1480417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9101B7F-8231-49AA-9066-E09F3127EEE9}"/>
              </a:ext>
            </a:extLst>
          </p:cNvPr>
          <p:cNvSpPr>
            <a:spLocks noGrp="1"/>
          </p:cNvSpPr>
          <p:nvPr>
            <p:ph type="dt" sz="half" idx="10"/>
          </p:nvPr>
        </p:nvSpPr>
        <p:spPr/>
        <p:txBody>
          <a:bodyPr/>
          <a:lstStyle/>
          <a:p>
            <a:fld id="{6E63AC8E-0724-4119-9156-256DD750C7D4}" type="datetimeFigureOut">
              <a:rPr lang="es-CO" smtClean="0"/>
              <a:t>8/04/2021</a:t>
            </a:fld>
            <a:endParaRPr lang="es-CO"/>
          </a:p>
        </p:txBody>
      </p:sp>
      <p:sp>
        <p:nvSpPr>
          <p:cNvPr id="3" name="Marcador de pie de página 2">
            <a:extLst>
              <a:ext uri="{FF2B5EF4-FFF2-40B4-BE49-F238E27FC236}">
                <a16:creationId xmlns:a16="http://schemas.microsoft.com/office/drawing/2014/main" id="{E8C27FB9-FFA6-4E46-B67E-824570F85C4F}"/>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6C6F992B-FA33-4EF0-A371-7FB8AB4EBE0C}"/>
              </a:ext>
            </a:extLst>
          </p:cNvPr>
          <p:cNvSpPr>
            <a:spLocks noGrp="1"/>
          </p:cNvSpPr>
          <p:nvPr>
            <p:ph type="sldNum" sz="quarter" idx="12"/>
          </p:nvPr>
        </p:nvSpPr>
        <p:spPr/>
        <p:txBody>
          <a:bodyPr/>
          <a:lstStyle/>
          <a:p>
            <a:fld id="{CFDF3AD0-5AC8-451C-BDC3-13E35269EA5A}" type="slidenum">
              <a:rPr lang="es-CO" smtClean="0"/>
              <a:t>‹Nº›</a:t>
            </a:fld>
            <a:endParaRPr lang="es-CO"/>
          </a:p>
        </p:txBody>
      </p:sp>
    </p:spTree>
    <p:extLst>
      <p:ext uri="{BB962C8B-B14F-4D97-AF65-F5344CB8AC3E}">
        <p14:creationId xmlns:p14="http://schemas.microsoft.com/office/powerpoint/2010/main" val="839971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B55C37-8A66-4194-8B48-3492CE49FCC7}"/>
              </a:ext>
            </a:extLst>
          </p:cNvPr>
          <p:cNvSpPr>
            <a:spLocks noGrp="1"/>
          </p:cNvSpPr>
          <p:nvPr>
            <p:ph type="title"/>
          </p:nvPr>
        </p:nvSpPr>
        <p:spPr>
          <a:xfrm>
            <a:off x="839788" y="457200"/>
            <a:ext cx="3932237" cy="18288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024EE391-0CA3-46D5-BA01-0747611F58D5}"/>
              </a:ext>
            </a:extLst>
          </p:cNvPr>
          <p:cNvSpPr>
            <a:spLocks noGrp="1"/>
          </p:cNvSpPr>
          <p:nvPr>
            <p:ph idx="1"/>
          </p:nvPr>
        </p:nvSpPr>
        <p:spPr>
          <a:xfrm>
            <a:off x="4985336" y="1097722"/>
            <a:ext cx="633612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5E470823-846D-4C9D-A634-758AADAE936A}"/>
              </a:ext>
            </a:extLst>
          </p:cNvPr>
          <p:cNvSpPr>
            <a:spLocks noGrp="1"/>
          </p:cNvSpPr>
          <p:nvPr>
            <p:ph type="body" sz="half" idx="2"/>
          </p:nvPr>
        </p:nvSpPr>
        <p:spPr>
          <a:xfrm>
            <a:off x="838200" y="2263775"/>
            <a:ext cx="3932237" cy="20574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D3B5D89-E0B9-4201-893E-1DC7B83CEC64}"/>
              </a:ext>
            </a:extLst>
          </p:cNvPr>
          <p:cNvSpPr>
            <a:spLocks noGrp="1"/>
          </p:cNvSpPr>
          <p:nvPr>
            <p:ph type="dt" sz="half" idx="10"/>
          </p:nvPr>
        </p:nvSpPr>
        <p:spPr/>
        <p:txBody>
          <a:bodyPr/>
          <a:lstStyle/>
          <a:p>
            <a:fld id="{6E63AC8E-0724-4119-9156-256DD750C7D4}" type="datetimeFigureOut">
              <a:rPr lang="es-CO" smtClean="0"/>
              <a:t>8/04/2021</a:t>
            </a:fld>
            <a:endParaRPr lang="es-CO"/>
          </a:p>
        </p:txBody>
      </p:sp>
      <p:sp>
        <p:nvSpPr>
          <p:cNvPr id="6" name="Marcador de pie de página 5">
            <a:extLst>
              <a:ext uri="{FF2B5EF4-FFF2-40B4-BE49-F238E27FC236}">
                <a16:creationId xmlns:a16="http://schemas.microsoft.com/office/drawing/2014/main" id="{5378A9D8-E9CE-48AA-B8A0-C31015237A27}"/>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19DD2967-F181-41FE-9E18-6D7ED3CC46BC}"/>
              </a:ext>
            </a:extLst>
          </p:cNvPr>
          <p:cNvSpPr>
            <a:spLocks noGrp="1"/>
          </p:cNvSpPr>
          <p:nvPr>
            <p:ph type="sldNum" sz="quarter" idx="12"/>
          </p:nvPr>
        </p:nvSpPr>
        <p:spPr/>
        <p:txBody>
          <a:bodyPr/>
          <a:lstStyle/>
          <a:p>
            <a:fld id="{CFDF3AD0-5AC8-451C-BDC3-13E35269EA5A}" type="slidenum">
              <a:rPr lang="es-CO" smtClean="0"/>
              <a:t>‹Nº›</a:t>
            </a:fld>
            <a:endParaRPr lang="es-CO"/>
          </a:p>
        </p:txBody>
      </p:sp>
    </p:spTree>
    <p:extLst>
      <p:ext uri="{BB962C8B-B14F-4D97-AF65-F5344CB8AC3E}">
        <p14:creationId xmlns:p14="http://schemas.microsoft.com/office/powerpoint/2010/main" val="3453682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B50178-0339-493E-A5F4-3BED390B22DC}"/>
              </a:ext>
            </a:extLst>
          </p:cNvPr>
          <p:cNvSpPr>
            <a:spLocks noGrp="1"/>
          </p:cNvSpPr>
          <p:nvPr>
            <p:ph type="title"/>
          </p:nvPr>
        </p:nvSpPr>
        <p:spPr>
          <a:xfrm>
            <a:off x="839788" y="457199"/>
            <a:ext cx="3932237" cy="1938129"/>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F248A928-B801-4B0F-B845-F5F594E358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CO"/>
          </a:p>
        </p:txBody>
      </p:sp>
      <p:sp>
        <p:nvSpPr>
          <p:cNvPr id="4" name="Marcador de texto 3">
            <a:extLst>
              <a:ext uri="{FF2B5EF4-FFF2-40B4-BE49-F238E27FC236}">
                <a16:creationId xmlns:a16="http://schemas.microsoft.com/office/drawing/2014/main" id="{E73A892E-8CD1-4179-BB23-621C0A02365A}"/>
              </a:ext>
            </a:extLst>
          </p:cNvPr>
          <p:cNvSpPr>
            <a:spLocks noGrp="1"/>
          </p:cNvSpPr>
          <p:nvPr>
            <p:ph type="body" sz="half" idx="2"/>
          </p:nvPr>
        </p:nvSpPr>
        <p:spPr>
          <a:xfrm>
            <a:off x="836612" y="2395328"/>
            <a:ext cx="3932237" cy="193813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B7A5898-E776-4E35-9018-F93701CB6919}"/>
              </a:ext>
            </a:extLst>
          </p:cNvPr>
          <p:cNvSpPr>
            <a:spLocks noGrp="1"/>
          </p:cNvSpPr>
          <p:nvPr>
            <p:ph type="dt" sz="half" idx="10"/>
          </p:nvPr>
        </p:nvSpPr>
        <p:spPr/>
        <p:txBody>
          <a:bodyPr/>
          <a:lstStyle/>
          <a:p>
            <a:fld id="{6E63AC8E-0724-4119-9156-256DD750C7D4}" type="datetimeFigureOut">
              <a:rPr lang="es-CO" smtClean="0"/>
              <a:t>8/04/2021</a:t>
            </a:fld>
            <a:endParaRPr lang="es-CO"/>
          </a:p>
        </p:txBody>
      </p:sp>
      <p:sp>
        <p:nvSpPr>
          <p:cNvPr id="6" name="Marcador de pie de página 5">
            <a:extLst>
              <a:ext uri="{FF2B5EF4-FFF2-40B4-BE49-F238E27FC236}">
                <a16:creationId xmlns:a16="http://schemas.microsoft.com/office/drawing/2014/main" id="{3C735FD8-D311-44BB-B68C-AF313C5AB761}"/>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A919E25C-900D-4F62-A21D-CCF3C63E1C25}"/>
              </a:ext>
            </a:extLst>
          </p:cNvPr>
          <p:cNvSpPr>
            <a:spLocks noGrp="1"/>
          </p:cNvSpPr>
          <p:nvPr>
            <p:ph type="sldNum" sz="quarter" idx="12"/>
          </p:nvPr>
        </p:nvSpPr>
        <p:spPr/>
        <p:txBody>
          <a:bodyPr/>
          <a:lstStyle/>
          <a:p>
            <a:fld id="{CFDF3AD0-5AC8-451C-BDC3-13E35269EA5A}" type="slidenum">
              <a:rPr lang="es-CO" smtClean="0"/>
              <a:t>‹Nº›</a:t>
            </a:fld>
            <a:endParaRPr lang="es-CO"/>
          </a:p>
        </p:txBody>
      </p:sp>
    </p:spTree>
    <p:extLst>
      <p:ext uri="{BB962C8B-B14F-4D97-AF65-F5344CB8AC3E}">
        <p14:creationId xmlns:p14="http://schemas.microsoft.com/office/powerpoint/2010/main" val="3582376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C7114FF-0857-4F90-9F06-BB38153745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B5C99329-E129-454C-ABE2-297FFEBB817B}"/>
              </a:ext>
            </a:extLst>
          </p:cNvPr>
          <p:cNvSpPr>
            <a:spLocks noGrp="1"/>
          </p:cNvSpPr>
          <p:nvPr>
            <p:ph type="body" idx="1"/>
          </p:nvPr>
        </p:nvSpPr>
        <p:spPr>
          <a:xfrm>
            <a:off x="4263888" y="1825625"/>
            <a:ext cx="7033590" cy="4530725"/>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Marcador de fecha 3">
            <a:extLst>
              <a:ext uri="{FF2B5EF4-FFF2-40B4-BE49-F238E27FC236}">
                <a16:creationId xmlns:a16="http://schemas.microsoft.com/office/drawing/2014/main" id="{9FA192E3-AE8E-451E-B7EA-62C5FC52A9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63AC8E-0724-4119-9156-256DD750C7D4}" type="datetimeFigureOut">
              <a:rPr lang="es-CO" smtClean="0"/>
              <a:t>8/04/2021</a:t>
            </a:fld>
            <a:endParaRPr lang="es-CO"/>
          </a:p>
        </p:txBody>
      </p:sp>
      <p:sp>
        <p:nvSpPr>
          <p:cNvPr id="5" name="Marcador de pie de página 4">
            <a:extLst>
              <a:ext uri="{FF2B5EF4-FFF2-40B4-BE49-F238E27FC236}">
                <a16:creationId xmlns:a16="http://schemas.microsoft.com/office/drawing/2014/main" id="{620D69EF-6718-4696-9E2F-7A83A62FB4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99317729-648F-433D-B41C-1A360C5FBC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DF3AD0-5AC8-451C-BDC3-13E35269EA5A}" type="slidenum">
              <a:rPr lang="es-CO" smtClean="0"/>
              <a:t>‹Nº›</a:t>
            </a:fld>
            <a:endParaRPr lang="es-CO"/>
          </a:p>
        </p:txBody>
      </p:sp>
    </p:spTree>
    <p:extLst>
      <p:ext uri="{BB962C8B-B14F-4D97-AF65-F5344CB8AC3E}">
        <p14:creationId xmlns:p14="http://schemas.microsoft.com/office/powerpoint/2010/main" val="8742135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txStyles>
    <p:titleStyle>
      <a:lvl1pPr algn="l" defTabSz="914400" rtl="0" eaLnBrk="1" latinLnBrk="0" hangingPunct="1">
        <a:lnSpc>
          <a:spcPct val="90000"/>
        </a:lnSpc>
        <a:spcBef>
          <a:spcPct val="0"/>
        </a:spcBef>
        <a:buNone/>
        <a:defRPr sz="4400" b="1" kern="1200">
          <a:solidFill>
            <a:srgbClr val="00AAA7"/>
          </a:solidFill>
          <a:latin typeface="Montserrat" panose="02000505000000020004"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arget="../media/image15.jpeg" Type="http://schemas.openxmlformats.org/officeDocument/2006/relationships/image"/><Relationship Id="rId2" Target="../notesSlides/notesSlide10.xml" Type="http://schemas.openxmlformats.org/officeDocument/2006/relationships/notesSlide"/><Relationship Id="rId1" Target="../slideLayouts/slideLayout5.xml" Type="http://schemas.openxmlformats.org/officeDocument/2006/relationships/slideLayout"/><Relationship Id="rId6" Target="../media/image18.png" Type="http://schemas.openxmlformats.org/officeDocument/2006/relationships/image"/><Relationship Id="rId5" Target="../media/image17.jpeg" Type="http://schemas.openxmlformats.org/officeDocument/2006/relationships/image"/><Relationship Id="rId4" Target="../media/image16.jpeg" Type="http://schemas.openxmlformats.org/officeDocument/2006/relationships/image"/></Relationships>
</file>

<file path=ppt/slides/_rels/slide13.xml.rels><?xml version="1.0" encoding="UTF-8" standalone="yes" ?><Relationships xmlns="http://schemas.openxmlformats.org/package/2006/relationships"><Relationship Id="rId3" Target="../media/image19.jpeg" Type="http://schemas.openxmlformats.org/officeDocument/2006/relationships/image"/><Relationship Id="rId2" Target="../notesSlides/notesSlide11.xml" Type="http://schemas.openxmlformats.org/officeDocument/2006/relationships/notesSlide"/><Relationship Id="rId1" Target="../slideLayouts/slideLayout5.xml" Type="http://schemas.openxmlformats.org/officeDocument/2006/relationships/slideLayout"/><Relationship Id="rId4" Target="../media/image20.jpeg" Type="http://schemas.openxmlformats.org/officeDocument/2006/relationships/image"/></Relationships>
</file>

<file path=ppt/slides/_rels/slide14.xml.rels><?xml version="1.0" encoding="UTF-8" standalone="yes" ?><Relationships xmlns="http://schemas.openxmlformats.org/package/2006/relationships"><Relationship Id="rId3" Target="../media/image21.jpeg" Type="http://schemas.openxmlformats.org/officeDocument/2006/relationships/image"/><Relationship Id="rId2" Target="../notesSlides/notesSlide12.xml" Type="http://schemas.openxmlformats.org/officeDocument/2006/relationships/notesSlide"/><Relationship Id="rId1" Target="../slideLayouts/slideLayout5.xml" Type="http://schemas.openxmlformats.org/officeDocument/2006/relationships/slideLayout"/><Relationship Id="rId4" Target="../media/image22.jpeg" Type="http://schemas.openxmlformats.org/officeDocument/2006/relationships/image"/></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arget="../media/image28.jpeg" Type="http://schemas.openxmlformats.org/officeDocument/2006/relationships/image"/><Relationship Id="rId2" Target="../notesSlides/notesSlide16.xml" Type="http://schemas.openxmlformats.org/officeDocument/2006/relationships/notesSlide"/><Relationship Id="rId1" Target="../slideLayouts/slideLayout5.xml" Type="http://schemas.openxmlformats.org/officeDocument/2006/relationships/slideLayout"/></Relationships>
</file>

<file path=ppt/slides/_rels/slide19.xml.rels><?xml version="1.0" encoding="UTF-8" standalone="yes" ?><Relationships xmlns="http://schemas.openxmlformats.org/package/2006/relationships"><Relationship Id="rId3" Target="../media/image30.png" Type="http://schemas.openxmlformats.org/officeDocument/2006/relationships/image"/><Relationship Id="rId2" Target="../media/image29.jpeg" Type="http://schemas.openxmlformats.org/officeDocument/2006/relationships/image"/><Relationship Id="rId1" Target="../slideLayouts/slideLayout5.xml" Type="http://schemas.openxmlformats.org/officeDocument/2006/relationships/slideLayout"/></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arget="../media/image32.jpeg" Type="http://schemas.openxmlformats.org/officeDocument/2006/relationships/image"/><Relationship Id="rId2" Target="../notesSlides/notesSlide19.xml" Type="http://schemas.openxmlformats.org/officeDocument/2006/relationships/notesSlide"/><Relationship Id="rId1" Target="../slideLayouts/slideLayout5.xml" Type="http://schemas.openxmlformats.org/officeDocument/2006/relationships/slideLayout"/></Relationships>
</file>

<file path=ppt/slides/_rels/slide23.xml.rels><?xml version="1.0" encoding="UTF-8" standalone="yes" ?><Relationships xmlns="http://schemas.openxmlformats.org/package/2006/relationships"><Relationship Id="rId3" Target="../media/image33.jpeg" Type="http://schemas.openxmlformats.org/officeDocument/2006/relationships/image"/><Relationship Id="rId2" Target="../notesSlides/notesSlide20.xml" Type="http://schemas.openxmlformats.org/officeDocument/2006/relationships/notesSlide"/><Relationship Id="rId1" Target="../slideLayouts/slideLayout12.xml" Type="http://schemas.openxmlformats.org/officeDocument/2006/relationships/slideLayout"/><Relationship Id="rId5" Target="../media/image35.jpeg" Type="http://schemas.openxmlformats.org/officeDocument/2006/relationships/image"/><Relationship Id="rId4" Target="../media/image34.jpeg" Type="http://schemas.openxmlformats.org/officeDocument/2006/relationships/image"/></Relationships>
</file>

<file path=ppt/slides/_rels/slide24.xml.rels><?xml version="1.0" encoding="UTF-8" standalone="yes" ?><Relationships xmlns="http://schemas.openxmlformats.org/package/2006/relationships"><Relationship Id="rId3" Target="../media/image36.jpeg" Type="http://schemas.openxmlformats.org/officeDocument/2006/relationships/image"/><Relationship Id="rId2" Target="../notesSlides/notesSlide21.xml" Type="http://schemas.openxmlformats.org/officeDocument/2006/relationships/notesSlide"/><Relationship Id="rId1" Target="../slideLayouts/slideLayout12.xml" Type="http://schemas.openxmlformats.org/officeDocument/2006/relationships/slideLayout"/></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arget="../media/image38.jpeg" Type="http://schemas.openxmlformats.org/officeDocument/2006/relationships/image"/><Relationship Id="rId2" Target="../notesSlides/notesSlide23.xml" Type="http://schemas.openxmlformats.org/officeDocument/2006/relationships/notesSlide"/><Relationship Id="rId1" Target="../slideLayouts/slideLayout5.xml" Type="http://schemas.openxmlformats.org/officeDocument/2006/relationships/slideLayout"/></Relationships>
</file>

<file path=ppt/slides/_rels/slide27.xml.rels><?xml version="1.0" encoding="UTF-8" standalone="yes" ?><Relationships xmlns="http://schemas.openxmlformats.org/package/2006/relationships"><Relationship Id="rId3" Target="../media/image39.jpeg" Type="http://schemas.openxmlformats.org/officeDocument/2006/relationships/image"/><Relationship Id="rId2" Target="../notesSlides/notesSlide24.xml" Type="http://schemas.openxmlformats.org/officeDocument/2006/relationships/notesSlide"/><Relationship Id="rId1" Target="../slideLayouts/slideLayout5.xml" Type="http://schemas.openxmlformats.org/officeDocument/2006/relationships/slideLayout"/></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arget="../media/image41.jpeg" Type="http://schemas.openxmlformats.org/officeDocument/2006/relationships/image"/><Relationship Id="rId2" Target="../notesSlides/notesSlide26.xml" Type="http://schemas.openxmlformats.org/officeDocument/2006/relationships/notesSlide"/><Relationship Id="rId1" Target="../slideLayouts/slideLayout5.xml" Type="http://schemas.openxmlformats.org/officeDocument/2006/relationships/slideLayout"/><Relationship Id="rId4" Target="../media/image42.jpeg" Type="http://schemas.openxmlformats.org/officeDocument/2006/relationships/image"/></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arget="../media/image43.jpeg" Type="http://schemas.openxmlformats.org/officeDocument/2006/relationships/image"/><Relationship Id="rId2" Target="../notesSlides/notesSlide27.xml" Type="http://schemas.openxmlformats.org/officeDocument/2006/relationships/notesSlide"/><Relationship Id="rId1" Target="../slideLayouts/slideLayout5.xml" Type="http://schemas.openxmlformats.org/officeDocument/2006/relationships/slideLayout"/></Relationships>
</file>

<file path=ppt/slides/_rels/slide3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arget="../media/image45.jpeg" Type="http://schemas.openxmlformats.org/officeDocument/2006/relationships/image"/><Relationship Id="rId1" Target="../slideLayouts/slideLayout5.xml" Type="http://schemas.openxmlformats.org/officeDocument/2006/relationships/slideLayout"/></Relationships>
</file>

<file path=ppt/slides/_rels/slide3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9.xml"/><Relationship Id="rId1" Type="http://schemas.openxmlformats.org/officeDocument/2006/relationships/slideLayout" Target="../slideLayouts/slideLayout5.xml"/><Relationship Id="rId5" Type="http://schemas.openxmlformats.org/officeDocument/2006/relationships/image" Target="../media/image51.jpeg"/><Relationship Id="rId4" Type="http://schemas.openxmlformats.org/officeDocument/2006/relationships/image" Target="../media/image50.jpeg"/></Relationships>
</file>

<file path=ppt/slides/_rels/slide3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53.jpeg"/></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9.xml.rels><?xml version="1.0" encoding="UTF-8" standalone="yes" ?><Relationships xmlns="http://schemas.openxmlformats.org/package/2006/relationships"><Relationship Id="rId3" Target="../media/image57.jpeg" Type="http://schemas.openxmlformats.org/officeDocument/2006/relationships/image"/><Relationship Id="rId2" Target="../notesSlides/notesSlide32.xml" Type="http://schemas.openxmlformats.org/officeDocument/2006/relationships/notesSlide"/><Relationship Id="rId1" Target="../slideLayouts/slideLayout5.xml" Type="http://schemas.openxmlformats.org/officeDocument/2006/relationships/slideLayout"/></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8" Target="../media/image59.jpeg" Type="http://schemas.openxmlformats.org/officeDocument/2006/relationships/image"/><Relationship Id="rId3" Target="../diagrams/data3.xml" Type="http://schemas.openxmlformats.org/officeDocument/2006/relationships/diagramData"/><Relationship Id="rId7" Target="../diagrams/drawing3.xml" Type="http://schemas.microsoft.com/office/2007/relationships/diagramDrawing"/><Relationship Id="rId2" Target="../notesSlides/notesSlide33.xml" Type="http://schemas.openxmlformats.org/officeDocument/2006/relationships/notesSlide"/><Relationship Id="rId1" Target="../slideLayouts/slideLayout5.xml" Type="http://schemas.openxmlformats.org/officeDocument/2006/relationships/slideLayout"/><Relationship Id="rId6" Target="../diagrams/colors3.xml" Type="http://schemas.openxmlformats.org/officeDocument/2006/relationships/diagramColors"/><Relationship Id="rId5" Target="../diagrams/quickStyle3.xml" Type="http://schemas.openxmlformats.org/officeDocument/2006/relationships/diagramQuickStyle"/><Relationship Id="rId4" Target="../diagrams/layout3.xml" Type="http://schemas.openxmlformats.org/officeDocument/2006/relationships/diagramLayout"/></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68.png"/></Relationships>
</file>

<file path=ppt/slides/_rels/slide4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arget="../media/image4.jpeg" Type="http://schemas.openxmlformats.org/officeDocument/2006/relationships/image"/><Relationship Id="rId2" Target="../notesSlides/notesSlide4.xml" Type="http://schemas.openxmlformats.org/officeDocument/2006/relationships/notesSlide"/><Relationship Id="rId1" Target="../slideLayouts/slideLayout5.xml" Type="http://schemas.openxmlformats.org/officeDocument/2006/relationships/slideLayout"/><Relationship Id="rId4" Target="../media/image5.jpeg" Type="http://schemas.openxmlformats.org/officeDocument/2006/relationships/image"/></Relationships>
</file>

<file path=ppt/slides/_rels/slide6.xml.rels><?xml version="1.0" encoding="UTF-8" standalone="yes" ?><Relationships xmlns="http://schemas.openxmlformats.org/package/2006/relationships"><Relationship Id="rId3" Target="../slideLayouts/slideLayout5.xml" Type="http://schemas.openxmlformats.org/officeDocument/2006/relationships/slideLayout"/><Relationship Id="rId2" Target="../media/media1.mp4" Type="http://schemas.openxmlformats.org/officeDocument/2006/relationships/video"/><Relationship Id="rId1" Target="../media/media1.mp4" Type="http://schemas.microsoft.com/office/2007/relationships/media"/><Relationship Id="rId5" Target="../media/image6.jpeg" Type="http://schemas.openxmlformats.org/officeDocument/2006/relationships/image"/><Relationship Id="rId4" Target="../notesSlides/notesSlide5.xml" Type="http://schemas.openxmlformats.org/officeDocument/2006/relationships/notesSlide"/></Relationships>
</file>

<file path=ppt/slides/_rels/slide7.xml.rels><?xml version="1.0" encoding="UTF-8" standalone="yes" ?><Relationships xmlns="http://schemas.openxmlformats.org/package/2006/relationships"><Relationship Id="rId3" Target="../media/image7.png" Type="http://schemas.openxmlformats.org/officeDocument/2006/relationships/image"/><Relationship Id="rId2" Target="../notesSlides/notesSlide6.xml" Type="http://schemas.openxmlformats.org/officeDocument/2006/relationships/notesSlide"/><Relationship Id="rId1" Target="../slideLayouts/slideLayout5.xml" Type="http://schemas.openxmlformats.org/officeDocument/2006/relationships/slideLayout"/><Relationship Id="rId4" Target="../media/image8.jpeg" Type="http://schemas.openxmlformats.org/officeDocument/2006/relationships/image"/></Relationships>
</file>

<file path=ppt/slides/_rels/slide8.xml.rels><?xml version="1.0" encoding="UTF-8" standalone="yes" ?><Relationships xmlns="http://schemas.openxmlformats.org/package/2006/relationships"><Relationship Id="rId3" Target="../media/image9.jpeg" Type="http://schemas.openxmlformats.org/officeDocument/2006/relationships/image"/><Relationship Id="rId2" Target="../notesSlides/notesSlide7.xml" Type="http://schemas.openxmlformats.org/officeDocument/2006/relationships/notesSlide"/><Relationship Id="rId1" Target="../slideLayouts/slideLayout5.xml" Type="http://schemas.openxmlformats.org/officeDocument/2006/relationships/slideLayout"/><Relationship Id="rId5" Target="../media/image11.jpeg" Type="http://schemas.openxmlformats.org/officeDocument/2006/relationships/image"/><Relationship Id="rId4" Target="../media/image10.jpeg" Type="http://schemas.openxmlformats.org/officeDocument/2006/relationships/image"/></Relationships>
</file>

<file path=ppt/slides/_rels/slide9.xml.rels><?xml version="1.0" encoding="UTF-8" standalone="yes" ?><Relationships xmlns="http://schemas.openxmlformats.org/package/2006/relationships"><Relationship Id="rId3" Target="../media/image12.jpeg" Type="http://schemas.openxmlformats.org/officeDocument/2006/relationships/image"/><Relationship Id="rId2" Target="../notesSlides/notesSlide8.xml" Type="http://schemas.openxmlformats.org/officeDocument/2006/relationships/notesSlide"/><Relationship Id="rId1" Target="../slideLayouts/slideLayout5.xml" Type="http://schemas.openxmlformats.org/officeDocument/2006/relationships/slideLayout"/></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88ACAE-0BA2-4CAE-A144-CB13C456CC68}"/>
              </a:ext>
            </a:extLst>
          </p:cNvPr>
          <p:cNvSpPr>
            <a:spLocks noGrp="1"/>
          </p:cNvSpPr>
          <p:nvPr>
            <p:ph type="ctrTitle"/>
          </p:nvPr>
        </p:nvSpPr>
        <p:spPr>
          <a:xfrm>
            <a:off x="1524000" y="335280"/>
            <a:ext cx="9144000" cy="2387600"/>
          </a:xfrm>
        </p:spPr>
        <p:txBody>
          <a:bodyPr>
            <a:normAutofit/>
          </a:bodyPr>
          <a:lstStyle/>
          <a:p>
            <a:r>
              <a:rPr lang="es-ES" sz="7200" b="0" dirty="0"/>
              <a:t>Hipoacusia</a:t>
            </a:r>
            <a:endParaRPr lang="es-CO" sz="7200" b="0" dirty="0"/>
          </a:p>
        </p:txBody>
      </p:sp>
      <p:sp>
        <p:nvSpPr>
          <p:cNvPr id="3" name="Subtítulo 2">
            <a:extLst>
              <a:ext uri="{FF2B5EF4-FFF2-40B4-BE49-F238E27FC236}">
                <a16:creationId xmlns:a16="http://schemas.microsoft.com/office/drawing/2014/main" id="{AE1EFEA6-A01D-4E07-B8DF-6804FE0A2F1B}"/>
              </a:ext>
            </a:extLst>
          </p:cNvPr>
          <p:cNvSpPr>
            <a:spLocks noGrp="1"/>
          </p:cNvSpPr>
          <p:nvPr>
            <p:ph type="subTitle" idx="1"/>
          </p:nvPr>
        </p:nvSpPr>
        <p:spPr>
          <a:xfrm>
            <a:off x="2781300" y="2992438"/>
            <a:ext cx="6629400" cy="1655762"/>
          </a:xfrm>
        </p:spPr>
        <p:txBody>
          <a:bodyPr/>
          <a:lstStyle/>
          <a:p>
            <a:r>
              <a:rPr lang="es-ES" dirty="0"/>
              <a:t>Alejandra Mendoza Gallego</a:t>
            </a:r>
          </a:p>
          <a:p>
            <a:r>
              <a:rPr lang="es-ES" dirty="0"/>
              <a:t>Residente de Otorrinolaringología</a:t>
            </a:r>
          </a:p>
          <a:p>
            <a:r>
              <a:rPr lang="es-ES" dirty="0"/>
              <a:t>Universidad de Antioquia</a:t>
            </a:r>
            <a:endParaRPr lang="es-CO" dirty="0"/>
          </a:p>
        </p:txBody>
      </p:sp>
    </p:spTree>
    <p:extLst>
      <p:ext uri="{BB962C8B-B14F-4D97-AF65-F5344CB8AC3E}">
        <p14:creationId xmlns:p14="http://schemas.microsoft.com/office/powerpoint/2010/main" val="36172777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927A00-5D25-457F-8C3D-8FCECABF4000}"/>
              </a:ext>
            </a:extLst>
          </p:cNvPr>
          <p:cNvSpPr>
            <a:spLocks noGrp="1"/>
          </p:cNvSpPr>
          <p:nvPr>
            <p:ph type="title"/>
          </p:nvPr>
        </p:nvSpPr>
        <p:spPr>
          <a:xfrm>
            <a:off x="839788" y="365125"/>
            <a:ext cx="4811504" cy="1325563"/>
          </a:xfrm>
        </p:spPr>
        <p:txBody>
          <a:bodyPr>
            <a:normAutofit fontScale="90000"/>
          </a:bodyPr>
          <a:lstStyle/>
          <a:p>
            <a:pPr algn="ctr"/>
            <a:r>
              <a:rPr lang="es-ES" b="0" dirty="0"/>
              <a:t>Tipos de perdida </a:t>
            </a:r>
            <a:br>
              <a:rPr lang="es-ES" b="0" dirty="0"/>
            </a:br>
            <a:r>
              <a:rPr lang="es-ES" b="0" dirty="0"/>
              <a:t>auditiva</a:t>
            </a:r>
            <a:endParaRPr lang="es-CO" b="0" dirty="0"/>
          </a:p>
        </p:txBody>
      </p:sp>
      <p:pic>
        <p:nvPicPr>
          <p:cNvPr id="5" name="Imagen 4">
            <a:extLst>
              <a:ext uri="{FF2B5EF4-FFF2-40B4-BE49-F238E27FC236}">
                <a16:creationId xmlns:a16="http://schemas.microsoft.com/office/drawing/2014/main" id="{D5B1A7C0-6856-42D2-B46A-B75104C3494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10915" y="121550"/>
            <a:ext cx="4841297" cy="6354202"/>
          </a:xfrm>
          <a:prstGeom prst="rect">
            <a:avLst/>
          </a:prstGeom>
        </p:spPr>
      </p:pic>
      <p:sp>
        <p:nvSpPr>
          <p:cNvPr id="6" name="CuadroTexto 5">
            <a:extLst>
              <a:ext uri="{FF2B5EF4-FFF2-40B4-BE49-F238E27FC236}">
                <a16:creationId xmlns:a16="http://schemas.microsoft.com/office/drawing/2014/main" id="{E3692168-A27C-4AF9-87F5-2021716A9E4A}"/>
              </a:ext>
            </a:extLst>
          </p:cNvPr>
          <p:cNvSpPr txBox="1"/>
          <p:nvPr/>
        </p:nvSpPr>
        <p:spPr>
          <a:xfrm>
            <a:off x="9004040" y="6611779"/>
            <a:ext cx="3369473" cy="246221"/>
          </a:xfrm>
          <a:prstGeom prst="rect">
            <a:avLst/>
          </a:prstGeom>
          <a:noFill/>
        </p:spPr>
        <p:txBody>
          <a:bodyPr wrap="square" rtlCol="0">
            <a:spAutoFit/>
          </a:bodyPr>
          <a:lstStyle/>
          <a:p>
            <a:pPr algn="ctr"/>
            <a:r>
              <a:rPr lang="es-CO" sz="1000" i="1" dirty="0">
                <a:solidFill>
                  <a:srgbClr val="002060"/>
                </a:solidFill>
                <a:latin typeface="Montserrat" panose="00000500000000000000" pitchFamily="2" charset="0"/>
              </a:rPr>
              <a:t>N Engl J </a:t>
            </a:r>
            <a:r>
              <a:rPr lang="es-CO" sz="1000" i="1" dirty="0" err="1">
                <a:solidFill>
                  <a:srgbClr val="002060"/>
                </a:solidFill>
                <a:latin typeface="Montserrat" panose="00000500000000000000" pitchFamily="2" charset="0"/>
              </a:rPr>
              <a:t>Med</a:t>
            </a:r>
            <a:r>
              <a:rPr lang="es-CO" sz="1000" i="1" dirty="0">
                <a:solidFill>
                  <a:srgbClr val="002060"/>
                </a:solidFill>
                <a:latin typeface="Montserrat" panose="00000500000000000000" pitchFamily="2" charset="0"/>
              </a:rPr>
              <a:t>. 2017 </a:t>
            </a:r>
            <a:r>
              <a:rPr lang="es-CO" sz="1000" i="1" dirty="0" err="1">
                <a:solidFill>
                  <a:srgbClr val="002060"/>
                </a:solidFill>
                <a:latin typeface="Montserrat" panose="00000500000000000000" pitchFamily="2" charset="0"/>
              </a:rPr>
              <a:t>Dec</a:t>
            </a:r>
            <a:r>
              <a:rPr lang="es-CO" sz="1000" i="1" dirty="0">
                <a:solidFill>
                  <a:srgbClr val="002060"/>
                </a:solidFill>
                <a:latin typeface="Montserrat" panose="00000500000000000000" pitchFamily="2" charset="0"/>
              </a:rPr>
              <a:t> 21;377(25):2465-2473</a:t>
            </a:r>
          </a:p>
        </p:txBody>
      </p:sp>
    </p:spTree>
    <p:extLst>
      <p:ext uri="{BB962C8B-B14F-4D97-AF65-F5344CB8AC3E}">
        <p14:creationId xmlns:p14="http://schemas.microsoft.com/office/powerpoint/2010/main" val="1331952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A85D86-2D85-44E8-AEDF-255BCA334684}"/>
              </a:ext>
            </a:extLst>
          </p:cNvPr>
          <p:cNvSpPr>
            <a:spLocks noGrp="1"/>
          </p:cNvSpPr>
          <p:nvPr>
            <p:ph type="title"/>
          </p:nvPr>
        </p:nvSpPr>
        <p:spPr>
          <a:xfrm>
            <a:off x="839788" y="258734"/>
            <a:ext cx="10515600" cy="1325563"/>
          </a:xfrm>
        </p:spPr>
        <p:txBody>
          <a:bodyPr/>
          <a:lstStyle/>
          <a:p>
            <a:r>
              <a:rPr lang="es-ES" b="0" dirty="0"/>
              <a:t>Historia clínica </a:t>
            </a:r>
            <a:endParaRPr lang="es-CO" b="0" dirty="0"/>
          </a:p>
        </p:txBody>
      </p:sp>
      <p:sp>
        <p:nvSpPr>
          <p:cNvPr id="6" name="Marcador de contenido 5">
            <a:extLst>
              <a:ext uri="{FF2B5EF4-FFF2-40B4-BE49-F238E27FC236}">
                <a16:creationId xmlns:a16="http://schemas.microsoft.com/office/drawing/2014/main" id="{DD349449-6F5C-4F00-A98E-5ABFDECAE9DF}"/>
              </a:ext>
            </a:extLst>
          </p:cNvPr>
          <p:cNvSpPr>
            <a:spLocks noGrp="1"/>
          </p:cNvSpPr>
          <p:nvPr>
            <p:ph sz="quarter" idx="4"/>
          </p:nvPr>
        </p:nvSpPr>
        <p:spPr>
          <a:xfrm>
            <a:off x="4749282" y="2130321"/>
            <a:ext cx="6606106" cy="3684588"/>
          </a:xfrm>
        </p:spPr>
        <p:txBody>
          <a:bodyPr>
            <a:normAutofit/>
          </a:bodyPr>
          <a:lstStyle/>
          <a:p>
            <a:pPr marL="0" indent="0" algn="just">
              <a:buNone/>
            </a:pPr>
            <a:r>
              <a:rPr lang="es-ES" sz="1800" b="1" dirty="0"/>
              <a:t>Adultos</a:t>
            </a:r>
          </a:p>
          <a:p>
            <a:pPr marL="0" indent="0" algn="just">
              <a:buNone/>
            </a:pPr>
            <a:endParaRPr lang="es-ES" sz="1800" b="1" dirty="0"/>
          </a:p>
          <a:p>
            <a:pPr algn="just"/>
            <a:r>
              <a:rPr lang="es-ES" sz="1600" dirty="0">
                <a:solidFill>
                  <a:srgbClr val="002060"/>
                </a:solidFill>
              </a:rPr>
              <a:t>Pérdida auditiva subjetiva o percibida por miembros de la familia  (dificultad para entender conversaciones, subir el volumen TV, pedir con frecuencia a los demás que repitan cosas, evasión social, dificultad para escuchar con ruido de fondo).</a:t>
            </a:r>
          </a:p>
          <a:p>
            <a:pPr algn="just"/>
            <a:r>
              <a:rPr lang="es-ES" sz="1600" dirty="0">
                <a:solidFill>
                  <a:srgbClr val="002060"/>
                </a:solidFill>
              </a:rPr>
              <a:t>Tinnitus, hiperacusia, vértigo. </a:t>
            </a:r>
          </a:p>
          <a:p>
            <a:pPr algn="just"/>
            <a:r>
              <a:rPr lang="es-ES" sz="1600" b="1" dirty="0">
                <a:solidFill>
                  <a:srgbClr val="002060"/>
                </a:solidFill>
              </a:rPr>
              <a:t>INDAGAR: </a:t>
            </a:r>
            <a:r>
              <a:rPr lang="es-ES" sz="1600" dirty="0">
                <a:solidFill>
                  <a:srgbClr val="002060"/>
                </a:solidFill>
              </a:rPr>
              <a:t>duración, lateralidad, fluctuación o progresión. </a:t>
            </a:r>
          </a:p>
          <a:p>
            <a:pPr algn="just"/>
            <a:r>
              <a:rPr lang="es-ES" sz="1600" b="1" dirty="0">
                <a:solidFill>
                  <a:srgbClr val="002060"/>
                </a:solidFill>
              </a:rPr>
              <a:t>Antecedentes: </a:t>
            </a:r>
            <a:r>
              <a:rPr lang="es-ES" sz="1600" dirty="0">
                <a:solidFill>
                  <a:srgbClr val="002060"/>
                </a:solidFill>
              </a:rPr>
              <a:t>DM, HTA, ACV, vasculitis, TEC, trauma, uso de medicamentos ototóxicos, exposición al ruido, antecedentes de infecciones otológicas crónicas, cirugías otológicas e historial familiar de hipoacusia.</a:t>
            </a:r>
            <a:endParaRPr lang="es-CO" dirty="0">
              <a:solidFill>
                <a:srgbClr val="002060"/>
              </a:solidFill>
            </a:endParaRPr>
          </a:p>
        </p:txBody>
      </p:sp>
      <p:sp>
        <p:nvSpPr>
          <p:cNvPr id="7" name="CuadroTexto 6">
            <a:extLst>
              <a:ext uri="{FF2B5EF4-FFF2-40B4-BE49-F238E27FC236}">
                <a16:creationId xmlns:a16="http://schemas.microsoft.com/office/drawing/2014/main" id="{83643371-44B7-49BC-9758-18B8EF751F45}"/>
              </a:ext>
            </a:extLst>
          </p:cNvPr>
          <p:cNvSpPr txBox="1"/>
          <p:nvPr/>
        </p:nvSpPr>
        <p:spPr>
          <a:xfrm>
            <a:off x="9060023" y="6611779"/>
            <a:ext cx="3312368" cy="246221"/>
          </a:xfrm>
          <a:prstGeom prst="rect">
            <a:avLst/>
          </a:prstGeom>
          <a:noFill/>
        </p:spPr>
        <p:txBody>
          <a:bodyPr wrap="square" rtlCol="0">
            <a:spAutoFit/>
          </a:bodyPr>
          <a:lstStyle/>
          <a:p>
            <a:pPr algn="ctr"/>
            <a:r>
              <a:rPr lang="es-CO" sz="1000" b="0" i="1" dirty="0">
                <a:solidFill>
                  <a:srgbClr val="212121"/>
                </a:solidFill>
                <a:effectLst/>
                <a:latin typeface="Montserrat" panose="00000500000000000000" pitchFamily="2" charset="0"/>
              </a:rPr>
              <a:t>Am </a:t>
            </a:r>
            <a:r>
              <a:rPr lang="es-CO" sz="1000" b="0" i="1" dirty="0" err="1">
                <a:solidFill>
                  <a:srgbClr val="212121"/>
                </a:solidFill>
                <a:effectLst/>
                <a:latin typeface="Montserrat" panose="00000500000000000000" pitchFamily="2" charset="0"/>
              </a:rPr>
              <a:t>Fam</a:t>
            </a:r>
            <a:r>
              <a:rPr lang="es-CO" sz="1000" b="0" i="1" dirty="0">
                <a:solidFill>
                  <a:srgbClr val="212121"/>
                </a:solidFill>
                <a:effectLst/>
                <a:latin typeface="Montserrat" panose="00000500000000000000" pitchFamily="2" charset="0"/>
              </a:rPr>
              <a:t> </a:t>
            </a:r>
            <a:r>
              <a:rPr lang="es-CO" sz="1000" b="0" i="1" dirty="0" err="1">
                <a:solidFill>
                  <a:srgbClr val="212121"/>
                </a:solidFill>
                <a:effectLst/>
                <a:latin typeface="Montserrat" panose="00000500000000000000" pitchFamily="2" charset="0"/>
              </a:rPr>
              <a:t>Physician</a:t>
            </a:r>
            <a:r>
              <a:rPr lang="es-CO" sz="1000" b="0" i="1" dirty="0">
                <a:solidFill>
                  <a:srgbClr val="212121"/>
                </a:solidFill>
                <a:effectLst/>
                <a:latin typeface="Montserrat" panose="00000500000000000000" pitchFamily="2" charset="0"/>
              </a:rPr>
              <a:t>. 2019 Jul 15;100(2):98-108</a:t>
            </a:r>
            <a:endParaRPr lang="es-CO" sz="1000" i="1" dirty="0">
              <a:latin typeface="Montserrat" panose="00000500000000000000" pitchFamily="2" charset="0"/>
            </a:endParaRPr>
          </a:p>
        </p:txBody>
      </p:sp>
      <p:pic>
        <p:nvPicPr>
          <p:cNvPr id="3074" name="Picture 2">
            <a:extLst>
              <a:ext uri="{FF2B5EF4-FFF2-40B4-BE49-F238E27FC236}">
                <a16:creationId xmlns:a16="http://schemas.microsoft.com/office/drawing/2014/main" id="{FF4DAB69-F21C-49D7-AFF1-3C755D26C63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89305" y="258734"/>
            <a:ext cx="2162907" cy="2162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5515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A85D86-2D85-44E8-AEDF-255BCA334684}"/>
              </a:ext>
            </a:extLst>
          </p:cNvPr>
          <p:cNvSpPr>
            <a:spLocks noGrp="1"/>
          </p:cNvSpPr>
          <p:nvPr>
            <p:ph type="title"/>
          </p:nvPr>
        </p:nvSpPr>
        <p:spPr>
          <a:xfrm>
            <a:off x="858213" y="403679"/>
            <a:ext cx="10515600" cy="1325563"/>
          </a:xfrm>
        </p:spPr>
        <p:txBody>
          <a:bodyPr/>
          <a:lstStyle/>
          <a:p>
            <a:r>
              <a:rPr lang="es-ES" b="0" dirty="0"/>
              <a:t>Historia clínica </a:t>
            </a:r>
            <a:endParaRPr lang="es-CO" b="0" dirty="0"/>
          </a:p>
        </p:txBody>
      </p:sp>
      <p:sp>
        <p:nvSpPr>
          <p:cNvPr id="6" name="Marcador de contenido 5">
            <a:extLst>
              <a:ext uri="{FF2B5EF4-FFF2-40B4-BE49-F238E27FC236}">
                <a16:creationId xmlns:a16="http://schemas.microsoft.com/office/drawing/2014/main" id="{DD349449-6F5C-4F00-A98E-5ABFDECAE9DF}"/>
              </a:ext>
            </a:extLst>
          </p:cNvPr>
          <p:cNvSpPr>
            <a:spLocks noGrp="1"/>
          </p:cNvSpPr>
          <p:nvPr>
            <p:ph sz="quarter" idx="4"/>
          </p:nvPr>
        </p:nvSpPr>
        <p:spPr>
          <a:xfrm>
            <a:off x="4580486" y="2050871"/>
            <a:ext cx="6793327" cy="1544594"/>
          </a:xfrm>
        </p:spPr>
        <p:txBody>
          <a:bodyPr>
            <a:normAutofit/>
          </a:bodyPr>
          <a:lstStyle/>
          <a:p>
            <a:pPr marL="0" indent="0" algn="just">
              <a:buNone/>
            </a:pPr>
            <a:r>
              <a:rPr lang="es-ES" sz="1600" b="1" dirty="0"/>
              <a:t>Niños</a:t>
            </a:r>
          </a:p>
          <a:p>
            <a:pPr algn="just"/>
            <a:r>
              <a:rPr lang="es-ES" sz="1600" dirty="0"/>
              <a:t>Padres informan que su hijo no responde a la voz o sonidos fuertes, retraso en el habla o el lenguaje, rendimiento escolar  deficiente.</a:t>
            </a:r>
          </a:p>
          <a:p>
            <a:pPr algn="just"/>
            <a:r>
              <a:rPr lang="es-ES" sz="1600" b="1" dirty="0">
                <a:solidFill>
                  <a:srgbClr val="002060"/>
                </a:solidFill>
              </a:rPr>
              <a:t>Identificar los factores de riesgo de perdida auditiva.</a:t>
            </a:r>
          </a:p>
        </p:txBody>
      </p:sp>
      <p:sp>
        <p:nvSpPr>
          <p:cNvPr id="7" name="CuadroTexto 6">
            <a:extLst>
              <a:ext uri="{FF2B5EF4-FFF2-40B4-BE49-F238E27FC236}">
                <a16:creationId xmlns:a16="http://schemas.microsoft.com/office/drawing/2014/main" id="{83643371-44B7-49BC-9758-18B8EF751F45}"/>
              </a:ext>
            </a:extLst>
          </p:cNvPr>
          <p:cNvSpPr txBox="1"/>
          <p:nvPr/>
        </p:nvSpPr>
        <p:spPr>
          <a:xfrm>
            <a:off x="9156491" y="6611779"/>
            <a:ext cx="3060441" cy="246221"/>
          </a:xfrm>
          <a:prstGeom prst="rect">
            <a:avLst/>
          </a:prstGeom>
          <a:noFill/>
        </p:spPr>
        <p:txBody>
          <a:bodyPr wrap="square" rtlCol="0">
            <a:spAutoFit/>
          </a:bodyPr>
          <a:lstStyle/>
          <a:p>
            <a:pPr algn="ctr"/>
            <a:r>
              <a:rPr lang="es-CO" sz="1000" b="0" i="1" dirty="0" err="1">
                <a:solidFill>
                  <a:srgbClr val="002060"/>
                </a:solidFill>
                <a:effectLst/>
                <a:latin typeface="Montserrat" panose="00000500000000000000" pitchFamily="2" charset="0"/>
              </a:rPr>
              <a:t>Pediatr</a:t>
            </a:r>
            <a:r>
              <a:rPr lang="es-CO" sz="1000" b="0" i="1" dirty="0">
                <a:solidFill>
                  <a:srgbClr val="002060"/>
                </a:solidFill>
                <a:effectLst/>
                <a:latin typeface="Montserrat" panose="00000500000000000000" pitchFamily="2" charset="0"/>
              </a:rPr>
              <a:t> Rev. 2009 Jun;30(6):207-15; quiz 216.</a:t>
            </a:r>
            <a:endParaRPr lang="es-CO" sz="1000" i="1" dirty="0">
              <a:solidFill>
                <a:srgbClr val="002060"/>
              </a:solidFill>
              <a:latin typeface="Montserrat" panose="00000500000000000000" pitchFamily="2" charset="0"/>
            </a:endParaRPr>
          </a:p>
        </p:txBody>
      </p:sp>
      <p:pic>
        <p:nvPicPr>
          <p:cNvPr id="5122" name="Picture 2">
            <a:extLst>
              <a:ext uri="{FF2B5EF4-FFF2-40B4-BE49-F238E27FC236}">
                <a16:creationId xmlns:a16="http://schemas.microsoft.com/office/drawing/2014/main" id="{286B0ABF-4041-4FFA-AB16-5A2447EBE541}"/>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558885" y="3841298"/>
            <a:ext cx="3630740" cy="227207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116A4E5A-8A0D-41B9-9041-5D4941BC493D}"/>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8244590" y="3881583"/>
            <a:ext cx="3630740" cy="226177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585FAB49-6003-4E03-9FDA-D1946BD5D832}"/>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0571188" y="2989652"/>
            <a:ext cx="803223" cy="75276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a:extLst>
              <a:ext uri="{FF2B5EF4-FFF2-40B4-BE49-F238E27FC236}">
                <a16:creationId xmlns:a16="http://schemas.microsoft.com/office/drawing/2014/main" id="{559C3CDC-ADC3-4EE0-A8BC-068B70612F50}"/>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222759" y="365125"/>
            <a:ext cx="1933732" cy="1933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6748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A85D86-2D85-44E8-AEDF-255BCA334684}"/>
              </a:ext>
            </a:extLst>
          </p:cNvPr>
          <p:cNvSpPr>
            <a:spLocks noGrp="1"/>
          </p:cNvSpPr>
          <p:nvPr>
            <p:ph type="title"/>
          </p:nvPr>
        </p:nvSpPr>
        <p:spPr/>
        <p:txBody>
          <a:bodyPr/>
          <a:lstStyle/>
          <a:p>
            <a:r>
              <a:rPr lang="es-ES" b="0" dirty="0"/>
              <a:t>Historia clínica </a:t>
            </a:r>
            <a:endParaRPr lang="es-CO" b="0" dirty="0"/>
          </a:p>
        </p:txBody>
      </p:sp>
      <p:sp>
        <p:nvSpPr>
          <p:cNvPr id="6" name="Marcador de contenido 5">
            <a:extLst>
              <a:ext uri="{FF2B5EF4-FFF2-40B4-BE49-F238E27FC236}">
                <a16:creationId xmlns:a16="http://schemas.microsoft.com/office/drawing/2014/main" id="{DD349449-6F5C-4F00-A98E-5ABFDECAE9DF}"/>
              </a:ext>
            </a:extLst>
          </p:cNvPr>
          <p:cNvSpPr>
            <a:spLocks noGrp="1"/>
          </p:cNvSpPr>
          <p:nvPr>
            <p:ph sz="quarter" idx="4"/>
          </p:nvPr>
        </p:nvSpPr>
        <p:spPr>
          <a:xfrm>
            <a:off x="4987885" y="1665160"/>
            <a:ext cx="6793327" cy="1544594"/>
          </a:xfrm>
        </p:spPr>
        <p:txBody>
          <a:bodyPr>
            <a:normAutofit/>
          </a:bodyPr>
          <a:lstStyle/>
          <a:p>
            <a:pPr marL="0" indent="0" algn="just">
              <a:buNone/>
            </a:pPr>
            <a:r>
              <a:rPr lang="es-ES" sz="1800" b="1" dirty="0"/>
              <a:t>Niños</a:t>
            </a:r>
          </a:p>
        </p:txBody>
      </p:sp>
      <p:sp>
        <p:nvSpPr>
          <p:cNvPr id="7" name="CuadroTexto 6">
            <a:extLst>
              <a:ext uri="{FF2B5EF4-FFF2-40B4-BE49-F238E27FC236}">
                <a16:creationId xmlns:a16="http://schemas.microsoft.com/office/drawing/2014/main" id="{83643371-44B7-49BC-9758-18B8EF751F45}"/>
              </a:ext>
            </a:extLst>
          </p:cNvPr>
          <p:cNvSpPr txBox="1"/>
          <p:nvPr/>
        </p:nvSpPr>
        <p:spPr>
          <a:xfrm>
            <a:off x="9013371" y="6572717"/>
            <a:ext cx="3470988" cy="246221"/>
          </a:xfrm>
          <a:prstGeom prst="rect">
            <a:avLst/>
          </a:prstGeom>
          <a:noFill/>
        </p:spPr>
        <p:txBody>
          <a:bodyPr wrap="square" rtlCol="0">
            <a:spAutoFit/>
          </a:bodyPr>
          <a:lstStyle/>
          <a:p>
            <a:pPr algn="ctr"/>
            <a:r>
              <a:rPr lang="es-CO" sz="1000" b="0" i="1" dirty="0" err="1">
                <a:solidFill>
                  <a:srgbClr val="002060"/>
                </a:solidFill>
                <a:effectLst/>
                <a:latin typeface="Montserrat" panose="00000500000000000000" pitchFamily="2" charset="0"/>
              </a:rPr>
              <a:t>Pediatr</a:t>
            </a:r>
            <a:r>
              <a:rPr lang="es-CO" sz="1000" b="0" i="1" dirty="0">
                <a:solidFill>
                  <a:srgbClr val="002060"/>
                </a:solidFill>
                <a:effectLst/>
                <a:latin typeface="Montserrat" panose="00000500000000000000" pitchFamily="2" charset="0"/>
              </a:rPr>
              <a:t> Rev. 2009 Jun;30(6):207-15; quiz 216.</a:t>
            </a:r>
            <a:endParaRPr lang="es-CO" sz="1000" i="1" dirty="0">
              <a:solidFill>
                <a:srgbClr val="002060"/>
              </a:solidFill>
              <a:latin typeface="Montserrat" panose="00000500000000000000" pitchFamily="2" charset="0"/>
            </a:endParaRPr>
          </a:p>
        </p:txBody>
      </p:sp>
      <p:pic>
        <p:nvPicPr>
          <p:cNvPr id="4098" name="Picture 2">
            <a:extLst>
              <a:ext uri="{FF2B5EF4-FFF2-40B4-BE49-F238E27FC236}">
                <a16:creationId xmlns:a16="http://schemas.microsoft.com/office/drawing/2014/main" id="{B9A2B2EA-EC9B-49B3-A61E-74B27DB674EF}"/>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399332" y="2338466"/>
            <a:ext cx="4660749" cy="35864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03025518-6BAA-4F07-98D2-D7642B0879A5}"/>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429098" y="2345263"/>
            <a:ext cx="2984891" cy="3579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0066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B24276-276A-46F4-83C8-F6CCA05D7119}"/>
              </a:ext>
            </a:extLst>
          </p:cNvPr>
          <p:cNvSpPr>
            <a:spLocks noGrp="1"/>
          </p:cNvSpPr>
          <p:nvPr>
            <p:ph type="title"/>
          </p:nvPr>
        </p:nvSpPr>
        <p:spPr/>
        <p:txBody>
          <a:bodyPr/>
          <a:lstStyle/>
          <a:p>
            <a:r>
              <a:rPr lang="es-ES" b="0" dirty="0"/>
              <a:t>Examen físico</a:t>
            </a:r>
            <a:endParaRPr lang="es-CO" b="0" dirty="0"/>
          </a:p>
        </p:txBody>
      </p:sp>
      <p:sp>
        <p:nvSpPr>
          <p:cNvPr id="4" name="Marcador de contenido 3">
            <a:extLst>
              <a:ext uri="{FF2B5EF4-FFF2-40B4-BE49-F238E27FC236}">
                <a16:creationId xmlns:a16="http://schemas.microsoft.com/office/drawing/2014/main" id="{B09FC14B-9C27-4CB5-A881-60B5EE7E48A2}"/>
              </a:ext>
            </a:extLst>
          </p:cNvPr>
          <p:cNvSpPr>
            <a:spLocks noGrp="1"/>
          </p:cNvSpPr>
          <p:nvPr>
            <p:ph sz="quarter" idx="4"/>
          </p:nvPr>
        </p:nvSpPr>
        <p:spPr>
          <a:xfrm>
            <a:off x="4711962" y="2051401"/>
            <a:ext cx="6793327" cy="3684588"/>
          </a:xfrm>
        </p:spPr>
        <p:txBody>
          <a:bodyPr>
            <a:normAutofit/>
          </a:bodyPr>
          <a:lstStyle/>
          <a:p>
            <a:pPr marL="194728" indent="0" algn="just">
              <a:buClr>
                <a:srgbClr val="000000"/>
              </a:buClr>
              <a:buNone/>
            </a:pPr>
            <a:r>
              <a:rPr lang="es-CO" sz="1600" b="1" dirty="0">
                <a:solidFill>
                  <a:srgbClr val="002060"/>
                </a:solidFill>
              </a:rPr>
              <a:t>Examen completo de cabeza y cuello</a:t>
            </a:r>
          </a:p>
          <a:p>
            <a:pPr algn="just">
              <a:buClr>
                <a:srgbClr val="000000"/>
              </a:buClr>
              <a:buFont typeface="Wingdings" panose="05000000000000000000" pitchFamily="2" charset="2"/>
              <a:buChar char="ü"/>
            </a:pPr>
            <a:r>
              <a:rPr lang="es-CO" sz="1600" b="1" dirty="0">
                <a:solidFill>
                  <a:schemeClr val="accent1">
                    <a:lumMod val="50000"/>
                  </a:schemeClr>
                </a:solidFill>
              </a:rPr>
              <a:t>Otoscopia: </a:t>
            </a:r>
            <a:r>
              <a:rPr lang="es-CO" sz="1600" dirty="0">
                <a:solidFill>
                  <a:srgbClr val="000000"/>
                </a:solidFill>
              </a:rPr>
              <a:t>presencia de obstrucción del oído externo, alteraciones de oído medio, masas.</a:t>
            </a:r>
          </a:p>
          <a:p>
            <a:pPr algn="just">
              <a:buClr>
                <a:srgbClr val="000000"/>
              </a:buClr>
              <a:buFont typeface="Wingdings" panose="05000000000000000000" pitchFamily="2" charset="2"/>
              <a:buChar char="ü"/>
            </a:pPr>
            <a:r>
              <a:rPr lang="es-CO" sz="1600" dirty="0" err="1">
                <a:solidFill>
                  <a:srgbClr val="000000"/>
                </a:solidFill>
              </a:rPr>
              <a:t>Acumetría</a:t>
            </a:r>
            <a:r>
              <a:rPr lang="es-CO" sz="1600" dirty="0">
                <a:solidFill>
                  <a:srgbClr val="000000"/>
                </a:solidFill>
              </a:rPr>
              <a:t>.</a:t>
            </a:r>
          </a:p>
          <a:p>
            <a:pPr algn="just">
              <a:buClr>
                <a:srgbClr val="000000"/>
              </a:buClr>
              <a:buFont typeface="Wingdings" panose="05000000000000000000" pitchFamily="2" charset="2"/>
              <a:buChar char="ü"/>
            </a:pPr>
            <a:r>
              <a:rPr lang="es-CO" sz="1600" dirty="0">
                <a:solidFill>
                  <a:srgbClr val="000000"/>
                </a:solidFill>
              </a:rPr>
              <a:t>Evaluación neuro-otológica: pares craneales.</a:t>
            </a:r>
          </a:p>
          <a:p>
            <a:pPr algn="just">
              <a:buClr>
                <a:srgbClr val="000000"/>
              </a:buClr>
              <a:buFont typeface="Wingdings" panose="05000000000000000000" pitchFamily="2" charset="2"/>
              <a:buChar char="ü"/>
            </a:pPr>
            <a:r>
              <a:rPr lang="es-CO" sz="1600" dirty="0">
                <a:solidFill>
                  <a:srgbClr val="000000"/>
                </a:solidFill>
              </a:rPr>
              <a:t>Evaluación función vestibular .</a:t>
            </a:r>
          </a:p>
          <a:p>
            <a:pPr marL="0" indent="0">
              <a:buNone/>
            </a:pPr>
            <a:endParaRPr lang="es-CO" sz="1600" dirty="0"/>
          </a:p>
        </p:txBody>
      </p:sp>
      <p:pic>
        <p:nvPicPr>
          <p:cNvPr id="7" name="Imagen 6">
            <a:extLst>
              <a:ext uri="{FF2B5EF4-FFF2-40B4-BE49-F238E27FC236}">
                <a16:creationId xmlns:a16="http://schemas.microsoft.com/office/drawing/2014/main" id="{DABF8E3B-50BC-4F0B-A0B4-DD241F7CB32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871803" y="4203888"/>
            <a:ext cx="4077325" cy="2121961"/>
          </a:xfrm>
          <a:prstGeom prst="rect">
            <a:avLst/>
          </a:prstGeom>
        </p:spPr>
      </p:pic>
      <p:pic>
        <p:nvPicPr>
          <p:cNvPr id="8" name="Imagen 7">
            <a:extLst>
              <a:ext uri="{FF2B5EF4-FFF2-40B4-BE49-F238E27FC236}">
                <a16:creationId xmlns:a16="http://schemas.microsoft.com/office/drawing/2014/main" id="{DA51F4C8-0D73-4DFB-B081-49AFB6303D0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108969" y="4285893"/>
            <a:ext cx="2556161" cy="1957949"/>
          </a:xfrm>
          <a:prstGeom prst="rect">
            <a:avLst/>
          </a:prstGeom>
        </p:spPr>
      </p:pic>
    </p:spTree>
    <p:extLst>
      <p:ext uri="{BB962C8B-B14F-4D97-AF65-F5344CB8AC3E}">
        <p14:creationId xmlns:p14="http://schemas.microsoft.com/office/powerpoint/2010/main" val="583904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5CAC9B-B62F-4E44-99A1-319BA7F372EA}"/>
              </a:ext>
            </a:extLst>
          </p:cNvPr>
          <p:cNvSpPr>
            <a:spLocks noGrp="1"/>
          </p:cNvSpPr>
          <p:nvPr>
            <p:ph type="title"/>
          </p:nvPr>
        </p:nvSpPr>
        <p:spPr/>
        <p:txBody>
          <a:bodyPr/>
          <a:lstStyle/>
          <a:p>
            <a:r>
              <a:rPr lang="es-ES" b="0" dirty="0"/>
              <a:t>Examen físico</a:t>
            </a:r>
            <a:endParaRPr lang="es-CO" b="0" dirty="0"/>
          </a:p>
        </p:txBody>
      </p:sp>
      <p:pic>
        <p:nvPicPr>
          <p:cNvPr id="6" name="Imagen 5">
            <a:extLst>
              <a:ext uri="{FF2B5EF4-FFF2-40B4-BE49-F238E27FC236}">
                <a16:creationId xmlns:a16="http://schemas.microsoft.com/office/drawing/2014/main" id="{F5CC13F3-5A03-4991-92F7-A2B5916FA28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445462" y="1027906"/>
            <a:ext cx="3211835" cy="2708018"/>
          </a:xfrm>
          <a:prstGeom prst="rect">
            <a:avLst/>
          </a:prstGeom>
        </p:spPr>
      </p:pic>
      <p:pic>
        <p:nvPicPr>
          <p:cNvPr id="8" name="Imagen 7">
            <a:extLst>
              <a:ext uri="{FF2B5EF4-FFF2-40B4-BE49-F238E27FC236}">
                <a16:creationId xmlns:a16="http://schemas.microsoft.com/office/drawing/2014/main" id="{7092CE5E-E2D5-4655-B473-160CC4CCBF1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860995" y="1027906"/>
            <a:ext cx="2998478" cy="2726912"/>
          </a:xfrm>
          <a:prstGeom prst="rect">
            <a:avLst/>
          </a:prstGeom>
        </p:spPr>
      </p:pic>
      <p:pic>
        <p:nvPicPr>
          <p:cNvPr id="10" name="Imagen 9">
            <a:extLst>
              <a:ext uri="{FF2B5EF4-FFF2-40B4-BE49-F238E27FC236}">
                <a16:creationId xmlns:a16="http://schemas.microsoft.com/office/drawing/2014/main" id="{3AA3B057-EE88-4682-AB1F-4E472C62ABF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445462" y="3884613"/>
            <a:ext cx="3211834" cy="2793852"/>
          </a:xfrm>
          <a:prstGeom prst="rect">
            <a:avLst/>
          </a:prstGeom>
        </p:spPr>
      </p:pic>
      <p:pic>
        <p:nvPicPr>
          <p:cNvPr id="14" name="Imagen 13">
            <a:extLst>
              <a:ext uri="{FF2B5EF4-FFF2-40B4-BE49-F238E27FC236}">
                <a16:creationId xmlns:a16="http://schemas.microsoft.com/office/drawing/2014/main" id="{599A10E5-4F5D-4F90-AB01-51D3313596B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860995" y="3884613"/>
            <a:ext cx="2998478" cy="2731646"/>
          </a:xfrm>
          <a:prstGeom prst="rect">
            <a:avLst/>
          </a:prstGeom>
        </p:spPr>
      </p:pic>
    </p:spTree>
    <p:extLst>
      <p:ext uri="{BB962C8B-B14F-4D97-AF65-F5344CB8AC3E}">
        <p14:creationId xmlns:p14="http://schemas.microsoft.com/office/powerpoint/2010/main" val="2714857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5CAC9B-B62F-4E44-99A1-319BA7F372EA}"/>
              </a:ext>
            </a:extLst>
          </p:cNvPr>
          <p:cNvSpPr>
            <a:spLocks noGrp="1"/>
          </p:cNvSpPr>
          <p:nvPr>
            <p:ph type="title"/>
          </p:nvPr>
        </p:nvSpPr>
        <p:spPr/>
        <p:txBody>
          <a:bodyPr/>
          <a:lstStyle/>
          <a:p>
            <a:r>
              <a:rPr lang="es-ES" b="0" dirty="0"/>
              <a:t>Examen físico</a:t>
            </a:r>
            <a:endParaRPr lang="es-CO" b="0" dirty="0"/>
          </a:p>
        </p:txBody>
      </p:sp>
      <p:sp>
        <p:nvSpPr>
          <p:cNvPr id="3" name="CuadroTexto 2">
            <a:extLst>
              <a:ext uri="{FF2B5EF4-FFF2-40B4-BE49-F238E27FC236}">
                <a16:creationId xmlns:a16="http://schemas.microsoft.com/office/drawing/2014/main" id="{FB3A554A-D72C-4BE4-9DB1-56DA5F0CA002}"/>
              </a:ext>
            </a:extLst>
          </p:cNvPr>
          <p:cNvSpPr txBox="1"/>
          <p:nvPr/>
        </p:nvSpPr>
        <p:spPr>
          <a:xfrm>
            <a:off x="5725631" y="1389038"/>
            <a:ext cx="6310859" cy="1569660"/>
          </a:xfrm>
          <a:prstGeom prst="rect">
            <a:avLst/>
          </a:prstGeom>
          <a:noFill/>
        </p:spPr>
        <p:txBody>
          <a:bodyPr wrap="square" rtlCol="0">
            <a:spAutoFit/>
          </a:bodyPr>
          <a:lstStyle/>
          <a:p>
            <a:r>
              <a:rPr lang="es-ES" sz="1600" b="1" dirty="0">
                <a:solidFill>
                  <a:srgbClr val="002060"/>
                </a:solidFill>
                <a:latin typeface="Montserrat" panose="00000500000000000000" pitchFamily="2" charset="0"/>
              </a:rPr>
              <a:t>Diapasones</a:t>
            </a:r>
          </a:p>
          <a:p>
            <a:endParaRPr lang="es-ES" sz="1600" b="1" dirty="0">
              <a:solidFill>
                <a:srgbClr val="002060"/>
              </a:solidFill>
              <a:latin typeface="Montserrat" panose="00000500000000000000" pitchFamily="2" charset="0"/>
            </a:endParaRPr>
          </a:p>
          <a:p>
            <a:pPr marL="285750" indent="-285750">
              <a:buFont typeface="Arial" panose="020B0604020202020204" pitchFamily="34" charset="0"/>
              <a:buChar char="•"/>
            </a:pPr>
            <a:r>
              <a:rPr lang="es-ES" sz="1600" dirty="0">
                <a:solidFill>
                  <a:srgbClr val="002060"/>
                </a:solidFill>
                <a:latin typeface="Montserrat" panose="00000500000000000000" pitchFamily="2" charset="0"/>
              </a:rPr>
              <a:t>Producen tonos puros.</a:t>
            </a:r>
          </a:p>
          <a:p>
            <a:pPr marL="285750" indent="-285750">
              <a:buFont typeface="Arial" panose="020B0604020202020204" pitchFamily="34" charset="0"/>
              <a:buChar char="•"/>
            </a:pPr>
            <a:r>
              <a:rPr lang="es-ES" sz="1600" dirty="0">
                <a:solidFill>
                  <a:srgbClr val="002060"/>
                </a:solidFill>
                <a:latin typeface="Montserrat" panose="00000500000000000000" pitchFamily="2" charset="0"/>
              </a:rPr>
              <a:t>128 Hz - 4.096 Hz.</a:t>
            </a:r>
          </a:p>
          <a:p>
            <a:pPr marL="285750" indent="-285750">
              <a:buFont typeface="Arial" panose="020B0604020202020204" pitchFamily="34" charset="0"/>
              <a:buChar char="•"/>
            </a:pPr>
            <a:r>
              <a:rPr lang="es-ES" sz="1600" dirty="0">
                <a:solidFill>
                  <a:srgbClr val="002060"/>
                </a:solidFill>
                <a:latin typeface="Montserrat" panose="00000500000000000000" pitchFamily="2" charset="0"/>
              </a:rPr>
              <a:t>Medición informal de la audición. </a:t>
            </a:r>
          </a:p>
          <a:p>
            <a:pPr marL="285750" indent="-285750">
              <a:buFont typeface="Arial" panose="020B0604020202020204" pitchFamily="34" charset="0"/>
              <a:buChar char="•"/>
            </a:pPr>
            <a:r>
              <a:rPr lang="es-ES" sz="1600" dirty="0">
                <a:solidFill>
                  <a:srgbClr val="002060"/>
                </a:solidFill>
                <a:latin typeface="Montserrat" panose="00000500000000000000" pitchFamily="2" charset="0"/>
              </a:rPr>
              <a:t>Orientación de tipo de pérdida. </a:t>
            </a:r>
          </a:p>
        </p:txBody>
      </p:sp>
      <p:pic>
        <p:nvPicPr>
          <p:cNvPr id="9" name="Google Shape;161;p25" descr="Imagen">
            <a:extLst>
              <a:ext uri="{FF2B5EF4-FFF2-40B4-BE49-F238E27FC236}">
                <a16:creationId xmlns:a16="http://schemas.microsoft.com/office/drawing/2014/main" id="{74446F5C-3744-4730-8752-D8222AD7677B}"/>
              </a:ext>
            </a:extLst>
          </p:cNvPr>
          <p:cNvPicPr preferRelativeResize="0"/>
          <p:nvPr/>
        </p:nvPicPr>
        <p:blipFill rotWithShape="1">
          <a:blip r:embed="rId3">
            <a:alphaModFix/>
          </a:blip>
          <a:srcRect/>
          <a:stretch/>
        </p:blipFill>
        <p:spPr>
          <a:xfrm>
            <a:off x="6226629" y="2958698"/>
            <a:ext cx="4900949" cy="3497390"/>
          </a:xfrm>
          <a:prstGeom prst="rect">
            <a:avLst/>
          </a:prstGeom>
          <a:noFill/>
          <a:ln>
            <a:noFill/>
          </a:ln>
        </p:spPr>
      </p:pic>
      <p:sp>
        <p:nvSpPr>
          <p:cNvPr id="4" name="CuadroTexto 3">
            <a:extLst>
              <a:ext uri="{FF2B5EF4-FFF2-40B4-BE49-F238E27FC236}">
                <a16:creationId xmlns:a16="http://schemas.microsoft.com/office/drawing/2014/main" id="{E907DFE0-E7B5-4D0B-A14F-BB1208046459}"/>
              </a:ext>
            </a:extLst>
          </p:cNvPr>
          <p:cNvSpPr txBox="1"/>
          <p:nvPr/>
        </p:nvSpPr>
        <p:spPr>
          <a:xfrm>
            <a:off x="6850506" y="6041035"/>
            <a:ext cx="524656" cy="246221"/>
          </a:xfrm>
          <a:prstGeom prst="rect">
            <a:avLst/>
          </a:prstGeom>
          <a:noFill/>
          <a:ln w="19050">
            <a:solidFill>
              <a:schemeClr val="accent1"/>
            </a:solidFill>
          </a:ln>
        </p:spPr>
        <p:txBody>
          <a:bodyPr wrap="square" rtlCol="0">
            <a:spAutoFit/>
          </a:bodyPr>
          <a:lstStyle/>
          <a:p>
            <a:endParaRPr lang="es-CO" sz="1000" dirty="0"/>
          </a:p>
        </p:txBody>
      </p:sp>
      <p:sp>
        <p:nvSpPr>
          <p:cNvPr id="11" name="CuadroTexto 10">
            <a:extLst>
              <a:ext uri="{FF2B5EF4-FFF2-40B4-BE49-F238E27FC236}">
                <a16:creationId xmlns:a16="http://schemas.microsoft.com/office/drawing/2014/main" id="{C8A111AD-ACA0-4310-BD63-B1C5B212FAD3}"/>
              </a:ext>
            </a:extLst>
          </p:cNvPr>
          <p:cNvSpPr txBox="1"/>
          <p:nvPr/>
        </p:nvSpPr>
        <p:spPr>
          <a:xfrm>
            <a:off x="7497581" y="6028542"/>
            <a:ext cx="524656" cy="246221"/>
          </a:xfrm>
          <a:prstGeom prst="rect">
            <a:avLst/>
          </a:prstGeom>
          <a:noFill/>
          <a:ln w="19050">
            <a:solidFill>
              <a:schemeClr val="accent2"/>
            </a:solidFill>
          </a:ln>
        </p:spPr>
        <p:txBody>
          <a:bodyPr wrap="square" rtlCol="0">
            <a:spAutoFit/>
          </a:bodyPr>
          <a:lstStyle/>
          <a:p>
            <a:endParaRPr lang="es-CO" sz="1000" dirty="0"/>
          </a:p>
        </p:txBody>
      </p:sp>
    </p:spTree>
    <p:extLst>
      <p:ext uri="{BB962C8B-B14F-4D97-AF65-F5344CB8AC3E}">
        <p14:creationId xmlns:p14="http://schemas.microsoft.com/office/powerpoint/2010/main" val="10930677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27D2C6-B432-4921-9C16-7E50D98DE737}"/>
              </a:ext>
            </a:extLst>
          </p:cNvPr>
          <p:cNvSpPr>
            <a:spLocks noGrp="1"/>
          </p:cNvSpPr>
          <p:nvPr>
            <p:ph type="title"/>
          </p:nvPr>
        </p:nvSpPr>
        <p:spPr/>
        <p:txBody>
          <a:bodyPr/>
          <a:lstStyle/>
          <a:p>
            <a:r>
              <a:rPr lang="es-ES" b="0" dirty="0"/>
              <a:t>Examen físico</a:t>
            </a:r>
            <a:endParaRPr lang="es-CO" b="0" dirty="0"/>
          </a:p>
        </p:txBody>
      </p:sp>
      <p:sp>
        <p:nvSpPr>
          <p:cNvPr id="7" name="Marcador de contenido 6">
            <a:extLst>
              <a:ext uri="{FF2B5EF4-FFF2-40B4-BE49-F238E27FC236}">
                <a16:creationId xmlns:a16="http://schemas.microsoft.com/office/drawing/2014/main" id="{6431882D-183D-4085-B18F-404C5E16580C}"/>
              </a:ext>
            </a:extLst>
          </p:cNvPr>
          <p:cNvSpPr>
            <a:spLocks noGrp="1"/>
          </p:cNvSpPr>
          <p:nvPr>
            <p:ph sz="quarter" idx="4"/>
          </p:nvPr>
        </p:nvSpPr>
        <p:spPr>
          <a:xfrm>
            <a:off x="4902303" y="1690688"/>
            <a:ext cx="6793327" cy="3684588"/>
          </a:xfrm>
        </p:spPr>
        <p:txBody>
          <a:bodyPr>
            <a:noAutofit/>
          </a:bodyPr>
          <a:lstStyle/>
          <a:p>
            <a:pPr marL="0" indent="0" algn="just">
              <a:buNone/>
            </a:pPr>
            <a:r>
              <a:rPr lang="es-ES" sz="1500" b="1" dirty="0" err="1">
                <a:solidFill>
                  <a:schemeClr val="accent1">
                    <a:lumMod val="50000"/>
                  </a:schemeClr>
                </a:solidFill>
              </a:rPr>
              <a:t>Acumetría</a:t>
            </a:r>
            <a:endParaRPr lang="es-ES" sz="1500" b="1" dirty="0">
              <a:solidFill>
                <a:schemeClr val="accent1">
                  <a:lumMod val="50000"/>
                </a:schemeClr>
              </a:solidFill>
            </a:endParaRPr>
          </a:p>
          <a:p>
            <a:pPr marL="0" indent="0" algn="just">
              <a:buNone/>
            </a:pPr>
            <a:r>
              <a:rPr lang="es-ES" sz="1500" dirty="0">
                <a:solidFill>
                  <a:schemeClr val="accent1">
                    <a:lumMod val="50000"/>
                  </a:schemeClr>
                </a:solidFill>
              </a:rPr>
              <a:t>Diferenciar entre los déficits conductivos y neurosensoriales.</a:t>
            </a:r>
          </a:p>
          <a:p>
            <a:pPr marL="0" indent="0" algn="just">
              <a:buNone/>
            </a:pPr>
            <a:r>
              <a:rPr lang="es-ES" sz="1500" b="1" dirty="0">
                <a:solidFill>
                  <a:srgbClr val="002060"/>
                </a:solidFill>
              </a:rPr>
              <a:t>Prueba de Weber: </a:t>
            </a:r>
            <a:r>
              <a:rPr lang="es-ES" sz="1500" dirty="0">
                <a:solidFill>
                  <a:srgbClr val="002060"/>
                </a:solidFill>
              </a:rPr>
              <a:t>determinar el tipo de pérdida auditiva en un paciente con pérdida auditiva asimétrica. </a:t>
            </a:r>
          </a:p>
          <a:p>
            <a:pPr algn="just">
              <a:buFont typeface="Wingdings" panose="05000000000000000000" pitchFamily="2" charset="2"/>
              <a:buChar char="ü"/>
            </a:pPr>
            <a:r>
              <a:rPr lang="es-ES" sz="1500" dirty="0">
                <a:solidFill>
                  <a:srgbClr val="002060"/>
                </a:solidFill>
              </a:rPr>
              <a:t>Sonido = en ambos oídos: normal o la pérdida auditiva simétrica. </a:t>
            </a:r>
          </a:p>
          <a:p>
            <a:pPr algn="just">
              <a:buFont typeface="Wingdings" panose="05000000000000000000" pitchFamily="2" charset="2"/>
              <a:buChar char="ü"/>
            </a:pPr>
            <a:r>
              <a:rPr lang="es-ES" sz="1500" dirty="0">
                <a:solidFill>
                  <a:srgbClr val="002060"/>
                </a:solidFill>
              </a:rPr>
              <a:t>Sonido &gt; fuerte oído “ bueno” : pérdida auditiva neurosensorial en el oído con peor audición. </a:t>
            </a:r>
          </a:p>
          <a:p>
            <a:pPr algn="just">
              <a:buFont typeface="Wingdings" panose="05000000000000000000" pitchFamily="2" charset="2"/>
              <a:buChar char="ü"/>
            </a:pPr>
            <a:r>
              <a:rPr lang="es-ES" sz="1500" dirty="0">
                <a:solidFill>
                  <a:srgbClr val="002060"/>
                </a:solidFill>
              </a:rPr>
              <a:t>Sonido &gt; fuerte oído “ malo”:  pérdida de conducción en el oído con peor audición. </a:t>
            </a:r>
          </a:p>
          <a:p>
            <a:pPr marL="0" indent="0" algn="just">
              <a:buNone/>
            </a:pPr>
            <a:r>
              <a:rPr lang="es-ES" sz="1500" b="1" dirty="0">
                <a:solidFill>
                  <a:srgbClr val="002060"/>
                </a:solidFill>
              </a:rPr>
              <a:t>Prueba de Rinne: </a:t>
            </a:r>
          </a:p>
          <a:p>
            <a:pPr algn="just">
              <a:buFont typeface="Wingdings" panose="05000000000000000000" pitchFamily="2" charset="2"/>
              <a:buChar char="ü"/>
            </a:pPr>
            <a:r>
              <a:rPr lang="es-ES" sz="1500" b="1" dirty="0">
                <a:solidFill>
                  <a:srgbClr val="002060"/>
                </a:solidFill>
              </a:rPr>
              <a:t>POSITIVA </a:t>
            </a:r>
            <a:r>
              <a:rPr lang="es-ES" sz="1500" dirty="0">
                <a:solidFill>
                  <a:srgbClr val="002060"/>
                </a:solidFill>
              </a:rPr>
              <a:t>o normal: sonido por conducción aérea es más fuerte que el sonido por conducción ósea. Por el contrario, una prueba de Rinne.</a:t>
            </a:r>
          </a:p>
          <a:p>
            <a:pPr algn="just">
              <a:buFont typeface="Wingdings" panose="05000000000000000000" pitchFamily="2" charset="2"/>
              <a:buChar char="ü"/>
            </a:pPr>
            <a:r>
              <a:rPr lang="es-ES" sz="1500" b="1" dirty="0">
                <a:solidFill>
                  <a:srgbClr val="002060"/>
                </a:solidFill>
              </a:rPr>
              <a:t>NEGATIVA: </a:t>
            </a:r>
            <a:r>
              <a:rPr lang="es-ES" sz="1500" dirty="0">
                <a:solidFill>
                  <a:srgbClr val="002060"/>
                </a:solidFill>
              </a:rPr>
              <a:t>la conducción ósea a través dela mastoides es más fuerte que la conducción aérea del sonido.</a:t>
            </a:r>
          </a:p>
          <a:p>
            <a:pPr marL="0" indent="0" algn="just">
              <a:buNone/>
            </a:pPr>
            <a:endParaRPr lang="es-ES" sz="1500" dirty="0">
              <a:solidFill>
                <a:srgbClr val="002060"/>
              </a:solidFill>
            </a:endParaRPr>
          </a:p>
          <a:p>
            <a:pPr marL="0" indent="0" algn="just">
              <a:buNone/>
            </a:pPr>
            <a:endParaRPr lang="es-CO" sz="1500" b="1" dirty="0">
              <a:solidFill>
                <a:schemeClr val="accent1">
                  <a:lumMod val="50000"/>
                </a:schemeClr>
              </a:solidFill>
            </a:endParaRPr>
          </a:p>
        </p:txBody>
      </p:sp>
      <p:sp>
        <p:nvSpPr>
          <p:cNvPr id="10" name="CuadroTexto 9">
            <a:extLst>
              <a:ext uri="{FF2B5EF4-FFF2-40B4-BE49-F238E27FC236}">
                <a16:creationId xmlns:a16="http://schemas.microsoft.com/office/drawing/2014/main" id="{C8770F39-FDDA-4191-87E4-1BD87AB8EA3D}"/>
              </a:ext>
            </a:extLst>
          </p:cNvPr>
          <p:cNvSpPr txBox="1"/>
          <p:nvPr/>
        </p:nvSpPr>
        <p:spPr>
          <a:xfrm>
            <a:off x="8427531" y="6611779"/>
            <a:ext cx="5456420" cy="246221"/>
          </a:xfrm>
          <a:prstGeom prst="rect">
            <a:avLst/>
          </a:prstGeom>
          <a:noFill/>
        </p:spPr>
        <p:txBody>
          <a:bodyPr wrap="square" rtlCol="0">
            <a:spAutoFit/>
          </a:bodyPr>
          <a:lstStyle/>
          <a:p>
            <a:pPr algn="ctr"/>
            <a:r>
              <a:rPr lang="pt-BR" sz="1000" b="0" i="1" dirty="0" err="1">
                <a:solidFill>
                  <a:srgbClr val="212121"/>
                </a:solidFill>
                <a:effectLst/>
                <a:latin typeface="Montserrat" panose="00000500000000000000" pitchFamily="2" charset="0"/>
              </a:rPr>
              <a:t>Prim</a:t>
            </a:r>
            <a:r>
              <a:rPr lang="pt-BR" sz="1000" b="0" i="1" dirty="0">
                <a:solidFill>
                  <a:srgbClr val="212121"/>
                </a:solidFill>
                <a:effectLst/>
                <a:latin typeface="Montserrat" panose="00000500000000000000" pitchFamily="2" charset="0"/>
              </a:rPr>
              <a:t> </a:t>
            </a:r>
            <a:r>
              <a:rPr lang="pt-BR" sz="1000" b="0" i="1" dirty="0" err="1">
                <a:solidFill>
                  <a:srgbClr val="212121"/>
                </a:solidFill>
                <a:effectLst/>
                <a:latin typeface="Montserrat" panose="00000500000000000000" pitchFamily="2" charset="0"/>
              </a:rPr>
              <a:t>Care</a:t>
            </a:r>
            <a:r>
              <a:rPr lang="pt-BR" sz="1000" b="0" i="1" dirty="0">
                <a:solidFill>
                  <a:srgbClr val="212121"/>
                </a:solidFill>
                <a:effectLst/>
                <a:latin typeface="Montserrat" panose="00000500000000000000" pitchFamily="2" charset="0"/>
              </a:rPr>
              <a:t>. 2014 Mar;41(1):19-31.</a:t>
            </a:r>
            <a:endParaRPr lang="es-CO" sz="1000" i="1" dirty="0">
              <a:latin typeface="Montserrat" panose="00000500000000000000" pitchFamily="2" charset="0"/>
            </a:endParaRPr>
          </a:p>
        </p:txBody>
      </p:sp>
    </p:spTree>
    <p:extLst>
      <p:ext uri="{BB962C8B-B14F-4D97-AF65-F5344CB8AC3E}">
        <p14:creationId xmlns:p14="http://schemas.microsoft.com/office/powerpoint/2010/main" val="1370921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27D2C6-B432-4921-9C16-7E50D98DE737}"/>
              </a:ext>
            </a:extLst>
          </p:cNvPr>
          <p:cNvSpPr>
            <a:spLocks noGrp="1"/>
          </p:cNvSpPr>
          <p:nvPr>
            <p:ph type="title"/>
          </p:nvPr>
        </p:nvSpPr>
        <p:spPr/>
        <p:txBody>
          <a:bodyPr/>
          <a:lstStyle/>
          <a:p>
            <a:r>
              <a:rPr lang="es-ES" b="0" dirty="0"/>
              <a:t>Examen físico</a:t>
            </a:r>
            <a:endParaRPr lang="es-CO" b="0" dirty="0"/>
          </a:p>
        </p:txBody>
      </p:sp>
      <p:sp>
        <p:nvSpPr>
          <p:cNvPr id="10" name="CuadroTexto 9">
            <a:extLst>
              <a:ext uri="{FF2B5EF4-FFF2-40B4-BE49-F238E27FC236}">
                <a16:creationId xmlns:a16="http://schemas.microsoft.com/office/drawing/2014/main" id="{C8770F39-FDDA-4191-87E4-1BD87AB8EA3D}"/>
              </a:ext>
            </a:extLst>
          </p:cNvPr>
          <p:cNvSpPr txBox="1"/>
          <p:nvPr/>
        </p:nvSpPr>
        <p:spPr>
          <a:xfrm>
            <a:off x="8404485" y="6611779"/>
            <a:ext cx="5456420" cy="246221"/>
          </a:xfrm>
          <a:prstGeom prst="rect">
            <a:avLst/>
          </a:prstGeom>
          <a:noFill/>
        </p:spPr>
        <p:txBody>
          <a:bodyPr wrap="square" rtlCol="0">
            <a:spAutoFit/>
          </a:bodyPr>
          <a:lstStyle/>
          <a:p>
            <a:pPr algn="ctr"/>
            <a:r>
              <a:rPr lang="pt-BR" sz="1000" b="0" i="1" dirty="0" err="1">
                <a:solidFill>
                  <a:srgbClr val="002060"/>
                </a:solidFill>
                <a:effectLst/>
                <a:latin typeface="Montserrat" panose="00000500000000000000" pitchFamily="2" charset="0"/>
              </a:rPr>
              <a:t>Prim</a:t>
            </a:r>
            <a:r>
              <a:rPr lang="pt-BR" sz="1000" b="0" i="1" dirty="0">
                <a:solidFill>
                  <a:srgbClr val="002060"/>
                </a:solidFill>
                <a:effectLst/>
                <a:latin typeface="Montserrat" panose="00000500000000000000" pitchFamily="2" charset="0"/>
              </a:rPr>
              <a:t> </a:t>
            </a:r>
            <a:r>
              <a:rPr lang="pt-BR" sz="1000" b="0" i="1" dirty="0" err="1">
                <a:solidFill>
                  <a:srgbClr val="002060"/>
                </a:solidFill>
                <a:effectLst/>
                <a:latin typeface="Montserrat" panose="00000500000000000000" pitchFamily="2" charset="0"/>
              </a:rPr>
              <a:t>Care</a:t>
            </a:r>
            <a:r>
              <a:rPr lang="pt-BR" sz="1000" b="0" i="1" dirty="0">
                <a:solidFill>
                  <a:srgbClr val="002060"/>
                </a:solidFill>
                <a:effectLst/>
                <a:latin typeface="Montserrat" panose="00000500000000000000" pitchFamily="2" charset="0"/>
              </a:rPr>
              <a:t>. 2014 Mar;41(1):19-31.</a:t>
            </a:r>
            <a:endParaRPr lang="es-CO" sz="1000" i="1" dirty="0">
              <a:solidFill>
                <a:srgbClr val="002060"/>
              </a:solidFill>
              <a:latin typeface="Montserrat" panose="00000500000000000000" pitchFamily="2" charset="0"/>
            </a:endParaRPr>
          </a:p>
        </p:txBody>
      </p:sp>
      <p:pic>
        <p:nvPicPr>
          <p:cNvPr id="5" name="Imagen 4">
            <a:extLst>
              <a:ext uri="{FF2B5EF4-FFF2-40B4-BE49-F238E27FC236}">
                <a16:creationId xmlns:a16="http://schemas.microsoft.com/office/drawing/2014/main" id="{2C673F75-AB38-48ED-A034-0B92DA858F39}"/>
              </a:ext>
            </a:extLst>
          </p:cNvPr>
          <p:cNvPicPr>
            <a:picLocks noChangeAspect="1"/>
          </p:cNvPicPr>
          <p:nvPr/>
        </p:nvPicPr>
        <p:blipFill>
          <a:blip r:embed="rId3"/>
          <a:stretch>
            <a:fillRect/>
          </a:stretch>
        </p:blipFill>
        <p:spPr>
          <a:xfrm>
            <a:off x="5970848" y="858109"/>
            <a:ext cx="4867275" cy="5381625"/>
          </a:xfrm>
          <a:prstGeom prst="rect">
            <a:avLst/>
          </a:prstGeom>
        </p:spPr>
      </p:pic>
    </p:spTree>
    <p:extLst>
      <p:ext uri="{BB962C8B-B14F-4D97-AF65-F5344CB8AC3E}">
        <p14:creationId xmlns:p14="http://schemas.microsoft.com/office/powerpoint/2010/main" val="99727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F64F1E-D45C-42B3-AB78-8085FD26A887}"/>
              </a:ext>
            </a:extLst>
          </p:cNvPr>
          <p:cNvSpPr>
            <a:spLocks noGrp="1"/>
          </p:cNvSpPr>
          <p:nvPr>
            <p:ph type="title"/>
          </p:nvPr>
        </p:nvSpPr>
        <p:spPr/>
        <p:txBody>
          <a:bodyPr/>
          <a:lstStyle/>
          <a:p>
            <a:r>
              <a:rPr lang="es-ES" b="0" dirty="0"/>
              <a:t>Examen físico</a:t>
            </a:r>
            <a:endParaRPr lang="es-CO" b="0" dirty="0"/>
          </a:p>
        </p:txBody>
      </p:sp>
      <p:sp>
        <p:nvSpPr>
          <p:cNvPr id="4" name="Marcador de contenido 3">
            <a:extLst>
              <a:ext uri="{FF2B5EF4-FFF2-40B4-BE49-F238E27FC236}">
                <a16:creationId xmlns:a16="http://schemas.microsoft.com/office/drawing/2014/main" id="{5E610625-D2B7-4A26-8911-EBEB84E35AA7}"/>
              </a:ext>
            </a:extLst>
          </p:cNvPr>
          <p:cNvSpPr>
            <a:spLocks noGrp="1"/>
          </p:cNvSpPr>
          <p:nvPr>
            <p:ph sz="quarter" idx="4"/>
          </p:nvPr>
        </p:nvSpPr>
        <p:spPr>
          <a:xfrm>
            <a:off x="5104458" y="1690688"/>
            <a:ext cx="6793327" cy="3684588"/>
          </a:xfrm>
        </p:spPr>
        <p:txBody>
          <a:bodyPr/>
          <a:lstStyle/>
          <a:p>
            <a:pPr marL="0" indent="0">
              <a:buNone/>
            </a:pPr>
            <a:r>
              <a:rPr lang="es-ES" b="1" dirty="0" err="1">
                <a:solidFill>
                  <a:srgbClr val="002060"/>
                </a:solidFill>
              </a:rPr>
              <a:t>Acumetría</a:t>
            </a:r>
            <a:endParaRPr lang="es-CO" b="1" dirty="0">
              <a:solidFill>
                <a:srgbClr val="002060"/>
              </a:solidFill>
            </a:endParaRPr>
          </a:p>
        </p:txBody>
      </p:sp>
      <p:pic>
        <p:nvPicPr>
          <p:cNvPr id="8" name="Imagen 7">
            <a:extLst>
              <a:ext uri="{FF2B5EF4-FFF2-40B4-BE49-F238E27FC236}">
                <a16:creationId xmlns:a16="http://schemas.microsoft.com/office/drawing/2014/main" id="{61824915-57AB-4980-9AD0-8B076837606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7952" r="7251" b="2618"/>
          <a:stretch/>
        </p:blipFill>
        <p:spPr>
          <a:xfrm>
            <a:off x="4792267" y="2419657"/>
            <a:ext cx="5998541" cy="4191005"/>
          </a:xfrm>
          <a:prstGeom prst="rect">
            <a:avLst/>
          </a:prstGeom>
        </p:spPr>
      </p:pic>
      <p:pic>
        <p:nvPicPr>
          <p:cNvPr id="9" name="Imagen 8">
            <a:extLst>
              <a:ext uri="{FF2B5EF4-FFF2-40B4-BE49-F238E27FC236}">
                <a16:creationId xmlns:a16="http://schemas.microsoft.com/office/drawing/2014/main" id="{BC378A06-0298-462A-92BA-B8B7C0ADB3E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29794" y="1970305"/>
            <a:ext cx="4994990" cy="2320077"/>
          </a:xfrm>
          <a:prstGeom prst="rect">
            <a:avLst/>
          </a:prstGeom>
        </p:spPr>
      </p:pic>
    </p:spTree>
    <p:extLst>
      <p:ext uri="{BB962C8B-B14F-4D97-AF65-F5344CB8AC3E}">
        <p14:creationId xmlns:p14="http://schemas.microsoft.com/office/powerpoint/2010/main" val="3913091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972DA3D6-3A06-4143-B327-4DDB8177EF82}"/>
              </a:ext>
            </a:extLst>
          </p:cNvPr>
          <p:cNvSpPr>
            <a:spLocks noGrp="1"/>
          </p:cNvSpPr>
          <p:nvPr>
            <p:ph type="title"/>
          </p:nvPr>
        </p:nvSpPr>
        <p:spPr/>
        <p:txBody>
          <a:bodyPr/>
          <a:lstStyle/>
          <a:p>
            <a:r>
              <a:rPr lang="es-ES" b="0" dirty="0"/>
              <a:t>Generalidades</a:t>
            </a:r>
            <a:endParaRPr lang="es-CO" b="0" dirty="0"/>
          </a:p>
        </p:txBody>
      </p:sp>
      <p:sp>
        <p:nvSpPr>
          <p:cNvPr id="7" name="Marcador de contenido 6">
            <a:extLst>
              <a:ext uri="{FF2B5EF4-FFF2-40B4-BE49-F238E27FC236}">
                <a16:creationId xmlns:a16="http://schemas.microsoft.com/office/drawing/2014/main" id="{34A71BEC-680A-4AB6-84EB-01A6442F9721}"/>
              </a:ext>
            </a:extLst>
          </p:cNvPr>
          <p:cNvSpPr>
            <a:spLocks noGrp="1"/>
          </p:cNvSpPr>
          <p:nvPr>
            <p:ph sz="quarter" idx="4"/>
          </p:nvPr>
        </p:nvSpPr>
        <p:spPr>
          <a:xfrm>
            <a:off x="4558885" y="1840588"/>
            <a:ext cx="6793327" cy="3684588"/>
          </a:xfrm>
        </p:spPr>
        <p:txBody>
          <a:bodyPr/>
          <a:lstStyle/>
          <a:p>
            <a:pPr marL="0" indent="0" algn="just">
              <a:buNone/>
            </a:pPr>
            <a:r>
              <a:rPr lang="es-ES" sz="1800" dirty="0"/>
              <a:t>Hipoacusia afecta a todos los grupos de edad.</a:t>
            </a:r>
          </a:p>
          <a:p>
            <a:pPr marL="0" indent="0" algn="just">
              <a:buNone/>
            </a:pPr>
            <a:r>
              <a:rPr lang="es-ES" sz="1800" b="1" dirty="0">
                <a:solidFill>
                  <a:schemeClr val="accent1">
                    <a:lumMod val="50000"/>
                  </a:schemeClr>
                </a:solidFill>
              </a:rPr>
              <a:t>Implicaciones: </a:t>
            </a:r>
            <a:r>
              <a:rPr lang="es-ES" sz="1800" dirty="0"/>
              <a:t>afecta el desarrollo del habla y el lenguaje en los niños y causa problemas sociales y vocacionales a los adultos. </a:t>
            </a:r>
          </a:p>
          <a:p>
            <a:pPr marL="0" indent="0" algn="just">
              <a:buNone/>
            </a:pPr>
            <a:r>
              <a:rPr lang="es-ES" sz="1800" b="1" dirty="0">
                <a:solidFill>
                  <a:srgbClr val="002060"/>
                </a:solidFill>
              </a:rPr>
              <a:t>Origen: </a:t>
            </a:r>
            <a:r>
              <a:rPr lang="es-ES" sz="1800" dirty="0"/>
              <a:t>puede surgir de cualquier parte del circuito auditivo (canal auditivo externo, el mecanismo de conducción del sonido, la cóclea, el nervio coclear y las vías auditivas centrales).</a:t>
            </a:r>
          </a:p>
          <a:p>
            <a:endParaRPr lang="es-CO" dirty="0"/>
          </a:p>
        </p:txBody>
      </p:sp>
      <p:sp>
        <p:nvSpPr>
          <p:cNvPr id="8" name="CuadroTexto 7">
            <a:extLst>
              <a:ext uri="{FF2B5EF4-FFF2-40B4-BE49-F238E27FC236}">
                <a16:creationId xmlns:a16="http://schemas.microsoft.com/office/drawing/2014/main" id="{6CE73498-7FE1-4E11-9F6C-6C5632BC6F5E}"/>
              </a:ext>
            </a:extLst>
          </p:cNvPr>
          <p:cNvSpPr txBox="1"/>
          <p:nvPr/>
        </p:nvSpPr>
        <p:spPr>
          <a:xfrm>
            <a:off x="9911099" y="6611779"/>
            <a:ext cx="2395979" cy="246221"/>
          </a:xfrm>
          <a:prstGeom prst="rect">
            <a:avLst/>
          </a:prstGeom>
          <a:noFill/>
        </p:spPr>
        <p:txBody>
          <a:bodyPr wrap="square" rtlCol="0">
            <a:spAutoFit/>
          </a:bodyPr>
          <a:lstStyle/>
          <a:p>
            <a:pPr algn="ctr"/>
            <a:r>
              <a:rPr lang="pt-BR" sz="1000" b="0" i="1" dirty="0" err="1">
                <a:solidFill>
                  <a:srgbClr val="002060"/>
                </a:solidFill>
                <a:effectLst/>
                <a:latin typeface="Montserrat" panose="00000500000000000000" pitchFamily="2" charset="0"/>
              </a:rPr>
              <a:t>Prim</a:t>
            </a:r>
            <a:r>
              <a:rPr lang="pt-BR" sz="1000" b="0" i="1" dirty="0">
                <a:solidFill>
                  <a:srgbClr val="002060"/>
                </a:solidFill>
                <a:effectLst/>
                <a:latin typeface="Montserrat" panose="00000500000000000000" pitchFamily="2" charset="0"/>
              </a:rPr>
              <a:t> </a:t>
            </a:r>
            <a:r>
              <a:rPr lang="pt-BR" sz="1000" b="0" i="1" dirty="0" err="1">
                <a:solidFill>
                  <a:srgbClr val="002060"/>
                </a:solidFill>
                <a:effectLst/>
                <a:latin typeface="Montserrat" panose="00000500000000000000" pitchFamily="2" charset="0"/>
              </a:rPr>
              <a:t>Care</a:t>
            </a:r>
            <a:r>
              <a:rPr lang="pt-BR" sz="1000" b="0" i="1" dirty="0">
                <a:solidFill>
                  <a:srgbClr val="002060"/>
                </a:solidFill>
                <a:effectLst/>
                <a:latin typeface="Montserrat" panose="00000500000000000000" pitchFamily="2" charset="0"/>
              </a:rPr>
              <a:t>. 2014 Mar;41(1):19-31.</a:t>
            </a:r>
            <a:endParaRPr lang="es-CO" sz="1000" i="1" dirty="0">
              <a:solidFill>
                <a:srgbClr val="002060"/>
              </a:solidFill>
              <a:latin typeface="Montserrat" panose="00000500000000000000" pitchFamily="2" charset="0"/>
            </a:endParaRPr>
          </a:p>
        </p:txBody>
      </p:sp>
      <p:pic>
        <p:nvPicPr>
          <p:cNvPr id="1026" name="Picture 2">
            <a:extLst>
              <a:ext uri="{FF2B5EF4-FFF2-40B4-BE49-F238E27FC236}">
                <a16:creationId xmlns:a16="http://schemas.microsoft.com/office/drawing/2014/main" id="{C96133AE-71D8-4649-8EC8-408D0879781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67665" y="4498351"/>
            <a:ext cx="1753849" cy="1753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05283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45DA91-2AEF-44B0-9DF5-C6DA960A3EDC}"/>
              </a:ext>
            </a:extLst>
          </p:cNvPr>
          <p:cNvSpPr>
            <a:spLocks noGrp="1"/>
          </p:cNvSpPr>
          <p:nvPr>
            <p:ph type="title"/>
          </p:nvPr>
        </p:nvSpPr>
        <p:spPr/>
        <p:txBody>
          <a:bodyPr/>
          <a:lstStyle/>
          <a:p>
            <a:r>
              <a:rPr lang="es-ES" b="0" dirty="0"/>
              <a:t>Estudios audiológicos</a:t>
            </a:r>
            <a:endParaRPr lang="es-CO" b="0" dirty="0"/>
          </a:p>
        </p:txBody>
      </p:sp>
      <p:sp>
        <p:nvSpPr>
          <p:cNvPr id="4" name="Marcador de contenido 3">
            <a:extLst>
              <a:ext uri="{FF2B5EF4-FFF2-40B4-BE49-F238E27FC236}">
                <a16:creationId xmlns:a16="http://schemas.microsoft.com/office/drawing/2014/main" id="{2BB37900-E6A3-40FE-80A6-3BDFF681EAE0}"/>
              </a:ext>
            </a:extLst>
          </p:cNvPr>
          <p:cNvSpPr>
            <a:spLocks noGrp="1"/>
          </p:cNvSpPr>
          <p:nvPr>
            <p:ph sz="quarter" idx="4"/>
          </p:nvPr>
        </p:nvSpPr>
        <p:spPr>
          <a:xfrm>
            <a:off x="4748673" y="2514405"/>
            <a:ext cx="6793327" cy="3684588"/>
          </a:xfrm>
        </p:spPr>
        <p:txBody>
          <a:bodyPr/>
          <a:lstStyle/>
          <a:p>
            <a:pPr marL="0" indent="0">
              <a:buNone/>
            </a:pPr>
            <a:r>
              <a:rPr lang="es-ES" b="1" dirty="0"/>
              <a:t>Evaluación subjetiva de la audición</a:t>
            </a:r>
          </a:p>
          <a:p>
            <a:pPr>
              <a:buFont typeface="Wingdings" panose="05000000000000000000" pitchFamily="2" charset="2"/>
              <a:buChar char="ü"/>
            </a:pPr>
            <a:r>
              <a:rPr lang="es-ES" dirty="0"/>
              <a:t>Audiometría tonal</a:t>
            </a:r>
          </a:p>
          <a:p>
            <a:pPr>
              <a:buFont typeface="Wingdings" panose="05000000000000000000" pitchFamily="2" charset="2"/>
              <a:buChar char="ü"/>
            </a:pPr>
            <a:r>
              <a:rPr lang="es-ES" dirty="0"/>
              <a:t>Logoaudiometría</a:t>
            </a:r>
          </a:p>
          <a:p>
            <a:pPr marL="0" indent="0">
              <a:buNone/>
            </a:pPr>
            <a:endParaRPr lang="es-ES" b="1" dirty="0"/>
          </a:p>
          <a:p>
            <a:pPr marL="0" indent="0">
              <a:buNone/>
            </a:pPr>
            <a:r>
              <a:rPr lang="es-ES" b="1" dirty="0"/>
              <a:t>Evaluación objetiva de la audición</a:t>
            </a:r>
          </a:p>
          <a:p>
            <a:pPr>
              <a:buFont typeface="Wingdings" panose="05000000000000000000" pitchFamily="2" charset="2"/>
              <a:buChar char="ü"/>
            </a:pPr>
            <a:r>
              <a:rPr lang="es-ES" dirty="0" err="1"/>
              <a:t>Impedanciometría</a:t>
            </a:r>
            <a:endParaRPr lang="es-ES" dirty="0"/>
          </a:p>
          <a:p>
            <a:pPr>
              <a:buFont typeface="Wingdings" panose="05000000000000000000" pitchFamily="2" charset="2"/>
              <a:buChar char="ü"/>
            </a:pPr>
            <a:r>
              <a:rPr lang="es-ES" dirty="0" err="1"/>
              <a:t>Otoemisiones</a:t>
            </a:r>
            <a:r>
              <a:rPr lang="es-ES" dirty="0"/>
              <a:t> acústicas</a:t>
            </a:r>
          </a:p>
          <a:p>
            <a:pPr>
              <a:buFont typeface="Wingdings" panose="05000000000000000000" pitchFamily="2" charset="2"/>
              <a:buChar char="ü"/>
            </a:pPr>
            <a:r>
              <a:rPr lang="es-ES" dirty="0"/>
              <a:t>Pruebas de respuesta auditiva de tallo cerebral</a:t>
            </a:r>
            <a:endParaRPr lang="es-CO" dirty="0"/>
          </a:p>
        </p:txBody>
      </p:sp>
      <p:sp>
        <p:nvSpPr>
          <p:cNvPr id="6" name="CuadroTexto 5">
            <a:extLst>
              <a:ext uri="{FF2B5EF4-FFF2-40B4-BE49-F238E27FC236}">
                <a16:creationId xmlns:a16="http://schemas.microsoft.com/office/drawing/2014/main" id="{66E55D78-B348-4168-AA41-BE9E42110B54}"/>
              </a:ext>
            </a:extLst>
          </p:cNvPr>
          <p:cNvSpPr txBox="1"/>
          <p:nvPr/>
        </p:nvSpPr>
        <p:spPr>
          <a:xfrm>
            <a:off x="3048000" y="3249414"/>
            <a:ext cx="6096000" cy="369332"/>
          </a:xfrm>
          <a:prstGeom prst="rect">
            <a:avLst/>
          </a:prstGeom>
          <a:noFill/>
        </p:spPr>
        <p:txBody>
          <a:bodyPr wrap="square">
            <a:spAutoFit/>
          </a:bodyPr>
          <a:lstStyle/>
          <a:p>
            <a:r>
              <a:rPr lang="es-CO" dirty="0"/>
              <a:t> </a:t>
            </a:r>
          </a:p>
        </p:txBody>
      </p:sp>
      <p:pic>
        <p:nvPicPr>
          <p:cNvPr id="6146" name="Picture 2">
            <a:extLst>
              <a:ext uri="{FF2B5EF4-FFF2-40B4-BE49-F238E27FC236}">
                <a16:creationId xmlns:a16="http://schemas.microsoft.com/office/drawing/2014/main" id="{84EA23DC-34A7-4A91-A042-4AAC3BF8C8B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712960" y="365125"/>
            <a:ext cx="1991360" cy="1991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31518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567C74-18D8-4EC4-AE12-5C64B4F4A874}"/>
              </a:ext>
            </a:extLst>
          </p:cNvPr>
          <p:cNvSpPr>
            <a:spLocks noGrp="1"/>
          </p:cNvSpPr>
          <p:nvPr>
            <p:ph type="title"/>
          </p:nvPr>
        </p:nvSpPr>
        <p:spPr/>
        <p:txBody>
          <a:bodyPr/>
          <a:lstStyle/>
          <a:p>
            <a:r>
              <a:rPr lang="es-ES" b="0" dirty="0"/>
              <a:t>Audiometría tonal</a:t>
            </a:r>
            <a:endParaRPr lang="es-CO" b="0" dirty="0"/>
          </a:p>
        </p:txBody>
      </p:sp>
      <p:sp>
        <p:nvSpPr>
          <p:cNvPr id="5" name="Google Shape;195;p29">
            <a:extLst>
              <a:ext uri="{FF2B5EF4-FFF2-40B4-BE49-F238E27FC236}">
                <a16:creationId xmlns:a16="http://schemas.microsoft.com/office/drawing/2014/main" id="{FB907037-EAA2-4328-874B-C383882D8360}"/>
              </a:ext>
            </a:extLst>
          </p:cNvPr>
          <p:cNvSpPr/>
          <p:nvPr/>
        </p:nvSpPr>
        <p:spPr>
          <a:xfrm>
            <a:off x="5846163" y="1534198"/>
            <a:ext cx="5846164" cy="618272"/>
          </a:xfrm>
          <a:prstGeom prst="roundRect">
            <a:avLst>
              <a:gd name="adj" fmla="val 14003"/>
            </a:avLst>
          </a:prstGeom>
          <a:solidFill>
            <a:srgbClr val="004C7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4000"/>
              <a:buFont typeface="Avenir"/>
              <a:buNone/>
            </a:pPr>
            <a:r>
              <a:rPr lang="en-US" sz="1600" b="1" i="0" u="none" strike="noStrike" cap="none">
                <a:solidFill>
                  <a:srgbClr val="FFFFFF"/>
                </a:solidFill>
                <a:latin typeface="Montserrat" panose="00000500000000000000" pitchFamily="2" charset="0"/>
                <a:ea typeface="Avenir"/>
                <a:cs typeface="Avenir"/>
                <a:sym typeface="Avenir"/>
              </a:rPr>
              <a:t>Rango audible humano: 20 Hz y 20.000 Hz.</a:t>
            </a:r>
            <a:endParaRPr sz="1600">
              <a:latin typeface="Montserrat" panose="00000500000000000000" pitchFamily="2" charset="0"/>
            </a:endParaRPr>
          </a:p>
        </p:txBody>
      </p:sp>
      <p:sp>
        <p:nvSpPr>
          <p:cNvPr id="6" name="Google Shape;196;p29">
            <a:extLst>
              <a:ext uri="{FF2B5EF4-FFF2-40B4-BE49-F238E27FC236}">
                <a16:creationId xmlns:a16="http://schemas.microsoft.com/office/drawing/2014/main" id="{33976D8F-3F11-421E-9F28-98F651FD4F47}"/>
              </a:ext>
            </a:extLst>
          </p:cNvPr>
          <p:cNvSpPr/>
          <p:nvPr/>
        </p:nvSpPr>
        <p:spPr>
          <a:xfrm>
            <a:off x="5846164" y="2302515"/>
            <a:ext cx="5846164" cy="618272"/>
          </a:xfrm>
          <a:prstGeom prst="roundRect">
            <a:avLst>
              <a:gd name="adj" fmla="val 14003"/>
            </a:avLst>
          </a:prstGeom>
          <a:solidFill>
            <a:srgbClr val="004C7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4300"/>
              <a:buFont typeface="Avenir"/>
              <a:buNone/>
            </a:pPr>
            <a:r>
              <a:rPr lang="en-US" sz="1600" b="1" i="0" u="none" strike="noStrike" cap="none">
                <a:solidFill>
                  <a:srgbClr val="FFFFFF"/>
                </a:solidFill>
                <a:latin typeface="Montserrat" panose="00000500000000000000" pitchFamily="2" charset="0"/>
                <a:ea typeface="Avenir"/>
                <a:cs typeface="Avenir"/>
                <a:sym typeface="Avenir"/>
              </a:rPr>
              <a:t>Mayor sensibilidad: 1000 Hz</a:t>
            </a:r>
            <a:endParaRPr sz="1600">
              <a:latin typeface="Montserrat" panose="00000500000000000000" pitchFamily="2" charset="0"/>
            </a:endParaRPr>
          </a:p>
        </p:txBody>
      </p:sp>
      <p:sp>
        <p:nvSpPr>
          <p:cNvPr id="9" name="Google Shape;197;p29">
            <a:extLst>
              <a:ext uri="{FF2B5EF4-FFF2-40B4-BE49-F238E27FC236}">
                <a16:creationId xmlns:a16="http://schemas.microsoft.com/office/drawing/2014/main" id="{7A30DF38-B27C-447D-A24C-1463092587A6}"/>
              </a:ext>
            </a:extLst>
          </p:cNvPr>
          <p:cNvSpPr/>
          <p:nvPr/>
        </p:nvSpPr>
        <p:spPr>
          <a:xfrm>
            <a:off x="5846163" y="3070832"/>
            <a:ext cx="5846164" cy="1038932"/>
          </a:xfrm>
          <a:prstGeom prst="roundRect">
            <a:avLst>
              <a:gd name="adj" fmla="val 8333"/>
            </a:avLst>
          </a:prstGeom>
          <a:solidFill>
            <a:srgbClr val="004C7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4000"/>
              <a:buFont typeface="Avenir"/>
              <a:buNone/>
            </a:pPr>
            <a:r>
              <a:rPr lang="en-US" sz="1600" b="1" i="0" u="none" strike="noStrike" cap="none">
                <a:solidFill>
                  <a:srgbClr val="FFFFFF"/>
                </a:solidFill>
                <a:latin typeface="Montserrat" panose="00000500000000000000" pitchFamily="2" charset="0"/>
                <a:ea typeface="Avenir"/>
                <a:cs typeface="Avenir"/>
                <a:sym typeface="Avenir"/>
              </a:rPr>
              <a:t>Frecuencias del habla: 500 – 4000 Hz (500 y 2000: 90% de frecuencias verbales)</a:t>
            </a:r>
            <a:endParaRPr sz="1600">
              <a:latin typeface="Montserrat" panose="00000500000000000000" pitchFamily="2" charset="0"/>
            </a:endParaRPr>
          </a:p>
        </p:txBody>
      </p:sp>
      <p:sp>
        <p:nvSpPr>
          <p:cNvPr id="10" name="Google Shape;207;p30">
            <a:extLst>
              <a:ext uri="{FF2B5EF4-FFF2-40B4-BE49-F238E27FC236}">
                <a16:creationId xmlns:a16="http://schemas.microsoft.com/office/drawing/2014/main" id="{51AECCFE-EED1-4DED-82AF-46B5DB6321BC}"/>
              </a:ext>
            </a:extLst>
          </p:cNvPr>
          <p:cNvSpPr txBox="1"/>
          <p:nvPr/>
        </p:nvSpPr>
        <p:spPr>
          <a:xfrm>
            <a:off x="5958590" y="4528686"/>
            <a:ext cx="5621311" cy="2150559"/>
          </a:xfrm>
          <a:prstGeom prst="rect">
            <a:avLst/>
          </a:prstGeom>
          <a:noFill/>
          <a:ln>
            <a:noFill/>
          </a:ln>
        </p:spPr>
        <p:txBody>
          <a:bodyPr spcFirstLastPara="1" wrap="square" lIns="50800" tIns="50800" rIns="50800" bIns="50800" anchor="ctr" anchorCtr="0">
            <a:noAutofit/>
          </a:bodyPr>
          <a:lstStyle/>
          <a:p>
            <a:pPr marL="320040" marR="0" lvl="0" indent="-320040" rtl="0">
              <a:lnSpc>
                <a:spcPct val="100000"/>
              </a:lnSpc>
              <a:spcBef>
                <a:spcPts val="0"/>
              </a:spcBef>
              <a:spcAft>
                <a:spcPts val="0"/>
              </a:spcAft>
              <a:buClr>
                <a:srgbClr val="000000"/>
              </a:buClr>
              <a:buSzPts val="3900"/>
              <a:buFont typeface="Avenir"/>
              <a:buNone/>
            </a:pPr>
            <a:r>
              <a:rPr lang="en-US" sz="1600" b="1" i="0" u="none" strike="noStrike" cap="none" dirty="0">
                <a:solidFill>
                  <a:srgbClr val="002060"/>
                </a:solidFill>
                <a:latin typeface="Montserrat" panose="00000500000000000000" pitchFamily="2" charset="0"/>
                <a:ea typeface="Avenir"/>
                <a:cs typeface="Avenir"/>
                <a:sym typeface="Avenir"/>
              </a:rPr>
              <a:t>Umbral audition: </a:t>
            </a:r>
            <a:r>
              <a:rPr lang="en-US" sz="1600" b="0" i="0" u="none" strike="noStrike" cap="none" dirty="0">
                <a:solidFill>
                  <a:srgbClr val="002060"/>
                </a:solidFill>
                <a:latin typeface="Montserrat" panose="00000500000000000000" pitchFamily="2" charset="0"/>
                <a:ea typeface="Avenir"/>
                <a:cs typeface="Avenir"/>
                <a:sym typeface="Avenir"/>
              </a:rPr>
              <a:t>La </a:t>
            </a:r>
            <a:r>
              <a:rPr lang="en-US" sz="1600" b="0" i="0" u="none" strike="noStrike" cap="none" dirty="0" err="1">
                <a:solidFill>
                  <a:srgbClr val="002060"/>
                </a:solidFill>
                <a:latin typeface="Montserrat" panose="00000500000000000000" pitchFamily="2" charset="0"/>
                <a:ea typeface="Avenir"/>
                <a:cs typeface="Avenir"/>
                <a:sym typeface="Avenir"/>
              </a:rPr>
              <a:t>intensidad</a:t>
            </a:r>
            <a:r>
              <a:rPr lang="en-US" sz="1600" b="0" i="0" u="none" strike="noStrike" cap="none" dirty="0">
                <a:solidFill>
                  <a:srgbClr val="002060"/>
                </a:solidFill>
                <a:latin typeface="Montserrat" panose="00000500000000000000" pitchFamily="2" charset="0"/>
                <a:ea typeface="Avenir"/>
                <a:cs typeface="Avenir"/>
                <a:sym typeface="Avenir"/>
              </a:rPr>
              <a:t> </a:t>
            </a:r>
            <a:r>
              <a:rPr lang="en-US" sz="1600" b="0" i="0" u="none" strike="noStrike" cap="none" dirty="0" err="1">
                <a:solidFill>
                  <a:srgbClr val="002060"/>
                </a:solidFill>
                <a:latin typeface="Montserrat" panose="00000500000000000000" pitchFamily="2" charset="0"/>
                <a:ea typeface="Avenir"/>
                <a:cs typeface="Avenir"/>
                <a:sym typeface="Avenir"/>
              </a:rPr>
              <a:t>mínima</a:t>
            </a:r>
            <a:r>
              <a:rPr lang="en-US" sz="1600" b="0" i="0" u="none" strike="noStrike" cap="none" dirty="0">
                <a:solidFill>
                  <a:srgbClr val="002060"/>
                </a:solidFill>
                <a:latin typeface="Montserrat" panose="00000500000000000000" pitchFamily="2" charset="0"/>
                <a:ea typeface="Avenir"/>
                <a:cs typeface="Avenir"/>
                <a:sym typeface="Avenir"/>
              </a:rPr>
              <a:t> de </a:t>
            </a:r>
            <a:r>
              <a:rPr lang="en-US" sz="1600" b="0" i="0" u="none" strike="noStrike" cap="none" dirty="0" err="1">
                <a:solidFill>
                  <a:srgbClr val="002060"/>
                </a:solidFill>
                <a:latin typeface="Montserrat" panose="00000500000000000000" pitchFamily="2" charset="0"/>
                <a:ea typeface="Avenir"/>
                <a:cs typeface="Avenir"/>
                <a:sym typeface="Avenir"/>
              </a:rPr>
              <a:t>señal</a:t>
            </a:r>
            <a:r>
              <a:rPr lang="en-US" sz="1600" b="0" i="0" u="none" strike="noStrike" cap="none" dirty="0">
                <a:solidFill>
                  <a:srgbClr val="002060"/>
                </a:solidFill>
                <a:latin typeface="Montserrat" panose="00000500000000000000" pitchFamily="2" charset="0"/>
                <a:ea typeface="Avenir"/>
                <a:cs typeface="Avenir"/>
                <a:sym typeface="Avenir"/>
              </a:rPr>
              <a:t> </a:t>
            </a:r>
            <a:r>
              <a:rPr lang="en-US" sz="1600" b="0" i="0" u="none" strike="noStrike" cap="none" dirty="0" err="1">
                <a:solidFill>
                  <a:srgbClr val="002060"/>
                </a:solidFill>
                <a:latin typeface="Montserrat" panose="00000500000000000000" pitchFamily="2" charset="0"/>
                <a:ea typeface="Avenir"/>
                <a:cs typeface="Avenir"/>
                <a:sym typeface="Avenir"/>
              </a:rPr>
              <a:t>en</a:t>
            </a:r>
            <a:r>
              <a:rPr lang="en-US" sz="1600" b="0" i="0" u="none" strike="noStrike" cap="none" dirty="0">
                <a:solidFill>
                  <a:srgbClr val="002060"/>
                </a:solidFill>
                <a:latin typeface="Montserrat" panose="00000500000000000000" pitchFamily="2" charset="0"/>
                <a:ea typeface="Avenir"/>
                <a:cs typeface="Avenir"/>
                <a:sym typeface="Avenir"/>
              </a:rPr>
              <a:t> la </a:t>
            </a:r>
            <a:r>
              <a:rPr lang="en-US" sz="1600" b="0" i="0" u="none" strike="noStrike" cap="none" dirty="0" err="1">
                <a:solidFill>
                  <a:srgbClr val="002060"/>
                </a:solidFill>
                <a:latin typeface="Montserrat" panose="00000500000000000000" pitchFamily="2" charset="0"/>
                <a:ea typeface="Avenir"/>
                <a:cs typeface="Avenir"/>
                <a:sym typeface="Avenir"/>
              </a:rPr>
              <a:t>cual</a:t>
            </a:r>
            <a:r>
              <a:rPr lang="en-US" sz="1600" b="0" i="0" u="none" strike="noStrike" cap="none" dirty="0">
                <a:solidFill>
                  <a:srgbClr val="002060"/>
                </a:solidFill>
                <a:latin typeface="Montserrat" panose="00000500000000000000" pitchFamily="2" charset="0"/>
                <a:ea typeface="Avenir"/>
                <a:cs typeface="Avenir"/>
                <a:sym typeface="Avenir"/>
              </a:rPr>
              <a:t> se </a:t>
            </a:r>
            <a:r>
              <a:rPr lang="en-US" sz="1600" b="0" i="0" u="none" strike="noStrike" cap="none" dirty="0" err="1">
                <a:solidFill>
                  <a:srgbClr val="002060"/>
                </a:solidFill>
                <a:latin typeface="Montserrat" panose="00000500000000000000" pitchFamily="2" charset="0"/>
                <a:ea typeface="Avenir"/>
                <a:cs typeface="Avenir"/>
                <a:sym typeface="Avenir"/>
              </a:rPr>
              <a:t>obtiene</a:t>
            </a:r>
            <a:r>
              <a:rPr lang="en-US" sz="1600" b="0" i="0" u="none" strike="noStrike" cap="none" dirty="0">
                <a:solidFill>
                  <a:srgbClr val="002060"/>
                </a:solidFill>
                <a:latin typeface="Montserrat" panose="00000500000000000000" pitchFamily="2" charset="0"/>
                <a:ea typeface="Avenir"/>
                <a:cs typeface="Avenir"/>
                <a:sym typeface="Avenir"/>
              </a:rPr>
              <a:t> </a:t>
            </a:r>
            <a:r>
              <a:rPr lang="en-US" sz="1600" b="0" i="0" u="none" strike="noStrike" cap="none" dirty="0" err="1">
                <a:solidFill>
                  <a:srgbClr val="002060"/>
                </a:solidFill>
                <a:latin typeface="Montserrat" panose="00000500000000000000" pitchFamily="2" charset="0"/>
                <a:ea typeface="Avenir"/>
                <a:cs typeface="Avenir"/>
                <a:sym typeface="Avenir"/>
              </a:rPr>
              <a:t>respuesta</a:t>
            </a:r>
            <a:r>
              <a:rPr lang="en-US" sz="1600" b="0" i="0" u="none" strike="noStrike" cap="none" dirty="0">
                <a:solidFill>
                  <a:srgbClr val="002060"/>
                </a:solidFill>
                <a:latin typeface="Montserrat" panose="00000500000000000000" pitchFamily="2" charset="0"/>
                <a:ea typeface="Avenir"/>
                <a:cs typeface="Avenir"/>
                <a:sym typeface="Avenir"/>
              </a:rPr>
              <a:t> el 50% de las </a:t>
            </a:r>
            <a:r>
              <a:rPr lang="en-US" sz="1600" b="0" i="0" u="none" strike="noStrike" cap="none" dirty="0" err="1">
                <a:solidFill>
                  <a:srgbClr val="002060"/>
                </a:solidFill>
                <a:latin typeface="Montserrat" panose="00000500000000000000" pitchFamily="2" charset="0"/>
                <a:ea typeface="Avenir"/>
                <a:cs typeface="Avenir"/>
                <a:sym typeface="Avenir"/>
              </a:rPr>
              <a:t>repeticiones</a:t>
            </a:r>
            <a:r>
              <a:rPr lang="en-US" sz="1600" b="0" i="0" u="none" strike="noStrike" cap="none" dirty="0">
                <a:solidFill>
                  <a:srgbClr val="002060"/>
                </a:solidFill>
                <a:latin typeface="Montserrat" panose="00000500000000000000" pitchFamily="2" charset="0"/>
                <a:ea typeface="Avenir"/>
                <a:cs typeface="Avenir"/>
                <a:sym typeface="Avenir"/>
              </a:rPr>
              <a:t>. </a:t>
            </a:r>
            <a:endParaRPr sz="1600" dirty="0">
              <a:solidFill>
                <a:srgbClr val="002060"/>
              </a:solidFill>
              <a:latin typeface="Montserrat" panose="00000500000000000000" pitchFamily="2" charset="0"/>
            </a:endParaRPr>
          </a:p>
          <a:p>
            <a:pPr marL="320040" marR="0" lvl="0" indent="-320040" rtl="0">
              <a:lnSpc>
                <a:spcPct val="100000"/>
              </a:lnSpc>
              <a:spcBef>
                <a:spcPts val="0"/>
              </a:spcBef>
              <a:spcAft>
                <a:spcPts val="0"/>
              </a:spcAft>
              <a:buClr>
                <a:srgbClr val="000000"/>
              </a:buClr>
              <a:buSzPts val="3900"/>
              <a:buFont typeface="Avenir"/>
              <a:buNone/>
            </a:pPr>
            <a:endParaRPr lang="en-US" sz="1600" b="1" i="0" u="none" strike="noStrike" cap="none" dirty="0">
              <a:solidFill>
                <a:srgbClr val="002060"/>
              </a:solidFill>
              <a:latin typeface="Montserrat" panose="00000500000000000000" pitchFamily="2" charset="0"/>
              <a:ea typeface="Avenir"/>
              <a:cs typeface="Avenir"/>
              <a:sym typeface="Avenir"/>
            </a:endParaRPr>
          </a:p>
          <a:p>
            <a:pPr marL="320040" marR="0" lvl="0" indent="-320040" rtl="0">
              <a:lnSpc>
                <a:spcPct val="100000"/>
              </a:lnSpc>
              <a:spcBef>
                <a:spcPts val="0"/>
              </a:spcBef>
              <a:spcAft>
                <a:spcPts val="0"/>
              </a:spcAft>
              <a:buClr>
                <a:srgbClr val="000000"/>
              </a:buClr>
              <a:buSzPts val="3900"/>
              <a:buFont typeface="Avenir"/>
              <a:buNone/>
            </a:pPr>
            <a:r>
              <a:rPr lang="en-US" sz="1600" b="1" dirty="0" err="1">
                <a:solidFill>
                  <a:srgbClr val="002060"/>
                </a:solidFill>
                <a:latin typeface="Montserrat" panose="00000500000000000000" pitchFamily="2" charset="0"/>
                <a:sym typeface="Avenir"/>
              </a:rPr>
              <a:t>Intensidad</a:t>
            </a:r>
            <a:r>
              <a:rPr lang="en-US" sz="1600" b="1" dirty="0">
                <a:solidFill>
                  <a:srgbClr val="002060"/>
                </a:solidFill>
                <a:latin typeface="Montserrat" panose="00000500000000000000" pitchFamily="2" charset="0"/>
                <a:sym typeface="Avenir"/>
              </a:rPr>
              <a:t>: </a:t>
            </a:r>
            <a:r>
              <a:rPr lang="es-ES" sz="1600" dirty="0">
                <a:solidFill>
                  <a:srgbClr val="002060"/>
                </a:solidFill>
                <a:latin typeface="Montserrat" panose="00000500000000000000" pitchFamily="2" charset="0"/>
                <a:sym typeface="Avenir"/>
              </a:rPr>
              <a:t>el punto 0 (cero): intensidad de sonido correspondiente a promedio de población con audición normal. Diferente para cada frecuencia.</a:t>
            </a:r>
          </a:p>
          <a:p>
            <a:pPr marL="320040" marR="0" lvl="0" indent="-320040" algn="just" rtl="0">
              <a:lnSpc>
                <a:spcPct val="100000"/>
              </a:lnSpc>
              <a:spcBef>
                <a:spcPts val="0"/>
              </a:spcBef>
              <a:spcAft>
                <a:spcPts val="0"/>
              </a:spcAft>
              <a:buClr>
                <a:srgbClr val="000000"/>
              </a:buClr>
              <a:buSzPts val="3900"/>
              <a:buFont typeface="Avenir"/>
              <a:buNone/>
            </a:pPr>
            <a:endParaRPr sz="1600" dirty="0">
              <a:latin typeface="Montserrat" panose="00000500000000000000" pitchFamily="2" charset="0"/>
            </a:endParaRPr>
          </a:p>
        </p:txBody>
      </p:sp>
    </p:spTree>
    <p:extLst>
      <p:ext uri="{BB962C8B-B14F-4D97-AF65-F5344CB8AC3E}">
        <p14:creationId xmlns:p14="http://schemas.microsoft.com/office/powerpoint/2010/main" val="39049586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567C74-18D8-4EC4-AE12-5C64B4F4A874}"/>
              </a:ext>
            </a:extLst>
          </p:cNvPr>
          <p:cNvSpPr>
            <a:spLocks noGrp="1"/>
          </p:cNvSpPr>
          <p:nvPr>
            <p:ph type="title"/>
          </p:nvPr>
        </p:nvSpPr>
        <p:spPr/>
        <p:txBody>
          <a:bodyPr/>
          <a:lstStyle/>
          <a:p>
            <a:r>
              <a:rPr lang="es-ES" b="0" dirty="0"/>
              <a:t>Audiometría tonal</a:t>
            </a:r>
            <a:endParaRPr lang="es-CO" b="0" dirty="0"/>
          </a:p>
        </p:txBody>
      </p:sp>
      <p:pic>
        <p:nvPicPr>
          <p:cNvPr id="3" name="Imagen 2">
            <a:extLst>
              <a:ext uri="{FF2B5EF4-FFF2-40B4-BE49-F238E27FC236}">
                <a16:creationId xmlns:a16="http://schemas.microsoft.com/office/drawing/2014/main" id="{552B2B03-5001-41A0-89E2-D36E9BA9056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18895" y="2138674"/>
            <a:ext cx="4733317" cy="4719326"/>
          </a:xfrm>
          <a:prstGeom prst="rect">
            <a:avLst/>
          </a:prstGeom>
        </p:spPr>
      </p:pic>
      <p:sp>
        <p:nvSpPr>
          <p:cNvPr id="4" name="CuadroTexto 3">
            <a:extLst>
              <a:ext uri="{FF2B5EF4-FFF2-40B4-BE49-F238E27FC236}">
                <a16:creationId xmlns:a16="http://schemas.microsoft.com/office/drawing/2014/main" id="{EFBE1753-FE35-4BF4-87D7-DDDDFF51E449}"/>
              </a:ext>
            </a:extLst>
          </p:cNvPr>
          <p:cNvSpPr txBox="1"/>
          <p:nvPr/>
        </p:nvSpPr>
        <p:spPr>
          <a:xfrm>
            <a:off x="6618894" y="1340990"/>
            <a:ext cx="4733317" cy="923330"/>
          </a:xfrm>
          <a:prstGeom prst="rect">
            <a:avLst/>
          </a:prstGeom>
          <a:noFill/>
        </p:spPr>
        <p:txBody>
          <a:bodyPr wrap="square" rtlCol="0">
            <a:spAutoFit/>
          </a:bodyPr>
          <a:lstStyle/>
          <a:p>
            <a:pPr algn="ctr"/>
            <a:r>
              <a:rPr lang="es-ES" sz="1800" b="0" i="0" u="none" strike="noStrike" cap="none" dirty="0">
                <a:solidFill>
                  <a:srgbClr val="002060"/>
                </a:solidFill>
                <a:latin typeface="Montserrat" panose="00000500000000000000" pitchFamily="2" charset="0"/>
                <a:ea typeface="Avenir"/>
                <a:cs typeface="Avenir"/>
                <a:sym typeface="Avenir"/>
              </a:rPr>
              <a:t>Gráfica de dos vectores: intensidad y frecuencia. </a:t>
            </a:r>
            <a:endParaRPr lang="es-ES" dirty="0">
              <a:solidFill>
                <a:srgbClr val="002060"/>
              </a:solidFill>
              <a:latin typeface="Montserrat" panose="00000500000000000000" pitchFamily="2" charset="0"/>
            </a:endParaRPr>
          </a:p>
          <a:p>
            <a:pPr algn="ctr"/>
            <a:endParaRPr lang="es-CO" dirty="0">
              <a:solidFill>
                <a:srgbClr val="002060"/>
              </a:solidFill>
              <a:latin typeface="Montserrat" panose="00000500000000000000" pitchFamily="2" charset="0"/>
            </a:endParaRPr>
          </a:p>
        </p:txBody>
      </p:sp>
    </p:spTree>
    <p:extLst>
      <p:ext uri="{BB962C8B-B14F-4D97-AF65-F5344CB8AC3E}">
        <p14:creationId xmlns:p14="http://schemas.microsoft.com/office/powerpoint/2010/main" val="29119244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grpSp>
        <p:nvGrpSpPr>
          <p:cNvPr id="224" name="Google Shape;224;p32"/>
          <p:cNvGrpSpPr/>
          <p:nvPr/>
        </p:nvGrpSpPr>
        <p:grpSpPr>
          <a:xfrm>
            <a:off x="7863977" y="1291213"/>
            <a:ext cx="4009762" cy="2577141"/>
            <a:chOff x="-1" y="1"/>
            <a:chExt cx="13904382" cy="8751920"/>
          </a:xfrm>
        </p:grpSpPr>
        <p:grpSp>
          <p:nvGrpSpPr>
            <p:cNvPr id="225" name="Google Shape;225;p32"/>
            <p:cNvGrpSpPr/>
            <p:nvPr/>
          </p:nvGrpSpPr>
          <p:grpSpPr>
            <a:xfrm>
              <a:off x="-1" y="1"/>
              <a:ext cx="13904382" cy="8751920"/>
              <a:chOff x="-1" y="1"/>
              <a:chExt cx="13904381" cy="8751919"/>
            </a:xfrm>
          </p:grpSpPr>
          <p:pic>
            <p:nvPicPr>
              <p:cNvPr id="226" name="Google Shape;226;p32" descr="Image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1"/>
                <a:ext cx="11669228" cy="8751919"/>
              </a:xfrm>
              <a:prstGeom prst="rect">
                <a:avLst/>
              </a:prstGeom>
              <a:noFill/>
              <a:ln>
                <a:noFill/>
              </a:ln>
            </p:spPr>
          </p:pic>
          <p:sp>
            <p:nvSpPr>
              <p:cNvPr id="227" name="Google Shape;227;p32"/>
              <p:cNvSpPr/>
              <p:nvPr/>
            </p:nvSpPr>
            <p:spPr>
              <a:xfrm>
                <a:off x="5521244" y="6530952"/>
                <a:ext cx="8383136" cy="1500796"/>
              </a:xfrm>
              <a:prstGeom prst="roundRect">
                <a:avLst>
                  <a:gd name="adj" fmla="val 15000"/>
                </a:avLst>
              </a:prstGeom>
              <a:solidFill>
                <a:srgbClr val="FFFFFF"/>
              </a:solidFill>
              <a:ln w="19050" cap="flat" cmpd="sng">
                <a:solidFill>
                  <a:srgbClr val="002060"/>
                </a:solidFill>
                <a:prstDash val="solid"/>
                <a:miter lim="400000"/>
                <a:headEnd type="none" w="sm" len="sm"/>
                <a:tailEnd type="none" w="sm" len="sm"/>
              </a:ln>
            </p:spPr>
            <p:txBody>
              <a:bodyPr spcFirstLastPara="1" wrap="square" lIns="0" tIns="0" rIns="0" bIns="0" anchor="ctr" anchorCtr="0">
                <a:noAutofit/>
              </a:bodyPr>
              <a:lstStyle/>
              <a:p>
                <a:pPr algn="ctr">
                  <a:buClr>
                    <a:srgbClr val="B41600"/>
                  </a:buClr>
                  <a:buSzPts val="4000"/>
                </a:pPr>
                <a:r>
                  <a:rPr lang="en-US" sz="2000" b="1" dirty="0">
                    <a:solidFill>
                      <a:srgbClr val="B41600"/>
                    </a:solidFill>
                    <a:latin typeface="Avenir"/>
                    <a:ea typeface="Avenir"/>
                    <a:cs typeface="Avenir"/>
                    <a:sym typeface="Avenir"/>
                  </a:rPr>
                  <a:t>Round/ Red/ Right</a:t>
                </a:r>
                <a:endParaRPr sz="900" dirty="0"/>
              </a:p>
            </p:txBody>
          </p:sp>
          <p:sp>
            <p:nvSpPr>
              <p:cNvPr id="228" name="Google Shape;228;p32"/>
              <p:cNvSpPr/>
              <p:nvPr/>
            </p:nvSpPr>
            <p:spPr>
              <a:xfrm>
                <a:off x="1840570" y="3131787"/>
                <a:ext cx="1181517" cy="1363244"/>
              </a:xfrm>
              <a:prstGeom prst="ellipse">
                <a:avLst/>
              </a:prstGeom>
              <a:noFill/>
              <a:ln w="139700" cap="flat" cmpd="sng">
                <a:solidFill>
                  <a:srgbClr val="A40004"/>
                </a:solidFill>
                <a:prstDash val="solid"/>
                <a:miter lim="400000"/>
                <a:headEnd type="none" w="sm" len="sm"/>
                <a:tailEnd type="none" w="sm" len="sm"/>
              </a:ln>
            </p:spPr>
            <p:txBody>
              <a:bodyPr spcFirstLastPara="1" wrap="square" lIns="0" tIns="0" rIns="0" bIns="0" anchor="ctr" anchorCtr="0">
                <a:noAutofit/>
              </a:bodyPr>
              <a:lstStyle/>
              <a:p>
                <a:pPr algn="ctr">
                  <a:buClr>
                    <a:srgbClr val="FFFFFF"/>
                  </a:buClr>
                  <a:buSzPts val="3000"/>
                </a:pPr>
                <a:endParaRPr sz="1500" b="1">
                  <a:solidFill>
                    <a:srgbClr val="000000"/>
                  </a:solidFill>
                  <a:latin typeface="Helvetica Neue"/>
                  <a:ea typeface="Helvetica Neue"/>
                  <a:cs typeface="Helvetica Neue"/>
                  <a:sym typeface="Helvetica Neue"/>
                </a:endParaRPr>
              </a:p>
            </p:txBody>
          </p:sp>
          <p:cxnSp>
            <p:nvCxnSpPr>
              <p:cNvPr id="229" name="Google Shape;229;p32"/>
              <p:cNvCxnSpPr/>
              <p:nvPr/>
            </p:nvCxnSpPr>
            <p:spPr>
              <a:xfrm rot="10800000" flipH="1">
                <a:off x="4046054" y="3251648"/>
                <a:ext cx="886167" cy="1123522"/>
              </a:xfrm>
              <a:prstGeom prst="straightConnector1">
                <a:avLst/>
              </a:prstGeom>
              <a:noFill/>
              <a:ln w="152400" cap="flat" cmpd="sng">
                <a:solidFill>
                  <a:srgbClr val="0076B9"/>
                </a:solidFill>
                <a:prstDash val="solid"/>
                <a:miter lim="400000"/>
                <a:headEnd type="none" w="sm" len="sm"/>
                <a:tailEnd type="none" w="sm" len="sm"/>
              </a:ln>
            </p:spPr>
          </p:cxnSp>
        </p:grpSp>
        <p:cxnSp>
          <p:nvCxnSpPr>
            <p:cNvPr id="230" name="Google Shape;230;p32"/>
            <p:cNvCxnSpPr/>
            <p:nvPr/>
          </p:nvCxnSpPr>
          <p:spPr>
            <a:xfrm rot="10800000">
              <a:off x="4047720" y="3207832"/>
              <a:ext cx="886219" cy="1211154"/>
            </a:xfrm>
            <a:prstGeom prst="straightConnector1">
              <a:avLst/>
            </a:prstGeom>
            <a:noFill/>
            <a:ln w="152400" cap="flat" cmpd="sng">
              <a:solidFill>
                <a:srgbClr val="0076B9"/>
              </a:solidFill>
              <a:prstDash val="solid"/>
              <a:miter lim="400000"/>
              <a:headEnd type="none" w="sm" len="sm"/>
              <a:tailEnd type="none" w="sm" len="sm"/>
            </a:ln>
          </p:spPr>
        </p:cxnSp>
      </p:grpSp>
      <p:pic>
        <p:nvPicPr>
          <p:cNvPr id="231" name="Google Shape;231;p32" descr="Imagen"/>
          <p:cNvPicPr preferRelativeResize="0"/>
          <p:nvPr/>
        </p:nvPicPr>
        <p:blipFill rotWithShape="1">
          <a:blip r:embed="rId4">
            <a:alphaModFix/>
          </a:blip>
          <a:srcRect/>
          <a:stretch/>
        </p:blipFill>
        <p:spPr>
          <a:xfrm>
            <a:off x="4730023" y="2425939"/>
            <a:ext cx="3541877" cy="4112235"/>
          </a:xfrm>
          <a:prstGeom prst="rect">
            <a:avLst/>
          </a:prstGeom>
          <a:noFill/>
          <a:ln>
            <a:noFill/>
          </a:ln>
        </p:spPr>
      </p:pic>
      <p:pic>
        <p:nvPicPr>
          <p:cNvPr id="232" name="Google Shape;232;p32" descr="Imagen"/>
          <p:cNvPicPr preferRelativeResize="0"/>
          <p:nvPr/>
        </p:nvPicPr>
        <p:blipFill rotWithShape="1">
          <a:blip r:embed="rId5">
            <a:alphaModFix/>
          </a:blip>
          <a:srcRect/>
          <a:stretch/>
        </p:blipFill>
        <p:spPr>
          <a:xfrm>
            <a:off x="8331862" y="3868354"/>
            <a:ext cx="3541877" cy="2650758"/>
          </a:xfrm>
          <a:prstGeom prst="rect">
            <a:avLst/>
          </a:prstGeom>
          <a:noFill/>
          <a:ln>
            <a:noFill/>
          </a:ln>
        </p:spPr>
      </p:pic>
      <p:sp>
        <p:nvSpPr>
          <p:cNvPr id="12" name="Título 1">
            <a:extLst>
              <a:ext uri="{FF2B5EF4-FFF2-40B4-BE49-F238E27FC236}">
                <a16:creationId xmlns:a16="http://schemas.microsoft.com/office/drawing/2014/main" id="{F8C5E8EA-5441-4ABB-8AD0-05D6F01A6FFC}"/>
              </a:ext>
            </a:extLst>
          </p:cNvPr>
          <p:cNvSpPr>
            <a:spLocks noGrp="1"/>
          </p:cNvSpPr>
          <p:nvPr>
            <p:ph type="title"/>
          </p:nvPr>
        </p:nvSpPr>
        <p:spPr>
          <a:xfrm>
            <a:off x="839788" y="365125"/>
            <a:ext cx="10515600" cy="1325563"/>
          </a:xfrm>
        </p:spPr>
        <p:txBody>
          <a:bodyPr/>
          <a:lstStyle/>
          <a:p>
            <a:r>
              <a:rPr lang="es-ES" b="0" dirty="0"/>
              <a:t>Audiometría tonal</a:t>
            </a:r>
            <a:endParaRPr lang="es-CO" b="0" dirty="0"/>
          </a:p>
        </p:txBody>
      </p:sp>
      <p:sp>
        <p:nvSpPr>
          <p:cNvPr id="13" name="CuadroTexto 12">
            <a:extLst>
              <a:ext uri="{FF2B5EF4-FFF2-40B4-BE49-F238E27FC236}">
                <a16:creationId xmlns:a16="http://schemas.microsoft.com/office/drawing/2014/main" id="{470DDF1C-8C73-4F09-98A6-009FCC4B694A}"/>
              </a:ext>
            </a:extLst>
          </p:cNvPr>
          <p:cNvSpPr txBox="1"/>
          <p:nvPr/>
        </p:nvSpPr>
        <p:spPr>
          <a:xfrm>
            <a:off x="6633078" y="567058"/>
            <a:ext cx="5306518" cy="923330"/>
          </a:xfrm>
          <a:prstGeom prst="rect">
            <a:avLst/>
          </a:prstGeom>
          <a:noFill/>
        </p:spPr>
        <p:txBody>
          <a:bodyPr wrap="square" rtlCol="0">
            <a:spAutoFit/>
          </a:bodyPr>
          <a:lstStyle/>
          <a:p>
            <a:pPr algn="ctr"/>
            <a:r>
              <a:rPr lang="es-ES" sz="1800" b="1" i="0" u="none" strike="noStrike" cap="none" dirty="0">
                <a:solidFill>
                  <a:srgbClr val="002060"/>
                </a:solidFill>
                <a:latin typeface="Montserrat" panose="00000500000000000000" pitchFamily="2" charset="0"/>
                <a:ea typeface="Avenir"/>
                <a:cs typeface="Avenir"/>
                <a:sym typeface="Avenir"/>
              </a:rPr>
              <a:t>Gráfica de dos vectores: </a:t>
            </a:r>
            <a:r>
              <a:rPr lang="es-ES" sz="1800" b="0" i="0" u="none" strike="noStrike" cap="none" dirty="0">
                <a:solidFill>
                  <a:srgbClr val="002060"/>
                </a:solidFill>
                <a:latin typeface="Montserrat" panose="00000500000000000000" pitchFamily="2" charset="0"/>
                <a:ea typeface="Avenir"/>
                <a:cs typeface="Avenir"/>
                <a:sym typeface="Avenir"/>
              </a:rPr>
              <a:t>intensidad y frecuencia. </a:t>
            </a:r>
            <a:endParaRPr lang="es-ES" dirty="0">
              <a:solidFill>
                <a:srgbClr val="002060"/>
              </a:solidFill>
              <a:latin typeface="Montserrat" panose="00000500000000000000" pitchFamily="2" charset="0"/>
            </a:endParaRPr>
          </a:p>
          <a:p>
            <a:pPr algn="ctr"/>
            <a:endParaRPr lang="es-CO" dirty="0">
              <a:solidFill>
                <a:srgbClr val="002060"/>
              </a:solidFill>
              <a:latin typeface="Montserrat" panose="00000500000000000000" pitchFamily="2"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8" name="Google Shape;238;p33"/>
          <p:cNvSpPr txBox="1">
            <a:spLocks noGrp="1"/>
          </p:cNvSpPr>
          <p:nvPr>
            <p:ph type="body" idx="1"/>
          </p:nvPr>
        </p:nvSpPr>
        <p:spPr>
          <a:xfrm>
            <a:off x="7085741" y="1837465"/>
            <a:ext cx="4536919" cy="575070"/>
          </a:xfrm>
          <a:prstGeom prst="rect">
            <a:avLst/>
          </a:prstGeom>
          <a:noFill/>
          <a:ln>
            <a:noFill/>
          </a:ln>
        </p:spPr>
        <p:txBody>
          <a:bodyPr spcFirstLastPara="1" vert="horz" wrap="square" lIns="25400" tIns="25400" rIns="25400" bIns="25400" rtlCol="0" anchor="ctr" anchorCtr="0">
            <a:noAutofit/>
          </a:bodyPr>
          <a:lstStyle/>
          <a:p>
            <a:pPr marL="0" indent="0">
              <a:lnSpc>
                <a:spcPct val="100000"/>
              </a:lnSpc>
              <a:buClr>
                <a:srgbClr val="000000"/>
              </a:buClr>
              <a:buSzPts val="6000"/>
              <a:buNone/>
            </a:pPr>
            <a:r>
              <a:rPr lang="en-US" sz="1600" b="1" dirty="0" err="1">
                <a:solidFill>
                  <a:srgbClr val="002060"/>
                </a:solidFill>
                <a:latin typeface="Montserrat" panose="00000500000000000000" pitchFamily="2" charset="0"/>
                <a:ea typeface="Helvetica Neue"/>
                <a:cs typeface="Helvetica Neue"/>
                <a:sym typeface="Helvetica Neue"/>
              </a:rPr>
              <a:t>Trazado</a:t>
            </a:r>
            <a:r>
              <a:rPr lang="en-US" sz="1600" b="1" dirty="0">
                <a:solidFill>
                  <a:srgbClr val="002060"/>
                </a:solidFill>
                <a:latin typeface="Montserrat" panose="00000500000000000000" pitchFamily="2" charset="0"/>
                <a:ea typeface="Helvetica Neue"/>
                <a:cs typeface="Helvetica Neue"/>
                <a:sym typeface="Helvetica Neue"/>
              </a:rPr>
              <a:t> superior: </a:t>
            </a:r>
            <a:r>
              <a:rPr lang="en-US" sz="1600" dirty="0">
                <a:solidFill>
                  <a:srgbClr val="002060"/>
                </a:solidFill>
                <a:latin typeface="Montserrat" panose="00000500000000000000" pitchFamily="2" charset="0"/>
                <a:ea typeface="Helvetica Neue"/>
                <a:cs typeface="Helvetica Neue"/>
                <a:sym typeface="Helvetica Neue"/>
              </a:rPr>
              <a:t>VO / </a:t>
            </a:r>
            <a:r>
              <a:rPr lang="en-US" sz="1600" b="1" dirty="0" err="1">
                <a:solidFill>
                  <a:srgbClr val="002060"/>
                </a:solidFill>
                <a:latin typeface="Montserrat" panose="00000500000000000000" pitchFamily="2" charset="0"/>
                <a:ea typeface="Helvetica Neue"/>
                <a:cs typeface="Helvetica Neue"/>
                <a:sym typeface="Helvetica Neue"/>
              </a:rPr>
              <a:t>Trazado</a:t>
            </a:r>
            <a:r>
              <a:rPr lang="en-US" sz="1600" b="1" dirty="0">
                <a:solidFill>
                  <a:srgbClr val="002060"/>
                </a:solidFill>
                <a:latin typeface="Montserrat" panose="00000500000000000000" pitchFamily="2" charset="0"/>
                <a:ea typeface="Helvetica Neue"/>
                <a:cs typeface="Helvetica Neue"/>
                <a:sym typeface="Helvetica Neue"/>
              </a:rPr>
              <a:t> inferior: </a:t>
            </a:r>
            <a:r>
              <a:rPr lang="en-US" sz="1600" dirty="0">
                <a:solidFill>
                  <a:srgbClr val="002060"/>
                </a:solidFill>
                <a:latin typeface="Montserrat" panose="00000500000000000000" pitchFamily="2" charset="0"/>
                <a:ea typeface="Helvetica Neue"/>
                <a:cs typeface="Helvetica Neue"/>
                <a:sym typeface="Helvetica Neue"/>
              </a:rPr>
              <a:t>VA.</a:t>
            </a:r>
            <a:endParaRPr sz="1600" dirty="0">
              <a:solidFill>
                <a:srgbClr val="002060"/>
              </a:solidFill>
              <a:latin typeface="Montserrat" panose="00000500000000000000" pitchFamily="2" charset="0"/>
            </a:endParaRPr>
          </a:p>
        </p:txBody>
      </p:sp>
      <p:pic>
        <p:nvPicPr>
          <p:cNvPr id="239" name="Google Shape;239;p33" descr="Image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353014" y="2662085"/>
            <a:ext cx="4002374" cy="3432539"/>
          </a:xfrm>
          <a:prstGeom prst="rect">
            <a:avLst/>
          </a:prstGeom>
          <a:noFill/>
          <a:ln>
            <a:noFill/>
          </a:ln>
        </p:spPr>
      </p:pic>
      <p:sp>
        <p:nvSpPr>
          <p:cNvPr id="9" name="Título 1">
            <a:extLst>
              <a:ext uri="{FF2B5EF4-FFF2-40B4-BE49-F238E27FC236}">
                <a16:creationId xmlns:a16="http://schemas.microsoft.com/office/drawing/2014/main" id="{178BB587-87E1-4539-9B69-DAA6FD9B0679}"/>
              </a:ext>
            </a:extLst>
          </p:cNvPr>
          <p:cNvSpPr>
            <a:spLocks noGrp="1"/>
          </p:cNvSpPr>
          <p:nvPr>
            <p:ph type="title"/>
          </p:nvPr>
        </p:nvSpPr>
        <p:spPr>
          <a:xfrm>
            <a:off x="839788" y="365125"/>
            <a:ext cx="10515600" cy="1325563"/>
          </a:xfrm>
        </p:spPr>
        <p:txBody>
          <a:bodyPr/>
          <a:lstStyle/>
          <a:p>
            <a:r>
              <a:rPr lang="es-ES" b="0" dirty="0"/>
              <a:t>Audiometría tonal</a:t>
            </a:r>
            <a:endParaRPr lang="es-CO" b="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567C74-18D8-4EC4-AE12-5C64B4F4A874}"/>
              </a:ext>
            </a:extLst>
          </p:cNvPr>
          <p:cNvSpPr>
            <a:spLocks noGrp="1"/>
          </p:cNvSpPr>
          <p:nvPr>
            <p:ph type="title"/>
          </p:nvPr>
        </p:nvSpPr>
        <p:spPr/>
        <p:txBody>
          <a:bodyPr/>
          <a:lstStyle/>
          <a:p>
            <a:r>
              <a:rPr lang="es-ES" b="0" dirty="0"/>
              <a:t>Audiometría tonal</a:t>
            </a:r>
            <a:endParaRPr lang="es-CO" b="0" dirty="0"/>
          </a:p>
        </p:txBody>
      </p:sp>
      <p:pic>
        <p:nvPicPr>
          <p:cNvPr id="5" name="Imagen 4">
            <a:extLst>
              <a:ext uri="{FF2B5EF4-FFF2-40B4-BE49-F238E27FC236}">
                <a16:creationId xmlns:a16="http://schemas.microsoft.com/office/drawing/2014/main" id="{EF033FC4-6BF6-4841-BD48-48C97445516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80878" y="788038"/>
            <a:ext cx="5496220" cy="5704837"/>
          </a:xfrm>
          <a:prstGeom prst="rect">
            <a:avLst/>
          </a:prstGeom>
        </p:spPr>
      </p:pic>
    </p:spTree>
    <p:extLst>
      <p:ext uri="{BB962C8B-B14F-4D97-AF65-F5344CB8AC3E}">
        <p14:creationId xmlns:p14="http://schemas.microsoft.com/office/powerpoint/2010/main" val="38382920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567C74-18D8-4EC4-AE12-5C64B4F4A874}"/>
              </a:ext>
            </a:extLst>
          </p:cNvPr>
          <p:cNvSpPr>
            <a:spLocks noGrp="1"/>
          </p:cNvSpPr>
          <p:nvPr>
            <p:ph type="title"/>
          </p:nvPr>
        </p:nvSpPr>
        <p:spPr/>
        <p:txBody>
          <a:bodyPr/>
          <a:lstStyle/>
          <a:p>
            <a:r>
              <a:rPr lang="es-ES" b="0" dirty="0"/>
              <a:t>Audiometría tonal</a:t>
            </a:r>
            <a:endParaRPr lang="es-CO" b="0" dirty="0"/>
          </a:p>
        </p:txBody>
      </p:sp>
      <p:sp>
        <p:nvSpPr>
          <p:cNvPr id="4" name="CuadroTexto 3">
            <a:extLst>
              <a:ext uri="{FF2B5EF4-FFF2-40B4-BE49-F238E27FC236}">
                <a16:creationId xmlns:a16="http://schemas.microsoft.com/office/drawing/2014/main" id="{628CAA0E-0F69-475D-9CF5-F83A6CBF12FD}"/>
              </a:ext>
            </a:extLst>
          </p:cNvPr>
          <p:cNvSpPr txBox="1"/>
          <p:nvPr/>
        </p:nvSpPr>
        <p:spPr>
          <a:xfrm>
            <a:off x="5867689" y="1125806"/>
            <a:ext cx="6011693" cy="369332"/>
          </a:xfrm>
          <a:prstGeom prst="rect">
            <a:avLst/>
          </a:prstGeom>
          <a:noFill/>
        </p:spPr>
        <p:txBody>
          <a:bodyPr wrap="square" rtlCol="0">
            <a:spAutoFit/>
          </a:bodyPr>
          <a:lstStyle/>
          <a:p>
            <a:pPr algn="ctr"/>
            <a:r>
              <a:rPr lang="es-ES" b="1" dirty="0">
                <a:solidFill>
                  <a:schemeClr val="accent1">
                    <a:lumMod val="50000"/>
                  </a:schemeClr>
                </a:solidFill>
                <a:latin typeface="Montserrat" panose="00000500000000000000" pitchFamily="2" charset="0"/>
              </a:rPr>
              <a:t>Determinar la perdida auditiva</a:t>
            </a:r>
            <a:endParaRPr lang="es-CO" b="1" dirty="0">
              <a:solidFill>
                <a:schemeClr val="accent1">
                  <a:lumMod val="50000"/>
                </a:schemeClr>
              </a:solidFill>
              <a:latin typeface="Montserrat" panose="00000500000000000000" pitchFamily="2" charset="0"/>
            </a:endParaRPr>
          </a:p>
        </p:txBody>
      </p:sp>
      <p:pic>
        <p:nvPicPr>
          <p:cNvPr id="6" name="Imagen 5">
            <a:extLst>
              <a:ext uri="{FF2B5EF4-FFF2-40B4-BE49-F238E27FC236}">
                <a16:creationId xmlns:a16="http://schemas.microsoft.com/office/drawing/2014/main" id="{774451BE-5C70-4008-9663-78CF5D5DF77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22252" y="1495138"/>
            <a:ext cx="5580511" cy="5297548"/>
          </a:xfrm>
          <a:prstGeom prst="rect">
            <a:avLst/>
          </a:prstGeom>
        </p:spPr>
      </p:pic>
    </p:spTree>
    <p:extLst>
      <p:ext uri="{BB962C8B-B14F-4D97-AF65-F5344CB8AC3E}">
        <p14:creationId xmlns:p14="http://schemas.microsoft.com/office/powerpoint/2010/main" val="22242166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173D00-B5EC-4A33-A8F7-5345961B4522}"/>
              </a:ext>
            </a:extLst>
          </p:cNvPr>
          <p:cNvSpPr>
            <a:spLocks noGrp="1"/>
          </p:cNvSpPr>
          <p:nvPr>
            <p:ph type="title"/>
          </p:nvPr>
        </p:nvSpPr>
        <p:spPr/>
        <p:txBody>
          <a:bodyPr/>
          <a:lstStyle/>
          <a:p>
            <a:r>
              <a:rPr lang="es-ES" b="0" dirty="0"/>
              <a:t>Logoaudiometría</a:t>
            </a:r>
            <a:endParaRPr lang="es-CO" b="0" dirty="0"/>
          </a:p>
        </p:txBody>
      </p:sp>
      <p:sp>
        <p:nvSpPr>
          <p:cNvPr id="7" name="CuadroTexto 6">
            <a:extLst>
              <a:ext uri="{FF2B5EF4-FFF2-40B4-BE49-F238E27FC236}">
                <a16:creationId xmlns:a16="http://schemas.microsoft.com/office/drawing/2014/main" id="{C87F966A-1400-4E1D-896C-78A945E97079}"/>
              </a:ext>
            </a:extLst>
          </p:cNvPr>
          <p:cNvSpPr txBox="1"/>
          <p:nvPr/>
        </p:nvSpPr>
        <p:spPr>
          <a:xfrm>
            <a:off x="6595672" y="1690688"/>
            <a:ext cx="5122546" cy="1569660"/>
          </a:xfrm>
          <a:prstGeom prst="rect">
            <a:avLst/>
          </a:prstGeom>
          <a:noFill/>
        </p:spPr>
        <p:txBody>
          <a:bodyPr wrap="square" rtlCol="0">
            <a:spAutoFit/>
          </a:bodyPr>
          <a:lstStyle/>
          <a:p>
            <a:r>
              <a:rPr lang="es-ES" sz="1600" dirty="0">
                <a:solidFill>
                  <a:schemeClr val="accent1">
                    <a:lumMod val="50000"/>
                  </a:schemeClr>
                </a:solidFill>
                <a:latin typeface="Montserrat" panose="00000500000000000000" pitchFamily="2" charset="0"/>
              </a:rPr>
              <a:t>Es la medición del umbral de discriminación del lenguaje utilizando como estimulo palabras fonéticamente balanceadas.</a:t>
            </a:r>
          </a:p>
          <a:p>
            <a:pPr marL="285750" indent="-285750">
              <a:buFont typeface="Wingdings" panose="05000000000000000000" pitchFamily="2" charset="2"/>
              <a:buChar char="ü"/>
            </a:pPr>
            <a:r>
              <a:rPr lang="es-ES" sz="1600" dirty="0">
                <a:solidFill>
                  <a:schemeClr val="accent1">
                    <a:lumMod val="50000"/>
                  </a:schemeClr>
                </a:solidFill>
                <a:latin typeface="Montserrat" panose="00000500000000000000" pitchFamily="2" charset="0"/>
              </a:rPr>
              <a:t>Porcentaje de discriminación: valor más alto alcanzado por el sujeto. </a:t>
            </a:r>
          </a:p>
          <a:p>
            <a:pPr marL="285750" indent="-285750">
              <a:buFont typeface="Wingdings" panose="05000000000000000000" pitchFamily="2" charset="2"/>
              <a:buChar char="ü"/>
            </a:pPr>
            <a:r>
              <a:rPr lang="es-ES" sz="1600" b="1" dirty="0">
                <a:solidFill>
                  <a:schemeClr val="accent1">
                    <a:lumMod val="50000"/>
                  </a:schemeClr>
                </a:solidFill>
                <a:latin typeface="Montserrat" panose="00000500000000000000" pitchFamily="2" charset="0"/>
              </a:rPr>
              <a:t>Coclear vs </a:t>
            </a:r>
            <a:r>
              <a:rPr lang="es-ES" sz="1600" b="1" dirty="0" err="1">
                <a:solidFill>
                  <a:schemeClr val="accent1">
                    <a:lumMod val="50000"/>
                  </a:schemeClr>
                </a:solidFill>
                <a:latin typeface="Montserrat" panose="00000500000000000000" pitchFamily="2" charset="0"/>
              </a:rPr>
              <a:t>retrococlear</a:t>
            </a:r>
            <a:r>
              <a:rPr lang="es-ES" sz="1600" b="1" dirty="0">
                <a:solidFill>
                  <a:schemeClr val="accent1">
                    <a:lumMod val="50000"/>
                  </a:schemeClr>
                </a:solidFill>
                <a:latin typeface="Montserrat" panose="00000500000000000000" pitchFamily="2" charset="0"/>
              </a:rPr>
              <a:t> (efecto Roll </a:t>
            </a:r>
            <a:r>
              <a:rPr lang="es-ES" sz="1600" b="1" dirty="0" err="1">
                <a:solidFill>
                  <a:schemeClr val="accent1">
                    <a:lumMod val="50000"/>
                  </a:schemeClr>
                </a:solidFill>
                <a:latin typeface="Montserrat" panose="00000500000000000000" pitchFamily="2" charset="0"/>
              </a:rPr>
              <a:t>over</a:t>
            </a:r>
            <a:r>
              <a:rPr lang="es-ES" sz="1600" b="1" dirty="0">
                <a:solidFill>
                  <a:schemeClr val="accent1">
                    <a:lumMod val="50000"/>
                  </a:schemeClr>
                </a:solidFill>
                <a:latin typeface="Montserrat" panose="00000500000000000000" pitchFamily="2" charset="0"/>
              </a:rPr>
              <a:t>).</a:t>
            </a:r>
          </a:p>
        </p:txBody>
      </p:sp>
      <p:pic>
        <p:nvPicPr>
          <p:cNvPr id="9" name="Imagen 8">
            <a:extLst>
              <a:ext uri="{FF2B5EF4-FFF2-40B4-BE49-F238E27FC236}">
                <a16:creationId xmlns:a16="http://schemas.microsoft.com/office/drawing/2014/main" id="{4DDFFAB7-DC64-4908-B7EC-3505FFF3EBA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209402" y="3429000"/>
            <a:ext cx="6623647" cy="3063875"/>
          </a:xfrm>
          <a:prstGeom prst="rect">
            <a:avLst/>
          </a:prstGeom>
        </p:spPr>
      </p:pic>
    </p:spTree>
    <p:extLst>
      <p:ext uri="{BB962C8B-B14F-4D97-AF65-F5344CB8AC3E}">
        <p14:creationId xmlns:p14="http://schemas.microsoft.com/office/powerpoint/2010/main" val="37325094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04E204-A192-4FA7-9921-0D29D68D3DBD}"/>
              </a:ext>
            </a:extLst>
          </p:cNvPr>
          <p:cNvSpPr>
            <a:spLocks noGrp="1"/>
          </p:cNvSpPr>
          <p:nvPr>
            <p:ph type="title"/>
          </p:nvPr>
        </p:nvSpPr>
        <p:spPr/>
        <p:txBody>
          <a:bodyPr/>
          <a:lstStyle/>
          <a:p>
            <a:r>
              <a:rPr lang="es-ES" b="0" dirty="0" err="1"/>
              <a:t>Impedanciometría</a:t>
            </a:r>
            <a:endParaRPr lang="es-CO" b="0" dirty="0"/>
          </a:p>
        </p:txBody>
      </p:sp>
      <p:pic>
        <p:nvPicPr>
          <p:cNvPr id="5" name="Marcador de contenido 4">
            <a:extLst>
              <a:ext uri="{FF2B5EF4-FFF2-40B4-BE49-F238E27FC236}">
                <a16:creationId xmlns:a16="http://schemas.microsoft.com/office/drawing/2014/main" id="{EEBBAAD9-F8A3-416C-ABB8-583B22E6B4C5}"/>
              </a:ext>
            </a:extLst>
          </p:cNvPr>
          <p:cNvPicPr>
            <a:picLocks noGrp="1" noChangeAspect="1"/>
          </p:cNvPicPr>
          <p:nvPr>
            <p:ph sz="quarter" idx="4"/>
          </p:nvPr>
        </p:nvPicPr>
        <p:blipFill>
          <a:blip r:embed="rId3"/>
          <a:stretch>
            <a:fillRect/>
          </a:stretch>
        </p:blipFill>
        <p:spPr>
          <a:xfrm>
            <a:off x="5745891" y="3002760"/>
            <a:ext cx="5760243" cy="3442238"/>
          </a:xfrm>
          <a:prstGeom prst="rect">
            <a:avLst/>
          </a:prstGeom>
        </p:spPr>
      </p:pic>
      <p:sp>
        <p:nvSpPr>
          <p:cNvPr id="8" name="CuadroTexto 7">
            <a:extLst>
              <a:ext uri="{FF2B5EF4-FFF2-40B4-BE49-F238E27FC236}">
                <a16:creationId xmlns:a16="http://schemas.microsoft.com/office/drawing/2014/main" id="{25E2BCD6-D70E-4718-8274-AAE2D6457B79}"/>
              </a:ext>
            </a:extLst>
          </p:cNvPr>
          <p:cNvSpPr txBox="1"/>
          <p:nvPr/>
        </p:nvSpPr>
        <p:spPr>
          <a:xfrm>
            <a:off x="5899813" y="1738102"/>
            <a:ext cx="5606321" cy="1015663"/>
          </a:xfrm>
          <a:prstGeom prst="rect">
            <a:avLst/>
          </a:prstGeom>
          <a:noFill/>
        </p:spPr>
        <p:txBody>
          <a:bodyPr wrap="square" rtlCol="0">
            <a:spAutoFit/>
          </a:bodyPr>
          <a:lstStyle/>
          <a:p>
            <a:r>
              <a:rPr lang="es-ES" sz="1500" dirty="0">
                <a:solidFill>
                  <a:schemeClr val="accent1">
                    <a:lumMod val="50000"/>
                  </a:schemeClr>
                </a:solidFill>
                <a:latin typeface="Montserrat" panose="00000500000000000000" pitchFamily="2" charset="0"/>
              </a:rPr>
              <a:t>Es la resistencia al movimiento vibratorio ocasionado por desplazamiento de volumen, presión sonora y elasticidad de la superficie en un medio de transmisión sonora.</a:t>
            </a:r>
          </a:p>
        </p:txBody>
      </p:sp>
    </p:spTree>
    <p:extLst>
      <p:ext uri="{BB962C8B-B14F-4D97-AF65-F5344CB8AC3E}">
        <p14:creationId xmlns:p14="http://schemas.microsoft.com/office/powerpoint/2010/main" val="23134065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04E204-A192-4FA7-9921-0D29D68D3DBD}"/>
              </a:ext>
            </a:extLst>
          </p:cNvPr>
          <p:cNvSpPr>
            <a:spLocks noGrp="1"/>
          </p:cNvSpPr>
          <p:nvPr>
            <p:ph type="title"/>
          </p:nvPr>
        </p:nvSpPr>
        <p:spPr/>
        <p:txBody>
          <a:bodyPr/>
          <a:lstStyle/>
          <a:p>
            <a:r>
              <a:rPr lang="es-ES" b="0" dirty="0"/>
              <a:t>Reflejo acústico</a:t>
            </a:r>
            <a:endParaRPr lang="es-CO" b="0" dirty="0"/>
          </a:p>
        </p:txBody>
      </p:sp>
      <p:pic>
        <p:nvPicPr>
          <p:cNvPr id="7" name="Imagen 6">
            <a:extLst>
              <a:ext uri="{FF2B5EF4-FFF2-40B4-BE49-F238E27FC236}">
                <a16:creationId xmlns:a16="http://schemas.microsoft.com/office/drawing/2014/main" id="{C610401D-0D04-496E-8D76-26DAD8B78CA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912624" y="1027906"/>
            <a:ext cx="4646951" cy="3136145"/>
          </a:xfrm>
          <a:prstGeom prst="rect">
            <a:avLst/>
          </a:prstGeom>
        </p:spPr>
      </p:pic>
      <p:pic>
        <p:nvPicPr>
          <p:cNvPr id="10" name="Imagen 9">
            <a:extLst>
              <a:ext uri="{FF2B5EF4-FFF2-40B4-BE49-F238E27FC236}">
                <a16:creationId xmlns:a16="http://schemas.microsoft.com/office/drawing/2014/main" id="{698593AB-A6AA-4034-B995-7E2A7BC02F5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998691" y="4484193"/>
            <a:ext cx="4232223" cy="2008682"/>
          </a:xfrm>
          <a:prstGeom prst="rect">
            <a:avLst/>
          </a:prstGeom>
        </p:spPr>
      </p:pic>
    </p:spTree>
    <p:extLst>
      <p:ext uri="{BB962C8B-B14F-4D97-AF65-F5344CB8AC3E}">
        <p14:creationId xmlns:p14="http://schemas.microsoft.com/office/powerpoint/2010/main" val="2297295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972DA3D6-3A06-4143-B327-4DDB8177EF82}"/>
              </a:ext>
            </a:extLst>
          </p:cNvPr>
          <p:cNvSpPr>
            <a:spLocks noGrp="1"/>
          </p:cNvSpPr>
          <p:nvPr>
            <p:ph type="title"/>
          </p:nvPr>
        </p:nvSpPr>
        <p:spPr/>
        <p:txBody>
          <a:bodyPr/>
          <a:lstStyle/>
          <a:p>
            <a:r>
              <a:rPr lang="es-ES" b="0" dirty="0">
                <a:solidFill>
                  <a:srgbClr val="00B0AC"/>
                </a:solidFill>
              </a:rPr>
              <a:t>Generalidades</a:t>
            </a:r>
            <a:endParaRPr lang="es-CO" b="0" dirty="0">
              <a:solidFill>
                <a:srgbClr val="00B0AC"/>
              </a:solidFill>
            </a:endParaRPr>
          </a:p>
        </p:txBody>
      </p:sp>
      <p:sp>
        <p:nvSpPr>
          <p:cNvPr id="7" name="Marcador de contenido 6">
            <a:extLst>
              <a:ext uri="{FF2B5EF4-FFF2-40B4-BE49-F238E27FC236}">
                <a16:creationId xmlns:a16="http://schemas.microsoft.com/office/drawing/2014/main" id="{34A71BEC-680A-4AB6-84EB-01A6442F9721}"/>
              </a:ext>
            </a:extLst>
          </p:cNvPr>
          <p:cNvSpPr>
            <a:spLocks noGrp="1"/>
          </p:cNvSpPr>
          <p:nvPr>
            <p:ph sz="quarter" idx="4"/>
          </p:nvPr>
        </p:nvSpPr>
        <p:spPr>
          <a:xfrm>
            <a:off x="4638436" y="1780642"/>
            <a:ext cx="6793327" cy="4660223"/>
          </a:xfrm>
        </p:spPr>
        <p:txBody>
          <a:bodyPr>
            <a:noAutofit/>
          </a:bodyPr>
          <a:lstStyle/>
          <a:p>
            <a:pPr marL="0" indent="0">
              <a:buNone/>
            </a:pPr>
            <a:r>
              <a:rPr lang="es-ES" sz="1600" b="1" dirty="0">
                <a:solidFill>
                  <a:schemeClr val="accent1">
                    <a:lumMod val="50000"/>
                  </a:schemeClr>
                </a:solidFill>
              </a:rPr>
              <a:t>Epidemiología</a:t>
            </a:r>
          </a:p>
          <a:p>
            <a:r>
              <a:rPr lang="es-ES" sz="1600" dirty="0"/>
              <a:t>Incidencia de hipoacusia infantil se estima en </a:t>
            </a:r>
            <a:r>
              <a:rPr lang="es-ES" sz="1600" b="1" dirty="0"/>
              <a:t>1 a 6 </a:t>
            </a:r>
            <a:r>
              <a:rPr lang="es-ES" sz="1600" dirty="0"/>
              <a:t>por </a:t>
            </a:r>
            <a:r>
              <a:rPr lang="es-ES" sz="1600" b="1" dirty="0"/>
              <a:t>1000</a:t>
            </a:r>
            <a:r>
              <a:rPr lang="es-ES" sz="1600" dirty="0"/>
              <a:t> recién nacidos. </a:t>
            </a:r>
          </a:p>
          <a:p>
            <a:r>
              <a:rPr lang="es-ES" sz="1600" dirty="0"/>
              <a:t>Aproximadamente 3% de los niños y adolescentes experimentan pérdida de audición.</a:t>
            </a:r>
          </a:p>
          <a:p>
            <a:r>
              <a:rPr lang="es-ES" sz="1600" b="1" dirty="0"/>
              <a:t>15% </a:t>
            </a:r>
            <a:r>
              <a:rPr lang="es-ES" sz="1600" dirty="0"/>
              <a:t>población adulta de EE.UU tienen algún grado de pérdida auditiva. </a:t>
            </a:r>
          </a:p>
          <a:p>
            <a:pPr marL="0" indent="0">
              <a:buNone/>
            </a:pPr>
            <a:endParaRPr lang="es-ES" sz="1600" dirty="0"/>
          </a:p>
          <a:p>
            <a:r>
              <a:rPr lang="es-ES" sz="1600" b="1" dirty="0">
                <a:solidFill>
                  <a:srgbClr val="002060"/>
                </a:solidFill>
              </a:rPr>
              <a:t>Es más común en:  </a:t>
            </a:r>
            <a:r>
              <a:rPr lang="es-ES" sz="1600" dirty="0">
                <a:solidFill>
                  <a:srgbClr val="002060"/>
                </a:solidFill>
              </a:rPr>
              <a:t>adultos mayores (50%  adultos de 70 años y 80% de ≥ 85 años).</a:t>
            </a:r>
          </a:p>
          <a:p>
            <a:pPr marL="0" indent="0">
              <a:buNone/>
            </a:pPr>
            <a:r>
              <a:rPr lang="es-ES" sz="1600" dirty="0"/>
              <a:t>La hipoacusia se detecta y se trata poco. </a:t>
            </a:r>
          </a:p>
          <a:p>
            <a:r>
              <a:rPr lang="es-ES" sz="1600" b="1" dirty="0"/>
              <a:t>1/3</a:t>
            </a:r>
            <a:r>
              <a:rPr lang="es-ES" sz="1600" dirty="0"/>
              <a:t> personas con pérdida auditiva autoinformada se han sometido a una prueba de audición.</a:t>
            </a:r>
          </a:p>
          <a:p>
            <a:r>
              <a:rPr lang="es-ES" sz="1600" b="1" dirty="0"/>
              <a:t>15% </a:t>
            </a:r>
            <a:r>
              <a:rPr lang="es-ES" sz="1600" dirty="0"/>
              <a:t>de las </a:t>
            </a:r>
            <a:r>
              <a:rPr lang="es-ES" sz="1600" dirty="0">
                <a:solidFill>
                  <a:srgbClr val="002060"/>
                </a:solidFill>
              </a:rPr>
              <a:t>personas elegibles para audífonos los usa constantemente.</a:t>
            </a:r>
          </a:p>
          <a:p>
            <a:pPr marL="0" indent="0">
              <a:buNone/>
            </a:pPr>
            <a:endParaRPr lang="es-CO" sz="1600" dirty="0"/>
          </a:p>
        </p:txBody>
      </p:sp>
      <p:sp>
        <p:nvSpPr>
          <p:cNvPr id="8" name="CuadroTexto 7">
            <a:extLst>
              <a:ext uri="{FF2B5EF4-FFF2-40B4-BE49-F238E27FC236}">
                <a16:creationId xmlns:a16="http://schemas.microsoft.com/office/drawing/2014/main" id="{6CE73498-7FE1-4E11-9F6C-6C5632BC6F5E}"/>
              </a:ext>
            </a:extLst>
          </p:cNvPr>
          <p:cNvSpPr txBox="1"/>
          <p:nvPr/>
        </p:nvSpPr>
        <p:spPr>
          <a:xfrm>
            <a:off x="9715155" y="6611779"/>
            <a:ext cx="2778534" cy="246221"/>
          </a:xfrm>
          <a:prstGeom prst="rect">
            <a:avLst/>
          </a:prstGeom>
          <a:noFill/>
        </p:spPr>
        <p:txBody>
          <a:bodyPr wrap="square" rtlCol="0">
            <a:spAutoFit/>
          </a:bodyPr>
          <a:lstStyle/>
          <a:p>
            <a:pPr algn="ctr"/>
            <a:r>
              <a:rPr lang="pt-BR" sz="1000" b="0" i="1" dirty="0" err="1">
                <a:solidFill>
                  <a:srgbClr val="002060"/>
                </a:solidFill>
                <a:effectLst/>
                <a:latin typeface="Montserrat" panose="00000500000000000000" pitchFamily="2" charset="0"/>
              </a:rPr>
              <a:t>Prim</a:t>
            </a:r>
            <a:r>
              <a:rPr lang="pt-BR" sz="1000" b="0" i="1" dirty="0">
                <a:solidFill>
                  <a:srgbClr val="002060"/>
                </a:solidFill>
                <a:effectLst/>
                <a:latin typeface="Montserrat" panose="00000500000000000000" pitchFamily="2" charset="0"/>
              </a:rPr>
              <a:t> </a:t>
            </a:r>
            <a:r>
              <a:rPr lang="pt-BR" sz="1000" b="0" i="1" dirty="0" err="1">
                <a:solidFill>
                  <a:srgbClr val="002060"/>
                </a:solidFill>
                <a:effectLst/>
                <a:latin typeface="Montserrat" panose="00000500000000000000" pitchFamily="2" charset="0"/>
              </a:rPr>
              <a:t>Care</a:t>
            </a:r>
            <a:r>
              <a:rPr lang="pt-BR" sz="1000" b="0" i="1" dirty="0">
                <a:solidFill>
                  <a:srgbClr val="002060"/>
                </a:solidFill>
                <a:effectLst/>
                <a:latin typeface="Montserrat" panose="00000500000000000000" pitchFamily="2" charset="0"/>
              </a:rPr>
              <a:t>. 2014 Mar;41(1):19-31.</a:t>
            </a:r>
            <a:endParaRPr lang="es-CO" sz="1000" i="1" dirty="0">
              <a:solidFill>
                <a:srgbClr val="002060"/>
              </a:solidFill>
              <a:latin typeface="Montserrat" panose="00000500000000000000" pitchFamily="2" charset="0"/>
            </a:endParaRPr>
          </a:p>
        </p:txBody>
      </p:sp>
    </p:spTree>
    <p:extLst>
      <p:ext uri="{BB962C8B-B14F-4D97-AF65-F5344CB8AC3E}">
        <p14:creationId xmlns:p14="http://schemas.microsoft.com/office/powerpoint/2010/main" val="11038057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85206C-67A2-42D9-8254-F39CD6C25A7D}"/>
              </a:ext>
            </a:extLst>
          </p:cNvPr>
          <p:cNvSpPr>
            <a:spLocks noGrp="1"/>
          </p:cNvSpPr>
          <p:nvPr>
            <p:ph type="title"/>
          </p:nvPr>
        </p:nvSpPr>
        <p:spPr/>
        <p:txBody>
          <a:bodyPr/>
          <a:lstStyle/>
          <a:p>
            <a:r>
              <a:rPr lang="es-ES" b="0" dirty="0"/>
              <a:t>Pruebas objetivas</a:t>
            </a:r>
            <a:endParaRPr lang="es-CO" b="0" dirty="0"/>
          </a:p>
        </p:txBody>
      </p:sp>
      <p:sp>
        <p:nvSpPr>
          <p:cNvPr id="4" name="Marcador de contenido 3">
            <a:extLst>
              <a:ext uri="{FF2B5EF4-FFF2-40B4-BE49-F238E27FC236}">
                <a16:creationId xmlns:a16="http://schemas.microsoft.com/office/drawing/2014/main" id="{C501A19A-4C47-40DB-818F-35864FE0BB09}"/>
              </a:ext>
            </a:extLst>
          </p:cNvPr>
          <p:cNvSpPr>
            <a:spLocks noGrp="1"/>
          </p:cNvSpPr>
          <p:nvPr>
            <p:ph sz="quarter" idx="4"/>
          </p:nvPr>
        </p:nvSpPr>
        <p:spPr>
          <a:xfrm>
            <a:off x="5398673" y="1765333"/>
            <a:ext cx="6793327" cy="3684588"/>
          </a:xfrm>
        </p:spPr>
        <p:txBody>
          <a:bodyPr>
            <a:normAutofit/>
          </a:bodyPr>
          <a:lstStyle/>
          <a:p>
            <a:pPr marL="0" indent="0">
              <a:buNone/>
            </a:pPr>
            <a:r>
              <a:rPr lang="es-ES" sz="1600" b="1" dirty="0">
                <a:solidFill>
                  <a:schemeClr val="accent1">
                    <a:lumMod val="50000"/>
                  </a:schemeClr>
                </a:solidFill>
              </a:rPr>
              <a:t>Electrodiagnóstico</a:t>
            </a:r>
          </a:p>
          <a:p>
            <a:r>
              <a:rPr lang="es-ES" sz="1600" dirty="0" err="1"/>
              <a:t>Otoemisiones</a:t>
            </a:r>
            <a:r>
              <a:rPr lang="es-ES" sz="1600" dirty="0"/>
              <a:t> acústicas.</a:t>
            </a:r>
          </a:p>
          <a:p>
            <a:r>
              <a:rPr lang="es-ES" sz="1600" dirty="0"/>
              <a:t>Potenciales evocados auditivos del tronco cerebral.</a:t>
            </a:r>
          </a:p>
          <a:p>
            <a:r>
              <a:rPr lang="es-ES" sz="1600" dirty="0"/>
              <a:t>Potenciales evocados auditivos de estado estable.</a:t>
            </a:r>
          </a:p>
          <a:p>
            <a:endParaRPr lang="es-ES" sz="1600" dirty="0"/>
          </a:p>
          <a:p>
            <a:endParaRPr lang="es-ES" sz="1600" dirty="0"/>
          </a:p>
          <a:p>
            <a:endParaRPr lang="es-CO" sz="1600" dirty="0"/>
          </a:p>
        </p:txBody>
      </p:sp>
      <p:pic>
        <p:nvPicPr>
          <p:cNvPr id="3" name="Imagen 2">
            <a:extLst>
              <a:ext uri="{FF2B5EF4-FFF2-40B4-BE49-F238E27FC236}">
                <a16:creationId xmlns:a16="http://schemas.microsoft.com/office/drawing/2014/main" id="{E420ACDC-1034-4563-8A4F-85A85FA5402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46164" y="3254430"/>
            <a:ext cx="5078087" cy="3238445"/>
          </a:xfrm>
          <a:prstGeom prst="rect">
            <a:avLst/>
          </a:prstGeom>
        </p:spPr>
      </p:pic>
    </p:spTree>
    <p:extLst>
      <p:ext uri="{BB962C8B-B14F-4D97-AF65-F5344CB8AC3E}">
        <p14:creationId xmlns:p14="http://schemas.microsoft.com/office/powerpoint/2010/main" val="37823675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7E4AC2-2943-45C5-8205-A80D0A53F1CF}"/>
              </a:ext>
            </a:extLst>
          </p:cNvPr>
          <p:cNvSpPr>
            <a:spLocks noGrp="1"/>
          </p:cNvSpPr>
          <p:nvPr>
            <p:ph type="title"/>
          </p:nvPr>
        </p:nvSpPr>
        <p:spPr/>
        <p:txBody>
          <a:bodyPr/>
          <a:lstStyle/>
          <a:p>
            <a:r>
              <a:rPr lang="es-ES" b="0" dirty="0"/>
              <a:t>Tamizaje neonatal</a:t>
            </a:r>
            <a:endParaRPr lang="es-CO" b="0" dirty="0"/>
          </a:p>
        </p:txBody>
      </p:sp>
      <p:pic>
        <p:nvPicPr>
          <p:cNvPr id="5" name="Imagen 4">
            <a:extLst>
              <a:ext uri="{FF2B5EF4-FFF2-40B4-BE49-F238E27FC236}">
                <a16:creationId xmlns:a16="http://schemas.microsoft.com/office/drawing/2014/main" id="{CD2D9F80-DCF3-4852-8A27-69964C4D4B6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261983" y="2102557"/>
            <a:ext cx="7827380" cy="4474294"/>
          </a:xfrm>
          <a:prstGeom prst="rect">
            <a:avLst/>
          </a:prstGeom>
        </p:spPr>
      </p:pic>
    </p:spTree>
    <p:extLst>
      <p:ext uri="{BB962C8B-B14F-4D97-AF65-F5344CB8AC3E}">
        <p14:creationId xmlns:p14="http://schemas.microsoft.com/office/powerpoint/2010/main" val="9840585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7E4AC2-2943-45C5-8205-A80D0A53F1CF}"/>
              </a:ext>
            </a:extLst>
          </p:cNvPr>
          <p:cNvSpPr>
            <a:spLocks noGrp="1"/>
          </p:cNvSpPr>
          <p:nvPr>
            <p:ph type="title"/>
          </p:nvPr>
        </p:nvSpPr>
        <p:spPr/>
        <p:txBody>
          <a:bodyPr/>
          <a:lstStyle/>
          <a:p>
            <a:r>
              <a:rPr lang="es-ES" b="0" dirty="0"/>
              <a:t>Tamizaje neonatal</a:t>
            </a:r>
            <a:endParaRPr lang="es-CO" b="0" dirty="0"/>
          </a:p>
        </p:txBody>
      </p:sp>
      <p:pic>
        <p:nvPicPr>
          <p:cNvPr id="4" name="Imagen 3">
            <a:extLst>
              <a:ext uri="{FF2B5EF4-FFF2-40B4-BE49-F238E27FC236}">
                <a16:creationId xmlns:a16="http://schemas.microsoft.com/office/drawing/2014/main" id="{BD40F3A4-538C-4BB7-AE54-53B88A21DCF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869463" y="2092698"/>
            <a:ext cx="7322537" cy="3729249"/>
          </a:xfrm>
          <a:prstGeom prst="rect">
            <a:avLst/>
          </a:prstGeom>
        </p:spPr>
      </p:pic>
    </p:spTree>
    <p:extLst>
      <p:ext uri="{BB962C8B-B14F-4D97-AF65-F5344CB8AC3E}">
        <p14:creationId xmlns:p14="http://schemas.microsoft.com/office/powerpoint/2010/main" val="1525703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7E4AC2-2943-45C5-8205-A80D0A53F1CF}"/>
              </a:ext>
            </a:extLst>
          </p:cNvPr>
          <p:cNvSpPr>
            <a:spLocks noGrp="1"/>
          </p:cNvSpPr>
          <p:nvPr>
            <p:ph type="title"/>
          </p:nvPr>
        </p:nvSpPr>
        <p:spPr/>
        <p:txBody>
          <a:bodyPr/>
          <a:lstStyle/>
          <a:p>
            <a:r>
              <a:rPr lang="es-ES" b="0" dirty="0"/>
              <a:t>Tamizaje neonatal</a:t>
            </a:r>
            <a:endParaRPr lang="es-CO" b="0" dirty="0"/>
          </a:p>
        </p:txBody>
      </p:sp>
      <p:pic>
        <p:nvPicPr>
          <p:cNvPr id="3" name="Imagen 2">
            <a:extLst>
              <a:ext uri="{FF2B5EF4-FFF2-40B4-BE49-F238E27FC236}">
                <a16:creationId xmlns:a16="http://schemas.microsoft.com/office/drawing/2014/main" id="{AF2EC1F3-4AFF-4ED5-8AB9-4FEE5A2127D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77529" y="1690688"/>
            <a:ext cx="7175968" cy="4802187"/>
          </a:xfrm>
          <a:prstGeom prst="rect">
            <a:avLst/>
          </a:prstGeom>
        </p:spPr>
      </p:pic>
    </p:spTree>
    <p:extLst>
      <p:ext uri="{BB962C8B-B14F-4D97-AF65-F5344CB8AC3E}">
        <p14:creationId xmlns:p14="http://schemas.microsoft.com/office/powerpoint/2010/main" val="27813753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B142C9-86FF-4F2E-B595-730D6559AD77}"/>
              </a:ext>
            </a:extLst>
          </p:cNvPr>
          <p:cNvSpPr>
            <a:spLocks noGrp="1"/>
          </p:cNvSpPr>
          <p:nvPr>
            <p:ph type="title"/>
          </p:nvPr>
        </p:nvSpPr>
        <p:spPr/>
        <p:txBody>
          <a:bodyPr/>
          <a:lstStyle/>
          <a:p>
            <a:r>
              <a:rPr lang="es-ES" b="0" dirty="0"/>
              <a:t>Hipoacusia conductiva</a:t>
            </a:r>
            <a:endParaRPr lang="es-CO" b="0" dirty="0"/>
          </a:p>
        </p:txBody>
      </p:sp>
      <p:graphicFrame>
        <p:nvGraphicFramePr>
          <p:cNvPr id="5" name="Marcador de contenido 5">
            <a:extLst>
              <a:ext uri="{FF2B5EF4-FFF2-40B4-BE49-F238E27FC236}">
                <a16:creationId xmlns:a16="http://schemas.microsoft.com/office/drawing/2014/main" id="{53A4B18E-2A0A-4EEB-8445-D6F382E104D2}"/>
              </a:ext>
            </a:extLst>
          </p:cNvPr>
          <p:cNvGraphicFramePr>
            <a:graphicFrameLocks/>
          </p:cNvGraphicFramePr>
          <p:nvPr>
            <p:extLst>
              <p:ext uri="{D42A27DB-BD31-4B8C-83A1-F6EECF244321}">
                <p14:modId xmlns:p14="http://schemas.microsoft.com/office/powerpoint/2010/main" val="2378246332"/>
              </p:ext>
            </p:extLst>
          </p:nvPr>
        </p:nvGraphicFramePr>
        <p:xfrm>
          <a:off x="4591050" y="1385888"/>
          <a:ext cx="7562850" cy="5167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488931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C7D3C6-8476-4795-A7A6-4A627C944928}"/>
              </a:ext>
            </a:extLst>
          </p:cNvPr>
          <p:cNvSpPr>
            <a:spLocks noGrp="1"/>
          </p:cNvSpPr>
          <p:nvPr>
            <p:ph type="title"/>
          </p:nvPr>
        </p:nvSpPr>
        <p:spPr/>
        <p:txBody>
          <a:bodyPr/>
          <a:lstStyle/>
          <a:p>
            <a:r>
              <a:rPr lang="es-ES" b="0" dirty="0"/>
              <a:t>Hipoacusia conductiva</a:t>
            </a:r>
            <a:endParaRPr lang="es-CO" b="0" dirty="0"/>
          </a:p>
        </p:txBody>
      </p:sp>
      <p:sp>
        <p:nvSpPr>
          <p:cNvPr id="4" name="Marcador de contenido 3">
            <a:extLst>
              <a:ext uri="{FF2B5EF4-FFF2-40B4-BE49-F238E27FC236}">
                <a16:creationId xmlns:a16="http://schemas.microsoft.com/office/drawing/2014/main" id="{30D02F17-AB03-4F64-BAF9-D54E8A44A1DB}"/>
              </a:ext>
            </a:extLst>
          </p:cNvPr>
          <p:cNvSpPr>
            <a:spLocks noGrp="1"/>
          </p:cNvSpPr>
          <p:nvPr>
            <p:ph sz="quarter" idx="4"/>
          </p:nvPr>
        </p:nvSpPr>
        <p:spPr>
          <a:xfrm>
            <a:off x="5386096" y="1690688"/>
            <a:ext cx="6342517" cy="4671106"/>
          </a:xfrm>
        </p:spPr>
        <p:txBody>
          <a:bodyPr/>
          <a:lstStyle/>
          <a:p>
            <a:pPr marL="0" indent="0">
              <a:spcBef>
                <a:spcPts val="300"/>
              </a:spcBef>
              <a:buNone/>
            </a:pPr>
            <a:r>
              <a:rPr lang="es-ES" sz="1800" b="1" dirty="0"/>
              <a:t>Obstrucciones mecánicas</a:t>
            </a:r>
          </a:p>
          <a:p>
            <a:pPr>
              <a:spcBef>
                <a:spcPts val="300"/>
              </a:spcBef>
            </a:pPr>
            <a:r>
              <a:rPr lang="es-CO" sz="1800" dirty="0" err="1"/>
              <a:t>Microtía</a:t>
            </a:r>
            <a:r>
              <a:rPr lang="es-CO" sz="1800" dirty="0"/>
              <a:t>, anotia, atresia del CAE ( anomalías del oído medio)</a:t>
            </a:r>
          </a:p>
          <a:p>
            <a:pPr>
              <a:spcBef>
                <a:spcPts val="300"/>
              </a:spcBef>
            </a:pPr>
            <a:r>
              <a:rPr lang="es-CO" sz="1800" dirty="0"/>
              <a:t>Tapón de cerumen</a:t>
            </a:r>
          </a:p>
          <a:p>
            <a:pPr>
              <a:spcBef>
                <a:spcPts val="300"/>
              </a:spcBef>
            </a:pPr>
            <a:r>
              <a:rPr lang="es-CO" sz="1800" dirty="0"/>
              <a:t>Estenosis del CAE adquirida</a:t>
            </a:r>
          </a:p>
          <a:p>
            <a:pPr marL="0" indent="0">
              <a:spcBef>
                <a:spcPts val="300"/>
              </a:spcBef>
              <a:buNone/>
            </a:pPr>
            <a:r>
              <a:rPr lang="es-CO" sz="1800" b="1" dirty="0"/>
              <a:t>Infecciosa: </a:t>
            </a:r>
          </a:p>
          <a:p>
            <a:pPr>
              <a:spcBef>
                <a:spcPts val="300"/>
              </a:spcBef>
            </a:pPr>
            <a:r>
              <a:rPr lang="es-CO" sz="1800" dirty="0"/>
              <a:t>Otitis externa</a:t>
            </a:r>
          </a:p>
          <a:p>
            <a:pPr marL="0" indent="0">
              <a:spcBef>
                <a:spcPts val="300"/>
              </a:spcBef>
              <a:buNone/>
            </a:pPr>
            <a:r>
              <a:rPr lang="es-CO" sz="1800" b="1" dirty="0"/>
              <a:t>Tumores CAE</a:t>
            </a:r>
          </a:p>
          <a:p>
            <a:pPr>
              <a:spcBef>
                <a:spcPts val="0"/>
              </a:spcBef>
            </a:pPr>
            <a:endParaRPr lang="es-CO" dirty="0"/>
          </a:p>
          <a:p>
            <a:pPr>
              <a:spcBef>
                <a:spcPts val="0"/>
              </a:spcBef>
            </a:pPr>
            <a:endParaRPr lang="es-CO" dirty="0"/>
          </a:p>
        </p:txBody>
      </p:sp>
      <p:pic>
        <p:nvPicPr>
          <p:cNvPr id="6" name="Imagen 5">
            <a:extLst>
              <a:ext uri="{FF2B5EF4-FFF2-40B4-BE49-F238E27FC236}">
                <a16:creationId xmlns:a16="http://schemas.microsoft.com/office/drawing/2014/main" id="{26BCDFB4-F387-4224-AE5A-4571D13C85C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468922" y="4026241"/>
            <a:ext cx="2873828" cy="2611377"/>
          </a:xfrm>
          <a:prstGeom prst="rect">
            <a:avLst/>
          </a:prstGeom>
        </p:spPr>
      </p:pic>
      <p:pic>
        <p:nvPicPr>
          <p:cNvPr id="8" name="Imagen 7">
            <a:extLst>
              <a:ext uri="{FF2B5EF4-FFF2-40B4-BE49-F238E27FC236}">
                <a16:creationId xmlns:a16="http://schemas.microsoft.com/office/drawing/2014/main" id="{05343B8D-0779-41E0-BD3C-E60E9C76746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430362" y="4026241"/>
            <a:ext cx="3083647" cy="2611377"/>
          </a:xfrm>
          <a:prstGeom prst="rect">
            <a:avLst/>
          </a:prstGeom>
        </p:spPr>
      </p:pic>
    </p:spTree>
    <p:extLst>
      <p:ext uri="{BB962C8B-B14F-4D97-AF65-F5344CB8AC3E}">
        <p14:creationId xmlns:p14="http://schemas.microsoft.com/office/powerpoint/2010/main" val="18835107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3A3433-977E-4153-8D36-4A6A5C9874AF}"/>
              </a:ext>
            </a:extLst>
          </p:cNvPr>
          <p:cNvSpPr>
            <a:spLocks noGrp="1"/>
          </p:cNvSpPr>
          <p:nvPr>
            <p:ph type="title"/>
          </p:nvPr>
        </p:nvSpPr>
        <p:spPr>
          <a:xfrm>
            <a:off x="480919" y="-125378"/>
            <a:ext cx="7020893" cy="3141629"/>
          </a:xfrm>
        </p:spPr>
        <p:txBody>
          <a:bodyPr>
            <a:normAutofit/>
          </a:bodyPr>
          <a:lstStyle/>
          <a:p>
            <a:pPr algn="ctr"/>
            <a:r>
              <a:rPr lang="es-ES" b="0" dirty="0"/>
              <a:t>Lesiones del oído medio sin perforación </a:t>
            </a:r>
            <a:br>
              <a:rPr lang="es-ES" b="0" dirty="0"/>
            </a:br>
            <a:endParaRPr lang="es-CO" b="0" dirty="0"/>
          </a:p>
        </p:txBody>
      </p:sp>
      <p:sp>
        <p:nvSpPr>
          <p:cNvPr id="6" name="Marcador de contenido 3">
            <a:extLst>
              <a:ext uri="{FF2B5EF4-FFF2-40B4-BE49-F238E27FC236}">
                <a16:creationId xmlns:a16="http://schemas.microsoft.com/office/drawing/2014/main" id="{C827549E-16C4-4CB6-BB1E-987D3FF0C815}"/>
              </a:ext>
            </a:extLst>
          </p:cNvPr>
          <p:cNvSpPr txBox="1">
            <a:spLocks/>
          </p:cNvSpPr>
          <p:nvPr/>
        </p:nvSpPr>
        <p:spPr>
          <a:xfrm>
            <a:off x="6805247" y="1756002"/>
            <a:ext cx="5095265" cy="13255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0"/>
              </a:spcBef>
            </a:pPr>
            <a:r>
              <a:rPr lang="es-CO" dirty="0">
                <a:solidFill>
                  <a:srgbClr val="002060"/>
                </a:solidFill>
              </a:rPr>
              <a:t>Otitis media aguda</a:t>
            </a:r>
          </a:p>
          <a:p>
            <a:pPr algn="just">
              <a:spcBef>
                <a:spcPts val="0"/>
              </a:spcBef>
            </a:pPr>
            <a:r>
              <a:rPr lang="es-CO" dirty="0">
                <a:solidFill>
                  <a:srgbClr val="002060"/>
                </a:solidFill>
              </a:rPr>
              <a:t>Otitis media serosa ( niños)</a:t>
            </a:r>
          </a:p>
          <a:p>
            <a:pPr algn="just">
              <a:spcBef>
                <a:spcPts val="0"/>
              </a:spcBef>
            </a:pPr>
            <a:r>
              <a:rPr lang="es-CO" dirty="0">
                <a:solidFill>
                  <a:srgbClr val="002060"/>
                </a:solidFill>
              </a:rPr>
              <a:t>Tumores del oído medio</a:t>
            </a:r>
          </a:p>
          <a:p>
            <a:pPr algn="just">
              <a:spcBef>
                <a:spcPts val="0"/>
              </a:spcBef>
            </a:pPr>
            <a:endParaRPr lang="es-CO" dirty="0">
              <a:solidFill>
                <a:srgbClr val="002060"/>
              </a:solidFill>
            </a:endParaRPr>
          </a:p>
        </p:txBody>
      </p:sp>
      <p:pic>
        <p:nvPicPr>
          <p:cNvPr id="7" name="Imagen 6">
            <a:extLst>
              <a:ext uri="{FF2B5EF4-FFF2-40B4-BE49-F238E27FC236}">
                <a16:creationId xmlns:a16="http://schemas.microsoft.com/office/drawing/2014/main" id="{CEC302C1-903E-4E73-AD26-C42D37ACEC7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677545" y="2698071"/>
            <a:ext cx="2224915" cy="2067081"/>
          </a:xfrm>
          <a:prstGeom prst="rect">
            <a:avLst/>
          </a:prstGeom>
        </p:spPr>
      </p:pic>
      <p:pic>
        <p:nvPicPr>
          <p:cNvPr id="9" name="Imagen 8">
            <a:extLst>
              <a:ext uri="{FF2B5EF4-FFF2-40B4-BE49-F238E27FC236}">
                <a16:creationId xmlns:a16="http://schemas.microsoft.com/office/drawing/2014/main" id="{58781CB0-0F65-4713-835E-25F16920F9B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096000" y="2756757"/>
            <a:ext cx="2224914" cy="1949707"/>
          </a:xfrm>
          <a:prstGeom prst="rect">
            <a:avLst/>
          </a:prstGeom>
        </p:spPr>
      </p:pic>
      <p:pic>
        <p:nvPicPr>
          <p:cNvPr id="11" name="Imagen 10">
            <a:extLst>
              <a:ext uri="{FF2B5EF4-FFF2-40B4-BE49-F238E27FC236}">
                <a16:creationId xmlns:a16="http://schemas.microsoft.com/office/drawing/2014/main" id="{7889353A-FBFA-4999-A2F8-1C3E3CC6EDA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385540" y="4781382"/>
            <a:ext cx="2224914" cy="1969049"/>
          </a:xfrm>
          <a:prstGeom prst="rect">
            <a:avLst/>
          </a:prstGeom>
        </p:spPr>
      </p:pic>
    </p:spTree>
    <p:extLst>
      <p:ext uri="{BB962C8B-B14F-4D97-AF65-F5344CB8AC3E}">
        <p14:creationId xmlns:p14="http://schemas.microsoft.com/office/powerpoint/2010/main" val="299570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1A6D16-F124-41CA-A499-E497EA8A4986}"/>
              </a:ext>
            </a:extLst>
          </p:cNvPr>
          <p:cNvSpPr>
            <a:spLocks noGrp="1"/>
          </p:cNvSpPr>
          <p:nvPr>
            <p:ph type="title"/>
          </p:nvPr>
        </p:nvSpPr>
        <p:spPr>
          <a:xfrm>
            <a:off x="569199" y="0"/>
            <a:ext cx="8238898" cy="2480711"/>
          </a:xfrm>
        </p:spPr>
        <p:txBody>
          <a:bodyPr>
            <a:normAutofit/>
          </a:bodyPr>
          <a:lstStyle/>
          <a:p>
            <a:pPr algn="ctr"/>
            <a:r>
              <a:rPr lang="es-ES" b="0" dirty="0"/>
              <a:t>Lesiones del oído medio con perforación de la membrana timpánica</a:t>
            </a:r>
            <a:endParaRPr lang="es-CO" b="0" dirty="0"/>
          </a:p>
        </p:txBody>
      </p:sp>
      <p:sp>
        <p:nvSpPr>
          <p:cNvPr id="4" name="Marcador de contenido 3">
            <a:extLst>
              <a:ext uri="{FF2B5EF4-FFF2-40B4-BE49-F238E27FC236}">
                <a16:creationId xmlns:a16="http://schemas.microsoft.com/office/drawing/2014/main" id="{8FE83197-6124-4152-A0FB-46F603103E00}"/>
              </a:ext>
            </a:extLst>
          </p:cNvPr>
          <p:cNvSpPr>
            <a:spLocks noGrp="1"/>
          </p:cNvSpPr>
          <p:nvPr>
            <p:ph sz="quarter" idx="4"/>
          </p:nvPr>
        </p:nvSpPr>
        <p:spPr>
          <a:xfrm>
            <a:off x="9097705" y="2713108"/>
            <a:ext cx="2826850" cy="3684588"/>
          </a:xfrm>
        </p:spPr>
        <p:txBody>
          <a:bodyPr/>
          <a:lstStyle/>
          <a:p>
            <a:pPr>
              <a:buFont typeface="Wingdings" panose="05000000000000000000" pitchFamily="2" charset="2"/>
              <a:buChar char="ü"/>
            </a:pPr>
            <a:r>
              <a:rPr lang="es-ES" dirty="0" err="1">
                <a:solidFill>
                  <a:srgbClr val="002060"/>
                </a:solidFill>
              </a:rPr>
              <a:t>Barotrauma</a:t>
            </a:r>
            <a:endParaRPr lang="es-ES" dirty="0">
              <a:solidFill>
                <a:srgbClr val="002060"/>
              </a:solidFill>
            </a:endParaRPr>
          </a:p>
          <a:p>
            <a:pPr>
              <a:buFont typeface="Wingdings" panose="05000000000000000000" pitchFamily="2" charset="2"/>
              <a:buChar char="ü"/>
            </a:pPr>
            <a:r>
              <a:rPr lang="es-ES" dirty="0">
                <a:solidFill>
                  <a:srgbClr val="002060"/>
                </a:solidFill>
              </a:rPr>
              <a:t>Cuerpos extraños</a:t>
            </a:r>
          </a:p>
          <a:p>
            <a:pPr>
              <a:buFont typeface="Wingdings" panose="05000000000000000000" pitchFamily="2" charset="2"/>
              <a:buChar char="ü"/>
            </a:pPr>
            <a:r>
              <a:rPr lang="es-ES" dirty="0">
                <a:solidFill>
                  <a:srgbClr val="002060"/>
                </a:solidFill>
              </a:rPr>
              <a:t>Iatrogenia</a:t>
            </a:r>
          </a:p>
          <a:p>
            <a:pPr marL="0" indent="0">
              <a:buNone/>
            </a:pPr>
            <a:endParaRPr lang="es-ES" dirty="0">
              <a:solidFill>
                <a:srgbClr val="002060"/>
              </a:solidFill>
            </a:endParaRPr>
          </a:p>
          <a:p>
            <a:pPr marL="0" indent="0">
              <a:buNone/>
            </a:pPr>
            <a:endParaRPr lang="es-ES" dirty="0">
              <a:solidFill>
                <a:srgbClr val="002060"/>
              </a:solidFill>
            </a:endParaRPr>
          </a:p>
          <a:p>
            <a:pPr>
              <a:buFont typeface="Wingdings" panose="05000000000000000000" pitchFamily="2" charset="2"/>
              <a:buChar char="ü"/>
            </a:pPr>
            <a:endParaRPr lang="es-ES" dirty="0">
              <a:solidFill>
                <a:srgbClr val="002060"/>
              </a:solidFill>
            </a:endParaRPr>
          </a:p>
          <a:p>
            <a:pPr>
              <a:buFont typeface="Wingdings" panose="05000000000000000000" pitchFamily="2" charset="2"/>
              <a:buChar char="ü"/>
            </a:pPr>
            <a:endParaRPr lang="es-ES" dirty="0">
              <a:solidFill>
                <a:srgbClr val="002060"/>
              </a:solidFill>
            </a:endParaRPr>
          </a:p>
          <a:p>
            <a:pPr>
              <a:buFont typeface="Wingdings" panose="05000000000000000000" pitchFamily="2" charset="2"/>
              <a:buChar char="ü"/>
            </a:pPr>
            <a:endParaRPr lang="es-ES" dirty="0">
              <a:solidFill>
                <a:srgbClr val="002060"/>
              </a:solidFill>
            </a:endParaRPr>
          </a:p>
          <a:p>
            <a:pPr>
              <a:buFont typeface="Wingdings" panose="05000000000000000000" pitchFamily="2" charset="2"/>
              <a:buChar char="ü"/>
            </a:pPr>
            <a:endParaRPr lang="es-CO" dirty="0">
              <a:solidFill>
                <a:srgbClr val="002060"/>
              </a:solidFill>
            </a:endParaRPr>
          </a:p>
        </p:txBody>
      </p:sp>
      <p:sp>
        <p:nvSpPr>
          <p:cNvPr id="5" name="Marcador de contenido 3">
            <a:extLst>
              <a:ext uri="{FF2B5EF4-FFF2-40B4-BE49-F238E27FC236}">
                <a16:creationId xmlns:a16="http://schemas.microsoft.com/office/drawing/2014/main" id="{726160CD-B649-4EFD-9655-625F043148F4}"/>
              </a:ext>
            </a:extLst>
          </p:cNvPr>
          <p:cNvSpPr txBox="1">
            <a:spLocks/>
          </p:cNvSpPr>
          <p:nvPr/>
        </p:nvSpPr>
        <p:spPr>
          <a:xfrm>
            <a:off x="5297276" y="2713108"/>
            <a:ext cx="3464168" cy="15272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ü"/>
            </a:pPr>
            <a:r>
              <a:rPr lang="es-ES" dirty="0">
                <a:solidFill>
                  <a:srgbClr val="002060"/>
                </a:solidFill>
              </a:rPr>
              <a:t>OMA</a:t>
            </a:r>
          </a:p>
          <a:p>
            <a:pPr>
              <a:buFont typeface="Wingdings" panose="05000000000000000000" pitchFamily="2" charset="2"/>
              <a:buChar char="ü"/>
            </a:pPr>
            <a:r>
              <a:rPr lang="es-ES" dirty="0">
                <a:solidFill>
                  <a:srgbClr val="002060"/>
                </a:solidFill>
              </a:rPr>
              <a:t>OMC y complicaciones</a:t>
            </a:r>
          </a:p>
          <a:p>
            <a:pPr>
              <a:buFont typeface="Wingdings" panose="05000000000000000000" pitchFamily="2" charset="2"/>
              <a:buChar char="ü"/>
            </a:pPr>
            <a:r>
              <a:rPr lang="es-ES" dirty="0">
                <a:solidFill>
                  <a:srgbClr val="002060"/>
                </a:solidFill>
              </a:rPr>
              <a:t>Fractura de hueso temporal</a:t>
            </a:r>
          </a:p>
          <a:p>
            <a:pPr marL="0" indent="0">
              <a:buFont typeface="Arial" panose="020B0604020202020204" pitchFamily="34" charset="0"/>
              <a:buNone/>
            </a:pPr>
            <a:endParaRPr lang="es-ES" dirty="0">
              <a:solidFill>
                <a:srgbClr val="002060"/>
              </a:solidFill>
            </a:endParaRPr>
          </a:p>
          <a:p>
            <a:pPr>
              <a:buFont typeface="Wingdings" panose="05000000000000000000" pitchFamily="2" charset="2"/>
              <a:buChar char="ü"/>
            </a:pPr>
            <a:endParaRPr lang="es-ES" dirty="0">
              <a:solidFill>
                <a:srgbClr val="002060"/>
              </a:solidFill>
            </a:endParaRPr>
          </a:p>
          <a:p>
            <a:pPr>
              <a:buFont typeface="Wingdings" panose="05000000000000000000" pitchFamily="2" charset="2"/>
              <a:buChar char="ü"/>
            </a:pPr>
            <a:endParaRPr lang="es-ES" dirty="0">
              <a:solidFill>
                <a:srgbClr val="002060"/>
              </a:solidFill>
            </a:endParaRPr>
          </a:p>
          <a:p>
            <a:pPr>
              <a:buFont typeface="Wingdings" panose="05000000000000000000" pitchFamily="2" charset="2"/>
              <a:buChar char="ü"/>
            </a:pPr>
            <a:endParaRPr lang="es-ES" dirty="0">
              <a:solidFill>
                <a:srgbClr val="002060"/>
              </a:solidFill>
            </a:endParaRPr>
          </a:p>
          <a:p>
            <a:pPr>
              <a:buFont typeface="Wingdings" panose="05000000000000000000" pitchFamily="2" charset="2"/>
              <a:buChar char="ü"/>
            </a:pPr>
            <a:endParaRPr lang="es-CO" dirty="0">
              <a:solidFill>
                <a:srgbClr val="002060"/>
              </a:solidFill>
            </a:endParaRPr>
          </a:p>
        </p:txBody>
      </p:sp>
      <p:pic>
        <p:nvPicPr>
          <p:cNvPr id="6" name="Imagen 5">
            <a:extLst>
              <a:ext uri="{FF2B5EF4-FFF2-40B4-BE49-F238E27FC236}">
                <a16:creationId xmlns:a16="http://schemas.microsoft.com/office/drawing/2014/main" id="{A1B55715-D48E-4B84-BBFC-3693F3F3C12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510085" y="4200838"/>
            <a:ext cx="2584938" cy="2359959"/>
          </a:xfrm>
          <a:prstGeom prst="rect">
            <a:avLst/>
          </a:prstGeom>
        </p:spPr>
      </p:pic>
      <p:pic>
        <p:nvPicPr>
          <p:cNvPr id="8" name="Imagen 7">
            <a:extLst>
              <a:ext uri="{FF2B5EF4-FFF2-40B4-BE49-F238E27FC236}">
                <a16:creationId xmlns:a16="http://schemas.microsoft.com/office/drawing/2014/main" id="{729DA8F1-4BC7-48EC-BEFF-3059563E026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517054" y="4200838"/>
            <a:ext cx="2584938" cy="2383707"/>
          </a:xfrm>
          <a:prstGeom prst="rect">
            <a:avLst/>
          </a:prstGeom>
        </p:spPr>
      </p:pic>
    </p:spTree>
    <p:extLst>
      <p:ext uri="{BB962C8B-B14F-4D97-AF65-F5344CB8AC3E}">
        <p14:creationId xmlns:p14="http://schemas.microsoft.com/office/powerpoint/2010/main" val="1521325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EFA331-0CD9-4A71-AB26-AFFC7E9BC90D}"/>
              </a:ext>
            </a:extLst>
          </p:cNvPr>
          <p:cNvSpPr>
            <a:spLocks noGrp="1"/>
          </p:cNvSpPr>
          <p:nvPr>
            <p:ph type="title"/>
          </p:nvPr>
        </p:nvSpPr>
        <p:spPr>
          <a:xfrm>
            <a:off x="838200" y="355795"/>
            <a:ext cx="10515600" cy="1325563"/>
          </a:xfrm>
        </p:spPr>
        <p:txBody>
          <a:bodyPr/>
          <a:lstStyle/>
          <a:p>
            <a:r>
              <a:rPr lang="es-ES" b="0" dirty="0"/>
              <a:t>Perforación timpánica </a:t>
            </a:r>
            <a:endParaRPr lang="es-CO" b="0" dirty="0"/>
          </a:p>
        </p:txBody>
      </p:sp>
      <p:graphicFrame>
        <p:nvGraphicFramePr>
          <p:cNvPr id="5" name="Marcador de contenido 7">
            <a:extLst>
              <a:ext uri="{FF2B5EF4-FFF2-40B4-BE49-F238E27FC236}">
                <a16:creationId xmlns:a16="http://schemas.microsoft.com/office/drawing/2014/main" id="{6BE1047C-0697-4751-8932-8E0B16E91C39}"/>
              </a:ext>
            </a:extLst>
          </p:cNvPr>
          <p:cNvGraphicFramePr>
            <a:graphicFrameLocks/>
          </p:cNvGraphicFramePr>
          <p:nvPr>
            <p:extLst>
              <p:ext uri="{D42A27DB-BD31-4B8C-83A1-F6EECF244321}">
                <p14:modId xmlns:p14="http://schemas.microsoft.com/office/powerpoint/2010/main" val="849365425"/>
              </p:ext>
            </p:extLst>
          </p:nvPr>
        </p:nvGraphicFramePr>
        <p:xfrm>
          <a:off x="3987384" y="869430"/>
          <a:ext cx="8204616" cy="53589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417294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5336B7-FA29-4363-9BCE-584940306DB1}"/>
              </a:ext>
            </a:extLst>
          </p:cNvPr>
          <p:cNvSpPr>
            <a:spLocks noGrp="1"/>
          </p:cNvSpPr>
          <p:nvPr>
            <p:ph type="title"/>
          </p:nvPr>
        </p:nvSpPr>
        <p:spPr/>
        <p:txBody>
          <a:bodyPr/>
          <a:lstStyle/>
          <a:p>
            <a:r>
              <a:rPr lang="es-ES" b="0" dirty="0"/>
              <a:t>Oído medio sano</a:t>
            </a:r>
            <a:endParaRPr lang="es-CO" b="0" dirty="0"/>
          </a:p>
        </p:txBody>
      </p:sp>
      <p:sp>
        <p:nvSpPr>
          <p:cNvPr id="3" name="Marcador de texto 2">
            <a:extLst>
              <a:ext uri="{FF2B5EF4-FFF2-40B4-BE49-F238E27FC236}">
                <a16:creationId xmlns:a16="http://schemas.microsoft.com/office/drawing/2014/main" id="{16B2D699-D722-458F-83FB-CF2DEF8F1846}"/>
              </a:ext>
            </a:extLst>
          </p:cNvPr>
          <p:cNvSpPr>
            <a:spLocks noGrp="1"/>
          </p:cNvSpPr>
          <p:nvPr>
            <p:ph type="body" sz="quarter" idx="3"/>
          </p:nvPr>
        </p:nvSpPr>
        <p:spPr>
          <a:xfrm>
            <a:off x="5179105" y="1531300"/>
            <a:ext cx="6793327" cy="823912"/>
          </a:xfrm>
        </p:spPr>
        <p:txBody>
          <a:bodyPr>
            <a:normAutofit/>
          </a:bodyPr>
          <a:lstStyle/>
          <a:p>
            <a:r>
              <a:rPr lang="es-ES" sz="2200" dirty="0">
                <a:solidFill>
                  <a:srgbClr val="002060"/>
                </a:solidFill>
              </a:rPr>
              <a:t>Otosclerosis</a:t>
            </a:r>
            <a:endParaRPr lang="es-CO" sz="2200" dirty="0">
              <a:solidFill>
                <a:srgbClr val="002060"/>
              </a:solidFill>
            </a:endParaRPr>
          </a:p>
        </p:txBody>
      </p:sp>
      <p:sp>
        <p:nvSpPr>
          <p:cNvPr id="4" name="Marcador de contenido 3">
            <a:extLst>
              <a:ext uri="{FF2B5EF4-FFF2-40B4-BE49-F238E27FC236}">
                <a16:creationId xmlns:a16="http://schemas.microsoft.com/office/drawing/2014/main" id="{0BEF168E-045C-4B32-A00B-A9E1DDA6D73E}"/>
              </a:ext>
            </a:extLst>
          </p:cNvPr>
          <p:cNvSpPr>
            <a:spLocks noGrp="1"/>
          </p:cNvSpPr>
          <p:nvPr>
            <p:ph sz="quarter" idx="4"/>
          </p:nvPr>
        </p:nvSpPr>
        <p:spPr>
          <a:xfrm>
            <a:off x="4955170" y="2588744"/>
            <a:ext cx="6793327" cy="3684588"/>
          </a:xfrm>
        </p:spPr>
        <p:txBody>
          <a:bodyPr>
            <a:normAutofit/>
          </a:bodyPr>
          <a:lstStyle/>
          <a:p>
            <a:r>
              <a:rPr lang="es-ES" sz="1600" dirty="0">
                <a:solidFill>
                  <a:srgbClr val="002060"/>
                </a:solidFill>
              </a:rPr>
              <a:t>Cursa la mayoría de las veces como una HC con predominio en las frecuencias bajas. </a:t>
            </a:r>
          </a:p>
          <a:p>
            <a:r>
              <a:rPr lang="es-ES" sz="1600" dirty="0">
                <a:solidFill>
                  <a:srgbClr val="002060"/>
                </a:solidFill>
              </a:rPr>
              <a:t>Avanzada es posible observar un componente neurosensorial que modifica hacia una HM. Es muy característica la caída de la vía ósea en 2.000 Hz (muesca de </a:t>
            </a:r>
            <a:r>
              <a:rPr lang="es-ES" sz="1600" dirty="0" err="1">
                <a:solidFill>
                  <a:srgbClr val="002060"/>
                </a:solidFill>
              </a:rPr>
              <a:t>Carhart</a:t>
            </a:r>
            <a:r>
              <a:rPr lang="es-ES" sz="1600" dirty="0">
                <a:solidFill>
                  <a:srgbClr val="002060"/>
                </a:solidFill>
              </a:rPr>
              <a:t>).</a:t>
            </a:r>
          </a:p>
          <a:p>
            <a:endParaRPr lang="es-CO" sz="1600" dirty="0"/>
          </a:p>
        </p:txBody>
      </p:sp>
      <p:pic>
        <p:nvPicPr>
          <p:cNvPr id="5" name="Imagen 4">
            <a:extLst>
              <a:ext uri="{FF2B5EF4-FFF2-40B4-BE49-F238E27FC236}">
                <a16:creationId xmlns:a16="http://schemas.microsoft.com/office/drawing/2014/main" id="{E6A598AA-F7F2-4DD6-B0F2-B749D4ED42DB}"/>
              </a:ext>
            </a:extLst>
          </p:cNvPr>
          <p:cNvPicPr>
            <a:picLocks noChangeAspect="1"/>
          </p:cNvPicPr>
          <p:nvPr/>
        </p:nvPicPr>
        <p:blipFill>
          <a:blip r:embed="rId3"/>
          <a:stretch>
            <a:fillRect/>
          </a:stretch>
        </p:blipFill>
        <p:spPr>
          <a:xfrm>
            <a:off x="6331049" y="3879720"/>
            <a:ext cx="3604939" cy="2807533"/>
          </a:xfrm>
          <a:prstGeom prst="rect">
            <a:avLst/>
          </a:prstGeom>
        </p:spPr>
      </p:pic>
    </p:spTree>
    <p:extLst>
      <p:ext uri="{BB962C8B-B14F-4D97-AF65-F5344CB8AC3E}">
        <p14:creationId xmlns:p14="http://schemas.microsoft.com/office/powerpoint/2010/main" val="2080612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972DA3D6-3A06-4143-B327-4DDB8177EF82}"/>
              </a:ext>
            </a:extLst>
          </p:cNvPr>
          <p:cNvSpPr>
            <a:spLocks noGrp="1"/>
          </p:cNvSpPr>
          <p:nvPr>
            <p:ph type="title"/>
          </p:nvPr>
        </p:nvSpPr>
        <p:spPr/>
        <p:txBody>
          <a:bodyPr/>
          <a:lstStyle/>
          <a:p>
            <a:r>
              <a:rPr lang="es-ES" b="0" dirty="0">
                <a:solidFill>
                  <a:srgbClr val="00B0AC"/>
                </a:solidFill>
              </a:rPr>
              <a:t>Generalidades</a:t>
            </a:r>
            <a:endParaRPr lang="es-CO" b="0" dirty="0">
              <a:solidFill>
                <a:srgbClr val="00B0AC"/>
              </a:solidFill>
            </a:endParaRPr>
          </a:p>
        </p:txBody>
      </p:sp>
      <p:sp>
        <p:nvSpPr>
          <p:cNvPr id="7" name="Marcador de contenido 6">
            <a:extLst>
              <a:ext uri="{FF2B5EF4-FFF2-40B4-BE49-F238E27FC236}">
                <a16:creationId xmlns:a16="http://schemas.microsoft.com/office/drawing/2014/main" id="{34A71BEC-680A-4AB6-84EB-01A6442F9721}"/>
              </a:ext>
            </a:extLst>
          </p:cNvPr>
          <p:cNvSpPr>
            <a:spLocks noGrp="1"/>
          </p:cNvSpPr>
          <p:nvPr>
            <p:ph sz="quarter" idx="4"/>
          </p:nvPr>
        </p:nvSpPr>
        <p:spPr>
          <a:xfrm>
            <a:off x="4638436" y="1780642"/>
            <a:ext cx="6793327" cy="4660223"/>
          </a:xfrm>
        </p:spPr>
        <p:txBody>
          <a:bodyPr>
            <a:noAutofit/>
          </a:bodyPr>
          <a:lstStyle/>
          <a:p>
            <a:pPr marL="0" indent="0" algn="just">
              <a:buNone/>
            </a:pPr>
            <a:r>
              <a:rPr lang="es-ES" sz="1600" b="1" dirty="0">
                <a:solidFill>
                  <a:schemeClr val="accent1">
                    <a:lumMod val="50000"/>
                  </a:schemeClr>
                </a:solidFill>
              </a:rPr>
              <a:t>Epidemiología</a:t>
            </a:r>
          </a:p>
          <a:p>
            <a:pPr marL="0" indent="0" algn="just">
              <a:buNone/>
            </a:pPr>
            <a:r>
              <a:rPr lang="es-ES" sz="1600" b="1" dirty="0">
                <a:solidFill>
                  <a:srgbClr val="002060"/>
                </a:solidFill>
              </a:rPr>
              <a:t>Efectos de la hipoacusia</a:t>
            </a:r>
          </a:p>
          <a:p>
            <a:pPr algn="just"/>
            <a:r>
              <a:rPr lang="es-ES" sz="1600" dirty="0"/>
              <a:t>Comunicación deficiente (afecta relaciones familiares, y laborales).</a:t>
            </a:r>
          </a:p>
          <a:p>
            <a:pPr algn="just"/>
            <a:r>
              <a:rPr lang="es-ES" sz="1600" dirty="0"/>
              <a:t>Afecta la salud, aspectos psicosociales y económicos, conduce al aislamiento social y una calidad de vida reducida. </a:t>
            </a:r>
          </a:p>
          <a:p>
            <a:pPr algn="just"/>
            <a:r>
              <a:rPr lang="es-ES" sz="1600" dirty="0"/>
              <a:t>Ancianos con hipoacusia: tasas más altas de hospitalización, muerte,  caídas y fragilidad, demencia y depresión.</a:t>
            </a:r>
          </a:p>
          <a:p>
            <a:pPr algn="just"/>
            <a:r>
              <a:rPr lang="es-ES" sz="1600" dirty="0">
                <a:solidFill>
                  <a:srgbClr val="002060"/>
                </a:solidFill>
              </a:rPr>
              <a:t>Niveles de educación significativamente más bajos que aquellos con audición normal.</a:t>
            </a:r>
          </a:p>
          <a:p>
            <a:pPr algn="just"/>
            <a:r>
              <a:rPr lang="es-ES" sz="1600" dirty="0"/>
              <a:t>Niveles más altos de desempleo o subempleo y niveles de ingresos más bajos que aquellos con audición normal. </a:t>
            </a:r>
            <a:endParaRPr lang="es-CO" sz="1600" dirty="0"/>
          </a:p>
        </p:txBody>
      </p:sp>
      <p:pic>
        <p:nvPicPr>
          <p:cNvPr id="2050" name="Picture 2">
            <a:extLst>
              <a:ext uri="{FF2B5EF4-FFF2-40B4-BE49-F238E27FC236}">
                <a16:creationId xmlns:a16="http://schemas.microsoft.com/office/drawing/2014/main" id="{A6903ACA-C91A-4E58-B8A0-5D8CC56D62B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692962" y="511784"/>
            <a:ext cx="1659250" cy="1659250"/>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EB58204B-2BF0-48A2-ACC4-4D327CDC2A84}"/>
              </a:ext>
            </a:extLst>
          </p:cNvPr>
          <p:cNvSpPr txBox="1"/>
          <p:nvPr/>
        </p:nvSpPr>
        <p:spPr>
          <a:xfrm>
            <a:off x="9153331" y="6611779"/>
            <a:ext cx="3144416" cy="246221"/>
          </a:xfrm>
          <a:prstGeom prst="rect">
            <a:avLst/>
          </a:prstGeom>
          <a:noFill/>
        </p:spPr>
        <p:txBody>
          <a:bodyPr wrap="square" rtlCol="0">
            <a:spAutoFit/>
          </a:bodyPr>
          <a:lstStyle/>
          <a:p>
            <a:pPr algn="ctr"/>
            <a:r>
              <a:rPr lang="es-CO" sz="1000" i="1" dirty="0">
                <a:solidFill>
                  <a:srgbClr val="002060"/>
                </a:solidFill>
                <a:latin typeface="Montserrat" panose="00000500000000000000" pitchFamily="2" charset="0"/>
              </a:rPr>
              <a:t>N Engl J </a:t>
            </a:r>
            <a:r>
              <a:rPr lang="es-CO" sz="1000" i="1" dirty="0" err="1">
                <a:solidFill>
                  <a:srgbClr val="002060"/>
                </a:solidFill>
                <a:latin typeface="Montserrat" panose="00000500000000000000" pitchFamily="2" charset="0"/>
              </a:rPr>
              <a:t>Med</a:t>
            </a:r>
            <a:r>
              <a:rPr lang="es-CO" sz="1000" i="1" dirty="0">
                <a:solidFill>
                  <a:srgbClr val="002060"/>
                </a:solidFill>
                <a:latin typeface="Montserrat" panose="00000500000000000000" pitchFamily="2" charset="0"/>
              </a:rPr>
              <a:t>. 2017 </a:t>
            </a:r>
            <a:r>
              <a:rPr lang="es-CO" sz="1000" i="1" dirty="0" err="1">
                <a:solidFill>
                  <a:srgbClr val="002060"/>
                </a:solidFill>
                <a:latin typeface="Montserrat" panose="00000500000000000000" pitchFamily="2" charset="0"/>
              </a:rPr>
              <a:t>Dec</a:t>
            </a:r>
            <a:r>
              <a:rPr lang="es-CO" sz="1000" i="1" dirty="0">
                <a:solidFill>
                  <a:srgbClr val="002060"/>
                </a:solidFill>
                <a:latin typeface="Montserrat" panose="00000500000000000000" pitchFamily="2" charset="0"/>
              </a:rPr>
              <a:t> 21;377(25):2465-2473</a:t>
            </a:r>
          </a:p>
        </p:txBody>
      </p:sp>
    </p:spTree>
    <p:extLst>
      <p:ext uri="{BB962C8B-B14F-4D97-AF65-F5344CB8AC3E}">
        <p14:creationId xmlns:p14="http://schemas.microsoft.com/office/powerpoint/2010/main" val="7529414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77DDCA-C7BA-44FF-A2D4-68EDD204AAB6}"/>
              </a:ext>
            </a:extLst>
          </p:cNvPr>
          <p:cNvSpPr>
            <a:spLocks noGrp="1"/>
          </p:cNvSpPr>
          <p:nvPr>
            <p:ph type="title"/>
          </p:nvPr>
        </p:nvSpPr>
        <p:spPr/>
        <p:txBody>
          <a:bodyPr/>
          <a:lstStyle/>
          <a:p>
            <a:r>
              <a:rPr lang="es-ES" dirty="0"/>
              <a:t>Hipoacusia neurosensorial</a:t>
            </a:r>
            <a:endParaRPr lang="es-CO" dirty="0"/>
          </a:p>
        </p:txBody>
      </p:sp>
      <p:sp>
        <p:nvSpPr>
          <p:cNvPr id="4" name="Marcador de contenido 3">
            <a:extLst>
              <a:ext uri="{FF2B5EF4-FFF2-40B4-BE49-F238E27FC236}">
                <a16:creationId xmlns:a16="http://schemas.microsoft.com/office/drawing/2014/main" id="{E604519F-6EF3-48CC-930C-28D5C9C787CA}"/>
              </a:ext>
            </a:extLst>
          </p:cNvPr>
          <p:cNvSpPr>
            <a:spLocks noGrp="1"/>
          </p:cNvSpPr>
          <p:nvPr>
            <p:ph sz="quarter" idx="4"/>
          </p:nvPr>
        </p:nvSpPr>
        <p:spPr>
          <a:xfrm>
            <a:off x="4562061" y="1690688"/>
            <a:ext cx="6793327" cy="4498975"/>
          </a:xfrm>
        </p:spPr>
        <p:txBody>
          <a:bodyPr>
            <a:noAutofit/>
          </a:bodyPr>
          <a:lstStyle/>
          <a:p>
            <a:pPr marL="0" indent="0">
              <a:buNone/>
            </a:pPr>
            <a:r>
              <a:rPr lang="es-ES" sz="1600" dirty="0">
                <a:solidFill>
                  <a:srgbClr val="002060"/>
                </a:solidFill>
              </a:rPr>
              <a:t>Son el resultado de una función coclear alterada.</a:t>
            </a:r>
          </a:p>
          <a:p>
            <a:pPr marL="0" indent="0">
              <a:buNone/>
            </a:pPr>
            <a:endParaRPr lang="es-ES" sz="1600" dirty="0">
              <a:solidFill>
                <a:srgbClr val="002060"/>
              </a:solidFill>
            </a:endParaRPr>
          </a:p>
          <a:p>
            <a:pPr>
              <a:buFont typeface="Wingdings" panose="05000000000000000000" pitchFamily="2" charset="2"/>
              <a:buChar char="ü"/>
            </a:pPr>
            <a:r>
              <a:rPr lang="es-ES" sz="1600" b="1" dirty="0">
                <a:solidFill>
                  <a:srgbClr val="002060"/>
                </a:solidFill>
              </a:rPr>
              <a:t>Congénitos: </a:t>
            </a:r>
            <a:r>
              <a:rPr lang="es-ES" sz="1600" dirty="0">
                <a:solidFill>
                  <a:srgbClr val="002060"/>
                </a:solidFill>
              </a:rPr>
              <a:t>presentes al nacer y son el resultado de defectos estructurales y funcionales de la cóclea.</a:t>
            </a:r>
          </a:p>
          <a:p>
            <a:pPr marL="457200" lvl="1" indent="0">
              <a:buNone/>
            </a:pPr>
            <a:r>
              <a:rPr lang="es-ES" sz="1600" b="1" dirty="0">
                <a:solidFill>
                  <a:srgbClr val="002060"/>
                </a:solidFill>
              </a:rPr>
              <a:t>Causas endógenas y exógenas</a:t>
            </a:r>
          </a:p>
          <a:p>
            <a:pPr marL="457200" lvl="1" indent="0">
              <a:buNone/>
            </a:pPr>
            <a:endParaRPr lang="es-ES" sz="1600" dirty="0">
              <a:solidFill>
                <a:srgbClr val="002060"/>
              </a:solidFill>
            </a:endParaRPr>
          </a:p>
          <a:p>
            <a:pPr>
              <a:buFont typeface="Wingdings" panose="05000000000000000000" pitchFamily="2" charset="2"/>
              <a:buChar char="ü"/>
            </a:pPr>
            <a:r>
              <a:rPr lang="es-ES" sz="1600" b="1" dirty="0">
                <a:solidFill>
                  <a:srgbClr val="002060"/>
                </a:solidFill>
              </a:rPr>
              <a:t>Adquiridos: </a:t>
            </a:r>
            <a:r>
              <a:rPr lang="es-ES" sz="1600" dirty="0">
                <a:solidFill>
                  <a:srgbClr val="002060"/>
                </a:solidFill>
              </a:rPr>
              <a:t>adultez, causas variables tales como exposición al ruido, traumatismos, infecciones, ototoxicidad, </a:t>
            </a:r>
            <a:r>
              <a:rPr lang="es-ES" sz="1600" dirty="0" err="1">
                <a:solidFill>
                  <a:srgbClr val="002060"/>
                </a:solidFill>
              </a:rPr>
              <a:t>hidrops</a:t>
            </a:r>
            <a:r>
              <a:rPr lang="es-ES" sz="1600" dirty="0">
                <a:solidFill>
                  <a:srgbClr val="002060"/>
                </a:solidFill>
              </a:rPr>
              <a:t> endolinfático, presbiacusia, entre otras. </a:t>
            </a:r>
            <a:endParaRPr lang="es-CO" sz="1600" dirty="0">
              <a:solidFill>
                <a:srgbClr val="002060"/>
              </a:solidFill>
            </a:endParaRPr>
          </a:p>
        </p:txBody>
      </p:sp>
      <p:pic>
        <p:nvPicPr>
          <p:cNvPr id="3074" name="Picture 2">
            <a:extLst>
              <a:ext uri="{FF2B5EF4-FFF2-40B4-BE49-F238E27FC236}">
                <a16:creationId xmlns:a16="http://schemas.microsoft.com/office/drawing/2014/main" id="{C27B245C-5161-4959-ACFF-BDCB2E1D628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51500" y="4430843"/>
            <a:ext cx="4414447" cy="2207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75673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3DBF3A-8654-4409-BB62-6027E2E91472}"/>
              </a:ext>
            </a:extLst>
          </p:cNvPr>
          <p:cNvSpPr>
            <a:spLocks noGrp="1"/>
          </p:cNvSpPr>
          <p:nvPr>
            <p:ph type="title"/>
          </p:nvPr>
        </p:nvSpPr>
        <p:spPr/>
        <p:txBody>
          <a:bodyPr/>
          <a:lstStyle/>
          <a:p>
            <a:r>
              <a:rPr lang="es-ES" b="0" dirty="0"/>
              <a:t>Hipoacusia súbita</a:t>
            </a:r>
            <a:endParaRPr lang="es-CO" b="0" dirty="0"/>
          </a:p>
        </p:txBody>
      </p:sp>
      <p:graphicFrame>
        <p:nvGraphicFramePr>
          <p:cNvPr id="8" name="Marcador de contenido 5">
            <a:extLst>
              <a:ext uri="{FF2B5EF4-FFF2-40B4-BE49-F238E27FC236}">
                <a16:creationId xmlns:a16="http://schemas.microsoft.com/office/drawing/2014/main" id="{992C413F-14F9-46AB-84DA-06AF1CF0858D}"/>
              </a:ext>
            </a:extLst>
          </p:cNvPr>
          <p:cNvGraphicFramePr>
            <a:graphicFrameLocks/>
          </p:cNvGraphicFramePr>
          <p:nvPr>
            <p:extLst>
              <p:ext uri="{D42A27DB-BD31-4B8C-83A1-F6EECF244321}">
                <p14:modId xmlns:p14="http://schemas.microsoft.com/office/powerpoint/2010/main" val="2345735274"/>
              </p:ext>
            </p:extLst>
          </p:nvPr>
        </p:nvGraphicFramePr>
        <p:xfrm>
          <a:off x="4994269" y="1420044"/>
          <a:ext cx="6998898" cy="342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098" name="Picture 2">
            <a:extLst>
              <a:ext uri="{FF2B5EF4-FFF2-40B4-BE49-F238E27FC236}">
                <a16:creationId xmlns:a16="http://schemas.microsoft.com/office/drawing/2014/main" id="{AB03A67A-3371-40A6-84FC-DB6CB6E3E113}"/>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422156" y="4575983"/>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27028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B4D7CE-7FD1-482A-B63E-69BD693F28A2}"/>
              </a:ext>
            </a:extLst>
          </p:cNvPr>
          <p:cNvSpPr>
            <a:spLocks noGrp="1"/>
          </p:cNvSpPr>
          <p:nvPr>
            <p:ph type="title"/>
          </p:nvPr>
        </p:nvSpPr>
        <p:spPr/>
        <p:txBody>
          <a:bodyPr/>
          <a:lstStyle/>
          <a:p>
            <a:r>
              <a:rPr lang="es-ES" b="0" dirty="0"/>
              <a:t>Ototoxicidad</a:t>
            </a:r>
            <a:endParaRPr lang="es-CO" b="0" dirty="0"/>
          </a:p>
        </p:txBody>
      </p:sp>
      <p:graphicFrame>
        <p:nvGraphicFramePr>
          <p:cNvPr id="5" name="Marcador de contenido 3">
            <a:extLst>
              <a:ext uri="{FF2B5EF4-FFF2-40B4-BE49-F238E27FC236}">
                <a16:creationId xmlns:a16="http://schemas.microsoft.com/office/drawing/2014/main" id="{88B7B814-A802-4BC1-A2D9-A3DF70AD367D}"/>
              </a:ext>
            </a:extLst>
          </p:cNvPr>
          <p:cNvGraphicFramePr>
            <a:graphicFrameLocks/>
          </p:cNvGraphicFramePr>
          <p:nvPr>
            <p:extLst>
              <p:ext uri="{D42A27DB-BD31-4B8C-83A1-F6EECF244321}">
                <p14:modId xmlns:p14="http://schemas.microsoft.com/office/powerpoint/2010/main" val="3788480547"/>
              </p:ext>
            </p:extLst>
          </p:nvPr>
        </p:nvGraphicFramePr>
        <p:xfrm>
          <a:off x="6005335" y="3810436"/>
          <a:ext cx="5350053" cy="30697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B02851CF-D2F5-4720-8CFC-5B4FFC7085F3}"/>
              </a:ext>
            </a:extLst>
          </p:cNvPr>
          <p:cNvSpPr txBox="1"/>
          <p:nvPr/>
        </p:nvSpPr>
        <p:spPr>
          <a:xfrm>
            <a:off x="5396459" y="768232"/>
            <a:ext cx="6420046" cy="2862322"/>
          </a:xfrm>
          <a:prstGeom prst="rect">
            <a:avLst/>
          </a:prstGeom>
          <a:noFill/>
        </p:spPr>
        <p:txBody>
          <a:bodyPr wrap="square" rtlCol="0">
            <a:spAutoFit/>
          </a:bodyPr>
          <a:lstStyle/>
          <a:p>
            <a:r>
              <a:rPr lang="es-ES" dirty="0">
                <a:solidFill>
                  <a:srgbClr val="002060"/>
                </a:solidFill>
                <a:latin typeface="Montserrat" panose="00000500000000000000" pitchFamily="2" charset="0"/>
              </a:rPr>
              <a:t>Se refiere al daño a las estructuras y funciones del sistema auditivo-vestibular causado por agentes exógenos como productos farmacéuticos, químicos y radiaciones ionizantes.</a:t>
            </a:r>
          </a:p>
          <a:p>
            <a:endParaRPr lang="es-ES" dirty="0">
              <a:solidFill>
                <a:srgbClr val="002060"/>
              </a:solidFill>
              <a:latin typeface="Montserrat" panose="00000500000000000000" pitchFamily="2" charset="0"/>
            </a:endParaRPr>
          </a:p>
          <a:p>
            <a:pPr marL="285750" indent="-285750">
              <a:buFont typeface="Wingdings" panose="05000000000000000000" pitchFamily="2" charset="2"/>
              <a:buChar char="ü"/>
            </a:pPr>
            <a:r>
              <a:rPr lang="es-ES" dirty="0">
                <a:solidFill>
                  <a:srgbClr val="002060"/>
                </a:solidFill>
                <a:latin typeface="Montserrat" panose="00000500000000000000" pitchFamily="2" charset="0"/>
              </a:rPr>
              <a:t>200- 600 medicamentos ototóxicos</a:t>
            </a:r>
          </a:p>
          <a:p>
            <a:pPr marL="285750" indent="-285750">
              <a:buFont typeface="Wingdings" panose="05000000000000000000" pitchFamily="2" charset="2"/>
              <a:buChar char="ü"/>
            </a:pPr>
            <a:r>
              <a:rPr lang="es-ES" dirty="0">
                <a:solidFill>
                  <a:srgbClr val="002060"/>
                </a:solidFill>
                <a:latin typeface="Montserrat" panose="00000500000000000000" pitchFamily="2" charset="0"/>
              </a:rPr>
              <a:t>Alta variabilidad interindividual de la sintomatología</a:t>
            </a:r>
          </a:p>
          <a:p>
            <a:pPr marL="285750" indent="-285750">
              <a:buFont typeface="Wingdings" panose="05000000000000000000" pitchFamily="2" charset="2"/>
              <a:buChar char="ü"/>
            </a:pPr>
            <a:r>
              <a:rPr lang="es-ES" dirty="0">
                <a:solidFill>
                  <a:srgbClr val="002060"/>
                </a:solidFill>
                <a:latin typeface="Montserrat" panose="00000500000000000000" pitchFamily="2" charset="0"/>
              </a:rPr>
              <a:t>Síntomas pueden ser </a:t>
            </a:r>
            <a:r>
              <a:rPr lang="es-ES" b="1" dirty="0">
                <a:solidFill>
                  <a:srgbClr val="002060"/>
                </a:solidFill>
                <a:latin typeface="Montserrat" panose="00000500000000000000" pitchFamily="2" charset="0"/>
              </a:rPr>
              <a:t>REVERSIBLES</a:t>
            </a:r>
            <a:r>
              <a:rPr lang="es-ES" dirty="0">
                <a:solidFill>
                  <a:srgbClr val="002060"/>
                </a:solidFill>
                <a:latin typeface="Montserrat" panose="00000500000000000000" pitchFamily="2" charset="0"/>
              </a:rPr>
              <a:t> o </a:t>
            </a:r>
            <a:r>
              <a:rPr lang="es-ES" b="1" dirty="0">
                <a:solidFill>
                  <a:srgbClr val="002060"/>
                </a:solidFill>
                <a:latin typeface="Montserrat" panose="00000500000000000000" pitchFamily="2" charset="0"/>
              </a:rPr>
              <a:t>IRREVERSIBLES</a:t>
            </a:r>
          </a:p>
        </p:txBody>
      </p:sp>
    </p:spTree>
    <p:extLst>
      <p:ext uri="{BB962C8B-B14F-4D97-AF65-F5344CB8AC3E}">
        <p14:creationId xmlns:p14="http://schemas.microsoft.com/office/powerpoint/2010/main" val="22978004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B4D7CE-7FD1-482A-B63E-69BD693F28A2}"/>
              </a:ext>
            </a:extLst>
          </p:cNvPr>
          <p:cNvSpPr>
            <a:spLocks noGrp="1"/>
          </p:cNvSpPr>
          <p:nvPr>
            <p:ph type="title"/>
          </p:nvPr>
        </p:nvSpPr>
        <p:spPr/>
        <p:txBody>
          <a:bodyPr/>
          <a:lstStyle/>
          <a:p>
            <a:r>
              <a:rPr lang="es-ES" b="0" dirty="0"/>
              <a:t>Exposición al ruido</a:t>
            </a:r>
            <a:endParaRPr lang="es-CO" b="0" dirty="0"/>
          </a:p>
        </p:txBody>
      </p:sp>
      <p:sp>
        <p:nvSpPr>
          <p:cNvPr id="3" name="CuadroTexto 2">
            <a:extLst>
              <a:ext uri="{FF2B5EF4-FFF2-40B4-BE49-F238E27FC236}">
                <a16:creationId xmlns:a16="http://schemas.microsoft.com/office/drawing/2014/main" id="{B02851CF-D2F5-4720-8CFC-5B4FFC7085F3}"/>
              </a:ext>
            </a:extLst>
          </p:cNvPr>
          <p:cNvSpPr txBox="1"/>
          <p:nvPr/>
        </p:nvSpPr>
        <p:spPr>
          <a:xfrm>
            <a:off x="5442041" y="1805729"/>
            <a:ext cx="6420046" cy="2308324"/>
          </a:xfrm>
          <a:prstGeom prst="rect">
            <a:avLst/>
          </a:prstGeom>
          <a:noFill/>
        </p:spPr>
        <p:txBody>
          <a:bodyPr wrap="square" rtlCol="0">
            <a:spAutoFit/>
          </a:bodyPr>
          <a:lstStyle/>
          <a:p>
            <a:pPr marL="285750" indent="-285750" algn="just">
              <a:buFont typeface="Wingdings" panose="05000000000000000000" pitchFamily="2" charset="2"/>
              <a:buChar char="ü"/>
            </a:pPr>
            <a:r>
              <a:rPr lang="es-ES" sz="1600" dirty="0">
                <a:solidFill>
                  <a:srgbClr val="002060"/>
                </a:solidFill>
                <a:latin typeface="Montserrat" panose="00000500000000000000" pitchFamily="2" charset="0"/>
              </a:rPr>
              <a:t>1 de cada 4 adultos en EE.UU hipoacusia por exposición al ruido.</a:t>
            </a:r>
          </a:p>
          <a:p>
            <a:pPr marL="285750" indent="-285750" algn="just">
              <a:buFont typeface="Wingdings" panose="05000000000000000000" pitchFamily="2" charset="2"/>
              <a:buChar char="ü"/>
            </a:pPr>
            <a:r>
              <a:rPr lang="es-ES" sz="1600" dirty="0">
                <a:solidFill>
                  <a:srgbClr val="002060"/>
                </a:solidFill>
                <a:latin typeface="Montserrat" panose="00000500000000000000" pitchFamily="2" charset="0"/>
              </a:rPr>
              <a:t>Lugar de trabajo: fabricas, ejercito.</a:t>
            </a:r>
          </a:p>
          <a:p>
            <a:pPr marL="285750" indent="-285750" algn="just">
              <a:buFont typeface="Wingdings" panose="05000000000000000000" pitchFamily="2" charset="2"/>
              <a:buChar char="ü"/>
            </a:pPr>
            <a:r>
              <a:rPr lang="es-ES" sz="1600" dirty="0">
                <a:solidFill>
                  <a:srgbClr val="002060"/>
                </a:solidFill>
                <a:latin typeface="Montserrat" panose="00000500000000000000" pitchFamily="2" charset="0"/>
              </a:rPr>
              <a:t>Hipoacusia temporal o permanente.</a:t>
            </a:r>
          </a:p>
          <a:p>
            <a:pPr algn="just"/>
            <a:endParaRPr lang="es-ES" sz="1600" dirty="0">
              <a:solidFill>
                <a:srgbClr val="002060"/>
              </a:solidFill>
              <a:latin typeface="Montserrat" panose="00000500000000000000" pitchFamily="2" charset="0"/>
            </a:endParaRPr>
          </a:p>
          <a:p>
            <a:pPr marL="285750" indent="-285750" algn="just">
              <a:buFont typeface="Wingdings" panose="05000000000000000000" pitchFamily="2" charset="2"/>
              <a:buChar char="ü"/>
            </a:pPr>
            <a:r>
              <a:rPr lang="es-ES" sz="1600" dirty="0">
                <a:solidFill>
                  <a:srgbClr val="002060"/>
                </a:solidFill>
                <a:latin typeface="Montserrat" panose="00000500000000000000" pitchFamily="2" charset="0"/>
              </a:rPr>
              <a:t>El ruido daña las </a:t>
            </a:r>
            <a:r>
              <a:rPr lang="es-ES" sz="1600" b="1" dirty="0">
                <a:solidFill>
                  <a:srgbClr val="002060"/>
                </a:solidFill>
                <a:latin typeface="Montserrat" panose="00000500000000000000" pitchFamily="2" charset="0"/>
              </a:rPr>
              <a:t>células ciliadas </a:t>
            </a:r>
            <a:r>
              <a:rPr lang="es-ES" sz="1600" dirty="0">
                <a:solidFill>
                  <a:srgbClr val="002060"/>
                </a:solidFill>
                <a:latin typeface="Montserrat" panose="00000500000000000000" pitchFamily="2" charset="0"/>
              </a:rPr>
              <a:t>sensoriales del oído interno a través del estrés mecánico directo de la intensa presión sonora y por la activación de vías moleculares inducidas por estrés.</a:t>
            </a:r>
          </a:p>
        </p:txBody>
      </p:sp>
      <p:pic>
        <p:nvPicPr>
          <p:cNvPr id="5122" name="Picture 2">
            <a:extLst>
              <a:ext uri="{FF2B5EF4-FFF2-40B4-BE49-F238E27FC236}">
                <a16:creationId xmlns:a16="http://schemas.microsoft.com/office/drawing/2014/main" id="{A02C08CD-BBAB-4F25-8035-EF9BC418875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32864" y="4229095"/>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63227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B4D7CE-7FD1-482A-B63E-69BD693F28A2}"/>
              </a:ext>
            </a:extLst>
          </p:cNvPr>
          <p:cNvSpPr>
            <a:spLocks noGrp="1"/>
          </p:cNvSpPr>
          <p:nvPr>
            <p:ph type="title"/>
          </p:nvPr>
        </p:nvSpPr>
        <p:spPr/>
        <p:txBody>
          <a:bodyPr/>
          <a:lstStyle/>
          <a:p>
            <a:r>
              <a:rPr lang="es-ES" b="0" dirty="0"/>
              <a:t>Trauma temporal</a:t>
            </a:r>
            <a:endParaRPr lang="es-CO" b="0" dirty="0"/>
          </a:p>
        </p:txBody>
      </p:sp>
      <p:graphicFrame>
        <p:nvGraphicFramePr>
          <p:cNvPr id="4" name="11 Marcador de contenido">
            <a:extLst>
              <a:ext uri="{FF2B5EF4-FFF2-40B4-BE49-F238E27FC236}">
                <a16:creationId xmlns:a16="http://schemas.microsoft.com/office/drawing/2014/main" id="{71925E9D-50E2-4BA6-88C7-6CF7798A1FF9}"/>
              </a:ext>
            </a:extLst>
          </p:cNvPr>
          <p:cNvGraphicFramePr>
            <a:graphicFrameLocks/>
          </p:cNvGraphicFramePr>
          <p:nvPr>
            <p:extLst>
              <p:ext uri="{D42A27DB-BD31-4B8C-83A1-F6EECF244321}">
                <p14:modId xmlns:p14="http://schemas.microsoft.com/office/powerpoint/2010/main" val="1197666399"/>
              </p:ext>
            </p:extLst>
          </p:nvPr>
        </p:nvGraphicFramePr>
        <p:xfrm>
          <a:off x="5848708" y="2008634"/>
          <a:ext cx="5506680" cy="11323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n 4">
            <a:extLst>
              <a:ext uri="{FF2B5EF4-FFF2-40B4-BE49-F238E27FC236}">
                <a16:creationId xmlns:a16="http://schemas.microsoft.com/office/drawing/2014/main" id="{671AE3C0-B448-46CE-BC8B-42F38CD0D470}"/>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5656601" y="3612767"/>
            <a:ext cx="2945447" cy="2579852"/>
          </a:xfrm>
          <a:prstGeom prst="rect">
            <a:avLst/>
          </a:prstGeom>
          <a:noFill/>
          <a:ln>
            <a:noFill/>
          </a:ln>
          <a:effectLst>
            <a:glow rad="139700">
              <a:schemeClr val="accent2">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a:extLst>
              <a:ext uri="{FF2B5EF4-FFF2-40B4-BE49-F238E27FC236}">
                <a16:creationId xmlns:a16="http://schemas.microsoft.com/office/drawing/2014/main" id="{33318E29-FBF6-4CBA-A734-747656E4B68A}"/>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8962033" y="3612767"/>
            <a:ext cx="2945447" cy="2579852"/>
          </a:xfrm>
          <a:prstGeom prst="rect">
            <a:avLst/>
          </a:prstGeom>
          <a:noFill/>
          <a:ln>
            <a:noFill/>
          </a:ln>
          <a:effectLst>
            <a:glow rad="139700">
              <a:schemeClr val="accent2">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90780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B4D7CE-7FD1-482A-B63E-69BD693F28A2}"/>
              </a:ext>
            </a:extLst>
          </p:cNvPr>
          <p:cNvSpPr>
            <a:spLocks noGrp="1"/>
          </p:cNvSpPr>
          <p:nvPr>
            <p:ph type="title"/>
          </p:nvPr>
        </p:nvSpPr>
        <p:spPr/>
        <p:txBody>
          <a:bodyPr/>
          <a:lstStyle/>
          <a:p>
            <a:r>
              <a:rPr lang="es-ES" b="0" dirty="0"/>
              <a:t>Presbiacusia</a:t>
            </a:r>
            <a:endParaRPr lang="es-CO" b="0" dirty="0"/>
          </a:p>
        </p:txBody>
      </p:sp>
      <p:sp>
        <p:nvSpPr>
          <p:cNvPr id="3" name="CuadroTexto 2">
            <a:extLst>
              <a:ext uri="{FF2B5EF4-FFF2-40B4-BE49-F238E27FC236}">
                <a16:creationId xmlns:a16="http://schemas.microsoft.com/office/drawing/2014/main" id="{B02851CF-D2F5-4720-8CFC-5B4FFC7085F3}"/>
              </a:ext>
            </a:extLst>
          </p:cNvPr>
          <p:cNvSpPr txBox="1"/>
          <p:nvPr/>
        </p:nvSpPr>
        <p:spPr>
          <a:xfrm>
            <a:off x="5172269" y="1862704"/>
            <a:ext cx="6634905" cy="1815882"/>
          </a:xfrm>
          <a:prstGeom prst="rect">
            <a:avLst/>
          </a:prstGeom>
          <a:noFill/>
        </p:spPr>
        <p:txBody>
          <a:bodyPr wrap="square" rtlCol="0">
            <a:spAutoFit/>
          </a:bodyPr>
          <a:lstStyle/>
          <a:p>
            <a:pPr algn="just"/>
            <a:r>
              <a:rPr lang="es-ES" sz="1600" dirty="0">
                <a:solidFill>
                  <a:srgbClr val="002060"/>
                </a:solidFill>
                <a:latin typeface="Montserrat" panose="00000500000000000000" pitchFamily="2" charset="0"/>
              </a:rPr>
              <a:t> 25 a 40%  paciente &gt; 65 años,  90% &gt; 90 años</a:t>
            </a:r>
          </a:p>
          <a:p>
            <a:pPr algn="just"/>
            <a:endParaRPr lang="es-ES" sz="1600" dirty="0">
              <a:solidFill>
                <a:srgbClr val="002060"/>
              </a:solidFill>
              <a:latin typeface="Montserrat" panose="00000500000000000000" pitchFamily="2" charset="0"/>
            </a:endParaRPr>
          </a:p>
          <a:p>
            <a:pPr marL="285750" indent="-285750" algn="just">
              <a:buFont typeface="Wingdings" panose="05000000000000000000" pitchFamily="2" charset="2"/>
              <a:buChar char="ü"/>
            </a:pPr>
            <a:r>
              <a:rPr lang="es-ES" sz="1600" dirty="0">
                <a:solidFill>
                  <a:srgbClr val="002060"/>
                </a:solidFill>
                <a:latin typeface="Montserrat" panose="00000500000000000000" pitchFamily="2" charset="0"/>
              </a:rPr>
              <a:t>Suele ser bilateral y simétrica y es más pronunciada en frecuencias más altas (≥2000 Hz). .</a:t>
            </a:r>
          </a:p>
          <a:p>
            <a:pPr marL="285750" indent="-285750" algn="just">
              <a:buFont typeface="Wingdings" panose="05000000000000000000" pitchFamily="2" charset="2"/>
              <a:buChar char="ü"/>
            </a:pPr>
            <a:r>
              <a:rPr lang="es-ES" sz="1600" dirty="0">
                <a:solidFill>
                  <a:srgbClr val="002060"/>
                </a:solidFill>
                <a:latin typeface="Montserrat" panose="00000500000000000000" pitchFamily="2" charset="0"/>
              </a:rPr>
              <a:t>Reducción de la capacidad para comprender el habla.</a:t>
            </a:r>
          </a:p>
          <a:p>
            <a:pPr marL="285750" indent="-285750" algn="just">
              <a:buFont typeface="Wingdings" panose="05000000000000000000" pitchFamily="2" charset="2"/>
              <a:buChar char="ü"/>
            </a:pPr>
            <a:r>
              <a:rPr lang="es-ES" sz="1600" b="1" dirty="0">
                <a:solidFill>
                  <a:srgbClr val="002060"/>
                </a:solidFill>
                <a:latin typeface="Montserrat" panose="00000500000000000000" pitchFamily="2" charset="0"/>
              </a:rPr>
              <a:t>CAUSAS: </a:t>
            </a:r>
            <a:r>
              <a:rPr lang="es-ES" sz="1600" dirty="0">
                <a:solidFill>
                  <a:srgbClr val="002060"/>
                </a:solidFill>
                <a:latin typeface="Montserrat" panose="00000500000000000000" pitchFamily="2" charset="0"/>
              </a:rPr>
              <a:t>muerte o daño de las células ciliadas sensoriales cocleares con el envejecimiento, metabólicas, neurales.</a:t>
            </a:r>
          </a:p>
        </p:txBody>
      </p:sp>
      <p:pic>
        <p:nvPicPr>
          <p:cNvPr id="6146" name="Picture 2">
            <a:extLst>
              <a:ext uri="{FF2B5EF4-FFF2-40B4-BE49-F238E27FC236}">
                <a16:creationId xmlns:a16="http://schemas.microsoft.com/office/drawing/2014/main" id="{910E43D3-DE2E-403F-8899-3E78D09C353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134032" y="4037215"/>
            <a:ext cx="2269179" cy="2269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33165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B4D7CE-7FD1-482A-B63E-69BD693F28A2}"/>
              </a:ext>
            </a:extLst>
          </p:cNvPr>
          <p:cNvSpPr>
            <a:spLocks noGrp="1"/>
          </p:cNvSpPr>
          <p:nvPr>
            <p:ph type="title"/>
          </p:nvPr>
        </p:nvSpPr>
        <p:spPr>
          <a:xfrm>
            <a:off x="447902" y="365124"/>
            <a:ext cx="5442479" cy="1325563"/>
          </a:xfrm>
        </p:spPr>
        <p:txBody>
          <a:bodyPr/>
          <a:lstStyle/>
          <a:p>
            <a:pPr algn="ctr"/>
            <a:r>
              <a:rPr lang="es-ES" b="0" dirty="0"/>
              <a:t>Neurinoma del </a:t>
            </a:r>
            <a:br>
              <a:rPr lang="es-ES" b="0" dirty="0"/>
            </a:br>
            <a:r>
              <a:rPr lang="es-ES" b="0" dirty="0"/>
              <a:t>acústico</a:t>
            </a:r>
            <a:endParaRPr lang="es-CO" b="0" dirty="0"/>
          </a:p>
        </p:txBody>
      </p:sp>
      <p:sp>
        <p:nvSpPr>
          <p:cNvPr id="3" name="CuadroTexto 2">
            <a:extLst>
              <a:ext uri="{FF2B5EF4-FFF2-40B4-BE49-F238E27FC236}">
                <a16:creationId xmlns:a16="http://schemas.microsoft.com/office/drawing/2014/main" id="{B02851CF-D2F5-4720-8CFC-5B4FFC7085F3}"/>
              </a:ext>
            </a:extLst>
          </p:cNvPr>
          <p:cNvSpPr txBox="1"/>
          <p:nvPr/>
        </p:nvSpPr>
        <p:spPr>
          <a:xfrm>
            <a:off x="5576832" y="1048104"/>
            <a:ext cx="6420046" cy="2031325"/>
          </a:xfrm>
          <a:prstGeom prst="rect">
            <a:avLst/>
          </a:prstGeom>
          <a:noFill/>
        </p:spPr>
        <p:txBody>
          <a:bodyPr wrap="square" rtlCol="0">
            <a:spAutoFit/>
          </a:bodyPr>
          <a:lstStyle/>
          <a:p>
            <a:pPr marL="285750" indent="-285750" algn="just">
              <a:buFont typeface="Wingdings" panose="05000000000000000000" pitchFamily="2" charset="2"/>
              <a:buChar char="ü"/>
            </a:pPr>
            <a:r>
              <a:rPr lang="es-CO" dirty="0">
                <a:solidFill>
                  <a:srgbClr val="002060"/>
                </a:solidFill>
                <a:latin typeface="Montserrat" panose="00000500000000000000" pitchFamily="2" charset="0"/>
              </a:rPr>
              <a:t>E</a:t>
            </a:r>
            <a:r>
              <a:rPr lang="es-CO" sz="1800" kern="1200" dirty="0">
                <a:solidFill>
                  <a:srgbClr val="002060"/>
                </a:solidFill>
                <a:effectLst/>
                <a:latin typeface="Montserrat" panose="00000500000000000000" pitchFamily="2" charset="0"/>
              </a:rPr>
              <a:t>tiología tumoral más frecuente dentro de las hipoacusias </a:t>
            </a:r>
            <a:r>
              <a:rPr lang="es-CO" sz="1800" kern="1200" dirty="0" err="1">
                <a:solidFill>
                  <a:srgbClr val="002060"/>
                </a:solidFill>
                <a:effectLst/>
                <a:latin typeface="Montserrat" panose="00000500000000000000" pitchFamily="2" charset="0"/>
              </a:rPr>
              <a:t>retrococleares</a:t>
            </a:r>
            <a:r>
              <a:rPr lang="es-CO" sz="1800" kern="1200" dirty="0">
                <a:solidFill>
                  <a:srgbClr val="002060"/>
                </a:solidFill>
                <a:effectLst/>
                <a:latin typeface="Montserrat" panose="00000500000000000000" pitchFamily="2" charset="0"/>
              </a:rPr>
              <a:t>. </a:t>
            </a:r>
          </a:p>
          <a:p>
            <a:pPr marL="285750" indent="-285750" algn="just">
              <a:buFont typeface="Wingdings" panose="05000000000000000000" pitchFamily="2" charset="2"/>
              <a:buChar char="ü"/>
            </a:pPr>
            <a:r>
              <a:rPr lang="es-CO" sz="1800" kern="1200" dirty="0">
                <a:solidFill>
                  <a:srgbClr val="002060"/>
                </a:solidFill>
                <a:effectLst/>
                <a:latin typeface="Montserrat" panose="00000500000000000000" pitchFamily="2" charset="0"/>
              </a:rPr>
              <a:t>Suelen ser de presentación unilateral ( asimetría en audiometría).</a:t>
            </a:r>
          </a:p>
          <a:p>
            <a:pPr marL="285750" indent="-285750" algn="just">
              <a:buFont typeface="Wingdings" panose="05000000000000000000" pitchFamily="2" charset="2"/>
              <a:buChar char="ü"/>
            </a:pPr>
            <a:r>
              <a:rPr lang="es-CO" dirty="0">
                <a:solidFill>
                  <a:srgbClr val="002060"/>
                </a:solidFill>
                <a:latin typeface="Montserrat" panose="00000500000000000000" pitchFamily="2" charset="0"/>
              </a:rPr>
              <a:t>H</a:t>
            </a:r>
            <a:r>
              <a:rPr lang="es-CO" sz="1800" kern="1200" dirty="0">
                <a:solidFill>
                  <a:srgbClr val="002060"/>
                </a:solidFill>
                <a:effectLst/>
                <a:latin typeface="Montserrat" panose="00000500000000000000" pitchFamily="2" charset="0"/>
              </a:rPr>
              <a:t>ipoacusia generalmente es progresiva aunque existen casos de comienzo brusco. </a:t>
            </a:r>
          </a:p>
          <a:p>
            <a:pPr marL="285750" indent="-285750" algn="just">
              <a:buFont typeface="Wingdings" panose="05000000000000000000" pitchFamily="2" charset="2"/>
              <a:buChar char="ü"/>
            </a:pPr>
            <a:r>
              <a:rPr lang="es-CO" sz="1800" kern="1200" dirty="0">
                <a:solidFill>
                  <a:srgbClr val="002060"/>
                </a:solidFill>
                <a:effectLst/>
                <a:latin typeface="Montserrat" panose="00000500000000000000" pitchFamily="2" charset="0"/>
              </a:rPr>
              <a:t>RM con gadolinio.</a:t>
            </a:r>
            <a:endParaRPr lang="es-ES" b="1" dirty="0">
              <a:solidFill>
                <a:srgbClr val="002060"/>
              </a:solidFill>
              <a:latin typeface="Montserrat" panose="00000500000000000000" pitchFamily="2" charset="0"/>
            </a:endParaRPr>
          </a:p>
        </p:txBody>
      </p:sp>
      <p:pic>
        <p:nvPicPr>
          <p:cNvPr id="4" name="Picture 2" descr="Resultado de imagen para neurinoma del acustico">
            <a:extLst>
              <a:ext uri="{FF2B5EF4-FFF2-40B4-BE49-F238E27FC236}">
                <a16:creationId xmlns:a16="http://schemas.microsoft.com/office/drawing/2014/main" id="{6C517EC9-416D-4744-90FE-6DAF6D22EA6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312109" y="3429000"/>
            <a:ext cx="2949492" cy="3192779"/>
          </a:xfrm>
          <a:prstGeom prst="rect">
            <a:avLst/>
          </a:prstGeom>
          <a:noFill/>
          <a:effectLst>
            <a:glow rad="2286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6034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3F3DA7E-9448-474D-BC52-F9CB186AB92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217853" y="244705"/>
            <a:ext cx="7756294" cy="3656735"/>
          </a:xfrm>
          <a:prstGeom prst="rect">
            <a:avLst/>
          </a:prstGeom>
        </p:spPr>
      </p:pic>
    </p:spTree>
    <p:extLst>
      <p:ext uri="{BB962C8B-B14F-4D97-AF65-F5344CB8AC3E}">
        <p14:creationId xmlns:p14="http://schemas.microsoft.com/office/powerpoint/2010/main" val="1767319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ED07214D-EDDB-408C-AD83-9187968B93B9}"/>
              </a:ext>
            </a:extLst>
          </p:cNvPr>
          <p:cNvSpPr txBox="1"/>
          <p:nvPr/>
        </p:nvSpPr>
        <p:spPr>
          <a:xfrm>
            <a:off x="9107131" y="6611779"/>
            <a:ext cx="3089555" cy="246221"/>
          </a:xfrm>
          <a:prstGeom prst="rect">
            <a:avLst/>
          </a:prstGeom>
          <a:noFill/>
        </p:spPr>
        <p:txBody>
          <a:bodyPr wrap="square" rtlCol="0">
            <a:spAutoFit/>
          </a:bodyPr>
          <a:lstStyle/>
          <a:p>
            <a:pPr algn="ctr"/>
            <a:r>
              <a:rPr lang="es-CO" sz="1000" i="1" dirty="0">
                <a:latin typeface="Montserrat" panose="00000500000000000000" pitchFamily="2" charset="0"/>
              </a:rPr>
              <a:t>N Engl J </a:t>
            </a:r>
            <a:r>
              <a:rPr lang="es-CO" sz="1000" i="1" dirty="0" err="1">
                <a:latin typeface="Montserrat" panose="00000500000000000000" pitchFamily="2" charset="0"/>
              </a:rPr>
              <a:t>Med</a:t>
            </a:r>
            <a:r>
              <a:rPr lang="es-CO" sz="1000" i="1" dirty="0">
                <a:latin typeface="Montserrat" panose="00000500000000000000" pitchFamily="2" charset="0"/>
              </a:rPr>
              <a:t>. 2017 </a:t>
            </a:r>
            <a:r>
              <a:rPr lang="es-CO" sz="1000" i="1" dirty="0" err="1">
                <a:latin typeface="Montserrat" panose="00000500000000000000" pitchFamily="2" charset="0"/>
              </a:rPr>
              <a:t>Dec</a:t>
            </a:r>
            <a:r>
              <a:rPr lang="es-CO" sz="1000" i="1" dirty="0">
                <a:latin typeface="Montserrat" panose="00000500000000000000" pitchFamily="2" charset="0"/>
              </a:rPr>
              <a:t> 21;377(25):2465-2473</a:t>
            </a:r>
          </a:p>
        </p:txBody>
      </p:sp>
      <p:sp>
        <p:nvSpPr>
          <p:cNvPr id="7" name="Título 6">
            <a:extLst>
              <a:ext uri="{FF2B5EF4-FFF2-40B4-BE49-F238E27FC236}">
                <a16:creationId xmlns:a16="http://schemas.microsoft.com/office/drawing/2014/main" id="{FABBF520-2233-4FF4-88F8-2177AC1BAACB}"/>
              </a:ext>
            </a:extLst>
          </p:cNvPr>
          <p:cNvSpPr>
            <a:spLocks noGrp="1"/>
          </p:cNvSpPr>
          <p:nvPr>
            <p:ph type="title"/>
          </p:nvPr>
        </p:nvSpPr>
        <p:spPr/>
        <p:txBody>
          <a:bodyPr/>
          <a:lstStyle/>
          <a:p>
            <a:r>
              <a:rPr lang="es-ES" b="0" dirty="0"/>
              <a:t>Generalidades</a:t>
            </a:r>
            <a:endParaRPr lang="es-CO" b="0" dirty="0"/>
          </a:p>
        </p:txBody>
      </p:sp>
      <p:pic>
        <p:nvPicPr>
          <p:cNvPr id="8" name="Google Shape;120;p26">
            <a:extLst>
              <a:ext uri="{FF2B5EF4-FFF2-40B4-BE49-F238E27FC236}">
                <a16:creationId xmlns:a16="http://schemas.microsoft.com/office/drawing/2014/main" id="{62D531A0-2EED-4432-BF8F-CD758480F31C}"/>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516380" y="1941582"/>
            <a:ext cx="5134687" cy="3691152"/>
          </a:xfrm>
          <a:prstGeom prst="rect">
            <a:avLst/>
          </a:prstGeom>
          <a:noFill/>
          <a:ln>
            <a:noFill/>
          </a:ln>
        </p:spPr>
      </p:pic>
      <p:pic>
        <p:nvPicPr>
          <p:cNvPr id="9" name="Google Shape;121;p26">
            <a:extLst>
              <a:ext uri="{FF2B5EF4-FFF2-40B4-BE49-F238E27FC236}">
                <a16:creationId xmlns:a16="http://schemas.microsoft.com/office/drawing/2014/main" id="{75871406-358C-4B48-8B25-55E9C742DB6D}"/>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140002" y="1556165"/>
            <a:ext cx="955998" cy="770834"/>
          </a:xfrm>
          <a:prstGeom prst="rect">
            <a:avLst/>
          </a:prstGeom>
          <a:noFill/>
          <a:ln>
            <a:noFill/>
          </a:ln>
        </p:spPr>
      </p:pic>
      <p:sp>
        <p:nvSpPr>
          <p:cNvPr id="10" name="Google Shape;124;p26">
            <a:extLst>
              <a:ext uri="{FF2B5EF4-FFF2-40B4-BE49-F238E27FC236}">
                <a16:creationId xmlns:a16="http://schemas.microsoft.com/office/drawing/2014/main" id="{760E59A7-2427-4B4A-A660-9A8FFB209D5C}"/>
              </a:ext>
            </a:extLst>
          </p:cNvPr>
          <p:cNvSpPr txBox="1"/>
          <p:nvPr/>
        </p:nvSpPr>
        <p:spPr>
          <a:xfrm>
            <a:off x="6211490" y="5853951"/>
            <a:ext cx="4066200" cy="415572"/>
          </a:xfrm>
          <a:prstGeom prst="rect">
            <a:avLst/>
          </a:prstGeom>
          <a:solidFill>
            <a:schemeClr val="accent1">
              <a:lumMod val="40000"/>
              <a:lumOff val="60000"/>
            </a:schemeClr>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sz="1600" dirty="0">
                <a:solidFill>
                  <a:srgbClr val="002060"/>
                </a:solidFill>
                <a:latin typeface="Montserrat" panose="00000500000000000000" pitchFamily="2" charset="0"/>
                <a:ea typeface="Proxima Nova"/>
                <a:cs typeface="Proxima Nova"/>
                <a:sym typeface="Proxima Nova"/>
              </a:rPr>
              <a:t>C</a:t>
            </a:r>
            <a:r>
              <a:rPr lang="es" sz="1600" dirty="0">
                <a:solidFill>
                  <a:srgbClr val="002060"/>
                </a:solidFill>
                <a:latin typeface="Montserrat" panose="00000500000000000000" pitchFamily="2" charset="0"/>
                <a:ea typeface="Open Sans"/>
                <a:cs typeface="Open Sans"/>
                <a:sym typeface="Open Sans"/>
              </a:rPr>
              <a:t>aptación y transmisión del sonido</a:t>
            </a:r>
            <a:endParaRPr sz="1600" dirty="0">
              <a:solidFill>
                <a:srgbClr val="002060"/>
              </a:solidFill>
              <a:latin typeface="Montserrat" panose="00000500000000000000" pitchFamily="2" charset="0"/>
              <a:ea typeface="Open Sans"/>
              <a:cs typeface="Open Sans"/>
              <a:sym typeface="Open Sans"/>
            </a:endParaRPr>
          </a:p>
        </p:txBody>
      </p:sp>
      <p:sp>
        <p:nvSpPr>
          <p:cNvPr id="11" name="Google Shape;125;p26">
            <a:extLst>
              <a:ext uri="{FF2B5EF4-FFF2-40B4-BE49-F238E27FC236}">
                <a16:creationId xmlns:a16="http://schemas.microsoft.com/office/drawing/2014/main" id="{61840C8D-7DA8-4E2A-8D46-AACB8F8559C0}"/>
              </a:ext>
            </a:extLst>
          </p:cNvPr>
          <p:cNvSpPr txBox="1"/>
          <p:nvPr/>
        </p:nvSpPr>
        <p:spPr>
          <a:xfrm>
            <a:off x="8083723" y="1309230"/>
            <a:ext cx="2827800" cy="572700"/>
          </a:xfrm>
          <a:prstGeom prst="rect">
            <a:avLst/>
          </a:prstGeom>
          <a:solidFill>
            <a:srgbClr val="A4C2F4"/>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sz="1600">
                <a:solidFill>
                  <a:srgbClr val="002060"/>
                </a:solidFill>
                <a:latin typeface="Montserrat" panose="00000500000000000000" pitchFamily="2" charset="0"/>
                <a:ea typeface="Open Sans"/>
                <a:cs typeface="Open Sans"/>
                <a:sym typeface="Open Sans"/>
              </a:rPr>
              <a:t>Función neurosensorial o de percepción</a:t>
            </a:r>
            <a:endParaRPr sz="1600">
              <a:solidFill>
                <a:srgbClr val="002060"/>
              </a:solidFill>
              <a:latin typeface="Montserrat" panose="00000500000000000000" pitchFamily="2" charset="0"/>
              <a:ea typeface="Open Sans"/>
              <a:cs typeface="Open Sans"/>
              <a:sym typeface="Open Sans"/>
            </a:endParaRPr>
          </a:p>
        </p:txBody>
      </p:sp>
      <p:sp>
        <p:nvSpPr>
          <p:cNvPr id="12" name="Google Shape;126;p26">
            <a:extLst>
              <a:ext uri="{FF2B5EF4-FFF2-40B4-BE49-F238E27FC236}">
                <a16:creationId xmlns:a16="http://schemas.microsoft.com/office/drawing/2014/main" id="{FE102F49-B524-407D-9034-6E8EBE8AC1DA}"/>
              </a:ext>
            </a:extLst>
          </p:cNvPr>
          <p:cNvSpPr txBox="1"/>
          <p:nvPr/>
        </p:nvSpPr>
        <p:spPr>
          <a:xfrm>
            <a:off x="10458642" y="3351893"/>
            <a:ext cx="1428900" cy="1286400"/>
          </a:xfrm>
          <a:prstGeom prst="rect">
            <a:avLst/>
          </a:prstGeom>
          <a:solidFill>
            <a:schemeClr val="accent1">
              <a:lumMod val="20000"/>
              <a:lumOff val="80000"/>
            </a:schemeClr>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sz="1600" dirty="0">
                <a:solidFill>
                  <a:srgbClr val="002060"/>
                </a:solidFill>
                <a:latin typeface="Montserrat" panose="00000500000000000000" pitchFamily="2" charset="0"/>
                <a:ea typeface="Open Sans"/>
                <a:cs typeface="Open Sans"/>
                <a:sym typeface="Open Sans"/>
              </a:rPr>
              <a:t>Conducción de los impulsos nerviosos</a:t>
            </a:r>
            <a:endParaRPr sz="1600" dirty="0">
              <a:solidFill>
                <a:srgbClr val="002060"/>
              </a:solidFill>
              <a:latin typeface="Montserrat" panose="00000500000000000000" pitchFamily="2" charset="0"/>
              <a:ea typeface="Open Sans"/>
              <a:cs typeface="Open Sans"/>
              <a:sym typeface="Open Sans"/>
            </a:endParaRPr>
          </a:p>
        </p:txBody>
      </p:sp>
    </p:spTree>
    <p:extLst>
      <p:ext uri="{BB962C8B-B14F-4D97-AF65-F5344CB8AC3E}">
        <p14:creationId xmlns:p14="http://schemas.microsoft.com/office/powerpoint/2010/main" val="4116599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p:tgtEl>
                                          <p:spTgt spid="8"/>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FABBF520-2233-4FF4-88F8-2177AC1BAACB}"/>
              </a:ext>
            </a:extLst>
          </p:cNvPr>
          <p:cNvSpPr>
            <a:spLocks noGrp="1"/>
          </p:cNvSpPr>
          <p:nvPr>
            <p:ph type="title"/>
          </p:nvPr>
        </p:nvSpPr>
        <p:spPr/>
        <p:txBody>
          <a:bodyPr/>
          <a:lstStyle/>
          <a:p>
            <a:r>
              <a:rPr lang="es-ES" b="0" dirty="0"/>
              <a:t>Generalidades</a:t>
            </a:r>
            <a:endParaRPr lang="es-CO" b="0" dirty="0"/>
          </a:p>
        </p:txBody>
      </p:sp>
      <p:pic>
        <p:nvPicPr>
          <p:cNvPr id="2" name="OIDO MEDIO">
            <a:hlinkClick r:id="" action="ppaction://media"/>
            <a:extLst>
              <a:ext uri="{FF2B5EF4-FFF2-40B4-BE49-F238E27FC236}">
                <a16:creationId xmlns:a16="http://schemas.microsoft.com/office/drawing/2014/main" id="{713E8D1D-E426-488A-BC29-923DA2D6B0BC}"/>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5931343" y="954395"/>
            <a:ext cx="4949210" cy="4949210"/>
          </a:xfrm>
          <a:prstGeom prst="rect">
            <a:avLst/>
          </a:prstGeom>
        </p:spPr>
      </p:pic>
    </p:spTree>
    <p:extLst>
      <p:ext uri="{BB962C8B-B14F-4D97-AF65-F5344CB8AC3E}">
        <p14:creationId xmlns:p14="http://schemas.microsoft.com/office/powerpoint/2010/main" val="2967707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53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FABBF520-2233-4FF4-88F8-2177AC1BAACB}"/>
              </a:ext>
            </a:extLst>
          </p:cNvPr>
          <p:cNvSpPr>
            <a:spLocks noGrp="1"/>
          </p:cNvSpPr>
          <p:nvPr>
            <p:ph type="title"/>
          </p:nvPr>
        </p:nvSpPr>
        <p:spPr/>
        <p:txBody>
          <a:bodyPr/>
          <a:lstStyle/>
          <a:p>
            <a:r>
              <a:rPr lang="es-ES" b="0" dirty="0"/>
              <a:t>Generalidades</a:t>
            </a:r>
            <a:endParaRPr lang="es-CO" b="0" dirty="0"/>
          </a:p>
        </p:txBody>
      </p:sp>
      <p:pic>
        <p:nvPicPr>
          <p:cNvPr id="3" name="Imagen 2">
            <a:extLst>
              <a:ext uri="{FF2B5EF4-FFF2-40B4-BE49-F238E27FC236}">
                <a16:creationId xmlns:a16="http://schemas.microsoft.com/office/drawing/2014/main" id="{3D6FBC39-E8B5-44C5-A7FD-62666BAD242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948691" y="672878"/>
            <a:ext cx="5870957" cy="2370125"/>
          </a:xfrm>
          <a:prstGeom prst="rect">
            <a:avLst/>
          </a:prstGeom>
        </p:spPr>
      </p:pic>
      <p:pic>
        <p:nvPicPr>
          <p:cNvPr id="6" name="Google Shape;350;p55">
            <a:extLst>
              <a:ext uri="{FF2B5EF4-FFF2-40B4-BE49-F238E27FC236}">
                <a16:creationId xmlns:a16="http://schemas.microsoft.com/office/drawing/2014/main" id="{08A842D6-12EE-48F5-8AF7-4385234164F1}"/>
              </a:ext>
            </a:extLst>
          </p:cNvPr>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5948691" y="3292917"/>
            <a:ext cx="5870957" cy="3199958"/>
          </a:xfrm>
          <a:prstGeom prst="rect">
            <a:avLst/>
          </a:prstGeom>
          <a:noFill/>
          <a:ln>
            <a:noFill/>
          </a:ln>
        </p:spPr>
      </p:pic>
    </p:spTree>
    <p:extLst>
      <p:ext uri="{BB962C8B-B14F-4D97-AF65-F5344CB8AC3E}">
        <p14:creationId xmlns:p14="http://schemas.microsoft.com/office/powerpoint/2010/main" val="2399560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FABBF520-2233-4FF4-88F8-2177AC1BAACB}"/>
              </a:ext>
            </a:extLst>
          </p:cNvPr>
          <p:cNvSpPr>
            <a:spLocks noGrp="1"/>
          </p:cNvSpPr>
          <p:nvPr>
            <p:ph type="title"/>
          </p:nvPr>
        </p:nvSpPr>
        <p:spPr/>
        <p:txBody>
          <a:bodyPr/>
          <a:lstStyle/>
          <a:p>
            <a:r>
              <a:rPr lang="es-ES" b="0" dirty="0"/>
              <a:t>Generalidades</a:t>
            </a:r>
            <a:endParaRPr lang="es-CO" b="0" dirty="0"/>
          </a:p>
        </p:txBody>
      </p:sp>
      <p:pic>
        <p:nvPicPr>
          <p:cNvPr id="2" name="Imagen 1">
            <a:extLst>
              <a:ext uri="{FF2B5EF4-FFF2-40B4-BE49-F238E27FC236}">
                <a16:creationId xmlns:a16="http://schemas.microsoft.com/office/drawing/2014/main" id="{D7CD65B3-4B30-45A3-8178-B021628AF3B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33535" y="365125"/>
            <a:ext cx="4663844" cy="3139712"/>
          </a:xfrm>
          <a:prstGeom prst="rect">
            <a:avLst/>
          </a:prstGeom>
        </p:spPr>
      </p:pic>
      <p:pic>
        <p:nvPicPr>
          <p:cNvPr id="8" name="Google Shape;414;p64">
            <a:extLst>
              <a:ext uri="{FF2B5EF4-FFF2-40B4-BE49-F238E27FC236}">
                <a16:creationId xmlns:a16="http://schemas.microsoft.com/office/drawing/2014/main" id="{09B57334-0233-44AB-8C2F-2278B229ED94}"/>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988011" y="3839551"/>
            <a:ext cx="2587747" cy="2701901"/>
          </a:xfrm>
          <a:prstGeom prst="rect">
            <a:avLst/>
          </a:prstGeom>
          <a:noFill/>
          <a:ln>
            <a:noFill/>
          </a:ln>
        </p:spPr>
      </p:pic>
      <p:pic>
        <p:nvPicPr>
          <p:cNvPr id="9" name="Google Shape;419;p65">
            <a:extLst>
              <a:ext uri="{FF2B5EF4-FFF2-40B4-BE49-F238E27FC236}">
                <a16:creationId xmlns:a16="http://schemas.microsoft.com/office/drawing/2014/main" id="{C9B36BED-5EEB-492B-B8DC-B961D73336BF}"/>
              </a:ext>
            </a:extLst>
          </p:cNvPr>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8575758" y="3839551"/>
            <a:ext cx="3212892" cy="2701901"/>
          </a:xfrm>
          <a:prstGeom prst="rect">
            <a:avLst/>
          </a:prstGeom>
          <a:noFill/>
          <a:ln>
            <a:noFill/>
          </a:ln>
        </p:spPr>
      </p:pic>
    </p:spTree>
    <p:extLst>
      <p:ext uri="{BB962C8B-B14F-4D97-AF65-F5344CB8AC3E}">
        <p14:creationId xmlns:p14="http://schemas.microsoft.com/office/powerpoint/2010/main" val="1678829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FABBF520-2233-4FF4-88F8-2177AC1BAACB}"/>
              </a:ext>
            </a:extLst>
          </p:cNvPr>
          <p:cNvSpPr>
            <a:spLocks noGrp="1"/>
          </p:cNvSpPr>
          <p:nvPr>
            <p:ph type="title"/>
          </p:nvPr>
        </p:nvSpPr>
        <p:spPr/>
        <p:txBody>
          <a:bodyPr/>
          <a:lstStyle/>
          <a:p>
            <a:r>
              <a:rPr lang="es-ES" b="0" dirty="0"/>
              <a:t>Generalidades</a:t>
            </a:r>
            <a:endParaRPr lang="es-CO" b="0" dirty="0"/>
          </a:p>
        </p:txBody>
      </p:sp>
      <p:pic>
        <p:nvPicPr>
          <p:cNvPr id="2050" name="Picture 2">
            <a:extLst>
              <a:ext uri="{FF2B5EF4-FFF2-40B4-BE49-F238E27FC236}">
                <a16:creationId xmlns:a16="http://schemas.microsoft.com/office/drawing/2014/main" id="{262EDFCC-CE22-4289-B52D-12099BD9D13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736177" y="647699"/>
            <a:ext cx="4984413" cy="5845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9460665"/>
      </p:ext>
    </p:extLst>
  </p:cSld>
  <p:clrMapOvr>
    <a:masterClrMapping/>
  </p:clrMapOvr>
</p:sld>
</file>

<file path=ppt/theme/theme1.xml><?xml version="1.0" encoding="utf-8"?>
<a:theme xmlns:a="http://schemas.openxmlformats.org/drawingml/2006/main" name="PlantillaFR202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1" id="{CD1CFEA7-C285-4D64-B998-B77C0839C080}" vid="{BECAA0F5-D504-4101-B8E0-AAB2FE770967}"/>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PlantillaFR2021</Template>
  <TotalTime>3197</TotalTime>
  <Words>11546</Words>
  <Application>Microsoft Office PowerPoint</Application>
  <PresentationFormat>Panorámica</PresentationFormat>
  <Paragraphs>686</Paragraphs>
  <Slides>47</Slides>
  <Notes>38</Notes>
  <HiddenSlides>0</HiddenSlides>
  <MMClips>1</MMClips>
  <ScaleCrop>false</ScaleCrop>
  <HeadingPairs>
    <vt:vector size="6" baseType="variant">
      <vt:variant>
        <vt:lpstr>Fuentes usadas</vt:lpstr>
      </vt:variant>
      <vt:variant>
        <vt:i4>16</vt:i4>
      </vt:variant>
      <vt:variant>
        <vt:lpstr>Tema</vt:lpstr>
      </vt:variant>
      <vt:variant>
        <vt:i4>1</vt:i4>
      </vt:variant>
      <vt:variant>
        <vt:lpstr>Títulos de diapositiva</vt:lpstr>
      </vt:variant>
      <vt:variant>
        <vt:i4>47</vt:i4>
      </vt:variant>
    </vt:vector>
  </HeadingPairs>
  <TitlesOfParts>
    <vt:vector size="64" baseType="lpstr">
      <vt:lpstr>Arial</vt:lpstr>
      <vt:lpstr>Avenir</vt:lpstr>
      <vt:lpstr>Calibri</vt:lpstr>
      <vt:lpstr>Georgia</vt:lpstr>
      <vt:lpstr>Helvetica Neue</vt:lpstr>
      <vt:lpstr>Montserrat</vt:lpstr>
      <vt:lpstr>NexusSerif</vt:lpstr>
      <vt:lpstr>Roboto</vt:lpstr>
      <vt:lpstr>Times New Roman</vt:lpstr>
      <vt:lpstr>TimesNewRomanPSMT</vt:lpstr>
      <vt:lpstr>TradeGothic-BoldTwo</vt:lpstr>
      <vt:lpstr>TradeGothic-Light</vt:lpstr>
      <vt:lpstr>TradeGothic-LightOblique</vt:lpstr>
      <vt:lpstr>TradeGothic-Oblique</vt:lpstr>
      <vt:lpstr>Wingdings</vt:lpstr>
      <vt:lpstr>ZapfDingbats</vt:lpstr>
      <vt:lpstr>PlantillaFR2021</vt:lpstr>
      <vt:lpstr>Hipoacusia</vt:lpstr>
      <vt:lpstr>Generalidades</vt:lpstr>
      <vt:lpstr>Generalidades</vt:lpstr>
      <vt:lpstr>Generalidades</vt:lpstr>
      <vt:lpstr>Generalidades</vt:lpstr>
      <vt:lpstr>Generalidades</vt:lpstr>
      <vt:lpstr>Generalidades</vt:lpstr>
      <vt:lpstr>Generalidades</vt:lpstr>
      <vt:lpstr>Generalidades</vt:lpstr>
      <vt:lpstr>Tipos de perdida  auditiva</vt:lpstr>
      <vt:lpstr>Historia clínica </vt:lpstr>
      <vt:lpstr>Historia clínica </vt:lpstr>
      <vt:lpstr>Historia clínica </vt:lpstr>
      <vt:lpstr>Examen físico</vt:lpstr>
      <vt:lpstr>Examen físico</vt:lpstr>
      <vt:lpstr>Examen físico</vt:lpstr>
      <vt:lpstr>Examen físico</vt:lpstr>
      <vt:lpstr>Examen físico</vt:lpstr>
      <vt:lpstr>Examen físico</vt:lpstr>
      <vt:lpstr>Estudios audiológicos</vt:lpstr>
      <vt:lpstr>Audiometría tonal</vt:lpstr>
      <vt:lpstr>Audiometría tonal</vt:lpstr>
      <vt:lpstr>Audiometría tonal</vt:lpstr>
      <vt:lpstr>Audiometría tonal</vt:lpstr>
      <vt:lpstr>Audiometría tonal</vt:lpstr>
      <vt:lpstr>Audiometría tonal</vt:lpstr>
      <vt:lpstr>Logoaudiometría</vt:lpstr>
      <vt:lpstr>Impedanciometría</vt:lpstr>
      <vt:lpstr>Reflejo acústico</vt:lpstr>
      <vt:lpstr>Pruebas objetivas</vt:lpstr>
      <vt:lpstr>Tamizaje neonatal</vt:lpstr>
      <vt:lpstr>Tamizaje neonatal</vt:lpstr>
      <vt:lpstr>Tamizaje neonatal</vt:lpstr>
      <vt:lpstr>Hipoacusia conductiva</vt:lpstr>
      <vt:lpstr>Hipoacusia conductiva</vt:lpstr>
      <vt:lpstr>Lesiones del oído medio sin perforación  </vt:lpstr>
      <vt:lpstr>Lesiones del oído medio con perforación de la membrana timpánica</vt:lpstr>
      <vt:lpstr>Perforación timpánica </vt:lpstr>
      <vt:lpstr>Oído medio sano</vt:lpstr>
      <vt:lpstr>Hipoacusia neurosensorial</vt:lpstr>
      <vt:lpstr>Hipoacusia súbita</vt:lpstr>
      <vt:lpstr>Ototoxicidad</vt:lpstr>
      <vt:lpstr>Exposición al ruido</vt:lpstr>
      <vt:lpstr>Trauma temporal</vt:lpstr>
      <vt:lpstr>Presbiacusia</vt:lpstr>
      <vt:lpstr>Neurinoma del  acústico</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Hipoacusia</dc:title>
  <dc:creator>ALEJANDRA MENDOZA GALLEGO</dc:creator>
  <cp:lastModifiedBy>User</cp:lastModifiedBy>
  <cp:revision>73</cp:revision>
  <dcterms:created xsi:type="dcterms:W3CDTF">2021-02-07T19:57:49Z</dcterms:created>
  <dcterms:modified xsi:type="dcterms:W3CDTF">2021-04-08T17:43:42Z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1988465</vt:lpwstr>
  </property>
  <property fmtid="{D5CDD505-2E9C-101B-9397-08002B2CF9AE}" name="NXPowerLiteSettings" pid="3">
    <vt:lpwstr>C7000400038000</vt:lpwstr>
  </property>
  <property fmtid="{D5CDD505-2E9C-101B-9397-08002B2CF9AE}" name="NXPowerLiteVersion" pid="4">
    <vt:lpwstr>S9.0.3</vt:lpwstr>
  </property>
</Properties>
</file>