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8" r:id="rId2"/>
    <p:sldId id="299" r:id="rId3"/>
    <p:sldId id="300" r:id="rId4"/>
    <p:sldId id="301" r:id="rId5"/>
    <p:sldId id="302" r:id="rId6"/>
    <p:sldId id="303" r:id="rId7"/>
    <p:sldId id="304" r:id="rId8"/>
    <p:sldId id="305" r:id="rId9"/>
    <p:sldId id="306" r:id="rId10"/>
    <p:sldId id="307" r:id="rId11"/>
    <p:sldId id="308" r:id="rId12"/>
    <p:sldId id="309" r:id="rId13"/>
    <p:sldId id="310" r:id="rId14"/>
    <p:sldId id="311" r:id="rId15"/>
    <p:sldId id="313" r:id="rId16"/>
    <p:sldId id="312"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8" r:id="rId45"/>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2B48"/>
    <a:srgbClr val="00AAA7"/>
    <a:srgbClr val="142B48"/>
    <a:srgbClr val="00AB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87209" autoAdjust="0"/>
  </p:normalViewPr>
  <p:slideViewPr>
    <p:cSldViewPr snapToGrid="0" showGuides="1">
      <p:cViewPr varScale="1">
        <p:scale>
          <a:sx n="58" d="100"/>
          <a:sy n="58" d="100"/>
        </p:scale>
        <p:origin x="988" y="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3_5">
  <dgm:title val=""/>
  <dgm:desc val=""/>
  <dgm:catLst>
    <dgm:cat type="accent3" pri="11500"/>
  </dgm:catLst>
  <dgm:styleLbl name="node0">
    <dgm:fillClrLst meth="cycle">
      <a:schemeClr val="accent3">
        <a:alpha val="80000"/>
      </a:schemeClr>
    </dgm:fillClrLst>
    <dgm:linClrLst meth="repeat">
      <a:schemeClr val="lt1"/>
    </dgm:linClrLst>
    <dgm:effectClrLst/>
    <dgm:txLinClrLst/>
    <dgm:txFillClrLst/>
    <dgm:txEffectClrLst/>
  </dgm:styleLbl>
  <dgm:styleLbl name="node1">
    <dgm:fillClrLst>
      <a:schemeClr val="accent3">
        <a:alpha val="90000"/>
      </a:schemeClr>
      <a:schemeClr val="accent3">
        <a:alpha val="50000"/>
      </a:schemeClr>
    </dgm:fillClrLst>
    <dgm:linClrLst meth="repeat">
      <a:schemeClr val="lt1"/>
    </dgm:linClrLst>
    <dgm:effectClrLst/>
    <dgm:txLinClrLst/>
    <dgm:txFillClrLst/>
    <dgm:txEffectClrLst/>
  </dgm:styleLbl>
  <dgm:styleLbl name="alignNode1">
    <dgm:fillClrLst>
      <a:schemeClr val="accent3">
        <a:alpha val="90000"/>
      </a:schemeClr>
      <a:schemeClr val="accent3">
        <a:alpha val="50000"/>
      </a:schemeClr>
    </dgm:fillClrLst>
    <dgm:linClrLst>
      <a:schemeClr val="accent3">
        <a:alpha val="90000"/>
      </a:schemeClr>
      <a:schemeClr val="accent3">
        <a:alpha val="50000"/>
      </a:schemeClr>
    </dgm:linClrLst>
    <dgm:effectClrLst/>
    <dgm:txLinClrLst/>
    <dgm:txFillClrLst/>
    <dgm:txEffectClrLst/>
  </dgm:styleLbl>
  <dgm:styleLbl name="lnNode1">
    <dgm:fillClrLst>
      <a:schemeClr val="accent3">
        <a:shade val="90000"/>
      </a:schemeClr>
      <a:schemeClr val="accent3">
        <a:alpha val="50000"/>
        <a:tint val="50000"/>
      </a:schemeClr>
    </dgm:fillClrLst>
    <dgm:linClrLst meth="repeat">
      <a:schemeClr val="lt1"/>
    </dgm:linClrLst>
    <dgm:effectClrLst/>
    <dgm:txLinClrLst/>
    <dgm:txFillClrLst/>
    <dgm:txEffectClrLst/>
  </dgm:styleLbl>
  <dgm:styleLbl name="vennNode1">
    <dgm:fillClrLst>
      <a:schemeClr val="accent3">
        <a:shade val="80000"/>
        <a:alpha val="50000"/>
      </a:schemeClr>
      <a:schemeClr val="accent3">
        <a:alpha val="80000"/>
      </a:schemeClr>
    </dgm:fillClrLst>
    <dgm:linClrLst meth="repeat">
      <a:schemeClr val="lt1"/>
    </dgm:linClrLst>
    <dgm:effectClrLst/>
    <dgm:txLinClrLst/>
    <dgm:txFillClrLst/>
    <dgm:txEffectClrLst/>
  </dgm:styleLbl>
  <dgm:styleLbl name="node2">
    <dgm:fillClrLst>
      <a:schemeClr val="accent3">
        <a:alpha val="70000"/>
      </a:schemeClr>
    </dgm:fillClrLst>
    <dgm:linClrLst meth="repeat">
      <a:schemeClr val="lt1"/>
    </dgm:linClrLst>
    <dgm:effectClrLst/>
    <dgm:txLinClrLst/>
    <dgm:txFillClrLst/>
    <dgm:txEffectClrLst/>
  </dgm:styleLbl>
  <dgm:styleLbl name="node3">
    <dgm:fillClrLst>
      <a:schemeClr val="accent3">
        <a:alpha val="50000"/>
      </a:schemeClr>
    </dgm:fillClrLst>
    <dgm:linClrLst meth="repeat">
      <a:schemeClr val="lt1"/>
    </dgm:linClrLst>
    <dgm:effectClrLst/>
    <dgm:txLinClrLst/>
    <dgm:txFillClrLst/>
    <dgm:txEffectClrLst/>
  </dgm:styleLbl>
  <dgm:styleLbl name="node4">
    <dgm:fillClrLst>
      <a:schemeClr val="accent3">
        <a:alpha val="30000"/>
      </a:schemeClr>
    </dgm:fillClrLst>
    <dgm:linClrLst meth="repeat">
      <a:schemeClr val="lt1"/>
    </dgm:linClrLst>
    <dgm:effectClrLst/>
    <dgm:txLinClrLst/>
    <dgm:txFillClrLst/>
    <dgm:txEffectClrLst/>
  </dgm:styleLbl>
  <dgm:styleLbl name="fgImgPlace1">
    <dgm:fillClrLst>
      <a:schemeClr val="accent3">
        <a:tint val="50000"/>
        <a:alpha val="90000"/>
      </a:schemeClr>
      <a:schemeClr val="accent3">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f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bgSibTrans2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dgm:txEffectClrLst/>
  </dgm:styleLbl>
  <dgm:styleLbl name="sibTrans1D1">
    <dgm:fillClrLst>
      <a:schemeClr val="accent3">
        <a:shade val="90000"/>
      </a:schemeClr>
      <a:schemeClr val="accent3">
        <a:tint val="50000"/>
      </a:schemeClr>
    </dgm:fillClrLst>
    <dgm:linClrLst>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alpha val="90000"/>
      </a:schemeClr>
    </dgm:fillClrLst>
    <dgm:linClrLst meth="repeat">
      <a:schemeClr val="lt1"/>
    </dgm:linClrLst>
    <dgm:effectClrLst/>
    <dgm:txLinClrLst/>
    <dgm:txFillClrLst/>
    <dgm:txEffectClrLst/>
  </dgm:styleLbl>
  <dgm:styleLbl name="asst1">
    <dgm:fillClrLst meth="repeat">
      <a:schemeClr val="accent3">
        <a:alpha val="90000"/>
      </a:schemeClr>
    </dgm:fillClrLst>
    <dgm:linClrLst meth="repeat">
      <a:schemeClr val="lt1"/>
    </dgm:linClrLst>
    <dgm:effectClrLst/>
    <dgm:txLinClrLst/>
    <dgm:txFillClrLst/>
    <dgm:txEffectClrLst/>
  </dgm:styleLbl>
  <dgm:styleLbl name="asst2">
    <dgm:fillClrLst>
      <a:schemeClr val="accent3">
        <a:alpha val="90000"/>
      </a:schemeClr>
    </dgm:fillClrLst>
    <dgm:linClrLst meth="repeat">
      <a:schemeClr val="lt1"/>
    </dgm:linClrLst>
    <dgm:effectClrLst/>
    <dgm:txLinClrLst/>
    <dgm:txFillClrLst/>
    <dgm:txEffectClrLst/>
  </dgm:styleLbl>
  <dgm:styleLbl name="asst3">
    <dgm:fillClrLst>
      <a:schemeClr val="accent3">
        <a:alpha val="70000"/>
      </a:schemeClr>
    </dgm:fillClrLst>
    <dgm:linClrLst meth="repeat">
      <a:schemeClr val="lt1"/>
    </dgm:linClrLst>
    <dgm:effectClrLst/>
    <dgm:txLinClrLst/>
    <dgm:txFillClrLst/>
    <dgm:txEffectClrLst/>
  </dgm:styleLbl>
  <dgm:styleLbl name="asst4">
    <dgm:fillClrLst>
      <a:schemeClr val="accent3">
        <a:alpha val="50000"/>
      </a:schemeClr>
    </dgm:fillClrLst>
    <dgm:linClrLst meth="repeat">
      <a:schemeClr val="lt1"/>
    </dgm:linClrLst>
    <dgm:effectClrLst/>
    <dgm:txLinClrLst/>
    <dgm:txFillClrLst/>
    <dgm:txEffectClrLst/>
  </dgm:styleLbl>
  <dgm:styleLbl name="parChTrans2D1">
    <dgm:fillClrLst meth="repeat">
      <a:schemeClr val="accent3">
        <a:shade val="8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3">
        <a:alpha val="90000"/>
      </a:schemeClr>
      <a:schemeClr val="accent3">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a:schemeClr val="accent3">
        <a:alpha val="90000"/>
        <a:tint val="40000"/>
      </a:schemeClr>
      <a:schemeClr val="accent3">
        <a:alpha val="5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5229B9-B49B-46C3-B96D-1B7E6B4C3779}" type="doc">
      <dgm:prSet loTypeId="urn:microsoft.com/office/officeart/2005/8/layout/default" loCatId="list" qsTypeId="urn:microsoft.com/office/officeart/2005/8/quickstyle/simple4" qsCatId="simple" csTypeId="urn:microsoft.com/office/officeart/2005/8/colors/accent1_4" csCatId="accent1" phldr="1"/>
      <dgm:spPr/>
      <dgm:t>
        <a:bodyPr/>
        <a:lstStyle/>
        <a:p>
          <a:endParaRPr lang="es-CO"/>
        </a:p>
      </dgm:t>
    </dgm:pt>
    <dgm:pt modelId="{3483E69A-5F97-4BE4-AD32-0D06811F1457}">
      <dgm:prSet phldrT="[Texto]"/>
      <dgm:spPr>
        <a:solidFill>
          <a:srgbClr val="142B48"/>
        </a:solidFill>
      </dgm:spPr>
      <dgm:t>
        <a:bodyPr/>
        <a:lstStyle/>
        <a:p>
          <a:r>
            <a:rPr lang="es-CO" dirty="0">
              <a:latin typeface="Montserrat" pitchFamily="2" charset="77"/>
            </a:rPr>
            <a:t>Aumento del 10% del tamaño de la glándula tiroides durante el embarazo en países con adecuados aportes de yodo en dieta, y de un 20-40% en pacientes con deficiencias. </a:t>
          </a:r>
        </a:p>
      </dgm:t>
    </dgm:pt>
    <dgm:pt modelId="{EA305542-81CF-4219-BF55-53FED6315351}" type="parTrans" cxnId="{2FBC6ACC-3C79-4F95-877A-0FF9FE464189}">
      <dgm:prSet/>
      <dgm:spPr/>
      <dgm:t>
        <a:bodyPr/>
        <a:lstStyle/>
        <a:p>
          <a:endParaRPr lang="es-CO"/>
        </a:p>
      </dgm:t>
    </dgm:pt>
    <dgm:pt modelId="{5F54BDA2-25A6-46E5-8EF5-2765CEF1FE78}" type="sibTrans" cxnId="{2FBC6ACC-3C79-4F95-877A-0FF9FE464189}">
      <dgm:prSet/>
      <dgm:spPr/>
      <dgm:t>
        <a:bodyPr/>
        <a:lstStyle/>
        <a:p>
          <a:endParaRPr lang="es-CO"/>
        </a:p>
      </dgm:t>
    </dgm:pt>
    <dgm:pt modelId="{0B26F007-119C-4AF0-927A-5402417E03BC}">
      <dgm:prSet phldrT="[Texto]"/>
      <dgm:spPr>
        <a:solidFill>
          <a:srgbClr val="142B48"/>
        </a:solidFill>
      </dgm:spPr>
      <dgm:t>
        <a:bodyPr/>
        <a:lstStyle/>
        <a:p>
          <a:r>
            <a:rPr lang="es-CO" dirty="0">
              <a:latin typeface="Montserrat" pitchFamily="2" charset="77"/>
            </a:rPr>
            <a:t>Aumento de un 50% en la producción de T3 y T4.</a:t>
          </a:r>
        </a:p>
      </dgm:t>
    </dgm:pt>
    <dgm:pt modelId="{9FC0B146-5D4A-42A2-B185-26A237D37006}" type="parTrans" cxnId="{9545D9FC-9E3E-4811-8A93-D98B3C4C8F4B}">
      <dgm:prSet/>
      <dgm:spPr/>
      <dgm:t>
        <a:bodyPr/>
        <a:lstStyle/>
        <a:p>
          <a:endParaRPr lang="es-CO"/>
        </a:p>
      </dgm:t>
    </dgm:pt>
    <dgm:pt modelId="{9942149C-33E4-4328-BC3F-A8BBF2CAFA0C}" type="sibTrans" cxnId="{9545D9FC-9E3E-4811-8A93-D98B3C4C8F4B}">
      <dgm:prSet/>
      <dgm:spPr/>
      <dgm:t>
        <a:bodyPr/>
        <a:lstStyle/>
        <a:p>
          <a:endParaRPr lang="es-CO"/>
        </a:p>
      </dgm:t>
    </dgm:pt>
    <dgm:pt modelId="{68B81DF3-F7DC-4023-863D-1B50A84D2394}">
      <dgm:prSet phldrT="[Texto]"/>
      <dgm:spPr>
        <a:solidFill>
          <a:srgbClr val="142B48"/>
        </a:solidFill>
      </dgm:spPr>
      <dgm:t>
        <a:bodyPr/>
        <a:lstStyle/>
        <a:p>
          <a:r>
            <a:rPr lang="es-CO" dirty="0">
              <a:latin typeface="Montserrat" pitchFamily="2" charset="77"/>
            </a:rPr>
            <a:t>Aumento de un 50% de los requerimientos de yodo.</a:t>
          </a:r>
        </a:p>
      </dgm:t>
    </dgm:pt>
    <dgm:pt modelId="{16C256E8-A75F-479B-B35E-37505C06369B}" type="parTrans" cxnId="{2C0CD409-F593-4A60-B80D-636F0414A512}">
      <dgm:prSet/>
      <dgm:spPr/>
      <dgm:t>
        <a:bodyPr/>
        <a:lstStyle/>
        <a:p>
          <a:endParaRPr lang="es-CO"/>
        </a:p>
      </dgm:t>
    </dgm:pt>
    <dgm:pt modelId="{C90DC20C-7CAA-4F5B-B8CE-03F688181A96}" type="sibTrans" cxnId="{2C0CD409-F593-4A60-B80D-636F0414A512}">
      <dgm:prSet/>
      <dgm:spPr/>
      <dgm:t>
        <a:bodyPr/>
        <a:lstStyle/>
        <a:p>
          <a:endParaRPr lang="es-CO"/>
        </a:p>
      </dgm:t>
    </dgm:pt>
    <dgm:pt modelId="{E7B4D190-8A78-40F5-92BE-254BE5ECBD3A}" type="pres">
      <dgm:prSet presAssocID="{195229B9-B49B-46C3-B96D-1B7E6B4C3779}" presName="diagram" presStyleCnt="0">
        <dgm:presLayoutVars>
          <dgm:dir/>
          <dgm:resizeHandles val="exact"/>
        </dgm:presLayoutVars>
      </dgm:prSet>
      <dgm:spPr/>
    </dgm:pt>
    <dgm:pt modelId="{AE9D7384-45CF-44DA-87C4-352125D65B21}" type="pres">
      <dgm:prSet presAssocID="{3483E69A-5F97-4BE4-AD32-0D06811F1457}" presName="node" presStyleLbl="node1" presStyleIdx="0" presStyleCnt="3" custLinFactNeighborX="22" custLinFactNeighborY="-665">
        <dgm:presLayoutVars>
          <dgm:bulletEnabled val="1"/>
        </dgm:presLayoutVars>
      </dgm:prSet>
      <dgm:spPr/>
    </dgm:pt>
    <dgm:pt modelId="{9DCC7F4F-5BF2-4F45-BBBE-BF07A7DAE129}" type="pres">
      <dgm:prSet presAssocID="{5F54BDA2-25A6-46E5-8EF5-2765CEF1FE78}" presName="sibTrans" presStyleCnt="0"/>
      <dgm:spPr/>
    </dgm:pt>
    <dgm:pt modelId="{83EEA25B-F385-43EE-A587-577FBE68F74B}" type="pres">
      <dgm:prSet presAssocID="{0B26F007-119C-4AF0-927A-5402417E03BC}" presName="node" presStyleLbl="node1" presStyleIdx="1" presStyleCnt="3">
        <dgm:presLayoutVars>
          <dgm:bulletEnabled val="1"/>
        </dgm:presLayoutVars>
      </dgm:prSet>
      <dgm:spPr/>
    </dgm:pt>
    <dgm:pt modelId="{7F6BF2E8-FF9A-4B04-9F39-148D4CC36D35}" type="pres">
      <dgm:prSet presAssocID="{9942149C-33E4-4328-BC3F-A8BBF2CAFA0C}" presName="sibTrans" presStyleCnt="0"/>
      <dgm:spPr/>
    </dgm:pt>
    <dgm:pt modelId="{E5F48772-24D6-4B16-BB5A-E5AEA5C51470}" type="pres">
      <dgm:prSet presAssocID="{68B81DF3-F7DC-4023-863D-1B50A84D2394}" presName="node" presStyleLbl="node1" presStyleIdx="2" presStyleCnt="3">
        <dgm:presLayoutVars>
          <dgm:bulletEnabled val="1"/>
        </dgm:presLayoutVars>
      </dgm:prSet>
      <dgm:spPr/>
    </dgm:pt>
  </dgm:ptLst>
  <dgm:cxnLst>
    <dgm:cxn modelId="{2C0CD409-F593-4A60-B80D-636F0414A512}" srcId="{195229B9-B49B-46C3-B96D-1B7E6B4C3779}" destId="{68B81DF3-F7DC-4023-863D-1B50A84D2394}" srcOrd="2" destOrd="0" parTransId="{16C256E8-A75F-479B-B35E-37505C06369B}" sibTransId="{C90DC20C-7CAA-4F5B-B8CE-03F688181A96}"/>
    <dgm:cxn modelId="{3420FE42-BD7D-4738-9785-281AA5D17BA8}" type="presOf" srcId="{0B26F007-119C-4AF0-927A-5402417E03BC}" destId="{83EEA25B-F385-43EE-A587-577FBE68F74B}" srcOrd="0" destOrd="0" presId="urn:microsoft.com/office/officeart/2005/8/layout/default"/>
    <dgm:cxn modelId="{803D1F65-36A7-40D7-B8BC-2B7DF964EF09}" type="presOf" srcId="{195229B9-B49B-46C3-B96D-1B7E6B4C3779}" destId="{E7B4D190-8A78-40F5-92BE-254BE5ECBD3A}" srcOrd="0" destOrd="0" presId="urn:microsoft.com/office/officeart/2005/8/layout/default"/>
    <dgm:cxn modelId="{BB9BB46A-18F5-448B-9441-C7AFC6EF2E68}" type="presOf" srcId="{3483E69A-5F97-4BE4-AD32-0D06811F1457}" destId="{AE9D7384-45CF-44DA-87C4-352125D65B21}" srcOrd="0" destOrd="0" presId="urn:microsoft.com/office/officeart/2005/8/layout/default"/>
    <dgm:cxn modelId="{2FBC6ACC-3C79-4F95-877A-0FF9FE464189}" srcId="{195229B9-B49B-46C3-B96D-1B7E6B4C3779}" destId="{3483E69A-5F97-4BE4-AD32-0D06811F1457}" srcOrd="0" destOrd="0" parTransId="{EA305542-81CF-4219-BF55-53FED6315351}" sibTransId="{5F54BDA2-25A6-46E5-8EF5-2765CEF1FE78}"/>
    <dgm:cxn modelId="{44C29BCE-CCA9-4C61-AA13-49FBBE33E1B9}" type="presOf" srcId="{68B81DF3-F7DC-4023-863D-1B50A84D2394}" destId="{E5F48772-24D6-4B16-BB5A-E5AEA5C51470}" srcOrd="0" destOrd="0" presId="urn:microsoft.com/office/officeart/2005/8/layout/default"/>
    <dgm:cxn modelId="{9545D9FC-9E3E-4811-8A93-D98B3C4C8F4B}" srcId="{195229B9-B49B-46C3-B96D-1B7E6B4C3779}" destId="{0B26F007-119C-4AF0-927A-5402417E03BC}" srcOrd="1" destOrd="0" parTransId="{9FC0B146-5D4A-42A2-B185-26A237D37006}" sibTransId="{9942149C-33E4-4328-BC3F-A8BBF2CAFA0C}"/>
    <dgm:cxn modelId="{03C0CBFA-5E8F-4E76-AF4D-3953D5AD0ECD}" type="presParOf" srcId="{E7B4D190-8A78-40F5-92BE-254BE5ECBD3A}" destId="{AE9D7384-45CF-44DA-87C4-352125D65B21}" srcOrd="0" destOrd="0" presId="urn:microsoft.com/office/officeart/2005/8/layout/default"/>
    <dgm:cxn modelId="{5FA05874-B3A8-4E2B-9C6A-91A128BDFF2D}" type="presParOf" srcId="{E7B4D190-8A78-40F5-92BE-254BE5ECBD3A}" destId="{9DCC7F4F-5BF2-4F45-BBBE-BF07A7DAE129}" srcOrd="1" destOrd="0" presId="urn:microsoft.com/office/officeart/2005/8/layout/default"/>
    <dgm:cxn modelId="{784FEC20-61E0-4BC5-AECB-C14DCC7777F9}" type="presParOf" srcId="{E7B4D190-8A78-40F5-92BE-254BE5ECBD3A}" destId="{83EEA25B-F385-43EE-A587-577FBE68F74B}" srcOrd="2" destOrd="0" presId="urn:microsoft.com/office/officeart/2005/8/layout/default"/>
    <dgm:cxn modelId="{C00F1868-AFCE-4820-A701-B7C90754C0BA}" type="presParOf" srcId="{E7B4D190-8A78-40F5-92BE-254BE5ECBD3A}" destId="{7F6BF2E8-FF9A-4B04-9F39-148D4CC36D35}" srcOrd="3" destOrd="0" presId="urn:microsoft.com/office/officeart/2005/8/layout/default"/>
    <dgm:cxn modelId="{42128A86-4515-471C-B409-896519730C66}" type="presParOf" srcId="{E7B4D190-8A78-40F5-92BE-254BE5ECBD3A}" destId="{E5F48772-24D6-4B16-BB5A-E5AEA5C51470}"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6096DA1-4502-43AC-9A14-36C2DB8F3EA1}" type="doc">
      <dgm:prSet loTypeId="urn:microsoft.com/office/officeart/2008/layout/VerticalCurvedList" loCatId="list" qsTypeId="urn:microsoft.com/office/officeart/2005/8/quickstyle/simple1" qsCatId="simple" csTypeId="urn:microsoft.com/office/officeart/2005/8/colors/accent1_5" csCatId="accent1" phldr="1"/>
      <dgm:spPr/>
      <dgm:t>
        <a:bodyPr/>
        <a:lstStyle/>
        <a:p>
          <a:endParaRPr lang="es-CO"/>
        </a:p>
      </dgm:t>
    </dgm:pt>
    <dgm:pt modelId="{E81E5235-B1E3-4DB5-AFAA-99B72642D0F6}">
      <dgm:prSet phldrT="[Texto]" custT="1"/>
      <dgm:spPr>
        <a:solidFill>
          <a:srgbClr val="152B48"/>
        </a:solidFill>
      </dgm:spPr>
      <dgm:t>
        <a:bodyPr/>
        <a:lstStyle/>
        <a:p>
          <a:pPr algn="just"/>
          <a:r>
            <a:rPr lang="es-CO" sz="1800" dirty="0">
              <a:latin typeface="Montserrat" pitchFamily="2" charset="77"/>
            </a:rPr>
            <a:t>Cuando nutrición de yodo es adecuada, la causa más frecuente de hipotiroidismo es la enfermedad tiroidea autoinmune (tiroiditis de Hashimoto). </a:t>
          </a:r>
        </a:p>
      </dgm:t>
    </dgm:pt>
    <dgm:pt modelId="{BADE3EEC-40DE-4AB9-A391-0900F852A40F}" type="parTrans" cxnId="{37A38124-2498-429F-A2AE-3A93F943B41C}">
      <dgm:prSet/>
      <dgm:spPr/>
      <dgm:t>
        <a:bodyPr/>
        <a:lstStyle/>
        <a:p>
          <a:endParaRPr lang="es-CO" sz="1600"/>
        </a:p>
      </dgm:t>
    </dgm:pt>
    <dgm:pt modelId="{B6FD2A42-21D6-4881-8916-D7256D2C5ED5}" type="sibTrans" cxnId="{37A38124-2498-429F-A2AE-3A93F943B41C}">
      <dgm:prSet/>
      <dgm:spPr/>
      <dgm:t>
        <a:bodyPr/>
        <a:lstStyle/>
        <a:p>
          <a:endParaRPr lang="es-CO" sz="1600"/>
        </a:p>
      </dgm:t>
    </dgm:pt>
    <dgm:pt modelId="{ED0B2444-21B3-4999-89FB-74C5C9439194}">
      <dgm:prSet phldrT="[Texto]" custT="1"/>
      <dgm:spPr>
        <a:solidFill>
          <a:srgbClr val="152B48"/>
        </a:solidFill>
      </dgm:spPr>
      <dgm:t>
        <a:bodyPr/>
        <a:lstStyle/>
        <a:p>
          <a:pPr algn="just"/>
          <a:r>
            <a:rPr lang="es-CO" sz="1800" dirty="0">
              <a:latin typeface="Montserrat" pitchFamily="2" charset="77"/>
            </a:rPr>
            <a:t>Los valores de referencia de TSH, principalmente el límite superior se ve afectado por: estado nutricional de yodo, método de medición, IMC, geografía, raza.</a:t>
          </a:r>
        </a:p>
      </dgm:t>
    </dgm:pt>
    <dgm:pt modelId="{8891A6A4-3915-453A-9641-78FC351EF697}" type="parTrans" cxnId="{D219587F-DE35-46C4-B759-F1437B64F5CF}">
      <dgm:prSet/>
      <dgm:spPr/>
      <dgm:t>
        <a:bodyPr/>
        <a:lstStyle/>
        <a:p>
          <a:endParaRPr lang="es-CO" sz="1600"/>
        </a:p>
      </dgm:t>
    </dgm:pt>
    <dgm:pt modelId="{0E431372-AA49-4A8A-885F-D44CF12DAF0A}" type="sibTrans" cxnId="{D219587F-DE35-46C4-B759-F1437B64F5CF}">
      <dgm:prSet/>
      <dgm:spPr/>
      <dgm:t>
        <a:bodyPr/>
        <a:lstStyle/>
        <a:p>
          <a:endParaRPr lang="es-CO" sz="1600"/>
        </a:p>
      </dgm:t>
    </dgm:pt>
    <dgm:pt modelId="{1ACD8FC4-6FCC-407C-8096-F201C1C2C5C2}">
      <dgm:prSet custT="1"/>
      <dgm:spPr>
        <a:solidFill>
          <a:srgbClr val="152B48"/>
        </a:solidFill>
      </dgm:spPr>
      <dgm:t>
        <a:bodyPr/>
        <a:lstStyle/>
        <a:p>
          <a:pPr algn="just"/>
          <a:r>
            <a:rPr lang="es-CO" sz="1800" dirty="0">
              <a:latin typeface="Montserrat" pitchFamily="2" charset="77"/>
            </a:rPr>
            <a:t>Autoanticuerpos tiroideos se puedan detectar en aproximadamente el 30% – 60% de las mujeres embarazadas con una concentración elevada de TSH.</a:t>
          </a:r>
        </a:p>
      </dgm:t>
    </dgm:pt>
    <dgm:pt modelId="{CA867A8B-EFD6-4872-845C-F70E5B8154DE}" type="parTrans" cxnId="{BEBE2060-ECB9-4D3F-A186-0CFBD88B18D1}">
      <dgm:prSet/>
      <dgm:spPr/>
      <dgm:t>
        <a:bodyPr/>
        <a:lstStyle/>
        <a:p>
          <a:endParaRPr lang="es-CO" sz="1600"/>
        </a:p>
      </dgm:t>
    </dgm:pt>
    <dgm:pt modelId="{3C1838D5-6716-4D30-93EC-880FBF8ADE4D}" type="sibTrans" cxnId="{BEBE2060-ECB9-4D3F-A186-0CFBD88B18D1}">
      <dgm:prSet/>
      <dgm:spPr/>
      <dgm:t>
        <a:bodyPr/>
        <a:lstStyle/>
        <a:p>
          <a:endParaRPr lang="es-CO" sz="1600"/>
        </a:p>
      </dgm:t>
    </dgm:pt>
    <dgm:pt modelId="{A93F5430-1B43-43E2-B94F-6B203D82ADC8}" type="pres">
      <dgm:prSet presAssocID="{E6096DA1-4502-43AC-9A14-36C2DB8F3EA1}" presName="Name0" presStyleCnt="0">
        <dgm:presLayoutVars>
          <dgm:chMax val="7"/>
          <dgm:chPref val="7"/>
          <dgm:dir/>
        </dgm:presLayoutVars>
      </dgm:prSet>
      <dgm:spPr/>
    </dgm:pt>
    <dgm:pt modelId="{5F733FE9-45CA-4337-B102-836938CF70DD}" type="pres">
      <dgm:prSet presAssocID="{E6096DA1-4502-43AC-9A14-36C2DB8F3EA1}" presName="Name1" presStyleCnt="0"/>
      <dgm:spPr/>
    </dgm:pt>
    <dgm:pt modelId="{C04C4F51-322F-4FEF-8D67-0AB3092E98B4}" type="pres">
      <dgm:prSet presAssocID="{E6096DA1-4502-43AC-9A14-36C2DB8F3EA1}" presName="cycle" presStyleCnt="0"/>
      <dgm:spPr/>
    </dgm:pt>
    <dgm:pt modelId="{F2A765A2-9023-407A-A8E4-19F80C3267FD}" type="pres">
      <dgm:prSet presAssocID="{E6096DA1-4502-43AC-9A14-36C2DB8F3EA1}" presName="srcNode" presStyleLbl="node1" presStyleIdx="0" presStyleCnt="3"/>
      <dgm:spPr/>
    </dgm:pt>
    <dgm:pt modelId="{9D3B901C-C7C7-44D0-B9A6-CCD78B5F85D1}" type="pres">
      <dgm:prSet presAssocID="{E6096DA1-4502-43AC-9A14-36C2DB8F3EA1}" presName="conn" presStyleLbl="parChTrans1D2" presStyleIdx="0" presStyleCnt="1"/>
      <dgm:spPr/>
    </dgm:pt>
    <dgm:pt modelId="{DAD4071A-8DE9-4A54-9BCA-957106857F32}" type="pres">
      <dgm:prSet presAssocID="{E6096DA1-4502-43AC-9A14-36C2DB8F3EA1}" presName="extraNode" presStyleLbl="node1" presStyleIdx="0" presStyleCnt="3"/>
      <dgm:spPr/>
    </dgm:pt>
    <dgm:pt modelId="{B984E660-BEC1-4A56-9517-35BEB84121F9}" type="pres">
      <dgm:prSet presAssocID="{E6096DA1-4502-43AC-9A14-36C2DB8F3EA1}" presName="dstNode" presStyleLbl="node1" presStyleIdx="0" presStyleCnt="3"/>
      <dgm:spPr/>
    </dgm:pt>
    <dgm:pt modelId="{18B1600F-BB8F-49C3-BF5B-260476698E6B}" type="pres">
      <dgm:prSet presAssocID="{E81E5235-B1E3-4DB5-AFAA-99B72642D0F6}" presName="text_1" presStyleLbl="node1" presStyleIdx="0" presStyleCnt="3" custScaleY="109968">
        <dgm:presLayoutVars>
          <dgm:bulletEnabled val="1"/>
        </dgm:presLayoutVars>
      </dgm:prSet>
      <dgm:spPr/>
    </dgm:pt>
    <dgm:pt modelId="{F854B948-7E71-437F-83B2-8E88128A2384}" type="pres">
      <dgm:prSet presAssocID="{E81E5235-B1E3-4DB5-AFAA-99B72642D0F6}" presName="accent_1" presStyleCnt="0"/>
      <dgm:spPr/>
    </dgm:pt>
    <dgm:pt modelId="{7D6995E4-F8B1-4211-8060-A719495737F8}" type="pres">
      <dgm:prSet presAssocID="{E81E5235-B1E3-4DB5-AFAA-99B72642D0F6}" presName="accentRepeatNode" presStyleLbl="solidFgAcc1" presStyleIdx="0" presStyleCnt="3"/>
      <dgm:spPr>
        <a:ln>
          <a:solidFill>
            <a:srgbClr val="152B48"/>
          </a:solidFill>
        </a:ln>
      </dgm:spPr>
    </dgm:pt>
    <dgm:pt modelId="{DF4350E7-D94C-4B59-9062-5A36DA98BB2B}" type="pres">
      <dgm:prSet presAssocID="{1ACD8FC4-6FCC-407C-8096-F201C1C2C5C2}" presName="text_2" presStyleLbl="node1" presStyleIdx="1" presStyleCnt="3" custScaleY="110007">
        <dgm:presLayoutVars>
          <dgm:bulletEnabled val="1"/>
        </dgm:presLayoutVars>
      </dgm:prSet>
      <dgm:spPr/>
    </dgm:pt>
    <dgm:pt modelId="{9C1AE421-7AA8-41B1-BAAC-D33F18901EEC}" type="pres">
      <dgm:prSet presAssocID="{1ACD8FC4-6FCC-407C-8096-F201C1C2C5C2}" presName="accent_2" presStyleCnt="0"/>
      <dgm:spPr/>
    </dgm:pt>
    <dgm:pt modelId="{C02EFA96-C294-4D65-A43C-D164462194EF}" type="pres">
      <dgm:prSet presAssocID="{1ACD8FC4-6FCC-407C-8096-F201C1C2C5C2}" presName="accentRepeatNode" presStyleLbl="solidFgAcc1" presStyleIdx="1" presStyleCnt="3"/>
      <dgm:spPr>
        <a:ln>
          <a:solidFill>
            <a:srgbClr val="152B48"/>
          </a:solidFill>
        </a:ln>
      </dgm:spPr>
    </dgm:pt>
    <dgm:pt modelId="{D67338E8-062D-4DD8-AB4A-F4D3BD9CE4FF}" type="pres">
      <dgm:prSet presAssocID="{ED0B2444-21B3-4999-89FB-74C5C9439194}" presName="text_3" presStyleLbl="node1" presStyleIdx="2" presStyleCnt="3" custScaleY="114473">
        <dgm:presLayoutVars>
          <dgm:bulletEnabled val="1"/>
        </dgm:presLayoutVars>
      </dgm:prSet>
      <dgm:spPr/>
    </dgm:pt>
    <dgm:pt modelId="{DF5D1DAD-960E-4E00-AC53-B085FE85F5F1}" type="pres">
      <dgm:prSet presAssocID="{ED0B2444-21B3-4999-89FB-74C5C9439194}" presName="accent_3" presStyleCnt="0"/>
      <dgm:spPr/>
    </dgm:pt>
    <dgm:pt modelId="{38F841C0-7AE3-4762-A746-C7D07BEF1FB6}" type="pres">
      <dgm:prSet presAssocID="{ED0B2444-21B3-4999-89FB-74C5C9439194}" presName="accentRepeatNode" presStyleLbl="solidFgAcc1" presStyleIdx="2" presStyleCnt="3"/>
      <dgm:spPr>
        <a:ln>
          <a:solidFill>
            <a:srgbClr val="152B48"/>
          </a:solidFill>
        </a:ln>
      </dgm:spPr>
    </dgm:pt>
  </dgm:ptLst>
  <dgm:cxnLst>
    <dgm:cxn modelId="{37A38124-2498-429F-A2AE-3A93F943B41C}" srcId="{E6096DA1-4502-43AC-9A14-36C2DB8F3EA1}" destId="{E81E5235-B1E3-4DB5-AFAA-99B72642D0F6}" srcOrd="0" destOrd="0" parTransId="{BADE3EEC-40DE-4AB9-A391-0900F852A40F}" sibTransId="{B6FD2A42-21D6-4881-8916-D7256D2C5ED5}"/>
    <dgm:cxn modelId="{D148522C-A357-4412-B40B-7A9ED712B0EB}" type="presOf" srcId="{E6096DA1-4502-43AC-9A14-36C2DB8F3EA1}" destId="{A93F5430-1B43-43E2-B94F-6B203D82ADC8}" srcOrd="0" destOrd="0" presId="urn:microsoft.com/office/officeart/2008/layout/VerticalCurvedList"/>
    <dgm:cxn modelId="{BEBE2060-ECB9-4D3F-A186-0CFBD88B18D1}" srcId="{E6096DA1-4502-43AC-9A14-36C2DB8F3EA1}" destId="{1ACD8FC4-6FCC-407C-8096-F201C1C2C5C2}" srcOrd="1" destOrd="0" parTransId="{CA867A8B-EFD6-4872-845C-F70E5B8154DE}" sibTransId="{3C1838D5-6716-4D30-93EC-880FBF8ADE4D}"/>
    <dgm:cxn modelId="{5C86E974-1CFD-4B45-8224-22DF57A3D89E}" type="presOf" srcId="{B6FD2A42-21D6-4881-8916-D7256D2C5ED5}" destId="{9D3B901C-C7C7-44D0-B9A6-CCD78B5F85D1}" srcOrd="0" destOrd="0" presId="urn:microsoft.com/office/officeart/2008/layout/VerticalCurvedList"/>
    <dgm:cxn modelId="{0F69335A-F696-43F6-A9F2-2CC06B2B7910}" type="presOf" srcId="{1ACD8FC4-6FCC-407C-8096-F201C1C2C5C2}" destId="{DF4350E7-D94C-4B59-9062-5A36DA98BB2B}" srcOrd="0" destOrd="0" presId="urn:microsoft.com/office/officeart/2008/layout/VerticalCurvedList"/>
    <dgm:cxn modelId="{7BECCE7C-C3DC-4071-97EC-A95A103C90EF}" type="presOf" srcId="{ED0B2444-21B3-4999-89FB-74C5C9439194}" destId="{D67338E8-062D-4DD8-AB4A-F4D3BD9CE4FF}" srcOrd="0" destOrd="0" presId="urn:microsoft.com/office/officeart/2008/layout/VerticalCurvedList"/>
    <dgm:cxn modelId="{D219587F-DE35-46C4-B759-F1437B64F5CF}" srcId="{E6096DA1-4502-43AC-9A14-36C2DB8F3EA1}" destId="{ED0B2444-21B3-4999-89FB-74C5C9439194}" srcOrd="2" destOrd="0" parTransId="{8891A6A4-3915-453A-9641-78FC351EF697}" sibTransId="{0E431372-AA49-4A8A-885F-D44CF12DAF0A}"/>
    <dgm:cxn modelId="{F1AC8D95-41F0-4F4E-9D14-C2131E00AD98}" type="presOf" srcId="{E81E5235-B1E3-4DB5-AFAA-99B72642D0F6}" destId="{18B1600F-BB8F-49C3-BF5B-260476698E6B}" srcOrd="0" destOrd="0" presId="urn:microsoft.com/office/officeart/2008/layout/VerticalCurvedList"/>
    <dgm:cxn modelId="{B1ED64B8-2EE1-4D7E-AEE2-8200359FDBED}" type="presParOf" srcId="{A93F5430-1B43-43E2-B94F-6B203D82ADC8}" destId="{5F733FE9-45CA-4337-B102-836938CF70DD}" srcOrd="0" destOrd="0" presId="urn:microsoft.com/office/officeart/2008/layout/VerticalCurvedList"/>
    <dgm:cxn modelId="{86B68FD9-394A-4253-85EB-25B98B13CDEC}" type="presParOf" srcId="{5F733FE9-45CA-4337-B102-836938CF70DD}" destId="{C04C4F51-322F-4FEF-8D67-0AB3092E98B4}" srcOrd="0" destOrd="0" presId="urn:microsoft.com/office/officeart/2008/layout/VerticalCurvedList"/>
    <dgm:cxn modelId="{73DB094C-0F25-460C-B5EB-8FFCB4DC0285}" type="presParOf" srcId="{C04C4F51-322F-4FEF-8D67-0AB3092E98B4}" destId="{F2A765A2-9023-407A-A8E4-19F80C3267FD}" srcOrd="0" destOrd="0" presId="urn:microsoft.com/office/officeart/2008/layout/VerticalCurvedList"/>
    <dgm:cxn modelId="{A55534DE-2964-4311-B673-AF0E20F2D827}" type="presParOf" srcId="{C04C4F51-322F-4FEF-8D67-0AB3092E98B4}" destId="{9D3B901C-C7C7-44D0-B9A6-CCD78B5F85D1}" srcOrd="1" destOrd="0" presId="urn:microsoft.com/office/officeart/2008/layout/VerticalCurvedList"/>
    <dgm:cxn modelId="{459A2E35-F13B-4D24-96C7-20CCA32D7D40}" type="presParOf" srcId="{C04C4F51-322F-4FEF-8D67-0AB3092E98B4}" destId="{DAD4071A-8DE9-4A54-9BCA-957106857F32}" srcOrd="2" destOrd="0" presId="urn:microsoft.com/office/officeart/2008/layout/VerticalCurvedList"/>
    <dgm:cxn modelId="{A320289B-AC98-4232-A665-8D7B42062997}" type="presParOf" srcId="{C04C4F51-322F-4FEF-8D67-0AB3092E98B4}" destId="{B984E660-BEC1-4A56-9517-35BEB84121F9}" srcOrd="3" destOrd="0" presId="urn:microsoft.com/office/officeart/2008/layout/VerticalCurvedList"/>
    <dgm:cxn modelId="{94866ED2-FC2C-4713-A745-755A5219AE63}" type="presParOf" srcId="{5F733FE9-45CA-4337-B102-836938CF70DD}" destId="{18B1600F-BB8F-49C3-BF5B-260476698E6B}" srcOrd="1" destOrd="0" presId="urn:microsoft.com/office/officeart/2008/layout/VerticalCurvedList"/>
    <dgm:cxn modelId="{50BE5B19-FFA7-49B6-A03F-575427A5E4D5}" type="presParOf" srcId="{5F733FE9-45CA-4337-B102-836938CF70DD}" destId="{F854B948-7E71-437F-83B2-8E88128A2384}" srcOrd="2" destOrd="0" presId="urn:microsoft.com/office/officeart/2008/layout/VerticalCurvedList"/>
    <dgm:cxn modelId="{B8E81686-6F79-44A5-B8CC-1D86E9A0A8B6}" type="presParOf" srcId="{F854B948-7E71-437F-83B2-8E88128A2384}" destId="{7D6995E4-F8B1-4211-8060-A719495737F8}" srcOrd="0" destOrd="0" presId="urn:microsoft.com/office/officeart/2008/layout/VerticalCurvedList"/>
    <dgm:cxn modelId="{ECF08344-C213-4B83-97DB-B744BA429279}" type="presParOf" srcId="{5F733FE9-45CA-4337-B102-836938CF70DD}" destId="{DF4350E7-D94C-4B59-9062-5A36DA98BB2B}" srcOrd="3" destOrd="0" presId="urn:microsoft.com/office/officeart/2008/layout/VerticalCurvedList"/>
    <dgm:cxn modelId="{2786D420-9DDC-410B-9471-7F2E6F591915}" type="presParOf" srcId="{5F733FE9-45CA-4337-B102-836938CF70DD}" destId="{9C1AE421-7AA8-41B1-BAAC-D33F18901EEC}" srcOrd="4" destOrd="0" presId="urn:microsoft.com/office/officeart/2008/layout/VerticalCurvedList"/>
    <dgm:cxn modelId="{F6C5358F-428E-4287-A3A0-B914E3F0555C}" type="presParOf" srcId="{9C1AE421-7AA8-41B1-BAAC-D33F18901EEC}" destId="{C02EFA96-C294-4D65-A43C-D164462194EF}" srcOrd="0" destOrd="0" presId="urn:microsoft.com/office/officeart/2008/layout/VerticalCurvedList"/>
    <dgm:cxn modelId="{EE0E116A-423E-4C97-AFCB-648F1DD49640}" type="presParOf" srcId="{5F733FE9-45CA-4337-B102-836938CF70DD}" destId="{D67338E8-062D-4DD8-AB4A-F4D3BD9CE4FF}" srcOrd="5" destOrd="0" presId="urn:microsoft.com/office/officeart/2008/layout/VerticalCurvedList"/>
    <dgm:cxn modelId="{2D9A95D2-AC23-4D23-8932-84FC088D484B}" type="presParOf" srcId="{5F733FE9-45CA-4337-B102-836938CF70DD}" destId="{DF5D1DAD-960E-4E00-AC53-B085FE85F5F1}" srcOrd="6" destOrd="0" presId="urn:microsoft.com/office/officeart/2008/layout/VerticalCurvedList"/>
    <dgm:cxn modelId="{3F195E40-F9FB-482F-86B1-76122AD33C34}" type="presParOf" srcId="{DF5D1DAD-960E-4E00-AC53-B085FE85F5F1}" destId="{38F841C0-7AE3-4762-A746-C7D07BEF1FB6}"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081996AF-30A9-4C37-B0A1-3BE10568818B}" type="doc">
      <dgm:prSet loTypeId="urn:microsoft.com/office/officeart/2005/8/layout/hList6" loCatId="list" qsTypeId="urn:microsoft.com/office/officeart/2005/8/quickstyle/simple1" qsCatId="simple" csTypeId="urn:microsoft.com/office/officeart/2005/8/colors/colorful2" csCatId="colorful" phldr="1"/>
      <dgm:spPr/>
      <dgm:t>
        <a:bodyPr/>
        <a:lstStyle/>
        <a:p>
          <a:endParaRPr lang="es-CO"/>
        </a:p>
      </dgm:t>
    </dgm:pt>
    <dgm:pt modelId="{8679DCC2-3BF8-4210-9416-57BD42E17904}">
      <dgm:prSet phldrT="[Texto]"/>
      <dgm:spPr/>
      <dgm:t>
        <a:bodyPr/>
        <a:lstStyle/>
        <a:p>
          <a:r>
            <a:rPr lang="es-CO" dirty="0">
              <a:latin typeface="Montserrat" pitchFamily="2" charset="77"/>
            </a:rPr>
            <a:t>Mujeres eutiroideas positivas para Acs TPO pueden tener un mayor riesgo de resultados clínicos adversos.</a:t>
          </a:r>
        </a:p>
      </dgm:t>
    </dgm:pt>
    <dgm:pt modelId="{F7E69257-30F6-40C5-A492-E384177D8F63}" type="parTrans" cxnId="{8C43BF13-E65B-4A9C-A9CF-F763F077E000}">
      <dgm:prSet/>
      <dgm:spPr/>
      <dgm:t>
        <a:bodyPr/>
        <a:lstStyle/>
        <a:p>
          <a:endParaRPr lang="es-CO"/>
        </a:p>
      </dgm:t>
    </dgm:pt>
    <dgm:pt modelId="{723513C9-F55C-40C6-8145-041BFFEA9075}" type="sibTrans" cxnId="{8C43BF13-E65B-4A9C-A9CF-F763F077E000}">
      <dgm:prSet/>
      <dgm:spPr/>
      <dgm:t>
        <a:bodyPr/>
        <a:lstStyle/>
        <a:p>
          <a:endParaRPr lang="es-CO"/>
        </a:p>
      </dgm:t>
    </dgm:pt>
    <dgm:pt modelId="{8646B725-7F8B-47A5-9E73-6A446B1C24B6}">
      <dgm:prSet phldrT="[Texto]"/>
      <dgm:spPr/>
      <dgm:t>
        <a:bodyPr/>
        <a:lstStyle/>
        <a:p>
          <a:r>
            <a:rPr lang="es-CO" dirty="0">
              <a:latin typeface="Montserrat" pitchFamily="2" charset="77"/>
            </a:rPr>
            <a:t>Difícil definir con precisión un límite de TSH universal por encima del cual se debe iniciar la terapia con LT4 para todas las mujeres embarazadas.</a:t>
          </a:r>
        </a:p>
      </dgm:t>
    </dgm:pt>
    <dgm:pt modelId="{2F47B76D-1C6D-4A9B-8B45-DC23FEEC56E5}" type="parTrans" cxnId="{DF9C8A91-215A-42D4-896E-1D37BE143FE1}">
      <dgm:prSet/>
      <dgm:spPr/>
      <dgm:t>
        <a:bodyPr/>
        <a:lstStyle/>
        <a:p>
          <a:endParaRPr lang="es-CO"/>
        </a:p>
      </dgm:t>
    </dgm:pt>
    <dgm:pt modelId="{D9C34710-F57F-42C9-A1CF-B917886C4C82}" type="sibTrans" cxnId="{DF9C8A91-215A-42D4-896E-1D37BE143FE1}">
      <dgm:prSet/>
      <dgm:spPr/>
      <dgm:t>
        <a:bodyPr/>
        <a:lstStyle/>
        <a:p>
          <a:endParaRPr lang="es-CO"/>
        </a:p>
      </dgm:t>
    </dgm:pt>
    <dgm:pt modelId="{92246984-0262-402C-A02B-8B0D5F4DBCB0}">
      <dgm:prSet phldrT="[Texto]"/>
      <dgm:spPr/>
      <dgm:t>
        <a:bodyPr/>
        <a:lstStyle/>
        <a:p>
          <a:r>
            <a:rPr lang="es-CO" dirty="0">
              <a:latin typeface="Montserrat" pitchFamily="2" charset="77"/>
            </a:rPr>
            <a:t>Decisión de tratamiento debe basarse tanto en la medición de la función tiroidea como en el estado de Acs TPO.</a:t>
          </a:r>
        </a:p>
      </dgm:t>
    </dgm:pt>
    <dgm:pt modelId="{E9B7AD3C-2A4E-4242-A0B2-F29FB613E325}" type="parTrans" cxnId="{45E18FBF-4E07-4D15-8147-354393ECCDE9}">
      <dgm:prSet/>
      <dgm:spPr/>
      <dgm:t>
        <a:bodyPr/>
        <a:lstStyle/>
        <a:p>
          <a:endParaRPr lang="es-CO"/>
        </a:p>
      </dgm:t>
    </dgm:pt>
    <dgm:pt modelId="{B61B9035-FADC-4B11-8E99-414DAF7C85BA}" type="sibTrans" cxnId="{45E18FBF-4E07-4D15-8147-354393ECCDE9}">
      <dgm:prSet/>
      <dgm:spPr/>
      <dgm:t>
        <a:bodyPr/>
        <a:lstStyle/>
        <a:p>
          <a:endParaRPr lang="es-CO"/>
        </a:p>
      </dgm:t>
    </dgm:pt>
    <dgm:pt modelId="{C0DD4B2B-13DD-4569-90E3-3B255A20C266}" type="pres">
      <dgm:prSet presAssocID="{081996AF-30A9-4C37-B0A1-3BE10568818B}" presName="Name0" presStyleCnt="0">
        <dgm:presLayoutVars>
          <dgm:dir/>
          <dgm:resizeHandles val="exact"/>
        </dgm:presLayoutVars>
      </dgm:prSet>
      <dgm:spPr/>
    </dgm:pt>
    <dgm:pt modelId="{F2395989-8B94-4C77-B1A3-102AC81653D0}" type="pres">
      <dgm:prSet presAssocID="{8679DCC2-3BF8-4210-9416-57BD42E17904}" presName="node" presStyleLbl="node1" presStyleIdx="0" presStyleCnt="3">
        <dgm:presLayoutVars>
          <dgm:bulletEnabled val="1"/>
        </dgm:presLayoutVars>
      </dgm:prSet>
      <dgm:spPr/>
    </dgm:pt>
    <dgm:pt modelId="{D617FADD-474E-4BA8-8F73-97460241ECD7}" type="pres">
      <dgm:prSet presAssocID="{723513C9-F55C-40C6-8145-041BFFEA9075}" presName="sibTrans" presStyleCnt="0"/>
      <dgm:spPr/>
    </dgm:pt>
    <dgm:pt modelId="{FED1EBEA-FDFE-4606-89E3-7652498611FE}" type="pres">
      <dgm:prSet presAssocID="{8646B725-7F8B-47A5-9E73-6A446B1C24B6}" presName="node" presStyleLbl="node1" presStyleIdx="1" presStyleCnt="3">
        <dgm:presLayoutVars>
          <dgm:bulletEnabled val="1"/>
        </dgm:presLayoutVars>
      </dgm:prSet>
      <dgm:spPr/>
    </dgm:pt>
    <dgm:pt modelId="{E8ED7FC1-A6C8-445A-A1B3-19F01283D18B}" type="pres">
      <dgm:prSet presAssocID="{D9C34710-F57F-42C9-A1CF-B917886C4C82}" presName="sibTrans" presStyleCnt="0"/>
      <dgm:spPr/>
    </dgm:pt>
    <dgm:pt modelId="{0C494139-8680-4D42-BCAE-33DF043B22EE}" type="pres">
      <dgm:prSet presAssocID="{92246984-0262-402C-A02B-8B0D5F4DBCB0}" presName="node" presStyleLbl="node1" presStyleIdx="2" presStyleCnt="3">
        <dgm:presLayoutVars>
          <dgm:bulletEnabled val="1"/>
        </dgm:presLayoutVars>
      </dgm:prSet>
      <dgm:spPr/>
    </dgm:pt>
  </dgm:ptLst>
  <dgm:cxnLst>
    <dgm:cxn modelId="{8C43BF13-E65B-4A9C-A9CF-F763F077E000}" srcId="{081996AF-30A9-4C37-B0A1-3BE10568818B}" destId="{8679DCC2-3BF8-4210-9416-57BD42E17904}" srcOrd="0" destOrd="0" parTransId="{F7E69257-30F6-40C5-A492-E384177D8F63}" sibTransId="{723513C9-F55C-40C6-8145-041BFFEA9075}"/>
    <dgm:cxn modelId="{CBADCF84-0196-46CB-8DB3-6B3A67E1D434}" type="presOf" srcId="{8646B725-7F8B-47A5-9E73-6A446B1C24B6}" destId="{FED1EBEA-FDFE-4606-89E3-7652498611FE}" srcOrd="0" destOrd="0" presId="urn:microsoft.com/office/officeart/2005/8/layout/hList6"/>
    <dgm:cxn modelId="{DF9C8A91-215A-42D4-896E-1D37BE143FE1}" srcId="{081996AF-30A9-4C37-B0A1-3BE10568818B}" destId="{8646B725-7F8B-47A5-9E73-6A446B1C24B6}" srcOrd="1" destOrd="0" parTransId="{2F47B76D-1C6D-4A9B-8B45-DC23FEEC56E5}" sibTransId="{D9C34710-F57F-42C9-A1CF-B917886C4C82}"/>
    <dgm:cxn modelId="{60C75AAD-674D-47AA-82D5-664EC5BEBBE5}" type="presOf" srcId="{8679DCC2-3BF8-4210-9416-57BD42E17904}" destId="{F2395989-8B94-4C77-B1A3-102AC81653D0}" srcOrd="0" destOrd="0" presId="urn:microsoft.com/office/officeart/2005/8/layout/hList6"/>
    <dgm:cxn modelId="{45E18FBF-4E07-4D15-8147-354393ECCDE9}" srcId="{081996AF-30A9-4C37-B0A1-3BE10568818B}" destId="{92246984-0262-402C-A02B-8B0D5F4DBCB0}" srcOrd="2" destOrd="0" parTransId="{E9B7AD3C-2A4E-4242-A0B2-F29FB613E325}" sibTransId="{B61B9035-FADC-4B11-8E99-414DAF7C85BA}"/>
    <dgm:cxn modelId="{A68410CD-A340-4E82-9B21-A57C199BA90D}" type="presOf" srcId="{081996AF-30A9-4C37-B0A1-3BE10568818B}" destId="{C0DD4B2B-13DD-4569-90E3-3B255A20C266}" srcOrd="0" destOrd="0" presId="urn:microsoft.com/office/officeart/2005/8/layout/hList6"/>
    <dgm:cxn modelId="{40F99FF5-1A32-423B-AAD7-6E0A7B855857}" type="presOf" srcId="{92246984-0262-402C-A02B-8B0D5F4DBCB0}" destId="{0C494139-8680-4D42-BCAE-33DF043B22EE}" srcOrd="0" destOrd="0" presId="urn:microsoft.com/office/officeart/2005/8/layout/hList6"/>
    <dgm:cxn modelId="{2EF32E37-7313-4AD6-A47B-C0296CED35C8}" type="presParOf" srcId="{C0DD4B2B-13DD-4569-90E3-3B255A20C266}" destId="{F2395989-8B94-4C77-B1A3-102AC81653D0}" srcOrd="0" destOrd="0" presId="urn:microsoft.com/office/officeart/2005/8/layout/hList6"/>
    <dgm:cxn modelId="{93944CB9-DFA5-4605-B272-7453A5A6ADBF}" type="presParOf" srcId="{C0DD4B2B-13DD-4569-90E3-3B255A20C266}" destId="{D617FADD-474E-4BA8-8F73-97460241ECD7}" srcOrd="1" destOrd="0" presId="urn:microsoft.com/office/officeart/2005/8/layout/hList6"/>
    <dgm:cxn modelId="{10C647AE-BABC-45F7-AA43-D76B1D197957}" type="presParOf" srcId="{C0DD4B2B-13DD-4569-90E3-3B255A20C266}" destId="{FED1EBEA-FDFE-4606-89E3-7652498611FE}" srcOrd="2" destOrd="0" presId="urn:microsoft.com/office/officeart/2005/8/layout/hList6"/>
    <dgm:cxn modelId="{BE327602-705B-4CAD-A9BC-0F8D389C7766}" type="presParOf" srcId="{C0DD4B2B-13DD-4569-90E3-3B255A20C266}" destId="{E8ED7FC1-A6C8-445A-A1B3-19F01283D18B}" srcOrd="3" destOrd="0" presId="urn:microsoft.com/office/officeart/2005/8/layout/hList6"/>
    <dgm:cxn modelId="{8EC9AC80-14F8-4669-AB4F-BFB67FBBE180}" type="presParOf" srcId="{C0DD4B2B-13DD-4569-90E3-3B255A20C266}" destId="{0C494139-8680-4D42-BCAE-33DF043B22EE}"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2AC5EBC5-E62E-4FF0-9C9A-06120884A843}" type="doc">
      <dgm:prSet loTypeId="urn:microsoft.com/office/officeart/2005/8/layout/hProcess3" loCatId="process" qsTypeId="urn:microsoft.com/office/officeart/2005/8/quickstyle/3d1" qsCatId="3D" csTypeId="urn:microsoft.com/office/officeart/2005/8/colors/accent3_5" csCatId="accent3" phldr="1"/>
      <dgm:spPr/>
    </dgm:pt>
    <dgm:pt modelId="{92344DE7-C735-4C27-9DF8-F8F1AD10E9DD}">
      <dgm:prSet phldrT="[Texto]"/>
      <dgm:spPr/>
      <dgm:t>
        <a:bodyPr/>
        <a:lstStyle/>
        <a:p>
          <a:r>
            <a:rPr lang="es-CO" dirty="0">
              <a:solidFill>
                <a:srgbClr val="152B48"/>
              </a:solidFill>
              <a:latin typeface="Montserrat" pitchFamily="2" charset="77"/>
            </a:rPr>
            <a:t>En mujeres con hipotiroidismo conocido, la HCG y la TSH no pueden estimular la producción adecuada de T4 </a:t>
          </a:r>
          <a:r>
            <a:rPr lang="es-CO" dirty="0">
              <a:solidFill>
                <a:srgbClr val="152B48"/>
              </a:solidFill>
              <a:latin typeface="Montserrat" pitchFamily="2" charset="77"/>
              <a:sym typeface="Wingdings" panose="05000000000000000000" pitchFamily="2" charset="2"/>
            </a:rPr>
            <a:t> a</a:t>
          </a:r>
          <a:r>
            <a:rPr lang="es-CO" dirty="0">
              <a:solidFill>
                <a:srgbClr val="152B48"/>
              </a:solidFill>
              <a:latin typeface="Montserrat" pitchFamily="2" charset="77"/>
            </a:rPr>
            <a:t>justar la LT4.</a:t>
          </a:r>
        </a:p>
      </dgm:t>
    </dgm:pt>
    <dgm:pt modelId="{A883E89A-F9BB-4777-B57F-88D6D7364C4A}" type="parTrans" cxnId="{43CB27E6-8DEF-4A6F-95A4-408C53E8E982}">
      <dgm:prSet/>
      <dgm:spPr/>
      <dgm:t>
        <a:bodyPr/>
        <a:lstStyle/>
        <a:p>
          <a:endParaRPr lang="es-CO"/>
        </a:p>
      </dgm:t>
    </dgm:pt>
    <dgm:pt modelId="{8AC2F1E6-5DAF-48B2-BE6B-1B9CADCD331F}" type="sibTrans" cxnId="{43CB27E6-8DEF-4A6F-95A4-408C53E8E982}">
      <dgm:prSet/>
      <dgm:spPr/>
      <dgm:t>
        <a:bodyPr/>
        <a:lstStyle/>
        <a:p>
          <a:endParaRPr lang="es-CO"/>
        </a:p>
      </dgm:t>
    </dgm:pt>
    <dgm:pt modelId="{E58DF95A-8B37-410C-96F8-5E0DEF536729}">
      <dgm:prSet phldrT="[Texto]"/>
      <dgm:spPr/>
      <dgm:t>
        <a:bodyPr/>
        <a:lstStyle/>
        <a:p>
          <a:r>
            <a:rPr lang="es-CO" dirty="0">
              <a:solidFill>
                <a:srgbClr val="152B48"/>
              </a:solidFill>
              <a:latin typeface="Montserrat" pitchFamily="2" charset="77"/>
            </a:rPr>
            <a:t>La mayor demanda del embarazo superará el suministro y se producirá hipotiroidismo materno. </a:t>
          </a:r>
        </a:p>
      </dgm:t>
    </dgm:pt>
    <dgm:pt modelId="{37758AFD-4BE3-4069-ABAC-667A2D6ED0C3}" type="parTrans" cxnId="{67DC40AD-2161-47ED-8DD6-63D59406060F}">
      <dgm:prSet/>
      <dgm:spPr/>
      <dgm:t>
        <a:bodyPr/>
        <a:lstStyle/>
        <a:p>
          <a:endParaRPr lang="es-CO"/>
        </a:p>
      </dgm:t>
    </dgm:pt>
    <dgm:pt modelId="{AB04322C-4868-43DE-9968-BAB69A40A074}" type="sibTrans" cxnId="{67DC40AD-2161-47ED-8DD6-63D59406060F}">
      <dgm:prSet/>
      <dgm:spPr/>
      <dgm:t>
        <a:bodyPr/>
        <a:lstStyle/>
        <a:p>
          <a:endParaRPr lang="es-CO"/>
        </a:p>
      </dgm:t>
    </dgm:pt>
    <dgm:pt modelId="{FFD2EA6C-8D9C-47D5-B25C-C8C54590B0D6}">
      <dgm:prSet phldrT="[Texto]"/>
      <dgm:spPr/>
      <dgm:t>
        <a:bodyPr/>
        <a:lstStyle/>
        <a:p>
          <a:r>
            <a:rPr lang="es-CO" dirty="0">
              <a:solidFill>
                <a:srgbClr val="152B48"/>
              </a:solidFill>
              <a:latin typeface="Montserrat" pitchFamily="2" charset="77"/>
            </a:rPr>
            <a:t>El requerimiento de aumento ocurre desde las 4-6 semanas y continúa creciendo gradualmente hasta la semana 16-20 cuando se estabiliza. </a:t>
          </a:r>
        </a:p>
      </dgm:t>
    </dgm:pt>
    <dgm:pt modelId="{3CB9D3B9-5AC6-49F5-8AC3-D9AFB8663500}" type="parTrans" cxnId="{02134DC5-B1BB-4EBD-966E-A29F2C3E34EB}">
      <dgm:prSet/>
      <dgm:spPr/>
      <dgm:t>
        <a:bodyPr/>
        <a:lstStyle/>
        <a:p>
          <a:endParaRPr lang="es-CO"/>
        </a:p>
      </dgm:t>
    </dgm:pt>
    <dgm:pt modelId="{826306E2-805F-407D-8CD6-EEFAA7839CD2}" type="sibTrans" cxnId="{02134DC5-B1BB-4EBD-966E-A29F2C3E34EB}">
      <dgm:prSet/>
      <dgm:spPr/>
      <dgm:t>
        <a:bodyPr/>
        <a:lstStyle/>
        <a:p>
          <a:endParaRPr lang="es-CO"/>
        </a:p>
      </dgm:t>
    </dgm:pt>
    <dgm:pt modelId="{397D064F-94CA-4DA3-8D5B-172212719CD1}" type="pres">
      <dgm:prSet presAssocID="{2AC5EBC5-E62E-4FF0-9C9A-06120884A843}" presName="Name0" presStyleCnt="0">
        <dgm:presLayoutVars>
          <dgm:dir/>
          <dgm:animLvl val="lvl"/>
          <dgm:resizeHandles val="exact"/>
        </dgm:presLayoutVars>
      </dgm:prSet>
      <dgm:spPr/>
    </dgm:pt>
    <dgm:pt modelId="{12A49269-4147-4128-A4D5-E99D2D0E8E79}" type="pres">
      <dgm:prSet presAssocID="{2AC5EBC5-E62E-4FF0-9C9A-06120884A843}" presName="dummy" presStyleCnt="0"/>
      <dgm:spPr/>
    </dgm:pt>
    <dgm:pt modelId="{6A37C034-B139-470C-9F84-681282391B86}" type="pres">
      <dgm:prSet presAssocID="{2AC5EBC5-E62E-4FF0-9C9A-06120884A843}" presName="linH" presStyleCnt="0"/>
      <dgm:spPr/>
    </dgm:pt>
    <dgm:pt modelId="{3C58369A-5845-42E5-946B-2CE029CDFD05}" type="pres">
      <dgm:prSet presAssocID="{2AC5EBC5-E62E-4FF0-9C9A-06120884A843}" presName="padding1" presStyleCnt="0"/>
      <dgm:spPr/>
    </dgm:pt>
    <dgm:pt modelId="{20FD6853-C060-4954-B762-0422027A13A5}" type="pres">
      <dgm:prSet presAssocID="{92344DE7-C735-4C27-9DF8-F8F1AD10E9DD}" presName="linV" presStyleCnt="0"/>
      <dgm:spPr/>
    </dgm:pt>
    <dgm:pt modelId="{AB35C17E-5571-445D-988E-72ECC959DD30}" type="pres">
      <dgm:prSet presAssocID="{92344DE7-C735-4C27-9DF8-F8F1AD10E9DD}" presName="spVertical1" presStyleCnt="0"/>
      <dgm:spPr/>
    </dgm:pt>
    <dgm:pt modelId="{71BFCF3C-7953-4CEB-87C5-A7555FDB4930}" type="pres">
      <dgm:prSet presAssocID="{92344DE7-C735-4C27-9DF8-F8F1AD10E9DD}" presName="parTx" presStyleLbl="revTx" presStyleIdx="0" presStyleCnt="3" custScaleX="114284">
        <dgm:presLayoutVars>
          <dgm:chMax val="0"/>
          <dgm:chPref val="0"/>
          <dgm:bulletEnabled val="1"/>
        </dgm:presLayoutVars>
      </dgm:prSet>
      <dgm:spPr/>
    </dgm:pt>
    <dgm:pt modelId="{6C1AB75C-E7E5-4159-A17F-53DE2D9D7739}" type="pres">
      <dgm:prSet presAssocID="{92344DE7-C735-4C27-9DF8-F8F1AD10E9DD}" presName="spVertical2" presStyleCnt="0"/>
      <dgm:spPr/>
    </dgm:pt>
    <dgm:pt modelId="{65F30649-0AFC-44F2-9AFC-9ADA2BD0C854}" type="pres">
      <dgm:prSet presAssocID="{92344DE7-C735-4C27-9DF8-F8F1AD10E9DD}" presName="spVertical3" presStyleCnt="0"/>
      <dgm:spPr/>
    </dgm:pt>
    <dgm:pt modelId="{E5ECC5B6-E2AF-4B65-9053-A222F9F49C5B}" type="pres">
      <dgm:prSet presAssocID="{8AC2F1E6-5DAF-48B2-BE6B-1B9CADCD331F}" presName="space" presStyleCnt="0"/>
      <dgm:spPr/>
    </dgm:pt>
    <dgm:pt modelId="{EBC74723-B9FC-492E-8E8C-E78B0F47A981}" type="pres">
      <dgm:prSet presAssocID="{E58DF95A-8B37-410C-96F8-5E0DEF536729}" presName="linV" presStyleCnt="0"/>
      <dgm:spPr/>
    </dgm:pt>
    <dgm:pt modelId="{3293A96B-94C1-4E90-95AE-30EAE7B82860}" type="pres">
      <dgm:prSet presAssocID="{E58DF95A-8B37-410C-96F8-5E0DEF536729}" presName="spVertical1" presStyleCnt="0"/>
      <dgm:spPr/>
    </dgm:pt>
    <dgm:pt modelId="{89C79496-52DE-4EF9-B8BF-FFED9B329277}" type="pres">
      <dgm:prSet presAssocID="{E58DF95A-8B37-410C-96F8-5E0DEF536729}" presName="parTx" presStyleLbl="revTx" presStyleIdx="1" presStyleCnt="3">
        <dgm:presLayoutVars>
          <dgm:chMax val="0"/>
          <dgm:chPref val="0"/>
          <dgm:bulletEnabled val="1"/>
        </dgm:presLayoutVars>
      </dgm:prSet>
      <dgm:spPr/>
    </dgm:pt>
    <dgm:pt modelId="{94614307-EF74-4E98-9EDB-DED6F9DED6F0}" type="pres">
      <dgm:prSet presAssocID="{E58DF95A-8B37-410C-96F8-5E0DEF536729}" presName="spVertical2" presStyleCnt="0"/>
      <dgm:spPr/>
    </dgm:pt>
    <dgm:pt modelId="{35B2FAF9-8466-4AAC-B397-F09C2160EECC}" type="pres">
      <dgm:prSet presAssocID="{E58DF95A-8B37-410C-96F8-5E0DEF536729}" presName="spVertical3" presStyleCnt="0"/>
      <dgm:spPr/>
    </dgm:pt>
    <dgm:pt modelId="{B3527F84-6CC9-4946-AC4C-7D2DA794C799}" type="pres">
      <dgm:prSet presAssocID="{AB04322C-4868-43DE-9968-BAB69A40A074}" presName="space" presStyleCnt="0"/>
      <dgm:spPr/>
    </dgm:pt>
    <dgm:pt modelId="{9BB550AF-8C6C-4896-9354-612D24DB9CF6}" type="pres">
      <dgm:prSet presAssocID="{FFD2EA6C-8D9C-47D5-B25C-C8C54590B0D6}" presName="linV" presStyleCnt="0"/>
      <dgm:spPr/>
    </dgm:pt>
    <dgm:pt modelId="{C2DE08B8-98A5-4156-AE84-D02F2978A3AC}" type="pres">
      <dgm:prSet presAssocID="{FFD2EA6C-8D9C-47D5-B25C-C8C54590B0D6}" presName="spVertical1" presStyleCnt="0"/>
      <dgm:spPr/>
    </dgm:pt>
    <dgm:pt modelId="{BDAD0487-3AF1-46E3-B73E-C2AAFF9F70A2}" type="pres">
      <dgm:prSet presAssocID="{FFD2EA6C-8D9C-47D5-B25C-C8C54590B0D6}" presName="parTx" presStyleLbl="revTx" presStyleIdx="2" presStyleCnt="3">
        <dgm:presLayoutVars>
          <dgm:chMax val="0"/>
          <dgm:chPref val="0"/>
          <dgm:bulletEnabled val="1"/>
        </dgm:presLayoutVars>
      </dgm:prSet>
      <dgm:spPr/>
    </dgm:pt>
    <dgm:pt modelId="{6359E81D-3C82-485A-BF83-DB15CCA5F0BE}" type="pres">
      <dgm:prSet presAssocID="{FFD2EA6C-8D9C-47D5-B25C-C8C54590B0D6}" presName="spVertical2" presStyleCnt="0"/>
      <dgm:spPr/>
    </dgm:pt>
    <dgm:pt modelId="{6ABB1ABB-813D-4471-8794-4832C4F8509F}" type="pres">
      <dgm:prSet presAssocID="{FFD2EA6C-8D9C-47D5-B25C-C8C54590B0D6}" presName="spVertical3" presStyleCnt="0"/>
      <dgm:spPr/>
    </dgm:pt>
    <dgm:pt modelId="{284EDAED-F009-46E5-A2A6-076D94208F4B}" type="pres">
      <dgm:prSet presAssocID="{2AC5EBC5-E62E-4FF0-9C9A-06120884A843}" presName="padding2" presStyleCnt="0"/>
      <dgm:spPr/>
    </dgm:pt>
    <dgm:pt modelId="{A20D5E5D-CB76-45EC-A7A5-D128BC63E6F3}" type="pres">
      <dgm:prSet presAssocID="{2AC5EBC5-E62E-4FF0-9C9A-06120884A843}" presName="negArrow" presStyleCnt="0"/>
      <dgm:spPr/>
    </dgm:pt>
    <dgm:pt modelId="{D0B1A73F-8369-47F6-AB33-844417682EED}" type="pres">
      <dgm:prSet presAssocID="{2AC5EBC5-E62E-4FF0-9C9A-06120884A843}" presName="backgroundArrow" presStyleLbl="node1" presStyleIdx="0" presStyleCnt="1"/>
      <dgm:spPr>
        <a:noFill/>
        <a:ln>
          <a:solidFill>
            <a:srgbClr val="00AAA7"/>
          </a:solidFill>
        </a:ln>
      </dgm:spPr>
    </dgm:pt>
  </dgm:ptLst>
  <dgm:cxnLst>
    <dgm:cxn modelId="{4EADDE44-51F5-4ADE-85B4-960430593962}" type="presOf" srcId="{E58DF95A-8B37-410C-96F8-5E0DEF536729}" destId="{89C79496-52DE-4EF9-B8BF-FFED9B329277}" srcOrd="0" destOrd="0" presId="urn:microsoft.com/office/officeart/2005/8/layout/hProcess3"/>
    <dgm:cxn modelId="{2587C56F-361C-45A8-8DB9-C65FE94CB7A0}" type="presOf" srcId="{2AC5EBC5-E62E-4FF0-9C9A-06120884A843}" destId="{397D064F-94CA-4DA3-8D5B-172212719CD1}" srcOrd="0" destOrd="0" presId="urn:microsoft.com/office/officeart/2005/8/layout/hProcess3"/>
    <dgm:cxn modelId="{E4909377-0297-452C-9417-545E8D0E3A9C}" type="presOf" srcId="{92344DE7-C735-4C27-9DF8-F8F1AD10E9DD}" destId="{71BFCF3C-7953-4CEB-87C5-A7555FDB4930}" srcOrd="0" destOrd="0" presId="urn:microsoft.com/office/officeart/2005/8/layout/hProcess3"/>
    <dgm:cxn modelId="{67DC40AD-2161-47ED-8DD6-63D59406060F}" srcId="{2AC5EBC5-E62E-4FF0-9C9A-06120884A843}" destId="{E58DF95A-8B37-410C-96F8-5E0DEF536729}" srcOrd="1" destOrd="0" parTransId="{37758AFD-4BE3-4069-ABAC-667A2D6ED0C3}" sibTransId="{AB04322C-4868-43DE-9968-BAB69A40A074}"/>
    <dgm:cxn modelId="{02134DC5-B1BB-4EBD-966E-A29F2C3E34EB}" srcId="{2AC5EBC5-E62E-4FF0-9C9A-06120884A843}" destId="{FFD2EA6C-8D9C-47D5-B25C-C8C54590B0D6}" srcOrd="2" destOrd="0" parTransId="{3CB9D3B9-5AC6-49F5-8AC3-D9AFB8663500}" sibTransId="{826306E2-805F-407D-8CD6-EEFAA7839CD2}"/>
    <dgm:cxn modelId="{976331DD-4524-4147-A496-544497739D00}" type="presOf" srcId="{FFD2EA6C-8D9C-47D5-B25C-C8C54590B0D6}" destId="{BDAD0487-3AF1-46E3-B73E-C2AAFF9F70A2}" srcOrd="0" destOrd="0" presId="urn:microsoft.com/office/officeart/2005/8/layout/hProcess3"/>
    <dgm:cxn modelId="{43CB27E6-8DEF-4A6F-95A4-408C53E8E982}" srcId="{2AC5EBC5-E62E-4FF0-9C9A-06120884A843}" destId="{92344DE7-C735-4C27-9DF8-F8F1AD10E9DD}" srcOrd="0" destOrd="0" parTransId="{A883E89A-F9BB-4777-B57F-88D6D7364C4A}" sibTransId="{8AC2F1E6-5DAF-48B2-BE6B-1B9CADCD331F}"/>
    <dgm:cxn modelId="{B33259A5-635F-4AB1-9786-7078F18E89B5}" type="presParOf" srcId="{397D064F-94CA-4DA3-8D5B-172212719CD1}" destId="{12A49269-4147-4128-A4D5-E99D2D0E8E79}" srcOrd="0" destOrd="0" presId="urn:microsoft.com/office/officeart/2005/8/layout/hProcess3"/>
    <dgm:cxn modelId="{419F77A6-A8DE-4627-9549-39B60B5EA2C5}" type="presParOf" srcId="{397D064F-94CA-4DA3-8D5B-172212719CD1}" destId="{6A37C034-B139-470C-9F84-681282391B86}" srcOrd="1" destOrd="0" presId="urn:microsoft.com/office/officeart/2005/8/layout/hProcess3"/>
    <dgm:cxn modelId="{F1F5D421-0E01-42B6-AD51-35788EC70E61}" type="presParOf" srcId="{6A37C034-B139-470C-9F84-681282391B86}" destId="{3C58369A-5845-42E5-946B-2CE029CDFD05}" srcOrd="0" destOrd="0" presId="urn:microsoft.com/office/officeart/2005/8/layout/hProcess3"/>
    <dgm:cxn modelId="{08CFBE8E-68AC-49D2-8691-9D2051D1F8A2}" type="presParOf" srcId="{6A37C034-B139-470C-9F84-681282391B86}" destId="{20FD6853-C060-4954-B762-0422027A13A5}" srcOrd="1" destOrd="0" presId="urn:microsoft.com/office/officeart/2005/8/layout/hProcess3"/>
    <dgm:cxn modelId="{F14DFB5B-6F91-4900-A02D-933D338C8F0E}" type="presParOf" srcId="{20FD6853-C060-4954-B762-0422027A13A5}" destId="{AB35C17E-5571-445D-988E-72ECC959DD30}" srcOrd="0" destOrd="0" presId="urn:microsoft.com/office/officeart/2005/8/layout/hProcess3"/>
    <dgm:cxn modelId="{EC343ACD-B97F-46E5-A13F-A95762132AEC}" type="presParOf" srcId="{20FD6853-C060-4954-B762-0422027A13A5}" destId="{71BFCF3C-7953-4CEB-87C5-A7555FDB4930}" srcOrd="1" destOrd="0" presId="urn:microsoft.com/office/officeart/2005/8/layout/hProcess3"/>
    <dgm:cxn modelId="{7E3DFD1C-3F50-40E6-B156-7CFD168AE4B2}" type="presParOf" srcId="{20FD6853-C060-4954-B762-0422027A13A5}" destId="{6C1AB75C-E7E5-4159-A17F-53DE2D9D7739}" srcOrd="2" destOrd="0" presId="urn:microsoft.com/office/officeart/2005/8/layout/hProcess3"/>
    <dgm:cxn modelId="{70F2E416-A417-403B-B7BE-8B6B1F05261F}" type="presParOf" srcId="{20FD6853-C060-4954-B762-0422027A13A5}" destId="{65F30649-0AFC-44F2-9AFC-9ADA2BD0C854}" srcOrd="3" destOrd="0" presId="urn:microsoft.com/office/officeart/2005/8/layout/hProcess3"/>
    <dgm:cxn modelId="{9234A60F-E304-4325-9E9A-B8BB670C487B}" type="presParOf" srcId="{6A37C034-B139-470C-9F84-681282391B86}" destId="{E5ECC5B6-E2AF-4B65-9053-A222F9F49C5B}" srcOrd="2" destOrd="0" presId="urn:microsoft.com/office/officeart/2005/8/layout/hProcess3"/>
    <dgm:cxn modelId="{E359DB76-E79D-408E-8B97-2A220265FE65}" type="presParOf" srcId="{6A37C034-B139-470C-9F84-681282391B86}" destId="{EBC74723-B9FC-492E-8E8C-E78B0F47A981}" srcOrd="3" destOrd="0" presId="urn:microsoft.com/office/officeart/2005/8/layout/hProcess3"/>
    <dgm:cxn modelId="{C51C6840-D18E-4169-A7D3-394E3695BEDF}" type="presParOf" srcId="{EBC74723-B9FC-492E-8E8C-E78B0F47A981}" destId="{3293A96B-94C1-4E90-95AE-30EAE7B82860}" srcOrd="0" destOrd="0" presId="urn:microsoft.com/office/officeart/2005/8/layout/hProcess3"/>
    <dgm:cxn modelId="{40CB65FB-ADB8-4C04-BF68-70D43E040698}" type="presParOf" srcId="{EBC74723-B9FC-492E-8E8C-E78B0F47A981}" destId="{89C79496-52DE-4EF9-B8BF-FFED9B329277}" srcOrd="1" destOrd="0" presId="urn:microsoft.com/office/officeart/2005/8/layout/hProcess3"/>
    <dgm:cxn modelId="{F7B5C85B-9A79-4E78-9BC2-BE38A6DF87DF}" type="presParOf" srcId="{EBC74723-B9FC-492E-8E8C-E78B0F47A981}" destId="{94614307-EF74-4E98-9EDB-DED6F9DED6F0}" srcOrd="2" destOrd="0" presId="urn:microsoft.com/office/officeart/2005/8/layout/hProcess3"/>
    <dgm:cxn modelId="{546FC0D6-C074-4977-80ED-56BE0F3B5627}" type="presParOf" srcId="{EBC74723-B9FC-492E-8E8C-E78B0F47A981}" destId="{35B2FAF9-8466-4AAC-B397-F09C2160EECC}" srcOrd="3" destOrd="0" presId="urn:microsoft.com/office/officeart/2005/8/layout/hProcess3"/>
    <dgm:cxn modelId="{7348DDB6-956C-4255-9228-C86049AB10C3}" type="presParOf" srcId="{6A37C034-B139-470C-9F84-681282391B86}" destId="{B3527F84-6CC9-4946-AC4C-7D2DA794C799}" srcOrd="4" destOrd="0" presId="urn:microsoft.com/office/officeart/2005/8/layout/hProcess3"/>
    <dgm:cxn modelId="{5599506C-1BF5-4F78-8D5A-7B14CAC6ECA7}" type="presParOf" srcId="{6A37C034-B139-470C-9F84-681282391B86}" destId="{9BB550AF-8C6C-4896-9354-612D24DB9CF6}" srcOrd="5" destOrd="0" presId="urn:microsoft.com/office/officeart/2005/8/layout/hProcess3"/>
    <dgm:cxn modelId="{22E452EC-F52B-4656-87FF-B4157C71FE59}" type="presParOf" srcId="{9BB550AF-8C6C-4896-9354-612D24DB9CF6}" destId="{C2DE08B8-98A5-4156-AE84-D02F2978A3AC}" srcOrd="0" destOrd="0" presId="urn:microsoft.com/office/officeart/2005/8/layout/hProcess3"/>
    <dgm:cxn modelId="{6418C449-D7EC-4F52-9F43-E50FECDBD9D5}" type="presParOf" srcId="{9BB550AF-8C6C-4896-9354-612D24DB9CF6}" destId="{BDAD0487-3AF1-46E3-B73E-C2AAFF9F70A2}" srcOrd="1" destOrd="0" presId="urn:microsoft.com/office/officeart/2005/8/layout/hProcess3"/>
    <dgm:cxn modelId="{E1C4114C-EAB9-4EDA-BAAB-166505BF97D2}" type="presParOf" srcId="{9BB550AF-8C6C-4896-9354-612D24DB9CF6}" destId="{6359E81D-3C82-485A-BF83-DB15CCA5F0BE}" srcOrd="2" destOrd="0" presId="urn:microsoft.com/office/officeart/2005/8/layout/hProcess3"/>
    <dgm:cxn modelId="{C1D06787-AFB7-4137-B737-11353847717B}" type="presParOf" srcId="{9BB550AF-8C6C-4896-9354-612D24DB9CF6}" destId="{6ABB1ABB-813D-4471-8794-4832C4F8509F}" srcOrd="3" destOrd="0" presId="urn:microsoft.com/office/officeart/2005/8/layout/hProcess3"/>
    <dgm:cxn modelId="{7B2C69F2-0189-40CD-87D9-08D73E9884BC}" type="presParOf" srcId="{6A37C034-B139-470C-9F84-681282391B86}" destId="{284EDAED-F009-46E5-A2A6-076D94208F4B}" srcOrd="6" destOrd="0" presId="urn:microsoft.com/office/officeart/2005/8/layout/hProcess3"/>
    <dgm:cxn modelId="{B6CE53EE-115D-4B94-824D-E00051221D32}" type="presParOf" srcId="{6A37C034-B139-470C-9F84-681282391B86}" destId="{A20D5E5D-CB76-45EC-A7A5-D128BC63E6F3}" srcOrd="7" destOrd="0" presId="urn:microsoft.com/office/officeart/2005/8/layout/hProcess3"/>
    <dgm:cxn modelId="{93459AE9-8550-429C-A2A7-414F89E4C470}" type="presParOf" srcId="{6A37C034-B139-470C-9F84-681282391B86}" destId="{D0B1A73F-8369-47F6-AB33-844417682EED}" srcOrd="8"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F79C4B-7055-4CC4-BE54-CD2D06A0865A}"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s-CO"/>
        </a:p>
      </dgm:t>
    </dgm:pt>
    <dgm:pt modelId="{1B36581E-1E5E-4FC4-8BE7-F55A27138B0F}">
      <dgm:prSet phldrT="[Texto]"/>
      <dgm:spPr>
        <a:solidFill>
          <a:srgbClr val="152B48"/>
        </a:solidFill>
      </dgm:spPr>
      <dgm:t>
        <a:bodyPr/>
        <a:lstStyle/>
        <a:p>
          <a:r>
            <a:rPr lang="es-CO" dirty="0">
              <a:latin typeface="Montserrat" pitchFamily="2" charset="77"/>
            </a:rPr>
            <a:t>Se define como una concentración de TSH elevada más allá del límite superior del rango de referencia específico del embarazo.</a:t>
          </a:r>
        </a:p>
      </dgm:t>
    </dgm:pt>
    <dgm:pt modelId="{A186FCDE-9803-474E-98CE-147C4C20B393}" type="parTrans" cxnId="{0E71BD0B-5825-4FB8-ADF8-1DBF7AF3F350}">
      <dgm:prSet/>
      <dgm:spPr/>
      <dgm:t>
        <a:bodyPr/>
        <a:lstStyle/>
        <a:p>
          <a:endParaRPr lang="es-CO"/>
        </a:p>
      </dgm:t>
    </dgm:pt>
    <dgm:pt modelId="{807B1EA5-4F7E-4AB6-9EF9-962173BB65F7}" type="sibTrans" cxnId="{0E71BD0B-5825-4FB8-ADF8-1DBF7AF3F350}">
      <dgm:prSet/>
      <dgm:spPr/>
      <dgm:t>
        <a:bodyPr/>
        <a:lstStyle/>
        <a:p>
          <a:endParaRPr lang="es-CO"/>
        </a:p>
      </dgm:t>
    </dgm:pt>
    <dgm:pt modelId="{BCC13CB2-B76F-4014-909B-7B12F972F44E}">
      <dgm:prSet phldrT="[Texto]"/>
      <dgm:spPr>
        <a:solidFill>
          <a:srgbClr val="152B48"/>
        </a:solidFill>
      </dgm:spPr>
      <dgm:t>
        <a:bodyPr/>
        <a:lstStyle/>
        <a:p>
          <a:r>
            <a:rPr lang="es-CO" dirty="0">
              <a:latin typeface="Montserrat" pitchFamily="2" charset="77"/>
            </a:rPr>
            <a:t>Hipotiroxinemia aislada: T4L baja con TSH normal.</a:t>
          </a:r>
        </a:p>
      </dgm:t>
    </dgm:pt>
    <dgm:pt modelId="{DC8DA18D-F121-4A7E-8325-EB2EFFB9F255}" type="parTrans" cxnId="{0A4AA250-AD0F-4EF3-92D0-55B9CE7C317A}">
      <dgm:prSet/>
      <dgm:spPr/>
      <dgm:t>
        <a:bodyPr/>
        <a:lstStyle/>
        <a:p>
          <a:endParaRPr lang="es-CO"/>
        </a:p>
      </dgm:t>
    </dgm:pt>
    <dgm:pt modelId="{EFFEF55E-73EC-4927-B087-32BE5C9F64C3}" type="sibTrans" cxnId="{0A4AA250-AD0F-4EF3-92D0-55B9CE7C317A}">
      <dgm:prSet/>
      <dgm:spPr/>
      <dgm:t>
        <a:bodyPr/>
        <a:lstStyle/>
        <a:p>
          <a:endParaRPr lang="es-CO"/>
        </a:p>
      </dgm:t>
    </dgm:pt>
    <dgm:pt modelId="{61127F44-225D-4BDB-B5F4-6A29C0A751D0}">
      <dgm:prSet/>
      <dgm:spPr>
        <a:solidFill>
          <a:srgbClr val="152B48"/>
        </a:solidFill>
      </dgm:spPr>
      <dgm:t>
        <a:bodyPr/>
        <a:lstStyle/>
        <a:p>
          <a:r>
            <a:rPr lang="es-CO" dirty="0">
              <a:latin typeface="Montserrat" pitchFamily="2" charset="77"/>
            </a:rPr>
            <a:t>Hipotiroidismo subclínico: </a:t>
          </a:r>
          <a:r>
            <a:rPr lang="es-ES_tradnl" dirty="0">
              <a:latin typeface="Montserrat" pitchFamily="2" charset="77"/>
            </a:rPr>
            <a:t>TSH alta &lt;10 mUI/L + T4L normal.</a:t>
          </a:r>
          <a:endParaRPr lang="es-CO" dirty="0">
            <a:latin typeface="Montserrat" pitchFamily="2" charset="77"/>
          </a:endParaRPr>
        </a:p>
      </dgm:t>
    </dgm:pt>
    <dgm:pt modelId="{259B7FFD-9F79-49B2-97B3-28FEDE417C75}" type="parTrans" cxnId="{9B74B41F-5387-43BF-9F09-E91F58E9E4A2}">
      <dgm:prSet/>
      <dgm:spPr/>
      <dgm:t>
        <a:bodyPr/>
        <a:lstStyle/>
        <a:p>
          <a:endParaRPr lang="es-CO"/>
        </a:p>
      </dgm:t>
    </dgm:pt>
    <dgm:pt modelId="{0D95AA58-4DC0-46E6-9FE0-972164F08FE9}" type="sibTrans" cxnId="{9B74B41F-5387-43BF-9F09-E91F58E9E4A2}">
      <dgm:prSet/>
      <dgm:spPr/>
      <dgm:t>
        <a:bodyPr/>
        <a:lstStyle/>
        <a:p>
          <a:endParaRPr lang="es-CO"/>
        </a:p>
      </dgm:t>
    </dgm:pt>
    <dgm:pt modelId="{9FCCE4A6-739B-44AC-8367-AC2D8D01AA25}" type="pres">
      <dgm:prSet presAssocID="{10F79C4B-7055-4CC4-BE54-CD2D06A0865A}" presName="diagram" presStyleCnt="0">
        <dgm:presLayoutVars>
          <dgm:dir/>
          <dgm:resizeHandles val="exact"/>
        </dgm:presLayoutVars>
      </dgm:prSet>
      <dgm:spPr/>
    </dgm:pt>
    <dgm:pt modelId="{0DD8DDE0-4572-4444-A5C2-0A156E39B52E}" type="pres">
      <dgm:prSet presAssocID="{1B36581E-1E5E-4FC4-8BE7-F55A27138B0F}" presName="node" presStyleLbl="node1" presStyleIdx="0" presStyleCnt="3">
        <dgm:presLayoutVars>
          <dgm:bulletEnabled val="1"/>
        </dgm:presLayoutVars>
      </dgm:prSet>
      <dgm:spPr/>
    </dgm:pt>
    <dgm:pt modelId="{C1FCDA8A-459B-46D6-AFD0-9F47DFCFC571}" type="pres">
      <dgm:prSet presAssocID="{807B1EA5-4F7E-4AB6-9EF9-962173BB65F7}" presName="sibTrans" presStyleCnt="0"/>
      <dgm:spPr/>
    </dgm:pt>
    <dgm:pt modelId="{AB468904-288E-4968-9FD8-41C0824D7E15}" type="pres">
      <dgm:prSet presAssocID="{BCC13CB2-B76F-4014-909B-7B12F972F44E}" presName="node" presStyleLbl="node1" presStyleIdx="1" presStyleCnt="3" custLinFactNeighborX="5411">
        <dgm:presLayoutVars>
          <dgm:bulletEnabled val="1"/>
        </dgm:presLayoutVars>
      </dgm:prSet>
      <dgm:spPr/>
    </dgm:pt>
    <dgm:pt modelId="{7FE9A8FA-B0FC-4871-87DF-5F6E054102C6}" type="pres">
      <dgm:prSet presAssocID="{EFFEF55E-73EC-4927-B087-32BE5C9F64C3}" presName="sibTrans" presStyleCnt="0"/>
      <dgm:spPr/>
    </dgm:pt>
    <dgm:pt modelId="{5E7B9D14-A785-4903-ABBC-2C3E99E33FD5}" type="pres">
      <dgm:prSet presAssocID="{61127F44-225D-4BDB-B5F4-6A29C0A751D0}" presName="node" presStyleLbl="node1" presStyleIdx="2" presStyleCnt="3" custLinFactNeighborX="5411">
        <dgm:presLayoutVars>
          <dgm:bulletEnabled val="1"/>
        </dgm:presLayoutVars>
      </dgm:prSet>
      <dgm:spPr/>
    </dgm:pt>
  </dgm:ptLst>
  <dgm:cxnLst>
    <dgm:cxn modelId="{0E71BD0B-5825-4FB8-ADF8-1DBF7AF3F350}" srcId="{10F79C4B-7055-4CC4-BE54-CD2D06A0865A}" destId="{1B36581E-1E5E-4FC4-8BE7-F55A27138B0F}" srcOrd="0" destOrd="0" parTransId="{A186FCDE-9803-474E-98CE-147C4C20B393}" sibTransId="{807B1EA5-4F7E-4AB6-9EF9-962173BB65F7}"/>
    <dgm:cxn modelId="{9B74B41F-5387-43BF-9F09-E91F58E9E4A2}" srcId="{10F79C4B-7055-4CC4-BE54-CD2D06A0865A}" destId="{61127F44-225D-4BDB-B5F4-6A29C0A751D0}" srcOrd="2" destOrd="0" parTransId="{259B7FFD-9F79-49B2-97B3-28FEDE417C75}" sibTransId="{0D95AA58-4DC0-46E6-9FE0-972164F08FE9}"/>
    <dgm:cxn modelId="{05950B2E-6974-46C9-A941-BCD64862790F}" type="presOf" srcId="{61127F44-225D-4BDB-B5F4-6A29C0A751D0}" destId="{5E7B9D14-A785-4903-ABBC-2C3E99E33FD5}" srcOrd="0" destOrd="0" presId="urn:microsoft.com/office/officeart/2005/8/layout/default"/>
    <dgm:cxn modelId="{F09DF740-4C3E-4647-87BA-999C6963BDC0}" type="presOf" srcId="{BCC13CB2-B76F-4014-909B-7B12F972F44E}" destId="{AB468904-288E-4968-9FD8-41C0824D7E15}" srcOrd="0" destOrd="0" presId="urn:microsoft.com/office/officeart/2005/8/layout/default"/>
    <dgm:cxn modelId="{28025C46-6D75-45EF-80D9-DDFBAC83411D}" type="presOf" srcId="{1B36581E-1E5E-4FC4-8BE7-F55A27138B0F}" destId="{0DD8DDE0-4572-4444-A5C2-0A156E39B52E}" srcOrd="0" destOrd="0" presId="urn:microsoft.com/office/officeart/2005/8/layout/default"/>
    <dgm:cxn modelId="{0A4AA250-AD0F-4EF3-92D0-55B9CE7C317A}" srcId="{10F79C4B-7055-4CC4-BE54-CD2D06A0865A}" destId="{BCC13CB2-B76F-4014-909B-7B12F972F44E}" srcOrd="1" destOrd="0" parTransId="{DC8DA18D-F121-4A7E-8325-EB2EFFB9F255}" sibTransId="{EFFEF55E-73EC-4927-B087-32BE5C9F64C3}"/>
    <dgm:cxn modelId="{523A3292-8716-4F86-9D64-304C78807BCA}" type="presOf" srcId="{10F79C4B-7055-4CC4-BE54-CD2D06A0865A}" destId="{9FCCE4A6-739B-44AC-8367-AC2D8D01AA25}" srcOrd="0" destOrd="0" presId="urn:microsoft.com/office/officeart/2005/8/layout/default"/>
    <dgm:cxn modelId="{55CEC7A9-A5DC-4E9A-880F-2CDF1C2A4F4F}" type="presParOf" srcId="{9FCCE4A6-739B-44AC-8367-AC2D8D01AA25}" destId="{0DD8DDE0-4572-4444-A5C2-0A156E39B52E}" srcOrd="0" destOrd="0" presId="urn:microsoft.com/office/officeart/2005/8/layout/default"/>
    <dgm:cxn modelId="{DAD06E61-CF75-448E-9CE8-FA3997105C57}" type="presParOf" srcId="{9FCCE4A6-739B-44AC-8367-AC2D8D01AA25}" destId="{C1FCDA8A-459B-46D6-AFD0-9F47DFCFC571}" srcOrd="1" destOrd="0" presId="urn:microsoft.com/office/officeart/2005/8/layout/default"/>
    <dgm:cxn modelId="{464DBF75-5932-4381-92BF-0301C84FB1D1}" type="presParOf" srcId="{9FCCE4A6-739B-44AC-8367-AC2D8D01AA25}" destId="{AB468904-288E-4968-9FD8-41C0824D7E15}" srcOrd="2" destOrd="0" presId="urn:microsoft.com/office/officeart/2005/8/layout/default"/>
    <dgm:cxn modelId="{817C0CF4-09E6-4F9C-9BB7-A11D99AD3398}" type="presParOf" srcId="{9FCCE4A6-739B-44AC-8367-AC2D8D01AA25}" destId="{7FE9A8FA-B0FC-4871-87DF-5F6E054102C6}" srcOrd="3" destOrd="0" presId="urn:microsoft.com/office/officeart/2005/8/layout/default"/>
    <dgm:cxn modelId="{E4F3E457-4663-4F15-9F16-DDB28743896F}" type="presParOf" srcId="{9FCCE4A6-739B-44AC-8367-AC2D8D01AA25}" destId="{5E7B9D14-A785-4903-ABBC-2C3E99E33FD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F15B2746-2AE0-4D56-BEC3-8BC5FF7D4BFB}" type="doc">
      <dgm:prSet loTypeId="urn:microsoft.com/office/officeart/2005/8/layout/hProcess9" loCatId="process" qsTypeId="urn:microsoft.com/office/officeart/2005/8/quickstyle/simple1" qsCatId="simple" csTypeId="urn:microsoft.com/office/officeart/2005/8/colors/accent2_1" csCatId="accent2" phldr="1"/>
      <dgm:spPr/>
    </dgm:pt>
    <dgm:pt modelId="{B255F1F4-4309-4E8D-A460-10B5C9D61708}">
      <dgm:prSet phldrT="[Texto]"/>
      <dgm:spPr>
        <a:ln>
          <a:solidFill>
            <a:srgbClr val="00AAA7"/>
          </a:solidFill>
        </a:ln>
      </dgm:spPr>
      <dgm:t>
        <a:bodyPr/>
        <a:lstStyle/>
        <a:p>
          <a:r>
            <a:rPr lang="es-CO" dirty="0">
              <a:solidFill>
                <a:srgbClr val="152B48"/>
              </a:solidFill>
              <a:latin typeface="Montserrat" pitchFamily="2" charset="77"/>
            </a:rPr>
            <a:t>Para definir el rango de referencia de TSH se propone:</a:t>
          </a:r>
        </a:p>
      </dgm:t>
    </dgm:pt>
    <dgm:pt modelId="{C81C5D84-4E6A-46AB-883B-37F6C66439FE}" type="parTrans" cxnId="{AA4EB9D5-DC13-4F5D-B1F3-2304408FFED1}">
      <dgm:prSet/>
      <dgm:spPr/>
      <dgm:t>
        <a:bodyPr/>
        <a:lstStyle/>
        <a:p>
          <a:endParaRPr lang="es-CO"/>
        </a:p>
      </dgm:t>
    </dgm:pt>
    <dgm:pt modelId="{A33F48BB-FE0B-40E3-8880-D89BDC2D74C8}" type="sibTrans" cxnId="{AA4EB9D5-DC13-4F5D-B1F3-2304408FFED1}">
      <dgm:prSet/>
      <dgm:spPr/>
      <dgm:t>
        <a:bodyPr/>
        <a:lstStyle/>
        <a:p>
          <a:endParaRPr lang="es-CO"/>
        </a:p>
      </dgm:t>
    </dgm:pt>
    <dgm:pt modelId="{33D3FA06-89D1-4A9B-8697-5620715816E6}">
      <dgm:prSet phldrT="[Texto]"/>
      <dgm:spPr>
        <a:ln>
          <a:solidFill>
            <a:srgbClr val="00AAA7"/>
          </a:solidFill>
        </a:ln>
      </dgm:spPr>
      <dgm:t>
        <a:bodyPr/>
        <a:lstStyle/>
        <a:p>
          <a:r>
            <a:rPr lang="es-CO" dirty="0">
              <a:solidFill>
                <a:srgbClr val="152B48"/>
              </a:solidFill>
              <a:latin typeface="Montserrat" pitchFamily="2" charset="77"/>
            </a:rPr>
            <a:t>Rangos específicos de la población y el trimestre para la TSH durante el embarazo definidos por el laboratorio y específicos para la población.</a:t>
          </a:r>
        </a:p>
      </dgm:t>
    </dgm:pt>
    <dgm:pt modelId="{975625D0-79C8-44AA-8219-95017AE2F279}" type="parTrans" cxnId="{CC85BE76-AA13-45C6-A89C-13B11B9E936E}">
      <dgm:prSet/>
      <dgm:spPr/>
      <dgm:t>
        <a:bodyPr/>
        <a:lstStyle/>
        <a:p>
          <a:endParaRPr lang="es-CO"/>
        </a:p>
      </dgm:t>
    </dgm:pt>
    <dgm:pt modelId="{466B2BC8-7FD6-46E0-984D-718F920906EA}" type="sibTrans" cxnId="{CC85BE76-AA13-45C6-A89C-13B11B9E936E}">
      <dgm:prSet/>
      <dgm:spPr/>
      <dgm:t>
        <a:bodyPr/>
        <a:lstStyle/>
        <a:p>
          <a:endParaRPr lang="es-CO"/>
        </a:p>
      </dgm:t>
    </dgm:pt>
    <dgm:pt modelId="{CB0365A3-CF4B-434B-880D-A56861010E03}">
      <dgm:prSet phldrT="[Texto]"/>
      <dgm:spPr>
        <a:ln>
          <a:solidFill>
            <a:srgbClr val="00AAA7"/>
          </a:solidFill>
        </a:ln>
      </dgm:spPr>
      <dgm:t>
        <a:bodyPr/>
        <a:lstStyle/>
        <a:p>
          <a:r>
            <a:rPr lang="es-CO" dirty="0">
              <a:solidFill>
                <a:srgbClr val="152B48"/>
              </a:solidFill>
              <a:latin typeface="Montserrat" pitchFamily="2" charset="77"/>
            </a:rPr>
            <a:t>Segunda medida es usar rangos de referencia de poblaciones similares y con métodos de ensayo similar.</a:t>
          </a:r>
        </a:p>
      </dgm:t>
    </dgm:pt>
    <dgm:pt modelId="{DBE699D0-54D8-407C-97B2-7532762E2406}" type="parTrans" cxnId="{7AF65D68-0166-472A-9BFA-8810CF51C1CB}">
      <dgm:prSet/>
      <dgm:spPr/>
      <dgm:t>
        <a:bodyPr/>
        <a:lstStyle/>
        <a:p>
          <a:endParaRPr lang="es-CO"/>
        </a:p>
      </dgm:t>
    </dgm:pt>
    <dgm:pt modelId="{07B50C6D-A5D6-4849-B33F-7AC9A465730C}" type="sibTrans" cxnId="{7AF65D68-0166-472A-9BFA-8810CF51C1CB}">
      <dgm:prSet/>
      <dgm:spPr/>
      <dgm:t>
        <a:bodyPr/>
        <a:lstStyle/>
        <a:p>
          <a:endParaRPr lang="es-CO"/>
        </a:p>
      </dgm:t>
    </dgm:pt>
    <dgm:pt modelId="{C6BDA255-4BBB-4F02-877E-81946A1F6924}">
      <dgm:prSet/>
      <dgm:spPr>
        <a:ln>
          <a:solidFill>
            <a:srgbClr val="00AAA7"/>
          </a:solidFill>
        </a:ln>
      </dgm:spPr>
      <dgm:t>
        <a:bodyPr/>
        <a:lstStyle/>
        <a:p>
          <a:r>
            <a:rPr lang="es-CO" dirty="0">
              <a:solidFill>
                <a:srgbClr val="152B48"/>
              </a:solidFill>
              <a:latin typeface="Montserrat" pitchFamily="2" charset="77"/>
            </a:rPr>
            <a:t>TSH : 0.1  - 4.0 mUI/l.</a:t>
          </a:r>
        </a:p>
      </dgm:t>
    </dgm:pt>
    <dgm:pt modelId="{49565D61-C81E-4239-BFA1-6A72A39C571B}" type="parTrans" cxnId="{CB0D5863-2999-4692-A82E-A903DE83EE31}">
      <dgm:prSet/>
      <dgm:spPr/>
      <dgm:t>
        <a:bodyPr/>
        <a:lstStyle/>
        <a:p>
          <a:endParaRPr lang="es-CO"/>
        </a:p>
      </dgm:t>
    </dgm:pt>
    <dgm:pt modelId="{1E992933-FCD3-4BBE-BFF7-6A28919368D7}" type="sibTrans" cxnId="{CB0D5863-2999-4692-A82E-A903DE83EE31}">
      <dgm:prSet/>
      <dgm:spPr/>
      <dgm:t>
        <a:bodyPr/>
        <a:lstStyle/>
        <a:p>
          <a:endParaRPr lang="es-CO"/>
        </a:p>
      </dgm:t>
    </dgm:pt>
    <dgm:pt modelId="{353E0C91-3DFC-4140-86E2-F40298794C75}" type="pres">
      <dgm:prSet presAssocID="{F15B2746-2AE0-4D56-BEC3-8BC5FF7D4BFB}" presName="CompostProcess" presStyleCnt="0">
        <dgm:presLayoutVars>
          <dgm:dir/>
          <dgm:resizeHandles val="exact"/>
        </dgm:presLayoutVars>
      </dgm:prSet>
      <dgm:spPr/>
    </dgm:pt>
    <dgm:pt modelId="{4E3879ED-8DBA-43BA-A9B1-DEE6813847A3}" type="pres">
      <dgm:prSet presAssocID="{F15B2746-2AE0-4D56-BEC3-8BC5FF7D4BFB}" presName="arrow" presStyleLbl="bgShp" presStyleIdx="0" presStyleCnt="1"/>
      <dgm:spPr>
        <a:solidFill>
          <a:srgbClr val="152B48"/>
        </a:solidFill>
      </dgm:spPr>
    </dgm:pt>
    <dgm:pt modelId="{CE896F0B-32BA-4757-A137-63FCE33B04D9}" type="pres">
      <dgm:prSet presAssocID="{F15B2746-2AE0-4D56-BEC3-8BC5FF7D4BFB}" presName="linearProcess" presStyleCnt="0"/>
      <dgm:spPr/>
    </dgm:pt>
    <dgm:pt modelId="{EB5D98FD-0CCE-44F9-891B-0EB233272626}" type="pres">
      <dgm:prSet presAssocID="{B255F1F4-4309-4E8D-A460-10B5C9D61708}" presName="textNode" presStyleLbl="node1" presStyleIdx="0" presStyleCnt="4">
        <dgm:presLayoutVars>
          <dgm:bulletEnabled val="1"/>
        </dgm:presLayoutVars>
      </dgm:prSet>
      <dgm:spPr/>
    </dgm:pt>
    <dgm:pt modelId="{893EA162-FF83-47EB-9D3B-AE9FF46D2397}" type="pres">
      <dgm:prSet presAssocID="{A33F48BB-FE0B-40E3-8880-D89BDC2D74C8}" presName="sibTrans" presStyleCnt="0"/>
      <dgm:spPr/>
    </dgm:pt>
    <dgm:pt modelId="{6E60DB43-2712-4C40-BC06-9DC979D6A1B8}" type="pres">
      <dgm:prSet presAssocID="{33D3FA06-89D1-4A9B-8697-5620715816E6}" presName="textNode" presStyleLbl="node1" presStyleIdx="1" presStyleCnt="4">
        <dgm:presLayoutVars>
          <dgm:bulletEnabled val="1"/>
        </dgm:presLayoutVars>
      </dgm:prSet>
      <dgm:spPr/>
    </dgm:pt>
    <dgm:pt modelId="{B716FC7C-D554-4D82-9FFA-235632D59B0C}" type="pres">
      <dgm:prSet presAssocID="{466B2BC8-7FD6-46E0-984D-718F920906EA}" presName="sibTrans" presStyleCnt="0"/>
      <dgm:spPr/>
    </dgm:pt>
    <dgm:pt modelId="{23348AFA-DEE1-487F-8EF6-DEEEA4EA4639}" type="pres">
      <dgm:prSet presAssocID="{CB0365A3-CF4B-434B-880D-A56861010E03}" presName="textNode" presStyleLbl="node1" presStyleIdx="2" presStyleCnt="4">
        <dgm:presLayoutVars>
          <dgm:bulletEnabled val="1"/>
        </dgm:presLayoutVars>
      </dgm:prSet>
      <dgm:spPr/>
    </dgm:pt>
    <dgm:pt modelId="{C69CBA50-220F-4F92-A539-4C147964BF08}" type="pres">
      <dgm:prSet presAssocID="{07B50C6D-A5D6-4849-B33F-7AC9A465730C}" presName="sibTrans" presStyleCnt="0"/>
      <dgm:spPr/>
    </dgm:pt>
    <dgm:pt modelId="{B4D0D317-E723-480F-AA27-3827E8BA42FA}" type="pres">
      <dgm:prSet presAssocID="{C6BDA255-4BBB-4F02-877E-81946A1F6924}" presName="textNode" presStyleLbl="node1" presStyleIdx="3" presStyleCnt="4">
        <dgm:presLayoutVars>
          <dgm:bulletEnabled val="1"/>
        </dgm:presLayoutVars>
      </dgm:prSet>
      <dgm:spPr/>
    </dgm:pt>
  </dgm:ptLst>
  <dgm:cxnLst>
    <dgm:cxn modelId="{83265D3F-DD72-4009-ACBE-CD4D1719F072}" type="presOf" srcId="{C6BDA255-4BBB-4F02-877E-81946A1F6924}" destId="{B4D0D317-E723-480F-AA27-3827E8BA42FA}" srcOrd="0" destOrd="0" presId="urn:microsoft.com/office/officeart/2005/8/layout/hProcess9"/>
    <dgm:cxn modelId="{CB0D5863-2999-4692-A82E-A903DE83EE31}" srcId="{F15B2746-2AE0-4D56-BEC3-8BC5FF7D4BFB}" destId="{C6BDA255-4BBB-4F02-877E-81946A1F6924}" srcOrd="3" destOrd="0" parTransId="{49565D61-C81E-4239-BFA1-6A72A39C571B}" sibTransId="{1E992933-FCD3-4BBE-BFF7-6A28919368D7}"/>
    <dgm:cxn modelId="{7AF65D68-0166-472A-9BFA-8810CF51C1CB}" srcId="{F15B2746-2AE0-4D56-BEC3-8BC5FF7D4BFB}" destId="{CB0365A3-CF4B-434B-880D-A56861010E03}" srcOrd="2" destOrd="0" parTransId="{DBE699D0-54D8-407C-97B2-7532762E2406}" sibTransId="{07B50C6D-A5D6-4849-B33F-7AC9A465730C}"/>
    <dgm:cxn modelId="{AD503675-50F0-4C3D-935E-AC7386AA4BC6}" type="presOf" srcId="{33D3FA06-89D1-4A9B-8697-5620715816E6}" destId="{6E60DB43-2712-4C40-BC06-9DC979D6A1B8}" srcOrd="0" destOrd="0" presId="urn:microsoft.com/office/officeart/2005/8/layout/hProcess9"/>
    <dgm:cxn modelId="{CC85BE76-AA13-45C6-A89C-13B11B9E936E}" srcId="{F15B2746-2AE0-4D56-BEC3-8BC5FF7D4BFB}" destId="{33D3FA06-89D1-4A9B-8697-5620715816E6}" srcOrd="1" destOrd="0" parTransId="{975625D0-79C8-44AA-8219-95017AE2F279}" sibTransId="{466B2BC8-7FD6-46E0-984D-718F920906EA}"/>
    <dgm:cxn modelId="{5393C8CF-F515-4C11-82A6-7AD0BD7351B5}" type="presOf" srcId="{B255F1F4-4309-4E8D-A460-10B5C9D61708}" destId="{EB5D98FD-0CCE-44F9-891B-0EB233272626}" srcOrd="0" destOrd="0" presId="urn:microsoft.com/office/officeart/2005/8/layout/hProcess9"/>
    <dgm:cxn modelId="{AA4EB9D5-DC13-4F5D-B1F3-2304408FFED1}" srcId="{F15B2746-2AE0-4D56-BEC3-8BC5FF7D4BFB}" destId="{B255F1F4-4309-4E8D-A460-10B5C9D61708}" srcOrd="0" destOrd="0" parTransId="{C81C5D84-4E6A-46AB-883B-37F6C66439FE}" sibTransId="{A33F48BB-FE0B-40E3-8880-D89BDC2D74C8}"/>
    <dgm:cxn modelId="{68B353E7-BED7-4DA6-B48E-C5CEDB8CC03B}" type="presOf" srcId="{F15B2746-2AE0-4D56-BEC3-8BC5FF7D4BFB}" destId="{353E0C91-3DFC-4140-86E2-F40298794C75}" srcOrd="0" destOrd="0" presId="urn:microsoft.com/office/officeart/2005/8/layout/hProcess9"/>
    <dgm:cxn modelId="{35CC84F5-DAF0-4FE3-B2A4-058EEAEBD90C}" type="presOf" srcId="{CB0365A3-CF4B-434B-880D-A56861010E03}" destId="{23348AFA-DEE1-487F-8EF6-DEEEA4EA4639}" srcOrd="0" destOrd="0" presId="urn:microsoft.com/office/officeart/2005/8/layout/hProcess9"/>
    <dgm:cxn modelId="{038CB57D-725E-431E-A5AC-70A0C9F5393C}" type="presParOf" srcId="{353E0C91-3DFC-4140-86E2-F40298794C75}" destId="{4E3879ED-8DBA-43BA-A9B1-DEE6813847A3}" srcOrd="0" destOrd="0" presId="urn:microsoft.com/office/officeart/2005/8/layout/hProcess9"/>
    <dgm:cxn modelId="{CDFC6BCE-383C-4986-B71E-942E4C33772B}" type="presParOf" srcId="{353E0C91-3DFC-4140-86E2-F40298794C75}" destId="{CE896F0B-32BA-4757-A137-63FCE33B04D9}" srcOrd="1" destOrd="0" presId="urn:microsoft.com/office/officeart/2005/8/layout/hProcess9"/>
    <dgm:cxn modelId="{747E19DE-ED65-487D-8AFE-4182449F4FC1}" type="presParOf" srcId="{CE896F0B-32BA-4757-A137-63FCE33B04D9}" destId="{EB5D98FD-0CCE-44F9-891B-0EB233272626}" srcOrd="0" destOrd="0" presId="urn:microsoft.com/office/officeart/2005/8/layout/hProcess9"/>
    <dgm:cxn modelId="{16189F46-7618-467E-9466-890F678C11A2}" type="presParOf" srcId="{CE896F0B-32BA-4757-A137-63FCE33B04D9}" destId="{893EA162-FF83-47EB-9D3B-AE9FF46D2397}" srcOrd="1" destOrd="0" presId="urn:microsoft.com/office/officeart/2005/8/layout/hProcess9"/>
    <dgm:cxn modelId="{C37DD769-B68E-4C67-A13D-7FC75238682C}" type="presParOf" srcId="{CE896F0B-32BA-4757-A137-63FCE33B04D9}" destId="{6E60DB43-2712-4C40-BC06-9DC979D6A1B8}" srcOrd="2" destOrd="0" presId="urn:microsoft.com/office/officeart/2005/8/layout/hProcess9"/>
    <dgm:cxn modelId="{44264E12-8661-431C-A223-8A5EE8EACE22}" type="presParOf" srcId="{CE896F0B-32BA-4757-A137-63FCE33B04D9}" destId="{B716FC7C-D554-4D82-9FFA-235632D59B0C}" srcOrd="3" destOrd="0" presId="urn:microsoft.com/office/officeart/2005/8/layout/hProcess9"/>
    <dgm:cxn modelId="{C28066A6-9377-4ABE-A074-6ADE9EDB141B}" type="presParOf" srcId="{CE896F0B-32BA-4757-A137-63FCE33B04D9}" destId="{23348AFA-DEE1-487F-8EF6-DEEEA4EA4639}" srcOrd="4" destOrd="0" presId="urn:microsoft.com/office/officeart/2005/8/layout/hProcess9"/>
    <dgm:cxn modelId="{0A9DBCC1-06CC-4D2E-B44E-294E3435231D}" type="presParOf" srcId="{CE896F0B-32BA-4757-A137-63FCE33B04D9}" destId="{C69CBA50-220F-4F92-A539-4C147964BF08}" srcOrd="5" destOrd="0" presId="urn:microsoft.com/office/officeart/2005/8/layout/hProcess9"/>
    <dgm:cxn modelId="{481BA6C6-2A97-4804-88D7-6831671CD887}" type="presParOf" srcId="{CE896F0B-32BA-4757-A137-63FCE33B04D9}" destId="{B4D0D317-E723-480F-AA27-3827E8BA42FA}"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1D225FB5-8860-4C89-A6A9-1986A61446C3}" type="doc">
      <dgm:prSet loTypeId="urn:microsoft.com/office/officeart/2005/8/layout/chevron1" loCatId="process" qsTypeId="urn:microsoft.com/office/officeart/2005/8/quickstyle/simple1" qsCatId="simple" csTypeId="urn:microsoft.com/office/officeart/2005/8/colors/accent1_2" csCatId="accent1" phldr="1"/>
      <dgm:spPr/>
    </dgm:pt>
    <dgm:pt modelId="{A31EB7BE-2EEF-499D-9634-7FC9552C83AF}">
      <dgm:prSet phldrT="[Texto]" custT="1"/>
      <dgm:spPr>
        <a:solidFill>
          <a:srgbClr val="00AAA7"/>
        </a:solidFill>
      </dgm:spPr>
      <dgm:t>
        <a:bodyPr/>
        <a:lstStyle/>
        <a:p>
          <a:r>
            <a:rPr lang="es-CO" sz="2000" dirty="0">
              <a:latin typeface="Montserrat" pitchFamily="2" charset="77"/>
            </a:rPr>
            <a:t>SPP.</a:t>
          </a:r>
        </a:p>
      </dgm:t>
    </dgm:pt>
    <dgm:pt modelId="{E37AED3C-581C-4E20-AB56-2EC9CF3166EE}" type="parTrans" cxnId="{441DB51E-0846-4299-B146-76AD59291416}">
      <dgm:prSet/>
      <dgm:spPr/>
      <dgm:t>
        <a:bodyPr/>
        <a:lstStyle/>
        <a:p>
          <a:endParaRPr lang="es-CO" sz="2400"/>
        </a:p>
      </dgm:t>
    </dgm:pt>
    <dgm:pt modelId="{F3345669-9C96-44E2-B0BB-3B42AA7D9089}" type="sibTrans" cxnId="{441DB51E-0846-4299-B146-76AD59291416}">
      <dgm:prSet/>
      <dgm:spPr/>
      <dgm:t>
        <a:bodyPr/>
        <a:lstStyle/>
        <a:p>
          <a:endParaRPr lang="es-CO" sz="2400"/>
        </a:p>
      </dgm:t>
    </dgm:pt>
    <dgm:pt modelId="{2E91E76C-E44B-4BE6-89BE-7964542245A3}">
      <dgm:prSet phldrT="[Texto]" custT="1"/>
      <dgm:spPr>
        <a:solidFill>
          <a:srgbClr val="00AAA7"/>
        </a:solidFill>
      </dgm:spPr>
      <dgm:t>
        <a:bodyPr/>
        <a:lstStyle/>
        <a:p>
          <a:r>
            <a:rPr lang="es-CO" sz="2000" dirty="0">
              <a:latin typeface="Montserrat" pitchFamily="2" charset="77"/>
            </a:rPr>
            <a:t>Bajo peso al nacer.</a:t>
          </a:r>
        </a:p>
      </dgm:t>
    </dgm:pt>
    <dgm:pt modelId="{F1EB25C6-B804-4D20-A6AB-6E3AAFB6319E}" type="parTrans" cxnId="{736FB5A4-FC0A-48C6-8BB4-56FE1446308E}">
      <dgm:prSet/>
      <dgm:spPr/>
      <dgm:t>
        <a:bodyPr/>
        <a:lstStyle/>
        <a:p>
          <a:endParaRPr lang="es-CO" sz="2400"/>
        </a:p>
      </dgm:t>
    </dgm:pt>
    <dgm:pt modelId="{4EEDB948-F044-4112-BC76-17C67B57CE4B}" type="sibTrans" cxnId="{736FB5A4-FC0A-48C6-8BB4-56FE1446308E}">
      <dgm:prSet/>
      <dgm:spPr/>
      <dgm:t>
        <a:bodyPr/>
        <a:lstStyle/>
        <a:p>
          <a:endParaRPr lang="es-CO" sz="2400"/>
        </a:p>
      </dgm:t>
    </dgm:pt>
    <dgm:pt modelId="{5CF01A31-4F99-482C-A487-549A4C574EBB}">
      <dgm:prSet phldrT="[Texto]" custT="1"/>
      <dgm:spPr>
        <a:solidFill>
          <a:srgbClr val="00AAA7"/>
        </a:solidFill>
      </dgm:spPr>
      <dgm:t>
        <a:bodyPr/>
        <a:lstStyle/>
        <a:p>
          <a:r>
            <a:rPr lang="es-CO" sz="2000" dirty="0">
              <a:latin typeface="Montserrat" pitchFamily="2" charset="77"/>
            </a:rPr>
            <a:t>Pérdida del embarazo.</a:t>
          </a:r>
        </a:p>
      </dgm:t>
    </dgm:pt>
    <dgm:pt modelId="{44A24709-67BE-467B-A4A0-1456793F461B}" type="parTrans" cxnId="{7A834AB6-2B4A-4772-A676-EEE5521BBCDC}">
      <dgm:prSet/>
      <dgm:spPr/>
      <dgm:t>
        <a:bodyPr/>
        <a:lstStyle/>
        <a:p>
          <a:endParaRPr lang="es-CO" sz="2400"/>
        </a:p>
      </dgm:t>
    </dgm:pt>
    <dgm:pt modelId="{08F9A72B-125D-4F42-B67F-FF5122557277}" type="sibTrans" cxnId="{7A834AB6-2B4A-4772-A676-EEE5521BBCDC}">
      <dgm:prSet/>
      <dgm:spPr/>
      <dgm:t>
        <a:bodyPr/>
        <a:lstStyle/>
        <a:p>
          <a:endParaRPr lang="es-CO" sz="2400"/>
        </a:p>
      </dgm:t>
    </dgm:pt>
    <dgm:pt modelId="{7A4AFE52-64B6-43DA-B188-F6E51FFCB2DA}">
      <dgm:prSet custT="1"/>
      <dgm:spPr>
        <a:solidFill>
          <a:srgbClr val="00AAA7"/>
        </a:solidFill>
      </dgm:spPr>
      <dgm:t>
        <a:bodyPr/>
        <a:lstStyle/>
        <a:p>
          <a:r>
            <a:rPr lang="es-CO" sz="1800" dirty="0">
              <a:latin typeface="Montserrat" pitchFamily="2" charset="77"/>
            </a:rPr>
            <a:t>&lt; coeficiente intelectual de la descendencia. </a:t>
          </a:r>
        </a:p>
      </dgm:t>
    </dgm:pt>
    <dgm:pt modelId="{E3B52174-F939-4EA5-803E-F7C3CFC801EC}" type="parTrans" cxnId="{C592F5D1-0974-4B07-97FE-5C2F7C9F9AFB}">
      <dgm:prSet/>
      <dgm:spPr/>
      <dgm:t>
        <a:bodyPr/>
        <a:lstStyle/>
        <a:p>
          <a:endParaRPr lang="es-CO" sz="2400"/>
        </a:p>
      </dgm:t>
    </dgm:pt>
    <dgm:pt modelId="{4C311A6C-5015-4279-B76F-E5110CBD0229}" type="sibTrans" cxnId="{C592F5D1-0974-4B07-97FE-5C2F7C9F9AFB}">
      <dgm:prSet/>
      <dgm:spPr/>
      <dgm:t>
        <a:bodyPr/>
        <a:lstStyle/>
        <a:p>
          <a:endParaRPr lang="es-CO" sz="2400"/>
        </a:p>
      </dgm:t>
    </dgm:pt>
    <dgm:pt modelId="{8EBC1F1A-027C-4FB9-9DCE-5713E0AF2DDC}" type="pres">
      <dgm:prSet presAssocID="{1D225FB5-8860-4C89-A6A9-1986A61446C3}" presName="Name0" presStyleCnt="0">
        <dgm:presLayoutVars>
          <dgm:dir/>
          <dgm:animLvl val="lvl"/>
          <dgm:resizeHandles val="exact"/>
        </dgm:presLayoutVars>
      </dgm:prSet>
      <dgm:spPr/>
    </dgm:pt>
    <dgm:pt modelId="{A36C552F-1204-49C0-86EC-004EB574CE6D}" type="pres">
      <dgm:prSet presAssocID="{A31EB7BE-2EEF-499D-9634-7FC9552C83AF}" presName="parTxOnly" presStyleLbl="node1" presStyleIdx="0" presStyleCnt="4">
        <dgm:presLayoutVars>
          <dgm:chMax val="0"/>
          <dgm:chPref val="0"/>
          <dgm:bulletEnabled val="1"/>
        </dgm:presLayoutVars>
      </dgm:prSet>
      <dgm:spPr/>
    </dgm:pt>
    <dgm:pt modelId="{50E2C2A5-BEFB-441C-B1AD-4DB37FC258FA}" type="pres">
      <dgm:prSet presAssocID="{F3345669-9C96-44E2-B0BB-3B42AA7D9089}" presName="parTxOnlySpace" presStyleCnt="0"/>
      <dgm:spPr/>
    </dgm:pt>
    <dgm:pt modelId="{6DEA8809-7279-4D44-BE62-2101A5CDCE37}" type="pres">
      <dgm:prSet presAssocID="{2E91E76C-E44B-4BE6-89BE-7964542245A3}" presName="parTxOnly" presStyleLbl="node1" presStyleIdx="1" presStyleCnt="4">
        <dgm:presLayoutVars>
          <dgm:chMax val="0"/>
          <dgm:chPref val="0"/>
          <dgm:bulletEnabled val="1"/>
        </dgm:presLayoutVars>
      </dgm:prSet>
      <dgm:spPr/>
    </dgm:pt>
    <dgm:pt modelId="{16B65F20-FDFE-4089-A610-1A23F895ED8F}" type="pres">
      <dgm:prSet presAssocID="{4EEDB948-F044-4112-BC76-17C67B57CE4B}" presName="parTxOnlySpace" presStyleCnt="0"/>
      <dgm:spPr/>
    </dgm:pt>
    <dgm:pt modelId="{4467DD5E-CE61-4A5D-BB52-226359DE225B}" type="pres">
      <dgm:prSet presAssocID="{5CF01A31-4F99-482C-A487-549A4C574EBB}" presName="parTxOnly" presStyleLbl="node1" presStyleIdx="2" presStyleCnt="4">
        <dgm:presLayoutVars>
          <dgm:chMax val="0"/>
          <dgm:chPref val="0"/>
          <dgm:bulletEnabled val="1"/>
        </dgm:presLayoutVars>
      </dgm:prSet>
      <dgm:spPr/>
    </dgm:pt>
    <dgm:pt modelId="{7416E476-EB90-4887-8AF3-0AA0B814D29B}" type="pres">
      <dgm:prSet presAssocID="{08F9A72B-125D-4F42-B67F-FF5122557277}" presName="parTxOnlySpace" presStyleCnt="0"/>
      <dgm:spPr/>
    </dgm:pt>
    <dgm:pt modelId="{78D700E5-736F-478E-AADD-53E506A8E426}" type="pres">
      <dgm:prSet presAssocID="{7A4AFE52-64B6-43DA-B188-F6E51FFCB2DA}" presName="parTxOnly" presStyleLbl="node1" presStyleIdx="3" presStyleCnt="4">
        <dgm:presLayoutVars>
          <dgm:chMax val="0"/>
          <dgm:chPref val="0"/>
          <dgm:bulletEnabled val="1"/>
        </dgm:presLayoutVars>
      </dgm:prSet>
      <dgm:spPr/>
    </dgm:pt>
  </dgm:ptLst>
  <dgm:cxnLst>
    <dgm:cxn modelId="{441DB51E-0846-4299-B146-76AD59291416}" srcId="{1D225FB5-8860-4C89-A6A9-1986A61446C3}" destId="{A31EB7BE-2EEF-499D-9634-7FC9552C83AF}" srcOrd="0" destOrd="0" parTransId="{E37AED3C-581C-4E20-AB56-2EC9CF3166EE}" sibTransId="{F3345669-9C96-44E2-B0BB-3B42AA7D9089}"/>
    <dgm:cxn modelId="{F730EF46-E50D-432A-8632-1080E54A5163}" type="presOf" srcId="{7A4AFE52-64B6-43DA-B188-F6E51FFCB2DA}" destId="{78D700E5-736F-478E-AADD-53E506A8E426}" srcOrd="0" destOrd="0" presId="urn:microsoft.com/office/officeart/2005/8/layout/chevron1"/>
    <dgm:cxn modelId="{9487BE72-9BCE-4F31-8263-03A47384409D}" type="presOf" srcId="{A31EB7BE-2EEF-499D-9634-7FC9552C83AF}" destId="{A36C552F-1204-49C0-86EC-004EB574CE6D}" srcOrd="0" destOrd="0" presId="urn:microsoft.com/office/officeart/2005/8/layout/chevron1"/>
    <dgm:cxn modelId="{8C4FDF52-3D9F-4FD0-AC44-67EF915F6796}" type="presOf" srcId="{5CF01A31-4F99-482C-A487-549A4C574EBB}" destId="{4467DD5E-CE61-4A5D-BB52-226359DE225B}" srcOrd="0" destOrd="0" presId="urn:microsoft.com/office/officeart/2005/8/layout/chevron1"/>
    <dgm:cxn modelId="{736FB5A4-FC0A-48C6-8BB4-56FE1446308E}" srcId="{1D225FB5-8860-4C89-A6A9-1986A61446C3}" destId="{2E91E76C-E44B-4BE6-89BE-7964542245A3}" srcOrd="1" destOrd="0" parTransId="{F1EB25C6-B804-4D20-A6AB-6E3AAFB6319E}" sibTransId="{4EEDB948-F044-4112-BC76-17C67B57CE4B}"/>
    <dgm:cxn modelId="{A350B1B4-EFAC-4F59-B39E-923E99DC420C}" type="presOf" srcId="{1D225FB5-8860-4C89-A6A9-1986A61446C3}" destId="{8EBC1F1A-027C-4FB9-9DCE-5713E0AF2DDC}" srcOrd="0" destOrd="0" presId="urn:microsoft.com/office/officeart/2005/8/layout/chevron1"/>
    <dgm:cxn modelId="{7A834AB6-2B4A-4772-A676-EEE5521BBCDC}" srcId="{1D225FB5-8860-4C89-A6A9-1986A61446C3}" destId="{5CF01A31-4F99-482C-A487-549A4C574EBB}" srcOrd="2" destOrd="0" parTransId="{44A24709-67BE-467B-A4A0-1456793F461B}" sibTransId="{08F9A72B-125D-4F42-B67F-FF5122557277}"/>
    <dgm:cxn modelId="{C592F5D1-0974-4B07-97FE-5C2F7C9F9AFB}" srcId="{1D225FB5-8860-4C89-A6A9-1986A61446C3}" destId="{7A4AFE52-64B6-43DA-B188-F6E51FFCB2DA}" srcOrd="3" destOrd="0" parTransId="{E3B52174-F939-4EA5-803E-F7C3CFC801EC}" sibTransId="{4C311A6C-5015-4279-B76F-E5110CBD0229}"/>
    <dgm:cxn modelId="{463305F1-96AF-4E98-9A7A-E2C9A3DC00B1}" type="presOf" srcId="{2E91E76C-E44B-4BE6-89BE-7964542245A3}" destId="{6DEA8809-7279-4D44-BE62-2101A5CDCE37}" srcOrd="0" destOrd="0" presId="urn:microsoft.com/office/officeart/2005/8/layout/chevron1"/>
    <dgm:cxn modelId="{88AA1988-659C-4A8A-A2D0-7EAF1E70BA72}" type="presParOf" srcId="{8EBC1F1A-027C-4FB9-9DCE-5713E0AF2DDC}" destId="{A36C552F-1204-49C0-86EC-004EB574CE6D}" srcOrd="0" destOrd="0" presId="urn:microsoft.com/office/officeart/2005/8/layout/chevron1"/>
    <dgm:cxn modelId="{A0309E69-3E7B-4B09-B1EB-4F062EE3683F}" type="presParOf" srcId="{8EBC1F1A-027C-4FB9-9DCE-5713E0AF2DDC}" destId="{50E2C2A5-BEFB-441C-B1AD-4DB37FC258FA}" srcOrd="1" destOrd="0" presId="urn:microsoft.com/office/officeart/2005/8/layout/chevron1"/>
    <dgm:cxn modelId="{E2C2E6D0-282F-46B0-B1B8-10DEE65246B5}" type="presParOf" srcId="{8EBC1F1A-027C-4FB9-9DCE-5713E0AF2DDC}" destId="{6DEA8809-7279-4D44-BE62-2101A5CDCE37}" srcOrd="2" destOrd="0" presId="urn:microsoft.com/office/officeart/2005/8/layout/chevron1"/>
    <dgm:cxn modelId="{8AE394FA-FFA7-4DF0-868F-925896330C3E}" type="presParOf" srcId="{8EBC1F1A-027C-4FB9-9DCE-5713E0AF2DDC}" destId="{16B65F20-FDFE-4089-A610-1A23F895ED8F}" srcOrd="3" destOrd="0" presId="urn:microsoft.com/office/officeart/2005/8/layout/chevron1"/>
    <dgm:cxn modelId="{A2AD33A9-B886-46E5-8754-05C7724BA8E0}" type="presParOf" srcId="{8EBC1F1A-027C-4FB9-9DCE-5713E0AF2DDC}" destId="{4467DD5E-CE61-4A5D-BB52-226359DE225B}" srcOrd="4" destOrd="0" presId="urn:microsoft.com/office/officeart/2005/8/layout/chevron1"/>
    <dgm:cxn modelId="{6EE56688-DCA9-4054-AD44-23A151713487}" type="presParOf" srcId="{8EBC1F1A-027C-4FB9-9DCE-5713E0AF2DDC}" destId="{7416E476-EB90-4887-8AF3-0AA0B814D29B}" srcOrd="5" destOrd="0" presId="urn:microsoft.com/office/officeart/2005/8/layout/chevron1"/>
    <dgm:cxn modelId="{D55FE984-3D0C-436A-AFE9-CE90C02D97D5}" type="presParOf" srcId="{8EBC1F1A-027C-4FB9-9DCE-5713E0AF2DDC}" destId="{78D700E5-736F-478E-AADD-53E506A8E426}"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98E61700-9BDB-4487-8FFA-10EEF5A27A0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CO"/>
        </a:p>
      </dgm:t>
    </dgm:pt>
    <dgm:pt modelId="{176CD00C-874C-4DCB-9C5E-B33F4969DD98}">
      <dgm:prSet phldrT="[Texto]" custT="1"/>
      <dgm:spPr>
        <a:solidFill>
          <a:srgbClr val="142B48"/>
        </a:solidFill>
      </dgm:spPr>
      <dgm:t>
        <a:bodyPr/>
        <a:lstStyle/>
        <a:p>
          <a:r>
            <a:rPr lang="es-CO" sz="2000" b="1" dirty="0">
              <a:latin typeface="Montserrat" pitchFamily="2" charset="77"/>
            </a:rPr>
            <a:t>Hipotiroidismo clínico: </a:t>
          </a:r>
          <a:r>
            <a:rPr lang="es-CO" sz="2000" b="0" dirty="0">
              <a:latin typeface="Montserrat" pitchFamily="2" charset="77"/>
            </a:rPr>
            <a:t>s</a:t>
          </a:r>
          <a:r>
            <a:rPr lang="es-CO" sz="2000" dirty="0">
              <a:latin typeface="Montserrat" pitchFamily="2" charset="77"/>
            </a:rPr>
            <a:t>e recomienda el tratamiento durante el embarazo.</a:t>
          </a:r>
        </a:p>
      </dgm:t>
    </dgm:pt>
    <dgm:pt modelId="{5DAFEAE0-E08C-4053-AC54-E79BBAC86572}" type="parTrans" cxnId="{CC73C571-598A-4FF1-9F51-5D14A60BA907}">
      <dgm:prSet/>
      <dgm:spPr/>
      <dgm:t>
        <a:bodyPr/>
        <a:lstStyle/>
        <a:p>
          <a:endParaRPr lang="es-CO" sz="1400"/>
        </a:p>
      </dgm:t>
    </dgm:pt>
    <dgm:pt modelId="{8A6BFFA3-6555-4F3D-8786-F9AC206D3165}" type="sibTrans" cxnId="{CC73C571-598A-4FF1-9F51-5D14A60BA907}">
      <dgm:prSet/>
      <dgm:spPr/>
      <dgm:t>
        <a:bodyPr/>
        <a:lstStyle/>
        <a:p>
          <a:endParaRPr lang="es-CO" sz="1400"/>
        </a:p>
      </dgm:t>
    </dgm:pt>
    <dgm:pt modelId="{30CA8C76-9312-41E1-85EE-CF7376F3592B}">
      <dgm:prSet phldrT="[Texto]" custT="1"/>
      <dgm:spPr>
        <a:solidFill>
          <a:srgbClr val="142B48"/>
        </a:solidFill>
      </dgm:spPr>
      <dgm:t>
        <a:bodyPr/>
        <a:lstStyle/>
        <a:p>
          <a:r>
            <a:rPr lang="es-CO" sz="2000" b="1" dirty="0">
              <a:latin typeface="Montserrat" pitchFamily="2" charset="77"/>
            </a:rPr>
            <a:t>Hipotiroidismo subclínico:</a:t>
          </a:r>
          <a:r>
            <a:rPr lang="es-CO" sz="2000" dirty="0">
              <a:latin typeface="Montserrat" pitchFamily="2" charset="77"/>
            </a:rPr>
            <a:t> las mujeres embarazadas con concentraciones de TSH&gt; 2.5 mUI/l deben ser evaluadas para determinar el estado de Acs TPO.</a:t>
          </a:r>
        </a:p>
      </dgm:t>
    </dgm:pt>
    <dgm:pt modelId="{E25F232B-5B06-4FDF-9403-1A5518E1D20B}" type="parTrans" cxnId="{46C9B7CD-1CA4-40BA-A8C2-D20EFB14D38E}">
      <dgm:prSet/>
      <dgm:spPr/>
      <dgm:t>
        <a:bodyPr/>
        <a:lstStyle/>
        <a:p>
          <a:endParaRPr lang="es-CO" sz="1400"/>
        </a:p>
      </dgm:t>
    </dgm:pt>
    <dgm:pt modelId="{75D38CF8-C08B-4EE1-9BCF-D48F9098290E}" type="sibTrans" cxnId="{46C9B7CD-1CA4-40BA-A8C2-D20EFB14D38E}">
      <dgm:prSet/>
      <dgm:spPr/>
      <dgm:t>
        <a:bodyPr/>
        <a:lstStyle/>
        <a:p>
          <a:endParaRPr lang="es-CO" sz="1400"/>
        </a:p>
      </dgm:t>
    </dgm:pt>
    <dgm:pt modelId="{E288F78E-26AA-4525-9EDF-13A7496CDDBC}" type="pres">
      <dgm:prSet presAssocID="{98E61700-9BDB-4487-8FFA-10EEF5A27A04}" presName="diagram" presStyleCnt="0">
        <dgm:presLayoutVars>
          <dgm:dir/>
          <dgm:resizeHandles val="exact"/>
        </dgm:presLayoutVars>
      </dgm:prSet>
      <dgm:spPr/>
    </dgm:pt>
    <dgm:pt modelId="{4B6BE687-6293-413B-9FA1-FEEB32154CB3}" type="pres">
      <dgm:prSet presAssocID="{176CD00C-874C-4DCB-9C5E-B33F4969DD98}" presName="node" presStyleLbl="node1" presStyleIdx="0" presStyleCnt="2">
        <dgm:presLayoutVars>
          <dgm:bulletEnabled val="1"/>
        </dgm:presLayoutVars>
      </dgm:prSet>
      <dgm:spPr/>
    </dgm:pt>
    <dgm:pt modelId="{73AF01C2-BC51-4503-B80A-347AD560F3FA}" type="pres">
      <dgm:prSet presAssocID="{8A6BFFA3-6555-4F3D-8786-F9AC206D3165}" presName="sibTrans" presStyleCnt="0"/>
      <dgm:spPr/>
    </dgm:pt>
    <dgm:pt modelId="{4C7C45A6-7994-4183-BCD6-970C3AB6D59E}" type="pres">
      <dgm:prSet presAssocID="{30CA8C76-9312-41E1-85EE-CF7376F3592B}" presName="node" presStyleLbl="node1" presStyleIdx="1" presStyleCnt="2">
        <dgm:presLayoutVars>
          <dgm:bulletEnabled val="1"/>
        </dgm:presLayoutVars>
      </dgm:prSet>
      <dgm:spPr/>
    </dgm:pt>
  </dgm:ptLst>
  <dgm:cxnLst>
    <dgm:cxn modelId="{6B3F392F-F350-4A5E-B275-625BCF387B58}" type="presOf" srcId="{30CA8C76-9312-41E1-85EE-CF7376F3592B}" destId="{4C7C45A6-7994-4183-BCD6-970C3AB6D59E}" srcOrd="0" destOrd="0" presId="urn:microsoft.com/office/officeart/2005/8/layout/default"/>
    <dgm:cxn modelId="{CC73C571-598A-4FF1-9F51-5D14A60BA907}" srcId="{98E61700-9BDB-4487-8FFA-10EEF5A27A04}" destId="{176CD00C-874C-4DCB-9C5E-B33F4969DD98}" srcOrd="0" destOrd="0" parTransId="{5DAFEAE0-E08C-4053-AC54-E79BBAC86572}" sibTransId="{8A6BFFA3-6555-4F3D-8786-F9AC206D3165}"/>
    <dgm:cxn modelId="{B1EB9FBA-A3C3-4DE7-86BB-BEB8A8EAA2B9}" type="presOf" srcId="{98E61700-9BDB-4487-8FFA-10EEF5A27A04}" destId="{E288F78E-26AA-4525-9EDF-13A7496CDDBC}" srcOrd="0" destOrd="0" presId="urn:microsoft.com/office/officeart/2005/8/layout/default"/>
    <dgm:cxn modelId="{46C9B7CD-1CA4-40BA-A8C2-D20EFB14D38E}" srcId="{98E61700-9BDB-4487-8FFA-10EEF5A27A04}" destId="{30CA8C76-9312-41E1-85EE-CF7376F3592B}" srcOrd="1" destOrd="0" parTransId="{E25F232B-5B06-4FDF-9403-1A5518E1D20B}" sibTransId="{75D38CF8-C08B-4EE1-9BCF-D48F9098290E}"/>
    <dgm:cxn modelId="{9AF093E6-52B0-4F2C-9578-09AB202E357E}" type="presOf" srcId="{176CD00C-874C-4DCB-9C5E-B33F4969DD98}" destId="{4B6BE687-6293-413B-9FA1-FEEB32154CB3}" srcOrd="0" destOrd="0" presId="urn:microsoft.com/office/officeart/2005/8/layout/default"/>
    <dgm:cxn modelId="{A9D404C7-0A12-455A-85C2-A056E2B6BF81}" type="presParOf" srcId="{E288F78E-26AA-4525-9EDF-13A7496CDDBC}" destId="{4B6BE687-6293-413B-9FA1-FEEB32154CB3}" srcOrd="0" destOrd="0" presId="urn:microsoft.com/office/officeart/2005/8/layout/default"/>
    <dgm:cxn modelId="{A5929481-45F5-41F8-8315-7C031114EBB2}" type="presParOf" srcId="{E288F78E-26AA-4525-9EDF-13A7496CDDBC}" destId="{73AF01C2-BC51-4503-B80A-347AD560F3FA}" srcOrd="1" destOrd="0" presId="urn:microsoft.com/office/officeart/2005/8/layout/default"/>
    <dgm:cxn modelId="{9A998129-91A0-4090-9E5F-ACA8970EA5E8}" type="presParOf" srcId="{E288F78E-26AA-4525-9EDF-13A7496CDDBC}" destId="{4C7C45A6-7994-4183-BCD6-970C3AB6D59E}"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3DF49307-8311-448F-BAA8-D393E80C9402}" type="doc">
      <dgm:prSet loTypeId="urn:microsoft.com/office/officeart/2005/8/layout/default" loCatId="list" qsTypeId="urn:microsoft.com/office/officeart/2005/8/quickstyle/3d3" qsCatId="3D" csTypeId="urn:microsoft.com/office/officeart/2005/8/colors/accent1_4" csCatId="accent1" phldr="1"/>
      <dgm:spPr/>
      <dgm:t>
        <a:bodyPr/>
        <a:lstStyle/>
        <a:p>
          <a:endParaRPr lang="es-CO"/>
        </a:p>
      </dgm:t>
    </dgm:pt>
    <dgm:pt modelId="{B961C43A-7CA7-4FD0-9D61-85C9C5B2408D}">
      <dgm:prSet phldrT="[Texto]" custT="1"/>
      <dgm:spPr>
        <a:solidFill>
          <a:srgbClr val="142B48"/>
        </a:solidFill>
      </dgm:spPr>
      <dgm:t>
        <a:bodyPr/>
        <a:lstStyle/>
        <a:p>
          <a:r>
            <a:rPr lang="es-CO" sz="2000" dirty="0">
              <a:latin typeface="Montserrat" pitchFamily="2" charset="77"/>
            </a:rPr>
            <a:t>Evaluar estado  tiroideo:  TSH, T4T, T4L y Ac TPO.</a:t>
          </a:r>
        </a:p>
        <a:p>
          <a:endParaRPr lang="es-CO" sz="2000" dirty="0">
            <a:latin typeface="Montserrat" pitchFamily="2" charset="77"/>
          </a:endParaRPr>
        </a:p>
      </dgm:t>
    </dgm:pt>
    <dgm:pt modelId="{53392A8A-8C71-4D16-9337-898F9E101ED8}" type="parTrans" cxnId="{7393953C-5C50-458A-8039-D53E614EADBB}">
      <dgm:prSet/>
      <dgm:spPr/>
      <dgm:t>
        <a:bodyPr/>
        <a:lstStyle/>
        <a:p>
          <a:endParaRPr lang="es-CO" sz="2000"/>
        </a:p>
      </dgm:t>
    </dgm:pt>
    <dgm:pt modelId="{4242DFE3-B27F-4B04-A51E-58D2FB067816}" type="sibTrans" cxnId="{7393953C-5C50-458A-8039-D53E614EADBB}">
      <dgm:prSet/>
      <dgm:spPr/>
      <dgm:t>
        <a:bodyPr/>
        <a:lstStyle/>
        <a:p>
          <a:endParaRPr lang="es-CO" sz="2000"/>
        </a:p>
      </dgm:t>
    </dgm:pt>
    <dgm:pt modelId="{5BFCC25C-A018-4389-939D-A7BE3876343B}">
      <dgm:prSet phldrT="[Texto]" custT="1"/>
      <dgm:spPr>
        <a:solidFill>
          <a:srgbClr val="142B48"/>
        </a:solidFill>
      </dgm:spPr>
      <dgm:t>
        <a:bodyPr/>
        <a:lstStyle/>
        <a:p>
          <a:r>
            <a:rPr lang="es-CO" sz="2000" dirty="0">
              <a:latin typeface="Montserrat" pitchFamily="2" charset="77"/>
            </a:rPr>
            <a:t>Tamizaje de la tiroides en las mujeres previo a la gestación puede ser beneficioso sin embargo actualmente no hay datos que respalden este enfoque.</a:t>
          </a:r>
        </a:p>
      </dgm:t>
    </dgm:pt>
    <dgm:pt modelId="{67C2375A-67D3-4958-AD12-998357D5F636}" type="parTrans" cxnId="{0B5E66CB-8130-4C75-A22D-BFA2D0EFB5A2}">
      <dgm:prSet/>
      <dgm:spPr/>
      <dgm:t>
        <a:bodyPr/>
        <a:lstStyle/>
        <a:p>
          <a:endParaRPr lang="es-CO" sz="2000"/>
        </a:p>
      </dgm:t>
    </dgm:pt>
    <dgm:pt modelId="{F062A6FE-BC82-4FA7-9E97-B7AB98BE086F}" type="sibTrans" cxnId="{0B5E66CB-8130-4C75-A22D-BFA2D0EFB5A2}">
      <dgm:prSet/>
      <dgm:spPr/>
      <dgm:t>
        <a:bodyPr/>
        <a:lstStyle/>
        <a:p>
          <a:endParaRPr lang="es-CO" sz="2000"/>
        </a:p>
      </dgm:t>
    </dgm:pt>
    <dgm:pt modelId="{009CB81A-1820-459B-89DE-E555C8E2C845}" type="pres">
      <dgm:prSet presAssocID="{3DF49307-8311-448F-BAA8-D393E80C9402}" presName="diagram" presStyleCnt="0">
        <dgm:presLayoutVars>
          <dgm:dir/>
          <dgm:resizeHandles val="exact"/>
        </dgm:presLayoutVars>
      </dgm:prSet>
      <dgm:spPr/>
    </dgm:pt>
    <dgm:pt modelId="{0D9D967C-08F7-42E2-9AB1-F843FC3887B3}" type="pres">
      <dgm:prSet presAssocID="{B961C43A-7CA7-4FD0-9D61-85C9C5B2408D}" presName="node" presStyleLbl="node1" presStyleIdx="0" presStyleCnt="2">
        <dgm:presLayoutVars>
          <dgm:bulletEnabled val="1"/>
        </dgm:presLayoutVars>
      </dgm:prSet>
      <dgm:spPr/>
    </dgm:pt>
    <dgm:pt modelId="{223DB793-D201-42A6-9A4C-54A7ED64544B}" type="pres">
      <dgm:prSet presAssocID="{4242DFE3-B27F-4B04-A51E-58D2FB067816}" presName="sibTrans" presStyleCnt="0"/>
      <dgm:spPr/>
    </dgm:pt>
    <dgm:pt modelId="{B85E056C-CCDE-442D-B714-7EA1A04EFA83}" type="pres">
      <dgm:prSet presAssocID="{5BFCC25C-A018-4389-939D-A7BE3876343B}" presName="node" presStyleLbl="node1" presStyleIdx="1" presStyleCnt="2">
        <dgm:presLayoutVars>
          <dgm:bulletEnabled val="1"/>
        </dgm:presLayoutVars>
      </dgm:prSet>
      <dgm:spPr/>
    </dgm:pt>
  </dgm:ptLst>
  <dgm:cxnLst>
    <dgm:cxn modelId="{3FC5CC2F-28A2-476B-A2F1-5DE328185C37}" type="presOf" srcId="{5BFCC25C-A018-4389-939D-A7BE3876343B}" destId="{B85E056C-CCDE-442D-B714-7EA1A04EFA83}" srcOrd="0" destOrd="0" presId="urn:microsoft.com/office/officeart/2005/8/layout/default"/>
    <dgm:cxn modelId="{7393953C-5C50-458A-8039-D53E614EADBB}" srcId="{3DF49307-8311-448F-BAA8-D393E80C9402}" destId="{B961C43A-7CA7-4FD0-9D61-85C9C5B2408D}" srcOrd="0" destOrd="0" parTransId="{53392A8A-8C71-4D16-9337-898F9E101ED8}" sibTransId="{4242DFE3-B27F-4B04-A51E-58D2FB067816}"/>
    <dgm:cxn modelId="{7D8EB596-808A-4CFC-852B-ACB4A68F5BA4}" type="presOf" srcId="{B961C43A-7CA7-4FD0-9D61-85C9C5B2408D}" destId="{0D9D967C-08F7-42E2-9AB1-F843FC3887B3}" srcOrd="0" destOrd="0" presId="urn:microsoft.com/office/officeart/2005/8/layout/default"/>
    <dgm:cxn modelId="{DE52E89E-7EC8-47D5-BC2E-A6DE89887B1D}" type="presOf" srcId="{3DF49307-8311-448F-BAA8-D393E80C9402}" destId="{009CB81A-1820-459B-89DE-E555C8E2C845}" srcOrd="0" destOrd="0" presId="urn:microsoft.com/office/officeart/2005/8/layout/default"/>
    <dgm:cxn modelId="{0B5E66CB-8130-4C75-A22D-BFA2D0EFB5A2}" srcId="{3DF49307-8311-448F-BAA8-D393E80C9402}" destId="{5BFCC25C-A018-4389-939D-A7BE3876343B}" srcOrd="1" destOrd="0" parTransId="{67C2375A-67D3-4958-AD12-998357D5F636}" sibTransId="{F062A6FE-BC82-4FA7-9E97-B7AB98BE086F}"/>
    <dgm:cxn modelId="{02F72D0C-F043-402D-9074-8EF2FA84B2F1}" type="presParOf" srcId="{009CB81A-1820-459B-89DE-E555C8E2C845}" destId="{0D9D967C-08F7-42E2-9AB1-F843FC3887B3}" srcOrd="0" destOrd="0" presId="urn:microsoft.com/office/officeart/2005/8/layout/default"/>
    <dgm:cxn modelId="{849BD9DB-B4C0-4D8E-86A3-72324F30F424}" type="presParOf" srcId="{009CB81A-1820-459B-89DE-E555C8E2C845}" destId="{223DB793-D201-42A6-9A4C-54A7ED64544B}" srcOrd="1" destOrd="0" presId="urn:microsoft.com/office/officeart/2005/8/layout/default"/>
    <dgm:cxn modelId="{711EC6C9-CEAA-4EB9-8BD4-DE67A2E1C393}" type="presParOf" srcId="{009CB81A-1820-459B-89DE-E555C8E2C845}" destId="{B85E056C-CCDE-442D-B714-7EA1A04EFA83}"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3DF49307-8311-448F-BAA8-D393E80C9402}" type="doc">
      <dgm:prSet loTypeId="urn:microsoft.com/office/officeart/2005/8/layout/default" loCatId="list" qsTypeId="urn:microsoft.com/office/officeart/2005/8/quickstyle/3d3" qsCatId="3D" csTypeId="urn:microsoft.com/office/officeart/2005/8/colors/accent1_4" csCatId="accent1" phldr="1"/>
      <dgm:spPr/>
      <dgm:t>
        <a:bodyPr/>
        <a:lstStyle/>
        <a:p>
          <a:endParaRPr lang="es-CO"/>
        </a:p>
      </dgm:t>
    </dgm:pt>
    <dgm:pt modelId="{5B344843-60CD-476D-96E1-B0D5D472A396}">
      <dgm:prSet phldrT="[Texto]" custT="1"/>
      <dgm:spPr>
        <a:solidFill>
          <a:srgbClr val="142B48"/>
        </a:solidFill>
      </dgm:spPr>
      <dgm:t>
        <a:bodyPr/>
        <a:lstStyle/>
        <a:p>
          <a:r>
            <a:rPr lang="es-CO" sz="2000" dirty="0">
              <a:latin typeface="Montserrat" pitchFamily="2" charset="77"/>
            </a:rPr>
            <a:t>No hay pruebas suficientes para recomendar a favor o en contra de la detección universal de concentraciones anormales de TSH al inicio del embarazo.</a:t>
          </a:r>
        </a:p>
      </dgm:t>
    </dgm:pt>
    <dgm:pt modelId="{C2F3E698-C9F8-438B-92C1-A7714D07461F}" type="parTrans" cxnId="{76A6F6FD-FED8-4D5D-A34C-FE2B3B960C24}">
      <dgm:prSet/>
      <dgm:spPr/>
      <dgm:t>
        <a:bodyPr/>
        <a:lstStyle/>
        <a:p>
          <a:endParaRPr lang="es-CO" sz="2000"/>
        </a:p>
      </dgm:t>
    </dgm:pt>
    <dgm:pt modelId="{ECAFD705-3B45-4D9D-B658-B873BDE6EFA3}" type="sibTrans" cxnId="{76A6F6FD-FED8-4D5D-A34C-FE2B3B960C24}">
      <dgm:prSet/>
      <dgm:spPr/>
      <dgm:t>
        <a:bodyPr/>
        <a:lstStyle/>
        <a:p>
          <a:endParaRPr lang="es-CO" sz="2000"/>
        </a:p>
      </dgm:t>
    </dgm:pt>
    <dgm:pt modelId="{C6AA4147-7A00-4BF1-B495-CF390CACE62A}">
      <dgm:prSet custT="1"/>
      <dgm:spPr>
        <a:solidFill>
          <a:srgbClr val="142B48"/>
        </a:solidFill>
      </dgm:spPr>
      <dgm:t>
        <a:bodyPr/>
        <a:lstStyle/>
        <a:p>
          <a:r>
            <a:rPr lang="es-CO" sz="2000" dirty="0">
              <a:latin typeface="Montserrat" pitchFamily="2" charset="77"/>
            </a:rPr>
            <a:t>Excepción </a:t>
          </a:r>
          <a:r>
            <a:rPr lang="es-CO" sz="2000" dirty="0">
              <a:latin typeface="Montserrat" pitchFamily="2" charset="77"/>
              <a:sym typeface="Wingdings" panose="05000000000000000000" pitchFamily="2" charset="2"/>
            </a:rPr>
            <a:t> p</a:t>
          </a:r>
          <a:r>
            <a:rPr lang="es-CO" sz="2000" dirty="0">
              <a:latin typeface="Montserrat" pitchFamily="2" charset="77"/>
            </a:rPr>
            <a:t>lanean reproducción asistida o aquellas que se sabe que tienen positividad para anti TPO.</a:t>
          </a:r>
        </a:p>
      </dgm:t>
    </dgm:pt>
    <dgm:pt modelId="{497D6E1B-31F1-4BB1-A5FD-C45C88B992F5}" type="parTrans" cxnId="{006DBFE5-FBB4-4DBF-B3C2-01155705CAD5}">
      <dgm:prSet/>
      <dgm:spPr/>
      <dgm:t>
        <a:bodyPr/>
        <a:lstStyle/>
        <a:p>
          <a:endParaRPr lang="es-CO" sz="2000"/>
        </a:p>
      </dgm:t>
    </dgm:pt>
    <dgm:pt modelId="{F557EB2A-C601-47F7-940F-D413FA80D667}" type="sibTrans" cxnId="{006DBFE5-FBB4-4DBF-B3C2-01155705CAD5}">
      <dgm:prSet/>
      <dgm:spPr/>
      <dgm:t>
        <a:bodyPr/>
        <a:lstStyle/>
        <a:p>
          <a:endParaRPr lang="es-CO" sz="2000"/>
        </a:p>
      </dgm:t>
    </dgm:pt>
    <dgm:pt modelId="{009CB81A-1820-459B-89DE-E555C8E2C845}" type="pres">
      <dgm:prSet presAssocID="{3DF49307-8311-448F-BAA8-D393E80C9402}" presName="diagram" presStyleCnt="0">
        <dgm:presLayoutVars>
          <dgm:dir/>
          <dgm:resizeHandles val="exact"/>
        </dgm:presLayoutVars>
      </dgm:prSet>
      <dgm:spPr/>
    </dgm:pt>
    <dgm:pt modelId="{6904E9FB-04D7-458C-AF65-DE4D05348B51}" type="pres">
      <dgm:prSet presAssocID="{5B344843-60CD-476D-96E1-B0D5D472A396}" presName="node" presStyleLbl="node1" presStyleIdx="0" presStyleCnt="2">
        <dgm:presLayoutVars>
          <dgm:bulletEnabled val="1"/>
        </dgm:presLayoutVars>
      </dgm:prSet>
      <dgm:spPr/>
    </dgm:pt>
    <dgm:pt modelId="{8BF909FF-A1ED-4016-9713-4281885FB537}" type="pres">
      <dgm:prSet presAssocID="{ECAFD705-3B45-4D9D-B658-B873BDE6EFA3}" presName="sibTrans" presStyleCnt="0"/>
      <dgm:spPr/>
    </dgm:pt>
    <dgm:pt modelId="{2D06AC98-2436-446A-A44E-78480B5FD859}" type="pres">
      <dgm:prSet presAssocID="{C6AA4147-7A00-4BF1-B495-CF390CACE62A}" presName="node" presStyleLbl="node1" presStyleIdx="1" presStyleCnt="2">
        <dgm:presLayoutVars>
          <dgm:bulletEnabled val="1"/>
        </dgm:presLayoutVars>
      </dgm:prSet>
      <dgm:spPr/>
    </dgm:pt>
  </dgm:ptLst>
  <dgm:cxnLst>
    <dgm:cxn modelId="{23C5CD1B-4BE1-44F2-ACD4-7737800D3891}" type="presOf" srcId="{3DF49307-8311-448F-BAA8-D393E80C9402}" destId="{009CB81A-1820-459B-89DE-E555C8E2C845}" srcOrd="0" destOrd="0" presId="urn:microsoft.com/office/officeart/2005/8/layout/default"/>
    <dgm:cxn modelId="{E3204E82-D8F5-49BC-BEE7-65B46B6278CE}" type="presOf" srcId="{C6AA4147-7A00-4BF1-B495-CF390CACE62A}" destId="{2D06AC98-2436-446A-A44E-78480B5FD859}" srcOrd="0" destOrd="0" presId="urn:microsoft.com/office/officeart/2005/8/layout/default"/>
    <dgm:cxn modelId="{006DBFE5-FBB4-4DBF-B3C2-01155705CAD5}" srcId="{3DF49307-8311-448F-BAA8-D393E80C9402}" destId="{C6AA4147-7A00-4BF1-B495-CF390CACE62A}" srcOrd="1" destOrd="0" parTransId="{497D6E1B-31F1-4BB1-A5FD-C45C88B992F5}" sibTransId="{F557EB2A-C601-47F7-940F-D413FA80D667}"/>
    <dgm:cxn modelId="{76A6F6FD-FED8-4D5D-A34C-FE2B3B960C24}" srcId="{3DF49307-8311-448F-BAA8-D393E80C9402}" destId="{5B344843-60CD-476D-96E1-B0D5D472A396}" srcOrd="0" destOrd="0" parTransId="{C2F3E698-C9F8-438B-92C1-A7714D07461F}" sibTransId="{ECAFD705-3B45-4D9D-B658-B873BDE6EFA3}"/>
    <dgm:cxn modelId="{F4F6ECFE-F1B9-49A1-8176-DDCE72FA5754}" type="presOf" srcId="{5B344843-60CD-476D-96E1-B0D5D472A396}" destId="{6904E9FB-04D7-458C-AF65-DE4D05348B51}" srcOrd="0" destOrd="0" presId="urn:microsoft.com/office/officeart/2005/8/layout/default"/>
    <dgm:cxn modelId="{4797DF96-36B9-4EB1-8C48-5EA42A528F16}" type="presParOf" srcId="{009CB81A-1820-459B-89DE-E555C8E2C845}" destId="{6904E9FB-04D7-458C-AF65-DE4D05348B51}" srcOrd="0" destOrd="0" presId="urn:microsoft.com/office/officeart/2005/8/layout/default"/>
    <dgm:cxn modelId="{2EE7E0E3-EEA3-4C92-A55E-9299326E3608}" type="presParOf" srcId="{009CB81A-1820-459B-89DE-E555C8E2C845}" destId="{8BF909FF-A1ED-4016-9713-4281885FB537}" srcOrd="1" destOrd="0" presId="urn:microsoft.com/office/officeart/2005/8/layout/default"/>
    <dgm:cxn modelId="{817D153A-CAA9-41D8-9E5F-8769FB8D9DA2}" type="presParOf" srcId="{009CB81A-1820-459B-89DE-E555C8E2C845}" destId="{2D06AC98-2436-446A-A44E-78480B5FD85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6FF1134C-1E16-4904-9E88-0F47C2676B09}"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CO"/>
        </a:p>
      </dgm:t>
    </dgm:pt>
    <dgm:pt modelId="{23786E9C-3B1A-4C25-AA19-6D213302B49F}">
      <dgm:prSet phldrT="[Texto]" custT="1"/>
      <dgm:spPr>
        <a:solidFill>
          <a:srgbClr val="142B48"/>
        </a:solidFill>
      </dgm:spPr>
      <dgm:t>
        <a:bodyPr/>
        <a:lstStyle/>
        <a:p>
          <a:r>
            <a:rPr lang="es-CO" sz="2000" dirty="0">
              <a:latin typeface="Montserrat" pitchFamily="2" charset="77"/>
            </a:rPr>
            <a:t>Anti TPO positivas con una TSH mayor que el rango de referencia específico del embarazo.</a:t>
          </a:r>
        </a:p>
      </dgm:t>
    </dgm:pt>
    <dgm:pt modelId="{EA965D2F-9A03-447D-BB44-1BD39B714370}" type="parTrans" cxnId="{84FE4794-54CA-46D1-972D-45E6C0268F7C}">
      <dgm:prSet/>
      <dgm:spPr/>
      <dgm:t>
        <a:bodyPr/>
        <a:lstStyle/>
        <a:p>
          <a:endParaRPr lang="es-CO" sz="2000"/>
        </a:p>
      </dgm:t>
    </dgm:pt>
    <dgm:pt modelId="{8B6325C3-3F46-4BEA-A617-F8BE9EE77EAC}" type="sibTrans" cxnId="{84FE4794-54CA-46D1-972D-45E6C0268F7C}">
      <dgm:prSet/>
      <dgm:spPr/>
      <dgm:t>
        <a:bodyPr/>
        <a:lstStyle/>
        <a:p>
          <a:endParaRPr lang="es-CO" sz="2000"/>
        </a:p>
      </dgm:t>
    </dgm:pt>
    <dgm:pt modelId="{D2DCDAF8-CE2B-4090-A35B-FB5606340C9D}">
      <dgm:prSet phldrT="[Texto]" custT="1"/>
      <dgm:spPr>
        <a:solidFill>
          <a:srgbClr val="00ABA7"/>
        </a:solidFill>
      </dgm:spPr>
      <dgm:t>
        <a:bodyPr/>
        <a:lstStyle/>
        <a:p>
          <a:r>
            <a:rPr lang="es-CO" sz="2000" dirty="0">
              <a:latin typeface="Montserrat" pitchFamily="2" charset="77"/>
            </a:rPr>
            <a:t>Mujeres anti TPO negativas con una TSH mayor a 10.0 mUI/l.</a:t>
          </a:r>
        </a:p>
      </dgm:t>
    </dgm:pt>
    <dgm:pt modelId="{42459B4C-4DE0-4B2E-AAA7-619B56913658}" type="parTrans" cxnId="{D7576B6E-581A-4CDC-B83D-A57D4C3A2011}">
      <dgm:prSet/>
      <dgm:spPr/>
      <dgm:t>
        <a:bodyPr/>
        <a:lstStyle/>
        <a:p>
          <a:endParaRPr lang="es-CO" sz="2000"/>
        </a:p>
      </dgm:t>
    </dgm:pt>
    <dgm:pt modelId="{78C7C153-DFD8-49D0-A08C-6B821CDF3FAA}" type="sibTrans" cxnId="{D7576B6E-581A-4CDC-B83D-A57D4C3A2011}">
      <dgm:prSet/>
      <dgm:spPr/>
      <dgm:t>
        <a:bodyPr/>
        <a:lstStyle/>
        <a:p>
          <a:endParaRPr lang="es-CO" sz="2000"/>
        </a:p>
      </dgm:t>
    </dgm:pt>
    <dgm:pt modelId="{445F3458-B279-4806-AF66-6133C77757C9}" type="pres">
      <dgm:prSet presAssocID="{6FF1134C-1E16-4904-9E88-0F47C2676B09}" presName="diagram" presStyleCnt="0">
        <dgm:presLayoutVars>
          <dgm:dir/>
          <dgm:resizeHandles val="exact"/>
        </dgm:presLayoutVars>
      </dgm:prSet>
      <dgm:spPr/>
    </dgm:pt>
    <dgm:pt modelId="{D11E04B3-449C-438D-B0D8-C390DC9B7417}" type="pres">
      <dgm:prSet presAssocID="{23786E9C-3B1A-4C25-AA19-6D213302B49F}" presName="node" presStyleLbl="node1" presStyleIdx="0" presStyleCnt="2" custScaleY="59502">
        <dgm:presLayoutVars>
          <dgm:bulletEnabled val="1"/>
        </dgm:presLayoutVars>
      </dgm:prSet>
      <dgm:spPr/>
    </dgm:pt>
    <dgm:pt modelId="{E720A8D0-C34E-4ECB-90C7-3ABEA6D93DB5}" type="pres">
      <dgm:prSet presAssocID="{8B6325C3-3F46-4BEA-A617-F8BE9EE77EAC}" presName="sibTrans" presStyleCnt="0"/>
      <dgm:spPr/>
    </dgm:pt>
    <dgm:pt modelId="{544A38DC-DA63-456D-BB07-2D7EC8CB74F9}" type="pres">
      <dgm:prSet presAssocID="{D2DCDAF8-CE2B-4090-A35B-FB5606340C9D}" presName="node" presStyleLbl="node1" presStyleIdx="1" presStyleCnt="2" custScaleY="59502">
        <dgm:presLayoutVars>
          <dgm:bulletEnabled val="1"/>
        </dgm:presLayoutVars>
      </dgm:prSet>
      <dgm:spPr/>
    </dgm:pt>
  </dgm:ptLst>
  <dgm:cxnLst>
    <dgm:cxn modelId="{55348517-D2DC-4B0C-9DD2-9AF7BDB22EBB}" type="presOf" srcId="{D2DCDAF8-CE2B-4090-A35B-FB5606340C9D}" destId="{544A38DC-DA63-456D-BB07-2D7EC8CB74F9}" srcOrd="0" destOrd="0" presId="urn:microsoft.com/office/officeart/2005/8/layout/default"/>
    <dgm:cxn modelId="{D7ABD538-E985-4FDC-9727-4801A045BFAC}" type="presOf" srcId="{6FF1134C-1E16-4904-9E88-0F47C2676B09}" destId="{445F3458-B279-4806-AF66-6133C77757C9}" srcOrd="0" destOrd="0" presId="urn:microsoft.com/office/officeart/2005/8/layout/default"/>
    <dgm:cxn modelId="{D7576B6E-581A-4CDC-B83D-A57D4C3A2011}" srcId="{6FF1134C-1E16-4904-9E88-0F47C2676B09}" destId="{D2DCDAF8-CE2B-4090-A35B-FB5606340C9D}" srcOrd="1" destOrd="0" parTransId="{42459B4C-4DE0-4B2E-AAA7-619B56913658}" sibTransId="{78C7C153-DFD8-49D0-A08C-6B821CDF3FAA}"/>
    <dgm:cxn modelId="{84FE4794-54CA-46D1-972D-45E6C0268F7C}" srcId="{6FF1134C-1E16-4904-9E88-0F47C2676B09}" destId="{23786E9C-3B1A-4C25-AA19-6D213302B49F}" srcOrd="0" destOrd="0" parTransId="{EA965D2F-9A03-447D-BB44-1BD39B714370}" sibTransId="{8B6325C3-3F46-4BEA-A617-F8BE9EE77EAC}"/>
    <dgm:cxn modelId="{43C10BF8-FC80-4957-BE48-81E2B84C86CF}" type="presOf" srcId="{23786E9C-3B1A-4C25-AA19-6D213302B49F}" destId="{D11E04B3-449C-438D-B0D8-C390DC9B7417}" srcOrd="0" destOrd="0" presId="urn:microsoft.com/office/officeart/2005/8/layout/default"/>
    <dgm:cxn modelId="{9262C273-7873-4030-A9B3-1CB6BEE53EB4}" type="presParOf" srcId="{445F3458-B279-4806-AF66-6133C77757C9}" destId="{D11E04B3-449C-438D-B0D8-C390DC9B7417}" srcOrd="0" destOrd="0" presId="urn:microsoft.com/office/officeart/2005/8/layout/default"/>
    <dgm:cxn modelId="{4A10A0A5-D27D-40DB-AD77-501BD6F4C748}" type="presParOf" srcId="{445F3458-B279-4806-AF66-6133C77757C9}" destId="{E720A8D0-C34E-4ECB-90C7-3ABEA6D93DB5}" srcOrd="1" destOrd="0" presId="urn:microsoft.com/office/officeart/2005/8/layout/default"/>
    <dgm:cxn modelId="{9970DA11-EF9D-4D66-BE65-E537EF0F15B1}" type="presParOf" srcId="{445F3458-B279-4806-AF66-6133C77757C9}" destId="{544A38DC-DA63-456D-BB07-2D7EC8CB74F9}"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0A4D2DD-9076-461C-99BE-DA6255152576}"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s-CO"/>
        </a:p>
      </dgm:t>
    </dgm:pt>
    <dgm:pt modelId="{104A57DB-C909-4C39-A913-7F4223F8F04A}">
      <dgm:prSet phldrT="[Texto]" custT="1"/>
      <dgm:spPr>
        <a:solidFill>
          <a:srgbClr val="142B48"/>
        </a:solidFill>
      </dgm:spPr>
      <dgm:t>
        <a:bodyPr/>
        <a:lstStyle/>
        <a:p>
          <a:pPr algn="just"/>
          <a:r>
            <a:rPr lang="es-CO" sz="2000" dirty="0">
              <a:latin typeface="Montserrat" pitchFamily="2" charset="77"/>
            </a:rPr>
            <a:t>La HCG estimula la producción de hormonas tiroideas, disminuyendo los niveles de TSH principalmente al inicio del embarazo.</a:t>
          </a:r>
        </a:p>
      </dgm:t>
    </dgm:pt>
    <dgm:pt modelId="{B4787351-451B-4B3E-A96B-684F1B741B9A}" type="parTrans" cxnId="{87267001-F37C-4824-AD6B-5CABEA97E3CE}">
      <dgm:prSet/>
      <dgm:spPr/>
      <dgm:t>
        <a:bodyPr/>
        <a:lstStyle/>
        <a:p>
          <a:endParaRPr lang="es-CO" sz="2000"/>
        </a:p>
      </dgm:t>
    </dgm:pt>
    <dgm:pt modelId="{01432A1B-F0E9-4C38-9705-C8B8366E6D09}" type="sibTrans" cxnId="{87267001-F37C-4824-AD6B-5CABEA97E3CE}">
      <dgm:prSet/>
      <dgm:spPr>
        <a:solidFill>
          <a:srgbClr val="142B48"/>
        </a:solidFill>
        <a:ln>
          <a:solidFill>
            <a:srgbClr val="142B48"/>
          </a:solidFill>
        </a:ln>
      </dgm:spPr>
      <dgm:t>
        <a:bodyPr/>
        <a:lstStyle/>
        <a:p>
          <a:endParaRPr lang="es-CO" sz="2000"/>
        </a:p>
      </dgm:t>
    </dgm:pt>
    <dgm:pt modelId="{8AB57C09-E5E3-4322-AAC6-FB7EAD73C917}">
      <dgm:prSet phldrT="[Texto]" custT="1"/>
      <dgm:spPr>
        <a:solidFill>
          <a:srgbClr val="142B48"/>
        </a:solidFill>
      </dgm:spPr>
      <dgm:t>
        <a:bodyPr/>
        <a:lstStyle/>
        <a:p>
          <a:pPr algn="just"/>
          <a:r>
            <a:rPr lang="es-CO" sz="2000" dirty="0">
              <a:latin typeface="Montserrat" pitchFamily="2" charset="77"/>
            </a:rPr>
            <a:t>La definición del límite superior de referencia para la TSH en suero en las embarazadas sigue siendo controvertida.</a:t>
          </a:r>
        </a:p>
      </dgm:t>
    </dgm:pt>
    <dgm:pt modelId="{8C3AFB4A-BAA4-4ECC-8AB6-38E4A80A3CE4}" type="parTrans" cxnId="{65E2CC22-273F-46C9-B3A2-984D7AF7A343}">
      <dgm:prSet/>
      <dgm:spPr/>
      <dgm:t>
        <a:bodyPr/>
        <a:lstStyle/>
        <a:p>
          <a:endParaRPr lang="es-CO" sz="2000"/>
        </a:p>
      </dgm:t>
    </dgm:pt>
    <dgm:pt modelId="{4703FA59-08C0-4394-908A-A7BB211A2668}" type="sibTrans" cxnId="{65E2CC22-273F-46C9-B3A2-984D7AF7A343}">
      <dgm:prSet/>
      <dgm:spPr/>
      <dgm:t>
        <a:bodyPr/>
        <a:lstStyle/>
        <a:p>
          <a:endParaRPr lang="es-CO" sz="2000"/>
        </a:p>
      </dgm:t>
    </dgm:pt>
    <dgm:pt modelId="{9C023DE4-4255-4348-BE03-C921B4D04ACE}">
      <dgm:prSet phldrT="[Texto]" custT="1"/>
      <dgm:spPr>
        <a:solidFill>
          <a:srgbClr val="142B48"/>
        </a:solidFill>
      </dgm:spPr>
      <dgm:t>
        <a:bodyPr/>
        <a:lstStyle/>
        <a:p>
          <a:pPr algn="just"/>
          <a:r>
            <a:rPr lang="es-CO" sz="2000" dirty="0">
              <a:latin typeface="Montserrat" pitchFamily="2" charset="77"/>
            </a:rPr>
            <a:t>18% de todas las mujeres embarazadas son positivas para anti TPO o anti </a:t>
          </a:r>
          <a:r>
            <a:rPr lang="es-CO" sz="2000" dirty="0" err="1">
              <a:latin typeface="Montserrat" pitchFamily="2" charset="77"/>
            </a:rPr>
            <a:t>Tg</a:t>
          </a:r>
          <a:r>
            <a:rPr lang="es-CO" sz="2000" dirty="0">
              <a:latin typeface="Montserrat" pitchFamily="2" charset="77"/>
            </a:rPr>
            <a:t> </a:t>
          </a:r>
          <a:r>
            <a:rPr lang="es-CO" sz="2000" dirty="0">
              <a:latin typeface="Montserrat" pitchFamily="2" charset="77"/>
              <a:sym typeface="Wingdings" panose="05000000000000000000" pitchFamily="2" charset="2"/>
            </a:rPr>
            <a:t> ↑</a:t>
          </a:r>
          <a:r>
            <a:rPr lang="es-CO" sz="2000" dirty="0">
              <a:latin typeface="Montserrat" pitchFamily="2" charset="77"/>
            </a:rPr>
            <a:t> probabilidad de disfunción tiroidea postparto.</a:t>
          </a:r>
        </a:p>
      </dgm:t>
    </dgm:pt>
    <dgm:pt modelId="{7C88722D-B080-4360-95BA-6E2594B65B70}" type="parTrans" cxnId="{8DB2D41D-9F69-49C5-BBCB-91CB70849A13}">
      <dgm:prSet/>
      <dgm:spPr/>
      <dgm:t>
        <a:bodyPr/>
        <a:lstStyle/>
        <a:p>
          <a:endParaRPr lang="es-CO" sz="2000"/>
        </a:p>
      </dgm:t>
    </dgm:pt>
    <dgm:pt modelId="{BE002D90-5723-4F4F-BF9B-B9DBF31D2599}" type="sibTrans" cxnId="{8DB2D41D-9F69-49C5-BBCB-91CB70849A13}">
      <dgm:prSet/>
      <dgm:spPr/>
      <dgm:t>
        <a:bodyPr/>
        <a:lstStyle/>
        <a:p>
          <a:endParaRPr lang="es-CO" sz="2000"/>
        </a:p>
      </dgm:t>
    </dgm:pt>
    <dgm:pt modelId="{87B43AA2-6543-453F-AEFA-7F0618BD1CC5}" type="pres">
      <dgm:prSet presAssocID="{20A4D2DD-9076-461C-99BE-DA6255152576}" presName="Name0" presStyleCnt="0">
        <dgm:presLayoutVars>
          <dgm:chMax val="7"/>
          <dgm:chPref val="7"/>
          <dgm:dir/>
        </dgm:presLayoutVars>
      </dgm:prSet>
      <dgm:spPr/>
    </dgm:pt>
    <dgm:pt modelId="{E1893F41-0932-4F60-95D5-D288FA58B3C7}" type="pres">
      <dgm:prSet presAssocID="{20A4D2DD-9076-461C-99BE-DA6255152576}" presName="Name1" presStyleCnt="0"/>
      <dgm:spPr/>
    </dgm:pt>
    <dgm:pt modelId="{2E0EB7CD-9524-4984-BCB3-658DE0E4BD6E}" type="pres">
      <dgm:prSet presAssocID="{20A4D2DD-9076-461C-99BE-DA6255152576}" presName="cycle" presStyleCnt="0"/>
      <dgm:spPr/>
    </dgm:pt>
    <dgm:pt modelId="{DE39A7AC-711D-492D-B00A-2DC409C9A2EA}" type="pres">
      <dgm:prSet presAssocID="{20A4D2DD-9076-461C-99BE-DA6255152576}" presName="srcNode" presStyleLbl="node1" presStyleIdx="0" presStyleCnt="3"/>
      <dgm:spPr/>
    </dgm:pt>
    <dgm:pt modelId="{57DBC1B6-D8F4-4923-A3C0-334C9D65064A}" type="pres">
      <dgm:prSet presAssocID="{20A4D2DD-9076-461C-99BE-DA6255152576}" presName="conn" presStyleLbl="parChTrans1D2" presStyleIdx="0" presStyleCnt="1"/>
      <dgm:spPr/>
    </dgm:pt>
    <dgm:pt modelId="{1E84015F-C5D2-428F-83FB-A99C6302881C}" type="pres">
      <dgm:prSet presAssocID="{20A4D2DD-9076-461C-99BE-DA6255152576}" presName="extraNode" presStyleLbl="node1" presStyleIdx="0" presStyleCnt="3"/>
      <dgm:spPr/>
    </dgm:pt>
    <dgm:pt modelId="{C9A0E0B4-9AD4-4D47-AC65-83C9A571485D}" type="pres">
      <dgm:prSet presAssocID="{20A4D2DD-9076-461C-99BE-DA6255152576}" presName="dstNode" presStyleLbl="node1" presStyleIdx="0" presStyleCnt="3"/>
      <dgm:spPr/>
    </dgm:pt>
    <dgm:pt modelId="{9BBB6088-FAE2-4F70-A477-0B6A6F29A0B9}" type="pres">
      <dgm:prSet presAssocID="{104A57DB-C909-4C39-A913-7F4223F8F04A}" presName="text_1" presStyleLbl="node1" presStyleIdx="0" presStyleCnt="3">
        <dgm:presLayoutVars>
          <dgm:bulletEnabled val="1"/>
        </dgm:presLayoutVars>
      </dgm:prSet>
      <dgm:spPr/>
    </dgm:pt>
    <dgm:pt modelId="{A937C750-3FBC-4477-AADB-94003445A6B5}" type="pres">
      <dgm:prSet presAssocID="{104A57DB-C909-4C39-A913-7F4223F8F04A}" presName="accent_1" presStyleCnt="0"/>
      <dgm:spPr/>
    </dgm:pt>
    <dgm:pt modelId="{9D5ACD40-AEB7-4C2D-B9BA-4C679B50D63C}" type="pres">
      <dgm:prSet presAssocID="{104A57DB-C909-4C39-A913-7F4223F8F04A}" presName="accentRepeatNode" presStyleLbl="solidFgAcc1" presStyleIdx="0" presStyleCnt="3"/>
      <dgm:spPr>
        <a:ln>
          <a:solidFill>
            <a:srgbClr val="142B48"/>
          </a:solidFill>
        </a:ln>
      </dgm:spPr>
    </dgm:pt>
    <dgm:pt modelId="{CFCC00EB-2A48-4C33-8740-DDD29712F6BE}" type="pres">
      <dgm:prSet presAssocID="{8AB57C09-E5E3-4322-AAC6-FB7EAD73C917}" presName="text_2" presStyleLbl="node1" presStyleIdx="1" presStyleCnt="3">
        <dgm:presLayoutVars>
          <dgm:bulletEnabled val="1"/>
        </dgm:presLayoutVars>
      </dgm:prSet>
      <dgm:spPr/>
    </dgm:pt>
    <dgm:pt modelId="{A0B4A1EF-4052-4DF3-920B-2924DA8F75BD}" type="pres">
      <dgm:prSet presAssocID="{8AB57C09-E5E3-4322-AAC6-FB7EAD73C917}" presName="accent_2" presStyleCnt="0"/>
      <dgm:spPr/>
    </dgm:pt>
    <dgm:pt modelId="{9F8321B5-1C51-45BE-A123-20A05217230B}" type="pres">
      <dgm:prSet presAssocID="{8AB57C09-E5E3-4322-AAC6-FB7EAD73C917}" presName="accentRepeatNode" presStyleLbl="solidFgAcc1" presStyleIdx="1" presStyleCnt="3"/>
      <dgm:spPr>
        <a:ln>
          <a:solidFill>
            <a:srgbClr val="142B48"/>
          </a:solidFill>
        </a:ln>
      </dgm:spPr>
    </dgm:pt>
    <dgm:pt modelId="{99128AFE-F373-4CC1-9FEB-BD5AEED3B9E1}" type="pres">
      <dgm:prSet presAssocID="{9C023DE4-4255-4348-BE03-C921B4D04ACE}" presName="text_3" presStyleLbl="node1" presStyleIdx="2" presStyleCnt="3">
        <dgm:presLayoutVars>
          <dgm:bulletEnabled val="1"/>
        </dgm:presLayoutVars>
      </dgm:prSet>
      <dgm:spPr/>
    </dgm:pt>
    <dgm:pt modelId="{2395C9C2-01F1-4C61-AE02-27293197DCF4}" type="pres">
      <dgm:prSet presAssocID="{9C023DE4-4255-4348-BE03-C921B4D04ACE}" presName="accent_3" presStyleCnt="0"/>
      <dgm:spPr/>
    </dgm:pt>
    <dgm:pt modelId="{21AC495F-0760-4EFC-BDB0-91E2628C7212}" type="pres">
      <dgm:prSet presAssocID="{9C023DE4-4255-4348-BE03-C921B4D04ACE}" presName="accentRepeatNode" presStyleLbl="solidFgAcc1" presStyleIdx="2" presStyleCnt="3"/>
      <dgm:spPr>
        <a:ln>
          <a:solidFill>
            <a:srgbClr val="142B48"/>
          </a:solidFill>
        </a:ln>
      </dgm:spPr>
    </dgm:pt>
  </dgm:ptLst>
  <dgm:cxnLst>
    <dgm:cxn modelId="{87267001-F37C-4824-AD6B-5CABEA97E3CE}" srcId="{20A4D2DD-9076-461C-99BE-DA6255152576}" destId="{104A57DB-C909-4C39-A913-7F4223F8F04A}" srcOrd="0" destOrd="0" parTransId="{B4787351-451B-4B3E-A96B-684F1B741B9A}" sibTransId="{01432A1B-F0E9-4C38-9705-C8B8366E6D09}"/>
    <dgm:cxn modelId="{23C0560B-4579-4A69-A657-1F93FE0EE540}" type="presOf" srcId="{9C023DE4-4255-4348-BE03-C921B4D04ACE}" destId="{99128AFE-F373-4CC1-9FEB-BD5AEED3B9E1}" srcOrd="0" destOrd="0" presId="urn:microsoft.com/office/officeart/2008/layout/VerticalCurvedList"/>
    <dgm:cxn modelId="{8DB2D41D-9F69-49C5-BBCB-91CB70849A13}" srcId="{20A4D2DD-9076-461C-99BE-DA6255152576}" destId="{9C023DE4-4255-4348-BE03-C921B4D04ACE}" srcOrd="2" destOrd="0" parTransId="{7C88722D-B080-4360-95BA-6E2594B65B70}" sibTransId="{BE002D90-5723-4F4F-BF9B-B9DBF31D2599}"/>
    <dgm:cxn modelId="{65E2CC22-273F-46C9-B3A2-984D7AF7A343}" srcId="{20A4D2DD-9076-461C-99BE-DA6255152576}" destId="{8AB57C09-E5E3-4322-AAC6-FB7EAD73C917}" srcOrd="1" destOrd="0" parTransId="{8C3AFB4A-BAA4-4ECC-8AB6-38E4A80A3CE4}" sibTransId="{4703FA59-08C0-4394-908A-A7BB211A2668}"/>
    <dgm:cxn modelId="{09238B47-0D78-4DC2-9927-1D474AB7D410}" type="presOf" srcId="{104A57DB-C909-4C39-A913-7F4223F8F04A}" destId="{9BBB6088-FAE2-4F70-A477-0B6A6F29A0B9}" srcOrd="0" destOrd="0" presId="urn:microsoft.com/office/officeart/2008/layout/VerticalCurvedList"/>
    <dgm:cxn modelId="{61A8726E-4ADB-4EDA-9210-D4968FD574A1}" type="presOf" srcId="{01432A1B-F0E9-4C38-9705-C8B8366E6D09}" destId="{57DBC1B6-D8F4-4923-A3C0-334C9D65064A}" srcOrd="0" destOrd="0" presId="urn:microsoft.com/office/officeart/2008/layout/VerticalCurvedList"/>
    <dgm:cxn modelId="{AF8F93A7-BABF-480F-9188-656855348641}" type="presOf" srcId="{8AB57C09-E5E3-4322-AAC6-FB7EAD73C917}" destId="{CFCC00EB-2A48-4C33-8740-DDD29712F6BE}" srcOrd="0" destOrd="0" presId="urn:microsoft.com/office/officeart/2008/layout/VerticalCurvedList"/>
    <dgm:cxn modelId="{0825EAE8-5A99-4598-A84A-9321E453FBE2}" type="presOf" srcId="{20A4D2DD-9076-461C-99BE-DA6255152576}" destId="{87B43AA2-6543-453F-AEFA-7F0618BD1CC5}" srcOrd="0" destOrd="0" presId="urn:microsoft.com/office/officeart/2008/layout/VerticalCurvedList"/>
    <dgm:cxn modelId="{D6B6DF20-84E5-487A-8CAE-32AC30DFFB37}" type="presParOf" srcId="{87B43AA2-6543-453F-AEFA-7F0618BD1CC5}" destId="{E1893F41-0932-4F60-95D5-D288FA58B3C7}" srcOrd="0" destOrd="0" presId="urn:microsoft.com/office/officeart/2008/layout/VerticalCurvedList"/>
    <dgm:cxn modelId="{60197752-3D57-4FA0-9AC8-58B350A9522A}" type="presParOf" srcId="{E1893F41-0932-4F60-95D5-D288FA58B3C7}" destId="{2E0EB7CD-9524-4984-BCB3-658DE0E4BD6E}" srcOrd="0" destOrd="0" presId="urn:microsoft.com/office/officeart/2008/layout/VerticalCurvedList"/>
    <dgm:cxn modelId="{F4C9E12F-049F-435F-8C11-C3E249909E6E}" type="presParOf" srcId="{2E0EB7CD-9524-4984-BCB3-658DE0E4BD6E}" destId="{DE39A7AC-711D-492D-B00A-2DC409C9A2EA}" srcOrd="0" destOrd="0" presId="urn:microsoft.com/office/officeart/2008/layout/VerticalCurvedList"/>
    <dgm:cxn modelId="{AFE384E2-2BCC-4F27-9E44-0DEFB8A57ACD}" type="presParOf" srcId="{2E0EB7CD-9524-4984-BCB3-658DE0E4BD6E}" destId="{57DBC1B6-D8F4-4923-A3C0-334C9D65064A}" srcOrd="1" destOrd="0" presId="urn:microsoft.com/office/officeart/2008/layout/VerticalCurvedList"/>
    <dgm:cxn modelId="{4E2538F6-4144-430E-8C99-23822A54A4EA}" type="presParOf" srcId="{2E0EB7CD-9524-4984-BCB3-658DE0E4BD6E}" destId="{1E84015F-C5D2-428F-83FB-A99C6302881C}" srcOrd="2" destOrd="0" presId="urn:microsoft.com/office/officeart/2008/layout/VerticalCurvedList"/>
    <dgm:cxn modelId="{02233234-82F5-4760-9497-A77CD3870803}" type="presParOf" srcId="{2E0EB7CD-9524-4984-BCB3-658DE0E4BD6E}" destId="{C9A0E0B4-9AD4-4D47-AC65-83C9A571485D}" srcOrd="3" destOrd="0" presId="urn:microsoft.com/office/officeart/2008/layout/VerticalCurvedList"/>
    <dgm:cxn modelId="{57192D60-F5F4-49A6-AC8C-6A133E23F18A}" type="presParOf" srcId="{E1893F41-0932-4F60-95D5-D288FA58B3C7}" destId="{9BBB6088-FAE2-4F70-A477-0B6A6F29A0B9}" srcOrd="1" destOrd="0" presId="urn:microsoft.com/office/officeart/2008/layout/VerticalCurvedList"/>
    <dgm:cxn modelId="{AB15577E-E5C2-4C1E-B9D4-CF8899E40A1C}" type="presParOf" srcId="{E1893F41-0932-4F60-95D5-D288FA58B3C7}" destId="{A937C750-3FBC-4477-AADB-94003445A6B5}" srcOrd="2" destOrd="0" presId="urn:microsoft.com/office/officeart/2008/layout/VerticalCurvedList"/>
    <dgm:cxn modelId="{E097E04A-2CDF-4ACF-8006-60F136DB3AFA}" type="presParOf" srcId="{A937C750-3FBC-4477-AADB-94003445A6B5}" destId="{9D5ACD40-AEB7-4C2D-B9BA-4C679B50D63C}" srcOrd="0" destOrd="0" presId="urn:microsoft.com/office/officeart/2008/layout/VerticalCurvedList"/>
    <dgm:cxn modelId="{DEEE54DE-B260-413B-99EA-1108E0B673C0}" type="presParOf" srcId="{E1893F41-0932-4F60-95D5-D288FA58B3C7}" destId="{CFCC00EB-2A48-4C33-8740-DDD29712F6BE}" srcOrd="3" destOrd="0" presId="urn:microsoft.com/office/officeart/2008/layout/VerticalCurvedList"/>
    <dgm:cxn modelId="{0EC6E2D6-D696-4114-876A-A23A7FADBA64}" type="presParOf" srcId="{E1893F41-0932-4F60-95D5-D288FA58B3C7}" destId="{A0B4A1EF-4052-4DF3-920B-2924DA8F75BD}" srcOrd="4" destOrd="0" presId="urn:microsoft.com/office/officeart/2008/layout/VerticalCurvedList"/>
    <dgm:cxn modelId="{9427D436-85B3-4046-9A83-69F0C4077A82}" type="presParOf" srcId="{A0B4A1EF-4052-4DF3-920B-2924DA8F75BD}" destId="{9F8321B5-1C51-45BE-A123-20A05217230B}" srcOrd="0" destOrd="0" presId="urn:microsoft.com/office/officeart/2008/layout/VerticalCurvedList"/>
    <dgm:cxn modelId="{3ECFA7AE-DC6E-4B96-B243-B5EB9A46EEEE}" type="presParOf" srcId="{E1893F41-0932-4F60-95D5-D288FA58B3C7}" destId="{99128AFE-F373-4CC1-9FEB-BD5AEED3B9E1}" srcOrd="5" destOrd="0" presId="urn:microsoft.com/office/officeart/2008/layout/VerticalCurvedList"/>
    <dgm:cxn modelId="{D97FB92A-2EA2-4857-868F-5980E770C515}" type="presParOf" srcId="{E1893F41-0932-4F60-95D5-D288FA58B3C7}" destId="{2395C9C2-01F1-4C61-AE02-27293197DCF4}" srcOrd="6" destOrd="0" presId="urn:microsoft.com/office/officeart/2008/layout/VerticalCurvedList"/>
    <dgm:cxn modelId="{F8C65101-0815-4369-BFDC-46088D540DDB}" type="presParOf" srcId="{2395C9C2-01F1-4C61-AE02-27293197DCF4}" destId="{21AC495F-0760-4EFC-BDB0-91E2628C7212}"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39DAEB0D-C5A2-48AD-BFC0-49B8621EEE70}" type="doc">
      <dgm:prSet loTypeId="urn:microsoft.com/office/officeart/2005/8/layout/default" loCatId="list" qsTypeId="urn:microsoft.com/office/officeart/2005/8/quickstyle/simple1" qsCatId="simple" csTypeId="urn:microsoft.com/office/officeart/2005/8/colors/accent1_3" csCatId="accent1" phldr="1"/>
      <dgm:spPr/>
      <dgm:t>
        <a:bodyPr/>
        <a:lstStyle/>
        <a:p>
          <a:endParaRPr lang="es-CO"/>
        </a:p>
      </dgm:t>
    </dgm:pt>
    <dgm:pt modelId="{87018952-A266-44D8-9CC3-C4960881F10F}">
      <dgm:prSet phldrT="[Texto]" custT="1"/>
      <dgm:spPr>
        <a:solidFill>
          <a:srgbClr val="142B48"/>
        </a:solidFill>
      </dgm:spPr>
      <dgm:t>
        <a:bodyPr/>
        <a:lstStyle/>
        <a:p>
          <a:r>
            <a:rPr lang="es-CO" sz="2000" dirty="0">
              <a:latin typeface="Montserrat" pitchFamily="2" charset="77"/>
            </a:rPr>
            <a:t>Anti TPO positivas con concentraciones de TSH&gt; 2.5 mUI/l y por debajo del límite superior del rango de referencia específico del embarazo.</a:t>
          </a:r>
        </a:p>
      </dgm:t>
    </dgm:pt>
    <dgm:pt modelId="{5C8E1CA0-EC96-4DE2-B0BE-6820CA79F886}" type="parTrans" cxnId="{3B8F2402-0DDE-4C4F-A3DF-9302DCA20F3D}">
      <dgm:prSet/>
      <dgm:spPr/>
      <dgm:t>
        <a:bodyPr/>
        <a:lstStyle/>
        <a:p>
          <a:endParaRPr lang="es-CO" sz="2000"/>
        </a:p>
      </dgm:t>
    </dgm:pt>
    <dgm:pt modelId="{E42412AF-7FC7-4BC3-B1D8-AF1F47BBFC31}" type="sibTrans" cxnId="{3B8F2402-0DDE-4C4F-A3DF-9302DCA20F3D}">
      <dgm:prSet/>
      <dgm:spPr/>
      <dgm:t>
        <a:bodyPr/>
        <a:lstStyle/>
        <a:p>
          <a:endParaRPr lang="es-CO" sz="2000"/>
        </a:p>
      </dgm:t>
    </dgm:pt>
    <dgm:pt modelId="{CD2A5790-A16C-4276-876F-990A1477DBE9}">
      <dgm:prSet phldrT="[Texto]" custT="1"/>
      <dgm:spPr>
        <a:solidFill>
          <a:srgbClr val="00ABA7"/>
        </a:solidFill>
      </dgm:spPr>
      <dgm:t>
        <a:bodyPr/>
        <a:lstStyle/>
        <a:p>
          <a:r>
            <a:rPr lang="es-CO" sz="2000" dirty="0">
              <a:latin typeface="Montserrat" pitchFamily="2" charset="77"/>
            </a:rPr>
            <a:t>Anti TPO negativas con concentraciones de TSH mayores que el rango de referencia específico del embarazo y por debajo de 10.0 mUI / l.</a:t>
          </a:r>
        </a:p>
      </dgm:t>
    </dgm:pt>
    <dgm:pt modelId="{CD2A4FDC-E93B-402E-ACCD-B359FCA06A24}" type="parTrans" cxnId="{E40AB366-0ED3-4A21-8EA3-CD3959524FBF}">
      <dgm:prSet/>
      <dgm:spPr/>
      <dgm:t>
        <a:bodyPr/>
        <a:lstStyle/>
        <a:p>
          <a:endParaRPr lang="es-CO" sz="2000"/>
        </a:p>
      </dgm:t>
    </dgm:pt>
    <dgm:pt modelId="{00697ADB-B743-4CED-BCCA-5BC9DF2B7AD1}" type="sibTrans" cxnId="{E40AB366-0ED3-4A21-8EA3-CD3959524FBF}">
      <dgm:prSet/>
      <dgm:spPr/>
      <dgm:t>
        <a:bodyPr/>
        <a:lstStyle/>
        <a:p>
          <a:endParaRPr lang="es-CO" sz="2000"/>
        </a:p>
      </dgm:t>
    </dgm:pt>
    <dgm:pt modelId="{1AA8EB90-9646-47FD-BF45-2B0853F874D9}" type="pres">
      <dgm:prSet presAssocID="{39DAEB0D-C5A2-48AD-BFC0-49B8621EEE70}" presName="diagram" presStyleCnt="0">
        <dgm:presLayoutVars>
          <dgm:dir/>
          <dgm:resizeHandles val="exact"/>
        </dgm:presLayoutVars>
      </dgm:prSet>
      <dgm:spPr/>
    </dgm:pt>
    <dgm:pt modelId="{D1F83B7F-A746-420C-864A-372A7CF1318D}" type="pres">
      <dgm:prSet presAssocID="{87018952-A266-44D8-9CC3-C4960881F10F}" presName="node" presStyleLbl="node1" presStyleIdx="0" presStyleCnt="2" custScaleY="76481">
        <dgm:presLayoutVars>
          <dgm:bulletEnabled val="1"/>
        </dgm:presLayoutVars>
      </dgm:prSet>
      <dgm:spPr/>
    </dgm:pt>
    <dgm:pt modelId="{CD37CDBC-59CF-4726-B52D-E6E3F46DBD07}" type="pres">
      <dgm:prSet presAssocID="{E42412AF-7FC7-4BC3-B1D8-AF1F47BBFC31}" presName="sibTrans" presStyleCnt="0"/>
      <dgm:spPr/>
    </dgm:pt>
    <dgm:pt modelId="{AD3FD26C-975C-4211-8A96-9170FC518510}" type="pres">
      <dgm:prSet presAssocID="{CD2A5790-A16C-4276-876F-990A1477DBE9}" presName="node" presStyleLbl="node1" presStyleIdx="1" presStyleCnt="2" custScaleY="76481" custLinFactNeighborX="-5020" custLinFactNeighborY="0">
        <dgm:presLayoutVars>
          <dgm:bulletEnabled val="1"/>
        </dgm:presLayoutVars>
      </dgm:prSet>
      <dgm:spPr/>
    </dgm:pt>
  </dgm:ptLst>
  <dgm:cxnLst>
    <dgm:cxn modelId="{3B8F2402-0DDE-4C4F-A3DF-9302DCA20F3D}" srcId="{39DAEB0D-C5A2-48AD-BFC0-49B8621EEE70}" destId="{87018952-A266-44D8-9CC3-C4960881F10F}" srcOrd="0" destOrd="0" parTransId="{5C8E1CA0-EC96-4DE2-B0BE-6820CA79F886}" sibTransId="{E42412AF-7FC7-4BC3-B1D8-AF1F47BBFC31}"/>
    <dgm:cxn modelId="{53AFD215-EF76-4A44-8FD8-C9FEC704BD92}" type="presOf" srcId="{CD2A5790-A16C-4276-876F-990A1477DBE9}" destId="{AD3FD26C-975C-4211-8A96-9170FC518510}" srcOrd="0" destOrd="0" presId="urn:microsoft.com/office/officeart/2005/8/layout/default"/>
    <dgm:cxn modelId="{05C66717-962C-4DF1-9AB4-E26F27C4ADF9}" type="presOf" srcId="{39DAEB0D-C5A2-48AD-BFC0-49B8621EEE70}" destId="{1AA8EB90-9646-47FD-BF45-2B0853F874D9}" srcOrd="0" destOrd="0" presId="urn:microsoft.com/office/officeart/2005/8/layout/default"/>
    <dgm:cxn modelId="{E40AB366-0ED3-4A21-8EA3-CD3959524FBF}" srcId="{39DAEB0D-C5A2-48AD-BFC0-49B8621EEE70}" destId="{CD2A5790-A16C-4276-876F-990A1477DBE9}" srcOrd="1" destOrd="0" parTransId="{CD2A4FDC-E93B-402E-ACCD-B359FCA06A24}" sibTransId="{00697ADB-B743-4CED-BCCA-5BC9DF2B7AD1}"/>
    <dgm:cxn modelId="{876D80B9-9512-4DA6-9503-98D430D20E03}" type="presOf" srcId="{87018952-A266-44D8-9CC3-C4960881F10F}" destId="{D1F83B7F-A746-420C-864A-372A7CF1318D}" srcOrd="0" destOrd="0" presId="urn:microsoft.com/office/officeart/2005/8/layout/default"/>
    <dgm:cxn modelId="{39AE543E-BEE5-4E49-99E0-EC43ED36DB48}" type="presParOf" srcId="{1AA8EB90-9646-47FD-BF45-2B0853F874D9}" destId="{D1F83B7F-A746-420C-864A-372A7CF1318D}" srcOrd="0" destOrd="0" presId="urn:microsoft.com/office/officeart/2005/8/layout/default"/>
    <dgm:cxn modelId="{CB16E156-CEAD-4E5A-9B05-F64288842474}" type="presParOf" srcId="{1AA8EB90-9646-47FD-BF45-2B0853F874D9}" destId="{CD37CDBC-59CF-4726-B52D-E6E3F46DBD07}" srcOrd="1" destOrd="0" presId="urn:microsoft.com/office/officeart/2005/8/layout/default"/>
    <dgm:cxn modelId="{15853C4B-C598-4700-8D45-B351232DABDB}" type="presParOf" srcId="{1AA8EB90-9646-47FD-BF45-2B0853F874D9}" destId="{AD3FD26C-975C-4211-8A96-9170FC518510}" srcOrd="2"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4A9E5493-6876-4C4D-9836-EA40B83E9EC5}" type="doc">
      <dgm:prSet loTypeId="urn:microsoft.com/office/officeart/2005/8/layout/hList3" loCatId="list" qsTypeId="urn:microsoft.com/office/officeart/2005/8/quickstyle/simple1" qsCatId="simple" csTypeId="urn:microsoft.com/office/officeart/2005/8/colors/accent1_4" csCatId="accent1" phldr="1"/>
      <dgm:spPr/>
      <dgm:t>
        <a:bodyPr/>
        <a:lstStyle/>
        <a:p>
          <a:endParaRPr lang="es-CO"/>
        </a:p>
      </dgm:t>
    </dgm:pt>
    <dgm:pt modelId="{6767F401-7E4D-4270-A0AB-08C3255CC91E}">
      <dgm:prSet phldrT="[Texto]" custT="1"/>
      <dgm:spPr>
        <a:solidFill>
          <a:srgbClr val="142B48"/>
        </a:solidFill>
      </dgm:spPr>
      <dgm:t>
        <a:bodyPr/>
        <a:lstStyle/>
        <a:p>
          <a:r>
            <a:rPr lang="es-CO" sz="2800" b="1" dirty="0">
              <a:latin typeface="Montserrat" pitchFamily="2" charset="77"/>
            </a:rPr>
            <a:t>Objetivo de laboratorio</a:t>
          </a:r>
        </a:p>
      </dgm:t>
    </dgm:pt>
    <dgm:pt modelId="{F938E478-5F12-4C57-B590-EC69672464A6}" type="parTrans" cxnId="{54AA0F57-A7A7-4E97-B6AE-8DC445B7AAE7}">
      <dgm:prSet/>
      <dgm:spPr/>
      <dgm:t>
        <a:bodyPr/>
        <a:lstStyle/>
        <a:p>
          <a:endParaRPr lang="es-CO" sz="1200"/>
        </a:p>
      </dgm:t>
    </dgm:pt>
    <dgm:pt modelId="{567106A0-80AB-4A2C-AB27-25C3D69F39AE}" type="sibTrans" cxnId="{54AA0F57-A7A7-4E97-B6AE-8DC445B7AAE7}">
      <dgm:prSet/>
      <dgm:spPr/>
      <dgm:t>
        <a:bodyPr/>
        <a:lstStyle/>
        <a:p>
          <a:endParaRPr lang="es-CO" sz="1200"/>
        </a:p>
      </dgm:t>
    </dgm:pt>
    <dgm:pt modelId="{A26F473F-F945-4D62-986D-23FEC7F98C36}">
      <dgm:prSet phldrT="[Texto]" custT="1"/>
      <dgm:spPr/>
      <dgm:t>
        <a:bodyPr/>
        <a:lstStyle/>
        <a:p>
          <a:r>
            <a:rPr lang="es-CO" sz="2000" dirty="0">
              <a:latin typeface="Montserrat" pitchFamily="2" charset="77"/>
            </a:rPr>
            <a:t>TSH en la mitad inferior del rango de referencia específico del trimestre. </a:t>
          </a:r>
        </a:p>
      </dgm:t>
    </dgm:pt>
    <dgm:pt modelId="{104CD6D6-47A6-4C1A-8FF0-A87AF621A8D9}" type="parTrans" cxnId="{17812988-7C66-4BD5-BD9C-CEF03D5C088D}">
      <dgm:prSet/>
      <dgm:spPr/>
      <dgm:t>
        <a:bodyPr/>
        <a:lstStyle/>
        <a:p>
          <a:endParaRPr lang="es-CO" sz="1200"/>
        </a:p>
      </dgm:t>
    </dgm:pt>
    <dgm:pt modelId="{6B852A4D-E6B8-41C4-8AD5-5EB330256C70}" type="sibTrans" cxnId="{17812988-7C66-4BD5-BD9C-CEF03D5C088D}">
      <dgm:prSet/>
      <dgm:spPr/>
      <dgm:t>
        <a:bodyPr/>
        <a:lstStyle/>
        <a:p>
          <a:endParaRPr lang="es-CO" sz="1200"/>
        </a:p>
      </dgm:t>
    </dgm:pt>
    <dgm:pt modelId="{B870C628-C8D4-4943-AFE8-A40D964FDE37}">
      <dgm:prSet phldrT="[Texto]" custT="1"/>
      <dgm:spPr/>
      <dgm:t>
        <a:bodyPr/>
        <a:lstStyle/>
        <a:p>
          <a:r>
            <a:rPr lang="es-CO" sz="2000" dirty="0">
              <a:latin typeface="Montserrat" pitchFamily="2" charset="77"/>
            </a:rPr>
            <a:t>Cuando esto no está disponible, objetivo TSH &lt;2.5 mUI/l.</a:t>
          </a:r>
        </a:p>
      </dgm:t>
    </dgm:pt>
    <dgm:pt modelId="{D072DA30-804D-4FD9-A768-3394AEAAF0AF}" type="parTrans" cxnId="{4C135C35-C1BD-4CEA-82B3-33DA9AFEEA9F}">
      <dgm:prSet/>
      <dgm:spPr/>
      <dgm:t>
        <a:bodyPr/>
        <a:lstStyle/>
        <a:p>
          <a:endParaRPr lang="es-CO" sz="1200"/>
        </a:p>
      </dgm:t>
    </dgm:pt>
    <dgm:pt modelId="{BC626A9E-3FA8-48AB-8CFC-1A667246F24B}" type="sibTrans" cxnId="{4C135C35-C1BD-4CEA-82B3-33DA9AFEEA9F}">
      <dgm:prSet/>
      <dgm:spPr/>
      <dgm:t>
        <a:bodyPr/>
        <a:lstStyle/>
        <a:p>
          <a:endParaRPr lang="es-CO" sz="1200"/>
        </a:p>
      </dgm:t>
    </dgm:pt>
    <dgm:pt modelId="{656BDAA2-6E83-4963-905E-70AB42A8F3AC}" type="pres">
      <dgm:prSet presAssocID="{4A9E5493-6876-4C4D-9836-EA40B83E9EC5}" presName="composite" presStyleCnt="0">
        <dgm:presLayoutVars>
          <dgm:chMax val="1"/>
          <dgm:dir/>
          <dgm:resizeHandles val="exact"/>
        </dgm:presLayoutVars>
      </dgm:prSet>
      <dgm:spPr/>
    </dgm:pt>
    <dgm:pt modelId="{ECD47C4C-6F34-4DD3-812B-FFD6E908CE7F}" type="pres">
      <dgm:prSet presAssocID="{6767F401-7E4D-4270-A0AB-08C3255CC91E}" presName="roof" presStyleLbl="dkBgShp" presStyleIdx="0" presStyleCnt="2"/>
      <dgm:spPr/>
    </dgm:pt>
    <dgm:pt modelId="{362F0974-CB8D-49E9-AF87-0EE9BF26E384}" type="pres">
      <dgm:prSet presAssocID="{6767F401-7E4D-4270-A0AB-08C3255CC91E}" presName="pillars" presStyleCnt="0"/>
      <dgm:spPr/>
    </dgm:pt>
    <dgm:pt modelId="{8FB14008-4F2F-4F53-91E4-7BD69B10EE08}" type="pres">
      <dgm:prSet presAssocID="{6767F401-7E4D-4270-A0AB-08C3255CC91E}" presName="pillar1" presStyleLbl="node1" presStyleIdx="0" presStyleCnt="2">
        <dgm:presLayoutVars>
          <dgm:bulletEnabled val="1"/>
        </dgm:presLayoutVars>
      </dgm:prSet>
      <dgm:spPr/>
    </dgm:pt>
    <dgm:pt modelId="{BA8B63E8-A087-4986-BA80-594C0582EC28}" type="pres">
      <dgm:prSet presAssocID="{B870C628-C8D4-4943-AFE8-A40D964FDE37}" presName="pillarX" presStyleLbl="node1" presStyleIdx="1" presStyleCnt="2">
        <dgm:presLayoutVars>
          <dgm:bulletEnabled val="1"/>
        </dgm:presLayoutVars>
      </dgm:prSet>
      <dgm:spPr/>
    </dgm:pt>
    <dgm:pt modelId="{C6492986-F63F-4B67-B5AE-2EB130E51230}" type="pres">
      <dgm:prSet presAssocID="{6767F401-7E4D-4270-A0AB-08C3255CC91E}" presName="base" presStyleLbl="dkBgShp" presStyleIdx="1" presStyleCnt="2"/>
      <dgm:spPr>
        <a:solidFill>
          <a:srgbClr val="142B48"/>
        </a:solidFill>
      </dgm:spPr>
    </dgm:pt>
  </dgm:ptLst>
  <dgm:cxnLst>
    <dgm:cxn modelId="{4C135C35-C1BD-4CEA-82B3-33DA9AFEEA9F}" srcId="{6767F401-7E4D-4270-A0AB-08C3255CC91E}" destId="{B870C628-C8D4-4943-AFE8-A40D964FDE37}" srcOrd="1" destOrd="0" parTransId="{D072DA30-804D-4FD9-A768-3394AEAAF0AF}" sibTransId="{BC626A9E-3FA8-48AB-8CFC-1A667246F24B}"/>
    <dgm:cxn modelId="{DEFFCE69-1715-4C85-98E7-1DC311E1BB8F}" type="presOf" srcId="{B870C628-C8D4-4943-AFE8-A40D964FDE37}" destId="{BA8B63E8-A087-4986-BA80-594C0582EC28}" srcOrd="0" destOrd="0" presId="urn:microsoft.com/office/officeart/2005/8/layout/hList3"/>
    <dgm:cxn modelId="{54AA0F57-A7A7-4E97-B6AE-8DC445B7AAE7}" srcId="{4A9E5493-6876-4C4D-9836-EA40B83E9EC5}" destId="{6767F401-7E4D-4270-A0AB-08C3255CC91E}" srcOrd="0" destOrd="0" parTransId="{F938E478-5F12-4C57-B590-EC69672464A6}" sibTransId="{567106A0-80AB-4A2C-AB27-25C3D69F39AE}"/>
    <dgm:cxn modelId="{D7FCA778-13C2-4E8C-9ECD-76A50519A92F}" type="presOf" srcId="{4A9E5493-6876-4C4D-9836-EA40B83E9EC5}" destId="{656BDAA2-6E83-4963-905E-70AB42A8F3AC}" srcOrd="0" destOrd="0" presId="urn:microsoft.com/office/officeart/2005/8/layout/hList3"/>
    <dgm:cxn modelId="{17812988-7C66-4BD5-BD9C-CEF03D5C088D}" srcId="{6767F401-7E4D-4270-A0AB-08C3255CC91E}" destId="{A26F473F-F945-4D62-986D-23FEC7F98C36}" srcOrd="0" destOrd="0" parTransId="{104CD6D6-47A6-4C1A-8FF0-A87AF621A8D9}" sibTransId="{6B852A4D-E6B8-41C4-8AD5-5EB330256C70}"/>
    <dgm:cxn modelId="{7A6040C6-5EC0-4852-883F-6AF9892A842A}" type="presOf" srcId="{A26F473F-F945-4D62-986D-23FEC7F98C36}" destId="{8FB14008-4F2F-4F53-91E4-7BD69B10EE08}" srcOrd="0" destOrd="0" presId="urn:microsoft.com/office/officeart/2005/8/layout/hList3"/>
    <dgm:cxn modelId="{05100AFA-30A3-4905-9497-3C2ADCD285DA}" type="presOf" srcId="{6767F401-7E4D-4270-A0AB-08C3255CC91E}" destId="{ECD47C4C-6F34-4DD3-812B-FFD6E908CE7F}" srcOrd="0" destOrd="0" presId="urn:microsoft.com/office/officeart/2005/8/layout/hList3"/>
    <dgm:cxn modelId="{11607114-199E-4837-B50D-020067750BA5}" type="presParOf" srcId="{656BDAA2-6E83-4963-905E-70AB42A8F3AC}" destId="{ECD47C4C-6F34-4DD3-812B-FFD6E908CE7F}" srcOrd="0" destOrd="0" presId="urn:microsoft.com/office/officeart/2005/8/layout/hList3"/>
    <dgm:cxn modelId="{FEC489A4-7C7F-42F4-8F41-85DA4A935229}" type="presParOf" srcId="{656BDAA2-6E83-4963-905E-70AB42A8F3AC}" destId="{362F0974-CB8D-49E9-AF87-0EE9BF26E384}" srcOrd="1" destOrd="0" presId="urn:microsoft.com/office/officeart/2005/8/layout/hList3"/>
    <dgm:cxn modelId="{320156BB-38ED-49BA-B3B4-68432730B6B0}" type="presParOf" srcId="{362F0974-CB8D-49E9-AF87-0EE9BF26E384}" destId="{8FB14008-4F2F-4F53-91E4-7BD69B10EE08}" srcOrd="0" destOrd="0" presId="urn:microsoft.com/office/officeart/2005/8/layout/hList3"/>
    <dgm:cxn modelId="{6F64C654-4892-4699-AE5F-9946C5FEE7AA}" type="presParOf" srcId="{362F0974-CB8D-49E9-AF87-0EE9BF26E384}" destId="{BA8B63E8-A087-4986-BA80-594C0582EC28}" srcOrd="1" destOrd="0" presId="urn:microsoft.com/office/officeart/2005/8/layout/hList3"/>
    <dgm:cxn modelId="{E9795579-439E-4D0E-9437-634E78922353}" type="presParOf" srcId="{656BDAA2-6E83-4963-905E-70AB42A8F3AC}" destId="{C6492986-F63F-4B67-B5AE-2EB130E51230}"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43C3323-A82F-4D7A-A39F-2CF8E7D33BEE}" type="doc">
      <dgm:prSet loTypeId="urn:microsoft.com/office/officeart/2005/8/layout/process1" loCatId="process" qsTypeId="urn:microsoft.com/office/officeart/2005/8/quickstyle/simple1" qsCatId="simple" csTypeId="urn:microsoft.com/office/officeart/2005/8/colors/colorful3" csCatId="colorful" phldr="1"/>
      <dgm:spPr/>
    </dgm:pt>
    <dgm:pt modelId="{89189F05-85CA-4A65-AB24-FD34B305FC58}">
      <dgm:prSet phldrT="[Texto]" custT="1"/>
      <dgm:spPr/>
      <dgm:t>
        <a:bodyPr/>
        <a:lstStyle/>
        <a:p>
          <a:r>
            <a:rPr lang="es-CO" sz="2000" dirty="0">
              <a:latin typeface="Montserrat" pitchFamily="2" charset="77"/>
            </a:rPr>
            <a:t>Hpotiroidismo  clínico y subclínico (tratadas o no) o en riesgo de hipotiroidismo (eutiroideas pero anti TPO o Tg positivos, posthemitiroidectomía o tratados con yodo radioactivo).</a:t>
          </a:r>
        </a:p>
      </dgm:t>
    </dgm:pt>
    <dgm:pt modelId="{2335EA1A-3858-4F17-BCA8-5B0EBA2C8170}" type="parTrans" cxnId="{D215721F-B33C-4E25-887E-3BAF0A353979}">
      <dgm:prSet/>
      <dgm:spPr/>
      <dgm:t>
        <a:bodyPr/>
        <a:lstStyle/>
        <a:p>
          <a:endParaRPr lang="es-CO" sz="2000"/>
        </a:p>
      </dgm:t>
    </dgm:pt>
    <dgm:pt modelId="{BAC4BE1B-665B-4C83-8908-135EAA8996A0}" type="sibTrans" cxnId="{D215721F-B33C-4E25-887E-3BAF0A353979}">
      <dgm:prSet custT="1"/>
      <dgm:spPr/>
      <dgm:t>
        <a:bodyPr/>
        <a:lstStyle/>
        <a:p>
          <a:endParaRPr lang="es-CO" sz="2000"/>
        </a:p>
      </dgm:t>
    </dgm:pt>
    <dgm:pt modelId="{91D49F6C-B143-43BA-B9F8-E01BD1E8D607}">
      <dgm:prSet phldrT="[Texto]" custT="1"/>
      <dgm:spPr/>
      <dgm:t>
        <a:bodyPr/>
        <a:lstStyle/>
        <a:p>
          <a:r>
            <a:rPr lang="es-CO" sz="2000" dirty="0">
              <a:latin typeface="Montserrat" pitchFamily="2" charset="77"/>
            </a:rPr>
            <a:t>TSH cada 4 semanas hasta la mitad del embarazo y al menos una vez cerca de las 30 semanas de gestación.</a:t>
          </a:r>
        </a:p>
      </dgm:t>
    </dgm:pt>
    <dgm:pt modelId="{C67B1E0A-0042-4BC6-ADD5-CC2CC709ADBA}" type="parTrans" cxnId="{760A3BE5-B3B7-4390-889A-9C8BD95AF2FD}">
      <dgm:prSet/>
      <dgm:spPr/>
      <dgm:t>
        <a:bodyPr/>
        <a:lstStyle/>
        <a:p>
          <a:endParaRPr lang="es-CO" sz="2000"/>
        </a:p>
      </dgm:t>
    </dgm:pt>
    <dgm:pt modelId="{CCE5FA45-CA2A-4E47-827B-7EB0BAF50A38}" type="sibTrans" cxnId="{760A3BE5-B3B7-4390-889A-9C8BD95AF2FD}">
      <dgm:prSet/>
      <dgm:spPr/>
      <dgm:t>
        <a:bodyPr/>
        <a:lstStyle/>
        <a:p>
          <a:endParaRPr lang="es-CO" sz="2000"/>
        </a:p>
      </dgm:t>
    </dgm:pt>
    <dgm:pt modelId="{4AF7076D-DFB2-4306-A039-1DD06AD6B951}" type="pres">
      <dgm:prSet presAssocID="{B43C3323-A82F-4D7A-A39F-2CF8E7D33BEE}" presName="Name0" presStyleCnt="0">
        <dgm:presLayoutVars>
          <dgm:dir/>
          <dgm:resizeHandles val="exact"/>
        </dgm:presLayoutVars>
      </dgm:prSet>
      <dgm:spPr/>
    </dgm:pt>
    <dgm:pt modelId="{083B44BA-F58F-4334-BEC9-3E46050CD799}" type="pres">
      <dgm:prSet presAssocID="{89189F05-85CA-4A65-AB24-FD34B305FC58}" presName="node" presStyleLbl="node1" presStyleIdx="0" presStyleCnt="2">
        <dgm:presLayoutVars>
          <dgm:bulletEnabled val="1"/>
        </dgm:presLayoutVars>
      </dgm:prSet>
      <dgm:spPr/>
    </dgm:pt>
    <dgm:pt modelId="{8886FEA0-0C81-4080-972E-4BD8A3B915B1}" type="pres">
      <dgm:prSet presAssocID="{BAC4BE1B-665B-4C83-8908-135EAA8996A0}" presName="sibTrans" presStyleLbl="sibTrans2D1" presStyleIdx="0" presStyleCnt="1"/>
      <dgm:spPr/>
    </dgm:pt>
    <dgm:pt modelId="{253A26A2-E8BF-440D-BCFF-DF9AC6E3F182}" type="pres">
      <dgm:prSet presAssocID="{BAC4BE1B-665B-4C83-8908-135EAA8996A0}" presName="connectorText" presStyleLbl="sibTrans2D1" presStyleIdx="0" presStyleCnt="1"/>
      <dgm:spPr/>
    </dgm:pt>
    <dgm:pt modelId="{98817CE0-D6C3-4E38-A4A7-3C7D35D27F0E}" type="pres">
      <dgm:prSet presAssocID="{91D49F6C-B143-43BA-B9F8-E01BD1E8D607}" presName="node" presStyleLbl="node1" presStyleIdx="1" presStyleCnt="2" custScaleY="78231">
        <dgm:presLayoutVars>
          <dgm:bulletEnabled val="1"/>
        </dgm:presLayoutVars>
      </dgm:prSet>
      <dgm:spPr/>
    </dgm:pt>
  </dgm:ptLst>
  <dgm:cxnLst>
    <dgm:cxn modelId="{D215721F-B33C-4E25-887E-3BAF0A353979}" srcId="{B43C3323-A82F-4D7A-A39F-2CF8E7D33BEE}" destId="{89189F05-85CA-4A65-AB24-FD34B305FC58}" srcOrd="0" destOrd="0" parTransId="{2335EA1A-3858-4F17-BCA8-5B0EBA2C8170}" sibTransId="{BAC4BE1B-665B-4C83-8908-135EAA8996A0}"/>
    <dgm:cxn modelId="{800D5539-0771-40ED-9B72-6863DF89954B}" type="presOf" srcId="{BAC4BE1B-665B-4C83-8908-135EAA8996A0}" destId="{8886FEA0-0C81-4080-972E-4BD8A3B915B1}" srcOrd="0" destOrd="0" presId="urn:microsoft.com/office/officeart/2005/8/layout/process1"/>
    <dgm:cxn modelId="{36648341-50BD-431B-8896-1D4699285652}" type="presOf" srcId="{BAC4BE1B-665B-4C83-8908-135EAA8996A0}" destId="{253A26A2-E8BF-440D-BCFF-DF9AC6E3F182}" srcOrd="1" destOrd="0" presId="urn:microsoft.com/office/officeart/2005/8/layout/process1"/>
    <dgm:cxn modelId="{3C0EA765-E79B-4E16-885F-89AC6C86DCC3}" type="presOf" srcId="{B43C3323-A82F-4D7A-A39F-2CF8E7D33BEE}" destId="{4AF7076D-DFB2-4306-A039-1DD06AD6B951}" srcOrd="0" destOrd="0" presId="urn:microsoft.com/office/officeart/2005/8/layout/process1"/>
    <dgm:cxn modelId="{9BA1A87A-BB99-46F6-90E9-308965C57005}" type="presOf" srcId="{89189F05-85CA-4A65-AB24-FD34B305FC58}" destId="{083B44BA-F58F-4334-BEC9-3E46050CD799}" srcOrd="0" destOrd="0" presId="urn:microsoft.com/office/officeart/2005/8/layout/process1"/>
    <dgm:cxn modelId="{ECDD298C-79CA-4215-80D3-821FE7C45DDD}" type="presOf" srcId="{91D49F6C-B143-43BA-B9F8-E01BD1E8D607}" destId="{98817CE0-D6C3-4E38-A4A7-3C7D35D27F0E}" srcOrd="0" destOrd="0" presId="urn:microsoft.com/office/officeart/2005/8/layout/process1"/>
    <dgm:cxn modelId="{760A3BE5-B3B7-4390-889A-9C8BD95AF2FD}" srcId="{B43C3323-A82F-4D7A-A39F-2CF8E7D33BEE}" destId="{91D49F6C-B143-43BA-B9F8-E01BD1E8D607}" srcOrd="1" destOrd="0" parTransId="{C67B1E0A-0042-4BC6-ADD5-CC2CC709ADBA}" sibTransId="{CCE5FA45-CA2A-4E47-827B-7EB0BAF50A38}"/>
    <dgm:cxn modelId="{0226ADBD-F728-459C-939D-5BB2233FC674}" type="presParOf" srcId="{4AF7076D-DFB2-4306-A039-1DD06AD6B951}" destId="{083B44BA-F58F-4334-BEC9-3E46050CD799}" srcOrd="0" destOrd="0" presId="urn:microsoft.com/office/officeart/2005/8/layout/process1"/>
    <dgm:cxn modelId="{C1F02A67-F603-48EF-8800-044F5483A5A3}" type="presParOf" srcId="{4AF7076D-DFB2-4306-A039-1DD06AD6B951}" destId="{8886FEA0-0C81-4080-972E-4BD8A3B915B1}" srcOrd="1" destOrd="0" presId="urn:microsoft.com/office/officeart/2005/8/layout/process1"/>
    <dgm:cxn modelId="{9756B916-F018-40A1-857D-32B9CB093A3D}" type="presParOf" srcId="{8886FEA0-0C81-4080-972E-4BD8A3B915B1}" destId="{253A26A2-E8BF-440D-BCFF-DF9AC6E3F182}" srcOrd="0" destOrd="0" presId="urn:microsoft.com/office/officeart/2005/8/layout/process1"/>
    <dgm:cxn modelId="{FF26B375-466A-4D57-88AD-F93550D99795}" type="presParOf" srcId="{4AF7076D-DFB2-4306-A039-1DD06AD6B951}" destId="{98817CE0-D6C3-4E38-A4A7-3C7D35D27F0E}" srcOrd="2"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FE6BF390-B99E-46F3-8B43-FDB54E76F7D9}" type="doc">
      <dgm:prSet loTypeId="urn:microsoft.com/office/officeart/2005/8/layout/process5" loCatId="process" qsTypeId="urn:microsoft.com/office/officeart/2005/8/quickstyle/simple3" qsCatId="simple" csTypeId="urn:microsoft.com/office/officeart/2005/8/colors/accent1_3" csCatId="accent1" phldr="1"/>
      <dgm:spPr/>
      <dgm:t>
        <a:bodyPr/>
        <a:lstStyle/>
        <a:p>
          <a:endParaRPr lang="es-CO"/>
        </a:p>
      </dgm:t>
    </dgm:pt>
    <dgm:pt modelId="{4492D2BC-9683-4A6D-BF80-E012D5B019FE}">
      <dgm:prSet phldrT="[Texto]" custT="1"/>
      <dgm:spPr>
        <a:solidFill>
          <a:srgbClr val="142B48"/>
        </a:solidFill>
      </dgm:spPr>
      <dgm:t>
        <a:bodyPr/>
        <a:lstStyle/>
        <a:p>
          <a:r>
            <a:rPr lang="es-CO" sz="2000" dirty="0">
              <a:solidFill>
                <a:schemeClr val="bg1"/>
              </a:solidFill>
              <a:latin typeface="Montserrat" pitchFamily="2" charset="77"/>
            </a:rPr>
            <a:t>Hipotiroidismo tratado adecuadamente.</a:t>
          </a:r>
        </a:p>
      </dgm:t>
    </dgm:pt>
    <dgm:pt modelId="{3FD999FE-4581-4B0C-9758-84BA6ECC3E27}" type="parTrans" cxnId="{96BECAF9-DE90-4F87-87C5-95036E9744E3}">
      <dgm:prSet/>
      <dgm:spPr/>
      <dgm:t>
        <a:bodyPr/>
        <a:lstStyle/>
        <a:p>
          <a:endParaRPr lang="es-CO" sz="2000"/>
        </a:p>
      </dgm:t>
    </dgm:pt>
    <dgm:pt modelId="{CCA83992-0208-41DA-8A3D-8FD31ABF1B56}" type="sibTrans" cxnId="{96BECAF9-DE90-4F87-87C5-95036E9744E3}">
      <dgm:prSet custT="1"/>
      <dgm:spPr>
        <a:solidFill>
          <a:srgbClr val="00AAA7"/>
        </a:solidFill>
      </dgm:spPr>
      <dgm:t>
        <a:bodyPr/>
        <a:lstStyle/>
        <a:p>
          <a:endParaRPr lang="es-CO" sz="2000"/>
        </a:p>
      </dgm:t>
    </dgm:pt>
    <dgm:pt modelId="{0440F0E5-B316-4FE5-ADFD-805B5C267F06}">
      <dgm:prSet phldrT="[Texto]" custT="1"/>
      <dgm:spPr>
        <a:solidFill>
          <a:srgbClr val="00AAA7"/>
        </a:solidFill>
      </dgm:spPr>
      <dgm:t>
        <a:bodyPr/>
        <a:lstStyle/>
        <a:p>
          <a:r>
            <a:rPr lang="es-CO" sz="2000" dirty="0">
              <a:solidFill>
                <a:schemeClr val="bg1"/>
              </a:solidFill>
              <a:latin typeface="Montserrat" pitchFamily="2" charset="77"/>
            </a:rPr>
            <a:t>No se recomienda ninguna otra prueba materna o fetal más allá de la medición de la función tiroidea materna.</a:t>
          </a:r>
        </a:p>
      </dgm:t>
    </dgm:pt>
    <dgm:pt modelId="{DB3BC009-850C-4D0F-9002-EDAEDDE01D96}" type="parTrans" cxnId="{17153922-02B5-49F8-8C31-C9A0C2CB96E7}">
      <dgm:prSet/>
      <dgm:spPr/>
      <dgm:t>
        <a:bodyPr/>
        <a:lstStyle/>
        <a:p>
          <a:endParaRPr lang="es-CO" sz="2000"/>
        </a:p>
      </dgm:t>
    </dgm:pt>
    <dgm:pt modelId="{5946E8F1-5DF4-4223-839C-38EB3766A403}" type="sibTrans" cxnId="{17153922-02B5-49F8-8C31-C9A0C2CB96E7}">
      <dgm:prSet/>
      <dgm:spPr/>
      <dgm:t>
        <a:bodyPr/>
        <a:lstStyle/>
        <a:p>
          <a:endParaRPr lang="es-CO" sz="2000"/>
        </a:p>
      </dgm:t>
    </dgm:pt>
    <dgm:pt modelId="{6583D7D4-375C-4701-A192-DC3C2082619E}" type="pres">
      <dgm:prSet presAssocID="{FE6BF390-B99E-46F3-8B43-FDB54E76F7D9}" presName="diagram" presStyleCnt="0">
        <dgm:presLayoutVars>
          <dgm:dir/>
          <dgm:resizeHandles val="exact"/>
        </dgm:presLayoutVars>
      </dgm:prSet>
      <dgm:spPr/>
    </dgm:pt>
    <dgm:pt modelId="{9C98F96B-2240-4A06-B422-B34AE1CC9853}" type="pres">
      <dgm:prSet presAssocID="{4492D2BC-9683-4A6D-BF80-E012D5B019FE}" presName="node" presStyleLbl="node1" presStyleIdx="0" presStyleCnt="2">
        <dgm:presLayoutVars>
          <dgm:bulletEnabled val="1"/>
        </dgm:presLayoutVars>
      </dgm:prSet>
      <dgm:spPr/>
    </dgm:pt>
    <dgm:pt modelId="{6D2E4D44-D318-4475-9D5D-D962D1721374}" type="pres">
      <dgm:prSet presAssocID="{CCA83992-0208-41DA-8A3D-8FD31ABF1B56}" presName="sibTrans" presStyleLbl="sibTrans2D1" presStyleIdx="0" presStyleCnt="1"/>
      <dgm:spPr/>
    </dgm:pt>
    <dgm:pt modelId="{A09E309A-856F-4DE5-8F3C-25E7783B40D1}" type="pres">
      <dgm:prSet presAssocID="{CCA83992-0208-41DA-8A3D-8FD31ABF1B56}" presName="connectorText" presStyleLbl="sibTrans2D1" presStyleIdx="0" presStyleCnt="1"/>
      <dgm:spPr/>
    </dgm:pt>
    <dgm:pt modelId="{B1217A54-1B29-46A7-9A40-8E93C171DFDE}" type="pres">
      <dgm:prSet presAssocID="{0440F0E5-B316-4FE5-ADFD-805B5C267F06}" presName="node" presStyleLbl="node1" presStyleIdx="1" presStyleCnt="2">
        <dgm:presLayoutVars>
          <dgm:bulletEnabled val="1"/>
        </dgm:presLayoutVars>
      </dgm:prSet>
      <dgm:spPr/>
    </dgm:pt>
  </dgm:ptLst>
  <dgm:cxnLst>
    <dgm:cxn modelId="{17153922-02B5-49F8-8C31-C9A0C2CB96E7}" srcId="{FE6BF390-B99E-46F3-8B43-FDB54E76F7D9}" destId="{0440F0E5-B316-4FE5-ADFD-805B5C267F06}" srcOrd="1" destOrd="0" parTransId="{DB3BC009-850C-4D0F-9002-EDAEDDE01D96}" sibTransId="{5946E8F1-5DF4-4223-839C-38EB3766A403}"/>
    <dgm:cxn modelId="{70239127-21F7-44D6-88CF-3240AED08F53}" type="presOf" srcId="{CCA83992-0208-41DA-8A3D-8FD31ABF1B56}" destId="{A09E309A-856F-4DE5-8F3C-25E7783B40D1}" srcOrd="1" destOrd="0" presId="urn:microsoft.com/office/officeart/2005/8/layout/process5"/>
    <dgm:cxn modelId="{6FBD1331-84D1-44F2-A345-FAC85D62A9E1}" type="presOf" srcId="{4492D2BC-9683-4A6D-BF80-E012D5B019FE}" destId="{9C98F96B-2240-4A06-B422-B34AE1CC9853}" srcOrd="0" destOrd="0" presId="urn:microsoft.com/office/officeart/2005/8/layout/process5"/>
    <dgm:cxn modelId="{9E6EFA63-A288-446E-93E3-897300C748EB}" type="presOf" srcId="{FE6BF390-B99E-46F3-8B43-FDB54E76F7D9}" destId="{6583D7D4-375C-4701-A192-DC3C2082619E}" srcOrd="0" destOrd="0" presId="urn:microsoft.com/office/officeart/2005/8/layout/process5"/>
    <dgm:cxn modelId="{55741171-9061-4A75-9ECE-ECD39AC18BD4}" type="presOf" srcId="{0440F0E5-B316-4FE5-ADFD-805B5C267F06}" destId="{B1217A54-1B29-46A7-9A40-8E93C171DFDE}" srcOrd="0" destOrd="0" presId="urn:microsoft.com/office/officeart/2005/8/layout/process5"/>
    <dgm:cxn modelId="{9E7D9F7C-0C3E-4471-AFB5-4562DBDDC3DC}" type="presOf" srcId="{CCA83992-0208-41DA-8A3D-8FD31ABF1B56}" destId="{6D2E4D44-D318-4475-9D5D-D962D1721374}" srcOrd="0" destOrd="0" presId="urn:microsoft.com/office/officeart/2005/8/layout/process5"/>
    <dgm:cxn modelId="{96BECAF9-DE90-4F87-87C5-95036E9744E3}" srcId="{FE6BF390-B99E-46F3-8B43-FDB54E76F7D9}" destId="{4492D2BC-9683-4A6D-BF80-E012D5B019FE}" srcOrd="0" destOrd="0" parTransId="{3FD999FE-4581-4B0C-9758-84BA6ECC3E27}" sibTransId="{CCA83992-0208-41DA-8A3D-8FD31ABF1B56}"/>
    <dgm:cxn modelId="{AB70EEA0-6C29-4137-B4C1-4DEC47D66D4A}" type="presParOf" srcId="{6583D7D4-375C-4701-A192-DC3C2082619E}" destId="{9C98F96B-2240-4A06-B422-B34AE1CC9853}" srcOrd="0" destOrd="0" presId="urn:microsoft.com/office/officeart/2005/8/layout/process5"/>
    <dgm:cxn modelId="{39488D45-129A-43E7-99F6-10865BEC4B47}" type="presParOf" srcId="{6583D7D4-375C-4701-A192-DC3C2082619E}" destId="{6D2E4D44-D318-4475-9D5D-D962D1721374}" srcOrd="1" destOrd="0" presId="urn:microsoft.com/office/officeart/2005/8/layout/process5"/>
    <dgm:cxn modelId="{B7435641-25B7-46A3-A715-D6061744D6DB}" type="presParOf" srcId="{6D2E4D44-D318-4475-9D5D-D962D1721374}" destId="{A09E309A-856F-4DE5-8F3C-25E7783B40D1}" srcOrd="0" destOrd="0" presId="urn:microsoft.com/office/officeart/2005/8/layout/process5"/>
    <dgm:cxn modelId="{C9EF1752-D60B-41DE-913F-069E0E156DE0}" type="presParOf" srcId="{6583D7D4-375C-4701-A192-DC3C2082619E}" destId="{B1217A54-1B29-46A7-9A40-8E93C171DFDE}" srcOrd="2" destOrd="0" presId="urn:microsoft.com/office/officeart/2005/8/layout/process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EFAE9902-7728-4639-94A7-267099B017CD}"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es-CO"/>
        </a:p>
      </dgm:t>
    </dgm:pt>
    <dgm:pt modelId="{1A532D9F-7DA0-42EF-9723-50E2B5BA816F}">
      <dgm:prSet phldrT="[Texto]"/>
      <dgm:spPr/>
      <dgm:t>
        <a:bodyPr/>
        <a:lstStyle/>
        <a:p>
          <a:r>
            <a:rPr lang="es-CO" dirty="0">
              <a:latin typeface="Montserrat" pitchFamily="2" charset="77"/>
            </a:rPr>
            <a:t>Una concentración de TSH &lt;2.5 mUI/L es un objetivo razonable.</a:t>
          </a:r>
        </a:p>
      </dgm:t>
    </dgm:pt>
    <dgm:pt modelId="{CF97D42B-6DC6-4015-8BB3-9BACF1706833}" type="parTrans" cxnId="{38042601-F3B6-4B61-BAF6-158FC4552807}">
      <dgm:prSet/>
      <dgm:spPr/>
      <dgm:t>
        <a:bodyPr/>
        <a:lstStyle/>
        <a:p>
          <a:endParaRPr lang="es-CO"/>
        </a:p>
      </dgm:t>
    </dgm:pt>
    <dgm:pt modelId="{1371F383-4D0E-4C54-A0F3-80E5DF01ED0E}" type="sibTrans" cxnId="{38042601-F3B6-4B61-BAF6-158FC4552807}">
      <dgm:prSet/>
      <dgm:spPr/>
      <dgm:t>
        <a:bodyPr/>
        <a:lstStyle/>
        <a:p>
          <a:endParaRPr lang="es-CO"/>
        </a:p>
      </dgm:t>
    </dgm:pt>
    <dgm:pt modelId="{FE940987-5467-4B2B-A85A-54A20A23A103}">
      <dgm:prSet phldrT="[Texto]"/>
      <dgm:spPr/>
      <dgm:t>
        <a:bodyPr/>
        <a:lstStyle/>
        <a:p>
          <a:r>
            <a:rPr lang="es-CO" dirty="0">
              <a:latin typeface="Montserrat" pitchFamily="2" charset="77"/>
            </a:rPr>
            <a:t>Hipotiroidismo en tratamiento con LT4 con sospecha o confirmación de embarazo </a:t>
          </a:r>
          <a:r>
            <a:rPr lang="es-CO" dirty="0">
              <a:latin typeface="Montserrat" pitchFamily="2" charset="77"/>
              <a:sym typeface="Wingdings" panose="05000000000000000000" pitchFamily="2" charset="2"/>
            </a:rPr>
            <a:t> ↑ dosis </a:t>
          </a:r>
          <a:r>
            <a:rPr lang="es-CO" dirty="0">
              <a:latin typeface="Montserrat" pitchFamily="2" charset="77"/>
            </a:rPr>
            <a:t>20% - 30% y realizar pruebas rápidas y una evaluación adicional. </a:t>
          </a:r>
        </a:p>
      </dgm:t>
    </dgm:pt>
    <dgm:pt modelId="{E20D5647-4830-4EB7-8762-3643AF3CCE0C}" type="parTrans" cxnId="{932E3A9A-378F-474E-B1D0-0B3F27E457C1}">
      <dgm:prSet/>
      <dgm:spPr/>
      <dgm:t>
        <a:bodyPr/>
        <a:lstStyle/>
        <a:p>
          <a:endParaRPr lang="es-CO"/>
        </a:p>
      </dgm:t>
    </dgm:pt>
    <dgm:pt modelId="{55608496-3B4E-4052-962B-B5DA2A4468C0}" type="sibTrans" cxnId="{932E3A9A-378F-474E-B1D0-0B3F27E457C1}">
      <dgm:prSet/>
      <dgm:spPr/>
      <dgm:t>
        <a:bodyPr/>
        <a:lstStyle/>
        <a:p>
          <a:endParaRPr lang="es-CO"/>
        </a:p>
      </dgm:t>
    </dgm:pt>
    <dgm:pt modelId="{0A37EF96-AF83-4D67-9E0F-AC3D245BC2A2}">
      <dgm:prSet phldrT="[Texto]"/>
      <dgm:spPr/>
      <dgm:t>
        <a:bodyPr/>
        <a:lstStyle/>
        <a:p>
          <a:r>
            <a:rPr lang="es-CO" dirty="0">
              <a:latin typeface="Montserrat" pitchFamily="2" charset="77"/>
            </a:rPr>
            <a:t>Una forma de lograr esto es administrar dos tabletas adicionales semanalmente de la dosis diaria actual de LT4 del paciente.</a:t>
          </a:r>
        </a:p>
      </dgm:t>
    </dgm:pt>
    <dgm:pt modelId="{71AAC664-BACB-48FB-8AAB-E7F284423C2B}" type="parTrans" cxnId="{8A4A3A22-ADD9-4992-863A-571F75CAD36E}">
      <dgm:prSet/>
      <dgm:spPr/>
      <dgm:t>
        <a:bodyPr/>
        <a:lstStyle/>
        <a:p>
          <a:endParaRPr lang="es-CO"/>
        </a:p>
      </dgm:t>
    </dgm:pt>
    <dgm:pt modelId="{26297319-49E7-4EEA-A4DD-8BD194A885A2}" type="sibTrans" cxnId="{8A4A3A22-ADD9-4992-863A-571F75CAD36E}">
      <dgm:prSet/>
      <dgm:spPr/>
      <dgm:t>
        <a:bodyPr/>
        <a:lstStyle/>
        <a:p>
          <a:endParaRPr lang="es-CO"/>
        </a:p>
      </dgm:t>
    </dgm:pt>
    <dgm:pt modelId="{244D7A14-FAA0-41E1-9A06-64B7964F881C}" type="pres">
      <dgm:prSet presAssocID="{EFAE9902-7728-4639-94A7-267099B017CD}" presName="Name0" presStyleCnt="0">
        <dgm:presLayoutVars>
          <dgm:chMax val="7"/>
          <dgm:chPref val="7"/>
          <dgm:dir/>
        </dgm:presLayoutVars>
      </dgm:prSet>
      <dgm:spPr/>
    </dgm:pt>
    <dgm:pt modelId="{86A95FAB-0FC5-4A69-90BA-467C9C86724C}" type="pres">
      <dgm:prSet presAssocID="{EFAE9902-7728-4639-94A7-267099B017CD}" presName="Name1" presStyleCnt="0"/>
      <dgm:spPr/>
    </dgm:pt>
    <dgm:pt modelId="{65A205E6-E40C-48B2-881F-45866A614336}" type="pres">
      <dgm:prSet presAssocID="{EFAE9902-7728-4639-94A7-267099B017CD}" presName="cycle" presStyleCnt="0"/>
      <dgm:spPr/>
    </dgm:pt>
    <dgm:pt modelId="{384E3BD3-14FF-4F65-9808-2ED12DF8E92D}" type="pres">
      <dgm:prSet presAssocID="{EFAE9902-7728-4639-94A7-267099B017CD}" presName="srcNode" presStyleLbl="node1" presStyleIdx="0" presStyleCnt="3"/>
      <dgm:spPr/>
    </dgm:pt>
    <dgm:pt modelId="{ECBDE488-2632-4FF3-B27A-E71A84305041}" type="pres">
      <dgm:prSet presAssocID="{EFAE9902-7728-4639-94A7-267099B017CD}" presName="conn" presStyleLbl="parChTrans1D2" presStyleIdx="0" presStyleCnt="1"/>
      <dgm:spPr/>
    </dgm:pt>
    <dgm:pt modelId="{A2A0D901-9CC6-4FB6-BAAF-7A56EC75DD63}" type="pres">
      <dgm:prSet presAssocID="{EFAE9902-7728-4639-94A7-267099B017CD}" presName="extraNode" presStyleLbl="node1" presStyleIdx="0" presStyleCnt="3"/>
      <dgm:spPr/>
    </dgm:pt>
    <dgm:pt modelId="{3C5729FF-A797-42F3-80B8-854F053BD9B6}" type="pres">
      <dgm:prSet presAssocID="{EFAE9902-7728-4639-94A7-267099B017CD}" presName="dstNode" presStyleLbl="node1" presStyleIdx="0" presStyleCnt="3"/>
      <dgm:spPr/>
    </dgm:pt>
    <dgm:pt modelId="{EE05D261-C95B-495B-8F51-0396303313F8}" type="pres">
      <dgm:prSet presAssocID="{1A532D9F-7DA0-42EF-9723-50E2B5BA816F}" presName="text_1" presStyleLbl="node1" presStyleIdx="0" presStyleCnt="3">
        <dgm:presLayoutVars>
          <dgm:bulletEnabled val="1"/>
        </dgm:presLayoutVars>
      </dgm:prSet>
      <dgm:spPr/>
    </dgm:pt>
    <dgm:pt modelId="{1B7ECC97-E81E-475A-8257-293ED0379897}" type="pres">
      <dgm:prSet presAssocID="{1A532D9F-7DA0-42EF-9723-50E2B5BA816F}" presName="accent_1" presStyleCnt="0"/>
      <dgm:spPr/>
    </dgm:pt>
    <dgm:pt modelId="{BE9287E4-B056-4372-BADE-FF4891E8B864}" type="pres">
      <dgm:prSet presAssocID="{1A532D9F-7DA0-42EF-9723-50E2B5BA816F}" presName="accentRepeatNode" presStyleLbl="solidFgAcc1" presStyleIdx="0" presStyleCnt="3"/>
      <dgm:spPr/>
    </dgm:pt>
    <dgm:pt modelId="{C6D015CF-5682-4798-A82E-409701FF3A40}" type="pres">
      <dgm:prSet presAssocID="{FE940987-5467-4B2B-A85A-54A20A23A103}" presName="text_2" presStyleLbl="node1" presStyleIdx="1" presStyleCnt="3">
        <dgm:presLayoutVars>
          <dgm:bulletEnabled val="1"/>
        </dgm:presLayoutVars>
      </dgm:prSet>
      <dgm:spPr/>
    </dgm:pt>
    <dgm:pt modelId="{7B3BF225-4B66-420F-AB05-5A115F2CD8AB}" type="pres">
      <dgm:prSet presAssocID="{FE940987-5467-4B2B-A85A-54A20A23A103}" presName="accent_2" presStyleCnt="0"/>
      <dgm:spPr/>
    </dgm:pt>
    <dgm:pt modelId="{2E541C86-D562-4894-8DC2-56A5E3F35D2D}" type="pres">
      <dgm:prSet presAssocID="{FE940987-5467-4B2B-A85A-54A20A23A103}" presName="accentRepeatNode" presStyleLbl="solidFgAcc1" presStyleIdx="1" presStyleCnt="3"/>
      <dgm:spPr/>
    </dgm:pt>
    <dgm:pt modelId="{454F3A1E-168C-4E7C-BE95-DE9F85C8E416}" type="pres">
      <dgm:prSet presAssocID="{0A37EF96-AF83-4D67-9E0F-AC3D245BC2A2}" presName="text_3" presStyleLbl="node1" presStyleIdx="2" presStyleCnt="3">
        <dgm:presLayoutVars>
          <dgm:bulletEnabled val="1"/>
        </dgm:presLayoutVars>
      </dgm:prSet>
      <dgm:spPr/>
    </dgm:pt>
    <dgm:pt modelId="{B0DD9E44-CB51-43B5-AE67-C3EDC03F3545}" type="pres">
      <dgm:prSet presAssocID="{0A37EF96-AF83-4D67-9E0F-AC3D245BC2A2}" presName="accent_3" presStyleCnt="0"/>
      <dgm:spPr/>
    </dgm:pt>
    <dgm:pt modelId="{A8982959-E4FC-4B9F-9D4A-26CF1858D01A}" type="pres">
      <dgm:prSet presAssocID="{0A37EF96-AF83-4D67-9E0F-AC3D245BC2A2}" presName="accentRepeatNode" presStyleLbl="solidFgAcc1" presStyleIdx="2" presStyleCnt="3"/>
      <dgm:spPr/>
    </dgm:pt>
  </dgm:ptLst>
  <dgm:cxnLst>
    <dgm:cxn modelId="{38042601-F3B6-4B61-BAF6-158FC4552807}" srcId="{EFAE9902-7728-4639-94A7-267099B017CD}" destId="{1A532D9F-7DA0-42EF-9723-50E2B5BA816F}" srcOrd="0" destOrd="0" parTransId="{CF97D42B-6DC6-4015-8BB3-9BACF1706833}" sibTransId="{1371F383-4D0E-4C54-A0F3-80E5DF01ED0E}"/>
    <dgm:cxn modelId="{8A4A3A22-ADD9-4992-863A-571F75CAD36E}" srcId="{EFAE9902-7728-4639-94A7-267099B017CD}" destId="{0A37EF96-AF83-4D67-9E0F-AC3D245BC2A2}" srcOrd="2" destOrd="0" parTransId="{71AAC664-BACB-48FB-8AAB-E7F284423C2B}" sibTransId="{26297319-49E7-4EEA-A4DD-8BD194A885A2}"/>
    <dgm:cxn modelId="{B6DBAE42-5718-40D0-86BE-067F3865C989}" type="presOf" srcId="{1A532D9F-7DA0-42EF-9723-50E2B5BA816F}" destId="{EE05D261-C95B-495B-8F51-0396303313F8}" srcOrd="0" destOrd="0" presId="urn:microsoft.com/office/officeart/2008/layout/VerticalCurvedList"/>
    <dgm:cxn modelId="{08BCDB42-3DAF-43C1-983A-04DDBB19738A}" type="presOf" srcId="{1371F383-4D0E-4C54-A0F3-80E5DF01ED0E}" destId="{ECBDE488-2632-4FF3-B27A-E71A84305041}" srcOrd="0" destOrd="0" presId="urn:microsoft.com/office/officeart/2008/layout/VerticalCurvedList"/>
    <dgm:cxn modelId="{C22F8F45-E614-4B5C-BD47-AFD99E253CB1}" type="presOf" srcId="{0A37EF96-AF83-4D67-9E0F-AC3D245BC2A2}" destId="{454F3A1E-168C-4E7C-BE95-DE9F85C8E416}" srcOrd="0" destOrd="0" presId="urn:microsoft.com/office/officeart/2008/layout/VerticalCurvedList"/>
    <dgm:cxn modelId="{932E3A9A-378F-474E-B1D0-0B3F27E457C1}" srcId="{EFAE9902-7728-4639-94A7-267099B017CD}" destId="{FE940987-5467-4B2B-A85A-54A20A23A103}" srcOrd="1" destOrd="0" parTransId="{E20D5647-4830-4EB7-8762-3643AF3CCE0C}" sibTransId="{55608496-3B4E-4052-962B-B5DA2A4468C0}"/>
    <dgm:cxn modelId="{83BA38AD-78E8-43E2-8B43-D637F597B573}" type="presOf" srcId="{EFAE9902-7728-4639-94A7-267099B017CD}" destId="{244D7A14-FAA0-41E1-9A06-64B7964F881C}" srcOrd="0" destOrd="0" presId="urn:microsoft.com/office/officeart/2008/layout/VerticalCurvedList"/>
    <dgm:cxn modelId="{F426ECFE-987D-42CF-A474-5DAC3F17CE54}" type="presOf" srcId="{FE940987-5467-4B2B-A85A-54A20A23A103}" destId="{C6D015CF-5682-4798-A82E-409701FF3A40}" srcOrd="0" destOrd="0" presId="urn:microsoft.com/office/officeart/2008/layout/VerticalCurvedList"/>
    <dgm:cxn modelId="{0211C61C-20A9-4BF9-AD81-9A84DD0F5DBC}" type="presParOf" srcId="{244D7A14-FAA0-41E1-9A06-64B7964F881C}" destId="{86A95FAB-0FC5-4A69-90BA-467C9C86724C}" srcOrd="0" destOrd="0" presId="urn:microsoft.com/office/officeart/2008/layout/VerticalCurvedList"/>
    <dgm:cxn modelId="{27AE2B0E-B275-490E-A4DC-B732F5436449}" type="presParOf" srcId="{86A95FAB-0FC5-4A69-90BA-467C9C86724C}" destId="{65A205E6-E40C-48B2-881F-45866A614336}" srcOrd="0" destOrd="0" presId="urn:microsoft.com/office/officeart/2008/layout/VerticalCurvedList"/>
    <dgm:cxn modelId="{EC26CFC9-8B55-4EE1-BF7E-E1F31FD12D34}" type="presParOf" srcId="{65A205E6-E40C-48B2-881F-45866A614336}" destId="{384E3BD3-14FF-4F65-9808-2ED12DF8E92D}" srcOrd="0" destOrd="0" presId="urn:microsoft.com/office/officeart/2008/layout/VerticalCurvedList"/>
    <dgm:cxn modelId="{713ED423-546C-4678-BECD-F2D01B5AD3D0}" type="presParOf" srcId="{65A205E6-E40C-48B2-881F-45866A614336}" destId="{ECBDE488-2632-4FF3-B27A-E71A84305041}" srcOrd="1" destOrd="0" presId="urn:microsoft.com/office/officeart/2008/layout/VerticalCurvedList"/>
    <dgm:cxn modelId="{D4BA7B7A-4A43-438A-AF64-8BBB9C9CF9DE}" type="presParOf" srcId="{65A205E6-E40C-48B2-881F-45866A614336}" destId="{A2A0D901-9CC6-4FB6-BAAF-7A56EC75DD63}" srcOrd="2" destOrd="0" presId="urn:microsoft.com/office/officeart/2008/layout/VerticalCurvedList"/>
    <dgm:cxn modelId="{D5FFDC28-7C6D-48E3-9DF4-94472F192FCC}" type="presParOf" srcId="{65A205E6-E40C-48B2-881F-45866A614336}" destId="{3C5729FF-A797-42F3-80B8-854F053BD9B6}" srcOrd="3" destOrd="0" presId="urn:microsoft.com/office/officeart/2008/layout/VerticalCurvedList"/>
    <dgm:cxn modelId="{C859E5D9-705D-4E4E-97D5-92A233637C74}" type="presParOf" srcId="{86A95FAB-0FC5-4A69-90BA-467C9C86724C}" destId="{EE05D261-C95B-495B-8F51-0396303313F8}" srcOrd="1" destOrd="0" presId="urn:microsoft.com/office/officeart/2008/layout/VerticalCurvedList"/>
    <dgm:cxn modelId="{774DADD2-96F1-4AB4-A4F2-E40ECED89A28}" type="presParOf" srcId="{86A95FAB-0FC5-4A69-90BA-467C9C86724C}" destId="{1B7ECC97-E81E-475A-8257-293ED0379897}" srcOrd="2" destOrd="0" presId="urn:microsoft.com/office/officeart/2008/layout/VerticalCurvedList"/>
    <dgm:cxn modelId="{AC64B32B-BDFC-49D4-B600-BCAD55D6186B}" type="presParOf" srcId="{1B7ECC97-E81E-475A-8257-293ED0379897}" destId="{BE9287E4-B056-4372-BADE-FF4891E8B864}" srcOrd="0" destOrd="0" presId="urn:microsoft.com/office/officeart/2008/layout/VerticalCurvedList"/>
    <dgm:cxn modelId="{637177DF-8A03-4C8D-A692-7BAEEE0243C1}" type="presParOf" srcId="{86A95FAB-0FC5-4A69-90BA-467C9C86724C}" destId="{C6D015CF-5682-4798-A82E-409701FF3A40}" srcOrd="3" destOrd="0" presId="urn:microsoft.com/office/officeart/2008/layout/VerticalCurvedList"/>
    <dgm:cxn modelId="{A124743F-2BB5-4571-A7C2-4235BE3A8EE2}" type="presParOf" srcId="{86A95FAB-0FC5-4A69-90BA-467C9C86724C}" destId="{7B3BF225-4B66-420F-AB05-5A115F2CD8AB}" srcOrd="4" destOrd="0" presId="urn:microsoft.com/office/officeart/2008/layout/VerticalCurvedList"/>
    <dgm:cxn modelId="{42AF42FB-719D-4EBD-863A-F3B46AEE7B8E}" type="presParOf" srcId="{7B3BF225-4B66-420F-AB05-5A115F2CD8AB}" destId="{2E541C86-D562-4894-8DC2-56A5E3F35D2D}" srcOrd="0" destOrd="0" presId="urn:microsoft.com/office/officeart/2008/layout/VerticalCurvedList"/>
    <dgm:cxn modelId="{94F6AA21-F1BF-41B3-8CEC-20AE74F93C17}" type="presParOf" srcId="{86A95FAB-0FC5-4A69-90BA-467C9C86724C}" destId="{454F3A1E-168C-4E7C-BE95-DE9F85C8E416}" srcOrd="5" destOrd="0" presId="urn:microsoft.com/office/officeart/2008/layout/VerticalCurvedList"/>
    <dgm:cxn modelId="{249687FA-6744-41E4-8314-2F23937C0791}" type="presParOf" srcId="{86A95FAB-0FC5-4A69-90BA-467C9C86724C}" destId="{B0DD9E44-CB51-43B5-AE67-C3EDC03F3545}" srcOrd="6" destOrd="0" presId="urn:microsoft.com/office/officeart/2008/layout/VerticalCurvedList"/>
    <dgm:cxn modelId="{4511A0E6-EA8F-45C2-9FC6-36C504D23D87}" type="presParOf" srcId="{B0DD9E44-CB51-43B5-AE67-C3EDC03F3545}" destId="{A8982959-E4FC-4B9F-9D4A-26CF1858D01A}"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33E790F2-02E3-4F72-8558-7F58E0E6E2B4}" type="doc">
      <dgm:prSet loTypeId="urn:microsoft.com/office/officeart/2005/8/layout/default" loCatId="list" qsTypeId="urn:microsoft.com/office/officeart/2005/8/quickstyle/simple1" qsCatId="simple" csTypeId="urn:microsoft.com/office/officeart/2005/8/colors/colorful3" csCatId="colorful" phldr="1"/>
      <dgm:spPr/>
      <dgm:t>
        <a:bodyPr/>
        <a:lstStyle/>
        <a:p>
          <a:endParaRPr lang="es-CO"/>
        </a:p>
      </dgm:t>
    </dgm:pt>
    <dgm:pt modelId="{AEDE0AF5-7FB9-462D-BB94-7CDBEB26D0F4}">
      <dgm:prSet phldrT="[Texto]"/>
      <dgm:spPr/>
      <dgm:t>
        <a:bodyPr/>
        <a:lstStyle/>
        <a:p>
          <a:r>
            <a:rPr lang="es-CO" dirty="0">
              <a:latin typeface="Montserrat" pitchFamily="2" charset="77"/>
            </a:rPr>
            <a:t>Hipotiroidismo pregestacional: reducir a dosis previa al embarazo </a:t>
          </a:r>
          <a:r>
            <a:rPr lang="es-CO" dirty="0">
              <a:latin typeface="Montserrat" pitchFamily="2" charset="77"/>
              <a:sym typeface="Wingdings" panose="05000000000000000000" pitchFamily="2" charset="2"/>
            </a:rPr>
            <a:t> </a:t>
          </a:r>
          <a:r>
            <a:rPr lang="es-CO" dirty="0">
              <a:latin typeface="Montserrat" pitchFamily="2" charset="77"/>
            </a:rPr>
            <a:t>TSH 6 semanas después. </a:t>
          </a:r>
        </a:p>
        <a:p>
          <a:endParaRPr lang="es-CO" dirty="0">
            <a:latin typeface="Montserrat" pitchFamily="2" charset="77"/>
          </a:endParaRPr>
        </a:p>
      </dgm:t>
    </dgm:pt>
    <dgm:pt modelId="{3BBFA6E0-20D2-490F-8894-A9615369AAB1}" type="parTrans" cxnId="{1B8A1D1E-CB75-4B24-A749-19A10B5C1913}">
      <dgm:prSet/>
      <dgm:spPr/>
      <dgm:t>
        <a:bodyPr/>
        <a:lstStyle/>
        <a:p>
          <a:endParaRPr lang="es-CO"/>
        </a:p>
      </dgm:t>
    </dgm:pt>
    <dgm:pt modelId="{200B3DD3-F939-4A30-B1FC-CACF855D8080}" type="sibTrans" cxnId="{1B8A1D1E-CB75-4B24-A749-19A10B5C1913}">
      <dgm:prSet/>
      <dgm:spPr/>
      <dgm:t>
        <a:bodyPr/>
        <a:lstStyle/>
        <a:p>
          <a:endParaRPr lang="es-CO"/>
        </a:p>
      </dgm:t>
    </dgm:pt>
    <dgm:pt modelId="{E007F8F0-416E-48B8-9D12-248C42FB7058}">
      <dgm:prSet phldrT="[Texto]"/>
      <dgm:spPr/>
      <dgm:t>
        <a:bodyPr/>
        <a:lstStyle/>
        <a:p>
          <a:r>
            <a:rPr lang="es-CO" dirty="0">
              <a:latin typeface="Montserrat" pitchFamily="2" charset="77"/>
            </a:rPr>
            <a:t>Puede haber un aumento en los requerimientos en más del 50% de las mujeres con tiroiditis de Hashimoto por una exacerbación de la disfunción tiroidea autoinmune postparto. </a:t>
          </a:r>
        </a:p>
      </dgm:t>
    </dgm:pt>
    <dgm:pt modelId="{2C91BEF5-84A4-40A6-A3F3-302B4A6175E2}" type="parTrans" cxnId="{6B5823ED-2F77-4AD1-82E2-E8141F260B38}">
      <dgm:prSet/>
      <dgm:spPr/>
      <dgm:t>
        <a:bodyPr/>
        <a:lstStyle/>
        <a:p>
          <a:endParaRPr lang="es-CO"/>
        </a:p>
      </dgm:t>
    </dgm:pt>
    <dgm:pt modelId="{0CF189F8-0FB1-4D86-B40A-9927A6722AC8}" type="sibTrans" cxnId="{6B5823ED-2F77-4AD1-82E2-E8141F260B38}">
      <dgm:prSet/>
      <dgm:spPr/>
      <dgm:t>
        <a:bodyPr/>
        <a:lstStyle/>
        <a:p>
          <a:endParaRPr lang="es-CO"/>
        </a:p>
      </dgm:t>
    </dgm:pt>
    <dgm:pt modelId="{7D2B39FB-8CD9-42AD-A7FF-44260F54F255}">
      <dgm:prSet phldrT="[Texto]"/>
      <dgm:spPr/>
      <dgm:t>
        <a:bodyPr/>
        <a:lstStyle/>
        <a:p>
          <a:r>
            <a:rPr lang="es-CO" dirty="0">
              <a:latin typeface="Montserrat" pitchFamily="2" charset="77"/>
            </a:rPr>
            <a:t>Inicio de LT4 durante el embarazo por autoinmunidad tiroidea sin elevación de TSH </a:t>
          </a:r>
          <a:r>
            <a:rPr lang="es-CO" dirty="0">
              <a:latin typeface="Montserrat" pitchFamily="2" charset="77"/>
              <a:sym typeface="Wingdings" panose="05000000000000000000" pitchFamily="2" charset="2"/>
            </a:rPr>
            <a:t> descontinuar y evaluar</a:t>
          </a:r>
          <a:r>
            <a:rPr lang="es-CO" dirty="0">
              <a:latin typeface="Montserrat" pitchFamily="2" charset="77"/>
            </a:rPr>
            <a:t> TSH a las 6 semanas después del parto.</a:t>
          </a:r>
        </a:p>
      </dgm:t>
    </dgm:pt>
    <dgm:pt modelId="{CF4F6A7E-5FA7-4F26-B40A-703865D2ABDB}" type="parTrans" cxnId="{6C99728B-C084-41EA-84DF-F80C526F1CDF}">
      <dgm:prSet/>
      <dgm:spPr/>
      <dgm:t>
        <a:bodyPr/>
        <a:lstStyle/>
        <a:p>
          <a:endParaRPr lang="es-CO"/>
        </a:p>
      </dgm:t>
    </dgm:pt>
    <dgm:pt modelId="{D5785C38-6F67-4765-8D38-7EC5AC413FF6}" type="sibTrans" cxnId="{6C99728B-C084-41EA-84DF-F80C526F1CDF}">
      <dgm:prSet/>
      <dgm:spPr/>
      <dgm:t>
        <a:bodyPr/>
        <a:lstStyle/>
        <a:p>
          <a:endParaRPr lang="es-CO"/>
        </a:p>
      </dgm:t>
    </dgm:pt>
    <dgm:pt modelId="{05D40910-F37C-4D49-8E59-43A9C5FD47E8}">
      <dgm:prSet phldrT="[Texto]"/>
      <dgm:spPr/>
      <dgm:t>
        <a:bodyPr/>
        <a:lstStyle/>
        <a:p>
          <a:r>
            <a:rPr lang="es-CO" dirty="0">
              <a:latin typeface="Montserrat" pitchFamily="2" charset="77"/>
            </a:rPr>
            <a:t>LT4 iniciada durante el embarazo pueden no requerir LT4 después del parto </a:t>
          </a:r>
          <a:r>
            <a:rPr lang="es-CO" dirty="0">
              <a:latin typeface="Montserrat" pitchFamily="2" charset="77"/>
              <a:sym typeface="Wingdings" panose="05000000000000000000" pitchFamily="2" charset="2"/>
            </a:rPr>
            <a:t> de</a:t>
          </a:r>
          <a:r>
            <a:rPr lang="es-CO" dirty="0">
              <a:latin typeface="Montserrat" pitchFamily="2" charset="77"/>
            </a:rPr>
            <a:t>scontinuar cuando la dosis de LT4 es ≤50 μg/d. Decisión en conjunto con la paciente. Si se suspende </a:t>
          </a:r>
          <a:r>
            <a:rPr lang="es-CO" dirty="0">
              <a:latin typeface="Montserrat" pitchFamily="2" charset="77"/>
              <a:sym typeface="Wingdings" pitchFamily="2" charset="2"/>
            </a:rPr>
            <a:t></a:t>
          </a:r>
          <a:r>
            <a:rPr lang="es-CO" dirty="0">
              <a:latin typeface="Montserrat" pitchFamily="2" charset="77"/>
            </a:rPr>
            <a:t> TSH  a las 6 semanas.</a:t>
          </a:r>
        </a:p>
      </dgm:t>
    </dgm:pt>
    <dgm:pt modelId="{EBB6A98A-DB74-457C-9124-901D41AE1582}" type="parTrans" cxnId="{95BA11E6-7F98-4060-84FC-2522E451ED1F}">
      <dgm:prSet/>
      <dgm:spPr/>
      <dgm:t>
        <a:bodyPr/>
        <a:lstStyle/>
        <a:p>
          <a:endParaRPr lang="es-CO"/>
        </a:p>
      </dgm:t>
    </dgm:pt>
    <dgm:pt modelId="{2A50CA6C-E87D-46E9-8A45-798B622564A2}" type="sibTrans" cxnId="{95BA11E6-7F98-4060-84FC-2522E451ED1F}">
      <dgm:prSet/>
      <dgm:spPr/>
      <dgm:t>
        <a:bodyPr/>
        <a:lstStyle/>
        <a:p>
          <a:endParaRPr lang="es-CO"/>
        </a:p>
      </dgm:t>
    </dgm:pt>
    <dgm:pt modelId="{9BDC84D6-0FC3-4090-8FA9-4B194764DA10}" type="pres">
      <dgm:prSet presAssocID="{33E790F2-02E3-4F72-8558-7F58E0E6E2B4}" presName="diagram" presStyleCnt="0">
        <dgm:presLayoutVars>
          <dgm:dir/>
          <dgm:resizeHandles val="exact"/>
        </dgm:presLayoutVars>
      </dgm:prSet>
      <dgm:spPr/>
    </dgm:pt>
    <dgm:pt modelId="{6469290A-D2C0-4DEA-B3F9-EDFDF87DBD56}" type="pres">
      <dgm:prSet presAssocID="{AEDE0AF5-7FB9-462D-BB94-7CDBEB26D0F4}" presName="node" presStyleLbl="node1" presStyleIdx="0" presStyleCnt="4" custScaleX="86056">
        <dgm:presLayoutVars>
          <dgm:bulletEnabled val="1"/>
        </dgm:presLayoutVars>
      </dgm:prSet>
      <dgm:spPr/>
    </dgm:pt>
    <dgm:pt modelId="{E7BE8409-72AC-400A-B56F-03558DCE4B37}" type="pres">
      <dgm:prSet presAssocID="{200B3DD3-F939-4A30-B1FC-CACF855D8080}" presName="sibTrans" presStyleCnt="0"/>
      <dgm:spPr/>
    </dgm:pt>
    <dgm:pt modelId="{ABDB1AAC-73F8-4F73-B6B9-CB6F2A57DEAA}" type="pres">
      <dgm:prSet presAssocID="{E007F8F0-416E-48B8-9D12-248C42FB7058}" presName="node" presStyleLbl="node1" presStyleIdx="1" presStyleCnt="4">
        <dgm:presLayoutVars>
          <dgm:bulletEnabled val="1"/>
        </dgm:presLayoutVars>
      </dgm:prSet>
      <dgm:spPr/>
    </dgm:pt>
    <dgm:pt modelId="{DE058F65-065A-4659-B14F-5AC3E39AA54C}" type="pres">
      <dgm:prSet presAssocID="{0CF189F8-0FB1-4D86-B40A-9927A6722AC8}" presName="sibTrans" presStyleCnt="0"/>
      <dgm:spPr/>
    </dgm:pt>
    <dgm:pt modelId="{8E26EB74-E1D6-429C-9491-9BDF54A7B83E}" type="pres">
      <dgm:prSet presAssocID="{7D2B39FB-8CD9-42AD-A7FF-44260F54F255}" presName="node" presStyleLbl="node1" presStyleIdx="2" presStyleCnt="4">
        <dgm:presLayoutVars>
          <dgm:bulletEnabled val="1"/>
        </dgm:presLayoutVars>
      </dgm:prSet>
      <dgm:spPr/>
    </dgm:pt>
    <dgm:pt modelId="{EDA6B971-2665-4289-A4C0-75809E3E9949}" type="pres">
      <dgm:prSet presAssocID="{D5785C38-6F67-4765-8D38-7EC5AC413FF6}" presName="sibTrans" presStyleCnt="0"/>
      <dgm:spPr/>
    </dgm:pt>
    <dgm:pt modelId="{7CCA8C51-D5B4-4E40-B3A4-6705BAC93ECD}" type="pres">
      <dgm:prSet presAssocID="{05D40910-F37C-4D49-8E59-43A9C5FD47E8}" presName="node" presStyleLbl="node1" presStyleIdx="3" presStyleCnt="4" custLinFactNeighborX="45475" custLinFactNeighborY="-2586">
        <dgm:presLayoutVars>
          <dgm:bulletEnabled val="1"/>
        </dgm:presLayoutVars>
      </dgm:prSet>
      <dgm:spPr/>
    </dgm:pt>
  </dgm:ptLst>
  <dgm:cxnLst>
    <dgm:cxn modelId="{1B8A1D1E-CB75-4B24-A749-19A10B5C1913}" srcId="{33E790F2-02E3-4F72-8558-7F58E0E6E2B4}" destId="{AEDE0AF5-7FB9-462D-BB94-7CDBEB26D0F4}" srcOrd="0" destOrd="0" parTransId="{3BBFA6E0-20D2-490F-8894-A9615369AAB1}" sibTransId="{200B3DD3-F939-4A30-B1FC-CACF855D8080}"/>
    <dgm:cxn modelId="{C12ED865-FC56-4BE6-B6BB-17BF21A32136}" type="presOf" srcId="{AEDE0AF5-7FB9-462D-BB94-7CDBEB26D0F4}" destId="{6469290A-D2C0-4DEA-B3F9-EDFDF87DBD56}" srcOrd="0" destOrd="0" presId="urn:microsoft.com/office/officeart/2005/8/layout/default"/>
    <dgm:cxn modelId="{86A31667-59B0-4563-B41E-9894E64869D2}" type="presOf" srcId="{E007F8F0-416E-48B8-9D12-248C42FB7058}" destId="{ABDB1AAC-73F8-4F73-B6B9-CB6F2A57DEAA}" srcOrd="0" destOrd="0" presId="urn:microsoft.com/office/officeart/2005/8/layout/default"/>
    <dgm:cxn modelId="{91AD244F-CEE5-4C15-902F-47B86EE9F542}" type="presOf" srcId="{33E790F2-02E3-4F72-8558-7F58E0E6E2B4}" destId="{9BDC84D6-0FC3-4090-8FA9-4B194764DA10}" srcOrd="0" destOrd="0" presId="urn:microsoft.com/office/officeart/2005/8/layout/default"/>
    <dgm:cxn modelId="{6C99728B-C084-41EA-84DF-F80C526F1CDF}" srcId="{33E790F2-02E3-4F72-8558-7F58E0E6E2B4}" destId="{7D2B39FB-8CD9-42AD-A7FF-44260F54F255}" srcOrd="2" destOrd="0" parTransId="{CF4F6A7E-5FA7-4F26-B40A-703865D2ABDB}" sibTransId="{D5785C38-6F67-4765-8D38-7EC5AC413FF6}"/>
    <dgm:cxn modelId="{A54E57A1-0784-46F3-8944-9397EC31BB32}" type="presOf" srcId="{05D40910-F37C-4D49-8E59-43A9C5FD47E8}" destId="{7CCA8C51-D5B4-4E40-B3A4-6705BAC93ECD}" srcOrd="0" destOrd="0" presId="urn:microsoft.com/office/officeart/2005/8/layout/default"/>
    <dgm:cxn modelId="{411FD2BE-A656-4616-88B4-9374AA19C9A4}" type="presOf" srcId="{7D2B39FB-8CD9-42AD-A7FF-44260F54F255}" destId="{8E26EB74-E1D6-429C-9491-9BDF54A7B83E}" srcOrd="0" destOrd="0" presId="urn:microsoft.com/office/officeart/2005/8/layout/default"/>
    <dgm:cxn modelId="{95BA11E6-7F98-4060-84FC-2522E451ED1F}" srcId="{33E790F2-02E3-4F72-8558-7F58E0E6E2B4}" destId="{05D40910-F37C-4D49-8E59-43A9C5FD47E8}" srcOrd="3" destOrd="0" parTransId="{EBB6A98A-DB74-457C-9124-901D41AE1582}" sibTransId="{2A50CA6C-E87D-46E9-8A45-798B622564A2}"/>
    <dgm:cxn modelId="{6B5823ED-2F77-4AD1-82E2-E8141F260B38}" srcId="{33E790F2-02E3-4F72-8558-7F58E0E6E2B4}" destId="{E007F8F0-416E-48B8-9D12-248C42FB7058}" srcOrd="1" destOrd="0" parTransId="{2C91BEF5-84A4-40A6-A3F3-302B4A6175E2}" sibTransId="{0CF189F8-0FB1-4D86-B40A-9927A6722AC8}"/>
    <dgm:cxn modelId="{C25FF361-0221-4735-83B4-7FC744EE7E05}" type="presParOf" srcId="{9BDC84D6-0FC3-4090-8FA9-4B194764DA10}" destId="{6469290A-D2C0-4DEA-B3F9-EDFDF87DBD56}" srcOrd="0" destOrd="0" presId="urn:microsoft.com/office/officeart/2005/8/layout/default"/>
    <dgm:cxn modelId="{BFE23E06-4212-4EAC-9AF0-78B38B77900A}" type="presParOf" srcId="{9BDC84D6-0FC3-4090-8FA9-4B194764DA10}" destId="{E7BE8409-72AC-400A-B56F-03558DCE4B37}" srcOrd="1" destOrd="0" presId="urn:microsoft.com/office/officeart/2005/8/layout/default"/>
    <dgm:cxn modelId="{47E03061-D30E-4F46-8978-55229C0D1283}" type="presParOf" srcId="{9BDC84D6-0FC3-4090-8FA9-4B194764DA10}" destId="{ABDB1AAC-73F8-4F73-B6B9-CB6F2A57DEAA}" srcOrd="2" destOrd="0" presId="urn:microsoft.com/office/officeart/2005/8/layout/default"/>
    <dgm:cxn modelId="{E2036AB9-D383-441A-BE4D-D192C0ECF34C}" type="presParOf" srcId="{9BDC84D6-0FC3-4090-8FA9-4B194764DA10}" destId="{DE058F65-065A-4659-B14F-5AC3E39AA54C}" srcOrd="3" destOrd="0" presId="urn:microsoft.com/office/officeart/2005/8/layout/default"/>
    <dgm:cxn modelId="{5A7EE796-2FF4-433D-92FD-0F442382F76E}" type="presParOf" srcId="{9BDC84D6-0FC3-4090-8FA9-4B194764DA10}" destId="{8E26EB74-E1D6-429C-9491-9BDF54A7B83E}" srcOrd="4" destOrd="0" presId="urn:microsoft.com/office/officeart/2005/8/layout/default"/>
    <dgm:cxn modelId="{F232079F-7FD0-42F4-AE84-BDE440EB3424}" type="presParOf" srcId="{9BDC84D6-0FC3-4090-8FA9-4B194764DA10}" destId="{EDA6B971-2665-4289-A4C0-75809E3E9949}" srcOrd="5" destOrd="0" presId="urn:microsoft.com/office/officeart/2005/8/layout/default"/>
    <dgm:cxn modelId="{B13EBACA-8EC2-4550-948D-0159A15FEF89}" type="presParOf" srcId="{9BDC84D6-0FC3-4090-8FA9-4B194764DA10}" destId="{7CCA8C51-D5B4-4E40-B3A4-6705BAC93ECD}"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9B0FC43-7CEE-4447-99B8-F7A7669046C6}" type="doc">
      <dgm:prSet loTypeId="urn:microsoft.com/office/officeart/2005/8/layout/vProcess5" loCatId="process" qsTypeId="urn:microsoft.com/office/officeart/2005/8/quickstyle/simple3" qsCatId="simple" csTypeId="urn:microsoft.com/office/officeart/2005/8/colors/accent1_4" csCatId="accent1" phldr="1"/>
      <dgm:spPr/>
      <dgm:t>
        <a:bodyPr/>
        <a:lstStyle/>
        <a:p>
          <a:endParaRPr lang="es-CO"/>
        </a:p>
      </dgm:t>
    </dgm:pt>
    <dgm:pt modelId="{5938DE25-7C8B-4E0D-A6D7-D366103BE52E}">
      <dgm:prSet phldrT="[Texto]" custT="1"/>
      <dgm:spPr>
        <a:solidFill>
          <a:srgbClr val="142B48"/>
        </a:solidFill>
      </dgm:spPr>
      <dgm:t>
        <a:bodyPr/>
        <a:lstStyle/>
        <a:p>
          <a:r>
            <a:rPr lang="es-CO" sz="2000" dirty="0">
              <a:solidFill>
                <a:schemeClr val="bg1"/>
              </a:solidFill>
              <a:latin typeface="Montserrat" pitchFamily="2" charset="77"/>
            </a:rPr>
            <a:t>Concentraciones TGB y T4T aumentan en la semana 7 de gestación y alcanzan un pico aproximadamente en la semana 16, continuando elevadas durante todo el embarazo. </a:t>
          </a:r>
        </a:p>
        <a:p>
          <a:endParaRPr lang="es-CO" sz="2000" dirty="0">
            <a:solidFill>
              <a:schemeClr val="bg1"/>
            </a:solidFill>
            <a:latin typeface="Montserrat" pitchFamily="2" charset="77"/>
          </a:endParaRPr>
        </a:p>
      </dgm:t>
    </dgm:pt>
    <dgm:pt modelId="{B647CCBF-9684-45D0-B412-3FE04E4D5A1A}" type="parTrans" cxnId="{446AD667-AC9C-4D7B-BCEF-EAE24B5C3E6A}">
      <dgm:prSet/>
      <dgm:spPr/>
      <dgm:t>
        <a:bodyPr/>
        <a:lstStyle/>
        <a:p>
          <a:endParaRPr lang="es-CO"/>
        </a:p>
      </dgm:t>
    </dgm:pt>
    <dgm:pt modelId="{12BBD702-9109-4045-A30B-ACD851DE5A43}" type="sibTrans" cxnId="{446AD667-AC9C-4D7B-BCEF-EAE24B5C3E6A}">
      <dgm:prSet/>
      <dgm:spPr>
        <a:solidFill>
          <a:srgbClr val="00AAA7">
            <a:alpha val="90000"/>
          </a:srgbClr>
        </a:solidFill>
      </dgm:spPr>
      <dgm:t>
        <a:bodyPr/>
        <a:lstStyle/>
        <a:p>
          <a:endParaRPr lang="es-CO"/>
        </a:p>
      </dgm:t>
    </dgm:pt>
    <dgm:pt modelId="{11052CB6-F472-4DF7-AD20-AFBCCCBB33E3}">
      <dgm:prSet phldrT="[Texto]"/>
      <dgm:spPr>
        <a:solidFill>
          <a:srgbClr val="142B48"/>
        </a:solidFill>
      </dgm:spPr>
      <dgm:t>
        <a:bodyPr/>
        <a:lstStyle/>
        <a:p>
          <a:r>
            <a:rPr lang="es-CO" dirty="0">
              <a:solidFill>
                <a:schemeClr val="bg1"/>
              </a:solidFill>
              <a:latin typeface="Montserrat" pitchFamily="2" charset="77"/>
            </a:rPr>
            <a:t>En el primer trimestre, la HCG estimula directamente el receptor de TSH, aumentando la producción de hormonas tiroideas y dando como resultado una reducción posterior en la concentración sérica de TSH. </a:t>
          </a:r>
        </a:p>
      </dgm:t>
    </dgm:pt>
    <dgm:pt modelId="{8E8B409D-48F0-48C7-971C-27921B447E2E}" type="parTrans" cxnId="{A6916DD5-34E9-4763-849D-F2B007611890}">
      <dgm:prSet/>
      <dgm:spPr/>
      <dgm:t>
        <a:bodyPr/>
        <a:lstStyle/>
        <a:p>
          <a:endParaRPr lang="es-CO"/>
        </a:p>
      </dgm:t>
    </dgm:pt>
    <dgm:pt modelId="{A5211F86-313B-4126-A0A4-000D7382C95F}" type="sibTrans" cxnId="{A6916DD5-34E9-4763-849D-F2B007611890}">
      <dgm:prSet/>
      <dgm:spPr/>
      <dgm:t>
        <a:bodyPr/>
        <a:lstStyle/>
        <a:p>
          <a:endParaRPr lang="es-CO"/>
        </a:p>
      </dgm:t>
    </dgm:pt>
    <dgm:pt modelId="{44D9E629-E635-45B1-A8D6-D1FC21956E57}" type="pres">
      <dgm:prSet presAssocID="{F9B0FC43-7CEE-4447-99B8-F7A7669046C6}" presName="outerComposite" presStyleCnt="0">
        <dgm:presLayoutVars>
          <dgm:chMax val="5"/>
          <dgm:dir/>
          <dgm:resizeHandles val="exact"/>
        </dgm:presLayoutVars>
      </dgm:prSet>
      <dgm:spPr/>
    </dgm:pt>
    <dgm:pt modelId="{B66F603F-5140-466D-947E-2A7237B790B3}" type="pres">
      <dgm:prSet presAssocID="{F9B0FC43-7CEE-4447-99B8-F7A7669046C6}" presName="dummyMaxCanvas" presStyleCnt="0">
        <dgm:presLayoutVars/>
      </dgm:prSet>
      <dgm:spPr/>
    </dgm:pt>
    <dgm:pt modelId="{3E81E905-B1EC-4996-9F5C-C7EA3AD334A7}" type="pres">
      <dgm:prSet presAssocID="{F9B0FC43-7CEE-4447-99B8-F7A7669046C6}" presName="TwoNodes_1" presStyleLbl="node1" presStyleIdx="0" presStyleCnt="2" custScaleY="110723" custLinFactNeighborX="-963" custLinFactNeighborY="750">
        <dgm:presLayoutVars>
          <dgm:bulletEnabled val="1"/>
        </dgm:presLayoutVars>
      </dgm:prSet>
      <dgm:spPr/>
    </dgm:pt>
    <dgm:pt modelId="{9FC6B973-9C17-47E3-A9C5-C76A2411C727}" type="pres">
      <dgm:prSet presAssocID="{F9B0FC43-7CEE-4447-99B8-F7A7669046C6}" presName="TwoNodes_2" presStyleLbl="node1" presStyleIdx="1" presStyleCnt="2">
        <dgm:presLayoutVars>
          <dgm:bulletEnabled val="1"/>
        </dgm:presLayoutVars>
      </dgm:prSet>
      <dgm:spPr/>
    </dgm:pt>
    <dgm:pt modelId="{B8FF71AA-FCF7-4B29-9FE5-5946A5C64C77}" type="pres">
      <dgm:prSet presAssocID="{F9B0FC43-7CEE-4447-99B8-F7A7669046C6}" presName="TwoConn_1-2" presStyleLbl="fgAccFollowNode1" presStyleIdx="0" presStyleCnt="1">
        <dgm:presLayoutVars>
          <dgm:bulletEnabled val="1"/>
        </dgm:presLayoutVars>
      </dgm:prSet>
      <dgm:spPr/>
    </dgm:pt>
    <dgm:pt modelId="{FDEF1881-F112-4F78-A654-FA1FE95EBEA4}" type="pres">
      <dgm:prSet presAssocID="{F9B0FC43-7CEE-4447-99B8-F7A7669046C6}" presName="TwoNodes_1_text" presStyleLbl="node1" presStyleIdx="1" presStyleCnt="2">
        <dgm:presLayoutVars>
          <dgm:bulletEnabled val="1"/>
        </dgm:presLayoutVars>
      </dgm:prSet>
      <dgm:spPr/>
    </dgm:pt>
    <dgm:pt modelId="{878F1892-074A-4E50-A6ED-4FE8D7257A32}" type="pres">
      <dgm:prSet presAssocID="{F9B0FC43-7CEE-4447-99B8-F7A7669046C6}" presName="TwoNodes_2_text" presStyleLbl="node1" presStyleIdx="1" presStyleCnt="2">
        <dgm:presLayoutVars>
          <dgm:bulletEnabled val="1"/>
        </dgm:presLayoutVars>
      </dgm:prSet>
      <dgm:spPr/>
    </dgm:pt>
  </dgm:ptLst>
  <dgm:cxnLst>
    <dgm:cxn modelId="{C316062B-8F9A-4332-9073-6D766320D692}" type="presOf" srcId="{5938DE25-7C8B-4E0D-A6D7-D366103BE52E}" destId="{3E81E905-B1EC-4996-9F5C-C7EA3AD334A7}" srcOrd="0" destOrd="0" presId="urn:microsoft.com/office/officeart/2005/8/layout/vProcess5"/>
    <dgm:cxn modelId="{446AD667-AC9C-4D7B-BCEF-EAE24B5C3E6A}" srcId="{F9B0FC43-7CEE-4447-99B8-F7A7669046C6}" destId="{5938DE25-7C8B-4E0D-A6D7-D366103BE52E}" srcOrd="0" destOrd="0" parTransId="{B647CCBF-9684-45D0-B412-3FE04E4D5A1A}" sibTransId="{12BBD702-9109-4045-A30B-ACD851DE5A43}"/>
    <dgm:cxn modelId="{0EBBBF6D-A813-46DD-A4A6-60803DB8718A}" type="presOf" srcId="{12BBD702-9109-4045-A30B-ACD851DE5A43}" destId="{B8FF71AA-FCF7-4B29-9FE5-5946A5C64C77}" srcOrd="0" destOrd="0" presId="urn:microsoft.com/office/officeart/2005/8/layout/vProcess5"/>
    <dgm:cxn modelId="{C8758956-871C-4D78-A9B8-84B4DE87136A}" type="presOf" srcId="{5938DE25-7C8B-4E0D-A6D7-D366103BE52E}" destId="{FDEF1881-F112-4F78-A654-FA1FE95EBEA4}" srcOrd="1" destOrd="0" presId="urn:microsoft.com/office/officeart/2005/8/layout/vProcess5"/>
    <dgm:cxn modelId="{7848A9A8-9BD8-4FDC-B2DF-A05AC4024423}" type="presOf" srcId="{F9B0FC43-7CEE-4447-99B8-F7A7669046C6}" destId="{44D9E629-E635-45B1-A8D6-D1FC21956E57}" srcOrd="0" destOrd="0" presId="urn:microsoft.com/office/officeart/2005/8/layout/vProcess5"/>
    <dgm:cxn modelId="{923E54D4-B323-49FA-9477-D2ADB7DEB36F}" type="presOf" srcId="{11052CB6-F472-4DF7-AD20-AFBCCCBB33E3}" destId="{878F1892-074A-4E50-A6ED-4FE8D7257A32}" srcOrd="1" destOrd="0" presId="urn:microsoft.com/office/officeart/2005/8/layout/vProcess5"/>
    <dgm:cxn modelId="{A6916DD5-34E9-4763-849D-F2B007611890}" srcId="{F9B0FC43-7CEE-4447-99B8-F7A7669046C6}" destId="{11052CB6-F472-4DF7-AD20-AFBCCCBB33E3}" srcOrd="1" destOrd="0" parTransId="{8E8B409D-48F0-48C7-971C-27921B447E2E}" sibTransId="{A5211F86-313B-4126-A0A4-000D7382C95F}"/>
    <dgm:cxn modelId="{7C052EEE-4692-439B-B55B-57E87FB66F16}" type="presOf" srcId="{11052CB6-F472-4DF7-AD20-AFBCCCBB33E3}" destId="{9FC6B973-9C17-47E3-A9C5-C76A2411C727}" srcOrd="0" destOrd="0" presId="urn:microsoft.com/office/officeart/2005/8/layout/vProcess5"/>
    <dgm:cxn modelId="{89EF9211-C00F-4214-A1F0-1DAC791A0C5B}" type="presParOf" srcId="{44D9E629-E635-45B1-A8D6-D1FC21956E57}" destId="{B66F603F-5140-466D-947E-2A7237B790B3}" srcOrd="0" destOrd="0" presId="urn:microsoft.com/office/officeart/2005/8/layout/vProcess5"/>
    <dgm:cxn modelId="{F2A394CC-717C-41A5-BEB6-11A97590DDC6}" type="presParOf" srcId="{44D9E629-E635-45B1-A8D6-D1FC21956E57}" destId="{3E81E905-B1EC-4996-9F5C-C7EA3AD334A7}" srcOrd="1" destOrd="0" presId="urn:microsoft.com/office/officeart/2005/8/layout/vProcess5"/>
    <dgm:cxn modelId="{6A89374A-D7D3-4841-A47B-C7E9206CD9EC}" type="presParOf" srcId="{44D9E629-E635-45B1-A8D6-D1FC21956E57}" destId="{9FC6B973-9C17-47E3-A9C5-C76A2411C727}" srcOrd="2" destOrd="0" presId="urn:microsoft.com/office/officeart/2005/8/layout/vProcess5"/>
    <dgm:cxn modelId="{F7898EFA-D67D-4275-8D29-C3D371404722}" type="presParOf" srcId="{44D9E629-E635-45B1-A8D6-D1FC21956E57}" destId="{B8FF71AA-FCF7-4B29-9FE5-5946A5C64C77}" srcOrd="3" destOrd="0" presId="urn:microsoft.com/office/officeart/2005/8/layout/vProcess5"/>
    <dgm:cxn modelId="{18A9280D-DA76-4EB8-9CAA-A8AC7FA464BE}" type="presParOf" srcId="{44D9E629-E635-45B1-A8D6-D1FC21956E57}" destId="{FDEF1881-F112-4F78-A654-FA1FE95EBEA4}" srcOrd="4" destOrd="0" presId="urn:microsoft.com/office/officeart/2005/8/layout/vProcess5"/>
    <dgm:cxn modelId="{15A79D6D-F364-4C28-A67D-F8F8632AD735}" type="presParOf" srcId="{44D9E629-E635-45B1-A8D6-D1FC21956E57}" destId="{878F1892-074A-4E50-A6ED-4FE8D7257A32}" srcOrd="5"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23F65FB-6B00-4688-B428-A0B6C35ED897}" type="doc">
      <dgm:prSet loTypeId="urn:microsoft.com/office/officeart/2005/8/layout/hProcess9" loCatId="process" qsTypeId="urn:microsoft.com/office/officeart/2005/8/quickstyle/simple1" qsCatId="simple" csTypeId="urn:microsoft.com/office/officeart/2005/8/colors/accent1_2" csCatId="accent1" phldr="1"/>
      <dgm:spPr/>
    </dgm:pt>
    <dgm:pt modelId="{0D05D948-03C8-4E50-82F3-DFADEF45D812}">
      <dgm:prSet phldrT="[Texto]"/>
      <dgm:spPr>
        <a:solidFill>
          <a:srgbClr val="142B48"/>
        </a:solidFill>
      </dgm:spPr>
      <dgm:t>
        <a:bodyPr/>
        <a:lstStyle/>
        <a:p>
          <a:r>
            <a:rPr lang="es-CO" dirty="0">
              <a:latin typeface="Montserrat" pitchFamily="2" charset="77"/>
            </a:rPr>
            <a:t>1 trimestre: 15% niveles inferiores a 0.4 mUI/l.</a:t>
          </a:r>
        </a:p>
      </dgm:t>
    </dgm:pt>
    <dgm:pt modelId="{F65ED45F-D90D-46D6-BE71-E312F8807E8C}" type="parTrans" cxnId="{0DA2CC22-E46C-4D63-A8DA-38AEDC8CFDD0}">
      <dgm:prSet/>
      <dgm:spPr/>
      <dgm:t>
        <a:bodyPr/>
        <a:lstStyle/>
        <a:p>
          <a:endParaRPr lang="es-CO"/>
        </a:p>
      </dgm:t>
    </dgm:pt>
    <dgm:pt modelId="{90A64B39-6D76-4205-8EE8-19436F55DA8F}" type="sibTrans" cxnId="{0DA2CC22-E46C-4D63-A8DA-38AEDC8CFDD0}">
      <dgm:prSet/>
      <dgm:spPr/>
      <dgm:t>
        <a:bodyPr/>
        <a:lstStyle/>
        <a:p>
          <a:endParaRPr lang="es-CO"/>
        </a:p>
      </dgm:t>
    </dgm:pt>
    <dgm:pt modelId="{762BFB0E-78B2-4B17-9C12-9E0DACD6479A}">
      <dgm:prSet phldrT="[Texto]"/>
      <dgm:spPr>
        <a:solidFill>
          <a:srgbClr val="142B48"/>
        </a:solidFill>
      </dgm:spPr>
      <dgm:t>
        <a:bodyPr/>
        <a:lstStyle/>
        <a:p>
          <a:r>
            <a:rPr lang="es-CO" dirty="0">
              <a:latin typeface="Montserrat" pitchFamily="2" charset="77"/>
            </a:rPr>
            <a:t>2 trimestre: 10%.</a:t>
          </a:r>
        </a:p>
      </dgm:t>
    </dgm:pt>
    <dgm:pt modelId="{F0F387B0-5F13-45E1-83C9-D102DC76B5B6}" type="parTrans" cxnId="{CA9264FD-7712-4F48-ADD5-2646ADFF0C4B}">
      <dgm:prSet/>
      <dgm:spPr/>
      <dgm:t>
        <a:bodyPr/>
        <a:lstStyle/>
        <a:p>
          <a:endParaRPr lang="es-CO"/>
        </a:p>
      </dgm:t>
    </dgm:pt>
    <dgm:pt modelId="{0A952593-4CC9-47A6-94E8-F725977F631E}" type="sibTrans" cxnId="{CA9264FD-7712-4F48-ADD5-2646ADFF0C4B}">
      <dgm:prSet/>
      <dgm:spPr/>
      <dgm:t>
        <a:bodyPr/>
        <a:lstStyle/>
        <a:p>
          <a:endParaRPr lang="es-CO"/>
        </a:p>
      </dgm:t>
    </dgm:pt>
    <dgm:pt modelId="{2B5D75C5-C791-4854-8E36-CFFD3B333C8A}">
      <dgm:prSet phldrT="[Texto]"/>
      <dgm:spPr>
        <a:solidFill>
          <a:srgbClr val="142B48"/>
        </a:solidFill>
      </dgm:spPr>
      <dgm:t>
        <a:bodyPr/>
        <a:lstStyle/>
        <a:p>
          <a:r>
            <a:rPr lang="es-CO" dirty="0">
              <a:latin typeface="Montserrat" pitchFamily="2" charset="77"/>
            </a:rPr>
            <a:t>3 trimestre: 5%.</a:t>
          </a:r>
        </a:p>
      </dgm:t>
    </dgm:pt>
    <dgm:pt modelId="{358E48F3-2459-4349-82B5-57E80B5046C7}" type="parTrans" cxnId="{CA2D726E-D2B8-4FE0-816F-70723E473231}">
      <dgm:prSet/>
      <dgm:spPr/>
      <dgm:t>
        <a:bodyPr/>
        <a:lstStyle/>
        <a:p>
          <a:endParaRPr lang="es-CO"/>
        </a:p>
      </dgm:t>
    </dgm:pt>
    <dgm:pt modelId="{BA0B675B-5CFA-494A-A814-66FA6BCD6078}" type="sibTrans" cxnId="{CA2D726E-D2B8-4FE0-816F-70723E473231}">
      <dgm:prSet/>
      <dgm:spPr/>
      <dgm:t>
        <a:bodyPr/>
        <a:lstStyle/>
        <a:p>
          <a:endParaRPr lang="es-CO"/>
        </a:p>
      </dgm:t>
    </dgm:pt>
    <dgm:pt modelId="{7837D138-7E60-4A6F-B33C-A57D8E1BEA6B}" type="pres">
      <dgm:prSet presAssocID="{F23F65FB-6B00-4688-B428-A0B6C35ED897}" presName="CompostProcess" presStyleCnt="0">
        <dgm:presLayoutVars>
          <dgm:dir/>
          <dgm:resizeHandles val="exact"/>
        </dgm:presLayoutVars>
      </dgm:prSet>
      <dgm:spPr/>
    </dgm:pt>
    <dgm:pt modelId="{A24C66D8-BBB7-461B-972C-C0EA22514DA3}" type="pres">
      <dgm:prSet presAssocID="{F23F65FB-6B00-4688-B428-A0B6C35ED897}" presName="arrow" presStyleLbl="bgShp" presStyleIdx="0" presStyleCnt="1"/>
      <dgm:spPr>
        <a:solidFill>
          <a:srgbClr val="00AAA7"/>
        </a:solidFill>
      </dgm:spPr>
    </dgm:pt>
    <dgm:pt modelId="{34A7DD82-C823-40B3-9526-9F311482D93D}" type="pres">
      <dgm:prSet presAssocID="{F23F65FB-6B00-4688-B428-A0B6C35ED897}" presName="linearProcess" presStyleCnt="0"/>
      <dgm:spPr/>
    </dgm:pt>
    <dgm:pt modelId="{274190E5-E44B-4EE8-B38A-245D46D261DB}" type="pres">
      <dgm:prSet presAssocID="{0D05D948-03C8-4E50-82F3-DFADEF45D812}" presName="textNode" presStyleLbl="node1" presStyleIdx="0" presStyleCnt="3">
        <dgm:presLayoutVars>
          <dgm:bulletEnabled val="1"/>
        </dgm:presLayoutVars>
      </dgm:prSet>
      <dgm:spPr/>
    </dgm:pt>
    <dgm:pt modelId="{C8003662-8F2C-41BE-AFCF-E6ECB327FA15}" type="pres">
      <dgm:prSet presAssocID="{90A64B39-6D76-4205-8EE8-19436F55DA8F}" presName="sibTrans" presStyleCnt="0"/>
      <dgm:spPr/>
    </dgm:pt>
    <dgm:pt modelId="{1FE3F803-F7D5-45B7-B920-6A918D1DC833}" type="pres">
      <dgm:prSet presAssocID="{762BFB0E-78B2-4B17-9C12-9E0DACD6479A}" presName="textNode" presStyleLbl="node1" presStyleIdx="1" presStyleCnt="3">
        <dgm:presLayoutVars>
          <dgm:bulletEnabled val="1"/>
        </dgm:presLayoutVars>
      </dgm:prSet>
      <dgm:spPr/>
    </dgm:pt>
    <dgm:pt modelId="{A2C9DC31-FD90-45E8-A126-AACF71393AA6}" type="pres">
      <dgm:prSet presAssocID="{0A952593-4CC9-47A6-94E8-F725977F631E}" presName="sibTrans" presStyleCnt="0"/>
      <dgm:spPr/>
    </dgm:pt>
    <dgm:pt modelId="{9C3EEE6C-88A6-4436-BF93-60B4359D1318}" type="pres">
      <dgm:prSet presAssocID="{2B5D75C5-C791-4854-8E36-CFFD3B333C8A}" presName="textNode" presStyleLbl="node1" presStyleIdx="2" presStyleCnt="3">
        <dgm:presLayoutVars>
          <dgm:bulletEnabled val="1"/>
        </dgm:presLayoutVars>
      </dgm:prSet>
      <dgm:spPr/>
    </dgm:pt>
  </dgm:ptLst>
  <dgm:cxnLst>
    <dgm:cxn modelId="{0DA2CC22-E46C-4D63-A8DA-38AEDC8CFDD0}" srcId="{F23F65FB-6B00-4688-B428-A0B6C35ED897}" destId="{0D05D948-03C8-4E50-82F3-DFADEF45D812}" srcOrd="0" destOrd="0" parTransId="{F65ED45F-D90D-46D6-BE71-E312F8807E8C}" sibTransId="{90A64B39-6D76-4205-8EE8-19436F55DA8F}"/>
    <dgm:cxn modelId="{7E905D5D-1D9E-4E81-935E-CA90B67FD59E}" type="presOf" srcId="{762BFB0E-78B2-4B17-9C12-9E0DACD6479A}" destId="{1FE3F803-F7D5-45B7-B920-6A918D1DC833}" srcOrd="0" destOrd="0" presId="urn:microsoft.com/office/officeart/2005/8/layout/hProcess9"/>
    <dgm:cxn modelId="{28491364-4BFD-4294-93A0-7BD15CB71600}" type="presOf" srcId="{F23F65FB-6B00-4688-B428-A0B6C35ED897}" destId="{7837D138-7E60-4A6F-B33C-A57D8E1BEA6B}" srcOrd="0" destOrd="0" presId="urn:microsoft.com/office/officeart/2005/8/layout/hProcess9"/>
    <dgm:cxn modelId="{CA2D726E-D2B8-4FE0-816F-70723E473231}" srcId="{F23F65FB-6B00-4688-B428-A0B6C35ED897}" destId="{2B5D75C5-C791-4854-8E36-CFFD3B333C8A}" srcOrd="2" destOrd="0" parTransId="{358E48F3-2459-4349-82B5-57E80B5046C7}" sibTransId="{BA0B675B-5CFA-494A-A814-66FA6BCD6078}"/>
    <dgm:cxn modelId="{1CA055A7-4618-4788-974A-911D255E1F73}" type="presOf" srcId="{0D05D948-03C8-4E50-82F3-DFADEF45D812}" destId="{274190E5-E44B-4EE8-B38A-245D46D261DB}" srcOrd="0" destOrd="0" presId="urn:microsoft.com/office/officeart/2005/8/layout/hProcess9"/>
    <dgm:cxn modelId="{41103AB2-71A3-455A-86E5-61CF086A3B4B}" type="presOf" srcId="{2B5D75C5-C791-4854-8E36-CFFD3B333C8A}" destId="{9C3EEE6C-88A6-4436-BF93-60B4359D1318}" srcOrd="0" destOrd="0" presId="urn:microsoft.com/office/officeart/2005/8/layout/hProcess9"/>
    <dgm:cxn modelId="{CA9264FD-7712-4F48-ADD5-2646ADFF0C4B}" srcId="{F23F65FB-6B00-4688-B428-A0B6C35ED897}" destId="{762BFB0E-78B2-4B17-9C12-9E0DACD6479A}" srcOrd="1" destOrd="0" parTransId="{F0F387B0-5F13-45E1-83C9-D102DC76B5B6}" sibTransId="{0A952593-4CC9-47A6-94E8-F725977F631E}"/>
    <dgm:cxn modelId="{235F2DE5-EFB0-4F83-BF44-C22C96600875}" type="presParOf" srcId="{7837D138-7E60-4A6F-B33C-A57D8E1BEA6B}" destId="{A24C66D8-BBB7-461B-972C-C0EA22514DA3}" srcOrd="0" destOrd="0" presId="urn:microsoft.com/office/officeart/2005/8/layout/hProcess9"/>
    <dgm:cxn modelId="{BD474F12-A803-4AE3-8A88-0166C6FFEBC3}" type="presParOf" srcId="{7837D138-7E60-4A6F-B33C-A57D8E1BEA6B}" destId="{34A7DD82-C823-40B3-9526-9F311482D93D}" srcOrd="1" destOrd="0" presId="urn:microsoft.com/office/officeart/2005/8/layout/hProcess9"/>
    <dgm:cxn modelId="{1F0EA197-AC4F-413A-B201-1069380A6DA1}" type="presParOf" srcId="{34A7DD82-C823-40B3-9526-9F311482D93D}" destId="{274190E5-E44B-4EE8-B38A-245D46D261DB}" srcOrd="0" destOrd="0" presId="urn:microsoft.com/office/officeart/2005/8/layout/hProcess9"/>
    <dgm:cxn modelId="{2552D9E6-EB6B-4FB0-A057-007C32DF0F19}" type="presParOf" srcId="{34A7DD82-C823-40B3-9526-9F311482D93D}" destId="{C8003662-8F2C-41BE-AFCF-E6ECB327FA15}" srcOrd="1" destOrd="0" presId="urn:microsoft.com/office/officeart/2005/8/layout/hProcess9"/>
    <dgm:cxn modelId="{FC091052-A2E1-47CF-9F72-32BD67DF2C80}" type="presParOf" srcId="{34A7DD82-C823-40B3-9526-9F311482D93D}" destId="{1FE3F803-F7D5-45B7-B920-6A918D1DC833}" srcOrd="2" destOrd="0" presId="urn:microsoft.com/office/officeart/2005/8/layout/hProcess9"/>
    <dgm:cxn modelId="{710A4BA8-F673-4AA4-A703-DCC554FDFC6F}" type="presParOf" srcId="{34A7DD82-C823-40B3-9526-9F311482D93D}" destId="{A2C9DC31-FD90-45E8-A126-AACF71393AA6}" srcOrd="3" destOrd="0" presId="urn:microsoft.com/office/officeart/2005/8/layout/hProcess9"/>
    <dgm:cxn modelId="{AB227272-5F76-4AC8-BB36-3C2BADC04D3D}" type="presParOf" srcId="{34A7DD82-C823-40B3-9526-9F311482D93D}" destId="{9C3EEE6C-88A6-4436-BF93-60B4359D1318}"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55A2A51-FF0D-4526-8642-AFB9D3AABB58}" type="doc">
      <dgm:prSet loTypeId="urn:microsoft.com/office/officeart/2005/8/layout/default" loCatId="list" qsTypeId="urn:microsoft.com/office/officeart/2005/8/quickstyle/simple1" qsCatId="simple" csTypeId="urn:microsoft.com/office/officeart/2005/8/colors/accent1_5" csCatId="accent1" phldr="1"/>
      <dgm:spPr/>
      <dgm:t>
        <a:bodyPr/>
        <a:lstStyle/>
        <a:p>
          <a:endParaRPr lang="es-CO"/>
        </a:p>
      </dgm:t>
    </dgm:pt>
    <dgm:pt modelId="{A6C53DDC-F58C-4302-A3F6-87BB44D45F25}">
      <dgm:prSet phldrT="[Texto]" custT="1"/>
      <dgm:spPr>
        <a:solidFill>
          <a:srgbClr val="142B48"/>
        </a:solidFill>
      </dgm:spPr>
      <dgm:t>
        <a:bodyPr/>
        <a:lstStyle/>
        <a:p>
          <a:r>
            <a:rPr lang="es-CO" sz="2000" dirty="0">
              <a:latin typeface="Montserrat" pitchFamily="2" charset="77"/>
            </a:rPr>
            <a:t>Debe aplicarse a partir del primer trimestre tardío (semanas 7 a 12).</a:t>
          </a:r>
        </a:p>
      </dgm:t>
    </dgm:pt>
    <dgm:pt modelId="{926D2802-E939-4EE7-9032-C388130440C2}" type="parTrans" cxnId="{9685ED6A-4D66-4D48-BD30-188ED290CF5B}">
      <dgm:prSet/>
      <dgm:spPr/>
      <dgm:t>
        <a:bodyPr/>
        <a:lstStyle/>
        <a:p>
          <a:endParaRPr lang="es-CO" sz="2000"/>
        </a:p>
      </dgm:t>
    </dgm:pt>
    <dgm:pt modelId="{9A7675DD-9B78-48B9-8A37-36CF396F311F}" type="sibTrans" cxnId="{9685ED6A-4D66-4D48-BD30-188ED290CF5B}">
      <dgm:prSet/>
      <dgm:spPr/>
      <dgm:t>
        <a:bodyPr/>
        <a:lstStyle/>
        <a:p>
          <a:endParaRPr lang="es-CO" sz="2000"/>
        </a:p>
      </dgm:t>
    </dgm:pt>
    <dgm:pt modelId="{604E3EF4-80E7-4488-AE8F-DB13A8FE4AE2}">
      <dgm:prSet phldrT="[Texto]" custT="1"/>
      <dgm:spPr>
        <a:solidFill>
          <a:srgbClr val="142B48"/>
        </a:solidFill>
      </dgm:spPr>
      <dgm:t>
        <a:bodyPr/>
        <a:lstStyle/>
        <a:p>
          <a:r>
            <a:rPr lang="es-CO" sz="2000" dirty="0">
              <a:latin typeface="Montserrat" pitchFamily="2" charset="77"/>
            </a:rPr>
            <a:t>Retorno gradual hacia el rango no embarazado en el segundo y tercer trimestres.</a:t>
          </a:r>
        </a:p>
      </dgm:t>
    </dgm:pt>
    <dgm:pt modelId="{E4385676-C258-481D-BA61-1B0D959285C9}" type="parTrans" cxnId="{E5C9BE6A-444B-4D8E-A193-CFA7ABB2F97D}">
      <dgm:prSet/>
      <dgm:spPr/>
      <dgm:t>
        <a:bodyPr/>
        <a:lstStyle/>
        <a:p>
          <a:endParaRPr lang="es-CO" sz="2000"/>
        </a:p>
      </dgm:t>
    </dgm:pt>
    <dgm:pt modelId="{FB611EC1-FC02-4278-B32C-04B05EE39208}" type="sibTrans" cxnId="{E5C9BE6A-444B-4D8E-A193-CFA7ABB2F97D}">
      <dgm:prSet/>
      <dgm:spPr/>
      <dgm:t>
        <a:bodyPr/>
        <a:lstStyle/>
        <a:p>
          <a:endParaRPr lang="es-CO" sz="2000"/>
        </a:p>
      </dgm:t>
    </dgm:pt>
    <dgm:pt modelId="{1AA08F64-4BB8-4CDB-810C-2A88CABA0F9F}">
      <dgm:prSet phldrT="[Texto]" custT="1"/>
      <dgm:spPr>
        <a:solidFill>
          <a:srgbClr val="142B48"/>
        </a:solidFill>
      </dgm:spPr>
      <dgm:t>
        <a:bodyPr/>
        <a:lstStyle/>
        <a:p>
          <a:r>
            <a:rPr lang="es-CO" sz="2000" dirty="0">
              <a:latin typeface="Montserrat" pitchFamily="2" charset="77"/>
            </a:rPr>
            <a:t>Tener en cuenta: las concentraciones de HCG son más altas en embarazos múltiples que en embarazos únicos, el cambio descendente en el intervalo de referencia de TSH es mayor en embarazos gemelares.</a:t>
          </a:r>
        </a:p>
      </dgm:t>
    </dgm:pt>
    <dgm:pt modelId="{FD4FD318-34A2-4831-97F2-48D081CD53C1}" type="parTrans" cxnId="{96B86705-71BB-4F02-873F-0B9D6D903E3D}">
      <dgm:prSet/>
      <dgm:spPr/>
      <dgm:t>
        <a:bodyPr/>
        <a:lstStyle/>
        <a:p>
          <a:endParaRPr lang="es-CO" sz="2000"/>
        </a:p>
      </dgm:t>
    </dgm:pt>
    <dgm:pt modelId="{48325344-F8FA-4BA0-B732-42FDA6286955}" type="sibTrans" cxnId="{96B86705-71BB-4F02-873F-0B9D6D903E3D}">
      <dgm:prSet/>
      <dgm:spPr/>
      <dgm:t>
        <a:bodyPr/>
        <a:lstStyle/>
        <a:p>
          <a:endParaRPr lang="es-CO" sz="2000"/>
        </a:p>
      </dgm:t>
    </dgm:pt>
    <dgm:pt modelId="{EE288556-3F13-4175-BEA6-8023A39E7B72}" type="pres">
      <dgm:prSet presAssocID="{655A2A51-FF0D-4526-8642-AFB9D3AABB58}" presName="diagram" presStyleCnt="0">
        <dgm:presLayoutVars>
          <dgm:dir/>
          <dgm:resizeHandles val="exact"/>
        </dgm:presLayoutVars>
      </dgm:prSet>
      <dgm:spPr/>
    </dgm:pt>
    <dgm:pt modelId="{34AD0921-9F9D-4F29-AC8B-DECA0FCBE477}" type="pres">
      <dgm:prSet presAssocID="{A6C53DDC-F58C-4302-A3F6-87BB44D45F25}" presName="node" presStyleLbl="node1" presStyleIdx="0" presStyleCnt="3" custScaleX="116479">
        <dgm:presLayoutVars>
          <dgm:bulletEnabled val="1"/>
        </dgm:presLayoutVars>
      </dgm:prSet>
      <dgm:spPr/>
    </dgm:pt>
    <dgm:pt modelId="{16F4F411-6DD3-41A8-AA12-CE70D2E07721}" type="pres">
      <dgm:prSet presAssocID="{9A7675DD-9B78-48B9-8A37-36CF396F311F}" presName="sibTrans" presStyleCnt="0"/>
      <dgm:spPr/>
    </dgm:pt>
    <dgm:pt modelId="{90DD83E4-70FB-4AE1-AC5C-78F0D315746E}" type="pres">
      <dgm:prSet presAssocID="{604E3EF4-80E7-4488-AE8F-DB13A8FE4AE2}" presName="node" presStyleLbl="node1" presStyleIdx="1" presStyleCnt="3" custScaleX="116479">
        <dgm:presLayoutVars>
          <dgm:bulletEnabled val="1"/>
        </dgm:presLayoutVars>
      </dgm:prSet>
      <dgm:spPr/>
    </dgm:pt>
    <dgm:pt modelId="{089EDC5A-CA11-4913-86B4-F69C12FA2BB8}" type="pres">
      <dgm:prSet presAssocID="{FB611EC1-FC02-4278-B32C-04B05EE39208}" presName="sibTrans" presStyleCnt="0"/>
      <dgm:spPr/>
    </dgm:pt>
    <dgm:pt modelId="{441005E5-FA97-4C9B-8A2E-8D514C5D6C45}" type="pres">
      <dgm:prSet presAssocID="{1AA08F64-4BB8-4CDB-810C-2A88CABA0F9F}" presName="node" presStyleLbl="node1" presStyleIdx="2" presStyleCnt="3" custScaleX="116479" custLinFactNeighborX="0" custLinFactNeighborY="15279">
        <dgm:presLayoutVars>
          <dgm:bulletEnabled val="1"/>
        </dgm:presLayoutVars>
      </dgm:prSet>
      <dgm:spPr/>
    </dgm:pt>
  </dgm:ptLst>
  <dgm:cxnLst>
    <dgm:cxn modelId="{96B86705-71BB-4F02-873F-0B9D6D903E3D}" srcId="{655A2A51-FF0D-4526-8642-AFB9D3AABB58}" destId="{1AA08F64-4BB8-4CDB-810C-2A88CABA0F9F}" srcOrd="2" destOrd="0" parTransId="{FD4FD318-34A2-4831-97F2-48D081CD53C1}" sibTransId="{48325344-F8FA-4BA0-B732-42FDA6286955}"/>
    <dgm:cxn modelId="{AA63EC18-F8B9-4E4E-85D6-D4C405333B97}" type="presOf" srcId="{655A2A51-FF0D-4526-8642-AFB9D3AABB58}" destId="{EE288556-3F13-4175-BEA6-8023A39E7B72}" srcOrd="0" destOrd="0" presId="urn:microsoft.com/office/officeart/2005/8/layout/default"/>
    <dgm:cxn modelId="{9DD31126-FEC3-4504-BF5E-5FE882D3B7BF}" type="presOf" srcId="{A6C53DDC-F58C-4302-A3F6-87BB44D45F25}" destId="{34AD0921-9F9D-4F29-AC8B-DECA0FCBE477}" srcOrd="0" destOrd="0" presId="urn:microsoft.com/office/officeart/2005/8/layout/default"/>
    <dgm:cxn modelId="{BEF09B32-D545-4866-8F02-F99BE57C26AC}" type="presOf" srcId="{1AA08F64-4BB8-4CDB-810C-2A88CABA0F9F}" destId="{441005E5-FA97-4C9B-8A2E-8D514C5D6C45}" srcOrd="0" destOrd="0" presId="urn:microsoft.com/office/officeart/2005/8/layout/default"/>
    <dgm:cxn modelId="{E5C9BE6A-444B-4D8E-A193-CFA7ABB2F97D}" srcId="{655A2A51-FF0D-4526-8642-AFB9D3AABB58}" destId="{604E3EF4-80E7-4488-AE8F-DB13A8FE4AE2}" srcOrd="1" destOrd="0" parTransId="{E4385676-C258-481D-BA61-1B0D959285C9}" sibTransId="{FB611EC1-FC02-4278-B32C-04B05EE39208}"/>
    <dgm:cxn modelId="{9685ED6A-4D66-4D48-BD30-188ED290CF5B}" srcId="{655A2A51-FF0D-4526-8642-AFB9D3AABB58}" destId="{A6C53DDC-F58C-4302-A3F6-87BB44D45F25}" srcOrd="0" destOrd="0" parTransId="{926D2802-E939-4EE7-9032-C388130440C2}" sibTransId="{9A7675DD-9B78-48B9-8A37-36CF396F311F}"/>
    <dgm:cxn modelId="{6C28E59D-946B-4A6D-8EC2-6B5C89175771}" type="presOf" srcId="{604E3EF4-80E7-4488-AE8F-DB13A8FE4AE2}" destId="{90DD83E4-70FB-4AE1-AC5C-78F0D315746E}" srcOrd="0" destOrd="0" presId="urn:microsoft.com/office/officeart/2005/8/layout/default"/>
    <dgm:cxn modelId="{58281167-9F84-486C-8F99-B36C6B279C60}" type="presParOf" srcId="{EE288556-3F13-4175-BEA6-8023A39E7B72}" destId="{34AD0921-9F9D-4F29-AC8B-DECA0FCBE477}" srcOrd="0" destOrd="0" presId="urn:microsoft.com/office/officeart/2005/8/layout/default"/>
    <dgm:cxn modelId="{876B6976-882D-470C-8F30-4973C1F36EA7}" type="presParOf" srcId="{EE288556-3F13-4175-BEA6-8023A39E7B72}" destId="{16F4F411-6DD3-41A8-AA12-CE70D2E07721}" srcOrd="1" destOrd="0" presId="urn:microsoft.com/office/officeart/2005/8/layout/default"/>
    <dgm:cxn modelId="{E2FFC385-471E-494B-BABD-3882493B3996}" type="presParOf" srcId="{EE288556-3F13-4175-BEA6-8023A39E7B72}" destId="{90DD83E4-70FB-4AE1-AC5C-78F0D315746E}" srcOrd="2" destOrd="0" presId="urn:microsoft.com/office/officeart/2005/8/layout/default"/>
    <dgm:cxn modelId="{10444618-47D5-4695-8494-304F1D26A673}" type="presParOf" srcId="{EE288556-3F13-4175-BEA6-8023A39E7B72}" destId="{089EDC5A-CA11-4913-86B4-F69C12FA2BB8}" srcOrd="3" destOrd="0" presId="urn:microsoft.com/office/officeart/2005/8/layout/default"/>
    <dgm:cxn modelId="{162D3363-5366-4590-A59A-3942A15E30B3}" type="presParOf" srcId="{EE288556-3F13-4175-BEA6-8023A39E7B72}" destId="{441005E5-FA97-4C9B-8A2E-8D514C5D6C45}"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024984F-743E-4262-B474-D30CA4B378C2}" type="doc">
      <dgm:prSet loTypeId="urn:microsoft.com/office/officeart/2005/8/layout/hProcess9" loCatId="process" qsTypeId="urn:microsoft.com/office/officeart/2005/8/quickstyle/simple4" qsCatId="simple" csTypeId="urn:microsoft.com/office/officeart/2005/8/colors/accent1_4" csCatId="accent1" phldr="1"/>
      <dgm:spPr/>
    </dgm:pt>
    <dgm:pt modelId="{CC25863C-4ECD-44D9-84D4-918E2C213043}">
      <dgm:prSet phldrT="[Texto]"/>
      <dgm:spPr>
        <a:solidFill>
          <a:srgbClr val="152B48"/>
        </a:solidFill>
      </dgm:spPr>
      <dgm:t>
        <a:bodyPr/>
        <a:lstStyle/>
        <a:p>
          <a:r>
            <a:rPr lang="es-CO" dirty="0">
              <a:latin typeface="Montserrat" pitchFamily="2" charset="77"/>
            </a:rPr>
            <a:t>Se puede calcular una determinación de rango superior clínicamente aceptable cambiando el límite de no embarazo un 50% más alto. </a:t>
          </a:r>
        </a:p>
      </dgm:t>
    </dgm:pt>
    <dgm:pt modelId="{E58E1A8D-73D0-4DDA-A378-A6752723D12F}" type="parTrans" cxnId="{FA42591E-4AC1-4BF0-8D30-4CAB2617E47E}">
      <dgm:prSet/>
      <dgm:spPr/>
      <dgm:t>
        <a:bodyPr/>
        <a:lstStyle/>
        <a:p>
          <a:endParaRPr lang="es-CO"/>
        </a:p>
      </dgm:t>
    </dgm:pt>
    <dgm:pt modelId="{4514DCC8-E451-4FAB-A4D0-24D8D800D3A3}" type="sibTrans" cxnId="{FA42591E-4AC1-4BF0-8D30-4CAB2617E47E}">
      <dgm:prSet/>
      <dgm:spPr/>
      <dgm:t>
        <a:bodyPr/>
        <a:lstStyle/>
        <a:p>
          <a:endParaRPr lang="es-CO"/>
        </a:p>
      </dgm:t>
    </dgm:pt>
    <dgm:pt modelId="{59E508A8-D595-486D-95F7-275549C69778}">
      <dgm:prSet phldrT="[Texto]"/>
      <dgm:spPr>
        <a:solidFill>
          <a:srgbClr val="152B48"/>
        </a:solidFill>
      </dgm:spPr>
      <dgm:t>
        <a:bodyPr/>
        <a:lstStyle/>
        <a:p>
          <a:r>
            <a:rPr lang="es-CO" dirty="0">
              <a:latin typeface="Montserrat" pitchFamily="2" charset="77"/>
            </a:rPr>
            <a:t>Solo se puede usar después de la semana 16 de embarazo. </a:t>
          </a:r>
        </a:p>
      </dgm:t>
    </dgm:pt>
    <dgm:pt modelId="{B9CE6734-5BE4-4B26-8D8A-EDD78D9895BB}" type="parTrans" cxnId="{BEA820F2-AAF7-46DA-A49D-1EBCE4E6D1DA}">
      <dgm:prSet/>
      <dgm:spPr/>
      <dgm:t>
        <a:bodyPr/>
        <a:lstStyle/>
        <a:p>
          <a:endParaRPr lang="es-CO"/>
        </a:p>
      </dgm:t>
    </dgm:pt>
    <dgm:pt modelId="{7144A40F-E97A-4BB9-87A3-80F2955B6039}" type="sibTrans" cxnId="{BEA820F2-AAF7-46DA-A49D-1EBCE4E6D1DA}">
      <dgm:prSet/>
      <dgm:spPr/>
      <dgm:t>
        <a:bodyPr/>
        <a:lstStyle/>
        <a:p>
          <a:endParaRPr lang="es-CO"/>
        </a:p>
      </dgm:t>
    </dgm:pt>
    <dgm:pt modelId="{90BA6CA2-9891-42B7-B399-1A4991F98EAB}">
      <dgm:prSet phldrT="[Texto]"/>
      <dgm:spPr>
        <a:solidFill>
          <a:srgbClr val="152B48"/>
        </a:solidFill>
      </dgm:spPr>
      <dgm:t>
        <a:bodyPr/>
        <a:lstStyle/>
        <a:p>
          <a:r>
            <a:rPr lang="es-CO" dirty="0">
              <a:latin typeface="Montserrat" pitchFamily="2" charset="77"/>
            </a:rPr>
            <a:t>Medición de T4 antes de ese momento </a:t>
          </a:r>
          <a:r>
            <a:rPr lang="es-CO" dirty="0">
              <a:latin typeface="Montserrat" pitchFamily="2" charset="77"/>
              <a:sym typeface="Wingdings" panose="05000000000000000000" pitchFamily="2" charset="2"/>
            </a:rPr>
            <a:t> r</a:t>
          </a:r>
          <a:r>
            <a:rPr lang="es-CO" dirty="0">
              <a:latin typeface="Montserrat" pitchFamily="2" charset="77"/>
            </a:rPr>
            <a:t>ango de referencia superior </a:t>
          </a:r>
          <a:r>
            <a:rPr lang="es-CO" dirty="0">
              <a:latin typeface="Montserrat" pitchFamily="2" charset="77"/>
              <a:sym typeface="Wingdings" panose="05000000000000000000" pitchFamily="2" charset="2"/>
            </a:rPr>
            <a:t> a</a:t>
          </a:r>
          <a:r>
            <a:rPr lang="es-CO" dirty="0">
              <a:latin typeface="Montserrat" pitchFamily="2" charset="77"/>
            </a:rPr>
            <a:t>umentar el límite de referencia superior no embarazada en un 5% por semana, comenzando con la semana 7.</a:t>
          </a:r>
        </a:p>
      </dgm:t>
    </dgm:pt>
    <dgm:pt modelId="{72504D02-38EE-47B1-BDC6-33786EBAECC7}" type="parTrans" cxnId="{E8902E3B-B50C-451A-91D7-8F6C46081127}">
      <dgm:prSet/>
      <dgm:spPr/>
      <dgm:t>
        <a:bodyPr/>
        <a:lstStyle/>
        <a:p>
          <a:endParaRPr lang="es-CO"/>
        </a:p>
      </dgm:t>
    </dgm:pt>
    <dgm:pt modelId="{F184FD72-E5B8-47C7-8C3C-78749D031AFC}" type="sibTrans" cxnId="{E8902E3B-B50C-451A-91D7-8F6C46081127}">
      <dgm:prSet/>
      <dgm:spPr/>
      <dgm:t>
        <a:bodyPr/>
        <a:lstStyle/>
        <a:p>
          <a:endParaRPr lang="es-CO"/>
        </a:p>
      </dgm:t>
    </dgm:pt>
    <dgm:pt modelId="{E3B0665D-472A-4D12-BCFD-100A5C79EA4B}" type="pres">
      <dgm:prSet presAssocID="{B024984F-743E-4262-B474-D30CA4B378C2}" presName="CompostProcess" presStyleCnt="0">
        <dgm:presLayoutVars>
          <dgm:dir/>
          <dgm:resizeHandles val="exact"/>
        </dgm:presLayoutVars>
      </dgm:prSet>
      <dgm:spPr/>
    </dgm:pt>
    <dgm:pt modelId="{66659590-CEB0-401B-86C8-3E323DB2BCE5}" type="pres">
      <dgm:prSet presAssocID="{B024984F-743E-4262-B474-D30CA4B378C2}" presName="arrow" presStyleLbl="bgShp" presStyleIdx="0" presStyleCnt="1"/>
      <dgm:spPr>
        <a:solidFill>
          <a:srgbClr val="00AAA7"/>
        </a:solidFill>
      </dgm:spPr>
    </dgm:pt>
    <dgm:pt modelId="{804844BC-1A87-4354-804E-5338340494A1}" type="pres">
      <dgm:prSet presAssocID="{B024984F-743E-4262-B474-D30CA4B378C2}" presName="linearProcess" presStyleCnt="0"/>
      <dgm:spPr/>
    </dgm:pt>
    <dgm:pt modelId="{D4D865B9-0E67-4891-A11F-ECCF1942299E}" type="pres">
      <dgm:prSet presAssocID="{CC25863C-4ECD-44D9-84D4-918E2C213043}" presName="textNode" presStyleLbl="node1" presStyleIdx="0" presStyleCnt="3">
        <dgm:presLayoutVars>
          <dgm:bulletEnabled val="1"/>
        </dgm:presLayoutVars>
      </dgm:prSet>
      <dgm:spPr/>
    </dgm:pt>
    <dgm:pt modelId="{9C54A921-13D8-40DA-BBDD-8E774CC822C1}" type="pres">
      <dgm:prSet presAssocID="{4514DCC8-E451-4FAB-A4D0-24D8D800D3A3}" presName="sibTrans" presStyleCnt="0"/>
      <dgm:spPr/>
    </dgm:pt>
    <dgm:pt modelId="{850EB604-B5D2-477B-AB37-30CDD18F3142}" type="pres">
      <dgm:prSet presAssocID="{59E508A8-D595-486D-95F7-275549C69778}" presName="textNode" presStyleLbl="node1" presStyleIdx="1" presStyleCnt="3">
        <dgm:presLayoutVars>
          <dgm:bulletEnabled val="1"/>
        </dgm:presLayoutVars>
      </dgm:prSet>
      <dgm:spPr/>
    </dgm:pt>
    <dgm:pt modelId="{67211ED6-84F3-4074-9528-F575BA572D08}" type="pres">
      <dgm:prSet presAssocID="{7144A40F-E97A-4BB9-87A3-80F2955B6039}" presName="sibTrans" presStyleCnt="0"/>
      <dgm:spPr/>
    </dgm:pt>
    <dgm:pt modelId="{F633F190-328A-4BF0-B859-6DB449DCB98F}" type="pres">
      <dgm:prSet presAssocID="{90BA6CA2-9891-42B7-B399-1A4991F98EAB}" presName="textNode" presStyleLbl="node1" presStyleIdx="2" presStyleCnt="3">
        <dgm:presLayoutVars>
          <dgm:bulletEnabled val="1"/>
        </dgm:presLayoutVars>
      </dgm:prSet>
      <dgm:spPr/>
    </dgm:pt>
  </dgm:ptLst>
  <dgm:cxnLst>
    <dgm:cxn modelId="{8363EF19-A181-4D7D-8ABF-1475DAE0F966}" type="presOf" srcId="{59E508A8-D595-486D-95F7-275549C69778}" destId="{850EB604-B5D2-477B-AB37-30CDD18F3142}" srcOrd="0" destOrd="0" presId="urn:microsoft.com/office/officeart/2005/8/layout/hProcess9"/>
    <dgm:cxn modelId="{FA42591E-4AC1-4BF0-8D30-4CAB2617E47E}" srcId="{B024984F-743E-4262-B474-D30CA4B378C2}" destId="{CC25863C-4ECD-44D9-84D4-918E2C213043}" srcOrd="0" destOrd="0" parTransId="{E58E1A8D-73D0-4DDA-A378-A6752723D12F}" sibTransId="{4514DCC8-E451-4FAB-A4D0-24D8D800D3A3}"/>
    <dgm:cxn modelId="{E8902E3B-B50C-451A-91D7-8F6C46081127}" srcId="{B024984F-743E-4262-B474-D30CA4B378C2}" destId="{90BA6CA2-9891-42B7-B399-1A4991F98EAB}" srcOrd="2" destOrd="0" parTransId="{72504D02-38EE-47B1-BDC6-33786EBAECC7}" sibTransId="{F184FD72-E5B8-47C7-8C3C-78749D031AFC}"/>
    <dgm:cxn modelId="{325A0C40-EE8B-40CD-8AC1-A13C538A8941}" type="presOf" srcId="{90BA6CA2-9891-42B7-B399-1A4991F98EAB}" destId="{F633F190-328A-4BF0-B859-6DB449DCB98F}" srcOrd="0" destOrd="0" presId="urn:microsoft.com/office/officeart/2005/8/layout/hProcess9"/>
    <dgm:cxn modelId="{9F5B207F-5258-4173-ABC6-A4E1C50F2E1B}" type="presOf" srcId="{CC25863C-4ECD-44D9-84D4-918E2C213043}" destId="{D4D865B9-0E67-4891-A11F-ECCF1942299E}" srcOrd="0" destOrd="0" presId="urn:microsoft.com/office/officeart/2005/8/layout/hProcess9"/>
    <dgm:cxn modelId="{4BB303E0-0FDC-4C17-B970-BD611B10C85E}" type="presOf" srcId="{B024984F-743E-4262-B474-D30CA4B378C2}" destId="{E3B0665D-472A-4D12-BCFD-100A5C79EA4B}" srcOrd="0" destOrd="0" presId="urn:microsoft.com/office/officeart/2005/8/layout/hProcess9"/>
    <dgm:cxn modelId="{BEA820F2-AAF7-46DA-A49D-1EBCE4E6D1DA}" srcId="{B024984F-743E-4262-B474-D30CA4B378C2}" destId="{59E508A8-D595-486D-95F7-275549C69778}" srcOrd="1" destOrd="0" parTransId="{B9CE6734-5BE4-4B26-8D8A-EDD78D9895BB}" sibTransId="{7144A40F-E97A-4BB9-87A3-80F2955B6039}"/>
    <dgm:cxn modelId="{8C0AA35E-1541-478A-A89F-658378C96F8C}" type="presParOf" srcId="{E3B0665D-472A-4D12-BCFD-100A5C79EA4B}" destId="{66659590-CEB0-401B-86C8-3E323DB2BCE5}" srcOrd="0" destOrd="0" presId="urn:microsoft.com/office/officeart/2005/8/layout/hProcess9"/>
    <dgm:cxn modelId="{639CB57E-59E7-4C2B-9368-27CCD1B7FC08}" type="presParOf" srcId="{E3B0665D-472A-4D12-BCFD-100A5C79EA4B}" destId="{804844BC-1A87-4354-804E-5338340494A1}" srcOrd="1" destOrd="0" presId="urn:microsoft.com/office/officeart/2005/8/layout/hProcess9"/>
    <dgm:cxn modelId="{6BC0CD9C-4E3F-4377-BF59-53D09E413E3D}" type="presParOf" srcId="{804844BC-1A87-4354-804E-5338340494A1}" destId="{D4D865B9-0E67-4891-A11F-ECCF1942299E}" srcOrd="0" destOrd="0" presId="urn:microsoft.com/office/officeart/2005/8/layout/hProcess9"/>
    <dgm:cxn modelId="{FAEA9D49-05A5-4AAA-81D7-C8B316AD0807}" type="presParOf" srcId="{804844BC-1A87-4354-804E-5338340494A1}" destId="{9C54A921-13D8-40DA-BBDD-8E774CC822C1}" srcOrd="1" destOrd="0" presId="urn:microsoft.com/office/officeart/2005/8/layout/hProcess9"/>
    <dgm:cxn modelId="{D5E411DD-7C16-4CF9-80E9-D157DBF8CFF3}" type="presParOf" srcId="{804844BC-1A87-4354-804E-5338340494A1}" destId="{850EB604-B5D2-477B-AB37-30CDD18F3142}" srcOrd="2" destOrd="0" presId="urn:microsoft.com/office/officeart/2005/8/layout/hProcess9"/>
    <dgm:cxn modelId="{14064E6E-40DD-4977-82CE-616ECDBEE2D2}" type="presParOf" srcId="{804844BC-1A87-4354-804E-5338340494A1}" destId="{67211ED6-84F3-4074-9528-F575BA572D08}" srcOrd="3" destOrd="0" presId="urn:microsoft.com/office/officeart/2005/8/layout/hProcess9"/>
    <dgm:cxn modelId="{F5E0ADCC-E34B-4998-A033-BC8A163B24EC}" type="presParOf" srcId="{804844BC-1A87-4354-804E-5338340494A1}" destId="{F633F190-328A-4BF0-B859-6DB449DCB98F}"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CD2B63-219E-4741-A2A5-7334AF0359B7}"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s-CO"/>
        </a:p>
      </dgm:t>
    </dgm:pt>
    <dgm:pt modelId="{3DA14C22-F22F-4A4D-9A5F-9112A6682796}">
      <dgm:prSet phldrT="[Texto]" custT="1"/>
      <dgm:spPr>
        <a:solidFill>
          <a:srgbClr val="152B48"/>
        </a:solidFill>
      </dgm:spPr>
      <dgm:t>
        <a:bodyPr/>
        <a:lstStyle/>
        <a:p>
          <a:r>
            <a:rPr lang="es-CO" sz="2000" dirty="0">
              <a:latin typeface="Montserrat" pitchFamily="2" charset="77"/>
            </a:rPr>
            <a:t>Los autoanticuerpos tiroideos anti-TPO o anti-</a:t>
          </a:r>
          <a:r>
            <a:rPr lang="es-CO" sz="2000" dirty="0" err="1">
              <a:latin typeface="Montserrat" pitchFamily="2" charset="77"/>
            </a:rPr>
            <a:t>Tg</a:t>
          </a:r>
          <a:r>
            <a:rPr lang="es-CO" sz="2000" dirty="0">
              <a:latin typeface="Montserrat" pitchFamily="2" charset="77"/>
            </a:rPr>
            <a:t> están presentes en 2% a 17% de las mujeres embarazadas.</a:t>
          </a:r>
        </a:p>
      </dgm:t>
    </dgm:pt>
    <dgm:pt modelId="{7DFEC68B-BCD0-43E1-8BC1-EC1F4E143C76}" type="parTrans" cxnId="{4CA1B2BE-1368-4E29-8E7F-296A3ECF1719}">
      <dgm:prSet/>
      <dgm:spPr/>
      <dgm:t>
        <a:bodyPr/>
        <a:lstStyle/>
        <a:p>
          <a:endParaRPr lang="es-CO" sz="2000"/>
        </a:p>
      </dgm:t>
    </dgm:pt>
    <dgm:pt modelId="{431A9F04-1DF8-48BD-A73E-6066C90A1168}" type="sibTrans" cxnId="{4CA1B2BE-1368-4E29-8E7F-296A3ECF1719}">
      <dgm:prSet/>
      <dgm:spPr/>
      <dgm:t>
        <a:bodyPr/>
        <a:lstStyle/>
        <a:p>
          <a:endParaRPr lang="es-CO" sz="2000"/>
        </a:p>
      </dgm:t>
    </dgm:pt>
    <dgm:pt modelId="{2EE22865-5805-472D-BE32-59D48E2E21D1}">
      <dgm:prSet phldrT="[Texto]" custT="1"/>
      <dgm:spPr>
        <a:solidFill>
          <a:srgbClr val="152B48"/>
        </a:solidFill>
      </dgm:spPr>
      <dgm:t>
        <a:bodyPr/>
        <a:lstStyle/>
        <a:p>
          <a:r>
            <a:rPr lang="es-CO" sz="2000" dirty="0">
              <a:latin typeface="Montserrat" pitchFamily="2" charset="77"/>
            </a:rPr>
            <a:t>Se recomienda la evaluación de ac. TPO al evaluar la presencia de autoinmunidad tiroidea.</a:t>
          </a:r>
        </a:p>
      </dgm:t>
    </dgm:pt>
    <dgm:pt modelId="{32F2CB89-0121-4212-9BC5-693DE4A1F487}" type="parTrans" cxnId="{3BB174E3-13DB-4F0B-881D-213EED2D89A9}">
      <dgm:prSet/>
      <dgm:spPr/>
      <dgm:t>
        <a:bodyPr/>
        <a:lstStyle/>
        <a:p>
          <a:endParaRPr lang="es-CO" sz="2000"/>
        </a:p>
      </dgm:t>
    </dgm:pt>
    <dgm:pt modelId="{4904CF43-5B23-4B6E-88E5-43CA3B0D6CC5}" type="sibTrans" cxnId="{3BB174E3-13DB-4F0B-881D-213EED2D89A9}">
      <dgm:prSet/>
      <dgm:spPr/>
      <dgm:t>
        <a:bodyPr/>
        <a:lstStyle/>
        <a:p>
          <a:endParaRPr lang="es-CO" sz="2000"/>
        </a:p>
      </dgm:t>
    </dgm:pt>
    <dgm:pt modelId="{6C29CF7F-94D3-406D-B00E-AB2FE4375336}" type="pres">
      <dgm:prSet presAssocID="{DBCD2B63-219E-4741-A2A5-7334AF0359B7}" presName="Name0" presStyleCnt="0">
        <dgm:presLayoutVars>
          <dgm:chMax val="7"/>
          <dgm:chPref val="7"/>
          <dgm:dir/>
        </dgm:presLayoutVars>
      </dgm:prSet>
      <dgm:spPr/>
    </dgm:pt>
    <dgm:pt modelId="{ECD0A313-420A-415D-8B51-8F014B06E445}" type="pres">
      <dgm:prSet presAssocID="{DBCD2B63-219E-4741-A2A5-7334AF0359B7}" presName="Name1" presStyleCnt="0"/>
      <dgm:spPr/>
    </dgm:pt>
    <dgm:pt modelId="{A2C0FE27-FFEB-4C72-89B4-5EE869CAD4C8}" type="pres">
      <dgm:prSet presAssocID="{DBCD2B63-219E-4741-A2A5-7334AF0359B7}" presName="cycle" presStyleCnt="0"/>
      <dgm:spPr/>
    </dgm:pt>
    <dgm:pt modelId="{11A065ED-C7B2-4783-B735-2B5A3861CAB7}" type="pres">
      <dgm:prSet presAssocID="{DBCD2B63-219E-4741-A2A5-7334AF0359B7}" presName="srcNode" presStyleLbl="node1" presStyleIdx="0" presStyleCnt="2"/>
      <dgm:spPr/>
    </dgm:pt>
    <dgm:pt modelId="{08997032-B371-41BF-8EB0-85DAD3A109FE}" type="pres">
      <dgm:prSet presAssocID="{DBCD2B63-219E-4741-A2A5-7334AF0359B7}" presName="conn" presStyleLbl="parChTrans1D2" presStyleIdx="0" presStyleCnt="1"/>
      <dgm:spPr/>
    </dgm:pt>
    <dgm:pt modelId="{58173B43-33D3-4C69-B52A-FC224B8F4FF9}" type="pres">
      <dgm:prSet presAssocID="{DBCD2B63-219E-4741-A2A5-7334AF0359B7}" presName="extraNode" presStyleLbl="node1" presStyleIdx="0" presStyleCnt="2"/>
      <dgm:spPr/>
    </dgm:pt>
    <dgm:pt modelId="{F3157C21-4101-4BB5-B449-0ADD1C4DC821}" type="pres">
      <dgm:prSet presAssocID="{DBCD2B63-219E-4741-A2A5-7334AF0359B7}" presName="dstNode" presStyleLbl="node1" presStyleIdx="0" presStyleCnt="2"/>
      <dgm:spPr/>
    </dgm:pt>
    <dgm:pt modelId="{3650FE05-15CC-40D5-AD00-E4FA501F653B}" type="pres">
      <dgm:prSet presAssocID="{3DA14C22-F22F-4A4D-9A5F-9112A6682796}" presName="text_1" presStyleLbl="node1" presStyleIdx="0" presStyleCnt="2" custLinFactNeighborY="-1976">
        <dgm:presLayoutVars>
          <dgm:bulletEnabled val="1"/>
        </dgm:presLayoutVars>
      </dgm:prSet>
      <dgm:spPr/>
    </dgm:pt>
    <dgm:pt modelId="{68160D79-6FE2-4979-B208-D10C02A76BA5}" type="pres">
      <dgm:prSet presAssocID="{3DA14C22-F22F-4A4D-9A5F-9112A6682796}" presName="accent_1" presStyleCnt="0"/>
      <dgm:spPr/>
    </dgm:pt>
    <dgm:pt modelId="{4917E8B3-3293-4F31-B160-2E2A6344F93D}" type="pres">
      <dgm:prSet presAssocID="{3DA14C22-F22F-4A4D-9A5F-9112A6682796}" presName="accentRepeatNode" presStyleLbl="solidFgAcc1" presStyleIdx="0" presStyleCnt="2"/>
      <dgm:spPr/>
    </dgm:pt>
    <dgm:pt modelId="{FEAC5204-922E-4BDD-90BE-824CE5EED776}" type="pres">
      <dgm:prSet presAssocID="{2EE22865-5805-472D-BE32-59D48E2E21D1}" presName="text_2" presStyleLbl="node1" presStyleIdx="1" presStyleCnt="2">
        <dgm:presLayoutVars>
          <dgm:bulletEnabled val="1"/>
        </dgm:presLayoutVars>
      </dgm:prSet>
      <dgm:spPr/>
    </dgm:pt>
    <dgm:pt modelId="{A11B53A5-70A4-4E63-9216-8CD831105BB6}" type="pres">
      <dgm:prSet presAssocID="{2EE22865-5805-472D-BE32-59D48E2E21D1}" presName="accent_2" presStyleCnt="0"/>
      <dgm:spPr/>
    </dgm:pt>
    <dgm:pt modelId="{89811454-E263-4D01-AD20-79C27507A4EF}" type="pres">
      <dgm:prSet presAssocID="{2EE22865-5805-472D-BE32-59D48E2E21D1}" presName="accentRepeatNode" presStyleLbl="solidFgAcc1" presStyleIdx="1" presStyleCnt="2"/>
      <dgm:spPr/>
    </dgm:pt>
  </dgm:ptLst>
  <dgm:cxnLst>
    <dgm:cxn modelId="{50CF4316-6161-44CF-A52E-9CC75E084E6F}" type="presOf" srcId="{3DA14C22-F22F-4A4D-9A5F-9112A6682796}" destId="{3650FE05-15CC-40D5-AD00-E4FA501F653B}" srcOrd="0" destOrd="0" presId="urn:microsoft.com/office/officeart/2008/layout/VerticalCurvedList"/>
    <dgm:cxn modelId="{98A96E2C-9826-436F-B76A-629CE0FE23FF}" type="presOf" srcId="{DBCD2B63-219E-4741-A2A5-7334AF0359B7}" destId="{6C29CF7F-94D3-406D-B00E-AB2FE4375336}" srcOrd="0" destOrd="0" presId="urn:microsoft.com/office/officeart/2008/layout/VerticalCurvedList"/>
    <dgm:cxn modelId="{D880A930-0EB0-4A1B-8EC2-59831F32613E}" type="presOf" srcId="{2EE22865-5805-472D-BE32-59D48E2E21D1}" destId="{FEAC5204-922E-4BDD-90BE-824CE5EED776}" srcOrd="0" destOrd="0" presId="urn:microsoft.com/office/officeart/2008/layout/VerticalCurvedList"/>
    <dgm:cxn modelId="{4CA1B2BE-1368-4E29-8E7F-296A3ECF1719}" srcId="{DBCD2B63-219E-4741-A2A5-7334AF0359B7}" destId="{3DA14C22-F22F-4A4D-9A5F-9112A6682796}" srcOrd="0" destOrd="0" parTransId="{7DFEC68B-BCD0-43E1-8BC1-EC1F4E143C76}" sibTransId="{431A9F04-1DF8-48BD-A73E-6066C90A1168}"/>
    <dgm:cxn modelId="{F77969E0-6B7E-4AB0-BD97-94020D7845C0}" type="presOf" srcId="{431A9F04-1DF8-48BD-A73E-6066C90A1168}" destId="{08997032-B371-41BF-8EB0-85DAD3A109FE}" srcOrd="0" destOrd="0" presId="urn:microsoft.com/office/officeart/2008/layout/VerticalCurvedList"/>
    <dgm:cxn modelId="{3BB174E3-13DB-4F0B-881D-213EED2D89A9}" srcId="{DBCD2B63-219E-4741-A2A5-7334AF0359B7}" destId="{2EE22865-5805-472D-BE32-59D48E2E21D1}" srcOrd="1" destOrd="0" parTransId="{32F2CB89-0121-4212-9BC5-693DE4A1F487}" sibTransId="{4904CF43-5B23-4B6E-88E5-43CA3B0D6CC5}"/>
    <dgm:cxn modelId="{1D55BD2E-FD42-419D-A3F1-A0F10514EF06}" type="presParOf" srcId="{6C29CF7F-94D3-406D-B00E-AB2FE4375336}" destId="{ECD0A313-420A-415D-8B51-8F014B06E445}" srcOrd="0" destOrd="0" presId="urn:microsoft.com/office/officeart/2008/layout/VerticalCurvedList"/>
    <dgm:cxn modelId="{CB4101B8-0BEC-44ED-924A-B03FDA096E16}" type="presParOf" srcId="{ECD0A313-420A-415D-8B51-8F014B06E445}" destId="{A2C0FE27-FFEB-4C72-89B4-5EE869CAD4C8}" srcOrd="0" destOrd="0" presId="urn:microsoft.com/office/officeart/2008/layout/VerticalCurvedList"/>
    <dgm:cxn modelId="{6300CECA-44A7-4E81-8A2E-136727615E61}" type="presParOf" srcId="{A2C0FE27-FFEB-4C72-89B4-5EE869CAD4C8}" destId="{11A065ED-C7B2-4783-B735-2B5A3861CAB7}" srcOrd="0" destOrd="0" presId="urn:microsoft.com/office/officeart/2008/layout/VerticalCurvedList"/>
    <dgm:cxn modelId="{79A461FE-1552-4598-A782-EEA362B9CFF5}" type="presParOf" srcId="{A2C0FE27-FFEB-4C72-89B4-5EE869CAD4C8}" destId="{08997032-B371-41BF-8EB0-85DAD3A109FE}" srcOrd="1" destOrd="0" presId="urn:microsoft.com/office/officeart/2008/layout/VerticalCurvedList"/>
    <dgm:cxn modelId="{17C95FFF-48A9-4131-9F5D-27463DA60D63}" type="presParOf" srcId="{A2C0FE27-FFEB-4C72-89B4-5EE869CAD4C8}" destId="{58173B43-33D3-4C69-B52A-FC224B8F4FF9}" srcOrd="2" destOrd="0" presId="urn:microsoft.com/office/officeart/2008/layout/VerticalCurvedList"/>
    <dgm:cxn modelId="{B60492DC-001E-4C8D-B3FF-B297BA07CE97}" type="presParOf" srcId="{A2C0FE27-FFEB-4C72-89B4-5EE869CAD4C8}" destId="{F3157C21-4101-4BB5-B449-0ADD1C4DC821}" srcOrd="3" destOrd="0" presId="urn:microsoft.com/office/officeart/2008/layout/VerticalCurvedList"/>
    <dgm:cxn modelId="{D4D7E486-A335-4999-A990-25F2C690BC24}" type="presParOf" srcId="{ECD0A313-420A-415D-8B51-8F014B06E445}" destId="{3650FE05-15CC-40D5-AD00-E4FA501F653B}" srcOrd="1" destOrd="0" presId="urn:microsoft.com/office/officeart/2008/layout/VerticalCurvedList"/>
    <dgm:cxn modelId="{B189767E-6702-4B28-B882-4888E2AA4E5B}" type="presParOf" srcId="{ECD0A313-420A-415D-8B51-8F014B06E445}" destId="{68160D79-6FE2-4979-B208-D10C02A76BA5}" srcOrd="2" destOrd="0" presId="urn:microsoft.com/office/officeart/2008/layout/VerticalCurvedList"/>
    <dgm:cxn modelId="{19CBFE44-4EBF-4B23-8FF3-AC7B40C3571D}" type="presParOf" srcId="{68160D79-6FE2-4979-B208-D10C02A76BA5}" destId="{4917E8B3-3293-4F31-B160-2E2A6344F93D}" srcOrd="0" destOrd="0" presId="urn:microsoft.com/office/officeart/2008/layout/VerticalCurvedList"/>
    <dgm:cxn modelId="{2EFBD5AB-30C0-4FA7-8DF7-D778004147D1}" type="presParOf" srcId="{ECD0A313-420A-415D-8B51-8F014B06E445}" destId="{FEAC5204-922E-4BDD-90BE-824CE5EED776}" srcOrd="3" destOrd="0" presId="urn:microsoft.com/office/officeart/2008/layout/VerticalCurvedList"/>
    <dgm:cxn modelId="{6BA852AC-8867-455B-A43A-E4217D97BFA1}" type="presParOf" srcId="{ECD0A313-420A-415D-8B51-8F014B06E445}" destId="{A11B53A5-70A4-4E63-9216-8CD831105BB6}" srcOrd="4" destOrd="0" presId="urn:microsoft.com/office/officeart/2008/layout/VerticalCurvedList"/>
    <dgm:cxn modelId="{CECB4E0F-8120-4C5A-8517-01DC08ABBD69}" type="presParOf" srcId="{A11B53A5-70A4-4E63-9216-8CD831105BB6}" destId="{89811454-E263-4D01-AD20-79C27507A4EF}"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DBCD2B63-219E-4741-A2A5-7334AF0359B7}" type="doc">
      <dgm:prSet loTypeId="urn:microsoft.com/office/officeart/2008/layout/VerticalCurvedList" loCatId="list" qsTypeId="urn:microsoft.com/office/officeart/2005/8/quickstyle/3d1" qsCatId="3D" csTypeId="urn:microsoft.com/office/officeart/2005/8/colors/accent0_3" csCatId="mainScheme" phldr="1"/>
      <dgm:spPr/>
      <dgm:t>
        <a:bodyPr/>
        <a:lstStyle/>
        <a:p>
          <a:endParaRPr lang="es-CO"/>
        </a:p>
      </dgm:t>
    </dgm:pt>
    <dgm:pt modelId="{482DA24D-9B5C-48F2-AACD-6D478394C8CC}">
      <dgm:prSet phldrT="[Texto]" custT="1"/>
      <dgm:spPr>
        <a:solidFill>
          <a:srgbClr val="152B48"/>
        </a:solidFill>
      </dgm:spPr>
      <dgm:t>
        <a:bodyPr/>
        <a:lstStyle/>
        <a:p>
          <a:r>
            <a:rPr lang="es-CO" sz="1800" dirty="0">
              <a:latin typeface="Montserrat" pitchFamily="2" charset="77"/>
            </a:rPr>
            <a:t>Embarazadas eutiroideas positivas para TPO o Tg </a:t>
          </a:r>
          <a:r>
            <a:rPr lang="es-CO" sz="1800" dirty="0">
              <a:latin typeface="Montserrat" pitchFamily="2" charset="77"/>
              <a:sym typeface="Wingdings" panose="05000000000000000000" pitchFamily="2" charset="2"/>
            </a:rPr>
            <a:t> m</a:t>
          </a:r>
          <a:r>
            <a:rPr lang="es-CO" sz="1800" dirty="0">
              <a:latin typeface="Montserrat" pitchFamily="2" charset="77"/>
            </a:rPr>
            <a:t>edición de la concentración sérica de TSH al momento de la confirmación del embarazo y C/4 semanas hasta la mitad del embarazo.</a:t>
          </a:r>
        </a:p>
      </dgm:t>
    </dgm:pt>
    <dgm:pt modelId="{C0B59DF0-AF1E-4852-ADA1-C5B50193129A}" type="parTrans" cxnId="{43B76906-A6C6-48B0-A833-7582EA8C1126}">
      <dgm:prSet/>
      <dgm:spPr/>
      <dgm:t>
        <a:bodyPr/>
        <a:lstStyle/>
        <a:p>
          <a:endParaRPr lang="es-CO" sz="2000"/>
        </a:p>
      </dgm:t>
    </dgm:pt>
    <dgm:pt modelId="{4F7B9995-E9B7-419C-A1F1-CE0BB1CCCF73}" type="sibTrans" cxnId="{43B76906-A6C6-48B0-A833-7582EA8C1126}">
      <dgm:prSet/>
      <dgm:spPr/>
      <dgm:t>
        <a:bodyPr/>
        <a:lstStyle/>
        <a:p>
          <a:endParaRPr lang="es-CO" sz="2000"/>
        </a:p>
      </dgm:t>
    </dgm:pt>
    <dgm:pt modelId="{84029E04-4AF4-4E1B-8C1B-C3C169AEEBCA}">
      <dgm:prSet custT="1"/>
      <dgm:spPr>
        <a:solidFill>
          <a:srgbClr val="152B48"/>
        </a:solidFill>
      </dgm:spPr>
      <dgm:t>
        <a:bodyPr/>
        <a:lstStyle/>
        <a:p>
          <a:r>
            <a:rPr lang="es-CO" sz="1800" dirty="0">
              <a:latin typeface="Montserrat" pitchFamily="2" charset="77"/>
            </a:rPr>
            <a:t>Los anticuerpos TPO pueden atravesar la placenta pero no se asocia con disfunción tiroidea fetal.</a:t>
          </a:r>
        </a:p>
      </dgm:t>
    </dgm:pt>
    <dgm:pt modelId="{08DF22DA-2C34-4C71-B765-69D7ED409577}" type="parTrans" cxnId="{C34ED87D-9E0E-4C76-AC6C-AA68561D30C1}">
      <dgm:prSet/>
      <dgm:spPr/>
      <dgm:t>
        <a:bodyPr/>
        <a:lstStyle/>
        <a:p>
          <a:endParaRPr lang="es-CO" sz="2000"/>
        </a:p>
      </dgm:t>
    </dgm:pt>
    <dgm:pt modelId="{A09BA10D-D050-48D0-9407-F7F06583043F}" type="sibTrans" cxnId="{C34ED87D-9E0E-4C76-AC6C-AA68561D30C1}">
      <dgm:prSet/>
      <dgm:spPr/>
      <dgm:t>
        <a:bodyPr/>
        <a:lstStyle/>
        <a:p>
          <a:endParaRPr lang="es-CO" sz="2000"/>
        </a:p>
      </dgm:t>
    </dgm:pt>
    <dgm:pt modelId="{6C29CF7F-94D3-406D-B00E-AB2FE4375336}" type="pres">
      <dgm:prSet presAssocID="{DBCD2B63-219E-4741-A2A5-7334AF0359B7}" presName="Name0" presStyleCnt="0">
        <dgm:presLayoutVars>
          <dgm:chMax val="7"/>
          <dgm:chPref val="7"/>
          <dgm:dir/>
        </dgm:presLayoutVars>
      </dgm:prSet>
      <dgm:spPr/>
    </dgm:pt>
    <dgm:pt modelId="{ECD0A313-420A-415D-8B51-8F014B06E445}" type="pres">
      <dgm:prSet presAssocID="{DBCD2B63-219E-4741-A2A5-7334AF0359B7}" presName="Name1" presStyleCnt="0"/>
      <dgm:spPr/>
    </dgm:pt>
    <dgm:pt modelId="{A2C0FE27-FFEB-4C72-89B4-5EE869CAD4C8}" type="pres">
      <dgm:prSet presAssocID="{DBCD2B63-219E-4741-A2A5-7334AF0359B7}" presName="cycle" presStyleCnt="0"/>
      <dgm:spPr/>
    </dgm:pt>
    <dgm:pt modelId="{11A065ED-C7B2-4783-B735-2B5A3861CAB7}" type="pres">
      <dgm:prSet presAssocID="{DBCD2B63-219E-4741-A2A5-7334AF0359B7}" presName="srcNode" presStyleLbl="node1" presStyleIdx="0" presStyleCnt="2"/>
      <dgm:spPr/>
    </dgm:pt>
    <dgm:pt modelId="{08997032-B371-41BF-8EB0-85DAD3A109FE}" type="pres">
      <dgm:prSet presAssocID="{DBCD2B63-219E-4741-A2A5-7334AF0359B7}" presName="conn" presStyleLbl="parChTrans1D2" presStyleIdx="0" presStyleCnt="1"/>
      <dgm:spPr/>
    </dgm:pt>
    <dgm:pt modelId="{58173B43-33D3-4C69-B52A-FC224B8F4FF9}" type="pres">
      <dgm:prSet presAssocID="{DBCD2B63-219E-4741-A2A5-7334AF0359B7}" presName="extraNode" presStyleLbl="node1" presStyleIdx="0" presStyleCnt="2"/>
      <dgm:spPr/>
    </dgm:pt>
    <dgm:pt modelId="{F3157C21-4101-4BB5-B449-0ADD1C4DC821}" type="pres">
      <dgm:prSet presAssocID="{DBCD2B63-219E-4741-A2A5-7334AF0359B7}" presName="dstNode" presStyleLbl="node1" presStyleIdx="0" presStyleCnt="2"/>
      <dgm:spPr/>
    </dgm:pt>
    <dgm:pt modelId="{E023D562-DFB4-4E4A-8752-5263F4BBC82E}" type="pres">
      <dgm:prSet presAssocID="{482DA24D-9B5C-48F2-AACD-6D478394C8CC}" presName="text_1" presStyleLbl="node1" presStyleIdx="0" presStyleCnt="2" custScaleY="129274">
        <dgm:presLayoutVars>
          <dgm:bulletEnabled val="1"/>
        </dgm:presLayoutVars>
      </dgm:prSet>
      <dgm:spPr/>
    </dgm:pt>
    <dgm:pt modelId="{8A479A7E-6E55-4F52-9FB0-114DB8754B59}" type="pres">
      <dgm:prSet presAssocID="{482DA24D-9B5C-48F2-AACD-6D478394C8CC}" presName="accent_1" presStyleCnt="0"/>
      <dgm:spPr/>
    </dgm:pt>
    <dgm:pt modelId="{31CF5996-0E97-498B-B6EB-16AD5EFA8F11}" type="pres">
      <dgm:prSet presAssocID="{482DA24D-9B5C-48F2-AACD-6D478394C8CC}" presName="accentRepeatNode" presStyleLbl="solidFgAcc1" presStyleIdx="0" presStyleCnt="2"/>
      <dgm:spPr/>
    </dgm:pt>
    <dgm:pt modelId="{DC39B6EB-2822-4BF0-8355-CA874002F15D}" type="pres">
      <dgm:prSet presAssocID="{84029E04-4AF4-4E1B-8C1B-C3C169AEEBCA}" presName="text_2" presStyleLbl="node1" presStyleIdx="1" presStyleCnt="2">
        <dgm:presLayoutVars>
          <dgm:bulletEnabled val="1"/>
        </dgm:presLayoutVars>
      </dgm:prSet>
      <dgm:spPr/>
    </dgm:pt>
    <dgm:pt modelId="{498F81F1-5D15-4F59-9430-00FC207E6180}" type="pres">
      <dgm:prSet presAssocID="{84029E04-4AF4-4E1B-8C1B-C3C169AEEBCA}" presName="accent_2" presStyleCnt="0"/>
      <dgm:spPr/>
    </dgm:pt>
    <dgm:pt modelId="{6D4B37F3-E176-4800-BB2E-9735E4F2E60D}" type="pres">
      <dgm:prSet presAssocID="{84029E04-4AF4-4E1B-8C1B-C3C169AEEBCA}" presName="accentRepeatNode" presStyleLbl="solidFgAcc1" presStyleIdx="1" presStyleCnt="2"/>
      <dgm:spPr/>
    </dgm:pt>
  </dgm:ptLst>
  <dgm:cxnLst>
    <dgm:cxn modelId="{43B76906-A6C6-48B0-A833-7582EA8C1126}" srcId="{DBCD2B63-219E-4741-A2A5-7334AF0359B7}" destId="{482DA24D-9B5C-48F2-AACD-6D478394C8CC}" srcOrd="0" destOrd="0" parTransId="{C0B59DF0-AF1E-4852-ADA1-C5B50193129A}" sibTransId="{4F7B9995-E9B7-419C-A1F1-CE0BB1CCCF73}"/>
    <dgm:cxn modelId="{4ECD8434-444A-4DA9-8874-734CC484062D}" type="presOf" srcId="{DBCD2B63-219E-4741-A2A5-7334AF0359B7}" destId="{6C29CF7F-94D3-406D-B00E-AB2FE4375336}" srcOrd="0" destOrd="0" presId="urn:microsoft.com/office/officeart/2008/layout/VerticalCurvedList"/>
    <dgm:cxn modelId="{4BC53B49-0F1D-45C9-82C2-2024E8E7BE97}" type="presOf" srcId="{4F7B9995-E9B7-419C-A1F1-CE0BB1CCCF73}" destId="{08997032-B371-41BF-8EB0-85DAD3A109FE}" srcOrd="0" destOrd="0" presId="urn:microsoft.com/office/officeart/2008/layout/VerticalCurvedList"/>
    <dgm:cxn modelId="{C34ED87D-9E0E-4C76-AC6C-AA68561D30C1}" srcId="{DBCD2B63-219E-4741-A2A5-7334AF0359B7}" destId="{84029E04-4AF4-4E1B-8C1B-C3C169AEEBCA}" srcOrd="1" destOrd="0" parTransId="{08DF22DA-2C34-4C71-B765-69D7ED409577}" sibTransId="{A09BA10D-D050-48D0-9407-F7F06583043F}"/>
    <dgm:cxn modelId="{9EAC5CC4-A28C-44FE-BBCC-9429C899E009}" type="presOf" srcId="{84029E04-4AF4-4E1B-8C1B-C3C169AEEBCA}" destId="{DC39B6EB-2822-4BF0-8355-CA874002F15D}" srcOrd="0" destOrd="0" presId="urn:microsoft.com/office/officeart/2008/layout/VerticalCurvedList"/>
    <dgm:cxn modelId="{995883F5-5BC6-4B1B-811C-CDC919509563}" type="presOf" srcId="{482DA24D-9B5C-48F2-AACD-6D478394C8CC}" destId="{E023D562-DFB4-4E4A-8752-5263F4BBC82E}" srcOrd="0" destOrd="0" presId="urn:microsoft.com/office/officeart/2008/layout/VerticalCurvedList"/>
    <dgm:cxn modelId="{DBC1CBD3-E905-4E16-9F5A-1B2888D1BC40}" type="presParOf" srcId="{6C29CF7F-94D3-406D-B00E-AB2FE4375336}" destId="{ECD0A313-420A-415D-8B51-8F014B06E445}" srcOrd="0" destOrd="0" presId="urn:microsoft.com/office/officeart/2008/layout/VerticalCurvedList"/>
    <dgm:cxn modelId="{EF100CA3-CE07-4F14-832C-62D53B8C1AA8}" type="presParOf" srcId="{ECD0A313-420A-415D-8B51-8F014B06E445}" destId="{A2C0FE27-FFEB-4C72-89B4-5EE869CAD4C8}" srcOrd="0" destOrd="0" presId="urn:microsoft.com/office/officeart/2008/layout/VerticalCurvedList"/>
    <dgm:cxn modelId="{249E7A7D-BD2D-4C87-9090-9CD467E45DAB}" type="presParOf" srcId="{A2C0FE27-FFEB-4C72-89B4-5EE869CAD4C8}" destId="{11A065ED-C7B2-4783-B735-2B5A3861CAB7}" srcOrd="0" destOrd="0" presId="urn:microsoft.com/office/officeart/2008/layout/VerticalCurvedList"/>
    <dgm:cxn modelId="{E9D60350-F12D-4008-B150-58F3BBDCBBB1}" type="presParOf" srcId="{A2C0FE27-FFEB-4C72-89B4-5EE869CAD4C8}" destId="{08997032-B371-41BF-8EB0-85DAD3A109FE}" srcOrd="1" destOrd="0" presId="urn:microsoft.com/office/officeart/2008/layout/VerticalCurvedList"/>
    <dgm:cxn modelId="{EFF21A23-28FB-4647-B580-C2A667EC851A}" type="presParOf" srcId="{A2C0FE27-FFEB-4C72-89B4-5EE869CAD4C8}" destId="{58173B43-33D3-4C69-B52A-FC224B8F4FF9}" srcOrd="2" destOrd="0" presId="urn:microsoft.com/office/officeart/2008/layout/VerticalCurvedList"/>
    <dgm:cxn modelId="{65AA01CC-4AF7-4161-9FBE-F8D81088DEE6}" type="presParOf" srcId="{A2C0FE27-FFEB-4C72-89B4-5EE869CAD4C8}" destId="{F3157C21-4101-4BB5-B449-0ADD1C4DC821}" srcOrd="3" destOrd="0" presId="urn:microsoft.com/office/officeart/2008/layout/VerticalCurvedList"/>
    <dgm:cxn modelId="{FB4BB314-A866-4851-A528-EF5A2FEE5775}" type="presParOf" srcId="{ECD0A313-420A-415D-8B51-8F014B06E445}" destId="{E023D562-DFB4-4E4A-8752-5263F4BBC82E}" srcOrd="1" destOrd="0" presId="urn:microsoft.com/office/officeart/2008/layout/VerticalCurvedList"/>
    <dgm:cxn modelId="{2276C152-F64D-49A0-80AF-0EAD8B0733EF}" type="presParOf" srcId="{ECD0A313-420A-415D-8B51-8F014B06E445}" destId="{8A479A7E-6E55-4F52-9FB0-114DB8754B59}" srcOrd="2" destOrd="0" presId="urn:microsoft.com/office/officeart/2008/layout/VerticalCurvedList"/>
    <dgm:cxn modelId="{B325CF5A-4691-48B2-ABAE-427295B5B51E}" type="presParOf" srcId="{8A479A7E-6E55-4F52-9FB0-114DB8754B59}" destId="{31CF5996-0E97-498B-B6EB-16AD5EFA8F11}" srcOrd="0" destOrd="0" presId="urn:microsoft.com/office/officeart/2008/layout/VerticalCurvedList"/>
    <dgm:cxn modelId="{6A8BA480-0851-41E4-A8DF-C5D9DF03A0CB}" type="presParOf" srcId="{ECD0A313-420A-415D-8B51-8F014B06E445}" destId="{DC39B6EB-2822-4BF0-8355-CA874002F15D}" srcOrd="3" destOrd="0" presId="urn:microsoft.com/office/officeart/2008/layout/VerticalCurvedList"/>
    <dgm:cxn modelId="{81570AAA-FAA1-429F-BB1D-6E629E9312DF}" type="presParOf" srcId="{ECD0A313-420A-415D-8B51-8F014B06E445}" destId="{498F81F1-5D15-4F59-9430-00FC207E6180}" srcOrd="4" destOrd="0" presId="urn:microsoft.com/office/officeart/2008/layout/VerticalCurvedList"/>
    <dgm:cxn modelId="{6D16DB3C-C8A7-4777-B862-EB9A80FAD77D}" type="presParOf" srcId="{498F81F1-5D15-4F59-9430-00FC207E6180}" destId="{6D4B37F3-E176-4800-BB2E-9735E4F2E60D}"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D457D75-17ED-4657-B3A9-2B92881AAEC4}"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s-CO"/>
        </a:p>
      </dgm:t>
    </dgm:pt>
    <dgm:pt modelId="{CAF55BB5-592F-4AF4-8A66-D840056FCA26}">
      <dgm:prSet phldrT="[Texto]"/>
      <dgm:spPr/>
      <dgm:t>
        <a:bodyPr/>
        <a:lstStyle/>
        <a:p>
          <a:r>
            <a:rPr lang="es-CO" dirty="0">
              <a:latin typeface="Montserrat" pitchFamily="2" charset="77"/>
            </a:rPr>
            <a:t>Hipotiroidismo clínico se define como  la presencia de TSH alta y hormonas tiroideas bajas (T4L).</a:t>
          </a:r>
        </a:p>
      </dgm:t>
    </dgm:pt>
    <dgm:pt modelId="{8FBB59D2-38D2-49A1-A118-5AF5D16C503E}" type="parTrans" cxnId="{228BC19B-FF9B-4A7E-A447-9EA4A9884F4E}">
      <dgm:prSet/>
      <dgm:spPr/>
      <dgm:t>
        <a:bodyPr/>
        <a:lstStyle/>
        <a:p>
          <a:endParaRPr lang="es-CO"/>
        </a:p>
      </dgm:t>
    </dgm:pt>
    <dgm:pt modelId="{00E3F148-9085-4388-8F3E-FA513E751D7A}" type="sibTrans" cxnId="{228BC19B-FF9B-4A7E-A447-9EA4A9884F4E}">
      <dgm:prSet/>
      <dgm:spPr/>
      <dgm:t>
        <a:bodyPr/>
        <a:lstStyle/>
        <a:p>
          <a:endParaRPr lang="es-CO"/>
        </a:p>
      </dgm:t>
    </dgm:pt>
    <dgm:pt modelId="{26123788-CEF7-403A-9973-656178123BDB}">
      <dgm:prSet phldrT="[Texto]"/>
      <dgm:spPr/>
      <dgm:t>
        <a:bodyPr/>
        <a:lstStyle/>
        <a:p>
          <a:r>
            <a:rPr lang="es-CO" dirty="0">
              <a:latin typeface="Montserrat" pitchFamily="2" charset="77"/>
            </a:rPr>
            <a:t>Excluir otras causas de función anormal de la tiroides: tumores hipofisarios secretores de TSH, resistencia a la hormona tiroidea o hipotiroidismo central con TSH biológicamente inactiva. </a:t>
          </a:r>
        </a:p>
      </dgm:t>
    </dgm:pt>
    <dgm:pt modelId="{7637F6F9-AB21-401F-B63C-044BE3A43342}" type="parTrans" cxnId="{A52E3F04-1793-4D77-A83D-0073F6E31B46}">
      <dgm:prSet/>
      <dgm:spPr/>
      <dgm:t>
        <a:bodyPr/>
        <a:lstStyle/>
        <a:p>
          <a:endParaRPr lang="es-CO"/>
        </a:p>
      </dgm:t>
    </dgm:pt>
    <dgm:pt modelId="{5E28C2A2-E027-4DC8-8DB7-4F2624A8E464}" type="sibTrans" cxnId="{A52E3F04-1793-4D77-A83D-0073F6E31B46}">
      <dgm:prSet/>
      <dgm:spPr/>
      <dgm:t>
        <a:bodyPr/>
        <a:lstStyle/>
        <a:p>
          <a:endParaRPr lang="es-CO"/>
        </a:p>
      </dgm:t>
    </dgm:pt>
    <dgm:pt modelId="{7083FC18-D82F-4C5C-AE82-0DBBEE8E3A82}">
      <dgm:prSet phldrT="[Texto]"/>
      <dgm:spPr/>
      <dgm:t>
        <a:bodyPr/>
        <a:lstStyle/>
        <a:p>
          <a:r>
            <a:rPr lang="es-CO" dirty="0">
              <a:latin typeface="Montserrat" pitchFamily="2" charset="77"/>
            </a:rPr>
            <a:t>2% al 3% de las mujeres sanas, no embarazadas en edad reproductiva tienen una TSH sérica elevada (puede ser mayor en áreas de insuficiencia de yodo).</a:t>
          </a:r>
        </a:p>
      </dgm:t>
    </dgm:pt>
    <dgm:pt modelId="{B3FD9953-03F6-45CE-A818-71CF7E21320C}" type="parTrans" cxnId="{A456D5D1-B518-410B-A36B-FCA59695B6AA}">
      <dgm:prSet/>
      <dgm:spPr/>
      <dgm:t>
        <a:bodyPr/>
        <a:lstStyle/>
        <a:p>
          <a:endParaRPr lang="es-CO"/>
        </a:p>
      </dgm:t>
    </dgm:pt>
    <dgm:pt modelId="{3338203A-6DBB-4BCF-96D0-52410AADEE80}" type="sibTrans" cxnId="{A456D5D1-B518-410B-A36B-FCA59695B6AA}">
      <dgm:prSet/>
      <dgm:spPr/>
      <dgm:t>
        <a:bodyPr/>
        <a:lstStyle/>
        <a:p>
          <a:endParaRPr lang="es-CO"/>
        </a:p>
      </dgm:t>
    </dgm:pt>
    <dgm:pt modelId="{371AE00C-D08B-4285-9670-DF310C322AC5}" type="pres">
      <dgm:prSet presAssocID="{1D457D75-17ED-4657-B3A9-2B92881AAEC4}" presName="diagram" presStyleCnt="0">
        <dgm:presLayoutVars>
          <dgm:dir/>
          <dgm:resizeHandles val="exact"/>
        </dgm:presLayoutVars>
      </dgm:prSet>
      <dgm:spPr/>
    </dgm:pt>
    <dgm:pt modelId="{AA805D2B-F39A-4EBA-8A29-1128BC05F763}" type="pres">
      <dgm:prSet presAssocID="{CAF55BB5-592F-4AF4-8A66-D840056FCA26}" presName="node" presStyleLbl="node1" presStyleIdx="0" presStyleCnt="3">
        <dgm:presLayoutVars>
          <dgm:bulletEnabled val="1"/>
        </dgm:presLayoutVars>
      </dgm:prSet>
      <dgm:spPr/>
    </dgm:pt>
    <dgm:pt modelId="{4DBF11F1-12CE-4B48-86AF-DB7F31BCAD81}" type="pres">
      <dgm:prSet presAssocID="{00E3F148-9085-4388-8F3E-FA513E751D7A}" presName="sibTrans" presStyleCnt="0"/>
      <dgm:spPr/>
    </dgm:pt>
    <dgm:pt modelId="{DE427D8F-17FE-4F7A-B91C-6635AE4BB581}" type="pres">
      <dgm:prSet presAssocID="{26123788-CEF7-403A-9973-656178123BDB}" presName="node" presStyleLbl="node1" presStyleIdx="1" presStyleCnt="3">
        <dgm:presLayoutVars>
          <dgm:bulletEnabled val="1"/>
        </dgm:presLayoutVars>
      </dgm:prSet>
      <dgm:spPr/>
    </dgm:pt>
    <dgm:pt modelId="{BA30312E-3CF7-48EB-B16E-29CDF1EBFD48}" type="pres">
      <dgm:prSet presAssocID="{5E28C2A2-E027-4DC8-8DB7-4F2624A8E464}" presName="sibTrans" presStyleCnt="0"/>
      <dgm:spPr/>
    </dgm:pt>
    <dgm:pt modelId="{95FF679E-F1B4-42B0-891E-456ED229F27B}" type="pres">
      <dgm:prSet presAssocID="{7083FC18-D82F-4C5C-AE82-0DBBEE8E3A82}" presName="node" presStyleLbl="node1" presStyleIdx="2" presStyleCnt="3">
        <dgm:presLayoutVars>
          <dgm:bulletEnabled val="1"/>
        </dgm:presLayoutVars>
      </dgm:prSet>
      <dgm:spPr/>
    </dgm:pt>
  </dgm:ptLst>
  <dgm:cxnLst>
    <dgm:cxn modelId="{A52E3F04-1793-4D77-A83D-0073F6E31B46}" srcId="{1D457D75-17ED-4657-B3A9-2B92881AAEC4}" destId="{26123788-CEF7-403A-9973-656178123BDB}" srcOrd="1" destOrd="0" parTransId="{7637F6F9-AB21-401F-B63C-044BE3A43342}" sibTransId="{5E28C2A2-E027-4DC8-8DB7-4F2624A8E464}"/>
    <dgm:cxn modelId="{A64AA52C-2597-4103-8011-E9562146E084}" type="presOf" srcId="{26123788-CEF7-403A-9973-656178123BDB}" destId="{DE427D8F-17FE-4F7A-B91C-6635AE4BB581}" srcOrd="0" destOrd="0" presId="urn:microsoft.com/office/officeart/2005/8/layout/default"/>
    <dgm:cxn modelId="{ABFEBB2F-0878-4F41-B912-FE70F6FD48C4}" type="presOf" srcId="{1D457D75-17ED-4657-B3A9-2B92881AAEC4}" destId="{371AE00C-D08B-4285-9670-DF310C322AC5}" srcOrd="0" destOrd="0" presId="urn:microsoft.com/office/officeart/2005/8/layout/default"/>
    <dgm:cxn modelId="{73C77A56-EF0A-46B7-94C6-12E463197E1D}" type="presOf" srcId="{7083FC18-D82F-4C5C-AE82-0DBBEE8E3A82}" destId="{95FF679E-F1B4-42B0-891E-456ED229F27B}" srcOrd="0" destOrd="0" presId="urn:microsoft.com/office/officeart/2005/8/layout/default"/>
    <dgm:cxn modelId="{228BC19B-FF9B-4A7E-A447-9EA4A9884F4E}" srcId="{1D457D75-17ED-4657-B3A9-2B92881AAEC4}" destId="{CAF55BB5-592F-4AF4-8A66-D840056FCA26}" srcOrd="0" destOrd="0" parTransId="{8FBB59D2-38D2-49A1-A118-5AF5D16C503E}" sibTransId="{00E3F148-9085-4388-8F3E-FA513E751D7A}"/>
    <dgm:cxn modelId="{0FAE97A0-BCA1-41AD-BA26-C764911B2C83}" type="presOf" srcId="{CAF55BB5-592F-4AF4-8A66-D840056FCA26}" destId="{AA805D2B-F39A-4EBA-8A29-1128BC05F763}" srcOrd="0" destOrd="0" presId="urn:microsoft.com/office/officeart/2005/8/layout/default"/>
    <dgm:cxn modelId="{A456D5D1-B518-410B-A36B-FCA59695B6AA}" srcId="{1D457D75-17ED-4657-B3A9-2B92881AAEC4}" destId="{7083FC18-D82F-4C5C-AE82-0DBBEE8E3A82}" srcOrd="2" destOrd="0" parTransId="{B3FD9953-03F6-45CE-A818-71CF7E21320C}" sibTransId="{3338203A-6DBB-4BCF-96D0-52410AADEE80}"/>
    <dgm:cxn modelId="{15149965-2CAD-4D66-8713-92E4900690F3}" type="presParOf" srcId="{371AE00C-D08B-4285-9670-DF310C322AC5}" destId="{AA805D2B-F39A-4EBA-8A29-1128BC05F763}" srcOrd="0" destOrd="0" presId="urn:microsoft.com/office/officeart/2005/8/layout/default"/>
    <dgm:cxn modelId="{931FC29D-5A7F-44C0-841C-CCEB16112AE5}" type="presParOf" srcId="{371AE00C-D08B-4285-9670-DF310C322AC5}" destId="{4DBF11F1-12CE-4B48-86AF-DB7F31BCAD81}" srcOrd="1" destOrd="0" presId="urn:microsoft.com/office/officeart/2005/8/layout/default"/>
    <dgm:cxn modelId="{CD0FD165-4DF5-42C2-A63D-756AE8BFAD45}" type="presParOf" srcId="{371AE00C-D08B-4285-9670-DF310C322AC5}" destId="{DE427D8F-17FE-4F7A-B91C-6635AE4BB581}" srcOrd="2" destOrd="0" presId="urn:microsoft.com/office/officeart/2005/8/layout/default"/>
    <dgm:cxn modelId="{53A49833-F46D-4C74-88E1-F68251B35CE5}" type="presParOf" srcId="{371AE00C-D08B-4285-9670-DF310C322AC5}" destId="{BA30312E-3CF7-48EB-B16E-29CDF1EBFD48}" srcOrd="3" destOrd="0" presId="urn:microsoft.com/office/officeart/2005/8/layout/default"/>
    <dgm:cxn modelId="{24A71BED-985E-47F7-9AA7-9B970FB3B386}" type="presParOf" srcId="{371AE00C-D08B-4285-9670-DF310C322AC5}" destId="{95FF679E-F1B4-42B0-891E-456ED229F27B}" srcOrd="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D7384-45CF-44DA-87C4-352125D65B21}">
      <dsp:nvSpPr>
        <dsp:cNvPr id="0" name=""/>
        <dsp:cNvSpPr/>
      </dsp:nvSpPr>
      <dsp:spPr>
        <a:xfrm>
          <a:off x="1614485" y="0"/>
          <a:ext cx="3522615" cy="2113569"/>
        </a:xfrm>
        <a:prstGeom prst="rect">
          <a:avLst/>
        </a:prstGeom>
        <a:solidFill>
          <a:srgbClr val="14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Aumento del 10% del tamaño de la glándula tiroides durante el embarazo en países con adecuados aportes de yodo en dieta, y de un 20-40% en pacientes con deficiencias. </a:t>
          </a:r>
        </a:p>
      </dsp:txBody>
      <dsp:txXfrm>
        <a:off x="1614485" y="0"/>
        <a:ext cx="3522615" cy="2113569"/>
      </dsp:txXfrm>
    </dsp:sp>
    <dsp:sp modelId="{83EEA25B-F385-43EE-A587-577FBE68F74B}">
      <dsp:nvSpPr>
        <dsp:cNvPr id="0" name=""/>
        <dsp:cNvSpPr/>
      </dsp:nvSpPr>
      <dsp:spPr>
        <a:xfrm>
          <a:off x="5488587" y="1353"/>
          <a:ext cx="3522615" cy="2113569"/>
        </a:xfrm>
        <a:prstGeom prst="rect">
          <a:avLst/>
        </a:prstGeom>
        <a:solidFill>
          <a:srgbClr val="14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Aumento de un 50% en la producción de T3 y T4.</a:t>
          </a:r>
        </a:p>
      </dsp:txBody>
      <dsp:txXfrm>
        <a:off x="5488587" y="1353"/>
        <a:ext cx="3522615" cy="2113569"/>
      </dsp:txXfrm>
    </dsp:sp>
    <dsp:sp modelId="{E5F48772-24D6-4B16-BB5A-E5AEA5C51470}">
      <dsp:nvSpPr>
        <dsp:cNvPr id="0" name=""/>
        <dsp:cNvSpPr/>
      </dsp:nvSpPr>
      <dsp:spPr>
        <a:xfrm>
          <a:off x="3551148" y="2467183"/>
          <a:ext cx="3522615" cy="2113569"/>
        </a:xfrm>
        <a:prstGeom prst="rect">
          <a:avLst/>
        </a:prstGeom>
        <a:solidFill>
          <a:srgbClr val="14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Aumento de un 50% de los requerimientos de yodo.</a:t>
          </a:r>
        </a:p>
      </dsp:txBody>
      <dsp:txXfrm>
        <a:off x="3551148" y="2467183"/>
        <a:ext cx="3522615" cy="211356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B901C-C7C7-44D0-B9A6-CCD78B5F85D1}">
      <dsp:nvSpPr>
        <dsp:cNvPr id="0" name=""/>
        <dsp:cNvSpPr/>
      </dsp:nvSpPr>
      <dsp:spPr>
        <a:xfrm>
          <a:off x="-6101346" y="-933781"/>
          <a:ext cx="7265130" cy="7265130"/>
        </a:xfrm>
        <a:prstGeom prst="blockArc">
          <a:avLst>
            <a:gd name="adj1" fmla="val 18900000"/>
            <a:gd name="adj2" fmla="val 2700000"/>
            <a:gd name="adj3" fmla="val 297"/>
          </a:avLst>
        </a:prstGeom>
        <a:noFill/>
        <a:ln w="12700" cap="flat" cmpd="sng" algn="ctr">
          <a:solidFill>
            <a:schemeClr val="accent1">
              <a:tint val="9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B1600F-BB8F-49C3-BF5B-260476698E6B}">
      <dsp:nvSpPr>
        <dsp:cNvPr id="0" name=""/>
        <dsp:cNvSpPr/>
      </dsp:nvSpPr>
      <dsp:spPr>
        <a:xfrm>
          <a:off x="749182" y="485953"/>
          <a:ext cx="6698677" cy="1187119"/>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6864" tIns="45720" rIns="45720" bIns="45720" numCol="1" spcCol="1270" anchor="ctr" anchorCtr="0">
          <a:noAutofit/>
        </a:bodyPr>
        <a:lstStyle/>
        <a:p>
          <a:pPr marL="0" lvl="0" indent="0" algn="just" defTabSz="800100">
            <a:lnSpc>
              <a:spcPct val="90000"/>
            </a:lnSpc>
            <a:spcBef>
              <a:spcPct val="0"/>
            </a:spcBef>
            <a:spcAft>
              <a:spcPct val="35000"/>
            </a:spcAft>
            <a:buNone/>
          </a:pPr>
          <a:r>
            <a:rPr lang="es-CO" sz="1800" kern="1200" dirty="0">
              <a:latin typeface="Montserrat" pitchFamily="2" charset="77"/>
            </a:rPr>
            <a:t>Cuando nutrición de yodo es adecuada, la causa más frecuente de hipotiroidismo es la enfermedad tiroidea autoinmune (tiroiditis de Hashimoto). </a:t>
          </a:r>
        </a:p>
      </dsp:txBody>
      <dsp:txXfrm>
        <a:off x="749182" y="485953"/>
        <a:ext cx="6698677" cy="1187119"/>
      </dsp:txXfrm>
    </dsp:sp>
    <dsp:sp modelId="{7D6995E4-F8B1-4211-8060-A719495737F8}">
      <dsp:nvSpPr>
        <dsp:cNvPr id="0" name=""/>
        <dsp:cNvSpPr/>
      </dsp:nvSpPr>
      <dsp:spPr>
        <a:xfrm>
          <a:off x="74486" y="404817"/>
          <a:ext cx="1349391" cy="1349391"/>
        </a:xfrm>
        <a:prstGeom prst="ellipse">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DF4350E7-D94C-4B59-9062-5A36DA98BB2B}">
      <dsp:nvSpPr>
        <dsp:cNvPr id="0" name=""/>
        <dsp:cNvSpPr/>
      </dsp:nvSpPr>
      <dsp:spPr>
        <a:xfrm>
          <a:off x="1141585" y="2105013"/>
          <a:ext cx="6306274" cy="1187540"/>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6864" tIns="45720" rIns="45720" bIns="45720" numCol="1" spcCol="1270" anchor="ctr" anchorCtr="0">
          <a:noAutofit/>
        </a:bodyPr>
        <a:lstStyle/>
        <a:p>
          <a:pPr marL="0" lvl="0" indent="0" algn="just" defTabSz="800100">
            <a:lnSpc>
              <a:spcPct val="90000"/>
            </a:lnSpc>
            <a:spcBef>
              <a:spcPct val="0"/>
            </a:spcBef>
            <a:spcAft>
              <a:spcPct val="35000"/>
            </a:spcAft>
            <a:buNone/>
          </a:pPr>
          <a:r>
            <a:rPr lang="es-CO" sz="1800" kern="1200" dirty="0">
              <a:latin typeface="Montserrat" pitchFamily="2" charset="77"/>
            </a:rPr>
            <a:t>Autoanticuerpos tiroideos se puedan detectar en aproximadamente el 30% – 60% de las mujeres embarazadas con una concentración elevada de TSH.</a:t>
          </a:r>
        </a:p>
      </dsp:txBody>
      <dsp:txXfrm>
        <a:off x="1141585" y="2105013"/>
        <a:ext cx="6306274" cy="1187540"/>
      </dsp:txXfrm>
    </dsp:sp>
    <dsp:sp modelId="{C02EFA96-C294-4D65-A43C-D164462194EF}">
      <dsp:nvSpPr>
        <dsp:cNvPr id="0" name=""/>
        <dsp:cNvSpPr/>
      </dsp:nvSpPr>
      <dsp:spPr>
        <a:xfrm>
          <a:off x="466889" y="2024087"/>
          <a:ext cx="1349391" cy="1349391"/>
        </a:xfrm>
        <a:prstGeom prst="ellipse">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 modelId="{D67338E8-062D-4DD8-AB4A-F4D3BD9CE4FF}">
      <dsp:nvSpPr>
        <dsp:cNvPr id="0" name=""/>
        <dsp:cNvSpPr/>
      </dsp:nvSpPr>
      <dsp:spPr>
        <a:xfrm>
          <a:off x="749182" y="3700177"/>
          <a:ext cx="6698677" cy="1235751"/>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56864" tIns="45720" rIns="45720" bIns="45720" numCol="1" spcCol="1270" anchor="ctr" anchorCtr="0">
          <a:noAutofit/>
        </a:bodyPr>
        <a:lstStyle/>
        <a:p>
          <a:pPr marL="0" lvl="0" indent="0" algn="just" defTabSz="800100">
            <a:lnSpc>
              <a:spcPct val="90000"/>
            </a:lnSpc>
            <a:spcBef>
              <a:spcPct val="0"/>
            </a:spcBef>
            <a:spcAft>
              <a:spcPct val="35000"/>
            </a:spcAft>
            <a:buNone/>
          </a:pPr>
          <a:r>
            <a:rPr lang="es-CO" sz="1800" kern="1200" dirty="0">
              <a:latin typeface="Montserrat" pitchFamily="2" charset="77"/>
            </a:rPr>
            <a:t>Los valores de referencia de TSH, principalmente el límite superior se ve afectado por: estado nutricional de yodo, método de medición, IMC, geografía, raza.</a:t>
          </a:r>
        </a:p>
      </dsp:txBody>
      <dsp:txXfrm>
        <a:off x="749182" y="3700177"/>
        <a:ext cx="6698677" cy="1235751"/>
      </dsp:txXfrm>
    </dsp:sp>
    <dsp:sp modelId="{38F841C0-7AE3-4762-A746-C7D07BEF1FB6}">
      <dsp:nvSpPr>
        <dsp:cNvPr id="0" name=""/>
        <dsp:cNvSpPr/>
      </dsp:nvSpPr>
      <dsp:spPr>
        <a:xfrm>
          <a:off x="74486" y="3643357"/>
          <a:ext cx="1349391" cy="1349391"/>
        </a:xfrm>
        <a:prstGeom prst="ellipse">
          <a:avLst/>
        </a:prstGeom>
        <a:solidFill>
          <a:schemeClr val="lt1">
            <a:hueOff val="0"/>
            <a:satOff val="0"/>
            <a:lumOff val="0"/>
            <a:alphaOff val="0"/>
          </a:schemeClr>
        </a:solidFill>
        <a:ln w="12700" cap="flat" cmpd="sng" algn="ctr">
          <a:solidFill>
            <a:srgbClr val="152B4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395989-8B94-4C77-B1A3-102AC81653D0}">
      <dsp:nvSpPr>
        <dsp:cNvPr id="0" name=""/>
        <dsp:cNvSpPr/>
      </dsp:nvSpPr>
      <dsp:spPr>
        <a:xfrm rot="16200000">
          <a:off x="581109" y="-579736"/>
          <a:ext cx="2409478" cy="3568951"/>
        </a:xfrm>
        <a:prstGeom prst="flowChartManualOperati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443" bIns="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Mujeres eutiroideas positivas para Acs TPO pueden tener un mayor riesgo de resultados clínicos adversos.</a:t>
          </a:r>
        </a:p>
      </dsp:txBody>
      <dsp:txXfrm rot="5400000">
        <a:off x="1373" y="481896"/>
        <a:ext cx="3568951" cy="1445686"/>
      </dsp:txXfrm>
    </dsp:sp>
    <dsp:sp modelId="{FED1EBEA-FDFE-4606-89E3-7652498611FE}">
      <dsp:nvSpPr>
        <dsp:cNvPr id="0" name=""/>
        <dsp:cNvSpPr/>
      </dsp:nvSpPr>
      <dsp:spPr>
        <a:xfrm rot="16200000">
          <a:off x="4417732" y="-579736"/>
          <a:ext cx="2409478" cy="3568951"/>
        </a:xfrm>
        <a:prstGeom prst="flowChartManualOperation">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443" bIns="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Difícil definir con precisión un límite de TSH universal por encima del cual se debe iniciar la terapia con LT4 para todas las mujeres embarazadas.</a:t>
          </a:r>
        </a:p>
      </dsp:txBody>
      <dsp:txXfrm rot="5400000">
        <a:off x="3837996" y="481896"/>
        <a:ext cx="3568951" cy="1445686"/>
      </dsp:txXfrm>
    </dsp:sp>
    <dsp:sp modelId="{0C494139-8680-4D42-BCAE-33DF043B22EE}">
      <dsp:nvSpPr>
        <dsp:cNvPr id="0" name=""/>
        <dsp:cNvSpPr/>
      </dsp:nvSpPr>
      <dsp:spPr>
        <a:xfrm rot="16200000">
          <a:off x="8254354" y="-579736"/>
          <a:ext cx="2409478" cy="3568951"/>
        </a:xfrm>
        <a:prstGeom prst="flowChartManualOperation">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0" tIns="0" rIns="107443" bIns="0" numCol="1" spcCol="1270" anchor="ctr" anchorCtr="0">
          <a:noAutofit/>
        </a:bodyPr>
        <a:lstStyle/>
        <a:p>
          <a:pPr marL="0" lvl="0" indent="0" algn="ctr" defTabSz="755650">
            <a:lnSpc>
              <a:spcPct val="90000"/>
            </a:lnSpc>
            <a:spcBef>
              <a:spcPct val="0"/>
            </a:spcBef>
            <a:spcAft>
              <a:spcPct val="35000"/>
            </a:spcAft>
            <a:buNone/>
          </a:pPr>
          <a:r>
            <a:rPr lang="es-CO" sz="1700" kern="1200" dirty="0">
              <a:latin typeface="Montserrat" pitchFamily="2" charset="77"/>
            </a:rPr>
            <a:t>Decisión de tratamiento debe basarse tanto en la medición de la función tiroidea como en el estado de Acs TPO.</a:t>
          </a:r>
        </a:p>
      </dsp:txBody>
      <dsp:txXfrm rot="5400000">
        <a:off x="7674618" y="481896"/>
        <a:ext cx="3568951" cy="1445686"/>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1A73F-8369-47F6-AB33-844417682EED}">
      <dsp:nvSpPr>
        <dsp:cNvPr id="0" name=""/>
        <dsp:cNvSpPr/>
      </dsp:nvSpPr>
      <dsp:spPr>
        <a:xfrm>
          <a:off x="0" y="611642"/>
          <a:ext cx="10718084" cy="4195381"/>
        </a:xfrm>
        <a:prstGeom prst="rightArrow">
          <a:avLst/>
        </a:prstGeom>
        <a:noFill/>
        <a:ln>
          <a:solidFill>
            <a:srgbClr val="00AAA7"/>
          </a:solid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BDAD0487-3AF1-46E3-B73E-C2AAFF9F70A2}">
      <dsp:nvSpPr>
        <dsp:cNvPr id="0" name=""/>
        <dsp:cNvSpPr/>
      </dsp:nvSpPr>
      <dsp:spPr>
        <a:xfrm>
          <a:off x="7165625" y="1660488"/>
          <a:ext cx="2480650" cy="209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El requerimiento de aumento ocurre desde las 4-6 semanas y continúa creciendo gradualmente hasta la semana 16-20 cuando se estabiliza. </a:t>
          </a:r>
        </a:p>
      </dsp:txBody>
      <dsp:txXfrm>
        <a:off x="7165625" y="1660488"/>
        <a:ext cx="2480650" cy="2097690"/>
      </dsp:txXfrm>
    </dsp:sp>
    <dsp:sp modelId="{89C79496-52DE-4EF9-B8BF-FFED9B329277}">
      <dsp:nvSpPr>
        <dsp:cNvPr id="0" name=""/>
        <dsp:cNvSpPr/>
      </dsp:nvSpPr>
      <dsp:spPr>
        <a:xfrm>
          <a:off x="4188844" y="1660488"/>
          <a:ext cx="2480650" cy="209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La mayor demanda del embarazo superará el suministro y se producirá hipotiroidismo materno. </a:t>
          </a:r>
        </a:p>
      </dsp:txBody>
      <dsp:txXfrm>
        <a:off x="4188844" y="1660488"/>
        <a:ext cx="2480650" cy="2097690"/>
      </dsp:txXfrm>
    </dsp:sp>
    <dsp:sp modelId="{71BFCF3C-7953-4CEB-87C5-A7555FDB4930}">
      <dsp:nvSpPr>
        <dsp:cNvPr id="0" name=""/>
        <dsp:cNvSpPr/>
      </dsp:nvSpPr>
      <dsp:spPr>
        <a:xfrm>
          <a:off x="857728" y="1660488"/>
          <a:ext cx="2834986" cy="20976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marL="0" lvl="0" indent="0" algn="ctr" defTabSz="711200">
            <a:lnSpc>
              <a:spcPct val="90000"/>
            </a:lnSpc>
            <a:spcBef>
              <a:spcPct val="0"/>
            </a:spcBef>
            <a:spcAft>
              <a:spcPct val="35000"/>
            </a:spcAft>
            <a:buNone/>
          </a:pPr>
          <a:r>
            <a:rPr lang="es-CO" sz="1600" kern="1200" dirty="0">
              <a:solidFill>
                <a:srgbClr val="152B48"/>
              </a:solidFill>
              <a:latin typeface="Montserrat" pitchFamily="2" charset="77"/>
            </a:rPr>
            <a:t>En mujeres con hipotiroidismo conocido, la HCG y la TSH no pueden estimular la producción adecuada de T4 </a:t>
          </a:r>
          <a:r>
            <a:rPr lang="es-CO" sz="1600" kern="1200" dirty="0">
              <a:solidFill>
                <a:srgbClr val="152B48"/>
              </a:solidFill>
              <a:latin typeface="Montserrat" pitchFamily="2" charset="77"/>
              <a:sym typeface="Wingdings" panose="05000000000000000000" pitchFamily="2" charset="2"/>
            </a:rPr>
            <a:t> a</a:t>
          </a:r>
          <a:r>
            <a:rPr lang="es-CO" sz="1600" kern="1200" dirty="0">
              <a:solidFill>
                <a:srgbClr val="152B48"/>
              </a:solidFill>
              <a:latin typeface="Montserrat" pitchFamily="2" charset="77"/>
            </a:rPr>
            <a:t>justar la LT4.</a:t>
          </a:r>
        </a:p>
      </dsp:txBody>
      <dsp:txXfrm>
        <a:off x="857728" y="1660488"/>
        <a:ext cx="2834986" cy="209769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D8DDE0-4572-4444-A5C2-0A156E39B52E}">
      <dsp:nvSpPr>
        <dsp:cNvPr id="0" name=""/>
        <dsp:cNvSpPr/>
      </dsp:nvSpPr>
      <dsp:spPr>
        <a:xfrm>
          <a:off x="466030" y="226"/>
          <a:ext cx="3098043" cy="1858826"/>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Se define como una concentración de TSH elevada más allá del límite superior del rango de referencia específico del embarazo.</a:t>
          </a:r>
        </a:p>
      </dsp:txBody>
      <dsp:txXfrm>
        <a:off x="466030" y="226"/>
        <a:ext cx="3098043" cy="1858826"/>
      </dsp:txXfrm>
    </dsp:sp>
    <dsp:sp modelId="{AB468904-288E-4968-9FD8-41C0824D7E15}">
      <dsp:nvSpPr>
        <dsp:cNvPr id="0" name=""/>
        <dsp:cNvSpPr/>
      </dsp:nvSpPr>
      <dsp:spPr>
        <a:xfrm>
          <a:off x="4041513" y="226"/>
          <a:ext cx="3098043" cy="1858826"/>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Hipotiroxinemia aislada: T4L baja con TSH normal.</a:t>
          </a:r>
        </a:p>
      </dsp:txBody>
      <dsp:txXfrm>
        <a:off x="4041513" y="226"/>
        <a:ext cx="3098043" cy="1858826"/>
      </dsp:txXfrm>
    </dsp:sp>
    <dsp:sp modelId="{5E7B9D14-A785-4903-ABBC-2C3E99E33FD5}">
      <dsp:nvSpPr>
        <dsp:cNvPr id="0" name=""/>
        <dsp:cNvSpPr/>
      </dsp:nvSpPr>
      <dsp:spPr>
        <a:xfrm>
          <a:off x="7449361" y="226"/>
          <a:ext cx="3098043" cy="1858826"/>
        </a:xfrm>
        <a:prstGeom prst="rect">
          <a:avLst/>
        </a:prstGeom>
        <a:solidFill>
          <a:srgbClr val="15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Hipotiroidismo subclínico: </a:t>
          </a:r>
          <a:r>
            <a:rPr lang="es-ES_tradnl" sz="1800" kern="1200" dirty="0">
              <a:latin typeface="Montserrat" pitchFamily="2" charset="77"/>
            </a:rPr>
            <a:t>TSH alta &lt;10 mUI/L + T4L normal.</a:t>
          </a:r>
          <a:endParaRPr lang="es-CO" sz="1800" kern="1200" dirty="0">
            <a:latin typeface="Montserrat" pitchFamily="2" charset="77"/>
          </a:endParaRPr>
        </a:p>
      </dsp:txBody>
      <dsp:txXfrm>
        <a:off x="7449361" y="226"/>
        <a:ext cx="3098043" cy="1858826"/>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3879ED-8DBA-43BA-A9B1-DEE6813847A3}">
      <dsp:nvSpPr>
        <dsp:cNvPr id="0" name=""/>
        <dsp:cNvSpPr/>
      </dsp:nvSpPr>
      <dsp:spPr>
        <a:xfrm>
          <a:off x="832840" y="0"/>
          <a:ext cx="9438855" cy="3349413"/>
        </a:xfrm>
        <a:prstGeom prst="rightArrow">
          <a:avLst/>
        </a:prstGeom>
        <a:solidFill>
          <a:srgbClr val="152B48"/>
        </a:solidFill>
        <a:ln>
          <a:noFill/>
        </a:ln>
        <a:effectLst/>
      </dsp:spPr>
      <dsp:style>
        <a:lnRef idx="0">
          <a:scrgbClr r="0" g="0" b="0"/>
        </a:lnRef>
        <a:fillRef idx="1">
          <a:scrgbClr r="0" g="0" b="0"/>
        </a:fillRef>
        <a:effectRef idx="0">
          <a:scrgbClr r="0" g="0" b="0"/>
        </a:effectRef>
        <a:fontRef idx="minor"/>
      </dsp:style>
    </dsp:sp>
    <dsp:sp modelId="{EB5D98FD-0CCE-44F9-891B-0EB233272626}">
      <dsp:nvSpPr>
        <dsp:cNvPr id="0" name=""/>
        <dsp:cNvSpPr/>
      </dsp:nvSpPr>
      <dsp:spPr>
        <a:xfrm>
          <a:off x="5557" y="1004823"/>
          <a:ext cx="2673113" cy="133976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CO" sz="1300" kern="1200" dirty="0">
              <a:solidFill>
                <a:srgbClr val="152B48"/>
              </a:solidFill>
              <a:latin typeface="Montserrat" pitchFamily="2" charset="77"/>
            </a:rPr>
            <a:t>Para definir el rango de referencia de TSH se propone:</a:t>
          </a:r>
        </a:p>
      </dsp:txBody>
      <dsp:txXfrm>
        <a:off x="70959" y="1070225"/>
        <a:ext cx="2542309" cy="1208961"/>
      </dsp:txXfrm>
    </dsp:sp>
    <dsp:sp modelId="{6E60DB43-2712-4C40-BC06-9DC979D6A1B8}">
      <dsp:nvSpPr>
        <dsp:cNvPr id="0" name=""/>
        <dsp:cNvSpPr/>
      </dsp:nvSpPr>
      <dsp:spPr>
        <a:xfrm>
          <a:off x="2812326" y="1004823"/>
          <a:ext cx="2673113" cy="133976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CO" sz="1300" kern="1200" dirty="0">
              <a:solidFill>
                <a:srgbClr val="152B48"/>
              </a:solidFill>
              <a:latin typeface="Montserrat" pitchFamily="2" charset="77"/>
            </a:rPr>
            <a:t>Rangos específicos de la población y el trimestre para la TSH durante el embarazo definidos por el laboratorio y específicos para la población.</a:t>
          </a:r>
        </a:p>
      </dsp:txBody>
      <dsp:txXfrm>
        <a:off x="2877728" y="1070225"/>
        <a:ext cx="2542309" cy="1208961"/>
      </dsp:txXfrm>
    </dsp:sp>
    <dsp:sp modelId="{23348AFA-DEE1-487F-8EF6-DEEEA4EA4639}">
      <dsp:nvSpPr>
        <dsp:cNvPr id="0" name=""/>
        <dsp:cNvSpPr/>
      </dsp:nvSpPr>
      <dsp:spPr>
        <a:xfrm>
          <a:off x="5619095" y="1004823"/>
          <a:ext cx="2673113" cy="133976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CO" sz="1300" kern="1200" dirty="0">
              <a:solidFill>
                <a:srgbClr val="152B48"/>
              </a:solidFill>
              <a:latin typeface="Montserrat" pitchFamily="2" charset="77"/>
            </a:rPr>
            <a:t>Segunda medida es usar rangos de referencia de poblaciones similares y con métodos de ensayo similar.</a:t>
          </a:r>
        </a:p>
      </dsp:txBody>
      <dsp:txXfrm>
        <a:off x="5684497" y="1070225"/>
        <a:ext cx="2542309" cy="1208961"/>
      </dsp:txXfrm>
    </dsp:sp>
    <dsp:sp modelId="{B4D0D317-E723-480F-AA27-3827E8BA42FA}">
      <dsp:nvSpPr>
        <dsp:cNvPr id="0" name=""/>
        <dsp:cNvSpPr/>
      </dsp:nvSpPr>
      <dsp:spPr>
        <a:xfrm>
          <a:off x="8425864" y="1004823"/>
          <a:ext cx="2673113" cy="1339765"/>
        </a:xfrm>
        <a:prstGeom prst="roundRect">
          <a:avLst/>
        </a:prstGeom>
        <a:solidFill>
          <a:schemeClr val="lt1">
            <a:hueOff val="0"/>
            <a:satOff val="0"/>
            <a:lumOff val="0"/>
            <a:alphaOff val="0"/>
          </a:schemeClr>
        </a:solidFill>
        <a:ln w="12700" cap="flat" cmpd="sng" algn="ctr">
          <a:solidFill>
            <a:srgbClr val="00AAA7"/>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s-CO" sz="1300" kern="1200" dirty="0">
              <a:solidFill>
                <a:srgbClr val="152B48"/>
              </a:solidFill>
              <a:latin typeface="Montserrat" pitchFamily="2" charset="77"/>
            </a:rPr>
            <a:t>TSH : 0.1  - 4.0 mUI/l.</a:t>
          </a:r>
        </a:p>
      </dsp:txBody>
      <dsp:txXfrm>
        <a:off x="8491266" y="1070225"/>
        <a:ext cx="2542309" cy="1208961"/>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6C552F-1204-49C0-86EC-004EB574CE6D}">
      <dsp:nvSpPr>
        <dsp:cNvPr id="0" name=""/>
        <dsp:cNvSpPr/>
      </dsp:nvSpPr>
      <dsp:spPr>
        <a:xfrm>
          <a:off x="5162" y="707946"/>
          <a:ext cx="3005000" cy="1202000"/>
        </a:xfrm>
        <a:prstGeom prst="chevron">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SPP.</a:t>
          </a:r>
        </a:p>
      </dsp:txBody>
      <dsp:txXfrm>
        <a:off x="606162" y="707946"/>
        <a:ext cx="1803000" cy="1202000"/>
      </dsp:txXfrm>
    </dsp:sp>
    <dsp:sp modelId="{6DEA8809-7279-4D44-BE62-2101A5CDCE37}">
      <dsp:nvSpPr>
        <dsp:cNvPr id="0" name=""/>
        <dsp:cNvSpPr/>
      </dsp:nvSpPr>
      <dsp:spPr>
        <a:xfrm>
          <a:off x="2709663" y="707946"/>
          <a:ext cx="3005000" cy="1202000"/>
        </a:xfrm>
        <a:prstGeom prst="chevron">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Bajo peso al nacer.</a:t>
          </a:r>
        </a:p>
      </dsp:txBody>
      <dsp:txXfrm>
        <a:off x="3310663" y="707946"/>
        <a:ext cx="1803000" cy="1202000"/>
      </dsp:txXfrm>
    </dsp:sp>
    <dsp:sp modelId="{4467DD5E-CE61-4A5D-BB52-226359DE225B}">
      <dsp:nvSpPr>
        <dsp:cNvPr id="0" name=""/>
        <dsp:cNvSpPr/>
      </dsp:nvSpPr>
      <dsp:spPr>
        <a:xfrm>
          <a:off x="5414163" y="707946"/>
          <a:ext cx="3005000" cy="1202000"/>
        </a:xfrm>
        <a:prstGeom prst="chevron">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26670" rIns="26670" bIns="2667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Pérdida del embarazo.</a:t>
          </a:r>
        </a:p>
      </dsp:txBody>
      <dsp:txXfrm>
        <a:off x="6015163" y="707946"/>
        <a:ext cx="1803000" cy="1202000"/>
      </dsp:txXfrm>
    </dsp:sp>
    <dsp:sp modelId="{78D700E5-736F-478E-AADD-53E506A8E426}">
      <dsp:nvSpPr>
        <dsp:cNvPr id="0" name=""/>
        <dsp:cNvSpPr/>
      </dsp:nvSpPr>
      <dsp:spPr>
        <a:xfrm>
          <a:off x="8118664" y="707946"/>
          <a:ext cx="3005000" cy="1202000"/>
        </a:xfrm>
        <a:prstGeom prst="chevron">
          <a:avLst/>
        </a:prstGeom>
        <a:solidFill>
          <a:srgbClr val="00AA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009" tIns="24003" rIns="24003" bIns="24003"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&lt; coeficiente intelectual de la descendencia. </a:t>
          </a:r>
        </a:p>
      </dsp:txBody>
      <dsp:txXfrm>
        <a:off x="8719664" y="707946"/>
        <a:ext cx="1803000" cy="1202000"/>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6BE687-6293-413B-9FA1-FEEB32154CB3}">
      <dsp:nvSpPr>
        <dsp:cNvPr id="0" name=""/>
        <dsp:cNvSpPr/>
      </dsp:nvSpPr>
      <dsp:spPr>
        <a:xfrm>
          <a:off x="1015" y="871406"/>
          <a:ext cx="3958603" cy="2375162"/>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1" kern="1200" dirty="0">
              <a:latin typeface="Montserrat" pitchFamily="2" charset="77"/>
            </a:rPr>
            <a:t>Hipotiroidismo clínico: </a:t>
          </a:r>
          <a:r>
            <a:rPr lang="es-CO" sz="2000" b="0" kern="1200" dirty="0">
              <a:latin typeface="Montserrat" pitchFamily="2" charset="77"/>
            </a:rPr>
            <a:t>s</a:t>
          </a:r>
          <a:r>
            <a:rPr lang="es-CO" sz="2000" kern="1200" dirty="0">
              <a:latin typeface="Montserrat" pitchFamily="2" charset="77"/>
            </a:rPr>
            <a:t>e recomienda el tratamiento durante el embarazo.</a:t>
          </a:r>
        </a:p>
      </dsp:txBody>
      <dsp:txXfrm>
        <a:off x="1015" y="871406"/>
        <a:ext cx="3958603" cy="2375162"/>
      </dsp:txXfrm>
    </dsp:sp>
    <dsp:sp modelId="{4C7C45A6-7994-4183-BCD6-970C3AB6D59E}">
      <dsp:nvSpPr>
        <dsp:cNvPr id="0" name=""/>
        <dsp:cNvSpPr/>
      </dsp:nvSpPr>
      <dsp:spPr>
        <a:xfrm>
          <a:off x="4355479" y="871406"/>
          <a:ext cx="3958603" cy="2375162"/>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b="1" kern="1200" dirty="0">
              <a:latin typeface="Montserrat" pitchFamily="2" charset="77"/>
            </a:rPr>
            <a:t>Hipotiroidismo subclínico:</a:t>
          </a:r>
          <a:r>
            <a:rPr lang="es-CO" sz="2000" kern="1200" dirty="0">
              <a:latin typeface="Montserrat" pitchFamily="2" charset="77"/>
            </a:rPr>
            <a:t> las mujeres embarazadas con concentraciones de TSH&gt; 2.5 mUI/l deben ser evaluadas para determinar el estado de Acs TPO.</a:t>
          </a:r>
        </a:p>
      </dsp:txBody>
      <dsp:txXfrm>
        <a:off x="4355479" y="871406"/>
        <a:ext cx="3958603" cy="2375162"/>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9D967C-08F7-42E2-9AB1-F843FC3887B3}">
      <dsp:nvSpPr>
        <dsp:cNvPr id="0" name=""/>
        <dsp:cNvSpPr/>
      </dsp:nvSpPr>
      <dsp:spPr>
        <a:xfrm>
          <a:off x="1030171" y="101"/>
          <a:ext cx="4002275" cy="2401365"/>
        </a:xfrm>
        <a:prstGeom prst="rect">
          <a:avLst/>
        </a:prstGeom>
        <a:solidFill>
          <a:srgbClr val="14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Evaluar estado  tiroideo:  TSH, T4T, T4L y Ac TPO.</a:t>
          </a:r>
        </a:p>
        <a:p>
          <a:pPr marL="0" lvl="0" indent="0" algn="ctr" defTabSz="889000">
            <a:lnSpc>
              <a:spcPct val="90000"/>
            </a:lnSpc>
            <a:spcBef>
              <a:spcPct val="0"/>
            </a:spcBef>
            <a:spcAft>
              <a:spcPct val="35000"/>
            </a:spcAft>
            <a:buNone/>
          </a:pPr>
          <a:endParaRPr lang="es-CO" sz="2000" kern="1200" dirty="0">
            <a:latin typeface="Montserrat" pitchFamily="2" charset="77"/>
          </a:endParaRPr>
        </a:p>
      </dsp:txBody>
      <dsp:txXfrm>
        <a:off x="1030171" y="101"/>
        <a:ext cx="4002275" cy="2401365"/>
      </dsp:txXfrm>
    </dsp:sp>
    <dsp:sp modelId="{B85E056C-CCDE-442D-B714-7EA1A04EFA83}">
      <dsp:nvSpPr>
        <dsp:cNvPr id="0" name=""/>
        <dsp:cNvSpPr/>
      </dsp:nvSpPr>
      <dsp:spPr>
        <a:xfrm>
          <a:off x="1030171" y="2801694"/>
          <a:ext cx="4002275" cy="2401365"/>
        </a:xfrm>
        <a:prstGeom prst="rect">
          <a:avLst/>
        </a:prstGeom>
        <a:solidFill>
          <a:srgbClr val="14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Tamizaje de la tiroides en las mujeres previo a la gestación puede ser beneficioso sin embargo actualmente no hay datos que respalden este enfoque.</a:t>
          </a:r>
        </a:p>
      </dsp:txBody>
      <dsp:txXfrm>
        <a:off x="1030171" y="2801694"/>
        <a:ext cx="4002275" cy="2401365"/>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904E9FB-04D7-458C-AF65-DE4D05348B51}">
      <dsp:nvSpPr>
        <dsp:cNvPr id="0" name=""/>
        <dsp:cNvSpPr/>
      </dsp:nvSpPr>
      <dsp:spPr>
        <a:xfrm>
          <a:off x="1314773" y="3090"/>
          <a:ext cx="3970100" cy="2382060"/>
        </a:xfrm>
        <a:prstGeom prst="rect">
          <a:avLst/>
        </a:prstGeom>
        <a:solidFill>
          <a:srgbClr val="14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No hay pruebas suficientes para recomendar a favor o en contra de la detección universal de concentraciones anormales de TSH al inicio del embarazo.</a:t>
          </a:r>
        </a:p>
      </dsp:txBody>
      <dsp:txXfrm>
        <a:off x="1314773" y="3090"/>
        <a:ext cx="3970100" cy="2382060"/>
      </dsp:txXfrm>
    </dsp:sp>
    <dsp:sp modelId="{2D06AC98-2436-446A-A44E-78480B5FD859}">
      <dsp:nvSpPr>
        <dsp:cNvPr id="0" name=""/>
        <dsp:cNvSpPr/>
      </dsp:nvSpPr>
      <dsp:spPr>
        <a:xfrm>
          <a:off x="1314773" y="2782161"/>
          <a:ext cx="3970100" cy="2382060"/>
        </a:xfrm>
        <a:prstGeom prst="rect">
          <a:avLst/>
        </a:prstGeom>
        <a:solidFill>
          <a:srgbClr val="142B48"/>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Excepción </a:t>
          </a:r>
          <a:r>
            <a:rPr lang="es-CO" sz="2000" kern="1200" dirty="0">
              <a:latin typeface="Montserrat" pitchFamily="2" charset="77"/>
              <a:sym typeface="Wingdings" panose="05000000000000000000" pitchFamily="2" charset="2"/>
            </a:rPr>
            <a:t> p</a:t>
          </a:r>
          <a:r>
            <a:rPr lang="es-CO" sz="2000" kern="1200" dirty="0">
              <a:latin typeface="Montserrat" pitchFamily="2" charset="77"/>
            </a:rPr>
            <a:t>lanean reproducción asistida o aquellas que se sabe que tienen positividad para anti TPO.</a:t>
          </a:r>
        </a:p>
      </dsp:txBody>
      <dsp:txXfrm>
        <a:off x="1314773" y="2782161"/>
        <a:ext cx="3970100" cy="2382060"/>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1E04B3-449C-438D-B0D8-C390DC9B7417}">
      <dsp:nvSpPr>
        <dsp:cNvPr id="0" name=""/>
        <dsp:cNvSpPr/>
      </dsp:nvSpPr>
      <dsp:spPr>
        <a:xfrm>
          <a:off x="1099" y="347815"/>
          <a:ext cx="4289307" cy="1531334"/>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Anti TPO positivas con una TSH mayor que el rango de referencia específico del embarazo.</a:t>
          </a:r>
        </a:p>
      </dsp:txBody>
      <dsp:txXfrm>
        <a:off x="1099" y="347815"/>
        <a:ext cx="4289307" cy="1531334"/>
      </dsp:txXfrm>
    </dsp:sp>
    <dsp:sp modelId="{544A38DC-DA63-456D-BB07-2D7EC8CB74F9}">
      <dsp:nvSpPr>
        <dsp:cNvPr id="0" name=""/>
        <dsp:cNvSpPr/>
      </dsp:nvSpPr>
      <dsp:spPr>
        <a:xfrm>
          <a:off x="4719337" y="347815"/>
          <a:ext cx="4289307" cy="1531334"/>
        </a:xfrm>
        <a:prstGeom prst="rect">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Mujeres anti TPO negativas con una TSH mayor a 10.0 mUI/l.</a:t>
          </a:r>
        </a:p>
      </dsp:txBody>
      <dsp:txXfrm>
        <a:off x="4719337" y="347815"/>
        <a:ext cx="4289307" cy="15313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DBC1B6-D8F4-4923-A3C0-334C9D65064A}">
      <dsp:nvSpPr>
        <dsp:cNvPr id="0" name=""/>
        <dsp:cNvSpPr/>
      </dsp:nvSpPr>
      <dsp:spPr>
        <a:xfrm>
          <a:off x="-6012088" y="-920188"/>
          <a:ext cx="7158911" cy="7158911"/>
        </a:xfrm>
        <a:prstGeom prst="blockArc">
          <a:avLst>
            <a:gd name="adj1" fmla="val 18900000"/>
            <a:gd name="adj2" fmla="val 2700000"/>
            <a:gd name="adj3" fmla="val 302"/>
          </a:avLst>
        </a:prstGeom>
        <a:solidFill>
          <a:srgbClr val="142B48"/>
        </a:solidFill>
        <a:ln w="12700" cap="flat" cmpd="sng" algn="ctr">
          <a:solidFill>
            <a:srgbClr val="142B48"/>
          </a:solidFill>
          <a:prstDash val="solid"/>
          <a:miter lim="800000"/>
        </a:ln>
        <a:effectLst/>
      </dsp:spPr>
      <dsp:style>
        <a:lnRef idx="2">
          <a:scrgbClr r="0" g="0" b="0"/>
        </a:lnRef>
        <a:fillRef idx="0">
          <a:scrgbClr r="0" g="0" b="0"/>
        </a:fillRef>
        <a:effectRef idx="0">
          <a:scrgbClr r="0" g="0" b="0"/>
        </a:effectRef>
        <a:fontRef idx="minor"/>
      </dsp:style>
    </dsp:sp>
    <dsp:sp modelId="{9BBB6088-FAE2-4F70-A477-0B6A6F29A0B9}">
      <dsp:nvSpPr>
        <dsp:cNvPr id="0" name=""/>
        <dsp:cNvSpPr/>
      </dsp:nvSpPr>
      <dsp:spPr>
        <a:xfrm>
          <a:off x="738212" y="531853"/>
          <a:ext cx="6748904" cy="1063707"/>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4317" tIns="50800" rIns="50800" bIns="50800" numCol="1" spcCol="1270" anchor="ctr" anchorCtr="0">
          <a:noAutofit/>
        </a:bodyPr>
        <a:lstStyle/>
        <a:p>
          <a:pPr marL="0" lvl="0" indent="0" algn="just" defTabSz="889000">
            <a:lnSpc>
              <a:spcPct val="90000"/>
            </a:lnSpc>
            <a:spcBef>
              <a:spcPct val="0"/>
            </a:spcBef>
            <a:spcAft>
              <a:spcPct val="35000"/>
            </a:spcAft>
            <a:buNone/>
          </a:pPr>
          <a:r>
            <a:rPr lang="es-CO" sz="2000" kern="1200" dirty="0">
              <a:latin typeface="Montserrat" pitchFamily="2" charset="77"/>
            </a:rPr>
            <a:t>La HCG estimula la producción de hormonas tiroideas, disminuyendo los niveles de TSH principalmente al inicio del embarazo.</a:t>
          </a:r>
        </a:p>
      </dsp:txBody>
      <dsp:txXfrm>
        <a:off x="738212" y="531853"/>
        <a:ext cx="6748904" cy="1063707"/>
      </dsp:txXfrm>
    </dsp:sp>
    <dsp:sp modelId="{9D5ACD40-AEB7-4C2D-B9BA-4C679B50D63C}">
      <dsp:nvSpPr>
        <dsp:cNvPr id="0" name=""/>
        <dsp:cNvSpPr/>
      </dsp:nvSpPr>
      <dsp:spPr>
        <a:xfrm>
          <a:off x="73395" y="398890"/>
          <a:ext cx="1329633" cy="1329633"/>
        </a:xfrm>
        <a:prstGeom prst="ellipse">
          <a:avLst/>
        </a:prstGeom>
        <a:solidFill>
          <a:schemeClr val="lt1">
            <a:hueOff val="0"/>
            <a:satOff val="0"/>
            <a:lumOff val="0"/>
            <a:alphaOff val="0"/>
          </a:schemeClr>
        </a:solidFill>
        <a:ln w="12700" cap="flat" cmpd="sng" algn="ctr">
          <a:solidFill>
            <a:srgbClr val="142B48"/>
          </a:solidFill>
          <a:prstDash val="solid"/>
          <a:miter lim="800000"/>
        </a:ln>
        <a:effectLst/>
      </dsp:spPr>
      <dsp:style>
        <a:lnRef idx="2">
          <a:scrgbClr r="0" g="0" b="0"/>
        </a:lnRef>
        <a:fillRef idx="1">
          <a:scrgbClr r="0" g="0" b="0"/>
        </a:fillRef>
        <a:effectRef idx="0">
          <a:scrgbClr r="0" g="0" b="0"/>
        </a:effectRef>
        <a:fontRef idx="minor"/>
      </dsp:style>
    </dsp:sp>
    <dsp:sp modelId="{CFCC00EB-2A48-4C33-8740-DDD29712F6BE}">
      <dsp:nvSpPr>
        <dsp:cNvPr id="0" name=""/>
        <dsp:cNvSpPr/>
      </dsp:nvSpPr>
      <dsp:spPr>
        <a:xfrm>
          <a:off x="1124870" y="2127414"/>
          <a:ext cx="6362247" cy="1063707"/>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4317" tIns="50800" rIns="50800" bIns="50800" numCol="1" spcCol="1270" anchor="ctr" anchorCtr="0">
          <a:noAutofit/>
        </a:bodyPr>
        <a:lstStyle/>
        <a:p>
          <a:pPr marL="0" lvl="0" indent="0" algn="just" defTabSz="889000">
            <a:lnSpc>
              <a:spcPct val="90000"/>
            </a:lnSpc>
            <a:spcBef>
              <a:spcPct val="0"/>
            </a:spcBef>
            <a:spcAft>
              <a:spcPct val="35000"/>
            </a:spcAft>
            <a:buNone/>
          </a:pPr>
          <a:r>
            <a:rPr lang="es-CO" sz="2000" kern="1200" dirty="0">
              <a:latin typeface="Montserrat" pitchFamily="2" charset="77"/>
            </a:rPr>
            <a:t>La definición del límite superior de referencia para la TSH en suero en las embarazadas sigue siendo controvertida.</a:t>
          </a:r>
        </a:p>
      </dsp:txBody>
      <dsp:txXfrm>
        <a:off x="1124870" y="2127414"/>
        <a:ext cx="6362247" cy="1063707"/>
      </dsp:txXfrm>
    </dsp:sp>
    <dsp:sp modelId="{9F8321B5-1C51-45BE-A123-20A05217230B}">
      <dsp:nvSpPr>
        <dsp:cNvPr id="0" name=""/>
        <dsp:cNvSpPr/>
      </dsp:nvSpPr>
      <dsp:spPr>
        <a:xfrm>
          <a:off x="460053" y="1994450"/>
          <a:ext cx="1329633" cy="1329633"/>
        </a:xfrm>
        <a:prstGeom prst="ellipse">
          <a:avLst/>
        </a:prstGeom>
        <a:solidFill>
          <a:schemeClr val="lt1">
            <a:hueOff val="0"/>
            <a:satOff val="0"/>
            <a:lumOff val="0"/>
            <a:alphaOff val="0"/>
          </a:schemeClr>
        </a:solidFill>
        <a:ln w="12700" cap="flat" cmpd="sng" algn="ctr">
          <a:solidFill>
            <a:srgbClr val="142B48"/>
          </a:solidFill>
          <a:prstDash val="solid"/>
          <a:miter lim="800000"/>
        </a:ln>
        <a:effectLst/>
      </dsp:spPr>
      <dsp:style>
        <a:lnRef idx="2">
          <a:scrgbClr r="0" g="0" b="0"/>
        </a:lnRef>
        <a:fillRef idx="1">
          <a:scrgbClr r="0" g="0" b="0"/>
        </a:fillRef>
        <a:effectRef idx="0">
          <a:scrgbClr r="0" g="0" b="0"/>
        </a:effectRef>
        <a:fontRef idx="minor"/>
      </dsp:style>
    </dsp:sp>
    <dsp:sp modelId="{99128AFE-F373-4CC1-9FEB-BD5AEED3B9E1}">
      <dsp:nvSpPr>
        <dsp:cNvPr id="0" name=""/>
        <dsp:cNvSpPr/>
      </dsp:nvSpPr>
      <dsp:spPr>
        <a:xfrm>
          <a:off x="738212" y="3722974"/>
          <a:ext cx="6748904" cy="1063707"/>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4317" tIns="50800" rIns="50800" bIns="50800" numCol="1" spcCol="1270" anchor="ctr" anchorCtr="0">
          <a:noAutofit/>
        </a:bodyPr>
        <a:lstStyle/>
        <a:p>
          <a:pPr marL="0" lvl="0" indent="0" algn="just" defTabSz="889000">
            <a:lnSpc>
              <a:spcPct val="90000"/>
            </a:lnSpc>
            <a:spcBef>
              <a:spcPct val="0"/>
            </a:spcBef>
            <a:spcAft>
              <a:spcPct val="35000"/>
            </a:spcAft>
            <a:buNone/>
          </a:pPr>
          <a:r>
            <a:rPr lang="es-CO" sz="2000" kern="1200" dirty="0">
              <a:latin typeface="Montserrat" pitchFamily="2" charset="77"/>
            </a:rPr>
            <a:t>18% de todas las mujeres embarazadas son positivas para anti TPO o anti </a:t>
          </a:r>
          <a:r>
            <a:rPr lang="es-CO" sz="2000" kern="1200" dirty="0" err="1">
              <a:latin typeface="Montserrat" pitchFamily="2" charset="77"/>
            </a:rPr>
            <a:t>Tg</a:t>
          </a:r>
          <a:r>
            <a:rPr lang="es-CO" sz="2000" kern="1200" dirty="0">
              <a:latin typeface="Montserrat" pitchFamily="2" charset="77"/>
            </a:rPr>
            <a:t> </a:t>
          </a:r>
          <a:r>
            <a:rPr lang="es-CO" sz="2000" kern="1200" dirty="0">
              <a:latin typeface="Montserrat" pitchFamily="2" charset="77"/>
              <a:sym typeface="Wingdings" panose="05000000000000000000" pitchFamily="2" charset="2"/>
            </a:rPr>
            <a:t> ↑</a:t>
          </a:r>
          <a:r>
            <a:rPr lang="es-CO" sz="2000" kern="1200" dirty="0">
              <a:latin typeface="Montserrat" pitchFamily="2" charset="77"/>
            </a:rPr>
            <a:t> probabilidad de disfunción tiroidea postparto.</a:t>
          </a:r>
        </a:p>
      </dsp:txBody>
      <dsp:txXfrm>
        <a:off x="738212" y="3722974"/>
        <a:ext cx="6748904" cy="1063707"/>
      </dsp:txXfrm>
    </dsp:sp>
    <dsp:sp modelId="{21AC495F-0760-4EFC-BDB0-91E2628C7212}">
      <dsp:nvSpPr>
        <dsp:cNvPr id="0" name=""/>
        <dsp:cNvSpPr/>
      </dsp:nvSpPr>
      <dsp:spPr>
        <a:xfrm>
          <a:off x="73395" y="3590011"/>
          <a:ext cx="1329633" cy="1329633"/>
        </a:xfrm>
        <a:prstGeom prst="ellipse">
          <a:avLst/>
        </a:prstGeom>
        <a:solidFill>
          <a:schemeClr val="lt1">
            <a:hueOff val="0"/>
            <a:satOff val="0"/>
            <a:lumOff val="0"/>
            <a:alphaOff val="0"/>
          </a:schemeClr>
        </a:solidFill>
        <a:ln w="12700" cap="flat" cmpd="sng" algn="ctr">
          <a:solidFill>
            <a:srgbClr val="142B48"/>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F83B7F-A746-420C-864A-372A7CF1318D}">
      <dsp:nvSpPr>
        <dsp:cNvPr id="0" name=""/>
        <dsp:cNvSpPr/>
      </dsp:nvSpPr>
      <dsp:spPr>
        <a:xfrm>
          <a:off x="1108" y="1045729"/>
          <a:ext cx="4322128" cy="1983364"/>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Anti TPO positivas con concentraciones de TSH&gt; 2.5 mUI/l y por debajo del límite superior del rango de referencia específico del embarazo.</a:t>
          </a:r>
        </a:p>
      </dsp:txBody>
      <dsp:txXfrm>
        <a:off x="1108" y="1045729"/>
        <a:ext cx="4322128" cy="1983364"/>
      </dsp:txXfrm>
    </dsp:sp>
    <dsp:sp modelId="{AD3FD26C-975C-4211-8A96-9170FC518510}">
      <dsp:nvSpPr>
        <dsp:cNvPr id="0" name=""/>
        <dsp:cNvSpPr/>
      </dsp:nvSpPr>
      <dsp:spPr>
        <a:xfrm>
          <a:off x="4538478" y="1045729"/>
          <a:ext cx="4322128" cy="1983364"/>
        </a:xfrm>
        <a:prstGeom prst="rect">
          <a:avLst/>
        </a:prstGeom>
        <a:solidFill>
          <a:srgbClr val="00ABA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Anti TPO negativas con concentraciones de TSH mayores que el rango de referencia específico del embarazo y por debajo de 10.0 mUI / l.</a:t>
          </a:r>
        </a:p>
      </dsp:txBody>
      <dsp:txXfrm>
        <a:off x="4538478" y="1045729"/>
        <a:ext cx="4322128" cy="1983364"/>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D47C4C-6F34-4DD3-812B-FFD6E908CE7F}">
      <dsp:nvSpPr>
        <dsp:cNvPr id="0" name=""/>
        <dsp:cNvSpPr/>
      </dsp:nvSpPr>
      <dsp:spPr>
        <a:xfrm>
          <a:off x="0" y="0"/>
          <a:ext cx="7188517" cy="978407"/>
        </a:xfrm>
        <a:prstGeom prst="rect">
          <a:avLst/>
        </a:prstGeom>
        <a:solidFill>
          <a:srgbClr val="142B48"/>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CO" sz="2800" b="1" kern="1200" dirty="0">
              <a:latin typeface="Montserrat" pitchFamily="2" charset="77"/>
            </a:rPr>
            <a:t>Objetivo de laboratorio</a:t>
          </a:r>
        </a:p>
      </dsp:txBody>
      <dsp:txXfrm>
        <a:off x="0" y="0"/>
        <a:ext cx="7188517" cy="978407"/>
      </dsp:txXfrm>
    </dsp:sp>
    <dsp:sp modelId="{8FB14008-4F2F-4F53-91E4-7BD69B10EE08}">
      <dsp:nvSpPr>
        <dsp:cNvPr id="0" name=""/>
        <dsp:cNvSpPr/>
      </dsp:nvSpPr>
      <dsp:spPr>
        <a:xfrm>
          <a:off x="0" y="978407"/>
          <a:ext cx="3594258" cy="2054656"/>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TSH en la mitad inferior del rango de referencia específico del trimestre. </a:t>
          </a:r>
        </a:p>
      </dsp:txBody>
      <dsp:txXfrm>
        <a:off x="0" y="978407"/>
        <a:ext cx="3594258" cy="2054656"/>
      </dsp:txXfrm>
    </dsp:sp>
    <dsp:sp modelId="{BA8B63E8-A087-4986-BA80-594C0582EC28}">
      <dsp:nvSpPr>
        <dsp:cNvPr id="0" name=""/>
        <dsp:cNvSpPr/>
      </dsp:nvSpPr>
      <dsp:spPr>
        <a:xfrm>
          <a:off x="3594258" y="978407"/>
          <a:ext cx="3594258" cy="2054656"/>
        </a:xfrm>
        <a:prstGeom prst="rect">
          <a:avLst/>
        </a:prstGeom>
        <a:solidFill>
          <a:schemeClr val="accent1">
            <a:shade val="50000"/>
            <a:hueOff val="402493"/>
            <a:satOff val="-9802"/>
            <a:lumOff val="4289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Cuando esto no está disponible, objetivo TSH &lt;2.5 mUI/l.</a:t>
          </a:r>
        </a:p>
      </dsp:txBody>
      <dsp:txXfrm>
        <a:off x="3594258" y="978407"/>
        <a:ext cx="3594258" cy="2054656"/>
      </dsp:txXfrm>
    </dsp:sp>
    <dsp:sp modelId="{C6492986-F63F-4B67-B5AE-2EB130E51230}">
      <dsp:nvSpPr>
        <dsp:cNvPr id="0" name=""/>
        <dsp:cNvSpPr/>
      </dsp:nvSpPr>
      <dsp:spPr>
        <a:xfrm>
          <a:off x="0" y="3033063"/>
          <a:ext cx="7188517" cy="228295"/>
        </a:xfrm>
        <a:prstGeom prst="rect">
          <a:avLst/>
        </a:prstGeom>
        <a:solidFill>
          <a:srgbClr val="142B48"/>
        </a:solidFill>
        <a:ln>
          <a:noFill/>
        </a:ln>
        <a:effectLst/>
      </dsp:spPr>
      <dsp:style>
        <a:lnRef idx="0">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B44BA-F58F-4334-BEC9-3E46050CD799}">
      <dsp:nvSpPr>
        <dsp:cNvPr id="0" name=""/>
        <dsp:cNvSpPr/>
      </dsp:nvSpPr>
      <dsp:spPr>
        <a:xfrm>
          <a:off x="2008" y="383544"/>
          <a:ext cx="4282910" cy="2569746"/>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Hpotiroidismo  clínico y subclínico (tratadas o no) o en riesgo de hipotiroidismo (eutiroideas pero anti TPO o Tg positivos, posthemitiroidectomía o tratados con yodo radioactivo).</a:t>
          </a:r>
        </a:p>
      </dsp:txBody>
      <dsp:txXfrm>
        <a:off x="77273" y="458809"/>
        <a:ext cx="4132380" cy="2419216"/>
      </dsp:txXfrm>
    </dsp:sp>
    <dsp:sp modelId="{8886FEA0-0C81-4080-972E-4BD8A3B915B1}">
      <dsp:nvSpPr>
        <dsp:cNvPr id="0" name=""/>
        <dsp:cNvSpPr/>
      </dsp:nvSpPr>
      <dsp:spPr>
        <a:xfrm>
          <a:off x="4713210" y="1137337"/>
          <a:ext cx="907977" cy="1062161"/>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p>
      </dsp:txBody>
      <dsp:txXfrm>
        <a:off x="4713210" y="1349769"/>
        <a:ext cx="635584" cy="637297"/>
      </dsp:txXfrm>
    </dsp:sp>
    <dsp:sp modelId="{98817CE0-D6C3-4E38-A4A7-3C7D35D27F0E}">
      <dsp:nvSpPr>
        <dsp:cNvPr id="0" name=""/>
        <dsp:cNvSpPr/>
      </dsp:nvSpPr>
      <dsp:spPr>
        <a:xfrm>
          <a:off x="5998083" y="663248"/>
          <a:ext cx="4282910" cy="2010338"/>
        </a:xfrm>
        <a:prstGeom prst="roundRect">
          <a:avLst>
            <a:gd name="adj" fmla="val 10000"/>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TSH cada 4 semanas hasta la mitad del embarazo y al menos una vez cerca de las 30 semanas de gestación.</a:t>
          </a:r>
        </a:p>
      </dsp:txBody>
      <dsp:txXfrm>
        <a:off x="6056964" y="722129"/>
        <a:ext cx="4165148" cy="1892576"/>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98F96B-2240-4A06-B422-B34AE1CC9853}">
      <dsp:nvSpPr>
        <dsp:cNvPr id="0" name=""/>
        <dsp:cNvSpPr/>
      </dsp:nvSpPr>
      <dsp:spPr>
        <a:xfrm>
          <a:off x="1375" y="391894"/>
          <a:ext cx="2933593" cy="1760155"/>
        </a:xfrm>
        <a:prstGeom prst="roundRect">
          <a:avLst>
            <a:gd name="adj" fmla="val 10000"/>
          </a:avLst>
        </a:prstGeom>
        <a:solidFill>
          <a:srgbClr val="14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solidFill>
              <a:latin typeface="Montserrat" pitchFamily="2" charset="77"/>
            </a:rPr>
            <a:t>Hipotiroidismo tratado adecuadamente.</a:t>
          </a:r>
        </a:p>
      </dsp:txBody>
      <dsp:txXfrm>
        <a:off x="52928" y="443447"/>
        <a:ext cx="2830487" cy="1657049"/>
      </dsp:txXfrm>
    </dsp:sp>
    <dsp:sp modelId="{6D2E4D44-D318-4475-9D5D-D962D1721374}">
      <dsp:nvSpPr>
        <dsp:cNvPr id="0" name=""/>
        <dsp:cNvSpPr/>
      </dsp:nvSpPr>
      <dsp:spPr>
        <a:xfrm>
          <a:off x="3193125" y="908206"/>
          <a:ext cx="621921" cy="727531"/>
        </a:xfrm>
        <a:prstGeom prst="rightArrow">
          <a:avLst>
            <a:gd name="adj1" fmla="val 60000"/>
            <a:gd name="adj2" fmla="val 50000"/>
          </a:avLst>
        </a:prstGeom>
        <a:solidFill>
          <a:srgbClr val="00AAA7"/>
        </a:solidFill>
        <a:ln>
          <a:noFill/>
        </a:ln>
        <a:effectLst/>
      </dsp:spPr>
      <dsp:style>
        <a:lnRef idx="0">
          <a:scrgbClr r="0" g="0" b="0"/>
        </a:lnRef>
        <a:fillRef idx="2">
          <a:scrgbClr r="0" g="0" b="0"/>
        </a:fillRef>
        <a:effectRef idx="1">
          <a:scrgbClr r="0" g="0" b="0"/>
        </a:effectRef>
        <a:fontRef idx="minor">
          <a:schemeClr val="dk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s-CO" sz="2000" kern="1200"/>
        </a:p>
      </dsp:txBody>
      <dsp:txXfrm>
        <a:off x="3193125" y="1053712"/>
        <a:ext cx="435345" cy="436519"/>
      </dsp:txXfrm>
    </dsp:sp>
    <dsp:sp modelId="{B1217A54-1B29-46A7-9A40-8E93C171DFDE}">
      <dsp:nvSpPr>
        <dsp:cNvPr id="0" name=""/>
        <dsp:cNvSpPr/>
      </dsp:nvSpPr>
      <dsp:spPr>
        <a:xfrm>
          <a:off x="4108406" y="391894"/>
          <a:ext cx="2933593" cy="1760155"/>
        </a:xfrm>
        <a:prstGeom prst="roundRect">
          <a:avLst>
            <a:gd name="adj" fmla="val 10000"/>
          </a:avLst>
        </a:prstGeom>
        <a:solidFill>
          <a:srgbClr val="00AAA7"/>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solidFill>
                <a:schemeClr val="bg1"/>
              </a:solidFill>
              <a:latin typeface="Montserrat" pitchFamily="2" charset="77"/>
            </a:rPr>
            <a:t>No se recomienda ninguna otra prueba materna o fetal más allá de la medición de la función tiroidea materna.</a:t>
          </a:r>
        </a:p>
      </dsp:txBody>
      <dsp:txXfrm>
        <a:off x="4159959" y="443447"/>
        <a:ext cx="2830487" cy="165704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BDE488-2632-4FF3-B27A-E71A84305041}">
      <dsp:nvSpPr>
        <dsp:cNvPr id="0" name=""/>
        <dsp:cNvSpPr/>
      </dsp:nvSpPr>
      <dsp:spPr>
        <a:xfrm>
          <a:off x="-6039662" y="-924387"/>
          <a:ext cx="7191724" cy="7191724"/>
        </a:xfrm>
        <a:prstGeom prst="blockArc">
          <a:avLst>
            <a:gd name="adj1" fmla="val 18900000"/>
            <a:gd name="adj2" fmla="val 2700000"/>
            <a:gd name="adj3" fmla="val 300"/>
          </a:avLst>
        </a:pr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05D261-C95B-495B-8F51-0396303313F8}">
      <dsp:nvSpPr>
        <dsp:cNvPr id="0" name=""/>
        <dsp:cNvSpPr/>
      </dsp:nvSpPr>
      <dsp:spPr>
        <a:xfrm>
          <a:off x="741601" y="534295"/>
          <a:ext cx="6651539" cy="1068590"/>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8193" tIns="38100" rIns="38100" bIns="38100" numCol="1" spcCol="1270" anchor="ctr" anchorCtr="0">
          <a:noAutofit/>
        </a:bodyPr>
        <a:lstStyle/>
        <a:p>
          <a:pPr marL="0" lvl="0" indent="0" algn="l" defTabSz="666750">
            <a:lnSpc>
              <a:spcPct val="90000"/>
            </a:lnSpc>
            <a:spcBef>
              <a:spcPct val="0"/>
            </a:spcBef>
            <a:spcAft>
              <a:spcPct val="35000"/>
            </a:spcAft>
            <a:buNone/>
          </a:pPr>
          <a:r>
            <a:rPr lang="es-CO" sz="1500" kern="1200" dirty="0">
              <a:latin typeface="Montserrat" pitchFamily="2" charset="77"/>
            </a:rPr>
            <a:t>Una concentración de TSH &lt;2.5 mUI/L es un objetivo razonable.</a:t>
          </a:r>
        </a:p>
      </dsp:txBody>
      <dsp:txXfrm>
        <a:off x="741601" y="534295"/>
        <a:ext cx="6651539" cy="1068590"/>
      </dsp:txXfrm>
    </dsp:sp>
    <dsp:sp modelId="{BE9287E4-B056-4372-BADE-FF4891E8B864}">
      <dsp:nvSpPr>
        <dsp:cNvPr id="0" name=""/>
        <dsp:cNvSpPr/>
      </dsp:nvSpPr>
      <dsp:spPr>
        <a:xfrm>
          <a:off x="73732" y="400721"/>
          <a:ext cx="1335737" cy="1335737"/>
        </a:xfrm>
        <a:prstGeom prst="ellipse">
          <a:avLst/>
        </a:prstGeom>
        <a:solidFill>
          <a:schemeClr val="lt1">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6D015CF-5682-4798-A82E-409701FF3A40}">
      <dsp:nvSpPr>
        <dsp:cNvPr id="0" name=""/>
        <dsp:cNvSpPr/>
      </dsp:nvSpPr>
      <dsp:spPr>
        <a:xfrm>
          <a:off x="1130033" y="2137180"/>
          <a:ext cx="6263107" cy="1068590"/>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8193" tIns="38100" rIns="38100" bIns="38100" numCol="1" spcCol="1270" anchor="ctr" anchorCtr="0">
          <a:noAutofit/>
        </a:bodyPr>
        <a:lstStyle/>
        <a:p>
          <a:pPr marL="0" lvl="0" indent="0" algn="l" defTabSz="666750">
            <a:lnSpc>
              <a:spcPct val="90000"/>
            </a:lnSpc>
            <a:spcBef>
              <a:spcPct val="0"/>
            </a:spcBef>
            <a:spcAft>
              <a:spcPct val="35000"/>
            </a:spcAft>
            <a:buNone/>
          </a:pPr>
          <a:r>
            <a:rPr lang="es-CO" sz="1500" kern="1200" dirty="0">
              <a:latin typeface="Montserrat" pitchFamily="2" charset="77"/>
            </a:rPr>
            <a:t>Hipotiroidismo en tratamiento con LT4 con sospecha o confirmación de embarazo </a:t>
          </a:r>
          <a:r>
            <a:rPr lang="es-CO" sz="1500" kern="1200" dirty="0">
              <a:latin typeface="Montserrat" pitchFamily="2" charset="77"/>
              <a:sym typeface="Wingdings" panose="05000000000000000000" pitchFamily="2" charset="2"/>
            </a:rPr>
            <a:t> ↑ dosis </a:t>
          </a:r>
          <a:r>
            <a:rPr lang="es-CO" sz="1500" kern="1200" dirty="0">
              <a:latin typeface="Montserrat" pitchFamily="2" charset="77"/>
            </a:rPr>
            <a:t>20% - 30% y realizar pruebas rápidas y una evaluación adicional. </a:t>
          </a:r>
        </a:p>
      </dsp:txBody>
      <dsp:txXfrm>
        <a:off x="1130033" y="2137180"/>
        <a:ext cx="6263107" cy="1068590"/>
      </dsp:txXfrm>
    </dsp:sp>
    <dsp:sp modelId="{2E541C86-D562-4894-8DC2-56A5E3F35D2D}">
      <dsp:nvSpPr>
        <dsp:cNvPr id="0" name=""/>
        <dsp:cNvSpPr/>
      </dsp:nvSpPr>
      <dsp:spPr>
        <a:xfrm>
          <a:off x="462165" y="2003606"/>
          <a:ext cx="1335737" cy="1335737"/>
        </a:xfrm>
        <a:prstGeom prst="ellipse">
          <a:avLst/>
        </a:prstGeom>
        <a:solidFill>
          <a:schemeClr val="lt1">
            <a:hueOff val="0"/>
            <a:satOff val="0"/>
            <a:lumOff val="0"/>
            <a:alphaOff val="0"/>
          </a:schemeClr>
        </a:solidFill>
        <a:ln w="12700" cap="flat" cmpd="sng" algn="ctr">
          <a:solidFill>
            <a:schemeClr val="accent2">
              <a:hueOff val="-727682"/>
              <a:satOff val="-41964"/>
              <a:lumOff val="4314"/>
              <a:alphaOff val="0"/>
            </a:schemeClr>
          </a:solidFill>
          <a:prstDash val="solid"/>
          <a:miter lim="800000"/>
        </a:ln>
        <a:effectLst/>
      </dsp:spPr>
      <dsp:style>
        <a:lnRef idx="2">
          <a:scrgbClr r="0" g="0" b="0"/>
        </a:lnRef>
        <a:fillRef idx="1">
          <a:scrgbClr r="0" g="0" b="0"/>
        </a:fillRef>
        <a:effectRef idx="0">
          <a:scrgbClr r="0" g="0" b="0"/>
        </a:effectRef>
        <a:fontRef idx="minor"/>
      </dsp:style>
    </dsp:sp>
    <dsp:sp modelId="{454F3A1E-168C-4E7C-BE95-DE9F85C8E416}">
      <dsp:nvSpPr>
        <dsp:cNvPr id="0" name=""/>
        <dsp:cNvSpPr/>
      </dsp:nvSpPr>
      <dsp:spPr>
        <a:xfrm>
          <a:off x="741601" y="3740065"/>
          <a:ext cx="6651539" cy="1068590"/>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48193" tIns="38100" rIns="38100" bIns="38100" numCol="1" spcCol="1270" anchor="ctr" anchorCtr="0">
          <a:noAutofit/>
        </a:bodyPr>
        <a:lstStyle/>
        <a:p>
          <a:pPr marL="0" lvl="0" indent="0" algn="l" defTabSz="666750">
            <a:lnSpc>
              <a:spcPct val="90000"/>
            </a:lnSpc>
            <a:spcBef>
              <a:spcPct val="0"/>
            </a:spcBef>
            <a:spcAft>
              <a:spcPct val="35000"/>
            </a:spcAft>
            <a:buNone/>
          </a:pPr>
          <a:r>
            <a:rPr lang="es-CO" sz="1500" kern="1200" dirty="0">
              <a:latin typeface="Montserrat" pitchFamily="2" charset="77"/>
            </a:rPr>
            <a:t>Una forma de lograr esto es administrar dos tabletas adicionales semanalmente de la dosis diaria actual de LT4 del paciente.</a:t>
          </a:r>
        </a:p>
      </dsp:txBody>
      <dsp:txXfrm>
        <a:off x="741601" y="3740065"/>
        <a:ext cx="6651539" cy="1068590"/>
      </dsp:txXfrm>
    </dsp:sp>
    <dsp:sp modelId="{A8982959-E4FC-4B9F-9D4A-26CF1858D01A}">
      <dsp:nvSpPr>
        <dsp:cNvPr id="0" name=""/>
        <dsp:cNvSpPr/>
      </dsp:nvSpPr>
      <dsp:spPr>
        <a:xfrm>
          <a:off x="73732" y="3606491"/>
          <a:ext cx="1335737" cy="1335737"/>
        </a:xfrm>
        <a:prstGeom prst="ellipse">
          <a:avLst/>
        </a:prstGeom>
        <a:solidFill>
          <a:schemeClr val="lt1">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469290A-D2C0-4DEA-B3F9-EDFDF87DBD56}">
      <dsp:nvSpPr>
        <dsp:cNvPr id="0" name=""/>
        <dsp:cNvSpPr/>
      </dsp:nvSpPr>
      <dsp:spPr>
        <a:xfrm>
          <a:off x="302690" y="1583"/>
          <a:ext cx="3164333" cy="2206238"/>
        </a:xfrm>
        <a:prstGeom prst="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Hipotiroidismo pregestacional: reducir a dosis previa al embarazo </a:t>
          </a:r>
          <a:r>
            <a:rPr lang="es-CO" sz="1600" kern="1200" dirty="0">
              <a:latin typeface="Montserrat" pitchFamily="2" charset="77"/>
              <a:sym typeface="Wingdings" panose="05000000000000000000" pitchFamily="2" charset="2"/>
            </a:rPr>
            <a:t> </a:t>
          </a:r>
          <a:r>
            <a:rPr lang="es-CO" sz="1600" kern="1200" dirty="0">
              <a:latin typeface="Montserrat" pitchFamily="2" charset="77"/>
            </a:rPr>
            <a:t>TSH 6 semanas después. </a:t>
          </a:r>
        </a:p>
        <a:p>
          <a:pPr marL="0" lvl="0" indent="0" algn="ctr" defTabSz="711200">
            <a:lnSpc>
              <a:spcPct val="90000"/>
            </a:lnSpc>
            <a:spcBef>
              <a:spcPct val="0"/>
            </a:spcBef>
            <a:spcAft>
              <a:spcPct val="35000"/>
            </a:spcAft>
            <a:buNone/>
          </a:pPr>
          <a:endParaRPr lang="es-CO" sz="1600" kern="1200" dirty="0">
            <a:latin typeface="Montserrat" pitchFamily="2" charset="77"/>
          </a:endParaRPr>
        </a:p>
      </dsp:txBody>
      <dsp:txXfrm>
        <a:off x="302690" y="1583"/>
        <a:ext cx="3164333" cy="2206238"/>
      </dsp:txXfrm>
    </dsp:sp>
    <dsp:sp modelId="{ABDB1AAC-73F8-4F73-B6B9-CB6F2A57DEAA}">
      <dsp:nvSpPr>
        <dsp:cNvPr id="0" name=""/>
        <dsp:cNvSpPr/>
      </dsp:nvSpPr>
      <dsp:spPr>
        <a:xfrm>
          <a:off x="3834730" y="1583"/>
          <a:ext cx="3677063" cy="2206238"/>
        </a:xfrm>
        <a:prstGeom prst="rect">
          <a:avLst/>
        </a:prstGeom>
        <a:solidFill>
          <a:schemeClr val="accent3">
            <a:hueOff val="903533"/>
            <a:satOff val="33333"/>
            <a:lumOff val="-4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Puede haber un aumento en los requerimientos en más del 50% de las mujeres con tiroiditis de Hashimoto por una exacerbación de la disfunción tiroidea autoinmune postparto. </a:t>
          </a:r>
        </a:p>
      </dsp:txBody>
      <dsp:txXfrm>
        <a:off x="3834730" y="1583"/>
        <a:ext cx="3677063" cy="2206238"/>
      </dsp:txXfrm>
    </dsp:sp>
    <dsp:sp modelId="{8E26EB74-E1D6-429C-9491-9BDF54A7B83E}">
      <dsp:nvSpPr>
        <dsp:cNvPr id="0" name=""/>
        <dsp:cNvSpPr/>
      </dsp:nvSpPr>
      <dsp:spPr>
        <a:xfrm>
          <a:off x="7879500" y="1583"/>
          <a:ext cx="3677063" cy="2206238"/>
        </a:xfrm>
        <a:prstGeom prst="rect">
          <a:avLst/>
        </a:prstGeom>
        <a:solidFill>
          <a:schemeClr val="accent3">
            <a:hueOff val="1807066"/>
            <a:satOff val="66667"/>
            <a:lumOff val="-98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Inicio de LT4 durante el embarazo por autoinmunidad tiroidea sin elevación de TSH </a:t>
          </a:r>
          <a:r>
            <a:rPr lang="es-CO" sz="1600" kern="1200" dirty="0">
              <a:latin typeface="Montserrat" pitchFamily="2" charset="77"/>
              <a:sym typeface="Wingdings" panose="05000000000000000000" pitchFamily="2" charset="2"/>
            </a:rPr>
            <a:t> descontinuar y evaluar</a:t>
          </a:r>
          <a:r>
            <a:rPr lang="es-CO" sz="1600" kern="1200" dirty="0">
              <a:latin typeface="Montserrat" pitchFamily="2" charset="77"/>
            </a:rPr>
            <a:t> TSH a las 6 semanas después del parto.</a:t>
          </a:r>
        </a:p>
      </dsp:txBody>
      <dsp:txXfrm>
        <a:off x="7879500" y="1583"/>
        <a:ext cx="3677063" cy="2206238"/>
      </dsp:txXfrm>
    </dsp:sp>
    <dsp:sp modelId="{7CCA8C51-D5B4-4E40-B3A4-6705BAC93ECD}">
      <dsp:nvSpPr>
        <dsp:cNvPr id="0" name=""/>
        <dsp:cNvSpPr/>
      </dsp:nvSpPr>
      <dsp:spPr>
        <a:xfrm>
          <a:off x="5763239" y="2518474"/>
          <a:ext cx="3677063" cy="2206238"/>
        </a:xfrm>
        <a:prstGeom prst="rect">
          <a:avLst/>
        </a:prstGeom>
        <a:solidFill>
          <a:schemeClr val="accent3">
            <a:hueOff val="2710599"/>
            <a:satOff val="100000"/>
            <a:lumOff val="-1470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CO" sz="1600" kern="1200" dirty="0">
              <a:latin typeface="Montserrat" pitchFamily="2" charset="77"/>
            </a:rPr>
            <a:t>LT4 iniciada durante el embarazo pueden no requerir LT4 después del parto </a:t>
          </a:r>
          <a:r>
            <a:rPr lang="es-CO" sz="1600" kern="1200" dirty="0">
              <a:latin typeface="Montserrat" pitchFamily="2" charset="77"/>
              <a:sym typeface="Wingdings" panose="05000000000000000000" pitchFamily="2" charset="2"/>
            </a:rPr>
            <a:t> de</a:t>
          </a:r>
          <a:r>
            <a:rPr lang="es-CO" sz="1600" kern="1200" dirty="0">
              <a:latin typeface="Montserrat" pitchFamily="2" charset="77"/>
            </a:rPr>
            <a:t>scontinuar cuando la dosis de LT4 es ≤50 μg/d. Decisión en conjunto con la paciente. Si se suspende </a:t>
          </a:r>
          <a:r>
            <a:rPr lang="es-CO" sz="1600" kern="1200" dirty="0">
              <a:latin typeface="Montserrat" pitchFamily="2" charset="77"/>
              <a:sym typeface="Wingdings" pitchFamily="2" charset="2"/>
            </a:rPr>
            <a:t></a:t>
          </a:r>
          <a:r>
            <a:rPr lang="es-CO" sz="1600" kern="1200" dirty="0">
              <a:latin typeface="Montserrat" pitchFamily="2" charset="77"/>
            </a:rPr>
            <a:t> TSH  a las 6 semanas.</a:t>
          </a:r>
        </a:p>
      </dsp:txBody>
      <dsp:txXfrm>
        <a:off x="5763239" y="2518474"/>
        <a:ext cx="3677063" cy="220623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81E905-B1EC-4996-9F5C-C7EA3AD334A7}">
      <dsp:nvSpPr>
        <dsp:cNvPr id="0" name=""/>
        <dsp:cNvSpPr/>
      </dsp:nvSpPr>
      <dsp:spPr>
        <a:xfrm>
          <a:off x="0" y="-41677"/>
          <a:ext cx="6958148" cy="2390107"/>
        </a:xfrm>
        <a:prstGeom prst="roundRect">
          <a:avLst>
            <a:gd name="adj" fmla="val 10000"/>
          </a:avLst>
        </a:prstGeom>
        <a:solidFill>
          <a:srgbClr val="14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s-CO" sz="2000" kern="1200" dirty="0">
              <a:solidFill>
                <a:schemeClr val="bg1"/>
              </a:solidFill>
              <a:latin typeface="Montserrat" pitchFamily="2" charset="77"/>
            </a:rPr>
            <a:t>Concentraciones TGB y T4T aumentan en la semana 7 de gestación y alcanzan un pico aproximadamente en la semana 16, continuando elevadas durante todo el embarazo. </a:t>
          </a:r>
        </a:p>
        <a:p>
          <a:pPr marL="0" lvl="0" indent="0" algn="l" defTabSz="889000">
            <a:lnSpc>
              <a:spcPct val="90000"/>
            </a:lnSpc>
            <a:spcBef>
              <a:spcPct val="0"/>
            </a:spcBef>
            <a:spcAft>
              <a:spcPct val="35000"/>
            </a:spcAft>
            <a:buNone/>
          </a:pPr>
          <a:endParaRPr lang="es-CO" sz="2000" kern="1200" dirty="0">
            <a:solidFill>
              <a:schemeClr val="bg1"/>
            </a:solidFill>
            <a:latin typeface="Montserrat" pitchFamily="2" charset="77"/>
          </a:endParaRPr>
        </a:p>
      </dsp:txBody>
      <dsp:txXfrm>
        <a:off x="70004" y="28327"/>
        <a:ext cx="4713469" cy="2250099"/>
      </dsp:txXfrm>
    </dsp:sp>
    <dsp:sp modelId="{9FC6B973-9C17-47E3-A9C5-C76A2411C727}">
      <dsp:nvSpPr>
        <dsp:cNvPr id="0" name=""/>
        <dsp:cNvSpPr/>
      </dsp:nvSpPr>
      <dsp:spPr>
        <a:xfrm>
          <a:off x="1227908" y="2696201"/>
          <a:ext cx="6958148" cy="2158636"/>
        </a:xfrm>
        <a:prstGeom prst="roundRect">
          <a:avLst>
            <a:gd name="adj" fmla="val 10000"/>
          </a:avLst>
        </a:prstGeom>
        <a:solidFill>
          <a:srgbClr val="142B48"/>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s-CO" sz="1700" kern="1200" dirty="0">
              <a:solidFill>
                <a:schemeClr val="bg1"/>
              </a:solidFill>
              <a:latin typeface="Montserrat" pitchFamily="2" charset="77"/>
            </a:rPr>
            <a:t>En el primer trimestre, la HCG estimula directamente el receptor de TSH, aumentando la producción de hormonas tiroideas y dando como resultado una reducción posterior en la concentración sérica de TSH. </a:t>
          </a:r>
        </a:p>
      </dsp:txBody>
      <dsp:txXfrm>
        <a:off x="1291132" y="2759425"/>
        <a:ext cx="4200677" cy="2032188"/>
      </dsp:txXfrm>
    </dsp:sp>
    <dsp:sp modelId="{B8FF71AA-FCF7-4B29-9FE5-5946A5C64C77}">
      <dsp:nvSpPr>
        <dsp:cNvPr id="0" name=""/>
        <dsp:cNvSpPr/>
      </dsp:nvSpPr>
      <dsp:spPr>
        <a:xfrm>
          <a:off x="5555034" y="1754796"/>
          <a:ext cx="1403114" cy="1403114"/>
        </a:xfrm>
        <a:prstGeom prst="downArrow">
          <a:avLst>
            <a:gd name="adj1" fmla="val 55000"/>
            <a:gd name="adj2" fmla="val 45000"/>
          </a:avLst>
        </a:prstGeom>
        <a:solidFill>
          <a:srgbClr val="00AAA7">
            <a:alpha val="90000"/>
          </a:srgbClr>
        </a:solidFill>
        <a:ln w="6350" cap="flat" cmpd="sng" algn="ctr">
          <a:solidFill>
            <a:schemeClr val="accent1">
              <a:alpha val="90000"/>
              <a:tint val="55000"/>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s-CO" sz="3600" kern="1200"/>
        </a:p>
      </dsp:txBody>
      <dsp:txXfrm>
        <a:off x="5870735" y="1754796"/>
        <a:ext cx="771712" cy="1055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4C66D8-BBB7-461B-972C-C0EA22514DA3}">
      <dsp:nvSpPr>
        <dsp:cNvPr id="0" name=""/>
        <dsp:cNvSpPr/>
      </dsp:nvSpPr>
      <dsp:spPr>
        <a:xfrm>
          <a:off x="489508" y="0"/>
          <a:ext cx="5547766" cy="3596301"/>
        </a:xfrm>
        <a:prstGeom prst="rightArrow">
          <a:avLst/>
        </a:prstGeom>
        <a:solidFill>
          <a:srgbClr val="00AAA7"/>
        </a:solidFill>
        <a:ln>
          <a:noFill/>
        </a:ln>
        <a:effectLst/>
      </dsp:spPr>
      <dsp:style>
        <a:lnRef idx="0">
          <a:scrgbClr r="0" g="0" b="0"/>
        </a:lnRef>
        <a:fillRef idx="1">
          <a:scrgbClr r="0" g="0" b="0"/>
        </a:fillRef>
        <a:effectRef idx="0">
          <a:scrgbClr r="0" g="0" b="0"/>
        </a:effectRef>
        <a:fontRef idx="minor"/>
      </dsp:style>
    </dsp:sp>
    <dsp:sp modelId="{274190E5-E44B-4EE8-B38A-245D46D261DB}">
      <dsp:nvSpPr>
        <dsp:cNvPr id="0" name=""/>
        <dsp:cNvSpPr/>
      </dsp:nvSpPr>
      <dsp:spPr>
        <a:xfrm>
          <a:off x="221171" y="1078890"/>
          <a:ext cx="1958035" cy="1438520"/>
        </a:xfrm>
        <a:prstGeom prst="round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1 trimestre: 15% niveles inferiores a 0.4 mUI/l.</a:t>
          </a:r>
        </a:p>
      </dsp:txBody>
      <dsp:txXfrm>
        <a:off x="291394" y="1149113"/>
        <a:ext cx="1817589" cy="1298074"/>
      </dsp:txXfrm>
    </dsp:sp>
    <dsp:sp modelId="{1FE3F803-F7D5-45B7-B920-6A918D1DC833}">
      <dsp:nvSpPr>
        <dsp:cNvPr id="0" name=""/>
        <dsp:cNvSpPr/>
      </dsp:nvSpPr>
      <dsp:spPr>
        <a:xfrm>
          <a:off x="2284374" y="1078890"/>
          <a:ext cx="1958035" cy="1438520"/>
        </a:xfrm>
        <a:prstGeom prst="round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2 trimestre: 10%.</a:t>
          </a:r>
        </a:p>
      </dsp:txBody>
      <dsp:txXfrm>
        <a:off x="2354597" y="1149113"/>
        <a:ext cx="1817589" cy="1298074"/>
      </dsp:txXfrm>
    </dsp:sp>
    <dsp:sp modelId="{9C3EEE6C-88A6-4436-BF93-60B4359D1318}">
      <dsp:nvSpPr>
        <dsp:cNvPr id="0" name=""/>
        <dsp:cNvSpPr/>
      </dsp:nvSpPr>
      <dsp:spPr>
        <a:xfrm>
          <a:off x="4347577" y="1078890"/>
          <a:ext cx="1958035" cy="1438520"/>
        </a:xfrm>
        <a:prstGeom prst="round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3 trimestre: 5%.</a:t>
          </a:r>
        </a:p>
      </dsp:txBody>
      <dsp:txXfrm>
        <a:off x="4417800" y="1149113"/>
        <a:ext cx="1817589" cy="12980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AD0921-9F9D-4F29-AC8B-DECA0FCBE477}">
      <dsp:nvSpPr>
        <dsp:cNvPr id="0" name=""/>
        <dsp:cNvSpPr/>
      </dsp:nvSpPr>
      <dsp:spPr>
        <a:xfrm>
          <a:off x="596378" y="1196"/>
          <a:ext cx="4452163" cy="2293373"/>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Debe aplicarse a partir del primer trimestre tardío (semanas 7 a 12).</a:t>
          </a:r>
        </a:p>
      </dsp:txBody>
      <dsp:txXfrm>
        <a:off x="596378" y="1196"/>
        <a:ext cx="4452163" cy="2293373"/>
      </dsp:txXfrm>
    </dsp:sp>
    <dsp:sp modelId="{90DD83E4-70FB-4AE1-AC5C-78F0D315746E}">
      <dsp:nvSpPr>
        <dsp:cNvPr id="0" name=""/>
        <dsp:cNvSpPr/>
      </dsp:nvSpPr>
      <dsp:spPr>
        <a:xfrm>
          <a:off x="5430771" y="1196"/>
          <a:ext cx="4452163" cy="2293373"/>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Retorno gradual hacia el rango no embarazado en el segundo y tercer trimestres.</a:t>
          </a:r>
        </a:p>
      </dsp:txBody>
      <dsp:txXfrm>
        <a:off x="5430771" y="1196"/>
        <a:ext cx="4452163" cy="2293373"/>
      </dsp:txXfrm>
    </dsp:sp>
    <dsp:sp modelId="{441005E5-FA97-4C9B-8A2E-8D514C5D6C45}">
      <dsp:nvSpPr>
        <dsp:cNvPr id="0" name=""/>
        <dsp:cNvSpPr/>
      </dsp:nvSpPr>
      <dsp:spPr>
        <a:xfrm>
          <a:off x="3013575" y="2677994"/>
          <a:ext cx="4452163" cy="2293373"/>
        </a:xfrm>
        <a:prstGeom prst="rect">
          <a:avLst/>
        </a:prstGeom>
        <a:solidFill>
          <a:srgbClr val="142B48"/>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s-CO" sz="2000" kern="1200" dirty="0">
              <a:latin typeface="Montserrat" pitchFamily="2" charset="77"/>
            </a:rPr>
            <a:t>Tener en cuenta: las concentraciones de HCG son más altas en embarazos múltiples que en embarazos únicos, el cambio descendente en el intervalo de referencia de TSH es mayor en embarazos gemelares.</a:t>
          </a:r>
        </a:p>
      </dsp:txBody>
      <dsp:txXfrm>
        <a:off x="3013575" y="2677994"/>
        <a:ext cx="4452163" cy="229337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659590-CEB0-401B-86C8-3E323DB2BCE5}">
      <dsp:nvSpPr>
        <dsp:cNvPr id="0" name=""/>
        <dsp:cNvSpPr/>
      </dsp:nvSpPr>
      <dsp:spPr>
        <a:xfrm>
          <a:off x="870520" y="0"/>
          <a:ext cx="9865897" cy="4495743"/>
        </a:xfrm>
        <a:prstGeom prst="rightArrow">
          <a:avLst/>
        </a:prstGeom>
        <a:solidFill>
          <a:srgbClr val="00AAA7"/>
        </a:solidFill>
        <a:ln>
          <a:noFill/>
        </a:ln>
        <a:effectLst/>
      </dsp:spPr>
      <dsp:style>
        <a:lnRef idx="0">
          <a:scrgbClr r="0" g="0" b="0"/>
        </a:lnRef>
        <a:fillRef idx="1">
          <a:scrgbClr r="0" g="0" b="0"/>
        </a:fillRef>
        <a:effectRef idx="2">
          <a:scrgbClr r="0" g="0" b="0"/>
        </a:effectRef>
        <a:fontRef idx="minor"/>
      </dsp:style>
    </dsp:sp>
    <dsp:sp modelId="{D4D865B9-0E67-4891-A11F-ECCF1942299E}">
      <dsp:nvSpPr>
        <dsp:cNvPr id="0" name=""/>
        <dsp:cNvSpPr/>
      </dsp:nvSpPr>
      <dsp:spPr>
        <a:xfrm>
          <a:off x="12468" y="1348722"/>
          <a:ext cx="3735983" cy="1798297"/>
        </a:xfrm>
        <a:prstGeom prst="roundRect">
          <a:avLst/>
        </a:prstGeom>
        <a:solidFill>
          <a:srgbClr val="15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latin typeface="Montserrat" pitchFamily="2" charset="77"/>
            </a:rPr>
            <a:t>Se puede calcular una determinación de rango superior clínicamente aceptable cambiando el límite de no embarazo un 50% más alto. </a:t>
          </a:r>
        </a:p>
      </dsp:txBody>
      <dsp:txXfrm>
        <a:off x="100254" y="1436508"/>
        <a:ext cx="3560411" cy="1622725"/>
      </dsp:txXfrm>
    </dsp:sp>
    <dsp:sp modelId="{850EB604-B5D2-477B-AB37-30CDD18F3142}">
      <dsp:nvSpPr>
        <dsp:cNvPr id="0" name=""/>
        <dsp:cNvSpPr/>
      </dsp:nvSpPr>
      <dsp:spPr>
        <a:xfrm>
          <a:off x="3935477" y="1348722"/>
          <a:ext cx="3735983" cy="1798297"/>
        </a:xfrm>
        <a:prstGeom prst="roundRect">
          <a:avLst/>
        </a:prstGeom>
        <a:solidFill>
          <a:srgbClr val="15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latin typeface="Montserrat" pitchFamily="2" charset="77"/>
            </a:rPr>
            <a:t>Solo se puede usar después de la semana 16 de embarazo. </a:t>
          </a:r>
        </a:p>
      </dsp:txBody>
      <dsp:txXfrm>
        <a:off x="4023263" y="1436508"/>
        <a:ext cx="3560411" cy="1622725"/>
      </dsp:txXfrm>
    </dsp:sp>
    <dsp:sp modelId="{F633F190-328A-4BF0-B859-6DB449DCB98F}">
      <dsp:nvSpPr>
        <dsp:cNvPr id="0" name=""/>
        <dsp:cNvSpPr/>
      </dsp:nvSpPr>
      <dsp:spPr>
        <a:xfrm>
          <a:off x="7858486" y="1348722"/>
          <a:ext cx="3735983" cy="1798297"/>
        </a:xfrm>
        <a:prstGeom prst="roundRect">
          <a:avLst/>
        </a:prstGeom>
        <a:solidFill>
          <a:srgbClr val="152B48"/>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s-CO" sz="1500" kern="1200" dirty="0">
              <a:latin typeface="Montserrat" pitchFamily="2" charset="77"/>
            </a:rPr>
            <a:t>Medición de T4 antes de ese momento </a:t>
          </a:r>
          <a:r>
            <a:rPr lang="es-CO" sz="1500" kern="1200" dirty="0">
              <a:latin typeface="Montserrat" pitchFamily="2" charset="77"/>
              <a:sym typeface="Wingdings" panose="05000000000000000000" pitchFamily="2" charset="2"/>
            </a:rPr>
            <a:t> r</a:t>
          </a:r>
          <a:r>
            <a:rPr lang="es-CO" sz="1500" kern="1200" dirty="0">
              <a:latin typeface="Montserrat" pitchFamily="2" charset="77"/>
            </a:rPr>
            <a:t>ango de referencia superior </a:t>
          </a:r>
          <a:r>
            <a:rPr lang="es-CO" sz="1500" kern="1200" dirty="0">
              <a:latin typeface="Montserrat" pitchFamily="2" charset="77"/>
              <a:sym typeface="Wingdings" panose="05000000000000000000" pitchFamily="2" charset="2"/>
            </a:rPr>
            <a:t> a</a:t>
          </a:r>
          <a:r>
            <a:rPr lang="es-CO" sz="1500" kern="1200" dirty="0">
              <a:latin typeface="Montserrat" pitchFamily="2" charset="77"/>
            </a:rPr>
            <a:t>umentar el límite de referencia superior no embarazada en un 5% por semana, comenzando con la semana 7.</a:t>
          </a:r>
        </a:p>
      </dsp:txBody>
      <dsp:txXfrm>
        <a:off x="7946272" y="1436508"/>
        <a:ext cx="3560411" cy="16227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97032-B371-41BF-8EB0-85DAD3A109FE}">
      <dsp:nvSpPr>
        <dsp:cNvPr id="0" name=""/>
        <dsp:cNvSpPr/>
      </dsp:nvSpPr>
      <dsp:spPr>
        <a:xfrm>
          <a:off x="-6097306" y="-940222"/>
          <a:ext cx="7315460" cy="7315460"/>
        </a:xfrm>
        <a:prstGeom prst="blockArc">
          <a:avLst>
            <a:gd name="adj1" fmla="val 18900000"/>
            <a:gd name="adj2" fmla="val 2700000"/>
            <a:gd name="adj3" fmla="val 295"/>
          </a:avLst>
        </a:pr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650FE05-15CC-40D5-AD00-E4FA501F653B}">
      <dsp:nvSpPr>
        <dsp:cNvPr id="0" name=""/>
        <dsp:cNvSpPr/>
      </dsp:nvSpPr>
      <dsp:spPr>
        <a:xfrm>
          <a:off x="999091" y="745765"/>
          <a:ext cx="6275081" cy="1552675"/>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32436" tIns="50800" rIns="50800" bIns="5080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itchFamily="2" charset="77"/>
            </a:rPr>
            <a:t>Los autoanticuerpos tiroideos anti-TPO o anti-</a:t>
          </a:r>
          <a:r>
            <a:rPr lang="es-CO" sz="2000" kern="1200" dirty="0" err="1">
              <a:latin typeface="Montserrat" pitchFamily="2" charset="77"/>
            </a:rPr>
            <a:t>Tg</a:t>
          </a:r>
          <a:r>
            <a:rPr lang="es-CO" sz="2000" kern="1200" dirty="0">
              <a:latin typeface="Montserrat" pitchFamily="2" charset="77"/>
            </a:rPr>
            <a:t> están presentes en 2% a 17% de las mujeres embarazadas.</a:t>
          </a:r>
        </a:p>
      </dsp:txBody>
      <dsp:txXfrm>
        <a:off x="999091" y="745765"/>
        <a:ext cx="6275081" cy="1552675"/>
      </dsp:txXfrm>
    </dsp:sp>
    <dsp:sp modelId="{4917E8B3-3293-4F31-B160-2E2A6344F93D}">
      <dsp:nvSpPr>
        <dsp:cNvPr id="0" name=""/>
        <dsp:cNvSpPr/>
      </dsp:nvSpPr>
      <dsp:spPr>
        <a:xfrm>
          <a:off x="28669" y="582361"/>
          <a:ext cx="1940843" cy="1940843"/>
        </a:xfrm>
        <a:prstGeom prst="ellipse">
          <a:avLst/>
        </a:prstGeom>
        <a:solidFill>
          <a:schemeClr val="lt2">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FEAC5204-922E-4BDD-90BE-824CE5EED776}">
      <dsp:nvSpPr>
        <dsp:cNvPr id="0" name=""/>
        <dsp:cNvSpPr/>
      </dsp:nvSpPr>
      <dsp:spPr>
        <a:xfrm>
          <a:off x="999091" y="3105893"/>
          <a:ext cx="6275081" cy="1552675"/>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32436" tIns="50800" rIns="50800" bIns="50800" numCol="1" spcCol="1270" anchor="ctr" anchorCtr="0">
          <a:noAutofit/>
        </a:bodyPr>
        <a:lstStyle/>
        <a:p>
          <a:pPr marL="0" lvl="0" indent="0" algn="l" defTabSz="889000">
            <a:lnSpc>
              <a:spcPct val="90000"/>
            </a:lnSpc>
            <a:spcBef>
              <a:spcPct val="0"/>
            </a:spcBef>
            <a:spcAft>
              <a:spcPct val="35000"/>
            </a:spcAft>
            <a:buNone/>
          </a:pPr>
          <a:r>
            <a:rPr lang="es-CO" sz="2000" kern="1200" dirty="0">
              <a:latin typeface="Montserrat" pitchFamily="2" charset="77"/>
            </a:rPr>
            <a:t>Se recomienda la evaluación de ac. TPO al evaluar la presencia de autoinmunidad tiroidea.</a:t>
          </a:r>
        </a:p>
      </dsp:txBody>
      <dsp:txXfrm>
        <a:off x="999091" y="3105893"/>
        <a:ext cx="6275081" cy="1552675"/>
      </dsp:txXfrm>
    </dsp:sp>
    <dsp:sp modelId="{89811454-E263-4D01-AD20-79C27507A4EF}">
      <dsp:nvSpPr>
        <dsp:cNvPr id="0" name=""/>
        <dsp:cNvSpPr/>
      </dsp:nvSpPr>
      <dsp:spPr>
        <a:xfrm>
          <a:off x="28669" y="2911809"/>
          <a:ext cx="1940843" cy="1940843"/>
        </a:xfrm>
        <a:prstGeom prst="ellipse">
          <a:avLst/>
        </a:prstGeom>
        <a:solidFill>
          <a:schemeClr val="lt2">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997032-B371-41BF-8EB0-85DAD3A109FE}">
      <dsp:nvSpPr>
        <dsp:cNvPr id="0" name=""/>
        <dsp:cNvSpPr/>
      </dsp:nvSpPr>
      <dsp:spPr>
        <a:xfrm>
          <a:off x="-5316871" y="-820462"/>
          <a:ext cx="6379658" cy="6379658"/>
        </a:xfrm>
        <a:prstGeom prst="blockArc">
          <a:avLst>
            <a:gd name="adj1" fmla="val 18900000"/>
            <a:gd name="adj2" fmla="val 2700000"/>
            <a:gd name="adj3" fmla="val 339"/>
          </a:avLst>
        </a:prstGeom>
        <a:noFill/>
        <a:ln w="12700" cap="flat" cmpd="sng" algn="ctr">
          <a:solidFill>
            <a:schemeClr val="dk2">
              <a:shade val="60000"/>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E023D562-DFB4-4E4A-8752-5263F4BBC82E}">
      <dsp:nvSpPr>
        <dsp:cNvPr id="0" name=""/>
        <dsp:cNvSpPr/>
      </dsp:nvSpPr>
      <dsp:spPr>
        <a:xfrm>
          <a:off x="871097" y="478825"/>
          <a:ext cx="6374860" cy="1750061"/>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548"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pitchFamily="2" charset="77"/>
            </a:rPr>
            <a:t>Embarazadas eutiroideas positivas para TPO o Tg </a:t>
          </a:r>
          <a:r>
            <a:rPr lang="es-CO" sz="1800" kern="1200" dirty="0">
              <a:latin typeface="Montserrat" pitchFamily="2" charset="77"/>
              <a:sym typeface="Wingdings" panose="05000000000000000000" pitchFamily="2" charset="2"/>
            </a:rPr>
            <a:t> m</a:t>
          </a:r>
          <a:r>
            <a:rPr lang="es-CO" sz="1800" kern="1200" dirty="0">
              <a:latin typeface="Montserrat" pitchFamily="2" charset="77"/>
            </a:rPr>
            <a:t>edición de la concentración sérica de TSH al momento de la confirmación del embarazo y C/4 semanas hasta la mitad del embarazo.</a:t>
          </a:r>
        </a:p>
      </dsp:txBody>
      <dsp:txXfrm>
        <a:off x="871097" y="478825"/>
        <a:ext cx="6374860" cy="1750061"/>
      </dsp:txXfrm>
    </dsp:sp>
    <dsp:sp modelId="{31CF5996-0E97-498B-B6EB-16AD5EFA8F11}">
      <dsp:nvSpPr>
        <dsp:cNvPr id="0" name=""/>
        <dsp:cNvSpPr/>
      </dsp:nvSpPr>
      <dsp:spPr>
        <a:xfrm>
          <a:off x="24996" y="507755"/>
          <a:ext cx="1692201" cy="1692201"/>
        </a:xfrm>
        <a:prstGeom prst="ellipse">
          <a:avLst/>
        </a:prstGeom>
        <a:solidFill>
          <a:schemeClr val="lt2">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 modelId="{DC39B6EB-2822-4BF0-8355-CA874002F15D}">
      <dsp:nvSpPr>
        <dsp:cNvPr id="0" name=""/>
        <dsp:cNvSpPr/>
      </dsp:nvSpPr>
      <dsp:spPr>
        <a:xfrm>
          <a:off x="871097" y="2707996"/>
          <a:ext cx="6374860" cy="1353761"/>
        </a:xfrm>
        <a:prstGeom prst="rect">
          <a:avLst/>
        </a:prstGeom>
        <a:solidFill>
          <a:srgbClr val="152B48"/>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74548" tIns="45720" rIns="45720" bIns="45720" numCol="1" spcCol="1270" anchor="ctr" anchorCtr="0">
          <a:noAutofit/>
        </a:bodyPr>
        <a:lstStyle/>
        <a:p>
          <a:pPr marL="0" lvl="0" indent="0" algn="l" defTabSz="800100">
            <a:lnSpc>
              <a:spcPct val="90000"/>
            </a:lnSpc>
            <a:spcBef>
              <a:spcPct val="0"/>
            </a:spcBef>
            <a:spcAft>
              <a:spcPct val="35000"/>
            </a:spcAft>
            <a:buNone/>
          </a:pPr>
          <a:r>
            <a:rPr lang="es-CO" sz="1800" kern="1200" dirty="0">
              <a:latin typeface="Montserrat" pitchFamily="2" charset="77"/>
            </a:rPr>
            <a:t>Los anticuerpos TPO pueden atravesar la placenta pero no se asocia con disfunción tiroidea fetal.</a:t>
          </a:r>
        </a:p>
      </dsp:txBody>
      <dsp:txXfrm>
        <a:off x="871097" y="2707996"/>
        <a:ext cx="6374860" cy="1353761"/>
      </dsp:txXfrm>
    </dsp:sp>
    <dsp:sp modelId="{6D4B37F3-E176-4800-BB2E-9735E4F2E60D}">
      <dsp:nvSpPr>
        <dsp:cNvPr id="0" name=""/>
        <dsp:cNvSpPr/>
      </dsp:nvSpPr>
      <dsp:spPr>
        <a:xfrm>
          <a:off x="24996" y="2538776"/>
          <a:ext cx="1692201" cy="1692201"/>
        </a:xfrm>
        <a:prstGeom prst="ellipse">
          <a:avLst/>
        </a:prstGeom>
        <a:solidFill>
          <a:schemeClr val="lt2">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805D2B-F39A-4EBA-8A29-1128BC05F763}">
      <dsp:nvSpPr>
        <dsp:cNvPr id="0" name=""/>
        <dsp:cNvSpPr/>
      </dsp:nvSpPr>
      <dsp:spPr>
        <a:xfrm>
          <a:off x="0" y="994241"/>
          <a:ext cx="3549153" cy="212949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Hipotiroidismo clínico se define como  la presencia de TSH alta y hormonas tiroideas bajas (T4L).</a:t>
          </a:r>
        </a:p>
      </dsp:txBody>
      <dsp:txXfrm>
        <a:off x="0" y="994241"/>
        <a:ext cx="3549153" cy="2129492"/>
      </dsp:txXfrm>
    </dsp:sp>
    <dsp:sp modelId="{DE427D8F-17FE-4F7A-B91C-6635AE4BB581}">
      <dsp:nvSpPr>
        <dsp:cNvPr id="0" name=""/>
        <dsp:cNvSpPr/>
      </dsp:nvSpPr>
      <dsp:spPr>
        <a:xfrm>
          <a:off x="3904069" y="994241"/>
          <a:ext cx="3549153" cy="2129492"/>
        </a:xfrm>
        <a:prstGeom prst="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Excluir otras causas de función anormal de la tiroides: tumores hipofisarios secretores de TSH, resistencia a la hormona tiroidea o hipotiroidismo central con TSH biológicamente inactiva. </a:t>
          </a:r>
        </a:p>
      </dsp:txBody>
      <dsp:txXfrm>
        <a:off x="3904069" y="994241"/>
        <a:ext cx="3549153" cy="2129492"/>
      </dsp:txXfrm>
    </dsp:sp>
    <dsp:sp modelId="{95FF679E-F1B4-42B0-891E-456ED229F27B}">
      <dsp:nvSpPr>
        <dsp:cNvPr id="0" name=""/>
        <dsp:cNvSpPr/>
      </dsp:nvSpPr>
      <dsp:spPr>
        <a:xfrm>
          <a:off x="7808138" y="994241"/>
          <a:ext cx="3549153" cy="2129492"/>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s-CO" sz="1800" kern="1200" dirty="0">
              <a:latin typeface="Montserrat" pitchFamily="2" charset="77"/>
            </a:rPr>
            <a:t>2% al 3% de las mujeres sanas, no embarazadas en edad reproductiva tienen una TSH sérica elevada (puede ser mayor en áreas de insuficiencia de yodo).</a:t>
          </a:r>
        </a:p>
      </dsp:txBody>
      <dsp:txXfrm>
        <a:off x="7808138" y="994241"/>
        <a:ext cx="3549153" cy="212949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1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1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1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1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7.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8.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630FB-481C-4847-A6D3-4E79B39032F3}" type="datetimeFigureOut">
              <a:rPr lang="es-CO" smtClean="0"/>
              <a:t>12/02/2021</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75716-2888-4EBD-95B2-971206E1B2C0}" type="slidenum">
              <a:rPr lang="es-CO" smtClean="0"/>
              <a:t>‹#›</a:t>
            </a:fld>
            <a:endParaRPr lang="es-CO"/>
          </a:p>
        </p:txBody>
      </p:sp>
    </p:spTree>
    <p:extLst>
      <p:ext uri="{BB962C8B-B14F-4D97-AF65-F5344CB8AC3E}">
        <p14:creationId xmlns:p14="http://schemas.microsoft.com/office/powerpoint/2010/main" val="68542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FE37DF-EC54-4263-8F2E-675F09D36E3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CO" dirty="0"/>
          </a:p>
        </p:txBody>
      </p:sp>
      <p:sp>
        <p:nvSpPr>
          <p:cNvPr id="3" name="Subtítulo 2">
            <a:extLst>
              <a:ext uri="{FF2B5EF4-FFF2-40B4-BE49-F238E27FC236}">
                <a16:creationId xmlns:a16="http://schemas.microsoft.com/office/drawing/2014/main" id="{9AE48E76-FA62-4A64-B559-E0990333E4A9}"/>
              </a:ext>
            </a:extLst>
          </p:cNvPr>
          <p:cNvSpPr>
            <a:spLocks noGrp="1"/>
          </p:cNvSpPr>
          <p:nvPr>
            <p:ph type="subTitle" idx="1"/>
          </p:nvPr>
        </p:nvSpPr>
        <p:spPr>
          <a:xfrm>
            <a:off x="4038600" y="3602038"/>
            <a:ext cx="66294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CO"/>
          </a:p>
        </p:txBody>
      </p:sp>
      <p:sp>
        <p:nvSpPr>
          <p:cNvPr id="4" name="Marcador de fecha 3">
            <a:extLst>
              <a:ext uri="{FF2B5EF4-FFF2-40B4-BE49-F238E27FC236}">
                <a16:creationId xmlns:a16="http://schemas.microsoft.com/office/drawing/2014/main" id="{673FB237-85B5-4E59-B1F1-B12705287A2F}"/>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D9D8A0BE-4588-4000-BB99-7E87239B1C10}"/>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C62783A1-00AF-4EC7-A6EC-7F5166052D80}"/>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16541983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4129AD-ECE5-474A-B387-D1DB95CB4CDD}"/>
              </a:ext>
            </a:extLst>
          </p:cNvPr>
          <p:cNvSpPr>
            <a:spLocks noGrp="1"/>
          </p:cNvSpPr>
          <p:nvPr>
            <p:ph type="title"/>
          </p:nvPr>
        </p:nvSpPr>
        <p:spPr/>
        <p:txBody>
          <a:bodyPr/>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AB7BA0B1-5703-4417-8EBC-2B452AB8834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DECDD7C9-0917-4A0B-B8A9-9E5FB50DA9F0}"/>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0611FD9F-47C6-487B-ADEA-D7CBC8BA32D6}"/>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44879742-8F91-422B-ACE1-ECE7A8713263}"/>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26569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9709C36-9BD2-4D6A-BAFE-594FC6E00FB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CO"/>
          </a:p>
        </p:txBody>
      </p:sp>
      <p:sp>
        <p:nvSpPr>
          <p:cNvPr id="3" name="Marcador de texto vertical 2">
            <a:extLst>
              <a:ext uri="{FF2B5EF4-FFF2-40B4-BE49-F238E27FC236}">
                <a16:creationId xmlns:a16="http://schemas.microsoft.com/office/drawing/2014/main" id="{D947868E-B92C-4F91-9B8A-C374BE835A43}"/>
              </a:ext>
            </a:extLst>
          </p:cNvPr>
          <p:cNvSpPr>
            <a:spLocks noGrp="1"/>
          </p:cNvSpPr>
          <p:nvPr>
            <p:ph type="body" orient="vert" idx="1"/>
          </p:nvPr>
        </p:nvSpPr>
        <p:spPr>
          <a:xfrm>
            <a:off x="4457698" y="365125"/>
            <a:ext cx="4114801"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fecha 3">
            <a:extLst>
              <a:ext uri="{FF2B5EF4-FFF2-40B4-BE49-F238E27FC236}">
                <a16:creationId xmlns:a16="http://schemas.microsoft.com/office/drawing/2014/main" id="{4F300ABA-6F60-480A-91BE-73DEB6CCFD54}"/>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078D68B3-2C5D-4908-94A6-5DDD186B62F7}"/>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E273D45F-3A7A-45C9-9A79-640C4410A74E}"/>
              </a:ext>
            </a:extLst>
          </p:cNvPr>
          <p:cNvSpPr>
            <a:spLocks noGrp="1"/>
          </p:cNvSpPr>
          <p:nvPr>
            <p:ph type="sldNum" sz="quarter" idx="12"/>
          </p:nvPr>
        </p:nvSpPr>
        <p:spPr/>
        <p:txBody>
          <a:bodyPr/>
          <a:lstStyle/>
          <a:p>
            <a:fld id="{02AB0CCD-6591-48DB-8B0C-02F666FB18B1}" type="slidenum">
              <a:rPr lang="es-CO" smtClean="0"/>
              <a:t>‹#›</a:t>
            </a:fld>
            <a:endParaRPr lang="es-CO" dirty="0"/>
          </a:p>
        </p:txBody>
      </p:sp>
      <p:sp>
        <p:nvSpPr>
          <p:cNvPr id="9" name="Marcador de texto vertical 2">
            <a:extLst>
              <a:ext uri="{FF2B5EF4-FFF2-40B4-BE49-F238E27FC236}">
                <a16:creationId xmlns:a16="http://schemas.microsoft.com/office/drawing/2014/main" id="{B82BB312-C856-43C9-8F5C-0C179D08EDB8}"/>
              </a:ext>
            </a:extLst>
          </p:cNvPr>
          <p:cNvSpPr>
            <a:spLocks noGrp="1"/>
          </p:cNvSpPr>
          <p:nvPr>
            <p:ph type="body" orient="vert" idx="13"/>
          </p:nvPr>
        </p:nvSpPr>
        <p:spPr>
          <a:xfrm>
            <a:off x="342897" y="365125"/>
            <a:ext cx="4114801" cy="370991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37195126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0AB230-510B-46BA-A458-30415A4476DB}"/>
              </a:ext>
            </a:extLst>
          </p:cNvPr>
          <p:cNvSpPr>
            <a:spLocks noGrp="1"/>
          </p:cNvSpPr>
          <p:nvPr>
            <p:ph type="title"/>
          </p:nvPr>
        </p:nvSpPr>
        <p:spPr/>
        <p:txBody>
          <a:bodyPr/>
          <a:lstStyle/>
          <a:p>
            <a:r>
              <a:rPr lang="en-US"/>
              <a:t>Click to edit Master title style</a:t>
            </a:r>
            <a:endParaRPr lang="es-CO"/>
          </a:p>
        </p:txBody>
      </p:sp>
      <p:sp>
        <p:nvSpPr>
          <p:cNvPr id="3" name="Marcador de contenido 2">
            <a:extLst>
              <a:ext uri="{FF2B5EF4-FFF2-40B4-BE49-F238E27FC236}">
                <a16:creationId xmlns:a16="http://schemas.microsoft.com/office/drawing/2014/main" id="{D0852972-705E-4EE7-8C92-A2ECFCE604A5}"/>
              </a:ext>
            </a:extLst>
          </p:cNvPr>
          <p:cNvSpPr>
            <a:spLocks noGrp="1"/>
          </p:cNvSpPr>
          <p:nvPr>
            <p:ph idx="1"/>
          </p:nvPr>
        </p:nvSpPr>
        <p:spPr>
          <a:xfrm>
            <a:off x="685801" y="1825625"/>
            <a:ext cx="10667997" cy="2090392"/>
          </a:xfrm>
        </p:spPr>
        <p:txBody>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dirty="0"/>
          </a:p>
        </p:txBody>
      </p:sp>
      <p:sp>
        <p:nvSpPr>
          <p:cNvPr id="4" name="Marcador de fecha 3">
            <a:extLst>
              <a:ext uri="{FF2B5EF4-FFF2-40B4-BE49-F238E27FC236}">
                <a16:creationId xmlns:a16="http://schemas.microsoft.com/office/drawing/2014/main" id="{647B5BA6-96B9-4621-B526-119BBB5FAA0C}"/>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768D5DBF-74C2-43DA-BA08-F929BB9B2294}"/>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0388F0D5-E917-4FE5-8E29-10C8AAF764BB}"/>
              </a:ext>
            </a:extLst>
          </p:cNvPr>
          <p:cNvSpPr>
            <a:spLocks noGrp="1"/>
          </p:cNvSpPr>
          <p:nvPr>
            <p:ph type="sldNum" sz="quarter" idx="12"/>
          </p:nvPr>
        </p:nvSpPr>
        <p:spPr/>
        <p:txBody>
          <a:bodyPr/>
          <a:lstStyle/>
          <a:p>
            <a:fld id="{02AB0CCD-6591-48DB-8B0C-02F666FB18B1}" type="slidenum">
              <a:rPr lang="es-CO" smtClean="0"/>
              <a:t>‹#›</a:t>
            </a:fld>
            <a:endParaRPr lang="es-CO" dirty="0"/>
          </a:p>
        </p:txBody>
      </p:sp>
      <p:sp>
        <p:nvSpPr>
          <p:cNvPr id="9" name="Marcador de contenido 2">
            <a:extLst>
              <a:ext uri="{FF2B5EF4-FFF2-40B4-BE49-F238E27FC236}">
                <a16:creationId xmlns:a16="http://schemas.microsoft.com/office/drawing/2014/main" id="{812CB0F7-CC93-4978-8EAB-608B0E4AA3AF}"/>
              </a:ext>
            </a:extLst>
          </p:cNvPr>
          <p:cNvSpPr>
            <a:spLocks noGrp="1"/>
          </p:cNvSpPr>
          <p:nvPr>
            <p:ph idx="13"/>
          </p:nvPr>
        </p:nvSpPr>
        <p:spPr>
          <a:xfrm>
            <a:off x="4669654" y="3916017"/>
            <a:ext cx="6684145" cy="24133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Tree>
    <p:extLst>
      <p:ext uri="{BB962C8B-B14F-4D97-AF65-F5344CB8AC3E}">
        <p14:creationId xmlns:p14="http://schemas.microsoft.com/office/powerpoint/2010/main" val="2116666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F1A1B7-772D-4D75-892B-27B117D804CA}"/>
              </a:ext>
            </a:extLst>
          </p:cNvPr>
          <p:cNvSpPr>
            <a:spLocks noGrp="1"/>
          </p:cNvSpPr>
          <p:nvPr>
            <p:ph type="title"/>
          </p:nvPr>
        </p:nvSpPr>
        <p:spPr>
          <a:xfrm>
            <a:off x="831850" y="1709738"/>
            <a:ext cx="10515600" cy="1957801"/>
          </a:xfrm>
        </p:spPr>
        <p:txBody>
          <a:bodyPr anchor="b"/>
          <a:lstStyle>
            <a:lvl1pPr>
              <a:defRPr sz="6000"/>
            </a:lvl1pPr>
          </a:lstStyle>
          <a:p>
            <a:r>
              <a:rPr lang="en-US"/>
              <a:t>Click to edit Master title style</a:t>
            </a:r>
            <a:endParaRPr lang="es-CO" dirty="0"/>
          </a:p>
        </p:txBody>
      </p:sp>
      <p:sp>
        <p:nvSpPr>
          <p:cNvPr id="3" name="Marcador de texto 2">
            <a:extLst>
              <a:ext uri="{FF2B5EF4-FFF2-40B4-BE49-F238E27FC236}">
                <a16:creationId xmlns:a16="http://schemas.microsoft.com/office/drawing/2014/main" id="{FF9B326C-5AAD-4A5D-9296-5664DBF19386}"/>
              </a:ext>
            </a:extLst>
          </p:cNvPr>
          <p:cNvSpPr>
            <a:spLocks noGrp="1"/>
          </p:cNvSpPr>
          <p:nvPr>
            <p:ph type="body" idx="1"/>
          </p:nvPr>
        </p:nvSpPr>
        <p:spPr>
          <a:xfrm>
            <a:off x="4313582" y="3675063"/>
            <a:ext cx="7040217" cy="1500187"/>
          </a:xfrm>
        </p:spPr>
        <p:txBody>
          <a:bodyPr/>
          <a:lstStyle>
            <a:lvl1pPr marL="0" indent="0">
              <a:buNone/>
              <a:defRPr sz="2400">
                <a:solidFill>
                  <a:srgbClr val="152B48"/>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Marcador de fecha 3">
            <a:extLst>
              <a:ext uri="{FF2B5EF4-FFF2-40B4-BE49-F238E27FC236}">
                <a16:creationId xmlns:a16="http://schemas.microsoft.com/office/drawing/2014/main" id="{EFC6101B-76EA-4336-A5AF-59DE7ADA5256}"/>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C232D21D-9C42-4277-85E1-AB84A87F0742}"/>
              </a:ext>
            </a:extLst>
          </p:cNvPr>
          <p:cNvSpPr>
            <a:spLocks noGrp="1"/>
          </p:cNvSpPr>
          <p:nvPr>
            <p:ph type="ftr" sz="quarter" idx="11"/>
          </p:nvPr>
        </p:nvSpPr>
        <p:spPr/>
        <p:txBody>
          <a:bodyPr/>
          <a:lstStyle/>
          <a:p>
            <a:endParaRPr lang="es-CO" dirty="0"/>
          </a:p>
        </p:txBody>
      </p:sp>
      <p:sp>
        <p:nvSpPr>
          <p:cNvPr id="6" name="Marcador de número de diapositiva 5">
            <a:extLst>
              <a:ext uri="{FF2B5EF4-FFF2-40B4-BE49-F238E27FC236}">
                <a16:creationId xmlns:a16="http://schemas.microsoft.com/office/drawing/2014/main" id="{D75D6901-65A5-489B-8A2A-AC46A185E954}"/>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847432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ED94B4E-5A7E-47AC-84D3-3F40ADCCB1EA}"/>
              </a:ext>
            </a:extLst>
          </p:cNvPr>
          <p:cNvSpPr>
            <a:spLocks noGrp="1"/>
          </p:cNvSpPr>
          <p:nvPr>
            <p:ph type="title"/>
          </p:nvPr>
        </p:nvSpPr>
        <p:spPr/>
        <p:txBody>
          <a:bodyPr/>
          <a:lstStyle/>
          <a:p>
            <a:r>
              <a:rPr lang="en-US"/>
              <a:t>Click to edit Master title style</a:t>
            </a:r>
            <a:endParaRPr lang="es-CO"/>
          </a:p>
        </p:txBody>
      </p:sp>
      <p:sp>
        <p:nvSpPr>
          <p:cNvPr id="4" name="Marcador de contenido 3">
            <a:extLst>
              <a:ext uri="{FF2B5EF4-FFF2-40B4-BE49-F238E27FC236}">
                <a16:creationId xmlns:a16="http://schemas.microsoft.com/office/drawing/2014/main" id="{94D664EE-6701-4718-9054-5109FF57E41A}"/>
              </a:ext>
            </a:extLst>
          </p:cNvPr>
          <p:cNvSpPr>
            <a:spLocks noGrp="1"/>
          </p:cNvSpPr>
          <p:nvPr>
            <p:ph sz="half" idx="2"/>
          </p:nvPr>
        </p:nvSpPr>
        <p:spPr>
          <a:xfrm>
            <a:off x="4591878" y="1825625"/>
            <a:ext cx="6761922"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5" name="Marcador de fecha 4">
            <a:extLst>
              <a:ext uri="{FF2B5EF4-FFF2-40B4-BE49-F238E27FC236}">
                <a16:creationId xmlns:a16="http://schemas.microsoft.com/office/drawing/2014/main" id="{1749F008-5191-4482-9476-FAD016A650DE}"/>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6" name="Marcador de pie de página 5">
            <a:extLst>
              <a:ext uri="{FF2B5EF4-FFF2-40B4-BE49-F238E27FC236}">
                <a16:creationId xmlns:a16="http://schemas.microsoft.com/office/drawing/2014/main" id="{2D374705-EC7E-43CD-A8BA-700FE6E243F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5298F706-3B1B-4FF9-88B2-38308E9FDEAD}"/>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6364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E359AB5-B49C-4FFE-8A17-CE1143B3AA55}"/>
              </a:ext>
            </a:extLst>
          </p:cNvPr>
          <p:cNvSpPr>
            <a:spLocks noGrp="1"/>
          </p:cNvSpPr>
          <p:nvPr>
            <p:ph type="title"/>
          </p:nvPr>
        </p:nvSpPr>
        <p:spPr>
          <a:xfrm>
            <a:off x="839788" y="365125"/>
            <a:ext cx="10515600" cy="1325563"/>
          </a:xfrm>
        </p:spPr>
        <p:txBody>
          <a:bodyPr/>
          <a:lstStyle/>
          <a:p>
            <a:r>
              <a:rPr lang="en-US"/>
              <a:t>Click to edit Master title style</a:t>
            </a:r>
            <a:endParaRPr lang="es-CO" dirty="0"/>
          </a:p>
        </p:txBody>
      </p:sp>
      <p:sp>
        <p:nvSpPr>
          <p:cNvPr id="5" name="Marcador de texto 4">
            <a:extLst>
              <a:ext uri="{FF2B5EF4-FFF2-40B4-BE49-F238E27FC236}">
                <a16:creationId xmlns:a16="http://schemas.microsoft.com/office/drawing/2014/main" id="{374D0541-6456-44EA-8EDE-0DA35BC4BE16}"/>
              </a:ext>
            </a:extLst>
          </p:cNvPr>
          <p:cNvSpPr>
            <a:spLocks noGrp="1"/>
          </p:cNvSpPr>
          <p:nvPr>
            <p:ph type="body" sz="quarter" idx="3"/>
          </p:nvPr>
        </p:nvSpPr>
        <p:spPr>
          <a:xfrm>
            <a:off x="4562061" y="1681163"/>
            <a:ext cx="6793327" cy="823912"/>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Marcador de contenido 5">
            <a:extLst>
              <a:ext uri="{FF2B5EF4-FFF2-40B4-BE49-F238E27FC236}">
                <a16:creationId xmlns:a16="http://schemas.microsoft.com/office/drawing/2014/main" id="{ECD6A3DD-A066-4224-8516-F51699A7A42D}"/>
              </a:ext>
            </a:extLst>
          </p:cNvPr>
          <p:cNvSpPr>
            <a:spLocks noGrp="1"/>
          </p:cNvSpPr>
          <p:nvPr>
            <p:ph sz="quarter" idx="4"/>
          </p:nvPr>
        </p:nvSpPr>
        <p:spPr>
          <a:xfrm>
            <a:off x="4562061" y="2505075"/>
            <a:ext cx="679332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7" name="Marcador de fecha 6">
            <a:extLst>
              <a:ext uri="{FF2B5EF4-FFF2-40B4-BE49-F238E27FC236}">
                <a16:creationId xmlns:a16="http://schemas.microsoft.com/office/drawing/2014/main" id="{25B1CEC8-2EE5-4FC9-94AA-7C888ABF70E2}"/>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8" name="Marcador de pie de página 7">
            <a:extLst>
              <a:ext uri="{FF2B5EF4-FFF2-40B4-BE49-F238E27FC236}">
                <a16:creationId xmlns:a16="http://schemas.microsoft.com/office/drawing/2014/main" id="{5B828688-3403-4A3E-BE99-690BD45BAE34}"/>
              </a:ext>
            </a:extLst>
          </p:cNvPr>
          <p:cNvSpPr>
            <a:spLocks noGrp="1"/>
          </p:cNvSpPr>
          <p:nvPr>
            <p:ph type="ftr" sz="quarter" idx="11"/>
          </p:nvPr>
        </p:nvSpPr>
        <p:spPr/>
        <p:txBody>
          <a:bodyPr/>
          <a:lstStyle/>
          <a:p>
            <a:endParaRPr lang="es-CO" dirty="0"/>
          </a:p>
        </p:txBody>
      </p:sp>
      <p:sp>
        <p:nvSpPr>
          <p:cNvPr id="9" name="Marcador de número de diapositiva 8">
            <a:extLst>
              <a:ext uri="{FF2B5EF4-FFF2-40B4-BE49-F238E27FC236}">
                <a16:creationId xmlns:a16="http://schemas.microsoft.com/office/drawing/2014/main" id="{87F64CFD-C2A2-4388-BBFA-BD36C2F25EF9}"/>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365945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45552E-E0E0-4B03-B999-37BDBB2B7694}"/>
              </a:ext>
            </a:extLst>
          </p:cNvPr>
          <p:cNvSpPr>
            <a:spLocks noGrp="1"/>
          </p:cNvSpPr>
          <p:nvPr>
            <p:ph type="title"/>
          </p:nvPr>
        </p:nvSpPr>
        <p:spPr/>
        <p:txBody>
          <a:bodyPr/>
          <a:lstStyle/>
          <a:p>
            <a:r>
              <a:rPr lang="en-US"/>
              <a:t>Click to edit Master title style</a:t>
            </a:r>
            <a:endParaRPr lang="es-CO"/>
          </a:p>
        </p:txBody>
      </p:sp>
      <p:sp>
        <p:nvSpPr>
          <p:cNvPr id="3" name="Marcador de fecha 2">
            <a:extLst>
              <a:ext uri="{FF2B5EF4-FFF2-40B4-BE49-F238E27FC236}">
                <a16:creationId xmlns:a16="http://schemas.microsoft.com/office/drawing/2014/main" id="{58ED610B-0321-476E-9BDD-9AF9E1F64A95}"/>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4" name="Marcador de pie de página 3">
            <a:extLst>
              <a:ext uri="{FF2B5EF4-FFF2-40B4-BE49-F238E27FC236}">
                <a16:creationId xmlns:a16="http://schemas.microsoft.com/office/drawing/2014/main" id="{B94B43B3-517F-4151-8DE4-861C3C25DF27}"/>
              </a:ext>
            </a:extLst>
          </p:cNvPr>
          <p:cNvSpPr>
            <a:spLocks noGrp="1"/>
          </p:cNvSpPr>
          <p:nvPr>
            <p:ph type="ftr" sz="quarter" idx="11"/>
          </p:nvPr>
        </p:nvSpPr>
        <p:spPr/>
        <p:txBody>
          <a:bodyPr/>
          <a:lstStyle/>
          <a:p>
            <a:endParaRPr lang="es-CO" dirty="0"/>
          </a:p>
        </p:txBody>
      </p:sp>
      <p:sp>
        <p:nvSpPr>
          <p:cNvPr id="5" name="Marcador de número de diapositiva 4">
            <a:extLst>
              <a:ext uri="{FF2B5EF4-FFF2-40B4-BE49-F238E27FC236}">
                <a16:creationId xmlns:a16="http://schemas.microsoft.com/office/drawing/2014/main" id="{5C0816D1-42B2-40D3-B7F5-3134B038E7DB}"/>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424883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09101B7F-8231-49AA-9066-E09F3127EEE9}"/>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3" name="Marcador de pie de página 2">
            <a:extLst>
              <a:ext uri="{FF2B5EF4-FFF2-40B4-BE49-F238E27FC236}">
                <a16:creationId xmlns:a16="http://schemas.microsoft.com/office/drawing/2014/main" id="{E8C27FB9-FFA6-4E46-B67E-824570F85C4F}"/>
              </a:ext>
            </a:extLst>
          </p:cNvPr>
          <p:cNvSpPr>
            <a:spLocks noGrp="1"/>
          </p:cNvSpPr>
          <p:nvPr>
            <p:ph type="ftr" sz="quarter" idx="11"/>
          </p:nvPr>
        </p:nvSpPr>
        <p:spPr/>
        <p:txBody>
          <a:bodyPr/>
          <a:lstStyle/>
          <a:p>
            <a:endParaRPr lang="es-CO" dirty="0"/>
          </a:p>
        </p:txBody>
      </p:sp>
      <p:sp>
        <p:nvSpPr>
          <p:cNvPr id="4" name="Marcador de número de diapositiva 3">
            <a:extLst>
              <a:ext uri="{FF2B5EF4-FFF2-40B4-BE49-F238E27FC236}">
                <a16:creationId xmlns:a16="http://schemas.microsoft.com/office/drawing/2014/main" id="{6C6F992B-FA33-4EF0-A371-7FB8AB4EBE0C}"/>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203614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B55C37-8A66-4194-8B48-3492CE49FCC7}"/>
              </a:ext>
            </a:extLst>
          </p:cNvPr>
          <p:cNvSpPr>
            <a:spLocks noGrp="1"/>
          </p:cNvSpPr>
          <p:nvPr>
            <p:ph type="title"/>
          </p:nvPr>
        </p:nvSpPr>
        <p:spPr>
          <a:xfrm>
            <a:off x="839788" y="457200"/>
            <a:ext cx="3932237" cy="1828800"/>
          </a:xfrm>
        </p:spPr>
        <p:txBody>
          <a:bodyPr anchor="b"/>
          <a:lstStyle>
            <a:lvl1pPr>
              <a:defRPr sz="3200"/>
            </a:lvl1pPr>
          </a:lstStyle>
          <a:p>
            <a:r>
              <a:rPr lang="en-US"/>
              <a:t>Click to edit Master title style</a:t>
            </a:r>
            <a:endParaRPr lang="es-CO"/>
          </a:p>
        </p:txBody>
      </p:sp>
      <p:sp>
        <p:nvSpPr>
          <p:cNvPr id="3" name="Marcador de contenido 2">
            <a:extLst>
              <a:ext uri="{FF2B5EF4-FFF2-40B4-BE49-F238E27FC236}">
                <a16:creationId xmlns:a16="http://schemas.microsoft.com/office/drawing/2014/main" id="{024EE391-0CA3-46D5-BA01-0747611F58D5}"/>
              </a:ext>
            </a:extLst>
          </p:cNvPr>
          <p:cNvSpPr>
            <a:spLocks noGrp="1"/>
          </p:cNvSpPr>
          <p:nvPr>
            <p:ph idx="1"/>
          </p:nvPr>
        </p:nvSpPr>
        <p:spPr>
          <a:xfrm>
            <a:off x="4985336" y="1097722"/>
            <a:ext cx="6336127"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CO"/>
          </a:p>
        </p:txBody>
      </p:sp>
      <p:sp>
        <p:nvSpPr>
          <p:cNvPr id="4" name="Marcador de texto 3">
            <a:extLst>
              <a:ext uri="{FF2B5EF4-FFF2-40B4-BE49-F238E27FC236}">
                <a16:creationId xmlns:a16="http://schemas.microsoft.com/office/drawing/2014/main" id="{5E470823-846D-4C9D-A634-758AADAE936A}"/>
              </a:ext>
            </a:extLst>
          </p:cNvPr>
          <p:cNvSpPr>
            <a:spLocks noGrp="1"/>
          </p:cNvSpPr>
          <p:nvPr>
            <p:ph type="body" sz="half" idx="2"/>
          </p:nvPr>
        </p:nvSpPr>
        <p:spPr>
          <a:xfrm>
            <a:off x="838200" y="2263775"/>
            <a:ext cx="3932237" cy="20574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AD3B5D89-E0B9-4201-893E-1DC7B83CEC64}"/>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6" name="Marcador de pie de página 5">
            <a:extLst>
              <a:ext uri="{FF2B5EF4-FFF2-40B4-BE49-F238E27FC236}">
                <a16:creationId xmlns:a16="http://schemas.microsoft.com/office/drawing/2014/main" id="{5378A9D8-E9CE-48AA-B8A0-C31015237A27}"/>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19DD2967-F181-41FE-9E18-6D7ED3CC46BC}"/>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6442441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3B50178-0339-493E-A5F4-3BED390B22DC}"/>
              </a:ext>
            </a:extLst>
          </p:cNvPr>
          <p:cNvSpPr>
            <a:spLocks noGrp="1"/>
          </p:cNvSpPr>
          <p:nvPr>
            <p:ph type="title"/>
          </p:nvPr>
        </p:nvSpPr>
        <p:spPr>
          <a:xfrm>
            <a:off x="839788" y="457199"/>
            <a:ext cx="3932237" cy="1938129"/>
          </a:xfrm>
        </p:spPr>
        <p:txBody>
          <a:bodyPr anchor="b"/>
          <a:lstStyle>
            <a:lvl1pPr>
              <a:defRPr sz="3200"/>
            </a:lvl1pPr>
          </a:lstStyle>
          <a:p>
            <a:r>
              <a:rPr lang="en-US"/>
              <a:t>Click to edit Master title style</a:t>
            </a:r>
            <a:endParaRPr lang="es-CO"/>
          </a:p>
        </p:txBody>
      </p:sp>
      <p:sp>
        <p:nvSpPr>
          <p:cNvPr id="3" name="Marcador de posición de imagen 2">
            <a:extLst>
              <a:ext uri="{FF2B5EF4-FFF2-40B4-BE49-F238E27FC236}">
                <a16:creationId xmlns:a16="http://schemas.microsoft.com/office/drawing/2014/main" id="{F248A928-B801-4B0F-B845-F5F594E358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endParaRPr lang="es-CO" dirty="0"/>
          </a:p>
        </p:txBody>
      </p:sp>
      <p:sp>
        <p:nvSpPr>
          <p:cNvPr id="4" name="Marcador de texto 3">
            <a:extLst>
              <a:ext uri="{FF2B5EF4-FFF2-40B4-BE49-F238E27FC236}">
                <a16:creationId xmlns:a16="http://schemas.microsoft.com/office/drawing/2014/main" id="{E73A892E-8CD1-4179-BB23-621C0A02365A}"/>
              </a:ext>
            </a:extLst>
          </p:cNvPr>
          <p:cNvSpPr>
            <a:spLocks noGrp="1"/>
          </p:cNvSpPr>
          <p:nvPr>
            <p:ph type="body" sz="half" idx="2"/>
          </p:nvPr>
        </p:nvSpPr>
        <p:spPr>
          <a:xfrm>
            <a:off x="836612" y="2395328"/>
            <a:ext cx="3932237" cy="193813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Marcador de fecha 4">
            <a:extLst>
              <a:ext uri="{FF2B5EF4-FFF2-40B4-BE49-F238E27FC236}">
                <a16:creationId xmlns:a16="http://schemas.microsoft.com/office/drawing/2014/main" id="{9B7A5898-E776-4E35-9018-F93701CB6919}"/>
              </a:ext>
            </a:extLst>
          </p:cNvPr>
          <p:cNvSpPr>
            <a:spLocks noGrp="1"/>
          </p:cNvSpPr>
          <p:nvPr>
            <p:ph type="dt" sz="half" idx="10"/>
          </p:nvPr>
        </p:nvSpPr>
        <p:spPr/>
        <p:txBody>
          <a:bodyPr/>
          <a:lstStyle/>
          <a:p>
            <a:fld id="{86CF6315-8EFA-4957-8B1F-343D251DE1AB}" type="datetimeFigureOut">
              <a:rPr lang="es-CO" smtClean="0"/>
              <a:t>12/02/2021</a:t>
            </a:fld>
            <a:endParaRPr lang="es-CO" dirty="0"/>
          </a:p>
        </p:txBody>
      </p:sp>
      <p:sp>
        <p:nvSpPr>
          <p:cNvPr id="6" name="Marcador de pie de página 5">
            <a:extLst>
              <a:ext uri="{FF2B5EF4-FFF2-40B4-BE49-F238E27FC236}">
                <a16:creationId xmlns:a16="http://schemas.microsoft.com/office/drawing/2014/main" id="{3C735FD8-D311-44BB-B68C-AF313C5AB761}"/>
              </a:ext>
            </a:extLst>
          </p:cNvPr>
          <p:cNvSpPr>
            <a:spLocks noGrp="1"/>
          </p:cNvSpPr>
          <p:nvPr>
            <p:ph type="ftr" sz="quarter" idx="11"/>
          </p:nvPr>
        </p:nvSpPr>
        <p:spPr/>
        <p:txBody>
          <a:bodyPr/>
          <a:lstStyle/>
          <a:p>
            <a:endParaRPr lang="es-CO" dirty="0"/>
          </a:p>
        </p:txBody>
      </p:sp>
      <p:sp>
        <p:nvSpPr>
          <p:cNvPr id="7" name="Marcador de número de diapositiva 6">
            <a:extLst>
              <a:ext uri="{FF2B5EF4-FFF2-40B4-BE49-F238E27FC236}">
                <a16:creationId xmlns:a16="http://schemas.microsoft.com/office/drawing/2014/main" id="{A919E25C-900D-4F62-A21D-CCF3C63E1C25}"/>
              </a:ext>
            </a:extLst>
          </p:cNvPr>
          <p:cNvSpPr>
            <a:spLocks noGrp="1"/>
          </p:cNvSpPr>
          <p:nvPr>
            <p:ph type="sldNum" sz="quarter" idx="12"/>
          </p:nvPr>
        </p:nvSpPr>
        <p:spPr/>
        <p:txBody>
          <a:bodyPr/>
          <a:lstStyle/>
          <a:p>
            <a:fld id="{02AB0CCD-6591-48DB-8B0C-02F666FB18B1}" type="slidenum">
              <a:rPr lang="es-CO" smtClean="0"/>
              <a:t>‹#›</a:t>
            </a:fld>
            <a:endParaRPr lang="es-CO" dirty="0"/>
          </a:p>
        </p:txBody>
      </p:sp>
    </p:spTree>
    <p:extLst>
      <p:ext uri="{BB962C8B-B14F-4D97-AF65-F5344CB8AC3E}">
        <p14:creationId xmlns:p14="http://schemas.microsoft.com/office/powerpoint/2010/main" val="1437233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1C7114FF-0857-4F90-9F06-BB38153745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dirty="0"/>
              <a:t>Haga clic para modificar el estilo de título del patrón</a:t>
            </a:r>
            <a:endParaRPr lang="es-CO" dirty="0"/>
          </a:p>
        </p:txBody>
      </p:sp>
      <p:sp>
        <p:nvSpPr>
          <p:cNvPr id="3" name="Marcador de texto 2">
            <a:extLst>
              <a:ext uri="{FF2B5EF4-FFF2-40B4-BE49-F238E27FC236}">
                <a16:creationId xmlns:a16="http://schemas.microsoft.com/office/drawing/2014/main" id="{B5C99329-E129-454C-ABE2-297FFEBB817B}"/>
              </a:ext>
            </a:extLst>
          </p:cNvPr>
          <p:cNvSpPr>
            <a:spLocks noGrp="1"/>
          </p:cNvSpPr>
          <p:nvPr>
            <p:ph type="body" idx="1"/>
          </p:nvPr>
        </p:nvSpPr>
        <p:spPr>
          <a:xfrm>
            <a:off x="4263888" y="1825625"/>
            <a:ext cx="7033590" cy="4530725"/>
          </a:xfrm>
          <a:prstGeom prst="rect">
            <a:avLst/>
          </a:prstGeom>
        </p:spPr>
        <p:txBody>
          <a:bodyPr vert="horz" lIns="91440" tIns="45720" rIns="91440" bIns="45720" rtlCol="0">
            <a:normAutofit/>
          </a:bodyPr>
          <a:lstStyle/>
          <a:p>
            <a:pPr lvl="0"/>
            <a:r>
              <a:rPr lang="es-ES" dirty="0"/>
              <a:t>Haga clic para modificar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
        <p:nvSpPr>
          <p:cNvPr id="4" name="Marcador de fecha 3">
            <a:extLst>
              <a:ext uri="{FF2B5EF4-FFF2-40B4-BE49-F238E27FC236}">
                <a16:creationId xmlns:a16="http://schemas.microsoft.com/office/drawing/2014/main" id="{9FA192E3-AE8E-451E-B7EA-62C5FC52A92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CF6315-8EFA-4957-8B1F-343D251DE1AB}" type="datetimeFigureOut">
              <a:rPr lang="es-CO" smtClean="0"/>
              <a:t>12/02/2021</a:t>
            </a:fld>
            <a:endParaRPr lang="es-CO" dirty="0"/>
          </a:p>
        </p:txBody>
      </p:sp>
      <p:sp>
        <p:nvSpPr>
          <p:cNvPr id="5" name="Marcador de pie de página 4">
            <a:extLst>
              <a:ext uri="{FF2B5EF4-FFF2-40B4-BE49-F238E27FC236}">
                <a16:creationId xmlns:a16="http://schemas.microsoft.com/office/drawing/2014/main" id="{620D69EF-6718-4696-9E2F-7A83A62FB4E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Marcador de número de diapositiva 5">
            <a:extLst>
              <a:ext uri="{FF2B5EF4-FFF2-40B4-BE49-F238E27FC236}">
                <a16:creationId xmlns:a16="http://schemas.microsoft.com/office/drawing/2014/main" id="{99317729-648F-433D-B41C-1A360C5FBC4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AB0CCD-6591-48DB-8B0C-02F666FB18B1}" type="slidenum">
              <a:rPr lang="es-CO" smtClean="0"/>
              <a:t>‹#›</a:t>
            </a:fld>
            <a:endParaRPr lang="es-CO" dirty="0"/>
          </a:p>
        </p:txBody>
      </p:sp>
    </p:spTree>
    <p:extLst>
      <p:ext uri="{BB962C8B-B14F-4D97-AF65-F5344CB8AC3E}">
        <p14:creationId xmlns:p14="http://schemas.microsoft.com/office/powerpoint/2010/main" val="4194661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kern="1200">
          <a:solidFill>
            <a:srgbClr val="00AAA7"/>
          </a:solidFill>
          <a:latin typeface="Montserrat" panose="02000505000000020004"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rgbClr val="152B48"/>
          </a:solidFill>
          <a:latin typeface="Montserrat" panose="02000505000000020004"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9.xml"/><Relationship Id="rId2" Type="http://schemas.openxmlformats.org/officeDocument/2006/relationships/diagramData" Target="../diagrams/data19.xml"/><Relationship Id="rId1" Type="http://schemas.openxmlformats.org/officeDocument/2006/relationships/slideLayout" Target="../slideLayouts/slideLayout2.xml"/><Relationship Id="rId6" Type="http://schemas.microsoft.com/office/2007/relationships/diagramDrawing" Target="../diagrams/drawing19.xml"/><Relationship Id="rId5" Type="http://schemas.openxmlformats.org/officeDocument/2006/relationships/diagramColors" Target="../diagrams/colors19.xml"/><Relationship Id="rId4" Type="http://schemas.openxmlformats.org/officeDocument/2006/relationships/diagramQuickStyle" Target="../diagrams/quickStyle19.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20.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5" Type="http://schemas.openxmlformats.org/officeDocument/2006/relationships/diagramColors" Target="../diagrams/colors20.xml"/><Relationship Id="rId4" Type="http://schemas.openxmlformats.org/officeDocument/2006/relationships/diagramQuickStyle" Target="../diagrams/quickStyle2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21.xml"/><Relationship Id="rId2" Type="http://schemas.openxmlformats.org/officeDocument/2006/relationships/diagramData" Target="../diagrams/data21.xml"/><Relationship Id="rId1" Type="http://schemas.openxmlformats.org/officeDocument/2006/relationships/slideLayout" Target="../slideLayouts/slideLayout2.xml"/><Relationship Id="rId6" Type="http://schemas.microsoft.com/office/2007/relationships/diagramDrawing" Target="../diagrams/drawing21.xml"/><Relationship Id="rId5" Type="http://schemas.openxmlformats.org/officeDocument/2006/relationships/diagramColors" Target="../diagrams/colors21.xml"/><Relationship Id="rId4" Type="http://schemas.openxmlformats.org/officeDocument/2006/relationships/diagramQuickStyle" Target="../diagrams/quickStyle2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0.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24.xml"/><Relationship Id="rId2" Type="http://schemas.openxmlformats.org/officeDocument/2006/relationships/diagramData" Target="../diagrams/data24.xml"/><Relationship Id="rId1" Type="http://schemas.openxmlformats.org/officeDocument/2006/relationships/slideLayout" Target="../slideLayouts/slideLayout2.xml"/><Relationship Id="rId6" Type="http://schemas.microsoft.com/office/2007/relationships/diagramDrawing" Target="../diagrams/drawing24.xml"/><Relationship Id="rId5" Type="http://schemas.openxmlformats.org/officeDocument/2006/relationships/diagramColors" Target="../diagrams/colors24.xml"/><Relationship Id="rId4" Type="http://schemas.openxmlformats.org/officeDocument/2006/relationships/diagramQuickStyle" Target="../diagrams/quickStyle24.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25.xml"/><Relationship Id="rId2" Type="http://schemas.openxmlformats.org/officeDocument/2006/relationships/diagramData" Target="../diagrams/data25.xml"/><Relationship Id="rId1" Type="http://schemas.openxmlformats.org/officeDocument/2006/relationships/slideLayout" Target="../slideLayouts/slideLayout2.xml"/><Relationship Id="rId6" Type="http://schemas.microsoft.com/office/2007/relationships/diagramDrawing" Target="../diagrams/drawing25.xml"/><Relationship Id="rId5" Type="http://schemas.openxmlformats.org/officeDocument/2006/relationships/diagramColors" Target="../diagrams/colors25.xml"/><Relationship Id="rId4" Type="http://schemas.openxmlformats.org/officeDocument/2006/relationships/diagramQuickStyle" Target="../diagrams/quickStyle25.xml"/></Relationships>
</file>

<file path=ppt/slides/_rels/slide4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D028C-6784-4ACF-BF2C-6344CE1CE6C6}"/>
              </a:ext>
            </a:extLst>
          </p:cNvPr>
          <p:cNvSpPr>
            <a:spLocks noGrp="1"/>
          </p:cNvSpPr>
          <p:nvPr>
            <p:ph type="ctrTitle"/>
          </p:nvPr>
        </p:nvSpPr>
        <p:spPr>
          <a:xfrm>
            <a:off x="1524000" y="868362"/>
            <a:ext cx="9144000" cy="2387600"/>
          </a:xfrm>
        </p:spPr>
        <p:txBody>
          <a:bodyPr/>
          <a:lstStyle/>
          <a:p>
            <a:r>
              <a:rPr lang="es-CO" dirty="0">
                <a:latin typeface="Montserrat black"/>
              </a:rPr>
              <a:t>HIPOTIROIDISMO Y EMBARAZO</a:t>
            </a:r>
          </a:p>
        </p:txBody>
      </p:sp>
      <p:sp>
        <p:nvSpPr>
          <p:cNvPr id="3" name="Subtitle 2">
            <a:extLst>
              <a:ext uri="{FF2B5EF4-FFF2-40B4-BE49-F238E27FC236}">
                <a16:creationId xmlns:a16="http://schemas.microsoft.com/office/drawing/2014/main" id="{5743C9C0-AE97-406A-8289-8F06853E8608}"/>
              </a:ext>
            </a:extLst>
          </p:cNvPr>
          <p:cNvSpPr>
            <a:spLocks noGrp="1"/>
          </p:cNvSpPr>
          <p:nvPr>
            <p:ph type="subTitle" idx="1"/>
          </p:nvPr>
        </p:nvSpPr>
        <p:spPr>
          <a:xfrm>
            <a:off x="2781300" y="3429000"/>
            <a:ext cx="6629400" cy="1655762"/>
          </a:xfrm>
        </p:spPr>
        <p:txBody>
          <a:bodyPr/>
          <a:lstStyle/>
          <a:p>
            <a:r>
              <a:rPr lang="es-CO" dirty="0">
                <a:latin typeface="Montserrat" panose="00000500000000000000" pitchFamily="50" charset="0"/>
              </a:rPr>
              <a:t>Julián Peláez Henao</a:t>
            </a:r>
          </a:p>
          <a:p>
            <a:r>
              <a:rPr lang="es-CO" dirty="0">
                <a:latin typeface="Montserrat" panose="00000500000000000000" pitchFamily="50" charset="0"/>
              </a:rPr>
              <a:t>Ginecología y obstetricia</a:t>
            </a:r>
          </a:p>
          <a:p>
            <a:r>
              <a:rPr lang="es-CO" dirty="0">
                <a:latin typeface="Montserrat" panose="00000500000000000000" pitchFamily="50" charset="0"/>
              </a:rPr>
              <a:t>Universidad CES</a:t>
            </a:r>
          </a:p>
        </p:txBody>
      </p:sp>
    </p:spTree>
    <p:extLst>
      <p:ext uri="{BB962C8B-B14F-4D97-AF65-F5344CB8AC3E}">
        <p14:creationId xmlns:p14="http://schemas.microsoft.com/office/powerpoint/2010/main" val="2020178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0" y="189151"/>
            <a:ext cx="10515600" cy="1325563"/>
          </a:xfrm>
        </p:spPr>
        <p:txBody>
          <a:bodyPr/>
          <a:lstStyle/>
          <a:p>
            <a:r>
              <a:rPr lang="es-CO" dirty="0">
                <a:latin typeface="Montserrat black"/>
              </a:rPr>
              <a:t>RANGO DE TSH</a:t>
            </a:r>
          </a:p>
        </p:txBody>
      </p:sp>
      <p:graphicFrame>
        <p:nvGraphicFramePr>
          <p:cNvPr id="5" name="Diagrama 4"/>
          <p:cNvGraphicFramePr/>
          <p:nvPr>
            <p:extLst>
              <p:ext uri="{D42A27DB-BD31-4B8C-83A1-F6EECF244321}">
                <p14:modId xmlns:p14="http://schemas.microsoft.com/office/powerpoint/2010/main" val="711697398"/>
              </p:ext>
            </p:extLst>
          </p:nvPr>
        </p:nvGraphicFramePr>
        <p:xfrm>
          <a:off x="1910732" y="1514714"/>
          <a:ext cx="10479314" cy="4971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3780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5801" y="189151"/>
            <a:ext cx="10515600" cy="1325563"/>
          </a:xfrm>
        </p:spPr>
        <p:txBody>
          <a:bodyPr/>
          <a:lstStyle/>
          <a:p>
            <a:r>
              <a:rPr lang="es-CO" dirty="0">
                <a:latin typeface="Montserrat black"/>
              </a:rPr>
              <a:t>MEDICIÓN T4</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1" y="1514714"/>
            <a:ext cx="11201399" cy="2258296"/>
          </a:xfrm>
        </p:spPr>
        <p:txBody>
          <a:bodyPr>
            <a:normAutofit/>
          </a:bodyPr>
          <a:lstStyle/>
          <a:p>
            <a:pPr algn="just">
              <a:lnSpc>
                <a:spcPct val="100000"/>
              </a:lnSpc>
            </a:pPr>
            <a:r>
              <a:rPr lang="es-CO" dirty="0">
                <a:latin typeface="Montserrat" panose="00000500000000000000" pitchFamily="50" charset="0"/>
              </a:rPr>
              <a:t>La T4L representa solo alrededor del 0,03% del contenido de T4T, siendo la libre la disponible para la absorción por los tejidos.</a:t>
            </a:r>
          </a:p>
          <a:p>
            <a:pPr algn="just">
              <a:lnSpc>
                <a:spcPct val="100000"/>
              </a:lnSpc>
            </a:pPr>
            <a:endParaRPr lang="es-CO" dirty="0">
              <a:latin typeface="Montserrat" panose="00000500000000000000" pitchFamily="50" charset="0"/>
            </a:endParaRPr>
          </a:p>
          <a:p>
            <a:pPr algn="just">
              <a:lnSpc>
                <a:spcPct val="100000"/>
              </a:lnSpc>
            </a:pPr>
            <a:r>
              <a:rPr lang="es-CO" dirty="0">
                <a:latin typeface="Montserrat" panose="00000500000000000000" pitchFamily="50" charset="0"/>
              </a:rPr>
              <a:t>La precisión de la medición de T4L en suero por los inmunoensayos analógicos indirectos está influenciada por el embarazo, y también varía significativamente según el fabricante.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916017"/>
            <a:ext cx="7372529" cy="2413346"/>
          </a:xfrm>
        </p:spPr>
        <p:txBody>
          <a:bodyPr/>
          <a:lstStyle/>
          <a:p>
            <a:pPr algn="just">
              <a:lnSpc>
                <a:spcPct val="100000"/>
              </a:lnSpc>
            </a:pPr>
            <a:endParaRPr lang="es-CO" dirty="0">
              <a:latin typeface="Montserrat" panose="00000500000000000000" pitchFamily="50" charset="0"/>
            </a:endParaRPr>
          </a:p>
          <a:p>
            <a:pPr algn="just">
              <a:lnSpc>
                <a:spcPct val="100000"/>
              </a:lnSpc>
            </a:pPr>
            <a:r>
              <a:rPr lang="es-CO" dirty="0">
                <a:latin typeface="Montserrat" panose="00000500000000000000" pitchFamily="50" charset="0"/>
              </a:rPr>
              <a:t>Si se mide en mujeres embarazadas, se deben aplicar los rangos de referencia del embarazo específicos del método de ensayo y específicos del trimestre.</a:t>
            </a:r>
          </a:p>
        </p:txBody>
      </p:sp>
    </p:spTree>
    <p:extLst>
      <p:ext uri="{BB962C8B-B14F-4D97-AF65-F5344CB8AC3E}">
        <p14:creationId xmlns:p14="http://schemas.microsoft.com/office/powerpoint/2010/main" val="23883422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8234" y="189151"/>
            <a:ext cx="10515600" cy="1325563"/>
          </a:xfrm>
        </p:spPr>
        <p:txBody>
          <a:bodyPr/>
          <a:lstStyle/>
          <a:p>
            <a:r>
              <a:rPr lang="es-CO" dirty="0">
                <a:latin typeface="Montserrat black"/>
              </a:rPr>
              <a:t>MEDICIÓN T4</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3292" y="1565553"/>
            <a:ext cx="11092911" cy="2207457"/>
          </a:xfrm>
        </p:spPr>
        <p:txBody>
          <a:bodyPr>
            <a:normAutofit/>
          </a:bodyPr>
          <a:lstStyle/>
          <a:p>
            <a:pPr algn="just">
              <a:lnSpc>
                <a:spcPct val="100000"/>
              </a:lnSpc>
            </a:pPr>
            <a:r>
              <a:rPr lang="es-CO" dirty="0">
                <a:latin typeface="Montserrat" panose="00000500000000000000" pitchFamily="50" charset="0"/>
              </a:rPr>
              <a:t>En lugar de medir T4L, la medición de T4T (con un rango de referencia ajustado al embarazo) es un medio altamente confiable para estimar la concentración de hormonas durante la última parte del embarazo.</a:t>
            </a:r>
          </a:p>
          <a:p>
            <a:pPr algn="just">
              <a:lnSpc>
                <a:spcPct val="100000"/>
              </a:lnSpc>
            </a:pPr>
            <a:endParaRPr lang="es-CO" dirty="0">
              <a:latin typeface="Montserrat" panose="00000500000000000000" pitchFamily="50" charset="0"/>
            </a:endParaRPr>
          </a:p>
          <a:p>
            <a:pPr algn="just">
              <a:lnSpc>
                <a:spcPct val="100000"/>
              </a:lnSpc>
            </a:pPr>
            <a:r>
              <a:rPr lang="es-CO" dirty="0">
                <a:latin typeface="Montserrat" panose="00000500000000000000" pitchFamily="50" charset="0"/>
              </a:rPr>
              <a:t>La concentración de T4T aumenta desde las semanas 7 a 16 de gestación, que finalmente alcanza 50% por encima del nivel previo al embarazo. </a:t>
            </a:r>
          </a:p>
        </p:txBody>
      </p:sp>
    </p:spTree>
    <p:extLst>
      <p:ext uri="{BB962C8B-B14F-4D97-AF65-F5344CB8AC3E}">
        <p14:creationId xmlns:p14="http://schemas.microsoft.com/office/powerpoint/2010/main" val="1136258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1" y="167514"/>
            <a:ext cx="10515600" cy="1325563"/>
          </a:xfrm>
        </p:spPr>
        <p:txBody>
          <a:bodyPr/>
          <a:lstStyle/>
          <a:p>
            <a:r>
              <a:rPr lang="es-CO" dirty="0">
                <a:latin typeface="Montserrat black"/>
              </a:rPr>
              <a:t>MEDICIÓN T4</a:t>
            </a:r>
          </a:p>
        </p:txBody>
      </p:sp>
      <p:graphicFrame>
        <p:nvGraphicFramePr>
          <p:cNvPr id="5" name="Marcador de contenido 1"/>
          <p:cNvGraphicFramePr>
            <a:graphicFrameLocks/>
          </p:cNvGraphicFramePr>
          <p:nvPr>
            <p:extLst>
              <p:ext uri="{D42A27DB-BD31-4B8C-83A1-F6EECF244321}">
                <p14:modId xmlns:p14="http://schemas.microsoft.com/office/powerpoint/2010/main" val="2811480454"/>
              </p:ext>
            </p:extLst>
          </p:nvPr>
        </p:nvGraphicFramePr>
        <p:xfrm>
          <a:off x="585062" y="526941"/>
          <a:ext cx="11606938" cy="449574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221564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4729" y="189151"/>
            <a:ext cx="10515600" cy="1325563"/>
          </a:xfrm>
        </p:spPr>
        <p:txBody>
          <a:bodyPr/>
          <a:lstStyle/>
          <a:p>
            <a:r>
              <a:rPr lang="es-CO" dirty="0">
                <a:latin typeface="Montserrat black"/>
              </a:rPr>
              <a:t>ANTICUERPOS TIROIDEOS</a:t>
            </a:r>
          </a:p>
        </p:txBody>
      </p:sp>
      <p:graphicFrame>
        <p:nvGraphicFramePr>
          <p:cNvPr id="5" name="Marcador de contenido 1"/>
          <p:cNvGraphicFramePr>
            <a:graphicFrameLocks/>
          </p:cNvGraphicFramePr>
          <p:nvPr>
            <p:extLst>
              <p:ext uri="{D42A27DB-BD31-4B8C-83A1-F6EECF244321}">
                <p14:modId xmlns:p14="http://schemas.microsoft.com/office/powerpoint/2010/main" val="4226798607"/>
              </p:ext>
            </p:extLst>
          </p:nvPr>
        </p:nvGraphicFramePr>
        <p:xfrm>
          <a:off x="4669654" y="1055502"/>
          <a:ext cx="7302843" cy="54350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0228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1" y="295564"/>
            <a:ext cx="10515600" cy="1325563"/>
          </a:xfrm>
        </p:spPr>
        <p:txBody>
          <a:bodyPr/>
          <a:lstStyle/>
          <a:p>
            <a:r>
              <a:rPr lang="es-CO" dirty="0">
                <a:latin typeface="Montserrat black"/>
              </a:rPr>
              <a:t>ANTICUERPOS TIROIDEOS</a:t>
            </a:r>
          </a:p>
        </p:txBody>
      </p:sp>
      <p:graphicFrame>
        <p:nvGraphicFramePr>
          <p:cNvPr id="5" name="Marcador de contenido 1"/>
          <p:cNvGraphicFramePr>
            <a:graphicFrameLocks/>
          </p:cNvGraphicFramePr>
          <p:nvPr>
            <p:extLst>
              <p:ext uri="{D42A27DB-BD31-4B8C-83A1-F6EECF244321}">
                <p14:modId xmlns:p14="http://schemas.microsoft.com/office/powerpoint/2010/main" val="2724283361"/>
              </p:ext>
            </p:extLst>
          </p:nvPr>
        </p:nvGraphicFramePr>
        <p:xfrm>
          <a:off x="4669654" y="1823702"/>
          <a:ext cx="7270955" cy="47387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38577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4728" y="239696"/>
            <a:ext cx="10515600" cy="1325563"/>
          </a:xfrm>
        </p:spPr>
        <p:txBody>
          <a:bodyPr/>
          <a:lstStyle/>
          <a:p>
            <a:r>
              <a:rPr lang="es-CO" dirty="0">
                <a:latin typeface="Montserrat black"/>
              </a:rPr>
              <a:t>ANTICUERPOS TIROIDEOS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49275" y="1565258"/>
            <a:ext cx="10667997" cy="2386809"/>
          </a:xfrm>
        </p:spPr>
        <p:txBody>
          <a:bodyPr>
            <a:normAutofit/>
          </a:bodyPr>
          <a:lstStyle/>
          <a:p>
            <a:pPr algn="just">
              <a:lnSpc>
                <a:spcPct val="110000"/>
              </a:lnSpc>
            </a:pPr>
            <a:r>
              <a:rPr lang="es-CO" dirty="0">
                <a:latin typeface="Montserrat" panose="00000500000000000000" pitchFamily="50" charset="0"/>
              </a:rPr>
              <a:t>Aunque se ha demostrado una asociación clara entre los anticuerpos tiroideos y la pérdida espontánea del embarazo (&lt;20 semanas), no se ha demostrado la causalidad y los mecanismos subyacentes para dicha asociación.</a:t>
            </a:r>
          </a:p>
          <a:p>
            <a:pPr algn="just">
              <a:lnSpc>
                <a:spcPct val="110000"/>
              </a:lnSpc>
            </a:pPr>
            <a:endParaRPr lang="es-CO" dirty="0">
              <a:latin typeface="Montserrat" panose="00000500000000000000" pitchFamily="50" charset="0"/>
            </a:endParaRPr>
          </a:p>
          <a:p>
            <a:pPr algn="just">
              <a:lnSpc>
                <a:spcPct val="110000"/>
              </a:lnSpc>
            </a:pPr>
            <a:r>
              <a:rPr lang="es-CO" dirty="0">
                <a:latin typeface="Montserrat" panose="00000500000000000000" pitchFamily="50" charset="0"/>
              </a:rPr>
              <a:t>Los datos para una asociación entre los anticuerpos tiroideos y la pérdida recurrente del embarazo son menos sólidos que para la pérdida esporádica.</a:t>
            </a:r>
          </a:p>
          <a:p>
            <a:pPr algn="just">
              <a:lnSpc>
                <a:spcPct val="110000"/>
              </a:lnSpc>
            </a:pPr>
            <a:endParaRPr lang="es-CO" dirty="0">
              <a:latin typeface="Montserrat" panose="00000500000000000000" pitchFamily="50" charset="0"/>
            </a:endParaRPr>
          </a:p>
        </p:txBody>
      </p:sp>
      <p:sp>
        <p:nvSpPr>
          <p:cNvPr id="5" name="CuadroTexto 4"/>
          <p:cNvSpPr txBox="1"/>
          <p:nvPr/>
        </p:nvSpPr>
        <p:spPr>
          <a:xfrm>
            <a:off x="6283273" y="4620203"/>
            <a:ext cx="3824020" cy="1569660"/>
          </a:xfrm>
          <a:prstGeom prst="rect">
            <a:avLst/>
          </a:prstGeom>
          <a:noFill/>
          <a:ln>
            <a:solidFill>
              <a:srgbClr val="00AAA7"/>
            </a:solidFill>
          </a:ln>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s-CO" sz="2400" dirty="0">
                <a:solidFill>
                  <a:srgbClr val="152B48"/>
                </a:solidFill>
                <a:latin typeface="Montserrat" pitchFamily="2" charset="77"/>
              </a:rPr>
              <a:t>Autoanticuerpos tiroideos se asocian con un mayor riesgo de parto prematuro.</a:t>
            </a:r>
          </a:p>
        </p:txBody>
      </p:sp>
    </p:spTree>
    <p:extLst>
      <p:ext uri="{BB962C8B-B14F-4D97-AF65-F5344CB8AC3E}">
        <p14:creationId xmlns:p14="http://schemas.microsoft.com/office/powerpoint/2010/main" val="144899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5801" y="189151"/>
            <a:ext cx="10515600" cy="1325563"/>
          </a:xfrm>
        </p:spPr>
        <p:txBody>
          <a:bodyPr/>
          <a:lstStyle/>
          <a:p>
            <a:r>
              <a:rPr lang="es-CO" dirty="0">
                <a:latin typeface="Montserrat black"/>
              </a:rPr>
              <a:t>INGESTA DE YODO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980269" y="1741673"/>
            <a:ext cx="10667997" cy="2090392"/>
          </a:xfrm>
        </p:spPr>
        <p:txBody>
          <a:bodyPr>
            <a:normAutofit/>
          </a:bodyPr>
          <a:lstStyle/>
          <a:p>
            <a:pPr marL="0" indent="0">
              <a:lnSpc>
                <a:spcPct val="100000"/>
              </a:lnSpc>
              <a:buNone/>
            </a:pPr>
            <a:r>
              <a:rPr lang="es-CO" sz="2400" dirty="0">
                <a:latin typeface="Montserrat" panose="00000500000000000000" pitchFamily="50" charset="0"/>
              </a:rPr>
              <a:t>El Instituto de medicina de USA: </a:t>
            </a:r>
          </a:p>
          <a:p>
            <a:pPr lvl="1">
              <a:lnSpc>
                <a:spcPct val="100000"/>
              </a:lnSpc>
              <a:buFont typeface="Wingdings" pitchFamily="2" charset="2"/>
              <a:buChar char="§"/>
            </a:pPr>
            <a:r>
              <a:rPr lang="es-CO" dirty="0">
                <a:latin typeface="Montserrat" panose="00000500000000000000" pitchFamily="50" charset="0"/>
              </a:rPr>
              <a:t>150 μg/d para las mujeres que planean un embarazo.</a:t>
            </a:r>
          </a:p>
          <a:p>
            <a:pPr lvl="1">
              <a:lnSpc>
                <a:spcPct val="100000"/>
              </a:lnSpc>
              <a:buFont typeface="Wingdings" pitchFamily="2" charset="2"/>
              <a:buChar char="§"/>
            </a:pPr>
            <a:r>
              <a:rPr lang="es-CO" dirty="0">
                <a:latin typeface="Montserrat" panose="00000500000000000000" pitchFamily="50" charset="0"/>
              </a:rPr>
              <a:t>220 μg/d para las mujeres embarazadas.</a:t>
            </a:r>
          </a:p>
          <a:p>
            <a:pPr lvl="1">
              <a:lnSpc>
                <a:spcPct val="100000"/>
              </a:lnSpc>
              <a:buFont typeface="Wingdings" pitchFamily="2" charset="2"/>
              <a:buChar char="§"/>
            </a:pPr>
            <a:r>
              <a:rPr lang="es-CO" dirty="0">
                <a:latin typeface="Montserrat" panose="00000500000000000000" pitchFamily="50" charset="0"/>
              </a:rPr>
              <a:t>290 μg/día durante la lactancia. </a:t>
            </a:r>
          </a:p>
          <a:p>
            <a:pPr>
              <a:lnSpc>
                <a:spcPct val="100000"/>
              </a:lnSpc>
            </a:pPr>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964121" y="3985516"/>
            <a:ext cx="6684145" cy="2413346"/>
          </a:xfrm>
        </p:spPr>
        <p:txBody>
          <a:bodyPr>
            <a:normAutofit/>
          </a:bodyPr>
          <a:lstStyle/>
          <a:p>
            <a:pPr algn="just"/>
            <a:r>
              <a:rPr lang="es-CO" sz="2400" dirty="0">
                <a:latin typeface="Montserrat" panose="00000500000000000000" pitchFamily="50" charset="0"/>
              </a:rPr>
              <a:t>La OMS recomienda 250 μg/día para mujeres embarazadas y lactantes.</a:t>
            </a:r>
          </a:p>
          <a:p>
            <a:pPr algn="just"/>
            <a:endParaRPr lang="es-CO" sz="2400" dirty="0">
              <a:latin typeface="Montserrat" panose="00000500000000000000" pitchFamily="50" charset="0"/>
            </a:endParaRPr>
          </a:p>
          <a:p>
            <a:pPr algn="just"/>
            <a:r>
              <a:rPr lang="es-CO" sz="2400" dirty="0">
                <a:latin typeface="Montserrat" panose="00000500000000000000" pitchFamily="50" charset="0"/>
              </a:rPr>
              <a:t>Fuentes de yodo aparte de la sal yodada: pan, mariscos, huevos, carne, pollo.</a:t>
            </a:r>
          </a:p>
        </p:txBody>
      </p:sp>
    </p:spTree>
    <p:extLst>
      <p:ext uri="{BB962C8B-B14F-4D97-AF65-F5344CB8AC3E}">
        <p14:creationId xmlns:p14="http://schemas.microsoft.com/office/powerpoint/2010/main" val="25282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5801" y="318630"/>
            <a:ext cx="10515600" cy="1325563"/>
          </a:xfrm>
        </p:spPr>
        <p:txBody>
          <a:bodyPr/>
          <a:lstStyle/>
          <a:p>
            <a:r>
              <a:rPr lang="es-CO" dirty="0">
                <a:latin typeface="Montserrat black"/>
              </a:rPr>
              <a:t>INGESTA DE YODO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lstStyle/>
          <a:p>
            <a:pPr algn="just">
              <a:lnSpc>
                <a:spcPct val="100000"/>
              </a:lnSpc>
            </a:pPr>
            <a:r>
              <a:rPr lang="es-CO" dirty="0">
                <a:latin typeface="Montserrat" panose="00000500000000000000" pitchFamily="50" charset="0"/>
              </a:rPr>
              <a:t>Efecto Wolff-Chaikoff: en respuesta a una gran carga de yodo, hay una inhibición transitoria de la síntesis de la hormona tiroidea. La OMS ha declarado que la ingesta diaria de yodo &gt;500 μg puede ser excesiva en el embarazo.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822054" y="3916017"/>
            <a:ext cx="6684145" cy="2413346"/>
          </a:xfrm>
        </p:spPr>
        <p:txBody>
          <a:bodyPr/>
          <a:lstStyle/>
          <a:p>
            <a:pPr algn="just">
              <a:lnSpc>
                <a:spcPct val="100000"/>
              </a:lnSpc>
            </a:pPr>
            <a:r>
              <a:rPr lang="es-CO" dirty="0">
                <a:latin typeface="Montserrat" panose="00000500000000000000" pitchFamily="50" charset="0"/>
              </a:rPr>
              <a:t>Debe evitarse la ingesta sostenida de yodo de la dieta y los suplementos dietéticos que excedan los 500 μg diarios durante el embarazo, debido a las preocupaciones sobre el potencial de disfunción tiroidea fetal.</a:t>
            </a:r>
          </a:p>
          <a:p>
            <a:pPr algn="just">
              <a:lnSpc>
                <a:spcPct val="100000"/>
              </a:lnSpc>
            </a:pPr>
            <a:endParaRPr lang="es-CO" dirty="0">
              <a:latin typeface="Montserrat" panose="00000500000000000000" pitchFamily="50" charset="0"/>
            </a:endParaRPr>
          </a:p>
        </p:txBody>
      </p:sp>
    </p:spTree>
    <p:extLst>
      <p:ext uri="{BB962C8B-B14F-4D97-AF65-F5344CB8AC3E}">
        <p14:creationId xmlns:p14="http://schemas.microsoft.com/office/powerpoint/2010/main" val="15431049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4729" y="225640"/>
            <a:ext cx="10515600" cy="1325563"/>
          </a:xfrm>
        </p:spPr>
        <p:txBody>
          <a:bodyPr/>
          <a:lstStyle/>
          <a:p>
            <a:r>
              <a:rPr lang="es-CO" dirty="0">
                <a:latin typeface="Montserrat black"/>
              </a:rPr>
              <a:t>GENERALIDADES</a:t>
            </a:r>
          </a:p>
        </p:txBody>
      </p:sp>
      <p:graphicFrame>
        <p:nvGraphicFramePr>
          <p:cNvPr id="5" name="Marcador de contenido 6"/>
          <p:cNvGraphicFramePr>
            <a:graphicFrameLocks/>
          </p:cNvGraphicFramePr>
          <p:nvPr>
            <p:extLst>
              <p:ext uri="{D42A27DB-BD31-4B8C-83A1-F6EECF244321}">
                <p14:modId xmlns:p14="http://schemas.microsoft.com/office/powerpoint/2010/main" val="954445717"/>
              </p:ext>
            </p:extLst>
          </p:nvPr>
        </p:nvGraphicFramePr>
        <p:xfrm>
          <a:off x="683217" y="603119"/>
          <a:ext cx="11357292"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591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8234" y="301021"/>
            <a:ext cx="10515600" cy="1325563"/>
          </a:xfrm>
        </p:spPr>
        <p:txBody>
          <a:bodyPr/>
          <a:lstStyle/>
          <a:p>
            <a:r>
              <a:rPr lang="es-CO" dirty="0">
                <a:latin typeface="Montserrat black"/>
              </a:rPr>
              <a:t>GLÁNDULA TIROIDES</a:t>
            </a:r>
          </a:p>
        </p:txBody>
      </p:sp>
      <p:pic>
        <p:nvPicPr>
          <p:cNvPr id="5" name="Imagen 4"/>
          <p:cNvPicPr>
            <a:picLocks noChangeAspect="1"/>
          </p:cNvPicPr>
          <p:nvPr/>
        </p:nvPicPr>
        <p:blipFill>
          <a:blip r:embed="rId2"/>
          <a:stretch>
            <a:fillRect/>
          </a:stretch>
        </p:blipFill>
        <p:spPr>
          <a:xfrm>
            <a:off x="5786034" y="1568902"/>
            <a:ext cx="5113694" cy="4551223"/>
          </a:xfrm>
          <a:prstGeom prst="rect">
            <a:avLst/>
          </a:prstGeom>
        </p:spPr>
      </p:pic>
    </p:spTree>
    <p:extLst>
      <p:ext uri="{BB962C8B-B14F-4D97-AF65-F5344CB8AC3E}">
        <p14:creationId xmlns:p14="http://schemas.microsoft.com/office/powerpoint/2010/main" val="1585660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Marcador de contenido 1"/>
          <p:cNvGraphicFramePr>
            <a:graphicFrameLocks/>
          </p:cNvGraphicFramePr>
          <p:nvPr>
            <p:extLst>
              <p:ext uri="{D42A27DB-BD31-4B8C-83A1-F6EECF244321}">
                <p14:modId xmlns:p14="http://schemas.microsoft.com/office/powerpoint/2010/main" val="4281667558"/>
              </p:ext>
            </p:extLst>
          </p:nvPr>
        </p:nvGraphicFramePr>
        <p:xfrm>
          <a:off x="4561165" y="1224366"/>
          <a:ext cx="7522346" cy="5397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ítulo 1">
            <a:extLst>
              <a:ext uri="{FF2B5EF4-FFF2-40B4-BE49-F238E27FC236}">
                <a16:creationId xmlns:a16="http://schemas.microsoft.com/office/drawing/2014/main" id="{A5D7873A-F512-4AAA-A3DD-71BB7089EA11}"/>
              </a:ext>
            </a:extLst>
          </p:cNvPr>
          <p:cNvSpPr>
            <a:spLocks noGrp="1"/>
          </p:cNvSpPr>
          <p:nvPr>
            <p:ph type="title"/>
          </p:nvPr>
        </p:nvSpPr>
        <p:spPr>
          <a:xfrm>
            <a:off x="512735" y="189151"/>
            <a:ext cx="10515600" cy="1325563"/>
          </a:xfrm>
        </p:spPr>
        <p:txBody>
          <a:bodyPr/>
          <a:lstStyle/>
          <a:p>
            <a:r>
              <a:rPr lang="es-CO" dirty="0">
                <a:latin typeface="Montserrat black"/>
              </a:rPr>
              <a:t>GENERALIDADES</a:t>
            </a:r>
          </a:p>
        </p:txBody>
      </p:sp>
    </p:spTree>
    <p:extLst>
      <p:ext uri="{BB962C8B-B14F-4D97-AF65-F5344CB8AC3E}">
        <p14:creationId xmlns:p14="http://schemas.microsoft.com/office/powerpoint/2010/main" val="2351167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2" y="117648"/>
            <a:ext cx="10515600" cy="1325563"/>
          </a:xfrm>
        </p:spPr>
        <p:txBody>
          <a:bodyPr/>
          <a:lstStyle/>
          <a:p>
            <a:r>
              <a:rPr lang="es-CO" dirty="0">
                <a:latin typeface="Montserrat black"/>
              </a:rPr>
              <a:t>GENERALIDADES</a:t>
            </a:r>
          </a:p>
        </p:txBody>
      </p:sp>
      <p:graphicFrame>
        <p:nvGraphicFramePr>
          <p:cNvPr id="5" name="Marcador de contenido 1"/>
          <p:cNvGraphicFramePr>
            <a:graphicFrameLocks/>
          </p:cNvGraphicFramePr>
          <p:nvPr>
            <p:extLst>
              <p:ext uri="{D42A27DB-BD31-4B8C-83A1-F6EECF244321}">
                <p14:modId xmlns:p14="http://schemas.microsoft.com/office/powerpoint/2010/main" val="2080561446"/>
              </p:ext>
            </p:extLst>
          </p:nvPr>
        </p:nvGraphicFramePr>
        <p:xfrm>
          <a:off x="685801" y="1506539"/>
          <a:ext cx="11244942" cy="24094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64364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8234" y="189151"/>
            <a:ext cx="10515600" cy="1325563"/>
          </a:xfrm>
        </p:spPr>
        <p:txBody>
          <a:bodyPr/>
          <a:lstStyle/>
          <a:p>
            <a:r>
              <a:rPr lang="es-CO" dirty="0">
                <a:latin typeface="Montserrat black"/>
              </a:rPr>
              <a:t>GENERALIDADES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4881430" y="4860182"/>
            <a:ext cx="7098759" cy="1618107"/>
          </a:xfrm>
        </p:spPr>
        <p:txBody>
          <a:bodyPr/>
          <a:lstStyle/>
          <a:p>
            <a:pPr algn="just">
              <a:lnSpc>
                <a:spcPct val="100000"/>
              </a:lnSpc>
            </a:pPr>
            <a:r>
              <a:rPr lang="es-CO" dirty="0">
                <a:latin typeface="Montserrat" panose="00000500000000000000" pitchFamily="50" charset="0"/>
              </a:rPr>
              <a:t>TSH y la HCG estimulan la producción de hormona tiroidea endógena cuando hay una tiroides intacta, y ayuda a mantener un estado eutiroideo durante la gestación.</a:t>
            </a:r>
          </a:p>
        </p:txBody>
      </p:sp>
      <p:graphicFrame>
        <p:nvGraphicFramePr>
          <p:cNvPr id="6" name="Diagrama 5"/>
          <p:cNvGraphicFramePr/>
          <p:nvPr>
            <p:extLst>
              <p:ext uri="{D42A27DB-BD31-4B8C-83A1-F6EECF244321}">
                <p14:modId xmlns:p14="http://schemas.microsoft.com/office/powerpoint/2010/main" val="1665545558"/>
              </p:ext>
            </p:extLst>
          </p:nvPr>
        </p:nvGraphicFramePr>
        <p:xfrm>
          <a:off x="1148166" y="-87662"/>
          <a:ext cx="10718084"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837298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8234" y="204665"/>
            <a:ext cx="10515600" cy="1325563"/>
          </a:xfrm>
        </p:spPr>
        <p:txBody>
          <a:bodyPr/>
          <a:lstStyle/>
          <a:p>
            <a:r>
              <a:rPr lang="es-CO" dirty="0">
                <a:latin typeface="Montserrat black"/>
              </a:rPr>
              <a:t>GENERALIDADES</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842483" y="1470510"/>
            <a:ext cx="10667997" cy="2090392"/>
          </a:xfrm>
        </p:spPr>
        <p:txBody>
          <a:bodyPr>
            <a:normAutofit fontScale="92500" lnSpcReduction="10000"/>
          </a:bodyPr>
          <a:lstStyle/>
          <a:p>
            <a:pPr algn="just">
              <a:lnSpc>
                <a:spcPct val="110000"/>
              </a:lnSpc>
            </a:pPr>
            <a:r>
              <a:rPr lang="es-CO" dirty="0">
                <a:latin typeface="Montserrat" panose="00000500000000000000" pitchFamily="50" charset="0"/>
              </a:rPr>
              <a:t>50% y el 85% de las mujeres hipotiroideas tratadas con LT4 necesitan aumentar la dosis durante el embarazo.</a:t>
            </a:r>
          </a:p>
          <a:p>
            <a:pPr algn="just">
              <a:lnSpc>
                <a:spcPct val="110000"/>
              </a:lnSpc>
            </a:pPr>
            <a:endParaRPr lang="es-CO" dirty="0">
              <a:latin typeface="Montserrat" panose="00000500000000000000" pitchFamily="50" charset="0"/>
            </a:endParaRPr>
          </a:p>
          <a:p>
            <a:pPr algn="just">
              <a:lnSpc>
                <a:spcPct val="110000"/>
              </a:lnSpc>
            </a:pPr>
            <a:r>
              <a:rPr lang="es-CO" dirty="0">
                <a:latin typeface="Montserrat" panose="00000500000000000000" pitchFamily="50" charset="0"/>
              </a:rPr>
              <a:t>No hay ninguna indicación para ninguna prueba obstétrica adicional o vigilancia en embarazos de mujeres con hipotiroidismo subclínico o manifiesto que están siendo monitoreadas y tratadas adecuadamente.</a:t>
            </a:r>
          </a:p>
        </p:txBody>
      </p:sp>
      <p:sp>
        <p:nvSpPr>
          <p:cNvPr id="5" name="CuadroTexto 4"/>
          <p:cNvSpPr txBox="1"/>
          <p:nvPr/>
        </p:nvSpPr>
        <p:spPr>
          <a:xfrm>
            <a:off x="6176482" y="4506811"/>
            <a:ext cx="5769735" cy="1184856"/>
          </a:xfrm>
          <a:prstGeom prst="rect">
            <a:avLst/>
          </a:prstGeom>
        </p:spPr>
        <p:txBody>
          <a:bodyPr wrap="square" rtlCol="0">
            <a:spAutoFit/>
          </a:bodyPr>
          <a:lstStyle/>
          <a:p>
            <a:pPr algn="l"/>
            <a:endParaRPr lang="es-CO" dirty="0"/>
          </a:p>
        </p:txBody>
      </p:sp>
      <p:sp>
        <p:nvSpPr>
          <p:cNvPr id="6" name="CuadroTexto 5"/>
          <p:cNvSpPr txBox="1"/>
          <p:nvPr/>
        </p:nvSpPr>
        <p:spPr>
          <a:xfrm>
            <a:off x="4731646" y="3819128"/>
            <a:ext cx="2833352" cy="2862322"/>
          </a:xfrm>
          <a:prstGeom prst="rect">
            <a:avLst/>
          </a:prstGeom>
          <a:solidFill>
            <a:srgbClr val="152B48"/>
          </a:solidFill>
          <a:ln w="76200">
            <a:solidFill>
              <a:schemeClr val="accent3">
                <a:lumMod val="40000"/>
                <a:lumOff val="6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r>
              <a:rPr lang="es-CO" sz="2000" dirty="0">
                <a:solidFill>
                  <a:schemeClr val="bg1"/>
                </a:solidFill>
                <a:latin typeface="Montserrat" pitchFamily="2" charset="77"/>
              </a:rPr>
              <a:t>El ajuste de LT4 debe realizarse lo antes posible después de que se confirme el embarazo para reducir la probabilidad de hipotiroidismo.</a:t>
            </a:r>
          </a:p>
        </p:txBody>
      </p:sp>
      <p:sp>
        <p:nvSpPr>
          <p:cNvPr id="7" name="Flecha derecha 6"/>
          <p:cNvSpPr/>
          <p:nvPr/>
        </p:nvSpPr>
        <p:spPr>
          <a:xfrm>
            <a:off x="7813332" y="4904825"/>
            <a:ext cx="1191297" cy="360608"/>
          </a:xfrm>
          <a:prstGeom prst="rightArrow">
            <a:avLst/>
          </a:prstGeom>
          <a:solidFill>
            <a:srgbClr val="00AAA7"/>
          </a:solidFill>
          <a:ln>
            <a:solidFill>
              <a:srgbClr val="00AAA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8" name="CuadroTexto 7"/>
          <p:cNvSpPr txBox="1"/>
          <p:nvPr/>
        </p:nvSpPr>
        <p:spPr>
          <a:xfrm>
            <a:off x="9162394" y="3927614"/>
            <a:ext cx="2833352" cy="2554545"/>
          </a:xfrm>
          <a:prstGeom prst="rect">
            <a:avLst/>
          </a:prstGeom>
          <a:solidFill>
            <a:srgbClr val="152B48"/>
          </a:solidFill>
          <a:ln w="76200">
            <a:solidFill>
              <a:schemeClr val="accent3">
                <a:lumMod val="40000"/>
                <a:lumOff val="60000"/>
              </a:schemeClr>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algn="ctr">
              <a:defRPr/>
            </a:pPr>
            <a:r>
              <a:rPr lang="es-CO" sz="2000" dirty="0">
                <a:solidFill>
                  <a:schemeClr val="bg1"/>
                </a:solidFill>
                <a:latin typeface="Montserrat" pitchFamily="2" charset="77"/>
              </a:rPr>
              <a:t>Se debe aumentar un 25-30% la dosis diaria, o si toma una tableta diaria (independiente de la dosis) se puede indicar aumentar la dosis en 2 tabletas. </a:t>
            </a:r>
          </a:p>
        </p:txBody>
      </p:sp>
    </p:spTree>
    <p:extLst>
      <p:ext uri="{BB962C8B-B14F-4D97-AF65-F5344CB8AC3E}">
        <p14:creationId xmlns:p14="http://schemas.microsoft.com/office/powerpoint/2010/main" val="18597286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5" y="268950"/>
            <a:ext cx="10515600" cy="1325563"/>
          </a:xfrm>
        </p:spPr>
        <p:txBody>
          <a:bodyPr/>
          <a:lstStyle/>
          <a:p>
            <a:r>
              <a:rPr lang="es-CO" dirty="0">
                <a:latin typeface="Montserrat black"/>
              </a:rPr>
              <a:t>DEFINICIÓN DE HIPOTIRODISIMO</a:t>
            </a:r>
          </a:p>
        </p:txBody>
      </p:sp>
      <p:graphicFrame>
        <p:nvGraphicFramePr>
          <p:cNvPr id="5" name="Diagrama 4"/>
          <p:cNvGraphicFramePr/>
          <p:nvPr>
            <p:extLst>
              <p:ext uri="{D42A27DB-BD31-4B8C-83A1-F6EECF244321}">
                <p14:modId xmlns:p14="http://schemas.microsoft.com/office/powerpoint/2010/main" val="2800208638"/>
              </p:ext>
            </p:extLst>
          </p:nvPr>
        </p:nvGraphicFramePr>
        <p:xfrm>
          <a:off x="838200" y="1825625"/>
          <a:ext cx="10845800" cy="18592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83237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2" y="272136"/>
            <a:ext cx="10515600" cy="1325563"/>
          </a:xfrm>
        </p:spPr>
        <p:txBody>
          <a:bodyPr/>
          <a:lstStyle/>
          <a:p>
            <a:r>
              <a:rPr lang="es-CO" dirty="0">
                <a:latin typeface="Montserrat black"/>
              </a:rPr>
              <a:t>DEFINICIÓN DE HIPOTIRODISIMO</a:t>
            </a:r>
          </a:p>
        </p:txBody>
      </p:sp>
      <p:graphicFrame>
        <p:nvGraphicFramePr>
          <p:cNvPr id="5" name="Diagrama 4"/>
          <p:cNvGraphicFramePr/>
          <p:nvPr>
            <p:extLst>
              <p:ext uri="{D42A27DB-BD31-4B8C-83A1-F6EECF244321}">
                <p14:modId xmlns:p14="http://schemas.microsoft.com/office/powerpoint/2010/main" val="58148904"/>
              </p:ext>
            </p:extLst>
          </p:nvPr>
        </p:nvGraphicFramePr>
        <p:xfrm>
          <a:off x="760710" y="1274495"/>
          <a:ext cx="11104536" cy="33494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67413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61108" y="236311"/>
            <a:ext cx="10515600" cy="1325563"/>
          </a:xfrm>
        </p:spPr>
        <p:txBody>
          <a:bodyPr>
            <a:normAutofit/>
          </a:bodyPr>
          <a:lstStyle/>
          <a:p>
            <a:r>
              <a:rPr lang="es-CO" dirty="0">
                <a:latin typeface="Montserrat black"/>
              </a:rPr>
              <a:t>RESULTADOS ADVERSOS EN EL EMBARAZO</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814766" y="3916017"/>
            <a:ext cx="7144975" cy="2705672"/>
          </a:xfrm>
        </p:spPr>
        <p:txBody>
          <a:bodyPr>
            <a:normAutofit fontScale="92500" lnSpcReduction="10000"/>
          </a:bodyPr>
          <a:lstStyle/>
          <a:p>
            <a:pPr algn="just">
              <a:lnSpc>
                <a:spcPct val="110000"/>
              </a:lnSpc>
            </a:pPr>
            <a:r>
              <a:rPr lang="es-CO" dirty="0">
                <a:latin typeface="Montserrat" panose="00000500000000000000" pitchFamily="50" charset="0"/>
              </a:rPr>
              <a:t>El hipotiroidismo manifiesto conlleva un riesgo estimado de pérdida fetal del 60% cuando no se tratan adecuadamente.</a:t>
            </a:r>
          </a:p>
          <a:p>
            <a:pPr algn="just">
              <a:lnSpc>
                <a:spcPct val="110000"/>
              </a:lnSpc>
            </a:pPr>
            <a:r>
              <a:rPr lang="es-CO" dirty="0">
                <a:latin typeface="Montserrat" panose="00000500000000000000" pitchFamily="50" charset="0"/>
              </a:rPr>
              <a:t>La pérdida fetal temprana ocurre naturalmente en aproximadamente el 30% de los embarazos.</a:t>
            </a:r>
          </a:p>
          <a:p>
            <a:pPr algn="just">
              <a:lnSpc>
                <a:spcPct val="110000"/>
              </a:lnSpc>
            </a:pPr>
            <a:r>
              <a:rPr lang="es-CO" dirty="0">
                <a:latin typeface="Montserrat" panose="00000500000000000000" pitchFamily="50" charset="0"/>
              </a:rPr>
              <a:t>Diferentes estudios han sugerido una relación entre los niveles más altos de TSH materna y la pérdida del embarazo.</a:t>
            </a:r>
          </a:p>
        </p:txBody>
      </p:sp>
      <p:graphicFrame>
        <p:nvGraphicFramePr>
          <p:cNvPr id="5" name="Diagrama 4"/>
          <p:cNvGraphicFramePr/>
          <p:nvPr>
            <p:extLst>
              <p:ext uri="{D42A27DB-BD31-4B8C-83A1-F6EECF244321}">
                <p14:modId xmlns:p14="http://schemas.microsoft.com/office/powerpoint/2010/main" val="3657634752"/>
              </p:ext>
            </p:extLst>
          </p:nvPr>
        </p:nvGraphicFramePr>
        <p:xfrm>
          <a:off x="685801" y="1298124"/>
          <a:ext cx="11128828" cy="2617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48367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3" y="189151"/>
            <a:ext cx="10515600" cy="1325563"/>
          </a:xfrm>
        </p:spPr>
        <p:txBody>
          <a:bodyPr/>
          <a:lstStyle/>
          <a:p>
            <a:r>
              <a:rPr lang="es-CO" dirty="0">
                <a:latin typeface="Montserrat black"/>
              </a:rPr>
              <a:t>RESULTADOS ADVERSOS EN EL EMBARAZO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367679"/>
            <a:ext cx="10667997" cy="2265928"/>
          </a:xfrm>
        </p:spPr>
        <p:txBody>
          <a:bodyPr anchor="ctr">
            <a:normAutofit/>
          </a:bodyPr>
          <a:lstStyle/>
          <a:p>
            <a:pPr marL="0" indent="0" algn="ctr">
              <a:lnSpc>
                <a:spcPct val="100000"/>
              </a:lnSpc>
              <a:buNone/>
            </a:pPr>
            <a:endParaRPr lang="es-CO" i="1" u="sng" dirty="0">
              <a:latin typeface="Montserrat" panose="00000500000000000000" pitchFamily="50" charset="0"/>
            </a:endParaRPr>
          </a:p>
          <a:p>
            <a:pPr marL="0" indent="0" algn="ctr">
              <a:lnSpc>
                <a:spcPct val="100000"/>
              </a:lnSpc>
              <a:buNone/>
            </a:pPr>
            <a:endParaRPr lang="es-CO" i="1" u="sng" dirty="0">
              <a:latin typeface="Montserrat" panose="00000500000000000000" pitchFamily="50" charset="0"/>
            </a:endParaRPr>
          </a:p>
          <a:p>
            <a:pPr marL="0" indent="0" algn="ctr">
              <a:lnSpc>
                <a:spcPct val="100000"/>
              </a:lnSpc>
              <a:buNone/>
            </a:pPr>
            <a:r>
              <a:rPr lang="es-CO" i="1" u="sng" dirty="0">
                <a:latin typeface="Montserrat" panose="00000500000000000000" pitchFamily="50" charset="0"/>
              </a:rPr>
              <a:t>…Sin embargo, es importante destacar que este efecto se ve exacerbado por la presencia de Acs TPO elevado cuando la TSH excede los 2.5 mUI/l y en las mujeres anti TPO negativas, el riesgo adverso similar no es evidente hasta que la TSH materna excede de 5 a 10 mUI/l…</a:t>
            </a:r>
          </a:p>
          <a:p>
            <a:pPr marL="0" indent="0" algn="ctr">
              <a:lnSpc>
                <a:spcPct val="100000"/>
              </a:lnSpc>
              <a:buNone/>
            </a:pPr>
            <a:endParaRPr lang="es-CO" i="1" u="sng" dirty="0">
              <a:latin typeface="Montserrat" panose="00000500000000000000" pitchFamily="50" charset="0"/>
            </a:endParaRPr>
          </a:p>
        </p:txBody>
      </p:sp>
    </p:spTree>
    <p:extLst>
      <p:ext uri="{BB962C8B-B14F-4D97-AF65-F5344CB8AC3E}">
        <p14:creationId xmlns:p14="http://schemas.microsoft.com/office/powerpoint/2010/main" val="22428103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35714" y="232106"/>
            <a:ext cx="10515600" cy="1325563"/>
          </a:xfrm>
        </p:spPr>
        <p:txBody>
          <a:bodyPr/>
          <a:lstStyle/>
          <a:p>
            <a:r>
              <a:rPr lang="es-CO" dirty="0">
                <a:latin typeface="Montserrat black"/>
              </a:rPr>
              <a:t>RESULTADOS ADVERSOS EN EL EMBARAZO</a:t>
            </a:r>
          </a:p>
        </p:txBody>
      </p:sp>
      <p:graphicFrame>
        <p:nvGraphicFramePr>
          <p:cNvPr id="5" name="Marcador de contenido 1"/>
          <p:cNvGraphicFramePr>
            <a:graphicFrameLocks/>
          </p:cNvGraphicFramePr>
          <p:nvPr>
            <p:extLst>
              <p:ext uri="{D42A27DB-BD31-4B8C-83A1-F6EECF244321}">
                <p14:modId xmlns:p14="http://schemas.microsoft.com/office/powerpoint/2010/main" val="2511325530"/>
              </p:ext>
            </p:extLst>
          </p:nvPr>
        </p:nvGraphicFramePr>
        <p:xfrm>
          <a:off x="5793514" y="2361537"/>
          <a:ext cx="5257800" cy="3474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20000"/>
                    </a:ext>
                  </a:extLst>
                </a:gridCol>
              </a:tblGrid>
              <a:tr h="370840">
                <a:tc>
                  <a:txBody>
                    <a:bodyPr/>
                    <a:lstStyle/>
                    <a:p>
                      <a:pPr algn="ctr"/>
                      <a:r>
                        <a:rPr lang="es-CO" sz="2400" b="1" kern="1200" dirty="0">
                          <a:solidFill>
                            <a:schemeClr val="bg1"/>
                          </a:solidFill>
                          <a:effectLst/>
                          <a:latin typeface="Montserrat" pitchFamily="2" charset="77"/>
                          <a:ea typeface="+mn-ea"/>
                          <a:cs typeface="+mn-cs"/>
                        </a:rPr>
                        <a:t>Hipotiroidismo subclínico</a:t>
                      </a:r>
                      <a:endParaRPr lang="es-CO" sz="2400" dirty="0">
                        <a:solidFill>
                          <a:schemeClr val="bg1"/>
                        </a:solidFill>
                        <a:latin typeface="Montserrat" pitchFamily="2" charset="77"/>
                      </a:endParaRPr>
                    </a:p>
                  </a:txBody>
                  <a:tcPr>
                    <a:solidFill>
                      <a:srgbClr val="152B48"/>
                    </a:solidFill>
                  </a:tcPr>
                </a:tc>
                <a:extLst>
                  <a:ext uri="{0D108BD9-81ED-4DB2-BD59-A6C34878D82A}">
                    <a16:rowId xmlns:a16="http://schemas.microsoft.com/office/drawing/2014/main" val="10000"/>
                  </a:ext>
                </a:extLst>
              </a:tr>
              <a:tr h="370840">
                <a:tc>
                  <a:txBody>
                    <a:bodyPr/>
                    <a:lstStyle/>
                    <a:p>
                      <a:pPr algn="ctr"/>
                      <a:r>
                        <a:rPr lang="es-CO" sz="2400" dirty="0">
                          <a:solidFill>
                            <a:srgbClr val="142B48"/>
                          </a:solidFill>
                          <a:latin typeface="Montserrat" pitchFamily="2" charset="77"/>
                        </a:rPr>
                        <a:t>Efectos adversos sobre el resultado del embarazo (pérdida del embarazo), resultados perinatales adversos (parto prematuro, trastornos hipertensivos), y resultados neurocognitivos adversos en la descendencia.</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15035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59230" y="202405"/>
            <a:ext cx="10515600" cy="1325563"/>
          </a:xfrm>
        </p:spPr>
        <p:txBody>
          <a:bodyPr/>
          <a:lstStyle/>
          <a:p>
            <a:r>
              <a:rPr lang="es-CO" dirty="0">
                <a:latin typeface="Montserrat black"/>
              </a:rPr>
              <a:t>RESULTADOS ADVERSOS EN EL EMBARAZO</a:t>
            </a:r>
          </a:p>
        </p:txBody>
      </p:sp>
      <p:graphicFrame>
        <p:nvGraphicFramePr>
          <p:cNvPr id="5" name="Marcador de contenido 1"/>
          <p:cNvGraphicFramePr>
            <a:graphicFrameLocks/>
          </p:cNvGraphicFramePr>
          <p:nvPr>
            <p:extLst>
              <p:ext uri="{D42A27DB-BD31-4B8C-83A1-F6EECF244321}">
                <p14:modId xmlns:p14="http://schemas.microsoft.com/office/powerpoint/2010/main" val="3311079270"/>
              </p:ext>
            </p:extLst>
          </p:nvPr>
        </p:nvGraphicFramePr>
        <p:xfrm>
          <a:off x="5967684" y="2152333"/>
          <a:ext cx="5532057" cy="3840480"/>
        </p:xfrm>
        <a:graphic>
          <a:graphicData uri="http://schemas.openxmlformats.org/drawingml/2006/table">
            <a:tbl>
              <a:tblPr firstRow="1" bandRow="1">
                <a:tableStyleId>{5C22544A-7EE6-4342-B048-85BDC9FD1C3A}</a:tableStyleId>
              </a:tblPr>
              <a:tblGrid>
                <a:gridCol w="5532057">
                  <a:extLst>
                    <a:ext uri="{9D8B030D-6E8A-4147-A177-3AD203B41FA5}">
                      <a16:colId xmlns:a16="http://schemas.microsoft.com/office/drawing/2014/main" val="20000"/>
                    </a:ext>
                  </a:extLst>
                </a:gridCol>
              </a:tblGrid>
              <a:tr h="370840">
                <a:tc>
                  <a:txBody>
                    <a:bodyPr/>
                    <a:lstStyle/>
                    <a:p>
                      <a:pPr algn="ctr"/>
                      <a:r>
                        <a:rPr lang="es-CO" sz="2400" dirty="0">
                          <a:latin typeface="Montserrat" pitchFamily="2" charset="77"/>
                        </a:rPr>
                        <a:t>Hipotiroxinemia aislada</a:t>
                      </a:r>
                    </a:p>
                  </a:txBody>
                  <a:tcPr>
                    <a:solidFill>
                      <a:srgbClr val="142B48"/>
                    </a:solidFill>
                  </a:tcPr>
                </a:tc>
                <a:extLst>
                  <a:ext uri="{0D108BD9-81ED-4DB2-BD59-A6C34878D82A}">
                    <a16:rowId xmlns:a16="http://schemas.microsoft.com/office/drawing/2014/main" val="10000"/>
                  </a:ext>
                </a:extLst>
              </a:tr>
              <a:tr h="370840">
                <a:tc>
                  <a:txBody>
                    <a:bodyPr/>
                    <a:lstStyle/>
                    <a:p>
                      <a:pPr algn="ctr"/>
                      <a:r>
                        <a:rPr lang="es-CO" sz="2400" dirty="0">
                          <a:solidFill>
                            <a:srgbClr val="142B48"/>
                          </a:solidFill>
                          <a:latin typeface="Montserrat" pitchFamily="2" charset="77"/>
                        </a:rPr>
                        <a:t>Asociación entre la hipotiroxinemia y el desarrollo cognitivo de la descendencia, con efectos inciertos sobre la prematuridad y el bajo peso al nacer. No existen estudios en los que se haya demostrado que la administración de LT4 mejore estos efectos nocivos.</a:t>
                      </a:r>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2901360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6" y="189151"/>
            <a:ext cx="10515600" cy="1325563"/>
          </a:xfrm>
        </p:spPr>
        <p:txBody>
          <a:bodyPr/>
          <a:lstStyle/>
          <a:p>
            <a:r>
              <a:rPr lang="es-CO" dirty="0">
                <a:latin typeface="Montserrat black"/>
              </a:rPr>
              <a:t>CAMBIOS EN LA GESTACIÓN</a:t>
            </a:r>
          </a:p>
        </p:txBody>
      </p:sp>
      <p:graphicFrame>
        <p:nvGraphicFramePr>
          <p:cNvPr id="5" name="Marcador de contenido 1"/>
          <p:cNvGraphicFramePr>
            <a:graphicFrameLocks/>
          </p:cNvGraphicFramePr>
          <p:nvPr>
            <p:extLst>
              <p:ext uri="{D42A27DB-BD31-4B8C-83A1-F6EECF244321}">
                <p14:modId xmlns:p14="http://schemas.microsoft.com/office/powerpoint/2010/main" val="257991233"/>
              </p:ext>
            </p:extLst>
          </p:nvPr>
        </p:nvGraphicFramePr>
        <p:xfrm>
          <a:off x="2520806" y="1683502"/>
          <a:ext cx="10624913" cy="45821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1859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35243" y="145768"/>
            <a:ext cx="10515600" cy="1325563"/>
          </a:xfrm>
        </p:spPr>
        <p:txBody>
          <a:bodyPr/>
          <a:lstStyle/>
          <a:p>
            <a:r>
              <a:rPr lang="es-CO" dirty="0">
                <a:latin typeface="Montserrat black"/>
              </a:rPr>
              <a:t>RECOMENDACIONES</a:t>
            </a:r>
          </a:p>
        </p:txBody>
      </p:sp>
      <p:graphicFrame>
        <p:nvGraphicFramePr>
          <p:cNvPr id="5" name="Marcador de contenido 1"/>
          <p:cNvGraphicFramePr>
            <a:graphicFrameLocks/>
          </p:cNvGraphicFramePr>
          <p:nvPr>
            <p:extLst>
              <p:ext uri="{D42A27DB-BD31-4B8C-83A1-F6EECF244321}">
                <p14:modId xmlns:p14="http://schemas.microsoft.com/office/powerpoint/2010/main" val="2600797888"/>
              </p:ext>
            </p:extLst>
          </p:nvPr>
        </p:nvGraphicFramePr>
        <p:xfrm>
          <a:off x="3281817" y="650195"/>
          <a:ext cx="8315098" cy="41179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471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4729" y="200361"/>
            <a:ext cx="10515600" cy="1325563"/>
          </a:xfrm>
        </p:spPr>
        <p:txBody>
          <a:bodyPr>
            <a:normAutofit/>
          </a:bodyPr>
          <a:lstStyle/>
          <a:p>
            <a:r>
              <a:rPr lang="es-CO" dirty="0">
                <a:latin typeface="Montserrat black"/>
              </a:rPr>
              <a:t>DETECCIÓN DE LA FUNCIÓN TIROIDEA</a:t>
            </a:r>
          </a:p>
        </p:txBody>
      </p:sp>
      <p:graphicFrame>
        <p:nvGraphicFramePr>
          <p:cNvPr id="5" name="Diagrama 4"/>
          <p:cNvGraphicFramePr/>
          <p:nvPr>
            <p:extLst>
              <p:ext uri="{D42A27DB-BD31-4B8C-83A1-F6EECF244321}">
                <p14:modId xmlns:p14="http://schemas.microsoft.com/office/powerpoint/2010/main" val="2104617651"/>
              </p:ext>
            </p:extLst>
          </p:nvPr>
        </p:nvGraphicFramePr>
        <p:xfrm>
          <a:off x="5708468" y="1314436"/>
          <a:ext cx="6062618" cy="52031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33768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2" y="219983"/>
            <a:ext cx="10515600" cy="1325563"/>
          </a:xfrm>
        </p:spPr>
        <p:txBody>
          <a:bodyPr/>
          <a:lstStyle/>
          <a:p>
            <a:r>
              <a:rPr lang="es-CO" dirty="0">
                <a:latin typeface="Montserrat black"/>
              </a:rPr>
              <a:t>DETECCIÓN DE LA FUNCIÓN TIROIDEA</a:t>
            </a:r>
          </a:p>
        </p:txBody>
      </p:sp>
      <p:graphicFrame>
        <p:nvGraphicFramePr>
          <p:cNvPr id="5" name="Diagrama 4"/>
          <p:cNvGraphicFramePr/>
          <p:nvPr>
            <p:extLst>
              <p:ext uri="{D42A27DB-BD31-4B8C-83A1-F6EECF244321}">
                <p14:modId xmlns:p14="http://schemas.microsoft.com/office/powerpoint/2010/main" val="346734930"/>
              </p:ext>
            </p:extLst>
          </p:nvPr>
        </p:nvGraphicFramePr>
        <p:xfrm>
          <a:off x="5258525" y="1328569"/>
          <a:ext cx="6599647" cy="516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130973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66241" y="189151"/>
            <a:ext cx="10515600" cy="1325563"/>
          </a:xfrm>
        </p:spPr>
        <p:txBody>
          <a:bodyPr/>
          <a:lstStyle/>
          <a:p>
            <a:r>
              <a:rPr lang="es-CO" dirty="0">
                <a:latin typeface="Montserrat black"/>
              </a:rPr>
              <a:t>DETECCIÓN DE LA FUNCIÓN TIROIDEA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611115"/>
            <a:ext cx="3314053" cy="2090392"/>
          </a:xfrm>
        </p:spPr>
        <p:txBody>
          <a:bodyPr/>
          <a:lstStyle/>
          <a:p>
            <a:r>
              <a:rPr lang="es-CO" dirty="0">
                <a:latin typeface="Montserrat black"/>
              </a:rPr>
              <a:t>Todas: anamnesis, antecedentes y examen físico. </a:t>
            </a:r>
          </a:p>
          <a:p>
            <a:pPr marL="0" indent="0">
              <a:buNone/>
            </a:pPr>
            <a:endParaRPr lang="es-CO" dirty="0">
              <a:latin typeface="Montserrat black"/>
            </a:endParaRPr>
          </a:p>
        </p:txBody>
      </p:sp>
      <p:graphicFrame>
        <p:nvGraphicFramePr>
          <p:cNvPr id="5" name="Tabla 4"/>
          <p:cNvGraphicFramePr>
            <a:graphicFrameLocks noGrp="1"/>
          </p:cNvGraphicFramePr>
          <p:nvPr>
            <p:extLst>
              <p:ext uri="{D42A27DB-BD31-4B8C-83A1-F6EECF244321}">
                <p14:modId xmlns:p14="http://schemas.microsoft.com/office/powerpoint/2010/main" val="3600435277"/>
              </p:ext>
            </p:extLst>
          </p:nvPr>
        </p:nvGraphicFramePr>
        <p:xfrm>
          <a:off x="4417015" y="1151969"/>
          <a:ext cx="7687160" cy="5516880"/>
        </p:xfrm>
        <a:graphic>
          <a:graphicData uri="http://schemas.openxmlformats.org/drawingml/2006/table">
            <a:tbl>
              <a:tblPr firstRow="1" bandRow="1">
                <a:tableStyleId>{5C22544A-7EE6-4342-B048-85BDC9FD1C3A}</a:tableStyleId>
              </a:tblPr>
              <a:tblGrid>
                <a:gridCol w="2076927">
                  <a:extLst>
                    <a:ext uri="{9D8B030D-6E8A-4147-A177-3AD203B41FA5}">
                      <a16:colId xmlns:a16="http://schemas.microsoft.com/office/drawing/2014/main" val="20000"/>
                    </a:ext>
                  </a:extLst>
                </a:gridCol>
                <a:gridCol w="1766653">
                  <a:extLst>
                    <a:ext uri="{9D8B030D-6E8A-4147-A177-3AD203B41FA5}">
                      <a16:colId xmlns:a16="http://schemas.microsoft.com/office/drawing/2014/main" val="20001"/>
                    </a:ext>
                  </a:extLst>
                </a:gridCol>
                <a:gridCol w="2158876">
                  <a:extLst>
                    <a:ext uri="{9D8B030D-6E8A-4147-A177-3AD203B41FA5}">
                      <a16:colId xmlns:a16="http://schemas.microsoft.com/office/drawing/2014/main" val="20002"/>
                    </a:ext>
                  </a:extLst>
                </a:gridCol>
                <a:gridCol w="1684704">
                  <a:extLst>
                    <a:ext uri="{9D8B030D-6E8A-4147-A177-3AD203B41FA5}">
                      <a16:colId xmlns:a16="http://schemas.microsoft.com/office/drawing/2014/main" val="20003"/>
                    </a:ext>
                  </a:extLst>
                </a:gridCol>
              </a:tblGrid>
              <a:tr h="328867">
                <a:tc gridSpan="4">
                  <a:txBody>
                    <a:bodyPr/>
                    <a:lstStyle/>
                    <a:p>
                      <a:r>
                        <a:rPr lang="es-CO" dirty="0">
                          <a:latin typeface="Montserrat" pitchFamily="2" charset="77"/>
                        </a:rPr>
                        <a:t>TAMIZACIÓN EN:</a:t>
                      </a:r>
                    </a:p>
                  </a:txBody>
                  <a:tcPr>
                    <a:solidFill>
                      <a:srgbClr val="142B48"/>
                    </a:solidFill>
                  </a:tcPr>
                </a:tc>
                <a:tc hMerge="1">
                  <a:txBody>
                    <a:bodyPr/>
                    <a:lstStyle/>
                    <a:p>
                      <a:endParaRPr lang="es-CO" dirty="0"/>
                    </a:p>
                  </a:txBody>
                  <a:tcPr/>
                </a:tc>
                <a:tc hMerge="1">
                  <a:txBody>
                    <a:bodyPr/>
                    <a:lstStyle/>
                    <a:p>
                      <a:endParaRPr lang="es-CO" dirty="0"/>
                    </a:p>
                  </a:txBody>
                  <a:tcPr/>
                </a:tc>
                <a:tc hMerge="1">
                  <a:txBody>
                    <a:bodyPr/>
                    <a:lstStyle/>
                    <a:p>
                      <a:endParaRPr lang="es-CO" dirty="0"/>
                    </a:p>
                  </a:txBody>
                  <a:tcPr/>
                </a:tc>
                <a:extLst>
                  <a:ext uri="{0D108BD9-81ED-4DB2-BD59-A6C34878D82A}">
                    <a16:rowId xmlns:a16="http://schemas.microsoft.com/office/drawing/2014/main" val="10000"/>
                  </a:ext>
                </a:extLst>
              </a:tr>
              <a:tr h="1315466">
                <a:tc>
                  <a:txBody>
                    <a:bodyPr/>
                    <a:lstStyle/>
                    <a:p>
                      <a:r>
                        <a:rPr lang="es-CO" sz="1600" kern="1200" dirty="0">
                          <a:solidFill>
                            <a:srgbClr val="142B48"/>
                          </a:solidFill>
                          <a:effectLst/>
                          <a:latin typeface="Montserrat" pitchFamily="2" charset="77"/>
                          <a:ea typeface="+mn-ea"/>
                          <a:cs typeface="+mn-cs"/>
                        </a:rPr>
                        <a:t>Historia de hipo o hipertiroidismo,</a:t>
                      </a:r>
                      <a:r>
                        <a:rPr lang="es-CO" sz="1600" kern="1200" baseline="0" dirty="0">
                          <a:solidFill>
                            <a:srgbClr val="142B48"/>
                          </a:solidFill>
                          <a:effectLst/>
                          <a:latin typeface="Montserrat" pitchFamily="2" charset="77"/>
                          <a:ea typeface="+mn-ea"/>
                          <a:cs typeface="+mn-cs"/>
                        </a:rPr>
                        <a:t> </a:t>
                      </a:r>
                      <a:r>
                        <a:rPr lang="es-CO" sz="1600" kern="1200" dirty="0">
                          <a:solidFill>
                            <a:srgbClr val="142B48"/>
                          </a:solidFill>
                          <a:effectLst/>
                          <a:latin typeface="Montserrat" pitchFamily="2" charset="77"/>
                          <a:ea typeface="+mn-ea"/>
                          <a:cs typeface="+mn-cs"/>
                        </a:rPr>
                        <a:t>síntomas</a:t>
                      </a:r>
                      <a:r>
                        <a:rPr lang="es-CO" sz="1600" kern="1200" baseline="0" dirty="0">
                          <a:solidFill>
                            <a:srgbClr val="142B48"/>
                          </a:solidFill>
                          <a:effectLst/>
                          <a:latin typeface="Montserrat" pitchFamily="2" charset="77"/>
                          <a:ea typeface="+mn-ea"/>
                          <a:cs typeface="+mn-cs"/>
                        </a:rPr>
                        <a:t> o </a:t>
                      </a:r>
                      <a:r>
                        <a:rPr lang="es-CO" sz="1600" kern="1200" dirty="0">
                          <a:solidFill>
                            <a:srgbClr val="142B48"/>
                          </a:solidFill>
                          <a:effectLst/>
                          <a:latin typeface="Montserrat" pitchFamily="2" charset="77"/>
                          <a:ea typeface="+mn-ea"/>
                          <a:cs typeface="+mn-cs"/>
                        </a:rPr>
                        <a:t>signos actuales de disfunción tiroidea.</a:t>
                      </a:r>
                    </a:p>
                  </a:txBody>
                  <a:tcPr/>
                </a:tc>
                <a:tc>
                  <a:txBody>
                    <a:bodyPr/>
                    <a:lstStyle/>
                    <a:p>
                      <a:r>
                        <a:rPr lang="es-CO" sz="1600" kern="1200" dirty="0">
                          <a:solidFill>
                            <a:srgbClr val="142B48"/>
                          </a:solidFill>
                          <a:effectLst/>
                          <a:latin typeface="Montserrat" pitchFamily="2" charset="77"/>
                          <a:ea typeface="+mn-ea"/>
                          <a:cs typeface="+mn-cs"/>
                        </a:rPr>
                        <a:t>Diabetes tipo 1 u otros trastornos autoinmunes.</a:t>
                      </a:r>
                    </a:p>
                    <a:p>
                      <a:endParaRPr lang="es-CO" sz="1600" dirty="0">
                        <a:solidFill>
                          <a:srgbClr val="142B48"/>
                        </a:solidFill>
                        <a:latin typeface="Montserrat" pitchFamily="2" charset="77"/>
                      </a:endParaRPr>
                    </a:p>
                  </a:txBody>
                  <a:tcPr/>
                </a:tc>
                <a:tc>
                  <a:txBody>
                    <a:bodyPr/>
                    <a:lstStyle/>
                    <a:p>
                      <a:r>
                        <a:rPr lang="es-CO" sz="1600" kern="1200" dirty="0">
                          <a:solidFill>
                            <a:srgbClr val="142B48"/>
                          </a:solidFill>
                          <a:effectLst/>
                          <a:latin typeface="Montserrat" pitchFamily="2" charset="77"/>
                          <a:ea typeface="+mn-ea"/>
                          <a:cs typeface="+mn-cs"/>
                        </a:rPr>
                        <a:t>Positividad conocida de anticuerpos tiroideos o presencia de bocio.</a:t>
                      </a:r>
                    </a:p>
                  </a:txBody>
                  <a:tcPr/>
                </a:tc>
                <a:tc>
                  <a:txBody>
                    <a:bodyPr/>
                    <a:lstStyle/>
                    <a:p>
                      <a:r>
                        <a:rPr lang="es-CO" sz="1600" kern="1200" dirty="0">
                          <a:solidFill>
                            <a:srgbClr val="142B48"/>
                          </a:solidFill>
                          <a:effectLst/>
                          <a:latin typeface="Montserrat" pitchFamily="2" charset="77"/>
                          <a:ea typeface="+mn-ea"/>
                          <a:cs typeface="+mn-cs"/>
                        </a:rPr>
                        <a:t>Antecedentes de radiación de cabeza o cuello, o cirugía previa de tiroides.</a:t>
                      </a:r>
                    </a:p>
                  </a:txBody>
                  <a:tcPr/>
                </a:tc>
                <a:extLst>
                  <a:ext uri="{0D108BD9-81ED-4DB2-BD59-A6C34878D82A}">
                    <a16:rowId xmlns:a16="http://schemas.microsoft.com/office/drawing/2014/main" val="10001"/>
                  </a:ext>
                </a:extLst>
              </a:tr>
              <a:tr h="124007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rgbClr val="142B48"/>
                          </a:solidFill>
                          <a:effectLst/>
                          <a:latin typeface="Montserrat" pitchFamily="2" charset="77"/>
                          <a:ea typeface="+mn-ea"/>
                          <a:cs typeface="+mn-cs"/>
                        </a:rPr>
                        <a:t>Residir en un área de insuficiencia de yodo moderada a severa conocida.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rgbClr val="142B48"/>
                          </a:solidFill>
                          <a:effectLst/>
                          <a:latin typeface="Montserrat" pitchFamily="2" charset="77"/>
                          <a:ea typeface="+mn-ea"/>
                          <a:cs typeface="+mn-cs"/>
                        </a:rPr>
                        <a:t>Edad&gt; 30 años.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rgbClr val="142B48"/>
                          </a:solidFill>
                          <a:effectLst/>
                          <a:latin typeface="Montserrat" pitchFamily="2" charset="77"/>
                          <a:ea typeface="+mn-ea"/>
                          <a:cs typeface="+mn-cs"/>
                        </a:rPr>
                        <a:t>Uso de amiodarona o litio, o administración reciente de contraste radiológico yodado.</a:t>
                      </a:r>
                    </a:p>
                  </a:txBody>
                  <a:tcPr/>
                </a:tc>
                <a:tc>
                  <a:txBody>
                    <a:bodyPr/>
                    <a:lstStyle/>
                    <a:p>
                      <a:r>
                        <a:rPr lang="es-CO" sz="1600" kern="1200" dirty="0">
                          <a:solidFill>
                            <a:srgbClr val="142B48"/>
                          </a:solidFill>
                          <a:effectLst/>
                          <a:latin typeface="Montserrat" pitchFamily="2" charset="77"/>
                          <a:ea typeface="+mn-ea"/>
                          <a:cs typeface="+mn-cs"/>
                        </a:rPr>
                        <a:t>Obesidad mórbida (IMC ≥40 kg/m2).</a:t>
                      </a:r>
                    </a:p>
                    <a:p>
                      <a:endParaRPr lang="es-CO" sz="1600" dirty="0">
                        <a:solidFill>
                          <a:srgbClr val="142B48"/>
                        </a:solidFill>
                        <a:latin typeface="Montserrat" pitchFamily="2" charset="77"/>
                      </a:endParaRPr>
                    </a:p>
                  </a:txBody>
                  <a:tcPr/>
                </a:tc>
                <a:extLst>
                  <a:ext uri="{0D108BD9-81ED-4DB2-BD59-A6C34878D82A}">
                    <a16:rowId xmlns:a16="http://schemas.microsoft.com/office/drawing/2014/main" val="10002"/>
                  </a:ext>
                </a:extLst>
              </a:tr>
              <a:tr h="126139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rgbClr val="142B48"/>
                          </a:solidFill>
                          <a:effectLst/>
                          <a:latin typeface="Montserrat" pitchFamily="2" charset="77"/>
                          <a:ea typeface="+mn-ea"/>
                          <a:cs typeface="+mn-cs"/>
                        </a:rPr>
                        <a:t>Antecedentes familiares de enfermedad tiroidea autoinmune o disfunción tiroidea.</a:t>
                      </a:r>
                    </a:p>
                  </a:txBody>
                  <a:tcPr/>
                </a:tc>
                <a:tc>
                  <a:txBody>
                    <a:bodyPr/>
                    <a:lstStyle/>
                    <a:p>
                      <a:r>
                        <a:rPr lang="es-CO" sz="1600" kern="1200" dirty="0">
                          <a:solidFill>
                            <a:srgbClr val="142B48"/>
                          </a:solidFill>
                          <a:effectLst/>
                          <a:latin typeface="Montserrat" pitchFamily="2" charset="77"/>
                          <a:ea typeface="+mn-ea"/>
                          <a:cs typeface="+mn-cs"/>
                        </a:rPr>
                        <a:t>Múltiples embarazos previos (≥2).</a:t>
                      </a:r>
                    </a:p>
                    <a:p>
                      <a:r>
                        <a:rPr lang="es-CO" sz="1600" kern="1200" dirty="0">
                          <a:solidFill>
                            <a:srgbClr val="142B48"/>
                          </a:solidFill>
                          <a:effectLst/>
                          <a:latin typeface="Montserrat" pitchFamily="2" charset="77"/>
                          <a:ea typeface="+mn-ea"/>
                          <a:cs typeface="+mn-cs"/>
                        </a:rPr>
                        <a:t> </a:t>
                      </a:r>
                    </a:p>
                    <a:p>
                      <a:endParaRPr lang="es-CO" sz="1600" dirty="0">
                        <a:solidFill>
                          <a:srgbClr val="142B48"/>
                        </a:solidFill>
                        <a:latin typeface="Montserrat" pitchFamily="2" charset="77"/>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CO" sz="1600" kern="1200" dirty="0">
                          <a:solidFill>
                            <a:srgbClr val="142B48"/>
                          </a:solidFill>
                          <a:effectLst/>
                          <a:latin typeface="Montserrat" pitchFamily="2" charset="77"/>
                          <a:ea typeface="+mn-ea"/>
                          <a:cs typeface="+mn-cs"/>
                        </a:rPr>
                        <a:t>Antecedentes de pérdida de embarazo, parto prematuro o infertilidad.</a:t>
                      </a:r>
                    </a:p>
                    <a:p>
                      <a:endParaRPr lang="es-CO" sz="1600" dirty="0">
                        <a:solidFill>
                          <a:srgbClr val="142B48"/>
                        </a:solidFill>
                        <a:latin typeface="Montserrat" pitchFamily="2" charset="77"/>
                      </a:endParaRPr>
                    </a:p>
                  </a:txBody>
                  <a:tcPr/>
                </a:tc>
                <a:tc>
                  <a:txBody>
                    <a:bodyPr/>
                    <a:lstStyle/>
                    <a:p>
                      <a:endParaRPr lang="es-CO" sz="1600" dirty="0">
                        <a:solidFill>
                          <a:srgbClr val="142B48"/>
                        </a:solidFill>
                        <a:latin typeface="Montserrat" pitchFamily="2" charset="77"/>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266647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74729" y="189151"/>
            <a:ext cx="10515600" cy="1325563"/>
          </a:xfrm>
        </p:spPr>
        <p:txBody>
          <a:bodyPr/>
          <a:lstStyle/>
          <a:p>
            <a:r>
              <a:rPr lang="es-CO" dirty="0">
                <a:latin typeface="Montserrat black"/>
              </a:rPr>
              <a:t>TRATAMIENTO</a:t>
            </a:r>
          </a:p>
        </p:txBody>
      </p:sp>
      <p:graphicFrame>
        <p:nvGraphicFramePr>
          <p:cNvPr id="5" name="Diagrama 4"/>
          <p:cNvGraphicFramePr/>
          <p:nvPr>
            <p:extLst>
              <p:ext uri="{D42A27DB-BD31-4B8C-83A1-F6EECF244321}">
                <p14:modId xmlns:p14="http://schemas.microsoft.com/office/powerpoint/2010/main" val="36223652"/>
              </p:ext>
            </p:extLst>
          </p:nvPr>
        </p:nvGraphicFramePr>
        <p:xfrm>
          <a:off x="2906485" y="1549854"/>
          <a:ext cx="9009745" cy="22269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CuadroTexto 6"/>
          <p:cNvSpPr txBox="1"/>
          <p:nvPr/>
        </p:nvSpPr>
        <p:spPr>
          <a:xfrm>
            <a:off x="5401418" y="4547968"/>
            <a:ext cx="5688911"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4400" b="1" dirty="0">
                <a:ln w="22225">
                  <a:solidFill>
                    <a:srgbClr val="00ABA7"/>
                  </a:solidFill>
                  <a:prstDash val="solid"/>
                </a:ln>
                <a:solidFill>
                  <a:srgbClr val="00ABA7"/>
                </a:solidFill>
                <a:latin typeface="Montserrat" pitchFamily="2" charset="77"/>
              </a:rPr>
              <a:t>¡SE RECOMIENDA!</a:t>
            </a:r>
          </a:p>
        </p:txBody>
      </p:sp>
    </p:spTree>
    <p:extLst>
      <p:ext uri="{BB962C8B-B14F-4D97-AF65-F5344CB8AC3E}">
        <p14:creationId xmlns:p14="http://schemas.microsoft.com/office/powerpoint/2010/main" val="251192240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1266" y="215540"/>
            <a:ext cx="10515600" cy="1325563"/>
          </a:xfrm>
        </p:spPr>
        <p:txBody>
          <a:bodyPr/>
          <a:lstStyle/>
          <a:p>
            <a:r>
              <a:rPr lang="es-CO" dirty="0">
                <a:latin typeface="Montserrat black"/>
              </a:rPr>
              <a:t>TRATAMIENTO</a:t>
            </a:r>
          </a:p>
        </p:txBody>
      </p:sp>
      <p:graphicFrame>
        <p:nvGraphicFramePr>
          <p:cNvPr id="5" name="Diagrama 4"/>
          <p:cNvGraphicFramePr/>
          <p:nvPr>
            <p:extLst>
              <p:ext uri="{D42A27DB-BD31-4B8C-83A1-F6EECF244321}">
                <p14:modId xmlns:p14="http://schemas.microsoft.com/office/powerpoint/2010/main" val="1806113746"/>
              </p:ext>
            </p:extLst>
          </p:nvPr>
        </p:nvGraphicFramePr>
        <p:xfrm>
          <a:off x="3113314" y="743919"/>
          <a:ext cx="9078686" cy="40748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5289687" y="4546064"/>
            <a:ext cx="5533483" cy="769441"/>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4400" b="1" dirty="0">
                <a:ln w="22225">
                  <a:solidFill>
                    <a:srgbClr val="00ABA7"/>
                  </a:solidFill>
                  <a:prstDash val="solid"/>
                </a:ln>
                <a:solidFill>
                  <a:srgbClr val="00ABA7"/>
                </a:solidFill>
                <a:latin typeface="Montserrat" pitchFamily="2" charset="77"/>
              </a:rPr>
              <a:t>¡CONSIDERARLO!</a:t>
            </a:r>
          </a:p>
        </p:txBody>
      </p:sp>
    </p:spTree>
    <p:extLst>
      <p:ext uri="{BB962C8B-B14F-4D97-AF65-F5344CB8AC3E}">
        <p14:creationId xmlns:p14="http://schemas.microsoft.com/office/powerpoint/2010/main" val="28886665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6" y="196047"/>
            <a:ext cx="10515600" cy="1325563"/>
          </a:xfrm>
        </p:spPr>
        <p:txBody>
          <a:bodyPr/>
          <a:lstStyle/>
          <a:p>
            <a:r>
              <a:rPr lang="es-CO" dirty="0">
                <a:latin typeface="Montserrat black"/>
              </a:rPr>
              <a:t>TRATAMIENTO</a:t>
            </a:r>
          </a:p>
        </p:txBody>
      </p:sp>
      <p:grpSp>
        <p:nvGrpSpPr>
          <p:cNvPr id="5" name="Grupo 4"/>
          <p:cNvGrpSpPr/>
          <p:nvPr/>
        </p:nvGrpSpPr>
        <p:grpSpPr>
          <a:xfrm>
            <a:off x="6300335" y="1973942"/>
            <a:ext cx="3975780" cy="2688091"/>
            <a:chOff x="1464888" y="3830"/>
            <a:chExt cx="5222874" cy="3133725"/>
          </a:xfrm>
        </p:grpSpPr>
        <p:sp>
          <p:nvSpPr>
            <p:cNvPr id="6" name="Rectángulo 5"/>
            <p:cNvSpPr/>
            <p:nvPr/>
          </p:nvSpPr>
          <p:spPr>
            <a:xfrm>
              <a:off x="1464888" y="3830"/>
              <a:ext cx="5222874" cy="3133725"/>
            </a:xfrm>
            <a:prstGeom prst="rect">
              <a:avLst/>
            </a:prstGeom>
            <a:solidFill>
              <a:srgbClr val="142B4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7" name="Rectángulo 6"/>
            <p:cNvSpPr/>
            <p:nvPr/>
          </p:nvSpPr>
          <p:spPr>
            <a:xfrm>
              <a:off x="1464888" y="3830"/>
              <a:ext cx="5222874" cy="31337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s-CO" sz="2000" kern="1200" dirty="0">
                  <a:latin typeface="Montserrat" pitchFamily="2" charset="77"/>
                </a:rPr>
                <a:t>Mujeres anti TPO negativas con una TSH normal (TSH dentro del rango de referencia específico del embarazo o &lt;4.0 mUI/l si no está disponible).</a:t>
              </a:r>
            </a:p>
          </p:txBody>
        </p:sp>
      </p:grpSp>
      <p:sp>
        <p:nvSpPr>
          <p:cNvPr id="8" name="CuadroTexto 7"/>
          <p:cNvSpPr txBox="1"/>
          <p:nvPr/>
        </p:nvSpPr>
        <p:spPr>
          <a:xfrm>
            <a:off x="6096000" y="5114365"/>
            <a:ext cx="4465320" cy="1446550"/>
          </a:xfrm>
          <a:prstGeom prst="rect">
            <a:avLst/>
          </a:prstGeom>
          <a:ln>
            <a:no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CO" sz="4400" b="1" dirty="0">
                <a:ln w="22225">
                  <a:solidFill>
                    <a:srgbClr val="00ABA7"/>
                  </a:solidFill>
                  <a:prstDash val="solid"/>
                </a:ln>
                <a:solidFill>
                  <a:srgbClr val="00ABA7"/>
                </a:solidFill>
                <a:latin typeface="Montserrat" pitchFamily="2" charset="77"/>
              </a:rPr>
              <a:t>¡NO SE RECOMIENDA!</a:t>
            </a:r>
          </a:p>
        </p:txBody>
      </p:sp>
    </p:spTree>
    <p:extLst>
      <p:ext uri="{BB962C8B-B14F-4D97-AF65-F5344CB8AC3E}">
        <p14:creationId xmlns:p14="http://schemas.microsoft.com/office/powerpoint/2010/main" val="155305430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1739" y="52523"/>
            <a:ext cx="10515600" cy="1325563"/>
          </a:xfrm>
        </p:spPr>
        <p:txBody>
          <a:bodyPr/>
          <a:lstStyle/>
          <a:p>
            <a:r>
              <a:rPr lang="es-CO" dirty="0">
                <a:latin typeface="Montserrat black"/>
              </a:rPr>
              <a:t>TRATAMIENTO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16798" y="1479597"/>
            <a:ext cx="11294389" cy="2090392"/>
          </a:xfrm>
        </p:spPr>
        <p:txBody>
          <a:bodyPr>
            <a:noAutofit/>
          </a:bodyPr>
          <a:lstStyle/>
          <a:p>
            <a:pPr algn="just">
              <a:lnSpc>
                <a:spcPct val="100000"/>
              </a:lnSpc>
            </a:pPr>
            <a:r>
              <a:rPr lang="es-CO" sz="2200" dirty="0">
                <a:latin typeface="Montserrat" panose="00000500000000000000" pitchFamily="50" charset="0"/>
              </a:rPr>
              <a:t>Hipotiroxinemia aislada: la hipotiroxinemia aislada no debe tratarse de forma rutinaria en el embarazo.</a:t>
            </a:r>
          </a:p>
          <a:p>
            <a:pPr algn="just">
              <a:lnSpc>
                <a:spcPct val="100000"/>
              </a:lnSpc>
            </a:pPr>
            <a:endParaRPr lang="es-CO" sz="2200" dirty="0">
              <a:latin typeface="Montserrat" panose="00000500000000000000" pitchFamily="50" charset="0"/>
            </a:endParaRPr>
          </a:p>
          <a:p>
            <a:pPr algn="just">
              <a:lnSpc>
                <a:spcPct val="100000"/>
              </a:lnSpc>
            </a:pPr>
            <a:r>
              <a:rPr lang="es-CO" sz="2200" i="1" u="sng" dirty="0">
                <a:latin typeface="Montserrat" panose="00000500000000000000" pitchFamily="50" charset="0"/>
              </a:rPr>
              <a:t>El tratamiento recomendado para el hipotiroidismo materno es la administración de LT4 oral. Otras preparaciones tiroideas como T3 o tiroides desecada no deben usarse en el embarazo.</a:t>
            </a:r>
          </a:p>
          <a:p>
            <a:pPr algn="just">
              <a:lnSpc>
                <a:spcPct val="100000"/>
              </a:lnSpc>
            </a:pPr>
            <a:endParaRPr lang="es-CO" sz="2200" dirty="0">
              <a:latin typeface="Montserrat" panose="00000500000000000000" pitchFamily="50" charset="0"/>
            </a:endParaRPr>
          </a:p>
        </p:txBody>
      </p:sp>
    </p:spTree>
    <p:extLst>
      <p:ext uri="{BB962C8B-B14F-4D97-AF65-F5344CB8AC3E}">
        <p14:creationId xmlns:p14="http://schemas.microsoft.com/office/powerpoint/2010/main" val="13081178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12736" y="117648"/>
            <a:ext cx="10515600" cy="1325563"/>
          </a:xfrm>
        </p:spPr>
        <p:txBody>
          <a:bodyPr/>
          <a:lstStyle/>
          <a:p>
            <a:r>
              <a:rPr lang="es-CO" dirty="0">
                <a:latin typeface="Montserrat black"/>
              </a:rPr>
              <a:t>TRATAMIENTO</a:t>
            </a:r>
          </a:p>
        </p:txBody>
      </p:sp>
      <p:graphicFrame>
        <p:nvGraphicFramePr>
          <p:cNvPr id="8" name="Diagrama 7"/>
          <p:cNvGraphicFramePr/>
          <p:nvPr>
            <p:extLst>
              <p:ext uri="{D42A27DB-BD31-4B8C-83A1-F6EECF244321}">
                <p14:modId xmlns:p14="http://schemas.microsoft.com/office/powerpoint/2010/main" val="1995946132"/>
              </p:ext>
            </p:extLst>
          </p:nvPr>
        </p:nvGraphicFramePr>
        <p:xfrm>
          <a:off x="4785769" y="1825625"/>
          <a:ext cx="7188517" cy="32613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0611110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97237" y="189151"/>
            <a:ext cx="10515600" cy="1325563"/>
          </a:xfrm>
        </p:spPr>
        <p:txBody>
          <a:bodyPr/>
          <a:lstStyle/>
          <a:p>
            <a:r>
              <a:rPr lang="es-CO" dirty="0">
                <a:latin typeface="Montserrat black"/>
              </a:rPr>
              <a:t>CONDICIONES DE MAYOR RIESGO</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685801" y="1825625"/>
            <a:ext cx="10922430" cy="2090392"/>
          </a:xfrm>
        </p:spPr>
        <p:txBody>
          <a:bodyPr>
            <a:normAutofit/>
          </a:bodyPr>
          <a:lstStyle/>
          <a:p>
            <a:pPr algn="just">
              <a:lnSpc>
                <a:spcPct val="100000"/>
              </a:lnSpc>
            </a:pPr>
            <a:r>
              <a:rPr lang="es-CO" dirty="0">
                <a:latin typeface="Montserrat" panose="00000500000000000000" pitchFamily="50" charset="0"/>
              </a:rPr>
              <a:t>Eutiroideas con anticuerpos antitiroideos positivos, posthemitiroidectomía o tratados con yodo radioactivo </a:t>
            </a:r>
            <a:r>
              <a:rPr lang="es-CO" dirty="0">
                <a:latin typeface="Montserrat" panose="00000500000000000000" pitchFamily="50" charset="0"/>
                <a:sym typeface="Wingdings" panose="05000000000000000000" pitchFamily="2" charset="2"/>
              </a:rPr>
              <a:t></a:t>
            </a:r>
            <a:r>
              <a:rPr lang="es-CO" dirty="0">
                <a:latin typeface="Montserrat" panose="00000500000000000000" pitchFamily="50" charset="0"/>
              </a:rPr>
              <a:t> riesgo para desarrollar hipotiroidismo en la gestación y deben ser monitoreados regularmente.</a:t>
            </a:r>
          </a:p>
          <a:p>
            <a:pPr algn="just">
              <a:lnSpc>
                <a:spcPct val="100000"/>
              </a:lnSpc>
            </a:pPr>
            <a:endParaRPr lang="es-CO" dirty="0">
              <a:latin typeface="Montserrat" panose="00000500000000000000" pitchFamily="50" charset="0"/>
            </a:endParaRPr>
          </a:p>
          <a:p>
            <a:pPr algn="just">
              <a:lnSpc>
                <a:spcPct val="100000"/>
              </a:lnSpc>
            </a:pPr>
            <a:endParaRPr lang="es-CO" dirty="0">
              <a:latin typeface="Montserrat" panose="00000500000000000000" pitchFamily="50" charset="0"/>
            </a:endParaRP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669654" y="3488041"/>
            <a:ext cx="7186549" cy="2413346"/>
          </a:xfrm>
        </p:spPr>
        <p:txBody>
          <a:bodyPr/>
          <a:lstStyle/>
          <a:p>
            <a:pPr algn="just">
              <a:lnSpc>
                <a:spcPct val="100000"/>
              </a:lnSpc>
            </a:pPr>
            <a:r>
              <a:rPr lang="es-CO" dirty="0">
                <a:latin typeface="Montserrat" panose="00000500000000000000" pitchFamily="50" charset="0"/>
              </a:rPr>
              <a:t>Anti TPO positivo </a:t>
            </a:r>
            <a:r>
              <a:rPr lang="es-CO" dirty="0">
                <a:latin typeface="Montserrat" panose="00000500000000000000" pitchFamily="50" charset="0"/>
                <a:sym typeface="Wingdings" panose="05000000000000000000" pitchFamily="2" charset="2"/>
              </a:rPr>
              <a:t></a:t>
            </a:r>
            <a:r>
              <a:rPr lang="es-CO" dirty="0">
                <a:latin typeface="Montserrat" panose="00000500000000000000" pitchFamily="50" charset="0"/>
              </a:rPr>
              <a:t> pueden desarrollar hipotiroidismo manifiesto y subclínico debido a la falta de capacidad de la tiroides para aumentar la producción cuando es necesario durante el embarazo.</a:t>
            </a:r>
          </a:p>
          <a:p>
            <a:pPr algn="just">
              <a:lnSpc>
                <a:spcPct val="100000"/>
              </a:lnSpc>
            </a:pPr>
            <a:endParaRPr lang="es-CO" dirty="0">
              <a:latin typeface="Montserrat" panose="00000500000000000000" pitchFamily="50" charset="0"/>
            </a:endParaRPr>
          </a:p>
        </p:txBody>
      </p:sp>
    </p:spTree>
    <p:extLst>
      <p:ext uri="{BB962C8B-B14F-4D97-AF65-F5344CB8AC3E}">
        <p14:creationId xmlns:p14="http://schemas.microsoft.com/office/powerpoint/2010/main" val="392770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1739" y="111661"/>
            <a:ext cx="10515600" cy="1325563"/>
          </a:xfrm>
        </p:spPr>
        <p:txBody>
          <a:bodyPr/>
          <a:lstStyle/>
          <a:p>
            <a:r>
              <a:rPr lang="es-CO" dirty="0">
                <a:latin typeface="Montserrat black"/>
              </a:rPr>
              <a:t>CAMBIOS EN LA GESTACIÓN</a:t>
            </a:r>
          </a:p>
        </p:txBody>
      </p:sp>
      <p:graphicFrame>
        <p:nvGraphicFramePr>
          <p:cNvPr id="5" name="Diagrama 4"/>
          <p:cNvGraphicFramePr/>
          <p:nvPr>
            <p:extLst>
              <p:ext uri="{D42A27DB-BD31-4B8C-83A1-F6EECF244321}">
                <p14:modId xmlns:p14="http://schemas.microsoft.com/office/powerpoint/2010/main" val="828383547"/>
              </p:ext>
            </p:extLst>
          </p:nvPr>
        </p:nvGraphicFramePr>
        <p:xfrm>
          <a:off x="4631487" y="1113742"/>
          <a:ext cx="7560513" cy="53185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5178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05691" y="189151"/>
            <a:ext cx="10515600" cy="1325563"/>
          </a:xfrm>
        </p:spPr>
        <p:txBody>
          <a:bodyPr/>
          <a:lstStyle/>
          <a:p>
            <a:r>
              <a:rPr lang="es-CO" dirty="0">
                <a:latin typeface="Montserrat black"/>
              </a:rPr>
              <a:t>MONITOREO</a:t>
            </a:r>
          </a:p>
        </p:txBody>
      </p:sp>
      <p:graphicFrame>
        <p:nvGraphicFramePr>
          <p:cNvPr id="5" name="Diagrama 4"/>
          <p:cNvGraphicFramePr/>
          <p:nvPr>
            <p:extLst>
              <p:ext uri="{D42A27DB-BD31-4B8C-83A1-F6EECF244321}">
                <p14:modId xmlns:p14="http://schemas.microsoft.com/office/powerpoint/2010/main" val="1706832922"/>
              </p:ext>
            </p:extLst>
          </p:nvPr>
        </p:nvGraphicFramePr>
        <p:xfrm>
          <a:off x="1720312" y="1030514"/>
          <a:ext cx="10283003" cy="33368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a 8"/>
          <p:cNvGraphicFramePr/>
          <p:nvPr>
            <p:extLst>
              <p:ext uri="{D42A27DB-BD31-4B8C-83A1-F6EECF244321}">
                <p14:modId xmlns:p14="http://schemas.microsoft.com/office/powerpoint/2010/main" val="2562574538"/>
              </p:ext>
            </p:extLst>
          </p:nvPr>
        </p:nvGraphicFramePr>
        <p:xfrm>
          <a:off x="4814797" y="4314055"/>
          <a:ext cx="7043375" cy="254394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78356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2" y="189487"/>
            <a:ext cx="10515600" cy="1325563"/>
          </a:xfrm>
        </p:spPr>
        <p:txBody>
          <a:bodyPr>
            <a:normAutofit/>
          </a:bodyPr>
          <a:lstStyle/>
          <a:p>
            <a:r>
              <a:rPr lang="es-CO" dirty="0">
                <a:latin typeface="Montserrat black"/>
              </a:rPr>
              <a:t>AJUSTE DE LA DOSIS PRECONCEPCIONAL</a:t>
            </a:r>
          </a:p>
        </p:txBody>
      </p:sp>
      <p:graphicFrame>
        <p:nvGraphicFramePr>
          <p:cNvPr id="5" name="Diagrama 4"/>
          <p:cNvGraphicFramePr/>
          <p:nvPr>
            <p:extLst>
              <p:ext uri="{D42A27DB-BD31-4B8C-83A1-F6EECF244321}">
                <p14:modId xmlns:p14="http://schemas.microsoft.com/office/powerpoint/2010/main" val="3847390883"/>
              </p:ext>
            </p:extLst>
          </p:nvPr>
        </p:nvGraphicFramePr>
        <p:xfrm>
          <a:off x="4669654" y="1515050"/>
          <a:ext cx="7466874" cy="53429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290744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04248" y="11466"/>
            <a:ext cx="10515600" cy="1325563"/>
          </a:xfrm>
        </p:spPr>
        <p:txBody>
          <a:bodyPr/>
          <a:lstStyle/>
          <a:p>
            <a:r>
              <a:rPr lang="es-CO" dirty="0">
                <a:latin typeface="Montserrat black"/>
              </a:rPr>
              <a:t>AJUSTE DESPUÉS DEL PARTO </a:t>
            </a:r>
          </a:p>
        </p:txBody>
      </p:sp>
      <p:graphicFrame>
        <p:nvGraphicFramePr>
          <p:cNvPr id="5" name="Diagrama 4"/>
          <p:cNvGraphicFramePr/>
          <p:nvPr>
            <p:extLst>
              <p:ext uri="{D42A27DB-BD31-4B8C-83A1-F6EECF244321}">
                <p14:modId xmlns:p14="http://schemas.microsoft.com/office/powerpoint/2010/main" val="1855513218"/>
              </p:ext>
            </p:extLst>
          </p:nvPr>
        </p:nvGraphicFramePr>
        <p:xfrm>
          <a:off x="332746" y="1381335"/>
          <a:ext cx="11859254" cy="47833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848388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p:nvPr/>
        </p:nvPicPr>
        <p:blipFill>
          <a:blip r:embed="rId2">
            <a:extLst>
              <a:ext uri="{28A0092B-C50C-407E-A947-70E740481C1C}">
                <a14:useLocalDpi xmlns:a14="http://schemas.microsoft.com/office/drawing/2010/main" val="0"/>
              </a:ext>
            </a:extLst>
          </a:blip>
          <a:srcRect/>
          <a:stretch>
            <a:fillRect/>
          </a:stretch>
        </p:blipFill>
        <p:spPr bwMode="auto">
          <a:xfrm>
            <a:off x="4347987" y="320040"/>
            <a:ext cx="7757160" cy="6217920"/>
          </a:xfrm>
          <a:prstGeom prst="rect">
            <a:avLst/>
          </a:prstGeom>
          <a:noFill/>
          <a:ln>
            <a:noFill/>
          </a:ln>
        </p:spPr>
      </p:pic>
    </p:spTree>
    <p:extLst>
      <p:ext uri="{BB962C8B-B14F-4D97-AF65-F5344CB8AC3E}">
        <p14:creationId xmlns:p14="http://schemas.microsoft.com/office/powerpoint/2010/main" val="364878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ctrTitle"/>
          </p:nvPr>
        </p:nvSpPr>
        <p:spPr/>
        <p:txBody>
          <a:bodyPr/>
          <a:lstStyle/>
          <a:p>
            <a:r>
              <a:rPr lang="es-CO" dirty="0">
                <a:latin typeface="Montserrat black"/>
              </a:rPr>
              <a:t>¡GRACIAS!</a:t>
            </a:r>
          </a:p>
        </p:txBody>
      </p:sp>
      <p:sp>
        <p:nvSpPr>
          <p:cNvPr id="6" name="Subtítulo 5"/>
          <p:cNvSpPr>
            <a:spLocks noGrp="1"/>
          </p:cNvSpPr>
          <p:nvPr>
            <p:ph type="subTitle" idx="1"/>
          </p:nvPr>
        </p:nvSpPr>
        <p:spPr>
          <a:xfrm>
            <a:off x="2781300" y="3684875"/>
            <a:ext cx="6629400" cy="1655762"/>
          </a:xfrm>
        </p:spPr>
        <p:txBody>
          <a:bodyPr/>
          <a:lstStyle/>
          <a:p>
            <a:r>
              <a:rPr lang="es-CO" dirty="0">
                <a:latin typeface="Montserrat black"/>
              </a:rPr>
              <a:t>juliangph@gmail.com</a:t>
            </a:r>
          </a:p>
        </p:txBody>
      </p:sp>
    </p:spTree>
    <p:extLst>
      <p:ext uri="{BB962C8B-B14F-4D97-AF65-F5344CB8AC3E}">
        <p14:creationId xmlns:p14="http://schemas.microsoft.com/office/powerpoint/2010/main" val="11616163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stretch>
            <a:fillRect/>
          </a:stretch>
        </p:blipFill>
        <p:spPr>
          <a:xfrm>
            <a:off x="9136128" y="4105918"/>
            <a:ext cx="3055872" cy="2033544"/>
          </a:xfrm>
          <a:prstGeom prst="rect">
            <a:avLst/>
          </a:prstGeom>
        </p:spPr>
      </p:pic>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81739" y="189151"/>
            <a:ext cx="10515600" cy="1325563"/>
          </a:xfrm>
        </p:spPr>
        <p:txBody>
          <a:bodyPr/>
          <a:lstStyle/>
          <a:p>
            <a:r>
              <a:rPr lang="es-CO" dirty="0">
                <a:latin typeface="Montserrat black"/>
              </a:rPr>
              <a:t>CAMBIOS EN LA GESTACIÓN</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527163"/>
            <a:ext cx="10667997" cy="2090392"/>
          </a:xfrm>
        </p:spPr>
        <p:txBody>
          <a:bodyPr>
            <a:normAutofit fontScale="92500" lnSpcReduction="10000"/>
          </a:bodyPr>
          <a:lstStyle/>
          <a:p>
            <a:pPr algn="just">
              <a:lnSpc>
                <a:spcPct val="110000"/>
              </a:lnSpc>
            </a:pPr>
            <a:r>
              <a:rPr lang="es-CO" dirty="0">
                <a:latin typeface="Montserrat" panose="00000500000000000000" pitchFamily="50" charset="0"/>
              </a:rPr>
              <a:t>Anti TPO modulan negativamente el impacto del estado tiroideo materno, principalmente en hipotiroidismo, además impactan en el feto.</a:t>
            </a:r>
          </a:p>
          <a:p>
            <a:pPr algn="just">
              <a:lnSpc>
                <a:spcPct val="110000"/>
              </a:lnSpc>
            </a:pPr>
            <a:endParaRPr lang="es-CO" dirty="0">
              <a:latin typeface="Montserrat" panose="00000500000000000000" pitchFamily="50" charset="0"/>
            </a:endParaRPr>
          </a:p>
          <a:p>
            <a:pPr algn="just">
              <a:lnSpc>
                <a:spcPct val="110000"/>
              </a:lnSpc>
            </a:pPr>
            <a:r>
              <a:rPr lang="es-CO" dirty="0">
                <a:latin typeface="Montserrat" panose="00000500000000000000" pitchFamily="50" charset="0"/>
              </a:rPr>
              <a:t>El embarazo normal se asocia con un aumento en la excreción renal de yodo, aumento en las proteínas de unión a la tiroxina, un aumento en la producción de hormona tiroidea y los efectos estimulantes de la HCG sobre la tiroides. </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5110329" y="4004781"/>
            <a:ext cx="3945536" cy="2235818"/>
          </a:xfrm>
        </p:spPr>
        <p:txBody>
          <a:bodyPr>
            <a:normAutofit/>
          </a:bodyPr>
          <a:lstStyle/>
          <a:p>
            <a:pPr marL="0" indent="0" algn="just">
              <a:lnSpc>
                <a:spcPct val="110000"/>
              </a:lnSpc>
              <a:buNone/>
            </a:pPr>
            <a:endParaRPr lang="es-CO" dirty="0">
              <a:latin typeface="Montserrat" panose="00000500000000000000" pitchFamily="50" charset="0"/>
            </a:endParaRPr>
          </a:p>
          <a:p>
            <a:pPr algn="just">
              <a:lnSpc>
                <a:spcPct val="110000"/>
              </a:lnSpc>
            </a:pPr>
            <a:r>
              <a:rPr lang="es-CO" dirty="0">
                <a:latin typeface="Montserrat" panose="00000500000000000000" pitchFamily="50" charset="0"/>
              </a:rPr>
              <a:t>Los rangos de referencia para TSH y T4L, pueden variar significativamente en diferentes poblaciones.</a:t>
            </a:r>
          </a:p>
          <a:p>
            <a:pPr algn="just">
              <a:lnSpc>
                <a:spcPct val="110000"/>
              </a:lnSpc>
            </a:pPr>
            <a:endParaRPr lang="es-CO" dirty="0">
              <a:latin typeface="Montserrat" panose="00000500000000000000" pitchFamily="50" charset="0"/>
            </a:endParaRPr>
          </a:p>
        </p:txBody>
      </p:sp>
    </p:spTree>
    <p:extLst>
      <p:ext uri="{BB962C8B-B14F-4D97-AF65-F5344CB8AC3E}">
        <p14:creationId xmlns:p14="http://schemas.microsoft.com/office/powerpoint/2010/main" val="600112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43732" y="206829"/>
            <a:ext cx="10515600" cy="1325563"/>
          </a:xfrm>
        </p:spPr>
        <p:txBody>
          <a:bodyPr>
            <a:normAutofit/>
          </a:bodyPr>
          <a:lstStyle/>
          <a:p>
            <a:r>
              <a:rPr lang="es-CO" dirty="0">
                <a:latin typeface="Montserrat black"/>
              </a:rPr>
              <a:t>CAMBIOS EN LAS PRUEBAS DE FUNCIÓN TIROIDEA</a:t>
            </a:r>
          </a:p>
        </p:txBody>
      </p:sp>
      <p:graphicFrame>
        <p:nvGraphicFramePr>
          <p:cNvPr id="5" name="Diagrama 4"/>
          <p:cNvGraphicFramePr/>
          <p:nvPr>
            <p:extLst>
              <p:ext uri="{D42A27DB-BD31-4B8C-83A1-F6EECF244321}">
                <p14:modId xmlns:p14="http://schemas.microsoft.com/office/powerpoint/2010/main" val="1605882321"/>
              </p:ext>
            </p:extLst>
          </p:nvPr>
        </p:nvGraphicFramePr>
        <p:xfrm>
          <a:off x="3710183" y="1686529"/>
          <a:ext cx="8186057" cy="479697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268689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528234" y="289387"/>
            <a:ext cx="10515600" cy="1325563"/>
          </a:xfrm>
        </p:spPr>
        <p:txBody>
          <a:bodyPr/>
          <a:lstStyle/>
          <a:p>
            <a:r>
              <a:rPr lang="es-CO" dirty="0">
                <a:latin typeface="Montserrat black"/>
              </a:rPr>
              <a:t>CAMBIOS EN LAS PRUEBAS DE FUNCIÓN TIROIDEA</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lstStyle/>
          <a:p>
            <a:r>
              <a:rPr lang="es-CO" dirty="0">
                <a:latin typeface="Montserrat" panose="00000500000000000000" pitchFamily="50" charset="0"/>
              </a:rPr>
              <a:t>Por esto las mujeres embarazadas tienen niveles más bajos de TSH que las no gestantes.</a:t>
            </a:r>
          </a:p>
        </p:txBody>
      </p:sp>
      <p:graphicFrame>
        <p:nvGraphicFramePr>
          <p:cNvPr id="5" name="Diagrama 4"/>
          <p:cNvGraphicFramePr/>
          <p:nvPr>
            <p:extLst>
              <p:ext uri="{D42A27DB-BD31-4B8C-83A1-F6EECF244321}">
                <p14:modId xmlns:p14="http://schemas.microsoft.com/office/powerpoint/2010/main" val="3955016200"/>
              </p:ext>
            </p:extLst>
          </p:nvPr>
        </p:nvGraphicFramePr>
        <p:xfrm>
          <a:off x="5118012" y="2328541"/>
          <a:ext cx="6526784" cy="35963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CuadroTexto 5"/>
          <p:cNvSpPr txBox="1"/>
          <p:nvPr/>
        </p:nvSpPr>
        <p:spPr>
          <a:xfrm>
            <a:off x="6290899" y="5109234"/>
            <a:ext cx="4425696" cy="1631216"/>
          </a:xfrm>
          <a:prstGeom prst="rect">
            <a:avLst/>
          </a:prstGeom>
          <a:ln>
            <a:solidFill>
              <a:srgbClr val="00AAA7"/>
            </a:solid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s-CO" sz="2000" dirty="0">
                <a:solidFill>
                  <a:srgbClr val="142B48"/>
                </a:solidFill>
                <a:latin typeface="Montserrat" pitchFamily="2" charset="77"/>
              </a:rPr>
              <a:t>El uso de rangos de referencia específicos para cada trimestre, basados ​​en la población sigue siendo la mejor manera de manejar este problema.</a:t>
            </a:r>
          </a:p>
        </p:txBody>
      </p:sp>
    </p:spTree>
    <p:extLst>
      <p:ext uri="{BB962C8B-B14F-4D97-AF65-F5344CB8AC3E}">
        <p14:creationId xmlns:p14="http://schemas.microsoft.com/office/powerpoint/2010/main" val="2060247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685801" y="303131"/>
            <a:ext cx="10515600" cy="1325563"/>
          </a:xfrm>
        </p:spPr>
        <p:txBody>
          <a:bodyPr/>
          <a:lstStyle/>
          <a:p>
            <a:r>
              <a:rPr lang="es-CO" dirty="0">
                <a:latin typeface="Montserrat black"/>
              </a:rPr>
              <a:t>RANGO DE TSH</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p:txBody>
          <a:bodyPr>
            <a:normAutofit/>
          </a:bodyPr>
          <a:lstStyle/>
          <a:p>
            <a:pPr algn="just">
              <a:lnSpc>
                <a:spcPct val="100000"/>
              </a:lnSpc>
            </a:pPr>
            <a:r>
              <a:rPr lang="es-CO" sz="2400" dirty="0">
                <a:latin typeface="Montserrat" panose="00000500000000000000" pitchFamily="50" charset="0"/>
              </a:rPr>
              <a:t>Rangos de referencia específicos de los trimestres para la TSH sérica deben definirse mediante la evaluación de los datos de la población local representativos de la práctica establecidos por el laboratorio.</a:t>
            </a:r>
          </a:p>
        </p:txBody>
      </p:sp>
      <p:sp>
        <p:nvSpPr>
          <p:cNvPr id="4" name="Marcador de contenido 3">
            <a:extLst>
              <a:ext uri="{FF2B5EF4-FFF2-40B4-BE49-F238E27FC236}">
                <a16:creationId xmlns:a16="http://schemas.microsoft.com/office/drawing/2014/main" id="{F7F2AF49-AC30-4DE3-A843-3437158D5656}"/>
              </a:ext>
            </a:extLst>
          </p:cNvPr>
          <p:cNvSpPr>
            <a:spLocks noGrp="1"/>
          </p:cNvSpPr>
          <p:nvPr>
            <p:ph idx="13"/>
          </p:nvPr>
        </p:nvSpPr>
        <p:spPr>
          <a:xfrm>
            <a:off x="4800096" y="3916017"/>
            <a:ext cx="6684145" cy="2413346"/>
          </a:xfrm>
        </p:spPr>
        <p:txBody>
          <a:bodyPr>
            <a:normAutofit/>
          </a:bodyPr>
          <a:lstStyle/>
          <a:p>
            <a:pPr algn="just">
              <a:lnSpc>
                <a:spcPct val="100000"/>
              </a:lnSpc>
            </a:pPr>
            <a:r>
              <a:rPr lang="es-CO" sz="2400" dirty="0">
                <a:latin typeface="Montserrat" panose="00000500000000000000" pitchFamily="50" charset="0"/>
              </a:rPr>
              <a:t>Hipertiroidismo subclínico no se ha asociado con resultados adversos. Por lo tanto, una TSH que es baja pero detectable probablemente no sea clínicamente significativa.</a:t>
            </a:r>
          </a:p>
          <a:p>
            <a:pPr algn="just">
              <a:lnSpc>
                <a:spcPct val="100000"/>
              </a:lnSpc>
            </a:pPr>
            <a:endParaRPr lang="es-CO" sz="2400" dirty="0">
              <a:latin typeface="Montserrat" panose="00000500000000000000" pitchFamily="50" charset="0"/>
            </a:endParaRPr>
          </a:p>
        </p:txBody>
      </p:sp>
    </p:spTree>
    <p:extLst>
      <p:ext uri="{BB962C8B-B14F-4D97-AF65-F5344CB8AC3E}">
        <p14:creationId xmlns:p14="http://schemas.microsoft.com/office/powerpoint/2010/main" val="1231633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D7873A-F512-4AAA-A3DD-71BB7089EA11}"/>
              </a:ext>
            </a:extLst>
          </p:cNvPr>
          <p:cNvSpPr>
            <a:spLocks noGrp="1"/>
          </p:cNvSpPr>
          <p:nvPr>
            <p:ph type="title"/>
          </p:nvPr>
        </p:nvSpPr>
        <p:spPr>
          <a:xfrm>
            <a:off x="450742" y="189151"/>
            <a:ext cx="10515600" cy="1325563"/>
          </a:xfrm>
        </p:spPr>
        <p:txBody>
          <a:bodyPr/>
          <a:lstStyle/>
          <a:p>
            <a:r>
              <a:rPr lang="es-CO" dirty="0">
                <a:latin typeface="Montserrat black"/>
              </a:rPr>
              <a:t>RANGO DE TSH</a:t>
            </a:r>
          </a:p>
        </p:txBody>
      </p:sp>
      <p:sp>
        <p:nvSpPr>
          <p:cNvPr id="3" name="Marcador de contenido 2">
            <a:extLst>
              <a:ext uri="{FF2B5EF4-FFF2-40B4-BE49-F238E27FC236}">
                <a16:creationId xmlns:a16="http://schemas.microsoft.com/office/drawing/2014/main" id="{69A2E992-7785-4BBD-BCB6-6E38BCDDF908}"/>
              </a:ext>
            </a:extLst>
          </p:cNvPr>
          <p:cNvSpPr>
            <a:spLocks noGrp="1"/>
          </p:cNvSpPr>
          <p:nvPr>
            <p:ph idx="1"/>
          </p:nvPr>
        </p:nvSpPr>
        <p:spPr>
          <a:xfrm>
            <a:off x="762001" y="1514714"/>
            <a:ext cx="10667997" cy="2258296"/>
          </a:xfrm>
        </p:spPr>
        <p:txBody>
          <a:bodyPr>
            <a:normAutofit/>
          </a:bodyPr>
          <a:lstStyle/>
          <a:p>
            <a:pPr algn="just">
              <a:lnSpc>
                <a:spcPct val="110000"/>
              </a:lnSpc>
            </a:pPr>
            <a:r>
              <a:rPr lang="es-CO" dirty="0">
                <a:latin typeface="Montserrat" panose="00000500000000000000" pitchFamily="50" charset="0"/>
              </a:rPr>
              <a:t>Cuando las evaluaciones locales no están disponibles se recomienda: </a:t>
            </a:r>
          </a:p>
          <a:p>
            <a:pPr algn="just">
              <a:lnSpc>
                <a:spcPct val="110000"/>
              </a:lnSpc>
              <a:buFont typeface="Wingdings" panose="05000000000000000000" pitchFamily="2" charset="2"/>
              <a:buChar char="ü"/>
            </a:pPr>
            <a:endParaRPr lang="es-CO" dirty="0">
              <a:latin typeface="Montserrat" panose="00000500000000000000" pitchFamily="50" charset="0"/>
            </a:endParaRPr>
          </a:p>
          <a:p>
            <a:pPr lvl="1" algn="just">
              <a:lnSpc>
                <a:spcPct val="110000"/>
              </a:lnSpc>
              <a:buFont typeface="Wingdings" pitchFamily="2" charset="2"/>
              <a:buChar char="§"/>
            </a:pPr>
            <a:r>
              <a:rPr lang="es-CO" sz="1800" dirty="0">
                <a:latin typeface="Montserrat" panose="00000500000000000000" pitchFamily="50" charset="0"/>
              </a:rPr>
              <a:t>Primer trimestre: rango de referencia inferior de TSH se puede reducir en aproximadamente 0.4 mUI/l, mientras que el rango de referencia superior se reduce en aproximadamente 0.5 mUI/l (límite de referencia superior de TSH de 4.0 mUI/l).</a:t>
            </a:r>
          </a:p>
          <a:p>
            <a:pPr algn="just">
              <a:lnSpc>
                <a:spcPct val="110000"/>
              </a:lnSpc>
            </a:pPr>
            <a:endParaRPr lang="es-CO" dirty="0">
              <a:latin typeface="Montserrat" panose="00000500000000000000" pitchFamily="50" charset="0"/>
            </a:endParaRPr>
          </a:p>
        </p:txBody>
      </p:sp>
    </p:spTree>
    <p:extLst>
      <p:ext uri="{BB962C8B-B14F-4D97-AF65-F5344CB8AC3E}">
        <p14:creationId xmlns:p14="http://schemas.microsoft.com/office/powerpoint/2010/main" val="45198078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ción1" id="{CD1CFEA7-C285-4D64-B998-B77C0839C080}" vid="{BECAA0F5-D504-4101-B8E0-AAB2FE770967}"/>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PlantillaNuevoFR2020</Template>
  <TotalTime>1505</TotalTime>
  <Words>2634</Words>
  <Application>Microsoft Office PowerPoint</Application>
  <PresentationFormat>Widescreen</PresentationFormat>
  <Paragraphs>187</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Montserrat</vt:lpstr>
      <vt:lpstr>Montserrat black</vt:lpstr>
      <vt:lpstr>Wingdings</vt:lpstr>
      <vt:lpstr>Tema de Office</vt:lpstr>
      <vt:lpstr>HIPOTIROIDISMO Y EMBARAZO</vt:lpstr>
      <vt:lpstr>GLÁNDULA TIROIDES</vt:lpstr>
      <vt:lpstr>CAMBIOS EN LA GESTACIÓN</vt:lpstr>
      <vt:lpstr>CAMBIOS EN LA GESTACIÓN</vt:lpstr>
      <vt:lpstr>CAMBIOS EN LA GESTACIÓN</vt:lpstr>
      <vt:lpstr>CAMBIOS EN LAS PRUEBAS DE FUNCIÓN TIROIDEA</vt:lpstr>
      <vt:lpstr>CAMBIOS EN LAS PRUEBAS DE FUNCIÓN TIROIDEA</vt:lpstr>
      <vt:lpstr>RANGO DE TSH</vt:lpstr>
      <vt:lpstr>RANGO DE TSH</vt:lpstr>
      <vt:lpstr>RANGO DE TSH</vt:lpstr>
      <vt:lpstr>MEDICIÓN T4</vt:lpstr>
      <vt:lpstr>MEDICIÓN T4</vt:lpstr>
      <vt:lpstr>MEDICIÓN T4</vt:lpstr>
      <vt:lpstr>ANTICUERPOS TIROIDEOS</vt:lpstr>
      <vt:lpstr>ANTICUERPOS TIROIDEOS</vt:lpstr>
      <vt:lpstr>ANTICUERPOS TIROIDEOS</vt:lpstr>
      <vt:lpstr>INGESTA DE YODO</vt:lpstr>
      <vt:lpstr>INGESTA DE YODO</vt:lpstr>
      <vt:lpstr>GENERALIDADES</vt:lpstr>
      <vt:lpstr>GENERALIDADES</vt:lpstr>
      <vt:lpstr>GENERALIDADES</vt:lpstr>
      <vt:lpstr>GENERALIDADES</vt:lpstr>
      <vt:lpstr>GENERALIDADES</vt:lpstr>
      <vt:lpstr>DEFINICIÓN DE HIPOTIRODISIMO</vt:lpstr>
      <vt:lpstr>DEFINICIÓN DE HIPOTIRODISIMO</vt:lpstr>
      <vt:lpstr>RESULTADOS ADVERSOS EN EL EMBARAZO</vt:lpstr>
      <vt:lpstr>RESULTADOS ADVERSOS EN EL EMBARAZO</vt:lpstr>
      <vt:lpstr>RESULTADOS ADVERSOS EN EL EMBARAZO</vt:lpstr>
      <vt:lpstr>RESULTADOS ADVERSOS EN EL EMBARAZO</vt:lpstr>
      <vt:lpstr>RECOMENDACIONES</vt:lpstr>
      <vt:lpstr>DETECCIÓN DE LA FUNCIÓN TIROIDEA</vt:lpstr>
      <vt:lpstr>DETECCIÓN DE LA FUNCIÓN TIROIDEA</vt:lpstr>
      <vt:lpstr>DETECCIÓN DE LA FUNCIÓN TIROIDEA</vt:lpstr>
      <vt:lpstr>TRATAMIENTO</vt:lpstr>
      <vt:lpstr>TRATAMIENTO</vt:lpstr>
      <vt:lpstr>TRATAMIENTO</vt:lpstr>
      <vt:lpstr>TRATAMIENTO</vt:lpstr>
      <vt:lpstr>TRATAMIENTO</vt:lpstr>
      <vt:lpstr>CONDICIONES DE MAYOR RIESGO</vt:lpstr>
      <vt:lpstr>MONITOREO</vt:lpstr>
      <vt:lpstr>AJUSTE DE LA DOSIS PRECONCEPCIONAL</vt:lpstr>
      <vt:lpstr>AJUSTE DESPUÉS DEL PARTO </vt:lpstr>
      <vt:lpstr>PowerPoint Presentation</vt:lpstr>
      <vt:lpstr>¡GRACIAS!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ana.cardonaga@outlook.es</dc:creator>
  <cp:lastModifiedBy>ana.cardonaga@outlook.es</cp:lastModifiedBy>
  <cp:revision>40</cp:revision>
  <dcterms:created xsi:type="dcterms:W3CDTF">2020-11-12T02:46:13Z</dcterms:created>
  <dcterms:modified xsi:type="dcterms:W3CDTF">2021-02-12T17:28:56Z</dcterms:modified>
</cp:coreProperties>
</file>