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3.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4.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5.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6.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7.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notesSlide+xml" PartName="/ppt/notesSlides/notesSlide8.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presentationml.notesSlide+xml" PartName="/ppt/notesSlides/notesSlide28.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presentationml.notesSlide+xml" PartName="/ppt/notesSlides/notesSlide29.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drawingml.diagramData+xml" PartName="/ppt/diagrams/data15.xml"/>
  <Override ContentType="application/vnd.openxmlformats-officedocument.drawingml.diagramLayout+xml" PartName="/ppt/diagrams/layout15.xml"/>
  <Override ContentType="application/vnd.openxmlformats-officedocument.drawingml.diagramStyle+xml" PartName="/ppt/diagrams/quickStyle15.xml"/>
  <Override ContentType="application/vnd.openxmlformats-officedocument.drawingml.diagramColors+xml" PartName="/ppt/diagrams/colors15.xml"/>
  <Override ContentType="application/vnd.ms-office.drawingml.diagramDrawing+xml" PartName="/ppt/diagrams/drawing15.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drawingml.diagramData+xml" PartName="/ppt/diagrams/data16.xml"/>
  <Override ContentType="application/vnd.openxmlformats-officedocument.drawingml.diagramLayout+xml" PartName="/ppt/diagrams/layout16.xml"/>
  <Override ContentType="application/vnd.openxmlformats-officedocument.drawingml.diagramStyle+xml" PartName="/ppt/diagrams/quickStyle16.xml"/>
  <Override ContentType="application/vnd.openxmlformats-officedocument.drawingml.diagramColors+xml" PartName="/ppt/diagrams/colors16.xml"/>
  <Override ContentType="application/vnd.ms-office.drawingml.diagramDrawing+xml" PartName="/ppt/diagrams/drawing16.xml"/>
  <Override ContentType="application/vnd.openxmlformats-officedocument.drawingml.diagramData+xml" PartName="/ppt/diagrams/data17.xml"/>
  <Override ContentType="application/vnd.openxmlformats-officedocument.drawingml.diagramLayout+xml" PartName="/ppt/diagrams/layout17.xml"/>
  <Override ContentType="application/vnd.openxmlformats-officedocument.drawingml.diagramStyle+xml" PartName="/ppt/diagrams/quickStyle17.xml"/>
  <Override ContentType="application/vnd.openxmlformats-officedocument.drawingml.diagramColors+xml" PartName="/ppt/diagrams/colors17.xml"/>
  <Override ContentType="application/vnd.ms-office.drawingml.diagramDrawing+xml" PartName="/ppt/diagrams/drawing17.xml"/>
  <Override ContentType="application/vnd.openxmlformats-officedocument.presentationml.notesSlide+xml" PartName="/ppt/notesSlides/notesSlide56.xml"/>
  <Override ContentType="application/vnd.openxmlformats-officedocument.drawingml.diagramData+xml" PartName="/ppt/diagrams/data18.xml"/>
  <Override ContentType="application/vnd.openxmlformats-officedocument.drawingml.diagramLayout+xml" PartName="/ppt/diagrams/layout18.xml"/>
  <Override ContentType="application/vnd.openxmlformats-officedocument.drawingml.diagramStyle+xml" PartName="/ppt/diagrams/quickStyle18.xml"/>
  <Override ContentType="application/vnd.openxmlformats-officedocument.drawingml.diagramColors+xml" PartName="/ppt/diagrams/colors18.xml"/>
  <Override ContentType="application/vnd.ms-office.drawingml.diagramDrawing+xml" PartName="/ppt/diagrams/drawing18.xml"/>
  <Override ContentType="application/vnd.openxmlformats-officedocument.presentationml.notesSlide+xml" PartName="/ppt/notesSlides/notesSlide57.xml"/>
  <Override ContentType="application/vnd.openxmlformats-officedocument.drawingml.diagramData+xml" PartName="/ppt/diagrams/data19.xml"/>
  <Override ContentType="application/vnd.openxmlformats-officedocument.drawingml.diagramLayout+xml" PartName="/ppt/diagrams/layout19.xml"/>
  <Override ContentType="application/vnd.openxmlformats-officedocument.drawingml.diagramStyle+xml" PartName="/ppt/diagrams/quickStyle19.xml"/>
  <Override ContentType="application/vnd.openxmlformats-officedocument.drawingml.diagramColors+xml" PartName="/ppt/diagrams/colors19.xml"/>
  <Override ContentType="application/vnd.ms-office.drawingml.diagramDrawing+xml" PartName="/ppt/diagrams/drawing19.xml"/>
  <Override ContentType="application/vnd.openxmlformats-officedocument.presentationml.notesSlide+xml" PartName="/ppt/notesSlides/notesSlide58.xml"/>
  <Override ContentType="application/vnd.openxmlformats-officedocument.presentationml.notesSlide+xml" PartName="/ppt/notesSlides/notesSlide59.xml"/>
  <Override ContentType="application/vnd.openxmlformats-officedocument.drawingml.diagramData+xml" PartName="/ppt/diagrams/data20.xml"/>
  <Override ContentType="application/vnd.openxmlformats-officedocument.drawingml.diagramLayout+xml" PartName="/ppt/diagrams/layout20.xml"/>
  <Override ContentType="application/vnd.openxmlformats-officedocument.drawingml.diagramStyle+xml" PartName="/ppt/diagrams/quickStyle20.xml"/>
  <Override ContentType="application/vnd.openxmlformats-officedocument.drawingml.diagramColors+xml" PartName="/ppt/diagrams/colors20.xml"/>
  <Override ContentType="application/vnd.ms-office.drawingml.diagramDrawing+xml" PartName="/ppt/diagrams/drawing20.xml"/>
  <Override ContentType="application/vnd.openxmlformats-officedocument.presentationml.notesSlide+xml" PartName="/ppt/notesSlides/notesSlide60.xml"/>
  <Override ContentType="application/vnd.openxmlformats-officedocument.presentationml.notesSlide+xml" PartName="/ppt/notesSlides/notesSlide61.xml"/>
  <Override ContentType="application/vnd.openxmlformats-officedocument.presentationml.notesSlide+xml" PartName="/ppt/notesSlides/notesSlide62.xml"/>
  <Override ContentType="application/vnd.openxmlformats-officedocument.presentationml.notesSlide+xml" PartName="/ppt/notesSlides/notesSlide63.xml"/>
  <Override ContentType="application/vnd.openxmlformats-officedocument.presentationml.notesSlide+xml" PartName="/ppt/notesSlides/notesSlide64.xml"/>
  <Override ContentType="application/vnd.openxmlformats-officedocument.presentationml.notesSlide+xml" PartName="/ppt/notesSlides/notesSlide65.xml"/>
  <Override ContentType="application/vnd.openxmlformats-officedocument.drawingml.diagramData+xml" PartName="/ppt/diagrams/data21.xml"/>
  <Override ContentType="application/vnd.openxmlformats-officedocument.drawingml.diagramLayout+xml" PartName="/ppt/diagrams/layout21.xml"/>
  <Override ContentType="application/vnd.openxmlformats-officedocument.drawingml.diagramStyle+xml" PartName="/ppt/diagrams/quickStyle21.xml"/>
  <Override ContentType="application/vnd.openxmlformats-officedocument.drawingml.diagramColors+xml" PartName="/ppt/diagrams/colors21.xml"/>
  <Override ContentType="application/vnd.ms-office.drawingml.diagramDrawing+xml" PartName="/ppt/diagrams/drawing21.xml"/>
  <Override ContentType="application/vnd.openxmlformats-officedocument.presentationml.notesSlide+xml" PartName="/ppt/notesSlides/notesSlide66.xml"/>
  <Override ContentType="application/vnd.openxmlformats-officedocument.presentationml.notesSlide+xml" PartName="/ppt/notesSlides/notesSlide67.xml"/>
  <Override ContentType="application/vnd.openxmlformats-officedocument.drawingml.diagramData+xml" PartName="/ppt/diagrams/data22.xml"/>
  <Override ContentType="application/vnd.openxmlformats-officedocument.drawingml.diagramLayout+xml" PartName="/ppt/diagrams/layout22.xml"/>
  <Override ContentType="application/vnd.openxmlformats-officedocument.drawingml.diagramStyle+xml" PartName="/ppt/diagrams/quickStyle22.xml"/>
  <Override ContentType="application/vnd.openxmlformats-officedocument.drawingml.diagramColors+xml" PartName="/ppt/diagrams/colors22.xml"/>
  <Override ContentType="application/vnd.ms-office.drawingml.diagramDrawing+xml" PartName="/ppt/diagrams/drawing22.xml"/>
  <Override ContentType="application/vnd.openxmlformats-officedocument.presentationml.notesSlide+xml" PartName="/ppt/notesSlides/notesSlide68.xml"/>
  <Override ContentType="application/vnd.openxmlformats-officedocument.presentationml.notesSlide+xml" PartName="/ppt/notesSlides/notesSlide69.xml"/>
  <Override ContentType="application/vnd.openxmlformats-officedocument.presentationml.notesSlide+xml" PartName="/ppt/notesSlides/notesSlide70.xml"/>
  <Override ContentType="application/vnd.openxmlformats-officedocument.presentationml.notesSlide+xml" PartName="/ppt/notesSlides/notesSlide71.xml"/>
  <Override ContentType="application/vnd.openxmlformats-officedocument.drawingml.diagramData+xml" PartName="/ppt/diagrams/data23.xml"/>
  <Override ContentType="application/vnd.openxmlformats-officedocument.drawingml.diagramLayout+xml" PartName="/ppt/diagrams/layout23.xml"/>
  <Override ContentType="application/vnd.openxmlformats-officedocument.drawingml.diagramStyle+xml" PartName="/ppt/diagrams/quickStyle23.xml"/>
  <Override ContentType="application/vnd.openxmlformats-officedocument.drawingml.diagramColors+xml" PartName="/ppt/diagrams/colors23.xml"/>
  <Override ContentType="application/vnd.ms-office.drawingml.diagramDrawing+xml" PartName="/ppt/diagrams/drawing23.xml"/>
  <Override ContentType="application/vnd.openxmlformats-officedocument.presentationml.notesSlide+xml" PartName="/ppt/notesSlides/notesSlide72.xml"/>
  <Override ContentType="application/vnd.openxmlformats-officedocument.presentationml.notesSlide+xml" PartName="/ppt/notesSlides/notesSlide73.xml"/>
  <Override ContentType="application/vnd.openxmlformats-officedocument.presentationml.notesSlide+xml" PartName="/ppt/notesSlides/notesSlide74.xml"/>
  <Override ContentType="application/vnd.openxmlformats-officedocument.presentationml.notesSlide+xml" PartName="/ppt/notesSlides/notesSlide75.xml"/>
  <Override ContentType="application/vnd.openxmlformats-officedocument.presentationml.notesSlide+xml" PartName="/ppt/notesSlides/notesSlide76.xml"/>
  <Override ContentType="application/vnd.openxmlformats-officedocument.presentationml.notesSlide+xml" PartName="/ppt/notesSlides/notesSlide77.xml"/>
  <Override ContentType="application/vnd.openxmlformats-officedocument.presentationml.notesSlide+xml" PartName="/ppt/notesSlides/notesSlide7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42" r:id="rId14"/>
    <p:sldId id="343" r:id="rId15"/>
    <p:sldId id="344" r:id="rId16"/>
    <p:sldId id="345"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46" r:id="rId55"/>
    <p:sldId id="314" r:id="rId56"/>
    <p:sldId id="315" r:id="rId57"/>
    <p:sldId id="316" r:id="rId58"/>
    <p:sldId id="317" r:id="rId59"/>
    <p:sldId id="34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48" r:id="rId74"/>
    <p:sldId id="331" r:id="rId75"/>
    <p:sldId id="332" r:id="rId76"/>
    <p:sldId id="333" r:id="rId77"/>
    <p:sldId id="334" r:id="rId78"/>
    <p:sldId id="335" r:id="rId79"/>
    <p:sldId id="336" r:id="rId80"/>
    <p:sldId id="337" r:id="rId81"/>
    <p:sldId id="338" r:id="rId82"/>
    <p:sldId id="339" r:id="rId83"/>
    <p:sldId id="340" r:id="rId84"/>
    <p:sldId id="341" r:id="rId8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81038"/>
  </p:normalViewPr>
  <p:slideViewPr>
    <p:cSldViewPr snapToGrid="0" snapToObjects="1">
      <p:cViewPr varScale="1">
        <p:scale>
          <a:sx n="70" d="100"/>
          <a:sy n="70" d="100"/>
        </p:scale>
        <p:origin x="11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1B64B-ED06-1346-8F3F-3E70F154637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D84163F1-BC83-0148-BF13-EF9FF86117AC}">
      <dgm:prSet/>
      <dgm:spPr>
        <a:ln>
          <a:solidFill>
            <a:srgbClr val="00ABA7"/>
          </a:solidFill>
        </a:ln>
      </dgm:spPr>
      <dgm:t>
        <a:bodyPr/>
        <a:lstStyle/>
        <a:p>
          <a:pPr algn="just"/>
          <a:r>
            <a:rPr lang="en-GB" dirty="0" err="1">
              <a:solidFill>
                <a:srgbClr val="152B48"/>
              </a:solidFill>
              <a:latin typeface="Montserrat" pitchFamily="2" charset="77"/>
            </a:rPr>
            <a:t>Detectar</a:t>
          </a:r>
          <a:r>
            <a:rPr lang="en-GB" dirty="0">
              <a:solidFill>
                <a:srgbClr val="152B48"/>
              </a:solidFill>
              <a:latin typeface="Montserrat" pitchFamily="2" charset="77"/>
            </a:rPr>
            <a:t> y </a:t>
          </a:r>
          <a:r>
            <a:rPr lang="en-GB" dirty="0" err="1">
              <a:solidFill>
                <a:srgbClr val="152B48"/>
              </a:solidFill>
              <a:latin typeface="Montserrat" pitchFamily="2" charset="77"/>
            </a:rPr>
            <a:t>tratar</a:t>
          </a:r>
          <a:r>
            <a:rPr lang="en-GB" dirty="0">
              <a:solidFill>
                <a:srgbClr val="152B48"/>
              </a:solidFill>
              <a:latin typeface="Montserrat" pitchFamily="2" charset="77"/>
            </a:rPr>
            <a:t> </a:t>
          </a:r>
          <a:r>
            <a:rPr lang="en-GB" dirty="0" err="1">
              <a:solidFill>
                <a:srgbClr val="152B48"/>
              </a:solidFill>
              <a:latin typeface="Montserrat" pitchFamily="2" charset="77"/>
            </a:rPr>
            <a:t>oportunamente</a:t>
          </a:r>
          <a:r>
            <a:rPr lang="en-GB" dirty="0">
              <a:solidFill>
                <a:srgbClr val="152B48"/>
              </a:solidFill>
              <a:latin typeface="Montserrat" pitchFamily="2" charset="77"/>
            </a:rPr>
            <a:t> los </a:t>
          </a:r>
          <a:r>
            <a:rPr lang="en-GB" dirty="0" err="1">
              <a:solidFill>
                <a:srgbClr val="152B48"/>
              </a:solidFill>
              <a:latin typeface="Montserrat" pitchFamily="2" charset="77"/>
            </a:rPr>
            <a:t>niños</a:t>
          </a:r>
          <a:r>
            <a:rPr lang="en-GB" dirty="0">
              <a:solidFill>
                <a:srgbClr val="152B48"/>
              </a:solidFill>
              <a:latin typeface="Montserrat" pitchFamily="2" charset="77"/>
            </a:rPr>
            <a:t> con HTA </a:t>
          </a:r>
          <a:r>
            <a:rPr lang="en-GB" dirty="0" err="1">
              <a:solidFill>
                <a:srgbClr val="152B48"/>
              </a:solidFill>
              <a:latin typeface="Montserrat" pitchFamily="2" charset="77"/>
            </a:rPr>
            <a:t>tiene</a:t>
          </a:r>
          <a:r>
            <a:rPr lang="en-GB" dirty="0">
              <a:solidFill>
                <a:srgbClr val="152B48"/>
              </a:solidFill>
              <a:latin typeface="Montserrat" pitchFamily="2" charset="77"/>
            </a:rPr>
            <a:t> </a:t>
          </a:r>
          <a:r>
            <a:rPr lang="en-GB" dirty="0" err="1">
              <a:solidFill>
                <a:srgbClr val="152B48"/>
              </a:solidFill>
              <a:latin typeface="Montserrat" pitchFamily="2" charset="77"/>
            </a:rPr>
            <a:t>efecto</a:t>
          </a:r>
          <a:r>
            <a:rPr lang="en-GB" dirty="0">
              <a:solidFill>
                <a:srgbClr val="152B48"/>
              </a:solidFill>
              <a:latin typeface="Montserrat" pitchFamily="2" charset="77"/>
            </a:rPr>
            <a:t> </a:t>
          </a:r>
          <a:r>
            <a:rPr lang="en-GB" dirty="0" err="1">
              <a:solidFill>
                <a:srgbClr val="152B48"/>
              </a:solidFill>
              <a:latin typeface="Montserrat" pitchFamily="2" charset="77"/>
            </a:rPr>
            <a:t>importante</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desenlaces</a:t>
          </a:r>
          <a:r>
            <a:rPr lang="en-GB" dirty="0">
              <a:solidFill>
                <a:srgbClr val="152B48"/>
              </a:solidFill>
              <a:latin typeface="Montserrat" pitchFamily="2" charset="77"/>
            </a:rPr>
            <a:t> </a:t>
          </a:r>
          <a:r>
            <a:rPr lang="en-GB" dirty="0" err="1">
              <a:solidFill>
                <a:srgbClr val="152B48"/>
              </a:solidFill>
              <a:latin typeface="Montserrat" pitchFamily="2" charset="77"/>
            </a:rPr>
            <a:t>cardiovasculares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4AFEF87F-65C1-A243-9D36-7FF6583D812D}" type="parTrans" cxnId="{CED5F876-6CAF-744D-A8BB-C24CCD9FA718}">
      <dgm:prSet/>
      <dgm:spPr/>
      <dgm:t>
        <a:bodyPr/>
        <a:lstStyle/>
        <a:p>
          <a:pPr algn="just"/>
          <a:endParaRPr lang="es-ES">
            <a:solidFill>
              <a:srgbClr val="152B48"/>
            </a:solidFill>
            <a:latin typeface="Montserrat" pitchFamily="2" charset="77"/>
          </a:endParaRPr>
        </a:p>
      </dgm:t>
    </dgm:pt>
    <dgm:pt modelId="{62A01E69-AC39-5F48-883F-1EC0648764F7}" type="sibTrans" cxnId="{CED5F876-6CAF-744D-A8BB-C24CCD9FA718}">
      <dgm:prSet/>
      <dgm:spPr/>
      <dgm:t>
        <a:bodyPr/>
        <a:lstStyle/>
        <a:p>
          <a:pPr algn="just"/>
          <a:endParaRPr lang="es-ES">
            <a:solidFill>
              <a:srgbClr val="152B48"/>
            </a:solidFill>
            <a:latin typeface="Montserrat" pitchFamily="2" charset="77"/>
          </a:endParaRPr>
        </a:p>
      </dgm:t>
    </dgm:pt>
    <dgm:pt modelId="{8165BCDC-23AE-3C42-AC43-C441E94BC43F}">
      <dgm:prSet/>
      <dgm:spPr>
        <a:ln>
          <a:solidFill>
            <a:srgbClr val="00ABA7"/>
          </a:solidFill>
        </a:ln>
      </dgm:spPr>
      <dgm:t>
        <a:bodyPr/>
        <a:lstStyle/>
        <a:p>
          <a:pPr algn="just"/>
          <a:r>
            <a:rPr lang="en-GB" dirty="0" err="1">
              <a:solidFill>
                <a:srgbClr val="152B48"/>
              </a:solidFill>
              <a:latin typeface="Montserrat" pitchFamily="2" charset="77"/>
            </a:rPr>
            <a:t>Niños</a:t>
          </a:r>
          <a:r>
            <a:rPr lang="en-GB" dirty="0">
              <a:solidFill>
                <a:srgbClr val="152B48"/>
              </a:solidFill>
              <a:latin typeface="Montserrat" pitchFamily="2" charset="77"/>
            </a:rPr>
            <a:t> con HTA se </a:t>
          </a:r>
          <a:r>
            <a:rPr lang="en-GB" dirty="0" err="1">
              <a:solidFill>
                <a:srgbClr val="152B48"/>
              </a:solidFill>
              <a:latin typeface="Montserrat" pitchFamily="2" charset="77"/>
            </a:rPr>
            <a:t>convierten</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adultos</a:t>
          </a:r>
          <a:r>
            <a:rPr lang="en-GB" dirty="0">
              <a:solidFill>
                <a:srgbClr val="152B48"/>
              </a:solidFill>
              <a:latin typeface="Montserrat" pitchFamily="2" charset="77"/>
            </a:rPr>
            <a:t> con HTA.</a:t>
          </a:r>
          <a:endParaRPr lang="es-CO" dirty="0">
            <a:solidFill>
              <a:srgbClr val="152B48"/>
            </a:solidFill>
            <a:latin typeface="Montserrat" pitchFamily="2" charset="77"/>
          </a:endParaRPr>
        </a:p>
      </dgm:t>
    </dgm:pt>
    <dgm:pt modelId="{FEE02D7E-2DE9-7D48-A59A-7B8176006B73}" type="parTrans" cxnId="{E1C6F86F-CE09-1442-816B-C0395EC5885B}">
      <dgm:prSet/>
      <dgm:spPr/>
      <dgm:t>
        <a:bodyPr/>
        <a:lstStyle/>
        <a:p>
          <a:pPr algn="just"/>
          <a:endParaRPr lang="es-ES">
            <a:solidFill>
              <a:srgbClr val="152B48"/>
            </a:solidFill>
            <a:latin typeface="Montserrat" pitchFamily="2" charset="77"/>
          </a:endParaRPr>
        </a:p>
      </dgm:t>
    </dgm:pt>
    <dgm:pt modelId="{C4BBAA16-3350-8B4A-83BC-5E37E34F60DC}" type="sibTrans" cxnId="{E1C6F86F-CE09-1442-816B-C0395EC5885B}">
      <dgm:prSet/>
      <dgm:spPr/>
      <dgm:t>
        <a:bodyPr/>
        <a:lstStyle/>
        <a:p>
          <a:pPr algn="just"/>
          <a:endParaRPr lang="es-ES">
            <a:solidFill>
              <a:srgbClr val="152B48"/>
            </a:solidFill>
            <a:latin typeface="Montserrat" pitchFamily="2" charset="77"/>
          </a:endParaRPr>
        </a:p>
      </dgm:t>
    </dgm:pt>
    <dgm:pt modelId="{0972E4B9-DFC4-6043-9206-E166B8E97430}">
      <dgm:prSet/>
      <dgm:spPr>
        <a:ln>
          <a:solidFill>
            <a:srgbClr val="00ABA7"/>
          </a:solidFill>
        </a:ln>
      </dgm:spPr>
      <dgm:t>
        <a:bodyPr/>
        <a:lstStyle/>
        <a:p>
          <a:pPr algn="just"/>
          <a:r>
            <a:rPr lang="en-GB" dirty="0" err="1">
              <a:solidFill>
                <a:srgbClr val="152B48"/>
              </a:solidFill>
              <a:latin typeface="Montserrat" pitchFamily="2" charset="77"/>
            </a:rPr>
            <a:t>Niños</a:t>
          </a:r>
          <a:r>
            <a:rPr lang="en-GB" dirty="0">
              <a:solidFill>
                <a:srgbClr val="152B48"/>
              </a:solidFill>
              <a:latin typeface="Montserrat" pitchFamily="2" charset="77"/>
            </a:rPr>
            <a:t> con HTA </a:t>
          </a:r>
          <a:r>
            <a:rPr lang="en-GB" dirty="0" err="1">
              <a:solidFill>
                <a:srgbClr val="152B48"/>
              </a:solidFill>
              <a:latin typeface="Montserrat" pitchFamily="2" charset="77"/>
            </a:rPr>
            <a:t>secundaria</a:t>
          </a:r>
          <a:r>
            <a:rPr lang="en-GB" dirty="0">
              <a:solidFill>
                <a:srgbClr val="152B48"/>
              </a:solidFill>
              <a:latin typeface="Montserrat" pitchFamily="2" charset="77"/>
            </a:rPr>
            <a:t> los </a:t>
          </a:r>
          <a:r>
            <a:rPr lang="en-GB" dirty="0" err="1">
              <a:solidFill>
                <a:srgbClr val="152B48"/>
              </a:solidFill>
              <a:latin typeface="Montserrat" pitchFamily="2" charset="77"/>
            </a:rPr>
            <a:t>resultados</a:t>
          </a:r>
          <a:r>
            <a:rPr lang="en-GB" dirty="0">
              <a:solidFill>
                <a:srgbClr val="152B48"/>
              </a:solidFill>
              <a:latin typeface="Montserrat" pitchFamily="2" charset="77"/>
            </a:rPr>
            <a:t> </a:t>
          </a:r>
          <a:r>
            <a:rPr lang="en-GB" dirty="0" err="1">
              <a:solidFill>
                <a:srgbClr val="152B48"/>
              </a:solidFill>
              <a:latin typeface="Montserrat" pitchFamily="2" charset="77"/>
            </a:rPr>
            <a:t>varían</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6535F073-A2D5-1F41-A02A-E4DA63B907C8}" type="parTrans" cxnId="{A7EDC2C5-DBCA-C046-B848-D1459B36C5ED}">
      <dgm:prSet/>
      <dgm:spPr/>
      <dgm:t>
        <a:bodyPr/>
        <a:lstStyle/>
        <a:p>
          <a:pPr algn="just"/>
          <a:endParaRPr lang="es-ES">
            <a:solidFill>
              <a:srgbClr val="152B48"/>
            </a:solidFill>
            <a:latin typeface="Montserrat" pitchFamily="2" charset="77"/>
          </a:endParaRPr>
        </a:p>
      </dgm:t>
    </dgm:pt>
    <dgm:pt modelId="{872E2FB7-B16E-A142-B141-BE0A0C924B70}" type="sibTrans" cxnId="{A7EDC2C5-DBCA-C046-B848-D1459B36C5ED}">
      <dgm:prSet/>
      <dgm:spPr/>
      <dgm:t>
        <a:bodyPr/>
        <a:lstStyle/>
        <a:p>
          <a:pPr algn="just"/>
          <a:endParaRPr lang="es-ES">
            <a:solidFill>
              <a:srgbClr val="152B48"/>
            </a:solidFill>
            <a:latin typeface="Montserrat" pitchFamily="2" charset="77"/>
          </a:endParaRPr>
        </a:p>
      </dgm:t>
    </dgm:pt>
    <dgm:pt modelId="{8063529A-0AC8-EF40-BFE7-7A9B2D9652C4}" type="pres">
      <dgm:prSet presAssocID="{3F41B64B-ED06-1346-8F3F-3E70F1546379}" presName="linear" presStyleCnt="0">
        <dgm:presLayoutVars>
          <dgm:animLvl val="lvl"/>
          <dgm:resizeHandles val="exact"/>
        </dgm:presLayoutVars>
      </dgm:prSet>
      <dgm:spPr/>
    </dgm:pt>
    <dgm:pt modelId="{D5ACD6A1-F835-0448-841A-46810E54E928}" type="pres">
      <dgm:prSet presAssocID="{D84163F1-BC83-0148-BF13-EF9FF86117AC}" presName="parentText" presStyleLbl="node1" presStyleIdx="0" presStyleCnt="3">
        <dgm:presLayoutVars>
          <dgm:chMax val="0"/>
          <dgm:bulletEnabled val="1"/>
        </dgm:presLayoutVars>
      </dgm:prSet>
      <dgm:spPr/>
    </dgm:pt>
    <dgm:pt modelId="{1653DE21-9CEE-A641-AB8F-1949E445D806}" type="pres">
      <dgm:prSet presAssocID="{62A01E69-AC39-5F48-883F-1EC0648764F7}" presName="spacer" presStyleCnt="0"/>
      <dgm:spPr/>
    </dgm:pt>
    <dgm:pt modelId="{2854DBEB-A248-F841-834A-A46492A349F2}" type="pres">
      <dgm:prSet presAssocID="{8165BCDC-23AE-3C42-AC43-C441E94BC43F}" presName="parentText" presStyleLbl="node1" presStyleIdx="1" presStyleCnt="3" custLinFactY="5027" custLinFactNeighborY="100000">
        <dgm:presLayoutVars>
          <dgm:chMax val="0"/>
          <dgm:bulletEnabled val="1"/>
        </dgm:presLayoutVars>
      </dgm:prSet>
      <dgm:spPr/>
    </dgm:pt>
    <dgm:pt modelId="{1E406EBB-8687-8245-82CB-10C7523D5002}" type="pres">
      <dgm:prSet presAssocID="{C4BBAA16-3350-8B4A-83BC-5E37E34F60DC}" presName="spacer" presStyleCnt="0"/>
      <dgm:spPr/>
    </dgm:pt>
    <dgm:pt modelId="{5027F7C9-C871-6840-8627-5716B076FF0A}" type="pres">
      <dgm:prSet presAssocID="{0972E4B9-DFC4-6043-9206-E166B8E97430}" presName="parentText" presStyleLbl="node1" presStyleIdx="2" presStyleCnt="3" custLinFactY="14009" custLinFactNeighborX="510" custLinFactNeighborY="100000">
        <dgm:presLayoutVars>
          <dgm:chMax val="0"/>
          <dgm:bulletEnabled val="1"/>
        </dgm:presLayoutVars>
      </dgm:prSet>
      <dgm:spPr/>
    </dgm:pt>
  </dgm:ptLst>
  <dgm:cxnLst>
    <dgm:cxn modelId="{E1C6F86F-CE09-1442-816B-C0395EC5885B}" srcId="{3F41B64B-ED06-1346-8F3F-3E70F1546379}" destId="{8165BCDC-23AE-3C42-AC43-C441E94BC43F}" srcOrd="1" destOrd="0" parTransId="{FEE02D7E-2DE9-7D48-A59A-7B8176006B73}" sibTransId="{C4BBAA16-3350-8B4A-83BC-5E37E34F60DC}"/>
    <dgm:cxn modelId="{CED5F876-6CAF-744D-A8BB-C24CCD9FA718}" srcId="{3F41B64B-ED06-1346-8F3F-3E70F1546379}" destId="{D84163F1-BC83-0148-BF13-EF9FF86117AC}" srcOrd="0" destOrd="0" parTransId="{4AFEF87F-65C1-A243-9D36-7FF6583D812D}" sibTransId="{62A01E69-AC39-5F48-883F-1EC0648764F7}"/>
    <dgm:cxn modelId="{2974A199-2C3E-4B47-A965-D7395AB79574}" type="presOf" srcId="{0972E4B9-DFC4-6043-9206-E166B8E97430}" destId="{5027F7C9-C871-6840-8627-5716B076FF0A}" srcOrd="0" destOrd="0" presId="urn:microsoft.com/office/officeart/2005/8/layout/vList2"/>
    <dgm:cxn modelId="{86D780C4-BBD7-BF4E-97A7-F0031DEF2A94}" type="presOf" srcId="{3F41B64B-ED06-1346-8F3F-3E70F1546379}" destId="{8063529A-0AC8-EF40-BFE7-7A9B2D9652C4}" srcOrd="0" destOrd="0" presId="urn:microsoft.com/office/officeart/2005/8/layout/vList2"/>
    <dgm:cxn modelId="{266108C5-0B2B-0947-AF7C-123575045AB2}" type="presOf" srcId="{D84163F1-BC83-0148-BF13-EF9FF86117AC}" destId="{D5ACD6A1-F835-0448-841A-46810E54E928}" srcOrd="0" destOrd="0" presId="urn:microsoft.com/office/officeart/2005/8/layout/vList2"/>
    <dgm:cxn modelId="{A7EDC2C5-DBCA-C046-B848-D1459B36C5ED}" srcId="{3F41B64B-ED06-1346-8F3F-3E70F1546379}" destId="{0972E4B9-DFC4-6043-9206-E166B8E97430}" srcOrd="2" destOrd="0" parTransId="{6535F073-A2D5-1F41-A02A-E4DA63B907C8}" sibTransId="{872E2FB7-B16E-A142-B141-BE0A0C924B70}"/>
    <dgm:cxn modelId="{2626B6D3-6D77-3D4E-AB2C-932AB7D793C2}" type="presOf" srcId="{8165BCDC-23AE-3C42-AC43-C441E94BC43F}" destId="{2854DBEB-A248-F841-834A-A46492A349F2}" srcOrd="0" destOrd="0" presId="urn:microsoft.com/office/officeart/2005/8/layout/vList2"/>
    <dgm:cxn modelId="{47714372-88DF-9F4F-B397-702548A899C4}" type="presParOf" srcId="{8063529A-0AC8-EF40-BFE7-7A9B2D9652C4}" destId="{D5ACD6A1-F835-0448-841A-46810E54E928}" srcOrd="0" destOrd="0" presId="urn:microsoft.com/office/officeart/2005/8/layout/vList2"/>
    <dgm:cxn modelId="{66540D04-50EF-A343-A2A2-F633CBD1FE95}" type="presParOf" srcId="{8063529A-0AC8-EF40-BFE7-7A9B2D9652C4}" destId="{1653DE21-9CEE-A641-AB8F-1949E445D806}" srcOrd="1" destOrd="0" presId="urn:microsoft.com/office/officeart/2005/8/layout/vList2"/>
    <dgm:cxn modelId="{DC1936B0-48EC-E84A-B209-63A3CD9F38D4}" type="presParOf" srcId="{8063529A-0AC8-EF40-BFE7-7A9B2D9652C4}" destId="{2854DBEB-A248-F841-834A-A46492A349F2}" srcOrd="2" destOrd="0" presId="urn:microsoft.com/office/officeart/2005/8/layout/vList2"/>
    <dgm:cxn modelId="{235938CA-EA18-814F-AD2E-2689E422E41A}" type="presParOf" srcId="{8063529A-0AC8-EF40-BFE7-7A9B2D9652C4}" destId="{1E406EBB-8687-8245-82CB-10C7523D5002}" srcOrd="3" destOrd="0" presId="urn:microsoft.com/office/officeart/2005/8/layout/vList2"/>
    <dgm:cxn modelId="{FECC44A5-4F0D-6342-B0B5-43F912AFE595}" type="presParOf" srcId="{8063529A-0AC8-EF40-BFE7-7A9B2D9652C4}" destId="{5027F7C9-C871-6840-8627-5716B076FF0A}" srcOrd="4"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525A3E-7F55-F449-BC2C-62C265F99693}" type="doc">
      <dgm:prSet loTypeId="urn:microsoft.com/office/officeart/2005/8/layout/target3" loCatId="relationship" qsTypeId="urn:microsoft.com/office/officeart/2005/8/quickstyle/simple1" qsCatId="simple" csTypeId="urn:microsoft.com/office/officeart/2005/8/colors/accent1_4" csCatId="accent1" phldr="1"/>
      <dgm:spPr/>
      <dgm:t>
        <a:bodyPr/>
        <a:lstStyle/>
        <a:p>
          <a:endParaRPr lang="es-ES"/>
        </a:p>
      </dgm:t>
    </dgm:pt>
    <dgm:pt modelId="{D6C89034-5D2A-3547-AEEC-57B8A76997FA}">
      <dgm:prSet/>
      <dgm:spPr>
        <a:ln>
          <a:solidFill>
            <a:srgbClr val="00ABA7"/>
          </a:solidFill>
        </a:ln>
      </dgm:spPr>
      <dgm:t>
        <a:bodyPr/>
        <a:lstStyle/>
        <a:p>
          <a:r>
            <a:rPr lang="en-GB" dirty="0" err="1">
              <a:solidFill>
                <a:srgbClr val="152B48"/>
              </a:solidFill>
              <a:latin typeface="Montserrat" pitchFamily="2" charset="77"/>
            </a:rPr>
            <a:t>Presión</a:t>
          </a:r>
          <a:r>
            <a:rPr lang="en-GB" dirty="0">
              <a:solidFill>
                <a:srgbClr val="152B48"/>
              </a:solidFill>
              <a:latin typeface="Montserrat" pitchFamily="2" charset="77"/>
            </a:rPr>
            <a:t> arterial </a:t>
          </a:r>
          <a:r>
            <a:rPr lang="en-GB" dirty="0" err="1">
              <a:solidFill>
                <a:srgbClr val="152B48"/>
              </a:solidFill>
              <a:latin typeface="Montserrat" pitchFamily="2" charset="77"/>
            </a:rPr>
            <a:t>sistólica</a:t>
          </a:r>
          <a:r>
            <a:rPr lang="en-GB" dirty="0">
              <a:solidFill>
                <a:srgbClr val="152B48"/>
              </a:solidFill>
              <a:latin typeface="Montserrat" pitchFamily="2" charset="77"/>
            </a:rPr>
            <a:t> y </a:t>
          </a:r>
          <a:r>
            <a:rPr lang="en-GB" dirty="0" err="1">
              <a:solidFill>
                <a:srgbClr val="152B48"/>
              </a:solidFill>
              <a:latin typeface="Montserrat" pitchFamily="2" charset="77"/>
            </a:rPr>
            <a:t>diastólica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F0EA5C89-FD83-F946-B325-D97782B466BD}" type="parTrans" cxnId="{2F91B0D3-ED99-0943-AA4C-9C82D58A82C7}">
      <dgm:prSet/>
      <dgm:spPr/>
      <dgm:t>
        <a:bodyPr/>
        <a:lstStyle/>
        <a:p>
          <a:endParaRPr lang="es-ES">
            <a:solidFill>
              <a:srgbClr val="152B48"/>
            </a:solidFill>
            <a:latin typeface="Montserrat" pitchFamily="2" charset="77"/>
          </a:endParaRPr>
        </a:p>
      </dgm:t>
    </dgm:pt>
    <dgm:pt modelId="{748D603E-7BDA-9A49-AE16-71B54ECBB6D0}" type="sibTrans" cxnId="{2F91B0D3-ED99-0943-AA4C-9C82D58A82C7}">
      <dgm:prSet/>
      <dgm:spPr/>
      <dgm:t>
        <a:bodyPr/>
        <a:lstStyle/>
        <a:p>
          <a:endParaRPr lang="es-ES">
            <a:solidFill>
              <a:srgbClr val="152B48"/>
            </a:solidFill>
            <a:latin typeface="Montserrat" pitchFamily="2" charset="77"/>
          </a:endParaRPr>
        </a:p>
      </dgm:t>
    </dgm:pt>
    <dgm:pt modelId="{08CCA2BD-A679-4F4D-9BF4-24F5F99CA96D}">
      <dgm:prSet/>
      <dgm:spPr>
        <a:ln>
          <a:solidFill>
            <a:srgbClr val="00ABA7"/>
          </a:solidFill>
        </a:ln>
      </dgm:spPr>
      <dgm:t>
        <a:bodyPr/>
        <a:lstStyle/>
        <a:p>
          <a:r>
            <a:rPr lang="en-GB" dirty="0" err="1">
              <a:solidFill>
                <a:srgbClr val="152B48"/>
              </a:solidFill>
              <a:latin typeface="Montserrat" pitchFamily="2" charset="77"/>
            </a:rPr>
            <a:t>Según</a:t>
          </a:r>
          <a:r>
            <a:rPr lang="en-GB" dirty="0">
              <a:solidFill>
                <a:srgbClr val="152B48"/>
              </a:solidFill>
              <a:latin typeface="Montserrat" pitchFamily="2" charset="77"/>
            </a:rPr>
            <a:t> </a:t>
          </a:r>
          <a:r>
            <a:rPr lang="en-GB" dirty="0" err="1">
              <a:solidFill>
                <a:srgbClr val="152B48"/>
              </a:solidFill>
              <a:latin typeface="Montserrat" pitchFamily="2" charset="77"/>
            </a:rPr>
            <a:t>edad</a:t>
          </a:r>
          <a:r>
            <a:rPr lang="en-GB" dirty="0">
              <a:solidFill>
                <a:srgbClr val="152B48"/>
              </a:solidFill>
              <a:latin typeface="Montserrat" pitchFamily="2" charset="77"/>
            </a:rPr>
            <a:t>,  </a:t>
          </a:r>
          <a:r>
            <a:rPr lang="en-GB" dirty="0" err="1">
              <a:solidFill>
                <a:srgbClr val="152B48"/>
              </a:solidFill>
              <a:latin typeface="Montserrat" pitchFamily="2" charset="77"/>
            </a:rPr>
            <a:t>sexo</a:t>
          </a:r>
          <a:r>
            <a:rPr lang="en-GB" dirty="0">
              <a:solidFill>
                <a:srgbClr val="152B48"/>
              </a:solidFill>
              <a:latin typeface="Montserrat" pitchFamily="2" charset="77"/>
            </a:rPr>
            <a:t> y </a:t>
          </a:r>
          <a:r>
            <a:rPr lang="en-GB" dirty="0" err="1">
              <a:solidFill>
                <a:srgbClr val="152B48"/>
              </a:solidFill>
              <a:latin typeface="Montserrat" pitchFamily="2" charset="77"/>
            </a:rPr>
            <a:t>talla</a:t>
          </a:r>
          <a:r>
            <a:rPr lang="en-GB" dirty="0">
              <a:solidFill>
                <a:srgbClr val="152B48"/>
              </a:solidFill>
              <a:latin typeface="Montserrat" pitchFamily="2" charset="77"/>
            </a:rPr>
            <a:t> (y </a:t>
          </a:r>
          <a:r>
            <a:rPr lang="en-GB" dirty="0" err="1">
              <a:solidFill>
                <a:srgbClr val="152B48"/>
              </a:solidFill>
              <a:latin typeface="Montserrat" pitchFamily="2" charset="77"/>
            </a:rPr>
            <a:t>percentil</a:t>
          </a:r>
          <a:r>
            <a:rPr lang="en-GB" dirty="0">
              <a:solidFill>
                <a:srgbClr val="152B48"/>
              </a:solidFill>
              <a:latin typeface="Montserrat" pitchFamily="2" charset="77"/>
            </a:rPr>
            <a:t> de </a:t>
          </a:r>
          <a:r>
            <a:rPr lang="en-GB" dirty="0" err="1">
              <a:solidFill>
                <a:srgbClr val="152B48"/>
              </a:solidFill>
              <a:latin typeface="Montserrat" pitchFamily="2" charset="77"/>
            </a:rPr>
            <a:t>talla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E3E012FA-68BE-EF4E-A1D5-3BCB730B9261}" type="parTrans" cxnId="{6EAA550A-99B6-E14D-AB56-F13412A6724C}">
      <dgm:prSet/>
      <dgm:spPr/>
      <dgm:t>
        <a:bodyPr/>
        <a:lstStyle/>
        <a:p>
          <a:endParaRPr lang="es-ES">
            <a:solidFill>
              <a:srgbClr val="152B48"/>
            </a:solidFill>
            <a:latin typeface="Montserrat" pitchFamily="2" charset="77"/>
          </a:endParaRPr>
        </a:p>
      </dgm:t>
    </dgm:pt>
    <dgm:pt modelId="{E5A93118-88D2-F54E-99E0-A89E8C975A61}" type="sibTrans" cxnId="{6EAA550A-99B6-E14D-AB56-F13412A6724C}">
      <dgm:prSet/>
      <dgm:spPr/>
      <dgm:t>
        <a:bodyPr/>
        <a:lstStyle/>
        <a:p>
          <a:endParaRPr lang="es-ES">
            <a:solidFill>
              <a:srgbClr val="152B48"/>
            </a:solidFill>
            <a:latin typeface="Montserrat" pitchFamily="2" charset="77"/>
          </a:endParaRPr>
        </a:p>
      </dgm:t>
    </dgm:pt>
    <dgm:pt modelId="{D2CC477D-76C7-224E-ADE7-F673F6573132}">
      <dgm:prSet/>
      <dgm:spPr>
        <a:ln>
          <a:solidFill>
            <a:srgbClr val="00ABA7"/>
          </a:solidFill>
        </a:ln>
      </dgm:spPr>
      <dgm:t>
        <a:bodyPr/>
        <a:lstStyle/>
        <a:p>
          <a:r>
            <a:rPr lang="en-GB" dirty="0">
              <a:solidFill>
                <a:srgbClr val="152B48"/>
              </a:solidFill>
              <a:latin typeface="Montserrat" pitchFamily="2" charset="77"/>
            </a:rPr>
            <a:t>50.000 </a:t>
          </a:r>
          <a:r>
            <a:rPr lang="en-GB" dirty="0" err="1">
              <a:solidFill>
                <a:srgbClr val="152B48"/>
              </a:solidFill>
              <a:latin typeface="Montserrat" pitchFamily="2" charset="77"/>
            </a:rPr>
            <a:t>niños</a:t>
          </a:r>
          <a:r>
            <a:rPr lang="en-GB" dirty="0">
              <a:solidFill>
                <a:srgbClr val="152B48"/>
              </a:solidFill>
              <a:latin typeface="Montserrat" pitchFamily="2" charset="77"/>
            </a:rPr>
            <a:t> y </a:t>
          </a:r>
          <a:r>
            <a:rPr lang="en-GB" dirty="0" err="1">
              <a:solidFill>
                <a:srgbClr val="152B48"/>
              </a:solidFill>
              <a:latin typeface="Montserrat" pitchFamily="2" charset="77"/>
            </a:rPr>
            <a:t>adolescentes</a:t>
          </a:r>
          <a:r>
            <a:rPr lang="en-GB" dirty="0">
              <a:solidFill>
                <a:srgbClr val="152B48"/>
              </a:solidFill>
              <a:latin typeface="Montserrat" pitchFamily="2" charset="77"/>
            </a:rPr>
            <a:t> con peso normal.</a:t>
          </a:r>
          <a:endParaRPr lang="es-CO" dirty="0">
            <a:solidFill>
              <a:srgbClr val="152B48"/>
            </a:solidFill>
            <a:latin typeface="Montserrat" pitchFamily="2" charset="77"/>
          </a:endParaRPr>
        </a:p>
      </dgm:t>
    </dgm:pt>
    <dgm:pt modelId="{316A00C0-96E5-124A-8D14-B3429C02BE8D}" type="parTrans" cxnId="{0A0C3CD0-E648-4C47-8D4E-888DB9DD3D4E}">
      <dgm:prSet/>
      <dgm:spPr/>
      <dgm:t>
        <a:bodyPr/>
        <a:lstStyle/>
        <a:p>
          <a:endParaRPr lang="es-ES">
            <a:solidFill>
              <a:srgbClr val="152B48"/>
            </a:solidFill>
            <a:latin typeface="Montserrat" pitchFamily="2" charset="77"/>
          </a:endParaRPr>
        </a:p>
      </dgm:t>
    </dgm:pt>
    <dgm:pt modelId="{E0426119-3DA9-6D41-9EE8-D1AD187AE769}" type="sibTrans" cxnId="{0A0C3CD0-E648-4C47-8D4E-888DB9DD3D4E}">
      <dgm:prSet/>
      <dgm:spPr/>
      <dgm:t>
        <a:bodyPr/>
        <a:lstStyle/>
        <a:p>
          <a:endParaRPr lang="es-ES">
            <a:solidFill>
              <a:srgbClr val="152B48"/>
            </a:solidFill>
            <a:latin typeface="Montserrat" pitchFamily="2" charset="77"/>
          </a:endParaRPr>
        </a:p>
      </dgm:t>
    </dgm:pt>
    <dgm:pt modelId="{672D6CD0-7320-6049-AFF5-7E5B4DD16198}">
      <dgm:prSet/>
      <dgm:spPr>
        <a:ln>
          <a:solidFill>
            <a:srgbClr val="00ABA7"/>
          </a:solidFill>
        </a:ln>
      </dgm:spPr>
      <dgm:t>
        <a:bodyPr/>
        <a:lstStyle/>
        <a:p>
          <a:r>
            <a:rPr lang="en-GB" dirty="0" err="1">
              <a:solidFill>
                <a:srgbClr val="152B48"/>
              </a:solidFill>
              <a:latin typeface="Montserrat" pitchFamily="2" charset="77"/>
            </a:rPr>
            <a:t>Medición</a:t>
          </a:r>
          <a:r>
            <a:rPr lang="en-GB" dirty="0">
              <a:solidFill>
                <a:srgbClr val="152B48"/>
              </a:solidFill>
              <a:latin typeface="Montserrat" pitchFamily="2" charset="77"/>
            </a:rPr>
            <a:t> </a:t>
          </a:r>
          <a:r>
            <a:rPr lang="en-GB" dirty="0" err="1">
              <a:solidFill>
                <a:srgbClr val="152B48"/>
              </a:solidFill>
              <a:latin typeface="Montserrat" pitchFamily="2" charset="77"/>
            </a:rPr>
            <a:t>auscultatoria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C66B86F4-AF5A-574C-831B-8AD48D6502E8}" type="parTrans" cxnId="{A9A7644E-85EA-B248-8900-5DB8B2BA3C30}">
      <dgm:prSet/>
      <dgm:spPr/>
      <dgm:t>
        <a:bodyPr/>
        <a:lstStyle/>
        <a:p>
          <a:endParaRPr lang="es-ES">
            <a:solidFill>
              <a:srgbClr val="152B48"/>
            </a:solidFill>
            <a:latin typeface="Montserrat" pitchFamily="2" charset="77"/>
          </a:endParaRPr>
        </a:p>
      </dgm:t>
    </dgm:pt>
    <dgm:pt modelId="{7D856E40-3729-8C45-B454-321FC2C1E0D5}" type="sibTrans" cxnId="{A9A7644E-85EA-B248-8900-5DB8B2BA3C30}">
      <dgm:prSet/>
      <dgm:spPr/>
      <dgm:t>
        <a:bodyPr/>
        <a:lstStyle/>
        <a:p>
          <a:endParaRPr lang="es-ES">
            <a:solidFill>
              <a:srgbClr val="152B48"/>
            </a:solidFill>
            <a:latin typeface="Montserrat" pitchFamily="2" charset="77"/>
          </a:endParaRPr>
        </a:p>
      </dgm:t>
    </dgm:pt>
    <dgm:pt modelId="{BDBD0827-2CB2-EA41-BD0D-CC02357B600C}" type="pres">
      <dgm:prSet presAssocID="{B7525A3E-7F55-F449-BC2C-62C265F99693}" presName="Name0" presStyleCnt="0">
        <dgm:presLayoutVars>
          <dgm:chMax val="7"/>
          <dgm:dir/>
          <dgm:animLvl val="lvl"/>
          <dgm:resizeHandles val="exact"/>
        </dgm:presLayoutVars>
      </dgm:prSet>
      <dgm:spPr/>
    </dgm:pt>
    <dgm:pt modelId="{865B6659-7E4D-E746-BAFF-1739EDC7D1BA}" type="pres">
      <dgm:prSet presAssocID="{D6C89034-5D2A-3547-AEEC-57B8A76997FA}" presName="circle1" presStyleLbl="node1" presStyleIdx="0" presStyleCnt="4"/>
      <dgm:spPr>
        <a:solidFill>
          <a:srgbClr val="152B48"/>
        </a:solidFill>
      </dgm:spPr>
    </dgm:pt>
    <dgm:pt modelId="{C7C48F66-59DA-F64B-9728-760559798650}" type="pres">
      <dgm:prSet presAssocID="{D6C89034-5D2A-3547-AEEC-57B8A76997FA}" presName="space" presStyleCnt="0"/>
      <dgm:spPr/>
    </dgm:pt>
    <dgm:pt modelId="{0B59021F-C3AD-F74A-B616-0C904F36D68E}" type="pres">
      <dgm:prSet presAssocID="{D6C89034-5D2A-3547-AEEC-57B8A76997FA}" presName="rect1" presStyleLbl="alignAcc1" presStyleIdx="0" presStyleCnt="4"/>
      <dgm:spPr/>
    </dgm:pt>
    <dgm:pt modelId="{C90E1F78-BA76-6A47-B587-6BE93F259EF4}" type="pres">
      <dgm:prSet presAssocID="{08CCA2BD-A679-4F4D-9BF4-24F5F99CA96D}" presName="vertSpace2" presStyleLbl="node1" presStyleIdx="0" presStyleCnt="4"/>
      <dgm:spPr/>
    </dgm:pt>
    <dgm:pt modelId="{4033A9BB-7865-4640-8E26-E8C9BAF38772}" type="pres">
      <dgm:prSet presAssocID="{08CCA2BD-A679-4F4D-9BF4-24F5F99CA96D}" presName="circle2" presStyleLbl="node1" presStyleIdx="1" presStyleCnt="4"/>
      <dgm:spPr>
        <a:solidFill>
          <a:srgbClr val="152B48"/>
        </a:solidFill>
      </dgm:spPr>
    </dgm:pt>
    <dgm:pt modelId="{302856A9-C2A5-BC41-B18A-AAFAB38B61AF}" type="pres">
      <dgm:prSet presAssocID="{08CCA2BD-A679-4F4D-9BF4-24F5F99CA96D}" presName="rect2" presStyleLbl="alignAcc1" presStyleIdx="1" presStyleCnt="4"/>
      <dgm:spPr/>
    </dgm:pt>
    <dgm:pt modelId="{8C925A96-0F0C-4042-AC6E-E4BD29297AA1}" type="pres">
      <dgm:prSet presAssocID="{D2CC477D-76C7-224E-ADE7-F673F6573132}" presName="vertSpace3" presStyleLbl="node1" presStyleIdx="1" presStyleCnt="4"/>
      <dgm:spPr/>
    </dgm:pt>
    <dgm:pt modelId="{E5A86D55-BFC0-7046-AF01-3632BCC42732}" type="pres">
      <dgm:prSet presAssocID="{D2CC477D-76C7-224E-ADE7-F673F6573132}" presName="circle3" presStyleLbl="node1" presStyleIdx="2" presStyleCnt="4"/>
      <dgm:spPr>
        <a:solidFill>
          <a:srgbClr val="152B48"/>
        </a:solidFill>
      </dgm:spPr>
    </dgm:pt>
    <dgm:pt modelId="{42A8419B-4083-FD49-8B8A-DD0EC57A44D7}" type="pres">
      <dgm:prSet presAssocID="{D2CC477D-76C7-224E-ADE7-F673F6573132}" presName="rect3" presStyleLbl="alignAcc1" presStyleIdx="2" presStyleCnt="4"/>
      <dgm:spPr/>
    </dgm:pt>
    <dgm:pt modelId="{AE92FF63-D1D6-7943-AED0-B261212C127E}" type="pres">
      <dgm:prSet presAssocID="{672D6CD0-7320-6049-AFF5-7E5B4DD16198}" presName="vertSpace4" presStyleLbl="node1" presStyleIdx="2" presStyleCnt="4"/>
      <dgm:spPr/>
    </dgm:pt>
    <dgm:pt modelId="{FA753C14-C801-AC47-86B6-2B39336ACBD8}" type="pres">
      <dgm:prSet presAssocID="{672D6CD0-7320-6049-AFF5-7E5B4DD16198}" presName="circle4" presStyleLbl="node1" presStyleIdx="3" presStyleCnt="4"/>
      <dgm:spPr>
        <a:solidFill>
          <a:srgbClr val="152B48"/>
        </a:solidFill>
      </dgm:spPr>
    </dgm:pt>
    <dgm:pt modelId="{823F4B7F-7686-0944-A4BC-BDCFFB7D69B2}" type="pres">
      <dgm:prSet presAssocID="{672D6CD0-7320-6049-AFF5-7E5B4DD16198}" presName="rect4" presStyleLbl="alignAcc1" presStyleIdx="3" presStyleCnt="4"/>
      <dgm:spPr/>
    </dgm:pt>
    <dgm:pt modelId="{B0C94BAB-A1A1-264A-BBE1-008C03759E2C}" type="pres">
      <dgm:prSet presAssocID="{D6C89034-5D2A-3547-AEEC-57B8A76997FA}" presName="rect1ParTxNoCh" presStyleLbl="alignAcc1" presStyleIdx="3" presStyleCnt="4">
        <dgm:presLayoutVars>
          <dgm:chMax val="1"/>
          <dgm:bulletEnabled val="1"/>
        </dgm:presLayoutVars>
      </dgm:prSet>
      <dgm:spPr/>
    </dgm:pt>
    <dgm:pt modelId="{723C41D2-4F95-814F-AA12-9F02CE300A92}" type="pres">
      <dgm:prSet presAssocID="{08CCA2BD-A679-4F4D-9BF4-24F5F99CA96D}" presName="rect2ParTxNoCh" presStyleLbl="alignAcc1" presStyleIdx="3" presStyleCnt="4">
        <dgm:presLayoutVars>
          <dgm:chMax val="1"/>
          <dgm:bulletEnabled val="1"/>
        </dgm:presLayoutVars>
      </dgm:prSet>
      <dgm:spPr/>
    </dgm:pt>
    <dgm:pt modelId="{0937CE08-E965-A34F-8870-38F8E8193E44}" type="pres">
      <dgm:prSet presAssocID="{D2CC477D-76C7-224E-ADE7-F673F6573132}" presName="rect3ParTxNoCh" presStyleLbl="alignAcc1" presStyleIdx="3" presStyleCnt="4">
        <dgm:presLayoutVars>
          <dgm:chMax val="1"/>
          <dgm:bulletEnabled val="1"/>
        </dgm:presLayoutVars>
      </dgm:prSet>
      <dgm:spPr/>
    </dgm:pt>
    <dgm:pt modelId="{0BD93348-B4A5-9448-8795-981757758B57}" type="pres">
      <dgm:prSet presAssocID="{672D6CD0-7320-6049-AFF5-7E5B4DD16198}" presName="rect4ParTxNoCh" presStyleLbl="alignAcc1" presStyleIdx="3" presStyleCnt="4">
        <dgm:presLayoutVars>
          <dgm:chMax val="1"/>
          <dgm:bulletEnabled val="1"/>
        </dgm:presLayoutVars>
      </dgm:prSet>
      <dgm:spPr/>
    </dgm:pt>
  </dgm:ptLst>
  <dgm:cxnLst>
    <dgm:cxn modelId="{6EAA550A-99B6-E14D-AB56-F13412A6724C}" srcId="{B7525A3E-7F55-F449-BC2C-62C265F99693}" destId="{08CCA2BD-A679-4F4D-9BF4-24F5F99CA96D}" srcOrd="1" destOrd="0" parTransId="{E3E012FA-68BE-EF4E-A1D5-3BCB730B9261}" sibTransId="{E5A93118-88D2-F54E-99E0-A89E8C975A61}"/>
    <dgm:cxn modelId="{B9A4A51E-E98D-4245-BEE3-3824408A8673}" type="presOf" srcId="{672D6CD0-7320-6049-AFF5-7E5B4DD16198}" destId="{0BD93348-B4A5-9448-8795-981757758B57}" srcOrd="1" destOrd="0" presId="urn:microsoft.com/office/officeart/2005/8/layout/target3"/>
    <dgm:cxn modelId="{AB3D5143-BF20-794D-85B1-FE2975F4DF43}" type="presOf" srcId="{08CCA2BD-A679-4F4D-9BF4-24F5F99CA96D}" destId="{302856A9-C2A5-BC41-B18A-AAFAB38B61AF}" srcOrd="0" destOrd="0" presId="urn:microsoft.com/office/officeart/2005/8/layout/target3"/>
    <dgm:cxn modelId="{364B056A-29F8-B742-A05C-B9F6AB4338EE}" type="presOf" srcId="{D6C89034-5D2A-3547-AEEC-57B8A76997FA}" destId="{0B59021F-C3AD-F74A-B616-0C904F36D68E}" srcOrd="0" destOrd="0" presId="urn:microsoft.com/office/officeart/2005/8/layout/target3"/>
    <dgm:cxn modelId="{A9A7644E-85EA-B248-8900-5DB8B2BA3C30}" srcId="{B7525A3E-7F55-F449-BC2C-62C265F99693}" destId="{672D6CD0-7320-6049-AFF5-7E5B4DD16198}" srcOrd="3" destOrd="0" parTransId="{C66B86F4-AF5A-574C-831B-8AD48D6502E8}" sibTransId="{7D856E40-3729-8C45-B454-321FC2C1E0D5}"/>
    <dgm:cxn modelId="{AA3C9675-0227-C748-AD28-AA97F004677D}" type="presOf" srcId="{D6C89034-5D2A-3547-AEEC-57B8A76997FA}" destId="{B0C94BAB-A1A1-264A-BBE1-008C03759E2C}" srcOrd="1" destOrd="0" presId="urn:microsoft.com/office/officeart/2005/8/layout/target3"/>
    <dgm:cxn modelId="{0A0C3CD0-E648-4C47-8D4E-888DB9DD3D4E}" srcId="{B7525A3E-7F55-F449-BC2C-62C265F99693}" destId="{D2CC477D-76C7-224E-ADE7-F673F6573132}" srcOrd="2" destOrd="0" parTransId="{316A00C0-96E5-124A-8D14-B3429C02BE8D}" sibTransId="{E0426119-3DA9-6D41-9EE8-D1AD187AE769}"/>
    <dgm:cxn modelId="{3DCF41D0-3628-3E47-BD09-273680AE8B59}" type="presOf" srcId="{08CCA2BD-A679-4F4D-9BF4-24F5F99CA96D}" destId="{723C41D2-4F95-814F-AA12-9F02CE300A92}" srcOrd="1" destOrd="0" presId="urn:microsoft.com/office/officeart/2005/8/layout/target3"/>
    <dgm:cxn modelId="{2F91B0D3-ED99-0943-AA4C-9C82D58A82C7}" srcId="{B7525A3E-7F55-F449-BC2C-62C265F99693}" destId="{D6C89034-5D2A-3547-AEEC-57B8A76997FA}" srcOrd="0" destOrd="0" parTransId="{F0EA5C89-FD83-F946-B325-D97782B466BD}" sibTransId="{748D603E-7BDA-9A49-AE16-71B54ECBB6D0}"/>
    <dgm:cxn modelId="{0A17AEE3-A25B-7145-B2D8-1DA7B611AD1C}" type="presOf" srcId="{D2CC477D-76C7-224E-ADE7-F673F6573132}" destId="{0937CE08-E965-A34F-8870-38F8E8193E44}" srcOrd="1" destOrd="0" presId="urn:microsoft.com/office/officeart/2005/8/layout/target3"/>
    <dgm:cxn modelId="{C9C741E5-193D-2E4E-8B8D-79D51A16FED3}" type="presOf" srcId="{B7525A3E-7F55-F449-BC2C-62C265F99693}" destId="{BDBD0827-2CB2-EA41-BD0D-CC02357B600C}" srcOrd="0" destOrd="0" presId="urn:microsoft.com/office/officeart/2005/8/layout/target3"/>
    <dgm:cxn modelId="{1BFA06F5-58FA-6841-A709-F94A5C817655}" type="presOf" srcId="{D2CC477D-76C7-224E-ADE7-F673F6573132}" destId="{42A8419B-4083-FD49-8B8A-DD0EC57A44D7}" srcOrd="0" destOrd="0" presId="urn:microsoft.com/office/officeart/2005/8/layout/target3"/>
    <dgm:cxn modelId="{E3F9F6F5-EA54-E042-A831-4CD5F1F5F0D4}" type="presOf" srcId="{672D6CD0-7320-6049-AFF5-7E5B4DD16198}" destId="{823F4B7F-7686-0944-A4BC-BDCFFB7D69B2}" srcOrd="0" destOrd="0" presId="urn:microsoft.com/office/officeart/2005/8/layout/target3"/>
    <dgm:cxn modelId="{D09DEAEC-4B98-824C-B6E7-80070B4E49E4}" type="presParOf" srcId="{BDBD0827-2CB2-EA41-BD0D-CC02357B600C}" destId="{865B6659-7E4D-E746-BAFF-1739EDC7D1BA}" srcOrd="0" destOrd="0" presId="urn:microsoft.com/office/officeart/2005/8/layout/target3"/>
    <dgm:cxn modelId="{A59BBDCD-32FC-574F-8CB2-7836A384755C}" type="presParOf" srcId="{BDBD0827-2CB2-EA41-BD0D-CC02357B600C}" destId="{C7C48F66-59DA-F64B-9728-760559798650}" srcOrd="1" destOrd="0" presId="urn:microsoft.com/office/officeart/2005/8/layout/target3"/>
    <dgm:cxn modelId="{11C2E2EA-4DF6-3F46-8050-9E26457819DE}" type="presParOf" srcId="{BDBD0827-2CB2-EA41-BD0D-CC02357B600C}" destId="{0B59021F-C3AD-F74A-B616-0C904F36D68E}" srcOrd="2" destOrd="0" presId="urn:microsoft.com/office/officeart/2005/8/layout/target3"/>
    <dgm:cxn modelId="{2BF2BB2F-00F0-9D4B-B8DE-EA83C4F374E9}" type="presParOf" srcId="{BDBD0827-2CB2-EA41-BD0D-CC02357B600C}" destId="{C90E1F78-BA76-6A47-B587-6BE93F259EF4}" srcOrd="3" destOrd="0" presId="urn:microsoft.com/office/officeart/2005/8/layout/target3"/>
    <dgm:cxn modelId="{26CDE44A-9ADE-D946-8340-0F963DABD2B3}" type="presParOf" srcId="{BDBD0827-2CB2-EA41-BD0D-CC02357B600C}" destId="{4033A9BB-7865-4640-8E26-E8C9BAF38772}" srcOrd="4" destOrd="0" presId="urn:microsoft.com/office/officeart/2005/8/layout/target3"/>
    <dgm:cxn modelId="{A62306B6-4654-644E-856C-EAA1C81B105E}" type="presParOf" srcId="{BDBD0827-2CB2-EA41-BD0D-CC02357B600C}" destId="{302856A9-C2A5-BC41-B18A-AAFAB38B61AF}" srcOrd="5" destOrd="0" presId="urn:microsoft.com/office/officeart/2005/8/layout/target3"/>
    <dgm:cxn modelId="{B6A064BE-354C-2845-A303-BEADBE174C86}" type="presParOf" srcId="{BDBD0827-2CB2-EA41-BD0D-CC02357B600C}" destId="{8C925A96-0F0C-4042-AC6E-E4BD29297AA1}" srcOrd="6" destOrd="0" presId="urn:microsoft.com/office/officeart/2005/8/layout/target3"/>
    <dgm:cxn modelId="{5C70E449-06F3-8042-B0DD-43D1F5E056DC}" type="presParOf" srcId="{BDBD0827-2CB2-EA41-BD0D-CC02357B600C}" destId="{E5A86D55-BFC0-7046-AF01-3632BCC42732}" srcOrd="7" destOrd="0" presId="urn:microsoft.com/office/officeart/2005/8/layout/target3"/>
    <dgm:cxn modelId="{BCFF628A-1C57-A04E-8FF3-D96A81E6E271}" type="presParOf" srcId="{BDBD0827-2CB2-EA41-BD0D-CC02357B600C}" destId="{42A8419B-4083-FD49-8B8A-DD0EC57A44D7}" srcOrd="8" destOrd="0" presId="urn:microsoft.com/office/officeart/2005/8/layout/target3"/>
    <dgm:cxn modelId="{73EC14E8-DD6E-684E-BEE8-306DC43C4632}" type="presParOf" srcId="{BDBD0827-2CB2-EA41-BD0D-CC02357B600C}" destId="{AE92FF63-D1D6-7943-AED0-B261212C127E}" srcOrd="9" destOrd="0" presId="urn:microsoft.com/office/officeart/2005/8/layout/target3"/>
    <dgm:cxn modelId="{C362590C-F788-4248-A116-42D4D46712B7}" type="presParOf" srcId="{BDBD0827-2CB2-EA41-BD0D-CC02357B600C}" destId="{FA753C14-C801-AC47-86B6-2B39336ACBD8}" srcOrd="10" destOrd="0" presId="urn:microsoft.com/office/officeart/2005/8/layout/target3"/>
    <dgm:cxn modelId="{5701F915-054E-494E-B738-C5AD21F48F55}" type="presParOf" srcId="{BDBD0827-2CB2-EA41-BD0D-CC02357B600C}" destId="{823F4B7F-7686-0944-A4BC-BDCFFB7D69B2}" srcOrd="11" destOrd="0" presId="urn:microsoft.com/office/officeart/2005/8/layout/target3"/>
    <dgm:cxn modelId="{C3F0D122-9226-4F48-A939-0CC1D3AB7F1C}" type="presParOf" srcId="{BDBD0827-2CB2-EA41-BD0D-CC02357B600C}" destId="{B0C94BAB-A1A1-264A-BBE1-008C03759E2C}" srcOrd="12" destOrd="0" presId="urn:microsoft.com/office/officeart/2005/8/layout/target3"/>
    <dgm:cxn modelId="{B40D32D7-248C-AC43-9182-E0EC09D60542}" type="presParOf" srcId="{BDBD0827-2CB2-EA41-BD0D-CC02357B600C}" destId="{723C41D2-4F95-814F-AA12-9F02CE300A92}" srcOrd="13" destOrd="0" presId="urn:microsoft.com/office/officeart/2005/8/layout/target3"/>
    <dgm:cxn modelId="{AA50E41C-DF3C-A447-84F8-444F6A416A4D}" type="presParOf" srcId="{BDBD0827-2CB2-EA41-BD0D-CC02357B600C}" destId="{0937CE08-E965-A34F-8870-38F8E8193E44}" srcOrd="14" destOrd="0" presId="urn:microsoft.com/office/officeart/2005/8/layout/target3"/>
    <dgm:cxn modelId="{E15AB6BD-727D-6343-8423-19BD82219B57}" type="presParOf" srcId="{BDBD0827-2CB2-EA41-BD0D-CC02357B600C}" destId="{0BD93348-B4A5-9448-8795-981757758B57}"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FBFAC3-91B0-9945-8138-7541589490B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4D526F1F-5599-9D47-A354-5333B9A18E0F}">
      <dgm:prSet custT="1"/>
      <dgm:spPr/>
      <dgm:t>
        <a:bodyPr/>
        <a:lstStyle/>
        <a:p>
          <a:r>
            <a:rPr lang="en-GB" sz="2800" dirty="0">
              <a:solidFill>
                <a:srgbClr val="152B48"/>
              </a:solidFill>
              <a:latin typeface="Montserrat" pitchFamily="2" charset="77"/>
            </a:rPr>
            <a:t>Se </a:t>
          </a:r>
          <a:r>
            <a:rPr lang="en-GB" sz="2800" dirty="0" err="1">
              <a:solidFill>
                <a:srgbClr val="152B48"/>
              </a:solidFill>
              <a:latin typeface="Montserrat" pitchFamily="2" charset="77"/>
            </a:rPr>
            <a:t>pueden</a:t>
          </a:r>
          <a:r>
            <a:rPr lang="en-GB" sz="2800" dirty="0">
              <a:solidFill>
                <a:srgbClr val="152B48"/>
              </a:solidFill>
              <a:latin typeface="Montserrat" pitchFamily="2" charset="77"/>
            </a:rPr>
            <a:t> usar </a:t>
          </a:r>
          <a:r>
            <a:rPr lang="en-GB" sz="2800" dirty="0" err="1">
              <a:solidFill>
                <a:srgbClr val="152B48"/>
              </a:solidFill>
              <a:latin typeface="Montserrat" pitchFamily="2" charset="77"/>
            </a:rPr>
            <a:t>tensiómetro</a:t>
          </a:r>
          <a:r>
            <a:rPr lang="en-GB" sz="2800" dirty="0">
              <a:solidFill>
                <a:srgbClr val="152B48"/>
              </a:solidFill>
              <a:latin typeface="Montserrat" pitchFamily="2" charset="77"/>
            </a:rPr>
            <a:t> manual o monitor </a:t>
          </a:r>
          <a:r>
            <a:rPr lang="en-GB" sz="2800" dirty="0" err="1">
              <a:solidFill>
                <a:srgbClr val="152B48"/>
              </a:solidFill>
              <a:latin typeface="Montserrat" pitchFamily="2" charset="77"/>
            </a:rPr>
            <a:t>si</a:t>
          </a:r>
          <a:r>
            <a:rPr lang="en-GB" sz="2800" dirty="0">
              <a:solidFill>
                <a:srgbClr val="152B48"/>
              </a:solidFill>
              <a:latin typeface="Montserrat" pitchFamily="2" charset="77"/>
            </a:rPr>
            <a:t> </a:t>
          </a:r>
          <a:r>
            <a:rPr lang="en-GB" sz="2800" dirty="0" err="1">
              <a:solidFill>
                <a:srgbClr val="152B48"/>
              </a:solidFill>
              <a:latin typeface="Montserrat" pitchFamily="2" charset="77"/>
            </a:rPr>
            <a:t>está</a:t>
          </a:r>
          <a:r>
            <a:rPr lang="en-GB" sz="2800" dirty="0">
              <a:solidFill>
                <a:srgbClr val="152B48"/>
              </a:solidFill>
              <a:latin typeface="Montserrat" pitchFamily="2" charset="77"/>
            </a:rPr>
            <a:t> </a:t>
          </a:r>
          <a:r>
            <a:rPr lang="en-GB" sz="2800" dirty="0" err="1">
              <a:solidFill>
                <a:srgbClr val="152B48"/>
              </a:solidFill>
              <a:latin typeface="Montserrat" pitchFamily="2" charset="77"/>
            </a:rPr>
            <a:t>validado</a:t>
          </a:r>
          <a:r>
            <a:rPr lang="en-GB" sz="2800" dirty="0">
              <a:solidFill>
                <a:srgbClr val="152B48"/>
              </a:solidFill>
              <a:latin typeface="Montserrat" pitchFamily="2" charset="77"/>
            </a:rPr>
            <a:t> para  </a:t>
          </a:r>
          <a:r>
            <a:rPr lang="en-GB" sz="2800" dirty="0" err="1">
              <a:solidFill>
                <a:srgbClr val="152B48"/>
              </a:solidFill>
              <a:latin typeface="Montserrat" pitchFamily="2" charset="77"/>
            </a:rPr>
            <a:t>pacientes</a:t>
          </a:r>
          <a:r>
            <a:rPr lang="en-GB" sz="2800" dirty="0">
              <a:solidFill>
                <a:srgbClr val="152B48"/>
              </a:solidFill>
              <a:latin typeface="Montserrat" pitchFamily="2" charset="77"/>
            </a:rPr>
            <a:t> </a:t>
          </a:r>
          <a:r>
            <a:rPr lang="en-GB" sz="2800" dirty="0" err="1">
              <a:solidFill>
                <a:srgbClr val="152B48"/>
              </a:solidFill>
              <a:latin typeface="Montserrat" pitchFamily="2" charset="77"/>
            </a:rPr>
            <a:t>pediátricos</a:t>
          </a:r>
          <a:r>
            <a:rPr lang="en-GB" sz="2800" dirty="0">
              <a:solidFill>
                <a:srgbClr val="152B48"/>
              </a:solidFill>
              <a:latin typeface="Montserrat" pitchFamily="2" charset="77"/>
            </a:rPr>
            <a:t>.</a:t>
          </a:r>
          <a:endParaRPr lang="es-CO" sz="2800" dirty="0">
            <a:solidFill>
              <a:srgbClr val="152B48"/>
            </a:solidFill>
            <a:latin typeface="Montserrat" pitchFamily="2" charset="77"/>
          </a:endParaRPr>
        </a:p>
      </dgm:t>
    </dgm:pt>
    <dgm:pt modelId="{979524CC-B663-CC4B-90B1-1AB6C00331D4}" type="parTrans" cxnId="{2135E286-C53B-D240-B740-C00FC44F4387}">
      <dgm:prSet/>
      <dgm:spPr/>
      <dgm:t>
        <a:bodyPr/>
        <a:lstStyle/>
        <a:p>
          <a:endParaRPr lang="es-ES" sz="2800">
            <a:solidFill>
              <a:srgbClr val="152B48"/>
            </a:solidFill>
            <a:latin typeface="Montserrat" pitchFamily="2" charset="77"/>
          </a:endParaRPr>
        </a:p>
      </dgm:t>
    </dgm:pt>
    <dgm:pt modelId="{25811E65-0535-9A49-948A-B6A3DF4D38E1}" type="sibTrans" cxnId="{2135E286-C53B-D240-B740-C00FC44F4387}">
      <dgm:prSet/>
      <dgm:spPr/>
      <dgm:t>
        <a:bodyPr/>
        <a:lstStyle/>
        <a:p>
          <a:endParaRPr lang="es-ES" sz="2800">
            <a:solidFill>
              <a:srgbClr val="152B48"/>
            </a:solidFill>
            <a:latin typeface="Montserrat" pitchFamily="2" charset="77"/>
          </a:endParaRPr>
        </a:p>
      </dgm:t>
    </dgm:pt>
    <dgm:pt modelId="{78E67A8B-257A-A64F-95B3-86CB0A69EC9C}">
      <dgm:prSet custT="1"/>
      <dgm:spPr/>
      <dgm:t>
        <a:bodyPr/>
        <a:lstStyle/>
        <a:p>
          <a:r>
            <a:rPr lang="en-GB" sz="2800" dirty="0">
              <a:solidFill>
                <a:srgbClr val="152B48"/>
              </a:solidFill>
              <a:latin typeface="Montserrat" pitchFamily="2" charset="77"/>
            </a:rPr>
            <a:t>Si la </a:t>
          </a:r>
          <a:r>
            <a:rPr lang="en-GB" sz="2800" dirty="0" err="1">
              <a:solidFill>
                <a:srgbClr val="152B48"/>
              </a:solidFill>
              <a:latin typeface="Montserrat" pitchFamily="2" charset="77"/>
            </a:rPr>
            <a:t>primera</a:t>
          </a:r>
          <a:r>
            <a:rPr lang="en-GB" sz="2800" dirty="0">
              <a:solidFill>
                <a:srgbClr val="152B48"/>
              </a:solidFill>
              <a:latin typeface="Montserrat" pitchFamily="2" charset="77"/>
            </a:rPr>
            <a:t> </a:t>
          </a:r>
          <a:r>
            <a:rPr lang="en-GB" sz="2800" dirty="0" err="1">
              <a:solidFill>
                <a:srgbClr val="152B48"/>
              </a:solidFill>
              <a:latin typeface="Montserrat" pitchFamily="2" charset="77"/>
            </a:rPr>
            <a:t>medición</a:t>
          </a:r>
          <a:r>
            <a:rPr lang="en-GB" sz="2800" dirty="0">
              <a:solidFill>
                <a:srgbClr val="152B48"/>
              </a:solidFill>
              <a:latin typeface="Montserrat" pitchFamily="2" charset="77"/>
            </a:rPr>
            <a:t> es &gt;P90  de </a:t>
          </a:r>
          <a:r>
            <a:rPr lang="en-GB" sz="2800" dirty="0" err="1">
              <a:solidFill>
                <a:srgbClr val="152B48"/>
              </a:solidFill>
              <a:latin typeface="Montserrat" pitchFamily="2" charset="77"/>
            </a:rPr>
            <a:t>deben</a:t>
          </a:r>
          <a:r>
            <a:rPr lang="en-GB" sz="2800" dirty="0">
              <a:solidFill>
                <a:srgbClr val="152B48"/>
              </a:solidFill>
              <a:latin typeface="Montserrat" pitchFamily="2" charset="77"/>
            </a:rPr>
            <a:t> </a:t>
          </a:r>
          <a:r>
            <a:rPr lang="en-GB" sz="2800" dirty="0" err="1">
              <a:solidFill>
                <a:srgbClr val="152B48"/>
              </a:solidFill>
              <a:latin typeface="Montserrat" pitchFamily="2" charset="77"/>
            </a:rPr>
            <a:t>hacer</a:t>
          </a:r>
          <a:r>
            <a:rPr lang="en-GB" sz="2800" dirty="0">
              <a:solidFill>
                <a:srgbClr val="152B48"/>
              </a:solidFill>
              <a:latin typeface="Montserrat" pitchFamily="2" charset="77"/>
            </a:rPr>
            <a:t> </a:t>
          </a:r>
          <a:r>
            <a:rPr lang="en-GB" sz="2800" dirty="0" err="1">
              <a:solidFill>
                <a:srgbClr val="152B48"/>
              </a:solidFill>
              <a:latin typeface="Montserrat" pitchFamily="2" charset="77"/>
            </a:rPr>
            <a:t>otras</a:t>
          </a:r>
          <a:r>
            <a:rPr lang="en-GB" sz="2800" dirty="0">
              <a:solidFill>
                <a:srgbClr val="152B48"/>
              </a:solidFill>
              <a:latin typeface="Montserrat" pitchFamily="2" charset="77"/>
            </a:rPr>
            <a:t> 2 </a:t>
          </a:r>
          <a:r>
            <a:rPr lang="en-GB" sz="2800" dirty="0" err="1">
              <a:solidFill>
                <a:srgbClr val="152B48"/>
              </a:solidFill>
              <a:latin typeface="Montserrat" pitchFamily="2" charset="77"/>
            </a:rPr>
            <a:t>mediciones</a:t>
          </a:r>
          <a:r>
            <a:rPr lang="en-GB" sz="2800" dirty="0">
              <a:solidFill>
                <a:srgbClr val="152B48"/>
              </a:solidFill>
              <a:latin typeface="Montserrat" pitchFamily="2" charset="77"/>
            </a:rPr>
            <a:t> y </a:t>
          </a:r>
          <a:r>
            <a:rPr lang="en-GB" sz="2800" dirty="0" err="1">
              <a:solidFill>
                <a:srgbClr val="152B48"/>
              </a:solidFill>
              <a:latin typeface="Montserrat" pitchFamily="2" charset="77"/>
            </a:rPr>
            <a:t>promediarlas</a:t>
          </a:r>
          <a:r>
            <a:rPr lang="en-GB" sz="2800" dirty="0">
              <a:solidFill>
                <a:srgbClr val="152B48"/>
              </a:solidFill>
              <a:latin typeface="Montserrat" pitchFamily="2" charset="77"/>
            </a:rPr>
            <a:t>.</a:t>
          </a:r>
          <a:endParaRPr lang="es-CO" sz="2800" dirty="0">
            <a:solidFill>
              <a:srgbClr val="152B48"/>
            </a:solidFill>
            <a:latin typeface="Montserrat" pitchFamily="2" charset="77"/>
          </a:endParaRPr>
        </a:p>
      </dgm:t>
    </dgm:pt>
    <dgm:pt modelId="{998F4836-649B-6C4B-A5C9-DAEF78C701F2}" type="parTrans" cxnId="{11A8C467-99B5-214E-A0D6-3C0E2D11D2CE}">
      <dgm:prSet/>
      <dgm:spPr/>
      <dgm:t>
        <a:bodyPr/>
        <a:lstStyle/>
        <a:p>
          <a:endParaRPr lang="es-ES" sz="2800">
            <a:solidFill>
              <a:srgbClr val="152B48"/>
            </a:solidFill>
            <a:latin typeface="Montserrat" pitchFamily="2" charset="77"/>
          </a:endParaRPr>
        </a:p>
      </dgm:t>
    </dgm:pt>
    <dgm:pt modelId="{0482CCEF-963D-694A-B2E6-A374172A81E0}" type="sibTrans" cxnId="{11A8C467-99B5-214E-A0D6-3C0E2D11D2CE}">
      <dgm:prSet/>
      <dgm:spPr/>
      <dgm:t>
        <a:bodyPr/>
        <a:lstStyle/>
        <a:p>
          <a:endParaRPr lang="es-ES" sz="2800">
            <a:solidFill>
              <a:srgbClr val="152B48"/>
            </a:solidFill>
            <a:latin typeface="Montserrat" pitchFamily="2" charset="77"/>
          </a:endParaRPr>
        </a:p>
      </dgm:t>
    </dgm:pt>
    <dgm:pt modelId="{4625C538-4AA8-EC49-8C9F-9B13E992E923}">
      <dgm:prSet custT="1"/>
      <dgm:spPr/>
      <dgm:t>
        <a:bodyPr/>
        <a:lstStyle/>
        <a:p>
          <a:r>
            <a:rPr lang="en-GB" sz="2800" dirty="0">
              <a:solidFill>
                <a:srgbClr val="152B48"/>
              </a:solidFill>
              <a:latin typeface="Montserrat" pitchFamily="2" charset="77"/>
            </a:rPr>
            <a:t>Si el </a:t>
          </a:r>
          <a:r>
            <a:rPr lang="en-GB" sz="2800" dirty="0" err="1">
              <a:solidFill>
                <a:srgbClr val="152B48"/>
              </a:solidFill>
              <a:latin typeface="Montserrat" pitchFamily="2" charset="77"/>
            </a:rPr>
            <a:t>promedio</a:t>
          </a:r>
          <a:r>
            <a:rPr lang="en-GB" sz="2800" dirty="0">
              <a:solidFill>
                <a:srgbClr val="152B48"/>
              </a:solidFill>
              <a:latin typeface="Montserrat" pitchFamily="2" charset="77"/>
            </a:rPr>
            <a:t> con el monitor &gt;P90 </a:t>
          </a:r>
          <a:r>
            <a:rPr lang="en-GB" sz="2800" dirty="0" err="1">
              <a:solidFill>
                <a:srgbClr val="152B48"/>
              </a:solidFill>
              <a:latin typeface="Montserrat" pitchFamily="2" charset="77"/>
            </a:rPr>
            <a:t>tomar</a:t>
          </a:r>
          <a:r>
            <a:rPr lang="en-GB" sz="2800" dirty="0">
              <a:solidFill>
                <a:srgbClr val="152B48"/>
              </a:solidFill>
              <a:latin typeface="Montserrat" pitchFamily="2" charset="77"/>
            </a:rPr>
            <a:t> con </a:t>
          </a:r>
          <a:r>
            <a:rPr lang="en-GB" sz="2800" dirty="0" err="1">
              <a:solidFill>
                <a:srgbClr val="152B48"/>
              </a:solidFill>
              <a:latin typeface="Montserrat" pitchFamily="2" charset="77"/>
            </a:rPr>
            <a:t>tensiometro</a:t>
          </a:r>
          <a:r>
            <a:rPr lang="en-GB" sz="2800" dirty="0">
              <a:solidFill>
                <a:srgbClr val="152B48"/>
              </a:solidFill>
              <a:latin typeface="Montserrat" pitchFamily="2" charset="77"/>
            </a:rPr>
            <a:t> manual 2 </a:t>
          </a:r>
          <a:r>
            <a:rPr lang="en-GB" sz="2800" dirty="0" err="1">
              <a:solidFill>
                <a:srgbClr val="152B48"/>
              </a:solidFill>
              <a:latin typeface="Montserrat" pitchFamily="2" charset="77"/>
            </a:rPr>
            <a:t>veces</a:t>
          </a:r>
          <a:r>
            <a:rPr lang="en-GB" sz="2800" dirty="0">
              <a:solidFill>
                <a:srgbClr val="152B48"/>
              </a:solidFill>
              <a:latin typeface="Montserrat" pitchFamily="2" charset="77"/>
            </a:rPr>
            <a:t>.</a:t>
          </a:r>
          <a:endParaRPr lang="es-CO" sz="2800" dirty="0">
            <a:solidFill>
              <a:srgbClr val="152B48"/>
            </a:solidFill>
            <a:latin typeface="Montserrat" pitchFamily="2" charset="77"/>
          </a:endParaRPr>
        </a:p>
      </dgm:t>
    </dgm:pt>
    <dgm:pt modelId="{D3A96239-A7D7-344F-A9C8-3C6D149E5E36}" type="parTrans" cxnId="{29EA293E-D9E9-5E42-9C5C-1078D4FA81F0}">
      <dgm:prSet/>
      <dgm:spPr/>
      <dgm:t>
        <a:bodyPr/>
        <a:lstStyle/>
        <a:p>
          <a:endParaRPr lang="es-ES" sz="2800">
            <a:solidFill>
              <a:srgbClr val="152B48"/>
            </a:solidFill>
            <a:latin typeface="Montserrat" pitchFamily="2" charset="77"/>
          </a:endParaRPr>
        </a:p>
      </dgm:t>
    </dgm:pt>
    <dgm:pt modelId="{AA3B13EF-C446-DD4B-BCA0-7A8204A9880C}" type="sibTrans" cxnId="{29EA293E-D9E9-5E42-9C5C-1078D4FA81F0}">
      <dgm:prSet/>
      <dgm:spPr/>
      <dgm:t>
        <a:bodyPr/>
        <a:lstStyle/>
        <a:p>
          <a:endParaRPr lang="es-ES" sz="2800">
            <a:solidFill>
              <a:srgbClr val="152B48"/>
            </a:solidFill>
            <a:latin typeface="Montserrat" pitchFamily="2" charset="77"/>
          </a:endParaRPr>
        </a:p>
      </dgm:t>
    </dgm:pt>
    <dgm:pt modelId="{D1817058-6920-D144-A60D-0E61EA058FAE}" type="pres">
      <dgm:prSet presAssocID="{3BFBFAC3-91B0-9945-8138-7541589490BF}" presName="vert0" presStyleCnt="0">
        <dgm:presLayoutVars>
          <dgm:dir/>
          <dgm:animOne val="branch"/>
          <dgm:animLvl val="lvl"/>
        </dgm:presLayoutVars>
      </dgm:prSet>
      <dgm:spPr/>
    </dgm:pt>
    <dgm:pt modelId="{3E36CCF6-9AAF-9841-975D-4026745377C8}" type="pres">
      <dgm:prSet presAssocID="{4D526F1F-5599-9D47-A354-5333B9A18E0F}" presName="thickLine" presStyleLbl="alignNode1" presStyleIdx="0" presStyleCnt="3"/>
      <dgm:spPr/>
    </dgm:pt>
    <dgm:pt modelId="{7A8346E3-7095-6247-8FA2-672F9BABC486}" type="pres">
      <dgm:prSet presAssocID="{4D526F1F-5599-9D47-A354-5333B9A18E0F}" presName="horz1" presStyleCnt="0"/>
      <dgm:spPr/>
    </dgm:pt>
    <dgm:pt modelId="{A4473075-DF2E-D14B-A420-85B0E9A3FF9F}" type="pres">
      <dgm:prSet presAssocID="{4D526F1F-5599-9D47-A354-5333B9A18E0F}" presName="tx1" presStyleLbl="revTx" presStyleIdx="0" presStyleCnt="3" custLinFactNeighborX="6480" custLinFactNeighborY="292"/>
      <dgm:spPr/>
    </dgm:pt>
    <dgm:pt modelId="{C8A7769B-E987-6243-BD75-C689E0611CA2}" type="pres">
      <dgm:prSet presAssocID="{4D526F1F-5599-9D47-A354-5333B9A18E0F}" presName="vert1" presStyleCnt="0"/>
      <dgm:spPr/>
    </dgm:pt>
    <dgm:pt modelId="{9BD4A4A0-1248-BA4C-851A-C9C583DD4787}" type="pres">
      <dgm:prSet presAssocID="{78E67A8B-257A-A64F-95B3-86CB0A69EC9C}" presName="thickLine" presStyleLbl="alignNode1" presStyleIdx="1" presStyleCnt="3"/>
      <dgm:spPr/>
    </dgm:pt>
    <dgm:pt modelId="{219FEDB2-E1C5-7845-B14A-130164DF1CAF}" type="pres">
      <dgm:prSet presAssocID="{78E67A8B-257A-A64F-95B3-86CB0A69EC9C}" presName="horz1" presStyleCnt="0"/>
      <dgm:spPr/>
    </dgm:pt>
    <dgm:pt modelId="{91FD1E75-1440-F444-B374-8CDCEA873E3C}" type="pres">
      <dgm:prSet presAssocID="{78E67A8B-257A-A64F-95B3-86CB0A69EC9C}" presName="tx1" presStyleLbl="revTx" presStyleIdx="1" presStyleCnt="3"/>
      <dgm:spPr/>
    </dgm:pt>
    <dgm:pt modelId="{D4C9A8F7-3A36-594C-B7CC-7EC6DEC555BA}" type="pres">
      <dgm:prSet presAssocID="{78E67A8B-257A-A64F-95B3-86CB0A69EC9C}" presName="vert1" presStyleCnt="0"/>
      <dgm:spPr/>
    </dgm:pt>
    <dgm:pt modelId="{A8439CED-C05F-4649-BFFD-43091BC569E9}" type="pres">
      <dgm:prSet presAssocID="{4625C538-4AA8-EC49-8C9F-9B13E992E923}" presName="thickLine" presStyleLbl="alignNode1" presStyleIdx="2" presStyleCnt="3"/>
      <dgm:spPr/>
    </dgm:pt>
    <dgm:pt modelId="{0586790A-CE6C-5841-91D9-0BEAAD018AF7}" type="pres">
      <dgm:prSet presAssocID="{4625C538-4AA8-EC49-8C9F-9B13E992E923}" presName="horz1" presStyleCnt="0"/>
      <dgm:spPr/>
    </dgm:pt>
    <dgm:pt modelId="{5F661309-D4F4-F14A-9FA8-08253B691235}" type="pres">
      <dgm:prSet presAssocID="{4625C538-4AA8-EC49-8C9F-9B13E992E923}" presName="tx1" presStyleLbl="revTx" presStyleIdx="2" presStyleCnt="3"/>
      <dgm:spPr/>
    </dgm:pt>
    <dgm:pt modelId="{D5B3B2FD-0FF6-8F4B-A2E6-A0538DFE2ED0}" type="pres">
      <dgm:prSet presAssocID="{4625C538-4AA8-EC49-8C9F-9B13E992E923}" presName="vert1" presStyleCnt="0"/>
      <dgm:spPr/>
    </dgm:pt>
  </dgm:ptLst>
  <dgm:cxnLst>
    <dgm:cxn modelId="{F5725B18-6020-2C4B-B3C0-9D3C205387F1}" type="presOf" srcId="{4625C538-4AA8-EC49-8C9F-9B13E992E923}" destId="{5F661309-D4F4-F14A-9FA8-08253B691235}" srcOrd="0" destOrd="0" presId="urn:microsoft.com/office/officeart/2008/layout/LinedList"/>
    <dgm:cxn modelId="{29EA293E-D9E9-5E42-9C5C-1078D4FA81F0}" srcId="{3BFBFAC3-91B0-9945-8138-7541589490BF}" destId="{4625C538-4AA8-EC49-8C9F-9B13E992E923}" srcOrd="2" destOrd="0" parTransId="{D3A96239-A7D7-344F-A9C8-3C6D149E5E36}" sibTransId="{AA3B13EF-C446-DD4B-BCA0-7A8204A9880C}"/>
    <dgm:cxn modelId="{11A8C467-99B5-214E-A0D6-3C0E2D11D2CE}" srcId="{3BFBFAC3-91B0-9945-8138-7541589490BF}" destId="{78E67A8B-257A-A64F-95B3-86CB0A69EC9C}" srcOrd="1" destOrd="0" parTransId="{998F4836-649B-6C4B-A5C9-DAEF78C701F2}" sibTransId="{0482CCEF-963D-694A-B2E6-A374172A81E0}"/>
    <dgm:cxn modelId="{C05F2E7C-A263-B54C-9B43-7227D07A594E}" type="presOf" srcId="{78E67A8B-257A-A64F-95B3-86CB0A69EC9C}" destId="{91FD1E75-1440-F444-B374-8CDCEA873E3C}" srcOrd="0" destOrd="0" presId="urn:microsoft.com/office/officeart/2008/layout/LinedList"/>
    <dgm:cxn modelId="{2135E286-C53B-D240-B740-C00FC44F4387}" srcId="{3BFBFAC3-91B0-9945-8138-7541589490BF}" destId="{4D526F1F-5599-9D47-A354-5333B9A18E0F}" srcOrd="0" destOrd="0" parTransId="{979524CC-B663-CC4B-90B1-1AB6C00331D4}" sibTransId="{25811E65-0535-9A49-948A-B6A3DF4D38E1}"/>
    <dgm:cxn modelId="{F46853EA-34FC-564B-9D1B-51B58E2E4D5D}" type="presOf" srcId="{3BFBFAC3-91B0-9945-8138-7541589490BF}" destId="{D1817058-6920-D144-A60D-0E61EA058FAE}" srcOrd="0" destOrd="0" presId="urn:microsoft.com/office/officeart/2008/layout/LinedList"/>
    <dgm:cxn modelId="{E75A4AFA-802F-5E4C-BD97-7C0FB33307C7}" type="presOf" srcId="{4D526F1F-5599-9D47-A354-5333B9A18E0F}" destId="{A4473075-DF2E-D14B-A420-85B0E9A3FF9F}" srcOrd="0" destOrd="0" presId="urn:microsoft.com/office/officeart/2008/layout/LinedList"/>
    <dgm:cxn modelId="{D9CF69C0-5BB0-3048-B904-E898B2F14756}" type="presParOf" srcId="{D1817058-6920-D144-A60D-0E61EA058FAE}" destId="{3E36CCF6-9AAF-9841-975D-4026745377C8}" srcOrd="0" destOrd="0" presId="urn:microsoft.com/office/officeart/2008/layout/LinedList"/>
    <dgm:cxn modelId="{2631828A-A9EF-7247-B5F2-B436C99BF321}" type="presParOf" srcId="{D1817058-6920-D144-A60D-0E61EA058FAE}" destId="{7A8346E3-7095-6247-8FA2-672F9BABC486}" srcOrd="1" destOrd="0" presId="urn:microsoft.com/office/officeart/2008/layout/LinedList"/>
    <dgm:cxn modelId="{2F9B9E3C-C1A8-B949-8E25-30E2B8FC7548}" type="presParOf" srcId="{7A8346E3-7095-6247-8FA2-672F9BABC486}" destId="{A4473075-DF2E-D14B-A420-85B0E9A3FF9F}" srcOrd="0" destOrd="0" presId="urn:microsoft.com/office/officeart/2008/layout/LinedList"/>
    <dgm:cxn modelId="{75659FD0-E6EC-A746-B4DE-0B7ABCF68742}" type="presParOf" srcId="{7A8346E3-7095-6247-8FA2-672F9BABC486}" destId="{C8A7769B-E987-6243-BD75-C689E0611CA2}" srcOrd="1" destOrd="0" presId="urn:microsoft.com/office/officeart/2008/layout/LinedList"/>
    <dgm:cxn modelId="{5521C005-C7F7-8A42-B0CC-28A64EDF007C}" type="presParOf" srcId="{D1817058-6920-D144-A60D-0E61EA058FAE}" destId="{9BD4A4A0-1248-BA4C-851A-C9C583DD4787}" srcOrd="2" destOrd="0" presId="urn:microsoft.com/office/officeart/2008/layout/LinedList"/>
    <dgm:cxn modelId="{6B4955EA-D7AB-CC43-A166-E963583B19A6}" type="presParOf" srcId="{D1817058-6920-D144-A60D-0E61EA058FAE}" destId="{219FEDB2-E1C5-7845-B14A-130164DF1CAF}" srcOrd="3" destOrd="0" presId="urn:microsoft.com/office/officeart/2008/layout/LinedList"/>
    <dgm:cxn modelId="{E8411811-7B73-D641-8085-91B62CE2785D}" type="presParOf" srcId="{219FEDB2-E1C5-7845-B14A-130164DF1CAF}" destId="{91FD1E75-1440-F444-B374-8CDCEA873E3C}" srcOrd="0" destOrd="0" presId="urn:microsoft.com/office/officeart/2008/layout/LinedList"/>
    <dgm:cxn modelId="{82C8F07E-1279-E042-82AC-C2A3A07FBC7F}" type="presParOf" srcId="{219FEDB2-E1C5-7845-B14A-130164DF1CAF}" destId="{D4C9A8F7-3A36-594C-B7CC-7EC6DEC555BA}" srcOrd="1" destOrd="0" presId="urn:microsoft.com/office/officeart/2008/layout/LinedList"/>
    <dgm:cxn modelId="{6FEEEA1A-CD56-7C4E-8335-653FF8224D46}" type="presParOf" srcId="{D1817058-6920-D144-A60D-0E61EA058FAE}" destId="{A8439CED-C05F-4649-BFFD-43091BC569E9}" srcOrd="4" destOrd="0" presId="urn:microsoft.com/office/officeart/2008/layout/LinedList"/>
    <dgm:cxn modelId="{8B4A930A-4AFA-564C-84B5-41340AA2F2A0}" type="presParOf" srcId="{D1817058-6920-D144-A60D-0E61EA058FAE}" destId="{0586790A-CE6C-5841-91D9-0BEAAD018AF7}" srcOrd="5" destOrd="0" presId="urn:microsoft.com/office/officeart/2008/layout/LinedList"/>
    <dgm:cxn modelId="{82C7C472-C3AC-E94A-8D61-CCB4206E5B36}" type="presParOf" srcId="{0586790A-CE6C-5841-91D9-0BEAAD018AF7}" destId="{5F661309-D4F4-F14A-9FA8-08253B691235}" srcOrd="0" destOrd="0" presId="urn:microsoft.com/office/officeart/2008/layout/LinedList"/>
    <dgm:cxn modelId="{31E3B05F-8007-D04E-88D1-E3FDAC4C85F2}" type="presParOf" srcId="{0586790A-CE6C-5841-91D9-0BEAAD018AF7}" destId="{D5B3B2FD-0FF6-8F4B-A2E6-A0538DFE2ED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D4E2BC8-40A9-2146-BB5B-26F1EF7E773F}"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43C6FAC4-33BD-DD4C-96FB-F2BF36EF13DB}">
      <dgm:prSet/>
      <dgm:spPr>
        <a:ln>
          <a:solidFill>
            <a:srgbClr val="00ABA7"/>
          </a:solidFill>
        </a:ln>
      </dgm:spPr>
      <dgm:t>
        <a:bodyPr/>
        <a:lstStyle/>
        <a:p>
          <a:r>
            <a:rPr lang="en-GB" dirty="0" err="1">
              <a:solidFill>
                <a:srgbClr val="152B48"/>
              </a:solidFill>
              <a:latin typeface="Montserrat" pitchFamily="2" charset="77"/>
            </a:rPr>
            <a:t>Uroanálisis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F26AD97E-16CE-8E42-AA6C-F343E76BC1FC}" type="parTrans" cxnId="{1A8C48A4-6A71-8248-ABCB-82DE0369113E}">
      <dgm:prSet/>
      <dgm:spPr/>
      <dgm:t>
        <a:bodyPr/>
        <a:lstStyle/>
        <a:p>
          <a:endParaRPr lang="es-ES">
            <a:solidFill>
              <a:srgbClr val="152B48"/>
            </a:solidFill>
            <a:latin typeface="Montserrat" pitchFamily="2" charset="77"/>
          </a:endParaRPr>
        </a:p>
      </dgm:t>
    </dgm:pt>
    <dgm:pt modelId="{D9757740-E742-884F-A6C9-198D0A176670}" type="sibTrans" cxnId="{1A8C48A4-6A71-8248-ABCB-82DE0369113E}">
      <dgm:prSet/>
      <dgm:spPr/>
      <dgm:t>
        <a:bodyPr/>
        <a:lstStyle/>
        <a:p>
          <a:endParaRPr lang="es-ES">
            <a:solidFill>
              <a:srgbClr val="152B48"/>
            </a:solidFill>
            <a:latin typeface="Montserrat" pitchFamily="2" charset="77"/>
          </a:endParaRPr>
        </a:p>
      </dgm:t>
    </dgm:pt>
    <dgm:pt modelId="{F9D62683-1E4D-A746-981A-1BE02388B462}">
      <dgm:prSet/>
      <dgm:spPr>
        <a:ln>
          <a:solidFill>
            <a:srgbClr val="00ABA7"/>
          </a:solidFill>
        </a:ln>
      </dgm:spPr>
      <dgm:t>
        <a:bodyPr/>
        <a:lstStyle/>
        <a:p>
          <a:r>
            <a:rPr lang="en-GB" dirty="0" err="1">
              <a:solidFill>
                <a:srgbClr val="152B48"/>
              </a:solidFill>
              <a:latin typeface="Montserrat" pitchFamily="2" charset="77"/>
            </a:rPr>
            <a:t>Ionograma</a:t>
          </a:r>
          <a:r>
            <a:rPr lang="en-GB" dirty="0">
              <a:solidFill>
                <a:srgbClr val="152B48"/>
              </a:solidFill>
              <a:latin typeface="Montserrat" pitchFamily="2" charset="77"/>
            </a:rPr>
            <a:t>,  BUN,  </a:t>
          </a:r>
          <a:r>
            <a:rPr lang="en-GB" dirty="0" err="1">
              <a:solidFill>
                <a:srgbClr val="152B48"/>
              </a:solidFill>
              <a:latin typeface="Montserrat" pitchFamily="2" charset="77"/>
            </a:rPr>
            <a:t>creatinina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81798632-2443-F344-97BA-FD144AF2B45E}" type="parTrans" cxnId="{2B83BF55-84EF-E544-8086-169A2D8410C1}">
      <dgm:prSet/>
      <dgm:spPr/>
      <dgm:t>
        <a:bodyPr/>
        <a:lstStyle/>
        <a:p>
          <a:endParaRPr lang="es-ES">
            <a:solidFill>
              <a:srgbClr val="152B48"/>
            </a:solidFill>
            <a:latin typeface="Montserrat" pitchFamily="2" charset="77"/>
          </a:endParaRPr>
        </a:p>
      </dgm:t>
    </dgm:pt>
    <dgm:pt modelId="{6E21CD8F-62B3-8E4F-8FC9-36A07FE27334}" type="sibTrans" cxnId="{2B83BF55-84EF-E544-8086-169A2D8410C1}">
      <dgm:prSet/>
      <dgm:spPr/>
      <dgm:t>
        <a:bodyPr/>
        <a:lstStyle/>
        <a:p>
          <a:endParaRPr lang="es-ES">
            <a:solidFill>
              <a:srgbClr val="152B48"/>
            </a:solidFill>
            <a:latin typeface="Montserrat" pitchFamily="2" charset="77"/>
          </a:endParaRPr>
        </a:p>
      </dgm:t>
    </dgm:pt>
    <dgm:pt modelId="{B68A286D-EEBD-BB4E-911A-C2627C04C0A9}">
      <dgm:prSet/>
      <dgm:spPr>
        <a:ln>
          <a:solidFill>
            <a:srgbClr val="00ABA7"/>
          </a:solidFill>
        </a:ln>
      </dgm:spPr>
      <dgm:t>
        <a:bodyPr/>
        <a:lstStyle/>
        <a:p>
          <a:r>
            <a:rPr lang="en-GB" dirty="0" err="1">
              <a:solidFill>
                <a:srgbClr val="152B48"/>
              </a:solidFill>
              <a:latin typeface="Montserrat" pitchFamily="2" charset="77"/>
            </a:rPr>
            <a:t>Perfil</a:t>
          </a:r>
          <a:r>
            <a:rPr lang="en-GB" dirty="0">
              <a:solidFill>
                <a:srgbClr val="152B48"/>
              </a:solidFill>
              <a:latin typeface="Montserrat" pitchFamily="2" charset="77"/>
            </a:rPr>
            <a:t> </a:t>
          </a:r>
          <a:r>
            <a:rPr lang="en-GB" dirty="0" err="1">
              <a:solidFill>
                <a:srgbClr val="152B48"/>
              </a:solidFill>
              <a:latin typeface="Montserrat" pitchFamily="2" charset="77"/>
            </a:rPr>
            <a:t>lipídico</a:t>
          </a:r>
          <a:r>
            <a:rPr lang="en-GB" dirty="0">
              <a:solidFill>
                <a:srgbClr val="152B48"/>
              </a:solidFill>
              <a:latin typeface="Montserrat" pitchFamily="2" charset="77"/>
            </a:rPr>
            <a:t>: LDL, </a:t>
          </a:r>
          <a:r>
            <a:rPr lang="en-GB" dirty="0" err="1">
              <a:solidFill>
                <a:srgbClr val="152B48"/>
              </a:solidFill>
              <a:latin typeface="Montserrat" pitchFamily="2" charset="77"/>
            </a:rPr>
            <a:t>colesterol</a:t>
          </a:r>
          <a:r>
            <a:rPr lang="en-GB" dirty="0">
              <a:solidFill>
                <a:srgbClr val="152B48"/>
              </a:solidFill>
              <a:latin typeface="Montserrat" pitchFamily="2" charset="77"/>
            </a:rPr>
            <a:t> total.</a:t>
          </a:r>
          <a:endParaRPr lang="es-CO" dirty="0">
            <a:solidFill>
              <a:srgbClr val="152B48"/>
            </a:solidFill>
            <a:latin typeface="Montserrat" pitchFamily="2" charset="77"/>
          </a:endParaRPr>
        </a:p>
      </dgm:t>
    </dgm:pt>
    <dgm:pt modelId="{372C75F1-BB4F-204D-A9EC-B087B1421DDC}" type="parTrans" cxnId="{7712AD98-13DB-3A45-A554-29C6DAC24DB3}">
      <dgm:prSet/>
      <dgm:spPr/>
      <dgm:t>
        <a:bodyPr/>
        <a:lstStyle/>
        <a:p>
          <a:endParaRPr lang="es-ES">
            <a:solidFill>
              <a:srgbClr val="152B48"/>
            </a:solidFill>
            <a:latin typeface="Montserrat" pitchFamily="2" charset="77"/>
          </a:endParaRPr>
        </a:p>
      </dgm:t>
    </dgm:pt>
    <dgm:pt modelId="{D9BB5BAC-4436-A842-A2F1-807D4CCB9774}" type="sibTrans" cxnId="{7712AD98-13DB-3A45-A554-29C6DAC24DB3}">
      <dgm:prSet/>
      <dgm:spPr/>
      <dgm:t>
        <a:bodyPr/>
        <a:lstStyle/>
        <a:p>
          <a:endParaRPr lang="es-ES">
            <a:solidFill>
              <a:srgbClr val="152B48"/>
            </a:solidFill>
            <a:latin typeface="Montserrat" pitchFamily="2" charset="77"/>
          </a:endParaRPr>
        </a:p>
      </dgm:t>
    </dgm:pt>
    <dgm:pt modelId="{1C2B8AB6-4DA0-9148-A17F-FE39583259A3}">
      <dgm:prSet/>
      <dgm:spPr>
        <a:ln>
          <a:solidFill>
            <a:srgbClr val="00ABA7"/>
          </a:solidFill>
        </a:ln>
      </dgm:spPr>
      <dgm:t>
        <a:bodyPr/>
        <a:lstStyle/>
        <a:p>
          <a:r>
            <a:rPr lang="en-GB" dirty="0" err="1">
              <a:solidFill>
                <a:srgbClr val="152B48"/>
              </a:solidFill>
              <a:latin typeface="Montserrat" pitchFamily="2" charset="77"/>
            </a:rPr>
            <a:t>Ecografía</a:t>
          </a:r>
          <a:r>
            <a:rPr lang="en-GB" dirty="0">
              <a:solidFill>
                <a:srgbClr val="152B48"/>
              </a:solidFill>
              <a:latin typeface="Montserrat" pitchFamily="2" charset="77"/>
            </a:rPr>
            <a:t> renal: </a:t>
          </a:r>
          <a:r>
            <a:rPr lang="en-GB" dirty="0" err="1">
              <a:solidFill>
                <a:srgbClr val="152B48"/>
              </a:solidFill>
              <a:latin typeface="Montserrat" pitchFamily="2" charset="77"/>
            </a:rPr>
            <a:t>menores</a:t>
          </a:r>
          <a:r>
            <a:rPr lang="en-GB" dirty="0">
              <a:solidFill>
                <a:srgbClr val="152B48"/>
              </a:solidFill>
              <a:latin typeface="Montserrat" pitchFamily="2" charset="77"/>
            </a:rPr>
            <a:t> de  6 </a:t>
          </a:r>
          <a:r>
            <a:rPr lang="en-GB" dirty="0" err="1">
              <a:solidFill>
                <a:srgbClr val="152B48"/>
              </a:solidFill>
              <a:latin typeface="Montserrat" pitchFamily="2" charset="77"/>
            </a:rPr>
            <a:t>años</a:t>
          </a:r>
          <a:r>
            <a:rPr lang="en-GB" dirty="0">
              <a:solidFill>
                <a:srgbClr val="152B48"/>
              </a:solidFill>
              <a:latin typeface="Montserrat" pitchFamily="2" charset="77"/>
            </a:rPr>
            <a:t> o con </a:t>
          </a:r>
          <a:r>
            <a:rPr lang="en-GB" dirty="0" err="1">
              <a:solidFill>
                <a:srgbClr val="152B48"/>
              </a:solidFill>
              <a:latin typeface="Montserrat" pitchFamily="2" charset="77"/>
            </a:rPr>
            <a:t>anormalidades</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parcial</a:t>
          </a:r>
          <a:r>
            <a:rPr lang="en-GB" dirty="0">
              <a:solidFill>
                <a:srgbClr val="152B48"/>
              </a:solidFill>
              <a:latin typeface="Montserrat" pitchFamily="2" charset="77"/>
            </a:rPr>
            <a:t> de </a:t>
          </a:r>
          <a:r>
            <a:rPr lang="en-GB" dirty="0" err="1">
              <a:solidFill>
                <a:srgbClr val="152B48"/>
              </a:solidFill>
              <a:latin typeface="Montserrat" pitchFamily="2" charset="77"/>
            </a:rPr>
            <a:t>orina</a:t>
          </a:r>
          <a:r>
            <a:rPr lang="en-GB" dirty="0">
              <a:solidFill>
                <a:srgbClr val="152B48"/>
              </a:solidFill>
              <a:latin typeface="Montserrat" pitchFamily="2" charset="77"/>
            </a:rPr>
            <a:t> o </a:t>
          </a:r>
          <a:r>
            <a:rPr lang="en-GB" dirty="0" err="1">
              <a:solidFill>
                <a:srgbClr val="152B48"/>
              </a:solidFill>
              <a:latin typeface="Montserrat" pitchFamily="2" charset="77"/>
            </a:rPr>
            <a:t>función</a:t>
          </a:r>
          <a:r>
            <a:rPr lang="en-GB" dirty="0">
              <a:solidFill>
                <a:srgbClr val="152B48"/>
              </a:solidFill>
              <a:latin typeface="Montserrat" pitchFamily="2" charset="77"/>
            </a:rPr>
            <a:t> renal.</a:t>
          </a:r>
          <a:endParaRPr lang="es-CO" dirty="0">
            <a:solidFill>
              <a:srgbClr val="152B48"/>
            </a:solidFill>
            <a:latin typeface="Montserrat" pitchFamily="2" charset="77"/>
          </a:endParaRPr>
        </a:p>
      </dgm:t>
    </dgm:pt>
    <dgm:pt modelId="{75C7B9F0-96D3-1640-B785-CF50A3987149}" type="parTrans" cxnId="{CD8ACA45-450D-1841-994F-8D2C74A5CFA2}">
      <dgm:prSet/>
      <dgm:spPr/>
      <dgm:t>
        <a:bodyPr/>
        <a:lstStyle/>
        <a:p>
          <a:endParaRPr lang="es-ES">
            <a:solidFill>
              <a:srgbClr val="152B48"/>
            </a:solidFill>
            <a:latin typeface="Montserrat" pitchFamily="2" charset="77"/>
          </a:endParaRPr>
        </a:p>
      </dgm:t>
    </dgm:pt>
    <dgm:pt modelId="{60DB4E82-7AA6-2F48-BC86-67576D922154}" type="sibTrans" cxnId="{CD8ACA45-450D-1841-994F-8D2C74A5CFA2}">
      <dgm:prSet/>
      <dgm:spPr/>
      <dgm:t>
        <a:bodyPr/>
        <a:lstStyle/>
        <a:p>
          <a:endParaRPr lang="es-ES">
            <a:solidFill>
              <a:srgbClr val="152B48"/>
            </a:solidFill>
            <a:latin typeface="Montserrat" pitchFamily="2" charset="77"/>
          </a:endParaRPr>
        </a:p>
      </dgm:t>
    </dgm:pt>
    <dgm:pt modelId="{BCB3EDAD-2215-3F4F-8D12-75512BD661FF}" type="pres">
      <dgm:prSet presAssocID="{2D4E2BC8-40A9-2146-BB5B-26F1EF7E773F}" presName="linear" presStyleCnt="0">
        <dgm:presLayoutVars>
          <dgm:animLvl val="lvl"/>
          <dgm:resizeHandles val="exact"/>
        </dgm:presLayoutVars>
      </dgm:prSet>
      <dgm:spPr/>
    </dgm:pt>
    <dgm:pt modelId="{0596B09B-5DC5-594D-8872-D969C5EF92CC}" type="pres">
      <dgm:prSet presAssocID="{43C6FAC4-33BD-DD4C-96FB-F2BF36EF13DB}" presName="parentText" presStyleLbl="node1" presStyleIdx="0" presStyleCnt="4">
        <dgm:presLayoutVars>
          <dgm:chMax val="0"/>
          <dgm:bulletEnabled val="1"/>
        </dgm:presLayoutVars>
      </dgm:prSet>
      <dgm:spPr/>
    </dgm:pt>
    <dgm:pt modelId="{E386F510-F13F-F846-BEBE-08802DAAD465}" type="pres">
      <dgm:prSet presAssocID="{D9757740-E742-884F-A6C9-198D0A176670}" presName="spacer" presStyleCnt="0"/>
      <dgm:spPr/>
    </dgm:pt>
    <dgm:pt modelId="{0B2C726D-1DF5-C24A-BE70-2F9CE3481B2D}" type="pres">
      <dgm:prSet presAssocID="{F9D62683-1E4D-A746-981A-1BE02388B462}" presName="parentText" presStyleLbl="node1" presStyleIdx="1" presStyleCnt="4">
        <dgm:presLayoutVars>
          <dgm:chMax val="0"/>
          <dgm:bulletEnabled val="1"/>
        </dgm:presLayoutVars>
      </dgm:prSet>
      <dgm:spPr/>
    </dgm:pt>
    <dgm:pt modelId="{65F9C373-8C79-DC40-AAFD-356078F570EF}" type="pres">
      <dgm:prSet presAssocID="{6E21CD8F-62B3-8E4F-8FC9-36A07FE27334}" presName="spacer" presStyleCnt="0"/>
      <dgm:spPr/>
    </dgm:pt>
    <dgm:pt modelId="{9F4E9F31-E769-EB45-A7D8-A2F9B208AF1B}" type="pres">
      <dgm:prSet presAssocID="{B68A286D-EEBD-BB4E-911A-C2627C04C0A9}" presName="parentText" presStyleLbl="node1" presStyleIdx="2" presStyleCnt="4">
        <dgm:presLayoutVars>
          <dgm:chMax val="0"/>
          <dgm:bulletEnabled val="1"/>
        </dgm:presLayoutVars>
      </dgm:prSet>
      <dgm:spPr/>
    </dgm:pt>
    <dgm:pt modelId="{C7EE2969-7B7E-E341-8743-EA8E20DC108B}" type="pres">
      <dgm:prSet presAssocID="{D9BB5BAC-4436-A842-A2F1-807D4CCB9774}" presName="spacer" presStyleCnt="0"/>
      <dgm:spPr/>
    </dgm:pt>
    <dgm:pt modelId="{E9513017-B851-624A-9EF7-9C3526642F46}" type="pres">
      <dgm:prSet presAssocID="{1C2B8AB6-4DA0-9148-A17F-FE39583259A3}" presName="parentText" presStyleLbl="node1" presStyleIdx="3" presStyleCnt="4">
        <dgm:presLayoutVars>
          <dgm:chMax val="0"/>
          <dgm:bulletEnabled val="1"/>
        </dgm:presLayoutVars>
      </dgm:prSet>
      <dgm:spPr/>
    </dgm:pt>
  </dgm:ptLst>
  <dgm:cxnLst>
    <dgm:cxn modelId="{1D1AA100-7A67-2341-ABBC-0DF40955D056}" type="presOf" srcId="{2D4E2BC8-40A9-2146-BB5B-26F1EF7E773F}" destId="{BCB3EDAD-2215-3F4F-8D12-75512BD661FF}" srcOrd="0" destOrd="0" presId="urn:microsoft.com/office/officeart/2005/8/layout/vList2"/>
    <dgm:cxn modelId="{CD8ACA45-450D-1841-994F-8D2C74A5CFA2}" srcId="{2D4E2BC8-40A9-2146-BB5B-26F1EF7E773F}" destId="{1C2B8AB6-4DA0-9148-A17F-FE39583259A3}" srcOrd="3" destOrd="0" parTransId="{75C7B9F0-96D3-1640-B785-CF50A3987149}" sibTransId="{60DB4E82-7AA6-2F48-BC86-67576D922154}"/>
    <dgm:cxn modelId="{2B83BF55-84EF-E544-8086-169A2D8410C1}" srcId="{2D4E2BC8-40A9-2146-BB5B-26F1EF7E773F}" destId="{F9D62683-1E4D-A746-981A-1BE02388B462}" srcOrd="1" destOrd="0" parTransId="{81798632-2443-F344-97BA-FD144AF2B45E}" sibTransId="{6E21CD8F-62B3-8E4F-8FC9-36A07FE27334}"/>
    <dgm:cxn modelId="{E53C2B7A-D4FC-BA42-BA88-CD56F6C155C9}" type="presOf" srcId="{1C2B8AB6-4DA0-9148-A17F-FE39583259A3}" destId="{E9513017-B851-624A-9EF7-9C3526642F46}" srcOrd="0" destOrd="0" presId="urn:microsoft.com/office/officeart/2005/8/layout/vList2"/>
    <dgm:cxn modelId="{7712AD98-13DB-3A45-A554-29C6DAC24DB3}" srcId="{2D4E2BC8-40A9-2146-BB5B-26F1EF7E773F}" destId="{B68A286D-EEBD-BB4E-911A-C2627C04C0A9}" srcOrd="2" destOrd="0" parTransId="{372C75F1-BB4F-204D-A9EC-B087B1421DDC}" sibTransId="{D9BB5BAC-4436-A842-A2F1-807D4CCB9774}"/>
    <dgm:cxn modelId="{1A8C48A4-6A71-8248-ABCB-82DE0369113E}" srcId="{2D4E2BC8-40A9-2146-BB5B-26F1EF7E773F}" destId="{43C6FAC4-33BD-DD4C-96FB-F2BF36EF13DB}" srcOrd="0" destOrd="0" parTransId="{F26AD97E-16CE-8E42-AA6C-F343E76BC1FC}" sibTransId="{D9757740-E742-884F-A6C9-198D0A176670}"/>
    <dgm:cxn modelId="{C743C2C1-6B5B-2C45-A92D-A1CCA28BFBAF}" type="presOf" srcId="{F9D62683-1E4D-A746-981A-1BE02388B462}" destId="{0B2C726D-1DF5-C24A-BE70-2F9CE3481B2D}" srcOrd="0" destOrd="0" presId="urn:microsoft.com/office/officeart/2005/8/layout/vList2"/>
    <dgm:cxn modelId="{2F3178D8-CD12-834A-BC26-BD4FF7F2A097}" type="presOf" srcId="{43C6FAC4-33BD-DD4C-96FB-F2BF36EF13DB}" destId="{0596B09B-5DC5-594D-8872-D969C5EF92CC}" srcOrd="0" destOrd="0" presId="urn:microsoft.com/office/officeart/2005/8/layout/vList2"/>
    <dgm:cxn modelId="{6F234BED-B168-0D4F-BBCD-B61EADB7854A}" type="presOf" srcId="{B68A286D-EEBD-BB4E-911A-C2627C04C0A9}" destId="{9F4E9F31-E769-EB45-A7D8-A2F9B208AF1B}" srcOrd="0" destOrd="0" presId="urn:microsoft.com/office/officeart/2005/8/layout/vList2"/>
    <dgm:cxn modelId="{B1464E64-B65F-6847-A7DB-D105AD31AB47}" type="presParOf" srcId="{BCB3EDAD-2215-3F4F-8D12-75512BD661FF}" destId="{0596B09B-5DC5-594D-8872-D969C5EF92CC}" srcOrd="0" destOrd="0" presId="urn:microsoft.com/office/officeart/2005/8/layout/vList2"/>
    <dgm:cxn modelId="{7EA82324-D578-5847-897A-D520B31ABEFF}" type="presParOf" srcId="{BCB3EDAD-2215-3F4F-8D12-75512BD661FF}" destId="{E386F510-F13F-F846-BEBE-08802DAAD465}" srcOrd="1" destOrd="0" presId="urn:microsoft.com/office/officeart/2005/8/layout/vList2"/>
    <dgm:cxn modelId="{B565C246-4910-5848-8DF1-1499D940FD7C}" type="presParOf" srcId="{BCB3EDAD-2215-3F4F-8D12-75512BD661FF}" destId="{0B2C726D-1DF5-C24A-BE70-2F9CE3481B2D}" srcOrd="2" destOrd="0" presId="urn:microsoft.com/office/officeart/2005/8/layout/vList2"/>
    <dgm:cxn modelId="{C9A9C9F8-8159-3D46-BECC-107695B9910E}" type="presParOf" srcId="{BCB3EDAD-2215-3F4F-8D12-75512BD661FF}" destId="{65F9C373-8C79-DC40-AAFD-356078F570EF}" srcOrd="3" destOrd="0" presId="urn:microsoft.com/office/officeart/2005/8/layout/vList2"/>
    <dgm:cxn modelId="{7FCC6DD2-0DEC-D54E-A663-7FCE69C863C2}" type="presParOf" srcId="{BCB3EDAD-2215-3F4F-8D12-75512BD661FF}" destId="{9F4E9F31-E769-EB45-A7D8-A2F9B208AF1B}" srcOrd="4" destOrd="0" presId="urn:microsoft.com/office/officeart/2005/8/layout/vList2"/>
    <dgm:cxn modelId="{7EA45443-B2C5-804D-AEC6-C32F25CE13C4}" type="presParOf" srcId="{BCB3EDAD-2215-3F4F-8D12-75512BD661FF}" destId="{C7EE2969-7B7E-E341-8743-EA8E20DC108B}" srcOrd="5" destOrd="0" presId="urn:microsoft.com/office/officeart/2005/8/layout/vList2"/>
    <dgm:cxn modelId="{D361782F-16A3-9F45-881C-D2C4FCFF5DF6}" type="presParOf" srcId="{BCB3EDAD-2215-3F4F-8D12-75512BD661FF}" destId="{E9513017-B851-624A-9EF7-9C3526642F4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20A884-6795-9642-BDB8-61D1A63ABC01}"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61074D3E-1F53-0145-A8AB-074578234A66}">
      <dgm:prSet/>
      <dgm:spPr>
        <a:ln>
          <a:solidFill>
            <a:srgbClr val="00ABA7"/>
          </a:solidFill>
        </a:ln>
      </dgm:spPr>
      <dgm:t>
        <a:bodyPr/>
        <a:lstStyle/>
        <a:p>
          <a:r>
            <a:rPr lang="en-GB" dirty="0">
              <a:solidFill>
                <a:srgbClr val="152B48"/>
              </a:solidFill>
              <a:latin typeface="Montserrat" pitchFamily="2" charset="77"/>
            </a:rPr>
            <a:t>Los </a:t>
          </a:r>
          <a:r>
            <a:rPr lang="en-GB" dirty="0" err="1">
              <a:solidFill>
                <a:srgbClr val="152B48"/>
              </a:solidFill>
              <a:latin typeface="Montserrat" pitchFamily="2" charset="77"/>
            </a:rPr>
            <a:t>anteriores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61F869C4-8B90-6747-A49C-989206F718DE}" type="parTrans" cxnId="{CCC520E4-2F34-0D44-8EC1-4A698B292CD3}">
      <dgm:prSet/>
      <dgm:spPr/>
      <dgm:t>
        <a:bodyPr/>
        <a:lstStyle/>
        <a:p>
          <a:endParaRPr lang="es-ES">
            <a:solidFill>
              <a:srgbClr val="152B48"/>
            </a:solidFill>
            <a:latin typeface="Montserrat" pitchFamily="2" charset="77"/>
          </a:endParaRPr>
        </a:p>
      </dgm:t>
    </dgm:pt>
    <dgm:pt modelId="{BB5D9F05-8599-B240-9089-DD04D8CA7B0F}" type="sibTrans" cxnId="{CCC520E4-2F34-0D44-8EC1-4A698B292CD3}">
      <dgm:prSet/>
      <dgm:spPr/>
      <dgm:t>
        <a:bodyPr/>
        <a:lstStyle/>
        <a:p>
          <a:endParaRPr lang="es-ES">
            <a:solidFill>
              <a:srgbClr val="152B48"/>
            </a:solidFill>
            <a:latin typeface="Montserrat" pitchFamily="2" charset="77"/>
          </a:endParaRPr>
        </a:p>
      </dgm:t>
    </dgm:pt>
    <dgm:pt modelId="{7563EE70-3F14-554A-8B91-50D230F07BC4}">
      <dgm:prSet/>
      <dgm:spPr>
        <a:ln>
          <a:solidFill>
            <a:srgbClr val="00ABA7"/>
          </a:solidFill>
        </a:ln>
      </dgm:spPr>
      <dgm:t>
        <a:bodyPr/>
        <a:lstStyle/>
        <a:p>
          <a:r>
            <a:rPr lang="en-GB" dirty="0" err="1">
              <a:solidFill>
                <a:srgbClr val="152B48"/>
              </a:solidFill>
              <a:latin typeface="Montserrat" pitchFamily="2" charset="77"/>
            </a:rPr>
            <a:t>Hemoglobina</a:t>
          </a:r>
          <a:r>
            <a:rPr lang="en-GB" dirty="0">
              <a:solidFill>
                <a:srgbClr val="152B48"/>
              </a:solidFill>
              <a:latin typeface="Montserrat" pitchFamily="2" charset="77"/>
            </a:rPr>
            <a:t> A1c.</a:t>
          </a:r>
          <a:endParaRPr lang="es-CO" dirty="0">
            <a:solidFill>
              <a:srgbClr val="152B48"/>
            </a:solidFill>
            <a:latin typeface="Montserrat" pitchFamily="2" charset="77"/>
          </a:endParaRPr>
        </a:p>
      </dgm:t>
    </dgm:pt>
    <dgm:pt modelId="{42B953D1-25BF-DE46-9FE1-51FC086EDBCE}" type="parTrans" cxnId="{4CBDD3CF-EB74-E244-84FD-7E78FBDEAAF9}">
      <dgm:prSet/>
      <dgm:spPr/>
      <dgm:t>
        <a:bodyPr/>
        <a:lstStyle/>
        <a:p>
          <a:endParaRPr lang="es-ES">
            <a:solidFill>
              <a:srgbClr val="152B48"/>
            </a:solidFill>
            <a:latin typeface="Montserrat" pitchFamily="2" charset="77"/>
          </a:endParaRPr>
        </a:p>
      </dgm:t>
    </dgm:pt>
    <dgm:pt modelId="{4F222D04-47F3-E544-8643-7938E5DFC4D1}" type="sibTrans" cxnId="{4CBDD3CF-EB74-E244-84FD-7E78FBDEAAF9}">
      <dgm:prSet/>
      <dgm:spPr/>
      <dgm:t>
        <a:bodyPr/>
        <a:lstStyle/>
        <a:p>
          <a:endParaRPr lang="es-ES">
            <a:solidFill>
              <a:srgbClr val="152B48"/>
            </a:solidFill>
            <a:latin typeface="Montserrat" pitchFamily="2" charset="77"/>
          </a:endParaRPr>
        </a:p>
      </dgm:t>
    </dgm:pt>
    <dgm:pt modelId="{4B191C08-AE7B-D244-A5CF-51FF601147F2}">
      <dgm:prSet/>
      <dgm:spPr>
        <a:ln>
          <a:solidFill>
            <a:srgbClr val="00ABA7"/>
          </a:solidFill>
        </a:ln>
      </dgm:spPr>
      <dgm:t>
        <a:bodyPr/>
        <a:lstStyle/>
        <a:p>
          <a:r>
            <a:rPr lang="en-GB" dirty="0">
              <a:solidFill>
                <a:srgbClr val="152B48"/>
              </a:solidFill>
              <a:latin typeface="Montserrat" pitchFamily="2" charset="77"/>
            </a:rPr>
            <a:t>AST,  ALT (</a:t>
          </a:r>
          <a:r>
            <a:rPr lang="en-GB" dirty="0" err="1">
              <a:solidFill>
                <a:srgbClr val="152B48"/>
              </a:solidFill>
              <a:latin typeface="Montserrat" pitchFamily="2" charset="77"/>
            </a:rPr>
            <a:t>hígado</a:t>
          </a:r>
          <a:r>
            <a:rPr lang="en-GB" dirty="0">
              <a:solidFill>
                <a:srgbClr val="152B48"/>
              </a:solidFill>
              <a:latin typeface="Montserrat" pitchFamily="2" charset="77"/>
            </a:rPr>
            <a:t> </a:t>
          </a:r>
          <a:r>
            <a:rPr lang="en-GB" dirty="0" err="1">
              <a:solidFill>
                <a:srgbClr val="152B48"/>
              </a:solidFill>
              <a:latin typeface="Montserrat" pitchFamily="2" charset="77"/>
            </a:rPr>
            <a:t>graso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287BFBCA-96B9-EE48-BC24-99C02C25C0B6}" type="parTrans" cxnId="{D343E1CF-90D4-C74F-9D9E-C8E157984EDC}">
      <dgm:prSet/>
      <dgm:spPr/>
      <dgm:t>
        <a:bodyPr/>
        <a:lstStyle/>
        <a:p>
          <a:endParaRPr lang="es-ES">
            <a:solidFill>
              <a:srgbClr val="152B48"/>
            </a:solidFill>
            <a:latin typeface="Montserrat" pitchFamily="2" charset="77"/>
          </a:endParaRPr>
        </a:p>
      </dgm:t>
    </dgm:pt>
    <dgm:pt modelId="{509DF4D4-5ECB-4F41-8766-60EFC7E5DB4D}" type="sibTrans" cxnId="{D343E1CF-90D4-C74F-9D9E-C8E157984EDC}">
      <dgm:prSet/>
      <dgm:spPr/>
      <dgm:t>
        <a:bodyPr/>
        <a:lstStyle/>
        <a:p>
          <a:endParaRPr lang="es-ES">
            <a:solidFill>
              <a:srgbClr val="152B48"/>
            </a:solidFill>
            <a:latin typeface="Montserrat" pitchFamily="2" charset="77"/>
          </a:endParaRPr>
        </a:p>
      </dgm:t>
    </dgm:pt>
    <dgm:pt modelId="{A40507F2-08F1-A647-B7E6-B3854FE296F2}">
      <dgm:prSet/>
      <dgm:spPr>
        <a:ln>
          <a:solidFill>
            <a:srgbClr val="00ABA7"/>
          </a:solidFill>
        </a:ln>
      </dgm:spPr>
      <dgm:t>
        <a:bodyPr/>
        <a:lstStyle/>
        <a:p>
          <a:r>
            <a:rPr lang="en-GB" dirty="0" err="1">
              <a:solidFill>
                <a:srgbClr val="152B48"/>
              </a:solidFill>
              <a:latin typeface="Montserrat" pitchFamily="2" charset="77"/>
            </a:rPr>
            <a:t>Perfil</a:t>
          </a:r>
          <a:r>
            <a:rPr lang="en-GB" dirty="0">
              <a:solidFill>
                <a:srgbClr val="152B48"/>
              </a:solidFill>
              <a:latin typeface="Montserrat" pitchFamily="2" charset="77"/>
            </a:rPr>
            <a:t> </a:t>
          </a:r>
          <a:r>
            <a:rPr lang="en-GB" dirty="0" err="1">
              <a:solidFill>
                <a:srgbClr val="152B48"/>
              </a:solidFill>
              <a:latin typeface="Montserrat" pitchFamily="2" charset="77"/>
            </a:rPr>
            <a:t>lipídico</a:t>
          </a:r>
          <a:r>
            <a:rPr lang="en-GB" dirty="0">
              <a:solidFill>
                <a:srgbClr val="152B48"/>
              </a:solidFill>
              <a:latin typeface="Montserrat" pitchFamily="2" charset="77"/>
            </a:rPr>
            <a:t> </a:t>
          </a:r>
          <a:r>
            <a:rPr lang="en-GB" dirty="0" err="1">
              <a:solidFill>
                <a:srgbClr val="152B48"/>
              </a:solidFill>
              <a:latin typeface="Montserrat" pitchFamily="2" charset="77"/>
            </a:rPr>
            <a:t>completo</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ayunas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A5E235A2-FCC8-404C-A146-93B1DC4C7452}" type="parTrans" cxnId="{76EAD5F9-9154-414C-B196-C5D4625DA319}">
      <dgm:prSet/>
      <dgm:spPr/>
      <dgm:t>
        <a:bodyPr/>
        <a:lstStyle/>
        <a:p>
          <a:endParaRPr lang="es-ES">
            <a:solidFill>
              <a:srgbClr val="152B48"/>
            </a:solidFill>
            <a:latin typeface="Montserrat" pitchFamily="2" charset="77"/>
          </a:endParaRPr>
        </a:p>
      </dgm:t>
    </dgm:pt>
    <dgm:pt modelId="{22787F7E-DB0E-784E-A91B-7405F059808B}" type="sibTrans" cxnId="{76EAD5F9-9154-414C-B196-C5D4625DA319}">
      <dgm:prSet/>
      <dgm:spPr/>
      <dgm:t>
        <a:bodyPr/>
        <a:lstStyle/>
        <a:p>
          <a:endParaRPr lang="es-ES">
            <a:solidFill>
              <a:srgbClr val="152B48"/>
            </a:solidFill>
            <a:latin typeface="Montserrat" pitchFamily="2" charset="77"/>
          </a:endParaRPr>
        </a:p>
      </dgm:t>
    </dgm:pt>
    <dgm:pt modelId="{9AE42075-9B88-844C-8F25-E72D971858FB}" type="pres">
      <dgm:prSet presAssocID="{5220A884-6795-9642-BDB8-61D1A63ABC01}" presName="linear" presStyleCnt="0">
        <dgm:presLayoutVars>
          <dgm:animLvl val="lvl"/>
          <dgm:resizeHandles val="exact"/>
        </dgm:presLayoutVars>
      </dgm:prSet>
      <dgm:spPr/>
    </dgm:pt>
    <dgm:pt modelId="{D5588B35-5584-1445-96F7-72A73D5C0CCA}" type="pres">
      <dgm:prSet presAssocID="{61074D3E-1F53-0145-A8AB-074578234A66}" presName="parentText" presStyleLbl="node1" presStyleIdx="0" presStyleCnt="4">
        <dgm:presLayoutVars>
          <dgm:chMax val="0"/>
          <dgm:bulletEnabled val="1"/>
        </dgm:presLayoutVars>
      </dgm:prSet>
      <dgm:spPr/>
    </dgm:pt>
    <dgm:pt modelId="{A599C14F-1BD1-4E42-9651-566833363E0F}" type="pres">
      <dgm:prSet presAssocID="{BB5D9F05-8599-B240-9089-DD04D8CA7B0F}" presName="spacer" presStyleCnt="0"/>
      <dgm:spPr/>
    </dgm:pt>
    <dgm:pt modelId="{66BB0485-3D8A-6641-8B64-71776E905F71}" type="pres">
      <dgm:prSet presAssocID="{7563EE70-3F14-554A-8B91-50D230F07BC4}" presName="parentText" presStyleLbl="node1" presStyleIdx="1" presStyleCnt="4">
        <dgm:presLayoutVars>
          <dgm:chMax val="0"/>
          <dgm:bulletEnabled val="1"/>
        </dgm:presLayoutVars>
      </dgm:prSet>
      <dgm:spPr/>
    </dgm:pt>
    <dgm:pt modelId="{97EF8657-B678-954C-BE37-E161FC9711EC}" type="pres">
      <dgm:prSet presAssocID="{4F222D04-47F3-E544-8643-7938E5DFC4D1}" presName="spacer" presStyleCnt="0"/>
      <dgm:spPr/>
    </dgm:pt>
    <dgm:pt modelId="{D6DB64CD-C73A-4845-9777-29B49C8E971A}" type="pres">
      <dgm:prSet presAssocID="{4B191C08-AE7B-D244-A5CF-51FF601147F2}" presName="parentText" presStyleLbl="node1" presStyleIdx="2" presStyleCnt="4">
        <dgm:presLayoutVars>
          <dgm:chMax val="0"/>
          <dgm:bulletEnabled val="1"/>
        </dgm:presLayoutVars>
      </dgm:prSet>
      <dgm:spPr/>
    </dgm:pt>
    <dgm:pt modelId="{A9E749B8-D913-C948-A4B3-4C3D090F843C}" type="pres">
      <dgm:prSet presAssocID="{509DF4D4-5ECB-4F41-8766-60EFC7E5DB4D}" presName="spacer" presStyleCnt="0"/>
      <dgm:spPr/>
    </dgm:pt>
    <dgm:pt modelId="{92780572-5303-9148-AF10-BAF6B999CC00}" type="pres">
      <dgm:prSet presAssocID="{A40507F2-08F1-A647-B7E6-B3854FE296F2}" presName="parentText" presStyleLbl="node1" presStyleIdx="3" presStyleCnt="4">
        <dgm:presLayoutVars>
          <dgm:chMax val="0"/>
          <dgm:bulletEnabled val="1"/>
        </dgm:presLayoutVars>
      </dgm:prSet>
      <dgm:spPr/>
    </dgm:pt>
  </dgm:ptLst>
  <dgm:cxnLst>
    <dgm:cxn modelId="{4143D301-80C5-8441-B85E-487B9FDFFE2C}" type="presOf" srcId="{7563EE70-3F14-554A-8B91-50D230F07BC4}" destId="{66BB0485-3D8A-6641-8B64-71776E905F71}" srcOrd="0" destOrd="0" presId="urn:microsoft.com/office/officeart/2005/8/layout/vList2"/>
    <dgm:cxn modelId="{768CCA20-5D01-814E-BD61-FF87251DA5A6}" type="presOf" srcId="{61074D3E-1F53-0145-A8AB-074578234A66}" destId="{D5588B35-5584-1445-96F7-72A73D5C0CCA}" srcOrd="0" destOrd="0" presId="urn:microsoft.com/office/officeart/2005/8/layout/vList2"/>
    <dgm:cxn modelId="{B6A2DE71-3907-E54D-9E8C-5A0D47885AC7}" type="presOf" srcId="{5220A884-6795-9642-BDB8-61D1A63ABC01}" destId="{9AE42075-9B88-844C-8F25-E72D971858FB}" srcOrd="0" destOrd="0" presId="urn:microsoft.com/office/officeart/2005/8/layout/vList2"/>
    <dgm:cxn modelId="{0C9CC5BA-F166-7349-A0D1-4505D632395F}" type="presOf" srcId="{A40507F2-08F1-A647-B7E6-B3854FE296F2}" destId="{92780572-5303-9148-AF10-BAF6B999CC00}" srcOrd="0" destOrd="0" presId="urn:microsoft.com/office/officeart/2005/8/layout/vList2"/>
    <dgm:cxn modelId="{48387DBB-E572-404B-B63B-5395ABF370E7}" type="presOf" srcId="{4B191C08-AE7B-D244-A5CF-51FF601147F2}" destId="{D6DB64CD-C73A-4845-9777-29B49C8E971A}" srcOrd="0" destOrd="0" presId="urn:microsoft.com/office/officeart/2005/8/layout/vList2"/>
    <dgm:cxn modelId="{4CBDD3CF-EB74-E244-84FD-7E78FBDEAAF9}" srcId="{5220A884-6795-9642-BDB8-61D1A63ABC01}" destId="{7563EE70-3F14-554A-8B91-50D230F07BC4}" srcOrd="1" destOrd="0" parTransId="{42B953D1-25BF-DE46-9FE1-51FC086EDBCE}" sibTransId="{4F222D04-47F3-E544-8643-7938E5DFC4D1}"/>
    <dgm:cxn modelId="{D343E1CF-90D4-C74F-9D9E-C8E157984EDC}" srcId="{5220A884-6795-9642-BDB8-61D1A63ABC01}" destId="{4B191C08-AE7B-D244-A5CF-51FF601147F2}" srcOrd="2" destOrd="0" parTransId="{287BFBCA-96B9-EE48-BC24-99C02C25C0B6}" sibTransId="{509DF4D4-5ECB-4F41-8766-60EFC7E5DB4D}"/>
    <dgm:cxn modelId="{CCC520E4-2F34-0D44-8EC1-4A698B292CD3}" srcId="{5220A884-6795-9642-BDB8-61D1A63ABC01}" destId="{61074D3E-1F53-0145-A8AB-074578234A66}" srcOrd="0" destOrd="0" parTransId="{61F869C4-8B90-6747-A49C-989206F718DE}" sibTransId="{BB5D9F05-8599-B240-9089-DD04D8CA7B0F}"/>
    <dgm:cxn modelId="{76EAD5F9-9154-414C-B196-C5D4625DA319}" srcId="{5220A884-6795-9642-BDB8-61D1A63ABC01}" destId="{A40507F2-08F1-A647-B7E6-B3854FE296F2}" srcOrd="3" destOrd="0" parTransId="{A5E235A2-FCC8-404C-A146-93B1DC4C7452}" sibTransId="{22787F7E-DB0E-784E-A91B-7405F059808B}"/>
    <dgm:cxn modelId="{A446059E-189E-434E-9F8F-221CAF6D365C}" type="presParOf" srcId="{9AE42075-9B88-844C-8F25-E72D971858FB}" destId="{D5588B35-5584-1445-96F7-72A73D5C0CCA}" srcOrd="0" destOrd="0" presId="urn:microsoft.com/office/officeart/2005/8/layout/vList2"/>
    <dgm:cxn modelId="{E773A46A-CFDF-2644-83F5-7C7F2D682B19}" type="presParOf" srcId="{9AE42075-9B88-844C-8F25-E72D971858FB}" destId="{A599C14F-1BD1-4E42-9651-566833363E0F}" srcOrd="1" destOrd="0" presId="urn:microsoft.com/office/officeart/2005/8/layout/vList2"/>
    <dgm:cxn modelId="{4B58DF65-8200-E744-A5CA-4B25F5486DE2}" type="presParOf" srcId="{9AE42075-9B88-844C-8F25-E72D971858FB}" destId="{66BB0485-3D8A-6641-8B64-71776E905F71}" srcOrd="2" destOrd="0" presId="urn:microsoft.com/office/officeart/2005/8/layout/vList2"/>
    <dgm:cxn modelId="{82FDB26A-4F4A-0E45-AAC8-F94D7DF6CF65}" type="presParOf" srcId="{9AE42075-9B88-844C-8F25-E72D971858FB}" destId="{97EF8657-B678-954C-BE37-E161FC9711EC}" srcOrd="3" destOrd="0" presId="urn:microsoft.com/office/officeart/2005/8/layout/vList2"/>
    <dgm:cxn modelId="{02F594D1-1466-8546-A449-FC0A7F001B00}" type="presParOf" srcId="{9AE42075-9B88-844C-8F25-E72D971858FB}" destId="{D6DB64CD-C73A-4845-9777-29B49C8E971A}" srcOrd="4" destOrd="0" presId="urn:microsoft.com/office/officeart/2005/8/layout/vList2"/>
    <dgm:cxn modelId="{FAEBE604-4908-CF47-9063-89BF5FD9A218}" type="presParOf" srcId="{9AE42075-9B88-844C-8F25-E72D971858FB}" destId="{A9E749B8-D913-C948-A4B3-4C3D090F843C}" srcOrd="5" destOrd="0" presId="urn:microsoft.com/office/officeart/2005/8/layout/vList2"/>
    <dgm:cxn modelId="{D1515569-3F68-6740-9B37-7CEE95EF3FFA}" type="presParOf" srcId="{9AE42075-9B88-844C-8F25-E72D971858FB}" destId="{92780572-5303-9148-AF10-BAF6B999CC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41F8FC2-594B-0946-96CE-42AB7C6CFB6B}" type="doc">
      <dgm:prSet loTypeId="urn:microsoft.com/office/officeart/2005/8/layout/target3" loCatId="relationship" qsTypeId="urn:microsoft.com/office/officeart/2005/8/quickstyle/simple1" qsCatId="simple" csTypeId="urn:microsoft.com/office/officeart/2005/8/colors/accent1_4" csCatId="accent1" phldr="1"/>
      <dgm:spPr/>
      <dgm:t>
        <a:bodyPr/>
        <a:lstStyle/>
        <a:p>
          <a:endParaRPr lang="es-ES"/>
        </a:p>
      </dgm:t>
    </dgm:pt>
    <dgm:pt modelId="{A757F1BE-FD57-AE40-BA45-CCB823D4E7EB}">
      <dgm:prSet/>
      <dgm:spPr>
        <a:ln>
          <a:solidFill>
            <a:srgbClr val="00ABA7"/>
          </a:solidFill>
        </a:ln>
      </dgm:spPr>
      <dgm:t>
        <a:bodyPr/>
        <a:lstStyle/>
        <a:p>
          <a:r>
            <a:rPr lang="en-GB" dirty="0" err="1">
              <a:solidFill>
                <a:srgbClr val="152B48"/>
              </a:solidFill>
              <a:latin typeface="Montserrat" pitchFamily="2" charset="77"/>
            </a:rPr>
            <a:t>Glicemia</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ayunas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60F946CE-1C18-B74C-AD29-FF59ACBD29E5}" type="parTrans" cxnId="{BD6603C2-9475-1248-B941-1C67458F9604}">
      <dgm:prSet/>
      <dgm:spPr/>
      <dgm:t>
        <a:bodyPr/>
        <a:lstStyle/>
        <a:p>
          <a:endParaRPr lang="es-ES">
            <a:solidFill>
              <a:srgbClr val="152B48"/>
            </a:solidFill>
            <a:latin typeface="Montserrat" pitchFamily="2" charset="77"/>
          </a:endParaRPr>
        </a:p>
      </dgm:t>
    </dgm:pt>
    <dgm:pt modelId="{91EF9FF3-8D96-914B-A080-0136852A111B}" type="sibTrans" cxnId="{BD6603C2-9475-1248-B941-1C67458F9604}">
      <dgm:prSet/>
      <dgm:spPr/>
      <dgm:t>
        <a:bodyPr/>
        <a:lstStyle/>
        <a:p>
          <a:endParaRPr lang="es-ES">
            <a:solidFill>
              <a:srgbClr val="152B48"/>
            </a:solidFill>
            <a:latin typeface="Montserrat" pitchFamily="2" charset="77"/>
          </a:endParaRPr>
        </a:p>
      </dgm:t>
    </dgm:pt>
    <dgm:pt modelId="{8C3C0BE5-AE88-9F4C-AF02-4F1272B5E3F6}">
      <dgm:prSet/>
      <dgm:spPr>
        <a:ln>
          <a:solidFill>
            <a:srgbClr val="00ABA7"/>
          </a:solidFill>
        </a:ln>
      </dgm:spPr>
      <dgm:t>
        <a:bodyPr/>
        <a:lstStyle/>
        <a:p>
          <a:r>
            <a:rPr lang="en-GB" dirty="0">
              <a:solidFill>
                <a:srgbClr val="152B48"/>
              </a:solidFill>
              <a:latin typeface="Montserrat" pitchFamily="2" charset="77"/>
            </a:rPr>
            <a:t>TSH.</a:t>
          </a:r>
          <a:endParaRPr lang="es-CO" dirty="0">
            <a:solidFill>
              <a:srgbClr val="152B48"/>
            </a:solidFill>
            <a:latin typeface="Montserrat" pitchFamily="2" charset="77"/>
          </a:endParaRPr>
        </a:p>
      </dgm:t>
    </dgm:pt>
    <dgm:pt modelId="{18797262-FA86-A342-8492-274A3451BBBF}" type="parTrans" cxnId="{4D1540B1-574B-DC4D-A7E2-B11BA41A9445}">
      <dgm:prSet/>
      <dgm:spPr/>
      <dgm:t>
        <a:bodyPr/>
        <a:lstStyle/>
        <a:p>
          <a:endParaRPr lang="es-ES">
            <a:solidFill>
              <a:srgbClr val="152B48"/>
            </a:solidFill>
            <a:latin typeface="Montserrat" pitchFamily="2" charset="77"/>
          </a:endParaRPr>
        </a:p>
      </dgm:t>
    </dgm:pt>
    <dgm:pt modelId="{D6990808-1D3E-6945-B822-D6C09F2CCDC7}" type="sibTrans" cxnId="{4D1540B1-574B-DC4D-A7E2-B11BA41A9445}">
      <dgm:prSet/>
      <dgm:spPr/>
      <dgm:t>
        <a:bodyPr/>
        <a:lstStyle/>
        <a:p>
          <a:endParaRPr lang="es-ES">
            <a:solidFill>
              <a:srgbClr val="152B48"/>
            </a:solidFill>
            <a:latin typeface="Montserrat" pitchFamily="2" charset="77"/>
          </a:endParaRPr>
        </a:p>
      </dgm:t>
    </dgm:pt>
    <dgm:pt modelId="{02D8D334-5518-3C40-A8EB-0A2CFF86E19A}">
      <dgm:prSet/>
      <dgm:spPr>
        <a:ln>
          <a:solidFill>
            <a:srgbClr val="00ABA7"/>
          </a:solidFill>
        </a:ln>
      </dgm:spPr>
      <dgm:t>
        <a:bodyPr/>
        <a:lstStyle/>
        <a:p>
          <a:r>
            <a:rPr lang="en-GB" dirty="0" err="1">
              <a:solidFill>
                <a:srgbClr val="152B48"/>
              </a:solidFill>
              <a:latin typeface="Montserrat" pitchFamily="2" charset="77"/>
            </a:rPr>
            <a:t>Estudio</a:t>
          </a:r>
          <a:r>
            <a:rPr lang="en-GB" dirty="0">
              <a:solidFill>
                <a:srgbClr val="152B48"/>
              </a:solidFill>
              <a:latin typeface="Montserrat" pitchFamily="2" charset="77"/>
            </a:rPr>
            <a:t> del </a:t>
          </a:r>
          <a:r>
            <a:rPr lang="en-GB" dirty="0" err="1">
              <a:solidFill>
                <a:srgbClr val="152B48"/>
              </a:solidFill>
              <a:latin typeface="Montserrat" pitchFamily="2" charset="77"/>
            </a:rPr>
            <a:t>sueño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2077139B-B7B1-994E-87AF-FF0E35126136}" type="parTrans" cxnId="{4ECC87A1-0FAC-F04F-871A-79B2A52EAFF3}">
      <dgm:prSet/>
      <dgm:spPr/>
      <dgm:t>
        <a:bodyPr/>
        <a:lstStyle/>
        <a:p>
          <a:endParaRPr lang="es-ES">
            <a:solidFill>
              <a:srgbClr val="152B48"/>
            </a:solidFill>
            <a:latin typeface="Montserrat" pitchFamily="2" charset="77"/>
          </a:endParaRPr>
        </a:p>
      </dgm:t>
    </dgm:pt>
    <dgm:pt modelId="{0DFB8707-511E-B043-A940-B0EB4AB6A39B}" type="sibTrans" cxnId="{4ECC87A1-0FAC-F04F-871A-79B2A52EAFF3}">
      <dgm:prSet/>
      <dgm:spPr/>
      <dgm:t>
        <a:bodyPr/>
        <a:lstStyle/>
        <a:p>
          <a:endParaRPr lang="es-ES">
            <a:solidFill>
              <a:srgbClr val="152B48"/>
            </a:solidFill>
            <a:latin typeface="Montserrat" pitchFamily="2" charset="77"/>
          </a:endParaRPr>
        </a:p>
      </dgm:t>
    </dgm:pt>
    <dgm:pt modelId="{E4EDA6B2-77D0-7642-87CA-AE9A423AC411}">
      <dgm:prSet/>
      <dgm:spPr>
        <a:ln>
          <a:solidFill>
            <a:srgbClr val="00ABA7"/>
          </a:solidFill>
        </a:ln>
      </dgm:spPr>
      <dgm:t>
        <a:bodyPr/>
        <a:lstStyle/>
        <a:p>
          <a:r>
            <a:rPr lang="en-GB" dirty="0" err="1">
              <a:solidFill>
                <a:srgbClr val="152B48"/>
              </a:solidFill>
              <a:latin typeface="Montserrat" pitchFamily="2" charset="77"/>
            </a:rPr>
            <a:t>Hemograma</a:t>
          </a:r>
          <a:r>
            <a:rPr lang="en-GB" dirty="0">
              <a:solidFill>
                <a:srgbClr val="152B48"/>
              </a:solidFill>
              <a:latin typeface="Montserrat" pitchFamily="2" charset="77"/>
            </a:rPr>
            <a:t>: </a:t>
          </a:r>
          <a:r>
            <a:rPr lang="en-GB" dirty="0" err="1">
              <a:solidFill>
                <a:srgbClr val="152B48"/>
              </a:solidFill>
              <a:latin typeface="Montserrat" pitchFamily="2" charset="77"/>
            </a:rPr>
            <a:t>retraso</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el </a:t>
          </a:r>
          <a:r>
            <a:rPr lang="en-GB" dirty="0" err="1">
              <a:solidFill>
                <a:srgbClr val="152B48"/>
              </a:solidFill>
              <a:latin typeface="Montserrat" pitchFamily="2" charset="77"/>
            </a:rPr>
            <a:t>crecimiento</a:t>
          </a:r>
          <a:r>
            <a:rPr lang="en-GB" dirty="0">
              <a:solidFill>
                <a:srgbClr val="152B48"/>
              </a:solidFill>
              <a:latin typeface="Montserrat" pitchFamily="2" charset="77"/>
            </a:rPr>
            <a:t>, </a:t>
          </a:r>
          <a:r>
            <a:rPr lang="en-GB" dirty="0" err="1">
              <a:solidFill>
                <a:srgbClr val="152B48"/>
              </a:solidFill>
              <a:latin typeface="Montserrat" pitchFamily="2" charset="77"/>
            </a:rPr>
            <a:t>función</a:t>
          </a:r>
          <a:r>
            <a:rPr lang="en-GB" dirty="0">
              <a:solidFill>
                <a:srgbClr val="152B48"/>
              </a:solidFill>
              <a:latin typeface="Montserrat" pitchFamily="2" charset="77"/>
            </a:rPr>
            <a:t> renal anormal.</a:t>
          </a:r>
          <a:endParaRPr lang="es-CO" dirty="0">
            <a:solidFill>
              <a:srgbClr val="152B48"/>
            </a:solidFill>
            <a:latin typeface="Montserrat" pitchFamily="2" charset="77"/>
          </a:endParaRPr>
        </a:p>
      </dgm:t>
    </dgm:pt>
    <dgm:pt modelId="{6FB88366-0336-6F49-8D78-2E1F9FB83AA8}" type="parTrans" cxnId="{DFC22F10-D47E-4E4E-AC34-37CCA4AC050D}">
      <dgm:prSet/>
      <dgm:spPr/>
      <dgm:t>
        <a:bodyPr/>
        <a:lstStyle/>
        <a:p>
          <a:endParaRPr lang="es-ES">
            <a:solidFill>
              <a:srgbClr val="152B48"/>
            </a:solidFill>
            <a:latin typeface="Montserrat" pitchFamily="2" charset="77"/>
          </a:endParaRPr>
        </a:p>
      </dgm:t>
    </dgm:pt>
    <dgm:pt modelId="{F25905DE-69E0-C345-A2FE-689A7A7BB7DF}" type="sibTrans" cxnId="{DFC22F10-D47E-4E4E-AC34-37CCA4AC050D}">
      <dgm:prSet/>
      <dgm:spPr/>
      <dgm:t>
        <a:bodyPr/>
        <a:lstStyle/>
        <a:p>
          <a:endParaRPr lang="es-ES">
            <a:solidFill>
              <a:srgbClr val="152B48"/>
            </a:solidFill>
            <a:latin typeface="Montserrat" pitchFamily="2" charset="77"/>
          </a:endParaRPr>
        </a:p>
      </dgm:t>
    </dgm:pt>
    <dgm:pt modelId="{1DF99B32-F8CF-194C-8902-B08CF13591C3}" type="pres">
      <dgm:prSet presAssocID="{741F8FC2-594B-0946-96CE-42AB7C6CFB6B}" presName="Name0" presStyleCnt="0">
        <dgm:presLayoutVars>
          <dgm:chMax val="7"/>
          <dgm:dir/>
          <dgm:animLvl val="lvl"/>
          <dgm:resizeHandles val="exact"/>
        </dgm:presLayoutVars>
      </dgm:prSet>
      <dgm:spPr/>
    </dgm:pt>
    <dgm:pt modelId="{9BA076B4-705D-C349-97EE-D2A3FDCE1562}" type="pres">
      <dgm:prSet presAssocID="{A757F1BE-FD57-AE40-BA45-CCB823D4E7EB}" presName="circle1" presStyleLbl="node1" presStyleIdx="0" presStyleCnt="4"/>
      <dgm:spPr>
        <a:solidFill>
          <a:srgbClr val="152B48"/>
        </a:solidFill>
      </dgm:spPr>
    </dgm:pt>
    <dgm:pt modelId="{64B91A32-6511-C740-82AA-5927F1DCB950}" type="pres">
      <dgm:prSet presAssocID="{A757F1BE-FD57-AE40-BA45-CCB823D4E7EB}" presName="space" presStyleCnt="0"/>
      <dgm:spPr/>
    </dgm:pt>
    <dgm:pt modelId="{24AF5350-5A3F-6A4A-9B6E-441069D64C2D}" type="pres">
      <dgm:prSet presAssocID="{A757F1BE-FD57-AE40-BA45-CCB823D4E7EB}" presName="rect1" presStyleLbl="alignAcc1" presStyleIdx="0" presStyleCnt="4"/>
      <dgm:spPr/>
    </dgm:pt>
    <dgm:pt modelId="{254DE9A3-86EB-3C4C-AC2B-F5E244E427B1}" type="pres">
      <dgm:prSet presAssocID="{8C3C0BE5-AE88-9F4C-AF02-4F1272B5E3F6}" presName="vertSpace2" presStyleLbl="node1" presStyleIdx="0" presStyleCnt="4"/>
      <dgm:spPr/>
    </dgm:pt>
    <dgm:pt modelId="{84D0BAC5-B7CA-9C42-B7CE-B3D97FEAEC8F}" type="pres">
      <dgm:prSet presAssocID="{8C3C0BE5-AE88-9F4C-AF02-4F1272B5E3F6}" presName="circle2" presStyleLbl="node1" presStyleIdx="1" presStyleCnt="4"/>
      <dgm:spPr>
        <a:solidFill>
          <a:srgbClr val="152B48"/>
        </a:solidFill>
      </dgm:spPr>
    </dgm:pt>
    <dgm:pt modelId="{38080B2A-3F58-E745-975E-7C711E2F57DB}" type="pres">
      <dgm:prSet presAssocID="{8C3C0BE5-AE88-9F4C-AF02-4F1272B5E3F6}" presName="rect2" presStyleLbl="alignAcc1" presStyleIdx="1" presStyleCnt="4"/>
      <dgm:spPr/>
    </dgm:pt>
    <dgm:pt modelId="{D859CE98-0426-BD41-9272-58F19C03E441}" type="pres">
      <dgm:prSet presAssocID="{02D8D334-5518-3C40-A8EB-0A2CFF86E19A}" presName="vertSpace3" presStyleLbl="node1" presStyleIdx="1" presStyleCnt="4"/>
      <dgm:spPr/>
    </dgm:pt>
    <dgm:pt modelId="{4CAA492D-E28E-554B-AC91-9C95C99660E6}" type="pres">
      <dgm:prSet presAssocID="{02D8D334-5518-3C40-A8EB-0A2CFF86E19A}" presName="circle3" presStyleLbl="node1" presStyleIdx="2" presStyleCnt="4"/>
      <dgm:spPr>
        <a:solidFill>
          <a:srgbClr val="152B48"/>
        </a:solidFill>
      </dgm:spPr>
    </dgm:pt>
    <dgm:pt modelId="{509804A4-26B3-FE43-AF9A-56863250B827}" type="pres">
      <dgm:prSet presAssocID="{02D8D334-5518-3C40-A8EB-0A2CFF86E19A}" presName="rect3" presStyleLbl="alignAcc1" presStyleIdx="2" presStyleCnt="4"/>
      <dgm:spPr/>
    </dgm:pt>
    <dgm:pt modelId="{061CF0C9-1F54-E84C-8BD6-3040FA73E207}" type="pres">
      <dgm:prSet presAssocID="{E4EDA6B2-77D0-7642-87CA-AE9A423AC411}" presName="vertSpace4" presStyleLbl="node1" presStyleIdx="2" presStyleCnt="4"/>
      <dgm:spPr/>
    </dgm:pt>
    <dgm:pt modelId="{7A755772-73C5-9C40-82C5-9E6AFB6145C4}" type="pres">
      <dgm:prSet presAssocID="{E4EDA6B2-77D0-7642-87CA-AE9A423AC411}" presName="circle4" presStyleLbl="node1" presStyleIdx="3" presStyleCnt="4"/>
      <dgm:spPr>
        <a:solidFill>
          <a:srgbClr val="152B48"/>
        </a:solidFill>
      </dgm:spPr>
    </dgm:pt>
    <dgm:pt modelId="{D641E4DA-A50E-5448-9F37-933604EED482}" type="pres">
      <dgm:prSet presAssocID="{E4EDA6B2-77D0-7642-87CA-AE9A423AC411}" presName="rect4" presStyleLbl="alignAcc1" presStyleIdx="3" presStyleCnt="4"/>
      <dgm:spPr/>
    </dgm:pt>
    <dgm:pt modelId="{B705A629-1ACB-3749-9C7E-8B4EBF97C1B2}" type="pres">
      <dgm:prSet presAssocID="{A757F1BE-FD57-AE40-BA45-CCB823D4E7EB}" presName="rect1ParTxNoCh" presStyleLbl="alignAcc1" presStyleIdx="3" presStyleCnt="4">
        <dgm:presLayoutVars>
          <dgm:chMax val="1"/>
          <dgm:bulletEnabled val="1"/>
        </dgm:presLayoutVars>
      </dgm:prSet>
      <dgm:spPr/>
    </dgm:pt>
    <dgm:pt modelId="{AA5589D9-5897-7140-9EB1-E6D3B4CFA5F0}" type="pres">
      <dgm:prSet presAssocID="{8C3C0BE5-AE88-9F4C-AF02-4F1272B5E3F6}" presName="rect2ParTxNoCh" presStyleLbl="alignAcc1" presStyleIdx="3" presStyleCnt="4">
        <dgm:presLayoutVars>
          <dgm:chMax val="1"/>
          <dgm:bulletEnabled val="1"/>
        </dgm:presLayoutVars>
      </dgm:prSet>
      <dgm:spPr/>
    </dgm:pt>
    <dgm:pt modelId="{89ED759B-899C-094C-9F74-7BF73C8B34BB}" type="pres">
      <dgm:prSet presAssocID="{02D8D334-5518-3C40-A8EB-0A2CFF86E19A}" presName="rect3ParTxNoCh" presStyleLbl="alignAcc1" presStyleIdx="3" presStyleCnt="4">
        <dgm:presLayoutVars>
          <dgm:chMax val="1"/>
          <dgm:bulletEnabled val="1"/>
        </dgm:presLayoutVars>
      </dgm:prSet>
      <dgm:spPr/>
    </dgm:pt>
    <dgm:pt modelId="{C29BF0DB-1E90-F64F-ADD5-98FDEE65D271}" type="pres">
      <dgm:prSet presAssocID="{E4EDA6B2-77D0-7642-87CA-AE9A423AC411}" presName="rect4ParTxNoCh" presStyleLbl="alignAcc1" presStyleIdx="3" presStyleCnt="4">
        <dgm:presLayoutVars>
          <dgm:chMax val="1"/>
          <dgm:bulletEnabled val="1"/>
        </dgm:presLayoutVars>
      </dgm:prSet>
      <dgm:spPr/>
    </dgm:pt>
  </dgm:ptLst>
  <dgm:cxnLst>
    <dgm:cxn modelId="{DFC22F10-D47E-4E4E-AC34-37CCA4AC050D}" srcId="{741F8FC2-594B-0946-96CE-42AB7C6CFB6B}" destId="{E4EDA6B2-77D0-7642-87CA-AE9A423AC411}" srcOrd="3" destOrd="0" parTransId="{6FB88366-0336-6F49-8D78-2E1F9FB83AA8}" sibTransId="{F25905DE-69E0-C345-A2FE-689A7A7BB7DF}"/>
    <dgm:cxn modelId="{886BB714-E015-0042-ADEC-44FCAACD8FD6}" type="presOf" srcId="{8C3C0BE5-AE88-9F4C-AF02-4F1272B5E3F6}" destId="{38080B2A-3F58-E745-975E-7C711E2F57DB}" srcOrd="0" destOrd="0" presId="urn:microsoft.com/office/officeart/2005/8/layout/target3"/>
    <dgm:cxn modelId="{26E0FA22-2E8A-EC46-931E-F3B8B598F9C1}" type="presOf" srcId="{E4EDA6B2-77D0-7642-87CA-AE9A423AC411}" destId="{C29BF0DB-1E90-F64F-ADD5-98FDEE65D271}" srcOrd="1" destOrd="0" presId="urn:microsoft.com/office/officeart/2005/8/layout/target3"/>
    <dgm:cxn modelId="{87D0533D-8298-2E47-AEB1-A13B5E3EB3DC}" type="presOf" srcId="{02D8D334-5518-3C40-A8EB-0A2CFF86E19A}" destId="{89ED759B-899C-094C-9F74-7BF73C8B34BB}" srcOrd="1" destOrd="0" presId="urn:microsoft.com/office/officeart/2005/8/layout/target3"/>
    <dgm:cxn modelId="{94788767-5690-394D-BEC3-D44EC6A5C20A}" type="presOf" srcId="{E4EDA6B2-77D0-7642-87CA-AE9A423AC411}" destId="{D641E4DA-A50E-5448-9F37-933604EED482}" srcOrd="0" destOrd="0" presId="urn:microsoft.com/office/officeart/2005/8/layout/target3"/>
    <dgm:cxn modelId="{4ECC87A1-0FAC-F04F-871A-79B2A52EAFF3}" srcId="{741F8FC2-594B-0946-96CE-42AB7C6CFB6B}" destId="{02D8D334-5518-3C40-A8EB-0A2CFF86E19A}" srcOrd="2" destOrd="0" parTransId="{2077139B-B7B1-994E-87AF-FF0E35126136}" sibTransId="{0DFB8707-511E-B043-A940-B0EB4AB6A39B}"/>
    <dgm:cxn modelId="{71F30DA7-7601-E441-B350-5D3A119ACB82}" type="presOf" srcId="{741F8FC2-594B-0946-96CE-42AB7C6CFB6B}" destId="{1DF99B32-F8CF-194C-8902-B08CF13591C3}" srcOrd="0" destOrd="0" presId="urn:microsoft.com/office/officeart/2005/8/layout/target3"/>
    <dgm:cxn modelId="{4D1540B1-574B-DC4D-A7E2-B11BA41A9445}" srcId="{741F8FC2-594B-0946-96CE-42AB7C6CFB6B}" destId="{8C3C0BE5-AE88-9F4C-AF02-4F1272B5E3F6}" srcOrd="1" destOrd="0" parTransId="{18797262-FA86-A342-8492-274A3451BBBF}" sibTransId="{D6990808-1D3E-6945-B822-D6C09F2CCDC7}"/>
    <dgm:cxn modelId="{E3884EBF-300C-8F46-99AA-B4A6BC9FC9C5}" type="presOf" srcId="{A757F1BE-FD57-AE40-BA45-CCB823D4E7EB}" destId="{B705A629-1ACB-3749-9C7E-8B4EBF97C1B2}" srcOrd="1" destOrd="0" presId="urn:microsoft.com/office/officeart/2005/8/layout/target3"/>
    <dgm:cxn modelId="{BD6603C2-9475-1248-B941-1C67458F9604}" srcId="{741F8FC2-594B-0946-96CE-42AB7C6CFB6B}" destId="{A757F1BE-FD57-AE40-BA45-CCB823D4E7EB}" srcOrd="0" destOrd="0" parTransId="{60F946CE-1C18-B74C-AD29-FF59ACBD29E5}" sibTransId="{91EF9FF3-8D96-914B-A080-0136852A111B}"/>
    <dgm:cxn modelId="{87F080DC-6BAA-E641-B9C8-EE77DFEBDE39}" type="presOf" srcId="{A757F1BE-FD57-AE40-BA45-CCB823D4E7EB}" destId="{24AF5350-5A3F-6A4A-9B6E-441069D64C2D}" srcOrd="0" destOrd="0" presId="urn:microsoft.com/office/officeart/2005/8/layout/target3"/>
    <dgm:cxn modelId="{CFC7E1E9-3AA2-944C-80F6-3FF23684814C}" type="presOf" srcId="{02D8D334-5518-3C40-A8EB-0A2CFF86E19A}" destId="{509804A4-26B3-FE43-AF9A-56863250B827}" srcOrd="0" destOrd="0" presId="urn:microsoft.com/office/officeart/2005/8/layout/target3"/>
    <dgm:cxn modelId="{138365ED-DB37-DB4C-9DF2-F9C4275E3151}" type="presOf" srcId="{8C3C0BE5-AE88-9F4C-AF02-4F1272B5E3F6}" destId="{AA5589D9-5897-7140-9EB1-E6D3B4CFA5F0}" srcOrd="1" destOrd="0" presId="urn:microsoft.com/office/officeart/2005/8/layout/target3"/>
    <dgm:cxn modelId="{1D14E0A4-80BD-E940-BE3F-C99E85C49A91}" type="presParOf" srcId="{1DF99B32-F8CF-194C-8902-B08CF13591C3}" destId="{9BA076B4-705D-C349-97EE-D2A3FDCE1562}" srcOrd="0" destOrd="0" presId="urn:microsoft.com/office/officeart/2005/8/layout/target3"/>
    <dgm:cxn modelId="{37511839-0AD0-D74F-BF93-241C4092AF91}" type="presParOf" srcId="{1DF99B32-F8CF-194C-8902-B08CF13591C3}" destId="{64B91A32-6511-C740-82AA-5927F1DCB950}" srcOrd="1" destOrd="0" presId="urn:microsoft.com/office/officeart/2005/8/layout/target3"/>
    <dgm:cxn modelId="{08DAC287-8800-2045-B8CB-C75F0C3D389A}" type="presParOf" srcId="{1DF99B32-F8CF-194C-8902-B08CF13591C3}" destId="{24AF5350-5A3F-6A4A-9B6E-441069D64C2D}" srcOrd="2" destOrd="0" presId="urn:microsoft.com/office/officeart/2005/8/layout/target3"/>
    <dgm:cxn modelId="{72B633BD-43EF-854F-8980-60D8296A8F5A}" type="presParOf" srcId="{1DF99B32-F8CF-194C-8902-B08CF13591C3}" destId="{254DE9A3-86EB-3C4C-AC2B-F5E244E427B1}" srcOrd="3" destOrd="0" presId="urn:microsoft.com/office/officeart/2005/8/layout/target3"/>
    <dgm:cxn modelId="{842C42C4-5642-6341-9769-476804D5C919}" type="presParOf" srcId="{1DF99B32-F8CF-194C-8902-B08CF13591C3}" destId="{84D0BAC5-B7CA-9C42-B7CE-B3D97FEAEC8F}" srcOrd="4" destOrd="0" presId="urn:microsoft.com/office/officeart/2005/8/layout/target3"/>
    <dgm:cxn modelId="{C6745E62-E9AE-A94C-AF35-20A442DE4D94}" type="presParOf" srcId="{1DF99B32-F8CF-194C-8902-B08CF13591C3}" destId="{38080B2A-3F58-E745-975E-7C711E2F57DB}" srcOrd="5" destOrd="0" presId="urn:microsoft.com/office/officeart/2005/8/layout/target3"/>
    <dgm:cxn modelId="{CC17ABB8-B58F-D14E-875C-49C77B24D6CA}" type="presParOf" srcId="{1DF99B32-F8CF-194C-8902-B08CF13591C3}" destId="{D859CE98-0426-BD41-9272-58F19C03E441}" srcOrd="6" destOrd="0" presId="urn:microsoft.com/office/officeart/2005/8/layout/target3"/>
    <dgm:cxn modelId="{A798AF62-B184-0042-A08B-4BEECBBDC3FE}" type="presParOf" srcId="{1DF99B32-F8CF-194C-8902-B08CF13591C3}" destId="{4CAA492D-E28E-554B-AC91-9C95C99660E6}" srcOrd="7" destOrd="0" presId="urn:microsoft.com/office/officeart/2005/8/layout/target3"/>
    <dgm:cxn modelId="{6AC8C0F0-3019-1040-882B-B47B80063223}" type="presParOf" srcId="{1DF99B32-F8CF-194C-8902-B08CF13591C3}" destId="{509804A4-26B3-FE43-AF9A-56863250B827}" srcOrd="8" destOrd="0" presId="urn:microsoft.com/office/officeart/2005/8/layout/target3"/>
    <dgm:cxn modelId="{17C318F0-0DB3-E34E-8E04-6BA1CA3649C4}" type="presParOf" srcId="{1DF99B32-F8CF-194C-8902-B08CF13591C3}" destId="{061CF0C9-1F54-E84C-8BD6-3040FA73E207}" srcOrd="9" destOrd="0" presId="urn:microsoft.com/office/officeart/2005/8/layout/target3"/>
    <dgm:cxn modelId="{ABA29BC1-AD31-0044-973C-0BFA3DAD1110}" type="presParOf" srcId="{1DF99B32-F8CF-194C-8902-B08CF13591C3}" destId="{7A755772-73C5-9C40-82C5-9E6AFB6145C4}" srcOrd="10" destOrd="0" presId="urn:microsoft.com/office/officeart/2005/8/layout/target3"/>
    <dgm:cxn modelId="{AF87D9DB-F631-1048-83BC-B753CAD83E1D}" type="presParOf" srcId="{1DF99B32-F8CF-194C-8902-B08CF13591C3}" destId="{D641E4DA-A50E-5448-9F37-933604EED482}" srcOrd="11" destOrd="0" presId="urn:microsoft.com/office/officeart/2005/8/layout/target3"/>
    <dgm:cxn modelId="{F89DFB35-BD2E-7747-A391-556F28A3658D}" type="presParOf" srcId="{1DF99B32-F8CF-194C-8902-B08CF13591C3}" destId="{B705A629-1ACB-3749-9C7E-8B4EBF97C1B2}" srcOrd="12" destOrd="0" presId="urn:microsoft.com/office/officeart/2005/8/layout/target3"/>
    <dgm:cxn modelId="{F1B96C09-0B0B-994E-8003-B4715A961CF1}" type="presParOf" srcId="{1DF99B32-F8CF-194C-8902-B08CF13591C3}" destId="{AA5589D9-5897-7140-9EB1-E6D3B4CFA5F0}" srcOrd="13" destOrd="0" presId="urn:microsoft.com/office/officeart/2005/8/layout/target3"/>
    <dgm:cxn modelId="{297796FA-0C42-2F4A-BE6B-F1D9D9D943CE}" type="presParOf" srcId="{1DF99B32-F8CF-194C-8902-B08CF13591C3}" destId="{89ED759B-899C-094C-9F74-7BF73C8B34BB}" srcOrd="14" destOrd="0" presId="urn:microsoft.com/office/officeart/2005/8/layout/target3"/>
    <dgm:cxn modelId="{7FCA852B-FA09-7A43-A3B9-BEE762E86136}" type="presParOf" srcId="{1DF99B32-F8CF-194C-8902-B08CF13591C3}" destId="{C29BF0DB-1E90-F64F-ADD5-98FDEE65D271}"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E4BB9C-1DCB-8846-8F71-CCE2F3002C16}"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es-ES"/>
        </a:p>
      </dgm:t>
    </dgm:pt>
    <dgm:pt modelId="{577C32B1-D241-D748-BA19-B36A5885B87D}">
      <dgm:prSet/>
      <dgm:spPr>
        <a:ln>
          <a:solidFill>
            <a:srgbClr val="00ABA7"/>
          </a:solidFill>
        </a:ln>
      </dgm:spPr>
      <dgm:t>
        <a:bodyPr/>
        <a:lstStyle/>
        <a:p>
          <a:r>
            <a:rPr lang="en-GB" i="1">
              <a:solidFill>
                <a:srgbClr val="152B48"/>
              </a:solidFill>
              <a:latin typeface="Montserrat" pitchFamily="2" charset="77"/>
            </a:rPr>
            <a:t>Punto clave</a:t>
          </a:r>
          <a:endParaRPr lang="es-CO">
            <a:solidFill>
              <a:srgbClr val="152B48"/>
            </a:solidFill>
            <a:latin typeface="Montserrat" pitchFamily="2" charset="77"/>
          </a:endParaRPr>
        </a:p>
      </dgm:t>
    </dgm:pt>
    <dgm:pt modelId="{290EBF72-C59F-CA46-B152-49A71F7CFC56}" type="parTrans" cxnId="{B02AA2EB-0CE3-A746-8FE9-EB2D8C0C81FE}">
      <dgm:prSet/>
      <dgm:spPr/>
      <dgm:t>
        <a:bodyPr/>
        <a:lstStyle/>
        <a:p>
          <a:endParaRPr lang="es-ES">
            <a:solidFill>
              <a:srgbClr val="152B48"/>
            </a:solidFill>
            <a:latin typeface="Montserrat" pitchFamily="2" charset="77"/>
          </a:endParaRPr>
        </a:p>
      </dgm:t>
    </dgm:pt>
    <dgm:pt modelId="{14EA860B-7E1D-F44F-97BD-64368801C372}" type="sibTrans" cxnId="{B02AA2EB-0CE3-A746-8FE9-EB2D8C0C81FE}">
      <dgm:prSet/>
      <dgm:spPr/>
      <dgm:t>
        <a:bodyPr/>
        <a:lstStyle/>
        <a:p>
          <a:endParaRPr lang="es-ES">
            <a:solidFill>
              <a:srgbClr val="152B48"/>
            </a:solidFill>
            <a:latin typeface="Montserrat" pitchFamily="2" charset="77"/>
          </a:endParaRPr>
        </a:p>
      </dgm:t>
    </dgm:pt>
    <dgm:pt modelId="{657456D3-D8C3-E444-AA67-D3E2B90B00D9}">
      <dgm:prSet/>
      <dgm:spPr>
        <a:ln>
          <a:solidFill>
            <a:srgbClr val="00ABA7"/>
          </a:solidFill>
        </a:ln>
      </dgm:spPr>
      <dgm:t>
        <a:bodyPr/>
        <a:lstStyle/>
        <a:p>
          <a:r>
            <a:rPr lang="en-GB" i="1" dirty="0">
              <a:solidFill>
                <a:srgbClr val="152B48"/>
              </a:solidFill>
              <a:latin typeface="Montserrat" pitchFamily="2" charset="77"/>
            </a:rPr>
            <a:t>15. Se </a:t>
          </a:r>
          <a:r>
            <a:rPr lang="en-GB" i="1" dirty="0" err="1">
              <a:solidFill>
                <a:srgbClr val="152B48"/>
              </a:solidFill>
              <a:latin typeface="Montserrat" pitchFamily="2" charset="77"/>
            </a:rPr>
            <a:t>recomienda</a:t>
          </a:r>
          <a:r>
            <a:rPr lang="en-GB" i="1" dirty="0">
              <a:solidFill>
                <a:srgbClr val="152B48"/>
              </a:solidFill>
              <a:latin typeface="Montserrat" pitchFamily="2" charset="77"/>
            </a:rPr>
            <a:t> para </a:t>
          </a:r>
          <a:r>
            <a:rPr lang="en-GB" i="1" dirty="0" err="1">
              <a:solidFill>
                <a:srgbClr val="152B48"/>
              </a:solidFill>
              <a:latin typeface="Montserrat" pitchFamily="2" charset="77"/>
            </a:rPr>
            <a:t>evaluar</a:t>
          </a:r>
          <a:r>
            <a:rPr lang="en-GB" i="1" dirty="0">
              <a:solidFill>
                <a:srgbClr val="152B48"/>
              </a:solidFill>
              <a:latin typeface="Montserrat" pitchFamily="2" charset="77"/>
            </a:rPr>
            <a:t> </a:t>
          </a:r>
          <a:r>
            <a:rPr lang="en-GB" i="1" dirty="0" err="1">
              <a:solidFill>
                <a:srgbClr val="152B48"/>
              </a:solidFill>
              <a:latin typeface="Montserrat" pitchFamily="2" charset="77"/>
            </a:rPr>
            <a:t>daño</a:t>
          </a:r>
          <a:r>
            <a:rPr lang="en-GB" i="1" dirty="0">
              <a:solidFill>
                <a:srgbClr val="152B48"/>
              </a:solidFill>
              <a:latin typeface="Montserrat" pitchFamily="2" charset="77"/>
            </a:rPr>
            <a:t> de </a:t>
          </a:r>
          <a:r>
            <a:rPr lang="en-GB" i="1" dirty="0" err="1">
              <a:solidFill>
                <a:srgbClr val="152B48"/>
              </a:solidFill>
              <a:latin typeface="Montserrat" pitchFamily="2" charset="77"/>
            </a:rPr>
            <a:t>órgano</a:t>
          </a:r>
          <a:r>
            <a:rPr lang="en-GB" i="1" dirty="0">
              <a:solidFill>
                <a:srgbClr val="152B48"/>
              </a:solidFill>
              <a:latin typeface="Montserrat" pitchFamily="2" charset="77"/>
            </a:rPr>
            <a:t> </a:t>
          </a:r>
          <a:r>
            <a:rPr lang="en-GB" i="1" dirty="0" err="1">
              <a:solidFill>
                <a:srgbClr val="152B48"/>
              </a:solidFill>
              <a:latin typeface="Montserrat" pitchFamily="2" charset="77"/>
            </a:rPr>
            <a:t>blanco</a:t>
          </a:r>
          <a:r>
            <a:rPr lang="en-GB" i="1" dirty="0">
              <a:solidFill>
                <a:srgbClr val="152B48"/>
              </a:solidFill>
              <a:latin typeface="Montserrat" pitchFamily="2" charset="77"/>
            </a:rPr>
            <a:t> al </a:t>
          </a:r>
          <a:r>
            <a:rPr lang="en-GB" i="1" dirty="0" err="1">
              <a:solidFill>
                <a:srgbClr val="152B48"/>
              </a:solidFill>
              <a:latin typeface="Montserrat" pitchFamily="2" charset="77"/>
            </a:rPr>
            <a:t>momento</a:t>
          </a:r>
          <a:r>
            <a:rPr lang="en-GB" i="1" dirty="0">
              <a:solidFill>
                <a:srgbClr val="152B48"/>
              </a:solidFill>
              <a:latin typeface="Montserrat" pitchFamily="2" charset="77"/>
            </a:rPr>
            <a:t> de </a:t>
          </a:r>
          <a:r>
            <a:rPr lang="en-GB" i="1" dirty="0" err="1">
              <a:solidFill>
                <a:srgbClr val="152B48"/>
              </a:solidFill>
              <a:latin typeface="Montserrat" pitchFamily="2" charset="77"/>
            </a:rPr>
            <a:t>iniciar</a:t>
          </a:r>
          <a:r>
            <a:rPr lang="en-GB" i="1" dirty="0">
              <a:solidFill>
                <a:srgbClr val="152B48"/>
              </a:solidFill>
              <a:latin typeface="Montserrat" pitchFamily="2" charset="77"/>
            </a:rPr>
            <a:t> </a:t>
          </a:r>
          <a:r>
            <a:rPr lang="en-GB" i="1" dirty="0" err="1">
              <a:solidFill>
                <a:srgbClr val="152B48"/>
              </a:solidFill>
              <a:latin typeface="Montserrat" pitchFamily="2" charset="77"/>
            </a:rPr>
            <a:t>tratamiento</a:t>
          </a:r>
          <a:r>
            <a:rPr lang="en-GB" i="1" dirty="0">
              <a:solidFill>
                <a:srgbClr val="152B48"/>
              </a:solidFill>
              <a:latin typeface="Montserrat" pitchFamily="2" charset="77"/>
            </a:rPr>
            <a:t> </a:t>
          </a:r>
          <a:r>
            <a:rPr lang="en-GB" i="1" dirty="0" err="1">
              <a:solidFill>
                <a:srgbClr val="152B48"/>
              </a:solidFill>
              <a:latin typeface="Montserrat" pitchFamily="2" charset="77"/>
            </a:rPr>
            <a:t>farmacológico</a:t>
          </a:r>
          <a:r>
            <a:rPr lang="en-GB" i="1" dirty="0">
              <a:solidFill>
                <a:srgbClr val="152B48"/>
              </a:solidFill>
              <a:latin typeface="Montserrat" pitchFamily="2" charset="77"/>
            </a:rPr>
            <a:t>.</a:t>
          </a:r>
          <a:endParaRPr lang="es-CO" dirty="0">
            <a:solidFill>
              <a:srgbClr val="152B48"/>
            </a:solidFill>
            <a:latin typeface="Montserrat" pitchFamily="2" charset="77"/>
          </a:endParaRPr>
        </a:p>
      </dgm:t>
    </dgm:pt>
    <dgm:pt modelId="{842946F6-FFA9-7649-9CE3-904F390172F4}" type="parTrans" cxnId="{85F6B6F3-C428-A846-8599-CEFA5894158F}">
      <dgm:prSet/>
      <dgm:spPr/>
      <dgm:t>
        <a:bodyPr/>
        <a:lstStyle/>
        <a:p>
          <a:endParaRPr lang="es-ES">
            <a:solidFill>
              <a:srgbClr val="152B48"/>
            </a:solidFill>
            <a:latin typeface="Montserrat" pitchFamily="2" charset="77"/>
          </a:endParaRPr>
        </a:p>
      </dgm:t>
    </dgm:pt>
    <dgm:pt modelId="{1046CE9E-7137-1A4F-A0BC-A58E0F0BEB99}" type="sibTrans" cxnId="{85F6B6F3-C428-A846-8599-CEFA5894158F}">
      <dgm:prSet/>
      <dgm:spPr/>
      <dgm:t>
        <a:bodyPr/>
        <a:lstStyle/>
        <a:p>
          <a:endParaRPr lang="es-ES">
            <a:solidFill>
              <a:srgbClr val="152B48"/>
            </a:solidFill>
            <a:latin typeface="Montserrat" pitchFamily="2" charset="77"/>
          </a:endParaRPr>
        </a:p>
      </dgm:t>
    </dgm:pt>
    <dgm:pt modelId="{A095B100-48E1-FF44-81DE-8C438DC978FF}">
      <dgm:prSet/>
      <dgm:spPr>
        <a:ln>
          <a:solidFill>
            <a:srgbClr val="00ABA7"/>
          </a:solidFill>
        </a:ln>
      </dgm:spPr>
      <dgm:t>
        <a:bodyPr/>
        <a:lstStyle/>
        <a:p>
          <a:r>
            <a:rPr lang="en-GB" i="1" dirty="0" err="1">
              <a:solidFill>
                <a:srgbClr val="152B48"/>
              </a:solidFill>
              <a:latin typeface="Montserrat" pitchFamily="2" charset="77"/>
            </a:rPr>
            <a:t>Repetir</a:t>
          </a:r>
          <a:r>
            <a:rPr lang="en-GB" i="1" dirty="0">
              <a:solidFill>
                <a:srgbClr val="152B48"/>
              </a:solidFill>
              <a:latin typeface="Montserrat" pitchFamily="2" charset="77"/>
            </a:rPr>
            <a:t> </a:t>
          </a:r>
          <a:r>
            <a:rPr lang="en-GB" i="1" dirty="0" err="1">
              <a:solidFill>
                <a:srgbClr val="152B48"/>
              </a:solidFill>
              <a:latin typeface="Montserrat" pitchFamily="2" charset="77"/>
            </a:rPr>
            <a:t>en</a:t>
          </a:r>
          <a:r>
            <a:rPr lang="en-GB" i="1" dirty="0">
              <a:solidFill>
                <a:srgbClr val="152B48"/>
              </a:solidFill>
              <a:latin typeface="Montserrat" pitchFamily="2" charset="77"/>
            </a:rPr>
            <a:t> 6 a 12 meses, </a:t>
          </a:r>
          <a:r>
            <a:rPr lang="en-GB" i="1" dirty="0" err="1">
              <a:solidFill>
                <a:srgbClr val="152B48"/>
              </a:solidFill>
              <a:latin typeface="Montserrat" pitchFamily="2" charset="77"/>
            </a:rPr>
            <a:t>si</a:t>
          </a:r>
          <a:r>
            <a:rPr lang="en-GB" i="1" dirty="0">
              <a:solidFill>
                <a:srgbClr val="152B48"/>
              </a:solidFill>
              <a:latin typeface="Montserrat" pitchFamily="2" charset="77"/>
            </a:rPr>
            <a:t> </a:t>
          </a:r>
          <a:r>
            <a:rPr lang="en-GB" i="1" dirty="0" err="1">
              <a:solidFill>
                <a:srgbClr val="152B48"/>
              </a:solidFill>
              <a:latin typeface="Montserrat" pitchFamily="2" charset="77"/>
            </a:rPr>
            <a:t>tiene</a:t>
          </a:r>
          <a:r>
            <a:rPr lang="en-GB" i="1" dirty="0">
              <a:solidFill>
                <a:srgbClr val="152B48"/>
              </a:solidFill>
              <a:latin typeface="Montserrat" pitchFamily="2" charset="77"/>
            </a:rPr>
            <a:t> </a:t>
          </a:r>
          <a:r>
            <a:rPr lang="en-GB" i="1" dirty="0" err="1">
              <a:solidFill>
                <a:srgbClr val="152B48"/>
              </a:solidFill>
              <a:latin typeface="Montserrat" pitchFamily="2" charset="77"/>
            </a:rPr>
            <a:t>hipertensión</a:t>
          </a:r>
          <a:r>
            <a:rPr lang="en-GB" i="1" dirty="0">
              <a:solidFill>
                <a:srgbClr val="152B48"/>
              </a:solidFill>
              <a:latin typeface="Montserrat" pitchFamily="2" charset="77"/>
            </a:rPr>
            <a:t> </a:t>
          </a:r>
          <a:r>
            <a:rPr lang="en-GB" i="1" dirty="0" err="1">
              <a:solidFill>
                <a:srgbClr val="152B48"/>
              </a:solidFill>
              <a:latin typeface="Montserrat" pitchFamily="2" charset="77"/>
            </a:rPr>
            <a:t>persistente</a:t>
          </a:r>
          <a:r>
            <a:rPr lang="en-GB" i="1" dirty="0">
              <a:solidFill>
                <a:srgbClr val="152B48"/>
              </a:solidFill>
              <a:latin typeface="Montserrat" pitchFamily="2" charset="77"/>
            </a:rPr>
            <a:t>, </a:t>
          </a:r>
          <a:r>
            <a:rPr lang="en-GB" i="1" dirty="0" err="1">
              <a:solidFill>
                <a:srgbClr val="152B48"/>
              </a:solidFill>
              <a:latin typeface="Montserrat" pitchFamily="2" charset="77"/>
            </a:rPr>
            <a:t>hipertrofia</a:t>
          </a:r>
          <a:r>
            <a:rPr lang="en-GB" i="1" dirty="0">
              <a:solidFill>
                <a:srgbClr val="152B48"/>
              </a:solidFill>
              <a:latin typeface="Montserrat" pitchFamily="2" charset="77"/>
            </a:rPr>
            <a:t> </a:t>
          </a:r>
          <a:r>
            <a:rPr lang="en-GB" i="1" dirty="0" err="1">
              <a:solidFill>
                <a:srgbClr val="152B48"/>
              </a:solidFill>
              <a:latin typeface="Montserrat" pitchFamily="2" charset="77"/>
            </a:rPr>
            <a:t>concéntrica</a:t>
          </a:r>
          <a:r>
            <a:rPr lang="en-GB" i="1" dirty="0">
              <a:solidFill>
                <a:srgbClr val="152B48"/>
              </a:solidFill>
              <a:latin typeface="Montserrat" pitchFamily="2" charset="77"/>
            </a:rPr>
            <a:t> del VI,  </a:t>
          </a:r>
          <a:r>
            <a:rPr lang="en-GB" i="1" dirty="0" err="1">
              <a:solidFill>
                <a:srgbClr val="152B48"/>
              </a:solidFill>
              <a:latin typeface="Montserrat" pitchFamily="2" charset="77"/>
            </a:rPr>
            <a:t>disminución</a:t>
          </a:r>
          <a:r>
            <a:rPr lang="en-GB" i="1" dirty="0">
              <a:solidFill>
                <a:srgbClr val="152B48"/>
              </a:solidFill>
              <a:latin typeface="Montserrat" pitchFamily="2" charset="77"/>
            </a:rPr>
            <a:t> de la </a:t>
          </a:r>
          <a:r>
            <a:rPr lang="en-GB" i="1" dirty="0" err="1">
              <a:solidFill>
                <a:srgbClr val="152B48"/>
              </a:solidFill>
              <a:latin typeface="Montserrat" pitchFamily="2" charset="77"/>
            </a:rPr>
            <a:t>fracción</a:t>
          </a:r>
          <a:r>
            <a:rPr lang="en-GB" i="1" dirty="0">
              <a:solidFill>
                <a:srgbClr val="152B48"/>
              </a:solidFill>
              <a:latin typeface="Montserrat" pitchFamily="2" charset="77"/>
            </a:rPr>
            <a:t> de </a:t>
          </a:r>
          <a:r>
            <a:rPr lang="en-GB" i="1" dirty="0" err="1">
              <a:solidFill>
                <a:srgbClr val="152B48"/>
              </a:solidFill>
              <a:latin typeface="Montserrat" pitchFamily="2" charset="77"/>
            </a:rPr>
            <a:t>eyección</a:t>
          </a:r>
          <a:r>
            <a:rPr lang="en-GB" i="1" dirty="0">
              <a:solidFill>
                <a:srgbClr val="152B48"/>
              </a:solidFill>
              <a:latin typeface="Montserrat" pitchFamily="2" charset="77"/>
            </a:rPr>
            <a:t>.</a:t>
          </a:r>
          <a:endParaRPr lang="es-CO" dirty="0">
            <a:solidFill>
              <a:srgbClr val="152B48"/>
            </a:solidFill>
            <a:latin typeface="Montserrat" pitchFamily="2" charset="77"/>
          </a:endParaRPr>
        </a:p>
      </dgm:t>
    </dgm:pt>
    <dgm:pt modelId="{2068A7C1-6EB6-4E40-ABD5-727E14AD7EE4}" type="parTrans" cxnId="{23D4CC48-B537-F241-8B91-09EE95650FA9}">
      <dgm:prSet/>
      <dgm:spPr/>
      <dgm:t>
        <a:bodyPr/>
        <a:lstStyle/>
        <a:p>
          <a:endParaRPr lang="es-ES">
            <a:solidFill>
              <a:srgbClr val="152B48"/>
            </a:solidFill>
            <a:latin typeface="Montserrat" pitchFamily="2" charset="77"/>
          </a:endParaRPr>
        </a:p>
      </dgm:t>
    </dgm:pt>
    <dgm:pt modelId="{89CC6DE0-B2C2-A448-A528-73147B5BF42F}" type="sibTrans" cxnId="{23D4CC48-B537-F241-8B91-09EE95650FA9}">
      <dgm:prSet/>
      <dgm:spPr/>
      <dgm:t>
        <a:bodyPr/>
        <a:lstStyle/>
        <a:p>
          <a:endParaRPr lang="es-ES">
            <a:solidFill>
              <a:srgbClr val="152B48"/>
            </a:solidFill>
            <a:latin typeface="Montserrat" pitchFamily="2" charset="77"/>
          </a:endParaRPr>
        </a:p>
      </dgm:t>
    </dgm:pt>
    <dgm:pt modelId="{7ED7EEAA-1A16-0B44-A17D-F28729D9253F}">
      <dgm:prSet/>
      <dgm:spPr>
        <a:ln>
          <a:solidFill>
            <a:srgbClr val="00ABA7"/>
          </a:solidFill>
        </a:ln>
      </dgm:spPr>
      <dgm:t>
        <a:bodyPr/>
        <a:lstStyle/>
        <a:p>
          <a:r>
            <a:rPr lang="en-GB" i="1" dirty="0">
              <a:solidFill>
                <a:srgbClr val="152B48"/>
              </a:solidFill>
              <a:latin typeface="Montserrat" pitchFamily="2" charset="77"/>
            </a:rPr>
            <a:t>Si la </a:t>
          </a:r>
          <a:r>
            <a:rPr lang="en-GB" i="1" dirty="0" err="1">
              <a:solidFill>
                <a:srgbClr val="152B48"/>
              </a:solidFill>
              <a:latin typeface="Montserrat" pitchFamily="2" charset="77"/>
            </a:rPr>
            <a:t>inicial</a:t>
          </a:r>
          <a:r>
            <a:rPr lang="en-GB" i="1" dirty="0">
              <a:solidFill>
                <a:srgbClr val="152B48"/>
              </a:solidFill>
              <a:latin typeface="Montserrat" pitchFamily="2" charset="77"/>
            </a:rPr>
            <a:t> es normal se </a:t>
          </a:r>
          <a:r>
            <a:rPr lang="en-GB" i="1" dirty="0" err="1">
              <a:solidFill>
                <a:srgbClr val="152B48"/>
              </a:solidFill>
              <a:latin typeface="Montserrat" pitchFamily="2" charset="77"/>
            </a:rPr>
            <a:t>puede</a:t>
          </a:r>
          <a:r>
            <a:rPr lang="en-GB" i="1" dirty="0">
              <a:solidFill>
                <a:srgbClr val="152B48"/>
              </a:solidFill>
              <a:latin typeface="Montserrat" pitchFamily="2" charset="77"/>
            </a:rPr>
            <a:t>  </a:t>
          </a:r>
          <a:r>
            <a:rPr lang="en-GB" i="1" dirty="0" err="1">
              <a:solidFill>
                <a:srgbClr val="152B48"/>
              </a:solidFill>
              <a:latin typeface="Montserrat" pitchFamily="2" charset="77"/>
            </a:rPr>
            <a:t>repetir</a:t>
          </a:r>
          <a:r>
            <a:rPr lang="en-GB" i="1" dirty="0">
              <a:solidFill>
                <a:srgbClr val="152B48"/>
              </a:solidFill>
              <a:latin typeface="Montserrat" pitchFamily="2" charset="77"/>
            </a:rPr>
            <a:t> </a:t>
          </a:r>
          <a:r>
            <a:rPr lang="en-GB" i="1" dirty="0" err="1">
              <a:solidFill>
                <a:srgbClr val="152B48"/>
              </a:solidFill>
              <a:latin typeface="Montserrat" pitchFamily="2" charset="77"/>
            </a:rPr>
            <a:t>cada</a:t>
          </a:r>
          <a:r>
            <a:rPr lang="en-GB" i="1" dirty="0">
              <a:solidFill>
                <a:srgbClr val="152B48"/>
              </a:solidFill>
              <a:latin typeface="Montserrat" pitchFamily="2" charset="77"/>
            </a:rPr>
            <a:t> </a:t>
          </a:r>
          <a:r>
            <a:rPr lang="en-GB" i="1" dirty="0" err="1">
              <a:solidFill>
                <a:srgbClr val="152B48"/>
              </a:solidFill>
              <a:latin typeface="Montserrat" pitchFamily="2" charset="77"/>
            </a:rPr>
            <a:t>año</a:t>
          </a:r>
          <a:r>
            <a:rPr lang="en-GB" i="1" dirty="0">
              <a:solidFill>
                <a:srgbClr val="152B48"/>
              </a:solidFill>
              <a:latin typeface="Montserrat" pitchFamily="2" charset="77"/>
            </a:rPr>
            <a:t> </a:t>
          </a:r>
          <a:r>
            <a:rPr lang="en-GB" i="1" dirty="0" err="1">
              <a:solidFill>
                <a:srgbClr val="152B48"/>
              </a:solidFill>
              <a:latin typeface="Montserrat" pitchFamily="2" charset="77"/>
            </a:rPr>
            <a:t>si</a:t>
          </a:r>
          <a:r>
            <a:rPr lang="en-GB" i="1" dirty="0">
              <a:solidFill>
                <a:srgbClr val="152B48"/>
              </a:solidFill>
              <a:latin typeface="Montserrat" pitchFamily="2" charset="77"/>
            </a:rPr>
            <a:t> </a:t>
          </a:r>
          <a:r>
            <a:rPr lang="en-GB" i="1" dirty="0" err="1">
              <a:solidFill>
                <a:srgbClr val="152B48"/>
              </a:solidFill>
              <a:latin typeface="Montserrat" pitchFamily="2" charset="77"/>
            </a:rPr>
            <a:t>tiene</a:t>
          </a:r>
          <a:r>
            <a:rPr lang="en-GB" i="1" dirty="0">
              <a:solidFill>
                <a:srgbClr val="152B48"/>
              </a:solidFill>
              <a:latin typeface="Montserrat" pitchFamily="2" charset="77"/>
            </a:rPr>
            <a:t> HTA </a:t>
          </a:r>
          <a:r>
            <a:rPr lang="en-GB" i="1" dirty="0" err="1">
              <a:solidFill>
                <a:srgbClr val="152B48"/>
              </a:solidFill>
              <a:latin typeface="Montserrat" pitchFamily="2" charset="77"/>
            </a:rPr>
            <a:t>estadío</a:t>
          </a:r>
          <a:r>
            <a:rPr lang="en-GB" i="1" dirty="0">
              <a:solidFill>
                <a:srgbClr val="152B48"/>
              </a:solidFill>
              <a:latin typeface="Montserrat" pitchFamily="2" charset="77"/>
            </a:rPr>
            <a:t> 2  o </a:t>
          </a:r>
          <a:r>
            <a:rPr lang="en-GB" i="1" dirty="0" err="1">
              <a:solidFill>
                <a:srgbClr val="152B48"/>
              </a:solidFill>
              <a:latin typeface="Montserrat" pitchFamily="2" charset="77"/>
            </a:rPr>
            <a:t>estadío</a:t>
          </a:r>
          <a:r>
            <a:rPr lang="en-GB" i="1" dirty="0">
              <a:solidFill>
                <a:srgbClr val="152B48"/>
              </a:solidFill>
              <a:latin typeface="Montserrat" pitchFamily="2" charset="77"/>
            </a:rPr>
            <a:t> 1  mal </a:t>
          </a:r>
          <a:r>
            <a:rPr lang="en-GB" i="1" dirty="0" err="1">
              <a:solidFill>
                <a:srgbClr val="152B48"/>
              </a:solidFill>
              <a:latin typeface="Montserrat" pitchFamily="2" charset="77"/>
            </a:rPr>
            <a:t>controlada</a:t>
          </a:r>
          <a:r>
            <a:rPr lang="en-GB" i="1" dirty="0">
              <a:solidFill>
                <a:srgbClr val="152B48"/>
              </a:solidFill>
              <a:latin typeface="Montserrat" pitchFamily="2" charset="77"/>
            </a:rPr>
            <a:t>.</a:t>
          </a:r>
          <a:endParaRPr lang="es-CO" dirty="0">
            <a:solidFill>
              <a:srgbClr val="152B48"/>
            </a:solidFill>
            <a:latin typeface="Montserrat" pitchFamily="2" charset="77"/>
          </a:endParaRPr>
        </a:p>
      </dgm:t>
    </dgm:pt>
    <dgm:pt modelId="{794C0391-965C-8D4A-B7C1-AC20C4795AED}" type="parTrans" cxnId="{EF6037BA-8A04-6C4B-96B2-10AAADD614C9}">
      <dgm:prSet/>
      <dgm:spPr/>
      <dgm:t>
        <a:bodyPr/>
        <a:lstStyle/>
        <a:p>
          <a:endParaRPr lang="es-ES">
            <a:solidFill>
              <a:srgbClr val="152B48"/>
            </a:solidFill>
            <a:latin typeface="Montserrat" pitchFamily="2" charset="77"/>
          </a:endParaRPr>
        </a:p>
      </dgm:t>
    </dgm:pt>
    <dgm:pt modelId="{1D4259C9-1F23-FF48-A6B9-9D74478F1902}" type="sibTrans" cxnId="{EF6037BA-8A04-6C4B-96B2-10AAADD614C9}">
      <dgm:prSet/>
      <dgm:spPr/>
      <dgm:t>
        <a:bodyPr/>
        <a:lstStyle/>
        <a:p>
          <a:endParaRPr lang="es-ES">
            <a:solidFill>
              <a:srgbClr val="152B48"/>
            </a:solidFill>
            <a:latin typeface="Montserrat" pitchFamily="2" charset="77"/>
          </a:endParaRPr>
        </a:p>
      </dgm:t>
    </dgm:pt>
    <dgm:pt modelId="{9E713CB2-D8AE-1C48-A184-FCA72664E86E}" type="pres">
      <dgm:prSet presAssocID="{1AE4BB9C-1DCB-8846-8F71-CCE2F3002C16}" presName="Name0" presStyleCnt="0">
        <dgm:presLayoutVars>
          <dgm:dir/>
          <dgm:animLvl val="lvl"/>
          <dgm:resizeHandles val="exact"/>
        </dgm:presLayoutVars>
      </dgm:prSet>
      <dgm:spPr/>
    </dgm:pt>
    <dgm:pt modelId="{94AB0282-539D-7642-9235-4E6359BB1138}" type="pres">
      <dgm:prSet presAssocID="{7ED7EEAA-1A16-0B44-A17D-F28729D9253F}" presName="boxAndChildren" presStyleCnt="0"/>
      <dgm:spPr/>
    </dgm:pt>
    <dgm:pt modelId="{48F52543-570C-E446-8174-C12302E299BF}" type="pres">
      <dgm:prSet presAssocID="{7ED7EEAA-1A16-0B44-A17D-F28729D9253F}" presName="parentTextBox" presStyleLbl="node1" presStyleIdx="0" presStyleCnt="4"/>
      <dgm:spPr/>
    </dgm:pt>
    <dgm:pt modelId="{F5AFDAAF-8EFA-E745-A798-8ED2952830B4}" type="pres">
      <dgm:prSet presAssocID="{89CC6DE0-B2C2-A448-A528-73147B5BF42F}" presName="sp" presStyleCnt="0"/>
      <dgm:spPr/>
    </dgm:pt>
    <dgm:pt modelId="{C4E9F920-697A-F346-AC16-541358F47694}" type="pres">
      <dgm:prSet presAssocID="{A095B100-48E1-FF44-81DE-8C438DC978FF}" presName="arrowAndChildren" presStyleCnt="0"/>
      <dgm:spPr/>
    </dgm:pt>
    <dgm:pt modelId="{02F22E21-E9E5-AD43-B22D-8AEE011BDBCD}" type="pres">
      <dgm:prSet presAssocID="{A095B100-48E1-FF44-81DE-8C438DC978FF}" presName="parentTextArrow" presStyleLbl="node1" presStyleIdx="1" presStyleCnt="4"/>
      <dgm:spPr/>
    </dgm:pt>
    <dgm:pt modelId="{3887AF67-6C61-BD43-A712-9BB305A9FB66}" type="pres">
      <dgm:prSet presAssocID="{1046CE9E-7137-1A4F-A0BC-A58E0F0BEB99}" presName="sp" presStyleCnt="0"/>
      <dgm:spPr/>
    </dgm:pt>
    <dgm:pt modelId="{115E8940-1239-4247-B766-38065CE506C3}" type="pres">
      <dgm:prSet presAssocID="{657456D3-D8C3-E444-AA67-D3E2B90B00D9}" presName="arrowAndChildren" presStyleCnt="0"/>
      <dgm:spPr/>
    </dgm:pt>
    <dgm:pt modelId="{6E7E5C8C-4AB2-BA43-89B5-93E870838C96}" type="pres">
      <dgm:prSet presAssocID="{657456D3-D8C3-E444-AA67-D3E2B90B00D9}" presName="parentTextArrow" presStyleLbl="node1" presStyleIdx="2" presStyleCnt="4"/>
      <dgm:spPr/>
    </dgm:pt>
    <dgm:pt modelId="{D53121E0-500D-FB45-94AB-F94B9A4EFA4D}" type="pres">
      <dgm:prSet presAssocID="{14EA860B-7E1D-F44F-97BD-64368801C372}" presName="sp" presStyleCnt="0"/>
      <dgm:spPr/>
    </dgm:pt>
    <dgm:pt modelId="{CEF0E622-EED1-6A49-9C23-EDCC0FC9C569}" type="pres">
      <dgm:prSet presAssocID="{577C32B1-D241-D748-BA19-B36A5885B87D}" presName="arrowAndChildren" presStyleCnt="0"/>
      <dgm:spPr/>
    </dgm:pt>
    <dgm:pt modelId="{18E7A856-A5CB-0E49-AD3C-9EDEA0E8EC93}" type="pres">
      <dgm:prSet presAssocID="{577C32B1-D241-D748-BA19-B36A5885B87D}" presName="parentTextArrow" presStyleLbl="node1" presStyleIdx="3" presStyleCnt="4"/>
      <dgm:spPr/>
    </dgm:pt>
  </dgm:ptLst>
  <dgm:cxnLst>
    <dgm:cxn modelId="{EB889509-6222-C244-8939-27B5162F501A}" type="presOf" srcId="{657456D3-D8C3-E444-AA67-D3E2B90B00D9}" destId="{6E7E5C8C-4AB2-BA43-89B5-93E870838C96}" srcOrd="0" destOrd="0" presId="urn:microsoft.com/office/officeart/2005/8/layout/process4"/>
    <dgm:cxn modelId="{6BC63F12-58B2-444B-AFC9-B1018766C22B}" type="presOf" srcId="{577C32B1-D241-D748-BA19-B36A5885B87D}" destId="{18E7A856-A5CB-0E49-AD3C-9EDEA0E8EC93}" srcOrd="0" destOrd="0" presId="urn:microsoft.com/office/officeart/2005/8/layout/process4"/>
    <dgm:cxn modelId="{C733BF14-9945-084D-9F37-83D972F3B15C}" type="presOf" srcId="{1AE4BB9C-1DCB-8846-8F71-CCE2F3002C16}" destId="{9E713CB2-D8AE-1C48-A184-FCA72664E86E}" srcOrd="0" destOrd="0" presId="urn:microsoft.com/office/officeart/2005/8/layout/process4"/>
    <dgm:cxn modelId="{A2B16B19-654B-734C-A456-A6E7B29EA47B}" type="presOf" srcId="{7ED7EEAA-1A16-0B44-A17D-F28729D9253F}" destId="{48F52543-570C-E446-8174-C12302E299BF}" srcOrd="0" destOrd="0" presId="urn:microsoft.com/office/officeart/2005/8/layout/process4"/>
    <dgm:cxn modelId="{9972A325-D45B-C740-A7B4-F82B4340A59E}" type="presOf" srcId="{A095B100-48E1-FF44-81DE-8C438DC978FF}" destId="{02F22E21-E9E5-AD43-B22D-8AEE011BDBCD}" srcOrd="0" destOrd="0" presId="urn:microsoft.com/office/officeart/2005/8/layout/process4"/>
    <dgm:cxn modelId="{23D4CC48-B537-F241-8B91-09EE95650FA9}" srcId="{1AE4BB9C-1DCB-8846-8F71-CCE2F3002C16}" destId="{A095B100-48E1-FF44-81DE-8C438DC978FF}" srcOrd="2" destOrd="0" parTransId="{2068A7C1-6EB6-4E40-ABD5-727E14AD7EE4}" sibTransId="{89CC6DE0-B2C2-A448-A528-73147B5BF42F}"/>
    <dgm:cxn modelId="{EF6037BA-8A04-6C4B-96B2-10AAADD614C9}" srcId="{1AE4BB9C-1DCB-8846-8F71-CCE2F3002C16}" destId="{7ED7EEAA-1A16-0B44-A17D-F28729D9253F}" srcOrd="3" destOrd="0" parTransId="{794C0391-965C-8D4A-B7C1-AC20C4795AED}" sibTransId="{1D4259C9-1F23-FF48-A6B9-9D74478F1902}"/>
    <dgm:cxn modelId="{B02AA2EB-0CE3-A746-8FE9-EB2D8C0C81FE}" srcId="{1AE4BB9C-1DCB-8846-8F71-CCE2F3002C16}" destId="{577C32B1-D241-D748-BA19-B36A5885B87D}" srcOrd="0" destOrd="0" parTransId="{290EBF72-C59F-CA46-B152-49A71F7CFC56}" sibTransId="{14EA860B-7E1D-F44F-97BD-64368801C372}"/>
    <dgm:cxn modelId="{85F6B6F3-C428-A846-8599-CEFA5894158F}" srcId="{1AE4BB9C-1DCB-8846-8F71-CCE2F3002C16}" destId="{657456D3-D8C3-E444-AA67-D3E2B90B00D9}" srcOrd="1" destOrd="0" parTransId="{842946F6-FFA9-7649-9CE3-904F390172F4}" sibTransId="{1046CE9E-7137-1A4F-A0BC-A58E0F0BEB99}"/>
    <dgm:cxn modelId="{461423FE-273E-184A-A24B-887A6721570E}" type="presParOf" srcId="{9E713CB2-D8AE-1C48-A184-FCA72664E86E}" destId="{94AB0282-539D-7642-9235-4E6359BB1138}" srcOrd="0" destOrd="0" presId="urn:microsoft.com/office/officeart/2005/8/layout/process4"/>
    <dgm:cxn modelId="{524C0551-0660-AA43-83D5-C2BD6EB7EEC2}" type="presParOf" srcId="{94AB0282-539D-7642-9235-4E6359BB1138}" destId="{48F52543-570C-E446-8174-C12302E299BF}" srcOrd="0" destOrd="0" presId="urn:microsoft.com/office/officeart/2005/8/layout/process4"/>
    <dgm:cxn modelId="{53101E08-7A80-B541-8969-DCC02CCA9DBE}" type="presParOf" srcId="{9E713CB2-D8AE-1C48-A184-FCA72664E86E}" destId="{F5AFDAAF-8EFA-E745-A798-8ED2952830B4}" srcOrd="1" destOrd="0" presId="urn:microsoft.com/office/officeart/2005/8/layout/process4"/>
    <dgm:cxn modelId="{683AF35D-91DC-5645-8DE9-6AECB3A930F2}" type="presParOf" srcId="{9E713CB2-D8AE-1C48-A184-FCA72664E86E}" destId="{C4E9F920-697A-F346-AC16-541358F47694}" srcOrd="2" destOrd="0" presId="urn:microsoft.com/office/officeart/2005/8/layout/process4"/>
    <dgm:cxn modelId="{ED91915D-AD58-A541-88BB-BACD56E3CE64}" type="presParOf" srcId="{C4E9F920-697A-F346-AC16-541358F47694}" destId="{02F22E21-E9E5-AD43-B22D-8AEE011BDBCD}" srcOrd="0" destOrd="0" presId="urn:microsoft.com/office/officeart/2005/8/layout/process4"/>
    <dgm:cxn modelId="{7F6B4ECC-E627-C04B-8702-0FA52A34F08E}" type="presParOf" srcId="{9E713CB2-D8AE-1C48-A184-FCA72664E86E}" destId="{3887AF67-6C61-BD43-A712-9BB305A9FB66}" srcOrd="3" destOrd="0" presId="urn:microsoft.com/office/officeart/2005/8/layout/process4"/>
    <dgm:cxn modelId="{CD66D1C6-1182-C747-9D1B-6325B31EEDD7}" type="presParOf" srcId="{9E713CB2-D8AE-1C48-A184-FCA72664E86E}" destId="{115E8940-1239-4247-B766-38065CE506C3}" srcOrd="4" destOrd="0" presId="urn:microsoft.com/office/officeart/2005/8/layout/process4"/>
    <dgm:cxn modelId="{BD35E67C-0324-D747-9983-DD77EA88EDDF}" type="presParOf" srcId="{115E8940-1239-4247-B766-38065CE506C3}" destId="{6E7E5C8C-4AB2-BA43-89B5-93E870838C96}" srcOrd="0" destOrd="0" presId="urn:microsoft.com/office/officeart/2005/8/layout/process4"/>
    <dgm:cxn modelId="{F089A879-50E6-BF44-A8C1-4373CFD2F09B}" type="presParOf" srcId="{9E713CB2-D8AE-1C48-A184-FCA72664E86E}" destId="{D53121E0-500D-FB45-94AB-F94B9A4EFA4D}" srcOrd="5" destOrd="0" presId="urn:microsoft.com/office/officeart/2005/8/layout/process4"/>
    <dgm:cxn modelId="{E07E99FA-53B9-3542-AF48-22F2377B88D5}" type="presParOf" srcId="{9E713CB2-D8AE-1C48-A184-FCA72664E86E}" destId="{CEF0E622-EED1-6A49-9C23-EDCC0FC9C569}" srcOrd="6" destOrd="0" presId="urn:microsoft.com/office/officeart/2005/8/layout/process4"/>
    <dgm:cxn modelId="{2346BA37-B6D2-2A4E-BA9A-7FFFA67C4A15}" type="presParOf" srcId="{CEF0E622-EED1-6A49-9C23-EDCC0FC9C569}" destId="{18E7A856-A5CB-0E49-AD3C-9EDEA0E8EC9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9E3C1F8-63AA-0B48-8A2E-8224EC6117DC}"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s-ES"/>
        </a:p>
      </dgm:t>
    </dgm:pt>
    <dgm:pt modelId="{18FF14A7-87A4-D748-BE03-01BA29DC5801}">
      <dgm:prSet custT="1"/>
      <dgm:spPr>
        <a:ln>
          <a:solidFill>
            <a:srgbClr val="00ABA7"/>
          </a:solidFill>
        </a:ln>
      </dgm:spPr>
      <dgm:t>
        <a:bodyPr/>
        <a:lstStyle/>
        <a:p>
          <a:r>
            <a:rPr lang="en-GB" sz="2000" dirty="0">
              <a:solidFill>
                <a:srgbClr val="152B48"/>
              </a:solidFill>
              <a:latin typeface="Montserrat" pitchFamily="2" charset="77"/>
            </a:rPr>
            <a:t>1. </a:t>
          </a:r>
          <a:r>
            <a:rPr lang="en-GB" sz="2000" dirty="0" err="1">
              <a:solidFill>
                <a:srgbClr val="152B48"/>
              </a:solidFill>
              <a:latin typeface="Montserrat" pitchFamily="2" charset="77"/>
            </a:rPr>
            <a:t>Alcanzar</a:t>
          </a:r>
          <a:r>
            <a:rPr lang="en-GB" sz="2000" dirty="0">
              <a:solidFill>
                <a:srgbClr val="152B48"/>
              </a:solidFill>
              <a:latin typeface="Montserrat" pitchFamily="2" charset="77"/>
            </a:rPr>
            <a:t> </a:t>
          </a:r>
          <a:r>
            <a:rPr lang="en-GB" sz="2000" dirty="0" err="1">
              <a:solidFill>
                <a:srgbClr val="152B48"/>
              </a:solidFill>
              <a:latin typeface="Montserrat" pitchFamily="2" charset="77"/>
            </a:rPr>
            <a:t>niveles</a:t>
          </a:r>
          <a:r>
            <a:rPr lang="en-GB" sz="2000" dirty="0">
              <a:solidFill>
                <a:srgbClr val="152B48"/>
              </a:solidFill>
              <a:latin typeface="Montserrat" pitchFamily="2" charset="77"/>
            </a:rPr>
            <a:t> de PA que </a:t>
          </a:r>
          <a:r>
            <a:rPr lang="en-GB" sz="2000" dirty="0" err="1">
              <a:solidFill>
                <a:srgbClr val="152B48"/>
              </a:solidFill>
              <a:latin typeface="Montserrat" pitchFamily="2" charset="77"/>
            </a:rPr>
            <a:t>reduzcan</a:t>
          </a:r>
          <a:r>
            <a:rPr lang="en-GB" sz="2000" dirty="0">
              <a:solidFill>
                <a:srgbClr val="152B48"/>
              </a:solidFill>
              <a:latin typeface="Montserrat" pitchFamily="2" charset="77"/>
            </a:rPr>
            <a:t> el </a:t>
          </a:r>
          <a:r>
            <a:rPr lang="en-GB" sz="2000" dirty="0" err="1">
              <a:solidFill>
                <a:srgbClr val="152B48"/>
              </a:solidFill>
              <a:latin typeface="Montserrat" pitchFamily="2" charset="77"/>
            </a:rPr>
            <a:t>daño</a:t>
          </a:r>
          <a:r>
            <a:rPr lang="en-GB" sz="2000" dirty="0">
              <a:solidFill>
                <a:srgbClr val="152B48"/>
              </a:solidFill>
              <a:latin typeface="Montserrat" pitchFamily="2" charset="77"/>
            </a:rPr>
            <a:t> de </a:t>
          </a:r>
          <a:r>
            <a:rPr lang="en-GB" sz="2000" dirty="0" err="1">
              <a:solidFill>
                <a:srgbClr val="152B48"/>
              </a:solidFill>
              <a:latin typeface="Montserrat" pitchFamily="2" charset="77"/>
            </a:rPr>
            <a:t>órgano</a:t>
          </a:r>
          <a:r>
            <a:rPr lang="en-GB" sz="2000" dirty="0">
              <a:solidFill>
                <a:srgbClr val="152B48"/>
              </a:solidFill>
              <a:latin typeface="Montserrat" pitchFamily="2" charset="77"/>
            </a:rPr>
            <a:t> </a:t>
          </a:r>
          <a:r>
            <a:rPr lang="en-GB" sz="2000" dirty="0" err="1">
              <a:solidFill>
                <a:srgbClr val="152B48"/>
              </a:solidFill>
              <a:latin typeface="Montserrat" pitchFamily="2" charset="77"/>
            </a:rPr>
            <a:t>blanco</a:t>
          </a:r>
          <a:r>
            <a:rPr lang="en-GB" sz="2000" dirty="0">
              <a:solidFill>
                <a:srgbClr val="152B48"/>
              </a:solidFill>
              <a:latin typeface="Montserrat" pitchFamily="2" charset="77"/>
            </a:rPr>
            <a:t>.</a:t>
          </a:r>
          <a:endParaRPr lang="es-CO" sz="2000" dirty="0">
            <a:solidFill>
              <a:srgbClr val="152B48"/>
            </a:solidFill>
            <a:latin typeface="Montserrat" pitchFamily="2" charset="77"/>
          </a:endParaRPr>
        </a:p>
      </dgm:t>
    </dgm:pt>
    <dgm:pt modelId="{B859AD07-5B28-F741-BB85-F9470E989B5F}" type="parTrans" cxnId="{73E7F4AE-367C-E34B-8874-3B847BE06C8F}">
      <dgm:prSet/>
      <dgm:spPr/>
      <dgm:t>
        <a:bodyPr/>
        <a:lstStyle/>
        <a:p>
          <a:endParaRPr lang="es-ES" sz="2000">
            <a:solidFill>
              <a:srgbClr val="152B48"/>
            </a:solidFill>
            <a:latin typeface="Montserrat" pitchFamily="2" charset="77"/>
          </a:endParaRPr>
        </a:p>
      </dgm:t>
    </dgm:pt>
    <dgm:pt modelId="{B319CDE2-782E-944B-8DA1-77C6084E5978}" type="sibTrans" cxnId="{73E7F4AE-367C-E34B-8874-3B847BE06C8F}">
      <dgm:prSet/>
      <dgm:spPr/>
      <dgm:t>
        <a:bodyPr/>
        <a:lstStyle/>
        <a:p>
          <a:endParaRPr lang="es-ES" sz="2000">
            <a:solidFill>
              <a:srgbClr val="152B48"/>
            </a:solidFill>
            <a:latin typeface="Montserrat" pitchFamily="2" charset="77"/>
          </a:endParaRPr>
        </a:p>
      </dgm:t>
    </dgm:pt>
    <dgm:pt modelId="{CF4D0FB8-B7D4-C740-8BEA-77F7199CAD20}" type="pres">
      <dgm:prSet presAssocID="{19E3C1F8-63AA-0B48-8A2E-8224EC6117DC}" presName="Name0" presStyleCnt="0">
        <dgm:presLayoutVars>
          <dgm:chPref val="3"/>
          <dgm:dir/>
          <dgm:animLvl val="lvl"/>
          <dgm:resizeHandles/>
        </dgm:presLayoutVars>
      </dgm:prSet>
      <dgm:spPr/>
    </dgm:pt>
    <dgm:pt modelId="{4B9ED269-B025-744B-BB39-59338A45B20F}" type="pres">
      <dgm:prSet presAssocID="{18FF14A7-87A4-D748-BE03-01BA29DC5801}" presName="horFlow" presStyleCnt="0"/>
      <dgm:spPr/>
    </dgm:pt>
    <dgm:pt modelId="{C6FDD1B3-4B73-4C44-A126-AC504FC837F9}" type="pres">
      <dgm:prSet presAssocID="{18FF14A7-87A4-D748-BE03-01BA29DC5801}" presName="bigChev" presStyleLbl="node1" presStyleIdx="0" presStyleCnt="1"/>
      <dgm:spPr/>
    </dgm:pt>
  </dgm:ptLst>
  <dgm:cxnLst>
    <dgm:cxn modelId="{D7412B11-D73C-904A-B145-2A5D63F5022C}" type="presOf" srcId="{18FF14A7-87A4-D748-BE03-01BA29DC5801}" destId="{C6FDD1B3-4B73-4C44-A126-AC504FC837F9}" srcOrd="0" destOrd="0" presId="urn:microsoft.com/office/officeart/2005/8/layout/lProcess3"/>
    <dgm:cxn modelId="{83749F5C-9C0D-8C41-AF30-B5757C1A970A}" type="presOf" srcId="{19E3C1F8-63AA-0B48-8A2E-8224EC6117DC}" destId="{CF4D0FB8-B7D4-C740-8BEA-77F7199CAD20}" srcOrd="0" destOrd="0" presId="urn:microsoft.com/office/officeart/2005/8/layout/lProcess3"/>
    <dgm:cxn modelId="{73E7F4AE-367C-E34B-8874-3B847BE06C8F}" srcId="{19E3C1F8-63AA-0B48-8A2E-8224EC6117DC}" destId="{18FF14A7-87A4-D748-BE03-01BA29DC5801}" srcOrd="0" destOrd="0" parTransId="{B859AD07-5B28-F741-BB85-F9470E989B5F}" sibTransId="{B319CDE2-782E-944B-8DA1-77C6084E5978}"/>
    <dgm:cxn modelId="{310B27B5-3A70-CD4C-8C69-828C09C1E9E6}" type="presParOf" srcId="{CF4D0FB8-B7D4-C740-8BEA-77F7199CAD20}" destId="{4B9ED269-B025-744B-BB39-59338A45B20F}" srcOrd="0" destOrd="0" presId="urn:microsoft.com/office/officeart/2005/8/layout/lProcess3"/>
    <dgm:cxn modelId="{B341C511-6D93-1743-99CC-212D4EE5C717}" type="presParOf" srcId="{4B9ED269-B025-744B-BB39-59338A45B20F}" destId="{C6FDD1B3-4B73-4C44-A126-AC504FC837F9}"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A3B338C-C060-B44E-AD8B-97B937630A5C}"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s-ES"/>
        </a:p>
      </dgm:t>
    </dgm:pt>
    <dgm:pt modelId="{1FC2E2F4-DD1F-8E49-8497-0C5951A14646}">
      <dgm:prSet custT="1"/>
      <dgm:spPr>
        <a:ln>
          <a:solidFill>
            <a:srgbClr val="00ABA7"/>
          </a:solidFill>
        </a:ln>
      </dgm:spPr>
      <dgm:t>
        <a:bodyPr/>
        <a:lstStyle/>
        <a:p>
          <a:r>
            <a:rPr lang="en-GB" sz="2000" dirty="0">
              <a:solidFill>
                <a:srgbClr val="152B48"/>
              </a:solidFill>
              <a:latin typeface="Montserrat" pitchFamily="2" charset="77"/>
            </a:rPr>
            <a:t>2. </a:t>
          </a:r>
          <a:r>
            <a:rPr lang="en-GB" sz="2000" dirty="0" err="1">
              <a:solidFill>
                <a:srgbClr val="152B48"/>
              </a:solidFill>
              <a:latin typeface="Montserrat" pitchFamily="2" charset="77"/>
            </a:rPr>
            <a:t>Reducir</a:t>
          </a:r>
          <a:r>
            <a:rPr lang="en-GB" sz="2000" dirty="0">
              <a:solidFill>
                <a:srgbClr val="152B48"/>
              </a:solidFill>
              <a:latin typeface="Montserrat" pitchFamily="2" charset="77"/>
            </a:rPr>
            <a:t> el </a:t>
          </a:r>
          <a:r>
            <a:rPr lang="en-GB" sz="2000" dirty="0" err="1">
              <a:solidFill>
                <a:srgbClr val="152B48"/>
              </a:solidFill>
              <a:latin typeface="Montserrat" pitchFamily="2" charset="77"/>
            </a:rPr>
            <a:t>riesgo</a:t>
          </a:r>
          <a:r>
            <a:rPr lang="en-GB" sz="2000" dirty="0">
              <a:solidFill>
                <a:srgbClr val="152B48"/>
              </a:solidFill>
              <a:latin typeface="Montserrat" pitchFamily="2" charset="77"/>
            </a:rPr>
            <a:t> de </a:t>
          </a:r>
          <a:r>
            <a:rPr lang="en-GB" sz="2000" dirty="0" err="1">
              <a:solidFill>
                <a:srgbClr val="152B48"/>
              </a:solidFill>
              <a:latin typeface="Montserrat" pitchFamily="2" charset="77"/>
            </a:rPr>
            <a:t>hipertensión</a:t>
          </a:r>
          <a:r>
            <a:rPr lang="en-GB" sz="2000" dirty="0">
              <a:solidFill>
                <a:srgbClr val="152B48"/>
              </a:solidFill>
              <a:latin typeface="Montserrat" pitchFamily="2" charset="77"/>
            </a:rPr>
            <a:t> y </a:t>
          </a:r>
          <a:r>
            <a:rPr lang="en-GB" sz="2000" dirty="0" err="1">
              <a:solidFill>
                <a:srgbClr val="152B48"/>
              </a:solidFill>
              <a:latin typeface="Montserrat" pitchFamily="2" charset="77"/>
            </a:rPr>
            <a:t>enfermedad</a:t>
          </a:r>
          <a:r>
            <a:rPr lang="en-GB" sz="2000" dirty="0">
              <a:solidFill>
                <a:srgbClr val="152B48"/>
              </a:solidFill>
              <a:latin typeface="Montserrat" pitchFamily="2" charset="77"/>
            </a:rPr>
            <a:t> cardiovascular </a:t>
          </a:r>
          <a:r>
            <a:rPr lang="en-GB" sz="2000" dirty="0" err="1">
              <a:solidFill>
                <a:srgbClr val="152B48"/>
              </a:solidFill>
              <a:latin typeface="Montserrat" pitchFamily="2" charset="77"/>
            </a:rPr>
            <a:t>en</a:t>
          </a:r>
          <a:r>
            <a:rPr lang="en-GB" sz="2000" dirty="0">
              <a:solidFill>
                <a:srgbClr val="152B48"/>
              </a:solidFill>
              <a:latin typeface="Montserrat" pitchFamily="2" charset="77"/>
            </a:rPr>
            <a:t> la </a:t>
          </a:r>
          <a:r>
            <a:rPr lang="en-GB" sz="2000" dirty="0" err="1">
              <a:solidFill>
                <a:srgbClr val="152B48"/>
              </a:solidFill>
              <a:latin typeface="Montserrat" pitchFamily="2" charset="77"/>
            </a:rPr>
            <a:t>edad</a:t>
          </a:r>
          <a:r>
            <a:rPr lang="en-GB" sz="2000" dirty="0">
              <a:solidFill>
                <a:srgbClr val="152B48"/>
              </a:solidFill>
              <a:latin typeface="Montserrat" pitchFamily="2" charset="77"/>
            </a:rPr>
            <a:t> </a:t>
          </a:r>
          <a:r>
            <a:rPr lang="en-GB" sz="2000" dirty="0" err="1">
              <a:solidFill>
                <a:srgbClr val="152B48"/>
              </a:solidFill>
              <a:latin typeface="Montserrat" pitchFamily="2" charset="77"/>
            </a:rPr>
            <a:t>adulta</a:t>
          </a:r>
          <a:r>
            <a:rPr lang="en-GB" sz="2000" dirty="0">
              <a:solidFill>
                <a:srgbClr val="152B48"/>
              </a:solidFill>
              <a:latin typeface="Montserrat" pitchFamily="2" charset="77"/>
            </a:rPr>
            <a:t>.</a:t>
          </a:r>
          <a:endParaRPr lang="es-CO" sz="2000" dirty="0">
            <a:solidFill>
              <a:srgbClr val="152B48"/>
            </a:solidFill>
            <a:latin typeface="Montserrat" pitchFamily="2" charset="77"/>
          </a:endParaRPr>
        </a:p>
      </dgm:t>
    </dgm:pt>
    <dgm:pt modelId="{11FC145E-7D3E-F740-83BC-9B180B5835A4}" type="parTrans" cxnId="{E636E416-BA2E-364B-A70D-06AC986FC621}">
      <dgm:prSet/>
      <dgm:spPr/>
      <dgm:t>
        <a:bodyPr/>
        <a:lstStyle/>
        <a:p>
          <a:endParaRPr lang="es-ES" sz="2000"/>
        </a:p>
      </dgm:t>
    </dgm:pt>
    <dgm:pt modelId="{986AF06D-8D62-CD46-9D5B-5F33CC92CFB1}" type="sibTrans" cxnId="{E636E416-BA2E-364B-A70D-06AC986FC621}">
      <dgm:prSet/>
      <dgm:spPr/>
      <dgm:t>
        <a:bodyPr/>
        <a:lstStyle/>
        <a:p>
          <a:endParaRPr lang="es-ES" sz="2000"/>
        </a:p>
      </dgm:t>
    </dgm:pt>
    <dgm:pt modelId="{036436D2-DBFF-E54B-88D8-F05186C4D6BF}" type="pres">
      <dgm:prSet presAssocID="{FA3B338C-C060-B44E-AD8B-97B937630A5C}" presName="Name0" presStyleCnt="0">
        <dgm:presLayoutVars>
          <dgm:chPref val="3"/>
          <dgm:dir/>
          <dgm:animLvl val="lvl"/>
          <dgm:resizeHandles/>
        </dgm:presLayoutVars>
      </dgm:prSet>
      <dgm:spPr/>
    </dgm:pt>
    <dgm:pt modelId="{AA61BAC4-F33E-8044-9872-62CC0523D824}" type="pres">
      <dgm:prSet presAssocID="{1FC2E2F4-DD1F-8E49-8497-0C5951A14646}" presName="horFlow" presStyleCnt="0"/>
      <dgm:spPr/>
    </dgm:pt>
    <dgm:pt modelId="{3CE41181-06EE-D442-9543-98265AFAFE65}" type="pres">
      <dgm:prSet presAssocID="{1FC2E2F4-DD1F-8E49-8497-0C5951A14646}" presName="bigChev" presStyleLbl="node1" presStyleIdx="0" presStyleCnt="1" custLinFactNeighborX="-5743" custLinFactNeighborY="2484"/>
      <dgm:spPr/>
    </dgm:pt>
  </dgm:ptLst>
  <dgm:cxnLst>
    <dgm:cxn modelId="{E636E416-BA2E-364B-A70D-06AC986FC621}" srcId="{FA3B338C-C060-B44E-AD8B-97B937630A5C}" destId="{1FC2E2F4-DD1F-8E49-8497-0C5951A14646}" srcOrd="0" destOrd="0" parTransId="{11FC145E-7D3E-F740-83BC-9B180B5835A4}" sibTransId="{986AF06D-8D62-CD46-9D5B-5F33CC92CFB1}"/>
    <dgm:cxn modelId="{29BE1436-8184-FD46-9113-D183FAB8E788}" type="presOf" srcId="{1FC2E2F4-DD1F-8E49-8497-0C5951A14646}" destId="{3CE41181-06EE-D442-9543-98265AFAFE65}" srcOrd="0" destOrd="0" presId="urn:microsoft.com/office/officeart/2005/8/layout/lProcess3"/>
    <dgm:cxn modelId="{A9D51E6E-4DD7-E84E-93B0-EFEB6389E24C}" type="presOf" srcId="{FA3B338C-C060-B44E-AD8B-97B937630A5C}" destId="{036436D2-DBFF-E54B-88D8-F05186C4D6BF}" srcOrd="0" destOrd="0" presId="urn:microsoft.com/office/officeart/2005/8/layout/lProcess3"/>
    <dgm:cxn modelId="{74855E44-CC29-E34F-895C-A8019FA79CA2}" type="presParOf" srcId="{036436D2-DBFF-E54B-88D8-F05186C4D6BF}" destId="{AA61BAC4-F33E-8044-9872-62CC0523D824}" srcOrd="0" destOrd="0" presId="urn:microsoft.com/office/officeart/2005/8/layout/lProcess3"/>
    <dgm:cxn modelId="{5F4C4923-2420-2844-8602-A9652CEC4030}" type="presParOf" srcId="{AA61BAC4-F33E-8044-9872-62CC0523D824}" destId="{3CE41181-06EE-D442-9543-98265AFAFE65}" srcOrd="0" destOrd="0" presId="urn:microsoft.com/office/officeart/2005/8/layout/l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039C285-C837-A04A-B10B-724CE50D2B7A}"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s-ES"/>
        </a:p>
      </dgm:t>
    </dgm:pt>
    <dgm:pt modelId="{5CD9EF88-D031-F846-BC89-932630EFDB51}">
      <dgm:prSet custT="1"/>
      <dgm:spPr>
        <a:ln>
          <a:solidFill>
            <a:srgbClr val="00ABA7"/>
          </a:solidFill>
        </a:ln>
      </dgm:spPr>
      <dgm:t>
        <a:bodyPr/>
        <a:lstStyle/>
        <a:p>
          <a:r>
            <a:rPr lang="en-GB" sz="2400" i="1" dirty="0">
              <a:solidFill>
                <a:srgbClr val="152B48"/>
              </a:solidFill>
              <a:latin typeface="Montserrat" pitchFamily="2" charset="77"/>
            </a:rPr>
            <a:t>19. </a:t>
          </a:r>
          <a:r>
            <a:rPr lang="en-GB" sz="2400" i="1" dirty="0" err="1">
              <a:solidFill>
                <a:srgbClr val="152B48"/>
              </a:solidFill>
              <a:latin typeface="Montserrat" pitchFamily="2" charset="77"/>
            </a:rPr>
            <a:t>En</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niños</a:t>
          </a:r>
          <a:r>
            <a:rPr lang="en-GB" sz="2400" i="1" dirty="0">
              <a:solidFill>
                <a:srgbClr val="152B48"/>
              </a:solidFill>
              <a:latin typeface="Montserrat" pitchFamily="2" charset="77"/>
            </a:rPr>
            <a:t> y </a:t>
          </a:r>
          <a:r>
            <a:rPr lang="en-GB" sz="2400" i="1" dirty="0" err="1">
              <a:solidFill>
                <a:srgbClr val="152B48"/>
              </a:solidFill>
              <a:latin typeface="Montserrat" pitchFamily="2" charset="77"/>
            </a:rPr>
            <a:t>adolescentes</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diagnosticados</a:t>
          </a:r>
          <a:r>
            <a:rPr lang="en-GB" sz="2400" i="1" dirty="0">
              <a:solidFill>
                <a:srgbClr val="152B48"/>
              </a:solidFill>
              <a:latin typeface="Montserrat" pitchFamily="2" charset="77"/>
            </a:rPr>
            <a:t> con HTA, el </a:t>
          </a:r>
          <a:r>
            <a:rPr lang="en-GB" sz="2400" i="1" dirty="0" err="1">
              <a:solidFill>
                <a:srgbClr val="152B48"/>
              </a:solidFill>
              <a:latin typeface="Montserrat" pitchFamily="2" charset="77"/>
            </a:rPr>
            <a:t>objetivo</a:t>
          </a:r>
          <a:r>
            <a:rPr lang="en-GB" sz="2400" i="1" dirty="0">
              <a:solidFill>
                <a:srgbClr val="152B48"/>
              </a:solidFill>
              <a:latin typeface="Montserrat" pitchFamily="2" charset="77"/>
            </a:rPr>
            <a:t> del </a:t>
          </a:r>
          <a:r>
            <a:rPr lang="en-GB" sz="2400" i="1" dirty="0" err="1">
              <a:solidFill>
                <a:srgbClr val="152B48"/>
              </a:solidFill>
              <a:latin typeface="Montserrat" pitchFamily="2" charset="77"/>
            </a:rPr>
            <a:t>tratamiento</a:t>
          </a:r>
          <a:r>
            <a:rPr lang="en-GB" sz="2400" i="1" dirty="0">
              <a:solidFill>
                <a:srgbClr val="152B48"/>
              </a:solidFill>
              <a:latin typeface="Montserrat" pitchFamily="2" charset="77"/>
            </a:rPr>
            <a:t> con </a:t>
          </a:r>
          <a:r>
            <a:rPr lang="en-GB" sz="2400" i="1" dirty="0" err="1">
              <a:solidFill>
                <a:srgbClr val="152B48"/>
              </a:solidFill>
              <a:latin typeface="Montserrat" pitchFamily="2" charset="77"/>
            </a:rPr>
            <a:t>terapia</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farmacológica</a:t>
          </a:r>
          <a:r>
            <a:rPr lang="en-GB" sz="2400" i="1" dirty="0">
              <a:solidFill>
                <a:srgbClr val="152B48"/>
              </a:solidFill>
              <a:latin typeface="Montserrat" pitchFamily="2" charset="77"/>
            </a:rPr>
            <a:t> y no </a:t>
          </a:r>
          <a:r>
            <a:rPr lang="en-GB" sz="2400" i="1" dirty="0" err="1">
              <a:solidFill>
                <a:srgbClr val="152B48"/>
              </a:solidFill>
              <a:latin typeface="Montserrat" pitchFamily="2" charset="77"/>
            </a:rPr>
            <a:t>farmacológica</a:t>
          </a:r>
          <a:r>
            <a:rPr lang="en-GB" sz="2400" i="1" dirty="0">
              <a:solidFill>
                <a:srgbClr val="152B48"/>
              </a:solidFill>
              <a:latin typeface="Montserrat" pitchFamily="2" charset="77"/>
            </a:rPr>
            <a:t> debe ser una </a:t>
          </a:r>
          <a:r>
            <a:rPr lang="en-GB" sz="2400" i="1" dirty="0" err="1">
              <a:solidFill>
                <a:srgbClr val="152B48"/>
              </a:solidFill>
              <a:latin typeface="Montserrat" pitchFamily="2" charset="77"/>
            </a:rPr>
            <a:t>reducción</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en</a:t>
          </a:r>
          <a:r>
            <a:rPr lang="en-GB" sz="2400" i="1" dirty="0">
              <a:solidFill>
                <a:srgbClr val="152B48"/>
              </a:solidFill>
              <a:latin typeface="Montserrat" pitchFamily="2" charset="77"/>
            </a:rPr>
            <a:t> la PAS y la PAD al &lt;P90 y &lt;130/80 mmHg </a:t>
          </a:r>
          <a:r>
            <a:rPr lang="en-GB" sz="2400" i="1" dirty="0" err="1">
              <a:solidFill>
                <a:srgbClr val="152B48"/>
              </a:solidFill>
              <a:latin typeface="Montserrat" pitchFamily="2" charset="77"/>
            </a:rPr>
            <a:t>en</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adolescentes</a:t>
          </a:r>
          <a:r>
            <a:rPr lang="en-GB" sz="2400" i="1" dirty="0">
              <a:solidFill>
                <a:srgbClr val="152B48"/>
              </a:solidFill>
              <a:latin typeface="Montserrat" pitchFamily="2" charset="77"/>
            </a:rPr>
            <a:t> ≥13 </a:t>
          </a:r>
          <a:r>
            <a:rPr lang="en-GB" sz="2400" i="1" dirty="0" err="1">
              <a:solidFill>
                <a:srgbClr val="152B48"/>
              </a:solidFill>
              <a:latin typeface="Montserrat" pitchFamily="2" charset="77"/>
            </a:rPr>
            <a:t>años</a:t>
          </a:r>
          <a:r>
            <a:rPr lang="en-GB" sz="2400" i="1" dirty="0">
              <a:solidFill>
                <a:srgbClr val="152B48"/>
              </a:solidFill>
              <a:latin typeface="Montserrat" pitchFamily="2" charset="77"/>
            </a:rPr>
            <a:t> de </a:t>
          </a:r>
          <a:r>
            <a:rPr lang="en-GB" sz="2400" i="1" dirty="0" err="1">
              <a:solidFill>
                <a:srgbClr val="152B48"/>
              </a:solidFill>
              <a:latin typeface="Montserrat" pitchFamily="2" charset="77"/>
            </a:rPr>
            <a:t>edad</a:t>
          </a:r>
          <a:r>
            <a:rPr lang="en-GB" sz="2400" i="1" dirty="0">
              <a:solidFill>
                <a:srgbClr val="152B48"/>
              </a:solidFill>
              <a:latin typeface="Montserrat" pitchFamily="2" charset="77"/>
            </a:rPr>
            <a:t>.</a:t>
          </a:r>
          <a:endParaRPr lang="es-CO" sz="2400" dirty="0">
            <a:solidFill>
              <a:srgbClr val="152B48"/>
            </a:solidFill>
            <a:latin typeface="Montserrat" pitchFamily="2" charset="77"/>
          </a:endParaRPr>
        </a:p>
      </dgm:t>
    </dgm:pt>
    <dgm:pt modelId="{6500B0A8-2E96-7C46-ADBD-1F9DAF421339}" type="parTrans" cxnId="{27B270C8-71E6-2C46-964D-20B4C4563184}">
      <dgm:prSet/>
      <dgm:spPr/>
      <dgm:t>
        <a:bodyPr/>
        <a:lstStyle/>
        <a:p>
          <a:endParaRPr lang="es-ES"/>
        </a:p>
      </dgm:t>
    </dgm:pt>
    <dgm:pt modelId="{7B2D8349-F7B2-5A4F-9F2A-6F6E1245A372}" type="sibTrans" cxnId="{27B270C8-71E6-2C46-964D-20B4C4563184}">
      <dgm:prSet/>
      <dgm:spPr/>
      <dgm:t>
        <a:bodyPr/>
        <a:lstStyle/>
        <a:p>
          <a:endParaRPr lang="es-ES"/>
        </a:p>
      </dgm:t>
    </dgm:pt>
    <dgm:pt modelId="{1ADB1A89-25C6-E443-B6E6-2D5425C8B4E0}" type="pres">
      <dgm:prSet presAssocID="{B039C285-C837-A04A-B10B-724CE50D2B7A}" presName="Name0" presStyleCnt="0">
        <dgm:presLayoutVars>
          <dgm:chPref val="3"/>
          <dgm:dir/>
          <dgm:animLvl val="lvl"/>
          <dgm:resizeHandles/>
        </dgm:presLayoutVars>
      </dgm:prSet>
      <dgm:spPr/>
    </dgm:pt>
    <dgm:pt modelId="{B161592C-D704-B842-8A14-8E09697EFA26}" type="pres">
      <dgm:prSet presAssocID="{5CD9EF88-D031-F846-BC89-932630EFDB51}" presName="horFlow" presStyleCnt="0"/>
      <dgm:spPr/>
    </dgm:pt>
    <dgm:pt modelId="{9E0C5226-B89A-374C-A5FE-BFFAAA01198B}" type="pres">
      <dgm:prSet presAssocID="{5CD9EF88-D031-F846-BC89-932630EFDB51}" presName="bigChev" presStyleLbl="node1" presStyleIdx="0" presStyleCnt="1" custScaleX="169184"/>
      <dgm:spPr/>
    </dgm:pt>
  </dgm:ptLst>
  <dgm:cxnLst>
    <dgm:cxn modelId="{D24DC8AF-4076-0C41-AD93-F54077A567BB}" type="presOf" srcId="{5CD9EF88-D031-F846-BC89-932630EFDB51}" destId="{9E0C5226-B89A-374C-A5FE-BFFAAA01198B}" srcOrd="0" destOrd="0" presId="urn:microsoft.com/office/officeart/2005/8/layout/lProcess3"/>
    <dgm:cxn modelId="{27B270C8-71E6-2C46-964D-20B4C4563184}" srcId="{B039C285-C837-A04A-B10B-724CE50D2B7A}" destId="{5CD9EF88-D031-F846-BC89-932630EFDB51}" srcOrd="0" destOrd="0" parTransId="{6500B0A8-2E96-7C46-ADBD-1F9DAF421339}" sibTransId="{7B2D8349-F7B2-5A4F-9F2A-6F6E1245A372}"/>
    <dgm:cxn modelId="{400B25F6-8EBD-234D-9AC1-ABEDEA5EFA9F}" type="presOf" srcId="{B039C285-C837-A04A-B10B-724CE50D2B7A}" destId="{1ADB1A89-25C6-E443-B6E6-2D5425C8B4E0}" srcOrd="0" destOrd="0" presId="urn:microsoft.com/office/officeart/2005/8/layout/lProcess3"/>
    <dgm:cxn modelId="{03434099-6FBC-2045-B5B9-50849601FBB9}" type="presParOf" srcId="{1ADB1A89-25C6-E443-B6E6-2D5425C8B4E0}" destId="{B161592C-D704-B842-8A14-8E09697EFA26}" srcOrd="0" destOrd="0" presId="urn:microsoft.com/office/officeart/2005/8/layout/lProcess3"/>
    <dgm:cxn modelId="{CBB59B8D-D0E9-754A-8197-E1A35482D443}" type="presParOf" srcId="{B161592C-D704-B842-8A14-8E09697EFA26}" destId="{9E0C5226-B89A-374C-A5FE-BFFAAA01198B}" srcOrd="0" destOrd="0" presId="urn:microsoft.com/office/officeart/2005/8/layout/lProcess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F8C55F5-0BCA-B648-A1CA-7D87816F518E}"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s-ES"/>
        </a:p>
      </dgm:t>
    </dgm:pt>
    <dgm:pt modelId="{6348C7DD-5297-ED41-842A-10EF1D68D2CB}">
      <dgm:prSet/>
      <dgm:spPr>
        <a:ln>
          <a:solidFill>
            <a:srgbClr val="00ABA7"/>
          </a:solidFill>
        </a:ln>
      </dgm:spPr>
      <dgm:t>
        <a:bodyPr/>
        <a:lstStyle/>
        <a:p>
          <a:r>
            <a:rPr lang="en-GB" dirty="0" err="1">
              <a:solidFill>
                <a:srgbClr val="152B48"/>
              </a:solidFill>
              <a:latin typeface="Montserrat" pitchFamily="2" charset="77"/>
            </a:rPr>
            <a:t>Dieta</a:t>
          </a:r>
          <a:r>
            <a:rPr lang="en-GB" dirty="0">
              <a:solidFill>
                <a:srgbClr val="152B48"/>
              </a:solidFill>
              <a:latin typeface="Montserrat" pitchFamily="2" charset="77"/>
            </a:rPr>
            <a:t> (</a:t>
          </a:r>
          <a:r>
            <a:rPr lang="en-GB" dirty="0" err="1">
              <a:solidFill>
                <a:srgbClr val="152B48"/>
              </a:solidFill>
              <a:latin typeface="Montserrat" pitchFamily="2" charset="77"/>
            </a:rPr>
            <a:t>aumentar</a:t>
          </a:r>
          <a:r>
            <a:rPr lang="en-GB" dirty="0">
              <a:solidFill>
                <a:srgbClr val="152B48"/>
              </a:solidFill>
              <a:latin typeface="Montserrat" pitchFamily="2" charset="77"/>
            </a:rPr>
            <a:t> </a:t>
          </a:r>
          <a:r>
            <a:rPr lang="en-GB" dirty="0" err="1">
              <a:solidFill>
                <a:srgbClr val="152B48"/>
              </a:solidFill>
              <a:latin typeface="Montserrat" pitchFamily="2" charset="77"/>
            </a:rPr>
            <a:t>consumo</a:t>
          </a:r>
          <a:r>
            <a:rPr lang="en-GB" dirty="0">
              <a:solidFill>
                <a:srgbClr val="152B48"/>
              </a:solidFill>
              <a:latin typeface="Montserrat" pitchFamily="2" charset="77"/>
            </a:rPr>
            <a:t> de </a:t>
          </a:r>
          <a:r>
            <a:rPr lang="en-GB" dirty="0" err="1">
              <a:solidFill>
                <a:srgbClr val="152B48"/>
              </a:solidFill>
              <a:latin typeface="Montserrat" pitchFamily="2" charset="77"/>
            </a:rPr>
            <a:t>frutas</a:t>
          </a:r>
          <a:r>
            <a:rPr lang="en-GB" dirty="0">
              <a:solidFill>
                <a:srgbClr val="152B48"/>
              </a:solidFill>
              <a:latin typeface="Montserrat" pitchFamily="2" charset="77"/>
            </a:rPr>
            <a:t> y </a:t>
          </a:r>
          <a:r>
            <a:rPr lang="en-GB" dirty="0" err="1">
              <a:solidFill>
                <a:srgbClr val="152B48"/>
              </a:solidFill>
              <a:latin typeface="Montserrat" pitchFamily="2" charset="77"/>
            </a:rPr>
            <a:t>verduras</a:t>
          </a:r>
          <a:r>
            <a:rPr lang="en-GB" dirty="0">
              <a:solidFill>
                <a:srgbClr val="152B48"/>
              </a:solidFill>
              <a:latin typeface="Montserrat" pitchFamily="2" charset="77"/>
            </a:rPr>
            <a:t>, </a:t>
          </a:r>
          <a:r>
            <a:rPr lang="en-GB" dirty="0" err="1">
              <a:solidFill>
                <a:srgbClr val="152B48"/>
              </a:solidFill>
              <a:latin typeface="Montserrat" pitchFamily="2" charset="77"/>
            </a:rPr>
            <a:t>disminuir</a:t>
          </a:r>
          <a:r>
            <a:rPr lang="en-GB" dirty="0">
              <a:solidFill>
                <a:srgbClr val="152B48"/>
              </a:solidFill>
              <a:latin typeface="Montserrat" pitchFamily="2" charset="77"/>
            </a:rPr>
            <a:t> </a:t>
          </a:r>
          <a:r>
            <a:rPr lang="en-GB" dirty="0" err="1">
              <a:solidFill>
                <a:srgbClr val="152B48"/>
              </a:solidFill>
              <a:latin typeface="Montserrat" pitchFamily="2" charset="77"/>
            </a:rPr>
            <a:t>sal</a:t>
          </a:r>
          <a:r>
            <a:rPr lang="en-GB" dirty="0">
              <a:solidFill>
                <a:srgbClr val="152B48"/>
              </a:solidFill>
              <a:latin typeface="Montserrat" pitchFamily="2" charset="77"/>
            </a:rPr>
            <a:t>, </a:t>
          </a:r>
          <a:r>
            <a:rPr lang="en-GB" dirty="0" err="1">
              <a:solidFill>
                <a:srgbClr val="152B48"/>
              </a:solidFill>
              <a:latin typeface="Montserrat" pitchFamily="2" charset="77"/>
            </a:rPr>
            <a:t>azúcar</a:t>
          </a:r>
          <a:r>
            <a:rPr lang="en-GB" dirty="0">
              <a:solidFill>
                <a:srgbClr val="152B48"/>
              </a:solidFill>
              <a:latin typeface="Montserrat" pitchFamily="2" charset="77"/>
            </a:rPr>
            <a:t> y </a:t>
          </a:r>
          <a:r>
            <a:rPr lang="en-GB" dirty="0" err="1">
              <a:solidFill>
                <a:srgbClr val="152B48"/>
              </a:solidFill>
              <a:latin typeface="Montserrat" pitchFamily="2" charset="77"/>
            </a:rPr>
            <a:t>grasas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B05006BD-C999-CA4C-AFC3-CA379B8A82CA}" type="parTrans" cxnId="{3F5D0FBA-92E5-8C44-BB6C-998968C9BAB0}">
      <dgm:prSet/>
      <dgm:spPr/>
      <dgm:t>
        <a:bodyPr/>
        <a:lstStyle/>
        <a:p>
          <a:endParaRPr lang="es-ES">
            <a:solidFill>
              <a:srgbClr val="152B48"/>
            </a:solidFill>
            <a:latin typeface="Montserrat" pitchFamily="2" charset="77"/>
          </a:endParaRPr>
        </a:p>
      </dgm:t>
    </dgm:pt>
    <dgm:pt modelId="{4FCF5CC3-09E1-674F-9960-84BD2575219E}" type="sibTrans" cxnId="{3F5D0FBA-92E5-8C44-BB6C-998968C9BAB0}">
      <dgm:prSet/>
      <dgm:spPr/>
      <dgm:t>
        <a:bodyPr/>
        <a:lstStyle/>
        <a:p>
          <a:endParaRPr lang="es-ES">
            <a:solidFill>
              <a:srgbClr val="152B48"/>
            </a:solidFill>
            <a:latin typeface="Montserrat" pitchFamily="2" charset="77"/>
          </a:endParaRPr>
        </a:p>
      </dgm:t>
    </dgm:pt>
    <dgm:pt modelId="{8C8F06D3-F295-4549-A1E7-19A297D1C37B}">
      <dgm:prSet/>
      <dgm:spPr>
        <a:ln>
          <a:solidFill>
            <a:srgbClr val="00ABA7"/>
          </a:solidFill>
        </a:ln>
      </dgm:spPr>
      <dgm:t>
        <a:bodyPr/>
        <a:lstStyle/>
        <a:p>
          <a:r>
            <a:rPr lang="en-GB" dirty="0" err="1">
              <a:solidFill>
                <a:srgbClr val="152B48"/>
              </a:solidFill>
              <a:latin typeface="Montserrat" pitchFamily="2" charset="77"/>
            </a:rPr>
            <a:t>Actividad</a:t>
          </a:r>
          <a:r>
            <a:rPr lang="en-GB" dirty="0">
              <a:solidFill>
                <a:srgbClr val="152B48"/>
              </a:solidFill>
              <a:latin typeface="Montserrat" pitchFamily="2" charset="77"/>
            </a:rPr>
            <a:t> </a:t>
          </a:r>
          <a:r>
            <a:rPr lang="en-GB" dirty="0" err="1">
              <a:solidFill>
                <a:srgbClr val="152B48"/>
              </a:solidFill>
              <a:latin typeface="Montserrat" pitchFamily="2" charset="77"/>
            </a:rPr>
            <a:t>física</a:t>
          </a:r>
          <a:r>
            <a:rPr lang="en-GB" dirty="0">
              <a:solidFill>
                <a:srgbClr val="152B48"/>
              </a:solidFill>
              <a:latin typeface="Montserrat" pitchFamily="2" charset="77"/>
            </a:rPr>
            <a:t> (</a:t>
          </a:r>
          <a:r>
            <a:rPr lang="en-GB" dirty="0" err="1">
              <a:solidFill>
                <a:srgbClr val="152B48"/>
              </a:solidFill>
              <a:latin typeface="Montserrat" pitchFamily="2" charset="77"/>
            </a:rPr>
            <a:t>cualquier</a:t>
          </a:r>
          <a:r>
            <a:rPr lang="en-GB" dirty="0">
              <a:solidFill>
                <a:srgbClr val="152B48"/>
              </a:solidFill>
              <a:latin typeface="Montserrat" pitchFamily="2" charset="77"/>
            </a:rPr>
            <a:t> </a:t>
          </a:r>
          <a:r>
            <a:rPr lang="en-GB" dirty="0" err="1">
              <a:solidFill>
                <a:srgbClr val="152B48"/>
              </a:solidFill>
              <a:latin typeface="Montserrat" pitchFamily="2" charset="77"/>
            </a:rPr>
            <a:t>tipo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E44E1859-A238-CC4F-B338-AFC1E4BC62CE}" type="parTrans" cxnId="{4152A2E7-12C2-D546-93A9-23580F2E87D7}">
      <dgm:prSet/>
      <dgm:spPr/>
      <dgm:t>
        <a:bodyPr/>
        <a:lstStyle/>
        <a:p>
          <a:endParaRPr lang="es-ES">
            <a:solidFill>
              <a:srgbClr val="152B48"/>
            </a:solidFill>
            <a:latin typeface="Montserrat" pitchFamily="2" charset="77"/>
          </a:endParaRPr>
        </a:p>
      </dgm:t>
    </dgm:pt>
    <dgm:pt modelId="{A8E87E89-58C9-E14B-BF84-B1CC577AC9DE}" type="sibTrans" cxnId="{4152A2E7-12C2-D546-93A9-23580F2E87D7}">
      <dgm:prSet/>
      <dgm:spPr/>
      <dgm:t>
        <a:bodyPr/>
        <a:lstStyle/>
        <a:p>
          <a:endParaRPr lang="es-ES">
            <a:solidFill>
              <a:srgbClr val="152B48"/>
            </a:solidFill>
            <a:latin typeface="Montserrat" pitchFamily="2" charset="77"/>
          </a:endParaRPr>
        </a:p>
      </dgm:t>
    </dgm:pt>
    <dgm:pt modelId="{348D452B-B82C-9043-A19C-420B4995FB1E}">
      <dgm:prSet/>
      <dgm:spPr>
        <a:ln>
          <a:solidFill>
            <a:srgbClr val="00ABA7"/>
          </a:solidFill>
        </a:ln>
      </dgm:spPr>
      <dgm:t>
        <a:bodyPr/>
        <a:lstStyle/>
        <a:p>
          <a:r>
            <a:rPr lang="en-GB" dirty="0" err="1">
              <a:solidFill>
                <a:srgbClr val="152B48"/>
              </a:solidFill>
              <a:latin typeface="Montserrat" pitchFamily="2" charset="77"/>
            </a:rPr>
            <a:t>Pérdida</a:t>
          </a:r>
          <a:r>
            <a:rPr lang="en-GB" dirty="0">
              <a:solidFill>
                <a:srgbClr val="152B48"/>
              </a:solidFill>
              <a:latin typeface="Montserrat" pitchFamily="2" charset="77"/>
            </a:rPr>
            <a:t> de peso (</a:t>
          </a:r>
          <a:r>
            <a:rPr lang="en-GB" dirty="0" err="1">
              <a:solidFill>
                <a:srgbClr val="152B48"/>
              </a:solidFill>
              <a:latin typeface="Montserrat" pitchFamily="2" charset="77"/>
            </a:rPr>
            <a:t>entrevista</a:t>
          </a:r>
          <a:r>
            <a:rPr lang="en-GB" dirty="0">
              <a:solidFill>
                <a:srgbClr val="152B48"/>
              </a:solidFill>
              <a:latin typeface="Montserrat" pitchFamily="2" charset="77"/>
            </a:rPr>
            <a:t> </a:t>
          </a:r>
          <a:r>
            <a:rPr lang="en-GB" dirty="0" err="1">
              <a:solidFill>
                <a:srgbClr val="152B48"/>
              </a:solidFill>
              <a:latin typeface="Montserrat" pitchFamily="2" charset="77"/>
            </a:rPr>
            <a:t>motivacional</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32FA5356-E5E4-414E-B462-16EAB793A9EC}" type="parTrans" cxnId="{3785114A-71ED-284C-A033-E36D7AC5104B}">
      <dgm:prSet/>
      <dgm:spPr/>
      <dgm:t>
        <a:bodyPr/>
        <a:lstStyle/>
        <a:p>
          <a:endParaRPr lang="es-ES">
            <a:solidFill>
              <a:srgbClr val="152B48"/>
            </a:solidFill>
            <a:latin typeface="Montserrat" pitchFamily="2" charset="77"/>
          </a:endParaRPr>
        </a:p>
      </dgm:t>
    </dgm:pt>
    <dgm:pt modelId="{42191C18-458E-B846-A77E-28898B7D8119}" type="sibTrans" cxnId="{3785114A-71ED-284C-A033-E36D7AC5104B}">
      <dgm:prSet/>
      <dgm:spPr/>
      <dgm:t>
        <a:bodyPr/>
        <a:lstStyle/>
        <a:p>
          <a:endParaRPr lang="es-ES">
            <a:solidFill>
              <a:srgbClr val="152B48"/>
            </a:solidFill>
            <a:latin typeface="Montserrat" pitchFamily="2" charset="77"/>
          </a:endParaRPr>
        </a:p>
      </dgm:t>
    </dgm:pt>
    <dgm:pt modelId="{4B9969A5-FC23-4848-BFC4-74EF0AE273BF}">
      <dgm:prSet/>
      <dgm:spPr>
        <a:ln>
          <a:solidFill>
            <a:srgbClr val="00ABA7"/>
          </a:solidFill>
        </a:ln>
      </dgm:spPr>
      <dgm:t>
        <a:bodyPr/>
        <a:lstStyle/>
        <a:p>
          <a:r>
            <a:rPr lang="en-GB" dirty="0" err="1">
              <a:solidFill>
                <a:srgbClr val="152B48"/>
              </a:solidFill>
              <a:latin typeface="Montserrat" pitchFamily="2" charset="77"/>
            </a:rPr>
            <a:t>Reducción</a:t>
          </a:r>
          <a:r>
            <a:rPr lang="en-GB" dirty="0">
              <a:solidFill>
                <a:srgbClr val="152B48"/>
              </a:solidFill>
              <a:latin typeface="Montserrat" pitchFamily="2" charset="77"/>
            </a:rPr>
            <a:t> del </a:t>
          </a:r>
          <a:r>
            <a:rPr lang="en-GB" dirty="0" err="1">
              <a:solidFill>
                <a:srgbClr val="152B48"/>
              </a:solidFill>
              <a:latin typeface="Montserrat" pitchFamily="2" charset="77"/>
            </a:rPr>
            <a:t>estrés</a:t>
          </a:r>
          <a:r>
            <a:rPr lang="en-GB" dirty="0">
              <a:solidFill>
                <a:srgbClr val="152B48"/>
              </a:solidFill>
              <a:latin typeface="Montserrat" pitchFamily="2" charset="77"/>
            </a:rPr>
            <a:t> (mindfulness).</a:t>
          </a:r>
          <a:endParaRPr lang="es-CO" dirty="0">
            <a:solidFill>
              <a:srgbClr val="152B48"/>
            </a:solidFill>
            <a:latin typeface="Montserrat" pitchFamily="2" charset="77"/>
          </a:endParaRPr>
        </a:p>
      </dgm:t>
    </dgm:pt>
    <dgm:pt modelId="{0A785346-7692-F14E-BD0C-75C0538F05FF}" type="parTrans" cxnId="{762D92EE-573E-4740-A50A-B40427FE0043}">
      <dgm:prSet/>
      <dgm:spPr/>
      <dgm:t>
        <a:bodyPr/>
        <a:lstStyle/>
        <a:p>
          <a:endParaRPr lang="es-ES">
            <a:solidFill>
              <a:srgbClr val="152B48"/>
            </a:solidFill>
            <a:latin typeface="Montserrat" pitchFamily="2" charset="77"/>
          </a:endParaRPr>
        </a:p>
      </dgm:t>
    </dgm:pt>
    <dgm:pt modelId="{516776A3-A0FC-A749-8CE4-05E548570BE6}" type="sibTrans" cxnId="{762D92EE-573E-4740-A50A-B40427FE0043}">
      <dgm:prSet/>
      <dgm:spPr/>
      <dgm:t>
        <a:bodyPr/>
        <a:lstStyle/>
        <a:p>
          <a:endParaRPr lang="es-ES">
            <a:solidFill>
              <a:srgbClr val="152B48"/>
            </a:solidFill>
            <a:latin typeface="Montserrat" pitchFamily="2" charset="77"/>
          </a:endParaRPr>
        </a:p>
      </dgm:t>
    </dgm:pt>
    <dgm:pt modelId="{6D2897C8-5B4B-A348-B740-0B4F116C72E9}" type="pres">
      <dgm:prSet presAssocID="{4F8C55F5-0BCA-B648-A1CA-7D87816F518E}" presName="diagram" presStyleCnt="0">
        <dgm:presLayoutVars>
          <dgm:dir/>
          <dgm:resizeHandles val="exact"/>
        </dgm:presLayoutVars>
      </dgm:prSet>
      <dgm:spPr/>
    </dgm:pt>
    <dgm:pt modelId="{93942D39-5714-8E42-8EAB-01D6297284D3}" type="pres">
      <dgm:prSet presAssocID="{6348C7DD-5297-ED41-842A-10EF1D68D2CB}" presName="node" presStyleLbl="node1" presStyleIdx="0" presStyleCnt="4">
        <dgm:presLayoutVars>
          <dgm:bulletEnabled val="1"/>
        </dgm:presLayoutVars>
      </dgm:prSet>
      <dgm:spPr/>
    </dgm:pt>
    <dgm:pt modelId="{8CB99165-967B-3E4A-AD2C-E51F662B2C60}" type="pres">
      <dgm:prSet presAssocID="{4FCF5CC3-09E1-674F-9960-84BD2575219E}" presName="sibTrans" presStyleCnt="0"/>
      <dgm:spPr/>
    </dgm:pt>
    <dgm:pt modelId="{634D27F1-7685-484A-ABEF-AC14FAD73817}" type="pres">
      <dgm:prSet presAssocID="{8C8F06D3-F295-4549-A1E7-19A297D1C37B}" presName="node" presStyleLbl="node1" presStyleIdx="1" presStyleCnt="4">
        <dgm:presLayoutVars>
          <dgm:bulletEnabled val="1"/>
        </dgm:presLayoutVars>
      </dgm:prSet>
      <dgm:spPr/>
    </dgm:pt>
    <dgm:pt modelId="{0D3D8636-2DAF-D349-8C25-4000256352CF}" type="pres">
      <dgm:prSet presAssocID="{A8E87E89-58C9-E14B-BF84-B1CC577AC9DE}" presName="sibTrans" presStyleCnt="0"/>
      <dgm:spPr/>
    </dgm:pt>
    <dgm:pt modelId="{645F6292-0D7B-7B46-822C-221C28FD9BA6}" type="pres">
      <dgm:prSet presAssocID="{348D452B-B82C-9043-A19C-420B4995FB1E}" presName="node" presStyleLbl="node1" presStyleIdx="2" presStyleCnt="4">
        <dgm:presLayoutVars>
          <dgm:bulletEnabled val="1"/>
        </dgm:presLayoutVars>
      </dgm:prSet>
      <dgm:spPr/>
    </dgm:pt>
    <dgm:pt modelId="{362FC832-03AA-9E4A-A2EA-C35F66B88473}" type="pres">
      <dgm:prSet presAssocID="{42191C18-458E-B846-A77E-28898B7D8119}" presName="sibTrans" presStyleCnt="0"/>
      <dgm:spPr/>
    </dgm:pt>
    <dgm:pt modelId="{5E8C39E3-03AD-C648-AE4C-D1E369A690A8}" type="pres">
      <dgm:prSet presAssocID="{4B9969A5-FC23-4848-BFC4-74EF0AE273BF}" presName="node" presStyleLbl="node1" presStyleIdx="3" presStyleCnt="4">
        <dgm:presLayoutVars>
          <dgm:bulletEnabled val="1"/>
        </dgm:presLayoutVars>
      </dgm:prSet>
      <dgm:spPr/>
    </dgm:pt>
  </dgm:ptLst>
  <dgm:cxnLst>
    <dgm:cxn modelId="{0B645507-161B-EA42-A752-2A8824521F87}" type="presOf" srcId="{4F8C55F5-0BCA-B648-A1CA-7D87816F518E}" destId="{6D2897C8-5B4B-A348-B740-0B4F116C72E9}" srcOrd="0" destOrd="0" presId="urn:microsoft.com/office/officeart/2005/8/layout/default"/>
    <dgm:cxn modelId="{3785114A-71ED-284C-A033-E36D7AC5104B}" srcId="{4F8C55F5-0BCA-B648-A1CA-7D87816F518E}" destId="{348D452B-B82C-9043-A19C-420B4995FB1E}" srcOrd="2" destOrd="0" parTransId="{32FA5356-E5E4-414E-B462-16EAB793A9EC}" sibTransId="{42191C18-458E-B846-A77E-28898B7D8119}"/>
    <dgm:cxn modelId="{E2576A54-40CF-CA46-A327-A0F1E3A8ED9F}" type="presOf" srcId="{348D452B-B82C-9043-A19C-420B4995FB1E}" destId="{645F6292-0D7B-7B46-822C-221C28FD9BA6}" srcOrd="0" destOrd="0" presId="urn:microsoft.com/office/officeart/2005/8/layout/default"/>
    <dgm:cxn modelId="{F6D930B9-CC2E-3349-AFB2-8D28FF2C7D25}" type="presOf" srcId="{4B9969A5-FC23-4848-BFC4-74EF0AE273BF}" destId="{5E8C39E3-03AD-C648-AE4C-D1E369A690A8}" srcOrd="0" destOrd="0" presId="urn:microsoft.com/office/officeart/2005/8/layout/default"/>
    <dgm:cxn modelId="{3F5D0FBA-92E5-8C44-BB6C-998968C9BAB0}" srcId="{4F8C55F5-0BCA-B648-A1CA-7D87816F518E}" destId="{6348C7DD-5297-ED41-842A-10EF1D68D2CB}" srcOrd="0" destOrd="0" parTransId="{B05006BD-C999-CA4C-AFC3-CA379B8A82CA}" sibTransId="{4FCF5CC3-09E1-674F-9960-84BD2575219E}"/>
    <dgm:cxn modelId="{6B677CC1-8803-B04A-B186-D0D164AF3A74}" type="presOf" srcId="{8C8F06D3-F295-4549-A1E7-19A297D1C37B}" destId="{634D27F1-7685-484A-ABEF-AC14FAD73817}" srcOrd="0" destOrd="0" presId="urn:microsoft.com/office/officeart/2005/8/layout/default"/>
    <dgm:cxn modelId="{4152A2E7-12C2-D546-93A9-23580F2E87D7}" srcId="{4F8C55F5-0BCA-B648-A1CA-7D87816F518E}" destId="{8C8F06D3-F295-4549-A1E7-19A297D1C37B}" srcOrd="1" destOrd="0" parTransId="{E44E1859-A238-CC4F-B338-AFC1E4BC62CE}" sibTransId="{A8E87E89-58C9-E14B-BF84-B1CC577AC9DE}"/>
    <dgm:cxn modelId="{BEF999EA-A01D-FF4D-9260-CDC1B8F40F5B}" type="presOf" srcId="{6348C7DD-5297-ED41-842A-10EF1D68D2CB}" destId="{93942D39-5714-8E42-8EAB-01D6297284D3}" srcOrd="0" destOrd="0" presId="urn:microsoft.com/office/officeart/2005/8/layout/default"/>
    <dgm:cxn modelId="{762D92EE-573E-4740-A50A-B40427FE0043}" srcId="{4F8C55F5-0BCA-B648-A1CA-7D87816F518E}" destId="{4B9969A5-FC23-4848-BFC4-74EF0AE273BF}" srcOrd="3" destOrd="0" parTransId="{0A785346-7692-F14E-BD0C-75C0538F05FF}" sibTransId="{516776A3-A0FC-A749-8CE4-05E548570BE6}"/>
    <dgm:cxn modelId="{70D3C468-2FC3-C943-B4A7-C34FA3A14BC2}" type="presParOf" srcId="{6D2897C8-5B4B-A348-B740-0B4F116C72E9}" destId="{93942D39-5714-8E42-8EAB-01D6297284D3}" srcOrd="0" destOrd="0" presId="urn:microsoft.com/office/officeart/2005/8/layout/default"/>
    <dgm:cxn modelId="{A8F6ACFF-47F9-3047-8B0D-6FB213F95C37}" type="presParOf" srcId="{6D2897C8-5B4B-A348-B740-0B4F116C72E9}" destId="{8CB99165-967B-3E4A-AD2C-E51F662B2C60}" srcOrd="1" destOrd="0" presId="urn:microsoft.com/office/officeart/2005/8/layout/default"/>
    <dgm:cxn modelId="{4A030874-A91F-A643-93AA-255BD6E75B92}" type="presParOf" srcId="{6D2897C8-5B4B-A348-B740-0B4F116C72E9}" destId="{634D27F1-7685-484A-ABEF-AC14FAD73817}" srcOrd="2" destOrd="0" presId="urn:microsoft.com/office/officeart/2005/8/layout/default"/>
    <dgm:cxn modelId="{7A55EA8C-AA1C-5241-8499-2EA260EF01A3}" type="presParOf" srcId="{6D2897C8-5B4B-A348-B740-0B4F116C72E9}" destId="{0D3D8636-2DAF-D349-8C25-4000256352CF}" srcOrd="3" destOrd="0" presId="urn:microsoft.com/office/officeart/2005/8/layout/default"/>
    <dgm:cxn modelId="{4797020D-599E-4D42-9EC1-839B7A598E84}" type="presParOf" srcId="{6D2897C8-5B4B-A348-B740-0B4F116C72E9}" destId="{645F6292-0D7B-7B46-822C-221C28FD9BA6}" srcOrd="4" destOrd="0" presId="urn:microsoft.com/office/officeart/2005/8/layout/default"/>
    <dgm:cxn modelId="{C32B5E2D-2FA3-E046-8F8D-CD6427CEE1C0}" type="presParOf" srcId="{6D2897C8-5B4B-A348-B740-0B4F116C72E9}" destId="{362FC832-03AA-9E4A-A2EA-C35F66B88473}" srcOrd="5" destOrd="0" presId="urn:microsoft.com/office/officeart/2005/8/layout/default"/>
    <dgm:cxn modelId="{06EA5A43-D2BD-4141-8E3C-9C7384A03877}" type="presParOf" srcId="{6D2897C8-5B4B-A348-B740-0B4F116C72E9}" destId="{5E8C39E3-03AD-C648-AE4C-D1E369A690A8}"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4E9C1B-BA37-7942-81C1-25E7FF071D2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ES"/>
        </a:p>
      </dgm:t>
    </dgm:pt>
    <dgm:pt modelId="{C944C055-0684-F941-A380-FD71A4242433}">
      <dgm:prSet/>
      <dgm:spPr>
        <a:ln>
          <a:solidFill>
            <a:srgbClr val="00ABA7"/>
          </a:solidFill>
        </a:ln>
      </dgm:spPr>
      <dgm:t>
        <a:bodyPr/>
        <a:lstStyle/>
        <a:p>
          <a:r>
            <a:rPr lang="en-GB" dirty="0" err="1">
              <a:solidFill>
                <a:srgbClr val="152B48"/>
              </a:solidFill>
              <a:latin typeface="Montserrat" pitchFamily="2" charset="77"/>
            </a:rPr>
            <a:t>Aumento</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la </a:t>
          </a:r>
          <a:r>
            <a:rPr lang="en-GB" dirty="0" err="1">
              <a:solidFill>
                <a:srgbClr val="152B48"/>
              </a:solidFill>
              <a:latin typeface="Montserrat" pitchFamily="2" charset="77"/>
            </a:rPr>
            <a:t>prevalencia</a:t>
          </a:r>
          <a:r>
            <a:rPr lang="en-GB" dirty="0">
              <a:solidFill>
                <a:srgbClr val="152B48"/>
              </a:solidFill>
              <a:latin typeface="Montserrat" pitchFamily="2" charset="77"/>
            </a:rPr>
            <a:t> de </a:t>
          </a:r>
          <a:r>
            <a:rPr lang="en-GB" dirty="0" err="1">
              <a:solidFill>
                <a:srgbClr val="152B48"/>
              </a:solidFill>
              <a:latin typeface="Montserrat" pitchFamily="2" charset="77"/>
            </a:rPr>
            <a:t>hipertensión</a:t>
          </a:r>
          <a:r>
            <a:rPr lang="en-GB" dirty="0">
              <a:solidFill>
                <a:srgbClr val="152B48"/>
              </a:solidFill>
              <a:latin typeface="Montserrat" pitchFamily="2" charset="77"/>
            </a:rPr>
            <a:t> y PA </a:t>
          </a:r>
          <a:r>
            <a:rPr lang="en-GB" dirty="0" err="1">
              <a:solidFill>
                <a:srgbClr val="152B48"/>
              </a:solidFill>
              <a:latin typeface="Montserrat" pitchFamily="2" charset="77"/>
            </a:rPr>
            <a:t>elevada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88A046EE-30F6-8442-BAA4-909539D2324C}" type="parTrans" cxnId="{6B389E70-204A-6F4E-AD73-2C9109B9177F}">
      <dgm:prSet/>
      <dgm:spPr/>
      <dgm:t>
        <a:bodyPr/>
        <a:lstStyle/>
        <a:p>
          <a:endParaRPr lang="es-ES">
            <a:solidFill>
              <a:srgbClr val="152B48"/>
            </a:solidFill>
            <a:latin typeface="Montserrat" pitchFamily="2" charset="77"/>
          </a:endParaRPr>
        </a:p>
      </dgm:t>
    </dgm:pt>
    <dgm:pt modelId="{498B4DB0-E954-074E-A92E-315410D1DD84}" type="sibTrans" cxnId="{6B389E70-204A-6F4E-AD73-2C9109B9177F}">
      <dgm:prSet/>
      <dgm:spPr/>
      <dgm:t>
        <a:bodyPr/>
        <a:lstStyle/>
        <a:p>
          <a:endParaRPr lang="es-ES">
            <a:solidFill>
              <a:srgbClr val="152B48"/>
            </a:solidFill>
            <a:latin typeface="Montserrat" pitchFamily="2" charset="77"/>
          </a:endParaRPr>
        </a:p>
      </dgm:t>
    </dgm:pt>
    <dgm:pt modelId="{07B4E916-561C-3B49-B986-DED282C3B1E8}">
      <dgm:prSet/>
      <dgm:spPr>
        <a:ln>
          <a:solidFill>
            <a:srgbClr val="00ABA7"/>
          </a:solidFill>
        </a:ln>
      </dgm:spPr>
      <dgm:t>
        <a:bodyPr/>
        <a:lstStyle/>
        <a:p>
          <a:r>
            <a:rPr lang="en-GB" dirty="0">
              <a:solidFill>
                <a:srgbClr val="152B48"/>
              </a:solidFill>
              <a:latin typeface="Montserrat" pitchFamily="2" charset="77"/>
            </a:rPr>
            <a:t>Más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niños</a:t>
          </a:r>
          <a:r>
            <a:rPr lang="en-GB" dirty="0">
              <a:solidFill>
                <a:srgbClr val="152B48"/>
              </a:solidFill>
              <a:latin typeface="Montserrat" pitchFamily="2" charset="77"/>
            </a:rPr>
            <a:t> que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niñas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1C54985C-1F9E-E741-9700-93548F5610A0}" type="parTrans" cxnId="{C8A5482C-7D11-7D45-8E03-15541F686729}">
      <dgm:prSet/>
      <dgm:spPr/>
      <dgm:t>
        <a:bodyPr/>
        <a:lstStyle/>
        <a:p>
          <a:endParaRPr lang="es-ES">
            <a:solidFill>
              <a:srgbClr val="152B48"/>
            </a:solidFill>
            <a:latin typeface="Montserrat" pitchFamily="2" charset="77"/>
          </a:endParaRPr>
        </a:p>
      </dgm:t>
    </dgm:pt>
    <dgm:pt modelId="{CD5398EA-5E7A-7347-B25F-B6910176C33C}" type="sibTrans" cxnId="{C8A5482C-7D11-7D45-8E03-15541F686729}">
      <dgm:prSet/>
      <dgm:spPr/>
      <dgm:t>
        <a:bodyPr/>
        <a:lstStyle/>
        <a:p>
          <a:endParaRPr lang="es-ES">
            <a:solidFill>
              <a:srgbClr val="152B48"/>
            </a:solidFill>
            <a:latin typeface="Montserrat" pitchFamily="2" charset="77"/>
          </a:endParaRPr>
        </a:p>
      </dgm:t>
    </dgm:pt>
    <dgm:pt modelId="{3A350EBB-5CF1-3441-B2BC-5DFEB610B7C1}">
      <dgm:prSet/>
      <dgm:spPr>
        <a:ln>
          <a:solidFill>
            <a:srgbClr val="00ABA7"/>
          </a:solidFill>
        </a:ln>
      </dgm:spPr>
      <dgm:t>
        <a:bodyPr/>
        <a:lstStyle/>
        <a:p>
          <a:r>
            <a:rPr lang="en-GB" dirty="0" err="1">
              <a:solidFill>
                <a:srgbClr val="152B48"/>
              </a:solidFill>
              <a:latin typeface="Montserrat" pitchFamily="2" charset="77"/>
            </a:rPr>
            <a:t>Afecta</a:t>
          </a:r>
          <a:r>
            <a:rPr lang="en-GB" dirty="0">
              <a:solidFill>
                <a:srgbClr val="152B48"/>
              </a:solidFill>
              <a:latin typeface="Montserrat" pitchFamily="2" charset="77"/>
            </a:rPr>
            <a:t> </a:t>
          </a:r>
          <a:r>
            <a:rPr lang="en-GB" dirty="0" err="1">
              <a:solidFill>
                <a:srgbClr val="152B48"/>
              </a:solidFill>
              <a:latin typeface="Montserrat" pitchFamily="2" charset="77"/>
            </a:rPr>
            <a:t>más</a:t>
          </a:r>
          <a:r>
            <a:rPr lang="en-GB" dirty="0">
              <a:solidFill>
                <a:srgbClr val="152B48"/>
              </a:solidFill>
              <a:latin typeface="Montserrat" pitchFamily="2" charset="77"/>
            </a:rPr>
            <a:t> a </a:t>
          </a:r>
          <a:r>
            <a:rPr lang="en-GB" dirty="0" err="1">
              <a:solidFill>
                <a:srgbClr val="152B48"/>
              </a:solidFill>
              <a:latin typeface="Montserrat" pitchFamily="2" charset="77"/>
            </a:rPr>
            <a:t>hispanos</a:t>
          </a:r>
          <a:r>
            <a:rPr lang="en-GB" dirty="0">
              <a:solidFill>
                <a:srgbClr val="152B48"/>
              </a:solidFill>
              <a:latin typeface="Montserrat" pitchFamily="2" charset="77"/>
            </a:rPr>
            <a:t> y </a:t>
          </a:r>
          <a:r>
            <a:rPr lang="en-GB" dirty="0" err="1">
              <a:solidFill>
                <a:srgbClr val="152B48"/>
              </a:solidFill>
              <a:latin typeface="Montserrat" pitchFamily="2" charset="77"/>
            </a:rPr>
            <a:t>afrodescendientes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DBFC7A90-C493-AF42-92FE-DACB3F6143A4}" type="parTrans" cxnId="{89EAF6AA-CC73-6744-9C1B-CB8EED3C027D}">
      <dgm:prSet/>
      <dgm:spPr/>
      <dgm:t>
        <a:bodyPr/>
        <a:lstStyle/>
        <a:p>
          <a:endParaRPr lang="es-ES">
            <a:solidFill>
              <a:srgbClr val="152B48"/>
            </a:solidFill>
            <a:latin typeface="Montserrat" pitchFamily="2" charset="77"/>
          </a:endParaRPr>
        </a:p>
      </dgm:t>
    </dgm:pt>
    <dgm:pt modelId="{467AF156-BC9D-9142-8E23-87817CD39D2D}" type="sibTrans" cxnId="{89EAF6AA-CC73-6744-9C1B-CB8EED3C027D}">
      <dgm:prSet/>
      <dgm:spPr/>
      <dgm:t>
        <a:bodyPr/>
        <a:lstStyle/>
        <a:p>
          <a:endParaRPr lang="es-ES">
            <a:solidFill>
              <a:srgbClr val="152B48"/>
            </a:solidFill>
            <a:latin typeface="Montserrat" pitchFamily="2" charset="77"/>
          </a:endParaRPr>
        </a:p>
      </dgm:t>
    </dgm:pt>
    <dgm:pt modelId="{FE35317D-9343-2F49-B184-6FDF39B61873}">
      <dgm:prSet/>
      <dgm:spPr>
        <a:ln>
          <a:solidFill>
            <a:srgbClr val="00ABA7"/>
          </a:solidFill>
        </a:ln>
      </dgm:spPr>
      <dgm:t>
        <a:bodyPr/>
        <a:lstStyle/>
        <a:p>
          <a:r>
            <a:rPr lang="en-GB" dirty="0" err="1">
              <a:solidFill>
                <a:srgbClr val="152B48"/>
              </a:solidFill>
              <a:latin typeface="Montserrat" pitchFamily="2" charset="77"/>
            </a:rPr>
            <a:t>Mayores</a:t>
          </a:r>
          <a:r>
            <a:rPr lang="en-GB" dirty="0">
              <a:solidFill>
                <a:srgbClr val="152B48"/>
              </a:solidFill>
              <a:latin typeface="Montserrat" pitchFamily="2" charset="77"/>
            </a:rPr>
            <a:t> </a:t>
          </a:r>
          <a:r>
            <a:rPr lang="en-GB" dirty="0" err="1">
              <a:solidFill>
                <a:srgbClr val="152B48"/>
              </a:solidFill>
              <a:latin typeface="Montserrat" pitchFamily="2" charset="77"/>
            </a:rPr>
            <a:t>tasas</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adolescents.</a:t>
          </a:r>
          <a:endParaRPr lang="es-CO" dirty="0">
            <a:solidFill>
              <a:srgbClr val="152B48"/>
            </a:solidFill>
            <a:latin typeface="Montserrat" pitchFamily="2" charset="77"/>
          </a:endParaRPr>
        </a:p>
      </dgm:t>
    </dgm:pt>
    <dgm:pt modelId="{4827874B-199F-B94C-88B7-0CFE90D6347F}" type="parTrans" cxnId="{DDC9954A-CDDC-FF4A-927D-5AAF6D60070D}">
      <dgm:prSet/>
      <dgm:spPr/>
      <dgm:t>
        <a:bodyPr/>
        <a:lstStyle/>
        <a:p>
          <a:endParaRPr lang="es-ES">
            <a:solidFill>
              <a:srgbClr val="152B48"/>
            </a:solidFill>
            <a:latin typeface="Montserrat" pitchFamily="2" charset="77"/>
          </a:endParaRPr>
        </a:p>
      </dgm:t>
    </dgm:pt>
    <dgm:pt modelId="{2E714A03-2773-4A4B-8A1D-816C4D1B4167}" type="sibTrans" cxnId="{DDC9954A-CDDC-FF4A-927D-5AAF6D60070D}">
      <dgm:prSet/>
      <dgm:spPr/>
      <dgm:t>
        <a:bodyPr/>
        <a:lstStyle/>
        <a:p>
          <a:endParaRPr lang="es-ES">
            <a:solidFill>
              <a:srgbClr val="152B48"/>
            </a:solidFill>
            <a:latin typeface="Montserrat" pitchFamily="2" charset="77"/>
          </a:endParaRPr>
        </a:p>
      </dgm:t>
    </dgm:pt>
    <dgm:pt modelId="{9EDE81EB-F358-AD4B-B46A-1E80E7AECCD3}" type="pres">
      <dgm:prSet presAssocID="{A84E9C1B-BA37-7942-81C1-25E7FF071D2E}" presName="Name0" presStyleCnt="0">
        <dgm:presLayoutVars>
          <dgm:chMax val="7"/>
          <dgm:dir/>
          <dgm:animLvl val="lvl"/>
          <dgm:resizeHandles val="exact"/>
        </dgm:presLayoutVars>
      </dgm:prSet>
      <dgm:spPr/>
    </dgm:pt>
    <dgm:pt modelId="{AB890B9C-C782-B247-B845-794DDFE7A883}" type="pres">
      <dgm:prSet presAssocID="{C944C055-0684-F941-A380-FD71A4242433}" presName="circle1" presStyleLbl="node1" presStyleIdx="0" presStyleCnt="4"/>
      <dgm:spPr>
        <a:solidFill>
          <a:srgbClr val="152B48"/>
        </a:solidFill>
      </dgm:spPr>
    </dgm:pt>
    <dgm:pt modelId="{98864A7A-095F-C147-81DF-2114BF1C9B19}" type="pres">
      <dgm:prSet presAssocID="{C944C055-0684-F941-A380-FD71A4242433}" presName="space" presStyleCnt="0"/>
      <dgm:spPr/>
    </dgm:pt>
    <dgm:pt modelId="{0E3E7483-AF28-414C-8C8F-9249666DB455}" type="pres">
      <dgm:prSet presAssocID="{C944C055-0684-F941-A380-FD71A4242433}" presName="rect1" presStyleLbl="alignAcc1" presStyleIdx="0" presStyleCnt="4"/>
      <dgm:spPr/>
    </dgm:pt>
    <dgm:pt modelId="{262D0D9B-5D68-1A45-94B0-2A62FC40F9CD}" type="pres">
      <dgm:prSet presAssocID="{07B4E916-561C-3B49-B986-DED282C3B1E8}" presName="vertSpace2" presStyleLbl="node1" presStyleIdx="0" presStyleCnt="4"/>
      <dgm:spPr/>
    </dgm:pt>
    <dgm:pt modelId="{FDAC7C8F-69AE-8F47-ADA2-5AD0D1A6D69C}" type="pres">
      <dgm:prSet presAssocID="{07B4E916-561C-3B49-B986-DED282C3B1E8}" presName="circle2" presStyleLbl="node1" presStyleIdx="1" presStyleCnt="4"/>
      <dgm:spPr>
        <a:solidFill>
          <a:srgbClr val="152B48"/>
        </a:solidFill>
      </dgm:spPr>
    </dgm:pt>
    <dgm:pt modelId="{13970713-1491-0D48-AA98-ED529F42E5D7}" type="pres">
      <dgm:prSet presAssocID="{07B4E916-561C-3B49-B986-DED282C3B1E8}" presName="rect2" presStyleLbl="alignAcc1" presStyleIdx="1" presStyleCnt="4"/>
      <dgm:spPr/>
    </dgm:pt>
    <dgm:pt modelId="{732F79A7-DA64-0F4D-BD0B-74FF3EB83D2A}" type="pres">
      <dgm:prSet presAssocID="{3A350EBB-5CF1-3441-B2BC-5DFEB610B7C1}" presName="vertSpace3" presStyleLbl="node1" presStyleIdx="1" presStyleCnt="4"/>
      <dgm:spPr/>
    </dgm:pt>
    <dgm:pt modelId="{A6BB7A14-7CE0-A74F-A80C-355A1C6BA9EB}" type="pres">
      <dgm:prSet presAssocID="{3A350EBB-5CF1-3441-B2BC-5DFEB610B7C1}" presName="circle3" presStyleLbl="node1" presStyleIdx="2" presStyleCnt="4"/>
      <dgm:spPr>
        <a:solidFill>
          <a:srgbClr val="152B48"/>
        </a:solidFill>
      </dgm:spPr>
    </dgm:pt>
    <dgm:pt modelId="{62B254B9-EAE4-4D47-8B4F-459E0E117B4A}" type="pres">
      <dgm:prSet presAssocID="{3A350EBB-5CF1-3441-B2BC-5DFEB610B7C1}" presName="rect3" presStyleLbl="alignAcc1" presStyleIdx="2" presStyleCnt="4"/>
      <dgm:spPr/>
    </dgm:pt>
    <dgm:pt modelId="{A95061DF-8BBD-BD4D-ACF0-3EED498AE2B0}" type="pres">
      <dgm:prSet presAssocID="{FE35317D-9343-2F49-B184-6FDF39B61873}" presName="vertSpace4" presStyleLbl="node1" presStyleIdx="2" presStyleCnt="4"/>
      <dgm:spPr/>
    </dgm:pt>
    <dgm:pt modelId="{E4AC3EE3-FA52-FA4B-85FE-75F7DA336557}" type="pres">
      <dgm:prSet presAssocID="{FE35317D-9343-2F49-B184-6FDF39B61873}" presName="circle4" presStyleLbl="node1" presStyleIdx="3" presStyleCnt="4"/>
      <dgm:spPr>
        <a:solidFill>
          <a:srgbClr val="152B48"/>
        </a:solidFill>
      </dgm:spPr>
    </dgm:pt>
    <dgm:pt modelId="{C42616F6-B83B-1541-8066-008E588041C9}" type="pres">
      <dgm:prSet presAssocID="{FE35317D-9343-2F49-B184-6FDF39B61873}" presName="rect4" presStyleLbl="alignAcc1" presStyleIdx="3" presStyleCnt="4"/>
      <dgm:spPr/>
    </dgm:pt>
    <dgm:pt modelId="{7595C3B6-EAB9-4244-A81A-DFF8DB3285DD}" type="pres">
      <dgm:prSet presAssocID="{C944C055-0684-F941-A380-FD71A4242433}" presName="rect1ParTxNoCh" presStyleLbl="alignAcc1" presStyleIdx="3" presStyleCnt="4">
        <dgm:presLayoutVars>
          <dgm:chMax val="1"/>
          <dgm:bulletEnabled val="1"/>
        </dgm:presLayoutVars>
      </dgm:prSet>
      <dgm:spPr/>
    </dgm:pt>
    <dgm:pt modelId="{CB8C196D-3CDE-934F-B0A4-E6DC410011A0}" type="pres">
      <dgm:prSet presAssocID="{07B4E916-561C-3B49-B986-DED282C3B1E8}" presName="rect2ParTxNoCh" presStyleLbl="alignAcc1" presStyleIdx="3" presStyleCnt="4">
        <dgm:presLayoutVars>
          <dgm:chMax val="1"/>
          <dgm:bulletEnabled val="1"/>
        </dgm:presLayoutVars>
      </dgm:prSet>
      <dgm:spPr/>
    </dgm:pt>
    <dgm:pt modelId="{F5FB8E6B-1960-D44D-9ACE-95642E2B69C7}" type="pres">
      <dgm:prSet presAssocID="{3A350EBB-5CF1-3441-B2BC-5DFEB610B7C1}" presName="rect3ParTxNoCh" presStyleLbl="alignAcc1" presStyleIdx="3" presStyleCnt="4">
        <dgm:presLayoutVars>
          <dgm:chMax val="1"/>
          <dgm:bulletEnabled val="1"/>
        </dgm:presLayoutVars>
      </dgm:prSet>
      <dgm:spPr/>
    </dgm:pt>
    <dgm:pt modelId="{0EBBDBBB-7770-2A49-A81D-DB782EA2826D}" type="pres">
      <dgm:prSet presAssocID="{FE35317D-9343-2F49-B184-6FDF39B61873}" presName="rect4ParTxNoCh" presStyleLbl="alignAcc1" presStyleIdx="3" presStyleCnt="4">
        <dgm:presLayoutVars>
          <dgm:chMax val="1"/>
          <dgm:bulletEnabled val="1"/>
        </dgm:presLayoutVars>
      </dgm:prSet>
      <dgm:spPr/>
    </dgm:pt>
  </dgm:ptLst>
  <dgm:cxnLst>
    <dgm:cxn modelId="{27EC4618-6C1A-0743-A0DB-BA5F0F3F8A2F}" type="presOf" srcId="{3A350EBB-5CF1-3441-B2BC-5DFEB610B7C1}" destId="{F5FB8E6B-1960-D44D-9ACE-95642E2B69C7}" srcOrd="1" destOrd="0" presId="urn:microsoft.com/office/officeart/2005/8/layout/target3"/>
    <dgm:cxn modelId="{C8A5482C-7D11-7D45-8E03-15541F686729}" srcId="{A84E9C1B-BA37-7942-81C1-25E7FF071D2E}" destId="{07B4E916-561C-3B49-B986-DED282C3B1E8}" srcOrd="1" destOrd="0" parTransId="{1C54985C-1F9E-E741-9700-93548F5610A0}" sibTransId="{CD5398EA-5E7A-7347-B25F-B6910176C33C}"/>
    <dgm:cxn modelId="{CCF3895B-C335-A347-BC5D-40A5E91B415C}" type="presOf" srcId="{FE35317D-9343-2F49-B184-6FDF39B61873}" destId="{C42616F6-B83B-1541-8066-008E588041C9}" srcOrd="0" destOrd="0" presId="urn:microsoft.com/office/officeart/2005/8/layout/target3"/>
    <dgm:cxn modelId="{DDC9954A-CDDC-FF4A-927D-5AAF6D60070D}" srcId="{A84E9C1B-BA37-7942-81C1-25E7FF071D2E}" destId="{FE35317D-9343-2F49-B184-6FDF39B61873}" srcOrd="3" destOrd="0" parTransId="{4827874B-199F-B94C-88B7-0CFE90D6347F}" sibTransId="{2E714A03-2773-4A4B-8A1D-816C4D1B4167}"/>
    <dgm:cxn modelId="{1B17156C-4900-FE45-8476-F458E1A738C0}" type="presOf" srcId="{FE35317D-9343-2F49-B184-6FDF39B61873}" destId="{0EBBDBBB-7770-2A49-A81D-DB782EA2826D}" srcOrd="1" destOrd="0" presId="urn:microsoft.com/office/officeart/2005/8/layout/target3"/>
    <dgm:cxn modelId="{6B389E70-204A-6F4E-AD73-2C9109B9177F}" srcId="{A84E9C1B-BA37-7942-81C1-25E7FF071D2E}" destId="{C944C055-0684-F941-A380-FD71A4242433}" srcOrd="0" destOrd="0" parTransId="{88A046EE-30F6-8442-BAA4-909539D2324C}" sibTransId="{498B4DB0-E954-074E-A92E-315410D1DD84}"/>
    <dgm:cxn modelId="{4B7A2F91-F6B7-1149-BA30-81793029CE16}" type="presOf" srcId="{C944C055-0684-F941-A380-FD71A4242433}" destId="{7595C3B6-EAB9-4244-A81A-DFF8DB3285DD}" srcOrd="1" destOrd="0" presId="urn:microsoft.com/office/officeart/2005/8/layout/target3"/>
    <dgm:cxn modelId="{A87D4999-9B33-3A4B-A7AA-0E74A4DD9B99}" type="presOf" srcId="{A84E9C1B-BA37-7942-81C1-25E7FF071D2E}" destId="{9EDE81EB-F358-AD4B-B46A-1E80E7AECCD3}" srcOrd="0" destOrd="0" presId="urn:microsoft.com/office/officeart/2005/8/layout/target3"/>
    <dgm:cxn modelId="{734BFAA2-FC67-D344-AC79-46694082A66A}" type="presOf" srcId="{3A350EBB-5CF1-3441-B2BC-5DFEB610B7C1}" destId="{62B254B9-EAE4-4D47-8B4F-459E0E117B4A}" srcOrd="0" destOrd="0" presId="urn:microsoft.com/office/officeart/2005/8/layout/target3"/>
    <dgm:cxn modelId="{89EAF6AA-CC73-6744-9C1B-CB8EED3C027D}" srcId="{A84E9C1B-BA37-7942-81C1-25E7FF071D2E}" destId="{3A350EBB-5CF1-3441-B2BC-5DFEB610B7C1}" srcOrd="2" destOrd="0" parTransId="{DBFC7A90-C493-AF42-92FE-DACB3F6143A4}" sibTransId="{467AF156-BC9D-9142-8E23-87817CD39D2D}"/>
    <dgm:cxn modelId="{2FB37EB9-F5CF-9E46-9EB4-74D5AE408501}" type="presOf" srcId="{07B4E916-561C-3B49-B986-DED282C3B1E8}" destId="{CB8C196D-3CDE-934F-B0A4-E6DC410011A0}" srcOrd="1" destOrd="0" presId="urn:microsoft.com/office/officeart/2005/8/layout/target3"/>
    <dgm:cxn modelId="{58DA9ABC-64EF-624B-8D1E-D6A938090C4F}" type="presOf" srcId="{07B4E916-561C-3B49-B986-DED282C3B1E8}" destId="{13970713-1491-0D48-AA98-ED529F42E5D7}" srcOrd="0" destOrd="0" presId="urn:microsoft.com/office/officeart/2005/8/layout/target3"/>
    <dgm:cxn modelId="{978EAEFA-E20C-644F-BBEA-CE2AC81DA0F7}" type="presOf" srcId="{C944C055-0684-F941-A380-FD71A4242433}" destId="{0E3E7483-AF28-414C-8C8F-9249666DB455}" srcOrd="0" destOrd="0" presId="urn:microsoft.com/office/officeart/2005/8/layout/target3"/>
    <dgm:cxn modelId="{032CAE65-F6EA-9447-9152-C7F00C56F54C}" type="presParOf" srcId="{9EDE81EB-F358-AD4B-B46A-1E80E7AECCD3}" destId="{AB890B9C-C782-B247-B845-794DDFE7A883}" srcOrd="0" destOrd="0" presId="urn:microsoft.com/office/officeart/2005/8/layout/target3"/>
    <dgm:cxn modelId="{67A1BABD-0A2A-BD48-92E1-B89A084A20A6}" type="presParOf" srcId="{9EDE81EB-F358-AD4B-B46A-1E80E7AECCD3}" destId="{98864A7A-095F-C147-81DF-2114BF1C9B19}" srcOrd="1" destOrd="0" presId="urn:microsoft.com/office/officeart/2005/8/layout/target3"/>
    <dgm:cxn modelId="{B33AA292-7D07-3042-9CEC-8723F1CE88A8}" type="presParOf" srcId="{9EDE81EB-F358-AD4B-B46A-1E80E7AECCD3}" destId="{0E3E7483-AF28-414C-8C8F-9249666DB455}" srcOrd="2" destOrd="0" presId="urn:microsoft.com/office/officeart/2005/8/layout/target3"/>
    <dgm:cxn modelId="{781E7647-B4D2-F34E-B7D2-418B2C1EE2B5}" type="presParOf" srcId="{9EDE81EB-F358-AD4B-B46A-1E80E7AECCD3}" destId="{262D0D9B-5D68-1A45-94B0-2A62FC40F9CD}" srcOrd="3" destOrd="0" presId="urn:microsoft.com/office/officeart/2005/8/layout/target3"/>
    <dgm:cxn modelId="{948DC1A5-837A-D741-807E-5D39225F1FC6}" type="presParOf" srcId="{9EDE81EB-F358-AD4B-B46A-1E80E7AECCD3}" destId="{FDAC7C8F-69AE-8F47-ADA2-5AD0D1A6D69C}" srcOrd="4" destOrd="0" presId="urn:microsoft.com/office/officeart/2005/8/layout/target3"/>
    <dgm:cxn modelId="{75A48884-9277-804C-A4C2-1401BBCE4035}" type="presParOf" srcId="{9EDE81EB-F358-AD4B-B46A-1E80E7AECCD3}" destId="{13970713-1491-0D48-AA98-ED529F42E5D7}" srcOrd="5" destOrd="0" presId="urn:microsoft.com/office/officeart/2005/8/layout/target3"/>
    <dgm:cxn modelId="{4CBFA310-1095-C540-A14F-9CA373D440EF}" type="presParOf" srcId="{9EDE81EB-F358-AD4B-B46A-1E80E7AECCD3}" destId="{732F79A7-DA64-0F4D-BD0B-74FF3EB83D2A}" srcOrd="6" destOrd="0" presId="urn:microsoft.com/office/officeart/2005/8/layout/target3"/>
    <dgm:cxn modelId="{557C8B8C-599D-C742-9090-A5AE8115A722}" type="presParOf" srcId="{9EDE81EB-F358-AD4B-B46A-1E80E7AECCD3}" destId="{A6BB7A14-7CE0-A74F-A80C-355A1C6BA9EB}" srcOrd="7" destOrd="0" presId="urn:microsoft.com/office/officeart/2005/8/layout/target3"/>
    <dgm:cxn modelId="{C7FAA20A-16B6-B24B-8B01-E3D6575D8E22}" type="presParOf" srcId="{9EDE81EB-F358-AD4B-B46A-1E80E7AECCD3}" destId="{62B254B9-EAE4-4D47-8B4F-459E0E117B4A}" srcOrd="8" destOrd="0" presId="urn:microsoft.com/office/officeart/2005/8/layout/target3"/>
    <dgm:cxn modelId="{CB1ED429-9EF9-E840-9495-A1E98CEF21B2}" type="presParOf" srcId="{9EDE81EB-F358-AD4B-B46A-1E80E7AECCD3}" destId="{A95061DF-8BBD-BD4D-ACF0-3EED498AE2B0}" srcOrd="9" destOrd="0" presId="urn:microsoft.com/office/officeart/2005/8/layout/target3"/>
    <dgm:cxn modelId="{F2FB8BF7-2492-8A48-A2F4-C96E434C65B4}" type="presParOf" srcId="{9EDE81EB-F358-AD4B-B46A-1E80E7AECCD3}" destId="{E4AC3EE3-FA52-FA4B-85FE-75F7DA336557}" srcOrd="10" destOrd="0" presId="urn:microsoft.com/office/officeart/2005/8/layout/target3"/>
    <dgm:cxn modelId="{096D7D5A-E762-EF47-909E-FDF0E0581B6C}" type="presParOf" srcId="{9EDE81EB-F358-AD4B-B46A-1E80E7AECCD3}" destId="{C42616F6-B83B-1541-8066-008E588041C9}" srcOrd="11" destOrd="0" presId="urn:microsoft.com/office/officeart/2005/8/layout/target3"/>
    <dgm:cxn modelId="{5438973A-F7C4-834F-9358-F2DB9ADB94B8}" type="presParOf" srcId="{9EDE81EB-F358-AD4B-B46A-1E80E7AECCD3}" destId="{7595C3B6-EAB9-4244-A81A-DFF8DB3285DD}" srcOrd="12" destOrd="0" presId="urn:microsoft.com/office/officeart/2005/8/layout/target3"/>
    <dgm:cxn modelId="{21FA9E30-C372-DD41-B17C-7BDE51353290}" type="presParOf" srcId="{9EDE81EB-F358-AD4B-B46A-1E80E7AECCD3}" destId="{CB8C196D-3CDE-934F-B0A4-E6DC410011A0}" srcOrd="13" destOrd="0" presId="urn:microsoft.com/office/officeart/2005/8/layout/target3"/>
    <dgm:cxn modelId="{26E2AFB5-12AA-3444-B140-25E988251471}" type="presParOf" srcId="{9EDE81EB-F358-AD4B-B46A-1E80E7AECCD3}" destId="{F5FB8E6B-1960-D44D-9ACE-95642E2B69C7}" srcOrd="14" destOrd="0" presId="urn:microsoft.com/office/officeart/2005/8/layout/target3"/>
    <dgm:cxn modelId="{8417D263-BE52-B944-B247-9F5B1D115E27}" type="presParOf" srcId="{9EDE81EB-F358-AD4B-B46A-1E80E7AECCD3}" destId="{0EBBDBBB-7770-2A49-A81D-DB782EA2826D}"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9D04815-7ECC-264B-B143-EB6CD47A8C64}"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s-ES"/>
        </a:p>
      </dgm:t>
    </dgm:pt>
    <dgm:pt modelId="{423ABA49-1AC6-EA47-A52B-C26C5913F387}">
      <dgm:prSet/>
      <dgm:spPr>
        <a:ln>
          <a:solidFill>
            <a:srgbClr val="00ABA7"/>
          </a:solidFill>
        </a:ln>
      </dgm:spPr>
      <dgm:t>
        <a:bodyPr/>
        <a:lstStyle/>
        <a:p>
          <a:r>
            <a:rPr lang="en-GB" dirty="0" err="1">
              <a:solidFill>
                <a:srgbClr val="152B48"/>
              </a:solidFill>
              <a:latin typeface="Montserrat" pitchFamily="2" charset="77"/>
            </a:rPr>
            <a:t>Iniciar</a:t>
          </a:r>
          <a:r>
            <a:rPr lang="en-GB" dirty="0">
              <a:solidFill>
                <a:srgbClr val="152B48"/>
              </a:solidFill>
              <a:latin typeface="Montserrat" pitchFamily="2" charset="77"/>
            </a:rPr>
            <a:t> </a:t>
          </a:r>
          <a:r>
            <a:rPr lang="en-GB" dirty="0" err="1">
              <a:solidFill>
                <a:srgbClr val="152B48"/>
              </a:solidFill>
              <a:latin typeface="Montserrat" pitchFamily="2" charset="77"/>
            </a:rPr>
            <a:t>monoterapia</a:t>
          </a:r>
          <a:r>
            <a:rPr lang="en-GB" dirty="0">
              <a:solidFill>
                <a:srgbClr val="152B48"/>
              </a:solidFill>
              <a:latin typeface="Montserrat" pitchFamily="2" charset="77"/>
            </a:rPr>
            <a:t> a la </a:t>
          </a:r>
          <a:r>
            <a:rPr lang="en-GB" dirty="0" err="1">
              <a:solidFill>
                <a:srgbClr val="152B48"/>
              </a:solidFill>
              <a:latin typeface="Montserrat" pitchFamily="2" charset="77"/>
            </a:rPr>
            <a:t>dosis</a:t>
          </a:r>
          <a:r>
            <a:rPr lang="en-GB" dirty="0">
              <a:solidFill>
                <a:srgbClr val="152B48"/>
              </a:solidFill>
              <a:latin typeface="Montserrat" pitchFamily="2" charset="77"/>
            </a:rPr>
            <a:t> </a:t>
          </a:r>
          <a:r>
            <a:rPr lang="en-GB" dirty="0" err="1">
              <a:solidFill>
                <a:srgbClr val="152B48"/>
              </a:solidFill>
              <a:latin typeface="Montserrat" pitchFamily="2" charset="77"/>
            </a:rPr>
            <a:t>más</a:t>
          </a:r>
          <a:r>
            <a:rPr lang="en-GB" dirty="0">
              <a:solidFill>
                <a:srgbClr val="152B48"/>
              </a:solidFill>
              <a:latin typeface="Montserrat" pitchFamily="2" charset="77"/>
            </a:rPr>
            <a:t> </a:t>
          </a:r>
          <a:r>
            <a:rPr lang="en-GB" dirty="0" err="1">
              <a:solidFill>
                <a:srgbClr val="152B48"/>
              </a:solidFill>
              <a:latin typeface="Montserrat" pitchFamily="2" charset="77"/>
            </a:rPr>
            <a:t>baja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CDB9FF04-5080-1D41-98AC-E252F575E5E6}" type="parTrans" cxnId="{2C6B8D2C-1150-5449-B286-A20E0DD1EC4A}">
      <dgm:prSet/>
      <dgm:spPr/>
      <dgm:t>
        <a:bodyPr/>
        <a:lstStyle/>
        <a:p>
          <a:endParaRPr lang="es-ES">
            <a:solidFill>
              <a:srgbClr val="152B48"/>
            </a:solidFill>
            <a:latin typeface="Montserrat" pitchFamily="2" charset="77"/>
          </a:endParaRPr>
        </a:p>
      </dgm:t>
    </dgm:pt>
    <dgm:pt modelId="{A8298B75-D2A6-1B46-8077-902A912518C5}" type="sibTrans" cxnId="{2C6B8D2C-1150-5449-B286-A20E0DD1EC4A}">
      <dgm:prSet/>
      <dgm:spPr/>
      <dgm:t>
        <a:bodyPr/>
        <a:lstStyle/>
        <a:p>
          <a:endParaRPr lang="es-ES">
            <a:solidFill>
              <a:srgbClr val="152B48"/>
            </a:solidFill>
            <a:latin typeface="Montserrat" pitchFamily="2" charset="77"/>
          </a:endParaRPr>
        </a:p>
      </dgm:t>
    </dgm:pt>
    <dgm:pt modelId="{1AFB73CD-B7E0-704B-A2BA-15B31DD6E7BB}">
      <dgm:prSet/>
      <dgm:spPr>
        <a:ln>
          <a:solidFill>
            <a:srgbClr val="00ABA7"/>
          </a:solidFill>
        </a:ln>
      </dgm:spPr>
      <dgm:t>
        <a:bodyPr/>
        <a:lstStyle/>
        <a:p>
          <a:r>
            <a:rPr lang="en-GB" dirty="0" err="1">
              <a:solidFill>
                <a:srgbClr val="152B48"/>
              </a:solidFill>
              <a:latin typeface="Montserrat" pitchFamily="2" charset="77"/>
            </a:rPr>
            <a:t>Aumentar</a:t>
          </a:r>
          <a:r>
            <a:rPr lang="en-GB" dirty="0">
              <a:solidFill>
                <a:srgbClr val="152B48"/>
              </a:solidFill>
              <a:latin typeface="Montserrat" pitchFamily="2" charset="77"/>
            </a:rPr>
            <a:t> </a:t>
          </a:r>
          <a:r>
            <a:rPr lang="en-GB" dirty="0" err="1">
              <a:solidFill>
                <a:srgbClr val="152B48"/>
              </a:solidFill>
              <a:latin typeface="Montserrat" pitchFamily="2" charset="77"/>
            </a:rPr>
            <a:t>si</a:t>
          </a:r>
          <a:r>
            <a:rPr lang="en-GB" dirty="0">
              <a:solidFill>
                <a:srgbClr val="152B48"/>
              </a:solidFill>
              <a:latin typeface="Montserrat" pitchFamily="2" charset="77"/>
            </a:rPr>
            <a:t> es </a:t>
          </a:r>
          <a:r>
            <a:rPr lang="en-GB" dirty="0" err="1">
              <a:solidFill>
                <a:srgbClr val="152B48"/>
              </a:solidFill>
              <a:latin typeface="Montserrat" pitchFamily="2" charset="77"/>
            </a:rPr>
            <a:t>necesario</a:t>
          </a:r>
          <a:r>
            <a:rPr lang="en-GB" dirty="0">
              <a:solidFill>
                <a:srgbClr val="152B48"/>
              </a:solidFill>
              <a:latin typeface="Montserrat" pitchFamily="2" charset="77"/>
            </a:rPr>
            <a:t> </a:t>
          </a:r>
          <a:r>
            <a:rPr lang="en-GB" dirty="0" err="1">
              <a:solidFill>
                <a:srgbClr val="152B48"/>
              </a:solidFill>
              <a:latin typeface="Montserrat" pitchFamily="2" charset="77"/>
            </a:rPr>
            <a:t>cada</a:t>
          </a:r>
          <a:r>
            <a:rPr lang="en-GB" dirty="0">
              <a:solidFill>
                <a:srgbClr val="152B48"/>
              </a:solidFill>
              <a:latin typeface="Montserrat" pitchFamily="2" charset="77"/>
            </a:rPr>
            <a:t> 2 a 4 </a:t>
          </a:r>
          <a:r>
            <a:rPr lang="en-GB" dirty="0" err="1">
              <a:solidFill>
                <a:srgbClr val="152B48"/>
              </a:solidFill>
              <a:latin typeface="Montserrat" pitchFamily="2" charset="77"/>
            </a:rPr>
            <a:t>semanas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7B7D720E-D7B8-4345-996D-7EE66CD1641B}" type="parTrans" cxnId="{CDB8D5AC-B462-7746-A78B-44F8D47BF688}">
      <dgm:prSet/>
      <dgm:spPr/>
      <dgm:t>
        <a:bodyPr/>
        <a:lstStyle/>
        <a:p>
          <a:endParaRPr lang="es-ES">
            <a:solidFill>
              <a:srgbClr val="152B48"/>
            </a:solidFill>
            <a:latin typeface="Montserrat" pitchFamily="2" charset="77"/>
          </a:endParaRPr>
        </a:p>
      </dgm:t>
    </dgm:pt>
    <dgm:pt modelId="{7603DAF5-F187-F742-9CAA-A8A4EA0EFB94}" type="sibTrans" cxnId="{CDB8D5AC-B462-7746-A78B-44F8D47BF688}">
      <dgm:prSet/>
      <dgm:spPr/>
      <dgm:t>
        <a:bodyPr/>
        <a:lstStyle/>
        <a:p>
          <a:endParaRPr lang="es-ES">
            <a:solidFill>
              <a:srgbClr val="152B48"/>
            </a:solidFill>
            <a:latin typeface="Montserrat" pitchFamily="2" charset="77"/>
          </a:endParaRPr>
        </a:p>
      </dgm:t>
    </dgm:pt>
    <dgm:pt modelId="{0B820707-E026-F942-AF68-19EAF8FE4605}">
      <dgm:prSet/>
      <dgm:spPr>
        <a:ln>
          <a:solidFill>
            <a:srgbClr val="00ABA7"/>
          </a:solidFill>
        </a:ln>
      </dgm:spPr>
      <dgm:t>
        <a:bodyPr/>
        <a:lstStyle/>
        <a:p>
          <a:r>
            <a:rPr lang="en-GB" dirty="0">
              <a:solidFill>
                <a:srgbClr val="152B48"/>
              </a:solidFill>
              <a:latin typeface="Montserrat" pitchFamily="2" charset="77"/>
            </a:rPr>
            <a:t>Hasta que: PA </a:t>
          </a:r>
          <a:r>
            <a:rPr lang="en-GB" dirty="0" err="1">
              <a:solidFill>
                <a:srgbClr val="152B48"/>
              </a:solidFill>
              <a:latin typeface="Montserrat" pitchFamily="2" charset="77"/>
            </a:rPr>
            <a:t>esté</a:t>
          </a:r>
          <a:r>
            <a:rPr lang="en-GB" dirty="0">
              <a:solidFill>
                <a:srgbClr val="152B48"/>
              </a:solidFill>
              <a:latin typeface="Montserrat" pitchFamily="2" charset="77"/>
            </a:rPr>
            <a:t> </a:t>
          </a:r>
          <a:r>
            <a:rPr lang="en-GB" dirty="0" err="1">
              <a:solidFill>
                <a:srgbClr val="152B48"/>
              </a:solidFill>
              <a:latin typeface="Montserrat" pitchFamily="2" charset="77"/>
            </a:rPr>
            <a:t>controlada</a:t>
          </a:r>
          <a:r>
            <a:rPr lang="en-GB" dirty="0">
              <a:solidFill>
                <a:srgbClr val="152B48"/>
              </a:solidFill>
              <a:latin typeface="Montserrat" pitchFamily="2" charset="77"/>
            </a:rPr>
            <a:t>, </a:t>
          </a:r>
          <a:r>
            <a:rPr lang="en-GB" dirty="0" err="1">
              <a:solidFill>
                <a:srgbClr val="152B48"/>
              </a:solidFill>
              <a:latin typeface="Montserrat" pitchFamily="2" charset="77"/>
            </a:rPr>
            <a:t>llegue</a:t>
          </a:r>
          <a:r>
            <a:rPr lang="en-GB" dirty="0">
              <a:solidFill>
                <a:srgbClr val="152B48"/>
              </a:solidFill>
              <a:latin typeface="Montserrat" pitchFamily="2" charset="77"/>
            </a:rPr>
            <a:t> a </a:t>
          </a:r>
          <a:r>
            <a:rPr lang="en-GB" dirty="0" err="1">
              <a:solidFill>
                <a:srgbClr val="152B48"/>
              </a:solidFill>
              <a:latin typeface="Montserrat" pitchFamily="2" charset="77"/>
            </a:rPr>
            <a:t>dosis</a:t>
          </a:r>
          <a:r>
            <a:rPr lang="en-GB" dirty="0">
              <a:solidFill>
                <a:srgbClr val="152B48"/>
              </a:solidFill>
              <a:latin typeface="Montserrat" pitchFamily="2" charset="77"/>
            </a:rPr>
            <a:t> </a:t>
          </a:r>
          <a:r>
            <a:rPr lang="en-GB" dirty="0" err="1">
              <a:solidFill>
                <a:srgbClr val="152B48"/>
              </a:solidFill>
              <a:latin typeface="Montserrat" pitchFamily="2" charset="77"/>
            </a:rPr>
            <a:t>máximas</a:t>
          </a:r>
          <a:r>
            <a:rPr lang="en-GB" dirty="0">
              <a:solidFill>
                <a:srgbClr val="152B48"/>
              </a:solidFill>
              <a:latin typeface="Montserrat" pitchFamily="2" charset="77"/>
            </a:rPr>
            <a:t> o </a:t>
          </a:r>
          <a:r>
            <a:rPr lang="en-GB" dirty="0" err="1">
              <a:solidFill>
                <a:srgbClr val="152B48"/>
              </a:solidFill>
              <a:latin typeface="Montserrat" pitchFamily="2" charset="77"/>
            </a:rPr>
            <a:t>aparezcan</a:t>
          </a:r>
          <a:r>
            <a:rPr lang="en-GB" dirty="0">
              <a:solidFill>
                <a:srgbClr val="152B48"/>
              </a:solidFill>
              <a:latin typeface="Montserrat" pitchFamily="2" charset="77"/>
            </a:rPr>
            <a:t> </a:t>
          </a:r>
          <a:r>
            <a:rPr lang="en-GB" dirty="0" err="1">
              <a:solidFill>
                <a:srgbClr val="152B48"/>
              </a:solidFill>
              <a:latin typeface="Montserrat" pitchFamily="2" charset="77"/>
            </a:rPr>
            <a:t>efectos</a:t>
          </a:r>
          <a:r>
            <a:rPr lang="en-GB" dirty="0">
              <a:solidFill>
                <a:srgbClr val="152B48"/>
              </a:solidFill>
              <a:latin typeface="Montserrat" pitchFamily="2" charset="77"/>
            </a:rPr>
            <a:t> </a:t>
          </a:r>
          <a:r>
            <a:rPr lang="en-GB" dirty="0" err="1">
              <a:solidFill>
                <a:srgbClr val="152B48"/>
              </a:solidFill>
              <a:latin typeface="Montserrat" pitchFamily="2" charset="77"/>
            </a:rPr>
            <a:t>adversos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72458252-5547-3B49-94B4-72418A5DDD74}" type="parTrans" cxnId="{4D946E1C-2F3F-464F-A42E-F919562B5D5D}">
      <dgm:prSet/>
      <dgm:spPr/>
      <dgm:t>
        <a:bodyPr/>
        <a:lstStyle/>
        <a:p>
          <a:endParaRPr lang="es-ES">
            <a:solidFill>
              <a:srgbClr val="152B48"/>
            </a:solidFill>
            <a:latin typeface="Montserrat" pitchFamily="2" charset="77"/>
          </a:endParaRPr>
        </a:p>
      </dgm:t>
    </dgm:pt>
    <dgm:pt modelId="{65523C05-3DCE-A94D-BA6F-6A29875976FA}" type="sibTrans" cxnId="{4D946E1C-2F3F-464F-A42E-F919562B5D5D}">
      <dgm:prSet/>
      <dgm:spPr/>
      <dgm:t>
        <a:bodyPr/>
        <a:lstStyle/>
        <a:p>
          <a:endParaRPr lang="es-ES">
            <a:solidFill>
              <a:srgbClr val="152B48"/>
            </a:solidFill>
            <a:latin typeface="Montserrat" pitchFamily="2" charset="77"/>
          </a:endParaRPr>
        </a:p>
      </dgm:t>
    </dgm:pt>
    <dgm:pt modelId="{A60EF894-5DBD-E645-985A-B4997617B566}">
      <dgm:prSet/>
      <dgm:spPr>
        <a:ln>
          <a:solidFill>
            <a:srgbClr val="00ABA7"/>
          </a:solidFill>
        </a:ln>
      </dgm:spPr>
      <dgm:t>
        <a:bodyPr/>
        <a:lstStyle/>
        <a:p>
          <a:r>
            <a:rPr lang="en-GB" dirty="0" err="1">
              <a:solidFill>
                <a:srgbClr val="152B48"/>
              </a:solidFill>
              <a:latin typeface="Montserrat" pitchFamily="2" charset="77"/>
            </a:rPr>
            <a:t>Adicionar</a:t>
          </a:r>
          <a:r>
            <a:rPr lang="en-GB" dirty="0">
              <a:solidFill>
                <a:srgbClr val="152B48"/>
              </a:solidFill>
              <a:latin typeface="Montserrat" pitchFamily="2" charset="77"/>
            </a:rPr>
            <a:t> un </a:t>
          </a:r>
          <a:r>
            <a:rPr lang="en-GB" dirty="0" err="1">
              <a:solidFill>
                <a:srgbClr val="152B48"/>
              </a:solidFill>
              <a:latin typeface="Montserrat" pitchFamily="2" charset="77"/>
            </a:rPr>
            <a:t>segundo</a:t>
          </a:r>
          <a:r>
            <a:rPr lang="en-GB" dirty="0">
              <a:solidFill>
                <a:srgbClr val="152B48"/>
              </a:solidFill>
              <a:latin typeface="Montserrat" pitchFamily="2" charset="77"/>
            </a:rPr>
            <a:t> </a:t>
          </a:r>
          <a:r>
            <a:rPr lang="en-GB" dirty="0" err="1">
              <a:solidFill>
                <a:srgbClr val="152B48"/>
              </a:solidFill>
              <a:latin typeface="Montserrat" pitchFamily="2" charset="77"/>
            </a:rPr>
            <a:t>medicamento</a:t>
          </a:r>
          <a:r>
            <a:rPr lang="en-GB" dirty="0">
              <a:solidFill>
                <a:srgbClr val="152B48"/>
              </a:solidFill>
              <a:latin typeface="Montserrat" pitchFamily="2" charset="77"/>
            </a:rPr>
            <a:t> y titular.</a:t>
          </a:r>
          <a:endParaRPr lang="es-CO" dirty="0">
            <a:solidFill>
              <a:srgbClr val="152B48"/>
            </a:solidFill>
            <a:latin typeface="Montserrat" pitchFamily="2" charset="77"/>
          </a:endParaRPr>
        </a:p>
      </dgm:t>
    </dgm:pt>
    <dgm:pt modelId="{0C0DD834-DA98-2C43-B4BA-793D677EBADC}" type="parTrans" cxnId="{65E4944B-1CE9-0A43-946F-0B859AA01EA9}">
      <dgm:prSet/>
      <dgm:spPr/>
      <dgm:t>
        <a:bodyPr/>
        <a:lstStyle/>
        <a:p>
          <a:endParaRPr lang="es-ES">
            <a:solidFill>
              <a:srgbClr val="152B48"/>
            </a:solidFill>
            <a:latin typeface="Montserrat" pitchFamily="2" charset="77"/>
          </a:endParaRPr>
        </a:p>
      </dgm:t>
    </dgm:pt>
    <dgm:pt modelId="{A173AB1A-75A9-B143-A98D-70503DCBC100}" type="sibTrans" cxnId="{65E4944B-1CE9-0A43-946F-0B859AA01EA9}">
      <dgm:prSet/>
      <dgm:spPr/>
      <dgm:t>
        <a:bodyPr/>
        <a:lstStyle/>
        <a:p>
          <a:endParaRPr lang="es-ES">
            <a:solidFill>
              <a:srgbClr val="152B48"/>
            </a:solidFill>
            <a:latin typeface="Montserrat" pitchFamily="2" charset="77"/>
          </a:endParaRPr>
        </a:p>
      </dgm:t>
    </dgm:pt>
    <dgm:pt modelId="{76E0AC5B-3EB0-C942-A806-330437A23F89}" type="pres">
      <dgm:prSet presAssocID="{E9D04815-7ECC-264B-B143-EB6CD47A8C64}" presName="diagram" presStyleCnt="0">
        <dgm:presLayoutVars>
          <dgm:dir/>
          <dgm:resizeHandles val="exact"/>
        </dgm:presLayoutVars>
      </dgm:prSet>
      <dgm:spPr/>
    </dgm:pt>
    <dgm:pt modelId="{638C8EEC-520D-EA4F-BCC7-F05A9C38AC35}" type="pres">
      <dgm:prSet presAssocID="{423ABA49-1AC6-EA47-A52B-C26C5913F387}" presName="node" presStyleLbl="node1" presStyleIdx="0" presStyleCnt="4">
        <dgm:presLayoutVars>
          <dgm:bulletEnabled val="1"/>
        </dgm:presLayoutVars>
      </dgm:prSet>
      <dgm:spPr/>
    </dgm:pt>
    <dgm:pt modelId="{3F141F59-D473-AE48-93C0-55CF85AB5EAC}" type="pres">
      <dgm:prSet presAssocID="{A8298B75-D2A6-1B46-8077-902A912518C5}" presName="sibTrans" presStyleCnt="0"/>
      <dgm:spPr/>
    </dgm:pt>
    <dgm:pt modelId="{F40F1354-EB71-074B-9D7F-C0D403EB552F}" type="pres">
      <dgm:prSet presAssocID="{1AFB73CD-B7E0-704B-A2BA-15B31DD6E7BB}" presName="node" presStyleLbl="node1" presStyleIdx="1" presStyleCnt="4">
        <dgm:presLayoutVars>
          <dgm:bulletEnabled val="1"/>
        </dgm:presLayoutVars>
      </dgm:prSet>
      <dgm:spPr/>
    </dgm:pt>
    <dgm:pt modelId="{F2FB9658-10CE-C143-985B-EF5B08E46B99}" type="pres">
      <dgm:prSet presAssocID="{7603DAF5-F187-F742-9CAA-A8A4EA0EFB94}" presName="sibTrans" presStyleCnt="0"/>
      <dgm:spPr/>
    </dgm:pt>
    <dgm:pt modelId="{DF9168E4-1C2A-AE4C-9833-1DE05AA941B3}" type="pres">
      <dgm:prSet presAssocID="{0B820707-E026-F942-AF68-19EAF8FE4605}" presName="node" presStyleLbl="node1" presStyleIdx="2" presStyleCnt="4">
        <dgm:presLayoutVars>
          <dgm:bulletEnabled val="1"/>
        </dgm:presLayoutVars>
      </dgm:prSet>
      <dgm:spPr/>
    </dgm:pt>
    <dgm:pt modelId="{CD321C43-BEB3-644A-83FB-CD487C483CBE}" type="pres">
      <dgm:prSet presAssocID="{65523C05-3DCE-A94D-BA6F-6A29875976FA}" presName="sibTrans" presStyleCnt="0"/>
      <dgm:spPr/>
    </dgm:pt>
    <dgm:pt modelId="{A48F2CFF-9F10-0449-A0C2-686144FFA07F}" type="pres">
      <dgm:prSet presAssocID="{A60EF894-5DBD-E645-985A-B4997617B566}" presName="node" presStyleLbl="node1" presStyleIdx="3" presStyleCnt="4">
        <dgm:presLayoutVars>
          <dgm:bulletEnabled val="1"/>
        </dgm:presLayoutVars>
      </dgm:prSet>
      <dgm:spPr/>
    </dgm:pt>
  </dgm:ptLst>
  <dgm:cxnLst>
    <dgm:cxn modelId="{67B54705-9C9D-AD4D-9C9F-F53FC89A8C4B}" type="presOf" srcId="{E9D04815-7ECC-264B-B143-EB6CD47A8C64}" destId="{76E0AC5B-3EB0-C942-A806-330437A23F89}" srcOrd="0" destOrd="0" presId="urn:microsoft.com/office/officeart/2005/8/layout/default"/>
    <dgm:cxn modelId="{E7E07518-F896-B849-85DE-D23E4DD23ADA}" type="presOf" srcId="{1AFB73CD-B7E0-704B-A2BA-15B31DD6E7BB}" destId="{F40F1354-EB71-074B-9D7F-C0D403EB552F}" srcOrd="0" destOrd="0" presId="urn:microsoft.com/office/officeart/2005/8/layout/default"/>
    <dgm:cxn modelId="{4D946E1C-2F3F-464F-A42E-F919562B5D5D}" srcId="{E9D04815-7ECC-264B-B143-EB6CD47A8C64}" destId="{0B820707-E026-F942-AF68-19EAF8FE4605}" srcOrd="2" destOrd="0" parTransId="{72458252-5547-3B49-94B4-72418A5DDD74}" sibTransId="{65523C05-3DCE-A94D-BA6F-6A29875976FA}"/>
    <dgm:cxn modelId="{2C6B8D2C-1150-5449-B286-A20E0DD1EC4A}" srcId="{E9D04815-7ECC-264B-B143-EB6CD47A8C64}" destId="{423ABA49-1AC6-EA47-A52B-C26C5913F387}" srcOrd="0" destOrd="0" parTransId="{CDB9FF04-5080-1D41-98AC-E252F575E5E6}" sibTransId="{A8298B75-D2A6-1B46-8077-902A912518C5}"/>
    <dgm:cxn modelId="{60A37D3F-96EC-494C-955F-5718A10052D4}" type="presOf" srcId="{0B820707-E026-F942-AF68-19EAF8FE4605}" destId="{DF9168E4-1C2A-AE4C-9833-1DE05AA941B3}" srcOrd="0" destOrd="0" presId="urn:microsoft.com/office/officeart/2005/8/layout/default"/>
    <dgm:cxn modelId="{EE6D165E-9260-FF4C-99AA-959F95174954}" type="presOf" srcId="{A60EF894-5DBD-E645-985A-B4997617B566}" destId="{A48F2CFF-9F10-0449-A0C2-686144FFA07F}" srcOrd="0" destOrd="0" presId="urn:microsoft.com/office/officeart/2005/8/layout/default"/>
    <dgm:cxn modelId="{65E4944B-1CE9-0A43-946F-0B859AA01EA9}" srcId="{E9D04815-7ECC-264B-B143-EB6CD47A8C64}" destId="{A60EF894-5DBD-E645-985A-B4997617B566}" srcOrd="3" destOrd="0" parTransId="{0C0DD834-DA98-2C43-B4BA-793D677EBADC}" sibTransId="{A173AB1A-75A9-B143-A98D-70503DCBC100}"/>
    <dgm:cxn modelId="{CDB8D5AC-B462-7746-A78B-44F8D47BF688}" srcId="{E9D04815-7ECC-264B-B143-EB6CD47A8C64}" destId="{1AFB73CD-B7E0-704B-A2BA-15B31DD6E7BB}" srcOrd="1" destOrd="0" parTransId="{7B7D720E-D7B8-4345-996D-7EE66CD1641B}" sibTransId="{7603DAF5-F187-F742-9CAA-A8A4EA0EFB94}"/>
    <dgm:cxn modelId="{1022C7B1-AE95-C54E-88BE-B1D6080CABD3}" type="presOf" srcId="{423ABA49-1AC6-EA47-A52B-C26C5913F387}" destId="{638C8EEC-520D-EA4F-BCC7-F05A9C38AC35}" srcOrd="0" destOrd="0" presId="urn:microsoft.com/office/officeart/2005/8/layout/default"/>
    <dgm:cxn modelId="{AA7B45CE-4F03-F948-BE2D-91963601EE28}" type="presParOf" srcId="{76E0AC5B-3EB0-C942-A806-330437A23F89}" destId="{638C8EEC-520D-EA4F-BCC7-F05A9C38AC35}" srcOrd="0" destOrd="0" presId="urn:microsoft.com/office/officeart/2005/8/layout/default"/>
    <dgm:cxn modelId="{7C336E95-870B-A84B-AC91-22222D8D26DA}" type="presParOf" srcId="{76E0AC5B-3EB0-C942-A806-330437A23F89}" destId="{3F141F59-D473-AE48-93C0-55CF85AB5EAC}" srcOrd="1" destOrd="0" presId="urn:microsoft.com/office/officeart/2005/8/layout/default"/>
    <dgm:cxn modelId="{01FB773B-F019-1048-822F-08BD48ACA098}" type="presParOf" srcId="{76E0AC5B-3EB0-C942-A806-330437A23F89}" destId="{F40F1354-EB71-074B-9D7F-C0D403EB552F}" srcOrd="2" destOrd="0" presId="urn:microsoft.com/office/officeart/2005/8/layout/default"/>
    <dgm:cxn modelId="{C112BCB6-B8BA-5E40-8741-A59370052913}" type="presParOf" srcId="{76E0AC5B-3EB0-C942-A806-330437A23F89}" destId="{F2FB9658-10CE-C143-985B-EF5B08E46B99}" srcOrd="3" destOrd="0" presId="urn:microsoft.com/office/officeart/2005/8/layout/default"/>
    <dgm:cxn modelId="{B54BCA24-5CB6-2E47-9C60-D9F98D8AD470}" type="presParOf" srcId="{76E0AC5B-3EB0-C942-A806-330437A23F89}" destId="{DF9168E4-1C2A-AE4C-9833-1DE05AA941B3}" srcOrd="4" destOrd="0" presId="urn:microsoft.com/office/officeart/2005/8/layout/default"/>
    <dgm:cxn modelId="{2B802BF9-3894-6048-A487-C63F817E2C3F}" type="presParOf" srcId="{76E0AC5B-3EB0-C942-A806-330437A23F89}" destId="{CD321C43-BEB3-644A-83FB-CD487C483CBE}" srcOrd="5" destOrd="0" presId="urn:microsoft.com/office/officeart/2005/8/layout/default"/>
    <dgm:cxn modelId="{E8E61603-826F-D548-A7F6-8BB450EE6E71}" type="presParOf" srcId="{76E0AC5B-3EB0-C942-A806-330437A23F89}" destId="{A48F2CFF-9F10-0449-A0C2-686144FFA07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475695E-71EB-3845-87B0-8FD65A2D91C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02AA22B5-F2C6-594D-BE66-01C8BB9FB6C6}">
      <dgm:prSet/>
      <dgm:spPr/>
      <dgm:t>
        <a:bodyPr/>
        <a:lstStyle/>
        <a:p>
          <a:r>
            <a:rPr lang="en-GB" dirty="0" err="1">
              <a:solidFill>
                <a:srgbClr val="152B48"/>
              </a:solidFill>
              <a:latin typeface="Montserrat" pitchFamily="2" charset="77"/>
            </a:rPr>
            <a:t>Tratamiento</a:t>
          </a:r>
          <a:r>
            <a:rPr lang="en-GB" dirty="0">
              <a:solidFill>
                <a:srgbClr val="152B48"/>
              </a:solidFill>
              <a:latin typeface="Montserrat" pitchFamily="2" charset="77"/>
            </a:rPr>
            <a:t> </a:t>
          </a:r>
          <a:r>
            <a:rPr lang="en-GB" dirty="0" err="1">
              <a:solidFill>
                <a:srgbClr val="152B48"/>
              </a:solidFill>
              <a:latin typeface="Montserrat" pitchFamily="2" charset="77"/>
            </a:rPr>
            <a:t>farmacológico</a:t>
          </a:r>
          <a:r>
            <a:rPr lang="en-GB" dirty="0">
              <a:solidFill>
                <a:srgbClr val="152B48"/>
              </a:solidFill>
              <a:latin typeface="Montserrat" pitchFamily="2" charset="77"/>
            </a:rPr>
            <a:t>: </a:t>
          </a:r>
          <a:r>
            <a:rPr lang="en-GB" dirty="0" err="1">
              <a:solidFill>
                <a:srgbClr val="152B48"/>
              </a:solidFill>
              <a:latin typeface="Montserrat" pitchFamily="2" charset="77"/>
            </a:rPr>
            <a:t>cada</a:t>
          </a:r>
          <a:r>
            <a:rPr lang="en-GB" dirty="0">
              <a:solidFill>
                <a:srgbClr val="152B48"/>
              </a:solidFill>
              <a:latin typeface="Montserrat" pitchFamily="2" charset="77"/>
            </a:rPr>
            <a:t> 4 a 6 </a:t>
          </a:r>
          <a:r>
            <a:rPr lang="en-GB" dirty="0" err="1">
              <a:solidFill>
                <a:srgbClr val="152B48"/>
              </a:solidFill>
              <a:latin typeface="Montserrat" pitchFamily="2" charset="77"/>
            </a:rPr>
            <a:t>semanas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6691B087-34E5-9A43-A6E6-404898A0E54B}" type="parTrans" cxnId="{2C1DC3C3-9F93-C146-8B87-E33AF755719D}">
      <dgm:prSet/>
      <dgm:spPr/>
      <dgm:t>
        <a:bodyPr/>
        <a:lstStyle/>
        <a:p>
          <a:endParaRPr lang="es-ES">
            <a:solidFill>
              <a:srgbClr val="152B48"/>
            </a:solidFill>
            <a:latin typeface="Montserrat" pitchFamily="2" charset="77"/>
          </a:endParaRPr>
        </a:p>
      </dgm:t>
    </dgm:pt>
    <dgm:pt modelId="{A5AD5851-2AF6-1547-B1EA-75E4610FABD6}" type="sibTrans" cxnId="{2C1DC3C3-9F93-C146-8B87-E33AF755719D}">
      <dgm:prSet/>
      <dgm:spPr/>
      <dgm:t>
        <a:bodyPr/>
        <a:lstStyle/>
        <a:p>
          <a:endParaRPr lang="es-ES">
            <a:solidFill>
              <a:srgbClr val="152B48"/>
            </a:solidFill>
            <a:latin typeface="Montserrat" pitchFamily="2" charset="77"/>
          </a:endParaRPr>
        </a:p>
      </dgm:t>
    </dgm:pt>
    <dgm:pt modelId="{08B77B89-EB8E-C041-B54B-5098952F1BC7}">
      <dgm:prSet/>
      <dgm:spPr/>
      <dgm:t>
        <a:bodyPr/>
        <a:lstStyle/>
        <a:p>
          <a:r>
            <a:rPr lang="en-GB" dirty="0" err="1">
              <a:solidFill>
                <a:srgbClr val="152B48"/>
              </a:solidFill>
              <a:latin typeface="Montserrat" pitchFamily="2" charset="77"/>
            </a:rPr>
            <a:t>Cuando</a:t>
          </a:r>
          <a:r>
            <a:rPr lang="en-GB" dirty="0">
              <a:solidFill>
                <a:srgbClr val="152B48"/>
              </a:solidFill>
              <a:latin typeface="Montserrat" pitchFamily="2" charset="77"/>
            </a:rPr>
            <a:t> se </a:t>
          </a:r>
          <a:r>
            <a:rPr lang="en-GB" dirty="0" err="1">
              <a:solidFill>
                <a:srgbClr val="152B48"/>
              </a:solidFill>
              <a:latin typeface="Montserrat" pitchFamily="2" charset="77"/>
            </a:rPr>
            <a:t>logre</a:t>
          </a:r>
          <a:r>
            <a:rPr lang="en-GB" dirty="0">
              <a:solidFill>
                <a:srgbClr val="152B48"/>
              </a:solidFill>
              <a:latin typeface="Montserrat" pitchFamily="2" charset="77"/>
            </a:rPr>
            <a:t> control de PA: </a:t>
          </a:r>
          <a:r>
            <a:rPr lang="en-GB" dirty="0" err="1">
              <a:solidFill>
                <a:srgbClr val="152B48"/>
              </a:solidFill>
              <a:latin typeface="Montserrat" pitchFamily="2" charset="77"/>
            </a:rPr>
            <a:t>cada</a:t>
          </a:r>
          <a:r>
            <a:rPr lang="en-GB" dirty="0">
              <a:solidFill>
                <a:srgbClr val="152B48"/>
              </a:solidFill>
              <a:latin typeface="Montserrat" pitchFamily="2" charset="77"/>
            </a:rPr>
            <a:t> 3 a 4 meses.</a:t>
          </a:r>
          <a:endParaRPr lang="es-CO" dirty="0">
            <a:solidFill>
              <a:srgbClr val="152B48"/>
            </a:solidFill>
            <a:latin typeface="Montserrat" pitchFamily="2" charset="77"/>
          </a:endParaRPr>
        </a:p>
      </dgm:t>
    </dgm:pt>
    <dgm:pt modelId="{3A363189-AC53-7A41-9464-A62368F23842}" type="parTrans" cxnId="{802D1402-E009-A64C-A13B-4F2FAFF59901}">
      <dgm:prSet/>
      <dgm:spPr/>
      <dgm:t>
        <a:bodyPr/>
        <a:lstStyle/>
        <a:p>
          <a:endParaRPr lang="es-ES">
            <a:solidFill>
              <a:srgbClr val="152B48"/>
            </a:solidFill>
            <a:latin typeface="Montserrat" pitchFamily="2" charset="77"/>
          </a:endParaRPr>
        </a:p>
      </dgm:t>
    </dgm:pt>
    <dgm:pt modelId="{15AD7FA5-7BE6-9D4A-86CC-BA8BA7732292}" type="sibTrans" cxnId="{802D1402-E009-A64C-A13B-4F2FAFF59901}">
      <dgm:prSet/>
      <dgm:spPr/>
      <dgm:t>
        <a:bodyPr/>
        <a:lstStyle/>
        <a:p>
          <a:endParaRPr lang="es-ES">
            <a:solidFill>
              <a:srgbClr val="152B48"/>
            </a:solidFill>
            <a:latin typeface="Montserrat" pitchFamily="2" charset="77"/>
          </a:endParaRPr>
        </a:p>
      </dgm:t>
    </dgm:pt>
    <dgm:pt modelId="{A27E112E-9026-2648-A2F2-120C31A0CB52}">
      <dgm:prSet/>
      <dgm:spPr/>
      <dgm:t>
        <a:bodyPr/>
        <a:lstStyle/>
        <a:p>
          <a:r>
            <a:rPr lang="en-GB" dirty="0" err="1">
              <a:solidFill>
                <a:srgbClr val="152B48"/>
              </a:solidFill>
              <a:latin typeface="Montserrat" pitchFamily="2" charset="77"/>
            </a:rPr>
            <a:t>Tratamiento</a:t>
          </a:r>
          <a:r>
            <a:rPr lang="en-GB" dirty="0">
              <a:solidFill>
                <a:srgbClr val="152B48"/>
              </a:solidFill>
              <a:latin typeface="Montserrat" pitchFamily="2" charset="77"/>
            </a:rPr>
            <a:t> no </a:t>
          </a:r>
          <a:r>
            <a:rPr lang="en-GB" dirty="0" err="1">
              <a:solidFill>
                <a:srgbClr val="152B48"/>
              </a:solidFill>
              <a:latin typeface="Montserrat" pitchFamily="2" charset="77"/>
            </a:rPr>
            <a:t>farmacológico</a:t>
          </a:r>
          <a:r>
            <a:rPr lang="en-GB" dirty="0">
              <a:solidFill>
                <a:srgbClr val="152B48"/>
              </a:solidFill>
              <a:latin typeface="Montserrat" pitchFamily="2" charset="77"/>
            </a:rPr>
            <a:t>: </a:t>
          </a:r>
          <a:r>
            <a:rPr lang="en-GB" dirty="0" err="1">
              <a:solidFill>
                <a:srgbClr val="152B48"/>
              </a:solidFill>
              <a:latin typeface="Montserrat" pitchFamily="2" charset="77"/>
            </a:rPr>
            <a:t>cada</a:t>
          </a:r>
          <a:r>
            <a:rPr lang="en-GB" dirty="0">
              <a:solidFill>
                <a:srgbClr val="152B48"/>
              </a:solidFill>
              <a:latin typeface="Montserrat" pitchFamily="2" charset="77"/>
            </a:rPr>
            <a:t> 3 a 6 meses.</a:t>
          </a:r>
          <a:endParaRPr lang="es-CO" dirty="0">
            <a:solidFill>
              <a:srgbClr val="152B48"/>
            </a:solidFill>
            <a:latin typeface="Montserrat" pitchFamily="2" charset="77"/>
          </a:endParaRPr>
        </a:p>
      </dgm:t>
    </dgm:pt>
    <dgm:pt modelId="{3A8923F4-292D-7044-B9E5-22C4DF7C6887}" type="parTrans" cxnId="{74AE56A9-5749-6C4A-B022-1810C732E439}">
      <dgm:prSet/>
      <dgm:spPr/>
      <dgm:t>
        <a:bodyPr/>
        <a:lstStyle/>
        <a:p>
          <a:endParaRPr lang="es-ES">
            <a:solidFill>
              <a:srgbClr val="152B48"/>
            </a:solidFill>
            <a:latin typeface="Montserrat" pitchFamily="2" charset="77"/>
          </a:endParaRPr>
        </a:p>
      </dgm:t>
    </dgm:pt>
    <dgm:pt modelId="{AA8353FC-6CF7-BE4A-885F-A0EFDA3CA5A0}" type="sibTrans" cxnId="{74AE56A9-5749-6C4A-B022-1810C732E439}">
      <dgm:prSet/>
      <dgm:spPr/>
      <dgm:t>
        <a:bodyPr/>
        <a:lstStyle/>
        <a:p>
          <a:endParaRPr lang="es-ES">
            <a:solidFill>
              <a:srgbClr val="152B48"/>
            </a:solidFill>
            <a:latin typeface="Montserrat" pitchFamily="2" charset="77"/>
          </a:endParaRPr>
        </a:p>
      </dgm:t>
    </dgm:pt>
    <dgm:pt modelId="{71B1BBA7-B0BB-C74B-8CA7-03EDC9B47BAB}">
      <dgm:prSet/>
      <dgm:spPr/>
      <dgm:t>
        <a:bodyPr/>
        <a:lstStyle/>
        <a:p>
          <a:r>
            <a:rPr lang="en-GB" dirty="0" err="1">
              <a:solidFill>
                <a:srgbClr val="152B48"/>
              </a:solidFill>
              <a:latin typeface="Montserrat" pitchFamily="2" charset="77"/>
            </a:rPr>
            <a:t>Indagar</a:t>
          </a:r>
          <a:r>
            <a:rPr lang="en-GB" dirty="0">
              <a:solidFill>
                <a:srgbClr val="152B48"/>
              </a:solidFill>
              <a:latin typeface="Montserrat" pitchFamily="2" charset="77"/>
            </a:rPr>
            <a:t> por </a:t>
          </a:r>
          <a:r>
            <a:rPr lang="en-GB" dirty="0" err="1">
              <a:solidFill>
                <a:srgbClr val="152B48"/>
              </a:solidFill>
              <a:latin typeface="Montserrat" pitchFamily="2" charset="77"/>
            </a:rPr>
            <a:t>adherencia</a:t>
          </a:r>
          <a:r>
            <a:rPr lang="en-GB" dirty="0">
              <a:solidFill>
                <a:srgbClr val="152B48"/>
              </a:solidFill>
              <a:latin typeface="Montserrat" pitchFamily="2" charset="77"/>
            </a:rPr>
            <a:t> y </a:t>
          </a:r>
          <a:r>
            <a:rPr lang="en-GB" dirty="0" err="1">
              <a:solidFill>
                <a:srgbClr val="152B48"/>
              </a:solidFill>
              <a:latin typeface="Montserrat" pitchFamily="2" charset="77"/>
            </a:rPr>
            <a:t>efectos</a:t>
          </a:r>
          <a:r>
            <a:rPr lang="en-GB" dirty="0">
              <a:solidFill>
                <a:srgbClr val="152B48"/>
              </a:solidFill>
              <a:latin typeface="Montserrat" pitchFamily="2" charset="77"/>
            </a:rPr>
            <a:t> </a:t>
          </a:r>
          <a:r>
            <a:rPr lang="en-GB" dirty="0" err="1">
              <a:solidFill>
                <a:srgbClr val="152B48"/>
              </a:solidFill>
              <a:latin typeface="Montserrat" pitchFamily="2" charset="77"/>
            </a:rPr>
            <a:t>adversos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3A3AE407-3B70-0C40-AF16-788EC17B5703}" type="parTrans" cxnId="{C782C2B4-F9DF-8843-AA22-745FEB7BA41F}">
      <dgm:prSet/>
      <dgm:spPr/>
      <dgm:t>
        <a:bodyPr/>
        <a:lstStyle/>
        <a:p>
          <a:endParaRPr lang="es-ES">
            <a:solidFill>
              <a:srgbClr val="152B48"/>
            </a:solidFill>
            <a:latin typeface="Montserrat" pitchFamily="2" charset="77"/>
          </a:endParaRPr>
        </a:p>
      </dgm:t>
    </dgm:pt>
    <dgm:pt modelId="{819FCC77-47E7-7D43-B87E-860FA4178E3A}" type="sibTrans" cxnId="{C782C2B4-F9DF-8843-AA22-745FEB7BA41F}">
      <dgm:prSet/>
      <dgm:spPr/>
      <dgm:t>
        <a:bodyPr/>
        <a:lstStyle/>
        <a:p>
          <a:endParaRPr lang="es-ES">
            <a:solidFill>
              <a:srgbClr val="152B48"/>
            </a:solidFill>
            <a:latin typeface="Montserrat" pitchFamily="2" charset="77"/>
          </a:endParaRPr>
        </a:p>
      </dgm:t>
    </dgm:pt>
    <dgm:pt modelId="{9F5CC5F2-7771-DF48-8076-0DC65F0DABFD}" type="pres">
      <dgm:prSet presAssocID="{6475695E-71EB-3845-87B0-8FD65A2D91C4}" presName="vert0" presStyleCnt="0">
        <dgm:presLayoutVars>
          <dgm:dir/>
          <dgm:animOne val="branch"/>
          <dgm:animLvl val="lvl"/>
        </dgm:presLayoutVars>
      </dgm:prSet>
      <dgm:spPr/>
    </dgm:pt>
    <dgm:pt modelId="{A7F3979F-9A11-CB44-A24E-DFB08C61A082}" type="pres">
      <dgm:prSet presAssocID="{02AA22B5-F2C6-594D-BE66-01C8BB9FB6C6}" presName="thickLine" presStyleLbl="alignNode1" presStyleIdx="0" presStyleCnt="4"/>
      <dgm:spPr/>
    </dgm:pt>
    <dgm:pt modelId="{9E080FD7-66E7-5E49-B864-9A892F11F7A2}" type="pres">
      <dgm:prSet presAssocID="{02AA22B5-F2C6-594D-BE66-01C8BB9FB6C6}" presName="horz1" presStyleCnt="0"/>
      <dgm:spPr/>
    </dgm:pt>
    <dgm:pt modelId="{45728FE6-CB4E-064D-9551-CB885093EF5D}" type="pres">
      <dgm:prSet presAssocID="{02AA22B5-F2C6-594D-BE66-01C8BB9FB6C6}" presName="tx1" presStyleLbl="revTx" presStyleIdx="0" presStyleCnt="4"/>
      <dgm:spPr/>
    </dgm:pt>
    <dgm:pt modelId="{B1094964-BF0C-BA40-B32E-E87FE1B8E88A}" type="pres">
      <dgm:prSet presAssocID="{02AA22B5-F2C6-594D-BE66-01C8BB9FB6C6}" presName="vert1" presStyleCnt="0"/>
      <dgm:spPr/>
    </dgm:pt>
    <dgm:pt modelId="{206A988B-10F2-F044-BB1B-2DDC834288CD}" type="pres">
      <dgm:prSet presAssocID="{08B77B89-EB8E-C041-B54B-5098952F1BC7}" presName="thickLine" presStyleLbl="alignNode1" presStyleIdx="1" presStyleCnt="4"/>
      <dgm:spPr/>
    </dgm:pt>
    <dgm:pt modelId="{9C65F162-F598-2348-BB8C-D0901F294563}" type="pres">
      <dgm:prSet presAssocID="{08B77B89-EB8E-C041-B54B-5098952F1BC7}" presName="horz1" presStyleCnt="0"/>
      <dgm:spPr/>
    </dgm:pt>
    <dgm:pt modelId="{ACCD2D40-161E-644D-AFA7-4C71AEA21AB8}" type="pres">
      <dgm:prSet presAssocID="{08B77B89-EB8E-C041-B54B-5098952F1BC7}" presName="tx1" presStyleLbl="revTx" presStyleIdx="1" presStyleCnt="4"/>
      <dgm:spPr/>
    </dgm:pt>
    <dgm:pt modelId="{AC4ECB42-9A66-FD42-AACF-77326D0A68F9}" type="pres">
      <dgm:prSet presAssocID="{08B77B89-EB8E-C041-B54B-5098952F1BC7}" presName="vert1" presStyleCnt="0"/>
      <dgm:spPr/>
    </dgm:pt>
    <dgm:pt modelId="{062D17B6-23DB-3647-A4B2-B9E0F1F2CFF5}" type="pres">
      <dgm:prSet presAssocID="{A27E112E-9026-2648-A2F2-120C31A0CB52}" presName="thickLine" presStyleLbl="alignNode1" presStyleIdx="2" presStyleCnt="4"/>
      <dgm:spPr/>
    </dgm:pt>
    <dgm:pt modelId="{0624D338-5B78-4C4A-8DCC-BA2DB3A33FD3}" type="pres">
      <dgm:prSet presAssocID="{A27E112E-9026-2648-A2F2-120C31A0CB52}" presName="horz1" presStyleCnt="0"/>
      <dgm:spPr/>
    </dgm:pt>
    <dgm:pt modelId="{4C4AA73A-3175-9448-A909-2E5E07B5896E}" type="pres">
      <dgm:prSet presAssocID="{A27E112E-9026-2648-A2F2-120C31A0CB52}" presName="tx1" presStyleLbl="revTx" presStyleIdx="2" presStyleCnt="4"/>
      <dgm:spPr/>
    </dgm:pt>
    <dgm:pt modelId="{D159FD1E-0072-8E43-84AD-C856F1A87F95}" type="pres">
      <dgm:prSet presAssocID="{A27E112E-9026-2648-A2F2-120C31A0CB52}" presName="vert1" presStyleCnt="0"/>
      <dgm:spPr/>
    </dgm:pt>
    <dgm:pt modelId="{7D308752-C95B-E04E-A881-AD6E5003A858}" type="pres">
      <dgm:prSet presAssocID="{71B1BBA7-B0BB-C74B-8CA7-03EDC9B47BAB}" presName="thickLine" presStyleLbl="alignNode1" presStyleIdx="3" presStyleCnt="4"/>
      <dgm:spPr/>
    </dgm:pt>
    <dgm:pt modelId="{8F2D1356-93F4-C74A-8770-F914D330ED78}" type="pres">
      <dgm:prSet presAssocID="{71B1BBA7-B0BB-C74B-8CA7-03EDC9B47BAB}" presName="horz1" presStyleCnt="0"/>
      <dgm:spPr/>
    </dgm:pt>
    <dgm:pt modelId="{DE06ABA0-6C67-4247-B0B9-4796C6C5ECF9}" type="pres">
      <dgm:prSet presAssocID="{71B1BBA7-B0BB-C74B-8CA7-03EDC9B47BAB}" presName="tx1" presStyleLbl="revTx" presStyleIdx="3" presStyleCnt="4"/>
      <dgm:spPr/>
    </dgm:pt>
    <dgm:pt modelId="{6076E8E8-F4CA-2E4F-995D-FA20BE133C33}" type="pres">
      <dgm:prSet presAssocID="{71B1BBA7-B0BB-C74B-8CA7-03EDC9B47BAB}" presName="vert1" presStyleCnt="0"/>
      <dgm:spPr/>
    </dgm:pt>
  </dgm:ptLst>
  <dgm:cxnLst>
    <dgm:cxn modelId="{802D1402-E009-A64C-A13B-4F2FAFF59901}" srcId="{6475695E-71EB-3845-87B0-8FD65A2D91C4}" destId="{08B77B89-EB8E-C041-B54B-5098952F1BC7}" srcOrd="1" destOrd="0" parTransId="{3A363189-AC53-7A41-9464-A62368F23842}" sibTransId="{15AD7FA5-7BE6-9D4A-86CC-BA8BA7732292}"/>
    <dgm:cxn modelId="{F050B920-BEDA-374B-8292-03008536450B}" type="presOf" srcId="{02AA22B5-F2C6-594D-BE66-01C8BB9FB6C6}" destId="{45728FE6-CB4E-064D-9551-CB885093EF5D}" srcOrd="0" destOrd="0" presId="urn:microsoft.com/office/officeart/2008/layout/LinedList"/>
    <dgm:cxn modelId="{2DE66F2A-EFA3-BB43-BAC1-096B6B8D4986}" type="presOf" srcId="{A27E112E-9026-2648-A2F2-120C31A0CB52}" destId="{4C4AA73A-3175-9448-A909-2E5E07B5896E}" srcOrd="0" destOrd="0" presId="urn:microsoft.com/office/officeart/2008/layout/LinedList"/>
    <dgm:cxn modelId="{EBA88D67-7517-3940-8A00-C8207364BB35}" type="presOf" srcId="{08B77B89-EB8E-C041-B54B-5098952F1BC7}" destId="{ACCD2D40-161E-644D-AFA7-4C71AEA21AB8}" srcOrd="0" destOrd="0" presId="urn:microsoft.com/office/officeart/2008/layout/LinedList"/>
    <dgm:cxn modelId="{61019177-905C-CA49-B67A-A2765C202A7F}" type="presOf" srcId="{6475695E-71EB-3845-87B0-8FD65A2D91C4}" destId="{9F5CC5F2-7771-DF48-8076-0DC65F0DABFD}" srcOrd="0" destOrd="0" presId="urn:microsoft.com/office/officeart/2008/layout/LinedList"/>
    <dgm:cxn modelId="{74AE56A9-5749-6C4A-B022-1810C732E439}" srcId="{6475695E-71EB-3845-87B0-8FD65A2D91C4}" destId="{A27E112E-9026-2648-A2F2-120C31A0CB52}" srcOrd="2" destOrd="0" parTransId="{3A8923F4-292D-7044-B9E5-22C4DF7C6887}" sibTransId="{AA8353FC-6CF7-BE4A-885F-A0EFDA3CA5A0}"/>
    <dgm:cxn modelId="{C782C2B4-F9DF-8843-AA22-745FEB7BA41F}" srcId="{6475695E-71EB-3845-87B0-8FD65A2D91C4}" destId="{71B1BBA7-B0BB-C74B-8CA7-03EDC9B47BAB}" srcOrd="3" destOrd="0" parTransId="{3A3AE407-3B70-0C40-AF16-788EC17B5703}" sibTransId="{819FCC77-47E7-7D43-B87E-860FA4178E3A}"/>
    <dgm:cxn modelId="{2C1DC3C3-9F93-C146-8B87-E33AF755719D}" srcId="{6475695E-71EB-3845-87B0-8FD65A2D91C4}" destId="{02AA22B5-F2C6-594D-BE66-01C8BB9FB6C6}" srcOrd="0" destOrd="0" parTransId="{6691B087-34E5-9A43-A6E6-404898A0E54B}" sibTransId="{A5AD5851-2AF6-1547-B1EA-75E4610FABD6}"/>
    <dgm:cxn modelId="{D999D8E9-1A2F-D24B-8AC3-42F81E52C7ED}" type="presOf" srcId="{71B1BBA7-B0BB-C74B-8CA7-03EDC9B47BAB}" destId="{DE06ABA0-6C67-4247-B0B9-4796C6C5ECF9}" srcOrd="0" destOrd="0" presId="urn:microsoft.com/office/officeart/2008/layout/LinedList"/>
    <dgm:cxn modelId="{9FBF8880-5D10-E541-83B3-07245AD6D436}" type="presParOf" srcId="{9F5CC5F2-7771-DF48-8076-0DC65F0DABFD}" destId="{A7F3979F-9A11-CB44-A24E-DFB08C61A082}" srcOrd="0" destOrd="0" presId="urn:microsoft.com/office/officeart/2008/layout/LinedList"/>
    <dgm:cxn modelId="{BB58A15A-A167-DB48-9F88-DB62BEA6589A}" type="presParOf" srcId="{9F5CC5F2-7771-DF48-8076-0DC65F0DABFD}" destId="{9E080FD7-66E7-5E49-B864-9A892F11F7A2}" srcOrd="1" destOrd="0" presId="urn:microsoft.com/office/officeart/2008/layout/LinedList"/>
    <dgm:cxn modelId="{4F42ED8C-CA88-5D43-A959-40CF8E85B8C9}" type="presParOf" srcId="{9E080FD7-66E7-5E49-B864-9A892F11F7A2}" destId="{45728FE6-CB4E-064D-9551-CB885093EF5D}" srcOrd="0" destOrd="0" presId="urn:microsoft.com/office/officeart/2008/layout/LinedList"/>
    <dgm:cxn modelId="{E1BAA379-E6EE-A84A-B4A4-CB4E3A003E40}" type="presParOf" srcId="{9E080FD7-66E7-5E49-B864-9A892F11F7A2}" destId="{B1094964-BF0C-BA40-B32E-E87FE1B8E88A}" srcOrd="1" destOrd="0" presId="urn:microsoft.com/office/officeart/2008/layout/LinedList"/>
    <dgm:cxn modelId="{A3041CE5-3A81-7C4A-AF1A-E659DB13FD14}" type="presParOf" srcId="{9F5CC5F2-7771-DF48-8076-0DC65F0DABFD}" destId="{206A988B-10F2-F044-BB1B-2DDC834288CD}" srcOrd="2" destOrd="0" presId="urn:microsoft.com/office/officeart/2008/layout/LinedList"/>
    <dgm:cxn modelId="{969E2BBF-AE0A-6D4E-81F2-E9273210C336}" type="presParOf" srcId="{9F5CC5F2-7771-DF48-8076-0DC65F0DABFD}" destId="{9C65F162-F598-2348-BB8C-D0901F294563}" srcOrd="3" destOrd="0" presId="urn:microsoft.com/office/officeart/2008/layout/LinedList"/>
    <dgm:cxn modelId="{0222919B-0C72-AD4B-A6F9-9BAE41DE70B8}" type="presParOf" srcId="{9C65F162-F598-2348-BB8C-D0901F294563}" destId="{ACCD2D40-161E-644D-AFA7-4C71AEA21AB8}" srcOrd="0" destOrd="0" presId="urn:microsoft.com/office/officeart/2008/layout/LinedList"/>
    <dgm:cxn modelId="{D3E06838-1849-0D44-89A1-4B952023711A}" type="presParOf" srcId="{9C65F162-F598-2348-BB8C-D0901F294563}" destId="{AC4ECB42-9A66-FD42-AACF-77326D0A68F9}" srcOrd="1" destOrd="0" presId="urn:microsoft.com/office/officeart/2008/layout/LinedList"/>
    <dgm:cxn modelId="{2D8168FC-429E-2D46-81B4-2DDD6EBC798F}" type="presParOf" srcId="{9F5CC5F2-7771-DF48-8076-0DC65F0DABFD}" destId="{062D17B6-23DB-3647-A4B2-B9E0F1F2CFF5}" srcOrd="4" destOrd="0" presId="urn:microsoft.com/office/officeart/2008/layout/LinedList"/>
    <dgm:cxn modelId="{03EAD220-5509-B54F-9F61-9586731F7EB4}" type="presParOf" srcId="{9F5CC5F2-7771-DF48-8076-0DC65F0DABFD}" destId="{0624D338-5B78-4C4A-8DCC-BA2DB3A33FD3}" srcOrd="5" destOrd="0" presId="urn:microsoft.com/office/officeart/2008/layout/LinedList"/>
    <dgm:cxn modelId="{8D0A4799-1A45-1048-9285-89EBA96E64DF}" type="presParOf" srcId="{0624D338-5B78-4C4A-8DCC-BA2DB3A33FD3}" destId="{4C4AA73A-3175-9448-A909-2E5E07B5896E}" srcOrd="0" destOrd="0" presId="urn:microsoft.com/office/officeart/2008/layout/LinedList"/>
    <dgm:cxn modelId="{A342E9B1-DA80-474D-B3AE-1CD4F4EC5D75}" type="presParOf" srcId="{0624D338-5B78-4C4A-8DCC-BA2DB3A33FD3}" destId="{D159FD1E-0072-8E43-84AD-C856F1A87F95}" srcOrd="1" destOrd="0" presId="urn:microsoft.com/office/officeart/2008/layout/LinedList"/>
    <dgm:cxn modelId="{F71ABD73-86CC-7A43-9315-28FA6EF1DC1D}" type="presParOf" srcId="{9F5CC5F2-7771-DF48-8076-0DC65F0DABFD}" destId="{7D308752-C95B-E04E-A881-AD6E5003A858}" srcOrd="6" destOrd="0" presId="urn:microsoft.com/office/officeart/2008/layout/LinedList"/>
    <dgm:cxn modelId="{5315ED7A-6800-CA49-BE14-D7A45CC55CF4}" type="presParOf" srcId="{9F5CC5F2-7771-DF48-8076-0DC65F0DABFD}" destId="{8F2D1356-93F4-C74A-8770-F914D330ED78}" srcOrd="7" destOrd="0" presId="urn:microsoft.com/office/officeart/2008/layout/LinedList"/>
    <dgm:cxn modelId="{BF96070A-B6AA-B340-9A6F-F4CDCC06A6A5}" type="presParOf" srcId="{8F2D1356-93F4-C74A-8770-F914D330ED78}" destId="{DE06ABA0-6C67-4247-B0B9-4796C6C5ECF9}" srcOrd="0" destOrd="0" presId="urn:microsoft.com/office/officeart/2008/layout/LinedList"/>
    <dgm:cxn modelId="{D6BFD7FD-9D66-514A-A496-4396A80527E3}" type="presParOf" srcId="{8F2D1356-93F4-C74A-8770-F914D330ED78}" destId="{6076E8E8-F4CA-2E4F-995D-FA20BE133C33}"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37A3599-3E6A-D749-AB6B-C50C3A98714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S"/>
        </a:p>
      </dgm:t>
    </dgm:pt>
    <dgm:pt modelId="{5F068972-8217-9E44-B46A-DC4CBCF95D55}">
      <dgm:prSet/>
      <dgm:spPr>
        <a:solidFill>
          <a:srgbClr val="152B48"/>
        </a:solidFill>
      </dgm:spPr>
      <dgm:t>
        <a:bodyPr/>
        <a:lstStyle/>
        <a:p>
          <a:r>
            <a:rPr lang="en-GB" b="1" dirty="0">
              <a:solidFill>
                <a:schemeClr val="bg1"/>
              </a:solidFill>
              <a:latin typeface="Montserrat" pitchFamily="2" charset="77"/>
            </a:rPr>
            <a:t>ADULTOS</a:t>
          </a:r>
          <a:endParaRPr lang="es-CO" b="1" dirty="0">
            <a:solidFill>
              <a:schemeClr val="bg1"/>
            </a:solidFill>
            <a:latin typeface="Montserrat" pitchFamily="2" charset="77"/>
          </a:endParaRPr>
        </a:p>
      </dgm:t>
    </dgm:pt>
    <dgm:pt modelId="{D81485E4-4F8E-CE45-9791-3F363705EC2E}" type="parTrans" cxnId="{1893AA28-6A02-CE4C-B41A-62B35D29F9FD}">
      <dgm:prSet/>
      <dgm:spPr/>
      <dgm:t>
        <a:bodyPr/>
        <a:lstStyle/>
        <a:p>
          <a:endParaRPr lang="es-ES">
            <a:latin typeface="Montserrat" pitchFamily="2" charset="77"/>
          </a:endParaRPr>
        </a:p>
      </dgm:t>
    </dgm:pt>
    <dgm:pt modelId="{FA6926E3-C7B1-0B4A-A262-A479195E502E}" type="sibTrans" cxnId="{1893AA28-6A02-CE4C-B41A-62B35D29F9FD}">
      <dgm:prSet/>
      <dgm:spPr/>
      <dgm:t>
        <a:bodyPr/>
        <a:lstStyle/>
        <a:p>
          <a:endParaRPr lang="es-ES">
            <a:latin typeface="Montserrat" pitchFamily="2" charset="77"/>
          </a:endParaRPr>
        </a:p>
      </dgm:t>
    </dgm:pt>
    <dgm:pt modelId="{12A98F30-146A-7746-96B7-9721B9D349F8}">
      <dgm:prSet/>
      <dgm:spPr/>
      <dgm:t>
        <a:bodyPr/>
        <a:lstStyle/>
        <a:p>
          <a:pPr algn="just"/>
          <a:r>
            <a:rPr lang="en-GB" dirty="0">
              <a:solidFill>
                <a:srgbClr val="152B48"/>
              </a:solidFill>
              <a:latin typeface="Montserrat" pitchFamily="2" charset="77"/>
            </a:rPr>
            <a:t>PA </a:t>
          </a:r>
          <a:r>
            <a:rPr lang="en-GB" dirty="0" err="1">
              <a:solidFill>
                <a:srgbClr val="152B48"/>
              </a:solidFill>
              <a:latin typeface="Montserrat" pitchFamily="2" charset="77"/>
            </a:rPr>
            <a:t>persistentemente</a:t>
          </a:r>
          <a:r>
            <a:rPr lang="en-GB" dirty="0">
              <a:solidFill>
                <a:srgbClr val="152B48"/>
              </a:solidFill>
              <a:latin typeface="Montserrat" pitchFamily="2" charset="77"/>
            </a:rPr>
            <a:t> </a:t>
          </a:r>
          <a:r>
            <a:rPr lang="en-GB" dirty="0" err="1">
              <a:solidFill>
                <a:srgbClr val="152B48"/>
              </a:solidFill>
              <a:latin typeface="Montserrat" pitchFamily="2" charset="77"/>
            </a:rPr>
            <a:t>elevada</a:t>
          </a:r>
          <a:r>
            <a:rPr lang="en-GB" dirty="0">
              <a:solidFill>
                <a:srgbClr val="152B48"/>
              </a:solidFill>
              <a:latin typeface="Montserrat" pitchFamily="2" charset="77"/>
            </a:rPr>
            <a:t> a </a:t>
          </a:r>
          <a:r>
            <a:rPr lang="en-GB" dirty="0" err="1">
              <a:solidFill>
                <a:srgbClr val="152B48"/>
              </a:solidFill>
              <a:latin typeface="Montserrat" pitchFamily="2" charset="77"/>
            </a:rPr>
            <a:t>pesar</a:t>
          </a:r>
          <a:r>
            <a:rPr lang="en-GB" dirty="0">
              <a:solidFill>
                <a:srgbClr val="152B48"/>
              </a:solidFill>
              <a:latin typeface="Montserrat" pitchFamily="2" charset="77"/>
            </a:rPr>
            <a:t> de </a:t>
          </a:r>
          <a:r>
            <a:rPr lang="en-GB" dirty="0" err="1">
              <a:solidFill>
                <a:srgbClr val="152B48"/>
              </a:solidFill>
              <a:latin typeface="Montserrat" pitchFamily="2" charset="77"/>
            </a:rPr>
            <a:t>uso</a:t>
          </a:r>
          <a:r>
            <a:rPr lang="en-GB" dirty="0">
              <a:solidFill>
                <a:srgbClr val="152B48"/>
              </a:solidFill>
              <a:latin typeface="Montserrat" pitchFamily="2" charset="77"/>
            </a:rPr>
            <a:t> de 3 </a:t>
          </a:r>
          <a:r>
            <a:rPr lang="en-GB" dirty="0" err="1">
              <a:solidFill>
                <a:srgbClr val="152B48"/>
              </a:solidFill>
              <a:latin typeface="Montserrat" pitchFamily="2" charset="77"/>
            </a:rPr>
            <a:t>agentes</a:t>
          </a:r>
          <a:r>
            <a:rPr lang="en-GB" dirty="0">
              <a:solidFill>
                <a:srgbClr val="152B48"/>
              </a:solidFill>
              <a:latin typeface="Montserrat" pitchFamily="2" charset="77"/>
            </a:rPr>
            <a:t> de </a:t>
          </a:r>
          <a:r>
            <a:rPr lang="en-GB" dirty="0" err="1">
              <a:solidFill>
                <a:srgbClr val="152B48"/>
              </a:solidFill>
              <a:latin typeface="Montserrat" pitchFamily="2" charset="77"/>
            </a:rPr>
            <a:t>diferente</a:t>
          </a:r>
          <a:r>
            <a:rPr lang="en-GB" dirty="0">
              <a:solidFill>
                <a:srgbClr val="152B48"/>
              </a:solidFill>
              <a:latin typeface="Montserrat" pitchFamily="2" charset="77"/>
            </a:rPr>
            <a:t> </a:t>
          </a:r>
          <a:r>
            <a:rPr lang="en-GB" dirty="0" err="1">
              <a:solidFill>
                <a:srgbClr val="152B48"/>
              </a:solidFill>
              <a:latin typeface="Montserrat" pitchFamily="2" charset="77"/>
            </a:rPr>
            <a:t>tipo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DF028686-1638-5649-AA57-626383A49875}" type="parTrans" cxnId="{425526F6-8B45-1D4E-AF87-AAFAF3B9FB19}">
      <dgm:prSet/>
      <dgm:spPr/>
      <dgm:t>
        <a:bodyPr/>
        <a:lstStyle/>
        <a:p>
          <a:endParaRPr lang="es-ES">
            <a:latin typeface="Montserrat" pitchFamily="2" charset="77"/>
          </a:endParaRPr>
        </a:p>
      </dgm:t>
    </dgm:pt>
    <dgm:pt modelId="{3584826D-D65C-144F-B051-A67B6C9D7686}" type="sibTrans" cxnId="{425526F6-8B45-1D4E-AF87-AAFAF3B9FB19}">
      <dgm:prSet/>
      <dgm:spPr/>
      <dgm:t>
        <a:bodyPr/>
        <a:lstStyle/>
        <a:p>
          <a:endParaRPr lang="es-ES">
            <a:latin typeface="Montserrat" pitchFamily="2" charset="77"/>
          </a:endParaRPr>
        </a:p>
      </dgm:t>
    </dgm:pt>
    <dgm:pt modelId="{63D4FD58-3A36-8545-9382-FE3340031D9F}">
      <dgm:prSet/>
      <dgm:spPr/>
      <dgm:t>
        <a:bodyPr/>
        <a:lstStyle/>
        <a:p>
          <a:pPr algn="just"/>
          <a:r>
            <a:rPr lang="en-GB" dirty="0" err="1">
              <a:solidFill>
                <a:srgbClr val="152B48"/>
              </a:solidFill>
              <a:latin typeface="Montserrat" pitchFamily="2" charset="77"/>
            </a:rPr>
            <a:t>Dosis</a:t>
          </a:r>
          <a:r>
            <a:rPr lang="en-GB" dirty="0">
              <a:solidFill>
                <a:srgbClr val="152B48"/>
              </a:solidFill>
              <a:latin typeface="Montserrat" pitchFamily="2" charset="77"/>
            </a:rPr>
            <a:t> </a:t>
          </a:r>
          <a:r>
            <a:rPr lang="en-GB" dirty="0" err="1">
              <a:solidFill>
                <a:srgbClr val="152B48"/>
              </a:solidFill>
              <a:latin typeface="Montserrat" pitchFamily="2" charset="77"/>
            </a:rPr>
            <a:t>máximas</a:t>
          </a:r>
          <a:r>
            <a:rPr lang="en-GB" dirty="0">
              <a:solidFill>
                <a:srgbClr val="152B48"/>
              </a:solidFill>
              <a:latin typeface="Montserrat" pitchFamily="2" charset="77"/>
            </a:rPr>
            <a:t> </a:t>
          </a:r>
          <a:r>
            <a:rPr lang="en-GB" dirty="0" err="1">
              <a:solidFill>
                <a:srgbClr val="152B48"/>
              </a:solidFill>
              <a:latin typeface="Montserrat" pitchFamily="2" charset="77"/>
            </a:rPr>
            <a:t>efectivas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A3CFA2B7-F6A6-FD45-B43D-C5C48CA34A88}" type="parTrans" cxnId="{A971CA2C-6736-D344-BA19-5929249A2DEE}">
      <dgm:prSet/>
      <dgm:spPr/>
      <dgm:t>
        <a:bodyPr/>
        <a:lstStyle/>
        <a:p>
          <a:endParaRPr lang="es-ES">
            <a:latin typeface="Montserrat" pitchFamily="2" charset="77"/>
          </a:endParaRPr>
        </a:p>
      </dgm:t>
    </dgm:pt>
    <dgm:pt modelId="{7ED0EB41-643C-934E-A6AB-C7E1CAF8C76B}" type="sibTrans" cxnId="{A971CA2C-6736-D344-BA19-5929249A2DEE}">
      <dgm:prSet/>
      <dgm:spPr/>
      <dgm:t>
        <a:bodyPr/>
        <a:lstStyle/>
        <a:p>
          <a:endParaRPr lang="es-ES">
            <a:latin typeface="Montserrat" pitchFamily="2" charset="77"/>
          </a:endParaRPr>
        </a:p>
      </dgm:t>
    </dgm:pt>
    <dgm:pt modelId="{D9F4B059-3BD8-AE4A-8C68-5D49B1EF96FE}">
      <dgm:prSet/>
      <dgm:spPr/>
      <dgm:t>
        <a:bodyPr/>
        <a:lstStyle/>
        <a:p>
          <a:pPr algn="just"/>
          <a:r>
            <a:rPr lang="en-GB" dirty="0">
              <a:solidFill>
                <a:srgbClr val="152B48"/>
              </a:solidFill>
              <a:latin typeface="Montserrat" pitchFamily="2" charset="77"/>
            </a:rPr>
            <a:t>Al </a:t>
          </a:r>
          <a:r>
            <a:rPr lang="en-GB" dirty="0" err="1">
              <a:solidFill>
                <a:srgbClr val="152B48"/>
              </a:solidFill>
              <a:latin typeface="Montserrat" pitchFamily="2" charset="77"/>
            </a:rPr>
            <a:t>menos</a:t>
          </a:r>
          <a:r>
            <a:rPr lang="en-GB" dirty="0">
              <a:solidFill>
                <a:srgbClr val="152B48"/>
              </a:solidFill>
              <a:latin typeface="Montserrat" pitchFamily="2" charset="77"/>
            </a:rPr>
            <a:t> 1 </a:t>
          </a:r>
          <a:r>
            <a:rPr lang="en-GB" dirty="0" err="1">
              <a:solidFill>
                <a:srgbClr val="152B48"/>
              </a:solidFill>
              <a:latin typeface="Montserrat" pitchFamily="2" charset="77"/>
            </a:rPr>
            <a:t>diurético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7128ED08-EAA8-9A40-A687-B90E0A7106BB}" type="parTrans" cxnId="{6834D9A0-608C-B141-AA34-FAC608C5EAC7}">
      <dgm:prSet/>
      <dgm:spPr/>
      <dgm:t>
        <a:bodyPr/>
        <a:lstStyle/>
        <a:p>
          <a:endParaRPr lang="es-ES">
            <a:latin typeface="Montserrat" pitchFamily="2" charset="77"/>
          </a:endParaRPr>
        </a:p>
      </dgm:t>
    </dgm:pt>
    <dgm:pt modelId="{4F8449E0-23BE-AA49-B005-C76F9B771044}" type="sibTrans" cxnId="{6834D9A0-608C-B141-AA34-FAC608C5EAC7}">
      <dgm:prSet/>
      <dgm:spPr/>
      <dgm:t>
        <a:bodyPr/>
        <a:lstStyle/>
        <a:p>
          <a:endParaRPr lang="es-ES">
            <a:latin typeface="Montserrat" pitchFamily="2" charset="77"/>
          </a:endParaRPr>
        </a:p>
      </dgm:t>
    </dgm:pt>
    <dgm:pt modelId="{05F47AE4-D0AA-4845-A531-421114F21030}">
      <dgm:prSet/>
      <dgm:spPr>
        <a:solidFill>
          <a:srgbClr val="152B48"/>
        </a:solidFill>
      </dgm:spPr>
      <dgm:t>
        <a:bodyPr/>
        <a:lstStyle/>
        <a:p>
          <a:r>
            <a:rPr lang="en-GB" b="1" dirty="0">
              <a:solidFill>
                <a:schemeClr val="bg1"/>
              </a:solidFill>
              <a:latin typeface="Montserrat" pitchFamily="2" charset="77"/>
            </a:rPr>
            <a:t>¿NIÑOS?</a:t>
          </a:r>
          <a:endParaRPr lang="es-CO" b="1" dirty="0">
            <a:solidFill>
              <a:schemeClr val="bg1"/>
            </a:solidFill>
            <a:latin typeface="Montserrat" pitchFamily="2" charset="77"/>
          </a:endParaRPr>
        </a:p>
      </dgm:t>
    </dgm:pt>
    <dgm:pt modelId="{CBB54A14-A2B0-D142-BFC2-645D7A0691D0}" type="parTrans" cxnId="{2BC3AB83-F6F0-C048-B676-FC8DB73686F0}">
      <dgm:prSet/>
      <dgm:spPr/>
      <dgm:t>
        <a:bodyPr/>
        <a:lstStyle/>
        <a:p>
          <a:endParaRPr lang="es-ES">
            <a:latin typeface="Montserrat" pitchFamily="2" charset="77"/>
          </a:endParaRPr>
        </a:p>
      </dgm:t>
    </dgm:pt>
    <dgm:pt modelId="{ED78B3F6-9D53-1A40-AFAC-9C0AD22FA8E8}" type="sibTrans" cxnId="{2BC3AB83-F6F0-C048-B676-FC8DB73686F0}">
      <dgm:prSet/>
      <dgm:spPr/>
      <dgm:t>
        <a:bodyPr/>
        <a:lstStyle/>
        <a:p>
          <a:endParaRPr lang="es-ES">
            <a:latin typeface="Montserrat" pitchFamily="2" charset="77"/>
          </a:endParaRPr>
        </a:p>
      </dgm:t>
    </dgm:pt>
    <dgm:pt modelId="{24975C7C-AD50-584B-80D9-013E3BDDB985}" type="pres">
      <dgm:prSet presAssocID="{337A3599-3E6A-D749-AB6B-C50C3A98714D}" presName="linear" presStyleCnt="0">
        <dgm:presLayoutVars>
          <dgm:animLvl val="lvl"/>
          <dgm:resizeHandles val="exact"/>
        </dgm:presLayoutVars>
      </dgm:prSet>
      <dgm:spPr/>
    </dgm:pt>
    <dgm:pt modelId="{6202C7F1-39CC-AD48-AD92-81E7EA7543AA}" type="pres">
      <dgm:prSet presAssocID="{5F068972-8217-9E44-B46A-DC4CBCF95D55}" presName="parentText" presStyleLbl="node1" presStyleIdx="0" presStyleCnt="2">
        <dgm:presLayoutVars>
          <dgm:chMax val="0"/>
          <dgm:bulletEnabled val="1"/>
        </dgm:presLayoutVars>
      </dgm:prSet>
      <dgm:spPr/>
    </dgm:pt>
    <dgm:pt modelId="{37430454-7293-A34C-A955-988C4524B1CE}" type="pres">
      <dgm:prSet presAssocID="{5F068972-8217-9E44-B46A-DC4CBCF95D55}" presName="childText" presStyleLbl="revTx" presStyleIdx="0" presStyleCnt="1">
        <dgm:presLayoutVars>
          <dgm:bulletEnabled val="1"/>
        </dgm:presLayoutVars>
      </dgm:prSet>
      <dgm:spPr/>
    </dgm:pt>
    <dgm:pt modelId="{94562160-FD94-DE41-9BE2-0542AFD10F16}" type="pres">
      <dgm:prSet presAssocID="{05F47AE4-D0AA-4845-A531-421114F21030}" presName="parentText" presStyleLbl="node1" presStyleIdx="1" presStyleCnt="2">
        <dgm:presLayoutVars>
          <dgm:chMax val="0"/>
          <dgm:bulletEnabled val="1"/>
        </dgm:presLayoutVars>
      </dgm:prSet>
      <dgm:spPr/>
    </dgm:pt>
  </dgm:ptLst>
  <dgm:cxnLst>
    <dgm:cxn modelId="{B3CDDD00-6EF9-8140-ABD0-E2B8AC165F28}" type="presOf" srcId="{337A3599-3E6A-D749-AB6B-C50C3A98714D}" destId="{24975C7C-AD50-584B-80D9-013E3BDDB985}" srcOrd="0" destOrd="0" presId="urn:microsoft.com/office/officeart/2005/8/layout/vList2"/>
    <dgm:cxn modelId="{9B9CB70C-EEFA-8A4C-A104-D0603AA046F2}" type="presOf" srcId="{5F068972-8217-9E44-B46A-DC4CBCF95D55}" destId="{6202C7F1-39CC-AD48-AD92-81E7EA7543AA}" srcOrd="0" destOrd="0" presId="urn:microsoft.com/office/officeart/2005/8/layout/vList2"/>
    <dgm:cxn modelId="{0FA61615-5247-C44E-BFFA-B4088CC4303C}" type="presOf" srcId="{05F47AE4-D0AA-4845-A531-421114F21030}" destId="{94562160-FD94-DE41-9BE2-0542AFD10F16}" srcOrd="0" destOrd="0" presId="urn:microsoft.com/office/officeart/2005/8/layout/vList2"/>
    <dgm:cxn modelId="{1893AA28-6A02-CE4C-B41A-62B35D29F9FD}" srcId="{337A3599-3E6A-D749-AB6B-C50C3A98714D}" destId="{5F068972-8217-9E44-B46A-DC4CBCF95D55}" srcOrd="0" destOrd="0" parTransId="{D81485E4-4F8E-CE45-9791-3F363705EC2E}" sibTransId="{FA6926E3-C7B1-0B4A-A262-A479195E502E}"/>
    <dgm:cxn modelId="{A971CA2C-6736-D344-BA19-5929249A2DEE}" srcId="{5F068972-8217-9E44-B46A-DC4CBCF95D55}" destId="{63D4FD58-3A36-8545-9382-FE3340031D9F}" srcOrd="1" destOrd="0" parTransId="{A3CFA2B7-F6A6-FD45-B43D-C5C48CA34A88}" sibTransId="{7ED0EB41-643C-934E-A6AB-C7E1CAF8C76B}"/>
    <dgm:cxn modelId="{2BC3AB83-F6F0-C048-B676-FC8DB73686F0}" srcId="{337A3599-3E6A-D749-AB6B-C50C3A98714D}" destId="{05F47AE4-D0AA-4845-A531-421114F21030}" srcOrd="1" destOrd="0" parTransId="{CBB54A14-A2B0-D142-BFC2-645D7A0691D0}" sibTransId="{ED78B3F6-9D53-1A40-AFAC-9C0AD22FA8E8}"/>
    <dgm:cxn modelId="{6834D9A0-608C-B141-AA34-FAC608C5EAC7}" srcId="{5F068972-8217-9E44-B46A-DC4CBCF95D55}" destId="{D9F4B059-3BD8-AE4A-8C68-5D49B1EF96FE}" srcOrd="2" destOrd="0" parTransId="{7128ED08-EAA8-9A40-A687-B90E0A7106BB}" sibTransId="{4F8449E0-23BE-AA49-B005-C76F9B771044}"/>
    <dgm:cxn modelId="{92F81FE1-F9AC-1448-A376-BB32C9FD8D18}" type="presOf" srcId="{63D4FD58-3A36-8545-9382-FE3340031D9F}" destId="{37430454-7293-A34C-A955-988C4524B1CE}" srcOrd="0" destOrd="1" presId="urn:microsoft.com/office/officeart/2005/8/layout/vList2"/>
    <dgm:cxn modelId="{247D1CE5-4B95-D64B-AC5D-AA4A4B366F89}" type="presOf" srcId="{D9F4B059-3BD8-AE4A-8C68-5D49B1EF96FE}" destId="{37430454-7293-A34C-A955-988C4524B1CE}" srcOrd="0" destOrd="2" presId="urn:microsoft.com/office/officeart/2005/8/layout/vList2"/>
    <dgm:cxn modelId="{791E06F2-8311-5F41-9EE7-83994C3EEF6E}" type="presOf" srcId="{12A98F30-146A-7746-96B7-9721B9D349F8}" destId="{37430454-7293-A34C-A955-988C4524B1CE}" srcOrd="0" destOrd="0" presId="urn:microsoft.com/office/officeart/2005/8/layout/vList2"/>
    <dgm:cxn modelId="{425526F6-8B45-1D4E-AF87-AAFAF3B9FB19}" srcId="{5F068972-8217-9E44-B46A-DC4CBCF95D55}" destId="{12A98F30-146A-7746-96B7-9721B9D349F8}" srcOrd="0" destOrd="0" parTransId="{DF028686-1638-5649-AA57-626383A49875}" sibTransId="{3584826D-D65C-144F-B051-A67B6C9D7686}"/>
    <dgm:cxn modelId="{3341ED2C-1112-DE40-87EC-D0BFDD4BE5E6}" type="presParOf" srcId="{24975C7C-AD50-584B-80D9-013E3BDDB985}" destId="{6202C7F1-39CC-AD48-AD92-81E7EA7543AA}" srcOrd="0" destOrd="0" presId="urn:microsoft.com/office/officeart/2005/8/layout/vList2"/>
    <dgm:cxn modelId="{690C32B4-910F-EB47-9C58-E9CC7155685E}" type="presParOf" srcId="{24975C7C-AD50-584B-80D9-013E3BDDB985}" destId="{37430454-7293-A34C-A955-988C4524B1CE}" srcOrd="1" destOrd="0" presId="urn:microsoft.com/office/officeart/2005/8/layout/vList2"/>
    <dgm:cxn modelId="{998E4FD3-BA4C-A740-AEFC-1CD5212B3443}" type="presParOf" srcId="{24975C7C-AD50-584B-80D9-013E3BDDB985}" destId="{94562160-FD94-DE41-9BE2-0542AFD10F1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F4BD522-9484-6744-99E8-C58B6A10D433}"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es-ES"/>
        </a:p>
      </dgm:t>
    </dgm:pt>
    <dgm:pt modelId="{D98EC7B4-FB00-7647-9E64-2CC63BAA6660}">
      <dgm:prSet/>
      <dgm:spPr>
        <a:solidFill>
          <a:srgbClr val="152B48"/>
        </a:solidFill>
      </dgm:spPr>
      <dgm:t>
        <a:bodyPr/>
        <a:lstStyle/>
        <a:p>
          <a:r>
            <a:rPr lang="en-GB" dirty="0" err="1">
              <a:solidFill>
                <a:schemeClr val="bg1"/>
              </a:solidFill>
              <a:latin typeface="Montserrat" pitchFamily="2" charset="77"/>
            </a:rPr>
            <a:t>Dislipidemia</a:t>
          </a:r>
          <a:r>
            <a:rPr lang="en-GB" dirty="0">
              <a:solidFill>
                <a:schemeClr val="bg1"/>
              </a:solidFill>
              <a:latin typeface="Montserrat" pitchFamily="2" charset="77"/>
            </a:rPr>
            <a:t>.</a:t>
          </a:r>
          <a:endParaRPr lang="es-CO" dirty="0">
            <a:solidFill>
              <a:schemeClr val="bg1"/>
            </a:solidFill>
            <a:latin typeface="Montserrat" pitchFamily="2" charset="77"/>
          </a:endParaRPr>
        </a:p>
      </dgm:t>
    </dgm:pt>
    <dgm:pt modelId="{2DB62BBC-90A8-D643-BFF3-9CBBC1C8B2E3}" type="parTrans" cxnId="{630B0401-12EC-6C48-8507-8F4CD2A12D00}">
      <dgm:prSet/>
      <dgm:spPr/>
      <dgm:t>
        <a:bodyPr/>
        <a:lstStyle/>
        <a:p>
          <a:endParaRPr lang="es-ES"/>
        </a:p>
      </dgm:t>
    </dgm:pt>
    <dgm:pt modelId="{A3547AB0-CDA1-3244-9708-C3CD2936631E}" type="sibTrans" cxnId="{630B0401-12EC-6C48-8507-8F4CD2A12D00}">
      <dgm:prSet/>
      <dgm:spPr/>
      <dgm:t>
        <a:bodyPr/>
        <a:lstStyle/>
        <a:p>
          <a:endParaRPr lang="es-ES"/>
        </a:p>
      </dgm:t>
    </dgm:pt>
    <dgm:pt modelId="{3B6F880A-3EE3-114E-BFCB-7C59F5483267}">
      <dgm:prSet/>
      <dgm:spPr>
        <a:solidFill>
          <a:srgbClr val="152B48"/>
        </a:solidFill>
      </dgm:spPr>
      <dgm:t>
        <a:bodyPr/>
        <a:lstStyle/>
        <a:p>
          <a:r>
            <a:rPr lang="en-GB" dirty="0">
              <a:solidFill>
                <a:schemeClr val="bg1"/>
              </a:solidFill>
              <a:latin typeface="Montserrat" pitchFamily="2" charset="77"/>
            </a:rPr>
            <a:t>SAOS.</a:t>
          </a:r>
          <a:endParaRPr lang="es-CO" dirty="0">
            <a:solidFill>
              <a:schemeClr val="bg1"/>
            </a:solidFill>
            <a:latin typeface="Montserrat" pitchFamily="2" charset="77"/>
          </a:endParaRPr>
        </a:p>
      </dgm:t>
    </dgm:pt>
    <dgm:pt modelId="{E06803B0-0029-D04A-9474-3C3528BC3990}" type="parTrans" cxnId="{CE4D4FA3-CEFC-2742-BD5E-E7F0C9FD42C8}">
      <dgm:prSet/>
      <dgm:spPr/>
      <dgm:t>
        <a:bodyPr/>
        <a:lstStyle/>
        <a:p>
          <a:endParaRPr lang="es-ES"/>
        </a:p>
      </dgm:t>
    </dgm:pt>
    <dgm:pt modelId="{E5841D7F-39C8-6A4A-B688-B432740D93A3}" type="sibTrans" cxnId="{CE4D4FA3-CEFC-2742-BD5E-E7F0C9FD42C8}">
      <dgm:prSet/>
      <dgm:spPr/>
      <dgm:t>
        <a:bodyPr/>
        <a:lstStyle/>
        <a:p>
          <a:endParaRPr lang="es-ES"/>
        </a:p>
      </dgm:t>
    </dgm:pt>
    <dgm:pt modelId="{CD30EAF7-68C3-2247-A896-A7BC9B22FF57}">
      <dgm:prSet/>
      <dgm:spPr>
        <a:solidFill>
          <a:srgbClr val="152B48"/>
        </a:solidFill>
      </dgm:spPr>
      <dgm:t>
        <a:bodyPr/>
        <a:lstStyle/>
        <a:p>
          <a:r>
            <a:rPr lang="en-GB" dirty="0" err="1">
              <a:solidFill>
                <a:schemeClr val="bg1"/>
              </a:solidFill>
              <a:latin typeface="Montserrat" pitchFamily="2" charset="77"/>
            </a:rPr>
            <a:t>Alteración</a:t>
          </a:r>
          <a:r>
            <a:rPr lang="en-GB" dirty="0">
              <a:solidFill>
                <a:schemeClr val="bg1"/>
              </a:solidFill>
              <a:latin typeface="Montserrat" pitchFamily="2" charset="77"/>
            </a:rPr>
            <a:t> </a:t>
          </a:r>
          <a:r>
            <a:rPr lang="en-GB" dirty="0" err="1">
              <a:solidFill>
                <a:schemeClr val="bg1"/>
              </a:solidFill>
              <a:latin typeface="Montserrat" pitchFamily="2" charset="77"/>
            </a:rPr>
            <a:t>cognitiva</a:t>
          </a:r>
          <a:r>
            <a:rPr lang="en-GB" dirty="0">
              <a:solidFill>
                <a:schemeClr val="bg1"/>
              </a:solidFill>
              <a:latin typeface="Montserrat" pitchFamily="2" charset="77"/>
            </a:rPr>
            <a:t>.</a:t>
          </a:r>
          <a:endParaRPr lang="es-CO" dirty="0">
            <a:solidFill>
              <a:schemeClr val="bg1"/>
            </a:solidFill>
            <a:latin typeface="Montserrat" pitchFamily="2" charset="77"/>
          </a:endParaRPr>
        </a:p>
      </dgm:t>
    </dgm:pt>
    <dgm:pt modelId="{40811B66-E2B4-F548-8425-58A1DCC94323}" type="parTrans" cxnId="{4C2A67B8-9A3B-DF45-8FEE-B70B960DAA38}">
      <dgm:prSet/>
      <dgm:spPr/>
      <dgm:t>
        <a:bodyPr/>
        <a:lstStyle/>
        <a:p>
          <a:endParaRPr lang="es-ES"/>
        </a:p>
      </dgm:t>
    </dgm:pt>
    <dgm:pt modelId="{A8848D16-5B48-474C-95F0-C12A5555F002}" type="sibTrans" cxnId="{4C2A67B8-9A3B-DF45-8FEE-B70B960DAA38}">
      <dgm:prSet/>
      <dgm:spPr/>
      <dgm:t>
        <a:bodyPr/>
        <a:lstStyle/>
        <a:p>
          <a:endParaRPr lang="es-ES"/>
        </a:p>
      </dgm:t>
    </dgm:pt>
    <dgm:pt modelId="{15E2AE1A-CF02-DB42-B9DC-DDBB6A9AF0CB}" type="pres">
      <dgm:prSet presAssocID="{0F4BD522-9484-6744-99E8-C58B6A10D433}" presName="Name0" presStyleCnt="0">
        <dgm:presLayoutVars>
          <dgm:chPref val="3"/>
          <dgm:dir/>
          <dgm:animLvl val="lvl"/>
          <dgm:resizeHandles/>
        </dgm:presLayoutVars>
      </dgm:prSet>
      <dgm:spPr/>
    </dgm:pt>
    <dgm:pt modelId="{B7067399-F5C4-C444-A73C-B672A18BB37C}" type="pres">
      <dgm:prSet presAssocID="{D98EC7B4-FB00-7647-9E64-2CC63BAA6660}" presName="horFlow" presStyleCnt="0"/>
      <dgm:spPr/>
    </dgm:pt>
    <dgm:pt modelId="{4059FDED-0ABE-464B-9E06-184F7AFE3704}" type="pres">
      <dgm:prSet presAssocID="{D98EC7B4-FB00-7647-9E64-2CC63BAA6660}" presName="bigChev" presStyleLbl="node1" presStyleIdx="0" presStyleCnt="3" custLinFactNeighborY="-23529"/>
      <dgm:spPr/>
    </dgm:pt>
    <dgm:pt modelId="{963168AC-E73A-6E42-9BF3-0FDCE2E86C7C}" type="pres">
      <dgm:prSet presAssocID="{D98EC7B4-FB00-7647-9E64-2CC63BAA6660}" presName="vSp" presStyleCnt="0"/>
      <dgm:spPr/>
    </dgm:pt>
    <dgm:pt modelId="{69881656-544D-6D47-B132-1D27169BCCD8}" type="pres">
      <dgm:prSet presAssocID="{3B6F880A-3EE3-114E-BFCB-7C59F5483267}" presName="horFlow" presStyleCnt="0"/>
      <dgm:spPr/>
    </dgm:pt>
    <dgm:pt modelId="{795C36D0-CE90-EE47-B27F-9D90C678214F}" type="pres">
      <dgm:prSet presAssocID="{3B6F880A-3EE3-114E-BFCB-7C59F5483267}" presName="bigChev" presStyleLbl="node1" presStyleIdx="1" presStyleCnt="3"/>
      <dgm:spPr/>
    </dgm:pt>
    <dgm:pt modelId="{B5BA5B79-F5C8-7C4A-833F-F74BDBD57659}" type="pres">
      <dgm:prSet presAssocID="{3B6F880A-3EE3-114E-BFCB-7C59F5483267}" presName="vSp" presStyleCnt="0"/>
      <dgm:spPr/>
    </dgm:pt>
    <dgm:pt modelId="{32A756F9-9029-7F40-8EDB-2E45CAC5A12C}" type="pres">
      <dgm:prSet presAssocID="{CD30EAF7-68C3-2247-A896-A7BC9B22FF57}" presName="horFlow" presStyleCnt="0"/>
      <dgm:spPr/>
    </dgm:pt>
    <dgm:pt modelId="{D5B6DE52-6199-D249-B362-68BC80F93625}" type="pres">
      <dgm:prSet presAssocID="{CD30EAF7-68C3-2247-A896-A7BC9B22FF57}" presName="bigChev" presStyleLbl="node1" presStyleIdx="2" presStyleCnt="3"/>
      <dgm:spPr/>
    </dgm:pt>
  </dgm:ptLst>
  <dgm:cxnLst>
    <dgm:cxn modelId="{630B0401-12EC-6C48-8507-8F4CD2A12D00}" srcId="{0F4BD522-9484-6744-99E8-C58B6A10D433}" destId="{D98EC7B4-FB00-7647-9E64-2CC63BAA6660}" srcOrd="0" destOrd="0" parTransId="{2DB62BBC-90A8-D643-BFF3-9CBBC1C8B2E3}" sibTransId="{A3547AB0-CDA1-3244-9708-C3CD2936631E}"/>
    <dgm:cxn modelId="{C499DD22-02EB-C642-AAAB-45309C36C3B6}" type="presOf" srcId="{0F4BD522-9484-6744-99E8-C58B6A10D433}" destId="{15E2AE1A-CF02-DB42-B9DC-DDBB6A9AF0CB}" srcOrd="0" destOrd="0" presId="urn:microsoft.com/office/officeart/2005/8/layout/lProcess3"/>
    <dgm:cxn modelId="{68777C4D-865F-B44A-B2BE-F4372AF3B2EE}" type="presOf" srcId="{3B6F880A-3EE3-114E-BFCB-7C59F5483267}" destId="{795C36D0-CE90-EE47-B27F-9D90C678214F}" srcOrd="0" destOrd="0" presId="urn:microsoft.com/office/officeart/2005/8/layout/lProcess3"/>
    <dgm:cxn modelId="{8D0C157D-BFDA-D745-9340-276B4DCA5C89}" type="presOf" srcId="{D98EC7B4-FB00-7647-9E64-2CC63BAA6660}" destId="{4059FDED-0ABE-464B-9E06-184F7AFE3704}" srcOrd="0" destOrd="0" presId="urn:microsoft.com/office/officeart/2005/8/layout/lProcess3"/>
    <dgm:cxn modelId="{15DC9D8E-9145-0F4B-96FF-28366123B698}" type="presOf" srcId="{CD30EAF7-68C3-2247-A896-A7BC9B22FF57}" destId="{D5B6DE52-6199-D249-B362-68BC80F93625}" srcOrd="0" destOrd="0" presId="urn:microsoft.com/office/officeart/2005/8/layout/lProcess3"/>
    <dgm:cxn modelId="{CE4D4FA3-CEFC-2742-BD5E-E7F0C9FD42C8}" srcId="{0F4BD522-9484-6744-99E8-C58B6A10D433}" destId="{3B6F880A-3EE3-114E-BFCB-7C59F5483267}" srcOrd="1" destOrd="0" parTransId="{E06803B0-0029-D04A-9474-3C3528BC3990}" sibTransId="{E5841D7F-39C8-6A4A-B688-B432740D93A3}"/>
    <dgm:cxn modelId="{4C2A67B8-9A3B-DF45-8FEE-B70B960DAA38}" srcId="{0F4BD522-9484-6744-99E8-C58B6A10D433}" destId="{CD30EAF7-68C3-2247-A896-A7BC9B22FF57}" srcOrd="2" destOrd="0" parTransId="{40811B66-E2B4-F548-8425-58A1DCC94323}" sibTransId="{A8848D16-5B48-474C-95F0-C12A5555F002}"/>
    <dgm:cxn modelId="{D8EAC3D8-BDB6-F845-B863-A0E3816F9C82}" type="presParOf" srcId="{15E2AE1A-CF02-DB42-B9DC-DDBB6A9AF0CB}" destId="{B7067399-F5C4-C444-A73C-B672A18BB37C}" srcOrd="0" destOrd="0" presId="urn:microsoft.com/office/officeart/2005/8/layout/lProcess3"/>
    <dgm:cxn modelId="{E65E8D65-FFC8-1446-93BF-3FF55F7271DD}" type="presParOf" srcId="{B7067399-F5C4-C444-A73C-B672A18BB37C}" destId="{4059FDED-0ABE-464B-9E06-184F7AFE3704}" srcOrd="0" destOrd="0" presId="urn:microsoft.com/office/officeart/2005/8/layout/lProcess3"/>
    <dgm:cxn modelId="{801BCC49-BEC7-3342-AC3B-0A25733F9B04}" type="presParOf" srcId="{15E2AE1A-CF02-DB42-B9DC-DDBB6A9AF0CB}" destId="{963168AC-E73A-6E42-9BF3-0FDCE2E86C7C}" srcOrd="1" destOrd="0" presId="urn:microsoft.com/office/officeart/2005/8/layout/lProcess3"/>
    <dgm:cxn modelId="{3B51187C-5A78-2048-8324-1233DCF90C4A}" type="presParOf" srcId="{15E2AE1A-CF02-DB42-B9DC-DDBB6A9AF0CB}" destId="{69881656-544D-6D47-B132-1D27169BCCD8}" srcOrd="2" destOrd="0" presId="urn:microsoft.com/office/officeart/2005/8/layout/lProcess3"/>
    <dgm:cxn modelId="{C86ED1CF-4476-754C-A752-BC4E44C9047E}" type="presParOf" srcId="{69881656-544D-6D47-B132-1D27169BCCD8}" destId="{795C36D0-CE90-EE47-B27F-9D90C678214F}" srcOrd="0" destOrd="0" presId="urn:microsoft.com/office/officeart/2005/8/layout/lProcess3"/>
    <dgm:cxn modelId="{482ACFA1-910E-224B-A559-6229174AD7A9}" type="presParOf" srcId="{15E2AE1A-CF02-DB42-B9DC-DDBB6A9AF0CB}" destId="{B5BA5B79-F5C8-7C4A-833F-F74BDBD57659}" srcOrd="3" destOrd="0" presId="urn:microsoft.com/office/officeart/2005/8/layout/lProcess3"/>
    <dgm:cxn modelId="{C42B1404-9B81-D54D-A357-ADB75746114E}" type="presParOf" srcId="{15E2AE1A-CF02-DB42-B9DC-DDBB6A9AF0CB}" destId="{32A756F9-9029-7F40-8EDB-2E45CAC5A12C}" srcOrd="4" destOrd="0" presId="urn:microsoft.com/office/officeart/2005/8/layout/lProcess3"/>
    <dgm:cxn modelId="{2CF17091-C528-5445-80FF-38D7BC007F77}" type="presParOf" srcId="{32A756F9-9029-7F40-8EDB-2E45CAC5A12C}" destId="{D5B6DE52-6199-D249-B362-68BC80F93625}" srcOrd="0" destOrd="0" presId="urn:microsoft.com/office/officeart/2005/8/layout/l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05F1F6-D942-3F44-847C-FC2A904AD62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7FE7ADD8-CDFC-2C44-B295-D0C37D19512D}">
      <dgm:prSet/>
      <dgm:spPr/>
      <dgm:t>
        <a:bodyPr/>
        <a:lstStyle/>
        <a:p>
          <a:pPr>
            <a:lnSpc>
              <a:spcPct val="100000"/>
            </a:lnSpc>
          </a:pPr>
          <a:r>
            <a:rPr lang="en-GB" dirty="0">
              <a:solidFill>
                <a:srgbClr val="152B48"/>
              </a:solidFill>
              <a:latin typeface="Montserrat" pitchFamily="2" charset="77"/>
            </a:rPr>
            <a:t>HTA </a:t>
          </a:r>
          <a:r>
            <a:rPr lang="en-GB" dirty="0" err="1">
              <a:solidFill>
                <a:srgbClr val="152B48"/>
              </a:solidFill>
              <a:latin typeface="Montserrat" pitchFamily="2" charset="77"/>
            </a:rPr>
            <a:t>confirmada</a:t>
          </a:r>
          <a:r>
            <a:rPr lang="en-GB" dirty="0">
              <a:solidFill>
                <a:srgbClr val="152B48"/>
              </a:solidFill>
              <a:latin typeface="Montserrat" pitchFamily="2" charset="77"/>
            </a:rPr>
            <a:t> </a:t>
          </a:r>
          <a:r>
            <a:rPr lang="en-GB" dirty="0" err="1">
              <a:solidFill>
                <a:srgbClr val="152B48"/>
              </a:solidFill>
              <a:latin typeface="Montserrat" pitchFamily="2" charset="77"/>
            </a:rPr>
            <a:t>disminuye</a:t>
          </a:r>
          <a:r>
            <a:rPr lang="en-GB" dirty="0">
              <a:solidFill>
                <a:srgbClr val="152B48"/>
              </a:solidFill>
              <a:latin typeface="Montserrat" pitchFamily="2" charset="77"/>
            </a:rPr>
            <a:t> por la </a:t>
          </a:r>
          <a:r>
            <a:rPr lang="en-GB" dirty="0" err="1">
              <a:solidFill>
                <a:srgbClr val="152B48"/>
              </a:solidFill>
              <a:latin typeface="Montserrat" pitchFamily="2" charset="77"/>
            </a:rPr>
            <a:t>variabilidad</a:t>
          </a:r>
          <a:r>
            <a:rPr lang="en-GB" dirty="0">
              <a:solidFill>
                <a:srgbClr val="152B48"/>
              </a:solidFill>
              <a:latin typeface="Montserrat" pitchFamily="2" charset="77"/>
            </a:rPr>
            <a:t> </a:t>
          </a:r>
          <a:r>
            <a:rPr lang="en-GB" dirty="0" err="1">
              <a:solidFill>
                <a:srgbClr val="152B48"/>
              </a:solidFill>
              <a:latin typeface="Montserrat" pitchFamily="2" charset="77"/>
            </a:rPr>
            <a:t>inherente</a:t>
          </a:r>
          <a:r>
            <a:rPr lang="en-GB" dirty="0">
              <a:solidFill>
                <a:srgbClr val="152B48"/>
              </a:solidFill>
              <a:latin typeface="Montserrat" pitchFamily="2" charset="77"/>
            </a:rPr>
            <a:t> de la PA y el </a:t>
          </a:r>
          <a:r>
            <a:rPr lang="en-GB" dirty="0" err="1">
              <a:solidFill>
                <a:srgbClr val="152B48"/>
              </a:solidFill>
              <a:latin typeface="Montserrat" pitchFamily="2" charset="77"/>
            </a:rPr>
            <a:t>efecto</a:t>
          </a:r>
          <a:r>
            <a:rPr lang="en-GB" dirty="0">
              <a:solidFill>
                <a:srgbClr val="152B48"/>
              </a:solidFill>
              <a:latin typeface="Montserrat" pitchFamily="2" charset="77"/>
            </a:rPr>
            <a:t> de </a:t>
          </a:r>
          <a:r>
            <a:rPr lang="en-GB" dirty="0" err="1">
              <a:solidFill>
                <a:srgbClr val="152B48"/>
              </a:solidFill>
              <a:latin typeface="Montserrat" pitchFamily="2" charset="77"/>
            </a:rPr>
            <a:t>acomodación</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59D01D8A-A0CB-9A4B-826D-297CBB44D3BC}" type="parTrans" cxnId="{63E18CDF-BB25-4745-95AF-A891AD65FC96}">
      <dgm:prSet/>
      <dgm:spPr/>
      <dgm:t>
        <a:bodyPr/>
        <a:lstStyle/>
        <a:p>
          <a:pPr>
            <a:lnSpc>
              <a:spcPct val="100000"/>
            </a:lnSpc>
          </a:pPr>
          <a:endParaRPr lang="es-ES">
            <a:solidFill>
              <a:srgbClr val="152B48"/>
            </a:solidFill>
            <a:latin typeface="Montserrat" pitchFamily="2" charset="77"/>
          </a:endParaRPr>
        </a:p>
      </dgm:t>
    </dgm:pt>
    <dgm:pt modelId="{A9FA6BA8-0C10-B64E-86CA-2393B0A9058C}" type="sibTrans" cxnId="{63E18CDF-BB25-4745-95AF-A891AD65FC96}">
      <dgm:prSet/>
      <dgm:spPr/>
      <dgm:t>
        <a:bodyPr/>
        <a:lstStyle/>
        <a:p>
          <a:pPr>
            <a:lnSpc>
              <a:spcPct val="100000"/>
            </a:lnSpc>
          </a:pPr>
          <a:endParaRPr lang="es-ES">
            <a:solidFill>
              <a:srgbClr val="152B48"/>
            </a:solidFill>
            <a:latin typeface="Montserrat" pitchFamily="2" charset="77"/>
          </a:endParaRPr>
        </a:p>
      </dgm:t>
    </dgm:pt>
    <dgm:pt modelId="{6D5176A0-E956-1B4C-A64C-CD3DD9C76AE5}">
      <dgm:prSet/>
      <dgm:spPr/>
      <dgm:t>
        <a:bodyPr/>
        <a:lstStyle/>
        <a:p>
          <a:pPr>
            <a:lnSpc>
              <a:spcPct val="100000"/>
            </a:lnSpc>
          </a:pPr>
          <a:r>
            <a:rPr lang="en-GB" dirty="0" err="1">
              <a:solidFill>
                <a:srgbClr val="152B48"/>
              </a:solidFill>
              <a:latin typeface="Montserrat" pitchFamily="2" charset="77"/>
            </a:rPr>
            <a:t>Verdadera</a:t>
          </a:r>
          <a:r>
            <a:rPr lang="en-GB" dirty="0">
              <a:solidFill>
                <a:srgbClr val="152B48"/>
              </a:solidFill>
              <a:latin typeface="Montserrat" pitchFamily="2" charset="77"/>
            </a:rPr>
            <a:t> 3-5%.</a:t>
          </a:r>
          <a:endParaRPr lang="es-CO" dirty="0">
            <a:solidFill>
              <a:srgbClr val="152B48"/>
            </a:solidFill>
            <a:latin typeface="Montserrat" pitchFamily="2" charset="77"/>
          </a:endParaRPr>
        </a:p>
      </dgm:t>
    </dgm:pt>
    <dgm:pt modelId="{3057F97D-DD22-6549-B4CE-139900F13A67}" type="parTrans" cxnId="{ADC4D652-3093-BC40-857A-7FE3DCD37B15}">
      <dgm:prSet/>
      <dgm:spPr/>
      <dgm:t>
        <a:bodyPr/>
        <a:lstStyle/>
        <a:p>
          <a:pPr>
            <a:lnSpc>
              <a:spcPct val="100000"/>
            </a:lnSpc>
          </a:pPr>
          <a:endParaRPr lang="es-ES">
            <a:solidFill>
              <a:srgbClr val="152B48"/>
            </a:solidFill>
            <a:latin typeface="Montserrat" pitchFamily="2" charset="77"/>
          </a:endParaRPr>
        </a:p>
      </dgm:t>
    </dgm:pt>
    <dgm:pt modelId="{3D8C1C96-A95D-3D4C-A943-66DBFCDA2450}" type="sibTrans" cxnId="{ADC4D652-3093-BC40-857A-7FE3DCD37B15}">
      <dgm:prSet/>
      <dgm:spPr/>
      <dgm:t>
        <a:bodyPr/>
        <a:lstStyle/>
        <a:p>
          <a:pPr>
            <a:lnSpc>
              <a:spcPct val="100000"/>
            </a:lnSpc>
          </a:pPr>
          <a:endParaRPr lang="es-ES">
            <a:solidFill>
              <a:srgbClr val="152B48"/>
            </a:solidFill>
            <a:latin typeface="Montserrat" pitchFamily="2" charset="77"/>
          </a:endParaRPr>
        </a:p>
      </dgm:t>
    </dgm:pt>
    <dgm:pt modelId="{418AD6A5-AA4D-9640-B97A-DA9F38FD782D}">
      <dgm:prSet/>
      <dgm:spPr/>
      <dgm:t>
        <a:bodyPr/>
        <a:lstStyle/>
        <a:p>
          <a:pPr>
            <a:lnSpc>
              <a:spcPct val="100000"/>
            </a:lnSpc>
          </a:pPr>
          <a:r>
            <a:rPr lang="en-GB" dirty="0">
              <a:solidFill>
                <a:srgbClr val="152B48"/>
              </a:solidFill>
              <a:latin typeface="Montserrat" pitchFamily="2" charset="77"/>
            </a:rPr>
            <a:t>PA </a:t>
          </a:r>
          <a:r>
            <a:rPr lang="en-GB" dirty="0" err="1">
              <a:solidFill>
                <a:srgbClr val="152B48"/>
              </a:solidFill>
              <a:latin typeface="Montserrat" pitchFamily="2" charset="77"/>
            </a:rPr>
            <a:t>persistentemente</a:t>
          </a:r>
          <a:r>
            <a:rPr lang="en-GB" dirty="0">
              <a:solidFill>
                <a:srgbClr val="152B48"/>
              </a:solidFill>
              <a:latin typeface="Montserrat" pitchFamily="2" charset="77"/>
            </a:rPr>
            <a:t> </a:t>
          </a:r>
          <a:r>
            <a:rPr lang="en-GB" dirty="0" err="1">
              <a:solidFill>
                <a:srgbClr val="152B48"/>
              </a:solidFill>
              <a:latin typeface="Montserrat" pitchFamily="2" charset="77"/>
            </a:rPr>
            <a:t>elevada</a:t>
          </a:r>
          <a:r>
            <a:rPr lang="en-GB" dirty="0">
              <a:solidFill>
                <a:srgbClr val="152B48"/>
              </a:solidFill>
              <a:latin typeface="Montserrat" pitchFamily="2" charset="77"/>
            </a:rPr>
            <a:t> (antes </a:t>
          </a:r>
          <a:r>
            <a:rPr lang="en-GB" dirty="0" err="1">
              <a:solidFill>
                <a:srgbClr val="152B48"/>
              </a:solidFill>
              <a:latin typeface="Montserrat" pitchFamily="2" charset="77"/>
            </a:rPr>
            <a:t>prehipertensión</a:t>
          </a:r>
          <a:r>
            <a:rPr lang="en-GB" dirty="0">
              <a:solidFill>
                <a:srgbClr val="152B48"/>
              </a:solidFill>
              <a:latin typeface="Montserrat" pitchFamily="2" charset="77"/>
            </a:rPr>
            <a:t>) 2.5% al 3-5%.</a:t>
          </a:r>
          <a:endParaRPr lang="es-CO" dirty="0">
            <a:solidFill>
              <a:srgbClr val="152B48"/>
            </a:solidFill>
            <a:latin typeface="Montserrat" pitchFamily="2" charset="77"/>
          </a:endParaRPr>
        </a:p>
      </dgm:t>
    </dgm:pt>
    <dgm:pt modelId="{24BB8686-D9C8-0C40-8C4F-38A671D8C4E5}" type="parTrans" cxnId="{2C9CE9DB-49E8-DC41-9EB1-334F13F6F2A0}">
      <dgm:prSet/>
      <dgm:spPr/>
      <dgm:t>
        <a:bodyPr/>
        <a:lstStyle/>
        <a:p>
          <a:pPr>
            <a:lnSpc>
              <a:spcPct val="100000"/>
            </a:lnSpc>
          </a:pPr>
          <a:endParaRPr lang="es-ES">
            <a:solidFill>
              <a:srgbClr val="152B48"/>
            </a:solidFill>
            <a:latin typeface="Montserrat" pitchFamily="2" charset="77"/>
          </a:endParaRPr>
        </a:p>
      </dgm:t>
    </dgm:pt>
    <dgm:pt modelId="{2086C497-BFAD-4E4D-B28C-B19E4F48BB8E}" type="sibTrans" cxnId="{2C9CE9DB-49E8-DC41-9EB1-334F13F6F2A0}">
      <dgm:prSet/>
      <dgm:spPr/>
      <dgm:t>
        <a:bodyPr/>
        <a:lstStyle/>
        <a:p>
          <a:pPr>
            <a:lnSpc>
              <a:spcPct val="100000"/>
            </a:lnSpc>
          </a:pPr>
          <a:endParaRPr lang="es-ES">
            <a:solidFill>
              <a:srgbClr val="152B48"/>
            </a:solidFill>
            <a:latin typeface="Montserrat" pitchFamily="2" charset="77"/>
          </a:endParaRPr>
        </a:p>
      </dgm:t>
    </dgm:pt>
    <dgm:pt modelId="{BAA0377B-83BC-7B49-AA01-8A004E155E29}">
      <dgm:prSet/>
      <dgm:spPr/>
      <dgm:t>
        <a:bodyPr/>
        <a:lstStyle/>
        <a:p>
          <a:pPr>
            <a:lnSpc>
              <a:spcPct val="100000"/>
            </a:lnSpc>
          </a:pPr>
          <a:r>
            <a:rPr lang="en-GB" dirty="0" err="1">
              <a:solidFill>
                <a:srgbClr val="152B48"/>
              </a:solidFill>
              <a:latin typeface="Montserrat" pitchFamily="2" charset="77"/>
            </a:rPr>
            <a:t>Niños</a:t>
          </a:r>
          <a:r>
            <a:rPr lang="en-GB" dirty="0">
              <a:solidFill>
                <a:srgbClr val="152B48"/>
              </a:solidFill>
              <a:latin typeface="Montserrat" pitchFamily="2" charset="77"/>
            </a:rPr>
            <a:t> con </a:t>
          </a:r>
          <a:r>
            <a:rPr lang="en-GB" dirty="0" err="1">
              <a:solidFill>
                <a:srgbClr val="152B48"/>
              </a:solidFill>
              <a:latin typeface="Montserrat" pitchFamily="2" charset="77"/>
            </a:rPr>
            <a:t>sobrepeso</a:t>
          </a:r>
          <a:r>
            <a:rPr lang="en-GB" dirty="0">
              <a:solidFill>
                <a:srgbClr val="152B48"/>
              </a:solidFill>
              <a:latin typeface="Montserrat" pitchFamily="2" charset="77"/>
            </a:rPr>
            <a:t> y </a:t>
          </a:r>
          <a:r>
            <a:rPr lang="en-GB" dirty="0" err="1">
              <a:solidFill>
                <a:srgbClr val="152B48"/>
              </a:solidFill>
              <a:latin typeface="Montserrat" pitchFamily="2" charset="77"/>
            </a:rPr>
            <a:t>obesidad</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047DEF82-BA88-D045-AE38-BD7D8654DA0E}" type="parTrans" cxnId="{192F1DF2-B7CA-D84F-A935-62E27212194D}">
      <dgm:prSet/>
      <dgm:spPr/>
      <dgm:t>
        <a:bodyPr/>
        <a:lstStyle/>
        <a:p>
          <a:pPr>
            <a:lnSpc>
              <a:spcPct val="100000"/>
            </a:lnSpc>
          </a:pPr>
          <a:endParaRPr lang="es-ES">
            <a:solidFill>
              <a:srgbClr val="152B48"/>
            </a:solidFill>
            <a:latin typeface="Montserrat" pitchFamily="2" charset="77"/>
          </a:endParaRPr>
        </a:p>
      </dgm:t>
    </dgm:pt>
    <dgm:pt modelId="{4D426D71-1C8F-5A48-A903-97880E94CB7B}" type="sibTrans" cxnId="{192F1DF2-B7CA-D84F-A935-62E27212194D}">
      <dgm:prSet/>
      <dgm:spPr/>
      <dgm:t>
        <a:bodyPr/>
        <a:lstStyle/>
        <a:p>
          <a:pPr>
            <a:lnSpc>
              <a:spcPct val="100000"/>
            </a:lnSpc>
          </a:pPr>
          <a:endParaRPr lang="es-ES">
            <a:solidFill>
              <a:srgbClr val="152B48"/>
            </a:solidFill>
            <a:latin typeface="Montserrat" pitchFamily="2" charset="77"/>
          </a:endParaRPr>
        </a:p>
      </dgm:t>
    </dgm:pt>
    <dgm:pt modelId="{12E52426-E040-634E-9A81-C710B003F8B6}" type="pres">
      <dgm:prSet presAssocID="{BF05F1F6-D942-3F44-847C-FC2A904AD624}" presName="vert0" presStyleCnt="0">
        <dgm:presLayoutVars>
          <dgm:dir/>
          <dgm:animOne val="branch"/>
          <dgm:animLvl val="lvl"/>
        </dgm:presLayoutVars>
      </dgm:prSet>
      <dgm:spPr/>
    </dgm:pt>
    <dgm:pt modelId="{38AF6F51-4C94-974E-A676-1D966637D6B1}" type="pres">
      <dgm:prSet presAssocID="{7FE7ADD8-CDFC-2C44-B295-D0C37D19512D}" presName="thickLine" presStyleLbl="alignNode1" presStyleIdx="0" presStyleCnt="4"/>
      <dgm:spPr/>
    </dgm:pt>
    <dgm:pt modelId="{96644722-06C1-4D47-B157-F8649EFD3B1F}" type="pres">
      <dgm:prSet presAssocID="{7FE7ADD8-CDFC-2C44-B295-D0C37D19512D}" presName="horz1" presStyleCnt="0"/>
      <dgm:spPr/>
    </dgm:pt>
    <dgm:pt modelId="{20D56EC5-EF8A-1646-8997-FAEADA3258E0}" type="pres">
      <dgm:prSet presAssocID="{7FE7ADD8-CDFC-2C44-B295-D0C37D19512D}" presName="tx1" presStyleLbl="revTx" presStyleIdx="0" presStyleCnt="4"/>
      <dgm:spPr/>
    </dgm:pt>
    <dgm:pt modelId="{021645AE-BF32-B544-822E-D83F690D20CF}" type="pres">
      <dgm:prSet presAssocID="{7FE7ADD8-CDFC-2C44-B295-D0C37D19512D}" presName="vert1" presStyleCnt="0"/>
      <dgm:spPr/>
    </dgm:pt>
    <dgm:pt modelId="{127BC982-7048-A947-9360-3223F46F0BA9}" type="pres">
      <dgm:prSet presAssocID="{6D5176A0-E956-1B4C-A64C-CD3DD9C76AE5}" presName="thickLine" presStyleLbl="alignNode1" presStyleIdx="1" presStyleCnt="4"/>
      <dgm:spPr/>
    </dgm:pt>
    <dgm:pt modelId="{0BC643C3-F209-A847-95EE-8F0672A44E32}" type="pres">
      <dgm:prSet presAssocID="{6D5176A0-E956-1B4C-A64C-CD3DD9C76AE5}" presName="horz1" presStyleCnt="0"/>
      <dgm:spPr/>
    </dgm:pt>
    <dgm:pt modelId="{CF67ED99-3461-344B-ADE8-142051BAF966}" type="pres">
      <dgm:prSet presAssocID="{6D5176A0-E956-1B4C-A64C-CD3DD9C76AE5}" presName="tx1" presStyleLbl="revTx" presStyleIdx="1" presStyleCnt="4"/>
      <dgm:spPr/>
    </dgm:pt>
    <dgm:pt modelId="{6DBDFADF-BAED-8145-A950-828DE9DC1459}" type="pres">
      <dgm:prSet presAssocID="{6D5176A0-E956-1B4C-A64C-CD3DD9C76AE5}" presName="vert1" presStyleCnt="0"/>
      <dgm:spPr/>
    </dgm:pt>
    <dgm:pt modelId="{D7F43526-0AA7-D24F-9102-ED3067BE807A}" type="pres">
      <dgm:prSet presAssocID="{418AD6A5-AA4D-9640-B97A-DA9F38FD782D}" presName="thickLine" presStyleLbl="alignNode1" presStyleIdx="2" presStyleCnt="4"/>
      <dgm:spPr/>
    </dgm:pt>
    <dgm:pt modelId="{D79F89E0-77A1-EE4B-A550-93571CAD5DC4}" type="pres">
      <dgm:prSet presAssocID="{418AD6A5-AA4D-9640-B97A-DA9F38FD782D}" presName="horz1" presStyleCnt="0"/>
      <dgm:spPr/>
    </dgm:pt>
    <dgm:pt modelId="{6BB1134B-E80F-E643-90AF-B8962116BF5B}" type="pres">
      <dgm:prSet presAssocID="{418AD6A5-AA4D-9640-B97A-DA9F38FD782D}" presName="tx1" presStyleLbl="revTx" presStyleIdx="2" presStyleCnt="4"/>
      <dgm:spPr/>
    </dgm:pt>
    <dgm:pt modelId="{971B5D70-0D9F-C64D-A583-86AA10A86234}" type="pres">
      <dgm:prSet presAssocID="{418AD6A5-AA4D-9640-B97A-DA9F38FD782D}" presName="vert1" presStyleCnt="0"/>
      <dgm:spPr/>
    </dgm:pt>
    <dgm:pt modelId="{AB92ED7E-F43B-B049-8127-C178E397FF28}" type="pres">
      <dgm:prSet presAssocID="{BAA0377B-83BC-7B49-AA01-8A004E155E29}" presName="thickLine" presStyleLbl="alignNode1" presStyleIdx="3" presStyleCnt="4"/>
      <dgm:spPr/>
    </dgm:pt>
    <dgm:pt modelId="{D74C3D70-0C17-6547-AF13-03FA7BB27993}" type="pres">
      <dgm:prSet presAssocID="{BAA0377B-83BC-7B49-AA01-8A004E155E29}" presName="horz1" presStyleCnt="0"/>
      <dgm:spPr/>
    </dgm:pt>
    <dgm:pt modelId="{272C2C62-344E-1040-8726-D6E6A2226515}" type="pres">
      <dgm:prSet presAssocID="{BAA0377B-83BC-7B49-AA01-8A004E155E29}" presName="tx1" presStyleLbl="revTx" presStyleIdx="3" presStyleCnt="4"/>
      <dgm:spPr/>
    </dgm:pt>
    <dgm:pt modelId="{C3216C40-CBAE-9C49-940A-3B7BEF0D2822}" type="pres">
      <dgm:prSet presAssocID="{BAA0377B-83BC-7B49-AA01-8A004E155E29}" presName="vert1" presStyleCnt="0"/>
      <dgm:spPr/>
    </dgm:pt>
  </dgm:ptLst>
  <dgm:cxnLst>
    <dgm:cxn modelId="{82A63217-1D35-574F-93A7-3D60C179390E}" type="presOf" srcId="{BF05F1F6-D942-3F44-847C-FC2A904AD624}" destId="{12E52426-E040-634E-9A81-C710B003F8B6}" srcOrd="0" destOrd="0" presId="urn:microsoft.com/office/officeart/2008/layout/LinedList"/>
    <dgm:cxn modelId="{ADC4D652-3093-BC40-857A-7FE3DCD37B15}" srcId="{BF05F1F6-D942-3F44-847C-FC2A904AD624}" destId="{6D5176A0-E956-1B4C-A64C-CD3DD9C76AE5}" srcOrd="1" destOrd="0" parTransId="{3057F97D-DD22-6549-B4CE-139900F13A67}" sibTransId="{3D8C1C96-A95D-3D4C-A943-66DBFCDA2450}"/>
    <dgm:cxn modelId="{D2354CA3-EB98-004E-86C3-8471D1B95B17}" type="presOf" srcId="{BAA0377B-83BC-7B49-AA01-8A004E155E29}" destId="{272C2C62-344E-1040-8726-D6E6A2226515}" srcOrd="0" destOrd="0" presId="urn:microsoft.com/office/officeart/2008/layout/LinedList"/>
    <dgm:cxn modelId="{2C9CE9DB-49E8-DC41-9EB1-334F13F6F2A0}" srcId="{BF05F1F6-D942-3F44-847C-FC2A904AD624}" destId="{418AD6A5-AA4D-9640-B97A-DA9F38FD782D}" srcOrd="2" destOrd="0" parTransId="{24BB8686-D9C8-0C40-8C4F-38A671D8C4E5}" sibTransId="{2086C497-BFAD-4E4D-B28C-B19E4F48BB8E}"/>
    <dgm:cxn modelId="{194008DF-C924-CE46-81A0-BCAF2215E340}" type="presOf" srcId="{7FE7ADD8-CDFC-2C44-B295-D0C37D19512D}" destId="{20D56EC5-EF8A-1646-8997-FAEADA3258E0}" srcOrd="0" destOrd="0" presId="urn:microsoft.com/office/officeart/2008/layout/LinedList"/>
    <dgm:cxn modelId="{63E18CDF-BB25-4745-95AF-A891AD65FC96}" srcId="{BF05F1F6-D942-3F44-847C-FC2A904AD624}" destId="{7FE7ADD8-CDFC-2C44-B295-D0C37D19512D}" srcOrd="0" destOrd="0" parTransId="{59D01D8A-A0CB-9A4B-826D-297CBB44D3BC}" sibTransId="{A9FA6BA8-0C10-B64E-86CA-2393B0A9058C}"/>
    <dgm:cxn modelId="{192F1DF2-B7CA-D84F-A935-62E27212194D}" srcId="{BF05F1F6-D942-3F44-847C-FC2A904AD624}" destId="{BAA0377B-83BC-7B49-AA01-8A004E155E29}" srcOrd="3" destOrd="0" parTransId="{047DEF82-BA88-D045-AE38-BD7D8654DA0E}" sibTransId="{4D426D71-1C8F-5A48-A903-97880E94CB7B}"/>
    <dgm:cxn modelId="{5DD7A7F9-D472-FF44-B3E7-E09155412AA6}" type="presOf" srcId="{418AD6A5-AA4D-9640-B97A-DA9F38FD782D}" destId="{6BB1134B-E80F-E643-90AF-B8962116BF5B}" srcOrd="0" destOrd="0" presId="urn:microsoft.com/office/officeart/2008/layout/LinedList"/>
    <dgm:cxn modelId="{67E23DFB-C4E4-8A40-A98A-3A8CDF06345A}" type="presOf" srcId="{6D5176A0-E956-1B4C-A64C-CD3DD9C76AE5}" destId="{CF67ED99-3461-344B-ADE8-142051BAF966}" srcOrd="0" destOrd="0" presId="urn:microsoft.com/office/officeart/2008/layout/LinedList"/>
    <dgm:cxn modelId="{404E72DD-5BC0-D945-81FF-F61DC9F2143B}" type="presParOf" srcId="{12E52426-E040-634E-9A81-C710B003F8B6}" destId="{38AF6F51-4C94-974E-A676-1D966637D6B1}" srcOrd="0" destOrd="0" presId="urn:microsoft.com/office/officeart/2008/layout/LinedList"/>
    <dgm:cxn modelId="{6B6FE0E4-0BB3-F844-9A5D-14103828BC28}" type="presParOf" srcId="{12E52426-E040-634E-9A81-C710B003F8B6}" destId="{96644722-06C1-4D47-B157-F8649EFD3B1F}" srcOrd="1" destOrd="0" presId="urn:microsoft.com/office/officeart/2008/layout/LinedList"/>
    <dgm:cxn modelId="{93C589DB-F49B-584A-A4A4-0E65BE159349}" type="presParOf" srcId="{96644722-06C1-4D47-B157-F8649EFD3B1F}" destId="{20D56EC5-EF8A-1646-8997-FAEADA3258E0}" srcOrd="0" destOrd="0" presId="urn:microsoft.com/office/officeart/2008/layout/LinedList"/>
    <dgm:cxn modelId="{49D1FD4D-DE37-9043-81F6-32B15B958CBF}" type="presParOf" srcId="{96644722-06C1-4D47-B157-F8649EFD3B1F}" destId="{021645AE-BF32-B544-822E-D83F690D20CF}" srcOrd="1" destOrd="0" presId="urn:microsoft.com/office/officeart/2008/layout/LinedList"/>
    <dgm:cxn modelId="{17E06E5D-0A71-DB47-8C4C-0FAA1A1DE0B3}" type="presParOf" srcId="{12E52426-E040-634E-9A81-C710B003F8B6}" destId="{127BC982-7048-A947-9360-3223F46F0BA9}" srcOrd="2" destOrd="0" presId="urn:microsoft.com/office/officeart/2008/layout/LinedList"/>
    <dgm:cxn modelId="{6033008F-1F05-2843-85E5-15137D778670}" type="presParOf" srcId="{12E52426-E040-634E-9A81-C710B003F8B6}" destId="{0BC643C3-F209-A847-95EE-8F0672A44E32}" srcOrd="3" destOrd="0" presId="urn:microsoft.com/office/officeart/2008/layout/LinedList"/>
    <dgm:cxn modelId="{05F19B9F-A1FB-EF4B-8C57-90D07163AE3C}" type="presParOf" srcId="{0BC643C3-F209-A847-95EE-8F0672A44E32}" destId="{CF67ED99-3461-344B-ADE8-142051BAF966}" srcOrd="0" destOrd="0" presId="urn:microsoft.com/office/officeart/2008/layout/LinedList"/>
    <dgm:cxn modelId="{6743228F-2525-B142-B6C8-9532ABA4F4E8}" type="presParOf" srcId="{0BC643C3-F209-A847-95EE-8F0672A44E32}" destId="{6DBDFADF-BAED-8145-A950-828DE9DC1459}" srcOrd="1" destOrd="0" presId="urn:microsoft.com/office/officeart/2008/layout/LinedList"/>
    <dgm:cxn modelId="{42FB6204-28B1-3E4C-ACAC-DFC0204FF165}" type="presParOf" srcId="{12E52426-E040-634E-9A81-C710B003F8B6}" destId="{D7F43526-0AA7-D24F-9102-ED3067BE807A}" srcOrd="4" destOrd="0" presId="urn:microsoft.com/office/officeart/2008/layout/LinedList"/>
    <dgm:cxn modelId="{66241649-3DE1-8342-9D2A-AB7E97BC05B4}" type="presParOf" srcId="{12E52426-E040-634E-9A81-C710B003F8B6}" destId="{D79F89E0-77A1-EE4B-A550-93571CAD5DC4}" srcOrd="5" destOrd="0" presId="urn:microsoft.com/office/officeart/2008/layout/LinedList"/>
    <dgm:cxn modelId="{5845899E-471D-834B-A5DF-E95E9603B32F}" type="presParOf" srcId="{D79F89E0-77A1-EE4B-A550-93571CAD5DC4}" destId="{6BB1134B-E80F-E643-90AF-B8962116BF5B}" srcOrd="0" destOrd="0" presId="urn:microsoft.com/office/officeart/2008/layout/LinedList"/>
    <dgm:cxn modelId="{8D8B8897-7C57-9243-A06D-272FB07360B9}" type="presParOf" srcId="{D79F89E0-77A1-EE4B-A550-93571CAD5DC4}" destId="{971B5D70-0D9F-C64D-A583-86AA10A86234}" srcOrd="1" destOrd="0" presId="urn:microsoft.com/office/officeart/2008/layout/LinedList"/>
    <dgm:cxn modelId="{72618FB7-C552-2E4C-B94E-E22A2095785B}" type="presParOf" srcId="{12E52426-E040-634E-9A81-C710B003F8B6}" destId="{AB92ED7E-F43B-B049-8127-C178E397FF28}" srcOrd="6" destOrd="0" presId="urn:microsoft.com/office/officeart/2008/layout/LinedList"/>
    <dgm:cxn modelId="{2FC9F087-A270-5A41-BA68-7DF281D7FF00}" type="presParOf" srcId="{12E52426-E040-634E-9A81-C710B003F8B6}" destId="{D74C3D70-0C17-6547-AF13-03FA7BB27993}" srcOrd="7" destOrd="0" presId="urn:microsoft.com/office/officeart/2008/layout/LinedList"/>
    <dgm:cxn modelId="{977411BA-A800-4F40-A9B2-A4CF97E2F85E}" type="presParOf" srcId="{D74C3D70-0C17-6547-AF13-03FA7BB27993}" destId="{272C2C62-344E-1040-8726-D6E6A2226515}" srcOrd="0" destOrd="0" presId="urn:microsoft.com/office/officeart/2008/layout/LinedList"/>
    <dgm:cxn modelId="{D25008DB-F51A-2941-BAF1-7FD43F4FA9B3}" type="presParOf" srcId="{D74C3D70-0C17-6547-AF13-03FA7BB27993}" destId="{C3216C40-CBAE-9C49-940A-3B7BEF0D282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E8AF79-289F-DF4A-B006-95EF1D795CA3}" type="doc">
      <dgm:prSet loTypeId="urn:microsoft.com/office/officeart/2005/8/layout/default" loCatId="list" qsTypeId="urn:microsoft.com/office/officeart/2005/8/quickstyle/simple1" qsCatId="simple" csTypeId="urn:microsoft.com/office/officeart/2005/8/colors/accent5_1" csCatId="accent5" phldr="1"/>
      <dgm:spPr/>
      <dgm:t>
        <a:bodyPr/>
        <a:lstStyle/>
        <a:p>
          <a:endParaRPr lang="es-ES"/>
        </a:p>
      </dgm:t>
    </dgm:pt>
    <dgm:pt modelId="{9AC19225-6D9B-A14C-A020-C0C56B893C43}">
      <dgm:prSet/>
      <dgm:spPr>
        <a:ln>
          <a:solidFill>
            <a:srgbClr val="00ABA7"/>
          </a:solidFill>
        </a:ln>
      </dgm:spPr>
      <dgm:t>
        <a:bodyPr/>
        <a:lstStyle/>
        <a:p>
          <a:r>
            <a:rPr lang="en-GB" dirty="0" err="1">
              <a:solidFill>
                <a:srgbClr val="152B48"/>
              </a:solidFill>
              <a:latin typeface="Montserrat" pitchFamily="2" charset="77"/>
            </a:rPr>
            <a:t>Prevalencia</a:t>
          </a:r>
          <a:r>
            <a:rPr lang="en-GB" dirty="0">
              <a:solidFill>
                <a:srgbClr val="152B48"/>
              </a:solidFill>
              <a:latin typeface="Montserrat" pitchFamily="2" charset="77"/>
            </a:rPr>
            <a:t> 3.8% hasta 24%.</a:t>
          </a:r>
          <a:endParaRPr lang="es-CO" dirty="0">
            <a:solidFill>
              <a:srgbClr val="152B48"/>
            </a:solidFill>
            <a:latin typeface="Montserrat" pitchFamily="2" charset="77"/>
          </a:endParaRPr>
        </a:p>
      </dgm:t>
    </dgm:pt>
    <dgm:pt modelId="{9C4403EF-17C1-2F4D-B7C9-FDB5AC800EE6}" type="parTrans" cxnId="{CA6052BC-143F-AF45-8FC5-524A1E9E3CBC}">
      <dgm:prSet/>
      <dgm:spPr/>
      <dgm:t>
        <a:bodyPr/>
        <a:lstStyle/>
        <a:p>
          <a:endParaRPr lang="es-ES">
            <a:solidFill>
              <a:srgbClr val="152B48"/>
            </a:solidFill>
            <a:latin typeface="Montserrat" pitchFamily="2" charset="77"/>
          </a:endParaRPr>
        </a:p>
      </dgm:t>
    </dgm:pt>
    <dgm:pt modelId="{3CA21D84-E071-AE4E-BB76-F87DE2F230AF}" type="sibTrans" cxnId="{CA6052BC-143F-AF45-8FC5-524A1E9E3CBC}">
      <dgm:prSet/>
      <dgm:spPr/>
      <dgm:t>
        <a:bodyPr/>
        <a:lstStyle/>
        <a:p>
          <a:endParaRPr lang="es-ES">
            <a:solidFill>
              <a:srgbClr val="152B48"/>
            </a:solidFill>
            <a:latin typeface="Montserrat" pitchFamily="2" charset="77"/>
          </a:endParaRPr>
        </a:p>
      </dgm:t>
    </dgm:pt>
    <dgm:pt modelId="{FF128149-A635-0340-A0FE-9F6EA3760643}">
      <dgm:prSet/>
      <dgm:spPr>
        <a:ln>
          <a:solidFill>
            <a:srgbClr val="00ABA7"/>
          </a:solidFill>
        </a:ln>
      </dgm:spPr>
      <dgm:t>
        <a:bodyPr/>
        <a:lstStyle/>
        <a:p>
          <a:r>
            <a:rPr lang="en-GB" dirty="0">
              <a:solidFill>
                <a:srgbClr val="152B48"/>
              </a:solidFill>
              <a:latin typeface="Montserrat" pitchFamily="2" charset="77"/>
            </a:rPr>
            <a:t>Tiene </a:t>
          </a:r>
          <a:r>
            <a:rPr lang="en-GB" dirty="0" err="1">
              <a:solidFill>
                <a:srgbClr val="152B48"/>
              </a:solidFill>
              <a:latin typeface="Montserrat" pitchFamily="2" charset="77"/>
            </a:rPr>
            <a:t>relación</a:t>
          </a:r>
          <a:r>
            <a:rPr lang="en-GB" dirty="0">
              <a:solidFill>
                <a:srgbClr val="152B48"/>
              </a:solidFill>
              <a:latin typeface="Montserrat" pitchFamily="2" charset="77"/>
            </a:rPr>
            <a:t> </a:t>
          </a:r>
          <a:r>
            <a:rPr lang="en-GB" dirty="0" err="1">
              <a:solidFill>
                <a:srgbClr val="152B48"/>
              </a:solidFill>
              <a:latin typeface="Montserrat" pitchFamily="2" charset="77"/>
            </a:rPr>
            <a:t>circunferencia</a:t>
          </a:r>
          <a:r>
            <a:rPr lang="en-GB" dirty="0">
              <a:solidFill>
                <a:srgbClr val="152B48"/>
              </a:solidFill>
              <a:latin typeface="Montserrat" pitchFamily="2" charset="77"/>
            </a:rPr>
            <a:t> abdominal y IMC.</a:t>
          </a:r>
          <a:endParaRPr lang="es-CO" dirty="0">
            <a:solidFill>
              <a:srgbClr val="152B48"/>
            </a:solidFill>
            <a:latin typeface="Montserrat" pitchFamily="2" charset="77"/>
          </a:endParaRPr>
        </a:p>
      </dgm:t>
    </dgm:pt>
    <dgm:pt modelId="{A401B841-688C-B642-BB69-402BA34A7F6C}" type="parTrans" cxnId="{65B6321B-4F24-E74B-B535-817C45C554BE}">
      <dgm:prSet/>
      <dgm:spPr/>
      <dgm:t>
        <a:bodyPr/>
        <a:lstStyle/>
        <a:p>
          <a:endParaRPr lang="es-ES">
            <a:solidFill>
              <a:srgbClr val="152B48"/>
            </a:solidFill>
            <a:latin typeface="Montserrat" pitchFamily="2" charset="77"/>
          </a:endParaRPr>
        </a:p>
      </dgm:t>
    </dgm:pt>
    <dgm:pt modelId="{80F43F39-2790-BD44-9696-6B6421124250}" type="sibTrans" cxnId="{65B6321B-4F24-E74B-B535-817C45C554BE}">
      <dgm:prSet/>
      <dgm:spPr/>
      <dgm:t>
        <a:bodyPr/>
        <a:lstStyle/>
        <a:p>
          <a:endParaRPr lang="es-ES">
            <a:solidFill>
              <a:srgbClr val="152B48"/>
            </a:solidFill>
            <a:latin typeface="Montserrat" pitchFamily="2" charset="77"/>
          </a:endParaRPr>
        </a:p>
      </dgm:t>
    </dgm:pt>
    <dgm:pt modelId="{125C52AC-E820-9C49-828F-42EFA4835C01}">
      <dgm:prSet/>
      <dgm:spPr>
        <a:ln>
          <a:solidFill>
            <a:srgbClr val="00ABA7"/>
          </a:solidFill>
        </a:ln>
      </dgm:spPr>
      <dgm:t>
        <a:bodyPr/>
        <a:lstStyle/>
        <a:p>
          <a:r>
            <a:rPr lang="en-GB" dirty="0">
              <a:solidFill>
                <a:srgbClr val="152B48"/>
              </a:solidFill>
              <a:latin typeface="Montserrat" pitchFamily="2" charset="77"/>
            </a:rPr>
            <a:t>La </a:t>
          </a:r>
          <a:r>
            <a:rPr lang="en-GB" dirty="0" err="1">
              <a:solidFill>
                <a:srgbClr val="152B48"/>
              </a:solidFill>
              <a:latin typeface="Montserrat" pitchFamily="2" charset="77"/>
            </a:rPr>
            <a:t>obesidad</a:t>
          </a:r>
          <a:r>
            <a:rPr lang="en-GB" dirty="0">
              <a:solidFill>
                <a:srgbClr val="152B48"/>
              </a:solidFill>
              <a:latin typeface="Montserrat" pitchFamily="2" charset="77"/>
            </a:rPr>
            <a:t> </a:t>
          </a:r>
          <a:r>
            <a:rPr lang="en-GB" dirty="0" err="1">
              <a:solidFill>
                <a:srgbClr val="152B48"/>
              </a:solidFill>
              <a:latin typeface="Montserrat" pitchFamily="2" charset="77"/>
            </a:rPr>
            <a:t>afecta</a:t>
          </a:r>
          <a:r>
            <a:rPr lang="en-GB" dirty="0">
              <a:solidFill>
                <a:srgbClr val="152B48"/>
              </a:solidFill>
              <a:latin typeface="Montserrat" pitchFamily="2" charset="77"/>
            </a:rPr>
            <a:t> el </a:t>
          </a:r>
          <a:r>
            <a:rPr lang="en-GB" dirty="0" err="1">
              <a:solidFill>
                <a:srgbClr val="152B48"/>
              </a:solidFill>
              <a:latin typeface="Montserrat" pitchFamily="2" charset="77"/>
            </a:rPr>
            <a:t>ritmo</a:t>
          </a:r>
          <a:r>
            <a:rPr lang="en-GB" dirty="0">
              <a:solidFill>
                <a:srgbClr val="152B48"/>
              </a:solidFill>
              <a:latin typeface="Montserrat" pitchFamily="2" charset="77"/>
            </a:rPr>
            <a:t> </a:t>
          </a:r>
          <a:r>
            <a:rPr lang="en-GB" dirty="0" err="1">
              <a:solidFill>
                <a:srgbClr val="152B48"/>
              </a:solidFill>
              <a:latin typeface="Montserrat" pitchFamily="2" charset="77"/>
            </a:rPr>
            <a:t>circadiano</a:t>
          </a:r>
          <a:r>
            <a:rPr lang="en-GB" dirty="0">
              <a:solidFill>
                <a:srgbClr val="152B48"/>
              </a:solidFill>
              <a:latin typeface="Montserrat" pitchFamily="2" charset="77"/>
            </a:rPr>
            <a:t> de la PA.</a:t>
          </a:r>
          <a:endParaRPr lang="es-CO" dirty="0">
            <a:solidFill>
              <a:srgbClr val="152B48"/>
            </a:solidFill>
            <a:latin typeface="Montserrat" pitchFamily="2" charset="77"/>
          </a:endParaRPr>
        </a:p>
      </dgm:t>
    </dgm:pt>
    <dgm:pt modelId="{284AFEDF-2AD8-5748-9113-722BA0EAD67F}" type="parTrans" cxnId="{E8611065-4C23-7843-986F-67C69429C8E1}">
      <dgm:prSet/>
      <dgm:spPr/>
      <dgm:t>
        <a:bodyPr/>
        <a:lstStyle/>
        <a:p>
          <a:endParaRPr lang="es-ES">
            <a:solidFill>
              <a:srgbClr val="152B48"/>
            </a:solidFill>
            <a:latin typeface="Montserrat" pitchFamily="2" charset="77"/>
          </a:endParaRPr>
        </a:p>
      </dgm:t>
    </dgm:pt>
    <dgm:pt modelId="{FCE9ECAC-D5F9-8641-A238-6EA7D2FC2F13}" type="sibTrans" cxnId="{E8611065-4C23-7843-986F-67C69429C8E1}">
      <dgm:prSet/>
      <dgm:spPr/>
      <dgm:t>
        <a:bodyPr/>
        <a:lstStyle/>
        <a:p>
          <a:endParaRPr lang="es-ES">
            <a:solidFill>
              <a:srgbClr val="152B48"/>
            </a:solidFill>
            <a:latin typeface="Montserrat" pitchFamily="2" charset="77"/>
          </a:endParaRPr>
        </a:p>
      </dgm:t>
    </dgm:pt>
    <dgm:pt modelId="{08789077-742A-794E-A0C4-17607F3106AF}">
      <dgm:prSet/>
      <dgm:spPr>
        <a:ln>
          <a:solidFill>
            <a:srgbClr val="00ABA7"/>
          </a:solidFill>
        </a:ln>
      </dgm:spPr>
      <dgm:t>
        <a:bodyPr/>
        <a:lstStyle/>
        <a:p>
          <a:r>
            <a:rPr lang="en-GB" dirty="0">
              <a:solidFill>
                <a:srgbClr val="152B48"/>
              </a:solidFill>
              <a:latin typeface="Montserrat" pitchFamily="2" charset="77"/>
            </a:rPr>
            <a:t>No hay </a:t>
          </a:r>
          <a:r>
            <a:rPr lang="en-GB" dirty="0" err="1">
              <a:solidFill>
                <a:srgbClr val="152B48"/>
              </a:solidFill>
              <a:latin typeface="Montserrat" pitchFamily="2" charset="77"/>
            </a:rPr>
            <a:t>caída</a:t>
          </a:r>
          <a:r>
            <a:rPr lang="en-GB" dirty="0">
              <a:solidFill>
                <a:srgbClr val="152B48"/>
              </a:solidFill>
              <a:latin typeface="Montserrat" pitchFamily="2" charset="77"/>
            </a:rPr>
            <a:t> </a:t>
          </a:r>
          <a:r>
            <a:rPr lang="en-GB" dirty="0" err="1">
              <a:solidFill>
                <a:srgbClr val="152B48"/>
              </a:solidFill>
              <a:latin typeface="Montserrat" pitchFamily="2" charset="77"/>
            </a:rPr>
            <a:t>nocturna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4BC2004C-D87C-6B40-8D6B-3CAC823DFEE5}" type="parTrans" cxnId="{E57DCD9B-D5B8-6840-9C19-AA041EFB0586}">
      <dgm:prSet/>
      <dgm:spPr/>
      <dgm:t>
        <a:bodyPr/>
        <a:lstStyle/>
        <a:p>
          <a:endParaRPr lang="es-ES">
            <a:solidFill>
              <a:srgbClr val="152B48"/>
            </a:solidFill>
            <a:latin typeface="Montserrat" pitchFamily="2" charset="77"/>
          </a:endParaRPr>
        </a:p>
      </dgm:t>
    </dgm:pt>
    <dgm:pt modelId="{723DAD16-E13B-C14F-A400-DE27DC199E48}" type="sibTrans" cxnId="{E57DCD9B-D5B8-6840-9C19-AA041EFB0586}">
      <dgm:prSet/>
      <dgm:spPr/>
      <dgm:t>
        <a:bodyPr/>
        <a:lstStyle/>
        <a:p>
          <a:endParaRPr lang="es-ES">
            <a:solidFill>
              <a:srgbClr val="152B48"/>
            </a:solidFill>
            <a:latin typeface="Montserrat" pitchFamily="2" charset="77"/>
          </a:endParaRPr>
        </a:p>
      </dgm:t>
    </dgm:pt>
    <dgm:pt modelId="{E1F9FBE1-694D-FF4D-910C-D3A68BC44A55}">
      <dgm:prSet/>
      <dgm:spPr>
        <a:ln>
          <a:solidFill>
            <a:srgbClr val="00ABA7"/>
          </a:solidFill>
        </a:ln>
      </dgm:spPr>
      <dgm:t>
        <a:bodyPr/>
        <a:lstStyle/>
        <a:p>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niños</a:t>
          </a:r>
          <a:r>
            <a:rPr lang="en-GB" dirty="0">
              <a:solidFill>
                <a:srgbClr val="152B48"/>
              </a:solidFill>
              <a:latin typeface="Montserrat" pitchFamily="2" charset="77"/>
            </a:rPr>
            <a:t> con </a:t>
          </a:r>
          <a:r>
            <a:rPr lang="en-GB" dirty="0" err="1">
              <a:solidFill>
                <a:srgbClr val="152B48"/>
              </a:solidFill>
              <a:latin typeface="Montserrat" pitchFamily="2" charset="77"/>
            </a:rPr>
            <a:t>sobrepeso</a:t>
          </a:r>
          <a:r>
            <a:rPr lang="en-GB" dirty="0">
              <a:solidFill>
                <a:srgbClr val="152B48"/>
              </a:solidFill>
              <a:latin typeface="Montserrat" pitchFamily="2" charset="77"/>
            </a:rPr>
            <a:t> se </a:t>
          </a:r>
          <a:r>
            <a:rPr lang="en-GB" dirty="0" err="1">
              <a:solidFill>
                <a:srgbClr val="152B48"/>
              </a:solidFill>
              <a:latin typeface="Montserrat" pitchFamily="2" charset="77"/>
            </a:rPr>
            <a:t>duplica</a:t>
          </a:r>
          <a:r>
            <a:rPr lang="en-GB" dirty="0">
              <a:solidFill>
                <a:srgbClr val="152B48"/>
              </a:solidFill>
              <a:latin typeface="Montserrat" pitchFamily="2" charset="77"/>
            </a:rPr>
            <a:t> la PA y con </a:t>
          </a:r>
          <a:r>
            <a:rPr lang="en-GB" dirty="0" err="1">
              <a:solidFill>
                <a:srgbClr val="152B48"/>
              </a:solidFill>
              <a:latin typeface="Montserrat" pitchFamily="2" charset="77"/>
            </a:rPr>
            <a:t>obesidad</a:t>
          </a:r>
          <a:r>
            <a:rPr lang="en-GB" dirty="0">
              <a:solidFill>
                <a:srgbClr val="152B48"/>
              </a:solidFill>
              <a:latin typeface="Montserrat" pitchFamily="2" charset="77"/>
            </a:rPr>
            <a:t> </a:t>
          </a:r>
          <a:r>
            <a:rPr lang="en-GB" dirty="0" err="1">
              <a:solidFill>
                <a:srgbClr val="152B48"/>
              </a:solidFill>
              <a:latin typeface="Montserrat" pitchFamily="2" charset="77"/>
            </a:rPr>
            <a:t>severa</a:t>
          </a:r>
          <a:r>
            <a:rPr lang="en-GB" dirty="0">
              <a:solidFill>
                <a:srgbClr val="152B48"/>
              </a:solidFill>
              <a:latin typeface="Montserrat" pitchFamily="2" charset="77"/>
            </a:rPr>
            <a:t> se </a:t>
          </a:r>
          <a:r>
            <a:rPr lang="en-GB" dirty="0" err="1">
              <a:solidFill>
                <a:srgbClr val="152B48"/>
              </a:solidFill>
              <a:latin typeface="Montserrat" pitchFamily="2" charset="77"/>
            </a:rPr>
            <a:t>cuadruplica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E3B7C97B-1808-4F44-A403-1ACDFF1BAA5B}" type="parTrans" cxnId="{DECF1F30-DE82-534D-A14D-FF56B67EB579}">
      <dgm:prSet/>
      <dgm:spPr/>
      <dgm:t>
        <a:bodyPr/>
        <a:lstStyle/>
        <a:p>
          <a:endParaRPr lang="es-ES">
            <a:solidFill>
              <a:srgbClr val="152B48"/>
            </a:solidFill>
            <a:latin typeface="Montserrat" pitchFamily="2" charset="77"/>
          </a:endParaRPr>
        </a:p>
      </dgm:t>
    </dgm:pt>
    <dgm:pt modelId="{9CC9B48E-2E39-E04E-81B4-3829CBAE5776}" type="sibTrans" cxnId="{DECF1F30-DE82-534D-A14D-FF56B67EB579}">
      <dgm:prSet/>
      <dgm:spPr/>
      <dgm:t>
        <a:bodyPr/>
        <a:lstStyle/>
        <a:p>
          <a:endParaRPr lang="es-ES">
            <a:solidFill>
              <a:srgbClr val="152B48"/>
            </a:solidFill>
            <a:latin typeface="Montserrat" pitchFamily="2" charset="77"/>
          </a:endParaRPr>
        </a:p>
      </dgm:t>
    </dgm:pt>
    <dgm:pt modelId="{60DD839C-EB7D-2442-8735-BE0B459492B4}">
      <dgm:prSet/>
      <dgm:spPr>
        <a:ln>
          <a:solidFill>
            <a:srgbClr val="00ABA7"/>
          </a:solidFill>
        </a:ln>
      </dgm:spPr>
      <dgm:t>
        <a:bodyPr/>
        <a:lstStyle/>
        <a:p>
          <a:r>
            <a:rPr lang="en-GB" dirty="0" err="1">
              <a:solidFill>
                <a:srgbClr val="152B48"/>
              </a:solidFill>
              <a:latin typeface="Montserrat" pitchFamily="2" charset="77"/>
            </a:rPr>
            <a:t>Aumento</a:t>
          </a:r>
          <a:r>
            <a:rPr lang="en-GB" dirty="0">
              <a:solidFill>
                <a:srgbClr val="152B48"/>
              </a:solidFill>
              <a:latin typeface="Montserrat" pitchFamily="2" charset="77"/>
            </a:rPr>
            <a:t> del </a:t>
          </a:r>
          <a:r>
            <a:rPr lang="en-GB" dirty="0" err="1">
              <a:solidFill>
                <a:srgbClr val="152B48"/>
              </a:solidFill>
              <a:latin typeface="Montserrat" pitchFamily="2" charset="77"/>
            </a:rPr>
            <a:t>riesgo</a:t>
          </a:r>
          <a:r>
            <a:rPr lang="en-GB" dirty="0">
              <a:solidFill>
                <a:srgbClr val="152B48"/>
              </a:solidFill>
              <a:latin typeface="Montserrat" pitchFamily="2" charset="77"/>
            </a:rPr>
            <a:t> de HTA </a:t>
          </a:r>
          <a:r>
            <a:rPr lang="en-GB" dirty="0" err="1">
              <a:solidFill>
                <a:srgbClr val="152B48"/>
              </a:solidFill>
              <a:latin typeface="Montserrat" pitchFamily="2" charset="77"/>
            </a:rPr>
            <a:t>en</a:t>
          </a:r>
          <a:r>
            <a:rPr lang="en-GB" dirty="0">
              <a:solidFill>
                <a:srgbClr val="152B48"/>
              </a:solidFill>
              <a:latin typeface="Montserrat" pitchFamily="2" charset="77"/>
            </a:rPr>
            <a:t> la </a:t>
          </a:r>
          <a:r>
            <a:rPr lang="en-GB" dirty="0" err="1">
              <a:solidFill>
                <a:srgbClr val="152B48"/>
              </a:solidFill>
              <a:latin typeface="Montserrat" pitchFamily="2" charset="77"/>
            </a:rPr>
            <a:t>edad</a:t>
          </a:r>
          <a:r>
            <a:rPr lang="en-GB" dirty="0">
              <a:solidFill>
                <a:srgbClr val="152B48"/>
              </a:solidFill>
              <a:latin typeface="Montserrat" pitchFamily="2" charset="77"/>
            </a:rPr>
            <a:t> </a:t>
          </a:r>
          <a:r>
            <a:rPr lang="en-GB" dirty="0" err="1">
              <a:solidFill>
                <a:srgbClr val="152B48"/>
              </a:solidFill>
              <a:latin typeface="Montserrat" pitchFamily="2" charset="77"/>
            </a:rPr>
            <a:t>adulta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0D2E5C82-4084-FC42-B236-069C3DE7BC36}" type="parTrans" cxnId="{43A287A1-FD8F-1C4D-BD98-C8033B324677}">
      <dgm:prSet/>
      <dgm:spPr/>
      <dgm:t>
        <a:bodyPr/>
        <a:lstStyle/>
        <a:p>
          <a:endParaRPr lang="es-ES">
            <a:solidFill>
              <a:srgbClr val="152B48"/>
            </a:solidFill>
            <a:latin typeface="Montserrat" pitchFamily="2" charset="77"/>
          </a:endParaRPr>
        </a:p>
      </dgm:t>
    </dgm:pt>
    <dgm:pt modelId="{B9DAAEFC-07D6-0F43-A597-3E8CCFD54327}" type="sibTrans" cxnId="{43A287A1-FD8F-1C4D-BD98-C8033B324677}">
      <dgm:prSet/>
      <dgm:spPr/>
      <dgm:t>
        <a:bodyPr/>
        <a:lstStyle/>
        <a:p>
          <a:endParaRPr lang="es-ES">
            <a:solidFill>
              <a:srgbClr val="152B48"/>
            </a:solidFill>
            <a:latin typeface="Montserrat" pitchFamily="2" charset="77"/>
          </a:endParaRPr>
        </a:p>
      </dgm:t>
    </dgm:pt>
    <dgm:pt modelId="{1410417B-BA72-3344-B783-0E1C20F58D44}" type="pres">
      <dgm:prSet presAssocID="{BBE8AF79-289F-DF4A-B006-95EF1D795CA3}" presName="diagram" presStyleCnt="0">
        <dgm:presLayoutVars>
          <dgm:dir/>
          <dgm:resizeHandles val="exact"/>
        </dgm:presLayoutVars>
      </dgm:prSet>
      <dgm:spPr/>
    </dgm:pt>
    <dgm:pt modelId="{3CC5D0F6-5ED1-E942-912F-51AD8C1A9135}" type="pres">
      <dgm:prSet presAssocID="{9AC19225-6D9B-A14C-A020-C0C56B893C43}" presName="node" presStyleLbl="node1" presStyleIdx="0" presStyleCnt="6">
        <dgm:presLayoutVars>
          <dgm:bulletEnabled val="1"/>
        </dgm:presLayoutVars>
      </dgm:prSet>
      <dgm:spPr/>
    </dgm:pt>
    <dgm:pt modelId="{E6DB6363-B49B-3D48-89A5-566BC9E21C66}" type="pres">
      <dgm:prSet presAssocID="{3CA21D84-E071-AE4E-BB76-F87DE2F230AF}" presName="sibTrans" presStyleCnt="0"/>
      <dgm:spPr/>
    </dgm:pt>
    <dgm:pt modelId="{40AA173D-80A8-5E41-8AA2-DB3C8535C788}" type="pres">
      <dgm:prSet presAssocID="{FF128149-A635-0340-A0FE-9F6EA3760643}" presName="node" presStyleLbl="node1" presStyleIdx="1" presStyleCnt="6">
        <dgm:presLayoutVars>
          <dgm:bulletEnabled val="1"/>
        </dgm:presLayoutVars>
      </dgm:prSet>
      <dgm:spPr/>
    </dgm:pt>
    <dgm:pt modelId="{63F625EB-792F-4A4D-AEB3-C0C1D2B00187}" type="pres">
      <dgm:prSet presAssocID="{80F43F39-2790-BD44-9696-6B6421124250}" presName="sibTrans" presStyleCnt="0"/>
      <dgm:spPr/>
    </dgm:pt>
    <dgm:pt modelId="{70B8876D-C441-E744-8EE8-A7205BF8EF89}" type="pres">
      <dgm:prSet presAssocID="{125C52AC-E820-9C49-828F-42EFA4835C01}" presName="node" presStyleLbl="node1" presStyleIdx="2" presStyleCnt="6">
        <dgm:presLayoutVars>
          <dgm:bulletEnabled val="1"/>
        </dgm:presLayoutVars>
      </dgm:prSet>
      <dgm:spPr/>
    </dgm:pt>
    <dgm:pt modelId="{A9156FE2-6948-8547-ACFE-770EB26F28DD}" type="pres">
      <dgm:prSet presAssocID="{FCE9ECAC-D5F9-8641-A238-6EA7D2FC2F13}" presName="sibTrans" presStyleCnt="0"/>
      <dgm:spPr/>
    </dgm:pt>
    <dgm:pt modelId="{CAC09399-A847-D245-8007-74935027ED68}" type="pres">
      <dgm:prSet presAssocID="{08789077-742A-794E-A0C4-17607F3106AF}" presName="node" presStyleLbl="node1" presStyleIdx="3" presStyleCnt="6">
        <dgm:presLayoutVars>
          <dgm:bulletEnabled val="1"/>
        </dgm:presLayoutVars>
      </dgm:prSet>
      <dgm:spPr/>
    </dgm:pt>
    <dgm:pt modelId="{14319A27-C03E-0246-B956-82DC1FDF3B28}" type="pres">
      <dgm:prSet presAssocID="{723DAD16-E13B-C14F-A400-DE27DC199E48}" presName="sibTrans" presStyleCnt="0"/>
      <dgm:spPr/>
    </dgm:pt>
    <dgm:pt modelId="{25CDED86-0970-0448-A090-A4B4F6AA01B9}" type="pres">
      <dgm:prSet presAssocID="{E1F9FBE1-694D-FF4D-910C-D3A68BC44A55}" presName="node" presStyleLbl="node1" presStyleIdx="4" presStyleCnt="6">
        <dgm:presLayoutVars>
          <dgm:bulletEnabled val="1"/>
        </dgm:presLayoutVars>
      </dgm:prSet>
      <dgm:spPr/>
    </dgm:pt>
    <dgm:pt modelId="{1D4BD378-ABCB-B047-89B6-BC42714CF6B8}" type="pres">
      <dgm:prSet presAssocID="{9CC9B48E-2E39-E04E-81B4-3829CBAE5776}" presName="sibTrans" presStyleCnt="0"/>
      <dgm:spPr/>
    </dgm:pt>
    <dgm:pt modelId="{61C21456-835B-FD4C-931D-57CC1FD3B079}" type="pres">
      <dgm:prSet presAssocID="{60DD839C-EB7D-2442-8735-BE0B459492B4}" presName="node" presStyleLbl="node1" presStyleIdx="5" presStyleCnt="6">
        <dgm:presLayoutVars>
          <dgm:bulletEnabled val="1"/>
        </dgm:presLayoutVars>
      </dgm:prSet>
      <dgm:spPr/>
    </dgm:pt>
  </dgm:ptLst>
  <dgm:cxnLst>
    <dgm:cxn modelId="{64640E0E-5EF9-1543-BBC2-26E752F106C5}" type="presOf" srcId="{9AC19225-6D9B-A14C-A020-C0C56B893C43}" destId="{3CC5D0F6-5ED1-E942-912F-51AD8C1A9135}" srcOrd="0" destOrd="0" presId="urn:microsoft.com/office/officeart/2005/8/layout/default"/>
    <dgm:cxn modelId="{65B6321B-4F24-E74B-B535-817C45C554BE}" srcId="{BBE8AF79-289F-DF4A-B006-95EF1D795CA3}" destId="{FF128149-A635-0340-A0FE-9F6EA3760643}" srcOrd="1" destOrd="0" parTransId="{A401B841-688C-B642-BB69-402BA34A7F6C}" sibTransId="{80F43F39-2790-BD44-9696-6B6421124250}"/>
    <dgm:cxn modelId="{1FFA261F-061B-CA4B-9418-017EB37FA6DC}" type="presOf" srcId="{125C52AC-E820-9C49-828F-42EFA4835C01}" destId="{70B8876D-C441-E744-8EE8-A7205BF8EF89}" srcOrd="0" destOrd="0" presId="urn:microsoft.com/office/officeart/2005/8/layout/default"/>
    <dgm:cxn modelId="{0D333828-3582-BD4E-931B-B5EC82C4BB22}" type="presOf" srcId="{FF128149-A635-0340-A0FE-9F6EA3760643}" destId="{40AA173D-80A8-5E41-8AA2-DB3C8535C788}" srcOrd="0" destOrd="0" presId="urn:microsoft.com/office/officeart/2005/8/layout/default"/>
    <dgm:cxn modelId="{DECF1F30-DE82-534D-A14D-FF56B67EB579}" srcId="{BBE8AF79-289F-DF4A-B006-95EF1D795CA3}" destId="{E1F9FBE1-694D-FF4D-910C-D3A68BC44A55}" srcOrd="4" destOrd="0" parTransId="{E3B7C97B-1808-4F44-A403-1ACDFF1BAA5B}" sibTransId="{9CC9B48E-2E39-E04E-81B4-3829CBAE5776}"/>
    <dgm:cxn modelId="{890DD140-1C53-F846-BDA3-6F352FA98B8B}" type="presOf" srcId="{E1F9FBE1-694D-FF4D-910C-D3A68BC44A55}" destId="{25CDED86-0970-0448-A090-A4B4F6AA01B9}" srcOrd="0" destOrd="0" presId="urn:microsoft.com/office/officeart/2005/8/layout/default"/>
    <dgm:cxn modelId="{B91A0D65-65A0-004E-9877-2954AFD1B4DE}" type="presOf" srcId="{BBE8AF79-289F-DF4A-B006-95EF1D795CA3}" destId="{1410417B-BA72-3344-B783-0E1C20F58D44}" srcOrd="0" destOrd="0" presId="urn:microsoft.com/office/officeart/2005/8/layout/default"/>
    <dgm:cxn modelId="{E8611065-4C23-7843-986F-67C69429C8E1}" srcId="{BBE8AF79-289F-DF4A-B006-95EF1D795CA3}" destId="{125C52AC-E820-9C49-828F-42EFA4835C01}" srcOrd="2" destOrd="0" parTransId="{284AFEDF-2AD8-5748-9113-722BA0EAD67F}" sibTransId="{FCE9ECAC-D5F9-8641-A238-6EA7D2FC2F13}"/>
    <dgm:cxn modelId="{F0E0058D-AF63-0B47-A3EE-8F197B32CDE0}" type="presOf" srcId="{08789077-742A-794E-A0C4-17607F3106AF}" destId="{CAC09399-A847-D245-8007-74935027ED68}" srcOrd="0" destOrd="0" presId="urn:microsoft.com/office/officeart/2005/8/layout/default"/>
    <dgm:cxn modelId="{6A6AE494-0C16-F64B-A281-6F48CD30E3C4}" type="presOf" srcId="{60DD839C-EB7D-2442-8735-BE0B459492B4}" destId="{61C21456-835B-FD4C-931D-57CC1FD3B079}" srcOrd="0" destOrd="0" presId="urn:microsoft.com/office/officeart/2005/8/layout/default"/>
    <dgm:cxn modelId="{E57DCD9B-D5B8-6840-9C19-AA041EFB0586}" srcId="{BBE8AF79-289F-DF4A-B006-95EF1D795CA3}" destId="{08789077-742A-794E-A0C4-17607F3106AF}" srcOrd="3" destOrd="0" parTransId="{4BC2004C-D87C-6B40-8D6B-3CAC823DFEE5}" sibTransId="{723DAD16-E13B-C14F-A400-DE27DC199E48}"/>
    <dgm:cxn modelId="{43A287A1-FD8F-1C4D-BD98-C8033B324677}" srcId="{BBE8AF79-289F-DF4A-B006-95EF1D795CA3}" destId="{60DD839C-EB7D-2442-8735-BE0B459492B4}" srcOrd="5" destOrd="0" parTransId="{0D2E5C82-4084-FC42-B236-069C3DE7BC36}" sibTransId="{B9DAAEFC-07D6-0F43-A597-3E8CCFD54327}"/>
    <dgm:cxn modelId="{CA6052BC-143F-AF45-8FC5-524A1E9E3CBC}" srcId="{BBE8AF79-289F-DF4A-B006-95EF1D795CA3}" destId="{9AC19225-6D9B-A14C-A020-C0C56B893C43}" srcOrd="0" destOrd="0" parTransId="{9C4403EF-17C1-2F4D-B7C9-FDB5AC800EE6}" sibTransId="{3CA21D84-E071-AE4E-BB76-F87DE2F230AF}"/>
    <dgm:cxn modelId="{EB625C31-C743-B249-A036-3A84EF722329}" type="presParOf" srcId="{1410417B-BA72-3344-B783-0E1C20F58D44}" destId="{3CC5D0F6-5ED1-E942-912F-51AD8C1A9135}" srcOrd="0" destOrd="0" presId="urn:microsoft.com/office/officeart/2005/8/layout/default"/>
    <dgm:cxn modelId="{2E243448-FE61-C240-9A04-BA6D557297D4}" type="presParOf" srcId="{1410417B-BA72-3344-B783-0E1C20F58D44}" destId="{E6DB6363-B49B-3D48-89A5-566BC9E21C66}" srcOrd="1" destOrd="0" presId="urn:microsoft.com/office/officeart/2005/8/layout/default"/>
    <dgm:cxn modelId="{B90EB1B9-4EAA-844E-BB07-2F23C98533FA}" type="presParOf" srcId="{1410417B-BA72-3344-B783-0E1C20F58D44}" destId="{40AA173D-80A8-5E41-8AA2-DB3C8535C788}" srcOrd="2" destOrd="0" presId="urn:microsoft.com/office/officeart/2005/8/layout/default"/>
    <dgm:cxn modelId="{B39CE720-C03A-E84D-BF3F-7C7861A94B81}" type="presParOf" srcId="{1410417B-BA72-3344-B783-0E1C20F58D44}" destId="{63F625EB-792F-4A4D-AEB3-C0C1D2B00187}" srcOrd="3" destOrd="0" presId="urn:microsoft.com/office/officeart/2005/8/layout/default"/>
    <dgm:cxn modelId="{83B61384-BD00-5D4C-85F5-E63BBAF397EE}" type="presParOf" srcId="{1410417B-BA72-3344-B783-0E1C20F58D44}" destId="{70B8876D-C441-E744-8EE8-A7205BF8EF89}" srcOrd="4" destOrd="0" presId="urn:microsoft.com/office/officeart/2005/8/layout/default"/>
    <dgm:cxn modelId="{6C742CBE-2ED8-1248-B744-8B335CD145C1}" type="presParOf" srcId="{1410417B-BA72-3344-B783-0E1C20F58D44}" destId="{A9156FE2-6948-8547-ACFE-770EB26F28DD}" srcOrd="5" destOrd="0" presId="urn:microsoft.com/office/officeart/2005/8/layout/default"/>
    <dgm:cxn modelId="{529D3DA9-4A41-C94F-9C3E-9838EA98C173}" type="presParOf" srcId="{1410417B-BA72-3344-B783-0E1C20F58D44}" destId="{CAC09399-A847-D245-8007-74935027ED68}" srcOrd="6" destOrd="0" presId="urn:microsoft.com/office/officeart/2005/8/layout/default"/>
    <dgm:cxn modelId="{D1DEBEBB-846E-384D-A864-0FCE0FE24C9F}" type="presParOf" srcId="{1410417B-BA72-3344-B783-0E1C20F58D44}" destId="{14319A27-C03E-0246-B956-82DC1FDF3B28}" srcOrd="7" destOrd="0" presId="urn:microsoft.com/office/officeart/2005/8/layout/default"/>
    <dgm:cxn modelId="{BEB81AF9-99F0-0341-AB65-7F1B0B5060E8}" type="presParOf" srcId="{1410417B-BA72-3344-B783-0E1C20F58D44}" destId="{25CDED86-0970-0448-A090-A4B4F6AA01B9}" srcOrd="8" destOrd="0" presId="urn:microsoft.com/office/officeart/2005/8/layout/default"/>
    <dgm:cxn modelId="{88F83B17-8AA8-4643-A89F-FD163037A60F}" type="presParOf" srcId="{1410417B-BA72-3344-B783-0E1C20F58D44}" destId="{1D4BD378-ABCB-B047-89B6-BC42714CF6B8}" srcOrd="9" destOrd="0" presId="urn:microsoft.com/office/officeart/2005/8/layout/default"/>
    <dgm:cxn modelId="{85F67A33-84E0-5B4D-A3A5-AD3C12EC8236}" type="presParOf" srcId="{1410417B-BA72-3344-B783-0E1C20F58D44}" destId="{61C21456-835B-FD4C-931D-57CC1FD3B07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16CF09-78B2-C443-A2B3-9B87571FD12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4A675F0A-BDAF-2242-AD01-B2BF1122D72F}">
      <dgm:prSet/>
      <dgm:spPr>
        <a:ln>
          <a:solidFill>
            <a:srgbClr val="00ABA7"/>
          </a:solidFill>
        </a:ln>
      </dgm:spPr>
      <dgm:t>
        <a:bodyPr/>
        <a:lstStyle/>
        <a:p>
          <a:r>
            <a:rPr lang="en-GB" dirty="0" err="1">
              <a:solidFill>
                <a:srgbClr val="152B48"/>
              </a:solidFill>
              <a:latin typeface="Montserrat" pitchFamily="2" charset="77"/>
            </a:rPr>
            <a:t>Ronquidos</a:t>
          </a:r>
          <a:r>
            <a:rPr lang="en-GB" dirty="0">
              <a:solidFill>
                <a:srgbClr val="152B48"/>
              </a:solidFill>
              <a:latin typeface="Montserrat" pitchFamily="2" charset="77"/>
            </a:rPr>
            <a:t> </a:t>
          </a:r>
          <a:r>
            <a:rPr lang="en-GB" dirty="0" err="1">
              <a:solidFill>
                <a:srgbClr val="152B48"/>
              </a:solidFill>
              <a:latin typeface="Montserrat" pitchFamily="2" charset="77"/>
            </a:rPr>
            <a:t>primarios</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4D3B4AAF-D374-D94A-AAAE-E913497FF5EC}" type="parTrans" cxnId="{C953EC20-C912-7642-A40C-8CDE255786B1}">
      <dgm:prSet/>
      <dgm:spPr/>
      <dgm:t>
        <a:bodyPr/>
        <a:lstStyle/>
        <a:p>
          <a:endParaRPr lang="es-ES">
            <a:solidFill>
              <a:srgbClr val="152B48"/>
            </a:solidFill>
            <a:latin typeface="Montserrat" pitchFamily="2" charset="77"/>
          </a:endParaRPr>
        </a:p>
      </dgm:t>
    </dgm:pt>
    <dgm:pt modelId="{ACF2C91C-F099-AA44-A22C-2F174F5DFA43}" type="sibTrans" cxnId="{C953EC20-C912-7642-A40C-8CDE255786B1}">
      <dgm:prSet/>
      <dgm:spPr/>
      <dgm:t>
        <a:bodyPr/>
        <a:lstStyle/>
        <a:p>
          <a:endParaRPr lang="es-ES">
            <a:solidFill>
              <a:srgbClr val="152B48"/>
            </a:solidFill>
            <a:latin typeface="Montserrat" pitchFamily="2" charset="77"/>
          </a:endParaRPr>
        </a:p>
      </dgm:t>
    </dgm:pt>
    <dgm:pt modelId="{18CE3D48-5740-5448-9DAF-99F5CADFDDB6}">
      <dgm:prSet/>
      <dgm:spPr>
        <a:ln>
          <a:solidFill>
            <a:srgbClr val="00ABA7"/>
          </a:solidFill>
        </a:ln>
      </dgm:spPr>
      <dgm:t>
        <a:bodyPr/>
        <a:lstStyle/>
        <a:p>
          <a:r>
            <a:rPr lang="en-GB" dirty="0" err="1">
              <a:solidFill>
                <a:srgbClr val="152B48"/>
              </a:solidFill>
              <a:latin typeface="Montserrat" pitchFamily="2" charset="77"/>
            </a:rPr>
            <a:t>Fragmentación</a:t>
          </a:r>
          <a:r>
            <a:rPr lang="en-GB" dirty="0">
              <a:solidFill>
                <a:srgbClr val="152B48"/>
              </a:solidFill>
              <a:latin typeface="Montserrat" pitchFamily="2" charset="77"/>
            </a:rPr>
            <a:t> del </a:t>
          </a:r>
          <a:r>
            <a:rPr lang="en-GB" dirty="0" err="1">
              <a:solidFill>
                <a:srgbClr val="152B48"/>
              </a:solidFill>
              <a:latin typeface="Montserrat" pitchFamily="2" charset="77"/>
            </a:rPr>
            <a:t>sueño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4AB0D79A-1408-0247-8501-50B31EE40E35}" type="parTrans" cxnId="{28A2B86F-7FD5-4844-BA35-467CB73B8B2A}">
      <dgm:prSet/>
      <dgm:spPr/>
      <dgm:t>
        <a:bodyPr/>
        <a:lstStyle/>
        <a:p>
          <a:endParaRPr lang="es-ES">
            <a:solidFill>
              <a:srgbClr val="152B48"/>
            </a:solidFill>
            <a:latin typeface="Montserrat" pitchFamily="2" charset="77"/>
          </a:endParaRPr>
        </a:p>
      </dgm:t>
    </dgm:pt>
    <dgm:pt modelId="{B7CDCB60-A775-834B-9274-31318444DE14}" type="sibTrans" cxnId="{28A2B86F-7FD5-4844-BA35-467CB73B8B2A}">
      <dgm:prSet/>
      <dgm:spPr/>
      <dgm:t>
        <a:bodyPr/>
        <a:lstStyle/>
        <a:p>
          <a:endParaRPr lang="es-ES">
            <a:solidFill>
              <a:srgbClr val="152B48"/>
            </a:solidFill>
            <a:latin typeface="Montserrat" pitchFamily="2" charset="77"/>
          </a:endParaRPr>
        </a:p>
      </dgm:t>
    </dgm:pt>
    <dgm:pt modelId="{6A65A734-3A18-8544-8BFA-2025A04B5E78}">
      <dgm:prSet/>
      <dgm:spPr>
        <a:ln>
          <a:solidFill>
            <a:srgbClr val="00ABA7"/>
          </a:solidFill>
        </a:ln>
      </dgm:spPr>
      <dgm:t>
        <a:bodyPr/>
        <a:lstStyle/>
        <a:p>
          <a:r>
            <a:rPr lang="en-GB" dirty="0">
              <a:solidFill>
                <a:srgbClr val="152B48"/>
              </a:solidFill>
              <a:latin typeface="Montserrat" pitchFamily="2" charset="77"/>
            </a:rPr>
            <a:t>SAOS.</a:t>
          </a:r>
          <a:endParaRPr lang="es-CO" dirty="0">
            <a:solidFill>
              <a:srgbClr val="152B48"/>
            </a:solidFill>
            <a:latin typeface="Montserrat" pitchFamily="2" charset="77"/>
          </a:endParaRPr>
        </a:p>
      </dgm:t>
    </dgm:pt>
    <dgm:pt modelId="{2961CEA8-C980-9F4B-848B-2C781359D211}" type="parTrans" cxnId="{E00F2E41-ABA5-3648-93B3-CE416CBEB7E2}">
      <dgm:prSet/>
      <dgm:spPr/>
      <dgm:t>
        <a:bodyPr/>
        <a:lstStyle/>
        <a:p>
          <a:endParaRPr lang="es-ES">
            <a:solidFill>
              <a:srgbClr val="152B48"/>
            </a:solidFill>
            <a:latin typeface="Montserrat" pitchFamily="2" charset="77"/>
          </a:endParaRPr>
        </a:p>
      </dgm:t>
    </dgm:pt>
    <dgm:pt modelId="{967428B6-3858-4142-A162-A02E73E77D2B}" type="sibTrans" cxnId="{E00F2E41-ABA5-3648-93B3-CE416CBEB7E2}">
      <dgm:prSet/>
      <dgm:spPr/>
      <dgm:t>
        <a:bodyPr/>
        <a:lstStyle/>
        <a:p>
          <a:endParaRPr lang="es-ES">
            <a:solidFill>
              <a:srgbClr val="152B48"/>
            </a:solidFill>
            <a:latin typeface="Montserrat" pitchFamily="2" charset="77"/>
          </a:endParaRPr>
        </a:p>
      </dgm:t>
    </dgm:pt>
    <dgm:pt modelId="{DF8BCC43-0ABF-1E42-988E-0613275547A1}">
      <dgm:prSet/>
      <dgm:spPr>
        <a:ln>
          <a:solidFill>
            <a:srgbClr val="00ABA7"/>
          </a:solidFill>
        </a:ln>
      </dgm:spPr>
      <dgm:t>
        <a:bodyPr/>
        <a:lstStyle/>
        <a:p>
          <a:r>
            <a:rPr lang="en-GB" dirty="0">
              <a:solidFill>
                <a:srgbClr val="152B48"/>
              </a:solidFill>
              <a:latin typeface="Montserrat" pitchFamily="2" charset="77"/>
            </a:rPr>
            <a:t>Mala </a:t>
          </a:r>
          <a:r>
            <a:rPr lang="en-GB" dirty="0" err="1">
              <a:solidFill>
                <a:srgbClr val="152B48"/>
              </a:solidFill>
              <a:latin typeface="Montserrat" pitchFamily="2" charset="77"/>
            </a:rPr>
            <a:t>calidad</a:t>
          </a:r>
          <a:r>
            <a:rPr lang="en-GB" dirty="0">
              <a:solidFill>
                <a:srgbClr val="152B48"/>
              </a:solidFill>
              <a:latin typeface="Montserrat" pitchFamily="2" charset="77"/>
            </a:rPr>
            <a:t> del </a:t>
          </a:r>
          <a:r>
            <a:rPr lang="en-GB" dirty="0" err="1">
              <a:solidFill>
                <a:srgbClr val="152B48"/>
              </a:solidFill>
              <a:latin typeface="Montserrat" pitchFamily="2" charset="77"/>
            </a:rPr>
            <a:t>sueño</a:t>
          </a:r>
          <a:r>
            <a:rPr lang="en-GB" dirty="0">
              <a:solidFill>
                <a:srgbClr val="152B48"/>
              </a:solidFill>
              <a:latin typeface="Montserrat" pitchFamily="2" charset="77"/>
            </a:rPr>
            <a:t> y </a:t>
          </a:r>
          <a:r>
            <a:rPr lang="en-GB" dirty="0" err="1">
              <a:solidFill>
                <a:srgbClr val="152B48"/>
              </a:solidFill>
              <a:latin typeface="Montserrat" pitchFamily="2" charset="77"/>
            </a:rPr>
            <a:t>tiempo</a:t>
          </a:r>
          <a:r>
            <a:rPr lang="en-GB" dirty="0">
              <a:solidFill>
                <a:srgbClr val="152B48"/>
              </a:solidFill>
              <a:latin typeface="Montserrat" pitchFamily="2" charset="77"/>
            </a:rPr>
            <a:t> &lt; 7 horas.</a:t>
          </a:r>
          <a:endParaRPr lang="es-CO" dirty="0">
            <a:solidFill>
              <a:srgbClr val="152B48"/>
            </a:solidFill>
            <a:latin typeface="Montserrat" pitchFamily="2" charset="77"/>
          </a:endParaRPr>
        </a:p>
      </dgm:t>
    </dgm:pt>
    <dgm:pt modelId="{8B44B7D9-AEE1-D447-BEF7-A0EF85096376}" type="parTrans" cxnId="{C310E888-93AC-6948-A490-B18BAFF86832}">
      <dgm:prSet/>
      <dgm:spPr/>
      <dgm:t>
        <a:bodyPr/>
        <a:lstStyle/>
        <a:p>
          <a:endParaRPr lang="es-ES">
            <a:solidFill>
              <a:srgbClr val="152B48"/>
            </a:solidFill>
            <a:latin typeface="Montserrat" pitchFamily="2" charset="77"/>
          </a:endParaRPr>
        </a:p>
      </dgm:t>
    </dgm:pt>
    <dgm:pt modelId="{CCAF08CC-982E-FA48-BAF9-F9A51746C1EA}" type="sibTrans" cxnId="{C310E888-93AC-6948-A490-B18BAFF86832}">
      <dgm:prSet/>
      <dgm:spPr/>
      <dgm:t>
        <a:bodyPr/>
        <a:lstStyle/>
        <a:p>
          <a:endParaRPr lang="es-ES">
            <a:solidFill>
              <a:srgbClr val="152B48"/>
            </a:solidFill>
            <a:latin typeface="Montserrat" pitchFamily="2" charset="77"/>
          </a:endParaRPr>
        </a:p>
      </dgm:t>
    </dgm:pt>
    <dgm:pt modelId="{AAEA7C35-8716-F54B-BC72-40934A03CDF0}">
      <dgm:prSet/>
      <dgm:spPr>
        <a:ln>
          <a:solidFill>
            <a:srgbClr val="00ABA7"/>
          </a:solidFill>
        </a:ln>
      </dgm:spPr>
      <dgm:t>
        <a:bodyPr/>
        <a:lstStyle/>
        <a:p>
          <a:r>
            <a:rPr lang="en-GB" dirty="0">
              <a:solidFill>
                <a:srgbClr val="152B48"/>
              </a:solidFill>
              <a:latin typeface="Montserrat" pitchFamily="2" charset="77"/>
            </a:rPr>
            <a:t>3.6% a 14%.</a:t>
          </a:r>
          <a:endParaRPr lang="es-CO" dirty="0">
            <a:solidFill>
              <a:srgbClr val="152B48"/>
            </a:solidFill>
            <a:latin typeface="Montserrat" pitchFamily="2" charset="77"/>
          </a:endParaRPr>
        </a:p>
      </dgm:t>
    </dgm:pt>
    <dgm:pt modelId="{D01DA555-6652-024A-A2DF-F6EB594B7AEF}" type="parTrans" cxnId="{E2CA3958-12D5-6545-8A90-0B357BD00C7A}">
      <dgm:prSet/>
      <dgm:spPr/>
      <dgm:t>
        <a:bodyPr/>
        <a:lstStyle/>
        <a:p>
          <a:endParaRPr lang="es-ES">
            <a:solidFill>
              <a:srgbClr val="152B48"/>
            </a:solidFill>
            <a:latin typeface="Montserrat" pitchFamily="2" charset="77"/>
          </a:endParaRPr>
        </a:p>
      </dgm:t>
    </dgm:pt>
    <dgm:pt modelId="{B57B297B-0057-C74A-B068-716DA93757F3}" type="sibTrans" cxnId="{E2CA3958-12D5-6545-8A90-0B357BD00C7A}">
      <dgm:prSet/>
      <dgm:spPr/>
      <dgm:t>
        <a:bodyPr/>
        <a:lstStyle/>
        <a:p>
          <a:endParaRPr lang="es-ES">
            <a:solidFill>
              <a:srgbClr val="152B48"/>
            </a:solidFill>
            <a:latin typeface="Montserrat" pitchFamily="2" charset="77"/>
          </a:endParaRPr>
        </a:p>
      </dgm:t>
    </dgm:pt>
    <dgm:pt modelId="{74CF246C-A769-6C47-8724-7F5D8A712794}" type="pres">
      <dgm:prSet presAssocID="{1116CF09-78B2-C443-A2B3-9B87571FD124}" presName="linear" presStyleCnt="0">
        <dgm:presLayoutVars>
          <dgm:animLvl val="lvl"/>
          <dgm:resizeHandles val="exact"/>
        </dgm:presLayoutVars>
      </dgm:prSet>
      <dgm:spPr/>
    </dgm:pt>
    <dgm:pt modelId="{7C9EF711-EBF8-E845-9252-CA5562CE318B}" type="pres">
      <dgm:prSet presAssocID="{4A675F0A-BDAF-2242-AD01-B2BF1122D72F}" presName="parentText" presStyleLbl="node1" presStyleIdx="0" presStyleCnt="5">
        <dgm:presLayoutVars>
          <dgm:chMax val="0"/>
          <dgm:bulletEnabled val="1"/>
        </dgm:presLayoutVars>
      </dgm:prSet>
      <dgm:spPr/>
    </dgm:pt>
    <dgm:pt modelId="{BA0466F3-6610-C24B-843B-F8805AC51E37}" type="pres">
      <dgm:prSet presAssocID="{ACF2C91C-F099-AA44-A22C-2F174F5DFA43}" presName="spacer" presStyleCnt="0"/>
      <dgm:spPr/>
    </dgm:pt>
    <dgm:pt modelId="{2684A8D4-82F0-1F49-A1B1-033ABFAC8FF6}" type="pres">
      <dgm:prSet presAssocID="{18CE3D48-5740-5448-9DAF-99F5CADFDDB6}" presName="parentText" presStyleLbl="node1" presStyleIdx="1" presStyleCnt="5">
        <dgm:presLayoutVars>
          <dgm:chMax val="0"/>
          <dgm:bulletEnabled val="1"/>
        </dgm:presLayoutVars>
      </dgm:prSet>
      <dgm:spPr/>
    </dgm:pt>
    <dgm:pt modelId="{1E6441B1-F9CF-2640-B57E-0126B4AA48E4}" type="pres">
      <dgm:prSet presAssocID="{B7CDCB60-A775-834B-9274-31318444DE14}" presName="spacer" presStyleCnt="0"/>
      <dgm:spPr/>
    </dgm:pt>
    <dgm:pt modelId="{940BBE06-6E42-994D-96A7-4E87DBE4EEA4}" type="pres">
      <dgm:prSet presAssocID="{6A65A734-3A18-8544-8BFA-2025A04B5E78}" presName="parentText" presStyleLbl="node1" presStyleIdx="2" presStyleCnt="5">
        <dgm:presLayoutVars>
          <dgm:chMax val="0"/>
          <dgm:bulletEnabled val="1"/>
        </dgm:presLayoutVars>
      </dgm:prSet>
      <dgm:spPr/>
    </dgm:pt>
    <dgm:pt modelId="{40CAFD66-AE21-7240-A9CC-7B843A962A3D}" type="pres">
      <dgm:prSet presAssocID="{967428B6-3858-4142-A162-A02E73E77D2B}" presName="spacer" presStyleCnt="0"/>
      <dgm:spPr/>
    </dgm:pt>
    <dgm:pt modelId="{C57B284D-04DA-4F48-8153-E64A8BF6188F}" type="pres">
      <dgm:prSet presAssocID="{DF8BCC43-0ABF-1E42-988E-0613275547A1}" presName="parentText" presStyleLbl="node1" presStyleIdx="3" presStyleCnt="5">
        <dgm:presLayoutVars>
          <dgm:chMax val="0"/>
          <dgm:bulletEnabled val="1"/>
        </dgm:presLayoutVars>
      </dgm:prSet>
      <dgm:spPr/>
    </dgm:pt>
    <dgm:pt modelId="{FD39691D-8F6C-1940-96A2-AD71902C191D}" type="pres">
      <dgm:prSet presAssocID="{CCAF08CC-982E-FA48-BAF9-F9A51746C1EA}" presName="spacer" presStyleCnt="0"/>
      <dgm:spPr/>
    </dgm:pt>
    <dgm:pt modelId="{714E98FB-22CD-6D44-98D3-92086AD27EDF}" type="pres">
      <dgm:prSet presAssocID="{AAEA7C35-8716-F54B-BC72-40934A03CDF0}" presName="parentText" presStyleLbl="node1" presStyleIdx="4" presStyleCnt="5">
        <dgm:presLayoutVars>
          <dgm:chMax val="0"/>
          <dgm:bulletEnabled val="1"/>
        </dgm:presLayoutVars>
      </dgm:prSet>
      <dgm:spPr/>
    </dgm:pt>
  </dgm:ptLst>
  <dgm:cxnLst>
    <dgm:cxn modelId="{FC3AFB08-8676-1B41-8E6D-6FCBFD6AB5E7}" type="presOf" srcId="{18CE3D48-5740-5448-9DAF-99F5CADFDDB6}" destId="{2684A8D4-82F0-1F49-A1B1-033ABFAC8FF6}" srcOrd="0" destOrd="0" presId="urn:microsoft.com/office/officeart/2005/8/layout/vList2"/>
    <dgm:cxn modelId="{C953EC20-C912-7642-A40C-8CDE255786B1}" srcId="{1116CF09-78B2-C443-A2B3-9B87571FD124}" destId="{4A675F0A-BDAF-2242-AD01-B2BF1122D72F}" srcOrd="0" destOrd="0" parTransId="{4D3B4AAF-D374-D94A-AAAE-E913497FF5EC}" sibTransId="{ACF2C91C-F099-AA44-A22C-2F174F5DFA43}"/>
    <dgm:cxn modelId="{64E22526-FC8F-DA45-9A33-EC7A4EACCA70}" type="presOf" srcId="{1116CF09-78B2-C443-A2B3-9B87571FD124}" destId="{74CF246C-A769-6C47-8724-7F5D8A712794}" srcOrd="0" destOrd="0" presId="urn:microsoft.com/office/officeart/2005/8/layout/vList2"/>
    <dgm:cxn modelId="{E00F2E41-ABA5-3648-93B3-CE416CBEB7E2}" srcId="{1116CF09-78B2-C443-A2B3-9B87571FD124}" destId="{6A65A734-3A18-8544-8BFA-2025A04B5E78}" srcOrd="2" destOrd="0" parTransId="{2961CEA8-C980-9F4B-848B-2C781359D211}" sibTransId="{967428B6-3858-4142-A162-A02E73E77D2B}"/>
    <dgm:cxn modelId="{28A2B86F-7FD5-4844-BA35-467CB73B8B2A}" srcId="{1116CF09-78B2-C443-A2B3-9B87571FD124}" destId="{18CE3D48-5740-5448-9DAF-99F5CADFDDB6}" srcOrd="1" destOrd="0" parTransId="{4AB0D79A-1408-0247-8501-50B31EE40E35}" sibTransId="{B7CDCB60-A775-834B-9274-31318444DE14}"/>
    <dgm:cxn modelId="{9AA52D51-94E9-AE4A-9A32-738280E1DDAB}" type="presOf" srcId="{DF8BCC43-0ABF-1E42-988E-0613275547A1}" destId="{C57B284D-04DA-4F48-8153-E64A8BF6188F}" srcOrd="0" destOrd="0" presId="urn:microsoft.com/office/officeart/2005/8/layout/vList2"/>
    <dgm:cxn modelId="{E2CA3958-12D5-6545-8A90-0B357BD00C7A}" srcId="{1116CF09-78B2-C443-A2B3-9B87571FD124}" destId="{AAEA7C35-8716-F54B-BC72-40934A03CDF0}" srcOrd="4" destOrd="0" parTransId="{D01DA555-6652-024A-A2DF-F6EB594B7AEF}" sibTransId="{B57B297B-0057-C74A-B068-716DA93757F3}"/>
    <dgm:cxn modelId="{C310E888-93AC-6948-A490-B18BAFF86832}" srcId="{1116CF09-78B2-C443-A2B3-9B87571FD124}" destId="{DF8BCC43-0ABF-1E42-988E-0613275547A1}" srcOrd="3" destOrd="0" parTransId="{8B44B7D9-AEE1-D447-BEF7-A0EF85096376}" sibTransId="{CCAF08CC-982E-FA48-BAF9-F9A51746C1EA}"/>
    <dgm:cxn modelId="{7FB5A195-5BE2-B24C-9F83-67595F1CBE14}" type="presOf" srcId="{4A675F0A-BDAF-2242-AD01-B2BF1122D72F}" destId="{7C9EF711-EBF8-E845-9252-CA5562CE318B}" srcOrd="0" destOrd="0" presId="urn:microsoft.com/office/officeart/2005/8/layout/vList2"/>
    <dgm:cxn modelId="{09A6AACF-45BC-7244-91C5-148E7F0087FF}" type="presOf" srcId="{AAEA7C35-8716-F54B-BC72-40934A03CDF0}" destId="{714E98FB-22CD-6D44-98D3-92086AD27EDF}" srcOrd="0" destOrd="0" presId="urn:microsoft.com/office/officeart/2005/8/layout/vList2"/>
    <dgm:cxn modelId="{399E1CE2-CAE4-FA4A-93CC-A0F134EE30A8}" type="presOf" srcId="{6A65A734-3A18-8544-8BFA-2025A04B5E78}" destId="{940BBE06-6E42-994D-96A7-4E87DBE4EEA4}" srcOrd="0" destOrd="0" presId="urn:microsoft.com/office/officeart/2005/8/layout/vList2"/>
    <dgm:cxn modelId="{8E1C44FF-F984-4A43-AF8F-B4879036EC25}" type="presParOf" srcId="{74CF246C-A769-6C47-8724-7F5D8A712794}" destId="{7C9EF711-EBF8-E845-9252-CA5562CE318B}" srcOrd="0" destOrd="0" presId="urn:microsoft.com/office/officeart/2005/8/layout/vList2"/>
    <dgm:cxn modelId="{933E3A99-1091-984D-9FE9-701E3DE364D8}" type="presParOf" srcId="{74CF246C-A769-6C47-8724-7F5D8A712794}" destId="{BA0466F3-6610-C24B-843B-F8805AC51E37}" srcOrd="1" destOrd="0" presId="urn:microsoft.com/office/officeart/2005/8/layout/vList2"/>
    <dgm:cxn modelId="{9AC47EE2-18C4-4F49-91D6-0701108DAEB7}" type="presParOf" srcId="{74CF246C-A769-6C47-8724-7F5D8A712794}" destId="{2684A8D4-82F0-1F49-A1B1-033ABFAC8FF6}" srcOrd="2" destOrd="0" presId="urn:microsoft.com/office/officeart/2005/8/layout/vList2"/>
    <dgm:cxn modelId="{B7A5BFBD-0DFE-144F-936E-59686994160E}" type="presParOf" srcId="{74CF246C-A769-6C47-8724-7F5D8A712794}" destId="{1E6441B1-F9CF-2640-B57E-0126B4AA48E4}" srcOrd="3" destOrd="0" presId="urn:microsoft.com/office/officeart/2005/8/layout/vList2"/>
    <dgm:cxn modelId="{4064C8A5-F1A5-7344-B293-23CBADF08431}" type="presParOf" srcId="{74CF246C-A769-6C47-8724-7F5D8A712794}" destId="{940BBE06-6E42-994D-96A7-4E87DBE4EEA4}" srcOrd="4" destOrd="0" presId="urn:microsoft.com/office/officeart/2005/8/layout/vList2"/>
    <dgm:cxn modelId="{F5F478EB-1CC3-5941-909A-FF89CE39D906}" type="presParOf" srcId="{74CF246C-A769-6C47-8724-7F5D8A712794}" destId="{40CAFD66-AE21-7240-A9CC-7B843A962A3D}" srcOrd="5" destOrd="0" presId="urn:microsoft.com/office/officeart/2005/8/layout/vList2"/>
    <dgm:cxn modelId="{25FF44FD-54A5-8C45-9984-B88F826B3974}" type="presParOf" srcId="{74CF246C-A769-6C47-8724-7F5D8A712794}" destId="{C57B284D-04DA-4F48-8153-E64A8BF6188F}" srcOrd="6" destOrd="0" presId="urn:microsoft.com/office/officeart/2005/8/layout/vList2"/>
    <dgm:cxn modelId="{AA01982B-1149-3642-AD5F-86F7CEAB12FE}" type="presParOf" srcId="{74CF246C-A769-6C47-8724-7F5D8A712794}" destId="{FD39691D-8F6C-1940-96A2-AD71902C191D}" srcOrd="7" destOrd="0" presId="urn:microsoft.com/office/officeart/2005/8/layout/vList2"/>
    <dgm:cxn modelId="{05657039-23DE-9847-81DF-2725EEA38A02}" type="presParOf" srcId="{74CF246C-A769-6C47-8724-7F5D8A712794}" destId="{714E98FB-22CD-6D44-98D3-92086AD27ED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D16AF6-669C-6346-81F0-2B09B087EDAF}" type="doc">
      <dgm:prSet loTypeId="urn:microsoft.com/office/officeart/2005/8/layout/vList3" loCatId="list" qsTypeId="urn:microsoft.com/office/officeart/2005/8/quickstyle/simple1" qsCatId="simple" csTypeId="urn:microsoft.com/office/officeart/2005/8/colors/accent1_1" csCatId="accent1" phldr="1"/>
      <dgm:spPr/>
      <dgm:t>
        <a:bodyPr/>
        <a:lstStyle/>
        <a:p>
          <a:endParaRPr lang="es-ES"/>
        </a:p>
      </dgm:t>
    </dgm:pt>
    <dgm:pt modelId="{0AAA9DBB-A210-4444-9F4F-D1B0D5E7C169}">
      <dgm:prSet/>
      <dgm:spPr>
        <a:ln>
          <a:solidFill>
            <a:srgbClr val="00ABA7"/>
          </a:solidFill>
        </a:ln>
      </dgm:spPr>
      <dgm:t>
        <a:bodyPr/>
        <a:lstStyle/>
        <a:p>
          <a:r>
            <a:rPr lang="en-GB" dirty="0">
              <a:solidFill>
                <a:srgbClr val="152B48"/>
              </a:solidFill>
              <a:latin typeface="Montserrat" pitchFamily="2" charset="77"/>
            </a:rPr>
            <a:t>20% de HTA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niños</a:t>
          </a:r>
          <a:r>
            <a:rPr lang="en-GB" dirty="0">
              <a:solidFill>
                <a:srgbClr val="152B48"/>
              </a:solidFill>
              <a:latin typeface="Montserrat" pitchFamily="2" charset="77"/>
            </a:rPr>
            <a:t> es </a:t>
          </a:r>
          <a:r>
            <a:rPr lang="en-GB" dirty="0" err="1">
              <a:solidFill>
                <a:srgbClr val="152B48"/>
              </a:solidFill>
              <a:latin typeface="Montserrat" pitchFamily="2" charset="77"/>
            </a:rPr>
            <a:t>causada</a:t>
          </a:r>
          <a:r>
            <a:rPr lang="en-GB" dirty="0">
              <a:solidFill>
                <a:srgbClr val="152B48"/>
              </a:solidFill>
              <a:latin typeface="Montserrat" pitchFamily="2" charset="77"/>
            </a:rPr>
            <a:t> por ERC.</a:t>
          </a:r>
          <a:endParaRPr lang="es-CO" dirty="0">
            <a:solidFill>
              <a:srgbClr val="152B48"/>
            </a:solidFill>
            <a:latin typeface="Montserrat" pitchFamily="2" charset="77"/>
          </a:endParaRPr>
        </a:p>
      </dgm:t>
    </dgm:pt>
    <dgm:pt modelId="{765D201B-C346-2144-8CF5-5190B00EDC18}" type="parTrans" cxnId="{7BE2D69C-22E2-C64F-9D18-A27461BD7932}">
      <dgm:prSet/>
      <dgm:spPr/>
      <dgm:t>
        <a:bodyPr/>
        <a:lstStyle/>
        <a:p>
          <a:endParaRPr lang="es-ES">
            <a:solidFill>
              <a:srgbClr val="152B48"/>
            </a:solidFill>
            <a:latin typeface="Montserrat" pitchFamily="2" charset="77"/>
          </a:endParaRPr>
        </a:p>
      </dgm:t>
    </dgm:pt>
    <dgm:pt modelId="{36196949-15B8-D945-A764-FA09E270847C}" type="sibTrans" cxnId="{7BE2D69C-22E2-C64F-9D18-A27461BD7932}">
      <dgm:prSet/>
      <dgm:spPr/>
      <dgm:t>
        <a:bodyPr/>
        <a:lstStyle/>
        <a:p>
          <a:endParaRPr lang="es-ES">
            <a:solidFill>
              <a:srgbClr val="152B48"/>
            </a:solidFill>
            <a:latin typeface="Montserrat" pitchFamily="2" charset="77"/>
          </a:endParaRPr>
        </a:p>
      </dgm:t>
    </dgm:pt>
    <dgm:pt modelId="{71374A11-AEBF-7A49-B62C-C1DEC3F15A08}">
      <dgm:prSet/>
      <dgm:spPr>
        <a:ln>
          <a:solidFill>
            <a:srgbClr val="00ABA7"/>
          </a:solidFill>
        </a:ln>
      </dgm:spPr>
      <dgm:t>
        <a:bodyPr/>
        <a:lstStyle/>
        <a:p>
          <a:r>
            <a:rPr lang="en-GB" dirty="0">
              <a:solidFill>
                <a:srgbClr val="152B48"/>
              </a:solidFill>
              <a:latin typeface="Montserrat" pitchFamily="2" charset="77"/>
            </a:rPr>
            <a:t>50% de los </a:t>
          </a:r>
          <a:r>
            <a:rPr lang="en-GB" dirty="0" err="1">
              <a:solidFill>
                <a:srgbClr val="152B48"/>
              </a:solidFill>
              <a:latin typeface="Montserrat" pitchFamily="2" charset="77"/>
            </a:rPr>
            <a:t>niños</a:t>
          </a:r>
          <a:r>
            <a:rPr lang="en-GB" dirty="0">
              <a:solidFill>
                <a:srgbClr val="152B48"/>
              </a:solidFill>
              <a:latin typeface="Montserrat" pitchFamily="2" charset="77"/>
            </a:rPr>
            <a:t> con ERC </a:t>
          </a:r>
          <a:r>
            <a:rPr lang="en-GB" dirty="0" err="1">
              <a:solidFill>
                <a:srgbClr val="152B48"/>
              </a:solidFill>
              <a:latin typeface="Montserrat" pitchFamily="2" charset="77"/>
            </a:rPr>
            <a:t>tienen</a:t>
          </a:r>
          <a:r>
            <a:rPr lang="en-GB" dirty="0">
              <a:solidFill>
                <a:srgbClr val="152B48"/>
              </a:solidFill>
              <a:latin typeface="Montserrat" pitchFamily="2" charset="77"/>
            </a:rPr>
            <a:t> HTA.</a:t>
          </a:r>
          <a:endParaRPr lang="es-CO" dirty="0">
            <a:solidFill>
              <a:srgbClr val="152B48"/>
            </a:solidFill>
            <a:latin typeface="Montserrat" pitchFamily="2" charset="77"/>
          </a:endParaRPr>
        </a:p>
      </dgm:t>
    </dgm:pt>
    <dgm:pt modelId="{3752CB76-8E7A-0F4B-8792-13AC3F52DED5}" type="parTrans" cxnId="{AD419D91-C145-B445-96DE-21D593B07FCF}">
      <dgm:prSet/>
      <dgm:spPr/>
      <dgm:t>
        <a:bodyPr/>
        <a:lstStyle/>
        <a:p>
          <a:endParaRPr lang="es-ES">
            <a:solidFill>
              <a:srgbClr val="152B48"/>
            </a:solidFill>
            <a:latin typeface="Montserrat" pitchFamily="2" charset="77"/>
          </a:endParaRPr>
        </a:p>
      </dgm:t>
    </dgm:pt>
    <dgm:pt modelId="{5C1453C5-28A5-1B41-9EFA-41162083131C}" type="sibTrans" cxnId="{AD419D91-C145-B445-96DE-21D593B07FCF}">
      <dgm:prSet/>
      <dgm:spPr/>
      <dgm:t>
        <a:bodyPr/>
        <a:lstStyle/>
        <a:p>
          <a:endParaRPr lang="es-ES">
            <a:solidFill>
              <a:srgbClr val="152B48"/>
            </a:solidFill>
            <a:latin typeface="Montserrat" pitchFamily="2" charset="77"/>
          </a:endParaRPr>
        </a:p>
      </dgm:t>
    </dgm:pt>
    <dgm:pt modelId="{FCB9A7F1-D4E7-D446-A8C2-F0CE9BD4E859}">
      <dgm:prSet/>
      <dgm:spPr>
        <a:ln>
          <a:solidFill>
            <a:srgbClr val="00ABA7"/>
          </a:solidFill>
        </a:ln>
      </dgm:spPr>
      <dgm:t>
        <a:bodyPr/>
        <a:lstStyle/>
        <a:p>
          <a:r>
            <a:rPr lang="en-GB" dirty="0">
              <a:solidFill>
                <a:srgbClr val="152B48"/>
              </a:solidFill>
              <a:latin typeface="Montserrat" pitchFamily="2" charset="77"/>
            </a:rPr>
            <a:t>Estadio final 49% a  70%.</a:t>
          </a:r>
          <a:endParaRPr lang="es-CO" dirty="0">
            <a:solidFill>
              <a:srgbClr val="152B48"/>
            </a:solidFill>
            <a:latin typeface="Montserrat" pitchFamily="2" charset="77"/>
          </a:endParaRPr>
        </a:p>
      </dgm:t>
    </dgm:pt>
    <dgm:pt modelId="{1DA8527B-A48A-6A4A-A251-97ED2603A020}" type="parTrans" cxnId="{26E531B7-E833-4446-AFE7-8663F1077105}">
      <dgm:prSet/>
      <dgm:spPr/>
      <dgm:t>
        <a:bodyPr/>
        <a:lstStyle/>
        <a:p>
          <a:endParaRPr lang="es-ES">
            <a:solidFill>
              <a:srgbClr val="152B48"/>
            </a:solidFill>
            <a:latin typeface="Montserrat" pitchFamily="2" charset="77"/>
          </a:endParaRPr>
        </a:p>
      </dgm:t>
    </dgm:pt>
    <dgm:pt modelId="{988FF338-E897-0246-A511-D339289DDF56}" type="sibTrans" cxnId="{26E531B7-E833-4446-AFE7-8663F1077105}">
      <dgm:prSet/>
      <dgm:spPr/>
      <dgm:t>
        <a:bodyPr/>
        <a:lstStyle/>
        <a:p>
          <a:endParaRPr lang="es-ES">
            <a:solidFill>
              <a:srgbClr val="152B48"/>
            </a:solidFill>
            <a:latin typeface="Montserrat" pitchFamily="2" charset="77"/>
          </a:endParaRPr>
        </a:p>
      </dgm:t>
    </dgm:pt>
    <dgm:pt modelId="{5867BE31-9252-8342-84E7-7CE2D63B666E}">
      <dgm:prSet/>
      <dgm:spPr>
        <a:ln>
          <a:solidFill>
            <a:srgbClr val="00ABA7"/>
          </a:solidFill>
        </a:ln>
      </dgm:spPr>
      <dgm:t>
        <a:bodyPr/>
        <a:lstStyle/>
        <a:p>
          <a:r>
            <a:rPr lang="en-GB" dirty="0">
              <a:solidFill>
                <a:srgbClr val="152B48"/>
              </a:solidFill>
              <a:latin typeface="Montserrat" pitchFamily="2" charset="77"/>
            </a:rPr>
            <a:t>No </a:t>
          </a:r>
          <a:r>
            <a:rPr lang="en-GB" dirty="0" err="1">
              <a:solidFill>
                <a:srgbClr val="152B48"/>
              </a:solidFill>
              <a:latin typeface="Montserrat" pitchFamily="2" charset="77"/>
            </a:rPr>
            <a:t>controlada</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20% a 70%.</a:t>
          </a:r>
          <a:endParaRPr lang="es-CO" dirty="0">
            <a:solidFill>
              <a:srgbClr val="152B48"/>
            </a:solidFill>
            <a:latin typeface="Montserrat" pitchFamily="2" charset="77"/>
          </a:endParaRPr>
        </a:p>
      </dgm:t>
    </dgm:pt>
    <dgm:pt modelId="{89D81FA6-355E-B041-B716-AD7BF65CBEED}" type="parTrans" cxnId="{7409C0C0-0EDA-2E45-BFE3-CF8C6309C500}">
      <dgm:prSet/>
      <dgm:spPr/>
      <dgm:t>
        <a:bodyPr/>
        <a:lstStyle/>
        <a:p>
          <a:endParaRPr lang="es-ES">
            <a:solidFill>
              <a:srgbClr val="152B48"/>
            </a:solidFill>
            <a:latin typeface="Montserrat" pitchFamily="2" charset="77"/>
          </a:endParaRPr>
        </a:p>
      </dgm:t>
    </dgm:pt>
    <dgm:pt modelId="{12D9F7DE-E97C-6649-AC4C-2FC017EFF07F}" type="sibTrans" cxnId="{7409C0C0-0EDA-2E45-BFE3-CF8C6309C500}">
      <dgm:prSet/>
      <dgm:spPr/>
      <dgm:t>
        <a:bodyPr/>
        <a:lstStyle/>
        <a:p>
          <a:endParaRPr lang="es-ES">
            <a:solidFill>
              <a:srgbClr val="152B48"/>
            </a:solidFill>
            <a:latin typeface="Montserrat" pitchFamily="2" charset="77"/>
          </a:endParaRPr>
        </a:p>
      </dgm:t>
    </dgm:pt>
    <dgm:pt modelId="{BE10D300-EEFF-9A47-AA1F-DFA7A37FA50A}" type="pres">
      <dgm:prSet presAssocID="{45D16AF6-669C-6346-81F0-2B09B087EDAF}" presName="linearFlow" presStyleCnt="0">
        <dgm:presLayoutVars>
          <dgm:dir/>
          <dgm:resizeHandles val="exact"/>
        </dgm:presLayoutVars>
      </dgm:prSet>
      <dgm:spPr/>
    </dgm:pt>
    <dgm:pt modelId="{D76194C3-71D2-EC41-A713-C045E126F416}" type="pres">
      <dgm:prSet presAssocID="{0AAA9DBB-A210-4444-9F4F-D1B0D5E7C169}" presName="composite" presStyleCnt="0"/>
      <dgm:spPr/>
    </dgm:pt>
    <dgm:pt modelId="{86B7C14E-87D4-0E41-B318-DF79BEB5BF14}" type="pres">
      <dgm:prSet presAssocID="{0AAA9DBB-A210-4444-9F4F-D1B0D5E7C169}" presName="imgShp" presStyleLbl="fgImgPlace1" presStyleIdx="0" presStyleCnt="4"/>
      <dgm:spPr/>
    </dgm:pt>
    <dgm:pt modelId="{E8E6231D-3A7C-D645-9A1A-CC60EDED613C}" type="pres">
      <dgm:prSet presAssocID="{0AAA9DBB-A210-4444-9F4F-D1B0D5E7C169}" presName="txShp" presStyleLbl="node1" presStyleIdx="0" presStyleCnt="4">
        <dgm:presLayoutVars>
          <dgm:bulletEnabled val="1"/>
        </dgm:presLayoutVars>
      </dgm:prSet>
      <dgm:spPr/>
    </dgm:pt>
    <dgm:pt modelId="{18CDDA82-2DEE-2C4E-BAEA-3FC5509BD5B1}" type="pres">
      <dgm:prSet presAssocID="{36196949-15B8-D945-A764-FA09E270847C}" presName="spacing" presStyleCnt="0"/>
      <dgm:spPr/>
    </dgm:pt>
    <dgm:pt modelId="{BA17C7B0-28A4-9E4D-A4DB-A1A2E3FA55EE}" type="pres">
      <dgm:prSet presAssocID="{71374A11-AEBF-7A49-B62C-C1DEC3F15A08}" presName="composite" presStyleCnt="0"/>
      <dgm:spPr/>
    </dgm:pt>
    <dgm:pt modelId="{E8F138E6-AC8A-1B46-A5A6-2E76CF90A865}" type="pres">
      <dgm:prSet presAssocID="{71374A11-AEBF-7A49-B62C-C1DEC3F15A08}" presName="imgShp" presStyleLbl="fgImgPlace1" presStyleIdx="1" presStyleCnt="4"/>
      <dgm:spPr/>
    </dgm:pt>
    <dgm:pt modelId="{7E4CB49A-3647-5C49-A654-90BC224D9C8E}" type="pres">
      <dgm:prSet presAssocID="{71374A11-AEBF-7A49-B62C-C1DEC3F15A08}" presName="txShp" presStyleLbl="node1" presStyleIdx="1" presStyleCnt="4">
        <dgm:presLayoutVars>
          <dgm:bulletEnabled val="1"/>
        </dgm:presLayoutVars>
      </dgm:prSet>
      <dgm:spPr/>
    </dgm:pt>
    <dgm:pt modelId="{78088B4D-0BB3-A745-BD5C-AC4EDC24E2F3}" type="pres">
      <dgm:prSet presAssocID="{5C1453C5-28A5-1B41-9EFA-41162083131C}" presName="spacing" presStyleCnt="0"/>
      <dgm:spPr/>
    </dgm:pt>
    <dgm:pt modelId="{2A377ED2-D264-8A4A-897A-5EB0CEA25745}" type="pres">
      <dgm:prSet presAssocID="{FCB9A7F1-D4E7-D446-A8C2-F0CE9BD4E859}" presName="composite" presStyleCnt="0"/>
      <dgm:spPr/>
    </dgm:pt>
    <dgm:pt modelId="{6B3D824C-0CAE-D04A-B768-CDB57AD90940}" type="pres">
      <dgm:prSet presAssocID="{FCB9A7F1-D4E7-D446-A8C2-F0CE9BD4E859}" presName="imgShp" presStyleLbl="fgImgPlace1" presStyleIdx="2" presStyleCnt="4"/>
      <dgm:spPr/>
    </dgm:pt>
    <dgm:pt modelId="{0F7038D9-9C58-DE43-A152-3C28C9D63DD8}" type="pres">
      <dgm:prSet presAssocID="{FCB9A7F1-D4E7-D446-A8C2-F0CE9BD4E859}" presName="txShp" presStyleLbl="node1" presStyleIdx="2" presStyleCnt="4">
        <dgm:presLayoutVars>
          <dgm:bulletEnabled val="1"/>
        </dgm:presLayoutVars>
      </dgm:prSet>
      <dgm:spPr/>
    </dgm:pt>
    <dgm:pt modelId="{42B578B6-E001-C041-A9E1-E4665D7AAE75}" type="pres">
      <dgm:prSet presAssocID="{988FF338-E897-0246-A511-D339289DDF56}" presName="spacing" presStyleCnt="0"/>
      <dgm:spPr/>
    </dgm:pt>
    <dgm:pt modelId="{A6363461-0B8E-AC4D-9995-BDE269286DA8}" type="pres">
      <dgm:prSet presAssocID="{5867BE31-9252-8342-84E7-7CE2D63B666E}" presName="composite" presStyleCnt="0"/>
      <dgm:spPr/>
    </dgm:pt>
    <dgm:pt modelId="{0C7F327C-F180-4245-A504-088BDF8DC535}" type="pres">
      <dgm:prSet presAssocID="{5867BE31-9252-8342-84E7-7CE2D63B666E}" presName="imgShp" presStyleLbl="fgImgPlace1" presStyleIdx="3" presStyleCnt="4"/>
      <dgm:spPr/>
    </dgm:pt>
    <dgm:pt modelId="{F9E4EF70-F649-2043-8C39-B56393D08051}" type="pres">
      <dgm:prSet presAssocID="{5867BE31-9252-8342-84E7-7CE2D63B666E}" presName="txShp" presStyleLbl="node1" presStyleIdx="3" presStyleCnt="4">
        <dgm:presLayoutVars>
          <dgm:bulletEnabled val="1"/>
        </dgm:presLayoutVars>
      </dgm:prSet>
      <dgm:spPr/>
    </dgm:pt>
  </dgm:ptLst>
  <dgm:cxnLst>
    <dgm:cxn modelId="{F9022C39-8488-5241-B5AA-16C5C34CCA84}" type="presOf" srcId="{0AAA9DBB-A210-4444-9F4F-D1B0D5E7C169}" destId="{E8E6231D-3A7C-D645-9A1A-CC60EDED613C}" srcOrd="0" destOrd="0" presId="urn:microsoft.com/office/officeart/2005/8/layout/vList3"/>
    <dgm:cxn modelId="{15EC7F80-E996-E649-BCF7-62CFDA9F98D8}" type="presOf" srcId="{5867BE31-9252-8342-84E7-7CE2D63B666E}" destId="{F9E4EF70-F649-2043-8C39-B56393D08051}" srcOrd="0" destOrd="0" presId="urn:microsoft.com/office/officeart/2005/8/layout/vList3"/>
    <dgm:cxn modelId="{AD419D91-C145-B445-96DE-21D593B07FCF}" srcId="{45D16AF6-669C-6346-81F0-2B09B087EDAF}" destId="{71374A11-AEBF-7A49-B62C-C1DEC3F15A08}" srcOrd="1" destOrd="0" parTransId="{3752CB76-8E7A-0F4B-8792-13AC3F52DED5}" sibTransId="{5C1453C5-28A5-1B41-9EFA-41162083131C}"/>
    <dgm:cxn modelId="{39E21C97-BA55-7448-BEB0-231D8DD0F638}" type="presOf" srcId="{FCB9A7F1-D4E7-D446-A8C2-F0CE9BD4E859}" destId="{0F7038D9-9C58-DE43-A152-3C28C9D63DD8}" srcOrd="0" destOrd="0" presId="urn:microsoft.com/office/officeart/2005/8/layout/vList3"/>
    <dgm:cxn modelId="{7BE2D69C-22E2-C64F-9D18-A27461BD7932}" srcId="{45D16AF6-669C-6346-81F0-2B09B087EDAF}" destId="{0AAA9DBB-A210-4444-9F4F-D1B0D5E7C169}" srcOrd="0" destOrd="0" parTransId="{765D201B-C346-2144-8CF5-5190B00EDC18}" sibTransId="{36196949-15B8-D945-A764-FA09E270847C}"/>
    <dgm:cxn modelId="{369B3F9D-B8DD-714C-8DBD-14BCB92A5B63}" type="presOf" srcId="{71374A11-AEBF-7A49-B62C-C1DEC3F15A08}" destId="{7E4CB49A-3647-5C49-A654-90BC224D9C8E}" srcOrd="0" destOrd="0" presId="urn:microsoft.com/office/officeart/2005/8/layout/vList3"/>
    <dgm:cxn modelId="{DCC997A6-006A-1445-BB66-7836B0A9A775}" type="presOf" srcId="{45D16AF6-669C-6346-81F0-2B09B087EDAF}" destId="{BE10D300-EEFF-9A47-AA1F-DFA7A37FA50A}" srcOrd="0" destOrd="0" presId="urn:microsoft.com/office/officeart/2005/8/layout/vList3"/>
    <dgm:cxn modelId="{26E531B7-E833-4446-AFE7-8663F1077105}" srcId="{45D16AF6-669C-6346-81F0-2B09B087EDAF}" destId="{FCB9A7F1-D4E7-D446-A8C2-F0CE9BD4E859}" srcOrd="2" destOrd="0" parTransId="{1DA8527B-A48A-6A4A-A251-97ED2603A020}" sibTransId="{988FF338-E897-0246-A511-D339289DDF56}"/>
    <dgm:cxn modelId="{7409C0C0-0EDA-2E45-BFE3-CF8C6309C500}" srcId="{45D16AF6-669C-6346-81F0-2B09B087EDAF}" destId="{5867BE31-9252-8342-84E7-7CE2D63B666E}" srcOrd="3" destOrd="0" parTransId="{89D81FA6-355E-B041-B716-AD7BF65CBEED}" sibTransId="{12D9F7DE-E97C-6649-AC4C-2FC017EFF07F}"/>
    <dgm:cxn modelId="{6DD3ACCD-BD97-5742-9F55-E361310BD22D}" type="presParOf" srcId="{BE10D300-EEFF-9A47-AA1F-DFA7A37FA50A}" destId="{D76194C3-71D2-EC41-A713-C045E126F416}" srcOrd="0" destOrd="0" presId="urn:microsoft.com/office/officeart/2005/8/layout/vList3"/>
    <dgm:cxn modelId="{2479CA33-A387-8E4F-9B5E-D8124A8A8CDB}" type="presParOf" srcId="{D76194C3-71D2-EC41-A713-C045E126F416}" destId="{86B7C14E-87D4-0E41-B318-DF79BEB5BF14}" srcOrd="0" destOrd="0" presId="urn:microsoft.com/office/officeart/2005/8/layout/vList3"/>
    <dgm:cxn modelId="{66B3FB3B-FF4B-ED44-AEE1-21EDF9F1E97F}" type="presParOf" srcId="{D76194C3-71D2-EC41-A713-C045E126F416}" destId="{E8E6231D-3A7C-D645-9A1A-CC60EDED613C}" srcOrd="1" destOrd="0" presId="urn:microsoft.com/office/officeart/2005/8/layout/vList3"/>
    <dgm:cxn modelId="{F0208511-6DE2-4542-AF05-C438A0525ED1}" type="presParOf" srcId="{BE10D300-EEFF-9A47-AA1F-DFA7A37FA50A}" destId="{18CDDA82-2DEE-2C4E-BAEA-3FC5509BD5B1}" srcOrd="1" destOrd="0" presId="urn:microsoft.com/office/officeart/2005/8/layout/vList3"/>
    <dgm:cxn modelId="{165A952C-EFE4-7143-891F-4835A378AD96}" type="presParOf" srcId="{BE10D300-EEFF-9A47-AA1F-DFA7A37FA50A}" destId="{BA17C7B0-28A4-9E4D-A4DB-A1A2E3FA55EE}" srcOrd="2" destOrd="0" presId="urn:microsoft.com/office/officeart/2005/8/layout/vList3"/>
    <dgm:cxn modelId="{7127EF65-B0C4-DF46-964E-A998DA4EDCD5}" type="presParOf" srcId="{BA17C7B0-28A4-9E4D-A4DB-A1A2E3FA55EE}" destId="{E8F138E6-AC8A-1B46-A5A6-2E76CF90A865}" srcOrd="0" destOrd="0" presId="urn:microsoft.com/office/officeart/2005/8/layout/vList3"/>
    <dgm:cxn modelId="{7394157E-F6D0-E245-B2FA-48A1ACB8AAF7}" type="presParOf" srcId="{BA17C7B0-28A4-9E4D-A4DB-A1A2E3FA55EE}" destId="{7E4CB49A-3647-5C49-A654-90BC224D9C8E}" srcOrd="1" destOrd="0" presId="urn:microsoft.com/office/officeart/2005/8/layout/vList3"/>
    <dgm:cxn modelId="{0F11AD80-19C6-8440-8ECF-539057654724}" type="presParOf" srcId="{BE10D300-EEFF-9A47-AA1F-DFA7A37FA50A}" destId="{78088B4D-0BB3-A745-BD5C-AC4EDC24E2F3}" srcOrd="3" destOrd="0" presId="urn:microsoft.com/office/officeart/2005/8/layout/vList3"/>
    <dgm:cxn modelId="{92289E60-12B1-F64E-AF59-169DD675173B}" type="presParOf" srcId="{BE10D300-EEFF-9A47-AA1F-DFA7A37FA50A}" destId="{2A377ED2-D264-8A4A-897A-5EB0CEA25745}" srcOrd="4" destOrd="0" presId="urn:microsoft.com/office/officeart/2005/8/layout/vList3"/>
    <dgm:cxn modelId="{1575DB4E-BBB0-5740-B886-699A3CAE756D}" type="presParOf" srcId="{2A377ED2-D264-8A4A-897A-5EB0CEA25745}" destId="{6B3D824C-0CAE-D04A-B768-CDB57AD90940}" srcOrd="0" destOrd="0" presId="urn:microsoft.com/office/officeart/2005/8/layout/vList3"/>
    <dgm:cxn modelId="{39C196D6-28CC-AB4A-B0B1-363D47EAA332}" type="presParOf" srcId="{2A377ED2-D264-8A4A-897A-5EB0CEA25745}" destId="{0F7038D9-9C58-DE43-A152-3C28C9D63DD8}" srcOrd="1" destOrd="0" presId="urn:microsoft.com/office/officeart/2005/8/layout/vList3"/>
    <dgm:cxn modelId="{2BA4E2C2-FCF5-9D4C-8F9E-E67A0A45D683}" type="presParOf" srcId="{BE10D300-EEFF-9A47-AA1F-DFA7A37FA50A}" destId="{42B578B6-E001-C041-A9E1-E4665D7AAE75}" srcOrd="5" destOrd="0" presId="urn:microsoft.com/office/officeart/2005/8/layout/vList3"/>
    <dgm:cxn modelId="{5222AD9C-A522-0243-9653-B89A2834C863}" type="presParOf" srcId="{BE10D300-EEFF-9A47-AA1F-DFA7A37FA50A}" destId="{A6363461-0B8E-AC4D-9995-BDE269286DA8}" srcOrd="6" destOrd="0" presId="urn:microsoft.com/office/officeart/2005/8/layout/vList3"/>
    <dgm:cxn modelId="{51FACBC8-FCB1-5142-BD5C-3CBCC9E20497}" type="presParOf" srcId="{A6363461-0B8E-AC4D-9995-BDE269286DA8}" destId="{0C7F327C-F180-4245-A504-088BDF8DC535}" srcOrd="0" destOrd="0" presId="urn:microsoft.com/office/officeart/2005/8/layout/vList3"/>
    <dgm:cxn modelId="{2C925650-A11E-5743-9C26-02247DF59219}" type="presParOf" srcId="{A6363461-0B8E-AC4D-9995-BDE269286DA8}" destId="{F9E4EF70-F649-2043-8C39-B56393D0805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A7FFAE-FA30-AB48-A5FB-2A8DF634DACB}"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s-ES"/>
        </a:p>
      </dgm:t>
    </dgm:pt>
    <dgm:pt modelId="{BB48F5A0-9500-C447-82FC-2FD8248CA037}">
      <dgm:prSet custT="1"/>
      <dgm:spPr>
        <a:ln>
          <a:solidFill>
            <a:srgbClr val="00ABA7"/>
          </a:solidFill>
        </a:ln>
      </dgm:spPr>
      <dgm:t>
        <a:bodyPr/>
        <a:lstStyle/>
        <a:p>
          <a:r>
            <a:rPr lang="en-GB" sz="2000" dirty="0" err="1">
              <a:solidFill>
                <a:srgbClr val="152B48"/>
              </a:solidFill>
              <a:latin typeface="Montserrat" pitchFamily="2" charset="77"/>
            </a:rPr>
            <a:t>Parto</a:t>
          </a:r>
          <a:r>
            <a:rPr lang="en-GB" sz="2000" dirty="0">
              <a:solidFill>
                <a:srgbClr val="152B48"/>
              </a:solidFill>
              <a:latin typeface="Montserrat" pitchFamily="2" charset="77"/>
            </a:rPr>
            <a:t> </a:t>
          </a:r>
          <a:r>
            <a:rPr lang="en-GB" sz="2000" dirty="0" err="1">
              <a:solidFill>
                <a:srgbClr val="152B48"/>
              </a:solidFill>
              <a:latin typeface="Montserrat" pitchFamily="2" charset="77"/>
            </a:rPr>
            <a:t>pretérmino</a:t>
          </a:r>
          <a:r>
            <a:rPr lang="en-GB" sz="2000" dirty="0">
              <a:solidFill>
                <a:srgbClr val="152B48"/>
              </a:solidFill>
              <a:latin typeface="Montserrat" pitchFamily="2" charset="77"/>
            </a:rPr>
            <a:t> y bajo peso al </a:t>
          </a:r>
          <a:r>
            <a:rPr lang="en-GB" sz="2000" dirty="0" err="1">
              <a:solidFill>
                <a:srgbClr val="152B48"/>
              </a:solidFill>
              <a:latin typeface="Montserrat" pitchFamily="2" charset="77"/>
            </a:rPr>
            <a:t>nacer</a:t>
          </a:r>
          <a:r>
            <a:rPr lang="en-GB" sz="2000" dirty="0">
              <a:solidFill>
                <a:srgbClr val="152B48"/>
              </a:solidFill>
              <a:latin typeface="Montserrat" pitchFamily="2" charset="77"/>
            </a:rPr>
            <a:t>.</a:t>
          </a:r>
          <a:endParaRPr lang="es-CO" sz="2000" dirty="0">
            <a:solidFill>
              <a:srgbClr val="152B48"/>
            </a:solidFill>
            <a:latin typeface="Montserrat" pitchFamily="2" charset="77"/>
          </a:endParaRPr>
        </a:p>
      </dgm:t>
    </dgm:pt>
    <dgm:pt modelId="{054B30A8-D6AD-8E43-8E54-7AE2C9EF2376}" type="parTrans" cxnId="{971EA823-3096-6D41-892F-B466A2A161BD}">
      <dgm:prSet/>
      <dgm:spPr/>
      <dgm:t>
        <a:bodyPr/>
        <a:lstStyle/>
        <a:p>
          <a:endParaRPr lang="es-ES" sz="2000">
            <a:solidFill>
              <a:srgbClr val="152B48"/>
            </a:solidFill>
            <a:latin typeface="Montserrat" pitchFamily="2" charset="77"/>
          </a:endParaRPr>
        </a:p>
      </dgm:t>
    </dgm:pt>
    <dgm:pt modelId="{E3C6579E-86E6-264A-9C7D-BAB4F8E41BA8}" type="sibTrans" cxnId="{971EA823-3096-6D41-892F-B466A2A161BD}">
      <dgm:prSet/>
      <dgm:spPr/>
      <dgm:t>
        <a:bodyPr/>
        <a:lstStyle/>
        <a:p>
          <a:endParaRPr lang="es-ES" sz="2000">
            <a:solidFill>
              <a:srgbClr val="152B48"/>
            </a:solidFill>
            <a:latin typeface="Montserrat" pitchFamily="2" charset="77"/>
          </a:endParaRPr>
        </a:p>
      </dgm:t>
    </dgm:pt>
    <dgm:pt modelId="{393C05B2-04CC-3F45-A591-8178BF6DB367}">
      <dgm:prSet custT="1"/>
      <dgm:spPr>
        <a:ln>
          <a:solidFill>
            <a:srgbClr val="00ABA7"/>
          </a:solidFill>
        </a:ln>
      </dgm:spPr>
      <dgm:t>
        <a:bodyPr/>
        <a:lstStyle/>
        <a:p>
          <a:r>
            <a:rPr lang="en-GB" sz="2000" dirty="0" err="1">
              <a:solidFill>
                <a:srgbClr val="152B48"/>
              </a:solidFill>
              <a:latin typeface="Montserrat" pitchFamily="2" charset="77"/>
            </a:rPr>
            <a:t>Prevalencia</a:t>
          </a:r>
          <a:r>
            <a:rPr lang="en-GB" sz="2000" dirty="0">
              <a:solidFill>
                <a:srgbClr val="152B48"/>
              </a:solidFill>
              <a:latin typeface="Montserrat" pitchFamily="2" charset="77"/>
            </a:rPr>
            <a:t> de 7.3 % a los 3 </a:t>
          </a:r>
          <a:r>
            <a:rPr lang="en-GB" sz="2000" dirty="0" err="1">
              <a:solidFill>
                <a:srgbClr val="152B48"/>
              </a:solidFill>
              <a:latin typeface="Montserrat" pitchFamily="2" charset="77"/>
            </a:rPr>
            <a:t>años</a:t>
          </a:r>
          <a:r>
            <a:rPr lang="en-GB" sz="2000" dirty="0">
              <a:solidFill>
                <a:srgbClr val="152B48"/>
              </a:solidFill>
              <a:latin typeface="Montserrat" pitchFamily="2" charset="77"/>
            </a:rPr>
            <a:t>.</a:t>
          </a:r>
          <a:endParaRPr lang="es-CO" sz="2000" dirty="0">
            <a:solidFill>
              <a:srgbClr val="152B48"/>
            </a:solidFill>
            <a:latin typeface="Montserrat" pitchFamily="2" charset="77"/>
          </a:endParaRPr>
        </a:p>
      </dgm:t>
    </dgm:pt>
    <dgm:pt modelId="{7E067BD5-DF94-0341-A01A-6176BD595401}" type="parTrans" cxnId="{9438ACED-3129-0348-BA73-8A9AB630A989}">
      <dgm:prSet/>
      <dgm:spPr/>
      <dgm:t>
        <a:bodyPr/>
        <a:lstStyle/>
        <a:p>
          <a:endParaRPr lang="es-ES" sz="2000">
            <a:solidFill>
              <a:srgbClr val="152B48"/>
            </a:solidFill>
            <a:latin typeface="Montserrat" pitchFamily="2" charset="77"/>
          </a:endParaRPr>
        </a:p>
      </dgm:t>
    </dgm:pt>
    <dgm:pt modelId="{6597007C-720B-314F-9B90-0A28DBECD82C}" type="sibTrans" cxnId="{9438ACED-3129-0348-BA73-8A9AB630A989}">
      <dgm:prSet/>
      <dgm:spPr/>
      <dgm:t>
        <a:bodyPr/>
        <a:lstStyle/>
        <a:p>
          <a:endParaRPr lang="es-ES" sz="2000">
            <a:solidFill>
              <a:srgbClr val="152B48"/>
            </a:solidFill>
            <a:latin typeface="Montserrat" pitchFamily="2" charset="77"/>
          </a:endParaRPr>
        </a:p>
      </dgm:t>
    </dgm:pt>
    <dgm:pt modelId="{2ABDB3D8-45CA-804C-B51E-1A3D58C994B4}">
      <dgm:prSet custT="1"/>
      <dgm:spPr>
        <a:ln>
          <a:solidFill>
            <a:srgbClr val="00ABA7"/>
          </a:solidFill>
        </a:ln>
      </dgm:spPr>
      <dgm:t>
        <a:bodyPr/>
        <a:lstStyle/>
        <a:p>
          <a:r>
            <a:rPr lang="en-GB" sz="2000" dirty="0" err="1">
              <a:solidFill>
                <a:srgbClr val="152B48"/>
              </a:solidFill>
              <a:latin typeface="Montserrat" pitchFamily="2" charset="77"/>
            </a:rPr>
            <a:t>Alteración</a:t>
          </a:r>
          <a:r>
            <a:rPr lang="en-GB" sz="2000" dirty="0">
              <a:solidFill>
                <a:srgbClr val="152B48"/>
              </a:solidFill>
              <a:latin typeface="Montserrat" pitchFamily="2" charset="77"/>
            </a:rPr>
            <a:t> </a:t>
          </a:r>
          <a:r>
            <a:rPr lang="en-GB" sz="2000" dirty="0" err="1">
              <a:solidFill>
                <a:srgbClr val="152B48"/>
              </a:solidFill>
              <a:latin typeface="Montserrat" pitchFamily="2" charset="77"/>
            </a:rPr>
            <a:t>en</a:t>
          </a:r>
          <a:r>
            <a:rPr lang="en-GB" sz="2000" dirty="0">
              <a:solidFill>
                <a:srgbClr val="152B48"/>
              </a:solidFill>
              <a:latin typeface="Montserrat" pitchFamily="2" charset="77"/>
            </a:rPr>
            <a:t> el </a:t>
          </a:r>
          <a:r>
            <a:rPr lang="en-GB" sz="2000" dirty="0" err="1">
              <a:solidFill>
                <a:srgbClr val="152B48"/>
              </a:solidFill>
              <a:latin typeface="Montserrat" pitchFamily="2" charset="77"/>
            </a:rPr>
            <a:t>ritmo</a:t>
          </a:r>
          <a:r>
            <a:rPr lang="en-GB" sz="2000" dirty="0">
              <a:solidFill>
                <a:srgbClr val="152B48"/>
              </a:solidFill>
              <a:latin typeface="Montserrat" pitchFamily="2" charset="77"/>
            </a:rPr>
            <a:t> </a:t>
          </a:r>
          <a:r>
            <a:rPr lang="en-GB" sz="2000" dirty="0" err="1">
              <a:solidFill>
                <a:srgbClr val="152B48"/>
              </a:solidFill>
              <a:latin typeface="Montserrat" pitchFamily="2" charset="77"/>
            </a:rPr>
            <a:t>circadiano</a:t>
          </a:r>
          <a:r>
            <a:rPr lang="en-GB" sz="2000" dirty="0">
              <a:solidFill>
                <a:srgbClr val="152B48"/>
              </a:solidFill>
              <a:latin typeface="Montserrat" pitchFamily="2" charset="77"/>
            </a:rPr>
            <a:t> de la PA.</a:t>
          </a:r>
          <a:endParaRPr lang="es-CO" sz="2000" dirty="0">
            <a:solidFill>
              <a:srgbClr val="152B48"/>
            </a:solidFill>
            <a:latin typeface="Montserrat" pitchFamily="2" charset="77"/>
          </a:endParaRPr>
        </a:p>
      </dgm:t>
    </dgm:pt>
    <dgm:pt modelId="{55229902-3BDB-F04D-8611-9D9A69EC2261}" type="parTrans" cxnId="{6FF6F370-8317-2B4D-9ADE-1A7656881B7C}">
      <dgm:prSet/>
      <dgm:spPr/>
      <dgm:t>
        <a:bodyPr/>
        <a:lstStyle/>
        <a:p>
          <a:endParaRPr lang="es-ES" sz="2000">
            <a:solidFill>
              <a:srgbClr val="152B48"/>
            </a:solidFill>
            <a:latin typeface="Montserrat" pitchFamily="2" charset="77"/>
          </a:endParaRPr>
        </a:p>
      </dgm:t>
    </dgm:pt>
    <dgm:pt modelId="{7F8F3A60-EFBB-3D48-A705-F9344BF2CA13}" type="sibTrans" cxnId="{6FF6F370-8317-2B4D-9ADE-1A7656881B7C}">
      <dgm:prSet/>
      <dgm:spPr/>
      <dgm:t>
        <a:bodyPr/>
        <a:lstStyle/>
        <a:p>
          <a:endParaRPr lang="es-ES" sz="2000">
            <a:solidFill>
              <a:srgbClr val="152B48"/>
            </a:solidFill>
            <a:latin typeface="Montserrat" pitchFamily="2" charset="77"/>
          </a:endParaRPr>
        </a:p>
      </dgm:t>
    </dgm:pt>
    <dgm:pt modelId="{4FB6C3D3-958F-1B43-A35C-EBAE13BD6BF8}">
      <dgm:prSet custT="1"/>
      <dgm:spPr>
        <a:ln>
          <a:solidFill>
            <a:srgbClr val="00ABA7"/>
          </a:solidFill>
        </a:ln>
      </dgm:spPr>
      <dgm:t>
        <a:bodyPr/>
        <a:lstStyle/>
        <a:p>
          <a:r>
            <a:rPr lang="en-GB" sz="2000" dirty="0" err="1">
              <a:solidFill>
                <a:srgbClr val="152B48"/>
              </a:solidFill>
              <a:latin typeface="Montserrat" pitchFamily="2" charset="77"/>
            </a:rPr>
            <a:t>Faltan</a:t>
          </a:r>
          <a:r>
            <a:rPr lang="en-GB" sz="2000" dirty="0">
              <a:solidFill>
                <a:srgbClr val="152B48"/>
              </a:solidFill>
              <a:latin typeface="Montserrat" pitchFamily="2" charset="77"/>
            </a:rPr>
            <a:t> </a:t>
          </a:r>
          <a:r>
            <a:rPr lang="en-GB" sz="2000" dirty="0" err="1">
              <a:solidFill>
                <a:srgbClr val="152B48"/>
              </a:solidFill>
              <a:latin typeface="Montserrat" pitchFamily="2" charset="77"/>
            </a:rPr>
            <a:t>más</a:t>
          </a:r>
          <a:r>
            <a:rPr lang="en-GB" sz="2000" dirty="0">
              <a:solidFill>
                <a:srgbClr val="152B48"/>
              </a:solidFill>
              <a:latin typeface="Montserrat" pitchFamily="2" charset="77"/>
            </a:rPr>
            <a:t> </a:t>
          </a:r>
          <a:r>
            <a:rPr lang="en-GB" sz="2000" dirty="0" err="1">
              <a:solidFill>
                <a:srgbClr val="152B48"/>
              </a:solidFill>
              <a:latin typeface="Montserrat" pitchFamily="2" charset="77"/>
            </a:rPr>
            <a:t>estudios</a:t>
          </a:r>
          <a:r>
            <a:rPr lang="en-GB" sz="2000" dirty="0">
              <a:solidFill>
                <a:srgbClr val="152B48"/>
              </a:solidFill>
              <a:latin typeface="Montserrat" pitchFamily="2" charset="77"/>
            </a:rPr>
            <a:t>.</a:t>
          </a:r>
          <a:endParaRPr lang="es-CO" sz="2000" dirty="0">
            <a:solidFill>
              <a:srgbClr val="152B48"/>
            </a:solidFill>
            <a:latin typeface="Montserrat" pitchFamily="2" charset="77"/>
          </a:endParaRPr>
        </a:p>
      </dgm:t>
    </dgm:pt>
    <dgm:pt modelId="{BD9916DD-6519-C140-960C-75C3E4B6429C}" type="parTrans" cxnId="{5A0804FE-AA82-8B4C-934C-43C7EAF824E2}">
      <dgm:prSet/>
      <dgm:spPr/>
      <dgm:t>
        <a:bodyPr/>
        <a:lstStyle/>
        <a:p>
          <a:endParaRPr lang="es-ES" sz="2000">
            <a:solidFill>
              <a:srgbClr val="152B48"/>
            </a:solidFill>
            <a:latin typeface="Montserrat" pitchFamily="2" charset="77"/>
          </a:endParaRPr>
        </a:p>
      </dgm:t>
    </dgm:pt>
    <dgm:pt modelId="{4A8FE822-B967-FB43-AC70-9626F548EA7D}" type="sibTrans" cxnId="{5A0804FE-AA82-8B4C-934C-43C7EAF824E2}">
      <dgm:prSet/>
      <dgm:spPr/>
      <dgm:t>
        <a:bodyPr/>
        <a:lstStyle/>
        <a:p>
          <a:endParaRPr lang="es-ES" sz="2000">
            <a:solidFill>
              <a:srgbClr val="152B48"/>
            </a:solidFill>
            <a:latin typeface="Montserrat" pitchFamily="2" charset="77"/>
          </a:endParaRPr>
        </a:p>
      </dgm:t>
    </dgm:pt>
    <dgm:pt modelId="{258B4D4C-4240-F14F-850F-48687D91EFA9}" type="pres">
      <dgm:prSet presAssocID="{8FA7FFAE-FA30-AB48-A5FB-2A8DF634DACB}" presName="Name0" presStyleCnt="0">
        <dgm:presLayoutVars>
          <dgm:chPref val="3"/>
          <dgm:dir/>
          <dgm:animLvl val="lvl"/>
          <dgm:resizeHandles/>
        </dgm:presLayoutVars>
      </dgm:prSet>
      <dgm:spPr/>
    </dgm:pt>
    <dgm:pt modelId="{5D03650C-6B83-CE46-AACF-4F69EF859AA6}" type="pres">
      <dgm:prSet presAssocID="{BB48F5A0-9500-C447-82FC-2FD8248CA037}" presName="horFlow" presStyleCnt="0"/>
      <dgm:spPr/>
    </dgm:pt>
    <dgm:pt modelId="{E9644E99-527D-1B4B-97B1-A9114284F55D}" type="pres">
      <dgm:prSet presAssocID="{BB48F5A0-9500-C447-82FC-2FD8248CA037}" presName="bigChev" presStyleLbl="node1" presStyleIdx="0" presStyleCnt="4"/>
      <dgm:spPr/>
    </dgm:pt>
    <dgm:pt modelId="{4A88718A-CF2A-D54D-A566-39F618B3C7DC}" type="pres">
      <dgm:prSet presAssocID="{BB48F5A0-9500-C447-82FC-2FD8248CA037}" presName="vSp" presStyleCnt="0"/>
      <dgm:spPr/>
    </dgm:pt>
    <dgm:pt modelId="{E5828AA5-62CB-0B49-9B47-9C65F44C63D5}" type="pres">
      <dgm:prSet presAssocID="{393C05B2-04CC-3F45-A591-8178BF6DB367}" presName="horFlow" presStyleCnt="0"/>
      <dgm:spPr/>
    </dgm:pt>
    <dgm:pt modelId="{2A8BF7D5-7E4F-F847-BEF9-874895056516}" type="pres">
      <dgm:prSet presAssocID="{393C05B2-04CC-3F45-A591-8178BF6DB367}" presName="bigChev" presStyleLbl="node1" presStyleIdx="1" presStyleCnt="4"/>
      <dgm:spPr/>
    </dgm:pt>
    <dgm:pt modelId="{6BE7DF86-3524-344E-9C6F-C939D954FC17}" type="pres">
      <dgm:prSet presAssocID="{393C05B2-04CC-3F45-A591-8178BF6DB367}" presName="vSp" presStyleCnt="0"/>
      <dgm:spPr/>
    </dgm:pt>
    <dgm:pt modelId="{B5A238ED-C628-1547-B5D9-3898742975F3}" type="pres">
      <dgm:prSet presAssocID="{2ABDB3D8-45CA-804C-B51E-1A3D58C994B4}" presName="horFlow" presStyleCnt="0"/>
      <dgm:spPr/>
    </dgm:pt>
    <dgm:pt modelId="{8059DD66-0850-8F44-95EB-454A6CD78A97}" type="pres">
      <dgm:prSet presAssocID="{2ABDB3D8-45CA-804C-B51E-1A3D58C994B4}" presName="bigChev" presStyleLbl="node1" presStyleIdx="2" presStyleCnt="4"/>
      <dgm:spPr/>
    </dgm:pt>
    <dgm:pt modelId="{74DD61D1-E649-8B48-A352-5D1B2FAAA381}" type="pres">
      <dgm:prSet presAssocID="{2ABDB3D8-45CA-804C-B51E-1A3D58C994B4}" presName="vSp" presStyleCnt="0"/>
      <dgm:spPr/>
    </dgm:pt>
    <dgm:pt modelId="{FB0F058D-1D94-394F-817C-3FDC9574C5BC}" type="pres">
      <dgm:prSet presAssocID="{4FB6C3D3-958F-1B43-A35C-EBAE13BD6BF8}" presName="horFlow" presStyleCnt="0"/>
      <dgm:spPr/>
    </dgm:pt>
    <dgm:pt modelId="{7A562A8A-891D-F14B-A6E9-2953B9988C1C}" type="pres">
      <dgm:prSet presAssocID="{4FB6C3D3-958F-1B43-A35C-EBAE13BD6BF8}" presName="bigChev" presStyleLbl="node1" presStyleIdx="3" presStyleCnt="4"/>
      <dgm:spPr/>
    </dgm:pt>
  </dgm:ptLst>
  <dgm:cxnLst>
    <dgm:cxn modelId="{971EA823-3096-6D41-892F-B466A2A161BD}" srcId="{8FA7FFAE-FA30-AB48-A5FB-2A8DF634DACB}" destId="{BB48F5A0-9500-C447-82FC-2FD8248CA037}" srcOrd="0" destOrd="0" parTransId="{054B30A8-D6AD-8E43-8E54-7AE2C9EF2376}" sibTransId="{E3C6579E-86E6-264A-9C7D-BAB4F8E41BA8}"/>
    <dgm:cxn modelId="{86EFBC5D-8A61-4D4B-A25D-BEE0DAEA6BA2}" type="presOf" srcId="{4FB6C3D3-958F-1B43-A35C-EBAE13BD6BF8}" destId="{7A562A8A-891D-F14B-A6E9-2953B9988C1C}" srcOrd="0" destOrd="0" presId="urn:microsoft.com/office/officeart/2005/8/layout/lProcess3"/>
    <dgm:cxn modelId="{6FF6F370-8317-2B4D-9ADE-1A7656881B7C}" srcId="{8FA7FFAE-FA30-AB48-A5FB-2A8DF634DACB}" destId="{2ABDB3D8-45CA-804C-B51E-1A3D58C994B4}" srcOrd="2" destOrd="0" parTransId="{55229902-3BDB-F04D-8611-9D9A69EC2261}" sibTransId="{7F8F3A60-EFBB-3D48-A705-F9344BF2CA13}"/>
    <dgm:cxn modelId="{08E41F57-48D2-434D-8BF1-80C140C93989}" type="presOf" srcId="{8FA7FFAE-FA30-AB48-A5FB-2A8DF634DACB}" destId="{258B4D4C-4240-F14F-850F-48687D91EFA9}" srcOrd="0" destOrd="0" presId="urn:microsoft.com/office/officeart/2005/8/layout/lProcess3"/>
    <dgm:cxn modelId="{D472887C-B543-564A-9B80-1D78A0DC5970}" type="presOf" srcId="{393C05B2-04CC-3F45-A591-8178BF6DB367}" destId="{2A8BF7D5-7E4F-F847-BEF9-874895056516}" srcOrd="0" destOrd="0" presId="urn:microsoft.com/office/officeart/2005/8/layout/lProcess3"/>
    <dgm:cxn modelId="{C53896A1-F26C-994F-8E4B-622971AF4E8C}" type="presOf" srcId="{2ABDB3D8-45CA-804C-B51E-1A3D58C994B4}" destId="{8059DD66-0850-8F44-95EB-454A6CD78A97}" srcOrd="0" destOrd="0" presId="urn:microsoft.com/office/officeart/2005/8/layout/lProcess3"/>
    <dgm:cxn modelId="{564BB6CD-AF65-204E-926F-FC443452C0CB}" type="presOf" srcId="{BB48F5A0-9500-C447-82FC-2FD8248CA037}" destId="{E9644E99-527D-1B4B-97B1-A9114284F55D}" srcOrd="0" destOrd="0" presId="urn:microsoft.com/office/officeart/2005/8/layout/lProcess3"/>
    <dgm:cxn modelId="{9438ACED-3129-0348-BA73-8A9AB630A989}" srcId="{8FA7FFAE-FA30-AB48-A5FB-2A8DF634DACB}" destId="{393C05B2-04CC-3F45-A591-8178BF6DB367}" srcOrd="1" destOrd="0" parTransId="{7E067BD5-DF94-0341-A01A-6176BD595401}" sibTransId="{6597007C-720B-314F-9B90-0A28DBECD82C}"/>
    <dgm:cxn modelId="{5A0804FE-AA82-8B4C-934C-43C7EAF824E2}" srcId="{8FA7FFAE-FA30-AB48-A5FB-2A8DF634DACB}" destId="{4FB6C3D3-958F-1B43-A35C-EBAE13BD6BF8}" srcOrd="3" destOrd="0" parTransId="{BD9916DD-6519-C140-960C-75C3E4B6429C}" sibTransId="{4A8FE822-B967-FB43-AC70-9626F548EA7D}"/>
    <dgm:cxn modelId="{C9E09AA9-3697-E349-9A4B-E06B0208BD93}" type="presParOf" srcId="{258B4D4C-4240-F14F-850F-48687D91EFA9}" destId="{5D03650C-6B83-CE46-AACF-4F69EF859AA6}" srcOrd="0" destOrd="0" presId="urn:microsoft.com/office/officeart/2005/8/layout/lProcess3"/>
    <dgm:cxn modelId="{2DD79C7C-B22D-0A4D-96BD-CF69FD12A4F9}" type="presParOf" srcId="{5D03650C-6B83-CE46-AACF-4F69EF859AA6}" destId="{E9644E99-527D-1B4B-97B1-A9114284F55D}" srcOrd="0" destOrd="0" presId="urn:microsoft.com/office/officeart/2005/8/layout/lProcess3"/>
    <dgm:cxn modelId="{3154221A-A67F-7A44-B006-FA98827E7BC2}" type="presParOf" srcId="{258B4D4C-4240-F14F-850F-48687D91EFA9}" destId="{4A88718A-CF2A-D54D-A566-39F618B3C7DC}" srcOrd="1" destOrd="0" presId="urn:microsoft.com/office/officeart/2005/8/layout/lProcess3"/>
    <dgm:cxn modelId="{0137D2D5-E5C7-344F-9D57-66D6519EFFAA}" type="presParOf" srcId="{258B4D4C-4240-F14F-850F-48687D91EFA9}" destId="{E5828AA5-62CB-0B49-9B47-9C65F44C63D5}" srcOrd="2" destOrd="0" presId="urn:microsoft.com/office/officeart/2005/8/layout/lProcess3"/>
    <dgm:cxn modelId="{3C99EBDA-06D0-D743-9A79-BD80FBB94464}" type="presParOf" srcId="{E5828AA5-62CB-0B49-9B47-9C65F44C63D5}" destId="{2A8BF7D5-7E4F-F847-BEF9-874895056516}" srcOrd="0" destOrd="0" presId="urn:microsoft.com/office/officeart/2005/8/layout/lProcess3"/>
    <dgm:cxn modelId="{43EFB820-03E6-AB49-B66A-FC59F88F8FC3}" type="presParOf" srcId="{258B4D4C-4240-F14F-850F-48687D91EFA9}" destId="{6BE7DF86-3524-344E-9C6F-C939D954FC17}" srcOrd="3" destOrd="0" presId="urn:microsoft.com/office/officeart/2005/8/layout/lProcess3"/>
    <dgm:cxn modelId="{4EB9339C-4553-6E42-9766-DF095D9D2C2C}" type="presParOf" srcId="{258B4D4C-4240-F14F-850F-48687D91EFA9}" destId="{B5A238ED-C628-1547-B5D9-3898742975F3}" srcOrd="4" destOrd="0" presId="urn:microsoft.com/office/officeart/2005/8/layout/lProcess3"/>
    <dgm:cxn modelId="{CCB0A295-01C5-1F40-AA64-3D45B5598A72}" type="presParOf" srcId="{B5A238ED-C628-1547-B5D9-3898742975F3}" destId="{8059DD66-0850-8F44-95EB-454A6CD78A97}" srcOrd="0" destOrd="0" presId="urn:microsoft.com/office/officeart/2005/8/layout/lProcess3"/>
    <dgm:cxn modelId="{B4C038EB-E305-474D-86B2-0A5FEB09076F}" type="presParOf" srcId="{258B4D4C-4240-F14F-850F-48687D91EFA9}" destId="{74DD61D1-E649-8B48-A352-5D1B2FAAA381}" srcOrd="5" destOrd="0" presId="urn:microsoft.com/office/officeart/2005/8/layout/lProcess3"/>
    <dgm:cxn modelId="{EC7D3E90-E32E-364A-97F3-B7C8145C2AED}" type="presParOf" srcId="{258B4D4C-4240-F14F-850F-48687D91EFA9}" destId="{FB0F058D-1D94-394F-817C-3FDC9574C5BC}" srcOrd="6" destOrd="0" presId="urn:microsoft.com/office/officeart/2005/8/layout/lProcess3"/>
    <dgm:cxn modelId="{9ABE26F2-BDC5-024F-AF97-0AE8332B8C9E}" type="presParOf" srcId="{FB0F058D-1D94-394F-817C-3FDC9574C5BC}" destId="{7A562A8A-891D-F14B-A6E9-2953B9988C1C}" srcOrd="0" destOrd="0" presId="urn:microsoft.com/office/officeart/2005/8/layout/l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E7B45A-A650-E743-A380-3E906D44E16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CE5D12C8-FBB2-0146-93D4-E6160A572223}">
      <dgm:prSet/>
      <dgm:spPr>
        <a:solidFill>
          <a:srgbClr val="152B48"/>
        </a:solidFill>
      </dgm:spPr>
      <dgm:t>
        <a:bodyPr/>
        <a:lstStyle/>
        <a:p>
          <a:r>
            <a:rPr lang="en-GB" b="1" dirty="0" err="1">
              <a:latin typeface="Montserrat" pitchFamily="2" charset="77"/>
            </a:rPr>
            <a:t>Factores</a:t>
          </a:r>
          <a:r>
            <a:rPr lang="en-GB" b="1" dirty="0">
              <a:latin typeface="Montserrat" pitchFamily="2" charset="77"/>
            </a:rPr>
            <a:t> de </a:t>
          </a:r>
          <a:r>
            <a:rPr lang="en-GB" b="1" dirty="0" err="1">
              <a:latin typeface="Montserrat" pitchFamily="2" charset="77"/>
            </a:rPr>
            <a:t>salud</a:t>
          </a:r>
          <a:r>
            <a:rPr lang="en-GB" b="1" dirty="0">
              <a:latin typeface="Montserrat" pitchFamily="2" charset="77"/>
            </a:rPr>
            <a:t> </a:t>
          </a:r>
          <a:r>
            <a:rPr lang="en-GB" b="1" dirty="0" err="1">
              <a:latin typeface="Montserrat" pitchFamily="2" charset="77"/>
            </a:rPr>
            <a:t>ideales</a:t>
          </a:r>
          <a:r>
            <a:rPr lang="en-GB" b="1" dirty="0">
              <a:latin typeface="Montserrat" pitchFamily="2" charset="77"/>
            </a:rPr>
            <a:t>:</a:t>
          </a:r>
          <a:endParaRPr lang="es-CO" b="1" dirty="0">
            <a:latin typeface="Montserrat" pitchFamily="2" charset="77"/>
          </a:endParaRPr>
        </a:p>
      </dgm:t>
    </dgm:pt>
    <dgm:pt modelId="{B2B5F13D-1CAB-9A46-8E0B-2514201318D9}" type="parTrans" cxnId="{D6420195-36C2-FC44-9DD9-EE23D64C9C6E}">
      <dgm:prSet/>
      <dgm:spPr/>
      <dgm:t>
        <a:bodyPr/>
        <a:lstStyle/>
        <a:p>
          <a:endParaRPr lang="es-ES">
            <a:latin typeface="Montserrat" pitchFamily="2" charset="77"/>
          </a:endParaRPr>
        </a:p>
      </dgm:t>
    </dgm:pt>
    <dgm:pt modelId="{4720BF16-71BC-8A46-901C-9CB4F82B44FE}" type="sibTrans" cxnId="{D6420195-36C2-FC44-9DD9-EE23D64C9C6E}">
      <dgm:prSet/>
      <dgm:spPr/>
      <dgm:t>
        <a:bodyPr/>
        <a:lstStyle/>
        <a:p>
          <a:endParaRPr lang="es-ES">
            <a:latin typeface="Montserrat" pitchFamily="2" charset="77"/>
          </a:endParaRPr>
        </a:p>
      </dgm:t>
    </dgm:pt>
    <dgm:pt modelId="{AA77A833-FEE0-5143-AA31-5C6F12C8D193}">
      <dgm:prSet/>
      <dgm:spPr/>
      <dgm:t>
        <a:bodyPr/>
        <a:lstStyle/>
        <a:p>
          <a:r>
            <a:rPr lang="en-GB" dirty="0" err="1">
              <a:solidFill>
                <a:srgbClr val="152B48"/>
              </a:solidFill>
              <a:latin typeface="Montserrat" pitchFamily="2" charset="77"/>
            </a:rPr>
            <a:t>Colesterol</a:t>
          </a:r>
          <a:r>
            <a:rPr lang="en-GB" dirty="0">
              <a:solidFill>
                <a:srgbClr val="152B48"/>
              </a:solidFill>
              <a:latin typeface="Montserrat" pitchFamily="2" charset="77"/>
            </a:rPr>
            <a:t> total normal.</a:t>
          </a:r>
          <a:endParaRPr lang="es-CO" dirty="0">
            <a:solidFill>
              <a:srgbClr val="152B48"/>
            </a:solidFill>
            <a:latin typeface="Montserrat" pitchFamily="2" charset="77"/>
          </a:endParaRPr>
        </a:p>
      </dgm:t>
    </dgm:pt>
    <dgm:pt modelId="{33B716C2-C9D8-C24F-AC06-F19D8C8D7B15}" type="parTrans" cxnId="{D8FDED67-0E03-D347-B366-3D4A766474D8}">
      <dgm:prSet/>
      <dgm:spPr/>
      <dgm:t>
        <a:bodyPr/>
        <a:lstStyle/>
        <a:p>
          <a:endParaRPr lang="es-ES">
            <a:latin typeface="Montserrat" pitchFamily="2" charset="77"/>
          </a:endParaRPr>
        </a:p>
      </dgm:t>
    </dgm:pt>
    <dgm:pt modelId="{CDF861A1-F98E-784B-AE19-71526685E8B7}" type="sibTrans" cxnId="{D8FDED67-0E03-D347-B366-3D4A766474D8}">
      <dgm:prSet/>
      <dgm:spPr/>
      <dgm:t>
        <a:bodyPr/>
        <a:lstStyle/>
        <a:p>
          <a:endParaRPr lang="es-ES">
            <a:latin typeface="Montserrat" pitchFamily="2" charset="77"/>
          </a:endParaRPr>
        </a:p>
      </dgm:t>
    </dgm:pt>
    <dgm:pt modelId="{ED9E678C-1079-4140-BCA1-62D21627A8B6}">
      <dgm:prSet/>
      <dgm:spPr/>
      <dgm:t>
        <a:bodyPr/>
        <a:lstStyle/>
        <a:p>
          <a:r>
            <a:rPr lang="en-GB" dirty="0" err="1">
              <a:solidFill>
                <a:srgbClr val="152B48"/>
              </a:solidFill>
              <a:latin typeface="Montserrat" pitchFamily="2" charset="77"/>
            </a:rPr>
            <a:t>Glicemia</a:t>
          </a:r>
          <a:r>
            <a:rPr lang="en-GB" dirty="0">
              <a:solidFill>
                <a:srgbClr val="152B48"/>
              </a:solidFill>
              <a:latin typeface="Montserrat" pitchFamily="2" charset="77"/>
            </a:rPr>
            <a:t> </a:t>
          </a:r>
          <a:r>
            <a:rPr lang="en-GB" dirty="0" err="1">
              <a:solidFill>
                <a:srgbClr val="152B48"/>
              </a:solidFill>
              <a:latin typeface="Montserrat" pitchFamily="2" charset="77"/>
            </a:rPr>
            <a:t>en</a:t>
          </a:r>
          <a:r>
            <a:rPr lang="en-GB" dirty="0">
              <a:solidFill>
                <a:srgbClr val="152B48"/>
              </a:solidFill>
              <a:latin typeface="Montserrat" pitchFamily="2" charset="77"/>
            </a:rPr>
            <a:t> </a:t>
          </a:r>
          <a:r>
            <a:rPr lang="en-GB" dirty="0" err="1">
              <a:solidFill>
                <a:srgbClr val="152B48"/>
              </a:solidFill>
              <a:latin typeface="Montserrat" pitchFamily="2" charset="77"/>
            </a:rPr>
            <a:t>ayunas</a:t>
          </a:r>
          <a:r>
            <a:rPr lang="en-GB" dirty="0">
              <a:solidFill>
                <a:srgbClr val="152B48"/>
              </a:solidFill>
              <a:latin typeface="Montserrat" pitchFamily="2" charset="77"/>
            </a:rPr>
            <a:t> normal.</a:t>
          </a:r>
          <a:endParaRPr lang="es-CO" dirty="0">
            <a:solidFill>
              <a:srgbClr val="152B48"/>
            </a:solidFill>
            <a:latin typeface="Montserrat" pitchFamily="2" charset="77"/>
          </a:endParaRPr>
        </a:p>
      </dgm:t>
    </dgm:pt>
    <dgm:pt modelId="{8D226157-67A0-F94B-92E1-D5A04A88A286}" type="parTrans" cxnId="{83D339B9-3547-9A4B-BF4E-CC7DA045CC7E}">
      <dgm:prSet/>
      <dgm:spPr/>
      <dgm:t>
        <a:bodyPr/>
        <a:lstStyle/>
        <a:p>
          <a:endParaRPr lang="es-ES">
            <a:latin typeface="Montserrat" pitchFamily="2" charset="77"/>
          </a:endParaRPr>
        </a:p>
      </dgm:t>
    </dgm:pt>
    <dgm:pt modelId="{A0835ED7-B239-9244-8E04-03412900B01D}" type="sibTrans" cxnId="{83D339B9-3547-9A4B-BF4E-CC7DA045CC7E}">
      <dgm:prSet/>
      <dgm:spPr/>
      <dgm:t>
        <a:bodyPr/>
        <a:lstStyle/>
        <a:p>
          <a:endParaRPr lang="es-ES">
            <a:latin typeface="Montserrat" pitchFamily="2" charset="77"/>
          </a:endParaRPr>
        </a:p>
      </dgm:t>
    </dgm:pt>
    <dgm:pt modelId="{CD015835-EAC9-8B4B-9B8C-CB8DB237058B}">
      <dgm:prSet/>
      <dgm:spPr/>
      <dgm:t>
        <a:bodyPr/>
        <a:lstStyle/>
        <a:p>
          <a:r>
            <a:rPr lang="en-GB" dirty="0">
              <a:solidFill>
                <a:srgbClr val="152B48"/>
              </a:solidFill>
              <a:latin typeface="Montserrat" pitchFamily="2" charset="77"/>
            </a:rPr>
            <a:t>PA normal.</a:t>
          </a:r>
          <a:endParaRPr lang="es-CO" dirty="0">
            <a:solidFill>
              <a:srgbClr val="152B48"/>
            </a:solidFill>
            <a:latin typeface="Montserrat" pitchFamily="2" charset="77"/>
          </a:endParaRPr>
        </a:p>
      </dgm:t>
    </dgm:pt>
    <dgm:pt modelId="{A51DB55D-50F1-A74F-8A4D-D000A400AE2F}" type="parTrans" cxnId="{50125B55-62BC-914A-B30C-DDAADFF8754C}">
      <dgm:prSet/>
      <dgm:spPr/>
      <dgm:t>
        <a:bodyPr/>
        <a:lstStyle/>
        <a:p>
          <a:endParaRPr lang="es-ES">
            <a:latin typeface="Montserrat" pitchFamily="2" charset="77"/>
          </a:endParaRPr>
        </a:p>
      </dgm:t>
    </dgm:pt>
    <dgm:pt modelId="{ECAC88EB-E6AE-8244-9718-5D2AFCB1C66C}" type="sibTrans" cxnId="{50125B55-62BC-914A-B30C-DDAADFF8754C}">
      <dgm:prSet/>
      <dgm:spPr/>
      <dgm:t>
        <a:bodyPr/>
        <a:lstStyle/>
        <a:p>
          <a:endParaRPr lang="es-ES">
            <a:latin typeface="Montserrat" pitchFamily="2" charset="77"/>
          </a:endParaRPr>
        </a:p>
      </dgm:t>
    </dgm:pt>
    <dgm:pt modelId="{898D6D35-687E-2B44-925C-0D5D1F41A770}">
      <dgm:prSet/>
      <dgm:spPr/>
      <dgm:t>
        <a:bodyPr/>
        <a:lstStyle/>
        <a:p>
          <a:r>
            <a:rPr lang="en-GB" dirty="0">
              <a:solidFill>
                <a:srgbClr val="152B48"/>
              </a:solidFill>
              <a:latin typeface="Montserrat" pitchFamily="2" charset="77"/>
            </a:rPr>
            <a:t>Sin </a:t>
          </a:r>
          <a:r>
            <a:rPr lang="en-GB" dirty="0" err="1">
              <a:solidFill>
                <a:srgbClr val="152B48"/>
              </a:solidFill>
              <a:latin typeface="Montserrat" pitchFamily="2" charset="77"/>
            </a:rPr>
            <a:t>tratamiento</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C81680BD-BC08-0946-8BEB-1E693EE58FEB}" type="parTrans" cxnId="{77136837-5652-354A-A2A6-BB97E8787F33}">
      <dgm:prSet/>
      <dgm:spPr/>
      <dgm:t>
        <a:bodyPr/>
        <a:lstStyle/>
        <a:p>
          <a:endParaRPr lang="es-ES">
            <a:latin typeface="Montserrat" pitchFamily="2" charset="77"/>
          </a:endParaRPr>
        </a:p>
      </dgm:t>
    </dgm:pt>
    <dgm:pt modelId="{806BC8DD-1DBC-F246-BDD9-60173DD6BDE0}" type="sibTrans" cxnId="{77136837-5652-354A-A2A6-BB97E8787F33}">
      <dgm:prSet/>
      <dgm:spPr/>
      <dgm:t>
        <a:bodyPr/>
        <a:lstStyle/>
        <a:p>
          <a:endParaRPr lang="es-ES">
            <a:latin typeface="Montserrat" pitchFamily="2" charset="77"/>
          </a:endParaRPr>
        </a:p>
      </dgm:t>
    </dgm:pt>
    <dgm:pt modelId="{77129013-8E4D-4148-BB14-35F9D3C8361C}" type="pres">
      <dgm:prSet presAssocID="{A4E7B45A-A650-E743-A380-3E906D44E160}" presName="Name0" presStyleCnt="0">
        <dgm:presLayoutVars>
          <dgm:dir/>
          <dgm:animLvl val="lvl"/>
          <dgm:resizeHandles val="exact"/>
        </dgm:presLayoutVars>
      </dgm:prSet>
      <dgm:spPr/>
    </dgm:pt>
    <dgm:pt modelId="{23544B23-B0C8-304E-BC9A-466AFF9A95E2}" type="pres">
      <dgm:prSet presAssocID="{CE5D12C8-FBB2-0146-93D4-E6160A572223}" presName="composite" presStyleCnt="0"/>
      <dgm:spPr/>
    </dgm:pt>
    <dgm:pt modelId="{C0B06450-A001-6D44-AFFB-C165F5752C07}" type="pres">
      <dgm:prSet presAssocID="{CE5D12C8-FBB2-0146-93D4-E6160A572223}" presName="parTx" presStyleLbl="alignNode1" presStyleIdx="0" presStyleCnt="1" custLinFactNeighborX="456">
        <dgm:presLayoutVars>
          <dgm:chMax val="0"/>
          <dgm:chPref val="0"/>
          <dgm:bulletEnabled val="1"/>
        </dgm:presLayoutVars>
      </dgm:prSet>
      <dgm:spPr/>
    </dgm:pt>
    <dgm:pt modelId="{BEF02D49-E0F1-2B48-91F1-397A85388EEF}" type="pres">
      <dgm:prSet presAssocID="{CE5D12C8-FBB2-0146-93D4-E6160A572223}" presName="desTx" presStyleLbl="alignAccFollowNode1" presStyleIdx="0" presStyleCnt="1">
        <dgm:presLayoutVars>
          <dgm:bulletEnabled val="1"/>
        </dgm:presLayoutVars>
      </dgm:prSet>
      <dgm:spPr/>
    </dgm:pt>
  </dgm:ptLst>
  <dgm:cxnLst>
    <dgm:cxn modelId="{77136837-5652-354A-A2A6-BB97E8787F33}" srcId="{CE5D12C8-FBB2-0146-93D4-E6160A572223}" destId="{898D6D35-687E-2B44-925C-0D5D1F41A770}" srcOrd="3" destOrd="0" parTransId="{C81680BD-BC08-0946-8BEB-1E693EE58FEB}" sibTransId="{806BC8DD-1DBC-F246-BDD9-60173DD6BDE0}"/>
    <dgm:cxn modelId="{ABFBA037-4A18-5E40-B7E8-C54982000BF6}" type="presOf" srcId="{898D6D35-687E-2B44-925C-0D5D1F41A770}" destId="{BEF02D49-E0F1-2B48-91F1-397A85388EEF}" srcOrd="0" destOrd="3" presId="urn:microsoft.com/office/officeart/2005/8/layout/hList1"/>
    <dgm:cxn modelId="{613C483A-4000-5245-9F48-46BEFB9A6014}" type="presOf" srcId="{AA77A833-FEE0-5143-AA31-5C6F12C8D193}" destId="{BEF02D49-E0F1-2B48-91F1-397A85388EEF}" srcOrd="0" destOrd="0" presId="urn:microsoft.com/office/officeart/2005/8/layout/hList1"/>
    <dgm:cxn modelId="{755D5C47-35E0-B448-82B4-12CE0AB82229}" type="presOf" srcId="{CD015835-EAC9-8B4B-9B8C-CB8DB237058B}" destId="{BEF02D49-E0F1-2B48-91F1-397A85388EEF}" srcOrd="0" destOrd="2" presId="urn:microsoft.com/office/officeart/2005/8/layout/hList1"/>
    <dgm:cxn modelId="{D8FDED67-0E03-D347-B366-3D4A766474D8}" srcId="{CE5D12C8-FBB2-0146-93D4-E6160A572223}" destId="{AA77A833-FEE0-5143-AA31-5C6F12C8D193}" srcOrd="0" destOrd="0" parTransId="{33B716C2-C9D8-C24F-AC06-F19D8C8D7B15}" sibTransId="{CDF861A1-F98E-784B-AE19-71526685E8B7}"/>
    <dgm:cxn modelId="{50125B55-62BC-914A-B30C-DDAADFF8754C}" srcId="{CE5D12C8-FBB2-0146-93D4-E6160A572223}" destId="{CD015835-EAC9-8B4B-9B8C-CB8DB237058B}" srcOrd="2" destOrd="0" parTransId="{A51DB55D-50F1-A74F-8A4D-D000A400AE2F}" sibTransId="{ECAC88EB-E6AE-8244-9718-5D2AFCB1C66C}"/>
    <dgm:cxn modelId="{D6420195-36C2-FC44-9DD9-EE23D64C9C6E}" srcId="{A4E7B45A-A650-E743-A380-3E906D44E160}" destId="{CE5D12C8-FBB2-0146-93D4-E6160A572223}" srcOrd="0" destOrd="0" parTransId="{B2B5F13D-1CAB-9A46-8E0B-2514201318D9}" sibTransId="{4720BF16-71BC-8A46-901C-9CB4F82B44FE}"/>
    <dgm:cxn modelId="{0C8865B4-6862-9343-A2C6-E080A01F13FE}" type="presOf" srcId="{A4E7B45A-A650-E743-A380-3E906D44E160}" destId="{77129013-8E4D-4148-BB14-35F9D3C8361C}" srcOrd="0" destOrd="0" presId="urn:microsoft.com/office/officeart/2005/8/layout/hList1"/>
    <dgm:cxn modelId="{53A749B5-F805-F145-9701-AEE271927308}" type="presOf" srcId="{ED9E678C-1079-4140-BCA1-62D21627A8B6}" destId="{BEF02D49-E0F1-2B48-91F1-397A85388EEF}" srcOrd="0" destOrd="1" presId="urn:microsoft.com/office/officeart/2005/8/layout/hList1"/>
    <dgm:cxn modelId="{83D339B9-3547-9A4B-BF4E-CC7DA045CC7E}" srcId="{CE5D12C8-FBB2-0146-93D4-E6160A572223}" destId="{ED9E678C-1079-4140-BCA1-62D21627A8B6}" srcOrd="1" destOrd="0" parTransId="{8D226157-67A0-F94B-92E1-D5A04A88A286}" sibTransId="{A0835ED7-B239-9244-8E04-03412900B01D}"/>
    <dgm:cxn modelId="{37D520FF-772B-4E4A-940A-5ACAEC91DD81}" type="presOf" srcId="{CE5D12C8-FBB2-0146-93D4-E6160A572223}" destId="{C0B06450-A001-6D44-AFFB-C165F5752C07}" srcOrd="0" destOrd="0" presId="urn:microsoft.com/office/officeart/2005/8/layout/hList1"/>
    <dgm:cxn modelId="{959AE566-7014-A740-B6DD-5728A234FA16}" type="presParOf" srcId="{77129013-8E4D-4148-BB14-35F9D3C8361C}" destId="{23544B23-B0C8-304E-BC9A-466AFF9A95E2}" srcOrd="0" destOrd="0" presId="urn:microsoft.com/office/officeart/2005/8/layout/hList1"/>
    <dgm:cxn modelId="{48A7B432-3DFA-AF49-9081-69F0E38B4A71}" type="presParOf" srcId="{23544B23-B0C8-304E-BC9A-466AFF9A95E2}" destId="{C0B06450-A001-6D44-AFFB-C165F5752C07}" srcOrd="0" destOrd="0" presId="urn:microsoft.com/office/officeart/2005/8/layout/hList1"/>
    <dgm:cxn modelId="{FD61ABFE-C63B-ED4C-ACB9-5F8A79458F74}" type="presParOf" srcId="{23544B23-B0C8-304E-BC9A-466AFF9A95E2}" destId="{BEF02D49-E0F1-2B48-91F1-397A85388EE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16011A-792F-AD4E-A838-C74685DE456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40A74C6E-DB58-524A-94F3-BDC9283D9C13}">
      <dgm:prSet/>
      <dgm:spPr>
        <a:solidFill>
          <a:srgbClr val="152B48"/>
        </a:solidFill>
      </dgm:spPr>
      <dgm:t>
        <a:bodyPr/>
        <a:lstStyle/>
        <a:p>
          <a:r>
            <a:rPr lang="en-GB" b="1" dirty="0" err="1">
              <a:latin typeface="Montserrat" pitchFamily="2" charset="77"/>
            </a:rPr>
            <a:t>Comportamientos</a:t>
          </a:r>
          <a:r>
            <a:rPr lang="en-GB" b="1" dirty="0">
              <a:latin typeface="Montserrat" pitchFamily="2" charset="77"/>
            </a:rPr>
            <a:t> </a:t>
          </a:r>
          <a:r>
            <a:rPr lang="en-GB" b="1" dirty="0" err="1">
              <a:latin typeface="Montserrat" pitchFamily="2" charset="77"/>
            </a:rPr>
            <a:t>ideales</a:t>
          </a:r>
          <a:r>
            <a:rPr lang="en-GB" b="1" dirty="0">
              <a:latin typeface="Montserrat" pitchFamily="2" charset="77"/>
            </a:rPr>
            <a:t>: </a:t>
          </a:r>
          <a:endParaRPr lang="es-CO" b="1" dirty="0">
            <a:latin typeface="Montserrat" pitchFamily="2" charset="77"/>
          </a:endParaRPr>
        </a:p>
      </dgm:t>
    </dgm:pt>
    <dgm:pt modelId="{CA98EFA2-1B69-FB47-A1D4-DB484D0FBFBC}" type="parTrans" cxnId="{4E906A69-8FFA-F94E-A1AA-F22F6A47650D}">
      <dgm:prSet/>
      <dgm:spPr/>
      <dgm:t>
        <a:bodyPr/>
        <a:lstStyle/>
        <a:p>
          <a:endParaRPr lang="es-ES">
            <a:latin typeface="Montserrat" pitchFamily="2" charset="77"/>
          </a:endParaRPr>
        </a:p>
      </dgm:t>
    </dgm:pt>
    <dgm:pt modelId="{60464012-72EF-FB4D-B84C-B9ED0480BFCA}" type="sibTrans" cxnId="{4E906A69-8FFA-F94E-A1AA-F22F6A47650D}">
      <dgm:prSet/>
      <dgm:spPr/>
      <dgm:t>
        <a:bodyPr/>
        <a:lstStyle/>
        <a:p>
          <a:endParaRPr lang="es-ES">
            <a:latin typeface="Montserrat" pitchFamily="2" charset="77"/>
          </a:endParaRPr>
        </a:p>
      </dgm:t>
    </dgm:pt>
    <dgm:pt modelId="{DC44B456-1B7E-3241-B6E9-B801F40FB013}">
      <dgm:prSet/>
      <dgm:spPr/>
      <dgm:t>
        <a:bodyPr/>
        <a:lstStyle/>
        <a:p>
          <a:r>
            <a:rPr lang="en-GB" dirty="0">
              <a:solidFill>
                <a:srgbClr val="152B48"/>
              </a:solidFill>
              <a:latin typeface="Montserrat" pitchFamily="2" charset="77"/>
            </a:rPr>
            <a:t>No </a:t>
          </a:r>
          <a:r>
            <a:rPr lang="en-GB" dirty="0" err="1">
              <a:solidFill>
                <a:srgbClr val="152B48"/>
              </a:solidFill>
              <a:latin typeface="Montserrat" pitchFamily="2" charset="77"/>
            </a:rPr>
            <a:t>fumar</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23D9DFE9-FD6F-A646-8B17-8F8AA2472634}" type="parTrans" cxnId="{B6E4AA4B-1B8A-BC42-A737-546D4A1BA038}">
      <dgm:prSet/>
      <dgm:spPr/>
      <dgm:t>
        <a:bodyPr/>
        <a:lstStyle/>
        <a:p>
          <a:endParaRPr lang="es-ES">
            <a:latin typeface="Montserrat" pitchFamily="2" charset="77"/>
          </a:endParaRPr>
        </a:p>
      </dgm:t>
    </dgm:pt>
    <dgm:pt modelId="{3D96899F-B935-F84B-BC10-61DBC09A87C0}" type="sibTrans" cxnId="{B6E4AA4B-1B8A-BC42-A737-546D4A1BA038}">
      <dgm:prSet/>
      <dgm:spPr/>
      <dgm:t>
        <a:bodyPr/>
        <a:lstStyle/>
        <a:p>
          <a:endParaRPr lang="es-ES">
            <a:latin typeface="Montserrat" pitchFamily="2" charset="77"/>
          </a:endParaRPr>
        </a:p>
      </dgm:t>
    </dgm:pt>
    <dgm:pt modelId="{36AEF43F-73B1-DC47-80DD-4DF7C7835C8E}">
      <dgm:prSet/>
      <dgm:spPr/>
      <dgm:t>
        <a:bodyPr/>
        <a:lstStyle/>
        <a:p>
          <a:r>
            <a:rPr lang="en-GB" dirty="0">
              <a:solidFill>
                <a:srgbClr val="152B48"/>
              </a:solidFill>
              <a:latin typeface="Montserrat" pitchFamily="2" charset="77"/>
            </a:rPr>
            <a:t>IMC normal.</a:t>
          </a:r>
          <a:endParaRPr lang="es-CO" dirty="0">
            <a:solidFill>
              <a:srgbClr val="152B48"/>
            </a:solidFill>
            <a:latin typeface="Montserrat" pitchFamily="2" charset="77"/>
          </a:endParaRPr>
        </a:p>
      </dgm:t>
    </dgm:pt>
    <dgm:pt modelId="{FC3464BA-0438-004B-BFE2-C55D55E7C2A3}" type="parTrans" cxnId="{7ED52807-5FBC-024D-A4C1-96E4C575EB7D}">
      <dgm:prSet/>
      <dgm:spPr/>
      <dgm:t>
        <a:bodyPr/>
        <a:lstStyle/>
        <a:p>
          <a:endParaRPr lang="es-ES">
            <a:latin typeface="Montserrat" pitchFamily="2" charset="77"/>
          </a:endParaRPr>
        </a:p>
      </dgm:t>
    </dgm:pt>
    <dgm:pt modelId="{2FFA91ED-21EA-9747-B2B2-7A5FCA1652C3}" type="sibTrans" cxnId="{7ED52807-5FBC-024D-A4C1-96E4C575EB7D}">
      <dgm:prSet/>
      <dgm:spPr/>
      <dgm:t>
        <a:bodyPr/>
        <a:lstStyle/>
        <a:p>
          <a:endParaRPr lang="es-ES">
            <a:latin typeface="Montserrat" pitchFamily="2" charset="77"/>
          </a:endParaRPr>
        </a:p>
      </dgm:t>
    </dgm:pt>
    <dgm:pt modelId="{65F50671-A87A-884A-9FAC-3F018A58FBF5}">
      <dgm:prSet/>
      <dgm:spPr/>
      <dgm:t>
        <a:bodyPr/>
        <a:lstStyle/>
        <a:p>
          <a:r>
            <a:rPr lang="en-GB" dirty="0" err="1">
              <a:solidFill>
                <a:srgbClr val="152B48"/>
              </a:solidFill>
              <a:latin typeface="Montserrat" pitchFamily="2" charset="77"/>
            </a:rPr>
            <a:t>Actividad</a:t>
          </a:r>
          <a:r>
            <a:rPr lang="en-GB" dirty="0">
              <a:solidFill>
                <a:srgbClr val="152B48"/>
              </a:solidFill>
              <a:latin typeface="Montserrat" pitchFamily="2" charset="77"/>
            </a:rPr>
            <a:t> </a:t>
          </a:r>
          <a:r>
            <a:rPr lang="en-GB" dirty="0" err="1">
              <a:solidFill>
                <a:srgbClr val="152B48"/>
              </a:solidFill>
              <a:latin typeface="Montserrat" pitchFamily="2" charset="77"/>
            </a:rPr>
            <a:t>física</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63ED14C7-9044-DC45-8BDD-1EC525A40956}" type="parTrans" cxnId="{05F1C230-85CD-CC4D-8F2C-635B4D3287A1}">
      <dgm:prSet/>
      <dgm:spPr/>
      <dgm:t>
        <a:bodyPr/>
        <a:lstStyle/>
        <a:p>
          <a:endParaRPr lang="es-ES">
            <a:latin typeface="Montserrat" pitchFamily="2" charset="77"/>
          </a:endParaRPr>
        </a:p>
      </dgm:t>
    </dgm:pt>
    <dgm:pt modelId="{9CD0AF7E-558F-9A4C-8A40-B8D76880FB40}" type="sibTrans" cxnId="{05F1C230-85CD-CC4D-8F2C-635B4D3287A1}">
      <dgm:prSet/>
      <dgm:spPr/>
      <dgm:t>
        <a:bodyPr/>
        <a:lstStyle/>
        <a:p>
          <a:endParaRPr lang="es-ES">
            <a:latin typeface="Montserrat" pitchFamily="2" charset="77"/>
          </a:endParaRPr>
        </a:p>
      </dgm:t>
    </dgm:pt>
    <dgm:pt modelId="{BE27ACDD-B39D-A94E-8D63-76B4512BFBCB}">
      <dgm:prSet/>
      <dgm:spPr/>
      <dgm:t>
        <a:bodyPr/>
        <a:lstStyle/>
        <a:p>
          <a:r>
            <a:rPr lang="en-GB" dirty="0" err="1">
              <a:solidFill>
                <a:srgbClr val="152B48"/>
              </a:solidFill>
              <a:latin typeface="Montserrat" pitchFamily="2" charset="77"/>
            </a:rPr>
            <a:t>Dieta</a:t>
          </a:r>
          <a:r>
            <a:rPr lang="en-GB" dirty="0">
              <a:solidFill>
                <a:srgbClr val="152B48"/>
              </a:solidFill>
              <a:latin typeface="Montserrat" pitchFamily="2" charset="77"/>
            </a:rPr>
            <a:t> </a:t>
          </a:r>
          <a:r>
            <a:rPr lang="en-GB" dirty="0" err="1">
              <a:solidFill>
                <a:srgbClr val="152B48"/>
              </a:solidFill>
              <a:latin typeface="Montserrat" pitchFamily="2" charset="77"/>
            </a:rPr>
            <a:t>saludable</a:t>
          </a:r>
          <a:r>
            <a:rPr lang="en-GB" dirty="0">
              <a:solidFill>
                <a:srgbClr val="152B48"/>
              </a:solidFill>
              <a:latin typeface="Montserrat" pitchFamily="2" charset="77"/>
            </a:rPr>
            <a:t>.</a:t>
          </a:r>
          <a:endParaRPr lang="es-CO" dirty="0">
            <a:solidFill>
              <a:srgbClr val="152B48"/>
            </a:solidFill>
            <a:latin typeface="Montserrat" pitchFamily="2" charset="77"/>
          </a:endParaRPr>
        </a:p>
      </dgm:t>
    </dgm:pt>
    <dgm:pt modelId="{1F22FFBC-5DC0-7C44-9615-18397FF67D21}" type="parTrans" cxnId="{EEE07E82-AACC-7948-890E-20FDEC9E73AF}">
      <dgm:prSet/>
      <dgm:spPr/>
      <dgm:t>
        <a:bodyPr/>
        <a:lstStyle/>
        <a:p>
          <a:endParaRPr lang="es-ES">
            <a:latin typeface="Montserrat" pitchFamily="2" charset="77"/>
          </a:endParaRPr>
        </a:p>
      </dgm:t>
    </dgm:pt>
    <dgm:pt modelId="{923B100D-04FC-E742-AF0E-0376E2BBA745}" type="sibTrans" cxnId="{EEE07E82-AACC-7948-890E-20FDEC9E73AF}">
      <dgm:prSet/>
      <dgm:spPr/>
      <dgm:t>
        <a:bodyPr/>
        <a:lstStyle/>
        <a:p>
          <a:endParaRPr lang="es-ES">
            <a:latin typeface="Montserrat" pitchFamily="2" charset="77"/>
          </a:endParaRPr>
        </a:p>
      </dgm:t>
    </dgm:pt>
    <dgm:pt modelId="{9F50D16C-541A-034D-B562-AD3466CCD891}" type="pres">
      <dgm:prSet presAssocID="{6F16011A-792F-AD4E-A838-C74685DE4565}" presName="Name0" presStyleCnt="0">
        <dgm:presLayoutVars>
          <dgm:dir/>
          <dgm:animLvl val="lvl"/>
          <dgm:resizeHandles val="exact"/>
        </dgm:presLayoutVars>
      </dgm:prSet>
      <dgm:spPr/>
    </dgm:pt>
    <dgm:pt modelId="{D48E59FE-B7D3-AA4A-95D3-7F7ED3D6551C}" type="pres">
      <dgm:prSet presAssocID="{40A74C6E-DB58-524A-94F3-BDC9283D9C13}" presName="composite" presStyleCnt="0"/>
      <dgm:spPr/>
    </dgm:pt>
    <dgm:pt modelId="{09011573-B00F-C143-8F60-B3A8096D133B}" type="pres">
      <dgm:prSet presAssocID="{40A74C6E-DB58-524A-94F3-BDC9283D9C13}" presName="parTx" presStyleLbl="alignNode1" presStyleIdx="0" presStyleCnt="1">
        <dgm:presLayoutVars>
          <dgm:chMax val="0"/>
          <dgm:chPref val="0"/>
          <dgm:bulletEnabled val="1"/>
        </dgm:presLayoutVars>
      </dgm:prSet>
      <dgm:spPr/>
    </dgm:pt>
    <dgm:pt modelId="{8546C542-E115-3D4A-8C21-81212F6F0EED}" type="pres">
      <dgm:prSet presAssocID="{40A74C6E-DB58-524A-94F3-BDC9283D9C13}" presName="desTx" presStyleLbl="alignAccFollowNode1" presStyleIdx="0" presStyleCnt="1" custLinFactNeighborX="412">
        <dgm:presLayoutVars>
          <dgm:bulletEnabled val="1"/>
        </dgm:presLayoutVars>
      </dgm:prSet>
      <dgm:spPr/>
    </dgm:pt>
  </dgm:ptLst>
  <dgm:cxnLst>
    <dgm:cxn modelId="{7ED52807-5FBC-024D-A4C1-96E4C575EB7D}" srcId="{40A74C6E-DB58-524A-94F3-BDC9283D9C13}" destId="{36AEF43F-73B1-DC47-80DD-4DF7C7835C8E}" srcOrd="1" destOrd="0" parTransId="{FC3464BA-0438-004B-BFE2-C55D55E7C2A3}" sibTransId="{2FFA91ED-21EA-9747-B2B2-7A5FCA1652C3}"/>
    <dgm:cxn modelId="{05F1C230-85CD-CC4D-8F2C-635B4D3287A1}" srcId="{40A74C6E-DB58-524A-94F3-BDC9283D9C13}" destId="{65F50671-A87A-884A-9FAC-3F018A58FBF5}" srcOrd="2" destOrd="0" parTransId="{63ED14C7-9044-DC45-8BDD-1EC525A40956}" sibTransId="{9CD0AF7E-558F-9A4C-8A40-B8D76880FB40}"/>
    <dgm:cxn modelId="{5077F23D-3687-7441-8F7E-9C921439116C}" type="presOf" srcId="{36AEF43F-73B1-DC47-80DD-4DF7C7835C8E}" destId="{8546C542-E115-3D4A-8C21-81212F6F0EED}" srcOrd="0" destOrd="1" presId="urn:microsoft.com/office/officeart/2005/8/layout/hList1"/>
    <dgm:cxn modelId="{ACDFEE5E-D3A2-7443-B8CE-959E7DEB16B7}" type="presOf" srcId="{40A74C6E-DB58-524A-94F3-BDC9283D9C13}" destId="{09011573-B00F-C143-8F60-B3A8096D133B}" srcOrd="0" destOrd="0" presId="urn:microsoft.com/office/officeart/2005/8/layout/hList1"/>
    <dgm:cxn modelId="{4E906A69-8FFA-F94E-A1AA-F22F6A47650D}" srcId="{6F16011A-792F-AD4E-A838-C74685DE4565}" destId="{40A74C6E-DB58-524A-94F3-BDC9283D9C13}" srcOrd="0" destOrd="0" parTransId="{CA98EFA2-1B69-FB47-A1D4-DB484D0FBFBC}" sibTransId="{60464012-72EF-FB4D-B84C-B9ED0480BFCA}"/>
    <dgm:cxn modelId="{B6E4AA4B-1B8A-BC42-A737-546D4A1BA038}" srcId="{40A74C6E-DB58-524A-94F3-BDC9283D9C13}" destId="{DC44B456-1B7E-3241-B6E9-B801F40FB013}" srcOrd="0" destOrd="0" parTransId="{23D9DFE9-FD6F-A646-8B17-8F8AA2472634}" sibTransId="{3D96899F-B935-F84B-BC10-61DBC09A87C0}"/>
    <dgm:cxn modelId="{EEE07E82-AACC-7948-890E-20FDEC9E73AF}" srcId="{40A74C6E-DB58-524A-94F3-BDC9283D9C13}" destId="{BE27ACDD-B39D-A94E-8D63-76B4512BFBCB}" srcOrd="3" destOrd="0" parTransId="{1F22FFBC-5DC0-7C44-9615-18397FF67D21}" sibTransId="{923B100D-04FC-E742-AF0E-0376E2BBA745}"/>
    <dgm:cxn modelId="{E78B92AC-F04E-2D43-9457-46E0418519D9}" type="presOf" srcId="{6F16011A-792F-AD4E-A838-C74685DE4565}" destId="{9F50D16C-541A-034D-B562-AD3466CCD891}" srcOrd="0" destOrd="0" presId="urn:microsoft.com/office/officeart/2005/8/layout/hList1"/>
    <dgm:cxn modelId="{490231BD-2748-664E-A915-E9E9F66FEF6F}" type="presOf" srcId="{BE27ACDD-B39D-A94E-8D63-76B4512BFBCB}" destId="{8546C542-E115-3D4A-8C21-81212F6F0EED}" srcOrd="0" destOrd="3" presId="urn:microsoft.com/office/officeart/2005/8/layout/hList1"/>
    <dgm:cxn modelId="{E68FA4DE-CFA7-9B4B-B474-3EF813408B5A}" type="presOf" srcId="{65F50671-A87A-884A-9FAC-3F018A58FBF5}" destId="{8546C542-E115-3D4A-8C21-81212F6F0EED}" srcOrd="0" destOrd="2" presId="urn:microsoft.com/office/officeart/2005/8/layout/hList1"/>
    <dgm:cxn modelId="{72B4CEF3-3FA2-B54D-8069-CC9D21069AA8}" type="presOf" srcId="{DC44B456-1B7E-3241-B6E9-B801F40FB013}" destId="{8546C542-E115-3D4A-8C21-81212F6F0EED}" srcOrd="0" destOrd="0" presId="urn:microsoft.com/office/officeart/2005/8/layout/hList1"/>
    <dgm:cxn modelId="{72949CF4-170E-304E-BAB9-D7DFF07C3132}" type="presParOf" srcId="{9F50D16C-541A-034D-B562-AD3466CCD891}" destId="{D48E59FE-B7D3-AA4A-95D3-7F7ED3D6551C}" srcOrd="0" destOrd="0" presId="urn:microsoft.com/office/officeart/2005/8/layout/hList1"/>
    <dgm:cxn modelId="{9C350410-7508-1C4E-9760-6B6B87BC978C}" type="presParOf" srcId="{D48E59FE-B7D3-AA4A-95D3-7F7ED3D6551C}" destId="{09011573-B00F-C143-8F60-B3A8096D133B}" srcOrd="0" destOrd="0" presId="urn:microsoft.com/office/officeart/2005/8/layout/hList1"/>
    <dgm:cxn modelId="{D0A9D4AB-D6B6-6949-8F87-B6565D3E2EA4}" type="presParOf" srcId="{D48E59FE-B7D3-AA4A-95D3-7F7ED3D6551C}" destId="{8546C542-E115-3D4A-8C21-81212F6F0EED}"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CD6A1-F835-0448-841A-46810E54E928}">
      <dsp:nvSpPr>
        <dsp:cNvPr id="0" name=""/>
        <dsp:cNvSpPr/>
      </dsp:nvSpPr>
      <dsp:spPr>
        <a:xfrm>
          <a:off x="0" y="388052"/>
          <a:ext cx="6336127" cy="131975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kern="1200" dirty="0" err="1">
              <a:solidFill>
                <a:srgbClr val="152B48"/>
              </a:solidFill>
              <a:latin typeface="Montserrat" pitchFamily="2" charset="77"/>
            </a:rPr>
            <a:t>Detectar</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tratar</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oportunamente</a:t>
          </a:r>
          <a:r>
            <a:rPr lang="en-GB" sz="2400" kern="1200" dirty="0">
              <a:solidFill>
                <a:srgbClr val="152B48"/>
              </a:solidFill>
              <a:latin typeface="Montserrat" pitchFamily="2" charset="77"/>
            </a:rPr>
            <a:t> los </a:t>
          </a:r>
          <a:r>
            <a:rPr lang="en-GB" sz="2400" kern="1200" dirty="0" err="1">
              <a:solidFill>
                <a:srgbClr val="152B48"/>
              </a:solidFill>
              <a:latin typeface="Montserrat" pitchFamily="2" charset="77"/>
            </a:rPr>
            <a:t>niños</a:t>
          </a:r>
          <a:r>
            <a:rPr lang="en-GB" sz="2400" kern="1200" dirty="0">
              <a:solidFill>
                <a:srgbClr val="152B48"/>
              </a:solidFill>
              <a:latin typeface="Montserrat" pitchFamily="2" charset="77"/>
            </a:rPr>
            <a:t> con HTA </a:t>
          </a:r>
          <a:r>
            <a:rPr lang="en-GB" sz="2400" kern="1200" dirty="0" err="1">
              <a:solidFill>
                <a:srgbClr val="152B48"/>
              </a:solidFill>
              <a:latin typeface="Montserrat" pitchFamily="2" charset="77"/>
            </a:rPr>
            <a:t>tiene</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efecto</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importante</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desenlaces</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cardiovasculares</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64425" y="452477"/>
        <a:ext cx="6207277" cy="1190909"/>
      </dsp:txXfrm>
    </dsp:sp>
    <dsp:sp modelId="{2854DBEB-A248-F841-834A-A46492A349F2}">
      <dsp:nvSpPr>
        <dsp:cNvPr id="0" name=""/>
        <dsp:cNvSpPr/>
      </dsp:nvSpPr>
      <dsp:spPr>
        <a:xfrm>
          <a:off x="0" y="1912396"/>
          <a:ext cx="6336127" cy="131975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kern="1200" dirty="0" err="1">
              <a:solidFill>
                <a:srgbClr val="152B48"/>
              </a:solidFill>
              <a:latin typeface="Montserrat" pitchFamily="2" charset="77"/>
            </a:rPr>
            <a:t>Niños</a:t>
          </a:r>
          <a:r>
            <a:rPr lang="en-GB" sz="2400" kern="1200" dirty="0">
              <a:solidFill>
                <a:srgbClr val="152B48"/>
              </a:solidFill>
              <a:latin typeface="Montserrat" pitchFamily="2" charset="77"/>
            </a:rPr>
            <a:t> con HTA se </a:t>
          </a:r>
          <a:r>
            <a:rPr lang="en-GB" sz="2400" kern="1200" dirty="0" err="1">
              <a:solidFill>
                <a:srgbClr val="152B48"/>
              </a:solidFill>
              <a:latin typeface="Montserrat" pitchFamily="2" charset="77"/>
            </a:rPr>
            <a:t>convierten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adultos</a:t>
          </a:r>
          <a:r>
            <a:rPr lang="en-GB" sz="2400" kern="1200" dirty="0">
              <a:solidFill>
                <a:srgbClr val="152B48"/>
              </a:solidFill>
              <a:latin typeface="Montserrat" pitchFamily="2" charset="77"/>
            </a:rPr>
            <a:t> con HTA.</a:t>
          </a:r>
          <a:endParaRPr lang="es-CO" sz="2400" kern="1200" dirty="0">
            <a:solidFill>
              <a:srgbClr val="152B48"/>
            </a:solidFill>
            <a:latin typeface="Montserrat" pitchFamily="2" charset="77"/>
          </a:endParaRPr>
        </a:p>
      </dsp:txBody>
      <dsp:txXfrm>
        <a:off x="64425" y="1976821"/>
        <a:ext cx="6207277" cy="1190909"/>
      </dsp:txXfrm>
    </dsp:sp>
    <dsp:sp modelId="{5027F7C9-C871-6840-8627-5716B076FF0A}">
      <dsp:nvSpPr>
        <dsp:cNvPr id="0" name=""/>
        <dsp:cNvSpPr/>
      </dsp:nvSpPr>
      <dsp:spPr>
        <a:xfrm>
          <a:off x="0" y="3419817"/>
          <a:ext cx="6336127" cy="131975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kern="1200" dirty="0" err="1">
              <a:solidFill>
                <a:srgbClr val="152B48"/>
              </a:solidFill>
              <a:latin typeface="Montserrat" pitchFamily="2" charset="77"/>
            </a:rPr>
            <a:t>Niños</a:t>
          </a:r>
          <a:r>
            <a:rPr lang="en-GB" sz="2400" kern="1200" dirty="0">
              <a:solidFill>
                <a:srgbClr val="152B48"/>
              </a:solidFill>
              <a:latin typeface="Montserrat" pitchFamily="2" charset="77"/>
            </a:rPr>
            <a:t> con HTA </a:t>
          </a:r>
          <a:r>
            <a:rPr lang="en-GB" sz="2400" kern="1200" dirty="0" err="1">
              <a:solidFill>
                <a:srgbClr val="152B48"/>
              </a:solidFill>
              <a:latin typeface="Montserrat" pitchFamily="2" charset="77"/>
            </a:rPr>
            <a:t>secundaria</a:t>
          </a:r>
          <a:r>
            <a:rPr lang="en-GB" sz="2400" kern="1200" dirty="0">
              <a:solidFill>
                <a:srgbClr val="152B48"/>
              </a:solidFill>
              <a:latin typeface="Montserrat" pitchFamily="2" charset="77"/>
            </a:rPr>
            <a:t> los </a:t>
          </a:r>
          <a:r>
            <a:rPr lang="en-GB" sz="2400" kern="1200" dirty="0" err="1">
              <a:solidFill>
                <a:srgbClr val="152B48"/>
              </a:solidFill>
              <a:latin typeface="Montserrat" pitchFamily="2" charset="77"/>
            </a:rPr>
            <a:t>resultados</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varían</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64425" y="3484242"/>
        <a:ext cx="6207277" cy="11909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B6659-7E4D-E746-BAFF-1739EDC7D1BA}">
      <dsp:nvSpPr>
        <dsp:cNvPr id="0" name=""/>
        <dsp:cNvSpPr/>
      </dsp:nvSpPr>
      <dsp:spPr>
        <a:xfrm>
          <a:off x="0" y="147092"/>
          <a:ext cx="4057153" cy="4057153"/>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59021F-C3AD-F74A-B616-0C904F36D68E}">
      <dsp:nvSpPr>
        <dsp:cNvPr id="0" name=""/>
        <dsp:cNvSpPr/>
      </dsp:nvSpPr>
      <dsp:spPr>
        <a:xfrm>
          <a:off x="2028576" y="147092"/>
          <a:ext cx="4733345" cy="4057153"/>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Presión</a:t>
          </a:r>
          <a:r>
            <a:rPr lang="en-GB" sz="2400" kern="1200" dirty="0">
              <a:solidFill>
                <a:srgbClr val="152B48"/>
              </a:solidFill>
              <a:latin typeface="Montserrat" pitchFamily="2" charset="77"/>
            </a:rPr>
            <a:t> arterial </a:t>
          </a:r>
          <a:r>
            <a:rPr lang="en-GB" sz="2400" kern="1200" dirty="0" err="1">
              <a:solidFill>
                <a:srgbClr val="152B48"/>
              </a:solidFill>
              <a:latin typeface="Montserrat" pitchFamily="2" charset="77"/>
            </a:rPr>
            <a:t>sistólica</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diastólica</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147092"/>
        <a:ext cx="4733345" cy="862145"/>
      </dsp:txXfrm>
    </dsp:sp>
    <dsp:sp modelId="{4033A9BB-7865-4640-8E26-E8C9BAF38772}">
      <dsp:nvSpPr>
        <dsp:cNvPr id="0" name=""/>
        <dsp:cNvSpPr/>
      </dsp:nvSpPr>
      <dsp:spPr>
        <a:xfrm>
          <a:off x="532501" y="1009237"/>
          <a:ext cx="2992150" cy="2992150"/>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2856A9-C2A5-BC41-B18A-AAFAB38B61AF}">
      <dsp:nvSpPr>
        <dsp:cNvPr id="0" name=""/>
        <dsp:cNvSpPr/>
      </dsp:nvSpPr>
      <dsp:spPr>
        <a:xfrm>
          <a:off x="2028576" y="1009237"/>
          <a:ext cx="4733345" cy="2992150"/>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Según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edad</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sexo</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talla</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percentil</a:t>
          </a:r>
          <a:r>
            <a:rPr lang="en-GB" sz="2400" kern="1200" dirty="0">
              <a:solidFill>
                <a:srgbClr val="152B48"/>
              </a:solidFill>
              <a:latin typeface="Montserrat" pitchFamily="2" charset="77"/>
            </a:rPr>
            <a:t> de </a:t>
          </a:r>
          <a:r>
            <a:rPr lang="en-GB" sz="2400" kern="1200" dirty="0" err="1">
              <a:solidFill>
                <a:srgbClr val="152B48"/>
              </a:solidFill>
              <a:latin typeface="Montserrat" pitchFamily="2" charset="77"/>
            </a:rPr>
            <a:t>talla</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1009237"/>
        <a:ext cx="4733345" cy="862145"/>
      </dsp:txXfrm>
    </dsp:sp>
    <dsp:sp modelId="{E5A86D55-BFC0-7046-AF01-3632BCC42732}">
      <dsp:nvSpPr>
        <dsp:cNvPr id="0" name=""/>
        <dsp:cNvSpPr/>
      </dsp:nvSpPr>
      <dsp:spPr>
        <a:xfrm>
          <a:off x="1065002" y="1871382"/>
          <a:ext cx="1927147" cy="1927147"/>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A8419B-4083-FD49-8B8A-DD0EC57A44D7}">
      <dsp:nvSpPr>
        <dsp:cNvPr id="0" name=""/>
        <dsp:cNvSpPr/>
      </dsp:nvSpPr>
      <dsp:spPr>
        <a:xfrm>
          <a:off x="2028576" y="1871382"/>
          <a:ext cx="4733345" cy="1927147"/>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rgbClr val="152B48"/>
              </a:solidFill>
              <a:latin typeface="Montserrat" pitchFamily="2" charset="77"/>
            </a:rPr>
            <a:t>50.000 </a:t>
          </a:r>
          <a:r>
            <a:rPr lang="en-GB" sz="2400" kern="1200" dirty="0" err="1">
              <a:solidFill>
                <a:srgbClr val="152B48"/>
              </a:solidFill>
              <a:latin typeface="Montserrat" pitchFamily="2" charset="77"/>
            </a:rPr>
            <a:t>niños</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adolescentes</a:t>
          </a:r>
          <a:r>
            <a:rPr lang="en-GB" sz="2400" kern="1200" dirty="0">
              <a:solidFill>
                <a:srgbClr val="152B48"/>
              </a:solidFill>
              <a:latin typeface="Montserrat" pitchFamily="2" charset="77"/>
            </a:rPr>
            <a:t> con peso normal.</a:t>
          </a:r>
          <a:endParaRPr lang="es-CO" sz="2400" kern="1200" dirty="0">
            <a:solidFill>
              <a:srgbClr val="152B48"/>
            </a:solidFill>
            <a:latin typeface="Montserrat" pitchFamily="2" charset="77"/>
          </a:endParaRPr>
        </a:p>
      </dsp:txBody>
      <dsp:txXfrm>
        <a:off x="2028576" y="1871382"/>
        <a:ext cx="4733345" cy="862145"/>
      </dsp:txXfrm>
    </dsp:sp>
    <dsp:sp modelId="{FA753C14-C801-AC47-86B6-2B39336ACBD8}">
      <dsp:nvSpPr>
        <dsp:cNvPr id="0" name=""/>
        <dsp:cNvSpPr/>
      </dsp:nvSpPr>
      <dsp:spPr>
        <a:xfrm>
          <a:off x="1597504" y="2733527"/>
          <a:ext cx="862145" cy="862145"/>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F4B7F-7686-0944-A4BC-BDCFFB7D69B2}">
      <dsp:nvSpPr>
        <dsp:cNvPr id="0" name=""/>
        <dsp:cNvSpPr/>
      </dsp:nvSpPr>
      <dsp:spPr>
        <a:xfrm>
          <a:off x="2028576" y="2733527"/>
          <a:ext cx="4733345" cy="862145"/>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Medición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auscultatoria</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2733527"/>
        <a:ext cx="4733345" cy="8621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6CCF6-9AAF-9841-975D-4026745377C8}">
      <dsp:nvSpPr>
        <dsp:cNvPr id="0" name=""/>
        <dsp:cNvSpPr/>
      </dsp:nvSpPr>
      <dsp:spPr>
        <a:xfrm>
          <a:off x="0" y="2124"/>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73075-DF2E-D14B-A420-85B0E9A3FF9F}">
      <dsp:nvSpPr>
        <dsp:cNvPr id="0" name=""/>
        <dsp:cNvSpPr/>
      </dsp:nvSpPr>
      <dsp:spPr>
        <a:xfrm>
          <a:off x="0" y="6355"/>
          <a:ext cx="6761922"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solidFill>
                <a:srgbClr val="152B48"/>
              </a:solidFill>
              <a:latin typeface="Montserrat" pitchFamily="2" charset="77"/>
            </a:rPr>
            <a:t>Se </a:t>
          </a:r>
          <a:r>
            <a:rPr lang="en-GB" sz="2800" kern="1200" dirty="0" err="1">
              <a:solidFill>
                <a:srgbClr val="152B48"/>
              </a:solidFill>
              <a:latin typeface="Montserrat" pitchFamily="2" charset="77"/>
            </a:rPr>
            <a:t>pueden</a:t>
          </a:r>
          <a:r>
            <a:rPr lang="en-GB" sz="2800" kern="1200" dirty="0">
              <a:solidFill>
                <a:srgbClr val="152B48"/>
              </a:solidFill>
              <a:latin typeface="Montserrat" pitchFamily="2" charset="77"/>
            </a:rPr>
            <a:t> usar </a:t>
          </a:r>
          <a:r>
            <a:rPr lang="en-GB" sz="2800" kern="1200" dirty="0" err="1">
              <a:solidFill>
                <a:srgbClr val="152B48"/>
              </a:solidFill>
              <a:latin typeface="Montserrat" pitchFamily="2" charset="77"/>
            </a:rPr>
            <a:t>tensiómetro</a:t>
          </a:r>
          <a:r>
            <a:rPr lang="en-GB" sz="2800" kern="1200" dirty="0">
              <a:solidFill>
                <a:srgbClr val="152B48"/>
              </a:solidFill>
              <a:latin typeface="Montserrat" pitchFamily="2" charset="77"/>
            </a:rPr>
            <a:t> manual o monitor </a:t>
          </a:r>
          <a:r>
            <a:rPr lang="en-GB" sz="2800" kern="1200" dirty="0" err="1">
              <a:solidFill>
                <a:srgbClr val="152B48"/>
              </a:solidFill>
              <a:latin typeface="Montserrat" pitchFamily="2" charset="77"/>
            </a:rPr>
            <a:t>si</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está</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validado</a:t>
          </a:r>
          <a:r>
            <a:rPr lang="en-GB" sz="2800" kern="1200" dirty="0">
              <a:solidFill>
                <a:srgbClr val="152B48"/>
              </a:solidFill>
              <a:latin typeface="Montserrat" pitchFamily="2" charset="77"/>
            </a:rPr>
            <a:t> para  </a:t>
          </a:r>
          <a:r>
            <a:rPr lang="en-GB" sz="2800" kern="1200" dirty="0" err="1">
              <a:solidFill>
                <a:srgbClr val="152B48"/>
              </a:solidFill>
              <a:latin typeface="Montserrat" pitchFamily="2" charset="77"/>
            </a:rPr>
            <a:t>pacientes</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pediátricos</a:t>
          </a:r>
          <a:r>
            <a:rPr lang="en-GB" sz="2800" kern="1200" dirty="0">
              <a:solidFill>
                <a:srgbClr val="152B48"/>
              </a:solidFill>
              <a:latin typeface="Montserrat" pitchFamily="2" charset="77"/>
            </a:rPr>
            <a:t>.</a:t>
          </a:r>
          <a:endParaRPr lang="es-CO" sz="2800" kern="1200" dirty="0">
            <a:solidFill>
              <a:srgbClr val="152B48"/>
            </a:solidFill>
            <a:latin typeface="Montserrat" pitchFamily="2" charset="77"/>
          </a:endParaRPr>
        </a:p>
      </dsp:txBody>
      <dsp:txXfrm>
        <a:off x="0" y="6355"/>
        <a:ext cx="6761922" cy="1449029"/>
      </dsp:txXfrm>
    </dsp:sp>
    <dsp:sp modelId="{9BD4A4A0-1248-BA4C-851A-C9C583DD4787}">
      <dsp:nvSpPr>
        <dsp:cNvPr id="0" name=""/>
        <dsp:cNvSpPr/>
      </dsp:nvSpPr>
      <dsp:spPr>
        <a:xfrm>
          <a:off x="0" y="1451154"/>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FD1E75-1440-F444-B374-8CDCEA873E3C}">
      <dsp:nvSpPr>
        <dsp:cNvPr id="0" name=""/>
        <dsp:cNvSpPr/>
      </dsp:nvSpPr>
      <dsp:spPr>
        <a:xfrm>
          <a:off x="0" y="1451154"/>
          <a:ext cx="6761922"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solidFill>
                <a:srgbClr val="152B48"/>
              </a:solidFill>
              <a:latin typeface="Montserrat" pitchFamily="2" charset="77"/>
            </a:rPr>
            <a:t>Si la </a:t>
          </a:r>
          <a:r>
            <a:rPr lang="en-GB" sz="2800" kern="1200" dirty="0" err="1">
              <a:solidFill>
                <a:srgbClr val="152B48"/>
              </a:solidFill>
              <a:latin typeface="Montserrat" pitchFamily="2" charset="77"/>
            </a:rPr>
            <a:t>primera</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medición</a:t>
          </a:r>
          <a:r>
            <a:rPr lang="en-GB" sz="2800" kern="1200" dirty="0">
              <a:solidFill>
                <a:srgbClr val="152B48"/>
              </a:solidFill>
              <a:latin typeface="Montserrat" pitchFamily="2" charset="77"/>
            </a:rPr>
            <a:t> es &gt;P90  de </a:t>
          </a:r>
          <a:r>
            <a:rPr lang="en-GB" sz="2800" kern="1200" dirty="0" err="1">
              <a:solidFill>
                <a:srgbClr val="152B48"/>
              </a:solidFill>
              <a:latin typeface="Montserrat" pitchFamily="2" charset="77"/>
            </a:rPr>
            <a:t>deben</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hacer</a:t>
          </a:r>
          <a:r>
            <a:rPr lang="en-GB" sz="2800" kern="1200" dirty="0">
              <a:solidFill>
                <a:srgbClr val="152B48"/>
              </a:solidFill>
              <a:latin typeface="Montserrat" pitchFamily="2" charset="77"/>
            </a:rPr>
            <a:t> </a:t>
          </a:r>
          <a:r>
            <a:rPr lang="en-GB" sz="2800" kern="1200" dirty="0" err="1">
              <a:solidFill>
                <a:srgbClr val="152B48"/>
              </a:solidFill>
              <a:latin typeface="Montserrat" pitchFamily="2" charset="77"/>
            </a:rPr>
            <a:t>otras</a:t>
          </a:r>
          <a:r>
            <a:rPr lang="en-GB" sz="2800" kern="1200" dirty="0">
              <a:solidFill>
                <a:srgbClr val="152B48"/>
              </a:solidFill>
              <a:latin typeface="Montserrat" pitchFamily="2" charset="77"/>
            </a:rPr>
            <a:t> 2 </a:t>
          </a:r>
          <a:r>
            <a:rPr lang="en-GB" sz="2800" kern="1200" dirty="0" err="1">
              <a:solidFill>
                <a:srgbClr val="152B48"/>
              </a:solidFill>
              <a:latin typeface="Montserrat" pitchFamily="2" charset="77"/>
            </a:rPr>
            <a:t>mediciones</a:t>
          </a:r>
          <a:r>
            <a:rPr lang="en-GB" sz="2800" kern="1200" dirty="0">
              <a:solidFill>
                <a:srgbClr val="152B48"/>
              </a:solidFill>
              <a:latin typeface="Montserrat" pitchFamily="2" charset="77"/>
            </a:rPr>
            <a:t> y </a:t>
          </a:r>
          <a:r>
            <a:rPr lang="en-GB" sz="2800" kern="1200" dirty="0" err="1">
              <a:solidFill>
                <a:srgbClr val="152B48"/>
              </a:solidFill>
              <a:latin typeface="Montserrat" pitchFamily="2" charset="77"/>
            </a:rPr>
            <a:t>promediarlas</a:t>
          </a:r>
          <a:r>
            <a:rPr lang="en-GB" sz="2800" kern="1200" dirty="0">
              <a:solidFill>
                <a:srgbClr val="152B48"/>
              </a:solidFill>
              <a:latin typeface="Montserrat" pitchFamily="2" charset="77"/>
            </a:rPr>
            <a:t>.</a:t>
          </a:r>
          <a:endParaRPr lang="es-CO" sz="2800" kern="1200" dirty="0">
            <a:solidFill>
              <a:srgbClr val="152B48"/>
            </a:solidFill>
            <a:latin typeface="Montserrat" pitchFamily="2" charset="77"/>
          </a:endParaRPr>
        </a:p>
      </dsp:txBody>
      <dsp:txXfrm>
        <a:off x="0" y="1451154"/>
        <a:ext cx="6761922" cy="1449029"/>
      </dsp:txXfrm>
    </dsp:sp>
    <dsp:sp modelId="{A8439CED-C05F-4649-BFFD-43091BC569E9}">
      <dsp:nvSpPr>
        <dsp:cNvPr id="0" name=""/>
        <dsp:cNvSpPr/>
      </dsp:nvSpPr>
      <dsp:spPr>
        <a:xfrm>
          <a:off x="0" y="2900183"/>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661309-D4F4-F14A-9FA8-08253B691235}">
      <dsp:nvSpPr>
        <dsp:cNvPr id="0" name=""/>
        <dsp:cNvSpPr/>
      </dsp:nvSpPr>
      <dsp:spPr>
        <a:xfrm>
          <a:off x="0" y="2900183"/>
          <a:ext cx="6761922"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solidFill>
                <a:srgbClr val="152B48"/>
              </a:solidFill>
              <a:latin typeface="Montserrat" pitchFamily="2" charset="77"/>
            </a:rPr>
            <a:t>Si el </a:t>
          </a:r>
          <a:r>
            <a:rPr lang="en-GB" sz="2800" kern="1200" dirty="0" err="1">
              <a:solidFill>
                <a:srgbClr val="152B48"/>
              </a:solidFill>
              <a:latin typeface="Montserrat" pitchFamily="2" charset="77"/>
            </a:rPr>
            <a:t>promedio</a:t>
          </a:r>
          <a:r>
            <a:rPr lang="en-GB" sz="2800" kern="1200" dirty="0">
              <a:solidFill>
                <a:srgbClr val="152B48"/>
              </a:solidFill>
              <a:latin typeface="Montserrat" pitchFamily="2" charset="77"/>
            </a:rPr>
            <a:t> con el monitor &gt;P90 </a:t>
          </a:r>
          <a:r>
            <a:rPr lang="en-GB" sz="2800" kern="1200" dirty="0" err="1">
              <a:solidFill>
                <a:srgbClr val="152B48"/>
              </a:solidFill>
              <a:latin typeface="Montserrat" pitchFamily="2" charset="77"/>
            </a:rPr>
            <a:t>tomar</a:t>
          </a:r>
          <a:r>
            <a:rPr lang="en-GB" sz="2800" kern="1200" dirty="0">
              <a:solidFill>
                <a:srgbClr val="152B48"/>
              </a:solidFill>
              <a:latin typeface="Montserrat" pitchFamily="2" charset="77"/>
            </a:rPr>
            <a:t> con </a:t>
          </a:r>
          <a:r>
            <a:rPr lang="en-GB" sz="2800" kern="1200" dirty="0" err="1">
              <a:solidFill>
                <a:srgbClr val="152B48"/>
              </a:solidFill>
              <a:latin typeface="Montserrat" pitchFamily="2" charset="77"/>
            </a:rPr>
            <a:t>tensiometro</a:t>
          </a:r>
          <a:r>
            <a:rPr lang="en-GB" sz="2800" kern="1200" dirty="0">
              <a:solidFill>
                <a:srgbClr val="152B48"/>
              </a:solidFill>
              <a:latin typeface="Montserrat" pitchFamily="2" charset="77"/>
            </a:rPr>
            <a:t> manual 2 </a:t>
          </a:r>
          <a:r>
            <a:rPr lang="en-GB" sz="2800" kern="1200" dirty="0" err="1">
              <a:solidFill>
                <a:srgbClr val="152B48"/>
              </a:solidFill>
              <a:latin typeface="Montserrat" pitchFamily="2" charset="77"/>
            </a:rPr>
            <a:t>veces</a:t>
          </a:r>
          <a:r>
            <a:rPr lang="en-GB" sz="2800" kern="1200" dirty="0">
              <a:solidFill>
                <a:srgbClr val="152B48"/>
              </a:solidFill>
              <a:latin typeface="Montserrat" pitchFamily="2" charset="77"/>
            </a:rPr>
            <a:t>.</a:t>
          </a:r>
          <a:endParaRPr lang="es-CO" sz="2800" kern="1200" dirty="0">
            <a:solidFill>
              <a:srgbClr val="152B48"/>
            </a:solidFill>
            <a:latin typeface="Montserrat" pitchFamily="2" charset="77"/>
          </a:endParaRPr>
        </a:p>
      </dsp:txBody>
      <dsp:txXfrm>
        <a:off x="0" y="2900183"/>
        <a:ext cx="6761922" cy="14490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6B09B-5DC5-594D-8872-D969C5EF92CC}">
      <dsp:nvSpPr>
        <dsp:cNvPr id="0" name=""/>
        <dsp:cNvSpPr/>
      </dsp:nvSpPr>
      <dsp:spPr>
        <a:xfrm>
          <a:off x="0" y="354050"/>
          <a:ext cx="9702799" cy="38376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err="1">
              <a:solidFill>
                <a:srgbClr val="152B48"/>
              </a:solidFill>
              <a:latin typeface="Montserrat" pitchFamily="2" charset="77"/>
            </a:rPr>
            <a:t>Uroanálisis</a:t>
          </a:r>
          <a:r>
            <a:rPr lang="en-GB" sz="1600" kern="1200" dirty="0">
              <a:solidFill>
                <a:srgbClr val="152B48"/>
              </a:solidFill>
              <a:latin typeface="Montserrat" pitchFamily="2" charset="77"/>
            </a:rPr>
            <a:t>.</a:t>
          </a:r>
          <a:endParaRPr lang="es-CO" sz="1600" kern="1200" dirty="0">
            <a:solidFill>
              <a:srgbClr val="152B48"/>
            </a:solidFill>
            <a:latin typeface="Montserrat" pitchFamily="2" charset="77"/>
          </a:endParaRPr>
        </a:p>
      </dsp:txBody>
      <dsp:txXfrm>
        <a:off x="18734" y="372784"/>
        <a:ext cx="9665331" cy="346292"/>
      </dsp:txXfrm>
    </dsp:sp>
    <dsp:sp modelId="{0B2C726D-1DF5-C24A-BE70-2F9CE3481B2D}">
      <dsp:nvSpPr>
        <dsp:cNvPr id="0" name=""/>
        <dsp:cNvSpPr/>
      </dsp:nvSpPr>
      <dsp:spPr>
        <a:xfrm>
          <a:off x="0" y="783890"/>
          <a:ext cx="9702799" cy="38376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err="1">
              <a:solidFill>
                <a:srgbClr val="152B48"/>
              </a:solidFill>
              <a:latin typeface="Montserrat" pitchFamily="2" charset="77"/>
            </a:rPr>
            <a:t>Ionograma</a:t>
          </a:r>
          <a:r>
            <a:rPr lang="en-GB" sz="1600" kern="1200" dirty="0">
              <a:solidFill>
                <a:srgbClr val="152B48"/>
              </a:solidFill>
              <a:latin typeface="Montserrat" pitchFamily="2" charset="77"/>
            </a:rPr>
            <a:t>,  BUN,  </a:t>
          </a:r>
          <a:r>
            <a:rPr lang="en-GB" sz="1600" kern="1200" dirty="0" err="1">
              <a:solidFill>
                <a:srgbClr val="152B48"/>
              </a:solidFill>
              <a:latin typeface="Montserrat" pitchFamily="2" charset="77"/>
            </a:rPr>
            <a:t>creatinina</a:t>
          </a:r>
          <a:r>
            <a:rPr lang="en-GB" sz="1600" kern="1200" dirty="0">
              <a:solidFill>
                <a:srgbClr val="152B48"/>
              </a:solidFill>
              <a:latin typeface="Montserrat" pitchFamily="2" charset="77"/>
            </a:rPr>
            <a:t>.</a:t>
          </a:r>
          <a:endParaRPr lang="es-CO" sz="1600" kern="1200" dirty="0">
            <a:solidFill>
              <a:srgbClr val="152B48"/>
            </a:solidFill>
            <a:latin typeface="Montserrat" pitchFamily="2" charset="77"/>
          </a:endParaRPr>
        </a:p>
      </dsp:txBody>
      <dsp:txXfrm>
        <a:off x="18734" y="802624"/>
        <a:ext cx="9665331" cy="346292"/>
      </dsp:txXfrm>
    </dsp:sp>
    <dsp:sp modelId="{9F4E9F31-E769-EB45-A7D8-A2F9B208AF1B}">
      <dsp:nvSpPr>
        <dsp:cNvPr id="0" name=""/>
        <dsp:cNvSpPr/>
      </dsp:nvSpPr>
      <dsp:spPr>
        <a:xfrm>
          <a:off x="0" y="1213730"/>
          <a:ext cx="9702799" cy="38376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err="1">
              <a:solidFill>
                <a:srgbClr val="152B48"/>
              </a:solidFill>
              <a:latin typeface="Montserrat" pitchFamily="2" charset="77"/>
            </a:rPr>
            <a:t>Perfil</a:t>
          </a:r>
          <a:r>
            <a:rPr lang="en-GB" sz="1600" kern="1200" dirty="0">
              <a:solidFill>
                <a:srgbClr val="152B48"/>
              </a:solidFill>
              <a:latin typeface="Montserrat" pitchFamily="2" charset="77"/>
            </a:rPr>
            <a:t> </a:t>
          </a:r>
          <a:r>
            <a:rPr lang="en-GB" sz="1600" kern="1200" dirty="0" err="1">
              <a:solidFill>
                <a:srgbClr val="152B48"/>
              </a:solidFill>
              <a:latin typeface="Montserrat" pitchFamily="2" charset="77"/>
            </a:rPr>
            <a:t>lipídico</a:t>
          </a:r>
          <a:r>
            <a:rPr lang="en-GB" sz="1600" kern="1200" dirty="0">
              <a:solidFill>
                <a:srgbClr val="152B48"/>
              </a:solidFill>
              <a:latin typeface="Montserrat" pitchFamily="2" charset="77"/>
            </a:rPr>
            <a:t>: LDL, </a:t>
          </a:r>
          <a:r>
            <a:rPr lang="en-GB" sz="1600" kern="1200" dirty="0" err="1">
              <a:solidFill>
                <a:srgbClr val="152B48"/>
              </a:solidFill>
              <a:latin typeface="Montserrat" pitchFamily="2" charset="77"/>
            </a:rPr>
            <a:t>colesterol</a:t>
          </a:r>
          <a:r>
            <a:rPr lang="en-GB" sz="1600" kern="1200" dirty="0">
              <a:solidFill>
                <a:srgbClr val="152B48"/>
              </a:solidFill>
              <a:latin typeface="Montserrat" pitchFamily="2" charset="77"/>
            </a:rPr>
            <a:t> total.</a:t>
          </a:r>
          <a:endParaRPr lang="es-CO" sz="1600" kern="1200" dirty="0">
            <a:solidFill>
              <a:srgbClr val="152B48"/>
            </a:solidFill>
            <a:latin typeface="Montserrat" pitchFamily="2" charset="77"/>
          </a:endParaRPr>
        </a:p>
      </dsp:txBody>
      <dsp:txXfrm>
        <a:off x="18734" y="1232464"/>
        <a:ext cx="9665331" cy="346292"/>
      </dsp:txXfrm>
    </dsp:sp>
    <dsp:sp modelId="{E9513017-B851-624A-9EF7-9C3526642F46}">
      <dsp:nvSpPr>
        <dsp:cNvPr id="0" name=""/>
        <dsp:cNvSpPr/>
      </dsp:nvSpPr>
      <dsp:spPr>
        <a:xfrm>
          <a:off x="0" y="1643571"/>
          <a:ext cx="9702799" cy="38376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err="1">
              <a:solidFill>
                <a:srgbClr val="152B48"/>
              </a:solidFill>
              <a:latin typeface="Montserrat" pitchFamily="2" charset="77"/>
            </a:rPr>
            <a:t>Ecografía</a:t>
          </a:r>
          <a:r>
            <a:rPr lang="en-GB" sz="1600" kern="1200" dirty="0">
              <a:solidFill>
                <a:srgbClr val="152B48"/>
              </a:solidFill>
              <a:latin typeface="Montserrat" pitchFamily="2" charset="77"/>
            </a:rPr>
            <a:t> renal: </a:t>
          </a:r>
          <a:r>
            <a:rPr lang="en-GB" sz="1600" kern="1200" dirty="0" err="1">
              <a:solidFill>
                <a:srgbClr val="152B48"/>
              </a:solidFill>
              <a:latin typeface="Montserrat" pitchFamily="2" charset="77"/>
            </a:rPr>
            <a:t>menores</a:t>
          </a:r>
          <a:r>
            <a:rPr lang="en-GB" sz="1600" kern="1200" dirty="0">
              <a:solidFill>
                <a:srgbClr val="152B48"/>
              </a:solidFill>
              <a:latin typeface="Montserrat" pitchFamily="2" charset="77"/>
            </a:rPr>
            <a:t> de  6 </a:t>
          </a:r>
          <a:r>
            <a:rPr lang="en-GB" sz="1600" kern="1200" dirty="0" err="1">
              <a:solidFill>
                <a:srgbClr val="152B48"/>
              </a:solidFill>
              <a:latin typeface="Montserrat" pitchFamily="2" charset="77"/>
            </a:rPr>
            <a:t>años</a:t>
          </a:r>
          <a:r>
            <a:rPr lang="en-GB" sz="1600" kern="1200" dirty="0">
              <a:solidFill>
                <a:srgbClr val="152B48"/>
              </a:solidFill>
              <a:latin typeface="Montserrat" pitchFamily="2" charset="77"/>
            </a:rPr>
            <a:t> o con </a:t>
          </a:r>
          <a:r>
            <a:rPr lang="en-GB" sz="1600" kern="1200" dirty="0" err="1">
              <a:solidFill>
                <a:srgbClr val="152B48"/>
              </a:solidFill>
              <a:latin typeface="Montserrat" pitchFamily="2" charset="77"/>
            </a:rPr>
            <a:t>anormalidades</a:t>
          </a:r>
          <a:r>
            <a:rPr lang="en-GB" sz="1600" kern="1200" dirty="0">
              <a:solidFill>
                <a:srgbClr val="152B48"/>
              </a:solidFill>
              <a:latin typeface="Montserrat" pitchFamily="2" charset="77"/>
            </a:rPr>
            <a:t> </a:t>
          </a:r>
          <a:r>
            <a:rPr lang="en-GB" sz="1600" kern="1200" dirty="0" err="1">
              <a:solidFill>
                <a:srgbClr val="152B48"/>
              </a:solidFill>
              <a:latin typeface="Montserrat" pitchFamily="2" charset="77"/>
            </a:rPr>
            <a:t>en</a:t>
          </a:r>
          <a:r>
            <a:rPr lang="en-GB" sz="1600" kern="1200" dirty="0">
              <a:solidFill>
                <a:srgbClr val="152B48"/>
              </a:solidFill>
              <a:latin typeface="Montserrat" pitchFamily="2" charset="77"/>
            </a:rPr>
            <a:t> </a:t>
          </a:r>
          <a:r>
            <a:rPr lang="en-GB" sz="1600" kern="1200" dirty="0" err="1">
              <a:solidFill>
                <a:srgbClr val="152B48"/>
              </a:solidFill>
              <a:latin typeface="Montserrat" pitchFamily="2" charset="77"/>
            </a:rPr>
            <a:t>parcial</a:t>
          </a:r>
          <a:r>
            <a:rPr lang="en-GB" sz="1600" kern="1200" dirty="0">
              <a:solidFill>
                <a:srgbClr val="152B48"/>
              </a:solidFill>
              <a:latin typeface="Montserrat" pitchFamily="2" charset="77"/>
            </a:rPr>
            <a:t> de </a:t>
          </a:r>
          <a:r>
            <a:rPr lang="en-GB" sz="1600" kern="1200" dirty="0" err="1">
              <a:solidFill>
                <a:srgbClr val="152B48"/>
              </a:solidFill>
              <a:latin typeface="Montserrat" pitchFamily="2" charset="77"/>
            </a:rPr>
            <a:t>orina</a:t>
          </a:r>
          <a:r>
            <a:rPr lang="en-GB" sz="1600" kern="1200" dirty="0">
              <a:solidFill>
                <a:srgbClr val="152B48"/>
              </a:solidFill>
              <a:latin typeface="Montserrat" pitchFamily="2" charset="77"/>
            </a:rPr>
            <a:t> o </a:t>
          </a:r>
          <a:r>
            <a:rPr lang="en-GB" sz="1600" kern="1200" dirty="0" err="1">
              <a:solidFill>
                <a:srgbClr val="152B48"/>
              </a:solidFill>
              <a:latin typeface="Montserrat" pitchFamily="2" charset="77"/>
            </a:rPr>
            <a:t>función</a:t>
          </a:r>
          <a:r>
            <a:rPr lang="en-GB" sz="1600" kern="1200" dirty="0">
              <a:solidFill>
                <a:srgbClr val="152B48"/>
              </a:solidFill>
              <a:latin typeface="Montserrat" pitchFamily="2" charset="77"/>
            </a:rPr>
            <a:t> renal.</a:t>
          </a:r>
          <a:endParaRPr lang="es-CO" sz="1600" kern="1200" dirty="0">
            <a:solidFill>
              <a:srgbClr val="152B48"/>
            </a:solidFill>
            <a:latin typeface="Montserrat" pitchFamily="2" charset="77"/>
          </a:endParaRPr>
        </a:p>
      </dsp:txBody>
      <dsp:txXfrm>
        <a:off x="18734" y="1662305"/>
        <a:ext cx="9665331" cy="3462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88B35-5584-1445-96F7-72A73D5C0CCA}">
      <dsp:nvSpPr>
        <dsp:cNvPr id="0" name=""/>
        <dsp:cNvSpPr/>
      </dsp:nvSpPr>
      <dsp:spPr>
        <a:xfrm>
          <a:off x="0" y="276424"/>
          <a:ext cx="5977468" cy="62361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rgbClr val="152B48"/>
              </a:solidFill>
              <a:latin typeface="Montserrat" pitchFamily="2" charset="77"/>
            </a:rPr>
            <a:t>Los </a:t>
          </a:r>
          <a:r>
            <a:rPr lang="en-GB" sz="2600" kern="1200" dirty="0" err="1">
              <a:solidFill>
                <a:srgbClr val="152B48"/>
              </a:solidFill>
              <a:latin typeface="Montserrat" pitchFamily="2" charset="77"/>
            </a:rPr>
            <a:t>anteriores</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dsp:txBody>
      <dsp:txXfrm>
        <a:off x="30442" y="306866"/>
        <a:ext cx="5916584" cy="562726"/>
      </dsp:txXfrm>
    </dsp:sp>
    <dsp:sp modelId="{66BB0485-3D8A-6641-8B64-71776E905F71}">
      <dsp:nvSpPr>
        <dsp:cNvPr id="0" name=""/>
        <dsp:cNvSpPr/>
      </dsp:nvSpPr>
      <dsp:spPr>
        <a:xfrm>
          <a:off x="0" y="974914"/>
          <a:ext cx="5977468" cy="62361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err="1">
              <a:solidFill>
                <a:srgbClr val="152B48"/>
              </a:solidFill>
              <a:latin typeface="Montserrat" pitchFamily="2" charset="77"/>
            </a:rPr>
            <a:t>Hemoglobina</a:t>
          </a:r>
          <a:r>
            <a:rPr lang="en-GB" sz="2600" kern="1200" dirty="0">
              <a:solidFill>
                <a:srgbClr val="152B48"/>
              </a:solidFill>
              <a:latin typeface="Montserrat" pitchFamily="2" charset="77"/>
            </a:rPr>
            <a:t> A1c.</a:t>
          </a:r>
          <a:endParaRPr lang="es-CO" sz="2600" kern="1200" dirty="0">
            <a:solidFill>
              <a:srgbClr val="152B48"/>
            </a:solidFill>
            <a:latin typeface="Montserrat" pitchFamily="2" charset="77"/>
          </a:endParaRPr>
        </a:p>
      </dsp:txBody>
      <dsp:txXfrm>
        <a:off x="30442" y="1005356"/>
        <a:ext cx="5916584" cy="562726"/>
      </dsp:txXfrm>
    </dsp:sp>
    <dsp:sp modelId="{D6DB64CD-C73A-4845-9777-29B49C8E971A}">
      <dsp:nvSpPr>
        <dsp:cNvPr id="0" name=""/>
        <dsp:cNvSpPr/>
      </dsp:nvSpPr>
      <dsp:spPr>
        <a:xfrm>
          <a:off x="0" y="1673404"/>
          <a:ext cx="5977468" cy="62361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rgbClr val="152B48"/>
              </a:solidFill>
              <a:latin typeface="Montserrat" pitchFamily="2" charset="77"/>
            </a:rPr>
            <a:t>AST,  ALT (</a:t>
          </a:r>
          <a:r>
            <a:rPr lang="en-GB" sz="2600" kern="1200" dirty="0" err="1">
              <a:solidFill>
                <a:srgbClr val="152B48"/>
              </a:solidFill>
              <a:latin typeface="Montserrat" pitchFamily="2" charset="77"/>
            </a:rPr>
            <a:t>hígado</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graso</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dsp:txBody>
      <dsp:txXfrm>
        <a:off x="30442" y="1703846"/>
        <a:ext cx="5916584" cy="562726"/>
      </dsp:txXfrm>
    </dsp:sp>
    <dsp:sp modelId="{92780572-5303-9148-AF10-BAF6B999CC00}">
      <dsp:nvSpPr>
        <dsp:cNvPr id="0" name=""/>
        <dsp:cNvSpPr/>
      </dsp:nvSpPr>
      <dsp:spPr>
        <a:xfrm>
          <a:off x="0" y="2371894"/>
          <a:ext cx="5977468" cy="62361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err="1">
              <a:solidFill>
                <a:srgbClr val="152B48"/>
              </a:solidFill>
              <a:latin typeface="Montserrat" pitchFamily="2" charset="77"/>
            </a:rPr>
            <a:t>Perfil</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lipídico</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completo</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en</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ayunas</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dsp:txBody>
      <dsp:txXfrm>
        <a:off x="30442" y="2402336"/>
        <a:ext cx="5916584" cy="5627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076B4-705D-C349-97EE-D2A3FDCE1562}">
      <dsp:nvSpPr>
        <dsp:cNvPr id="0" name=""/>
        <dsp:cNvSpPr/>
      </dsp:nvSpPr>
      <dsp:spPr>
        <a:xfrm>
          <a:off x="0" y="147092"/>
          <a:ext cx="4057153" cy="4057153"/>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F5350-5A3F-6A4A-9B6E-441069D64C2D}">
      <dsp:nvSpPr>
        <dsp:cNvPr id="0" name=""/>
        <dsp:cNvSpPr/>
      </dsp:nvSpPr>
      <dsp:spPr>
        <a:xfrm>
          <a:off x="2028576" y="147092"/>
          <a:ext cx="4733345" cy="4057153"/>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Glicemia</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en</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ayunas</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2028576" y="147092"/>
        <a:ext cx="4733345" cy="862145"/>
      </dsp:txXfrm>
    </dsp:sp>
    <dsp:sp modelId="{84D0BAC5-B7CA-9C42-B7CE-B3D97FEAEC8F}">
      <dsp:nvSpPr>
        <dsp:cNvPr id="0" name=""/>
        <dsp:cNvSpPr/>
      </dsp:nvSpPr>
      <dsp:spPr>
        <a:xfrm>
          <a:off x="532501" y="1009237"/>
          <a:ext cx="2992150" cy="2992150"/>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080B2A-3F58-E745-975E-7C711E2F57DB}">
      <dsp:nvSpPr>
        <dsp:cNvPr id="0" name=""/>
        <dsp:cNvSpPr/>
      </dsp:nvSpPr>
      <dsp:spPr>
        <a:xfrm>
          <a:off x="2028576" y="1009237"/>
          <a:ext cx="4733345" cy="2992150"/>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152B48"/>
              </a:solidFill>
              <a:latin typeface="Montserrat" pitchFamily="2" charset="77"/>
            </a:rPr>
            <a:t>TSH.</a:t>
          </a:r>
          <a:endParaRPr lang="es-CO" sz="2000" kern="1200" dirty="0">
            <a:solidFill>
              <a:srgbClr val="152B48"/>
            </a:solidFill>
            <a:latin typeface="Montserrat" pitchFamily="2" charset="77"/>
          </a:endParaRPr>
        </a:p>
      </dsp:txBody>
      <dsp:txXfrm>
        <a:off x="2028576" y="1009237"/>
        <a:ext cx="4733345" cy="862145"/>
      </dsp:txXfrm>
    </dsp:sp>
    <dsp:sp modelId="{4CAA492D-E28E-554B-AC91-9C95C99660E6}">
      <dsp:nvSpPr>
        <dsp:cNvPr id="0" name=""/>
        <dsp:cNvSpPr/>
      </dsp:nvSpPr>
      <dsp:spPr>
        <a:xfrm>
          <a:off x="1065002" y="1871382"/>
          <a:ext cx="1927147" cy="1927147"/>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9804A4-26B3-FE43-AF9A-56863250B827}">
      <dsp:nvSpPr>
        <dsp:cNvPr id="0" name=""/>
        <dsp:cNvSpPr/>
      </dsp:nvSpPr>
      <dsp:spPr>
        <a:xfrm>
          <a:off x="2028576" y="1871382"/>
          <a:ext cx="4733345" cy="1927147"/>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Estudio</a:t>
          </a:r>
          <a:r>
            <a:rPr lang="en-GB" sz="2000" kern="1200" dirty="0">
              <a:solidFill>
                <a:srgbClr val="152B48"/>
              </a:solidFill>
              <a:latin typeface="Montserrat" pitchFamily="2" charset="77"/>
            </a:rPr>
            <a:t> del </a:t>
          </a:r>
          <a:r>
            <a:rPr lang="en-GB" sz="2000" kern="1200" dirty="0" err="1">
              <a:solidFill>
                <a:srgbClr val="152B48"/>
              </a:solidFill>
              <a:latin typeface="Montserrat" pitchFamily="2" charset="77"/>
            </a:rPr>
            <a:t>sueño</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2028576" y="1871382"/>
        <a:ext cx="4733345" cy="862145"/>
      </dsp:txXfrm>
    </dsp:sp>
    <dsp:sp modelId="{7A755772-73C5-9C40-82C5-9E6AFB6145C4}">
      <dsp:nvSpPr>
        <dsp:cNvPr id="0" name=""/>
        <dsp:cNvSpPr/>
      </dsp:nvSpPr>
      <dsp:spPr>
        <a:xfrm>
          <a:off x="1597504" y="2733527"/>
          <a:ext cx="862145" cy="862145"/>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41E4DA-A50E-5448-9F37-933604EED482}">
      <dsp:nvSpPr>
        <dsp:cNvPr id="0" name=""/>
        <dsp:cNvSpPr/>
      </dsp:nvSpPr>
      <dsp:spPr>
        <a:xfrm>
          <a:off x="2028576" y="2733527"/>
          <a:ext cx="4733345" cy="862145"/>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Hemograma</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retraso</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en</a:t>
          </a:r>
          <a:r>
            <a:rPr lang="en-GB" sz="2000" kern="1200" dirty="0">
              <a:solidFill>
                <a:srgbClr val="152B48"/>
              </a:solidFill>
              <a:latin typeface="Montserrat" pitchFamily="2" charset="77"/>
            </a:rPr>
            <a:t> el </a:t>
          </a:r>
          <a:r>
            <a:rPr lang="en-GB" sz="2000" kern="1200" dirty="0" err="1">
              <a:solidFill>
                <a:srgbClr val="152B48"/>
              </a:solidFill>
              <a:latin typeface="Montserrat" pitchFamily="2" charset="77"/>
            </a:rPr>
            <a:t>crecimiento</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función</a:t>
          </a:r>
          <a:r>
            <a:rPr lang="en-GB" sz="2000" kern="1200" dirty="0">
              <a:solidFill>
                <a:srgbClr val="152B48"/>
              </a:solidFill>
              <a:latin typeface="Montserrat" pitchFamily="2" charset="77"/>
            </a:rPr>
            <a:t> renal anormal.</a:t>
          </a:r>
          <a:endParaRPr lang="es-CO" sz="2000" kern="1200" dirty="0">
            <a:solidFill>
              <a:srgbClr val="152B48"/>
            </a:solidFill>
            <a:latin typeface="Montserrat" pitchFamily="2" charset="77"/>
          </a:endParaRPr>
        </a:p>
      </dsp:txBody>
      <dsp:txXfrm>
        <a:off x="2028576" y="2733527"/>
        <a:ext cx="4733345" cy="86214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52543-570C-E446-8174-C12302E299BF}">
      <dsp:nvSpPr>
        <dsp:cNvPr id="0" name=""/>
        <dsp:cNvSpPr/>
      </dsp:nvSpPr>
      <dsp:spPr>
        <a:xfrm>
          <a:off x="0" y="4539056"/>
          <a:ext cx="6245168" cy="993034"/>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i="1" kern="1200" dirty="0">
              <a:solidFill>
                <a:srgbClr val="152B48"/>
              </a:solidFill>
              <a:latin typeface="Montserrat" pitchFamily="2" charset="77"/>
            </a:rPr>
            <a:t>Si la </a:t>
          </a:r>
          <a:r>
            <a:rPr lang="en-GB" sz="1700" i="1" kern="1200" dirty="0" err="1">
              <a:solidFill>
                <a:srgbClr val="152B48"/>
              </a:solidFill>
              <a:latin typeface="Montserrat" pitchFamily="2" charset="77"/>
            </a:rPr>
            <a:t>inicial</a:t>
          </a:r>
          <a:r>
            <a:rPr lang="en-GB" sz="1700" i="1" kern="1200" dirty="0">
              <a:solidFill>
                <a:srgbClr val="152B48"/>
              </a:solidFill>
              <a:latin typeface="Montserrat" pitchFamily="2" charset="77"/>
            </a:rPr>
            <a:t> es normal se </a:t>
          </a:r>
          <a:r>
            <a:rPr lang="en-GB" sz="1700" i="1" kern="1200" dirty="0" err="1">
              <a:solidFill>
                <a:srgbClr val="152B48"/>
              </a:solidFill>
              <a:latin typeface="Montserrat" pitchFamily="2" charset="77"/>
            </a:rPr>
            <a:t>puede</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repetir</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cada</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año</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si</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tiene</a:t>
          </a:r>
          <a:r>
            <a:rPr lang="en-GB" sz="1700" i="1" kern="1200" dirty="0">
              <a:solidFill>
                <a:srgbClr val="152B48"/>
              </a:solidFill>
              <a:latin typeface="Montserrat" pitchFamily="2" charset="77"/>
            </a:rPr>
            <a:t> HTA </a:t>
          </a:r>
          <a:r>
            <a:rPr lang="en-GB" sz="1700" i="1" kern="1200" dirty="0" err="1">
              <a:solidFill>
                <a:srgbClr val="152B48"/>
              </a:solidFill>
              <a:latin typeface="Montserrat" pitchFamily="2" charset="77"/>
            </a:rPr>
            <a:t>estadío</a:t>
          </a:r>
          <a:r>
            <a:rPr lang="en-GB" sz="1700" i="1" kern="1200" dirty="0">
              <a:solidFill>
                <a:srgbClr val="152B48"/>
              </a:solidFill>
              <a:latin typeface="Montserrat" pitchFamily="2" charset="77"/>
            </a:rPr>
            <a:t> 2  o </a:t>
          </a:r>
          <a:r>
            <a:rPr lang="en-GB" sz="1700" i="1" kern="1200" dirty="0" err="1">
              <a:solidFill>
                <a:srgbClr val="152B48"/>
              </a:solidFill>
              <a:latin typeface="Montserrat" pitchFamily="2" charset="77"/>
            </a:rPr>
            <a:t>estadío</a:t>
          </a:r>
          <a:r>
            <a:rPr lang="en-GB" sz="1700" i="1" kern="1200" dirty="0">
              <a:solidFill>
                <a:srgbClr val="152B48"/>
              </a:solidFill>
              <a:latin typeface="Montserrat" pitchFamily="2" charset="77"/>
            </a:rPr>
            <a:t> 1  mal </a:t>
          </a:r>
          <a:r>
            <a:rPr lang="en-GB" sz="1700" i="1" kern="1200" dirty="0" err="1">
              <a:solidFill>
                <a:srgbClr val="152B48"/>
              </a:solidFill>
              <a:latin typeface="Montserrat" pitchFamily="2" charset="77"/>
            </a:rPr>
            <a:t>controlada</a:t>
          </a:r>
          <a:r>
            <a:rPr lang="en-GB" sz="1700" i="1" kern="1200" dirty="0">
              <a:solidFill>
                <a:srgbClr val="152B48"/>
              </a:solidFill>
              <a:latin typeface="Montserrat" pitchFamily="2" charset="77"/>
            </a:rPr>
            <a:t>.</a:t>
          </a:r>
          <a:endParaRPr lang="es-CO" sz="1700" kern="1200" dirty="0">
            <a:solidFill>
              <a:srgbClr val="152B48"/>
            </a:solidFill>
            <a:latin typeface="Montserrat" pitchFamily="2" charset="77"/>
          </a:endParaRPr>
        </a:p>
      </dsp:txBody>
      <dsp:txXfrm>
        <a:off x="0" y="4539056"/>
        <a:ext cx="6245168" cy="993034"/>
      </dsp:txXfrm>
    </dsp:sp>
    <dsp:sp modelId="{02F22E21-E9E5-AD43-B22D-8AEE011BDBCD}">
      <dsp:nvSpPr>
        <dsp:cNvPr id="0" name=""/>
        <dsp:cNvSpPr/>
      </dsp:nvSpPr>
      <dsp:spPr>
        <a:xfrm rot="10800000">
          <a:off x="0" y="3026665"/>
          <a:ext cx="6245168" cy="1527287"/>
        </a:xfrm>
        <a:prstGeom prst="upArrowCallou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i="1" kern="1200" dirty="0" err="1">
              <a:solidFill>
                <a:srgbClr val="152B48"/>
              </a:solidFill>
              <a:latin typeface="Montserrat" pitchFamily="2" charset="77"/>
            </a:rPr>
            <a:t>Repetir</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en</a:t>
          </a:r>
          <a:r>
            <a:rPr lang="en-GB" sz="1700" i="1" kern="1200" dirty="0">
              <a:solidFill>
                <a:srgbClr val="152B48"/>
              </a:solidFill>
              <a:latin typeface="Montserrat" pitchFamily="2" charset="77"/>
            </a:rPr>
            <a:t> 6 a 12 meses, </a:t>
          </a:r>
          <a:r>
            <a:rPr lang="en-GB" sz="1700" i="1" kern="1200" dirty="0" err="1">
              <a:solidFill>
                <a:srgbClr val="152B48"/>
              </a:solidFill>
              <a:latin typeface="Montserrat" pitchFamily="2" charset="77"/>
            </a:rPr>
            <a:t>si</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tiene</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hipertensión</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persistente</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hipertrofia</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concéntrica</a:t>
          </a:r>
          <a:r>
            <a:rPr lang="en-GB" sz="1700" i="1" kern="1200" dirty="0">
              <a:solidFill>
                <a:srgbClr val="152B48"/>
              </a:solidFill>
              <a:latin typeface="Montserrat" pitchFamily="2" charset="77"/>
            </a:rPr>
            <a:t> del VI,  </a:t>
          </a:r>
          <a:r>
            <a:rPr lang="en-GB" sz="1700" i="1" kern="1200" dirty="0" err="1">
              <a:solidFill>
                <a:srgbClr val="152B48"/>
              </a:solidFill>
              <a:latin typeface="Montserrat" pitchFamily="2" charset="77"/>
            </a:rPr>
            <a:t>disminución</a:t>
          </a:r>
          <a:r>
            <a:rPr lang="en-GB" sz="1700" i="1" kern="1200" dirty="0">
              <a:solidFill>
                <a:srgbClr val="152B48"/>
              </a:solidFill>
              <a:latin typeface="Montserrat" pitchFamily="2" charset="77"/>
            </a:rPr>
            <a:t> de la </a:t>
          </a:r>
          <a:r>
            <a:rPr lang="en-GB" sz="1700" i="1" kern="1200" dirty="0" err="1">
              <a:solidFill>
                <a:srgbClr val="152B48"/>
              </a:solidFill>
              <a:latin typeface="Montserrat" pitchFamily="2" charset="77"/>
            </a:rPr>
            <a:t>fracción</a:t>
          </a:r>
          <a:r>
            <a:rPr lang="en-GB" sz="1700" i="1" kern="1200" dirty="0">
              <a:solidFill>
                <a:srgbClr val="152B48"/>
              </a:solidFill>
              <a:latin typeface="Montserrat" pitchFamily="2" charset="77"/>
            </a:rPr>
            <a:t> de </a:t>
          </a:r>
          <a:r>
            <a:rPr lang="en-GB" sz="1700" i="1" kern="1200" dirty="0" err="1">
              <a:solidFill>
                <a:srgbClr val="152B48"/>
              </a:solidFill>
              <a:latin typeface="Montserrat" pitchFamily="2" charset="77"/>
            </a:rPr>
            <a:t>eyección</a:t>
          </a:r>
          <a:r>
            <a:rPr lang="en-GB" sz="1700" i="1" kern="1200" dirty="0">
              <a:solidFill>
                <a:srgbClr val="152B48"/>
              </a:solidFill>
              <a:latin typeface="Montserrat" pitchFamily="2" charset="77"/>
            </a:rPr>
            <a:t>.</a:t>
          </a:r>
          <a:endParaRPr lang="es-CO" sz="1700" kern="1200" dirty="0">
            <a:solidFill>
              <a:srgbClr val="152B48"/>
            </a:solidFill>
            <a:latin typeface="Montserrat" pitchFamily="2" charset="77"/>
          </a:endParaRPr>
        </a:p>
      </dsp:txBody>
      <dsp:txXfrm rot="10800000">
        <a:off x="0" y="3026665"/>
        <a:ext cx="6245168" cy="992385"/>
      </dsp:txXfrm>
    </dsp:sp>
    <dsp:sp modelId="{6E7E5C8C-4AB2-BA43-89B5-93E870838C96}">
      <dsp:nvSpPr>
        <dsp:cNvPr id="0" name=""/>
        <dsp:cNvSpPr/>
      </dsp:nvSpPr>
      <dsp:spPr>
        <a:xfrm rot="10800000">
          <a:off x="0" y="1514273"/>
          <a:ext cx="6245168" cy="1527287"/>
        </a:xfrm>
        <a:prstGeom prst="upArrowCallou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i="1" kern="1200" dirty="0">
              <a:solidFill>
                <a:srgbClr val="152B48"/>
              </a:solidFill>
              <a:latin typeface="Montserrat" pitchFamily="2" charset="77"/>
            </a:rPr>
            <a:t>15. Se </a:t>
          </a:r>
          <a:r>
            <a:rPr lang="en-GB" sz="1700" i="1" kern="1200" dirty="0" err="1">
              <a:solidFill>
                <a:srgbClr val="152B48"/>
              </a:solidFill>
              <a:latin typeface="Montserrat" pitchFamily="2" charset="77"/>
            </a:rPr>
            <a:t>recomienda</a:t>
          </a:r>
          <a:r>
            <a:rPr lang="en-GB" sz="1700" i="1" kern="1200" dirty="0">
              <a:solidFill>
                <a:srgbClr val="152B48"/>
              </a:solidFill>
              <a:latin typeface="Montserrat" pitchFamily="2" charset="77"/>
            </a:rPr>
            <a:t> para </a:t>
          </a:r>
          <a:r>
            <a:rPr lang="en-GB" sz="1700" i="1" kern="1200" dirty="0" err="1">
              <a:solidFill>
                <a:srgbClr val="152B48"/>
              </a:solidFill>
              <a:latin typeface="Montserrat" pitchFamily="2" charset="77"/>
            </a:rPr>
            <a:t>evaluar</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daño</a:t>
          </a:r>
          <a:r>
            <a:rPr lang="en-GB" sz="1700" i="1" kern="1200" dirty="0">
              <a:solidFill>
                <a:srgbClr val="152B48"/>
              </a:solidFill>
              <a:latin typeface="Montserrat" pitchFamily="2" charset="77"/>
            </a:rPr>
            <a:t> de </a:t>
          </a:r>
          <a:r>
            <a:rPr lang="en-GB" sz="1700" i="1" kern="1200" dirty="0" err="1">
              <a:solidFill>
                <a:srgbClr val="152B48"/>
              </a:solidFill>
              <a:latin typeface="Montserrat" pitchFamily="2" charset="77"/>
            </a:rPr>
            <a:t>órgano</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blanco</a:t>
          </a:r>
          <a:r>
            <a:rPr lang="en-GB" sz="1700" i="1" kern="1200" dirty="0">
              <a:solidFill>
                <a:srgbClr val="152B48"/>
              </a:solidFill>
              <a:latin typeface="Montserrat" pitchFamily="2" charset="77"/>
            </a:rPr>
            <a:t> al </a:t>
          </a:r>
          <a:r>
            <a:rPr lang="en-GB" sz="1700" i="1" kern="1200" dirty="0" err="1">
              <a:solidFill>
                <a:srgbClr val="152B48"/>
              </a:solidFill>
              <a:latin typeface="Montserrat" pitchFamily="2" charset="77"/>
            </a:rPr>
            <a:t>momento</a:t>
          </a:r>
          <a:r>
            <a:rPr lang="en-GB" sz="1700" i="1" kern="1200" dirty="0">
              <a:solidFill>
                <a:srgbClr val="152B48"/>
              </a:solidFill>
              <a:latin typeface="Montserrat" pitchFamily="2" charset="77"/>
            </a:rPr>
            <a:t> de </a:t>
          </a:r>
          <a:r>
            <a:rPr lang="en-GB" sz="1700" i="1" kern="1200" dirty="0" err="1">
              <a:solidFill>
                <a:srgbClr val="152B48"/>
              </a:solidFill>
              <a:latin typeface="Montserrat" pitchFamily="2" charset="77"/>
            </a:rPr>
            <a:t>iniciar</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tratamiento</a:t>
          </a:r>
          <a:r>
            <a:rPr lang="en-GB" sz="1700" i="1" kern="1200" dirty="0">
              <a:solidFill>
                <a:srgbClr val="152B48"/>
              </a:solidFill>
              <a:latin typeface="Montserrat" pitchFamily="2" charset="77"/>
            </a:rPr>
            <a:t> </a:t>
          </a:r>
          <a:r>
            <a:rPr lang="en-GB" sz="1700" i="1" kern="1200" dirty="0" err="1">
              <a:solidFill>
                <a:srgbClr val="152B48"/>
              </a:solidFill>
              <a:latin typeface="Montserrat" pitchFamily="2" charset="77"/>
            </a:rPr>
            <a:t>farmacológico</a:t>
          </a:r>
          <a:r>
            <a:rPr lang="en-GB" sz="1700" i="1" kern="1200" dirty="0">
              <a:solidFill>
                <a:srgbClr val="152B48"/>
              </a:solidFill>
              <a:latin typeface="Montserrat" pitchFamily="2" charset="77"/>
            </a:rPr>
            <a:t>.</a:t>
          </a:r>
          <a:endParaRPr lang="es-CO" sz="1700" kern="1200" dirty="0">
            <a:solidFill>
              <a:srgbClr val="152B48"/>
            </a:solidFill>
            <a:latin typeface="Montserrat" pitchFamily="2" charset="77"/>
          </a:endParaRPr>
        </a:p>
      </dsp:txBody>
      <dsp:txXfrm rot="10800000">
        <a:off x="0" y="1514273"/>
        <a:ext cx="6245168" cy="992385"/>
      </dsp:txXfrm>
    </dsp:sp>
    <dsp:sp modelId="{18E7A856-A5CB-0E49-AD3C-9EDEA0E8EC93}">
      <dsp:nvSpPr>
        <dsp:cNvPr id="0" name=""/>
        <dsp:cNvSpPr/>
      </dsp:nvSpPr>
      <dsp:spPr>
        <a:xfrm rot="10800000">
          <a:off x="0" y="1881"/>
          <a:ext cx="6245168" cy="1527287"/>
        </a:xfrm>
        <a:prstGeom prst="upArrowCallou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i="1" kern="1200">
              <a:solidFill>
                <a:srgbClr val="152B48"/>
              </a:solidFill>
              <a:latin typeface="Montserrat" pitchFamily="2" charset="77"/>
            </a:rPr>
            <a:t>Punto clave</a:t>
          </a:r>
          <a:endParaRPr lang="es-CO" sz="1700" kern="1200">
            <a:solidFill>
              <a:srgbClr val="152B48"/>
            </a:solidFill>
            <a:latin typeface="Montserrat" pitchFamily="2" charset="77"/>
          </a:endParaRPr>
        </a:p>
      </dsp:txBody>
      <dsp:txXfrm rot="10800000">
        <a:off x="0" y="1881"/>
        <a:ext cx="6245168" cy="99238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DD1B3-4B73-4C44-A126-AC504FC837F9}">
      <dsp:nvSpPr>
        <dsp:cNvPr id="0" name=""/>
        <dsp:cNvSpPr/>
      </dsp:nvSpPr>
      <dsp:spPr>
        <a:xfrm>
          <a:off x="731078" y="798"/>
          <a:ext cx="5221988" cy="2088795"/>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152B48"/>
              </a:solidFill>
              <a:latin typeface="Montserrat" pitchFamily="2" charset="77"/>
            </a:rPr>
            <a:t>1. </a:t>
          </a:r>
          <a:r>
            <a:rPr lang="en-GB" sz="2000" kern="1200" dirty="0" err="1">
              <a:solidFill>
                <a:srgbClr val="152B48"/>
              </a:solidFill>
              <a:latin typeface="Montserrat" pitchFamily="2" charset="77"/>
            </a:rPr>
            <a:t>Alcanzar</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niveles</a:t>
          </a:r>
          <a:r>
            <a:rPr lang="en-GB" sz="2000" kern="1200" dirty="0">
              <a:solidFill>
                <a:srgbClr val="152B48"/>
              </a:solidFill>
              <a:latin typeface="Montserrat" pitchFamily="2" charset="77"/>
            </a:rPr>
            <a:t> de PA que </a:t>
          </a:r>
          <a:r>
            <a:rPr lang="en-GB" sz="2000" kern="1200" dirty="0" err="1">
              <a:solidFill>
                <a:srgbClr val="152B48"/>
              </a:solidFill>
              <a:latin typeface="Montserrat" pitchFamily="2" charset="77"/>
            </a:rPr>
            <a:t>reduzcan</a:t>
          </a:r>
          <a:r>
            <a:rPr lang="en-GB" sz="2000" kern="1200" dirty="0">
              <a:solidFill>
                <a:srgbClr val="152B48"/>
              </a:solidFill>
              <a:latin typeface="Montserrat" pitchFamily="2" charset="77"/>
            </a:rPr>
            <a:t> el </a:t>
          </a:r>
          <a:r>
            <a:rPr lang="en-GB" sz="2000" kern="1200" dirty="0" err="1">
              <a:solidFill>
                <a:srgbClr val="152B48"/>
              </a:solidFill>
              <a:latin typeface="Montserrat" pitchFamily="2" charset="77"/>
            </a:rPr>
            <a:t>daño</a:t>
          </a:r>
          <a:r>
            <a:rPr lang="en-GB" sz="2000" kern="1200" dirty="0">
              <a:solidFill>
                <a:srgbClr val="152B48"/>
              </a:solidFill>
              <a:latin typeface="Montserrat" pitchFamily="2" charset="77"/>
            </a:rPr>
            <a:t> de </a:t>
          </a:r>
          <a:r>
            <a:rPr lang="en-GB" sz="2000" kern="1200" dirty="0" err="1">
              <a:solidFill>
                <a:srgbClr val="152B48"/>
              </a:solidFill>
              <a:latin typeface="Montserrat" pitchFamily="2" charset="77"/>
            </a:rPr>
            <a:t>órgano</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blanco</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1775476" y="798"/>
        <a:ext cx="3133193" cy="20887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41181-06EE-D442-9543-98265AFAFE65}">
      <dsp:nvSpPr>
        <dsp:cNvPr id="0" name=""/>
        <dsp:cNvSpPr/>
      </dsp:nvSpPr>
      <dsp:spPr>
        <a:xfrm>
          <a:off x="0" y="247182"/>
          <a:ext cx="5048250" cy="2019300"/>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152B48"/>
              </a:solidFill>
              <a:latin typeface="Montserrat" pitchFamily="2" charset="77"/>
            </a:rPr>
            <a:t>2. </a:t>
          </a:r>
          <a:r>
            <a:rPr lang="en-GB" sz="2000" kern="1200" dirty="0" err="1">
              <a:solidFill>
                <a:srgbClr val="152B48"/>
              </a:solidFill>
              <a:latin typeface="Montserrat" pitchFamily="2" charset="77"/>
            </a:rPr>
            <a:t>Reducir</a:t>
          </a:r>
          <a:r>
            <a:rPr lang="en-GB" sz="2000" kern="1200" dirty="0">
              <a:solidFill>
                <a:srgbClr val="152B48"/>
              </a:solidFill>
              <a:latin typeface="Montserrat" pitchFamily="2" charset="77"/>
            </a:rPr>
            <a:t> el </a:t>
          </a:r>
          <a:r>
            <a:rPr lang="en-GB" sz="2000" kern="1200" dirty="0" err="1">
              <a:solidFill>
                <a:srgbClr val="152B48"/>
              </a:solidFill>
              <a:latin typeface="Montserrat" pitchFamily="2" charset="77"/>
            </a:rPr>
            <a:t>riesgo</a:t>
          </a:r>
          <a:r>
            <a:rPr lang="en-GB" sz="2000" kern="1200" dirty="0">
              <a:solidFill>
                <a:srgbClr val="152B48"/>
              </a:solidFill>
              <a:latin typeface="Montserrat" pitchFamily="2" charset="77"/>
            </a:rPr>
            <a:t> de </a:t>
          </a:r>
          <a:r>
            <a:rPr lang="en-GB" sz="2000" kern="1200" dirty="0" err="1">
              <a:solidFill>
                <a:srgbClr val="152B48"/>
              </a:solidFill>
              <a:latin typeface="Montserrat" pitchFamily="2" charset="77"/>
            </a:rPr>
            <a:t>hipertensión</a:t>
          </a:r>
          <a:r>
            <a:rPr lang="en-GB" sz="2000" kern="1200" dirty="0">
              <a:solidFill>
                <a:srgbClr val="152B48"/>
              </a:solidFill>
              <a:latin typeface="Montserrat" pitchFamily="2" charset="77"/>
            </a:rPr>
            <a:t> y </a:t>
          </a:r>
          <a:r>
            <a:rPr lang="en-GB" sz="2000" kern="1200" dirty="0" err="1">
              <a:solidFill>
                <a:srgbClr val="152B48"/>
              </a:solidFill>
              <a:latin typeface="Montserrat" pitchFamily="2" charset="77"/>
            </a:rPr>
            <a:t>enfermedad</a:t>
          </a:r>
          <a:r>
            <a:rPr lang="en-GB" sz="2000" kern="1200" dirty="0">
              <a:solidFill>
                <a:srgbClr val="152B48"/>
              </a:solidFill>
              <a:latin typeface="Montserrat" pitchFamily="2" charset="77"/>
            </a:rPr>
            <a:t> cardiovascular </a:t>
          </a:r>
          <a:r>
            <a:rPr lang="en-GB" sz="2000" kern="1200" dirty="0" err="1">
              <a:solidFill>
                <a:srgbClr val="152B48"/>
              </a:solidFill>
              <a:latin typeface="Montserrat" pitchFamily="2" charset="77"/>
            </a:rPr>
            <a:t>en</a:t>
          </a:r>
          <a:r>
            <a:rPr lang="en-GB" sz="2000" kern="1200" dirty="0">
              <a:solidFill>
                <a:srgbClr val="152B48"/>
              </a:solidFill>
              <a:latin typeface="Montserrat" pitchFamily="2" charset="77"/>
            </a:rPr>
            <a:t> la </a:t>
          </a:r>
          <a:r>
            <a:rPr lang="en-GB" sz="2000" kern="1200" dirty="0" err="1">
              <a:solidFill>
                <a:srgbClr val="152B48"/>
              </a:solidFill>
              <a:latin typeface="Montserrat" pitchFamily="2" charset="77"/>
            </a:rPr>
            <a:t>edad</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adulta</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1009650" y="247182"/>
        <a:ext cx="3028950" cy="20193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C5226-B89A-374C-A5FE-BFFAAA01198B}">
      <dsp:nvSpPr>
        <dsp:cNvPr id="0" name=""/>
        <dsp:cNvSpPr/>
      </dsp:nvSpPr>
      <dsp:spPr>
        <a:xfrm>
          <a:off x="366330" y="1664"/>
          <a:ext cx="10282468" cy="2431073"/>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i="1" kern="1200" dirty="0">
              <a:solidFill>
                <a:srgbClr val="152B48"/>
              </a:solidFill>
              <a:latin typeface="Montserrat" pitchFamily="2" charset="77"/>
            </a:rPr>
            <a:t>19. </a:t>
          </a:r>
          <a:r>
            <a:rPr lang="en-GB" sz="2400" i="1" kern="1200" dirty="0" err="1">
              <a:solidFill>
                <a:srgbClr val="152B48"/>
              </a:solidFill>
              <a:latin typeface="Montserrat" pitchFamily="2" charset="77"/>
            </a:rPr>
            <a:t>En</a:t>
          </a:r>
          <a:r>
            <a:rPr lang="en-GB" sz="2400" i="1" kern="1200" dirty="0">
              <a:solidFill>
                <a:srgbClr val="152B48"/>
              </a:solidFill>
              <a:latin typeface="Montserrat" pitchFamily="2" charset="77"/>
            </a:rPr>
            <a:t> </a:t>
          </a:r>
          <a:r>
            <a:rPr lang="en-GB" sz="2400" i="1" kern="1200" dirty="0" err="1">
              <a:solidFill>
                <a:srgbClr val="152B48"/>
              </a:solidFill>
              <a:latin typeface="Montserrat" pitchFamily="2" charset="77"/>
            </a:rPr>
            <a:t>niños</a:t>
          </a:r>
          <a:r>
            <a:rPr lang="en-GB" sz="2400" i="1" kern="1200" dirty="0">
              <a:solidFill>
                <a:srgbClr val="152B48"/>
              </a:solidFill>
              <a:latin typeface="Montserrat" pitchFamily="2" charset="77"/>
            </a:rPr>
            <a:t> y </a:t>
          </a:r>
          <a:r>
            <a:rPr lang="en-GB" sz="2400" i="1" kern="1200" dirty="0" err="1">
              <a:solidFill>
                <a:srgbClr val="152B48"/>
              </a:solidFill>
              <a:latin typeface="Montserrat" pitchFamily="2" charset="77"/>
            </a:rPr>
            <a:t>adolescentes</a:t>
          </a:r>
          <a:r>
            <a:rPr lang="en-GB" sz="2400" i="1" kern="1200" dirty="0">
              <a:solidFill>
                <a:srgbClr val="152B48"/>
              </a:solidFill>
              <a:latin typeface="Montserrat" pitchFamily="2" charset="77"/>
            </a:rPr>
            <a:t> </a:t>
          </a:r>
          <a:r>
            <a:rPr lang="en-GB" sz="2400" i="1" kern="1200" dirty="0" err="1">
              <a:solidFill>
                <a:srgbClr val="152B48"/>
              </a:solidFill>
              <a:latin typeface="Montserrat" pitchFamily="2" charset="77"/>
            </a:rPr>
            <a:t>diagnosticados</a:t>
          </a:r>
          <a:r>
            <a:rPr lang="en-GB" sz="2400" i="1" kern="1200" dirty="0">
              <a:solidFill>
                <a:srgbClr val="152B48"/>
              </a:solidFill>
              <a:latin typeface="Montserrat" pitchFamily="2" charset="77"/>
            </a:rPr>
            <a:t> con HTA, el </a:t>
          </a:r>
          <a:r>
            <a:rPr lang="en-GB" sz="2400" i="1" kern="1200" dirty="0" err="1">
              <a:solidFill>
                <a:srgbClr val="152B48"/>
              </a:solidFill>
              <a:latin typeface="Montserrat" pitchFamily="2" charset="77"/>
            </a:rPr>
            <a:t>objetivo</a:t>
          </a:r>
          <a:r>
            <a:rPr lang="en-GB" sz="2400" i="1" kern="1200" dirty="0">
              <a:solidFill>
                <a:srgbClr val="152B48"/>
              </a:solidFill>
              <a:latin typeface="Montserrat" pitchFamily="2" charset="77"/>
            </a:rPr>
            <a:t> del </a:t>
          </a:r>
          <a:r>
            <a:rPr lang="en-GB" sz="2400" i="1" kern="1200" dirty="0" err="1">
              <a:solidFill>
                <a:srgbClr val="152B48"/>
              </a:solidFill>
              <a:latin typeface="Montserrat" pitchFamily="2" charset="77"/>
            </a:rPr>
            <a:t>tratamiento</a:t>
          </a:r>
          <a:r>
            <a:rPr lang="en-GB" sz="2400" i="1" kern="1200" dirty="0">
              <a:solidFill>
                <a:srgbClr val="152B48"/>
              </a:solidFill>
              <a:latin typeface="Montserrat" pitchFamily="2" charset="77"/>
            </a:rPr>
            <a:t> con </a:t>
          </a:r>
          <a:r>
            <a:rPr lang="en-GB" sz="2400" i="1" kern="1200" dirty="0" err="1">
              <a:solidFill>
                <a:srgbClr val="152B48"/>
              </a:solidFill>
              <a:latin typeface="Montserrat" pitchFamily="2" charset="77"/>
            </a:rPr>
            <a:t>terapia</a:t>
          </a:r>
          <a:r>
            <a:rPr lang="en-GB" sz="2400" i="1" kern="1200" dirty="0">
              <a:solidFill>
                <a:srgbClr val="152B48"/>
              </a:solidFill>
              <a:latin typeface="Montserrat" pitchFamily="2" charset="77"/>
            </a:rPr>
            <a:t> </a:t>
          </a:r>
          <a:r>
            <a:rPr lang="en-GB" sz="2400" i="1" kern="1200" dirty="0" err="1">
              <a:solidFill>
                <a:srgbClr val="152B48"/>
              </a:solidFill>
              <a:latin typeface="Montserrat" pitchFamily="2" charset="77"/>
            </a:rPr>
            <a:t>farmacológica</a:t>
          </a:r>
          <a:r>
            <a:rPr lang="en-GB" sz="2400" i="1" kern="1200" dirty="0">
              <a:solidFill>
                <a:srgbClr val="152B48"/>
              </a:solidFill>
              <a:latin typeface="Montserrat" pitchFamily="2" charset="77"/>
            </a:rPr>
            <a:t> y no </a:t>
          </a:r>
          <a:r>
            <a:rPr lang="en-GB" sz="2400" i="1" kern="1200" dirty="0" err="1">
              <a:solidFill>
                <a:srgbClr val="152B48"/>
              </a:solidFill>
              <a:latin typeface="Montserrat" pitchFamily="2" charset="77"/>
            </a:rPr>
            <a:t>farmacológica</a:t>
          </a:r>
          <a:r>
            <a:rPr lang="en-GB" sz="2400" i="1" kern="1200" dirty="0">
              <a:solidFill>
                <a:srgbClr val="152B48"/>
              </a:solidFill>
              <a:latin typeface="Montserrat" pitchFamily="2" charset="77"/>
            </a:rPr>
            <a:t> debe ser una </a:t>
          </a:r>
          <a:r>
            <a:rPr lang="en-GB" sz="2400" i="1" kern="1200" dirty="0" err="1">
              <a:solidFill>
                <a:srgbClr val="152B48"/>
              </a:solidFill>
              <a:latin typeface="Montserrat" pitchFamily="2" charset="77"/>
            </a:rPr>
            <a:t>reducción</a:t>
          </a:r>
          <a:r>
            <a:rPr lang="en-GB" sz="2400" i="1" kern="1200" dirty="0">
              <a:solidFill>
                <a:srgbClr val="152B48"/>
              </a:solidFill>
              <a:latin typeface="Montserrat" pitchFamily="2" charset="77"/>
            </a:rPr>
            <a:t> </a:t>
          </a:r>
          <a:r>
            <a:rPr lang="en-GB" sz="2400" i="1" kern="1200" dirty="0" err="1">
              <a:solidFill>
                <a:srgbClr val="152B48"/>
              </a:solidFill>
              <a:latin typeface="Montserrat" pitchFamily="2" charset="77"/>
            </a:rPr>
            <a:t>en</a:t>
          </a:r>
          <a:r>
            <a:rPr lang="en-GB" sz="2400" i="1" kern="1200" dirty="0">
              <a:solidFill>
                <a:srgbClr val="152B48"/>
              </a:solidFill>
              <a:latin typeface="Montserrat" pitchFamily="2" charset="77"/>
            </a:rPr>
            <a:t> la PAS y la PAD al &lt;P90 y &lt;130/80 mmHg </a:t>
          </a:r>
          <a:r>
            <a:rPr lang="en-GB" sz="2400" i="1" kern="1200" dirty="0" err="1">
              <a:solidFill>
                <a:srgbClr val="152B48"/>
              </a:solidFill>
              <a:latin typeface="Montserrat" pitchFamily="2" charset="77"/>
            </a:rPr>
            <a:t>en</a:t>
          </a:r>
          <a:r>
            <a:rPr lang="en-GB" sz="2400" i="1" kern="1200" dirty="0">
              <a:solidFill>
                <a:srgbClr val="152B48"/>
              </a:solidFill>
              <a:latin typeface="Montserrat" pitchFamily="2" charset="77"/>
            </a:rPr>
            <a:t> </a:t>
          </a:r>
          <a:r>
            <a:rPr lang="en-GB" sz="2400" i="1" kern="1200" dirty="0" err="1">
              <a:solidFill>
                <a:srgbClr val="152B48"/>
              </a:solidFill>
              <a:latin typeface="Montserrat" pitchFamily="2" charset="77"/>
            </a:rPr>
            <a:t>adolescentes</a:t>
          </a:r>
          <a:r>
            <a:rPr lang="en-GB" sz="2400" i="1" kern="1200" dirty="0">
              <a:solidFill>
                <a:srgbClr val="152B48"/>
              </a:solidFill>
              <a:latin typeface="Montserrat" pitchFamily="2" charset="77"/>
            </a:rPr>
            <a:t> ≥13 </a:t>
          </a:r>
          <a:r>
            <a:rPr lang="en-GB" sz="2400" i="1" kern="1200" dirty="0" err="1">
              <a:solidFill>
                <a:srgbClr val="152B48"/>
              </a:solidFill>
              <a:latin typeface="Montserrat" pitchFamily="2" charset="77"/>
            </a:rPr>
            <a:t>años</a:t>
          </a:r>
          <a:r>
            <a:rPr lang="en-GB" sz="2400" i="1" kern="1200" dirty="0">
              <a:solidFill>
                <a:srgbClr val="152B48"/>
              </a:solidFill>
              <a:latin typeface="Montserrat" pitchFamily="2" charset="77"/>
            </a:rPr>
            <a:t> de </a:t>
          </a:r>
          <a:r>
            <a:rPr lang="en-GB" sz="2400" i="1" kern="1200" dirty="0" err="1">
              <a:solidFill>
                <a:srgbClr val="152B48"/>
              </a:solidFill>
              <a:latin typeface="Montserrat" pitchFamily="2" charset="77"/>
            </a:rPr>
            <a:t>edad</a:t>
          </a:r>
          <a:r>
            <a:rPr lang="en-GB" sz="2400" i="1"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1581867" y="1664"/>
        <a:ext cx="7851395" cy="243107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42D39-5714-8E42-8EAB-01D6297284D3}">
      <dsp:nvSpPr>
        <dsp:cNvPr id="0" name=""/>
        <dsp:cNvSpPr/>
      </dsp:nvSpPr>
      <dsp:spPr>
        <a:xfrm>
          <a:off x="3125"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Dieta</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aumentar</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consumo</a:t>
          </a:r>
          <a:r>
            <a:rPr lang="en-GB" sz="1900" kern="1200" dirty="0">
              <a:solidFill>
                <a:srgbClr val="152B48"/>
              </a:solidFill>
              <a:latin typeface="Montserrat" pitchFamily="2" charset="77"/>
            </a:rPr>
            <a:t> de </a:t>
          </a:r>
          <a:r>
            <a:rPr lang="en-GB" sz="1900" kern="1200" dirty="0" err="1">
              <a:solidFill>
                <a:srgbClr val="152B48"/>
              </a:solidFill>
              <a:latin typeface="Montserrat" pitchFamily="2" charset="77"/>
            </a:rPr>
            <a:t>frutas</a:t>
          </a:r>
          <a:r>
            <a:rPr lang="en-GB" sz="1900" kern="1200" dirty="0">
              <a:solidFill>
                <a:srgbClr val="152B48"/>
              </a:solidFill>
              <a:latin typeface="Montserrat" pitchFamily="2" charset="77"/>
            </a:rPr>
            <a:t> y </a:t>
          </a:r>
          <a:r>
            <a:rPr lang="en-GB" sz="1900" kern="1200" dirty="0" err="1">
              <a:solidFill>
                <a:srgbClr val="152B48"/>
              </a:solidFill>
              <a:latin typeface="Montserrat" pitchFamily="2" charset="77"/>
            </a:rPr>
            <a:t>verduras</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disminuir</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sal</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azúcar</a:t>
          </a:r>
          <a:r>
            <a:rPr lang="en-GB" sz="1900" kern="1200" dirty="0">
              <a:solidFill>
                <a:srgbClr val="152B48"/>
              </a:solidFill>
              <a:latin typeface="Montserrat" pitchFamily="2" charset="77"/>
            </a:rPr>
            <a:t> y </a:t>
          </a:r>
          <a:r>
            <a:rPr lang="en-GB" sz="1900" kern="1200" dirty="0" err="1">
              <a:solidFill>
                <a:srgbClr val="152B48"/>
              </a:solidFill>
              <a:latin typeface="Montserrat" pitchFamily="2" charset="77"/>
            </a:rPr>
            <a:t>grasas</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3125" y="301353"/>
        <a:ext cx="2479475" cy="1487685"/>
      </dsp:txXfrm>
    </dsp:sp>
    <dsp:sp modelId="{634D27F1-7685-484A-ABEF-AC14FAD73817}">
      <dsp:nvSpPr>
        <dsp:cNvPr id="0" name=""/>
        <dsp:cNvSpPr/>
      </dsp:nvSpPr>
      <dsp:spPr>
        <a:xfrm>
          <a:off x="2730548"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Actividad</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física</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cualquier</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tipo</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2730548" y="301353"/>
        <a:ext cx="2479475" cy="1487685"/>
      </dsp:txXfrm>
    </dsp:sp>
    <dsp:sp modelId="{645F6292-0D7B-7B46-822C-221C28FD9BA6}">
      <dsp:nvSpPr>
        <dsp:cNvPr id="0" name=""/>
        <dsp:cNvSpPr/>
      </dsp:nvSpPr>
      <dsp:spPr>
        <a:xfrm>
          <a:off x="5457972"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Pérdida</a:t>
          </a:r>
          <a:r>
            <a:rPr lang="en-GB" sz="1900" kern="1200" dirty="0">
              <a:solidFill>
                <a:srgbClr val="152B48"/>
              </a:solidFill>
              <a:latin typeface="Montserrat" pitchFamily="2" charset="77"/>
            </a:rPr>
            <a:t> de peso (</a:t>
          </a:r>
          <a:r>
            <a:rPr lang="en-GB" sz="1900" kern="1200" dirty="0" err="1">
              <a:solidFill>
                <a:srgbClr val="152B48"/>
              </a:solidFill>
              <a:latin typeface="Montserrat" pitchFamily="2" charset="77"/>
            </a:rPr>
            <a:t>entrevista</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motivacional</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5457972" y="301353"/>
        <a:ext cx="2479475" cy="1487685"/>
      </dsp:txXfrm>
    </dsp:sp>
    <dsp:sp modelId="{5E8C39E3-03AD-C648-AE4C-D1E369A690A8}">
      <dsp:nvSpPr>
        <dsp:cNvPr id="0" name=""/>
        <dsp:cNvSpPr/>
      </dsp:nvSpPr>
      <dsp:spPr>
        <a:xfrm>
          <a:off x="8185395"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Reducción</a:t>
          </a:r>
          <a:r>
            <a:rPr lang="en-GB" sz="1900" kern="1200" dirty="0">
              <a:solidFill>
                <a:srgbClr val="152B48"/>
              </a:solidFill>
              <a:latin typeface="Montserrat" pitchFamily="2" charset="77"/>
            </a:rPr>
            <a:t> del </a:t>
          </a:r>
          <a:r>
            <a:rPr lang="en-GB" sz="1900" kern="1200" dirty="0" err="1">
              <a:solidFill>
                <a:srgbClr val="152B48"/>
              </a:solidFill>
              <a:latin typeface="Montserrat" pitchFamily="2" charset="77"/>
            </a:rPr>
            <a:t>estrés</a:t>
          </a:r>
          <a:r>
            <a:rPr lang="en-GB" sz="1900" kern="1200" dirty="0">
              <a:solidFill>
                <a:srgbClr val="152B48"/>
              </a:solidFill>
              <a:latin typeface="Montserrat" pitchFamily="2" charset="77"/>
            </a:rPr>
            <a:t> (mindfulness).</a:t>
          </a:r>
          <a:endParaRPr lang="es-CO" sz="1900" kern="1200" dirty="0">
            <a:solidFill>
              <a:srgbClr val="152B48"/>
            </a:solidFill>
            <a:latin typeface="Montserrat" pitchFamily="2" charset="77"/>
          </a:endParaRPr>
        </a:p>
      </dsp:txBody>
      <dsp:txXfrm>
        <a:off x="8185395" y="301353"/>
        <a:ext cx="2479475" cy="1487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90B9C-C782-B247-B845-794DDFE7A883}">
      <dsp:nvSpPr>
        <dsp:cNvPr id="0" name=""/>
        <dsp:cNvSpPr/>
      </dsp:nvSpPr>
      <dsp:spPr>
        <a:xfrm>
          <a:off x="0" y="147092"/>
          <a:ext cx="4057153" cy="4057153"/>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3E7483-AF28-414C-8C8F-9249666DB455}">
      <dsp:nvSpPr>
        <dsp:cNvPr id="0" name=""/>
        <dsp:cNvSpPr/>
      </dsp:nvSpPr>
      <dsp:spPr>
        <a:xfrm>
          <a:off x="2028576" y="147092"/>
          <a:ext cx="4733345" cy="4057153"/>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Aumento</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la </a:t>
          </a:r>
          <a:r>
            <a:rPr lang="en-GB" sz="2400" kern="1200" dirty="0" err="1">
              <a:solidFill>
                <a:srgbClr val="152B48"/>
              </a:solidFill>
              <a:latin typeface="Montserrat" pitchFamily="2" charset="77"/>
            </a:rPr>
            <a:t>prevalencia</a:t>
          </a:r>
          <a:r>
            <a:rPr lang="en-GB" sz="2400" kern="1200" dirty="0">
              <a:solidFill>
                <a:srgbClr val="152B48"/>
              </a:solidFill>
              <a:latin typeface="Montserrat" pitchFamily="2" charset="77"/>
            </a:rPr>
            <a:t> de </a:t>
          </a:r>
          <a:r>
            <a:rPr lang="en-GB" sz="2400" kern="1200" dirty="0" err="1">
              <a:solidFill>
                <a:srgbClr val="152B48"/>
              </a:solidFill>
              <a:latin typeface="Montserrat" pitchFamily="2" charset="77"/>
            </a:rPr>
            <a:t>hipertensión</a:t>
          </a:r>
          <a:r>
            <a:rPr lang="en-GB" sz="2400" kern="1200" dirty="0">
              <a:solidFill>
                <a:srgbClr val="152B48"/>
              </a:solidFill>
              <a:latin typeface="Montserrat" pitchFamily="2" charset="77"/>
            </a:rPr>
            <a:t> y PA </a:t>
          </a:r>
          <a:r>
            <a:rPr lang="en-GB" sz="2400" kern="1200" dirty="0" err="1">
              <a:solidFill>
                <a:srgbClr val="152B48"/>
              </a:solidFill>
              <a:latin typeface="Montserrat" pitchFamily="2" charset="77"/>
            </a:rPr>
            <a:t>elevada</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147092"/>
        <a:ext cx="4733345" cy="862145"/>
      </dsp:txXfrm>
    </dsp:sp>
    <dsp:sp modelId="{FDAC7C8F-69AE-8F47-ADA2-5AD0D1A6D69C}">
      <dsp:nvSpPr>
        <dsp:cNvPr id="0" name=""/>
        <dsp:cNvSpPr/>
      </dsp:nvSpPr>
      <dsp:spPr>
        <a:xfrm>
          <a:off x="532501" y="1009237"/>
          <a:ext cx="2992150" cy="2992150"/>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70713-1491-0D48-AA98-ED529F42E5D7}">
      <dsp:nvSpPr>
        <dsp:cNvPr id="0" name=""/>
        <dsp:cNvSpPr/>
      </dsp:nvSpPr>
      <dsp:spPr>
        <a:xfrm>
          <a:off x="2028576" y="1009237"/>
          <a:ext cx="4733345" cy="2992150"/>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rgbClr val="152B48"/>
              </a:solidFill>
              <a:latin typeface="Montserrat" pitchFamily="2" charset="77"/>
            </a:rPr>
            <a:t>Más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niños</a:t>
          </a:r>
          <a:r>
            <a:rPr lang="en-GB" sz="2400" kern="1200" dirty="0">
              <a:solidFill>
                <a:srgbClr val="152B48"/>
              </a:solidFill>
              <a:latin typeface="Montserrat" pitchFamily="2" charset="77"/>
            </a:rPr>
            <a:t> que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niñas</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1009237"/>
        <a:ext cx="4733345" cy="862145"/>
      </dsp:txXfrm>
    </dsp:sp>
    <dsp:sp modelId="{A6BB7A14-7CE0-A74F-A80C-355A1C6BA9EB}">
      <dsp:nvSpPr>
        <dsp:cNvPr id="0" name=""/>
        <dsp:cNvSpPr/>
      </dsp:nvSpPr>
      <dsp:spPr>
        <a:xfrm>
          <a:off x="1065002" y="1871382"/>
          <a:ext cx="1927147" cy="1927147"/>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B254B9-EAE4-4D47-8B4F-459E0E117B4A}">
      <dsp:nvSpPr>
        <dsp:cNvPr id="0" name=""/>
        <dsp:cNvSpPr/>
      </dsp:nvSpPr>
      <dsp:spPr>
        <a:xfrm>
          <a:off x="2028576" y="1871382"/>
          <a:ext cx="4733345" cy="1927147"/>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Afecta</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más</a:t>
          </a:r>
          <a:r>
            <a:rPr lang="en-GB" sz="2400" kern="1200" dirty="0">
              <a:solidFill>
                <a:srgbClr val="152B48"/>
              </a:solidFill>
              <a:latin typeface="Montserrat" pitchFamily="2" charset="77"/>
            </a:rPr>
            <a:t> a </a:t>
          </a:r>
          <a:r>
            <a:rPr lang="en-GB" sz="2400" kern="1200" dirty="0" err="1">
              <a:solidFill>
                <a:srgbClr val="152B48"/>
              </a:solidFill>
              <a:latin typeface="Montserrat" pitchFamily="2" charset="77"/>
            </a:rPr>
            <a:t>hispanos</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afrodescendientes</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028576" y="1871382"/>
        <a:ext cx="4733345" cy="862145"/>
      </dsp:txXfrm>
    </dsp:sp>
    <dsp:sp modelId="{E4AC3EE3-FA52-FA4B-85FE-75F7DA336557}">
      <dsp:nvSpPr>
        <dsp:cNvPr id="0" name=""/>
        <dsp:cNvSpPr/>
      </dsp:nvSpPr>
      <dsp:spPr>
        <a:xfrm>
          <a:off x="1597504" y="2733527"/>
          <a:ext cx="862145" cy="862145"/>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616F6-B83B-1541-8066-008E588041C9}">
      <dsp:nvSpPr>
        <dsp:cNvPr id="0" name=""/>
        <dsp:cNvSpPr/>
      </dsp:nvSpPr>
      <dsp:spPr>
        <a:xfrm>
          <a:off x="2028576" y="2733527"/>
          <a:ext cx="4733345" cy="862145"/>
        </a:xfrm>
        <a:prstGeom prst="rect">
          <a:avLst/>
        </a:prstGeom>
        <a:solidFill>
          <a:schemeClr val="lt1">
            <a:alpha val="90000"/>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err="1">
              <a:solidFill>
                <a:srgbClr val="152B48"/>
              </a:solidFill>
              <a:latin typeface="Montserrat" pitchFamily="2" charset="77"/>
            </a:rPr>
            <a:t>Mayores</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tasas</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en</a:t>
          </a:r>
          <a:r>
            <a:rPr lang="en-GB" sz="2400" kern="1200" dirty="0">
              <a:solidFill>
                <a:srgbClr val="152B48"/>
              </a:solidFill>
              <a:latin typeface="Montserrat" pitchFamily="2" charset="77"/>
            </a:rPr>
            <a:t> adolescents.</a:t>
          </a:r>
          <a:endParaRPr lang="es-CO" sz="2400" kern="1200" dirty="0">
            <a:solidFill>
              <a:srgbClr val="152B48"/>
            </a:solidFill>
            <a:latin typeface="Montserrat" pitchFamily="2" charset="77"/>
          </a:endParaRPr>
        </a:p>
      </dsp:txBody>
      <dsp:txXfrm>
        <a:off x="2028576" y="2733527"/>
        <a:ext cx="4733345" cy="86214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C8EEC-520D-EA4F-BCC7-F05A9C38AC35}">
      <dsp:nvSpPr>
        <dsp:cNvPr id="0" name=""/>
        <dsp:cNvSpPr/>
      </dsp:nvSpPr>
      <dsp:spPr>
        <a:xfrm>
          <a:off x="3125"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Iniciar</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monoterapia</a:t>
          </a:r>
          <a:r>
            <a:rPr lang="en-GB" sz="1900" kern="1200" dirty="0">
              <a:solidFill>
                <a:srgbClr val="152B48"/>
              </a:solidFill>
              <a:latin typeface="Montserrat" pitchFamily="2" charset="77"/>
            </a:rPr>
            <a:t> a la </a:t>
          </a:r>
          <a:r>
            <a:rPr lang="en-GB" sz="1900" kern="1200" dirty="0" err="1">
              <a:solidFill>
                <a:srgbClr val="152B48"/>
              </a:solidFill>
              <a:latin typeface="Montserrat" pitchFamily="2" charset="77"/>
            </a:rPr>
            <a:t>dosis</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más</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baja</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3125" y="301353"/>
        <a:ext cx="2479475" cy="1487685"/>
      </dsp:txXfrm>
    </dsp:sp>
    <dsp:sp modelId="{F40F1354-EB71-074B-9D7F-C0D403EB552F}">
      <dsp:nvSpPr>
        <dsp:cNvPr id="0" name=""/>
        <dsp:cNvSpPr/>
      </dsp:nvSpPr>
      <dsp:spPr>
        <a:xfrm>
          <a:off x="2730548"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Aumentar</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si</a:t>
          </a:r>
          <a:r>
            <a:rPr lang="en-GB" sz="1900" kern="1200" dirty="0">
              <a:solidFill>
                <a:srgbClr val="152B48"/>
              </a:solidFill>
              <a:latin typeface="Montserrat" pitchFamily="2" charset="77"/>
            </a:rPr>
            <a:t> es </a:t>
          </a:r>
          <a:r>
            <a:rPr lang="en-GB" sz="1900" kern="1200" dirty="0" err="1">
              <a:solidFill>
                <a:srgbClr val="152B48"/>
              </a:solidFill>
              <a:latin typeface="Montserrat" pitchFamily="2" charset="77"/>
            </a:rPr>
            <a:t>necesario</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cada</a:t>
          </a:r>
          <a:r>
            <a:rPr lang="en-GB" sz="1900" kern="1200" dirty="0">
              <a:solidFill>
                <a:srgbClr val="152B48"/>
              </a:solidFill>
              <a:latin typeface="Montserrat" pitchFamily="2" charset="77"/>
            </a:rPr>
            <a:t> 2 a 4 </a:t>
          </a:r>
          <a:r>
            <a:rPr lang="en-GB" sz="1900" kern="1200" dirty="0" err="1">
              <a:solidFill>
                <a:srgbClr val="152B48"/>
              </a:solidFill>
              <a:latin typeface="Montserrat" pitchFamily="2" charset="77"/>
            </a:rPr>
            <a:t>semanas</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2730548" y="301353"/>
        <a:ext cx="2479475" cy="1487685"/>
      </dsp:txXfrm>
    </dsp:sp>
    <dsp:sp modelId="{DF9168E4-1C2A-AE4C-9833-1DE05AA941B3}">
      <dsp:nvSpPr>
        <dsp:cNvPr id="0" name=""/>
        <dsp:cNvSpPr/>
      </dsp:nvSpPr>
      <dsp:spPr>
        <a:xfrm>
          <a:off x="5457972"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152B48"/>
              </a:solidFill>
              <a:latin typeface="Montserrat" pitchFamily="2" charset="77"/>
            </a:rPr>
            <a:t>Hasta que: PA </a:t>
          </a:r>
          <a:r>
            <a:rPr lang="en-GB" sz="1900" kern="1200" dirty="0" err="1">
              <a:solidFill>
                <a:srgbClr val="152B48"/>
              </a:solidFill>
              <a:latin typeface="Montserrat" pitchFamily="2" charset="77"/>
            </a:rPr>
            <a:t>esté</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controlada</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llegue</a:t>
          </a:r>
          <a:r>
            <a:rPr lang="en-GB" sz="1900" kern="1200" dirty="0">
              <a:solidFill>
                <a:srgbClr val="152B48"/>
              </a:solidFill>
              <a:latin typeface="Montserrat" pitchFamily="2" charset="77"/>
            </a:rPr>
            <a:t> a </a:t>
          </a:r>
          <a:r>
            <a:rPr lang="en-GB" sz="1900" kern="1200" dirty="0" err="1">
              <a:solidFill>
                <a:srgbClr val="152B48"/>
              </a:solidFill>
              <a:latin typeface="Montserrat" pitchFamily="2" charset="77"/>
            </a:rPr>
            <a:t>dosis</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máximas</a:t>
          </a:r>
          <a:r>
            <a:rPr lang="en-GB" sz="1900" kern="1200" dirty="0">
              <a:solidFill>
                <a:srgbClr val="152B48"/>
              </a:solidFill>
              <a:latin typeface="Montserrat" pitchFamily="2" charset="77"/>
            </a:rPr>
            <a:t> o </a:t>
          </a:r>
          <a:r>
            <a:rPr lang="en-GB" sz="1900" kern="1200" dirty="0" err="1">
              <a:solidFill>
                <a:srgbClr val="152B48"/>
              </a:solidFill>
              <a:latin typeface="Montserrat" pitchFamily="2" charset="77"/>
            </a:rPr>
            <a:t>aparezcan</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efectos</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adversos</a:t>
          </a:r>
          <a:r>
            <a:rPr lang="en-GB" sz="1900" kern="1200" dirty="0">
              <a:solidFill>
                <a:srgbClr val="152B48"/>
              </a:solidFill>
              <a:latin typeface="Montserrat" pitchFamily="2" charset="77"/>
            </a:rPr>
            <a:t>.</a:t>
          </a:r>
          <a:endParaRPr lang="es-CO" sz="1900" kern="1200" dirty="0">
            <a:solidFill>
              <a:srgbClr val="152B48"/>
            </a:solidFill>
            <a:latin typeface="Montserrat" pitchFamily="2" charset="77"/>
          </a:endParaRPr>
        </a:p>
      </dsp:txBody>
      <dsp:txXfrm>
        <a:off x="5457972" y="301353"/>
        <a:ext cx="2479475" cy="1487685"/>
      </dsp:txXfrm>
    </dsp:sp>
    <dsp:sp modelId="{A48F2CFF-9F10-0449-A0C2-686144FFA07F}">
      <dsp:nvSpPr>
        <dsp:cNvPr id="0" name=""/>
        <dsp:cNvSpPr/>
      </dsp:nvSpPr>
      <dsp:spPr>
        <a:xfrm>
          <a:off x="8185395" y="301353"/>
          <a:ext cx="2479475" cy="1487685"/>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solidFill>
                <a:srgbClr val="152B48"/>
              </a:solidFill>
              <a:latin typeface="Montserrat" pitchFamily="2" charset="77"/>
            </a:rPr>
            <a:t>Adicionar</a:t>
          </a:r>
          <a:r>
            <a:rPr lang="en-GB" sz="1900" kern="1200" dirty="0">
              <a:solidFill>
                <a:srgbClr val="152B48"/>
              </a:solidFill>
              <a:latin typeface="Montserrat" pitchFamily="2" charset="77"/>
            </a:rPr>
            <a:t> un </a:t>
          </a:r>
          <a:r>
            <a:rPr lang="en-GB" sz="1900" kern="1200" dirty="0" err="1">
              <a:solidFill>
                <a:srgbClr val="152B48"/>
              </a:solidFill>
              <a:latin typeface="Montserrat" pitchFamily="2" charset="77"/>
            </a:rPr>
            <a:t>segundo</a:t>
          </a:r>
          <a:r>
            <a:rPr lang="en-GB" sz="1900" kern="1200" dirty="0">
              <a:solidFill>
                <a:srgbClr val="152B48"/>
              </a:solidFill>
              <a:latin typeface="Montserrat" pitchFamily="2" charset="77"/>
            </a:rPr>
            <a:t> </a:t>
          </a:r>
          <a:r>
            <a:rPr lang="en-GB" sz="1900" kern="1200" dirty="0" err="1">
              <a:solidFill>
                <a:srgbClr val="152B48"/>
              </a:solidFill>
              <a:latin typeface="Montserrat" pitchFamily="2" charset="77"/>
            </a:rPr>
            <a:t>medicamento</a:t>
          </a:r>
          <a:r>
            <a:rPr lang="en-GB" sz="1900" kern="1200" dirty="0">
              <a:solidFill>
                <a:srgbClr val="152B48"/>
              </a:solidFill>
              <a:latin typeface="Montserrat" pitchFamily="2" charset="77"/>
            </a:rPr>
            <a:t> y titular.</a:t>
          </a:r>
          <a:endParaRPr lang="es-CO" sz="1900" kern="1200" dirty="0">
            <a:solidFill>
              <a:srgbClr val="152B48"/>
            </a:solidFill>
            <a:latin typeface="Montserrat" pitchFamily="2" charset="77"/>
          </a:endParaRPr>
        </a:p>
      </dsp:txBody>
      <dsp:txXfrm>
        <a:off x="8185395" y="301353"/>
        <a:ext cx="2479475" cy="148768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3979F-9A11-CB44-A24E-DFB08C61A082}">
      <dsp:nvSpPr>
        <dsp:cNvPr id="0" name=""/>
        <dsp:cNvSpPr/>
      </dsp:nvSpPr>
      <dsp:spPr>
        <a:xfrm>
          <a:off x="0" y="0"/>
          <a:ext cx="668414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728FE6-CB4E-064D-9551-CB885093EF5D}">
      <dsp:nvSpPr>
        <dsp:cNvPr id="0" name=""/>
        <dsp:cNvSpPr/>
      </dsp:nvSpPr>
      <dsp:spPr>
        <a:xfrm>
          <a:off x="0" y="0"/>
          <a:ext cx="6684145" cy="60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err="1">
              <a:solidFill>
                <a:srgbClr val="152B48"/>
              </a:solidFill>
              <a:latin typeface="Montserrat" pitchFamily="2" charset="77"/>
            </a:rPr>
            <a:t>Tratamiento</a:t>
          </a:r>
          <a:r>
            <a:rPr lang="en-GB" sz="2100" kern="1200" dirty="0">
              <a:solidFill>
                <a:srgbClr val="152B48"/>
              </a:solidFill>
              <a:latin typeface="Montserrat" pitchFamily="2" charset="77"/>
            </a:rPr>
            <a:t> </a:t>
          </a:r>
          <a:r>
            <a:rPr lang="en-GB" sz="2100" kern="1200" dirty="0" err="1">
              <a:solidFill>
                <a:srgbClr val="152B48"/>
              </a:solidFill>
              <a:latin typeface="Montserrat" pitchFamily="2" charset="77"/>
            </a:rPr>
            <a:t>farmacológico</a:t>
          </a:r>
          <a:r>
            <a:rPr lang="en-GB" sz="2100" kern="1200" dirty="0">
              <a:solidFill>
                <a:srgbClr val="152B48"/>
              </a:solidFill>
              <a:latin typeface="Montserrat" pitchFamily="2" charset="77"/>
            </a:rPr>
            <a:t>: </a:t>
          </a:r>
          <a:r>
            <a:rPr lang="en-GB" sz="2100" kern="1200" dirty="0" err="1">
              <a:solidFill>
                <a:srgbClr val="152B48"/>
              </a:solidFill>
              <a:latin typeface="Montserrat" pitchFamily="2" charset="77"/>
            </a:rPr>
            <a:t>cada</a:t>
          </a:r>
          <a:r>
            <a:rPr lang="en-GB" sz="2100" kern="1200" dirty="0">
              <a:solidFill>
                <a:srgbClr val="152B48"/>
              </a:solidFill>
              <a:latin typeface="Montserrat" pitchFamily="2" charset="77"/>
            </a:rPr>
            <a:t> 4 a 6 </a:t>
          </a:r>
          <a:r>
            <a:rPr lang="en-GB" sz="2100" kern="1200" dirty="0" err="1">
              <a:solidFill>
                <a:srgbClr val="152B48"/>
              </a:solidFill>
              <a:latin typeface="Montserrat" pitchFamily="2" charset="77"/>
            </a:rPr>
            <a:t>semanas</a:t>
          </a:r>
          <a:r>
            <a:rPr lang="en-GB" sz="2100" kern="1200" dirty="0">
              <a:solidFill>
                <a:srgbClr val="152B48"/>
              </a:solidFill>
              <a:latin typeface="Montserrat" pitchFamily="2" charset="77"/>
            </a:rPr>
            <a:t>.</a:t>
          </a:r>
          <a:endParaRPr lang="es-CO" sz="2100" kern="1200" dirty="0">
            <a:solidFill>
              <a:srgbClr val="152B48"/>
            </a:solidFill>
            <a:latin typeface="Montserrat" pitchFamily="2" charset="77"/>
          </a:endParaRPr>
        </a:p>
      </dsp:txBody>
      <dsp:txXfrm>
        <a:off x="0" y="0"/>
        <a:ext cx="6684145" cy="603336"/>
      </dsp:txXfrm>
    </dsp:sp>
    <dsp:sp modelId="{206A988B-10F2-F044-BB1B-2DDC834288CD}">
      <dsp:nvSpPr>
        <dsp:cNvPr id="0" name=""/>
        <dsp:cNvSpPr/>
      </dsp:nvSpPr>
      <dsp:spPr>
        <a:xfrm>
          <a:off x="0" y="603336"/>
          <a:ext cx="668414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CD2D40-161E-644D-AFA7-4C71AEA21AB8}">
      <dsp:nvSpPr>
        <dsp:cNvPr id="0" name=""/>
        <dsp:cNvSpPr/>
      </dsp:nvSpPr>
      <dsp:spPr>
        <a:xfrm>
          <a:off x="0" y="603336"/>
          <a:ext cx="6684145" cy="60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err="1">
              <a:solidFill>
                <a:srgbClr val="152B48"/>
              </a:solidFill>
              <a:latin typeface="Montserrat" pitchFamily="2" charset="77"/>
            </a:rPr>
            <a:t>Cuando</a:t>
          </a:r>
          <a:r>
            <a:rPr lang="en-GB" sz="2100" kern="1200" dirty="0">
              <a:solidFill>
                <a:srgbClr val="152B48"/>
              </a:solidFill>
              <a:latin typeface="Montserrat" pitchFamily="2" charset="77"/>
            </a:rPr>
            <a:t> se </a:t>
          </a:r>
          <a:r>
            <a:rPr lang="en-GB" sz="2100" kern="1200" dirty="0" err="1">
              <a:solidFill>
                <a:srgbClr val="152B48"/>
              </a:solidFill>
              <a:latin typeface="Montserrat" pitchFamily="2" charset="77"/>
            </a:rPr>
            <a:t>logre</a:t>
          </a:r>
          <a:r>
            <a:rPr lang="en-GB" sz="2100" kern="1200" dirty="0">
              <a:solidFill>
                <a:srgbClr val="152B48"/>
              </a:solidFill>
              <a:latin typeface="Montserrat" pitchFamily="2" charset="77"/>
            </a:rPr>
            <a:t> control de PA: </a:t>
          </a:r>
          <a:r>
            <a:rPr lang="en-GB" sz="2100" kern="1200" dirty="0" err="1">
              <a:solidFill>
                <a:srgbClr val="152B48"/>
              </a:solidFill>
              <a:latin typeface="Montserrat" pitchFamily="2" charset="77"/>
            </a:rPr>
            <a:t>cada</a:t>
          </a:r>
          <a:r>
            <a:rPr lang="en-GB" sz="2100" kern="1200" dirty="0">
              <a:solidFill>
                <a:srgbClr val="152B48"/>
              </a:solidFill>
              <a:latin typeface="Montserrat" pitchFamily="2" charset="77"/>
            </a:rPr>
            <a:t> 3 a 4 meses.</a:t>
          </a:r>
          <a:endParaRPr lang="es-CO" sz="2100" kern="1200" dirty="0">
            <a:solidFill>
              <a:srgbClr val="152B48"/>
            </a:solidFill>
            <a:latin typeface="Montserrat" pitchFamily="2" charset="77"/>
          </a:endParaRPr>
        </a:p>
      </dsp:txBody>
      <dsp:txXfrm>
        <a:off x="0" y="603336"/>
        <a:ext cx="6684145" cy="603336"/>
      </dsp:txXfrm>
    </dsp:sp>
    <dsp:sp modelId="{062D17B6-23DB-3647-A4B2-B9E0F1F2CFF5}">
      <dsp:nvSpPr>
        <dsp:cNvPr id="0" name=""/>
        <dsp:cNvSpPr/>
      </dsp:nvSpPr>
      <dsp:spPr>
        <a:xfrm>
          <a:off x="0" y="1206672"/>
          <a:ext cx="668414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AA73A-3175-9448-A909-2E5E07B5896E}">
      <dsp:nvSpPr>
        <dsp:cNvPr id="0" name=""/>
        <dsp:cNvSpPr/>
      </dsp:nvSpPr>
      <dsp:spPr>
        <a:xfrm>
          <a:off x="0" y="1206672"/>
          <a:ext cx="6684145" cy="60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err="1">
              <a:solidFill>
                <a:srgbClr val="152B48"/>
              </a:solidFill>
              <a:latin typeface="Montserrat" pitchFamily="2" charset="77"/>
            </a:rPr>
            <a:t>Tratamiento</a:t>
          </a:r>
          <a:r>
            <a:rPr lang="en-GB" sz="2100" kern="1200" dirty="0">
              <a:solidFill>
                <a:srgbClr val="152B48"/>
              </a:solidFill>
              <a:latin typeface="Montserrat" pitchFamily="2" charset="77"/>
            </a:rPr>
            <a:t> no </a:t>
          </a:r>
          <a:r>
            <a:rPr lang="en-GB" sz="2100" kern="1200" dirty="0" err="1">
              <a:solidFill>
                <a:srgbClr val="152B48"/>
              </a:solidFill>
              <a:latin typeface="Montserrat" pitchFamily="2" charset="77"/>
            </a:rPr>
            <a:t>farmacológico</a:t>
          </a:r>
          <a:r>
            <a:rPr lang="en-GB" sz="2100" kern="1200" dirty="0">
              <a:solidFill>
                <a:srgbClr val="152B48"/>
              </a:solidFill>
              <a:latin typeface="Montserrat" pitchFamily="2" charset="77"/>
            </a:rPr>
            <a:t>: </a:t>
          </a:r>
          <a:r>
            <a:rPr lang="en-GB" sz="2100" kern="1200" dirty="0" err="1">
              <a:solidFill>
                <a:srgbClr val="152B48"/>
              </a:solidFill>
              <a:latin typeface="Montserrat" pitchFamily="2" charset="77"/>
            </a:rPr>
            <a:t>cada</a:t>
          </a:r>
          <a:r>
            <a:rPr lang="en-GB" sz="2100" kern="1200" dirty="0">
              <a:solidFill>
                <a:srgbClr val="152B48"/>
              </a:solidFill>
              <a:latin typeface="Montserrat" pitchFamily="2" charset="77"/>
            </a:rPr>
            <a:t> 3 a 6 meses.</a:t>
          </a:r>
          <a:endParaRPr lang="es-CO" sz="2100" kern="1200" dirty="0">
            <a:solidFill>
              <a:srgbClr val="152B48"/>
            </a:solidFill>
            <a:latin typeface="Montserrat" pitchFamily="2" charset="77"/>
          </a:endParaRPr>
        </a:p>
      </dsp:txBody>
      <dsp:txXfrm>
        <a:off x="0" y="1206672"/>
        <a:ext cx="6684145" cy="603336"/>
      </dsp:txXfrm>
    </dsp:sp>
    <dsp:sp modelId="{7D308752-C95B-E04E-A881-AD6E5003A858}">
      <dsp:nvSpPr>
        <dsp:cNvPr id="0" name=""/>
        <dsp:cNvSpPr/>
      </dsp:nvSpPr>
      <dsp:spPr>
        <a:xfrm>
          <a:off x="0" y="1810009"/>
          <a:ext cx="668414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06ABA0-6C67-4247-B0B9-4796C6C5ECF9}">
      <dsp:nvSpPr>
        <dsp:cNvPr id="0" name=""/>
        <dsp:cNvSpPr/>
      </dsp:nvSpPr>
      <dsp:spPr>
        <a:xfrm>
          <a:off x="0" y="1810009"/>
          <a:ext cx="6684145" cy="60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err="1">
              <a:solidFill>
                <a:srgbClr val="152B48"/>
              </a:solidFill>
              <a:latin typeface="Montserrat" pitchFamily="2" charset="77"/>
            </a:rPr>
            <a:t>Indagar</a:t>
          </a:r>
          <a:r>
            <a:rPr lang="en-GB" sz="2100" kern="1200" dirty="0">
              <a:solidFill>
                <a:srgbClr val="152B48"/>
              </a:solidFill>
              <a:latin typeface="Montserrat" pitchFamily="2" charset="77"/>
            </a:rPr>
            <a:t> por </a:t>
          </a:r>
          <a:r>
            <a:rPr lang="en-GB" sz="2100" kern="1200" dirty="0" err="1">
              <a:solidFill>
                <a:srgbClr val="152B48"/>
              </a:solidFill>
              <a:latin typeface="Montserrat" pitchFamily="2" charset="77"/>
            </a:rPr>
            <a:t>adherencia</a:t>
          </a:r>
          <a:r>
            <a:rPr lang="en-GB" sz="2100" kern="1200" dirty="0">
              <a:solidFill>
                <a:srgbClr val="152B48"/>
              </a:solidFill>
              <a:latin typeface="Montserrat" pitchFamily="2" charset="77"/>
            </a:rPr>
            <a:t> y </a:t>
          </a:r>
          <a:r>
            <a:rPr lang="en-GB" sz="2100" kern="1200" dirty="0" err="1">
              <a:solidFill>
                <a:srgbClr val="152B48"/>
              </a:solidFill>
              <a:latin typeface="Montserrat" pitchFamily="2" charset="77"/>
            </a:rPr>
            <a:t>efectos</a:t>
          </a:r>
          <a:r>
            <a:rPr lang="en-GB" sz="2100" kern="1200" dirty="0">
              <a:solidFill>
                <a:srgbClr val="152B48"/>
              </a:solidFill>
              <a:latin typeface="Montserrat" pitchFamily="2" charset="77"/>
            </a:rPr>
            <a:t> </a:t>
          </a:r>
          <a:r>
            <a:rPr lang="en-GB" sz="2100" kern="1200" dirty="0" err="1">
              <a:solidFill>
                <a:srgbClr val="152B48"/>
              </a:solidFill>
              <a:latin typeface="Montserrat" pitchFamily="2" charset="77"/>
            </a:rPr>
            <a:t>adversos</a:t>
          </a:r>
          <a:r>
            <a:rPr lang="en-GB" sz="2100" kern="1200" dirty="0">
              <a:solidFill>
                <a:srgbClr val="152B48"/>
              </a:solidFill>
              <a:latin typeface="Montserrat" pitchFamily="2" charset="77"/>
            </a:rPr>
            <a:t>.</a:t>
          </a:r>
          <a:endParaRPr lang="es-CO" sz="2100" kern="1200" dirty="0">
            <a:solidFill>
              <a:srgbClr val="152B48"/>
            </a:solidFill>
            <a:latin typeface="Montserrat" pitchFamily="2" charset="77"/>
          </a:endParaRPr>
        </a:p>
      </dsp:txBody>
      <dsp:txXfrm>
        <a:off x="0" y="1810009"/>
        <a:ext cx="6684145" cy="60333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2C7F1-39CC-AD48-AD92-81E7EA7543AA}">
      <dsp:nvSpPr>
        <dsp:cNvPr id="0" name=""/>
        <dsp:cNvSpPr/>
      </dsp:nvSpPr>
      <dsp:spPr>
        <a:xfrm>
          <a:off x="0" y="9061"/>
          <a:ext cx="6793327" cy="791505"/>
        </a:xfrm>
        <a:prstGeom prst="round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b="1" kern="1200" dirty="0">
              <a:solidFill>
                <a:schemeClr val="bg1"/>
              </a:solidFill>
              <a:latin typeface="Montserrat" pitchFamily="2" charset="77"/>
            </a:rPr>
            <a:t>ADULTOS</a:t>
          </a:r>
          <a:endParaRPr lang="es-CO" sz="3300" b="1" kern="1200" dirty="0">
            <a:solidFill>
              <a:schemeClr val="bg1"/>
            </a:solidFill>
            <a:latin typeface="Montserrat" pitchFamily="2" charset="77"/>
          </a:endParaRPr>
        </a:p>
      </dsp:txBody>
      <dsp:txXfrm>
        <a:off x="38638" y="47699"/>
        <a:ext cx="6716051" cy="714229"/>
      </dsp:txXfrm>
    </dsp:sp>
    <dsp:sp modelId="{37430454-7293-A34C-A955-988C4524B1CE}">
      <dsp:nvSpPr>
        <dsp:cNvPr id="0" name=""/>
        <dsp:cNvSpPr/>
      </dsp:nvSpPr>
      <dsp:spPr>
        <a:xfrm>
          <a:off x="0" y="800566"/>
          <a:ext cx="6793327" cy="2083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688"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en-GB" sz="2600" kern="1200" dirty="0">
              <a:solidFill>
                <a:srgbClr val="152B48"/>
              </a:solidFill>
              <a:latin typeface="Montserrat" pitchFamily="2" charset="77"/>
            </a:rPr>
            <a:t>PA </a:t>
          </a:r>
          <a:r>
            <a:rPr lang="en-GB" sz="2600" kern="1200" dirty="0" err="1">
              <a:solidFill>
                <a:srgbClr val="152B48"/>
              </a:solidFill>
              <a:latin typeface="Montserrat" pitchFamily="2" charset="77"/>
            </a:rPr>
            <a:t>persistentemente</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elevada</a:t>
          </a:r>
          <a:r>
            <a:rPr lang="en-GB" sz="2600" kern="1200" dirty="0">
              <a:solidFill>
                <a:srgbClr val="152B48"/>
              </a:solidFill>
              <a:latin typeface="Montserrat" pitchFamily="2" charset="77"/>
            </a:rPr>
            <a:t> a </a:t>
          </a:r>
          <a:r>
            <a:rPr lang="en-GB" sz="2600" kern="1200" dirty="0" err="1">
              <a:solidFill>
                <a:srgbClr val="152B48"/>
              </a:solidFill>
              <a:latin typeface="Montserrat" pitchFamily="2" charset="77"/>
            </a:rPr>
            <a:t>pesar</a:t>
          </a:r>
          <a:r>
            <a:rPr lang="en-GB" sz="2600" kern="1200" dirty="0">
              <a:solidFill>
                <a:srgbClr val="152B48"/>
              </a:solidFill>
              <a:latin typeface="Montserrat" pitchFamily="2" charset="77"/>
            </a:rPr>
            <a:t> de </a:t>
          </a:r>
          <a:r>
            <a:rPr lang="en-GB" sz="2600" kern="1200" dirty="0" err="1">
              <a:solidFill>
                <a:srgbClr val="152B48"/>
              </a:solidFill>
              <a:latin typeface="Montserrat" pitchFamily="2" charset="77"/>
            </a:rPr>
            <a:t>uso</a:t>
          </a:r>
          <a:r>
            <a:rPr lang="en-GB" sz="2600" kern="1200" dirty="0">
              <a:solidFill>
                <a:srgbClr val="152B48"/>
              </a:solidFill>
              <a:latin typeface="Montserrat" pitchFamily="2" charset="77"/>
            </a:rPr>
            <a:t> de 3 </a:t>
          </a:r>
          <a:r>
            <a:rPr lang="en-GB" sz="2600" kern="1200" dirty="0" err="1">
              <a:solidFill>
                <a:srgbClr val="152B48"/>
              </a:solidFill>
              <a:latin typeface="Montserrat" pitchFamily="2" charset="77"/>
            </a:rPr>
            <a:t>agentes</a:t>
          </a:r>
          <a:r>
            <a:rPr lang="en-GB" sz="2600" kern="1200" dirty="0">
              <a:solidFill>
                <a:srgbClr val="152B48"/>
              </a:solidFill>
              <a:latin typeface="Montserrat" pitchFamily="2" charset="77"/>
            </a:rPr>
            <a:t> de </a:t>
          </a:r>
          <a:r>
            <a:rPr lang="en-GB" sz="2600" kern="1200" dirty="0" err="1">
              <a:solidFill>
                <a:srgbClr val="152B48"/>
              </a:solidFill>
              <a:latin typeface="Montserrat" pitchFamily="2" charset="77"/>
            </a:rPr>
            <a:t>diferente</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tipo</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a:p>
          <a:pPr marL="228600" lvl="1" indent="-228600" algn="just" defTabSz="1155700">
            <a:lnSpc>
              <a:spcPct val="90000"/>
            </a:lnSpc>
            <a:spcBef>
              <a:spcPct val="0"/>
            </a:spcBef>
            <a:spcAft>
              <a:spcPct val="20000"/>
            </a:spcAft>
            <a:buChar char="•"/>
          </a:pPr>
          <a:r>
            <a:rPr lang="en-GB" sz="2600" kern="1200" dirty="0" err="1">
              <a:solidFill>
                <a:srgbClr val="152B48"/>
              </a:solidFill>
              <a:latin typeface="Montserrat" pitchFamily="2" charset="77"/>
            </a:rPr>
            <a:t>Dosis</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máximas</a:t>
          </a:r>
          <a:r>
            <a:rPr lang="en-GB" sz="2600" kern="1200" dirty="0">
              <a:solidFill>
                <a:srgbClr val="152B48"/>
              </a:solidFill>
              <a:latin typeface="Montserrat" pitchFamily="2" charset="77"/>
            </a:rPr>
            <a:t> </a:t>
          </a:r>
          <a:r>
            <a:rPr lang="en-GB" sz="2600" kern="1200" dirty="0" err="1">
              <a:solidFill>
                <a:srgbClr val="152B48"/>
              </a:solidFill>
              <a:latin typeface="Montserrat" pitchFamily="2" charset="77"/>
            </a:rPr>
            <a:t>efectivas</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a:p>
          <a:pPr marL="228600" lvl="1" indent="-228600" algn="just" defTabSz="1155700">
            <a:lnSpc>
              <a:spcPct val="90000"/>
            </a:lnSpc>
            <a:spcBef>
              <a:spcPct val="0"/>
            </a:spcBef>
            <a:spcAft>
              <a:spcPct val="20000"/>
            </a:spcAft>
            <a:buChar char="•"/>
          </a:pPr>
          <a:r>
            <a:rPr lang="en-GB" sz="2600" kern="1200" dirty="0">
              <a:solidFill>
                <a:srgbClr val="152B48"/>
              </a:solidFill>
              <a:latin typeface="Montserrat" pitchFamily="2" charset="77"/>
            </a:rPr>
            <a:t>Al </a:t>
          </a:r>
          <a:r>
            <a:rPr lang="en-GB" sz="2600" kern="1200" dirty="0" err="1">
              <a:solidFill>
                <a:srgbClr val="152B48"/>
              </a:solidFill>
              <a:latin typeface="Montserrat" pitchFamily="2" charset="77"/>
            </a:rPr>
            <a:t>menos</a:t>
          </a:r>
          <a:r>
            <a:rPr lang="en-GB" sz="2600" kern="1200" dirty="0">
              <a:solidFill>
                <a:srgbClr val="152B48"/>
              </a:solidFill>
              <a:latin typeface="Montserrat" pitchFamily="2" charset="77"/>
            </a:rPr>
            <a:t> 1 </a:t>
          </a:r>
          <a:r>
            <a:rPr lang="en-GB" sz="2600" kern="1200" dirty="0" err="1">
              <a:solidFill>
                <a:srgbClr val="152B48"/>
              </a:solidFill>
              <a:latin typeface="Montserrat" pitchFamily="2" charset="77"/>
            </a:rPr>
            <a:t>diurético</a:t>
          </a:r>
          <a:r>
            <a:rPr lang="en-GB" sz="2600" kern="1200" dirty="0">
              <a:solidFill>
                <a:srgbClr val="152B48"/>
              </a:solidFill>
              <a:latin typeface="Montserrat" pitchFamily="2" charset="77"/>
            </a:rPr>
            <a:t>.</a:t>
          </a:r>
          <a:endParaRPr lang="es-CO" sz="2600" kern="1200" dirty="0">
            <a:solidFill>
              <a:srgbClr val="152B48"/>
            </a:solidFill>
            <a:latin typeface="Montserrat" pitchFamily="2" charset="77"/>
          </a:endParaRPr>
        </a:p>
      </dsp:txBody>
      <dsp:txXfrm>
        <a:off x="0" y="800566"/>
        <a:ext cx="6793327" cy="2083455"/>
      </dsp:txXfrm>
    </dsp:sp>
    <dsp:sp modelId="{94562160-FD94-DE41-9BE2-0542AFD10F16}">
      <dsp:nvSpPr>
        <dsp:cNvPr id="0" name=""/>
        <dsp:cNvSpPr/>
      </dsp:nvSpPr>
      <dsp:spPr>
        <a:xfrm>
          <a:off x="0" y="2884021"/>
          <a:ext cx="6793327" cy="791505"/>
        </a:xfrm>
        <a:prstGeom prst="round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b="1" kern="1200" dirty="0">
              <a:solidFill>
                <a:schemeClr val="bg1"/>
              </a:solidFill>
              <a:latin typeface="Montserrat" pitchFamily="2" charset="77"/>
            </a:rPr>
            <a:t>¿NIÑOS?</a:t>
          </a:r>
          <a:endParaRPr lang="es-CO" sz="3300" b="1" kern="1200" dirty="0">
            <a:solidFill>
              <a:schemeClr val="bg1"/>
            </a:solidFill>
            <a:latin typeface="Montserrat" pitchFamily="2" charset="77"/>
          </a:endParaRPr>
        </a:p>
      </dsp:txBody>
      <dsp:txXfrm>
        <a:off x="38638" y="2922659"/>
        <a:ext cx="6716051" cy="71422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9FDED-0ABE-464B-9E06-184F7AFE3704}">
      <dsp:nvSpPr>
        <dsp:cNvPr id="0" name=""/>
        <dsp:cNvSpPr/>
      </dsp:nvSpPr>
      <dsp:spPr>
        <a:xfrm>
          <a:off x="1723497" y="0"/>
          <a:ext cx="3314926" cy="1325970"/>
        </a:xfrm>
        <a:prstGeom prst="chevron">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GB" sz="2300" kern="1200" dirty="0" err="1">
              <a:solidFill>
                <a:schemeClr val="bg1"/>
              </a:solidFill>
              <a:latin typeface="Montserrat" pitchFamily="2" charset="77"/>
            </a:rPr>
            <a:t>Dislipidemia</a:t>
          </a:r>
          <a:r>
            <a:rPr lang="en-GB" sz="2300" kern="1200" dirty="0">
              <a:solidFill>
                <a:schemeClr val="bg1"/>
              </a:solidFill>
              <a:latin typeface="Montserrat" pitchFamily="2" charset="77"/>
            </a:rPr>
            <a:t>.</a:t>
          </a:r>
          <a:endParaRPr lang="es-CO" sz="2300" kern="1200" dirty="0">
            <a:solidFill>
              <a:schemeClr val="bg1"/>
            </a:solidFill>
            <a:latin typeface="Montserrat" pitchFamily="2" charset="77"/>
          </a:endParaRPr>
        </a:p>
      </dsp:txBody>
      <dsp:txXfrm>
        <a:off x="2386482" y="0"/>
        <a:ext cx="1988956" cy="1325970"/>
      </dsp:txXfrm>
    </dsp:sp>
    <dsp:sp modelId="{795C36D0-CE90-EE47-B27F-9D90C678214F}">
      <dsp:nvSpPr>
        <dsp:cNvPr id="0" name=""/>
        <dsp:cNvSpPr/>
      </dsp:nvSpPr>
      <dsp:spPr>
        <a:xfrm>
          <a:off x="1723497" y="1512683"/>
          <a:ext cx="3314926" cy="1325970"/>
        </a:xfrm>
        <a:prstGeom prst="chevron">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chemeClr val="bg1"/>
              </a:solidFill>
              <a:latin typeface="Montserrat" pitchFamily="2" charset="77"/>
            </a:rPr>
            <a:t>SAOS.</a:t>
          </a:r>
          <a:endParaRPr lang="es-CO" sz="2300" kern="1200" dirty="0">
            <a:solidFill>
              <a:schemeClr val="bg1"/>
            </a:solidFill>
            <a:latin typeface="Montserrat" pitchFamily="2" charset="77"/>
          </a:endParaRPr>
        </a:p>
      </dsp:txBody>
      <dsp:txXfrm>
        <a:off x="2386482" y="1512683"/>
        <a:ext cx="1988956" cy="1325970"/>
      </dsp:txXfrm>
    </dsp:sp>
    <dsp:sp modelId="{D5B6DE52-6199-D249-B362-68BC80F93625}">
      <dsp:nvSpPr>
        <dsp:cNvPr id="0" name=""/>
        <dsp:cNvSpPr/>
      </dsp:nvSpPr>
      <dsp:spPr>
        <a:xfrm>
          <a:off x="1723497" y="3024290"/>
          <a:ext cx="3314926" cy="1325970"/>
        </a:xfrm>
        <a:prstGeom prst="chevron">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GB" sz="2300" kern="1200" dirty="0" err="1">
              <a:solidFill>
                <a:schemeClr val="bg1"/>
              </a:solidFill>
              <a:latin typeface="Montserrat" pitchFamily="2" charset="77"/>
            </a:rPr>
            <a:t>Alteración</a:t>
          </a:r>
          <a:r>
            <a:rPr lang="en-GB" sz="2300" kern="1200" dirty="0">
              <a:solidFill>
                <a:schemeClr val="bg1"/>
              </a:solidFill>
              <a:latin typeface="Montserrat" pitchFamily="2" charset="77"/>
            </a:rPr>
            <a:t> </a:t>
          </a:r>
          <a:r>
            <a:rPr lang="en-GB" sz="2300" kern="1200" dirty="0" err="1">
              <a:solidFill>
                <a:schemeClr val="bg1"/>
              </a:solidFill>
              <a:latin typeface="Montserrat" pitchFamily="2" charset="77"/>
            </a:rPr>
            <a:t>cognitiva</a:t>
          </a:r>
          <a:r>
            <a:rPr lang="en-GB" sz="2300" kern="1200" dirty="0">
              <a:solidFill>
                <a:schemeClr val="bg1"/>
              </a:solidFill>
              <a:latin typeface="Montserrat" pitchFamily="2" charset="77"/>
            </a:rPr>
            <a:t>.</a:t>
          </a:r>
          <a:endParaRPr lang="es-CO" sz="2300" kern="1200" dirty="0">
            <a:solidFill>
              <a:schemeClr val="bg1"/>
            </a:solidFill>
            <a:latin typeface="Montserrat" pitchFamily="2" charset="77"/>
          </a:endParaRPr>
        </a:p>
      </dsp:txBody>
      <dsp:txXfrm>
        <a:off x="2386482" y="3024290"/>
        <a:ext cx="1988956" cy="13259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F6F51-4C94-974E-A676-1D966637D6B1}">
      <dsp:nvSpPr>
        <dsp:cNvPr id="0" name=""/>
        <dsp:cNvSpPr/>
      </dsp:nvSpPr>
      <dsp:spPr>
        <a:xfrm>
          <a:off x="0" y="0"/>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D56EC5-EF8A-1646-8997-FAEADA3258E0}">
      <dsp:nvSpPr>
        <dsp:cNvPr id="0" name=""/>
        <dsp:cNvSpPr/>
      </dsp:nvSpPr>
      <dsp:spPr>
        <a:xfrm>
          <a:off x="0" y="0"/>
          <a:ext cx="676192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100000"/>
            </a:lnSpc>
            <a:spcBef>
              <a:spcPct val="0"/>
            </a:spcBef>
            <a:spcAft>
              <a:spcPct val="35000"/>
            </a:spcAft>
            <a:buNone/>
          </a:pPr>
          <a:r>
            <a:rPr lang="en-GB" sz="2200" kern="1200" dirty="0">
              <a:solidFill>
                <a:srgbClr val="152B48"/>
              </a:solidFill>
              <a:latin typeface="Montserrat" pitchFamily="2" charset="77"/>
            </a:rPr>
            <a:t>HTA </a:t>
          </a:r>
          <a:r>
            <a:rPr lang="en-GB" sz="2200" kern="1200" dirty="0" err="1">
              <a:solidFill>
                <a:srgbClr val="152B48"/>
              </a:solidFill>
              <a:latin typeface="Montserrat" pitchFamily="2" charset="77"/>
            </a:rPr>
            <a:t>confirmada</a:t>
          </a:r>
          <a:r>
            <a:rPr lang="en-GB" sz="2200" kern="1200" dirty="0">
              <a:solidFill>
                <a:srgbClr val="152B48"/>
              </a:solidFill>
              <a:latin typeface="Montserrat" pitchFamily="2" charset="77"/>
            </a:rPr>
            <a:t> </a:t>
          </a:r>
          <a:r>
            <a:rPr lang="en-GB" sz="2200" kern="1200" dirty="0" err="1">
              <a:solidFill>
                <a:srgbClr val="152B48"/>
              </a:solidFill>
              <a:latin typeface="Montserrat" pitchFamily="2" charset="77"/>
            </a:rPr>
            <a:t>disminuye</a:t>
          </a:r>
          <a:r>
            <a:rPr lang="en-GB" sz="2200" kern="1200" dirty="0">
              <a:solidFill>
                <a:srgbClr val="152B48"/>
              </a:solidFill>
              <a:latin typeface="Montserrat" pitchFamily="2" charset="77"/>
            </a:rPr>
            <a:t> por la </a:t>
          </a:r>
          <a:r>
            <a:rPr lang="en-GB" sz="2200" kern="1200" dirty="0" err="1">
              <a:solidFill>
                <a:srgbClr val="152B48"/>
              </a:solidFill>
              <a:latin typeface="Montserrat" pitchFamily="2" charset="77"/>
            </a:rPr>
            <a:t>variabilidad</a:t>
          </a:r>
          <a:r>
            <a:rPr lang="en-GB" sz="2200" kern="1200" dirty="0">
              <a:solidFill>
                <a:srgbClr val="152B48"/>
              </a:solidFill>
              <a:latin typeface="Montserrat" pitchFamily="2" charset="77"/>
            </a:rPr>
            <a:t> </a:t>
          </a:r>
          <a:r>
            <a:rPr lang="en-GB" sz="2200" kern="1200" dirty="0" err="1">
              <a:solidFill>
                <a:srgbClr val="152B48"/>
              </a:solidFill>
              <a:latin typeface="Montserrat" pitchFamily="2" charset="77"/>
            </a:rPr>
            <a:t>inherente</a:t>
          </a:r>
          <a:r>
            <a:rPr lang="en-GB" sz="2200" kern="1200" dirty="0">
              <a:solidFill>
                <a:srgbClr val="152B48"/>
              </a:solidFill>
              <a:latin typeface="Montserrat" pitchFamily="2" charset="77"/>
            </a:rPr>
            <a:t> de la PA y el </a:t>
          </a:r>
          <a:r>
            <a:rPr lang="en-GB" sz="2200" kern="1200" dirty="0" err="1">
              <a:solidFill>
                <a:srgbClr val="152B48"/>
              </a:solidFill>
              <a:latin typeface="Montserrat" pitchFamily="2" charset="77"/>
            </a:rPr>
            <a:t>efecto</a:t>
          </a:r>
          <a:r>
            <a:rPr lang="en-GB" sz="2200" kern="1200" dirty="0">
              <a:solidFill>
                <a:srgbClr val="152B48"/>
              </a:solidFill>
              <a:latin typeface="Montserrat" pitchFamily="2" charset="77"/>
            </a:rPr>
            <a:t> de </a:t>
          </a:r>
          <a:r>
            <a:rPr lang="en-GB" sz="2200" kern="1200" dirty="0" err="1">
              <a:solidFill>
                <a:srgbClr val="152B48"/>
              </a:solidFill>
              <a:latin typeface="Montserrat" pitchFamily="2" charset="77"/>
            </a:rPr>
            <a:t>acomodación</a:t>
          </a:r>
          <a:r>
            <a:rPr lang="en-GB" sz="2200" kern="1200" dirty="0">
              <a:solidFill>
                <a:srgbClr val="152B48"/>
              </a:solidFill>
              <a:latin typeface="Montserrat" pitchFamily="2" charset="77"/>
            </a:rPr>
            <a:t>.</a:t>
          </a:r>
          <a:endParaRPr lang="es-CO" sz="2200" kern="1200" dirty="0">
            <a:solidFill>
              <a:srgbClr val="152B48"/>
            </a:solidFill>
            <a:latin typeface="Montserrat" pitchFamily="2" charset="77"/>
          </a:endParaRPr>
        </a:p>
      </dsp:txBody>
      <dsp:txXfrm>
        <a:off x="0" y="0"/>
        <a:ext cx="6761922" cy="1087834"/>
      </dsp:txXfrm>
    </dsp:sp>
    <dsp:sp modelId="{127BC982-7048-A947-9360-3223F46F0BA9}">
      <dsp:nvSpPr>
        <dsp:cNvPr id="0" name=""/>
        <dsp:cNvSpPr/>
      </dsp:nvSpPr>
      <dsp:spPr>
        <a:xfrm>
          <a:off x="0" y="1087834"/>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67ED99-3461-344B-ADE8-142051BAF966}">
      <dsp:nvSpPr>
        <dsp:cNvPr id="0" name=""/>
        <dsp:cNvSpPr/>
      </dsp:nvSpPr>
      <dsp:spPr>
        <a:xfrm>
          <a:off x="0" y="1087834"/>
          <a:ext cx="676192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100000"/>
            </a:lnSpc>
            <a:spcBef>
              <a:spcPct val="0"/>
            </a:spcBef>
            <a:spcAft>
              <a:spcPct val="35000"/>
            </a:spcAft>
            <a:buNone/>
          </a:pPr>
          <a:r>
            <a:rPr lang="en-GB" sz="2200" kern="1200" dirty="0" err="1">
              <a:solidFill>
                <a:srgbClr val="152B48"/>
              </a:solidFill>
              <a:latin typeface="Montserrat" pitchFamily="2" charset="77"/>
            </a:rPr>
            <a:t>Verdadera</a:t>
          </a:r>
          <a:r>
            <a:rPr lang="en-GB" sz="2200" kern="1200" dirty="0">
              <a:solidFill>
                <a:srgbClr val="152B48"/>
              </a:solidFill>
              <a:latin typeface="Montserrat" pitchFamily="2" charset="77"/>
            </a:rPr>
            <a:t> 3-5%.</a:t>
          </a:r>
          <a:endParaRPr lang="es-CO" sz="2200" kern="1200" dirty="0">
            <a:solidFill>
              <a:srgbClr val="152B48"/>
            </a:solidFill>
            <a:latin typeface="Montserrat" pitchFamily="2" charset="77"/>
          </a:endParaRPr>
        </a:p>
      </dsp:txBody>
      <dsp:txXfrm>
        <a:off x="0" y="1087834"/>
        <a:ext cx="6761922" cy="1087834"/>
      </dsp:txXfrm>
    </dsp:sp>
    <dsp:sp modelId="{D7F43526-0AA7-D24F-9102-ED3067BE807A}">
      <dsp:nvSpPr>
        <dsp:cNvPr id="0" name=""/>
        <dsp:cNvSpPr/>
      </dsp:nvSpPr>
      <dsp:spPr>
        <a:xfrm>
          <a:off x="0" y="2175669"/>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B1134B-E80F-E643-90AF-B8962116BF5B}">
      <dsp:nvSpPr>
        <dsp:cNvPr id="0" name=""/>
        <dsp:cNvSpPr/>
      </dsp:nvSpPr>
      <dsp:spPr>
        <a:xfrm>
          <a:off x="0" y="2175669"/>
          <a:ext cx="676192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100000"/>
            </a:lnSpc>
            <a:spcBef>
              <a:spcPct val="0"/>
            </a:spcBef>
            <a:spcAft>
              <a:spcPct val="35000"/>
            </a:spcAft>
            <a:buNone/>
          </a:pPr>
          <a:r>
            <a:rPr lang="en-GB" sz="2200" kern="1200" dirty="0">
              <a:solidFill>
                <a:srgbClr val="152B48"/>
              </a:solidFill>
              <a:latin typeface="Montserrat" pitchFamily="2" charset="77"/>
            </a:rPr>
            <a:t>PA </a:t>
          </a:r>
          <a:r>
            <a:rPr lang="en-GB" sz="2200" kern="1200" dirty="0" err="1">
              <a:solidFill>
                <a:srgbClr val="152B48"/>
              </a:solidFill>
              <a:latin typeface="Montserrat" pitchFamily="2" charset="77"/>
            </a:rPr>
            <a:t>persistentemente</a:t>
          </a:r>
          <a:r>
            <a:rPr lang="en-GB" sz="2200" kern="1200" dirty="0">
              <a:solidFill>
                <a:srgbClr val="152B48"/>
              </a:solidFill>
              <a:latin typeface="Montserrat" pitchFamily="2" charset="77"/>
            </a:rPr>
            <a:t> </a:t>
          </a:r>
          <a:r>
            <a:rPr lang="en-GB" sz="2200" kern="1200" dirty="0" err="1">
              <a:solidFill>
                <a:srgbClr val="152B48"/>
              </a:solidFill>
              <a:latin typeface="Montserrat" pitchFamily="2" charset="77"/>
            </a:rPr>
            <a:t>elevada</a:t>
          </a:r>
          <a:r>
            <a:rPr lang="en-GB" sz="2200" kern="1200" dirty="0">
              <a:solidFill>
                <a:srgbClr val="152B48"/>
              </a:solidFill>
              <a:latin typeface="Montserrat" pitchFamily="2" charset="77"/>
            </a:rPr>
            <a:t> (antes </a:t>
          </a:r>
          <a:r>
            <a:rPr lang="en-GB" sz="2200" kern="1200" dirty="0" err="1">
              <a:solidFill>
                <a:srgbClr val="152B48"/>
              </a:solidFill>
              <a:latin typeface="Montserrat" pitchFamily="2" charset="77"/>
            </a:rPr>
            <a:t>prehipertensión</a:t>
          </a:r>
          <a:r>
            <a:rPr lang="en-GB" sz="2200" kern="1200" dirty="0">
              <a:solidFill>
                <a:srgbClr val="152B48"/>
              </a:solidFill>
              <a:latin typeface="Montserrat" pitchFamily="2" charset="77"/>
            </a:rPr>
            <a:t>) 2.5% al 3-5%.</a:t>
          </a:r>
          <a:endParaRPr lang="es-CO" sz="2200" kern="1200" dirty="0">
            <a:solidFill>
              <a:srgbClr val="152B48"/>
            </a:solidFill>
            <a:latin typeface="Montserrat" pitchFamily="2" charset="77"/>
          </a:endParaRPr>
        </a:p>
      </dsp:txBody>
      <dsp:txXfrm>
        <a:off x="0" y="2175669"/>
        <a:ext cx="6761922" cy="1087834"/>
      </dsp:txXfrm>
    </dsp:sp>
    <dsp:sp modelId="{AB92ED7E-F43B-B049-8127-C178E397FF28}">
      <dsp:nvSpPr>
        <dsp:cNvPr id="0" name=""/>
        <dsp:cNvSpPr/>
      </dsp:nvSpPr>
      <dsp:spPr>
        <a:xfrm>
          <a:off x="0" y="3263503"/>
          <a:ext cx="676192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C2C62-344E-1040-8726-D6E6A2226515}">
      <dsp:nvSpPr>
        <dsp:cNvPr id="0" name=""/>
        <dsp:cNvSpPr/>
      </dsp:nvSpPr>
      <dsp:spPr>
        <a:xfrm>
          <a:off x="0" y="3263503"/>
          <a:ext cx="676192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100000"/>
            </a:lnSpc>
            <a:spcBef>
              <a:spcPct val="0"/>
            </a:spcBef>
            <a:spcAft>
              <a:spcPct val="35000"/>
            </a:spcAft>
            <a:buNone/>
          </a:pPr>
          <a:r>
            <a:rPr lang="en-GB" sz="2200" kern="1200" dirty="0" err="1">
              <a:solidFill>
                <a:srgbClr val="152B48"/>
              </a:solidFill>
              <a:latin typeface="Montserrat" pitchFamily="2" charset="77"/>
            </a:rPr>
            <a:t>Niños</a:t>
          </a:r>
          <a:r>
            <a:rPr lang="en-GB" sz="2200" kern="1200" dirty="0">
              <a:solidFill>
                <a:srgbClr val="152B48"/>
              </a:solidFill>
              <a:latin typeface="Montserrat" pitchFamily="2" charset="77"/>
            </a:rPr>
            <a:t> con </a:t>
          </a:r>
          <a:r>
            <a:rPr lang="en-GB" sz="2200" kern="1200" dirty="0" err="1">
              <a:solidFill>
                <a:srgbClr val="152B48"/>
              </a:solidFill>
              <a:latin typeface="Montserrat" pitchFamily="2" charset="77"/>
            </a:rPr>
            <a:t>sobrepeso</a:t>
          </a:r>
          <a:r>
            <a:rPr lang="en-GB" sz="2200" kern="1200" dirty="0">
              <a:solidFill>
                <a:srgbClr val="152B48"/>
              </a:solidFill>
              <a:latin typeface="Montserrat" pitchFamily="2" charset="77"/>
            </a:rPr>
            <a:t> y </a:t>
          </a:r>
          <a:r>
            <a:rPr lang="en-GB" sz="2200" kern="1200" dirty="0" err="1">
              <a:solidFill>
                <a:srgbClr val="152B48"/>
              </a:solidFill>
              <a:latin typeface="Montserrat" pitchFamily="2" charset="77"/>
            </a:rPr>
            <a:t>obesidad</a:t>
          </a:r>
          <a:r>
            <a:rPr lang="en-GB" sz="2200" kern="1200" dirty="0">
              <a:solidFill>
                <a:srgbClr val="152B48"/>
              </a:solidFill>
              <a:latin typeface="Montserrat" pitchFamily="2" charset="77"/>
            </a:rPr>
            <a:t>.</a:t>
          </a:r>
          <a:endParaRPr lang="es-CO" sz="2200" kern="1200" dirty="0">
            <a:solidFill>
              <a:srgbClr val="152B48"/>
            </a:solidFill>
            <a:latin typeface="Montserrat" pitchFamily="2" charset="77"/>
          </a:endParaRPr>
        </a:p>
      </dsp:txBody>
      <dsp:txXfrm>
        <a:off x="0" y="3263503"/>
        <a:ext cx="6761922" cy="10878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5D0F6-5ED1-E942-912F-51AD8C1A9135}">
      <dsp:nvSpPr>
        <dsp:cNvPr id="0" name=""/>
        <dsp:cNvSpPr/>
      </dsp:nvSpPr>
      <dsp:spPr>
        <a:xfrm>
          <a:off x="958674" y="996"/>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solidFill>
                <a:srgbClr val="152B48"/>
              </a:solidFill>
              <a:latin typeface="Montserrat" pitchFamily="2" charset="77"/>
            </a:rPr>
            <a:t>Prevalencia</a:t>
          </a:r>
          <a:r>
            <a:rPr lang="en-GB" sz="1800" kern="1200" dirty="0">
              <a:solidFill>
                <a:srgbClr val="152B48"/>
              </a:solidFill>
              <a:latin typeface="Montserrat" pitchFamily="2" charset="77"/>
            </a:rPr>
            <a:t> 3.8% hasta 24%.</a:t>
          </a:r>
          <a:endParaRPr lang="es-CO" sz="1800" kern="1200" dirty="0">
            <a:solidFill>
              <a:srgbClr val="152B48"/>
            </a:solidFill>
            <a:latin typeface="Montserrat" pitchFamily="2" charset="77"/>
          </a:endParaRPr>
        </a:p>
      </dsp:txBody>
      <dsp:txXfrm>
        <a:off x="958674" y="996"/>
        <a:ext cx="2444018" cy="1466411"/>
      </dsp:txXfrm>
    </dsp:sp>
    <dsp:sp modelId="{40AA173D-80A8-5E41-8AA2-DB3C8535C788}">
      <dsp:nvSpPr>
        <dsp:cNvPr id="0" name=""/>
        <dsp:cNvSpPr/>
      </dsp:nvSpPr>
      <dsp:spPr>
        <a:xfrm>
          <a:off x="3647095" y="996"/>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152B48"/>
              </a:solidFill>
              <a:latin typeface="Montserrat" pitchFamily="2" charset="77"/>
            </a:rPr>
            <a:t>Tiene </a:t>
          </a:r>
          <a:r>
            <a:rPr lang="en-GB" sz="1800" kern="1200" dirty="0" err="1">
              <a:solidFill>
                <a:srgbClr val="152B48"/>
              </a:solidFill>
              <a:latin typeface="Montserrat" pitchFamily="2" charset="77"/>
            </a:rPr>
            <a:t>relación</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circunferencia</a:t>
          </a:r>
          <a:r>
            <a:rPr lang="en-GB" sz="1800" kern="1200" dirty="0">
              <a:solidFill>
                <a:srgbClr val="152B48"/>
              </a:solidFill>
              <a:latin typeface="Montserrat" pitchFamily="2" charset="77"/>
            </a:rPr>
            <a:t> abdominal y IMC.</a:t>
          </a:r>
          <a:endParaRPr lang="es-CO" sz="1800" kern="1200" dirty="0">
            <a:solidFill>
              <a:srgbClr val="152B48"/>
            </a:solidFill>
            <a:latin typeface="Montserrat" pitchFamily="2" charset="77"/>
          </a:endParaRPr>
        </a:p>
      </dsp:txBody>
      <dsp:txXfrm>
        <a:off x="3647095" y="996"/>
        <a:ext cx="2444018" cy="1466411"/>
      </dsp:txXfrm>
    </dsp:sp>
    <dsp:sp modelId="{70B8876D-C441-E744-8EE8-A7205BF8EF89}">
      <dsp:nvSpPr>
        <dsp:cNvPr id="0" name=""/>
        <dsp:cNvSpPr/>
      </dsp:nvSpPr>
      <dsp:spPr>
        <a:xfrm>
          <a:off x="958674" y="1711809"/>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152B48"/>
              </a:solidFill>
              <a:latin typeface="Montserrat" pitchFamily="2" charset="77"/>
            </a:rPr>
            <a:t>La </a:t>
          </a:r>
          <a:r>
            <a:rPr lang="en-GB" sz="1800" kern="1200" dirty="0" err="1">
              <a:solidFill>
                <a:srgbClr val="152B48"/>
              </a:solidFill>
              <a:latin typeface="Montserrat" pitchFamily="2" charset="77"/>
            </a:rPr>
            <a:t>obesidad</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afecta</a:t>
          </a:r>
          <a:r>
            <a:rPr lang="en-GB" sz="1800" kern="1200" dirty="0">
              <a:solidFill>
                <a:srgbClr val="152B48"/>
              </a:solidFill>
              <a:latin typeface="Montserrat" pitchFamily="2" charset="77"/>
            </a:rPr>
            <a:t> el </a:t>
          </a:r>
          <a:r>
            <a:rPr lang="en-GB" sz="1800" kern="1200" dirty="0" err="1">
              <a:solidFill>
                <a:srgbClr val="152B48"/>
              </a:solidFill>
              <a:latin typeface="Montserrat" pitchFamily="2" charset="77"/>
            </a:rPr>
            <a:t>ritmo</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circadiano</a:t>
          </a:r>
          <a:r>
            <a:rPr lang="en-GB" sz="1800" kern="1200" dirty="0">
              <a:solidFill>
                <a:srgbClr val="152B48"/>
              </a:solidFill>
              <a:latin typeface="Montserrat" pitchFamily="2" charset="77"/>
            </a:rPr>
            <a:t> de la PA.</a:t>
          </a:r>
          <a:endParaRPr lang="es-CO" sz="1800" kern="1200" dirty="0">
            <a:solidFill>
              <a:srgbClr val="152B48"/>
            </a:solidFill>
            <a:latin typeface="Montserrat" pitchFamily="2" charset="77"/>
          </a:endParaRPr>
        </a:p>
      </dsp:txBody>
      <dsp:txXfrm>
        <a:off x="958674" y="1711809"/>
        <a:ext cx="2444018" cy="1466411"/>
      </dsp:txXfrm>
    </dsp:sp>
    <dsp:sp modelId="{CAC09399-A847-D245-8007-74935027ED68}">
      <dsp:nvSpPr>
        <dsp:cNvPr id="0" name=""/>
        <dsp:cNvSpPr/>
      </dsp:nvSpPr>
      <dsp:spPr>
        <a:xfrm>
          <a:off x="3647095" y="1711809"/>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152B48"/>
              </a:solidFill>
              <a:latin typeface="Montserrat" pitchFamily="2" charset="77"/>
            </a:rPr>
            <a:t>No hay </a:t>
          </a:r>
          <a:r>
            <a:rPr lang="en-GB" sz="1800" kern="1200" dirty="0" err="1">
              <a:solidFill>
                <a:srgbClr val="152B48"/>
              </a:solidFill>
              <a:latin typeface="Montserrat" pitchFamily="2" charset="77"/>
            </a:rPr>
            <a:t>caída</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nocturna</a:t>
          </a:r>
          <a:r>
            <a:rPr lang="en-GB" sz="1800" kern="1200" dirty="0">
              <a:solidFill>
                <a:srgbClr val="152B48"/>
              </a:solidFill>
              <a:latin typeface="Montserrat" pitchFamily="2" charset="77"/>
            </a:rPr>
            <a:t>.</a:t>
          </a:r>
          <a:endParaRPr lang="es-CO" sz="1800" kern="1200" dirty="0">
            <a:solidFill>
              <a:srgbClr val="152B48"/>
            </a:solidFill>
            <a:latin typeface="Montserrat" pitchFamily="2" charset="77"/>
          </a:endParaRPr>
        </a:p>
      </dsp:txBody>
      <dsp:txXfrm>
        <a:off x="3647095" y="1711809"/>
        <a:ext cx="2444018" cy="1466411"/>
      </dsp:txXfrm>
    </dsp:sp>
    <dsp:sp modelId="{25CDED86-0970-0448-A090-A4B4F6AA01B9}">
      <dsp:nvSpPr>
        <dsp:cNvPr id="0" name=""/>
        <dsp:cNvSpPr/>
      </dsp:nvSpPr>
      <dsp:spPr>
        <a:xfrm>
          <a:off x="958674" y="3422622"/>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solidFill>
                <a:srgbClr val="152B48"/>
              </a:solidFill>
              <a:latin typeface="Montserrat" pitchFamily="2" charset="77"/>
            </a:rPr>
            <a:t>En</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niños</a:t>
          </a:r>
          <a:r>
            <a:rPr lang="en-GB" sz="1800" kern="1200" dirty="0">
              <a:solidFill>
                <a:srgbClr val="152B48"/>
              </a:solidFill>
              <a:latin typeface="Montserrat" pitchFamily="2" charset="77"/>
            </a:rPr>
            <a:t> con </a:t>
          </a:r>
          <a:r>
            <a:rPr lang="en-GB" sz="1800" kern="1200" dirty="0" err="1">
              <a:solidFill>
                <a:srgbClr val="152B48"/>
              </a:solidFill>
              <a:latin typeface="Montserrat" pitchFamily="2" charset="77"/>
            </a:rPr>
            <a:t>sobrepeso</a:t>
          </a:r>
          <a:r>
            <a:rPr lang="en-GB" sz="1800" kern="1200" dirty="0">
              <a:solidFill>
                <a:srgbClr val="152B48"/>
              </a:solidFill>
              <a:latin typeface="Montserrat" pitchFamily="2" charset="77"/>
            </a:rPr>
            <a:t> se </a:t>
          </a:r>
          <a:r>
            <a:rPr lang="en-GB" sz="1800" kern="1200" dirty="0" err="1">
              <a:solidFill>
                <a:srgbClr val="152B48"/>
              </a:solidFill>
              <a:latin typeface="Montserrat" pitchFamily="2" charset="77"/>
            </a:rPr>
            <a:t>duplica</a:t>
          </a:r>
          <a:r>
            <a:rPr lang="en-GB" sz="1800" kern="1200" dirty="0">
              <a:solidFill>
                <a:srgbClr val="152B48"/>
              </a:solidFill>
              <a:latin typeface="Montserrat" pitchFamily="2" charset="77"/>
            </a:rPr>
            <a:t> la PA y con </a:t>
          </a:r>
          <a:r>
            <a:rPr lang="en-GB" sz="1800" kern="1200" dirty="0" err="1">
              <a:solidFill>
                <a:srgbClr val="152B48"/>
              </a:solidFill>
              <a:latin typeface="Montserrat" pitchFamily="2" charset="77"/>
            </a:rPr>
            <a:t>obesidad</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severa</a:t>
          </a:r>
          <a:r>
            <a:rPr lang="en-GB" sz="1800" kern="1200" dirty="0">
              <a:solidFill>
                <a:srgbClr val="152B48"/>
              </a:solidFill>
              <a:latin typeface="Montserrat" pitchFamily="2" charset="77"/>
            </a:rPr>
            <a:t> se </a:t>
          </a:r>
          <a:r>
            <a:rPr lang="en-GB" sz="1800" kern="1200" dirty="0" err="1">
              <a:solidFill>
                <a:srgbClr val="152B48"/>
              </a:solidFill>
              <a:latin typeface="Montserrat" pitchFamily="2" charset="77"/>
            </a:rPr>
            <a:t>cuadruplica</a:t>
          </a:r>
          <a:r>
            <a:rPr lang="en-GB" sz="1800" kern="1200" dirty="0">
              <a:solidFill>
                <a:srgbClr val="152B48"/>
              </a:solidFill>
              <a:latin typeface="Montserrat" pitchFamily="2" charset="77"/>
            </a:rPr>
            <a:t>.</a:t>
          </a:r>
          <a:endParaRPr lang="es-CO" sz="1800" kern="1200" dirty="0">
            <a:solidFill>
              <a:srgbClr val="152B48"/>
            </a:solidFill>
            <a:latin typeface="Montserrat" pitchFamily="2" charset="77"/>
          </a:endParaRPr>
        </a:p>
      </dsp:txBody>
      <dsp:txXfrm>
        <a:off x="958674" y="3422622"/>
        <a:ext cx="2444018" cy="1466411"/>
      </dsp:txXfrm>
    </dsp:sp>
    <dsp:sp modelId="{61C21456-835B-FD4C-931D-57CC1FD3B079}">
      <dsp:nvSpPr>
        <dsp:cNvPr id="0" name=""/>
        <dsp:cNvSpPr/>
      </dsp:nvSpPr>
      <dsp:spPr>
        <a:xfrm>
          <a:off x="3647095" y="3422622"/>
          <a:ext cx="2444018" cy="1466411"/>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solidFill>
                <a:srgbClr val="152B48"/>
              </a:solidFill>
              <a:latin typeface="Montserrat" pitchFamily="2" charset="77"/>
            </a:rPr>
            <a:t>Aumento</a:t>
          </a:r>
          <a:r>
            <a:rPr lang="en-GB" sz="1800" kern="1200" dirty="0">
              <a:solidFill>
                <a:srgbClr val="152B48"/>
              </a:solidFill>
              <a:latin typeface="Montserrat" pitchFamily="2" charset="77"/>
            </a:rPr>
            <a:t> del </a:t>
          </a:r>
          <a:r>
            <a:rPr lang="en-GB" sz="1800" kern="1200" dirty="0" err="1">
              <a:solidFill>
                <a:srgbClr val="152B48"/>
              </a:solidFill>
              <a:latin typeface="Montserrat" pitchFamily="2" charset="77"/>
            </a:rPr>
            <a:t>riesgo</a:t>
          </a:r>
          <a:r>
            <a:rPr lang="en-GB" sz="1800" kern="1200" dirty="0">
              <a:solidFill>
                <a:srgbClr val="152B48"/>
              </a:solidFill>
              <a:latin typeface="Montserrat" pitchFamily="2" charset="77"/>
            </a:rPr>
            <a:t> de HTA </a:t>
          </a:r>
          <a:r>
            <a:rPr lang="en-GB" sz="1800" kern="1200" dirty="0" err="1">
              <a:solidFill>
                <a:srgbClr val="152B48"/>
              </a:solidFill>
              <a:latin typeface="Montserrat" pitchFamily="2" charset="77"/>
            </a:rPr>
            <a:t>en</a:t>
          </a:r>
          <a:r>
            <a:rPr lang="en-GB" sz="1800" kern="1200" dirty="0">
              <a:solidFill>
                <a:srgbClr val="152B48"/>
              </a:solidFill>
              <a:latin typeface="Montserrat" pitchFamily="2" charset="77"/>
            </a:rPr>
            <a:t> la </a:t>
          </a:r>
          <a:r>
            <a:rPr lang="en-GB" sz="1800" kern="1200" dirty="0" err="1">
              <a:solidFill>
                <a:srgbClr val="152B48"/>
              </a:solidFill>
              <a:latin typeface="Montserrat" pitchFamily="2" charset="77"/>
            </a:rPr>
            <a:t>edad</a:t>
          </a:r>
          <a:r>
            <a:rPr lang="en-GB" sz="1800" kern="1200" dirty="0">
              <a:solidFill>
                <a:srgbClr val="152B48"/>
              </a:solidFill>
              <a:latin typeface="Montserrat" pitchFamily="2" charset="77"/>
            </a:rPr>
            <a:t> </a:t>
          </a:r>
          <a:r>
            <a:rPr lang="en-GB" sz="1800" kern="1200" dirty="0" err="1">
              <a:solidFill>
                <a:srgbClr val="152B48"/>
              </a:solidFill>
              <a:latin typeface="Montserrat" pitchFamily="2" charset="77"/>
            </a:rPr>
            <a:t>adulta</a:t>
          </a:r>
          <a:r>
            <a:rPr lang="en-GB" sz="1800" kern="1200" dirty="0">
              <a:solidFill>
                <a:srgbClr val="152B48"/>
              </a:solidFill>
              <a:latin typeface="Montserrat" pitchFamily="2" charset="77"/>
            </a:rPr>
            <a:t>.</a:t>
          </a:r>
          <a:endParaRPr lang="es-CO" sz="1800" kern="1200" dirty="0">
            <a:solidFill>
              <a:srgbClr val="152B48"/>
            </a:solidFill>
            <a:latin typeface="Montserrat" pitchFamily="2" charset="77"/>
          </a:endParaRPr>
        </a:p>
      </dsp:txBody>
      <dsp:txXfrm>
        <a:off x="3647095" y="3422622"/>
        <a:ext cx="2444018" cy="14664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EF711-EBF8-E845-9252-CA5562CE318B}">
      <dsp:nvSpPr>
        <dsp:cNvPr id="0" name=""/>
        <dsp:cNvSpPr/>
      </dsp:nvSpPr>
      <dsp:spPr>
        <a:xfrm>
          <a:off x="0" y="598329"/>
          <a:ext cx="6761922" cy="57563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err="1">
              <a:solidFill>
                <a:srgbClr val="152B48"/>
              </a:solidFill>
              <a:latin typeface="Montserrat" pitchFamily="2" charset="77"/>
            </a:rPr>
            <a:t>Ronquidos</a:t>
          </a:r>
          <a:r>
            <a:rPr lang="en-GB" sz="2400" kern="1200" dirty="0">
              <a:solidFill>
                <a:srgbClr val="152B48"/>
              </a:solidFill>
              <a:latin typeface="Montserrat" pitchFamily="2" charset="77"/>
            </a:rPr>
            <a:t> </a:t>
          </a:r>
          <a:r>
            <a:rPr lang="en-GB" sz="2400" kern="1200" dirty="0" err="1">
              <a:solidFill>
                <a:srgbClr val="152B48"/>
              </a:solidFill>
              <a:latin typeface="Montserrat" pitchFamily="2" charset="77"/>
            </a:rPr>
            <a:t>primarios</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8100" y="626429"/>
        <a:ext cx="6705722" cy="519439"/>
      </dsp:txXfrm>
    </dsp:sp>
    <dsp:sp modelId="{2684A8D4-82F0-1F49-A1B1-033ABFAC8FF6}">
      <dsp:nvSpPr>
        <dsp:cNvPr id="0" name=""/>
        <dsp:cNvSpPr/>
      </dsp:nvSpPr>
      <dsp:spPr>
        <a:xfrm>
          <a:off x="0" y="1243089"/>
          <a:ext cx="6761922" cy="57563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err="1">
              <a:solidFill>
                <a:srgbClr val="152B48"/>
              </a:solidFill>
              <a:latin typeface="Montserrat" pitchFamily="2" charset="77"/>
            </a:rPr>
            <a:t>Fragmentación</a:t>
          </a:r>
          <a:r>
            <a:rPr lang="en-GB" sz="2400" kern="1200" dirty="0">
              <a:solidFill>
                <a:srgbClr val="152B48"/>
              </a:solidFill>
              <a:latin typeface="Montserrat" pitchFamily="2" charset="77"/>
            </a:rPr>
            <a:t> del </a:t>
          </a:r>
          <a:r>
            <a:rPr lang="en-GB" sz="2400" kern="1200" dirty="0" err="1">
              <a:solidFill>
                <a:srgbClr val="152B48"/>
              </a:solidFill>
              <a:latin typeface="Montserrat" pitchFamily="2" charset="77"/>
            </a:rPr>
            <a:t>sueño</a:t>
          </a:r>
          <a:r>
            <a:rPr lang="en-GB" sz="2400" kern="1200" dirty="0">
              <a:solidFill>
                <a:srgbClr val="152B48"/>
              </a:solidFill>
              <a:latin typeface="Montserrat" pitchFamily="2" charset="77"/>
            </a:rPr>
            <a:t>.</a:t>
          </a:r>
          <a:endParaRPr lang="es-CO" sz="2400" kern="1200" dirty="0">
            <a:solidFill>
              <a:srgbClr val="152B48"/>
            </a:solidFill>
            <a:latin typeface="Montserrat" pitchFamily="2" charset="77"/>
          </a:endParaRPr>
        </a:p>
      </dsp:txBody>
      <dsp:txXfrm>
        <a:off x="28100" y="1271189"/>
        <a:ext cx="6705722" cy="519439"/>
      </dsp:txXfrm>
    </dsp:sp>
    <dsp:sp modelId="{940BBE06-6E42-994D-96A7-4E87DBE4EEA4}">
      <dsp:nvSpPr>
        <dsp:cNvPr id="0" name=""/>
        <dsp:cNvSpPr/>
      </dsp:nvSpPr>
      <dsp:spPr>
        <a:xfrm>
          <a:off x="0" y="1887849"/>
          <a:ext cx="6761922" cy="57563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solidFill>
                <a:srgbClr val="152B48"/>
              </a:solidFill>
              <a:latin typeface="Montserrat" pitchFamily="2" charset="77"/>
            </a:rPr>
            <a:t>SAOS.</a:t>
          </a:r>
          <a:endParaRPr lang="es-CO" sz="2400" kern="1200" dirty="0">
            <a:solidFill>
              <a:srgbClr val="152B48"/>
            </a:solidFill>
            <a:latin typeface="Montserrat" pitchFamily="2" charset="77"/>
          </a:endParaRPr>
        </a:p>
      </dsp:txBody>
      <dsp:txXfrm>
        <a:off x="28100" y="1915949"/>
        <a:ext cx="6705722" cy="519439"/>
      </dsp:txXfrm>
    </dsp:sp>
    <dsp:sp modelId="{C57B284D-04DA-4F48-8153-E64A8BF6188F}">
      <dsp:nvSpPr>
        <dsp:cNvPr id="0" name=""/>
        <dsp:cNvSpPr/>
      </dsp:nvSpPr>
      <dsp:spPr>
        <a:xfrm>
          <a:off x="0" y="2532609"/>
          <a:ext cx="6761922" cy="57563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solidFill>
                <a:srgbClr val="152B48"/>
              </a:solidFill>
              <a:latin typeface="Montserrat" pitchFamily="2" charset="77"/>
            </a:rPr>
            <a:t>Mala </a:t>
          </a:r>
          <a:r>
            <a:rPr lang="en-GB" sz="2400" kern="1200" dirty="0" err="1">
              <a:solidFill>
                <a:srgbClr val="152B48"/>
              </a:solidFill>
              <a:latin typeface="Montserrat" pitchFamily="2" charset="77"/>
            </a:rPr>
            <a:t>calidad</a:t>
          </a:r>
          <a:r>
            <a:rPr lang="en-GB" sz="2400" kern="1200" dirty="0">
              <a:solidFill>
                <a:srgbClr val="152B48"/>
              </a:solidFill>
              <a:latin typeface="Montserrat" pitchFamily="2" charset="77"/>
            </a:rPr>
            <a:t> del </a:t>
          </a:r>
          <a:r>
            <a:rPr lang="en-GB" sz="2400" kern="1200" dirty="0" err="1">
              <a:solidFill>
                <a:srgbClr val="152B48"/>
              </a:solidFill>
              <a:latin typeface="Montserrat" pitchFamily="2" charset="77"/>
            </a:rPr>
            <a:t>sueño</a:t>
          </a:r>
          <a:r>
            <a:rPr lang="en-GB" sz="2400" kern="1200" dirty="0">
              <a:solidFill>
                <a:srgbClr val="152B48"/>
              </a:solidFill>
              <a:latin typeface="Montserrat" pitchFamily="2" charset="77"/>
            </a:rPr>
            <a:t> y </a:t>
          </a:r>
          <a:r>
            <a:rPr lang="en-GB" sz="2400" kern="1200" dirty="0" err="1">
              <a:solidFill>
                <a:srgbClr val="152B48"/>
              </a:solidFill>
              <a:latin typeface="Montserrat" pitchFamily="2" charset="77"/>
            </a:rPr>
            <a:t>tiempo</a:t>
          </a:r>
          <a:r>
            <a:rPr lang="en-GB" sz="2400" kern="1200" dirty="0">
              <a:solidFill>
                <a:srgbClr val="152B48"/>
              </a:solidFill>
              <a:latin typeface="Montserrat" pitchFamily="2" charset="77"/>
            </a:rPr>
            <a:t> &lt; 7 horas.</a:t>
          </a:r>
          <a:endParaRPr lang="es-CO" sz="2400" kern="1200" dirty="0">
            <a:solidFill>
              <a:srgbClr val="152B48"/>
            </a:solidFill>
            <a:latin typeface="Montserrat" pitchFamily="2" charset="77"/>
          </a:endParaRPr>
        </a:p>
      </dsp:txBody>
      <dsp:txXfrm>
        <a:off x="28100" y="2560709"/>
        <a:ext cx="6705722" cy="519439"/>
      </dsp:txXfrm>
    </dsp:sp>
    <dsp:sp modelId="{714E98FB-22CD-6D44-98D3-92086AD27EDF}">
      <dsp:nvSpPr>
        <dsp:cNvPr id="0" name=""/>
        <dsp:cNvSpPr/>
      </dsp:nvSpPr>
      <dsp:spPr>
        <a:xfrm>
          <a:off x="0" y="3177369"/>
          <a:ext cx="6761922" cy="575639"/>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solidFill>
                <a:srgbClr val="152B48"/>
              </a:solidFill>
              <a:latin typeface="Montserrat" pitchFamily="2" charset="77"/>
            </a:rPr>
            <a:t>3.6% a 14%.</a:t>
          </a:r>
          <a:endParaRPr lang="es-CO" sz="2400" kern="1200" dirty="0">
            <a:solidFill>
              <a:srgbClr val="152B48"/>
            </a:solidFill>
            <a:latin typeface="Montserrat" pitchFamily="2" charset="77"/>
          </a:endParaRPr>
        </a:p>
      </dsp:txBody>
      <dsp:txXfrm>
        <a:off x="28100" y="3205469"/>
        <a:ext cx="6705722" cy="5194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6231D-3A7C-D645-9A1A-CC60EDED613C}">
      <dsp:nvSpPr>
        <dsp:cNvPr id="0" name=""/>
        <dsp:cNvSpPr/>
      </dsp:nvSpPr>
      <dsp:spPr>
        <a:xfrm rot="10800000">
          <a:off x="1354666" y="1618"/>
          <a:ext cx="4496678" cy="888179"/>
        </a:xfrm>
        <a:prstGeom prst="homePlat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662" tIns="95250" rIns="177800" bIns="95250" numCol="1" spcCol="1270" anchor="ctr" anchorCtr="0">
          <a:noAutofit/>
        </a:bodyPr>
        <a:lstStyle/>
        <a:p>
          <a:pPr marL="0" lvl="0" indent="0" algn="ctr" defTabSz="1111250">
            <a:lnSpc>
              <a:spcPct val="90000"/>
            </a:lnSpc>
            <a:spcBef>
              <a:spcPct val="0"/>
            </a:spcBef>
            <a:spcAft>
              <a:spcPct val="35000"/>
            </a:spcAft>
            <a:buNone/>
          </a:pPr>
          <a:r>
            <a:rPr lang="en-GB" sz="2500" kern="1200" dirty="0">
              <a:solidFill>
                <a:srgbClr val="152B48"/>
              </a:solidFill>
              <a:latin typeface="Montserrat" pitchFamily="2" charset="77"/>
            </a:rPr>
            <a:t>20% de HTA </a:t>
          </a:r>
          <a:r>
            <a:rPr lang="en-GB" sz="2500" kern="1200" dirty="0" err="1">
              <a:solidFill>
                <a:srgbClr val="152B48"/>
              </a:solidFill>
              <a:latin typeface="Montserrat" pitchFamily="2" charset="77"/>
            </a:rPr>
            <a:t>en</a:t>
          </a:r>
          <a:r>
            <a:rPr lang="en-GB" sz="2500" kern="1200" dirty="0">
              <a:solidFill>
                <a:srgbClr val="152B48"/>
              </a:solidFill>
              <a:latin typeface="Montserrat" pitchFamily="2" charset="77"/>
            </a:rPr>
            <a:t> </a:t>
          </a:r>
          <a:r>
            <a:rPr lang="en-GB" sz="2500" kern="1200" dirty="0" err="1">
              <a:solidFill>
                <a:srgbClr val="152B48"/>
              </a:solidFill>
              <a:latin typeface="Montserrat" pitchFamily="2" charset="77"/>
            </a:rPr>
            <a:t>niños</a:t>
          </a:r>
          <a:r>
            <a:rPr lang="en-GB" sz="2500" kern="1200" dirty="0">
              <a:solidFill>
                <a:srgbClr val="152B48"/>
              </a:solidFill>
              <a:latin typeface="Montserrat" pitchFamily="2" charset="77"/>
            </a:rPr>
            <a:t> es </a:t>
          </a:r>
          <a:r>
            <a:rPr lang="en-GB" sz="2500" kern="1200" dirty="0" err="1">
              <a:solidFill>
                <a:srgbClr val="152B48"/>
              </a:solidFill>
              <a:latin typeface="Montserrat" pitchFamily="2" charset="77"/>
            </a:rPr>
            <a:t>causada</a:t>
          </a:r>
          <a:r>
            <a:rPr lang="en-GB" sz="2500" kern="1200" dirty="0">
              <a:solidFill>
                <a:srgbClr val="152B48"/>
              </a:solidFill>
              <a:latin typeface="Montserrat" pitchFamily="2" charset="77"/>
            </a:rPr>
            <a:t> por ERC.</a:t>
          </a:r>
          <a:endParaRPr lang="es-CO" sz="2500" kern="1200" dirty="0">
            <a:solidFill>
              <a:srgbClr val="152B48"/>
            </a:solidFill>
            <a:latin typeface="Montserrat" pitchFamily="2" charset="77"/>
          </a:endParaRPr>
        </a:p>
      </dsp:txBody>
      <dsp:txXfrm rot="10800000">
        <a:off x="1576711" y="1618"/>
        <a:ext cx="4274633" cy="888179"/>
      </dsp:txXfrm>
    </dsp:sp>
    <dsp:sp modelId="{86B7C14E-87D4-0E41-B318-DF79BEB5BF14}">
      <dsp:nvSpPr>
        <dsp:cNvPr id="0" name=""/>
        <dsp:cNvSpPr/>
      </dsp:nvSpPr>
      <dsp:spPr>
        <a:xfrm>
          <a:off x="910577" y="1618"/>
          <a:ext cx="888179" cy="888179"/>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4CB49A-3647-5C49-A654-90BC224D9C8E}">
      <dsp:nvSpPr>
        <dsp:cNvPr id="0" name=""/>
        <dsp:cNvSpPr/>
      </dsp:nvSpPr>
      <dsp:spPr>
        <a:xfrm rot="10800000">
          <a:off x="1354666" y="1154925"/>
          <a:ext cx="4496678" cy="888179"/>
        </a:xfrm>
        <a:prstGeom prst="homePlat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662" tIns="95250" rIns="177800" bIns="95250" numCol="1" spcCol="1270" anchor="ctr" anchorCtr="0">
          <a:noAutofit/>
        </a:bodyPr>
        <a:lstStyle/>
        <a:p>
          <a:pPr marL="0" lvl="0" indent="0" algn="ctr" defTabSz="1111250">
            <a:lnSpc>
              <a:spcPct val="90000"/>
            </a:lnSpc>
            <a:spcBef>
              <a:spcPct val="0"/>
            </a:spcBef>
            <a:spcAft>
              <a:spcPct val="35000"/>
            </a:spcAft>
            <a:buNone/>
          </a:pPr>
          <a:r>
            <a:rPr lang="en-GB" sz="2500" kern="1200" dirty="0">
              <a:solidFill>
                <a:srgbClr val="152B48"/>
              </a:solidFill>
              <a:latin typeface="Montserrat" pitchFamily="2" charset="77"/>
            </a:rPr>
            <a:t>50% de los </a:t>
          </a:r>
          <a:r>
            <a:rPr lang="en-GB" sz="2500" kern="1200" dirty="0" err="1">
              <a:solidFill>
                <a:srgbClr val="152B48"/>
              </a:solidFill>
              <a:latin typeface="Montserrat" pitchFamily="2" charset="77"/>
            </a:rPr>
            <a:t>niños</a:t>
          </a:r>
          <a:r>
            <a:rPr lang="en-GB" sz="2500" kern="1200" dirty="0">
              <a:solidFill>
                <a:srgbClr val="152B48"/>
              </a:solidFill>
              <a:latin typeface="Montserrat" pitchFamily="2" charset="77"/>
            </a:rPr>
            <a:t> con ERC </a:t>
          </a:r>
          <a:r>
            <a:rPr lang="en-GB" sz="2500" kern="1200" dirty="0" err="1">
              <a:solidFill>
                <a:srgbClr val="152B48"/>
              </a:solidFill>
              <a:latin typeface="Montserrat" pitchFamily="2" charset="77"/>
            </a:rPr>
            <a:t>tienen</a:t>
          </a:r>
          <a:r>
            <a:rPr lang="en-GB" sz="2500" kern="1200" dirty="0">
              <a:solidFill>
                <a:srgbClr val="152B48"/>
              </a:solidFill>
              <a:latin typeface="Montserrat" pitchFamily="2" charset="77"/>
            </a:rPr>
            <a:t> HTA.</a:t>
          </a:r>
          <a:endParaRPr lang="es-CO" sz="2500" kern="1200" dirty="0">
            <a:solidFill>
              <a:srgbClr val="152B48"/>
            </a:solidFill>
            <a:latin typeface="Montserrat" pitchFamily="2" charset="77"/>
          </a:endParaRPr>
        </a:p>
      </dsp:txBody>
      <dsp:txXfrm rot="10800000">
        <a:off x="1576711" y="1154925"/>
        <a:ext cx="4274633" cy="888179"/>
      </dsp:txXfrm>
    </dsp:sp>
    <dsp:sp modelId="{E8F138E6-AC8A-1B46-A5A6-2E76CF90A865}">
      <dsp:nvSpPr>
        <dsp:cNvPr id="0" name=""/>
        <dsp:cNvSpPr/>
      </dsp:nvSpPr>
      <dsp:spPr>
        <a:xfrm>
          <a:off x="910577" y="1154925"/>
          <a:ext cx="888179" cy="888179"/>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7038D9-9C58-DE43-A152-3C28C9D63DD8}">
      <dsp:nvSpPr>
        <dsp:cNvPr id="0" name=""/>
        <dsp:cNvSpPr/>
      </dsp:nvSpPr>
      <dsp:spPr>
        <a:xfrm rot="10800000">
          <a:off x="1354666" y="2308233"/>
          <a:ext cx="4496678" cy="888179"/>
        </a:xfrm>
        <a:prstGeom prst="homePlat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662" tIns="95250" rIns="177800" bIns="95250" numCol="1" spcCol="1270" anchor="ctr" anchorCtr="0">
          <a:noAutofit/>
        </a:bodyPr>
        <a:lstStyle/>
        <a:p>
          <a:pPr marL="0" lvl="0" indent="0" algn="ctr" defTabSz="1111250">
            <a:lnSpc>
              <a:spcPct val="90000"/>
            </a:lnSpc>
            <a:spcBef>
              <a:spcPct val="0"/>
            </a:spcBef>
            <a:spcAft>
              <a:spcPct val="35000"/>
            </a:spcAft>
            <a:buNone/>
          </a:pPr>
          <a:r>
            <a:rPr lang="en-GB" sz="2500" kern="1200" dirty="0">
              <a:solidFill>
                <a:srgbClr val="152B48"/>
              </a:solidFill>
              <a:latin typeface="Montserrat" pitchFamily="2" charset="77"/>
            </a:rPr>
            <a:t>Estadio final 49% a  70%.</a:t>
          </a:r>
          <a:endParaRPr lang="es-CO" sz="2500" kern="1200" dirty="0">
            <a:solidFill>
              <a:srgbClr val="152B48"/>
            </a:solidFill>
            <a:latin typeface="Montserrat" pitchFamily="2" charset="77"/>
          </a:endParaRPr>
        </a:p>
      </dsp:txBody>
      <dsp:txXfrm rot="10800000">
        <a:off x="1576711" y="2308233"/>
        <a:ext cx="4274633" cy="888179"/>
      </dsp:txXfrm>
    </dsp:sp>
    <dsp:sp modelId="{6B3D824C-0CAE-D04A-B768-CDB57AD90940}">
      <dsp:nvSpPr>
        <dsp:cNvPr id="0" name=""/>
        <dsp:cNvSpPr/>
      </dsp:nvSpPr>
      <dsp:spPr>
        <a:xfrm>
          <a:off x="910577" y="2308233"/>
          <a:ext cx="888179" cy="888179"/>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E4EF70-F649-2043-8C39-B56393D08051}">
      <dsp:nvSpPr>
        <dsp:cNvPr id="0" name=""/>
        <dsp:cNvSpPr/>
      </dsp:nvSpPr>
      <dsp:spPr>
        <a:xfrm rot="10800000">
          <a:off x="1354666" y="3461540"/>
          <a:ext cx="4496678" cy="888179"/>
        </a:xfrm>
        <a:prstGeom prst="homePlat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662" tIns="95250" rIns="177800" bIns="95250" numCol="1" spcCol="1270" anchor="ctr" anchorCtr="0">
          <a:noAutofit/>
        </a:bodyPr>
        <a:lstStyle/>
        <a:p>
          <a:pPr marL="0" lvl="0" indent="0" algn="ctr" defTabSz="1111250">
            <a:lnSpc>
              <a:spcPct val="90000"/>
            </a:lnSpc>
            <a:spcBef>
              <a:spcPct val="0"/>
            </a:spcBef>
            <a:spcAft>
              <a:spcPct val="35000"/>
            </a:spcAft>
            <a:buNone/>
          </a:pPr>
          <a:r>
            <a:rPr lang="en-GB" sz="2500" kern="1200" dirty="0">
              <a:solidFill>
                <a:srgbClr val="152B48"/>
              </a:solidFill>
              <a:latin typeface="Montserrat" pitchFamily="2" charset="77"/>
            </a:rPr>
            <a:t>No </a:t>
          </a:r>
          <a:r>
            <a:rPr lang="en-GB" sz="2500" kern="1200" dirty="0" err="1">
              <a:solidFill>
                <a:srgbClr val="152B48"/>
              </a:solidFill>
              <a:latin typeface="Montserrat" pitchFamily="2" charset="77"/>
            </a:rPr>
            <a:t>controlada</a:t>
          </a:r>
          <a:r>
            <a:rPr lang="en-GB" sz="2500" kern="1200" dirty="0">
              <a:solidFill>
                <a:srgbClr val="152B48"/>
              </a:solidFill>
              <a:latin typeface="Montserrat" pitchFamily="2" charset="77"/>
            </a:rPr>
            <a:t> </a:t>
          </a:r>
          <a:r>
            <a:rPr lang="en-GB" sz="2500" kern="1200" dirty="0" err="1">
              <a:solidFill>
                <a:srgbClr val="152B48"/>
              </a:solidFill>
              <a:latin typeface="Montserrat" pitchFamily="2" charset="77"/>
            </a:rPr>
            <a:t>en</a:t>
          </a:r>
          <a:r>
            <a:rPr lang="en-GB" sz="2500" kern="1200" dirty="0">
              <a:solidFill>
                <a:srgbClr val="152B48"/>
              </a:solidFill>
              <a:latin typeface="Montserrat" pitchFamily="2" charset="77"/>
            </a:rPr>
            <a:t> 20% a 70%.</a:t>
          </a:r>
          <a:endParaRPr lang="es-CO" sz="2500" kern="1200" dirty="0">
            <a:solidFill>
              <a:srgbClr val="152B48"/>
            </a:solidFill>
            <a:latin typeface="Montserrat" pitchFamily="2" charset="77"/>
          </a:endParaRPr>
        </a:p>
      </dsp:txBody>
      <dsp:txXfrm rot="10800000">
        <a:off x="1576711" y="3461540"/>
        <a:ext cx="4274633" cy="888179"/>
      </dsp:txXfrm>
    </dsp:sp>
    <dsp:sp modelId="{0C7F327C-F180-4245-A504-088BDF8DC535}">
      <dsp:nvSpPr>
        <dsp:cNvPr id="0" name=""/>
        <dsp:cNvSpPr/>
      </dsp:nvSpPr>
      <dsp:spPr>
        <a:xfrm>
          <a:off x="910577" y="3461540"/>
          <a:ext cx="888179" cy="888179"/>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44E99-527D-1B4B-97B1-A9114284F55D}">
      <dsp:nvSpPr>
        <dsp:cNvPr id="0" name=""/>
        <dsp:cNvSpPr/>
      </dsp:nvSpPr>
      <dsp:spPr>
        <a:xfrm>
          <a:off x="2110717" y="2540"/>
          <a:ext cx="2941364" cy="1176545"/>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Parto</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pretérmino</a:t>
          </a:r>
          <a:r>
            <a:rPr lang="en-GB" sz="2000" kern="1200" dirty="0">
              <a:solidFill>
                <a:srgbClr val="152B48"/>
              </a:solidFill>
              <a:latin typeface="Montserrat" pitchFamily="2" charset="77"/>
            </a:rPr>
            <a:t> y bajo peso al </a:t>
          </a:r>
          <a:r>
            <a:rPr lang="en-GB" sz="2000" kern="1200" dirty="0" err="1">
              <a:solidFill>
                <a:srgbClr val="152B48"/>
              </a:solidFill>
              <a:latin typeface="Montserrat" pitchFamily="2" charset="77"/>
            </a:rPr>
            <a:t>nacer</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2698990" y="2540"/>
        <a:ext cx="1764819" cy="1176545"/>
      </dsp:txXfrm>
    </dsp:sp>
    <dsp:sp modelId="{2A8BF7D5-7E4F-F847-BEF9-874895056516}">
      <dsp:nvSpPr>
        <dsp:cNvPr id="0" name=""/>
        <dsp:cNvSpPr/>
      </dsp:nvSpPr>
      <dsp:spPr>
        <a:xfrm>
          <a:off x="2110717" y="1343802"/>
          <a:ext cx="2941364" cy="1176545"/>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Prevalencia</a:t>
          </a:r>
          <a:r>
            <a:rPr lang="en-GB" sz="2000" kern="1200" dirty="0">
              <a:solidFill>
                <a:srgbClr val="152B48"/>
              </a:solidFill>
              <a:latin typeface="Montserrat" pitchFamily="2" charset="77"/>
            </a:rPr>
            <a:t> de 7.3 % a los 3 </a:t>
          </a:r>
          <a:r>
            <a:rPr lang="en-GB" sz="2000" kern="1200" dirty="0" err="1">
              <a:solidFill>
                <a:srgbClr val="152B48"/>
              </a:solidFill>
              <a:latin typeface="Montserrat" pitchFamily="2" charset="77"/>
            </a:rPr>
            <a:t>años</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2698990" y="1343802"/>
        <a:ext cx="1764819" cy="1176545"/>
      </dsp:txXfrm>
    </dsp:sp>
    <dsp:sp modelId="{8059DD66-0850-8F44-95EB-454A6CD78A97}">
      <dsp:nvSpPr>
        <dsp:cNvPr id="0" name=""/>
        <dsp:cNvSpPr/>
      </dsp:nvSpPr>
      <dsp:spPr>
        <a:xfrm>
          <a:off x="2110717" y="2685064"/>
          <a:ext cx="2941364" cy="1176545"/>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Alteración</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en</a:t>
          </a:r>
          <a:r>
            <a:rPr lang="en-GB" sz="2000" kern="1200" dirty="0">
              <a:solidFill>
                <a:srgbClr val="152B48"/>
              </a:solidFill>
              <a:latin typeface="Montserrat" pitchFamily="2" charset="77"/>
            </a:rPr>
            <a:t> el </a:t>
          </a:r>
          <a:r>
            <a:rPr lang="en-GB" sz="2000" kern="1200" dirty="0" err="1">
              <a:solidFill>
                <a:srgbClr val="152B48"/>
              </a:solidFill>
              <a:latin typeface="Montserrat" pitchFamily="2" charset="77"/>
            </a:rPr>
            <a:t>ritmo</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circadiano</a:t>
          </a:r>
          <a:r>
            <a:rPr lang="en-GB" sz="2000" kern="1200" dirty="0">
              <a:solidFill>
                <a:srgbClr val="152B48"/>
              </a:solidFill>
              <a:latin typeface="Montserrat" pitchFamily="2" charset="77"/>
            </a:rPr>
            <a:t> de la PA.</a:t>
          </a:r>
          <a:endParaRPr lang="es-CO" sz="2000" kern="1200" dirty="0">
            <a:solidFill>
              <a:srgbClr val="152B48"/>
            </a:solidFill>
            <a:latin typeface="Montserrat" pitchFamily="2" charset="77"/>
          </a:endParaRPr>
        </a:p>
      </dsp:txBody>
      <dsp:txXfrm>
        <a:off x="2698990" y="2685064"/>
        <a:ext cx="1764819" cy="1176545"/>
      </dsp:txXfrm>
    </dsp:sp>
    <dsp:sp modelId="{7A562A8A-891D-F14B-A6E9-2953B9988C1C}">
      <dsp:nvSpPr>
        <dsp:cNvPr id="0" name=""/>
        <dsp:cNvSpPr/>
      </dsp:nvSpPr>
      <dsp:spPr>
        <a:xfrm>
          <a:off x="2110717" y="4026326"/>
          <a:ext cx="2941364" cy="1176545"/>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err="1">
              <a:solidFill>
                <a:srgbClr val="152B48"/>
              </a:solidFill>
              <a:latin typeface="Montserrat" pitchFamily="2" charset="77"/>
            </a:rPr>
            <a:t>Faltan</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más</a:t>
          </a:r>
          <a:r>
            <a:rPr lang="en-GB" sz="2000" kern="1200" dirty="0">
              <a:solidFill>
                <a:srgbClr val="152B48"/>
              </a:solidFill>
              <a:latin typeface="Montserrat" pitchFamily="2" charset="77"/>
            </a:rPr>
            <a:t> </a:t>
          </a:r>
          <a:r>
            <a:rPr lang="en-GB" sz="2000" kern="1200" dirty="0" err="1">
              <a:solidFill>
                <a:srgbClr val="152B48"/>
              </a:solidFill>
              <a:latin typeface="Montserrat" pitchFamily="2" charset="77"/>
            </a:rPr>
            <a:t>estudios</a:t>
          </a:r>
          <a:r>
            <a:rPr lang="en-GB" sz="2000" kern="1200" dirty="0">
              <a:solidFill>
                <a:srgbClr val="152B48"/>
              </a:solidFill>
              <a:latin typeface="Montserrat" pitchFamily="2" charset="77"/>
            </a:rPr>
            <a:t>.</a:t>
          </a:r>
          <a:endParaRPr lang="es-CO" sz="2000" kern="1200" dirty="0">
            <a:solidFill>
              <a:srgbClr val="152B48"/>
            </a:solidFill>
            <a:latin typeface="Montserrat" pitchFamily="2" charset="77"/>
          </a:endParaRPr>
        </a:p>
      </dsp:txBody>
      <dsp:txXfrm>
        <a:off x="2698990" y="4026326"/>
        <a:ext cx="1764819" cy="11765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06450-A001-6D44-AFFB-C165F5752C07}">
      <dsp:nvSpPr>
        <dsp:cNvPr id="0" name=""/>
        <dsp:cNvSpPr/>
      </dsp:nvSpPr>
      <dsp:spPr>
        <a:xfrm>
          <a:off x="0" y="54499"/>
          <a:ext cx="3714752" cy="793406"/>
        </a:xfrm>
        <a:prstGeom prst="rect">
          <a:avLst/>
        </a:prstGeom>
        <a:solidFill>
          <a:srgbClr val="152B4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GB" sz="2200" b="1" kern="1200" dirty="0" err="1">
              <a:latin typeface="Montserrat" pitchFamily="2" charset="77"/>
            </a:rPr>
            <a:t>Factores</a:t>
          </a:r>
          <a:r>
            <a:rPr lang="en-GB" sz="2200" b="1" kern="1200" dirty="0">
              <a:latin typeface="Montserrat" pitchFamily="2" charset="77"/>
            </a:rPr>
            <a:t> de </a:t>
          </a:r>
          <a:r>
            <a:rPr lang="en-GB" sz="2200" b="1" kern="1200" dirty="0" err="1">
              <a:latin typeface="Montserrat" pitchFamily="2" charset="77"/>
            </a:rPr>
            <a:t>salud</a:t>
          </a:r>
          <a:r>
            <a:rPr lang="en-GB" sz="2200" b="1" kern="1200" dirty="0">
              <a:latin typeface="Montserrat" pitchFamily="2" charset="77"/>
            </a:rPr>
            <a:t> </a:t>
          </a:r>
          <a:r>
            <a:rPr lang="en-GB" sz="2200" b="1" kern="1200" dirty="0" err="1">
              <a:latin typeface="Montserrat" pitchFamily="2" charset="77"/>
            </a:rPr>
            <a:t>ideales</a:t>
          </a:r>
          <a:r>
            <a:rPr lang="en-GB" sz="2200" b="1" kern="1200" dirty="0">
              <a:latin typeface="Montserrat" pitchFamily="2" charset="77"/>
            </a:rPr>
            <a:t>:</a:t>
          </a:r>
          <a:endParaRPr lang="es-CO" sz="2200" b="1" kern="1200" dirty="0">
            <a:latin typeface="Montserrat" pitchFamily="2" charset="77"/>
          </a:endParaRPr>
        </a:p>
      </dsp:txBody>
      <dsp:txXfrm>
        <a:off x="0" y="54499"/>
        <a:ext cx="3714752" cy="793406"/>
      </dsp:txXfrm>
    </dsp:sp>
    <dsp:sp modelId="{BEF02D49-E0F1-2B48-91F1-397A85388EEF}">
      <dsp:nvSpPr>
        <dsp:cNvPr id="0" name=""/>
        <dsp:cNvSpPr/>
      </dsp:nvSpPr>
      <dsp:spPr>
        <a:xfrm>
          <a:off x="0" y="847905"/>
          <a:ext cx="3714752" cy="22948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GB" sz="2200" kern="1200" dirty="0" err="1">
              <a:solidFill>
                <a:srgbClr val="152B48"/>
              </a:solidFill>
              <a:latin typeface="Montserrat" pitchFamily="2" charset="77"/>
            </a:rPr>
            <a:t>Colesterol</a:t>
          </a:r>
          <a:r>
            <a:rPr lang="en-GB" sz="2200" kern="1200" dirty="0">
              <a:solidFill>
                <a:srgbClr val="152B48"/>
              </a:solidFill>
              <a:latin typeface="Montserrat" pitchFamily="2" charset="77"/>
            </a:rPr>
            <a:t> total normal.</a:t>
          </a:r>
          <a:endParaRPr lang="es-CO" sz="2200" kern="1200" dirty="0">
            <a:solidFill>
              <a:srgbClr val="152B48"/>
            </a:solidFill>
            <a:latin typeface="Montserrat" pitchFamily="2" charset="77"/>
          </a:endParaRPr>
        </a:p>
        <a:p>
          <a:pPr marL="228600" lvl="1" indent="-228600" algn="l" defTabSz="977900">
            <a:lnSpc>
              <a:spcPct val="90000"/>
            </a:lnSpc>
            <a:spcBef>
              <a:spcPct val="0"/>
            </a:spcBef>
            <a:spcAft>
              <a:spcPct val="15000"/>
            </a:spcAft>
            <a:buChar char="•"/>
          </a:pPr>
          <a:r>
            <a:rPr lang="en-GB" sz="2200" kern="1200" dirty="0" err="1">
              <a:solidFill>
                <a:srgbClr val="152B48"/>
              </a:solidFill>
              <a:latin typeface="Montserrat" pitchFamily="2" charset="77"/>
            </a:rPr>
            <a:t>Glicemia</a:t>
          </a:r>
          <a:r>
            <a:rPr lang="en-GB" sz="2200" kern="1200" dirty="0">
              <a:solidFill>
                <a:srgbClr val="152B48"/>
              </a:solidFill>
              <a:latin typeface="Montserrat" pitchFamily="2" charset="77"/>
            </a:rPr>
            <a:t> </a:t>
          </a:r>
          <a:r>
            <a:rPr lang="en-GB" sz="2200" kern="1200" dirty="0" err="1">
              <a:solidFill>
                <a:srgbClr val="152B48"/>
              </a:solidFill>
              <a:latin typeface="Montserrat" pitchFamily="2" charset="77"/>
            </a:rPr>
            <a:t>en</a:t>
          </a:r>
          <a:r>
            <a:rPr lang="en-GB" sz="2200" kern="1200" dirty="0">
              <a:solidFill>
                <a:srgbClr val="152B48"/>
              </a:solidFill>
              <a:latin typeface="Montserrat" pitchFamily="2" charset="77"/>
            </a:rPr>
            <a:t> </a:t>
          </a:r>
          <a:r>
            <a:rPr lang="en-GB" sz="2200" kern="1200" dirty="0" err="1">
              <a:solidFill>
                <a:srgbClr val="152B48"/>
              </a:solidFill>
              <a:latin typeface="Montserrat" pitchFamily="2" charset="77"/>
            </a:rPr>
            <a:t>ayunas</a:t>
          </a:r>
          <a:r>
            <a:rPr lang="en-GB" sz="2200" kern="1200" dirty="0">
              <a:solidFill>
                <a:srgbClr val="152B48"/>
              </a:solidFill>
              <a:latin typeface="Montserrat" pitchFamily="2" charset="77"/>
            </a:rPr>
            <a:t> normal.</a:t>
          </a:r>
          <a:endParaRPr lang="es-CO" sz="2200" kern="1200" dirty="0">
            <a:solidFill>
              <a:srgbClr val="152B48"/>
            </a:solidFill>
            <a:latin typeface="Montserrat" pitchFamily="2" charset="77"/>
          </a:endParaRPr>
        </a:p>
        <a:p>
          <a:pPr marL="228600" lvl="1" indent="-228600" algn="l" defTabSz="977900">
            <a:lnSpc>
              <a:spcPct val="90000"/>
            </a:lnSpc>
            <a:spcBef>
              <a:spcPct val="0"/>
            </a:spcBef>
            <a:spcAft>
              <a:spcPct val="15000"/>
            </a:spcAft>
            <a:buChar char="•"/>
          </a:pPr>
          <a:r>
            <a:rPr lang="en-GB" sz="2200" kern="1200" dirty="0">
              <a:solidFill>
                <a:srgbClr val="152B48"/>
              </a:solidFill>
              <a:latin typeface="Montserrat" pitchFamily="2" charset="77"/>
            </a:rPr>
            <a:t>PA normal.</a:t>
          </a:r>
          <a:endParaRPr lang="es-CO" sz="2200" kern="1200" dirty="0">
            <a:solidFill>
              <a:srgbClr val="152B48"/>
            </a:solidFill>
            <a:latin typeface="Montserrat" pitchFamily="2" charset="77"/>
          </a:endParaRPr>
        </a:p>
        <a:p>
          <a:pPr marL="228600" lvl="1" indent="-228600" algn="l" defTabSz="977900">
            <a:lnSpc>
              <a:spcPct val="90000"/>
            </a:lnSpc>
            <a:spcBef>
              <a:spcPct val="0"/>
            </a:spcBef>
            <a:spcAft>
              <a:spcPct val="15000"/>
            </a:spcAft>
            <a:buChar char="•"/>
          </a:pPr>
          <a:r>
            <a:rPr lang="en-GB" sz="2200" kern="1200" dirty="0">
              <a:solidFill>
                <a:srgbClr val="152B48"/>
              </a:solidFill>
              <a:latin typeface="Montserrat" pitchFamily="2" charset="77"/>
            </a:rPr>
            <a:t>Sin </a:t>
          </a:r>
          <a:r>
            <a:rPr lang="en-GB" sz="2200" kern="1200" dirty="0" err="1">
              <a:solidFill>
                <a:srgbClr val="152B48"/>
              </a:solidFill>
              <a:latin typeface="Montserrat" pitchFamily="2" charset="77"/>
            </a:rPr>
            <a:t>tratamiento</a:t>
          </a:r>
          <a:r>
            <a:rPr lang="en-GB" sz="2200" kern="1200" dirty="0">
              <a:solidFill>
                <a:srgbClr val="152B48"/>
              </a:solidFill>
              <a:latin typeface="Montserrat" pitchFamily="2" charset="77"/>
            </a:rPr>
            <a:t>.*</a:t>
          </a:r>
          <a:endParaRPr lang="es-CO" sz="2200" kern="1200" dirty="0">
            <a:solidFill>
              <a:srgbClr val="152B48"/>
            </a:solidFill>
            <a:latin typeface="Montserrat" pitchFamily="2" charset="77"/>
          </a:endParaRPr>
        </a:p>
      </dsp:txBody>
      <dsp:txXfrm>
        <a:off x="0" y="847905"/>
        <a:ext cx="3714752" cy="22948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11573-B00F-C143-8F60-B3A8096D133B}">
      <dsp:nvSpPr>
        <dsp:cNvPr id="0" name=""/>
        <dsp:cNvSpPr/>
      </dsp:nvSpPr>
      <dsp:spPr>
        <a:xfrm>
          <a:off x="0" y="28873"/>
          <a:ext cx="3856567" cy="899949"/>
        </a:xfrm>
        <a:prstGeom prst="rect">
          <a:avLst/>
        </a:prstGeom>
        <a:solidFill>
          <a:srgbClr val="152B4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GB" sz="2500" b="1" kern="1200" dirty="0" err="1">
              <a:latin typeface="Montserrat" pitchFamily="2" charset="77"/>
            </a:rPr>
            <a:t>Comportamientos</a:t>
          </a:r>
          <a:r>
            <a:rPr lang="en-GB" sz="2500" b="1" kern="1200" dirty="0">
              <a:latin typeface="Montserrat" pitchFamily="2" charset="77"/>
            </a:rPr>
            <a:t> </a:t>
          </a:r>
          <a:r>
            <a:rPr lang="en-GB" sz="2500" b="1" kern="1200" dirty="0" err="1">
              <a:latin typeface="Montserrat" pitchFamily="2" charset="77"/>
            </a:rPr>
            <a:t>ideales</a:t>
          </a:r>
          <a:r>
            <a:rPr lang="en-GB" sz="2500" b="1" kern="1200" dirty="0">
              <a:latin typeface="Montserrat" pitchFamily="2" charset="77"/>
            </a:rPr>
            <a:t>: </a:t>
          </a:r>
          <a:endParaRPr lang="es-CO" sz="2500" b="1" kern="1200" dirty="0">
            <a:latin typeface="Montserrat" pitchFamily="2" charset="77"/>
          </a:endParaRPr>
        </a:p>
      </dsp:txBody>
      <dsp:txXfrm>
        <a:off x="0" y="28873"/>
        <a:ext cx="3856567" cy="899949"/>
      </dsp:txXfrm>
    </dsp:sp>
    <dsp:sp modelId="{8546C542-E115-3D4A-8C21-81212F6F0EED}">
      <dsp:nvSpPr>
        <dsp:cNvPr id="0" name=""/>
        <dsp:cNvSpPr/>
      </dsp:nvSpPr>
      <dsp:spPr>
        <a:xfrm>
          <a:off x="0" y="928822"/>
          <a:ext cx="3856567" cy="19215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dirty="0">
              <a:solidFill>
                <a:srgbClr val="152B48"/>
              </a:solidFill>
              <a:latin typeface="Montserrat" pitchFamily="2" charset="77"/>
            </a:rPr>
            <a:t>No </a:t>
          </a:r>
          <a:r>
            <a:rPr lang="en-GB" sz="2500" kern="1200" dirty="0" err="1">
              <a:solidFill>
                <a:srgbClr val="152B48"/>
              </a:solidFill>
              <a:latin typeface="Montserrat" pitchFamily="2" charset="77"/>
            </a:rPr>
            <a:t>fumar</a:t>
          </a:r>
          <a:r>
            <a:rPr lang="en-GB" sz="2500" kern="1200" dirty="0">
              <a:solidFill>
                <a:srgbClr val="152B48"/>
              </a:solidFill>
              <a:latin typeface="Montserrat" pitchFamily="2" charset="77"/>
            </a:rPr>
            <a:t>.</a:t>
          </a:r>
          <a:endParaRPr lang="es-CO" sz="2500" kern="1200" dirty="0">
            <a:solidFill>
              <a:srgbClr val="152B48"/>
            </a:solidFill>
            <a:latin typeface="Montserrat" pitchFamily="2" charset="77"/>
          </a:endParaRPr>
        </a:p>
        <a:p>
          <a:pPr marL="228600" lvl="1" indent="-228600" algn="l" defTabSz="1111250">
            <a:lnSpc>
              <a:spcPct val="90000"/>
            </a:lnSpc>
            <a:spcBef>
              <a:spcPct val="0"/>
            </a:spcBef>
            <a:spcAft>
              <a:spcPct val="15000"/>
            </a:spcAft>
            <a:buChar char="•"/>
          </a:pPr>
          <a:r>
            <a:rPr lang="en-GB" sz="2500" kern="1200" dirty="0">
              <a:solidFill>
                <a:srgbClr val="152B48"/>
              </a:solidFill>
              <a:latin typeface="Montserrat" pitchFamily="2" charset="77"/>
            </a:rPr>
            <a:t>IMC normal.</a:t>
          </a:r>
          <a:endParaRPr lang="es-CO" sz="2500" kern="1200" dirty="0">
            <a:solidFill>
              <a:srgbClr val="152B48"/>
            </a:solidFill>
            <a:latin typeface="Montserrat" pitchFamily="2" charset="77"/>
          </a:endParaRPr>
        </a:p>
        <a:p>
          <a:pPr marL="228600" lvl="1" indent="-228600" algn="l" defTabSz="1111250">
            <a:lnSpc>
              <a:spcPct val="90000"/>
            </a:lnSpc>
            <a:spcBef>
              <a:spcPct val="0"/>
            </a:spcBef>
            <a:spcAft>
              <a:spcPct val="15000"/>
            </a:spcAft>
            <a:buChar char="•"/>
          </a:pPr>
          <a:r>
            <a:rPr lang="en-GB" sz="2500" kern="1200" dirty="0" err="1">
              <a:solidFill>
                <a:srgbClr val="152B48"/>
              </a:solidFill>
              <a:latin typeface="Montserrat" pitchFamily="2" charset="77"/>
            </a:rPr>
            <a:t>Actividad</a:t>
          </a:r>
          <a:r>
            <a:rPr lang="en-GB" sz="2500" kern="1200" dirty="0">
              <a:solidFill>
                <a:srgbClr val="152B48"/>
              </a:solidFill>
              <a:latin typeface="Montserrat" pitchFamily="2" charset="77"/>
            </a:rPr>
            <a:t> </a:t>
          </a:r>
          <a:r>
            <a:rPr lang="en-GB" sz="2500" kern="1200" dirty="0" err="1">
              <a:solidFill>
                <a:srgbClr val="152B48"/>
              </a:solidFill>
              <a:latin typeface="Montserrat" pitchFamily="2" charset="77"/>
            </a:rPr>
            <a:t>física</a:t>
          </a:r>
          <a:r>
            <a:rPr lang="en-GB" sz="2500" kern="1200" dirty="0">
              <a:solidFill>
                <a:srgbClr val="152B48"/>
              </a:solidFill>
              <a:latin typeface="Montserrat" pitchFamily="2" charset="77"/>
            </a:rPr>
            <a:t>.</a:t>
          </a:r>
          <a:endParaRPr lang="es-CO" sz="2500" kern="1200" dirty="0">
            <a:solidFill>
              <a:srgbClr val="152B48"/>
            </a:solidFill>
            <a:latin typeface="Montserrat" pitchFamily="2" charset="77"/>
          </a:endParaRPr>
        </a:p>
        <a:p>
          <a:pPr marL="228600" lvl="1" indent="-228600" algn="l" defTabSz="1111250">
            <a:lnSpc>
              <a:spcPct val="90000"/>
            </a:lnSpc>
            <a:spcBef>
              <a:spcPct val="0"/>
            </a:spcBef>
            <a:spcAft>
              <a:spcPct val="15000"/>
            </a:spcAft>
            <a:buChar char="•"/>
          </a:pPr>
          <a:r>
            <a:rPr lang="en-GB" sz="2500" kern="1200" dirty="0" err="1">
              <a:solidFill>
                <a:srgbClr val="152B48"/>
              </a:solidFill>
              <a:latin typeface="Montserrat" pitchFamily="2" charset="77"/>
            </a:rPr>
            <a:t>Dieta</a:t>
          </a:r>
          <a:r>
            <a:rPr lang="en-GB" sz="2500" kern="1200" dirty="0">
              <a:solidFill>
                <a:srgbClr val="152B48"/>
              </a:solidFill>
              <a:latin typeface="Montserrat" pitchFamily="2" charset="77"/>
            </a:rPr>
            <a:t> </a:t>
          </a:r>
          <a:r>
            <a:rPr lang="en-GB" sz="2500" kern="1200" dirty="0" err="1">
              <a:solidFill>
                <a:srgbClr val="152B48"/>
              </a:solidFill>
              <a:latin typeface="Montserrat" pitchFamily="2" charset="77"/>
            </a:rPr>
            <a:t>saludable</a:t>
          </a:r>
          <a:r>
            <a:rPr lang="en-GB" sz="2500" kern="1200" dirty="0">
              <a:solidFill>
                <a:srgbClr val="152B48"/>
              </a:solidFill>
              <a:latin typeface="Montserrat" pitchFamily="2" charset="77"/>
            </a:rPr>
            <a:t>.</a:t>
          </a:r>
          <a:endParaRPr lang="es-CO" sz="2500" kern="1200" dirty="0">
            <a:solidFill>
              <a:srgbClr val="152B48"/>
            </a:solidFill>
            <a:latin typeface="Montserrat" pitchFamily="2" charset="77"/>
          </a:endParaRPr>
        </a:p>
      </dsp:txBody>
      <dsp:txXfrm>
        <a:off x="0" y="928822"/>
        <a:ext cx="3856567" cy="1921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F2D08-ECAD-FA48-B9E9-0CE98FCEB6E0}" type="datetimeFigureOut">
              <a:rPr lang="es-CO" smtClean="0"/>
              <a:t>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7B596-8C8B-EE42-8069-E585D440A333}" type="slidenum">
              <a:rPr lang="es-CO" smtClean="0"/>
              <a:t>‹Nº›</a:t>
            </a:fld>
            <a:endParaRPr lang="es-CO"/>
          </a:p>
        </p:txBody>
      </p:sp>
    </p:spTree>
    <p:extLst>
      <p:ext uri="{BB962C8B-B14F-4D97-AF65-F5344CB8AC3E}">
        <p14:creationId xmlns:p14="http://schemas.microsoft.com/office/powerpoint/2010/main" val="350818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90681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f094852b8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f094852b8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4476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f094852b8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f094852b8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49868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f094852b8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f094852b8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32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f094852b8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f094852b8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3952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f094852b8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f094852b8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89066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f094852b8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3f094852b8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63746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f094852b8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f094852b8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9695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3f094852b8_0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3f094852b8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44832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f094852b8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3f094852b8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49352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f094852b8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f094852b8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1886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f19c6ac5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f19c6ac5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94135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3f094852b8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3f094852b8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29395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f094852b8_0_6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f094852b8_0_6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94965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f094852b8_0_1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3f094852b8_0_1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15553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3f094852b8_0_1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3f094852b8_0_1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09780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3f094852b8_0_1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3f094852b8_0_1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20930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3f094852b8_0_1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3f094852b8_0_1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44726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3f094852b8_0_13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3f094852b8_0_1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El monitor mide la PAM usando el manguito como transductor y luego calcular PAS y PAD con un algoritmo,  tiende a sobreestimar PAS y PAD y es muy variable en la misma visita</a:t>
            </a:r>
            <a:endParaRPr/>
          </a:p>
        </p:txBody>
      </p:sp>
    </p:spTree>
    <p:extLst>
      <p:ext uri="{BB962C8B-B14F-4D97-AF65-F5344CB8AC3E}">
        <p14:creationId xmlns:p14="http://schemas.microsoft.com/office/powerpoint/2010/main" val="2840402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3f094852b8_0_1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3f094852b8_0_1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61218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f094852b8_0_13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3f094852b8_0_1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5251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3f094852b8_0_13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3f094852b8_0_1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000">
                <a:solidFill>
                  <a:srgbClr val="1A1A1A"/>
                </a:solidFill>
                <a:latin typeface="Raleway"/>
                <a:ea typeface="Raleway"/>
                <a:cs typeface="Raleway"/>
                <a:sym typeface="Raleway"/>
              </a:rPr>
              <a:t>Sleep study (if loud snoring, daytime sleepiness, or reported history of apnea)</a:t>
            </a:r>
            <a:endParaRPr sz="1000"/>
          </a:p>
        </p:txBody>
      </p:sp>
    </p:spTree>
    <p:extLst>
      <p:ext uri="{BB962C8B-B14F-4D97-AF65-F5344CB8AC3E}">
        <p14:creationId xmlns:p14="http://schemas.microsoft.com/office/powerpoint/2010/main" val="963599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f094852b8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f094852b8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50385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3f094852b8_0_1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3f094852b8_0_1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000">
                <a:solidFill>
                  <a:srgbClr val="1A1A1A"/>
                </a:solidFill>
                <a:latin typeface="Raleway"/>
                <a:ea typeface="Raleway"/>
                <a:cs typeface="Raleway"/>
                <a:sym typeface="Raleway"/>
              </a:rPr>
              <a:t>An ambulatory BP monitor consists of a BP cuff attached to a box slightly larger than a cell phone, which records BP periodically (usually every 20–30 minutes) throughout the day and night; these data are later downloaded to a computer for analysis</a:t>
            </a:r>
            <a:endParaRPr sz="1000"/>
          </a:p>
        </p:txBody>
      </p:sp>
    </p:spTree>
    <p:extLst>
      <p:ext uri="{BB962C8B-B14F-4D97-AF65-F5344CB8AC3E}">
        <p14:creationId xmlns:p14="http://schemas.microsoft.com/office/powerpoint/2010/main" val="3665162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3f094852b8_0_1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3f094852b8_0_1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056583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3f094852b8_0_1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3f094852b8_0_1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chemeClr val="accent1"/>
                </a:solidFill>
                <a:latin typeface="Lato"/>
                <a:ea typeface="Lato"/>
                <a:cs typeface="Lato"/>
                <a:sym typeface="Lato"/>
              </a:rPr>
              <a:t>Secondary HTN Severe ambulatory HTN or nocturnal HTN indicates higher likelihood of secondary HTN </a:t>
            </a:r>
            <a:endParaRPr sz="1000">
              <a:solidFill>
                <a:schemeClr val="accent1"/>
              </a:solidFill>
              <a:latin typeface="Lato"/>
              <a:ea typeface="Lato"/>
              <a:cs typeface="Lato"/>
              <a:sym typeface="Lato"/>
            </a:endParaRPr>
          </a:p>
          <a:p>
            <a:pPr marL="0" lvl="0" indent="0" rtl="0">
              <a:spcBef>
                <a:spcPts val="0"/>
              </a:spcBef>
              <a:spcAft>
                <a:spcPts val="0"/>
              </a:spcAft>
              <a:buNone/>
            </a:pPr>
            <a:r>
              <a:rPr lang="en-GB" sz="1000">
                <a:solidFill>
                  <a:schemeClr val="accent1"/>
                </a:solidFill>
                <a:latin typeface="Lato"/>
                <a:ea typeface="Lato"/>
                <a:cs typeface="Lato"/>
                <a:sym typeface="Lato"/>
              </a:rPr>
              <a:t> CKD or structural renal abnormalities: Evaluate for MH or nocturnal HTN,  better control delays progression of renal disease </a:t>
            </a:r>
            <a:endParaRPr sz="1000">
              <a:solidFill>
                <a:schemeClr val="accent1"/>
              </a:solidFill>
              <a:latin typeface="Lato"/>
              <a:ea typeface="Lato"/>
              <a:cs typeface="Lato"/>
              <a:sym typeface="Lato"/>
            </a:endParaRPr>
          </a:p>
          <a:p>
            <a:pPr marL="0" lvl="0" indent="0" rtl="0">
              <a:spcBef>
                <a:spcPts val="0"/>
              </a:spcBef>
              <a:spcAft>
                <a:spcPts val="0"/>
              </a:spcAft>
              <a:buNone/>
            </a:pPr>
            <a:r>
              <a:rPr lang="en-GB" sz="1000">
                <a:solidFill>
                  <a:schemeClr val="accent1"/>
                </a:solidFill>
                <a:latin typeface="Lato"/>
                <a:ea typeface="Lato"/>
                <a:cs typeface="Lato"/>
                <a:sym typeface="Lato"/>
              </a:rPr>
              <a:t>T1DM and T2DM Evaluate for abnormal ABPM patterns  better BP control delays the development of MA </a:t>
            </a:r>
            <a:endParaRPr sz="1000">
              <a:solidFill>
                <a:schemeClr val="accent1"/>
              </a:solidFill>
              <a:latin typeface="Lato"/>
              <a:ea typeface="Lato"/>
              <a:cs typeface="Lato"/>
              <a:sym typeface="Lato"/>
            </a:endParaRPr>
          </a:p>
          <a:p>
            <a:pPr marL="0" lvl="0" indent="0" rtl="0">
              <a:spcBef>
                <a:spcPts val="0"/>
              </a:spcBef>
              <a:spcAft>
                <a:spcPts val="0"/>
              </a:spcAft>
              <a:buNone/>
            </a:pPr>
            <a:r>
              <a:rPr lang="en-GB" sz="1000">
                <a:solidFill>
                  <a:schemeClr val="accent1"/>
                </a:solidFill>
                <a:latin typeface="Lato"/>
                <a:ea typeface="Lato"/>
                <a:cs typeface="Lato"/>
                <a:sym typeface="Lato"/>
              </a:rPr>
              <a:t>Aortic coarctation (repaired) Evaluate for sustained HTN and MH</a:t>
            </a:r>
            <a:endParaRPr sz="1000">
              <a:solidFill>
                <a:schemeClr val="accent1"/>
              </a:solidFill>
              <a:latin typeface="Lato"/>
              <a:ea typeface="Lato"/>
              <a:cs typeface="Lato"/>
              <a:sym typeface="Lato"/>
            </a:endParaRPr>
          </a:p>
          <a:p>
            <a:pPr marL="0" lvl="0" indent="0">
              <a:spcBef>
                <a:spcPts val="0"/>
              </a:spcBef>
              <a:spcAft>
                <a:spcPts val="0"/>
              </a:spcAft>
              <a:buNone/>
            </a:pPr>
            <a:r>
              <a:rPr lang="en-GB" sz="1000">
                <a:solidFill>
                  <a:schemeClr val="accent1"/>
                </a:solidFill>
                <a:latin typeface="Lato"/>
                <a:ea typeface="Lato"/>
                <a:cs typeface="Lato"/>
                <a:sym typeface="Lato"/>
              </a:rPr>
              <a:t>Solid-organ transplant Evaluate for MH or nocturnal HTN, better control BP </a:t>
            </a:r>
            <a:endParaRPr sz="1000"/>
          </a:p>
        </p:txBody>
      </p:sp>
    </p:spTree>
    <p:extLst>
      <p:ext uri="{BB962C8B-B14F-4D97-AF65-F5344CB8AC3E}">
        <p14:creationId xmlns:p14="http://schemas.microsoft.com/office/powerpoint/2010/main" val="916315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3f094852b8_0_1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3f094852b8_0_1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300" i="1">
                <a:solidFill>
                  <a:schemeClr val="accent1"/>
                </a:solidFill>
                <a:latin typeface="Lato"/>
                <a:ea typeface="Lato"/>
                <a:cs typeface="Lato"/>
                <a:sym typeface="Lato"/>
              </a:rPr>
              <a:t>la carga se define como el porcentaje de mediciones válidas de PA ambulatoria por encima de un valor umbral establecido</a:t>
            </a:r>
            <a:endParaRPr/>
          </a:p>
        </p:txBody>
      </p:sp>
    </p:spTree>
    <p:extLst>
      <p:ext uri="{BB962C8B-B14F-4D97-AF65-F5344CB8AC3E}">
        <p14:creationId xmlns:p14="http://schemas.microsoft.com/office/powerpoint/2010/main" val="14488245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f094852b8_0_1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f094852b8_0_1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70969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3f19c6ac5e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3f19c6ac5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784702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3f19c6ac5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3f19c6ac5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endParaRPr/>
          </a:p>
          <a:p>
            <a:pPr marL="0" lvl="0" indent="0" rtl="0">
              <a:lnSpc>
                <a:spcPct val="150000"/>
              </a:lnSpc>
              <a:spcBef>
                <a:spcPts val="0"/>
              </a:spcBef>
              <a:spcAft>
                <a:spcPts val="0"/>
              </a:spcAft>
              <a:buNone/>
            </a:pPr>
            <a:r>
              <a:rPr lang="en-GB" sz="1350">
                <a:highlight>
                  <a:srgbClr val="FFFFFF"/>
                </a:highlight>
                <a:latin typeface="Verdana"/>
                <a:ea typeface="Verdana"/>
                <a:cs typeface="Verdana"/>
                <a:sym typeface="Verdana"/>
              </a:rPr>
              <a:t>Patients with secondary HTN often have other symptoms related to the underlying cause (eg, headache, sweating, and tachycardia due to catecholamine excess in patients with pheochromocytoma).</a:t>
            </a:r>
            <a:endParaRPr sz="1350">
              <a:highlight>
                <a:srgbClr val="FFFFFF"/>
              </a:highlight>
              <a:latin typeface="Verdana"/>
              <a:ea typeface="Verdana"/>
              <a:cs typeface="Verdana"/>
              <a:sym typeface="Verdana"/>
            </a:endParaRPr>
          </a:p>
          <a:p>
            <a:pPr marL="0" lvl="0" indent="0">
              <a:spcBef>
                <a:spcPts val="0"/>
              </a:spcBef>
              <a:spcAft>
                <a:spcPts val="0"/>
              </a:spcAft>
              <a:buNone/>
            </a:pPr>
            <a:endParaRPr/>
          </a:p>
        </p:txBody>
      </p:sp>
    </p:spTree>
    <p:extLst>
      <p:ext uri="{BB962C8B-B14F-4D97-AF65-F5344CB8AC3E}">
        <p14:creationId xmlns:p14="http://schemas.microsoft.com/office/powerpoint/2010/main" val="2906059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3f094852b8_0_13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3f094852b8_0_1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0371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3f094852b8_0_13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3f094852b8_0_13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sz="1200">
                <a:solidFill>
                  <a:schemeClr val="accent1"/>
                </a:solidFill>
                <a:latin typeface="Lato"/>
                <a:ea typeface="Lato"/>
                <a:cs typeface="Lato"/>
                <a:sym typeface="Lato"/>
              </a:rPr>
              <a:t>Routine office BP measurement alone is often insufficient for diagnosing HTN after coarctation repair</a:t>
            </a:r>
            <a:endParaRPr sz="1200">
              <a:solidFill>
                <a:schemeClr val="accent1"/>
              </a:solidFill>
              <a:latin typeface="Lato"/>
              <a:ea typeface="Lato"/>
              <a:cs typeface="Lato"/>
              <a:sym typeface="Lato"/>
            </a:endParaRPr>
          </a:p>
          <a:p>
            <a:pPr marL="0" lvl="0" indent="0" rtl="0">
              <a:spcBef>
                <a:spcPts val="0"/>
              </a:spcBef>
              <a:spcAft>
                <a:spcPts val="0"/>
              </a:spcAft>
              <a:buNone/>
            </a:pPr>
            <a:r>
              <a:rPr lang="en-GB" sz="1200">
                <a:solidFill>
                  <a:schemeClr val="accent1"/>
                </a:solidFill>
                <a:latin typeface="Lato"/>
                <a:ea typeface="Lato"/>
                <a:cs typeface="Lato"/>
                <a:sym typeface="Lato"/>
              </a:rPr>
              <a:t>Screening is recommended as a part of usual care on an annual basis beginning, at most, 12 years after coarctation repair. Earlier screening may be considered on the basis of risk factors and clinician discretion.</a:t>
            </a:r>
            <a:endParaRPr sz="1200">
              <a:solidFill>
                <a:schemeClr val="accent1"/>
              </a:solidFill>
              <a:latin typeface="Lato"/>
              <a:ea typeface="Lato"/>
              <a:cs typeface="Lato"/>
              <a:sym typeface="Lato"/>
            </a:endParaRPr>
          </a:p>
          <a:p>
            <a:pPr marL="0" lvl="0" indent="0">
              <a:spcBef>
                <a:spcPts val="0"/>
              </a:spcBef>
              <a:spcAft>
                <a:spcPts val="0"/>
              </a:spcAft>
              <a:buNone/>
            </a:pPr>
            <a:endParaRPr sz="1200">
              <a:solidFill>
                <a:schemeClr val="accent1"/>
              </a:solidFill>
              <a:latin typeface="Lato"/>
              <a:ea typeface="Lato"/>
              <a:cs typeface="Lato"/>
              <a:sym typeface="Lato"/>
            </a:endParaRPr>
          </a:p>
        </p:txBody>
      </p:sp>
    </p:spTree>
    <p:extLst>
      <p:ext uri="{BB962C8B-B14F-4D97-AF65-F5344CB8AC3E}">
        <p14:creationId xmlns:p14="http://schemas.microsoft.com/office/powerpoint/2010/main" val="16947263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3f094852b8_0_1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3f094852b8_0_1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800" b="1" i="1">
                <a:solidFill>
                  <a:schemeClr val="accent1"/>
                </a:solidFill>
                <a:latin typeface="Lato"/>
                <a:ea typeface="Lato"/>
                <a:cs typeface="Lato"/>
                <a:sym typeface="Lato"/>
              </a:rPr>
              <a:t> 0.05% to 6% in children</a:t>
            </a:r>
            <a:endParaRPr/>
          </a:p>
        </p:txBody>
      </p:sp>
    </p:spTree>
    <p:extLst>
      <p:ext uri="{BB962C8B-B14F-4D97-AF65-F5344CB8AC3E}">
        <p14:creationId xmlns:p14="http://schemas.microsoft.com/office/powerpoint/2010/main" val="21629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f094852b8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f094852b8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a:t>Efecto de acomodación ajuste a la experiencia de medirse la PA</a:t>
            </a:r>
            <a:endParaRPr/>
          </a:p>
          <a:p>
            <a:pPr marL="0" lvl="0" indent="0">
              <a:spcBef>
                <a:spcPts val="0"/>
              </a:spcBef>
              <a:spcAft>
                <a:spcPts val="0"/>
              </a:spcAft>
              <a:buNone/>
            </a:pPr>
            <a:r>
              <a:rPr lang="en-GB"/>
              <a:t>Como es de esperarse,  cifras elevadas de PA en niños se asocian con hipertension de la misma persona en la adultez</a:t>
            </a:r>
            <a:endParaRPr/>
          </a:p>
        </p:txBody>
      </p:sp>
    </p:spTree>
    <p:extLst>
      <p:ext uri="{BB962C8B-B14F-4D97-AF65-F5344CB8AC3E}">
        <p14:creationId xmlns:p14="http://schemas.microsoft.com/office/powerpoint/2010/main" val="8390876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3f094852b8_0_1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3f094852b8_0_1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nefrotóxicos</a:t>
            </a:r>
            <a:endParaRPr/>
          </a:p>
        </p:txBody>
      </p:sp>
    </p:spTree>
    <p:extLst>
      <p:ext uri="{BB962C8B-B14F-4D97-AF65-F5344CB8AC3E}">
        <p14:creationId xmlns:p14="http://schemas.microsoft.com/office/powerpoint/2010/main" val="40339023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3f094852b8_0_1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3f094852b8_0_1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Usually, the BP elevation is mild and reversible on discontinuation of the medication, but a significant increase in BP can occasionally occur with higher doses or as an idiosyncratic response.</a:t>
            </a:r>
            <a:endParaRPr/>
          </a:p>
        </p:txBody>
      </p:sp>
    </p:spTree>
    <p:extLst>
      <p:ext uri="{BB962C8B-B14F-4D97-AF65-F5344CB8AC3E}">
        <p14:creationId xmlns:p14="http://schemas.microsoft.com/office/powerpoint/2010/main" val="9292615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3f19c6ac5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3f19c6ac5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532710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3f19c6ac5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3f19c6ac5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473564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3f19c6ac5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3f19c6ac5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694511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3f19c6ac5e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8" name="Google Shape;408;g3f19c6ac5e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705310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3f19c6ac5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3f19c6ac5e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743506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3f19c6ac5e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3f19c6ac5e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504831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3f094852b8_0_1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3f094852b8_0_1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141490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3f094852b8_0_14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3f094852b8_0_14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000" b="1">
                <a:latin typeface="Lato"/>
                <a:ea typeface="Lato"/>
                <a:cs typeface="Lato"/>
                <a:sym typeface="Lato"/>
              </a:rPr>
              <a:t> Electrocardiography has high specificity but poor sensitivity for identifying children and adolescents with LVH.  3</a:t>
            </a:r>
            <a:endParaRPr sz="1000"/>
          </a:p>
        </p:txBody>
      </p:sp>
    </p:spTree>
    <p:extLst>
      <p:ext uri="{BB962C8B-B14F-4D97-AF65-F5344CB8AC3E}">
        <p14:creationId xmlns:p14="http://schemas.microsoft.com/office/powerpoint/2010/main" val="1251833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f094852b8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f094852b8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663604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3f094852b8_0_14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3f094852b8_0_1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843915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3f094852b8_0_14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3f094852b8_0_1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5268439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3f094852b8_0_1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3f094852b8_0_1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508454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3f094852b8_0_1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3f094852b8_0_1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333332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3f094852b8_0_1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3f094852b8_0_1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000" b="1" i="1">
                <a:solidFill>
                  <a:schemeClr val="accent1"/>
                </a:solidFill>
                <a:latin typeface="Lato"/>
                <a:ea typeface="Lato"/>
                <a:cs typeface="Lato"/>
                <a:sym typeface="Lato"/>
              </a:rPr>
              <a:t>Microalbuminuria (MA), which should be differentiated from proteinuria in CKD, has been shown to be a marker of HTN-related kidney injury and a predictor of CVD in adults. </a:t>
            </a:r>
            <a:endParaRPr sz="1000"/>
          </a:p>
        </p:txBody>
      </p:sp>
    </p:spTree>
    <p:extLst>
      <p:ext uri="{BB962C8B-B14F-4D97-AF65-F5344CB8AC3E}">
        <p14:creationId xmlns:p14="http://schemas.microsoft.com/office/powerpoint/2010/main" val="7499189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3f094852b8_0_14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3f094852b8_0_14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3679831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3f094852b8_0_1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3f094852b8_0_1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825810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3f094852b8_0_14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3f094852b8_0_1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891686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3f094852b8_0_1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3f094852b8_0_14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253964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3f094852b8_0_14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8" name="Google Shape;498;g3f094852b8_0_14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18772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f094852b8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f094852b8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1457901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3f094852b8_0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3f094852b8_0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7789430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3f094852b8_0_14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3f094852b8_0_14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458381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3f094852b8_0_1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3f094852b8_0_1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112263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3f094852b8_0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3f094852b8_0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1447947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3f094852b8_0_1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3f094852b8_0_1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838135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3f094852b8_0_1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3f094852b8_0_1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8731928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3f094852b8_0_15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3f094852b8_0_15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602914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3f094852b8_0_15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6" name="Google Shape;546;g3f094852b8_0_15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1200">
                <a:solidFill>
                  <a:schemeClr val="accent1"/>
                </a:solidFill>
                <a:latin typeface="Lato"/>
                <a:ea typeface="Lato"/>
                <a:cs typeface="Lato"/>
                <a:sym typeface="Lato"/>
              </a:rPr>
              <a:t>The treatment of patients with resistant HTN includes dietary sodium restriction, the elimination of substances known to elevate BP, the identification of previously undiagnosed secondary causes of HTN, the optimization of current therapy, and the addition of additional agents as needed.  Recent clinical trial data suggest that an aldosterone receptor antagonist (such as spironolactone) is the optimal additional agent in adults with resistant HTN</a:t>
            </a:r>
            <a:endParaRPr sz="1200"/>
          </a:p>
        </p:txBody>
      </p:sp>
    </p:spTree>
    <p:extLst>
      <p:ext uri="{BB962C8B-B14F-4D97-AF65-F5344CB8AC3E}">
        <p14:creationId xmlns:p14="http://schemas.microsoft.com/office/powerpoint/2010/main" val="35140344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3f094852b8_0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3f094852b8_0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579276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3f094852b8_0_15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3f094852b8_0_15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80987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f094852b8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f094852b8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8585285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g3f094852b8_0_15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5" name="Google Shape;565;g3f094852b8_0_15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864816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3f094852b8_0_15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3f094852b8_0_15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647374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3f094852b8_0_15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3f094852b8_0_15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4852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3f094852b8_0_1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3f094852b8_0_1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8373252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g3f094852b8_0_15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0" name="Google Shape;590;g3f094852b8_0_1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0073408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3f094852b8_0_1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3f094852b8_0_1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1940788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3f094852b8_0_15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3" name="Google Shape;603;g3f094852b8_0_15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514057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g3f094852b8_0_15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1" name="Google Shape;611;g3f094852b8_0_15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8532949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3f094852b8_0_1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3f094852b8_0_1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55797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f094852b8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f094852b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82562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f094852b8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f094852b8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5084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388814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4088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E1258D11-B2FE-084A-B310-69F5EDD1C7BC}"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86647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grpSp>
        <p:nvGrpSpPr>
          <p:cNvPr id="25" name="Google Shape;25;p4"/>
          <p:cNvGrpSpPr/>
          <p:nvPr/>
        </p:nvGrpSpPr>
        <p:grpSpPr>
          <a:xfrm>
            <a:off x="1107190" y="1588342"/>
            <a:ext cx="994351" cy="6110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28" name="Google Shape;28;p4"/>
          <p:cNvSpPr txBox="1">
            <a:spLocks noGrp="1"/>
          </p:cNvSpPr>
          <p:nvPr>
            <p:ph type="title"/>
          </p:nvPr>
        </p:nvSpPr>
        <p:spPr>
          <a:xfrm>
            <a:off x="972600" y="1758200"/>
            <a:ext cx="102516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29" name="Google Shape;29;p4"/>
          <p:cNvSpPr txBox="1">
            <a:spLocks noGrp="1"/>
          </p:cNvSpPr>
          <p:nvPr>
            <p:ph type="body" idx="1"/>
          </p:nvPr>
        </p:nvSpPr>
        <p:spPr>
          <a:xfrm>
            <a:off x="972600" y="2771833"/>
            <a:ext cx="102516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0" name="Google Shape;30;p4"/>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3927703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1"/>
        <p:cNvGrpSpPr/>
        <p:nvPr/>
      </p:nvGrpSpPr>
      <p:grpSpPr>
        <a:xfrm>
          <a:off x="0" y="0"/>
          <a:ext cx="0" cy="0"/>
          <a:chOff x="0" y="0"/>
          <a:chExt cx="0" cy="0"/>
        </a:xfrm>
      </p:grpSpPr>
      <p:sp>
        <p:nvSpPr>
          <p:cNvPr id="32" name="Google Shape;32;p5"/>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grpSp>
        <p:nvGrpSpPr>
          <p:cNvPr id="33" name="Google Shape;33;p5"/>
          <p:cNvGrpSpPr/>
          <p:nvPr/>
        </p:nvGrpSpPr>
        <p:grpSpPr>
          <a:xfrm>
            <a:off x="1107190" y="1588342"/>
            <a:ext cx="994351" cy="61101"/>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36" name="Google Shape;36;p5"/>
          <p:cNvSpPr txBox="1">
            <a:spLocks noGrp="1"/>
          </p:cNvSpPr>
          <p:nvPr>
            <p:ph type="title"/>
          </p:nvPr>
        </p:nvSpPr>
        <p:spPr>
          <a:xfrm>
            <a:off x="972600" y="1758200"/>
            <a:ext cx="102512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37" name="Google Shape;37;p5"/>
          <p:cNvSpPr txBox="1">
            <a:spLocks noGrp="1"/>
          </p:cNvSpPr>
          <p:nvPr>
            <p:ph type="body" idx="1"/>
          </p:nvPr>
        </p:nvSpPr>
        <p:spPr>
          <a:xfrm>
            <a:off x="972433" y="2771833"/>
            <a:ext cx="50324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8" name="Google Shape;38;p5"/>
          <p:cNvSpPr txBox="1">
            <a:spLocks noGrp="1"/>
          </p:cNvSpPr>
          <p:nvPr>
            <p:ph type="body" idx="2"/>
          </p:nvPr>
        </p:nvSpPr>
        <p:spPr>
          <a:xfrm>
            <a:off x="6191472" y="2771833"/>
            <a:ext cx="50324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9" name="Google Shape;39;p5"/>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551470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1107190" y="1588342"/>
            <a:ext cx="994351" cy="61101"/>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21" name="Google Shape;21;p3"/>
          <p:cNvSpPr txBox="1">
            <a:spLocks noGrp="1"/>
          </p:cNvSpPr>
          <p:nvPr>
            <p:ph type="title"/>
          </p:nvPr>
        </p:nvSpPr>
        <p:spPr>
          <a:xfrm>
            <a:off x="972600" y="1763267"/>
            <a:ext cx="10251200" cy="20248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22" name="Google Shape;22;p3"/>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1165198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966600" y="5830068"/>
            <a:ext cx="10263200" cy="614000"/>
          </a:xfrm>
          <a:prstGeom prst="rect">
            <a:avLst/>
          </a:prstGeom>
        </p:spPr>
        <p:txBody>
          <a:bodyPr spcFirstLastPara="1" wrap="square" lIns="91425" tIns="91425" rIns="91425" bIns="91425" anchor="ctr" anchorCtr="0"/>
          <a:lstStyle>
            <a:lvl1pPr marL="609585" lvl="0" indent="-304792">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215119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7"/>
        <p:cNvGrpSpPr/>
        <p:nvPr/>
      </p:nvGrpSpPr>
      <p:grpSpPr>
        <a:xfrm>
          <a:off x="0" y="0"/>
          <a:ext cx="0" cy="0"/>
          <a:chOff x="0" y="0"/>
          <a:chExt cx="0" cy="0"/>
        </a:xfrm>
      </p:grpSpPr>
      <p:sp>
        <p:nvSpPr>
          <p:cNvPr id="48" name="Google Shape;48;p7"/>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grpSp>
        <p:nvGrpSpPr>
          <p:cNvPr id="49" name="Google Shape;49;p7"/>
          <p:cNvGrpSpPr/>
          <p:nvPr/>
        </p:nvGrpSpPr>
        <p:grpSpPr>
          <a:xfrm>
            <a:off x="1107190" y="1588342"/>
            <a:ext cx="994351" cy="61101"/>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52" name="Google Shape;52;p7"/>
          <p:cNvSpPr txBox="1">
            <a:spLocks noGrp="1"/>
          </p:cNvSpPr>
          <p:nvPr>
            <p:ph type="title"/>
          </p:nvPr>
        </p:nvSpPr>
        <p:spPr>
          <a:xfrm>
            <a:off x="973333" y="1758200"/>
            <a:ext cx="4401200" cy="18420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53" name="Google Shape;53;p7"/>
          <p:cNvSpPr txBox="1">
            <a:spLocks noGrp="1"/>
          </p:cNvSpPr>
          <p:nvPr>
            <p:ph type="body" idx="1"/>
          </p:nvPr>
        </p:nvSpPr>
        <p:spPr>
          <a:xfrm>
            <a:off x="961633" y="3708967"/>
            <a:ext cx="4401200" cy="21300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54" name="Google Shape;54;p7"/>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4163761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sp>
        <p:nvSpPr>
          <p:cNvPr id="62" name="Google Shape;62;p9"/>
          <p:cNvSpPr/>
          <p:nvPr/>
        </p:nvSpPr>
        <p:spPr>
          <a:xfrm>
            <a:off x="0" y="0"/>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grpSp>
        <p:nvGrpSpPr>
          <p:cNvPr id="63" name="Google Shape;63;p9"/>
          <p:cNvGrpSpPr/>
          <p:nvPr/>
        </p:nvGrpSpPr>
        <p:grpSpPr>
          <a:xfrm>
            <a:off x="1107190" y="1588342"/>
            <a:ext cx="994351" cy="61101"/>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66" name="Google Shape;66;p9"/>
          <p:cNvSpPr txBox="1">
            <a:spLocks noGrp="1"/>
          </p:cNvSpPr>
          <p:nvPr>
            <p:ph type="title"/>
          </p:nvPr>
        </p:nvSpPr>
        <p:spPr>
          <a:xfrm>
            <a:off x="973333" y="1758200"/>
            <a:ext cx="4401200" cy="2249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67" name="Google Shape;67;p9"/>
          <p:cNvSpPr txBox="1">
            <a:spLocks noGrp="1"/>
          </p:cNvSpPr>
          <p:nvPr>
            <p:ph type="subTitle" idx="1"/>
          </p:nvPr>
        </p:nvSpPr>
        <p:spPr>
          <a:xfrm>
            <a:off x="966600" y="4215367"/>
            <a:ext cx="4401200" cy="1012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2133"/>
            </a:lvl1pPr>
            <a:lvl2pPr lvl="1">
              <a:lnSpc>
                <a:spcPct val="100000"/>
              </a:lnSpc>
              <a:spcBef>
                <a:spcPts val="0"/>
              </a:spcBef>
              <a:spcAft>
                <a:spcPts val="0"/>
              </a:spcAft>
              <a:buSzPts val="1600"/>
              <a:buNone/>
              <a:defRPr sz="2133"/>
            </a:lvl2pPr>
            <a:lvl3pPr lvl="2">
              <a:lnSpc>
                <a:spcPct val="100000"/>
              </a:lnSpc>
              <a:spcBef>
                <a:spcPts val="0"/>
              </a:spcBef>
              <a:spcAft>
                <a:spcPts val="0"/>
              </a:spcAft>
              <a:buSzPts val="1600"/>
              <a:buNone/>
              <a:defRPr sz="2133"/>
            </a:lvl3pPr>
            <a:lvl4pPr lvl="3">
              <a:lnSpc>
                <a:spcPct val="100000"/>
              </a:lnSpc>
              <a:spcBef>
                <a:spcPts val="0"/>
              </a:spcBef>
              <a:spcAft>
                <a:spcPts val="0"/>
              </a:spcAft>
              <a:buSzPts val="1600"/>
              <a:buNone/>
              <a:defRPr sz="2133"/>
            </a:lvl4pPr>
            <a:lvl5pPr lvl="4">
              <a:lnSpc>
                <a:spcPct val="100000"/>
              </a:lnSpc>
              <a:spcBef>
                <a:spcPts val="0"/>
              </a:spcBef>
              <a:spcAft>
                <a:spcPts val="0"/>
              </a:spcAft>
              <a:buSzPts val="1600"/>
              <a:buNone/>
              <a:defRPr sz="2133"/>
            </a:lvl5pPr>
            <a:lvl6pPr lvl="5">
              <a:lnSpc>
                <a:spcPct val="100000"/>
              </a:lnSpc>
              <a:spcBef>
                <a:spcPts val="0"/>
              </a:spcBef>
              <a:spcAft>
                <a:spcPts val="0"/>
              </a:spcAft>
              <a:buSzPts val="1600"/>
              <a:buNone/>
              <a:defRPr sz="2133"/>
            </a:lvl6pPr>
            <a:lvl7pPr lvl="6">
              <a:lnSpc>
                <a:spcPct val="100000"/>
              </a:lnSpc>
              <a:spcBef>
                <a:spcPts val="0"/>
              </a:spcBef>
              <a:spcAft>
                <a:spcPts val="0"/>
              </a:spcAft>
              <a:buSzPts val="1600"/>
              <a:buNone/>
              <a:defRPr sz="2133"/>
            </a:lvl7pPr>
            <a:lvl8pPr lvl="7">
              <a:lnSpc>
                <a:spcPct val="100000"/>
              </a:lnSpc>
              <a:spcBef>
                <a:spcPts val="0"/>
              </a:spcBef>
              <a:spcAft>
                <a:spcPts val="0"/>
              </a:spcAft>
              <a:buSzPts val="1600"/>
              <a:buNone/>
              <a:defRPr sz="2133"/>
            </a:lvl8pPr>
            <a:lvl9pPr lvl="8">
              <a:lnSpc>
                <a:spcPct val="100000"/>
              </a:lnSpc>
              <a:spcBef>
                <a:spcPts val="0"/>
              </a:spcBef>
              <a:spcAft>
                <a:spcPts val="0"/>
              </a:spcAft>
              <a:buSzPts val="1600"/>
              <a:buNone/>
              <a:defRPr sz="2133"/>
            </a:lvl9pPr>
          </a:lstStyle>
          <a:p>
            <a:endParaRPr/>
          </a:p>
        </p:txBody>
      </p:sp>
      <p:sp>
        <p:nvSpPr>
          <p:cNvPr id="68" name="Google Shape;68;p9"/>
          <p:cNvSpPr txBox="1">
            <a:spLocks noGrp="1"/>
          </p:cNvSpPr>
          <p:nvPr>
            <p:ph type="body" idx="2"/>
          </p:nvPr>
        </p:nvSpPr>
        <p:spPr>
          <a:xfrm>
            <a:off x="6898967" y="1803500"/>
            <a:ext cx="4499200" cy="40340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69" name="Google Shape;69;p9"/>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1117921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1107190" y="5558840"/>
            <a:ext cx="994351" cy="61101"/>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77" name="Google Shape;77;p11"/>
          <p:cNvSpPr txBox="1">
            <a:spLocks noGrp="1"/>
          </p:cNvSpPr>
          <p:nvPr>
            <p:ph type="title" hasCustomPrompt="1"/>
          </p:nvPr>
        </p:nvSpPr>
        <p:spPr>
          <a:xfrm>
            <a:off x="972600" y="978600"/>
            <a:ext cx="10251200" cy="165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10666">
                <a:solidFill>
                  <a:schemeClr val="lt1"/>
                </a:solidFill>
              </a:defRPr>
            </a:lvl1pPr>
            <a:lvl2pPr lvl="1">
              <a:spcBef>
                <a:spcPts val="0"/>
              </a:spcBef>
              <a:spcAft>
                <a:spcPts val="0"/>
              </a:spcAft>
              <a:buClr>
                <a:schemeClr val="lt1"/>
              </a:buClr>
              <a:buSzPts val="8000"/>
              <a:buNone/>
              <a:defRPr sz="10666">
                <a:solidFill>
                  <a:schemeClr val="lt1"/>
                </a:solidFill>
              </a:defRPr>
            </a:lvl2pPr>
            <a:lvl3pPr lvl="2">
              <a:spcBef>
                <a:spcPts val="0"/>
              </a:spcBef>
              <a:spcAft>
                <a:spcPts val="0"/>
              </a:spcAft>
              <a:buClr>
                <a:schemeClr val="lt1"/>
              </a:buClr>
              <a:buSzPts val="8000"/>
              <a:buNone/>
              <a:defRPr sz="10666">
                <a:solidFill>
                  <a:schemeClr val="lt1"/>
                </a:solidFill>
              </a:defRPr>
            </a:lvl3pPr>
            <a:lvl4pPr lvl="3">
              <a:spcBef>
                <a:spcPts val="0"/>
              </a:spcBef>
              <a:spcAft>
                <a:spcPts val="0"/>
              </a:spcAft>
              <a:buClr>
                <a:schemeClr val="lt1"/>
              </a:buClr>
              <a:buSzPts val="8000"/>
              <a:buNone/>
              <a:defRPr sz="10666">
                <a:solidFill>
                  <a:schemeClr val="lt1"/>
                </a:solidFill>
              </a:defRPr>
            </a:lvl4pPr>
            <a:lvl5pPr lvl="4">
              <a:spcBef>
                <a:spcPts val="0"/>
              </a:spcBef>
              <a:spcAft>
                <a:spcPts val="0"/>
              </a:spcAft>
              <a:buClr>
                <a:schemeClr val="lt1"/>
              </a:buClr>
              <a:buSzPts val="8000"/>
              <a:buNone/>
              <a:defRPr sz="10666">
                <a:solidFill>
                  <a:schemeClr val="lt1"/>
                </a:solidFill>
              </a:defRPr>
            </a:lvl5pPr>
            <a:lvl6pPr lvl="5">
              <a:spcBef>
                <a:spcPts val="0"/>
              </a:spcBef>
              <a:spcAft>
                <a:spcPts val="0"/>
              </a:spcAft>
              <a:buClr>
                <a:schemeClr val="lt1"/>
              </a:buClr>
              <a:buSzPts val="8000"/>
              <a:buNone/>
              <a:defRPr sz="10666">
                <a:solidFill>
                  <a:schemeClr val="lt1"/>
                </a:solidFill>
              </a:defRPr>
            </a:lvl6pPr>
            <a:lvl7pPr lvl="6">
              <a:spcBef>
                <a:spcPts val="0"/>
              </a:spcBef>
              <a:spcAft>
                <a:spcPts val="0"/>
              </a:spcAft>
              <a:buClr>
                <a:schemeClr val="lt1"/>
              </a:buClr>
              <a:buSzPts val="8000"/>
              <a:buNone/>
              <a:defRPr sz="10666">
                <a:solidFill>
                  <a:schemeClr val="lt1"/>
                </a:solidFill>
              </a:defRPr>
            </a:lvl7pPr>
            <a:lvl8pPr lvl="7">
              <a:spcBef>
                <a:spcPts val="0"/>
              </a:spcBef>
              <a:spcAft>
                <a:spcPts val="0"/>
              </a:spcAft>
              <a:buClr>
                <a:schemeClr val="lt1"/>
              </a:buClr>
              <a:buSzPts val="8000"/>
              <a:buNone/>
              <a:defRPr sz="10666">
                <a:solidFill>
                  <a:schemeClr val="lt1"/>
                </a:solidFill>
              </a:defRPr>
            </a:lvl8pPr>
            <a:lvl9pPr lvl="8">
              <a:spcBef>
                <a:spcPts val="0"/>
              </a:spcBef>
              <a:spcAft>
                <a:spcPts val="0"/>
              </a:spcAft>
              <a:buClr>
                <a:schemeClr val="lt1"/>
              </a:buClr>
              <a:buSzPts val="8000"/>
              <a:buNone/>
              <a:defRPr sz="10666">
                <a:solidFill>
                  <a:schemeClr val="lt1"/>
                </a:solidFill>
              </a:defRPr>
            </a:lvl9pPr>
          </a:lstStyle>
          <a:p>
            <a:r>
              <a:t>xx%</a:t>
            </a:r>
          </a:p>
        </p:txBody>
      </p:sp>
      <p:sp>
        <p:nvSpPr>
          <p:cNvPr id="78" name="Google Shape;78;p11"/>
          <p:cNvSpPr txBox="1">
            <a:spLocks noGrp="1"/>
          </p:cNvSpPr>
          <p:nvPr>
            <p:ph type="body" idx="1"/>
          </p:nvPr>
        </p:nvSpPr>
        <p:spPr>
          <a:xfrm>
            <a:off x="972600" y="3030517"/>
            <a:ext cx="10251200" cy="2107200"/>
          </a:xfrm>
          <a:prstGeom prst="rect">
            <a:avLst/>
          </a:prstGeom>
        </p:spPr>
        <p:txBody>
          <a:bodyPr spcFirstLastPara="1" wrap="square" lIns="91425" tIns="91425" rIns="91425" bIns="91425" anchor="t" anchorCtr="0"/>
          <a:lstStyle>
            <a:lvl1pPr marL="609585" lvl="0" indent="-414856">
              <a:spcBef>
                <a:spcPts val="0"/>
              </a:spcBef>
              <a:spcAft>
                <a:spcPts val="0"/>
              </a:spcAft>
              <a:buClr>
                <a:schemeClr val="lt1"/>
              </a:buClr>
              <a:buSzPts val="1300"/>
              <a:buChar char="●"/>
              <a:defRPr>
                <a:solidFill>
                  <a:schemeClr val="lt1"/>
                </a:solidFill>
              </a:defRPr>
            </a:lvl1pPr>
            <a:lvl2pPr marL="1219170" lvl="1" indent="-397923">
              <a:spcBef>
                <a:spcPts val="2133"/>
              </a:spcBef>
              <a:spcAft>
                <a:spcPts val="0"/>
              </a:spcAft>
              <a:buClr>
                <a:schemeClr val="lt1"/>
              </a:buClr>
              <a:buSzPts val="1100"/>
              <a:buChar char="○"/>
              <a:defRPr>
                <a:solidFill>
                  <a:schemeClr val="lt1"/>
                </a:solidFill>
              </a:defRPr>
            </a:lvl2pPr>
            <a:lvl3pPr marL="1828754" lvl="2" indent="-397923">
              <a:spcBef>
                <a:spcPts val="2133"/>
              </a:spcBef>
              <a:spcAft>
                <a:spcPts val="0"/>
              </a:spcAft>
              <a:buClr>
                <a:schemeClr val="lt1"/>
              </a:buClr>
              <a:buSzPts val="1100"/>
              <a:buChar char="■"/>
              <a:defRPr>
                <a:solidFill>
                  <a:schemeClr val="lt1"/>
                </a:solidFill>
              </a:defRPr>
            </a:lvl3pPr>
            <a:lvl4pPr marL="2438339" lvl="3" indent="-397923">
              <a:spcBef>
                <a:spcPts val="2133"/>
              </a:spcBef>
              <a:spcAft>
                <a:spcPts val="0"/>
              </a:spcAft>
              <a:buClr>
                <a:schemeClr val="lt1"/>
              </a:buClr>
              <a:buSzPts val="1100"/>
              <a:buChar char="●"/>
              <a:defRPr>
                <a:solidFill>
                  <a:schemeClr val="lt1"/>
                </a:solidFill>
              </a:defRPr>
            </a:lvl4pPr>
            <a:lvl5pPr marL="3047924" lvl="4" indent="-397923">
              <a:spcBef>
                <a:spcPts val="2133"/>
              </a:spcBef>
              <a:spcAft>
                <a:spcPts val="0"/>
              </a:spcAft>
              <a:buClr>
                <a:schemeClr val="lt1"/>
              </a:buClr>
              <a:buSzPts val="1100"/>
              <a:buChar char="○"/>
              <a:defRPr>
                <a:solidFill>
                  <a:schemeClr val="lt1"/>
                </a:solidFill>
              </a:defRPr>
            </a:lvl5pPr>
            <a:lvl6pPr marL="3657509" lvl="5" indent="-397923">
              <a:spcBef>
                <a:spcPts val="2133"/>
              </a:spcBef>
              <a:spcAft>
                <a:spcPts val="0"/>
              </a:spcAft>
              <a:buClr>
                <a:schemeClr val="lt1"/>
              </a:buClr>
              <a:buSzPts val="1100"/>
              <a:buChar char="■"/>
              <a:defRPr>
                <a:solidFill>
                  <a:schemeClr val="lt1"/>
                </a:solidFill>
              </a:defRPr>
            </a:lvl6pPr>
            <a:lvl7pPr marL="4267093" lvl="6" indent="-397923">
              <a:spcBef>
                <a:spcPts val="2133"/>
              </a:spcBef>
              <a:spcAft>
                <a:spcPts val="0"/>
              </a:spcAft>
              <a:buClr>
                <a:schemeClr val="lt1"/>
              </a:buClr>
              <a:buSzPts val="1100"/>
              <a:buChar char="●"/>
              <a:defRPr>
                <a:solidFill>
                  <a:schemeClr val="lt1"/>
                </a:solidFill>
              </a:defRPr>
            </a:lvl7pPr>
            <a:lvl8pPr marL="4876678" lvl="7" indent="-397923">
              <a:spcBef>
                <a:spcPts val="2133"/>
              </a:spcBef>
              <a:spcAft>
                <a:spcPts val="0"/>
              </a:spcAft>
              <a:buClr>
                <a:schemeClr val="lt1"/>
              </a:buClr>
              <a:buSzPts val="1100"/>
              <a:buChar char="○"/>
              <a:defRPr>
                <a:solidFill>
                  <a:schemeClr val="lt1"/>
                </a:solidFill>
              </a:defRPr>
            </a:lvl8pPr>
            <a:lvl9pPr marL="5486263" lvl="8" indent="-397923">
              <a:spcBef>
                <a:spcPts val="2133"/>
              </a:spcBef>
              <a:spcAft>
                <a:spcPts val="2133"/>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1066093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E1258D11-B2FE-084A-B310-69F5EDD1C7BC}"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49463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84696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67315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196361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331404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168026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162269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108A118E-BC65-C64E-B7FE-1C38BA3F20C3}" type="datetimeFigureOut">
              <a:rPr lang="es-CO" smtClean="0"/>
              <a:t>7/04/2021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E1258D11-B2FE-084A-B310-69F5EDD1C7BC}" type="slidenum">
              <a:rPr lang="es-CO" smtClean="0"/>
              <a:t>‹Nº›</a:t>
            </a:fld>
            <a:endParaRPr lang="es-CO"/>
          </a:p>
        </p:txBody>
      </p:sp>
    </p:spTree>
    <p:extLst>
      <p:ext uri="{BB962C8B-B14F-4D97-AF65-F5344CB8AC3E}">
        <p14:creationId xmlns:p14="http://schemas.microsoft.com/office/powerpoint/2010/main" val="47920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A118E-BC65-C64E-B7FE-1C38BA3F20C3}" type="datetimeFigureOut">
              <a:rPr lang="es-CO" smtClean="0"/>
              <a:t>7/04/2021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58D11-B2FE-084A-B310-69F5EDD1C7BC}" type="slidenum">
              <a:rPr lang="es-CO" smtClean="0"/>
              <a:t>‹Nº›</a:t>
            </a:fld>
            <a:endParaRPr lang="es-CO"/>
          </a:p>
        </p:txBody>
      </p:sp>
    </p:spTree>
    <p:extLst>
      <p:ext uri="{BB962C8B-B14F-4D97-AF65-F5344CB8AC3E}">
        <p14:creationId xmlns:p14="http://schemas.microsoft.com/office/powerpoint/2010/main" val="3363988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arget="../media/image5.jpeg" Type="http://schemas.openxmlformats.org/officeDocument/2006/relationships/image"/><Relationship Id="rId2" Target="../notesSlides/notesSlide14.xml" Type="http://schemas.openxmlformats.org/officeDocument/2006/relationships/notesSlide"/><Relationship Id="rId1" Target="../slideLayouts/slideLayout8.xml" Type="http://schemas.openxmlformats.org/officeDocument/2006/relationships/slideLayout"/></Relationships>
</file>

<file path=ppt/slides/_rels/slide19.xml.rels><?xml version="1.0" encoding="UTF-8" standalone="yes" ?><Relationships xmlns="http://schemas.openxmlformats.org/package/2006/relationships"><Relationship Id="rId3" Target="../media/image6.jpeg" Type="http://schemas.openxmlformats.org/officeDocument/2006/relationships/image"/><Relationship Id="rId2" Target="../notesSlides/notesSlide15.xml" Type="http://schemas.openxmlformats.org/officeDocument/2006/relationships/notesSlide"/><Relationship Id="rId1" Target="../slideLayouts/slideLayout8.xml" Type="http://schemas.openxmlformats.org/officeDocument/2006/relationships/slideLayout"/></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arget="../media/image7.jpeg" Type="http://schemas.openxmlformats.org/officeDocument/2006/relationships/image"/><Relationship Id="rId2" Target="../notesSlides/notesSlide16.xml" Type="http://schemas.openxmlformats.org/officeDocument/2006/relationships/notesSlid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4.xml.rels><?xml version="1.0" encoding="UTF-8" standalone="yes" ?><Relationships xmlns="http://schemas.openxmlformats.org/package/2006/relationships"><Relationship Id="rId3" Target="../media/image9.jpeg" Type="http://schemas.openxmlformats.org/officeDocument/2006/relationships/image"/><Relationship Id="rId2" Target="../notesSlides/notesSlide30.xml" Type="http://schemas.openxmlformats.org/officeDocument/2006/relationships/notesSlide"/><Relationship Id="rId1" Target="../slideLayouts/slideLayout4.xml" Type="http://schemas.openxmlformats.org/officeDocument/2006/relationships/slideLayout"/></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3" Target="../media/image11.jpeg" Type="http://schemas.openxmlformats.org/officeDocument/2006/relationships/image"/><Relationship Id="rId2" Target="../notesSlides/notesSlide49.xml" Type="http://schemas.openxmlformats.org/officeDocument/2006/relationships/notesSlide"/><Relationship Id="rId1" Target="../slideLayouts/slideLayout2.xml" Type="http://schemas.openxmlformats.org/officeDocument/2006/relationships/slideLayout"/></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1.xml"/><Relationship Id="rId1" Type="http://schemas.openxmlformats.org/officeDocument/2006/relationships/slideLayout" Target="../slideLayouts/slideLayout8.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0.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s>
</file>

<file path=ppt/slides/_rels/slide61.xml.rels><?xml version="1.0" encoding="UTF-8" standalone="yes" ?><Relationships xmlns="http://schemas.openxmlformats.org/package/2006/relationships"><Relationship Id="rId8" Target="../media/image12.jpeg" Type="http://schemas.openxmlformats.org/officeDocument/2006/relationships/image"/><Relationship Id="rId3" Target="../diagrams/data18.xml" Type="http://schemas.openxmlformats.org/officeDocument/2006/relationships/diagramData"/><Relationship Id="rId7" Target="../diagrams/drawing18.xml" Type="http://schemas.microsoft.com/office/2007/relationships/diagramDrawing"/><Relationship Id="rId2" Target="../notesSlides/notesSlide56.xml" Type="http://schemas.openxmlformats.org/officeDocument/2006/relationships/notesSlide"/><Relationship Id="rId1" Target="../slideLayouts/slideLayout2.xml" Type="http://schemas.openxmlformats.org/officeDocument/2006/relationships/slideLayout"/><Relationship Id="rId6" Target="../diagrams/colors18.xml" Type="http://schemas.openxmlformats.org/officeDocument/2006/relationships/diagramColors"/><Relationship Id="rId5" Target="../diagrams/quickStyle18.xml" Type="http://schemas.openxmlformats.org/officeDocument/2006/relationships/diagramQuickStyle"/><Relationship Id="rId4" Target="../diagrams/layout18.xml" Type="http://schemas.openxmlformats.org/officeDocument/2006/relationships/diagramLayout"/></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63.xml.rels><?xml version="1.0" encoding="UTF-8" standalone="yes" ?><Relationships xmlns="http://schemas.openxmlformats.org/package/2006/relationships"><Relationship Id="rId3" Target="../media/image13.jpeg" Type="http://schemas.openxmlformats.org/officeDocument/2006/relationships/image"/><Relationship Id="rId2" Target="../notesSlides/notesSlide58.xml" Type="http://schemas.openxmlformats.org/officeDocument/2006/relationships/notesSlide"/><Relationship Id="rId1" Target="../slideLayouts/slideLayout2.xml" Type="http://schemas.openxmlformats.org/officeDocument/2006/relationships/slideLayout"/></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0.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18.jpeg"/><Relationship Id="rId7" Type="http://schemas.openxmlformats.org/officeDocument/2006/relationships/diagramColors" Target="../diagrams/colors21.xml"/><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67.xml"/><Relationship Id="rId1" Type="http://schemas.openxmlformats.org/officeDocument/2006/relationships/slideLayout" Target="../slideLayouts/slideLayout5.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arget="../media/image19.jpeg" Type="http://schemas.openxmlformats.org/officeDocument/2006/relationships/image"/><Relationship Id="rId2" Target="../notesSlides/notesSlide70.xml" Type="http://schemas.openxmlformats.org/officeDocument/2006/relationships/notesSlide"/><Relationship Id="rId1" Target="../slideLayouts/slideLayout8.xml" Type="http://schemas.openxmlformats.org/officeDocument/2006/relationships/slideLayout"/></Relationships>
</file>

<file path=ppt/slides/_rels/slide7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71.xml"/><Relationship Id="rId1" Type="http://schemas.openxmlformats.org/officeDocument/2006/relationships/slideLayout" Target="../slideLayouts/slideLayout4.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arget="../media/image22.jpeg" Type="http://schemas.openxmlformats.org/officeDocument/2006/relationships/image"/><Relationship Id="rId2" Target="../notesSlides/notesSlide75.xml" Type="http://schemas.openxmlformats.org/officeDocument/2006/relationships/notesSlide"/><Relationship Id="rId1" Target="../slideLayouts/slideLayout2.xml" Type="http://schemas.openxmlformats.org/officeDocument/2006/relationships/slideLayout"/></Relationships>
</file>

<file path=ppt/slides/_rels/slide82.xml.rels><?xml version="1.0" encoding="UTF-8" standalone="yes" ?><Relationships xmlns="http://schemas.openxmlformats.org/package/2006/relationships"><Relationship Id="rId3" Target="../media/image23.jpeg" Type="http://schemas.openxmlformats.org/officeDocument/2006/relationships/image"/><Relationship Id="rId2" Target="../notesSlides/notesSlide76.xml" Type="http://schemas.openxmlformats.org/officeDocument/2006/relationships/notesSlide"/><Relationship Id="rId1" Target="../slideLayouts/slideLayout2.xml" Type="http://schemas.openxmlformats.org/officeDocument/2006/relationships/slideLayout"/></Relationships>
</file>

<file path=ppt/slides/_rels/slide83.xml.rels><?xml version="1.0" encoding="UTF-8" standalone="yes" ?><Relationships xmlns="http://schemas.openxmlformats.org/package/2006/relationships"><Relationship Id="rId3" Target="../media/image24.jpeg" Type="http://schemas.openxmlformats.org/officeDocument/2006/relationships/image"/><Relationship Id="rId2" Target="../notesSlides/notesSlide77.xml" Type="http://schemas.openxmlformats.org/officeDocument/2006/relationships/notesSlide"/><Relationship Id="rId1" Target="../slideLayouts/slideLayout2.xml" Type="http://schemas.openxmlformats.org/officeDocument/2006/relationships/slideLayout"/></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838200" y="1307889"/>
            <a:ext cx="10515600" cy="1957801"/>
          </a:xfrm>
        </p:spPr>
        <p:txBody>
          <a:bodyPr spcFirstLastPara="1" vert="horz" lIns="121900" tIns="121900" rIns="121900" bIns="121900" rtlCol="0" anchor="b" anchorCtr="0">
            <a:normAutofit/>
          </a:bodyPr>
          <a:lstStyle/>
          <a:p>
            <a:pPr algn="ctr">
              <a:spcBef>
                <a:spcPts val="0"/>
              </a:spcBef>
            </a:pPr>
            <a:r>
              <a:rPr lang="en-GB" sz="5400" dirty="0"/>
              <a:t>HIPERTENSIÓN EN NIÑOS Y ADOLESCENTES</a:t>
            </a:r>
            <a:endParaRPr sz="5400" dirty="0"/>
          </a:p>
        </p:txBody>
      </p:sp>
      <p:sp>
        <p:nvSpPr>
          <p:cNvPr id="87" name="Google Shape;87;p13"/>
          <p:cNvSpPr txBox="1">
            <a:spLocks noGrp="1"/>
          </p:cNvSpPr>
          <p:nvPr>
            <p:ph type="body" idx="1"/>
          </p:nvPr>
        </p:nvSpPr>
        <p:spPr>
          <a:xfrm>
            <a:off x="2575891" y="3592310"/>
            <a:ext cx="7040217" cy="1500187"/>
          </a:xfrm>
        </p:spPr>
        <p:txBody>
          <a:bodyPr spcFirstLastPara="1" vert="horz" lIns="121900" tIns="121900" rIns="121900" bIns="121900" rtlCol="0" anchorCtr="0">
            <a:normAutofit/>
          </a:bodyPr>
          <a:lstStyle/>
          <a:p>
            <a:pPr algn="ctr">
              <a:spcBef>
                <a:spcPts val="0"/>
              </a:spcBef>
              <a:spcAft>
                <a:spcPts val="600"/>
              </a:spcAft>
            </a:pPr>
            <a:r>
              <a:rPr lang="en-GB" sz="2000" b="1" dirty="0"/>
              <a:t>Carolina Fernández Rodríguez</a:t>
            </a:r>
            <a:endParaRPr lang="es-CO" sz="2000" b="1" dirty="0"/>
          </a:p>
          <a:p>
            <a:pPr algn="ctr">
              <a:spcBef>
                <a:spcPts val="0"/>
              </a:spcBef>
              <a:spcAft>
                <a:spcPts val="600"/>
              </a:spcAft>
            </a:pPr>
            <a:r>
              <a:rPr lang="en-GB" sz="2000" b="1" dirty="0" err="1"/>
              <a:t>Residente</a:t>
            </a:r>
            <a:r>
              <a:rPr lang="en-GB" sz="2000" b="1" dirty="0"/>
              <a:t> de </a:t>
            </a:r>
            <a:r>
              <a:rPr lang="en-GB" sz="2000" b="1" dirty="0" err="1"/>
              <a:t>pediatría</a:t>
            </a:r>
            <a:endParaRPr lang="es-CO" sz="2000" b="1" dirty="0"/>
          </a:p>
          <a:p>
            <a:pPr algn="ctr">
              <a:spcBef>
                <a:spcPts val="0"/>
              </a:spcBef>
              <a:spcAft>
                <a:spcPts val="600"/>
              </a:spcAft>
            </a:pPr>
            <a:r>
              <a:rPr lang="en-GB" sz="2000" b="1" dirty="0"/>
              <a:t>Universidad Pontificia </a:t>
            </a:r>
            <a:r>
              <a:rPr lang="en-GB" sz="2000" b="1" dirty="0" err="1"/>
              <a:t>Bolivariana</a:t>
            </a:r>
            <a:endParaRPr lang="es-CO" sz="2000" b="1" dirty="0"/>
          </a:p>
        </p:txBody>
      </p:sp>
    </p:spTree>
    <p:extLst>
      <p:ext uri="{BB962C8B-B14F-4D97-AF65-F5344CB8AC3E}">
        <p14:creationId xmlns:p14="http://schemas.microsoft.com/office/powerpoint/2010/main" val="346903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orient="vert"/>
          </p:nvPr>
        </p:nvSpPr>
        <p:spPr>
          <a:xfrm>
            <a:off x="363012" y="18043"/>
            <a:ext cx="11828988" cy="1300163"/>
          </a:xfrm>
        </p:spPr>
        <p:txBody>
          <a:bodyPr spcFirstLastPara="1" vert="horz" lIns="121900" tIns="121900" rIns="121900" bIns="121900" rtlCol="0" anchor="ctr" anchorCtr="0">
            <a:noAutofit/>
          </a:bodyPr>
          <a:lstStyle/>
          <a:p>
            <a:r>
              <a:rPr lang="en-GB" dirty="0" err="1"/>
              <a:t>Factores</a:t>
            </a:r>
            <a:r>
              <a:rPr lang="en-GB" dirty="0"/>
              <a:t> que </a:t>
            </a:r>
            <a:r>
              <a:rPr lang="en-GB" dirty="0" err="1"/>
              <a:t>contribuyen</a:t>
            </a:r>
            <a:r>
              <a:rPr lang="en-GB" dirty="0"/>
              <a:t> a la </a:t>
            </a:r>
            <a:r>
              <a:rPr lang="en-GB" dirty="0" err="1"/>
              <a:t>salud</a:t>
            </a:r>
            <a:r>
              <a:rPr lang="en-GB" dirty="0"/>
              <a:t> CV</a:t>
            </a:r>
          </a:p>
        </p:txBody>
      </p:sp>
      <p:graphicFrame>
        <p:nvGraphicFramePr>
          <p:cNvPr id="4" name="Diagrama 3">
            <a:extLst>
              <a:ext uri="{FF2B5EF4-FFF2-40B4-BE49-F238E27FC236}">
                <a16:creationId xmlns:a16="http://schemas.microsoft.com/office/drawing/2014/main" id="{D23ED86B-9425-084D-B698-0D7F378B7AF9}"/>
              </a:ext>
            </a:extLst>
          </p:cNvPr>
          <p:cNvGraphicFramePr/>
          <p:nvPr>
            <p:extLst>
              <p:ext uri="{D42A27DB-BD31-4B8C-83A1-F6EECF244321}">
                <p14:modId xmlns:p14="http://schemas.microsoft.com/office/powerpoint/2010/main" val="2784500157"/>
              </p:ext>
            </p:extLst>
          </p:nvPr>
        </p:nvGraphicFramePr>
        <p:xfrm>
          <a:off x="8320611" y="3466570"/>
          <a:ext cx="3714752" cy="319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a 1">
            <a:extLst>
              <a:ext uri="{FF2B5EF4-FFF2-40B4-BE49-F238E27FC236}">
                <a16:creationId xmlns:a16="http://schemas.microsoft.com/office/drawing/2014/main" id="{03C31FCA-AAA7-7843-81E6-883BFB7CA99E}"/>
              </a:ext>
            </a:extLst>
          </p:cNvPr>
          <p:cNvGraphicFramePr/>
          <p:nvPr>
            <p:extLst>
              <p:ext uri="{D42A27DB-BD31-4B8C-83A1-F6EECF244321}">
                <p14:modId xmlns:p14="http://schemas.microsoft.com/office/powerpoint/2010/main" val="3403263915"/>
              </p:ext>
            </p:extLst>
          </p:nvPr>
        </p:nvGraphicFramePr>
        <p:xfrm>
          <a:off x="4349222" y="1439333"/>
          <a:ext cx="3856567" cy="2879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30809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518055" y="217318"/>
            <a:ext cx="10515600" cy="1325563"/>
          </a:xfrm>
        </p:spPr>
        <p:txBody>
          <a:bodyPr spcFirstLastPara="1" vert="horz" lIns="121900" tIns="121900" rIns="121900" bIns="121900" rtlCol="0" anchor="ctr" anchorCtr="0">
            <a:normAutofit/>
          </a:bodyPr>
          <a:lstStyle/>
          <a:p>
            <a:r>
              <a:rPr lang="en-GB" dirty="0" err="1"/>
              <a:t>Definición</a:t>
            </a:r>
            <a:r>
              <a:rPr lang="en-GB" dirty="0"/>
              <a:t> de </a:t>
            </a:r>
            <a:r>
              <a:rPr lang="en-GB" dirty="0" err="1"/>
              <a:t>hipertensión</a:t>
            </a:r>
            <a:endParaRPr dirty="0"/>
          </a:p>
        </p:txBody>
      </p:sp>
      <p:pic>
        <p:nvPicPr>
          <p:cNvPr id="148" name="Google Shape;148;p23"/>
          <p:cNvPicPr preferRelativeResize="0"/>
          <p:nvPr/>
        </p:nvPicPr>
        <p:blipFill>
          <a:blip r:embed="rId3"/>
          <a:stretch>
            <a:fillRect/>
          </a:stretch>
        </p:blipFill>
        <p:spPr>
          <a:xfrm>
            <a:off x="4148664" y="1397942"/>
            <a:ext cx="7850188" cy="3084990"/>
          </a:xfrm>
          <a:prstGeom prst="rect">
            <a:avLst/>
          </a:prstGeom>
          <a:noFill/>
          <a:ln>
            <a:noFill/>
          </a:ln>
        </p:spPr>
      </p:pic>
    </p:spTree>
    <p:extLst>
      <p:ext uri="{BB962C8B-B14F-4D97-AF65-F5344CB8AC3E}">
        <p14:creationId xmlns:p14="http://schemas.microsoft.com/office/powerpoint/2010/main" val="3956958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550333" y="189151"/>
            <a:ext cx="10515600" cy="1325563"/>
          </a:xfrm>
        </p:spPr>
        <p:txBody>
          <a:bodyPr spcFirstLastPara="1" vert="horz" lIns="121900" tIns="121900" rIns="121900" bIns="121900" rtlCol="0" anchor="ctr" anchorCtr="0">
            <a:normAutofit/>
          </a:bodyPr>
          <a:lstStyle/>
          <a:p>
            <a:r>
              <a:rPr lang="en-GB" dirty="0" err="1"/>
              <a:t>Tablas</a:t>
            </a:r>
            <a:r>
              <a:rPr lang="en-GB" dirty="0"/>
              <a:t> de </a:t>
            </a:r>
            <a:r>
              <a:rPr lang="en-GB" dirty="0" err="1"/>
              <a:t>presión</a:t>
            </a:r>
            <a:r>
              <a:rPr lang="en-GB" dirty="0"/>
              <a:t> arterial </a:t>
            </a:r>
            <a:endParaRPr dirty="0"/>
          </a:p>
        </p:txBody>
      </p:sp>
      <p:graphicFrame>
        <p:nvGraphicFramePr>
          <p:cNvPr id="2" name="Marcador de contenido 1">
            <a:extLst>
              <a:ext uri="{FF2B5EF4-FFF2-40B4-BE49-F238E27FC236}">
                <a16:creationId xmlns:a16="http://schemas.microsoft.com/office/drawing/2014/main" id="{D51025A6-CBD1-504F-8838-C9167A59B87F}"/>
              </a:ext>
            </a:extLst>
          </p:cNvPr>
          <p:cNvGraphicFramePr>
            <a:graphicFrameLocks noGrp="1"/>
          </p:cNvGraphicFramePr>
          <p:nvPr>
            <p:ph sz="half" idx="2"/>
            <p:extLst>
              <p:ext uri="{D42A27DB-BD31-4B8C-83A1-F6EECF244321}">
                <p14:modId xmlns:p14="http://schemas.microsoft.com/office/powerpoint/2010/main" val="882619140"/>
              </p:ext>
            </p:extLst>
          </p:nvPr>
        </p:nvGraphicFramePr>
        <p:xfrm>
          <a:off x="5015211" y="1842558"/>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445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60;p25">
            <a:extLst>
              <a:ext uri="{FF2B5EF4-FFF2-40B4-BE49-F238E27FC236}">
                <a16:creationId xmlns:a16="http://schemas.microsoft.com/office/drawing/2014/main" id="{F45C2CA8-621C-1D4D-ACB1-4B44F107E955}"/>
              </a:ext>
            </a:extLst>
          </p:cNvPr>
          <p:cNvPicPr preferRelativeResize="0"/>
          <p:nvPr/>
        </p:nvPicPr>
        <p:blipFill>
          <a:blip r:embed="rId2"/>
          <a:stretch>
            <a:fillRect/>
          </a:stretch>
        </p:blipFill>
        <p:spPr>
          <a:xfrm>
            <a:off x="4591878" y="1143000"/>
            <a:ext cx="7017736" cy="4474029"/>
          </a:xfrm>
          <a:prstGeom prst="rect">
            <a:avLst/>
          </a:prstGeom>
          <a:noFill/>
          <a:ln>
            <a:noFill/>
          </a:ln>
        </p:spPr>
      </p:pic>
    </p:spTree>
    <p:extLst>
      <p:ext uri="{BB962C8B-B14F-4D97-AF65-F5344CB8AC3E}">
        <p14:creationId xmlns:p14="http://schemas.microsoft.com/office/powerpoint/2010/main" val="708546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60;p25">
            <a:extLst>
              <a:ext uri="{FF2B5EF4-FFF2-40B4-BE49-F238E27FC236}">
                <a16:creationId xmlns:a16="http://schemas.microsoft.com/office/drawing/2014/main" id="{F45C2CA8-621C-1D4D-ACB1-4B44F107E955}"/>
              </a:ext>
            </a:extLst>
          </p:cNvPr>
          <p:cNvPicPr preferRelativeResize="0"/>
          <p:nvPr/>
        </p:nvPicPr>
        <p:blipFill>
          <a:blip r:embed="rId2"/>
          <a:stretch>
            <a:fillRect/>
          </a:stretch>
        </p:blipFill>
        <p:spPr>
          <a:xfrm>
            <a:off x="4591878" y="1143000"/>
            <a:ext cx="7017736" cy="4474029"/>
          </a:xfrm>
          <a:prstGeom prst="rect">
            <a:avLst/>
          </a:prstGeom>
          <a:noFill/>
          <a:ln>
            <a:noFill/>
          </a:ln>
        </p:spPr>
      </p:pic>
      <p:sp>
        <p:nvSpPr>
          <p:cNvPr id="2" name="Rectángulo redondeado 1">
            <a:extLst>
              <a:ext uri="{FF2B5EF4-FFF2-40B4-BE49-F238E27FC236}">
                <a16:creationId xmlns:a16="http://schemas.microsoft.com/office/drawing/2014/main" id="{620FE56B-9FD9-0146-BFBA-2AC77C879C12}"/>
              </a:ext>
            </a:extLst>
          </p:cNvPr>
          <p:cNvSpPr/>
          <p:nvPr/>
        </p:nvSpPr>
        <p:spPr>
          <a:xfrm>
            <a:off x="5519057" y="3429000"/>
            <a:ext cx="6090557" cy="7347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315945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60;p25">
            <a:extLst>
              <a:ext uri="{FF2B5EF4-FFF2-40B4-BE49-F238E27FC236}">
                <a16:creationId xmlns:a16="http://schemas.microsoft.com/office/drawing/2014/main" id="{F45C2CA8-621C-1D4D-ACB1-4B44F107E955}"/>
              </a:ext>
            </a:extLst>
          </p:cNvPr>
          <p:cNvPicPr preferRelativeResize="0"/>
          <p:nvPr/>
        </p:nvPicPr>
        <p:blipFill>
          <a:blip r:embed="rId2"/>
          <a:stretch>
            <a:fillRect/>
          </a:stretch>
        </p:blipFill>
        <p:spPr>
          <a:xfrm>
            <a:off x="4591878" y="1143000"/>
            <a:ext cx="7017736" cy="4474029"/>
          </a:xfrm>
          <a:prstGeom prst="rect">
            <a:avLst/>
          </a:prstGeom>
          <a:noFill/>
          <a:ln>
            <a:noFill/>
          </a:ln>
        </p:spPr>
      </p:pic>
      <p:sp>
        <p:nvSpPr>
          <p:cNvPr id="3" name="Rectángulo redondeado 2">
            <a:extLst>
              <a:ext uri="{FF2B5EF4-FFF2-40B4-BE49-F238E27FC236}">
                <a16:creationId xmlns:a16="http://schemas.microsoft.com/office/drawing/2014/main" id="{4536AF72-2079-CF4C-8446-BD53675161E2}"/>
              </a:ext>
            </a:extLst>
          </p:cNvPr>
          <p:cNvSpPr/>
          <p:nvPr/>
        </p:nvSpPr>
        <p:spPr>
          <a:xfrm>
            <a:off x="5421086" y="4082143"/>
            <a:ext cx="1257300" cy="16981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22218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60;p25">
            <a:extLst>
              <a:ext uri="{FF2B5EF4-FFF2-40B4-BE49-F238E27FC236}">
                <a16:creationId xmlns:a16="http://schemas.microsoft.com/office/drawing/2014/main" id="{F45C2CA8-621C-1D4D-ACB1-4B44F107E955}"/>
              </a:ext>
            </a:extLst>
          </p:cNvPr>
          <p:cNvPicPr preferRelativeResize="0"/>
          <p:nvPr/>
        </p:nvPicPr>
        <p:blipFill>
          <a:blip r:embed="rId2"/>
          <a:stretch>
            <a:fillRect/>
          </a:stretch>
        </p:blipFill>
        <p:spPr>
          <a:xfrm>
            <a:off x="4591878" y="1143000"/>
            <a:ext cx="7017736" cy="4474029"/>
          </a:xfrm>
          <a:prstGeom prst="rect">
            <a:avLst/>
          </a:prstGeom>
          <a:noFill/>
          <a:ln>
            <a:noFill/>
          </a:ln>
        </p:spPr>
      </p:pic>
      <p:sp>
        <p:nvSpPr>
          <p:cNvPr id="2" name="Rectángulo redondeado 1">
            <a:extLst>
              <a:ext uri="{FF2B5EF4-FFF2-40B4-BE49-F238E27FC236}">
                <a16:creationId xmlns:a16="http://schemas.microsoft.com/office/drawing/2014/main" id="{89017FA8-A87C-724A-9382-6CC65B62D41E}"/>
              </a:ext>
            </a:extLst>
          </p:cNvPr>
          <p:cNvSpPr/>
          <p:nvPr/>
        </p:nvSpPr>
        <p:spPr>
          <a:xfrm>
            <a:off x="6711043" y="4147457"/>
            <a:ext cx="4898571" cy="14695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75964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1"/>
          <p:cNvSpPr txBox="1">
            <a:spLocks noGrp="1"/>
          </p:cNvSpPr>
          <p:nvPr>
            <p:ph type="body" idx="1"/>
          </p:nvPr>
        </p:nvSpPr>
        <p:spPr>
          <a:xfrm>
            <a:off x="642750" y="617131"/>
            <a:ext cx="10263200" cy="614000"/>
          </a:xfrm>
          <a:prstGeom prst="rect">
            <a:avLst/>
          </a:prstGeom>
        </p:spPr>
        <p:txBody>
          <a:bodyPr spcFirstLastPara="1" vert="horz" wrap="square" lIns="121900" tIns="121900" rIns="121900" bIns="121900" rtlCol="0" anchor="ctr" anchorCtr="0">
            <a:noAutofit/>
          </a:bodyPr>
          <a:lstStyle/>
          <a:p>
            <a:pPr marL="0" indent="0"/>
            <a:r>
              <a:rPr lang="en-GB" sz="4400" b="1" dirty="0">
                <a:solidFill>
                  <a:srgbClr val="00ABA7"/>
                </a:solidFill>
                <a:latin typeface="Montserrat" pitchFamily="2" charset="77"/>
              </a:rPr>
              <a:t>TABLA SIMPLIFICADA PARA SCREENING </a:t>
            </a:r>
            <a:endParaRPr sz="4400" b="1" dirty="0">
              <a:solidFill>
                <a:srgbClr val="00ABA7"/>
              </a:solidFill>
              <a:latin typeface="Montserrat" pitchFamily="2" charset="77"/>
            </a:endParaRPr>
          </a:p>
        </p:txBody>
      </p:sp>
      <p:pic>
        <p:nvPicPr>
          <p:cNvPr id="202" name="Google Shape;202;p31"/>
          <p:cNvPicPr preferRelativeResize="0"/>
          <p:nvPr/>
        </p:nvPicPr>
        <p:blipFill>
          <a:blip r:embed="rId3">
            <a:alphaModFix/>
          </a:blip>
          <a:stretch>
            <a:fillRect/>
          </a:stretch>
        </p:blipFill>
        <p:spPr>
          <a:xfrm>
            <a:off x="5774350" y="1259707"/>
            <a:ext cx="4766255" cy="5423669"/>
          </a:xfrm>
          <a:prstGeom prst="rect">
            <a:avLst/>
          </a:prstGeom>
          <a:noFill/>
          <a:ln>
            <a:noFill/>
          </a:ln>
        </p:spPr>
      </p:pic>
    </p:spTree>
    <p:extLst>
      <p:ext uri="{BB962C8B-B14F-4D97-AF65-F5344CB8AC3E}">
        <p14:creationId xmlns:p14="http://schemas.microsoft.com/office/powerpoint/2010/main" val="242229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2"/>
          <p:cNvSpPr txBox="1">
            <a:spLocks noGrp="1"/>
          </p:cNvSpPr>
          <p:nvPr>
            <p:ph type="title"/>
          </p:nvPr>
        </p:nvSpPr>
        <p:spPr>
          <a:xfrm>
            <a:off x="656698" y="335722"/>
            <a:ext cx="8795279" cy="804931"/>
          </a:xfrm>
        </p:spPr>
        <p:txBody>
          <a:bodyPr spcFirstLastPara="1" vert="horz" lIns="121900" tIns="121900" rIns="121900" bIns="121900" rtlCol="0" anchor="b" anchorCtr="0">
            <a:noAutofit/>
          </a:bodyPr>
          <a:lstStyle/>
          <a:p>
            <a:r>
              <a:rPr lang="en-GB" sz="4400" dirty="0"/>
              <a:t>¿</a:t>
            </a:r>
            <a:r>
              <a:rPr lang="en-GB" sz="4400" dirty="0" err="1"/>
              <a:t>Cómo</a:t>
            </a:r>
            <a:r>
              <a:rPr lang="en-GB" sz="4400" dirty="0"/>
              <a:t> se </a:t>
            </a:r>
            <a:r>
              <a:rPr lang="en-GB" sz="4400" dirty="0" err="1"/>
              <a:t>toma</a:t>
            </a:r>
            <a:r>
              <a:rPr lang="en-GB" sz="4400" dirty="0"/>
              <a:t> la </a:t>
            </a:r>
            <a:r>
              <a:rPr lang="en-GB" sz="4400" dirty="0" err="1"/>
              <a:t>presión</a:t>
            </a:r>
            <a:r>
              <a:rPr lang="en-GB" sz="4400" dirty="0"/>
              <a:t>?</a:t>
            </a:r>
            <a:endParaRPr sz="4400" dirty="0"/>
          </a:p>
        </p:txBody>
      </p:sp>
      <p:pic>
        <p:nvPicPr>
          <p:cNvPr id="209" name="Google Shape;209;p32"/>
          <p:cNvPicPr preferRelativeResize="0"/>
          <p:nvPr/>
        </p:nvPicPr>
        <p:blipFill rotWithShape="1">
          <a:blip r:embed="rId3" cstate="email">
            <a:extLst>
              <a:ext uri="{28A0092B-C50C-407E-A947-70E740481C1C}">
                <a14:useLocalDpi xmlns:a14="http://schemas.microsoft.com/office/drawing/2010/main"/>
              </a:ext>
            </a:extLst>
          </a:blip>
          <a:srcRect r="-2"/>
          <a:stretch/>
        </p:blipFill>
        <p:spPr>
          <a:xfrm>
            <a:off x="5947304" y="1473200"/>
            <a:ext cx="5712825" cy="4244147"/>
          </a:xfrm>
          <a:prstGeom prst="rect">
            <a:avLst/>
          </a:prstGeom>
          <a:noFill/>
          <a:ln>
            <a:noFill/>
          </a:ln>
        </p:spPr>
      </p:pic>
      <p:sp>
        <p:nvSpPr>
          <p:cNvPr id="208" name="Google Shape;208;p32"/>
          <p:cNvSpPr txBox="1">
            <a:spLocks noGrp="1"/>
          </p:cNvSpPr>
          <p:nvPr>
            <p:ph type="body" sz="half" idx="2"/>
          </p:nvPr>
        </p:nvSpPr>
        <p:spPr>
          <a:xfrm>
            <a:off x="1122099" y="1315508"/>
            <a:ext cx="3932238" cy="3222625"/>
          </a:xfrm>
        </p:spPr>
        <p:txBody>
          <a:bodyPr spcFirstLastPara="1" vert="horz" lIns="121900" tIns="121900" rIns="121900" bIns="121900" rtlCol="0" anchorCtr="0">
            <a:normAutofit/>
          </a:bodyPr>
          <a:lstStyle/>
          <a:p>
            <a:pPr indent="-507987" algn="just">
              <a:buSzPts val="2400"/>
              <a:buAutoNum type="arabicPeriod"/>
            </a:pPr>
            <a:r>
              <a:rPr lang="en-GB" sz="2000" b="1" dirty="0"/>
              <a:t>Niño </a:t>
            </a:r>
            <a:r>
              <a:rPr lang="en-GB" sz="2000" b="1" dirty="0" err="1"/>
              <a:t>sentado</a:t>
            </a:r>
            <a:r>
              <a:rPr lang="en-GB" sz="2000" b="1" dirty="0"/>
              <a:t>, </a:t>
            </a:r>
            <a:r>
              <a:rPr lang="en-GB" sz="2000" b="1" dirty="0" err="1"/>
              <a:t>cuarto</a:t>
            </a:r>
            <a:r>
              <a:rPr lang="en-GB" sz="2000" b="1" dirty="0"/>
              <a:t> </a:t>
            </a:r>
            <a:r>
              <a:rPr lang="en-GB" sz="2000" b="1" dirty="0" err="1"/>
              <a:t>tranquilo</a:t>
            </a:r>
            <a:r>
              <a:rPr lang="en-GB" sz="2000" b="1" dirty="0"/>
              <a:t>,  3 a 5 </a:t>
            </a:r>
            <a:r>
              <a:rPr lang="en-GB" sz="2000" b="1" dirty="0" err="1"/>
              <a:t>minutos</a:t>
            </a:r>
            <a:r>
              <a:rPr lang="en-GB" sz="2000" b="1" dirty="0"/>
              <a:t>.</a:t>
            </a:r>
          </a:p>
          <a:p>
            <a:pPr indent="-507987" algn="just">
              <a:buSzPts val="2400"/>
              <a:buAutoNum type="arabicPeriod"/>
            </a:pPr>
            <a:endParaRPr lang="en-GB" sz="2000" b="1" dirty="0"/>
          </a:p>
          <a:p>
            <a:pPr indent="-507987" algn="just">
              <a:buSzPts val="2400"/>
              <a:buAutoNum type="arabicPeriod"/>
            </a:pPr>
            <a:r>
              <a:rPr lang="en-GB" sz="2000" dirty="0"/>
              <a:t> </a:t>
            </a:r>
            <a:r>
              <a:rPr lang="en-GB" sz="2000" dirty="0" err="1"/>
              <a:t>Brazo</a:t>
            </a:r>
            <a:r>
              <a:rPr lang="en-GB" sz="2000" dirty="0"/>
              <a:t> de </a:t>
            </a:r>
            <a:r>
              <a:rPr lang="en-GB" sz="2000" dirty="0" err="1"/>
              <a:t>derecho</a:t>
            </a:r>
            <a:r>
              <a:rPr lang="en-GB" sz="2000" dirty="0"/>
              <a:t>,  </a:t>
            </a:r>
            <a:r>
              <a:rPr lang="en-GB" sz="2000" dirty="0" err="1"/>
              <a:t>apoyado</a:t>
            </a:r>
            <a:r>
              <a:rPr lang="en-GB" sz="2000" dirty="0"/>
              <a:t>,  </a:t>
            </a:r>
            <a:r>
              <a:rPr lang="en-GB" sz="2000" dirty="0" err="1"/>
              <a:t>descubierto</a:t>
            </a:r>
            <a:r>
              <a:rPr lang="en-GB" sz="2000" dirty="0"/>
              <a:t> a </a:t>
            </a:r>
            <a:r>
              <a:rPr lang="en-GB" sz="2000" dirty="0" err="1"/>
              <a:t>nivel</a:t>
            </a:r>
            <a:r>
              <a:rPr lang="en-GB" sz="2000" dirty="0"/>
              <a:t> del </a:t>
            </a:r>
            <a:r>
              <a:rPr lang="en-GB" sz="2000" dirty="0" err="1"/>
              <a:t>corazón</a:t>
            </a:r>
            <a:r>
              <a:rPr lang="en-GB" sz="2000" dirty="0"/>
              <a:t>.</a:t>
            </a:r>
            <a:endParaRPr lang="en-GB" sz="2000" b="1" dirty="0"/>
          </a:p>
        </p:txBody>
      </p:sp>
    </p:spTree>
    <p:extLst>
      <p:ext uri="{BB962C8B-B14F-4D97-AF65-F5344CB8AC3E}">
        <p14:creationId xmlns:p14="http://schemas.microsoft.com/office/powerpoint/2010/main" val="43664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3"/>
          <p:cNvSpPr txBox="1">
            <a:spLocks noGrp="1"/>
          </p:cNvSpPr>
          <p:nvPr>
            <p:ph type="title"/>
          </p:nvPr>
        </p:nvSpPr>
        <p:spPr>
          <a:xfrm>
            <a:off x="602722" y="243680"/>
            <a:ext cx="10302345" cy="874068"/>
          </a:xfrm>
        </p:spPr>
        <p:txBody>
          <a:bodyPr spcFirstLastPara="1" vert="horz" lIns="121900" tIns="121900" rIns="121900" bIns="121900" rtlCol="0" anchor="b" anchorCtr="0">
            <a:noAutofit/>
          </a:bodyPr>
          <a:lstStyle/>
          <a:p>
            <a:r>
              <a:rPr lang="en-GB" sz="4400" dirty="0"/>
              <a:t>¿</a:t>
            </a:r>
            <a:r>
              <a:rPr lang="en-GB" sz="4400" dirty="0" err="1"/>
              <a:t>Cómo</a:t>
            </a:r>
            <a:r>
              <a:rPr lang="en-GB" sz="4400" dirty="0"/>
              <a:t> se </a:t>
            </a:r>
            <a:r>
              <a:rPr lang="en-GB" sz="4400" dirty="0" err="1"/>
              <a:t>toma</a:t>
            </a:r>
            <a:r>
              <a:rPr lang="en-GB" sz="4400" dirty="0"/>
              <a:t> la </a:t>
            </a:r>
            <a:r>
              <a:rPr lang="en-GB" sz="4400" dirty="0" err="1"/>
              <a:t>presión</a:t>
            </a:r>
            <a:r>
              <a:rPr lang="en-GB" sz="4400" dirty="0"/>
              <a:t>?</a:t>
            </a:r>
            <a:endParaRPr sz="4400" dirty="0"/>
          </a:p>
        </p:txBody>
      </p:sp>
      <p:pic>
        <p:nvPicPr>
          <p:cNvPr id="216" name="Google Shape;216;p33"/>
          <p:cNvPicPr preferRelativeResize="0"/>
          <p:nvPr/>
        </p:nvPicPr>
        <p:blipFill>
          <a:blip r:embed="rId3" cstate="email">
            <a:extLst>
              <a:ext uri="{28A0092B-C50C-407E-A947-70E740481C1C}">
                <a14:useLocalDpi xmlns:a14="http://schemas.microsoft.com/office/drawing/2010/main"/>
              </a:ext>
            </a:extLst>
          </a:blip>
          <a:stretch>
            <a:fillRect/>
          </a:stretch>
        </p:blipFill>
        <p:spPr>
          <a:xfrm>
            <a:off x="5507854" y="1650408"/>
            <a:ext cx="6336127" cy="4245204"/>
          </a:xfrm>
          <a:prstGeom prst="rect">
            <a:avLst/>
          </a:prstGeom>
          <a:noFill/>
          <a:ln>
            <a:noFill/>
          </a:ln>
        </p:spPr>
      </p:pic>
      <p:sp>
        <p:nvSpPr>
          <p:cNvPr id="215" name="Google Shape;215;p33"/>
          <p:cNvSpPr txBox="1">
            <a:spLocks noGrp="1"/>
          </p:cNvSpPr>
          <p:nvPr>
            <p:ph type="body" sz="half" idx="2"/>
          </p:nvPr>
        </p:nvSpPr>
        <p:spPr>
          <a:xfrm>
            <a:off x="796154" y="1255132"/>
            <a:ext cx="4292600" cy="1660525"/>
          </a:xfrm>
        </p:spPr>
        <p:txBody>
          <a:bodyPr spcFirstLastPara="1" vert="horz" lIns="121900" tIns="121900" rIns="121900" bIns="121900" rtlCol="0" anchorCtr="0">
            <a:noAutofit/>
          </a:bodyPr>
          <a:lstStyle/>
          <a:p>
            <a:pPr marL="0" indent="0" algn="just">
              <a:lnSpc>
                <a:spcPct val="100000"/>
              </a:lnSpc>
              <a:spcAft>
                <a:spcPts val="2133"/>
              </a:spcAft>
              <a:buNone/>
            </a:pPr>
            <a:r>
              <a:rPr lang="en-GB" sz="2000" dirty="0"/>
              <a:t>3. Se debe usar el </a:t>
            </a:r>
            <a:r>
              <a:rPr lang="en-GB" sz="2000" dirty="0" err="1"/>
              <a:t>tamaño</a:t>
            </a:r>
            <a:r>
              <a:rPr lang="en-GB" sz="2000" dirty="0"/>
              <a:t> </a:t>
            </a:r>
            <a:r>
              <a:rPr lang="en-GB" sz="2000" dirty="0" err="1"/>
              <a:t>correcto</a:t>
            </a:r>
            <a:r>
              <a:rPr lang="en-GB" sz="2000" dirty="0"/>
              <a:t> del </a:t>
            </a:r>
            <a:r>
              <a:rPr lang="en-GB" sz="2000" dirty="0" err="1"/>
              <a:t>manguito</a:t>
            </a:r>
            <a:r>
              <a:rPr lang="en-GB" sz="2000" dirty="0"/>
              <a:t>. La </a:t>
            </a:r>
            <a:r>
              <a:rPr lang="en-GB" sz="2000" dirty="0" err="1"/>
              <a:t>longitud</a:t>
            </a:r>
            <a:r>
              <a:rPr lang="en-GB" sz="2000" dirty="0"/>
              <a:t> debe ser del 80% al 100% de la </a:t>
            </a:r>
            <a:r>
              <a:rPr lang="en-GB" sz="2000" dirty="0" err="1"/>
              <a:t>circunferencia</a:t>
            </a:r>
            <a:r>
              <a:rPr lang="en-GB" sz="2000" dirty="0"/>
              <a:t> del </a:t>
            </a:r>
            <a:r>
              <a:rPr lang="en-GB" sz="2000" dirty="0" err="1"/>
              <a:t>brazo</a:t>
            </a:r>
            <a:r>
              <a:rPr lang="en-GB" sz="2000" dirty="0"/>
              <a:t>, y el ancho debe ser al </a:t>
            </a:r>
            <a:r>
              <a:rPr lang="en-GB" sz="2000" dirty="0" err="1"/>
              <a:t>menos</a:t>
            </a:r>
            <a:r>
              <a:rPr lang="en-GB" sz="2000" dirty="0"/>
              <a:t> del 40%.</a:t>
            </a:r>
          </a:p>
        </p:txBody>
      </p:sp>
    </p:spTree>
    <p:extLst>
      <p:ext uri="{BB962C8B-B14F-4D97-AF65-F5344CB8AC3E}">
        <p14:creationId xmlns:p14="http://schemas.microsoft.com/office/powerpoint/2010/main" val="394840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551922" y="234122"/>
            <a:ext cx="3932237" cy="914400"/>
          </a:xfrm>
        </p:spPr>
        <p:txBody>
          <a:bodyPr spcFirstLastPara="1" vert="horz" lIns="121900" tIns="121900" rIns="121900" bIns="121900" rtlCol="0" anchor="b" anchorCtr="0">
            <a:normAutofit/>
          </a:bodyPr>
          <a:lstStyle/>
          <a:p>
            <a:r>
              <a:rPr lang="en-GB" sz="4400" dirty="0" err="1"/>
              <a:t>Importancia</a:t>
            </a:r>
            <a:r>
              <a:rPr lang="en-GB" sz="4400" dirty="0"/>
              <a:t> </a:t>
            </a:r>
            <a:endParaRPr sz="4400" dirty="0"/>
          </a:p>
        </p:txBody>
      </p:sp>
      <p:graphicFrame>
        <p:nvGraphicFramePr>
          <p:cNvPr id="3" name="Marcador de contenido 2">
            <a:extLst>
              <a:ext uri="{FF2B5EF4-FFF2-40B4-BE49-F238E27FC236}">
                <a16:creationId xmlns:a16="http://schemas.microsoft.com/office/drawing/2014/main" id="{0CE62A5A-890B-8448-988F-42B86418EBDC}"/>
              </a:ext>
            </a:extLst>
          </p:cNvPr>
          <p:cNvGraphicFramePr>
            <a:graphicFrameLocks noGrp="1"/>
          </p:cNvGraphicFramePr>
          <p:nvPr>
            <p:ph idx="1"/>
            <p:extLst>
              <p:ext uri="{D42A27DB-BD31-4B8C-83A1-F6EECF244321}">
                <p14:modId xmlns:p14="http://schemas.microsoft.com/office/powerpoint/2010/main" val="3443941963"/>
              </p:ext>
            </p:extLst>
          </p:nvPr>
        </p:nvGraphicFramePr>
        <p:xfrm>
          <a:off x="5154670" y="1148522"/>
          <a:ext cx="6336127"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05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4"/>
          <p:cNvSpPr txBox="1">
            <a:spLocks noGrp="1"/>
          </p:cNvSpPr>
          <p:nvPr>
            <p:ph type="title"/>
          </p:nvPr>
        </p:nvSpPr>
        <p:spPr>
          <a:xfrm>
            <a:off x="414867" y="0"/>
            <a:ext cx="10515600" cy="1325563"/>
          </a:xfrm>
        </p:spPr>
        <p:txBody>
          <a:bodyPr spcFirstLastPara="1" vert="horz" lIns="121900" tIns="121900" rIns="121900" bIns="121900" rtlCol="0" anchor="ctr" anchorCtr="0">
            <a:normAutofit/>
          </a:bodyPr>
          <a:lstStyle/>
          <a:p>
            <a:r>
              <a:rPr lang="en-GB" dirty="0"/>
              <a:t>¿</a:t>
            </a:r>
            <a:r>
              <a:rPr lang="en-GB" dirty="0" err="1"/>
              <a:t>Cómo</a:t>
            </a:r>
            <a:r>
              <a:rPr lang="en-GB" dirty="0"/>
              <a:t> se </a:t>
            </a:r>
            <a:r>
              <a:rPr lang="en-GB" dirty="0" err="1"/>
              <a:t>toma</a:t>
            </a:r>
            <a:r>
              <a:rPr lang="en-GB" dirty="0"/>
              <a:t> la </a:t>
            </a:r>
            <a:r>
              <a:rPr lang="en-GB" dirty="0" err="1"/>
              <a:t>presión</a:t>
            </a:r>
            <a:r>
              <a:rPr lang="en-GB" dirty="0"/>
              <a:t>?</a:t>
            </a:r>
            <a:endParaRPr dirty="0"/>
          </a:p>
        </p:txBody>
      </p:sp>
      <p:sp>
        <p:nvSpPr>
          <p:cNvPr id="222" name="Google Shape;222;p34"/>
          <p:cNvSpPr txBox="1">
            <a:spLocks noGrp="1"/>
          </p:cNvSpPr>
          <p:nvPr>
            <p:ph idx="1"/>
          </p:nvPr>
        </p:nvSpPr>
        <p:spPr>
          <a:xfrm>
            <a:off x="634999" y="1169276"/>
            <a:ext cx="11006667" cy="2090392"/>
          </a:xfrm>
        </p:spPr>
        <p:txBody>
          <a:bodyPr spcFirstLastPara="1" vert="horz" lIns="121900" tIns="121900" rIns="121900" bIns="121900" rtlCol="0" anchorCtr="0">
            <a:noAutofit/>
          </a:bodyPr>
          <a:lstStyle/>
          <a:p>
            <a:pPr marL="0" indent="0" algn="just">
              <a:buNone/>
            </a:pPr>
            <a:r>
              <a:rPr lang="en-GB" dirty="0"/>
              <a:t>4. Para una PA </a:t>
            </a:r>
            <a:r>
              <a:rPr lang="en-GB" dirty="0" err="1"/>
              <a:t>auscultatoria</a:t>
            </a:r>
            <a:r>
              <a:rPr lang="en-GB" dirty="0"/>
              <a:t>:</a:t>
            </a:r>
          </a:p>
          <a:p>
            <a:pPr algn="just"/>
            <a:r>
              <a:rPr lang="en-GB" dirty="0"/>
              <a:t>La campana del </a:t>
            </a:r>
            <a:r>
              <a:rPr lang="en-GB" dirty="0" err="1"/>
              <a:t>estetoscopio</a:t>
            </a:r>
            <a:r>
              <a:rPr lang="en-GB" dirty="0"/>
              <a:t> debe </a:t>
            </a:r>
            <a:r>
              <a:rPr lang="en-GB" dirty="0" err="1"/>
              <a:t>colocarse</a:t>
            </a:r>
            <a:r>
              <a:rPr lang="en-GB" dirty="0"/>
              <a:t> </a:t>
            </a:r>
            <a:r>
              <a:rPr lang="en-GB" dirty="0" err="1"/>
              <a:t>sobre</a:t>
            </a:r>
            <a:r>
              <a:rPr lang="en-GB" dirty="0"/>
              <a:t> la arteria </a:t>
            </a:r>
            <a:r>
              <a:rPr lang="en-GB" dirty="0" err="1"/>
              <a:t>braquial</a:t>
            </a:r>
            <a:r>
              <a:rPr lang="en-GB" dirty="0"/>
              <a:t> </a:t>
            </a:r>
            <a:r>
              <a:rPr lang="en-GB" dirty="0" err="1"/>
              <a:t>en</a:t>
            </a:r>
            <a:r>
              <a:rPr lang="en-GB" dirty="0"/>
              <a:t> la </a:t>
            </a:r>
            <a:r>
              <a:rPr lang="en-GB" dirty="0" err="1"/>
              <a:t>fosa</a:t>
            </a:r>
            <a:r>
              <a:rPr lang="en-GB" dirty="0"/>
              <a:t> antecubital.</a:t>
            </a:r>
          </a:p>
          <a:p>
            <a:pPr algn="just"/>
            <a:r>
              <a:rPr lang="en-GB" dirty="0"/>
              <a:t>El </a:t>
            </a:r>
            <a:r>
              <a:rPr lang="en-GB" dirty="0" err="1"/>
              <a:t>extremo</a:t>
            </a:r>
            <a:r>
              <a:rPr lang="en-GB" dirty="0"/>
              <a:t> inferior del </a:t>
            </a:r>
            <a:r>
              <a:rPr lang="en-GB" dirty="0" err="1"/>
              <a:t>manguito</a:t>
            </a:r>
            <a:r>
              <a:rPr lang="en-GB" dirty="0"/>
              <a:t> debe </a:t>
            </a:r>
            <a:r>
              <a:rPr lang="en-GB" dirty="0" err="1"/>
              <a:t>estar</a:t>
            </a:r>
            <a:r>
              <a:rPr lang="en-GB" dirty="0"/>
              <a:t> 2-3 cm por </a:t>
            </a:r>
            <a:r>
              <a:rPr lang="en-GB" dirty="0" err="1"/>
              <a:t>encima</a:t>
            </a:r>
            <a:r>
              <a:rPr lang="en-GB" dirty="0"/>
              <a:t> de la </a:t>
            </a:r>
            <a:r>
              <a:rPr lang="en-GB" dirty="0" err="1"/>
              <a:t>fosa</a:t>
            </a:r>
            <a:r>
              <a:rPr lang="en-GB" dirty="0"/>
              <a:t> antecubital.</a:t>
            </a:r>
          </a:p>
          <a:p>
            <a:pPr algn="just"/>
            <a:r>
              <a:rPr lang="en-GB" dirty="0"/>
              <a:t>El </a:t>
            </a:r>
            <a:r>
              <a:rPr lang="en-GB" dirty="0" err="1"/>
              <a:t>manguito</a:t>
            </a:r>
            <a:r>
              <a:rPr lang="en-GB" dirty="0"/>
              <a:t> debe </a:t>
            </a:r>
            <a:r>
              <a:rPr lang="en-GB" dirty="0" err="1"/>
              <a:t>inflarse</a:t>
            </a:r>
            <a:r>
              <a:rPr lang="en-GB" dirty="0"/>
              <a:t> a 20-30 mmHg por </a:t>
            </a:r>
            <a:r>
              <a:rPr lang="en-GB" dirty="0" err="1"/>
              <a:t>encima</a:t>
            </a:r>
            <a:r>
              <a:rPr lang="en-GB" dirty="0"/>
              <a:t> del punto </a:t>
            </a:r>
            <a:r>
              <a:rPr lang="en-GB" dirty="0" err="1"/>
              <a:t>en</a:t>
            </a:r>
            <a:r>
              <a:rPr lang="en-GB" dirty="0"/>
              <a:t> el que </a:t>
            </a:r>
            <a:r>
              <a:rPr lang="en-GB" dirty="0" err="1"/>
              <a:t>desaparece</a:t>
            </a:r>
            <a:r>
              <a:rPr lang="en-GB" dirty="0"/>
              <a:t> el </a:t>
            </a:r>
            <a:r>
              <a:rPr lang="en-GB" dirty="0" err="1"/>
              <a:t>pulso</a:t>
            </a:r>
            <a:r>
              <a:rPr lang="en-GB" dirty="0"/>
              <a:t> radial. </a:t>
            </a:r>
          </a:p>
        </p:txBody>
      </p:sp>
      <p:pic>
        <p:nvPicPr>
          <p:cNvPr id="223" name="Google Shape;223;p3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6772961" y="3916016"/>
            <a:ext cx="2658906" cy="2637183"/>
          </a:xfrm>
          <a:prstGeom prst="rect">
            <a:avLst/>
          </a:prstGeom>
          <a:noFill/>
          <a:ln>
            <a:noFill/>
          </a:ln>
        </p:spPr>
      </p:pic>
    </p:spTree>
    <p:extLst>
      <p:ext uri="{BB962C8B-B14F-4D97-AF65-F5344CB8AC3E}">
        <p14:creationId xmlns:p14="http://schemas.microsoft.com/office/powerpoint/2010/main" val="74800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5"/>
          <p:cNvSpPr txBox="1">
            <a:spLocks noGrp="1"/>
          </p:cNvSpPr>
          <p:nvPr>
            <p:ph type="title"/>
          </p:nvPr>
        </p:nvSpPr>
        <p:spPr>
          <a:xfrm>
            <a:off x="567266" y="189151"/>
            <a:ext cx="10515600" cy="1325563"/>
          </a:xfrm>
        </p:spPr>
        <p:txBody>
          <a:bodyPr spcFirstLastPara="1" vert="horz" lIns="121900" tIns="121900" rIns="121900" bIns="121900" rtlCol="0" anchor="ctr" anchorCtr="0">
            <a:normAutofit/>
          </a:bodyPr>
          <a:lstStyle/>
          <a:p>
            <a:r>
              <a:rPr lang="en-GB" dirty="0"/>
              <a:t>¿</a:t>
            </a:r>
            <a:r>
              <a:rPr lang="en-GB" dirty="0" err="1"/>
              <a:t>Cómo</a:t>
            </a:r>
            <a:r>
              <a:rPr lang="en-GB" dirty="0"/>
              <a:t> </a:t>
            </a:r>
            <a:r>
              <a:rPr lang="en-GB" dirty="0" err="1"/>
              <a:t>tomar</a:t>
            </a:r>
            <a:r>
              <a:rPr lang="en-GB" dirty="0"/>
              <a:t> la </a:t>
            </a:r>
            <a:r>
              <a:rPr lang="en-GB" dirty="0" err="1"/>
              <a:t>presión</a:t>
            </a:r>
            <a:r>
              <a:rPr lang="en-GB" dirty="0"/>
              <a:t>?</a:t>
            </a:r>
            <a:endParaRPr dirty="0"/>
          </a:p>
        </p:txBody>
      </p:sp>
      <p:sp>
        <p:nvSpPr>
          <p:cNvPr id="229" name="Google Shape;229;p35"/>
          <p:cNvSpPr txBox="1">
            <a:spLocks noGrp="1"/>
          </p:cNvSpPr>
          <p:nvPr>
            <p:ph sz="half" idx="2"/>
          </p:nvPr>
        </p:nvSpPr>
        <p:spPr>
          <a:xfrm>
            <a:off x="5015211" y="1842558"/>
            <a:ext cx="6761922" cy="4351338"/>
          </a:xfrm>
        </p:spPr>
        <p:txBody>
          <a:bodyPr spcFirstLastPara="1" vert="horz" lIns="121900" tIns="121900" rIns="121900" bIns="121900" rtlCol="0" anchorCtr="0">
            <a:normAutofit/>
          </a:bodyPr>
          <a:lstStyle/>
          <a:p>
            <a:pPr marL="0" indent="0" algn="just">
              <a:lnSpc>
                <a:spcPct val="100000"/>
              </a:lnSpc>
              <a:buNone/>
            </a:pPr>
            <a:r>
              <a:rPr lang="en-GB" dirty="0"/>
              <a:t>5. Para </a:t>
            </a:r>
            <a:r>
              <a:rPr lang="en-GB" dirty="0" err="1"/>
              <a:t>medir</a:t>
            </a:r>
            <a:r>
              <a:rPr lang="en-GB" dirty="0"/>
              <a:t> la PA </a:t>
            </a:r>
            <a:r>
              <a:rPr lang="en-GB" dirty="0" err="1"/>
              <a:t>en</a:t>
            </a:r>
            <a:r>
              <a:rPr lang="en-GB" dirty="0"/>
              <a:t> las </a:t>
            </a:r>
            <a:r>
              <a:rPr lang="en-GB" dirty="0" err="1"/>
              <a:t>piernas</a:t>
            </a:r>
            <a:r>
              <a:rPr lang="en-GB" dirty="0"/>
              <a:t>:</a:t>
            </a:r>
          </a:p>
          <a:p>
            <a:pPr algn="just">
              <a:lnSpc>
                <a:spcPct val="100000"/>
              </a:lnSpc>
              <a:buClr>
                <a:srgbClr val="1A1A1A"/>
              </a:buClr>
              <a:buSzPts val="1800"/>
            </a:pPr>
            <a:r>
              <a:rPr lang="en-GB" dirty="0" err="1"/>
              <a:t>Posición</a:t>
            </a:r>
            <a:r>
              <a:rPr lang="en-GB" dirty="0"/>
              <a:t> </a:t>
            </a:r>
            <a:r>
              <a:rPr lang="en-GB" dirty="0" err="1"/>
              <a:t>prona</a:t>
            </a:r>
            <a:r>
              <a:rPr lang="en-GB" dirty="0"/>
              <a:t>. </a:t>
            </a:r>
          </a:p>
          <a:p>
            <a:pPr algn="just">
              <a:lnSpc>
                <a:spcPct val="100000"/>
              </a:lnSpc>
              <a:buClr>
                <a:srgbClr val="1A1A1A"/>
              </a:buClr>
              <a:buSzPts val="1800"/>
            </a:pPr>
            <a:r>
              <a:rPr lang="en-GB" dirty="0"/>
              <a:t>Se debe </a:t>
            </a:r>
            <a:r>
              <a:rPr lang="en-GB" dirty="0" err="1"/>
              <a:t>colocar</a:t>
            </a:r>
            <a:r>
              <a:rPr lang="en-GB" dirty="0"/>
              <a:t> un </a:t>
            </a:r>
            <a:r>
              <a:rPr lang="en-GB" dirty="0" err="1"/>
              <a:t>brazalete</a:t>
            </a:r>
            <a:r>
              <a:rPr lang="en-GB" dirty="0"/>
              <a:t> de </a:t>
            </a:r>
            <a:r>
              <a:rPr lang="en-GB" dirty="0" err="1"/>
              <a:t>tamaño</a:t>
            </a:r>
            <a:r>
              <a:rPr lang="en-GB" dirty="0"/>
              <a:t> </a:t>
            </a:r>
            <a:r>
              <a:rPr lang="en-GB" dirty="0" err="1"/>
              <a:t>apropiado</a:t>
            </a:r>
            <a:r>
              <a:rPr lang="en-GB" dirty="0"/>
              <a:t> </a:t>
            </a:r>
            <a:r>
              <a:rPr lang="en-GB" dirty="0" err="1"/>
              <a:t>en</a:t>
            </a:r>
            <a:r>
              <a:rPr lang="en-GB" dirty="0"/>
              <a:t> la </a:t>
            </a:r>
            <a:r>
              <a:rPr lang="en-GB" dirty="0" err="1"/>
              <a:t>mitad</a:t>
            </a:r>
            <a:r>
              <a:rPr lang="en-GB" dirty="0"/>
              <a:t> del </a:t>
            </a:r>
            <a:r>
              <a:rPr lang="en-GB" dirty="0" err="1"/>
              <a:t>muslo</a:t>
            </a:r>
            <a:r>
              <a:rPr lang="en-GB" dirty="0"/>
              <a:t>.</a:t>
            </a:r>
          </a:p>
          <a:p>
            <a:pPr algn="just">
              <a:lnSpc>
                <a:spcPct val="100000"/>
              </a:lnSpc>
              <a:buClr>
                <a:srgbClr val="1A1A1A"/>
              </a:buClr>
              <a:buSzPts val="1800"/>
            </a:pPr>
            <a:r>
              <a:rPr lang="en-GB" dirty="0"/>
              <a:t>El </a:t>
            </a:r>
            <a:r>
              <a:rPr lang="en-GB" dirty="0" err="1"/>
              <a:t>estetoscopio</a:t>
            </a:r>
            <a:r>
              <a:rPr lang="en-GB" dirty="0"/>
              <a:t> </a:t>
            </a:r>
            <a:r>
              <a:rPr lang="en-GB" dirty="0" err="1"/>
              <a:t>sobre</a:t>
            </a:r>
            <a:r>
              <a:rPr lang="en-GB" dirty="0"/>
              <a:t> la arteria </a:t>
            </a:r>
            <a:r>
              <a:rPr lang="en-GB" dirty="0" err="1"/>
              <a:t>poplítea</a:t>
            </a:r>
            <a:r>
              <a:rPr lang="en-GB" dirty="0"/>
              <a:t>. </a:t>
            </a:r>
          </a:p>
          <a:p>
            <a:pPr algn="just">
              <a:lnSpc>
                <a:spcPct val="100000"/>
              </a:lnSpc>
              <a:buClr>
                <a:srgbClr val="1A1A1A"/>
              </a:buClr>
              <a:buSzPts val="1800"/>
            </a:pPr>
            <a:r>
              <a:rPr lang="en-GB" dirty="0"/>
              <a:t>La PAS </a:t>
            </a:r>
            <a:r>
              <a:rPr lang="en-GB" dirty="0" err="1"/>
              <a:t>en</a:t>
            </a:r>
            <a:r>
              <a:rPr lang="en-GB" dirty="0"/>
              <a:t> las </a:t>
            </a:r>
            <a:r>
              <a:rPr lang="en-GB" dirty="0" err="1"/>
              <a:t>piernas</a:t>
            </a:r>
            <a:r>
              <a:rPr lang="en-GB" dirty="0"/>
              <a:t> </a:t>
            </a:r>
            <a:r>
              <a:rPr lang="en-GB" dirty="0" err="1"/>
              <a:t>suele</a:t>
            </a:r>
            <a:r>
              <a:rPr lang="en-GB" dirty="0"/>
              <a:t> ser 10% -20% </a:t>
            </a:r>
            <a:r>
              <a:rPr lang="en-GB" dirty="0" err="1"/>
              <a:t>más</a:t>
            </a:r>
            <a:r>
              <a:rPr lang="en-GB" dirty="0"/>
              <a:t> </a:t>
            </a:r>
            <a:r>
              <a:rPr lang="en-GB" dirty="0" err="1"/>
              <a:t>alta</a:t>
            </a:r>
            <a:r>
              <a:rPr lang="en-GB" dirty="0"/>
              <a:t> que la </a:t>
            </a:r>
            <a:r>
              <a:rPr lang="en-GB" dirty="0" err="1"/>
              <a:t>presión</a:t>
            </a:r>
            <a:r>
              <a:rPr lang="en-GB" dirty="0"/>
              <a:t> de la arteria </a:t>
            </a:r>
            <a:r>
              <a:rPr lang="en-GB" dirty="0" err="1"/>
              <a:t>braquial</a:t>
            </a:r>
            <a:r>
              <a:rPr lang="en-GB" dirty="0"/>
              <a:t>.</a:t>
            </a:r>
          </a:p>
          <a:p>
            <a:pPr marL="0" indent="0" algn="just">
              <a:lnSpc>
                <a:spcPct val="100000"/>
              </a:lnSpc>
              <a:spcAft>
                <a:spcPts val="2133"/>
              </a:spcAft>
              <a:buNone/>
            </a:pPr>
            <a:endParaRPr lang="en-GB" dirty="0"/>
          </a:p>
        </p:txBody>
      </p:sp>
    </p:spTree>
    <p:extLst>
      <p:ext uri="{BB962C8B-B14F-4D97-AF65-F5344CB8AC3E}">
        <p14:creationId xmlns:p14="http://schemas.microsoft.com/office/powerpoint/2010/main" val="3363344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112" name="Title 1">
            <a:extLst>
              <a:ext uri="{FF2B5EF4-FFF2-40B4-BE49-F238E27FC236}">
                <a16:creationId xmlns:a16="http://schemas.microsoft.com/office/drawing/2014/main" id="{E41634C6-FB4E-4234-98A1-7258FCBB7B38}"/>
              </a:ext>
            </a:extLst>
          </p:cNvPr>
          <p:cNvSpPr>
            <a:spLocks noGrp="1"/>
          </p:cNvSpPr>
          <p:nvPr>
            <p:ph type="title"/>
          </p:nvPr>
        </p:nvSpPr>
        <p:spPr>
          <a:xfrm>
            <a:off x="592666" y="239183"/>
            <a:ext cx="10515600" cy="1325563"/>
          </a:xfrm>
        </p:spPr>
        <p:txBody>
          <a:bodyPr/>
          <a:lstStyle/>
          <a:p>
            <a:r>
              <a:rPr lang="en-US" dirty="0"/>
              <a:t>Por </a:t>
            </a:r>
            <a:r>
              <a:rPr lang="en-US" dirty="0" err="1"/>
              <a:t>último</a:t>
            </a:r>
            <a:endParaRPr lang="en-US" dirty="0"/>
          </a:p>
        </p:txBody>
      </p:sp>
      <p:graphicFrame>
        <p:nvGraphicFramePr>
          <p:cNvPr id="2" name="Marcador de contenido 1">
            <a:extLst>
              <a:ext uri="{FF2B5EF4-FFF2-40B4-BE49-F238E27FC236}">
                <a16:creationId xmlns:a16="http://schemas.microsoft.com/office/drawing/2014/main" id="{2EC84859-055A-9F43-ACB0-8999B6383712}"/>
              </a:ext>
            </a:extLst>
          </p:cNvPr>
          <p:cNvGraphicFramePr>
            <a:graphicFrameLocks noGrp="1"/>
          </p:cNvGraphicFramePr>
          <p:nvPr>
            <p:ph sz="half" idx="2"/>
            <p:extLst>
              <p:ext uri="{D42A27DB-BD31-4B8C-83A1-F6EECF244321}">
                <p14:modId xmlns:p14="http://schemas.microsoft.com/office/powerpoint/2010/main" val="2275960746"/>
              </p:ext>
            </p:extLst>
          </p:nvPr>
        </p:nvGraphicFramePr>
        <p:xfrm>
          <a:off x="5010978" y="1831976"/>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9686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7"/>
          <p:cNvSpPr txBox="1">
            <a:spLocks noGrp="1"/>
          </p:cNvSpPr>
          <p:nvPr>
            <p:ph type="title"/>
          </p:nvPr>
        </p:nvSpPr>
        <p:spPr>
          <a:xfrm>
            <a:off x="636588" y="350044"/>
            <a:ext cx="10515600" cy="1325563"/>
          </a:xfrm>
        </p:spPr>
        <p:txBody>
          <a:bodyPr spcFirstLastPara="1" vert="horz" lIns="121900" tIns="121900" rIns="121900" bIns="121900" rtlCol="0" anchor="ctr" anchorCtr="0">
            <a:normAutofit/>
          </a:bodyPr>
          <a:lstStyle/>
          <a:p>
            <a:r>
              <a:rPr lang="en-GB" i="1" dirty="0"/>
              <a:t>Puntos clave</a:t>
            </a:r>
            <a:endParaRPr i="1" dirty="0"/>
          </a:p>
        </p:txBody>
      </p:sp>
      <p:sp>
        <p:nvSpPr>
          <p:cNvPr id="241" name="Google Shape;241;p37"/>
          <p:cNvSpPr txBox="1">
            <a:spLocks noGrp="1"/>
          </p:cNvSpPr>
          <p:nvPr>
            <p:ph type="body" sz="quarter" idx="3"/>
          </p:nvPr>
        </p:nvSpPr>
        <p:spPr>
          <a:xfrm>
            <a:off x="5036194" y="1675607"/>
            <a:ext cx="6793327" cy="823912"/>
          </a:xfrm>
        </p:spPr>
        <p:txBody>
          <a:bodyPr spcFirstLastPara="1" vert="horz" lIns="121900" tIns="121900" rIns="121900" bIns="121900" rtlCol="0" anchor="b" anchorCtr="0">
            <a:noAutofit/>
          </a:bodyPr>
          <a:lstStyle/>
          <a:p>
            <a:pPr indent="-507987" algn="just">
              <a:lnSpc>
                <a:spcPct val="100000"/>
              </a:lnSpc>
              <a:buSzPts val="2400"/>
              <a:buAutoNum type="arabicPeriod"/>
            </a:pPr>
            <a:r>
              <a:rPr lang="en-GB" sz="2400" i="1" dirty="0"/>
              <a:t>PA debe ser </a:t>
            </a:r>
            <a:r>
              <a:rPr lang="en-GB" sz="2400" i="1" dirty="0" err="1"/>
              <a:t>medida</a:t>
            </a:r>
            <a:r>
              <a:rPr lang="en-GB" sz="2400" i="1" dirty="0"/>
              <a:t> </a:t>
            </a:r>
            <a:r>
              <a:rPr lang="en-GB" sz="2400" i="1" dirty="0" err="1"/>
              <a:t>anualmente</a:t>
            </a:r>
            <a:r>
              <a:rPr lang="en-GB" sz="2400" i="1" dirty="0"/>
              <a:t> </a:t>
            </a:r>
            <a:r>
              <a:rPr lang="en-GB" sz="2400" i="1" dirty="0" err="1"/>
              <a:t>en</a:t>
            </a:r>
            <a:r>
              <a:rPr lang="en-GB" sz="2400" i="1" dirty="0"/>
              <a:t> </a:t>
            </a:r>
            <a:r>
              <a:rPr lang="en-GB" sz="2400" i="1" dirty="0" err="1"/>
              <a:t>todos</a:t>
            </a:r>
            <a:r>
              <a:rPr lang="en-GB" sz="2400" i="1" dirty="0"/>
              <a:t> los </a:t>
            </a:r>
            <a:r>
              <a:rPr lang="en-GB" sz="2400" i="1" dirty="0" err="1"/>
              <a:t>niños</a:t>
            </a:r>
            <a:r>
              <a:rPr lang="en-GB" sz="2400" i="1" dirty="0"/>
              <a:t> y </a:t>
            </a:r>
            <a:r>
              <a:rPr lang="en-GB" sz="2400" i="1" dirty="0" err="1"/>
              <a:t>adolescentes</a:t>
            </a:r>
            <a:r>
              <a:rPr lang="en-GB" sz="2400" i="1" dirty="0"/>
              <a:t> &gt;  3 </a:t>
            </a:r>
            <a:r>
              <a:rPr lang="en-GB" sz="2400" i="1" dirty="0" err="1"/>
              <a:t>años</a:t>
            </a:r>
            <a:r>
              <a:rPr lang="en-GB" sz="2400" i="1" dirty="0"/>
              <a:t>.</a:t>
            </a:r>
          </a:p>
        </p:txBody>
      </p:sp>
      <p:sp>
        <p:nvSpPr>
          <p:cNvPr id="242" name="Google Shape;242;p37"/>
          <p:cNvSpPr txBox="1">
            <a:spLocks noGrp="1"/>
          </p:cNvSpPr>
          <p:nvPr>
            <p:ph sz="quarter" idx="4"/>
          </p:nvPr>
        </p:nvSpPr>
        <p:spPr>
          <a:xfrm>
            <a:off x="5036195" y="2856176"/>
            <a:ext cx="6793327" cy="3684588"/>
          </a:xfrm>
        </p:spPr>
        <p:txBody>
          <a:bodyPr spcFirstLastPara="1" vert="horz" lIns="121900" tIns="121900" rIns="121900" bIns="121900" rtlCol="0" anchorCtr="0">
            <a:normAutofit/>
          </a:bodyPr>
          <a:lstStyle/>
          <a:p>
            <a:pPr marL="0" indent="0">
              <a:buNone/>
            </a:pPr>
            <a:r>
              <a:rPr lang="en-GB" sz="2400" i="1" dirty="0"/>
              <a:t>2. </a:t>
            </a:r>
            <a:r>
              <a:rPr lang="en-GB" sz="2400" i="1" dirty="0" err="1"/>
              <a:t>En</a:t>
            </a:r>
            <a:r>
              <a:rPr lang="en-GB" sz="2400" i="1" dirty="0"/>
              <a:t> </a:t>
            </a:r>
            <a:r>
              <a:rPr lang="en-GB" sz="2400" i="1" dirty="0" err="1"/>
              <a:t>toda</a:t>
            </a:r>
            <a:r>
              <a:rPr lang="en-GB" sz="2400" i="1" dirty="0"/>
              <a:t> consulta:</a:t>
            </a:r>
          </a:p>
          <a:p>
            <a:pPr indent="-507987">
              <a:spcBef>
                <a:spcPts val="2133"/>
              </a:spcBef>
              <a:buSzPts val="2400"/>
            </a:pPr>
            <a:r>
              <a:rPr lang="en-GB" sz="2400" i="1" dirty="0" err="1"/>
              <a:t>Obesidad</a:t>
            </a:r>
            <a:r>
              <a:rPr lang="en-GB" sz="2400" i="1" dirty="0"/>
              <a:t>.</a:t>
            </a:r>
          </a:p>
          <a:p>
            <a:pPr indent="-507987">
              <a:buSzPts val="2400"/>
            </a:pPr>
            <a:r>
              <a:rPr lang="en-GB" sz="2400" i="1" dirty="0" err="1"/>
              <a:t>Medicamentos</a:t>
            </a:r>
            <a:r>
              <a:rPr lang="en-GB" sz="2400" i="1" dirty="0"/>
              <a:t>.</a:t>
            </a:r>
          </a:p>
          <a:p>
            <a:pPr indent="-507987">
              <a:buSzPts val="2400"/>
            </a:pPr>
            <a:r>
              <a:rPr lang="en-GB" sz="2400" i="1" dirty="0"/>
              <a:t>ERC.</a:t>
            </a:r>
          </a:p>
          <a:p>
            <a:pPr indent="-507987">
              <a:buSzPts val="2400"/>
            </a:pPr>
            <a:r>
              <a:rPr lang="en-GB" sz="2400" i="1" dirty="0"/>
              <a:t>Co. aorta.</a:t>
            </a:r>
          </a:p>
          <a:p>
            <a:pPr indent="-507987">
              <a:buSzPts val="2400"/>
            </a:pPr>
            <a:r>
              <a:rPr lang="en-GB" sz="2400" i="1" dirty="0"/>
              <a:t>Diabetes.</a:t>
            </a:r>
          </a:p>
          <a:p>
            <a:pPr marL="0" indent="0">
              <a:spcBef>
                <a:spcPts val="2133"/>
              </a:spcBef>
              <a:spcAft>
                <a:spcPts val="2133"/>
              </a:spcAft>
              <a:buNone/>
            </a:pPr>
            <a:endParaRPr lang="en-GB" sz="2400" dirty="0"/>
          </a:p>
        </p:txBody>
      </p:sp>
    </p:spTree>
    <p:extLst>
      <p:ext uri="{BB962C8B-B14F-4D97-AF65-F5344CB8AC3E}">
        <p14:creationId xmlns:p14="http://schemas.microsoft.com/office/powerpoint/2010/main" val="4047760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8"/>
          <p:cNvSpPr txBox="1">
            <a:spLocks noGrp="1"/>
          </p:cNvSpPr>
          <p:nvPr>
            <p:ph type="title"/>
          </p:nvPr>
        </p:nvSpPr>
        <p:spPr>
          <a:xfrm>
            <a:off x="533400" y="189151"/>
            <a:ext cx="10515600" cy="1325563"/>
          </a:xfrm>
        </p:spPr>
        <p:txBody>
          <a:bodyPr spcFirstLastPara="1" vert="horz" lIns="121900" tIns="121900" rIns="121900" bIns="121900" rtlCol="0" anchor="ctr" anchorCtr="0">
            <a:normAutofit/>
          </a:bodyPr>
          <a:lstStyle/>
          <a:p>
            <a:r>
              <a:rPr lang="en-GB" dirty="0" err="1"/>
              <a:t>Cuando</a:t>
            </a:r>
            <a:r>
              <a:rPr lang="en-GB" dirty="0"/>
              <a:t> </a:t>
            </a:r>
            <a:r>
              <a:rPr lang="en-GB" dirty="0" err="1"/>
              <a:t>medir</a:t>
            </a:r>
            <a:r>
              <a:rPr lang="en-GB" dirty="0"/>
              <a:t> PA </a:t>
            </a:r>
            <a:r>
              <a:rPr lang="en-GB" dirty="0" err="1"/>
              <a:t>en</a:t>
            </a:r>
            <a:r>
              <a:rPr lang="en-GB" dirty="0"/>
              <a:t> &lt;3 </a:t>
            </a:r>
            <a:r>
              <a:rPr lang="en-GB" dirty="0" err="1"/>
              <a:t>años</a:t>
            </a:r>
            <a:endParaRPr dirty="0"/>
          </a:p>
        </p:txBody>
      </p:sp>
      <p:sp>
        <p:nvSpPr>
          <p:cNvPr id="248" name="Google Shape;248;p38"/>
          <p:cNvSpPr txBox="1">
            <a:spLocks noGrp="1"/>
          </p:cNvSpPr>
          <p:nvPr>
            <p:ph sz="half" idx="2"/>
          </p:nvPr>
        </p:nvSpPr>
        <p:spPr>
          <a:xfrm>
            <a:off x="5015212" y="1302231"/>
            <a:ext cx="6761922" cy="4351338"/>
          </a:xfrm>
        </p:spPr>
        <p:txBody>
          <a:bodyPr spcFirstLastPara="1" vert="horz" lIns="121900" tIns="121900" rIns="121900" bIns="121900" rtlCol="0" anchorCtr="0">
            <a:noAutofit/>
          </a:bodyPr>
          <a:lstStyle/>
          <a:p>
            <a:pPr algn="just">
              <a:lnSpc>
                <a:spcPct val="100000"/>
              </a:lnSpc>
              <a:buSzPts val="1800"/>
            </a:pPr>
            <a:r>
              <a:rPr lang="en-GB" dirty="0" err="1"/>
              <a:t>Prematurez</a:t>
            </a:r>
            <a:r>
              <a:rPr lang="en-GB" dirty="0"/>
              <a:t> o bajo peso al </a:t>
            </a:r>
            <a:r>
              <a:rPr lang="en-GB" dirty="0" err="1"/>
              <a:t>nacer</a:t>
            </a:r>
            <a:r>
              <a:rPr lang="en-GB" dirty="0"/>
              <a:t>.</a:t>
            </a:r>
          </a:p>
          <a:p>
            <a:pPr algn="just">
              <a:lnSpc>
                <a:spcPct val="100000"/>
              </a:lnSpc>
              <a:buSzPts val="1800"/>
            </a:pPr>
            <a:r>
              <a:rPr lang="en-GB" dirty="0" err="1"/>
              <a:t>Enfermedad</a:t>
            </a:r>
            <a:r>
              <a:rPr lang="en-GB" dirty="0"/>
              <a:t> </a:t>
            </a:r>
            <a:r>
              <a:rPr lang="en-GB" dirty="0" err="1"/>
              <a:t>cardíaca</a:t>
            </a:r>
            <a:r>
              <a:rPr lang="en-GB" dirty="0"/>
              <a:t> </a:t>
            </a:r>
            <a:r>
              <a:rPr lang="en-GB" dirty="0" err="1"/>
              <a:t>congénita</a:t>
            </a:r>
            <a:r>
              <a:rPr lang="en-GB" dirty="0"/>
              <a:t>.</a:t>
            </a:r>
          </a:p>
          <a:p>
            <a:pPr algn="just">
              <a:lnSpc>
                <a:spcPct val="100000"/>
              </a:lnSpc>
              <a:buSzPts val="1800"/>
            </a:pPr>
            <a:r>
              <a:rPr lang="en-GB" dirty="0" err="1"/>
              <a:t>Infecciones</a:t>
            </a:r>
            <a:r>
              <a:rPr lang="en-GB" dirty="0"/>
              <a:t> </a:t>
            </a:r>
            <a:r>
              <a:rPr lang="en-GB" dirty="0" err="1"/>
              <a:t>urinarias</a:t>
            </a:r>
            <a:r>
              <a:rPr lang="en-GB" dirty="0"/>
              <a:t> a </a:t>
            </a:r>
            <a:r>
              <a:rPr lang="en-GB" dirty="0" err="1"/>
              <a:t>repetición</a:t>
            </a:r>
            <a:r>
              <a:rPr lang="en-GB" dirty="0"/>
              <a:t>, </a:t>
            </a:r>
            <a:r>
              <a:rPr lang="en-GB" dirty="0" err="1"/>
              <a:t>hematuria</a:t>
            </a:r>
            <a:r>
              <a:rPr lang="en-GB" dirty="0"/>
              <a:t> o proteinuria.</a:t>
            </a:r>
          </a:p>
          <a:p>
            <a:pPr algn="just">
              <a:lnSpc>
                <a:spcPct val="100000"/>
              </a:lnSpc>
              <a:buSzPts val="1800"/>
            </a:pPr>
            <a:r>
              <a:rPr lang="en-GB" dirty="0" err="1"/>
              <a:t>Enfermedad</a:t>
            </a:r>
            <a:r>
              <a:rPr lang="en-GB" dirty="0"/>
              <a:t> renal </a:t>
            </a:r>
            <a:r>
              <a:rPr lang="en-GB" dirty="0" err="1"/>
              <a:t>conocida</a:t>
            </a:r>
            <a:r>
              <a:rPr lang="en-GB" dirty="0"/>
              <a:t> o </a:t>
            </a:r>
            <a:r>
              <a:rPr lang="en-GB" dirty="0" err="1"/>
              <a:t>malformaciones</a:t>
            </a:r>
            <a:r>
              <a:rPr lang="en-GB" dirty="0"/>
              <a:t> </a:t>
            </a:r>
            <a:r>
              <a:rPr lang="en-GB" dirty="0" err="1"/>
              <a:t>urológicas</a:t>
            </a:r>
            <a:r>
              <a:rPr lang="en-GB" dirty="0"/>
              <a:t>.</a:t>
            </a:r>
          </a:p>
          <a:p>
            <a:pPr algn="just">
              <a:lnSpc>
                <a:spcPct val="100000"/>
              </a:lnSpc>
              <a:buSzPts val="1800"/>
            </a:pPr>
            <a:r>
              <a:rPr lang="en-GB" dirty="0"/>
              <a:t>Historia de </a:t>
            </a:r>
            <a:r>
              <a:rPr lang="en-GB" dirty="0" err="1"/>
              <a:t>enfermedad</a:t>
            </a:r>
            <a:r>
              <a:rPr lang="en-GB" dirty="0"/>
              <a:t> renal </a:t>
            </a:r>
            <a:r>
              <a:rPr lang="en-GB" dirty="0" err="1"/>
              <a:t>congénita</a:t>
            </a:r>
            <a:r>
              <a:rPr lang="en-GB" dirty="0"/>
              <a:t>.</a:t>
            </a:r>
          </a:p>
          <a:p>
            <a:pPr algn="just">
              <a:lnSpc>
                <a:spcPct val="100000"/>
              </a:lnSpc>
              <a:buSzPts val="1800"/>
            </a:pPr>
            <a:r>
              <a:rPr lang="en-GB" dirty="0" err="1"/>
              <a:t>Trasplante</a:t>
            </a:r>
            <a:r>
              <a:rPr lang="en-GB" dirty="0"/>
              <a:t> de </a:t>
            </a:r>
            <a:r>
              <a:rPr lang="en-GB" dirty="0" err="1"/>
              <a:t>órgano</a:t>
            </a:r>
            <a:r>
              <a:rPr lang="en-GB" dirty="0"/>
              <a:t> </a:t>
            </a:r>
            <a:r>
              <a:rPr lang="en-GB" dirty="0" err="1"/>
              <a:t>sólido</a:t>
            </a:r>
            <a:r>
              <a:rPr lang="en-GB" dirty="0"/>
              <a:t>, de </a:t>
            </a:r>
            <a:r>
              <a:rPr lang="en-GB" dirty="0" err="1"/>
              <a:t>médula</a:t>
            </a:r>
            <a:r>
              <a:rPr lang="en-GB" dirty="0"/>
              <a:t> </a:t>
            </a:r>
            <a:r>
              <a:rPr lang="en-GB" dirty="0" err="1"/>
              <a:t>ósea</a:t>
            </a:r>
            <a:r>
              <a:rPr lang="en-GB" dirty="0"/>
              <a:t> o </a:t>
            </a:r>
            <a:r>
              <a:rPr lang="en-GB" dirty="0" err="1"/>
              <a:t>malignidad</a:t>
            </a:r>
            <a:r>
              <a:rPr lang="en-GB" dirty="0"/>
              <a:t>.</a:t>
            </a:r>
          </a:p>
          <a:p>
            <a:pPr algn="just">
              <a:lnSpc>
                <a:spcPct val="100000"/>
              </a:lnSpc>
              <a:buSzPts val="1800"/>
            </a:pPr>
            <a:r>
              <a:rPr lang="en-GB" dirty="0" err="1"/>
              <a:t>Medicamentos</a:t>
            </a:r>
            <a:r>
              <a:rPr lang="en-GB" dirty="0"/>
              <a:t> que eleven PA.</a:t>
            </a:r>
          </a:p>
          <a:p>
            <a:pPr algn="just">
              <a:lnSpc>
                <a:spcPct val="100000"/>
              </a:lnSpc>
              <a:buSzPts val="1800"/>
            </a:pPr>
            <a:r>
              <a:rPr lang="en-GB" dirty="0" err="1"/>
              <a:t>Otras</a:t>
            </a:r>
            <a:r>
              <a:rPr lang="en-GB" dirty="0"/>
              <a:t> </a:t>
            </a:r>
            <a:r>
              <a:rPr lang="en-GB" dirty="0" err="1"/>
              <a:t>enfermedades</a:t>
            </a:r>
            <a:r>
              <a:rPr lang="en-GB" dirty="0"/>
              <a:t> </a:t>
            </a:r>
            <a:r>
              <a:rPr lang="en-GB" dirty="0" err="1"/>
              <a:t>sistémicas</a:t>
            </a:r>
            <a:r>
              <a:rPr lang="en-GB" dirty="0"/>
              <a:t> </a:t>
            </a:r>
            <a:r>
              <a:rPr lang="en-GB" dirty="0" err="1"/>
              <a:t>asociadas</a:t>
            </a:r>
            <a:r>
              <a:rPr lang="en-GB" dirty="0"/>
              <a:t> con HTA. </a:t>
            </a:r>
          </a:p>
          <a:p>
            <a:pPr algn="just">
              <a:lnSpc>
                <a:spcPct val="100000"/>
              </a:lnSpc>
              <a:buSzPts val="1800"/>
            </a:pPr>
            <a:r>
              <a:rPr lang="en-GB" dirty="0" err="1"/>
              <a:t>Evidencia</a:t>
            </a:r>
            <a:r>
              <a:rPr lang="en-GB" dirty="0"/>
              <a:t> de </a:t>
            </a:r>
            <a:r>
              <a:rPr lang="en-GB" dirty="0" err="1"/>
              <a:t>aumento</a:t>
            </a:r>
            <a:r>
              <a:rPr lang="en-GB" dirty="0"/>
              <a:t> de la PIC.</a:t>
            </a:r>
          </a:p>
        </p:txBody>
      </p:sp>
    </p:spTree>
    <p:extLst>
      <p:ext uri="{BB962C8B-B14F-4D97-AF65-F5344CB8AC3E}">
        <p14:creationId xmlns:p14="http://schemas.microsoft.com/office/powerpoint/2010/main" val="856684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9"/>
          <p:cNvSpPr txBox="1">
            <a:spLocks noGrp="1"/>
          </p:cNvSpPr>
          <p:nvPr>
            <p:ph type="title"/>
          </p:nvPr>
        </p:nvSpPr>
        <p:spPr>
          <a:xfrm>
            <a:off x="567266" y="331259"/>
            <a:ext cx="10515600" cy="1325563"/>
          </a:xfrm>
        </p:spPr>
        <p:txBody>
          <a:bodyPr spcFirstLastPara="1" vert="horz" lIns="121900" tIns="121900" rIns="121900" bIns="121900" rtlCol="0" anchor="ctr" anchorCtr="0">
            <a:noAutofit/>
          </a:bodyPr>
          <a:lstStyle/>
          <a:p>
            <a:pPr algn="just"/>
            <a:r>
              <a:rPr lang="en-GB" dirty="0" err="1"/>
              <a:t>Manejo</a:t>
            </a:r>
            <a:r>
              <a:rPr lang="en-GB" dirty="0"/>
              <a:t>: PA </a:t>
            </a:r>
            <a:r>
              <a:rPr lang="en-GB" dirty="0" err="1"/>
              <a:t>elevada</a:t>
            </a:r>
            <a:r>
              <a:rPr lang="en-GB" dirty="0"/>
              <a:t> &lt;90 - &lt;P95</a:t>
            </a:r>
          </a:p>
          <a:p>
            <a:pPr algn="just"/>
            <a:r>
              <a:rPr lang="en-GB" dirty="0"/>
              <a:t>120/&lt;80 - 129/&lt;80</a:t>
            </a:r>
          </a:p>
        </p:txBody>
      </p:sp>
      <p:sp>
        <p:nvSpPr>
          <p:cNvPr id="254" name="Google Shape;254;p39"/>
          <p:cNvSpPr txBox="1">
            <a:spLocks noGrp="1"/>
          </p:cNvSpPr>
          <p:nvPr>
            <p:ph sz="half" idx="2"/>
          </p:nvPr>
        </p:nvSpPr>
        <p:spPr>
          <a:xfrm>
            <a:off x="4591878" y="1825625"/>
            <a:ext cx="6761922" cy="4351338"/>
          </a:xfrm>
        </p:spPr>
        <p:txBody>
          <a:bodyPr spcFirstLastPara="1" vert="horz" lIns="121900" tIns="121900" rIns="121900" bIns="121900" rtlCol="0" anchorCtr="0">
            <a:normAutofit/>
          </a:bodyPr>
          <a:lstStyle/>
          <a:p>
            <a:pPr marL="457200" indent="-457200">
              <a:lnSpc>
                <a:spcPct val="100000"/>
              </a:lnSpc>
              <a:buSzPts val="1800"/>
              <a:buFont typeface="+mj-lt"/>
              <a:buAutoNum type="arabicPeriod"/>
            </a:pPr>
            <a:r>
              <a:rPr lang="en-GB" dirty="0" err="1"/>
              <a:t>Aconsejar</a:t>
            </a:r>
            <a:r>
              <a:rPr lang="en-GB" dirty="0"/>
              <a:t> </a:t>
            </a:r>
            <a:r>
              <a:rPr lang="en-GB" dirty="0" err="1"/>
              <a:t>cambios</a:t>
            </a:r>
            <a:r>
              <a:rPr lang="en-GB" dirty="0"/>
              <a:t> </a:t>
            </a:r>
            <a:r>
              <a:rPr lang="en-GB" dirty="0" err="1"/>
              <a:t>en</a:t>
            </a:r>
            <a:r>
              <a:rPr lang="en-GB" dirty="0"/>
              <a:t> el </a:t>
            </a:r>
            <a:r>
              <a:rPr lang="en-GB" dirty="0" err="1"/>
              <a:t>estilo</a:t>
            </a:r>
            <a:r>
              <a:rPr lang="en-GB" dirty="0"/>
              <a:t> de </a:t>
            </a:r>
            <a:r>
              <a:rPr lang="en-GB" dirty="0" err="1"/>
              <a:t>vida</a:t>
            </a:r>
            <a:r>
              <a:rPr lang="en-GB" dirty="0"/>
              <a:t>,  </a:t>
            </a:r>
            <a:r>
              <a:rPr lang="en-GB" dirty="0" err="1"/>
              <a:t>repetir</a:t>
            </a:r>
            <a:r>
              <a:rPr lang="en-GB" dirty="0"/>
              <a:t> </a:t>
            </a:r>
            <a:r>
              <a:rPr lang="en-GB" dirty="0" err="1"/>
              <a:t>en</a:t>
            </a:r>
            <a:r>
              <a:rPr lang="en-GB" dirty="0"/>
              <a:t> 6 meses.</a:t>
            </a:r>
          </a:p>
          <a:p>
            <a:pPr marL="457200" indent="-457200">
              <a:lnSpc>
                <a:spcPct val="100000"/>
              </a:lnSpc>
              <a:buSzPts val="1800"/>
              <a:buFont typeface="+mj-lt"/>
              <a:buAutoNum type="arabicPeriod"/>
            </a:pPr>
            <a:r>
              <a:rPr lang="en-GB" dirty="0"/>
              <a:t>Si </a:t>
            </a:r>
            <a:r>
              <a:rPr lang="en-GB" dirty="0" err="1"/>
              <a:t>persiste</a:t>
            </a:r>
            <a:r>
              <a:rPr lang="en-GB" dirty="0"/>
              <a:t> </a:t>
            </a:r>
            <a:r>
              <a:rPr lang="en-GB" dirty="0" err="1"/>
              <a:t>elevada</a:t>
            </a:r>
            <a:r>
              <a:rPr lang="en-GB" dirty="0"/>
              <a:t>, </a:t>
            </a:r>
            <a:r>
              <a:rPr lang="en-GB" dirty="0" err="1"/>
              <a:t>tomar</a:t>
            </a:r>
            <a:r>
              <a:rPr lang="en-GB" dirty="0"/>
              <a:t> </a:t>
            </a:r>
            <a:r>
              <a:rPr lang="en-GB" dirty="0" err="1"/>
              <a:t>en</a:t>
            </a:r>
            <a:r>
              <a:rPr lang="en-GB" dirty="0"/>
              <a:t> MMSS y MI, </a:t>
            </a:r>
            <a:r>
              <a:rPr lang="en-GB" dirty="0" err="1"/>
              <a:t>aconsejar</a:t>
            </a:r>
            <a:r>
              <a:rPr lang="en-GB" dirty="0"/>
              <a:t> </a:t>
            </a:r>
            <a:r>
              <a:rPr lang="en-GB" dirty="0" err="1"/>
              <a:t>cambios</a:t>
            </a:r>
            <a:r>
              <a:rPr lang="en-GB" dirty="0"/>
              <a:t> </a:t>
            </a:r>
            <a:r>
              <a:rPr lang="en-GB" dirty="0" err="1"/>
              <a:t>en</a:t>
            </a:r>
            <a:r>
              <a:rPr lang="en-GB" dirty="0"/>
              <a:t> el </a:t>
            </a:r>
            <a:r>
              <a:rPr lang="en-GB" dirty="0" err="1"/>
              <a:t>estilo</a:t>
            </a:r>
            <a:r>
              <a:rPr lang="en-GB" dirty="0"/>
              <a:t> de </a:t>
            </a:r>
            <a:r>
              <a:rPr lang="en-GB" dirty="0" err="1"/>
              <a:t>vida</a:t>
            </a:r>
            <a:r>
              <a:rPr lang="en-GB" dirty="0"/>
              <a:t>, </a:t>
            </a:r>
            <a:r>
              <a:rPr lang="en-GB" dirty="0" err="1"/>
              <a:t>reevaluar</a:t>
            </a:r>
            <a:r>
              <a:rPr lang="en-GB" dirty="0"/>
              <a:t> </a:t>
            </a:r>
            <a:r>
              <a:rPr lang="en-GB" dirty="0" err="1"/>
              <a:t>en</a:t>
            </a:r>
            <a:r>
              <a:rPr lang="en-GB" dirty="0"/>
              <a:t> 6 meses.</a:t>
            </a:r>
          </a:p>
          <a:p>
            <a:pPr indent="-457189">
              <a:lnSpc>
                <a:spcPct val="100000"/>
              </a:lnSpc>
              <a:buSzPts val="1800"/>
              <a:buAutoNum type="arabicPeriod"/>
            </a:pPr>
            <a:r>
              <a:rPr lang="en-GB" dirty="0"/>
              <a:t>Si </a:t>
            </a:r>
            <a:r>
              <a:rPr lang="en-GB" dirty="0" err="1"/>
              <a:t>persiste</a:t>
            </a:r>
            <a:r>
              <a:rPr lang="en-GB" dirty="0"/>
              <a:t> </a:t>
            </a:r>
            <a:r>
              <a:rPr lang="en-GB" dirty="0" err="1"/>
              <a:t>elevada</a:t>
            </a:r>
            <a:r>
              <a:rPr lang="en-GB" dirty="0"/>
              <a:t> a los 12 meses </a:t>
            </a:r>
            <a:r>
              <a:rPr lang="en-GB" u="sng" dirty="0" err="1"/>
              <a:t>considerar</a:t>
            </a:r>
            <a:r>
              <a:rPr lang="en-GB" u="sng" dirty="0"/>
              <a:t>:</a:t>
            </a:r>
          </a:p>
          <a:p>
            <a:pPr lvl="2" indent="-457189">
              <a:lnSpc>
                <a:spcPct val="100000"/>
              </a:lnSpc>
              <a:buSzPts val="1800"/>
            </a:pPr>
            <a:r>
              <a:rPr lang="en-GB" dirty="0"/>
              <a:t>MAPA.</a:t>
            </a:r>
          </a:p>
          <a:p>
            <a:pPr lvl="2" indent="-457189">
              <a:lnSpc>
                <a:spcPct val="100000"/>
              </a:lnSpc>
              <a:buSzPts val="1800"/>
            </a:pPr>
            <a:r>
              <a:rPr lang="en-GB" dirty="0" err="1"/>
              <a:t>Estudios</a:t>
            </a:r>
            <a:r>
              <a:rPr lang="en-GB" dirty="0"/>
              <a:t> </a:t>
            </a:r>
            <a:r>
              <a:rPr lang="en-GB" dirty="0" err="1"/>
              <a:t>diagnósticos</a:t>
            </a:r>
            <a:r>
              <a:rPr lang="en-GB" dirty="0"/>
              <a:t>.</a:t>
            </a:r>
          </a:p>
          <a:p>
            <a:pPr lvl="2" indent="-457189">
              <a:lnSpc>
                <a:spcPct val="100000"/>
              </a:lnSpc>
              <a:buSzPts val="1800"/>
            </a:pPr>
            <a:r>
              <a:rPr lang="en-GB" dirty="0" err="1"/>
              <a:t>Referir</a:t>
            </a:r>
            <a:r>
              <a:rPr lang="en-GB" dirty="0"/>
              <a:t> a </a:t>
            </a:r>
            <a:r>
              <a:rPr lang="en-GB" dirty="0" err="1"/>
              <a:t>nefrología</a:t>
            </a:r>
            <a:r>
              <a:rPr lang="en-GB" dirty="0"/>
              <a:t> o </a:t>
            </a:r>
            <a:r>
              <a:rPr lang="en-GB" dirty="0" err="1"/>
              <a:t>cardiología</a:t>
            </a:r>
            <a:r>
              <a:rPr lang="en-GB" dirty="0"/>
              <a:t>.</a:t>
            </a:r>
          </a:p>
          <a:p>
            <a:pPr marL="0" indent="0">
              <a:lnSpc>
                <a:spcPct val="100000"/>
              </a:lnSpc>
              <a:spcBef>
                <a:spcPts val="2133"/>
              </a:spcBef>
              <a:spcAft>
                <a:spcPts val="2133"/>
              </a:spcAft>
              <a:buNone/>
            </a:pPr>
            <a:endParaRPr dirty="0"/>
          </a:p>
        </p:txBody>
      </p:sp>
    </p:spTree>
    <p:extLst>
      <p:ext uri="{BB962C8B-B14F-4D97-AF65-F5344CB8AC3E}">
        <p14:creationId xmlns:p14="http://schemas.microsoft.com/office/powerpoint/2010/main" val="4079663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0"/>
          <p:cNvSpPr txBox="1">
            <a:spLocks noGrp="1"/>
          </p:cNvSpPr>
          <p:nvPr>
            <p:ph type="title"/>
          </p:nvPr>
        </p:nvSpPr>
        <p:spPr>
          <a:xfrm>
            <a:off x="550332" y="681037"/>
            <a:ext cx="12996334" cy="1325563"/>
          </a:xfrm>
        </p:spPr>
        <p:txBody>
          <a:bodyPr spcFirstLastPara="1" vert="horz" lIns="121900" tIns="121900" rIns="121900" bIns="121900" rtlCol="0" anchor="ctr" anchorCtr="0">
            <a:noAutofit/>
          </a:bodyPr>
          <a:lstStyle/>
          <a:p>
            <a:r>
              <a:rPr lang="en-GB" dirty="0"/>
              <a:t>MANEJO HTA </a:t>
            </a:r>
            <a:r>
              <a:rPr lang="en-GB" dirty="0" err="1"/>
              <a:t>estadío</a:t>
            </a:r>
            <a:r>
              <a:rPr lang="en-GB" dirty="0"/>
              <a:t> 1 &gt;P95 - &lt;95 + 12 mmHg: 130/80 a 139/89</a:t>
            </a:r>
          </a:p>
          <a:p>
            <a:endParaRPr lang="en-GB" dirty="0"/>
          </a:p>
        </p:txBody>
      </p:sp>
      <p:sp>
        <p:nvSpPr>
          <p:cNvPr id="260" name="Google Shape;260;p40"/>
          <p:cNvSpPr txBox="1">
            <a:spLocks noGrp="1"/>
          </p:cNvSpPr>
          <p:nvPr>
            <p:ph sz="half" idx="2"/>
          </p:nvPr>
        </p:nvSpPr>
        <p:spPr>
          <a:xfrm>
            <a:off x="5099878" y="2006600"/>
            <a:ext cx="6761922" cy="4351338"/>
          </a:xfrm>
        </p:spPr>
        <p:txBody>
          <a:bodyPr spcFirstLastPara="1" vert="horz" lIns="121900" tIns="121900" rIns="121900" bIns="121900" rtlCol="0" anchorCtr="0">
            <a:normAutofit/>
          </a:bodyPr>
          <a:lstStyle/>
          <a:p>
            <a:pPr marL="457200" indent="-457200">
              <a:lnSpc>
                <a:spcPct val="100000"/>
              </a:lnSpc>
              <a:buSzPts val="1800"/>
              <a:buFont typeface="+mj-lt"/>
              <a:buAutoNum type="arabicPeriod"/>
            </a:pPr>
            <a:r>
              <a:rPr lang="en-GB" dirty="0"/>
              <a:t>Si </a:t>
            </a:r>
            <a:r>
              <a:rPr lang="en-GB" dirty="0" err="1"/>
              <a:t>está</a:t>
            </a:r>
            <a:r>
              <a:rPr lang="en-GB" dirty="0"/>
              <a:t> </a:t>
            </a:r>
            <a:r>
              <a:rPr lang="en-GB" dirty="0" err="1"/>
              <a:t>asintomático</a:t>
            </a:r>
            <a:r>
              <a:rPr lang="en-GB" dirty="0"/>
              <a:t>,  </a:t>
            </a:r>
            <a:r>
              <a:rPr lang="en-GB" dirty="0" err="1"/>
              <a:t>aconsejar</a:t>
            </a:r>
            <a:r>
              <a:rPr lang="en-GB" dirty="0"/>
              <a:t> </a:t>
            </a:r>
            <a:r>
              <a:rPr lang="en-GB" dirty="0" err="1"/>
              <a:t>estilos</a:t>
            </a:r>
            <a:r>
              <a:rPr lang="en-GB" dirty="0"/>
              <a:t> de </a:t>
            </a:r>
            <a:r>
              <a:rPr lang="en-GB" dirty="0" err="1"/>
              <a:t>vida</a:t>
            </a:r>
            <a:r>
              <a:rPr lang="en-GB" dirty="0"/>
              <a:t> y </a:t>
            </a:r>
            <a:r>
              <a:rPr lang="en-GB" dirty="0" err="1"/>
              <a:t>repetir</a:t>
            </a:r>
            <a:r>
              <a:rPr lang="en-GB" dirty="0"/>
              <a:t> </a:t>
            </a:r>
            <a:r>
              <a:rPr lang="en-GB" dirty="0" err="1"/>
              <a:t>en</a:t>
            </a:r>
            <a:r>
              <a:rPr lang="en-GB" dirty="0"/>
              <a:t> 1-2 </a:t>
            </a:r>
            <a:r>
              <a:rPr lang="en-GB" dirty="0" err="1"/>
              <a:t>semanas</a:t>
            </a:r>
            <a:r>
              <a:rPr lang="en-GB" dirty="0"/>
              <a:t>.</a:t>
            </a:r>
          </a:p>
          <a:p>
            <a:pPr marL="457200" indent="-457200">
              <a:lnSpc>
                <a:spcPct val="100000"/>
              </a:lnSpc>
              <a:buSzPts val="1800"/>
              <a:buFont typeface="+mj-lt"/>
              <a:buAutoNum type="arabicPeriod"/>
            </a:pPr>
            <a:r>
              <a:rPr lang="en-GB" dirty="0"/>
              <a:t>Si </a:t>
            </a:r>
            <a:r>
              <a:rPr lang="en-GB" dirty="0" err="1"/>
              <a:t>persiste</a:t>
            </a:r>
            <a:r>
              <a:rPr lang="en-GB" dirty="0"/>
              <a:t> </a:t>
            </a:r>
            <a:r>
              <a:rPr lang="en-GB" dirty="0" err="1"/>
              <a:t>elevada</a:t>
            </a:r>
            <a:r>
              <a:rPr lang="en-GB" dirty="0"/>
              <a:t> </a:t>
            </a:r>
            <a:r>
              <a:rPr lang="en-GB" dirty="0" err="1"/>
              <a:t>tomar</a:t>
            </a:r>
            <a:r>
              <a:rPr lang="en-GB" dirty="0"/>
              <a:t> </a:t>
            </a:r>
            <a:r>
              <a:rPr lang="en-GB" dirty="0" err="1"/>
              <a:t>en</a:t>
            </a:r>
            <a:r>
              <a:rPr lang="en-GB" dirty="0"/>
              <a:t> MMSS y MI, </a:t>
            </a:r>
            <a:r>
              <a:rPr lang="en-GB" dirty="0" err="1"/>
              <a:t>aconsejar</a:t>
            </a:r>
            <a:r>
              <a:rPr lang="en-GB" dirty="0"/>
              <a:t> </a:t>
            </a:r>
            <a:r>
              <a:rPr lang="en-GB" dirty="0" err="1"/>
              <a:t>cambios</a:t>
            </a:r>
            <a:r>
              <a:rPr lang="en-GB" dirty="0"/>
              <a:t> </a:t>
            </a:r>
            <a:r>
              <a:rPr lang="en-GB" dirty="0" err="1"/>
              <a:t>en</a:t>
            </a:r>
            <a:r>
              <a:rPr lang="en-GB" dirty="0"/>
              <a:t> el </a:t>
            </a:r>
            <a:r>
              <a:rPr lang="en-GB" dirty="0" err="1"/>
              <a:t>estilo</a:t>
            </a:r>
            <a:r>
              <a:rPr lang="en-GB" dirty="0"/>
              <a:t> de </a:t>
            </a:r>
            <a:r>
              <a:rPr lang="en-GB" dirty="0" err="1"/>
              <a:t>vida</a:t>
            </a:r>
            <a:r>
              <a:rPr lang="en-GB" dirty="0"/>
              <a:t>, </a:t>
            </a:r>
            <a:r>
              <a:rPr lang="en-GB" dirty="0" err="1"/>
              <a:t>reevaluar</a:t>
            </a:r>
            <a:r>
              <a:rPr lang="en-GB" dirty="0"/>
              <a:t> </a:t>
            </a:r>
            <a:r>
              <a:rPr lang="en-GB" dirty="0" err="1"/>
              <a:t>en</a:t>
            </a:r>
            <a:r>
              <a:rPr lang="en-GB" dirty="0"/>
              <a:t> 3 meses</a:t>
            </a:r>
          </a:p>
          <a:p>
            <a:pPr indent="-457189">
              <a:lnSpc>
                <a:spcPct val="100000"/>
              </a:lnSpc>
              <a:buSzPts val="1800"/>
              <a:buAutoNum type="arabicPeriod"/>
            </a:pPr>
            <a:r>
              <a:rPr lang="en-GB" dirty="0"/>
              <a:t>Si </a:t>
            </a:r>
            <a:r>
              <a:rPr lang="en-GB" dirty="0" err="1"/>
              <a:t>persiste</a:t>
            </a:r>
            <a:r>
              <a:rPr lang="en-GB" dirty="0"/>
              <a:t> </a:t>
            </a:r>
            <a:r>
              <a:rPr lang="en-GB" dirty="0" err="1"/>
              <a:t>elevada</a:t>
            </a:r>
            <a:r>
              <a:rPr lang="en-GB" dirty="0"/>
              <a:t> </a:t>
            </a:r>
            <a:r>
              <a:rPr lang="en-GB" dirty="0" err="1"/>
              <a:t>considerar</a:t>
            </a:r>
            <a:r>
              <a:rPr lang="en-GB" dirty="0"/>
              <a:t>:</a:t>
            </a:r>
          </a:p>
          <a:p>
            <a:pPr lvl="1" indent="-457189">
              <a:lnSpc>
                <a:spcPct val="100000"/>
              </a:lnSpc>
              <a:buSzPts val="1800"/>
            </a:pPr>
            <a:r>
              <a:rPr lang="en-GB" dirty="0"/>
              <a:t>MAPA.</a:t>
            </a:r>
          </a:p>
          <a:p>
            <a:pPr lvl="1" indent="-457189">
              <a:lnSpc>
                <a:spcPct val="100000"/>
              </a:lnSpc>
              <a:buSzPts val="1800"/>
            </a:pPr>
            <a:r>
              <a:rPr lang="en-GB" dirty="0" err="1"/>
              <a:t>Estudios</a:t>
            </a:r>
            <a:r>
              <a:rPr lang="en-GB" dirty="0"/>
              <a:t> </a:t>
            </a:r>
            <a:r>
              <a:rPr lang="en-GB" dirty="0" err="1"/>
              <a:t>diagnósticos</a:t>
            </a:r>
            <a:r>
              <a:rPr lang="en-GB" dirty="0"/>
              <a:t>.</a:t>
            </a:r>
          </a:p>
          <a:p>
            <a:pPr lvl="1" indent="-457189">
              <a:lnSpc>
                <a:spcPct val="100000"/>
              </a:lnSpc>
              <a:buSzPts val="1800"/>
            </a:pPr>
            <a:r>
              <a:rPr lang="en-GB" u="sng" dirty="0" err="1"/>
              <a:t>Iniciar</a:t>
            </a:r>
            <a:r>
              <a:rPr lang="en-GB" u="sng" dirty="0"/>
              <a:t> </a:t>
            </a:r>
            <a:r>
              <a:rPr lang="en-GB" u="sng" dirty="0" err="1"/>
              <a:t>tratamiento</a:t>
            </a:r>
            <a:r>
              <a:rPr lang="en-GB" u="sng" dirty="0"/>
              <a:t>.</a:t>
            </a:r>
          </a:p>
          <a:p>
            <a:pPr lvl="1" indent="-457189">
              <a:lnSpc>
                <a:spcPct val="100000"/>
              </a:lnSpc>
              <a:buSzPts val="1800"/>
            </a:pPr>
            <a:r>
              <a:rPr lang="en-GB" dirty="0" err="1"/>
              <a:t>Referir</a:t>
            </a:r>
            <a:r>
              <a:rPr lang="en-GB" dirty="0"/>
              <a:t> a </a:t>
            </a:r>
            <a:r>
              <a:rPr lang="en-GB" dirty="0" err="1"/>
              <a:t>nefrología</a:t>
            </a:r>
            <a:r>
              <a:rPr lang="en-GB" dirty="0"/>
              <a:t> o </a:t>
            </a:r>
            <a:r>
              <a:rPr lang="en-GB" dirty="0" err="1"/>
              <a:t>cardiología</a:t>
            </a:r>
            <a:r>
              <a:rPr lang="en-GB" dirty="0"/>
              <a:t>.</a:t>
            </a:r>
          </a:p>
        </p:txBody>
      </p:sp>
    </p:spTree>
    <p:extLst>
      <p:ext uri="{BB962C8B-B14F-4D97-AF65-F5344CB8AC3E}">
        <p14:creationId xmlns:p14="http://schemas.microsoft.com/office/powerpoint/2010/main" val="4265265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1"/>
          <p:cNvSpPr txBox="1">
            <a:spLocks noGrp="1"/>
          </p:cNvSpPr>
          <p:nvPr>
            <p:ph type="title"/>
          </p:nvPr>
        </p:nvSpPr>
        <p:spPr>
          <a:xfrm>
            <a:off x="567266" y="348191"/>
            <a:ext cx="11370733" cy="1325563"/>
          </a:xfrm>
        </p:spPr>
        <p:txBody>
          <a:bodyPr spcFirstLastPara="1" vert="horz" lIns="121900" tIns="121900" rIns="121900" bIns="121900" rtlCol="0" anchor="ctr" anchorCtr="0">
            <a:noAutofit/>
          </a:bodyPr>
          <a:lstStyle/>
          <a:p>
            <a:r>
              <a:rPr lang="en-GB" dirty="0" err="1"/>
              <a:t>Manejo</a:t>
            </a:r>
            <a:r>
              <a:rPr lang="en-GB" dirty="0"/>
              <a:t> HTA </a:t>
            </a:r>
            <a:r>
              <a:rPr lang="en-GB" dirty="0" err="1"/>
              <a:t>estadio</a:t>
            </a:r>
            <a:r>
              <a:rPr lang="en-GB" dirty="0"/>
              <a:t> 2 &gt;P95 + 12 mmHg: &gt;140/90</a:t>
            </a:r>
          </a:p>
        </p:txBody>
      </p:sp>
      <p:sp>
        <p:nvSpPr>
          <p:cNvPr id="266" name="Google Shape;266;p41"/>
          <p:cNvSpPr txBox="1">
            <a:spLocks noGrp="1"/>
          </p:cNvSpPr>
          <p:nvPr>
            <p:ph sz="half" idx="2"/>
          </p:nvPr>
        </p:nvSpPr>
        <p:spPr>
          <a:xfrm>
            <a:off x="5032145" y="2402416"/>
            <a:ext cx="6761922" cy="4351338"/>
          </a:xfrm>
        </p:spPr>
        <p:txBody>
          <a:bodyPr spcFirstLastPara="1" vert="horz" lIns="121900" tIns="121900" rIns="121900" bIns="121900" rtlCol="0" anchorCtr="0">
            <a:normAutofit/>
          </a:bodyPr>
          <a:lstStyle/>
          <a:p>
            <a:pPr marL="457200" indent="-457200" algn="just">
              <a:lnSpc>
                <a:spcPct val="100000"/>
              </a:lnSpc>
              <a:buSzPts val="1800"/>
              <a:buFont typeface="+mj-lt"/>
              <a:buAutoNum type="arabicPeriod"/>
            </a:pPr>
            <a:r>
              <a:rPr lang="en-GB" dirty="0" err="1"/>
              <a:t>Medir</a:t>
            </a:r>
            <a:r>
              <a:rPr lang="en-GB" dirty="0"/>
              <a:t> </a:t>
            </a:r>
            <a:r>
              <a:rPr lang="en-GB" dirty="0" err="1"/>
              <a:t>en</a:t>
            </a:r>
            <a:r>
              <a:rPr lang="en-GB" dirty="0"/>
              <a:t> MMSS y MI, </a:t>
            </a:r>
            <a:r>
              <a:rPr lang="en-GB" dirty="0" err="1"/>
              <a:t>aconsejar</a:t>
            </a:r>
            <a:r>
              <a:rPr lang="en-GB" dirty="0"/>
              <a:t> </a:t>
            </a:r>
            <a:r>
              <a:rPr lang="en-GB" dirty="0" err="1"/>
              <a:t>cambios</a:t>
            </a:r>
            <a:r>
              <a:rPr lang="en-GB" dirty="0"/>
              <a:t> </a:t>
            </a:r>
            <a:r>
              <a:rPr lang="en-GB" dirty="0" err="1"/>
              <a:t>en</a:t>
            </a:r>
            <a:r>
              <a:rPr lang="en-GB" dirty="0"/>
              <a:t> el </a:t>
            </a:r>
            <a:r>
              <a:rPr lang="en-GB" dirty="0" err="1"/>
              <a:t>estilo</a:t>
            </a:r>
            <a:r>
              <a:rPr lang="en-GB" dirty="0"/>
              <a:t> de </a:t>
            </a:r>
            <a:r>
              <a:rPr lang="en-GB" dirty="0" err="1"/>
              <a:t>vida</a:t>
            </a:r>
            <a:r>
              <a:rPr lang="en-GB" dirty="0"/>
              <a:t>, </a:t>
            </a:r>
            <a:r>
              <a:rPr lang="en-GB" dirty="0" err="1"/>
              <a:t>reevaluar</a:t>
            </a:r>
            <a:r>
              <a:rPr lang="en-GB" dirty="0"/>
              <a:t> </a:t>
            </a:r>
            <a:r>
              <a:rPr lang="en-GB" dirty="0" err="1"/>
              <a:t>en</a:t>
            </a:r>
            <a:r>
              <a:rPr lang="en-GB" dirty="0"/>
              <a:t> 1 </a:t>
            </a:r>
            <a:r>
              <a:rPr lang="en-GB" dirty="0" err="1"/>
              <a:t>semana</a:t>
            </a:r>
            <a:r>
              <a:rPr lang="en-GB" dirty="0"/>
              <a:t>.</a:t>
            </a:r>
          </a:p>
          <a:p>
            <a:pPr marL="457200" indent="-457200" algn="just">
              <a:lnSpc>
                <a:spcPct val="100000"/>
              </a:lnSpc>
              <a:buSzPts val="1800"/>
              <a:buFont typeface="+mj-lt"/>
              <a:buAutoNum type="arabicPeriod"/>
            </a:pPr>
            <a:r>
              <a:rPr lang="en-GB" dirty="0"/>
              <a:t>Si </a:t>
            </a:r>
            <a:r>
              <a:rPr lang="en-GB" dirty="0" err="1"/>
              <a:t>persiste</a:t>
            </a:r>
            <a:r>
              <a:rPr lang="en-GB" dirty="0"/>
              <a:t> </a:t>
            </a:r>
            <a:r>
              <a:rPr lang="en-GB" dirty="0" err="1"/>
              <a:t>elevada</a:t>
            </a:r>
            <a:r>
              <a:rPr lang="en-GB" dirty="0"/>
              <a:t>:</a:t>
            </a:r>
          </a:p>
          <a:p>
            <a:pPr lvl="1" indent="-457189" algn="just">
              <a:lnSpc>
                <a:spcPct val="100000"/>
              </a:lnSpc>
              <a:buSzPts val="1800"/>
            </a:pPr>
            <a:r>
              <a:rPr lang="en-GB" dirty="0"/>
              <a:t>MAPA.</a:t>
            </a:r>
          </a:p>
          <a:p>
            <a:pPr lvl="1" indent="-457189" algn="just">
              <a:lnSpc>
                <a:spcPct val="100000"/>
              </a:lnSpc>
              <a:buSzPts val="1800"/>
            </a:pPr>
            <a:r>
              <a:rPr lang="en-GB" dirty="0" err="1"/>
              <a:t>Estudios</a:t>
            </a:r>
            <a:r>
              <a:rPr lang="en-GB" dirty="0"/>
              <a:t> </a:t>
            </a:r>
            <a:r>
              <a:rPr lang="en-GB" dirty="0" err="1"/>
              <a:t>diagnósticos</a:t>
            </a:r>
            <a:r>
              <a:rPr lang="en-GB" dirty="0"/>
              <a:t>.</a:t>
            </a:r>
          </a:p>
          <a:p>
            <a:pPr lvl="1" indent="-457189" algn="just">
              <a:lnSpc>
                <a:spcPct val="100000"/>
              </a:lnSpc>
              <a:buSzPts val="1800"/>
            </a:pPr>
            <a:r>
              <a:rPr lang="en-GB" u="sng" dirty="0" err="1"/>
              <a:t>Iniciar</a:t>
            </a:r>
            <a:r>
              <a:rPr lang="en-GB" u="sng" dirty="0"/>
              <a:t> </a:t>
            </a:r>
            <a:r>
              <a:rPr lang="en-GB" u="sng" dirty="0" err="1"/>
              <a:t>tratamiento</a:t>
            </a:r>
            <a:r>
              <a:rPr lang="en-GB" u="sng" dirty="0"/>
              <a:t>.</a:t>
            </a:r>
          </a:p>
          <a:p>
            <a:pPr lvl="1" indent="-457189" algn="just">
              <a:lnSpc>
                <a:spcPct val="100000"/>
              </a:lnSpc>
              <a:buSzPts val="1800"/>
            </a:pPr>
            <a:r>
              <a:rPr lang="en-GB" dirty="0" err="1"/>
              <a:t>Referir</a:t>
            </a:r>
            <a:r>
              <a:rPr lang="en-GB" dirty="0"/>
              <a:t> a </a:t>
            </a:r>
            <a:r>
              <a:rPr lang="en-GB" dirty="0" err="1"/>
              <a:t>nefrología</a:t>
            </a:r>
            <a:r>
              <a:rPr lang="en-GB" dirty="0"/>
              <a:t> o </a:t>
            </a:r>
            <a:r>
              <a:rPr lang="en-GB" dirty="0" err="1"/>
              <a:t>cardiología</a:t>
            </a:r>
            <a:r>
              <a:rPr lang="en-GB" dirty="0"/>
              <a:t>.</a:t>
            </a:r>
          </a:p>
          <a:p>
            <a:pPr marL="0" indent="0" algn="just">
              <a:lnSpc>
                <a:spcPct val="100000"/>
              </a:lnSpc>
              <a:spcBef>
                <a:spcPts val="2133"/>
              </a:spcBef>
              <a:buNone/>
            </a:pPr>
            <a:endParaRPr lang="en-GB" dirty="0"/>
          </a:p>
          <a:p>
            <a:pPr marL="0" indent="0" algn="just">
              <a:lnSpc>
                <a:spcPct val="100000"/>
              </a:lnSpc>
              <a:spcBef>
                <a:spcPts val="2133"/>
              </a:spcBef>
              <a:spcAft>
                <a:spcPts val="2133"/>
              </a:spcAft>
              <a:buNone/>
            </a:pPr>
            <a:endParaRPr lang="en-GB" dirty="0"/>
          </a:p>
        </p:txBody>
      </p:sp>
    </p:spTree>
    <p:extLst>
      <p:ext uri="{BB962C8B-B14F-4D97-AF65-F5344CB8AC3E}">
        <p14:creationId xmlns:p14="http://schemas.microsoft.com/office/powerpoint/2010/main" val="2043591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87" name="Title 1">
            <a:extLst>
              <a:ext uri="{FF2B5EF4-FFF2-40B4-BE49-F238E27FC236}">
                <a16:creationId xmlns:a16="http://schemas.microsoft.com/office/drawing/2014/main" id="{BF7CE97D-299D-4D65-A61E-EF8D5B4F6EAD}"/>
              </a:ext>
            </a:extLst>
          </p:cNvPr>
          <p:cNvSpPr>
            <a:spLocks noGrp="1"/>
          </p:cNvSpPr>
          <p:nvPr>
            <p:ph type="title"/>
          </p:nvPr>
        </p:nvSpPr>
        <p:spPr>
          <a:xfrm>
            <a:off x="499533" y="189151"/>
            <a:ext cx="10515600" cy="1325563"/>
          </a:xfrm>
        </p:spPr>
        <p:txBody>
          <a:bodyPr/>
          <a:lstStyle/>
          <a:p>
            <a:r>
              <a:rPr lang="en-GB" dirty="0"/>
              <a:t>PA &gt;P95 + 30 mmHg o &gt;180/120</a:t>
            </a:r>
            <a:endParaRPr lang="en-US" dirty="0"/>
          </a:p>
        </p:txBody>
      </p:sp>
      <p:sp>
        <p:nvSpPr>
          <p:cNvPr id="272" name="Google Shape;272;p42"/>
          <p:cNvSpPr txBox="1">
            <a:spLocks noGrp="1"/>
          </p:cNvSpPr>
          <p:nvPr>
            <p:ph idx="1"/>
          </p:nvPr>
        </p:nvSpPr>
        <p:spPr>
          <a:xfrm>
            <a:off x="1176868" y="1562338"/>
            <a:ext cx="10667997" cy="2090392"/>
          </a:xfrm>
        </p:spPr>
        <p:txBody>
          <a:bodyPr spcFirstLastPara="1" vert="horz" lIns="121900" tIns="121900" rIns="121900" bIns="121900" rtlCol="0" anchorCtr="0">
            <a:normAutofit/>
          </a:bodyPr>
          <a:lstStyle/>
          <a:p>
            <a:pPr marL="0" indent="0">
              <a:buNone/>
            </a:pPr>
            <a:r>
              <a:rPr lang="en-GB" dirty="0"/>
              <a:t>3. Si el </a:t>
            </a:r>
            <a:r>
              <a:rPr lang="en-GB" dirty="0" err="1"/>
              <a:t>paciente</a:t>
            </a:r>
            <a:r>
              <a:rPr lang="en-GB" dirty="0"/>
              <a:t> </a:t>
            </a:r>
            <a:r>
              <a:rPr lang="en-GB" dirty="0" err="1"/>
              <a:t>está</a:t>
            </a:r>
            <a:r>
              <a:rPr lang="en-GB" dirty="0"/>
              <a:t> </a:t>
            </a:r>
            <a:r>
              <a:rPr lang="en-GB" dirty="0" err="1"/>
              <a:t>sintomático</a:t>
            </a:r>
            <a:r>
              <a:rPr lang="en-GB" dirty="0"/>
              <a:t> o PA &gt;P95 + 30 mmHg. </a:t>
            </a:r>
          </a:p>
          <a:p>
            <a:pPr marL="0" indent="0">
              <a:buNone/>
            </a:pPr>
            <a:endParaRPr lang="en-GB" dirty="0"/>
          </a:p>
          <a:p>
            <a:pPr marL="0" indent="0">
              <a:spcBef>
                <a:spcPts val="2133"/>
              </a:spcBef>
              <a:buNone/>
            </a:pPr>
            <a:r>
              <a:rPr lang="en-GB" sz="2800" dirty="0"/>
              <a:t>O &gt;180/120  </a:t>
            </a:r>
            <a:r>
              <a:rPr lang="en-GB" sz="2800" b="1" dirty="0" err="1"/>
              <a:t>referir</a:t>
            </a:r>
            <a:r>
              <a:rPr lang="en-GB" sz="2800" b="1" dirty="0"/>
              <a:t> a </a:t>
            </a:r>
            <a:r>
              <a:rPr lang="en-GB" sz="2800" b="1" dirty="0" err="1"/>
              <a:t>urgencias</a:t>
            </a:r>
            <a:r>
              <a:rPr lang="en-GB" sz="2800" b="1" dirty="0"/>
              <a:t>.</a:t>
            </a:r>
          </a:p>
          <a:p>
            <a:pPr marL="0" indent="0">
              <a:spcBef>
                <a:spcPts val="2133"/>
              </a:spcBef>
              <a:spcAft>
                <a:spcPts val="2133"/>
              </a:spcAft>
              <a:buNone/>
            </a:pPr>
            <a:endParaRPr lang="en-GB" dirty="0"/>
          </a:p>
        </p:txBody>
      </p:sp>
      <p:pic>
        <p:nvPicPr>
          <p:cNvPr id="274" name="Google Shape;274;p42"/>
          <p:cNvPicPr preferRelativeResize="0"/>
          <p:nvPr/>
        </p:nvPicPr>
        <p:blipFill>
          <a:blip r:embed="rId3"/>
          <a:stretch>
            <a:fillRect/>
          </a:stretch>
        </p:blipFill>
        <p:spPr>
          <a:xfrm>
            <a:off x="6961384" y="3916017"/>
            <a:ext cx="2100685" cy="2413346"/>
          </a:xfrm>
          <a:prstGeom prst="rect">
            <a:avLst/>
          </a:prstGeom>
          <a:noFill/>
          <a:ln>
            <a:noFill/>
          </a:ln>
        </p:spPr>
      </p:pic>
    </p:spTree>
    <p:extLst>
      <p:ext uri="{BB962C8B-B14F-4D97-AF65-F5344CB8AC3E}">
        <p14:creationId xmlns:p14="http://schemas.microsoft.com/office/powerpoint/2010/main" val="1688639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3"/>
          <p:cNvSpPr txBox="1">
            <a:spLocks noGrp="1"/>
          </p:cNvSpPr>
          <p:nvPr>
            <p:ph type="title"/>
          </p:nvPr>
        </p:nvSpPr>
        <p:spPr>
          <a:xfrm>
            <a:off x="567267" y="350044"/>
            <a:ext cx="10515600" cy="1325563"/>
          </a:xfrm>
        </p:spPr>
        <p:txBody>
          <a:bodyPr spcFirstLastPara="1" vert="horz" lIns="121900" tIns="121900" rIns="121900" bIns="121900" rtlCol="0" anchor="ctr" anchorCtr="0">
            <a:normAutofit/>
          </a:bodyPr>
          <a:lstStyle/>
          <a:p>
            <a:r>
              <a:rPr lang="en-GB" i="1" dirty="0"/>
              <a:t>Punto clave</a:t>
            </a:r>
            <a:endParaRPr i="1" dirty="0"/>
          </a:p>
        </p:txBody>
      </p:sp>
      <p:sp>
        <p:nvSpPr>
          <p:cNvPr id="280" name="Google Shape;280;p43"/>
          <p:cNvSpPr txBox="1">
            <a:spLocks noGrp="1"/>
          </p:cNvSpPr>
          <p:nvPr>
            <p:ph sz="quarter" idx="4"/>
          </p:nvPr>
        </p:nvSpPr>
        <p:spPr>
          <a:xfrm>
            <a:off x="5002328" y="2234142"/>
            <a:ext cx="6793327" cy="3684588"/>
          </a:xfrm>
        </p:spPr>
        <p:txBody>
          <a:bodyPr spcFirstLastPara="1" vert="horz" lIns="121900" tIns="121900" rIns="121900" bIns="121900" rtlCol="0" anchorCtr="0">
            <a:normAutofit/>
          </a:bodyPr>
          <a:lstStyle/>
          <a:p>
            <a:pPr marL="0" indent="0" algn="just">
              <a:buNone/>
            </a:pPr>
            <a:r>
              <a:rPr lang="en-GB" sz="2400" i="1" dirty="0"/>
              <a:t>3. </a:t>
            </a:r>
            <a:r>
              <a:rPr lang="en-GB" sz="2400" i="1" dirty="0" err="1"/>
              <a:t>Profesionales</a:t>
            </a:r>
            <a:r>
              <a:rPr lang="en-GB" sz="2400" i="1" dirty="0"/>
              <a:t> de la </a:t>
            </a:r>
            <a:r>
              <a:rPr lang="en-GB" sz="2400" i="1" dirty="0" err="1"/>
              <a:t>salud</a:t>
            </a:r>
            <a:r>
              <a:rPr lang="en-GB" sz="2400" i="1" dirty="0"/>
              <a:t> </a:t>
            </a:r>
            <a:r>
              <a:rPr lang="en-GB" sz="2400" i="1" dirty="0" err="1"/>
              <a:t>entrenados</a:t>
            </a:r>
            <a:r>
              <a:rPr lang="en-GB" sz="2400" i="1" dirty="0"/>
              <a:t> </a:t>
            </a:r>
            <a:r>
              <a:rPr lang="en-GB" sz="2400" i="1" dirty="0" err="1"/>
              <a:t>deben</a:t>
            </a:r>
            <a:r>
              <a:rPr lang="en-GB" sz="2400" i="1" dirty="0"/>
              <a:t>  </a:t>
            </a:r>
            <a:r>
              <a:rPr lang="en-GB" sz="2400" i="1" dirty="0" err="1"/>
              <a:t>hacer</a:t>
            </a:r>
            <a:r>
              <a:rPr lang="en-GB" sz="2400" i="1" dirty="0"/>
              <a:t> un </a:t>
            </a:r>
            <a:r>
              <a:rPr lang="en-GB" sz="2400" i="1" dirty="0" err="1"/>
              <a:t>diagnóstico</a:t>
            </a:r>
            <a:r>
              <a:rPr lang="en-GB" sz="2400" i="1" dirty="0"/>
              <a:t> de HTA </a:t>
            </a:r>
            <a:r>
              <a:rPr lang="en-GB" sz="2400" i="1" dirty="0" err="1"/>
              <a:t>si</a:t>
            </a:r>
            <a:r>
              <a:rPr lang="en-GB" sz="2400" i="1" dirty="0"/>
              <a:t> un </a:t>
            </a:r>
            <a:r>
              <a:rPr lang="en-GB" sz="2400" i="1" dirty="0" err="1"/>
              <a:t>niño</a:t>
            </a:r>
            <a:r>
              <a:rPr lang="en-GB" sz="2400" i="1" dirty="0"/>
              <a:t> o </a:t>
            </a:r>
            <a:r>
              <a:rPr lang="en-GB" sz="2400" i="1" dirty="0" err="1"/>
              <a:t>adolescente</a:t>
            </a:r>
            <a:r>
              <a:rPr lang="en-GB" sz="2400" i="1" dirty="0"/>
              <a:t> </a:t>
            </a:r>
            <a:r>
              <a:rPr lang="en-GB" sz="2400" i="1" dirty="0" err="1"/>
              <a:t>tiene</a:t>
            </a:r>
            <a:r>
              <a:rPr lang="en-GB" sz="2400" i="1" dirty="0"/>
              <a:t> </a:t>
            </a:r>
            <a:r>
              <a:rPr lang="en-GB" sz="2400" i="1" dirty="0" err="1"/>
              <a:t>mediciones</a:t>
            </a:r>
            <a:r>
              <a:rPr lang="en-GB" sz="2400" i="1" dirty="0"/>
              <a:t> </a:t>
            </a:r>
            <a:r>
              <a:rPr lang="en-GB" sz="2400" i="1" dirty="0" err="1"/>
              <a:t>manuales</a:t>
            </a:r>
            <a:r>
              <a:rPr lang="en-GB" sz="2400" i="1" dirty="0"/>
              <a:t> ≥P95 </a:t>
            </a:r>
            <a:r>
              <a:rPr lang="en-GB" sz="2400" i="1" dirty="0" err="1"/>
              <a:t>en</a:t>
            </a:r>
            <a:r>
              <a:rPr lang="en-GB" sz="2400" i="1" dirty="0"/>
              <a:t> 3 </a:t>
            </a:r>
            <a:r>
              <a:rPr lang="en-GB" sz="2400" i="1" dirty="0" err="1"/>
              <a:t>visitas</a:t>
            </a:r>
            <a:r>
              <a:rPr lang="en-GB" sz="2400" i="1" dirty="0"/>
              <a:t> </a:t>
            </a:r>
            <a:r>
              <a:rPr lang="en-GB" sz="2400" i="1" dirty="0" err="1"/>
              <a:t>diferentes</a:t>
            </a:r>
            <a:r>
              <a:rPr lang="en-GB" sz="2400" i="1" dirty="0"/>
              <a:t>.</a:t>
            </a:r>
          </a:p>
          <a:p>
            <a:pPr marL="0" indent="0" algn="just">
              <a:buNone/>
            </a:pPr>
            <a:endParaRPr lang="en-GB" sz="2400" i="1" dirty="0"/>
          </a:p>
          <a:p>
            <a:pPr marL="0" indent="0" algn="just">
              <a:spcAft>
                <a:spcPts val="2133"/>
              </a:spcAft>
              <a:buNone/>
            </a:pPr>
            <a:endParaRPr sz="2400" dirty="0"/>
          </a:p>
        </p:txBody>
      </p:sp>
    </p:spTree>
    <p:extLst>
      <p:ext uri="{BB962C8B-B14F-4D97-AF65-F5344CB8AC3E}">
        <p14:creationId xmlns:p14="http://schemas.microsoft.com/office/powerpoint/2010/main" val="343469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550333" y="189151"/>
            <a:ext cx="10515600" cy="1325563"/>
          </a:xfrm>
        </p:spPr>
        <p:txBody>
          <a:bodyPr spcFirstLastPara="1" vert="horz" lIns="121900" tIns="121900" rIns="121900" bIns="121900" rtlCol="0" anchor="ctr" anchorCtr="0">
            <a:normAutofit/>
          </a:bodyPr>
          <a:lstStyle/>
          <a:p>
            <a:r>
              <a:rPr lang="en-GB" dirty="0" err="1"/>
              <a:t>Epidemiología</a:t>
            </a:r>
            <a:endParaRPr dirty="0"/>
          </a:p>
        </p:txBody>
      </p:sp>
      <p:graphicFrame>
        <p:nvGraphicFramePr>
          <p:cNvPr id="2" name="Marcador de contenido 1">
            <a:extLst>
              <a:ext uri="{FF2B5EF4-FFF2-40B4-BE49-F238E27FC236}">
                <a16:creationId xmlns:a16="http://schemas.microsoft.com/office/drawing/2014/main" id="{5A6B756E-CCEB-6D41-B79A-DD7F3D204383}"/>
              </a:ext>
            </a:extLst>
          </p:cNvPr>
          <p:cNvGraphicFramePr>
            <a:graphicFrameLocks noGrp="1"/>
          </p:cNvGraphicFramePr>
          <p:nvPr>
            <p:ph sz="half" idx="2"/>
            <p:extLst>
              <p:ext uri="{D42A27DB-BD31-4B8C-83A1-F6EECF244321}">
                <p14:modId xmlns:p14="http://schemas.microsoft.com/office/powerpoint/2010/main" val="633187140"/>
              </p:ext>
            </p:extLst>
          </p:nvPr>
        </p:nvGraphicFramePr>
        <p:xfrm>
          <a:off x="4591878" y="1825625"/>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954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4"/>
          <p:cNvSpPr txBox="1">
            <a:spLocks noGrp="1"/>
          </p:cNvSpPr>
          <p:nvPr>
            <p:ph type="title"/>
          </p:nvPr>
        </p:nvSpPr>
        <p:spPr>
          <a:xfrm>
            <a:off x="482600" y="189151"/>
            <a:ext cx="10515600" cy="1325563"/>
          </a:xfrm>
        </p:spPr>
        <p:txBody>
          <a:bodyPr spcFirstLastPara="1" vert="horz" lIns="121900" tIns="121900" rIns="121900" bIns="121900" rtlCol="0" anchor="ctr" anchorCtr="0">
            <a:normAutofit/>
          </a:bodyPr>
          <a:lstStyle/>
          <a:p>
            <a:r>
              <a:rPr lang="en-GB" i="1" dirty="0"/>
              <a:t>Puntos clave</a:t>
            </a:r>
          </a:p>
        </p:txBody>
      </p:sp>
      <p:sp>
        <p:nvSpPr>
          <p:cNvPr id="286" name="Google Shape;286;p44"/>
          <p:cNvSpPr txBox="1">
            <a:spLocks noGrp="1"/>
          </p:cNvSpPr>
          <p:nvPr>
            <p:ph idx="1"/>
          </p:nvPr>
        </p:nvSpPr>
        <p:spPr>
          <a:xfrm>
            <a:off x="1041403" y="1514714"/>
            <a:ext cx="10667997" cy="2090392"/>
          </a:xfrm>
        </p:spPr>
        <p:txBody>
          <a:bodyPr spcFirstLastPara="1" vert="horz" lIns="121900" tIns="121900" rIns="121900" bIns="121900" rtlCol="0" anchorCtr="0">
            <a:noAutofit/>
          </a:bodyPr>
          <a:lstStyle/>
          <a:p>
            <a:pPr marL="0" indent="0" algn="just">
              <a:lnSpc>
                <a:spcPct val="100000"/>
              </a:lnSpc>
              <a:buNone/>
            </a:pPr>
            <a:r>
              <a:rPr lang="en-GB" sz="2400" i="1" dirty="0"/>
              <a:t>4. </a:t>
            </a:r>
            <a:r>
              <a:rPr lang="en-GB" sz="2400" i="1" dirty="0" err="1"/>
              <a:t>Instituciones</a:t>
            </a:r>
            <a:r>
              <a:rPr lang="en-GB" sz="2400" i="1" dirty="0"/>
              <a:t> con </a:t>
            </a:r>
            <a:r>
              <a:rPr lang="en-GB" sz="2400" i="1" dirty="0" err="1"/>
              <a:t>historia</a:t>
            </a:r>
            <a:r>
              <a:rPr lang="en-GB" sz="2400" i="1" dirty="0"/>
              <a:t> </a:t>
            </a:r>
            <a:r>
              <a:rPr lang="en-GB" sz="2400" i="1" dirty="0" err="1"/>
              <a:t>clínica</a:t>
            </a:r>
            <a:r>
              <a:rPr lang="en-GB" sz="2400" i="1" dirty="0"/>
              <a:t> </a:t>
            </a:r>
            <a:r>
              <a:rPr lang="en-GB" sz="2400" i="1" dirty="0" err="1"/>
              <a:t>electrónica</a:t>
            </a:r>
            <a:r>
              <a:rPr lang="en-GB" sz="2400" i="1" dirty="0"/>
              <a:t> </a:t>
            </a:r>
            <a:r>
              <a:rPr lang="en-GB" sz="2400" i="1" dirty="0" err="1"/>
              <a:t>deberían</a:t>
            </a:r>
            <a:r>
              <a:rPr lang="en-GB" sz="2400" i="1" dirty="0"/>
              <a:t> </a:t>
            </a:r>
            <a:r>
              <a:rPr lang="en-GB" sz="2400" i="1" dirty="0" err="1"/>
              <a:t>incluir</a:t>
            </a:r>
            <a:r>
              <a:rPr lang="en-GB" sz="2400" i="1" dirty="0"/>
              <a:t> </a:t>
            </a:r>
            <a:r>
              <a:rPr lang="en-GB" sz="2400" i="1" dirty="0" err="1"/>
              <a:t>alertas</a:t>
            </a:r>
            <a:r>
              <a:rPr lang="en-GB" sz="2400" i="1" dirty="0"/>
              <a:t> para </a:t>
            </a:r>
            <a:r>
              <a:rPr lang="en-GB" sz="2400" i="1" dirty="0" err="1"/>
              <a:t>valores</a:t>
            </a:r>
            <a:r>
              <a:rPr lang="en-GB" sz="2400" i="1" dirty="0"/>
              <a:t> </a:t>
            </a:r>
            <a:r>
              <a:rPr lang="en-GB" sz="2400" i="1" dirty="0" err="1"/>
              <a:t>anormales</a:t>
            </a:r>
            <a:r>
              <a:rPr lang="en-GB" sz="2400" i="1" dirty="0"/>
              <a:t> de PA.</a:t>
            </a:r>
          </a:p>
          <a:p>
            <a:pPr marL="0" indent="0" algn="just">
              <a:lnSpc>
                <a:spcPct val="100000"/>
              </a:lnSpc>
              <a:buNone/>
            </a:pPr>
            <a:r>
              <a:rPr lang="en-GB" sz="2400" i="1" dirty="0"/>
              <a:t>5. Los </a:t>
            </a:r>
            <a:r>
              <a:rPr lang="en-GB" sz="2400" i="1" dirty="0" err="1"/>
              <a:t>monitores</a:t>
            </a:r>
            <a:r>
              <a:rPr lang="en-GB" sz="2400" i="1" dirty="0"/>
              <a:t> se </a:t>
            </a:r>
            <a:r>
              <a:rPr lang="en-GB" sz="2400" i="1" dirty="0" err="1"/>
              <a:t>pueden</a:t>
            </a:r>
            <a:r>
              <a:rPr lang="en-GB" sz="2400" i="1" dirty="0"/>
              <a:t> usar </a:t>
            </a:r>
            <a:r>
              <a:rPr lang="en-GB" sz="2400" i="1" dirty="0" err="1"/>
              <a:t>como</a:t>
            </a:r>
            <a:r>
              <a:rPr lang="en-GB" sz="2400" i="1" dirty="0"/>
              <a:t> </a:t>
            </a:r>
            <a:r>
              <a:rPr lang="en-GB" sz="2400" i="1" dirty="0" err="1"/>
              <a:t>tamizaje</a:t>
            </a:r>
            <a:r>
              <a:rPr lang="en-GB" sz="2400" i="1" dirty="0"/>
              <a:t>. Debe </a:t>
            </a:r>
            <a:r>
              <a:rPr lang="en-GB" sz="2400" i="1" dirty="0" err="1"/>
              <a:t>estar</a:t>
            </a:r>
            <a:r>
              <a:rPr lang="en-GB" sz="2400" i="1" dirty="0"/>
              <a:t> </a:t>
            </a:r>
            <a:r>
              <a:rPr lang="en-GB" sz="2400" i="1" dirty="0" err="1"/>
              <a:t>validado</a:t>
            </a:r>
            <a:r>
              <a:rPr lang="en-GB" sz="2400" i="1" dirty="0"/>
              <a:t> para </a:t>
            </a:r>
            <a:r>
              <a:rPr lang="en-GB" sz="2400" i="1" dirty="0" err="1"/>
              <a:t>pediatría</a:t>
            </a:r>
            <a:r>
              <a:rPr lang="en-GB" sz="2400" i="1" dirty="0"/>
              <a:t>. Si se </a:t>
            </a:r>
            <a:r>
              <a:rPr lang="en-GB" sz="2400" i="1" dirty="0" err="1"/>
              <a:t>sospechan</a:t>
            </a:r>
            <a:r>
              <a:rPr lang="en-GB" sz="2400" i="1" dirty="0"/>
              <a:t> </a:t>
            </a:r>
            <a:r>
              <a:rPr lang="en-GB" sz="2400" i="1" dirty="0" err="1"/>
              <a:t>valores</a:t>
            </a:r>
            <a:r>
              <a:rPr lang="en-GB" sz="2400" i="1" dirty="0"/>
              <a:t> </a:t>
            </a:r>
            <a:r>
              <a:rPr lang="en-GB" sz="2400" i="1" dirty="0" err="1"/>
              <a:t>elevados</a:t>
            </a:r>
            <a:r>
              <a:rPr lang="en-GB" sz="2400" i="1" dirty="0"/>
              <a:t> </a:t>
            </a:r>
            <a:r>
              <a:rPr lang="en-GB" sz="2400" i="1" dirty="0" err="1"/>
              <a:t>confirmar</a:t>
            </a:r>
            <a:r>
              <a:rPr lang="en-GB" sz="2400" i="1" dirty="0"/>
              <a:t> con </a:t>
            </a:r>
            <a:r>
              <a:rPr lang="en-GB" sz="2400" i="1" dirty="0" err="1"/>
              <a:t>tensiometro</a:t>
            </a:r>
            <a:r>
              <a:rPr lang="en-GB" sz="2400" i="1" dirty="0"/>
              <a:t> manual.</a:t>
            </a:r>
          </a:p>
        </p:txBody>
      </p:sp>
    </p:spTree>
    <p:extLst>
      <p:ext uri="{BB962C8B-B14F-4D97-AF65-F5344CB8AC3E}">
        <p14:creationId xmlns:p14="http://schemas.microsoft.com/office/powerpoint/2010/main" val="2313630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5"/>
          <p:cNvSpPr txBox="1">
            <a:spLocks noGrp="1"/>
          </p:cNvSpPr>
          <p:nvPr>
            <p:ph type="title"/>
          </p:nvPr>
        </p:nvSpPr>
        <p:spPr>
          <a:xfrm>
            <a:off x="533400" y="189151"/>
            <a:ext cx="10515600" cy="1325563"/>
          </a:xfrm>
        </p:spPr>
        <p:txBody>
          <a:bodyPr spcFirstLastPara="1" vert="horz" lIns="121900" tIns="121900" rIns="121900" bIns="121900" rtlCol="0" anchor="ctr" anchorCtr="0">
            <a:normAutofit/>
          </a:bodyPr>
          <a:lstStyle/>
          <a:p>
            <a:r>
              <a:rPr lang="en-GB" dirty="0" err="1"/>
              <a:t>Estudios</a:t>
            </a:r>
            <a:r>
              <a:rPr lang="en-GB" dirty="0"/>
              <a:t> </a:t>
            </a:r>
            <a:r>
              <a:rPr lang="en-GB" dirty="0" err="1"/>
              <a:t>diagnósticos</a:t>
            </a:r>
            <a:r>
              <a:rPr lang="en-GB" dirty="0"/>
              <a:t>: </a:t>
            </a:r>
            <a:r>
              <a:rPr lang="en-GB" dirty="0" err="1"/>
              <a:t>todos</a:t>
            </a:r>
            <a:endParaRPr dirty="0"/>
          </a:p>
        </p:txBody>
      </p:sp>
      <p:graphicFrame>
        <p:nvGraphicFramePr>
          <p:cNvPr id="2" name="Marcador de contenido 1">
            <a:extLst>
              <a:ext uri="{FF2B5EF4-FFF2-40B4-BE49-F238E27FC236}">
                <a16:creationId xmlns:a16="http://schemas.microsoft.com/office/drawing/2014/main" id="{B303DDA2-75FB-FE4F-A1E4-B2B59818390E}"/>
              </a:ext>
            </a:extLst>
          </p:cNvPr>
          <p:cNvGraphicFramePr>
            <a:graphicFrameLocks noGrp="1"/>
          </p:cNvGraphicFramePr>
          <p:nvPr>
            <p:ph idx="1"/>
            <p:extLst>
              <p:ext uri="{D42A27DB-BD31-4B8C-83A1-F6EECF244321}">
                <p14:modId xmlns:p14="http://schemas.microsoft.com/office/powerpoint/2010/main" val="2625750083"/>
              </p:ext>
            </p:extLst>
          </p:nvPr>
        </p:nvGraphicFramePr>
        <p:xfrm>
          <a:off x="1811867" y="1394751"/>
          <a:ext cx="9702799" cy="2381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6008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6"/>
          <p:cNvSpPr txBox="1">
            <a:spLocks noGrp="1"/>
          </p:cNvSpPr>
          <p:nvPr>
            <p:ph type="title"/>
          </p:nvPr>
        </p:nvSpPr>
        <p:spPr>
          <a:xfrm>
            <a:off x="838200" y="365125"/>
            <a:ext cx="10515600" cy="1325563"/>
          </a:xfrm>
        </p:spPr>
        <p:txBody>
          <a:bodyPr spcFirstLastPara="1" vert="horz" lIns="121900" tIns="121900" rIns="121900" bIns="121900" rtlCol="0" anchor="ctr" anchorCtr="0">
            <a:noAutofit/>
          </a:bodyPr>
          <a:lstStyle/>
          <a:p>
            <a:r>
              <a:rPr lang="en-GB" dirty="0" err="1"/>
              <a:t>Estudios</a:t>
            </a:r>
            <a:r>
              <a:rPr lang="en-GB" dirty="0"/>
              <a:t> </a:t>
            </a:r>
            <a:r>
              <a:rPr lang="en-GB" dirty="0" err="1"/>
              <a:t>diagnósticos</a:t>
            </a:r>
            <a:r>
              <a:rPr lang="en-GB" dirty="0"/>
              <a:t>: </a:t>
            </a:r>
            <a:r>
              <a:rPr lang="en-GB" dirty="0" err="1"/>
              <a:t>sobrepeso</a:t>
            </a:r>
            <a:r>
              <a:rPr lang="en-GB" dirty="0"/>
              <a:t> y </a:t>
            </a:r>
            <a:r>
              <a:rPr lang="en-GB" dirty="0" err="1"/>
              <a:t>obesidad</a:t>
            </a:r>
            <a:endParaRPr lang="en-GB" dirty="0"/>
          </a:p>
        </p:txBody>
      </p:sp>
      <p:graphicFrame>
        <p:nvGraphicFramePr>
          <p:cNvPr id="2" name="Marcador de contenido 1">
            <a:extLst>
              <a:ext uri="{FF2B5EF4-FFF2-40B4-BE49-F238E27FC236}">
                <a16:creationId xmlns:a16="http://schemas.microsoft.com/office/drawing/2014/main" id="{F6D35481-13C2-2044-9915-03C72F87B7CD}"/>
              </a:ext>
            </a:extLst>
          </p:cNvPr>
          <p:cNvGraphicFramePr>
            <a:graphicFrameLocks noGrp="1"/>
          </p:cNvGraphicFramePr>
          <p:nvPr>
            <p:ph idx="1"/>
            <p:extLst>
              <p:ext uri="{D42A27DB-BD31-4B8C-83A1-F6EECF244321}">
                <p14:modId xmlns:p14="http://schemas.microsoft.com/office/powerpoint/2010/main" val="3849940208"/>
              </p:ext>
            </p:extLst>
          </p:nvPr>
        </p:nvGraphicFramePr>
        <p:xfrm>
          <a:off x="5376332" y="2316069"/>
          <a:ext cx="5977468" cy="3271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978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7"/>
          <p:cNvSpPr txBox="1">
            <a:spLocks noGrp="1"/>
          </p:cNvSpPr>
          <p:nvPr>
            <p:ph type="title"/>
          </p:nvPr>
        </p:nvSpPr>
        <p:spPr>
          <a:xfrm>
            <a:off x="618067" y="348192"/>
            <a:ext cx="11286066" cy="1325563"/>
          </a:xfrm>
        </p:spPr>
        <p:txBody>
          <a:bodyPr spcFirstLastPara="1" vert="horz" lIns="121900" tIns="121900" rIns="121900" bIns="121900" rtlCol="0" anchor="ctr" anchorCtr="0">
            <a:noAutofit/>
          </a:bodyPr>
          <a:lstStyle/>
          <a:p>
            <a:r>
              <a:rPr lang="en-GB" dirty="0" err="1"/>
              <a:t>Estudios</a:t>
            </a:r>
            <a:r>
              <a:rPr lang="en-GB" dirty="0"/>
              <a:t> </a:t>
            </a:r>
            <a:r>
              <a:rPr lang="en-GB" dirty="0" err="1"/>
              <a:t>diagnósticos</a:t>
            </a:r>
            <a:r>
              <a:rPr lang="en-GB" dirty="0"/>
              <a:t>: </a:t>
            </a:r>
            <a:r>
              <a:rPr lang="en-GB" dirty="0" err="1"/>
              <a:t>según</a:t>
            </a:r>
            <a:r>
              <a:rPr lang="en-GB" dirty="0"/>
              <a:t> el </a:t>
            </a:r>
            <a:r>
              <a:rPr lang="en-GB" dirty="0" err="1"/>
              <a:t>paciente</a:t>
            </a:r>
            <a:endParaRPr dirty="0"/>
          </a:p>
        </p:txBody>
      </p:sp>
      <p:graphicFrame>
        <p:nvGraphicFramePr>
          <p:cNvPr id="2" name="Marcador de contenido 1">
            <a:extLst>
              <a:ext uri="{FF2B5EF4-FFF2-40B4-BE49-F238E27FC236}">
                <a16:creationId xmlns:a16="http://schemas.microsoft.com/office/drawing/2014/main" id="{B868186E-C56C-654A-BEBE-D8F068A97238}"/>
              </a:ext>
            </a:extLst>
          </p:cNvPr>
          <p:cNvGraphicFramePr>
            <a:graphicFrameLocks noGrp="1"/>
          </p:cNvGraphicFramePr>
          <p:nvPr>
            <p:ph sz="half" idx="2"/>
            <p:extLst>
              <p:ext uri="{D42A27DB-BD31-4B8C-83A1-F6EECF244321}">
                <p14:modId xmlns:p14="http://schemas.microsoft.com/office/powerpoint/2010/main" val="2432540556"/>
              </p:ext>
            </p:extLst>
          </p:nvPr>
        </p:nvGraphicFramePr>
        <p:xfrm>
          <a:off x="4862811" y="1808692"/>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5066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8"/>
          <p:cNvSpPr txBox="1">
            <a:spLocks noGrp="1"/>
          </p:cNvSpPr>
          <p:nvPr>
            <p:ph type="title"/>
          </p:nvPr>
        </p:nvSpPr>
        <p:spPr>
          <a:xfrm>
            <a:off x="563033" y="297391"/>
            <a:ext cx="11065934" cy="1325563"/>
          </a:xfrm>
        </p:spPr>
        <p:txBody>
          <a:bodyPr spcFirstLastPara="1" vert="horz" lIns="121900" tIns="121900" rIns="121900" bIns="121900" rtlCol="0" anchor="ctr" anchorCtr="0">
            <a:noAutofit/>
          </a:bodyPr>
          <a:lstStyle/>
          <a:p>
            <a:r>
              <a:rPr lang="en-GB" dirty="0" err="1"/>
              <a:t>Monitoreo</a:t>
            </a:r>
            <a:r>
              <a:rPr lang="en-GB" dirty="0"/>
              <a:t> </a:t>
            </a:r>
            <a:r>
              <a:rPr lang="en-GB" dirty="0" err="1"/>
              <a:t>ambulatorio</a:t>
            </a:r>
            <a:r>
              <a:rPr lang="en-GB" dirty="0"/>
              <a:t> de </a:t>
            </a:r>
            <a:r>
              <a:rPr lang="en-GB" dirty="0" err="1"/>
              <a:t>presión</a:t>
            </a:r>
            <a:r>
              <a:rPr lang="en-GB" dirty="0"/>
              <a:t> arterial</a:t>
            </a:r>
            <a:endParaRPr dirty="0"/>
          </a:p>
        </p:txBody>
      </p:sp>
      <p:pic>
        <p:nvPicPr>
          <p:cNvPr id="311" name="Google Shape;311;p48"/>
          <p:cNvPicPr preferRelativeResize="0"/>
          <p:nvPr/>
        </p:nvPicPr>
        <p:blipFill>
          <a:blip r:embed="rId3"/>
          <a:stretch>
            <a:fillRect/>
          </a:stretch>
        </p:blipFill>
        <p:spPr>
          <a:xfrm>
            <a:off x="6096000" y="1825625"/>
            <a:ext cx="3869162" cy="4351338"/>
          </a:xfrm>
          <a:prstGeom prst="rect">
            <a:avLst/>
          </a:prstGeom>
          <a:noFill/>
          <a:ln>
            <a:noFill/>
          </a:ln>
        </p:spPr>
      </p:pic>
    </p:spTree>
    <p:extLst>
      <p:ext uri="{BB962C8B-B14F-4D97-AF65-F5344CB8AC3E}">
        <p14:creationId xmlns:p14="http://schemas.microsoft.com/office/powerpoint/2010/main" val="4169884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9"/>
          <p:cNvSpPr txBox="1">
            <a:spLocks noGrp="1"/>
          </p:cNvSpPr>
          <p:nvPr>
            <p:ph type="title"/>
          </p:nvPr>
        </p:nvSpPr>
        <p:spPr>
          <a:xfrm>
            <a:off x="465666" y="189151"/>
            <a:ext cx="10515600" cy="1325563"/>
          </a:xfrm>
        </p:spPr>
        <p:txBody>
          <a:bodyPr spcFirstLastPara="1" vert="horz" lIns="121900" tIns="121900" rIns="121900" bIns="121900" rtlCol="0" anchor="ctr" anchorCtr="0">
            <a:normAutofit/>
          </a:bodyPr>
          <a:lstStyle/>
          <a:p>
            <a:r>
              <a:rPr lang="en-GB" i="1" dirty="0"/>
              <a:t>Puntos clave</a:t>
            </a:r>
            <a:endParaRPr i="1" dirty="0"/>
          </a:p>
        </p:txBody>
      </p:sp>
      <p:sp>
        <p:nvSpPr>
          <p:cNvPr id="318" name="Google Shape;318;p49"/>
          <p:cNvSpPr txBox="1">
            <a:spLocks noGrp="1"/>
          </p:cNvSpPr>
          <p:nvPr>
            <p:ph sz="half" idx="2"/>
          </p:nvPr>
        </p:nvSpPr>
        <p:spPr>
          <a:xfrm>
            <a:off x="935566" y="1379247"/>
            <a:ext cx="10320867" cy="4351338"/>
          </a:xfrm>
        </p:spPr>
        <p:txBody>
          <a:bodyPr spcFirstLastPara="1" vert="horz" lIns="121900" tIns="121900" rIns="121900" bIns="121900" rtlCol="0" anchorCtr="0">
            <a:normAutofit/>
          </a:bodyPr>
          <a:lstStyle/>
          <a:p>
            <a:pPr marL="0" indent="0" algn="just">
              <a:lnSpc>
                <a:spcPct val="100000"/>
              </a:lnSpc>
              <a:buNone/>
            </a:pPr>
            <a:r>
              <a:rPr lang="en-GB" sz="2400" i="1" dirty="0"/>
              <a:t>6. MAPA debe </a:t>
            </a:r>
            <a:r>
              <a:rPr lang="en-GB" sz="2400" i="1" dirty="0" err="1"/>
              <a:t>realizarse</a:t>
            </a:r>
            <a:r>
              <a:rPr lang="en-GB" sz="2400" i="1" dirty="0"/>
              <a:t> para </a:t>
            </a:r>
            <a:r>
              <a:rPr lang="en-GB" sz="2400" i="1" dirty="0" err="1"/>
              <a:t>confirmar</a:t>
            </a:r>
            <a:r>
              <a:rPr lang="en-GB" sz="2400" i="1" dirty="0"/>
              <a:t> HTA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PA </a:t>
            </a:r>
            <a:r>
              <a:rPr lang="en-GB" sz="2400" i="1" dirty="0" err="1"/>
              <a:t>elevada</a:t>
            </a:r>
            <a:r>
              <a:rPr lang="en-GB" sz="2400" i="1" dirty="0"/>
              <a:t> &gt;12 meses o HTA </a:t>
            </a:r>
            <a:r>
              <a:rPr lang="en-GB" sz="2400" i="1" dirty="0" err="1"/>
              <a:t>estadío</a:t>
            </a:r>
            <a:r>
              <a:rPr lang="en-GB" sz="2400" i="1" dirty="0"/>
              <a:t> 1 </a:t>
            </a:r>
            <a:r>
              <a:rPr lang="en-GB" sz="2400" i="1" dirty="0" err="1"/>
              <a:t>después</a:t>
            </a:r>
            <a:r>
              <a:rPr lang="en-GB" sz="2400" i="1" dirty="0"/>
              <a:t> de 3 </a:t>
            </a:r>
            <a:r>
              <a:rPr lang="en-GB" sz="2400" i="1" dirty="0" err="1"/>
              <a:t>visitas</a:t>
            </a:r>
            <a:r>
              <a:rPr lang="en-GB" sz="2400" i="1" dirty="0"/>
              <a:t>.</a:t>
            </a:r>
          </a:p>
          <a:p>
            <a:pPr marL="0" indent="0" algn="just">
              <a:lnSpc>
                <a:spcPct val="100000"/>
              </a:lnSpc>
              <a:spcBef>
                <a:spcPts val="2133"/>
              </a:spcBef>
              <a:buNone/>
            </a:pPr>
            <a:r>
              <a:rPr lang="en-GB" sz="2400" i="1" dirty="0"/>
              <a:t>7. MAPA de forma </a:t>
            </a:r>
            <a:r>
              <a:rPr lang="en-GB" sz="2400" i="1" dirty="0" err="1"/>
              <a:t>rutinaria</a:t>
            </a:r>
            <a:r>
              <a:rPr lang="en-GB" sz="2400" i="1" dirty="0"/>
              <a:t>  debe ser </a:t>
            </a:r>
            <a:r>
              <a:rPr lang="en-GB" sz="2400" i="1" dirty="0" err="1"/>
              <a:t>considerado</a:t>
            </a:r>
            <a:r>
              <a:rPr lang="en-GB" sz="2400" i="1" dirty="0"/>
              <a:t>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a:t>
            </a:r>
            <a:r>
              <a:rPr lang="en-GB" sz="2400" i="1" dirty="0" err="1"/>
              <a:t>condiciones</a:t>
            </a:r>
            <a:r>
              <a:rPr lang="en-GB" sz="2400" i="1" dirty="0"/>
              <a:t> de alto </a:t>
            </a:r>
            <a:r>
              <a:rPr lang="en-GB" sz="2400" i="1" dirty="0" err="1"/>
              <a:t>riesgo</a:t>
            </a:r>
            <a:r>
              <a:rPr lang="en-GB" sz="2400" i="1" dirty="0"/>
              <a:t>.</a:t>
            </a:r>
          </a:p>
          <a:p>
            <a:pPr marL="0" indent="0" algn="just">
              <a:lnSpc>
                <a:spcPct val="100000"/>
              </a:lnSpc>
              <a:buNone/>
            </a:pPr>
            <a:endParaRPr lang="en-GB" sz="2400" i="1" dirty="0"/>
          </a:p>
          <a:p>
            <a:pPr marL="0" indent="0" algn="just">
              <a:lnSpc>
                <a:spcPct val="100000"/>
              </a:lnSpc>
              <a:spcBef>
                <a:spcPts val="2133"/>
              </a:spcBef>
              <a:spcAft>
                <a:spcPts val="2133"/>
              </a:spcAft>
              <a:buNone/>
            </a:pPr>
            <a:endParaRPr lang="en-GB" sz="2400" i="1" dirty="0"/>
          </a:p>
        </p:txBody>
      </p:sp>
      <p:sp>
        <p:nvSpPr>
          <p:cNvPr id="2" name="Rectángulo 1">
            <a:extLst>
              <a:ext uri="{FF2B5EF4-FFF2-40B4-BE49-F238E27FC236}">
                <a16:creationId xmlns:a16="http://schemas.microsoft.com/office/drawing/2014/main" id="{71F06314-5EA5-2F4F-8A9D-E108EFBC1A18}"/>
              </a:ext>
            </a:extLst>
          </p:cNvPr>
          <p:cNvSpPr/>
          <p:nvPr/>
        </p:nvSpPr>
        <p:spPr>
          <a:xfrm>
            <a:off x="4944533" y="4152668"/>
            <a:ext cx="6291021" cy="1569660"/>
          </a:xfrm>
          <a:prstGeom prst="rect">
            <a:avLst/>
          </a:prstGeom>
        </p:spPr>
        <p:txBody>
          <a:bodyPr wrap="square">
            <a:spAutoFit/>
          </a:bodyPr>
          <a:lstStyle/>
          <a:p>
            <a:pPr algn="just">
              <a:spcBef>
                <a:spcPts val="2133"/>
              </a:spcBef>
            </a:pPr>
            <a:r>
              <a:rPr lang="en-GB" sz="2400" i="1" dirty="0">
                <a:solidFill>
                  <a:srgbClr val="152B48"/>
                </a:solidFill>
                <a:latin typeface="Montserrat" pitchFamily="2" charset="77"/>
              </a:rPr>
              <a:t>8. MAPA debe </a:t>
            </a:r>
            <a:r>
              <a:rPr lang="en-GB" sz="2400" i="1" dirty="0" err="1">
                <a:solidFill>
                  <a:srgbClr val="152B48"/>
                </a:solidFill>
                <a:latin typeface="Montserrat" pitchFamily="2" charset="77"/>
              </a:rPr>
              <a:t>realizarse</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utilizando</a:t>
            </a:r>
            <a:r>
              <a:rPr lang="en-GB" sz="2400" i="1" dirty="0">
                <a:solidFill>
                  <a:srgbClr val="152B48"/>
                </a:solidFill>
                <a:latin typeface="Montserrat" pitchFamily="2" charset="77"/>
              </a:rPr>
              <a:t> un </a:t>
            </a:r>
            <a:r>
              <a:rPr lang="en-GB" sz="2400" i="1" dirty="0" err="1">
                <a:solidFill>
                  <a:srgbClr val="152B48"/>
                </a:solidFill>
                <a:latin typeface="Montserrat" pitchFamily="2" charset="77"/>
              </a:rPr>
              <a:t>enfoque</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estandarizado</a:t>
            </a:r>
            <a:r>
              <a:rPr lang="en-GB" sz="2400" i="1" dirty="0">
                <a:solidFill>
                  <a:srgbClr val="152B48"/>
                </a:solidFill>
                <a:latin typeface="Montserrat" pitchFamily="2" charset="77"/>
              </a:rPr>
              <a:t> con </a:t>
            </a:r>
            <a:r>
              <a:rPr lang="en-GB" sz="2400" i="1" dirty="0" err="1">
                <a:solidFill>
                  <a:srgbClr val="152B48"/>
                </a:solidFill>
                <a:latin typeface="Montserrat" pitchFamily="2" charset="77"/>
              </a:rPr>
              <a:t>monitores</a:t>
            </a:r>
            <a:r>
              <a:rPr lang="en-GB" sz="2400" i="1" dirty="0">
                <a:solidFill>
                  <a:srgbClr val="152B48"/>
                </a:solidFill>
                <a:latin typeface="Montserrat" pitchFamily="2" charset="77"/>
              </a:rPr>
              <a:t> que </a:t>
            </a:r>
            <a:r>
              <a:rPr lang="en-GB" sz="2400" i="1" dirty="0" err="1">
                <a:solidFill>
                  <a:srgbClr val="152B48"/>
                </a:solidFill>
                <a:latin typeface="Montserrat" pitchFamily="2" charset="77"/>
              </a:rPr>
              <a:t>han</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sido</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validados</a:t>
            </a:r>
            <a:r>
              <a:rPr lang="en-GB" sz="2400" i="1" dirty="0">
                <a:solidFill>
                  <a:srgbClr val="152B48"/>
                </a:solidFill>
                <a:latin typeface="Montserrat" pitchFamily="2" charset="77"/>
              </a:rPr>
              <a:t> </a:t>
            </a:r>
            <a:r>
              <a:rPr lang="en-GB" sz="2400" i="1" dirty="0" err="1">
                <a:solidFill>
                  <a:srgbClr val="152B48"/>
                </a:solidFill>
                <a:latin typeface="Montserrat" pitchFamily="2" charset="77"/>
              </a:rPr>
              <a:t>en</a:t>
            </a:r>
            <a:r>
              <a:rPr lang="en-GB" sz="2400" i="1" dirty="0">
                <a:solidFill>
                  <a:srgbClr val="152B48"/>
                </a:solidFill>
                <a:latin typeface="Montserrat" pitchFamily="2" charset="77"/>
              </a:rPr>
              <a:t> una población </a:t>
            </a:r>
            <a:r>
              <a:rPr lang="en-GB" sz="2400" i="1" dirty="0" err="1">
                <a:solidFill>
                  <a:srgbClr val="152B48"/>
                </a:solidFill>
                <a:latin typeface="Montserrat" pitchFamily="2" charset="77"/>
              </a:rPr>
              <a:t>pediátrica</a:t>
            </a:r>
            <a:r>
              <a:rPr lang="en-GB" sz="2400" i="1" dirty="0">
                <a:solidFill>
                  <a:srgbClr val="152B48"/>
                </a:solidFill>
                <a:latin typeface="Montserrat" pitchFamily="2" charset="77"/>
              </a:rPr>
              <a:t>.</a:t>
            </a:r>
          </a:p>
        </p:txBody>
      </p:sp>
    </p:spTree>
    <p:extLst>
      <p:ext uri="{BB962C8B-B14F-4D97-AF65-F5344CB8AC3E}">
        <p14:creationId xmlns:p14="http://schemas.microsoft.com/office/powerpoint/2010/main" val="1584299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0"/>
          <p:cNvSpPr txBox="1">
            <a:spLocks noGrp="1"/>
          </p:cNvSpPr>
          <p:nvPr>
            <p:ph type="title"/>
          </p:nvPr>
        </p:nvSpPr>
        <p:spPr>
          <a:xfrm>
            <a:off x="533400" y="189151"/>
            <a:ext cx="10515600" cy="1325563"/>
          </a:xfrm>
        </p:spPr>
        <p:txBody>
          <a:bodyPr spcFirstLastPara="1" vert="horz" lIns="121900" tIns="121900" rIns="121900" bIns="121900" rtlCol="0" anchor="ctr" anchorCtr="0">
            <a:normAutofit/>
          </a:bodyPr>
          <a:lstStyle/>
          <a:p>
            <a:r>
              <a:rPr lang="en-GB" dirty="0"/>
              <a:t>MAPA: </a:t>
            </a:r>
            <a:r>
              <a:rPr lang="en-GB" dirty="0" err="1"/>
              <a:t>condiciones</a:t>
            </a:r>
            <a:r>
              <a:rPr lang="en-GB" dirty="0"/>
              <a:t> de alto </a:t>
            </a:r>
            <a:r>
              <a:rPr lang="en-GB" dirty="0" err="1"/>
              <a:t>riesgo</a:t>
            </a:r>
            <a:endParaRPr dirty="0"/>
          </a:p>
        </p:txBody>
      </p:sp>
      <p:sp>
        <p:nvSpPr>
          <p:cNvPr id="324" name="Google Shape;324;p50"/>
          <p:cNvSpPr txBox="1">
            <a:spLocks noGrp="1"/>
          </p:cNvSpPr>
          <p:nvPr>
            <p:ph sz="half" idx="2"/>
          </p:nvPr>
        </p:nvSpPr>
        <p:spPr>
          <a:xfrm>
            <a:off x="5167612" y="1676400"/>
            <a:ext cx="6761922" cy="4534429"/>
          </a:xfrm>
        </p:spPr>
        <p:txBody>
          <a:bodyPr spcFirstLastPara="1" vert="horz" lIns="121900" tIns="121900" rIns="121900" bIns="121900" rtlCol="0" anchorCtr="0">
            <a:normAutofit lnSpcReduction="10000"/>
          </a:bodyPr>
          <a:lstStyle/>
          <a:p>
            <a:pPr indent="-507987">
              <a:lnSpc>
                <a:spcPct val="100000"/>
              </a:lnSpc>
              <a:buSzPts val="2400"/>
            </a:pPr>
            <a:r>
              <a:rPr lang="en-GB" dirty="0"/>
              <a:t>HTA </a:t>
            </a:r>
            <a:r>
              <a:rPr lang="en-GB" dirty="0" err="1"/>
              <a:t>secundaria</a:t>
            </a:r>
            <a:r>
              <a:rPr lang="en-GB" dirty="0"/>
              <a:t>.</a:t>
            </a:r>
          </a:p>
          <a:p>
            <a:pPr indent="-507987">
              <a:lnSpc>
                <a:spcPct val="100000"/>
              </a:lnSpc>
              <a:buSzPts val="2400"/>
            </a:pPr>
            <a:r>
              <a:rPr lang="en-GB" dirty="0"/>
              <a:t>ERC o </a:t>
            </a:r>
            <a:r>
              <a:rPr lang="en-GB" dirty="0" err="1"/>
              <a:t>anormalidades</a:t>
            </a:r>
            <a:r>
              <a:rPr lang="en-GB" dirty="0"/>
              <a:t> </a:t>
            </a:r>
            <a:r>
              <a:rPr lang="en-GB" dirty="0" err="1"/>
              <a:t>renales</a:t>
            </a:r>
            <a:r>
              <a:rPr lang="en-GB" dirty="0"/>
              <a:t>.</a:t>
            </a:r>
          </a:p>
          <a:p>
            <a:pPr indent="-507987">
              <a:lnSpc>
                <a:spcPct val="100000"/>
              </a:lnSpc>
              <a:buSzPts val="2400"/>
            </a:pPr>
            <a:r>
              <a:rPr lang="en-GB" dirty="0"/>
              <a:t>Diabetes </a:t>
            </a:r>
            <a:r>
              <a:rPr lang="en-GB" dirty="0" err="1"/>
              <a:t>tipo</a:t>
            </a:r>
            <a:r>
              <a:rPr lang="en-GB" dirty="0"/>
              <a:t> 1 y 2.</a:t>
            </a:r>
          </a:p>
          <a:p>
            <a:pPr indent="-507987">
              <a:lnSpc>
                <a:spcPct val="100000"/>
              </a:lnSpc>
              <a:buSzPts val="2400"/>
            </a:pPr>
            <a:r>
              <a:rPr lang="en-GB" dirty="0" err="1"/>
              <a:t>Coartación</a:t>
            </a:r>
            <a:r>
              <a:rPr lang="en-GB" dirty="0"/>
              <a:t> de aorta (</a:t>
            </a:r>
            <a:r>
              <a:rPr lang="en-GB" dirty="0" err="1"/>
              <a:t>reparada</a:t>
            </a:r>
            <a:r>
              <a:rPr lang="en-GB" dirty="0"/>
              <a:t>).</a:t>
            </a:r>
          </a:p>
          <a:p>
            <a:pPr indent="-507987">
              <a:lnSpc>
                <a:spcPct val="100000"/>
              </a:lnSpc>
              <a:buSzPts val="2400"/>
            </a:pPr>
            <a:r>
              <a:rPr lang="en-GB" dirty="0" err="1"/>
              <a:t>Trasplante</a:t>
            </a:r>
            <a:r>
              <a:rPr lang="en-GB" dirty="0"/>
              <a:t> de </a:t>
            </a:r>
            <a:r>
              <a:rPr lang="en-GB" dirty="0" err="1"/>
              <a:t>órgano</a:t>
            </a:r>
            <a:r>
              <a:rPr lang="en-GB" dirty="0"/>
              <a:t> </a:t>
            </a:r>
            <a:r>
              <a:rPr lang="en-GB" dirty="0" err="1"/>
              <a:t>sólido</a:t>
            </a:r>
            <a:r>
              <a:rPr lang="en-GB" dirty="0"/>
              <a:t>.</a:t>
            </a:r>
          </a:p>
          <a:p>
            <a:pPr indent="-507987">
              <a:lnSpc>
                <a:spcPct val="100000"/>
              </a:lnSpc>
              <a:buSzPts val="2400"/>
            </a:pPr>
            <a:r>
              <a:rPr lang="en-GB" dirty="0" err="1"/>
              <a:t>Obesidad</a:t>
            </a:r>
            <a:r>
              <a:rPr lang="en-GB" dirty="0"/>
              <a:t>.</a:t>
            </a:r>
          </a:p>
          <a:p>
            <a:pPr indent="-507987">
              <a:lnSpc>
                <a:spcPct val="100000"/>
              </a:lnSpc>
              <a:buSzPts val="2400"/>
            </a:pPr>
            <a:r>
              <a:rPr lang="en-GB" dirty="0"/>
              <a:t>SAOS.</a:t>
            </a:r>
          </a:p>
          <a:p>
            <a:pPr indent="-507987">
              <a:lnSpc>
                <a:spcPct val="100000"/>
              </a:lnSpc>
              <a:buSzPts val="2400"/>
            </a:pPr>
            <a:r>
              <a:rPr lang="en-GB" dirty="0" err="1"/>
              <a:t>Síndromes</a:t>
            </a:r>
            <a:r>
              <a:rPr lang="en-GB" dirty="0"/>
              <a:t> </a:t>
            </a:r>
            <a:r>
              <a:rPr lang="en-GB" dirty="0" err="1"/>
              <a:t>genéticos</a:t>
            </a:r>
            <a:r>
              <a:rPr lang="en-GB" dirty="0"/>
              <a:t> </a:t>
            </a:r>
            <a:r>
              <a:rPr lang="en-GB" dirty="0" err="1"/>
              <a:t>asociados</a:t>
            </a:r>
            <a:r>
              <a:rPr lang="en-GB" dirty="0"/>
              <a:t>  HTA.</a:t>
            </a:r>
          </a:p>
          <a:p>
            <a:pPr indent="-507987">
              <a:lnSpc>
                <a:spcPct val="100000"/>
              </a:lnSpc>
              <a:buSzPts val="2400"/>
            </a:pPr>
            <a:r>
              <a:rPr lang="en-GB" dirty="0" err="1"/>
              <a:t>Pacientes</a:t>
            </a:r>
            <a:r>
              <a:rPr lang="en-GB" dirty="0"/>
              <a:t> con </a:t>
            </a:r>
            <a:r>
              <a:rPr lang="en-GB" dirty="0" err="1"/>
              <a:t>tratamiento</a:t>
            </a:r>
            <a:r>
              <a:rPr lang="en-GB" dirty="0"/>
              <a:t>.</a:t>
            </a:r>
          </a:p>
          <a:p>
            <a:pPr indent="-507987">
              <a:lnSpc>
                <a:spcPct val="100000"/>
              </a:lnSpc>
              <a:buSzPts val="2400"/>
            </a:pPr>
            <a:r>
              <a:rPr lang="en-GB" dirty="0" err="1"/>
              <a:t>Prematuros</a:t>
            </a:r>
            <a:r>
              <a:rPr lang="en-GB" dirty="0"/>
              <a:t> .</a:t>
            </a:r>
          </a:p>
          <a:p>
            <a:pPr indent="-507987">
              <a:lnSpc>
                <a:spcPct val="100000"/>
              </a:lnSpc>
              <a:buSzPts val="2400"/>
            </a:pPr>
            <a:endParaRPr lang="en-GB" dirty="0"/>
          </a:p>
        </p:txBody>
      </p:sp>
    </p:spTree>
    <p:extLst>
      <p:ext uri="{BB962C8B-B14F-4D97-AF65-F5344CB8AC3E}">
        <p14:creationId xmlns:p14="http://schemas.microsoft.com/office/powerpoint/2010/main" val="1074849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52"/>
          <p:cNvSpPr txBox="1">
            <a:spLocks noGrp="1"/>
          </p:cNvSpPr>
          <p:nvPr>
            <p:ph type="title"/>
          </p:nvPr>
        </p:nvSpPr>
        <p:spPr>
          <a:xfrm>
            <a:off x="685801" y="189151"/>
            <a:ext cx="10515600" cy="1325563"/>
          </a:xfrm>
        </p:spPr>
        <p:txBody>
          <a:bodyPr spcFirstLastPara="1" vert="horz" lIns="121900" tIns="121900" rIns="121900" bIns="121900" rtlCol="0" anchor="ctr" anchorCtr="0">
            <a:normAutofit/>
          </a:bodyPr>
          <a:lstStyle/>
          <a:p>
            <a:r>
              <a:rPr lang="en-GB" dirty="0" err="1"/>
              <a:t>Hipertensión</a:t>
            </a:r>
            <a:r>
              <a:rPr lang="en-GB" dirty="0"/>
              <a:t> de </a:t>
            </a:r>
            <a:r>
              <a:rPr lang="en-GB" dirty="0" err="1"/>
              <a:t>bata</a:t>
            </a:r>
            <a:r>
              <a:rPr lang="en-GB" dirty="0"/>
              <a:t> </a:t>
            </a:r>
            <a:r>
              <a:rPr lang="en-GB" dirty="0" err="1"/>
              <a:t>blanca</a:t>
            </a:r>
            <a:endParaRPr dirty="0"/>
          </a:p>
        </p:txBody>
      </p:sp>
      <p:sp>
        <p:nvSpPr>
          <p:cNvPr id="337" name="Google Shape;337;p52"/>
          <p:cNvSpPr txBox="1">
            <a:spLocks noGrp="1"/>
          </p:cNvSpPr>
          <p:nvPr>
            <p:ph idx="1"/>
          </p:nvPr>
        </p:nvSpPr>
        <p:spPr>
          <a:xfrm>
            <a:off x="973668" y="1670169"/>
            <a:ext cx="10667997" cy="2090392"/>
          </a:xfrm>
        </p:spPr>
        <p:txBody>
          <a:bodyPr spcFirstLastPara="1" vert="horz" lIns="121900" tIns="121900" rIns="121900" bIns="121900" rtlCol="0" anchorCtr="0">
            <a:normAutofit/>
          </a:bodyPr>
          <a:lstStyle/>
          <a:p>
            <a:pPr marL="0" indent="0" algn="just">
              <a:buNone/>
            </a:pPr>
            <a:r>
              <a:rPr lang="en-GB" sz="2400" b="1" i="1" dirty="0"/>
              <a:t>Punto clave</a:t>
            </a:r>
          </a:p>
          <a:p>
            <a:pPr marL="0" indent="0" algn="just">
              <a:spcBef>
                <a:spcPts val="2133"/>
              </a:spcBef>
              <a:spcAft>
                <a:spcPts val="2133"/>
              </a:spcAft>
              <a:buNone/>
            </a:pPr>
            <a:r>
              <a:rPr lang="en-GB" sz="2400" i="1" dirty="0"/>
              <a:t>9. </a:t>
            </a:r>
            <a:r>
              <a:rPr lang="en-GB" sz="2400" i="1" dirty="0" err="1"/>
              <a:t>Niños</a:t>
            </a:r>
            <a:r>
              <a:rPr lang="en-GB" sz="2400" i="1" dirty="0"/>
              <a:t> y </a:t>
            </a:r>
            <a:r>
              <a:rPr lang="en-GB" sz="2400" i="1" dirty="0" err="1"/>
              <a:t>adolescentes</a:t>
            </a:r>
            <a:r>
              <a:rPr lang="en-GB" sz="2400" i="1" dirty="0"/>
              <a:t> con </a:t>
            </a:r>
            <a:r>
              <a:rPr lang="en-GB" sz="2400" i="1" dirty="0" err="1"/>
              <a:t>sospecha</a:t>
            </a:r>
            <a:r>
              <a:rPr lang="en-GB" sz="2400" i="1" dirty="0"/>
              <a:t> de </a:t>
            </a:r>
            <a:r>
              <a:rPr lang="en-GB" sz="2400" i="1" dirty="0" err="1"/>
              <a:t>hipertensión</a:t>
            </a:r>
            <a:r>
              <a:rPr lang="en-GB" sz="2400" i="1" dirty="0"/>
              <a:t> de </a:t>
            </a:r>
            <a:r>
              <a:rPr lang="en-GB" sz="2400" i="1" dirty="0" err="1"/>
              <a:t>bata</a:t>
            </a:r>
            <a:r>
              <a:rPr lang="en-GB" sz="2400" i="1" dirty="0"/>
              <a:t> </a:t>
            </a:r>
            <a:r>
              <a:rPr lang="en-GB" sz="2400" i="1" dirty="0" err="1"/>
              <a:t>blanca</a:t>
            </a:r>
            <a:r>
              <a:rPr lang="en-GB" sz="2400" i="1" dirty="0"/>
              <a:t> </a:t>
            </a:r>
            <a:r>
              <a:rPr lang="en-GB" sz="2400" i="1" dirty="0" err="1"/>
              <a:t>deben</a:t>
            </a:r>
            <a:r>
              <a:rPr lang="en-GB" sz="2400" i="1" dirty="0"/>
              <a:t> </a:t>
            </a:r>
            <a:r>
              <a:rPr lang="en-GB" sz="2400" i="1" dirty="0" err="1"/>
              <a:t>ir</a:t>
            </a:r>
            <a:r>
              <a:rPr lang="en-GB" sz="2400" i="1" dirty="0"/>
              <a:t>  MAPA. </a:t>
            </a:r>
          </a:p>
        </p:txBody>
      </p:sp>
      <p:sp>
        <p:nvSpPr>
          <p:cNvPr id="336" name="Google Shape;336;p52"/>
          <p:cNvSpPr txBox="1">
            <a:spLocks noGrp="1"/>
          </p:cNvSpPr>
          <p:nvPr>
            <p:ph idx="13"/>
          </p:nvPr>
        </p:nvSpPr>
        <p:spPr>
          <a:xfrm>
            <a:off x="5184004" y="3916017"/>
            <a:ext cx="6684145" cy="2413346"/>
          </a:xfrm>
        </p:spPr>
        <p:txBody>
          <a:bodyPr spcFirstLastPara="1" vert="horz" lIns="121900" tIns="121900" rIns="121900" bIns="121900" rtlCol="0" anchorCtr="0">
            <a:normAutofit/>
          </a:bodyPr>
          <a:lstStyle/>
          <a:p>
            <a:r>
              <a:rPr lang="en-GB" dirty="0"/>
              <a:t>PA &gt;P95 </a:t>
            </a:r>
            <a:r>
              <a:rPr lang="en-GB" dirty="0" err="1"/>
              <a:t>en</a:t>
            </a:r>
            <a:r>
              <a:rPr lang="en-GB" dirty="0"/>
              <a:t> el </a:t>
            </a:r>
            <a:r>
              <a:rPr lang="en-GB" dirty="0" err="1"/>
              <a:t>consultorio</a:t>
            </a:r>
            <a:r>
              <a:rPr lang="en-GB" dirty="0"/>
              <a:t> </a:t>
            </a:r>
            <a:r>
              <a:rPr lang="en-GB" dirty="0" err="1"/>
              <a:t>pero</a:t>
            </a:r>
            <a:r>
              <a:rPr lang="en-GB" dirty="0"/>
              <a:t> &lt;P95 por </a:t>
            </a:r>
            <a:r>
              <a:rPr lang="en-GB" dirty="0" err="1"/>
              <a:t>fuera</a:t>
            </a:r>
            <a:r>
              <a:rPr lang="en-GB" dirty="0"/>
              <a:t>. </a:t>
            </a:r>
          </a:p>
          <a:p>
            <a:pPr>
              <a:spcBef>
                <a:spcPts val="2133"/>
              </a:spcBef>
            </a:pPr>
            <a:r>
              <a:rPr lang="en-GB" dirty="0"/>
              <a:t>La media de PAS  y PAD </a:t>
            </a:r>
            <a:r>
              <a:rPr lang="en-GB" dirty="0" err="1"/>
              <a:t>en</a:t>
            </a:r>
            <a:r>
              <a:rPr lang="en-GB" dirty="0"/>
              <a:t> el MAPA es &lt;P95.</a:t>
            </a:r>
          </a:p>
          <a:p>
            <a:pPr>
              <a:spcBef>
                <a:spcPts val="2133"/>
              </a:spcBef>
            </a:pPr>
            <a:r>
              <a:rPr lang="en-GB" dirty="0" err="1"/>
              <a:t>Carga</a:t>
            </a:r>
            <a:r>
              <a:rPr lang="en-GB" dirty="0"/>
              <a:t> de PAS y PAD &lt;25%.</a:t>
            </a:r>
          </a:p>
          <a:p>
            <a:pPr marL="0" indent="0">
              <a:spcBef>
                <a:spcPts val="2133"/>
              </a:spcBef>
              <a:spcAft>
                <a:spcPts val="2133"/>
              </a:spcAft>
              <a:buNone/>
            </a:pPr>
            <a:endParaRPr dirty="0"/>
          </a:p>
        </p:txBody>
      </p:sp>
    </p:spTree>
    <p:extLst>
      <p:ext uri="{BB962C8B-B14F-4D97-AF65-F5344CB8AC3E}">
        <p14:creationId xmlns:p14="http://schemas.microsoft.com/office/powerpoint/2010/main" val="3450545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3"/>
          <p:cNvSpPr txBox="1">
            <a:spLocks noGrp="1"/>
          </p:cNvSpPr>
          <p:nvPr>
            <p:ph type="title"/>
          </p:nvPr>
        </p:nvSpPr>
        <p:spPr>
          <a:xfrm>
            <a:off x="550333" y="62155"/>
            <a:ext cx="10515600" cy="1325563"/>
          </a:xfrm>
        </p:spPr>
        <p:txBody>
          <a:bodyPr spcFirstLastPara="1" vert="horz" lIns="121900" tIns="121900" rIns="121900" bIns="121900" rtlCol="0" anchor="ctr" anchorCtr="0">
            <a:normAutofit/>
          </a:bodyPr>
          <a:lstStyle/>
          <a:p>
            <a:r>
              <a:rPr lang="en-GB" i="1" dirty="0"/>
              <a:t>Puntos clave</a:t>
            </a:r>
            <a:endParaRPr i="1" dirty="0"/>
          </a:p>
        </p:txBody>
      </p:sp>
      <p:sp>
        <p:nvSpPr>
          <p:cNvPr id="344" name="Google Shape;344;p53"/>
          <p:cNvSpPr txBox="1">
            <a:spLocks noGrp="1"/>
          </p:cNvSpPr>
          <p:nvPr>
            <p:ph idx="1"/>
          </p:nvPr>
        </p:nvSpPr>
        <p:spPr>
          <a:xfrm>
            <a:off x="1041400" y="994598"/>
            <a:ext cx="10667997" cy="2090392"/>
          </a:xfrm>
        </p:spPr>
        <p:txBody>
          <a:bodyPr spcFirstLastPara="1" vert="horz" lIns="121900" tIns="121900" rIns="121900" bIns="121900" rtlCol="0" anchorCtr="0">
            <a:noAutofit/>
          </a:bodyPr>
          <a:lstStyle/>
          <a:p>
            <a:pPr marL="0" indent="0" algn="just">
              <a:lnSpc>
                <a:spcPct val="100000"/>
              </a:lnSpc>
              <a:buNone/>
            </a:pPr>
            <a:r>
              <a:rPr lang="en-GB" sz="2400" i="1" dirty="0"/>
              <a:t>11. </a:t>
            </a:r>
            <a:r>
              <a:rPr lang="en-GB" sz="2400" i="1" dirty="0" err="1"/>
              <a:t>Niños</a:t>
            </a:r>
            <a:r>
              <a:rPr lang="en-GB" sz="2400" i="1" dirty="0"/>
              <a:t> &gt;6 </a:t>
            </a:r>
            <a:r>
              <a:rPr lang="en-GB" sz="2400" i="1" dirty="0" err="1"/>
              <a:t>años</a:t>
            </a:r>
            <a:r>
              <a:rPr lang="en-GB" sz="2400" i="1" dirty="0"/>
              <a:t> no </a:t>
            </a:r>
            <a:r>
              <a:rPr lang="en-GB" sz="2400" i="1" dirty="0" err="1"/>
              <a:t>requieren</a:t>
            </a:r>
            <a:r>
              <a:rPr lang="en-GB" sz="2400" i="1" dirty="0"/>
              <a:t> </a:t>
            </a:r>
            <a:r>
              <a:rPr lang="en-GB" sz="2400" i="1" dirty="0" err="1"/>
              <a:t>estudios</a:t>
            </a:r>
            <a:r>
              <a:rPr lang="en-GB" sz="2400" i="1" dirty="0"/>
              <a:t> de </a:t>
            </a:r>
            <a:r>
              <a:rPr lang="en-GB" sz="2400" i="1" dirty="0" err="1"/>
              <a:t>extensión</a:t>
            </a:r>
            <a:r>
              <a:rPr lang="en-GB" sz="2400" i="1" dirty="0"/>
              <a:t> para HTA </a:t>
            </a:r>
            <a:r>
              <a:rPr lang="en-GB" sz="2400" i="1" dirty="0" err="1"/>
              <a:t>secundaria</a:t>
            </a:r>
            <a:r>
              <a:rPr lang="en-GB" sz="2400" i="1" dirty="0"/>
              <a:t> </a:t>
            </a:r>
            <a:r>
              <a:rPr lang="en-GB" sz="2400" i="1" dirty="0" err="1"/>
              <a:t>si</a:t>
            </a:r>
            <a:r>
              <a:rPr lang="en-GB" sz="2400" i="1" dirty="0"/>
              <a:t> </a:t>
            </a:r>
            <a:r>
              <a:rPr lang="en-GB" sz="2400" i="1" dirty="0" err="1"/>
              <a:t>tienen</a:t>
            </a:r>
            <a:r>
              <a:rPr lang="en-GB" sz="2400" i="1" dirty="0"/>
              <a:t>:</a:t>
            </a:r>
          </a:p>
          <a:p>
            <a:pPr indent="-457189" algn="just">
              <a:lnSpc>
                <a:spcPct val="100000"/>
              </a:lnSpc>
              <a:spcBef>
                <a:spcPts val="2133"/>
              </a:spcBef>
              <a:buClr>
                <a:srgbClr val="000000"/>
              </a:buClr>
              <a:buSzPts val="1800"/>
            </a:pPr>
            <a:r>
              <a:rPr lang="en-GB" i="1" dirty="0"/>
              <a:t>Historia familiar de HTA </a:t>
            </a:r>
            <a:r>
              <a:rPr lang="en-GB" i="1" dirty="0" err="1"/>
              <a:t>primaria</a:t>
            </a:r>
            <a:r>
              <a:rPr lang="en-GB" i="1" dirty="0"/>
              <a:t>.</a:t>
            </a:r>
          </a:p>
          <a:p>
            <a:pPr indent="-457189" algn="just">
              <a:lnSpc>
                <a:spcPct val="100000"/>
              </a:lnSpc>
              <a:buClr>
                <a:srgbClr val="000000"/>
              </a:buClr>
              <a:buSzPts val="1800"/>
            </a:pPr>
            <a:r>
              <a:rPr lang="en-GB" i="1" dirty="0" err="1"/>
              <a:t>Obesidad</a:t>
            </a:r>
            <a:r>
              <a:rPr lang="en-GB" i="1" dirty="0"/>
              <a:t> o </a:t>
            </a:r>
            <a:r>
              <a:rPr lang="en-GB" i="1" dirty="0" err="1"/>
              <a:t>sobrepeso</a:t>
            </a:r>
            <a:r>
              <a:rPr lang="en-GB" i="1" dirty="0"/>
              <a:t>.</a:t>
            </a:r>
          </a:p>
          <a:p>
            <a:pPr indent="-457189" algn="just">
              <a:lnSpc>
                <a:spcPct val="100000"/>
              </a:lnSpc>
              <a:buClr>
                <a:srgbClr val="000000"/>
              </a:buClr>
              <a:buSzPts val="1800"/>
            </a:pPr>
            <a:r>
              <a:rPr lang="en-GB" i="1" dirty="0"/>
              <a:t>Historia </a:t>
            </a:r>
            <a:r>
              <a:rPr lang="en-GB" i="1" dirty="0" err="1"/>
              <a:t>clínica</a:t>
            </a:r>
            <a:r>
              <a:rPr lang="en-GB" i="1" dirty="0"/>
              <a:t> y examen </a:t>
            </a:r>
            <a:r>
              <a:rPr lang="en-GB" i="1" dirty="0" err="1"/>
              <a:t>físico</a:t>
            </a:r>
            <a:r>
              <a:rPr lang="en-GB" i="1" dirty="0"/>
              <a:t> sin </a:t>
            </a:r>
            <a:r>
              <a:rPr lang="en-GB" i="1" dirty="0" err="1"/>
              <a:t>hallazgos</a:t>
            </a:r>
            <a:r>
              <a:rPr lang="en-GB" i="1" dirty="0"/>
              <a:t> </a:t>
            </a:r>
            <a:r>
              <a:rPr lang="en-GB" i="1" dirty="0" err="1"/>
              <a:t>sugestivos</a:t>
            </a:r>
            <a:r>
              <a:rPr lang="en-GB" i="1" dirty="0"/>
              <a:t> de HTA </a:t>
            </a:r>
            <a:r>
              <a:rPr lang="en-GB" i="1" dirty="0" err="1"/>
              <a:t>secundaria</a:t>
            </a:r>
            <a:r>
              <a:rPr lang="en-GB" i="1" dirty="0"/>
              <a:t>.</a:t>
            </a:r>
          </a:p>
        </p:txBody>
      </p:sp>
      <p:sp>
        <p:nvSpPr>
          <p:cNvPr id="343" name="Google Shape;343;p53"/>
          <p:cNvSpPr txBox="1">
            <a:spLocks noGrp="1"/>
          </p:cNvSpPr>
          <p:nvPr>
            <p:ph idx="13"/>
          </p:nvPr>
        </p:nvSpPr>
        <p:spPr>
          <a:xfrm>
            <a:off x="5203054" y="4042671"/>
            <a:ext cx="6684145" cy="2595196"/>
          </a:xfrm>
        </p:spPr>
        <p:txBody>
          <a:bodyPr spcFirstLastPara="1" vert="horz" lIns="121900" tIns="121900" rIns="121900" bIns="121900" rtlCol="0" anchorCtr="0">
            <a:normAutofit lnSpcReduction="10000"/>
          </a:bodyPr>
          <a:lstStyle/>
          <a:p>
            <a:pPr marL="0" indent="0" algn="just">
              <a:lnSpc>
                <a:spcPct val="110000"/>
              </a:lnSpc>
              <a:spcAft>
                <a:spcPts val="2133"/>
              </a:spcAft>
              <a:buNone/>
            </a:pPr>
            <a:r>
              <a:rPr lang="en-GB" sz="2400" i="1" dirty="0"/>
              <a:t>10. El </a:t>
            </a:r>
            <a:r>
              <a:rPr lang="en-GB" sz="2400" i="1" dirty="0" err="1"/>
              <a:t>monitoreo</a:t>
            </a:r>
            <a:r>
              <a:rPr lang="en-GB" sz="2400" i="1" dirty="0"/>
              <a:t> </a:t>
            </a:r>
            <a:r>
              <a:rPr lang="en-GB" sz="2400" i="1" dirty="0" err="1"/>
              <a:t>en</a:t>
            </a:r>
            <a:r>
              <a:rPr lang="en-GB" sz="2400" i="1" dirty="0"/>
              <a:t> casa de PA no debe </a:t>
            </a:r>
            <a:r>
              <a:rPr lang="en-GB" sz="2400" i="1" dirty="0" err="1"/>
              <a:t>usarse</a:t>
            </a:r>
            <a:r>
              <a:rPr lang="en-GB" sz="2400" i="1" dirty="0"/>
              <a:t> para </a:t>
            </a:r>
            <a:r>
              <a:rPr lang="en-GB" sz="2400" i="1" dirty="0" err="1"/>
              <a:t>diagnóstico</a:t>
            </a:r>
            <a:r>
              <a:rPr lang="en-GB" sz="2400" i="1" dirty="0"/>
              <a:t> de HTA,  </a:t>
            </a:r>
            <a:r>
              <a:rPr lang="en-GB" sz="2400" i="1" dirty="0" err="1"/>
              <a:t>hipertensión</a:t>
            </a:r>
            <a:r>
              <a:rPr lang="en-GB" sz="2400" i="1" dirty="0"/>
              <a:t> </a:t>
            </a:r>
            <a:r>
              <a:rPr lang="en-GB" sz="2400" i="1" dirty="0" err="1"/>
              <a:t>enmascarada</a:t>
            </a:r>
            <a:r>
              <a:rPr lang="en-GB" sz="2400" i="1" dirty="0"/>
              <a:t> o HT de </a:t>
            </a:r>
            <a:r>
              <a:rPr lang="en-GB" sz="2400" i="1" dirty="0" err="1"/>
              <a:t>bata</a:t>
            </a:r>
            <a:r>
              <a:rPr lang="en-GB" sz="2400" i="1" dirty="0"/>
              <a:t> </a:t>
            </a:r>
            <a:r>
              <a:rPr lang="en-GB" sz="2400" i="1" dirty="0" err="1"/>
              <a:t>blanca</a:t>
            </a:r>
            <a:r>
              <a:rPr lang="en-GB" sz="2400" i="1" dirty="0"/>
              <a:t>, </a:t>
            </a:r>
            <a:r>
              <a:rPr lang="en-GB" sz="2400" i="1" dirty="0" err="1"/>
              <a:t>pero</a:t>
            </a:r>
            <a:r>
              <a:rPr lang="en-GB" sz="2400" i="1" dirty="0"/>
              <a:t> </a:t>
            </a:r>
            <a:r>
              <a:rPr lang="en-GB" sz="2400" i="1" dirty="0" err="1"/>
              <a:t>si</a:t>
            </a:r>
            <a:r>
              <a:rPr lang="en-GB" sz="2400" i="1" dirty="0"/>
              <a:t> para control una </a:t>
            </a:r>
            <a:r>
              <a:rPr lang="en-GB" sz="2400" i="1" dirty="0" err="1"/>
              <a:t>vez</a:t>
            </a:r>
            <a:r>
              <a:rPr lang="en-GB" sz="2400" i="1" dirty="0"/>
              <a:t> la HTA </a:t>
            </a:r>
            <a:r>
              <a:rPr lang="en-GB" sz="2400" i="1" dirty="0" err="1"/>
              <a:t>esté</a:t>
            </a:r>
            <a:r>
              <a:rPr lang="en-GB" sz="2400" i="1" dirty="0"/>
              <a:t> </a:t>
            </a:r>
            <a:r>
              <a:rPr lang="en-GB" sz="2400" i="1" dirty="0" err="1"/>
              <a:t>diagnosticada</a:t>
            </a:r>
            <a:r>
              <a:rPr lang="en-GB" sz="2400" i="1" dirty="0"/>
              <a:t>.</a:t>
            </a:r>
          </a:p>
        </p:txBody>
      </p:sp>
    </p:spTree>
    <p:extLst>
      <p:ext uri="{BB962C8B-B14F-4D97-AF65-F5344CB8AC3E}">
        <p14:creationId xmlns:p14="http://schemas.microsoft.com/office/powerpoint/2010/main" val="883108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4"/>
          <p:cNvSpPr txBox="1">
            <a:spLocks noGrp="1"/>
          </p:cNvSpPr>
          <p:nvPr>
            <p:ph type="title"/>
          </p:nvPr>
        </p:nvSpPr>
        <p:spPr>
          <a:xfrm>
            <a:off x="831850" y="1709738"/>
            <a:ext cx="10515600" cy="1957801"/>
          </a:xfrm>
        </p:spPr>
        <p:txBody>
          <a:bodyPr spcFirstLastPara="1" vert="horz" lIns="121900" tIns="121900" rIns="121900" bIns="121900" rtlCol="0" anchor="b" anchorCtr="0">
            <a:normAutofit/>
          </a:bodyPr>
          <a:lstStyle/>
          <a:p>
            <a:r>
              <a:rPr lang="en-GB" sz="5400" dirty="0" err="1"/>
              <a:t>Hipertensión</a:t>
            </a:r>
            <a:r>
              <a:rPr lang="en-GB" sz="5400" dirty="0"/>
              <a:t> arterial </a:t>
            </a:r>
            <a:r>
              <a:rPr lang="en-GB" sz="5400" dirty="0" err="1"/>
              <a:t>primaria</a:t>
            </a:r>
            <a:r>
              <a:rPr lang="en-GB" sz="5400" dirty="0"/>
              <a:t> vs. </a:t>
            </a:r>
            <a:r>
              <a:rPr lang="en-GB" sz="5400" dirty="0" err="1"/>
              <a:t>secundaria</a:t>
            </a:r>
            <a:r>
              <a:rPr lang="en-GB" sz="5400" dirty="0"/>
              <a:t> </a:t>
            </a:r>
            <a:endParaRPr sz="5400" dirty="0"/>
          </a:p>
        </p:txBody>
      </p:sp>
    </p:spTree>
    <p:extLst>
      <p:ext uri="{BB962C8B-B14F-4D97-AF65-F5344CB8AC3E}">
        <p14:creationId xmlns:p14="http://schemas.microsoft.com/office/powerpoint/2010/main" val="84786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584200" y="189151"/>
            <a:ext cx="10515600" cy="1325563"/>
          </a:xfrm>
        </p:spPr>
        <p:txBody>
          <a:bodyPr spcFirstLastPara="1" vert="horz" lIns="121900" tIns="121900" rIns="121900" bIns="121900" rtlCol="0" anchor="ctr" anchorCtr="0">
            <a:normAutofit/>
          </a:bodyPr>
          <a:lstStyle/>
          <a:p>
            <a:r>
              <a:rPr lang="en-GB" dirty="0" err="1"/>
              <a:t>Prevalencia</a:t>
            </a:r>
            <a:r>
              <a:rPr lang="en-GB" dirty="0"/>
              <a:t>  </a:t>
            </a:r>
            <a:endParaRPr dirty="0"/>
          </a:p>
        </p:txBody>
      </p:sp>
      <p:graphicFrame>
        <p:nvGraphicFramePr>
          <p:cNvPr id="2" name="Marcador de contenido 1">
            <a:extLst>
              <a:ext uri="{FF2B5EF4-FFF2-40B4-BE49-F238E27FC236}">
                <a16:creationId xmlns:a16="http://schemas.microsoft.com/office/drawing/2014/main" id="{D60519B7-3EE9-4F40-9F58-B26B8A05F03A}"/>
              </a:ext>
            </a:extLst>
          </p:cNvPr>
          <p:cNvGraphicFramePr>
            <a:graphicFrameLocks noGrp="1"/>
          </p:cNvGraphicFramePr>
          <p:nvPr>
            <p:ph sz="half" idx="2"/>
            <p:extLst>
              <p:ext uri="{D42A27DB-BD31-4B8C-83A1-F6EECF244321}">
                <p14:modId xmlns:p14="http://schemas.microsoft.com/office/powerpoint/2010/main" val="3989837691"/>
              </p:ext>
            </p:extLst>
          </p:nvPr>
        </p:nvGraphicFramePr>
        <p:xfrm>
          <a:off x="5066011" y="1876425"/>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3265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graphicFrame>
        <p:nvGraphicFramePr>
          <p:cNvPr id="354" name="Google Shape;354;p55"/>
          <p:cNvGraphicFramePr/>
          <p:nvPr>
            <p:extLst>
              <p:ext uri="{D42A27DB-BD31-4B8C-83A1-F6EECF244321}">
                <p14:modId xmlns:p14="http://schemas.microsoft.com/office/powerpoint/2010/main" val="2266139311"/>
              </p:ext>
            </p:extLst>
          </p:nvPr>
        </p:nvGraphicFramePr>
        <p:xfrm>
          <a:off x="4720453" y="147503"/>
          <a:ext cx="7302214" cy="6583320"/>
        </p:xfrm>
        <a:graphic>
          <a:graphicData uri="http://schemas.openxmlformats.org/drawingml/2006/table">
            <a:tbl>
              <a:tblPr>
                <a:noFill/>
              </a:tblPr>
              <a:tblGrid>
                <a:gridCol w="3475279">
                  <a:extLst>
                    <a:ext uri="{9D8B030D-6E8A-4147-A177-3AD203B41FA5}">
                      <a16:colId xmlns:a16="http://schemas.microsoft.com/office/drawing/2014/main" val="20000"/>
                    </a:ext>
                  </a:extLst>
                </a:gridCol>
                <a:gridCol w="1659467">
                  <a:extLst>
                    <a:ext uri="{9D8B030D-6E8A-4147-A177-3AD203B41FA5}">
                      <a16:colId xmlns:a16="http://schemas.microsoft.com/office/drawing/2014/main" val="20001"/>
                    </a:ext>
                  </a:extLst>
                </a:gridCol>
                <a:gridCol w="2167468">
                  <a:extLst>
                    <a:ext uri="{9D8B030D-6E8A-4147-A177-3AD203B41FA5}">
                      <a16:colId xmlns:a16="http://schemas.microsoft.com/office/drawing/2014/main" val="20002"/>
                    </a:ext>
                  </a:extLst>
                </a:gridCol>
              </a:tblGrid>
              <a:tr h="533487">
                <a:tc>
                  <a:txBody>
                    <a:bodyPr/>
                    <a:lstStyle/>
                    <a:p>
                      <a:pPr marL="0" lvl="0" indent="0" algn="ctr">
                        <a:spcBef>
                          <a:spcPts val="0"/>
                        </a:spcBef>
                        <a:spcAft>
                          <a:spcPts val="0"/>
                        </a:spcAft>
                        <a:buNone/>
                      </a:pPr>
                      <a:r>
                        <a:rPr lang="en-GB" sz="2400" b="1" dirty="0" err="1">
                          <a:solidFill>
                            <a:srgbClr val="152B48"/>
                          </a:solidFill>
                          <a:latin typeface="Montserrat" pitchFamily="2" charset="77"/>
                        </a:rPr>
                        <a:t>Características</a:t>
                      </a:r>
                      <a:r>
                        <a:rPr lang="en-GB" sz="2400" b="1" dirty="0">
                          <a:solidFill>
                            <a:srgbClr val="152B48"/>
                          </a:solidFill>
                          <a:latin typeface="Montserrat" pitchFamily="2" charset="77"/>
                        </a:rPr>
                        <a:t> </a:t>
                      </a:r>
                      <a:r>
                        <a:rPr lang="en-GB" sz="2400" b="1" dirty="0" err="1">
                          <a:solidFill>
                            <a:srgbClr val="152B48"/>
                          </a:solidFill>
                          <a:latin typeface="Montserrat" pitchFamily="2" charset="77"/>
                        </a:rPr>
                        <a:t>clínicas</a:t>
                      </a:r>
                      <a:endParaRPr sz="2400" b="1"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r>
                        <a:rPr lang="en-GB" sz="2400" b="1" dirty="0">
                          <a:solidFill>
                            <a:srgbClr val="152B48"/>
                          </a:solidFill>
                          <a:latin typeface="Montserrat" pitchFamily="2" charset="77"/>
                        </a:rPr>
                        <a:t>Primaria </a:t>
                      </a:r>
                      <a:endParaRPr sz="2400" b="1"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r>
                        <a:rPr lang="en-GB" sz="2400" b="1" dirty="0" err="1">
                          <a:solidFill>
                            <a:srgbClr val="152B48"/>
                          </a:solidFill>
                          <a:latin typeface="Montserrat" pitchFamily="2" charset="77"/>
                        </a:rPr>
                        <a:t>Secundaria</a:t>
                      </a:r>
                      <a:r>
                        <a:rPr lang="en-GB" sz="2400" b="1" dirty="0">
                          <a:solidFill>
                            <a:srgbClr val="152B48"/>
                          </a:solidFill>
                          <a:latin typeface="Montserrat" pitchFamily="2" charset="77"/>
                        </a:rPr>
                        <a:t> </a:t>
                      </a:r>
                      <a:endParaRPr sz="2400" b="1"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0"/>
                  </a:ext>
                </a:extLst>
              </a:tr>
              <a:tr h="533487">
                <a:tc>
                  <a:txBody>
                    <a:bodyPr/>
                    <a:lstStyle/>
                    <a:p>
                      <a:pPr marL="0" lvl="0" indent="0">
                        <a:spcBef>
                          <a:spcPts val="0"/>
                        </a:spcBef>
                        <a:spcAft>
                          <a:spcPts val="0"/>
                        </a:spcAft>
                        <a:buNone/>
                      </a:pPr>
                      <a:r>
                        <a:rPr lang="en-GB" sz="2400" dirty="0" err="1">
                          <a:solidFill>
                            <a:srgbClr val="152B48"/>
                          </a:solidFill>
                          <a:latin typeface="Montserrat" pitchFamily="2" charset="77"/>
                        </a:rPr>
                        <a:t>Edad</a:t>
                      </a:r>
                      <a:r>
                        <a:rPr lang="en-GB"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1"/>
                  </a:ext>
                </a:extLst>
              </a:tr>
              <a:tr h="533487">
                <a:tc>
                  <a:txBody>
                    <a:bodyPr/>
                    <a:lstStyle/>
                    <a:p>
                      <a:pPr marL="0" lvl="0" indent="0">
                        <a:spcBef>
                          <a:spcPts val="0"/>
                        </a:spcBef>
                        <a:spcAft>
                          <a:spcPts val="0"/>
                        </a:spcAft>
                        <a:buNone/>
                      </a:pPr>
                      <a:r>
                        <a:rPr lang="en-GB" sz="2400" dirty="0">
                          <a:solidFill>
                            <a:srgbClr val="152B48"/>
                          </a:solidFill>
                          <a:latin typeface="Montserrat" pitchFamily="2" charset="77"/>
                        </a:rPr>
                        <a:t>Prepuberal </a:t>
                      </a:r>
                      <a:endParaRPr sz="2400" dirty="0">
                        <a:solidFill>
                          <a:srgbClr val="152B48"/>
                        </a:solidFill>
                        <a:latin typeface="Montserrat" pitchFamily="2" charset="77"/>
                      </a:endParaRPr>
                    </a:p>
                  </a:txBody>
                  <a:tcPr marL="121900" marR="121900" marT="121900" marB="121900"/>
                </a:tc>
                <a:tc>
                  <a:txBody>
                    <a:bodyPr/>
                    <a:lstStyle/>
                    <a:p>
                      <a:pPr marL="285750" lvl="0" indent="-285750" algn="ctr">
                        <a:spcBef>
                          <a:spcPts val="0"/>
                        </a:spcBef>
                        <a:spcAft>
                          <a:spcPts val="0"/>
                        </a:spcAft>
                        <a:buFont typeface="Wingdings" pitchFamily="2" charset="2"/>
                        <a:buChar char="ü"/>
                      </a:pPr>
                      <a:endParaRPr lang="es-ES" sz="2400" dirty="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2"/>
                  </a:ext>
                </a:extLst>
              </a:tr>
              <a:tr h="533487">
                <a:tc>
                  <a:txBody>
                    <a:bodyPr/>
                    <a:lstStyle/>
                    <a:p>
                      <a:pPr marL="0" lvl="0" indent="0">
                        <a:spcBef>
                          <a:spcPts val="0"/>
                        </a:spcBef>
                        <a:spcAft>
                          <a:spcPts val="0"/>
                        </a:spcAft>
                        <a:buNone/>
                      </a:pPr>
                      <a:r>
                        <a:rPr lang="en-GB" sz="2400" dirty="0" err="1">
                          <a:solidFill>
                            <a:srgbClr val="152B48"/>
                          </a:solidFill>
                          <a:latin typeface="Montserrat" pitchFamily="2" charset="77"/>
                        </a:rPr>
                        <a:t>Postpuberal</a:t>
                      </a:r>
                      <a:r>
                        <a:rPr lang="en-GB"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3"/>
                  </a:ext>
                </a:extLst>
              </a:tr>
              <a:tr h="533487">
                <a:tc>
                  <a:txBody>
                    <a:bodyPr/>
                    <a:lstStyle/>
                    <a:p>
                      <a:pPr marL="0" lvl="0" indent="0">
                        <a:spcBef>
                          <a:spcPts val="0"/>
                        </a:spcBef>
                        <a:spcAft>
                          <a:spcPts val="0"/>
                        </a:spcAft>
                        <a:buNone/>
                      </a:pPr>
                      <a:r>
                        <a:rPr lang="en-GB" sz="2400">
                          <a:solidFill>
                            <a:srgbClr val="152B48"/>
                          </a:solidFill>
                          <a:latin typeface="Montserrat" pitchFamily="2" charset="77"/>
                        </a:rPr>
                        <a:t>HTA diastólica</a:t>
                      </a:r>
                      <a:endParaRPr sz="240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4"/>
                  </a:ext>
                </a:extLst>
              </a:tr>
              <a:tr h="533487">
                <a:tc>
                  <a:txBody>
                    <a:bodyPr/>
                    <a:lstStyle/>
                    <a:p>
                      <a:pPr marL="0" lvl="0" indent="0">
                        <a:spcBef>
                          <a:spcPts val="0"/>
                        </a:spcBef>
                        <a:spcAft>
                          <a:spcPts val="0"/>
                        </a:spcAft>
                        <a:buNone/>
                      </a:pPr>
                      <a:r>
                        <a:rPr lang="en-GB" sz="2400">
                          <a:solidFill>
                            <a:srgbClr val="152B48"/>
                          </a:solidFill>
                          <a:latin typeface="Montserrat" pitchFamily="2" charset="77"/>
                        </a:rPr>
                        <a:t>Sobrepeso / obesidad</a:t>
                      </a:r>
                      <a:endParaRPr sz="240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5"/>
                  </a:ext>
                </a:extLst>
              </a:tr>
              <a:tr h="533487">
                <a:tc>
                  <a:txBody>
                    <a:bodyPr/>
                    <a:lstStyle/>
                    <a:p>
                      <a:pPr marL="0" lvl="0" indent="0">
                        <a:spcBef>
                          <a:spcPts val="0"/>
                        </a:spcBef>
                        <a:spcAft>
                          <a:spcPts val="0"/>
                        </a:spcAft>
                        <a:buNone/>
                      </a:pPr>
                      <a:r>
                        <a:rPr lang="en-GB" sz="2400">
                          <a:solidFill>
                            <a:srgbClr val="152B48"/>
                          </a:solidFill>
                          <a:latin typeface="Montserrat" pitchFamily="2" charset="77"/>
                        </a:rPr>
                        <a:t>Historia familiar </a:t>
                      </a:r>
                      <a:endParaRPr sz="240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6"/>
                  </a:ext>
                </a:extLst>
              </a:tr>
              <a:tr h="533487">
                <a:tc>
                  <a:txBody>
                    <a:bodyPr/>
                    <a:lstStyle/>
                    <a:p>
                      <a:pPr marL="0" lvl="0" indent="0">
                        <a:spcBef>
                          <a:spcPts val="0"/>
                        </a:spcBef>
                        <a:spcAft>
                          <a:spcPts val="0"/>
                        </a:spcAft>
                        <a:buNone/>
                      </a:pPr>
                      <a:r>
                        <a:rPr lang="en-GB" sz="2400">
                          <a:solidFill>
                            <a:srgbClr val="152B48"/>
                          </a:solidFill>
                          <a:latin typeface="Montserrat" pitchFamily="2" charset="77"/>
                        </a:rPr>
                        <a:t>Hipertensión noctuna</a:t>
                      </a:r>
                      <a:endParaRPr sz="240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7"/>
                  </a:ext>
                </a:extLst>
              </a:tr>
              <a:tr h="533487">
                <a:tc>
                  <a:txBody>
                    <a:bodyPr/>
                    <a:lstStyle/>
                    <a:p>
                      <a:pPr marL="0" lvl="0" indent="0">
                        <a:spcBef>
                          <a:spcPts val="0"/>
                        </a:spcBef>
                        <a:spcAft>
                          <a:spcPts val="0"/>
                        </a:spcAft>
                        <a:buNone/>
                      </a:pPr>
                      <a:r>
                        <a:rPr lang="en-GB" sz="2400">
                          <a:solidFill>
                            <a:srgbClr val="152B48"/>
                          </a:solidFill>
                          <a:latin typeface="Montserrat" pitchFamily="2" charset="77"/>
                        </a:rPr>
                        <a:t>Síntomas </a:t>
                      </a:r>
                      <a:endParaRPr sz="2400">
                        <a:solidFill>
                          <a:srgbClr val="152B48"/>
                        </a:solidFill>
                        <a:latin typeface="Montserrat" pitchFamily="2" charset="77"/>
                      </a:endParaRPr>
                    </a:p>
                  </a:txBody>
                  <a:tcPr marL="121900" marR="121900" marT="121900" marB="121900"/>
                </a:tc>
                <a:tc>
                  <a:txBody>
                    <a:bodyPr/>
                    <a:lstStyle/>
                    <a:p>
                      <a:pPr marL="0" lvl="0" indent="0" algn="ctr">
                        <a:spcBef>
                          <a:spcPts val="0"/>
                        </a:spcBef>
                        <a:spcAft>
                          <a:spcPts val="0"/>
                        </a:spcAft>
                        <a:buNone/>
                      </a:pPr>
                      <a:endParaRPr sz="2400" dirty="0">
                        <a:solidFill>
                          <a:srgbClr val="152B48"/>
                        </a:solidFill>
                        <a:latin typeface="Montserrat" pitchFamily="2" charset="77"/>
                      </a:endParaRPr>
                    </a:p>
                  </a:txBody>
                  <a:tcPr marL="121900" marR="121900" marT="121900" marB="121900"/>
                </a:tc>
                <a:tc>
                  <a:txBody>
                    <a:bodyPr/>
                    <a:lstStyle/>
                    <a:p>
                      <a:pPr marL="457200" lvl="0" indent="-342900" algn="ctr">
                        <a:spcBef>
                          <a:spcPts val="0"/>
                        </a:spcBef>
                        <a:spcAft>
                          <a:spcPts val="0"/>
                        </a:spcAft>
                        <a:buSzPts val="1800"/>
                        <a:buChar char="★"/>
                      </a:pPr>
                      <a:r>
                        <a:rPr lang="es-ES" sz="2400" dirty="0">
                          <a:solidFill>
                            <a:srgbClr val="152B48"/>
                          </a:solidFill>
                          <a:latin typeface="Montserrat" pitchFamily="2" charset="77"/>
                        </a:rPr>
                        <a:t> </a:t>
                      </a:r>
                      <a:endParaRPr sz="2400" dirty="0">
                        <a:solidFill>
                          <a:srgbClr val="152B48"/>
                        </a:solidFill>
                        <a:latin typeface="Montserrat" pitchFamily="2" charset="77"/>
                      </a:endParaRPr>
                    </a:p>
                  </a:txBody>
                  <a:tcPr marL="121900" marR="121900" marT="121900" marB="12190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13979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6"/>
          <p:cNvSpPr txBox="1">
            <a:spLocks noGrp="1"/>
          </p:cNvSpPr>
          <p:nvPr>
            <p:ph type="title"/>
          </p:nvPr>
        </p:nvSpPr>
        <p:spPr>
          <a:xfrm>
            <a:off x="602721" y="104775"/>
            <a:ext cx="10515600" cy="1325563"/>
          </a:xfrm>
        </p:spPr>
        <p:txBody>
          <a:bodyPr spcFirstLastPara="1" vert="horz" lIns="121900" tIns="121900" rIns="121900" bIns="121900" rtlCol="0" anchor="ctr" anchorCtr="0">
            <a:normAutofit/>
          </a:bodyPr>
          <a:lstStyle/>
          <a:p>
            <a:r>
              <a:rPr lang="en-GB" dirty="0" err="1"/>
              <a:t>Causas</a:t>
            </a:r>
            <a:r>
              <a:rPr lang="en-GB" dirty="0"/>
              <a:t> </a:t>
            </a:r>
            <a:r>
              <a:rPr lang="en-GB" dirty="0" err="1"/>
              <a:t>secundarias</a:t>
            </a:r>
            <a:endParaRPr dirty="0"/>
          </a:p>
        </p:txBody>
      </p:sp>
      <p:sp>
        <p:nvSpPr>
          <p:cNvPr id="361" name="Google Shape;361;p56"/>
          <p:cNvSpPr txBox="1">
            <a:spLocks noGrp="1"/>
          </p:cNvSpPr>
          <p:nvPr>
            <p:ph type="body" sz="quarter" idx="3"/>
          </p:nvPr>
        </p:nvSpPr>
        <p:spPr>
          <a:xfrm>
            <a:off x="4545128" y="1931988"/>
            <a:ext cx="6793327" cy="823912"/>
          </a:xfrm>
        </p:spPr>
        <p:txBody>
          <a:bodyPr spcFirstLastPara="1" vert="horz" lIns="121900" tIns="121900" rIns="121900" bIns="121900" rtlCol="0" anchor="b" anchorCtr="0">
            <a:normAutofit/>
          </a:bodyPr>
          <a:lstStyle/>
          <a:p>
            <a:pPr marL="0" indent="0"/>
            <a:r>
              <a:rPr lang="en-GB" b="1" dirty="0" err="1"/>
              <a:t>Enfermedad</a:t>
            </a:r>
            <a:r>
              <a:rPr lang="en-GB" b="1" dirty="0"/>
              <a:t> renal y renovascular:</a:t>
            </a:r>
          </a:p>
        </p:txBody>
      </p:sp>
      <p:sp>
        <p:nvSpPr>
          <p:cNvPr id="360" name="Google Shape;360;p56"/>
          <p:cNvSpPr txBox="1">
            <a:spLocks noGrp="1"/>
          </p:cNvSpPr>
          <p:nvPr>
            <p:ph sz="quarter" idx="4"/>
          </p:nvPr>
        </p:nvSpPr>
        <p:spPr>
          <a:xfrm>
            <a:off x="5137794" y="2755900"/>
            <a:ext cx="6793327" cy="3684588"/>
          </a:xfrm>
        </p:spPr>
        <p:txBody>
          <a:bodyPr spcFirstLastPara="1" vert="horz" lIns="121900" tIns="121900" rIns="121900" bIns="121900" rtlCol="0" anchorCtr="0">
            <a:normAutofit/>
          </a:bodyPr>
          <a:lstStyle/>
          <a:p>
            <a:pPr algn="just">
              <a:buSzPts val="2400"/>
            </a:pPr>
            <a:r>
              <a:rPr lang="en-GB" sz="2400" dirty="0" err="1"/>
              <a:t>Enfermedad</a:t>
            </a:r>
            <a:r>
              <a:rPr lang="en-GB" sz="2400" dirty="0"/>
              <a:t> del </a:t>
            </a:r>
            <a:r>
              <a:rPr lang="en-GB" sz="2400" dirty="0" err="1"/>
              <a:t>parénquima</a:t>
            </a:r>
            <a:r>
              <a:rPr lang="en-GB" sz="2400" dirty="0"/>
              <a:t> renal.</a:t>
            </a:r>
          </a:p>
          <a:p>
            <a:pPr algn="just">
              <a:buSzPts val="2400"/>
            </a:pPr>
            <a:r>
              <a:rPr lang="en-GB" sz="2400" dirty="0" err="1"/>
              <a:t>Anormalidades</a:t>
            </a:r>
            <a:r>
              <a:rPr lang="en-GB" sz="2400" dirty="0"/>
              <a:t> </a:t>
            </a:r>
            <a:r>
              <a:rPr lang="en-GB" sz="2400" dirty="0" err="1"/>
              <a:t>estructurales</a:t>
            </a:r>
            <a:r>
              <a:rPr lang="en-GB" sz="2400" dirty="0"/>
              <a:t>.</a:t>
            </a:r>
          </a:p>
          <a:p>
            <a:pPr algn="just">
              <a:buSzPts val="2400"/>
            </a:pPr>
            <a:r>
              <a:rPr lang="en-GB" sz="2400" dirty="0"/>
              <a:t>34% a 79% de HTA </a:t>
            </a:r>
            <a:r>
              <a:rPr lang="en-GB" sz="2400" dirty="0" err="1"/>
              <a:t>secundaria</a:t>
            </a:r>
            <a:r>
              <a:rPr lang="en-GB" sz="2400" dirty="0"/>
              <a:t>. </a:t>
            </a:r>
          </a:p>
          <a:p>
            <a:pPr algn="just">
              <a:buSzPts val="2400"/>
            </a:pPr>
            <a:r>
              <a:rPr lang="en-GB" sz="2400" dirty="0"/>
              <a:t>Causa </a:t>
            </a:r>
            <a:r>
              <a:rPr lang="en-GB" sz="2400" dirty="0" err="1"/>
              <a:t>más</a:t>
            </a:r>
            <a:r>
              <a:rPr lang="en-GB" sz="2400" dirty="0"/>
              <a:t> </a:t>
            </a:r>
            <a:r>
              <a:rPr lang="en-GB" sz="2400" dirty="0" err="1"/>
              <a:t>común</a:t>
            </a:r>
            <a:r>
              <a:rPr lang="en-GB" sz="2400" dirty="0"/>
              <a:t> de HTA </a:t>
            </a:r>
            <a:r>
              <a:rPr lang="en-GB" sz="2400" dirty="0" err="1"/>
              <a:t>en</a:t>
            </a:r>
            <a:r>
              <a:rPr lang="en-GB" sz="2400" dirty="0"/>
              <a:t> </a:t>
            </a:r>
            <a:r>
              <a:rPr lang="en-GB" sz="2400" dirty="0" err="1"/>
              <a:t>niños</a:t>
            </a:r>
            <a:r>
              <a:rPr lang="en-GB" sz="2400" dirty="0"/>
              <a:t> </a:t>
            </a:r>
            <a:r>
              <a:rPr lang="en-GB" sz="2400" dirty="0" err="1"/>
              <a:t>pequeños</a:t>
            </a:r>
            <a:r>
              <a:rPr lang="en-GB" sz="2400" dirty="0"/>
              <a:t>.</a:t>
            </a:r>
          </a:p>
        </p:txBody>
      </p:sp>
    </p:spTree>
    <p:extLst>
      <p:ext uri="{BB962C8B-B14F-4D97-AF65-F5344CB8AC3E}">
        <p14:creationId xmlns:p14="http://schemas.microsoft.com/office/powerpoint/2010/main" val="1980548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7"/>
          <p:cNvSpPr txBox="1">
            <a:spLocks noGrp="1"/>
          </p:cNvSpPr>
          <p:nvPr>
            <p:ph type="title"/>
          </p:nvPr>
        </p:nvSpPr>
        <p:spPr>
          <a:xfrm>
            <a:off x="484188" y="104775"/>
            <a:ext cx="10515600" cy="1325563"/>
          </a:xfrm>
        </p:spPr>
        <p:txBody>
          <a:bodyPr spcFirstLastPara="1" vert="horz" lIns="121900" tIns="121900" rIns="121900" bIns="121900" rtlCol="0" anchor="ctr" anchorCtr="0">
            <a:normAutofit/>
          </a:bodyPr>
          <a:lstStyle/>
          <a:p>
            <a:r>
              <a:rPr lang="en-GB" dirty="0" err="1"/>
              <a:t>Causas</a:t>
            </a:r>
            <a:r>
              <a:rPr lang="en-GB" dirty="0"/>
              <a:t> </a:t>
            </a:r>
            <a:r>
              <a:rPr lang="en-GB" dirty="0" err="1"/>
              <a:t>secundarias</a:t>
            </a:r>
            <a:endParaRPr dirty="0"/>
          </a:p>
        </p:txBody>
      </p:sp>
      <p:sp>
        <p:nvSpPr>
          <p:cNvPr id="367" name="Google Shape;367;p57"/>
          <p:cNvSpPr txBox="1">
            <a:spLocks noGrp="1"/>
          </p:cNvSpPr>
          <p:nvPr>
            <p:ph type="body" sz="quarter" idx="3"/>
          </p:nvPr>
        </p:nvSpPr>
        <p:spPr>
          <a:xfrm>
            <a:off x="4460461" y="1430338"/>
            <a:ext cx="6793327" cy="823912"/>
          </a:xfrm>
        </p:spPr>
        <p:txBody>
          <a:bodyPr spcFirstLastPara="1" vert="horz" lIns="121900" tIns="121900" rIns="121900" bIns="121900" rtlCol="0" anchor="b" anchorCtr="0">
            <a:normAutofit/>
          </a:bodyPr>
          <a:lstStyle/>
          <a:p>
            <a:pPr marL="0" indent="0"/>
            <a:r>
              <a:rPr lang="en-GB" b="1" dirty="0" err="1"/>
              <a:t>Cardíacas</a:t>
            </a:r>
            <a:r>
              <a:rPr lang="en-GB" b="1" dirty="0"/>
              <a:t>,  </a:t>
            </a:r>
            <a:r>
              <a:rPr lang="en-GB" b="1" dirty="0" err="1"/>
              <a:t>coartación</a:t>
            </a:r>
            <a:r>
              <a:rPr lang="en-GB" b="1" dirty="0"/>
              <a:t> de aorta:</a:t>
            </a:r>
          </a:p>
        </p:txBody>
      </p:sp>
      <p:sp>
        <p:nvSpPr>
          <p:cNvPr id="368" name="Google Shape;368;p57"/>
          <p:cNvSpPr txBox="1">
            <a:spLocks noGrp="1"/>
          </p:cNvSpPr>
          <p:nvPr>
            <p:ph sz="quarter" idx="4"/>
          </p:nvPr>
        </p:nvSpPr>
        <p:spPr>
          <a:xfrm>
            <a:off x="5086994" y="2254250"/>
            <a:ext cx="6793327" cy="4087761"/>
          </a:xfrm>
        </p:spPr>
        <p:txBody>
          <a:bodyPr spcFirstLastPara="1" vert="horz" lIns="121900" tIns="121900" rIns="121900" bIns="121900" rtlCol="0" anchorCtr="0">
            <a:normAutofit fontScale="92500" lnSpcReduction="10000"/>
          </a:bodyPr>
          <a:lstStyle/>
          <a:p>
            <a:pPr algn="just">
              <a:lnSpc>
                <a:spcPct val="110000"/>
              </a:lnSpc>
              <a:buSzPts val="1800"/>
            </a:pPr>
            <a:r>
              <a:rPr lang="en-GB" sz="2400" dirty="0" err="1"/>
              <a:t>Diferencia</a:t>
            </a:r>
            <a:r>
              <a:rPr lang="en-GB" sz="2400" dirty="0"/>
              <a:t> de PA </a:t>
            </a:r>
            <a:r>
              <a:rPr lang="en-GB" sz="2400" dirty="0" err="1"/>
              <a:t>brazo</a:t>
            </a:r>
            <a:r>
              <a:rPr lang="en-GB" sz="2400" dirty="0"/>
              <a:t> </a:t>
            </a:r>
            <a:r>
              <a:rPr lang="en-GB" sz="2400" dirty="0" err="1"/>
              <a:t>derecho</a:t>
            </a:r>
            <a:r>
              <a:rPr lang="en-GB" sz="2400" dirty="0"/>
              <a:t>/</a:t>
            </a:r>
            <a:r>
              <a:rPr lang="en-GB" sz="2400" dirty="0" err="1"/>
              <a:t>miembro</a:t>
            </a:r>
            <a:r>
              <a:rPr lang="en-GB" sz="2400" dirty="0"/>
              <a:t> inferior 20 mmHg.</a:t>
            </a:r>
          </a:p>
          <a:p>
            <a:pPr algn="just">
              <a:lnSpc>
                <a:spcPct val="110000"/>
              </a:lnSpc>
              <a:buSzPts val="1800"/>
            </a:pPr>
            <a:r>
              <a:rPr lang="en-GB" sz="2400" dirty="0"/>
              <a:t>HTA </a:t>
            </a:r>
            <a:r>
              <a:rPr lang="en-GB" sz="2400" dirty="0" err="1"/>
              <a:t>persistente</a:t>
            </a:r>
            <a:r>
              <a:rPr lang="en-GB" sz="2400" dirty="0"/>
              <a:t> a </a:t>
            </a:r>
            <a:r>
              <a:rPr lang="en-GB" sz="2400" dirty="0" err="1"/>
              <a:t>pesar</a:t>
            </a:r>
            <a:r>
              <a:rPr lang="en-GB" sz="2400" dirty="0"/>
              <a:t> de la </a:t>
            </a:r>
            <a:r>
              <a:rPr lang="en-GB" sz="2400" dirty="0" err="1"/>
              <a:t>corrección</a:t>
            </a:r>
            <a:r>
              <a:rPr lang="en-GB" sz="2400" dirty="0"/>
              <a:t> </a:t>
            </a:r>
            <a:r>
              <a:rPr lang="en-GB" sz="2400" dirty="0" err="1"/>
              <a:t>quirúrgica</a:t>
            </a:r>
            <a:r>
              <a:rPr lang="en-GB" sz="2400" dirty="0"/>
              <a:t>.</a:t>
            </a:r>
          </a:p>
          <a:p>
            <a:pPr algn="just">
              <a:lnSpc>
                <a:spcPct val="110000"/>
              </a:lnSpc>
              <a:buSzPts val="1800"/>
            </a:pPr>
            <a:r>
              <a:rPr lang="en-GB" sz="2400" dirty="0"/>
              <a:t>Con o sin </a:t>
            </a:r>
            <a:r>
              <a:rPr lang="en-GB" sz="2400" dirty="0" err="1"/>
              <a:t>recoartación</a:t>
            </a:r>
            <a:r>
              <a:rPr lang="en-GB" sz="2400" dirty="0"/>
              <a:t>.</a:t>
            </a:r>
          </a:p>
          <a:p>
            <a:pPr marL="0" indent="0" algn="just">
              <a:lnSpc>
                <a:spcPct val="110000"/>
              </a:lnSpc>
              <a:spcBef>
                <a:spcPts val="2133"/>
              </a:spcBef>
              <a:buNone/>
            </a:pPr>
            <a:r>
              <a:rPr lang="en-GB" sz="2400" b="1" i="1" dirty="0"/>
              <a:t>Punto clave: </a:t>
            </a:r>
          </a:p>
          <a:p>
            <a:pPr marL="0" indent="0" algn="just">
              <a:lnSpc>
                <a:spcPct val="110000"/>
              </a:lnSpc>
              <a:spcBef>
                <a:spcPts val="2133"/>
              </a:spcBef>
              <a:buNone/>
            </a:pPr>
            <a:r>
              <a:rPr lang="en-GB" sz="2400" i="1" dirty="0"/>
              <a:t>12. </a:t>
            </a:r>
            <a:r>
              <a:rPr lang="en-GB" sz="2400" i="1" dirty="0" err="1"/>
              <a:t>Niños</a:t>
            </a:r>
            <a:r>
              <a:rPr lang="en-GB" sz="2400" i="1" dirty="0"/>
              <a:t> que </a:t>
            </a:r>
            <a:r>
              <a:rPr lang="en-GB" sz="2400" i="1" dirty="0" err="1"/>
              <a:t>hayan</a:t>
            </a:r>
            <a:r>
              <a:rPr lang="en-GB" sz="2400" i="1" dirty="0"/>
              <a:t> </a:t>
            </a:r>
            <a:r>
              <a:rPr lang="en-GB" sz="2400" i="1" dirty="0" err="1"/>
              <a:t>recibido</a:t>
            </a:r>
            <a:r>
              <a:rPr lang="en-GB" sz="2400" i="1" dirty="0"/>
              <a:t> </a:t>
            </a:r>
            <a:r>
              <a:rPr lang="en-GB" sz="2400" i="1" dirty="0" err="1"/>
              <a:t>corrección</a:t>
            </a:r>
            <a:r>
              <a:rPr lang="en-GB" sz="2400" i="1" dirty="0"/>
              <a:t> de </a:t>
            </a:r>
            <a:r>
              <a:rPr lang="en-GB" sz="2400" i="1" dirty="0" err="1"/>
              <a:t>CoAo</a:t>
            </a:r>
            <a:r>
              <a:rPr lang="en-GB" sz="2400" i="1" dirty="0"/>
              <a:t> </a:t>
            </a:r>
            <a:r>
              <a:rPr lang="en-GB" sz="2400" i="1" dirty="0" err="1"/>
              <a:t>requieren</a:t>
            </a:r>
            <a:r>
              <a:rPr lang="en-GB" sz="2400" i="1" dirty="0"/>
              <a:t> MAPA para DX de HTA.</a:t>
            </a:r>
          </a:p>
          <a:p>
            <a:pPr indent="0" algn="just">
              <a:lnSpc>
                <a:spcPct val="110000"/>
              </a:lnSpc>
              <a:spcBef>
                <a:spcPts val="2133"/>
              </a:spcBef>
              <a:spcAft>
                <a:spcPts val="2133"/>
              </a:spcAft>
              <a:buNone/>
            </a:pPr>
            <a:endParaRPr lang="en-GB" sz="2400" dirty="0"/>
          </a:p>
        </p:txBody>
      </p:sp>
    </p:spTree>
    <p:extLst>
      <p:ext uri="{BB962C8B-B14F-4D97-AF65-F5344CB8AC3E}">
        <p14:creationId xmlns:p14="http://schemas.microsoft.com/office/powerpoint/2010/main" val="2438166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58"/>
          <p:cNvSpPr txBox="1">
            <a:spLocks noGrp="1"/>
          </p:cNvSpPr>
          <p:nvPr>
            <p:ph type="title"/>
          </p:nvPr>
        </p:nvSpPr>
        <p:spPr>
          <a:xfrm>
            <a:off x="568854" y="288369"/>
            <a:ext cx="10515600" cy="1325563"/>
          </a:xfrm>
        </p:spPr>
        <p:txBody>
          <a:bodyPr spcFirstLastPara="1" vert="horz" lIns="121900" tIns="121900" rIns="121900" bIns="121900" rtlCol="0" anchor="ctr" anchorCtr="0">
            <a:normAutofit/>
          </a:bodyPr>
          <a:lstStyle/>
          <a:p>
            <a:r>
              <a:rPr lang="en-GB" dirty="0" err="1"/>
              <a:t>Causas</a:t>
            </a:r>
            <a:r>
              <a:rPr lang="en-GB" dirty="0"/>
              <a:t> </a:t>
            </a:r>
            <a:r>
              <a:rPr lang="en-GB" dirty="0" err="1"/>
              <a:t>secundarias</a:t>
            </a:r>
            <a:endParaRPr dirty="0"/>
          </a:p>
        </p:txBody>
      </p:sp>
      <p:sp>
        <p:nvSpPr>
          <p:cNvPr id="374" name="Google Shape;374;p58"/>
          <p:cNvSpPr txBox="1">
            <a:spLocks noGrp="1"/>
          </p:cNvSpPr>
          <p:nvPr>
            <p:ph type="body" sz="quarter" idx="3"/>
          </p:nvPr>
        </p:nvSpPr>
        <p:spPr>
          <a:xfrm>
            <a:off x="4529782" y="1429002"/>
            <a:ext cx="6793327" cy="823912"/>
          </a:xfrm>
        </p:spPr>
        <p:txBody>
          <a:bodyPr spcFirstLastPara="1" vert="horz" lIns="121900" tIns="121900" rIns="121900" bIns="121900" rtlCol="0" anchor="b" anchorCtr="0">
            <a:normAutofit/>
          </a:bodyPr>
          <a:lstStyle/>
          <a:p>
            <a:pPr marL="0" indent="0"/>
            <a:r>
              <a:rPr lang="en-GB" b="1" dirty="0" err="1"/>
              <a:t>Endocrinas</a:t>
            </a:r>
            <a:r>
              <a:rPr lang="en-GB" b="1" dirty="0"/>
              <a:t>:</a:t>
            </a:r>
            <a:endParaRPr lang="en-GB" dirty="0"/>
          </a:p>
        </p:txBody>
      </p:sp>
      <p:sp>
        <p:nvSpPr>
          <p:cNvPr id="375" name="Google Shape;375;p58"/>
          <p:cNvSpPr txBox="1">
            <a:spLocks noGrp="1"/>
          </p:cNvSpPr>
          <p:nvPr>
            <p:ph sz="quarter" idx="4"/>
          </p:nvPr>
        </p:nvSpPr>
        <p:spPr>
          <a:xfrm>
            <a:off x="5600838" y="2078567"/>
            <a:ext cx="6059488" cy="4244975"/>
          </a:xfrm>
        </p:spPr>
        <p:txBody>
          <a:bodyPr spcFirstLastPara="1" vert="horz" lIns="121900" tIns="121900" rIns="121900" bIns="121900" rtlCol="0" anchorCtr="0">
            <a:noAutofit/>
          </a:bodyPr>
          <a:lstStyle/>
          <a:p>
            <a:pPr marL="457200" indent="-457200">
              <a:lnSpc>
                <a:spcPct val="100000"/>
              </a:lnSpc>
              <a:buSzPts val="1800"/>
              <a:buFont typeface="+mj-lt"/>
              <a:buAutoNum type="arabicPeriod"/>
            </a:pPr>
            <a:r>
              <a:rPr lang="en-GB" sz="2400" dirty="0" err="1"/>
              <a:t>Exceso</a:t>
            </a:r>
            <a:r>
              <a:rPr lang="en-GB" sz="2400" dirty="0"/>
              <a:t> de </a:t>
            </a:r>
            <a:r>
              <a:rPr lang="en-GB" sz="2400" dirty="0" err="1"/>
              <a:t>catecolaminas</a:t>
            </a:r>
            <a:r>
              <a:rPr lang="en-GB" sz="2400" dirty="0"/>
              <a:t>:</a:t>
            </a:r>
          </a:p>
          <a:p>
            <a:pPr lvl="1" indent="-457189">
              <a:lnSpc>
                <a:spcPct val="100000"/>
              </a:lnSpc>
              <a:buSzPts val="1800"/>
            </a:pPr>
            <a:r>
              <a:rPr lang="en-GB" sz="2200" dirty="0" err="1"/>
              <a:t>Feocromocitoma</a:t>
            </a:r>
            <a:r>
              <a:rPr lang="en-GB" sz="2200" dirty="0"/>
              <a:t>.</a:t>
            </a:r>
          </a:p>
          <a:p>
            <a:pPr lvl="1" indent="-457189">
              <a:lnSpc>
                <a:spcPct val="100000"/>
              </a:lnSpc>
              <a:buSzPts val="1800"/>
            </a:pPr>
            <a:r>
              <a:rPr lang="en-GB" sz="2200" dirty="0"/>
              <a:t>Paraganglioma.</a:t>
            </a:r>
            <a:endParaRPr lang="en-GB" sz="2400" dirty="0"/>
          </a:p>
          <a:p>
            <a:pPr marL="457200" indent="-457200">
              <a:lnSpc>
                <a:spcPct val="100000"/>
              </a:lnSpc>
              <a:buSzPts val="1800"/>
              <a:buFont typeface="+mj-lt"/>
              <a:buAutoNum type="arabicPeriod"/>
            </a:pPr>
            <a:r>
              <a:rPr lang="en-GB" sz="2400" dirty="0" err="1"/>
              <a:t>Exceso</a:t>
            </a:r>
            <a:r>
              <a:rPr lang="en-GB" sz="2400" dirty="0"/>
              <a:t> de </a:t>
            </a:r>
            <a:r>
              <a:rPr lang="en-GB" sz="2400" dirty="0" err="1"/>
              <a:t>mineralocorticoides</a:t>
            </a:r>
            <a:r>
              <a:rPr lang="en-GB" sz="2400" dirty="0"/>
              <a:t>:</a:t>
            </a:r>
          </a:p>
          <a:p>
            <a:pPr marL="571511" lvl="1" indent="-342900">
              <a:lnSpc>
                <a:spcPct val="100000"/>
              </a:lnSpc>
              <a:spcBef>
                <a:spcPts val="2133"/>
              </a:spcBef>
              <a:buSzPts val="1800"/>
            </a:pPr>
            <a:r>
              <a:rPr lang="en-GB" sz="2200" dirty="0" err="1"/>
              <a:t>Hiperplasia</a:t>
            </a:r>
            <a:r>
              <a:rPr lang="en-GB" sz="2200" dirty="0"/>
              <a:t> adrenal </a:t>
            </a:r>
            <a:r>
              <a:rPr lang="en-GB" sz="2200" dirty="0" err="1"/>
              <a:t>congénita</a:t>
            </a:r>
            <a:r>
              <a:rPr lang="en-GB" sz="2200" dirty="0"/>
              <a:t>.</a:t>
            </a:r>
          </a:p>
          <a:p>
            <a:pPr marL="571511" lvl="1" indent="-342900">
              <a:lnSpc>
                <a:spcPct val="100000"/>
              </a:lnSpc>
              <a:buSzPts val="1800"/>
            </a:pPr>
            <a:r>
              <a:rPr lang="en-GB" sz="2200" dirty="0" err="1"/>
              <a:t>Hiperaldosteronismo</a:t>
            </a:r>
            <a:r>
              <a:rPr lang="en-GB" sz="2200" dirty="0"/>
              <a:t> familiar.</a:t>
            </a:r>
            <a:endParaRPr lang="en-GB" sz="2400" dirty="0"/>
          </a:p>
          <a:p>
            <a:pPr marL="457200" indent="-457200">
              <a:lnSpc>
                <a:spcPct val="100000"/>
              </a:lnSpc>
              <a:buSzPts val="1800"/>
              <a:buFont typeface="+mj-lt"/>
              <a:buAutoNum type="arabicPeriod"/>
            </a:pPr>
            <a:r>
              <a:rPr lang="en-GB" sz="2400" dirty="0" err="1"/>
              <a:t>Exceso</a:t>
            </a:r>
            <a:r>
              <a:rPr lang="en-GB" sz="2400" dirty="0"/>
              <a:t> de </a:t>
            </a:r>
            <a:r>
              <a:rPr lang="en-GB" sz="2400" dirty="0" err="1"/>
              <a:t>glucocorticoides</a:t>
            </a:r>
            <a:r>
              <a:rPr lang="en-GB" sz="2400" dirty="0"/>
              <a:t>:</a:t>
            </a:r>
          </a:p>
          <a:p>
            <a:pPr>
              <a:lnSpc>
                <a:spcPct val="100000"/>
              </a:lnSpc>
              <a:buSzPts val="1800"/>
            </a:pPr>
            <a:r>
              <a:rPr lang="en-GB" sz="2200" dirty="0" err="1"/>
              <a:t>Síndrome</a:t>
            </a:r>
            <a:r>
              <a:rPr lang="en-GB" sz="2200" dirty="0"/>
              <a:t> de Cushing.</a:t>
            </a:r>
          </a:p>
          <a:p>
            <a:pPr marL="457200" indent="-457200">
              <a:lnSpc>
                <a:spcPct val="100000"/>
              </a:lnSpc>
              <a:buSzPts val="1800"/>
              <a:buFont typeface="+mj-lt"/>
              <a:buAutoNum type="arabicPeriod"/>
            </a:pPr>
            <a:endParaRPr lang="en-GB" sz="2400" dirty="0"/>
          </a:p>
        </p:txBody>
      </p:sp>
    </p:spTree>
    <p:extLst>
      <p:ext uri="{BB962C8B-B14F-4D97-AF65-F5344CB8AC3E}">
        <p14:creationId xmlns:p14="http://schemas.microsoft.com/office/powerpoint/2010/main" val="41487043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59"/>
          <p:cNvSpPr txBox="1">
            <a:spLocks noGrp="1"/>
          </p:cNvSpPr>
          <p:nvPr>
            <p:ph type="title"/>
          </p:nvPr>
        </p:nvSpPr>
        <p:spPr>
          <a:xfrm>
            <a:off x="534988" y="229658"/>
            <a:ext cx="10515600" cy="1325563"/>
          </a:xfrm>
        </p:spPr>
        <p:txBody>
          <a:bodyPr spcFirstLastPara="1" vert="horz" lIns="121900" tIns="121900" rIns="121900" bIns="121900" rtlCol="0" anchor="ctr" anchorCtr="0">
            <a:normAutofit/>
          </a:bodyPr>
          <a:lstStyle/>
          <a:p>
            <a:r>
              <a:rPr lang="en-GB" dirty="0" err="1"/>
              <a:t>Causas</a:t>
            </a:r>
            <a:r>
              <a:rPr lang="en-GB" dirty="0"/>
              <a:t> </a:t>
            </a:r>
            <a:r>
              <a:rPr lang="en-GB" dirty="0" err="1"/>
              <a:t>secundarias</a:t>
            </a:r>
            <a:endParaRPr dirty="0"/>
          </a:p>
        </p:txBody>
      </p:sp>
      <p:sp>
        <p:nvSpPr>
          <p:cNvPr id="381" name="Google Shape;381;p59"/>
          <p:cNvSpPr txBox="1">
            <a:spLocks noGrp="1"/>
          </p:cNvSpPr>
          <p:nvPr>
            <p:ph type="body" sz="quarter" idx="3"/>
          </p:nvPr>
        </p:nvSpPr>
        <p:spPr>
          <a:xfrm>
            <a:off x="5239394" y="1689100"/>
            <a:ext cx="6793327" cy="823912"/>
          </a:xfrm>
        </p:spPr>
        <p:txBody>
          <a:bodyPr spcFirstLastPara="1" vert="horz" lIns="121900" tIns="121900" rIns="121900" bIns="121900" rtlCol="0" anchor="b" anchorCtr="0">
            <a:normAutofit/>
          </a:bodyPr>
          <a:lstStyle/>
          <a:p>
            <a:pPr marL="0" indent="0"/>
            <a:r>
              <a:rPr lang="en-GB" b="1" dirty="0" err="1"/>
              <a:t>Exposiciones</a:t>
            </a:r>
            <a:r>
              <a:rPr lang="en-GB" b="1" dirty="0"/>
              <a:t> </a:t>
            </a:r>
            <a:r>
              <a:rPr lang="en-GB" b="1" dirty="0" err="1"/>
              <a:t>ambientales</a:t>
            </a:r>
            <a:r>
              <a:rPr lang="en-GB" b="1" dirty="0"/>
              <a:t>:</a:t>
            </a:r>
          </a:p>
        </p:txBody>
      </p:sp>
      <p:sp>
        <p:nvSpPr>
          <p:cNvPr id="382" name="Google Shape;382;p59"/>
          <p:cNvSpPr txBox="1">
            <a:spLocks noGrp="1"/>
          </p:cNvSpPr>
          <p:nvPr>
            <p:ph sz="quarter" idx="4"/>
          </p:nvPr>
        </p:nvSpPr>
        <p:spPr>
          <a:xfrm>
            <a:off x="5792789" y="2646891"/>
            <a:ext cx="4418012" cy="3684588"/>
          </a:xfrm>
        </p:spPr>
        <p:txBody>
          <a:bodyPr spcFirstLastPara="1" vert="horz" lIns="121900" tIns="121900" rIns="121900" bIns="121900" rtlCol="0" anchorCtr="0">
            <a:normAutofit/>
          </a:bodyPr>
          <a:lstStyle/>
          <a:p>
            <a:pPr indent="-507987">
              <a:lnSpc>
                <a:spcPct val="100000"/>
              </a:lnSpc>
              <a:buSzPts val="2400"/>
            </a:pPr>
            <a:r>
              <a:rPr lang="en-GB" sz="2400" dirty="0" err="1"/>
              <a:t>Plomo</a:t>
            </a:r>
            <a:r>
              <a:rPr lang="en-GB" sz="2400" dirty="0"/>
              <a:t>.</a:t>
            </a:r>
          </a:p>
          <a:p>
            <a:pPr indent="-507987">
              <a:lnSpc>
                <a:spcPct val="100000"/>
              </a:lnSpc>
              <a:buSzPts val="2400"/>
            </a:pPr>
            <a:r>
              <a:rPr lang="en-GB" sz="2400" dirty="0" err="1"/>
              <a:t>Cadmio</a:t>
            </a:r>
            <a:r>
              <a:rPr lang="en-GB" sz="2400" dirty="0"/>
              <a:t>.</a:t>
            </a:r>
          </a:p>
          <a:p>
            <a:pPr indent="-507987">
              <a:lnSpc>
                <a:spcPct val="100000"/>
              </a:lnSpc>
              <a:buSzPts val="2400"/>
            </a:pPr>
            <a:r>
              <a:rPr lang="en-GB" sz="2400" dirty="0" err="1"/>
              <a:t>Mercurio</a:t>
            </a:r>
            <a:r>
              <a:rPr lang="en-GB" sz="2400" dirty="0"/>
              <a:t>.</a:t>
            </a:r>
          </a:p>
          <a:p>
            <a:pPr indent="-457189">
              <a:lnSpc>
                <a:spcPct val="100000"/>
              </a:lnSpc>
              <a:buSzPts val="1800"/>
            </a:pPr>
            <a:r>
              <a:rPr lang="en-GB" sz="2400" dirty="0" err="1"/>
              <a:t>Ftalatos</a:t>
            </a:r>
            <a:r>
              <a:rPr lang="en-GB" sz="2400" dirty="0"/>
              <a:t>.</a:t>
            </a:r>
          </a:p>
          <a:p>
            <a:pPr marL="0" indent="0">
              <a:lnSpc>
                <a:spcPct val="100000"/>
              </a:lnSpc>
              <a:spcAft>
                <a:spcPts val="2133"/>
              </a:spcAft>
              <a:buNone/>
            </a:pPr>
            <a:endParaRPr sz="2400" dirty="0"/>
          </a:p>
        </p:txBody>
      </p:sp>
    </p:spTree>
    <p:extLst>
      <p:ext uri="{BB962C8B-B14F-4D97-AF65-F5344CB8AC3E}">
        <p14:creationId xmlns:p14="http://schemas.microsoft.com/office/powerpoint/2010/main" val="982213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0"/>
          <p:cNvSpPr txBox="1">
            <a:spLocks noGrp="1"/>
          </p:cNvSpPr>
          <p:nvPr>
            <p:ph type="title"/>
          </p:nvPr>
        </p:nvSpPr>
        <p:spPr>
          <a:xfrm>
            <a:off x="540157" y="181872"/>
            <a:ext cx="8558983" cy="912443"/>
          </a:xfrm>
        </p:spPr>
        <p:txBody>
          <a:bodyPr spcFirstLastPara="1" vert="horz" lIns="121900" tIns="121900" rIns="121900" bIns="121900" rtlCol="0" anchor="b" anchorCtr="0">
            <a:noAutofit/>
          </a:bodyPr>
          <a:lstStyle/>
          <a:p>
            <a:r>
              <a:rPr lang="en-GB" sz="4400" dirty="0" err="1"/>
              <a:t>Causas</a:t>
            </a:r>
            <a:r>
              <a:rPr lang="en-GB" sz="4400" dirty="0"/>
              <a:t> </a:t>
            </a:r>
            <a:r>
              <a:rPr lang="en-GB" sz="4400" dirty="0" err="1"/>
              <a:t>secundarias</a:t>
            </a:r>
            <a:endParaRPr sz="4400" dirty="0"/>
          </a:p>
        </p:txBody>
      </p:sp>
      <p:pic>
        <p:nvPicPr>
          <p:cNvPr id="390" name="Google Shape;390;p60" descr="Tabla&#10;&#10;Descripción generada automáticamente"/>
          <p:cNvPicPr preferRelativeResize="0"/>
          <p:nvPr/>
        </p:nvPicPr>
        <p:blipFill>
          <a:blip r:embed="rId3"/>
          <a:stretch>
            <a:fillRect/>
          </a:stretch>
        </p:blipFill>
        <p:spPr>
          <a:xfrm>
            <a:off x="6038760" y="987424"/>
            <a:ext cx="5415823" cy="5565775"/>
          </a:xfrm>
          <a:prstGeom prst="rect">
            <a:avLst/>
          </a:prstGeom>
          <a:noFill/>
          <a:ln>
            <a:noFill/>
          </a:ln>
        </p:spPr>
      </p:pic>
      <p:sp>
        <p:nvSpPr>
          <p:cNvPr id="388" name="Google Shape;388;p60"/>
          <p:cNvSpPr txBox="1">
            <a:spLocks noGrp="1"/>
          </p:cNvSpPr>
          <p:nvPr>
            <p:ph type="body" sz="half" idx="2"/>
          </p:nvPr>
        </p:nvSpPr>
        <p:spPr>
          <a:xfrm>
            <a:off x="737417" y="818094"/>
            <a:ext cx="3932237" cy="912443"/>
          </a:xfrm>
        </p:spPr>
        <p:txBody>
          <a:bodyPr spcFirstLastPara="1" vert="horz" lIns="121900" tIns="121900" rIns="121900" bIns="121900" rtlCol="0" anchorCtr="0">
            <a:normAutofit/>
          </a:bodyPr>
          <a:lstStyle/>
          <a:p>
            <a:pPr marL="0" indent="0"/>
            <a:r>
              <a:rPr lang="en-GB" sz="2800" b="1" dirty="0" err="1"/>
              <a:t>Medicamentos</a:t>
            </a:r>
            <a:r>
              <a:rPr lang="en-GB" sz="2800" b="1" dirty="0"/>
              <a:t>. </a:t>
            </a:r>
            <a:endParaRPr sz="2800" b="1" dirty="0"/>
          </a:p>
        </p:txBody>
      </p:sp>
    </p:spTree>
    <p:extLst>
      <p:ext uri="{BB962C8B-B14F-4D97-AF65-F5344CB8AC3E}">
        <p14:creationId xmlns:p14="http://schemas.microsoft.com/office/powerpoint/2010/main" val="39942268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graphicFrame>
        <p:nvGraphicFramePr>
          <p:cNvPr id="395" name="Google Shape;395;p61"/>
          <p:cNvGraphicFramePr/>
          <p:nvPr>
            <p:extLst>
              <p:ext uri="{D42A27DB-BD31-4B8C-83A1-F6EECF244321}">
                <p14:modId xmlns:p14="http://schemas.microsoft.com/office/powerpoint/2010/main" val="2883007828"/>
              </p:ext>
            </p:extLst>
          </p:nvPr>
        </p:nvGraphicFramePr>
        <p:xfrm>
          <a:off x="4703520" y="564950"/>
          <a:ext cx="7375445" cy="6070120"/>
        </p:xfrm>
        <a:graphic>
          <a:graphicData uri="http://schemas.openxmlformats.org/drawingml/2006/table">
            <a:tbl>
              <a:tblPr>
                <a:tableStyleId>{2D5ABB26-0587-4C30-8999-92F81FD0307C}</a:tableStyleId>
              </a:tblPr>
              <a:tblGrid>
                <a:gridCol w="1341679">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85766">
                  <a:extLst>
                    <a:ext uri="{9D8B030D-6E8A-4147-A177-3AD203B41FA5}">
                      <a16:colId xmlns:a16="http://schemas.microsoft.com/office/drawing/2014/main" val="20002"/>
                    </a:ext>
                  </a:extLst>
                </a:gridCol>
              </a:tblGrid>
              <a:tr h="949600">
                <a:tc>
                  <a:txBody>
                    <a:bodyPr/>
                    <a:lstStyle/>
                    <a:p>
                      <a:pPr marL="0" lvl="0" indent="0">
                        <a:spcBef>
                          <a:spcPts val="0"/>
                        </a:spcBef>
                        <a:spcAft>
                          <a:spcPts val="0"/>
                        </a:spcAft>
                        <a:buNone/>
                      </a:pPr>
                      <a:r>
                        <a:rPr lang="en-GB" sz="2000" b="1" dirty="0">
                          <a:solidFill>
                            <a:srgbClr val="152B48"/>
                          </a:solidFill>
                          <a:latin typeface="Montserrat" pitchFamily="2" charset="77"/>
                        </a:rPr>
                        <a:t>Sistema </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GB" sz="2000" b="1" dirty="0" err="1">
                          <a:solidFill>
                            <a:srgbClr val="152B48"/>
                          </a:solidFill>
                          <a:latin typeface="Montserrat" pitchFamily="2" charset="77"/>
                        </a:rPr>
                        <a:t>Hallazgo</a:t>
                      </a:r>
                      <a:r>
                        <a:rPr lang="en-GB" sz="2000" b="1" dirty="0">
                          <a:solidFill>
                            <a:srgbClr val="152B48"/>
                          </a:solidFill>
                          <a:latin typeface="Montserrat" pitchFamily="2" charset="77"/>
                        </a:rPr>
                        <a:t> </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GB" sz="2000" b="1" dirty="0" err="1">
                          <a:solidFill>
                            <a:srgbClr val="152B48"/>
                          </a:solidFill>
                          <a:latin typeface="Montserrat" pitchFamily="2" charset="77"/>
                        </a:rPr>
                        <a:t>Etiología</a:t>
                      </a:r>
                      <a:r>
                        <a:rPr lang="en-GB" sz="2000" b="1" dirty="0">
                          <a:solidFill>
                            <a:srgbClr val="152B48"/>
                          </a:solidFill>
                          <a:latin typeface="Montserrat" pitchFamily="2" charset="77"/>
                        </a:rPr>
                        <a:t> </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94520">
                <a:tc>
                  <a:txBody>
                    <a:bodyPr/>
                    <a:lstStyle/>
                    <a:p>
                      <a:pPr marL="0" lvl="0" indent="0">
                        <a:spcBef>
                          <a:spcPts val="0"/>
                        </a:spcBef>
                        <a:spcAft>
                          <a:spcPts val="0"/>
                        </a:spcAft>
                        <a:buNone/>
                      </a:pPr>
                      <a:r>
                        <a:rPr lang="en-GB" sz="2000" b="1" dirty="0" err="1">
                          <a:solidFill>
                            <a:srgbClr val="152B48"/>
                          </a:solidFill>
                          <a:latin typeface="Montserrat" pitchFamily="2" charset="77"/>
                        </a:rPr>
                        <a:t>Signos</a:t>
                      </a:r>
                      <a:r>
                        <a:rPr lang="en-GB" sz="2000" b="1" dirty="0">
                          <a:solidFill>
                            <a:srgbClr val="152B48"/>
                          </a:solidFill>
                          <a:latin typeface="Montserrat" pitchFamily="2" charset="77"/>
                        </a:rPr>
                        <a:t> </a:t>
                      </a:r>
                      <a:r>
                        <a:rPr lang="en-GB" sz="2000" b="1" dirty="0" err="1">
                          <a:solidFill>
                            <a:srgbClr val="152B48"/>
                          </a:solidFill>
                          <a:latin typeface="Montserrat" pitchFamily="2" charset="77"/>
                        </a:rPr>
                        <a:t>vitales</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Taquicardia</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PA MI &lt; MS.</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Hiper-tiroidismo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lang="en-GB"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Feocromocitoma</a:t>
                      </a:r>
                      <a:r>
                        <a:rPr lang="en-GB" sz="2000" dirty="0">
                          <a:solidFill>
                            <a:srgbClr val="152B48"/>
                          </a:solidFill>
                          <a:latin typeface="Montserrat" pitchFamily="2" charset="77"/>
                        </a:rPr>
                        <a:t>, neuroblastoma.</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Coartación</a:t>
                      </a:r>
                      <a:r>
                        <a:rPr lang="en-GB" sz="2000" dirty="0">
                          <a:solidFill>
                            <a:srgbClr val="152B48"/>
                          </a:solidFill>
                          <a:latin typeface="Montserrat" pitchFamily="2" charset="77"/>
                        </a:rPr>
                        <a:t> aorta.</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19160">
                <a:tc>
                  <a:txBody>
                    <a:bodyPr/>
                    <a:lstStyle/>
                    <a:p>
                      <a:pPr marL="0" lvl="0" indent="0">
                        <a:spcBef>
                          <a:spcPts val="0"/>
                        </a:spcBef>
                        <a:spcAft>
                          <a:spcPts val="0"/>
                        </a:spcAft>
                        <a:buNone/>
                      </a:pPr>
                      <a:r>
                        <a:rPr lang="en-GB" sz="2000" b="1" dirty="0">
                          <a:solidFill>
                            <a:srgbClr val="152B48"/>
                          </a:solidFill>
                          <a:latin typeface="Montserrat" pitchFamily="2" charset="77"/>
                        </a:rPr>
                        <a:t>Ojos </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a:spcBef>
                          <a:spcPts val="0"/>
                        </a:spcBef>
                        <a:spcAft>
                          <a:spcPts val="0"/>
                        </a:spcAft>
                        <a:buSzPts val="2400"/>
                        <a:buChar char="➔"/>
                      </a:pPr>
                      <a:r>
                        <a:rPr lang="en-GB" sz="2000" dirty="0">
                          <a:solidFill>
                            <a:srgbClr val="152B48"/>
                          </a:solidFill>
                          <a:latin typeface="Montserrat" pitchFamily="2" charset="77"/>
                        </a:rPr>
                        <a:t>Proptosis.</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Cambios</a:t>
                      </a:r>
                      <a:r>
                        <a:rPr lang="en-GB" sz="2000" dirty="0">
                          <a:solidFill>
                            <a:srgbClr val="152B48"/>
                          </a:solidFill>
                          <a:latin typeface="Montserrat" pitchFamily="2" charset="77"/>
                        </a:rPr>
                        <a:t> retina .</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Hipertiroidismo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HTA </a:t>
                      </a:r>
                      <a:r>
                        <a:rPr lang="en-GB" sz="2000" dirty="0" err="1">
                          <a:solidFill>
                            <a:srgbClr val="152B48"/>
                          </a:solidFill>
                          <a:latin typeface="Montserrat" pitchFamily="2" charset="77"/>
                        </a:rPr>
                        <a:t>severa</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840">
                <a:tc>
                  <a:txBody>
                    <a:bodyPr/>
                    <a:lstStyle/>
                    <a:p>
                      <a:pPr marL="0" lvl="0" indent="0">
                        <a:spcBef>
                          <a:spcPts val="0"/>
                        </a:spcBef>
                        <a:spcAft>
                          <a:spcPts val="0"/>
                        </a:spcAft>
                        <a:buNone/>
                      </a:pPr>
                      <a:r>
                        <a:rPr lang="en-GB" sz="2000" b="1" dirty="0">
                          <a:solidFill>
                            <a:srgbClr val="152B48"/>
                          </a:solidFill>
                          <a:latin typeface="Montserrat" pitchFamily="2" charset="77"/>
                        </a:rPr>
                        <a:t>ORL</a:t>
                      </a:r>
                      <a:endParaRPr sz="2000" b="1"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Hipertrofia</a:t>
                      </a:r>
                      <a:r>
                        <a:rPr lang="en-GB" sz="2000" dirty="0">
                          <a:solidFill>
                            <a:srgbClr val="152B48"/>
                          </a:solidFill>
                          <a:latin typeface="Montserrat" pitchFamily="2" charset="77"/>
                        </a:rPr>
                        <a:t> </a:t>
                      </a:r>
                      <a:r>
                        <a:rPr lang="en-GB" sz="2000" dirty="0" err="1">
                          <a:solidFill>
                            <a:srgbClr val="152B48"/>
                          </a:solidFill>
                          <a:latin typeface="Montserrat" pitchFamily="2" charset="77"/>
                        </a:rPr>
                        <a:t>adenoides</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Ronquidos</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Alteraciones</a:t>
                      </a:r>
                      <a:r>
                        <a:rPr lang="en-GB" sz="2000" dirty="0">
                          <a:solidFill>
                            <a:srgbClr val="152B48"/>
                          </a:solidFill>
                          <a:latin typeface="Montserrat" pitchFamily="2" charset="77"/>
                        </a:rPr>
                        <a:t> del </a:t>
                      </a:r>
                      <a:r>
                        <a:rPr lang="en-GB" sz="2000" dirty="0" err="1">
                          <a:solidFill>
                            <a:srgbClr val="152B48"/>
                          </a:solidFill>
                          <a:latin typeface="Montserrat" pitchFamily="2" charset="77"/>
                        </a:rPr>
                        <a:t>sueño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Apnea</a:t>
                      </a:r>
                      <a:r>
                        <a:rPr lang="en-GB" sz="2000" dirty="0">
                          <a:solidFill>
                            <a:srgbClr val="152B48"/>
                          </a:solidFill>
                          <a:latin typeface="Montserrat" pitchFamily="2" charset="77"/>
                        </a:rPr>
                        <a:t> del </a:t>
                      </a:r>
                      <a:r>
                        <a:rPr lang="en-GB" sz="2000" dirty="0" err="1">
                          <a:solidFill>
                            <a:srgbClr val="152B48"/>
                          </a:solidFill>
                          <a:latin typeface="Montserrat" pitchFamily="2" charset="77"/>
                        </a:rPr>
                        <a:t>sueño</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Título 1">
            <a:extLst>
              <a:ext uri="{FF2B5EF4-FFF2-40B4-BE49-F238E27FC236}">
                <a16:creationId xmlns:a16="http://schemas.microsoft.com/office/drawing/2014/main" id="{415137F7-124E-514A-814D-652D966EA070}"/>
              </a:ext>
            </a:extLst>
          </p:cNvPr>
          <p:cNvSpPr>
            <a:spLocks noGrp="1"/>
          </p:cNvSpPr>
          <p:nvPr>
            <p:ph type="title"/>
          </p:nvPr>
        </p:nvSpPr>
        <p:spPr>
          <a:xfrm>
            <a:off x="499534" y="222930"/>
            <a:ext cx="10515600" cy="1325563"/>
          </a:xfrm>
        </p:spPr>
        <p:txBody>
          <a:bodyPr/>
          <a:lstStyle/>
          <a:p>
            <a:r>
              <a:rPr lang="es-CO" dirty="0"/>
              <a:t>HTA </a:t>
            </a:r>
            <a:br>
              <a:rPr lang="es-CO" dirty="0"/>
            </a:br>
            <a:r>
              <a:rPr lang="es-CO" dirty="0"/>
              <a:t>secundaria</a:t>
            </a:r>
          </a:p>
        </p:txBody>
      </p:sp>
    </p:spTree>
    <p:extLst>
      <p:ext uri="{BB962C8B-B14F-4D97-AF65-F5344CB8AC3E}">
        <p14:creationId xmlns:p14="http://schemas.microsoft.com/office/powerpoint/2010/main" val="4037243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graphicFrame>
        <p:nvGraphicFramePr>
          <p:cNvPr id="400" name="Google Shape;400;p62"/>
          <p:cNvGraphicFramePr/>
          <p:nvPr>
            <p:extLst>
              <p:ext uri="{D42A27DB-BD31-4B8C-83A1-F6EECF244321}">
                <p14:modId xmlns:p14="http://schemas.microsoft.com/office/powerpoint/2010/main" val="1120873947"/>
              </p:ext>
            </p:extLst>
          </p:nvPr>
        </p:nvGraphicFramePr>
        <p:xfrm>
          <a:off x="5350933" y="1552614"/>
          <a:ext cx="6561118" cy="5059600"/>
        </p:xfrm>
        <a:graphic>
          <a:graphicData uri="http://schemas.openxmlformats.org/drawingml/2006/table">
            <a:tbl>
              <a:tblPr>
                <a:noFill/>
              </a:tblPr>
              <a:tblGrid>
                <a:gridCol w="1662928">
                  <a:extLst>
                    <a:ext uri="{9D8B030D-6E8A-4147-A177-3AD203B41FA5}">
                      <a16:colId xmlns:a16="http://schemas.microsoft.com/office/drawing/2014/main" val="20000"/>
                    </a:ext>
                  </a:extLst>
                </a:gridCol>
                <a:gridCol w="2711157">
                  <a:extLst>
                    <a:ext uri="{9D8B030D-6E8A-4147-A177-3AD203B41FA5}">
                      <a16:colId xmlns:a16="http://schemas.microsoft.com/office/drawing/2014/main" val="20001"/>
                    </a:ext>
                  </a:extLst>
                </a:gridCol>
                <a:gridCol w="2187033">
                  <a:extLst>
                    <a:ext uri="{9D8B030D-6E8A-4147-A177-3AD203B41FA5}">
                      <a16:colId xmlns:a16="http://schemas.microsoft.com/office/drawing/2014/main" val="20002"/>
                    </a:ext>
                  </a:extLst>
                </a:gridCol>
              </a:tblGrid>
              <a:tr h="2682200">
                <a:tc>
                  <a:txBody>
                    <a:bodyPr/>
                    <a:lstStyle/>
                    <a:p>
                      <a:pPr marL="0" lvl="0" indent="0">
                        <a:spcBef>
                          <a:spcPts val="0"/>
                        </a:spcBef>
                        <a:spcAft>
                          <a:spcPts val="0"/>
                        </a:spcAft>
                        <a:buNone/>
                      </a:pPr>
                      <a:r>
                        <a:rPr lang="en-GB" sz="2000" b="1" dirty="0">
                          <a:solidFill>
                            <a:srgbClr val="152B48"/>
                          </a:solidFill>
                          <a:latin typeface="Montserrat" pitchFamily="2" charset="77"/>
                        </a:rPr>
                        <a:t>Peso / </a:t>
                      </a:r>
                      <a:r>
                        <a:rPr lang="en-GB" sz="2000" b="1" dirty="0" err="1">
                          <a:solidFill>
                            <a:srgbClr val="152B48"/>
                          </a:solidFill>
                          <a:latin typeface="Montserrat" pitchFamily="2" charset="77"/>
                        </a:rPr>
                        <a:t>talla</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Retardo</a:t>
                      </a:r>
                      <a:r>
                        <a:rPr lang="en-GB" sz="2000" dirty="0">
                          <a:solidFill>
                            <a:srgbClr val="152B48"/>
                          </a:solidFill>
                          <a:latin typeface="Montserrat" pitchFamily="2" charset="77"/>
                        </a:rPr>
                        <a:t> del </a:t>
                      </a:r>
                      <a:r>
                        <a:rPr lang="en-GB" sz="2000" dirty="0" err="1">
                          <a:solidFill>
                            <a:srgbClr val="152B48"/>
                          </a:solidFill>
                          <a:latin typeface="Montserrat" pitchFamily="2" charset="77"/>
                        </a:rPr>
                        <a:t>crecimiento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Obesidad</a:t>
                      </a:r>
                      <a:r>
                        <a:rPr lang="en-GB" sz="2000" dirty="0">
                          <a:solidFill>
                            <a:srgbClr val="152B48"/>
                          </a:solidFill>
                          <a:latin typeface="Montserrat" pitchFamily="2" charset="77"/>
                        </a:rPr>
                        <a:t> central.</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a:solidFill>
                            <a:srgbClr val="152B48"/>
                          </a:solidFill>
                          <a:latin typeface="Montserrat" pitchFamily="2" charset="77"/>
                        </a:rPr>
                        <a:t>ERC.</a:t>
                      </a:r>
                      <a:endParaRPr sz="2000" dirty="0">
                        <a:solidFill>
                          <a:srgbClr val="152B48"/>
                        </a:solidFill>
                        <a:latin typeface="Montserrat" pitchFamily="2" charset="77"/>
                      </a:endParaRPr>
                    </a:p>
                    <a:p>
                      <a:pPr marL="0" lvl="0" indent="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Cushing, </a:t>
                      </a:r>
                      <a:r>
                        <a:rPr lang="en-GB" sz="2000" dirty="0" err="1">
                          <a:solidFill>
                            <a:srgbClr val="152B48"/>
                          </a:solidFill>
                          <a:latin typeface="Montserrat" pitchFamily="2" charset="77"/>
                        </a:rPr>
                        <a:t>resistencia</a:t>
                      </a:r>
                      <a:r>
                        <a:rPr lang="en-GB" sz="2000" dirty="0">
                          <a:solidFill>
                            <a:srgbClr val="152B48"/>
                          </a:solidFill>
                          <a:latin typeface="Montserrat" pitchFamily="2" charset="77"/>
                        </a:rPr>
                        <a:t> a la </a:t>
                      </a:r>
                      <a:r>
                        <a:rPr lang="en-GB" sz="2000" dirty="0" err="1">
                          <a:solidFill>
                            <a:srgbClr val="152B48"/>
                          </a:solidFill>
                          <a:latin typeface="Montserrat" pitchFamily="2" charset="77"/>
                        </a:rPr>
                        <a:t>insulina</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194520">
                <a:tc>
                  <a:txBody>
                    <a:bodyPr/>
                    <a:lstStyle/>
                    <a:p>
                      <a:pPr marL="0" lvl="0" indent="0">
                        <a:spcBef>
                          <a:spcPts val="0"/>
                        </a:spcBef>
                        <a:spcAft>
                          <a:spcPts val="0"/>
                        </a:spcAft>
                        <a:buNone/>
                      </a:pPr>
                      <a:r>
                        <a:rPr lang="en-GB" sz="2000" b="1" dirty="0">
                          <a:solidFill>
                            <a:srgbClr val="152B48"/>
                          </a:solidFill>
                          <a:latin typeface="Montserrat" pitchFamily="2" charset="77"/>
                        </a:rPr>
                        <a:t>Cabeza y </a:t>
                      </a:r>
                      <a:r>
                        <a:rPr lang="en-GB" sz="2000" b="1" dirty="0" err="1">
                          <a:solidFill>
                            <a:srgbClr val="152B48"/>
                          </a:solidFill>
                          <a:latin typeface="Montserrat" pitchFamily="2" charset="77"/>
                        </a:rPr>
                        <a:t>cuello</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a:solidFill>
                            <a:srgbClr val="152B48"/>
                          </a:solidFill>
                          <a:latin typeface="Montserrat" pitchFamily="2" charset="77"/>
                        </a:rPr>
                        <a:t>Facie de </a:t>
                      </a:r>
                      <a:r>
                        <a:rPr lang="en-GB" sz="2000" dirty="0" err="1">
                          <a:solidFill>
                            <a:srgbClr val="152B48"/>
                          </a:solidFill>
                          <a:latin typeface="Montserrat" pitchFamily="2" charset="77"/>
                        </a:rPr>
                        <a:t>luna</a:t>
                      </a:r>
                      <a:r>
                        <a:rPr lang="en-GB" sz="2000" dirty="0">
                          <a:solidFill>
                            <a:srgbClr val="152B48"/>
                          </a:solidFill>
                          <a:latin typeface="Montserrat" pitchFamily="2" charset="77"/>
                        </a:rPr>
                        <a:t> </a:t>
                      </a:r>
                      <a:r>
                        <a:rPr lang="en-GB" sz="2000" dirty="0" err="1">
                          <a:solidFill>
                            <a:srgbClr val="152B48"/>
                          </a:solidFill>
                          <a:latin typeface="Montserrat" pitchFamily="2" charset="77"/>
                        </a:rPr>
                        <a:t>llena</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Bocio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Cuello</a:t>
                      </a:r>
                      <a:r>
                        <a:rPr lang="en-GB" sz="2000" dirty="0">
                          <a:solidFill>
                            <a:srgbClr val="152B48"/>
                          </a:solidFill>
                          <a:latin typeface="Montserrat" pitchFamily="2" charset="77"/>
                        </a:rPr>
                        <a:t> </a:t>
                      </a:r>
                      <a:r>
                        <a:rPr lang="en-GB" sz="2000" dirty="0" err="1">
                          <a:solidFill>
                            <a:srgbClr val="152B48"/>
                          </a:solidFill>
                          <a:latin typeface="Montserrat" pitchFamily="2" charset="77"/>
                        </a:rPr>
                        <a:t>palmeado</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a:solidFill>
                            <a:srgbClr val="152B48"/>
                          </a:solidFill>
                          <a:latin typeface="Montserrat" pitchFamily="2" charset="77"/>
                        </a:rPr>
                        <a:t>Cushing.</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Hiper-tiroidismo</a:t>
                      </a:r>
                      <a:r>
                        <a:rPr lang="en-GB" sz="2000" dirty="0">
                          <a:solidFill>
                            <a:srgbClr val="152B48"/>
                          </a:solidFill>
                          <a:latin typeface="Montserrat" pitchFamily="2" charset="77"/>
                        </a:rPr>
                        <a:t>.</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Síndrome</a:t>
                      </a:r>
                      <a:r>
                        <a:rPr lang="en-GB" sz="2000" dirty="0">
                          <a:solidFill>
                            <a:srgbClr val="152B48"/>
                          </a:solidFill>
                          <a:latin typeface="Montserrat" pitchFamily="2" charset="77"/>
                        </a:rPr>
                        <a:t> de Turner.</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Título 1">
            <a:extLst>
              <a:ext uri="{FF2B5EF4-FFF2-40B4-BE49-F238E27FC236}">
                <a16:creationId xmlns:a16="http://schemas.microsoft.com/office/drawing/2014/main" id="{DEC4735B-8539-3D49-9AC9-1D1CC4A3E349}"/>
              </a:ext>
            </a:extLst>
          </p:cNvPr>
          <p:cNvSpPr>
            <a:spLocks noGrp="1"/>
          </p:cNvSpPr>
          <p:nvPr>
            <p:ph type="title"/>
          </p:nvPr>
        </p:nvSpPr>
        <p:spPr>
          <a:xfrm>
            <a:off x="601682" y="227051"/>
            <a:ext cx="10515600" cy="1325563"/>
          </a:xfrm>
        </p:spPr>
        <p:txBody>
          <a:bodyPr/>
          <a:lstStyle/>
          <a:p>
            <a:r>
              <a:rPr lang="es-CO" dirty="0"/>
              <a:t>HTA secundaria</a:t>
            </a:r>
          </a:p>
        </p:txBody>
      </p:sp>
    </p:spTree>
    <p:extLst>
      <p:ext uri="{BB962C8B-B14F-4D97-AF65-F5344CB8AC3E}">
        <p14:creationId xmlns:p14="http://schemas.microsoft.com/office/powerpoint/2010/main" val="2026250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graphicFrame>
        <p:nvGraphicFramePr>
          <p:cNvPr id="405" name="Google Shape;405;p63"/>
          <p:cNvGraphicFramePr/>
          <p:nvPr>
            <p:extLst>
              <p:ext uri="{D42A27DB-BD31-4B8C-83A1-F6EECF244321}">
                <p14:modId xmlns:p14="http://schemas.microsoft.com/office/powerpoint/2010/main" val="3264687855"/>
              </p:ext>
            </p:extLst>
          </p:nvPr>
        </p:nvGraphicFramePr>
        <p:xfrm>
          <a:off x="5331116" y="1219875"/>
          <a:ext cx="6581484" cy="5425400"/>
        </p:xfrm>
        <a:graphic>
          <a:graphicData uri="http://schemas.openxmlformats.org/drawingml/2006/table">
            <a:tbl>
              <a:tblPr>
                <a:noFill/>
              </a:tblPr>
              <a:tblGrid>
                <a:gridCol w="927228">
                  <a:extLst>
                    <a:ext uri="{9D8B030D-6E8A-4147-A177-3AD203B41FA5}">
                      <a16:colId xmlns:a16="http://schemas.microsoft.com/office/drawing/2014/main" val="20000"/>
                    </a:ext>
                  </a:extLst>
                </a:gridCol>
                <a:gridCol w="3004191">
                  <a:extLst>
                    <a:ext uri="{9D8B030D-6E8A-4147-A177-3AD203B41FA5}">
                      <a16:colId xmlns:a16="http://schemas.microsoft.com/office/drawing/2014/main" val="20001"/>
                    </a:ext>
                  </a:extLst>
                </a:gridCol>
                <a:gridCol w="2650065">
                  <a:extLst>
                    <a:ext uri="{9D8B030D-6E8A-4147-A177-3AD203B41FA5}">
                      <a16:colId xmlns:a16="http://schemas.microsoft.com/office/drawing/2014/main" val="20002"/>
                    </a:ext>
                  </a:extLst>
                </a:gridCol>
              </a:tblGrid>
              <a:tr h="4632920">
                <a:tc>
                  <a:txBody>
                    <a:bodyPr/>
                    <a:lstStyle/>
                    <a:p>
                      <a:pPr marL="0" lvl="0" indent="0">
                        <a:spcBef>
                          <a:spcPts val="0"/>
                        </a:spcBef>
                        <a:spcAft>
                          <a:spcPts val="0"/>
                        </a:spcAft>
                        <a:buNone/>
                      </a:pPr>
                      <a:r>
                        <a:rPr lang="en-GB" sz="2000" b="1" dirty="0" err="1">
                          <a:solidFill>
                            <a:srgbClr val="152B48"/>
                          </a:solidFill>
                          <a:latin typeface="Montserrat" pitchFamily="2" charset="77"/>
                        </a:rPr>
                        <a:t>Piel</a:t>
                      </a:r>
                      <a:r>
                        <a:rPr lang="en-GB" sz="2000" dirty="0">
                          <a:solidFill>
                            <a:srgbClr val="152B48"/>
                          </a:solidFill>
                          <a:latin typeface="Montserrat" pitchFamily="2" charset="77"/>
                        </a:rPr>
                        <a:t> </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Palidez</a:t>
                      </a:r>
                      <a:r>
                        <a:rPr lang="en-GB" sz="2000" dirty="0">
                          <a:solidFill>
                            <a:srgbClr val="152B48"/>
                          </a:solidFill>
                          <a:latin typeface="Montserrat" pitchFamily="2" charset="77"/>
                        </a:rPr>
                        <a:t>, </a:t>
                      </a:r>
                      <a:r>
                        <a:rPr lang="en-GB" sz="2000" dirty="0" err="1">
                          <a:solidFill>
                            <a:srgbClr val="152B48"/>
                          </a:solidFill>
                          <a:latin typeface="Montserrat" pitchFamily="2" charset="77"/>
                        </a:rPr>
                        <a:t>enrojecimiento</a:t>
                      </a:r>
                      <a:r>
                        <a:rPr lang="en-GB" sz="2000" dirty="0">
                          <a:solidFill>
                            <a:srgbClr val="152B48"/>
                          </a:solidFill>
                          <a:latin typeface="Montserrat" pitchFamily="2" charset="77"/>
                        </a:rPr>
                        <a:t>, </a:t>
                      </a:r>
                      <a:r>
                        <a:rPr lang="en-GB" sz="2000" dirty="0" err="1">
                          <a:solidFill>
                            <a:srgbClr val="152B48"/>
                          </a:solidFill>
                          <a:latin typeface="Montserrat" pitchFamily="2" charset="77"/>
                        </a:rPr>
                        <a:t>diaforesis</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Acné</a:t>
                      </a:r>
                      <a:r>
                        <a:rPr lang="en-GB" sz="2000" dirty="0">
                          <a:solidFill>
                            <a:srgbClr val="152B48"/>
                          </a:solidFill>
                          <a:latin typeface="Montserrat" pitchFamily="2" charset="77"/>
                        </a:rPr>
                        <a:t>, </a:t>
                      </a:r>
                      <a:r>
                        <a:rPr lang="en-GB" sz="2000" dirty="0" err="1">
                          <a:solidFill>
                            <a:srgbClr val="152B48"/>
                          </a:solidFill>
                          <a:latin typeface="Montserrat" pitchFamily="2" charset="77"/>
                        </a:rPr>
                        <a:t>hirsutismo</a:t>
                      </a:r>
                      <a:r>
                        <a:rPr lang="en-GB" sz="2000" dirty="0">
                          <a:solidFill>
                            <a:srgbClr val="152B48"/>
                          </a:solidFill>
                          <a:latin typeface="Montserrat" pitchFamily="2" charset="77"/>
                        </a:rPr>
                        <a:t>, </a:t>
                      </a:r>
                      <a:r>
                        <a:rPr lang="en-GB" sz="2000" dirty="0" err="1">
                          <a:solidFill>
                            <a:srgbClr val="152B48"/>
                          </a:solidFill>
                          <a:latin typeface="Montserrat" pitchFamily="2" charset="77"/>
                        </a:rPr>
                        <a:t>estrías</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Manchas</a:t>
                      </a:r>
                      <a:r>
                        <a:rPr lang="en-GB" sz="2000" dirty="0">
                          <a:solidFill>
                            <a:srgbClr val="152B48"/>
                          </a:solidFill>
                          <a:latin typeface="Montserrat" pitchFamily="2" charset="77"/>
                        </a:rPr>
                        <a:t> café </a:t>
                      </a:r>
                      <a:r>
                        <a:rPr lang="en-GB" sz="2000" dirty="0" err="1">
                          <a:solidFill>
                            <a:srgbClr val="152B48"/>
                          </a:solidFill>
                          <a:latin typeface="Montserrat" pitchFamily="2" charset="77"/>
                        </a:rPr>
                        <a:t>en</a:t>
                      </a:r>
                      <a:r>
                        <a:rPr lang="en-GB" sz="2000" dirty="0">
                          <a:solidFill>
                            <a:srgbClr val="152B48"/>
                          </a:solidFill>
                          <a:latin typeface="Montserrat" pitchFamily="2" charset="77"/>
                        </a:rPr>
                        <a:t> leche.</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a:solidFill>
                            <a:srgbClr val="152B48"/>
                          </a:solidFill>
                          <a:latin typeface="Montserrat" pitchFamily="2" charset="77"/>
                        </a:rPr>
                        <a:t>Adenoma </a:t>
                      </a:r>
                      <a:r>
                        <a:rPr lang="en-GB" sz="2000" dirty="0" err="1">
                          <a:solidFill>
                            <a:srgbClr val="152B48"/>
                          </a:solidFill>
                          <a:latin typeface="Montserrat" pitchFamily="2" charset="77"/>
                        </a:rPr>
                        <a:t>sebáceo</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Rash malar.</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Acantosis</a:t>
                      </a:r>
                      <a:r>
                        <a:rPr lang="en-GB" sz="2000" dirty="0">
                          <a:solidFill>
                            <a:srgbClr val="152B48"/>
                          </a:solidFill>
                          <a:latin typeface="Montserrat" pitchFamily="2" charset="77"/>
                        </a:rPr>
                        <a:t> nigricans.</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Feocromo-citoma</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0" lvl="0" indent="0">
                        <a:spcBef>
                          <a:spcPts val="0"/>
                        </a:spcBef>
                        <a:spcAft>
                          <a:spcPts val="0"/>
                        </a:spcAft>
                        <a:buNone/>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a:solidFill>
                            <a:srgbClr val="152B48"/>
                          </a:solidFill>
                          <a:latin typeface="Montserrat" pitchFamily="2" charset="77"/>
                        </a:rPr>
                        <a:t>Cushing, </a:t>
                      </a:r>
                      <a:r>
                        <a:rPr lang="en-GB" sz="2000" dirty="0" err="1">
                          <a:solidFill>
                            <a:srgbClr val="152B48"/>
                          </a:solidFill>
                          <a:latin typeface="Montserrat" pitchFamily="2" charset="77"/>
                        </a:rPr>
                        <a:t>esteroides</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Neurofibro</a:t>
                      </a:r>
                      <a:r>
                        <a:rPr lang="en-GB" sz="2000" dirty="0">
                          <a:solidFill>
                            <a:srgbClr val="152B48"/>
                          </a:solidFill>
                          <a:latin typeface="Montserrat" pitchFamily="2" charset="77"/>
                        </a:rPr>
                        <a:t>-mitosis.</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Esclerosis</a:t>
                      </a:r>
                      <a:r>
                        <a:rPr lang="en-GB" sz="2000" dirty="0">
                          <a:solidFill>
                            <a:srgbClr val="152B48"/>
                          </a:solidFill>
                          <a:latin typeface="Montserrat" pitchFamily="2" charset="77"/>
                        </a:rPr>
                        <a:t> tuberosa.</a:t>
                      </a:r>
                      <a:endParaRPr sz="2000" dirty="0">
                        <a:solidFill>
                          <a:srgbClr val="152B48"/>
                        </a:solidFill>
                        <a:latin typeface="Montserrat" pitchFamily="2" charset="77"/>
                      </a:endParaRPr>
                    </a:p>
                    <a:p>
                      <a:pPr marL="0" lvl="0" indent="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LES.</a:t>
                      </a:r>
                    </a:p>
                    <a:p>
                      <a:pPr marL="457200" lvl="0" indent="-38100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 DM2.</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 name="Título 1">
            <a:extLst>
              <a:ext uri="{FF2B5EF4-FFF2-40B4-BE49-F238E27FC236}">
                <a16:creationId xmlns:a16="http://schemas.microsoft.com/office/drawing/2014/main" id="{B4E8529E-05F1-F045-9364-867CA4D55233}"/>
              </a:ext>
            </a:extLst>
          </p:cNvPr>
          <p:cNvSpPr>
            <a:spLocks noGrp="1"/>
          </p:cNvSpPr>
          <p:nvPr>
            <p:ph type="title"/>
          </p:nvPr>
        </p:nvSpPr>
        <p:spPr>
          <a:xfrm>
            <a:off x="584200" y="77261"/>
            <a:ext cx="10515600" cy="1325563"/>
          </a:xfrm>
        </p:spPr>
        <p:txBody>
          <a:bodyPr/>
          <a:lstStyle/>
          <a:p>
            <a:r>
              <a:rPr lang="es-CO" dirty="0"/>
              <a:t>HTA secundaria </a:t>
            </a:r>
          </a:p>
        </p:txBody>
      </p:sp>
    </p:spTree>
    <p:extLst>
      <p:ext uri="{BB962C8B-B14F-4D97-AF65-F5344CB8AC3E}">
        <p14:creationId xmlns:p14="http://schemas.microsoft.com/office/powerpoint/2010/main" val="2049690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graphicFrame>
        <p:nvGraphicFramePr>
          <p:cNvPr id="410" name="Google Shape;410;p64"/>
          <p:cNvGraphicFramePr/>
          <p:nvPr>
            <p:extLst>
              <p:ext uri="{D42A27DB-BD31-4B8C-83A1-F6EECF244321}">
                <p14:modId xmlns:p14="http://schemas.microsoft.com/office/powerpoint/2010/main" val="1017124021"/>
              </p:ext>
            </p:extLst>
          </p:nvPr>
        </p:nvGraphicFramePr>
        <p:xfrm>
          <a:off x="4819650" y="1462698"/>
          <a:ext cx="7135282" cy="4737802"/>
        </p:xfrm>
        <a:graphic>
          <a:graphicData uri="http://schemas.openxmlformats.org/drawingml/2006/table">
            <a:tbl>
              <a:tblPr>
                <a:noFill/>
              </a:tblPr>
              <a:tblGrid>
                <a:gridCol w="2190750">
                  <a:extLst>
                    <a:ext uri="{9D8B030D-6E8A-4147-A177-3AD203B41FA5}">
                      <a16:colId xmlns:a16="http://schemas.microsoft.com/office/drawing/2014/main" val="20000"/>
                    </a:ext>
                  </a:extLst>
                </a:gridCol>
                <a:gridCol w="2225291">
                  <a:extLst>
                    <a:ext uri="{9D8B030D-6E8A-4147-A177-3AD203B41FA5}">
                      <a16:colId xmlns:a16="http://schemas.microsoft.com/office/drawing/2014/main" val="20001"/>
                    </a:ext>
                  </a:extLst>
                </a:gridCol>
                <a:gridCol w="2719241">
                  <a:extLst>
                    <a:ext uri="{9D8B030D-6E8A-4147-A177-3AD203B41FA5}">
                      <a16:colId xmlns:a16="http://schemas.microsoft.com/office/drawing/2014/main" val="20002"/>
                    </a:ext>
                  </a:extLst>
                </a:gridCol>
              </a:tblGrid>
              <a:tr h="799700">
                <a:tc>
                  <a:txBody>
                    <a:bodyPr/>
                    <a:lstStyle/>
                    <a:p>
                      <a:pPr marL="0" lvl="0" indent="0">
                        <a:spcBef>
                          <a:spcPts val="0"/>
                        </a:spcBef>
                        <a:spcAft>
                          <a:spcPts val="0"/>
                        </a:spcAft>
                        <a:buNone/>
                      </a:pPr>
                      <a:r>
                        <a:rPr lang="en-GB" sz="2000" b="1" dirty="0" err="1">
                          <a:solidFill>
                            <a:srgbClr val="152B48"/>
                          </a:solidFill>
                          <a:latin typeface="Montserrat" pitchFamily="2" charset="77"/>
                        </a:rPr>
                        <a:t>Hematológico</a:t>
                      </a:r>
                      <a:r>
                        <a:rPr lang="en-GB" sz="2000" b="1" dirty="0">
                          <a:solidFill>
                            <a:srgbClr val="152B48"/>
                          </a:solidFill>
                          <a:latin typeface="Montserrat" pitchFamily="2" charset="77"/>
                        </a:rPr>
                        <a:t> </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err="1">
                          <a:solidFill>
                            <a:srgbClr val="152B48"/>
                          </a:solidFill>
                          <a:latin typeface="Montserrat" pitchFamily="2" charset="77"/>
                        </a:rPr>
                        <a:t>Palidez</a:t>
                      </a:r>
                      <a:r>
                        <a:rPr lang="en-GB" sz="2000" dirty="0">
                          <a:solidFill>
                            <a:srgbClr val="152B48"/>
                          </a:solidFill>
                          <a:latin typeface="Montserrat" pitchFamily="2" charset="77"/>
                        </a:rPr>
                        <a:t>, </a:t>
                      </a:r>
                      <a:r>
                        <a:rPr lang="en-GB" sz="2000" dirty="0" err="1">
                          <a:solidFill>
                            <a:srgbClr val="152B48"/>
                          </a:solidFill>
                          <a:latin typeface="Montserrat" pitchFamily="2" charset="77"/>
                        </a:rPr>
                        <a:t>anemia</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a:spcBef>
                          <a:spcPts val="0"/>
                        </a:spcBef>
                        <a:spcAft>
                          <a:spcPts val="0"/>
                        </a:spcAft>
                        <a:buSzPts val="2400"/>
                        <a:buChar char="➔"/>
                      </a:pPr>
                      <a:r>
                        <a:rPr lang="en-GB" sz="2000" dirty="0">
                          <a:solidFill>
                            <a:srgbClr val="152B48"/>
                          </a:solidFill>
                          <a:latin typeface="Montserrat" pitchFamily="2" charset="77"/>
                        </a:rPr>
                        <a:t>ERC.</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84402">
                <a:tc>
                  <a:txBody>
                    <a:bodyPr/>
                    <a:lstStyle/>
                    <a:p>
                      <a:pPr marL="0" lvl="0" indent="0">
                        <a:spcBef>
                          <a:spcPts val="0"/>
                        </a:spcBef>
                        <a:spcAft>
                          <a:spcPts val="0"/>
                        </a:spcAft>
                        <a:buNone/>
                      </a:pPr>
                      <a:r>
                        <a:rPr lang="en-GB" sz="2000" b="1" dirty="0" err="1">
                          <a:solidFill>
                            <a:srgbClr val="152B48"/>
                          </a:solidFill>
                          <a:latin typeface="Montserrat" pitchFamily="2" charset="77"/>
                        </a:rPr>
                        <a:t>Cardíaco</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a:solidFill>
                            <a:srgbClr val="152B48"/>
                          </a:solidFill>
                          <a:latin typeface="Montserrat" pitchFamily="2" charset="77"/>
                        </a:rPr>
                        <a:t>Angina, </a:t>
                      </a:r>
                      <a:r>
                        <a:rPr lang="en-GB" sz="2000" dirty="0" err="1">
                          <a:solidFill>
                            <a:srgbClr val="152B48"/>
                          </a:solidFill>
                          <a:latin typeface="Montserrat" pitchFamily="2" charset="77"/>
                        </a:rPr>
                        <a:t>palpitaciones</a:t>
                      </a:r>
                      <a:r>
                        <a:rPr lang="en-GB" sz="2000" dirty="0">
                          <a:solidFill>
                            <a:srgbClr val="152B48"/>
                          </a:solidFill>
                          <a:latin typeface="Montserrat" pitchFamily="2" charset="77"/>
                        </a:rPr>
                        <a:t>, </a:t>
                      </a:r>
                      <a:r>
                        <a:rPr lang="en-GB" sz="2000" dirty="0" err="1">
                          <a:solidFill>
                            <a:srgbClr val="152B48"/>
                          </a:solidFill>
                          <a:latin typeface="Montserrat" pitchFamily="2" charset="77"/>
                        </a:rPr>
                        <a:t>disnea</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Pezones</a:t>
                      </a:r>
                      <a:r>
                        <a:rPr lang="en-GB" sz="2000" dirty="0">
                          <a:solidFill>
                            <a:srgbClr val="152B48"/>
                          </a:solidFill>
                          <a:latin typeface="Montserrat" pitchFamily="2" charset="77"/>
                        </a:rPr>
                        <a:t> </a:t>
                      </a:r>
                      <a:r>
                        <a:rPr lang="en-GB" sz="2000" dirty="0" err="1">
                          <a:solidFill>
                            <a:srgbClr val="152B48"/>
                          </a:solidFill>
                          <a:latin typeface="Montserrat" pitchFamily="2" charset="77"/>
                        </a:rPr>
                        <a:t>espaciados</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Soplo</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Frote</a:t>
                      </a:r>
                      <a:r>
                        <a:rPr lang="en-GB" sz="2000" dirty="0">
                          <a:solidFill>
                            <a:srgbClr val="152B48"/>
                          </a:solidFill>
                          <a:latin typeface="Montserrat" pitchFamily="2" charset="77"/>
                        </a:rPr>
                        <a:t> </a:t>
                      </a:r>
                      <a:r>
                        <a:rPr lang="en-GB" sz="2000" dirty="0" err="1">
                          <a:solidFill>
                            <a:srgbClr val="152B48"/>
                          </a:solidFill>
                          <a:latin typeface="Montserrat" pitchFamily="2" charset="77"/>
                        </a:rPr>
                        <a:t>pericárdico</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Falla</a:t>
                      </a:r>
                      <a:r>
                        <a:rPr lang="en-GB" sz="2000" dirty="0">
                          <a:solidFill>
                            <a:srgbClr val="152B48"/>
                          </a:solidFill>
                          <a:latin typeface="Montserrat" pitchFamily="2" charset="77"/>
                        </a:rPr>
                        <a:t> </a:t>
                      </a:r>
                      <a:r>
                        <a:rPr lang="en-GB" sz="2000" dirty="0" err="1">
                          <a:solidFill>
                            <a:srgbClr val="152B48"/>
                          </a:solidFill>
                          <a:latin typeface="Montserrat" pitchFamily="2" charset="77"/>
                        </a:rPr>
                        <a:t>cardíaca</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a:solidFill>
                            <a:srgbClr val="152B48"/>
                          </a:solidFill>
                          <a:latin typeface="Montserrat" pitchFamily="2" charset="77"/>
                        </a:rPr>
                        <a:t>Turner.</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Coartación</a:t>
                      </a:r>
                      <a:r>
                        <a:rPr lang="en-GB" sz="2000" dirty="0">
                          <a:solidFill>
                            <a:srgbClr val="152B48"/>
                          </a:solidFill>
                          <a:latin typeface="Montserrat" pitchFamily="2" charset="77"/>
                        </a:rPr>
                        <a:t> aorta.</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LES, </a:t>
                      </a:r>
                      <a:r>
                        <a:rPr lang="en-GB" sz="2000" dirty="0" err="1">
                          <a:solidFill>
                            <a:srgbClr val="152B48"/>
                          </a:solidFill>
                          <a:latin typeface="Montserrat" pitchFamily="2" charset="77"/>
                        </a:rPr>
                        <a:t>enfermedad</a:t>
                      </a:r>
                      <a:r>
                        <a:rPr lang="en-GB" sz="2000" dirty="0">
                          <a:solidFill>
                            <a:srgbClr val="152B48"/>
                          </a:solidFill>
                          <a:latin typeface="Montserrat" pitchFamily="2" charset="77"/>
                        </a:rPr>
                        <a:t> del </a:t>
                      </a:r>
                      <a:r>
                        <a:rPr lang="en-GB" sz="2000" dirty="0" err="1">
                          <a:solidFill>
                            <a:srgbClr val="152B48"/>
                          </a:solidFill>
                          <a:latin typeface="Montserrat" pitchFamily="2" charset="77"/>
                        </a:rPr>
                        <a:t>colágeno</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Título 1">
            <a:extLst>
              <a:ext uri="{FF2B5EF4-FFF2-40B4-BE49-F238E27FC236}">
                <a16:creationId xmlns:a16="http://schemas.microsoft.com/office/drawing/2014/main" id="{625F9A57-C3BF-064A-A2F4-2D9CB154CFEA}"/>
              </a:ext>
            </a:extLst>
          </p:cNvPr>
          <p:cNvSpPr>
            <a:spLocks noGrp="1"/>
          </p:cNvSpPr>
          <p:nvPr>
            <p:ph type="title"/>
          </p:nvPr>
        </p:nvSpPr>
        <p:spPr>
          <a:xfrm>
            <a:off x="562333" y="137135"/>
            <a:ext cx="10515600" cy="1325563"/>
          </a:xfrm>
        </p:spPr>
        <p:txBody>
          <a:bodyPr/>
          <a:lstStyle/>
          <a:p>
            <a:r>
              <a:rPr lang="es-CO" dirty="0"/>
              <a:t>HTA secundaria</a:t>
            </a:r>
          </a:p>
        </p:txBody>
      </p:sp>
    </p:spTree>
    <p:extLst>
      <p:ext uri="{BB962C8B-B14F-4D97-AF65-F5344CB8AC3E}">
        <p14:creationId xmlns:p14="http://schemas.microsoft.com/office/powerpoint/2010/main" val="425284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550333" y="189151"/>
            <a:ext cx="10515600" cy="1325563"/>
          </a:xfrm>
        </p:spPr>
        <p:txBody>
          <a:bodyPr spcFirstLastPara="1" vert="horz" lIns="121900" tIns="121900" rIns="121900" bIns="121900" rtlCol="0" anchor="ctr" anchorCtr="0">
            <a:normAutofit/>
          </a:bodyPr>
          <a:lstStyle/>
          <a:p>
            <a:r>
              <a:rPr lang="en-GB" dirty="0" err="1"/>
              <a:t>Obesidad</a:t>
            </a:r>
            <a:r>
              <a:rPr lang="en-GB" dirty="0"/>
              <a:t> y </a:t>
            </a:r>
            <a:r>
              <a:rPr lang="en-GB" dirty="0" err="1"/>
              <a:t>sobrepeso</a:t>
            </a:r>
            <a:endParaRPr dirty="0"/>
          </a:p>
        </p:txBody>
      </p:sp>
      <p:graphicFrame>
        <p:nvGraphicFramePr>
          <p:cNvPr id="2" name="Marcador de contenido 1">
            <a:extLst>
              <a:ext uri="{FF2B5EF4-FFF2-40B4-BE49-F238E27FC236}">
                <a16:creationId xmlns:a16="http://schemas.microsoft.com/office/drawing/2014/main" id="{0F5115F6-1F6C-9D48-9CF2-CC836A56127B}"/>
              </a:ext>
            </a:extLst>
          </p:cNvPr>
          <p:cNvGraphicFramePr>
            <a:graphicFrameLocks noGrp="1"/>
          </p:cNvGraphicFramePr>
          <p:nvPr>
            <p:ph sz="half" idx="2"/>
            <p:extLst>
              <p:ext uri="{D42A27DB-BD31-4B8C-83A1-F6EECF244321}">
                <p14:modId xmlns:p14="http://schemas.microsoft.com/office/powerpoint/2010/main" val="3860776486"/>
              </p:ext>
            </p:extLst>
          </p:nvPr>
        </p:nvGraphicFramePr>
        <p:xfrm>
          <a:off x="4795077" y="1514714"/>
          <a:ext cx="7049789" cy="4890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68379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graphicFrame>
        <p:nvGraphicFramePr>
          <p:cNvPr id="415" name="Google Shape;415;p65"/>
          <p:cNvGraphicFramePr/>
          <p:nvPr>
            <p:extLst>
              <p:ext uri="{D42A27DB-BD31-4B8C-83A1-F6EECF244321}">
                <p14:modId xmlns:p14="http://schemas.microsoft.com/office/powerpoint/2010/main" val="2348203196"/>
              </p:ext>
            </p:extLst>
          </p:nvPr>
        </p:nvGraphicFramePr>
        <p:xfrm>
          <a:off x="4889787" y="2230515"/>
          <a:ext cx="7099013" cy="3291800"/>
        </p:xfrm>
        <a:graphic>
          <a:graphicData uri="http://schemas.openxmlformats.org/drawingml/2006/table">
            <a:tbl>
              <a:tblPr>
                <a:noFill/>
              </a:tblPr>
              <a:tblGrid>
                <a:gridCol w="1605246">
                  <a:extLst>
                    <a:ext uri="{9D8B030D-6E8A-4147-A177-3AD203B41FA5}">
                      <a16:colId xmlns:a16="http://schemas.microsoft.com/office/drawing/2014/main" val="20000"/>
                    </a:ext>
                  </a:extLst>
                </a:gridCol>
                <a:gridCol w="2426035">
                  <a:extLst>
                    <a:ext uri="{9D8B030D-6E8A-4147-A177-3AD203B41FA5}">
                      <a16:colId xmlns:a16="http://schemas.microsoft.com/office/drawing/2014/main" val="20001"/>
                    </a:ext>
                  </a:extLst>
                </a:gridCol>
                <a:gridCol w="3067732">
                  <a:extLst>
                    <a:ext uri="{9D8B030D-6E8A-4147-A177-3AD203B41FA5}">
                      <a16:colId xmlns:a16="http://schemas.microsoft.com/office/drawing/2014/main" val="20002"/>
                    </a:ext>
                  </a:extLst>
                </a:gridCol>
              </a:tblGrid>
              <a:tr h="3084990">
                <a:tc>
                  <a:txBody>
                    <a:bodyPr/>
                    <a:lstStyle/>
                    <a:p>
                      <a:pPr marL="0" lvl="0" indent="0">
                        <a:spcBef>
                          <a:spcPts val="0"/>
                        </a:spcBef>
                        <a:spcAft>
                          <a:spcPts val="0"/>
                        </a:spcAft>
                        <a:buNone/>
                      </a:pPr>
                      <a:r>
                        <a:rPr lang="en-GB" sz="2000" b="1" dirty="0">
                          <a:solidFill>
                            <a:srgbClr val="152B48"/>
                          </a:solidFill>
                          <a:latin typeface="Montserrat" pitchFamily="2" charset="77"/>
                        </a:rPr>
                        <a:t>Abdomen</a:t>
                      </a:r>
                      <a:r>
                        <a:rPr lang="en-GB" sz="2000" dirty="0">
                          <a:solidFill>
                            <a:srgbClr val="152B48"/>
                          </a:solidFill>
                          <a:latin typeface="Montserrat" pitchFamily="2" charset="77"/>
                        </a:rPr>
                        <a:t> </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a:solidFill>
                            <a:srgbClr val="152B48"/>
                          </a:solidFill>
                          <a:latin typeface="Montserrat" pitchFamily="2" charset="77"/>
                        </a:rPr>
                        <a:t>Masa abdominal.</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Dolor</a:t>
                      </a:r>
                      <a:r>
                        <a:rPr lang="en-GB" sz="2000" dirty="0">
                          <a:solidFill>
                            <a:srgbClr val="152B48"/>
                          </a:solidFill>
                          <a:latin typeface="Montserrat" pitchFamily="2" charset="77"/>
                        </a:rPr>
                        <a:t> </a:t>
                      </a:r>
                      <a:r>
                        <a:rPr lang="en-GB" sz="2000" dirty="0" err="1">
                          <a:solidFill>
                            <a:srgbClr val="152B48"/>
                          </a:solidFill>
                          <a:latin typeface="Montserrat" pitchFamily="2" charset="77"/>
                        </a:rPr>
                        <a:t>en</a:t>
                      </a:r>
                      <a:r>
                        <a:rPr lang="en-GB" sz="2000" dirty="0">
                          <a:solidFill>
                            <a:srgbClr val="152B48"/>
                          </a:solidFill>
                          <a:latin typeface="Montserrat" pitchFamily="2" charset="77"/>
                        </a:rPr>
                        <a:t> </a:t>
                      </a:r>
                      <a:r>
                        <a:rPr lang="en-GB" sz="2000" dirty="0" err="1">
                          <a:solidFill>
                            <a:srgbClr val="152B48"/>
                          </a:solidFill>
                          <a:latin typeface="Montserrat" pitchFamily="2" charset="77"/>
                        </a:rPr>
                        <a:t>epigastrio</a:t>
                      </a:r>
                      <a:r>
                        <a:rPr lang="en-GB" sz="2000" dirty="0">
                          <a:solidFill>
                            <a:srgbClr val="152B48"/>
                          </a:solidFill>
                          <a:latin typeface="Montserrat" pitchFamily="2" charset="77"/>
                        </a:rPr>
                        <a:t>, </a:t>
                      </a:r>
                      <a:r>
                        <a:rPr lang="en-GB" sz="2000" dirty="0" err="1">
                          <a:solidFill>
                            <a:srgbClr val="152B48"/>
                          </a:solidFill>
                          <a:latin typeface="Montserrat" pitchFamily="2" charset="77"/>
                        </a:rPr>
                        <a:t>flanco</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Riñones</a:t>
                      </a:r>
                      <a:r>
                        <a:rPr lang="en-GB" sz="2000" dirty="0">
                          <a:solidFill>
                            <a:srgbClr val="152B48"/>
                          </a:solidFill>
                          <a:latin typeface="Montserrat" pitchFamily="2" charset="77"/>
                        </a:rPr>
                        <a:t> </a:t>
                      </a:r>
                      <a:r>
                        <a:rPr lang="en-GB" sz="2000" dirty="0" err="1">
                          <a:solidFill>
                            <a:srgbClr val="152B48"/>
                          </a:solidFill>
                          <a:latin typeface="Montserrat" pitchFamily="2" charset="77"/>
                        </a:rPr>
                        <a:t>palpables</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Tumor</a:t>
                      </a:r>
                      <a:r>
                        <a:rPr lang="en-GB" sz="2000" dirty="0">
                          <a:solidFill>
                            <a:srgbClr val="152B48"/>
                          </a:solidFill>
                          <a:latin typeface="Montserrat" pitchFamily="2" charset="77"/>
                        </a:rPr>
                        <a:t> de </a:t>
                      </a:r>
                      <a:r>
                        <a:rPr lang="en-GB" sz="2000" dirty="0" err="1">
                          <a:solidFill>
                            <a:srgbClr val="152B48"/>
                          </a:solidFill>
                          <a:latin typeface="Montserrat" pitchFamily="2" charset="77"/>
                        </a:rPr>
                        <a:t>wilms</a:t>
                      </a:r>
                      <a:r>
                        <a:rPr lang="en-GB" sz="2000" dirty="0">
                          <a:solidFill>
                            <a:srgbClr val="152B48"/>
                          </a:solidFill>
                          <a:latin typeface="Montserrat" pitchFamily="2" charset="77"/>
                        </a:rPr>
                        <a:t>, neuroblastoma, </a:t>
                      </a:r>
                      <a:r>
                        <a:rPr lang="en-GB" sz="2000" dirty="0" err="1">
                          <a:solidFill>
                            <a:srgbClr val="152B48"/>
                          </a:solidFill>
                          <a:latin typeface="Montserrat" pitchFamily="2" charset="77"/>
                        </a:rPr>
                        <a:t>feocromocitoma</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Estenosis</a:t>
                      </a:r>
                      <a:r>
                        <a:rPr lang="en-GB" sz="2000" dirty="0">
                          <a:solidFill>
                            <a:srgbClr val="152B48"/>
                          </a:solidFill>
                          <a:latin typeface="Montserrat" pitchFamily="2" charset="77"/>
                        </a:rPr>
                        <a:t> de la arteria renal.</a:t>
                      </a:r>
                      <a:endParaRPr sz="2000" dirty="0">
                        <a:solidFill>
                          <a:srgbClr val="152B48"/>
                        </a:solidFill>
                        <a:latin typeface="Montserrat" pitchFamily="2" charset="77"/>
                      </a:endParaRPr>
                    </a:p>
                    <a:p>
                      <a:pPr marL="914400" lvl="0" indent="0" rtl="0">
                        <a:spcBef>
                          <a:spcPts val="0"/>
                        </a:spcBef>
                        <a:spcAft>
                          <a:spcPts val="0"/>
                        </a:spcAft>
                        <a:buNone/>
                      </a:pPr>
                      <a:endParaRPr sz="2000" dirty="0">
                        <a:solidFill>
                          <a:srgbClr val="152B48"/>
                        </a:solidFill>
                        <a:latin typeface="Montserrat" pitchFamily="2" charset="77"/>
                      </a:endParaRPr>
                    </a:p>
                    <a:p>
                      <a:pPr marL="457200" lvl="0" indent="-381000" rtl="0">
                        <a:spcBef>
                          <a:spcPts val="0"/>
                        </a:spcBef>
                        <a:spcAft>
                          <a:spcPts val="0"/>
                        </a:spcAft>
                        <a:buSzPts val="2400"/>
                        <a:buChar char="➔"/>
                      </a:pPr>
                      <a:r>
                        <a:rPr lang="en-GB" sz="2000" dirty="0" err="1">
                          <a:solidFill>
                            <a:srgbClr val="152B48"/>
                          </a:solidFill>
                          <a:latin typeface="Montserrat" pitchFamily="2" charset="77"/>
                        </a:rPr>
                        <a:t>Enfermedad</a:t>
                      </a:r>
                      <a:r>
                        <a:rPr lang="en-GB" sz="2000" dirty="0">
                          <a:solidFill>
                            <a:srgbClr val="152B48"/>
                          </a:solidFill>
                          <a:latin typeface="Montserrat" pitchFamily="2" charset="77"/>
                        </a:rPr>
                        <a:t> </a:t>
                      </a:r>
                      <a:r>
                        <a:rPr lang="en-GB" sz="2000" dirty="0" err="1">
                          <a:solidFill>
                            <a:srgbClr val="152B48"/>
                          </a:solidFill>
                          <a:latin typeface="Montserrat" pitchFamily="2" charset="77"/>
                        </a:rPr>
                        <a:t>poliquística</a:t>
                      </a:r>
                      <a:r>
                        <a:rPr lang="en-GB" sz="2000" dirty="0">
                          <a:solidFill>
                            <a:srgbClr val="152B48"/>
                          </a:solidFill>
                          <a:latin typeface="Montserrat" pitchFamily="2" charset="77"/>
                        </a:rPr>
                        <a:t>, </a:t>
                      </a:r>
                      <a:r>
                        <a:rPr lang="en-GB" sz="2000" dirty="0" err="1">
                          <a:solidFill>
                            <a:srgbClr val="152B48"/>
                          </a:solidFill>
                          <a:latin typeface="Montserrat" pitchFamily="2" charset="77"/>
                        </a:rPr>
                        <a:t>hidronefrosis</a:t>
                      </a:r>
                      <a:r>
                        <a:rPr lang="en-GB" sz="2000" dirty="0">
                          <a:solidFill>
                            <a:srgbClr val="152B48"/>
                          </a:solidFill>
                          <a:latin typeface="Montserrat" pitchFamily="2" charset="77"/>
                        </a:rPr>
                        <a:t>.</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 name="Título 1">
            <a:extLst>
              <a:ext uri="{FF2B5EF4-FFF2-40B4-BE49-F238E27FC236}">
                <a16:creationId xmlns:a16="http://schemas.microsoft.com/office/drawing/2014/main" id="{3252CEC3-779C-8E43-A998-DAF4078A551C}"/>
              </a:ext>
            </a:extLst>
          </p:cNvPr>
          <p:cNvSpPr>
            <a:spLocks noGrp="1"/>
          </p:cNvSpPr>
          <p:nvPr>
            <p:ph type="title"/>
          </p:nvPr>
        </p:nvSpPr>
        <p:spPr>
          <a:xfrm>
            <a:off x="550333" y="229659"/>
            <a:ext cx="10515600" cy="1325563"/>
          </a:xfrm>
        </p:spPr>
        <p:txBody>
          <a:bodyPr/>
          <a:lstStyle/>
          <a:p>
            <a:r>
              <a:rPr lang="es-CO" dirty="0"/>
              <a:t>HTA secundaria</a:t>
            </a:r>
          </a:p>
        </p:txBody>
      </p:sp>
    </p:spTree>
    <p:extLst>
      <p:ext uri="{BB962C8B-B14F-4D97-AF65-F5344CB8AC3E}">
        <p14:creationId xmlns:p14="http://schemas.microsoft.com/office/powerpoint/2010/main" val="5457875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graphicFrame>
        <p:nvGraphicFramePr>
          <p:cNvPr id="420" name="Google Shape;420;p66"/>
          <p:cNvGraphicFramePr/>
          <p:nvPr>
            <p:extLst>
              <p:ext uri="{D42A27DB-BD31-4B8C-83A1-F6EECF244321}">
                <p14:modId xmlns:p14="http://schemas.microsoft.com/office/powerpoint/2010/main" val="4040379963"/>
              </p:ext>
            </p:extLst>
          </p:nvPr>
        </p:nvGraphicFramePr>
        <p:xfrm>
          <a:off x="4838985" y="1487824"/>
          <a:ext cx="7125696" cy="5006300"/>
        </p:xfrm>
        <a:graphic>
          <a:graphicData uri="http://schemas.openxmlformats.org/drawingml/2006/table">
            <a:tbl>
              <a:tblPr>
                <a:noFill/>
              </a:tblPr>
              <a:tblGrid>
                <a:gridCol w="2239147">
                  <a:extLst>
                    <a:ext uri="{9D8B030D-6E8A-4147-A177-3AD203B41FA5}">
                      <a16:colId xmlns:a16="http://schemas.microsoft.com/office/drawing/2014/main" val="20000"/>
                    </a:ext>
                  </a:extLst>
                </a:gridCol>
                <a:gridCol w="2099734">
                  <a:extLst>
                    <a:ext uri="{9D8B030D-6E8A-4147-A177-3AD203B41FA5}">
                      <a16:colId xmlns:a16="http://schemas.microsoft.com/office/drawing/2014/main" val="20001"/>
                    </a:ext>
                  </a:extLst>
                </a:gridCol>
                <a:gridCol w="2786815">
                  <a:extLst>
                    <a:ext uri="{9D8B030D-6E8A-4147-A177-3AD203B41FA5}">
                      <a16:colId xmlns:a16="http://schemas.microsoft.com/office/drawing/2014/main" val="20002"/>
                    </a:ext>
                  </a:extLst>
                </a:gridCol>
              </a:tblGrid>
              <a:tr h="2503150">
                <a:tc>
                  <a:txBody>
                    <a:bodyPr/>
                    <a:lstStyle/>
                    <a:p>
                      <a:pPr marL="0" lvl="0" indent="0">
                        <a:spcBef>
                          <a:spcPts val="0"/>
                        </a:spcBef>
                        <a:spcAft>
                          <a:spcPts val="0"/>
                        </a:spcAft>
                        <a:buNone/>
                      </a:pPr>
                      <a:r>
                        <a:rPr lang="en-GB" sz="2000" b="1" dirty="0" err="1">
                          <a:solidFill>
                            <a:srgbClr val="152B48"/>
                          </a:solidFill>
                          <a:latin typeface="Montserrat" pitchFamily="2" charset="77"/>
                        </a:rPr>
                        <a:t>Genitourinario</a:t>
                      </a:r>
                      <a:r>
                        <a:rPr lang="en-GB" sz="2000" b="1" dirty="0">
                          <a:solidFill>
                            <a:srgbClr val="152B48"/>
                          </a:solidFill>
                          <a:latin typeface="Montserrat" pitchFamily="2" charset="77"/>
                        </a:rPr>
                        <a:t> </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Genitales</a:t>
                      </a:r>
                      <a:r>
                        <a:rPr lang="en-GB" sz="2000" dirty="0">
                          <a:solidFill>
                            <a:srgbClr val="152B48"/>
                          </a:solidFill>
                          <a:latin typeface="Montserrat" pitchFamily="2" charset="77"/>
                        </a:rPr>
                        <a:t> </a:t>
                      </a:r>
                      <a:r>
                        <a:rPr lang="en-GB" sz="2000" dirty="0" err="1">
                          <a:solidFill>
                            <a:srgbClr val="152B48"/>
                          </a:solidFill>
                          <a:latin typeface="Montserrat" pitchFamily="2" charset="77"/>
                        </a:rPr>
                        <a:t>ambiguos</a:t>
                      </a:r>
                      <a:r>
                        <a:rPr lang="en-GB" sz="2000" dirty="0">
                          <a:solidFill>
                            <a:srgbClr val="152B48"/>
                          </a:solidFill>
                          <a:latin typeface="Montserrat" pitchFamily="2" charset="77"/>
                        </a:rPr>
                        <a:t>.</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ITU, RVU.</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Hiperplasia</a:t>
                      </a:r>
                      <a:r>
                        <a:rPr lang="en-GB" sz="2000" dirty="0">
                          <a:solidFill>
                            <a:srgbClr val="152B48"/>
                          </a:solidFill>
                          <a:latin typeface="Montserrat" pitchFamily="2" charset="77"/>
                        </a:rPr>
                        <a:t> adrenal </a:t>
                      </a:r>
                      <a:r>
                        <a:rPr lang="en-GB" sz="2000" dirty="0" err="1">
                          <a:solidFill>
                            <a:srgbClr val="152B48"/>
                          </a:solidFill>
                          <a:latin typeface="Montserrat" pitchFamily="2" charset="77"/>
                        </a:rPr>
                        <a:t>congénita</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a:solidFill>
                            <a:srgbClr val="152B48"/>
                          </a:solidFill>
                          <a:latin typeface="Montserrat" pitchFamily="2" charset="77"/>
                        </a:rPr>
                        <a:t>ERC.</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503150">
                <a:tc>
                  <a:txBody>
                    <a:bodyPr/>
                    <a:lstStyle/>
                    <a:p>
                      <a:pPr marL="0" lvl="0" indent="0">
                        <a:spcBef>
                          <a:spcPts val="0"/>
                        </a:spcBef>
                        <a:spcAft>
                          <a:spcPts val="0"/>
                        </a:spcAft>
                        <a:buNone/>
                      </a:pPr>
                      <a:r>
                        <a:rPr lang="en-GB" sz="2000" b="1" dirty="0" err="1">
                          <a:solidFill>
                            <a:srgbClr val="152B48"/>
                          </a:solidFill>
                          <a:latin typeface="Montserrat" pitchFamily="2" charset="77"/>
                        </a:rPr>
                        <a:t>Extremidades</a:t>
                      </a:r>
                      <a:endParaRPr sz="2000" b="1"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err="1">
                          <a:solidFill>
                            <a:srgbClr val="152B48"/>
                          </a:solidFill>
                          <a:latin typeface="Montserrat" pitchFamily="2" charset="77"/>
                        </a:rPr>
                        <a:t>Dolor</a:t>
                      </a:r>
                      <a:r>
                        <a:rPr lang="en-GB" sz="2000" dirty="0">
                          <a:solidFill>
                            <a:srgbClr val="152B48"/>
                          </a:solidFill>
                          <a:latin typeface="Montserrat" pitchFamily="2" charset="77"/>
                        </a:rPr>
                        <a:t> articular.</a:t>
                      </a:r>
                      <a:endParaRPr sz="2000" dirty="0">
                        <a:solidFill>
                          <a:srgbClr val="152B48"/>
                        </a:solidFill>
                        <a:latin typeface="Montserrat" pitchFamily="2" charset="77"/>
                      </a:endParaRPr>
                    </a:p>
                    <a:p>
                      <a:pPr marL="457200" lvl="0" indent="0" rtl="0">
                        <a:spcBef>
                          <a:spcPts val="0"/>
                        </a:spcBef>
                        <a:spcAft>
                          <a:spcPts val="0"/>
                        </a:spcAft>
                        <a:buNone/>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Debilidad</a:t>
                      </a:r>
                      <a:r>
                        <a:rPr lang="en-GB" sz="2000" dirty="0">
                          <a:solidFill>
                            <a:srgbClr val="152B48"/>
                          </a:solidFill>
                          <a:latin typeface="Montserrat" pitchFamily="2" charset="77"/>
                        </a:rPr>
                        <a:t> muscular.</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lvl="0" indent="-381000" rtl="0">
                        <a:spcBef>
                          <a:spcPts val="0"/>
                        </a:spcBef>
                        <a:spcAft>
                          <a:spcPts val="0"/>
                        </a:spcAft>
                        <a:buSzPts val="2400"/>
                        <a:buChar char="➔"/>
                      </a:pPr>
                      <a:r>
                        <a:rPr lang="en-GB" sz="2000" dirty="0">
                          <a:solidFill>
                            <a:srgbClr val="152B48"/>
                          </a:solidFill>
                          <a:latin typeface="Montserrat" pitchFamily="2" charset="77"/>
                        </a:rPr>
                        <a:t>LES, </a:t>
                      </a:r>
                      <a:r>
                        <a:rPr lang="en-GB" sz="2000" dirty="0" err="1">
                          <a:solidFill>
                            <a:srgbClr val="152B48"/>
                          </a:solidFill>
                          <a:latin typeface="Montserrat" pitchFamily="2" charset="77"/>
                        </a:rPr>
                        <a:t>enfermedad</a:t>
                      </a:r>
                      <a:r>
                        <a:rPr lang="en-GB" sz="2000" dirty="0">
                          <a:solidFill>
                            <a:srgbClr val="152B48"/>
                          </a:solidFill>
                          <a:latin typeface="Montserrat" pitchFamily="2" charset="77"/>
                        </a:rPr>
                        <a:t> del </a:t>
                      </a:r>
                      <a:r>
                        <a:rPr lang="en-GB" sz="2000" dirty="0" err="1">
                          <a:solidFill>
                            <a:srgbClr val="152B48"/>
                          </a:solidFill>
                          <a:latin typeface="Montserrat" pitchFamily="2" charset="77"/>
                        </a:rPr>
                        <a:t>colágeno</a:t>
                      </a:r>
                      <a:r>
                        <a:rPr lang="en-GB" sz="2000" dirty="0">
                          <a:solidFill>
                            <a:srgbClr val="152B48"/>
                          </a:solidFill>
                          <a:latin typeface="Montserrat" pitchFamily="2" charset="77"/>
                        </a:rPr>
                        <a:t>.</a:t>
                      </a:r>
                    </a:p>
                    <a:p>
                      <a:pPr marL="457200" lvl="0" indent="-381000" rtl="0">
                        <a:spcBef>
                          <a:spcPts val="0"/>
                        </a:spcBef>
                        <a:spcAft>
                          <a:spcPts val="0"/>
                        </a:spcAft>
                        <a:buSzPts val="2400"/>
                        <a:buChar char="➔"/>
                      </a:pPr>
                      <a:endParaRPr sz="2000" dirty="0">
                        <a:solidFill>
                          <a:srgbClr val="152B48"/>
                        </a:solidFill>
                        <a:latin typeface="Montserrat" pitchFamily="2" charset="77"/>
                      </a:endParaRPr>
                    </a:p>
                    <a:p>
                      <a:pPr marL="457200" lvl="0" indent="-381000">
                        <a:spcBef>
                          <a:spcPts val="0"/>
                        </a:spcBef>
                        <a:spcAft>
                          <a:spcPts val="0"/>
                        </a:spcAft>
                        <a:buSzPts val="2400"/>
                        <a:buChar char="➔"/>
                      </a:pPr>
                      <a:r>
                        <a:rPr lang="en-GB" sz="2000" dirty="0" err="1">
                          <a:solidFill>
                            <a:srgbClr val="152B48"/>
                          </a:solidFill>
                          <a:latin typeface="Montserrat" pitchFamily="2" charset="77"/>
                        </a:rPr>
                        <a:t>Hiper-aldosteronismo</a:t>
                      </a:r>
                      <a:r>
                        <a:rPr lang="en-GB" sz="2000" dirty="0">
                          <a:solidFill>
                            <a:srgbClr val="152B48"/>
                          </a:solidFill>
                          <a:latin typeface="Montserrat" pitchFamily="2" charset="77"/>
                        </a:rPr>
                        <a:t>. </a:t>
                      </a:r>
                      <a:endParaRPr sz="2000" dirty="0">
                        <a:solidFill>
                          <a:srgbClr val="152B48"/>
                        </a:solidFill>
                        <a:latin typeface="Montserrat" pitchFamily="2" charset="77"/>
                      </a:endParaRPr>
                    </a:p>
                  </a:txBody>
                  <a:tcPr marL="121900" marR="121900" marT="121900" marB="121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Título 1">
            <a:extLst>
              <a:ext uri="{FF2B5EF4-FFF2-40B4-BE49-F238E27FC236}">
                <a16:creationId xmlns:a16="http://schemas.microsoft.com/office/drawing/2014/main" id="{2D493D77-A2B3-DC40-AA53-FA895D61E5B5}"/>
              </a:ext>
            </a:extLst>
          </p:cNvPr>
          <p:cNvSpPr>
            <a:spLocks noGrp="1"/>
          </p:cNvSpPr>
          <p:nvPr>
            <p:ph type="title"/>
          </p:nvPr>
        </p:nvSpPr>
        <p:spPr>
          <a:xfrm>
            <a:off x="567267" y="363876"/>
            <a:ext cx="10515600" cy="1325563"/>
          </a:xfrm>
        </p:spPr>
        <p:txBody>
          <a:bodyPr/>
          <a:lstStyle/>
          <a:p>
            <a:r>
              <a:rPr lang="es-CO" dirty="0"/>
              <a:t>HTA secundaria</a:t>
            </a:r>
          </a:p>
        </p:txBody>
      </p:sp>
    </p:spTree>
    <p:extLst>
      <p:ext uri="{BB962C8B-B14F-4D97-AF65-F5344CB8AC3E}">
        <p14:creationId xmlns:p14="http://schemas.microsoft.com/office/powerpoint/2010/main" val="2651759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67"/>
          <p:cNvSpPr txBox="1">
            <a:spLocks noGrp="1"/>
          </p:cNvSpPr>
          <p:nvPr>
            <p:ph type="title"/>
          </p:nvPr>
        </p:nvSpPr>
        <p:spPr>
          <a:xfrm>
            <a:off x="737417" y="321733"/>
            <a:ext cx="3932237" cy="1049867"/>
          </a:xfrm>
        </p:spPr>
        <p:txBody>
          <a:bodyPr spcFirstLastPara="1" vert="horz" lIns="121900" tIns="121900" rIns="121900" bIns="121900" rtlCol="0" anchor="b" anchorCtr="0">
            <a:normAutofit/>
          </a:bodyPr>
          <a:lstStyle/>
          <a:p>
            <a:r>
              <a:rPr lang="en-GB" sz="4400" dirty="0" err="1"/>
              <a:t>Diagnóstico</a:t>
            </a:r>
            <a:r>
              <a:rPr lang="en-GB" sz="4400" dirty="0"/>
              <a:t> </a:t>
            </a:r>
            <a:endParaRPr sz="4400" dirty="0"/>
          </a:p>
        </p:txBody>
      </p:sp>
      <p:sp>
        <p:nvSpPr>
          <p:cNvPr id="426" name="Google Shape;426;p67"/>
          <p:cNvSpPr txBox="1">
            <a:spLocks noGrp="1"/>
          </p:cNvSpPr>
          <p:nvPr>
            <p:ph idx="1"/>
          </p:nvPr>
        </p:nvSpPr>
        <p:spPr>
          <a:xfrm>
            <a:off x="5324002" y="1182388"/>
            <a:ext cx="6336127" cy="4873625"/>
          </a:xfrm>
        </p:spPr>
        <p:txBody>
          <a:bodyPr spcFirstLastPara="1" vert="horz" lIns="121900" tIns="121900" rIns="121900" bIns="121900" rtlCol="0" anchorCtr="0">
            <a:normAutofit/>
          </a:bodyPr>
          <a:lstStyle/>
          <a:p>
            <a:pPr marL="0" indent="0" algn="just">
              <a:lnSpc>
                <a:spcPct val="100000"/>
              </a:lnSpc>
              <a:buNone/>
            </a:pPr>
            <a:r>
              <a:rPr lang="en-GB" sz="2400" b="1" i="1" dirty="0"/>
              <a:t>Punto clave:</a:t>
            </a:r>
          </a:p>
          <a:p>
            <a:pPr marL="0" indent="0" algn="just">
              <a:lnSpc>
                <a:spcPct val="100000"/>
              </a:lnSpc>
              <a:spcBef>
                <a:spcPts val="2133"/>
              </a:spcBef>
              <a:buNone/>
            </a:pPr>
            <a:r>
              <a:rPr lang="en-GB" sz="2400" b="1" i="1" dirty="0"/>
              <a:t>13. </a:t>
            </a:r>
            <a:r>
              <a:rPr lang="en-GB" sz="2400" b="1" i="1" dirty="0" err="1"/>
              <a:t>En</a:t>
            </a:r>
            <a:r>
              <a:rPr lang="en-GB" sz="2400" b="1" i="1" dirty="0"/>
              <a:t> </a:t>
            </a:r>
            <a:r>
              <a:rPr lang="en-GB" sz="2400" b="1" i="1" dirty="0" err="1"/>
              <a:t>niños</a:t>
            </a:r>
            <a:r>
              <a:rPr lang="en-GB" sz="2400" b="1" i="1" dirty="0"/>
              <a:t> y </a:t>
            </a:r>
            <a:r>
              <a:rPr lang="en-GB" sz="2400" b="1" i="1" dirty="0" err="1"/>
              <a:t>adolescentes</a:t>
            </a:r>
            <a:r>
              <a:rPr lang="en-GB" sz="2400" b="1" i="1" dirty="0"/>
              <a:t> con HTA se debe </a:t>
            </a:r>
            <a:r>
              <a:rPr lang="en-GB" sz="2400" b="1" i="1" dirty="0" err="1"/>
              <a:t>obtener</a:t>
            </a:r>
            <a:r>
              <a:rPr lang="en-GB" sz="2400" b="1" i="1" dirty="0"/>
              <a:t>:</a:t>
            </a:r>
          </a:p>
          <a:p>
            <a:pPr indent="-457189" algn="just">
              <a:lnSpc>
                <a:spcPct val="100000"/>
              </a:lnSpc>
              <a:spcBef>
                <a:spcPts val="2133"/>
              </a:spcBef>
              <a:buClr>
                <a:srgbClr val="000000"/>
              </a:buClr>
              <a:buSzPts val="1800"/>
            </a:pPr>
            <a:r>
              <a:rPr lang="en-GB" sz="2400" b="1" i="1" dirty="0"/>
              <a:t>Historia perinatal.</a:t>
            </a:r>
          </a:p>
          <a:p>
            <a:pPr indent="-457189" algn="just">
              <a:lnSpc>
                <a:spcPct val="100000"/>
              </a:lnSpc>
              <a:buClr>
                <a:srgbClr val="000000"/>
              </a:buClr>
              <a:buSzPts val="1800"/>
            </a:pPr>
            <a:r>
              <a:rPr lang="en-GB" sz="2400" b="1" i="1" dirty="0"/>
              <a:t>Historia </a:t>
            </a:r>
            <a:r>
              <a:rPr lang="en-GB" sz="2400" b="1" i="1" dirty="0" err="1"/>
              <a:t>nutricional</a:t>
            </a:r>
            <a:r>
              <a:rPr lang="en-GB" sz="2400" b="1" i="1" dirty="0"/>
              <a:t>.</a:t>
            </a:r>
          </a:p>
          <a:p>
            <a:pPr indent="-457189" algn="just">
              <a:lnSpc>
                <a:spcPct val="100000"/>
              </a:lnSpc>
              <a:buClr>
                <a:srgbClr val="000000"/>
              </a:buClr>
              <a:buSzPts val="1800"/>
            </a:pPr>
            <a:r>
              <a:rPr lang="en-GB" sz="2400" b="1" i="1" dirty="0" err="1"/>
              <a:t>Actividad</a:t>
            </a:r>
            <a:r>
              <a:rPr lang="en-GB" sz="2400" b="1" i="1" dirty="0"/>
              <a:t> </a:t>
            </a:r>
            <a:r>
              <a:rPr lang="en-GB" sz="2400" b="1" i="1" dirty="0" err="1"/>
              <a:t>física</a:t>
            </a:r>
            <a:r>
              <a:rPr lang="en-GB" sz="2400" b="1" i="1" dirty="0"/>
              <a:t>.</a:t>
            </a:r>
          </a:p>
          <a:p>
            <a:pPr indent="-457189" algn="just">
              <a:lnSpc>
                <a:spcPct val="100000"/>
              </a:lnSpc>
              <a:buClr>
                <a:srgbClr val="000000"/>
              </a:buClr>
              <a:buSzPts val="1800"/>
            </a:pPr>
            <a:r>
              <a:rPr lang="en-GB" sz="2400" b="1" i="1" dirty="0"/>
              <a:t>Historia </a:t>
            </a:r>
            <a:r>
              <a:rPr lang="en-GB" sz="2400" b="1" i="1" dirty="0" err="1"/>
              <a:t>psicosocial</a:t>
            </a:r>
            <a:r>
              <a:rPr lang="en-GB" sz="2400" b="1" i="1" dirty="0"/>
              <a:t>.</a:t>
            </a:r>
          </a:p>
          <a:p>
            <a:pPr indent="-457189" algn="just">
              <a:lnSpc>
                <a:spcPct val="100000"/>
              </a:lnSpc>
              <a:buClr>
                <a:srgbClr val="000000"/>
              </a:buClr>
              <a:buSzPts val="1800"/>
            </a:pPr>
            <a:r>
              <a:rPr lang="en-GB" sz="2400" b="1" i="1" dirty="0"/>
              <a:t>Historia familiar.</a:t>
            </a:r>
          </a:p>
          <a:p>
            <a:pPr indent="-457189" algn="just">
              <a:lnSpc>
                <a:spcPct val="100000"/>
              </a:lnSpc>
              <a:buClr>
                <a:srgbClr val="000000"/>
              </a:buClr>
              <a:buSzPts val="1800"/>
            </a:pPr>
            <a:r>
              <a:rPr lang="en-GB" sz="2400" b="1" i="1" dirty="0"/>
              <a:t>Examen </a:t>
            </a:r>
            <a:r>
              <a:rPr lang="en-GB" sz="2400" b="1" i="1" dirty="0" err="1"/>
              <a:t>físico</a:t>
            </a:r>
            <a:r>
              <a:rPr lang="en-GB" sz="2400" b="1" i="1" dirty="0"/>
              <a:t> complete.</a:t>
            </a:r>
          </a:p>
        </p:txBody>
      </p:sp>
    </p:spTree>
    <p:extLst>
      <p:ext uri="{BB962C8B-B14F-4D97-AF65-F5344CB8AC3E}">
        <p14:creationId xmlns:p14="http://schemas.microsoft.com/office/powerpoint/2010/main" val="1112393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68"/>
          <p:cNvSpPr txBox="1">
            <a:spLocks noGrp="1"/>
          </p:cNvSpPr>
          <p:nvPr>
            <p:ph type="title"/>
          </p:nvPr>
        </p:nvSpPr>
        <p:spPr>
          <a:xfrm>
            <a:off x="516466" y="189151"/>
            <a:ext cx="10515600" cy="1325563"/>
          </a:xfrm>
        </p:spPr>
        <p:txBody>
          <a:bodyPr spcFirstLastPara="1" vert="horz" lIns="121900" tIns="121900" rIns="121900" bIns="121900" rtlCol="0" anchor="ctr" anchorCtr="0">
            <a:normAutofit/>
          </a:bodyPr>
          <a:lstStyle/>
          <a:p>
            <a:r>
              <a:rPr lang="en-GB" dirty="0" err="1"/>
              <a:t>Electrocardiograma</a:t>
            </a:r>
            <a:r>
              <a:rPr lang="en-GB" dirty="0"/>
              <a:t> </a:t>
            </a:r>
            <a:endParaRPr dirty="0"/>
          </a:p>
        </p:txBody>
      </p:sp>
      <p:pic>
        <p:nvPicPr>
          <p:cNvPr id="434" name="Google Shape;434;p68"/>
          <p:cNvPicPr preferRelativeResize="0"/>
          <p:nvPr/>
        </p:nvPicPr>
        <p:blipFill>
          <a:blip r:embed="rId3" cstate="email">
            <a:extLst>
              <a:ext uri="{28A0092B-C50C-407E-A947-70E740481C1C}">
                <a14:useLocalDpi xmlns:a14="http://schemas.microsoft.com/office/drawing/2010/main"/>
              </a:ext>
            </a:extLst>
          </a:blip>
          <a:stretch>
            <a:fillRect/>
          </a:stretch>
        </p:blipFill>
        <p:spPr>
          <a:xfrm>
            <a:off x="4002775" y="1514714"/>
            <a:ext cx="4186449" cy="2090392"/>
          </a:xfrm>
          <a:prstGeom prst="rect">
            <a:avLst/>
          </a:prstGeom>
          <a:noFill/>
          <a:ln>
            <a:noFill/>
          </a:ln>
        </p:spPr>
      </p:pic>
      <p:sp>
        <p:nvSpPr>
          <p:cNvPr id="432" name="Google Shape;432;p68"/>
          <p:cNvSpPr txBox="1">
            <a:spLocks noGrp="1"/>
          </p:cNvSpPr>
          <p:nvPr>
            <p:ph idx="13"/>
          </p:nvPr>
        </p:nvSpPr>
        <p:spPr>
          <a:xfrm>
            <a:off x="4974454" y="3966817"/>
            <a:ext cx="6684145" cy="2413346"/>
          </a:xfrm>
        </p:spPr>
        <p:txBody>
          <a:bodyPr spcFirstLastPara="1" vert="horz" lIns="121900" tIns="121900" rIns="121900" bIns="121900" rtlCol="0" anchorCtr="0">
            <a:normAutofit/>
          </a:bodyPr>
          <a:lstStyle/>
          <a:p>
            <a:pPr marL="0" indent="0" algn="just">
              <a:buNone/>
            </a:pPr>
            <a:r>
              <a:rPr lang="en-GB" sz="2400" i="1" dirty="0"/>
              <a:t>Punto clave</a:t>
            </a:r>
          </a:p>
          <a:p>
            <a:pPr marL="0" indent="0" algn="just">
              <a:spcBef>
                <a:spcPts val="2133"/>
              </a:spcBef>
              <a:spcAft>
                <a:spcPts val="2133"/>
              </a:spcAft>
              <a:buNone/>
            </a:pPr>
            <a:r>
              <a:rPr lang="en-GB" sz="2400" i="1" dirty="0"/>
              <a:t>14. No se debe </a:t>
            </a:r>
            <a:r>
              <a:rPr lang="en-GB" sz="2400" i="1" dirty="0" err="1"/>
              <a:t>realizar</a:t>
            </a:r>
            <a:r>
              <a:rPr lang="en-GB" sz="2400" i="1" dirty="0"/>
              <a:t> EKG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HTA para </a:t>
            </a:r>
            <a:r>
              <a:rPr lang="en-GB" sz="2400" i="1" dirty="0" err="1"/>
              <a:t>evaluar</a:t>
            </a:r>
            <a:r>
              <a:rPr lang="en-GB" sz="2400" i="1" dirty="0"/>
              <a:t> </a:t>
            </a:r>
            <a:r>
              <a:rPr lang="en-GB" sz="2400" i="1" dirty="0" err="1"/>
              <a:t>hipertrofia</a:t>
            </a:r>
            <a:r>
              <a:rPr lang="en-GB" sz="2400" i="1" dirty="0"/>
              <a:t> ventricular </a:t>
            </a:r>
            <a:r>
              <a:rPr lang="en-GB" sz="2400" i="1" dirty="0" err="1"/>
              <a:t>izquierda</a:t>
            </a:r>
            <a:r>
              <a:rPr lang="en-GB" sz="2400" i="1" dirty="0"/>
              <a:t>.</a:t>
            </a:r>
          </a:p>
        </p:txBody>
      </p:sp>
    </p:spTree>
    <p:extLst>
      <p:ext uri="{BB962C8B-B14F-4D97-AF65-F5344CB8AC3E}">
        <p14:creationId xmlns:p14="http://schemas.microsoft.com/office/powerpoint/2010/main" val="1585074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70"/>
          <p:cNvSpPr txBox="1">
            <a:spLocks noGrp="1"/>
          </p:cNvSpPr>
          <p:nvPr>
            <p:ph type="title"/>
          </p:nvPr>
        </p:nvSpPr>
        <p:spPr>
          <a:xfrm>
            <a:off x="534988" y="183322"/>
            <a:ext cx="6035145" cy="1188278"/>
          </a:xfrm>
        </p:spPr>
        <p:txBody>
          <a:bodyPr spcFirstLastPara="1" vert="horz" lIns="121900" tIns="121900" rIns="121900" bIns="121900" rtlCol="0" anchor="b" anchorCtr="0">
            <a:normAutofit/>
          </a:bodyPr>
          <a:lstStyle/>
          <a:p>
            <a:r>
              <a:rPr lang="en-GB" sz="4400" dirty="0" err="1"/>
              <a:t>Ecocardiograma</a:t>
            </a:r>
            <a:r>
              <a:rPr lang="en-GB" sz="4400" dirty="0"/>
              <a:t> </a:t>
            </a:r>
            <a:endParaRPr sz="4400" dirty="0"/>
          </a:p>
        </p:txBody>
      </p:sp>
      <p:sp>
        <p:nvSpPr>
          <p:cNvPr id="446" name="Google Shape;446;p70"/>
          <p:cNvSpPr txBox="1">
            <a:spLocks noGrp="1"/>
          </p:cNvSpPr>
          <p:nvPr>
            <p:ph idx="1"/>
          </p:nvPr>
        </p:nvSpPr>
        <p:spPr>
          <a:xfrm>
            <a:off x="5205469" y="1537989"/>
            <a:ext cx="6336127" cy="4873625"/>
          </a:xfrm>
        </p:spPr>
        <p:txBody>
          <a:bodyPr spcFirstLastPara="1" vert="horz" lIns="121900" tIns="121900" rIns="121900" bIns="121900" rtlCol="0" anchorCtr="0">
            <a:normAutofit/>
          </a:bodyPr>
          <a:lstStyle/>
          <a:p>
            <a:pPr algn="just"/>
            <a:r>
              <a:rPr lang="en-GB" sz="2400" dirty="0" err="1"/>
              <a:t>Evalúa</a:t>
            </a:r>
            <a:r>
              <a:rPr lang="en-GB" sz="2400" dirty="0"/>
              <a:t> el </a:t>
            </a:r>
            <a:r>
              <a:rPr lang="en-GB" sz="2400" dirty="0" err="1"/>
              <a:t>corazón</a:t>
            </a:r>
            <a:r>
              <a:rPr lang="en-GB" sz="2400" dirty="0"/>
              <a:t> </a:t>
            </a:r>
            <a:r>
              <a:rPr lang="en-GB" sz="2400" dirty="0" err="1"/>
              <a:t>como</a:t>
            </a:r>
            <a:r>
              <a:rPr lang="en-GB" sz="2400" dirty="0"/>
              <a:t> </a:t>
            </a:r>
            <a:r>
              <a:rPr lang="en-GB" sz="2400" dirty="0" err="1"/>
              <a:t>órgano</a:t>
            </a:r>
            <a:r>
              <a:rPr lang="en-GB" sz="2400" dirty="0"/>
              <a:t> </a:t>
            </a:r>
            <a:r>
              <a:rPr lang="en-GB" sz="2400" dirty="0" err="1"/>
              <a:t>blanco</a:t>
            </a:r>
            <a:r>
              <a:rPr lang="en-GB" sz="2400" dirty="0"/>
              <a:t>.</a:t>
            </a:r>
          </a:p>
          <a:p>
            <a:pPr algn="just">
              <a:spcBef>
                <a:spcPts val="2133"/>
              </a:spcBef>
            </a:pPr>
            <a:r>
              <a:rPr lang="en-GB" sz="2400" dirty="0" err="1"/>
              <a:t>Hipertrofia</a:t>
            </a:r>
            <a:r>
              <a:rPr lang="en-GB" sz="2400" dirty="0"/>
              <a:t> ventricular </a:t>
            </a:r>
            <a:r>
              <a:rPr lang="en-GB" sz="2400" dirty="0" err="1"/>
              <a:t>izquierda</a:t>
            </a:r>
            <a:r>
              <a:rPr lang="en-GB" sz="2400" dirty="0"/>
              <a:t> se define </a:t>
            </a:r>
            <a:r>
              <a:rPr lang="en-GB" sz="2400" dirty="0" err="1"/>
              <a:t>como</a:t>
            </a:r>
            <a:r>
              <a:rPr lang="en-GB" sz="2400" dirty="0"/>
              <a:t> </a:t>
            </a:r>
            <a:r>
              <a:rPr lang="en-GB" sz="2400" u="sng" dirty="0"/>
              <a:t>masa</a:t>
            </a:r>
            <a:r>
              <a:rPr lang="en-GB" sz="2400" dirty="0"/>
              <a:t> VI &gt;51gr/mt2 (</a:t>
            </a:r>
            <a:r>
              <a:rPr lang="en-GB" sz="2400" dirty="0" err="1"/>
              <a:t>niños</a:t>
            </a:r>
            <a:r>
              <a:rPr lang="en-GB" sz="2400" dirty="0"/>
              <a:t> y </a:t>
            </a:r>
            <a:r>
              <a:rPr lang="en-GB" sz="2400" dirty="0" err="1"/>
              <a:t>niñas</a:t>
            </a:r>
            <a:r>
              <a:rPr lang="en-GB" sz="2400" dirty="0"/>
              <a:t>) </a:t>
            </a:r>
            <a:r>
              <a:rPr lang="en-GB" sz="2400" dirty="0" err="1"/>
              <a:t>en</a:t>
            </a:r>
            <a:r>
              <a:rPr lang="en-GB" sz="2400" dirty="0"/>
              <a:t> &gt; 8 </a:t>
            </a:r>
            <a:r>
              <a:rPr lang="en-GB" sz="2400" dirty="0" err="1"/>
              <a:t>años</a:t>
            </a:r>
            <a:r>
              <a:rPr lang="en-GB" sz="2400" dirty="0"/>
              <a:t> o &gt;115g/ASC </a:t>
            </a:r>
            <a:r>
              <a:rPr lang="en-GB" sz="2400" dirty="0" err="1"/>
              <a:t>niños</a:t>
            </a:r>
            <a:r>
              <a:rPr lang="en-GB" sz="2400" dirty="0"/>
              <a:t> o &gt;95g/ASC </a:t>
            </a:r>
            <a:r>
              <a:rPr lang="en-GB" sz="2400" dirty="0" err="1"/>
              <a:t>en</a:t>
            </a:r>
            <a:r>
              <a:rPr lang="en-GB" sz="2400" dirty="0"/>
              <a:t> </a:t>
            </a:r>
            <a:r>
              <a:rPr lang="en-GB" sz="2400" dirty="0" err="1"/>
              <a:t>niñas</a:t>
            </a:r>
            <a:r>
              <a:rPr lang="en-GB" sz="2400" dirty="0"/>
              <a:t>.</a:t>
            </a:r>
          </a:p>
          <a:p>
            <a:pPr algn="just">
              <a:spcBef>
                <a:spcPts val="2133"/>
              </a:spcBef>
            </a:pPr>
            <a:r>
              <a:rPr lang="en-GB" sz="2400" dirty="0" err="1"/>
              <a:t>Grosor</a:t>
            </a:r>
            <a:r>
              <a:rPr lang="en-GB" sz="2400" dirty="0"/>
              <a:t> de la pared &gt;0,42 cm indica </a:t>
            </a:r>
            <a:r>
              <a:rPr lang="en-GB" sz="2400" u="sng" dirty="0" err="1"/>
              <a:t>geometría</a:t>
            </a:r>
            <a:r>
              <a:rPr lang="en-GB" sz="2400" dirty="0"/>
              <a:t> </a:t>
            </a:r>
            <a:r>
              <a:rPr lang="en-GB" sz="2400" dirty="0" err="1"/>
              <a:t>concéntrica</a:t>
            </a:r>
            <a:r>
              <a:rPr lang="en-GB" sz="2400" dirty="0"/>
              <a:t>, &gt;1,4 cm es anormal.</a:t>
            </a:r>
          </a:p>
          <a:p>
            <a:pPr algn="just">
              <a:spcBef>
                <a:spcPts val="2133"/>
              </a:spcBef>
            </a:pPr>
            <a:r>
              <a:rPr lang="en-GB" sz="2400" u="sng" dirty="0" err="1"/>
              <a:t>Fracción</a:t>
            </a:r>
            <a:r>
              <a:rPr lang="en-GB" sz="2400" u="sng" dirty="0"/>
              <a:t> de </a:t>
            </a:r>
            <a:r>
              <a:rPr lang="en-GB" sz="2400" u="sng" dirty="0" err="1"/>
              <a:t>eyección</a:t>
            </a:r>
            <a:r>
              <a:rPr lang="en-GB" sz="2400" u="sng" dirty="0"/>
              <a:t> </a:t>
            </a:r>
            <a:r>
              <a:rPr lang="en-GB" sz="2400" dirty="0" err="1"/>
              <a:t>disminuída</a:t>
            </a:r>
            <a:r>
              <a:rPr lang="en-GB" sz="2400" dirty="0"/>
              <a:t> &lt;53%.</a:t>
            </a:r>
          </a:p>
        </p:txBody>
      </p:sp>
    </p:spTree>
    <p:extLst>
      <p:ext uri="{BB962C8B-B14F-4D97-AF65-F5344CB8AC3E}">
        <p14:creationId xmlns:p14="http://schemas.microsoft.com/office/powerpoint/2010/main" val="41548360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70"/>
          <p:cNvSpPr txBox="1">
            <a:spLocks noGrp="1"/>
          </p:cNvSpPr>
          <p:nvPr>
            <p:ph type="title"/>
          </p:nvPr>
        </p:nvSpPr>
        <p:spPr>
          <a:xfrm>
            <a:off x="609865" y="94063"/>
            <a:ext cx="8321145" cy="914400"/>
          </a:xfrm>
        </p:spPr>
        <p:txBody>
          <a:bodyPr spcFirstLastPara="1" vert="horz" lIns="121900" tIns="121900" rIns="121900" bIns="121900" rtlCol="0" anchor="b" anchorCtr="0">
            <a:normAutofit/>
          </a:bodyPr>
          <a:lstStyle/>
          <a:p>
            <a:r>
              <a:rPr lang="en-GB" sz="4000" dirty="0" err="1"/>
              <a:t>Ecocardiograma</a:t>
            </a:r>
            <a:r>
              <a:rPr lang="en-GB" sz="4000" dirty="0"/>
              <a:t> </a:t>
            </a:r>
            <a:endParaRPr sz="4000" dirty="0"/>
          </a:p>
        </p:txBody>
      </p:sp>
      <p:graphicFrame>
        <p:nvGraphicFramePr>
          <p:cNvPr id="2" name="Marcador de contenido 1">
            <a:extLst>
              <a:ext uri="{FF2B5EF4-FFF2-40B4-BE49-F238E27FC236}">
                <a16:creationId xmlns:a16="http://schemas.microsoft.com/office/drawing/2014/main" id="{B41E0064-042F-9246-9ABA-4A79DF3078C6}"/>
              </a:ext>
            </a:extLst>
          </p:cNvPr>
          <p:cNvGraphicFramePr>
            <a:graphicFrameLocks noGrp="1"/>
          </p:cNvGraphicFramePr>
          <p:nvPr>
            <p:ph idx="1"/>
            <p:extLst>
              <p:ext uri="{D42A27DB-BD31-4B8C-83A1-F6EECF244321}">
                <p14:modId xmlns:p14="http://schemas.microsoft.com/office/powerpoint/2010/main" val="4043553507"/>
              </p:ext>
            </p:extLst>
          </p:nvPr>
        </p:nvGraphicFramePr>
        <p:xfrm>
          <a:off x="5571066" y="662013"/>
          <a:ext cx="6245169" cy="55339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0909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71"/>
          <p:cNvSpPr txBox="1">
            <a:spLocks noGrp="1"/>
          </p:cNvSpPr>
          <p:nvPr>
            <p:ph type="title"/>
          </p:nvPr>
        </p:nvSpPr>
        <p:spPr>
          <a:xfrm>
            <a:off x="517791" y="531160"/>
            <a:ext cx="13435012" cy="1133124"/>
          </a:xfrm>
        </p:spPr>
        <p:txBody>
          <a:bodyPr spcFirstLastPara="1" vert="horz" lIns="121900" tIns="121900" rIns="121900" bIns="121900" rtlCol="0" anchor="b" anchorCtr="0">
            <a:noAutofit/>
          </a:bodyPr>
          <a:lstStyle/>
          <a:p>
            <a:r>
              <a:rPr lang="en-GB" sz="4400" dirty="0" err="1"/>
              <a:t>Imágenes</a:t>
            </a:r>
            <a:r>
              <a:rPr lang="en-GB" sz="4400" dirty="0"/>
              <a:t> para </a:t>
            </a:r>
            <a:r>
              <a:rPr lang="en-GB" sz="4400" dirty="0" err="1"/>
              <a:t>enfermedad</a:t>
            </a:r>
            <a:r>
              <a:rPr lang="en-GB" sz="4400" dirty="0"/>
              <a:t> </a:t>
            </a:r>
            <a:br>
              <a:rPr lang="en-GB" sz="4400" dirty="0"/>
            </a:br>
            <a:r>
              <a:rPr lang="en-GB" sz="4400" dirty="0"/>
              <a:t>renovascular</a:t>
            </a:r>
            <a:endParaRPr sz="4400" dirty="0"/>
          </a:p>
        </p:txBody>
      </p:sp>
      <p:sp>
        <p:nvSpPr>
          <p:cNvPr id="452" name="Google Shape;452;p71"/>
          <p:cNvSpPr txBox="1">
            <a:spLocks noGrp="1"/>
          </p:cNvSpPr>
          <p:nvPr>
            <p:ph idx="1"/>
          </p:nvPr>
        </p:nvSpPr>
        <p:spPr>
          <a:xfrm>
            <a:off x="5338082" y="1664284"/>
            <a:ext cx="6336127" cy="4873625"/>
          </a:xfrm>
        </p:spPr>
        <p:txBody>
          <a:bodyPr spcFirstLastPara="1" vert="horz" lIns="121900" tIns="121900" rIns="121900" bIns="121900" rtlCol="0" anchorCtr="0">
            <a:normAutofit fontScale="92500" lnSpcReduction="10000"/>
          </a:bodyPr>
          <a:lstStyle/>
          <a:p>
            <a:pPr marL="0" indent="0">
              <a:lnSpc>
                <a:spcPct val="110000"/>
              </a:lnSpc>
              <a:buNone/>
            </a:pPr>
            <a:r>
              <a:rPr lang="en-GB" dirty="0" err="1"/>
              <a:t>Estudiar</a:t>
            </a:r>
            <a:r>
              <a:rPr lang="en-GB" dirty="0"/>
              <a:t> para </a:t>
            </a:r>
            <a:r>
              <a:rPr lang="en-GB" dirty="0" err="1"/>
              <a:t>estenosis</a:t>
            </a:r>
            <a:r>
              <a:rPr lang="en-GB" dirty="0"/>
              <a:t> de la arteria renal:</a:t>
            </a:r>
          </a:p>
          <a:p>
            <a:pPr>
              <a:lnSpc>
                <a:spcPct val="110000"/>
              </a:lnSpc>
              <a:spcBef>
                <a:spcPts val="2133"/>
              </a:spcBef>
              <a:buSzPts val="2400"/>
            </a:pPr>
            <a:r>
              <a:rPr lang="en-GB" dirty="0"/>
              <a:t>HTA </a:t>
            </a:r>
            <a:r>
              <a:rPr lang="en-GB" dirty="0" err="1"/>
              <a:t>estadío</a:t>
            </a:r>
            <a:r>
              <a:rPr lang="en-GB" dirty="0"/>
              <a:t> 2.</a:t>
            </a:r>
          </a:p>
          <a:p>
            <a:pPr>
              <a:lnSpc>
                <a:spcPct val="110000"/>
              </a:lnSpc>
              <a:buSzPts val="2400"/>
            </a:pPr>
            <a:r>
              <a:rPr lang="en-GB" dirty="0" err="1"/>
              <a:t>Hipertensión</a:t>
            </a:r>
            <a:r>
              <a:rPr lang="en-GB" dirty="0"/>
              <a:t> </a:t>
            </a:r>
            <a:r>
              <a:rPr lang="en-GB" dirty="0" err="1"/>
              <a:t>diastólica</a:t>
            </a:r>
            <a:r>
              <a:rPr lang="en-GB" dirty="0"/>
              <a:t> significative.</a:t>
            </a:r>
          </a:p>
          <a:p>
            <a:pPr>
              <a:lnSpc>
                <a:spcPct val="110000"/>
              </a:lnSpc>
              <a:buSzPts val="2400"/>
            </a:pPr>
            <a:r>
              <a:rPr lang="en-GB" dirty="0"/>
              <a:t>HTA + </a:t>
            </a:r>
            <a:r>
              <a:rPr lang="en-GB" dirty="0" err="1"/>
              <a:t>hipokalemia</a:t>
            </a:r>
            <a:r>
              <a:rPr lang="en-GB" dirty="0"/>
              <a:t>.</a:t>
            </a:r>
          </a:p>
          <a:p>
            <a:pPr>
              <a:lnSpc>
                <a:spcPct val="110000"/>
              </a:lnSpc>
              <a:buSzPts val="2400"/>
            </a:pPr>
            <a:r>
              <a:rPr lang="en-GB" dirty="0" err="1"/>
              <a:t>Discrepancia</a:t>
            </a:r>
            <a:r>
              <a:rPr lang="en-GB" dirty="0"/>
              <a:t> </a:t>
            </a:r>
            <a:r>
              <a:rPr lang="en-GB" dirty="0" err="1"/>
              <a:t>en</a:t>
            </a:r>
            <a:r>
              <a:rPr lang="en-GB" dirty="0"/>
              <a:t> el </a:t>
            </a:r>
            <a:r>
              <a:rPr lang="en-GB" dirty="0" err="1"/>
              <a:t>tamaño</a:t>
            </a:r>
            <a:r>
              <a:rPr lang="en-GB" dirty="0"/>
              <a:t> de los </a:t>
            </a:r>
            <a:r>
              <a:rPr lang="en-GB" dirty="0" err="1"/>
              <a:t>riñones</a:t>
            </a:r>
            <a:r>
              <a:rPr lang="en-GB" dirty="0"/>
              <a:t> </a:t>
            </a:r>
            <a:r>
              <a:rPr lang="en-GB" dirty="0" err="1"/>
              <a:t>en</a:t>
            </a:r>
            <a:r>
              <a:rPr lang="en-GB" dirty="0"/>
              <a:t> la </a:t>
            </a:r>
            <a:r>
              <a:rPr lang="en-GB" dirty="0" err="1"/>
              <a:t>ecografía</a:t>
            </a:r>
            <a:r>
              <a:rPr lang="en-GB" dirty="0"/>
              <a:t>.</a:t>
            </a:r>
          </a:p>
        </p:txBody>
      </p:sp>
    </p:spTree>
    <p:extLst>
      <p:ext uri="{BB962C8B-B14F-4D97-AF65-F5344CB8AC3E}">
        <p14:creationId xmlns:p14="http://schemas.microsoft.com/office/powerpoint/2010/main" val="630329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72"/>
          <p:cNvSpPr txBox="1">
            <a:spLocks noGrp="1"/>
          </p:cNvSpPr>
          <p:nvPr>
            <p:ph type="title"/>
          </p:nvPr>
        </p:nvSpPr>
        <p:spPr>
          <a:xfrm>
            <a:off x="618067" y="294455"/>
            <a:ext cx="10515600" cy="1325563"/>
          </a:xfrm>
        </p:spPr>
        <p:txBody>
          <a:bodyPr spcFirstLastPara="1" vert="horz" lIns="121900" tIns="121900" rIns="121900" bIns="121900" rtlCol="0" anchor="ctr" anchorCtr="0">
            <a:normAutofit/>
          </a:bodyPr>
          <a:lstStyle/>
          <a:p>
            <a:r>
              <a:rPr lang="en-GB"/>
              <a:t>Punto clave</a:t>
            </a:r>
            <a:endParaRPr/>
          </a:p>
        </p:txBody>
      </p:sp>
      <p:sp>
        <p:nvSpPr>
          <p:cNvPr id="458" name="Google Shape;458;p72"/>
          <p:cNvSpPr txBox="1">
            <a:spLocks noGrp="1"/>
          </p:cNvSpPr>
          <p:nvPr>
            <p:ph idx="1"/>
          </p:nvPr>
        </p:nvSpPr>
        <p:spPr>
          <a:xfrm>
            <a:off x="838199" y="1825625"/>
            <a:ext cx="10515599" cy="2090392"/>
          </a:xfrm>
        </p:spPr>
        <p:txBody>
          <a:bodyPr spcFirstLastPara="1" vert="horz" lIns="121900" tIns="121900" rIns="121900" bIns="121900" rtlCol="0" anchorCtr="0">
            <a:normAutofit/>
          </a:bodyPr>
          <a:lstStyle/>
          <a:p>
            <a:pPr marL="0" indent="0">
              <a:lnSpc>
                <a:spcPct val="100000"/>
              </a:lnSpc>
              <a:spcAft>
                <a:spcPts val="2133"/>
              </a:spcAft>
              <a:buNone/>
            </a:pPr>
            <a:r>
              <a:rPr lang="en-GB" sz="2400" i="1" dirty="0"/>
              <a:t>16.  Doppler renal </a:t>
            </a:r>
            <a:r>
              <a:rPr lang="en-GB" sz="2400" i="1" dirty="0" err="1"/>
              <a:t>sirve</a:t>
            </a:r>
            <a:r>
              <a:rPr lang="en-GB" sz="2400" i="1" dirty="0"/>
              <a:t> </a:t>
            </a:r>
            <a:r>
              <a:rPr lang="en-GB" sz="2400" i="1" dirty="0" err="1"/>
              <a:t>como</a:t>
            </a:r>
            <a:r>
              <a:rPr lang="en-GB" sz="2400" i="1" dirty="0"/>
              <a:t> screening no </a:t>
            </a:r>
            <a:r>
              <a:rPr lang="en-GB" sz="2400" i="1" dirty="0" err="1"/>
              <a:t>invasivo</a:t>
            </a:r>
            <a:r>
              <a:rPr lang="en-GB" sz="2400" i="1" dirty="0"/>
              <a:t> para </a:t>
            </a:r>
            <a:r>
              <a:rPr lang="en-GB" sz="2400" i="1" dirty="0" err="1"/>
              <a:t>niños</a:t>
            </a:r>
            <a:r>
              <a:rPr lang="en-GB" sz="2400" i="1" dirty="0"/>
              <a:t> </a:t>
            </a:r>
            <a:r>
              <a:rPr lang="en-GB" sz="2400" i="1" dirty="0" err="1"/>
              <a:t>en</a:t>
            </a:r>
            <a:r>
              <a:rPr lang="en-GB" sz="2400" i="1" dirty="0"/>
              <a:t> </a:t>
            </a:r>
            <a:r>
              <a:rPr lang="en-GB" sz="2400" i="1" dirty="0" err="1"/>
              <a:t>quienes</a:t>
            </a:r>
            <a:r>
              <a:rPr lang="en-GB" sz="2400" i="1" dirty="0"/>
              <a:t> se </a:t>
            </a:r>
            <a:r>
              <a:rPr lang="en-GB" sz="2400" i="1" dirty="0" err="1"/>
              <a:t>sospeche</a:t>
            </a:r>
            <a:r>
              <a:rPr lang="en-GB" sz="2400" i="1" dirty="0"/>
              <a:t> </a:t>
            </a:r>
            <a:r>
              <a:rPr lang="en-GB" sz="2400" i="1" dirty="0" err="1"/>
              <a:t>estenosis</a:t>
            </a:r>
            <a:r>
              <a:rPr lang="en-GB" sz="2400" i="1" dirty="0"/>
              <a:t> de la arteria renal,  &gt;8 </a:t>
            </a:r>
            <a:r>
              <a:rPr lang="en-GB" sz="2400" i="1" dirty="0" err="1"/>
              <a:t>años</a:t>
            </a:r>
            <a:r>
              <a:rPr lang="en-GB" sz="2400" i="1" dirty="0"/>
              <a:t>,  que </a:t>
            </a:r>
            <a:r>
              <a:rPr lang="en-GB" sz="2400" i="1" dirty="0" err="1"/>
              <a:t>colaboren</a:t>
            </a:r>
            <a:r>
              <a:rPr lang="en-GB" sz="2400" i="1" dirty="0"/>
              <a:t> con el </a:t>
            </a:r>
            <a:r>
              <a:rPr lang="en-GB" sz="2400" i="1" dirty="0" err="1"/>
              <a:t>procedimiento</a:t>
            </a:r>
            <a:r>
              <a:rPr lang="en-GB" sz="2400" i="1" dirty="0"/>
              <a:t>.</a:t>
            </a:r>
          </a:p>
        </p:txBody>
      </p:sp>
      <p:sp>
        <p:nvSpPr>
          <p:cNvPr id="459" name="Google Shape;459;p72"/>
          <p:cNvSpPr txBox="1">
            <a:spLocks noGrp="1"/>
          </p:cNvSpPr>
          <p:nvPr>
            <p:ph idx="13"/>
          </p:nvPr>
        </p:nvSpPr>
        <p:spPr>
          <a:xfrm>
            <a:off x="4974454" y="3916017"/>
            <a:ext cx="6684145" cy="2413346"/>
          </a:xfrm>
        </p:spPr>
        <p:txBody>
          <a:bodyPr spcFirstLastPara="1" vert="horz" lIns="121900" tIns="121900" rIns="121900" bIns="121900" rtlCol="0" anchorCtr="0">
            <a:noAutofit/>
          </a:bodyPr>
          <a:lstStyle/>
          <a:p>
            <a:pPr marL="0" marR="101597" indent="0" algn="just">
              <a:lnSpc>
                <a:spcPct val="100000"/>
              </a:lnSpc>
              <a:buNone/>
            </a:pPr>
            <a:r>
              <a:rPr lang="en-GB" sz="2400" i="1" dirty="0"/>
              <a:t>17.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a:t>
            </a:r>
            <a:r>
              <a:rPr lang="en-GB" sz="2400" i="1" dirty="0" err="1"/>
              <a:t>sospecha</a:t>
            </a:r>
            <a:r>
              <a:rPr lang="en-GB" sz="2400" i="1" dirty="0"/>
              <a:t> de EAR, se </a:t>
            </a:r>
            <a:r>
              <a:rPr lang="en-GB" sz="2400" i="1" dirty="0" err="1"/>
              <a:t>puede</a:t>
            </a:r>
            <a:r>
              <a:rPr lang="en-GB" sz="2400" i="1" dirty="0"/>
              <a:t> </a:t>
            </a:r>
            <a:r>
              <a:rPr lang="en-GB" sz="2400" i="1" dirty="0" err="1"/>
              <a:t>realizar</a:t>
            </a:r>
            <a:r>
              <a:rPr lang="en-GB" sz="2400" i="1" dirty="0"/>
              <a:t> TAC o RMN </a:t>
            </a:r>
            <a:r>
              <a:rPr lang="en-GB" sz="2400" i="1" dirty="0" err="1"/>
              <a:t>como</a:t>
            </a:r>
            <a:r>
              <a:rPr lang="en-GB" sz="2400" i="1" dirty="0"/>
              <a:t> un </a:t>
            </a:r>
            <a:r>
              <a:rPr lang="en-GB" sz="2400" i="1" dirty="0" err="1"/>
              <a:t>estudio</a:t>
            </a:r>
            <a:r>
              <a:rPr lang="en-GB" sz="2400" i="1" dirty="0"/>
              <a:t> de imagen no </a:t>
            </a:r>
            <a:r>
              <a:rPr lang="en-GB" sz="2400" i="1" dirty="0" err="1"/>
              <a:t>invasivo</a:t>
            </a:r>
            <a:r>
              <a:rPr lang="en-GB" sz="2400" i="1" dirty="0"/>
              <a:t>. La </a:t>
            </a:r>
            <a:r>
              <a:rPr lang="en-GB" sz="2400" i="1" dirty="0" err="1"/>
              <a:t>renografía</a:t>
            </a:r>
            <a:r>
              <a:rPr lang="en-GB" sz="2400" i="1" dirty="0"/>
              <a:t> nuclear es </a:t>
            </a:r>
            <a:r>
              <a:rPr lang="en-GB" sz="2400" i="1" dirty="0" err="1"/>
              <a:t>menos</a:t>
            </a:r>
            <a:r>
              <a:rPr lang="en-GB" sz="2400" i="1" dirty="0"/>
              <a:t> </a:t>
            </a:r>
            <a:r>
              <a:rPr lang="en-GB" sz="2400" i="1" dirty="0" err="1"/>
              <a:t>útil</a:t>
            </a:r>
            <a:r>
              <a:rPr lang="en-GB" sz="2400" i="1" dirty="0"/>
              <a:t> </a:t>
            </a:r>
            <a:r>
              <a:rPr lang="en-GB" sz="2400" i="1" dirty="0" err="1"/>
              <a:t>en</a:t>
            </a:r>
            <a:r>
              <a:rPr lang="en-GB" sz="2400" i="1" dirty="0"/>
              <a:t> </a:t>
            </a:r>
            <a:r>
              <a:rPr lang="en-GB" sz="2400" i="1" dirty="0" err="1"/>
              <a:t>pediatría</a:t>
            </a:r>
            <a:r>
              <a:rPr lang="en-GB" sz="2400" i="1" dirty="0"/>
              <a:t> y </a:t>
            </a:r>
            <a:r>
              <a:rPr lang="en-GB" sz="2400" i="1" dirty="0" err="1"/>
              <a:t>generalmente</a:t>
            </a:r>
            <a:r>
              <a:rPr lang="en-GB" sz="2400" i="1" dirty="0"/>
              <a:t> debe </a:t>
            </a:r>
            <a:r>
              <a:rPr lang="en-GB" sz="2400" i="1" dirty="0" err="1"/>
              <a:t>evitarse</a:t>
            </a:r>
            <a:r>
              <a:rPr lang="en-GB" sz="2400" i="1" dirty="0"/>
              <a:t>. </a:t>
            </a:r>
            <a:r>
              <a:rPr lang="en-GB" sz="2400" i="1" u="sng" dirty="0" err="1"/>
              <a:t>Clase</a:t>
            </a:r>
            <a:r>
              <a:rPr lang="en-GB" sz="2400" i="1" u="sng" dirty="0"/>
              <a:t> D.</a:t>
            </a:r>
          </a:p>
          <a:p>
            <a:pPr marL="0" indent="0" algn="just">
              <a:lnSpc>
                <a:spcPct val="100000"/>
              </a:lnSpc>
              <a:spcBef>
                <a:spcPts val="800"/>
              </a:spcBef>
              <a:spcAft>
                <a:spcPts val="2133"/>
              </a:spcAft>
              <a:buNone/>
            </a:pPr>
            <a:endParaRPr sz="2400" dirty="0"/>
          </a:p>
        </p:txBody>
      </p:sp>
    </p:spTree>
    <p:extLst>
      <p:ext uri="{BB962C8B-B14F-4D97-AF65-F5344CB8AC3E}">
        <p14:creationId xmlns:p14="http://schemas.microsoft.com/office/powerpoint/2010/main" val="28383775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3"/>
          <p:cNvSpPr txBox="1">
            <a:spLocks noGrp="1"/>
          </p:cNvSpPr>
          <p:nvPr>
            <p:ph type="title"/>
          </p:nvPr>
        </p:nvSpPr>
        <p:spPr>
          <a:xfrm>
            <a:off x="482600" y="117648"/>
            <a:ext cx="10515600" cy="1325563"/>
          </a:xfrm>
        </p:spPr>
        <p:txBody>
          <a:bodyPr spcFirstLastPara="1" vert="horz" lIns="121900" tIns="121900" rIns="121900" bIns="121900" rtlCol="0" anchor="ctr" anchorCtr="0">
            <a:normAutofit/>
          </a:bodyPr>
          <a:lstStyle/>
          <a:p>
            <a:r>
              <a:rPr lang="en-GB" dirty="0" err="1"/>
              <a:t>Otras</a:t>
            </a:r>
            <a:r>
              <a:rPr lang="en-GB" dirty="0"/>
              <a:t> </a:t>
            </a:r>
            <a:r>
              <a:rPr lang="en-GB" dirty="0" err="1"/>
              <a:t>pruebas</a:t>
            </a:r>
            <a:endParaRPr lang="en-GB" dirty="0"/>
          </a:p>
        </p:txBody>
      </p:sp>
      <p:sp>
        <p:nvSpPr>
          <p:cNvPr id="466" name="Google Shape;466;p73"/>
          <p:cNvSpPr txBox="1">
            <a:spLocks noGrp="1"/>
          </p:cNvSpPr>
          <p:nvPr>
            <p:ph idx="1"/>
          </p:nvPr>
        </p:nvSpPr>
        <p:spPr>
          <a:xfrm>
            <a:off x="1041403" y="1338608"/>
            <a:ext cx="10667997" cy="2090392"/>
          </a:xfrm>
        </p:spPr>
        <p:txBody>
          <a:bodyPr spcFirstLastPara="1" vert="horz" lIns="121900" tIns="121900" rIns="121900" bIns="121900" rtlCol="0" anchorCtr="0">
            <a:noAutofit/>
          </a:bodyPr>
          <a:lstStyle/>
          <a:p>
            <a:pPr>
              <a:lnSpc>
                <a:spcPct val="100000"/>
              </a:lnSpc>
            </a:pPr>
            <a:r>
              <a:rPr lang="en-GB" sz="2400" b="1" u="sng" dirty="0"/>
              <a:t>Microalbuminuria.</a:t>
            </a:r>
          </a:p>
          <a:p>
            <a:pPr marL="0" indent="0">
              <a:lnSpc>
                <a:spcPct val="100000"/>
              </a:lnSpc>
              <a:spcBef>
                <a:spcPts val="2133"/>
              </a:spcBef>
              <a:buNone/>
            </a:pPr>
            <a:r>
              <a:rPr lang="en-GB" sz="2400" b="1" i="1" dirty="0"/>
              <a:t>Punto clave</a:t>
            </a:r>
          </a:p>
          <a:p>
            <a:pPr marL="0" indent="0">
              <a:lnSpc>
                <a:spcPct val="100000"/>
              </a:lnSpc>
              <a:spcBef>
                <a:spcPts val="2133"/>
              </a:spcBef>
              <a:spcAft>
                <a:spcPts val="2133"/>
              </a:spcAft>
              <a:buNone/>
            </a:pPr>
            <a:r>
              <a:rPr lang="en-GB" sz="2400" i="1" dirty="0"/>
              <a:t>18. No se </a:t>
            </a:r>
            <a:r>
              <a:rPr lang="en-GB" sz="2400" i="1" dirty="0" err="1"/>
              <a:t>recomienda</a:t>
            </a:r>
            <a:r>
              <a:rPr lang="en-GB" sz="2400" i="1" dirty="0"/>
              <a:t> </a:t>
            </a:r>
            <a:r>
              <a:rPr lang="en-GB" sz="2400" i="1" dirty="0" err="1"/>
              <a:t>medición</a:t>
            </a:r>
            <a:r>
              <a:rPr lang="en-GB" sz="2400" i="1" dirty="0"/>
              <a:t> </a:t>
            </a:r>
            <a:r>
              <a:rPr lang="en-GB" sz="2400" i="1" dirty="0" err="1"/>
              <a:t>rutinaria</a:t>
            </a:r>
            <a:r>
              <a:rPr lang="en-GB" sz="2400" i="1" dirty="0"/>
              <a:t>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HTA.</a:t>
            </a:r>
          </a:p>
        </p:txBody>
      </p:sp>
      <p:sp>
        <p:nvSpPr>
          <p:cNvPr id="465" name="Google Shape;465;p73"/>
          <p:cNvSpPr txBox="1">
            <a:spLocks noGrp="1"/>
          </p:cNvSpPr>
          <p:nvPr>
            <p:ph idx="13"/>
          </p:nvPr>
        </p:nvSpPr>
        <p:spPr>
          <a:xfrm>
            <a:off x="5507855" y="3932951"/>
            <a:ext cx="6684145" cy="2413346"/>
          </a:xfrm>
        </p:spPr>
        <p:txBody>
          <a:bodyPr spcFirstLastPara="1" vert="horz" lIns="121900" tIns="121900" rIns="121900" bIns="121900" rtlCol="0" anchorCtr="0">
            <a:normAutofit/>
          </a:bodyPr>
          <a:lstStyle/>
          <a:p>
            <a:r>
              <a:rPr lang="en-GB" sz="2400" b="1" u="sng" dirty="0" err="1"/>
              <a:t>Ácido</a:t>
            </a:r>
            <a:r>
              <a:rPr lang="en-GB" sz="2400" b="1" u="sng" dirty="0"/>
              <a:t> </a:t>
            </a:r>
            <a:r>
              <a:rPr lang="en-GB" sz="2400" b="1" u="sng" dirty="0" err="1"/>
              <a:t>úrico</a:t>
            </a:r>
            <a:r>
              <a:rPr lang="en-GB" sz="2400" b="1" u="sng" dirty="0"/>
              <a:t>.</a:t>
            </a:r>
          </a:p>
          <a:p>
            <a:pPr marL="457200" lvl="1" indent="0">
              <a:spcBef>
                <a:spcPts val="2133"/>
              </a:spcBef>
              <a:buNone/>
            </a:pPr>
            <a:r>
              <a:rPr lang="en-GB" sz="2400" dirty="0"/>
              <a:t>Se </a:t>
            </a:r>
            <a:r>
              <a:rPr lang="en-GB" sz="2400" dirty="0" err="1"/>
              <a:t>sospecha</a:t>
            </a:r>
            <a:r>
              <a:rPr lang="en-GB" sz="2400" dirty="0"/>
              <a:t> </a:t>
            </a:r>
            <a:r>
              <a:rPr lang="en-GB" sz="2400" dirty="0" err="1"/>
              <a:t>relación</a:t>
            </a:r>
            <a:r>
              <a:rPr lang="en-GB" sz="2400" dirty="0"/>
              <a:t>.</a:t>
            </a:r>
          </a:p>
          <a:p>
            <a:pPr marL="457200" lvl="1" indent="0">
              <a:spcBef>
                <a:spcPts val="2133"/>
              </a:spcBef>
              <a:buNone/>
            </a:pPr>
            <a:r>
              <a:rPr lang="en-GB" sz="2400" dirty="0"/>
              <a:t>No hay </a:t>
            </a:r>
            <a:r>
              <a:rPr lang="en-GB" sz="2400" dirty="0" err="1"/>
              <a:t>suficiente</a:t>
            </a:r>
            <a:r>
              <a:rPr lang="en-GB" sz="2400" dirty="0"/>
              <a:t> </a:t>
            </a:r>
            <a:r>
              <a:rPr lang="en-GB" sz="2400" dirty="0" err="1"/>
              <a:t>evidencia</a:t>
            </a:r>
            <a:r>
              <a:rPr lang="en-GB" sz="2400" dirty="0"/>
              <a:t>.</a:t>
            </a:r>
          </a:p>
          <a:p>
            <a:pPr marL="0" indent="0">
              <a:spcBef>
                <a:spcPts val="2133"/>
              </a:spcBef>
              <a:spcAft>
                <a:spcPts val="2133"/>
              </a:spcAft>
              <a:buNone/>
            </a:pPr>
            <a:endParaRPr lang="en-GB" sz="2400" dirty="0"/>
          </a:p>
        </p:txBody>
      </p:sp>
    </p:spTree>
    <p:extLst>
      <p:ext uri="{BB962C8B-B14F-4D97-AF65-F5344CB8AC3E}">
        <p14:creationId xmlns:p14="http://schemas.microsoft.com/office/powerpoint/2010/main" val="4298471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67ED12-615D-CD48-9B7F-E7D59620F891}"/>
              </a:ext>
            </a:extLst>
          </p:cNvPr>
          <p:cNvSpPr>
            <a:spLocks noGrp="1"/>
          </p:cNvSpPr>
          <p:nvPr>
            <p:ph type="title"/>
          </p:nvPr>
        </p:nvSpPr>
        <p:spPr>
          <a:xfrm>
            <a:off x="838199" y="1214553"/>
            <a:ext cx="10515600" cy="1957801"/>
          </a:xfrm>
        </p:spPr>
        <p:txBody>
          <a:bodyPr>
            <a:normAutofit/>
          </a:bodyPr>
          <a:lstStyle/>
          <a:p>
            <a:r>
              <a:rPr lang="es-CO" sz="5400" dirty="0"/>
              <a:t>Tratamiento</a:t>
            </a:r>
          </a:p>
        </p:txBody>
      </p:sp>
    </p:spTree>
    <p:extLst>
      <p:ext uri="{BB962C8B-B14F-4D97-AF65-F5344CB8AC3E}">
        <p14:creationId xmlns:p14="http://schemas.microsoft.com/office/powerpoint/2010/main" val="140525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99533" y="189151"/>
            <a:ext cx="10515600" cy="1325563"/>
          </a:xfrm>
        </p:spPr>
        <p:txBody>
          <a:bodyPr spcFirstLastPara="1" vert="horz" lIns="121900" tIns="121900" rIns="121900" bIns="121900" rtlCol="0" anchor="ctr" anchorCtr="0">
            <a:normAutofit fontScale="90000"/>
          </a:bodyPr>
          <a:lstStyle/>
          <a:p>
            <a:r>
              <a:rPr lang="en-GB" dirty="0" err="1"/>
              <a:t>Transtornos</a:t>
            </a:r>
            <a:r>
              <a:rPr lang="en-GB" dirty="0"/>
              <a:t> del </a:t>
            </a:r>
            <a:r>
              <a:rPr lang="en-GB" dirty="0" err="1"/>
              <a:t>sueño</a:t>
            </a:r>
            <a:r>
              <a:rPr lang="en-GB" dirty="0"/>
              <a:t> y la </a:t>
            </a:r>
            <a:r>
              <a:rPr lang="en-GB" dirty="0" err="1"/>
              <a:t>respiración</a:t>
            </a:r>
            <a:r>
              <a:rPr lang="en-GB" dirty="0"/>
              <a:t> </a:t>
            </a:r>
            <a:endParaRPr dirty="0"/>
          </a:p>
        </p:txBody>
      </p:sp>
      <p:graphicFrame>
        <p:nvGraphicFramePr>
          <p:cNvPr id="2" name="Marcador de contenido 1">
            <a:extLst>
              <a:ext uri="{FF2B5EF4-FFF2-40B4-BE49-F238E27FC236}">
                <a16:creationId xmlns:a16="http://schemas.microsoft.com/office/drawing/2014/main" id="{2073B67E-410D-DC40-ACD0-522100D982C4}"/>
              </a:ext>
            </a:extLst>
          </p:cNvPr>
          <p:cNvGraphicFramePr>
            <a:graphicFrameLocks noGrp="1"/>
          </p:cNvGraphicFramePr>
          <p:nvPr>
            <p:ph sz="half" idx="2"/>
            <p:extLst>
              <p:ext uri="{D42A27DB-BD31-4B8C-83A1-F6EECF244321}">
                <p14:modId xmlns:p14="http://schemas.microsoft.com/office/powerpoint/2010/main" val="3691890716"/>
              </p:ext>
            </p:extLst>
          </p:nvPr>
        </p:nvGraphicFramePr>
        <p:xfrm>
          <a:off x="5082945" y="1791759"/>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6953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74"/>
          <p:cNvSpPr txBox="1">
            <a:spLocks noGrp="1"/>
          </p:cNvSpPr>
          <p:nvPr>
            <p:ph type="title"/>
          </p:nvPr>
        </p:nvSpPr>
        <p:spPr>
          <a:xfrm>
            <a:off x="618067" y="189151"/>
            <a:ext cx="10515600" cy="1325563"/>
          </a:xfrm>
        </p:spPr>
        <p:txBody>
          <a:bodyPr spcFirstLastPara="1" vert="horz" lIns="121900" tIns="121900" rIns="121900" bIns="121900" rtlCol="0" anchor="ctr" anchorCtr="0">
            <a:normAutofit/>
          </a:bodyPr>
          <a:lstStyle/>
          <a:p>
            <a:r>
              <a:rPr lang="en-GB" dirty="0" err="1"/>
              <a:t>Tratamiento</a:t>
            </a:r>
            <a:r>
              <a:rPr lang="en-GB" dirty="0"/>
              <a:t>:  </a:t>
            </a:r>
            <a:r>
              <a:rPr lang="en-GB" dirty="0" err="1"/>
              <a:t>objetivos</a:t>
            </a:r>
            <a:r>
              <a:rPr lang="en-GB" dirty="0"/>
              <a:t> </a:t>
            </a:r>
            <a:endParaRPr dirty="0"/>
          </a:p>
        </p:txBody>
      </p:sp>
      <p:graphicFrame>
        <p:nvGraphicFramePr>
          <p:cNvPr id="2" name="Marcador de contenido 1">
            <a:extLst>
              <a:ext uri="{FF2B5EF4-FFF2-40B4-BE49-F238E27FC236}">
                <a16:creationId xmlns:a16="http://schemas.microsoft.com/office/drawing/2014/main" id="{24A090E4-DEC9-9246-943D-A931EEB0BF59}"/>
              </a:ext>
            </a:extLst>
          </p:cNvPr>
          <p:cNvGraphicFramePr>
            <a:graphicFrameLocks noGrp="1"/>
          </p:cNvGraphicFramePr>
          <p:nvPr>
            <p:ph idx="1"/>
            <p:extLst>
              <p:ext uri="{D42A27DB-BD31-4B8C-83A1-F6EECF244321}">
                <p14:modId xmlns:p14="http://schemas.microsoft.com/office/powerpoint/2010/main" val="3833380831"/>
              </p:ext>
            </p:extLst>
          </p:nvPr>
        </p:nvGraphicFramePr>
        <p:xfrm>
          <a:off x="4669653" y="1825625"/>
          <a:ext cx="6684145" cy="2090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Marcador de contenido 2">
            <a:extLst>
              <a:ext uri="{FF2B5EF4-FFF2-40B4-BE49-F238E27FC236}">
                <a16:creationId xmlns:a16="http://schemas.microsoft.com/office/drawing/2014/main" id="{59DE73D5-96C7-B54A-9A25-67932502A7CC}"/>
              </a:ext>
            </a:extLst>
          </p:cNvPr>
          <p:cNvGraphicFramePr>
            <a:graphicFrameLocks noGrp="1"/>
          </p:cNvGraphicFramePr>
          <p:nvPr>
            <p:ph idx="13"/>
            <p:extLst>
              <p:ext uri="{D42A27DB-BD31-4B8C-83A1-F6EECF244321}">
                <p14:modId xmlns:p14="http://schemas.microsoft.com/office/powerpoint/2010/main" val="1670109488"/>
              </p:ext>
            </p:extLst>
          </p:nvPr>
        </p:nvGraphicFramePr>
        <p:xfrm>
          <a:off x="5487600" y="3945834"/>
          <a:ext cx="5048250" cy="24133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891731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75"/>
          <p:cNvSpPr txBox="1">
            <a:spLocks noGrp="1"/>
          </p:cNvSpPr>
          <p:nvPr>
            <p:ph type="title"/>
          </p:nvPr>
        </p:nvSpPr>
        <p:spPr>
          <a:xfrm>
            <a:off x="499534" y="43208"/>
            <a:ext cx="10515600" cy="1325563"/>
          </a:xfrm>
        </p:spPr>
        <p:txBody>
          <a:bodyPr spcFirstLastPara="1" vert="horz" lIns="121900" tIns="121900" rIns="121900" bIns="121900" rtlCol="0" anchor="ctr" anchorCtr="0">
            <a:normAutofit/>
          </a:bodyPr>
          <a:lstStyle/>
          <a:p>
            <a:r>
              <a:rPr lang="en-GB" i="1" dirty="0"/>
              <a:t>Punto clave</a:t>
            </a:r>
            <a:endParaRPr i="1" dirty="0"/>
          </a:p>
        </p:txBody>
      </p:sp>
      <p:graphicFrame>
        <p:nvGraphicFramePr>
          <p:cNvPr id="2" name="Marcador de contenido 1">
            <a:extLst>
              <a:ext uri="{FF2B5EF4-FFF2-40B4-BE49-F238E27FC236}">
                <a16:creationId xmlns:a16="http://schemas.microsoft.com/office/drawing/2014/main" id="{E9A20D8C-377C-5C4C-804A-77AC954DBA08}"/>
              </a:ext>
            </a:extLst>
          </p:cNvPr>
          <p:cNvGraphicFramePr>
            <a:graphicFrameLocks noGrp="1"/>
          </p:cNvGraphicFramePr>
          <p:nvPr>
            <p:ph idx="1"/>
            <p:extLst>
              <p:ext uri="{D42A27DB-BD31-4B8C-83A1-F6EECF244321}">
                <p14:modId xmlns:p14="http://schemas.microsoft.com/office/powerpoint/2010/main" val="46959187"/>
              </p:ext>
            </p:extLst>
          </p:nvPr>
        </p:nvGraphicFramePr>
        <p:xfrm>
          <a:off x="990603" y="1338608"/>
          <a:ext cx="11015130" cy="24344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80" name="Google Shape;480;p75"/>
          <p:cNvPicPr preferRelativeResize="0"/>
          <p:nvPr/>
        </p:nvPicPr>
        <p:blipFill>
          <a:blip r:embed="rId8" cstate="email">
            <a:extLst>
              <a:ext uri="{28A0092B-C50C-407E-A947-70E740481C1C}">
                <a14:useLocalDpi xmlns:a14="http://schemas.microsoft.com/office/drawing/2010/main"/>
              </a:ext>
            </a:extLst>
          </a:blip>
          <a:stretch>
            <a:fillRect/>
          </a:stretch>
        </p:blipFill>
        <p:spPr>
          <a:xfrm>
            <a:off x="6913817" y="3916017"/>
            <a:ext cx="2975249" cy="2708620"/>
          </a:xfrm>
          <a:prstGeom prst="rect">
            <a:avLst/>
          </a:prstGeom>
          <a:noFill/>
          <a:ln>
            <a:noFill/>
          </a:ln>
        </p:spPr>
      </p:pic>
    </p:spTree>
    <p:extLst>
      <p:ext uri="{BB962C8B-B14F-4D97-AF65-F5344CB8AC3E}">
        <p14:creationId xmlns:p14="http://schemas.microsoft.com/office/powerpoint/2010/main" val="2175779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76"/>
          <p:cNvSpPr txBox="1">
            <a:spLocks noGrp="1"/>
          </p:cNvSpPr>
          <p:nvPr>
            <p:ph type="title"/>
          </p:nvPr>
        </p:nvSpPr>
        <p:spPr>
          <a:xfrm>
            <a:off x="685801" y="189151"/>
            <a:ext cx="10515600" cy="1325563"/>
          </a:xfrm>
        </p:spPr>
        <p:txBody>
          <a:bodyPr spcFirstLastPara="1" vert="horz" lIns="121900" tIns="121900" rIns="121900" bIns="121900" rtlCol="0" anchor="ctr" anchorCtr="0">
            <a:normAutofit/>
          </a:bodyPr>
          <a:lstStyle/>
          <a:p>
            <a:r>
              <a:rPr lang="en-GB" dirty="0" err="1"/>
              <a:t>Terapia</a:t>
            </a:r>
            <a:r>
              <a:rPr lang="en-GB" dirty="0"/>
              <a:t> no </a:t>
            </a:r>
            <a:r>
              <a:rPr lang="en-GB" dirty="0" err="1"/>
              <a:t>farmacológica</a:t>
            </a:r>
            <a:endParaRPr dirty="0"/>
          </a:p>
        </p:txBody>
      </p:sp>
      <p:graphicFrame>
        <p:nvGraphicFramePr>
          <p:cNvPr id="2" name="Marcador de contenido 1">
            <a:extLst>
              <a:ext uri="{FF2B5EF4-FFF2-40B4-BE49-F238E27FC236}">
                <a16:creationId xmlns:a16="http://schemas.microsoft.com/office/drawing/2014/main" id="{930153E4-7860-364E-8A3D-617FE390CE69}"/>
              </a:ext>
            </a:extLst>
          </p:cNvPr>
          <p:cNvGraphicFramePr>
            <a:graphicFrameLocks noGrp="1"/>
          </p:cNvGraphicFramePr>
          <p:nvPr>
            <p:ph idx="1"/>
            <p:extLst>
              <p:ext uri="{D42A27DB-BD31-4B8C-83A1-F6EECF244321}">
                <p14:modId xmlns:p14="http://schemas.microsoft.com/office/powerpoint/2010/main" val="500009629"/>
              </p:ext>
            </p:extLst>
          </p:nvPr>
        </p:nvGraphicFramePr>
        <p:xfrm>
          <a:off x="1007534" y="1598666"/>
          <a:ext cx="10667997" cy="2090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9238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77"/>
          <p:cNvSpPr txBox="1">
            <a:spLocks noGrp="1"/>
          </p:cNvSpPr>
          <p:nvPr>
            <p:ph type="title"/>
          </p:nvPr>
        </p:nvSpPr>
        <p:spPr>
          <a:xfrm>
            <a:off x="533400" y="189151"/>
            <a:ext cx="10515600" cy="1325563"/>
          </a:xfrm>
        </p:spPr>
        <p:txBody>
          <a:bodyPr spcFirstLastPara="1" vert="horz" lIns="121900" tIns="121900" rIns="121900" bIns="121900" rtlCol="0" anchor="ctr" anchorCtr="0">
            <a:normAutofit/>
          </a:bodyPr>
          <a:lstStyle/>
          <a:p>
            <a:r>
              <a:rPr lang="en-GB" i="1"/>
              <a:t>Punto clave</a:t>
            </a:r>
            <a:endParaRPr i="1"/>
          </a:p>
        </p:txBody>
      </p:sp>
      <p:sp>
        <p:nvSpPr>
          <p:cNvPr id="493" name="Google Shape;493;p77"/>
          <p:cNvSpPr txBox="1">
            <a:spLocks noGrp="1"/>
          </p:cNvSpPr>
          <p:nvPr>
            <p:ph idx="1"/>
          </p:nvPr>
        </p:nvSpPr>
        <p:spPr>
          <a:xfrm>
            <a:off x="990603" y="1338608"/>
            <a:ext cx="10667997" cy="2090392"/>
          </a:xfrm>
        </p:spPr>
        <p:txBody>
          <a:bodyPr spcFirstLastPara="1" vert="horz" lIns="121900" tIns="121900" rIns="121900" bIns="121900" rtlCol="0" anchorCtr="0">
            <a:noAutofit/>
          </a:bodyPr>
          <a:lstStyle/>
          <a:p>
            <a:pPr marL="0" indent="0" algn="just">
              <a:lnSpc>
                <a:spcPct val="100000"/>
              </a:lnSpc>
              <a:spcAft>
                <a:spcPts val="2133"/>
              </a:spcAft>
              <a:buNone/>
            </a:pPr>
            <a:r>
              <a:rPr lang="en-GB" sz="2400" i="1" dirty="0"/>
              <a:t>20. </a:t>
            </a:r>
            <a:r>
              <a:rPr lang="en-GB" sz="2400" i="1" dirty="0" err="1"/>
              <a:t>En</a:t>
            </a:r>
            <a:r>
              <a:rPr lang="en-GB" sz="2400" i="1" dirty="0"/>
              <a:t> el </a:t>
            </a:r>
            <a:r>
              <a:rPr lang="en-GB" sz="2400" i="1" dirty="0" err="1"/>
              <a:t>momento</a:t>
            </a:r>
            <a:r>
              <a:rPr lang="en-GB" sz="2400" i="1" dirty="0"/>
              <a:t> del </a:t>
            </a:r>
            <a:r>
              <a:rPr lang="en-GB" sz="2400" i="1" dirty="0" err="1"/>
              <a:t>diagnóstico</a:t>
            </a:r>
            <a:r>
              <a:rPr lang="en-GB" sz="2400" i="1" dirty="0"/>
              <a:t> de </a:t>
            </a:r>
            <a:r>
              <a:rPr lang="en-GB" sz="2400" i="1" dirty="0" err="1"/>
              <a:t>presión</a:t>
            </a:r>
            <a:r>
              <a:rPr lang="en-GB" sz="2400" i="1" dirty="0"/>
              <a:t> arterial </a:t>
            </a:r>
            <a:r>
              <a:rPr lang="en-GB" sz="2400" i="1" dirty="0" err="1"/>
              <a:t>elevada</a:t>
            </a:r>
            <a:r>
              <a:rPr lang="en-GB" sz="2400" i="1" dirty="0"/>
              <a:t> o HTA  </a:t>
            </a:r>
            <a:r>
              <a:rPr lang="en-GB" sz="2400" i="1" dirty="0" err="1"/>
              <a:t>en</a:t>
            </a:r>
            <a:r>
              <a:rPr lang="en-GB" sz="2400" i="1" dirty="0"/>
              <a:t> un </a:t>
            </a:r>
            <a:r>
              <a:rPr lang="en-GB" sz="2400" i="1" dirty="0" err="1"/>
              <a:t>niño</a:t>
            </a:r>
            <a:r>
              <a:rPr lang="en-GB" sz="2400" i="1" dirty="0"/>
              <a:t> o </a:t>
            </a:r>
            <a:r>
              <a:rPr lang="en-GB" sz="2400" i="1" dirty="0" err="1"/>
              <a:t>adolescente</a:t>
            </a:r>
            <a:r>
              <a:rPr lang="en-GB" sz="2400" i="1" dirty="0"/>
              <a:t>, los </a:t>
            </a:r>
            <a:r>
              <a:rPr lang="en-GB" sz="2400" i="1" dirty="0" err="1"/>
              <a:t>médicos</a:t>
            </a:r>
            <a:r>
              <a:rPr lang="en-GB" sz="2400" i="1" dirty="0"/>
              <a:t> </a:t>
            </a:r>
            <a:r>
              <a:rPr lang="en-GB" sz="2400" i="1" dirty="0" err="1"/>
              <a:t>deberían</a:t>
            </a:r>
            <a:r>
              <a:rPr lang="en-GB" sz="2400" i="1" dirty="0"/>
              <a:t> </a:t>
            </a:r>
            <a:r>
              <a:rPr lang="en-GB" sz="2400" i="1" dirty="0" err="1"/>
              <a:t>aconsejar</a:t>
            </a:r>
            <a:r>
              <a:rPr lang="en-GB" sz="2400" i="1" dirty="0"/>
              <a:t> </a:t>
            </a:r>
            <a:r>
              <a:rPr lang="en-GB" sz="2400" i="1" dirty="0" err="1"/>
              <a:t>sobre</a:t>
            </a:r>
            <a:r>
              <a:rPr lang="en-GB" sz="2400" i="1" dirty="0"/>
              <a:t> la </a:t>
            </a:r>
            <a:r>
              <a:rPr lang="en-GB" sz="2400" i="1" dirty="0" err="1"/>
              <a:t>dieta</a:t>
            </a:r>
            <a:r>
              <a:rPr lang="en-GB" sz="2400" i="1" dirty="0"/>
              <a:t> DASH y </a:t>
            </a:r>
            <a:r>
              <a:rPr lang="en-GB" sz="2400" i="1" dirty="0" err="1"/>
              <a:t>recomendar</a:t>
            </a:r>
            <a:r>
              <a:rPr lang="en-GB" sz="2400" i="1" dirty="0"/>
              <a:t> una </a:t>
            </a:r>
            <a:r>
              <a:rPr lang="en-GB" sz="2400" i="1" dirty="0" err="1"/>
              <a:t>actividad</a:t>
            </a:r>
            <a:r>
              <a:rPr lang="en-GB" sz="2400" i="1" dirty="0"/>
              <a:t> </a:t>
            </a:r>
            <a:r>
              <a:rPr lang="en-GB" sz="2400" i="1" dirty="0" err="1"/>
              <a:t>física</a:t>
            </a:r>
            <a:r>
              <a:rPr lang="en-GB" sz="2400" i="1" dirty="0"/>
              <a:t> </a:t>
            </a:r>
            <a:r>
              <a:rPr lang="en-GB" sz="2400" i="1" dirty="0" err="1"/>
              <a:t>moderada</a:t>
            </a:r>
            <a:r>
              <a:rPr lang="en-GB" sz="2400" i="1" dirty="0"/>
              <a:t> a </a:t>
            </a:r>
            <a:r>
              <a:rPr lang="en-GB" sz="2400" i="1" dirty="0" err="1"/>
              <a:t>vigorosa</a:t>
            </a:r>
            <a:r>
              <a:rPr lang="en-GB" sz="2400" i="1" dirty="0"/>
              <a:t> al </a:t>
            </a:r>
            <a:r>
              <a:rPr lang="en-GB" sz="2400" i="1" dirty="0" err="1"/>
              <a:t>menos</a:t>
            </a:r>
            <a:r>
              <a:rPr lang="en-GB" sz="2400" i="1" dirty="0"/>
              <a:t> de 3 a 5 días por </a:t>
            </a:r>
            <a:r>
              <a:rPr lang="en-GB" sz="2400" i="1" dirty="0" err="1"/>
              <a:t>semana</a:t>
            </a:r>
            <a:r>
              <a:rPr lang="en-GB" sz="2400" i="1" dirty="0"/>
              <a:t> (30-60 </a:t>
            </a:r>
            <a:r>
              <a:rPr lang="en-GB" sz="2400" i="1" dirty="0" err="1"/>
              <a:t>minutos</a:t>
            </a:r>
            <a:r>
              <a:rPr lang="en-GB" sz="2400" i="1" dirty="0"/>
              <a:t> por </a:t>
            </a:r>
            <a:r>
              <a:rPr lang="en-GB" sz="2400" i="1" dirty="0" err="1"/>
              <a:t>sesión</a:t>
            </a:r>
            <a:r>
              <a:rPr lang="en-GB" sz="2400" i="1" dirty="0"/>
              <a:t>) para </a:t>
            </a:r>
            <a:r>
              <a:rPr lang="en-GB" sz="2400" i="1" dirty="0" err="1"/>
              <a:t>ayudar</a:t>
            </a:r>
            <a:r>
              <a:rPr lang="en-GB" sz="2400" i="1" dirty="0"/>
              <a:t> a </a:t>
            </a:r>
            <a:r>
              <a:rPr lang="en-GB" sz="2400" i="1" dirty="0" err="1"/>
              <a:t>reducir</a:t>
            </a:r>
            <a:r>
              <a:rPr lang="en-GB" sz="2400" i="1" dirty="0"/>
              <a:t> PA.</a:t>
            </a:r>
          </a:p>
        </p:txBody>
      </p:sp>
      <p:pic>
        <p:nvPicPr>
          <p:cNvPr id="494" name="Google Shape;494;p77" descr="Niña sentada en una mesa&#10;&#10;Descripción generada automáticamente"/>
          <p:cNvPicPr preferRelativeResize="0"/>
          <p:nvPr/>
        </p:nvPicPr>
        <p:blipFill rotWithShape="1">
          <a:blip r:embed="rId3" cstate="email">
            <a:extLst>
              <a:ext uri="{28A0092B-C50C-407E-A947-70E740481C1C}">
                <a14:useLocalDpi xmlns:a14="http://schemas.microsoft.com/office/drawing/2010/main"/>
              </a:ext>
            </a:extLst>
          </a:blip>
          <a:srcRect r="-2"/>
          <a:stretch/>
        </p:blipFill>
        <p:spPr>
          <a:xfrm>
            <a:off x="4974455" y="3916017"/>
            <a:ext cx="6684145" cy="2413346"/>
          </a:xfrm>
          <a:prstGeom prst="rect">
            <a:avLst/>
          </a:prstGeom>
          <a:noFill/>
          <a:ln>
            <a:noFill/>
          </a:ln>
        </p:spPr>
      </p:pic>
    </p:spTree>
    <p:extLst>
      <p:ext uri="{BB962C8B-B14F-4D97-AF65-F5344CB8AC3E}">
        <p14:creationId xmlns:p14="http://schemas.microsoft.com/office/powerpoint/2010/main" val="365932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78"/>
          <p:cNvSpPr txBox="1">
            <a:spLocks noGrp="1"/>
          </p:cNvSpPr>
          <p:nvPr>
            <p:ph type="title"/>
          </p:nvPr>
        </p:nvSpPr>
        <p:spPr>
          <a:xfrm>
            <a:off x="465666" y="189151"/>
            <a:ext cx="10515600" cy="1325563"/>
          </a:xfrm>
        </p:spPr>
        <p:txBody>
          <a:bodyPr spcFirstLastPara="1" vert="horz" lIns="121900" tIns="121900" rIns="121900" bIns="121900" rtlCol="0" anchor="ctr" anchorCtr="0">
            <a:normAutofit/>
          </a:bodyPr>
          <a:lstStyle/>
          <a:p>
            <a:r>
              <a:rPr lang="en-GB" dirty="0" err="1"/>
              <a:t>Terapia</a:t>
            </a:r>
            <a:r>
              <a:rPr lang="en-GB" dirty="0"/>
              <a:t> </a:t>
            </a:r>
            <a:r>
              <a:rPr lang="en-GB" dirty="0" err="1"/>
              <a:t>farmacológica</a:t>
            </a:r>
            <a:r>
              <a:rPr lang="en-GB" dirty="0"/>
              <a:t> </a:t>
            </a:r>
            <a:endParaRPr dirty="0"/>
          </a:p>
        </p:txBody>
      </p:sp>
      <p:graphicFrame>
        <p:nvGraphicFramePr>
          <p:cNvPr id="2" name="Marcador de contenido 1">
            <a:extLst>
              <a:ext uri="{FF2B5EF4-FFF2-40B4-BE49-F238E27FC236}">
                <a16:creationId xmlns:a16="http://schemas.microsoft.com/office/drawing/2014/main" id="{3B0FC2F7-FE52-C148-8FFE-5087C5B152C5}"/>
              </a:ext>
            </a:extLst>
          </p:cNvPr>
          <p:cNvGraphicFramePr>
            <a:graphicFrameLocks noGrp="1"/>
          </p:cNvGraphicFramePr>
          <p:nvPr>
            <p:ph idx="1"/>
            <p:extLst>
              <p:ext uri="{D42A27DB-BD31-4B8C-83A1-F6EECF244321}">
                <p14:modId xmlns:p14="http://schemas.microsoft.com/office/powerpoint/2010/main" val="2552218406"/>
              </p:ext>
            </p:extLst>
          </p:nvPr>
        </p:nvGraphicFramePr>
        <p:xfrm>
          <a:off x="1024467" y="1682618"/>
          <a:ext cx="10667997" cy="2090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80213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9"/>
          <p:cNvSpPr txBox="1">
            <a:spLocks noGrp="1"/>
          </p:cNvSpPr>
          <p:nvPr>
            <p:ph type="title"/>
          </p:nvPr>
        </p:nvSpPr>
        <p:spPr>
          <a:xfrm>
            <a:off x="533400" y="189151"/>
            <a:ext cx="10515600" cy="1325563"/>
          </a:xfrm>
        </p:spPr>
        <p:txBody>
          <a:bodyPr spcFirstLastPara="1" vert="horz" lIns="121900" tIns="121900" rIns="121900" bIns="121900" rtlCol="0" anchor="ctr" anchorCtr="0">
            <a:normAutofit/>
          </a:bodyPr>
          <a:lstStyle/>
          <a:p>
            <a:r>
              <a:rPr lang="en-GB" i="1" dirty="0"/>
              <a:t>Punto clave</a:t>
            </a:r>
            <a:endParaRPr i="1" dirty="0"/>
          </a:p>
        </p:txBody>
      </p:sp>
      <p:sp>
        <p:nvSpPr>
          <p:cNvPr id="507" name="Google Shape;507;p79"/>
          <p:cNvSpPr txBox="1">
            <a:spLocks noGrp="1"/>
          </p:cNvSpPr>
          <p:nvPr>
            <p:ph sz="half" idx="2"/>
          </p:nvPr>
        </p:nvSpPr>
        <p:spPr>
          <a:xfrm>
            <a:off x="5015211" y="964167"/>
            <a:ext cx="6761922" cy="4351338"/>
          </a:xfrm>
        </p:spPr>
        <p:txBody>
          <a:bodyPr spcFirstLastPara="1" vert="horz" lIns="121900" tIns="121900" rIns="121900" bIns="121900" rtlCol="0" anchorCtr="0">
            <a:noAutofit/>
          </a:bodyPr>
          <a:lstStyle/>
          <a:p>
            <a:pPr marL="0" indent="0" algn="just">
              <a:lnSpc>
                <a:spcPct val="100000"/>
              </a:lnSpc>
              <a:spcAft>
                <a:spcPts val="2133"/>
              </a:spcAft>
              <a:buNone/>
            </a:pPr>
            <a:r>
              <a:rPr lang="en-GB" sz="2400" i="1" dirty="0"/>
              <a:t>21. </a:t>
            </a:r>
            <a:r>
              <a:rPr lang="en-GB" sz="2400" i="1" dirty="0" err="1"/>
              <a:t>En</a:t>
            </a:r>
            <a:r>
              <a:rPr lang="en-GB" sz="2400" i="1" dirty="0"/>
              <a:t> </a:t>
            </a:r>
            <a:r>
              <a:rPr lang="en-GB" sz="2400" i="1" dirty="0" err="1"/>
              <a:t>niños</a:t>
            </a:r>
            <a:r>
              <a:rPr lang="en-GB" sz="2400" i="1" dirty="0"/>
              <a:t> </a:t>
            </a:r>
            <a:r>
              <a:rPr lang="en-GB" sz="2400" i="1" dirty="0" err="1"/>
              <a:t>hipertensos</a:t>
            </a:r>
            <a:r>
              <a:rPr lang="en-GB" sz="2400" i="1" dirty="0"/>
              <a:t> y </a:t>
            </a:r>
            <a:r>
              <a:rPr lang="en-GB" sz="2400" i="1" dirty="0" err="1"/>
              <a:t>adolescentes</a:t>
            </a:r>
            <a:r>
              <a:rPr lang="en-GB" sz="2400" i="1" dirty="0"/>
              <a:t> que </a:t>
            </a:r>
            <a:r>
              <a:rPr lang="en-GB" sz="2400" i="1" dirty="0" err="1"/>
              <a:t>han</a:t>
            </a:r>
            <a:r>
              <a:rPr lang="en-GB" sz="2400" i="1" dirty="0"/>
              <a:t> </a:t>
            </a:r>
            <a:r>
              <a:rPr lang="en-GB" sz="2400" i="1" dirty="0" err="1"/>
              <a:t>fallado</a:t>
            </a:r>
            <a:r>
              <a:rPr lang="en-GB" sz="2400" i="1" dirty="0"/>
              <a:t> las </a:t>
            </a:r>
            <a:r>
              <a:rPr lang="en-GB" sz="2400" i="1" dirty="0" err="1"/>
              <a:t>modificaciones</a:t>
            </a:r>
            <a:r>
              <a:rPr lang="en-GB" sz="2400" i="1" dirty="0"/>
              <a:t> del </a:t>
            </a:r>
            <a:r>
              <a:rPr lang="en-GB" sz="2400" i="1" dirty="0" err="1"/>
              <a:t>estilo</a:t>
            </a:r>
            <a:r>
              <a:rPr lang="en-GB" sz="2400" i="1" dirty="0"/>
              <a:t> de </a:t>
            </a:r>
            <a:r>
              <a:rPr lang="en-GB" sz="2400" i="1" dirty="0" err="1"/>
              <a:t>vida</a:t>
            </a:r>
            <a:r>
              <a:rPr lang="en-GB" sz="2400" i="1" dirty="0"/>
              <a:t>.</a:t>
            </a:r>
          </a:p>
          <a:p>
            <a:pPr marL="0" indent="0" algn="just">
              <a:lnSpc>
                <a:spcPct val="100000"/>
              </a:lnSpc>
              <a:spcAft>
                <a:spcPts val="2133"/>
              </a:spcAft>
              <a:buNone/>
            </a:pPr>
            <a:r>
              <a:rPr lang="en-GB" sz="2400" i="1" dirty="0" err="1"/>
              <a:t>Aquellos</a:t>
            </a:r>
            <a:r>
              <a:rPr lang="en-GB" sz="2400" i="1" dirty="0"/>
              <a:t> que </a:t>
            </a:r>
            <a:r>
              <a:rPr lang="en-GB" sz="2400" i="1" dirty="0" err="1"/>
              <a:t>tienen</a:t>
            </a:r>
            <a:r>
              <a:rPr lang="en-GB" sz="2400" i="1" dirty="0"/>
              <a:t> </a:t>
            </a:r>
            <a:r>
              <a:rPr lang="en-GB" sz="2400" i="1" dirty="0" err="1"/>
              <a:t>hipertrofia</a:t>
            </a:r>
            <a:r>
              <a:rPr lang="en-GB" sz="2400" i="1" dirty="0"/>
              <a:t> ventricular </a:t>
            </a:r>
            <a:r>
              <a:rPr lang="en-GB" sz="2400" i="1" dirty="0" err="1"/>
              <a:t>izquierda</a:t>
            </a:r>
            <a:r>
              <a:rPr lang="en-GB" sz="2400" i="1" dirty="0"/>
              <a:t> </a:t>
            </a:r>
            <a:r>
              <a:rPr lang="en-GB" sz="2400" i="1" dirty="0" err="1"/>
              <a:t>en</a:t>
            </a:r>
            <a:r>
              <a:rPr lang="en-GB" sz="2400" i="1" dirty="0"/>
              <a:t> </a:t>
            </a:r>
            <a:r>
              <a:rPr lang="en-GB" sz="2400" i="1" dirty="0" err="1"/>
              <a:t>ecocardiografía</a:t>
            </a:r>
            <a:r>
              <a:rPr lang="en-GB" sz="2400" i="1" dirty="0"/>
              <a:t>, HTA </a:t>
            </a:r>
            <a:r>
              <a:rPr lang="en-GB" sz="2400" i="1" dirty="0" err="1"/>
              <a:t>sintomática</a:t>
            </a:r>
            <a:r>
              <a:rPr lang="en-GB" sz="2400" i="1" dirty="0"/>
              <a:t> o HTA </a:t>
            </a:r>
            <a:r>
              <a:rPr lang="en-GB" sz="2400" i="1" dirty="0" err="1"/>
              <a:t>en</a:t>
            </a:r>
            <a:r>
              <a:rPr lang="en-GB" sz="2400" i="1" dirty="0"/>
              <a:t> </a:t>
            </a:r>
            <a:r>
              <a:rPr lang="en-GB" sz="2400" i="1" dirty="0" err="1"/>
              <a:t>estadío</a:t>
            </a:r>
            <a:r>
              <a:rPr lang="en-GB" sz="2400" i="1" dirty="0"/>
              <a:t> 2 sin un factor </a:t>
            </a:r>
            <a:r>
              <a:rPr lang="en-GB" sz="2400" i="1" dirty="0" err="1"/>
              <a:t>claramente</a:t>
            </a:r>
            <a:r>
              <a:rPr lang="en-GB" sz="2400" i="1" dirty="0"/>
              <a:t> </a:t>
            </a:r>
            <a:r>
              <a:rPr lang="en-GB" sz="2400" i="1" dirty="0" err="1"/>
              <a:t>modificable</a:t>
            </a:r>
            <a:r>
              <a:rPr lang="en-GB" sz="2400" i="1" dirty="0"/>
              <a:t> (por </a:t>
            </a:r>
            <a:r>
              <a:rPr lang="en-GB" sz="2400" i="1" dirty="0" err="1"/>
              <a:t>ejemplo</a:t>
            </a:r>
            <a:r>
              <a:rPr lang="en-GB" sz="2400" i="1" dirty="0"/>
              <a:t>, </a:t>
            </a:r>
            <a:r>
              <a:rPr lang="en-GB" sz="2400" i="1" dirty="0" err="1"/>
              <a:t>obesidad</a:t>
            </a:r>
            <a:r>
              <a:rPr lang="en-GB" sz="2400" i="1" dirty="0"/>
              <a:t>).</a:t>
            </a:r>
          </a:p>
          <a:p>
            <a:pPr marL="0" indent="0" algn="just">
              <a:lnSpc>
                <a:spcPct val="100000"/>
              </a:lnSpc>
              <a:spcAft>
                <a:spcPts val="2133"/>
              </a:spcAft>
              <a:buNone/>
            </a:pPr>
            <a:r>
              <a:rPr lang="en-GB" sz="2400" i="1" dirty="0" err="1"/>
              <a:t>Iniciar</a:t>
            </a:r>
            <a:r>
              <a:rPr lang="en-GB" sz="2400" i="1" dirty="0"/>
              <a:t> el </a:t>
            </a:r>
            <a:r>
              <a:rPr lang="en-GB" sz="2400" i="1" dirty="0" err="1"/>
              <a:t>tratamiento</a:t>
            </a:r>
            <a:r>
              <a:rPr lang="en-GB" sz="2400" i="1" dirty="0"/>
              <a:t> </a:t>
            </a:r>
            <a:r>
              <a:rPr lang="en-GB" sz="2400" i="1" dirty="0" err="1"/>
              <a:t>farmacológico</a:t>
            </a:r>
            <a:r>
              <a:rPr lang="en-GB" sz="2400" i="1" dirty="0"/>
              <a:t> con un IECA , ARA 2, </a:t>
            </a:r>
            <a:r>
              <a:rPr lang="en-GB" sz="2400" i="1" dirty="0" err="1"/>
              <a:t>bloqueador</a:t>
            </a:r>
            <a:r>
              <a:rPr lang="en-GB" sz="2400" i="1" dirty="0"/>
              <a:t> de los </a:t>
            </a:r>
            <a:r>
              <a:rPr lang="en-GB" sz="2400" i="1" dirty="0" err="1"/>
              <a:t>canales</a:t>
            </a:r>
            <a:r>
              <a:rPr lang="en-GB" sz="2400" i="1" dirty="0"/>
              <a:t> de calcio de </a:t>
            </a:r>
            <a:r>
              <a:rPr lang="en-GB" sz="2400" i="1" dirty="0" err="1"/>
              <a:t>acción</a:t>
            </a:r>
            <a:r>
              <a:rPr lang="en-GB" sz="2400" i="1" dirty="0"/>
              <a:t> </a:t>
            </a:r>
            <a:r>
              <a:rPr lang="en-GB" sz="2400" i="1" dirty="0" err="1"/>
              <a:t>prolongada</a:t>
            </a:r>
            <a:r>
              <a:rPr lang="en-GB" sz="2400" i="1" dirty="0"/>
              <a:t> o </a:t>
            </a:r>
            <a:r>
              <a:rPr lang="en-GB" sz="2400" i="1" dirty="0" err="1"/>
              <a:t>diurético</a:t>
            </a:r>
            <a:r>
              <a:rPr lang="en-GB" sz="2400" i="1" dirty="0"/>
              <a:t> </a:t>
            </a:r>
            <a:r>
              <a:rPr lang="en-GB" sz="2400" i="1" dirty="0" err="1"/>
              <a:t>tiazídico</a:t>
            </a:r>
            <a:r>
              <a:rPr lang="en-GB" sz="2400" i="1" dirty="0"/>
              <a:t>.</a:t>
            </a:r>
          </a:p>
        </p:txBody>
      </p:sp>
    </p:spTree>
    <p:extLst>
      <p:ext uri="{BB962C8B-B14F-4D97-AF65-F5344CB8AC3E}">
        <p14:creationId xmlns:p14="http://schemas.microsoft.com/office/powerpoint/2010/main" val="21766717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pic>
        <p:nvPicPr>
          <p:cNvPr id="512" name="Google Shape;512;p80"/>
          <p:cNvPicPr preferRelativeResize="0"/>
          <p:nvPr/>
        </p:nvPicPr>
        <p:blipFill>
          <a:blip r:embed="rId3">
            <a:alphaModFix/>
          </a:blip>
          <a:stretch>
            <a:fillRect/>
          </a:stretch>
        </p:blipFill>
        <p:spPr>
          <a:xfrm>
            <a:off x="4669653" y="927001"/>
            <a:ext cx="7319151" cy="4635600"/>
          </a:xfrm>
          <a:prstGeom prst="rect">
            <a:avLst/>
          </a:prstGeom>
          <a:noFill/>
          <a:ln>
            <a:noFill/>
          </a:ln>
        </p:spPr>
      </p:pic>
      <p:sp>
        <p:nvSpPr>
          <p:cNvPr id="513" name="Google Shape;513;p80"/>
          <p:cNvSpPr/>
          <p:nvPr/>
        </p:nvSpPr>
        <p:spPr>
          <a:xfrm>
            <a:off x="4669652" y="3003767"/>
            <a:ext cx="7319150" cy="868400"/>
          </a:xfrm>
          <a:prstGeom prst="roundRect">
            <a:avLst>
              <a:gd name="adj" fmla="val 16667"/>
            </a:avLst>
          </a:prstGeom>
          <a:noFill/>
          <a:ln w="9525" cap="flat" cmpd="sng">
            <a:solidFill>
              <a:srgbClr val="00ABA7"/>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 name="Título 2">
            <a:extLst>
              <a:ext uri="{FF2B5EF4-FFF2-40B4-BE49-F238E27FC236}">
                <a16:creationId xmlns:a16="http://schemas.microsoft.com/office/drawing/2014/main" id="{842307F4-4C58-5B4C-85E4-BBB79C16F770}"/>
              </a:ext>
            </a:extLst>
          </p:cNvPr>
          <p:cNvSpPr>
            <a:spLocks noGrp="1"/>
          </p:cNvSpPr>
          <p:nvPr>
            <p:ph type="title"/>
          </p:nvPr>
        </p:nvSpPr>
        <p:spPr>
          <a:xfrm>
            <a:off x="567267" y="187467"/>
            <a:ext cx="10515600" cy="1325563"/>
          </a:xfrm>
        </p:spPr>
        <p:txBody>
          <a:bodyPr/>
          <a:lstStyle/>
          <a:p>
            <a:r>
              <a:rPr lang="es-CO" dirty="0"/>
              <a:t>IECAS </a:t>
            </a:r>
          </a:p>
        </p:txBody>
      </p:sp>
    </p:spTree>
    <p:extLst>
      <p:ext uri="{BB962C8B-B14F-4D97-AF65-F5344CB8AC3E}">
        <p14:creationId xmlns:p14="http://schemas.microsoft.com/office/powerpoint/2010/main" val="26332729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pic>
        <p:nvPicPr>
          <p:cNvPr id="518" name="Google Shape;518;p81"/>
          <p:cNvPicPr preferRelativeResize="0"/>
          <p:nvPr/>
        </p:nvPicPr>
        <p:blipFill>
          <a:blip r:embed="rId3">
            <a:alphaModFix/>
          </a:blip>
          <a:stretch>
            <a:fillRect/>
          </a:stretch>
        </p:blipFill>
        <p:spPr>
          <a:xfrm>
            <a:off x="4669654" y="872734"/>
            <a:ext cx="7319148" cy="4178345"/>
          </a:xfrm>
          <a:prstGeom prst="rect">
            <a:avLst/>
          </a:prstGeom>
          <a:noFill/>
          <a:ln>
            <a:noFill/>
          </a:ln>
        </p:spPr>
      </p:pic>
      <p:sp>
        <p:nvSpPr>
          <p:cNvPr id="519" name="Google Shape;519;p81"/>
          <p:cNvSpPr/>
          <p:nvPr/>
        </p:nvSpPr>
        <p:spPr>
          <a:xfrm>
            <a:off x="4669654" y="3462866"/>
            <a:ext cx="7319148" cy="448734"/>
          </a:xfrm>
          <a:prstGeom prst="roundRect">
            <a:avLst>
              <a:gd name="adj" fmla="val 16667"/>
            </a:avLst>
          </a:prstGeom>
          <a:noFill/>
          <a:ln w="9525" cap="flat" cmpd="sng">
            <a:solidFill>
              <a:srgbClr val="00ABA7"/>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 name="Título 1">
            <a:extLst>
              <a:ext uri="{FF2B5EF4-FFF2-40B4-BE49-F238E27FC236}">
                <a16:creationId xmlns:a16="http://schemas.microsoft.com/office/drawing/2014/main" id="{DC7A298F-DA51-0742-B375-CF64836CA372}"/>
              </a:ext>
            </a:extLst>
          </p:cNvPr>
          <p:cNvSpPr>
            <a:spLocks noGrp="1"/>
          </p:cNvSpPr>
          <p:nvPr>
            <p:ph type="title"/>
          </p:nvPr>
        </p:nvSpPr>
        <p:spPr>
          <a:xfrm>
            <a:off x="635000" y="296516"/>
            <a:ext cx="10515600" cy="1325563"/>
          </a:xfrm>
        </p:spPr>
        <p:txBody>
          <a:bodyPr/>
          <a:lstStyle/>
          <a:p>
            <a:r>
              <a:rPr lang="es-CO" dirty="0"/>
              <a:t>ARA II</a:t>
            </a:r>
          </a:p>
        </p:txBody>
      </p:sp>
    </p:spTree>
    <p:extLst>
      <p:ext uri="{BB962C8B-B14F-4D97-AF65-F5344CB8AC3E}">
        <p14:creationId xmlns:p14="http://schemas.microsoft.com/office/powerpoint/2010/main" val="39295768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pic>
        <p:nvPicPr>
          <p:cNvPr id="524" name="Google Shape;524;p82"/>
          <p:cNvPicPr preferRelativeResize="0"/>
          <p:nvPr/>
        </p:nvPicPr>
        <p:blipFill>
          <a:blip r:embed="rId3">
            <a:alphaModFix/>
          </a:blip>
          <a:stretch>
            <a:fillRect/>
          </a:stretch>
        </p:blipFill>
        <p:spPr>
          <a:xfrm>
            <a:off x="4720454" y="1180334"/>
            <a:ext cx="7319148" cy="3425533"/>
          </a:xfrm>
          <a:prstGeom prst="rect">
            <a:avLst/>
          </a:prstGeom>
          <a:noFill/>
          <a:ln>
            <a:noFill/>
          </a:ln>
        </p:spPr>
      </p:pic>
      <p:sp>
        <p:nvSpPr>
          <p:cNvPr id="525" name="Google Shape;525;p82"/>
          <p:cNvSpPr/>
          <p:nvPr/>
        </p:nvSpPr>
        <p:spPr>
          <a:xfrm>
            <a:off x="4754320" y="3627797"/>
            <a:ext cx="7149879" cy="651600"/>
          </a:xfrm>
          <a:prstGeom prst="roundRect">
            <a:avLst>
              <a:gd name="adj" fmla="val 16667"/>
            </a:avLst>
          </a:prstGeom>
          <a:noFill/>
          <a:ln w="9525" cap="flat" cmpd="sng">
            <a:solidFill>
              <a:srgbClr val="00ABA7"/>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 name="Título 1">
            <a:extLst>
              <a:ext uri="{FF2B5EF4-FFF2-40B4-BE49-F238E27FC236}">
                <a16:creationId xmlns:a16="http://schemas.microsoft.com/office/drawing/2014/main" id="{042099D6-B831-4F45-ACDB-006222F76995}"/>
              </a:ext>
            </a:extLst>
          </p:cNvPr>
          <p:cNvSpPr>
            <a:spLocks noGrp="1"/>
          </p:cNvSpPr>
          <p:nvPr>
            <p:ph type="title"/>
          </p:nvPr>
        </p:nvSpPr>
        <p:spPr>
          <a:xfrm>
            <a:off x="584200" y="178858"/>
            <a:ext cx="10515600" cy="1325563"/>
          </a:xfrm>
        </p:spPr>
        <p:txBody>
          <a:bodyPr/>
          <a:lstStyle/>
          <a:p>
            <a:r>
              <a:rPr lang="es-CO" dirty="0"/>
              <a:t>Tiazidas</a:t>
            </a:r>
          </a:p>
        </p:txBody>
      </p:sp>
    </p:spTree>
    <p:extLst>
      <p:ext uri="{BB962C8B-B14F-4D97-AF65-F5344CB8AC3E}">
        <p14:creationId xmlns:p14="http://schemas.microsoft.com/office/powerpoint/2010/main" val="26277896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pic>
        <p:nvPicPr>
          <p:cNvPr id="530" name="Google Shape;530;p83"/>
          <p:cNvPicPr preferRelativeResize="0"/>
          <p:nvPr/>
        </p:nvPicPr>
        <p:blipFill>
          <a:blip r:embed="rId3">
            <a:alphaModFix/>
          </a:blip>
          <a:stretch>
            <a:fillRect/>
          </a:stretch>
        </p:blipFill>
        <p:spPr>
          <a:xfrm>
            <a:off x="4419598" y="1605425"/>
            <a:ext cx="7636936" cy="3660842"/>
          </a:xfrm>
          <a:prstGeom prst="rect">
            <a:avLst/>
          </a:prstGeom>
          <a:noFill/>
          <a:ln>
            <a:noFill/>
          </a:ln>
        </p:spPr>
      </p:pic>
      <p:sp>
        <p:nvSpPr>
          <p:cNvPr id="531" name="Google Shape;531;p83"/>
          <p:cNvSpPr/>
          <p:nvPr/>
        </p:nvSpPr>
        <p:spPr>
          <a:xfrm>
            <a:off x="4419598" y="2663220"/>
            <a:ext cx="7636936" cy="603268"/>
          </a:xfrm>
          <a:prstGeom prst="roundRect">
            <a:avLst>
              <a:gd name="adj" fmla="val 16667"/>
            </a:avLst>
          </a:prstGeom>
          <a:noFill/>
          <a:ln w="9525" cap="flat" cmpd="sng">
            <a:solidFill>
              <a:srgbClr val="00ABA7"/>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 name="Título 1">
            <a:extLst>
              <a:ext uri="{FF2B5EF4-FFF2-40B4-BE49-F238E27FC236}">
                <a16:creationId xmlns:a16="http://schemas.microsoft.com/office/drawing/2014/main" id="{DF8D5FE7-B411-8444-A1EA-226A80D39FDE}"/>
              </a:ext>
            </a:extLst>
          </p:cNvPr>
          <p:cNvSpPr>
            <a:spLocks noGrp="1"/>
          </p:cNvSpPr>
          <p:nvPr>
            <p:ph type="title"/>
          </p:nvPr>
        </p:nvSpPr>
        <p:spPr>
          <a:xfrm>
            <a:off x="550333" y="317961"/>
            <a:ext cx="10515600" cy="1325563"/>
          </a:xfrm>
        </p:spPr>
        <p:txBody>
          <a:bodyPr/>
          <a:lstStyle/>
          <a:p>
            <a:r>
              <a:rPr lang="es-CO" dirty="0"/>
              <a:t>Bloqueadores de los canales de calcio</a:t>
            </a:r>
          </a:p>
        </p:txBody>
      </p:sp>
    </p:spTree>
    <p:extLst>
      <p:ext uri="{BB962C8B-B14F-4D97-AF65-F5344CB8AC3E}">
        <p14:creationId xmlns:p14="http://schemas.microsoft.com/office/powerpoint/2010/main" val="222298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550333" y="189151"/>
            <a:ext cx="10515600" cy="1325563"/>
          </a:xfrm>
        </p:spPr>
        <p:txBody>
          <a:bodyPr spcFirstLastPara="1" vert="horz" lIns="121900" tIns="121900" rIns="121900" bIns="121900" rtlCol="0" anchor="ctr" anchorCtr="0">
            <a:normAutofit/>
          </a:bodyPr>
          <a:lstStyle/>
          <a:p>
            <a:r>
              <a:rPr lang="en-GB" dirty="0" err="1"/>
              <a:t>Enfermedad</a:t>
            </a:r>
            <a:r>
              <a:rPr lang="en-GB" dirty="0"/>
              <a:t> renal </a:t>
            </a:r>
            <a:r>
              <a:rPr lang="en-GB" dirty="0" err="1"/>
              <a:t>crónica</a:t>
            </a:r>
            <a:endParaRPr dirty="0"/>
          </a:p>
        </p:txBody>
      </p:sp>
      <p:graphicFrame>
        <p:nvGraphicFramePr>
          <p:cNvPr id="2" name="Marcador de contenido 1">
            <a:extLst>
              <a:ext uri="{FF2B5EF4-FFF2-40B4-BE49-F238E27FC236}">
                <a16:creationId xmlns:a16="http://schemas.microsoft.com/office/drawing/2014/main" id="{99E554DE-2C0C-6446-98BB-2199BE0801CF}"/>
              </a:ext>
            </a:extLst>
          </p:cNvPr>
          <p:cNvGraphicFramePr>
            <a:graphicFrameLocks noGrp="1"/>
          </p:cNvGraphicFramePr>
          <p:nvPr>
            <p:ph sz="half" idx="2"/>
            <p:extLst>
              <p:ext uri="{D42A27DB-BD31-4B8C-83A1-F6EECF244321}">
                <p14:modId xmlns:p14="http://schemas.microsoft.com/office/powerpoint/2010/main" val="179702587"/>
              </p:ext>
            </p:extLst>
          </p:nvPr>
        </p:nvGraphicFramePr>
        <p:xfrm>
          <a:off x="4591878" y="1825625"/>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39205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84"/>
          <p:cNvSpPr txBox="1">
            <a:spLocks noGrp="1"/>
          </p:cNvSpPr>
          <p:nvPr>
            <p:ph type="title"/>
          </p:nvPr>
        </p:nvSpPr>
        <p:spPr>
          <a:xfrm>
            <a:off x="685801" y="215900"/>
            <a:ext cx="10515600" cy="1325563"/>
          </a:xfrm>
        </p:spPr>
        <p:txBody>
          <a:bodyPr spcFirstLastPara="1" vert="horz" lIns="121900" tIns="121900" rIns="121900" bIns="121900" rtlCol="0" anchor="ctr" anchorCtr="0">
            <a:normAutofit/>
          </a:bodyPr>
          <a:lstStyle/>
          <a:p>
            <a:r>
              <a:rPr lang="en-GB" dirty="0" err="1"/>
              <a:t>Seguimiento</a:t>
            </a:r>
            <a:r>
              <a:rPr lang="en-GB" dirty="0"/>
              <a:t> y </a:t>
            </a:r>
            <a:r>
              <a:rPr lang="en-GB" dirty="0" err="1"/>
              <a:t>monitoreo</a:t>
            </a:r>
            <a:endParaRPr dirty="0"/>
          </a:p>
        </p:txBody>
      </p:sp>
      <p:pic>
        <p:nvPicPr>
          <p:cNvPr id="539" name="Picture 538" descr="Close-up unopened pill packets">
            <a:extLst>
              <a:ext uri="{FF2B5EF4-FFF2-40B4-BE49-F238E27FC236}">
                <a16:creationId xmlns:a16="http://schemas.microsoft.com/office/drawing/2014/main" id="{9D0A5770-7F13-43D5-BABC-A91A7D7F313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52501" y="1459998"/>
            <a:ext cx="10667997" cy="2090392"/>
          </a:xfrm>
          <a:prstGeom prst="rect">
            <a:avLst/>
          </a:prstGeom>
          <a:noFill/>
        </p:spPr>
      </p:pic>
      <p:graphicFrame>
        <p:nvGraphicFramePr>
          <p:cNvPr id="2" name="Marcador de contenido 1">
            <a:extLst>
              <a:ext uri="{FF2B5EF4-FFF2-40B4-BE49-F238E27FC236}">
                <a16:creationId xmlns:a16="http://schemas.microsoft.com/office/drawing/2014/main" id="{BBA90630-361E-3943-84C5-46C64666FDEF}"/>
              </a:ext>
            </a:extLst>
          </p:cNvPr>
          <p:cNvGraphicFramePr>
            <a:graphicFrameLocks noGrp="1"/>
          </p:cNvGraphicFramePr>
          <p:nvPr>
            <p:ph idx="13"/>
            <p:extLst>
              <p:ext uri="{D42A27DB-BD31-4B8C-83A1-F6EECF244321}">
                <p14:modId xmlns:p14="http://schemas.microsoft.com/office/powerpoint/2010/main" val="358791465"/>
              </p:ext>
            </p:extLst>
          </p:nvPr>
        </p:nvGraphicFramePr>
        <p:xfrm>
          <a:off x="5088753" y="3960996"/>
          <a:ext cx="6684145" cy="2413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023115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85"/>
          <p:cNvSpPr txBox="1">
            <a:spLocks noGrp="1"/>
          </p:cNvSpPr>
          <p:nvPr>
            <p:ph type="title"/>
          </p:nvPr>
        </p:nvSpPr>
        <p:spPr>
          <a:xfrm>
            <a:off x="651933" y="189151"/>
            <a:ext cx="10515600" cy="1325563"/>
          </a:xfrm>
        </p:spPr>
        <p:txBody>
          <a:bodyPr spcFirstLastPara="1" vert="horz" lIns="121900" tIns="121900" rIns="121900" bIns="121900" rtlCol="0" anchor="ctr" anchorCtr="0">
            <a:normAutofit/>
          </a:bodyPr>
          <a:lstStyle/>
          <a:p>
            <a:r>
              <a:rPr lang="en-GB" i="1" dirty="0"/>
              <a:t>Punto clave</a:t>
            </a:r>
            <a:endParaRPr i="1" dirty="0"/>
          </a:p>
        </p:txBody>
      </p:sp>
      <p:sp>
        <p:nvSpPr>
          <p:cNvPr id="543" name="Google Shape;543;p85"/>
          <p:cNvSpPr txBox="1">
            <a:spLocks noGrp="1"/>
          </p:cNvSpPr>
          <p:nvPr>
            <p:ph sz="half" idx="2"/>
          </p:nvPr>
        </p:nvSpPr>
        <p:spPr>
          <a:xfrm>
            <a:off x="4896677" y="1910292"/>
            <a:ext cx="7007455" cy="4351338"/>
          </a:xfrm>
        </p:spPr>
        <p:txBody>
          <a:bodyPr spcFirstLastPara="1" vert="horz" lIns="121900" tIns="121900" rIns="121900" bIns="121900" rtlCol="0" anchorCtr="0">
            <a:normAutofit/>
          </a:bodyPr>
          <a:lstStyle/>
          <a:p>
            <a:pPr marL="0" indent="0" algn="just">
              <a:lnSpc>
                <a:spcPct val="100000"/>
              </a:lnSpc>
              <a:buNone/>
            </a:pPr>
            <a:r>
              <a:rPr lang="en-GB" sz="2400" i="1" dirty="0"/>
              <a:t>22. El  MAPA se </a:t>
            </a:r>
            <a:r>
              <a:rPr lang="en-GB" sz="2400" i="1" dirty="0" err="1"/>
              <a:t>puede</a:t>
            </a:r>
            <a:r>
              <a:rPr lang="en-GB" sz="2400" i="1" dirty="0"/>
              <a:t> usar para </a:t>
            </a:r>
            <a:r>
              <a:rPr lang="en-GB" sz="2400" i="1" dirty="0" err="1"/>
              <a:t>evaluar</a:t>
            </a:r>
            <a:r>
              <a:rPr lang="en-GB" sz="2400" i="1" dirty="0"/>
              <a:t> </a:t>
            </a:r>
            <a:r>
              <a:rPr lang="en-GB" sz="2400" i="1" dirty="0" err="1"/>
              <a:t>efectividad</a:t>
            </a:r>
            <a:r>
              <a:rPr lang="en-GB" sz="2400" i="1" dirty="0"/>
              <a:t> del </a:t>
            </a:r>
            <a:r>
              <a:rPr lang="en-GB" sz="2400" i="1" dirty="0" err="1"/>
              <a:t>tratamiento</a:t>
            </a:r>
            <a:r>
              <a:rPr lang="en-GB" sz="2400" i="1" dirty="0"/>
              <a:t> </a:t>
            </a:r>
            <a:r>
              <a:rPr lang="en-GB" sz="2400" i="1" dirty="0" err="1"/>
              <a:t>en</a:t>
            </a:r>
            <a:r>
              <a:rPr lang="en-GB" sz="2400" i="1" dirty="0"/>
              <a:t> </a:t>
            </a:r>
            <a:r>
              <a:rPr lang="en-GB" sz="2400" i="1" dirty="0" err="1"/>
              <a:t>niños</a:t>
            </a:r>
            <a:r>
              <a:rPr lang="en-GB" sz="2400" i="1" dirty="0"/>
              <a:t> y </a:t>
            </a:r>
            <a:r>
              <a:rPr lang="en-GB" sz="2400" i="1" dirty="0" err="1"/>
              <a:t>adolescentes</a:t>
            </a:r>
            <a:r>
              <a:rPr lang="en-GB" sz="2400" i="1" dirty="0"/>
              <a:t> con HTA, </a:t>
            </a:r>
            <a:r>
              <a:rPr lang="en-GB" sz="2400" i="1" dirty="0" err="1"/>
              <a:t>especialmente</a:t>
            </a:r>
            <a:r>
              <a:rPr lang="en-GB" sz="2400" i="1" dirty="0"/>
              <a:t> </a:t>
            </a:r>
            <a:r>
              <a:rPr lang="en-GB" sz="2400" i="1" dirty="0" err="1"/>
              <a:t>mediciones</a:t>
            </a:r>
            <a:r>
              <a:rPr lang="en-GB" sz="2400" i="1" dirty="0"/>
              <a:t> </a:t>
            </a:r>
            <a:r>
              <a:rPr lang="en-GB" sz="2400" i="1" dirty="0" err="1"/>
              <a:t>en</a:t>
            </a:r>
            <a:r>
              <a:rPr lang="en-GB" sz="2400" i="1" dirty="0"/>
              <a:t> la </a:t>
            </a:r>
            <a:r>
              <a:rPr lang="en-GB" sz="2400" i="1" dirty="0" err="1"/>
              <a:t>clínica</a:t>
            </a:r>
            <a:r>
              <a:rPr lang="en-GB" sz="2400" i="1" dirty="0"/>
              <a:t> o el </a:t>
            </a:r>
            <a:r>
              <a:rPr lang="en-GB" sz="2400" i="1" dirty="0" err="1"/>
              <a:t>hogar</a:t>
            </a:r>
            <a:r>
              <a:rPr lang="en-GB" sz="2400" i="1" dirty="0"/>
              <a:t> </a:t>
            </a:r>
            <a:r>
              <a:rPr lang="en-GB" sz="2400" i="1" dirty="0" err="1"/>
              <a:t>indican</a:t>
            </a:r>
            <a:r>
              <a:rPr lang="en-GB" sz="2400" i="1" dirty="0"/>
              <a:t> </a:t>
            </a:r>
            <a:r>
              <a:rPr lang="en-GB" sz="2400" i="1" dirty="0" err="1"/>
              <a:t>insuficiente</a:t>
            </a:r>
            <a:r>
              <a:rPr lang="en-GB" sz="2400" i="1" dirty="0"/>
              <a:t> </a:t>
            </a:r>
            <a:r>
              <a:rPr lang="en-GB" sz="2400" i="1" dirty="0" err="1"/>
              <a:t>respuesta</a:t>
            </a:r>
            <a:r>
              <a:rPr lang="en-GB" sz="2400" i="1" dirty="0"/>
              <a:t> al </a:t>
            </a:r>
            <a:r>
              <a:rPr lang="en-GB" sz="2400" i="1" dirty="0" err="1"/>
              <a:t>tratamiento</a:t>
            </a:r>
            <a:r>
              <a:rPr lang="en-GB" sz="2400" i="1" dirty="0"/>
              <a:t>.</a:t>
            </a:r>
          </a:p>
          <a:p>
            <a:pPr marL="0" indent="0" algn="just">
              <a:lnSpc>
                <a:spcPct val="100000"/>
              </a:lnSpc>
              <a:spcBef>
                <a:spcPts val="2133"/>
              </a:spcBef>
              <a:spcAft>
                <a:spcPts val="2133"/>
              </a:spcAft>
              <a:buNone/>
            </a:pPr>
            <a:endParaRPr lang="en-GB" sz="2400" dirty="0"/>
          </a:p>
        </p:txBody>
      </p:sp>
    </p:spTree>
    <p:extLst>
      <p:ext uri="{BB962C8B-B14F-4D97-AF65-F5344CB8AC3E}">
        <p14:creationId xmlns:p14="http://schemas.microsoft.com/office/powerpoint/2010/main" val="22248700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86"/>
          <p:cNvSpPr txBox="1">
            <a:spLocks noGrp="1"/>
          </p:cNvSpPr>
          <p:nvPr>
            <p:ph type="title"/>
          </p:nvPr>
        </p:nvSpPr>
        <p:spPr>
          <a:xfrm>
            <a:off x="602721" y="246592"/>
            <a:ext cx="10515600" cy="1325563"/>
          </a:xfrm>
        </p:spPr>
        <p:txBody>
          <a:bodyPr spcFirstLastPara="1" vert="horz" lIns="121900" tIns="121900" rIns="121900" bIns="121900" rtlCol="0" anchor="ctr" anchorCtr="0">
            <a:normAutofit/>
          </a:bodyPr>
          <a:lstStyle/>
          <a:p>
            <a:r>
              <a:rPr lang="en-GB" dirty="0"/>
              <a:t>HTA </a:t>
            </a:r>
            <a:r>
              <a:rPr lang="en-GB" dirty="0" err="1"/>
              <a:t>resistente</a:t>
            </a:r>
            <a:r>
              <a:rPr lang="en-GB" dirty="0"/>
              <a:t> al </a:t>
            </a:r>
            <a:r>
              <a:rPr lang="en-GB" dirty="0" err="1"/>
              <a:t>tratamiento</a:t>
            </a:r>
            <a:r>
              <a:rPr lang="en-GB" dirty="0"/>
              <a:t> </a:t>
            </a:r>
            <a:endParaRPr dirty="0"/>
          </a:p>
        </p:txBody>
      </p:sp>
      <p:graphicFrame>
        <p:nvGraphicFramePr>
          <p:cNvPr id="2" name="Marcador de contenido 1">
            <a:extLst>
              <a:ext uri="{FF2B5EF4-FFF2-40B4-BE49-F238E27FC236}">
                <a16:creationId xmlns:a16="http://schemas.microsoft.com/office/drawing/2014/main" id="{C9D3F85B-F405-7447-8BB0-B7A15F4DC646}"/>
              </a:ext>
            </a:extLst>
          </p:cNvPr>
          <p:cNvGraphicFramePr>
            <a:graphicFrameLocks noGrp="1"/>
          </p:cNvGraphicFramePr>
          <p:nvPr>
            <p:ph sz="quarter" idx="4"/>
            <p:extLst>
              <p:ext uri="{D42A27DB-BD31-4B8C-83A1-F6EECF244321}">
                <p14:modId xmlns:p14="http://schemas.microsoft.com/office/powerpoint/2010/main" val="956404947"/>
              </p:ext>
            </p:extLst>
          </p:nvPr>
        </p:nvGraphicFramePr>
        <p:xfrm>
          <a:off x="4934595" y="2098675"/>
          <a:ext cx="679332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07078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43085B-564D-9041-A47B-5EBC6D888FCC}"/>
              </a:ext>
            </a:extLst>
          </p:cNvPr>
          <p:cNvSpPr>
            <a:spLocks noGrp="1"/>
          </p:cNvSpPr>
          <p:nvPr>
            <p:ph type="title"/>
          </p:nvPr>
        </p:nvSpPr>
        <p:spPr>
          <a:xfrm>
            <a:off x="838200" y="1127189"/>
            <a:ext cx="10515600" cy="1957801"/>
          </a:xfrm>
        </p:spPr>
        <p:txBody>
          <a:bodyPr>
            <a:normAutofit/>
          </a:bodyPr>
          <a:lstStyle/>
          <a:p>
            <a:r>
              <a:rPr lang="es-CO" sz="5400" dirty="0"/>
              <a:t>Casos especiales</a:t>
            </a:r>
          </a:p>
        </p:txBody>
      </p:sp>
    </p:spTree>
    <p:extLst>
      <p:ext uri="{BB962C8B-B14F-4D97-AF65-F5344CB8AC3E}">
        <p14:creationId xmlns:p14="http://schemas.microsoft.com/office/powerpoint/2010/main" val="20338823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87"/>
          <p:cNvSpPr txBox="1">
            <a:spLocks noGrp="1"/>
          </p:cNvSpPr>
          <p:nvPr>
            <p:ph type="title"/>
          </p:nvPr>
        </p:nvSpPr>
        <p:spPr>
          <a:xfrm>
            <a:off x="499533" y="189151"/>
            <a:ext cx="10515600" cy="1325563"/>
          </a:xfrm>
        </p:spPr>
        <p:txBody>
          <a:bodyPr spcFirstLastPara="1" vert="horz" lIns="121900" tIns="121900" rIns="121900" bIns="121900" rtlCol="0" anchor="ctr" anchorCtr="0">
            <a:normAutofit/>
          </a:bodyPr>
          <a:lstStyle/>
          <a:p>
            <a:r>
              <a:rPr lang="en-GB" dirty="0"/>
              <a:t>Casos </a:t>
            </a:r>
            <a:r>
              <a:rPr lang="en-GB" dirty="0" err="1"/>
              <a:t>especiales</a:t>
            </a:r>
            <a:r>
              <a:rPr lang="en-GB" dirty="0"/>
              <a:t>: ERC</a:t>
            </a:r>
            <a:endParaRPr dirty="0"/>
          </a:p>
        </p:txBody>
      </p:sp>
      <p:sp>
        <p:nvSpPr>
          <p:cNvPr id="555" name="Google Shape;555;p87"/>
          <p:cNvSpPr txBox="1">
            <a:spLocks noGrp="1"/>
          </p:cNvSpPr>
          <p:nvPr>
            <p:ph sz="half" idx="2"/>
          </p:nvPr>
        </p:nvSpPr>
        <p:spPr>
          <a:xfrm>
            <a:off x="4669653" y="1514714"/>
            <a:ext cx="7285279" cy="4351338"/>
          </a:xfrm>
        </p:spPr>
        <p:txBody>
          <a:bodyPr spcFirstLastPara="1" vert="horz" lIns="121900" tIns="121900" rIns="121900" bIns="121900" rtlCol="0" anchorCtr="0">
            <a:noAutofit/>
          </a:bodyPr>
          <a:lstStyle/>
          <a:p>
            <a:pPr marL="0" indent="0" algn="just">
              <a:lnSpc>
                <a:spcPct val="100000"/>
              </a:lnSpc>
              <a:buNone/>
            </a:pPr>
            <a:r>
              <a:rPr lang="en-GB" sz="2400" i="1" dirty="0"/>
              <a:t>Punto clave:</a:t>
            </a:r>
          </a:p>
          <a:p>
            <a:pPr marL="0" indent="0" algn="just">
              <a:lnSpc>
                <a:spcPct val="100000"/>
              </a:lnSpc>
              <a:spcBef>
                <a:spcPts val="2133"/>
              </a:spcBef>
              <a:buNone/>
            </a:pPr>
            <a:r>
              <a:rPr lang="en-GB" sz="2400" i="1" dirty="0"/>
              <a:t>23. Los </a:t>
            </a:r>
            <a:r>
              <a:rPr lang="en-GB" sz="2400" i="1" dirty="0" err="1"/>
              <a:t>niños</a:t>
            </a:r>
            <a:r>
              <a:rPr lang="en-GB" sz="2400" i="1" dirty="0"/>
              <a:t> y </a:t>
            </a:r>
            <a:r>
              <a:rPr lang="en-GB" sz="2400" i="1" dirty="0" err="1"/>
              <a:t>adolescentes</a:t>
            </a:r>
            <a:r>
              <a:rPr lang="en-GB" sz="2400" i="1" dirty="0"/>
              <a:t> con ERC </a:t>
            </a:r>
            <a:r>
              <a:rPr lang="en-GB" sz="2400" i="1" dirty="0" err="1"/>
              <a:t>deben</a:t>
            </a:r>
            <a:r>
              <a:rPr lang="en-GB" sz="2400" i="1" dirty="0"/>
              <a:t> ser </a:t>
            </a:r>
            <a:r>
              <a:rPr lang="en-GB" sz="2400" i="1" dirty="0" err="1"/>
              <a:t>evaluados</a:t>
            </a:r>
            <a:r>
              <a:rPr lang="en-GB" sz="2400" i="1" dirty="0"/>
              <a:t> para HTA </a:t>
            </a:r>
            <a:r>
              <a:rPr lang="en-GB" sz="2400" i="1" dirty="0" err="1"/>
              <a:t>en</a:t>
            </a:r>
            <a:r>
              <a:rPr lang="en-GB" sz="2400" i="1" dirty="0"/>
              <a:t> </a:t>
            </a:r>
            <a:r>
              <a:rPr lang="en-GB" sz="2400" i="1" dirty="0" err="1"/>
              <a:t>cada</a:t>
            </a:r>
            <a:r>
              <a:rPr lang="en-GB" sz="2400" i="1" dirty="0"/>
              <a:t> </a:t>
            </a:r>
            <a:r>
              <a:rPr lang="en-GB" sz="2400" i="1" dirty="0" err="1"/>
              <a:t>encuentro</a:t>
            </a:r>
            <a:r>
              <a:rPr lang="en-GB" sz="2400" i="1" dirty="0"/>
              <a:t> medico:</a:t>
            </a:r>
          </a:p>
          <a:p>
            <a:pPr lvl="1" algn="just">
              <a:lnSpc>
                <a:spcPct val="100000"/>
              </a:lnSpc>
              <a:buSzPts val="1800"/>
            </a:pPr>
            <a:r>
              <a:rPr lang="en-GB" sz="2400" i="1" dirty="0"/>
              <a:t>Los </a:t>
            </a:r>
            <a:r>
              <a:rPr lang="en-GB" sz="2400" i="1" dirty="0" err="1"/>
              <a:t>niños</a:t>
            </a:r>
            <a:r>
              <a:rPr lang="en-GB" sz="2400" i="1" dirty="0"/>
              <a:t> o </a:t>
            </a:r>
            <a:r>
              <a:rPr lang="en-GB" sz="2400" i="1" dirty="0" err="1"/>
              <a:t>adolescentes</a:t>
            </a:r>
            <a:r>
              <a:rPr lang="en-GB" sz="2400" i="1" dirty="0"/>
              <a:t> con ERC e HTA </a:t>
            </a:r>
            <a:r>
              <a:rPr lang="en-GB" sz="2400" i="1" dirty="0" err="1"/>
              <a:t>deben</a:t>
            </a:r>
            <a:r>
              <a:rPr lang="en-GB" sz="2400" i="1" dirty="0"/>
              <a:t> ser </a:t>
            </a:r>
            <a:r>
              <a:rPr lang="en-GB" sz="2400" i="1" dirty="0" err="1"/>
              <a:t>tratados</a:t>
            </a:r>
            <a:r>
              <a:rPr lang="en-GB" sz="2400" i="1" dirty="0"/>
              <a:t> para </a:t>
            </a:r>
            <a:r>
              <a:rPr lang="en-GB" sz="2400" i="1" dirty="0" err="1"/>
              <a:t>obtener</a:t>
            </a:r>
            <a:r>
              <a:rPr lang="en-GB" sz="2400" i="1" dirty="0"/>
              <a:t> PAM  </a:t>
            </a:r>
            <a:r>
              <a:rPr lang="en-GB" sz="2400" i="1" dirty="0" err="1"/>
              <a:t>en</a:t>
            </a:r>
            <a:r>
              <a:rPr lang="en-GB" sz="2400" i="1" dirty="0"/>
              <a:t> 24 horas &lt;P50 </a:t>
            </a:r>
            <a:r>
              <a:rPr lang="en-GB" sz="2400" i="1" dirty="0" err="1"/>
              <a:t>en</a:t>
            </a:r>
            <a:r>
              <a:rPr lang="en-GB" sz="2400" i="1" dirty="0"/>
              <a:t> el MAPA.</a:t>
            </a:r>
          </a:p>
          <a:p>
            <a:pPr lvl="1" algn="just">
              <a:lnSpc>
                <a:spcPct val="100000"/>
              </a:lnSpc>
              <a:buSzPts val="1800"/>
            </a:pPr>
            <a:r>
              <a:rPr lang="en-GB" sz="2400" i="1" dirty="0" err="1"/>
              <a:t>Independientemente</a:t>
            </a:r>
            <a:r>
              <a:rPr lang="en-GB" sz="2400" i="1" dirty="0"/>
              <a:t> del control </a:t>
            </a:r>
            <a:r>
              <a:rPr lang="en-GB" sz="2400" i="1" dirty="0" err="1"/>
              <a:t>aparente</a:t>
            </a:r>
            <a:r>
              <a:rPr lang="en-GB" sz="2400" i="1" dirty="0"/>
              <a:t> de la PA, </a:t>
            </a:r>
            <a:r>
              <a:rPr lang="en-GB" sz="2400" i="1" dirty="0" err="1"/>
              <a:t>deben</a:t>
            </a:r>
            <a:r>
              <a:rPr lang="en-GB" sz="2400" i="1" dirty="0"/>
              <a:t> </a:t>
            </a:r>
            <a:r>
              <a:rPr lang="en-GB" sz="2400" i="1" dirty="0" err="1"/>
              <a:t>someterse</a:t>
            </a:r>
            <a:r>
              <a:rPr lang="en-GB" sz="2400" i="1" dirty="0"/>
              <a:t> a una </a:t>
            </a:r>
            <a:r>
              <a:rPr lang="en-GB" sz="2400" i="1" dirty="0" err="1"/>
              <a:t>evaluación</a:t>
            </a:r>
            <a:r>
              <a:rPr lang="en-GB" sz="2400" i="1" dirty="0"/>
              <a:t> con  MAPA al </a:t>
            </a:r>
            <a:r>
              <a:rPr lang="en-GB" sz="2400" i="1" dirty="0" err="1"/>
              <a:t>menos</a:t>
            </a:r>
            <a:r>
              <a:rPr lang="en-GB" sz="2400" i="1" dirty="0"/>
              <a:t> una </a:t>
            </a:r>
            <a:r>
              <a:rPr lang="en-GB" sz="2400" i="1" dirty="0" err="1"/>
              <a:t>vez</a:t>
            </a:r>
            <a:r>
              <a:rPr lang="en-GB" sz="2400" i="1" dirty="0"/>
              <a:t> al </a:t>
            </a:r>
            <a:r>
              <a:rPr lang="en-GB" sz="2400" i="1" dirty="0" err="1"/>
              <a:t>año</a:t>
            </a:r>
            <a:r>
              <a:rPr lang="en-GB" sz="2400" i="1" dirty="0"/>
              <a:t> para </a:t>
            </a:r>
            <a:r>
              <a:rPr lang="en-GB" sz="2400" i="1" dirty="0" err="1"/>
              <a:t>detectar</a:t>
            </a:r>
            <a:r>
              <a:rPr lang="en-GB" sz="2400" i="1" dirty="0"/>
              <a:t> </a:t>
            </a:r>
            <a:r>
              <a:rPr lang="en-GB" sz="2400" i="1" dirty="0" err="1"/>
              <a:t>hipertensión</a:t>
            </a:r>
            <a:r>
              <a:rPr lang="en-GB" sz="2400" i="1" dirty="0"/>
              <a:t> </a:t>
            </a:r>
            <a:r>
              <a:rPr lang="en-GB" sz="2400" i="1" dirty="0" err="1"/>
              <a:t>oculta</a:t>
            </a:r>
            <a:r>
              <a:rPr lang="en-GB" sz="2400" i="1" dirty="0"/>
              <a:t>.</a:t>
            </a:r>
          </a:p>
          <a:p>
            <a:pPr marL="0" indent="0" algn="just">
              <a:lnSpc>
                <a:spcPct val="100000"/>
              </a:lnSpc>
              <a:spcAft>
                <a:spcPts val="2133"/>
              </a:spcAft>
              <a:buNone/>
            </a:pPr>
            <a:endParaRPr sz="2400" dirty="0"/>
          </a:p>
        </p:txBody>
      </p:sp>
    </p:spTree>
    <p:extLst>
      <p:ext uri="{BB962C8B-B14F-4D97-AF65-F5344CB8AC3E}">
        <p14:creationId xmlns:p14="http://schemas.microsoft.com/office/powerpoint/2010/main" val="22763809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88"/>
          <p:cNvSpPr txBox="1">
            <a:spLocks noGrp="1"/>
          </p:cNvSpPr>
          <p:nvPr>
            <p:ph type="title"/>
          </p:nvPr>
        </p:nvSpPr>
        <p:spPr>
          <a:xfrm>
            <a:off x="550333" y="189151"/>
            <a:ext cx="10515600" cy="1325563"/>
          </a:xfrm>
        </p:spPr>
        <p:txBody>
          <a:bodyPr spcFirstLastPara="1" vert="horz" lIns="121900" tIns="121900" rIns="121900" bIns="121900" rtlCol="0" anchor="ctr" anchorCtr="0">
            <a:normAutofit/>
          </a:bodyPr>
          <a:lstStyle/>
          <a:p>
            <a:r>
              <a:rPr lang="en-GB" dirty="0"/>
              <a:t>Casos </a:t>
            </a:r>
            <a:r>
              <a:rPr lang="en-GB" dirty="0" err="1"/>
              <a:t>especiales</a:t>
            </a:r>
            <a:r>
              <a:rPr lang="en-GB" dirty="0"/>
              <a:t>: ERC</a:t>
            </a:r>
            <a:endParaRPr dirty="0"/>
          </a:p>
        </p:txBody>
      </p:sp>
      <p:sp>
        <p:nvSpPr>
          <p:cNvPr id="561" name="Google Shape;561;p88"/>
          <p:cNvSpPr txBox="1">
            <a:spLocks noGrp="1"/>
          </p:cNvSpPr>
          <p:nvPr>
            <p:ph idx="1"/>
          </p:nvPr>
        </p:nvSpPr>
        <p:spPr>
          <a:xfrm>
            <a:off x="4669653" y="1825625"/>
            <a:ext cx="6684145" cy="2090392"/>
          </a:xfrm>
        </p:spPr>
        <p:txBody>
          <a:bodyPr spcFirstLastPara="1" vert="horz" lIns="121900" tIns="121900" rIns="121900" bIns="121900" rtlCol="0" anchorCtr="0">
            <a:normAutofit/>
          </a:bodyPr>
          <a:lstStyle/>
          <a:p>
            <a:pPr marL="0" indent="0" algn="just">
              <a:spcAft>
                <a:spcPts val="2133"/>
              </a:spcAft>
              <a:buNone/>
            </a:pPr>
            <a:r>
              <a:rPr lang="en-GB" sz="2400" i="1" dirty="0"/>
              <a:t>24.  </a:t>
            </a:r>
            <a:r>
              <a:rPr lang="en-GB" sz="2400" i="1" dirty="0" err="1"/>
              <a:t>Niños</a:t>
            </a:r>
            <a:r>
              <a:rPr lang="en-GB" sz="2400" i="1" dirty="0"/>
              <a:t> y </a:t>
            </a:r>
            <a:r>
              <a:rPr lang="en-GB" sz="2400" i="1" dirty="0" err="1"/>
              <a:t>adolescentes</a:t>
            </a:r>
            <a:r>
              <a:rPr lang="en-GB" sz="2400" i="1" dirty="0"/>
              <a:t> con ERC e HTA </a:t>
            </a:r>
            <a:r>
              <a:rPr lang="en-GB" sz="2400" i="1" dirty="0" err="1"/>
              <a:t>deben</a:t>
            </a:r>
            <a:r>
              <a:rPr lang="en-GB" sz="2400" i="1" dirty="0"/>
              <a:t> ser </a:t>
            </a:r>
            <a:r>
              <a:rPr lang="en-GB" sz="2400" i="1" dirty="0" err="1"/>
              <a:t>evaluados</a:t>
            </a:r>
            <a:r>
              <a:rPr lang="en-GB" sz="2400" i="1" dirty="0"/>
              <a:t> por proteinuria.</a:t>
            </a:r>
          </a:p>
        </p:txBody>
      </p:sp>
      <p:sp>
        <p:nvSpPr>
          <p:cNvPr id="562" name="Google Shape;562;p88"/>
          <p:cNvSpPr txBox="1">
            <a:spLocks noGrp="1"/>
          </p:cNvSpPr>
          <p:nvPr>
            <p:ph idx="13"/>
          </p:nvPr>
        </p:nvSpPr>
        <p:spPr>
          <a:xfrm>
            <a:off x="4669653" y="3916017"/>
            <a:ext cx="6684145" cy="2413346"/>
          </a:xfrm>
        </p:spPr>
        <p:txBody>
          <a:bodyPr spcFirstLastPara="1" vert="horz" lIns="121900" tIns="121900" rIns="121900" bIns="121900" rtlCol="0" anchorCtr="0">
            <a:normAutofit/>
          </a:bodyPr>
          <a:lstStyle/>
          <a:p>
            <a:pPr marL="0" indent="0" algn="just">
              <a:spcAft>
                <a:spcPts val="2133"/>
              </a:spcAft>
              <a:buNone/>
            </a:pPr>
            <a:r>
              <a:rPr lang="en-GB" sz="2400" i="1" dirty="0"/>
              <a:t>25. </a:t>
            </a:r>
            <a:r>
              <a:rPr lang="en-GB" sz="2400" i="1" dirty="0" err="1"/>
              <a:t>Niños</a:t>
            </a:r>
            <a:r>
              <a:rPr lang="en-GB" sz="2400" i="1" dirty="0"/>
              <a:t> y </a:t>
            </a:r>
            <a:r>
              <a:rPr lang="en-GB" sz="2400" i="1" dirty="0" err="1"/>
              <a:t>adolescentes</a:t>
            </a:r>
            <a:r>
              <a:rPr lang="en-GB" sz="2400" i="1" dirty="0"/>
              <a:t> con ERC, HTA,  proteinuria </a:t>
            </a:r>
            <a:r>
              <a:rPr lang="en-GB" sz="2400" i="1" dirty="0" err="1"/>
              <a:t>deben</a:t>
            </a:r>
            <a:r>
              <a:rPr lang="en-GB" sz="2400" i="1" dirty="0"/>
              <a:t> ser </a:t>
            </a:r>
            <a:r>
              <a:rPr lang="en-GB" sz="2400" i="1" dirty="0" err="1"/>
              <a:t>tratados</a:t>
            </a:r>
            <a:r>
              <a:rPr lang="en-GB" sz="2400" i="1" dirty="0"/>
              <a:t> con IECA o ARA 2.</a:t>
            </a:r>
          </a:p>
        </p:txBody>
      </p:sp>
    </p:spTree>
    <p:extLst>
      <p:ext uri="{BB962C8B-B14F-4D97-AF65-F5344CB8AC3E}">
        <p14:creationId xmlns:p14="http://schemas.microsoft.com/office/powerpoint/2010/main" val="41668763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89"/>
          <p:cNvSpPr txBox="1">
            <a:spLocks noGrp="1"/>
          </p:cNvSpPr>
          <p:nvPr>
            <p:ph type="title"/>
          </p:nvPr>
        </p:nvSpPr>
        <p:spPr>
          <a:xfrm>
            <a:off x="467254" y="13989"/>
            <a:ext cx="9879012" cy="1188278"/>
          </a:xfrm>
        </p:spPr>
        <p:txBody>
          <a:bodyPr spcFirstLastPara="1" vert="horz" lIns="121900" tIns="121900" rIns="121900" bIns="121900" rtlCol="0" anchor="b" anchorCtr="0">
            <a:noAutofit/>
          </a:bodyPr>
          <a:lstStyle/>
          <a:p>
            <a:r>
              <a:rPr lang="en-GB" sz="4400" dirty="0"/>
              <a:t>Casos </a:t>
            </a:r>
            <a:r>
              <a:rPr lang="en-GB" sz="4400" dirty="0" err="1"/>
              <a:t>especiales</a:t>
            </a:r>
            <a:r>
              <a:rPr lang="en-GB" sz="4400" dirty="0"/>
              <a:t>: diabetes 1 y 2 </a:t>
            </a:r>
            <a:endParaRPr sz="4400" dirty="0"/>
          </a:p>
        </p:txBody>
      </p:sp>
      <p:pic>
        <p:nvPicPr>
          <p:cNvPr id="569" name="Google Shape;569;p89"/>
          <p:cNvPicPr preferRelativeResize="0"/>
          <p:nvPr/>
        </p:nvPicPr>
        <p:blipFill rotWithShape="1">
          <a:blip r:embed="rId3" cstate="email">
            <a:extLst>
              <a:ext uri="{28A0092B-C50C-407E-A947-70E740481C1C}">
                <a14:useLocalDpi xmlns:a14="http://schemas.microsoft.com/office/drawing/2010/main"/>
              </a:ext>
            </a:extLst>
          </a:blip>
          <a:srcRect/>
          <a:stretch/>
        </p:blipFill>
        <p:spPr>
          <a:xfrm>
            <a:off x="6265333" y="1605722"/>
            <a:ext cx="5477554" cy="4447347"/>
          </a:xfrm>
          <a:prstGeom prst="rect">
            <a:avLst/>
          </a:prstGeom>
          <a:noFill/>
          <a:ln>
            <a:noFill/>
          </a:ln>
        </p:spPr>
      </p:pic>
      <p:sp>
        <p:nvSpPr>
          <p:cNvPr id="568" name="Google Shape;568;p89"/>
          <p:cNvSpPr txBox="1">
            <a:spLocks noGrp="1"/>
          </p:cNvSpPr>
          <p:nvPr>
            <p:ph type="body" sz="half" idx="2"/>
          </p:nvPr>
        </p:nvSpPr>
        <p:spPr>
          <a:xfrm>
            <a:off x="744571" y="1202267"/>
            <a:ext cx="4662189" cy="1489075"/>
          </a:xfrm>
        </p:spPr>
        <p:txBody>
          <a:bodyPr spcFirstLastPara="1" vert="horz" lIns="121900" tIns="121900" rIns="121900" bIns="121900" rtlCol="0" anchorCtr="0">
            <a:noAutofit/>
          </a:bodyPr>
          <a:lstStyle/>
          <a:p>
            <a:pPr marL="0" indent="0" algn="just">
              <a:lnSpc>
                <a:spcPct val="100000"/>
              </a:lnSpc>
              <a:spcAft>
                <a:spcPts val="2133"/>
              </a:spcAft>
              <a:buNone/>
            </a:pPr>
            <a:r>
              <a:rPr lang="en-GB" sz="2400" i="1" dirty="0"/>
              <a:t>26. </a:t>
            </a:r>
            <a:r>
              <a:rPr lang="en-GB" sz="2400" i="1" dirty="0" err="1"/>
              <a:t>Niños</a:t>
            </a:r>
            <a:r>
              <a:rPr lang="en-GB" sz="2400" i="1" dirty="0"/>
              <a:t> con HTA y diabetes </a:t>
            </a:r>
            <a:r>
              <a:rPr lang="en-GB" sz="2400" i="1" dirty="0" err="1"/>
              <a:t>deben</a:t>
            </a:r>
            <a:r>
              <a:rPr lang="en-GB" sz="2400" i="1" dirty="0"/>
              <a:t> </a:t>
            </a:r>
            <a:r>
              <a:rPr lang="en-GB" sz="2400" i="1" dirty="0" err="1"/>
              <a:t>tener</a:t>
            </a:r>
            <a:r>
              <a:rPr lang="en-GB" sz="2400" i="1" dirty="0"/>
              <a:t> </a:t>
            </a:r>
            <a:r>
              <a:rPr lang="en-GB" sz="2400" i="1" dirty="0" err="1"/>
              <a:t>evaluación</a:t>
            </a:r>
            <a:r>
              <a:rPr lang="en-GB" sz="2400" i="1" dirty="0"/>
              <a:t> de PA </a:t>
            </a:r>
            <a:r>
              <a:rPr lang="en-GB" sz="2400" i="1" dirty="0" err="1"/>
              <a:t>en</a:t>
            </a:r>
            <a:r>
              <a:rPr lang="en-GB" sz="2400" i="1" dirty="0"/>
              <a:t> </a:t>
            </a:r>
            <a:r>
              <a:rPr lang="en-GB" sz="2400" i="1" dirty="0" err="1"/>
              <a:t>cada</a:t>
            </a:r>
            <a:r>
              <a:rPr lang="en-GB" sz="2400" i="1" dirty="0"/>
              <a:t> consulta y ser </a:t>
            </a:r>
            <a:r>
              <a:rPr lang="en-GB" sz="2400" i="1" dirty="0" err="1"/>
              <a:t>tratados</a:t>
            </a:r>
            <a:r>
              <a:rPr lang="en-GB" sz="2400" i="1" dirty="0"/>
              <a:t> </a:t>
            </a:r>
            <a:r>
              <a:rPr lang="en-GB" sz="2400" i="1" dirty="0" err="1"/>
              <a:t>si</a:t>
            </a:r>
            <a:r>
              <a:rPr lang="en-GB" sz="2400" i="1" dirty="0"/>
              <a:t> PA &gt;P95 o &gt;130/80 </a:t>
            </a:r>
            <a:r>
              <a:rPr lang="en-GB" sz="2400" i="1" dirty="0" err="1"/>
              <a:t>en</a:t>
            </a:r>
            <a:r>
              <a:rPr lang="en-GB" sz="2400" i="1" dirty="0"/>
              <a:t> &gt;13 </a:t>
            </a:r>
            <a:r>
              <a:rPr lang="en-GB" sz="2400" i="1" dirty="0" err="1"/>
              <a:t>años</a:t>
            </a:r>
            <a:r>
              <a:rPr lang="en-GB" sz="2400" i="1" dirty="0"/>
              <a:t>.</a:t>
            </a:r>
            <a:endParaRPr sz="2400" i="1" dirty="0"/>
          </a:p>
        </p:txBody>
      </p:sp>
    </p:spTree>
    <p:extLst>
      <p:ext uri="{BB962C8B-B14F-4D97-AF65-F5344CB8AC3E}">
        <p14:creationId xmlns:p14="http://schemas.microsoft.com/office/powerpoint/2010/main" val="24511480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90"/>
          <p:cNvSpPr txBox="1">
            <a:spLocks noGrp="1"/>
          </p:cNvSpPr>
          <p:nvPr>
            <p:ph type="title"/>
          </p:nvPr>
        </p:nvSpPr>
        <p:spPr>
          <a:xfrm>
            <a:off x="601134" y="189151"/>
            <a:ext cx="10515600" cy="1325563"/>
          </a:xfrm>
        </p:spPr>
        <p:txBody>
          <a:bodyPr spcFirstLastPara="1" vert="horz" lIns="121900" tIns="121900" rIns="121900" bIns="121900" rtlCol="0" anchor="ctr" anchorCtr="0">
            <a:normAutofit/>
          </a:bodyPr>
          <a:lstStyle/>
          <a:p>
            <a:r>
              <a:rPr lang="en-GB" dirty="0" err="1"/>
              <a:t>Comorbilidades</a:t>
            </a:r>
            <a:r>
              <a:rPr lang="en-GB" dirty="0"/>
              <a:t> </a:t>
            </a:r>
            <a:endParaRPr dirty="0"/>
          </a:p>
        </p:txBody>
      </p:sp>
      <p:graphicFrame>
        <p:nvGraphicFramePr>
          <p:cNvPr id="2" name="Marcador de contenido 1">
            <a:extLst>
              <a:ext uri="{FF2B5EF4-FFF2-40B4-BE49-F238E27FC236}">
                <a16:creationId xmlns:a16="http://schemas.microsoft.com/office/drawing/2014/main" id="{F630A2CD-99EB-CA41-934D-DD0086888A3F}"/>
              </a:ext>
            </a:extLst>
          </p:cNvPr>
          <p:cNvGraphicFramePr>
            <a:graphicFrameLocks noGrp="1"/>
          </p:cNvGraphicFramePr>
          <p:nvPr>
            <p:ph sz="half" idx="2"/>
            <p:extLst>
              <p:ext uri="{D42A27DB-BD31-4B8C-83A1-F6EECF244321}">
                <p14:modId xmlns:p14="http://schemas.microsoft.com/office/powerpoint/2010/main" val="762677265"/>
              </p:ext>
            </p:extLst>
          </p:nvPr>
        </p:nvGraphicFramePr>
        <p:xfrm>
          <a:off x="4591878" y="1825625"/>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15467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91"/>
          <p:cNvSpPr txBox="1">
            <a:spLocks noGrp="1"/>
          </p:cNvSpPr>
          <p:nvPr>
            <p:ph type="title"/>
          </p:nvPr>
        </p:nvSpPr>
        <p:spPr>
          <a:xfrm>
            <a:off x="594784" y="203200"/>
            <a:ext cx="10515600" cy="975140"/>
          </a:xfrm>
        </p:spPr>
        <p:txBody>
          <a:bodyPr spcFirstLastPara="1" vert="horz" lIns="121900" tIns="121900" rIns="121900" bIns="121900" rtlCol="0" anchor="b" anchorCtr="0">
            <a:normAutofit/>
          </a:bodyPr>
          <a:lstStyle/>
          <a:p>
            <a:r>
              <a:rPr lang="en-GB" sz="4400" dirty="0" err="1"/>
              <a:t>Hipertensión</a:t>
            </a:r>
            <a:r>
              <a:rPr lang="en-GB" sz="4400" dirty="0"/>
              <a:t> </a:t>
            </a:r>
            <a:r>
              <a:rPr lang="en-GB" sz="4400" dirty="0" err="1"/>
              <a:t>aguda</a:t>
            </a:r>
            <a:r>
              <a:rPr lang="en-GB" sz="4400" dirty="0"/>
              <a:t> grave</a:t>
            </a:r>
            <a:endParaRPr sz="4400" dirty="0"/>
          </a:p>
        </p:txBody>
      </p:sp>
      <p:sp>
        <p:nvSpPr>
          <p:cNvPr id="582" name="Google Shape;582;p91"/>
          <p:cNvSpPr txBox="1">
            <a:spLocks noGrp="1"/>
          </p:cNvSpPr>
          <p:nvPr>
            <p:ph type="body" idx="1"/>
          </p:nvPr>
        </p:nvSpPr>
        <p:spPr>
          <a:xfrm>
            <a:off x="1149545" y="1347737"/>
            <a:ext cx="10128055" cy="1500187"/>
          </a:xfrm>
        </p:spPr>
        <p:txBody>
          <a:bodyPr spcFirstLastPara="1" vert="horz" lIns="121900" tIns="121900" rIns="121900" bIns="121900" rtlCol="0" anchorCtr="0">
            <a:noAutofit/>
          </a:bodyPr>
          <a:lstStyle/>
          <a:p>
            <a:pPr marL="0" indent="0" algn="just">
              <a:lnSpc>
                <a:spcPct val="100000"/>
              </a:lnSpc>
              <a:buNone/>
            </a:pPr>
            <a:r>
              <a:rPr lang="en-GB" i="1" dirty="0"/>
              <a:t>27. </a:t>
            </a:r>
            <a:r>
              <a:rPr lang="en-GB" i="1" dirty="0" err="1"/>
              <a:t>En</a:t>
            </a:r>
            <a:r>
              <a:rPr lang="en-GB" i="1" dirty="0"/>
              <a:t> </a:t>
            </a:r>
            <a:r>
              <a:rPr lang="en-GB" i="1" dirty="0" err="1"/>
              <a:t>niños</a:t>
            </a:r>
            <a:r>
              <a:rPr lang="en-GB" i="1" dirty="0"/>
              <a:t> y </a:t>
            </a:r>
            <a:r>
              <a:rPr lang="en-GB" i="1" dirty="0" err="1"/>
              <a:t>adolescentes</a:t>
            </a:r>
            <a:r>
              <a:rPr lang="en-GB" i="1" dirty="0"/>
              <a:t> con HTA </a:t>
            </a:r>
            <a:r>
              <a:rPr lang="en-GB" i="1" dirty="0" err="1"/>
              <a:t>aguda</a:t>
            </a:r>
            <a:r>
              <a:rPr lang="en-GB" i="1" dirty="0"/>
              <a:t> grave y con </a:t>
            </a:r>
            <a:r>
              <a:rPr lang="en-GB" i="1" dirty="0" err="1"/>
              <a:t>riesgo</a:t>
            </a:r>
            <a:r>
              <a:rPr lang="en-GB" i="1" dirty="0"/>
              <a:t> para la </a:t>
            </a:r>
            <a:r>
              <a:rPr lang="en-GB" i="1" dirty="0" err="1"/>
              <a:t>vida</a:t>
            </a:r>
            <a:r>
              <a:rPr lang="en-GB" i="1" dirty="0"/>
              <a:t>, se debe </a:t>
            </a:r>
            <a:r>
              <a:rPr lang="en-GB" i="1" dirty="0" err="1"/>
              <a:t>iniciar</a:t>
            </a:r>
            <a:r>
              <a:rPr lang="en-GB" i="1" dirty="0"/>
              <a:t> el </a:t>
            </a:r>
            <a:r>
              <a:rPr lang="en-GB" i="1" dirty="0" err="1"/>
              <a:t>tratamiento</a:t>
            </a:r>
            <a:r>
              <a:rPr lang="en-GB" i="1" dirty="0"/>
              <a:t> </a:t>
            </a:r>
            <a:r>
              <a:rPr lang="en-GB" i="1" dirty="0" err="1"/>
              <a:t>inmediato</a:t>
            </a:r>
            <a:r>
              <a:rPr lang="en-GB" i="1" dirty="0"/>
              <a:t> con </a:t>
            </a:r>
            <a:r>
              <a:rPr lang="en-GB" i="1" dirty="0" err="1"/>
              <a:t>medicación</a:t>
            </a:r>
            <a:r>
              <a:rPr lang="en-GB" i="1" dirty="0"/>
              <a:t> </a:t>
            </a:r>
            <a:r>
              <a:rPr lang="en-GB" i="1" dirty="0" err="1"/>
              <a:t>antihipertensiva</a:t>
            </a:r>
            <a:r>
              <a:rPr lang="en-GB" i="1" dirty="0"/>
              <a:t> de </a:t>
            </a:r>
            <a:r>
              <a:rPr lang="en-GB" i="1" dirty="0" err="1"/>
              <a:t>acción</a:t>
            </a:r>
            <a:r>
              <a:rPr lang="en-GB" i="1" dirty="0"/>
              <a:t> </a:t>
            </a:r>
            <a:r>
              <a:rPr lang="en-GB" i="1" dirty="0" err="1"/>
              <a:t>corta</a:t>
            </a:r>
            <a:r>
              <a:rPr lang="en-GB" i="1" dirty="0"/>
              <a:t>, y se debe </a:t>
            </a:r>
            <a:r>
              <a:rPr lang="en-GB" i="1" dirty="0" err="1"/>
              <a:t>reducir</a:t>
            </a:r>
            <a:r>
              <a:rPr lang="en-GB" i="1" dirty="0"/>
              <a:t> la PA </a:t>
            </a:r>
            <a:r>
              <a:rPr lang="en-GB" i="1" dirty="0" err="1"/>
              <a:t>en</a:t>
            </a:r>
            <a:r>
              <a:rPr lang="en-GB" i="1" dirty="0"/>
              <a:t> no </a:t>
            </a:r>
            <a:r>
              <a:rPr lang="en-GB" i="1" dirty="0" err="1"/>
              <a:t>más</a:t>
            </a:r>
            <a:r>
              <a:rPr lang="en-GB" i="1" dirty="0"/>
              <a:t> del 25% de la </a:t>
            </a:r>
            <a:r>
              <a:rPr lang="en-GB" i="1" dirty="0" err="1"/>
              <a:t>reducción</a:t>
            </a:r>
            <a:r>
              <a:rPr lang="en-GB" i="1" dirty="0"/>
              <a:t> </a:t>
            </a:r>
            <a:r>
              <a:rPr lang="en-GB" i="1" dirty="0" err="1"/>
              <a:t>planificada</a:t>
            </a:r>
            <a:r>
              <a:rPr lang="en-GB" i="1" dirty="0"/>
              <a:t> </a:t>
            </a:r>
            <a:r>
              <a:rPr lang="en-GB" i="1" dirty="0" err="1"/>
              <a:t>durante</a:t>
            </a:r>
            <a:r>
              <a:rPr lang="en-GB" i="1" dirty="0"/>
              <a:t> las </a:t>
            </a:r>
            <a:r>
              <a:rPr lang="en-GB" i="1" dirty="0" err="1"/>
              <a:t>primeras</a:t>
            </a:r>
            <a:r>
              <a:rPr lang="en-GB" i="1" dirty="0"/>
              <a:t> 8 horas.</a:t>
            </a:r>
          </a:p>
          <a:p>
            <a:pPr marL="0" indent="0" algn="just">
              <a:lnSpc>
                <a:spcPct val="100000"/>
              </a:lnSpc>
              <a:spcAft>
                <a:spcPts val="2133"/>
              </a:spcAft>
              <a:buNone/>
            </a:pPr>
            <a:endParaRPr lang="en-GB" b="1" dirty="0"/>
          </a:p>
        </p:txBody>
      </p:sp>
    </p:spTree>
    <p:extLst>
      <p:ext uri="{BB962C8B-B14F-4D97-AF65-F5344CB8AC3E}">
        <p14:creationId xmlns:p14="http://schemas.microsoft.com/office/powerpoint/2010/main" val="22441163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pic>
        <p:nvPicPr>
          <p:cNvPr id="587" name="Google Shape;587;p92"/>
          <p:cNvPicPr preferRelativeResize="0"/>
          <p:nvPr/>
        </p:nvPicPr>
        <p:blipFill>
          <a:blip r:embed="rId3">
            <a:alphaModFix/>
          </a:blip>
          <a:stretch>
            <a:fillRect/>
          </a:stretch>
        </p:blipFill>
        <p:spPr>
          <a:xfrm>
            <a:off x="4847088" y="1539566"/>
            <a:ext cx="7073978" cy="5081367"/>
          </a:xfrm>
          <a:prstGeom prst="rect">
            <a:avLst/>
          </a:prstGeom>
          <a:noFill/>
          <a:ln>
            <a:noFill/>
          </a:ln>
        </p:spPr>
      </p:pic>
      <p:sp>
        <p:nvSpPr>
          <p:cNvPr id="2" name="Título 1">
            <a:extLst>
              <a:ext uri="{FF2B5EF4-FFF2-40B4-BE49-F238E27FC236}">
                <a16:creationId xmlns:a16="http://schemas.microsoft.com/office/drawing/2014/main" id="{EBEB5DDF-DE5B-3B4A-9925-00367D2F5355}"/>
              </a:ext>
            </a:extLst>
          </p:cNvPr>
          <p:cNvSpPr>
            <a:spLocks noGrp="1"/>
          </p:cNvSpPr>
          <p:nvPr>
            <p:ph type="title"/>
          </p:nvPr>
        </p:nvSpPr>
        <p:spPr>
          <a:xfrm>
            <a:off x="838199" y="355600"/>
            <a:ext cx="11082867" cy="1476375"/>
          </a:xfrm>
        </p:spPr>
        <p:txBody>
          <a:bodyPr>
            <a:noAutofit/>
          </a:bodyPr>
          <a:lstStyle/>
          <a:p>
            <a:r>
              <a:rPr lang="en-GB" dirty="0"/>
              <a:t>HTA </a:t>
            </a:r>
            <a:r>
              <a:rPr lang="en-GB" dirty="0" err="1"/>
              <a:t>aguda</a:t>
            </a:r>
            <a:r>
              <a:rPr lang="en-GB" dirty="0"/>
              <a:t>, grave y con </a:t>
            </a:r>
            <a:r>
              <a:rPr lang="en-GB" dirty="0" err="1"/>
              <a:t>riesgo</a:t>
            </a:r>
            <a:r>
              <a:rPr lang="en-GB" dirty="0"/>
              <a:t> para la </a:t>
            </a:r>
            <a:r>
              <a:rPr lang="en-GB" dirty="0" err="1"/>
              <a:t>vida</a:t>
            </a:r>
            <a:endParaRPr lang="es-CO" dirty="0"/>
          </a:p>
        </p:txBody>
      </p:sp>
    </p:spTree>
    <p:extLst>
      <p:ext uri="{BB962C8B-B14F-4D97-AF65-F5344CB8AC3E}">
        <p14:creationId xmlns:p14="http://schemas.microsoft.com/office/powerpoint/2010/main" val="214154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533400" y="102920"/>
            <a:ext cx="10515600" cy="1325563"/>
          </a:xfrm>
        </p:spPr>
        <p:txBody>
          <a:bodyPr spcFirstLastPara="1" vert="horz" lIns="121900" tIns="121900" rIns="121900" bIns="121900" rtlCol="0" anchor="ctr" anchorCtr="0">
            <a:normAutofit/>
          </a:bodyPr>
          <a:lstStyle/>
          <a:p>
            <a:r>
              <a:rPr lang="en-GB" dirty="0" err="1"/>
              <a:t>Prematuridad</a:t>
            </a:r>
            <a:r>
              <a:rPr lang="en-GB" dirty="0"/>
              <a:t> </a:t>
            </a:r>
            <a:endParaRPr dirty="0"/>
          </a:p>
        </p:txBody>
      </p:sp>
      <p:graphicFrame>
        <p:nvGraphicFramePr>
          <p:cNvPr id="2" name="Marcador de contenido 1">
            <a:extLst>
              <a:ext uri="{FF2B5EF4-FFF2-40B4-BE49-F238E27FC236}">
                <a16:creationId xmlns:a16="http://schemas.microsoft.com/office/drawing/2014/main" id="{52D12FF8-58EC-474C-8D53-5C724BFC827E}"/>
              </a:ext>
            </a:extLst>
          </p:cNvPr>
          <p:cNvGraphicFramePr>
            <a:graphicFrameLocks noGrp="1"/>
          </p:cNvGraphicFramePr>
          <p:nvPr>
            <p:ph sz="half" idx="2"/>
            <p:extLst>
              <p:ext uri="{D42A27DB-BD31-4B8C-83A1-F6EECF244321}">
                <p14:modId xmlns:p14="http://schemas.microsoft.com/office/powerpoint/2010/main" val="3904100673"/>
              </p:ext>
            </p:extLst>
          </p:nvPr>
        </p:nvGraphicFramePr>
        <p:xfrm>
          <a:off x="4800600" y="1170303"/>
          <a:ext cx="7162800" cy="5205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83357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pic>
        <p:nvPicPr>
          <p:cNvPr id="592" name="Google Shape;592;p93"/>
          <p:cNvPicPr preferRelativeResize="0"/>
          <p:nvPr/>
        </p:nvPicPr>
        <p:blipFill>
          <a:blip r:embed="rId3">
            <a:alphaModFix/>
          </a:blip>
          <a:stretch>
            <a:fillRect/>
          </a:stretch>
        </p:blipFill>
        <p:spPr>
          <a:xfrm>
            <a:off x="4893733" y="2007734"/>
            <a:ext cx="7111999" cy="4132716"/>
          </a:xfrm>
          <a:prstGeom prst="rect">
            <a:avLst/>
          </a:prstGeom>
          <a:noFill/>
          <a:ln>
            <a:noFill/>
          </a:ln>
        </p:spPr>
      </p:pic>
      <p:sp>
        <p:nvSpPr>
          <p:cNvPr id="4" name="Título 1">
            <a:extLst>
              <a:ext uri="{FF2B5EF4-FFF2-40B4-BE49-F238E27FC236}">
                <a16:creationId xmlns:a16="http://schemas.microsoft.com/office/drawing/2014/main" id="{D42BD553-ACD6-D548-9043-4F5DE797C7CF}"/>
              </a:ext>
            </a:extLst>
          </p:cNvPr>
          <p:cNvSpPr txBox="1">
            <a:spLocks/>
          </p:cNvSpPr>
          <p:nvPr/>
        </p:nvSpPr>
        <p:spPr>
          <a:xfrm>
            <a:off x="838199" y="365125"/>
            <a:ext cx="10456333" cy="2644775"/>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n-GB" dirty="0"/>
              <a:t>HTA </a:t>
            </a:r>
            <a:r>
              <a:rPr lang="en-GB" dirty="0" err="1"/>
              <a:t>aguda</a:t>
            </a:r>
            <a:r>
              <a:rPr lang="en-GB" dirty="0"/>
              <a:t> grave y con </a:t>
            </a:r>
            <a:r>
              <a:rPr lang="en-GB" dirty="0" err="1"/>
              <a:t>síntomas</a:t>
            </a:r>
            <a:r>
              <a:rPr lang="en-GB" dirty="0"/>
              <a:t> </a:t>
            </a:r>
            <a:r>
              <a:rPr lang="en-GB" dirty="0" err="1"/>
              <a:t>menos</a:t>
            </a:r>
            <a:r>
              <a:rPr lang="en-GB" dirty="0"/>
              <a:t> </a:t>
            </a:r>
            <a:r>
              <a:rPr lang="en-GB" dirty="0" err="1"/>
              <a:t>significativos</a:t>
            </a:r>
            <a:endParaRPr lang="es-CO" dirty="0"/>
          </a:p>
        </p:txBody>
      </p:sp>
    </p:spTree>
    <p:extLst>
      <p:ext uri="{BB962C8B-B14F-4D97-AF65-F5344CB8AC3E}">
        <p14:creationId xmlns:p14="http://schemas.microsoft.com/office/powerpoint/2010/main" val="41115011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94"/>
          <p:cNvSpPr txBox="1">
            <a:spLocks noGrp="1"/>
          </p:cNvSpPr>
          <p:nvPr>
            <p:ph type="title"/>
          </p:nvPr>
        </p:nvSpPr>
        <p:spPr>
          <a:xfrm>
            <a:off x="567267" y="189151"/>
            <a:ext cx="10515600" cy="1325563"/>
          </a:xfrm>
        </p:spPr>
        <p:txBody>
          <a:bodyPr spcFirstLastPara="1" vert="horz" lIns="121900" tIns="121900" rIns="121900" bIns="121900" rtlCol="0" anchor="ctr" anchorCtr="0">
            <a:normAutofit/>
          </a:bodyPr>
          <a:lstStyle/>
          <a:p>
            <a:r>
              <a:rPr lang="en-GB" dirty="0" err="1"/>
              <a:t>Situaciones</a:t>
            </a:r>
            <a:r>
              <a:rPr lang="en-GB" dirty="0"/>
              <a:t> </a:t>
            </a:r>
            <a:r>
              <a:rPr lang="en-GB" dirty="0" err="1"/>
              <a:t>especiales</a:t>
            </a:r>
            <a:r>
              <a:rPr lang="en-GB" dirty="0"/>
              <a:t>: </a:t>
            </a:r>
            <a:r>
              <a:rPr lang="en-GB" dirty="0" err="1"/>
              <a:t>deporte</a:t>
            </a:r>
            <a:endParaRPr dirty="0"/>
          </a:p>
        </p:txBody>
      </p:sp>
      <p:sp>
        <p:nvSpPr>
          <p:cNvPr id="598" name="Google Shape;598;p94"/>
          <p:cNvSpPr txBox="1">
            <a:spLocks noGrp="1"/>
          </p:cNvSpPr>
          <p:nvPr>
            <p:ph idx="1"/>
          </p:nvPr>
        </p:nvSpPr>
        <p:spPr>
          <a:xfrm>
            <a:off x="939801" y="1516460"/>
            <a:ext cx="10667997" cy="2256550"/>
          </a:xfrm>
        </p:spPr>
        <p:txBody>
          <a:bodyPr spcFirstLastPara="1" vert="horz" lIns="121900" tIns="121900" rIns="121900" bIns="121900" rtlCol="0" anchorCtr="0">
            <a:normAutofit/>
          </a:bodyPr>
          <a:lstStyle/>
          <a:p>
            <a:pPr marL="0" indent="0" algn="just">
              <a:lnSpc>
                <a:spcPct val="100000"/>
              </a:lnSpc>
              <a:spcAft>
                <a:spcPts val="2133"/>
              </a:spcAft>
              <a:buNone/>
            </a:pPr>
            <a:r>
              <a:rPr lang="en-GB" sz="2400" i="1" dirty="0"/>
              <a:t>28. Los </a:t>
            </a:r>
            <a:r>
              <a:rPr lang="en-GB" sz="2400" i="1" dirty="0" err="1"/>
              <a:t>niños</a:t>
            </a:r>
            <a:r>
              <a:rPr lang="en-GB" sz="2400" i="1" dirty="0"/>
              <a:t> y </a:t>
            </a:r>
            <a:r>
              <a:rPr lang="en-GB" sz="2400" i="1" dirty="0" err="1"/>
              <a:t>adolescentes</a:t>
            </a:r>
            <a:r>
              <a:rPr lang="en-GB" sz="2400" i="1" dirty="0"/>
              <a:t> con HTN </a:t>
            </a:r>
            <a:r>
              <a:rPr lang="en-GB" sz="2400" i="1" dirty="0" err="1"/>
              <a:t>pueden</a:t>
            </a:r>
            <a:r>
              <a:rPr lang="en-GB" sz="2400" i="1" dirty="0"/>
              <a:t> </a:t>
            </a:r>
            <a:r>
              <a:rPr lang="en-GB" sz="2400" i="1" dirty="0" err="1"/>
              <a:t>participar</a:t>
            </a:r>
            <a:r>
              <a:rPr lang="en-GB" sz="2400" i="1" dirty="0"/>
              <a:t> </a:t>
            </a:r>
            <a:r>
              <a:rPr lang="en-GB" sz="2400" i="1" dirty="0" err="1"/>
              <a:t>en</a:t>
            </a:r>
            <a:r>
              <a:rPr lang="en-GB" sz="2400" i="1" dirty="0"/>
              <a:t> </a:t>
            </a:r>
            <a:r>
              <a:rPr lang="en-GB" sz="2400" i="1" dirty="0" err="1"/>
              <a:t>competencias</a:t>
            </a:r>
            <a:r>
              <a:rPr lang="en-GB" sz="2400" i="1" dirty="0"/>
              <a:t> </a:t>
            </a:r>
            <a:r>
              <a:rPr lang="en-GB" sz="2400" i="1" dirty="0" err="1"/>
              <a:t>deportivas</a:t>
            </a:r>
            <a:r>
              <a:rPr lang="en-GB" sz="2400" i="1" dirty="0"/>
              <a:t> una </a:t>
            </a:r>
            <a:r>
              <a:rPr lang="en-GB" sz="2400" i="1" dirty="0" err="1"/>
              <a:t>vez</a:t>
            </a:r>
            <a:r>
              <a:rPr lang="en-GB" sz="2400" i="1" dirty="0"/>
              <a:t> que se </a:t>
            </a:r>
            <a:r>
              <a:rPr lang="en-GB" sz="2400" i="1" dirty="0" err="1"/>
              <a:t>hayan</a:t>
            </a:r>
            <a:r>
              <a:rPr lang="en-GB" sz="2400" i="1" dirty="0"/>
              <a:t> </a:t>
            </a:r>
            <a:r>
              <a:rPr lang="en-GB" sz="2400" i="1" dirty="0" err="1"/>
              <a:t>evaluado</a:t>
            </a:r>
            <a:r>
              <a:rPr lang="en-GB" sz="2400" i="1" dirty="0"/>
              <a:t> los </a:t>
            </a:r>
            <a:r>
              <a:rPr lang="en-GB" sz="2400" i="1" dirty="0" err="1"/>
              <a:t>efectos</a:t>
            </a:r>
            <a:r>
              <a:rPr lang="en-GB" sz="2400" i="1" dirty="0"/>
              <a:t> </a:t>
            </a:r>
            <a:r>
              <a:rPr lang="en-GB" sz="2400" i="1" dirty="0" err="1"/>
              <a:t>hipertensivos</a:t>
            </a:r>
            <a:r>
              <a:rPr lang="en-GB" sz="2400" i="1" dirty="0"/>
              <a:t> </a:t>
            </a:r>
            <a:r>
              <a:rPr lang="en-GB" sz="2400" i="1" dirty="0" err="1"/>
              <a:t>en</a:t>
            </a:r>
            <a:r>
              <a:rPr lang="en-GB" sz="2400" i="1" dirty="0"/>
              <a:t>  los </a:t>
            </a:r>
            <a:r>
              <a:rPr lang="en-GB" sz="2400" i="1" dirty="0" err="1"/>
              <a:t>órganos</a:t>
            </a:r>
            <a:r>
              <a:rPr lang="en-GB" sz="2400" i="1" dirty="0"/>
              <a:t> </a:t>
            </a:r>
            <a:r>
              <a:rPr lang="en-GB" sz="2400" i="1" dirty="0" err="1"/>
              <a:t>diana</a:t>
            </a:r>
            <a:r>
              <a:rPr lang="en-GB" sz="2400" i="1" dirty="0"/>
              <a:t> y el </a:t>
            </a:r>
            <a:r>
              <a:rPr lang="en-GB" sz="2400" i="1" dirty="0" err="1"/>
              <a:t>riesgo</a:t>
            </a:r>
            <a:r>
              <a:rPr lang="en-GB" sz="2400" i="1" dirty="0"/>
              <a:t> </a:t>
            </a:r>
            <a:r>
              <a:rPr lang="en-GB" sz="2400" i="1" dirty="0" err="1"/>
              <a:t>haya</a:t>
            </a:r>
            <a:r>
              <a:rPr lang="en-GB" sz="2400" i="1" dirty="0"/>
              <a:t> </a:t>
            </a:r>
            <a:r>
              <a:rPr lang="en-GB" sz="2400" i="1" dirty="0" err="1"/>
              <a:t>sido</a:t>
            </a:r>
            <a:r>
              <a:rPr lang="en-GB" sz="2400" i="1" dirty="0"/>
              <a:t> </a:t>
            </a:r>
            <a:r>
              <a:rPr lang="en-GB" sz="2400" i="1" dirty="0" err="1"/>
              <a:t>valorado</a:t>
            </a:r>
            <a:r>
              <a:rPr lang="en-GB" sz="2400" i="1" dirty="0"/>
              <a:t>.</a:t>
            </a:r>
          </a:p>
        </p:txBody>
      </p:sp>
      <p:pic>
        <p:nvPicPr>
          <p:cNvPr id="600" name="Google Shape;600;p94"/>
          <p:cNvPicPr preferRelativeResize="0"/>
          <p:nvPr/>
        </p:nvPicPr>
        <p:blipFill rotWithShape="1">
          <a:blip r:embed="rId3" cstate="email">
            <a:extLst>
              <a:ext uri="{28A0092B-C50C-407E-A947-70E740481C1C}">
                <a14:useLocalDpi xmlns:a14="http://schemas.microsoft.com/office/drawing/2010/main"/>
              </a:ext>
            </a:extLst>
          </a:blip>
          <a:srcRect r="-2"/>
          <a:stretch/>
        </p:blipFill>
        <p:spPr>
          <a:xfrm>
            <a:off x="5245388" y="3899084"/>
            <a:ext cx="6684145" cy="2413346"/>
          </a:xfrm>
          <a:prstGeom prst="rect">
            <a:avLst/>
          </a:prstGeom>
          <a:noFill/>
          <a:ln>
            <a:noFill/>
          </a:ln>
        </p:spPr>
      </p:pic>
    </p:spTree>
    <p:extLst>
      <p:ext uri="{BB962C8B-B14F-4D97-AF65-F5344CB8AC3E}">
        <p14:creationId xmlns:p14="http://schemas.microsoft.com/office/powerpoint/2010/main" val="11389797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95"/>
          <p:cNvSpPr txBox="1">
            <a:spLocks noGrp="1"/>
          </p:cNvSpPr>
          <p:nvPr>
            <p:ph type="title"/>
          </p:nvPr>
        </p:nvSpPr>
        <p:spPr>
          <a:xfrm>
            <a:off x="465667" y="189151"/>
            <a:ext cx="10515600" cy="1325563"/>
          </a:xfrm>
        </p:spPr>
        <p:txBody>
          <a:bodyPr spcFirstLastPara="1" vert="horz" lIns="121900" tIns="121900" rIns="121900" bIns="121900" rtlCol="0" anchor="ctr" anchorCtr="0">
            <a:normAutofit/>
          </a:bodyPr>
          <a:lstStyle/>
          <a:p>
            <a:r>
              <a:rPr lang="en-GB" dirty="0" err="1"/>
              <a:t>Situaciones</a:t>
            </a:r>
            <a:r>
              <a:rPr lang="en-GB" dirty="0"/>
              <a:t> </a:t>
            </a:r>
            <a:r>
              <a:rPr lang="en-GB" dirty="0" err="1"/>
              <a:t>especiales</a:t>
            </a:r>
            <a:r>
              <a:rPr lang="en-GB" dirty="0"/>
              <a:t>: </a:t>
            </a:r>
            <a:r>
              <a:rPr lang="en-GB" dirty="0" err="1"/>
              <a:t>deporte</a:t>
            </a:r>
            <a:endParaRPr dirty="0"/>
          </a:p>
        </p:txBody>
      </p:sp>
      <p:pic>
        <p:nvPicPr>
          <p:cNvPr id="608" name="Google Shape;608;p95"/>
          <p:cNvPicPr preferRelativeResize="0"/>
          <p:nvPr/>
        </p:nvPicPr>
        <p:blipFill rotWithShape="1">
          <a:blip r:embed="rId3" cstate="email">
            <a:extLst>
              <a:ext uri="{28A0092B-C50C-407E-A947-70E740481C1C}">
                <a14:useLocalDpi xmlns:a14="http://schemas.microsoft.com/office/drawing/2010/main"/>
              </a:ext>
            </a:extLst>
          </a:blip>
          <a:srcRect/>
          <a:stretch/>
        </p:blipFill>
        <p:spPr>
          <a:xfrm>
            <a:off x="922868" y="1598666"/>
            <a:ext cx="10667997" cy="2090392"/>
          </a:xfrm>
          <a:prstGeom prst="rect">
            <a:avLst/>
          </a:prstGeom>
          <a:noFill/>
          <a:ln>
            <a:noFill/>
          </a:ln>
        </p:spPr>
      </p:pic>
      <p:sp>
        <p:nvSpPr>
          <p:cNvPr id="607" name="Google Shape;607;p95"/>
          <p:cNvSpPr txBox="1">
            <a:spLocks noGrp="1"/>
          </p:cNvSpPr>
          <p:nvPr>
            <p:ph idx="13"/>
          </p:nvPr>
        </p:nvSpPr>
        <p:spPr>
          <a:xfrm>
            <a:off x="4788189" y="4052661"/>
            <a:ext cx="7200613" cy="2413346"/>
          </a:xfrm>
        </p:spPr>
        <p:txBody>
          <a:bodyPr spcFirstLastPara="1" vert="horz" lIns="121900" tIns="121900" rIns="121900" bIns="121900" rtlCol="0" anchorCtr="0">
            <a:normAutofit lnSpcReduction="10000"/>
          </a:bodyPr>
          <a:lstStyle/>
          <a:p>
            <a:pPr marL="0" indent="0" algn="just">
              <a:lnSpc>
                <a:spcPct val="100000"/>
              </a:lnSpc>
              <a:spcAft>
                <a:spcPts val="2133"/>
              </a:spcAft>
              <a:buNone/>
            </a:pPr>
            <a:r>
              <a:rPr lang="en-GB" sz="2400" i="1" dirty="0"/>
              <a:t> 29. Los </a:t>
            </a:r>
            <a:r>
              <a:rPr lang="en-GB" sz="2400" i="1" dirty="0" err="1"/>
              <a:t>niños</a:t>
            </a:r>
            <a:r>
              <a:rPr lang="en-GB" sz="2400" i="1" dirty="0"/>
              <a:t> y </a:t>
            </a:r>
            <a:r>
              <a:rPr lang="en-GB" sz="2400" i="1" dirty="0" err="1"/>
              <a:t>adolescentes</a:t>
            </a:r>
            <a:r>
              <a:rPr lang="en-GB" sz="2400" i="1" dirty="0"/>
              <a:t> con HTA, </a:t>
            </a:r>
            <a:r>
              <a:rPr lang="en-GB" sz="2400" i="1" dirty="0" err="1"/>
              <a:t>deberían</a:t>
            </a:r>
            <a:r>
              <a:rPr lang="en-GB" sz="2400" i="1" dirty="0"/>
              <a:t> </a:t>
            </a:r>
            <a:r>
              <a:rPr lang="en-GB" sz="2400" i="1" dirty="0" err="1"/>
              <a:t>recibir</a:t>
            </a:r>
            <a:r>
              <a:rPr lang="en-GB" sz="2400" i="1" dirty="0"/>
              <a:t> </a:t>
            </a:r>
            <a:r>
              <a:rPr lang="en-GB" sz="2400" i="1" dirty="0" err="1"/>
              <a:t>tratamiento</a:t>
            </a:r>
            <a:r>
              <a:rPr lang="en-GB" sz="2400" i="1" dirty="0"/>
              <a:t> para </a:t>
            </a:r>
            <a:r>
              <a:rPr lang="en-GB" sz="2400" i="1" dirty="0" err="1"/>
              <a:t>disminuir</a:t>
            </a:r>
            <a:r>
              <a:rPr lang="en-GB" sz="2400" i="1" dirty="0"/>
              <a:t> la PA por </a:t>
            </a:r>
            <a:r>
              <a:rPr lang="en-GB" sz="2400" i="1" dirty="0" err="1"/>
              <a:t>debajo</a:t>
            </a:r>
            <a:r>
              <a:rPr lang="en-GB" sz="2400" i="1" dirty="0"/>
              <a:t> de los </a:t>
            </a:r>
            <a:r>
              <a:rPr lang="en-GB" sz="2400" i="1" dirty="0" err="1"/>
              <a:t>umbrales</a:t>
            </a:r>
            <a:r>
              <a:rPr lang="en-GB" sz="2400" i="1" dirty="0"/>
              <a:t> de la </a:t>
            </a:r>
            <a:r>
              <a:rPr lang="en-GB" sz="2400" i="1" dirty="0" err="1"/>
              <a:t>etapa</a:t>
            </a:r>
            <a:r>
              <a:rPr lang="en-GB" sz="2400" i="1" dirty="0"/>
              <a:t> 2 antes de </a:t>
            </a:r>
            <a:r>
              <a:rPr lang="en-GB" sz="2400" i="1" dirty="0" err="1"/>
              <a:t>participar</a:t>
            </a:r>
            <a:r>
              <a:rPr lang="en-GB" sz="2400" i="1" dirty="0"/>
              <a:t> </a:t>
            </a:r>
            <a:r>
              <a:rPr lang="en-GB" sz="2400" i="1" dirty="0" err="1"/>
              <a:t>en</a:t>
            </a:r>
            <a:r>
              <a:rPr lang="en-GB" sz="2400" i="1" dirty="0"/>
              <a:t> </a:t>
            </a:r>
            <a:r>
              <a:rPr lang="en-GB" sz="2400" i="1" dirty="0" err="1"/>
              <a:t>deportes</a:t>
            </a:r>
            <a:r>
              <a:rPr lang="en-GB" sz="2400" i="1" dirty="0"/>
              <a:t> </a:t>
            </a:r>
            <a:r>
              <a:rPr lang="en-GB" sz="2400" i="1" dirty="0" err="1"/>
              <a:t>competitivos</a:t>
            </a:r>
            <a:r>
              <a:rPr lang="en-GB" sz="2400" i="1" dirty="0"/>
              <a:t>.</a:t>
            </a:r>
            <a:endParaRPr lang="en-GB" sz="2400" dirty="0"/>
          </a:p>
        </p:txBody>
      </p:sp>
    </p:spTree>
    <p:extLst>
      <p:ext uri="{BB962C8B-B14F-4D97-AF65-F5344CB8AC3E}">
        <p14:creationId xmlns:p14="http://schemas.microsoft.com/office/powerpoint/2010/main" val="7250708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96"/>
          <p:cNvSpPr txBox="1">
            <a:spLocks noGrp="1"/>
          </p:cNvSpPr>
          <p:nvPr>
            <p:ph type="title"/>
          </p:nvPr>
        </p:nvSpPr>
        <p:spPr>
          <a:xfrm>
            <a:off x="567266" y="189151"/>
            <a:ext cx="10515600" cy="1325563"/>
          </a:xfrm>
        </p:spPr>
        <p:txBody>
          <a:bodyPr spcFirstLastPara="1" vert="horz" lIns="121900" tIns="121900" rIns="121900" bIns="121900" rtlCol="0" anchor="ctr" anchorCtr="0">
            <a:normAutofit/>
          </a:bodyPr>
          <a:lstStyle/>
          <a:p>
            <a:r>
              <a:rPr lang="en-GB" dirty="0" err="1"/>
              <a:t>Llegada</a:t>
            </a:r>
            <a:r>
              <a:rPr lang="en-GB" dirty="0"/>
              <a:t> a la </a:t>
            </a:r>
            <a:r>
              <a:rPr lang="en-GB" dirty="0" err="1"/>
              <a:t>adultez</a:t>
            </a:r>
            <a:endParaRPr dirty="0"/>
          </a:p>
        </p:txBody>
      </p:sp>
      <p:sp>
        <p:nvSpPr>
          <p:cNvPr id="614" name="Google Shape;614;p96"/>
          <p:cNvSpPr txBox="1">
            <a:spLocks noGrp="1"/>
          </p:cNvSpPr>
          <p:nvPr>
            <p:ph idx="1"/>
          </p:nvPr>
        </p:nvSpPr>
        <p:spPr>
          <a:xfrm>
            <a:off x="1176868" y="1598666"/>
            <a:ext cx="10667997" cy="2090392"/>
          </a:xfrm>
        </p:spPr>
        <p:txBody>
          <a:bodyPr spcFirstLastPara="1" vert="horz" lIns="121900" tIns="121900" rIns="121900" bIns="121900" rtlCol="0" anchorCtr="0">
            <a:normAutofit lnSpcReduction="10000"/>
          </a:bodyPr>
          <a:lstStyle/>
          <a:p>
            <a:pPr marL="0" indent="0" algn="just">
              <a:lnSpc>
                <a:spcPct val="100000"/>
              </a:lnSpc>
              <a:spcAft>
                <a:spcPts val="2133"/>
              </a:spcAft>
              <a:buNone/>
            </a:pPr>
            <a:r>
              <a:rPr lang="en-GB" sz="2400" i="1" dirty="0"/>
              <a:t>30. Los </a:t>
            </a:r>
            <a:r>
              <a:rPr lang="en-GB" sz="2400" i="1" dirty="0" err="1"/>
              <a:t>adolescentes</a:t>
            </a:r>
            <a:r>
              <a:rPr lang="en-GB" sz="2400" i="1" dirty="0"/>
              <a:t> con </a:t>
            </a:r>
            <a:r>
              <a:rPr lang="en-GB" sz="2400" i="1" dirty="0" err="1"/>
              <a:t>presión</a:t>
            </a:r>
            <a:r>
              <a:rPr lang="en-GB" sz="2400" i="1" dirty="0"/>
              <a:t> arterial </a:t>
            </a:r>
            <a:r>
              <a:rPr lang="en-GB" sz="2400" i="1" dirty="0" err="1"/>
              <a:t>elevada</a:t>
            </a:r>
            <a:r>
              <a:rPr lang="en-GB" sz="2400" i="1" dirty="0"/>
              <a:t> o HTA (</a:t>
            </a:r>
            <a:r>
              <a:rPr lang="en-GB" sz="2400" i="1" dirty="0" err="1"/>
              <a:t>ya</a:t>
            </a:r>
            <a:r>
              <a:rPr lang="en-GB" sz="2400" i="1" dirty="0"/>
              <a:t> sea que </a:t>
            </a:r>
            <a:r>
              <a:rPr lang="en-GB" sz="2400" i="1" dirty="0" err="1"/>
              <a:t>estén</a:t>
            </a:r>
            <a:r>
              <a:rPr lang="en-GB" sz="2400" i="1" dirty="0"/>
              <a:t> recibiendo </a:t>
            </a:r>
            <a:r>
              <a:rPr lang="en-GB" sz="2400" i="1" dirty="0" err="1"/>
              <a:t>tratamiento</a:t>
            </a:r>
            <a:r>
              <a:rPr lang="en-GB" sz="2400" i="1" dirty="0"/>
              <a:t> </a:t>
            </a:r>
            <a:r>
              <a:rPr lang="en-GB" sz="2400" i="1" dirty="0" err="1"/>
              <a:t>antihipertensivo</a:t>
            </a:r>
            <a:r>
              <a:rPr lang="en-GB" sz="2400" i="1" dirty="0"/>
              <a:t> o no), </a:t>
            </a:r>
            <a:r>
              <a:rPr lang="en-GB" sz="2400" i="1" dirty="0" err="1"/>
              <a:t>deberían</a:t>
            </a:r>
            <a:r>
              <a:rPr lang="en-GB" sz="2400" i="1" dirty="0"/>
              <a:t> </a:t>
            </a:r>
            <a:r>
              <a:rPr lang="en-GB" sz="2400" i="1" dirty="0" err="1"/>
              <a:t>tener</a:t>
            </a:r>
            <a:r>
              <a:rPr lang="en-GB" sz="2400" i="1" dirty="0"/>
              <a:t> </a:t>
            </a:r>
            <a:r>
              <a:rPr lang="en-GB" sz="2400" i="1" dirty="0" err="1"/>
              <a:t>su</a:t>
            </a:r>
            <a:r>
              <a:rPr lang="en-GB" sz="2400" i="1" dirty="0"/>
              <a:t> </a:t>
            </a:r>
            <a:r>
              <a:rPr lang="en-GB" sz="2400" i="1" dirty="0" err="1"/>
              <a:t>transición</a:t>
            </a:r>
            <a:r>
              <a:rPr lang="en-GB" sz="2400" i="1" dirty="0"/>
              <a:t> a un </a:t>
            </a:r>
            <a:r>
              <a:rPr lang="en-GB" sz="2400" i="1" dirty="0" err="1"/>
              <a:t>proveedor</a:t>
            </a:r>
            <a:r>
              <a:rPr lang="en-GB" sz="2400" i="1" dirty="0"/>
              <a:t> de </a:t>
            </a:r>
            <a:r>
              <a:rPr lang="en-GB" sz="2400" i="1" dirty="0" err="1"/>
              <a:t>atención</a:t>
            </a:r>
            <a:r>
              <a:rPr lang="en-GB" sz="2400" i="1" dirty="0"/>
              <a:t> de </a:t>
            </a:r>
            <a:r>
              <a:rPr lang="en-GB" sz="2400" i="1" dirty="0" err="1"/>
              <a:t>adultos</a:t>
            </a:r>
            <a:r>
              <a:rPr lang="en-GB" sz="2400" i="1" dirty="0"/>
              <a:t> </a:t>
            </a:r>
            <a:r>
              <a:rPr lang="en-GB" sz="2400" i="1" dirty="0" err="1"/>
              <a:t>apropiado</a:t>
            </a:r>
            <a:r>
              <a:rPr lang="en-GB" sz="2400" i="1" dirty="0"/>
              <a:t> antes de los 22 </a:t>
            </a:r>
            <a:r>
              <a:rPr lang="en-GB" sz="2400" i="1" dirty="0" err="1"/>
              <a:t>años</a:t>
            </a:r>
            <a:r>
              <a:rPr lang="en-GB" sz="2400" i="1" dirty="0"/>
              <a:t> de </a:t>
            </a:r>
            <a:r>
              <a:rPr lang="en-GB" sz="2400" i="1" dirty="0" err="1"/>
              <a:t>edad</a:t>
            </a:r>
            <a:r>
              <a:rPr lang="en-GB" sz="2400" i="1" dirty="0"/>
              <a:t>.</a:t>
            </a:r>
          </a:p>
        </p:txBody>
      </p:sp>
      <p:pic>
        <p:nvPicPr>
          <p:cNvPr id="616" name="Google Shape;616;p96"/>
          <p:cNvPicPr preferRelativeResize="0"/>
          <p:nvPr/>
        </p:nvPicPr>
        <p:blipFill rotWithShape="1">
          <a:blip r:embed="rId3" cstate="email">
            <a:extLst>
              <a:ext uri="{28A0092B-C50C-407E-A947-70E740481C1C}">
                <a14:useLocalDpi xmlns:a14="http://schemas.microsoft.com/office/drawing/2010/main"/>
              </a:ext>
            </a:extLst>
          </a:blip>
          <a:srcRect r="-2"/>
          <a:stretch/>
        </p:blipFill>
        <p:spPr>
          <a:xfrm>
            <a:off x="4991388" y="3773010"/>
            <a:ext cx="6684145" cy="2413346"/>
          </a:xfrm>
          <a:prstGeom prst="rect">
            <a:avLst/>
          </a:prstGeom>
          <a:noFill/>
          <a:ln>
            <a:noFill/>
          </a:ln>
        </p:spPr>
      </p:pic>
    </p:spTree>
    <p:extLst>
      <p:ext uri="{BB962C8B-B14F-4D97-AF65-F5344CB8AC3E}">
        <p14:creationId xmlns:p14="http://schemas.microsoft.com/office/powerpoint/2010/main" val="16810940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97"/>
          <p:cNvSpPr txBox="1">
            <a:spLocks noGrp="1"/>
          </p:cNvSpPr>
          <p:nvPr>
            <p:ph type="ctrTitle"/>
          </p:nvPr>
        </p:nvSpPr>
        <p:spPr>
          <a:xfrm>
            <a:off x="1524000" y="1122363"/>
            <a:ext cx="9144000" cy="2387600"/>
          </a:xfrm>
        </p:spPr>
        <p:txBody>
          <a:bodyPr spcFirstLastPara="1" vert="horz" lIns="121900" tIns="121900" rIns="121900" bIns="121900" rtlCol="0" anchor="b" anchorCtr="0">
            <a:normAutofit/>
          </a:bodyPr>
          <a:lstStyle/>
          <a:p>
            <a:r>
              <a:rPr lang="en-GB" dirty="0"/>
              <a:t>GRACIAS</a:t>
            </a:r>
          </a:p>
        </p:txBody>
      </p:sp>
    </p:spTree>
    <p:extLst>
      <p:ext uri="{BB962C8B-B14F-4D97-AF65-F5344CB8AC3E}">
        <p14:creationId xmlns:p14="http://schemas.microsoft.com/office/powerpoint/2010/main" val="2636721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568854" y="-27747"/>
            <a:ext cx="11826345" cy="1828800"/>
          </a:xfrm>
        </p:spPr>
        <p:txBody>
          <a:bodyPr spcFirstLastPara="1" vert="horz" lIns="121900" tIns="121900" rIns="121900" bIns="121900" rtlCol="0" anchor="b" anchorCtr="0">
            <a:noAutofit/>
          </a:bodyPr>
          <a:lstStyle/>
          <a:p>
            <a:r>
              <a:rPr lang="en-GB" sz="4400" dirty="0"/>
              <a:t>¿Por </a:t>
            </a:r>
            <a:r>
              <a:rPr lang="en-GB" sz="4400" dirty="0" err="1"/>
              <a:t>qué</a:t>
            </a:r>
            <a:r>
              <a:rPr lang="en-GB" sz="4400" dirty="0"/>
              <a:t> es </a:t>
            </a:r>
            <a:r>
              <a:rPr lang="en-GB" sz="4400" dirty="0" err="1"/>
              <a:t>importante</a:t>
            </a:r>
            <a:r>
              <a:rPr lang="en-GB" sz="4400" dirty="0"/>
              <a:t> </a:t>
            </a:r>
            <a:r>
              <a:rPr lang="en-GB" sz="4400" dirty="0" err="1"/>
              <a:t>detectar</a:t>
            </a:r>
            <a:r>
              <a:rPr lang="en-GB" sz="4400" dirty="0"/>
              <a:t> PA </a:t>
            </a:r>
            <a:r>
              <a:rPr lang="en-GB" sz="4400" dirty="0" err="1"/>
              <a:t>elevada</a:t>
            </a:r>
            <a:r>
              <a:rPr lang="en-GB" sz="4400" dirty="0"/>
              <a:t> </a:t>
            </a:r>
            <a:r>
              <a:rPr lang="en-GB" sz="4400" dirty="0" err="1"/>
              <a:t>en</a:t>
            </a:r>
            <a:r>
              <a:rPr lang="en-GB" sz="4400" dirty="0"/>
              <a:t> </a:t>
            </a:r>
            <a:r>
              <a:rPr lang="en-GB" sz="4400" dirty="0" err="1"/>
              <a:t>niños</a:t>
            </a:r>
            <a:r>
              <a:rPr lang="en-GB" sz="4400" dirty="0"/>
              <a:t>?</a:t>
            </a:r>
          </a:p>
        </p:txBody>
      </p:sp>
      <p:sp>
        <p:nvSpPr>
          <p:cNvPr id="135" name="Google Shape;135;p21"/>
          <p:cNvSpPr txBox="1">
            <a:spLocks noGrp="1"/>
          </p:cNvSpPr>
          <p:nvPr>
            <p:ph idx="1"/>
          </p:nvPr>
        </p:nvSpPr>
        <p:spPr>
          <a:xfrm>
            <a:off x="5476402" y="1975908"/>
            <a:ext cx="6336127" cy="4873625"/>
          </a:xfrm>
        </p:spPr>
        <p:txBody>
          <a:bodyPr spcFirstLastPara="1" vert="horz" lIns="121900" tIns="121900" rIns="121900" bIns="121900" rtlCol="0" anchorCtr="0">
            <a:normAutofit/>
          </a:bodyPr>
          <a:lstStyle/>
          <a:p>
            <a:pPr>
              <a:lnSpc>
                <a:spcPct val="100000"/>
              </a:lnSpc>
              <a:buSzPts val="2400"/>
            </a:pPr>
            <a:r>
              <a:rPr lang="en-GB" sz="2400" dirty="0"/>
              <a:t>PA </a:t>
            </a:r>
            <a:r>
              <a:rPr lang="en-GB" sz="2400" dirty="0" err="1"/>
              <a:t>persistentemente</a:t>
            </a:r>
            <a:r>
              <a:rPr lang="en-GB" sz="2400" dirty="0"/>
              <a:t> </a:t>
            </a:r>
            <a:r>
              <a:rPr lang="en-GB" sz="2400" dirty="0" err="1"/>
              <a:t>elevada</a:t>
            </a:r>
            <a:r>
              <a:rPr lang="en-GB" sz="2400" dirty="0"/>
              <a:t> </a:t>
            </a:r>
            <a:r>
              <a:rPr lang="en-GB" sz="2400" dirty="0" err="1"/>
              <a:t>en</a:t>
            </a:r>
            <a:r>
              <a:rPr lang="en-GB" sz="2400" dirty="0"/>
              <a:t> la </a:t>
            </a:r>
            <a:r>
              <a:rPr lang="en-GB" sz="2400" dirty="0" err="1"/>
              <a:t>niñez</a:t>
            </a:r>
            <a:r>
              <a:rPr lang="en-GB" sz="2400" dirty="0"/>
              <a:t> se </a:t>
            </a:r>
            <a:r>
              <a:rPr lang="en-GB" sz="2400" dirty="0" err="1"/>
              <a:t>asocia</a:t>
            </a:r>
            <a:r>
              <a:rPr lang="en-GB" sz="2400" dirty="0"/>
              <a:t> a HTA, y </a:t>
            </a:r>
            <a:r>
              <a:rPr lang="en-GB" sz="2400" dirty="0" err="1"/>
              <a:t>síndrome</a:t>
            </a:r>
            <a:r>
              <a:rPr lang="en-GB" sz="2400" dirty="0"/>
              <a:t> </a:t>
            </a:r>
            <a:r>
              <a:rPr lang="en-GB" sz="2400" dirty="0" err="1"/>
              <a:t>metabólico</a:t>
            </a:r>
            <a:r>
              <a:rPr lang="en-GB" sz="2400" dirty="0"/>
              <a:t> </a:t>
            </a:r>
            <a:r>
              <a:rPr lang="en-GB" sz="2400" dirty="0" err="1"/>
              <a:t>en</a:t>
            </a:r>
            <a:r>
              <a:rPr lang="en-GB" sz="2400" dirty="0"/>
              <a:t> el </a:t>
            </a:r>
            <a:r>
              <a:rPr lang="en-GB" sz="2400" dirty="0" err="1"/>
              <a:t>adulto</a:t>
            </a:r>
            <a:r>
              <a:rPr lang="en-GB" sz="2400" dirty="0"/>
              <a:t>.</a:t>
            </a:r>
          </a:p>
          <a:p>
            <a:pPr>
              <a:lnSpc>
                <a:spcPct val="100000"/>
              </a:lnSpc>
              <a:buSzPts val="2400"/>
            </a:pPr>
            <a:endParaRPr lang="en-GB" sz="2400" dirty="0"/>
          </a:p>
          <a:p>
            <a:pPr>
              <a:lnSpc>
                <a:spcPct val="100000"/>
              </a:lnSpc>
              <a:buSzPts val="2400"/>
            </a:pPr>
            <a:r>
              <a:rPr lang="en-GB" sz="2400" dirty="0" err="1"/>
              <a:t>Jóvenes</a:t>
            </a:r>
            <a:r>
              <a:rPr lang="en-GB" sz="2400" dirty="0"/>
              <a:t> con PA </a:t>
            </a:r>
            <a:r>
              <a:rPr lang="en-GB" sz="2400" dirty="0" err="1"/>
              <a:t>elevada</a:t>
            </a:r>
            <a:r>
              <a:rPr lang="en-GB" sz="2400" dirty="0"/>
              <a:t> </a:t>
            </a:r>
            <a:r>
              <a:rPr lang="en-GB" sz="2400" dirty="0" err="1"/>
              <a:t>tienen</a:t>
            </a:r>
            <a:r>
              <a:rPr lang="en-GB" sz="2400" dirty="0"/>
              <a:t> </a:t>
            </a:r>
            <a:r>
              <a:rPr lang="en-GB" sz="2400" dirty="0" err="1"/>
              <a:t>envejecimiento</a:t>
            </a:r>
            <a:r>
              <a:rPr lang="en-GB" sz="2400" dirty="0"/>
              <a:t> vascular </a:t>
            </a:r>
            <a:r>
              <a:rPr lang="en-GB" sz="2400" dirty="0" err="1"/>
              <a:t>acelerado</a:t>
            </a:r>
            <a:r>
              <a:rPr lang="en-GB" sz="2400" dirty="0"/>
              <a:t>.</a:t>
            </a:r>
          </a:p>
          <a:p>
            <a:pPr>
              <a:lnSpc>
                <a:spcPct val="100000"/>
              </a:lnSpc>
              <a:buSzPts val="2400"/>
            </a:pPr>
            <a:endParaRPr lang="en-GB" sz="2400" dirty="0"/>
          </a:p>
          <a:p>
            <a:pPr>
              <a:lnSpc>
                <a:spcPct val="100000"/>
              </a:lnSpc>
              <a:buSzPts val="2400"/>
            </a:pPr>
            <a:r>
              <a:rPr lang="en-GB" sz="2400" dirty="0" err="1"/>
              <a:t>Relación</a:t>
            </a:r>
            <a:r>
              <a:rPr lang="en-GB" sz="2400" dirty="0"/>
              <a:t> con </a:t>
            </a:r>
            <a:r>
              <a:rPr lang="en-GB" sz="2400" dirty="0" err="1"/>
              <a:t>enfermedad</a:t>
            </a:r>
            <a:r>
              <a:rPr lang="en-GB" sz="2400" dirty="0"/>
              <a:t> cardiovascular.</a:t>
            </a:r>
          </a:p>
        </p:txBody>
      </p:sp>
    </p:spTree>
    <p:extLst>
      <p:ext uri="{BB962C8B-B14F-4D97-AF65-F5344CB8AC3E}">
        <p14:creationId xmlns:p14="http://schemas.microsoft.com/office/powerpoint/2010/main" val="2143666344"/>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4738</TotalTime>
  <Words>3348</Words>
  <Application>Microsoft Office PowerPoint</Application>
  <PresentationFormat>Panorámica</PresentationFormat>
  <Paragraphs>471</Paragraphs>
  <Slides>84</Slides>
  <Notes>78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84</vt:i4>
      </vt:variant>
    </vt:vector>
  </HeadingPairs>
  <TitlesOfParts>
    <vt:vector size="92" baseType="lpstr">
      <vt:lpstr>Arial</vt:lpstr>
      <vt:lpstr>Calibri</vt:lpstr>
      <vt:lpstr>Lato</vt:lpstr>
      <vt:lpstr>Montserrat</vt:lpstr>
      <vt:lpstr>Raleway</vt:lpstr>
      <vt:lpstr>Verdana</vt:lpstr>
      <vt:lpstr>Wingdings</vt:lpstr>
      <vt:lpstr>PlantillaFR2021</vt:lpstr>
      <vt:lpstr>HIPERTENSIÓN EN NIÑOS Y ADOLESCENTES</vt:lpstr>
      <vt:lpstr>Importancia </vt:lpstr>
      <vt:lpstr>Epidemiología</vt:lpstr>
      <vt:lpstr>Prevalencia  </vt:lpstr>
      <vt:lpstr>Obesidad y sobrepeso</vt:lpstr>
      <vt:lpstr>Transtornos del sueño y la respiración </vt:lpstr>
      <vt:lpstr>Enfermedad renal crónica</vt:lpstr>
      <vt:lpstr>Prematuridad </vt:lpstr>
      <vt:lpstr>¿Por qué es importante detectar PA elevada en niños?</vt:lpstr>
      <vt:lpstr>Factores que contribuyen a la salud CV</vt:lpstr>
      <vt:lpstr>Definición de hipertensión</vt:lpstr>
      <vt:lpstr>Tablas de presión arterial </vt:lpstr>
      <vt:lpstr>Presentación de PowerPoint</vt:lpstr>
      <vt:lpstr>Presentación de PowerPoint</vt:lpstr>
      <vt:lpstr>Presentación de PowerPoint</vt:lpstr>
      <vt:lpstr>Presentación de PowerPoint</vt:lpstr>
      <vt:lpstr>Presentación de PowerPoint</vt:lpstr>
      <vt:lpstr>¿Cómo se toma la presión?</vt:lpstr>
      <vt:lpstr>¿Cómo se toma la presión?</vt:lpstr>
      <vt:lpstr>¿Cómo se toma la presión?</vt:lpstr>
      <vt:lpstr>¿Cómo tomar la presión?</vt:lpstr>
      <vt:lpstr>Por último</vt:lpstr>
      <vt:lpstr>Puntos clave</vt:lpstr>
      <vt:lpstr>Cuando medir PA en &lt;3 años</vt:lpstr>
      <vt:lpstr>Manejo: PA elevada &lt;90 - &lt;P95 120/&lt;80 - 129/&lt;80</vt:lpstr>
      <vt:lpstr>MANEJO HTA estadío 1 &gt;P95 - &lt;95 + 12 mmHg: 130/80 a 139/89 </vt:lpstr>
      <vt:lpstr>Manejo HTA estadio 2 &gt;P95 + 12 mmHg: &gt;140/90</vt:lpstr>
      <vt:lpstr>PA &gt;P95 + 30 mmHg o &gt;180/120</vt:lpstr>
      <vt:lpstr>Punto clave</vt:lpstr>
      <vt:lpstr>Puntos clave</vt:lpstr>
      <vt:lpstr>Estudios diagnósticos: todos</vt:lpstr>
      <vt:lpstr>Estudios diagnósticos: sobrepeso y obesidad</vt:lpstr>
      <vt:lpstr>Estudios diagnósticos: según el paciente</vt:lpstr>
      <vt:lpstr>Monitoreo ambulatorio de presión arterial</vt:lpstr>
      <vt:lpstr>Puntos clave</vt:lpstr>
      <vt:lpstr>MAPA: condiciones de alto riesgo</vt:lpstr>
      <vt:lpstr>Hipertensión de bata blanca</vt:lpstr>
      <vt:lpstr>Puntos clave</vt:lpstr>
      <vt:lpstr>Hipertensión arterial primaria vs. secundaria </vt:lpstr>
      <vt:lpstr>Presentación de PowerPoint</vt:lpstr>
      <vt:lpstr>Causas secundarias</vt:lpstr>
      <vt:lpstr>Causas secundarias</vt:lpstr>
      <vt:lpstr>Causas secundarias</vt:lpstr>
      <vt:lpstr>Causas secundarias</vt:lpstr>
      <vt:lpstr>Causas secundarias</vt:lpstr>
      <vt:lpstr>HTA  secundaria</vt:lpstr>
      <vt:lpstr>HTA secundaria</vt:lpstr>
      <vt:lpstr>HTA secundaria </vt:lpstr>
      <vt:lpstr>HTA secundaria</vt:lpstr>
      <vt:lpstr>HTA secundaria</vt:lpstr>
      <vt:lpstr>HTA secundaria</vt:lpstr>
      <vt:lpstr>Diagnóstico </vt:lpstr>
      <vt:lpstr>Electrocardiograma </vt:lpstr>
      <vt:lpstr>Ecocardiograma </vt:lpstr>
      <vt:lpstr>Ecocardiograma </vt:lpstr>
      <vt:lpstr>Imágenes para enfermedad  renovascular</vt:lpstr>
      <vt:lpstr>Punto clave</vt:lpstr>
      <vt:lpstr>Otras pruebas</vt:lpstr>
      <vt:lpstr>Tratamiento</vt:lpstr>
      <vt:lpstr>Tratamiento:  objetivos </vt:lpstr>
      <vt:lpstr>Punto clave</vt:lpstr>
      <vt:lpstr>Terapia no farmacológica</vt:lpstr>
      <vt:lpstr>Punto clave</vt:lpstr>
      <vt:lpstr>Terapia farmacológica </vt:lpstr>
      <vt:lpstr>Punto clave</vt:lpstr>
      <vt:lpstr>IECAS </vt:lpstr>
      <vt:lpstr>ARA II</vt:lpstr>
      <vt:lpstr>Tiazidas</vt:lpstr>
      <vt:lpstr>Bloqueadores de los canales de calcio</vt:lpstr>
      <vt:lpstr>Seguimiento y monitoreo</vt:lpstr>
      <vt:lpstr>Punto clave</vt:lpstr>
      <vt:lpstr>HTA resistente al tratamiento </vt:lpstr>
      <vt:lpstr>Casos especiales</vt:lpstr>
      <vt:lpstr>Casos especiales: ERC</vt:lpstr>
      <vt:lpstr>Casos especiales: ERC</vt:lpstr>
      <vt:lpstr>Casos especiales: diabetes 1 y 2 </vt:lpstr>
      <vt:lpstr>Comorbilidades </vt:lpstr>
      <vt:lpstr>Hipertensión aguda grave</vt:lpstr>
      <vt:lpstr>HTA aguda, grave y con riesgo para la vida</vt:lpstr>
      <vt:lpstr>Presentación de PowerPoint</vt:lpstr>
      <vt:lpstr>Situaciones especiales: deporte</vt:lpstr>
      <vt:lpstr>Situaciones especiales: deporte</vt:lpstr>
      <vt:lpstr>Llegada a la adultez</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HIPERTENSIÓN EN NIÑOS Y ADOLESCENTES</dc:title>
  <dc:creator>Carolina Fernández</dc:creator>
  <cp:lastModifiedBy>User</cp:lastModifiedBy>
  <cp:revision>24</cp:revision>
  <dcterms:created xsi:type="dcterms:W3CDTF">2021-02-14T21:44:38Z</dcterms:created>
  <dcterms:modified xsi:type="dcterms:W3CDTF">2021-04-07T21:26:24Z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887932</vt:lpwstr>
  </property>
  <property fmtid="{D5CDD505-2E9C-101B-9397-08002B2CF9AE}" name="NXPowerLiteSettings" pid="3">
    <vt:lpwstr>C7000400038000</vt:lpwstr>
  </property>
  <property fmtid="{D5CDD505-2E9C-101B-9397-08002B2CF9AE}" name="NXPowerLiteVersion" pid="4">
    <vt:lpwstr>S9.0.3</vt:lpwstr>
  </property>
</Properties>
</file>