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inkml+xml" PartName="/ppt/ink/ink1.xml"/>
  <Override ContentType="application/inkml+xml" PartName="/ppt/ink/ink2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7" r:id="rId2"/>
    <p:sldId id="277" r:id="rId3"/>
    <p:sldId id="278" r:id="rId4"/>
    <p:sldId id="279" r:id="rId5"/>
    <p:sldId id="280" r:id="rId6"/>
    <p:sldId id="284" r:id="rId7"/>
    <p:sldId id="285" r:id="rId8"/>
    <p:sldId id="286" r:id="rId9"/>
    <p:sldId id="276" r:id="rId10"/>
    <p:sldId id="354" r:id="rId11"/>
    <p:sldId id="274" r:id="rId12"/>
    <p:sldId id="287" r:id="rId13"/>
    <p:sldId id="281" r:id="rId14"/>
    <p:sldId id="282" r:id="rId15"/>
    <p:sldId id="296" r:id="rId16"/>
    <p:sldId id="295" r:id="rId17"/>
    <p:sldId id="350" r:id="rId18"/>
    <p:sldId id="351" r:id="rId19"/>
    <p:sldId id="353" r:id="rId20"/>
    <p:sldId id="297" r:id="rId21"/>
    <p:sldId id="654" r:id="rId22"/>
    <p:sldId id="380" r:id="rId23"/>
    <p:sldId id="378" r:id="rId24"/>
    <p:sldId id="379" r:id="rId25"/>
    <p:sldId id="346" r:id="rId26"/>
    <p:sldId id="479" r:id="rId27"/>
    <p:sldId id="655" r:id="rId28"/>
    <p:sldId id="272" r:id="rId29"/>
    <p:sldId id="481" r:id="rId30"/>
    <p:sldId id="483" r:id="rId31"/>
    <p:sldId id="657" r:id="rId32"/>
    <p:sldId id="357" r:id="rId33"/>
    <p:sldId id="338" r:id="rId34"/>
    <p:sldId id="358" r:id="rId35"/>
    <p:sldId id="339" r:id="rId36"/>
    <p:sldId id="340" r:id="rId37"/>
    <p:sldId id="294" r:id="rId38"/>
    <p:sldId id="341" r:id="rId39"/>
    <p:sldId id="343" r:id="rId40"/>
    <p:sldId id="342" r:id="rId41"/>
    <p:sldId id="344" r:id="rId42"/>
    <p:sldId id="656" r:id="rId43"/>
    <p:sldId id="288" r:id="rId44"/>
    <p:sldId id="324" r:id="rId45"/>
    <p:sldId id="666" r:id="rId46"/>
    <p:sldId id="667" r:id="rId47"/>
    <p:sldId id="325" r:id="rId48"/>
    <p:sldId id="356" r:id="rId49"/>
    <p:sldId id="652" r:id="rId50"/>
    <p:sldId id="381" r:id="rId51"/>
    <p:sldId id="382" r:id="rId52"/>
    <p:sldId id="383" r:id="rId53"/>
    <p:sldId id="329" r:id="rId54"/>
    <p:sldId id="330" r:id="rId55"/>
    <p:sldId id="650" r:id="rId56"/>
    <p:sldId id="664" r:id="rId57"/>
    <p:sldId id="377" r:id="rId58"/>
    <p:sldId id="305" r:id="rId59"/>
    <p:sldId id="669" r:id="rId60"/>
    <p:sldId id="335" r:id="rId61"/>
    <p:sldId id="336" r:id="rId62"/>
    <p:sldId id="365" r:id="rId63"/>
    <p:sldId id="318" r:id="rId64"/>
    <p:sldId id="310" r:id="rId65"/>
    <p:sldId id="670" r:id="rId66"/>
    <p:sldId id="355" r:id="rId67"/>
    <p:sldId id="320" r:id="rId68"/>
    <p:sldId id="663" r:id="rId69"/>
    <p:sldId id="263" r:id="rId70"/>
    <p:sldId id="264" r:id="rId71"/>
    <p:sldId id="265" r:id="rId72"/>
    <p:sldId id="267" r:id="rId73"/>
    <p:sldId id="266" r:id="rId74"/>
    <p:sldId id="270" r:id="rId75"/>
    <p:sldId id="303" r:id="rId76"/>
    <p:sldId id="653" r:id="rId77"/>
    <p:sldId id="289" r:id="rId78"/>
    <p:sldId id="308" r:id="rId79"/>
    <p:sldId id="290" r:id="rId80"/>
    <p:sldId id="292" r:id="rId81"/>
    <p:sldId id="673" r:id="rId82"/>
    <p:sldId id="258" r:id="rId83"/>
    <p:sldId id="259" r:id="rId84"/>
    <p:sldId id="260" r:id="rId85"/>
    <p:sldId id="261" r:id="rId86"/>
    <p:sldId id="262" r:id="rId87"/>
    <p:sldId id="291" r:id="rId88"/>
    <p:sldId id="302" r:id="rId89"/>
    <p:sldId id="372" r:id="rId90"/>
    <p:sldId id="298" r:id="rId91"/>
    <p:sldId id="299" r:id="rId92"/>
    <p:sldId id="300" r:id="rId93"/>
    <p:sldId id="301" r:id="rId94"/>
    <p:sldId id="349" r:id="rId95"/>
    <p:sldId id="662" r:id="rId9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CD968-2F3C-424A-816A-7E49F7037C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7B1725-909A-441A-BBFB-6414339213B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Orina es usualmente estéril.</a:t>
          </a:r>
          <a:endParaRPr lang="en-US" dirty="0">
            <a:latin typeface="Montserrat" pitchFamily="2" charset="77"/>
          </a:endParaRPr>
        </a:p>
      </dgm:t>
    </dgm:pt>
    <dgm:pt modelId="{D56879FD-93CF-4018-9014-CB64616DF682}" type="parTrans" cxnId="{089F2581-EED4-4523-B74C-AE1A7137AC4B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4A70ADEC-1637-4470-A0EE-2BBCBAB0BAD7}" type="sibTrans" cxnId="{089F2581-EED4-4523-B74C-AE1A7137AC4B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C202E562-0D73-4927-9082-6A1ADB10EAEA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Contaminación en contacto con tejidos periuretrales.</a:t>
          </a:r>
          <a:endParaRPr lang="en-US" dirty="0">
            <a:latin typeface="Montserrat" pitchFamily="2" charset="77"/>
          </a:endParaRPr>
        </a:p>
      </dgm:t>
    </dgm:pt>
    <dgm:pt modelId="{151DF1D0-95ED-44C2-BABB-9D82F78D024B}" type="parTrans" cxnId="{91E97FFD-D39B-4CF9-A0A9-A97B5756F5FC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28D39A3-0E4A-47DA-B8E7-7521E8B4E572}" type="sibTrans" cxnId="{91E97FFD-D39B-4CF9-A0A9-A97B5756F5FC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1C7A19FC-AEFD-485F-AB37-E8406FDA1173}">
      <dgm:prSet/>
      <dgm:spPr/>
      <dgm:t>
        <a:bodyPr/>
        <a:lstStyle/>
        <a:p>
          <a:r>
            <a:rPr lang="es-CO" i="1" dirty="0">
              <a:latin typeface="Montserrat" pitchFamily="2" charset="77"/>
            </a:rPr>
            <a:t>Staphylococcus spp </a:t>
          </a:r>
          <a:r>
            <a:rPr lang="es-CO" dirty="0">
              <a:latin typeface="Montserrat" pitchFamily="2" charset="77"/>
            </a:rPr>
            <a:t>de la piel.</a:t>
          </a:r>
          <a:endParaRPr lang="en-US" dirty="0">
            <a:latin typeface="Montserrat" pitchFamily="2" charset="77"/>
          </a:endParaRPr>
        </a:p>
      </dgm:t>
    </dgm:pt>
    <dgm:pt modelId="{350E60CE-0485-45E9-9A13-3BF9E4A1C039}" type="parTrans" cxnId="{D64F0352-2153-4C65-86FB-75A5B6140D95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AEE633FD-6D96-4E1A-8DF2-ED1955CEB4EE}" type="sibTrans" cxnId="{D64F0352-2153-4C65-86FB-75A5B6140D95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51087971-808D-4753-8F5B-3F53C8211F6F}">
      <dgm:prSet/>
      <dgm:spPr/>
      <dgm:t>
        <a:bodyPr/>
        <a:lstStyle/>
        <a:p>
          <a:r>
            <a:rPr lang="es-CO" i="1" dirty="0">
              <a:latin typeface="Montserrat" pitchFamily="2" charset="77"/>
            </a:rPr>
            <a:t>Lactobacilos, difteroides, streptococcus </a:t>
          </a:r>
          <a:r>
            <a:rPr lang="es-CO" dirty="0">
              <a:latin typeface="Montserrat" pitchFamily="2" charset="77"/>
            </a:rPr>
            <a:t>del grupo </a:t>
          </a:r>
          <a:r>
            <a:rPr lang="es-CO" i="1" dirty="0">
              <a:latin typeface="Montserrat" pitchFamily="2" charset="77"/>
            </a:rPr>
            <a:t>viridans.</a:t>
          </a:r>
          <a:endParaRPr lang="en-US" dirty="0">
            <a:latin typeface="Montserrat" pitchFamily="2" charset="77"/>
          </a:endParaRPr>
        </a:p>
      </dgm:t>
    </dgm:pt>
    <dgm:pt modelId="{D6A9326C-AF51-4E4E-8B1C-84059E8DFB3A}" type="parTrans" cxnId="{8043E00F-33A5-4E33-B9B0-646869198E78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154A4689-74C1-474A-AAC4-442D1BF9EB60}" type="sibTrans" cxnId="{8043E00F-33A5-4E33-B9B0-646869198E78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91FBE3F3-706B-4105-B9A2-E253D14570D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La no refrigeración favorece el crecimiento de contaminantes.</a:t>
          </a:r>
          <a:endParaRPr lang="en-US" dirty="0">
            <a:latin typeface="Montserrat" pitchFamily="2" charset="77"/>
          </a:endParaRPr>
        </a:p>
      </dgm:t>
    </dgm:pt>
    <dgm:pt modelId="{F6819349-EB3E-47EE-B92D-325CADD56AE1}" type="parTrans" cxnId="{643FB8CF-C60C-42C4-8BBE-A120AF41D5B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7A011E6-569C-46E4-AFF8-735779C9BA1B}" type="sibTrans" cxnId="{643FB8CF-C60C-42C4-8BBE-A120AF41D5B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4428E9FF-493C-44CB-9800-32BF4A2DACE5}" type="pres">
      <dgm:prSet presAssocID="{F85CD968-2F3C-424A-816A-7E49F7037C81}" presName="root" presStyleCnt="0">
        <dgm:presLayoutVars>
          <dgm:dir/>
          <dgm:resizeHandles val="exact"/>
        </dgm:presLayoutVars>
      </dgm:prSet>
      <dgm:spPr/>
    </dgm:pt>
    <dgm:pt modelId="{61867AE8-AE2D-411D-A6F4-73E069E95300}" type="pres">
      <dgm:prSet presAssocID="{A97B1725-909A-441A-BBFB-6414339213B1}" presName="compNode" presStyleCnt="0"/>
      <dgm:spPr/>
    </dgm:pt>
    <dgm:pt modelId="{8E08E9AA-8B61-4881-BAC3-4D005EA3451D}" type="pres">
      <dgm:prSet presAssocID="{A97B1725-909A-441A-BBFB-6414339213B1}" presName="bgRect" presStyleLbl="bgShp" presStyleIdx="0" presStyleCnt="5"/>
      <dgm:spPr/>
    </dgm:pt>
    <dgm:pt modelId="{3B5790DF-409C-4853-B9AD-6A377DE0D401}" type="pres">
      <dgm:prSet presAssocID="{A97B1725-909A-441A-BBFB-6414339213B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16F1B99C-D2D9-4D48-9B7B-774E53EE45C1}" type="pres">
      <dgm:prSet presAssocID="{A97B1725-909A-441A-BBFB-6414339213B1}" presName="spaceRect" presStyleCnt="0"/>
      <dgm:spPr/>
    </dgm:pt>
    <dgm:pt modelId="{BE66350B-EDB2-4096-814B-1D1084E710B2}" type="pres">
      <dgm:prSet presAssocID="{A97B1725-909A-441A-BBFB-6414339213B1}" presName="parTx" presStyleLbl="revTx" presStyleIdx="0" presStyleCnt="5">
        <dgm:presLayoutVars>
          <dgm:chMax val="0"/>
          <dgm:chPref val="0"/>
        </dgm:presLayoutVars>
      </dgm:prSet>
      <dgm:spPr/>
    </dgm:pt>
    <dgm:pt modelId="{B47D0C6E-50B7-4FDB-BDF5-BA4E48BE563F}" type="pres">
      <dgm:prSet presAssocID="{4A70ADEC-1637-4470-A0EE-2BBCBAB0BAD7}" presName="sibTrans" presStyleCnt="0"/>
      <dgm:spPr/>
    </dgm:pt>
    <dgm:pt modelId="{3A65AF22-D485-4F7F-8F6D-D39A789B6C08}" type="pres">
      <dgm:prSet presAssocID="{C202E562-0D73-4927-9082-6A1ADB10EAEA}" presName="compNode" presStyleCnt="0"/>
      <dgm:spPr/>
    </dgm:pt>
    <dgm:pt modelId="{82668F63-597B-4F16-9EA8-4ED29EC9231E}" type="pres">
      <dgm:prSet presAssocID="{C202E562-0D73-4927-9082-6A1ADB10EAEA}" presName="bgRect" presStyleLbl="bgShp" presStyleIdx="1" presStyleCnt="5"/>
      <dgm:spPr/>
    </dgm:pt>
    <dgm:pt modelId="{01191D00-8E74-4E54-AE59-F5067F234FFC}" type="pres">
      <dgm:prSet presAssocID="{C202E562-0D73-4927-9082-6A1ADB10EAE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AECA8CD7-97CD-44A0-A583-2083DD0B7660}" type="pres">
      <dgm:prSet presAssocID="{C202E562-0D73-4927-9082-6A1ADB10EAEA}" presName="spaceRect" presStyleCnt="0"/>
      <dgm:spPr/>
    </dgm:pt>
    <dgm:pt modelId="{859F3EF3-770F-4292-839B-7EC057DD2086}" type="pres">
      <dgm:prSet presAssocID="{C202E562-0D73-4927-9082-6A1ADB10EAEA}" presName="parTx" presStyleLbl="revTx" presStyleIdx="1" presStyleCnt="5">
        <dgm:presLayoutVars>
          <dgm:chMax val="0"/>
          <dgm:chPref val="0"/>
        </dgm:presLayoutVars>
      </dgm:prSet>
      <dgm:spPr/>
    </dgm:pt>
    <dgm:pt modelId="{3F4A8927-E532-46DB-8351-378619979D6B}" type="pres">
      <dgm:prSet presAssocID="{F28D39A3-0E4A-47DA-B8E7-7521E8B4E572}" presName="sibTrans" presStyleCnt="0"/>
      <dgm:spPr/>
    </dgm:pt>
    <dgm:pt modelId="{D5D03E64-6ACA-41CB-9C8D-E4E2B4E2DA15}" type="pres">
      <dgm:prSet presAssocID="{1C7A19FC-AEFD-485F-AB37-E8406FDA1173}" presName="compNode" presStyleCnt="0"/>
      <dgm:spPr/>
    </dgm:pt>
    <dgm:pt modelId="{C8A98ACC-FEE5-4D76-84CB-A7F5A4DAF210}" type="pres">
      <dgm:prSet presAssocID="{1C7A19FC-AEFD-485F-AB37-E8406FDA1173}" presName="bgRect" presStyleLbl="bgShp" presStyleIdx="2" presStyleCnt="5"/>
      <dgm:spPr/>
    </dgm:pt>
    <dgm:pt modelId="{25B44AA0-19CC-4C96-986E-02160B295AF5}" type="pres">
      <dgm:prSet presAssocID="{1C7A19FC-AEFD-485F-AB37-E8406FDA117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dy bug"/>
        </a:ext>
      </dgm:extLst>
    </dgm:pt>
    <dgm:pt modelId="{BACFA478-27EE-4495-92CB-4AEA9B8B3B42}" type="pres">
      <dgm:prSet presAssocID="{1C7A19FC-AEFD-485F-AB37-E8406FDA1173}" presName="spaceRect" presStyleCnt="0"/>
      <dgm:spPr/>
    </dgm:pt>
    <dgm:pt modelId="{C7D0997A-7807-4778-A004-7AFF6DE39A66}" type="pres">
      <dgm:prSet presAssocID="{1C7A19FC-AEFD-485F-AB37-E8406FDA1173}" presName="parTx" presStyleLbl="revTx" presStyleIdx="2" presStyleCnt="5">
        <dgm:presLayoutVars>
          <dgm:chMax val="0"/>
          <dgm:chPref val="0"/>
        </dgm:presLayoutVars>
      </dgm:prSet>
      <dgm:spPr/>
    </dgm:pt>
    <dgm:pt modelId="{1495122D-FE13-4696-B979-77098E5446A8}" type="pres">
      <dgm:prSet presAssocID="{AEE633FD-6D96-4E1A-8DF2-ED1955CEB4EE}" presName="sibTrans" presStyleCnt="0"/>
      <dgm:spPr/>
    </dgm:pt>
    <dgm:pt modelId="{C17E1033-E6AC-4111-BE05-C7D3817574E9}" type="pres">
      <dgm:prSet presAssocID="{51087971-808D-4753-8F5B-3F53C8211F6F}" presName="compNode" presStyleCnt="0"/>
      <dgm:spPr/>
    </dgm:pt>
    <dgm:pt modelId="{ED465516-D409-4420-B839-2B7614A6FEDF}" type="pres">
      <dgm:prSet presAssocID="{51087971-808D-4753-8F5B-3F53C8211F6F}" presName="bgRect" presStyleLbl="bgShp" presStyleIdx="3" presStyleCnt="5"/>
      <dgm:spPr/>
    </dgm:pt>
    <dgm:pt modelId="{680996FC-DA16-4921-942E-19DF2AF3F56E}" type="pres">
      <dgm:prSet presAssocID="{51087971-808D-4753-8F5B-3F53C8211F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3CA552E-3F56-4536-B19B-5BDB7A1C6C6B}" type="pres">
      <dgm:prSet presAssocID="{51087971-808D-4753-8F5B-3F53C8211F6F}" presName="spaceRect" presStyleCnt="0"/>
      <dgm:spPr/>
    </dgm:pt>
    <dgm:pt modelId="{46978F22-DACA-45F2-8AF8-1D30459BD639}" type="pres">
      <dgm:prSet presAssocID="{51087971-808D-4753-8F5B-3F53C8211F6F}" presName="parTx" presStyleLbl="revTx" presStyleIdx="3" presStyleCnt="5">
        <dgm:presLayoutVars>
          <dgm:chMax val="0"/>
          <dgm:chPref val="0"/>
        </dgm:presLayoutVars>
      </dgm:prSet>
      <dgm:spPr/>
    </dgm:pt>
    <dgm:pt modelId="{231FF915-7047-44DA-BBA2-EF3DB4E46048}" type="pres">
      <dgm:prSet presAssocID="{154A4689-74C1-474A-AAC4-442D1BF9EB60}" presName="sibTrans" presStyleCnt="0"/>
      <dgm:spPr/>
    </dgm:pt>
    <dgm:pt modelId="{2A10B6BA-F743-48C1-B709-F1ADA5B5A94B}" type="pres">
      <dgm:prSet presAssocID="{91FBE3F3-706B-4105-B9A2-E253D14570D0}" presName="compNode" presStyleCnt="0"/>
      <dgm:spPr/>
    </dgm:pt>
    <dgm:pt modelId="{7430DDA4-326D-4C88-AAE7-887AE22DBFC6}" type="pres">
      <dgm:prSet presAssocID="{91FBE3F3-706B-4105-B9A2-E253D14570D0}" presName="bgRect" presStyleLbl="bgShp" presStyleIdx="4" presStyleCnt="5"/>
      <dgm:spPr/>
    </dgm:pt>
    <dgm:pt modelId="{C66E6FA0-96AF-4101-A015-7B16D28B95B9}" type="pres">
      <dgm:prSet presAssocID="{91FBE3F3-706B-4105-B9A2-E253D14570D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5143D1A7-ED4F-43CC-8B4B-18D75BBDE009}" type="pres">
      <dgm:prSet presAssocID="{91FBE3F3-706B-4105-B9A2-E253D14570D0}" presName="spaceRect" presStyleCnt="0"/>
      <dgm:spPr/>
    </dgm:pt>
    <dgm:pt modelId="{5A363885-DD6E-460B-8E90-4C6E9A21D09C}" type="pres">
      <dgm:prSet presAssocID="{91FBE3F3-706B-4105-B9A2-E253D14570D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0481A04-AD29-455B-B743-24DE837F7A37}" type="presOf" srcId="{F85CD968-2F3C-424A-816A-7E49F7037C81}" destId="{4428E9FF-493C-44CB-9800-32BF4A2DACE5}" srcOrd="0" destOrd="0" presId="urn:microsoft.com/office/officeart/2018/2/layout/IconVerticalSolidList"/>
    <dgm:cxn modelId="{8043E00F-33A5-4E33-B9B0-646869198E78}" srcId="{F85CD968-2F3C-424A-816A-7E49F7037C81}" destId="{51087971-808D-4753-8F5B-3F53C8211F6F}" srcOrd="3" destOrd="0" parTransId="{D6A9326C-AF51-4E4E-8B1C-84059E8DFB3A}" sibTransId="{154A4689-74C1-474A-AAC4-442D1BF9EB60}"/>
    <dgm:cxn modelId="{F51D9D2A-A948-4C4F-A39F-3AE9CC7FCBD9}" type="presOf" srcId="{C202E562-0D73-4927-9082-6A1ADB10EAEA}" destId="{859F3EF3-770F-4292-839B-7EC057DD2086}" srcOrd="0" destOrd="0" presId="urn:microsoft.com/office/officeart/2018/2/layout/IconVerticalSolidList"/>
    <dgm:cxn modelId="{D000933D-CC75-44D2-A27F-3AF690E43AC0}" type="presOf" srcId="{91FBE3F3-706B-4105-B9A2-E253D14570D0}" destId="{5A363885-DD6E-460B-8E90-4C6E9A21D09C}" srcOrd="0" destOrd="0" presId="urn:microsoft.com/office/officeart/2018/2/layout/IconVerticalSolidList"/>
    <dgm:cxn modelId="{B6D96144-995D-4A27-ADCB-50BB8B9D7A1D}" type="presOf" srcId="{51087971-808D-4753-8F5B-3F53C8211F6F}" destId="{46978F22-DACA-45F2-8AF8-1D30459BD639}" srcOrd="0" destOrd="0" presId="urn:microsoft.com/office/officeart/2018/2/layout/IconVerticalSolidList"/>
    <dgm:cxn modelId="{D64F0352-2153-4C65-86FB-75A5B6140D95}" srcId="{F85CD968-2F3C-424A-816A-7E49F7037C81}" destId="{1C7A19FC-AEFD-485F-AB37-E8406FDA1173}" srcOrd="2" destOrd="0" parTransId="{350E60CE-0485-45E9-9A13-3BF9E4A1C039}" sibTransId="{AEE633FD-6D96-4E1A-8DF2-ED1955CEB4EE}"/>
    <dgm:cxn modelId="{089F2581-EED4-4523-B74C-AE1A7137AC4B}" srcId="{F85CD968-2F3C-424A-816A-7E49F7037C81}" destId="{A97B1725-909A-441A-BBFB-6414339213B1}" srcOrd="0" destOrd="0" parTransId="{D56879FD-93CF-4018-9014-CB64616DF682}" sibTransId="{4A70ADEC-1637-4470-A0EE-2BBCBAB0BAD7}"/>
    <dgm:cxn modelId="{FD29E98A-5C78-40F8-B3F5-8275B6CC5571}" type="presOf" srcId="{A97B1725-909A-441A-BBFB-6414339213B1}" destId="{BE66350B-EDB2-4096-814B-1D1084E710B2}" srcOrd="0" destOrd="0" presId="urn:microsoft.com/office/officeart/2018/2/layout/IconVerticalSolidList"/>
    <dgm:cxn modelId="{643FB8CF-C60C-42C4-8BBE-A120AF41D5BE}" srcId="{F85CD968-2F3C-424A-816A-7E49F7037C81}" destId="{91FBE3F3-706B-4105-B9A2-E253D14570D0}" srcOrd="4" destOrd="0" parTransId="{F6819349-EB3E-47EE-B92D-325CADD56AE1}" sibTransId="{F7A011E6-569C-46E4-AFF8-735779C9BA1B}"/>
    <dgm:cxn modelId="{3696CCE9-0C12-4C6D-A73A-C2ADCF28C6C1}" type="presOf" srcId="{1C7A19FC-AEFD-485F-AB37-E8406FDA1173}" destId="{C7D0997A-7807-4778-A004-7AFF6DE39A66}" srcOrd="0" destOrd="0" presId="urn:microsoft.com/office/officeart/2018/2/layout/IconVerticalSolidList"/>
    <dgm:cxn modelId="{91E97FFD-D39B-4CF9-A0A9-A97B5756F5FC}" srcId="{F85CD968-2F3C-424A-816A-7E49F7037C81}" destId="{C202E562-0D73-4927-9082-6A1ADB10EAEA}" srcOrd="1" destOrd="0" parTransId="{151DF1D0-95ED-44C2-BABB-9D82F78D024B}" sibTransId="{F28D39A3-0E4A-47DA-B8E7-7521E8B4E572}"/>
    <dgm:cxn modelId="{6539F906-E760-4CB7-9E4E-14366F342888}" type="presParOf" srcId="{4428E9FF-493C-44CB-9800-32BF4A2DACE5}" destId="{61867AE8-AE2D-411D-A6F4-73E069E95300}" srcOrd="0" destOrd="0" presId="urn:microsoft.com/office/officeart/2018/2/layout/IconVerticalSolidList"/>
    <dgm:cxn modelId="{3E7A6D28-820D-4760-8340-926A64820547}" type="presParOf" srcId="{61867AE8-AE2D-411D-A6F4-73E069E95300}" destId="{8E08E9AA-8B61-4881-BAC3-4D005EA3451D}" srcOrd="0" destOrd="0" presId="urn:microsoft.com/office/officeart/2018/2/layout/IconVerticalSolidList"/>
    <dgm:cxn modelId="{30675694-B8B7-49F0-9D0C-9386E9A59C5A}" type="presParOf" srcId="{61867AE8-AE2D-411D-A6F4-73E069E95300}" destId="{3B5790DF-409C-4853-B9AD-6A377DE0D401}" srcOrd="1" destOrd="0" presId="urn:microsoft.com/office/officeart/2018/2/layout/IconVerticalSolidList"/>
    <dgm:cxn modelId="{F616EE22-F8BA-4706-8400-D3FCEF63745B}" type="presParOf" srcId="{61867AE8-AE2D-411D-A6F4-73E069E95300}" destId="{16F1B99C-D2D9-4D48-9B7B-774E53EE45C1}" srcOrd="2" destOrd="0" presId="urn:microsoft.com/office/officeart/2018/2/layout/IconVerticalSolidList"/>
    <dgm:cxn modelId="{9CB78C94-E149-46D3-BC3F-8279326B448D}" type="presParOf" srcId="{61867AE8-AE2D-411D-A6F4-73E069E95300}" destId="{BE66350B-EDB2-4096-814B-1D1084E710B2}" srcOrd="3" destOrd="0" presId="urn:microsoft.com/office/officeart/2018/2/layout/IconVerticalSolidList"/>
    <dgm:cxn modelId="{F3A7A021-1B3A-405E-BD53-ED4194ACFCE4}" type="presParOf" srcId="{4428E9FF-493C-44CB-9800-32BF4A2DACE5}" destId="{B47D0C6E-50B7-4FDB-BDF5-BA4E48BE563F}" srcOrd="1" destOrd="0" presId="urn:microsoft.com/office/officeart/2018/2/layout/IconVerticalSolidList"/>
    <dgm:cxn modelId="{57781170-EF32-4530-AED5-E558297E979E}" type="presParOf" srcId="{4428E9FF-493C-44CB-9800-32BF4A2DACE5}" destId="{3A65AF22-D485-4F7F-8F6D-D39A789B6C08}" srcOrd="2" destOrd="0" presId="urn:microsoft.com/office/officeart/2018/2/layout/IconVerticalSolidList"/>
    <dgm:cxn modelId="{5C31821F-C5F2-4DCC-92AB-621C9B76E90A}" type="presParOf" srcId="{3A65AF22-D485-4F7F-8F6D-D39A789B6C08}" destId="{82668F63-597B-4F16-9EA8-4ED29EC9231E}" srcOrd="0" destOrd="0" presId="urn:microsoft.com/office/officeart/2018/2/layout/IconVerticalSolidList"/>
    <dgm:cxn modelId="{5BDBBF17-FA6A-470F-8988-AAC26F7EEEFA}" type="presParOf" srcId="{3A65AF22-D485-4F7F-8F6D-D39A789B6C08}" destId="{01191D00-8E74-4E54-AE59-F5067F234FFC}" srcOrd="1" destOrd="0" presId="urn:microsoft.com/office/officeart/2018/2/layout/IconVerticalSolidList"/>
    <dgm:cxn modelId="{03E831B0-E319-4264-853D-CC59A5FA8FF7}" type="presParOf" srcId="{3A65AF22-D485-4F7F-8F6D-D39A789B6C08}" destId="{AECA8CD7-97CD-44A0-A583-2083DD0B7660}" srcOrd="2" destOrd="0" presId="urn:microsoft.com/office/officeart/2018/2/layout/IconVerticalSolidList"/>
    <dgm:cxn modelId="{0E23CC85-D353-4AEE-B60A-6755FA1BE77B}" type="presParOf" srcId="{3A65AF22-D485-4F7F-8F6D-D39A789B6C08}" destId="{859F3EF3-770F-4292-839B-7EC057DD2086}" srcOrd="3" destOrd="0" presId="urn:microsoft.com/office/officeart/2018/2/layout/IconVerticalSolidList"/>
    <dgm:cxn modelId="{EA8115F1-9401-405F-ADC2-F30DB7B1A7D0}" type="presParOf" srcId="{4428E9FF-493C-44CB-9800-32BF4A2DACE5}" destId="{3F4A8927-E532-46DB-8351-378619979D6B}" srcOrd="3" destOrd="0" presId="urn:microsoft.com/office/officeart/2018/2/layout/IconVerticalSolidList"/>
    <dgm:cxn modelId="{05288B77-9BAD-4C73-8F57-8CC213460718}" type="presParOf" srcId="{4428E9FF-493C-44CB-9800-32BF4A2DACE5}" destId="{D5D03E64-6ACA-41CB-9C8D-E4E2B4E2DA15}" srcOrd="4" destOrd="0" presId="urn:microsoft.com/office/officeart/2018/2/layout/IconVerticalSolidList"/>
    <dgm:cxn modelId="{2D21F321-7E42-4115-87C3-C4F1E18CACF7}" type="presParOf" srcId="{D5D03E64-6ACA-41CB-9C8D-E4E2B4E2DA15}" destId="{C8A98ACC-FEE5-4D76-84CB-A7F5A4DAF210}" srcOrd="0" destOrd="0" presId="urn:microsoft.com/office/officeart/2018/2/layout/IconVerticalSolidList"/>
    <dgm:cxn modelId="{F7FFA39A-CEEF-40D6-9204-DB8AD686EB71}" type="presParOf" srcId="{D5D03E64-6ACA-41CB-9C8D-E4E2B4E2DA15}" destId="{25B44AA0-19CC-4C96-986E-02160B295AF5}" srcOrd="1" destOrd="0" presId="urn:microsoft.com/office/officeart/2018/2/layout/IconVerticalSolidList"/>
    <dgm:cxn modelId="{83A0DEF9-15C3-4F91-BABE-298B86CA9DE4}" type="presParOf" srcId="{D5D03E64-6ACA-41CB-9C8D-E4E2B4E2DA15}" destId="{BACFA478-27EE-4495-92CB-4AEA9B8B3B42}" srcOrd="2" destOrd="0" presId="urn:microsoft.com/office/officeart/2018/2/layout/IconVerticalSolidList"/>
    <dgm:cxn modelId="{DC506F97-5477-4D6D-B7F4-C2356CCCAEDD}" type="presParOf" srcId="{D5D03E64-6ACA-41CB-9C8D-E4E2B4E2DA15}" destId="{C7D0997A-7807-4778-A004-7AFF6DE39A66}" srcOrd="3" destOrd="0" presId="urn:microsoft.com/office/officeart/2018/2/layout/IconVerticalSolidList"/>
    <dgm:cxn modelId="{177A1EA7-911C-40DA-937C-B875F03DCADF}" type="presParOf" srcId="{4428E9FF-493C-44CB-9800-32BF4A2DACE5}" destId="{1495122D-FE13-4696-B979-77098E5446A8}" srcOrd="5" destOrd="0" presId="urn:microsoft.com/office/officeart/2018/2/layout/IconVerticalSolidList"/>
    <dgm:cxn modelId="{72E0D958-89D5-4505-A871-87DCA9279FB0}" type="presParOf" srcId="{4428E9FF-493C-44CB-9800-32BF4A2DACE5}" destId="{C17E1033-E6AC-4111-BE05-C7D3817574E9}" srcOrd="6" destOrd="0" presId="urn:microsoft.com/office/officeart/2018/2/layout/IconVerticalSolidList"/>
    <dgm:cxn modelId="{692B9033-1F97-45C9-B148-71D3C345EFE0}" type="presParOf" srcId="{C17E1033-E6AC-4111-BE05-C7D3817574E9}" destId="{ED465516-D409-4420-B839-2B7614A6FEDF}" srcOrd="0" destOrd="0" presId="urn:microsoft.com/office/officeart/2018/2/layout/IconVerticalSolidList"/>
    <dgm:cxn modelId="{61E640A0-5E3C-4047-9F6B-D60E4D295374}" type="presParOf" srcId="{C17E1033-E6AC-4111-BE05-C7D3817574E9}" destId="{680996FC-DA16-4921-942E-19DF2AF3F56E}" srcOrd="1" destOrd="0" presId="urn:microsoft.com/office/officeart/2018/2/layout/IconVerticalSolidList"/>
    <dgm:cxn modelId="{EA698741-1A8C-4CF1-9A01-E549B7C7279C}" type="presParOf" srcId="{C17E1033-E6AC-4111-BE05-C7D3817574E9}" destId="{23CA552E-3F56-4536-B19B-5BDB7A1C6C6B}" srcOrd="2" destOrd="0" presId="urn:microsoft.com/office/officeart/2018/2/layout/IconVerticalSolidList"/>
    <dgm:cxn modelId="{19BD78BD-463F-4A78-8961-06416E349D42}" type="presParOf" srcId="{C17E1033-E6AC-4111-BE05-C7D3817574E9}" destId="{46978F22-DACA-45F2-8AF8-1D30459BD639}" srcOrd="3" destOrd="0" presId="urn:microsoft.com/office/officeart/2018/2/layout/IconVerticalSolidList"/>
    <dgm:cxn modelId="{F03D2C17-96D4-4332-8072-52AAD4189808}" type="presParOf" srcId="{4428E9FF-493C-44CB-9800-32BF4A2DACE5}" destId="{231FF915-7047-44DA-BBA2-EF3DB4E46048}" srcOrd="7" destOrd="0" presId="urn:microsoft.com/office/officeart/2018/2/layout/IconVerticalSolidList"/>
    <dgm:cxn modelId="{12280E16-F56C-4159-A767-14CECC15B184}" type="presParOf" srcId="{4428E9FF-493C-44CB-9800-32BF4A2DACE5}" destId="{2A10B6BA-F743-48C1-B709-F1ADA5B5A94B}" srcOrd="8" destOrd="0" presId="urn:microsoft.com/office/officeart/2018/2/layout/IconVerticalSolidList"/>
    <dgm:cxn modelId="{C83EFE90-00E8-42DB-A1DC-0349F780814A}" type="presParOf" srcId="{2A10B6BA-F743-48C1-B709-F1ADA5B5A94B}" destId="{7430DDA4-326D-4C88-AAE7-887AE22DBFC6}" srcOrd="0" destOrd="0" presId="urn:microsoft.com/office/officeart/2018/2/layout/IconVerticalSolidList"/>
    <dgm:cxn modelId="{41960A18-0C8A-4EFE-BAE8-FE08C2E836B4}" type="presParOf" srcId="{2A10B6BA-F743-48C1-B709-F1ADA5B5A94B}" destId="{C66E6FA0-96AF-4101-A015-7B16D28B95B9}" srcOrd="1" destOrd="0" presId="urn:microsoft.com/office/officeart/2018/2/layout/IconVerticalSolidList"/>
    <dgm:cxn modelId="{11B3A890-1BD9-4BD3-95B3-71CEE0C1D1B5}" type="presParOf" srcId="{2A10B6BA-F743-48C1-B709-F1ADA5B5A94B}" destId="{5143D1A7-ED4F-43CC-8B4B-18D75BBDE009}" srcOrd="2" destOrd="0" presId="urn:microsoft.com/office/officeart/2018/2/layout/IconVerticalSolidList"/>
    <dgm:cxn modelId="{D2DA4737-C7B3-4CC7-B8F6-690431A137C8}" type="presParOf" srcId="{2A10B6BA-F743-48C1-B709-F1ADA5B5A94B}" destId="{5A363885-DD6E-460B-8E90-4C6E9A21D0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D030E-4947-B848-8A9E-1B5A6EC3CC22}" type="doc">
      <dgm:prSet loTypeId="urn:microsoft.com/office/officeart/2005/8/layout/arrow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7880B3F-0BAD-F542-8ACE-322B5579FD6D}">
      <dgm:prSet phldrT="[Texto]" custT="1"/>
      <dgm:spPr/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DEFENSA HUÉSPED</a:t>
          </a:r>
        </a:p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Peristaltismo - </a:t>
          </a:r>
          <a:r>
            <a:rPr lang="es-ES" sz="2000" dirty="0" err="1">
              <a:solidFill>
                <a:srgbClr val="152B48"/>
              </a:solidFill>
              <a:latin typeface="Montserrat" pitchFamily="2" charset="77"/>
            </a:rPr>
            <a:t>Ph</a:t>
          </a:r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 ácido y </a:t>
          </a:r>
          <a:r>
            <a:rPr lang="es-ES" sz="2000" dirty="0" err="1">
              <a:solidFill>
                <a:srgbClr val="152B48"/>
              </a:solidFill>
              <a:latin typeface="Montserrat" pitchFamily="2" charset="77"/>
            </a:rPr>
            <a:t>osmolaridad</a:t>
          </a:r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. </a:t>
          </a:r>
        </a:p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Flora vaginal - </a:t>
          </a:r>
          <a:r>
            <a:rPr lang="es-ES" sz="2000" dirty="0" err="1">
              <a:solidFill>
                <a:srgbClr val="152B48"/>
              </a:solidFill>
              <a:latin typeface="Montserrat" pitchFamily="2" charset="77"/>
            </a:rPr>
            <a:t>úrea</a:t>
          </a:r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 y proteína T. </a:t>
          </a:r>
          <a:r>
            <a:rPr lang="es-ES" sz="2000" dirty="0" err="1">
              <a:solidFill>
                <a:srgbClr val="152B48"/>
              </a:solidFill>
              <a:latin typeface="Montserrat" pitchFamily="2" charset="77"/>
            </a:rPr>
            <a:t>Horsfall</a:t>
          </a:r>
          <a:endParaRPr lang="es-ES" sz="2000" dirty="0">
            <a:solidFill>
              <a:srgbClr val="152B48"/>
            </a:solidFill>
            <a:latin typeface="Montserrat" pitchFamily="2" charset="77"/>
          </a:endParaRPr>
        </a:p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 - secreciones prostáticas.</a:t>
          </a:r>
        </a:p>
      </dgm:t>
    </dgm:pt>
    <dgm:pt modelId="{219EC18E-9AB6-9F4B-84BE-B02ABE477AF7}" type="parTrans" cxnId="{B345E007-A423-AA4B-A35D-1E7CE56E42CA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03CFCF05-E317-D945-9558-B4C1973B3ED8}" type="sibTrans" cxnId="{B345E007-A423-AA4B-A35D-1E7CE56E42CA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249C3B74-36BC-B44B-8218-1FBDE77F8B09}">
      <dgm:prSet phldrT="[Texto]" custT="1"/>
      <dgm:spPr/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  AGRESIÓN BACTERIANA</a:t>
          </a:r>
        </a:p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Adhesinas – </a:t>
          </a:r>
          <a:r>
            <a:rPr lang="es-ES" sz="2000" dirty="0" err="1">
              <a:solidFill>
                <a:srgbClr val="152B48"/>
              </a:solidFill>
              <a:latin typeface="Montserrat" pitchFamily="2" charset="77"/>
            </a:rPr>
            <a:t>sideroforos</a:t>
          </a:r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.</a:t>
          </a:r>
        </a:p>
        <a:p>
          <a:r>
            <a:rPr lang="es-ES" sz="2000" dirty="0">
              <a:solidFill>
                <a:srgbClr val="152B48"/>
              </a:solidFill>
              <a:latin typeface="Montserrat" pitchFamily="2" charset="77"/>
            </a:rPr>
            <a:t>Toxinas </a:t>
          </a:r>
        </a:p>
      </dgm:t>
    </dgm:pt>
    <dgm:pt modelId="{6B7C9202-F35A-0945-8EEB-0EA902657D46}" type="parTrans" cxnId="{A683101A-7617-E746-93E1-25FFA8A7035B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1CA72927-38C4-E548-B448-FED47E2676D7}" type="sibTrans" cxnId="{A683101A-7617-E746-93E1-25FFA8A7035B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F026E435-A2DB-414E-84CC-D866669D94BC}" type="pres">
      <dgm:prSet presAssocID="{192D030E-4947-B848-8A9E-1B5A6EC3CC22}" presName="compositeShape" presStyleCnt="0">
        <dgm:presLayoutVars>
          <dgm:chMax val="2"/>
          <dgm:dir val="rev"/>
          <dgm:resizeHandles val="exact"/>
        </dgm:presLayoutVars>
      </dgm:prSet>
      <dgm:spPr/>
    </dgm:pt>
    <dgm:pt modelId="{41573410-E28D-9D4A-BECF-37F03C243E0C}" type="pres">
      <dgm:prSet presAssocID="{192D030E-4947-B848-8A9E-1B5A6EC3CC22}" presName="divider" presStyleLbl="fgShp" presStyleIdx="0" presStyleCnt="1" custLinFactNeighborY="-11472"/>
      <dgm:spPr/>
    </dgm:pt>
    <dgm:pt modelId="{DD6A63EC-F224-2C4D-A424-F5BB696061D3}" type="pres">
      <dgm:prSet presAssocID="{67880B3F-0BAD-F542-8ACE-322B5579FD6D}" presName="downArrow" presStyleLbl="node1" presStyleIdx="0" presStyleCnt="2" custScaleX="65451" custScaleY="67577" custLinFactNeighborX="56865" custLinFactNeighborY="-1588"/>
      <dgm:spPr>
        <a:solidFill>
          <a:srgbClr val="FF0000"/>
        </a:solidFill>
      </dgm:spPr>
    </dgm:pt>
    <dgm:pt modelId="{4F8F9BC0-C2A6-7746-9C86-229222810A9F}" type="pres">
      <dgm:prSet presAssocID="{67880B3F-0BAD-F542-8ACE-322B5579FD6D}" presName="downArrowText" presStyleLbl="revTx" presStyleIdx="0" presStyleCnt="2" custAng="197556" custScaleX="278974" custLinFactNeighborX="24735" custLinFactNeighborY="-9072">
        <dgm:presLayoutVars>
          <dgm:bulletEnabled val="1"/>
        </dgm:presLayoutVars>
      </dgm:prSet>
      <dgm:spPr/>
    </dgm:pt>
    <dgm:pt modelId="{A2A363FB-2A2E-4148-B287-5A98CC772210}" type="pres">
      <dgm:prSet presAssocID="{249C3B74-36BC-B44B-8218-1FBDE77F8B09}" presName="upArrow" presStyleLbl="node1" presStyleIdx="1" presStyleCnt="2" custScaleX="88188" custScaleY="74682" custLinFactNeighborY="-19129"/>
      <dgm:spPr>
        <a:solidFill>
          <a:srgbClr val="0070C0"/>
        </a:solidFill>
      </dgm:spPr>
    </dgm:pt>
    <dgm:pt modelId="{F423CCF2-ED20-6B4E-8D57-89459E5899D5}" type="pres">
      <dgm:prSet presAssocID="{249C3B74-36BC-B44B-8218-1FBDE77F8B09}" presName="upArrowText" presStyleLbl="revTx" presStyleIdx="1" presStyleCnt="2" custAng="279189" custScaleX="205697" custLinFactNeighborY="-9113">
        <dgm:presLayoutVars>
          <dgm:bulletEnabled val="1"/>
        </dgm:presLayoutVars>
      </dgm:prSet>
      <dgm:spPr/>
    </dgm:pt>
  </dgm:ptLst>
  <dgm:cxnLst>
    <dgm:cxn modelId="{B345E007-A423-AA4B-A35D-1E7CE56E42CA}" srcId="{192D030E-4947-B848-8A9E-1B5A6EC3CC22}" destId="{67880B3F-0BAD-F542-8ACE-322B5579FD6D}" srcOrd="0" destOrd="0" parTransId="{219EC18E-9AB6-9F4B-84BE-B02ABE477AF7}" sibTransId="{03CFCF05-E317-D945-9558-B4C1973B3ED8}"/>
    <dgm:cxn modelId="{A683101A-7617-E746-93E1-25FFA8A7035B}" srcId="{192D030E-4947-B848-8A9E-1B5A6EC3CC22}" destId="{249C3B74-36BC-B44B-8218-1FBDE77F8B09}" srcOrd="1" destOrd="0" parTransId="{6B7C9202-F35A-0945-8EEB-0EA902657D46}" sibTransId="{1CA72927-38C4-E548-B448-FED47E2676D7}"/>
    <dgm:cxn modelId="{BE2DBB64-972C-EC42-8763-809A7F692981}" type="presOf" srcId="{192D030E-4947-B848-8A9E-1B5A6EC3CC22}" destId="{F026E435-A2DB-414E-84CC-D866669D94BC}" srcOrd="0" destOrd="0" presId="urn:microsoft.com/office/officeart/2005/8/layout/arrow3"/>
    <dgm:cxn modelId="{B6C4FDCB-E50C-994C-8E23-F335BA4C79B3}" type="presOf" srcId="{249C3B74-36BC-B44B-8218-1FBDE77F8B09}" destId="{F423CCF2-ED20-6B4E-8D57-89459E5899D5}" srcOrd="0" destOrd="0" presId="urn:microsoft.com/office/officeart/2005/8/layout/arrow3"/>
    <dgm:cxn modelId="{0354BEDB-5342-DE43-B4DA-DA364DC39655}" type="presOf" srcId="{67880B3F-0BAD-F542-8ACE-322B5579FD6D}" destId="{4F8F9BC0-C2A6-7746-9C86-229222810A9F}" srcOrd="0" destOrd="0" presId="urn:microsoft.com/office/officeart/2005/8/layout/arrow3"/>
    <dgm:cxn modelId="{58497FC0-0F2D-4141-8F15-BB0C55AD479F}" type="presParOf" srcId="{F026E435-A2DB-414E-84CC-D866669D94BC}" destId="{41573410-E28D-9D4A-BECF-37F03C243E0C}" srcOrd="0" destOrd="0" presId="urn:microsoft.com/office/officeart/2005/8/layout/arrow3"/>
    <dgm:cxn modelId="{B38410B3-782D-F24E-902C-D7AA9054C3F9}" type="presParOf" srcId="{F026E435-A2DB-414E-84CC-D866669D94BC}" destId="{DD6A63EC-F224-2C4D-A424-F5BB696061D3}" srcOrd="1" destOrd="0" presId="urn:microsoft.com/office/officeart/2005/8/layout/arrow3"/>
    <dgm:cxn modelId="{B1883A53-27B3-694E-9FD6-6CF88A3A7928}" type="presParOf" srcId="{F026E435-A2DB-414E-84CC-D866669D94BC}" destId="{4F8F9BC0-C2A6-7746-9C86-229222810A9F}" srcOrd="2" destOrd="0" presId="urn:microsoft.com/office/officeart/2005/8/layout/arrow3"/>
    <dgm:cxn modelId="{01CDE951-0037-A945-B835-112FD6A4C308}" type="presParOf" srcId="{F026E435-A2DB-414E-84CC-D866669D94BC}" destId="{A2A363FB-2A2E-4148-B287-5A98CC772210}" srcOrd="3" destOrd="0" presId="urn:microsoft.com/office/officeart/2005/8/layout/arrow3"/>
    <dgm:cxn modelId="{D41DEE97-AF67-0A42-8FEE-4BF03C34BE27}" type="presParOf" srcId="{F026E435-A2DB-414E-84CC-D866669D94BC}" destId="{F423CCF2-ED20-6B4E-8D57-89459E5899D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F3249-F488-6744-8836-0800E5003D18}" type="doc">
      <dgm:prSet loTypeId="urn:microsoft.com/office/officeart/2008/layout/BendingPictureSemiTransparentText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42E19C0-2BB3-5348-8FC3-C21FCB6403EB}">
      <dgm:prSet custT="1"/>
      <dgm:spPr/>
      <dgm:t>
        <a:bodyPr/>
        <a:lstStyle/>
        <a:p>
          <a:pPr rtl="0"/>
          <a:r>
            <a:rPr lang="es-ES" sz="1600" b="1" dirty="0">
              <a:solidFill>
                <a:srgbClr val="000000"/>
              </a:solidFill>
              <a:latin typeface="Montserrat" pitchFamily="2" charset="77"/>
            </a:rPr>
            <a:t>GÉNERO</a:t>
          </a:r>
        </a:p>
      </dgm:t>
    </dgm:pt>
    <dgm:pt modelId="{F87160C6-642B-2940-8BB6-E1EBD5D894FC}" type="parTrans" cxnId="{FA067C5F-E25D-7E41-8FC9-C77E0BC65E37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2670F06D-02C6-8A43-A975-88180ED73B29}" type="sibTrans" cxnId="{FA067C5F-E25D-7E41-8FC9-C77E0BC65E37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93E1626F-0520-384A-9062-D80B4AD721A8}">
      <dgm:prSet custT="1"/>
      <dgm:spPr/>
      <dgm:t>
        <a:bodyPr/>
        <a:lstStyle/>
        <a:p>
          <a:pPr rtl="0"/>
          <a:r>
            <a:rPr lang="es-ES" sz="1600" b="1" dirty="0">
              <a:solidFill>
                <a:srgbClr val="000000"/>
              </a:solidFill>
              <a:latin typeface="Montserrat" pitchFamily="2" charset="77"/>
            </a:rPr>
            <a:t>EDAD</a:t>
          </a:r>
        </a:p>
      </dgm:t>
    </dgm:pt>
    <dgm:pt modelId="{2FEE57D6-5921-C548-8872-4959E169DAF8}" type="parTrans" cxnId="{86F55E0F-712B-CB46-AAAC-DBE8CF7F7652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E0963DF5-B536-6F41-BB06-2710C142E802}" type="sibTrans" cxnId="{86F55E0F-712B-CB46-AAAC-DBE8CF7F7652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64E3F097-805F-F74D-9D98-27EE1966B951}">
      <dgm:prSet custT="1"/>
      <dgm:spPr/>
      <dgm:t>
        <a:bodyPr/>
        <a:lstStyle/>
        <a:p>
          <a:pPr rtl="0"/>
          <a:r>
            <a:rPr lang="fr-FR" sz="1600" b="1" dirty="0">
              <a:solidFill>
                <a:srgbClr val="000000"/>
              </a:solidFill>
              <a:latin typeface="Montserrat" pitchFamily="2" charset="77"/>
            </a:rPr>
            <a:t>GENÉTICA</a:t>
          </a:r>
        </a:p>
      </dgm:t>
    </dgm:pt>
    <dgm:pt modelId="{C1691071-0FCD-E949-9050-C5A3E433B473}" type="parTrans" cxnId="{D5AB9833-D827-B846-8599-B7BD015E2511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049D9EA1-009C-2643-BC28-D86207AA0A13}" type="sibTrans" cxnId="{D5AB9833-D827-B846-8599-B7BD015E2511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FA5D5442-9FD0-5E44-B4C8-D2588734BC4D}">
      <dgm:prSet custT="1"/>
      <dgm:spPr/>
      <dgm:t>
        <a:bodyPr/>
        <a:lstStyle/>
        <a:p>
          <a:pPr rtl="0"/>
          <a:r>
            <a:rPr lang="es-ES" sz="1600" b="1" dirty="0">
              <a:solidFill>
                <a:srgbClr val="000000"/>
              </a:solidFill>
              <a:latin typeface="Montserrat" pitchFamily="2" charset="77"/>
            </a:rPr>
            <a:t>CUERPO EXTRAÑO</a:t>
          </a:r>
        </a:p>
      </dgm:t>
    </dgm:pt>
    <dgm:pt modelId="{89B662C2-A8DC-AB4D-BC8A-8D796E3B87E2}" type="parTrans" cxnId="{853C3FBE-060E-3D4A-8218-B17A640A7FE3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F5B5A838-9713-494D-8CA5-74F9C9E775EF}" type="sibTrans" cxnId="{853C3FBE-060E-3D4A-8218-B17A640A7FE3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F61DE448-2813-2849-93FD-312AEEB54552}">
      <dgm:prSet custT="1"/>
      <dgm:spPr/>
      <dgm:t>
        <a:bodyPr/>
        <a:lstStyle/>
        <a:p>
          <a:pPr rtl="0"/>
          <a:r>
            <a:rPr lang="is-IS" sz="1600" b="1" dirty="0">
              <a:solidFill>
                <a:srgbClr val="000000"/>
              </a:solidFill>
              <a:latin typeface="Montserrat" pitchFamily="2" charset="77"/>
            </a:rPr>
            <a:t>INMUNOSUPRESIÓN</a:t>
          </a:r>
        </a:p>
      </dgm:t>
    </dgm:pt>
    <dgm:pt modelId="{CE1D7CD7-FCB0-8C47-B7A0-C0146C0343D9}" type="parTrans" cxnId="{BF73F089-B426-C64C-B6E2-81E7622779F0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69CB4BC3-3FAF-8446-8CC9-F9BD3259E691}" type="sibTrans" cxnId="{BF73F089-B426-C64C-B6E2-81E7622779F0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348E1D49-0FB5-B547-8C29-2E417EE2C44D}">
      <dgm:prSet custT="1"/>
      <dgm:spPr/>
      <dgm:t>
        <a:bodyPr/>
        <a:lstStyle/>
        <a:p>
          <a:pPr rtl="0"/>
          <a:r>
            <a:rPr lang="is-IS" sz="1600" b="1" dirty="0">
              <a:solidFill>
                <a:srgbClr val="000000"/>
              </a:solidFill>
              <a:latin typeface="Montserrat" pitchFamily="2" charset="77"/>
            </a:rPr>
            <a:t>ALTERACIÓN FUNCIONAL O ANATÓMICA</a:t>
          </a:r>
        </a:p>
      </dgm:t>
    </dgm:pt>
    <dgm:pt modelId="{B85F3185-894B-4344-89F8-A53D0FE16E79}" type="parTrans" cxnId="{5E89889D-F624-A440-9D25-28F24A0036AE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AE40446B-CBE7-784B-B679-D6D5C9A0A3D3}" type="sibTrans" cxnId="{5E89889D-F624-A440-9D25-28F24A0036AE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4439913A-D3B6-D845-B087-FB78DB71B3CC}">
      <dgm:prSet custT="1"/>
      <dgm:spPr/>
      <dgm:t>
        <a:bodyPr/>
        <a:lstStyle/>
        <a:p>
          <a:pPr rtl="0"/>
          <a:r>
            <a:rPr lang="es-ES" sz="1600" b="1">
              <a:solidFill>
                <a:srgbClr val="000000"/>
              </a:solidFill>
              <a:latin typeface="Montserrat" pitchFamily="2" charset="77"/>
            </a:rPr>
            <a:t>OTROS</a:t>
          </a:r>
        </a:p>
      </dgm:t>
    </dgm:pt>
    <dgm:pt modelId="{C0E0A45D-BC1E-494B-8613-5FB28B5F00B5}" type="parTrans" cxnId="{4FFA4F11-B790-0241-A2FA-77A23D9CB857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7C4226A4-4815-4E42-AB55-A8A670F85C95}" type="sibTrans" cxnId="{4FFA4F11-B790-0241-A2FA-77A23D9CB857}">
      <dgm:prSet/>
      <dgm:spPr/>
      <dgm:t>
        <a:bodyPr/>
        <a:lstStyle/>
        <a:p>
          <a:endParaRPr lang="es-ES" sz="1600" b="1">
            <a:solidFill>
              <a:srgbClr val="000000"/>
            </a:solidFill>
            <a:latin typeface="Montserrat" pitchFamily="2" charset="77"/>
          </a:endParaRPr>
        </a:p>
      </dgm:t>
    </dgm:pt>
    <dgm:pt modelId="{A5EBB277-F4D4-194D-8F7F-BE6EA6F65B36}" type="pres">
      <dgm:prSet presAssocID="{250F3249-F488-6744-8836-0800E5003D18}" presName="Name0" presStyleCnt="0">
        <dgm:presLayoutVars>
          <dgm:dir/>
          <dgm:resizeHandles val="exact"/>
        </dgm:presLayoutVars>
      </dgm:prSet>
      <dgm:spPr/>
    </dgm:pt>
    <dgm:pt modelId="{429D2747-820F-6848-942D-FFD4008ECD88}" type="pres">
      <dgm:prSet presAssocID="{C42E19C0-2BB3-5348-8FC3-C21FCB6403EB}" presName="composite" presStyleCnt="0"/>
      <dgm:spPr/>
    </dgm:pt>
    <dgm:pt modelId="{BCE31049-858B-0643-B188-E779C87B8047}" type="pres">
      <dgm:prSet presAssocID="{C42E19C0-2BB3-5348-8FC3-C21FCB6403EB}" presName="rect1" presStyleLbl="bgShp" presStyleIdx="0" presStyleCnt="7" custScaleX="95586" custScaleY="86117" custLinFactNeighborX="-32856" custLinFactNeighborY="9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3AC65ECE-14F1-294D-B1C2-CA135B7AE308}" type="pres">
      <dgm:prSet presAssocID="{C42E19C0-2BB3-5348-8FC3-C21FCB6403EB}" presName="rect2" presStyleLbl="trBgShp" presStyleIdx="0" presStyleCnt="7" custLinFactNeighborX="-35063" custLinFactNeighborY="5643">
        <dgm:presLayoutVars>
          <dgm:bulletEnabled val="1"/>
        </dgm:presLayoutVars>
      </dgm:prSet>
      <dgm:spPr/>
    </dgm:pt>
    <dgm:pt modelId="{A2AFA750-40D5-FD47-9D97-024BCF4DDA7E}" type="pres">
      <dgm:prSet presAssocID="{2670F06D-02C6-8A43-A975-88180ED73B29}" presName="sibTrans" presStyleCnt="0"/>
      <dgm:spPr/>
    </dgm:pt>
    <dgm:pt modelId="{D701DC32-859E-124A-8DD3-D4AFC201C575}" type="pres">
      <dgm:prSet presAssocID="{93E1626F-0520-384A-9062-D80B4AD721A8}" presName="composite" presStyleCnt="0"/>
      <dgm:spPr/>
    </dgm:pt>
    <dgm:pt modelId="{0DC7D7F9-7D41-6345-BA9A-0F62730C385A}" type="pres">
      <dgm:prSet presAssocID="{93E1626F-0520-384A-9062-D80B4AD721A8}" presName="rect1" presStyleLbl="bgShp" presStyleIdx="1" presStyleCnt="7" custScaleX="80054" custScaleY="67926" custLinFactNeighborX="-39193" custLinFactNeighborY="-63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572A4D5-DD54-AC4E-8D2B-12B2DF5391FC}" type="pres">
      <dgm:prSet presAssocID="{93E1626F-0520-384A-9062-D80B4AD721A8}" presName="rect2" presStyleLbl="trBgShp" presStyleIdx="1" presStyleCnt="7" custLinFactNeighborX="-32971" custLinFactNeighborY="24592">
        <dgm:presLayoutVars>
          <dgm:bulletEnabled val="1"/>
        </dgm:presLayoutVars>
      </dgm:prSet>
      <dgm:spPr/>
    </dgm:pt>
    <dgm:pt modelId="{FC579CC8-3EA2-4D46-8CCF-CA0287703335}" type="pres">
      <dgm:prSet presAssocID="{E0963DF5-B536-6F41-BB06-2710C142E802}" presName="sibTrans" presStyleCnt="0"/>
      <dgm:spPr/>
    </dgm:pt>
    <dgm:pt modelId="{EBB341CD-DFA6-BE4E-AF3A-848D17227866}" type="pres">
      <dgm:prSet presAssocID="{64E3F097-805F-F74D-9D98-27EE1966B951}" presName="composite" presStyleCnt="0"/>
      <dgm:spPr/>
    </dgm:pt>
    <dgm:pt modelId="{28216481-D19B-8D41-AB4B-283FAA9EAA5B}" type="pres">
      <dgm:prSet presAssocID="{64E3F097-805F-F74D-9D98-27EE1966B951}" presName="rect1" presStyleLbl="bgShp" presStyleIdx="2" presStyleCnt="7" custScaleX="86517" custScaleY="82281" custLinFactNeighborX="-53774" custLinFactNeighborY="-77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BAFB21D-444B-CB47-A85C-0DB3F68C4111}" type="pres">
      <dgm:prSet presAssocID="{64E3F097-805F-F74D-9D98-27EE1966B951}" presName="rect2" presStyleLbl="trBgShp" presStyleIdx="2" presStyleCnt="7" custScaleX="130905" custLinFactNeighborX="-36630" custLinFactNeighborY="5900">
        <dgm:presLayoutVars>
          <dgm:bulletEnabled val="1"/>
        </dgm:presLayoutVars>
      </dgm:prSet>
      <dgm:spPr/>
    </dgm:pt>
    <dgm:pt modelId="{ACED7A57-3617-594D-B2EA-0A8FCBFCE7D9}" type="pres">
      <dgm:prSet presAssocID="{049D9EA1-009C-2643-BC28-D86207AA0A13}" presName="sibTrans" presStyleCnt="0"/>
      <dgm:spPr/>
    </dgm:pt>
    <dgm:pt modelId="{D812E445-97F1-A644-807E-9F694AF7D3E6}" type="pres">
      <dgm:prSet presAssocID="{FA5D5442-9FD0-5E44-B4C8-D2588734BC4D}" presName="composite" presStyleCnt="0"/>
      <dgm:spPr/>
    </dgm:pt>
    <dgm:pt modelId="{3D81C508-0731-AF42-96A5-0406C6278847}" type="pres">
      <dgm:prSet presAssocID="{FA5D5442-9FD0-5E44-B4C8-D2588734BC4D}" presName="rect1" presStyleLbl="bgShp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40BA540-139D-F24C-A0CE-14549ED88D2E}" type="pres">
      <dgm:prSet presAssocID="{FA5D5442-9FD0-5E44-B4C8-D2588734BC4D}" presName="rect2" presStyleLbl="trBgShp" presStyleIdx="3" presStyleCnt="7">
        <dgm:presLayoutVars>
          <dgm:bulletEnabled val="1"/>
        </dgm:presLayoutVars>
      </dgm:prSet>
      <dgm:spPr/>
    </dgm:pt>
    <dgm:pt modelId="{0C96AAE9-0140-5348-9DE2-30DEEE679BD5}" type="pres">
      <dgm:prSet presAssocID="{F5B5A838-9713-494D-8CA5-74F9C9E775EF}" presName="sibTrans" presStyleCnt="0"/>
      <dgm:spPr/>
    </dgm:pt>
    <dgm:pt modelId="{30ABAD2F-26AE-5842-B77C-71706E9CB6D1}" type="pres">
      <dgm:prSet presAssocID="{F61DE448-2813-2849-93FD-312AEEB54552}" presName="composite" presStyleCnt="0"/>
      <dgm:spPr/>
    </dgm:pt>
    <dgm:pt modelId="{57FA1AA9-BC99-6246-910C-45A778A8BF4A}" type="pres">
      <dgm:prSet presAssocID="{F61DE448-2813-2849-93FD-312AEEB54552}" presName="rect1" presStyleLbl="bgShp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3A0DEBB-376C-C340-9F9D-05AAB9563658}" type="pres">
      <dgm:prSet presAssocID="{F61DE448-2813-2849-93FD-312AEEB54552}" presName="rect2" presStyleLbl="trBgShp" presStyleIdx="4" presStyleCnt="7" custScaleX="130551">
        <dgm:presLayoutVars>
          <dgm:bulletEnabled val="1"/>
        </dgm:presLayoutVars>
      </dgm:prSet>
      <dgm:spPr/>
    </dgm:pt>
    <dgm:pt modelId="{F2EE866D-3FCE-384C-993B-8773CBADBBF2}" type="pres">
      <dgm:prSet presAssocID="{69CB4BC3-3FAF-8446-8CC9-F9BD3259E691}" presName="sibTrans" presStyleCnt="0"/>
      <dgm:spPr/>
    </dgm:pt>
    <dgm:pt modelId="{3EFAE57A-D1F1-114D-897C-FCC0F639FA22}" type="pres">
      <dgm:prSet presAssocID="{348E1D49-0FB5-B547-8C29-2E417EE2C44D}" presName="composite" presStyleCnt="0"/>
      <dgm:spPr/>
    </dgm:pt>
    <dgm:pt modelId="{6D1FB05C-B8AC-ED46-8308-5C4D654453F5}" type="pres">
      <dgm:prSet presAssocID="{348E1D49-0FB5-B547-8C29-2E417EE2C44D}" presName="rect1" presStyleLbl="bgShp" presStyleIdx="5" presStyleCnt="7" custLinFactNeighborX="18434" custLinFactNeighborY="327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EFCF0DD-378B-494D-9ABD-ABC38FB64DE9}" type="pres">
      <dgm:prSet presAssocID="{348E1D49-0FB5-B547-8C29-2E417EE2C44D}" presName="rect2" presStyleLbl="trBgShp" presStyleIdx="5" presStyleCnt="7" custLinFactNeighborX="18434" custLinFactNeighborY="-1807">
        <dgm:presLayoutVars>
          <dgm:bulletEnabled val="1"/>
        </dgm:presLayoutVars>
      </dgm:prSet>
      <dgm:spPr/>
    </dgm:pt>
    <dgm:pt modelId="{3A1FEA97-FD88-964F-A9A4-03956BCF8980}" type="pres">
      <dgm:prSet presAssocID="{AE40446B-CBE7-784B-B679-D6D5C9A0A3D3}" presName="sibTrans" presStyleCnt="0"/>
      <dgm:spPr/>
    </dgm:pt>
    <dgm:pt modelId="{B983E614-E330-1F4A-983A-21D363830D8B}" type="pres">
      <dgm:prSet presAssocID="{4439913A-D3B6-D845-B087-FB78DB71B3CC}" presName="composite" presStyleCnt="0"/>
      <dgm:spPr/>
    </dgm:pt>
    <dgm:pt modelId="{671786CD-3433-7245-BA37-BFA9286C4211}" type="pres">
      <dgm:prSet presAssocID="{4439913A-D3B6-D845-B087-FB78DB71B3CC}" presName="rect1" presStyleLbl="bgShp" presStyleIdx="6" presStyleCnt="7" custLinFactY="-11767" custLinFactNeighborX="-4810" custLinFactNeighborY="-100000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" t="884" r="2048" b="2852"/>
          </a:stretch>
        </a:blipFill>
      </dgm:spPr>
    </dgm:pt>
    <dgm:pt modelId="{A95EDF14-8A9A-BB46-81EC-6A93F8002377}" type="pres">
      <dgm:prSet presAssocID="{4439913A-D3B6-D845-B087-FB78DB71B3CC}" presName="rect2" presStyleLbl="trBgShp" presStyleIdx="6" presStyleCnt="7" custLinFactY="-200000" custLinFactNeighborX="-3516" custLinFactNeighborY="-238375">
        <dgm:presLayoutVars>
          <dgm:bulletEnabled val="1"/>
        </dgm:presLayoutVars>
      </dgm:prSet>
      <dgm:spPr/>
    </dgm:pt>
  </dgm:ptLst>
  <dgm:cxnLst>
    <dgm:cxn modelId="{86F55E0F-712B-CB46-AAAC-DBE8CF7F7652}" srcId="{250F3249-F488-6744-8836-0800E5003D18}" destId="{93E1626F-0520-384A-9062-D80B4AD721A8}" srcOrd="1" destOrd="0" parTransId="{2FEE57D6-5921-C548-8872-4959E169DAF8}" sibTransId="{E0963DF5-B536-6F41-BB06-2710C142E802}"/>
    <dgm:cxn modelId="{4FFA4F11-B790-0241-A2FA-77A23D9CB857}" srcId="{250F3249-F488-6744-8836-0800E5003D18}" destId="{4439913A-D3B6-D845-B087-FB78DB71B3CC}" srcOrd="6" destOrd="0" parTransId="{C0E0A45D-BC1E-494B-8613-5FB28B5F00B5}" sibTransId="{7C4226A4-4815-4E42-AB55-A8A670F85C95}"/>
    <dgm:cxn modelId="{D5AB9833-D827-B846-8599-B7BD015E2511}" srcId="{250F3249-F488-6744-8836-0800E5003D18}" destId="{64E3F097-805F-F74D-9D98-27EE1966B951}" srcOrd="2" destOrd="0" parTransId="{C1691071-0FCD-E949-9050-C5A3E433B473}" sibTransId="{049D9EA1-009C-2643-BC28-D86207AA0A13}"/>
    <dgm:cxn modelId="{8F65985E-49DA-2E41-A9FB-F60A688E88CF}" type="presOf" srcId="{C42E19C0-2BB3-5348-8FC3-C21FCB6403EB}" destId="{3AC65ECE-14F1-294D-B1C2-CA135B7AE308}" srcOrd="0" destOrd="0" presId="urn:microsoft.com/office/officeart/2008/layout/BendingPictureSemiTransparentText"/>
    <dgm:cxn modelId="{FA067C5F-E25D-7E41-8FC9-C77E0BC65E37}" srcId="{250F3249-F488-6744-8836-0800E5003D18}" destId="{C42E19C0-2BB3-5348-8FC3-C21FCB6403EB}" srcOrd="0" destOrd="0" parTransId="{F87160C6-642B-2940-8BB6-E1EBD5D894FC}" sibTransId="{2670F06D-02C6-8A43-A975-88180ED73B29}"/>
    <dgm:cxn modelId="{A16E2963-8C40-4D48-A867-A8703BFC83AB}" type="presOf" srcId="{250F3249-F488-6744-8836-0800E5003D18}" destId="{A5EBB277-F4D4-194D-8F7F-BE6EA6F65B36}" srcOrd="0" destOrd="0" presId="urn:microsoft.com/office/officeart/2008/layout/BendingPictureSemiTransparentText"/>
    <dgm:cxn modelId="{3F74736C-3C41-0740-B430-2315CE09F527}" type="presOf" srcId="{64E3F097-805F-F74D-9D98-27EE1966B951}" destId="{9BAFB21D-444B-CB47-A85C-0DB3F68C4111}" srcOrd="0" destOrd="0" presId="urn:microsoft.com/office/officeart/2008/layout/BendingPictureSemiTransparentText"/>
    <dgm:cxn modelId="{CFC4A352-A172-FB46-B10C-D58F24E6B649}" type="presOf" srcId="{4439913A-D3B6-D845-B087-FB78DB71B3CC}" destId="{A95EDF14-8A9A-BB46-81EC-6A93F8002377}" srcOrd="0" destOrd="0" presId="urn:microsoft.com/office/officeart/2008/layout/BendingPictureSemiTransparentText"/>
    <dgm:cxn modelId="{BF73F089-B426-C64C-B6E2-81E7622779F0}" srcId="{250F3249-F488-6744-8836-0800E5003D18}" destId="{F61DE448-2813-2849-93FD-312AEEB54552}" srcOrd="4" destOrd="0" parTransId="{CE1D7CD7-FCB0-8C47-B7A0-C0146C0343D9}" sibTransId="{69CB4BC3-3FAF-8446-8CC9-F9BD3259E691}"/>
    <dgm:cxn modelId="{CCAEF594-0305-7347-BA37-3EAE1A278330}" type="presOf" srcId="{FA5D5442-9FD0-5E44-B4C8-D2588734BC4D}" destId="{040BA540-139D-F24C-A0CE-14549ED88D2E}" srcOrd="0" destOrd="0" presId="urn:microsoft.com/office/officeart/2008/layout/BendingPictureSemiTransparentText"/>
    <dgm:cxn modelId="{5E89889D-F624-A440-9D25-28F24A0036AE}" srcId="{250F3249-F488-6744-8836-0800E5003D18}" destId="{348E1D49-0FB5-B547-8C29-2E417EE2C44D}" srcOrd="5" destOrd="0" parTransId="{B85F3185-894B-4344-89F8-A53D0FE16E79}" sibTransId="{AE40446B-CBE7-784B-B679-D6D5C9A0A3D3}"/>
    <dgm:cxn modelId="{853C3FBE-060E-3D4A-8218-B17A640A7FE3}" srcId="{250F3249-F488-6744-8836-0800E5003D18}" destId="{FA5D5442-9FD0-5E44-B4C8-D2588734BC4D}" srcOrd="3" destOrd="0" parTransId="{89B662C2-A8DC-AB4D-BC8A-8D796E3B87E2}" sibTransId="{F5B5A838-9713-494D-8CA5-74F9C9E775EF}"/>
    <dgm:cxn modelId="{8A5528CE-DCBB-7544-A1C8-B517A90B8778}" type="presOf" srcId="{348E1D49-0FB5-B547-8C29-2E417EE2C44D}" destId="{8EFCF0DD-378B-494D-9ABD-ABC38FB64DE9}" srcOrd="0" destOrd="0" presId="urn:microsoft.com/office/officeart/2008/layout/BendingPictureSemiTransparentText"/>
    <dgm:cxn modelId="{783EDAD3-FF60-D74D-AA80-16710832849B}" type="presOf" srcId="{93E1626F-0520-384A-9062-D80B4AD721A8}" destId="{D572A4D5-DD54-AC4E-8D2B-12B2DF5391FC}" srcOrd="0" destOrd="0" presId="urn:microsoft.com/office/officeart/2008/layout/BendingPictureSemiTransparentText"/>
    <dgm:cxn modelId="{52984ED6-F5B3-2243-971E-29BE2D3BF3CD}" type="presOf" srcId="{F61DE448-2813-2849-93FD-312AEEB54552}" destId="{93A0DEBB-376C-C340-9F9D-05AAB9563658}" srcOrd="0" destOrd="0" presId="urn:microsoft.com/office/officeart/2008/layout/BendingPictureSemiTransparentText"/>
    <dgm:cxn modelId="{80212DC5-E531-E845-BCF4-0726B50DD08B}" type="presParOf" srcId="{A5EBB277-F4D4-194D-8F7F-BE6EA6F65B36}" destId="{429D2747-820F-6848-942D-FFD4008ECD88}" srcOrd="0" destOrd="0" presId="urn:microsoft.com/office/officeart/2008/layout/BendingPictureSemiTransparentText"/>
    <dgm:cxn modelId="{B871E2DA-6C7F-D64E-800A-02656EFE9D6A}" type="presParOf" srcId="{429D2747-820F-6848-942D-FFD4008ECD88}" destId="{BCE31049-858B-0643-B188-E779C87B8047}" srcOrd="0" destOrd="0" presId="urn:microsoft.com/office/officeart/2008/layout/BendingPictureSemiTransparentText"/>
    <dgm:cxn modelId="{3A59BBBA-D3A9-1241-B093-DE7EF367960E}" type="presParOf" srcId="{429D2747-820F-6848-942D-FFD4008ECD88}" destId="{3AC65ECE-14F1-294D-B1C2-CA135B7AE308}" srcOrd="1" destOrd="0" presId="urn:microsoft.com/office/officeart/2008/layout/BendingPictureSemiTransparentText"/>
    <dgm:cxn modelId="{0DDBFA20-C488-2948-AADD-39CFB148632E}" type="presParOf" srcId="{A5EBB277-F4D4-194D-8F7F-BE6EA6F65B36}" destId="{A2AFA750-40D5-FD47-9D97-024BCF4DDA7E}" srcOrd="1" destOrd="0" presId="urn:microsoft.com/office/officeart/2008/layout/BendingPictureSemiTransparentText"/>
    <dgm:cxn modelId="{94725FBD-9EB4-4047-9097-FB5879A2A655}" type="presParOf" srcId="{A5EBB277-F4D4-194D-8F7F-BE6EA6F65B36}" destId="{D701DC32-859E-124A-8DD3-D4AFC201C575}" srcOrd="2" destOrd="0" presId="urn:microsoft.com/office/officeart/2008/layout/BendingPictureSemiTransparentText"/>
    <dgm:cxn modelId="{A5D47309-0C6D-A94F-AE55-913CB5CD9A41}" type="presParOf" srcId="{D701DC32-859E-124A-8DD3-D4AFC201C575}" destId="{0DC7D7F9-7D41-6345-BA9A-0F62730C385A}" srcOrd="0" destOrd="0" presId="urn:microsoft.com/office/officeart/2008/layout/BendingPictureSemiTransparentText"/>
    <dgm:cxn modelId="{EC1BF47F-AECA-5241-BA25-B3A25D3F06FF}" type="presParOf" srcId="{D701DC32-859E-124A-8DD3-D4AFC201C575}" destId="{D572A4D5-DD54-AC4E-8D2B-12B2DF5391FC}" srcOrd="1" destOrd="0" presId="urn:microsoft.com/office/officeart/2008/layout/BendingPictureSemiTransparentText"/>
    <dgm:cxn modelId="{37083E93-62D4-B142-B82A-4301114123DD}" type="presParOf" srcId="{A5EBB277-F4D4-194D-8F7F-BE6EA6F65B36}" destId="{FC579CC8-3EA2-4D46-8CCF-CA0287703335}" srcOrd="3" destOrd="0" presId="urn:microsoft.com/office/officeart/2008/layout/BendingPictureSemiTransparentText"/>
    <dgm:cxn modelId="{B998C4F4-70A7-934C-9FC8-77CB9939F27B}" type="presParOf" srcId="{A5EBB277-F4D4-194D-8F7F-BE6EA6F65B36}" destId="{EBB341CD-DFA6-BE4E-AF3A-848D17227866}" srcOrd="4" destOrd="0" presId="urn:microsoft.com/office/officeart/2008/layout/BendingPictureSemiTransparentText"/>
    <dgm:cxn modelId="{643BEDC1-BAF6-4B45-ADBF-6F4141FF6DDA}" type="presParOf" srcId="{EBB341CD-DFA6-BE4E-AF3A-848D17227866}" destId="{28216481-D19B-8D41-AB4B-283FAA9EAA5B}" srcOrd="0" destOrd="0" presId="urn:microsoft.com/office/officeart/2008/layout/BendingPictureSemiTransparentText"/>
    <dgm:cxn modelId="{00CAED91-B534-F348-9821-E10D9BAC5336}" type="presParOf" srcId="{EBB341CD-DFA6-BE4E-AF3A-848D17227866}" destId="{9BAFB21D-444B-CB47-A85C-0DB3F68C4111}" srcOrd="1" destOrd="0" presId="urn:microsoft.com/office/officeart/2008/layout/BendingPictureSemiTransparentText"/>
    <dgm:cxn modelId="{2BF2942A-4CC1-3A43-A2EB-D6937EA2DBB7}" type="presParOf" srcId="{A5EBB277-F4D4-194D-8F7F-BE6EA6F65B36}" destId="{ACED7A57-3617-594D-B2EA-0A8FCBFCE7D9}" srcOrd="5" destOrd="0" presId="urn:microsoft.com/office/officeart/2008/layout/BendingPictureSemiTransparentText"/>
    <dgm:cxn modelId="{23F294A9-4316-6941-A0C0-283C1159FD94}" type="presParOf" srcId="{A5EBB277-F4D4-194D-8F7F-BE6EA6F65B36}" destId="{D812E445-97F1-A644-807E-9F694AF7D3E6}" srcOrd="6" destOrd="0" presId="urn:microsoft.com/office/officeart/2008/layout/BendingPictureSemiTransparentText"/>
    <dgm:cxn modelId="{79BAF32C-86A6-FF45-88D5-928716E0DEFC}" type="presParOf" srcId="{D812E445-97F1-A644-807E-9F694AF7D3E6}" destId="{3D81C508-0731-AF42-96A5-0406C6278847}" srcOrd="0" destOrd="0" presId="urn:microsoft.com/office/officeart/2008/layout/BendingPictureSemiTransparentText"/>
    <dgm:cxn modelId="{D818A375-26E1-B24C-9E0B-DCCB072FA6AC}" type="presParOf" srcId="{D812E445-97F1-A644-807E-9F694AF7D3E6}" destId="{040BA540-139D-F24C-A0CE-14549ED88D2E}" srcOrd="1" destOrd="0" presId="urn:microsoft.com/office/officeart/2008/layout/BendingPictureSemiTransparentText"/>
    <dgm:cxn modelId="{50C427DC-B6F2-2040-AC25-43DD618EF4C8}" type="presParOf" srcId="{A5EBB277-F4D4-194D-8F7F-BE6EA6F65B36}" destId="{0C96AAE9-0140-5348-9DE2-30DEEE679BD5}" srcOrd="7" destOrd="0" presId="urn:microsoft.com/office/officeart/2008/layout/BendingPictureSemiTransparentText"/>
    <dgm:cxn modelId="{1C4855A2-13C4-864F-B847-30CD8AA0C03E}" type="presParOf" srcId="{A5EBB277-F4D4-194D-8F7F-BE6EA6F65B36}" destId="{30ABAD2F-26AE-5842-B77C-71706E9CB6D1}" srcOrd="8" destOrd="0" presId="urn:microsoft.com/office/officeart/2008/layout/BendingPictureSemiTransparentText"/>
    <dgm:cxn modelId="{B8B10822-738B-2D4A-B294-58C3ABC87B61}" type="presParOf" srcId="{30ABAD2F-26AE-5842-B77C-71706E9CB6D1}" destId="{57FA1AA9-BC99-6246-910C-45A778A8BF4A}" srcOrd="0" destOrd="0" presId="urn:microsoft.com/office/officeart/2008/layout/BendingPictureSemiTransparentText"/>
    <dgm:cxn modelId="{34EE49E2-2027-6747-81E3-BC1E70D5EA02}" type="presParOf" srcId="{30ABAD2F-26AE-5842-B77C-71706E9CB6D1}" destId="{93A0DEBB-376C-C340-9F9D-05AAB9563658}" srcOrd="1" destOrd="0" presId="urn:microsoft.com/office/officeart/2008/layout/BendingPictureSemiTransparentText"/>
    <dgm:cxn modelId="{0D596025-83BA-3C46-B0EF-13320553BD81}" type="presParOf" srcId="{A5EBB277-F4D4-194D-8F7F-BE6EA6F65B36}" destId="{F2EE866D-3FCE-384C-993B-8773CBADBBF2}" srcOrd="9" destOrd="0" presId="urn:microsoft.com/office/officeart/2008/layout/BendingPictureSemiTransparentText"/>
    <dgm:cxn modelId="{AFEF46DB-D491-174E-BE7E-8FF3F26A2A19}" type="presParOf" srcId="{A5EBB277-F4D4-194D-8F7F-BE6EA6F65B36}" destId="{3EFAE57A-D1F1-114D-897C-FCC0F639FA22}" srcOrd="10" destOrd="0" presId="urn:microsoft.com/office/officeart/2008/layout/BendingPictureSemiTransparentText"/>
    <dgm:cxn modelId="{3E500AD7-A385-FC4D-BF78-1F5AF0DBF2CC}" type="presParOf" srcId="{3EFAE57A-D1F1-114D-897C-FCC0F639FA22}" destId="{6D1FB05C-B8AC-ED46-8308-5C4D654453F5}" srcOrd="0" destOrd="0" presId="urn:microsoft.com/office/officeart/2008/layout/BendingPictureSemiTransparentText"/>
    <dgm:cxn modelId="{CA87549C-F34E-2F4B-BFE1-A654609405AE}" type="presParOf" srcId="{3EFAE57A-D1F1-114D-897C-FCC0F639FA22}" destId="{8EFCF0DD-378B-494D-9ABD-ABC38FB64DE9}" srcOrd="1" destOrd="0" presId="urn:microsoft.com/office/officeart/2008/layout/BendingPictureSemiTransparentText"/>
    <dgm:cxn modelId="{B3603204-0BF9-614E-9189-F56FFEFB9C8A}" type="presParOf" srcId="{A5EBB277-F4D4-194D-8F7F-BE6EA6F65B36}" destId="{3A1FEA97-FD88-964F-A9A4-03956BCF8980}" srcOrd="11" destOrd="0" presId="urn:microsoft.com/office/officeart/2008/layout/BendingPictureSemiTransparentText"/>
    <dgm:cxn modelId="{B00C4BB7-C9EB-A449-8032-45518B581251}" type="presParOf" srcId="{A5EBB277-F4D4-194D-8F7F-BE6EA6F65B36}" destId="{B983E614-E330-1F4A-983A-21D363830D8B}" srcOrd="12" destOrd="0" presId="urn:microsoft.com/office/officeart/2008/layout/BendingPictureSemiTransparentText"/>
    <dgm:cxn modelId="{78D17996-05E5-854A-9564-BD537DC84DCD}" type="presParOf" srcId="{B983E614-E330-1F4A-983A-21D363830D8B}" destId="{671786CD-3433-7245-BA37-BFA9286C4211}" srcOrd="0" destOrd="0" presId="urn:microsoft.com/office/officeart/2008/layout/BendingPictureSemiTransparentText"/>
    <dgm:cxn modelId="{7DD449DC-79C0-6740-94BD-BC9877E47793}" type="presParOf" srcId="{B983E614-E330-1F4A-983A-21D363830D8B}" destId="{A95EDF14-8A9A-BB46-81EC-6A93F800237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DB2D5-DD8B-41B0-B41F-89957BA2684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83BD8CE-6663-4D84-9EB5-3AB4923292AA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5 a 8 leucocitos por campo.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EA5DFC95-DA81-4EE5-9223-2BBA44D1BF55}" type="parTrans" cxnId="{553606AE-8391-41F1-956C-CFB10B6B1861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41E4E2C5-95C8-4652-B33C-58F9EA22DC8D}" type="sibTrans" cxnId="{553606AE-8391-41F1-956C-CFB10B6B1861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D2064E45-CE8A-48D2-A6DB-DD502B466225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Urocultivo negativo.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24761BBF-32AB-46CF-9997-B37FAA8F1394}" type="parTrans" cxnId="{AA24EF1D-AFB1-4FE6-990A-14C37DC0B1DC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2D85162F-A648-4D37-9217-B6493343E45D}" type="sibTrans" cxnId="{AA24EF1D-AFB1-4FE6-990A-14C37DC0B1DC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B212CE32-9ACE-45F7-B61A-F46A04FCEAA2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Realizar coloración de Gram. 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13A472D8-9F2B-42DE-9405-A4842AA3C86B}" type="parTrans" cxnId="{EA291C58-8595-4160-B8DD-3EF00CB07665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0B2CFBDF-11F7-4AE8-9D6B-EBBDAEB2C8D1}" type="sibTrans" cxnId="{EA291C58-8595-4160-B8DD-3EF00CB07665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156A9450-98FF-43FC-AEB1-EAA9DC18AAEB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Descartar anaerobios o crecimiento lento.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986E13F2-38CE-486B-8EA7-0A0AB5611370}" type="parTrans" cxnId="{986D75EC-D6B9-467A-9E6E-975D1A1D7962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D7F28028-C445-4828-936D-97BD33113D3D}" type="sibTrans" cxnId="{986D75EC-D6B9-467A-9E6E-975D1A1D7962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A0860308-D812-4E5C-A390-DB1FF5F43043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Micobacterias, c</a:t>
          </a:r>
          <a:r>
            <a:rPr lang="es-CO" sz="2000" i="1" dirty="0">
              <a:solidFill>
                <a:srgbClr val="152B48"/>
              </a:solidFill>
              <a:latin typeface="Montserrat" pitchFamily="2" charset="77"/>
            </a:rPr>
            <a:t>hlamydia </a:t>
          </a: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y u</a:t>
          </a:r>
          <a:r>
            <a:rPr lang="es-CO" sz="2000" i="1" dirty="0">
              <a:solidFill>
                <a:srgbClr val="152B48"/>
              </a:solidFill>
              <a:latin typeface="Montserrat" pitchFamily="2" charset="77"/>
            </a:rPr>
            <a:t>reaplasma spp.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6C56C6EC-3838-48CC-B04B-456C3FA790B0}" type="parTrans" cxnId="{FA27FE7C-E208-4232-9246-03F0C0547AED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09633BEF-6F6A-440C-99C7-1A855FE1F8B0}" type="sibTrans" cxnId="{FA27FE7C-E208-4232-9246-03F0C0547AED}">
      <dgm:prSet/>
      <dgm:spPr/>
      <dgm:t>
        <a:bodyPr/>
        <a:lstStyle/>
        <a:p>
          <a:endParaRPr lang="en-US" sz="2000">
            <a:solidFill>
              <a:srgbClr val="152B48"/>
            </a:solidFill>
            <a:latin typeface="Montserrat" pitchFamily="2" charset="77"/>
          </a:endParaRPr>
        </a:p>
      </dgm:t>
    </dgm:pt>
    <dgm:pt modelId="{A5656B7A-9F82-46D0-B3CC-58D9D3D41CB3}" type="pres">
      <dgm:prSet presAssocID="{2FEDB2D5-DD8B-41B0-B41F-89957BA2684A}" presName="root" presStyleCnt="0">
        <dgm:presLayoutVars>
          <dgm:dir/>
          <dgm:resizeHandles val="exact"/>
        </dgm:presLayoutVars>
      </dgm:prSet>
      <dgm:spPr/>
    </dgm:pt>
    <dgm:pt modelId="{2D598B14-9A06-4DCB-B95F-8B2EF72636D7}" type="pres">
      <dgm:prSet presAssocID="{083BD8CE-6663-4D84-9EB5-3AB4923292AA}" presName="compNode" presStyleCnt="0"/>
      <dgm:spPr/>
    </dgm:pt>
    <dgm:pt modelId="{0FFFDBEC-5432-4E48-907D-D14A84DAC1B1}" type="pres">
      <dgm:prSet presAssocID="{083BD8CE-6663-4D84-9EB5-3AB4923292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7F200ED-EDF4-414B-90FB-9C15E4BD5E9E}" type="pres">
      <dgm:prSet presAssocID="{083BD8CE-6663-4D84-9EB5-3AB4923292AA}" presName="spaceRect" presStyleCnt="0"/>
      <dgm:spPr/>
    </dgm:pt>
    <dgm:pt modelId="{7C4F510B-C9BA-4FDB-9F31-C6D7ACA85FB1}" type="pres">
      <dgm:prSet presAssocID="{083BD8CE-6663-4D84-9EB5-3AB4923292AA}" presName="textRect" presStyleLbl="revTx" presStyleIdx="0" presStyleCnt="5">
        <dgm:presLayoutVars>
          <dgm:chMax val="1"/>
          <dgm:chPref val="1"/>
        </dgm:presLayoutVars>
      </dgm:prSet>
      <dgm:spPr/>
    </dgm:pt>
    <dgm:pt modelId="{825E42AC-2B47-4311-8306-C8390C88BFC5}" type="pres">
      <dgm:prSet presAssocID="{41E4E2C5-95C8-4652-B33C-58F9EA22DC8D}" presName="sibTrans" presStyleCnt="0"/>
      <dgm:spPr/>
    </dgm:pt>
    <dgm:pt modelId="{E1780620-E8A3-4E15-B42C-28DF5F9011A8}" type="pres">
      <dgm:prSet presAssocID="{D2064E45-CE8A-48D2-A6DB-DD502B466225}" presName="compNode" presStyleCnt="0"/>
      <dgm:spPr/>
    </dgm:pt>
    <dgm:pt modelId="{72E6B5C4-811E-49A9-95D6-43C56FB50CE7}" type="pres">
      <dgm:prSet presAssocID="{D2064E45-CE8A-48D2-A6DB-DD502B4662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9D90AD70-72AA-487E-A83A-ACFCA6641923}" type="pres">
      <dgm:prSet presAssocID="{D2064E45-CE8A-48D2-A6DB-DD502B466225}" presName="spaceRect" presStyleCnt="0"/>
      <dgm:spPr/>
    </dgm:pt>
    <dgm:pt modelId="{02F34019-9B98-4588-9294-7A92873E07A2}" type="pres">
      <dgm:prSet presAssocID="{D2064E45-CE8A-48D2-A6DB-DD502B466225}" presName="textRect" presStyleLbl="revTx" presStyleIdx="1" presStyleCnt="5">
        <dgm:presLayoutVars>
          <dgm:chMax val="1"/>
          <dgm:chPref val="1"/>
        </dgm:presLayoutVars>
      </dgm:prSet>
      <dgm:spPr/>
    </dgm:pt>
    <dgm:pt modelId="{08359AA7-ED79-493A-B437-E9C7B8E88A4F}" type="pres">
      <dgm:prSet presAssocID="{2D85162F-A648-4D37-9217-B6493343E45D}" presName="sibTrans" presStyleCnt="0"/>
      <dgm:spPr/>
    </dgm:pt>
    <dgm:pt modelId="{B0F16863-0DE2-4A97-8546-1F6E9C1B3BF9}" type="pres">
      <dgm:prSet presAssocID="{B212CE32-9ACE-45F7-B61A-F46A04FCEAA2}" presName="compNode" presStyleCnt="0"/>
      <dgm:spPr/>
    </dgm:pt>
    <dgm:pt modelId="{56DFF04E-E5B9-420E-A890-1C8A2BBBD70C}" type="pres">
      <dgm:prSet presAssocID="{B212CE32-9ACE-45F7-B61A-F46A04FCEAA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inningPlates"/>
        </a:ext>
      </dgm:extLst>
    </dgm:pt>
    <dgm:pt modelId="{0E9F3BF6-EEEE-4714-B8CC-F99476E8C848}" type="pres">
      <dgm:prSet presAssocID="{B212CE32-9ACE-45F7-B61A-F46A04FCEAA2}" presName="spaceRect" presStyleCnt="0"/>
      <dgm:spPr/>
    </dgm:pt>
    <dgm:pt modelId="{40404FC1-983E-4430-A512-BA7A6A3432EB}" type="pres">
      <dgm:prSet presAssocID="{B212CE32-9ACE-45F7-B61A-F46A04FCEAA2}" presName="textRect" presStyleLbl="revTx" presStyleIdx="2" presStyleCnt="5">
        <dgm:presLayoutVars>
          <dgm:chMax val="1"/>
          <dgm:chPref val="1"/>
        </dgm:presLayoutVars>
      </dgm:prSet>
      <dgm:spPr/>
    </dgm:pt>
    <dgm:pt modelId="{BA2F0158-4EC8-4B57-B654-71654480F10D}" type="pres">
      <dgm:prSet presAssocID="{0B2CFBDF-11F7-4AE8-9D6B-EBBDAEB2C8D1}" presName="sibTrans" presStyleCnt="0"/>
      <dgm:spPr/>
    </dgm:pt>
    <dgm:pt modelId="{85CDAB62-4DBD-4BF4-83FE-1BC6358FD3DB}" type="pres">
      <dgm:prSet presAssocID="{156A9450-98FF-43FC-AEB1-EAA9DC18AAEB}" presName="compNode" presStyleCnt="0"/>
      <dgm:spPr/>
    </dgm:pt>
    <dgm:pt modelId="{3712C35C-3977-486F-9401-1F14F06DFC23}" type="pres">
      <dgm:prSet presAssocID="{156A9450-98FF-43FC-AEB1-EAA9DC18AA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847E4C4-C684-485E-B70A-2FBFBE405CD0}" type="pres">
      <dgm:prSet presAssocID="{156A9450-98FF-43FC-AEB1-EAA9DC18AAEB}" presName="spaceRect" presStyleCnt="0"/>
      <dgm:spPr/>
    </dgm:pt>
    <dgm:pt modelId="{559B2BA1-9102-4570-BE1D-1EFA2A9DC66F}" type="pres">
      <dgm:prSet presAssocID="{156A9450-98FF-43FC-AEB1-EAA9DC18AAEB}" presName="textRect" presStyleLbl="revTx" presStyleIdx="3" presStyleCnt="5">
        <dgm:presLayoutVars>
          <dgm:chMax val="1"/>
          <dgm:chPref val="1"/>
        </dgm:presLayoutVars>
      </dgm:prSet>
      <dgm:spPr/>
    </dgm:pt>
    <dgm:pt modelId="{C13798D5-F257-4876-8D69-61EDBDAD1EF1}" type="pres">
      <dgm:prSet presAssocID="{D7F28028-C445-4828-936D-97BD33113D3D}" presName="sibTrans" presStyleCnt="0"/>
      <dgm:spPr/>
    </dgm:pt>
    <dgm:pt modelId="{DE47E1D9-20B6-46C6-B08E-5E6342FC1FDA}" type="pres">
      <dgm:prSet presAssocID="{A0860308-D812-4E5C-A390-DB1FF5F43043}" presName="compNode" presStyleCnt="0"/>
      <dgm:spPr/>
    </dgm:pt>
    <dgm:pt modelId="{235EF61D-AF40-4079-A6FA-61F8CF689324}" type="pres">
      <dgm:prSet presAssocID="{A0860308-D812-4E5C-A390-DB1FF5F4304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5905D25-464A-4451-A832-F33216967B0B}" type="pres">
      <dgm:prSet presAssocID="{A0860308-D812-4E5C-A390-DB1FF5F43043}" presName="spaceRect" presStyleCnt="0"/>
      <dgm:spPr/>
    </dgm:pt>
    <dgm:pt modelId="{9488F748-CC18-4272-9082-71ED409EA2FC}" type="pres">
      <dgm:prSet presAssocID="{A0860308-D812-4E5C-A390-DB1FF5F43043}" presName="textRect" presStyleLbl="revTx" presStyleIdx="4" presStyleCnt="5" custScaleX="124479">
        <dgm:presLayoutVars>
          <dgm:chMax val="1"/>
          <dgm:chPref val="1"/>
        </dgm:presLayoutVars>
      </dgm:prSet>
      <dgm:spPr/>
    </dgm:pt>
  </dgm:ptLst>
  <dgm:cxnLst>
    <dgm:cxn modelId="{AA24EF1D-AFB1-4FE6-990A-14C37DC0B1DC}" srcId="{2FEDB2D5-DD8B-41B0-B41F-89957BA2684A}" destId="{D2064E45-CE8A-48D2-A6DB-DD502B466225}" srcOrd="1" destOrd="0" parTransId="{24761BBF-32AB-46CF-9997-B37FAA8F1394}" sibTransId="{2D85162F-A648-4D37-9217-B6493343E45D}"/>
    <dgm:cxn modelId="{0E495A60-F7BC-409B-80BF-D71A309CBE68}" type="presOf" srcId="{156A9450-98FF-43FC-AEB1-EAA9DC18AAEB}" destId="{559B2BA1-9102-4570-BE1D-1EFA2A9DC66F}" srcOrd="0" destOrd="0" presId="urn:microsoft.com/office/officeart/2018/2/layout/IconLabelList"/>
    <dgm:cxn modelId="{EE812A54-6996-434E-BC36-911DE16ECE17}" type="presOf" srcId="{2FEDB2D5-DD8B-41B0-B41F-89957BA2684A}" destId="{A5656B7A-9F82-46D0-B3CC-58D9D3D41CB3}" srcOrd="0" destOrd="0" presId="urn:microsoft.com/office/officeart/2018/2/layout/IconLabelList"/>
    <dgm:cxn modelId="{EA291C58-8595-4160-B8DD-3EF00CB07665}" srcId="{2FEDB2D5-DD8B-41B0-B41F-89957BA2684A}" destId="{B212CE32-9ACE-45F7-B61A-F46A04FCEAA2}" srcOrd="2" destOrd="0" parTransId="{13A472D8-9F2B-42DE-9405-A4842AA3C86B}" sibTransId="{0B2CFBDF-11F7-4AE8-9D6B-EBBDAEB2C8D1}"/>
    <dgm:cxn modelId="{49AFD25A-C75F-4B70-8720-3B69B2820623}" type="presOf" srcId="{A0860308-D812-4E5C-A390-DB1FF5F43043}" destId="{9488F748-CC18-4272-9082-71ED409EA2FC}" srcOrd="0" destOrd="0" presId="urn:microsoft.com/office/officeart/2018/2/layout/IconLabelList"/>
    <dgm:cxn modelId="{FA27FE7C-E208-4232-9246-03F0C0547AED}" srcId="{2FEDB2D5-DD8B-41B0-B41F-89957BA2684A}" destId="{A0860308-D812-4E5C-A390-DB1FF5F43043}" srcOrd="4" destOrd="0" parTransId="{6C56C6EC-3838-48CC-B04B-456C3FA790B0}" sibTransId="{09633BEF-6F6A-440C-99C7-1A855FE1F8B0}"/>
    <dgm:cxn modelId="{82AB668C-A765-4931-B3C3-0F3A038714EF}" type="presOf" srcId="{B212CE32-9ACE-45F7-B61A-F46A04FCEAA2}" destId="{40404FC1-983E-4430-A512-BA7A6A3432EB}" srcOrd="0" destOrd="0" presId="urn:microsoft.com/office/officeart/2018/2/layout/IconLabelList"/>
    <dgm:cxn modelId="{E8A85797-3D06-4F80-B41B-B5D68271C576}" type="presOf" srcId="{083BD8CE-6663-4D84-9EB5-3AB4923292AA}" destId="{7C4F510B-C9BA-4FDB-9F31-C6D7ACA85FB1}" srcOrd="0" destOrd="0" presId="urn:microsoft.com/office/officeart/2018/2/layout/IconLabelList"/>
    <dgm:cxn modelId="{553606AE-8391-41F1-956C-CFB10B6B1861}" srcId="{2FEDB2D5-DD8B-41B0-B41F-89957BA2684A}" destId="{083BD8CE-6663-4D84-9EB5-3AB4923292AA}" srcOrd="0" destOrd="0" parTransId="{EA5DFC95-DA81-4EE5-9223-2BBA44D1BF55}" sibTransId="{41E4E2C5-95C8-4652-B33C-58F9EA22DC8D}"/>
    <dgm:cxn modelId="{986D75EC-D6B9-467A-9E6E-975D1A1D7962}" srcId="{2FEDB2D5-DD8B-41B0-B41F-89957BA2684A}" destId="{156A9450-98FF-43FC-AEB1-EAA9DC18AAEB}" srcOrd="3" destOrd="0" parTransId="{986E13F2-38CE-486B-8EA7-0A0AB5611370}" sibTransId="{D7F28028-C445-4828-936D-97BD33113D3D}"/>
    <dgm:cxn modelId="{ED17D9EE-D9D9-4603-8ED2-3BA2060D3639}" type="presOf" srcId="{D2064E45-CE8A-48D2-A6DB-DD502B466225}" destId="{02F34019-9B98-4588-9294-7A92873E07A2}" srcOrd="0" destOrd="0" presId="urn:microsoft.com/office/officeart/2018/2/layout/IconLabelList"/>
    <dgm:cxn modelId="{70B9AA7A-5D26-4029-9FC4-BCB252B19426}" type="presParOf" srcId="{A5656B7A-9F82-46D0-B3CC-58D9D3D41CB3}" destId="{2D598B14-9A06-4DCB-B95F-8B2EF72636D7}" srcOrd="0" destOrd="0" presId="urn:microsoft.com/office/officeart/2018/2/layout/IconLabelList"/>
    <dgm:cxn modelId="{C550EBB9-1540-486C-93B6-495D04DC19A8}" type="presParOf" srcId="{2D598B14-9A06-4DCB-B95F-8B2EF72636D7}" destId="{0FFFDBEC-5432-4E48-907D-D14A84DAC1B1}" srcOrd="0" destOrd="0" presId="urn:microsoft.com/office/officeart/2018/2/layout/IconLabelList"/>
    <dgm:cxn modelId="{58BD7F62-78CD-4BD3-B139-5DBFE830EB44}" type="presParOf" srcId="{2D598B14-9A06-4DCB-B95F-8B2EF72636D7}" destId="{17F200ED-EDF4-414B-90FB-9C15E4BD5E9E}" srcOrd="1" destOrd="0" presId="urn:microsoft.com/office/officeart/2018/2/layout/IconLabelList"/>
    <dgm:cxn modelId="{D9BB5B86-AC01-447C-9B4E-AB7B62562755}" type="presParOf" srcId="{2D598B14-9A06-4DCB-B95F-8B2EF72636D7}" destId="{7C4F510B-C9BA-4FDB-9F31-C6D7ACA85FB1}" srcOrd="2" destOrd="0" presId="urn:microsoft.com/office/officeart/2018/2/layout/IconLabelList"/>
    <dgm:cxn modelId="{91BBDCB5-E6F5-4A9D-B4CC-71D18B4CCBC2}" type="presParOf" srcId="{A5656B7A-9F82-46D0-B3CC-58D9D3D41CB3}" destId="{825E42AC-2B47-4311-8306-C8390C88BFC5}" srcOrd="1" destOrd="0" presId="urn:microsoft.com/office/officeart/2018/2/layout/IconLabelList"/>
    <dgm:cxn modelId="{C5B5BF5C-08D2-4795-81D5-7A3E72817B03}" type="presParOf" srcId="{A5656B7A-9F82-46D0-B3CC-58D9D3D41CB3}" destId="{E1780620-E8A3-4E15-B42C-28DF5F9011A8}" srcOrd="2" destOrd="0" presId="urn:microsoft.com/office/officeart/2018/2/layout/IconLabelList"/>
    <dgm:cxn modelId="{7B87B883-C631-4532-A458-12579C6B9AAF}" type="presParOf" srcId="{E1780620-E8A3-4E15-B42C-28DF5F9011A8}" destId="{72E6B5C4-811E-49A9-95D6-43C56FB50CE7}" srcOrd="0" destOrd="0" presId="urn:microsoft.com/office/officeart/2018/2/layout/IconLabelList"/>
    <dgm:cxn modelId="{97DE5C2B-0B43-4133-884D-E55763B106A3}" type="presParOf" srcId="{E1780620-E8A3-4E15-B42C-28DF5F9011A8}" destId="{9D90AD70-72AA-487E-A83A-ACFCA6641923}" srcOrd="1" destOrd="0" presId="urn:microsoft.com/office/officeart/2018/2/layout/IconLabelList"/>
    <dgm:cxn modelId="{2EF5A519-C2B7-438A-BEC1-CC0EC2E13E32}" type="presParOf" srcId="{E1780620-E8A3-4E15-B42C-28DF5F9011A8}" destId="{02F34019-9B98-4588-9294-7A92873E07A2}" srcOrd="2" destOrd="0" presId="urn:microsoft.com/office/officeart/2018/2/layout/IconLabelList"/>
    <dgm:cxn modelId="{AC7F8457-3973-4A73-890B-17BEEF96F305}" type="presParOf" srcId="{A5656B7A-9F82-46D0-B3CC-58D9D3D41CB3}" destId="{08359AA7-ED79-493A-B437-E9C7B8E88A4F}" srcOrd="3" destOrd="0" presId="urn:microsoft.com/office/officeart/2018/2/layout/IconLabelList"/>
    <dgm:cxn modelId="{F16ED412-6C90-44E9-B586-8DCCE0EC0FF4}" type="presParOf" srcId="{A5656B7A-9F82-46D0-B3CC-58D9D3D41CB3}" destId="{B0F16863-0DE2-4A97-8546-1F6E9C1B3BF9}" srcOrd="4" destOrd="0" presId="urn:microsoft.com/office/officeart/2018/2/layout/IconLabelList"/>
    <dgm:cxn modelId="{488C98AE-FE06-4164-A496-E2073522FFA7}" type="presParOf" srcId="{B0F16863-0DE2-4A97-8546-1F6E9C1B3BF9}" destId="{56DFF04E-E5B9-420E-A890-1C8A2BBBD70C}" srcOrd="0" destOrd="0" presId="urn:microsoft.com/office/officeart/2018/2/layout/IconLabelList"/>
    <dgm:cxn modelId="{00B86C2C-A9A4-488B-9961-659389E4FD11}" type="presParOf" srcId="{B0F16863-0DE2-4A97-8546-1F6E9C1B3BF9}" destId="{0E9F3BF6-EEEE-4714-B8CC-F99476E8C848}" srcOrd="1" destOrd="0" presId="urn:microsoft.com/office/officeart/2018/2/layout/IconLabelList"/>
    <dgm:cxn modelId="{1B1E784B-67AB-4934-94E0-D950FC9ADED7}" type="presParOf" srcId="{B0F16863-0DE2-4A97-8546-1F6E9C1B3BF9}" destId="{40404FC1-983E-4430-A512-BA7A6A3432EB}" srcOrd="2" destOrd="0" presId="urn:microsoft.com/office/officeart/2018/2/layout/IconLabelList"/>
    <dgm:cxn modelId="{8B9DEC5E-19C4-44B4-BEB7-11EB27C0015B}" type="presParOf" srcId="{A5656B7A-9F82-46D0-B3CC-58D9D3D41CB3}" destId="{BA2F0158-4EC8-4B57-B654-71654480F10D}" srcOrd="5" destOrd="0" presId="urn:microsoft.com/office/officeart/2018/2/layout/IconLabelList"/>
    <dgm:cxn modelId="{BE1DE288-980D-4E44-A197-E0B02BD29D56}" type="presParOf" srcId="{A5656B7A-9F82-46D0-B3CC-58D9D3D41CB3}" destId="{85CDAB62-4DBD-4BF4-83FE-1BC6358FD3DB}" srcOrd="6" destOrd="0" presId="urn:microsoft.com/office/officeart/2018/2/layout/IconLabelList"/>
    <dgm:cxn modelId="{EA822649-B000-48B6-8E17-46F1B4D8C7D4}" type="presParOf" srcId="{85CDAB62-4DBD-4BF4-83FE-1BC6358FD3DB}" destId="{3712C35C-3977-486F-9401-1F14F06DFC23}" srcOrd="0" destOrd="0" presId="urn:microsoft.com/office/officeart/2018/2/layout/IconLabelList"/>
    <dgm:cxn modelId="{D7444089-A53D-4A60-93D5-5C742109E4CE}" type="presParOf" srcId="{85CDAB62-4DBD-4BF4-83FE-1BC6358FD3DB}" destId="{6847E4C4-C684-485E-B70A-2FBFBE405CD0}" srcOrd="1" destOrd="0" presId="urn:microsoft.com/office/officeart/2018/2/layout/IconLabelList"/>
    <dgm:cxn modelId="{4AF54C31-2B73-4328-9494-BDF762143590}" type="presParOf" srcId="{85CDAB62-4DBD-4BF4-83FE-1BC6358FD3DB}" destId="{559B2BA1-9102-4570-BE1D-1EFA2A9DC66F}" srcOrd="2" destOrd="0" presId="urn:microsoft.com/office/officeart/2018/2/layout/IconLabelList"/>
    <dgm:cxn modelId="{3C06DBE1-8A41-4209-A60B-EB6F79018140}" type="presParOf" srcId="{A5656B7A-9F82-46D0-B3CC-58D9D3D41CB3}" destId="{C13798D5-F257-4876-8D69-61EDBDAD1EF1}" srcOrd="7" destOrd="0" presId="urn:microsoft.com/office/officeart/2018/2/layout/IconLabelList"/>
    <dgm:cxn modelId="{1D7723BA-592B-4268-A490-DE5E11C5609E}" type="presParOf" srcId="{A5656B7A-9F82-46D0-B3CC-58D9D3D41CB3}" destId="{DE47E1D9-20B6-46C6-B08E-5E6342FC1FDA}" srcOrd="8" destOrd="0" presId="urn:microsoft.com/office/officeart/2018/2/layout/IconLabelList"/>
    <dgm:cxn modelId="{41A00196-0E5A-42C1-B063-BE416081A2E6}" type="presParOf" srcId="{DE47E1D9-20B6-46C6-B08E-5E6342FC1FDA}" destId="{235EF61D-AF40-4079-A6FA-61F8CF689324}" srcOrd="0" destOrd="0" presId="urn:microsoft.com/office/officeart/2018/2/layout/IconLabelList"/>
    <dgm:cxn modelId="{4900F4CC-D3A2-474C-A475-04CE9F4A4417}" type="presParOf" srcId="{DE47E1D9-20B6-46C6-B08E-5E6342FC1FDA}" destId="{45905D25-464A-4451-A832-F33216967B0B}" srcOrd="1" destOrd="0" presId="urn:microsoft.com/office/officeart/2018/2/layout/IconLabelList"/>
    <dgm:cxn modelId="{87C4AE3D-11CE-4B8A-BCF4-17DB2128D70F}" type="presParOf" srcId="{DE47E1D9-20B6-46C6-B08E-5E6342FC1FDA}" destId="{9488F748-CC18-4272-9082-71ED409EA2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0FD04E-0766-DC4C-B81D-E1C753FF68F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35825DA4-5A4E-8942-A941-2B9650A585D8}">
      <dgm:prSet/>
      <dgm:spPr/>
      <dgm:t>
        <a:bodyPr/>
        <a:lstStyle/>
        <a:p>
          <a:pPr rtl="0"/>
          <a:r>
            <a:rPr lang="es-CO" dirty="0">
              <a:latin typeface="Montserrat" pitchFamily="2" charset="77"/>
            </a:rPr>
            <a:t>1.Nitrofurantoina 100mg c/12h x 5 días (A-I).</a:t>
          </a:r>
        </a:p>
      </dgm:t>
    </dgm:pt>
    <dgm:pt modelId="{FC7474AA-863C-594A-A888-70A5F08B0A99}" type="parTrans" cxnId="{202EF0B6-18B8-A244-A690-E48C3990F90A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5DC3A239-1A03-4849-9351-0DC490C88756}" type="sibTrans" cxnId="{202EF0B6-18B8-A244-A690-E48C3990F90A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07CE56D3-7481-CF46-8581-33F5A63330E8}">
      <dgm:prSet/>
      <dgm:spPr/>
      <dgm:t>
        <a:bodyPr/>
        <a:lstStyle/>
        <a:p>
          <a:pPr rtl="0"/>
          <a:r>
            <a:rPr lang="es-ES_tradnl" dirty="0">
              <a:latin typeface="Montserrat" pitchFamily="2" charset="77"/>
            </a:rPr>
            <a:t>2.TMP/SMX 160/800 c/12h x 3 días (A-I).</a:t>
          </a:r>
        </a:p>
      </dgm:t>
    </dgm:pt>
    <dgm:pt modelId="{E83A100F-67DD-6A43-8625-B8098F673706}" type="parTrans" cxnId="{48D00578-213C-F242-B72C-DD0E5D2A6052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FEAAB55-8618-504B-AFD1-992B95942208}" type="sibTrans" cxnId="{48D00578-213C-F242-B72C-DD0E5D2A6052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0476992-96C6-9740-9F25-21990B167521}">
      <dgm:prSet/>
      <dgm:spPr/>
      <dgm:t>
        <a:bodyPr/>
        <a:lstStyle/>
        <a:p>
          <a:pPr rtl="0"/>
          <a:r>
            <a:rPr lang="es-CO" dirty="0">
              <a:latin typeface="Montserrat" pitchFamily="2" charset="77"/>
            </a:rPr>
            <a:t>3.Fosfomicina 3 gramos dosis única (A-I).</a:t>
          </a:r>
        </a:p>
      </dgm:t>
    </dgm:pt>
    <dgm:pt modelId="{AFB9249E-E079-4446-99BE-290798DF59FD}" type="parTrans" cxnId="{8555DE12-12DE-8543-9CB2-5ECBF71112C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FF3AE37-2451-AE4C-B182-FEBC02E33597}" type="sibTrans" cxnId="{8555DE12-12DE-8543-9CB2-5ECBF71112C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571F0937-5676-3E43-95B2-BB57436C355F}">
      <dgm:prSet/>
      <dgm:spPr/>
      <dgm:t>
        <a:bodyPr/>
        <a:lstStyle/>
        <a:p>
          <a:pPr rtl="0"/>
          <a:r>
            <a:rPr lang="es-CO" dirty="0">
              <a:latin typeface="Montserrat" pitchFamily="2" charset="77"/>
            </a:rPr>
            <a:t>Quinolonas 3 días presión AB alternativas (A-III).</a:t>
          </a:r>
        </a:p>
      </dgm:t>
    </dgm:pt>
    <dgm:pt modelId="{2BDC982E-CFB4-C34A-8D0A-53E9A2525D3B}" type="parTrans" cxnId="{02425505-91D5-4944-8DAD-E70F86F19550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A8C1D81-6EEB-FE40-AF57-51749CACDD4E}" type="sibTrans" cxnId="{02425505-91D5-4944-8DAD-E70F86F19550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5B1A1F70-B86E-1E49-8E79-752DBF71D9E8}">
      <dgm:prSet/>
      <dgm:spPr/>
      <dgm:t>
        <a:bodyPr/>
        <a:lstStyle/>
        <a:p>
          <a:pPr rtl="0"/>
          <a:r>
            <a:rPr lang="es-CO" dirty="0">
              <a:latin typeface="Montserrat" pitchFamily="2" charset="77"/>
            </a:rPr>
            <a:t>B-lact 3 a 7 días cefalexina (B-I).</a:t>
          </a:r>
        </a:p>
      </dgm:t>
    </dgm:pt>
    <dgm:pt modelId="{32BFFC3E-1AF1-FE40-97D4-D5A684D45504}" type="parTrans" cxnId="{6AAEACDF-4F4C-6E4E-9C72-751443CC4C93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DB912C4C-2235-2C46-8D4F-7B2EDB6DADEC}" type="sibTrans" cxnId="{6AAEACDF-4F4C-6E4E-9C72-751443CC4C93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9F3D0E63-28F4-FB4B-8381-826DDA42BE44}">
      <dgm:prSet/>
      <dgm:spPr/>
      <dgm:t>
        <a:bodyPr/>
        <a:lstStyle/>
        <a:p>
          <a:pPr rtl="0"/>
          <a:r>
            <a:rPr lang="es-CO" dirty="0">
              <a:latin typeface="Montserrat" pitchFamily="2" charset="77"/>
            </a:rPr>
            <a:t>Nunca amoxicilina o ampicilina solos.</a:t>
          </a:r>
        </a:p>
      </dgm:t>
    </dgm:pt>
    <dgm:pt modelId="{6FBE16CF-D36B-8043-A73D-7F7125001ED2}" type="parTrans" cxnId="{29514A2B-A960-BB45-B43E-99590830FE3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E5D9211D-67C8-CF4C-B320-9BC14638BA97}" type="sibTrans" cxnId="{29514A2B-A960-BB45-B43E-99590830FE3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F607745D-F2E0-744F-8B09-17B2553E67F0}" type="pres">
      <dgm:prSet presAssocID="{630FD04E-0766-DC4C-B81D-E1C753FF68FF}" presName="linear" presStyleCnt="0">
        <dgm:presLayoutVars>
          <dgm:dir/>
          <dgm:animLvl val="lvl"/>
          <dgm:resizeHandles val="exact"/>
        </dgm:presLayoutVars>
      </dgm:prSet>
      <dgm:spPr/>
    </dgm:pt>
    <dgm:pt modelId="{FD5F00A3-20E5-4D45-9309-1AD3C8565213}" type="pres">
      <dgm:prSet presAssocID="{35825DA4-5A4E-8942-A941-2B9650A585D8}" presName="parentLin" presStyleCnt="0"/>
      <dgm:spPr/>
    </dgm:pt>
    <dgm:pt modelId="{5B987831-F07D-2245-B759-7C163BDA2101}" type="pres">
      <dgm:prSet presAssocID="{35825DA4-5A4E-8942-A941-2B9650A585D8}" presName="parentLeftMargin" presStyleLbl="node1" presStyleIdx="0" presStyleCnt="6"/>
      <dgm:spPr/>
    </dgm:pt>
    <dgm:pt modelId="{4DB54566-0A86-6546-852F-428D0D8BB959}" type="pres">
      <dgm:prSet presAssocID="{35825DA4-5A4E-8942-A941-2B9650A585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BFCF3ED-1986-DD46-B5E7-D98D6139A4BD}" type="pres">
      <dgm:prSet presAssocID="{35825DA4-5A4E-8942-A941-2B9650A585D8}" presName="negativeSpace" presStyleCnt="0"/>
      <dgm:spPr/>
    </dgm:pt>
    <dgm:pt modelId="{A2D482DC-164F-A644-8B54-35CAD9AA3C75}" type="pres">
      <dgm:prSet presAssocID="{35825DA4-5A4E-8942-A941-2B9650A585D8}" presName="childText" presStyleLbl="conFgAcc1" presStyleIdx="0" presStyleCnt="6">
        <dgm:presLayoutVars>
          <dgm:bulletEnabled val="1"/>
        </dgm:presLayoutVars>
      </dgm:prSet>
      <dgm:spPr/>
    </dgm:pt>
    <dgm:pt modelId="{E6E39890-A4BE-D140-8BA8-55F6441FD744}" type="pres">
      <dgm:prSet presAssocID="{5DC3A239-1A03-4849-9351-0DC490C88756}" presName="spaceBetweenRectangles" presStyleCnt="0"/>
      <dgm:spPr/>
    </dgm:pt>
    <dgm:pt modelId="{F28F4230-0EC3-BE41-92FA-9A01C0C24855}" type="pres">
      <dgm:prSet presAssocID="{07CE56D3-7481-CF46-8581-33F5A63330E8}" presName="parentLin" presStyleCnt="0"/>
      <dgm:spPr/>
    </dgm:pt>
    <dgm:pt modelId="{0BD957D9-9C2E-1942-AAC0-5D4A2150735D}" type="pres">
      <dgm:prSet presAssocID="{07CE56D3-7481-CF46-8581-33F5A63330E8}" presName="parentLeftMargin" presStyleLbl="node1" presStyleIdx="0" presStyleCnt="6"/>
      <dgm:spPr/>
    </dgm:pt>
    <dgm:pt modelId="{35B9E590-4162-7242-B2B4-78C7AEF00B6D}" type="pres">
      <dgm:prSet presAssocID="{07CE56D3-7481-CF46-8581-33F5A63330E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0F3019B-0EE4-D947-BB67-051AEE980CFF}" type="pres">
      <dgm:prSet presAssocID="{07CE56D3-7481-CF46-8581-33F5A63330E8}" presName="negativeSpace" presStyleCnt="0"/>
      <dgm:spPr/>
    </dgm:pt>
    <dgm:pt modelId="{98691719-21A4-DC46-848D-7FF69F95D0E7}" type="pres">
      <dgm:prSet presAssocID="{07CE56D3-7481-CF46-8581-33F5A63330E8}" presName="childText" presStyleLbl="conFgAcc1" presStyleIdx="1" presStyleCnt="6">
        <dgm:presLayoutVars>
          <dgm:bulletEnabled val="1"/>
        </dgm:presLayoutVars>
      </dgm:prSet>
      <dgm:spPr/>
    </dgm:pt>
    <dgm:pt modelId="{7EF4A04F-1576-814D-BB6C-0BA2CBA4967B}" type="pres">
      <dgm:prSet presAssocID="{7FEAAB55-8618-504B-AFD1-992B95942208}" presName="spaceBetweenRectangles" presStyleCnt="0"/>
      <dgm:spPr/>
    </dgm:pt>
    <dgm:pt modelId="{5B14D9F8-7044-1746-B530-88B3F1EDAE1A}" type="pres">
      <dgm:prSet presAssocID="{C0476992-96C6-9740-9F25-21990B167521}" presName="parentLin" presStyleCnt="0"/>
      <dgm:spPr/>
    </dgm:pt>
    <dgm:pt modelId="{5C0E2C7C-D494-AE47-912A-565D98F8A2CC}" type="pres">
      <dgm:prSet presAssocID="{C0476992-96C6-9740-9F25-21990B167521}" presName="parentLeftMargin" presStyleLbl="node1" presStyleIdx="1" presStyleCnt="6"/>
      <dgm:spPr/>
    </dgm:pt>
    <dgm:pt modelId="{92356FB3-DDD1-564A-B1DE-446ACDB7BCDF}" type="pres">
      <dgm:prSet presAssocID="{C0476992-96C6-9740-9F25-21990B1675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9F48915-F030-D24B-A78D-51F6BE243090}" type="pres">
      <dgm:prSet presAssocID="{C0476992-96C6-9740-9F25-21990B167521}" presName="negativeSpace" presStyleCnt="0"/>
      <dgm:spPr/>
    </dgm:pt>
    <dgm:pt modelId="{4C5AC2CB-DE03-4848-9252-F1E4B3ADA77A}" type="pres">
      <dgm:prSet presAssocID="{C0476992-96C6-9740-9F25-21990B167521}" presName="childText" presStyleLbl="conFgAcc1" presStyleIdx="2" presStyleCnt="6">
        <dgm:presLayoutVars>
          <dgm:bulletEnabled val="1"/>
        </dgm:presLayoutVars>
      </dgm:prSet>
      <dgm:spPr/>
    </dgm:pt>
    <dgm:pt modelId="{13C4871A-50BA-C648-9D31-5F2B384426BA}" type="pres">
      <dgm:prSet presAssocID="{CFF3AE37-2451-AE4C-B182-FEBC02E33597}" presName="spaceBetweenRectangles" presStyleCnt="0"/>
      <dgm:spPr/>
    </dgm:pt>
    <dgm:pt modelId="{DB3195A1-8C13-5244-8487-8CEF59EB1EAF}" type="pres">
      <dgm:prSet presAssocID="{571F0937-5676-3E43-95B2-BB57436C355F}" presName="parentLin" presStyleCnt="0"/>
      <dgm:spPr/>
    </dgm:pt>
    <dgm:pt modelId="{F1B9DCDA-8AC0-844E-B248-8C9E25AF510D}" type="pres">
      <dgm:prSet presAssocID="{571F0937-5676-3E43-95B2-BB57436C355F}" presName="parentLeftMargin" presStyleLbl="node1" presStyleIdx="2" presStyleCnt="6"/>
      <dgm:spPr/>
    </dgm:pt>
    <dgm:pt modelId="{E943FB9E-AC3D-F949-B1FF-4885F0610C7A}" type="pres">
      <dgm:prSet presAssocID="{571F0937-5676-3E43-95B2-BB57436C355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CF14A2-F783-0747-99E3-4350579760ED}" type="pres">
      <dgm:prSet presAssocID="{571F0937-5676-3E43-95B2-BB57436C355F}" presName="negativeSpace" presStyleCnt="0"/>
      <dgm:spPr/>
    </dgm:pt>
    <dgm:pt modelId="{B4FE64B1-0E3F-7448-86AF-2C969AC68912}" type="pres">
      <dgm:prSet presAssocID="{571F0937-5676-3E43-95B2-BB57436C355F}" presName="childText" presStyleLbl="conFgAcc1" presStyleIdx="3" presStyleCnt="6">
        <dgm:presLayoutVars>
          <dgm:bulletEnabled val="1"/>
        </dgm:presLayoutVars>
      </dgm:prSet>
      <dgm:spPr/>
    </dgm:pt>
    <dgm:pt modelId="{547A0AC5-327E-4B42-9980-495B09C623B0}" type="pres">
      <dgm:prSet presAssocID="{CA8C1D81-6EEB-FE40-AF57-51749CACDD4E}" presName="spaceBetweenRectangles" presStyleCnt="0"/>
      <dgm:spPr/>
    </dgm:pt>
    <dgm:pt modelId="{E161D8C8-09ED-F940-A2F3-2ECEBFF8919D}" type="pres">
      <dgm:prSet presAssocID="{5B1A1F70-B86E-1E49-8E79-752DBF71D9E8}" presName="parentLin" presStyleCnt="0"/>
      <dgm:spPr/>
    </dgm:pt>
    <dgm:pt modelId="{83A6F429-04AE-8C47-89AC-4FD79FF2F5A8}" type="pres">
      <dgm:prSet presAssocID="{5B1A1F70-B86E-1E49-8E79-752DBF71D9E8}" presName="parentLeftMargin" presStyleLbl="node1" presStyleIdx="3" presStyleCnt="6"/>
      <dgm:spPr/>
    </dgm:pt>
    <dgm:pt modelId="{CDF5E762-A65D-3742-9A15-54FDF0D4B065}" type="pres">
      <dgm:prSet presAssocID="{5B1A1F70-B86E-1E49-8E79-752DBF71D9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08A9B2-E153-E440-9898-D4D589D732F4}" type="pres">
      <dgm:prSet presAssocID="{5B1A1F70-B86E-1E49-8E79-752DBF71D9E8}" presName="negativeSpace" presStyleCnt="0"/>
      <dgm:spPr/>
    </dgm:pt>
    <dgm:pt modelId="{D1A514F2-C141-3A4C-9D1E-7689E0BDB47E}" type="pres">
      <dgm:prSet presAssocID="{5B1A1F70-B86E-1E49-8E79-752DBF71D9E8}" presName="childText" presStyleLbl="conFgAcc1" presStyleIdx="4" presStyleCnt="6">
        <dgm:presLayoutVars>
          <dgm:bulletEnabled val="1"/>
        </dgm:presLayoutVars>
      </dgm:prSet>
      <dgm:spPr/>
    </dgm:pt>
    <dgm:pt modelId="{DC9B9C27-138D-2546-A583-C90A4C6CFF63}" type="pres">
      <dgm:prSet presAssocID="{DB912C4C-2235-2C46-8D4F-7B2EDB6DADEC}" presName="spaceBetweenRectangles" presStyleCnt="0"/>
      <dgm:spPr/>
    </dgm:pt>
    <dgm:pt modelId="{EB6F11BA-30C7-B445-A123-D3D80E7E4740}" type="pres">
      <dgm:prSet presAssocID="{9F3D0E63-28F4-FB4B-8381-826DDA42BE44}" presName="parentLin" presStyleCnt="0"/>
      <dgm:spPr/>
    </dgm:pt>
    <dgm:pt modelId="{4E5B6B8D-C788-064A-8F16-92BA2802CBF4}" type="pres">
      <dgm:prSet presAssocID="{9F3D0E63-28F4-FB4B-8381-826DDA42BE44}" presName="parentLeftMargin" presStyleLbl="node1" presStyleIdx="4" presStyleCnt="6"/>
      <dgm:spPr/>
    </dgm:pt>
    <dgm:pt modelId="{264FC7E9-E5EC-6E4A-9189-7B8E213971BF}" type="pres">
      <dgm:prSet presAssocID="{9F3D0E63-28F4-FB4B-8381-826DDA42BE4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73AA9C6-0120-C449-BB25-0AE32B636F50}" type="pres">
      <dgm:prSet presAssocID="{9F3D0E63-28F4-FB4B-8381-826DDA42BE44}" presName="negativeSpace" presStyleCnt="0"/>
      <dgm:spPr/>
    </dgm:pt>
    <dgm:pt modelId="{223469FF-38BD-E045-A61D-FD0F8E1F8CC8}" type="pres">
      <dgm:prSet presAssocID="{9F3D0E63-28F4-FB4B-8381-826DDA42BE4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B65202-5136-F848-A1BA-B6A16081D887}" type="presOf" srcId="{35825DA4-5A4E-8942-A941-2B9650A585D8}" destId="{4DB54566-0A86-6546-852F-428D0D8BB959}" srcOrd="1" destOrd="0" presId="urn:microsoft.com/office/officeart/2005/8/layout/list1"/>
    <dgm:cxn modelId="{02425505-91D5-4944-8DAD-E70F86F19550}" srcId="{630FD04E-0766-DC4C-B81D-E1C753FF68FF}" destId="{571F0937-5676-3E43-95B2-BB57436C355F}" srcOrd="3" destOrd="0" parTransId="{2BDC982E-CFB4-C34A-8D0A-53E9A2525D3B}" sibTransId="{CA8C1D81-6EEB-FE40-AF57-51749CACDD4E}"/>
    <dgm:cxn modelId="{1D859006-BAB4-B145-B559-951E0C6B1B7B}" type="presOf" srcId="{C0476992-96C6-9740-9F25-21990B167521}" destId="{5C0E2C7C-D494-AE47-912A-565D98F8A2CC}" srcOrd="0" destOrd="0" presId="urn:microsoft.com/office/officeart/2005/8/layout/list1"/>
    <dgm:cxn modelId="{8555DE12-12DE-8543-9CB2-5ECBF71112CB}" srcId="{630FD04E-0766-DC4C-B81D-E1C753FF68FF}" destId="{C0476992-96C6-9740-9F25-21990B167521}" srcOrd="2" destOrd="0" parTransId="{AFB9249E-E079-4446-99BE-290798DF59FD}" sibTransId="{CFF3AE37-2451-AE4C-B182-FEBC02E33597}"/>
    <dgm:cxn modelId="{C1596E2A-BF9E-C244-B661-6D686FB0F1C2}" type="presOf" srcId="{571F0937-5676-3E43-95B2-BB57436C355F}" destId="{E943FB9E-AC3D-F949-B1FF-4885F0610C7A}" srcOrd="1" destOrd="0" presId="urn:microsoft.com/office/officeart/2005/8/layout/list1"/>
    <dgm:cxn modelId="{29514A2B-A960-BB45-B43E-99590830FE39}" srcId="{630FD04E-0766-DC4C-B81D-E1C753FF68FF}" destId="{9F3D0E63-28F4-FB4B-8381-826DDA42BE44}" srcOrd="5" destOrd="0" parTransId="{6FBE16CF-D36B-8043-A73D-7F7125001ED2}" sibTransId="{E5D9211D-67C8-CF4C-B320-9BC14638BA97}"/>
    <dgm:cxn modelId="{6F968632-AEFC-464A-A2F4-E27477007637}" type="presOf" srcId="{630FD04E-0766-DC4C-B81D-E1C753FF68FF}" destId="{F607745D-F2E0-744F-8B09-17B2553E67F0}" srcOrd="0" destOrd="0" presId="urn:microsoft.com/office/officeart/2005/8/layout/list1"/>
    <dgm:cxn modelId="{A6340C3E-3960-024B-95F4-A5D3E2C2E582}" type="presOf" srcId="{5B1A1F70-B86E-1E49-8E79-752DBF71D9E8}" destId="{83A6F429-04AE-8C47-89AC-4FD79FF2F5A8}" srcOrd="0" destOrd="0" presId="urn:microsoft.com/office/officeart/2005/8/layout/list1"/>
    <dgm:cxn modelId="{48D00578-213C-F242-B72C-DD0E5D2A6052}" srcId="{630FD04E-0766-DC4C-B81D-E1C753FF68FF}" destId="{07CE56D3-7481-CF46-8581-33F5A63330E8}" srcOrd="1" destOrd="0" parTransId="{E83A100F-67DD-6A43-8625-B8098F673706}" sibTransId="{7FEAAB55-8618-504B-AFD1-992B95942208}"/>
    <dgm:cxn modelId="{02737782-5507-A040-9DF4-54119255C443}" type="presOf" srcId="{07CE56D3-7481-CF46-8581-33F5A63330E8}" destId="{0BD957D9-9C2E-1942-AAC0-5D4A2150735D}" srcOrd="0" destOrd="0" presId="urn:microsoft.com/office/officeart/2005/8/layout/list1"/>
    <dgm:cxn modelId="{7CDC6F8F-97DB-E144-8019-B0F8D3F5701B}" type="presOf" srcId="{C0476992-96C6-9740-9F25-21990B167521}" destId="{92356FB3-DDD1-564A-B1DE-446ACDB7BCDF}" srcOrd="1" destOrd="0" presId="urn:microsoft.com/office/officeart/2005/8/layout/list1"/>
    <dgm:cxn modelId="{18036693-FAFD-9747-8A93-03D99B69A208}" type="presOf" srcId="{9F3D0E63-28F4-FB4B-8381-826DDA42BE44}" destId="{264FC7E9-E5EC-6E4A-9189-7B8E213971BF}" srcOrd="1" destOrd="0" presId="urn:microsoft.com/office/officeart/2005/8/layout/list1"/>
    <dgm:cxn modelId="{BC71D8AB-69F0-3245-87E0-7F7163B47096}" type="presOf" srcId="{571F0937-5676-3E43-95B2-BB57436C355F}" destId="{F1B9DCDA-8AC0-844E-B248-8C9E25AF510D}" srcOrd="0" destOrd="0" presId="urn:microsoft.com/office/officeart/2005/8/layout/list1"/>
    <dgm:cxn modelId="{3661BEAF-85C2-D24F-B730-3148E33B0BF3}" type="presOf" srcId="{35825DA4-5A4E-8942-A941-2B9650A585D8}" destId="{5B987831-F07D-2245-B759-7C163BDA2101}" srcOrd="0" destOrd="0" presId="urn:microsoft.com/office/officeart/2005/8/layout/list1"/>
    <dgm:cxn modelId="{202EF0B6-18B8-A244-A690-E48C3990F90A}" srcId="{630FD04E-0766-DC4C-B81D-E1C753FF68FF}" destId="{35825DA4-5A4E-8942-A941-2B9650A585D8}" srcOrd="0" destOrd="0" parTransId="{FC7474AA-863C-594A-A888-70A5F08B0A99}" sibTransId="{5DC3A239-1A03-4849-9351-0DC490C88756}"/>
    <dgm:cxn modelId="{BDFABBC4-F7D4-7249-A1CE-8D508102EB34}" type="presOf" srcId="{07CE56D3-7481-CF46-8581-33F5A63330E8}" destId="{35B9E590-4162-7242-B2B4-78C7AEF00B6D}" srcOrd="1" destOrd="0" presId="urn:microsoft.com/office/officeart/2005/8/layout/list1"/>
    <dgm:cxn modelId="{095E2DD5-72AB-264F-B99F-F9757A8F4FD0}" type="presOf" srcId="{5B1A1F70-B86E-1E49-8E79-752DBF71D9E8}" destId="{CDF5E762-A65D-3742-9A15-54FDF0D4B065}" srcOrd="1" destOrd="0" presId="urn:microsoft.com/office/officeart/2005/8/layout/list1"/>
    <dgm:cxn modelId="{6AAEACDF-4F4C-6E4E-9C72-751443CC4C93}" srcId="{630FD04E-0766-DC4C-B81D-E1C753FF68FF}" destId="{5B1A1F70-B86E-1E49-8E79-752DBF71D9E8}" srcOrd="4" destOrd="0" parTransId="{32BFFC3E-1AF1-FE40-97D4-D5A684D45504}" sibTransId="{DB912C4C-2235-2C46-8D4F-7B2EDB6DADEC}"/>
    <dgm:cxn modelId="{71CF41E7-EB9C-EC44-8B76-34C0E6F60760}" type="presOf" srcId="{9F3D0E63-28F4-FB4B-8381-826DDA42BE44}" destId="{4E5B6B8D-C788-064A-8F16-92BA2802CBF4}" srcOrd="0" destOrd="0" presId="urn:microsoft.com/office/officeart/2005/8/layout/list1"/>
    <dgm:cxn modelId="{1AD1064B-EA5F-5E45-ADF5-B260E00AC423}" type="presParOf" srcId="{F607745D-F2E0-744F-8B09-17B2553E67F0}" destId="{FD5F00A3-20E5-4D45-9309-1AD3C8565213}" srcOrd="0" destOrd="0" presId="urn:microsoft.com/office/officeart/2005/8/layout/list1"/>
    <dgm:cxn modelId="{58A15689-1F8A-E541-A5C1-5F5809C8B5F4}" type="presParOf" srcId="{FD5F00A3-20E5-4D45-9309-1AD3C8565213}" destId="{5B987831-F07D-2245-B759-7C163BDA2101}" srcOrd="0" destOrd="0" presId="urn:microsoft.com/office/officeart/2005/8/layout/list1"/>
    <dgm:cxn modelId="{5D285179-BC4B-B243-908A-3C4FB581E561}" type="presParOf" srcId="{FD5F00A3-20E5-4D45-9309-1AD3C8565213}" destId="{4DB54566-0A86-6546-852F-428D0D8BB959}" srcOrd="1" destOrd="0" presId="urn:microsoft.com/office/officeart/2005/8/layout/list1"/>
    <dgm:cxn modelId="{CE782CFB-714E-C54E-B304-2B1DBB855206}" type="presParOf" srcId="{F607745D-F2E0-744F-8B09-17B2553E67F0}" destId="{7BFCF3ED-1986-DD46-B5E7-D98D6139A4BD}" srcOrd="1" destOrd="0" presId="urn:microsoft.com/office/officeart/2005/8/layout/list1"/>
    <dgm:cxn modelId="{4D5AB5D0-1A41-2042-9A88-0E5D9F5E3EE9}" type="presParOf" srcId="{F607745D-F2E0-744F-8B09-17B2553E67F0}" destId="{A2D482DC-164F-A644-8B54-35CAD9AA3C75}" srcOrd="2" destOrd="0" presId="urn:microsoft.com/office/officeart/2005/8/layout/list1"/>
    <dgm:cxn modelId="{8A46B7CA-BA20-664B-92CF-E570614ED612}" type="presParOf" srcId="{F607745D-F2E0-744F-8B09-17B2553E67F0}" destId="{E6E39890-A4BE-D140-8BA8-55F6441FD744}" srcOrd="3" destOrd="0" presId="urn:microsoft.com/office/officeart/2005/8/layout/list1"/>
    <dgm:cxn modelId="{CCC7C09B-370F-9841-9FB3-B2153B1D4D14}" type="presParOf" srcId="{F607745D-F2E0-744F-8B09-17B2553E67F0}" destId="{F28F4230-0EC3-BE41-92FA-9A01C0C24855}" srcOrd="4" destOrd="0" presId="urn:microsoft.com/office/officeart/2005/8/layout/list1"/>
    <dgm:cxn modelId="{6BE53CF9-C9EF-614A-A6C5-B0350B654608}" type="presParOf" srcId="{F28F4230-0EC3-BE41-92FA-9A01C0C24855}" destId="{0BD957D9-9C2E-1942-AAC0-5D4A2150735D}" srcOrd="0" destOrd="0" presId="urn:microsoft.com/office/officeart/2005/8/layout/list1"/>
    <dgm:cxn modelId="{E1E7E6F1-1A98-2545-85AA-0145791A8795}" type="presParOf" srcId="{F28F4230-0EC3-BE41-92FA-9A01C0C24855}" destId="{35B9E590-4162-7242-B2B4-78C7AEF00B6D}" srcOrd="1" destOrd="0" presId="urn:microsoft.com/office/officeart/2005/8/layout/list1"/>
    <dgm:cxn modelId="{134C21E1-31BC-5049-8DF7-45533F44AD53}" type="presParOf" srcId="{F607745D-F2E0-744F-8B09-17B2553E67F0}" destId="{80F3019B-0EE4-D947-BB67-051AEE980CFF}" srcOrd="5" destOrd="0" presId="urn:microsoft.com/office/officeart/2005/8/layout/list1"/>
    <dgm:cxn modelId="{12A6FD02-D579-5C4B-A85B-28789650B13E}" type="presParOf" srcId="{F607745D-F2E0-744F-8B09-17B2553E67F0}" destId="{98691719-21A4-DC46-848D-7FF69F95D0E7}" srcOrd="6" destOrd="0" presId="urn:microsoft.com/office/officeart/2005/8/layout/list1"/>
    <dgm:cxn modelId="{832FC885-13C4-2445-B482-B683EA348139}" type="presParOf" srcId="{F607745D-F2E0-744F-8B09-17B2553E67F0}" destId="{7EF4A04F-1576-814D-BB6C-0BA2CBA4967B}" srcOrd="7" destOrd="0" presId="urn:microsoft.com/office/officeart/2005/8/layout/list1"/>
    <dgm:cxn modelId="{EE3B840C-CDA5-B145-B6CA-18287B0E2627}" type="presParOf" srcId="{F607745D-F2E0-744F-8B09-17B2553E67F0}" destId="{5B14D9F8-7044-1746-B530-88B3F1EDAE1A}" srcOrd="8" destOrd="0" presId="urn:microsoft.com/office/officeart/2005/8/layout/list1"/>
    <dgm:cxn modelId="{18750A9C-3539-354F-A0E6-E4D9586ECE8D}" type="presParOf" srcId="{5B14D9F8-7044-1746-B530-88B3F1EDAE1A}" destId="{5C0E2C7C-D494-AE47-912A-565D98F8A2CC}" srcOrd="0" destOrd="0" presId="urn:microsoft.com/office/officeart/2005/8/layout/list1"/>
    <dgm:cxn modelId="{EA3DCF6F-93C2-9646-8EC5-F9D9B8D9FE3C}" type="presParOf" srcId="{5B14D9F8-7044-1746-B530-88B3F1EDAE1A}" destId="{92356FB3-DDD1-564A-B1DE-446ACDB7BCDF}" srcOrd="1" destOrd="0" presId="urn:microsoft.com/office/officeart/2005/8/layout/list1"/>
    <dgm:cxn modelId="{EE95B083-ACDF-3847-AA0B-76FF7BEE8468}" type="presParOf" srcId="{F607745D-F2E0-744F-8B09-17B2553E67F0}" destId="{19F48915-F030-D24B-A78D-51F6BE243090}" srcOrd="9" destOrd="0" presId="urn:microsoft.com/office/officeart/2005/8/layout/list1"/>
    <dgm:cxn modelId="{3110F748-030B-0E4E-B644-AC526BB6CD8E}" type="presParOf" srcId="{F607745D-F2E0-744F-8B09-17B2553E67F0}" destId="{4C5AC2CB-DE03-4848-9252-F1E4B3ADA77A}" srcOrd="10" destOrd="0" presId="urn:microsoft.com/office/officeart/2005/8/layout/list1"/>
    <dgm:cxn modelId="{0020F257-230B-A64F-A7E5-3253C78C3335}" type="presParOf" srcId="{F607745D-F2E0-744F-8B09-17B2553E67F0}" destId="{13C4871A-50BA-C648-9D31-5F2B384426BA}" srcOrd="11" destOrd="0" presId="urn:microsoft.com/office/officeart/2005/8/layout/list1"/>
    <dgm:cxn modelId="{94EB55B2-277B-734B-8C2A-084FF5C5C2CE}" type="presParOf" srcId="{F607745D-F2E0-744F-8B09-17B2553E67F0}" destId="{DB3195A1-8C13-5244-8487-8CEF59EB1EAF}" srcOrd="12" destOrd="0" presId="urn:microsoft.com/office/officeart/2005/8/layout/list1"/>
    <dgm:cxn modelId="{9354BEAF-0685-1441-9B5A-65BA6D9CC489}" type="presParOf" srcId="{DB3195A1-8C13-5244-8487-8CEF59EB1EAF}" destId="{F1B9DCDA-8AC0-844E-B248-8C9E25AF510D}" srcOrd="0" destOrd="0" presId="urn:microsoft.com/office/officeart/2005/8/layout/list1"/>
    <dgm:cxn modelId="{A3A62C68-8267-1A46-BFFA-EED82968A358}" type="presParOf" srcId="{DB3195A1-8C13-5244-8487-8CEF59EB1EAF}" destId="{E943FB9E-AC3D-F949-B1FF-4885F0610C7A}" srcOrd="1" destOrd="0" presId="urn:microsoft.com/office/officeart/2005/8/layout/list1"/>
    <dgm:cxn modelId="{3C64A74D-377B-1F47-B51F-F8F484A2994B}" type="presParOf" srcId="{F607745D-F2E0-744F-8B09-17B2553E67F0}" destId="{EBCF14A2-F783-0747-99E3-4350579760ED}" srcOrd="13" destOrd="0" presId="urn:microsoft.com/office/officeart/2005/8/layout/list1"/>
    <dgm:cxn modelId="{09520A79-343A-C841-A2A8-900511067A21}" type="presParOf" srcId="{F607745D-F2E0-744F-8B09-17B2553E67F0}" destId="{B4FE64B1-0E3F-7448-86AF-2C969AC68912}" srcOrd="14" destOrd="0" presId="urn:microsoft.com/office/officeart/2005/8/layout/list1"/>
    <dgm:cxn modelId="{7EB6D830-F0B9-454A-8C96-FF988E399788}" type="presParOf" srcId="{F607745D-F2E0-744F-8B09-17B2553E67F0}" destId="{547A0AC5-327E-4B42-9980-495B09C623B0}" srcOrd="15" destOrd="0" presId="urn:microsoft.com/office/officeart/2005/8/layout/list1"/>
    <dgm:cxn modelId="{CCBD6E41-226B-4348-A4E3-CC5989DE98D8}" type="presParOf" srcId="{F607745D-F2E0-744F-8B09-17B2553E67F0}" destId="{E161D8C8-09ED-F940-A2F3-2ECEBFF8919D}" srcOrd="16" destOrd="0" presId="urn:microsoft.com/office/officeart/2005/8/layout/list1"/>
    <dgm:cxn modelId="{F04F6F90-689E-1D4D-9C91-E107FA618992}" type="presParOf" srcId="{E161D8C8-09ED-F940-A2F3-2ECEBFF8919D}" destId="{83A6F429-04AE-8C47-89AC-4FD79FF2F5A8}" srcOrd="0" destOrd="0" presId="urn:microsoft.com/office/officeart/2005/8/layout/list1"/>
    <dgm:cxn modelId="{0F335E72-B754-0B4D-9ED9-FE3B10958FE2}" type="presParOf" srcId="{E161D8C8-09ED-F940-A2F3-2ECEBFF8919D}" destId="{CDF5E762-A65D-3742-9A15-54FDF0D4B065}" srcOrd="1" destOrd="0" presId="urn:microsoft.com/office/officeart/2005/8/layout/list1"/>
    <dgm:cxn modelId="{7C749C3B-5F89-3146-9BBC-F2B781C0BF3B}" type="presParOf" srcId="{F607745D-F2E0-744F-8B09-17B2553E67F0}" destId="{1408A9B2-E153-E440-9898-D4D589D732F4}" srcOrd="17" destOrd="0" presId="urn:microsoft.com/office/officeart/2005/8/layout/list1"/>
    <dgm:cxn modelId="{8E44EDB8-2C07-5747-BAB7-A8F6BE47CA78}" type="presParOf" srcId="{F607745D-F2E0-744F-8B09-17B2553E67F0}" destId="{D1A514F2-C141-3A4C-9D1E-7689E0BDB47E}" srcOrd="18" destOrd="0" presId="urn:microsoft.com/office/officeart/2005/8/layout/list1"/>
    <dgm:cxn modelId="{95D530AC-F321-4D45-A6B9-EF7358F5016E}" type="presParOf" srcId="{F607745D-F2E0-744F-8B09-17B2553E67F0}" destId="{DC9B9C27-138D-2546-A583-C90A4C6CFF63}" srcOrd="19" destOrd="0" presId="urn:microsoft.com/office/officeart/2005/8/layout/list1"/>
    <dgm:cxn modelId="{89EE76C4-8425-4245-A765-C113D83EAE7F}" type="presParOf" srcId="{F607745D-F2E0-744F-8B09-17B2553E67F0}" destId="{EB6F11BA-30C7-B445-A123-D3D80E7E4740}" srcOrd="20" destOrd="0" presId="urn:microsoft.com/office/officeart/2005/8/layout/list1"/>
    <dgm:cxn modelId="{E28B745D-3212-5342-A775-97C89119204D}" type="presParOf" srcId="{EB6F11BA-30C7-B445-A123-D3D80E7E4740}" destId="{4E5B6B8D-C788-064A-8F16-92BA2802CBF4}" srcOrd="0" destOrd="0" presId="urn:microsoft.com/office/officeart/2005/8/layout/list1"/>
    <dgm:cxn modelId="{D867F8E1-3859-F241-9F70-839B75535DBE}" type="presParOf" srcId="{EB6F11BA-30C7-B445-A123-D3D80E7E4740}" destId="{264FC7E9-E5EC-6E4A-9189-7B8E213971BF}" srcOrd="1" destOrd="0" presId="urn:microsoft.com/office/officeart/2005/8/layout/list1"/>
    <dgm:cxn modelId="{5EDC2818-E6E3-BB4C-8DB8-56118DA9E524}" type="presParOf" srcId="{F607745D-F2E0-744F-8B09-17B2553E67F0}" destId="{373AA9C6-0120-C449-BB25-0AE32B636F50}" srcOrd="21" destOrd="0" presId="urn:microsoft.com/office/officeart/2005/8/layout/list1"/>
    <dgm:cxn modelId="{7DF7A178-33DA-F645-81F7-6259612CBC8D}" type="presParOf" srcId="{F607745D-F2E0-744F-8B09-17B2553E67F0}" destId="{223469FF-38BD-E045-A61D-FD0F8E1F8CC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78926-5556-4946-82EF-88476413F836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3FFFA74E-EF76-504A-A1E0-05486AE85484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Eco urinaria.</a:t>
          </a:r>
        </a:p>
      </dgm:t>
    </dgm:pt>
    <dgm:pt modelId="{4AAE75A0-5783-6B46-ACAB-F97F49EE6C0B}" type="parTrans" cxnId="{C8C36365-9612-0C46-9DF0-498F85EA04A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F9A4EFB8-DEBD-2045-B7BD-2BE7B7E1BEAC}" type="sibTrans" cxnId="{C8C36365-9612-0C46-9DF0-498F85EA04A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3E4D2B3D-BD0C-C944-A5A8-B0533D1BEEA3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Tac simple.</a:t>
          </a:r>
        </a:p>
      </dgm:t>
    </dgm:pt>
    <dgm:pt modelId="{892E5EE2-89E4-2E4A-9DBC-60A233DF009D}" type="parTrans" cxnId="{8E28EE45-C099-AF49-A8AF-D6149C522E7A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86D415B4-88E9-F644-8F1D-643DF691FD38}" type="sibTrans" cxnId="{8E28EE45-C099-AF49-A8AF-D6149C522E7A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0BB5B31B-7906-E547-9B0B-D9FD816243DB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Tac contrastado.</a:t>
          </a:r>
        </a:p>
      </dgm:t>
    </dgm:pt>
    <dgm:pt modelId="{370CB7B8-6F47-4F48-9F97-80123FBE7C2F}" type="parTrans" cxnId="{7B9D8B1D-9960-0B47-9934-9A3EDA9D3118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0C77AA6F-0E11-FD4D-9A63-6DE7F9DAF60C}" type="sibTrans" cxnId="{7B9D8B1D-9960-0B47-9934-9A3EDA9D3118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046BE154-CEC4-F745-8FF2-223429B8F756}" type="pres">
      <dgm:prSet presAssocID="{F7178926-5556-4946-82EF-88476413F836}" presName="diagram" presStyleCnt="0">
        <dgm:presLayoutVars>
          <dgm:dir/>
          <dgm:resizeHandles val="exact"/>
        </dgm:presLayoutVars>
      </dgm:prSet>
      <dgm:spPr/>
    </dgm:pt>
    <dgm:pt modelId="{A23256C5-66B9-1D41-8443-373541163CB6}" type="pres">
      <dgm:prSet presAssocID="{3FFFA74E-EF76-504A-A1E0-05486AE85484}" presName="node" presStyleLbl="node1" presStyleIdx="0" presStyleCnt="3">
        <dgm:presLayoutVars>
          <dgm:bulletEnabled val="1"/>
        </dgm:presLayoutVars>
      </dgm:prSet>
      <dgm:spPr/>
    </dgm:pt>
    <dgm:pt modelId="{D7E1EC38-8E6C-F943-A9AC-D7F621E8DD44}" type="pres">
      <dgm:prSet presAssocID="{F9A4EFB8-DEBD-2045-B7BD-2BE7B7E1BEAC}" presName="sibTrans" presStyleCnt="0"/>
      <dgm:spPr/>
    </dgm:pt>
    <dgm:pt modelId="{F6D88DB1-19C9-4A48-B660-B3AC8C705759}" type="pres">
      <dgm:prSet presAssocID="{3E4D2B3D-BD0C-C944-A5A8-B0533D1BEEA3}" presName="node" presStyleLbl="node1" presStyleIdx="1" presStyleCnt="3">
        <dgm:presLayoutVars>
          <dgm:bulletEnabled val="1"/>
        </dgm:presLayoutVars>
      </dgm:prSet>
      <dgm:spPr/>
    </dgm:pt>
    <dgm:pt modelId="{482F0BA2-F391-9741-8511-15BD0295E789}" type="pres">
      <dgm:prSet presAssocID="{86D415B4-88E9-F644-8F1D-643DF691FD38}" presName="sibTrans" presStyleCnt="0"/>
      <dgm:spPr/>
    </dgm:pt>
    <dgm:pt modelId="{D8A4E58A-B20C-7144-945B-A277591E0AF8}" type="pres">
      <dgm:prSet presAssocID="{0BB5B31B-7906-E547-9B0B-D9FD816243DB}" presName="node" presStyleLbl="node1" presStyleIdx="2" presStyleCnt="3">
        <dgm:presLayoutVars>
          <dgm:bulletEnabled val="1"/>
        </dgm:presLayoutVars>
      </dgm:prSet>
      <dgm:spPr/>
    </dgm:pt>
  </dgm:ptLst>
  <dgm:cxnLst>
    <dgm:cxn modelId="{7B9D8B1D-9960-0B47-9934-9A3EDA9D3118}" srcId="{F7178926-5556-4946-82EF-88476413F836}" destId="{0BB5B31B-7906-E547-9B0B-D9FD816243DB}" srcOrd="2" destOrd="0" parTransId="{370CB7B8-6F47-4F48-9F97-80123FBE7C2F}" sibTransId="{0C77AA6F-0E11-FD4D-9A63-6DE7F9DAF60C}"/>
    <dgm:cxn modelId="{67696E27-C72C-1B4B-BF79-391C56C06FC3}" type="presOf" srcId="{3E4D2B3D-BD0C-C944-A5A8-B0533D1BEEA3}" destId="{F6D88DB1-19C9-4A48-B660-B3AC8C705759}" srcOrd="0" destOrd="0" presId="urn:microsoft.com/office/officeart/2005/8/layout/default"/>
    <dgm:cxn modelId="{53345038-6527-0641-B2CA-4159A2D02E80}" type="presOf" srcId="{F7178926-5556-4946-82EF-88476413F836}" destId="{046BE154-CEC4-F745-8FF2-223429B8F756}" srcOrd="0" destOrd="0" presId="urn:microsoft.com/office/officeart/2005/8/layout/default"/>
    <dgm:cxn modelId="{9448BA3A-C460-B944-B17A-CEB673E4621A}" type="presOf" srcId="{3FFFA74E-EF76-504A-A1E0-05486AE85484}" destId="{A23256C5-66B9-1D41-8443-373541163CB6}" srcOrd="0" destOrd="0" presId="urn:microsoft.com/office/officeart/2005/8/layout/default"/>
    <dgm:cxn modelId="{C8C36365-9612-0C46-9DF0-498F85EA04AB}" srcId="{F7178926-5556-4946-82EF-88476413F836}" destId="{3FFFA74E-EF76-504A-A1E0-05486AE85484}" srcOrd="0" destOrd="0" parTransId="{4AAE75A0-5783-6B46-ACAB-F97F49EE6C0B}" sibTransId="{F9A4EFB8-DEBD-2045-B7BD-2BE7B7E1BEAC}"/>
    <dgm:cxn modelId="{8E28EE45-C099-AF49-A8AF-D6149C522E7A}" srcId="{F7178926-5556-4946-82EF-88476413F836}" destId="{3E4D2B3D-BD0C-C944-A5A8-B0533D1BEEA3}" srcOrd="1" destOrd="0" parTransId="{892E5EE2-89E4-2E4A-9DBC-60A233DF009D}" sibTransId="{86D415B4-88E9-F644-8F1D-643DF691FD38}"/>
    <dgm:cxn modelId="{044BDDD9-9400-BE42-85E0-E8B4CEDFA15C}" type="presOf" srcId="{0BB5B31B-7906-E547-9B0B-D9FD816243DB}" destId="{D8A4E58A-B20C-7144-945B-A277591E0AF8}" srcOrd="0" destOrd="0" presId="urn:microsoft.com/office/officeart/2005/8/layout/default"/>
    <dgm:cxn modelId="{EE877FFB-BEB2-3D45-8EA3-A75528F6C4F4}" type="presParOf" srcId="{046BE154-CEC4-F745-8FF2-223429B8F756}" destId="{A23256C5-66B9-1D41-8443-373541163CB6}" srcOrd="0" destOrd="0" presId="urn:microsoft.com/office/officeart/2005/8/layout/default"/>
    <dgm:cxn modelId="{D9F20FDF-6D11-1C45-AA41-8702333C9177}" type="presParOf" srcId="{046BE154-CEC4-F745-8FF2-223429B8F756}" destId="{D7E1EC38-8E6C-F943-A9AC-D7F621E8DD44}" srcOrd="1" destOrd="0" presId="urn:microsoft.com/office/officeart/2005/8/layout/default"/>
    <dgm:cxn modelId="{EFD84792-F677-2445-BD69-FFE0940103F9}" type="presParOf" srcId="{046BE154-CEC4-F745-8FF2-223429B8F756}" destId="{F6D88DB1-19C9-4A48-B660-B3AC8C705759}" srcOrd="2" destOrd="0" presId="urn:microsoft.com/office/officeart/2005/8/layout/default"/>
    <dgm:cxn modelId="{2DC77629-2E5A-CE41-B425-5A8EFC129506}" type="presParOf" srcId="{046BE154-CEC4-F745-8FF2-223429B8F756}" destId="{482F0BA2-F391-9741-8511-15BD0295E789}" srcOrd="3" destOrd="0" presId="urn:microsoft.com/office/officeart/2005/8/layout/default"/>
    <dgm:cxn modelId="{A784B91E-6C0C-0640-9789-5D0420CDA341}" type="presParOf" srcId="{046BE154-CEC4-F745-8FF2-223429B8F756}" destId="{D8A4E58A-B20C-7144-945B-A277591E0AF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E9AA-8B61-4881-BAC3-4D005EA3451D}">
      <dsp:nvSpPr>
        <dsp:cNvPr id="0" name=""/>
        <dsp:cNvSpPr/>
      </dsp:nvSpPr>
      <dsp:spPr>
        <a:xfrm>
          <a:off x="0" y="2245"/>
          <a:ext cx="8461542" cy="478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90DF-409C-4853-B9AD-6A377DE0D401}">
      <dsp:nvSpPr>
        <dsp:cNvPr id="0" name=""/>
        <dsp:cNvSpPr/>
      </dsp:nvSpPr>
      <dsp:spPr>
        <a:xfrm>
          <a:off x="144684" y="109862"/>
          <a:ext cx="263062" cy="263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6350B-EDB2-4096-814B-1D1084E710B2}">
      <dsp:nvSpPr>
        <dsp:cNvPr id="0" name=""/>
        <dsp:cNvSpPr/>
      </dsp:nvSpPr>
      <dsp:spPr>
        <a:xfrm>
          <a:off x="552431" y="2245"/>
          <a:ext cx="7909110" cy="4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20" tIns="50620" rIns="50620" bIns="506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Orina es usualmente estéril.</a:t>
          </a:r>
          <a:endParaRPr lang="en-US" sz="1900" kern="1200" dirty="0">
            <a:latin typeface="Montserrat" pitchFamily="2" charset="77"/>
          </a:endParaRPr>
        </a:p>
      </dsp:txBody>
      <dsp:txXfrm>
        <a:off x="552431" y="2245"/>
        <a:ext cx="7909110" cy="478295"/>
      </dsp:txXfrm>
    </dsp:sp>
    <dsp:sp modelId="{82668F63-597B-4F16-9EA8-4ED29EC9231E}">
      <dsp:nvSpPr>
        <dsp:cNvPr id="0" name=""/>
        <dsp:cNvSpPr/>
      </dsp:nvSpPr>
      <dsp:spPr>
        <a:xfrm>
          <a:off x="0" y="600115"/>
          <a:ext cx="8461542" cy="478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91D00-8E74-4E54-AE59-F5067F234FFC}">
      <dsp:nvSpPr>
        <dsp:cNvPr id="0" name=""/>
        <dsp:cNvSpPr/>
      </dsp:nvSpPr>
      <dsp:spPr>
        <a:xfrm>
          <a:off x="144684" y="707732"/>
          <a:ext cx="263062" cy="263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F3EF3-770F-4292-839B-7EC057DD2086}">
      <dsp:nvSpPr>
        <dsp:cNvPr id="0" name=""/>
        <dsp:cNvSpPr/>
      </dsp:nvSpPr>
      <dsp:spPr>
        <a:xfrm>
          <a:off x="552431" y="600115"/>
          <a:ext cx="7909110" cy="4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20" tIns="50620" rIns="50620" bIns="506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Contaminación en contacto con tejidos periuretrales.</a:t>
          </a:r>
          <a:endParaRPr lang="en-US" sz="1900" kern="1200" dirty="0">
            <a:latin typeface="Montserrat" pitchFamily="2" charset="77"/>
          </a:endParaRPr>
        </a:p>
      </dsp:txBody>
      <dsp:txXfrm>
        <a:off x="552431" y="600115"/>
        <a:ext cx="7909110" cy="478295"/>
      </dsp:txXfrm>
    </dsp:sp>
    <dsp:sp modelId="{C8A98ACC-FEE5-4D76-84CB-A7F5A4DAF210}">
      <dsp:nvSpPr>
        <dsp:cNvPr id="0" name=""/>
        <dsp:cNvSpPr/>
      </dsp:nvSpPr>
      <dsp:spPr>
        <a:xfrm>
          <a:off x="0" y="1197985"/>
          <a:ext cx="8461542" cy="478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4AA0-19CC-4C96-986E-02160B295AF5}">
      <dsp:nvSpPr>
        <dsp:cNvPr id="0" name=""/>
        <dsp:cNvSpPr/>
      </dsp:nvSpPr>
      <dsp:spPr>
        <a:xfrm>
          <a:off x="144684" y="1305602"/>
          <a:ext cx="263062" cy="263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0997A-7807-4778-A004-7AFF6DE39A66}">
      <dsp:nvSpPr>
        <dsp:cNvPr id="0" name=""/>
        <dsp:cNvSpPr/>
      </dsp:nvSpPr>
      <dsp:spPr>
        <a:xfrm>
          <a:off x="552431" y="1197985"/>
          <a:ext cx="7909110" cy="4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20" tIns="50620" rIns="50620" bIns="506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i="1" kern="1200" dirty="0">
              <a:latin typeface="Montserrat" pitchFamily="2" charset="77"/>
            </a:rPr>
            <a:t>Staphylococcus spp </a:t>
          </a:r>
          <a:r>
            <a:rPr lang="es-CO" sz="1900" kern="1200" dirty="0">
              <a:latin typeface="Montserrat" pitchFamily="2" charset="77"/>
            </a:rPr>
            <a:t>de la piel.</a:t>
          </a:r>
          <a:endParaRPr lang="en-US" sz="1900" kern="1200" dirty="0">
            <a:latin typeface="Montserrat" pitchFamily="2" charset="77"/>
          </a:endParaRPr>
        </a:p>
      </dsp:txBody>
      <dsp:txXfrm>
        <a:off x="552431" y="1197985"/>
        <a:ext cx="7909110" cy="478295"/>
      </dsp:txXfrm>
    </dsp:sp>
    <dsp:sp modelId="{ED465516-D409-4420-B839-2B7614A6FEDF}">
      <dsp:nvSpPr>
        <dsp:cNvPr id="0" name=""/>
        <dsp:cNvSpPr/>
      </dsp:nvSpPr>
      <dsp:spPr>
        <a:xfrm>
          <a:off x="0" y="1795855"/>
          <a:ext cx="8461542" cy="478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996FC-DA16-4921-942E-19DF2AF3F56E}">
      <dsp:nvSpPr>
        <dsp:cNvPr id="0" name=""/>
        <dsp:cNvSpPr/>
      </dsp:nvSpPr>
      <dsp:spPr>
        <a:xfrm>
          <a:off x="144684" y="1903472"/>
          <a:ext cx="263062" cy="263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78F22-DACA-45F2-8AF8-1D30459BD639}">
      <dsp:nvSpPr>
        <dsp:cNvPr id="0" name=""/>
        <dsp:cNvSpPr/>
      </dsp:nvSpPr>
      <dsp:spPr>
        <a:xfrm>
          <a:off x="552431" y="1795855"/>
          <a:ext cx="7909110" cy="4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20" tIns="50620" rIns="50620" bIns="506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i="1" kern="1200" dirty="0">
              <a:latin typeface="Montserrat" pitchFamily="2" charset="77"/>
            </a:rPr>
            <a:t>Lactobacilos, difteroides, streptococcus </a:t>
          </a:r>
          <a:r>
            <a:rPr lang="es-CO" sz="1900" kern="1200" dirty="0">
              <a:latin typeface="Montserrat" pitchFamily="2" charset="77"/>
            </a:rPr>
            <a:t>del grupo </a:t>
          </a:r>
          <a:r>
            <a:rPr lang="es-CO" sz="1900" i="1" kern="1200" dirty="0">
              <a:latin typeface="Montserrat" pitchFamily="2" charset="77"/>
            </a:rPr>
            <a:t>viridans.</a:t>
          </a:r>
          <a:endParaRPr lang="en-US" sz="1900" kern="1200" dirty="0">
            <a:latin typeface="Montserrat" pitchFamily="2" charset="77"/>
          </a:endParaRPr>
        </a:p>
      </dsp:txBody>
      <dsp:txXfrm>
        <a:off x="552431" y="1795855"/>
        <a:ext cx="7909110" cy="478295"/>
      </dsp:txXfrm>
    </dsp:sp>
    <dsp:sp modelId="{7430DDA4-326D-4C88-AAE7-887AE22DBFC6}">
      <dsp:nvSpPr>
        <dsp:cNvPr id="0" name=""/>
        <dsp:cNvSpPr/>
      </dsp:nvSpPr>
      <dsp:spPr>
        <a:xfrm>
          <a:off x="0" y="2393725"/>
          <a:ext cx="8461542" cy="478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6FA0-96AF-4101-A015-7B16D28B95B9}">
      <dsp:nvSpPr>
        <dsp:cNvPr id="0" name=""/>
        <dsp:cNvSpPr/>
      </dsp:nvSpPr>
      <dsp:spPr>
        <a:xfrm>
          <a:off x="144684" y="2501342"/>
          <a:ext cx="263062" cy="2630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63885-DD6E-460B-8E90-4C6E9A21D09C}">
      <dsp:nvSpPr>
        <dsp:cNvPr id="0" name=""/>
        <dsp:cNvSpPr/>
      </dsp:nvSpPr>
      <dsp:spPr>
        <a:xfrm>
          <a:off x="552431" y="2393725"/>
          <a:ext cx="7909110" cy="4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20" tIns="50620" rIns="50620" bIns="506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La no refrigeración favorece el crecimiento de contaminantes.</a:t>
          </a:r>
          <a:endParaRPr lang="en-US" sz="1900" kern="1200" dirty="0">
            <a:latin typeface="Montserrat" pitchFamily="2" charset="77"/>
          </a:endParaRPr>
        </a:p>
      </dsp:txBody>
      <dsp:txXfrm>
        <a:off x="552431" y="2393725"/>
        <a:ext cx="7909110" cy="47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3410-E28D-9D4A-BECF-37F03C243E0C}">
      <dsp:nvSpPr>
        <dsp:cNvPr id="0" name=""/>
        <dsp:cNvSpPr/>
      </dsp:nvSpPr>
      <dsp:spPr>
        <a:xfrm rot="300000">
          <a:off x="24854" y="1770002"/>
          <a:ext cx="8049711" cy="921813"/>
        </a:xfrm>
        <a:prstGeom prst="mathMinus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6A63EC-F224-2C4D-A424-F5BB696061D3}">
      <dsp:nvSpPr>
        <dsp:cNvPr id="0" name=""/>
        <dsp:cNvSpPr/>
      </dsp:nvSpPr>
      <dsp:spPr>
        <a:xfrm>
          <a:off x="6499125" y="524404"/>
          <a:ext cx="1590345" cy="1306529"/>
        </a:xfrm>
        <a:prstGeom prst="down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F9BC0-C2A6-7746-9C86-229222810A9F}">
      <dsp:nvSpPr>
        <dsp:cNvPr id="0" name=""/>
        <dsp:cNvSpPr/>
      </dsp:nvSpPr>
      <dsp:spPr>
        <a:xfrm rot="197556">
          <a:off x="-463338" y="0"/>
          <a:ext cx="7230489" cy="2030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DEFENSA HUÉSPED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Peristaltismo - </a:t>
          </a:r>
          <a:r>
            <a:rPr lang="es-ES" sz="2000" kern="1200" dirty="0" err="1">
              <a:solidFill>
                <a:srgbClr val="152B48"/>
              </a:solidFill>
              <a:latin typeface="Montserrat" pitchFamily="2" charset="77"/>
            </a:rPr>
            <a:t>Ph</a:t>
          </a: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 ácido y </a:t>
          </a:r>
          <a:r>
            <a:rPr lang="es-ES" sz="2000" kern="1200" dirty="0" err="1">
              <a:solidFill>
                <a:srgbClr val="152B48"/>
              </a:solidFill>
              <a:latin typeface="Montserrat" pitchFamily="2" charset="77"/>
            </a:rPr>
            <a:t>osmolaridad</a:t>
          </a: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Flora vaginal - </a:t>
          </a:r>
          <a:r>
            <a:rPr lang="es-ES" sz="2000" kern="1200" dirty="0" err="1">
              <a:solidFill>
                <a:srgbClr val="152B48"/>
              </a:solidFill>
              <a:latin typeface="Montserrat" pitchFamily="2" charset="77"/>
            </a:rPr>
            <a:t>úrea</a:t>
          </a: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 y proteína T. </a:t>
          </a:r>
          <a:r>
            <a:rPr lang="es-ES" sz="2000" kern="1200" dirty="0" err="1">
              <a:solidFill>
                <a:srgbClr val="152B48"/>
              </a:solidFill>
              <a:latin typeface="Montserrat" pitchFamily="2" charset="77"/>
            </a:rPr>
            <a:t>Horsfall</a:t>
          </a:r>
          <a:endParaRPr lang="es-ES" sz="2000" kern="1200" dirty="0">
            <a:solidFill>
              <a:srgbClr val="152B48"/>
            </a:solidFill>
            <a:latin typeface="Montserrat" pitchFamily="2" charset="77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 - secreciones prostáticas.</a:t>
          </a:r>
        </a:p>
      </dsp:txBody>
      <dsp:txXfrm>
        <a:off x="-463338" y="0"/>
        <a:ext cx="7230489" cy="2030063"/>
      </dsp:txXfrm>
    </dsp:sp>
    <dsp:sp modelId="{A2A363FB-2A2E-4148-B287-5A98CC772210}">
      <dsp:nvSpPr>
        <dsp:cNvPr id="0" name=""/>
        <dsp:cNvSpPr/>
      </dsp:nvSpPr>
      <dsp:spPr>
        <a:xfrm>
          <a:off x="1115436" y="2533325"/>
          <a:ext cx="2142815" cy="1443897"/>
        </a:xfrm>
        <a:prstGeom prst="up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3CCF2-ED20-6B4E-8D57-89459E5899D5}">
      <dsp:nvSpPr>
        <dsp:cNvPr id="0" name=""/>
        <dsp:cNvSpPr/>
      </dsp:nvSpPr>
      <dsp:spPr>
        <a:xfrm rot="279189">
          <a:off x="2922957" y="2618421"/>
          <a:ext cx="5331285" cy="2030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  AGRESIÓN BACTERIANA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Adhesinas – </a:t>
          </a:r>
          <a:r>
            <a:rPr lang="es-ES" sz="2000" kern="1200" dirty="0" err="1">
              <a:solidFill>
                <a:srgbClr val="152B48"/>
              </a:solidFill>
              <a:latin typeface="Montserrat" pitchFamily="2" charset="77"/>
            </a:rPr>
            <a:t>sideroforos</a:t>
          </a: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itchFamily="2" charset="77"/>
            </a:rPr>
            <a:t>Toxinas </a:t>
          </a:r>
        </a:p>
      </dsp:txBody>
      <dsp:txXfrm>
        <a:off x="2922957" y="2618421"/>
        <a:ext cx="5331285" cy="2030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1049-858B-0643-B188-E779C87B8047}">
      <dsp:nvSpPr>
        <dsp:cNvPr id="0" name=""/>
        <dsp:cNvSpPr/>
      </dsp:nvSpPr>
      <dsp:spPr>
        <a:xfrm>
          <a:off x="427786" y="330964"/>
          <a:ext cx="1682874" cy="12995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65ECE-14F1-294D-B1C2-CA135B7AE308}">
      <dsp:nvSpPr>
        <dsp:cNvPr id="0" name=""/>
        <dsp:cNvSpPr/>
      </dsp:nvSpPr>
      <dsp:spPr>
        <a:xfrm>
          <a:off x="350074" y="1288397"/>
          <a:ext cx="1760586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latin typeface="Montserrat" pitchFamily="2" charset="77"/>
            </a:rPr>
            <a:t>GÉNERO</a:t>
          </a:r>
        </a:p>
      </dsp:txBody>
      <dsp:txXfrm>
        <a:off x="350074" y="1288397"/>
        <a:ext cx="1760586" cy="362167"/>
      </dsp:txXfrm>
    </dsp:sp>
    <dsp:sp modelId="{0DC7D7F9-7D41-6345-BA9A-0F62730C385A}">
      <dsp:nvSpPr>
        <dsp:cNvPr id="0" name=""/>
        <dsp:cNvSpPr/>
      </dsp:nvSpPr>
      <dsp:spPr>
        <a:xfrm>
          <a:off x="2393106" y="288572"/>
          <a:ext cx="1409420" cy="10250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72A4D5-DD54-AC4E-8D2B-12B2DF5391FC}">
      <dsp:nvSpPr>
        <dsp:cNvPr id="0" name=""/>
        <dsp:cNvSpPr/>
      </dsp:nvSpPr>
      <dsp:spPr>
        <a:xfrm>
          <a:off x="2327066" y="1288397"/>
          <a:ext cx="1760586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latin typeface="Montserrat" pitchFamily="2" charset="77"/>
            </a:rPr>
            <a:t>EDAD</a:t>
          </a:r>
        </a:p>
      </dsp:txBody>
      <dsp:txXfrm>
        <a:off x="2327066" y="1288397"/>
        <a:ext cx="1760586" cy="362167"/>
      </dsp:txXfrm>
    </dsp:sp>
    <dsp:sp modelId="{28216481-D19B-8D41-AB4B-283FAA9EAA5B}">
      <dsp:nvSpPr>
        <dsp:cNvPr id="0" name=""/>
        <dsp:cNvSpPr/>
      </dsp:nvSpPr>
      <dsp:spPr>
        <a:xfrm>
          <a:off x="4291718" y="214286"/>
          <a:ext cx="1523206" cy="1241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FB21D-444B-CB47-A85C-0DB3F68C4111}">
      <dsp:nvSpPr>
        <dsp:cNvPr id="0" name=""/>
        <dsp:cNvSpPr/>
      </dsp:nvSpPr>
      <dsp:spPr>
        <a:xfrm>
          <a:off x="4202808" y="1274856"/>
          <a:ext cx="2304695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0000"/>
              </a:solidFill>
              <a:latin typeface="Montserrat" pitchFamily="2" charset="77"/>
            </a:rPr>
            <a:t>GENÉTICA</a:t>
          </a:r>
        </a:p>
      </dsp:txBody>
      <dsp:txXfrm>
        <a:off x="4202808" y="1274856"/>
        <a:ext cx="2304695" cy="362167"/>
      </dsp:txXfrm>
    </dsp:sp>
    <dsp:sp modelId="{3D81C508-0731-AF42-96A5-0406C6278847}">
      <dsp:nvSpPr>
        <dsp:cNvPr id="0" name=""/>
        <dsp:cNvSpPr/>
      </dsp:nvSpPr>
      <dsp:spPr>
        <a:xfrm>
          <a:off x="424" y="1806186"/>
          <a:ext cx="1760586" cy="150903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0BA540-139D-F24C-A0CE-14549ED88D2E}">
      <dsp:nvSpPr>
        <dsp:cNvPr id="0" name=""/>
        <dsp:cNvSpPr/>
      </dsp:nvSpPr>
      <dsp:spPr>
        <a:xfrm>
          <a:off x="424" y="2862508"/>
          <a:ext cx="1760586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latin typeface="Montserrat" pitchFamily="2" charset="77"/>
            </a:rPr>
            <a:t>CUERPO EXTRAÑO</a:t>
          </a:r>
        </a:p>
      </dsp:txBody>
      <dsp:txXfrm>
        <a:off x="424" y="2862508"/>
        <a:ext cx="1760586" cy="362167"/>
      </dsp:txXfrm>
    </dsp:sp>
    <dsp:sp modelId="{57FA1AA9-BC99-6246-910C-45A778A8BF4A}">
      <dsp:nvSpPr>
        <dsp:cNvPr id="0" name=""/>
        <dsp:cNvSpPr/>
      </dsp:nvSpPr>
      <dsp:spPr>
        <a:xfrm>
          <a:off x="2209523" y="1806186"/>
          <a:ext cx="1760586" cy="1509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0DEBB-376C-C340-9F9D-05AAB9563658}">
      <dsp:nvSpPr>
        <dsp:cNvPr id="0" name=""/>
        <dsp:cNvSpPr/>
      </dsp:nvSpPr>
      <dsp:spPr>
        <a:xfrm>
          <a:off x="1940585" y="2862508"/>
          <a:ext cx="2298463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b="1" kern="1200" dirty="0">
              <a:solidFill>
                <a:srgbClr val="000000"/>
              </a:solidFill>
              <a:latin typeface="Montserrat" pitchFamily="2" charset="77"/>
            </a:rPr>
            <a:t>INMUNOSUPRESIÓN</a:t>
          </a:r>
        </a:p>
      </dsp:txBody>
      <dsp:txXfrm>
        <a:off x="1940585" y="2862508"/>
        <a:ext cx="2298463" cy="362167"/>
      </dsp:txXfrm>
    </dsp:sp>
    <dsp:sp modelId="{6D1FB05C-B8AC-ED46-8308-5C4D654453F5}">
      <dsp:nvSpPr>
        <dsp:cNvPr id="0" name=""/>
        <dsp:cNvSpPr/>
      </dsp:nvSpPr>
      <dsp:spPr>
        <a:xfrm>
          <a:off x="4743170" y="1855606"/>
          <a:ext cx="1760586" cy="150903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CF0DD-378B-494D-9ABD-ABC38FB64DE9}">
      <dsp:nvSpPr>
        <dsp:cNvPr id="0" name=""/>
        <dsp:cNvSpPr/>
      </dsp:nvSpPr>
      <dsp:spPr>
        <a:xfrm>
          <a:off x="4743170" y="2855963"/>
          <a:ext cx="1760586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b="1" kern="1200" dirty="0">
              <a:solidFill>
                <a:srgbClr val="000000"/>
              </a:solidFill>
              <a:latin typeface="Montserrat" pitchFamily="2" charset="77"/>
            </a:rPr>
            <a:t>ALTERACIÓN FUNCIONAL O ANATÓMICA</a:t>
          </a:r>
        </a:p>
      </dsp:txBody>
      <dsp:txXfrm>
        <a:off x="4743170" y="2855963"/>
        <a:ext cx="1760586" cy="362167"/>
      </dsp:txXfrm>
    </dsp:sp>
    <dsp:sp modelId="{671786CD-3433-7245-BA37-BFA9286C4211}">
      <dsp:nvSpPr>
        <dsp:cNvPr id="0" name=""/>
        <dsp:cNvSpPr/>
      </dsp:nvSpPr>
      <dsp:spPr>
        <a:xfrm>
          <a:off x="6274100" y="119587"/>
          <a:ext cx="1760586" cy="1509031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" t="884" r="2048" b="2852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5EDF14-8A9A-BB46-81EC-6A93F8002377}">
      <dsp:nvSpPr>
        <dsp:cNvPr id="0" name=""/>
        <dsp:cNvSpPr/>
      </dsp:nvSpPr>
      <dsp:spPr>
        <a:xfrm>
          <a:off x="6296882" y="1274856"/>
          <a:ext cx="1760586" cy="36216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rgbClr val="000000"/>
              </a:solidFill>
              <a:latin typeface="Montserrat" pitchFamily="2" charset="77"/>
            </a:rPr>
            <a:t>OTROS</a:t>
          </a:r>
        </a:p>
      </dsp:txBody>
      <dsp:txXfrm>
        <a:off x="6296882" y="1274856"/>
        <a:ext cx="1760586" cy="362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FDBEC-5432-4E48-907D-D14A84DAC1B1}">
      <dsp:nvSpPr>
        <dsp:cNvPr id="0" name=""/>
        <dsp:cNvSpPr/>
      </dsp:nvSpPr>
      <dsp:spPr>
        <a:xfrm>
          <a:off x="475903" y="981862"/>
          <a:ext cx="776777" cy="77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F510B-C9BA-4FDB-9F31-C6D7ACA85FB1}">
      <dsp:nvSpPr>
        <dsp:cNvPr id="0" name=""/>
        <dsp:cNvSpPr/>
      </dsp:nvSpPr>
      <dsp:spPr>
        <a:xfrm>
          <a:off x="1205" y="2085630"/>
          <a:ext cx="1726171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5 a 8 leucocitos por campo.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1205" y="2085630"/>
        <a:ext cx="1726171" cy="1076160"/>
      </dsp:txXfrm>
    </dsp:sp>
    <dsp:sp modelId="{72E6B5C4-811E-49A9-95D6-43C56FB50CE7}">
      <dsp:nvSpPr>
        <dsp:cNvPr id="0" name=""/>
        <dsp:cNvSpPr/>
      </dsp:nvSpPr>
      <dsp:spPr>
        <a:xfrm>
          <a:off x="2504155" y="981862"/>
          <a:ext cx="776777" cy="77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34019-9B98-4588-9294-7A92873E07A2}">
      <dsp:nvSpPr>
        <dsp:cNvPr id="0" name=""/>
        <dsp:cNvSpPr/>
      </dsp:nvSpPr>
      <dsp:spPr>
        <a:xfrm>
          <a:off x="2029457" y="2085630"/>
          <a:ext cx="1726171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Urocultivo negativo.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2029457" y="2085630"/>
        <a:ext cx="1726171" cy="1076160"/>
      </dsp:txXfrm>
    </dsp:sp>
    <dsp:sp modelId="{56DFF04E-E5B9-420E-A890-1C8A2BBBD70C}">
      <dsp:nvSpPr>
        <dsp:cNvPr id="0" name=""/>
        <dsp:cNvSpPr/>
      </dsp:nvSpPr>
      <dsp:spPr>
        <a:xfrm>
          <a:off x="4532407" y="981862"/>
          <a:ext cx="776777" cy="776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04FC1-983E-4430-A512-BA7A6A3432EB}">
      <dsp:nvSpPr>
        <dsp:cNvPr id="0" name=""/>
        <dsp:cNvSpPr/>
      </dsp:nvSpPr>
      <dsp:spPr>
        <a:xfrm>
          <a:off x="4057709" y="2085630"/>
          <a:ext cx="1726171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Realizar coloración de Gram. 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4057709" y="2085630"/>
        <a:ext cx="1726171" cy="1076160"/>
      </dsp:txXfrm>
    </dsp:sp>
    <dsp:sp modelId="{3712C35C-3977-486F-9401-1F14F06DFC23}">
      <dsp:nvSpPr>
        <dsp:cNvPr id="0" name=""/>
        <dsp:cNvSpPr/>
      </dsp:nvSpPr>
      <dsp:spPr>
        <a:xfrm>
          <a:off x="6560658" y="981862"/>
          <a:ext cx="776777" cy="776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B2BA1-9102-4570-BE1D-1EFA2A9DC66F}">
      <dsp:nvSpPr>
        <dsp:cNvPr id="0" name=""/>
        <dsp:cNvSpPr/>
      </dsp:nvSpPr>
      <dsp:spPr>
        <a:xfrm>
          <a:off x="6085961" y="2085630"/>
          <a:ext cx="1726171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Descartar anaerobios o crecimiento lento.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6085961" y="2085630"/>
        <a:ext cx="1726171" cy="1076160"/>
      </dsp:txXfrm>
    </dsp:sp>
    <dsp:sp modelId="{235EF61D-AF40-4079-A6FA-61F8CF689324}">
      <dsp:nvSpPr>
        <dsp:cNvPr id="0" name=""/>
        <dsp:cNvSpPr/>
      </dsp:nvSpPr>
      <dsp:spPr>
        <a:xfrm>
          <a:off x="8800185" y="981862"/>
          <a:ext cx="776777" cy="776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8F748-CC18-4272-9082-71ED409EA2FC}">
      <dsp:nvSpPr>
        <dsp:cNvPr id="0" name=""/>
        <dsp:cNvSpPr/>
      </dsp:nvSpPr>
      <dsp:spPr>
        <a:xfrm>
          <a:off x="8114213" y="2085630"/>
          <a:ext cx="2148721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Micobacterias, c</a:t>
          </a:r>
          <a:r>
            <a:rPr lang="es-CO" sz="2000" i="1" kern="1200" dirty="0">
              <a:solidFill>
                <a:srgbClr val="152B48"/>
              </a:solidFill>
              <a:latin typeface="Montserrat" pitchFamily="2" charset="77"/>
            </a:rPr>
            <a:t>hlamydia </a:t>
          </a: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y u</a:t>
          </a:r>
          <a:r>
            <a:rPr lang="es-CO" sz="2000" i="1" kern="1200" dirty="0">
              <a:solidFill>
                <a:srgbClr val="152B48"/>
              </a:solidFill>
              <a:latin typeface="Montserrat" pitchFamily="2" charset="77"/>
            </a:rPr>
            <a:t>reaplasma spp.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8114213" y="2085630"/>
        <a:ext cx="2148721" cy="107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482DC-164F-A644-8B54-35CAD9AA3C75}">
      <dsp:nvSpPr>
        <dsp:cNvPr id="0" name=""/>
        <dsp:cNvSpPr/>
      </dsp:nvSpPr>
      <dsp:spPr>
        <a:xfrm>
          <a:off x="0" y="6187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54566-0A86-6546-852F-428D0D8BB959}">
      <dsp:nvSpPr>
        <dsp:cNvPr id="0" name=""/>
        <dsp:cNvSpPr/>
      </dsp:nvSpPr>
      <dsp:spPr>
        <a:xfrm>
          <a:off x="361884" y="397399"/>
          <a:ext cx="5066378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1.Nitrofurantoina 100mg c/12h x 5 días (A-I).</a:t>
          </a:r>
        </a:p>
      </dsp:txBody>
      <dsp:txXfrm>
        <a:off x="383500" y="419015"/>
        <a:ext cx="5023146" cy="399568"/>
      </dsp:txXfrm>
    </dsp:sp>
    <dsp:sp modelId="{98691719-21A4-DC46-848D-7FF69F95D0E7}">
      <dsp:nvSpPr>
        <dsp:cNvPr id="0" name=""/>
        <dsp:cNvSpPr/>
      </dsp:nvSpPr>
      <dsp:spPr>
        <a:xfrm>
          <a:off x="0" y="12991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9E590-4162-7242-B2B4-78C7AEF00B6D}">
      <dsp:nvSpPr>
        <dsp:cNvPr id="0" name=""/>
        <dsp:cNvSpPr/>
      </dsp:nvSpPr>
      <dsp:spPr>
        <a:xfrm>
          <a:off x="361884" y="1077799"/>
          <a:ext cx="5066378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Montserrat" pitchFamily="2" charset="77"/>
            </a:rPr>
            <a:t>2.TMP/SMX 160/800 c/12h x 3 días (A-I).</a:t>
          </a:r>
        </a:p>
      </dsp:txBody>
      <dsp:txXfrm>
        <a:off x="383500" y="1099415"/>
        <a:ext cx="5023146" cy="399568"/>
      </dsp:txXfrm>
    </dsp:sp>
    <dsp:sp modelId="{4C5AC2CB-DE03-4848-9252-F1E4B3ADA77A}">
      <dsp:nvSpPr>
        <dsp:cNvPr id="0" name=""/>
        <dsp:cNvSpPr/>
      </dsp:nvSpPr>
      <dsp:spPr>
        <a:xfrm>
          <a:off x="0" y="19795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56FB3-DDD1-564A-B1DE-446ACDB7BCDF}">
      <dsp:nvSpPr>
        <dsp:cNvPr id="0" name=""/>
        <dsp:cNvSpPr/>
      </dsp:nvSpPr>
      <dsp:spPr>
        <a:xfrm>
          <a:off x="361884" y="1758199"/>
          <a:ext cx="5066378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3.Fosfomicina 3 gramos dosis única (A-I).</a:t>
          </a:r>
        </a:p>
      </dsp:txBody>
      <dsp:txXfrm>
        <a:off x="383500" y="1779815"/>
        <a:ext cx="5023146" cy="399568"/>
      </dsp:txXfrm>
    </dsp:sp>
    <dsp:sp modelId="{B4FE64B1-0E3F-7448-86AF-2C969AC68912}">
      <dsp:nvSpPr>
        <dsp:cNvPr id="0" name=""/>
        <dsp:cNvSpPr/>
      </dsp:nvSpPr>
      <dsp:spPr>
        <a:xfrm>
          <a:off x="0" y="26599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3FB9E-AC3D-F949-B1FF-4885F0610C7A}">
      <dsp:nvSpPr>
        <dsp:cNvPr id="0" name=""/>
        <dsp:cNvSpPr/>
      </dsp:nvSpPr>
      <dsp:spPr>
        <a:xfrm>
          <a:off x="361884" y="2438599"/>
          <a:ext cx="5066378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Quinolonas 3 días presión AB alternativas (A-III).</a:t>
          </a:r>
        </a:p>
      </dsp:txBody>
      <dsp:txXfrm>
        <a:off x="383500" y="2460215"/>
        <a:ext cx="5023146" cy="399568"/>
      </dsp:txXfrm>
    </dsp:sp>
    <dsp:sp modelId="{D1A514F2-C141-3A4C-9D1E-7689E0BDB47E}">
      <dsp:nvSpPr>
        <dsp:cNvPr id="0" name=""/>
        <dsp:cNvSpPr/>
      </dsp:nvSpPr>
      <dsp:spPr>
        <a:xfrm>
          <a:off x="0" y="33403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5E762-A65D-3742-9A15-54FDF0D4B065}">
      <dsp:nvSpPr>
        <dsp:cNvPr id="0" name=""/>
        <dsp:cNvSpPr/>
      </dsp:nvSpPr>
      <dsp:spPr>
        <a:xfrm>
          <a:off x="361884" y="3118999"/>
          <a:ext cx="5066378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B-lact 3 a 7 días cefalexina (B-I).</a:t>
          </a:r>
        </a:p>
      </dsp:txBody>
      <dsp:txXfrm>
        <a:off x="383500" y="3140615"/>
        <a:ext cx="5023146" cy="399568"/>
      </dsp:txXfrm>
    </dsp:sp>
    <dsp:sp modelId="{223469FF-38BD-E045-A61D-FD0F8E1F8CC8}">
      <dsp:nvSpPr>
        <dsp:cNvPr id="0" name=""/>
        <dsp:cNvSpPr/>
      </dsp:nvSpPr>
      <dsp:spPr>
        <a:xfrm>
          <a:off x="0" y="4020799"/>
          <a:ext cx="72376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FC7E9-E5EC-6E4A-9189-7B8E213971BF}">
      <dsp:nvSpPr>
        <dsp:cNvPr id="0" name=""/>
        <dsp:cNvSpPr/>
      </dsp:nvSpPr>
      <dsp:spPr>
        <a:xfrm>
          <a:off x="361884" y="3799399"/>
          <a:ext cx="5066378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497" tIns="0" rIns="1914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Nunca amoxicilina o ampicilina solos.</a:t>
          </a:r>
        </a:p>
      </dsp:txBody>
      <dsp:txXfrm>
        <a:off x="383500" y="3821015"/>
        <a:ext cx="502314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56C5-66B9-1D41-8443-373541163CB6}">
      <dsp:nvSpPr>
        <dsp:cNvPr id="0" name=""/>
        <dsp:cNvSpPr/>
      </dsp:nvSpPr>
      <dsp:spPr>
        <a:xfrm>
          <a:off x="571" y="212613"/>
          <a:ext cx="2229377" cy="13376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</a:rPr>
            <a:t>Eco urinaria.</a:t>
          </a:r>
        </a:p>
      </dsp:txBody>
      <dsp:txXfrm>
        <a:off x="571" y="212613"/>
        <a:ext cx="2229377" cy="1337626"/>
      </dsp:txXfrm>
    </dsp:sp>
    <dsp:sp modelId="{F6D88DB1-19C9-4A48-B660-B3AC8C705759}">
      <dsp:nvSpPr>
        <dsp:cNvPr id="0" name=""/>
        <dsp:cNvSpPr/>
      </dsp:nvSpPr>
      <dsp:spPr>
        <a:xfrm>
          <a:off x="2452886" y="212613"/>
          <a:ext cx="2229377" cy="13376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</a:rPr>
            <a:t>Tac simple.</a:t>
          </a:r>
        </a:p>
      </dsp:txBody>
      <dsp:txXfrm>
        <a:off x="2452886" y="212613"/>
        <a:ext cx="2229377" cy="1337626"/>
      </dsp:txXfrm>
    </dsp:sp>
    <dsp:sp modelId="{D8A4E58A-B20C-7144-945B-A277591E0AF8}">
      <dsp:nvSpPr>
        <dsp:cNvPr id="0" name=""/>
        <dsp:cNvSpPr/>
      </dsp:nvSpPr>
      <dsp:spPr>
        <a:xfrm>
          <a:off x="1226728" y="1773177"/>
          <a:ext cx="2229377" cy="13376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</a:rPr>
            <a:t>Tac contrastado.</a:t>
          </a:r>
        </a:p>
      </dsp:txBody>
      <dsp:txXfrm>
        <a:off x="1226728" y="1773177"/>
        <a:ext cx="2229377" cy="133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04:40:21.58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2771 69,'-45'-12,"9"3,21 9,4 0,-8 0,7 0,-8 0,6 0,2 0,-7 0,3 0,0 0,-3 0,7 0,-7 0,3 5,0-4,-4 3,8-4,-9 5,10-4,-10 4,4-5,0 5,-4-4,4 3,-6 1,6-3,-4 3,9-5,-9 5,10-4,-10 4,9-5,-9 0,-1 0,4 0,-7 0,8 0,0 0,-4 0,4 0,0 0,-4 0,4 0,-1 0,-3 0,4 0,0 0,-4 0,4 0,0 0,-4-5,10 3,-10-8,9 9,-4-4,1 5,3-4,-14 2,14-2,-8 4,-1-5,9 4,-9-3,1 4,7 0,-12 0,8 0,-6 0,1 0,0 0,-1 0,-6 0,-1 0,-7 0,0 0,-7 0,-2 0,-7 0,7 0,-6 0,6-6,-7 4,7-4,-6 6,30-10,-7 8,12-8,-8 10,-12 0,-15 0,3 0,-12 0,7 0,8 0,-5 0,12 0,1 0,3 0,11 0,-5 0,7 0,-1 0,6 0,2 0,-1-10,4 7,-8-7,4 10,0 0,-3 0,8 0,-9 0,4 0,1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3T04:40:37.38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4322 0,'-55'0,"15"0,13 0,10 0,0 0,-4 0,9 0,-9 0,0 0,3 0,-8 0,9 0,-6 0,1 0,0 0,-1 0,-6 0,-1 0,0 0,-6 0,6 0,-7 0,0 0,7 0,-5 0,11 0,0 0,3 0,4 0,0 0,-3 0,3 0,1 0,-10 0,14 0,-8 0,4 0,4 0,-8 0,3 0,1 0,-4 0,3 0,1 0,-5 0,9 0,-9 0,0 0,-3 0,-3 0,5 0,-1 0,1 0,-1 0,1 0,0 0,-1 0,1 0,-1 0,1 0,-1 0,1 0,-1 0,1 0,-7 0,5 0,-11 0,5 0,-1 0,-11 0,9 0,-18 0,5 0,-8 0,1 0,-1 0,1 0,0 0,-1 0,1 0,7 0,-6 0,14 0,-7 0,9 0,-1 0,0 0,0 0,0 0,1 0,-9 0,7 0,-6 0,-1 0,7 0,-6 0,7 0,-7 0,5 6,-5-5,7 4,0-5,0 0,7 0,-5 0,4 0,1 0,-9 0,14 0,-7 0,9 0,1 5,0-4,-1 4,-6-5,5 0,-5 0,7 0,-7 0,5 0,-5 0,1 0,-3 0,1 0,-5 0,11 0,-12 0,12 0,-5 0,-3 0,7 0,-7 0,15 0,-4 0,4 0,-6 0,6 0,-4 0,4 5,-5-3,5 3,-4-5,4 0,0 0,-9 0,13 0,-7 0,5 0,4 0,-8 0,3 0,0 0,-4 0,9 0,-4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AEBC-AC30-2646-8FDD-88A6AC9C95EF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C19F3-8F4E-8847-985E-6F7954C0EC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4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113-B71A-4167-ADF9-F5F2C106208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88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MFM: </a:t>
            </a:r>
            <a:r>
              <a:rPr lang="es-CO" dirty="0" err="1"/>
              <a:t>micofenolato</a:t>
            </a:r>
            <a:r>
              <a:rPr lang="es-CO" dirty="0"/>
              <a:t> </a:t>
            </a:r>
            <a:r>
              <a:rPr lang="es-CO" dirty="0" err="1"/>
              <a:t>mofetil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 17.68; 95% CI 4.65, 67.29)</a:t>
            </a:r>
            <a:r>
              <a:rPr lang="fr-FR" dirty="0"/>
              <a:t> 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 17.68; 95% CI 4.65, 67.29)</a:t>
            </a:r>
            <a:r>
              <a:rPr lang="fr-FR" dirty="0"/>
              <a:t> </a:t>
            </a:r>
            <a:br>
              <a:rPr lang="fr-FR" dirty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7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MFM: </a:t>
            </a:r>
            <a:r>
              <a:rPr lang="es-CO" dirty="0" err="1"/>
              <a:t>micofenolato</a:t>
            </a:r>
            <a:r>
              <a:rPr lang="es-CO" dirty="0"/>
              <a:t> </a:t>
            </a:r>
            <a:r>
              <a:rPr lang="es-CO" dirty="0" err="1"/>
              <a:t>mofetil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 17.68; 95% CI 4.65, 67.29)</a:t>
            </a:r>
            <a:r>
              <a:rPr lang="fr-FR" dirty="0"/>
              <a:t> 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 17.68; 95% CI 4.65, 67.29)</a:t>
            </a:r>
            <a:r>
              <a:rPr lang="fr-FR" dirty="0"/>
              <a:t> </a:t>
            </a:r>
            <a:br>
              <a:rPr lang="fr-FR" dirty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72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Results: Of 252 potentially relevant studies, 13 met inclusion criteria, representing 13,804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  patients. Patient age ranged from 2 weeks to &gt;70 years; both inpatient and outpatient settings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  were represented. Cystitis was more common than pyelonephritis and more females were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 represented than males. Escherichia coli  was the most commonly isolated uropathogen. The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  pooled microbiologic cure rate with single-dose aminoglycoside therapy was 94.5% +/- 4.3%.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  Cure was sustained (no recurrence) for 73.4% +/- 9.6% of patients at day 30. Lower cure rates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  were observed among patients with radiographic urinary tract abnormality (Chi-square P &lt;0.01).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  Across all studies, 63/13804 (0.5%) cases of nephrotoxicity, vestibular toxicity, or injection site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  reaction were reported; no hearing loss was observed.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  Conclusions: Single-dose aminoglycoside therapy appears to be an effective treatment option for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  lower UTI in non-septic patients, with minimal toxicity. Additional studies would be beneficial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 to confirm efficacy for pyelonephritis. When resistance to first-line UTI agents is endemic,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aminoglycosides may serve as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-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lactam and fluoroquinolone-sparing options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62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17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concentraciones en orina exceden la CMI 90 de los mismos durante más de 12 horas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368CA-EB91-C64B-95D7-A2C4C9F138E1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07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.65 years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stay in hospital or long-term care facility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antibiotic use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Urologic abnormalities or devices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infections with resistant organisms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travel to a region in which resistant bacteria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endemic (e.g., Asia)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66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68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Ultrasonography is more sensitive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computed tomography (CT) for the diagnosis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hydronephrosis (and is also less expensive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available at the bedside), whereas contrastenhanced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is more sensitive for the diagnosis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abscesses, inflammation, and gas formation.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contrast is contraindicated in patients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renal dysfunction and impairs the ability of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to detect stones, making unenhanced CT the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 method for this objective.40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89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17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368CA-EB91-C64B-95D7-A2C4C9F138E1}" type="slidenum">
              <a:rPr lang="es-ES" smtClean="0"/>
              <a:t>90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53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2-3% riesgo de paso de cistitis a pielonefritis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6D03-6AC6-4C1C-B3F7-35A110BF94A2}" type="slidenum">
              <a:rPr lang="es-CO" smtClean="0"/>
              <a:t>94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52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4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ncbi.nlm.nih.gov/pubmed/25853778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 ?><Relationships xmlns="http://schemas.openxmlformats.org/package/2006/relationships"><Relationship Id="rId2" Target="../media/image4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customXml" Target="../ink/ink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 ?><Relationships xmlns="http://schemas.openxmlformats.org/package/2006/relationships"><Relationship Id="rId3" Target="../media/image69.png" Type="http://schemas.openxmlformats.org/officeDocument/2006/relationships/image"/><Relationship Id="rId2" Target="../media/image68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 ?><Relationships xmlns="http://schemas.openxmlformats.org/package/2006/relationships"><Relationship Id="rId2" Target="../media/image7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4" Target="http://www.ncbi.nlm.nih.gov/pubmed/25853778" TargetMode="External" Type="http://schemas.openxmlformats.org/officeDocument/2006/relationships/hyperlink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 ?><Relationships xmlns="http://schemas.openxmlformats.org/package/2006/relationships"><Relationship Id="rId3" Target="../media/image7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3" Target="../media/image77.png" Type="http://schemas.openxmlformats.org/officeDocument/2006/relationships/image"/><Relationship Id="rId2" Target="../media/image7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 ?><Relationships xmlns="http://schemas.openxmlformats.org/package/2006/relationships"><Relationship Id="rId2" Target="../media/image78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 ?><Relationships xmlns="http://schemas.openxmlformats.org/package/2006/relationships"><Relationship Id="rId3" Target="http://www.ncbi.nlm.nih.gov/pubmed/25853778" TargetMode="External" Type="http://schemas.openxmlformats.org/officeDocument/2006/relationships/hyperlink"/><Relationship Id="rId2" Target="../media/image8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0.xml.rels><?xml version="1.0" encoding="UTF-8" standalone="yes" ?><Relationships xmlns="http://schemas.openxmlformats.org/package/2006/relationships"><Relationship Id="rId2" Target="../media/image8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 ?><Relationships xmlns="http://schemas.openxmlformats.org/package/2006/relationships"><Relationship Id="rId2" Target="../media/image88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6.xml.rels><?xml version="1.0" encoding="UTF-8" standalone="yes" ?><Relationships xmlns="http://schemas.openxmlformats.org/package/2006/relationships"><Relationship Id="rId2" Target="../media/image91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 ?><Relationships xmlns="http://schemas.openxmlformats.org/package/2006/relationships"><Relationship Id="rId3" Target="../media/image9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91.xml.rels><?xml version="1.0" encoding="UTF-8" standalone="yes" ?><Relationships xmlns="http://schemas.openxmlformats.org/package/2006/relationships"><Relationship Id="rId2" Target="../media/image9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 ?><Relationships xmlns="http://schemas.openxmlformats.org/package/2006/relationships"><Relationship Id="rId2" Target="../media/image9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3482"/>
            <a:ext cx="9144000" cy="2387600"/>
          </a:xfrm>
        </p:spPr>
        <p:txBody>
          <a:bodyPr/>
          <a:lstStyle/>
          <a:p>
            <a:r>
              <a:rPr lang="es-ES_tradnl" dirty="0"/>
              <a:t>INFECCIÓN URINARIA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1300" y="3231118"/>
            <a:ext cx="6629400" cy="1655762"/>
          </a:xfrm>
        </p:spPr>
        <p:txBody>
          <a:bodyPr>
            <a:normAutofit/>
          </a:bodyPr>
          <a:lstStyle/>
          <a:p>
            <a:r>
              <a:rPr lang="es-ES_tradnl" b="1" dirty="0"/>
              <a:t>Daniel Montoya </a:t>
            </a:r>
            <a:r>
              <a:rPr lang="es-ES_tradnl" b="1" dirty="0" err="1"/>
              <a:t>Rold</a:t>
            </a:r>
            <a:r>
              <a:rPr lang="es-ES" b="1" dirty="0" err="1"/>
              <a:t>án</a:t>
            </a:r>
            <a:endParaRPr lang="es-ES" b="1" dirty="0"/>
          </a:p>
          <a:p>
            <a:r>
              <a:rPr lang="es-ES" b="1" dirty="0"/>
              <a:t>Residente enfermedades infecciosas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08887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942" y="194176"/>
            <a:ext cx="10515600" cy="54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400" b="1" dirty="0">
                <a:solidFill>
                  <a:srgbClr val="00AAA7"/>
                </a:solidFill>
              </a:rPr>
              <a:t>Diferentes uropatógenos aislados en Medellín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03" y="1405536"/>
            <a:ext cx="7533997" cy="47221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0873" y="1839699"/>
            <a:ext cx="3691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152B48"/>
                </a:solidFill>
                <a:latin typeface="Montserrat" pitchFamily="2" charset="77"/>
                <a:cs typeface="Calibri" panose="020F0502020204030204" pitchFamily="34" charset="0"/>
              </a:rPr>
              <a:t>Estudio de prevalencia en 1959 individuos atendidos en una IPS de tercer nivel de Medellín, 2011-2012.</a:t>
            </a:r>
            <a:br>
              <a:rPr lang="es-CO" sz="2400" dirty="0">
                <a:solidFill>
                  <a:srgbClr val="152B48"/>
                </a:solidFill>
                <a:latin typeface="Montserrat" pitchFamily="2" charset="77"/>
                <a:cs typeface="Calibri" panose="020F0502020204030204" pitchFamily="34" charset="0"/>
              </a:rPr>
            </a:br>
            <a:endParaRPr lang="es-CO" sz="2400" dirty="0">
              <a:solidFill>
                <a:srgbClr val="152B48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48427" y="6386825"/>
            <a:ext cx="4409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Acta </a:t>
            </a:r>
            <a:r>
              <a:rPr lang="es-CO" sz="1200" b="1" dirty="0" err="1">
                <a:solidFill>
                  <a:srgbClr val="152B48"/>
                </a:solidFill>
                <a:latin typeface="Montserrat" pitchFamily="2" charset="77"/>
              </a:rPr>
              <a:t>Med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b="1" dirty="0" err="1">
                <a:solidFill>
                  <a:srgbClr val="152B48"/>
                </a:solidFill>
                <a:latin typeface="Montserrat" pitchFamily="2" charset="77"/>
              </a:rPr>
              <a:t>Colomb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 2014; 39: 352-358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23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62AF5-0A1C-7547-9859-639B0C36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77" y="107026"/>
            <a:ext cx="9520158" cy="1049235"/>
          </a:xfrm>
        </p:spPr>
        <p:txBody>
          <a:bodyPr>
            <a:normAutofit/>
          </a:bodyPr>
          <a:lstStyle/>
          <a:p>
            <a:r>
              <a:rPr lang="es-CO" dirty="0"/>
              <a:t>Flora contaminante</a:t>
            </a:r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368C4ECD-81A9-40C3-9731-92855028D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53508"/>
              </p:ext>
            </p:extLst>
          </p:nvPr>
        </p:nvGraphicFramePr>
        <p:xfrm>
          <a:off x="3481986" y="1156261"/>
          <a:ext cx="8461542" cy="287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CDD8FD59-A708-5740-B22E-88B4579316D6}"/>
              </a:ext>
            </a:extLst>
          </p:cNvPr>
          <p:cNvSpPr/>
          <p:nvPr/>
        </p:nvSpPr>
        <p:spPr>
          <a:xfrm>
            <a:off x="8201568" y="6053481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u="sng" dirty="0">
                <a:solidFill>
                  <a:srgbClr val="152B48"/>
                </a:solidFill>
                <a:latin typeface="Montserrat" pitchFamily="2" charset="77"/>
                <a:hlinkClick r:id="rId7" tooltip="Nature reviews. Microbi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 Rev Microbiol.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 2015 May;13(5):269-84</a:t>
            </a:r>
          </a:p>
        </p:txBody>
      </p:sp>
    </p:spTree>
    <p:extLst>
      <p:ext uri="{BB962C8B-B14F-4D97-AF65-F5344CB8AC3E}">
        <p14:creationId xmlns:p14="http://schemas.microsoft.com/office/powerpoint/2010/main" val="382059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819" y="314073"/>
            <a:ext cx="8229600" cy="1066800"/>
          </a:xfrm>
        </p:spPr>
        <p:txBody>
          <a:bodyPr/>
          <a:lstStyle/>
          <a:p>
            <a:r>
              <a:rPr lang="es-ES" dirty="0"/>
              <a:t>Patogénesis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774143" y="1035738"/>
            <a:ext cx="4488664" cy="265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1093425"/>
              </p:ext>
            </p:extLst>
          </p:nvPr>
        </p:nvGraphicFramePr>
        <p:xfrm>
          <a:off x="3968764" y="1578047"/>
          <a:ext cx="8099421" cy="483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3236491" y="6331706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8A12DF-BEB4-7044-84F8-A00D9B2FA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52" y="75965"/>
            <a:ext cx="3516517" cy="39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3158" y="528765"/>
            <a:ext cx="11029616" cy="1013800"/>
          </a:xfrm>
        </p:spPr>
        <p:txBody>
          <a:bodyPr>
            <a:noAutofit/>
          </a:bodyPr>
          <a:lstStyle/>
          <a:p>
            <a:r>
              <a:rPr lang="es-ES" dirty="0"/>
              <a:t>Factores </a:t>
            </a:r>
            <a:br>
              <a:rPr lang="es-ES" dirty="0"/>
            </a:br>
            <a:r>
              <a:rPr lang="es-ES" dirty="0"/>
              <a:t>de riesgo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307220"/>
              </p:ext>
            </p:extLst>
          </p:nvPr>
        </p:nvGraphicFramePr>
        <p:xfrm>
          <a:off x="361595" y="111999"/>
          <a:ext cx="8119796" cy="36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9C2B2BC-ED60-6048-AF2E-47D88DB4C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144" y="2051365"/>
            <a:ext cx="5246856" cy="44331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06793" y="6469002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440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528" y="484934"/>
            <a:ext cx="10248749" cy="57378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CO" sz="4400" b="1" dirty="0">
                <a:solidFill>
                  <a:srgbClr val="00AAA7"/>
                </a:solidFill>
                <a:latin typeface="Montserrat" pitchFamily="2" charset="77"/>
              </a:rPr>
              <a:t>Factores de riesgo identificados</a:t>
            </a:r>
          </a:p>
          <a:p>
            <a:pPr marL="109728" indent="0">
              <a:buNone/>
            </a:pPr>
            <a:endParaRPr lang="es-CO" dirty="0">
              <a:latin typeface="Montserrat" pitchFamily="2" charset="77"/>
            </a:endParaRPr>
          </a:p>
          <a:p>
            <a:r>
              <a:rPr lang="es-CO" dirty="0">
                <a:latin typeface="Montserrat" pitchFamily="2" charset="77"/>
              </a:rPr>
              <a:t>Relaciones sexuales, riesgo  60 veces en primeras 48 horas.</a:t>
            </a:r>
          </a:p>
          <a:p>
            <a:r>
              <a:rPr lang="es-CO" dirty="0">
                <a:latin typeface="Montserrat" pitchFamily="2" charset="77"/>
              </a:rPr>
              <a:t>Uso de espermicidas.</a:t>
            </a:r>
          </a:p>
          <a:p>
            <a:r>
              <a:rPr lang="es-CO" dirty="0">
                <a:latin typeface="Montserrat" pitchFamily="2" charset="77"/>
              </a:rPr>
              <a:t>ITU previa.</a:t>
            </a:r>
          </a:p>
          <a:p>
            <a:r>
              <a:rPr lang="es-CO" dirty="0">
                <a:latin typeface="Montserrat" pitchFamily="2" charset="77"/>
              </a:rPr>
              <a:t>Nueva pareja sexual (último año).</a:t>
            </a:r>
          </a:p>
          <a:p>
            <a:r>
              <a:rPr lang="es-CO" dirty="0">
                <a:latin typeface="Montserrat" pitchFamily="2" charset="77"/>
              </a:rPr>
              <a:t>Antecedente familiar primer grado ITU.</a:t>
            </a:r>
          </a:p>
          <a:p>
            <a:endParaRPr lang="es-CO" sz="2400" dirty="0">
              <a:solidFill>
                <a:srgbClr val="00AAA7"/>
              </a:solidFill>
              <a:latin typeface="Calibri Light" panose="020F0302020204030204" pitchFamily="34" charset="0"/>
            </a:endParaRPr>
          </a:p>
          <a:p>
            <a:endParaRPr lang="es-CO" sz="2400" dirty="0">
              <a:solidFill>
                <a:srgbClr val="00AAA7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79744" y="5821807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165549" y="6146235"/>
            <a:ext cx="2499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N </a:t>
            </a:r>
            <a:r>
              <a:rPr lang="cs-CZ" sz="1200" dirty="0" err="1">
                <a:solidFill>
                  <a:srgbClr val="152B48"/>
                </a:solidFill>
                <a:latin typeface="Montserrat" pitchFamily="2" charset="77"/>
              </a:rPr>
              <a:t>Engl</a:t>
            </a:r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 J Med 2012;366:1028-37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554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854" y="283464"/>
            <a:ext cx="8229600" cy="1066800"/>
          </a:xfrm>
        </p:spPr>
        <p:txBody>
          <a:bodyPr/>
          <a:lstStyle/>
          <a:p>
            <a:r>
              <a:rPr lang="es-CO" dirty="0"/>
              <a:t>Grupos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5855" y="1512322"/>
            <a:ext cx="9892145" cy="46577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800" b="1" dirty="0">
                <a:latin typeface="Montserrat" pitchFamily="2" charset="77"/>
              </a:rPr>
              <a:t>VIH:</a:t>
            </a:r>
          </a:p>
          <a:p>
            <a:pPr marL="452628" indent="-342900"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Bacteriuria  30% hombres CD4 &lt; 200, 11%  200 a 500, 0% </a:t>
            </a:r>
            <a:r>
              <a:rPr lang="en-US" dirty="0" err="1">
                <a:latin typeface="Montserrat" pitchFamily="2" charset="77"/>
              </a:rPr>
              <a:t>en</a:t>
            </a:r>
            <a:r>
              <a:rPr lang="en-US" dirty="0">
                <a:latin typeface="Montserrat" pitchFamily="2" charset="77"/>
              </a:rPr>
              <a:t> &gt;500.</a:t>
            </a:r>
          </a:p>
          <a:p>
            <a:pPr marL="452628" indent="-342900"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ITU </a:t>
            </a:r>
            <a:r>
              <a:rPr lang="en-US" dirty="0" err="1">
                <a:latin typeface="Montserrat" pitchFamily="2" charset="77"/>
              </a:rPr>
              <a:t>sintomática</a:t>
            </a:r>
            <a:r>
              <a:rPr lang="en-US" dirty="0">
                <a:latin typeface="Montserrat" pitchFamily="2" charset="77"/>
              </a:rPr>
              <a:t> 13.3% hombres SIDA, 3.2% </a:t>
            </a:r>
            <a:r>
              <a:rPr lang="en-US" dirty="0" err="1">
                <a:latin typeface="Montserrat" pitchFamily="2" charset="77"/>
              </a:rPr>
              <a:t>infección</a:t>
            </a:r>
            <a:r>
              <a:rPr lang="en-US" dirty="0">
                <a:latin typeface="Montserrat" pitchFamily="2" charset="77"/>
              </a:rPr>
              <a:t> </a:t>
            </a:r>
            <a:r>
              <a:rPr lang="en-US" dirty="0" err="1">
                <a:latin typeface="Montserrat" pitchFamily="2" charset="77"/>
              </a:rPr>
              <a:t>asintomática</a:t>
            </a:r>
            <a:r>
              <a:rPr lang="en-US" dirty="0">
                <a:latin typeface="Montserrat" pitchFamily="2" charset="77"/>
              </a:rPr>
              <a:t> por VIH, 1.8% sin VIH.</a:t>
            </a:r>
            <a:endParaRPr lang="es-CO" b="1" dirty="0">
              <a:latin typeface="Montserrat" pitchFamily="2" charset="77"/>
            </a:endParaRPr>
          </a:p>
          <a:p>
            <a:pPr marL="109728" indent="0">
              <a:lnSpc>
                <a:spcPct val="100000"/>
              </a:lnSpc>
              <a:buNone/>
            </a:pPr>
            <a:endParaRPr lang="es-CO" sz="24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s-CO" dirty="0">
              <a:latin typeface="Montserrat" pitchFamily="2" charset="77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35239" y="6332084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Infect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Dis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N Am 28 (2014) 91–104</a:t>
            </a:r>
          </a:p>
        </p:txBody>
      </p:sp>
      <p:pic>
        <p:nvPicPr>
          <p:cNvPr id="3074" name="Picture 2" descr="http://v8futbolclub.files.wordpress.com/2008/10/soy-espe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60" y="3206364"/>
            <a:ext cx="4038261" cy="273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9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118173"/>
            <a:ext cx="11029616" cy="1013800"/>
          </a:xfrm>
        </p:spPr>
        <p:txBody>
          <a:bodyPr/>
          <a:lstStyle/>
          <a:p>
            <a:r>
              <a:rPr lang="es-CO" b="1" dirty="0"/>
              <a:t>ITU en poblaciones especiales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92425" y="988032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es-CO" sz="2800" b="1" dirty="0"/>
              <a:t>Pacientes con diabetes</a:t>
            </a:r>
          </a:p>
          <a:p>
            <a:pPr marL="0" indent="0">
              <a:buNone/>
            </a:pPr>
            <a:r>
              <a:rPr lang="es-CO" b="1" dirty="0"/>
              <a:t>Factores de riesgo específicos de DM para ITU:</a:t>
            </a:r>
          </a:p>
          <a:p>
            <a:pPr lvl="1"/>
            <a:r>
              <a:rPr lang="es-CO" dirty="0"/>
              <a:t>Duración de la diabetes &gt;5 años.</a:t>
            </a:r>
          </a:p>
          <a:p>
            <a:pPr lvl="1"/>
            <a:r>
              <a:rPr lang="es-CO" dirty="0"/>
              <a:t>Presencia de complicaciones:</a:t>
            </a:r>
          </a:p>
          <a:p>
            <a:pPr lvl="2">
              <a:buFont typeface="Wingdings" pitchFamily="2" charset="2"/>
              <a:buChar char="§"/>
            </a:pPr>
            <a:r>
              <a:rPr lang="es-CO" sz="1800" dirty="0"/>
              <a:t>Retinopatía, neuropatía.</a:t>
            </a:r>
          </a:p>
          <a:p>
            <a:pPr lvl="2">
              <a:buFont typeface="Wingdings" pitchFamily="2" charset="2"/>
              <a:buChar char="§"/>
            </a:pPr>
            <a:r>
              <a:rPr lang="es-CO" sz="1800" dirty="0"/>
              <a:t>Enfermedad cardíaca.</a:t>
            </a:r>
          </a:p>
          <a:p>
            <a:pPr lvl="1"/>
            <a:r>
              <a:rPr lang="es-CO" dirty="0"/>
              <a:t>Uso de inhibidores del SGLT2.</a:t>
            </a:r>
          </a:p>
          <a:p>
            <a:pPr lvl="1"/>
            <a:r>
              <a:rPr lang="es-CO" dirty="0"/>
              <a:t>Recibir insulina o antidiabéticos orales (RR: 2,2, CI 1.6–3.0).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56521" y="6462828"/>
            <a:ext cx="3654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N Am 28 (2014) 91–104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  <p:pic>
        <p:nvPicPr>
          <p:cNvPr id="6" name="Picture 2" descr="http://v8futbolclub.files.wordpress.com/2008/10/soy-especial.jpg">
            <a:extLst>
              <a:ext uri="{FF2B5EF4-FFF2-40B4-BE49-F238E27FC236}">
                <a16:creationId xmlns:a16="http://schemas.microsoft.com/office/drawing/2014/main" id="{4965EC90-E5F3-9D45-AD0F-962EC948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52" y="3953555"/>
            <a:ext cx="3392556" cy="23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6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848ED4-019A-6344-9EC0-FABB7C27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74" y="81611"/>
            <a:ext cx="11029616" cy="1013800"/>
          </a:xfrm>
        </p:spPr>
        <p:txBody>
          <a:bodyPr/>
          <a:lstStyle/>
          <a:p>
            <a:r>
              <a:rPr lang="es-CO" b="1" dirty="0"/>
              <a:t>ITU en poblaciones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36384"/>
            <a:ext cx="10515600" cy="3928057"/>
          </a:xfrm>
        </p:spPr>
        <p:txBody>
          <a:bodyPr>
            <a:normAutofit/>
          </a:bodyPr>
          <a:lstStyle/>
          <a:p>
            <a:r>
              <a:rPr lang="es-CO" dirty="0"/>
              <a:t>La DM es un factor de riesgo asociado a presentaciones más severas:</a:t>
            </a:r>
          </a:p>
          <a:p>
            <a:pPr marL="852678" lvl="1" indent="-285750">
              <a:buFont typeface="Wingdings" pitchFamily="2" charset="2"/>
              <a:buChar char="§"/>
            </a:pPr>
            <a:r>
              <a:rPr lang="es-CO" sz="1800" dirty="0">
                <a:latin typeface="Montserrat" pitchFamily="2" charset="77"/>
              </a:rPr>
              <a:t>Absceso perirrenal, </a:t>
            </a:r>
            <a:r>
              <a:rPr lang="en-US" sz="1800" dirty="0">
                <a:latin typeface="Montserrat" pitchFamily="2" charset="77"/>
              </a:rPr>
              <a:t>67% </a:t>
            </a:r>
            <a:r>
              <a:rPr lang="en-US" sz="1800" dirty="0" err="1">
                <a:latin typeface="Montserrat" pitchFamily="2" charset="77"/>
              </a:rPr>
              <a:t>cististis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n-US" sz="1800" dirty="0" err="1">
                <a:latin typeface="Montserrat" pitchFamily="2" charset="77"/>
              </a:rPr>
              <a:t>enfisematosa</a:t>
            </a:r>
            <a:r>
              <a:rPr lang="en-US" sz="1800" dirty="0">
                <a:latin typeface="Montserrat" pitchFamily="2" charset="77"/>
              </a:rPr>
              <a:t> y 62% </a:t>
            </a:r>
            <a:r>
              <a:rPr lang="en-US" sz="1800" dirty="0" err="1">
                <a:latin typeface="Montserrat" pitchFamily="2" charset="77"/>
              </a:rPr>
              <a:t>pielonefritis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n-US" sz="1800" dirty="0" err="1">
                <a:latin typeface="Montserrat" pitchFamily="2" charset="77"/>
              </a:rPr>
              <a:t>enfisematosa</a:t>
            </a:r>
            <a:r>
              <a:rPr lang="en-US" sz="1800" dirty="0">
                <a:latin typeface="Montserrat" pitchFamily="2" charset="77"/>
              </a:rPr>
              <a:t>.</a:t>
            </a:r>
            <a:endParaRPr lang="es-CO" sz="1800" dirty="0">
              <a:latin typeface="Montserrat" pitchFamily="2" charset="77"/>
            </a:endParaRPr>
          </a:p>
          <a:p>
            <a:r>
              <a:rPr lang="es-CO" dirty="0"/>
              <a:t>Ancianos con DM y pielonefritis aguda:</a:t>
            </a:r>
          </a:p>
          <a:p>
            <a:pPr lvl="1">
              <a:buFont typeface="Wingdings" pitchFamily="2" charset="2"/>
              <a:buChar char="§"/>
            </a:pPr>
            <a:r>
              <a:rPr lang="es-CO" sz="1800" dirty="0"/>
              <a:t>Mayor duración de fiebre: media </a:t>
            </a:r>
            <a:r>
              <a:rPr lang="en-US" sz="1800" dirty="0"/>
              <a:t>4.5 vs 2.5 días, P&lt;0.001.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Mayor </a:t>
            </a:r>
            <a:r>
              <a:rPr lang="en-US" sz="1800" dirty="0" err="1"/>
              <a:t>tiempo</a:t>
            </a:r>
            <a:r>
              <a:rPr lang="en-US" sz="1800" dirty="0"/>
              <a:t> de </a:t>
            </a:r>
            <a:r>
              <a:rPr lang="en-US" sz="1800" dirty="0" err="1"/>
              <a:t>hospitalización</a:t>
            </a:r>
            <a:r>
              <a:rPr lang="en-US" sz="1800" dirty="0"/>
              <a:t>: media 10 vs 7 días; P&lt;0.001.</a:t>
            </a:r>
          </a:p>
          <a:p>
            <a:r>
              <a:rPr lang="en-US" dirty="0"/>
              <a:t>DM es un predictor </a:t>
            </a:r>
            <a:r>
              <a:rPr lang="en-US" dirty="0" err="1"/>
              <a:t>independiente</a:t>
            </a:r>
            <a:r>
              <a:rPr lang="en-US" dirty="0"/>
              <a:t> de </a:t>
            </a:r>
            <a:r>
              <a:rPr lang="en-US" dirty="0" err="1"/>
              <a:t>falla</a:t>
            </a:r>
            <a:r>
              <a:rPr lang="en-US" dirty="0"/>
              <a:t> </a:t>
            </a:r>
            <a:r>
              <a:rPr lang="en-US" dirty="0" err="1"/>
              <a:t>terapéutica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OR 8.3; 95% CI 2.3–30.3 </a:t>
            </a:r>
          </a:p>
          <a:p>
            <a:r>
              <a:rPr lang="fr-FR" dirty="0"/>
              <a:t>La DM no se </a:t>
            </a:r>
            <a:r>
              <a:rPr lang="fr-FR" dirty="0" err="1"/>
              <a:t>asocia</a:t>
            </a:r>
            <a:r>
              <a:rPr lang="fr-FR" dirty="0"/>
              <a:t> a </a:t>
            </a:r>
            <a:r>
              <a:rPr lang="fr-FR" dirty="0" err="1"/>
              <a:t>mayor</a:t>
            </a:r>
            <a:r>
              <a:rPr lang="fr-FR" dirty="0"/>
              <a:t> </a:t>
            </a:r>
            <a:r>
              <a:rPr lang="fr-FR" dirty="0" err="1"/>
              <a:t>riesgo</a:t>
            </a:r>
            <a:r>
              <a:rPr lang="fr-FR" dirty="0"/>
              <a:t> de sepsis </a:t>
            </a:r>
            <a:r>
              <a:rPr lang="fr-FR" dirty="0" err="1"/>
              <a:t>severa</a:t>
            </a:r>
            <a:r>
              <a:rPr lang="fr-FR" dirty="0"/>
              <a:t> o choque </a:t>
            </a:r>
            <a:r>
              <a:rPr lang="fr-FR" dirty="0" err="1"/>
              <a:t>séptico</a:t>
            </a:r>
            <a:r>
              <a:rPr lang="fr-FR" dirty="0"/>
              <a:t>.</a:t>
            </a:r>
          </a:p>
          <a:p>
            <a:pPr marL="909828" lvl="1" indent="-342900">
              <a:buFont typeface="Wingdings" pitchFamily="2" charset="2"/>
              <a:buChar char="§"/>
            </a:pPr>
            <a:r>
              <a:rPr lang="en-US" sz="1800" dirty="0" err="1">
                <a:latin typeface="Montserrat" pitchFamily="2" charset="77"/>
              </a:rPr>
              <a:t>Mortalidad</a:t>
            </a:r>
            <a:r>
              <a:rPr lang="en-US" sz="1800" dirty="0">
                <a:latin typeface="Montserrat" pitchFamily="2" charset="77"/>
              </a:rPr>
              <a:t>(12.5% vs 2.5% P&lt;.01).</a:t>
            </a:r>
          </a:p>
          <a:p>
            <a:endParaRPr lang="fr-FR" dirty="0"/>
          </a:p>
        </p:txBody>
      </p:sp>
      <p:sp>
        <p:nvSpPr>
          <p:cNvPr id="4" name="Rectángulo 3"/>
          <p:cNvSpPr/>
          <p:nvPr/>
        </p:nvSpPr>
        <p:spPr>
          <a:xfrm>
            <a:off x="8375374" y="4864441"/>
            <a:ext cx="3341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N Am 28 (2014) 91–104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35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6C73696-EBA1-934E-A261-6EEB2D83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69714"/>
            <a:ext cx="11029616" cy="1013800"/>
          </a:xfrm>
        </p:spPr>
        <p:txBody>
          <a:bodyPr/>
          <a:lstStyle/>
          <a:p>
            <a:r>
              <a:rPr lang="es-CO" b="1" dirty="0"/>
              <a:t>ITU en poblaciones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83514"/>
            <a:ext cx="10515600" cy="434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b="1" dirty="0"/>
              <a:t>Trasplante renal:</a:t>
            </a:r>
          </a:p>
          <a:p>
            <a:pPr>
              <a:lnSpc>
                <a:spcPct val="100000"/>
              </a:lnSpc>
            </a:pPr>
            <a:r>
              <a:rPr lang="es-CO" dirty="0"/>
              <a:t>Factores de riesgo dependen de la relación temporal con el trasplante.</a:t>
            </a:r>
          </a:p>
          <a:p>
            <a:pPr>
              <a:lnSpc>
                <a:spcPct val="100000"/>
              </a:lnSpc>
            </a:pPr>
            <a:r>
              <a:rPr lang="es-CO" dirty="0"/>
              <a:t>25-47% de los pacientes trasplantados renales experimentaran una ITU.</a:t>
            </a:r>
          </a:p>
          <a:p>
            <a:pPr>
              <a:lnSpc>
                <a:spcPct val="100000"/>
              </a:lnSpc>
            </a:pPr>
            <a:r>
              <a:rPr lang="es-CO" dirty="0"/>
              <a:t>Riesgo mayor en el primer año post trasplante.</a:t>
            </a:r>
          </a:p>
          <a:p>
            <a:pPr>
              <a:lnSpc>
                <a:spcPct val="100000"/>
              </a:lnSpc>
            </a:pPr>
            <a:r>
              <a:rPr lang="es-CO" dirty="0"/>
              <a:t>ITU en el primer mes del trasplante se relaciona con recurrencia durante cualquier periodo de tiempo posterior.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75374" y="5071476"/>
            <a:ext cx="3235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N Am 28 (2014) 91–104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53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554" y="239317"/>
            <a:ext cx="10515600" cy="5597414"/>
          </a:xfrm>
        </p:spPr>
        <p:txBody>
          <a:bodyPr/>
          <a:lstStyle/>
          <a:p>
            <a:pPr marL="0" indent="0">
              <a:buNone/>
            </a:pPr>
            <a:r>
              <a:rPr lang="es-CO" sz="4400" b="1" dirty="0">
                <a:solidFill>
                  <a:srgbClr val="00AAA7"/>
                </a:solidFill>
              </a:rPr>
              <a:t>Trasplante renal </a:t>
            </a:r>
          </a:p>
          <a:p>
            <a:pPr>
              <a:lnSpc>
                <a:spcPct val="100000"/>
              </a:lnSpc>
            </a:pPr>
            <a:r>
              <a:rPr lang="es-CO" dirty="0"/>
              <a:t>Factores de riesgo dependen de la relación temporal con el trasplante.</a:t>
            </a:r>
          </a:p>
          <a:p>
            <a:pPr>
              <a:lnSpc>
                <a:spcPct val="100000"/>
              </a:lnSpc>
            </a:pPr>
            <a:r>
              <a:rPr lang="es-CO" dirty="0"/>
              <a:t>25-47% de los pacientes trasplantados renales experimentaran una ITU.</a:t>
            </a:r>
          </a:p>
          <a:p>
            <a:pPr>
              <a:lnSpc>
                <a:spcPct val="100000"/>
              </a:lnSpc>
            </a:pPr>
            <a:r>
              <a:rPr lang="es-CO" dirty="0"/>
              <a:t>Riesgo mayor en el primer año post trasplante.</a:t>
            </a:r>
          </a:p>
          <a:p>
            <a:pPr>
              <a:lnSpc>
                <a:spcPct val="100000"/>
              </a:lnSpc>
            </a:pPr>
            <a:r>
              <a:rPr lang="es-CO" dirty="0"/>
              <a:t>ITU en el primer mes del trasplante se relaciona con recurrencia durante cualquier período de tiempo posterior.</a:t>
            </a: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8468139" y="5777507"/>
            <a:ext cx="34686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N Am 28 (2014) 91–104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BE79701-0E5F-E14A-BB75-D65F2C1727E7}"/>
              </a:ext>
            </a:extLst>
          </p:cNvPr>
          <p:cNvGrpSpPr/>
          <p:nvPr/>
        </p:nvGrpSpPr>
        <p:grpSpPr>
          <a:xfrm>
            <a:off x="2386623" y="106903"/>
            <a:ext cx="9550137" cy="4382849"/>
            <a:chOff x="838200" y="1081826"/>
            <a:chExt cx="11538396" cy="55743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081826"/>
              <a:ext cx="10528479" cy="5508672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7581364" y="1519708"/>
              <a:ext cx="4378817" cy="35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(OR 5.14; 95% CI: 1.86, 14.20) </a:t>
              </a:r>
              <a:endParaRPr lang="es-CO" sz="12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9242738" y="6303899"/>
              <a:ext cx="3133858" cy="35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(OR 3.84; 95% CI: 1.37, 10.79) </a:t>
              </a:r>
              <a:endParaRPr lang="es-CO" sz="12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349471" y="2577678"/>
              <a:ext cx="5205877" cy="35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(OR 4.98; 95% CI: 1.13, 21.96) 1 mes antes </a:t>
              </a:r>
              <a:endParaRPr lang="es-CO" sz="12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08690" y="4972096"/>
              <a:ext cx="4584879" cy="35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(OR 1.9; 95% CI: 1.2, 2.3)  MFM</a:t>
              </a:r>
              <a:endParaRPr lang="es-CO" sz="12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46266" y="5375510"/>
              <a:ext cx="6310646" cy="35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solidFill>
                    <a:srgbClr val="152B48"/>
                  </a:solidFill>
                  <a:latin typeface="Montserrat" pitchFamily="2" charset="77"/>
                </a:rPr>
                <a:t>Alteraciones</a:t>
              </a:r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 </a:t>
              </a:r>
              <a:r>
                <a:rPr lang="fr-FR" sz="1200" b="1" dirty="0" err="1">
                  <a:solidFill>
                    <a:srgbClr val="152B48"/>
                  </a:solidFill>
                  <a:latin typeface="Montserrat" pitchFamily="2" charset="77"/>
                </a:rPr>
                <a:t>anatómicas</a:t>
              </a:r>
              <a:r>
                <a:rPr lang="fr-FR" sz="1200" b="1" dirty="0">
                  <a:solidFill>
                    <a:srgbClr val="152B48"/>
                  </a:solidFill>
                  <a:latin typeface="Montserrat" pitchFamily="2" charset="77"/>
                </a:rPr>
                <a:t> (OR 17.68; 95% CI 4.65, 67.29) </a:t>
              </a:r>
              <a:endParaRPr lang="es-CO" sz="12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8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370439"/>
            <a:ext cx="11029616" cy="1013800"/>
          </a:xfrm>
        </p:spPr>
        <p:txBody>
          <a:bodyPr/>
          <a:lstStyle/>
          <a:p>
            <a:r>
              <a:rPr lang="es-CO" dirty="0"/>
              <a:t>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2116" y="1544132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b="1" dirty="0">
                <a:latin typeface="Montserrat" pitchFamily="2" charset="77"/>
              </a:rPr>
              <a:t>ITU: </a:t>
            </a:r>
            <a:r>
              <a:rPr lang="es-CO" sz="2400" dirty="0">
                <a:latin typeface="Montserrat" pitchFamily="2" charset="77"/>
              </a:rPr>
              <a:t>respuesta inflamatoria del epitelio del tracto urinarios ante la invasión de microorganismos.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itchFamily="2" charset="77"/>
              </a:rPr>
              <a:t>Requiere presencia de síntomas.</a:t>
            </a:r>
          </a:p>
        </p:txBody>
      </p:sp>
      <p:pic>
        <p:nvPicPr>
          <p:cNvPr id="89090" name="Picture 2" descr="http://img.masmedicina.com/wp-content/uploads/2013/07/cistit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0621" y="2975956"/>
            <a:ext cx="6341110" cy="2600508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6217115" y="6349061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Emerg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Med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N Am 29 (2011) 539–552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276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03" y="0"/>
            <a:ext cx="8229600" cy="1066800"/>
          </a:xfrm>
        </p:spPr>
        <p:txBody>
          <a:bodyPr>
            <a:normAutofit/>
          </a:bodyPr>
          <a:lstStyle/>
          <a:p>
            <a:r>
              <a:rPr lang="es-CO" dirty="0"/>
              <a:t>Trauma raquimedular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682" y="937152"/>
            <a:ext cx="11029615" cy="3678303"/>
          </a:xfrm>
        </p:spPr>
        <p:txBody>
          <a:bodyPr>
            <a:normAutofit/>
          </a:bodyPr>
          <a:lstStyle/>
          <a:p>
            <a:pPr marL="452628" indent="-342900"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Primera causa de rehospitalización a 1 año. </a:t>
            </a:r>
          </a:p>
          <a:p>
            <a:pPr marL="452628" indent="-342900"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Bacteriuria asintomática cateterismo intermitente 50%, sonda permanente 100%.</a:t>
            </a:r>
            <a:endParaRPr lang="es-CO" b="1" dirty="0">
              <a:latin typeface="Montserrat" pitchFamily="2" charset="77"/>
            </a:endParaRPr>
          </a:p>
          <a:p>
            <a:pPr marL="452628" indent="-342900">
              <a:lnSpc>
                <a:spcPct val="100000"/>
              </a:lnSpc>
            </a:pPr>
            <a:r>
              <a:rPr lang="es-CO" b="1" dirty="0">
                <a:latin typeface="Montserrat" pitchFamily="2" charset="77"/>
              </a:rPr>
              <a:t>Fiebre alta especificidad baja sensibilidad.</a:t>
            </a:r>
          </a:p>
          <a:p>
            <a:pPr marL="452628" indent="-342900">
              <a:lnSpc>
                <a:spcPct val="100000"/>
              </a:lnSpc>
            </a:pPr>
            <a:r>
              <a:rPr lang="en-US" dirty="0" err="1">
                <a:latin typeface="Montserrat" pitchFamily="2" charset="77"/>
              </a:rPr>
              <a:t>Incidencia</a:t>
            </a:r>
            <a:r>
              <a:rPr lang="en-US" dirty="0">
                <a:latin typeface="Montserrat" pitchFamily="2" charset="77"/>
              </a:rPr>
              <a:t> 0.41/100 persona /día </a:t>
            </a:r>
            <a:r>
              <a:rPr lang="en-US" dirty="0" err="1">
                <a:latin typeface="Montserrat" pitchFamily="2" charset="77"/>
              </a:rPr>
              <a:t>cateterismo</a:t>
            </a:r>
            <a:r>
              <a:rPr lang="en-US" dirty="0">
                <a:latin typeface="Montserrat" pitchFamily="2" charset="77"/>
              </a:rPr>
              <a:t> </a:t>
            </a:r>
            <a:r>
              <a:rPr lang="en-US" dirty="0" err="1">
                <a:latin typeface="Montserrat" pitchFamily="2" charset="77"/>
              </a:rPr>
              <a:t>intermitente</a:t>
            </a:r>
            <a:r>
              <a:rPr lang="en-US" dirty="0">
                <a:latin typeface="Montserrat" pitchFamily="2" charset="77"/>
              </a:rPr>
              <a:t>, 0.36/100 persona-día  </a:t>
            </a:r>
            <a:r>
              <a:rPr lang="en-US" dirty="0" err="1">
                <a:latin typeface="Montserrat" pitchFamily="2" charset="77"/>
              </a:rPr>
              <a:t>Urochip</a:t>
            </a:r>
            <a:r>
              <a:rPr lang="en-US" dirty="0">
                <a:latin typeface="Montserrat" pitchFamily="2" charset="77"/>
              </a:rPr>
              <a:t>.</a:t>
            </a:r>
          </a:p>
          <a:p>
            <a:pPr marL="452628" indent="-342900"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2.72/100 persona/día </a:t>
            </a:r>
            <a:r>
              <a:rPr lang="en-US" dirty="0" err="1">
                <a:latin typeface="Montserrat" pitchFamily="2" charset="77"/>
              </a:rPr>
              <a:t>sonda</a:t>
            </a:r>
            <a:r>
              <a:rPr lang="en-US" dirty="0">
                <a:latin typeface="Montserrat" pitchFamily="2" charset="77"/>
              </a:rPr>
              <a:t> </a:t>
            </a:r>
            <a:r>
              <a:rPr lang="en-US" dirty="0" err="1">
                <a:latin typeface="Montserrat" pitchFamily="2" charset="77"/>
              </a:rPr>
              <a:t>permanente</a:t>
            </a:r>
            <a:r>
              <a:rPr lang="en-US" dirty="0">
                <a:latin typeface="Montserrat" pitchFamily="2" charset="77"/>
              </a:rPr>
              <a:t>.</a:t>
            </a:r>
          </a:p>
          <a:p>
            <a:pPr marL="452628" indent="-342900">
              <a:lnSpc>
                <a:spcPct val="100000"/>
              </a:lnSpc>
            </a:pPr>
            <a:r>
              <a:rPr lang="en-US" b="1" dirty="0" err="1">
                <a:latin typeface="Montserrat" pitchFamily="2" charset="77"/>
              </a:rPr>
              <a:t>Incremento</a:t>
            </a:r>
            <a:r>
              <a:rPr lang="en-US" b="1" dirty="0">
                <a:latin typeface="Montserrat" pitchFamily="2" charset="77"/>
              </a:rPr>
              <a:t> en la </a:t>
            </a:r>
            <a:r>
              <a:rPr lang="en-US" b="1" dirty="0" err="1">
                <a:latin typeface="Montserrat" pitchFamily="2" charset="77"/>
              </a:rPr>
              <a:t>espasticidad</a:t>
            </a:r>
            <a:r>
              <a:rPr lang="en-US" b="1" dirty="0">
                <a:latin typeface="Montserrat" pitchFamily="2" charset="77"/>
              </a:rPr>
              <a:t>, </a:t>
            </a:r>
            <a:r>
              <a:rPr lang="en-US" b="1" dirty="0" err="1">
                <a:latin typeface="Montserrat" pitchFamily="2" charset="77"/>
              </a:rPr>
              <a:t>disreflexia</a:t>
            </a:r>
            <a:r>
              <a:rPr lang="en-US" b="1" dirty="0">
                <a:latin typeface="Montserrat" pitchFamily="2" charset="77"/>
              </a:rPr>
              <a:t> </a:t>
            </a:r>
            <a:r>
              <a:rPr lang="en-US" b="1" dirty="0" err="1">
                <a:latin typeface="Montserrat" pitchFamily="2" charset="77"/>
              </a:rPr>
              <a:t>autonómica</a:t>
            </a:r>
            <a:r>
              <a:rPr lang="en-US" b="1" dirty="0">
                <a:latin typeface="Montserrat" pitchFamily="2" charset="77"/>
              </a:rPr>
              <a:t> y  </a:t>
            </a:r>
            <a:r>
              <a:rPr lang="en-US" b="1" dirty="0" err="1">
                <a:latin typeface="Montserrat" pitchFamily="2" charset="77"/>
              </a:rPr>
              <a:t>disconfort</a:t>
            </a:r>
            <a:r>
              <a:rPr lang="en-US" b="1" dirty="0">
                <a:latin typeface="Montserrat" pitchFamily="2" charset="77"/>
              </a:rPr>
              <a:t> abdominal, </a:t>
            </a:r>
            <a:r>
              <a:rPr lang="en-US" b="1" dirty="0" err="1">
                <a:latin typeface="Montserrat" pitchFamily="2" charset="77"/>
              </a:rPr>
              <a:t>incontinencia</a:t>
            </a:r>
            <a:r>
              <a:rPr lang="en-US" b="1" dirty="0">
                <a:latin typeface="Montserrat" pitchFamily="2" charset="77"/>
              </a:rPr>
              <a:t> (NICE 2015).</a:t>
            </a:r>
          </a:p>
          <a:p>
            <a:pPr marL="452628" indent="-342900">
              <a:lnSpc>
                <a:spcPct val="100000"/>
              </a:lnSpc>
            </a:pPr>
            <a:endParaRPr lang="es-CO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s-CO" dirty="0">
              <a:latin typeface="Montserrat" pitchFamily="2" charset="77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80303" y="394900"/>
            <a:ext cx="2970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Infect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Dis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N Am 28 (2014) 91–104</a:t>
            </a:r>
          </a:p>
        </p:txBody>
      </p:sp>
      <p:pic>
        <p:nvPicPr>
          <p:cNvPr id="12290" name="Picture 2" descr="http://3.bp.blogspot.com/-ghamTfw7WUM/T9EY0GFZVDI/AAAAAAAAAD4/Wd68BG0aWqE/s320/images+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48" y="3998657"/>
            <a:ext cx="2837868" cy="27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8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6C264-A2A0-1541-BE4C-4FFBA6AA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1" y="8080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CO" sz="5400" dirty="0"/>
              <a:t>Bacteriuria asintomática</a:t>
            </a:r>
          </a:p>
        </p:txBody>
      </p:sp>
    </p:spTree>
    <p:extLst>
      <p:ext uri="{BB962C8B-B14F-4D97-AF65-F5344CB8AC3E}">
        <p14:creationId xmlns:p14="http://schemas.microsoft.com/office/powerpoint/2010/main" val="383940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140FC-BD1D-BD44-BD1A-BBB9E4DE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45" y="-8174"/>
            <a:ext cx="10493524" cy="1485900"/>
          </a:xfrm>
        </p:spPr>
        <p:txBody>
          <a:bodyPr>
            <a:normAutofit/>
          </a:bodyPr>
          <a:lstStyle/>
          <a:p>
            <a:r>
              <a:rPr lang="es-CO" sz="4400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4EE786-EBC6-A243-94CD-E14A44D4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85" y="1344628"/>
            <a:ext cx="10675229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b="1" dirty="0"/>
              <a:t>Bacteriuria asintomática:</a:t>
            </a:r>
          </a:p>
          <a:p>
            <a:pPr>
              <a:lnSpc>
                <a:spcPct val="100000"/>
              </a:lnSpc>
            </a:pPr>
            <a:r>
              <a:rPr lang="es-CO" dirty="0"/>
              <a:t>Una o más especies de bacterias creciendo en orina adecuadamente tomada.</a:t>
            </a:r>
          </a:p>
          <a:p>
            <a:pPr>
              <a:lnSpc>
                <a:spcPct val="100000"/>
              </a:lnSpc>
            </a:pPr>
            <a:r>
              <a:rPr lang="es-CO" dirty="0"/>
              <a:t>Independiente de presencia de piuria.</a:t>
            </a:r>
          </a:p>
          <a:p>
            <a:pPr>
              <a:lnSpc>
                <a:spcPct val="100000"/>
              </a:lnSpc>
            </a:pPr>
            <a:r>
              <a:rPr lang="es-CO" dirty="0"/>
              <a:t>No sintomas o signos atribuibles a infección urinaria.</a:t>
            </a:r>
          </a:p>
          <a:p>
            <a:pPr marL="0" indent="0">
              <a:lnSpc>
                <a:spcPct val="100000"/>
              </a:lnSpc>
              <a:buNone/>
            </a:pPr>
            <a:endParaRPr lang="es-CO" sz="1800" dirty="0"/>
          </a:p>
        </p:txBody>
      </p:sp>
      <p:pic>
        <p:nvPicPr>
          <p:cNvPr id="4" name="Imagen 3" descr="Imagen que contiene tabla, negro, cerca, béisbol&#10;&#10;Descripción generada automáticamente">
            <a:extLst>
              <a:ext uri="{FF2B5EF4-FFF2-40B4-BE49-F238E27FC236}">
                <a16:creationId xmlns:a16="http://schemas.microsoft.com/office/drawing/2014/main" id="{56C78E01-BCCC-0648-8149-DAD54BA0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8" y="2683565"/>
            <a:ext cx="3476706" cy="27987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4F225A-D6DA-4442-896A-79BC49299A1F}"/>
              </a:ext>
            </a:extLst>
          </p:cNvPr>
          <p:cNvSpPr/>
          <p:nvPr/>
        </p:nvSpPr>
        <p:spPr>
          <a:xfrm>
            <a:off x="7648357" y="6278830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latin typeface="Montserrat" pitchFamily="2" charset="77"/>
              </a:rPr>
              <a:t>Clinical Infectious Diseases® 2019;68(10):e83–75 </a:t>
            </a:r>
            <a:endParaRPr lang="es-CO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651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21A68-82FF-A541-A364-C760E93E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86894"/>
            <a:ext cx="11029616" cy="1013800"/>
          </a:xfrm>
        </p:spPr>
        <p:txBody>
          <a:bodyPr/>
          <a:lstStyle/>
          <a:p>
            <a:r>
              <a:rPr lang="es-CO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596CB-49BE-4E49-953E-1DE7C4C7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83" y="1107928"/>
            <a:ext cx="10301633" cy="3581400"/>
          </a:xfrm>
        </p:spPr>
        <p:txBody>
          <a:bodyPr/>
          <a:lstStyle/>
          <a:p>
            <a:r>
              <a:rPr lang="es-CO" dirty="0">
                <a:latin typeface="Montserrat" pitchFamily="2" charset="77"/>
              </a:rPr>
              <a:t>Dos muestras de orina espontánea &gt; 10</a:t>
            </a:r>
            <a:r>
              <a:rPr lang="es-CO" baseline="30000" dirty="0">
                <a:latin typeface="Montserrat" pitchFamily="2" charset="77"/>
              </a:rPr>
              <a:t>5 </a:t>
            </a:r>
            <a:r>
              <a:rPr lang="es-CO" dirty="0">
                <a:latin typeface="Montserrat" pitchFamily="2" charset="77"/>
              </a:rPr>
              <a:t>UFC/ml con la misma bacteria mujeres. Ideal 2 semanas de intervalo.</a:t>
            </a:r>
          </a:p>
          <a:p>
            <a:endParaRPr lang="es-CO" dirty="0">
              <a:latin typeface="Montserrat" pitchFamily="2" charset="77"/>
            </a:endParaRPr>
          </a:p>
          <a:p>
            <a:r>
              <a:rPr lang="es-CO" dirty="0">
                <a:latin typeface="Montserrat" pitchFamily="2" charset="77"/>
              </a:rPr>
              <a:t>Presencia de 1 especie bacteriana &gt; 10</a:t>
            </a:r>
            <a:r>
              <a:rPr lang="es-CO" baseline="30000" dirty="0">
                <a:latin typeface="Montserrat" pitchFamily="2" charset="77"/>
              </a:rPr>
              <a:t>5 </a:t>
            </a:r>
            <a:r>
              <a:rPr lang="es-CO" dirty="0">
                <a:latin typeface="Montserrat" pitchFamily="2" charset="77"/>
              </a:rPr>
              <a:t>UFC/ml. Hombres única muestra.</a:t>
            </a:r>
          </a:p>
          <a:p>
            <a:endParaRPr lang="es-CO" dirty="0">
              <a:latin typeface="Montserrat" pitchFamily="2" charset="77"/>
            </a:endParaRPr>
          </a:p>
          <a:p>
            <a:r>
              <a:rPr lang="es-CO" dirty="0">
                <a:latin typeface="Montserrat" pitchFamily="2" charset="77"/>
              </a:rPr>
              <a:t>Orina cateterizada &gt; 10</a:t>
            </a:r>
            <a:r>
              <a:rPr lang="es-CO" baseline="30000" dirty="0">
                <a:latin typeface="Montserrat" pitchFamily="2" charset="77"/>
              </a:rPr>
              <a:t>5 </a:t>
            </a:r>
            <a:r>
              <a:rPr lang="es-CO" dirty="0">
                <a:latin typeface="Montserrat" pitchFamily="2" charset="77"/>
              </a:rPr>
              <a:t>UFC/ml  único  organismo, única muestra.</a:t>
            </a:r>
          </a:p>
          <a:p>
            <a:endParaRPr lang="es-CO" dirty="0"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C0A32E-0160-9643-AB53-C5F8C999F831}"/>
              </a:ext>
            </a:extLst>
          </p:cNvPr>
          <p:cNvSpPr/>
          <p:nvPr/>
        </p:nvSpPr>
        <p:spPr>
          <a:xfrm>
            <a:off x="7888188" y="6394107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5" name="Imagen 4" descr="Imagen que contiene tabla, negro, cerca, béisbol&#10;&#10;Descripción generada automáticamente">
            <a:extLst>
              <a:ext uri="{FF2B5EF4-FFF2-40B4-BE49-F238E27FC236}">
                <a16:creationId xmlns:a16="http://schemas.microsoft.com/office/drawing/2014/main" id="{E0FCC9E3-B9DD-B449-887A-7FDF91AA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92" y="3600625"/>
            <a:ext cx="3313109" cy="26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30DDE-1CB3-8A4D-82D3-C27F2432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996"/>
            <a:ext cx="11029616" cy="1013800"/>
          </a:xfrm>
        </p:spPr>
        <p:txBody>
          <a:bodyPr/>
          <a:lstStyle/>
          <a:p>
            <a:r>
              <a:rPr lang="es-CO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9B90B-0681-2A48-B6B4-000BA6A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28" y="895099"/>
            <a:ext cx="6721920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/>
              <a:t>Alteración frecuente.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Incrementa con alteraciones en el vaciamiento vesical y edad.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Carácter usualmente benigno.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Sondas y condiciones crónicas aumentan el riesgo.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Causa frecuente de uso inadecuado de antibióticos.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No beneficio en recibir tratamiento.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FE5C03-47E3-DF4D-A9DC-EECDC0F8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40" y="2144928"/>
            <a:ext cx="4841077" cy="38475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0542BE-3ABF-A84F-960E-59C6A7FE1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06" y="2574017"/>
            <a:ext cx="4812811" cy="38475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0A995FE-8E97-6847-B9EE-2434EA1E5486}"/>
              </a:ext>
            </a:extLst>
          </p:cNvPr>
          <p:cNvSpPr/>
          <p:nvPr/>
        </p:nvSpPr>
        <p:spPr>
          <a:xfrm>
            <a:off x="7942420" y="1577339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75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207281"/>
            <a:ext cx="11029616" cy="1013800"/>
          </a:xfrm>
        </p:spPr>
        <p:txBody>
          <a:bodyPr/>
          <a:lstStyle/>
          <a:p>
            <a:r>
              <a:rPr lang="es-CO" dirty="0"/>
              <a:t>Manejo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1885" y="1148145"/>
            <a:ext cx="11029615" cy="3678303"/>
          </a:xfrm>
        </p:spPr>
        <p:txBody>
          <a:bodyPr>
            <a:normAutofit/>
          </a:bodyPr>
          <a:lstStyle/>
          <a:p>
            <a:r>
              <a:rPr lang="es-CO" dirty="0">
                <a:latin typeface="Montserrat" pitchFamily="2" charset="77"/>
              </a:rPr>
              <a:t>No se trata </a:t>
            </a:r>
            <a:r>
              <a:rPr lang="es-CO" dirty="0">
                <a:latin typeface="Montserrat" pitchFamily="2" charset="77"/>
                <a:sym typeface="Wingdings" pitchFamily="2" charset="2"/>
              </a:rPr>
              <a:t></a:t>
            </a:r>
            <a:r>
              <a:rPr lang="es-CO" dirty="0">
                <a:latin typeface="Montserrat" pitchFamily="2" charset="77"/>
              </a:rPr>
              <a:t> algunas excepciones.</a:t>
            </a:r>
          </a:p>
          <a:p>
            <a:r>
              <a:rPr lang="es-CO" dirty="0">
                <a:latin typeface="Montserrat" pitchFamily="2" charset="77"/>
              </a:rPr>
              <a:t>Embarazadas.</a:t>
            </a:r>
          </a:p>
          <a:p>
            <a:r>
              <a:rPr lang="es-CO" dirty="0">
                <a:latin typeface="Montserrat" pitchFamily="2" charset="77"/>
              </a:rPr>
              <a:t>Instrumentación urológica.</a:t>
            </a:r>
          </a:p>
          <a:p>
            <a:r>
              <a:rPr lang="es-CO" dirty="0">
                <a:latin typeface="Montserrat" pitchFamily="2" charset="77"/>
              </a:rPr>
              <a:t>¿Trasplantados renales?</a:t>
            </a:r>
          </a:p>
          <a:p>
            <a:r>
              <a:rPr lang="es-CO" dirty="0">
                <a:latin typeface="Montserrat" pitchFamily="2" charset="77"/>
              </a:rPr>
              <a:t>¿Inmunosuprimidos?</a:t>
            </a:r>
          </a:p>
          <a:p>
            <a:r>
              <a:rPr lang="es-CO" dirty="0">
                <a:latin typeface="Montserrat" pitchFamily="2" charset="77"/>
              </a:rPr>
              <a:t>Tamización maternas (A-I),RTU (A-I) y cx. urológica (A-III) .</a:t>
            </a:r>
          </a:p>
          <a:p>
            <a:r>
              <a:rPr lang="es-CO" dirty="0">
                <a:latin typeface="Montserrat" pitchFamily="2" charset="77"/>
              </a:rPr>
              <a:t>Tratar paciente, no el paraclínico.</a:t>
            </a:r>
          </a:p>
          <a:p>
            <a:endParaRPr lang="es-CO" dirty="0">
              <a:latin typeface="Montserrat" pitchFamily="2" charset="77"/>
            </a:endParaRPr>
          </a:p>
        </p:txBody>
      </p:sp>
      <p:pic>
        <p:nvPicPr>
          <p:cNvPr id="38914" name="Picture 2" descr="http://us.123rf.com/400wm/400/400/ratoca/ratoca1104/ratoca110400030/9243337-prohibido-orinar-fuera-el-inod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6984" y="714181"/>
            <a:ext cx="2736304" cy="1961878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B0F08E0-892E-9E40-8307-F03ECC2709B9}"/>
              </a:ext>
            </a:extLst>
          </p:cNvPr>
          <p:cNvSpPr/>
          <p:nvPr/>
        </p:nvSpPr>
        <p:spPr>
          <a:xfrm>
            <a:off x="7780913" y="5989930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74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C77C4-C9B3-7447-8180-C7270E9D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60" y="102004"/>
            <a:ext cx="5958837" cy="1037583"/>
          </a:xfrm>
        </p:spPr>
        <p:txBody>
          <a:bodyPr>
            <a:normAutofit/>
          </a:bodyPr>
          <a:lstStyle/>
          <a:p>
            <a:r>
              <a:rPr lang="es-CO" sz="4400" dirty="0"/>
              <a:t>Sonda urinaria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D8106-A353-F64A-A455-EDF6C307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1" y="1000739"/>
            <a:ext cx="10793401" cy="3581400"/>
          </a:xfrm>
        </p:spPr>
        <p:txBody>
          <a:bodyPr>
            <a:normAutofit/>
          </a:bodyPr>
          <a:lstStyle/>
          <a:p>
            <a:r>
              <a:rPr lang="es-CO" sz="1800" dirty="0"/>
              <a:t>Sonda &lt; 30 días </a:t>
            </a:r>
            <a:r>
              <a:rPr lang="es-CO" sz="1800" b="1" dirty="0">
                <a:sym typeface="Wingdings" pitchFamily="2" charset="2"/>
              </a:rPr>
              <a:t> r</a:t>
            </a:r>
            <a:r>
              <a:rPr lang="es-CO" sz="1800" b="1" dirty="0"/>
              <a:t>ecomendación en contra tratar o tamizar, bajo nivel de calidad.</a:t>
            </a:r>
          </a:p>
          <a:p>
            <a:r>
              <a:rPr lang="es-CO" sz="1800" dirty="0"/>
              <a:t>Larga data </a:t>
            </a:r>
            <a:r>
              <a:rPr lang="es-CO" sz="1800" b="1" dirty="0">
                <a:sym typeface="Wingdings" pitchFamily="2" charset="2"/>
              </a:rPr>
              <a:t> r</a:t>
            </a:r>
            <a:r>
              <a:rPr lang="es-CO" sz="1800" b="1" dirty="0"/>
              <a:t>ecomendación en contra tratar o tamizar, moderado nivel de calidad.</a:t>
            </a:r>
          </a:p>
          <a:p>
            <a:r>
              <a:rPr lang="es-CO" sz="1800" b="1" dirty="0"/>
              <a:t>Tratamiento despúes de retirar la sonda.</a:t>
            </a:r>
          </a:p>
          <a:p>
            <a:r>
              <a:rPr lang="es-CO" sz="1800" b="1" dirty="0"/>
              <a:t>Incierto.</a:t>
            </a:r>
          </a:p>
          <a:p>
            <a:r>
              <a:rPr lang="es-CO" sz="1800" dirty="0"/>
              <a:t>Formación de biofilm.</a:t>
            </a:r>
          </a:p>
          <a:p>
            <a:r>
              <a:rPr lang="es-CO" sz="1800" dirty="0"/>
              <a:t>Adquisición de bacteriuria 3-5% por día de cateter</a:t>
            </a:r>
          </a:p>
          <a:p>
            <a:r>
              <a:rPr lang="es-CO" sz="1800" dirty="0"/>
              <a:t>Antimicrobianos demoran pero no evitan</a:t>
            </a:r>
          </a:p>
          <a:p>
            <a:r>
              <a:rPr lang="es-CO" sz="1800" dirty="0"/>
              <a:t>No diferencias en mortalidad.</a:t>
            </a:r>
          </a:p>
        </p:txBody>
      </p:sp>
      <p:pic>
        <p:nvPicPr>
          <p:cNvPr id="4" name="Imagen 3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AFB44A1-A6E4-0F48-BDA0-43506C3A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20" y="2334742"/>
            <a:ext cx="3299579" cy="39561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8312D5E-C29E-EE4F-AA55-4B61603D73CF}"/>
              </a:ext>
            </a:extLst>
          </p:cNvPr>
          <p:cNvSpPr/>
          <p:nvPr/>
        </p:nvSpPr>
        <p:spPr>
          <a:xfrm>
            <a:off x="8038808" y="6510827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750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7BA21-B749-FB46-84FE-04FF4982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11474"/>
            <a:ext cx="11029616" cy="1013800"/>
          </a:xfrm>
        </p:spPr>
        <p:txBody>
          <a:bodyPr/>
          <a:lstStyle/>
          <a:p>
            <a:r>
              <a:rPr lang="es-CO" dirty="0"/>
              <a:t>Trasplantados renales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FF4F4-2165-624D-A532-B8848531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39" y="1199273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es-CO" b="1" dirty="0"/>
              <a:t>Recomendación en contra tratar o tamizar después de un mes del trasplante, alto nivel de calidad:</a:t>
            </a:r>
          </a:p>
          <a:p>
            <a:r>
              <a:rPr lang="es-CO" sz="1800" dirty="0"/>
              <a:t>Bacteriuria asintomática muy frecuente en este grupo.</a:t>
            </a:r>
          </a:p>
          <a:p>
            <a:r>
              <a:rPr lang="es-CO" sz="1800" dirty="0"/>
              <a:t>ITU es la infección más frecuente.</a:t>
            </a:r>
          </a:p>
          <a:p>
            <a:r>
              <a:rPr lang="es-CO" sz="1800" dirty="0"/>
              <a:t>Desenlaces de riesgo pérdida del injerto, rechazo, disfunción crónica.</a:t>
            </a:r>
          </a:p>
          <a:p>
            <a:r>
              <a:rPr lang="es-CO" sz="1800" u="sng" dirty="0"/>
              <a:t>Impacto principalmente en primer mes.</a:t>
            </a:r>
          </a:p>
          <a:p>
            <a:r>
              <a:rPr lang="es-CO" sz="1800" dirty="0"/>
              <a:t>Uso de TMP por profilaxis de </a:t>
            </a:r>
            <a:r>
              <a:rPr lang="es-CO" sz="1800" i="1" dirty="0"/>
              <a:t>Pneumocystis jirovecci.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92B10A-3B19-7F41-95C0-CB7CE07E2DFA}"/>
              </a:ext>
            </a:extLst>
          </p:cNvPr>
          <p:cNvSpPr/>
          <p:nvPr/>
        </p:nvSpPr>
        <p:spPr>
          <a:xfrm>
            <a:off x="7662901" y="6029139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7654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12E3F-80AF-C14F-B26F-D30FF2E5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6357"/>
            <a:ext cx="11029616" cy="1013800"/>
          </a:xfrm>
        </p:spPr>
        <p:txBody>
          <a:bodyPr/>
          <a:lstStyle/>
          <a:p>
            <a:r>
              <a:rPr lang="es-CO" dirty="0"/>
              <a:t>Trasplantados otros órganos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05779-D545-F446-88B7-5E94C4D9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307948"/>
            <a:ext cx="11029615" cy="36783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CO" b="1" dirty="0"/>
              <a:t>Recomendación en contra tratar o tamizar, moderado nivel de calidad: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ITU infrecuente.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Efectos adversos de ellas son raros.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Uso de profilaxis.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Incidencias considerablemente menores que en riñón.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0.06 por 1507 higado,0.07 por 404 corazón y 0.02 por  303 pulmón.</a:t>
            </a:r>
          </a:p>
          <a:p>
            <a:pPr lvl="1">
              <a:lnSpc>
                <a:spcPct val="100000"/>
              </a:lnSpc>
            </a:pPr>
            <a:r>
              <a:rPr lang="es-CO" sz="1800" dirty="0"/>
              <a:t>Comparado con 0.45 para riñón. </a:t>
            </a:r>
          </a:p>
          <a:p>
            <a:pPr marL="0" indent="0">
              <a:lnSpc>
                <a:spcPct val="100000"/>
              </a:lnSpc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C6108C-47F5-D84D-BB56-DA3FC7F9073F}"/>
              </a:ext>
            </a:extLst>
          </p:cNvPr>
          <p:cNvSpPr/>
          <p:nvPr/>
        </p:nvSpPr>
        <p:spPr>
          <a:xfrm>
            <a:off x="7566111" y="5550052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738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0EA57-12DE-2447-B708-73C71381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67495"/>
            <a:ext cx="11029616" cy="1013800"/>
          </a:xfrm>
        </p:spPr>
        <p:txBody>
          <a:bodyPr/>
          <a:lstStyle/>
          <a:p>
            <a:r>
              <a:rPr lang="es-CO" dirty="0"/>
              <a:t>Intervenciones urológicas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C6848-7EE5-024A-A629-9FD403E4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75" y="1181295"/>
            <a:ext cx="11029615" cy="3678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Endoscópicos: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b="1" dirty="0"/>
              <a:t>Tamizar y tratar recomendación fuerte, moderado calidad.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b="1" dirty="0"/>
              <a:t>Urocultivo previo y manejo según sensibilidad.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b="1" dirty="0"/>
              <a:t>Tratamientos cortos 1-2 dosis  preferiblemente.</a:t>
            </a:r>
          </a:p>
          <a:p>
            <a:pPr>
              <a:lnSpc>
                <a:spcPct val="100000"/>
              </a:lnSpc>
            </a:pPr>
            <a:r>
              <a:rPr lang="es-CO" dirty="0"/>
              <a:t>Dispositivos: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u="sng" dirty="0"/>
              <a:t>Esfínter urinario o protesis de pene no tratar ni tamizar.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u="sng" dirty="0"/>
              <a:t>Quienes viven con dispositivos urológicos tampoco.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D8DDE0-3569-0242-96E0-797439631483}"/>
              </a:ext>
            </a:extLst>
          </p:cNvPr>
          <p:cNvSpPr/>
          <p:nvPr/>
        </p:nvSpPr>
        <p:spPr>
          <a:xfrm>
            <a:off x="7566110" y="5220756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Clinical Infectious Diseases® 2019;68(10):e83–75 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375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324161"/>
            <a:ext cx="11029616" cy="1013800"/>
          </a:xfrm>
        </p:spPr>
        <p:txBody>
          <a:bodyPr/>
          <a:lstStyle/>
          <a:p>
            <a:r>
              <a:rPr lang="es-CO" dirty="0"/>
              <a:t>Clasificación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317FA71-B4FC-974E-9C73-23E8985E733F}"/>
              </a:ext>
            </a:extLst>
          </p:cNvPr>
          <p:cNvGrpSpPr/>
          <p:nvPr/>
        </p:nvGrpSpPr>
        <p:grpSpPr>
          <a:xfrm>
            <a:off x="4669654" y="1104770"/>
            <a:ext cx="7389890" cy="3566983"/>
            <a:chOff x="1847528" y="2420888"/>
            <a:chExt cx="8150460" cy="3960440"/>
          </a:xfrm>
        </p:grpSpPr>
        <p:sp>
          <p:nvSpPr>
            <p:cNvPr id="4" name="Rectángulo redondeado 3"/>
            <p:cNvSpPr/>
            <p:nvPr/>
          </p:nvSpPr>
          <p:spPr>
            <a:xfrm>
              <a:off x="1847528" y="2420888"/>
              <a:ext cx="3816424" cy="1728192"/>
            </a:xfrm>
            <a:prstGeom prst="roundRect">
              <a:avLst/>
            </a:prstGeom>
            <a:solidFill>
              <a:srgbClr val="152B48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847528" y="4653136"/>
              <a:ext cx="3816424" cy="1728192"/>
            </a:xfrm>
            <a:prstGeom prst="roundRect">
              <a:avLst/>
            </a:prstGeom>
            <a:solidFill>
              <a:srgbClr val="152B48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81564" y="4653136"/>
              <a:ext cx="3816424" cy="1728192"/>
            </a:xfrm>
            <a:prstGeom prst="roundRect">
              <a:avLst/>
            </a:prstGeom>
            <a:solidFill>
              <a:srgbClr val="152B48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6181564" y="2430408"/>
              <a:ext cx="3816424" cy="1728192"/>
            </a:xfrm>
            <a:prstGeom prst="roundRect">
              <a:avLst/>
            </a:prstGeom>
            <a:solidFill>
              <a:srgbClr val="152B48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351584" y="3054152"/>
              <a:ext cx="2808312" cy="512589"/>
            </a:xfrm>
            <a:prstGeom prst="rect">
              <a:avLst/>
            </a:prstGeom>
            <a:solidFill>
              <a:srgbClr val="152B4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solidFill>
                    <a:schemeClr val="bg1"/>
                  </a:solidFill>
                  <a:latin typeface="Montserrat" pitchFamily="2" charset="77"/>
                </a:rPr>
                <a:t>Localización.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757628" y="3068115"/>
              <a:ext cx="2664296" cy="512589"/>
            </a:xfrm>
            <a:prstGeom prst="rect">
              <a:avLst/>
            </a:prstGeom>
            <a:solidFill>
              <a:srgbClr val="152B4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solidFill>
                    <a:schemeClr val="bg1"/>
                  </a:solidFill>
                  <a:latin typeface="Montserrat" pitchFamily="2" charset="77"/>
                </a:rPr>
                <a:t>¿Complicada?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243572" y="5059514"/>
              <a:ext cx="2736303" cy="922660"/>
            </a:xfrm>
            <a:prstGeom prst="rect">
              <a:avLst/>
            </a:prstGeom>
            <a:solidFill>
              <a:srgbClr val="152B4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solidFill>
                    <a:schemeClr val="bg1"/>
                  </a:solidFill>
                  <a:latin typeface="Montserrat" pitchFamily="2" charset="77"/>
                </a:rPr>
                <a:t>Tiempo de evolución.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577608" y="5260937"/>
              <a:ext cx="3024336" cy="512589"/>
            </a:xfrm>
            <a:prstGeom prst="rect">
              <a:avLst/>
            </a:prstGeom>
            <a:solidFill>
              <a:srgbClr val="152B4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solidFill>
                    <a:schemeClr val="bg1"/>
                  </a:solidFill>
                  <a:latin typeface="Montserrat" pitchFamily="2" charset="77"/>
                </a:rPr>
                <a:t>Recurrencia.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6567055" y="6017344"/>
            <a:ext cx="5293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4650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F4FAA-A48D-0347-932D-1A929209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19" y="95367"/>
            <a:ext cx="11701481" cy="1560131"/>
          </a:xfrm>
        </p:spPr>
        <p:txBody>
          <a:bodyPr anchor="ctr">
            <a:normAutofit/>
          </a:bodyPr>
          <a:lstStyle/>
          <a:p>
            <a:r>
              <a:rPr lang="es-CO" dirty="0"/>
              <a:t>Compromiso del urotelio favorecería diseminación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77FA5-A951-FE45-9AFE-AEED46EE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1098116"/>
            <a:ext cx="10194385" cy="281302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/>
              <a:t>Pacientes con necesidad de intervención urológica.</a:t>
            </a:r>
          </a:p>
          <a:p>
            <a:pPr>
              <a:lnSpc>
                <a:spcPct val="100000"/>
              </a:lnSpc>
            </a:pPr>
            <a:r>
              <a:rPr lang="es-CO" dirty="0"/>
              <a:t>Ninguno de 180 en manejo antibiótico previo presentó bacteriemia.</a:t>
            </a:r>
          </a:p>
          <a:p>
            <a:pPr>
              <a:lnSpc>
                <a:spcPct val="100000"/>
              </a:lnSpc>
            </a:pPr>
            <a:r>
              <a:rPr lang="es-CO" dirty="0"/>
              <a:t>11 de  179 (6.15%) bacteriurias no tratadas fueron  seguidas de septicemia.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F9D2F3-E25E-AC4A-852F-8FCF74F83888}"/>
              </a:ext>
            </a:extLst>
          </p:cNvPr>
          <p:cNvSpPr/>
          <p:nvPr/>
        </p:nvSpPr>
        <p:spPr>
          <a:xfrm>
            <a:off x="5473148" y="53155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J Antimicrob Chemother 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1982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; 9:471–7.</a:t>
            </a:r>
            <a:br>
              <a:rPr lang="es-CO" sz="1200" dirty="0">
                <a:solidFill>
                  <a:srgbClr val="152B48"/>
                </a:solidFill>
                <a:latin typeface="Montserrat" pitchFamily="2" charset="77"/>
              </a:rPr>
            </a:b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93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AE08B-7177-D942-B3CB-C034FD548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2" y="8080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CO" sz="5400" dirty="0"/>
              <a:t>Laboratorio</a:t>
            </a:r>
          </a:p>
        </p:txBody>
      </p:sp>
    </p:spTree>
    <p:extLst>
      <p:ext uri="{BB962C8B-B14F-4D97-AF65-F5344CB8AC3E}">
        <p14:creationId xmlns:p14="http://schemas.microsoft.com/office/powerpoint/2010/main" val="162575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35" y="119778"/>
            <a:ext cx="9602807" cy="37969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249808" y="5038506"/>
            <a:ext cx="4213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Clinical Infectious Diseases 2004; 38:1150–8</a:t>
            </a:r>
            <a:r>
              <a:rPr lang="en-US" sz="1200" dirty="0">
                <a:latin typeface="Montserrat" pitchFamily="2" charset="77"/>
              </a:rPr>
              <a:t> </a:t>
            </a:r>
            <a:endParaRPr lang="es-CO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3666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C6C6-4321-DF4F-8046-BA5A7D5D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0"/>
            <a:ext cx="11029616" cy="1013800"/>
          </a:xfrm>
        </p:spPr>
        <p:txBody>
          <a:bodyPr/>
          <a:lstStyle/>
          <a:p>
            <a:r>
              <a:rPr lang="es-CO" dirty="0"/>
              <a:t>Gram de orina sin centrifugar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FC8EC-3CF1-8842-ADD6-DB986B74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31" y="977527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/>
              <a:t>Rápido y económico.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Extensión de gota sobre lámina  y se colorea con tinción de gram.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1 bacteria por campo objetivo de inmersión presume  recuento de colonias aprox  10 5 UFC/mL.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&gt;1 bacteria por campo, presume  recuento de colonias entre 10 4 y 10 5 UFC/mL.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Sensibilidad disminuye para recuentos menores, y es mejor para pielonefritis por mayor carga bacteriana.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No estandarizado para leucos ni células epiteliales.</a:t>
            </a:r>
          </a:p>
          <a:p>
            <a:pPr>
              <a:lnSpc>
                <a:spcPct val="100000"/>
              </a:lnSpc>
            </a:pPr>
            <a:endParaRPr lang="es-CO" sz="1800" dirty="0"/>
          </a:p>
          <a:p>
            <a:pPr>
              <a:lnSpc>
                <a:spcPct val="100000"/>
              </a:lnSpc>
            </a:pPr>
            <a:endParaRPr lang="es-CO" sz="1800" dirty="0"/>
          </a:p>
          <a:p>
            <a:pPr>
              <a:lnSpc>
                <a:spcPct val="100000"/>
              </a:lnSpc>
            </a:pPr>
            <a:endParaRPr lang="es-CO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DD36E5-4B3F-8E40-B84C-BF1748AE254B}"/>
              </a:ext>
            </a:extLst>
          </p:cNvPr>
          <p:cNvSpPr/>
          <p:nvPr/>
        </p:nvSpPr>
        <p:spPr>
          <a:xfrm>
            <a:off x="8968313" y="5237520"/>
            <a:ext cx="2186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Infectio. 2015;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19(4)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:150-160 </a:t>
            </a:r>
          </a:p>
        </p:txBody>
      </p:sp>
    </p:spTree>
    <p:extLst>
      <p:ext uri="{BB962C8B-B14F-4D97-AF65-F5344CB8AC3E}">
        <p14:creationId xmlns:p14="http://schemas.microsoft.com/office/powerpoint/2010/main" val="262705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6652" y="306694"/>
            <a:ext cx="4608443" cy="643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000" b="1" dirty="0">
                <a:solidFill>
                  <a:srgbClr val="00AAA7"/>
                </a:solidFill>
              </a:rPr>
              <a:t>Características del Gram para detectar bacteriuria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6" y="430606"/>
            <a:ext cx="7264454" cy="48848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02929" y="6021219"/>
            <a:ext cx="4831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Clinical Infectious Diseases 2004; 38:1150–8</a:t>
            </a:r>
            <a:r>
              <a:rPr lang="en-US" sz="1200" dirty="0">
                <a:latin typeface="Montserrat" pitchFamily="2" charset="77"/>
              </a:rPr>
              <a:t> </a:t>
            </a:r>
            <a:endParaRPr lang="es-CO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2654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7327-0C9F-0648-A420-40D30ABC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15554"/>
            <a:ext cx="11029616" cy="1013800"/>
          </a:xfrm>
        </p:spPr>
        <p:txBody>
          <a:bodyPr/>
          <a:lstStyle/>
          <a:p>
            <a:r>
              <a:rPr lang="es-CO" dirty="0"/>
              <a:t>Evaluación microscópica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02585-1661-8E45-800F-381F9463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36" y="1334538"/>
            <a:ext cx="11029615" cy="3678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Elementos celulares formes: cilindros, cristales.</a:t>
            </a:r>
          </a:p>
          <a:p>
            <a:pPr>
              <a:lnSpc>
                <a:spcPct val="100000"/>
              </a:lnSpc>
            </a:pPr>
            <a:r>
              <a:rPr lang="es-CO" dirty="0"/>
              <a:t>Cámara de lectura.</a:t>
            </a:r>
          </a:p>
          <a:p>
            <a:pPr>
              <a:lnSpc>
                <a:spcPct val="100000"/>
              </a:lnSpc>
            </a:pPr>
            <a:r>
              <a:rPr lang="es-CO" dirty="0"/>
              <a:t>Orina centrifugada, nivel menor a  5 leucos por CAP es normal: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Se han usado puntos de corte de 3 y 10 por CAP.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No centrifugada valores  de &gt;8 leucos.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6682BD-B73A-5C4C-B4CE-265206079DB4}"/>
              </a:ext>
            </a:extLst>
          </p:cNvPr>
          <p:cNvSpPr/>
          <p:nvPr/>
        </p:nvSpPr>
        <p:spPr>
          <a:xfrm>
            <a:off x="7755812" y="5758548"/>
            <a:ext cx="4120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OF CLINICAL MICROBIOLOGY, Sept. 2011, p. S34–S38 </a:t>
            </a:r>
          </a:p>
        </p:txBody>
      </p:sp>
    </p:spTree>
    <p:extLst>
      <p:ext uri="{BB962C8B-B14F-4D97-AF65-F5344CB8AC3E}">
        <p14:creationId xmlns:p14="http://schemas.microsoft.com/office/powerpoint/2010/main" val="2093440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D3DC5-E7B3-2E42-984F-7EDDB9FF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88" y="53034"/>
            <a:ext cx="11029616" cy="1013800"/>
          </a:xfrm>
        </p:spPr>
        <p:txBody>
          <a:bodyPr/>
          <a:lstStyle/>
          <a:p>
            <a:r>
              <a:rPr lang="es-CO" dirty="0"/>
              <a:t>Tira reactiva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7C1D0-6922-E340-94E8-2FB4FFC9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01" y="907806"/>
            <a:ext cx="11029615" cy="3678303"/>
          </a:xfrm>
        </p:spPr>
        <p:txBody>
          <a:bodyPr>
            <a:normAutofit/>
          </a:bodyPr>
          <a:lstStyle/>
          <a:p>
            <a:r>
              <a:rPr lang="es-CO" dirty="0"/>
              <a:t>Reducción de nitratos a nitritos específico de bacteriuria (97%), VPP 94%.</a:t>
            </a:r>
          </a:p>
          <a:p>
            <a:r>
              <a:rPr lang="es-CO" dirty="0"/>
              <a:t>Sensibilidad baja (retención de orina &gt;4 horas).</a:t>
            </a:r>
          </a:p>
          <a:p>
            <a:r>
              <a:rPr lang="es-CO" i="1" dirty="0"/>
              <a:t>Enterococcus spp. </a:t>
            </a:r>
            <a:r>
              <a:rPr lang="es-CO" dirty="0"/>
              <a:t>y </a:t>
            </a:r>
            <a:r>
              <a:rPr lang="es-CO" i="1" dirty="0"/>
              <a:t>s. saprophyticus </a:t>
            </a:r>
            <a:r>
              <a:rPr lang="es-CO" dirty="0"/>
              <a:t>no producen nitrato reductasa.</a:t>
            </a:r>
          </a:p>
          <a:p>
            <a:r>
              <a:rPr lang="es-CO" dirty="0"/>
              <a:t>Estereasa leucocitaria.</a:t>
            </a:r>
          </a:p>
          <a:p>
            <a:r>
              <a:rPr lang="es-CO" dirty="0"/>
              <a:t>VPN 84-98%.</a:t>
            </a:r>
          </a:p>
          <a:p>
            <a:r>
              <a:rPr lang="es-CO" dirty="0"/>
              <a:t>Falsos positivos y negativos de la prueba.</a:t>
            </a:r>
          </a:p>
          <a:p>
            <a:r>
              <a:rPr lang="es-CO" dirty="0"/>
              <a:t>Contaminación con flujo vaginal, uso de antibióticos, diabéticos con glucosuria o proteinuria importante, y el uso de ácido bórico para conservar la muestra.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E2DC8B-B679-DF4C-ACB7-2DC1C3D8F8E6}"/>
              </a:ext>
            </a:extLst>
          </p:cNvPr>
          <p:cNvSpPr/>
          <p:nvPr/>
        </p:nvSpPr>
        <p:spPr>
          <a:xfrm>
            <a:off x="9206852" y="5673195"/>
            <a:ext cx="2186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Infectio. 2015;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19(4)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:150-160 </a:t>
            </a:r>
          </a:p>
        </p:txBody>
      </p:sp>
    </p:spTree>
    <p:extLst>
      <p:ext uri="{BB962C8B-B14F-4D97-AF65-F5344CB8AC3E}">
        <p14:creationId xmlns:p14="http://schemas.microsoft.com/office/powerpoint/2010/main" val="495930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59" y="551251"/>
            <a:ext cx="6912768" cy="5416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036975" y="2555446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036975" y="3563558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036975" y="4571670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036975" y="5363758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1AEF2DE-23AE-E74C-8F4E-C272DB1F09FB}"/>
              </a:ext>
            </a:extLst>
          </p:cNvPr>
          <p:cNvSpPr/>
          <p:nvPr/>
        </p:nvSpPr>
        <p:spPr>
          <a:xfrm>
            <a:off x="6279367" y="6333302"/>
            <a:ext cx="5526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Montserrat" pitchFamily="2" charset="77"/>
              </a:rPr>
              <a:t>Clinical Infectious Diseases 2004; 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38:1150–8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8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311F-D73D-EF46-B476-CE99604D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15554"/>
            <a:ext cx="11029616" cy="1013800"/>
          </a:xfrm>
        </p:spPr>
        <p:txBody>
          <a:bodyPr/>
          <a:lstStyle/>
          <a:p>
            <a:r>
              <a:rPr lang="es-CO" dirty="0"/>
              <a:t>Piuria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1FDABD-313E-9F4B-8236-3D09401D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48" y="1464878"/>
            <a:ext cx="11534352" cy="3678303"/>
          </a:xfrm>
        </p:spPr>
        <p:txBody>
          <a:bodyPr/>
          <a:lstStyle/>
          <a:p>
            <a:r>
              <a:rPr lang="es-CO" dirty="0"/>
              <a:t>Puede estar presente en: chlamydia, trichomonas, neumonía, sepsis.</a:t>
            </a:r>
          </a:p>
          <a:p>
            <a:r>
              <a:rPr lang="es-CO" dirty="0"/>
              <a:t>No infecciosas: litiasis urinaria, organomegalias.</a:t>
            </a:r>
          </a:p>
          <a:p>
            <a:r>
              <a:rPr lang="es-CO" dirty="0"/>
              <a:t>10 5 UFC equivale a visualizar &gt;10 leucocitos CAP.</a:t>
            </a:r>
          </a:p>
          <a:p>
            <a:r>
              <a:rPr lang="es-CO" dirty="0"/>
              <a:t>Falsos negativos: glucosuria, urobilinógeno.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7512D34-24D1-514D-9E53-D7DE9093DD5C}"/>
              </a:ext>
            </a:extLst>
          </p:cNvPr>
          <p:cNvSpPr/>
          <p:nvPr/>
        </p:nvSpPr>
        <p:spPr>
          <a:xfrm>
            <a:off x="6771861" y="5837104"/>
            <a:ext cx="5033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  <a:cs typeface="Calibri" panose="020F0502020204030204" pitchFamily="34" charset="0"/>
              </a:rPr>
              <a:t>JOURNAL OF CLINICAL MICROBIOLOGY, Sept. 2011, p. S34–S38 </a:t>
            </a:r>
          </a:p>
        </p:txBody>
      </p:sp>
    </p:spTree>
    <p:extLst>
      <p:ext uri="{BB962C8B-B14F-4D97-AF65-F5344CB8AC3E}">
        <p14:creationId xmlns:p14="http://schemas.microsoft.com/office/powerpoint/2010/main" val="2370464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930B5-34AA-1D4D-9315-519B5D13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87" y="255023"/>
            <a:ext cx="9520158" cy="1049235"/>
          </a:xfrm>
        </p:spPr>
        <p:txBody>
          <a:bodyPr>
            <a:normAutofit/>
          </a:bodyPr>
          <a:lstStyle/>
          <a:p>
            <a:r>
              <a:rPr lang="es-CO" dirty="0"/>
              <a:t>Piuria estéril</a:t>
            </a:r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3C328871-8187-4C34-9B3D-2E8B206AD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09100"/>
              </p:ext>
            </p:extLst>
          </p:nvPr>
        </p:nvGraphicFramePr>
        <p:xfrm>
          <a:off x="1137146" y="953464"/>
          <a:ext cx="10264141" cy="414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CE4DCFD-AA6B-8F48-8A39-46022A135681}"/>
              </a:ext>
            </a:extLst>
          </p:cNvPr>
          <p:cNvSpPr/>
          <p:nvPr/>
        </p:nvSpPr>
        <p:spPr>
          <a:xfrm>
            <a:off x="9395459" y="5270940"/>
            <a:ext cx="2186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Infectio. 2015;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19(4)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:150-160 </a:t>
            </a:r>
          </a:p>
        </p:txBody>
      </p:sp>
    </p:spTree>
    <p:extLst>
      <p:ext uri="{BB962C8B-B14F-4D97-AF65-F5344CB8AC3E}">
        <p14:creationId xmlns:p14="http://schemas.microsoft.com/office/powerpoint/2010/main" val="154982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195256"/>
            <a:ext cx="11029616" cy="1013800"/>
          </a:xfrm>
        </p:spPr>
        <p:txBody>
          <a:bodyPr>
            <a:normAutofit/>
          </a:bodyPr>
          <a:lstStyle/>
          <a:p>
            <a:r>
              <a:rPr lang="es-CO" dirty="0"/>
              <a:t>Epidemiología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3949" y="1463742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itchFamily="2" charset="77"/>
              </a:rPr>
              <a:t>EUA,  2007: adultos 8.6 millones de consultas (84% mujeres) y 100 mil hospitalizaciones  por año.</a:t>
            </a:r>
          </a:p>
          <a:p>
            <a:pPr>
              <a:lnSpc>
                <a:spcPct val="100000"/>
              </a:lnSpc>
            </a:pPr>
            <a:r>
              <a:rPr lang="es-CO" sz="2400" b="1" dirty="0">
                <a:latin typeface="Montserrat" pitchFamily="2" charset="77"/>
              </a:rPr>
              <a:t>Cistitis: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Mujeres: incidencia 0.5 a 0.7 ITU/per/año.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50% mujeres podrían presentar 1 episodio de ITU en la vida.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Recurrencia  25% a los 6 meses 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Incidencia aumenta con &gt; 1 ITU previa.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endParaRPr lang="es-CO" sz="2400" dirty="0">
              <a:latin typeface="Montserrat" pitchFamily="2" charset="77"/>
            </a:endParaRPr>
          </a:p>
          <a:p>
            <a:pPr>
              <a:lnSpc>
                <a:spcPct val="100000"/>
              </a:lnSpc>
              <a:buNone/>
            </a:pPr>
            <a:endParaRPr lang="es-CO" dirty="0">
              <a:latin typeface="Montserrat" pitchFamily="2" charset="77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44162" y="5878845"/>
            <a:ext cx="2499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N </a:t>
            </a:r>
            <a:r>
              <a:rPr lang="cs-CZ" sz="1200" dirty="0" err="1">
                <a:solidFill>
                  <a:srgbClr val="152B48"/>
                </a:solidFill>
                <a:latin typeface="Montserrat" pitchFamily="2" charset="77"/>
              </a:rPr>
              <a:t>Engl</a:t>
            </a:r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 J Med 2012;366:1028-37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3702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7473" y="170099"/>
            <a:ext cx="11029616" cy="1013800"/>
          </a:xfrm>
        </p:spPr>
        <p:txBody>
          <a:bodyPr/>
          <a:lstStyle/>
          <a:p>
            <a:r>
              <a:rPr lang="es-CO" dirty="0"/>
              <a:t>Urocultivo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473" y="1275726"/>
            <a:ext cx="10747616" cy="36710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Sensibilidad 50% , especificidad 98%.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No recomendado en: primer episodio mujer joven, cistitis no complicada, cambios de orina sin síntomas (olor, aspecto, turbidez, etc.).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Indicaciones: hospitalización, instrumentación reciente o futura, ITU recurrente, fallas terapéuticas, hombres  mayores, TRM, transplante renal.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Dirigir terapia y observar perfil de resistencia.</a:t>
            </a:r>
          </a:p>
          <a:p>
            <a:pPr>
              <a:lnSpc>
                <a:spcPct val="100000"/>
              </a:lnSpc>
            </a:pPr>
            <a:endParaRPr lang="es-CO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s-CO" dirty="0">
              <a:latin typeface="Montserrat" pitchFamily="2" charset="77"/>
            </a:endParaRPr>
          </a:p>
        </p:txBody>
      </p:sp>
      <p:pic>
        <p:nvPicPr>
          <p:cNvPr id="84994" name="Picture 2" descr="http://www.ferato.com/wiki/images/e/e4/20100204_pbv_urocultiv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537" y="3869634"/>
            <a:ext cx="5158990" cy="1821036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5787167" y="6283721"/>
            <a:ext cx="5526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Clinical Infectious Diseases 2004; 38:1150–8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249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E3AFD-F67D-EE40-8DB2-FBF9B722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0439"/>
            <a:ext cx="11029616" cy="1013800"/>
          </a:xfrm>
        </p:spPr>
        <p:txBody>
          <a:bodyPr/>
          <a:lstStyle/>
          <a:p>
            <a:r>
              <a:rPr lang="es-CO" dirty="0"/>
              <a:t>Aislamiento </a:t>
            </a:r>
            <a:r>
              <a:rPr lang="es-CO" i="1" dirty="0"/>
              <a:t>cándida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34B542-AD4E-194D-9AB2-F96C1643D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88" y="1643215"/>
            <a:ext cx="11029615" cy="1441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/>
              <a:t>Inusual en pacientes sin factores de riesgo </a:t>
            </a:r>
            <a:r>
              <a:rPr lang="es-CO" dirty="0">
                <a:sym typeface="Wingdings" pitchFamily="2" charset="2"/>
              </a:rPr>
              <a:t> </a:t>
            </a:r>
            <a:r>
              <a:rPr lang="es-CO" b="1" dirty="0">
                <a:sym typeface="Wingdings" pitchFamily="2" charset="2"/>
              </a:rPr>
              <a:t>rara vez indica infección.</a:t>
            </a:r>
          </a:p>
          <a:p>
            <a:pPr>
              <a:lnSpc>
                <a:spcPct val="100000"/>
              </a:lnSpc>
            </a:pPr>
            <a:r>
              <a:rPr lang="es-CO" dirty="0"/>
              <a:t>Diabéticos, neoplasias y sondas permanentes.</a:t>
            </a:r>
          </a:p>
          <a:p>
            <a:pPr>
              <a:lnSpc>
                <a:spcPct val="100000"/>
              </a:lnSpc>
            </a:pPr>
            <a:r>
              <a:rPr lang="es-CO" dirty="0"/>
              <a:t>Antibiótico amplio espectro, uso de esteroides.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CC4BE0-6C8E-BD45-A5A7-D17D046A075C}"/>
              </a:ext>
            </a:extLst>
          </p:cNvPr>
          <p:cNvSpPr/>
          <p:nvPr/>
        </p:nvSpPr>
        <p:spPr>
          <a:xfrm>
            <a:off x="9702285" y="6210562"/>
            <a:ext cx="2186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Infectio. 2015;</a:t>
            </a:r>
            <a:r>
              <a:rPr lang="es-CO" sz="1200" b="1" dirty="0">
                <a:solidFill>
                  <a:srgbClr val="152B48"/>
                </a:solidFill>
                <a:latin typeface="Montserrat" pitchFamily="2" charset="77"/>
              </a:rPr>
              <a:t>19(4)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:150-160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32C6C6-2809-7A4E-A11C-A4B0E41B8B7D}"/>
              </a:ext>
            </a:extLst>
          </p:cNvPr>
          <p:cNvSpPr/>
          <p:nvPr/>
        </p:nvSpPr>
        <p:spPr>
          <a:xfrm>
            <a:off x="4837043" y="3343966"/>
            <a:ext cx="7052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Revisar la forma de recolección de la muestra.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Identificar los factores de riesgo.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Pacientes con factores de riesgo, o visualización de blastoconidias en el sedimento urinario o en el gram de orina sin centrifugar, incubar los urocultivos hasta 48h y utilizar medios apropiados.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Diferenciar al menos entre </a:t>
            </a:r>
            <a:r>
              <a:rPr lang="es-CO" sz="2000" i="1" dirty="0">
                <a:solidFill>
                  <a:srgbClr val="152B48"/>
                </a:solidFill>
                <a:latin typeface="Montserrat" pitchFamily="2" charset="77"/>
              </a:rPr>
              <a:t>c. albicans </a:t>
            </a: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y otras especies.</a:t>
            </a:r>
          </a:p>
        </p:txBody>
      </p:sp>
    </p:spTree>
    <p:extLst>
      <p:ext uri="{BB962C8B-B14F-4D97-AF65-F5344CB8AC3E}">
        <p14:creationId xmlns:p14="http://schemas.microsoft.com/office/powerpoint/2010/main" val="1249225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FABE0-0607-F045-8EEC-432FD85E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86836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CO" sz="5400" dirty="0"/>
              <a:t>Cistitis y pielonefritis no complicadas</a:t>
            </a:r>
          </a:p>
        </p:txBody>
      </p:sp>
    </p:spTree>
    <p:extLst>
      <p:ext uri="{BB962C8B-B14F-4D97-AF65-F5344CB8AC3E}">
        <p14:creationId xmlns:p14="http://schemas.microsoft.com/office/powerpoint/2010/main" val="238297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1" y="250792"/>
            <a:ext cx="11029616" cy="1013800"/>
          </a:xfrm>
        </p:spPr>
        <p:txBody>
          <a:bodyPr/>
          <a:lstStyle/>
          <a:p>
            <a:r>
              <a:rPr lang="es-CO" dirty="0"/>
              <a:t>Cuadro clínico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2385" y="1245838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Variable según grupo de edad.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Pujo, tenesmo, disuria , hematuria/BAJA.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Dolor lumbar, fiebre, escalofríos /ALTA.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Deterioro estado de conciencia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Síntomas inespecíficos.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25600" y="6302092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1026" name="Picture 2" descr="http://www.urologosbarcelona.com/wp-content/uploads/2013/02/infeccion-uri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63" y="722744"/>
            <a:ext cx="2688452" cy="48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7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426" y="143519"/>
            <a:ext cx="11029616" cy="1013800"/>
          </a:xfrm>
        </p:spPr>
        <p:txBody>
          <a:bodyPr/>
          <a:lstStyle/>
          <a:p>
            <a:r>
              <a:rPr lang="es-CO" dirty="0"/>
              <a:t>Cistitis no complicada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3227" y="1126427"/>
            <a:ext cx="11029615" cy="23025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Ausencia de dolor en flanco, fiebre o sospecha de pielonefritis.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Dx. clínico.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Mujeres en edad fértil, no embarazadas, vida sexual activa.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Tipo de ITU mas común.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itchFamily="2" charset="77"/>
              </a:rPr>
              <a:t>Fundamental desde el uso racional de medicamentos.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01478" y="6372379"/>
            <a:ext cx="6491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Clinical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Infectious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Diseases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2011;52(5):e103–e120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2050" name="Picture 2" descr="http://2.bp.blogspot.com/-uhoX-EzXbcI/UJspkAAyydI/AAAAAAAAAE8/J7comV56mIw/s1600/cistiti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8" y="2700154"/>
            <a:ext cx="3649234" cy="342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10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31EFF5A-8A90-4A4A-94D4-FD5CBD222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05" y="157231"/>
            <a:ext cx="9839652" cy="3517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7A8F655-9F73-E34B-AA1A-01770254435F}"/>
                  </a:ext>
                </a:extLst>
              </p14:cNvPr>
              <p14:cNvContentPartPr/>
              <p14:nvPr/>
            </p14:nvContentPartPr>
            <p14:xfrm>
              <a:off x="1560005" y="2536623"/>
              <a:ext cx="997560" cy="3672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7A8F655-9F73-E34B-AA1A-017702544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6005" y="2429672"/>
                <a:ext cx="1105200" cy="250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16AC59AF-89AF-0A44-993C-9B0969D94B0B}"/>
                  </a:ext>
                </a:extLst>
              </p14:cNvPr>
              <p14:cNvContentPartPr/>
              <p14:nvPr/>
            </p14:nvContentPartPr>
            <p14:xfrm>
              <a:off x="1601699" y="3494316"/>
              <a:ext cx="1556280" cy="12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6AC59AF-89AF-0A44-993C-9B0969D94B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7699" y="3389316"/>
                <a:ext cx="1663920" cy="22225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92290807-B5A4-434C-B969-03ED92914B94}"/>
              </a:ext>
            </a:extLst>
          </p:cNvPr>
          <p:cNvSpPr/>
          <p:nvPr/>
        </p:nvSpPr>
        <p:spPr>
          <a:xfrm>
            <a:off x="8762392" y="4806694"/>
            <a:ext cx="2585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BMC Family Practice 2010, 11:78</a:t>
            </a:r>
          </a:p>
        </p:txBody>
      </p:sp>
    </p:spTree>
    <p:extLst>
      <p:ext uri="{BB962C8B-B14F-4D97-AF65-F5344CB8AC3E}">
        <p14:creationId xmlns:p14="http://schemas.microsoft.com/office/powerpoint/2010/main" val="146986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F02AD6-4357-9649-BCD4-8EF6E357D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150" y="445079"/>
            <a:ext cx="7721983" cy="442083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11C55E1-F5B1-FD48-BE30-19FFF87D7E24}"/>
              </a:ext>
            </a:extLst>
          </p:cNvPr>
          <p:cNvSpPr/>
          <p:nvPr/>
        </p:nvSpPr>
        <p:spPr>
          <a:xfrm>
            <a:off x="9297748" y="5522891"/>
            <a:ext cx="2585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BMC Family Practice 2010, 11:78</a:t>
            </a:r>
          </a:p>
        </p:txBody>
      </p:sp>
    </p:spTree>
    <p:extLst>
      <p:ext uri="{BB962C8B-B14F-4D97-AF65-F5344CB8AC3E}">
        <p14:creationId xmlns:p14="http://schemas.microsoft.com/office/powerpoint/2010/main" val="3658495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06" y="1270957"/>
            <a:ext cx="6742657" cy="5157937"/>
          </a:xfrm>
        </p:spPr>
      </p:pic>
      <p:sp>
        <p:nvSpPr>
          <p:cNvPr id="3" name="Rectángulo redondeado 2"/>
          <p:cNvSpPr/>
          <p:nvPr/>
        </p:nvSpPr>
        <p:spPr>
          <a:xfrm>
            <a:off x="5146305" y="2607080"/>
            <a:ext cx="6742657" cy="8545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9"/>
          <a:stretch/>
        </p:blipFill>
        <p:spPr>
          <a:xfrm>
            <a:off x="2937715" y="201612"/>
            <a:ext cx="7415269" cy="10081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39F5F8-45D5-874D-BCF8-9052B73EA305}"/>
              </a:ext>
            </a:extLst>
          </p:cNvPr>
          <p:cNvSpPr/>
          <p:nvPr/>
        </p:nvSpPr>
        <p:spPr>
          <a:xfrm>
            <a:off x="8885606" y="6490127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JAMA. 2002 May 22-29;287(20):2701-10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92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89" y="281243"/>
            <a:ext cx="7006462" cy="628024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9604" y="265974"/>
            <a:ext cx="4401685" cy="66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000" b="1" dirty="0">
                <a:solidFill>
                  <a:srgbClr val="00AAA7"/>
                </a:solidFill>
              </a:rPr>
              <a:t>Algoritmo para evaluar mujeres con síntomas de ITU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92D0CD-E8A1-0F47-9C41-A31D2D584DB1}"/>
              </a:ext>
            </a:extLst>
          </p:cNvPr>
          <p:cNvSpPr/>
          <p:nvPr/>
        </p:nvSpPr>
        <p:spPr>
          <a:xfrm>
            <a:off x="8813634" y="6299758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JAMA. 2002 May 22-29;287(20):2701-10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5300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9036576-120C-2D49-8634-DAA5319B3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873" y="799834"/>
            <a:ext cx="7016302" cy="55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7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41" y="3313926"/>
            <a:ext cx="4120539" cy="327026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273804"/>
            <a:ext cx="11029616" cy="1013800"/>
          </a:xfrm>
        </p:spPr>
        <p:txBody>
          <a:bodyPr>
            <a:normAutofit/>
          </a:bodyPr>
          <a:lstStyle/>
          <a:p>
            <a:r>
              <a:rPr lang="es-CO" dirty="0"/>
              <a:t>Epidemiología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7323" y="1196151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b="1" dirty="0">
                <a:latin typeface="Montserrat" pitchFamily="2" charset="77"/>
              </a:rPr>
              <a:t>Pielonefritis: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&lt; común que cistitis.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Relación 1:28.</a:t>
            </a:r>
          </a:p>
          <a:p>
            <a:pPr marL="909828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400" dirty="0">
                <a:latin typeface="Montserrat" pitchFamily="2" charset="77"/>
              </a:rPr>
              <a:t>Incidencia anual 25/10.000  entre 15 - 34 años.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itchFamily="2" charset="77"/>
              </a:rPr>
              <a:t>Incremento en hombre con la edad asociado a HPB.</a:t>
            </a:r>
          </a:p>
          <a:p>
            <a:pPr marL="109728" indent="0">
              <a:lnSpc>
                <a:spcPct val="100000"/>
              </a:lnSpc>
              <a:buNone/>
            </a:pPr>
            <a:endParaRPr lang="es-CO" sz="2400" dirty="0">
              <a:latin typeface="Montserrat" pitchFamily="2" charset="77"/>
            </a:endParaRPr>
          </a:p>
          <a:p>
            <a:pPr marL="109728" indent="0">
              <a:lnSpc>
                <a:spcPct val="100000"/>
              </a:lnSpc>
              <a:buNone/>
            </a:pPr>
            <a:endParaRPr lang="es-CO" sz="2400" dirty="0">
              <a:latin typeface="Montserrat" pitchFamily="2" charset="77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40933" y="6466093"/>
            <a:ext cx="2499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N </a:t>
            </a:r>
            <a:r>
              <a:rPr lang="cs-CZ" sz="1200" dirty="0" err="1">
                <a:solidFill>
                  <a:srgbClr val="152B48"/>
                </a:solidFill>
                <a:latin typeface="Montserrat" pitchFamily="2" charset="77"/>
              </a:rPr>
              <a:t>Engl</a:t>
            </a:r>
            <a:r>
              <a:rPr lang="cs-CZ" sz="1200" dirty="0">
                <a:solidFill>
                  <a:srgbClr val="152B48"/>
                </a:solidFill>
                <a:latin typeface="Montserrat" pitchFamily="2" charset="77"/>
              </a:rPr>
              <a:t> J Med 2012;366:1028-37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17980" y="6155844"/>
            <a:ext cx="2933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Infect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Dis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N Am 28 (2014) 75–89</a:t>
            </a:r>
          </a:p>
        </p:txBody>
      </p:sp>
    </p:spTree>
    <p:extLst>
      <p:ext uri="{BB962C8B-B14F-4D97-AF65-F5344CB8AC3E}">
        <p14:creationId xmlns:p14="http://schemas.microsoft.com/office/powerpoint/2010/main" val="3885159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103FD-3028-C04D-AC00-AC629B3B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76" y="52667"/>
            <a:ext cx="9467891" cy="1485900"/>
          </a:xfrm>
        </p:spPr>
        <p:txBody>
          <a:bodyPr>
            <a:normAutofit/>
          </a:bodyPr>
          <a:lstStyle/>
          <a:p>
            <a:r>
              <a:rPr lang="es-CO" dirty="0"/>
              <a:t>Diagnóstico mujer anciana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3671DF-84B0-423F-AFF3-C3285836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7" y="1322730"/>
            <a:ext cx="11265967" cy="148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/>
              <a:t>Presencia</a:t>
            </a:r>
            <a:r>
              <a:rPr lang="en-US" dirty="0"/>
              <a:t> de al </a:t>
            </a:r>
            <a:r>
              <a:rPr lang="en-US" dirty="0" err="1"/>
              <a:t>menos</a:t>
            </a:r>
            <a:r>
              <a:rPr lang="en-US" dirty="0"/>
              <a:t> 2 </a:t>
            </a:r>
            <a:r>
              <a:rPr lang="en-US" dirty="0" err="1"/>
              <a:t>manifestaciones</a:t>
            </a:r>
            <a:r>
              <a:rPr lang="en-US" dirty="0"/>
              <a:t> </a:t>
            </a:r>
            <a:r>
              <a:rPr lang="en-US" dirty="0" err="1"/>
              <a:t>clínicas</a:t>
            </a:r>
            <a:r>
              <a:rPr lang="en-US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err="1"/>
              <a:t>Fiebre</a:t>
            </a:r>
            <a:r>
              <a:rPr lang="en-US" dirty="0"/>
              <a:t>, </a:t>
            </a:r>
            <a:r>
              <a:rPr lang="en-US" dirty="0" err="1"/>
              <a:t>urgencia</a:t>
            </a:r>
            <a:r>
              <a:rPr lang="en-US" dirty="0"/>
              <a:t> o </a:t>
            </a:r>
            <a:r>
              <a:rPr lang="en-US" dirty="0" err="1"/>
              <a:t>frecuencia</a:t>
            </a:r>
            <a:r>
              <a:rPr lang="en-US" dirty="0"/>
              <a:t>, </a:t>
            </a:r>
            <a:r>
              <a:rPr lang="en-US" dirty="0" err="1"/>
              <a:t>disuria</a:t>
            </a:r>
            <a:r>
              <a:rPr lang="en-US" dirty="0"/>
              <a:t>, </a:t>
            </a:r>
            <a:r>
              <a:rPr lang="en-US" dirty="0" err="1"/>
              <a:t>sensibilidad</a:t>
            </a:r>
            <a:r>
              <a:rPr lang="en-US" dirty="0"/>
              <a:t> </a:t>
            </a:r>
            <a:r>
              <a:rPr lang="en-US" dirty="0" err="1"/>
              <a:t>suprapúbica</a:t>
            </a:r>
            <a:r>
              <a:rPr lang="en-US" dirty="0"/>
              <a:t>, </a:t>
            </a:r>
            <a:r>
              <a:rPr lang="en-US" dirty="0" err="1"/>
              <a:t>sensibilidad</a:t>
            </a:r>
            <a:r>
              <a:rPr lang="en-US" dirty="0"/>
              <a:t> costovertebral , bacteriuria o </a:t>
            </a:r>
            <a:r>
              <a:rPr lang="en-US" dirty="0" err="1"/>
              <a:t>piuria</a:t>
            </a:r>
            <a:r>
              <a:rPr lang="en-US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97941D-071F-CB45-86D9-07602CB5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57" y="2610115"/>
            <a:ext cx="7097486" cy="37439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306B609-F168-694D-B0BB-EC7A01D4CB68}"/>
              </a:ext>
            </a:extLst>
          </p:cNvPr>
          <p:cNvSpPr/>
          <p:nvPr/>
        </p:nvSpPr>
        <p:spPr>
          <a:xfrm>
            <a:off x="9798018" y="6468341"/>
            <a:ext cx="2198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i="1" dirty="0">
                <a:solidFill>
                  <a:srgbClr val="152B48"/>
                </a:solidFill>
                <a:latin typeface="Montserrat" pitchFamily="2" charset="77"/>
              </a:rPr>
              <a:t>JAMA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. 2014;311(8):844-854 </a:t>
            </a:r>
            <a:endParaRPr lang="es-CO" sz="1200" dirty="0">
              <a:solidFill>
                <a:srgbClr val="152B48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0992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D514E-CAC6-084E-B7D2-99DA35B3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18" y="264834"/>
            <a:ext cx="11029616" cy="1013800"/>
          </a:xfrm>
        </p:spPr>
        <p:txBody>
          <a:bodyPr/>
          <a:lstStyle/>
          <a:p>
            <a:r>
              <a:rPr lang="es-CO" dirty="0"/>
              <a:t>Diagnóstico ambulatorio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C94025-1B7B-1F42-AE78-2B9AE27BD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480" y="403355"/>
            <a:ext cx="8144520" cy="41686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2651395-C6FA-6045-8007-50941D1A9684}"/>
              </a:ext>
            </a:extLst>
          </p:cNvPr>
          <p:cNvSpPr/>
          <p:nvPr/>
        </p:nvSpPr>
        <p:spPr>
          <a:xfrm>
            <a:off x="7725182" y="5429370"/>
            <a:ext cx="4020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 Dis Clin North Am. 2014 March ; 28(1): 75–89 </a:t>
            </a:r>
          </a:p>
        </p:txBody>
      </p:sp>
    </p:spTree>
    <p:extLst>
      <p:ext uri="{BB962C8B-B14F-4D97-AF65-F5344CB8AC3E}">
        <p14:creationId xmlns:p14="http://schemas.microsoft.com/office/powerpoint/2010/main" val="271494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C0194F-FFA4-7446-ABAD-1E4C0ED78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1" r="-2" b="-2"/>
          <a:stretch/>
        </p:blipFill>
        <p:spPr>
          <a:xfrm>
            <a:off x="5077520" y="199065"/>
            <a:ext cx="7114480" cy="64598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567AB0-4BE2-994B-AFC8-6ABCEC91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9" y="371945"/>
            <a:ext cx="5629481" cy="107816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cap="all" dirty="0" err="1"/>
              <a:t>Diagnóstico</a:t>
            </a:r>
            <a:r>
              <a:rPr lang="en-US" sz="3600" cap="all" dirty="0"/>
              <a:t> </a:t>
            </a:r>
            <a:r>
              <a:rPr lang="en-US" sz="3600" cap="all" dirty="0" err="1"/>
              <a:t>institucionalizado</a:t>
            </a:r>
            <a:endParaRPr lang="en-US" sz="3600" cap="al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6FD3C6-2E34-AE42-BB41-0AFB92F87DE3}"/>
              </a:ext>
            </a:extLst>
          </p:cNvPr>
          <p:cNvSpPr/>
          <p:nvPr/>
        </p:nvSpPr>
        <p:spPr>
          <a:xfrm>
            <a:off x="1789134" y="1546734"/>
            <a:ext cx="4015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 Dis Clin North Am. 2014 March ; 28(1): 75–89 </a:t>
            </a:r>
          </a:p>
        </p:txBody>
      </p:sp>
    </p:spTree>
    <p:extLst>
      <p:ext uri="{BB962C8B-B14F-4D97-AF65-F5344CB8AC3E}">
        <p14:creationId xmlns:p14="http://schemas.microsoft.com/office/powerpoint/2010/main" val="3559600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93" y="32658"/>
            <a:ext cx="7896020" cy="5034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26329" y="5954845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152B48"/>
                </a:solidFill>
                <a:latin typeface="Montserrat" pitchFamily="2" charset="77"/>
              </a:rPr>
              <a:t>Rev. </a:t>
            </a:r>
            <a:r>
              <a:rPr lang="nb-NO" sz="1200" dirty="0" err="1">
                <a:solidFill>
                  <a:srgbClr val="152B48"/>
                </a:solidFill>
                <a:latin typeface="Montserrat" pitchFamily="2" charset="77"/>
              </a:rPr>
              <a:t>Fac</a:t>
            </a:r>
            <a:r>
              <a:rPr lang="nb-NO" sz="1200" dirty="0">
                <a:solidFill>
                  <a:srgbClr val="152B48"/>
                </a:solidFill>
                <a:latin typeface="Montserrat" pitchFamily="2" charset="77"/>
              </a:rPr>
              <a:t>. Med. 2015 Vol. 63 No. 4: 565-81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1670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316167"/>
            <a:ext cx="11029616" cy="1013800"/>
          </a:xfrm>
        </p:spPr>
        <p:txBody>
          <a:bodyPr/>
          <a:lstStyle/>
          <a:p>
            <a:r>
              <a:rPr lang="es-ES_tradnl" dirty="0"/>
              <a:t>Alternativas terapéuticas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86777"/>
              </p:ext>
            </p:extLst>
          </p:nvPr>
        </p:nvGraphicFramePr>
        <p:xfrm>
          <a:off x="4669654" y="1660520"/>
          <a:ext cx="7237684" cy="47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074882" y="1245021"/>
            <a:ext cx="201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152B48"/>
                </a:solidFill>
                <a:latin typeface="Montserrat" pitchFamily="2" charset="77"/>
              </a:rPr>
              <a:t>IDSA</a:t>
            </a:r>
          </a:p>
        </p:txBody>
      </p:sp>
      <p:sp>
        <p:nvSpPr>
          <p:cNvPr id="6" name="Señal de prohibido 5"/>
          <p:cNvSpPr/>
          <p:nvPr/>
        </p:nvSpPr>
        <p:spPr>
          <a:xfrm>
            <a:off x="10359888" y="2741134"/>
            <a:ext cx="720080" cy="576064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Señal de prohibido 6"/>
          <p:cNvSpPr/>
          <p:nvPr/>
        </p:nvSpPr>
        <p:spPr>
          <a:xfrm>
            <a:off x="10359888" y="4109780"/>
            <a:ext cx="720080" cy="576064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16274" y="6403333"/>
            <a:ext cx="6491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Clinical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Infectious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pt-BR" sz="1200" dirty="0" err="1">
                <a:solidFill>
                  <a:srgbClr val="152B48"/>
                </a:solidFill>
                <a:latin typeface="Montserrat" pitchFamily="2" charset="77"/>
              </a:rPr>
              <a:t>Diseases</a:t>
            </a:r>
            <a:r>
              <a:rPr lang="pt-BR" sz="1200" dirty="0">
                <a:solidFill>
                  <a:srgbClr val="152B48"/>
                </a:solidFill>
                <a:latin typeface="Montserrat" pitchFamily="2" charset="77"/>
              </a:rPr>
              <a:t> 2011;52(5):e103–e120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3061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2FAF6B-F6C9-CF42-B251-BA203F299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099" y="217846"/>
            <a:ext cx="9294548" cy="3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0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F58EC30-47FB-514F-AC10-693808113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626" y="345537"/>
            <a:ext cx="9263443" cy="34274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B4E2FB2-229D-1B40-BD75-24330C71336B}"/>
              </a:ext>
            </a:extLst>
          </p:cNvPr>
          <p:cNvSpPr/>
          <p:nvPr/>
        </p:nvSpPr>
        <p:spPr>
          <a:xfrm>
            <a:off x="9579580" y="4627078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JAMA. 2014;312(16):1677-1684</a:t>
            </a:r>
          </a:p>
        </p:txBody>
      </p:sp>
    </p:spTree>
    <p:extLst>
      <p:ext uri="{BB962C8B-B14F-4D97-AF65-F5344CB8AC3E}">
        <p14:creationId xmlns:p14="http://schemas.microsoft.com/office/powerpoint/2010/main" val="656605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16571" y="5359438"/>
            <a:ext cx="6881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International Journal of Antimicrobial Agents 10 (1998) 39–47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17" y="0"/>
            <a:ext cx="8175172" cy="20733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91395" y="-691818"/>
            <a:ext cx="2319016" cy="7894369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9941835" y="3759116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99653" y="1517422"/>
            <a:ext cx="5197735" cy="1446550"/>
          </a:xfrm>
          <a:prstGeom prst="rect">
            <a:avLst/>
          </a:prstGeom>
          <a:ln>
            <a:solidFill>
              <a:srgbClr val="00AAA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Montserrat" pitchFamily="2" charset="77"/>
              </a:rPr>
              <a:t>CIPROFLOXACINA ORAL </a:t>
            </a:r>
          </a:p>
          <a:p>
            <a:pPr algn="ctr"/>
            <a:r>
              <a:rPr lang="en-US" sz="2200" dirty="0">
                <a:latin typeface="Montserrat" pitchFamily="2" charset="77"/>
              </a:rPr>
              <a:t>500 mg c/ 12 horas x7 </a:t>
            </a:r>
            <a:r>
              <a:rPr lang="en-US" sz="2200" dirty="0" err="1">
                <a:latin typeface="Montserrat" pitchFamily="2" charset="77"/>
              </a:rPr>
              <a:t>días</a:t>
            </a:r>
            <a:r>
              <a:rPr lang="en-US" sz="2200" dirty="0">
                <a:latin typeface="Montserrat" pitchFamily="2" charset="77"/>
              </a:rPr>
              <a:t> </a:t>
            </a:r>
          </a:p>
          <a:p>
            <a:pPr algn="ctr"/>
            <a:r>
              <a:rPr lang="en-US" sz="2200" dirty="0">
                <a:latin typeface="Montserrat" pitchFamily="2" charset="77"/>
              </a:rPr>
              <a:t>con o sin </a:t>
            </a:r>
            <a:r>
              <a:rPr lang="en-US" sz="2200" dirty="0" err="1">
                <a:latin typeface="Montserrat" pitchFamily="2" charset="77"/>
              </a:rPr>
              <a:t>dosis</a:t>
            </a:r>
            <a:r>
              <a:rPr lang="en-US" sz="2200" dirty="0">
                <a:latin typeface="Montserrat" pitchFamily="2" charset="77"/>
              </a:rPr>
              <a:t> IV 400mg de Cipro</a:t>
            </a:r>
          </a:p>
          <a:p>
            <a:pPr algn="ctr"/>
            <a:r>
              <a:rPr lang="en-US" sz="2200" dirty="0">
                <a:latin typeface="Montserrat" pitchFamily="2" charset="77"/>
              </a:rPr>
              <a:t> </a:t>
            </a:r>
            <a:r>
              <a:rPr lang="es-ES" sz="2200" b="1" dirty="0">
                <a:latin typeface="Montserrat" pitchFamily="2" charset="77"/>
              </a:rPr>
              <a:t>(A-I)*</a:t>
            </a:r>
            <a:endParaRPr lang="es-ES" sz="2200" dirty="0">
              <a:latin typeface="Montserrat" pitchFamily="2" charset="77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57332" y="1104653"/>
            <a:ext cx="255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*Resistencia &lt; 10%.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81600" y="3311345"/>
            <a:ext cx="6281530" cy="430887"/>
          </a:xfrm>
          <a:prstGeom prst="rect">
            <a:avLst/>
          </a:prstGeom>
          <a:noFill/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152B48"/>
                </a:solidFill>
                <a:latin typeface="Montserrat" pitchFamily="2" charset="77"/>
              </a:rPr>
              <a:t>Ceftriaxona</a:t>
            </a:r>
            <a:r>
              <a:rPr lang="es-ES" sz="2200" dirty="0">
                <a:solidFill>
                  <a:srgbClr val="152B48"/>
                </a:solidFill>
                <a:latin typeface="Montserrat" pitchFamily="2" charset="77"/>
              </a:rPr>
              <a:t> o </a:t>
            </a:r>
            <a:r>
              <a:rPr lang="es-ES" sz="2200" dirty="0" err="1">
                <a:solidFill>
                  <a:srgbClr val="152B48"/>
                </a:solidFill>
                <a:latin typeface="Montserrat" pitchFamily="2" charset="77"/>
              </a:rPr>
              <a:t>aminoglicósido</a:t>
            </a:r>
            <a:r>
              <a:rPr lang="es-ES" sz="2200" dirty="0">
                <a:solidFill>
                  <a:srgbClr val="152B48"/>
                </a:solidFill>
                <a:latin typeface="Montserrat" pitchFamily="2" charset="77"/>
              </a:rPr>
              <a:t> IV DU </a:t>
            </a:r>
            <a:r>
              <a:rPr lang="es-ES" sz="2200" b="1" dirty="0">
                <a:solidFill>
                  <a:srgbClr val="152B48"/>
                </a:solidFill>
                <a:latin typeface="Montserrat" pitchFamily="2" charset="77"/>
              </a:rPr>
              <a:t>(B-III)</a:t>
            </a:r>
            <a:endParaRPr lang="es-ES" sz="2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70783" y="4248939"/>
            <a:ext cx="3591319" cy="1446550"/>
          </a:xfrm>
          <a:prstGeom prst="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200" b="1" dirty="0">
                <a:solidFill>
                  <a:srgbClr val="152B48"/>
                </a:solidFill>
                <a:latin typeface="Montserrat" pitchFamily="2" charset="77"/>
              </a:rPr>
              <a:t>TMP/SMZ </a:t>
            </a:r>
          </a:p>
          <a:p>
            <a:pPr algn="ctr"/>
            <a:r>
              <a:rPr lang="es-ES" sz="2200" dirty="0">
                <a:solidFill>
                  <a:srgbClr val="152B48"/>
                </a:solidFill>
                <a:latin typeface="Montserrat" pitchFamily="2" charset="77"/>
              </a:rPr>
              <a:t>160/800 mg cada 12 horas por 14 días </a:t>
            </a:r>
            <a:r>
              <a:rPr lang="en-US" sz="2200" b="1" dirty="0">
                <a:solidFill>
                  <a:srgbClr val="152B48"/>
                </a:solidFill>
                <a:latin typeface="Montserrat" pitchFamily="2" charset="77"/>
              </a:rPr>
              <a:t>(A-I), </a:t>
            </a:r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si</a:t>
            </a:r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sensibilidad</a:t>
            </a:r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conocida</a:t>
            </a:r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9509" y="1051441"/>
            <a:ext cx="333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52B48"/>
                </a:solidFill>
                <a:latin typeface="Montserrat" pitchFamily="2" charset="77"/>
              </a:rPr>
              <a:t>Ambulatorios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673009" y="6299001"/>
            <a:ext cx="4135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Clinical Infectious Diseases 2011;52(5):e103–e120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60904" y="4248939"/>
            <a:ext cx="3354140" cy="1446550"/>
          </a:xfrm>
          <a:prstGeom prst="rect">
            <a:avLst/>
          </a:prstGeom>
          <a:ln>
            <a:solidFill>
              <a:srgbClr val="152B4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152B48"/>
                </a:solidFill>
                <a:latin typeface="Montserrat" pitchFamily="2" charset="77"/>
              </a:rPr>
              <a:t>BETALACTÁMICOS</a:t>
            </a:r>
          </a:p>
          <a:p>
            <a:pPr algn="ctr"/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Menos</a:t>
            </a:r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efectivo</a:t>
            </a:r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  <a:p>
            <a:pPr algn="ctr"/>
            <a:r>
              <a:rPr lang="en-US" sz="2200" dirty="0">
                <a:solidFill>
                  <a:srgbClr val="152B48"/>
                </a:solidFill>
                <a:latin typeface="Montserrat" pitchFamily="2" charset="77"/>
              </a:rPr>
              <a:t>10-14 </a:t>
            </a:r>
            <a:r>
              <a:rPr lang="en-US" sz="2200" dirty="0" err="1">
                <a:solidFill>
                  <a:srgbClr val="152B48"/>
                </a:solidFill>
                <a:latin typeface="Montserrat" pitchFamily="2" charset="77"/>
              </a:rPr>
              <a:t>días</a:t>
            </a:r>
            <a:endParaRPr lang="en-US" sz="2200" dirty="0">
              <a:solidFill>
                <a:srgbClr val="152B48"/>
              </a:solidFill>
              <a:latin typeface="Montserrat" pitchFamily="2" charset="77"/>
            </a:endParaRPr>
          </a:p>
          <a:p>
            <a:pPr algn="ctr"/>
            <a:r>
              <a:rPr lang="es-ES" sz="2200" b="1" dirty="0">
                <a:solidFill>
                  <a:srgbClr val="152B48"/>
                </a:solidFill>
                <a:latin typeface="Montserrat" pitchFamily="2" charset="77"/>
              </a:rPr>
              <a:t>(B-III)</a:t>
            </a:r>
            <a:endParaRPr lang="en-US" sz="2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3090" y="2820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AAA7"/>
                </a:solidFill>
                <a:latin typeface="Montserrat" pitchFamily="2" charset="77"/>
              </a:rPr>
              <a:t>Pielonefritis no complicada</a:t>
            </a:r>
          </a:p>
        </p:txBody>
      </p:sp>
    </p:spTree>
    <p:extLst>
      <p:ext uri="{BB962C8B-B14F-4D97-AF65-F5344CB8AC3E}">
        <p14:creationId xmlns:p14="http://schemas.microsoft.com/office/powerpoint/2010/main" val="34073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CB02B4-4928-494B-B360-F022F6B7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495" y="202150"/>
            <a:ext cx="8022308" cy="42718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94786EC-021A-8B48-96CF-AAA9487811AE}"/>
              </a:ext>
            </a:extLst>
          </p:cNvPr>
          <p:cNvSpPr/>
          <p:nvPr/>
        </p:nvSpPr>
        <p:spPr>
          <a:xfrm>
            <a:off x="5815673" y="512525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N Engl J Med 2018;378:48-59.</a:t>
            </a:r>
            <a:br>
              <a:rPr lang="es-CO" sz="1200" dirty="0">
                <a:solidFill>
                  <a:srgbClr val="152B48"/>
                </a:solidFill>
                <a:latin typeface="Montserrat" pitchFamily="2" charset="77"/>
              </a:rPr>
            </a:b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250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854" y="239600"/>
            <a:ext cx="8229600" cy="1066800"/>
          </a:xfrm>
        </p:spPr>
        <p:txBody>
          <a:bodyPr/>
          <a:lstStyle/>
          <a:p>
            <a:r>
              <a:rPr lang="es-CO" dirty="0"/>
              <a:t>Fisiopatología</a:t>
            </a:r>
          </a:p>
        </p:txBody>
      </p:sp>
      <p:sp>
        <p:nvSpPr>
          <p:cNvPr id="7" name="Elipse 6"/>
          <p:cNvSpPr/>
          <p:nvPr/>
        </p:nvSpPr>
        <p:spPr>
          <a:xfrm>
            <a:off x="6672064" y="50131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95" y="4993736"/>
            <a:ext cx="91448" cy="914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85" y="382384"/>
            <a:ext cx="6497800" cy="57675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95468" y="614992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200" b="1" dirty="0">
              <a:solidFill>
                <a:srgbClr val="152B48"/>
              </a:solidFill>
              <a:latin typeface="Montserrat" pitchFamily="2" charset="77"/>
            </a:endParaRPr>
          </a:p>
          <a:p>
            <a:pPr algn="r"/>
            <a:r>
              <a:rPr lang="en-US" sz="1200" u="sng" dirty="0">
                <a:solidFill>
                  <a:srgbClr val="152B48"/>
                </a:solidFill>
                <a:latin typeface="Montserrat" pitchFamily="2" charset="77"/>
                <a:ea typeface="Calibri" charset="0"/>
                <a:cs typeface="Calibri" charset="0"/>
                <a:hlinkClick r:id="rId4" tooltip="Nature reviews. Microbi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 Rev Microbiol.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Calibri" charset="0"/>
                <a:cs typeface="Calibri" charset="0"/>
              </a:rPr>
              <a:t> 2015 May;13(5):269-84.</a:t>
            </a:r>
          </a:p>
        </p:txBody>
      </p:sp>
    </p:spTree>
    <p:extLst>
      <p:ext uri="{BB962C8B-B14F-4D97-AF65-F5344CB8AC3E}">
        <p14:creationId xmlns:p14="http://schemas.microsoft.com/office/powerpoint/2010/main" val="14661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C6D4A4-2944-8B47-8F95-E41BE5AA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89" y="81638"/>
            <a:ext cx="9013372" cy="38654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8150" y="4661686"/>
            <a:ext cx="7411436" cy="1013800"/>
          </a:xfrm>
        </p:spPr>
        <p:txBody>
          <a:bodyPr/>
          <a:lstStyle/>
          <a:p>
            <a:r>
              <a:rPr lang="es-ES_tradnl" dirty="0"/>
              <a:t>Muchos interrogantes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405721" y="1039946"/>
            <a:ext cx="1750650" cy="22546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501" y="494237"/>
            <a:ext cx="547273" cy="5457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76" y="632092"/>
            <a:ext cx="547273" cy="5457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42" y="632093"/>
            <a:ext cx="547273" cy="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/>
                </a:solidFill>
              </a:rPr>
              <a:t>Colombia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82" y="261628"/>
            <a:ext cx="11300564" cy="37279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78791" y="5158373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152B48"/>
                </a:solidFill>
                <a:latin typeface="Montserrat" pitchFamily="2" charset="77"/>
              </a:rPr>
              <a:t>Rev. </a:t>
            </a:r>
            <a:r>
              <a:rPr lang="nb-NO" sz="1200" dirty="0" err="1">
                <a:solidFill>
                  <a:srgbClr val="152B48"/>
                </a:solidFill>
                <a:latin typeface="Montserrat" pitchFamily="2" charset="77"/>
              </a:rPr>
              <a:t>Fac</a:t>
            </a:r>
            <a:r>
              <a:rPr lang="nb-NO" sz="1200" dirty="0">
                <a:solidFill>
                  <a:srgbClr val="152B48"/>
                </a:solidFill>
                <a:latin typeface="Montserrat" pitchFamily="2" charset="77"/>
              </a:rPr>
              <a:t>. Med. 2015 Vol. 63 No. 4: 565-81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28856" y="2259398"/>
            <a:ext cx="11165090" cy="336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6101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F999D-57E2-914F-A2BA-740B545E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894"/>
            <a:ext cx="10515600" cy="2672035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13 estudios, 13804 pacientes, 2 a 70 años.</a:t>
            </a:r>
          </a:p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Más cistitis que pielonefritis.</a:t>
            </a:r>
          </a:p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Principal patógeno: </a:t>
            </a:r>
            <a:r>
              <a:rPr lang="es-CO" i="1" dirty="0">
                <a:solidFill>
                  <a:srgbClr val="152B48"/>
                </a:solidFill>
                <a:latin typeface="Montserrat" pitchFamily="2" charset="77"/>
              </a:rPr>
              <a:t>e. coli.</a:t>
            </a:r>
          </a:p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Tasa de cura microbiológica: 94.5% +/- 4.3%.</a:t>
            </a:r>
          </a:p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Tasa de cura sostenida a 30 días: 73.4% +/- 9.6%.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B5E80F-ECE3-E74C-BA2D-D692C853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" y="171152"/>
            <a:ext cx="11394831" cy="1361562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D6500DC-7EAB-044F-A244-C3E339B716B1}"/>
              </a:ext>
            </a:extLst>
          </p:cNvPr>
          <p:cNvSpPr/>
          <p:nvPr/>
        </p:nvSpPr>
        <p:spPr>
          <a:xfrm>
            <a:off x="5276659" y="4414689"/>
            <a:ext cx="6516756" cy="1517041"/>
          </a:xfrm>
          <a:prstGeom prst="round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Montserrat" pitchFamily="2" charset="77"/>
              </a:rPr>
              <a:t>Los AG en dosis única son efectivos.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Montserrat" pitchFamily="2" charset="77"/>
              </a:rPr>
              <a:t>ITU baja, no sépticos.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Montserrat" pitchFamily="2" charset="77"/>
              </a:rPr>
              <a:t>Toxicidad es baja.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Montserrat" pitchFamily="2" charset="77"/>
              </a:rPr>
              <a:t>Ahorro quinolonas y beta-lactámicos.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66CE82-6A0A-2F4D-B280-8935E5214FCD}"/>
              </a:ext>
            </a:extLst>
          </p:cNvPr>
          <p:cNvSpPr/>
          <p:nvPr/>
        </p:nvSpPr>
        <p:spPr>
          <a:xfrm>
            <a:off x="7679592" y="6247490"/>
            <a:ext cx="3894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u="sng" dirty="0">
                <a:solidFill>
                  <a:srgbClr val="152B48"/>
                </a:solidFill>
                <a:latin typeface="Montserrat" pitchFamily="2" charset="77"/>
              </a:rPr>
              <a:t>Antimicrob Agents Chemother.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 2018 Dec 21;63(1)</a:t>
            </a:r>
          </a:p>
        </p:txBody>
      </p:sp>
    </p:spTree>
    <p:extLst>
      <p:ext uri="{BB962C8B-B14F-4D97-AF65-F5344CB8AC3E}">
        <p14:creationId xmlns:p14="http://schemas.microsoft.com/office/powerpoint/2010/main" val="2411740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34233" y="1082132"/>
            <a:ext cx="393254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52B48"/>
                </a:solidFill>
                <a:latin typeface="Montserrat" pitchFamily="2" charset="77"/>
              </a:rPr>
              <a:t>Aztreonam</a:t>
            </a:r>
            <a:endParaRPr lang="es-ES" sz="2800" b="1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92417" y="3773010"/>
            <a:ext cx="5621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Pseudomonas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aureginosa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E. </a:t>
            </a: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coli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Klebsiella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Haemophilus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Citrobacter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 err="1">
                <a:solidFill>
                  <a:srgbClr val="152B48"/>
                </a:solidFill>
                <a:latin typeface="Montserrat" pitchFamily="2" charset="77"/>
              </a:rPr>
              <a:t>Proteus</a:t>
            </a:r>
            <a:r>
              <a:rPr lang="es-ES" sz="2400" i="1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89285" y="1884661"/>
            <a:ext cx="518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52B48"/>
                </a:solidFill>
                <a:latin typeface="Montserrat" pitchFamily="2" charset="77"/>
              </a:rPr>
              <a:t>Perfil de seguridad.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52B48"/>
                </a:solidFill>
                <a:latin typeface="Montserrat" pitchFamily="2" charset="77"/>
              </a:rPr>
              <a:t>Requiere ajuste función renal.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52B48"/>
                </a:solidFill>
                <a:latin typeface="Montserrat" pitchFamily="2" charset="77"/>
              </a:rPr>
              <a:t>Altas concentración en orina.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8805" y="235334"/>
            <a:ext cx="10221960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AAA7"/>
                </a:solidFill>
                <a:latin typeface="Montserrat" pitchFamily="2" charset="77"/>
              </a:rPr>
              <a:t>Pielonefritis</a:t>
            </a:r>
            <a:r>
              <a:rPr lang="es-ES" sz="4400" b="1" dirty="0">
                <a:solidFill>
                  <a:srgbClr val="00AAA7"/>
                </a:solidFill>
                <a:latin typeface="Montserrat" pitchFamily="2" charset="77"/>
              </a:rPr>
              <a:t> aguda no complicada</a:t>
            </a:r>
          </a:p>
        </p:txBody>
      </p:sp>
    </p:spTree>
    <p:extLst>
      <p:ext uri="{BB962C8B-B14F-4D97-AF65-F5344CB8AC3E}">
        <p14:creationId xmlns:p14="http://schemas.microsoft.com/office/powerpoint/2010/main" val="4277931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79611"/>
            <a:ext cx="11029616" cy="1013800"/>
          </a:xfrm>
        </p:spPr>
        <p:txBody>
          <a:bodyPr/>
          <a:lstStyle/>
          <a:p>
            <a:r>
              <a:rPr lang="es-CO" dirty="0"/>
              <a:t>Tratamiento hospitalario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5224" y="1093411"/>
            <a:ext cx="11029615" cy="3678303"/>
          </a:xfrm>
        </p:spPr>
        <p:txBody>
          <a:bodyPr>
            <a:normAutofit/>
          </a:bodyPr>
          <a:lstStyle/>
          <a:p>
            <a:r>
              <a:rPr lang="es-CO" dirty="0">
                <a:latin typeface="Montserrat" pitchFamily="2" charset="77"/>
              </a:rPr>
              <a:t>Ampicilina + genta.</a:t>
            </a:r>
          </a:p>
          <a:p>
            <a:r>
              <a:rPr lang="es-CO" dirty="0">
                <a:latin typeface="Montserrat" pitchFamily="2" charset="77"/>
              </a:rPr>
              <a:t>Pip/tazo.</a:t>
            </a:r>
          </a:p>
          <a:p>
            <a:r>
              <a:rPr lang="es-CO" dirty="0">
                <a:latin typeface="Montserrat" pitchFamily="2" charset="77"/>
              </a:rPr>
              <a:t>Ampi/sulba.</a:t>
            </a:r>
          </a:p>
          <a:p>
            <a:r>
              <a:rPr lang="es-CO" dirty="0">
                <a:latin typeface="Montserrat" pitchFamily="2" charset="77"/>
              </a:rPr>
              <a:t>Aminoglicósido.</a:t>
            </a:r>
          </a:p>
          <a:p>
            <a:r>
              <a:rPr lang="es-CO" dirty="0">
                <a:latin typeface="Montserrat" pitchFamily="2" charset="77"/>
              </a:rPr>
              <a:t>Cefalosporinas espectro extendido.</a:t>
            </a:r>
          </a:p>
          <a:p>
            <a:r>
              <a:rPr lang="es-CO" dirty="0">
                <a:latin typeface="Montserrat" pitchFamily="2" charset="77"/>
              </a:rPr>
              <a:t>Carbapenem.</a:t>
            </a:r>
          </a:p>
          <a:p>
            <a:r>
              <a:rPr lang="es-CO" b="1" dirty="0">
                <a:latin typeface="Montserrat" pitchFamily="2" charset="77"/>
              </a:rPr>
              <a:t>Tratamiento dirigido según resistencia local por 14 días (B-III).</a:t>
            </a:r>
          </a:p>
          <a:p>
            <a:pPr>
              <a:buNone/>
            </a:pPr>
            <a:endParaRPr lang="es-CO" dirty="0">
              <a:latin typeface="Montserrat" pitchFamily="2" charset="77"/>
            </a:endParaRPr>
          </a:p>
        </p:txBody>
      </p:sp>
      <p:pic>
        <p:nvPicPr>
          <p:cNvPr id="6146" name="Picture 2" descr="http://4.bp.blogspot.com/-NZa9DgV6nuI/TYaodzxwJSI/AAAAAAAAAL0/AkpZejTM1Qc/s1600/ENFERM%2BPREPARA%2BSU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3326" y="410073"/>
            <a:ext cx="2141922" cy="2736304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7522348" y="5592103"/>
            <a:ext cx="4088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Clinical Infectious Diseases 2011;52(5):e103–e120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99318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C82E038-7976-B345-920D-69BD5F1DD161}"/>
              </a:ext>
            </a:extLst>
          </p:cNvPr>
          <p:cNvGrpSpPr/>
          <p:nvPr/>
        </p:nvGrpSpPr>
        <p:grpSpPr>
          <a:xfrm>
            <a:off x="4163785" y="146957"/>
            <a:ext cx="7881257" cy="5024935"/>
            <a:chOff x="0" y="874557"/>
            <a:chExt cx="12192000" cy="708233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70E46E4-0249-C745-84F5-DDA3BF03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4557"/>
              <a:ext cx="12192000" cy="163226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2F37427-2FE9-E647-8839-60B9C947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3724"/>
              <a:ext cx="12192000" cy="5573168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BA009A9B-081E-4C40-913F-2CB424DE2BFE}"/>
              </a:ext>
            </a:extLst>
          </p:cNvPr>
          <p:cNvSpPr/>
          <p:nvPr/>
        </p:nvSpPr>
        <p:spPr>
          <a:xfrm>
            <a:off x="5818815" y="56169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N Engl J Med 2018;378:48-59.</a:t>
            </a:r>
            <a:br>
              <a:rPr lang="es-CO" sz="1200" dirty="0">
                <a:solidFill>
                  <a:srgbClr val="152B48"/>
                </a:solidFill>
                <a:latin typeface="Montserrat" pitchFamily="2" charset="77"/>
              </a:rPr>
            </a:b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9748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CBD215DC-3652-FB47-BB61-A8D8CC981628}"/>
              </a:ext>
            </a:extLst>
          </p:cNvPr>
          <p:cNvGrpSpPr/>
          <p:nvPr/>
        </p:nvGrpSpPr>
        <p:grpSpPr>
          <a:xfrm>
            <a:off x="493644" y="377417"/>
            <a:ext cx="10860156" cy="5506279"/>
            <a:chOff x="493644" y="-917073"/>
            <a:chExt cx="10860156" cy="680077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C644FCD-3402-AA46-B0F0-06FB0575545F}"/>
                </a:ext>
              </a:extLst>
            </p:cNvPr>
            <p:cNvSpPr/>
            <p:nvPr/>
          </p:nvSpPr>
          <p:spPr>
            <a:xfrm>
              <a:off x="679174" y="286283"/>
              <a:ext cx="10515600" cy="5597414"/>
            </a:xfrm>
            <a:prstGeom prst="rect">
              <a:avLst/>
            </a:prstGeom>
            <a:noFill/>
          </p:spPr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D2EB220-359F-AE47-9503-255212289272}"/>
                </a:ext>
              </a:extLst>
            </p:cNvPr>
            <p:cNvSpPr/>
            <p:nvPr/>
          </p:nvSpPr>
          <p:spPr>
            <a:xfrm>
              <a:off x="493644" y="-917073"/>
              <a:ext cx="10515600" cy="1471860"/>
            </a:xfrm>
            <a:custGeom>
              <a:avLst/>
              <a:gdLst>
                <a:gd name="connsiteX0" fmla="*/ 0 w 10515600"/>
                <a:gd name="connsiteY0" fmla="*/ 245315 h 1471860"/>
                <a:gd name="connsiteX1" fmla="*/ 245315 w 10515600"/>
                <a:gd name="connsiteY1" fmla="*/ 0 h 1471860"/>
                <a:gd name="connsiteX2" fmla="*/ 10270285 w 10515600"/>
                <a:gd name="connsiteY2" fmla="*/ 0 h 1471860"/>
                <a:gd name="connsiteX3" fmla="*/ 10515600 w 10515600"/>
                <a:gd name="connsiteY3" fmla="*/ 245315 h 1471860"/>
                <a:gd name="connsiteX4" fmla="*/ 10515600 w 10515600"/>
                <a:gd name="connsiteY4" fmla="*/ 1226545 h 1471860"/>
                <a:gd name="connsiteX5" fmla="*/ 10270285 w 10515600"/>
                <a:gd name="connsiteY5" fmla="*/ 1471860 h 1471860"/>
                <a:gd name="connsiteX6" fmla="*/ 245315 w 10515600"/>
                <a:gd name="connsiteY6" fmla="*/ 1471860 h 1471860"/>
                <a:gd name="connsiteX7" fmla="*/ 0 w 10515600"/>
                <a:gd name="connsiteY7" fmla="*/ 1226545 h 1471860"/>
                <a:gd name="connsiteX8" fmla="*/ 0 w 10515600"/>
                <a:gd name="connsiteY8" fmla="*/ 245315 h 147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1471860">
                  <a:moveTo>
                    <a:pt x="0" y="245315"/>
                  </a:moveTo>
                  <a:cubicBezTo>
                    <a:pt x="0" y="109831"/>
                    <a:pt x="109831" y="0"/>
                    <a:pt x="245315" y="0"/>
                  </a:cubicBezTo>
                  <a:lnTo>
                    <a:pt x="10270285" y="0"/>
                  </a:lnTo>
                  <a:cubicBezTo>
                    <a:pt x="10405769" y="0"/>
                    <a:pt x="10515600" y="109831"/>
                    <a:pt x="10515600" y="245315"/>
                  </a:cubicBezTo>
                  <a:lnTo>
                    <a:pt x="10515600" y="1226545"/>
                  </a:lnTo>
                  <a:cubicBezTo>
                    <a:pt x="10515600" y="1362029"/>
                    <a:pt x="10405769" y="1471860"/>
                    <a:pt x="10270285" y="1471860"/>
                  </a:cubicBezTo>
                  <a:lnTo>
                    <a:pt x="245315" y="1471860"/>
                  </a:lnTo>
                  <a:cubicBezTo>
                    <a:pt x="109831" y="1471860"/>
                    <a:pt x="0" y="1362029"/>
                    <a:pt x="0" y="1226545"/>
                  </a:cubicBezTo>
                  <a:lnTo>
                    <a:pt x="0" y="245315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820" tIns="212820" rIns="212820" bIns="212820" numCol="1" spcCol="1270" anchor="ctr" anchorCtr="0">
              <a:noAutofit/>
            </a:bodyPr>
            <a:lstStyle/>
            <a:p>
              <a:pPr marL="0" lvl="0" indent="0" algn="l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4400" b="1" kern="1200" dirty="0">
                  <a:solidFill>
                    <a:srgbClr val="00AAA7"/>
                  </a:solidFill>
                  <a:latin typeface="Montserrat" pitchFamily="2" charset="77"/>
                </a:rPr>
                <a:t>Factores de riesgo para gram negativos resistentes</a:t>
              </a:r>
              <a:endParaRPr lang="es-CO" sz="4400" kern="1200" dirty="0">
                <a:solidFill>
                  <a:srgbClr val="00AAA7"/>
                </a:solidFill>
                <a:latin typeface="Montserrat" pitchFamily="2" charset="77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810E5E51-F69C-8F40-B172-F8C4BBD1DFC3}"/>
                </a:ext>
              </a:extLst>
            </p:cNvPr>
            <p:cNvSpPr/>
            <p:nvPr/>
          </p:nvSpPr>
          <p:spPr>
            <a:xfrm>
              <a:off x="838200" y="-44761"/>
              <a:ext cx="10515600" cy="4125345"/>
            </a:xfrm>
            <a:custGeom>
              <a:avLst/>
              <a:gdLst>
                <a:gd name="connsiteX0" fmla="*/ 0 w 10515600"/>
                <a:gd name="connsiteY0" fmla="*/ 0 h 4125345"/>
                <a:gd name="connsiteX1" fmla="*/ 10515600 w 10515600"/>
                <a:gd name="connsiteY1" fmla="*/ 0 h 4125345"/>
                <a:gd name="connsiteX2" fmla="*/ 10515600 w 10515600"/>
                <a:gd name="connsiteY2" fmla="*/ 4125345 h 4125345"/>
                <a:gd name="connsiteX3" fmla="*/ 0 w 10515600"/>
                <a:gd name="connsiteY3" fmla="*/ 4125345 h 4125345"/>
                <a:gd name="connsiteX4" fmla="*/ 0 w 10515600"/>
                <a:gd name="connsiteY4" fmla="*/ 0 h 412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4125345">
                  <a:moveTo>
                    <a:pt x="0" y="0"/>
                  </a:moveTo>
                  <a:lnTo>
                    <a:pt x="10515600" y="0"/>
                  </a:lnTo>
                  <a:lnTo>
                    <a:pt x="10515600" y="4125345"/>
                  </a:lnTo>
                  <a:lnTo>
                    <a:pt x="0" y="41253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22860" rIns="128016" bIns="22860" numCol="1" spcCol="1270" anchor="ctr" anchorCtr="0">
              <a:noAutofit/>
            </a:bodyPr>
            <a:lstStyle/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≥65 años.</a:t>
              </a:r>
            </a:p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Infección previa por organismos resistentes.</a:t>
              </a:r>
            </a:p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ITU complicada: anormalidades urológicas o dispositivos.</a:t>
              </a:r>
            </a:p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Hospitalizaciones recientes.</a:t>
              </a:r>
            </a:p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Uso reciente de AB.</a:t>
              </a:r>
            </a:p>
            <a:p>
              <a:pPr marL="171450" lvl="1" indent="-171450" algn="l" defTabSz="800100" rtl="0"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CO" sz="1800" kern="1200" dirty="0">
                  <a:solidFill>
                    <a:srgbClr val="152B48"/>
                  </a:solidFill>
                  <a:latin typeface="Montserrat" pitchFamily="2" charset="77"/>
                </a:rPr>
                <a:t>Viajes a países endémicos para resistencia (Asia).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9305360" y="4876747"/>
            <a:ext cx="236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Postgrad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Med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. 2016 Oct 7</a:t>
            </a: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N Engl J Med 2018;378:48-59</a:t>
            </a:r>
          </a:p>
        </p:txBody>
      </p:sp>
    </p:spTree>
    <p:extLst>
      <p:ext uri="{BB962C8B-B14F-4D97-AF65-F5344CB8AC3E}">
        <p14:creationId xmlns:p14="http://schemas.microsoft.com/office/powerpoint/2010/main" val="3506063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531" y="205056"/>
            <a:ext cx="5472469" cy="23615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Infecciones</a:t>
            </a:r>
            <a:r>
              <a:rPr lang="en-US" dirty="0"/>
              <a:t> por </a:t>
            </a:r>
            <a:r>
              <a:rPr lang="en-US" dirty="0" err="1"/>
              <a:t>gérmenes</a:t>
            </a:r>
            <a:r>
              <a:rPr lang="en-US" dirty="0"/>
              <a:t> </a:t>
            </a:r>
            <a:r>
              <a:rPr lang="en-US" dirty="0" err="1"/>
              <a:t>multirresistentes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015" y="134586"/>
            <a:ext cx="5662828" cy="66157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23165" y="2569714"/>
            <a:ext cx="293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Infect Dis Clin N Am 28 (2014) 49–59</a:t>
            </a:r>
          </a:p>
        </p:txBody>
      </p:sp>
    </p:spTree>
    <p:extLst>
      <p:ext uri="{BB962C8B-B14F-4D97-AF65-F5344CB8AC3E}">
        <p14:creationId xmlns:p14="http://schemas.microsoft.com/office/powerpoint/2010/main" val="2878754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21A26E-63E6-CC4C-A1CE-88C276F7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72" y="313332"/>
            <a:ext cx="7705167" cy="404082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FE884BE-AC5C-DC40-92C0-52C3D7E118F6}"/>
              </a:ext>
            </a:extLst>
          </p:cNvPr>
          <p:cNvSpPr/>
          <p:nvPr/>
        </p:nvSpPr>
        <p:spPr>
          <a:xfrm>
            <a:off x="7139111" y="5356359"/>
            <a:ext cx="4729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Zowawi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, H. M. </a:t>
            </a:r>
            <a:r>
              <a:rPr lang="es-CO" sz="1200" i="1" dirty="0">
                <a:solidFill>
                  <a:srgbClr val="152B48"/>
                </a:solidFill>
                <a:latin typeface="Montserrat" pitchFamily="2" charset="77"/>
              </a:rPr>
              <a:t>et al. </a:t>
            </a:r>
            <a:r>
              <a:rPr lang="es-CO" sz="1200" i="1" dirty="0" err="1">
                <a:solidFill>
                  <a:srgbClr val="152B48"/>
                </a:solidFill>
                <a:latin typeface="Montserrat" pitchFamily="2" charset="77"/>
              </a:rPr>
              <a:t>Nat</a:t>
            </a:r>
            <a:r>
              <a:rPr lang="es-CO" sz="1200" i="1" dirty="0">
                <a:solidFill>
                  <a:srgbClr val="152B48"/>
                </a:solidFill>
                <a:latin typeface="Montserrat" pitchFamily="2" charset="77"/>
              </a:rPr>
              <a:t>. Rev. </a:t>
            </a:r>
            <a:r>
              <a:rPr lang="es-CO" sz="1200" i="1" dirty="0" err="1">
                <a:solidFill>
                  <a:srgbClr val="152B48"/>
                </a:solidFill>
                <a:latin typeface="Montserrat" pitchFamily="2" charset="77"/>
              </a:rPr>
              <a:t>Urol</a:t>
            </a:r>
            <a:r>
              <a:rPr lang="es-CO" sz="1200" i="1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1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September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2015; </a:t>
            </a:r>
          </a:p>
        </p:txBody>
      </p:sp>
    </p:spTree>
    <p:extLst>
      <p:ext uri="{BB962C8B-B14F-4D97-AF65-F5344CB8AC3E}">
        <p14:creationId xmlns:p14="http://schemas.microsoft.com/office/powerpoint/2010/main" val="2616756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1525" y="1674674"/>
            <a:ext cx="10868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¿</a:t>
            </a:r>
            <a:r>
              <a:rPr lang="es-ES" sz="5400" b="1" cap="none" spc="0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Cuál debe ser la duración del tratamiento?</a:t>
            </a:r>
          </a:p>
        </p:txBody>
      </p:sp>
    </p:spTree>
    <p:extLst>
      <p:ext uri="{BB962C8B-B14F-4D97-AF65-F5344CB8AC3E}">
        <p14:creationId xmlns:p14="http://schemas.microsoft.com/office/powerpoint/2010/main" val="62796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811" y="195256"/>
            <a:ext cx="11029616" cy="1013800"/>
          </a:xfrm>
        </p:spPr>
        <p:txBody>
          <a:bodyPr/>
          <a:lstStyle/>
          <a:p>
            <a:r>
              <a:rPr lang="es-CO" dirty="0"/>
              <a:t>Etiología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8809" y="1275522"/>
            <a:ext cx="11029615" cy="2675730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itchFamily="2" charset="77"/>
              </a:rPr>
              <a:t>Bacilos Gram - (e.coli 80-85%, K. pneumoniae, proteus 2 a 3%).</a:t>
            </a:r>
          </a:p>
          <a:p>
            <a:pPr>
              <a:buNone/>
            </a:pPr>
            <a:endParaRPr lang="es-CO" sz="2400" dirty="0">
              <a:latin typeface="Montserrat" pitchFamily="2" charset="77"/>
            </a:endParaRPr>
          </a:p>
          <a:p>
            <a:r>
              <a:rPr lang="es-CO" sz="2400" dirty="0">
                <a:latin typeface="Montserrat" pitchFamily="2" charset="77"/>
              </a:rPr>
              <a:t>Cocos Gram+ (s. Saprophyticus 5-10%, enterococos faecalis y faecium).</a:t>
            </a:r>
          </a:p>
          <a:p>
            <a:pPr>
              <a:buNone/>
            </a:pPr>
            <a:endParaRPr lang="es-CO" sz="2400" dirty="0">
              <a:latin typeface="Montserrat" pitchFamily="2" charset="77"/>
            </a:endParaRPr>
          </a:p>
          <a:p>
            <a:r>
              <a:rPr lang="es-CO" sz="2400" dirty="0">
                <a:latin typeface="Montserrat" pitchFamily="2" charset="77"/>
              </a:rPr>
              <a:t>Hongos y virus.</a:t>
            </a:r>
          </a:p>
        </p:txBody>
      </p:sp>
      <p:pic>
        <p:nvPicPr>
          <p:cNvPr id="95234" name="Picture 2" descr="http://www.segalasesoria.com/objetos/objetos%20noticias/ecol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102" y="3324812"/>
            <a:ext cx="3923080" cy="2257666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8527468" y="6104730"/>
            <a:ext cx="3223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Emerg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Med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N Am 29 (2011) 539–552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692" y="3324812"/>
            <a:ext cx="3160732" cy="22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87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464995"/>
            <a:ext cx="11602490" cy="31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2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0203" y="750706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2800" dirty="0"/>
              <a:t>Ensayo cl</a:t>
            </a:r>
            <a:r>
              <a:rPr lang="es-ES" sz="2800" dirty="0" err="1"/>
              <a:t>ínico</a:t>
            </a:r>
            <a:r>
              <a:rPr lang="es-ES" sz="2800" dirty="0"/>
              <a:t> aleatorizado.</a:t>
            </a:r>
          </a:p>
          <a:p>
            <a:pPr>
              <a:lnSpc>
                <a:spcPct val="100000"/>
              </a:lnSpc>
            </a:pPr>
            <a:r>
              <a:rPr lang="es-ES" sz="2800" dirty="0"/>
              <a:t>35 hospitales de Holanda.</a:t>
            </a:r>
          </a:p>
          <a:p>
            <a:pPr>
              <a:lnSpc>
                <a:spcPct val="100000"/>
              </a:lnSpc>
            </a:pPr>
            <a:r>
              <a:rPr lang="es-ES" sz="2800" dirty="0"/>
              <a:t>ITU febril tratamiento por 7 o 14 días.</a:t>
            </a:r>
          </a:p>
          <a:p>
            <a:pPr>
              <a:lnSpc>
                <a:spcPct val="100000"/>
              </a:lnSpc>
            </a:pPr>
            <a:r>
              <a:rPr lang="es-ES" sz="2800" dirty="0"/>
              <a:t>97 pacientes: 7 días, y 103: 14 días.</a:t>
            </a:r>
          </a:p>
          <a:p>
            <a:pPr>
              <a:lnSpc>
                <a:spcPct val="100000"/>
              </a:lnSpc>
            </a:pPr>
            <a:r>
              <a:rPr lang="es-ES" sz="2800" dirty="0"/>
              <a:t>Estudio de vida real.</a:t>
            </a:r>
            <a:endParaRPr lang="es-ES_tradnl" sz="2800" dirty="0"/>
          </a:p>
        </p:txBody>
      </p:sp>
      <p:sp>
        <p:nvSpPr>
          <p:cNvPr id="4" name="Rectángulo 3"/>
          <p:cNvSpPr/>
          <p:nvPr/>
        </p:nvSpPr>
        <p:spPr>
          <a:xfrm>
            <a:off x="7946269" y="5566866"/>
            <a:ext cx="3836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van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Nieuwkoop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et al. BMC Medicine (2017) 15:70</a:t>
            </a:r>
          </a:p>
        </p:txBody>
      </p:sp>
    </p:spTree>
    <p:extLst>
      <p:ext uri="{BB962C8B-B14F-4D97-AF65-F5344CB8AC3E}">
        <p14:creationId xmlns:p14="http://schemas.microsoft.com/office/powerpoint/2010/main" val="3398952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87" y="133555"/>
            <a:ext cx="8834922" cy="37216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44009" y="5079584"/>
            <a:ext cx="3847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van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Nieuwkoop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et al. BMC Medicine (2017) 15:70</a:t>
            </a:r>
          </a:p>
        </p:txBody>
      </p:sp>
    </p:spTree>
    <p:extLst>
      <p:ext uri="{BB962C8B-B14F-4D97-AF65-F5344CB8AC3E}">
        <p14:creationId xmlns:p14="http://schemas.microsoft.com/office/powerpoint/2010/main" val="37956225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61" y="428906"/>
            <a:ext cx="8086130" cy="46917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94726" y="5638983"/>
            <a:ext cx="3847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van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Nieuwkoop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et al. BMC Medicine (2017) 15:70</a:t>
            </a:r>
          </a:p>
        </p:txBody>
      </p:sp>
    </p:spTree>
    <p:extLst>
      <p:ext uri="{BB962C8B-B14F-4D97-AF65-F5344CB8AC3E}">
        <p14:creationId xmlns:p14="http://schemas.microsoft.com/office/powerpoint/2010/main" val="4280467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252" y="652940"/>
            <a:ext cx="7460996" cy="40021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24019" y="5623701"/>
            <a:ext cx="2877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rgbClr val="152B48"/>
                </a:solidFill>
                <a:latin typeface="Montserrat" pitchFamily="2" charset="77"/>
              </a:rPr>
              <a:t>Sandberg.Lancet</a:t>
            </a:r>
            <a:r>
              <a:rPr lang="hu-HU" sz="1200" dirty="0">
                <a:solidFill>
                  <a:srgbClr val="152B48"/>
                </a:solidFill>
                <a:latin typeface="Montserrat" pitchFamily="2" charset="77"/>
              </a:rPr>
              <a:t> 2012; 380: 484–90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378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370439"/>
            <a:ext cx="11029616" cy="1013800"/>
          </a:xfrm>
        </p:spPr>
        <p:txBody>
          <a:bodyPr/>
          <a:lstStyle/>
          <a:p>
            <a:r>
              <a:rPr lang="es-ES_tradnl" dirty="0" err="1"/>
              <a:t>Duraci</a:t>
            </a:r>
            <a:r>
              <a:rPr lang="es-ES" dirty="0" err="1"/>
              <a:t>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697" y="1589848"/>
            <a:ext cx="11029615" cy="3678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2400" dirty="0"/>
              <a:t>En mujeres la </a:t>
            </a:r>
            <a:r>
              <a:rPr lang="es-ES_tradnl" sz="2400" dirty="0" err="1"/>
              <a:t>duraci</a:t>
            </a:r>
            <a:r>
              <a:rPr lang="es-ES" sz="2400" dirty="0" err="1"/>
              <a:t>ón</a:t>
            </a:r>
            <a:r>
              <a:rPr lang="es-ES" sz="2400" dirty="0"/>
              <a:t> del tratamiento puede ser de 7 días.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Uso de </a:t>
            </a:r>
            <a:r>
              <a:rPr lang="es-ES" sz="2400" dirty="0" err="1"/>
              <a:t>quinolonas</a:t>
            </a:r>
            <a:r>
              <a:rPr lang="es-E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En hombres aún no es claro, y 7 días fue inferior que 14.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Validación con otros antibióticos.</a:t>
            </a:r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4137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5ADAFE-F8D5-1E40-912C-C424A1C82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12" y="91277"/>
            <a:ext cx="8140788" cy="66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16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75967" y="1451199"/>
            <a:ext cx="835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¿Qué define una ITU como complicada?</a:t>
            </a:r>
          </a:p>
        </p:txBody>
      </p:sp>
    </p:spTree>
    <p:extLst>
      <p:ext uri="{BB962C8B-B14F-4D97-AF65-F5344CB8AC3E}">
        <p14:creationId xmlns:p14="http://schemas.microsoft.com/office/powerpoint/2010/main" val="4436912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825" y="983463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ITU complicada es un proceso infeccioso, sea alto o bajo, que adicionalmente presenta una </a:t>
            </a:r>
            <a:r>
              <a:rPr lang="es-ES_tradnl" sz="4000" dirty="0" err="1"/>
              <a:t>condici</a:t>
            </a:r>
            <a:r>
              <a:rPr lang="es-ES" sz="4000" dirty="0" err="1"/>
              <a:t>ón</a:t>
            </a:r>
            <a:r>
              <a:rPr lang="es-ES" sz="4000" dirty="0"/>
              <a:t> que aumenta la probabilidad de fallo terapéutico.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2396413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458517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ITU </a:t>
            </a:r>
            <a:br>
              <a:rPr lang="es-ES_tradnl" dirty="0"/>
            </a:br>
            <a:r>
              <a:rPr lang="es-ES_tradnl" dirty="0"/>
              <a:t>complicada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39433"/>
            <a:ext cx="7477874" cy="3431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24" y="965417"/>
            <a:ext cx="7477874" cy="31684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43922" y="5315505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Infect Dis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N Am 28 (2014) 121–134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03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52" y="930919"/>
            <a:ext cx="7724245" cy="43081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88362" y="576278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200" b="1" dirty="0">
              <a:solidFill>
                <a:srgbClr val="152B48"/>
              </a:solidFill>
              <a:latin typeface="Montserrat" pitchFamily="2" charset="77"/>
            </a:endParaRPr>
          </a:p>
          <a:p>
            <a:pPr algn="r"/>
            <a:r>
              <a:rPr lang="en-US" sz="1200" u="sng" dirty="0">
                <a:solidFill>
                  <a:srgbClr val="152B48"/>
                </a:solidFill>
                <a:latin typeface="Montserrat" pitchFamily="2" charset="77"/>
                <a:ea typeface="Calibri" charset="0"/>
                <a:cs typeface="Calibri" charset="0"/>
                <a:hlinkClick r:id="rId3" tooltip="Nature reviews. Microbi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 Rev Microbiol.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Calibri" charset="0"/>
                <a:cs typeface="Calibri" charset="0"/>
              </a:rPr>
              <a:t> 2015 May;13(5):269-84.</a:t>
            </a:r>
          </a:p>
        </p:txBody>
      </p:sp>
    </p:spTree>
    <p:extLst>
      <p:ext uri="{BB962C8B-B14F-4D97-AF65-F5344CB8AC3E}">
        <p14:creationId xmlns:p14="http://schemas.microsoft.com/office/powerpoint/2010/main" val="1863015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11" y="205786"/>
            <a:ext cx="8710924" cy="65151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46506" y="322164"/>
            <a:ext cx="3009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Infect Dis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N Am 28 (2014) 121–134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49143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8329" y="1674674"/>
            <a:ext cx="84221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¿</a:t>
            </a:r>
            <a:r>
              <a:rPr lang="es-ES" sz="5400" b="1" cap="none" spc="0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Son necesarios los hemocultivos?</a:t>
            </a:r>
          </a:p>
        </p:txBody>
      </p:sp>
    </p:spTree>
    <p:extLst>
      <p:ext uri="{BB962C8B-B14F-4D97-AF65-F5344CB8AC3E}">
        <p14:creationId xmlns:p14="http://schemas.microsoft.com/office/powerpoint/2010/main" val="18504692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649" y="1637202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Uro y hemocultivos tomados sincrónicamente previo a antibióticos.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Estudios retrospectivo 24 meses.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264 pacientes.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15% sin hallazgo microbiológico.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Utilidad cl</a:t>
            </a:r>
            <a:r>
              <a:rPr lang="es-ES" sz="1800" dirty="0" err="1">
                <a:latin typeface="Montserrat" pitchFamily="2" charset="77"/>
              </a:rPr>
              <a:t>ínica</a:t>
            </a:r>
            <a:r>
              <a:rPr lang="es-ES" sz="1800" dirty="0">
                <a:latin typeface="Montserrat" pitchFamily="2" charset="77"/>
              </a:rPr>
              <a:t>: casos donde se aísle germen en sangre no presente en orina.</a:t>
            </a:r>
            <a:endParaRPr lang="es-ES_tradnl" sz="1800" dirty="0">
              <a:latin typeface="Montserrat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29" y="237616"/>
            <a:ext cx="10206077" cy="12621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22348" y="5671254"/>
            <a:ext cx="4355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u="sng" dirty="0">
                <a:solidFill>
                  <a:srgbClr val="152B48"/>
                </a:solidFill>
                <a:latin typeface="Montserrat" pitchFamily="2" charset="77"/>
              </a:rPr>
              <a:t>Ledochowski.Intern Emerg Med.</a:t>
            </a:r>
            <a:r>
              <a:rPr lang="pl-PL" sz="1200" dirty="0">
                <a:solidFill>
                  <a:srgbClr val="152B48"/>
                </a:solidFill>
                <a:latin typeface="Montserrat" pitchFamily="2" charset="77"/>
              </a:rPr>
              <a:t> 2015 Aug;10(5):607-12.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74458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025" y="165329"/>
            <a:ext cx="11029616" cy="1013800"/>
          </a:xfrm>
        </p:spPr>
        <p:txBody>
          <a:bodyPr/>
          <a:lstStyle/>
          <a:p>
            <a:r>
              <a:rPr lang="es-ES_tradnl" dirty="0"/>
              <a:t>Resultados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781833"/>
              </p:ext>
            </p:extLst>
          </p:nvPr>
        </p:nvGraphicFramePr>
        <p:xfrm>
          <a:off x="775855" y="1336103"/>
          <a:ext cx="110299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000" dirty="0">
                        <a:solidFill>
                          <a:srgbClr val="152B48"/>
                        </a:solidFill>
                        <a:latin typeface="Montserrat" pitchFamily="2" charset="77"/>
                      </a:endParaRPr>
                    </a:p>
                  </a:txBody>
                  <a:tcPr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2000" dirty="0">
                        <a:solidFill>
                          <a:srgbClr val="152B48"/>
                        </a:solidFill>
                        <a:latin typeface="Montserrat" pitchFamily="2" charset="77"/>
                      </a:endParaRPr>
                    </a:p>
                  </a:txBody>
                  <a:tcPr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2000" dirty="0">
                        <a:solidFill>
                          <a:srgbClr val="152B48"/>
                        </a:solidFill>
                        <a:latin typeface="Montserrat" pitchFamily="2" charset="77"/>
                      </a:endParaRPr>
                    </a:p>
                  </a:txBody>
                  <a:tcPr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err="1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Urocultivo</a:t>
                      </a:r>
                      <a:r>
                        <a:rPr lang="es-ES_tradnl" sz="2000" baseline="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 positivo</a:t>
                      </a:r>
                      <a:endParaRPr lang="es-ES_tradnl" sz="2000" dirty="0">
                        <a:solidFill>
                          <a:srgbClr val="152B48"/>
                        </a:solidFill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219 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45 contaminados (17%)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Hemocultivo 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76 pacientes ( 34.7%)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solidFill>
                            <a:srgbClr val="152B48"/>
                          </a:solidFill>
                          <a:latin typeface="Montserrat" pitchFamily="2" charset="77"/>
                        </a:rPr>
                        <a:t>72 concordantes con orina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016550" y="2992920"/>
            <a:ext cx="6486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52B48"/>
                </a:solidFill>
                <a:latin typeface="Montserrat" pitchFamily="2" charset="77"/>
              </a:rPr>
              <a:t>Solo en 4 casos el hemocultivo </a:t>
            </a:r>
            <a:r>
              <a:rPr lang="es-ES_tradnl" dirty="0" err="1">
                <a:solidFill>
                  <a:srgbClr val="152B48"/>
                </a:solidFill>
                <a:latin typeface="Montserrat" pitchFamily="2" charset="77"/>
              </a:rPr>
              <a:t>aport</a:t>
            </a:r>
            <a:r>
              <a:rPr lang="es-ES" dirty="0" err="1">
                <a:solidFill>
                  <a:srgbClr val="152B48"/>
                </a:solidFill>
                <a:latin typeface="Montserrat" pitchFamily="2" charset="77"/>
              </a:rPr>
              <a:t>ó</a:t>
            </a: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 mas información.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152B48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1 caso identificar un patógeno ausente del </a:t>
            </a:r>
            <a:r>
              <a:rPr lang="es-ES" dirty="0" err="1">
                <a:solidFill>
                  <a:srgbClr val="152B48"/>
                </a:solidFill>
                <a:latin typeface="Montserrat" pitchFamily="2" charset="77"/>
              </a:rPr>
              <a:t>urocultivo</a:t>
            </a: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152B48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3 casos identificar germen principal de </a:t>
            </a:r>
            <a:r>
              <a:rPr lang="es-ES" dirty="0" err="1">
                <a:solidFill>
                  <a:srgbClr val="152B48"/>
                </a:solidFill>
                <a:latin typeface="Montserrat" pitchFamily="2" charset="77"/>
              </a:rPr>
              <a:t>urocultivo</a:t>
            </a: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" dirty="0" err="1">
                <a:solidFill>
                  <a:srgbClr val="152B48"/>
                </a:solidFill>
                <a:latin typeface="Montserrat" pitchFamily="2" charset="77"/>
              </a:rPr>
              <a:t>polimicrobiano</a:t>
            </a: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152B48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52B48"/>
                </a:solidFill>
                <a:latin typeface="Montserrat" pitchFamily="2" charset="77"/>
              </a:rPr>
              <a:t>Costo hemocultivo 48 USD.</a:t>
            </a:r>
            <a:endParaRPr lang="es-ES_tradnl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19665" y="6323339"/>
            <a:ext cx="4355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u="sng" dirty="0">
                <a:solidFill>
                  <a:srgbClr val="152B48"/>
                </a:solidFill>
                <a:latin typeface="Montserrat" pitchFamily="2" charset="77"/>
              </a:rPr>
              <a:t>Ledochowski.Intern Emerg Med.</a:t>
            </a:r>
            <a:r>
              <a:rPr lang="pl-PL" sz="1200" dirty="0">
                <a:solidFill>
                  <a:srgbClr val="152B48"/>
                </a:solidFill>
                <a:latin typeface="Montserrat" pitchFamily="2" charset="77"/>
              </a:rPr>
              <a:t> 2015 Aug;10(5):607-12.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63499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54" y="429705"/>
            <a:ext cx="7722767" cy="5189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48795" y="6289795"/>
            <a:ext cx="4326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u="sng" dirty="0">
                <a:solidFill>
                  <a:srgbClr val="152B48"/>
                </a:solidFill>
                <a:latin typeface="Montserrat" pitchFamily="2" charset="77"/>
              </a:rPr>
              <a:t>Ledochowski.Intern Emerg Med.</a:t>
            </a:r>
            <a:r>
              <a:rPr lang="pl-PL" sz="1200" dirty="0">
                <a:solidFill>
                  <a:srgbClr val="152B48"/>
                </a:solidFill>
                <a:latin typeface="Montserrat" pitchFamily="2" charset="77"/>
              </a:rPr>
              <a:t> 2015 Aug;10(5):607-12.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15882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1" y="607869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1800" dirty="0"/>
              <a:t>800 pacientes con ITU complicada.</a:t>
            </a:r>
          </a:p>
          <a:p>
            <a:pPr>
              <a:lnSpc>
                <a:spcPct val="100000"/>
              </a:lnSpc>
            </a:pPr>
            <a:r>
              <a:rPr lang="es-ES_tradnl" sz="1800" dirty="0"/>
              <a:t>Cultivos </a:t>
            </a:r>
            <a:r>
              <a:rPr lang="es-ES_tradnl" sz="1800" dirty="0" err="1"/>
              <a:t>sincr</a:t>
            </a:r>
            <a:r>
              <a:rPr lang="es-ES" sz="1800" dirty="0" err="1"/>
              <a:t>ónicos</a:t>
            </a:r>
            <a:r>
              <a:rPr lang="es-E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800" dirty="0"/>
              <a:t>19 hospitales en Holanda.</a:t>
            </a:r>
          </a:p>
          <a:p>
            <a:pPr>
              <a:lnSpc>
                <a:spcPct val="100000"/>
              </a:lnSpc>
            </a:pPr>
            <a:r>
              <a:rPr lang="is-IS" sz="1800" dirty="0"/>
              <a:t>Urocultivos positivos 70% (563/800).</a:t>
            </a:r>
          </a:p>
          <a:p>
            <a:pPr>
              <a:lnSpc>
                <a:spcPct val="100000"/>
              </a:lnSpc>
            </a:pPr>
            <a:r>
              <a:rPr lang="is-IS" sz="1800" dirty="0"/>
              <a:t>Hemocultivos positivos 29% (229/800).</a:t>
            </a:r>
          </a:p>
          <a:p>
            <a:pPr>
              <a:lnSpc>
                <a:spcPct val="100000"/>
              </a:lnSpc>
            </a:pPr>
            <a:r>
              <a:rPr lang="is-IS" sz="1800" dirty="0"/>
              <a:t>7% (57/800) cultivo discordante.</a:t>
            </a:r>
          </a:p>
          <a:p>
            <a:pPr>
              <a:lnSpc>
                <a:spcPct val="100000"/>
              </a:lnSpc>
            </a:pPr>
            <a:r>
              <a:rPr lang="is-IS" sz="1800" dirty="0"/>
              <a:t>28% (16/57) aislamiento diferente y 72% (41/57) aislamiento con urocultivo negativo.</a:t>
            </a:r>
            <a:endParaRPr lang="es-ES_tradn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4351"/>
            <a:ext cx="5943600" cy="1409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73540" y="5607722"/>
            <a:ext cx="4573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u="sng" dirty="0">
                <a:solidFill>
                  <a:srgbClr val="152B48"/>
                </a:solidFill>
                <a:latin typeface="Montserrat" pitchFamily="2" charset="77"/>
              </a:rPr>
              <a:t>Spoorenberg.Clin Microbiol Infect.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 2014 Aug;20(8):O476-9</a:t>
            </a:r>
          </a:p>
        </p:txBody>
      </p:sp>
    </p:spTree>
    <p:extLst>
      <p:ext uri="{BB962C8B-B14F-4D97-AF65-F5344CB8AC3E}">
        <p14:creationId xmlns:p14="http://schemas.microsoft.com/office/powerpoint/2010/main" val="25051778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3" y="165329"/>
            <a:ext cx="10595956" cy="37488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36421" y="6090583"/>
            <a:ext cx="4573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u="sng" dirty="0">
                <a:solidFill>
                  <a:srgbClr val="152B48"/>
                </a:solidFill>
                <a:latin typeface="Montserrat" pitchFamily="2" charset="77"/>
              </a:rPr>
              <a:t>Spoorenberg.Clin Microbiol Infect.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 2014 Aug;20(8):O476-9</a:t>
            </a:r>
          </a:p>
        </p:txBody>
      </p:sp>
    </p:spTree>
    <p:extLst>
      <p:ext uri="{BB962C8B-B14F-4D97-AF65-F5344CB8AC3E}">
        <p14:creationId xmlns:p14="http://schemas.microsoft.com/office/powerpoint/2010/main" val="28347869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4244" y="1674674"/>
            <a:ext cx="72093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>
                <a:ln w="0"/>
                <a:solidFill>
                  <a:srgbClr val="00AA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¿Cuándo solicitar imágenes?</a:t>
            </a:r>
          </a:p>
        </p:txBody>
      </p:sp>
    </p:spTree>
    <p:extLst>
      <p:ext uri="{BB962C8B-B14F-4D97-AF65-F5344CB8AC3E}">
        <p14:creationId xmlns:p14="http://schemas.microsoft.com/office/powerpoint/2010/main" val="4687288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27" y="80552"/>
            <a:ext cx="11029616" cy="1013800"/>
          </a:xfrm>
        </p:spPr>
        <p:txBody>
          <a:bodyPr/>
          <a:lstStyle/>
          <a:p>
            <a:r>
              <a:rPr lang="es-ES_tradnl" dirty="0"/>
              <a:t>¿Cómo tomar la </a:t>
            </a:r>
            <a:r>
              <a:rPr lang="es-ES_tradnl" dirty="0" err="1"/>
              <a:t>decisi</a:t>
            </a:r>
            <a:r>
              <a:rPr lang="es-ES" dirty="0" err="1"/>
              <a:t>ón</a:t>
            </a:r>
            <a:r>
              <a:rPr lang="es-ES" dirty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5679" y="1051797"/>
            <a:ext cx="9384511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1800" dirty="0"/>
              <a:t>Síntomas persistentes luego de 48 a 72 horas de tratamiento antibiótico en no complicada.</a:t>
            </a:r>
          </a:p>
          <a:p>
            <a:pPr>
              <a:lnSpc>
                <a:spcPct val="100000"/>
              </a:lnSpc>
            </a:pPr>
            <a:r>
              <a:rPr lang="es-ES_tradnl" sz="1800" dirty="0" err="1"/>
              <a:t>Pielonefritis</a:t>
            </a:r>
            <a:r>
              <a:rPr lang="es-ES_tradnl" sz="1800" dirty="0"/>
              <a:t> en pacientes  sépticos o choque séptico.</a:t>
            </a:r>
          </a:p>
          <a:p>
            <a:pPr>
              <a:lnSpc>
                <a:spcPct val="100000"/>
              </a:lnSpc>
            </a:pPr>
            <a:r>
              <a:rPr lang="es-ES_tradnl" sz="1800" dirty="0"/>
              <a:t>Historia  de cálculos renales o dolor tipo cólico renal.</a:t>
            </a:r>
          </a:p>
          <a:p>
            <a:pPr>
              <a:lnSpc>
                <a:spcPct val="100000"/>
              </a:lnSpc>
            </a:pPr>
            <a:r>
              <a:rPr lang="es-ES_tradnl" sz="1800" dirty="0"/>
              <a:t>Diabetes.</a:t>
            </a:r>
          </a:p>
          <a:p>
            <a:pPr>
              <a:lnSpc>
                <a:spcPct val="100000"/>
              </a:lnSpc>
            </a:pPr>
            <a:r>
              <a:rPr lang="es-ES_tradnl" sz="1800" dirty="0" err="1"/>
              <a:t>Inmunosupresi</a:t>
            </a:r>
            <a:r>
              <a:rPr lang="es-ES" sz="1800" dirty="0" err="1"/>
              <a:t>ón</a:t>
            </a:r>
            <a:r>
              <a:rPr lang="es-E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800" dirty="0"/>
              <a:t>Tener en cuenta tiempo de evolución.</a:t>
            </a:r>
            <a:endParaRPr lang="es-ES_tradnl" sz="1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1304277"/>
              </p:ext>
            </p:extLst>
          </p:nvPr>
        </p:nvGraphicFramePr>
        <p:xfrm>
          <a:off x="6835208" y="2733150"/>
          <a:ext cx="4682835" cy="332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8508886" y="6230398"/>
            <a:ext cx="3009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Infect Dis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Clin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 N Am 28 (2014) 121–134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27961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70C654-E76B-E74D-9FA0-CDAFD7D6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7502"/>
            <a:ext cx="4312976" cy="98833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Estudios de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8145D-266A-B146-8BE6-43A164571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682" y="862014"/>
            <a:ext cx="3624943" cy="8239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Montserrat" pitchFamily="2" charset="77"/>
              </a:rPr>
              <a:t>Descartar obstrucción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EECAF1-6A2A-F843-86B9-827BB2C4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3215" y="1685925"/>
            <a:ext cx="3624943" cy="29213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FR: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Dx o sospecha de urolitiasis u obstrucción TU.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pH urinario ≥7.0.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↓ nueva de TFG ≤40 ml/min.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Oliguria inexplicada.</a:t>
            </a:r>
          </a:p>
          <a:p>
            <a:pPr marL="0" indent="0">
              <a:buNone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UroTC: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Litiasis.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23AFC77-698C-BF45-A00A-8259568F7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033" y="4911495"/>
            <a:ext cx="3624943" cy="6345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Montserrat" pitchFamily="2" charset="77"/>
              </a:rPr>
              <a:t>Hombre joven con ITU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5C5356E-5947-2245-AEED-E6B4E92E8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033" y="5546035"/>
            <a:ext cx="3624943" cy="12087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Ecografía de vías urinarias: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Hidronefrosis.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Evalúa la próstata.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114C9C7-8C22-3546-AF07-0DE7CE1A3A02}"/>
              </a:ext>
            </a:extLst>
          </p:cNvPr>
          <p:cNvSpPr txBox="1">
            <a:spLocks/>
          </p:cNvSpPr>
          <p:nvPr/>
        </p:nvSpPr>
        <p:spPr>
          <a:xfrm>
            <a:off x="8245098" y="862014"/>
            <a:ext cx="3725603" cy="82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dirty="0">
                <a:latin typeface="Montserrat" pitchFamily="2" charset="77"/>
              </a:rPr>
              <a:t>Descartar complicación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AB6B48BD-10CD-E240-A16B-584E89F4C39A}"/>
              </a:ext>
            </a:extLst>
          </p:cNvPr>
          <p:cNvSpPr txBox="1">
            <a:spLocks/>
          </p:cNvSpPr>
          <p:nvPr/>
        </p:nvSpPr>
        <p:spPr>
          <a:xfrm>
            <a:off x="8243425" y="1685926"/>
            <a:ext cx="3725603" cy="2969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FR: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Choque séptico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Evolución tórpida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Células falciformes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DM + choque séptico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TC contrastado: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Abscesos, inflamación y gas</a:t>
            </a:r>
          </a:p>
          <a:p>
            <a:pPr lvl="1"/>
            <a:r>
              <a:rPr lang="es-CO" sz="1800" dirty="0">
                <a:solidFill>
                  <a:srgbClr val="152B48"/>
                </a:solidFill>
                <a:latin typeface="Montserrat" pitchFamily="2" charset="77"/>
              </a:rPr>
              <a:t>No detecta litiasis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A28E8-D26E-9940-A18A-EFCF107996FB}"/>
              </a:ext>
            </a:extLst>
          </p:cNvPr>
          <p:cNvSpPr/>
          <p:nvPr/>
        </p:nvSpPr>
        <p:spPr>
          <a:xfrm>
            <a:off x="581192" y="2044357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Clinical Infectious Diseases 2005; 40:643–54</a:t>
            </a: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N Engl J Med 2018;378:48-59</a:t>
            </a:r>
          </a:p>
        </p:txBody>
      </p:sp>
    </p:spTree>
    <p:extLst>
      <p:ext uri="{BB962C8B-B14F-4D97-AF65-F5344CB8AC3E}">
        <p14:creationId xmlns:p14="http://schemas.microsoft.com/office/powerpoint/2010/main" val="300740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54" y="640692"/>
            <a:ext cx="7522346" cy="464570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30827" y="5940309"/>
            <a:ext cx="3056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Curr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Opin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2016, 29:73–79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3822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962" y="40719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Complicaciones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6658" y="1630689"/>
            <a:ext cx="6162977" cy="4334510"/>
          </a:xfrm>
        </p:spPr>
        <p:txBody>
          <a:bodyPr>
            <a:normAutofit/>
          </a:bodyPr>
          <a:lstStyle/>
          <a:p>
            <a:pPr algn="just"/>
            <a:r>
              <a:rPr lang="es-ES" sz="1800" dirty="0">
                <a:latin typeface="Montserrat" pitchFamily="2" charset="77"/>
              </a:rPr>
              <a:t>Factores predisponentes: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800" dirty="0" err="1">
                <a:latin typeface="Montserrat" pitchFamily="2" charset="77"/>
              </a:rPr>
              <a:t>Urolitiasis</a:t>
            </a:r>
            <a:r>
              <a:rPr lang="es-ES" sz="1800" dirty="0">
                <a:latin typeface="Montserrat" pitchFamily="2" charset="77"/>
              </a:rPr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800" dirty="0">
                <a:latin typeface="Montserrat" pitchFamily="2" charset="77"/>
              </a:rPr>
              <a:t>Diabetes mellitus.</a:t>
            </a:r>
          </a:p>
          <a:p>
            <a:pPr algn="just"/>
            <a:r>
              <a:rPr lang="es-ES" sz="1800" dirty="0">
                <a:latin typeface="Montserrat" pitchFamily="2" charset="77"/>
              </a:rPr>
              <a:t>Germen: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800" dirty="0">
                <a:latin typeface="Montserrat" pitchFamily="2" charset="77"/>
              </a:rPr>
              <a:t>&gt; BGN</a:t>
            </a:r>
          </a:p>
          <a:p>
            <a:pPr algn="just"/>
            <a:r>
              <a:rPr lang="es-ES_tradnl" sz="1800" dirty="0">
                <a:latin typeface="Montserrat" pitchFamily="2" charset="77"/>
              </a:rPr>
              <a:t>Paraclínicos:</a:t>
            </a:r>
          </a:p>
          <a:p>
            <a:pPr lvl="1" algn="just"/>
            <a:r>
              <a:rPr lang="es-ES_tradnl" sz="1800" dirty="0" err="1">
                <a:latin typeface="Montserrat" pitchFamily="2" charset="77"/>
              </a:rPr>
              <a:t>Uroanalisis</a:t>
            </a:r>
            <a:r>
              <a:rPr lang="es-ES_tradnl" sz="1800" dirty="0">
                <a:latin typeface="Montserrat" pitchFamily="2" charset="77"/>
              </a:rPr>
              <a:t> 30% normal.</a:t>
            </a:r>
          </a:p>
          <a:p>
            <a:pPr lvl="1" algn="just"/>
            <a:r>
              <a:rPr lang="es-ES_tradnl" sz="1800" dirty="0" err="1">
                <a:latin typeface="Montserrat" pitchFamily="2" charset="77"/>
              </a:rPr>
              <a:t>Urocultivo</a:t>
            </a:r>
            <a:r>
              <a:rPr lang="es-ES_tradnl" sz="1800" dirty="0">
                <a:latin typeface="Montserrat" pitchFamily="2" charset="77"/>
              </a:rPr>
              <a:t> negativo 40%.</a:t>
            </a:r>
          </a:p>
          <a:p>
            <a:pPr algn="just"/>
            <a:r>
              <a:rPr lang="en-US" sz="1800" dirty="0" err="1">
                <a:latin typeface="Montserrat" pitchFamily="2" charset="77"/>
              </a:rPr>
              <a:t>Clínica</a:t>
            </a:r>
            <a:r>
              <a:rPr lang="en-US" sz="1800" dirty="0">
                <a:latin typeface="Montserrat" pitchFamily="2" charset="77"/>
              </a:rPr>
              <a:t> </a:t>
            </a:r>
          </a:p>
          <a:p>
            <a:pPr lvl="1" algn="just"/>
            <a:r>
              <a:rPr lang="en-US" sz="1800" dirty="0" err="1">
                <a:latin typeface="Montserrat" pitchFamily="2" charset="77"/>
              </a:rPr>
              <a:t>Pacientes</a:t>
            </a:r>
            <a:r>
              <a:rPr lang="en-US" sz="1800" dirty="0">
                <a:latin typeface="Montserrat" pitchFamily="2" charset="77"/>
              </a:rPr>
              <a:t> con </a:t>
            </a:r>
            <a:r>
              <a:rPr lang="en-US" sz="1800" dirty="0" err="1">
                <a:latin typeface="Montserrat" pitchFamily="2" charset="77"/>
              </a:rPr>
              <a:t>pielonefritis</a:t>
            </a:r>
            <a:r>
              <a:rPr lang="en-US" sz="1800" dirty="0">
                <a:latin typeface="Montserrat" pitchFamily="2" charset="77"/>
              </a:rPr>
              <a:t>, dolor unilateral, </a:t>
            </a:r>
            <a:r>
              <a:rPr lang="en-US" sz="1800" dirty="0" err="1">
                <a:latin typeface="Montserrat" pitchFamily="2" charset="77"/>
              </a:rPr>
              <a:t>sx</a:t>
            </a:r>
            <a:r>
              <a:rPr lang="en-US" sz="1800" dirty="0">
                <a:latin typeface="Montserrat" pitchFamily="2" charset="77"/>
              </a:rPr>
              <a:t> &gt; 2 </a:t>
            </a:r>
            <a:r>
              <a:rPr lang="en-US" sz="1800" dirty="0" err="1">
                <a:latin typeface="Montserrat" pitchFamily="2" charset="77"/>
              </a:rPr>
              <a:t>semanas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s-ES_tradnl" sz="1800" dirty="0">
                <a:latin typeface="Montserrat" pitchFamily="2" charset="77"/>
              </a:rPr>
              <a:t>, no respuesta al tratamiento.</a:t>
            </a:r>
          </a:p>
          <a:p>
            <a:pPr lvl="1" algn="just"/>
            <a:endParaRPr lang="es-ES" sz="1800" dirty="0">
              <a:latin typeface="Montserrat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3" y="1136821"/>
            <a:ext cx="3347303" cy="26068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26658" y="1107519"/>
            <a:ext cx="934208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52B48"/>
                </a:solidFill>
                <a:latin typeface="Montserrat" pitchFamily="2" charset="77"/>
              </a:rPr>
              <a:t>Absceso </a:t>
            </a:r>
            <a:r>
              <a:rPr lang="es-ES" sz="2000" b="1" dirty="0" err="1">
                <a:solidFill>
                  <a:srgbClr val="152B48"/>
                </a:solidFill>
                <a:latin typeface="Montserrat" pitchFamily="2" charset="77"/>
              </a:rPr>
              <a:t>perinéfrico</a:t>
            </a:r>
            <a:r>
              <a:rPr lang="es-ES" sz="2000" b="1" dirty="0">
                <a:solidFill>
                  <a:srgbClr val="152B48"/>
                </a:solidFill>
                <a:latin typeface="Montserrat" pitchFamily="2" charset="77"/>
              </a:rPr>
              <a:t>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79744" y="6270698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Mandell, Principles and Practice of Infectious Diseases 9th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92420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854" y="136174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Complicaciones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9095" y="1515872"/>
            <a:ext cx="7956366" cy="4034500"/>
          </a:xfrm>
        </p:spPr>
        <p:txBody>
          <a:bodyPr>
            <a:noAutofit/>
          </a:bodyPr>
          <a:lstStyle/>
          <a:p>
            <a:pPr marL="400050" indent="-285750"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Puede comprometer: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_tradnl" sz="1800" dirty="0">
                <a:latin typeface="Montserrat" pitchFamily="2" charset="77"/>
              </a:rPr>
              <a:t>Corteza </a:t>
            </a:r>
            <a:r>
              <a:rPr lang="es-ES_tradnl" sz="1800" dirty="0">
                <a:latin typeface="Montserrat" pitchFamily="2" charset="77"/>
                <a:sym typeface="Wingdings" pitchFamily="2" charset="2"/>
              </a:rPr>
              <a:t></a:t>
            </a:r>
            <a:r>
              <a:rPr lang="es-ES_tradnl" sz="1800" dirty="0">
                <a:latin typeface="Montserrat" pitchFamily="2" charset="77"/>
              </a:rPr>
              <a:t> hematógena: s</a:t>
            </a:r>
            <a:r>
              <a:rPr lang="en-US" sz="1800" dirty="0" err="1">
                <a:latin typeface="Montserrat" pitchFamily="2" charset="77"/>
              </a:rPr>
              <a:t>taphylococo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n-US" sz="1800" dirty="0" err="1">
                <a:latin typeface="Montserrat" pitchFamily="2" charset="77"/>
              </a:rPr>
              <a:t>coagulasa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n-US" sz="1800" dirty="0" err="1">
                <a:latin typeface="Montserrat" pitchFamily="2" charset="77"/>
              </a:rPr>
              <a:t>positivo</a:t>
            </a:r>
            <a:r>
              <a:rPr lang="en-US" sz="1800" dirty="0">
                <a:latin typeface="Montserrat" pitchFamily="2" charset="77"/>
              </a:rPr>
              <a:t>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>
                <a:latin typeface="Montserrat" pitchFamily="2" charset="77"/>
              </a:rPr>
              <a:t>Médula</a:t>
            </a:r>
            <a:r>
              <a:rPr lang="en-US" sz="1800" dirty="0">
                <a:latin typeface="Montserrat" pitchFamily="2" charset="77"/>
              </a:rPr>
              <a:t> </a:t>
            </a:r>
            <a:r>
              <a:rPr lang="en-US" sz="1800" dirty="0">
                <a:latin typeface="Montserrat" pitchFamily="2" charset="77"/>
                <a:sym typeface="Wingdings" pitchFamily="2" charset="2"/>
              </a:rPr>
              <a:t> </a:t>
            </a:r>
            <a:r>
              <a:rPr lang="en-US" sz="1800" dirty="0" err="1">
                <a:latin typeface="Montserrat" pitchFamily="2" charset="77"/>
                <a:sym typeface="Wingdings" pitchFamily="2" charset="2"/>
              </a:rPr>
              <a:t>a</a:t>
            </a:r>
            <a:r>
              <a:rPr lang="en-US" sz="1800" dirty="0" err="1">
                <a:latin typeface="Montserrat" pitchFamily="2" charset="77"/>
              </a:rPr>
              <a:t>scendente</a:t>
            </a:r>
            <a:r>
              <a:rPr lang="en-US" sz="1800" dirty="0">
                <a:latin typeface="Montserrat" pitchFamily="2" charset="77"/>
              </a:rPr>
              <a:t>.</a:t>
            </a:r>
          </a:p>
          <a:p>
            <a:pPr marL="400050" indent="-285750">
              <a:lnSpc>
                <a:spcPct val="100000"/>
              </a:lnSpc>
            </a:pPr>
            <a:r>
              <a:rPr lang="en-US" sz="1800" dirty="0">
                <a:latin typeface="Montserrat" pitchFamily="2" charset="77"/>
              </a:rPr>
              <a:t>TAC: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_tradnl" sz="1800" dirty="0" err="1">
                <a:latin typeface="Montserrat" pitchFamily="2" charset="77"/>
              </a:rPr>
              <a:t>Nefronía</a:t>
            </a:r>
            <a:r>
              <a:rPr lang="es-ES_tradnl" sz="1800" dirty="0">
                <a:latin typeface="Montserrat" pitchFamily="2" charset="77"/>
              </a:rPr>
              <a:t> lobar aguda.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_tradnl" sz="1800" dirty="0">
                <a:latin typeface="Montserrat" pitchFamily="2" charset="77"/>
              </a:rPr>
              <a:t>Nefritis bacteriana focal aguda.</a:t>
            </a:r>
            <a:endParaRPr lang="es-ES" sz="1800" dirty="0">
              <a:latin typeface="Montserrat" pitchFamily="2" charset="77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9095" y="1042752"/>
            <a:ext cx="318331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152B48"/>
                </a:solidFill>
                <a:latin typeface="Montserrat" pitchFamily="2" charset="77"/>
              </a:rPr>
              <a:t>Absceso </a:t>
            </a:r>
            <a:r>
              <a:rPr lang="es-ES" sz="2000" b="1" dirty="0" err="1">
                <a:solidFill>
                  <a:srgbClr val="152B48"/>
                </a:solidFill>
                <a:latin typeface="Montserrat" pitchFamily="2" charset="77"/>
              </a:rPr>
              <a:t>intrarrenal</a:t>
            </a:r>
            <a:r>
              <a:rPr lang="es-ES" sz="2000" b="1" dirty="0">
                <a:solidFill>
                  <a:srgbClr val="152B48"/>
                </a:solidFill>
                <a:latin typeface="Montserrat" pitchFamily="2" charset="77"/>
              </a:rPr>
              <a:t>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48" y="2709951"/>
            <a:ext cx="3623723" cy="25716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97951" y="6198705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Mandell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, Principles and Practice of Infectious Diseases Eighth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5581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602" y="99537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Complicaciones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7164" y="1534492"/>
            <a:ext cx="7100732" cy="41571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Montserrat" pitchFamily="2" charset="77"/>
              </a:rPr>
              <a:t>Necrozante</a:t>
            </a:r>
            <a:r>
              <a:rPr lang="en-US" sz="1800" dirty="0">
                <a:latin typeface="Montserrat" pitchFamily="2" charset="77"/>
              </a:rPr>
              <a:t>, </a:t>
            </a:r>
            <a:r>
              <a:rPr lang="en-US" sz="1800" dirty="0" err="1">
                <a:latin typeface="Montserrat" pitchFamily="2" charset="77"/>
              </a:rPr>
              <a:t>severa</a:t>
            </a:r>
            <a:r>
              <a:rPr lang="en-US" sz="1800" dirty="0">
                <a:latin typeface="Montserrat" pitchFamily="2" charset="77"/>
              </a:rPr>
              <a:t> multifocal.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Montserrat" pitchFamily="2" charset="77"/>
              </a:rPr>
              <a:t>Gas en </a:t>
            </a:r>
            <a:r>
              <a:rPr lang="en-US" sz="1800" dirty="0" err="1">
                <a:latin typeface="Montserrat" pitchFamily="2" charset="77"/>
              </a:rPr>
              <a:t>parénquima</a:t>
            </a:r>
            <a:r>
              <a:rPr lang="en-US" sz="1800" dirty="0">
                <a:latin typeface="Montserrat" pitchFamily="2" charset="77"/>
              </a:rPr>
              <a:t> renal y </a:t>
            </a:r>
            <a:r>
              <a:rPr lang="en-US" sz="1800" dirty="0" err="1">
                <a:latin typeface="Montserrat" pitchFamily="2" charset="77"/>
              </a:rPr>
              <a:t>perirrenal</a:t>
            </a:r>
            <a:r>
              <a:rPr lang="en-US" sz="1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_tradnl" sz="1800" i="1" dirty="0">
                <a:latin typeface="Montserrat" pitchFamily="2" charset="77"/>
              </a:rPr>
              <a:t>E. </a:t>
            </a:r>
            <a:r>
              <a:rPr lang="es-ES" sz="1800" i="1" dirty="0">
                <a:latin typeface="Montserrat" pitchFamily="2" charset="77"/>
              </a:rPr>
              <a:t>c</a:t>
            </a:r>
            <a:r>
              <a:rPr lang="es-ES_tradnl" sz="1800" i="1" dirty="0" err="1">
                <a:latin typeface="Montserrat" pitchFamily="2" charset="77"/>
              </a:rPr>
              <a:t>oli</a:t>
            </a:r>
            <a:r>
              <a:rPr lang="es-ES_tradnl" sz="1800" i="1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Mortalidad 70% a pesar de tratamiento.</a:t>
            </a:r>
          </a:p>
          <a:p>
            <a:pPr>
              <a:lnSpc>
                <a:spcPct val="100000"/>
              </a:lnSpc>
            </a:pPr>
            <a:r>
              <a:rPr lang="es-ES_tradnl" sz="1800" dirty="0">
                <a:latin typeface="Montserrat" pitchFamily="2" charset="77"/>
              </a:rPr>
              <a:t>¿Requiere nefrectomía?</a:t>
            </a:r>
            <a:endParaRPr lang="es-ES" sz="1800" dirty="0">
              <a:latin typeface="Montserrat" pitchFamily="2" charset="77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702863" y="1166337"/>
            <a:ext cx="4558250" cy="903288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s-ES" b="1" dirty="0" err="1">
                <a:solidFill>
                  <a:srgbClr val="152B48"/>
                </a:solidFill>
                <a:latin typeface="Montserrat" pitchFamily="2" charset="77"/>
              </a:rPr>
              <a:t>Pielonefritis</a:t>
            </a:r>
            <a:r>
              <a:rPr lang="es-ES" b="1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" b="1" dirty="0" err="1">
                <a:solidFill>
                  <a:srgbClr val="152B48"/>
                </a:solidFill>
                <a:latin typeface="Montserrat" pitchFamily="2" charset="77"/>
              </a:rPr>
              <a:t>enfitematosa</a:t>
            </a:r>
            <a:r>
              <a:rPr lang="es-ES" b="1" dirty="0">
                <a:solidFill>
                  <a:srgbClr val="152B48"/>
                </a:solidFill>
                <a:latin typeface="Montserrat" pitchFamily="2" charset="77"/>
              </a:rPr>
              <a:t>:</a:t>
            </a:r>
          </a:p>
        </p:txBody>
      </p:sp>
      <p:pic>
        <p:nvPicPr>
          <p:cNvPr id="11" name="Imagen 10" descr="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30" y="982555"/>
            <a:ext cx="4558250" cy="36880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53568" y="6006869"/>
            <a:ext cx="82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</a:rPr>
              <a:t>Mandell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, Principles and Practice of Infectious Diseases Eighth Edition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8429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17" y="132246"/>
            <a:ext cx="11029616" cy="1013800"/>
          </a:xfrm>
        </p:spPr>
        <p:txBody>
          <a:bodyPr/>
          <a:lstStyle/>
          <a:p>
            <a:r>
              <a:rPr lang="es-ES_tradnl" dirty="0"/>
              <a:t>Complicaciones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573" y="1065975"/>
            <a:ext cx="11029615" cy="30849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_tradnl" b="1" dirty="0" err="1"/>
              <a:t>Pielonefritis</a:t>
            </a:r>
            <a:r>
              <a:rPr lang="es-ES_tradnl" b="1" dirty="0"/>
              <a:t> </a:t>
            </a:r>
            <a:r>
              <a:rPr lang="es-ES_tradnl" b="1" dirty="0" err="1"/>
              <a:t>xantogranulomatosa</a:t>
            </a:r>
            <a:r>
              <a:rPr lang="es-ES_tradnl" b="1" dirty="0"/>
              <a:t>:</a:t>
            </a:r>
          </a:p>
          <a:p>
            <a:pPr lvl="1">
              <a:lnSpc>
                <a:spcPct val="100000"/>
              </a:lnSpc>
            </a:pPr>
            <a:r>
              <a:rPr lang="es-ES_tradnl" sz="1800" dirty="0"/>
              <a:t>1% de infecciones renales.</a:t>
            </a:r>
          </a:p>
          <a:p>
            <a:pPr lvl="1">
              <a:lnSpc>
                <a:spcPct val="100000"/>
              </a:lnSpc>
            </a:pPr>
            <a:r>
              <a:rPr lang="es-ES_tradnl" sz="1800" dirty="0"/>
              <a:t>Forma difusa y focal.</a:t>
            </a:r>
          </a:p>
          <a:p>
            <a:pPr lvl="1">
              <a:lnSpc>
                <a:spcPct val="100000"/>
              </a:lnSpc>
            </a:pPr>
            <a:r>
              <a:rPr lang="es-ES_tradnl" sz="1800" i="1" dirty="0"/>
              <a:t>E. </a:t>
            </a:r>
            <a:r>
              <a:rPr lang="es-ES_tradnl" sz="1800" i="1" dirty="0" err="1"/>
              <a:t>coli</a:t>
            </a:r>
            <a:r>
              <a:rPr lang="es-ES_tradnl" sz="1800" i="1" dirty="0"/>
              <a:t> y </a:t>
            </a:r>
            <a:r>
              <a:rPr lang="es-ES_tradnl" sz="1800" i="1" dirty="0" err="1"/>
              <a:t>proteus</a:t>
            </a:r>
            <a:r>
              <a:rPr lang="es-ES_tradnl" sz="1800" i="1" dirty="0"/>
              <a:t> </a:t>
            </a:r>
            <a:r>
              <a:rPr lang="es-ES_tradnl" sz="1800" i="1" dirty="0" err="1"/>
              <a:t>mirabilis</a:t>
            </a:r>
            <a:r>
              <a:rPr lang="es-ES_tradnl" sz="1800" i="1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_tradnl" sz="1800" dirty="0" err="1"/>
              <a:t>Alteraci</a:t>
            </a:r>
            <a:r>
              <a:rPr lang="es-ES" sz="1800" dirty="0" err="1"/>
              <a:t>ón</a:t>
            </a:r>
            <a:r>
              <a:rPr lang="es-ES" sz="1800" dirty="0"/>
              <a:t> de la excreción.</a:t>
            </a:r>
          </a:p>
          <a:p>
            <a:pPr lvl="1">
              <a:lnSpc>
                <a:spcPct val="100000"/>
              </a:lnSpc>
            </a:pPr>
            <a:r>
              <a:rPr lang="es-ES" sz="1800" dirty="0"/>
              <a:t>TAC.</a:t>
            </a:r>
          </a:p>
          <a:p>
            <a:pPr lvl="1">
              <a:lnSpc>
                <a:spcPct val="100000"/>
              </a:lnSpc>
            </a:pPr>
            <a:r>
              <a:rPr lang="es-ES" sz="1800" dirty="0"/>
              <a:t>Cálculos, hidronefrosis, áreas </a:t>
            </a:r>
            <a:r>
              <a:rPr lang="es-ES" sz="1800" dirty="0" err="1"/>
              <a:t>hipodensas</a:t>
            </a:r>
            <a:r>
              <a:rPr lang="es-ES" sz="18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" sz="1800" dirty="0"/>
              <a:t>Confirmación histológica.</a:t>
            </a:r>
            <a:endParaRPr lang="es-ES_tradnl" sz="1800" dirty="0"/>
          </a:p>
        </p:txBody>
      </p:sp>
      <p:sp>
        <p:nvSpPr>
          <p:cNvPr id="4" name="Rectángulo 3"/>
          <p:cNvSpPr/>
          <p:nvPr/>
        </p:nvSpPr>
        <p:spPr>
          <a:xfrm>
            <a:off x="4941156" y="6145409"/>
            <a:ext cx="7024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Indian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Journal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of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Endocrinology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and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Metabolism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/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May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-Jun 2013 /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Vol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17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74" y="1480751"/>
            <a:ext cx="3746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42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7948" y="3691462"/>
            <a:ext cx="7132322" cy="22454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Varia dependiendo de la población e historia de ITU.</a:t>
            </a:r>
          </a:p>
          <a:p>
            <a:pPr>
              <a:lnSpc>
                <a:spcPct val="100000"/>
              </a:lnSpc>
            </a:pPr>
            <a:r>
              <a:rPr lang="es-CO" dirty="0"/>
              <a:t>Mujeres con 2 o más ITUs vs con 1 ITU o no IT, tienen 2-5 veces mayor recurrencia a 1 año.</a:t>
            </a:r>
          </a:p>
          <a:p>
            <a:pPr>
              <a:lnSpc>
                <a:spcPct val="100000"/>
              </a:lnSpc>
            </a:pPr>
            <a:r>
              <a:rPr lang="es-CO" b="1" dirty="0"/>
              <a:t>Riesgo de recurrencia por síndrome urinario y grupo de edad.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8" y="1610438"/>
            <a:ext cx="11208223" cy="17165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82146" y="6301316"/>
            <a:ext cx="281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Infect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Dis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200" b="0" i="0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Clin</a:t>
            </a:r>
            <a:r>
              <a:rPr lang="es-CO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 N Am 28 (2014) 1–13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3BFF33-774A-0549-AD96-1E89F9D071C9}"/>
              </a:ext>
            </a:extLst>
          </p:cNvPr>
          <p:cNvSpPr txBox="1"/>
          <p:nvPr/>
        </p:nvSpPr>
        <p:spPr>
          <a:xfrm>
            <a:off x="692728" y="317496"/>
            <a:ext cx="760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AAA7"/>
                </a:solidFill>
                <a:latin typeface="Montserrat" pitchFamily="2" charset="77"/>
              </a:rPr>
              <a:t>Recurrencia</a:t>
            </a:r>
          </a:p>
        </p:txBody>
      </p:sp>
    </p:spTree>
    <p:extLst>
      <p:ext uri="{BB962C8B-B14F-4D97-AF65-F5344CB8AC3E}">
        <p14:creationId xmlns:p14="http://schemas.microsoft.com/office/powerpoint/2010/main" val="34907590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B13AB2-0505-DF45-9567-1CCD4E518B60}"/>
              </a:ext>
            </a:extLst>
          </p:cNvPr>
          <p:cNvSpPr/>
          <p:nvPr/>
        </p:nvSpPr>
        <p:spPr>
          <a:xfrm>
            <a:off x="4181052" y="2264970"/>
            <a:ext cx="38298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rgbClr val="00AA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86894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3835</Words>
  <Application>Microsoft Office PowerPoint</Application>
  <PresentationFormat>Widescreen</PresentationFormat>
  <Paragraphs>540</Paragraphs>
  <Slides>95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Calibri Light</vt:lpstr>
      <vt:lpstr>Montserrat</vt:lpstr>
      <vt:lpstr>Wingdings</vt:lpstr>
      <vt:lpstr>Tema de Office</vt:lpstr>
      <vt:lpstr>INFECCIÓN URINARIA</vt:lpstr>
      <vt:lpstr>Definición</vt:lpstr>
      <vt:lpstr>Clasificación</vt:lpstr>
      <vt:lpstr>Epidemiología</vt:lpstr>
      <vt:lpstr>Epidemiología</vt:lpstr>
      <vt:lpstr>Fisiopatología</vt:lpstr>
      <vt:lpstr>Etiología</vt:lpstr>
      <vt:lpstr>PowerPoint Presentation</vt:lpstr>
      <vt:lpstr>PowerPoint Presentation</vt:lpstr>
      <vt:lpstr>PowerPoint Presentation</vt:lpstr>
      <vt:lpstr>Flora contaminante</vt:lpstr>
      <vt:lpstr>Patogénesis</vt:lpstr>
      <vt:lpstr>Factores  de riesgo</vt:lpstr>
      <vt:lpstr>PowerPoint Presentation</vt:lpstr>
      <vt:lpstr>Grupos especiales</vt:lpstr>
      <vt:lpstr>ITU en poblaciones especiales</vt:lpstr>
      <vt:lpstr>ITU en poblaciones especiales</vt:lpstr>
      <vt:lpstr>ITU en poblaciones especiales</vt:lpstr>
      <vt:lpstr>PowerPoint Presentation</vt:lpstr>
      <vt:lpstr>Trauma raquimedular</vt:lpstr>
      <vt:lpstr>Bacteriuria asintomática</vt:lpstr>
      <vt:lpstr>Definición</vt:lpstr>
      <vt:lpstr>Definición</vt:lpstr>
      <vt:lpstr>Epidemiología</vt:lpstr>
      <vt:lpstr>Manejo</vt:lpstr>
      <vt:lpstr>Sonda urinaria</vt:lpstr>
      <vt:lpstr>Trasplantados renales</vt:lpstr>
      <vt:lpstr>Trasplantados otros órganos</vt:lpstr>
      <vt:lpstr>Intervenciones urológicas</vt:lpstr>
      <vt:lpstr>Compromiso del urotelio favorecería diseminación</vt:lpstr>
      <vt:lpstr>Laboratorio</vt:lpstr>
      <vt:lpstr>PowerPoint Presentation</vt:lpstr>
      <vt:lpstr>Gram de orina sin centrifugar</vt:lpstr>
      <vt:lpstr>PowerPoint Presentation</vt:lpstr>
      <vt:lpstr>Evaluación microscópica</vt:lpstr>
      <vt:lpstr>Tira reactiva</vt:lpstr>
      <vt:lpstr>PowerPoint Presentation</vt:lpstr>
      <vt:lpstr>Piuria</vt:lpstr>
      <vt:lpstr>Piuria estéril</vt:lpstr>
      <vt:lpstr>Urocultivo</vt:lpstr>
      <vt:lpstr>Aislamiento cándida</vt:lpstr>
      <vt:lpstr>Cistitis y pielonefritis no complicadas</vt:lpstr>
      <vt:lpstr>Cuadro clínico</vt:lpstr>
      <vt:lpstr>Cistitis no complicada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Diagnóstico mujer anciana</vt:lpstr>
      <vt:lpstr>Diagnóstico ambulatorio</vt:lpstr>
      <vt:lpstr>Diagnóstico institucionalizado</vt:lpstr>
      <vt:lpstr>PowerPoint Presentation</vt:lpstr>
      <vt:lpstr>Alternativas terapéuticas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Muchos interrogantes</vt:lpstr>
      <vt:lpstr>Colombia</vt:lpstr>
      <vt:lpstr>PowerPoint Presentation</vt:lpstr>
      <vt:lpstr>PowerPoint Presentation</vt:lpstr>
      <vt:lpstr>Tratamiento hospitalario</vt:lpstr>
      <vt:lpstr>PowerPoint Presentation</vt:lpstr>
      <vt:lpstr>PowerPoint Presentation</vt:lpstr>
      <vt:lpstr>Infecciones por gérmenes multirresistentes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Duración</vt:lpstr>
      <vt:lpstr>PowerPoint Presentation</vt:lpstr>
      <vt:lpstr>PowerPoint Presentation</vt:lpstr>
      <vt:lpstr>PowerPoint Presentation</vt:lpstr>
      <vt:lpstr>ITU  complicada</vt:lpstr>
      <vt:lpstr>PowerPoint Presentation</vt:lpstr>
      <vt:lpstr>PowerPoint Presentation</vt:lpstr>
      <vt:lpstr>PowerPoint Presentation</vt:lpstr>
      <vt:lpstr>Resultados</vt:lpstr>
      <vt:lpstr>PowerPoint Presentation</vt:lpstr>
      <vt:lpstr>PowerPoint Presentation</vt:lpstr>
      <vt:lpstr>PowerPoint Presentation</vt:lpstr>
      <vt:lpstr>PowerPoint Presentation</vt:lpstr>
      <vt:lpstr>¿Cómo tomar la decisión?</vt:lpstr>
      <vt:lpstr>Estudios de imagen</vt:lpstr>
      <vt:lpstr>Complicaciones</vt:lpstr>
      <vt:lpstr>Complicaciones</vt:lpstr>
      <vt:lpstr>Complicaciones</vt:lpstr>
      <vt:lpstr>Complicaciones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Infección urinaria</dc:title>
  <dc:creator>Daniel Montoya Roldan</dc:creator>
  <cp:lastModifiedBy>ana.cardonaga@outlook.es</cp:lastModifiedBy>
  <cp:revision>24</cp:revision>
  <dcterms:created xsi:type="dcterms:W3CDTF">2021-02-18T21:53:28Z</dcterms:created>
  <dcterms:modified xsi:type="dcterms:W3CDTF">2021-02-24T13:04:11Z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2272707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