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1" r:id="rId3"/>
    <p:sldId id="272" r:id="rId4"/>
    <p:sldId id="281" r:id="rId5"/>
    <p:sldId id="273" r:id="rId6"/>
    <p:sldId id="275" r:id="rId7"/>
    <p:sldId id="276" r:id="rId8"/>
    <p:sldId id="277" r:id="rId9"/>
    <p:sldId id="278" r:id="rId10"/>
    <p:sldId id="279" r:id="rId11"/>
    <p:sldId id="280" r:id="rId12"/>
    <p:sldId id="282" r:id="rId13"/>
    <p:sldId id="283" r:id="rId14"/>
    <p:sldId id="288" r:id="rId1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10/11/2021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D028C-6784-4ACF-BF2C-6344CE1CE6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Intoxicación por </a:t>
            </a:r>
            <a:r>
              <a:rPr lang="es-ES" dirty="0" err="1"/>
              <a:t>Superwarfarínicos</a:t>
            </a:r>
            <a:endParaRPr lang="es-C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3C9C0-AE97-406A-8289-8F06853E8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614738"/>
            <a:ext cx="6629400" cy="1655762"/>
          </a:xfrm>
        </p:spPr>
        <p:txBody>
          <a:bodyPr/>
          <a:lstStyle/>
          <a:p>
            <a:r>
              <a:rPr lang="es-ES" dirty="0"/>
              <a:t>Jimmy Alejandro Seguro</a:t>
            </a:r>
          </a:p>
          <a:p>
            <a:r>
              <a:rPr lang="es-ES" dirty="0"/>
              <a:t>Residente Toxicología Clínica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353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Manifestaciones clínicas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A2E992-7785-4BBD-BCB6-6E38BCDDF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/>
              <a:t>Hemorragia intracraneal.</a:t>
            </a:r>
          </a:p>
          <a:p>
            <a:pPr marL="0" indent="0">
              <a:buNone/>
            </a:pPr>
            <a:r>
              <a:rPr lang="es-ES" dirty="0"/>
              <a:t>Epistaxis.</a:t>
            </a:r>
          </a:p>
          <a:p>
            <a:pPr marL="0" indent="0">
              <a:buNone/>
            </a:pPr>
            <a:r>
              <a:rPr lang="es-ES" dirty="0"/>
              <a:t>Gingivorragia.</a:t>
            </a:r>
          </a:p>
          <a:p>
            <a:pPr marL="0" indent="0">
              <a:buNone/>
            </a:pPr>
            <a:r>
              <a:rPr lang="es-ES" dirty="0"/>
              <a:t>Hematemesis.</a:t>
            </a:r>
          </a:p>
          <a:p>
            <a:pPr marL="0" indent="0">
              <a:buNone/>
            </a:pPr>
            <a:r>
              <a:rPr lang="es-ES" dirty="0"/>
              <a:t>Hematuria.</a:t>
            </a:r>
          </a:p>
          <a:p>
            <a:pPr marL="0" indent="0">
              <a:buNone/>
            </a:pPr>
            <a:r>
              <a:rPr lang="es-ES" dirty="0"/>
              <a:t>Melenas.</a:t>
            </a:r>
          </a:p>
          <a:p>
            <a:pPr marL="0" indent="0">
              <a:buNone/>
            </a:pPr>
            <a:r>
              <a:rPr lang="es-ES" dirty="0"/>
              <a:t>Equimosis.</a:t>
            </a:r>
          </a:p>
          <a:p>
            <a:pPr marL="0" indent="0">
              <a:buNone/>
            </a:pPr>
            <a:r>
              <a:rPr lang="es-ES" dirty="0"/>
              <a:t>Hematomas.</a:t>
            </a:r>
          </a:p>
          <a:p>
            <a:pPr marL="0" indent="0">
              <a:buNone/>
            </a:pPr>
            <a:r>
              <a:rPr lang="es-ES" dirty="0"/>
              <a:t>Hemorragia intramuscular.</a:t>
            </a:r>
          </a:p>
          <a:p>
            <a:pPr marL="0" indent="0">
              <a:buNone/>
            </a:pPr>
            <a:r>
              <a:rPr lang="es-ES" dirty="0"/>
              <a:t>Aborto espontaneo.</a:t>
            </a:r>
          </a:p>
          <a:p>
            <a:pPr marL="0" indent="0">
              <a:buNone/>
            </a:pPr>
            <a:r>
              <a:rPr lang="es-ES" dirty="0"/>
              <a:t>Trombosis paradójica.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34CF6FE-4DBB-4B2D-8D61-245A4C729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2047" y="3808169"/>
            <a:ext cx="7029833" cy="2684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974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Diagnóstico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A2E992-7785-4BBD-BCB6-6E38BCDDF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Tiempos de coagulación.</a:t>
            </a:r>
          </a:p>
          <a:p>
            <a:r>
              <a:rPr lang="es-ES" dirty="0"/>
              <a:t>Medición de factores.</a:t>
            </a:r>
          </a:p>
          <a:p>
            <a:r>
              <a:rPr lang="es-ES" dirty="0"/>
              <a:t>Vitamina K y K epóxido.</a:t>
            </a:r>
          </a:p>
          <a:p>
            <a:r>
              <a:rPr lang="es-ES" dirty="0"/>
              <a:t>Medición de anticoagulantes.</a:t>
            </a:r>
            <a:endParaRPr lang="es-CO" dirty="0"/>
          </a:p>
        </p:txBody>
      </p:sp>
      <p:pic>
        <p:nvPicPr>
          <p:cNvPr id="1026" name="Picture 2" descr="Resultado de imagen de laboratorio">
            <a:extLst>
              <a:ext uri="{FF2B5EF4-FFF2-40B4-BE49-F238E27FC236}">
                <a16:creationId xmlns:a16="http://schemas.microsoft.com/office/drawing/2014/main" id="{9FD175C0-D03D-4873-8A3B-472C7186F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798" y="1285875"/>
            <a:ext cx="57150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206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Tratamiento</a:t>
            </a:r>
            <a:endParaRPr lang="es-CO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57F2B859-573E-427A-ADB3-1DA6A0A29780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ES"/>
              <a:t>Tratamiento</a:t>
            </a:r>
            <a:endParaRPr lang="es-CO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9865BC3A-9D59-4E1E-A66A-C1EEB05DA723}"/>
              </a:ext>
            </a:extLst>
          </p:cNvPr>
          <p:cNvSpPr txBox="1">
            <a:spLocks/>
          </p:cNvSpPr>
          <p:nvPr/>
        </p:nvSpPr>
        <p:spPr>
          <a:xfrm>
            <a:off x="685801" y="1825625"/>
            <a:ext cx="10667997" cy="2090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ABCD.</a:t>
            </a:r>
          </a:p>
          <a:p>
            <a:r>
              <a:rPr lang="es-ES" dirty="0"/>
              <a:t>Medidas de descontaminación: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dirty="0"/>
              <a:t>Carbón activado. 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12B9E220-12E0-4B40-8E5A-B9BC13D8D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0" y="2957513"/>
            <a:ext cx="2971800" cy="3371850"/>
          </a:xfrm>
          <a:prstGeom prst="rect">
            <a:avLst/>
          </a:prstGeom>
        </p:spPr>
      </p:pic>
      <p:pic>
        <p:nvPicPr>
          <p:cNvPr id="8" name="Picture 2" descr="Resultado de imagen de carbon activado">
            <a:extLst>
              <a:ext uri="{FF2B5EF4-FFF2-40B4-BE49-F238E27FC236}">
                <a16:creationId xmlns:a16="http://schemas.microsoft.com/office/drawing/2014/main" id="{F4DE8775-8BC0-4709-8CC2-B33208145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553" y="81438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Resultado de imagen de liquidos endovenosos">
            <a:extLst>
              <a:ext uri="{FF2B5EF4-FFF2-40B4-BE49-F238E27FC236}">
                <a16:creationId xmlns:a16="http://schemas.microsoft.com/office/drawing/2014/main" id="{6713D1BF-5090-422A-84BC-962EA26CD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952" y="528637"/>
            <a:ext cx="2971800" cy="259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431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Específico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A2E992-7785-4BBD-BCB6-6E38BCDDF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sz="1800" dirty="0"/>
              <a:t>+ Vitamina K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" sz="18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sz="1800" dirty="0"/>
              <a:t>Oral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sz="1800" dirty="0"/>
              <a:t>25-50 mg adultos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sz="1800" dirty="0"/>
              <a:t>0,4mg/kg/dosis niños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sz="1800" dirty="0"/>
              <a:t>Cada 6-12 horas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" sz="18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dirty="0"/>
              <a:t>Intravenosa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dirty="0"/>
              <a:t>Hemorragia grave</a:t>
            </a:r>
            <a:r>
              <a:rPr lang="en" sz="1800" dirty="0"/>
              <a:t>:  10 mg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" dirty="0"/>
              <a:t>No Hemorragia: </a:t>
            </a:r>
            <a:r>
              <a:rPr lang="en" sz="1800" dirty="0"/>
              <a:t>INR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800" dirty="0"/>
              <a:t>6-10 (0,5 a 1,0 mg)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800" dirty="0"/>
              <a:t>10 a 20 (3 a 5 mg) y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s-ES" sz="1800" dirty="0"/>
              <a:t>&gt; 20 (10 mg)</a:t>
            </a:r>
            <a:endParaRPr lang="en" sz="18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" sz="1800" dirty="0"/>
          </a:p>
          <a:p>
            <a:endParaRPr lang="es-CO" sz="1800" dirty="0"/>
          </a:p>
        </p:txBody>
      </p:sp>
      <p:sp>
        <p:nvSpPr>
          <p:cNvPr id="6" name="Marcador de texto 1">
            <a:extLst>
              <a:ext uri="{FF2B5EF4-FFF2-40B4-BE49-F238E27FC236}">
                <a16:creationId xmlns:a16="http://schemas.microsoft.com/office/drawing/2014/main" id="{31DFACDE-AD88-4562-BA8F-A5423B0A7FEA}"/>
              </a:ext>
            </a:extLst>
          </p:cNvPr>
          <p:cNvSpPr txBox="1">
            <a:spLocks/>
          </p:cNvSpPr>
          <p:nvPr/>
        </p:nvSpPr>
        <p:spPr>
          <a:xfrm>
            <a:off x="9412304" y="1895031"/>
            <a:ext cx="2229300" cy="2847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/>
              <a:t>Plasma Fresco Congelado</a:t>
            </a:r>
          </a:p>
          <a:p>
            <a:pPr marL="127000" indent="0">
              <a:buFont typeface="Arial" panose="020B0604020202020204" pitchFamily="34" charset="0"/>
              <a:buNone/>
            </a:pPr>
            <a:r>
              <a:rPr lang="es-ES" sz="1800" dirty="0"/>
              <a:t>       15ml/kg</a:t>
            </a:r>
            <a:endParaRPr lang="es-CO" sz="1800" dirty="0"/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35021B5B-3FF8-40CE-84E3-2EF0179741C2}"/>
              </a:ext>
            </a:extLst>
          </p:cNvPr>
          <p:cNvSpPr txBox="1">
            <a:spLocks/>
          </p:cNvSpPr>
          <p:nvPr/>
        </p:nvSpPr>
        <p:spPr>
          <a:xfrm>
            <a:off x="9412304" y="3408870"/>
            <a:ext cx="2229300" cy="28470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/>
              <a:t>Complejo de Protrombina de 4 Factores</a:t>
            </a:r>
          </a:p>
          <a:p>
            <a:pPr marL="127000" indent="0">
              <a:buFont typeface="Arial" panose="020B0604020202020204" pitchFamily="34" charset="0"/>
              <a:buNone/>
            </a:pPr>
            <a:r>
              <a:rPr lang="es-ES" sz="1800" dirty="0"/>
              <a:t>       25-50 U/kg</a:t>
            </a:r>
          </a:p>
          <a:p>
            <a:pPr marL="127000" indent="0">
              <a:buFont typeface="Arial" panose="020B0604020202020204" pitchFamily="34" charset="0"/>
              <a:buNone/>
            </a:pPr>
            <a:endParaRPr lang="es-ES" sz="1800" dirty="0"/>
          </a:p>
          <a:p>
            <a:r>
              <a:rPr lang="es-ES" sz="1800" dirty="0"/>
              <a:t>Factor Recombinante </a:t>
            </a:r>
          </a:p>
          <a:p>
            <a:pPr marL="127000" indent="0">
              <a:buFont typeface="Arial" panose="020B0604020202020204" pitchFamily="34" charset="0"/>
              <a:buNone/>
            </a:pPr>
            <a:r>
              <a:rPr lang="es-ES" sz="1800" dirty="0"/>
              <a:t>       1,2-4,8 mg</a:t>
            </a:r>
            <a:endParaRPr lang="es-CO" sz="1800" dirty="0"/>
          </a:p>
        </p:txBody>
      </p:sp>
      <p:sp>
        <p:nvSpPr>
          <p:cNvPr id="8" name="Google Shape;74;p15">
            <a:extLst>
              <a:ext uri="{FF2B5EF4-FFF2-40B4-BE49-F238E27FC236}">
                <a16:creationId xmlns:a16="http://schemas.microsoft.com/office/drawing/2014/main" id="{2B377986-C3ED-45B6-90D3-D83D8931528A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641604" y="4922708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pic>
        <p:nvPicPr>
          <p:cNvPr id="10" name="Picture 2" descr="Fitomenadiona (vitamina K) | Red de Antídotos">
            <a:extLst>
              <a:ext uri="{FF2B5EF4-FFF2-40B4-BE49-F238E27FC236}">
                <a16:creationId xmlns:a16="http://schemas.microsoft.com/office/drawing/2014/main" id="{67588154-19AA-4C2B-9CE9-4089445D2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307" y="4359973"/>
            <a:ext cx="1995526" cy="1496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672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B4B8CD33-5477-457E-9BB0-DE7E00E8B0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69963"/>
            <a:ext cx="9144000" cy="2387600"/>
          </a:xfrm>
        </p:spPr>
        <p:txBody>
          <a:bodyPr/>
          <a:lstStyle/>
          <a:p>
            <a:r>
              <a:rPr lang="es-ES" dirty="0"/>
              <a:t>¡Gracias!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02996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Historia</a:t>
            </a: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66B69F1-DCBD-4FAB-89B8-6C7A1DEA8B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9654" y="2540376"/>
            <a:ext cx="7079965" cy="275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38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Generaciones</a:t>
            </a: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F81425F-725D-46B4-B9C4-F23CD1C48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497" y="2333625"/>
            <a:ext cx="7628512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508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Epidemiología</a:t>
            </a:r>
            <a:endParaRPr lang="es-CO" dirty="0"/>
          </a:p>
        </p:txBody>
      </p:sp>
      <p:sp>
        <p:nvSpPr>
          <p:cNvPr id="12" name="Google Shape;151;p25">
            <a:extLst>
              <a:ext uri="{FF2B5EF4-FFF2-40B4-BE49-F238E27FC236}">
                <a16:creationId xmlns:a16="http://schemas.microsoft.com/office/drawing/2014/main" id="{66AD4FCB-2C90-4263-8B1F-2CCAE75B3090}"/>
              </a:ext>
            </a:extLst>
          </p:cNvPr>
          <p:cNvSpPr/>
          <p:nvPr/>
        </p:nvSpPr>
        <p:spPr>
          <a:xfrm>
            <a:off x="4771786" y="2446891"/>
            <a:ext cx="6734413" cy="3208126"/>
          </a:xfrm>
          <a:custGeom>
            <a:avLst/>
            <a:gdLst/>
            <a:ahLst/>
            <a:cxnLst/>
            <a:rect l="l" t="t" r="r" b="b"/>
            <a:pathLst>
              <a:path w="285750" h="136125" extrusionOk="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2A95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53;p25">
            <a:extLst>
              <a:ext uri="{FF2B5EF4-FFF2-40B4-BE49-F238E27FC236}">
                <a16:creationId xmlns:a16="http://schemas.microsoft.com/office/drawing/2014/main" id="{C5C13C1A-7526-4A3A-83C7-B5C4AA36E57E}"/>
              </a:ext>
            </a:extLst>
          </p:cNvPr>
          <p:cNvSpPr/>
          <p:nvPr/>
        </p:nvSpPr>
        <p:spPr>
          <a:xfrm>
            <a:off x="5274080" y="3123296"/>
            <a:ext cx="759600" cy="202500"/>
          </a:xfrm>
          <a:prstGeom prst="wedgeRectCallout">
            <a:avLst>
              <a:gd name="adj1" fmla="val -21428"/>
              <a:gd name="adj2" fmla="val 84287"/>
            </a:avLst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300,000</a:t>
            </a:r>
            <a:endParaRPr sz="10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4" name="Google Shape;160;p25">
            <a:extLst>
              <a:ext uri="{FF2B5EF4-FFF2-40B4-BE49-F238E27FC236}">
                <a16:creationId xmlns:a16="http://schemas.microsoft.com/office/drawing/2014/main" id="{9D63BB5E-2AAD-49DA-99ED-BBCF676DD0B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981585" y="6153893"/>
            <a:ext cx="548700" cy="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15" name="Google Shape;153;p25">
            <a:extLst>
              <a:ext uri="{FF2B5EF4-FFF2-40B4-BE49-F238E27FC236}">
                <a16:creationId xmlns:a16="http://schemas.microsoft.com/office/drawing/2014/main" id="{5B571383-2760-4B63-BE37-A3AFF72EAD2E}"/>
              </a:ext>
            </a:extLst>
          </p:cNvPr>
          <p:cNvSpPr/>
          <p:nvPr/>
        </p:nvSpPr>
        <p:spPr>
          <a:xfrm>
            <a:off x="5821880" y="3123296"/>
            <a:ext cx="759600" cy="202500"/>
          </a:xfrm>
          <a:prstGeom prst="wedgeRectCallout">
            <a:avLst>
              <a:gd name="adj1" fmla="val -21428"/>
              <a:gd name="adj2" fmla="val 84287"/>
            </a:avLst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95,6%</a:t>
            </a:r>
            <a:endParaRPr sz="10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6" name="Google Shape;153;p25">
            <a:extLst>
              <a:ext uri="{FF2B5EF4-FFF2-40B4-BE49-F238E27FC236}">
                <a16:creationId xmlns:a16="http://schemas.microsoft.com/office/drawing/2014/main" id="{FED0FF79-7A77-400D-B251-96B401A97122}"/>
              </a:ext>
            </a:extLst>
          </p:cNvPr>
          <p:cNvSpPr/>
          <p:nvPr/>
        </p:nvSpPr>
        <p:spPr>
          <a:xfrm>
            <a:off x="9837643" y="3392832"/>
            <a:ext cx="759600" cy="202500"/>
          </a:xfrm>
          <a:prstGeom prst="wedgeRectCallout">
            <a:avLst>
              <a:gd name="adj1" fmla="val -21428"/>
              <a:gd name="adj2" fmla="val 84287"/>
            </a:avLst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Adultos</a:t>
            </a:r>
            <a:endParaRPr sz="10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7" name="Google Shape;153;p25">
            <a:extLst>
              <a:ext uri="{FF2B5EF4-FFF2-40B4-BE49-F238E27FC236}">
                <a16:creationId xmlns:a16="http://schemas.microsoft.com/office/drawing/2014/main" id="{DF0C604B-AAB4-47FC-BD6D-11C4A5B5CF8B}"/>
              </a:ext>
            </a:extLst>
          </p:cNvPr>
          <p:cNvSpPr/>
          <p:nvPr/>
        </p:nvSpPr>
        <p:spPr>
          <a:xfrm>
            <a:off x="5319327" y="3392832"/>
            <a:ext cx="759600" cy="202500"/>
          </a:xfrm>
          <a:prstGeom prst="wedgeRectCallout">
            <a:avLst>
              <a:gd name="adj1" fmla="val -21428"/>
              <a:gd name="adj2" fmla="val 84287"/>
            </a:avLst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rgbClr val="FFFFFF"/>
                </a:solidFill>
                <a:latin typeface="Sniglet"/>
                <a:ea typeface="Sniglet"/>
                <a:cs typeface="Sniglet"/>
                <a:sym typeface="Sniglet"/>
              </a:rPr>
              <a:t>2018</a:t>
            </a:r>
            <a:endParaRPr sz="1000" dirty="0">
              <a:solidFill>
                <a:srgbClr val="FFFFFF"/>
              </a:solidFill>
              <a:latin typeface="Sniglet"/>
              <a:ea typeface="Sniglet"/>
              <a:cs typeface="Sniglet"/>
              <a:sym typeface="Sniglet"/>
            </a:endParaRPr>
          </a:p>
        </p:txBody>
      </p:sp>
    </p:spTree>
    <p:extLst>
      <p:ext uri="{BB962C8B-B14F-4D97-AF65-F5344CB8AC3E}">
        <p14:creationId xmlns:p14="http://schemas.microsoft.com/office/powerpoint/2010/main" val="2747368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Fisiología</a:t>
            </a: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EFCFE76-2A27-482B-B852-2376B1B7D4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1136" y="904169"/>
            <a:ext cx="4521243" cy="504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672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Ciclo de la vitamina K</a:t>
            </a: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5DB4D54-EEF2-4242-BC03-5720391E9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610" y="2466975"/>
            <a:ext cx="7377390" cy="312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934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Toxicocinética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A2E992-7785-4BBD-BCB6-6E38BCDDF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 Buena absorción oral.</a:t>
            </a:r>
          </a:p>
          <a:p>
            <a:r>
              <a:rPr lang="es-ES" dirty="0"/>
              <a:t>D Alta liposolubilidad y distribución, sobre todo hepática.</a:t>
            </a:r>
          </a:p>
          <a:p>
            <a:r>
              <a:rPr lang="es-ES" dirty="0"/>
              <a:t>M CYP450.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68380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Toxicocinética</a:t>
            </a: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0A53253-D0F3-4547-913A-3BB2BF5E2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655482"/>
            <a:ext cx="4772025" cy="200957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BC5ABAD-B207-49E1-89BE-FE4F91472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0763" y="1587259"/>
            <a:ext cx="6275547" cy="218122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2922F620-C47B-4D4D-AF2A-0C7E110CA8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3263" y="3900453"/>
            <a:ext cx="6275547" cy="232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565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7873A-F512-4AAA-A3DD-71BB7089E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Toxicodinámia</a:t>
            </a: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90C1102-D6A0-4019-8946-848A9BD1F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9151" y="2048141"/>
            <a:ext cx="7477124" cy="4030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5367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PlantillaNuevoFR2020</Template>
  <TotalTime>110</TotalTime>
  <Words>180</Words>
  <Application>Microsoft Office PowerPoint</Application>
  <PresentationFormat>Panorámica</PresentationFormat>
  <Paragraphs>66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Montserrat</vt:lpstr>
      <vt:lpstr>Sniglet</vt:lpstr>
      <vt:lpstr>Tema de Office</vt:lpstr>
      <vt:lpstr>Intoxicación por Superwarfarínicos</vt:lpstr>
      <vt:lpstr>Historia</vt:lpstr>
      <vt:lpstr>Generaciones</vt:lpstr>
      <vt:lpstr>Epidemiología</vt:lpstr>
      <vt:lpstr>Fisiología</vt:lpstr>
      <vt:lpstr>Ciclo de la vitamina K</vt:lpstr>
      <vt:lpstr>Toxicocinética</vt:lpstr>
      <vt:lpstr>Toxicocinética</vt:lpstr>
      <vt:lpstr>Toxicodinámia</vt:lpstr>
      <vt:lpstr>Manifestaciones clínicas</vt:lpstr>
      <vt:lpstr>Diagnóstico</vt:lpstr>
      <vt:lpstr>Tratamiento</vt:lpstr>
      <vt:lpstr>Específico</vt:lpstr>
      <vt:lpstr>¡Gracias!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ana.cardonaga@outlook.es</dc:creator>
  <cp:lastModifiedBy>Andres Guerra</cp:lastModifiedBy>
  <cp:revision>26</cp:revision>
  <dcterms:created xsi:type="dcterms:W3CDTF">2020-11-12T02:46:13Z</dcterms:created>
  <dcterms:modified xsi:type="dcterms:W3CDTF">2021-11-10T20:38:04Z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277534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S9.1.2</vt:lpwstr>
  </property>
</Properties>
</file>