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8" r:id="rId2"/>
    <p:sldId id="257" r:id="rId3"/>
    <p:sldId id="283" r:id="rId4"/>
    <p:sldId id="284" r:id="rId5"/>
    <p:sldId id="285" r:id="rId6"/>
    <p:sldId id="287" r:id="rId7"/>
    <p:sldId id="288" r:id="rId8"/>
    <p:sldId id="291" r:id="rId9"/>
    <p:sldId id="290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1" r:id="rId19"/>
    <p:sldId id="302" r:id="rId20"/>
    <p:sldId id="303" r:id="rId21"/>
    <p:sldId id="307" r:id="rId22"/>
    <p:sldId id="309" r:id="rId23"/>
    <p:sldId id="308" r:id="rId24"/>
    <p:sldId id="304" r:id="rId25"/>
    <p:sldId id="305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281" r:id="rId4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6A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BB0C5F-6FF2-460E-AB3F-56569EC4027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6DE2DB80-2B01-4448-9674-DA700B038F97}">
      <dgm:prSet phldrT="[Texto]"/>
      <dgm:spPr>
        <a:solidFill>
          <a:schemeClr val="bg1"/>
        </a:solidFill>
        <a:ln>
          <a:solidFill>
            <a:srgbClr val="06AEAA"/>
          </a:solidFill>
        </a:ln>
      </dgm:spPr>
      <dgm:t>
        <a:bodyPr/>
        <a:lstStyle/>
        <a:p>
          <a:r>
            <a:rPr lang="es-ES" dirty="0">
              <a:solidFill>
                <a:schemeClr val="tx1"/>
              </a:solidFill>
              <a:latin typeface="Montserrat" panose="00000500000000000000" pitchFamily="50" charset="0"/>
            </a:rPr>
            <a:t>Paciente sin zapatos.</a:t>
          </a:r>
          <a:endParaRPr lang="es-CO" dirty="0">
            <a:solidFill>
              <a:schemeClr val="tx1"/>
            </a:solidFill>
            <a:latin typeface="Montserrat" panose="00000500000000000000" pitchFamily="50" charset="0"/>
          </a:endParaRPr>
        </a:p>
      </dgm:t>
    </dgm:pt>
    <dgm:pt modelId="{DBD66F4C-0E3F-4AB1-AE9B-36FC237DAA6E}" type="parTrans" cxnId="{6DECB379-0D6C-4971-931A-896DC67FE4A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7BB36EA-3358-4430-ADB7-B827178B642F}" type="sibTrans" cxnId="{6DECB379-0D6C-4971-931A-896DC67FE4A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39FBE17-CBCD-44E6-89C0-AEB114844EF9}">
      <dgm:prSet phldrT="[Texto]"/>
      <dgm:spPr>
        <a:solidFill>
          <a:schemeClr val="bg1"/>
        </a:solidFill>
        <a:ln>
          <a:solidFill>
            <a:srgbClr val="06AEAA"/>
          </a:solidFill>
        </a:ln>
      </dgm:spPr>
      <dgm:t>
        <a:bodyPr/>
        <a:lstStyle/>
        <a:p>
          <a:r>
            <a:rPr lang="es-ES" dirty="0">
              <a:solidFill>
                <a:schemeClr val="tx1"/>
              </a:solidFill>
              <a:latin typeface="Montserrat" panose="00000500000000000000" pitchFamily="50" charset="0"/>
            </a:rPr>
            <a:t>Cabeza en el plano de Frankfurt.</a:t>
          </a:r>
          <a:endParaRPr lang="es-CO" dirty="0">
            <a:solidFill>
              <a:schemeClr val="tx1"/>
            </a:solidFill>
            <a:latin typeface="Montserrat" panose="00000500000000000000" pitchFamily="50" charset="0"/>
          </a:endParaRPr>
        </a:p>
      </dgm:t>
    </dgm:pt>
    <dgm:pt modelId="{457BA4D8-123A-4C6F-8953-35072CC2419A}" type="parTrans" cxnId="{E4545E1A-DAE9-49CB-BBDA-9F29810B486A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3A3D4C3B-C3E0-4502-90D4-CC4E067603C4}" type="sibTrans" cxnId="{E4545E1A-DAE9-49CB-BBDA-9F29810B486A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D02BDBB-471E-4C03-AE15-78E4154ADA43}">
      <dgm:prSet phldrT="[Texto]"/>
      <dgm:spPr>
        <a:solidFill>
          <a:schemeClr val="bg1"/>
        </a:solidFill>
        <a:ln>
          <a:solidFill>
            <a:srgbClr val="06AEAA"/>
          </a:solidFill>
        </a:ln>
      </dgm:spPr>
      <dgm:t>
        <a:bodyPr/>
        <a:lstStyle/>
        <a:p>
          <a:r>
            <a:rPr lang="es-ES" dirty="0">
              <a:solidFill>
                <a:schemeClr val="tx1"/>
              </a:solidFill>
              <a:latin typeface="Montserrat" panose="00000500000000000000" pitchFamily="50" charset="0"/>
            </a:rPr>
            <a:t>Pies, espalda y cabeza contra una superficie plana y firme.</a:t>
          </a:r>
          <a:endParaRPr lang="es-CO" dirty="0">
            <a:solidFill>
              <a:schemeClr val="tx1"/>
            </a:solidFill>
            <a:latin typeface="Montserrat" panose="00000500000000000000" pitchFamily="50" charset="0"/>
          </a:endParaRPr>
        </a:p>
      </dgm:t>
    </dgm:pt>
    <dgm:pt modelId="{16ABC9B4-0EB5-492D-83D0-83687779EAA6}" type="parTrans" cxnId="{5E403C7A-DE6B-43A5-882E-ED89A3E3101A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E55AA28-BCA8-4B27-9508-CBC11184A342}" type="sibTrans" cxnId="{5E403C7A-DE6B-43A5-882E-ED89A3E3101A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B9C13FB-39D7-4FE1-9B05-E69022E4056A}">
      <dgm:prSet phldrT="[Texto]"/>
      <dgm:spPr>
        <a:solidFill>
          <a:schemeClr val="bg1"/>
        </a:solidFill>
        <a:ln>
          <a:solidFill>
            <a:srgbClr val="06AEAA"/>
          </a:solidFill>
        </a:ln>
      </dgm:spPr>
      <dgm:t>
        <a:bodyPr/>
        <a:lstStyle/>
        <a:p>
          <a:r>
            <a:rPr lang="es-ES" dirty="0">
              <a:solidFill>
                <a:schemeClr val="tx1"/>
              </a:solidFill>
              <a:latin typeface="Montserrat" panose="00000500000000000000" pitchFamily="50" charset="0"/>
            </a:rPr>
            <a:t>Hombros relajados.</a:t>
          </a:r>
          <a:endParaRPr lang="es-CO" dirty="0">
            <a:solidFill>
              <a:schemeClr val="tx1"/>
            </a:solidFill>
            <a:latin typeface="Montserrat" panose="00000500000000000000" pitchFamily="50" charset="0"/>
          </a:endParaRPr>
        </a:p>
      </dgm:t>
    </dgm:pt>
    <dgm:pt modelId="{071C43F1-0432-4BB7-AE87-B59630BE9128}" type="parTrans" cxnId="{F6D62EB5-6488-4070-BFD1-CBF4B6006B77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7EB155B-2750-4FF5-8578-72EBA5E9BCD7}" type="sibTrans" cxnId="{F6D62EB5-6488-4070-BFD1-CBF4B6006B77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22E249D1-3DA9-41A3-8A49-5181D759B43B}" type="pres">
      <dgm:prSet presAssocID="{20BB0C5F-6FF2-460E-AB3F-56569EC4027F}" presName="linear" presStyleCnt="0">
        <dgm:presLayoutVars>
          <dgm:animLvl val="lvl"/>
          <dgm:resizeHandles val="exact"/>
        </dgm:presLayoutVars>
      </dgm:prSet>
      <dgm:spPr/>
    </dgm:pt>
    <dgm:pt modelId="{6FFD3825-AAA8-45E4-9A47-41B55F83C3CE}" type="pres">
      <dgm:prSet presAssocID="{6DE2DB80-2B01-4448-9674-DA700B038F97}" presName="parentText" presStyleLbl="node1" presStyleIdx="0" presStyleCnt="4" custLinFactY="1669" custLinFactNeighborY="100000">
        <dgm:presLayoutVars>
          <dgm:chMax val="0"/>
          <dgm:bulletEnabled val="1"/>
        </dgm:presLayoutVars>
      </dgm:prSet>
      <dgm:spPr/>
    </dgm:pt>
    <dgm:pt modelId="{346369C8-F04E-48DC-A87A-54E55CAE8498}" type="pres">
      <dgm:prSet presAssocID="{57BB36EA-3358-4430-ADB7-B827178B642F}" presName="spacer" presStyleCnt="0"/>
      <dgm:spPr/>
    </dgm:pt>
    <dgm:pt modelId="{1AC70E42-8071-465C-A45C-02D413AFD032}" type="pres">
      <dgm:prSet presAssocID="{639FBE17-CBCD-44E6-89C0-AEB114844EF9}" presName="parentText" presStyleLbl="node1" presStyleIdx="1" presStyleCnt="4" custLinFactY="1669" custLinFactNeighborY="100000">
        <dgm:presLayoutVars>
          <dgm:chMax val="0"/>
          <dgm:bulletEnabled val="1"/>
        </dgm:presLayoutVars>
      </dgm:prSet>
      <dgm:spPr/>
    </dgm:pt>
    <dgm:pt modelId="{354ACC7F-5F14-49DE-B008-CB54AB5619A4}" type="pres">
      <dgm:prSet presAssocID="{3A3D4C3B-C3E0-4502-90D4-CC4E067603C4}" presName="spacer" presStyleCnt="0"/>
      <dgm:spPr/>
    </dgm:pt>
    <dgm:pt modelId="{9D3EBCD4-3908-4297-8744-CA3F65104D71}" type="pres">
      <dgm:prSet presAssocID="{7D02BDBB-471E-4C03-AE15-78E4154ADA43}" presName="parentText" presStyleLbl="node1" presStyleIdx="2" presStyleCnt="4" custLinFactY="1669" custLinFactNeighborY="100000">
        <dgm:presLayoutVars>
          <dgm:chMax val="0"/>
          <dgm:bulletEnabled val="1"/>
        </dgm:presLayoutVars>
      </dgm:prSet>
      <dgm:spPr/>
    </dgm:pt>
    <dgm:pt modelId="{F91F44F3-C6FE-4F5F-B8D2-7D503953E569}" type="pres">
      <dgm:prSet presAssocID="{5E55AA28-BCA8-4B27-9508-CBC11184A342}" presName="spacer" presStyleCnt="0"/>
      <dgm:spPr/>
    </dgm:pt>
    <dgm:pt modelId="{D642671A-0EBB-4F18-97E3-E518FA2F05B2}" type="pres">
      <dgm:prSet presAssocID="{7B9C13FB-39D7-4FE1-9B05-E69022E4056A}" presName="parentText" presStyleLbl="node1" presStyleIdx="3" presStyleCnt="4" custLinFactY="1669" custLinFactNeighborY="100000">
        <dgm:presLayoutVars>
          <dgm:chMax val="0"/>
          <dgm:bulletEnabled val="1"/>
        </dgm:presLayoutVars>
      </dgm:prSet>
      <dgm:spPr/>
    </dgm:pt>
  </dgm:ptLst>
  <dgm:cxnLst>
    <dgm:cxn modelId="{4F1DC60C-1202-4664-A038-299DCE1DDC7E}" type="presOf" srcId="{639FBE17-CBCD-44E6-89C0-AEB114844EF9}" destId="{1AC70E42-8071-465C-A45C-02D413AFD032}" srcOrd="0" destOrd="0" presId="urn:microsoft.com/office/officeart/2005/8/layout/vList2"/>
    <dgm:cxn modelId="{E4545E1A-DAE9-49CB-BBDA-9F29810B486A}" srcId="{20BB0C5F-6FF2-460E-AB3F-56569EC4027F}" destId="{639FBE17-CBCD-44E6-89C0-AEB114844EF9}" srcOrd="1" destOrd="0" parTransId="{457BA4D8-123A-4C6F-8953-35072CC2419A}" sibTransId="{3A3D4C3B-C3E0-4502-90D4-CC4E067603C4}"/>
    <dgm:cxn modelId="{14782831-3602-42F7-9EF3-E9960127ED2A}" type="presOf" srcId="{6DE2DB80-2B01-4448-9674-DA700B038F97}" destId="{6FFD3825-AAA8-45E4-9A47-41B55F83C3CE}" srcOrd="0" destOrd="0" presId="urn:microsoft.com/office/officeart/2005/8/layout/vList2"/>
    <dgm:cxn modelId="{44E9F350-9E84-4871-BE45-A6FE9742173C}" type="presOf" srcId="{7B9C13FB-39D7-4FE1-9B05-E69022E4056A}" destId="{D642671A-0EBB-4F18-97E3-E518FA2F05B2}" srcOrd="0" destOrd="0" presId="urn:microsoft.com/office/officeart/2005/8/layout/vList2"/>
    <dgm:cxn modelId="{6DECB379-0D6C-4971-931A-896DC67FE4AD}" srcId="{20BB0C5F-6FF2-460E-AB3F-56569EC4027F}" destId="{6DE2DB80-2B01-4448-9674-DA700B038F97}" srcOrd="0" destOrd="0" parTransId="{DBD66F4C-0E3F-4AB1-AE9B-36FC237DAA6E}" sibTransId="{57BB36EA-3358-4430-ADB7-B827178B642F}"/>
    <dgm:cxn modelId="{5E403C7A-DE6B-43A5-882E-ED89A3E3101A}" srcId="{20BB0C5F-6FF2-460E-AB3F-56569EC4027F}" destId="{7D02BDBB-471E-4C03-AE15-78E4154ADA43}" srcOrd="2" destOrd="0" parTransId="{16ABC9B4-0EB5-492D-83D0-83687779EAA6}" sibTransId="{5E55AA28-BCA8-4B27-9508-CBC11184A342}"/>
    <dgm:cxn modelId="{0EA7845A-C162-4CCA-A810-DD8A58904E22}" type="presOf" srcId="{20BB0C5F-6FF2-460E-AB3F-56569EC4027F}" destId="{22E249D1-3DA9-41A3-8A49-5181D759B43B}" srcOrd="0" destOrd="0" presId="urn:microsoft.com/office/officeart/2005/8/layout/vList2"/>
    <dgm:cxn modelId="{F6D62EB5-6488-4070-BFD1-CBF4B6006B77}" srcId="{20BB0C5F-6FF2-460E-AB3F-56569EC4027F}" destId="{7B9C13FB-39D7-4FE1-9B05-E69022E4056A}" srcOrd="3" destOrd="0" parTransId="{071C43F1-0432-4BB7-AE87-B59630BE9128}" sibTransId="{67EB155B-2750-4FF5-8578-72EBA5E9BCD7}"/>
    <dgm:cxn modelId="{CC0EE7B8-06ED-4B62-ACE7-F9B5B631E6B1}" type="presOf" srcId="{7D02BDBB-471E-4C03-AE15-78E4154ADA43}" destId="{9D3EBCD4-3908-4297-8744-CA3F65104D71}" srcOrd="0" destOrd="0" presId="urn:microsoft.com/office/officeart/2005/8/layout/vList2"/>
    <dgm:cxn modelId="{ED7DCAC0-8030-4AC6-8B4D-0F82EEBDCC32}" type="presParOf" srcId="{22E249D1-3DA9-41A3-8A49-5181D759B43B}" destId="{6FFD3825-AAA8-45E4-9A47-41B55F83C3CE}" srcOrd="0" destOrd="0" presId="urn:microsoft.com/office/officeart/2005/8/layout/vList2"/>
    <dgm:cxn modelId="{004029C0-200F-4426-B8F1-4690E4B0D158}" type="presParOf" srcId="{22E249D1-3DA9-41A3-8A49-5181D759B43B}" destId="{346369C8-F04E-48DC-A87A-54E55CAE8498}" srcOrd="1" destOrd="0" presId="urn:microsoft.com/office/officeart/2005/8/layout/vList2"/>
    <dgm:cxn modelId="{406F99A6-9F3D-486A-9DAF-1140A55BFEC5}" type="presParOf" srcId="{22E249D1-3DA9-41A3-8A49-5181D759B43B}" destId="{1AC70E42-8071-465C-A45C-02D413AFD032}" srcOrd="2" destOrd="0" presId="urn:microsoft.com/office/officeart/2005/8/layout/vList2"/>
    <dgm:cxn modelId="{38C4E129-68BB-4898-A3E7-DE956492B1C5}" type="presParOf" srcId="{22E249D1-3DA9-41A3-8A49-5181D759B43B}" destId="{354ACC7F-5F14-49DE-B008-CB54AB5619A4}" srcOrd="3" destOrd="0" presId="urn:microsoft.com/office/officeart/2005/8/layout/vList2"/>
    <dgm:cxn modelId="{7F5E3F10-62A0-4B84-9EC5-E625EEAD2EBD}" type="presParOf" srcId="{22E249D1-3DA9-41A3-8A49-5181D759B43B}" destId="{9D3EBCD4-3908-4297-8744-CA3F65104D71}" srcOrd="4" destOrd="0" presId="urn:microsoft.com/office/officeart/2005/8/layout/vList2"/>
    <dgm:cxn modelId="{8F59C1C3-FA58-46FC-BC77-30CD86087702}" type="presParOf" srcId="{22E249D1-3DA9-41A3-8A49-5181D759B43B}" destId="{F91F44F3-C6FE-4F5F-B8D2-7D503953E569}" srcOrd="5" destOrd="0" presId="urn:microsoft.com/office/officeart/2005/8/layout/vList2"/>
    <dgm:cxn modelId="{C29AC320-E094-4B58-A534-D4BD2C7EF986}" type="presParOf" srcId="{22E249D1-3DA9-41A3-8A49-5181D759B43B}" destId="{D642671A-0EBB-4F18-97E3-E518FA2F05B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C7319D-10DF-48F9-A90E-8D7A286CAA6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60F86066-D092-4943-902A-DFA4A7E7686C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37% causa patológica.</a:t>
          </a:r>
        </a:p>
      </dgm:t>
    </dgm:pt>
    <dgm:pt modelId="{FD9404C6-DD64-40C1-8D2E-819B783DFFB6}" type="parTrans" cxnId="{D6544518-66CC-4224-8AAF-9D3547120E4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34D760D-78C9-4669-8827-96D80AA7C7C6}" type="sibTrans" cxnId="{D6544518-66CC-4224-8AAF-9D3547120E4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2791D78-626B-4A15-80B0-C5256B7761FB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15% talla baja familiar.</a:t>
          </a:r>
        </a:p>
      </dgm:t>
    </dgm:pt>
    <dgm:pt modelId="{1B18A51C-A70E-49A0-9D81-1C3CAE7EC218}" type="parTrans" cxnId="{08C6386A-1AF1-421A-B9F8-39521B467607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49A546B-A858-42C0-B31C-12FA03C928C9}" type="sibTrans" cxnId="{08C6386A-1AF1-421A-B9F8-39521B467607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C75ED53-3634-44C2-B69B-0A683B584C09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15% retraso constitucional. </a:t>
          </a:r>
        </a:p>
      </dgm:t>
    </dgm:pt>
    <dgm:pt modelId="{F2670888-4B52-474C-8696-D08FBF80BBF0}" type="parTrans" cxnId="{F71B2F4E-C86F-4D02-B842-B0151EB1DE0B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1707640-C827-47B0-A569-9A2610925413}" type="sibTrans" cxnId="{F71B2F4E-C86F-4D02-B842-B0151EB1DE0B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4EE5F4CB-0280-4506-AD1F-48963BF75012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10% peso y talla normal.</a:t>
          </a:r>
        </a:p>
      </dgm:t>
    </dgm:pt>
    <dgm:pt modelId="{6AB455FC-37E4-41DC-B9A6-C664AA53DD9C}" type="parTrans" cxnId="{4DB9D598-FDB9-46A9-B1D7-2CAC31E8D7F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A490EC8-DD54-4DA6-9C5A-FABF9E418116}" type="sibTrans" cxnId="{4DB9D598-FDB9-46A9-B1D7-2CAC31E8D7F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72D3F71-CA1B-4475-8619-E43A1F782FDE}" type="pres">
      <dgm:prSet presAssocID="{A2C7319D-10DF-48F9-A90E-8D7A286CAA66}" presName="vert0" presStyleCnt="0">
        <dgm:presLayoutVars>
          <dgm:dir/>
          <dgm:animOne val="branch"/>
          <dgm:animLvl val="lvl"/>
        </dgm:presLayoutVars>
      </dgm:prSet>
      <dgm:spPr/>
    </dgm:pt>
    <dgm:pt modelId="{EA032023-C7E4-4BF1-B7DE-D558314A3E8F}" type="pres">
      <dgm:prSet presAssocID="{60F86066-D092-4943-902A-DFA4A7E7686C}" presName="thickLine" presStyleLbl="alignNode1" presStyleIdx="0" presStyleCnt="4"/>
      <dgm:spPr/>
    </dgm:pt>
    <dgm:pt modelId="{573DB1A7-16DE-4331-8317-D0265C4B498D}" type="pres">
      <dgm:prSet presAssocID="{60F86066-D092-4943-902A-DFA4A7E7686C}" presName="horz1" presStyleCnt="0"/>
      <dgm:spPr/>
    </dgm:pt>
    <dgm:pt modelId="{F22BC17F-FE95-46C5-9476-65F7BCE07644}" type="pres">
      <dgm:prSet presAssocID="{60F86066-D092-4943-902A-DFA4A7E7686C}" presName="tx1" presStyleLbl="revTx" presStyleIdx="0" presStyleCnt="4"/>
      <dgm:spPr/>
    </dgm:pt>
    <dgm:pt modelId="{83D74B48-446A-4B95-882F-494FA0B31E0F}" type="pres">
      <dgm:prSet presAssocID="{60F86066-D092-4943-902A-DFA4A7E7686C}" presName="vert1" presStyleCnt="0"/>
      <dgm:spPr/>
    </dgm:pt>
    <dgm:pt modelId="{1E0AB946-AF65-4C71-A95F-6F366B9919B3}" type="pres">
      <dgm:prSet presAssocID="{62791D78-626B-4A15-80B0-C5256B7761FB}" presName="thickLine" presStyleLbl="alignNode1" presStyleIdx="1" presStyleCnt="4"/>
      <dgm:spPr/>
    </dgm:pt>
    <dgm:pt modelId="{472BAD4C-CDCE-401B-B909-6F5C7274B415}" type="pres">
      <dgm:prSet presAssocID="{62791D78-626B-4A15-80B0-C5256B7761FB}" presName="horz1" presStyleCnt="0"/>
      <dgm:spPr/>
    </dgm:pt>
    <dgm:pt modelId="{27560987-FFC8-4DAD-ACD6-2F682C9D22F6}" type="pres">
      <dgm:prSet presAssocID="{62791D78-626B-4A15-80B0-C5256B7761FB}" presName="tx1" presStyleLbl="revTx" presStyleIdx="1" presStyleCnt="4"/>
      <dgm:spPr/>
    </dgm:pt>
    <dgm:pt modelId="{54A0E0D4-073D-4981-BE53-833CE0BB2878}" type="pres">
      <dgm:prSet presAssocID="{62791D78-626B-4A15-80B0-C5256B7761FB}" presName="vert1" presStyleCnt="0"/>
      <dgm:spPr/>
    </dgm:pt>
    <dgm:pt modelId="{7759F468-8BD2-4D9C-8570-AC86597107DF}" type="pres">
      <dgm:prSet presAssocID="{8C75ED53-3634-44C2-B69B-0A683B584C09}" presName="thickLine" presStyleLbl="alignNode1" presStyleIdx="2" presStyleCnt="4"/>
      <dgm:spPr/>
    </dgm:pt>
    <dgm:pt modelId="{2D7CBF63-3E3D-469B-8FDF-F5C263C32867}" type="pres">
      <dgm:prSet presAssocID="{8C75ED53-3634-44C2-B69B-0A683B584C09}" presName="horz1" presStyleCnt="0"/>
      <dgm:spPr/>
    </dgm:pt>
    <dgm:pt modelId="{CEAED7E4-4130-4490-AB47-1FD32D1394AB}" type="pres">
      <dgm:prSet presAssocID="{8C75ED53-3634-44C2-B69B-0A683B584C09}" presName="tx1" presStyleLbl="revTx" presStyleIdx="2" presStyleCnt="4"/>
      <dgm:spPr/>
    </dgm:pt>
    <dgm:pt modelId="{0667FAE5-EB52-48D1-98D2-FBCA78DD157A}" type="pres">
      <dgm:prSet presAssocID="{8C75ED53-3634-44C2-B69B-0A683B584C09}" presName="vert1" presStyleCnt="0"/>
      <dgm:spPr/>
    </dgm:pt>
    <dgm:pt modelId="{19809632-F709-4278-8DD3-F8EF99A6EC92}" type="pres">
      <dgm:prSet presAssocID="{4EE5F4CB-0280-4506-AD1F-48963BF75012}" presName="thickLine" presStyleLbl="alignNode1" presStyleIdx="3" presStyleCnt="4"/>
      <dgm:spPr/>
    </dgm:pt>
    <dgm:pt modelId="{24B65E21-59E3-42C1-AFB6-3BC9C89C3F3B}" type="pres">
      <dgm:prSet presAssocID="{4EE5F4CB-0280-4506-AD1F-48963BF75012}" presName="horz1" presStyleCnt="0"/>
      <dgm:spPr/>
    </dgm:pt>
    <dgm:pt modelId="{F9000702-0205-4E54-ACFF-48DCD4E7D858}" type="pres">
      <dgm:prSet presAssocID="{4EE5F4CB-0280-4506-AD1F-48963BF75012}" presName="tx1" presStyleLbl="revTx" presStyleIdx="3" presStyleCnt="4"/>
      <dgm:spPr/>
    </dgm:pt>
    <dgm:pt modelId="{C3AFC361-DA50-47EA-B244-1A01CA723B50}" type="pres">
      <dgm:prSet presAssocID="{4EE5F4CB-0280-4506-AD1F-48963BF75012}" presName="vert1" presStyleCnt="0"/>
      <dgm:spPr/>
    </dgm:pt>
  </dgm:ptLst>
  <dgm:cxnLst>
    <dgm:cxn modelId="{476D1B17-A16E-46C9-81AC-4B76C85DD35E}" type="presOf" srcId="{A2C7319D-10DF-48F9-A90E-8D7A286CAA66}" destId="{E72D3F71-CA1B-4475-8619-E43A1F782FDE}" srcOrd="0" destOrd="0" presId="urn:microsoft.com/office/officeart/2008/layout/LinedList"/>
    <dgm:cxn modelId="{D6544518-66CC-4224-8AAF-9D3547120E44}" srcId="{A2C7319D-10DF-48F9-A90E-8D7A286CAA66}" destId="{60F86066-D092-4943-902A-DFA4A7E7686C}" srcOrd="0" destOrd="0" parTransId="{FD9404C6-DD64-40C1-8D2E-819B783DFFB6}" sibTransId="{E34D760D-78C9-4669-8827-96D80AA7C7C6}"/>
    <dgm:cxn modelId="{323C7031-DF4A-4E70-9034-13620F165913}" type="presOf" srcId="{8C75ED53-3634-44C2-B69B-0A683B584C09}" destId="{CEAED7E4-4130-4490-AB47-1FD32D1394AB}" srcOrd="0" destOrd="0" presId="urn:microsoft.com/office/officeart/2008/layout/LinedList"/>
    <dgm:cxn modelId="{4C19E748-57FC-425B-BE75-66609BEF485D}" type="presOf" srcId="{60F86066-D092-4943-902A-DFA4A7E7686C}" destId="{F22BC17F-FE95-46C5-9476-65F7BCE07644}" srcOrd="0" destOrd="0" presId="urn:microsoft.com/office/officeart/2008/layout/LinedList"/>
    <dgm:cxn modelId="{08C6386A-1AF1-421A-B9F8-39521B467607}" srcId="{A2C7319D-10DF-48F9-A90E-8D7A286CAA66}" destId="{62791D78-626B-4A15-80B0-C5256B7761FB}" srcOrd="1" destOrd="0" parTransId="{1B18A51C-A70E-49A0-9D81-1C3CAE7EC218}" sibTransId="{149A546B-A858-42C0-B31C-12FA03C928C9}"/>
    <dgm:cxn modelId="{F71B2F4E-C86F-4D02-B842-B0151EB1DE0B}" srcId="{A2C7319D-10DF-48F9-A90E-8D7A286CAA66}" destId="{8C75ED53-3634-44C2-B69B-0A683B584C09}" srcOrd="2" destOrd="0" parTransId="{F2670888-4B52-474C-8696-D08FBF80BBF0}" sibTransId="{E1707640-C827-47B0-A569-9A2610925413}"/>
    <dgm:cxn modelId="{16589957-968B-4A23-81B5-D7D1CEC9F229}" type="presOf" srcId="{62791D78-626B-4A15-80B0-C5256B7761FB}" destId="{27560987-FFC8-4DAD-ACD6-2F682C9D22F6}" srcOrd="0" destOrd="0" presId="urn:microsoft.com/office/officeart/2008/layout/LinedList"/>
    <dgm:cxn modelId="{4DB9D598-FDB9-46A9-B1D7-2CAC31E8D7F6}" srcId="{A2C7319D-10DF-48F9-A90E-8D7A286CAA66}" destId="{4EE5F4CB-0280-4506-AD1F-48963BF75012}" srcOrd="3" destOrd="0" parTransId="{6AB455FC-37E4-41DC-B9A6-C664AA53DD9C}" sibTransId="{5A490EC8-DD54-4DA6-9C5A-FABF9E418116}"/>
    <dgm:cxn modelId="{0D7313A6-4B04-4D89-AF11-D9BFB62DEB19}" type="presOf" srcId="{4EE5F4CB-0280-4506-AD1F-48963BF75012}" destId="{F9000702-0205-4E54-ACFF-48DCD4E7D858}" srcOrd="0" destOrd="0" presId="urn:microsoft.com/office/officeart/2008/layout/LinedList"/>
    <dgm:cxn modelId="{A82AF49F-7858-497D-8DC7-7A49AC38DEA2}" type="presParOf" srcId="{E72D3F71-CA1B-4475-8619-E43A1F782FDE}" destId="{EA032023-C7E4-4BF1-B7DE-D558314A3E8F}" srcOrd="0" destOrd="0" presId="urn:microsoft.com/office/officeart/2008/layout/LinedList"/>
    <dgm:cxn modelId="{460E4083-8740-4973-B581-0FB21783D000}" type="presParOf" srcId="{E72D3F71-CA1B-4475-8619-E43A1F782FDE}" destId="{573DB1A7-16DE-4331-8317-D0265C4B498D}" srcOrd="1" destOrd="0" presId="urn:microsoft.com/office/officeart/2008/layout/LinedList"/>
    <dgm:cxn modelId="{BF00CA3B-B20E-45F7-B1C8-69B063AE5388}" type="presParOf" srcId="{573DB1A7-16DE-4331-8317-D0265C4B498D}" destId="{F22BC17F-FE95-46C5-9476-65F7BCE07644}" srcOrd="0" destOrd="0" presId="urn:microsoft.com/office/officeart/2008/layout/LinedList"/>
    <dgm:cxn modelId="{7A5F028A-643C-4595-8A82-8AFFAABDBC9A}" type="presParOf" srcId="{573DB1A7-16DE-4331-8317-D0265C4B498D}" destId="{83D74B48-446A-4B95-882F-494FA0B31E0F}" srcOrd="1" destOrd="0" presId="urn:microsoft.com/office/officeart/2008/layout/LinedList"/>
    <dgm:cxn modelId="{2D9D50FD-BEE7-4256-9955-29F9FE125821}" type="presParOf" srcId="{E72D3F71-CA1B-4475-8619-E43A1F782FDE}" destId="{1E0AB946-AF65-4C71-A95F-6F366B9919B3}" srcOrd="2" destOrd="0" presId="urn:microsoft.com/office/officeart/2008/layout/LinedList"/>
    <dgm:cxn modelId="{E239BDC7-41FC-4904-BD48-B85B04732837}" type="presParOf" srcId="{E72D3F71-CA1B-4475-8619-E43A1F782FDE}" destId="{472BAD4C-CDCE-401B-B909-6F5C7274B415}" srcOrd="3" destOrd="0" presId="urn:microsoft.com/office/officeart/2008/layout/LinedList"/>
    <dgm:cxn modelId="{3BAB2B2B-905B-4B87-8DCF-A35F62028AEC}" type="presParOf" srcId="{472BAD4C-CDCE-401B-B909-6F5C7274B415}" destId="{27560987-FFC8-4DAD-ACD6-2F682C9D22F6}" srcOrd="0" destOrd="0" presId="urn:microsoft.com/office/officeart/2008/layout/LinedList"/>
    <dgm:cxn modelId="{E8CB938E-8F6F-44B3-A222-37BD7A435CD9}" type="presParOf" srcId="{472BAD4C-CDCE-401B-B909-6F5C7274B415}" destId="{54A0E0D4-073D-4981-BE53-833CE0BB2878}" srcOrd="1" destOrd="0" presId="urn:microsoft.com/office/officeart/2008/layout/LinedList"/>
    <dgm:cxn modelId="{4D60D82E-94DD-4543-A3A1-E2E8B6DF8D10}" type="presParOf" srcId="{E72D3F71-CA1B-4475-8619-E43A1F782FDE}" destId="{7759F468-8BD2-4D9C-8570-AC86597107DF}" srcOrd="4" destOrd="0" presId="urn:microsoft.com/office/officeart/2008/layout/LinedList"/>
    <dgm:cxn modelId="{A9566FD9-101A-432D-A307-20E49248A270}" type="presParOf" srcId="{E72D3F71-CA1B-4475-8619-E43A1F782FDE}" destId="{2D7CBF63-3E3D-469B-8FDF-F5C263C32867}" srcOrd="5" destOrd="0" presId="urn:microsoft.com/office/officeart/2008/layout/LinedList"/>
    <dgm:cxn modelId="{C21DFAE1-1D68-42EE-9106-4ADF747E4704}" type="presParOf" srcId="{2D7CBF63-3E3D-469B-8FDF-F5C263C32867}" destId="{CEAED7E4-4130-4490-AB47-1FD32D1394AB}" srcOrd="0" destOrd="0" presId="urn:microsoft.com/office/officeart/2008/layout/LinedList"/>
    <dgm:cxn modelId="{688D662E-86A6-4B67-AE31-900F3DF456DB}" type="presParOf" srcId="{2D7CBF63-3E3D-469B-8FDF-F5C263C32867}" destId="{0667FAE5-EB52-48D1-98D2-FBCA78DD157A}" srcOrd="1" destOrd="0" presId="urn:microsoft.com/office/officeart/2008/layout/LinedList"/>
    <dgm:cxn modelId="{16E6D012-E0E6-47AE-A9F6-0E420F0B7ADD}" type="presParOf" srcId="{E72D3F71-CA1B-4475-8619-E43A1F782FDE}" destId="{19809632-F709-4278-8DD3-F8EF99A6EC92}" srcOrd="6" destOrd="0" presId="urn:microsoft.com/office/officeart/2008/layout/LinedList"/>
    <dgm:cxn modelId="{60F162D9-5348-40B8-93EF-97ECDD8AC1C0}" type="presParOf" srcId="{E72D3F71-CA1B-4475-8619-E43A1F782FDE}" destId="{24B65E21-59E3-42C1-AFB6-3BC9C89C3F3B}" srcOrd="7" destOrd="0" presId="urn:microsoft.com/office/officeart/2008/layout/LinedList"/>
    <dgm:cxn modelId="{9C3A0406-3C18-43D7-B6BC-FE8324767A86}" type="presParOf" srcId="{24B65E21-59E3-42C1-AFB6-3BC9C89C3F3B}" destId="{F9000702-0205-4E54-ACFF-48DCD4E7D858}" srcOrd="0" destOrd="0" presId="urn:microsoft.com/office/officeart/2008/layout/LinedList"/>
    <dgm:cxn modelId="{49DB426C-0178-430F-B523-C952A0DED63E}" type="presParOf" srcId="{24B65E21-59E3-42C1-AFB6-3BC9C89C3F3B}" destId="{C3AFC361-DA50-47EA-B244-1A01CA723B5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D3825-AAA8-45E4-9A47-41B55F83C3CE}">
      <dsp:nvSpPr>
        <dsp:cNvPr id="0" name=""/>
        <dsp:cNvSpPr/>
      </dsp:nvSpPr>
      <dsp:spPr>
        <a:xfrm>
          <a:off x="0" y="683036"/>
          <a:ext cx="6629400" cy="50368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6AEA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>
              <a:solidFill>
                <a:schemeClr val="tx1"/>
              </a:solidFill>
              <a:latin typeface="Montserrat" panose="00000500000000000000" pitchFamily="50" charset="0"/>
            </a:rPr>
            <a:t>Paciente sin zapatos.</a:t>
          </a:r>
          <a:endParaRPr lang="es-CO" sz="2100" kern="1200" dirty="0">
            <a:solidFill>
              <a:schemeClr val="tx1"/>
            </a:solidFill>
            <a:latin typeface="Montserrat" panose="00000500000000000000" pitchFamily="50" charset="0"/>
          </a:endParaRPr>
        </a:p>
      </dsp:txBody>
      <dsp:txXfrm>
        <a:off x="24588" y="707624"/>
        <a:ext cx="6580224" cy="454509"/>
      </dsp:txXfrm>
    </dsp:sp>
    <dsp:sp modelId="{1AC70E42-8071-465C-A45C-02D413AFD032}">
      <dsp:nvSpPr>
        <dsp:cNvPr id="0" name=""/>
        <dsp:cNvSpPr/>
      </dsp:nvSpPr>
      <dsp:spPr>
        <a:xfrm>
          <a:off x="0" y="1247201"/>
          <a:ext cx="6629400" cy="50368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6AEA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>
              <a:solidFill>
                <a:schemeClr val="tx1"/>
              </a:solidFill>
              <a:latin typeface="Montserrat" panose="00000500000000000000" pitchFamily="50" charset="0"/>
            </a:rPr>
            <a:t>Cabeza en el plano de Frankfurt.</a:t>
          </a:r>
          <a:endParaRPr lang="es-CO" sz="2100" kern="1200" dirty="0">
            <a:solidFill>
              <a:schemeClr val="tx1"/>
            </a:solidFill>
            <a:latin typeface="Montserrat" panose="00000500000000000000" pitchFamily="50" charset="0"/>
          </a:endParaRPr>
        </a:p>
      </dsp:txBody>
      <dsp:txXfrm>
        <a:off x="24588" y="1271789"/>
        <a:ext cx="6580224" cy="454509"/>
      </dsp:txXfrm>
    </dsp:sp>
    <dsp:sp modelId="{9D3EBCD4-3908-4297-8744-CA3F65104D71}">
      <dsp:nvSpPr>
        <dsp:cNvPr id="0" name=""/>
        <dsp:cNvSpPr/>
      </dsp:nvSpPr>
      <dsp:spPr>
        <a:xfrm>
          <a:off x="0" y="1811366"/>
          <a:ext cx="6629400" cy="50368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6AEA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>
              <a:solidFill>
                <a:schemeClr val="tx1"/>
              </a:solidFill>
              <a:latin typeface="Montserrat" panose="00000500000000000000" pitchFamily="50" charset="0"/>
            </a:rPr>
            <a:t>Pies, espalda y cabeza contra una superficie plana y firme.</a:t>
          </a:r>
          <a:endParaRPr lang="es-CO" sz="2100" kern="1200" dirty="0">
            <a:solidFill>
              <a:schemeClr val="tx1"/>
            </a:solidFill>
            <a:latin typeface="Montserrat" panose="00000500000000000000" pitchFamily="50" charset="0"/>
          </a:endParaRPr>
        </a:p>
      </dsp:txBody>
      <dsp:txXfrm>
        <a:off x="24588" y="1835954"/>
        <a:ext cx="6580224" cy="454509"/>
      </dsp:txXfrm>
    </dsp:sp>
    <dsp:sp modelId="{D642671A-0EBB-4F18-97E3-E518FA2F05B2}">
      <dsp:nvSpPr>
        <dsp:cNvPr id="0" name=""/>
        <dsp:cNvSpPr/>
      </dsp:nvSpPr>
      <dsp:spPr>
        <a:xfrm>
          <a:off x="0" y="2375531"/>
          <a:ext cx="6629400" cy="50368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6AEA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>
              <a:solidFill>
                <a:schemeClr val="tx1"/>
              </a:solidFill>
              <a:latin typeface="Montserrat" panose="00000500000000000000" pitchFamily="50" charset="0"/>
            </a:rPr>
            <a:t>Hombros relajados.</a:t>
          </a:r>
          <a:endParaRPr lang="es-CO" sz="2100" kern="1200" dirty="0">
            <a:solidFill>
              <a:schemeClr val="tx1"/>
            </a:solidFill>
            <a:latin typeface="Montserrat" panose="00000500000000000000" pitchFamily="50" charset="0"/>
          </a:endParaRPr>
        </a:p>
      </dsp:txBody>
      <dsp:txXfrm>
        <a:off x="24588" y="2400119"/>
        <a:ext cx="6580224" cy="454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32023-C7E4-4BF1-B7DE-D558314A3E8F}">
      <dsp:nvSpPr>
        <dsp:cNvPr id="0" name=""/>
        <dsp:cNvSpPr/>
      </dsp:nvSpPr>
      <dsp:spPr>
        <a:xfrm>
          <a:off x="0" y="0"/>
          <a:ext cx="60539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2BC17F-FE95-46C5-9476-65F7BCE07644}">
      <dsp:nvSpPr>
        <dsp:cNvPr id="0" name=""/>
        <dsp:cNvSpPr/>
      </dsp:nvSpPr>
      <dsp:spPr>
        <a:xfrm>
          <a:off x="0" y="0"/>
          <a:ext cx="6053954" cy="971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4100" kern="1200" dirty="0">
              <a:latin typeface="Montserrat" panose="00000500000000000000" pitchFamily="50" charset="0"/>
            </a:rPr>
            <a:t>37% causa patológica.</a:t>
          </a:r>
        </a:p>
      </dsp:txBody>
      <dsp:txXfrm>
        <a:off x="0" y="0"/>
        <a:ext cx="6053954" cy="971549"/>
      </dsp:txXfrm>
    </dsp:sp>
    <dsp:sp modelId="{1E0AB946-AF65-4C71-A95F-6F366B9919B3}">
      <dsp:nvSpPr>
        <dsp:cNvPr id="0" name=""/>
        <dsp:cNvSpPr/>
      </dsp:nvSpPr>
      <dsp:spPr>
        <a:xfrm>
          <a:off x="0" y="971549"/>
          <a:ext cx="60539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60987-FFC8-4DAD-ACD6-2F682C9D22F6}">
      <dsp:nvSpPr>
        <dsp:cNvPr id="0" name=""/>
        <dsp:cNvSpPr/>
      </dsp:nvSpPr>
      <dsp:spPr>
        <a:xfrm>
          <a:off x="0" y="971549"/>
          <a:ext cx="6053954" cy="971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4100" kern="1200" dirty="0">
              <a:latin typeface="Montserrat" panose="00000500000000000000" pitchFamily="50" charset="0"/>
            </a:rPr>
            <a:t>15% talla baja familiar.</a:t>
          </a:r>
        </a:p>
      </dsp:txBody>
      <dsp:txXfrm>
        <a:off x="0" y="971549"/>
        <a:ext cx="6053954" cy="971549"/>
      </dsp:txXfrm>
    </dsp:sp>
    <dsp:sp modelId="{7759F468-8BD2-4D9C-8570-AC86597107DF}">
      <dsp:nvSpPr>
        <dsp:cNvPr id="0" name=""/>
        <dsp:cNvSpPr/>
      </dsp:nvSpPr>
      <dsp:spPr>
        <a:xfrm>
          <a:off x="0" y="1943099"/>
          <a:ext cx="60539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AED7E4-4130-4490-AB47-1FD32D1394AB}">
      <dsp:nvSpPr>
        <dsp:cNvPr id="0" name=""/>
        <dsp:cNvSpPr/>
      </dsp:nvSpPr>
      <dsp:spPr>
        <a:xfrm>
          <a:off x="0" y="1943099"/>
          <a:ext cx="6053954" cy="971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4100" kern="1200" dirty="0">
              <a:latin typeface="Montserrat" panose="00000500000000000000" pitchFamily="50" charset="0"/>
            </a:rPr>
            <a:t>15% retraso constitucional. </a:t>
          </a:r>
        </a:p>
      </dsp:txBody>
      <dsp:txXfrm>
        <a:off x="0" y="1943099"/>
        <a:ext cx="6053954" cy="971549"/>
      </dsp:txXfrm>
    </dsp:sp>
    <dsp:sp modelId="{19809632-F709-4278-8DD3-F8EF99A6EC92}">
      <dsp:nvSpPr>
        <dsp:cNvPr id="0" name=""/>
        <dsp:cNvSpPr/>
      </dsp:nvSpPr>
      <dsp:spPr>
        <a:xfrm>
          <a:off x="0" y="2914649"/>
          <a:ext cx="60539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000702-0205-4E54-ACFF-48DCD4E7D858}">
      <dsp:nvSpPr>
        <dsp:cNvPr id="0" name=""/>
        <dsp:cNvSpPr/>
      </dsp:nvSpPr>
      <dsp:spPr>
        <a:xfrm>
          <a:off x="0" y="2914649"/>
          <a:ext cx="6053954" cy="971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4100" kern="1200" dirty="0">
              <a:latin typeface="Montserrat" panose="00000500000000000000" pitchFamily="50" charset="0"/>
            </a:rPr>
            <a:t>10% peso y talla normal.</a:t>
          </a:r>
        </a:p>
      </dsp:txBody>
      <dsp:txXfrm>
        <a:off x="0" y="2914649"/>
        <a:ext cx="6053954" cy="971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7FE2F-6AD0-4D33-8701-3096543A2997}" type="datetimeFigureOut">
              <a:rPr lang="es-CO" smtClean="0"/>
              <a:t>7/04/2021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C24BD-5541-441F-9A42-755192DD7F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1734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0047A-6EC4-4A2D-B8AF-4C5A172A4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4972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12E75-5901-4AB9-BA44-79DAC562E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9464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F14C973-513F-41DA-A3AB-77550ECE2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721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58FCC-6E3B-47E9-801A-B6268B66F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372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0BF2F-53A6-45FA-BA44-A39B9CD76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263193"/>
            <a:ext cx="10515600" cy="3874416"/>
          </a:xfrm>
        </p:spPr>
        <p:txBody>
          <a:bodyPr vert="eaVert"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4837F9C-EF2D-4624-8666-D15412D8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3353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61AAF6-645E-45DB-88C5-B685DED37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008153"/>
          </a:xfrm>
        </p:spPr>
        <p:txBody>
          <a:bodyPr vert="eaVert"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A42E8-4EE7-4CDB-82E1-0D6F70FB5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008153"/>
          </a:xfrm>
        </p:spPr>
        <p:txBody>
          <a:bodyPr vert="eaVert"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16C949A-1DB0-484C-B83A-73B79303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084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07E2-18A0-4E89-8129-4F3B4CE59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676"/>
            <a:ext cx="10515600" cy="1325563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E751E-DC67-45AE-AC21-1BAF627A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176"/>
            <a:ext cx="10515600" cy="3142301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B8CF820-BA39-44DA-B961-85651CA30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8618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DEBAD-7D2B-47CB-80B5-6403037F0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16229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489C9-371B-45E3-A6DB-E33EE1A30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9595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029BDD4-EE3B-47E9-A956-B5F90223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684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2702F-78D2-4AF1-983C-DA18C98DF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7238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59DBA-9112-4EFB-B9A3-F8978A8B1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0327"/>
            <a:ext cx="5181600" cy="3987538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2B617-1355-47D0-8D4F-5AC8EDA4C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0327"/>
            <a:ext cx="5181600" cy="3987538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2D606-F212-4585-9FAA-747E2569E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920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CB48D-F53C-414C-84D0-89B177AB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994F5-3A06-471D-814D-DC1C1A451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66385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751E4-B757-4C66-94E7-CE7C81137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90296"/>
            <a:ext cx="5157787" cy="3332455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203A93-6FB4-44E7-8C29-347536F756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66385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92DC14-50BB-4409-B856-127CD069E1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90297"/>
            <a:ext cx="5183188" cy="3332454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DAD5AE52-F7EF-4469-B97A-6232CC89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024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565D4-46AF-4EC5-9850-A3103999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D86CA-CE51-4727-B90C-9AE9BDC7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3877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CD957EEA-F866-4147-A1E6-014124E6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3664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3D072-B9E5-442A-A8D1-C784A3D0A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39CC3-7CE2-400C-AC74-ADEF44A5A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319866"/>
          </a:xfrm>
        </p:spPr>
        <p:txBody>
          <a:bodyPr/>
          <a:lstStyle>
            <a:lvl1pPr>
              <a:defRPr sz="32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 sz="2800"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 sz="2000"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 sz="2000">
                <a:solidFill>
                  <a:srgbClr val="152B48"/>
                </a:solidFill>
                <a:latin typeface="Montserrat" panose="00000500000000000000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08FEE-50F8-4AB8-BB85-E508A07F9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249891"/>
          </a:xfrm>
        </p:spPr>
        <p:txBody>
          <a:bodyPr/>
          <a:lstStyle>
            <a:lvl1pPr marL="0" indent="0">
              <a:buNone/>
              <a:defRPr sz="16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2E27C76-4A91-47CA-B503-7097C21B3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4594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6866C-B389-49E5-8F02-3D3335841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56A72E-87D8-40FA-A59C-EC6BDDF6F7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457200"/>
            <a:ext cx="6172200" cy="4404707"/>
          </a:xfrm>
        </p:spPr>
        <p:txBody>
          <a:bodyPr/>
          <a:lstStyle>
            <a:lvl1pPr marL="0" indent="0">
              <a:buNone/>
              <a:defRPr sz="32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373FC-0E16-41C4-BE15-F8C74A781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334732"/>
          </a:xfrm>
        </p:spPr>
        <p:txBody>
          <a:bodyPr/>
          <a:lstStyle>
            <a:lvl1pPr marL="0" indent="0">
              <a:buNone/>
              <a:defRPr sz="16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E7B3239-B346-4CBD-BEDB-FCE674D57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686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A1E9BE-6297-4FF5-8CFC-C0643BD20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05350-59D5-4EFA-92C0-A5BEBAD80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538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CD52E45-B1F2-47DC-949B-127B2639E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6261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6AEAA"/>
          </a:solidFill>
          <a:latin typeface="Montserrat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4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diagrams/layout1.xml" Type="http://schemas.openxmlformats.org/officeDocument/2006/relationships/diagramLayout"/><Relationship Id="rId7" Target="../media/image4.jpeg" Type="http://schemas.openxmlformats.org/officeDocument/2006/relationships/image"/><Relationship Id="rId2" Target="../diagrams/data1.xml" Type="http://schemas.openxmlformats.org/officeDocument/2006/relationships/diagramData"/><Relationship Id="rId1" Target="../slideLayouts/slideLayout2.xml" Type="http://schemas.openxmlformats.org/officeDocument/2006/relationships/slideLayout"/><Relationship Id="rId6" Target="../diagrams/drawing1.xml" Type="http://schemas.microsoft.com/office/2007/relationships/diagramDrawing"/><Relationship Id="rId5" Target="../diagrams/colors1.xml" Type="http://schemas.openxmlformats.org/officeDocument/2006/relationships/diagramColors"/><Relationship Id="rId4" Target="../diagrams/quickStyle1.xml" Type="http://schemas.openxmlformats.org/officeDocument/2006/relationships/diagramQuickStyle"/></Relationships>
</file>

<file path=ppt/slides/_rels/slide9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7076" y="1223425"/>
            <a:ext cx="6977848" cy="2334024"/>
          </a:xfrm>
        </p:spPr>
        <p:txBody>
          <a:bodyPr>
            <a:normAutofit/>
          </a:bodyPr>
          <a:lstStyle/>
          <a:p>
            <a:pPr algn="ctr"/>
            <a:r>
              <a:rPr lang="es-CO" sz="4000" b="1" dirty="0"/>
              <a:t>TALLA BAJA EN PEDIATRÍA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7076" y="3557449"/>
            <a:ext cx="6977848" cy="2542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2000" b="1" dirty="0"/>
              <a:t>Andrés David Aranzazu Ceballos</a:t>
            </a:r>
          </a:p>
          <a:p>
            <a:pPr marL="0" indent="0" algn="ctr">
              <a:buNone/>
            </a:pPr>
            <a:r>
              <a:rPr lang="es-CO" sz="2000" b="1" dirty="0"/>
              <a:t>Residente de pediatría</a:t>
            </a:r>
          </a:p>
          <a:p>
            <a:pPr marL="0" indent="0" algn="ctr">
              <a:buNone/>
            </a:pPr>
            <a:r>
              <a:rPr lang="es-CO" sz="2000" b="1" dirty="0"/>
              <a:t>Medellín, 2021</a:t>
            </a:r>
          </a:p>
        </p:txBody>
      </p:sp>
    </p:spTree>
    <p:extLst>
      <p:ext uri="{BB962C8B-B14F-4D97-AF65-F5344CB8AC3E}">
        <p14:creationId xmlns:p14="http://schemas.microsoft.com/office/powerpoint/2010/main" val="1012553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2674621" y="242653"/>
            <a:ext cx="69265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b="1" dirty="0"/>
              <a:t>BRAZADA</a:t>
            </a:r>
            <a:endParaRPr lang="en-US" b="1" dirty="0"/>
          </a:p>
        </p:txBody>
      </p:sp>
      <p:sp>
        <p:nvSpPr>
          <p:cNvPr id="18" name="Marcador de contenido 2">
            <a:extLst>
              <a:ext uri="{FF2B5EF4-FFF2-40B4-BE49-F238E27FC236}">
                <a16:creationId xmlns:a16="http://schemas.microsoft.com/office/drawing/2014/main" id="{5CE8BCFD-61B6-4FD7-8B3E-81F97659D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5870" y="1702015"/>
            <a:ext cx="6579869" cy="3350045"/>
          </a:xfrm>
        </p:spPr>
        <p:txBody>
          <a:bodyPr>
            <a:normAutofit/>
          </a:bodyPr>
          <a:lstStyle/>
          <a:p>
            <a:pPr algn="just"/>
            <a:r>
              <a:rPr lang="es-CO" sz="2400" dirty="0"/>
              <a:t>Distancia entre las puntas de las falanges distales del dedo medio.</a:t>
            </a:r>
          </a:p>
          <a:p>
            <a:pPr algn="just"/>
            <a:r>
              <a:rPr lang="es-CO" sz="2400" dirty="0"/>
              <a:t>&lt; 5 años – 1-2 cm menor que la estatura.</a:t>
            </a:r>
          </a:p>
          <a:p>
            <a:pPr algn="just"/>
            <a:r>
              <a:rPr lang="en-US" sz="2400" dirty="0"/>
              <a:t>10 – 12 años – brazada = </a:t>
            </a:r>
            <a:r>
              <a:rPr lang="en-US" sz="2400" dirty="0" err="1"/>
              <a:t>estatura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Adultos: 2 cm mayor que la </a:t>
            </a:r>
            <a:r>
              <a:rPr lang="en-US" sz="2400" dirty="0" err="1"/>
              <a:t>estatura</a:t>
            </a:r>
            <a:r>
              <a:rPr lang="en-US" sz="2400" dirty="0"/>
              <a:t>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AD60F43-D28F-479A-87C7-90FF766A4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1" y="1135512"/>
            <a:ext cx="3406140" cy="263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357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451486" y="121921"/>
            <a:ext cx="109023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sz="3200" b="1" dirty="0"/>
              <a:t>PROPORCIÓN SEGMENTO SUPERIOR/INFERIOR</a:t>
            </a:r>
            <a:endParaRPr lang="en-US" sz="3200" b="1" dirty="0"/>
          </a:p>
        </p:txBody>
      </p:sp>
      <p:sp>
        <p:nvSpPr>
          <p:cNvPr id="18" name="Marcador de contenido 2">
            <a:extLst>
              <a:ext uri="{FF2B5EF4-FFF2-40B4-BE49-F238E27FC236}">
                <a16:creationId xmlns:a16="http://schemas.microsoft.com/office/drawing/2014/main" id="{5CE8BCFD-61B6-4FD7-8B3E-81F97659D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0645" y="1447484"/>
            <a:ext cx="6579869" cy="43736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sz="2400" dirty="0"/>
              <a:t>Segmento inferior (SI): Sínfisis de pubis al piso.</a:t>
            </a:r>
          </a:p>
          <a:p>
            <a:pPr algn="just"/>
            <a:r>
              <a:rPr lang="es-ES" sz="2400" dirty="0"/>
              <a:t>Segmento superior(SS): Estatura –SI.</a:t>
            </a:r>
          </a:p>
          <a:p>
            <a:pPr algn="just"/>
            <a:r>
              <a:rPr lang="es-ES" sz="2400" dirty="0"/>
              <a:t>Relación SS/SI:</a:t>
            </a:r>
          </a:p>
          <a:p>
            <a:pPr lvl="1" algn="just"/>
            <a:r>
              <a:rPr lang="es-ES" sz="2000" dirty="0"/>
              <a:t>1.7 al nacimiento.</a:t>
            </a:r>
          </a:p>
          <a:p>
            <a:pPr lvl="1" algn="just"/>
            <a:r>
              <a:rPr lang="es-ES" sz="2000" dirty="0"/>
              <a:t>Disminuye 0.1 por año de edad.</a:t>
            </a:r>
          </a:p>
          <a:p>
            <a:pPr lvl="1" algn="just"/>
            <a:r>
              <a:rPr lang="es-ES" sz="2000" dirty="0"/>
              <a:t>1 a los 7-10 años de edad.</a:t>
            </a:r>
          </a:p>
          <a:p>
            <a:pPr marL="0" indent="0" algn="just">
              <a:buNone/>
            </a:pPr>
            <a:r>
              <a:rPr lang="es-ES" sz="2400" b="1" dirty="0"/>
              <a:t>Talla baja</a:t>
            </a:r>
          </a:p>
          <a:p>
            <a:pPr algn="just"/>
            <a:r>
              <a:rPr lang="es-ES" sz="2400" dirty="0"/>
              <a:t>Proporcionada: involucra tronco y extremidades.</a:t>
            </a:r>
          </a:p>
          <a:p>
            <a:pPr algn="just"/>
            <a:r>
              <a:rPr lang="es-ES" sz="2400" dirty="0"/>
              <a:t>Desproporcionada: involucra un segmento más que otro (acondroplasia).</a:t>
            </a:r>
          </a:p>
          <a:p>
            <a:pPr marL="0" indent="0" algn="just"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74539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346077" y="133618"/>
            <a:ext cx="114998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b="1" dirty="0"/>
              <a:t>CIRCUNFERENCIA CRANEAL</a:t>
            </a:r>
            <a:endParaRPr lang="en-US" b="1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D752382-5F20-47DD-A6F5-4AE19C70D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7047" y="1749043"/>
            <a:ext cx="7438876" cy="335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595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204787" y="0"/>
            <a:ext cx="11782425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sz="3600" b="1" dirty="0"/>
              <a:t>EVALUACIÓN DE LA PUBERTAD EN NIÑOS</a:t>
            </a:r>
            <a:endParaRPr lang="en-US" sz="3600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4E3924A-00A0-4C4B-8D83-50BA261D4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5269" y="2340618"/>
            <a:ext cx="4646974" cy="337255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AA6EEFC-189B-47A9-9542-3C73AA463A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0082" y="1782587"/>
            <a:ext cx="3061868" cy="393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273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409575" y="-163830"/>
            <a:ext cx="11372850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sz="3200" b="1" dirty="0"/>
              <a:t>EVALUACIÓN DE LA PUBERTAD EN NIÑOS</a:t>
            </a:r>
            <a:endParaRPr lang="en-US" sz="3200" b="1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FCEC46C-F424-471F-9B5D-1283C568B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9614" y="1497281"/>
            <a:ext cx="7333827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150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585787" y="-87606"/>
            <a:ext cx="11020425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CLASIFICACIÓN TANNER NIÑAS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A6266E3-38E7-4974-88F4-E3E65E85E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3410" y="1487010"/>
            <a:ext cx="7255361" cy="460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287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304800" y="874395"/>
            <a:ext cx="4669654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CURVAS DE CRECIMIENTO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A8AFF5B5-F163-4FF0-B0B8-0217A4518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5870" y="1074420"/>
            <a:ext cx="6579869" cy="4945379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Hay múltiples curvas de crecimiento, entre ellas las más populares: OMS y CDC.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/>
              <a:t>Hay curvas específicas por país y también por síndromes genéticos.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/>
              <a:t>Las curvas incluyen IMC, velocidad de crecimiento y peso/talla en lactantes.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/>
              <a:t>La mayoría de las curvas son de corte seccional.</a:t>
            </a:r>
          </a:p>
        </p:txBody>
      </p:sp>
    </p:spTree>
    <p:extLst>
      <p:ext uri="{BB962C8B-B14F-4D97-AF65-F5344CB8AC3E}">
        <p14:creationId xmlns:p14="http://schemas.microsoft.com/office/powerpoint/2010/main" val="1430865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1054417" y="0"/>
            <a:ext cx="10083165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CURVAS DE CRECIMIENTO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88533CF-8637-4042-A0C8-5FBC17F76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4117" y="1342553"/>
            <a:ext cx="7837111" cy="520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665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-266700" y="-78105"/>
            <a:ext cx="12725400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/>
              <a:t>CURVAS DE CRECIMIENTO COLOMBIA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2D537DA-5691-4921-8269-BFA0C5EEA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7635" y="1387532"/>
            <a:ext cx="7827190" cy="501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528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2309812" y="0"/>
            <a:ext cx="7572375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SÍNDROME DE TURNER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13A3291-70F1-4238-80B8-E3D71B65B5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6075" y="1196475"/>
            <a:ext cx="5038725" cy="543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9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/>
              <a:t>TABLA DE CONTENIDOS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47007" y="2216786"/>
            <a:ext cx="6788758" cy="3142301"/>
          </a:xfrm>
        </p:spPr>
        <p:txBody>
          <a:bodyPr>
            <a:normAutofit lnSpcReduction="10000"/>
          </a:bodyPr>
          <a:lstStyle/>
          <a:p>
            <a:r>
              <a:rPr lang="es-CO" sz="2400" dirty="0"/>
              <a:t>Como obtener parámetros auxológicos adecuados.</a:t>
            </a:r>
          </a:p>
          <a:p>
            <a:r>
              <a:rPr lang="es-CO" sz="2400" dirty="0"/>
              <a:t>Patrón de crecimiento normal en niños.</a:t>
            </a:r>
          </a:p>
          <a:p>
            <a:r>
              <a:rPr lang="es-CO" sz="2400" dirty="0"/>
              <a:t>Evaluación de curas de crecimiento.</a:t>
            </a:r>
          </a:p>
          <a:p>
            <a:r>
              <a:rPr lang="es-CO" sz="2400" dirty="0"/>
              <a:t>Definición de talla baja.</a:t>
            </a:r>
          </a:p>
          <a:p>
            <a:r>
              <a:rPr lang="es-CO" sz="2400" dirty="0"/>
              <a:t>Tipos de talla baja normal.</a:t>
            </a:r>
          </a:p>
          <a:p>
            <a:r>
              <a:rPr lang="es-CO" sz="2400" dirty="0"/>
              <a:t>Talla baja patológica.</a:t>
            </a:r>
          </a:p>
          <a:p>
            <a:r>
              <a:rPr lang="es-CO" sz="2400" dirty="0"/>
              <a:t>Diagnóstico y tratamiento.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4393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1540191" y="-135255"/>
            <a:ext cx="8734425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DEFINICIÓN DE TALLA BAJA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C325E78-A196-4573-BF65-4FB2E1E1A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745" y="1703070"/>
            <a:ext cx="6579869" cy="4373612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Estatura/Longitud: &lt;p5</a:t>
            </a:r>
          </a:p>
          <a:p>
            <a:pPr algn="just"/>
            <a:r>
              <a:rPr lang="es-ES" sz="2400" dirty="0"/>
              <a:t>Estatura/Longitud: &lt;2DS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/>
              <a:t>Siempre analizar la estatura del niño en el contexto de su potencial genético, basado en la estatura de los padres.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703F70D-CD35-4517-A458-C08E0354C2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5979" y="4608750"/>
            <a:ext cx="51054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228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1234440" y="358165"/>
            <a:ext cx="9778364" cy="830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VARIACIONES NORMALES DE TALLA BAJA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C325E78-A196-4573-BF65-4FB2E1E1A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25" y="1623194"/>
            <a:ext cx="6579869" cy="43736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b="1" dirty="0"/>
              <a:t>Talla baja genética o familiar</a:t>
            </a:r>
          </a:p>
          <a:p>
            <a:pPr algn="just"/>
            <a:r>
              <a:rPr lang="es-ES" sz="2400" dirty="0"/>
              <a:t>Caída en percentiles en los 3 primeros años de vida.</a:t>
            </a:r>
          </a:p>
          <a:p>
            <a:pPr algn="just"/>
            <a:r>
              <a:rPr lang="es-ES" sz="2400" dirty="0"/>
              <a:t>Subsecuentemente continúa en un percentil bajo pero apropiado al RGP.</a:t>
            </a:r>
          </a:p>
          <a:p>
            <a:pPr algn="just"/>
            <a:r>
              <a:rPr lang="es-ES" sz="2400" dirty="0"/>
              <a:t>Edad ósea normal (E/O = E/C).</a:t>
            </a:r>
          </a:p>
          <a:p>
            <a:pPr algn="just"/>
            <a:r>
              <a:rPr lang="es-ES" sz="2400" dirty="0"/>
              <a:t>Tempo de la pubertad, normal.</a:t>
            </a:r>
          </a:p>
          <a:p>
            <a:pPr algn="just"/>
            <a:r>
              <a:rPr lang="es-ES" sz="2400" dirty="0"/>
              <a:t>Historia familiar de talla baja.</a:t>
            </a:r>
          </a:p>
          <a:p>
            <a:pPr algn="just"/>
            <a:r>
              <a:rPr lang="es-ES" sz="2400" dirty="0"/>
              <a:t>Estatura final: baja, pero normal para el potencial genético.</a:t>
            </a:r>
          </a:p>
        </p:txBody>
      </p:sp>
    </p:spTree>
    <p:extLst>
      <p:ext uri="{BB962C8B-B14F-4D97-AF65-F5344CB8AC3E}">
        <p14:creationId xmlns:p14="http://schemas.microsoft.com/office/powerpoint/2010/main" val="3850559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1234440" y="358165"/>
            <a:ext cx="9778364" cy="830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VARIACIONES NORMALES DE TALLA BAJA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C325E78-A196-4573-BF65-4FB2E1E1A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725" y="1556519"/>
            <a:ext cx="6579869" cy="437361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2400" b="1" dirty="0"/>
              <a:t>Retardo constitucional del crecimiento (RCC)</a:t>
            </a:r>
          </a:p>
          <a:p>
            <a:pPr algn="just"/>
            <a:r>
              <a:rPr lang="es-ES" sz="2400" dirty="0"/>
              <a:t>Caída en percentiles en los 3 primeros años de vida.</a:t>
            </a:r>
          </a:p>
          <a:p>
            <a:pPr algn="just"/>
            <a:r>
              <a:rPr lang="es-ES" sz="2400" dirty="0"/>
              <a:t>Continúa con una velocidad de crecimiento normal hasta la pubertad.</a:t>
            </a:r>
          </a:p>
          <a:p>
            <a:pPr algn="just"/>
            <a:r>
              <a:rPr lang="es-ES" sz="2400" dirty="0"/>
              <a:t>Edad ósea, retardada.</a:t>
            </a:r>
          </a:p>
          <a:p>
            <a:pPr algn="just"/>
            <a:r>
              <a:rPr lang="es-ES" sz="2400" dirty="0"/>
              <a:t>Tempo de la pubertad retardado.</a:t>
            </a:r>
          </a:p>
          <a:p>
            <a:pPr algn="just"/>
            <a:r>
              <a:rPr lang="es-ES" sz="2400" dirty="0"/>
              <a:t>Historia familiar of “maduradores tardíos”.</a:t>
            </a:r>
          </a:p>
          <a:p>
            <a:pPr algn="just"/>
            <a:r>
              <a:rPr lang="es-ES" sz="2400" dirty="0"/>
              <a:t>Estatura final: normal y acorde al potencial genético.</a:t>
            </a:r>
          </a:p>
        </p:txBody>
      </p:sp>
    </p:spTree>
    <p:extLst>
      <p:ext uri="{BB962C8B-B14F-4D97-AF65-F5344CB8AC3E}">
        <p14:creationId xmlns:p14="http://schemas.microsoft.com/office/powerpoint/2010/main" val="2581487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1234440" y="358165"/>
            <a:ext cx="9778364" cy="830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EDAD ÓSEA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C325E78-A196-4573-BF65-4FB2E1E1A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0150" y="1718444"/>
            <a:ext cx="6579869" cy="4373612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Método para evaluar la maduración esquelética por medio del examen de la maduración epifisiaria de la mano y la muñeca.</a:t>
            </a:r>
          </a:p>
          <a:p>
            <a:pPr algn="just"/>
            <a:r>
              <a:rPr lang="es-ES" sz="2400" dirty="0"/>
              <a:t>*&lt;1año: usar rodilla y/o tobillo.</a:t>
            </a:r>
          </a:p>
          <a:p>
            <a:pPr algn="just"/>
            <a:r>
              <a:rPr lang="es-ES" sz="2400" dirty="0"/>
              <a:t>Edad ósea retardada indica que la talla baja es potencialmente reversible. Más reserva de crecimiento.</a:t>
            </a:r>
          </a:p>
          <a:p>
            <a:pPr algn="just"/>
            <a:r>
              <a:rPr lang="es-ES" sz="2400" dirty="0"/>
              <a:t>Niño con talla baja y edad ósea no retardada, poca reserva de crecimiento.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E76C141-91D1-45C3-8772-E1DA5B7B49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514" y="358165"/>
            <a:ext cx="271462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386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0" y="1188720"/>
            <a:ext cx="4669654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EJEMPLO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A40C210-298C-4093-ABCD-D849D96A7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6881" y="408072"/>
            <a:ext cx="6121564" cy="604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781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515438" y="0"/>
            <a:ext cx="9782175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REMITIDOS PARA TALLA BAJA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732766D5-8753-43A1-8A3E-0D0F51D1C9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7037602"/>
              </p:ext>
            </p:extLst>
          </p:nvPr>
        </p:nvGraphicFramePr>
        <p:xfrm>
          <a:off x="5406525" y="1924050"/>
          <a:ext cx="6053954" cy="3886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6968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209550" y="-58915"/>
            <a:ext cx="11772900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/>
              <a:t>CAUSAS PATOLÓGICAS DE TALLA BAJA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3B9F1510-31E2-4CEE-8346-DD05C486C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1164" y="1499253"/>
            <a:ext cx="7034666" cy="458710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sz="2400" b="1" dirty="0"/>
              <a:t>Peso bajo y talla baja:</a:t>
            </a:r>
          </a:p>
          <a:p>
            <a:pPr algn="just"/>
            <a:r>
              <a:rPr lang="es-ES" sz="2400" dirty="0"/>
              <a:t>Desnutrición.</a:t>
            </a:r>
          </a:p>
          <a:p>
            <a:pPr algn="just"/>
            <a:r>
              <a:rPr lang="es-ES" sz="2400" dirty="0"/>
              <a:t>Enfermedades crónicas.</a:t>
            </a:r>
          </a:p>
          <a:p>
            <a:pPr algn="just"/>
            <a:r>
              <a:rPr lang="es-ES" sz="2400" dirty="0"/>
              <a:t> Anomalías cromosómicas.</a:t>
            </a:r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r>
              <a:rPr lang="es-ES" sz="2400" b="1" dirty="0"/>
              <a:t>Peso elevado y talla baja:</a:t>
            </a:r>
          </a:p>
          <a:p>
            <a:pPr algn="just"/>
            <a:r>
              <a:rPr lang="es-ES" sz="2400" dirty="0"/>
              <a:t>Problemas hormonales:</a:t>
            </a:r>
          </a:p>
          <a:p>
            <a:pPr algn="just"/>
            <a:r>
              <a:rPr lang="es-ES" sz="2400" dirty="0"/>
              <a:t>Hipotiroidismo.</a:t>
            </a:r>
          </a:p>
          <a:p>
            <a:pPr algn="just"/>
            <a:r>
              <a:rPr lang="es-ES" sz="2400" dirty="0"/>
              <a:t>Síndrome de Cushing.</a:t>
            </a:r>
          </a:p>
          <a:p>
            <a:pPr algn="just"/>
            <a:r>
              <a:rPr lang="es-ES" sz="2400" dirty="0"/>
              <a:t>Deficiencia de hormona del crecimiento.</a:t>
            </a:r>
          </a:p>
          <a:p>
            <a:pPr algn="just"/>
            <a:r>
              <a:rPr lang="es-ES" sz="2400" dirty="0"/>
              <a:t>Hipoparatiroidismo.</a:t>
            </a:r>
          </a:p>
        </p:txBody>
      </p:sp>
    </p:spTree>
    <p:extLst>
      <p:ext uri="{BB962C8B-B14F-4D97-AF65-F5344CB8AC3E}">
        <p14:creationId xmlns:p14="http://schemas.microsoft.com/office/powerpoint/2010/main" val="981910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3761173" y="-133350"/>
            <a:ext cx="4669654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/>
              <a:t>DESNUTRICIÓN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3B9F1510-31E2-4CEE-8346-DD05C486C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9664" y="1289703"/>
            <a:ext cx="7034666" cy="506728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2000" b="1" dirty="0"/>
              <a:t>Causa más común de falla para crecer en el mundo.</a:t>
            </a:r>
          </a:p>
          <a:p>
            <a:pPr algn="just"/>
            <a:r>
              <a:rPr lang="es-ES" sz="2000" dirty="0"/>
              <a:t>Hay retardo en la maduración esquelética y en el desarrollo puberal.</a:t>
            </a:r>
          </a:p>
          <a:p>
            <a:pPr algn="just"/>
            <a:r>
              <a:rPr lang="es-ES" sz="2000" dirty="0"/>
              <a:t>Con restauración de la nutrición hay reatrapamiento del crecimiento.</a:t>
            </a:r>
          </a:p>
          <a:p>
            <a:pPr algn="just"/>
            <a:r>
              <a:rPr lang="es-ES" sz="2000" dirty="0"/>
              <a:t>La estatura final adulta puede estar comprometido si la malnutrición ha sido crónica y severa.</a:t>
            </a:r>
          </a:p>
          <a:p>
            <a:pPr algn="just"/>
            <a:endParaRPr lang="es-ES" sz="2000" dirty="0"/>
          </a:p>
          <a:p>
            <a:pPr marL="0" indent="0" algn="just">
              <a:buNone/>
            </a:pPr>
            <a:r>
              <a:rPr lang="es-ES" sz="2000" b="1" dirty="0"/>
              <a:t>Causas</a:t>
            </a:r>
            <a:r>
              <a:rPr lang="es-ES" sz="2000" dirty="0"/>
              <a:t> </a:t>
            </a:r>
          </a:p>
          <a:p>
            <a:pPr algn="just"/>
            <a:r>
              <a:rPr lang="es-ES" sz="2000" dirty="0"/>
              <a:t>Enfermedad celíaca.</a:t>
            </a:r>
          </a:p>
          <a:p>
            <a:pPr algn="just"/>
            <a:r>
              <a:rPr lang="es-ES" sz="2000" dirty="0"/>
              <a:t>Fibrosis quística del páncreas.</a:t>
            </a:r>
          </a:p>
          <a:p>
            <a:pPr algn="just"/>
            <a:r>
              <a:rPr lang="es-ES" sz="2000" dirty="0"/>
              <a:t>Enfermedad inflamatoria del intestino.</a:t>
            </a:r>
          </a:p>
          <a:p>
            <a:pPr algn="just"/>
            <a:r>
              <a:rPr lang="es-ES" sz="2000" dirty="0"/>
              <a:t>Temor a la obesidad (anorexia nervosa).</a:t>
            </a:r>
          </a:p>
        </p:txBody>
      </p:sp>
    </p:spTree>
    <p:extLst>
      <p:ext uri="{BB962C8B-B14F-4D97-AF65-F5344CB8AC3E}">
        <p14:creationId xmlns:p14="http://schemas.microsoft.com/office/powerpoint/2010/main" val="1747711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1152525" y="0"/>
            <a:ext cx="9886950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/>
              <a:t>DESORDENES METABÓLICOS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3B9F1510-31E2-4CEE-8346-DD05C486C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3934" y="1790718"/>
            <a:ext cx="7034666" cy="50672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b="1" dirty="0"/>
              <a:t>Errores congénitos del metabolismo</a:t>
            </a:r>
          </a:p>
          <a:p>
            <a:pPr algn="just"/>
            <a:r>
              <a:rPr lang="es-ES" sz="2400" dirty="0"/>
              <a:t>Raquitismo </a:t>
            </a:r>
            <a:r>
              <a:rPr lang="es-ES" sz="2400" dirty="0" err="1"/>
              <a:t>hipofosfatémico</a:t>
            </a:r>
            <a:r>
              <a:rPr lang="es-ES" sz="2400" dirty="0"/>
              <a:t>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/>
              <a:t>Enfermedad renal (uremia, ATR, síndrome de Fanconi).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/>
              <a:t>Cirrosis.</a:t>
            </a:r>
          </a:p>
        </p:txBody>
      </p:sp>
    </p:spTree>
    <p:extLst>
      <p:ext uri="{BB962C8B-B14F-4D97-AF65-F5344CB8AC3E}">
        <p14:creationId xmlns:p14="http://schemas.microsoft.com/office/powerpoint/2010/main" val="622571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1333500" y="0"/>
            <a:ext cx="9525000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DESORDENES GENÉTICOS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3B9F1510-31E2-4CEE-8346-DD05C486C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4439" y="1661111"/>
            <a:ext cx="7034666" cy="5067282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Displasias esqueléticas (acondroplasia hipocondroplasia, etcétera).</a:t>
            </a:r>
          </a:p>
          <a:p>
            <a:pPr algn="just"/>
            <a:r>
              <a:rPr lang="es-ES" sz="2400" dirty="0"/>
              <a:t>Síndrome de Turner.</a:t>
            </a:r>
          </a:p>
          <a:p>
            <a:pPr algn="just"/>
            <a:r>
              <a:rPr lang="es-ES" sz="2400" dirty="0"/>
              <a:t>Síndrome de Prader–</a:t>
            </a:r>
            <a:r>
              <a:rPr lang="es-ES" sz="2400" dirty="0" err="1"/>
              <a:t>Willi</a:t>
            </a:r>
            <a:r>
              <a:rPr lang="es-ES" sz="2400" dirty="0"/>
              <a:t>.</a:t>
            </a:r>
          </a:p>
          <a:p>
            <a:pPr algn="just"/>
            <a:r>
              <a:rPr lang="es-ES" sz="2400" dirty="0"/>
              <a:t>Trisomía 21.</a:t>
            </a:r>
          </a:p>
          <a:p>
            <a:pPr algn="just"/>
            <a:r>
              <a:rPr lang="es-ES" sz="2400" dirty="0"/>
              <a:t>Síndrome de Russell Silver.</a:t>
            </a:r>
          </a:p>
          <a:p>
            <a:pPr algn="just"/>
            <a:r>
              <a:rPr lang="es-ES" sz="2400" dirty="0"/>
              <a:t>Síndrome de </a:t>
            </a:r>
            <a:r>
              <a:rPr lang="es-ES" sz="2400" dirty="0" err="1"/>
              <a:t>Noonan</a:t>
            </a:r>
            <a:r>
              <a:rPr lang="es-ES" sz="2400" dirty="0"/>
              <a:t>.</a:t>
            </a:r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r>
              <a:rPr lang="es-ES" sz="2400" b="1" dirty="0"/>
              <a:t>Buscar siempre la presencia de rasgos dismórficos en todo niño con talla baja.</a:t>
            </a:r>
          </a:p>
        </p:txBody>
      </p:sp>
    </p:spTree>
    <p:extLst>
      <p:ext uri="{BB962C8B-B14F-4D97-AF65-F5344CB8AC3E}">
        <p14:creationId xmlns:p14="http://schemas.microsoft.com/office/powerpoint/2010/main" val="529210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/>
              <a:t>INTRODUCCIÓN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27932" y="2302511"/>
            <a:ext cx="6788758" cy="3142301"/>
          </a:xfrm>
        </p:spPr>
        <p:txBody>
          <a:bodyPr>
            <a:normAutofit/>
          </a:bodyPr>
          <a:lstStyle/>
          <a:p>
            <a:pPr algn="just"/>
            <a:r>
              <a:rPr lang="es-CO" sz="2400" dirty="0"/>
              <a:t>El patrón de crecimiento es indicativo de la salud del niño.</a:t>
            </a:r>
          </a:p>
          <a:p>
            <a:pPr algn="just"/>
            <a:r>
              <a:rPr lang="es-CO" sz="2400" dirty="0"/>
              <a:t>La falla para el crecimiento puede ser el primer signo clínico de un problema subyacente de salud en el niño.</a:t>
            </a:r>
          </a:p>
          <a:p>
            <a:pPr algn="just"/>
            <a:r>
              <a:rPr lang="es-CO" sz="2400" dirty="0"/>
              <a:t>Varias enfermedades se presentan inicialmente  solo con falla para crecer.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11415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1828800" y="38149"/>
            <a:ext cx="8534400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SÍNDROME DE TURNER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82DDE29-3D08-45FE-938D-78555C3CC28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810" t="-728" b="-1"/>
          <a:stretch/>
        </p:blipFill>
        <p:spPr>
          <a:xfrm>
            <a:off x="5404485" y="1596389"/>
            <a:ext cx="5920739" cy="4517547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4DF83761-E1D0-4E99-A62E-20259F177662}"/>
              </a:ext>
            </a:extLst>
          </p:cNvPr>
          <p:cNvSpPr/>
          <p:nvPr/>
        </p:nvSpPr>
        <p:spPr>
          <a:xfrm>
            <a:off x="5404485" y="1596389"/>
            <a:ext cx="3703320" cy="8458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EB9E9186-89B7-43C4-831C-FEE5D7F41A04}"/>
              </a:ext>
            </a:extLst>
          </p:cNvPr>
          <p:cNvGrpSpPr/>
          <p:nvPr/>
        </p:nvGrpSpPr>
        <p:grpSpPr>
          <a:xfrm>
            <a:off x="5404485" y="1699260"/>
            <a:ext cx="5920739" cy="4517547"/>
            <a:chOff x="5280660" y="765810"/>
            <a:chExt cx="5920739" cy="4517547"/>
          </a:xfrm>
        </p:grpSpPr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3A89DE2A-78EB-40F9-AC22-9108581325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810" t="-728" b="-1"/>
            <a:stretch/>
          </p:blipFill>
          <p:spPr>
            <a:xfrm>
              <a:off x="5280660" y="765810"/>
              <a:ext cx="5920739" cy="4517547"/>
            </a:xfrm>
            <a:prstGeom prst="rect">
              <a:avLst/>
            </a:prstGeom>
          </p:spPr>
        </p:pic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B1D5575B-1937-4DE2-A02C-30018F0DAA86}"/>
                </a:ext>
              </a:extLst>
            </p:cNvPr>
            <p:cNvSpPr/>
            <p:nvPr/>
          </p:nvSpPr>
          <p:spPr>
            <a:xfrm>
              <a:off x="5280660" y="765810"/>
              <a:ext cx="3703320" cy="8458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</p:grpSp>
    </p:spTree>
    <p:extLst>
      <p:ext uri="{BB962C8B-B14F-4D97-AF65-F5344CB8AC3E}">
        <p14:creationId xmlns:p14="http://schemas.microsoft.com/office/powerpoint/2010/main" val="1646680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4DF83761-E1D0-4E99-A62E-20259F177662}"/>
              </a:ext>
            </a:extLst>
          </p:cNvPr>
          <p:cNvSpPr/>
          <p:nvPr/>
        </p:nvSpPr>
        <p:spPr>
          <a:xfrm>
            <a:off x="5280660" y="662939"/>
            <a:ext cx="3703320" cy="8458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E14DB1D6-1B69-4F12-8059-6414B4D8A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164" y="1714518"/>
            <a:ext cx="7034666" cy="5067282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Hipotiroidismo.</a:t>
            </a:r>
          </a:p>
          <a:p>
            <a:pPr algn="just"/>
            <a:r>
              <a:rPr lang="es-ES" sz="2400" dirty="0"/>
              <a:t>Síndrome de Cushing.</a:t>
            </a:r>
          </a:p>
          <a:p>
            <a:pPr algn="just"/>
            <a:r>
              <a:rPr lang="es-ES" sz="2400" dirty="0"/>
              <a:t>Hipopituitarismo/deficiencia de HC.</a:t>
            </a:r>
          </a:p>
          <a:p>
            <a:pPr algn="just"/>
            <a:r>
              <a:rPr lang="es-ES" sz="2400" dirty="0"/>
              <a:t>Diabetes mellitus mal controlada.</a:t>
            </a:r>
          </a:p>
          <a:p>
            <a:pPr algn="just"/>
            <a:r>
              <a:rPr lang="es-ES" sz="2400" dirty="0"/>
              <a:t>Pubertad precoz.</a:t>
            </a:r>
          </a:p>
          <a:p>
            <a:pPr algn="just"/>
            <a:r>
              <a:rPr lang="es-ES" sz="2400" dirty="0" err="1"/>
              <a:t>Pseudo-hipoparatiroidismo</a:t>
            </a:r>
            <a:r>
              <a:rPr lang="es-ES" sz="2400" dirty="0"/>
              <a:t>.</a:t>
            </a:r>
          </a:p>
          <a:p>
            <a:pPr algn="just"/>
            <a:r>
              <a:rPr lang="es-ES" sz="2400" dirty="0"/>
              <a:t>Deficiencia de IGF-I (enanismo tipo </a:t>
            </a:r>
            <a:r>
              <a:rPr lang="es-ES" sz="2400" dirty="0" err="1"/>
              <a:t>Larón</a:t>
            </a:r>
            <a:r>
              <a:rPr lang="es-ES" sz="2400" dirty="0"/>
              <a:t>).</a:t>
            </a:r>
          </a:p>
          <a:p>
            <a:pPr algn="just"/>
            <a:r>
              <a:rPr lang="es-ES" sz="2400" dirty="0"/>
              <a:t>Raquitismo.</a:t>
            </a:r>
          </a:p>
          <a:p>
            <a:pPr algn="just"/>
            <a:r>
              <a:rPr lang="es-ES" sz="2400" dirty="0"/>
              <a:t>Hiperplasia suprarrenal congénita.</a:t>
            </a:r>
            <a:endParaRPr lang="es-ES" sz="2400" b="1" dirty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1023937" y="76200"/>
            <a:ext cx="10144125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DESORDENES ENDOCRINOS</a:t>
            </a:r>
          </a:p>
        </p:txBody>
      </p:sp>
    </p:spTree>
    <p:extLst>
      <p:ext uri="{BB962C8B-B14F-4D97-AF65-F5344CB8AC3E}">
        <p14:creationId xmlns:p14="http://schemas.microsoft.com/office/powerpoint/2010/main" val="4464817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209550" y="-125687"/>
            <a:ext cx="12192000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DEFICIENCIA DE HORMONA DEL CRECIMIENTO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DF83761-E1D0-4E99-A62E-20259F177662}"/>
              </a:ext>
            </a:extLst>
          </p:cNvPr>
          <p:cNvSpPr/>
          <p:nvPr/>
        </p:nvSpPr>
        <p:spPr>
          <a:xfrm>
            <a:off x="5290185" y="1320164"/>
            <a:ext cx="3703320" cy="8458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E14DB1D6-1B69-4F12-8059-6414B4D8A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699" y="1447799"/>
            <a:ext cx="6463166" cy="5067282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Talla baja.</a:t>
            </a:r>
          </a:p>
          <a:p>
            <a:pPr algn="just"/>
            <a:r>
              <a:rPr lang="es-ES" sz="2400" dirty="0"/>
              <a:t>Baja velocidad de crecimiento.</a:t>
            </a:r>
          </a:p>
          <a:p>
            <a:pPr algn="just"/>
            <a:r>
              <a:rPr lang="es-ES" sz="2400" dirty="0"/>
              <a:t>Facies Querúbica.</a:t>
            </a:r>
          </a:p>
          <a:p>
            <a:pPr algn="just"/>
            <a:r>
              <a:rPr lang="es-ES" sz="2400" dirty="0"/>
              <a:t>Retardo en la maduración esquelética.</a:t>
            </a:r>
          </a:p>
          <a:p>
            <a:pPr algn="just"/>
            <a:r>
              <a:rPr lang="es-ES" sz="2400" dirty="0"/>
              <a:t>IGF-1 e IGFBP-3: niveles bajos.</a:t>
            </a:r>
          </a:p>
          <a:p>
            <a:pPr algn="just"/>
            <a:r>
              <a:rPr lang="es-ES" sz="2400" dirty="0"/>
              <a:t>Pruebas de estimulo de secreción de HC, anormales.</a:t>
            </a:r>
          </a:p>
          <a:p>
            <a:pPr algn="just"/>
            <a:r>
              <a:rPr lang="es-ES" sz="2400" dirty="0"/>
              <a:t>Si se confirma deficiencia de HC, descartar deficiencia de otras hormonas pituitarias.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6418909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261937" y="0"/>
            <a:ext cx="11668125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DEFICIENCIA DE HORMONA DEL CRECIMIENTO</a:t>
            </a:r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E14DB1D6-1B69-4F12-8059-6414B4D8A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7764" y="1337309"/>
            <a:ext cx="6966086" cy="53296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1800" b="1" dirty="0"/>
              <a:t>Congénita</a:t>
            </a:r>
          </a:p>
          <a:p>
            <a:pPr algn="just"/>
            <a:r>
              <a:rPr lang="es-ES" sz="1800" dirty="0"/>
              <a:t>Asfixia perinatal.</a:t>
            </a:r>
          </a:p>
          <a:p>
            <a:pPr algn="just"/>
            <a:r>
              <a:rPr lang="es-ES" sz="1800" dirty="0"/>
              <a:t>Malformaciones del SNC (displasia septo-óptica).</a:t>
            </a:r>
          </a:p>
          <a:p>
            <a:pPr algn="just"/>
            <a:r>
              <a:rPr lang="es-ES" sz="1800" dirty="0"/>
              <a:t>Ictericia prolongada, hipoglicemia, falla para el medro. </a:t>
            </a:r>
          </a:p>
          <a:p>
            <a:pPr algn="just"/>
            <a:r>
              <a:rPr lang="es-ES" sz="1800" dirty="0"/>
              <a:t>RNM: Interrupción del tallo hipotálamo/hipofisiaria, glándula pituitaria hipoplásica, silla turca vacía.</a:t>
            </a:r>
          </a:p>
          <a:p>
            <a:pPr algn="just"/>
            <a:endParaRPr lang="es-ES" sz="1800" dirty="0"/>
          </a:p>
          <a:p>
            <a:pPr marL="0" indent="0" algn="just">
              <a:buNone/>
            </a:pPr>
            <a:r>
              <a:rPr lang="es-ES" sz="1800" b="1" dirty="0"/>
              <a:t>Adquirida</a:t>
            </a:r>
          </a:p>
          <a:p>
            <a:pPr algn="just"/>
            <a:r>
              <a:rPr lang="es-ES" sz="1800" dirty="0"/>
              <a:t>Idiopática.</a:t>
            </a:r>
          </a:p>
          <a:p>
            <a:pPr algn="just"/>
            <a:r>
              <a:rPr lang="es-ES" sz="1800" dirty="0"/>
              <a:t>Usualmente deficiencia hipotalámica de GHRH.</a:t>
            </a:r>
          </a:p>
          <a:p>
            <a:pPr algn="just"/>
            <a:r>
              <a:rPr lang="es-ES" sz="1800" dirty="0"/>
              <a:t>Tumores (craneofaringioma, glioma, </a:t>
            </a:r>
            <a:r>
              <a:rPr lang="es-ES" sz="1800" dirty="0" err="1"/>
              <a:t>germinoma</a:t>
            </a:r>
            <a:r>
              <a:rPr lang="es-ES" sz="1800" dirty="0"/>
              <a:t>).</a:t>
            </a:r>
          </a:p>
          <a:p>
            <a:pPr algn="just"/>
            <a:r>
              <a:rPr lang="es-ES" sz="1800" dirty="0"/>
              <a:t>TEC.</a:t>
            </a:r>
          </a:p>
          <a:p>
            <a:pPr algn="just"/>
            <a:r>
              <a:rPr lang="es-ES" sz="1800" dirty="0"/>
              <a:t>Infección o irradiación del SNC.</a:t>
            </a:r>
          </a:p>
          <a:p>
            <a:pPr algn="just"/>
            <a:r>
              <a:rPr lang="es-ES" sz="1800" dirty="0"/>
              <a:t>Daño quirúrgico a la glándula pituitaria o el hipotálamo.</a:t>
            </a:r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29090699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776287" y="-167617"/>
            <a:ext cx="10639425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/>
              <a:t>EXCESO DE GLUCOCORTICOIDES</a:t>
            </a:r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E14DB1D6-1B69-4F12-8059-6414B4D8A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1589" y="1102995"/>
            <a:ext cx="6966086" cy="53296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000" b="1" dirty="0"/>
              <a:t>Iatrogénico</a:t>
            </a:r>
          </a:p>
          <a:p>
            <a:pPr algn="just"/>
            <a:r>
              <a:rPr lang="es-ES" sz="2000" dirty="0"/>
              <a:t>Tratamiento con esteroides a dosis farmacológicas.</a:t>
            </a:r>
          </a:p>
          <a:p>
            <a:pPr marL="0" indent="0" algn="just">
              <a:buNone/>
            </a:pPr>
            <a:endParaRPr lang="es-ES" sz="2000" dirty="0"/>
          </a:p>
          <a:p>
            <a:pPr marL="0" indent="0" algn="just">
              <a:buNone/>
            </a:pPr>
            <a:r>
              <a:rPr lang="es-ES" sz="2000" b="1" dirty="0"/>
              <a:t>Producción endógena:</a:t>
            </a:r>
          </a:p>
          <a:p>
            <a:pPr algn="just"/>
            <a:r>
              <a:rPr lang="es-ES" sz="2000" dirty="0"/>
              <a:t>Adenoma adrenal.</a:t>
            </a:r>
          </a:p>
          <a:p>
            <a:pPr algn="just"/>
            <a:r>
              <a:rPr lang="es-ES" sz="2000" dirty="0"/>
              <a:t>Adenoma pituitario productor de ACTH.</a:t>
            </a:r>
          </a:p>
          <a:p>
            <a:pPr algn="just"/>
            <a:endParaRPr lang="es-ES" sz="2000" dirty="0"/>
          </a:p>
          <a:p>
            <a:pPr marL="0" indent="0" algn="just">
              <a:buNone/>
            </a:pPr>
            <a:r>
              <a:rPr lang="es-ES" sz="2000" b="1" dirty="0"/>
              <a:t>Manifestaciones</a:t>
            </a:r>
          </a:p>
          <a:p>
            <a:pPr marL="0" indent="0" algn="just">
              <a:buNone/>
            </a:pPr>
            <a:r>
              <a:rPr lang="es-ES" sz="2000" dirty="0"/>
              <a:t>Baja velocidad de crecimiento.</a:t>
            </a:r>
          </a:p>
          <a:p>
            <a:pPr marL="0" indent="0" algn="just">
              <a:buNone/>
            </a:pPr>
            <a:r>
              <a:rPr lang="es-ES" sz="2000" dirty="0"/>
              <a:t>Retardo en la edad ósea.</a:t>
            </a:r>
          </a:p>
          <a:p>
            <a:pPr marL="0" indent="0" algn="just">
              <a:buNone/>
            </a:pPr>
            <a:r>
              <a:rPr lang="es-ES" sz="2000" dirty="0"/>
              <a:t>Incremento en el peso e HTA.</a:t>
            </a:r>
          </a:p>
          <a:p>
            <a:pPr marL="0" indent="0" algn="just">
              <a:buNone/>
            </a:pPr>
            <a:r>
              <a:rPr lang="es-ES" sz="2000" dirty="0"/>
              <a:t>Niños con obesidad exógena usualmente tienen incremento en la velocidad de crecimiento.</a:t>
            </a:r>
          </a:p>
        </p:txBody>
      </p:sp>
    </p:spTree>
    <p:extLst>
      <p:ext uri="{BB962C8B-B14F-4D97-AF65-F5344CB8AC3E}">
        <p14:creationId xmlns:p14="http://schemas.microsoft.com/office/powerpoint/2010/main" val="10550799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438150" y="0"/>
            <a:ext cx="11315700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ABORDAJE DE LA TALLA BAJA</a:t>
            </a:r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E14DB1D6-1B69-4F12-8059-6414B4D8A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2989" y="1833183"/>
            <a:ext cx="6966086" cy="43009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/>
              <a:t>•Obtener varias mediciones auxológicas (mínimo 4 –6 meses de intervalo).</a:t>
            </a:r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r>
              <a:rPr lang="es-ES" sz="2400" dirty="0"/>
              <a:t>•Examen físico, revisión de sistemas e historia familiar ¡completos!</a:t>
            </a:r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r>
              <a:rPr lang="es-ES" sz="2400" dirty="0"/>
              <a:t>•Medición de los padres y el cálculo del RGP.</a:t>
            </a:r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r>
              <a:rPr lang="es-ES" sz="2400" dirty="0"/>
              <a:t>•Considerar edad ósea y exámenes de laboratorio.</a:t>
            </a:r>
          </a:p>
        </p:txBody>
      </p:sp>
    </p:spTree>
    <p:extLst>
      <p:ext uri="{BB962C8B-B14F-4D97-AF65-F5344CB8AC3E}">
        <p14:creationId xmlns:p14="http://schemas.microsoft.com/office/powerpoint/2010/main" val="25922386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498268" y="0"/>
            <a:ext cx="11195464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ABORDAJE DE LA TALLA BAJA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BAB0768-E8F5-452F-9E00-99B6BC6DF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850" y="1722896"/>
            <a:ext cx="6940191" cy="471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9871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1009650" y="0"/>
            <a:ext cx="10172700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ABORDAJE DE LA TALLA BAJA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B8D54716-6E26-4493-B478-E03FE2051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6334" y="1661111"/>
            <a:ext cx="6966086" cy="53296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/>
              <a:t>•Edad ósea.</a:t>
            </a:r>
          </a:p>
          <a:p>
            <a:pPr marL="0" indent="0" algn="just">
              <a:buNone/>
            </a:pPr>
            <a:r>
              <a:rPr lang="es-ES" sz="2400" dirty="0"/>
              <a:t>•TSH –T4L.</a:t>
            </a:r>
          </a:p>
          <a:p>
            <a:pPr marL="0" indent="0" algn="just">
              <a:buNone/>
            </a:pPr>
            <a:r>
              <a:rPr lang="es-ES" sz="2400" dirty="0"/>
              <a:t>•BUN –CR –U/A –Enzimas Hepáticas.</a:t>
            </a:r>
          </a:p>
          <a:p>
            <a:pPr marL="0" indent="0" algn="just">
              <a:buNone/>
            </a:pPr>
            <a:r>
              <a:rPr lang="es-ES" sz="2400" dirty="0"/>
              <a:t>•Hemograma y Sedimentación.</a:t>
            </a:r>
          </a:p>
          <a:p>
            <a:pPr marL="0" indent="0" algn="just">
              <a:buNone/>
            </a:pPr>
            <a:r>
              <a:rPr lang="es-ES" sz="2400" dirty="0"/>
              <a:t>•IGF I –IGFBP 3.</a:t>
            </a:r>
          </a:p>
          <a:p>
            <a:pPr marL="0" indent="0" algn="just">
              <a:buNone/>
            </a:pPr>
            <a:r>
              <a:rPr lang="es-ES" sz="2400" dirty="0"/>
              <a:t>•Cariotipo en niñas.</a:t>
            </a:r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r>
              <a:rPr lang="es-ES" sz="2400" dirty="0"/>
              <a:t>Pruebas de estímulo para hormona del crecimiento deben ser ordenadas por endocrinólogo.</a:t>
            </a:r>
          </a:p>
        </p:txBody>
      </p:sp>
    </p:spTree>
    <p:extLst>
      <p:ext uri="{BB962C8B-B14F-4D97-AF65-F5344CB8AC3E}">
        <p14:creationId xmlns:p14="http://schemas.microsoft.com/office/powerpoint/2010/main" val="892424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519112" y="0"/>
            <a:ext cx="11153775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INDICACIONES PARA TRATAMIENTO CON HORMONA DEL CRECIMIENTO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B8D54716-6E26-4493-B478-E03FE2051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1589" y="1528383"/>
            <a:ext cx="6966086" cy="5329617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Deficiencia de hormona del crecimiento.</a:t>
            </a:r>
          </a:p>
          <a:p>
            <a:pPr algn="just"/>
            <a:r>
              <a:rPr lang="es-ES" sz="2400" dirty="0"/>
              <a:t>Síndrome de Turner.</a:t>
            </a:r>
          </a:p>
          <a:p>
            <a:pPr algn="just"/>
            <a:r>
              <a:rPr lang="es-ES" sz="2400" dirty="0"/>
              <a:t>Síndrome de </a:t>
            </a:r>
            <a:r>
              <a:rPr lang="es-ES" sz="2400" dirty="0" err="1"/>
              <a:t>PraderWilli</a:t>
            </a:r>
            <a:r>
              <a:rPr lang="es-ES" sz="2400" dirty="0"/>
              <a:t>.</a:t>
            </a:r>
          </a:p>
          <a:p>
            <a:pPr algn="just"/>
            <a:r>
              <a:rPr lang="es-ES" sz="2400" dirty="0"/>
              <a:t>Síndrome de </a:t>
            </a:r>
            <a:r>
              <a:rPr lang="es-ES" sz="2400" dirty="0" err="1"/>
              <a:t>Noonan</a:t>
            </a:r>
            <a:r>
              <a:rPr lang="es-ES" sz="2400" dirty="0"/>
              <a:t>.</a:t>
            </a:r>
          </a:p>
          <a:p>
            <a:pPr algn="just"/>
            <a:r>
              <a:rPr lang="es-ES" sz="2400" dirty="0"/>
              <a:t>Síndrome de Russell Silver.</a:t>
            </a:r>
          </a:p>
          <a:p>
            <a:pPr algn="just"/>
            <a:r>
              <a:rPr lang="es-ES" sz="2400" dirty="0"/>
              <a:t>Falla renal crónica.</a:t>
            </a:r>
          </a:p>
          <a:p>
            <a:pPr algn="just"/>
            <a:r>
              <a:rPr lang="es-ES" sz="2400" dirty="0"/>
              <a:t>RCIU que no han alcanzado el percentil 5 para la edad de 2 años.</a:t>
            </a:r>
          </a:p>
          <a:p>
            <a:pPr algn="just"/>
            <a:r>
              <a:rPr lang="es-ES" sz="2400" dirty="0"/>
              <a:t>Talla baja idiopática.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AA1068F6-F3B3-4F6B-8106-28917EFE3BFD}"/>
              </a:ext>
            </a:extLst>
          </p:cNvPr>
          <p:cNvSpPr/>
          <p:nvPr/>
        </p:nvSpPr>
        <p:spPr>
          <a:xfrm>
            <a:off x="4989195" y="5577839"/>
            <a:ext cx="6835140" cy="640080"/>
          </a:xfrm>
          <a:prstGeom prst="roundRect">
            <a:avLst/>
          </a:prstGeom>
          <a:solidFill>
            <a:srgbClr val="06AEAA"/>
          </a:solidFill>
          <a:ln>
            <a:solidFill>
              <a:srgbClr val="06A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atin typeface="Montserrat" panose="00000500000000000000" pitchFamily="50" charset="0"/>
              </a:rPr>
              <a:t>No hay indicación para su uso en la talla baja genética ni en retardo del crecimiento constitucional.</a:t>
            </a:r>
          </a:p>
        </p:txBody>
      </p:sp>
    </p:spTree>
    <p:extLst>
      <p:ext uri="{BB962C8B-B14F-4D97-AF65-F5344CB8AC3E}">
        <p14:creationId xmlns:p14="http://schemas.microsoft.com/office/powerpoint/2010/main" val="93451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919162" y="66961"/>
            <a:ext cx="10353675" cy="1661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TRATAMIENTO CON HORMONA </a:t>
            </a:r>
          </a:p>
          <a:p>
            <a:pPr algn="ctr"/>
            <a:r>
              <a:rPr lang="en-US" sz="3200" b="1" dirty="0"/>
              <a:t>DEL CRECIMIENTO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B8D54716-6E26-4493-B478-E03FE2051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0614" y="1728072"/>
            <a:ext cx="6966086" cy="5329617"/>
          </a:xfrm>
        </p:spPr>
        <p:txBody>
          <a:bodyPr>
            <a:normAutofit/>
          </a:bodyPr>
          <a:lstStyle/>
          <a:p>
            <a:pPr algn="just"/>
            <a:r>
              <a:rPr lang="es-ES" sz="2000" dirty="0"/>
              <a:t>Dosis:0.18-0,3mg/kg/semana.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Mantener la IGF-I 1SD por encima del promedio.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Pruebas de función tiroidea anuales.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Efectos secundarios incluyen: incremento de escoliosis, deslizamiento de la cabeza epifisiaria, pseudotumor cerebri, resistencia a la insulina.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La terapia se suspende cuando hay fusión de las placas de cartílago epifisiario.</a:t>
            </a:r>
          </a:p>
        </p:txBody>
      </p:sp>
    </p:spTree>
    <p:extLst>
      <p:ext uri="{BB962C8B-B14F-4D97-AF65-F5344CB8AC3E}">
        <p14:creationId xmlns:p14="http://schemas.microsoft.com/office/powerpoint/2010/main" val="1982453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/>
              <a:t>CRECIMIENTO NORMAL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65042" y="2197736"/>
            <a:ext cx="6788758" cy="3142301"/>
          </a:xfrm>
        </p:spPr>
        <p:txBody>
          <a:bodyPr>
            <a:normAutofit/>
          </a:bodyPr>
          <a:lstStyle/>
          <a:p>
            <a:pPr algn="just"/>
            <a:r>
              <a:rPr lang="es-CO" sz="2400" dirty="0"/>
              <a:t>El factor mas importante en la evaluación del crecimiento es la determinación de la velocidad de crecimiento.</a:t>
            </a:r>
          </a:p>
          <a:p>
            <a:pPr algn="just"/>
            <a:r>
              <a:rPr lang="es-CO" sz="2400" dirty="0"/>
              <a:t>La observación de un patrón de crecimiento cruzando percentiles, es el método más sencillo para identificar un patrón anormal del crecimiento.</a:t>
            </a:r>
          </a:p>
          <a:p>
            <a:pPr algn="just"/>
            <a:r>
              <a:rPr lang="es-CO" sz="2400" dirty="0"/>
              <a:t>Mediciones repetidas cada 4 a 6 meses, permiten determinar la velocidad de crecimiento.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82434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51" y="2082744"/>
            <a:ext cx="4669654" cy="845820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/>
              <a:t>MUCHAS GRACIAS</a:t>
            </a:r>
          </a:p>
        </p:txBody>
      </p:sp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80B483FC-7FC5-4E34-9271-0FC951C6782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0505" y="1169621"/>
            <a:ext cx="2450989" cy="2450989"/>
          </a:xfrm>
          <a:prstGeom prst="ellipse">
            <a:avLst/>
          </a:prstGeom>
        </p:spPr>
      </p:pic>
      <p:pic>
        <p:nvPicPr>
          <p:cNvPr id="5" name="Picture 4" descr="Instagram Logo - PNG y Vector">
            <a:extLst>
              <a:ext uri="{FF2B5EF4-FFF2-40B4-BE49-F238E27FC236}">
                <a16:creationId xmlns:a16="http://schemas.microsoft.com/office/drawing/2014/main" id="{163E564D-1A54-4EF9-BBA7-187A2F619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70413" y="1880351"/>
            <a:ext cx="625303" cy="62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3D381994-BAA7-405B-8799-091BDCC93DED}"/>
              </a:ext>
            </a:extLst>
          </p:cNvPr>
          <p:cNvSpPr txBox="1">
            <a:spLocks/>
          </p:cNvSpPr>
          <p:nvPr/>
        </p:nvSpPr>
        <p:spPr>
          <a:xfrm>
            <a:off x="8564692" y="2505654"/>
            <a:ext cx="2436744" cy="779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>
                <a:solidFill>
                  <a:srgbClr val="152B48"/>
                </a:solidFill>
              </a:rPr>
              <a:t>@zazu_pediatría</a:t>
            </a:r>
            <a:endParaRPr lang="es-CO" sz="2400" b="1" dirty="0">
              <a:solidFill>
                <a:srgbClr val="152B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8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/>
              <a:t>DETERMINANTES DEL CRECIMIENTO NORMAL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66057" y="2338072"/>
            <a:ext cx="6788758" cy="402971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O" sz="2400" dirty="0"/>
              <a:t>Crecimiento prenatal</a:t>
            </a:r>
          </a:p>
          <a:p>
            <a:pPr lvl="1" algn="just"/>
            <a:r>
              <a:rPr lang="es-CO" sz="2000" dirty="0"/>
              <a:t>Función placentaria, nutrición materna, insulina, IGF.</a:t>
            </a:r>
          </a:p>
          <a:p>
            <a:pPr algn="just"/>
            <a:r>
              <a:rPr lang="es-CO" sz="2400" dirty="0"/>
              <a:t>Crecimiento posnatal</a:t>
            </a:r>
          </a:p>
          <a:p>
            <a:pPr lvl="1" algn="just"/>
            <a:r>
              <a:rPr lang="es-CO" sz="2000" dirty="0"/>
              <a:t>Nutrición, genética, hormona del crecimiento, hormonas tiroideas.</a:t>
            </a:r>
          </a:p>
          <a:p>
            <a:pPr algn="just"/>
            <a:r>
              <a:rPr lang="es-CO" sz="2400" dirty="0"/>
              <a:t>La velocidad del crecimiento linear declina progresivamente del nacimiento a los 3 años de edad.</a:t>
            </a:r>
          </a:p>
          <a:p>
            <a:pPr algn="just"/>
            <a:r>
              <a:rPr lang="es-CO" sz="2400" dirty="0"/>
              <a:t>Una velocidad de crecimiento anormal luego de los 3 años es patológica, ya que para esta edad el niño ha encontrado su percentil definitivo de crecimiento.</a:t>
            </a:r>
            <a:endParaRPr lang="en-US" sz="24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EB6C115-649F-4269-9CBD-2CD53A59A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15" y="2340611"/>
            <a:ext cx="4078124" cy="78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530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0488" y="141998"/>
            <a:ext cx="12372975" cy="1325563"/>
          </a:xfrm>
        </p:spPr>
        <p:txBody>
          <a:bodyPr>
            <a:normAutofit/>
          </a:bodyPr>
          <a:lstStyle/>
          <a:p>
            <a:pPr algn="ctr"/>
            <a:r>
              <a:rPr lang="es-CO" sz="4000" b="1" dirty="0"/>
              <a:t>CRECIMIENTO DURANTE LA PUBERTAD</a:t>
            </a:r>
            <a:endParaRPr lang="en-US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43475" y="1467561"/>
            <a:ext cx="6812280" cy="466343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400" dirty="0"/>
              <a:t>Los esteroides sexuales (testosterona y estrógenos) en sinergismo con la hormona del crecimiento y las hormonas tiroideas junto con la nutrición, inducen a celeración del crecimiento (estirón del crecimiento puberal).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Primer signo de pubertad en niñas: crecimiento de seno. En niños: aumento del volume testicular.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El estiron del crecimiento puberal en niñas ocurre 2 años más temprano que en los niños (Tanner lll en niñas vs Tanner lV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niños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El pico de velocidad de crecimiento puberal es de 8.3cm/año en niñas y de 9.5cm/año en niños.</a:t>
            </a:r>
          </a:p>
        </p:txBody>
      </p:sp>
    </p:spTree>
    <p:extLst>
      <p:ext uri="{BB962C8B-B14F-4D97-AF65-F5344CB8AC3E}">
        <p14:creationId xmlns:p14="http://schemas.microsoft.com/office/powerpoint/2010/main" val="48738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4556" y="680082"/>
            <a:ext cx="4669654" cy="1325563"/>
          </a:xfrm>
        </p:spPr>
        <p:txBody>
          <a:bodyPr>
            <a:noAutofit/>
          </a:bodyPr>
          <a:lstStyle/>
          <a:p>
            <a:pPr algn="ctr"/>
            <a:r>
              <a:rPr lang="es-CO" sz="3200" b="1" dirty="0"/>
              <a:t>¿CÓMO TENER UNOS PARÁMETROS AUXOLÓGICOS?</a:t>
            </a:r>
            <a:endParaRPr lang="en-US" sz="3200" b="1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6E5861F-83DD-4968-B3EB-3FA3CDADB7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865" y="2034058"/>
            <a:ext cx="6112666" cy="2900520"/>
          </a:xfrm>
          <a:prstGeom prst="rect">
            <a:avLst/>
          </a:prstGeom>
        </p:spPr>
      </p:pic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1B517CFF-5E3B-4C4D-A359-BDEF8364891F}"/>
              </a:ext>
            </a:extLst>
          </p:cNvPr>
          <p:cNvSpPr/>
          <p:nvPr/>
        </p:nvSpPr>
        <p:spPr>
          <a:xfrm>
            <a:off x="5707380" y="5103174"/>
            <a:ext cx="2194560" cy="525780"/>
          </a:xfrm>
          <a:prstGeom prst="roundRect">
            <a:avLst/>
          </a:prstGeom>
          <a:ln>
            <a:solidFill>
              <a:srgbClr val="06AE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rgbClr val="152B48"/>
                </a:solidFill>
                <a:latin typeface="Montserrat" panose="00000500000000000000" pitchFamily="50" charset="0"/>
              </a:rPr>
              <a:t>&gt; 2 Años</a:t>
            </a:r>
            <a:endParaRPr lang="es-CO" sz="2400" b="1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EF55C82D-B52C-482D-95FA-BFC6BD4F4D3C}"/>
              </a:ext>
            </a:extLst>
          </p:cNvPr>
          <p:cNvSpPr/>
          <p:nvPr/>
        </p:nvSpPr>
        <p:spPr>
          <a:xfrm>
            <a:off x="8901566" y="5118414"/>
            <a:ext cx="2194560" cy="525780"/>
          </a:xfrm>
          <a:prstGeom prst="roundRect">
            <a:avLst/>
          </a:prstGeom>
          <a:ln>
            <a:solidFill>
              <a:srgbClr val="06AE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rgbClr val="152B48"/>
                </a:solidFill>
                <a:latin typeface="Montserrat" panose="00000500000000000000" pitchFamily="50" charset="0"/>
              </a:rPr>
              <a:t>&lt; 2 Años</a:t>
            </a:r>
            <a:endParaRPr lang="es-CO" sz="2400" b="1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5DDEE159-6571-49ED-9494-53311764200C}"/>
              </a:ext>
            </a:extLst>
          </p:cNvPr>
          <p:cNvSpPr txBox="1">
            <a:spLocks/>
          </p:cNvSpPr>
          <p:nvPr/>
        </p:nvSpPr>
        <p:spPr>
          <a:xfrm>
            <a:off x="3027045" y="70849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b="1" dirty="0"/>
              <a:t>T</a:t>
            </a:r>
            <a:r>
              <a:rPr lang="es-CO" b="1" dirty="0"/>
              <a:t>ALLA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57831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9100" y="467436"/>
            <a:ext cx="4669654" cy="1325563"/>
          </a:xfrm>
        </p:spPr>
        <p:txBody>
          <a:bodyPr>
            <a:noAutofit/>
          </a:bodyPr>
          <a:lstStyle/>
          <a:p>
            <a:pPr algn="ctr"/>
            <a:r>
              <a:rPr lang="es-CO" sz="3200" b="1" dirty="0"/>
              <a:t>¿CÓMO TENER UNOS PARÁMETROS AUXOLÓGICOS?</a:t>
            </a:r>
            <a:endParaRPr lang="en-US" sz="3200" b="1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E1CF741C-0184-4CCD-9862-FE815E6958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7132984"/>
              </p:ext>
            </p:extLst>
          </p:nvPr>
        </p:nvGraphicFramePr>
        <p:xfrm>
          <a:off x="4703445" y="2172411"/>
          <a:ext cx="6629400" cy="3424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n 10">
            <a:extLst>
              <a:ext uri="{FF2B5EF4-FFF2-40B4-BE49-F238E27FC236}">
                <a16:creationId xmlns:a16="http://schemas.microsoft.com/office/drawing/2014/main" id="{AE0F24F8-7FC0-4C25-BB55-B0DA92ACF7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53512" y="2053682"/>
            <a:ext cx="2881313" cy="4160335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4BFEFE25-C04E-48FF-977B-A3DF60A56322}"/>
              </a:ext>
            </a:extLst>
          </p:cNvPr>
          <p:cNvSpPr txBox="1">
            <a:spLocks/>
          </p:cNvSpPr>
          <p:nvPr/>
        </p:nvSpPr>
        <p:spPr>
          <a:xfrm>
            <a:off x="2760345" y="78748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b="1" dirty="0"/>
              <a:t>T</a:t>
            </a:r>
            <a:r>
              <a:rPr lang="es-CO" b="1" dirty="0"/>
              <a:t>ALLA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736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D67D435A-7A11-4854-998E-F19886838EEF}"/>
              </a:ext>
            </a:extLst>
          </p:cNvPr>
          <p:cNvSpPr txBox="1">
            <a:spLocks/>
          </p:cNvSpPr>
          <p:nvPr/>
        </p:nvSpPr>
        <p:spPr>
          <a:xfrm>
            <a:off x="2674621" y="242653"/>
            <a:ext cx="69265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b="1" dirty="0"/>
              <a:t>MEDICIÓN DE SEGMENTOS CORPORALES</a:t>
            </a:r>
            <a:endParaRPr lang="en-US" b="1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6A81A2F-1700-479B-95AB-0557BC6ED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2265" y="1827873"/>
            <a:ext cx="3914774" cy="4163331"/>
          </a:xfrm>
          <a:prstGeom prst="rect">
            <a:avLst/>
          </a:prstGeom>
        </p:spPr>
      </p:pic>
      <p:sp>
        <p:nvSpPr>
          <p:cNvPr id="18" name="Marcador de contenido 2">
            <a:extLst>
              <a:ext uri="{FF2B5EF4-FFF2-40B4-BE49-F238E27FC236}">
                <a16:creationId xmlns:a16="http://schemas.microsoft.com/office/drawing/2014/main" id="{5CE8BCFD-61B6-4FD7-8B3E-81F97659D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651" y="1728007"/>
            <a:ext cx="3914774" cy="1870549"/>
          </a:xfrm>
        </p:spPr>
        <p:txBody>
          <a:bodyPr>
            <a:normAutofit/>
          </a:bodyPr>
          <a:lstStyle/>
          <a:p>
            <a:r>
              <a:rPr lang="es-CO" sz="2400" dirty="0"/>
              <a:t>A: Estatura.</a:t>
            </a:r>
          </a:p>
          <a:p>
            <a:r>
              <a:rPr lang="es-CO" sz="2400" dirty="0"/>
              <a:t>B: Segmento inferior.</a:t>
            </a:r>
          </a:p>
          <a:p>
            <a:r>
              <a:rPr lang="es-CO" sz="2400" dirty="0"/>
              <a:t>C: Segmento superior.</a:t>
            </a:r>
          </a:p>
          <a:p>
            <a:r>
              <a:rPr lang="es-CO" sz="2400" dirty="0"/>
              <a:t>D: Brazada.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30948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7E1B3DF-0BB0-4C66-B149-D1D47889E4A5}" vid="{BF97386F-A394-4AC0-8781-7EAE8F5D257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COM_FR_2020</Template>
  <TotalTime>642</TotalTime>
  <Words>1529</Words>
  <Application>Microsoft Office PowerPoint</Application>
  <PresentationFormat>Panorámica</PresentationFormat>
  <Paragraphs>238</Paragraphs>
  <Slides>40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Montserrat</vt:lpstr>
      <vt:lpstr>Tema de Office</vt:lpstr>
      <vt:lpstr>TALLA BAJA EN PEDIATRÍA</vt:lpstr>
      <vt:lpstr>TABLA DE CONTENIDOS</vt:lpstr>
      <vt:lpstr>INTRODUCCIÓN</vt:lpstr>
      <vt:lpstr>CRECIMIENTO NORMAL</vt:lpstr>
      <vt:lpstr>DETERMINANTES DEL CRECIMIENTO NORMAL</vt:lpstr>
      <vt:lpstr>CRECIMIENTO DURANTE LA PUBERTAD</vt:lpstr>
      <vt:lpstr>¿CÓMO TENER UNOS PARÁMETROS AUXOLÓGICOS?</vt:lpstr>
      <vt:lpstr>¿CÓMO TENER UNOS PARÁMETROS AUXOLÓGICOS?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MUCHAS 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Sentire Taller SAS</dc:creator>
  <cp:lastModifiedBy>User</cp:lastModifiedBy>
  <cp:revision>62</cp:revision>
  <dcterms:created xsi:type="dcterms:W3CDTF">2020-11-06T17:03:47Z</dcterms:created>
  <dcterms:modified xsi:type="dcterms:W3CDTF">2021-04-07T21:46:07Z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547888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