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vnd.openxmlformats-officedocument.spreadsheetml.sheet" Extension="xlsx"/>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drawingml.chart+xml" PartName="/ppt/charts/chart1.xml"/>
  <Override ContentType="application/vnd.ms-office.chartstyle+xml" PartName="/ppt/charts/style1.xml"/>
  <Override ContentType="application/vnd.ms-office.chartcolorstyle+xml" PartName="/ppt/charts/colors1.xml"/>
  <Override ContentType="application/vnd.openxmlformats-officedocument.presentationml.notesSlide+xml" PartName="/ppt/notesSlides/notesSlide3.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notesSlide+xml" PartName="/ppt/notesSlides/notesSlide4.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drawingml.diagramData+xml" PartName="/ppt/diagrams/data3.xml"/>
  <Override ContentType="application/vnd.openxmlformats-officedocument.drawingml.diagramLayout+xml" PartName="/ppt/diagrams/layout3.xml"/>
  <Override ContentType="application/vnd.openxmlformats-officedocument.drawingml.diagramStyle+xml" PartName="/ppt/diagrams/quickStyle3.xml"/>
  <Override ContentType="application/vnd.openxmlformats-officedocument.drawingml.diagramColors+xml" PartName="/ppt/diagrams/colors3.xml"/>
  <Override ContentType="application/vnd.ms-office.drawingml.diagramDrawing+xml" PartName="/ppt/diagrams/drawing3.xml"/>
  <Override ContentType="application/vnd.openxmlformats-officedocument.drawingml.diagramData+xml" PartName="/ppt/diagrams/data4.xml"/>
  <Override ContentType="application/vnd.openxmlformats-officedocument.drawingml.diagramLayout+xml" PartName="/ppt/diagrams/layout4.xml"/>
  <Override ContentType="application/vnd.openxmlformats-officedocument.drawingml.diagramStyle+xml" PartName="/ppt/diagrams/quickStyle4.xml"/>
  <Override ContentType="application/vnd.openxmlformats-officedocument.drawingml.diagramColors+xml" PartName="/ppt/diagrams/colors4.xml"/>
  <Override ContentType="application/vnd.ms-office.drawingml.diagramDrawing+xml" PartName="/ppt/diagrams/drawing4.xml"/>
  <Override ContentType="application/vnd.openxmlformats-officedocument.drawingml.diagramData+xml" PartName="/ppt/diagrams/data5.xml"/>
  <Override ContentType="application/vnd.openxmlformats-officedocument.drawingml.diagramLayout+xml" PartName="/ppt/diagrams/layout5.xml"/>
  <Override ContentType="application/vnd.openxmlformats-officedocument.drawingml.diagramStyle+xml" PartName="/ppt/diagrams/quickStyle5.xml"/>
  <Override ContentType="application/vnd.openxmlformats-officedocument.drawingml.diagramColors+xml" PartName="/ppt/diagrams/colors5.xml"/>
  <Override ContentType="application/vnd.ms-office.drawingml.diagramDrawing+xml" PartName="/ppt/diagrams/drawing5.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AA7"/>
    <a:srgbClr val="152B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16" autoAdjust="0"/>
    <p:restoredTop sz="86929"/>
  </p:normalViewPr>
  <p:slideViewPr>
    <p:cSldViewPr snapToGrid="0" showGuides="1">
      <p:cViewPr varScale="1">
        <p:scale>
          <a:sx n="75" d="100"/>
          <a:sy n="75" d="100"/>
        </p:scale>
        <p:origin x="917"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arget="NULL" TargetMode="External" Type="http://schemas.openxmlformats.org/officeDocument/2006/relationships/oleObject"/><Relationship Id="rId2" Target="colors1.xml" Type="http://schemas.microsoft.com/office/2011/relationships/chartColorStyle"/><Relationship Id="rId1" Target="style1.xml" Type="http://schemas.microsoft.com/office/2011/relationships/chartStyle"/></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Hoja1!$B$1</c:f>
              <c:strCache>
                <c:ptCount val="1"/>
                <c:pt idx="0">
                  <c:v>Etiología Cáncer Colo-rectal</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extLst>
              <c:ext xmlns:c16="http://schemas.microsoft.com/office/drawing/2014/chart" uri="{C3380CC4-5D6E-409C-BE32-E72D297353CC}">
                <c16:uniqueId val="{00000000-CFFD-1C42-A98D-2574017460A3}"/>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extLst>
              <c:ext xmlns:c16="http://schemas.microsoft.com/office/drawing/2014/chart" uri="{C3380CC4-5D6E-409C-BE32-E72D297353CC}">
                <c16:uniqueId val="{00000001-CFFD-1C42-A98D-2574017460A3}"/>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extLst>
              <c:ext xmlns:c16="http://schemas.microsoft.com/office/drawing/2014/chart" uri="{C3380CC4-5D6E-409C-BE32-E72D297353CC}">
                <c16:uniqueId val="{00000002-CFFD-1C42-A98D-2574017460A3}"/>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extLst>
              <c:ext xmlns:c16="http://schemas.microsoft.com/office/drawing/2014/chart" uri="{C3380CC4-5D6E-409C-BE32-E72D297353CC}">
                <c16:uniqueId val="{00000003-CFFD-1C42-A98D-2574017460A3}"/>
              </c:ext>
            </c:extLst>
          </c:dPt>
          <c:dLbls>
            <c:dLbl>
              <c:idx val="0"/>
              <c:tx>
                <c:rich>
                  <a:bodyPr/>
                  <a:lstStyle/>
                  <a:p>
                    <a:r>
                      <a:rPr lang="en-US"/>
                      <a:t>Esporádico</a:t>
                    </a:r>
                    <a:r>
                      <a:rPr lang="en-US" baseline="0"/>
                      <a:t> 60-65</a:t>
                    </a:r>
                    <a:r>
                      <a:rPr lang="en-US"/>
                      <a:t>%</a:t>
                    </a:r>
                  </a:p>
                </c:rich>
              </c:tx>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0-CFFD-1C42-A98D-2574017460A3}"/>
                </c:ext>
              </c:extLst>
            </c:dLbl>
            <c:dLbl>
              <c:idx val="1"/>
              <c:tx>
                <c:rich>
                  <a:bodyPr/>
                  <a:lstStyle/>
                  <a:p>
                    <a:r>
                      <a:rPr lang="en-US"/>
                      <a:t>Familiar
25%</a:t>
                    </a:r>
                  </a:p>
                </c:rich>
              </c:tx>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CFFD-1C42-A98D-2574017460A3}"/>
                </c:ext>
              </c:extLst>
            </c:dLbl>
            <c:dLbl>
              <c:idx val="2"/>
              <c:tx>
                <c:rich>
                  <a:bodyPr/>
                  <a:lstStyle/>
                  <a:p>
                    <a:r>
                      <a:rPr lang="en-US"/>
                      <a:t>Síndromes Hereditarios
5%</a:t>
                    </a:r>
                  </a:p>
                </c:rich>
              </c:tx>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2-CFFD-1C42-A98D-2574017460A3}"/>
                </c:ext>
              </c:extLst>
            </c:dLbl>
            <c:dLbl>
              <c:idx val="3"/>
              <c:tx>
                <c:rich>
                  <a:bodyPr/>
                  <a:lstStyle/>
                  <a:p>
                    <a:r>
                      <a:rPr lang="en-US"/>
                      <a:t>Cáncer</a:t>
                    </a:r>
                    <a:r>
                      <a:rPr lang="en-US" baseline="0"/>
                      <a:t> Colorrectal Conocido</a:t>
                    </a:r>
                    <a:r>
                      <a:rPr lang="en-US"/>
                      <a:t>
1%</a:t>
                    </a:r>
                  </a:p>
                </c:rich>
              </c:tx>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CFFD-1C42-A98D-2574017460A3}"/>
                </c:ext>
              </c:extLst>
            </c:dLbl>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ontserrat" panose="00000500000000000000" pitchFamily="50" charset="0"/>
                    <a:ea typeface="+mn-ea"/>
                    <a:cs typeface="+mn-cs"/>
                  </a:defRPr>
                </a:pPr>
                <a:endParaRPr lang="es-CO"/>
              </a:p>
            </c:txPr>
            <c:showLegendKey val="0"/>
            <c:showVal val="0"/>
            <c:showCatName val="1"/>
            <c:showSerName val="0"/>
            <c:showPercent val="1"/>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extLst>
          </c:dLbls>
          <c:cat>
            <c:strRef>
              <c:f>Hoja1!$A$2:$A$5</c:f>
              <c:strCache>
                <c:ptCount val="4"/>
                <c:pt idx="0">
                  <c:v>1er trim.</c:v>
                </c:pt>
                <c:pt idx="1">
                  <c:v>2do trim.</c:v>
                </c:pt>
                <c:pt idx="2">
                  <c:v>3er trim.</c:v>
                </c:pt>
                <c:pt idx="3">
                  <c:v>4to trim.</c:v>
                </c:pt>
              </c:strCache>
            </c:strRef>
          </c:cat>
          <c:val>
            <c:numRef>
              <c:f>Hoja1!$B$2:$B$5</c:f>
              <c:numCache>
                <c:formatCode>General</c:formatCode>
                <c:ptCount val="4"/>
                <c:pt idx="0">
                  <c:v>60</c:v>
                </c:pt>
                <c:pt idx="1">
                  <c:v>25</c:v>
                </c:pt>
                <c:pt idx="2">
                  <c:v>5</c:v>
                </c:pt>
                <c:pt idx="3">
                  <c:v>1</c:v>
                </c:pt>
              </c:numCache>
            </c:numRef>
          </c:val>
          <c:extLst>
            <c:ext xmlns:c16="http://schemas.microsoft.com/office/drawing/2014/chart" uri="{C3380CC4-5D6E-409C-BE32-E72D297353CC}">
              <c16:uniqueId val="{00000004-CFFD-1C42-A98D-2574017460A3}"/>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w="6350" cap="flat" cmpd="sng" algn="ctr">
      <a:noFill/>
      <a:prstDash val="solid"/>
      <a:miter lim="800000"/>
    </a:ln>
    <a:effectLst/>
  </c:spPr>
  <c:txPr>
    <a:bodyPr/>
    <a:lstStyle/>
    <a:p>
      <a:pPr>
        <a:defRPr sz="1200">
          <a:latin typeface="Montserrat" panose="00000500000000000000" pitchFamily="50" charset="0"/>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18">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3">
      <cs:styleClr val="auto"/>
    </cs:fillRef>
    <cs:effectRef idx="2">
      <a:schemeClr val="dk1"/>
    </cs:effectRef>
    <cs:fontRef idx="minor">
      <a:schemeClr val="tx1"/>
    </cs:fontRef>
  </cs:dataPoint>
  <cs:dataPoint3D>
    <cs:lnRef idx="0"/>
    <cs:fillRef idx="3">
      <cs:styleClr val="auto"/>
    </cs:fillRef>
    <cs:effectRef idx="2">
      <a:schemeClr val="dk1"/>
    </cs:effectRef>
    <cs:fontRef idx="minor">
      <a:schemeClr val="tx1"/>
    </cs:fontRef>
  </cs:dataPoint3D>
  <cs:dataPointLine>
    <cs:lnRef idx="1">
      <cs:styleClr val="auto"/>
    </cs:lnRef>
    <cs:lineWidthScale>5</cs:lineWidthScale>
    <cs:fillRef idx="0"/>
    <cs:effectRef idx="0"/>
    <cs:fontRef idx="minor">
      <a:schemeClr val="tx1"/>
    </cs:fontRef>
    <cs:spPr>
      <a:ln cap="rnd">
        <a:round/>
      </a:ln>
    </cs:spPr>
  </cs:dataPointLine>
  <cs:dataPointMarker>
    <cs:lnRef idx="1">
      <cs:styleClr val="auto"/>
    </cs:lnRef>
    <cs:fillRef idx="3">
      <cs:styleClr val="auto"/>
    </cs:fillRef>
    <cs:effectRef idx="2">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0"/>
    <cs:fillRef idx="3">
      <a:schemeClr val="dk1">
        <a:tint val="95000"/>
      </a:schemeClr>
    </cs:fillRef>
    <cs:effectRef idx="2">
      <a:schemeClr val="dk1"/>
    </cs:effectRef>
    <cs:fontRef idx="minor">
      <a:schemeClr val="tx1"/>
    </cs:fontRef>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0"/>
    <cs:fillRef idx="3">
      <a:schemeClr val="dk1">
        <a:tint val="5000"/>
      </a:schemeClr>
    </cs:fillRef>
    <cs:effectRef idx="2">
      <a:schemeClr val="dk1"/>
    </cs:effectRef>
    <cs:fontRef idx="minor">
      <a:schemeClr val="tx1"/>
    </cs:fontRef>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A970FA-694F-9D40-82CB-E6E1079C431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s-ES"/>
        </a:p>
      </dgm:t>
    </dgm:pt>
    <dgm:pt modelId="{392904C4-545B-6C45-B25D-D21283C5CB1D}">
      <dgm:prSet/>
      <dgm:spPr/>
      <dgm:t>
        <a:bodyPr/>
        <a:lstStyle/>
        <a:p>
          <a:r>
            <a:rPr lang="es-CO">
              <a:latin typeface="Montserrat" panose="00000500000000000000" pitchFamily="50" charset="0"/>
            </a:rPr>
            <a:t>Obesidad</a:t>
          </a:r>
        </a:p>
      </dgm:t>
    </dgm:pt>
    <dgm:pt modelId="{B1C19663-1197-224C-B2A2-9B11B4FE2D25}" type="parTrans" cxnId="{B68635CA-9637-4F4F-A72A-452ABC496707}">
      <dgm:prSet/>
      <dgm:spPr/>
      <dgm:t>
        <a:bodyPr/>
        <a:lstStyle/>
        <a:p>
          <a:endParaRPr lang="es-ES">
            <a:latin typeface="Montserrat" panose="00000500000000000000" pitchFamily="50" charset="0"/>
          </a:endParaRPr>
        </a:p>
      </dgm:t>
    </dgm:pt>
    <dgm:pt modelId="{9F53F1D2-3CC0-8F4A-BF03-1B33D08253FF}" type="sibTrans" cxnId="{B68635CA-9637-4F4F-A72A-452ABC496707}">
      <dgm:prSet/>
      <dgm:spPr/>
      <dgm:t>
        <a:bodyPr/>
        <a:lstStyle/>
        <a:p>
          <a:endParaRPr lang="es-ES">
            <a:latin typeface="Montserrat" panose="00000500000000000000" pitchFamily="50" charset="0"/>
          </a:endParaRPr>
        </a:p>
      </dgm:t>
    </dgm:pt>
    <dgm:pt modelId="{C3985CA7-B982-EF40-903F-804CD1029F89}">
      <dgm:prSet/>
      <dgm:spPr/>
      <dgm:t>
        <a:bodyPr/>
        <a:lstStyle/>
        <a:p>
          <a:r>
            <a:rPr lang="es-CO">
              <a:latin typeface="Montserrat" panose="00000500000000000000" pitchFamily="50" charset="0"/>
            </a:rPr>
            <a:t>Sedentarismo</a:t>
          </a:r>
        </a:p>
      </dgm:t>
    </dgm:pt>
    <dgm:pt modelId="{F86442EE-D54E-D94B-80AF-83832A20415F}" type="parTrans" cxnId="{D444CBB6-B85D-AA40-83B5-82A6386D4564}">
      <dgm:prSet/>
      <dgm:spPr/>
      <dgm:t>
        <a:bodyPr/>
        <a:lstStyle/>
        <a:p>
          <a:endParaRPr lang="es-ES">
            <a:latin typeface="Montserrat" panose="00000500000000000000" pitchFamily="50" charset="0"/>
          </a:endParaRPr>
        </a:p>
      </dgm:t>
    </dgm:pt>
    <dgm:pt modelId="{F0847DCD-E439-264D-9558-1B90FC0D33C6}" type="sibTrans" cxnId="{D444CBB6-B85D-AA40-83B5-82A6386D4564}">
      <dgm:prSet/>
      <dgm:spPr/>
      <dgm:t>
        <a:bodyPr/>
        <a:lstStyle/>
        <a:p>
          <a:endParaRPr lang="es-ES">
            <a:latin typeface="Montserrat" panose="00000500000000000000" pitchFamily="50" charset="0"/>
          </a:endParaRPr>
        </a:p>
      </dgm:t>
    </dgm:pt>
    <dgm:pt modelId="{8BA7FBE7-9062-984F-B6DB-10973FD15602}">
      <dgm:prSet/>
      <dgm:spPr/>
      <dgm:t>
        <a:bodyPr/>
        <a:lstStyle/>
        <a:p>
          <a:r>
            <a:rPr lang="es-CO" dirty="0">
              <a:latin typeface="Montserrat" panose="00000500000000000000" pitchFamily="50" charset="0"/>
            </a:rPr>
            <a:t>Alcohol</a:t>
          </a:r>
        </a:p>
      </dgm:t>
    </dgm:pt>
    <dgm:pt modelId="{A800FD41-4C3C-B845-95AD-AC62E9963C9A}" type="parTrans" cxnId="{26890B80-DD66-614C-AFE2-E71257775AB6}">
      <dgm:prSet/>
      <dgm:spPr/>
      <dgm:t>
        <a:bodyPr/>
        <a:lstStyle/>
        <a:p>
          <a:endParaRPr lang="es-ES">
            <a:latin typeface="Montserrat" panose="00000500000000000000" pitchFamily="50" charset="0"/>
          </a:endParaRPr>
        </a:p>
      </dgm:t>
    </dgm:pt>
    <dgm:pt modelId="{7C02453F-7ACC-1D41-B06F-29C5B17CF816}" type="sibTrans" cxnId="{26890B80-DD66-614C-AFE2-E71257775AB6}">
      <dgm:prSet/>
      <dgm:spPr/>
      <dgm:t>
        <a:bodyPr/>
        <a:lstStyle/>
        <a:p>
          <a:endParaRPr lang="es-ES">
            <a:latin typeface="Montserrat" panose="00000500000000000000" pitchFamily="50" charset="0"/>
          </a:endParaRPr>
        </a:p>
      </dgm:t>
    </dgm:pt>
    <dgm:pt modelId="{8C6F58FB-6F4C-2349-83CB-FC8786F49C59}">
      <dgm:prSet/>
      <dgm:spPr/>
      <dgm:t>
        <a:bodyPr/>
        <a:lstStyle/>
        <a:p>
          <a:r>
            <a:rPr lang="es-CO">
              <a:latin typeface="Montserrat" panose="00000500000000000000" pitchFamily="50" charset="0"/>
            </a:rPr>
            <a:t>Dieta </a:t>
          </a:r>
        </a:p>
      </dgm:t>
    </dgm:pt>
    <dgm:pt modelId="{31F802CD-DDB4-2648-A17E-6A9A5FD5D931}" type="parTrans" cxnId="{6BC698E0-D0C4-9C43-86F8-49D7005D2B55}">
      <dgm:prSet/>
      <dgm:spPr/>
      <dgm:t>
        <a:bodyPr/>
        <a:lstStyle/>
        <a:p>
          <a:endParaRPr lang="es-ES">
            <a:latin typeface="Montserrat" panose="00000500000000000000" pitchFamily="50" charset="0"/>
          </a:endParaRPr>
        </a:p>
      </dgm:t>
    </dgm:pt>
    <dgm:pt modelId="{D13807CC-7458-574E-AFB7-9675ABB82A82}" type="sibTrans" cxnId="{6BC698E0-D0C4-9C43-86F8-49D7005D2B55}">
      <dgm:prSet/>
      <dgm:spPr/>
      <dgm:t>
        <a:bodyPr/>
        <a:lstStyle/>
        <a:p>
          <a:endParaRPr lang="es-ES">
            <a:latin typeface="Montserrat" panose="00000500000000000000" pitchFamily="50" charset="0"/>
          </a:endParaRPr>
        </a:p>
      </dgm:t>
    </dgm:pt>
    <dgm:pt modelId="{5570A9B5-D593-8946-BDE9-530816F6DE5B}">
      <dgm:prSet/>
      <dgm:spPr/>
      <dgm:t>
        <a:bodyPr/>
        <a:lstStyle/>
        <a:p>
          <a:r>
            <a:rPr lang="es-CO">
              <a:latin typeface="Montserrat" panose="00000500000000000000" pitchFamily="50" charset="0"/>
            </a:rPr>
            <a:t>Tabaquismo</a:t>
          </a:r>
        </a:p>
      </dgm:t>
    </dgm:pt>
    <dgm:pt modelId="{C8A0B918-7E9D-884B-86D7-218002BE0534}" type="parTrans" cxnId="{8EA097C0-978B-3F45-A9AB-4A8D81747175}">
      <dgm:prSet/>
      <dgm:spPr/>
      <dgm:t>
        <a:bodyPr/>
        <a:lstStyle/>
        <a:p>
          <a:endParaRPr lang="es-ES">
            <a:latin typeface="Montserrat" panose="00000500000000000000" pitchFamily="50" charset="0"/>
          </a:endParaRPr>
        </a:p>
      </dgm:t>
    </dgm:pt>
    <dgm:pt modelId="{3C1CB61F-E4C2-7844-A48B-C21C1BD73E0E}" type="sibTrans" cxnId="{8EA097C0-978B-3F45-A9AB-4A8D81747175}">
      <dgm:prSet/>
      <dgm:spPr/>
      <dgm:t>
        <a:bodyPr/>
        <a:lstStyle/>
        <a:p>
          <a:endParaRPr lang="es-ES">
            <a:latin typeface="Montserrat" panose="00000500000000000000" pitchFamily="50" charset="0"/>
          </a:endParaRPr>
        </a:p>
      </dgm:t>
    </dgm:pt>
    <dgm:pt modelId="{348CC9BB-DA6D-4747-90E2-ECC2344B0E68}">
      <dgm:prSet/>
      <dgm:spPr/>
      <dgm:t>
        <a:bodyPr/>
        <a:lstStyle/>
        <a:p>
          <a:r>
            <a:rPr lang="es-CO">
              <a:latin typeface="Montserrat" panose="00000500000000000000" pitchFamily="50" charset="0"/>
            </a:rPr>
            <a:t>Familiar en 1er grado con CA de colon</a:t>
          </a:r>
        </a:p>
      </dgm:t>
    </dgm:pt>
    <dgm:pt modelId="{67B9EF18-D8C3-1944-B1AA-9D8620B981EB}" type="parTrans" cxnId="{531745FB-270F-A14A-B47F-FF9813F4A684}">
      <dgm:prSet/>
      <dgm:spPr/>
      <dgm:t>
        <a:bodyPr/>
        <a:lstStyle/>
        <a:p>
          <a:endParaRPr lang="es-ES">
            <a:latin typeface="Montserrat" panose="00000500000000000000" pitchFamily="50" charset="0"/>
          </a:endParaRPr>
        </a:p>
      </dgm:t>
    </dgm:pt>
    <dgm:pt modelId="{3AC61085-7CB5-8A40-A1F1-723E7DF3E0AB}" type="sibTrans" cxnId="{531745FB-270F-A14A-B47F-FF9813F4A684}">
      <dgm:prSet/>
      <dgm:spPr/>
      <dgm:t>
        <a:bodyPr/>
        <a:lstStyle/>
        <a:p>
          <a:endParaRPr lang="es-ES">
            <a:latin typeface="Montserrat" panose="00000500000000000000" pitchFamily="50" charset="0"/>
          </a:endParaRPr>
        </a:p>
      </dgm:t>
    </dgm:pt>
    <dgm:pt modelId="{79D672B2-FF7E-B346-840F-95F825ADBDB2}" type="pres">
      <dgm:prSet presAssocID="{95A970FA-694F-9D40-82CB-E6E1079C4317}" presName="linear" presStyleCnt="0">
        <dgm:presLayoutVars>
          <dgm:animLvl val="lvl"/>
          <dgm:resizeHandles val="exact"/>
        </dgm:presLayoutVars>
      </dgm:prSet>
      <dgm:spPr/>
    </dgm:pt>
    <dgm:pt modelId="{6B10B613-471D-DF43-8E8B-EF47B0D4C73C}" type="pres">
      <dgm:prSet presAssocID="{392904C4-545B-6C45-B25D-D21283C5CB1D}" presName="parentText" presStyleLbl="node1" presStyleIdx="0" presStyleCnt="6">
        <dgm:presLayoutVars>
          <dgm:chMax val="0"/>
          <dgm:bulletEnabled val="1"/>
        </dgm:presLayoutVars>
      </dgm:prSet>
      <dgm:spPr/>
    </dgm:pt>
    <dgm:pt modelId="{0813D935-219E-FF4C-93ED-C50016CAA245}" type="pres">
      <dgm:prSet presAssocID="{9F53F1D2-3CC0-8F4A-BF03-1B33D08253FF}" presName="spacer" presStyleCnt="0"/>
      <dgm:spPr/>
    </dgm:pt>
    <dgm:pt modelId="{E865D5F2-499B-A146-88D3-EF358A7F415D}" type="pres">
      <dgm:prSet presAssocID="{C3985CA7-B982-EF40-903F-804CD1029F89}" presName="parentText" presStyleLbl="node1" presStyleIdx="1" presStyleCnt="6">
        <dgm:presLayoutVars>
          <dgm:chMax val="0"/>
          <dgm:bulletEnabled val="1"/>
        </dgm:presLayoutVars>
      </dgm:prSet>
      <dgm:spPr/>
    </dgm:pt>
    <dgm:pt modelId="{3C847041-C16A-7543-AD75-4495EB6E7963}" type="pres">
      <dgm:prSet presAssocID="{F0847DCD-E439-264D-9558-1B90FC0D33C6}" presName="spacer" presStyleCnt="0"/>
      <dgm:spPr/>
    </dgm:pt>
    <dgm:pt modelId="{424636E5-B761-EA40-85F7-EC609AB1BB24}" type="pres">
      <dgm:prSet presAssocID="{8BA7FBE7-9062-984F-B6DB-10973FD15602}" presName="parentText" presStyleLbl="node1" presStyleIdx="2" presStyleCnt="6">
        <dgm:presLayoutVars>
          <dgm:chMax val="0"/>
          <dgm:bulletEnabled val="1"/>
        </dgm:presLayoutVars>
      </dgm:prSet>
      <dgm:spPr/>
    </dgm:pt>
    <dgm:pt modelId="{E291B8C4-5270-9747-B51C-E2AA692AA11D}" type="pres">
      <dgm:prSet presAssocID="{7C02453F-7ACC-1D41-B06F-29C5B17CF816}" presName="spacer" presStyleCnt="0"/>
      <dgm:spPr/>
    </dgm:pt>
    <dgm:pt modelId="{D99192B4-145B-D740-9656-A6729A103ED8}" type="pres">
      <dgm:prSet presAssocID="{8C6F58FB-6F4C-2349-83CB-FC8786F49C59}" presName="parentText" presStyleLbl="node1" presStyleIdx="3" presStyleCnt="6">
        <dgm:presLayoutVars>
          <dgm:chMax val="0"/>
          <dgm:bulletEnabled val="1"/>
        </dgm:presLayoutVars>
      </dgm:prSet>
      <dgm:spPr/>
    </dgm:pt>
    <dgm:pt modelId="{956AA1B6-02FB-714D-84F6-51EA073D15A5}" type="pres">
      <dgm:prSet presAssocID="{D13807CC-7458-574E-AFB7-9675ABB82A82}" presName="spacer" presStyleCnt="0"/>
      <dgm:spPr/>
    </dgm:pt>
    <dgm:pt modelId="{070EC12F-414C-A145-AD6B-114B804ED81A}" type="pres">
      <dgm:prSet presAssocID="{5570A9B5-D593-8946-BDE9-530816F6DE5B}" presName="parentText" presStyleLbl="node1" presStyleIdx="4" presStyleCnt="6">
        <dgm:presLayoutVars>
          <dgm:chMax val="0"/>
          <dgm:bulletEnabled val="1"/>
        </dgm:presLayoutVars>
      </dgm:prSet>
      <dgm:spPr/>
    </dgm:pt>
    <dgm:pt modelId="{CCCB1574-199C-E942-B9E4-8BAFEB5D4C1B}" type="pres">
      <dgm:prSet presAssocID="{3C1CB61F-E4C2-7844-A48B-C21C1BD73E0E}" presName="spacer" presStyleCnt="0"/>
      <dgm:spPr/>
    </dgm:pt>
    <dgm:pt modelId="{617C6FF2-315D-1E46-923B-3A9B50E5E57E}" type="pres">
      <dgm:prSet presAssocID="{348CC9BB-DA6D-4747-90E2-ECC2344B0E68}" presName="parentText" presStyleLbl="node1" presStyleIdx="5" presStyleCnt="6">
        <dgm:presLayoutVars>
          <dgm:chMax val="0"/>
          <dgm:bulletEnabled val="1"/>
        </dgm:presLayoutVars>
      </dgm:prSet>
      <dgm:spPr/>
    </dgm:pt>
  </dgm:ptLst>
  <dgm:cxnLst>
    <dgm:cxn modelId="{AE375A08-D620-5D4A-AF59-409AFACCC231}" type="presOf" srcId="{5570A9B5-D593-8946-BDE9-530816F6DE5B}" destId="{070EC12F-414C-A145-AD6B-114B804ED81A}" srcOrd="0" destOrd="0" presId="urn:microsoft.com/office/officeart/2005/8/layout/vList2"/>
    <dgm:cxn modelId="{3B91E126-3F49-094A-BE51-929FD284C663}" type="presOf" srcId="{392904C4-545B-6C45-B25D-D21283C5CB1D}" destId="{6B10B613-471D-DF43-8E8B-EF47B0D4C73C}" srcOrd="0" destOrd="0" presId="urn:microsoft.com/office/officeart/2005/8/layout/vList2"/>
    <dgm:cxn modelId="{2203D52A-6D90-D94F-9D84-6768ACFB1B68}" type="presOf" srcId="{C3985CA7-B982-EF40-903F-804CD1029F89}" destId="{E865D5F2-499B-A146-88D3-EF358A7F415D}" srcOrd="0" destOrd="0" presId="urn:microsoft.com/office/officeart/2005/8/layout/vList2"/>
    <dgm:cxn modelId="{37052464-E208-3C42-9FCA-B6AA1C7964BE}" type="presOf" srcId="{348CC9BB-DA6D-4747-90E2-ECC2344B0E68}" destId="{617C6FF2-315D-1E46-923B-3A9B50E5E57E}" srcOrd="0" destOrd="0" presId="urn:microsoft.com/office/officeart/2005/8/layout/vList2"/>
    <dgm:cxn modelId="{54428469-0CBF-A349-B843-2CBC2C8F6B0F}" type="presOf" srcId="{8BA7FBE7-9062-984F-B6DB-10973FD15602}" destId="{424636E5-B761-EA40-85F7-EC609AB1BB24}" srcOrd="0" destOrd="0" presId="urn:microsoft.com/office/officeart/2005/8/layout/vList2"/>
    <dgm:cxn modelId="{26890B80-DD66-614C-AFE2-E71257775AB6}" srcId="{95A970FA-694F-9D40-82CB-E6E1079C4317}" destId="{8BA7FBE7-9062-984F-B6DB-10973FD15602}" srcOrd="2" destOrd="0" parTransId="{A800FD41-4C3C-B845-95AD-AC62E9963C9A}" sibTransId="{7C02453F-7ACC-1D41-B06F-29C5B17CF816}"/>
    <dgm:cxn modelId="{16BBF683-221B-004E-BBFF-744533A0088B}" type="presOf" srcId="{95A970FA-694F-9D40-82CB-E6E1079C4317}" destId="{79D672B2-FF7E-B346-840F-95F825ADBDB2}" srcOrd="0" destOrd="0" presId="urn:microsoft.com/office/officeart/2005/8/layout/vList2"/>
    <dgm:cxn modelId="{D444CBB6-B85D-AA40-83B5-82A6386D4564}" srcId="{95A970FA-694F-9D40-82CB-E6E1079C4317}" destId="{C3985CA7-B982-EF40-903F-804CD1029F89}" srcOrd="1" destOrd="0" parTransId="{F86442EE-D54E-D94B-80AF-83832A20415F}" sibTransId="{F0847DCD-E439-264D-9558-1B90FC0D33C6}"/>
    <dgm:cxn modelId="{8EA097C0-978B-3F45-A9AB-4A8D81747175}" srcId="{95A970FA-694F-9D40-82CB-E6E1079C4317}" destId="{5570A9B5-D593-8946-BDE9-530816F6DE5B}" srcOrd="4" destOrd="0" parTransId="{C8A0B918-7E9D-884B-86D7-218002BE0534}" sibTransId="{3C1CB61F-E4C2-7844-A48B-C21C1BD73E0E}"/>
    <dgm:cxn modelId="{B68635CA-9637-4F4F-A72A-452ABC496707}" srcId="{95A970FA-694F-9D40-82CB-E6E1079C4317}" destId="{392904C4-545B-6C45-B25D-D21283C5CB1D}" srcOrd="0" destOrd="0" parTransId="{B1C19663-1197-224C-B2A2-9B11B4FE2D25}" sibTransId="{9F53F1D2-3CC0-8F4A-BF03-1B33D08253FF}"/>
    <dgm:cxn modelId="{2305F2D4-41C8-BE4C-99E3-A736C7669050}" type="presOf" srcId="{8C6F58FB-6F4C-2349-83CB-FC8786F49C59}" destId="{D99192B4-145B-D740-9656-A6729A103ED8}" srcOrd="0" destOrd="0" presId="urn:microsoft.com/office/officeart/2005/8/layout/vList2"/>
    <dgm:cxn modelId="{6BC698E0-D0C4-9C43-86F8-49D7005D2B55}" srcId="{95A970FA-694F-9D40-82CB-E6E1079C4317}" destId="{8C6F58FB-6F4C-2349-83CB-FC8786F49C59}" srcOrd="3" destOrd="0" parTransId="{31F802CD-DDB4-2648-A17E-6A9A5FD5D931}" sibTransId="{D13807CC-7458-574E-AFB7-9675ABB82A82}"/>
    <dgm:cxn modelId="{531745FB-270F-A14A-B47F-FF9813F4A684}" srcId="{95A970FA-694F-9D40-82CB-E6E1079C4317}" destId="{348CC9BB-DA6D-4747-90E2-ECC2344B0E68}" srcOrd="5" destOrd="0" parTransId="{67B9EF18-D8C3-1944-B1AA-9D8620B981EB}" sibTransId="{3AC61085-7CB5-8A40-A1F1-723E7DF3E0AB}"/>
    <dgm:cxn modelId="{23DAA2BB-7AB3-0547-BB56-EF0A3726DE19}" type="presParOf" srcId="{79D672B2-FF7E-B346-840F-95F825ADBDB2}" destId="{6B10B613-471D-DF43-8E8B-EF47B0D4C73C}" srcOrd="0" destOrd="0" presId="urn:microsoft.com/office/officeart/2005/8/layout/vList2"/>
    <dgm:cxn modelId="{7EC48AE8-59AA-6C44-8EFD-6A309EFD8C92}" type="presParOf" srcId="{79D672B2-FF7E-B346-840F-95F825ADBDB2}" destId="{0813D935-219E-FF4C-93ED-C50016CAA245}" srcOrd="1" destOrd="0" presId="urn:microsoft.com/office/officeart/2005/8/layout/vList2"/>
    <dgm:cxn modelId="{1CB36EA4-A017-B942-888B-8C549AFD7E5E}" type="presParOf" srcId="{79D672B2-FF7E-B346-840F-95F825ADBDB2}" destId="{E865D5F2-499B-A146-88D3-EF358A7F415D}" srcOrd="2" destOrd="0" presId="urn:microsoft.com/office/officeart/2005/8/layout/vList2"/>
    <dgm:cxn modelId="{9699101A-C2F0-D548-A7B8-F8919863FDC6}" type="presParOf" srcId="{79D672B2-FF7E-B346-840F-95F825ADBDB2}" destId="{3C847041-C16A-7543-AD75-4495EB6E7963}" srcOrd="3" destOrd="0" presId="urn:microsoft.com/office/officeart/2005/8/layout/vList2"/>
    <dgm:cxn modelId="{A9B95242-31C9-464D-81CA-55F7A33AE3E2}" type="presParOf" srcId="{79D672B2-FF7E-B346-840F-95F825ADBDB2}" destId="{424636E5-B761-EA40-85F7-EC609AB1BB24}" srcOrd="4" destOrd="0" presId="urn:microsoft.com/office/officeart/2005/8/layout/vList2"/>
    <dgm:cxn modelId="{A6CF76CA-4708-B14B-865B-998B8216A36E}" type="presParOf" srcId="{79D672B2-FF7E-B346-840F-95F825ADBDB2}" destId="{E291B8C4-5270-9747-B51C-E2AA692AA11D}" srcOrd="5" destOrd="0" presId="urn:microsoft.com/office/officeart/2005/8/layout/vList2"/>
    <dgm:cxn modelId="{DEFED571-2DD4-CE4F-8A7F-19785BDD4837}" type="presParOf" srcId="{79D672B2-FF7E-B346-840F-95F825ADBDB2}" destId="{D99192B4-145B-D740-9656-A6729A103ED8}" srcOrd="6" destOrd="0" presId="urn:microsoft.com/office/officeart/2005/8/layout/vList2"/>
    <dgm:cxn modelId="{9968CA65-6939-554D-A501-96B95A9B634B}" type="presParOf" srcId="{79D672B2-FF7E-B346-840F-95F825ADBDB2}" destId="{956AA1B6-02FB-714D-84F6-51EA073D15A5}" srcOrd="7" destOrd="0" presId="urn:microsoft.com/office/officeart/2005/8/layout/vList2"/>
    <dgm:cxn modelId="{044984CE-2AC9-554D-B4D9-D459D436E51A}" type="presParOf" srcId="{79D672B2-FF7E-B346-840F-95F825ADBDB2}" destId="{070EC12F-414C-A145-AD6B-114B804ED81A}" srcOrd="8" destOrd="0" presId="urn:microsoft.com/office/officeart/2005/8/layout/vList2"/>
    <dgm:cxn modelId="{30CC6670-7C45-B14D-8889-A95AB5EEBFBA}" type="presParOf" srcId="{79D672B2-FF7E-B346-840F-95F825ADBDB2}" destId="{CCCB1574-199C-E942-B9E4-8BAFEB5D4C1B}" srcOrd="9" destOrd="0" presId="urn:microsoft.com/office/officeart/2005/8/layout/vList2"/>
    <dgm:cxn modelId="{982E5CF5-E7B0-4B41-9AD4-12EFEB7B2269}" type="presParOf" srcId="{79D672B2-FF7E-B346-840F-95F825ADBDB2}" destId="{617C6FF2-315D-1E46-923B-3A9B50E5E57E}"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62A11B-EDAF-7148-9942-C6B29E577E99}" type="doc">
      <dgm:prSet loTypeId="urn:microsoft.com/office/officeart/2005/8/layout/process1" loCatId="process" qsTypeId="urn:microsoft.com/office/officeart/2005/8/quickstyle/simple1" qsCatId="simple" csTypeId="urn:microsoft.com/office/officeart/2005/8/colors/colorful3" csCatId="colorful"/>
      <dgm:spPr/>
      <dgm:t>
        <a:bodyPr/>
        <a:lstStyle/>
        <a:p>
          <a:endParaRPr lang="es-ES"/>
        </a:p>
      </dgm:t>
    </dgm:pt>
    <dgm:pt modelId="{798D9AEE-4348-4248-AEE9-7839984ABBBE}">
      <dgm:prSet/>
      <dgm:spPr/>
      <dgm:t>
        <a:bodyPr/>
        <a:lstStyle/>
        <a:p>
          <a:r>
            <a:rPr lang="es-CO">
              <a:latin typeface="Montserrat" panose="00000500000000000000" pitchFamily="50" charset="0"/>
            </a:rPr>
            <a:t>Importante </a:t>
          </a:r>
        </a:p>
      </dgm:t>
    </dgm:pt>
    <dgm:pt modelId="{4D4A492A-1016-1446-A29B-0042972B08FC}" type="parTrans" cxnId="{08E8E0F5-C69A-5B4A-B718-1BCF93EDF988}">
      <dgm:prSet/>
      <dgm:spPr/>
      <dgm:t>
        <a:bodyPr/>
        <a:lstStyle/>
        <a:p>
          <a:endParaRPr lang="es-ES">
            <a:latin typeface="Montserrat" panose="00000500000000000000" pitchFamily="50" charset="0"/>
          </a:endParaRPr>
        </a:p>
      </dgm:t>
    </dgm:pt>
    <dgm:pt modelId="{CE289D41-3982-A745-8A6B-5BB0BF5F4B78}" type="sibTrans" cxnId="{08E8E0F5-C69A-5B4A-B718-1BCF93EDF988}">
      <dgm:prSet/>
      <dgm:spPr/>
      <dgm:t>
        <a:bodyPr/>
        <a:lstStyle/>
        <a:p>
          <a:endParaRPr lang="es-ES">
            <a:latin typeface="Montserrat" panose="00000500000000000000" pitchFamily="50" charset="0"/>
          </a:endParaRPr>
        </a:p>
      </dgm:t>
    </dgm:pt>
    <dgm:pt modelId="{3613BEBB-D76E-494D-ADBD-B609CD53E483}">
      <dgm:prSet/>
      <dgm:spPr/>
      <dgm:t>
        <a:bodyPr/>
        <a:lstStyle/>
        <a:p>
          <a:r>
            <a:rPr lang="es-CO" dirty="0">
              <a:latin typeface="Montserrat" panose="00000500000000000000" pitchFamily="50" charset="0"/>
            </a:rPr>
            <a:t>Las lesiones benignas precursoras son los pólipos </a:t>
          </a:r>
        </a:p>
      </dgm:t>
    </dgm:pt>
    <dgm:pt modelId="{F216A72A-0462-4B4F-82DB-A56C15C1D5B3}" type="parTrans" cxnId="{B8F90105-23CA-4340-8B67-DC831AEFAED2}">
      <dgm:prSet/>
      <dgm:spPr/>
      <dgm:t>
        <a:bodyPr/>
        <a:lstStyle/>
        <a:p>
          <a:endParaRPr lang="es-ES">
            <a:latin typeface="Montserrat" panose="00000500000000000000" pitchFamily="50" charset="0"/>
          </a:endParaRPr>
        </a:p>
      </dgm:t>
    </dgm:pt>
    <dgm:pt modelId="{9652311E-C66A-CD43-91BD-1C57BEA8845A}" type="sibTrans" cxnId="{B8F90105-23CA-4340-8B67-DC831AEFAED2}">
      <dgm:prSet/>
      <dgm:spPr/>
      <dgm:t>
        <a:bodyPr/>
        <a:lstStyle/>
        <a:p>
          <a:endParaRPr lang="es-ES">
            <a:latin typeface="Montserrat" panose="00000500000000000000" pitchFamily="50" charset="0"/>
          </a:endParaRPr>
        </a:p>
      </dgm:t>
    </dgm:pt>
    <dgm:pt modelId="{8A044D46-8111-3B48-82C0-BC67EC411DE9}">
      <dgm:prSet/>
      <dgm:spPr/>
      <dgm:t>
        <a:bodyPr/>
        <a:lstStyle/>
        <a:p>
          <a:r>
            <a:rPr lang="es-CO">
              <a:latin typeface="Montserrat" panose="00000500000000000000" pitchFamily="50" charset="0"/>
            </a:rPr>
            <a:t>Lesiones removibles en la colonoscopia de tamizaje</a:t>
          </a:r>
        </a:p>
      </dgm:t>
    </dgm:pt>
    <dgm:pt modelId="{9211C9DB-436D-0748-9B28-DC6E2EC585FA}" type="parTrans" cxnId="{2EC23CC7-1EC0-E345-AB7A-227163505329}">
      <dgm:prSet/>
      <dgm:spPr/>
      <dgm:t>
        <a:bodyPr/>
        <a:lstStyle/>
        <a:p>
          <a:endParaRPr lang="es-ES">
            <a:latin typeface="Montserrat" panose="00000500000000000000" pitchFamily="50" charset="0"/>
          </a:endParaRPr>
        </a:p>
      </dgm:t>
    </dgm:pt>
    <dgm:pt modelId="{64BE57EE-6B59-AD41-B101-3ADB0D7F5DF0}" type="sibTrans" cxnId="{2EC23CC7-1EC0-E345-AB7A-227163505329}">
      <dgm:prSet/>
      <dgm:spPr/>
      <dgm:t>
        <a:bodyPr/>
        <a:lstStyle/>
        <a:p>
          <a:endParaRPr lang="es-ES">
            <a:latin typeface="Montserrat" panose="00000500000000000000" pitchFamily="50" charset="0"/>
          </a:endParaRPr>
        </a:p>
      </dgm:t>
    </dgm:pt>
    <dgm:pt modelId="{44E597F9-4E7A-A949-99B7-E1361779B365}">
      <dgm:prSet/>
      <dgm:spPr/>
      <dgm:t>
        <a:bodyPr/>
        <a:lstStyle/>
        <a:p>
          <a:r>
            <a:rPr lang="es-CO">
              <a:latin typeface="Montserrat" panose="00000500000000000000" pitchFamily="50" charset="0"/>
            </a:rPr>
            <a:t>La progresión a CCR toma usualmente al menos 10 años</a:t>
          </a:r>
        </a:p>
      </dgm:t>
    </dgm:pt>
    <dgm:pt modelId="{7F16705F-83CE-F94C-98DD-08134039894D}" type="parTrans" cxnId="{B9CDBE6A-2905-DE48-A0F7-0821EAEFFC3C}">
      <dgm:prSet/>
      <dgm:spPr/>
      <dgm:t>
        <a:bodyPr/>
        <a:lstStyle/>
        <a:p>
          <a:endParaRPr lang="es-ES">
            <a:latin typeface="Montserrat" panose="00000500000000000000" pitchFamily="50" charset="0"/>
          </a:endParaRPr>
        </a:p>
      </dgm:t>
    </dgm:pt>
    <dgm:pt modelId="{E1041A3B-5B0A-1F49-9788-C3598DC7BBD8}" type="sibTrans" cxnId="{B9CDBE6A-2905-DE48-A0F7-0821EAEFFC3C}">
      <dgm:prSet/>
      <dgm:spPr/>
      <dgm:t>
        <a:bodyPr/>
        <a:lstStyle/>
        <a:p>
          <a:endParaRPr lang="es-ES">
            <a:latin typeface="Montserrat" panose="00000500000000000000" pitchFamily="50" charset="0"/>
          </a:endParaRPr>
        </a:p>
      </dgm:t>
    </dgm:pt>
    <dgm:pt modelId="{7C65D555-ACFF-5647-94DA-0F21CDA2408E}" type="pres">
      <dgm:prSet presAssocID="{7062A11B-EDAF-7148-9942-C6B29E577E99}" presName="Name0" presStyleCnt="0">
        <dgm:presLayoutVars>
          <dgm:dir/>
          <dgm:resizeHandles val="exact"/>
        </dgm:presLayoutVars>
      </dgm:prSet>
      <dgm:spPr/>
    </dgm:pt>
    <dgm:pt modelId="{26A34DF8-9AD0-9A44-945B-34D765274541}" type="pres">
      <dgm:prSet presAssocID="{798D9AEE-4348-4248-AEE9-7839984ABBBE}" presName="node" presStyleLbl="node1" presStyleIdx="0" presStyleCnt="4">
        <dgm:presLayoutVars>
          <dgm:bulletEnabled val="1"/>
        </dgm:presLayoutVars>
      </dgm:prSet>
      <dgm:spPr/>
    </dgm:pt>
    <dgm:pt modelId="{32472791-F387-1E41-A2A9-361DC040BA43}" type="pres">
      <dgm:prSet presAssocID="{CE289D41-3982-A745-8A6B-5BB0BF5F4B78}" presName="sibTrans" presStyleLbl="sibTrans2D1" presStyleIdx="0" presStyleCnt="3"/>
      <dgm:spPr/>
    </dgm:pt>
    <dgm:pt modelId="{BF7C9D55-2FD5-4040-8D1D-E09C9BC65C2F}" type="pres">
      <dgm:prSet presAssocID="{CE289D41-3982-A745-8A6B-5BB0BF5F4B78}" presName="connectorText" presStyleLbl="sibTrans2D1" presStyleIdx="0" presStyleCnt="3"/>
      <dgm:spPr/>
    </dgm:pt>
    <dgm:pt modelId="{5312DF31-78F0-E64F-B56B-829F358B6FE3}" type="pres">
      <dgm:prSet presAssocID="{3613BEBB-D76E-494D-ADBD-B609CD53E483}" presName="node" presStyleLbl="node1" presStyleIdx="1" presStyleCnt="4">
        <dgm:presLayoutVars>
          <dgm:bulletEnabled val="1"/>
        </dgm:presLayoutVars>
      </dgm:prSet>
      <dgm:spPr/>
    </dgm:pt>
    <dgm:pt modelId="{41BCD968-4E5C-4A41-8444-86AB9C436B4E}" type="pres">
      <dgm:prSet presAssocID="{9652311E-C66A-CD43-91BD-1C57BEA8845A}" presName="sibTrans" presStyleLbl="sibTrans2D1" presStyleIdx="1" presStyleCnt="3"/>
      <dgm:spPr/>
    </dgm:pt>
    <dgm:pt modelId="{7D30C53B-FC31-6143-BA3E-872085CF0CF3}" type="pres">
      <dgm:prSet presAssocID="{9652311E-C66A-CD43-91BD-1C57BEA8845A}" presName="connectorText" presStyleLbl="sibTrans2D1" presStyleIdx="1" presStyleCnt="3"/>
      <dgm:spPr/>
    </dgm:pt>
    <dgm:pt modelId="{03BA90AB-EB6E-AE42-934D-E79841252F42}" type="pres">
      <dgm:prSet presAssocID="{8A044D46-8111-3B48-82C0-BC67EC411DE9}" presName="node" presStyleLbl="node1" presStyleIdx="2" presStyleCnt="4">
        <dgm:presLayoutVars>
          <dgm:bulletEnabled val="1"/>
        </dgm:presLayoutVars>
      </dgm:prSet>
      <dgm:spPr/>
    </dgm:pt>
    <dgm:pt modelId="{403A398E-AC86-C944-85B6-599A00E6D96B}" type="pres">
      <dgm:prSet presAssocID="{64BE57EE-6B59-AD41-B101-3ADB0D7F5DF0}" presName="sibTrans" presStyleLbl="sibTrans2D1" presStyleIdx="2" presStyleCnt="3"/>
      <dgm:spPr/>
    </dgm:pt>
    <dgm:pt modelId="{46E4DD2E-E30C-0E4C-8D8F-61534EEDD524}" type="pres">
      <dgm:prSet presAssocID="{64BE57EE-6B59-AD41-B101-3ADB0D7F5DF0}" presName="connectorText" presStyleLbl="sibTrans2D1" presStyleIdx="2" presStyleCnt="3"/>
      <dgm:spPr/>
    </dgm:pt>
    <dgm:pt modelId="{A33493DC-9FFE-8F45-AB1C-E7230A3CB91E}" type="pres">
      <dgm:prSet presAssocID="{44E597F9-4E7A-A949-99B7-E1361779B365}" presName="node" presStyleLbl="node1" presStyleIdx="3" presStyleCnt="4">
        <dgm:presLayoutVars>
          <dgm:bulletEnabled val="1"/>
        </dgm:presLayoutVars>
      </dgm:prSet>
      <dgm:spPr/>
    </dgm:pt>
  </dgm:ptLst>
  <dgm:cxnLst>
    <dgm:cxn modelId="{B8F90105-23CA-4340-8B67-DC831AEFAED2}" srcId="{7062A11B-EDAF-7148-9942-C6B29E577E99}" destId="{3613BEBB-D76E-494D-ADBD-B609CD53E483}" srcOrd="1" destOrd="0" parTransId="{F216A72A-0462-4B4F-82DB-A56C15C1D5B3}" sibTransId="{9652311E-C66A-CD43-91BD-1C57BEA8845A}"/>
    <dgm:cxn modelId="{6363080C-FC19-7D44-A254-8CF6BAC97D49}" type="presOf" srcId="{798D9AEE-4348-4248-AEE9-7839984ABBBE}" destId="{26A34DF8-9AD0-9A44-945B-34D765274541}" srcOrd="0" destOrd="0" presId="urn:microsoft.com/office/officeart/2005/8/layout/process1"/>
    <dgm:cxn modelId="{0596A90E-B511-044C-A4DB-EE06682B4DB9}" type="presOf" srcId="{CE289D41-3982-A745-8A6B-5BB0BF5F4B78}" destId="{BF7C9D55-2FD5-4040-8D1D-E09C9BC65C2F}" srcOrd="1" destOrd="0" presId="urn:microsoft.com/office/officeart/2005/8/layout/process1"/>
    <dgm:cxn modelId="{747EDA20-9143-A04D-AFD9-E5899DBC4AF4}" type="presOf" srcId="{9652311E-C66A-CD43-91BD-1C57BEA8845A}" destId="{7D30C53B-FC31-6143-BA3E-872085CF0CF3}" srcOrd="1" destOrd="0" presId="urn:microsoft.com/office/officeart/2005/8/layout/process1"/>
    <dgm:cxn modelId="{9395D443-55AE-F343-A41A-C3C0205C281F}" type="presOf" srcId="{9652311E-C66A-CD43-91BD-1C57BEA8845A}" destId="{41BCD968-4E5C-4A41-8444-86AB9C436B4E}" srcOrd="0" destOrd="0" presId="urn:microsoft.com/office/officeart/2005/8/layout/process1"/>
    <dgm:cxn modelId="{B9CDBE6A-2905-DE48-A0F7-0821EAEFFC3C}" srcId="{7062A11B-EDAF-7148-9942-C6B29E577E99}" destId="{44E597F9-4E7A-A949-99B7-E1361779B365}" srcOrd="3" destOrd="0" parTransId="{7F16705F-83CE-F94C-98DD-08134039894D}" sibTransId="{E1041A3B-5B0A-1F49-9788-C3598DC7BBD8}"/>
    <dgm:cxn modelId="{FFD6216D-23AD-1545-8239-F2B883287965}" type="presOf" srcId="{8A044D46-8111-3B48-82C0-BC67EC411DE9}" destId="{03BA90AB-EB6E-AE42-934D-E79841252F42}" srcOrd="0" destOrd="0" presId="urn:microsoft.com/office/officeart/2005/8/layout/process1"/>
    <dgm:cxn modelId="{7E64964F-695A-4445-88CF-D33BA494E9F0}" type="presOf" srcId="{CE289D41-3982-A745-8A6B-5BB0BF5F4B78}" destId="{32472791-F387-1E41-A2A9-361DC040BA43}" srcOrd="0" destOrd="0" presId="urn:microsoft.com/office/officeart/2005/8/layout/process1"/>
    <dgm:cxn modelId="{90CE1D54-C071-2F49-95DC-0B906F59C0EA}" type="presOf" srcId="{3613BEBB-D76E-494D-ADBD-B609CD53E483}" destId="{5312DF31-78F0-E64F-B56B-829F358B6FE3}" srcOrd="0" destOrd="0" presId="urn:microsoft.com/office/officeart/2005/8/layout/process1"/>
    <dgm:cxn modelId="{31F36A8D-F76D-4B4D-B82C-BFF19AD1A655}" type="presOf" srcId="{64BE57EE-6B59-AD41-B101-3ADB0D7F5DF0}" destId="{46E4DD2E-E30C-0E4C-8D8F-61534EEDD524}" srcOrd="1" destOrd="0" presId="urn:microsoft.com/office/officeart/2005/8/layout/process1"/>
    <dgm:cxn modelId="{AD3793AE-AD62-9547-AFA6-F2114A761165}" type="presOf" srcId="{7062A11B-EDAF-7148-9942-C6B29E577E99}" destId="{7C65D555-ACFF-5647-94DA-0F21CDA2408E}" srcOrd="0" destOrd="0" presId="urn:microsoft.com/office/officeart/2005/8/layout/process1"/>
    <dgm:cxn modelId="{23B46ABE-2C8E-2040-8588-CEA5CAB02460}" type="presOf" srcId="{64BE57EE-6B59-AD41-B101-3ADB0D7F5DF0}" destId="{403A398E-AC86-C944-85B6-599A00E6D96B}" srcOrd="0" destOrd="0" presId="urn:microsoft.com/office/officeart/2005/8/layout/process1"/>
    <dgm:cxn modelId="{31432DC3-F118-C44A-AB76-48569844979E}" type="presOf" srcId="{44E597F9-4E7A-A949-99B7-E1361779B365}" destId="{A33493DC-9FFE-8F45-AB1C-E7230A3CB91E}" srcOrd="0" destOrd="0" presId="urn:microsoft.com/office/officeart/2005/8/layout/process1"/>
    <dgm:cxn modelId="{2EC23CC7-1EC0-E345-AB7A-227163505329}" srcId="{7062A11B-EDAF-7148-9942-C6B29E577E99}" destId="{8A044D46-8111-3B48-82C0-BC67EC411DE9}" srcOrd="2" destOrd="0" parTransId="{9211C9DB-436D-0748-9B28-DC6E2EC585FA}" sibTransId="{64BE57EE-6B59-AD41-B101-3ADB0D7F5DF0}"/>
    <dgm:cxn modelId="{08E8E0F5-C69A-5B4A-B718-1BCF93EDF988}" srcId="{7062A11B-EDAF-7148-9942-C6B29E577E99}" destId="{798D9AEE-4348-4248-AEE9-7839984ABBBE}" srcOrd="0" destOrd="0" parTransId="{4D4A492A-1016-1446-A29B-0042972B08FC}" sibTransId="{CE289D41-3982-A745-8A6B-5BB0BF5F4B78}"/>
    <dgm:cxn modelId="{15EB2EA4-4EC8-5149-A733-068436EAA572}" type="presParOf" srcId="{7C65D555-ACFF-5647-94DA-0F21CDA2408E}" destId="{26A34DF8-9AD0-9A44-945B-34D765274541}" srcOrd="0" destOrd="0" presId="urn:microsoft.com/office/officeart/2005/8/layout/process1"/>
    <dgm:cxn modelId="{C61EEB42-57C6-7B4C-82C0-A08DFE0FEE9B}" type="presParOf" srcId="{7C65D555-ACFF-5647-94DA-0F21CDA2408E}" destId="{32472791-F387-1E41-A2A9-361DC040BA43}" srcOrd="1" destOrd="0" presId="urn:microsoft.com/office/officeart/2005/8/layout/process1"/>
    <dgm:cxn modelId="{CA9C6493-0226-8241-B92E-616914B76779}" type="presParOf" srcId="{32472791-F387-1E41-A2A9-361DC040BA43}" destId="{BF7C9D55-2FD5-4040-8D1D-E09C9BC65C2F}" srcOrd="0" destOrd="0" presId="urn:microsoft.com/office/officeart/2005/8/layout/process1"/>
    <dgm:cxn modelId="{D6C0D82E-A284-3C46-8F82-6E02B5ABD944}" type="presParOf" srcId="{7C65D555-ACFF-5647-94DA-0F21CDA2408E}" destId="{5312DF31-78F0-E64F-B56B-829F358B6FE3}" srcOrd="2" destOrd="0" presId="urn:microsoft.com/office/officeart/2005/8/layout/process1"/>
    <dgm:cxn modelId="{655A77F9-7CA1-7844-8289-1D07761E192F}" type="presParOf" srcId="{7C65D555-ACFF-5647-94DA-0F21CDA2408E}" destId="{41BCD968-4E5C-4A41-8444-86AB9C436B4E}" srcOrd="3" destOrd="0" presId="urn:microsoft.com/office/officeart/2005/8/layout/process1"/>
    <dgm:cxn modelId="{87D8D348-307F-0142-B4C1-402D381B48A0}" type="presParOf" srcId="{41BCD968-4E5C-4A41-8444-86AB9C436B4E}" destId="{7D30C53B-FC31-6143-BA3E-872085CF0CF3}" srcOrd="0" destOrd="0" presId="urn:microsoft.com/office/officeart/2005/8/layout/process1"/>
    <dgm:cxn modelId="{B2110758-741D-1041-8BB9-B624F780BF54}" type="presParOf" srcId="{7C65D555-ACFF-5647-94DA-0F21CDA2408E}" destId="{03BA90AB-EB6E-AE42-934D-E79841252F42}" srcOrd="4" destOrd="0" presId="urn:microsoft.com/office/officeart/2005/8/layout/process1"/>
    <dgm:cxn modelId="{01BBA25F-7C4A-6540-8B39-517CC170F970}" type="presParOf" srcId="{7C65D555-ACFF-5647-94DA-0F21CDA2408E}" destId="{403A398E-AC86-C944-85B6-599A00E6D96B}" srcOrd="5" destOrd="0" presId="urn:microsoft.com/office/officeart/2005/8/layout/process1"/>
    <dgm:cxn modelId="{0997F01A-85FC-6D43-BF9B-E3A2A2FC15EF}" type="presParOf" srcId="{403A398E-AC86-C944-85B6-599A00E6D96B}" destId="{46E4DD2E-E30C-0E4C-8D8F-61534EEDD524}" srcOrd="0" destOrd="0" presId="urn:microsoft.com/office/officeart/2005/8/layout/process1"/>
    <dgm:cxn modelId="{919B9B90-D5E9-C84D-B941-827C2B643BDA}" type="presParOf" srcId="{7C65D555-ACFF-5647-94DA-0F21CDA2408E}" destId="{A33493DC-9FFE-8F45-AB1C-E7230A3CB91E}"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8925C88-14F0-D848-A4BB-33E03AD2E03C}" type="doc">
      <dgm:prSet loTypeId="urn:microsoft.com/office/officeart/2005/8/layout/process5" loCatId="list" qsTypeId="urn:microsoft.com/office/officeart/2005/8/quickstyle/simple1" qsCatId="simple" csTypeId="urn:microsoft.com/office/officeart/2005/8/colors/accent6_5" csCatId="accent6" phldr="1"/>
      <dgm:spPr/>
      <dgm:t>
        <a:bodyPr/>
        <a:lstStyle/>
        <a:p>
          <a:endParaRPr lang="es-ES"/>
        </a:p>
      </dgm:t>
    </dgm:pt>
    <dgm:pt modelId="{64D6A541-7A9D-6841-8A4F-371CBB9876B5}">
      <dgm:prSet/>
      <dgm:spPr/>
      <dgm:t>
        <a:bodyPr/>
        <a:lstStyle/>
        <a:p>
          <a:r>
            <a:rPr lang="es-CO" dirty="0">
              <a:latin typeface="Montserrat" panose="00000500000000000000" pitchFamily="50" charset="0"/>
            </a:rPr>
            <a:t>Tamización</a:t>
          </a:r>
        </a:p>
      </dgm:t>
    </dgm:pt>
    <dgm:pt modelId="{8356DC8E-5A4B-8041-858B-CB0D2D3EF458}" type="parTrans" cxnId="{33FAEA3A-CE41-224E-BB02-AC5089B40FFF}">
      <dgm:prSet/>
      <dgm:spPr/>
      <dgm:t>
        <a:bodyPr/>
        <a:lstStyle/>
        <a:p>
          <a:endParaRPr lang="es-ES">
            <a:latin typeface="Montserrat" panose="00000500000000000000" pitchFamily="50" charset="0"/>
          </a:endParaRPr>
        </a:p>
      </dgm:t>
    </dgm:pt>
    <dgm:pt modelId="{3118A6B9-59A6-764A-AE8B-3E21D86731CF}" type="sibTrans" cxnId="{33FAEA3A-CE41-224E-BB02-AC5089B40FFF}">
      <dgm:prSet/>
      <dgm:spPr/>
      <dgm:t>
        <a:bodyPr/>
        <a:lstStyle/>
        <a:p>
          <a:endParaRPr lang="es-ES">
            <a:latin typeface="Montserrat" panose="00000500000000000000" pitchFamily="50" charset="0"/>
          </a:endParaRPr>
        </a:p>
      </dgm:t>
    </dgm:pt>
    <dgm:pt modelId="{121DB1FD-620E-3B40-89F5-ADCE249C1819}">
      <dgm:prSet/>
      <dgm:spPr/>
      <dgm:t>
        <a:bodyPr/>
        <a:lstStyle/>
        <a:p>
          <a:r>
            <a:rPr lang="es-CO" dirty="0">
              <a:latin typeface="Montserrat" panose="00000500000000000000" pitchFamily="50" charset="0"/>
            </a:rPr>
            <a:t>Seguimiento</a:t>
          </a:r>
        </a:p>
      </dgm:t>
    </dgm:pt>
    <dgm:pt modelId="{9D43EBEB-64EB-9544-BFFE-D2220DFDD77A}" type="parTrans" cxnId="{35231301-200F-2148-92D9-9AB29B1BDB16}">
      <dgm:prSet/>
      <dgm:spPr/>
      <dgm:t>
        <a:bodyPr/>
        <a:lstStyle/>
        <a:p>
          <a:endParaRPr lang="es-ES">
            <a:latin typeface="Montserrat" panose="00000500000000000000" pitchFamily="50" charset="0"/>
          </a:endParaRPr>
        </a:p>
      </dgm:t>
    </dgm:pt>
    <dgm:pt modelId="{B65DB641-067C-E746-923F-369241231D38}" type="sibTrans" cxnId="{35231301-200F-2148-92D9-9AB29B1BDB16}">
      <dgm:prSet/>
      <dgm:spPr/>
      <dgm:t>
        <a:bodyPr/>
        <a:lstStyle/>
        <a:p>
          <a:endParaRPr lang="es-ES">
            <a:latin typeface="Montserrat" panose="00000500000000000000" pitchFamily="50" charset="0"/>
          </a:endParaRPr>
        </a:p>
      </dgm:t>
    </dgm:pt>
    <dgm:pt modelId="{EA1FC977-1C48-504C-BCC7-2C7141D6F73D}">
      <dgm:prSet/>
      <dgm:spPr/>
      <dgm:t>
        <a:bodyPr/>
        <a:lstStyle/>
        <a:p>
          <a:r>
            <a:rPr lang="es-CO" dirty="0">
              <a:latin typeface="Montserrat" panose="00000500000000000000" pitchFamily="50" charset="0"/>
            </a:rPr>
            <a:t>Prueba diagnóstica</a:t>
          </a:r>
        </a:p>
      </dgm:t>
    </dgm:pt>
    <dgm:pt modelId="{2A3A7E8C-7567-284C-B140-E73C567625E5}" type="parTrans" cxnId="{376ADCA7-46EB-F944-A566-1CC0C37CC2A9}">
      <dgm:prSet/>
      <dgm:spPr/>
      <dgm:t>
        <a:bodyPr/>
        <a:lstStyle/>
        <a:p>
          <a:endParaRPr lang="es-ES">
            <a:latin typeface="Montserrat" panose="00000500000000000000" pitchFamily="50" charset="0"/>
          </a:endParaRPr>
        </a:p>
      </dgm:t>
    </dgm:pt>
    <dgm:pt modelId="{FFD65F4A-C3DD-B44D-9501-A5A5E9A3EF8B}" type="sibTrans" cxnId="{376ADCA7-46EB-F944-A566-1CC0C37CC2A9}">
      <dgm:prSet/>
      <dgm:spPr/>
      <dgm:t>
        <a:bodyPr/>
        <a:lstStyle/>
        <a:p>
          <a:endParaRPr lang="es-ES">
            <a:latin typeface="Montserrat" panose="00000500000000000000" pitchFamily="50" charset="0"/>
          </a:endParaRPr>
        </a:p>
      </dgm:t>
    </dgm:pt>
    <dgm:pt modelId="{BF703CFB-9C6B-3F4A-A28D-25D580F1C912}">
      <dgm:prSet/>
      <dgm:spPr/>
      <dgm:t>
        <a:bodyPr/>
        <a:lstStyle/>
        <a:p>
          <a:r>
            <a:rPr lang="es-CO" dirty="0">
              <a:latin typeface="Montserrat" panose="00000500000000000000" pitchFamily="50" charset="0"/>
            </a:rPr>
            <a:t>Detección del CCR en estadio temprano o de lesiones precancerosas en personas asintomáticas.</a:t>
          </a:r>
        </a:p>
      </dgm:t>
    </dgm:pt>
    <dgm:pt modelId="{3B7BC761-D565-8A4F-B98C-3FF05A10E052}" type="parTrans" cxnId="{76456838-F442-134F-ACE4-EB7F2F442723}">
      <dgm:prSet/>
      <dgm:spPr/>
      <dgm:t>
        <a:bodyPr/>
        <a:lstStyle/>
        <a:p>
          <a:endParaRPr lang="es-ES">
            <a:latin typeface="Montserrat" panose="00000500000000000000" pitchFamily="50" charset="0"/>
          </a:endParaRPr>
        </a:p>
      </dgm:t>
    </dgm:pt>
    <dgm:pt modelId="{5C4049FC-5A26-B246-9022-675B1FED0427}" type="sibTrans" cxnId="{76456838-F442-134F-ACE4-EB7F2F442723}">
      <dgm:prSet/>
      <dgm:spPr/>
      <dgm:t>
        <a:bodyPr/>
        <a:lstStyle/>
        <a:p>
          <a:endParaRPr lang="es-ES">
            <a:latin typeface="Montserrat" panose="00000500000000000000" pitchFamily="50" charset="0"/>
          </a:endParaRPr>
        </a:p>
      </dgm:t>
    </dgm:pt>
    <dgm:pt modelId="{31296C28-DCCC-1F44-B631-2716242D91AF}">
      <dgm:prSet/>
      <dgm:spPr/>
      <dgm:t>
        <a:bodyPr/>
        <a:lstStyle/>
        <a:p>
          <a:r>
            <a:rPr lang="es-CO" dirty="0">
              <a:latin typeface="Montserrat" panose="00000500000000000000" pitchFamily="50" charset="0"/>
            </a:rPr>
            <a:t>Realización de colonoscpia de intervalo en pacientes con historia de CCR, lesiones premalignas o con diagnóstico de EII.</a:t>
          </a:r>
        </a:p>
      </dgm:t>
    </dgm:pt>
    <dgm:pt modelId="{8AA6B464-E75D-A34A-9851-0A426D9A5F90}" type="parTrans" cxnId="{E19792E2-F262-EF45-968F-866D96AD0A9E}">
      <dgm:prSet/>
      <dgm:spPr/>
      <dgm:t>
        <a:bodyPr/>
        <a:lstStyle/>
        <a:p>
          <a:endParaRPr lang="es-ES">
            <a:latin typeface="Montserrat" panose="00000500000000000000" pitchFamily="50" charset="0"/>
          </a:endParaRPr>
        </a:p>
      </dgm:t>
    </dgm:pt>
    <dgm:pt modelId="{384D5FA3-F5C8-A042-ADC5-64840A52CA2C}" type="sibTrans" cxnId="{E19792E2-F262-EF45-968F-866D96AD0A9E}">
      <dgm:prSet/>
      <dgm:spPr/>
      <dgm:t>
        <a:bodyPr/>
        <a:lstStyle/>
        <a:p>
          <a:endParaRPr lang="es-ES">
            <a:latin typeface="Montserrat" panose="00000500000000000000" pitchFamily="50" charset="0"/>
          </a:endParaRPr>
        </a:p>
      </dgm:t>
    </dgm:pt>
    <dgm:pt modelId="{F4455EE3-3A2A-A748-9B7E-9DA0DF1B3583}">
      <dgm:prSet/>
      <dgm:spPr/>
      <dgm:t>
        <a:bodyPr/>
        <a:lstStyle/>
        <a:p>
          <a:r>
            <a:rPr lang="es-CO" dirty="0">
              <a:latin typeface="Montserrat" panose="00000500000000000000" pitchFamily="50" charset="0"/>
            </a:rPr>
            <a:t>Pruebas realizadas en personas sintomáticas o con pruebas de tamizaje positiva diferente a la colonoscopia.</a:t>
          </a:r>
        </a:p>
      </dgm:t>
    </dgm:pt>
    <dgm:pt modelId="{AE99F2E9-BD60-DD48-B5F7-833B6576CF6D}" type="parTrans" cxnId="{F9E7DC87-45EE-C449-9E32-7A895C565BEC}">
      <dgm:prSet/>
      <dgm:spPr/>
      <dgm:t>
        <a:bodyPr/>
        <a:lstStyle/>
        <a:p>
          <a:endParaRPr lang="es-ES">
            <a:latin typeface="Montserrat" panose="00000500000000000000" pitchFamily="50" charset="0"/>
          </a:endParaRPr>
        </a:p>
      </dgm:t>
    </dgm:pt>
    <dgm:pt modelId="{3EDB7C80-5BC9-B745-ABD2-1297A833EBB8}" type="sibTrans" cxnId="{F9E7DC87-45EE-C449-9E32-7A895C565BEC}">
      <dgm:prSet/>
      <dgm:spPr/>
      <dgm:t>
        <a:bodyPr/>
        <a:lstStyle/>
        <a:p>
          <a:endParaRPr lang="es-ES">
            <a:latin typeface="Montserrat" panose="00000500000000000000" pitchFamily="50" charset="0"/>
          </a:endParaRPr>
        </a:p>
      </dgm:t>
    </dgm:pt>
    <dgm:pt modelId="{4E2FA0F3-4DD0-564F-B866-49BF7907E10E}" type="pres">
      <dgm:prSet presAssocID="{58925C88-14F0-D848-A4BB-33E03AD2E03C}" presName="diagram" presStyleCnt="0">
        <dgm:presLayoutVars>
          <dgm:dir/>
          <dgm:resizeHandles val="exact"/>
        </dgm:presLayoutVars>
      </dgm:prSet>
      <dgm:spPr/>
    </dgm:pt>
    <dgm:pt modelId="{93185B5B-7620-3D42-820A-E79B83032ACC}" type="pres">
      <dgm:prSet presAssocID="{64D6A541-7A9D-6841-8A4F-371CBB9876B5}" presName="node" presStyleLbl="node1" presStyleIdx="0" presStyleCnt="3">
        <dgm:presLayoutVars>
          <dgm:bulletEnabled val="1"/>
        </dgm:presLayoutVars>
      </dgm:prSet>
      <dgm:spPr/>
    </dgm:pt>
    <dgm:pt modelId="{26C844CA-654A-BE48-A740-EA1A8E19B868}" type="pres">
      <dgm:prSet presAssocID="{3118A6B9-59A6-764A-AE8B-3E21D86731CF}" presName="sibTrans" presStyleLbl="sibTrans2D1" presStyleIdx="0" presStyleCnt="2"/>
      <dgm:spPr/>
    </dgm:pt>
    <dgm:pt modelId="{08200AC4-4451-4F4B-907C-905C556C1409}" type="pres">
      <dgm:prSet presAssocID="{3118A6B9-59A6-764A-AE8B-3E21D86731CF}" presName="connectorText" presStyleLbl="sibTrans2D1" presStyleIdx="0" presStyleCnt="2"/>
      <dgm:spPr/>
    </dgm:pt>
    <dgm:pt modelId="{19BDB548-5A95-8440-9F06-2468494C2BC4}" type="pres">
      <dgm:prSet presAssocID="{121DB1FD-620E-3B40-89F5-ADCE249C1819}" presName="node" presStyleLbl="node1" presStyleIdx="1" presStyleCnt="3">
        <dgm:presLayoutVars>
          <dgm:bulletEnabled val="1"/>
        </dgm:presLayoutVars>
      </dgm:prSet>
      <dgm:spPr/>
    </dgm:pt>
    <dgm:pt modelId="{0479E3EC-A90E-B44B-A7DC-04435B810F5A}" type="pres">
      <dgm:prSet presAssocID="{B65DB641-067C-E746-923F-369241231D38}" presName="sibTrans" presStyleLbl="sibTrans2D1" presStyleIdx="1" presStyleCnt="2"/>
      <dgm:spPr/>
    </dgm:pt>
    <dgm:pt modelId="{A06F63BA-7CD4-AC41-9A59-E75FDA4721FF}" type="pres">
      <dgm:prSet presAssocID="{B65DB641-067C-E746-923F-369241231D38}" presName="connectorText" presStyleLbl="sibTrans2D1" presStyleIdx="1" presStyleCnt="2"/>
      <dgm:spPr/>
    </dgm:pt>
    <dgm:pt modelId="{0A90C45B-7F20-0645-85BC-0E11B6E6EF1A}" type="pres">
      <dgm:prSet presAssocID="{EA1FC977-1C48-504C-BCC7-2C7141D6F73D}" presName="node" presStyleLbl="node1" presStyleIdx="2" presStyleCnt="3">
        <dgm:presLayoutVars>
          <dgm:bulletEnabled val="1"/>
        </dgm:presLayoutVars>
      </dgm:prSet>
      <dgm:spPr/>
    </dgm:pt>
  </dgm:ptLst>
  <dgm:cxnLst>
    <dgm:cxn modelId="{35231301-200F-2148-92D9-9AB29B1BDB16}" srcId="{58925C88-14F0-D848-A4BB-33E03AD2E03C}" destId="{121DB1FD-620E-3B40-89F5-ADCE249C1819}" srcOrd="1" destOrd="0" parTransId="{9D43EBEB-64EB-9544-BFFE-D2220DFDD77A}" sibTransId="{B65DB641-067C-E746-923F-369241231D38}"/>
    <dgm:cxn modelId="{D82D6627-AC00-DD48-BA4F-4F049EAB4444}" type="presOf" srcId="{B65DB641-067C-E746-923F-369241231D38}" destId="{0479E3EC-A90E-B44B-A7DC-04435B810F5A}" srcOrd="0" destOrd="0" presId="urn:microsoft.com/office/officeart/2005/8/layout/process5"/>
    <dgm:cxn modelId="{BD6F5235-7C6A-AF4F-841C-28572B18EE9B}" type="presOf" srcId="{F4455EE3-3A2A-A748-9B7E-9DA0DF1B3583}" destId="{0A90C45B-7F20-0645-85BC-0E11B6E6EF1A}" srcOrd="0" destOrd="1" presId="urn:microsoft.com/office/officeart/2005/8/layout/process5"/>
    <dgm:cxn modelId="{76456838-F442-134F-ACE4-EB7F2F442723}" srcId="{64D6A541-7A9D-6841-8A4F-371CBB9876B5}" destId="{BF703CFB-9C6B-3F4A-A28D-25D580F1C912}" srcOrd="0" destOrd="0" parTransId="{3B7BC761-D565-8A4F-B98C-3FF05A10E052}" sibTransId="{5C4049FC-5A26-B246-9022-675B1FED0427}"/>
    <dgm:cxn modelId="{33FAEA3A-CE41-224E-BB02-AC5089B40FFF}" srcId="{58925C88-14F0-D848-A4BB-33E03AD2E03C}" destId="{64D6A541-7A9D-6841-8A4F-371CBB9876B5}" srcOrd="0" destOrd="0" parTransId="{8356DC8E-5A4B-8041-858B-CB0D2D3EF458}" sibTransId="{3118A6B9-59A6-764A-AE8B-3E21D86731CF}"/>
    <dgm:cxn modelId="{9973633C-D6CF-5940-A228-8EF0C162C0C5}" type="presOf" srcId="{3118A6B9-59A6-764A-AE8B-3E21D86731CF}" destId="{08200AC4-4451-4F4B-907C-905C556C1409}" srcOrd="1" destOrd="0" presId="urn:microsoft.com/office/officeart/2005/8/layout/process5"/>
    <dgm:cxn modelId="{F6367341-1CD3-7C4A-9FBC-AD05EA396752}" type="presOf" srcId="{BF703CFB-9C6B-3F4A-A28D-25D580F1C912}" destId="{93185B5B-7620-3D42-820A-E79B83032ACC}" srcOrd="0" destOrd="1" presId="urn:microsoft.com/office/officeart/2005/8/layout/process5"/>
    <dgm:cxn modelId="{964D824A-2796-3446-9539-A9E656E3DCF0}" type="presOf" srcId="{58925C88-14F0-D848-A4BB-33E03AD2E03C}" destId="{4E2FA0F3-4DD0-564F-B866-49BF7907E10E}" srcOrd="0" destOrd="0" presId="urn:microsoft.com/office/officeart/2005/8/layout/process5"/>
    <dgm:cxn modelId="{68F29C51-BE48-4C44-9675-03E289A933D1}" type="presOf" srcId="{3118A6B9-59A6-764A-AE8B-3E21D86731CF}" destId="{26C844CA-654A-BE48-A740-EA1A8E19B868}" srcOrd="0" destOrd="0" presId="urn:microsoft.com/office/officeart/2005/8/layout/process5"/>
    <dgm:cxn modelId="{54597E79-F42D-9444-9804-196828A636FE}" type="presOf" srcId="{121DB1FD-620E-3B40-89F5-ADCE249C1819}" destId="{19BDB548-5A95-8440-9F06-2468494C2BC4}" srcOrd="0" destOrd="0" presId="urn:microsoft.com/office/officeart/2005/8/layout/process5"/>
    <dgm:cxn modelId="{F9E7DC87-45EE-C449-9E32-7A895C565BEC}" srcId="{EA1FC977-1C48-504C-BCC7-2C7141D6F73D}" destId="{F4455EE3-3A2A-A748-9B7E-9DA0DF1B3583}" srcOrd="0" destOrd="0" parTransId="{AE99F2E9-BD60-DD48-B5F7-833B6576CF6D}" sibTransId="{3EDB7C80-5BC9-B745-ABD2-1297A833EBB8}"/>
    <dgm:cxn modelId="{61976E90-5F7F-D240-8DB0-F9271B14FCA7}" type="presOf" srcId="{31296C28-DCCC-1F44-B631-2716242D91AF}" destId="{19BDB548-5A95-8440-9F06-2468494C2BC4}" srcOrd="0" destOrd="1" presId="urn:microsoft.com/office/officeart/2005/8/layout/process5"/>
    <dgm:cxn modelId="{724DDF99-DCEC-6340-A029-523074BD4FF3}" type="presOf" srcId="{EA1FC977-1C48-504C-BCC7-2C7141D6F73D}" destId="{0A90C45B-7F20-0645-85BC-0E11B6E6EF1A}" srcOrd="0" destOrd="0" presId="urn:microsoft.com/office/officeart/2005/8/layout/process5"/>
    <dgm:cxn modelId="{5360769E-FB2F-5040-9C8D-C6233479A1A8}" type="presOf" srcId="{B65DB641-067C-E746-923F-369241231D38}" destId="{A06F63BA-7CD4-AC41-9A59-E75FDA4721FF}" srcOrd="1" destOrd="0" presId="urn:microsoft.com/office/officeart/2005/8/layout/process5"/>
    <dgm:cxn modelId="{376ADCA7-46EB-F944-A566-1CC0C37CC2A9}" srcId="{58925C88-14F0-D848-A4BB-33E03AD2E03C}" destId="{EA1FC977-1C48-504C-BCC7-2C7141D6F73D}" srcOrd="2" destOrd="0" parTransId="{2A3A7E8C-7567-284C-B140-E73C567625E5}" sibTransId="{FFD65F4A-C3DD-B44D-9501-A5A5E9A3EF8B}"/>
    <dgm:cxn modelId="{E19792E2-F262-EF45-968F-866D96AD0A9E}" srcId="{121DB1FD-620E-3B40-89F5-ADCE249C1819}" destId="{31296C28-DCCC-1F44-B631-2716242D91AF}" srcOrd="0" destOrd="0" parTransId="{8AA6B464-E75D-A34A-9851-0A426D9A5F90}" sibTransId="{384D5FA3-F5C8-A042-ADC5-64840A52CA2C}"/>
    <dgm:cxn modelId="{0F750BED-89CE-304B-8119-C7023C171011}" type="presOf" srcId="{64D6A541-7A9D-6841-8A4F-371CBB9876B5}" destId="{93185B5B-7620-3D42-820A-E79B83032ACC}" srcOrd="0" destOrd="0" presId="urn:microsoft.com/office/officeart/2005/8/layout/process5"/>
    <dgm:cxn modelId="{C890C559-D646-4C4F-B8A5-663414AD4D49}" type="presParOf" srcId="{4E2FA0F3-4DD0-564F-B866-49BF7907E10E}" destId="{93185B5B-7620-3D42-820A-E79B83032ACC}" srcOrd="0" destOrd="0" presId="urn:microsoft.com/office/officeart/2005/8/layout/process5"/>
    <dgm:cxn modelId="{32249A86-3CCA-F44F-A966-4752F157F11C}" type="presParOf" srcId="{4E2FA0F3-4DD0-564F-B866-49BF7907E10E}" destId="{26C844CA-654A-BE48-A740-EA1A8E19B868}" srcOrd="1" destOrd="0" presId="urn:microsoft.com/office/officeart/2005/8/layout/process5"/>
    <dgm:cxn modelId="{5115AEE5-9329-5345-A38C-4780A63CC745}" type="presParOf" srcId="{26C844CA-654A-BE48-A740-EA1A8E19B868}" destId="{08200AC4-4451-4F4B-907C-905C556C1409}" srcOrd="0" destOrd="0" presId="urn:microsoft.com/office/officeart/2005/8/layout/process5"/>
    <dgm:cxn modelId="{BB94AEFF-CAB6-7A4B-BB23-A5F9D61D48AF}" type="presParOf" srcId="{4E2FA0F3-4DD0-564F-B866-49BF7907E10E}" destId="{19BDB548-5A95-8440-9F06-2468494C2BC4}" srcOrd="2" destOrd="0" presId="urn:microsoft.com/office/officeart/2005/8/layout/process5"/>
    <dgm:cxn modelId="{7BFC8A5A-E374-9344-9D68-0952205E879E}" type="presParOf" srcId="{4E2FA0F3-4DD0-564F-B866-49BF7907E10E}" destId="{0479E3EC-A90E-B44B-A7DC-04435B810F5A}" srcOrd="3" destOrd="0" presId="urn:microsoft.com/office/officeart/2005/8/layout/process5"/>
    <dgm:cxn modelId="{4757D10C-969B-8F4B-8266-A40B8AA6858B}" type="presParOf" srcId="{0479E3EC-A90E-B44B-A7DC-04435B810F5A}" destId="{A06F63BA-7CD4-AC41-9A59-E75FDA4721FF}" srcOrd="0" destOrd="0" presId="urn:microsoft.com/office/officeart/2005/8/layout/process5"/>
    <dgm:cxn modelId="{E83F7F07-7DDF-8C40-B907-A012CD9FB208}" type="presParOf" srcId="{4E2FA0F3-4DD0-564F-B866-49BF7907E10E}" destId="{0A90C45B-7F20-0645-85BC-0E11B6E6EF1A}" srcOrd="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91FD40-BA6D-F942-BB44-515E0C6EA348}" type="doc">
      <dgm:prSet loTypeId="urn:microsoft.com/office/officeart/2005/8/layout/default" loCatId="list" qsTypeId="urn:microsoft.com/office/officeart/2005/8/quickstyle/3d4" qsCatId="3D" csTypeId="urn:microsoft.com/office/officeart/2005/8/colors/colorful2" csCatId="colorful"/>
      <dgm:spPr/>
      <dgm:t>
        <a:bodyPr/>
        <a:lstStyle/>
        <a:p>
          <a:endParaRPr lang="es-ES"/>
        </a:p>
      </dgm:t>
    </dgm:pt>
    <dgm:pt modelId="{869CF0E3-37AA-AA4D-B37E-306C686C94BC}">
      <dgm:prSet custT="1"/>
      <dgm:spPr/>
      <dgm:t>
        <a:bodyPr/>
        <a:lstStyle/>
        <a:p>
          <a:r>
            <a:rPr lang="es-CO" sz="3200">
              <a:latin typeface="Montserrat" panose="00000500000000000000" pitchFamily="50" charset="0"/>
            </a:rPr>
            <a:t>Riesgo Promedio</a:t>
          </a:r>
        </a:p>
      </dgm:t>
    </dgm:pt>
    <dgm:pt modelId="{A792E281-718C-3D47-99D1-6FAF8DC189BB}" type="parTrans" cxnId="{9BF6B59E-599A-4D4E-A5F9-523A23B8B949}">
      <dgm:prSet/>
      <dgm:spPr/>
      <dgm:t>
        <a:bodyPr/>
        <a:lstStyle/>
        <a:p>
          <a:endParaRPr lang="es-ES" sz="1100">
            <a:latin typeface="Montserrat" panose="00000500000000000000" pitchFamily="50" charset="0"/>
          </a:endParaRPr>
        </a:p>
      </dgm:t>
    </dgm:pt>
    <dgm:pt modelId="{E9B6F192-6E2F-5648-AC90-0A86EAE7AACB}" type="sibTrans" cxnId="{9BF6B59E-599A-4D4E-A5F9-523A23B8B949}">
      <dgm:prSet/>
      <dgm:spPr/>
      <dgm:t>
        <a:bodyPr/>
        <a:lstStyle/>
        <a:p>
          <a:endParaRPr lang="es-ES" sz="1100">
            <a:latin typeface="Montserrat" panose="00000500000000000000" pitchFamily="50" charset="0"/>
          </a:endParaRPr>
        </a:p>
      </dgm:t>
    </dgm:pt>
    <dgm:pt modelId="{C640632E-9347-6641-AC5D-F090E335F724}">
      <dgm:prSet custT="1"/>
      <dgm:spPr/>
      <dgm:t>
        <a:bodyPr/>
        <a:lstStyle/>
        <a:p>
          <a:r>
            <a:rPr lang="es-CO" sz="3200" dirty="0">
              <a:latin typeface="Montserrat" panose="00000500000000000000" pitchFamily="50" charset="0"/>
            </a:rPr>
            <a:t>Riesgo Aumentado</a:t>
          </a:r>
        </a:p>
      </dgm:t>
    </dgm:pt>
    <dgm:pt modelId="{33A5D767-6986-2B46-BB92-E31DAEC6BA4F}" type="parTrans" cxnId="{04AA0AA3-AE83-794D-BF7C-AEC4CE53A9B5}">
      <dgm:prSet/>
      <dgm:spPr/>
      <dgm:t>
        <a:bodyPr/>
        <a:lstStyle/>
        <a:p>
          <a:endParaRPr lang="es-ES" sz="1100">
            <a:latin typeface="Montserrat" panose="00000500000000000000" pitchFamily="50" charset="0"/>
          </a:endParaRPr>
        </a:p>
      </dgm:t>
    </dgm:pt>
    <dgm:pt modelId="{DF197506-29F8-2D46-A826-5F9A8AFD21FB}" type="sibTrans" cxnId="{04AA0AA3-AE83-794D-BF7C-AEC4CE53A9B5}">
      <dgm:prSet/>
      <dgm:spPr/>
      <dgm:t>
        <a:bodyPr/>
        <a:lstStyle/>
        <a:p>
          <a:endParaRPr lang="es-ES" sz="1100">
            <a:latin typeface="Montserrat" panose="00000500000000000000" pitchFamily="50" charset="0"/>
          </a:endParaRPr>
        </a:p>
      </dgm:t>
    </dgm:pt>
    <dgm:pt modelId="{5FA4438D-F9C1-ED46-9AF2-232064688E8A}">
      <dgm:prSet custT="1"/>
      <dgm:spPr/>
      <dgm:t>
        <a:bodyPr/>
        <a:lstStyle/>
        <a:p>
          <a:r>
            <a:rPr lang="es-CO" sz="3200">
              <a:latin typeface="Montserrat" panose="00000500000000000000" pitchFamily="50" charset="0"/>
            </a:rPr>
            <a:t>Síndromes Familiares</a:t>
          </a:r>
        </a:p>
      </dgm:t>
    </dgm:pt>
    <dgm:pt modelId="{DDDA733C-75EC-0848-9D0A-DBD23A595BA7}" type="parTrans" cxnId="{DF00421F-2F39-A643-9029-7CE476CBDD96}">
      <dgm:prSet/>
      <dgm:spPr/>
      <dgm:t>
        <a:bodyPr/>
        <a:lstStyle/>
        <a:p>
          <a:endParaRPr lang="es-ES" sz="1100">
            <a:latin typeface="Montserrat" panose="00000500000000000000" pitchFamily="50" charset="0"/>
          </a:endParaRPr>
        </a:p>
      </dgm:t>
    </dgm:pt>
    <dgm:pt modelId="{F0A90975-F5AF-5B48-B617-C0B9516C8B10}" type="sibTrans" cxnId="{DF00421F-2F39-A643-9029-7CE476CBDD96}">
      <dgm:prSet/>
      <dgm:spPr/>
      <dgm:t>
        <a:bodyPr/>
        <a:lstStyle/>
        <a:p>
          <a:endParaRPr lang="es-ES" sz="1100">
            <a:latin typeface="Montserrat" panose="00000500000000000000" pitchFamily="50" charset="0"/>
          </a:endParaRPr>
        </a:p>
      </dgm:t>
    </dgm:pt>
    <dgm:pt modelId="{69F62EB1-DDEF-F342-ADBD-DD4058B7933F}" type="pres">
      <dgm:prSet presAssocID="{2C91FD40-BA6D-F942-BB44-515E0C6EA348}" presName="diagram" presStyleCnt="0">
        <dgm:presLayoutVars>
          <dgm:dir/>
          <dgm:resizeHandles val="exact"/>
        </dgm:presLayoutVars>
      </dgm:prSet>
      <dgm:spPr/>
    </dgm:pt>
    <dgm:pt modelId="{6CBFCFD4-3CEE-DB42-9F36-A6F5518C9B0F}" type="pres">
      <dgm:prSet presAssocID="{869CF0E3-37AA-AA4D-B37E-306C686C94BC}" presName="node" presStyleLbl="node1" presStyleIdx="0" presStyleCnt="3">
        <dgm:presLayoutVars>
          <dgm:bulletEnabled val="1"/>
        </dgm:presLayoutVars>
      </dgm:prSet>
      <dgm:spPr/>
    </dgm:pt>
    <dgm:pt modelId="{2F6898A4-CB0C-0B47-AF7C-F65174E94F91}" type="pres">
      <dgm:prSet presAssocID="{E9B6F192-6E2F-5648-AC90-0A86EAE7AACB}" presName="sibTrans" presStyleCnt="0"/>
      <dgm:spPr/>
    </dgm:pt>
    <dgm:pt modelId="{28389686-F36B-A748-9788-8DDC8AFEADDE}" type="pres">
      <dgm:prSet presAssocID="{C640632E-9347-6641-AC5D-F090E335F724}" presName="node" presStyleLbl="node1" presStyleIdx="1" presStyleCnt="3">
        <dgm:presLayoutVars>
          <dgm:bulletEnabled val="1"/>
        </dgm:presLayoutVars>
      </dgm:prSet>
      <dgm:spPr/>
    </dgm:pt>
    <dgm:pt modelId="{5C984DF9-6328-0E45-AA21-13425CE02CD7}" type="pres">
      <dgm:prSet presAssocID="{DF197506-29F8-2D46-A826-5F9A8AFD21FB}" presName="sibTrans" presStyleCnt="0"/>
      <dgm:spPr/>
    </dgm:pt>
    <dgm:pt modelId="{BD9C9C06-EA4D-B648-B3CF-C825F89D7596}" type="pres">
      <dgm:prSet presAssocID="{5FA4438D-F9C1-ED46-9AF2-232064688E8A}" presName="node" presStyleLbl="node1" presStyleIdx="2" presStyleCnt="3">
        <dgm:presLayoutVars>
          <dgm:bulletEnabled val="1"/>
        </dgm:presLayoutVars>
      </dgm:prSet>
      <dgm:spPr/>
    </dgm:pt>
  </dgm:ptLst>
  <dgm:cxnLst>
    <dgm:cxn modelId="{299CE017-F98E-0A46-AB09-D8551CD6C002}" type="presOf" srcId="{869CF0E3-37AA-AA4D-B37E-306C686C94BC}" destId="{6CBFCFD4-3CEE-DB42-9F36-A6F5518C9B0F}" srcOrd="0" destOrd="0" presId="urn:microsoft.com/office/officeart/2005/8/layout/default"/>
    <dgm:cxn modelId="{48835D1B-BDF4-7F44-ABED-A9F61AA7DDAB}" type="presOf" srcId="{C640632E-9347-6641-AC5D-F090E335F724}" destId="{28389686-F36B-A748-9788-8DDC8AFEADDE}" srcOrd="0" destOrd="0" presId="urn:microsoft.com/office/officeart/2005/8/layout/default"/>
    <dgm:cxn modelId="{DF00421F-2F39-A643-9029-7CE476CBDD96}" srcId="{2C91FD40-BA6D-F942-BB44-515E0C6EA348}" destId="{5FA4438D-F9C1-ED46-9AF2-232064688E8A}" srcOrd="2" destOrd="0" parTransId="{DDDA733C-75EC-0848-9D0A-DBD23A595BA7}" sibTransId="{F0A90975-F5AF-5B48-B617-C0B9516C8B10}"/>
    <dgm:cxn modelId="{3EDE619A-E9FE-4246-9B30-F813773AE8F7}" type="presOf" srcId="{2C91FD40-BA6D-F942-BB44-515E0C6EA348}" destId="{69F62EB1-DDEF-F342-ADBD-DD4058B7933F}" srcOrd="0" destOrd="0" presId="urn:microsoft.com/office/officeart/2005/8/layout/default"/>
    <dgm:cxn modelId="{9BF6B59E-599A-4D4E-A5F9-523A23B8B949}" srcId="{2C91FD40-BA6D-F942-BB44-515E0C6EA348}" destId="{869CF0E3-37AA-AA4D-B37E-306C686C94BC}" srcOrd="0" destOrd="0" parTransId="{A792E281-718C-3D47-99D1-6FAF8DC189BB}" sibTransId="{E9B6F192-6E2F-5648-AC90-0A86EAE7AACB}"/>
    <dgm:cxn modelId="{04AA0AA3-AE83-794D-BF7C-AEC4CE53A9B5}" srcId="{2C91FD40-BA6D-F942-BB44-515E0C6EA348}" destId="{C640632E-9347-6641-AC5D-F090E335F724}" srcOrd="1" destOrd="0" parTransId="{33A5D767-6986-2B46-BB92-E31DAEC6BA4F}" sibTransId="{DF197506-29F8-2D46-A826-5F9A8AFD21FB}"/>
    <dgm:cxn modelId="{23634EC8-0D78-9B42-87E2-01BA20B3B43F}" type="presOf" srcId="{5FA4438D-F9C1-ED46-9AF2-232064688E8A}" destId="{BD9C9C06-EA4D-B648-B3CF-C825F89D7596}" srcOrd="0" destOrd="0" presId="urn:microsoft.com/office/officeart/2005/8/layout/default"/>
    <dgm:cxn modelId="{BF932DB6-D3A3-A142-873F-15980DC1C7AB}" type="presParOf" srcId="{69F62EB1-DDEF-F342-ADBD-DD4058B7933F}" destId="{6CBFCFD4-3CEE-DB42-9F36-A6F5518C9B0F}" srcOrd="0" destOrd="0" presId="urn:microsoft.com/office/officeart/2005/8/layout/default"/>
    <dgm:cxn modelId="{08125E2F-2D42-4D40-A8E7-E8292EBEF113}" type="presParOf" srcId="{69F62EB1-DDEF-F342-ADBD-DD4058B7933F}" destId="{2F6898A4-CB0C-0B47-AF7C-F65174E94F91}" srcOrd="1" destOrd="0" presId="urn:microsoft.com/office/officeart/2005/8/layout/default"/>
    <dgm:cxn modelId="{A5AF45B2-0A09-6B42-B8D2-FBBEEA2AB8F5}" type="presParOf" srcId="{69F62EB1-DDEF-F342-ADBD-DD4058B7933F}" destId="{28389686-F36B-A748-9788-8DDC8AFEADDE}" srcOrd="2" destOrd="0" presId="urn:microsoft.com/office/officeart/2005/8/layout/default"/>
    <dgm:cxn modelId="{05A96266-CBE2-CC47-BB2E-A6FE0770FDC3}" type="presParOf" srcId="{69F62EB1-DDEF-F342-ADBD-DD4058B7933F}" destId="{5C984DF9-6328-0E45-AA21-13425CE02CD7}" srcOrd="3" destOrd="0" presId="urn:microsoft.com/office/officeart/2005/8/layout/default"/>
    <dgm:cxn modelId="{96067E8D-44FF-C14F-A322-43AB59B414EF}" type="presParOf" srcId="{69F62EB1-DDEF-F342-ADBD-DD4058B7933F}" destId="{BD9C9C06-EA4D-B648-B3CF-C825F89D7596}"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D89A3E9-F3C4-054E-91B8-0672601AD15A}" type="doc">
      <dgm:prSet loTypeId="urn:microsoft.com/office/officeart/2005/8/layout/pyramid2" loCatId="list" qsTypeId="urn:microsoft.com/office/officeart/2005/8/quickstyle/3d4" qsCatId="3D" csTypeId="urn:microsoft.com/office/officeart/2005/8/colors/colorful5" csCatId="colorful" phldr="1"/>
      <dgm:spPr/>
      <dgm:t>
        <a:bodyPr/>
        <a:lstStyle/>
        <a:p>
          <a:endParaRPr lang="es-ES"/>
        </a:p>
      </dgm:t>
    </dgm:pt>
    <dgm:pt modelId="{A4BB91D6-E7C5-4445-B93F-FE492C399EC5}">
      <dgm:prSet/>
      <dgm:spPr/>
      <dgm:t>
        <a:bodyPr/>
        <a:lstStyle/>
        <a:p>
          <a:r>
            <a:rPr lang="es-CO" b="1" dirty="0">
              <a:latin typeface="Montserrat" panose="00000500000000000000" pitchFamily="50" charset="0"/>
            </a:rPr>
            <a:t>Población blanco</a:t>
          </a:r>
        </a:p>
      </dgm:t>
    </dgm:pt>
    <dgm:pt modelId="{12A734F9-5944-1745-AF9D-EBDBF148F4AB}" type="parTrans" cxnId="{892A5B4E-7FC8-6147-876E-93F6B75016ED}">
      <dgm:prSet/>
      <dgm:spPr/>
      <dgm:t>
        <a:bodyPr/>
        <a:lstStyle/>
        <a:p>
          <a:endParaRPr lang="es-ES">
            <a:latin typeface="Montserrat" panose="00000500000000000000" pitchFamily="50" charset="0"/>
          </a:endParaRPr>
        </a:p>
      </dgm:t>
    </dgm:pt>
    <dgm:pt modelId="{A1D45310-E2CB-D441-8A91-287AEA9ADE27}" type="sibTrans" cxnId="{892A5B4E-7FC8-6147-876E-93F6B75016ED}">
      <dgm:prSet/>
      <dgm:spPr/>
      <dgm:t>
        <a:bodyPr/>
        <a:lstStyle/>
        <a:p>
          <a:endParaRPr lang="es-ES">
            <a:latin typeface="Montserrat" panose="00000500000000000000" pitchFamily="50" charset="0"/>
          </a:endParaRPr>
        </a:p>
      </dgm:t>
    </dgm:pt>
    <dgm:pt modelId="{268C8B25-4E46-4D4B-A1FD-A2F19151CBE7}">
      <dgm:prSet/>
      <dgm:spPr/>
      <dgm:t>
        <a:bodyPr/>
        <a:lstStyle/>
        <a:p>
          <a:r>
            <a:rPr lang="es-CO" dirty="0">
              <a:latin typeface="Montserrat" panose="00000500000000000000" pitchFamily="50" charset="0"/>
            </a:rPr>
            <a:t>&gt; 50 años</a:t>
          </a:r>
        </a:p>
      </dgm:t>
    </dgm:pt>
    <dgm:pt modelId="{276A709E-5BDD-2343-B5BF-40233AEF4FF6}" type="parTrans" cxnId="{9C142B8F-B01C-EB48-8DEE-89F649D9F199}">
      <dgm:prSet/>
      <dgm:spPr/>
      <dgm:t>
        <a:bodyPr/>
        <a:lstStyle/>
        <a:p>
          <a:endParaRPr lang="es-ES">
            <a:latin typeface="Montserrat" panose="00000500000000000000" pitchFamily="50" charset="0"/>
          </a:endParaRPr>
        </a:p>
      </dgm:t>
    </dgm:pt>
    <dgm:pt modelId="{1F7BF351-B42B-A24B-8287-BD21A559E97A}" type="sibTrans" cxnId="{9C142B8F-B01C-EB48-8DEE-89F649D9F199}">
      <dgm:prSet/>
      <dgm:spPr/>
      <dgm:t>
        <a:bodyPr/>
        <a:lstStyle/>
        <a:p>
          <a:endParaRPr lang="es-ES">
            <a:latin typeface="Montserrat" panose="00000500000000000000" pitchFamily="50" charset="0"/>
          </a:endParaRPr>
        </a:p>
      </dgm:t>
    </dgm:pt>
    <dgm:pt modelId="{504A1DED-4868-0B4F-8628-B836C1F84F61}">
      <dgm:prSet/>
      <dgm:spPr/>
      <dgm:t>
        <a:bodyPr/>
        <a:lstStyle/>
        <a:p>
          <a:r>
            <a:rPr lang="es-CO" dirty="0">
              <a:latin typeface="Montserrat" panose="00000500000000000000" pitchFamily="50" charset="0"/>
            </a:rPr>
            <a:t>Sin historia</a:t>
          </a:r>
        </a:p>
      </dgm:t>
    </dgm:pt>
    <dgm:pt modelId="{F5FEC21F-5B96-2643-BDC8-A7050ED20B82}" type="parTrans" cxnId="{3A632F60-3C80-4F48-9D2B-F4B93EB74CD5}">
      <dgm:prSet/>
      <dgm:spPr/>
      <dgm:t>
        <a:bodyPr/>
        <a:lstStyle/>
        <a:p>
          <a:endParaRPr lang="es-ES">
            <a:latin typeface="Montserrat" panose="00000500000000000000" pitchFamily="50" charset="0"/>
          </a:endParaRPr>
        </a:p>
      </dgm:t>
    </dgm:pt>
    <dgm:pt modelId="{892C9A66-A53E-4E46-85F6-B01FCAECFA27}" type="sibTrans" cxnId="{3A632F60-3C80-4F48-9D2B-F4B93EB74CD5}">
      <dgm:prSet/>
      <dgm:spPr/>
      <dgm:t>
        <a:bodyPr/>
        <a:lstStyle/>
        <a:p>
          <a:endParaRPr lang="es-ES">
            <a:latin typeface="Montserrat" panose="00000500000000000000" pitchFamily="50" charset="0"/>
          </a:endParaRPr>
        </a:p>
      </dgm:t>
    </dgm:pt>
    <dgm:pt modelId="{915D1A40-A906-EC48-AE36-8401CF4ED106}">
      <dgm:prSet/>
      <dgm:spPr/>
      <dgm:t>
        <a:bodyPr/>
        <a:lstStyle/>
        <a:p>
          <a:r>
            <a:rPr lang="es-CO" dirty="0">
              <a:latin typeface="Montserrat" panose="00000500000000000000" pitchFamily="50" charset="0"/>
            </a:rPr>
            <a:t>Personal de </a:t>
          </a:r>
          <a:r>
            <a:rPr lang="es-CO" dirty="0">
              <a:latin typeface="Montserrat" panose="00000500000000000000" pitchFamily="50" charset="0"/>
              <a:sym typeface="Wingdings" pitchFamily="2" charset="2"/>
            </a:rPr>
            <a:t></a:t>
          </a:r>
          <a:r>
            <a:rPr lang="es-CO" dirty="0">
              <a:latin typeface="Montserrat" panose="00000500000000000000" pitchFamily="50" charset="0"/>
            </a:rPr>
            <a:t> Adenomas, pólipos sésiles aserrados, CCR o EII.</a:t>
          </a:r>
        </a:p>
      </dgm:t>
    </dgm:pt>
    <dgm:pt modelId="{7A387C3D-0D4C-1A46-A903-05DBFFC1EC0A}" type="parTrans" cxnId="{D09F6432-D1D1-5B45-8565-8FA3C21D511A}">
      <dgm:prSet/>
      <dgm:spPr/>
      <dgm:t>
        <a:bodyPr/>
        <a:lstStyle/>
        <a:p>
          <a:endParaRPr lang="es-ES">
            <a:latin typeface="Montserrat" panose="00000500000000000000" pitchFamily="50" charset="0"/>
          </a:endParaRPr>
        </a:p>
      </dgm:t>
    </dgm:pt>
    <dgm:pt modelId="{88A93ED0-7BA0-EB4A-BEB6-2019BBDFE4CA}" type="sibTrans" cxnId="{D09F6432-D1D1-5B45-8565-8FA3C21D511A}">
      <dgm:prSet/>
      <dgm:spPr/>
      <dgm:t>
        <a:bodyPr/>
        <a:lstStyle/>
        <a:p>
          <a:endParaRPr lang="es-ES">
            <a:latin typeface="Montserrat" panose="00000500000000000000" pitchFamily="50" charset="0"/>
          </a:endParaRPr>
        </a:p>
      </dgm:t>
    </dgm:pt>
    <dgm:pt modelId="{88ACC7BE-A123-5549-9B15-04D67D507057}">
      <dgm:prSet/>
      <dgm:spPr/>
      <dgm:t>
        <a:bodyPr/>
        <a:lstStyle/>
        <a:p>
          <a:r>
            <a:rPr lang="es-CO" dirty="0">
              <a:latin typeface="Montserrat" panose="00000500000000000000" pitchFamily="50" charset="0"/>
            </a:rPr>
            <a:t>Familiar de </a:t>
          </a:r>
          <a:r>
            <a:rPr lang="es-CO" dirty="0">
              <a:latin typeface="Montserrat" panose="00000500000000000000" pitchFamily="50" charset="0"/>
              <a:sym typeface="Wingdings" pitchFamily="2" charset="2"/>
            </a:rPr>
            <a:t></a:t>
          </a:r>
          <a:r>
            <a:rPr lang="es-CO" dirty="0">
              <a:latin typeface="Montserrat" panose="00000500000000000000" pitchFamily="50" charset="0"/>
            </a:rPr>
            <a:t> CCR o adenomas avanzados.</a:t>
          </a:r>
        </a:p>
      </dgm:t>
    </dgm:pt>
    <dgm:pt modelId="{38A79AF0-7E6F-0F40-8903-CB04AAB60AAB}" type="parTrans" cxnId="{82059365-D995-014F-AA24-7D0687C9E97B}">
      <dgm:prSet/>
      <dgm:spPr/>
      <dgm:t>
        <a:bodyPr/>
        <a:lstStyle/>
        <a:p>
          <a:endParaRPr lang="es-ES">
            <a:latin typeface="Montserrat" panose="00000500000000000000" pitchFamily="50" charset="0"/>
          </a:endParaRPr>
        </a:p>
      </dgm:t>
    </dgm:pt>
    <dgm:pt modelId="{2EC9A1A3-9F9F-4243-8EC4-FC46BFC45839}" type="sibTrans" cxnId="{82059365-D995-014F-AA24-7D0687C9E97B}">
      <dgm:prSet/>
      <dgm:spPr/>
      <dgm:t>
        <a:bodyPr/>
        <a:lstStyle/>
        <a:p>
          <a:endParaRPr lang="es-ES">
            <a:latin typeface="Montserrat" panose="00000500000000000000" pitchFamily="50" charset="0"/>
          </a:endParaRPr>
        </a:p>
      </dgm:t>
    </dgm:pt>
    <dgm:pt modelId="{C56B3CFF-3550-6F42-8C3D-69AC422A3671}" type="pres">
      <dgm:prSet presAssocID="{DD89A3E9-F3C4-054E-91B8-0672601AD15A}" presName="compositeShape" presStyleCnt="0">
        <dgm:presLayoutVars>
          <dgm:dir/>
          <dgm:resizeHandles/>
        </dgm:presLayoutVars>
      </dgm:prSet>
      <dgm:spPr/>
    </dgm:pt>
    <dgm:pt modelId="{C84E3631-72AC-6346-A8CE-5B092A3BE52A}" type="pres">
      <dgm:prSet presAssocID="{DD89A3E9-F3C4-054E-91B8-0672601AD15A}" presName="pyramid" presStyleLbl="node1" presStyleIdx="0" presStyleCnt="1"/>
      <dgm:spPr/>
    </dgm:pt>
    <dgm:pt modelId="{81F5A9C7-5F26-9042-8086-E4D2716BE7A5}" type="pres">
      <dgm:prSet presAssocID="{DD89A3E9-F3C4-054E-91B8-0672601AD15A}" presName="theList" presStyleCnt="0"/>
      <dgm:spPr/>
    </dgm:pt>
    <dgm:pt modelId="{F1B5ADDF-06E6-9A44-9236-A595D9D06A03}" type="pres">
      <dgm:prSet presAssocID="{A4BB91D6-E7C5-4445-B93F-FE492C399EC5}" presName="aNode" presStyleLbl="fgAcc1" presStyleIdx="0" presStyleCnt="3" custScaleY="45768">
        <dgm:presLayoutVars>
          <dgm:bulletEnabled val="1"/>
        </dgm:presLayoutVars>
      </dgm:prSet>
      <dgm:spPr/>
    </dgm:pt>
    <dgm:pt modelId="{5F13EB73-48B1-6A4C-902D-0E3F36CD4191}" type="pres">
      <dgm:prSet presAssocID="{A4BB91D6-E7C5-4445-B93F-FE492C399EC5}" presName="aSpace" presStyleCnt="0"/>
      <dgm:spPr/>
    </dgm:pt>
    <dgm:pt modelId="{2A0993CE-4F67-6E43-B7C6-4C884D6D4AF0}" type="pres">
      <dgm:prSet presAssocID="{268C8B25-4E46-4D4B-A1FD-A2F19151CBE7}" presName="aNode" presStyleLbl="fgAcc1" presStyleIdx="1" presStyleCnt="3" custScaleY="43663">
        <dgm:presLayoutVars>
          <dgm:bulletEnabled val="1"/>
        </dgm:presLayoutVars>
      </dgm:prSet>
      <dgm:spPr/>
    </dgm:pt>
    <dgm:pt modelId="{DD62D55F-FAE7-4E4F-B903-0F0DC89F7D74}" type="pres">
      <dgm:prSet presAssocID="{268C8B25-4E46-4D4B-A1FD-A2F19151CBE7}" presName="aSpace" presStyleCnt="0"/>
      <dgm:spPr/>
    </dgm:pt>
    <dgm:pt modelId="{97567C9F-D30B-0249-AFB6-4350E5070738}" type="pres">
      <dgm:prSet presAssocID="{504A1DED-4868-0B4F-8628-B836C1F84F61}" presName="aNode" presStyleLbl="fgAcc1" presStyleIdx="2" presStyleCnt="3" custScaleY="145815">
        <dgm:presLayoutVars>
          <dgm:bulletEnabled val="1"/>
        </dgm:presLayoutVars>
      </dgm:prSet>
      <dgm:spPr/>
    </dgm:pt>
    <dgm:pt modelId="{5C681271-6709-8743-A5F3-44D02CF35FDB}" type="pres">
      <dgm:prSet presAssocID="{504A1DED-4868-0B4F-8628-B836C1F84F61}" presName="aSpace" presStyleCnt="0"/>
      <dgm:spPr/>
    </dgm:pt>
  </dgm:ptLst>
  <dgm:cxnLst>
    <dgm:cxn modelId="{EE3A2421-88AB-E948-BB21-9116E4163216}" type="presOf" srcId="{88ACC7BE-A123-5549-9B15-04D67D507057}" destId="{97567C9F-D30B-0249-AFB6-4350E5070738}" srcOrd="0" destOrd="2" presId="urn:microsoft.com/office/officeart/2005/8/layout/pyramid2"/>
    <dgm:cxn modelId="{D09F6432-D1D1-5B45-8565-8FA3C21D511A}" srcId="{504A1DED-4868-0B4F-8628-B836C1F84F61}" destId="{915D1A40-A906-EC48-AE36-8401CF4ED106}" srcOrd="0" destOrd="0" parTransId="{7A387C3D-0D4C-1A46-A903-05DBFFC1EC0A}" sibTransId="{88A93ED0-7BA0-EB4A-BEB6-2019BBDFE4CA}"/>
    <dgm:cxn modelId="{D77B523D-73F5-1C48-913D-5055991D7099}" type="presOf" srcId="{504A1DED-4868-0B4F-8628-B836C1F84F61}" destId="{97567C9F-D30B-0249-AFB6-4350E5070738}" srcOrd="0" destOrd="0" presId="urn:microsoft.com/office/officeart/2005/8/layout/pyramid2"/>
    <dgm:cxn modelId="{3A632F60-3C80-4F48-9D2B-F4B93EB74CD5}" srcId="{DD89A3E9-F3C4-054E-91B8-0672601AD15A}" destId="{504A1DED-4868-0B4F-8628-B836C1F84F61}" srcOrd="2" destOrd="0" parTransId="{F5FEC21F-5B96-2643-BDC8-A7050ED20B82}" sibTransId="{892C9A66-A53E-4E46-85F6-B01FCAECFA27}"/>
    <dgm:cxn modelId="{82059365-D995-014F-AA24-7D0687C9E97B}" srcId="{504A1DED-4868-0B4F-8628-B836C1F84F61}" destId="{88ACC7BE-A123-5549-9B15-04D67D507057}" srcOrd="1" destOrd="0" parTransId="{38A79AF0-7E6F-0F40-8903-CB04AAB60AAB}" sibTransId="{2EC9A1A3-9F9F-4243-8EC4-FC46BFC45839}"/>
    <dgm:cxn modelId="{A7403F4D-211E-934D-A298-23E058C43DE6}" type="presOf" srcId="{DD89A3E9-F3C4-054E-91B8-0672601AD15A}" destId="{C56B3CFF-3550-6F42-8C3D-69AC422A3671}" srcOrd="0" destOrd="0" presId="urn:microsoft.com/office/officeart/2005/8/layout/pyramid2"/>
    <dgm:cxn modelId="{892A5B4E-7FC8-6147-876E-93F6B75016ED}" srcId="{DD89A3E9-F3C4-054E-91B8-0672601AD15A}" destId="{A4BB91D6-E7C5-4445-B93F-FE492C399EC5}" srcOrd="0" destOrd="0" parTransId="{12A734F9-5944-1745-AF9D-EBDBF148F4AB}" sibTransId="{A1D45310-E2CB-D441-8A91-287AEA9ADE27}"/>
    <dgm:cxn modelId="{AF842973-7298-AC4E-97C6-31BA573EEC22}" type="presOf" srcId="{915D1A40-A906-EC48-AE36-8401CF4ED106}" destId="{97567C9F-D30B-0249-AFB6-4350E5070738}" srcOrd="0" destOrd="1" presId="urn:microsoft.com/office/officeart/2005/8/layout/pyramid2"/>
    <dgm:cxn modelId="{9C142B8F-B01C-EB48-8DEE-89F649D9F199}" srcId="{DD89A3E9-F3C4-054E-91B8-0672601AD15A}" destId="{268C8B25-4E46-4D4B-A1FD-A2F19151CBE7}" srcOrd="1" destOrd="0" parTransId="{276A709E-5BDD-2343-B5BF-40233AEF4FF6}" sibTransId="{1F7BF351-B42B-A24B-8287-BD21A559E97A}"/>
    <dgm:cxn modelId="{916292A9-5883-EB4A-B862-0374ED7FA438}" type="presOf" srcId="{A4BB91D6-E7C5-4445-B93F-FE492C399EC5}" destId="{F1B5ADDF-06E6-9A44-9236-A595D9D06A03}" srcOrd="0" destOrd="0" presId="urn:microsoft.com/office/officeart/2005/8/layout/pyramid2"/>
    <dgm:cxn modelId="{CDBC84CE-748B-834E-A440-CFA5FDE2045B}" type="presOf" srcId="{268C8B25-4E46-4D4B-A1FD-A2F19151CBE7}" destId="{2A0993CE-4F67-6E43-B7C6-4C884D6D4AF0}" srcOrd="0" destOrd="0" presId="urn:microsoft.com/office/officeart/2005/8/layout/pyramid2"/>
    <dgm:cxn modelId="{6738674F-FA3F-C449-A383-3AEB51043A5F}" type="presParOf" srcId="{C56B3CFF-3550-6F42-8C3D-69AC422A3671}" destId="{C84E3631-72AC-6346-A8CE-5B092A3BE52A}" srcOrd="0" destOrd="0" presId="urn:microsoft.com/office/officeart/2005/8/layout/pyramid2"/>
    <dgm:cxn modelId="{741AA740-A76D-9242-80CC-5FCAAF03AD03}" type="presParOf" srcId="{C56B3CFF-3550-6F42-8C3D-69AC422A3671}" destId="{81F5A9C7-5F26-9042-8086-E4D2716BE7A5}" srcOrd="1" destOrd="0" presId="urn:microsoft.com/office/officeart/2005/8/layout/pyramid2"/>
    <dgm:cxn modelId="{2FF65093-001C-6F4F-A5F1-6E8EEF2CA3A7}" type="presParOf" srcId="{81F5A9C7-5F26-9042-8086-E4D2716BE7A5}" destId="{F1B5ADDF-06E6-9A44-9236-A595D9D06A03}" srcOrd="0" destOrd="0" presId="urn:microsoft.com/office/officeart/2005/8/layout/pyramid2"/>
    <dgm:cxn modelId="{2ED2D325-BF73-A545-A24B-B848FFC3B334}" type="presParOf" srcId="{81F5A9C7-5F26-9042-8086-E4D2716BE7A5}" destId="{5F13EB73-48B1-6A4C-902D-0E3F36CD4191}" srcOrd="1" destOrd="0" presId="urn:microsoft.com/office/officeart/2005/8/layout/pyramid2"/>
    <dgm:cxn modelId="{B24F0068-ACC9-2147-9BF2-BDF84C8FD5BC}" type="presParOf" srcId="{81F5A9C7-5F26-9042-8086-E4D2716BE7A5}" destId="{2A0993CE-4F67-6E43-B7C6-4C884D6D4AF0}" srcOrd="2" destOrd="0" presId="urn:microsoft.com/office/officeart/2005/8/layout/pyramid2"/>
    <dgm:cxn modelId="{A29627DA-A28B-FE4B-A02D-2F770E9D0E54}" type="presParOf" srcId="{81F5A9C7-5F26-9042-8086-E4D2716BE7A5}" destId="{DD62D55F-FAE7-4E4F-B903-0F0DC89F7D74}" srcOrd="3" destOrd="0" presId="urn:microsoft.com/office/officeart/2005/8/layout/pyramid2"/>
    <dgm:cxn modelId="{2AF90BBA-E1AB-274C-9720-1E519BC64E3E}" type="presParOf" srcId="{81F5A9C7-5F26-9042-8086-E4D2716BE7A5}" destId="{97567C9F-D30B-0249-AFB6-4350E5070738}" srcOrd="4" destOrd="0" presId="urn:microsoft.com/office/officeart/2005/8/layout/pyramid2"/>
    <dgm:cxn modelId="{1CAB7271-AB24-4841-8A95-1EE661EC9A7B}" type="presParOf" srcId="{81F5A9C7-5F26-9042-8086-E4D2716BE7A5}" destId="{5C681271-6709-8743-A5F3-44D02CF35FDB}"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10B613-471D-DF43-8E8B-EF47B0D4C73C}">
      <dsp:nvSpPr>
        <dsp:cNvPr id="0" name=""/>
        <dsp:cNvSpPr/>
      </dsp:nvSpPr>
      <dsp:spPr>
        <a:xfrm>
          <a:off x="0" y="437775"/>
          <a:ext cx="5556113" cy="57915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CO" sz="2200" kern="1200">
              <a:latin typeface="Montserrat" panose="00000500000000000000" pitchFamily="50" charset="0"/>
            </a:rPr>
            <a:t>Obesidad</a:t>
          </a:r>
        </a:p>
      </dsp:txBody>
      <dsp:txXfrm>
        <a:off x="28272" y="466047"/>
        <a:ext cx="5499569" cy="522606"/>
      </dsp:txXfrm>
    </dsp:sp>
    <dsp:sp modelId="{E865D5F2-499B-A146-88D3-EF358A7F415D}">
      <dsp:nvSpPr>
        <dsp:cNvPr id="0" name=""/>
        <dsp:cNvSpPr/>
      </dsp:nvSpPr>
      <dsp:spPr>
        <a:xfrm>
          <a:off x="0" y="1080285"/>
          <a:ext cx="5556113" cy="579150"/>
        </a:xfrm>
        <a:prstGeom prst="round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CO" sz="2200" kern="1200">
              <a:latin typeface="Montserrat" panose="00000500000000000000" pitchFamily="50" charset="0"/>
            </a:rPr>
            <a:t>Sedentarismo</a:t>
          </a:r>
        </a:p>
      </dsp:txBody>
      <dsp:txXfrm>
        <a:off x="28272" y="1108557"/>
        <a:ext cx="5499569" cy="522606"/>
      </dsp:txXfrm>
    </dsp:sp>
    <dsp:sp modelId="{424636E5-B761-EA40-85F7-EC609AB1BB24}">
      <dsp:nvSpPr>
        <dsp:cNvPr id="0" name=""/>
        <dsp:cNvSpPr/>
      </dsp:nvSpPr>
      <dsp:spPr>
        <a:xfrm>
          <a:off x="0" y="1722795"/>
          <a:ext cx="5556113" cy="579150"/>
        </a:xfrm>
        <a:prstGeom prst="round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CO" sz="2200" kern="1200" dirty="0">
              <a:latin typeface="Montserrat" panose="00000500000000000000" pitchFamily="50" charset="0"/>
            </a:rPr>
            <a:t>Alcohol</a:t>
          </a:r>
        </a:p>
      </dsp:txBody>
      <dsp:txXfrm>
        <a:off x="28272" y="1751067"/>
        <a:ext cx="5499569" cy="522606"/>
      </dsp:txXfrm>
    </dsp:sp>
    <dsp:sp modelId="{D99192B4-145B-D740-9656-A6729A103ED8}">
      <dsp:nvSpPr>
        <dsp:cNvPr id="0" name=""/>
        <dsp:cNvSpPr/>
      </dsp:nvSpPr>
      <dsp:spPr>
        <a:xfrm>
          <a:off x="0" y="2365305"/>
          <a:ext cx="5556113" cy="579150"/>
        </a:xfrm>
        <a:prstGeom prst="round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CO" sz="2200" kern="1200">
              <a:latin typeface="Montserrat" panose="00000500000000000000" pitchFamily="50" charset="0"/>
            </a:rPr>
            <a:t>Dieta </a:t>
          </a:r>
        </a:p>
      </dsp:txBody>
      <dsp:txXfrm>
        <a:off x="28272" y="2393577"/>
        <a:ext cx="5499569" cy="522606"/>
      </dsp:txXfrm>
    </dsp:sp>
    <dsp:sp modelId="{070EC12F-414C-A145-AD6B-114B804ED81A}">
      <dsp:nvSpPr>
        <dsp:cNvPr id="0" name=""/>
        <dsp:cNvSpPr/>
      </dsp:nvSpPr>
      <dsp:spPr>
        <a:xfrm>
          <a:off x="0" y="3007815"/>
          <a:ext cx="5556113" cy="579150"/>
        </a:xfrm>
        <a:prstGeom prst="round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CO" sz="2200" kern="1200">
              <a:latin typeface="Montserrat" panose="00000500000000000000" pitchFamily="50" charset="0"/>
            </a:rPr>
            <a:t>Tabaquismo</a:t>
          </a:r>
        </a:p>
      </dsp:txBody>
      <dsp:txXfrm>
        <a:off x="28272" y="3036087"/>
        <a:ext cx="5499569" cy="522606"/>
      </dsp:txXfrm>
    </dsp:sp>
    <dsp:sp modelId="{617C6FF2-315D-1E46-923B-3A9B50E5E57E}">
      <dsp:nvSpPr>
        <dsp:cNvPr id="0" name=""/>
        <dsp:cNvSpPr/>
      </dsp:nvSpPr>
      <dsp:spPr>
        <a:xfrm>
          <a:off x="0" y="3650325"/>
          <a:ext cx="5556113" cy="57915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CO" sz="2200" kern="1200">
              <a:latin typeface="Montserrat" panose="00000500000000000000" pitchFamily="50" charset="0"/>
            </a:rPr>
            <a:t>Familiar en 1er grado con CA de colon</a:t>
          </a:r>
        </a:p>
      </dsp:txBody>
      <dsp:txXfrm>
        <a:off x="28272" y="3678597"/>
        <a:ext cx="5499569" cy="5226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A34DF8-9AD0-9A44-945B-34D765274541}">
      <dsp:nvSpPr>
        <dsp:cNvPr id="0" name=""/>
        <dsp:cNvSpPr/>
      </dsp:nvSpPr>
      <dsp:spPr>
        <a:xfrm>
          <a:off x="4688" y="343802"/>
          <a:ext cx="2049734" cy="140278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CO" sz="1800" kern="1200">
              <a:latin typeface="Montserrat" panose="00000500000000000000" pitchFamily="50" charset="0"/>
            </a:rPr>
            <a:t>Importante </a:t>
          </a:r>
        </a:p>
      </dsp:txBody>
      <dsp:txXfrm>
        <a:off x="45774" y="384888"/>
        <a:ext cx="1967562" cy="1320615"/>
      </dsp:txXfrm>
    </dsp:sp>
    <dsp:sp modelId="{32472791-F387-1E41-A2A9-361DC040BA43}">
      <dsp:nvSpPr>
        <dsp:cNvPr id="0" name=""/>
        <dsp:cNvSpPr/>
      </dsp:nvSpPr>
      <dsp:spPr>
        <a:xfrm>
          <a:off x="2259396" y="791028"/>
          <a:ext cx="434543" cy="50833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S" sz="1400" kern="1200">
            <a:latin typeface="Montserrat" panose="00000500000000000000" pitchFamily="50" charset="0"/>
          </a:endParaRPr>
        </a:p>
      </dsp:txBody>
      <dsp:txXfrm>
        <a:off x="2259396" y="892695"/>
        <a:ext cx="304180" cy="305000"/>
      </dsp:txXfrm>
    </dsp:sp>
    <dsp:sp modelId="{5312DF31-78F0-E64F-B56B-829F358B6FE3}">
      <dsp:nvSpPr>
        <dsp:cNvPr id="0" name=""/>
        <dsp:cNvSpPr/>
      </dsp:nvSpPr>
      <dsp:spPr>
        <a:xfrm>
          <a:off x="2874316" y="343802"/>
          <a:ext cx="2049734" cy="1402787"/>
        </a:xfrm>
        <a:prstGeom prst="roundRect">
          <a:avLst>
            <a:gd name="adj" fmla="val 10000"/>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CO" sz="1800" kern="1200" dirty="0">
              <a:latin typeface="Montserrat" panose="00000500000000000000" pitchFamily="50" charset="0"/>
            </a:rPr>
            <a:t>Las lesiones benignas precursoras son los pólipos </a:t>
          </a:r>
        </a:p>
      </dsp:txBody>
      <dsp:txXfrm>
        <a:off x="2915402" y="384888"/>
        <a:ext cx="1967562" cy="1320615"/>
      </dsp:txXfrm>
    </dsp:sp>
    <dsp:sp modelId="{41BCD968-4E5C-4A41-8444-86AB9C436B4E}">
      <dsp:nvSpPr>
        <dsp:cNvPr id="0" name=""/>
        <dsp:cNvSpPr/>
      </dsp:nvSpPr>
      <dsp:spPr>
        <a:xfrm>
          <a:off x="5129025" y="791028"/>
          <a:ext cx="434543" cy="508334"/>
        </a:xfrm>
        <a:prstGeom prst="rightArrow">
          <a:avLst>
            <a:gd name="adj1" fmla="val 60000"/>
            <a:gd name="adj2" fmla="val 50000"/>
          </a:avLst>
        </a:prstGeom>
        <a:solidFill>
          <a:schemeClr val="accent3">
            <a:hueOff val="1355300"/>
            <a:satOff val="50000"/>
            <a:lumOff val="-735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S" sz="1400" kern="1200">
            <a:latin typeface="Montserrat" panose="00000500000000000000" pitchFamily="50" charset="0"/>
          </a:endParaRPr>
        </a:p>
      </dsp:txBody>
      <dsp:txXfrm>
        <a:off x="5129025" y="892695"/>
        <a:ext cx="304180" cy="305000"/>
      </dsp:txXfrm>
    </dsp:sp>
    <dsp:sp modelId="{03BA90AB-EB6E-AE42-934D-E79841252F42}">
      <dsp:nvSpPr>
        <dsp:cNvPr id="0" name=""/>
        <dsp:cNvSpPr/>
      </dsp:nvSpPr>
      <dsp:spPr>
        <a:xfrm>
          <a:off x="5743945" y="343802"/>
          <a:ext cx="2049734" cy="1402787"/>
        </a:xfrm>
        <a:prstGeom prst="roundRect">
          <a:avLst>
            <a:gd name="adj" fmla="val 10000"/>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CO" sz="1800" kern="1200">
              <a:latin typeface="Montserrat" panose="00000500000000000000" pitchFamily="50" charset="0"/>
            </a:rPr>
            <a:t>Lesiones removibles en la colonoscopia de tamizaje</a:t>
          </a:r>
        </a:p>
      </dsp:txBody>
      <dsp:txXfrm>
        <a:off x="5785031" y="384888"/>
        <a:ext cx="1967562" cy="1320615"/>
      </dsp:txXfrm>
    </dsp:sp>
    <dsp:sp modelId="{403A398E-AC86-C944-85B6-599A00E6D96B}">
      <dsp:nvSpPr>
        <dsp:cNvPr id="0" name=""/>
        <dsp:cNvSpPr/>
      </dsp:nvSpPr>
      <dsp:spPr>
        <a:xfrm>
          <a:off x="7998653" y="791028"/>
          <a:ext cx="434543" cy="508334"/>
        </a:xfrm>
        <a:prstGeom prst="rightArrow">
          <a:avLst>
            <a:gd name="adj1" fmla="val 60000"/>
            <a:gd name="adj2" fmla="val 50000"/>
          </a:avLst>
        </a:prstGeom>
        <a:solidFill>
          <a:schemeClr val="accent3">
            <a:hueOff val="2710599"/>
            <a:satOff val="100000"/>
            <a:lumOff val="-1470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S" sz="1400" kern="1200">
            <a:latin typeface="Montserrat" panose="00000500000000000000" pitchFamily="50" charset="0"/>
          </a:endParaRPr>
        </a:p>
      </dsp:txBody>
      <dsp:txXfrm>
        <a:off x="7998653" y="892695"/>
        <a:ext cx="304180" cy="305000"/>
      </dsp:txXfrm>
    </dsp:sp>
    <dsp:sp modelId="{A33493DC-9FFE-8F45-AB1C-E7230A3CB91E}">
      <dsp:nvSpPr>
        <dsp:cNvPr id="0" name=""/>
        <dsp:cNvSpPr/>
      </dsp:nvSpPr>
      <dsp:spPr>
        <a:xfrm>
          <a:off x="8613574" y="343802"/>
          <a:ext cx="2049734" cy="1402787"/>
        </a:xfrm>
        <a:prstGeom prst="roundRect">
          <a:avLst>
            <a:gd name="adj" fmla="val 10000"/>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CO" sz="1800" kern="1200">
              <a:latin typeface="Montserrat" panose="00000500000000000000" pitchFamily="50" charset="0"/>
            </a:rPr>
            <a:t>La progresión a CCR toma usualmente al menos 10 años</a:t>
          </a:r>
        </a:p>
      </dsp:txBody>
      <dsp:txXfrm>
        <a:off x="8654660" y="384888"/>
        <a:ext cx="1967562" cy="13206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185B5B-7620-3D42-820A-E79B83032ACC}">
      <dsp:nvSpPr>
        <dsp:cNvPr id="0" name=""/>
        <dsp:cNvSpPr/>
      </dsp:nvSpPr>
      <dsp:spPr>
        <a:xfrm>
          <a:off x="1023440" y="2979"/>
          <a:ext cx="3394877" cy="2036926"/>
        </a:xfrm>
        <a:prstGeom prst="roundRect">
          <a:avLst>
            <a:gd name="adj" fmla="val 10000"/>
          </a:avLst>
        </a:prstGeom>
        <a:solidFill>
          <a:schemeClr val="accent6">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s-CO" sz="2100" kern="1200" dirty="0">
              <a:latin typeface="Montserrat" panose="00000500000000000000" pitchFamily="50" charset="0"/>
            </a:rPr>
            <a:t>Tamización</a:t>
          </a:r>
        </a:p>
        <a:p>
          <a:pPr marL="171450" lvl="1" indent="-171450" algn="l" defTabSz="711200">
            <a:lnSpc>
              <a:spcPct val="90000"/>
            </a:lnSpc>
            <a:spcBef>
              <a:spcPct val="0"/>
            </a:spcBef>
            <a:spcAft>
              <a:spcPct val="15000"/>
            </a:spcAft>
            <a:buChar char="•"/>
          </a:pPr>
          <a:r>
            <a:rPr lang="es-CO" sz="1600" kern="1200" dirty="0">
              <a:latin typeface="Montserrat" panose="00000500000000000000" pitchFamily="50" charset="0"/>
            </a:rPr>
            <a:t>Detección del CCR en estadio temprano o de lesiones precancerosas en personas asintomáticas.</a:t>
          </a:r>
        </a:p>
      </dsp:txBody>
      <dsp:txXfrm>
        <a:off x="1083100" y="62639"/>
        <a:ext cx="3275557" cy="1917606"/>
      </dsp:txXfrm>
    </dsp:sp>
    <dsp:sp modelId="{26C844CA-654A-BE48-A740-EA1A8E19B868}">
      <dsp:nvSpPr>
        <dsp:cNvPr id="0" name=""/>
        <dsp:cNvSpPr/>
      </dsp:nvSpPr>
      <dsp:spPr>
        <a:xfrm>
          <a:off x="4717067" y="600477"/>
          <a:ext cx="719713" cy="841929"/>
        </a:xfrm>
        <a:prstGeom prst="rightArrow">
          <a:avLst>
            <a:gd name="adj1" fmla="val 60000"/>
            <a:gd name="adj2" fmla="val 50000"/>
          </a:avLst>
        </a:prstGeom>
        <a:solidFill>
          <a:schemeClr val="accent6">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s-ES" sz="1700" kern="1200">
            <a:latin typeface="Montserrat" panose="00000500000000000000" pitchFamily="50" charset="0"/>
          </a:endParaRPr>
        </a:p>
      </dsp:txBody>
      <dsp:txXfrm>
        <a:off x="4717067" y="768863"/>
        <a:ext cx="503799" cy="505157"/>
      </dsp:txXfrm>
    </dsp:sp>
    <dsp:sp modelId="{19BDB548-5A95-8440-9F06-2468494C2BC4}">
      <dsp:nvSpPr>
        <dsp:cNvPr id="0" name=""/>
        <dsp:cNvSpPr/>
      </dsp:nvSpPr>
      <dsp:spPr>
        <a:xfrm>
          <a:off x="5776268" y="2979"/>
          <a:ext cx="3394877" cy="2036926"/>
        </a:xfrm>
        <a:prstGeom prst="roundRect">
          <a:avLst>
            <a:gd name="adj" fmla="val 10000"/>
          </a:avLst>
        </a:prstGeom>
        <a:solidFill>
          <a:schemeClr val="accent6">
            <a:alpha val="90000"/>
            <a:hueOff val="0"/>
            <a:satOff val="0"/>
            <a:lumOff val="0"/>
            <a:alphaOff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s-CO" sz="2100" kern="1200" dirty="0">
              <a:latin typeface="Montserrat" panose="00000500000000000000" pitchFamily="50" charset="0"/>
            </a:rPr>
            <a:t>Seguimiento</a:t>
          </a:r>
        </a:p>
        <a:p>
          <a:pPr marL="171450" lvl="1" indent="-171450" algn="l" defTabSz="711200">
            <a:lnSpc>
              <a:spcPct val="90000"/>
            </a:lnSpc>
            <a:spcBef>
              <a:spcPct val="0"/>
            </a:spcBef>
            <a:spcAft>
              <a:spcPct val="15000"/>
            </a:spcAft>
            <a:buChar char="•"/>
          </a:pPr>
          <a:r>
            <a:rPr lang="es-CO" sz="1600" kern="1200" dirty="0">
              <a:latin typeface="Montserrat" panose="00000500000000000000" pitchFamily="50" charset="0"/>
            </a:rPr>
            <a:t>Realización de colonoscpia de intervalo en pacientes con historia de CCR, lesiones premalignas o con diagnóstico de EII.</a:t>
          </a:r>
        </a:p>
      </dsp:txBody>
      <dsp:txXfrm>
        <a:off x="5835928" y="62639"/>
        <a:ext cx="3275557" cy="1917606"/>
      </dsp:txXfrm>
    </dsp:sp>
    <dsp:sp modelId="{0479E3EC-A90E-B44B-A7DC-04435B810F5A}">
      <dsp:nvSpPr>
        <dsp:cNvPr id="0" name=""/>
        <dsp:cNvSpPr/>
      </dsp:nvSpPr>
      <dsp:spPr>
        <a:xfrm rot="5400000">
          <a:off x="7113850" y="2277546"/>
          <a:ext cx="719713" cy="841929"/>
        </a:xfrm>
        <a:prstGeom prst="rightArrow">
          <a:avLst>
            <a:gd name="adj1" fmla="val 60000"/>
            <a:gd name="adj2" fmla="val 50000"/>
          </a:avLst>
        </a:prstGeom>
        <a:solidFill>
          <a:schemeClr val="accent6">
            <a:shade val="90000"/>
            <a:hueOff val="379870"/>
            <a:satOff val="-15173"/>
            <a:lumOff val="3519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s-ES" sz="1700" kern="1200">
            <a:latin typeface="Montserrat" panose="00000500000000000000" pitchFamily="50" charset="0"/>
          </a:endParaRPr>
        </a:p>
      </dsp:txBody>
      <dsp:txXfrm rot="-5400000">
        <a:off x="7221128" y="2338654"/>
        <a:ext cx="505157" cy="503799"/>
      </dsp:txXfrm>
    </dsp:sp>
    <dsp:sp modelId="{0A90C45B-7F20-0645-85BC-0E11B6E6EF1A}">
      <dsp:nvSpPr>
        <dsp:cNvPr id="0" name=""/>
        <dsp:cNvSpPr/>
      </dsp:nvSpPr>
      <dsp:spPr>
        <a:xfrm>
          <a:off x="5776268" y="3397856"/>
          <a:ext cx="3394877" cy="2036926"/>
        </a:xfrm>
        <a:prstGeom prst="roundRect">
          <a:avLst>
            <a:gd name="adj" fmla="val 10000"/>
          </a:avLst>
        </a:prstGeom>
        <a:solidFill>
          <a:schemeClr val="accent6">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s-CO" sz="2100" kern="1200" dirty="0">
              <a:latin typeface="Montserrat" panose="00000500000000000000" pitchFamily="50" charset="0"/>
            </a:rPr>
            <a:t>Prueba diagnóstica</a:t>
          </a:r>
        </a:p>
        <a:p>
          <a:pPr marL="171450" lvl="1" indent="-171450" algn="l" defTabSz="711200">
            <a:lnSpc>
              <a:spcPct val="90000"/>
            </a:lnSpc>
            <a:spcBef>
              <a:spcPct val="0"/>
            </a:spcBef>
            <a:spcAft>
              <a:spcPct val="15000"/>
            </a:spcAft>
            <a:buChar char="•"/>
          </a:pPr>
          <a:r>
            <a:rPr lang="es-CO" sz="1600" kern="1200" dirty="0">
              <a:latin typeface="Montserrat" panose="00000500000000000000" pitchFamily="50" charset="0"/>
            </a:rPr>
            <a:t>Pruebas realizadas en personas sintomáticas o con pruebas de tamizaje positiva diferente a la colonoscopia.</a:t>
          </a:r>
        </a:p>
      </dsp:txBody>
      <dsp:txXfrm>
        <a:off x="5835928" y="3457516"/>
        <a:ext cx="3275557" cy="19176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BFCFD4-3CEE-DB42-9F36-A6F5518C9B0F}">
      <dsp:nvSpPr>
        <dsp:cNvPr id="0" name=""/>
        <dsp:cNvSpPr/>
      </dsp:nvSpPr>
      <dsp:spPr>
        <a:xfrm>
          <a:off x="0" y="45071"/>
          <a:ext cx="3333749" cy="2000249"/>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s-CO" sz="3200" kern="1200">
              <a:latin typeface="Montserrat" panose="00000500000000000000" pitchFamily="50" charset="0"/>
            </a:rPr>
            <a:t>Riesgo Promedio</a:t>
          </a:r>
        </a:p>
      </dsp:txBody>
      <dsp:txXfrm>
        <a:off x="0" y="45071"/>
        <a:ext cx="3333749" cy="2000249"/>
      </dsp:txXfrm>
    </dsp:sp>
    <dsp:sp modelId="{28389686-F36B-A748-9788-8DDC8AFEADDE}">
      <dsp:nvSpPr>
        <dsp:cNvPr id="0" name=""/>
        <dsp:cNvSpPr/>
      </dsp:nvSpPr>
      <dsp:spPr>
        <a:xfrm>
          <a:off x="3667123" y="45071"/>
          <a:ext cx="3333749" cy="2000249"/>
        </a:xfrm>
        <a:prstGeom prst="rect">
          <a:avLst/>
        </a:prstGeom>
        <a:solidFill>
          <a:schemeClr val="accent2">
            <a:hueOff val="-727682"/>
            <a:satOff val="-41964"/>
            <a:lumOff val="4314"/>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s-CO" sz="3200" kern="1200" dirty="0">
              <a:latin typeface="Montserrat" panose="00000500000000000000" pitchFamily="50" charset="0"/>
            </a:rPr>
            <a:t>Riesgo Aumentado</a:t>
          </a:r>
        </a:p>
      </dsp:txBody>
      <dsp:txXfrm>
        <a:off x="3667123" y="45071"/>
        <a:ext cx="3333749" cy="2000249"/>
      </dsp:txXfrm>
    </dsp:sp>
    <dsp:sp modelId="{BD9C9C06-EA4D-B648-B3CF-C825F89D7596}">
      <dsp:nvSpPr>
        <dsp:cNvPr id="0" name=""/>
        <dsp:cNvSpPr/>
      </dsp:nvSpPr>
      <dsp:spPr>
        <a:xfrm>
          <a:off x="7334247" y="45071"/>
          <a:ext cx="3333749" cy="2000249"/>
        </a:xfrm>
        <a:prstGeom prst="rect">
          <a:avLst/>
        </a:prstGeom>
        <a:solidFill>
          <a:schemeClr val="accent2">
            <a:hueOff val="-1455363"/>
            <a:satOff val="-83928"/>
            <a:lumOff val="8628"/>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s-CO" sz="3200" kern="1200">
              <a:latin typeface="Montserrat" panose="00000500000000000000" pitchFamily="50" charset="0"/>
            </a:rPr>
            <a:t>Síndromes Familiares</a:t>
          </a:r>
        </a:p>
      </dsp:txBody>
      <dsp:txXfrm>
        <a:off x="7334247" y="45071"/>
        <a:ext cx="3333749" cy="200024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4E3631-72AC-6346-A8CE-5B092A3BE52A}">
      <dsp:nvSpPr>
        <dsp:cNvPr id="0" name=""/>
        <dsp:cNvSpPr/>
      </dsp:nvSpPr>
      <dsp:spPr>
        <a:xfrm>
          <a:off x="973575" y="0"/>
          <a:ext cx="5252936" cy="5252936"/>
        </a:xfrm>
        <a:prstGeom prst="triangle">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F1B5ADDF-06E6-9A44-9236-A595D9D06A03}">
      <dsp:nvSpPr>
        <dsp:cNvPr id="0" name=""/>
        <dsp:cNvSpPr/>
      </dsp:nvSpPr>
      <dsp:spPr>
        <a:xfrm>
          <a:off x="3600043" y="527761"/>
          <a:ext cx="3414408" cy="704344"/>
        </a:xfrm>
        <a:prstGeom prst="round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s-CO" sz="2100" b="1" kern="1200" dirty="0">
              <a:latin typeface="Montserrat" panose="00000500000000000000" pitchFamily="50" charset="0"/>
            </a:rPr>
            <a:t>Población blanco</a:t>
          </a:r>
        </a:p>
      </dsp:txBody>
      <dsp:txXfrm>
        <a:off x="3634426" y="562144"/>
        <a:ext cx="3345642" cy="635578"/>
      </dsp:txXfrm>
    </dsp:sp>
    <dsp:sp modelId="{2A0993CE-4F67-6E43-B7C6-4C884D6D4AF0}">
      <dsp:nvSpPr>
        <dsp:cNvPr id="0" name=""/>
        <dsp:cNvSpPr/>
      </dsp:nvSpPr>
      <dsp:spPr>
        <a:xfrm>
          <a:off x="3600043" y="1424474"/>
          <a:ext cx="3414408" cy="671950"/>
        </a:xfrm>
        <a:prstGeom prst="roundRect">
          <a:avLst/>
        </a:prstGeom>
        <a:solidFill>
          <a:schemeClr val="lt1">
            <a:alpha val="90000"/>
            <a:hueOff val="0"/>
            <a:satOff val="0"/>
            <a:lumOff val="0"/>
            <a:alphaOff val="0"/>
          </a:schemeClr>
        </a:solidFill>
        <a:ln w="6350" cap="flat" cmpd="sng" algn="ctr">
          <a:solidFill>
            <a:schemeClr val="accent5">
              <a:hueOff val="-3379271"/>
              <a:satOff val="-8710"/>
              <a:lumOff val="-5883"/>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s-CO" sz="2100" kern="1200" dirty="0">
              <a:latin typeface="Montserrat" panose="00000500000000000000" pitchFamily="50" charset="0"/>
            </a:rPr>
            <a:t>&gt; 50 años</a:t>
          </a:r>
        </a:p>
      </dsp:txBody>
      <dsp:txXfrm>
        <a:off x="3632845" y="1457276"/>
        <a:ext cx="3348804" cy="606346"/>
      </dsp:txXfrm>
    </dsp:sp>
    <dsp:sp modelId="{97567C9F-D30B-0249-AFB6-4350E5070738}">
      <dsp:nvSpPr>
        <dsp:cNvPr id="0" name=""/>
        <dsp:cNvSpPr/>
      </dsp:nvSpPr>
      <dsp:spPr>
        <a:xfrm>
          <a:off x="3600043" y="2288792"/>
          <a:ext cx="3414408" cy="2244014"/>
        </a:xfrm>
        <a:prstGeom prst="roundRect">
          <a:avLst/>
        </a:prstGeom>
        <a:solidFill>
          <a:schemeClr val="lt1">
            <a:alpha val="90000"/>
            <a:hueOff val="0"/>
            <a:satOff val="0"/>
            <a:lumOff val="0"/>
            <a:alphaOff val="0"/>
          </a:schemeClr>
        </a:solidFill>
        <a:ln w="6350" cap="flat" cmpd="sng" algn="ctr">
          <a:solidFill>
            <a:schemeClr val="accent5">
              <a:hueOff val="-6758543"/>
              <a:satOff val="-17419"/>
              <a:lumOff val="-11765"/>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s-CO" sz="2100" kern="1200" dirty="0">
              <a:latin typeface="Montserrat" panose="00000500000000000000" pitchFamily="50" charset="0"/>
            </a:rPr>
            <a:t>Sin historia</a:t>
          </a:r>
        </a:p>
        <a:p>
          <a:pPr marL="171450" lvl="1" indent="-171450" algn="l" defTabSz="711200">
            <a:lnSpc>
              <a:spcPct val="90000"/>
            </a:lnSpc>
            <a:spcBef>
              <a:spcPct val="0"/>
            </a:spcBef>
            <a:spcAft>
              <a:spcPct val="15000"/>
            </a:spcAft>
            <a:buChar char="•"/>
          </a:pPr>
          <a:r>
            <a:rPr lang="es-CO" sz="1600" kern="1200" dirty="0">
              <a:latin typeface="Montserrat" panose="00000500000000000000" pitchFamily="50" charset="0"/>
            </a:rPr>
            <a:t>Personal de </a:t>
          </a:r>
          <a:r>
            <a:rPr lang="es-CO" sz="1600" kern="1200" dirty="0">
              <a:latin typeface="Montserrat" panose="00000500000000000000" pitchFamily="50" charset="0"/>
              <a:sym typeface="Wingdings" pitchFamily="2" charset="2"/>
            </a:rPr>
            <a:t></a:t>
          </a:r>
          <a:r>
            <a:rPr lang="es-CO" sz="1600" kern="1200" dirty="0">
              <a:latin typeface="Montserrat" panose="00000500000000000000" pitchFamily="50" charset="0"/>
            </a:rPr>
            <a:t> Adenomas, pólipos sésiles aserrados, CCR o EII.</a:t>
          </a:r>
        </a:p>
        <a:p>
          <a:pPr marL="171450" lvl="1" indent="-171450" algn="l" defTabSz="711200">
            <a:lnSpc>
              <a:spcPct val="90000"/>
            </a:lnSpc>
            <a:spcBef>
              <a:spcPct val="0"/>
            </a:spcBef>
            <a:spcAft>
              <a:spcPct val="15000"/>
            </a:spcAft>
            <a:buChar char="•"/>
          </a:pPr>
          <a:r>
            <a:rPr lang="es-CO" sz="1600" kern="1200" dirty="0">
              <a:latin typeface="Montserrat" panose="00000500000000000000" pitchFamily="50" charset="0"/>
            </a:rPr>
            <a:t>Familiar de </a:t>
          </a:r>
          <a:r>
            <a:rPr lang="es-CO" sz="1600" kern="1200" dirty="0">
              <a:latin typeface="Montserrat" panose="00000500000000000000" pitchFamily="50" charset="0"/>
              <a:sym typeface="Wingdings" pitchFamily="2" charset="2"/>
            </a:rPr>
            <a:t></a:t>
          </a:r>
          <a:r>
            <a:rPr lang="es-CO" sz="1600" kern="1200" dirty="0">
              <a:latin typeface="Montserrat" panose="00000500000000000000" pitchFamily="50" charset="0"/>
            </a:rPr>
            <a:t> CCR o adenomas avanzados.</a:t>
          </a:r>
        </a:p>
      </dsp:txBody>
      <dsp:txXfrm>
        <a:off x="3709587" y="2398336"/>
        <a:ext cx="3195320" cy="202492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CCCDDA-9C9D-9244-BE90-738FE80BA9F2}" type="datetimeFigureOut">
              <a:rPr lang="es-CO" smtClean="0"/>
              <a:t>7/04/2021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F99530-47A0-CE4E-8601-F9F7C90A9910}" type="slidenum">
              <a:rPr lang="es-CO" smtClean="0"/>
              <a:t>‹Nº›</a:t>
            </a:fld>
            <a:endParaRPr lang="es-CO"/>
          </a:p>
        </p:txBody>
      </p:sp>
    </p:spTree>
    <p:extLst>
      <p:ext uri="{BB962C8B-B14F-4D97-AF65-F5344CB8AC3E}">
        <p14:creationId xmlns:p14="http://schemas.microsoft.com/office/powerpoint/2010/main" val="3309896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Incidencia mas alta:</a:t>
            </a:r>
            <a:r>
              <a:rPr lang="es-ES" baseline="0" dirty="0"/>
              <a:t> </a:t>
            </a:r>
            <a:r>
              <a:rPr lang="es-ES" baseline="0" dirty="0" err="1"/>
              <a:t>canadá</a:t>
            </a:r>
            <a:r>
              <a:rPr lang="es-ES" baseline="0" dirty="0"/>
              <a:t>, </a:t>
            </a:r>
            <a:r>
              <a:rPr lang="es-ES" baseline="0" dirty="0" err="1"/>
              <a:t>australia</a:t>
            </a:r>
            <a:r>
              <a:rPr lang="es-ES" baseline="0" dirty="0"/>
              <a:t>, nueva </a:t>
            </a:r>
            <a:r>
              <a:rPr lang="es-ES" baseline="0" dirty="0" err="1"/>
              <a:t>zelanda</a:t>
            </a:r>
            <a:r>
              <a:rPr lang="es-ES" baseline="0" dirty="0"/>
              <a:t>, </a:t>
            </a:r>
            <a:r>
              <a:rPr lang="es-ES" baseline="0" dirty="0" err="1"/>
              <a:t>korea</a:t>
            </a:r>
            <a:r>
              <a:rPr lang="es-ES" baseline="0" dirty="0"/>
              <a:t> y </a:t>
            </a:r>
            <a:r>
              <a:rPr lang="es-ES" baseline="0" dirty="0" err="1"/>
              <a:t>japon</a:t>
            </a:r>
            <a:r>
              <a:rPr lang="es-ES" baseline="0" dirty="0"/>
              <a:t> (a la derecha), la mayoría de </a:t>
            </a:r>
            <a:r>
              <a:rPr lang="es-ES" baseline="0" dirty="0" err="1"/>
              <a:t>europa</a:t>
            </a:r>
            <a:r>
              <a:rPr lang="es-ES" baseline="0" dirty="0"/>
              <a:t>. En Sur </a:t>
            </a:r>
            <a:r>
              <a:rPr lang="es-ES" baseline="0" dirty="0" err="1"/>
              <a:t>Ameria</a:t>
            </a:r>
            <a:r>
              <a:rPr lang="es-ES" baseline="0" dirty="0"/>
              <a:t>: </a:t>
            </a:r>
            <a:r>
              <a:rPr lang="es-ES" baseline="0" dirty="0" err="1"/>
              <a:t>brasil</a:t>
            </a:r>
            <a:r>
              <a:rPr lang="es-ES" baseline="0" dirty="0"/>
              <a:t>, </a:t>
            </a:r>
            <a:r>
              <a:rPr lang="es-ES" baseline="0" dirty="0" err="1"/>
              <a:t>ergentina</a:t>
            </a:r>
            <a:r>
              <a:rPr lang="es-ES" baseline="0" dirty="0"/>
              <a:t> y chile. Colombia 15.8.</a:t>
            </a:r>
            <a:endParaRPr lang="es-ES" dirty="0"/>
          </a:p>
          <a:p>
            <a:endParaRPr lang="es-CO" dirty="0"/>
          </a:p>
        </p:txBody>
      </p:sp>
      <p:sp>
        <p:nvSpPr>
          <p:cNvPr id="4" name="Marcador de número de diapositiva 3"/>
          <p:cNvSpPr>
            <a:spLocks noGrp="1"/>
          </p:cNvSpPr>
          <p:nvPr>
            <p:ph type="sldNum" sz="quarter" idx="5"/>
          </p:nvPr>
        </p:nvSpPr>
        <p:spPr/>
        <p:txBody>
          <a:bodyPr/>
          <a:lstStyle/>
          <a:p>
            <a:fld id="{39F99530-47A0-CE4E-8601-F9F7C90A9910}" type="slidenum">
              <a:rPr lang="es-CO" smtClean="0"/>
              <a:t>4</a:t>
            </a:fld>
            <a:endParaRPr lang="es-CO"/>
          </a:p>
        </p:txBody>
      </p:sp>
    </p:spTree>
    <p:extLst>
      <p:ext uri="{BB962C8B-B14F-4D97-AF65-F5344CB8AC3E}">
        <p14:creationId xmlns:p14="http://schemas.microsoft.com/office/powerpoint/2010/main" val="3373478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Cambia un poco: </a:t>
            </a:r>
            <a:r>
              <a:rPr lang="es-ES" dirty="0" err="1"/>
              <a:t>europa</a:t>
            </a:r>
            <a:r>
              <a:rPr lang="es-ES" dirty="0"/>
              <a:t> con </a:t>
            </a:r>
            <a:r>
              <a:rPr lang="es-ES" dirty="0" err="1"/>
              <a:t>rusia</a:t>
            </a:r>
            <a:r>
              <a:rPr lang="es-ES" dirty="0"/>
              <a:t> incluido, en sur </a:t>
            </a:r>
            <a:r>
              <a:rPr lang="es-ES" dirty="0" err="1"/>
              <a:t>america</a:t>
            </a:r>
            <a:r>
              <a:rPr lang="es-ES" dirty="0"/>
              <a:t> (argentina y</a:t>
            </a:r>
            <a:r>
              <a:rPr lang="es-ES" baseline="0" dirty="0"/>
              <a:t> </a:t>
            </a:r>
            <a:r>
              <a:rPr lang="es-ES" baseline="0" dirty="0" err="1"/>
              <a:t>suriname</a:t>
            </a:r>
            <a:r>
              <a:rPr lang="es-ES" baseline="0" dirty="0"/>
              <a:t>), </a:t>
            </a:r>
            <a:r>
              <a:rPr lang="es-ES" baseline="0" dirty="0" err="1"/>
              <a:t>mlasia</a:t>
            </a:r>
            <a:r>
              <a:rPr lang="es-ES" baseline="0" dirty="0"/>
              <a:t>.</a:t>
            </a:r>
            <a:endParaRPr lang="es-ES" dirty="0"/>
          </a:p>
          <a:p>
            <a:endParaRPr lang="es-CO" dirty="0"/>
          </a:p>
        </p:txBody>
      </p:sp>
      <p:sp>
        <p:nvSpPr>
          <p:cNvPr id="4" name="Marcador de número de diapositiva 3"/>
          <p:cNvSpPr>
            <a:spLocks noGrp="1"/>
          </p:cNvSpPr>
          <p:nvPr>
            <p:ph type="sldNum" sz="quarter" idx="5"/>
          </p:nvPr>
        </p:nvSpPr>
        <p:spPr/>
        <p:txBody>
          <a:bodyPr/>
          <a:lstStyle/>
          <a:p>
            <a:fld id="{39F99530-47A0-CE4E-8601-F9F7C90A9910}" type="slidenum">
              <a:rPr lang="es-CO" smtClean="0"/>
              <a:t>5</a:t>
            </a:fld>
            <a:endParaRPr lang="es-CO"/>
          </a:p>
        </p:txBody>
      </p:sp>
    </p:spTree>
    <p:extLst>
      <p:ext uri="{BB962C8B-B14F-4D97-AF65-F5344CB8AC3E}">
        <p14:creationId xmlns:p14="http://schemas.microsoft.com/office/powerpoint/2010/main" val="1988755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Obesidad: Aumento de 10 cm de cicunferencia aumenta 4% el riesgo </a:t>
            </a:r>
            <a:r>
              <a:rPr lang="es-CO" dirty="0">
                <a:sym typeface="Wingdings" pitchFamily="2" charset="2"/>
              </a:rPr>
              <a:t> grasa visceral secreta adipoquininas proinflamatorias y la resistencia a la insulina por producción de factores de proliferación celular y disminución de apoptosis</a:t>
            </a:r>
          </a:p>
          <a:p>
            <a:r>
              <a:rPr lang="es-CO" dirty="0">
                <a:sym typeface="Wingdings" pitchFamily="2" charset="2"/>
              </a:rPr>
              <a:t>Sedentarismo: idealmente más de 150 min semana intensidad moderada o 75 min intensidad alta</a:t>
            </a:r>
          </a:p>
          <a:p>
            <a:r>
              <a:rPr lang="es-CO" dirty="0">
                <a:sym typeface="Wingdings" pitchFamily="2" charset="2"/>
              </a:rPr>
              <a:t>Dieta: Carnes rojas y procesadas, gaseosas, granos refinados, papas y postres</a:t>
            </a:r>
          </a:p>
          <a:p>
            <a:r>
              <a:rPr lang="es-CO" dirty="0">
                <a:sym typeface="Wingdings" pitchFamily="2" charset="2"/>
              </a:rPr>
              <a:t>Alcohol: Acetaldehido  metabolito carcinogénico. </a:t>
            </a:r>
            <a:endParaRPr lang="es-CO" dirty="0"/>
          </a:p>
        </p:txBody>
      </p:sp>
      <p:sp>
        <p:nvSpPr>
          <p:cNvPr id="4" name="Marcador de número de diapositiva 3"/>
          <p:cNvSpPr>
            <a:spLocks noGrp="1"/>
          </p:cNvSpPr>
          <p:nvPr>
            <p:ph type="sldNum" sz="quarter" idx="5"/>
          </p:nvPr>
        </p:nvSpPr>
        <p:spPr/>
        <p:txBody>
          <a:bodyPr/>
          <a:lstStyle/>
          <a:p>
            <a:fld id="{39F99530-47A0-CE4E-8601-F9F7C90A9910}" type="slidenum">
              <a:rPr lang="es-CO" smtClean="0"/>
              <a:t>8</a:t>
            </a:fld>
            <a:endParaRPr lang="es-CO"/>
          </a:p>
        </p:txBody>
      </p:sp>
    </p:spTree>
    <p:extLst>
      <p:ext uri="{BB962C8B-B14F-4D97-AF65-F5344CB8AC3E}">
        <p14:creationId xmlns:p14="http://schemas.microsoft.com/office/powerpoint/2010/main" val="104819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Initiation involves irreversible genetic damage (such as DNA adducts) that predisposes the affected cells to subsequent neoplastic transformation. In the promotion stage, the initiated cells proliferate, inducing abnormal growth (neoplasm). In the subsequent progression phase, by undergoing further genetic and epigenetic alterations that could confer a selective growth advantage to cells, benign tumour cells transform into malignant cancer cells and acquire aggressive characteristics and metastatic potential. Metastasis is marked by the spread of cancer cells from the primary organ to other organs or tissues through the bloodstream or the lymphatic system</a:t>
            </a:r>
          </a:p>
        </p:txBody>
      </p:sp>
      <p:sp>
        <p:nvSpPr>
          <p:cNvPr id="4" name="Marcador de número de diapositiva 3"/>
          <p:cNvSpPr>
            <a:spLocks noGrp="1"/>
          </p:cNvSpPr>
          <p:nvPr>
            <p:ph type="sldNum" sz="quarter" idx="5"/>
          </p:nvPr>
        </p:nvSpPr>
        <p:spPr/>
        <p:txBody>
          <a:bodyPr/>
          <a:lstStyle/>
          <a:p>
            <a:fld id="{39F99530-47A0-CE4E-8601-F9F7C90A9910}" type="slidenum">
              <a:rPr lang="es-CO" smtClean="0"/>
              <a:t>10</a:t>
            </a:fld>
            <a:endParaRPr lang="es-CO"/>
          </a:p>
        </p:txBody>
      </p:sp>
    </p:spTree>
    <p:extLst>
      <p:ext uri="{BB962C8B-B14F-4D97-AF65-F5344CB8AC3E}">
        <p14:creationId xmlns:p14="http://schemas.microsoft.com/office/powerpoint/2010/main" val="901490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86CF6315-8EFA-4957-8B1F-343D251DE1AB}" type="datetimeFigureOut">
              <a:rPr lang="es-CO" smtClean="0"/>
              <a:t>7/04/2021</a:t>
            </a:fld>
            <a:endParaRPr lang="es-CO"/>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1654198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86CF6315-8EFA-4957-8B1F-343D251DE1AB}" type="datetimeFigureOut">
              <a:rPr lang="es-CO" smtClean="0"/>
              <a:t>7/04/2021</a:t>
            </a:fld>
            <a:endParaRPr lang="es-CO"/>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265690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86CF6315-8EFA-4957-8B1F-343D251DE1AB}" type="datetimeFigureOut">
              <a:rPr lang="es-CO" smtClean="0"/>
              <a:t>7/04/2021</a:t>
            </a:fld>
            <a:endParaRPr lang="es-CO"/>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02AB0CCD-6591-48DB-8B0C-02F666FB18B1}" type="slidenum">
              <a:rPr lang="es-CO" smtClean="0"/>
              <a:t>‹Nº›</a:t>
            </a:fld>
            <a:endParaRPr lang="es-CO"/>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3719512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86CF6315-8EFA-4957-8B1F-343D251DE1AB}" type="datetimeFigureOut">
              <a:rPr lang="es-CO" smtClean="0"/>
              <a:t>7/04/2021</a:t>
            </a:fld>
            <a:endParaRPr lang="es-CO"/>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02AB0CCD-6591-48DB-8B0C-02F666FB18B1}" type="slidenum">
              <a:rPr lang="es-CO" smtClean="0"/>
              <a:t>‹Nº›</a:t>
            </a:fld>
            <a:endParaRPr lang="es-CO"/>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211666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s-ES"/>
              <a:t>Haga clic para modificar el estilo de título del patrón</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86CF6315-8EFA-4957-8B1F-343D251DE1AB}" type="datetimeFigureOut">
              <a:rPr lang="es-CO" smtClean="0"/>
              <a:t>7/04/2021</a:t>
            </a:fld>
            <a:endParaRPr lang="es-CO"/>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847432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s-ES"/>
              <a:t>Haga clic para modificar el estilo de título del patrón</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86CF6315-8EFA-4957-8B1F-343D251DE1AB}" type="datetimeFigureOut">
              <a:rPr lang="es-CO" smtClean="0"/>
              <a:t>7/04/2021</a:t>
            </a:fld>
            <a:endParaRPr lang="es-CO"/>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63640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86CF6315-8EFA-4957-8B1F-343D251DE1AB}" type="datetimeFigureOut">
              <a:rPr lang="es-CO" smtClean="0"/>
              <a:t>7/04/2021</a:t>
            </a:fld>
            <a:endParaRPr lang="es-CO"/>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3659455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86CF6315-8EFA-4957-8B1F-343D251DE1AB}" type="datetimeFigureOut">
              <a:rPr lang="es-CO" smtClean="0"/>
              <a:t>7/04/2021</a:t>
            </a:fld>
            <a:endParaRPr lang="es-CO"/>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424883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86CF6315-8EFA-4957-8B1F-343D251DE1AB}" type="datetimeFigureOut">
              <a:rPr lang="es-CO" smtClean="0"/>
              <a:t>7/04/2021</a:t>
            </a:fld>
            <a:endParaRPr lang="es-CO"/>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203614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86CF6315-8EFA-4957-8B1F-343D251DE1AB}" type="datetimeFigureOut">
              <a:rPr lang="es-CO" smtClean="0"/>
              <a:t>7/04/2021</a:t>
            </a:fld>
            <a:endParaRPr lang="es-CO"/>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64424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CO"/>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86CF6315-8EFA-4957-8B1F-343D251DE1AB}" type="datetimeFigureOut">
              <a:rPr lang="es-CO" smtClean="0"/>
              <a:t>7/04/2021</a:t>
            </a:fld>
            <a:endParaRPr lang="es-CO"/>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143723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F6315-8EFA-4957-8B1F-343D251DE1AB}" type="datetimeFigureOut">
              <a:rPr lang="es-CO" smtClean="0"/>
              <a:t>7/04/2021</a:t>
            </a:fld>
            <a:endParaRPr lang="es-CO"/>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B0CCD-6591-48DB-8B0C-02F666FB18B1}" type="slidenum">
              <a:rPr lang="es-CO" smtClean="0"/>
              <a:t>‹Nº›</a:t>
            </a:fld>
            <a:endParaRPr lang="es-CO"/>
          </a:p>
        </p:txBody>
      </p:sp>
    </p:spTree>
    <p:extLst>
      <p:ext uri="{BB962C8B-B14F-4D97-AF65-F5344CB8AC3E}">
        <p14:creationId xmlns:p14="http://schemas.microsoft.com/office/powerpoint/2010/main" val="419466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arget="../media/image7.jpeg" Type="http://schemas.openxmlformats.org/officeDocument/2006/relationships/image"/><Relationship Id="rId2" Target="../notesSlides/notesSlide4.xml" Type="http://schemas.openxmlformats.org/officeDocument/2006/relationships/notesSlide"/><Relationship Id="rId1" Target="../slideLayouts/slideLayout2.xml" Type="http://schemas.openxmlformats.org/officeDocument/2006/relationships/slideLayout"/></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arget="../media/image9.jpeg" Type="http://schemas.openxmlformats.org/officeDocument/2006/relationships/image"/><Relationship Id="rId2" Target="../media/image8.jpeg" Type="http://schemas.openxmlformats.org/officeDocument/2006/relationships/image"/><Relationship Id="rId1" Target="../slideLayouts/slideLayout2.xml" Type="http://schemas.openxmlformats.org/officeDocument/2006/relationships/slideLayout"/></Relationships>
</file>

<file path=ppt/slides/_rels/slide13.xml.rels><?xml version="1.0" encoding="UTF-8" standalone="yes" ?><Relationships xmlns="http://schemas.openxmlformats.org/package/2006/relationships"><Relationship Id="rId2" Target="../media/image10.jpeg" Type="http://schemas.openxmlformats.org/officeDocument/2006/relationships/image"/><Relationship Id="rId1" Target="../slideLayouts/slideLayout2.xml" Type="http://schemas.openxmlformats.org/officeDocument/2006/relationships/slideLayout"/></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arget="../media/image13.jpeg" Type="http://schemas.openxmlformats.org/officeDocument/2006/relationships/image"/><Relationship Id="rId1" Target="../slideLayouts/slideLayout2.xml" Type="http://schemas.openxmlformats.org/officeDocument/2006/relationships/slideLayout"/></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arget="../media/image4.jpeg" Type="http://schemas.openxmlformats.org/officeDocument/2006/relationships/image"/><Relationship Id="rId2" Target="../notesSlides/notesSlide2.xml" Type="http://schemas.openxmlformats.org/officeDocument/2006/relationships/notesSlide"/><Relationship Id="rId1" Target="../slideLayouts/slideLayout2.xml" Type="http://schemas.openxmlformats.org/officeDocument/2006/relationships/slideLayout"/></Relationships>
</file>

<file path=ppt/slides/_rels/slide6.xml.rels><?xml version="1.0" encoding="UTF-8" standalone="yes" ?><Relationships xmlns="http://schemas.openxmlformats.org/package/2006/relationships"><Relationship Id="rId2" Target="../media/image5.jpeg" Type="http://schemas.openxmlformats.org/officeDocument/2006/relationships/image"/><Relationship Id="rId1" Target="../slideLayouts/slideLayout2.xml" Type="http://schemas.openxmlformats.org/officeDocument/2006/relationships/slideLayout"/></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3F69C6-A2E0-497C-A4B6-9DEDEF90FBE0}"/>
              </a:ext>
            </a:extLst>
          </p:cNvPr>
          <p:cNvSpPr>
            <a:spLocks noGrp="1"/>
          </p:cNvSpPr>
          <p:nvPr>
            <p:ph type="ctrTitle"/>
          </p:nvPr>
        </p:nvSpPr>
        <p:spPr>
          <a:xfrm>
            <a:off x="1645186" y="340165"/>
            <a:ext cx="9144000" cy="2387600"/>
          </a:xfrm>
        </p:spPr>
        <p:txBody>
          <a:bodyPr/>
          <a:lstStyle/>
          <a:p>
            <a:r>
              <a:rPr lang="es-CO" dirty="0"/>
              <a:t>Tamizaje de Cáncer Colorrectal</a:t>
            </a:r>
          </a:p>
        </p:txBody>
      </p:sp>
      <p:sp>
        <p:nvSpPr>
          <p:cNvPr id="3" name="Subtítulo 2">
            <a:extLst>
              <a:ext uri="{FF2B5EF4-FFF2-40B4-BE49-F238E27FC236}">
                <a16:creationId xmlns:a16="http://schemas.microsoft.com/office/drawing/2014/main" id="{3B5AFEE4-8772-4BD3-9073-1FD4D6A7FA4A}"/>
              </a:ext>
            </a:extLst>
          </p:cNvPr>
          <p:cNvSpPr>
            <a:spLocks noGrp="1"/>
          </p:cNvSpPr>
          <p:nvPr>
            <p:ph type="subTitle" idx="1"/>
          </p:nvPr>
        </p:nvSpPr>
        <p:spPr>
          <a:xfrm>
            <a:off x="2902486" y="2896959"/>
            <a:ext cx="6629400" cy="1655762"/>
          </a:xfrm>
        </p:spPr>
        <p:txBody>
          <a:bodyPr/>
          <a:lstStyle/>
          <a:p>
            <a:r>
              <a:rPr lang="es-CO" dirty="0"/>
              <a:t>Esteban Isaza Gómez</a:t>
            </a:r>
          </a:p>
          <a:p>
            <a:r>
              <a:rPr lang="es-CO" dirty="0"/>
              <a:t>Residente de Cirugía General </a:t>
            </a:r>
          </a:p>
          <a:p>
            <a:r>
              <a:rPr lang="es-CO" dirty="0"/>
              <a:t>Universidad Pontificia Bolivariana</a:t>
            </a:r>
          </a:p>
        </p:txBody>
      </p:sp>
    </p:spTree>
    <p:extLst>
      <p:ext uri="{BB962C8B-B14F-4D97-AF65-F5344CB8AC3E}">
        <p14:creationId xmlns:p14="http://schemas.microsoft.com/office/powerpoint/2010/main" val="597040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FFE0AC-CDF3-7A47-B232-988F7771D6F6}"/>
              </a:ext>
            </a:extLst>
          </p:cNvPr>
          <p:cNvSpPr>
            <a:spLocks noGrp="1"/>
          </p:cNvSpPr>
          <p:nvPr>
            <p:ph type="title"/>
          </p:nvPr>
        </p:nvSpPr>
        <p:spPr>
          <a:xfrm>
            <a:off x="5923322" y="4925764"/>
            <a:ext cx="5672847" cy="1325563"/>
          </a:xfrm>
        </p:spPr>
        <p:txBody>
          <a:bodyPr/>
          <a:lstStyle/>
          <a:p>
            <a:pPr algn="r"/>
            <a:r>
              <a:rPr lang="es-CO" dirty="0"/>
              <a:t>Carcinogénesis</a:t>
            </a:r>
          </a:p>
        </p:txBody>
      </p:sp>
      <p:pic>
        <p:nvPicPr>
          <p:cNvPr id="5" name="Imagen 4">
            <a:extLst>
              <a:ext uri="{FF2B5EF4-FFF2-40B4-BE49-F238E27FC236}">
                <a16:creationId xmlns:a16="http://schemas.microsoft.com/office/drawing/2014/main" id="{96DD6B55-EDD0-4C44-8BEB-1188A432DCBB}"/>
              </a:ext>
            </a:extLst>
          </p:cNvPr>
          <p:cNvPicPr>
            <a:picLocks noChangeAspect="1"/>
          </p:cNvPicPr>
          <p:nvPr/>
        </p:nvPicPr>
        <p:blipFill>
          <a:blip r:embed="rId3"/>
          <a:stretch>
            <a:fillRect/>
          </a:stretch>
        </p:blipFill>
        <p:spPr>
          <a:xfrm>
            <a:off x="928172" y="0"/>
            <a:ext cx="10667997" cy="4103076"/>
          </a:xfrm>
          <a:prstGeom prst="rect">
            <a:avLst/>
          </a:prstGeom>
        </p:spPr>
      </p:pic>
    </p:spTree>
    <p:extLst>
      <p:ext uri="{BB962C8B-B14F-4D97-AF65-F5344CB8AC3E}">
        <p14:creationId xmlns:p14="http://schemas.microsoft.com/office/powerpoint/2010/main" val="3732503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56D62A-5681-3F40-9133-8635B79BF404}"/>
              </a:ext>
            </a:extLst>
          </p:cNvPr>
          <p:cNvSpPr>
            <a:spLocks noGrp="1"/>
          </p:cNvSpPr>
          <p:nvPr>
            <p:ph type="title"/>
          </p:nvPr>
        </p:nvSpPr>
        <p:spPr/>
        <p:txBody>
          <a:bodyPr/>
          <a:lstStyle/>
          <a:p>
            <a:r>
              <a:rPr lang="es-CO" dirty="0"/>
              <a:t>Lesiones Premalignas</a:t>
            </a:r>
          </a:p>
        </p:txBody>
      </p:sp>
      <p:graphicFrame>
        <p:nvGraphicFramePr>
          <p:cNvPr id="5" name="Marcador de contenido 4">
            <a:extLst>
              <a:ext uri="{FF2B5EF4-FFF2-40B4-BE49-F238E27FC236}">
                <a16:creationId xmlns:a16="http://schemas.microsoft.com/office/drawing/2014/main" id="{1CB612F8-C8EE-314B-97D8-DFF1802A5319}"/>
              </a:ext>
            </a:extLst>
          </p:cNvPr>
          <p:cNvGraphicFramePr>
            <a:graphicFrameLocks noGrp="1"/>
          </p:cNvGraphicFramePr>
          <p:nvPr>
            <p:ph idx="1"/>
            <p:extLst>
              <p:ext uri="{D42A27DB-BD31-4B8C-83A1-F6EECF244321}">
                <p14:modId xmlns:p14="http://schemas.microsoft.com/office/powerpoint/2010/main" val="1843884306"/>
              </p:ext>
            </p:extLst>
          </p:nvPr>
        </p:nvGraphicFramePr>
        <p:xfrm>
          <a:off x="838200" y="1690688"/>
          <a:ext cx="10667997" cy="2090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995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939357-C7D6-224A-9E3E-973004DFBBCA}"/>
              </a:ext>
            </a:extLst>
          </p:cNvPr>
          <p:cNvSpPr>
            <a:spLocks noGrp="1"/>
          </p:cNvSpPr>
          <p:nvPr>
            <p:ph type="title"/>
          </p:nvPr>
        </p:nvSpPr>
        <p:spPr>
          <a:xfrm>
            <a:off x="7164785" y="350872"/>
            <a:ext cx="4669653" cy="1325563"/>
          </a:xfrm>
        </p:spPr>
        <p:txBody>
          <a:bodyPr/>
          <a:lstStyle/>
          <a:p>
            <a:r>
              <a:rPr lang="es-CO" dirty="0"/>
              <a:t>Lesiones Premalignas</a:t>
            </a:r>
          </a:p>
        </p:txBody>
      </p:sp>
      <p:sp>
        <p:nvSpPr>
          <p:cNvPr id="3" name="Marcador de contenido 2">
            <a:extLst>
              <a:ext uri="{FF2B5EF4-FFF2-40B4-BE49-F238E27FC236}">
                <a16:creationId xmlns:a16="http://schemas.microsoft.com/office/drawing/2014/main" id="{60FDC726-5315-2646-B723-389063216383}"/>
              </a:ext>
            </a:extLst>
          </p:cNvPr>
          <p:cNvSpPr>
            <a:spLocks noGrp="1"/>
          </p:cNvSpPr>
          <p:nvPr>
            <p:ph idx="1"/>
          </p:nvPr>
        </p:nvSpPr>
        <p:spPr>
          <a:xfrm>
            <a:off x="5761243" y="1993456"/>
            <a:ext cx="6247143" cy="4708576"/>
          </a:xfrm>
        </p:spPr>
        <p:txBody>
          <a:bodyPr>
            <a:normAutofit/>
          </a:bodyPr>
          <a:lstStyle/>
          <a:p>
            <a:r>
              <a:rPr lang="es-CO" sz="2400" dirty="0"/>
              <a:t>Pólipos adenomatosos</a:t>
            </a:r>
          </a:p>
          <a:p>
            <a:pPr lvl="1"/>
            <a:r>
              <a:rPr lang="es-CO" sz="2400" dirty="0"/>
              <a:t>+ Frecuente (85 – 90% de los CCR esporádicos provienen de adenomas).</a:t>
            </a:r>
          </a:p>
          <a:p>
            <a:pPr lvl="1"/>
            <a:r>
              <a:rPr lang="es-CO" sz="2400" dirty="0"/>
              <a:t>Adenomas de alto riesgo</a:t>
            </a:r>
          </a:p>
          <a:p>
            <a:pPr lvl="2"/>
            <a:r>
              <a:rPr lang="es-CO" sz="2400" dirty="0"/>
              <a:t>Adenomas avanzados </a:t>
            </a:r>
            <a:r>
              <a:rPr lang="es-CO" sz="2400" dirty="0">
                <a:sym typeface="Wingdings" pitchFamily="2" charset="2"/>
              </a:rPr>
              <a:t> </a:t>
            </a:r>
            <a:r>
              <a:rPr lang="es-CO" sz="2400" dirty="0"/>
              <a:t>&gt;o= 1 cm, Histología vellosa, Displasia de alto grado o múltiples (&gt;3).</a:t>
            </a:r>
          </a:p>
          <a:p>
            <a:pPr lvl="2"/>
            <a:r>
              <a:rPr lang="es-CO" sz="2400" dirty="0"/>
              <a:t>Riesgo de progresión a CCR </a:t>
            </a:r>
            <a:r>
              <a:rPr lang="es-CO" sz="2400" dirty="0">
                <a:sym typeface="Wingdings" pitchFamily="2" charset="2"/>
              </a:rPr>
              <a:t> 30 – 50% (vs 1% de los avanzados).</a:t>
            </a:r>
            <a:endParaRPr lang="es-CO" sz="2400" dirty="0"/>
          </a:p>
        </p:txBody>
      </p:sp>
      <p:pic>
        <p:nvPicPr>
          <p:cNvPr id="7" name="Marcador de contenido 3" descr="Captura de pantalla 2019-09-19 a la(s) 4.47.25 p. m..png">
            <a:extLst>
              <a:ext uri="{FF2B5EF4-FFF2-40B4-BE49-F238E27FC236}">
                <a16:creationId xmlns:a16="http://schemas.microsoft.com/office/drawing/2014/main" id="{2E314FA4-69F5-6A41-97B4-83054EB32C45}"/>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l="-499" t="-6659"/>
          <a:stretch/>
        </p:blipFill>
        <p:spPr>
          <a:xfrm>
            <a:off x="357562" y="98576"/>
            <a:ext cx="5133058" cy="2124584"/>
          </a:xfrm>
          <a:prstGeom prst="rect">
            <a:avLst/>
          </a:prstGeom>
        </p:spPr>
      </p:pic>
      <p:pic>
        <p:nvPicPr>
          <p:cNvPr id="8" name="Marcador de contenido 3" descr="Captura de pantalla 2019-09-19 a la(s) 4.47.25 p. m..png">
            <a:extLst>
              <a:ext uri="{FF2B5EF4-FFF2-40B4-BE49-F238E27FC236}">
                <a16:creationId xmlns:a16="http://schemas.microsoft.com/office/drawing/2014/main" id="{B363E0C5-973F-324A-9067-29211B6129C8}"/>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t="-6659" r="-1926"/>
          <a:stretch/>
        </p:blipFill>
        <p:spPr>
          <a:xfrm>
            <a:off x="1605409" y="2223160"/>
            <a:ext cx="2637363" cy="2124584"/>
          </a:xfrm>
          <a:prstGeom prst="rect">
            <a:avLst/>
          </a:prstGeom>
        </p:spPr>
      </p:pic>
    </p:spTree>
    <p:extLst>
      <p:ext uri="{BB962C8B-B14F-4D97-AF65-F5344CB8AC3E}">
        <p14:creationId xmlns:p14="http://schemas.microsoft.com/office/powerpoint/2010/main" val="2964387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551E01-C695-0943-A909-6F3A08F22971}"/>
              </a:ext>
            </a:extLst>
          </p:cNvPr>
          <p:cNvSpPr>
            <a:spLocks noGrp="1"/>
          </p:cNvSpPr>
          <p:nvPr>
            <p:ph type="title"/>
          </p:nvPr>
        </p:nvSpPr>
        <p:spPr/>
        <p:txBody>
          <a:bodyPr/>
          <a:lstStyle/>
          <a:p>
            <a:r>
              <a:rPr lang="es-CO" dirty="0"/>
              <a:t>Lesiones Premalignas</a:t>
            </a:r>
          </a:p>
        </p:txBody>
      </p:sp>
      <p:sp>
        <p:nvSpPr>
          <p:cNvPr id="3" name="Marcador de contenido 2">
            <a:extLst>
              <a:ext uri="{FF2B5EF4-FFF2-40B4-BE49-F238E27FC236}">
                <a16:creationId xmlns:a16="http://schemas.microsoft.com/office/drawing/2014/main" id="{7FD17EB6-E769-1C45-B316-0855C272F800}"/>
              </a:ext>
            </a:extLst>
          </p:cNvPr>
          <p:cNvSpPr>
            <a:spLocks noGrp="1"/>
          </p:cNvSpPr>
          <p:nvPr>
            <p:ph idx="1"/>
          </p:nvPr>
        </p:nvSpPr>
        <p:spPr>
          <a:xfrm>
            <a:off x="685803" y="1517153"/>
            <a:ext cx="10667997" cy="2090392"/>
          </a:xfrm>
        </p:spPr>
        <p:txBody>
          <a:bodyPr>
            <a:normAutofit lnSpcReduction="10000"/>
          </a:bodyPr>
          <a:lstStyle/>
          <a:p>
            <a:r>
              <a:rPr lang="es-CO" sz="2400" dirty="0"/>
              <a:t>Pólipos aserrados</a:t>
            </a:r>
          </a:p>
          <a:p>
            <a:pPr lvl="1"/>
            <a:r>
              <a:rPr lang="es-CO" sz="2400" dirty="0"/>
              <a:t>Tipos: </a:t>
            </a:r>
            <a:r>
              <a:rPr lang="es-CO" sz="2400" b="1" dirty="0"/>
              <a:t>Pólipo hiperplásico</a:t>
            </a:r>
            <a:r>
              <a:rPr lang="es-CO" sz="2400" dirty="0"/>
              <a:t>, Adenoma aserrado clásico, Adenoma aserrado sésil y pólipos mixtos.</a:t>
            </a:r>
          </a:p>
          <a:p>
            <a:pPr lvl="1"/>
            <a:r>
              <a:rPr lang="es-CO" sz="2400" dirty="0"/>
              <a:t>Combina la morfolofía de apariencia dentada con los cambios displásicos de los adenomas.</a:t>
            </a:r>
          </a:p>
          <a:p>
            <a:pPr lvl="1"/>
            <a:r>
              <a:rPr lang="es-CO" sz="2400" dirty="0"/>
              <a:t>Precursores de CCR esporádico en 10 – 15%.</a:t>
            </a:r>
          </a:p>
        </p:txBody>
      </p:sp>
      <p:pic>
        <p:nvPicPr>
          <p:cNvPr id="7" name="Marcador de contenido 3" descr="Captura de pantalla 2019-09-19 a la(s) 4.47.25 p. m..png">
            <a:extLst>
              <a:ext uri="{FF2B5EF4-FFF2-40B4-BE49-F238E27FC236}">
                <a16:creationId xmlns:a16="http://schemas.microsoft.com/office/drawing/2014/main" id="{381BA38A-6A0F-1846-9B32-6DA5D332552E}"/>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596318" y="4156968"/>
            <a:ext cx="7626485" cy="1931443"/>
          </a:xfrm>
          <a:prstGeom prst="rect">
            <a:avLst/>
          </a:prstGeom>
        </p:spPr>
      </p:pic>
    </p:spTree>
    <p:extLst>
      <p:ext uri="{BB962C8B-B14F-4D97-AF65-F5344CB8AC3E}">
        <p14:creationId xmlns:p14="http://schemas.microsoft.com/office/powerpoint/2010/main" val="549808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1E6681-22C1-034F-97C4-058C5EE49328}"/>
              </a:ext>
            </a:extLst>
          </p:cNvPr>
          <p:cNvSpPr>
            <a:spLocks noGrp="1"/>
          </p:cNvSpPr>
          <p:nvPr>
            <p:ph type="title"/>
          </p:nvPr>
        </p:nvSpPr>
        <p:spPr>
          <a:xfrm>
            <a:off x="562779" y="104581"/>
            <a:ext cx="10515600" cy="1325563"/>
          </a:xfrm>
        </p:spPr>
        <p:txBody>
          <a:bodyPr/>
          <a:lstStyle/>
          <a:p>
            <a:r>
              <a:rPr lang="es-CO" dirty="0"/>
              <a:t>Definiciones </a:t>
            </a:r>
          </a:p>
        </p:txBody>
      </p:sp>
      <p:graphicFrame>
        <p:nvGraphicFramePr>
          <p:cNvPr id="5" name="Marcador de contenido 4">
            <a:extLst>
              <a:ext uri="{FF2B5EF4-FFF2-40B4-BE49-F238E27FC236}">
                <a16:creationId xmlns:a16="http://schemas.microsoft.com/office/drawing/2014/main" id="{4D58D168-864E-E94C-91D0-DEDA81564104}"/>
              </a:ext>
            </a:extLst>
          </p:cNvPr>
          <p:cNvGraphicFramePr>
            <a:graphicFrameLocks noGrp="1"/>
          </p:cNvGraphicFramePr>
          <p:nvPr>
            <p:ph idx="1"/>
            <p:extLst>
              <p:ext uri="{D42A27DB-BD31-4B8C-83A1-F6EECF244321}">
                <p14:modId xmlns:p14="http://schemas.microsoft.com/office/powerpoint/2010/main" val="2624630291"/>
              </p:ext>
            </p:extLst>
          </p:nvPr>
        </p:nvGraphicFramePr>
        <p:xfrm>
          <a:off x="1997413" y="1205488"/>
          <a:ext cx="10194587" cy="5437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9470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F7C055-2C7F-A94F-90E0-589E2C14E9B3}"/>
              </a:ext>
            </a:extLst>
          </p:cNvPr>
          <p:cNvSpPr>
            <a:spLocks noGrp="1"/>
          </p:cNvSpPr>
          <p:nvPr>
            <p:ph type="title"/>
          </p:nvPr>
        </p:nvSpPr>
        <p:spPr>
          <a:xfrm>
            <a:off x="573796" y="30635"/>
            <a:ext cx="3539247" cy="3063875"/>
          </a:xfrm>
        </p:spPr>
        <p:txBody>
          <a:bodyPr/>
          <a:lstStyle/>
          <a:p>
            <a:r>
              <a:rPr lang="es-CO" dirty="0"/>
              <a:t>Tamización del CCR</a:t>
            </a:r>
          </a:p>
        </p:txBody>
      </p:sp>
      <p:sp>
        <p:nvSpPr>
          <p:cNvPr id="3" name="Marcador de contenido 2">
            <a:extLst>
              <a:ext uri="{FF2B5EF4-FFF2-40B4-BE49-F238E27FC236}">
                <a16:creationId xmlns:a16="http://schemas.microsoft.com/office/drawing/2014/main" id="{830B338D-24D9-7B4E-AD59-6A0570B7F577}"/>
              </a:ext>
            </a:extLst>
          </p:cNvPr>
          <p:cNvSpPr>
            <a:spLocks noGrp="1"/>
          </p:cNvSpPr>
          <p:nvPr>
            <p:ph idx="1"/>
          </p:nvPr>
        </p:nvSpPr>
        <p:spPr>
          <a:xfrm>
            <a:off x="4669653" y="712922"/>
            <a:ext cx="6684145" cy="4205524"/>
          </a:xfrm>
        </p:spPr>
        <p:txBody>
          <a:bodyPr>
            <a:normAutofit fontScale="92500"/>
          </a:bodyPr>
          <a:lstStyle/>
          <a:p>
            <a:r>
              <a:rPr lang="es-CO" sz="2800" dirty="0"/>
              <a:t>Objetivo:</a:t>
            </a:r>
          </a:p>
          <a:p>
            <a:pPr lvl="1"/>
            <a:r>
              <a:rPr lang="es-CO" sz="2800" dirty="0"/>
              <a:t>Disminuir la morbimortalidad del CCR al detectarlo en estadíos curales o detectar las lesiones premalignas.</a:t>
            </a:r>
          </a:p>
          <a:p>
            <a:endParaRPr lang="es-CO" sz="2800" dirty="0"/>
          </a:p>
          <a:p>
            <a:r>
              <a:rPr lang="es-CO" sz="2800" dirty="0"/>
              <a:t>Supervivencia a 5 años</a:t>
            </a:r>
          </a:p>
          <a:p>
            <a:pPr lvl="1"/>
            <a:r>
              <a:rPr lang="es-CO" sz="2800" dirty="0"/>
              <a:t>Enfermedad localizada 90%.</a:t>
            </a:r>
          </a:p>
          <a:p>
            <a:pPr lvl="1"/>
            <a:r>
              <a:rPr lang="es-CO" sz="2800" dirty="0"/>
              <a:t>Enfermedad regional 71%.</a:t>
            </a:r>
          </a:p>
          <a:p>
            <a:pPr lvl="1"/>
            <a:r>
              <a:rPr lang="es-CO" sz="2800" dirty="0"/>
              <a:t>Enfermedad a distancia &lt;7 – 14%. </a:t>
            </a:r>
          </a:p>
        </p:txBody>
      </p:sp>
      <p:sp>
        <p:nvSpPr>
          <p:cNvPr id="5" name="Rectángulo 4">
            <a:extLst>
              <a:ext uri="{FF2B5EF4-FFF2-40B4-BE49-F238E27FC236}">
                <a16:creationId xmlns:a16="http://schemas.microsoft.com/office/drawing/2014/main" id="{62A14FE2-BBCD-054D-978E-442A2BCC1FB7}"/>
              </a:ext>
            </a:extLst>
          </p:cNvPr>
          <p:cNvSpPr/>
          <p:nvPr/>
        </p:nvSpPr>
        <p:spPr>
          <a:xfrm>
            <a:off x="4377449" y="533675"/>
            <a:ext cx="7373564" cy="2193354"/>
          </a:xfrm>
          <a:prstGeom prst="rect">
            <a:avLst/>
          </a:prstGeom>
          <a:noFill/>
          <a:ln w="38100">
            <a:solidFill>
              <a:srgbClr val="152B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6" name="Rectángulo 5">
            <a:extLst>
              <a:ext uri="{FF2B5EF4-FFF2-40B4-BE49-F238E27FC236}">
                <a16:creationId xmlns:a16="http://schemas.microsoft.com/office/drawing/2014/main" id="{D7206E49-268A-F642-9885-9715E104544A}"/>
              </a:ext>
            </a:extLst>
          </p:cNvPr>
          <p:cNvSpPr/>
          <p:nvPr/>
        </p:nvSpPr>
        <p:spPr>
          <a:xfrm>
            <a:off x="4377449" y="2996588"/>
            <a:ext cx="7373564" cy="2038120"/>
          </a:xfrm>
          <a:prstGeom prst="rect">
            <a:avLst/>
          </a:prstGeom>
          <a:noFill/>
          <a:ln w="38100">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Tree>
    <p:extLst>
      <p:ext uri="{BB962C8B-B14F-4D97-AF65-F5344CB8AC3E}">
        <p14:creationId xmlns:p14="http://schemas.microsoft.com/office/powerpoint/2010/main" val="3547091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F8F5FD-DD7F-6D49-B20A-5138B48FC2BA}"/>
              </a:ext>
            </a:extLst>
          </p:cNvPr>
          <p:cNvSpPr>
            <a:spLocks noGrp="1"/>
          </p:cNvSpPr>
          <p:nvPr>
            <p:ph type="title"/>
          </p:nvPr>
        </p:nvSpPr>
        <p:spPr>
          <a:xfrm>
            <a:off x="6641511" y="178006"/>
            <a:ext cx="5847944" cy="1325563"/>
          </a:xfrm>
        </p:spPr>
        <p:txBody>
          <a:bodyPr/>
          <a:lstStyle/>
          <a:p>
            <a:pPr algn="ctr"/>
            <a:r>
              <a:rPr lang="es-CO" dirty="0"/>
              <a:t>Pruebas de Tamización</a:t>
            </a:r>
          </a:p>
        </p:txBody>
      </p:sp>
      <p:sp>
        <p:nvSpPr>
          <p:cNvPr id="3" name="Marcador de contenido 2">
            <a:extLst>
              <a:ext uri="{FF2B5EF4-FFF2-40B4-BE49-F238E27FC236}">
                <a16:creationId xmlns:a16="http://schemas.microsoft.com/office/drawing/2014/main" id="{4D845952-EEC5-6C45-96C8-2A0A00915CF0}"/>
              </a:ext>
            </a:extLst>
          </p:cNvPr>
          <p:cNvSpPr>
            <a:spLocks noGrp="1"/>
          </p:cNvSpPr>
          <p:nvPr>
            <p:ph idx="1"/>
          </p:nvPr>
        </p:nvSpPr>
        <p:spPr>
          <a:xfrm>
            <a:off x="533402" y="405708"/>
            <a:ext cx="7244506" cy="4108247"/>
          </a:xfrm>
        </p:spPr>
        <p:txBody>
          <a:bodyPr>
            <a:normAutofit/>
          </a:bodyPr>
          <a:lstStyle/>
          <a:p>
            <a:pPr marL="0" indent="0">
              <a:buNone/>
            </a:pPr>
            <a:r>
              <a:rPr lang="es-CO" b="1" dirty="0"/>
              <a:t>Métodos endoscópicos</a:t>
            </a:r>
          </a:p>
          <a:p>
            <a:r>
              <a:rPr lang="es-CO" dirty="0"/>
              <a:t>Colonoscopia Total</a:t>
            </a:r>
          </a:p>
          <a:p>
            <a:pPr lvl="1"/>
            <a:r>
              <a:rPr lang="es-CO" dirty="0"/>
              <a:t>Visualización completa del colon.</a:t>
            </a:r>
          </a:p>
          <a:p>
            <a:pPr lvl="1"/>
            <a:r>
              <a:rPr lang="es-CO" dirty="0"/>
              <a:t>Sirve de diagnóstico y tratamiento.</a:t>
            </a:r>
          </a:p>
          <a:p>
            <a:pPr lvl="1"/>
            <a:r>
              <a:rPr lang="es-CO" dirty="0"/>
              <a:t>Detecta pólipos (lesiones premalignas) y neoplasia maligna.</a:t>
            </a:r>
          </a:p>
          <a:p>
            <a:pPr lvl="1"/>
            <a:r>
              <a:rPr lang="es-CO" dirty="0"/>
              <a:t>Sensibilidad 80 – 95% y Especificidad 95 – 100%.</a:t>
            </a:r>
          </a:p>
          <a:p>
            <a:pPr lvl="1"/>
            <a:r>
              <a:rPr lang="es-CO" dirty="0"/>
              <a:t>Intervalo de seguimiento prolongado </a:t>
            </a:r>
            <a:r>
              <a:rPr lang="es-CO" dirty="0">
                <a:sym typeface="Wingdings" pitchFamily="2" charset="2"/>
              </a:rPr>
              <a:t> 10 años.</a:t>
            </a:r>
          </a:p>
          <a:p>
            <a:pPr lvl="1"/>
            <a:r>
              <a:rPr lang="es-CO" dirty="0"/>
              <a:t>Disminuye la mortalidad en 68%** </a:t>
            </a:r>
          </a:p>
        </p:txBody>
      </p:sp>
      <p:sp>
        <p:nvSpPr>
          <p:cNvPr id="5" name="CuadroTexto 4">
            <a:extLst>
              <a:ext uri="{FF2B5EF4-FFF2-40B4-BE49-F238E27FC236}">
                <a16:creationId xmlns:a16="http://schemas.microsoft.com/office/drawing/2014/main" id="{C1BEB592-F008-404B-BD5D-4567857CBC55}"/>
              </a:ext>
            </a:extLst>
          </p:cNvPr>
          <p:cNvSpPr txBox="1"/>
          <p:nvPr/>
        </p:nvSpPr>
        <p:spPr>
          <a:xfrm>
            <a:off x="7302230" y="5828889"/>
            <a:ext cx="4752585" cy="707886"/>
          </a:xfrm>
          <a:prstGeom prst="rect">
            <a:avLst/>
          </a:prstGeom>
          <a:solidFill>
            <a:srgbClr val="00AAA7">
              <a:alpha val="55000"/>
            </a:srgbClr>
          </a:solidFill>
          <a:ln w="38100">
            <a:solidFill>
              <a:srgbClr val="00AAA7"/>
            </a:solidFill>
          </a:ln>
        </p:spPr>
        <p:txBody>
          <a:bodyPr wrap="square" rtlCol="0">
            <a:spAutoFit/>
          </a:bodyPr>
          <a:lstStyle/>
          <a:p>
            <a:r>
              <a:rPr lang="es-CO" sz="2000" b="1" dirty="0">
                <a:latin typeface="Montserrat" panose="00000500000000000000" pitchFamily="50" charset="0"/>
              </a:rPr>
              <a:t>** Traspolado del uso de la rectosigmoidoscopia flexible</a:t>
            </a:r>
          </a:p>
        </p:txBody>
      </p:sp>
      <p:pic>
        <p:nvPicPr>
          <p:cNvPr id="1026" name="Picture 2" descr="Resultado de imagen para rectosigmoidoscopia">
            <a:extLst>
              <a:ext uri="{FF2B5EF4-FFF2-40B4-BE49-F238E27FC236}">
                <a16:creationId xmlns:a16="http://schemas.microsoft.com/office/drawing/2014/main" id="{D45B84FA-A493-424F-A629-4D9AA924A1F5}"/>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7535537" y="1797049"/>
            <a:ext cx="4519278" cy="36295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5987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3B105C-40F0-2D42-9033-122E77258FF4}"/>
              </a:ext>
            </a:extLst>
          </p:cNvPr>
          <p:cNvSpPr>
            <a:spLocks noGrp="1"/>
          </p:cNvSpPr>
          <p:nvPr>
            <p:ph type="title"/>
          </p:nvPr>
        </p:nvSpPr>
        <p:spPr>
          <a:xfrm>
            <a:off x="838200" y="222840"/>
            <a:ext cx="10515600" cy="1177531"/>
          </a:xfrm>
        </p:spPr>
        <p:txBody>
          <a:bodyPr/>
          <a:lstStyle/>
          <a:p>
            <a:pPr algn="r"/>
            <a:r>
              <a:rPr lang="es-CO" dirty="0"/>
              <a:t>Pruebas de Tamización</a:t>
            </a:r>
          </a:p>
        </p:txBody>
      </p:sp>
      <p:sp>
        <p:nvSpPr>
          <p:cNvPr id="3" name="Marcador de contenido 2">
            <a:extLst>
              <a:ext uri="{FF2B5EF4-FFF2-40B4-BE49-F238E27FC236}">
                <a16:creationId xmlns:a16="http://schemas.microsoft.com/office/drawing/2014/main" id="{B2C0424F-F210-B444-BA15-536D31D5B3E1}"/>
              </a:ext>
            </a:extLst>
          </p:cNvPr>
          <p:cNvSpPr>
            <a:spLocks noGrp="1"/>
          </p:cNvSpPr>
          <p:nvPr>
            <p:ph idx="1"/>
          </p:nvPr>
        </p:nvSpPr>
        <p:spPr>
          <a:xfrm>
            <a:off x="838200" y="1186639"/>
            <a:ext cx="3799122" cy="3288361"/>
          </a:xfrm>
        </p:spPr>
        <p:txBody>
          <a:bodyPr>
            <a:normAutofit fontScale="92500"/>
          </a:bodyPr>
          <a:lstStyle/>
          <a:p>
            <a:pPr marL="0" indent="0">
              <a:buNone/>
            </a:pPr>
            <a:r>
              <a:rPr lang="es-CO" sz="2400" b="1" dirty="0"/>
              <a:t>Métodos endoscópicos</a:t>
            </a:r>
          </a:p>
          <a:p>
            <a:r>
              <a:rPr lang="es-CO" sz="2400" dirty="0"/>
              <a:t>Colonoscopia Total</a:t>
            </a:r>
          </a:p>
          <a:p>
            <a:pPr lvl="1"/>
            <a:r>
              <a:rPr lang="es-CO" sz="2400" dirty="0"/>
              <a:t>Desventajas: </a:t>
            </a:r>
          </a:p>
          <a:p>
            <a:pPr lvl="2"/>
            <a:r>
              <a:rPr lang="es-CO" sz="2400" dirty="0"/>
              <a:t>Perforación</a:t>
            </a:r>
          </a:p>
          <a:p>
            <a:pPr lvl="2"/>
            <a:r>
              <a:rPr lang="es-CO" sz="2400" dirty="0"/>
              <a:t>Preparación</a:t>
            </a:r>
          </a:p>
          <a:p>
            <a:pPr lvl="2"/>
            <a:r>
              <a:rPr lang="es-CO" sz="2400" dirty="0"/>
              <a:t>Sedación</a:t>
            </a:r>
          </a:p>
          <a:p>
            <a:pPr lvl="2"/>
            <a:r>
              <a:rPr lang="es-CO" sz="2400" dirty="0"/>
              <a:t>Sangrado</a:t>
            </a:r>
          </a:p>
          <a:p>
            <a:pPr lvl="2"/>
            <a:r>
              <a:rPr lang="es-CO" sz="2400" dirty="0"/>
              <a:t>broncoaspiración</a:t>
            </a:r>
          </a:p>
        </p:txBody>
      </p:sp>
      <p:graphicFrame>
        <p:nvGraphicFramePr>
          <p:cNvPr id="6" name="Tabla 5">
            <a:extLst>
              <a:ext uri="{FF2B5EF4-FFF2-40B4-BE49-F238E27FC236}">
                <a16:creationId xmlns:a16="http://schemas.microsoft.com/office/drawing/2014/main" id="{3FAA0B52-CB88-DE45-81E7-CD3450B48517}"/>
              </a:ext>
            </a:extLst>
          </p:cNvPr>
          <p:cNvGraphicFramePr>
            <a:graphicFrameLocks noGrp="1"/>
          </p:cNvGraphicFramePr>
          <p:nvPr>
            <p:extLst>
              <p:ext uri="{D42A27DB-BD31-4B8C-83A1-F6EECF244321}">
                <p14:modId xmlns:p14="http://schemas.microsoft.com/office/powerpoint/2010/main" val="2523710626"/>
              </p:ext>
            </p:extLst>
          </p:nvPr>
        </p:nvGraphicFramePr>
        <p:xfrm>
          <a:off x="5354638" y="1632971"/>
          <a:ext cx="5326331" cy="3872884"/>
        </p:xfrm>
        <a:graphic>
          <a:graphicData uri="http://schemas.openxmlformats.org/drawingml/2006/table">
            <a:tbl>
              <a:tblPr firstRow="1" bandRow="1">
                <a:tableStyleId>{FABFCF23-3B69-468F-B69F-88F6DE6A72F2}</a:tableStyleId>
              </a:tblPr>
              <a:tblGrid>
                <a:gridCol w="5326331">
                  <a:extLst>
                    <a:ext uri="{9D8B030D-6E8A-4147-A177-3AD203B41FA5}">
                      <a16:colId xmlns:a16="http://schemas.microsoft.com/office/drawing/2014/main" val="20000"/>
                    </a:ext>
                  </a:extLst>
                </a:gridCol>
              </a:tblGrid>
              <a:tr h="587901">
                <a:tc>
                  <a:txBody>
                    <a:bodyPr/>
                    <a:lstStyle/>
                    <a:p>
                      <a:r>
                        <a:rPr lang="es-ES" sz="2400" dirty="0">
                          <a:latin typeface="Montserrat" panose="00000500000000000000" pitchFamily="50" charset="0"/>
                        </a:rPr>
                        <a:t>Calidad de Colonoscopia</a:t>
                      </a:r>
                    </a:p>
                  </a:txBody>
                  <a:tcPr marL="121920" marR="121920" marT="60960" marB="60960"/>
                </a:tc>
                <a:extLst>
                  <a:ext uri="{0D108BD9-81ED-4DB2-BD59-A6C34878D82A}">
                    <a16:rowId xmlns:a16="http://schemas.microsoft.com/office/drawing/2014/main" val="10000"/>
                  </a:ext>
                </a:extLst>
              </a:tr>
              <a:tr h="554787">
                <a:tc>
                  <a:txBody>
                    <a:bodyPr/>
                    <a:lstStyle/>
                    <a:p>
                      <a:r>
                        <a:rPr lang="es-ES" sz="2400" dirty="0">
                          <a:latin typeface="Montserrat" panose="00000500000000000000" pitchFamily="50" charset="0"/>
                        </a:rPr>
                        <a:t>Tasa detección adenoma &gt;25%</a:t>
                      </a:r>
                    </a:p>
                  </a:txBody>
                  <a:tcPr marL="121920" marR="121920" marT="60960" marB="60960"/>
                </a:tc>
                <a:extLst>
                  <a:ext uri="{0D108BD9-81ED-4DB2-BD59-A6C34878D82A}">
                    <a16:rowId xmlns:a16="http://schemas.microsoft.com/office/drawing/2014/main" val="10001"/>
                  </a:ext>
                </a:extLst>
              </a:tr>
              <a:tr h="599842">
                <a:tc>
                  <a:txBody>
                    <a:bodyPr/>
                    <a:lstStyle/>
                    <a:p>
                      <a:r>
                        <a:rPr lang="es-ES" sz="2400" dirty="0">
                          <a:latin typeface="Montserrat" panose="00000500000000000000" pitchFamily="50" charset="0"/>
                        </a:rPr>
                        <a:t>Tasa intubación cecal</a:t>
                      </a:r>
                      <a:r>
                        <a:rPr lang="es-ES" sz="2400" baseline="0" dirty="0">
                          <a:latin typeface="Montserrat" panose="00000500000000000000" pitchFamily="50" charset="0"/>
                        </a:rPr>
                        <a:t> &gt;90%</a:t>
                      </a:r>
                      <a:endParaRPr lang="es-ES" sz="2400" dirty="0">
                        <a:latin typeface="Montserrat" panose="00000500000000000000" pitchFamily="50" charset="0"/>
                      </a:endParaRPr>
                    </a:p>
                  </a:txBody>
                  <a:tcPr marL="121920" marR="121920" marT="60960" marB="60960"/>
                </a:tc>
                <a:extLst>
                  <a:ext uri="{0D108BD9-81ED-4DB2-BD59-A6C34878D82A}">
                    <a16:rowId xmlns:a16="http://schemas.microsoft.com/office/drawing/2014/main" val="10002"/>
                  </a:ext>
                </a:extLst>
              </a:tr>
              <a:tr h="940642">
                <a:tc>
                  <a:txBody>
                    <a:bodyPr/>
                    <a:lstStyle/>
                    <a:p>
                      <a:r>
                        <a:rPr lang="es-ES" sz="2400" dirty="0">
                          <a:latin typeface="Montserrat" panose="00000500000000000000" pitchFamily="50" charset="0"/>
                        </a:rPr>
                        <a:t>Incluir entrada de apéndice, válvula ileocecal</a:t>
                      </a:r>
                      <a:r>
                        <a:rPr lang="es-ES" sz="2400" baseline="0" dirty="0">
                          <a:latin typeface="Montserrat" panose="00000500000000000000" pitchFamily="50" charset="0"/>
                        </a:rPr>
                        <a:t> ó</a:t>
                      </a:r>
                      <a:r>
                        <a:rPr lang="es-ES" sz="2400" dirty="0">
                          <a:latin typeface="Montserrat" panose="00000500000000000000" pitchFamily="50" charset="0"/>
                        </a:rPr>
                        <a:t> íleon distal </a:t>
                      </a:r>
                    </a:p>
                  </a:txBody>
                  <a:tcPr marL="121920" marR="121920" marT="60960" marB="60960"/>
                </a:tc>
                <a:extLst>
                  <a:ext uri="{0D108BD9-81ED-4DB2-BD59-A6C34878D82A}">
                    <a16:rowId xmlns:a16="http://schemas.microsoft.com/office/drawing/2014/main" val="10003"/>
                  </a:ext>
                </a:extLst>
              </a:tr>
              <a:tr h="601811">
                <a:tc>
                  <a:txBody>
                    <a:bodyPr/>
                    <a:lstStyle/>
                    <a:p>
                      <a:r>
                        <a:rPr lang="es-ES" sz="2400" dirty="0">
                          <a:latin typeface="Montserrat" panose="00000500000000000000" pitchFamily="50" charset="0"/>
                        </a:rPr>
                        <a:t>Reportar preparación colónica</a:t>
                      </a:r>
                    </a:p>
                  </a:txBody>
                  <a:tcPr marL="121920" marR="121920" marT="60960" marB="60960"/>
                </a:tc>
                <a:extLst>
                  <a:ext uri="{0D108BD9-81ED-4DB2-BD59-A6C34878D82A}">
                    <a16:rowId xmlns:a16="http://schemas.microsoft.com/office/drawing/2014/main" val="10004"/>
                  </a:ext>
                </a:extLst>
              </a:tr>
              <a:tr h="587901">
                <a:tc>
                  <a:txBody>
                    <a:bodyPr/>
                    <a:lstStyle/>
                    <a:p>
                      <a:r>
                        <a:rPr lang="es-ES" sz="2400" dirty="0">
                          <a:latin typeface="Montserrat" panose="00000500000000000000" pitchFamily="50" charset="0"/>
                        </a:rPr>
                        <a:t>Tiempo de retirada &gt;6min</a:t>
                      </a:r>
                    </a:p>
                  </a:txBody>
                  <a:tcPr marL="121920" marR="121920" marT="60960" marB="6096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8301746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EBE8ED-CB01-0941-85B1-9FE015D55571}"/>
              </a:ext>
            </a:extLst>
          </p:cNvPr>
          <p:cNvSpPr>
            <a:spLocks noGrp="1"/>
          </p:cNvSpPr>
          <p:nvPr>
            <p:ph type="title"/>
          </p:nvPr>
        </p:nvSpPr>
        <p:spPr>
          <a:xfrm>
            <a:off x="1371600" y="184885"/>
            <a:ext cx="10515600" cy="1325563"/>
          </a:xfrm>
        </p:spPr>
        <p:txBody>
          <a:bodyPr>
            <a:normAutofit/>
          </a:bodyPr>
          <a:lstStyle/>
          <a:p>
            <a:pPr algn="r"/>
            <a:r>
              <a:rPr lang="es-CO" sz="3600" dirty="0"/>
              <a:t>Pruebas de Tamización</a:t>
            </a:r>
          </a:p>
        </p:txBody>
      </p:sp>
      <p:sp>
        <p:nvSpPr>
          <p:cNvPr id="3" name="Marcador de contenido 2">
            <a:extLst>
              <a:ext uri="{FF2B5EF4-FFF2-40B4-BE49-F238E27FC236}">
                <a16:creationId xmlns:a16="http://schemas.microsoft.com/office/drawing/2014/main" id="{EFC0CCFB-009C-C14E-86FA-A1D3799F24C7}"/>
              </a:ext>
            </a:extLst>
          </p:cNvPr>
          <p:cNvSpPr>
            <a:spLocks noGrp="1"/>
          </p:cNvSpPr>
          <p:nvPr>
            <p:ph idx="1"/>
          </p:nvPr>
        </p:nvSpPr>
        <p:spPr>
          <a:xfrm>
            <a:off x="6322979" y="1423514"/>
            <a:ext cx="5564221" cy="4010971"/>
          </a:xfrm>
        </p:spPr>
        <p:txBody>
          <a:bodyPr>
            <a:normAutofit/>
          </a:bodyPr>
          <a:lstStyle/>
          <a:p>
            <a:pPr marL="0" indent="0">
              <a:buNone/>
            </a:pPr>
            <a:r>
              <a:rPr lang="es-CO" sz="2800" b="1" dirty="0"/>
              <a:t>Métodos endoscópicos</a:t>
            </a:r>
          </a:p>
          <a:p>
            <a:r>
              <a:rPr lang="es-CO" sz="2800" dirty="0"/>
              <a:t>Rectosigmoidoscopia</a:t>
            </a:r>
          </a:p>
          <a:p>
            <a:pPr lvl="1"/>
            <a:r>
              <a:rPr lang="es-CO" sz="2800" dirty="0"/>
              <a:t>Menos riesgo de perforación</a:t>
            </a:r>
          </a:p>
          <a:p>
            <a:pPr lvl="1"/>
            <a:r>
              <a:rPr lang="es-CO" sz="2800" dirty="0"/>
              <a:t>Menor costo</a:t>
            </a:r>
          </a:p>
          <a:p>
            <a:pPr lvl="1"/>
            <a:r>
              <a:rPr lang="es-CO" sz="2800" dirty="0"/>
              <a:t>No requiere sedación</a:t>
            </a:r>
          </a:p>
          <a:p>
            <a:pPr lvl="1"/>
            <a:r>
              <a:rPr lang="es-CO" sz="2800" dirty="0"/>
              <a:t>Solo ve el colon distal</a:t>
            </a:r>
          </a:p>
          <a:p>
            <a:pPr lvl="1"/>
            <a:r>
              <a:rPr lang="es-CO" sz="2800" dirty="0"/>
              <a:t>Periodicidad de 5 – 10%</a:t>
            </a:r>
          </a:p>
        </p:txBody>
      </p:sp>
      <p:pic>
        <p:nvPicPr>
          <p:cNvPr id="2050" name="Picture 2" descr="Resultado de imagen para rectosigmoidoscopia">
            <a:extLst>
              <a:ext uri="{FF2B5EF4-FFF2-40B4-BE49-F238E27FC236}">
                <a16:creationId xmlns:a16="http://schemas.microsoft.com/office/drawing/2014/main" id="{864F511D-63DB-814E-9DE2-9670E1D2CA4A}"/>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38200" y="97951"/>
            <a:ext cx="4826000" cy="468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2536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D88916-DC23-A74A-AF4C-D1B469ED50C2}"/>
              </a:ext>
            </a:extLst>
          </p:cNvPr>
          <p:cNvSpPr>
            <a:spLocks noGrp="1"/>
          </p:cNvSpPr>
          <p:nvPr>
            <p:ph type="title"/>
          </p:nvPr>
        </p:nvSpPr>
        <p:spPr/>
        <p:txBody>
          <a:bodyPr/>
          <a:lstStyle/>
          <a:p>
            <a:r>
              <a:rPr lang="es-CO" dirty="0"/>
              <a:t>Pruebas de Tamización</a:t>
            </a:r>
          </a:p>
        </p:txBody>
      </p:sp>
      <p:sp>
        <p:nvSpPr>
          <p:cNvPr id="3" name="Marcador de contenido 2">
            <a:extLst>
              <a:ext uri="{FF2B5EF4-FFF2-40B4-BE49-F238E27FC236}">
                <a16:creationId xmlns:a16="http://schemas.microsoft.com/office/drawing/2014/main" id="{3E21C542-A3D8-9A41-A073-DA20EE06133E}"/>
              </a:ext>
            </a:extLst>
          </p:cNvPr>
          <p:cNvSpPr>
            <a:spLocks noGrp="1"/>
          </p:cNvSpPr>
          <p:nvPr>
            <p:ph idx="1"/>
          </p:nvPr>
        </p:nvSpPr>
        <p:spPr>
          <a:xfrm>
            <a:off x="685803" y="1690688"/>
            <a:ext cx="10667997" cy="4699095"/>
          </a:xfrm>
        </p:spPr>
        <p:txBody>
          <a:bodyPr numCol="2">
            <a:normAutofit fontScale="92500" lnSpcReduction="10000"/>
          </a:bodyPr>
          <a:lstStyle/>
          <a:p>
            <a:pPr marL="0" indent="0">
              <a:buNone/>
            </a:pPr>
            <a:r>
              <a:rPr lang="es-CO" sz="2800" b="1" dirty="0"/>
              <a:t>Pruebas en Materia Fecal</a:t>
            </a:r>
          </a:p>
          <a:p>
            <a:r>
              <a:rPr lang="es-CO" sz="2800" dirty="0"/>
              <a:t>Disminución de la mortalidad 32%.</a:t>
            </a:r>
          </a:p>
          <a:p>
            <a:r>
              <a:rPr lang="es-CO" sz="2800" dirty="0"/>
              <a:t>NO detectan lesiones premalignas. </a:t>
            </a:r>
          </a:p>
          <a:p>
            <a:r>
              <a:rPr lang="es-CO" sz="2800" dirty="0"/>
              <a:t>Detectan lesiones malignas.</a:t>
            </a:r>
          </a:p>
          <a:p>
            <a:endParaRPr lang="es-CO" sz="2800" dirty="0"/>
          </a:p>
          <a:p>
            <a:endParaRPr lang="es-CO" sz="2800" dirty="0"/>
          </a:p>
          <a:p>
            <a:endParaRPr lang="es-CO" sz="2800" dirty="0"/>
          </a:p>
          <a:p>
            <a:endParaRPr lang="es-CO" sz="2800" dirty="0"/>
          </a:p>
          <a:p>
            <a:endParaRPr lang="es-CO" sz="2800" dirty="0"/>
          </a:p>
          <a:p>
            <a:pPr marL="0" indent="0">
              <a:buNone/>
            </a:pPr>
            <a:r>
              <a:rPr lang="es-CO" sz="2800" b="1" dirty="0"/>
              <a:t>Sangre Oculta en Heces</a:t>
            </a:r>
          </a:p>
          <a:p>
            <a:r>
              <a:rPr lang="es-CO" sz="2800" dirty="0"/>
              <a:t>Actividad pseudoperoxidasa del grupo </a:t>
            </a:r>
            <a:r>
              <a:rPr lang="es-CO" sz="2800" dirty="0" err="1"/>
              <a:t>hem</a:t>
            </a:r>
            <a:r>
              <a:rPr lang="es-CO" sz="2800" dirty="0"/>
              <a:t>.</a:t>
            </a:r>
          </a:p>
          <a:p>
            <a:r>
              <a:rPr lang="es-CO" sz="2800" dirty="0"/>
              <a:t>Prueba de guayaco.</a:t>
            </a:r>
          </a:p>
          <a:p>
            <a:r>
              <a:rPr lang="es-CO" sz="2800" dirty="0"/>
              <a:t>Requiere restricción dietaria de carnes rojas, vitamina C.</a:t>
            </a:r>
          </a:p>
          <a:p>
            <a:r>
              <a:rPr lang="es-CO" sz="2800" dirty="0"/>
              <a:t>Toma de 3 muestras.</a:t>
            </a:r>
          </a:p>
          <a:p>
            <a:r>
              <a:rPr lang="es-CO" sz="2800" dirty="0"/>
              <a:t>Sensibilidad del 62 – 79% y Especificidad del 87 – 96%.</a:t>
            </a:r>
          </a:p>
          <a:p>
            <a:r>
              <a:rPr lang="es-CO" sz="2800" dirty="0"/>
              <a:t>Periodicidad </a:t>
            </a:r>
            <a:r>
              <a:rPr lang="es-CO" sz="2800" dirty="0">
                <a:sym typeface="Wingdings" pitchFamily="2" charset="2"/>
              </a:rPr>
              <a:t> 1 – 2 años.</a:t>
            </a:r>
            <a:endParaRPr lang="es-CO" sz="2800" dirty="0"/>
          </a:p>
        </p:txBody>
      </p:sp>
      <p:sp>
        <p:nvSpPr>
          <p:cNvPr id="5" name="Franja diagonal 4">
            <a:extLst>
              <a:ext uri="{FF2B5EF4-FFF2-40B4-BE49-F238E27FC236}">
                <a16:creationId xmlns:a16="http://schemas.microsoft.com/office/drawing/2014/main" id="{BD9B2518-4B66-0A49-9F7C-C55D787DCDF6}"/>
              </a:ext>
            </a:extLst>
          </p:cNvPr>
          <p:cNvSpPr/>
          <p:nvPr/>
        </p:nvSpPr>
        <p:spPr>
          <a:xfrm rot="5400000">
            <a:off x="10655708" y="307748"/>
            <a:ext cx="1844040" cy="1228544"/>
          </a:xfrm>
          <a:prstGeom prst="diagStripe">
            <a:avLst/>
          </a:prstGeom>
          <a:solidFill>
            <a:srgbClr val="00AA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extLst>
      <p:ext uri="{BB962C8B-B14F-4D97-AF65-F5344CB8AC3E}">
        <p14:creationId xmlns:p14="http://schemas.microsoft.com/office/powerpoint/2010/main" val="1969539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F672E2-498B-8442-98F3-228C266EA940}"/>
              </a:ext>
            </a:extLst>
          </p:cNvPr>
          <p:cNvSpPr>
            <a:spLocks noGrp="1"/>
          </p:cNvSpPr>
          <p:nvPr>
            <p:ph type="title"/>
          </p:nvPr>
        </p:nvSpPr>
        <p:spPr/>
        <p:txBody>
          <a:bodyPr/>
          <a:lstStyle/>
          <a:p>
            <a:r>
              <a:rPr lang="es-CO" dirty="0"/>
              <a:t>Contenido</a:t>
            </a:r>
          </a:p>
        </p:txBody>
      </p:sp>
      <p:sp>
        <p:nvSpPr>
          <p:cNvPr id="3" name="Marcador de contenido 2">
            <a:extLst>
              <a:ext uri="{FF2B5EF4-FFF2-40B4-BE49-F238E27FC236}">
                <a16:creationId xmlns:a16="http://schemas.microsoft.com/office/drawing/2014/main" id="{156B352E-6709-7E45-8080-155AECA663C5}"/>
              </a:ext>
            </a:extLst>
          </p:cNvPr>
          <p:cNvSpPr>
            <a:spLocks noGrp="1"/>
          </p:cNvSpPr>
          <p:nvPr>
            <p:ph idx="1"/>
          </p:nvPr>
        </p:nvSpPr>
        <p:spPr>
          <a:xfrm>
            <a:off x="4319081" y="1825625"/>
            <a:ext cx="7034717" cy="4322256"/>
          </a:xfrm>
        </p:spPr>
        <p:txBody>
          <a:bodyPr>
            <a:normAutofit/>
          </a:bodyPr>
          <a:lstStyle/>
          <a:p>
            <a:r>
              <a:rPr lang="es-CO" sz="2400" dirty="0"/>
              <a:t>Introducción y Epidemiología.</a:t>
            </a:r>
          </a:p>
          <a:p>
            <a:r>
              <a:rPr lang="es-CO" sz="2400" dirty="0"/>
              <a:t>Etiología.</a:t>
            </a:r>
          </a:p>
          <a:p>
            <a:r>
              <a:rPr lang="es-CO" sz="2400" dirty="0"/>
              <a:t>Factores de riesgo y protectores.</a:t>
            </a:r>
          </a:p>
          <a:p>
            <a:r>
              <a:rPr lang="es-CO" sz="2400" dirty="0"/>
              <a:t>Carcinogénesis.</a:t>
            </a:r>
          </a:p>
          <a:p>
            <a:r>
              <a:rPr lang="es-CO" sz="2400" dirty="0"/>
              <a:t>Tamización.</a:t>
            </a:r>
          </a:p>
          <a:p>
            <a:r>
              <a:rPr lang="es-CO" sz="2400" dirty="0"/>
              <a:t>Recomendaciones.</a:t>
            </a:r>
          </a:p>
          <a:p>
            <a:r>
              <a:rPr lang="es-CO" sz="2400" dirty="0"/>
              <a:t>Conclusiones.</a:t>
            </a:r>
          </a:p>
        </p:txBody>
      </p:sp>
    </p:spTree>
    <p:extLst>
      <p:ext uri="{BB962C8B-B14F-4D97-AF65-F5344CB8AC3E}">
        <p14:creationId xmlns:p14="http://schemas.microsoft.com/office/powerpoint/2010/main" val="1690765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1B5FA7-6EB0-F142-92DA-368FFEAB9461}"/>
              </a:ext>
            </a:extLst>
          </p:cNvPr>
          <p:cNvSpPr>
            <a:spLocks noGrp="1"/>
          </p:cNvSpPr>
          <p:nvPr>
            <p:ph type="title"/>
          </p:nvPr>
        </p:nvSpPr>
        <p:spPr/>
        <p:txBody>
          <a:bodyPr/>
          <a:lstStyle/>
          <a:p>
            <a:r>
              <a:rPr lang="es-CO" dirty="0"/>
              <a:t>Pruebas de Tamización</a:t>
            </a:r>
          </a:p>
        </p:txBody>
      </p:sp>
      <p:sp>
        <p:nvSpPr>
          <p:cNvPr id="3" name="Marcador de contenido 2">
            <a:extLst>
              <a:ext uri="{FF2B5EF4-FFF2-40B4-BE49-F238E27FC236}">
                <a16:creationId xmlns:a16="http://schemas.microsoft.com/office/drawing/2014/main" id="{CD966919-D69E-064E-AD3F-002B19CA781B}"/>
              </a:ext>
            </a:extLst>
          </p:cNvPr>
          <p:cNvSpPr>
            <a:spLocks noGrp="1"/>
          </p:cNvSpPr>
          <p:nvPr>
            <p:ph idx="1"/>
          </p:nvPr>
        </p:nvSpPr>
        <p:spPr>
          <a:xfrm>
            <a:off x="4182659" y="2001892"/>
            <a:ext cx="7501645" cy="3641321"/>
          </a:xfrm>
        </p:spPr>
        <p:txBody>
          <a:bodyPr>
            <a:normAutofit/>
          </a:bodyPr>
          <a:lstStyle/>
          <a:p>
            <a:pPr marL="0" indent="0">
              <a:buNone/>
            </a:pPr>
            <a:r>
              <a:rPr lang="es-CO" sz="2800" b="1" dirty="0"/>
              <a:t>Pruebas de materia fecal</a:t>
            </a:r>
          </a:p>
          <a:p>
            <a:r>
              <a:rPr lang="es-CO" sz="2800" b="1" dirty="0"/>
              <a:t>Test inmuniquímico de materia fecal</a:t>
            </a:r>
          </a:p>
          <a:p>
            <a:pPr lvl="1"/>
            <a:r>
              <a:rPr lang="es-CO" sz="2800" dirty="0"/>
              <a:t>Detecta globina.</a:t>
            </a:r>
          </a:p>
          <a:p>
            <a:pPr lvl="1"/>
            <a:r>
              <a:rPr lang="es-CO" sz="2800" dirty="0"/>
              <a:t>No requiere </a:t>
            </a:r>
            <a:r>
              <a:rPr lang="es-CO" sz="2800" dirty="0" err="1"/>
              <a:t>restriscción</a:t>
            </a:r>
            <a:r>
              <a:rPr lang="es-CO" sz="2800" dirty="0"/>
              <a:t> </a:t>
            </a:r>
            <a:r>
              <a:rPr lang="es-CO" sz="2800" dirty="0" err="1"/>
              <a:t>dietaria</a:t>
            </a:r>
            <a:r>
              <a:rPr lang="es-CO" sz="2800" dirty="0"/>
              <a:t>.</a:t>
            </a:r>
          </a:p>
          <a:p>
            <a:pPr lvl="1"/>
            <a:r>
              <a:rPr lang="es-CO" sz="2800" dirty="0"/>
              <a:t>Bajo precio – 1 sola muestra.</a:t>
            </a:r>
          </a:p>
          <a:p>
            <a:pPr lvl="1"/>
            <a:r>
              <a:rPr lang="es-CO" sz="2800" dirty="0"/>
              <a:t>Periodicidad 1 año.</a:t>
            </a:r>
          </a:p>
          <a:p>
            <a:pPr lvl="1"/>
            <a:r>
              <a:rPr lang="es-CO" sz="2800" dirty="0"/>
              <a:t>NO detecta pólipos aserrados </a:t>
            </a:r>
            <a:r>
              <a:rPr lang="es-CO" sz="2800" dirty="0">
                <a:sym typeface="Wingdings" pitchFamily="2" charset="2"/>
              </a:rPr>
              <a:t> Menor sangrado para detectar.</a:t>
            </a:r>
            <a:endParaRPr lang="es-CO" sz="2800" dirty="0"/>
          </a:p>
        </p:txBody>
      </p:sp>
    </p:spTree>
    <p:extLst>
      <p:ext uri="{BB962C8B-B14F-4D97-AF65-F5344CB8AC3E}">
        <p14:creationId xmlns:p14="http://schemas.microsoft.com/office/powerpoint/2010/main" val="41584742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64AB77-F292-C148-BE2A-42E65F4FA86D}"/>
              </a:ext>
            </a:extLst>
          </p:cNvPr>
          <p:cNvSpPr>
            <a:spLocks noGrp="1"/>
          </p:cNvSpPr>
          <p:nvPr>
            <p:ph type="title"/>
          </p:nvPr>
        </p:nvSpPr>
        <p:spPr/>
        <p:txBody>
          <a:bodyPr/>
          <a:lstStyle/>
          <a:p>
            <a:r>
              <a:rPr lang="es-CO" dirty="0"/>
              <a:t>Pruebas de Tamización</a:t>
            </a:r>
          </a:p>
        </p:txBody>
      </p:sp>
      <p:sp>
        <p:nvSpPr>
          <p:cNvPr id="3" name="Marcador de contenido 2">
            <a:extLst>
              <a:ext uri="{FF2B5EF4-FFF2-40B4-BE49-F238E27FC236}">
                <a16:creationId xmlns:a16="http://schemas.microsoft.com/office/drawing/2014/main" id="{585D3F51-8BB9-9745-A7FF-7B12B4AB66EC}"/>
              </a:ext>
            </a:extLst>
          </p:cNvPr>
          <p:cNvSpPr>
            <a:spLocks noGrp="1"/>
          </p:cNvSpPr>
          <p:nvPr>
            <p:ph idx="1"/>
          </p:nvPr>
        </p:nvSpPr>
        <p:spPr>
          <a:xfrm>
            <a:off x="3913566" y="1825625"/>
            <a:ext cx="7949117" cy="4667250"/>
          </a:xfrm>
        </p:spPr>
        <p:txBody>
          <a:bodyPr>
            <a:normAutofit lnSpcReduction="10000"/>
          </a:bodyPr>
          <a:lstStyle/>
          <a:p>
            <a:pPr marL="0" indent="0">
              <a:buNone/>
            </a:pPr>
            <a:r>
              <a:rPr lang="es-CO" sz="2800" b="1" dirty="0"/>
              <a:t>Pruebas de materia fecal</a:t>
            </a:r>
          </a:p>
          <a:p>
            <a:r>
              <a:rPr lang="es-CO" sz="2800" b="1" dirty="0"/>
              <a:t>Test Inmunoquímico y de ADN de materia fecal</a:t>
            </a:r>
          </a:p>
          <a:p>
            <a:pPr lvl="1"/>
            <a:r>
              <a:rPr lang="es-CO" sz="2800" dirty="0"/>
              <a:t>Método FIT y marcadores de ADN anómalo.</a:t>
            </a:r>
          </a:p>
          <a:p>
            <a:pPr lvl="1"/>
            <a:r>
              <a:rPr lang="es-CO" sz="2800" dirty="0"/>
              <a:t>Sensibilidad 92%, Especificidad 87%.</a:t>
            </a:r>
          </a:p>
          <a:p>
            <a:pPr lvl="1"/>
            <a:r>
              <a:rPr lang="es-CO" sz="2800" dirty="0"/>
              <a:t>Menor especificidad que FIT y 3 veces más costoso.</a:t>
            </a:r>
          </a:p>
          <a:p>
            <a:pPr lvl="1"/>
            <a:r>
              <a:rPr lang="es-CO" sz="2800" dirty="0"/>
              <a:t>Requiere mayores estudios para evaluar disminución de mortalidad.</a:t>
            </a:r>
          </a:p>
          <a:p>
            <a:pPr lvl="1"/>
            <a:r>
              <a:rPr lang="es-CO" sz="2800" dirty="0"/>
              <a:t>Periodicidad </a:t>
            </a:r>
            <a:r>
              <a:rPr lang="es-CO" sz="2800" dirty="0">
                <a:sym typeface="Wingdings" pitchFamily="2" charset="2"/>
              </a:rPr>
              <a:t> 3 años.</a:t>
            </a:r>
            <a:endParaRPr lang="es-CO" sz="2800" dirty="0"/>
          </a:p>
        </p:txBody>
      </p:sp>
    </p:spTree>
    <p:extLst>
      <p:ext uri="{BB962C8B-B14F-4D97-AF65-F5344CB8AC3E}">
        <p14:creationId xmlns:p14="http://schemas.microsoft.com/office/powerpoint/2010/main" val="2892316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433180-F52A-B543-98C3-D3E0CE973C90}"/>
              </a:ext>
            </a:extLst>
          </p:cNvPr>
          <p:cNvSpPr>
            <a:spLocks noGrp="1"/>
          </p:cNvSpPr>
          <p:nvPr>
            <p:ph type="title"/>
          </p:nvPr>
        </p:nvSpPr>
        <p:spPr>
          <a:xfrm>
            <a:off x="1411077" y="718894"/>
            <a:ext cx="10515600" cy="1325563"/>
          </a:xfrm>
        </p:spPr>
        <p:txBody>
          <a:bodyPr/>
          <a:lstStyle/>
          <a:p>
            <a:pPr algn="r"/>
            <a:r>
              <a:rPr lang="es-CO" dirty="0"/>
              <a:t>Pruebas de Tamización</a:t>
            </a:r>
          </a:p>
        </p:txBody>
      </p:sp>
      <p:sp>
        <p:nvSpPr>
          <p:cNvPr id="3" name="Marcador de contenido 2">
            <a:extLst>
              <a:ext uri="{FF2B5EF4-FFF2-40B4-BE49-F238E27FC236}">
                <a16:creationId xmlns:a16="http://schemas.microsoft.com/office/drawing/2014/main" id="{5A42F655-98E6-B04A-82BD-95C4873F7FD0}"/>
              </a:ext>
            </a:extLst>
          </p:cNvPr>
          <p:cNvSpPr>
            <a:spLocks noGrp="1"/>
          </p:cNvSpPr>
          <p:nvPr>
            <p:ph idx="1"/>
          </p:nvPr>
        </p:nvSpPr>
        <p:spPr>
          <a:xfrm>
            <a:off x="5331134" y="2195276"/>
            <a:ext cx="6684145" cy="3641320"/>
          </a:xfrm>
        </p:spPr>
        <p:txBody>
          <a:bodyPr>
            <a:normAutofit/>
          </a:bodyPr>
          <a:lstStyle/>
          <a:p>
            <a:pPr marL="0" indent="0">
              <a:buNone/>
            </a:pPr>
            <a:r>
              <a:rPr lang="es-CO" sz="2400" b="1" dirty="0"/>
              <a:t>Pruebas imaginológicas</a:t>
            </a:r>
          </a:p>
          <a:p>
            <a:r>
              <a:rPr lang="es-CO" sz="2400" b="1" dirty="0"/>
              <a:t>Colonografía por TAC (” Colonoscopia virtual”)</a:t>
            </a:r>
          </a:p>
          <a:p>
            <a:pPr lvl="1"/>
            <a:r>
              <a:rPr lang="es-CO" dirty="0"/>
              <a:t>Menos invasivo que la colonoscopia.</a:t>
            </a:r>
          </a:p>
          <a:p>
            <a:pPr lvl="1"/>
            <a:r>
              <a:rPr lang="es-CO" dirty="0"/>
              <a:t>Requiere preparación y administración de contraste (genera mismo disconfort que colonoscopia).</a:t>
            </a:r>
          </a:p>
          <a:p>
            <a:pPr lvl="1"/>
            <a:r>
              <a:rPr lang="es-CO" dirty="0"/>
              <a:t>Detecta pólipos, cáncer  /  buena sensibilidad y especificidad si son &gt;10 </a:t>
            </a:r>
            <a:r>
              <a:rPr lang="es-CO" dirty="0" err="1"/>
              <a:t>mm.</a:t>
            </a:r>
            <a:endParaRPr lang="es-CO" dirty="0"/>
          </a:p>
          <a:p>
            <a:pPr lvl="1"/>
            <a:r>
              <a:rPr lang="es-CO" dirty="0"/>
              <a:t>Periodicidad </a:t>
            </a:r>
            <a:r>
              <a:rPr lang="es-CO" dirty="0">
                <a:sym typeface="Wingdings" pitchFamily="2" charset="2"/>
              </a:rPr>
              <a:t> 5 años.</a:t>
            </a:r>
            <a:endParaRPr lang="es-CO" dirty="0"/>
          </a:p>
        </p:txBody>
      </p:sp>
      <p:pic>
        <p:nvPicPr>
          <p:cNvPr id="6" name="Imagen 5" descr="Captura de pantalla 2019-09-18 a la(s) 9.02.36 p. m..png">
            <a:extLst>
              <a:ext uri="{FF2B5EF4-FFF2-40B4-BE49-F238E27FC236}">
                <a16:creationId xmlns:a16="http://schemas.microsoft.com/office/drawing/2014/main" id="{9F108783-E232-8247-9CEF-52A77B42F7D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07459" y="151116"/>
            <a:ext cx="3907179" cy="3836990"/>
          </a:xfrm>
          <a:prstGeom prst="rect">
            <a:avLst/>
          </a:prstGeom>
        </p:spPr>
      </p:pic>
    </p:spTree>
    <p:extLst>
      <p:ext uri="{BB962C8B-B14F-4D97-AF65-F5344CB8AC3E}">
        <p14:creationId xmlns:p14="http://schemas.microsoft.com/office/powerpoint/2010/main" val="21289513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8F0B21-1213-674C-96C7-FC416A2EA78A}"/>
              </a:ext>
            </a:extLst>
          </p:cNvPr>
          <p:cNvSpPr>
            <a:spLocks noGrp="1"/>
          </p:cNvSpPr>
          <p:nvPr>
            <p:ph type="title"/>
          </p:nvPr>
        </p:nvSpPr>
        <p:spPr>
          <a:xfrm>
            <a:off x="970402" y="501337"/>
            <a:ext cx="10515600" cy="1325563"/>
          </a:xfrm>
        </p:spPr>
        <p:txBody>
          <a:bodyPr>
            <a:normAutofit/>
          </a:bodyPr>
          <a:lstStyle/>
          <a:p>
            <a:pPr algn="r"/>
            <a:r>
              <a:rPr lang="es-CO" sz="3600" dirty="0"/>
              <a:t>Pruebas de Tamización</a:t>
            </a:r>
          </a:p>
        </p:txBody>
      </p:sp>
      <p:sp>
        <p:nvSpPr>
          <p:cNvPr id="3" name="Marcador de contenido 2">
            <a:extLst>
              <a:ext uri="{FF2B5EF4-FFF2-40B4-BE49-F238E27FC236}">
                <a16:creationId xmlns:a16="http://schemas.microsoft.com/office/drawing/2014/main" id="{CC80CE4B-A7A5-9D46-B8F4-246F312127D7}"/>
              </a:ext>
            </a:extLst>
          </p:cNvPr>
          <p:cNvSpPr>
            <a:spLocks noGrp="1"/>
          </p:cNvSpPr>
          <p:nvPr>
            <p:ph idx="1"/>
          </p:nvPr>
        </p:nvSpPr>
        <p:spPr>
          <a:xfrm>
            <a:off x="5389123" y="1825625"/>
            <a:ext cx="5964675" cy="3291124"/>
          </a:xfrm>
        </p:spPr>
        <p:txBody>
          <a:bodyPr>
            <a:normAutofit fontScale="92500" lnSpcReduction="10000"/>
          </a:bodyPr>
          <a:lstStyle/>
          <a:p>
            <a:pPr marL="0" indent="0">
              <a:buNone/>
            </a:pPr>
            <a:r>
              <a:rPr lang="es-CO" sz="2400" b="1" dirty="0"/>
              <a:t>Pruebas imaginológicas </a:t>
            </a:r>
          </a:p>
          <a:p>
            <a:r>
              <a:rPr lang="es-CO" sz="2400" b="1" dirty="0"/>
              <a:t>Cápsula endoscópica colónica</a:t>
            </a:r>
          </a:p>
          <a:p>
            <a:pPr lvl="1"/>
            <a:r>
              <a:rPr lang="es-CO" sz="2400" dirty="0"/>
              <a:t>Imágenes endoscópicas sin riesgo de perforación.</a:t>
            </a:r>
          </a:p>
          <a:p>
            <a:pPr lvl="1"/>
            <a:r>
              <a:rPr lang="es-CO" sz="2400" dirty="0"/>
              <a:t>Sensibilidad 88% para adenomas </a:t>
            </a:r>
            <a:r>
              <a:rPr lang="es-ES_tradnl" sz="2400" u="sng" dirty="0"/>
              <a:t>&gt;</a:t>
            </a:r>
            <a:r>
              <a:rPr lang="es-ES_tradnl" sz="2400" dirty="0"/>
              <a:t> 6 </a:t>
            </a:r>
            <a:r>
              <a:rPr lang="es-ES_tradnl" sz="2400" dirty="0" err="1"/>
              <a:t>mm.</a:t>
            </a:r>
            <a:endParaRPr lang="es-ES_tradnl" sz="2400" dirty="0"/>
          </a:p>
          <a:p>
            <a:pPr lvl="1"/>
            <a:r>
              <a:rPr lang="es-ES_tradnl" sz="2400" dirty="0"/>
              <a:t>Requiere mayor preparación del colon / No es útil en lesiones aserradas.</a:t>
            </a:r>
          </a:p>
          <a:p>
            <a:pPr lvl="1"/>
            <a:r>
              <a:rPr lang="es-ES_tradnl" sz="2400" dirty="0"/>
              <a:t>No es terapéutico.</a:t>
            </a:r>
            <a:endParaRPr lang="es-CO" sz="2400" dirty="0"/>
          </a:p>
        </p:txBody>
      </p:sp>
      <p:pic>
        <p:nvPicPr>
          <p:cNvPr id="3074" name="Picture 2" descr="Resultado de imagen para capsula endoscópica">
            <a:extLst>
              <a:ext uri="{FF2B5EF4-FFF2-40B4-BE49-F238E27FC236}">
                <a16:creationId xmlns:a16="http://schemas.microsoft.com/office/drawing/2014/main" id="{9E29C6F0-0577-614F-920D-343918BDA98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38200" y="502612"/>
            <a:ext cx="4570378" cy="41082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1696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CFE287-968B-CA4E-8ED9-9FA98728883F}"/>
              </a:ext>
            </a:extLst>
          </p:cNvPr>
          <p:cNvSpPr>
            <a:spLocks noGrp="1"/>
          </p:cNvSpPr>
          <p:nvPr>
            <p:ph type="title"/>
          </p:nvPr>
        </p:nvSpPr>
        <p:spPr/>
        <p:txBody>
          <a:bodyPr/>
          <a:lstStyle/>
          <a:p>
            <a:r>
              <a:rPr lang="es-CO" dirty="0"/>
              <a:t>Pruebas de Tamización</a:t>
            </a:r>
          </a:p>
        </p:txBody>
      </p:sp>
      <p:sp>
        <p:nvSpPr>
          <p:cNvPr id="3" name="Marcador de contenido 2">
            <a:extLst>
              <a:ext uri="{FF2B5EF4-FFF2-40B4-BE49-F238E27FC236}">
                <a16:creationId xmlns:a16="http://schemas.microsoft.com/office/drawing/2014/main" id="{FF4B7F3D-AEB3-B044-B96C-AE556C9963AF}"/>
              </a:ext>
            </a:extLst>
          </p:cNvPr>
          <p:cNvSpPr>
            <a:spLocks noGrp="1"/>
          </p:cNvSpPr>
          <p:nvPr>
            <p:ph idx="1"/>
          </p:nvPr>
        </p:nvSpPr>
        <p:spPr>
          <a:xfrm>
            <a:off x="4124528" y="1825625"/>
            <a:ext cx="7229270" cy="3796962"/>
          </a:xfrm>
        </p:spPr>
        <p:txBody>
          <a:bodyPr>
            <a:normAutofit lnSpcReduction="10000"/>
          </a:bodyPr>
          <a:lstStyle/>
          <a:p>
            <a:pPr marL="0" indent="0">
              <a:buNone/>
            </a:pPr>
            <a:r>
              <a:rPr lang="es-CO" sz="2800" b="1" dirty="0"/>
              <a:t>Pruebas en sangre</a:t>
            </a:r>
          </a:p>
          <a:p>
            <a:r>
              <a:rPr lang="es-CO" sz="2400" b="1" dirty="0"/>
              <a:t>Ensayo con Septina 9 metilada (mSEPT9)</a:t>
            </a:r>
          </a:p>
          <a:p>
            <a:pPr lvl="1"/>
            <a:r>
              <a:rPr lang="es-CO" sz="2400" dirty="0"/>
              <a:t>Prueba de PCR para la septina 9 metilada mutada.</a:t>
            </a:r>
          </a:p>
          <a:p>
            <a:pPr lvl="1"/>
            <a:r>
              <a:rPr lang="es-CO" sz="2400" dirty="0"/>
              <a:t>Sensibilidad 68% y especificidad 80%.</a:t>
            </a:r>
          </a:p>
          <a:p>
            <a:pPr lvl="1"/>
            <a:r>
              <a:rPr lang="es-CO" sz="2400" dirty="0"/>
              <a:t>Más costoso .</a:t>
            </a:r>
          </a:p>
          <a:p>
            <a:pPr lvl="1"/>
            <a:r>
              <a:rPr lang="es-CO" sz="2400" dirty="0"/>
              <a:t>¿Periodicidad?</a:t>
            </a:r>
          </a:p>
          <a:p>
            <a:pPr lvl="1"/>
            <a:r>
              <a:rPr lang="es-CO" sz="2400" dirty="0"/>
              <a:t>¿Disminución de mortalidad?</a:t>
            </a:r>
          </a:p>
          <a:p>
            <a:pPr lvl="1"/>
            <a:r>
              <a:rPr lang="es-CO" sz="2400" dirty="0"/>
              <a:t>Indicado en aquellos que se niegan a las otras pruebas.</a:t>
            </a:r>
          </a:p>
        </p:txBody>
      </p:sp>
    </p:spTree>
    <p:extLst>
      <p:ext uri="{BB962C8B-B14F-4D97-AF65-F5344CB8AC3E}">
        <p14:creationId xmlns:p14="http://schemas.microsoft.com/office/powerpoint/2010/main" val="18321480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528AE1-EFC0-8840-B759-51C3A13B5233}"/>
              </a:ext>
            </a:extLst>
          </p:cNvPr>
          <p:cNvSpPr>
            <a:spLocks noGrp="1"/>
          </p:cNvSpPr>
          <p:nvPr>
            <p:ph type="title"/>
          </p:nvPr>
        </p:nvSpPr>
        <p:spPr/>
        <p:txBody>
          <a:bodyPr/>
          <a:lstStyle/>
          <a:p>
            <a:r>
              <a:rPr lang="es-CO" dirty="0"/>
              <a:t>Recomendaciones</a:t>
            </a:r>
          </a:p>
        </p:txBody>
      </p:sp>
      <p:graphicFrame>
        <p:nvGraphicFramePr>
          <p:cNvPr id="5" name="Marcador de contenido 4">
            <a:extLst>
              <a:ext uri="{FF2B5EF4-FFF2-40B4-BE49-F238E27FC236}">
                <a16:creationId xmlns:a16="http://schemas.microsoft.com/office/drawing/2014/main" id="{8D9BC3D1-EB7B-0F46-95EF-10B3DE573468}"/>
              </a:ext>
            </a:extLst>
          </p:cNvPr>
          <p:cNvGraphicFramePr>
            <a:graphicFrameLocks noGrp="1"/>
          </p:cNvGraphicFramePr>
          <p:nvPr>
            <p:ph idx="1"/>
            <p:extLst>
              <p:ext uri="{D42A27DB-BD31-4B8C-83A1-F6EECF244321}">
                <p14:modId xmlns:p14="http://schemas.microsoft.com/office/powerpoint/2010/main" val="2595799267"/>
              </p:ext>
            </p:extLst>
          </p:nvPr>
        </p:nvGraphicFramePr>
        <p:xfrm>
          <a:off x="685801" y="1825625"/>
          <a:ext cx="10667997" cy="2090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16794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5FE15C-6271-8D4B-A495-2C31E9201A61}"/>
              </a:ext>
            </a:extLst>
          </p:cNvPr>
          <p:cNvSpPr>
            <a:spLocks noGrp="1"/>
          </p:cNvSpPr>
          <p:nvPr>
            <p:ph type="title"/>
          </p:nvPr>
        </p:nvSpPr>
        <p:spPr>
          <a:xfrm>
            <a:off x="680292" y="145914"/>
            <a:ext cx="11511708" cy="1325563"/>
          </a:xfrm>
        </p:spPr>
        <p:txBody>
          <a:bodyPr/>
          <a:lstStyle/>
          <a:p>
            <a:r>
              <a:rPr lang="es-CO" dirty="0"/>
              <a:t>Recomendaciones – Riesgo promedio</a:t>
            </a:r>
          </a:p>
        </p:txBody>
      </p:sp>
      <p:graphicFrame>
        <p:nvGraphicFramePr>
          <p:cNvPr id="5" name="Marcador de contenido 4">
            <a:extLst>
              <a:ext uri="{FF2B5EF4-FFF2-40B4-BE49-F238E27FC236}">
                <a16:creationId xmlns:a16="http://schemas.microsoft.com/office/drawing/2014/main" id="{F82DEEBA-5D79-754E-B158-88E8CE432880}"/>
              </a:ext>
            </a:extLst>
          </p:cNvPr>
          <p:cNvGraphicFramePr>
            <a:graphicFrameLocks noGrp="1"/>
          </p:cNvGraphicFramePr>
          <p:nvPr>
            <p:ph idx="1"/>
            <p:extLst>
              <p:ext uri="{D42A27DB-BD31-4B8C-83A1-F6EECF244321}">
                <p14:modId xmlns:p14="http://schemas.microsoft.com/office/powerpoint/2010/main" val="2996670839"/>
              </p:ext>
            </p:extLst>
          </p:nvPr>
        </p:nvGraphicFramePr>
        <p:xfrm>
          <a:off x="3365770" y="1459150"/>
          <a:ext cx="7988028" cy="52529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37326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834962-5226-B645-A456-26A2D61C94E2}"/>
              </a:ext>
            </a:extLst>
          </p:cNvPr>
          <p:cNvSpPr>
            <a:spLocks noGrp="1"/>
          </p:cNvSpPr>
          <p:nvPr>
            <p:ph type="title"/>
          </p:nvPr>
        </p:nvSpPr>
        <p:spPr>
          <a:xfrm>
            <a:off x="617865" y="-751096"/>
            <a:ext cx="11798145" cy="3370296"/>
          </a:xfrm>
        </p:spPr>
        <p:txBody>
          <a:bodyPr/>
          <a:lstStyle/>
          <a:p>
            <a:r>
              <a:rPr lang="es-CO" dirty="0"/>
              <a:t>Recomendaciones – Riesgo promedio</a:t>
            </a:r>
          </a:p>
        </p:txBody>
      </p:sp>
      <p:sp>
        <p:nvSpPr>
          <p:cNvPr id="3" name="Marcador de contenido 2">
            <a:extLst>
              <a:ext uri="{FF2B5EF4-FFF2-40B4-BE49-F238E27FC236}">
                <a16:creationId xmlns:a16="http://schemas.microsoft.com/office/drawing/2014/main" id="{C2A5BFEF-8814-F741-8901-1BB690F392B0}"/>
              </a:ext>
            </a:extLst>
          </p:cNvPr>
          <p:cNvSpPr>
            <a:spLocks noGrp="1"/>
          </p:cNvSpPr>
          <p:nvPr>
            <p:ph idx="1"/>
          </p:nvPr>
        </p:nvSpPr>
        <p:spPr>
          <a:xfrm>
            <a:off x="5700409" y="1825625"/>
            <a:ext cx="5653389" cy="3758052"/>
          </a:xfrm>
        </p:spPr>
        <p:txBody>
          <a:bodyPr>
            <a:normAutofit lnSpcReduction="10000"/>
          </a:bodyPr>
          <a:lstStyle/>
          <a:p>
            <a:r>
              <a:rPr lang="es-CO" sz="2800" dirty="0"/>
              <a:t>Inicio de tamizaje </a:t>
            </a:r>
            <a:r>
              <a:rPr lang="es-CO" sz="2800" dirty="0">
                <a:sym typeface="Wingdings" pitchFamily="2" charset="2"/>
              </a:rPr>
              <a:t> 50 años (¿45?).</a:t>
            </a:r>
          </a:p>
          <a:p>
            <a:r>
              <a:rPr lang="es-CO" sz="2800" dirty="0">
                <a:sym typeface="Wingdings" pitchFamily="2" charset="2"/>
              </a:rPr>
              <a:t>Continuar hasta los 75 años.</a:t>
            </a:r>
          </a:p>
          <a:p>
            <a:r>
              <a:rPr lang="es-CO" sz="2800" dirty="0">
                <a:sym typeface="Wingdings" pitchFamily="2" charset="2"/>
              </a:rPr>
              <a:t>De 76 – 85 años seguimiento de acuerdo a comorbilidades y expectativa de vida.</a:t>
            </a:r>
          </a:p>
          <a:p>
            <a:r>
              <a:rPr lang="es-CO" sz="2800" dirty="0">
                <a:sym typeface="Wingdings" pitchFamily="2" charset="2"/>
              </a:rPr>
              <a:t>&gt; 85 años  no realizar tamizaje (expectativa de vida &lt;10 años).</a:t>
            </a:r>
            <a:endParaRPr lang="es-CO" sz="2800" dirty="0"/>
          </a:p>
        </p:txBody>
      </p:sp>
    </p:spTree>
    <p:extLst>
      <p:ext uri="{BB962C8B-B14F-4D97-AF65-F5344CB8AC3E}">
        <p14:creationId xmlns:p14="http://schemas.microsoft.com/office/powerpoint/2010/main" val="18706627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DF61E8-6DC4-A94C-9042-A8720A9D0419}"/>
              </a:ext>
            </a:extLst>
          </p:cNvPr>
          <p:cNvSpPr>
            <a:spLocks noGrp="1"/>
          </p:cNvSpPr>
          <p:nvPr>
            <p:ph type="title"/>
          </p:nvPr>
        </p:nvSpPr>
        <p:spPr>
          <a:xfrm>
            <a:off x="685802" y="202314"/>
            <a:ext cx="11820181" cy="1325563"/>
          </a:xfrm>
        </p:spPr>
        <p:txBody>
          <a:bodyPr/>
          <a:lstStyle/>
          <a:p>
            <a:r>
              <a:rPr lang="es-CO" dirty="0"/>
              <a:t>Recomendaciones – Riesgo promedio</a:t>
            </a:r>
          </a:p>
        </p:txBody>
      </p:sp>
      <p:sp>
        <p:nvSpPr>
          <p:cNvPr id="3" name="Marcador de contenido 2">
            <a:extLst>
              <a:ext uri="{FF2B5EF4-FFF2-40B4-BE49-F238E27FC236}">
                <a16:creationId xmlns:a16="http://schemas.microsoft.com/office/drawing/2014/main" id="{96F62BAB-2DBB-6F46-8F8A-47A6E8DBDCDD}"/>
              </a:ext>
            </a:extLst>
          </p:cNvPr>
          <p:cNvSpPr>
            <a:spLocks noGrp="1"/>
          </p:cNvSpPr>
          <p:nvPr>
            <p:ph idx="1"/>
          </p:nvPr>
        </p:nvSpPr>
        <p:spPr>
          <a:xfrm>
            <a:off x="685802" y="1527877"/>
            <a:ext cx="10667997" cy="1901123"/>
          </a:xfrm>
          <a:solidFill>
            <a:srgbClr val="00AAA7">
              <a:alpha val="40000"/>
            </a:srgbClr>
          </a:solidFill>
          <a:ln w="38100">
            <a:solidFill>
              <a:srgbClr val="00AAA7"/>
            </a:solidFill>
          </a:ln>
        </p:spPr>
        <p:txBody>
          <a:bodyPr>
            <a:normAutofit lnSpcReduction="10000"/>
          </a:bodyPr>
          <a:lstStyle/>
          <a:p>
            <a:r>
              <a:rPr lang="es-CO" sz="2800" b="1" dirty="0"/>
              <a:t>Primera elección:</a:t>
            </a:r>
          </a:p>
          <a:p>
            <a:pPr lvl="1"/>
            <a:r>
              <a:rPr lang="es-CO" sz="2400" u="sng" dirty="0"/>
              <a:t>Colonoscopia cada </a:t>
            </a:r>
            <a:r>
              <a:rPr lang="es-CO" sz="2400" b="1" u="sng" dirty="0"/>
              <a:t>10 años. </a:t>
            </a:r>
          </a:p>
          <a:p>
            <a:pPr lvl="2"/>
            <a:r>
              <a:rPr lang="es-CO" sz="2400" dirty="0"/>
              <a:t>Si fue incompleta o mala preparación </a:t>
            </a:r>
            <a:r>
              <a:rPr lang="es-CO" sz="2400" dirty="0">
                <a:sym typeface="Wingdings" pitchFamily="2" charset="2"/>
              </a:rPr>
              <a:t> usar otra modalidad o repetir colonoscopia al año.</a:t>
            </a:r>
            <a:endParaRPr lang="es-CO" sz="2400" dirty="0"/>
          </a:p>
          <a:p>
            <a:pPr lvl="1"/>
            <a:r>
              <a:rPr lang="es-CO" sz="2400" u="sng" dirty="0"/>
              <a:t>Test Inmunoquímico de Materia Fecal </a:t>
            </a:r>
            <a:r>
              <a:rPr lang="es-CO" sz="2400" b="1" u="sng" dirty="0"/>
              <a:t>anual.</a:t>
            </a:r>
          </a:p>
          <a:p>
            <a:pPr lvl="1"/>
            <a:endParaRPr lang="es-CO" sz="2400" dirty="0"/>
          </a:p>
        </p:txBody>
      </p:sp>
      <p:sp>
        <p:nvSpPr>
          <p:cNvPr id="4" name="Marcador de contenido 3">
            <a:extLst>
              <a:ext uri="{FF2B5EF4-FFF2-40B4-BE49-F238E27FC236}">
                <a16:creationId xmlns:a16="http://schemas.microsoft.com/office/drawing/2014/main" id="{98B050AC-1444-7049-A50B-61B533F39B88}"/>
              </a:ext>
            </a:extLst>
          </p:cNvPr>
          <p:cNvSpPr>
            <a:spLocks noGrp="1"/>
          </p:cNvSpPr>
          <p:nvPr>
            <p:ph idx="13"/>
          </p:nvPr>
        </p:nvSpPr>
        <p:spPr>
          <a:xfrm>
            <a:off x="4878975" y="4026187"/>
            <a:ext cx="6684145" cy="2231864"/>
          </a:xfrm>
          <a:ln w="38100">
            <a:solidFill>
              <a:srgbClr val="152B48"/>
            </a:solidFill>
          </a:ln>
        </p:spPr>
        <p:txBody>
          <a:bodyPr>
            <a:normAutofit fontScale="85000" lnSpcReduction="10000"/>
          </a:bodyPr>
          <a:lstStyle/>
          <a:p>
            <a:r>
              <a:rPr lang="es-CO" sz="2400" dirty="0"/>
              <a:t>Segunda elección:</a:t>
            </a:r>
          </a:p>
          <a:p>
            <a:pPr lvl="1"/>
            <a:r>
              <a:rPr lang="es-CO" sz="2400" dirty="0"/>
              <a:t>Colonografía por TAC cada 5 años.</a:t>
            </a:r>
          </a:p>
          <a:p>
            <a:pPr lvl="1"/>
            <a:r>
              <a:rPr lang="es-CO" sz="2400" dirty="0"/>
              <a:t>Prueba FIT y ADN en materia fecal cada 3 años.</a:t>
            </a:r>
          </a:p>
          <a:p>
            <a:pPr lvl="1"/>
            <a:r>
              <a:rPr lang="es-CO" sz="2400" dirty="0"/>
              <a:t>Rectosigmoidoscopia flaxible cada 5 – 10 años.</a:t>
            </a:r>
          </a:p>
          <a:p>
            <a:r>
              <a:rPr lang="es-CO" sz="2400" dirty="0"/>
              <a:t>Tercera elección: Cápsula endoscópica colónica.</a:t>
            </a:r>
          </a:p>
        </p:txBody>
      </p:sp>
    </p:spTree>
    <p:extLst>
      <p:ext uri="{BB962C8B-B14F-4D97-AF65-F5344CB8AC3E}">
        <p14:creationId xmlns:p14="http://schemas.microsoft.com/office/powerpoint/2010/main" val="28736348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E2388B-4C44-C542-9DAC-492FAD8DCAEF}"/>
              </a:ext>
            </a:extLst>
          </p:cNvPr>
          <p:cNvSpPr>
            <a:spLocks noGrp="1"/>
          </p:cNvSpPr>
          <p:nvPr>
            <p:ph type="title"/>
          </p:nvPr>
        </p:nvSpPr>
        <p:spPr>
          <a:xfrm>
            <a:off x="838200" y="144785"/>
            <a:ext cx="11985434" cy="1325563"/>
          </a:xfrm>
        </p:spPr>
        <p:txBody>
          <a:bodyPr>
            <a:normAutofit/>
          </a:bodyPr>
          <a:lstStyle/>
          <a:p>
            <a:r>
              <a:rPr lang="es-CO" sz="4000" dirty="0"/>
              <a:t>Recomendaciones – Riesgo aumentado</a:t>
            </a:r>
          </a:p>
        </p:txBody>
      </p:sp>
      <p:sp>
        <p:nvSpPr>
          <p:cNvPr id="3" name="Marcador de contenido 2">
            <a:extLst>
              <a:ext uri="{FF2B5EF4-FFF2-40B4-BE49-F238E27FC236}">
                <a16:creationId xmlns:a16="http://schemas.microsoft.com/office/drawing/2014/main" id="{32564AFD-CE97-AB4C-8DB9-30170FE689CC}"/>
              </a:ext>
            </a:extLst>
          </p:cNvPr>
          <p:cNvSpPr>
            <a:spLocks noGrp="1"/>
          </p:cNvSpPr>
          <p:nvPr>
            <p:ph idx="1"/>
          </p:nvPr>
        </p:nvSpPr>
        <p:spPr>
          <a:xfrm>
            <a:off x="4471207" y="1384946"/>
            <a:ext cx="7268181" cy="5032376"/>
          </a:xfrm>
        </p:spPr>
        <p:txBody>
          <a:bodyPr>
            <a:normAutofit fontScale="92500"/>
          </a:bodyPr>
          <a:lstStyle/>
          <a:p>
            <a:r>
              <a:rPr lang="es-CO" sz="2400" b="1" dirty="0"/>
              <a:t>Historia personal de:</a:t>
            </a:r>
          </a:p>
          <a:p>
            <a:pPr lvl="1"/>
            <a:r>
              <a:rPr lang="es-CO" sz="2400" b="1" dirty="0"/>
              <a:t>Pólipos adenomatosos o aserrados en colonoscopia.</a:t>
            </a:r>
          </a:p>
          <a:p>
            <a:pPr lvl="1"/>
            <a:endParaRPr lang="es-CO" sz="2400" dirty="0"/>
          </a:p>
          <a:p>
            <a:r>
              <a:rPr lang="es-CO" sz="2400" dirty="0"/>
              <a:t>Bajo riesgo: Adenoma tubular </a:t>
            </a:r>
            <a:r>
              <a:rPr lang="es-CO" sz="2400" dirty="0">
                <a:sym typeface="Wingdings" pitchFamily="2" charset="2"/>
              </a:rPr>
              <a:t> </a:t>
            </a:r>
            <a:r>
              <a:rPr lang="es-CO" sz="2400" u="sng" dirty="0"/>
              <a:t>&lt;</a:t>
            </a:r>
            <a:r>
              <a:rPr lang="es-CO" sz="2400" dirty="0"/>
              <a:t> 2 pólipos y </a:t>
            </a:r>
            <a:r>
              <a:rPr lang="es-CO" sz="2400" u="sng" dirty="0"/>
              <a:t>&lt;</a:t>
            </a:r>
            <a:r>
              <a:rPr lang="es-CO" sz="2400" dirty="0"/>
              <a:t>1 cm </a:t>
            </a:r>
            <a:r>
              <a:rPr lang="es-CO" sz="2400" dirty="0">
                <a:sym typeface="Wingdings" pitchFamily="2" charset="2"/>
              </a:rPr>
              <a:t> repetir colonoscopia en 5 – 10 años.</a:t>
            </a:r>
          </a:p>
          <a:p>
            <a:r>
              <a:rPr lang="es-CO" sz="2400" dirty="0">
                <a:sym typeface="Wingdings" pitchFamily="2" charset="2"/>
              </a:rPr>
              <a:t>Riesgo intermedio: Pólipos aserrados sin displasia  </a:t>
            </a:r>
            <a:r>
              <a:rPr lang="es-CO" sz="2400" u="sng" dirty="0">
                <a:sym typeface="Wingdings" pitchFamily="2" charset="2"/>
              </a:rPr>
              <a:t>&lt;</a:t>
            </a:r>
            <a:r>
              <a:rPr lang="es-CO" sz="2400" dirty="0">
                <a:sym typeface="Wingdings" pitchFamily="2" charset="2"/>
              </a:rPr>
              <a:t> 2 pólipos y </a:t>
            </a:r>
            <a:r>
              <a:rPr lang="es-CO" sz="2400" u="sng" dirty="0">
                <a:sym typeface="Wingdings" pitchFamily="2" charset="2"/>
              </a:rPr>
              <a:t>&lt;</a:t>
            </a:r>
            <a:r>
              <a:rPr lang="es-CO" sz="2400" dirty="0">
                <a:sym typeface="Wingdings" pitchFamily="2" charset="2"/>
              </a:rPr>
              <a:t> 1 cm  Repetir colonoscopia en 5 años.</a:t>
            </a:r>
          </a:p>
          <a:p>
            <a:r>
              <a:rPr lang="es-CO" sz="2400" dirty="0">
                <a:sym typeface="Wingdings" pitchFamily="2" charset="2"/>
              </a:rPr>
              <a:t>Riesgo algto: Adenomas avanzados o múltiples  3 – 10 pólipos  Repetir colonsocopia en 3 años.</a:t>
            </a:r>
          </a:p>
          <a:p>
            <a:r>
              <a:rPr lang="es-CO" sz="2400" dirty="0">
                <a:sym typeface="Wingdings" pitchFamily="2" charset="2"/>
              </a:rPr>
              <a:t>&gt; 10 pólipos adenomatosos  considerar Síndrome </a:t>
            </a:r>
            <a:r>
              <a:rPr lang="es-CO" sz="2400" dirty="0" err="1">
                <a:sym typeface="Wingdings" pitchFamily="2" charset="2"/>
              </a:rPr>
              <a:t>poliposo</a:t>
            </a:r>
            <a:r>
              <a:rPr lang="es-CO" sz="2400" dirty="0">
                <a:sym typeface="Wingdings" pitchFamily="2" charset="2"/>
              </a:rPr>
              <a:t>.</a:t>
            </a:r>
          </a:p>
        </p:txBody>
      </p:sp>
    </p:spTree>
    <p:extLst>
      <p:ext uri="{BB962C8B-B14F-4D97-AF65-F5344CB8AC3E}">
        <p14:creationId xmlns:p14="http://schemas.microsoft.com/office/powerpoint/2010/main" val="4124308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5DC33C-3FAE-394B-AC35-CB65BFADC785}"/>
              </a:ext>
            </a:extLst>
          </p:cNvPr>
          <p:cNvSpPr>
            <a:spLocks noGrp="1"/>
          </p:cNvSpPr>
          <p:nvPr>
            <p:ph type="title"/>
          </p:nvPr>
        </p:nvSpPr>
        <p:spPr/>
        <p:txBody>
          <a:bodyPr/>
          <a:lstStyle/>
          <a:p>
            <a:endParaRPr lang="es-CO"/>
          </a:p>
        </p:txBody>
      </p:sp>
      <p:sp>
        <p:nvSpPr>
          <p:cNvPr id="3" name="Marcador de contenido 2">
            <a:extLst>
              <a:ext uri="{FF2B5EF4-FFF2-40B4-BE49-F238E27FC236}">
                <a16:creationId xmlns:a16="http://schemas.microsoft.com/office/drawing/2014/main" id="{C91F02DC-0AEE-E240-9FBC-9A4D5363D3F4}"/>
              </a:ext>
            </a:extLst>
          </p:cNvPr>
          <p:cNvSpPr>
            <a:spLocks noGrp="1"/>
          </p:cNvSpPr>
          <p:nvPr>
            <p:ph idx="1"/>
          </p:nvPr>
        </p:nvSpPr>
        <p:spPr/>
        <p:txBody>
          <a:bodyPr/>
          <a:lstStyle/>
          <a:p>
            <a:endParaRPr lang="es-CO"/>
          </a:p>
        </p:txBody>
      </p:sp>
      <p:sp>
        <p:nvSpPr>
          <p:cNvPr id="4" name="Marcador de contenido 3">
            <a:extLst>
              <a:ext uri="{FF2B5EF4-FFF2-40B4-BE49-F238E27FC236}">
                <a16:creationId xmlns:a16="http://schemas.microsoft.com/office/drawing/2014/main" id="{35A5AA4C-3F91-4347-B06C-C7595C7742BE}"/>
              </a:ext>
            </a:extLst>
          </p:cNvPr>
          <p:cNvSpPr>
            <a:spLocks noGrp="1"/>
          </p:cNvSpPr>
          <p:nvPr>
            <p:ph idx="13"/>
          </p:nvPr>
        </p:nvSpPr>
        <p:spPr/>
        <p:txBody>
          <a:bodyPr/>
          <a:lstStyle/>
          <a:p>
            <a:endParaRPr lang="es-CO"/>
          </a:p>
        </p:txBody>
      </p:sp>
      <p:pic>
        <p:nvPicPr>
          <p:cNvPr id="5" name="Imagen 4" descr="Captura de pantalla 2019-09-15 a la(s) 10.35.32 a. m..png">
            <a:extLst>
              <a:ext uri="{FF2B5EF4-FFF2-40B4-BE49-F238E27FC236}">
                <a16:creationId xmlns:a16="http://schemas.microsoft.com/office/drawing/2014/main" id="{C4BD2BF5-B8BF-564E-9FCD-4CBCAD735900}"/>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89106" y="0"/>
            <a:ext cx="11802894" cy="6858000"/>
          </a:xfrm>
          <a:prstGeom prst="rect">
            <a:avLst/>
          </a:prstGeom>
        </p:spPr>
      </p:pic>
      <p:sp>
        <p:nvSpPr>
          <p:cNvPr id="6" name="Rectángulo 5">
            <a:extLst>
              <a:ext uri="{FF2B5EF4-FFF2-40B4-BE49-F238E27FC236}">
                <a16:creationId xmlns:a16="http://schemas.microsoft.com/office/drawing/2014/main" id="{027C93A5-63EE-804A-A0D5-D8D9D5A33510}"/>
              </a:ext>
            </a:extLst>
          </p:cNvPr>
          <p:cNvSpPr/>
          <p:nvPr/>
        </p:nvSpPr>
        <p:spPr>
          <a:xfrm>
            <a:off x="838200" y="1321356"/>
            <a:ext cx="3696757" cy="369332"/>
          </a:xfrm>
          <a:prstGeom prst="rect">
            <a:avLst/>
          </a:prstGeom>
          <a:ln w="38100">
            <a:solidFill>
              <a:srgbClr val="00AAA7"/>
            </a:solidFill>
          </a:ln>
        </p:spPr>
        <p:txBody>
          <a:bodyPr wrap="square">
            <a:spAutoFit/>
          </a:bodyPr>
          <a:lstStyle/>
          <a:p>
            <a:pPr algn="just"/>
            <a:r>
              <a:rPr lang="es-ES" dirty="0"/>
              <a:t>Segunda causa de muerte por cáncer</a:t>
            </a:r>
          </a:p>
        </p:txBody>
      </p:sp>
      <p:sp>
        <p:nvSpPr>
          <p:cNvPr id="7" name="Rectángulo 6">
            <a:extLst>
              <a:ext uri="{FF2B5EF4-FFF2-40B4-BE49-F238E27FC236}">
                <a16:creationId xmlns:a16="http://schemas.microsoft.com/office/drawing/2014/main" id="{04A323D2-9F00-9046-9FB1-4F7FE5F5DC4E}"/>
              </a:ext>
            </a:extLst>
          </p:cNvPr>
          <p:cNvSpPr/>
          <p:nvPr/>
        </p:nvSpPr>
        <p:spPr>
          <a:xfrm>
            <a:off x="9112107" y="3180323"/>
            <a:ext cx="1445488" cy="536937"/>
          </a:xfrm>
          <a:prstGeom prst="rect">
            <a:avLst/>
          </a:prstGeom>
          <a:noFill/>
          <a:ln w="38100" cmpd="sng">
            <a:solidFill>
              <a:srgbClr val="152B48"/>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s-ES"/>
          </a:p>
        </p:txBody>
      </p:sp>
    </p:spTree>
    <p:extLst>
      <p:ext uri="{BB962C8B-B14F-4D97-AF65-F5344CB8AC3E}">
        <p14:creationId xmlns:p14="http://schemas.microsoft.com/office/powerpoint/2010/main" val="38226870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9E69E5-ED7C-2749-9E9C-E05AF8C172BB}"/>
              </a:ext>
            </a:extLst>
          </p:cNvPr>
          <p:cNvSpPr>
            <a:spLocks noGrp="1"/>
          </p:cNvSpPr>
          <p:nvPr>
            <p:ph type="title"/>
          </p:nvPr>
        </p:nvSpPr>
        <p:spPr>
          <a:xfrm>
            <a:off x="838199" y="365125"/>
            <a:ext cx="12304923" cy="1325563"/>
          </a:xfrm>
        </p:spPr>
        <p:txBody>
          <a:bodyPr>
            <a:normAutofit/>
          </a:bodyPr>
          <a:lstStyle/>
          <a:p>
            <a:r>
              <a:rPr lang="es-CO" sz="4000" dirty="0"/>
              <a:t>Recomendaciones – Riesgo Aumentado</a:t>
            </a:r>
          </a:p>
        </p:txBody>
      </p:sp>
      <p:sp>
        <p:nvSpPr>
          <p:cNvPr id="3" name="Marcador de contenido 2">
            <a:extLst>
              <a:ext uri="{FF2B5EF4-FFF2-40B4-BE49-F238E27FC236}">
                <a16:creationId xmlns:a16="http://schemas.microsoft.com/office/drawing/2014/main" id="{A4ACA01A-AC5B-A044-B93E-AD806DE9B858}"/>
              </a:ext>
            </a:extLst>
          </p:cNvPr>
          <p:cNvSpPr>
            <a:spLocks noGrp="1"/>
          </p:cNvSpPr>
          <p:nvPr>
            <p:ph idx="1"/>
          </p:nvPr>
        </p:nvSpPr>
        <p:spPr>
          <a:xfrm>
            <a:off x="685801" y="1825624"/>
            <a:ext cx="10667997" cy="917575"/>
          </a:xfrm>
          <a:solidFill>
            <a:srgbClr val="152B48">
              <a:alpha val="42000"/>
            </a:srgbClr>
          </a:solidFill>
          <a:ln w="38100">
            <a:solidFill>
              <a:srgbClr val="152B48"/>
            </a:solidFill>
          </a:ln>
        </p:spPr>
        <p:txBody>
          <a:bodyPr>
            <a:normAutofit/>
          </a:bodyPr>
          <a:lstStyle/>
          <a:p>
            <a:pPr marL="0" indent="0" algn="ctr">
              <a:buNone/>
            </a:pPr>
            <a:r>
              <a:rPr lang="es-CO" sz="2400" dirty="0"/>
              <a:t>Paciente con </a:t>
            </a:r>
            <a:r>
              <a:rPr lang="es-CO" sz="2400" b="1" dirty="0"/>
              <a:t>Enfermedad Inflamatoria Intestinal.</a:t>
            </a:r>
          </a:p>
          <a:p>
            <a:pPr marL="457200" lvl="1" indent="0" algn="ctr">
              <a:buNone/>
            </a:pPr>
            <a:r>
              <a:rPr lang="es-CO" sz="2400" dirty="0"/>
              <a:t>Inicio de vigilancia a los 8 años del inicio de la enfermedad.</a:t>
            </a:r>
          </a:p>
          <a:p>
            <a:pPr lvl="1" algn="ctr"/>
            <a:endParaRPr lang="es-CO" sz="2400" dirty="0"/>
          </a:p>
        </p:txBody>
      </p:sp>
      <p:sp>
        <p:nvSpPr>
          <p:cNvPr id="4" name="Marcador de contenido 3">
            <a:extLst>
              <a:ext uri="{FF2B5EF4-FFF2-40B4-BE49-F238E27FC236}">
                <a16:creationId xmlns:a16="http://schemas.microsoft.com/office/drawing/2014/main" id="{774794D1-50A2-2A49-965B-55A2E0C188BF}"/>
              </a:ext>
            </a:extLst>
          </p:cNvPr>
          <p:cNvSpPr>
            <a:spLocks noGrp="1"/>
          </p:cNvSpPr>
          <p:nvPr>
            <p:ph idx="13"/>
          </p:nvPr>
        </p:nvSpPr>
        <p:spPr>
          <a:xfrm>
            <a:off x="4669654" y="2957209"/>
            <a:ext cx="6684145" cy="3372154"/>
          </a:xfrm>
        </p:spPr>
        <p:txBody>
          <a:bodyPr>
            <a:normAutofit/>
          </a:bodyPr>
          <a:lstStyle/>
          <a:p>
            <a:r>
              <a:rPr lang="es-CO" sz="2400" dirty="0"/>
              <a:t>Colonoscopia de luz blanca de alta definición: Biopsias al azar de 4 cuadrantes cada 10 cm (&gt; 32 muestras).</a:t>
            </a:r>
          </a:p>
          <a:p>
            <a:r>
              <a:rPr lang="es-CO" sz="2400" dirty="0"/>
              <a:t>Cromoendoscopia con biopsia dirigida: Si no se evidencia displasia realizar 2 muestras al azar de cada segmento intestinal.</a:t>
            </a:r>
          </a:p>
          <a:p>
            <a:endParaRPr lang="es-CO" sz="2400" dirty="0"/>
          </a:p>
        </p:txBody>
      </p:sp>
      <p:sp>
        <p:nvSpPr>
          <p:cNvPr id="5" name="CuadroTexto 4">
            <a:extLst>
              <a:ext uri="{FF2B5EF4-FFF2-40B4-BE49-F238E27FC236}">
                <a16:creationId xmlns:a16="http://schemas.microsoft.com/office/drawing/2014/main" id="{BD6430F6-CA81-1343-9240-407518D20CC1}"/>
              </a:ext>
            </a:extLst>
          </p:cNvPr>
          <p:cNvSpPr txBox="1"/>
          <p:nvPr/>
        </p:nvSpPr>
        <p:spPr>
          <a:xfrm>
            <a:off x="5735453" y="5654232"/>
            <a:ext cx="4552545" cy="523220"/>
          </a:xfrm>
          <a:prstGeom prst="rect">
            <a:avLst/>
          </a:prstGeom>
          <a:solidFill>
            <a:srgbClr val="C00000">
              <a:alpha val="34000"/>
            </a:srgbClr>
          </a:solidFill>
        </p:spPr>
        <p:txBody>
          <a:bodyPr wrap="square" rtlCol="0">
            <a:spAutoFit/>
          </a:bodyPr>
          <a:lstStyle/>
          <a:p>
            <a:r>
              <a:rPr lang="es-CO" sz="1400" dirty="0">
                <a:latin typeface="Montserrat" panose="00000500000000000000" pitchFamily="50" charset="0"/>
              </a:rPr>
              <a:t>Riesgo anual en primeros 10 – 20 años </a:t>
            </a:r>
            <a:r>
              <a:rPr lang="es-CO" sz="1400" dirty="0">
                <a:latin typeface="Montserrat" panose="00000500000000000000" pitchFamily="50" charset="0"/>
                <a:sym typeface="Wingdings" pitchFamily="2" charset="2"/>
              </a:rPr>
              <a:t> </a:t>
            </a:r>
            <a:r>
              <a:rPr lang="es-CO" sz="1400" dirty="0">
                <a:latin typeface="Montserrat" panose="00000500000000000000" pitchFamily="50" charset="0"/>
              </a:rPr>
              <a:t>0.5%</a:t>
            </a:r>
          </a:p>
          <a:p>
            <a:r>
              <a:rPr lang="es-CO" sz="1400" dirty="0">
                <a:latin typeface="Montserrat" panose="00000500000000000000" pitchFamily="50" charset="0"/>
              </a:rPr>
              <a:t>Después de 20 años riesgo anual </a:t>
            </a:r>
            <a:r>
              <a:rPr lang="es-CO" sz="1400" dirty="0">
                <a:latin typeface="Montserrat" panose="00000500000000000000" pitchFamily="50" charset="0"/>
                <a:sym typeface="Wingdings" pitchFamily="2" charset="2"/>
              </a:rPr>
              <a:t> 1%</a:t>
            </a:r>
            <a:endParaRPr lang="es-CO" sz="1400" dirty="0">
              <a:latin typeface="Montserrat" panose="00000500000000000000" pitchFamily="50" charset="0"/>
            </a:endParaRPr>
          </a:p>
        </p:txBody>
      </p:sp>
    </p:spTree>
    <p:extLst>
      <p:ext uri="{BB962C8B-B14F-4D97-AF65-F5344CB8AC3E}">
        <p14:creationId xmlns:p14="http://schemas.microsoft.com/office/powerpoint/2010/main" val="35005151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CB4524-252B-1E4D-A59B-82E599D06B05}"/>
              </a:ext>
            </a:extLst>
          </p:cNvPr>
          <p:cNvSpPr>
            <a:spLocks noGrp="1"/>
          </p:cNvSpPr>
          <p:nvPr>
            <p:ph type="title"/>
          </p:nvPr>
        </p:nvSpPr>
        <p:spPr>
          <a:xfrm>
            <a:off x="685804" y="147522"/>
            <a:ext cx="12029501" cy="1325563"/>
          </a:xfrm>
        </p:spPr>
        <p:txBody>
          <a:bodyPr>
            <a:normAutofit/>
          </a:bodyPr>
          <a:lstStyle/>
          <a:p>
            <a:r>
              <a:rPr lang="es-CO" sz="4000" dirty="0"/>
              <a:t>Recomendaciones – Riesgo Aumentado</a:t>
            </a:r>
          </a:p>
        </p:txBody>
      </p:sp>
      <p:sp>
        <p:nvSpPr>
          <p:cNvPr id="3" name="Marcador de contenido 2">
            <a:extLst>
              <a:ext uri="{FF2B5EF4-FFF2-40B4-BE49-F238E27FC236}">
                <a16:creationId xmlns:a16="http://schemas.microsoft.com/office/drawing/2014/main" id="{8301AA6E-D669-114F-8AA8-AA312B005E83}"/>
              </a:ext>
            </a:extLst>
          </p:cNvPr>
          <p:cNvSpPr>
            <a:spLocks noGrp="1"/>
          </p:cNvSpPr>
          <p:nvPr>
            <p:ph idx="1"/>
          </p:nvPr>
        </p:nvSpPr>
        <p:spPr>
          <a:xfrm>
            <a:off x="685804" y="1307832"/>
            <a:ext cx="10667997" cy="2843652"/>
          </a:xfrm>
        </p:spPr>
        <p:txBody>
          <a:bodyPr>
            <a:normAutofit/>
          </a:bodyPr>
          <a:lstStyle/>
          <a:p>
            <a:pPr marL="0" indent="0">
              <a:buNone/>
            </a:pPr>
            <a:r>
              <a:rPr lang="es-CO" sz="2400" b="1" dirty="0"/>
              <a:t>Personas con Historia familiar</a:t>
            </a:r>
          </a:p>
          <a:p>
            <a:r>
              <a:rPr lang="es-CO" sz="2400" dirty="0"/>
              <a:t>1 o más de 1er grado con </a:t>
            </a:r>
            <a:r>
              <a:rPr lang="es-CO" sz="2400" b="1" dirty="0"/>
              <a:t>CCR</a:t>
            </a:r>
            <a:r>
              <a:rPr lang="es-CO" sz="2400" dirty="0"/>
              <a:t> </a:t>
            </a:r>
            <a:r>
              <a:rPr lang="es-CO" sz="2400" dirty="0">
                <a:sym typeface="Wingdings" pitchFamily="2" charset="2"/>
              </a:rPr>
              <a:t> Colonoscopia cada 5 años  inicio 40 años o 10 años antes de Dx de primer familiar afectado.</a:t>
            </a:r>
          </a:p>
          <a:p>
            <a:r>
              <a:rPr lang="es-CO" sz="2400" dirty="0">
                <a:sym typeface="Wingdings" pitchFamily="2" charset="2"/>
              </a:rPr>
              <a:t>Familiar de 1er grado + </a:t>
            </a:r>
            <a:r>
              <a:rPr lang="es-CO" sz="2400" b="1" dirty="0">
                <a:sym typeface="Wingdings" pitchFamily="2" charset="2"/>
              </a:rPr>
              <a:t>adenoma avanzado </a:t>
            </a:r>
            <a:r>
              <a:rPr lang="es-CO" sz="2400" dirty="0">
                <a:sym typeface="Wingdings" pitchFamily="2" charset="2"/>
              </a:rPr>
              <a:t> colonoscopia cada 5 – 10 años  Inicio a los 40 años o en edad de Dx de familiar afectado.</a:t>
            </a:r>
            <a:endParaRPr lang="es-CO" sz="2400" dirty="0"/>
          </a:p>
        </p:txBody>
      </p:sp>
    </p:spTree>
    <p:extLst>
      <p:ext uri="{BB962C8B-B14F-4D97-AF65-F5344CB8AC3E}">
        <p14:creationId xmlns:p14="http://schemas.microsoft.com/office/powerpoint/2010/main" val="26284913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2223AE-EEBB-9F4D-816C-E590D560B4C0}"/>
              </a:ext>
            </a:extLst>
          </p:cNvPr>
          <p:cNvSpPr>
            <a:spLocks noGrp="1"/>
          </p:cNvSpPr>
          <p:nvPr>
            <p:ph type="title"/>
          </p:nvPr>
        </p:nvSpPr>
        <p:spPr>
          <a:xfrm>
            <a:off x="685801" y="259238"/>
            <a:ext cx="12756614" cy="1325563"/>
          </a:xfrm>
        </p:spPr>
        <p:txBody>
          <a:bodyPr>
            <a:normAutofit/>
          </a:bodyPr>
          <a:lstStyle/>
          <a:p>
            <a:r>
              <a:rPr lang="es-CO" sz="3600" dirty="0"/>
              <a:t>Recomendaciones – Síndromes familiares</a:t>
            </a:r>
          </a:p>
        </p:txBody>
      </p:sp>
      <p:sp>
        <p:nvSpPr>
          <p:cNvPr id="3" name="Marcador de contenido 2">
            <a:extLst>
              <a:ext uri="{FF2B5EF4-FFF2-40B4-BE49-F238E27FC236}">
                <a16:creationId xmlns:a16="http://schemas.microsoft.com/office/drawing/2014/main" id="{5F23FEB6-93BE-014E-B295-8B8A8C5B79C1}"/>
              </a:ext>
            </a:extLst>
          </p:cNvPr>
          <p:cNvSpPr>
            <a:spLocks noGrp="1"/>
          </p:cNvSpPr>
          <p:nvPr>
            <p:ph idx="1"/>
          </p:nvPr>
        </p:nvSpPr>
        <p:spPr>
          <a:xfrm>
            <a:off x="685801" y="1523832"/>
            <a:ext cx="6181927" cy="2413346"/>
          </a:xfrm>
        </p:spPr>
        <p:txBody>
          <a:bodyPr>
            <a:normAutofit fontScale="92500"/>
          </a:bodyPr>
          <a:lstStyle/>
          <a:p>
            <a:pPr marL="0" indent="0">
              <a:buNone/>
            </a:pPr>
            <a:r>
              <a:rPr lang="es-CO" sz="2800" b="1" dirty="0"/>
              <a:t>Síndrome de Lynch</a:t>
            </a:r>
          </a:p>
          <a:p>
            <a:r>
              <a:rPr lang="es-CO" sz="2800" dirty="0"/>
              <a:t>Síndrome autosómico dominante.</a:t>
            </a:r>
          </a:p>
          <a:p>
            <a:r>
              <a:rPr lang="es-CO" sz="2800" dirty="0"/>
              <a:t>Mutación en: MLH1, MSH2, MSH6 o PMS2.</a:t>
            </a:r>
          </a:p>
          <a:p>
            <a:r>
              <a:rPr lang="es-CO" sz="2800" dirty="0"/>
              <a:t>Riesgo de CCR en la vida </a:t>
            </a:r>
            <a:r>
              <a:rPr lang="es-CO" sz="2800" dirty="0">
                <a:sym typeface="Wingdings" pitchFamily="2" charset="2"/>
              </a:rPr>
              <a:t> 80%.</a:t>
            </a:r>
            <a:endParaRPr lang="es-CO" sz="2800" dirty="0"/>
          </a:p>
        </p:txBody>
      </p:sp>
      <p:sp>
        <p:nvSpPr>
          <p:cNvPr id="4" name="Marcador de contenido 3">
            <a:extLst>
              <a:ext uri="{FF2B5EF4-FFF2-40B4-BE49-F238E27FC236}">
                <a16:creationId xmlns:a16="http://schemas.microsoft.com/office/drawing/2014/main" id="{E3E67C6E-5FBB-BC41-9233-D8F5E95F0DDB}"/>
              </a:ext>
            </a:extLst>
          </p:cNvPr>
          <p:cNvSpPr>
            <a:spLocks noGrp="1"/>
          </p:cNvSpPr>
          <p:nvPr>
            <p:ph idx="13"/>
          </p:nvPr>
        </p:nvSpPr>
        <p:spPr>
          <a:xfrm>
            <a:off x="7064108" y="2103278"/>
            <a:ext cx="4844374" cy="1831975"/>
          </a:xfrm>
          <a:solidFill>
            <a:srgbClr val="00AAA7">
              <a:alpha val="44000"/>
            </a:srgbClr>
          </a:solidFill>
        </p:spPr>
        <p:txBody>
          <a:bodyPr>
            <a:normAutofit fontScale="92500" lnSpcReduction="10000"/>
          </a:bodyPr>
          <a:lstStyle/>
          <a:p>
            <a:r>
              <a:rPr lang="es-CO" sz="2800" dirty="0"/>
              <a:t>Colonoscopia cada 1 – 2 años.</a:t>
            </a:r>
          </a:p>
          <a:p>
            <a:r>
              <a:rPr lang="es-CO" sz="2800" dirty="0"/>
              <a:t>Inicio a los 20 – 25 años o 2 – 5 años antes del Dx del primer caso.</a:t>
            </a:r>
          </a:p>
        </p:txBody>
      </p:sp>
      <p:sp>
        <p:nvSpPr>
          <p:cNvPr id="5" name="Franja diagonal 4">
            <a:extLst>
              <a:ext uri="{FF2B5EF4-FFF2-40B4-BE49-F238E27FC236}">
                <a16:creationId xmlns:a16="http://schemas.microsoft.com/office/drawing/2014/main" id="{A9E26FAC-29B3-B840-8E87-928064E16AA2}"/>
              </a:ext>
            </a:extLst>
          </p:cNvPr>
          <p:cNvSpPr/>
          <p:nvPr/>
        </p:nvSpPr>
        <p:spPr>
          <a:xfrm rot="5400000">
            <a:off x="10655708" y="307748"/>
            <a:ext cx="1844040" cy="1228544"/>
          </a:xfrm>
          <a:prstGeom prst="diagStripe">
            <a:avLst/>
          </a:prstGeom>
          <a:solidFill>
            <a:srgbClr val="00AA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extLst>
      <p:ext uri="{BB962C8B-B14F-4D97-AF65-F5344CB8AC3E}">
        <p14:creationId xmlns:p14="http://schemas.microsoft.com/office/powerpoint/2010/main" val="25031655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933DA0-3FE7-BD41-B18E-F9678B3285D0}"/>
              </a:ext>
            </a:extLst>
          </p:cNvPr>
          <p:cNvSpPr>
            <a:spLocks noGrp="1"/>
          </p:cNvSpPr>
          <p:nvPr>
            <p:ph type="title"/>
          </p:nvPr>
        </p:nvSpPr>
        <p:spPr>
          <a:xfrm>
            <a:off x="685801" y="209483"/>
            <a:ext cx="12888817" cy="1325563"/>
          </a:xfrm>
        </p:spPr>
        <p:txBody>
          <a:bodyPr>
            <a:normAutofit/>
          </a:bodyPr>
          <a:lstStyle/>
          <a:p>
            <a:r>
              <a:rPr lang="es-CO" sz="3600" dirty="0"/>
              <a:t>Recomendaciones – Síndromes familiares</a:t>
            </a:r>
          </a:p>
        </p:txBody>
      </p:sp>
      <p:sp>
        <p:nvSpPr>
          <p:cNvPr id="3" name="Marcador de contenido 2">
            <a:extLst>
              <a:ext uri="{FF2B5EF4-FFF2-40B4-BE49-F238E27FC236}">
                <a16:creationId xmlns:a16="http://schemas.microsoft.com/office/drawing/2014/main" id="{F133A9E8-A798-434E-B47F-1F45AB45678C}"/>
              </a:ext>
            </a:extLst>
          </p:cNvPr>
          <p:cNvSpPr>
            <a:spLocks noGrp="1"/>
          </p:cNvSpPr>
          <p:nvPr>
            <p:ph idx="1"/>
          </p:nvPr>
        </p:nvSpPr>
        <p:spPr>
          <a:xfrm>
            <a:off x="685801" y="1340883"/>
            <a:ext cx="6684145" cy="2413346"/>
          </a:xfrm>
        </p:spPr>
        <p:txBody>
          <a:bodyPr>
            <a:normAutofit lnSpcReduction="10000"/>
          </a:bodyPr>
          <a:lstStyle/>
          <a:p>
            <a:pPr marL="0" indent="0">
              <a:buNone/>
            </a:pPr>
            <a:r>
              <a:rPr lang="es-CO" sz="2800" b="1" dirty="0"/>
              <a:t>Poliposis Adenomatosa Familiar</a:t>
            </a:r>
          </a:p>
          <a:p>
            <a:r>
              <a:rPr lang="es-CO" sz="2400" dirty="0"/>
              <a:t>Autosómico dominante.</a:t>
            </a:r>
          </a:p>
          <a:p>
            <a:r>
              <a:rPr lang="es-CO" sz="2400" dirty="0"/>
              <a:t>Se asocia con mutación en el gen APC.</a:t>
            </a:r>
          </a:p>
          <a:p>
            <a:r>
              <a:rPr lang="es-CO" sz="2400" dirty="0"/>
              <a:t>Relacionado con CA papilar de tiroides y tumores </a:t>
            </a:r>
            <a:r>
              <a:rPr lang="es-CO" sz="2400" dirty="0" err="1"/>
              <a:t>desmoides</a:t>
            </a:r>
            <a:r>
              <a:rPr lang="es-CO" sz="2400" dirty="0"/>
              <a:t>.</a:t>
            </a:r>
          </a:p>
          <a:p>
            <a:r>
              <a:rPr lang="es-CO" sz="2400" dirty="0"/>
              <a:t>A los 45 años </a:t>
            </a:r>
            <a:r>
              <a:rPr lang="es-CO" sz="2400" dirty="0">
                <a:sym typeface="Wingdings" pitchFamily="2" charset="2"/>
              </a:rPr>
              <a:t> 90% con CCR.</a:t>
            </a:r>
            <a:endParaRPr lang="es-CO" sz="2400" dirty="0"/>
          </a:p>
        </p:txBody>
      </p:sp>
      <p:sp>
        <p:nvSpPr>
          <p:cNvPr id="4" name="Marcador de contenido 3">
            <a:extLst>
              <a:ext uri="{FF2B5EF4-FFF2-40B4-BE49-F238E27FC236}">
                <a16:creationId xmlns:a16="http://schemas.microsoft.com/office/drawing/2014/main" id="{4C64463B-9DF7-1D4E-8133-48F5E00DBB53}"/>
              </a:ext>
            </a:extLst>
          </p:cNvPr>
          <p:cNvSpPr>
            <a:spLocks noGrp="1"/>
          </p:cNvSpPr>
          <p:nvPr>
            <p:ph idx="13"/>
          </p:nvPr>
        </p:nvSpPr>
        <p:spPr>
          <a:xfrm>
            <a:off x="5352213" y="3929974"/>
            <a:ext cx="6684145" cy="2718543"/>
          </a:xfrm>
          <a:solidFill>
            <a:schemeClr val="accent2">
              <a:lumMod val="60000"/>
              <a:lumOff val="40000"/>
              <a:alpha val="70000"/>
            </a:schemeClr>
          </a:solidFill>
        </p:spPr>
        <p:txBody>
          <a:bodyPr>
            <a:normAutofit fontScale="92500" lnSpcReduction="20000"/>
          </a:bodyPr>
          <a:lstStyle/>
          <a:p>
            <a:r>
              <a:rPr lang="es-CO" sz="2400" dirty="0"/>
              <a:t>Se asocia con Mutación en el gen APC</a:t>
            </a:r>
          </a:p>
          <a:p>
            <a:pPr lvl="1"/>
            <a:r>
              <a:rPr lang="es-CO" sz="2400" dirty="0"/>
              <a:t>Positiva: Colonoscopia cada 1 año </a:t>
            </a:r>
            <a:r>
              <a:rPr lang="es-CO" sz="2400" dirty="0">
                <a:sym typeface="Wingdings" pitchFamily="2" charset="2"/>
              </a:rPr>
              <a:t> inicio a los 10 – 15 años.</a:t>
            </a:r>
          </a:p>
          <a:p>
            <a:pPr lvl="1"/>
            <a:r>
              <a:rPr lang="es-CO" sz="2400" dirty="0">
                <a:sym typeface="Wingdings" pitchFamily="2" charset="2"/>
              </a:rPr>
              <a:t>Negativo:  Tamizaje como población general.</a:t>
            </a:r>
          </a:p>
          <a:p>
            <a:pPr lvl="1"/>
            <a:r>
              <a:rPr lang="es-CO" sz="2400" dirty="0">
                <a:sym typeface="Wingdings" pitchFamily="2" charset="2"/>
              </a:rPr>
              <a:t>Desconocido: Tamizaje cada 1 año  Inicio 10 – 15 años hasta los 24 años, luego cada 2 años hasta los 34 años, luego cada 3 años hasta los 44 años y luego cada 3 – 5 años.</a:t>
            </a:r>
            <a:endParaRPr lang="es-CO" sz="2400" dirty="0"/>
          </a:p>
          <a:p>
            <a:endParaRPr lang="es-CO" sz="2400" dirty="0"/>
          </a:p>
        </p:txBody>
      </p:sp>
    </p:spTree>
    <p:extLst>
      <p:ext uri="{BB962C8B-B14F-4D97-AF65-F5344CB8AC3E}">
        <p14:creationId xmlns:p14="http://schemas.microsoft.com/office/powerpoint/2010/main" val="4249052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986101-479B-DF41-BCE5-E4E836BA21F7}"/>
              </a:ext>
            </a:extLst>
          </p:cNvPr>
          <p:cNvSpPr>
            <a:spLocks noGrp="1"/>
          </p:cNvSpPr>
          <p:nvPr>
            <p:ph type="title"/>
          </p:nvPr>
        </p:nvSpPr>
        <p:spPr>
          <a:xfrm>
            <a:off x="661930" y="133771"/>
            <a:ext cx="12492210" cy="1325563"/>
          </a:xfrm>
        </p:spPr>
        <p:txBody>
          <a:bodyPr>
            <a:normAutofit/>
          </a:bodyPr>
          <a:lstStyle/>
          <a:p>
            <a:r>
              <a:rPr lang="es-CO" sz="3600" dirty="0"/>
              <a:t>Recomendaciones – Síndromes familiares</a:t>
            </a:r>
          </a:p>
        </p:txBody>
      </p:sp>
      <p:sp>
        <p:nvSpPr>
          <p:cNvPr id="3" name="Marcador de contenido 2">
            <a:extLst>
              <a:ext uri="{FF2B5EF4-FFF2-40B4-BE49-F238E27FC236}">
                <a16:creationId xmlns:a16="http://schemas.microsoft.com/office/drawing/2014/main" id="{E0E91E58-EF77-D742-AD2B-2B99E2A02434}"/>
              </a:ext>
            </a:extLst>
          </p:cNvPr>
          <p:cNvSpPr>
            <a:spLocks noGrp="1"/>
          </p:cNvSpPr>
          <p:nvPr>
            <p:ph idx="1"/>
          </p:nvPr>
        </p:nvSpPr>
        <p:spPr>
          <a:xfrm>
            <a:off x="4669653" y="1825624"/>
            <a:ext cx="6684145" cy="4516809"/>
          </a:xfrm>
        </p:spPr>
        <p:txBody>
          <a:bodyPr>
            <a:normAutofit/>
          </a:bodyPr>
          <a:lstStyle/>
          <a:p>
            <a:pPr marL="0" indent="0">
              <a:buNone/>
            </a:pPr>
            <a:r>
              <a:rPr lang="es-CO" sz="2800" b="1" dirty="0"/>
              <a:t>Poliposis asociada al gen MUTHY</a:t>
            </a:r>
          </a:p>
          <a:p>
            <a:pPr marL="0" indent="0">
              <a:buNone/>
            </a:pPr>
            <a:endParaRPr lang="es-CO" sz="2800" b="1" dirty="0"/>
          </a:p>
          <a:p>
            <a:r>
              <a:rPr lang="es-CO" sz="2400" dirty="0"/>
              <a:t>Mutación gen MUTHY homocigoto o hemano on PAF </a:t>
            </a:r>
            <a:r>
              <a:rPr lang="es-CO" sz="2400" dirty="0">
                <a:sym typeface="Wingdings" pitchFamily="2" charset="2"/>
              </a:rPr>
              <a:t> Colonoscopia a os 25 – 30 años  Seguimiento cada 1 – 2 años.</a:t>
            </a:r>
          </a:p>
          <a:p>
            <a:r>
              <a:rPr lang="es-CO" sz="2400" dirty="0">
                <a:sym typeface="Wingdings" pitchFamily="2" charset="2"/>
              </a:rPr>
              <a:t>Gen MUTHY heterocigoto  Colonoscopia cada 5 años  Inicio a los 40 años o 10 años antes de primer </a:t>
            </a:r>
            <a:r>
              <a:rPr lang="es-CO" sz="2400" dirty="0" err="1">
                <a:sym typeface="Wingdings" pitchFamily="2" charset="2"/>
              </a:rPr>
              <a:t>Dx</a:t>
            </a:r>
            <a:r>
              <a:rPr lang="es-CO" sz="2400" dirty="0">
                <a:sym typeface="Wingdings" pitchFamily="2" charset="2"/>
              </a:rPr>
              <a:t>. </a:t>
            </a:r>
          </a:p>
          <a:p>
            <a:r>
              <a:rPr lang="es-CO" sz="2400" dirty="0">
                <a:sym typeface="Wingdings" pitchFamily="2" charset="2"/>
              </a:rPr>
              <a:t>Gen MUTHY negativo  Tamizaje general.</a:t>
            </a:r>
          </a:p>
        </p:txBody>
      </p:sp>
    </p:spTree>
    <p:extLst>
      <p:ext uri="{BB962C8B-B14F-4D97-AF65-F5344CB8AC3E}">
        <p14:creationId xmlns:p14="http://schemas.microsoft.com/office/powerpoint/2010/main" val="35112592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34302D-BCBB-AF40-AAED-412D47B351C5}"/>
              </a:ext>
            </a:extLst>
          </p:cNvPr>
          <p:cNvSpPr>
            <a:spLocks noGrp="1"/>
          </p:cNvSpPr>
          <p:nvPr>
            <p:ph type="title"/>
          </p:nvPr>
        </p:nvSpPr>
        <p:spPr>
          <a:xfrm>
            <a:off x="838200" y="365125"/>
            <a:ext cx="12624412" cy="1325563"/>
          </a:xfrm>
        </p:spPr>
        <p:txBody>
          <a:bodyPr>
            <a:normAutofit/>
          </a:bodyPr>
          <a:lstStyle/>
          <a:p>
            <a:r>
              <a:rPr lang="es-CO" sz="3600" dirty="0"/>
              <a:t>Recomendaciones – Síndromes familiares</a:t>
            </a:r>
          </a:p>
        </p:txBody>
      </p:sp>
      <p:sp>
        <p:nvSpPr>
          <p:cNvPr id="3" name="Marcador de contenido 2">
            <a:extLst>
              <a:ext uri="{FF2B5EF4-FFF2-40B4-BE49-F238E27FC236}">
                <a16:creationId xmlns:a16="http://schemas.microsoft.com/office/drawing/2014/main" id="{C24914D2-8161-CD4C-930D-9578B4B94462}"/>
              </a:ext>
            </a:extLst>
          </p:cNvPr>
          <p:cNvSpPr>
            <a:spLocks noGrp="1"/>
          </p:cNvSpPr>
          <p:nvPr>
            <p:ph idx="1"/>
          </p:nvPr>
        </p:nvSpPr>
        <p:spPr>
          <a:xfrm>
            <a:off x="5817142" y="2212521"/>
            <a:ext cx="5536658" cy="2413346"/>
          </a:xfrm>
        </p:spPr>
        <p:txBody>
          <a:bodyPr>
            <a:normAutofit lnSpcReduction="10000"/>
          </a:bodyPr>
          <a:lstStyle/>
          <a:p>
            <a:r>
              <a:rPr lang="es-CO" sz="2400" dirty="0"/>
              <a:t>Síndrome autosómico dominante.</a:t>
            </a:r>
          </a:p>
          <a:p>
            <a:r>
              <a:rPr lang="es-CO" sz="2400" dirty="0"/>
              <a:t>Pólipos </a:t>
            </a:r>
            <a:r>
              <a:rPr lang="es-CO" sz="2400" dirty="0" err="1"/>
              <a:t>hamartomatosos</a:t>
            </a:r>
            <a:r>
              <a:rPr lang="es-CO" sz="2400" dirty="0"/>
              <a:t>.</a:t>
            </a:r>
          </a:p>
          <a:p>
            <a:r>
              <a:rPr lang="es-CO" sz="2400" dirty="0"/>
              <a:t>Riesgo de CCR del 39%.</a:t>
            </a:r>
          </a:p>
          <a:p>
            <a:r>
              <a:rPr lang="es-CO" sz="2400" dirty="0"/>
              <a:t>Colonoscopia cada 2 – 3 años </a:t>
            </a:r>
            <a:r>
              <a:rPr lang="es-CO" sz="2400" dirty="0">
                <a:sym typeface="Wingdings" pitchFamily="2" charset="2"/>
              </a:rPr>
              <a:t> Inicio adolescencia tardía.</a:t>
            </a:r>
            <a:endParaRPr lang="es-CO" sz="2400" dirty="0"/>
          </a:p>
        </p:txBody>
      </p:sp>
      <p:sp>
        <p:nvSpPr>
          <p:cNvPr id="4" name="Marcador de contenido 3">
            <a:extLst>
              <a:ext uri="{FF2B5EF4-FFF2-40B4-BE49-F238E27FC236}">
                <a16:creationId xmlns:a16="http://schemas.microsoft.com/office/drawing/2014/main" id="{5EF95618-2F6F-844D-8B8A-CCF8131473FB}"/>
              </a:ext>
            </a:extLst>
          </p:cNvPr>
          <p:cNvSpPr>
            <a:spLocks noGrp="1"/>
          </p:cNvSpPr>
          <p:nvPr>
            <p:ph idx="13"/>
          </p:nvPr>
        </p:nvSpPr>
        <p:spPr>
          <a:xfrm>
            <a:off x="838200" y="2645402"/>
            <a:ext cx="4550547" cy="773792"/>
          </a:xfrm>
        </p:spPr>
        <p:txBody>
          <a:bodyPr>
            <a:normAutofit fontScale="92500" lnSpcReduction="10000"/>
          </a:bodyPr>
          <a:lstStyle/>
          <a:p>
            <a:pPr marL="0" indent="0">
              <a:buNone/>
            </a:pPr>
            <a:r>
              <a:rPr lang="es-CO" sz="2800" b="1" dirty="0"/>
              <a:t>Síndrome de Peutz – Jeghers</a:t>
            </a:r>
          </a:p>
          <a:p>
            <a:endParaRPr lang="es-CO" dirty="0"/>
          </a:p>
        </p:txBody>
      </p:sp>
    </p:spTree>
    <p:extLst>
      <p:ext uri="{BB962C8B-B14F-4D97-AF65-F5344CB8AC3E}">
        <p14:creationId xmlns:p14="http://schemas.microsoft.com/office/powerpoint/2010/main" val="26835531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850541-AA66-6144-87E8-DBBE80F362CD}"/>
              </a:ext>
            </a:extLst>
          </p:cNvPr>
          <p:cNvSpPr>
            <a:spLocks noGrp="1"/>
          </p:cNvSpPr>
          <p:nvPr>
            <p:ph type="title"/>
          </p:nvPr>
        </p:nvSpPr>
        <p:spPr>
          <a:xfrm>
            <a:off x="838199" y="365125"/>
            <a:ext cx="12888817" cy="1325563"/>
          </a:xfrm>
        </p:spPr>
        <p:txBody>
          <a:bodyPr>
            <a:normAutofit/>
          </a:bodyPr>
          <a:lstStyle/>
          <a:p>
            <a:r>
              <a:rPr lang="es-CO" sz="3600" dirty="0"/>
              <a:t>Recomendaciones – Síndromes familiares</a:t>
            </a:r>
          </a:p>
        </p:txBody>
      </p:sp>
      <p:sp>
        <p:nvSpPr>
          <p:cNvPr id="3" name="Marcador de contenido 2">
            <a:extLst>
              <a:ext uri="{FF2B5EF4-FFF2-40B4-BE49-F238E27FC236}">
                <a16:creationId xmlns:a16="http://schemas.microsoft.com/office/drawing/2014/main" id="{9BFF2273-6C79-7448-9B57-9948FA1100D6}"/>
              </a:ext>
            </a:extLst>
          </p:cNvPr>
          <p:cNvSpPr>
            <a:spLocks noGrp="1"/>
          </p:cNvSpPr>
          <p:nvPr>
            <p:ph idx="1"/>
          </p:nvPr>
        </p:nvSpPr>
        <p:spPr>
          <a:xfrm>
            <a:off x="5408579" y="2275952"/>
            <a:ext cx="6470513" cy="2451371"/>
          </a:xfrm>
        </p:spPr>
        <p:txBody>
          <a:bodyPr>
            <a:normAutofit/>
          </a:bodyPr>
          <a:lstStyle/>
          <a:p>
            <a:r>
              <a:rPr lang="es-CO" sz="2400" dirty="0"/>
              <a:t>Autosómica dominante.</a:t>
            </a:r>
          </a:p>
          <a:p>
            <a:r>
              <a:rPr lang="es-CO" sz="2400" dirty="0"/>
              <a:t>Pólipos </a:t>
            </a:r>
            <a:r>
              <a:rPr lang="es-CO" sz="2400" dirty="0" err="1"/>
              <a:t>hamartomatosis</a:t>
            </a:r>
            <a:r>
              <a:rPr lang="es-CO" sz="2400" dirty="0"/>
              <a:t>.</a:t>
            </a:r>
          </a:p>
          <a:p>
            <a:r>
              <a:rPr lang="es-CO" sz="2400" dirty="0"/>
              <a:t>Riesgo de CCR del 40 – 50%.</a:t>
            </a:r>
          </a:p>
          <a:p>
            <a:r>
              <a:rPr lang="es-CO" sz="2400" dirty="0"/>
              <a:t>Colonoscopia a los 15 años </a:t>
            </a:r>
            <a:r>
              <a:rPr lang="es-CO" sz="2400" dirty="0">
                <a:sym typeface="Wingdings" pitchFamily="2" charset="2"/>
              </a:rPr>
              <a:t> seguimiento cada 2 – 3 años.</a:t>
            </a:r>
            <a:endParaRPr lang="es-CO" sz="2400" dirty="0"/>
          </a:p>
        </p:txBody>
      </p:sp>
      <p:sp>
        <p:nvSpPr>
          <p:cNvPr id="4" name="Marcador de contenido 3">
            <a:extLst>
              <a:ext uri="{FF2B5EF4-FFF2-40B4-BE49-F238E27FC236}">
                <a16:creationId xmlns:a16="http://schemas.microsoft.com/office/drawing/2014/main" id="{349438A4-3FF8-0043-BEFA-AC100A26B202}"/>
              </a:ext>
            </a:extLst>
          </p:cNvPr>
          <p:cNvSpPr>
            <a:spLocks noGrp="1"/>
          </p:cNvSpPr>
          <p:nvPr>
            <p:ph idx="13"/>
          </p:nvPr>
        </p:nvSpPr>
        <p:spPr>
          <a:xfrm>
            <a:off x="838200" y="2609708"/>
            <a:ext cx="3578157" cy="1045196"/>
          </a:xfrm>
        </p:spPr>
        <p:txBody>
          <a:bodyPr>
            <a:normAutofit/>
          </a:bodyPr>
          <a:lstStyle/>
          <a:p>
            <a:pPr marL="0" indent="0">
              <a:buNone/>
            </a:pPr>
            <a:r>
              <a:rPr lang="es-CO" sz="2800" b="1" dirty="0"/>
              <a:t>Síndrome de Poliposis Juvenil</a:t>
            </a:r>
          </a:p>
          <a:p>
            <a:endParaRPr lang="es-CO" dirty="0"/>
          </a:p>
        </p:txBody>
      </p:sp>
    </p:spTree>
    <p:extLst>
      <p:ext uri="{BB962C8B-B14F-4D97-AF65-F5344CB8AC3E}">
        <p14:creationId xmlns:p14="http://schemas.microsoft.com/office/powerpoint/2010/main" val="9303301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B20603-DF7C-D544-A39D-90737A81E612}"/>
              </a:ext>
            </a:extLst>
          </p:cNvPr>
          <p:cNvSpPr>
            <a:spLocks noGrp="1"/>
          </p:cNvSpPr>
          <p:nvPr>
            <p:ph type="title"/>
          </p:nvPr>
        </p:nvSpPr>
        <p:spPr>
          <a:xfrm>
            <a:off x="838200" y="365125"/>
            <a:ext cx="12679496" cy="1325563"/>
          </a:xfrm>
        </p:spPr>
        <p:txBody>
          <a:bodyPr>
            <a:normAutofit/>
          </a:bodyPr>
          <a:lstStyle/>
          <a:p>
            <a:r>
              <a:rPr lang="es-CO" sz="3600" dirty="0"/>
              <a:t>Recomendaciones – Síndromes familiares</a:t>
            </a:r>
          </a:p>
        </p:txBody>
      </p:sp>
      <p:sp>
        <p:nvSpPr>
          <p:cNvPr id="3" name="Marcador de contenido 2">
            <a:extLst>
              <a:ext uri="{FF2B5EF4-FFF2-40B4-BE49-F238E27FC236}">
                <a16:creationId xmlns:a16="http://schemas.microsoft.com/office/drawing/2014/main" id="{378A3BF2-F920-AC4B-A62A-D7950C956866}"/>
              </a:ext>
            </a:extLst>
          </p:cNvPr>
          <p:cNvSpPr>
            <a:spLocks noGrp="1"/>
          </p:cNvSpPr>
          <p:nvPr>
            <p:ph idx="1"/>
          </p:nvPr>
        </p:nvSpPr>
        <p:spPr>
          <a:xfrm>
            <a:off x="685803" y="1484102"/>
            <a:ext cx="10667997" cy="1831975"/>
          </a:xfrm>
          <a:ln w="38100">
            <a:solidFill>
              <a:srgbClr val="152B48"/>
            </a:solidFill>
          </a:ln>
        </p:spPr>
        <p:txBody>
          <a:bodyPr>
            <a:normAutofit lnSpcReduction="10000"/>
          </a:bodyPr>
          <a:lstStyle/>
          <a:p>
            <a:pPr marL="0" indent="0">
              <a:buNone/>
            </a:pPr>
            <a:r>
              <a:rPr lang="es-CO" sz="2400" b="1" dirty="0"/>
              <a:t>Síndrome de Poliposis Aserrada</a:t>
            </a:r>
          </a:p>
          <a:p>
            <a:pPr lvl="1"/>
            <a:r>
              <a:rPr lang="es-CO" dirty="0"/>
              <a:t>Al menos 5 pólipos aserrados proximales al sigmoides con 2 o más de &gt;10 </a:t>
            </a:r>
            <a:r>
              <a:rPr lang="es-CO" dirty="0" err="1"/>
              <a:t>mm.</a:t>
            </a:r>
            <a:endParaRPr lang="es-CO" dirty="0"/>
          </a:p>
          <a:p>
            <a:pPr lvl="1"/>
            <a:r>
              <a:rPr lang="es-CO" dirty="0"/>
              <a:t>Cualquier número de pólipos aserrados proximales al sigmoides con familiar de 1er grado de poliposis aserrada.</a:t>
            </a:r>
          </a:p>
          <a:p>
            <a:pPr lvl="1"/>
            <a:r>
              <a:rPr lang="es-CO" dirty="0"/>
              <a:t>&gt; 20 pólipos aserrados de cualquier tamaño.</a:t>
            </a:r>
          </a:p>
        </p:txBody>
      </p:sp>
      <p:sp>
        <p:nvSpPr>
          <p:cNvPr id="4" name="Marcador de contenido 3">
            <a:extLst>
              <a:ext uri="{FF2B5EF4-FFF2-40B4-BE49-F238E27FC236}">
                <a16:creationId xmlns:a16="http://schemas.microsoft.com/office/drawing/2014/main" id="{B57B6263-DE2A-FC4D-BB21-DFD7E375842A}"/>
              </a:ext>
            </a:extLst>
          </p:cNvPr>
          <p:cNvSpPr>
            <a:spLocks noGrp="1"/>
          </p:cNvSpPr>
          <p:nvPr>
            <p:ph idx="13"/>
          </p:nvPr>
        </p:nvSpPr>
        <p:spPr>
          <a:xfrm>
            <a:off x="4816950" y="3916017"/>
            <a:ext cx="7023369" cy="2576858"/>
          </a:xfrm>
        </p:spPr>
        <p:txBody>
          <a:bodyPr>
            <a:normAutofit lnSpcReduction="10000"/>
          </a:bodyPr>
          <a:lstStyle/>
          <a:p>
            <a:r>
              <a:rPr lang="es-CO" sz="2400" dirty="0"/>
              <a:t>Colonoscopias repetidas hasta remover todos los pólipos &gt; 5 mm </a:t>
            </a:r>
            <a:r>
              <a:rPr lang="es-CO" sz="2400" dirty="0">
                <a:sym typeface="Wingdings" pitchFamily="2" charset="2"/>
              </a:rPr>
              <a:t> luego cada 1 – 3 años.</a:t>
            </a:r>
          </a:p>
          <a:p>
            <a:r>
              <a:rPr lang="es-CO" dirty="0">
                <a:sym typeface="Wingdings" pitchFamily="2" charset="2"/>
              </a:rPr>
              <a:t>Asintomático con familiar afectado  inicio a los 40 años o misma edad de primer Dx si no hubo CCR o 10 años antes si hubo CCR.</a:t>
            </a:r>
          </a:p>
          <a:p>
            <a:pPr lvl="1"/>
            <a:r>
              <a:rPr lang="es-CO" dirty="0">
                <a:sym typeface="Wingdings" pitchFamily="2" charset="2"/>
              </a:rPr>
              <a:t>Repetir cada 5 años si no hay pólipos.</a:t>
            </a:r>
          </a:p>
          <a:p>
            <a:pPr lvl="1"/>
            <a:r>
              <a:rPr lang="es-CO" dirty="0">
                <a:sym typeface="Wingdings" pitchFamily="2" charset="2"/>
              </a:rPr>
              <a:t>Repetir cada 1 – 3 años si los hay.</a:t>
            </a:r>
            <a:endParaRPr lang="es-CO" dirty="0"/>
          </a:p>
        </p:txBody>
      </p:sp>
    </p:spTree>
    <p:extLst>
      <p:ext uri="{BB962C8B-B14F-4D97-AF65-F5344CB8AC3E}">
        <p14:creationId xmlns:p14="http://schemas.microsoft.com/office/powerpoint/2010/main" val="39516512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A708B9-0453-6F41-A4A8-9C02689807A1}"/>
              </a:ext>
            </a:extLst>
          </p:cNvPr>
          <p:cNvSpPr>
            <a:spLocks noGrp="1"/>
          </p:cNvSpPr>
          <p:nvPr>
            <p:ph type="title"/>
          </p:nvPr>
        </p:nvSpPr>
        <p:spPr>
          <a:xfrm>
            <a:off x="685801" y="199872"/>
            <a:ext cx="12558311" cy="1325563"/>
          </a:xfrm>
        </p:spPr>
        <p:txBody>
          <a:bodyPr>
            <a:normAutofit/>
          </a:bodyPr>
          <a:lstStyle/>
          <a:p>
            <a:r>
              <a:rPr lang="es-CO" sz="3600" dirty="0"/>
              <a:t>Recomendaciones – Síndromes familiares</a:t>
            </a:r>
          </a:p>
        </p:txBody>
      </p:sp>
      <p:sp>
        <p:nvSpPr>
          <p:cNvPr id="3" name="Marcador de contenido 2">
            <a:extLst>
              <a:ext uri="{FF2B5EF4-FFF2-40B4-BE49-F238E27FC236}">
                <a16:creationId xmlns:a16="http://schemas.microsoft.com/office/drawing/2014/main" id="{49D2C5CD-6A17-9C4D-BD24-18BFE074C0C7}"/>
              </a:ext>
            </a:extLst>
          </p:cNvPr>
          <p:cNvSpPr>
            <a:spLocks noGrp="1"/>
          </p:cNvSpPr>
          <p:nvPr>
            <p:ph idx="1"/>
          </p:nvPr>
        </p:nvSpPr>
        <p:spPr>
          <a:xfrm>
            <a:off x="685801" y="1329866"/>
            <a:ext cx="10667997" cy="2843652"/>
          </a:xfrm>
        </p:spPr>
        <p:txBody>
          <a:bodyPr>
            <a:normAutofit fontScale="92500" lnSpcReduction="10000"/>
          </a:bodyPr>
          <a:lstStyle/>
          <a:p>
            <a:pPr marL="0" indent="0">
              <a:buNone/>
            </a:pPr>
            <a:r>
              <a:rPr lang="es-CO" sz="2800" b="1" dirty="0"/>
              <a:t>Poliposis Adenomatosa de etiología no conocida</a:t>
            </a:r>
          </a:p>
          <a:p>
            <a:pPr marL="0" indent="0">
              <a:buNone/>
            </a:pPr>
            <a:endParaRPr lang="es-CO" sz="2800" b="1" dirty="0"/>
          </a:p>
          <a:p>
            <a:r>
              <a:rPr lang="es-CO" sz="2200" dirty="0"/>
              <a:t>&gt; 100 adenomas </a:t>
            </a:r>
            <a:r>
              <a:rPr lang="es-CO" sz="2200" dirty="0">
                <a:sym typeface="Wingdings" pitchFamily="2" charset="2"/>
              </a:rPr>
              <a:t> manejar como PAF.</a:t>
            </a:r>
          </a:p>
          <a:p>
            <a:r>
              <a:rPr lang="es-CO" sz="2200" dirty="0">
                <a:sym typeface="Wingdings" pitchFamily="2" charset="2"/>
              </a:rPr>
              <a:t>20 – 100 adenomas manejables por colonoscopia: Colonoscopia + polipectomía cada 1 – 2 años.</a:t>
            </a:r>
          </a:p>
          <a:p>
            <a:r>
              <a:rPr lang="es-CO" sz="2200" dirty="0">
                <a:sym typeface="Wingdings" pitchFamily="2" charset="2"/>
              </a:rPr>
              <a:t>20 – 100 adenomas no manejables por colonoscopia: Proctocolectomía o colectomía subtotal.</a:t>
            </a:r>
          </a:p>
          <a:p>
            <a:r>
              <a:rPr lang="es-CO" sz="2200" dirty="0">
                <a:sym typeface="Wingdings" pitchFamily="2" charset="2"/>
              </a:rPr>
              <a:t>11 – 20 adenomas: Manejar según juicio clínico.</a:t>
            </a:r>
            <a:endParaRPr lang="es-CO" sz="2200" dirty="0"/>
          </a:p>
        </p:txBody>
      </p:sp>
    </p:spTree>
    <p:extLst>
      <p:ext uri="{BB962C8B-B14F-4D97-AF65-F5344CB8AC3E}">
        <p14:creationId xmlns:p14="http://schemas.microsoft.com/office/powerpoint/2010/main" val="40657034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8257E2-6AB4-0D41-9AA6-C91DFEB45442}"/>
              </a:ext>
            </a:extLst>
          </p:cNvPr>
          <p:cNvSpPr>
            <a:spLocks noGrp="1"/>
          </p:cNvSpPr>
          <p:nvPr>
            <p:ph type="title"/>
          </p:nvPr>
        </p:nvSpPr>
        <p:spPr>
          <a:xfrm>
            <a:off x="838200" y="1839744"/>
            <a:ext cx="10515600" cy="1325563"/>
          </a:xfrm>
        </p:spPr>
        <p:txBody>
          <a:bodyPr>
            <a:normAutofit/>
          </a:bodyPr>
          <a:lstStyle/>
          <a:p>
            <a:pPr algn="ctr"/>
            <a:r>
              <a:rPr lang="es-CO" sz="6600" dirty="0"/>
              <a:t>Muchas gracias</a:t>
            </a:r>
          </a:p>
        </p:txBody>
      </p:sp>
    </p:spTree>
    <p:extLst>
      <p:ext uri="{BB962C8B-B14F-4D97-AF65-F5344CB8AC3E}">
        <p14:creationId xmlns:p14="http://schemas.microsoft.com/office/powerpoint/2010/main" val="1648808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Captura de pantalla 2019-09-01 a la(s) 2.03.07 p. m..png">
            <a:extLst>
              <a:ext uri="{FF2B5EF4-FFF2-40B4-BE49-F238E27FC236}">
                <a16:creationId xmlns:a16="http://schemas.microsoft.com/office/drawing/2014/main" id="{E857CFF8-5A82-4A42-94B7-36DA004E589F}"/>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155090" y="198120"/>
            <a:ext cx="10667996" cy="6461760"/>
          </a:xfrm>
          <a:prstGeom prst="rect">
            <a:avLst/>
          </a:prstGeom>
        </p:spPr>
      </p:pic>
    </p:spTree>
    <p:extLst>
      <p:ext uri="{BB962C8B-B14F-4D97-AF65-F5344CB8AC3E}">
        <p14:creationId xmlns:p14="http://schemas.microsoft.com/office/powerpoint/2010/main" val="1700518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BDE551-5ABA-5C46-9224-6163CD717397}"/>
              </a:ext>
            </a:extLst>
          </p:cNvPr>
          <p:cNvSpPr>
            <a:spLocks noGrp="1"/>
          </p:cNvSpPr>
          <p:nvPr>
            <p:ph type="title"/>
          </p:nvPr>
        </p:nvSpPr>
        <p:spPr/>
        <p:txBody>
          <a:bodyPr/>
          <a:lstStyle/>
          <a:p>
            <a:endParaRPr lang="es-CO"/>
          </a:p>
        </p:txBody>
      </p:sp>
      <p:sp>
        <p:nvSpPr>
          <p:cNvPr id="3" name="Marcador de contenido 2">
            <a:extLst>
              <a:ext uri="{FF2B5EF4-FFF2-40B4-BE49-F238E27FC236}">
                <a16:creationId xmlns:a16="http://schemas.microsoft.com/office/drawing/2014/main" id="{100C888D-1FFB-F544-8737-34B31510C0E6}"/>
              </a:ext>
            </a:extLst>
          </p:cNvPr>
          <p:cNvSpPr>
            <a:spLocks noGrp="1"/>
          </p:cNvSpPr>
          <p:nvPr>
            <p:ph idx="1"/>
          </p:nvPr>
        </p:nvSpPr>
        <p:spPr/>
        <p:txBody>
          <a:bodyPr/>
          <a:lstStyle/>
          <a:p>
            <a:endParaRPr lang="es-CO"/>
          </a:p>
        </p:txBody>
      </p:sp>
      <p:sp>
        <p:nvSpPr>
          <p:cNvPr id="4" name="Marcador de contenido 3">
            <a:extLst>
              <a:ext uri="{FF2B5EF4-FFF2-40B4-BE49-F238E27FC236}">
                <a16:creationId xmlns:a16="http://schemas.microsoft.com/office/drawing/2014/main" id="{C1597F8F-ADF7-4A4B-9B70-98014A09B3DB}"/>
              </a:ext>
            </a:extLst>
          </p:cNvPr>
          <p:cNvSpPr>
            <a:spLocks noGrp="1"/>
          </p:cNvSpPr>
          <p:nvPr>
            <p:ph idx="13"/>
          </p:nvPr>
        </p:nvSpPr>
        <p:spPr/>
        <p:txBody>
          <a:bodyPr/>
          <a:lstStyle/>
          <a:p>
            <a:endParaRPr lang="es-CO"/>
          </a:p>
        </p:txBody>
      </p:sp>
      <p:pic>
        <p:nvPicPr>
          <p:cNvPr id="5" name="Imagen 4" descr="Captura de pantalla 2019-09-01 a la(s) 2.03.28 p. m..png">
            <a:extLst>
              <a:ext uri="{FF2B5EF4-FFF2-40B4-BE49-F238E27FC236}">
                <a16:creationId xmlns:a16="http://schemas.microsoft.com/office/drawing/2014/main" id="{1387C599-3204-DD40-AA6D-FA7FE4AD69E3}"/>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84742" y="365125"/>
            <a:ext cx="11556694" cy="6106881"/>
          </a:xfrm>
          <a:prstGeom prst="rect">
            <a:avLst/>
          </a:prstGeom>
        </p:spPr>
      </p:pic>
    </p:spTree>
    <p:extLst>
      <p:ext uri="{BB962C8B-B14F-4D97-AF65-F5344CB8AC3E}">
        <p14:creationId xmlns:p14="http://schemas.microsoft.com/office/powerpoint/2010/main" val="3921682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2BA59A-2620-3F4C-9FBA-8243E523BBF6}"/>
              </a:ext>
            </a:extLst>
          </p:cNvPr>
          <p:cNvSpPr>
            <a:spLocks noGrp="1"/>
          </p:cNvSpPr>
          <p:nvPr>
            <p:ph type="title"/>
          </p:nvPr>
        </p:nvSpPr>
        <p:spPr/>
        <p:txBody>
          <a:bodyPr/>
          <a:lstStyle/>
          <a:p>
            <a:r>
              <a:rPr lang="es-CO" dirty="0"/>
              <a:t>Introducción</a:t>
            </a:r>
          </a:p>
        </p:txBody>
      </p:sp>
      <p:sp>
        <p:nvSpPr>
          <p:cNvPr id="3" name="Marcador de contenido 2">
            <a:extLst>
              <a:ext uri="{FF2B5EF4-FFF2-40B4-BE49-F238E27FC236}">
                <a16:creationId xmlns:a16="http://schemas.microsoft.com/office/drawing/2014/main" id="{8284F293-23D4-C94C-A988-3AA9A2990EBA}"/>
              </a:ext>
            </a:extLst>
          </p:cNvPr>
          <p:cNvSpPr>
            <a:spLocks noGrp="1"/>
          </p:cNvSpPr>
          <p:nvPr>
            <p:ph idx="1"/>
          </p:nvPr>
        </p:nvSpPr>
        <p:spPr>
          <a:xfrm>
            <a:off x="1653702" y="1825625"/>
            <a:ext cx="9700096" cy="2090392"/>
          </a:xfrm>
        </p:spPr>
        <p:txBody>
          <a:bodyPr>
            <a:normAutofit/>
          </a:bodyPr>
          <a:lstStyle/>
          <a:p>
            <a:pPr marL="0" indent="0">
              <a:buNone/>
            </a:pPr>
            <a:r>
              <a:rPr lang="es-CO" sz="2400" dirty="0"/>
              <a:t>Incidencia:</a:t>
            </a:r>
          </a:p>
          <a:p>
            <a:r>
              <a:rPr lang="es-CO" sz="2400" dirty="0"/>
              <a:t>Más frecuente en </a:t>
            </a:r>
          </a:p>
          <a:p>
            <a:pPr lvl="1"/>
            <a:r>
              <a:rPr lang="es-CO" sz="2400" dirty="0"/>
              <a:t>Hombres </a:t>
            </a:r>
            <a:r>
              <a:rPr lang="es-CO" sz="2400" dirty="0">
                <a:sym typeface="Wingdings" pitchFamily="2" charset="2"/>
              </a:rPr>
              <a:t> &gt;25%</a:t>
            </a:r>
          </a:p>
          <a:p>
            <a:pPr lvl="1"/>
            <a:r>
              <a:rPr lang="es-CO" sz="2400" dirty="0">
                <a:sym typeface="Wingdings" pitchFamily="2" charset="2"/>
              </a:rPr>
              <a:t>&gt; 60 años</a:t>
            </a:r>
          </a:p>
          <a:p>
            <a:pPr lvl="1"/>
            <a:r>
              <a:rPr lang="es-CO" sz="2400" dirty="0">
                <a:sym typeface="Wingdings" pitchFamily="2" charset="2"/>
              </a:rPr>
              <a:t>Afroamericanos</a:t>
            </a:r>
          </a:p>
          <a:p>
            <a:endParaRPr lang="es-CO" sz="2400" dirty="0"/>
          </a:p>
        </p:txBody>
      </p:sp>
      <p:pic>
        <p:nvPicPr>
          <p:cNvPr id="5" name="Marcador de contenido 3" descr="Captura de pantalla 2019-09-01 a la(s) 1.58.16 p. m..png">
            <a:extLst>
              <a:ext uri="{FF2B5EF4-FFF2-40B4-BE49-F238E27FC236}">
                <a16:creationId xmlns:a16="http://schemas.microsoft.com/office/drawing/2014/main" id="{9B1FCE69-07AA-384A-9071-43DA348358BC}"/>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l="4199" r="235" b="2870"/>
          <a:stretch/>
        </p:blipFill>
        <p:spPr>
          <a:xfrm>
            <a:off x="5471448" y="1188126"/>
            <a:ext cx="6437785" cy="4667323"/>
          </a:xfrm>
          <a:prstGeom prst="rect">
            <a:avLst/>
          </a:prstGeom>
        </p:spPr>
      </p:pic>
    </p:spTree>
    <p:extLst>
      <p:ext uri="{BB962C8B-B14F-4D97-AF65-F5344CB8AC3E}">
        <p14:creationId xmlns:p14="http://schemas.microsoft.com/office/powerpoint/2010/main" val="4175135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4EE57E-F48F-E048-8C5A-0070F0DEB7ED}"/>
              </a:ext>
            </a:extLst>
          </p:cNvPr>
          <p:cNvSpPr>
            <a:spLocks noGrp="1"/>
          </p:cNvSpPr>
          <p:nvPr>
            <p:ph type="title"/>
          </p:nvPr>
        </p:nvSpPr>
        <p:spPr>
          <a:xfrm>
            <a:off x="838200" y="67666"/>
            <a:ext cx="10515600" cy="1325563"/>
          </a:xfrm>
        </p:spPr>
        <p:txBody>
          <a:bodyPr/>
          <a:lstStyle/>
          <a:p>
            <a:r>
              <a:rPr lang="es-CO" dirty="0"/>
              <a:t>Etiología del CCR</a:t>
            </a:r>
          </a:p>
        </p:txBody>
      </p:sp>
      <p:sp>
        <p:nvSpPr>
          <p:cNvPr id="3" name="Marcador de contenido 2">
            <a:extLst>
              <a:ext uri="{FF2B5EF4-FFF2-40B4-BE49-F238E27FC236}">
                <a16:creationId xmlns:a16="http://schemas.microsoft.com/office/drawing/2014/main" id="{DD216A43-E728-3A46-877F-3FC007434F75}"/>
              </a:ext>
            </a:extLst>
          </p:cNvPr>
          <p:cNvSpPr>
            <a:spLocks noGrp="1"/>
          </p:cNvSpPr>
          <p:nvPr>
            <p:ph idx="1"/>
          </p:nvPr>
        </p:nvSpPr>
        <p:spPr>
          <a:xfrm>
            <a:off x="685802" y="1231274"/>
            <a:ext cx="10667997" cy="2790347"/>
          </a:xfrm>
        </p:spPr>
        <p:txBody>
          <a:bodyPr numCol="2">
            <a:normAutofit/>
          </a:bodyPr>
          <a:lstStyle/>
          <a:p>
            <a:r>
              <a:rPr lang="es-CO" dirty="0"/>
              <a:t>Mayoría son esporádicos </a:t>
            </a:r>
            <a:r>
              <a:rPr lang="es-CO" dirty="0">
                <a:sym typeface="Wingdings" pitchFamily="2" charset="2"/>
              </a:rPr>
              <a:t> Asociados a factores de riesgo.</a:t>
            </a:r>
          </a:p>
          <a:p>
            <a:r>
              <a:rPr lang="es-CO" dirty="0">
                <a:sym typeface="Wingdings" pitchFamily="2" charset="2"/>
              </a:rPr>
              <a:t>Síndromes hereditarios</a:t>
            </a:r>
          </a:p>
          <a:p>
            <a:pPr lvl="1"/>
            <a:r>
              <a:rPr lang="es-CO" dirty="0">
                <a:sym typeface="Wingdings" pitchFamily="2" charset="2"/>
              </a:rPr>
              <a:t>Poliposis Adenomatosa Familiar.</a:t>
            </a:r>
          </a:p>
          <a:p>
            <a:pPr lvl="1"/>
            <a:r>
              <a:rPr lang="es-CO" dirty="0">
                <a:sym typeface="Wingdings" pitchFamily="2" charset="2"/>
              </a:rPr>
              <a:t>Síndrome de Lynch.</a:t>
            </a:r>
          </a:p>
          <a:p>
            <a:pPr lvl="1"/>
            <a:r>
              <a:rPr lang="es-CO" dirty="0">
                <a:sym typeface="Wingdings" pitchFamily="2" charset="2"/>
              </a:rPr>
              <a:t>Poliposis asociada al gen MUTHY.</a:t>
            </a:r>
          </a:p>
          <a:p>
            <a:pPr lvl="1"/>
            <a:r>
              <a:rPr lang="es-CO" dirty="0">
                <a:sym typeface="Wingdings" pitchFamily="2" charset="2"/>
              </a:rPr>
              <a:t>Síndrome de </a:t>
            </a:r>
            <a:r>
              <a:rPr lang="es-CO" dirty="0" err="1">
                <a:sym typeface="Wingdings" pitchFamily="2" charset="2"/>
              </a:rPr>
              <a:t>Peutz-Jeghers</a:t>
            </a:r>
            <a:r>
              <a:rPr lang="es-CO" dirty="0">
                <a:sym typeface="Wingdings" pitchFamily="2" charset="2"/>
              </a:rPr>
              <a:t>.</a:t>
            </a:r>
          </a:p>
          <a:p>
            <a:pPr lvl="1"/>
            <a:r>
              <a:rPr lang="es-CO" dirty="0">
                <a:sym typeface="Wingdings" pitchFamily="2" charset="2"/>
              </a:rPr>
              <a:t>Síndrome de Poliposis Juvenil.</a:t>
            </a:r>
          </a:p>
          <a:p>
            <a:pPr lvl="1"/>
            <a:r>
              <a:rPr lang="es-CO" dirty="0">
                <a:sym typeface="Wingdings" pitchFamily="2" charset="2"/>
              </a:rPr>
              <a:t>Síndrome de Pólipos Aserrados.</a:t>
            </a:r>
          </a:p>
          <a:p>
            <a:pPr lvl="1"/>
            <a:r>
              <a:rPr lang="es-CO" dirty="0">
                <a:sym typeface="Wingdings" pitchFamily="2" charset="2"/>
              </a:rPr>
              <a:t>Poliposis Adenomatosa de etiología no conocida.</a:t>
            </a:r>
            <a:endParaRPr lang="es-CO" dirty="0"/>
          </a:p>
        </p:txBody>
      </p:sp>
      <p:graphicFrame>
        <p:nvGraphicFramePr>
          <p:cNvPr id="5" name="Marcador de contenido 3">
            <a:extLst>
              <a:ext uri="{FF2B5EF4-FFF2-40B4-BE49-F238E27FC236}">
                <a16:creationId xmlns:a16="http://schemas.microsoft.com/office/drawing/2014/main" id="{975C122A-6BB9-6846-9C1B-F2B293572E7F}"/>
              </a:ext>
            </a:extLst>
          </p:cNvPr>
          <p:cNvGraphicFramePr>
            <a:graphicFrameLocks/>
          </p:cNvGraphicFramePr>
          <p:nvPr>
            <p:extLst>
              <p:ext uri="{D42A27DB-BD31-4B8C-83A1-F6EECF244321}">
                <p14:modId xmlns:p14="http://schemas.microsoft.com/office/powerpoint/2010/main" val="393182539"/>
              </p:ext>
            </p:extLst>
          </p:nvPr>
        </p:nvGraphicFramePr>
        <p:xfrm>
          <a:off x="3700730" y="2676005"/>
          <a:ext cx="10272408" cy="43876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35374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CC6AE5-2827-2C4E-9450-2FBC685C8EDC}"/>
              </a:ext>
            </a:extLst>
          </p:cNvPr>
          <p:cNvSpPr>
            <a:spLocks noGrp="1"/>
          </p:cNvSpPr>
          <p:nvPr>
            <p:ph type="title"/>
          </p:nvPr>
        </p:nvSpPr>
        <p:spPr/>
        <p:txBody>
          <a:bodyPr/>
          <a:lstStyle/>
          <a:p>
            <a:r>
              <a:rPr lang="es-CO" dirty="0"/>
              <a:t>Factores de Riesgo Para CCR</a:t>
            </a:r>
          </a:p>
        </p:txBody>
      </p:sp>
      <p:graphicFrame>
        <p:nvGraphicFramePr>
          <p:cNvPr id="5" name="Marcador de contenido 4">
            <a:extLst>
              <a:ext uri="{FF2B5EF4-FFF2-40B4-BE49-F238E27FC236}">
                <a16:creationId xmlns:a16="http://schemas.microsoft.com/office/drawing/2014/main" id="{2FA3E634-6388-A64B-B6A2-9F8054379D43}"/>
              </a:ext>
            </a:extLst>
          </p:cNvPr>
          <p:cNvGraphicFramePr>
            <a:graphicFrameLocks noGrp="1"/>
          </p:cNvGraphicFramePr>
          <p:nvPr>
            <p:ph idx="1"/>
            <p:extLst>
              <p:ext uri="{D42A27DB-BD31-4B8C-83A1-F6EECF244321}">
                <p14:modId xmlns:p14="http://schemas.microsoft.com/office/powerpoint/2010/main" val="3940031071"/>
              </p:ext>
            </p:extLst>
          </p:nvPr>
        </p:nvGraphicFramePr>
        <p:xfrm>
          <a:off x="5797685" y="1825624"/>
          <a:ext cx="5556113" cy="46672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00846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7" descr="Captura de pantalla 2019-09-15 a la(s) 11.30.09 a. m..png">
            <a:extLst>
              <a:ext uri="{FF2B5EF4-FFF2-40B4-BE49-F238E27FC236}">
                <a16:creationId xmlns:a16="http://schemas.microsoft.com/office/drawing/2014/main" id="{7936637B-A07B-744F-9BEE-A68419AD2A8E}"/>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657600" y="1029228"/>
            <a:ext cx="8534400" cy="4439579"/>
          </a:xfrm>
          <a:prstGeom prst="rect">
            <a:avLst/>
          </a:prstGeom>
        </p:spPr>
      </p:pic>
      <p:sp>
        <p:nvSpPr>
          <p:cNvPr id="2" name="Título 1">
            <a:extLst>
              <a:ext uri="{FF2B5EF4-FFF2-40B4-BE49-F238E27FC236}">
                <a16:creationId xmlns:a16="http://schemas.microsoft.com/office/drawing/2014/main" id="{14F8ACBE-C37D-DC41-8936-98A27B058E93}"/>
              </a:ext>
            </a:extLst>
          </p:cNvPr>
          <p:cNvSpPr>
            <a:spLocks noGrp="1"/>
          </p:cNvSpPr>
          <p:nvPr>
            <p:ph type="title"/>
          </p:nvPr>
        </p:nvSpPr>
        <p:spPr>
          <a:xfrm>
            <a:off x="441593" y="-58812"/>
            <a:ext cx="10515600" cy="1325563"/>
          </a:xfrm>
        </p:spPr>
        <p:txBody>
          <a:bodyPr>
            <a:normAutofit/>
          </a:bodyPr>
          <a:lstStyle/>
          <a:p>
            <a:r>
              <a:rPr lang="es-CO" sz="3600" dirty="0"/>
              <a:t>Factores Protectores</a:t>
            </a:r>
          </a:p>
        </p:txBody>
      </p:sp>
      <p:sp>
        <p:nvSpPr>
          <p:cNvPr id="3" name="Marcador de contenido 2">
            <a:extLst>
              <a:ext uri="{FF2B5EF4-FFF2-40B4-BE49-F238E27FC236}">
                <a16:creationId xmlns:a16="http://schemas.microsoft.com/office/drawing/2014/main" id="{E776DDB6-57FC-E343-8BC6-73BC43FDFBEC}"/>
              </a:ext>
            </a:extLst>
          </p:cNvPr>
          <p:cNvSpPr>
            <a:spLocks noGrp="1"/>
          </p:cNvSpPr>
          <p:nvPr>
            <p:ph idx="1"/>
          </p:nvPr>
        </p:nvSpPr>
        <p:spPr>
          <a:xfrm>
            <a:off x="563696" y="1029228"/>
            <a:ext cx="2971799" cy="2413346"/>
          </a:xfrm>
        </p:spPr>
        <p:txBody>
          <a:bodyPr>
            <a:normAutofit/>
          </a:bodyPr>
          <a:lstStyle/>
          <a:p>
            <a:r>
              <a:rPr lang="es-CO" dirty="0"/>
              <a:t>Actividad física.</a:t>
            </a:r>
          </a:p>
          <a:p>
            <a:r>
              <a:rPr lang="es-CO" dirty="0"/>
              <a:t>Patrón alimentario.</a:t>
            </a:r>
          </a:p>
          <a:p>
            <a:r>
              <a:rPr lang="es-CO" dirty="0"/>
              <a:t>Consumo de fibra.</a:t>
            </a:r>
          </a:p>
          <a:p>
            <a:r>
              <a:rPr lang="es-CO" dirty="0"/>
              <a:t>Consumo de granos enteros.</a:t>
            </a:r>
          </a:p>
          <a:p>
            <a:r>
              <a:rPr lang="es-CO" dirty="0"/>
              <a:t>Ingesta de calcio.</a:t>
            </a:r>
          </a:p>
        </p:txBody>
      </p:sp>
      <p:sp>
        <p:nvSpPr>
          <p:cNvPr id="4" name="Marcador de contenido 3">
            <a:extLst>
              <a:ext uri="{FF2B5EF4-FFF2-40B4-BE49-F238E27FC236}">
                <a16:creationId xmlns:a16="http://schemas.microsoft.com/office/drawing/2014/main" id="{F92F8156-4EDD-4D49-A736-769110E3D566}"/>
              </a:ext>
            </a:extLst>
          </p:cNvPr>
          <p:cNvSpPr>
            <a:spLocks noGrp="1"/>
          </p:cNvSpPr>
          <p:nvPr>
            <p:ph idx="13"/>
          </p:nvPr>
        </p:nvSpPr>
        <p:spPr>
          <a:xfrm>
            <a:off x="3657600" y="2194469"/>
            <a:ext cx="8307421" cy="320644"/>
          </a:xfrm>
          <a:ln w="25400">
            <a:solidFill>
              <a:srgbClr val="FF0000"/>
            </a:solidFill>
          </a:ln>
        </p:spPr>
        <p:txBody>
          <a:bodyPr>
            <a:normAutofit fontScale="92500" lnSpcReduction="20000"/>
          </a:bodyPr>
          <a:lstStyle/>
          <a:p>
            <a:pPr marL="0" indent="0">
              <a:buNone/>
            </a:pPr>
            <a:endParaRPr lang="es-CO" dirty="0"/>
          </a:p>
        </p:txBody>
      </p:sp>
      <p:sp>
        <p:nvSpPr>
          <p:cNvPr id="6" name="CuadroTexto 5">
            <a:extLst>
              <a:ext uri="{FF2B5EF4-FFF2-40B4-BE49-F238E27FC236}">
                <a16:creationId xmlns:a16="http://schemas.microsoft.com/office/drawing/2014/main" id="{65AB056F-7D89-2347-B0C2-FEC426AFDAEA}"/>
              </a:ext>
            </a:extLst>
          </p:cNvPr>
          <p:cNvSpPr txBox="1"/>
          <p:nvPr/>
        </p:nvSpPr>
        <p:spPr>
          <a:xfrm>
            <a:off x="3657600" y="2645650"/>
            <a:ext cx="8307421" cy="320644"/>
          </a:xfrm>
          <a:prstGeom prst="rect">
            <a:avLst/>
          </a:prstGeom>
          <a:noFill/>
          <a:ln w="25400">
            <a:solidFill>
              <a:srgbClr val="FF0000"/>
            </a:solidFill>
          </a:ln>
        </p:spPr>
        <p:txBody>
          <a:bodyPr wrap="square" rtlCol="0">
            <a:spAutoFit/>
          </a:bodyPr>
          <a:lstStyle/>
          <a:p>
            <a:endParaRPr lang="es-CO" dirty="0"/>
          </a:p>
        </p:txBody>
      </p:sp>
      <p:sp>
        <p:nvSpPr>
          <p:cNvPr id="7" name="CuadroTexto 6">
            <a:extLst>
              <a:ext uri="{FF2B5EF4-FFF2-40B4-BE49-F238E27FC236}">
                <a16:creationId xmlns:a16="http://schemas.microsoft.com/office/drawing/2014/main" id="{9D885120-809A-934C-BDC5-57FEB296D491}"/>
              </a:ext>
            </a:extLst>
          </p:cNvPr>
          <p:cNvSpPr txBox="1"/>
          <p:nvPr/>
        </p:nvSpPr>
        <p:spPr>
          <a:xfrm>
            <a:off x="3657599" y="3345877"/>
            <a:ext cx="8307421" cy="320644"/>
          </a:xfrm>
          <a:prstGeom prst="rect">
            <a:avLst/>
          </a:prstGeom>
          <a:noFill/>
          <a:ln w="25400">
            <a:solidFill>
              <a:srgbClr val="FF0000"/>
            </a:solidFill>
          </a:ln>
        </p:spPr>
        <p:txBody>
          <a:bodyPr wrap="square" rtlCol="0">
            <a:spAutoFit/>
          </a:bodyPr>
          <a:lstStyle/>
          <a:p>
            <a:endParaRPr lang="es-CO" dirty="0"/>
          </a:p>
        </p:txBody>
      </p:sp>
      <p:sp>
        <p:nvSpPr>
          <p:cNvPr id="8" name="CuadroTexto 7">
            <a:extLst>
              <a:ext uri="{FF2B5EF4-FFF2-40B4-BE49-F238E27FC236}">
                <a16:creationId xmlns:a16="http://schemas.microsoft.com/office/drawing/2014/main" id="{07A6CF77-8B3B-A243-835F-48AFDBDF18D1}"/>
              </a:ext>
            </a:extLst>
          </p:cNvPr>
          <p:cNvSpPr txBox="1"/>
          <p:nvPr/>
        </p:nvSpPr>
        <p:spPr>
          <a:xfrm>
            <a:off x="3657599" y="3636736"/>
            <a:ext cx="8307421" cy="320644"/>
          </a:xfrm>
          <a:prstGeom prst="rect">
            <a:avLst/>
          </a:prstGeom>
          <a:noFill/>
          <a:ln w="25400">
            <a:solidFill>
              <a:srgbClr val="FF0000"/>
            </a:solidFill>
          </a:ln>
        </p:spPr>
        <p:txBody>
          <a:bodyPr wrap="square" rtlCol="0">
            <a:spAutoFit/>
          </a:bodyPr>
          <a:lstStyle/>
          <a:p>
            <a:endParaRPr lang="es-CO" dirty="0"/>
          </a:p>
        </p:txBody>
      </p:sp>
      <p:sp>
        <p:nvSpPr>
          <p:cNvPr id="9" name="CuadroTexto 8">
            <a:extLst>
              <a:ext uri="{FF2B5EF4-FFF2-40B4-BE49-F238E27FC236}">
                <a16:creationId xmlns:a16="http://schemas.microsoft.com/office/drawing/2014/main" id="{B03DB34E-B843-6B41-963F-E8845A819E0B}"/>
              </a:ext>
            </a:extLst>
          </p:cNvPr>
          <p:cNvSpPr txBox="1"/>
          <p:nvPr/>
        </p:nvSpPr>
        <p:spPr>
          <a:xfrm>
            <a:off x="3657598" y="4546555"/>
            <a:ext cx="8307421" cy="320644"/>
          </a:xfrm>
          <a:prstGeom prst="rect">
            <a:avLst/>
          </a:prstGeom>
          <a:noFill/>
          <a:ln w="25400">
            <a:solidFill>
              <a:srgbClr val="FF0000"/>
            </a:solidFill>
          </a:ln>
        </p:spPr>
        <p:txBody>
          <a:bodyPr wrap="square" rtlCol="0">
            <a:spAutoFit/>
          </a:bodyPr>
          <a:lstStyle/>
          <a:p>
            <a:endParaRPr lang="es-CO" dirty="0"/>
          </a:p>
        </p:txBody>
      </p:sp>
    </p:spTree>
    <p:extLst>
      <p:ext uri="{BB962C8B-B14F-4D97-AF65-F5344CB8AC3E}">
        <p14:creationId xmlns:p14="http://schemas.microsoft.com/office/powerpoint/2010/main" val="108627914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lantillaFR2021" id="{EE790619-BDD6-A54B-B4F3-3E32CDC490BE}" vid="{C48B20DC-B274-4F45-84F3-199DAB76FB92}"/>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Tema de Office</Template>
  <TotalTime>447</TotalTime>
  <Words>1939</Words>
  <Application>Microsoft Office PowerPoint</Application>
  <PresentationFormat>Panorámica</PresentationFormat>
  <Paragraphs>274</Paragraphs>
  <Slides>39</Slides>
  <Notes>4</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39</vt:i4>
      </vt:variant>
    </vt:vector>
  </HeadingPairs>
  <TitlesOfParts>
    <vt:vector size="43" baseType="lpstr">
      <vt:lpstr>Arial</vt:lpstr>
      <vt:lpstr>Calibri</vt:lpstr>
      <vt:lpstr>Montserrat</vt:lpstr>
      <vt:lpstr>Tema de Office</vt:lpstr>
      <vt:lpstr>Tamizaje de Cáncer Colorrectal</vt:lpstr>
      <vt:lpstr>Contenido</vt:lpstr>
      <vt:lpstr>Presentación de PowerPoint</vt:lpstr>
      <vt:lpstr>Presentación de PowerPoint</vt:lpstr>
      <vt:lpstr>Presentación de PowerPoint</vt:lpstr>
      <vt:lpstr>Introducción</vt:lpstr>
      <vt:lpstr>Etiología del CCR</vt:lpstr>
      <vt:lpstr>Factores de Riesgo Para CCR</vt:lpstr>
      <vt:lpstr>Factores Protectores</vt:lpstr>
      <vt:lpstr>Carcinogénesis</vt:lpstr>
      <vt:lpstr>Lesiones Premalignas</vt:lpstr>
      <vt:lpstr>Lesiones Premalignas</vt:lpstr>
      <vt:lpstr>Lesiones Premalignas</vt:lpstr>
      <vt:lpstr>Definiciones </vt:lpstr>
      <vt:lpstr>Tamización del CCR</vt:lpstr>
      <vt:lpstr>Pruebas de Tamización</vt:lpstr>
      <vt:lpstr>Pruebas de Tamización</vt:lpstr>
      <vt:lpstr>Pruebas de Tamización</vt:lpstr>
      <vt:lpstr>Pruebas de Tamización</vt:lpstr>
      <vt:lpstr>Pruebas de Tamización</vt:lpstr>
      <vt:lpstr>Pruebas de Tamización</vt:lpstr>
      <vt:lpstr>Pruebas de Tamización</vt:lpstr>
      <vt:lpstr>Pruebas de Tamización</vt:lpstr>
      <vt:lpstr>Pruebas de Tamización</vt:lpstr>
      <vt:lpstr>Recomendaciones</vt:lpstr>
      <vt:lpstr>Recomendaciones – Riesgo promedio</vt:lpstr>
      <vt:lpstr>Recomendaciones – Riesgo promedio</vt:lpstr>
      <vt:lpstr>Recomendaciones – Riesgo promedio</vt:lpstr>
      <vt:lpstr>Recomendaciones – Riesgo aumentado</vt:lpstr>
      <vt:lpstr>Recomendaciones – Riesgo Aumentado</vt:lpstr>
      <vt:lpstr>Recomendaciones – Riesgo Aumentado</vt:lpstr>
      <vt:lpstr>Recomendaciones – Síndromes familiares</vt:lpstr>
      <vt:lpstr>Recomendaciones – Síndromes familiares</vt:lpstr>
      <vt:lpstr>Recomendaciones – Síndromes familiares</vt:lpstr>
      <vt:lpstr>Recomendaciones – Síndromes familiares</vt:lpstr>
      <vt:lpstr>Recomendaciones – Síndromes familiares</vt:lpstr>
      <vt:lpstr>Recomendaciones – Síndromes familiares</vt:lpstr>
      <vt:lpstr>Recomendaciones – Síndromes familiares</vt:lpstr>
      <vt:lpstr>Muchas 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Tamizaje de Cáncer Colorrectal</dc:title>
  <dc:creator>Esteban Isaza Gomez</dc:creator>
  <cp:lastModifiedBy>User</cp:lastModifiedBy>
  <cp:revision>29</cp:revision>
  <dcterms:created xsi:type="dcterms:W3CDTF">2021-02-20T17:21:09Z</dcterms:created>
  <dcterms:modified xsi:type="dcterms:W3CDTF">2021-04-07T22:55:29Z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500503</vt:lpwstr>
  </property>
  <property fmtid="{D5CDD505-2E9C-101B-9397-08002B2CF9AE}" name="NXPowerLiteSettings" pid="3">
    <vt:lpwstr>C7000400038000</vt:lpwstr>
  </property>
  <property fmtid="{D5CDD505-2E9C-101B-9397-08002B2CF9AE}" name="NXPowerLiteVersion" pid="4">
    <vt:lpwstr>S9.0.3</vt:lpwstr>
  </property>
</Properties>
</file>