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9" r:id="rId2"/>
    <p:sldId id="447" r:id="rId3"/>
    <p:sldId id="448" r:id="rId4"/>
    <p:sldId id="449" r:id="rId5"/>
    <p:sldId id="375" r:id="rId6"/>
    <p:sldId id="376" r:id="rId7"/>
    <p:sldId id="433" r:id="rId8"/>
    <p:sldId id="434" r:id="rId9"/>
    <p:sldId id="435" r:id="rId10"/>
    <p:sldId id="436" r:id="rId11"/>
    <p:sldId id="437" r:id="rId12"/>
    <p:sldId id="438" r:id="rId13"/>
    <p:sldId id="439" r:id="rId14"/>
    <p:sldId id="377" r:id="rId15"/>
    <p:sldId id="440" r:id="rId16"/>
    <p:sldId id="441" r:id="rId17"/>
    <p:sldId id="442" r:id="rId18"/>
    <p:sldId id="444" r:id="rId19"/>
    <p:sldId id="443" r:id="rId20"/>
    <p:sldId id="445" r:id="rId21"/>
    <p:sldId id="446" r:id="rId2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6AE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90" autoAdjust="0"/>
    <p:restoredTop sz="95170" autoAdjust="0"/>
  </p:normalViewPr>
  <p:slideViewPr>
    <p:cSldViewPr snapToGrid="0">
      <p:cViewPr varScale="1">
        <p:scale>
          <a:sx n="86" d="100"/>
          <a:sy n="86" d="100"/>
        </p:scale>
        <p:origin x="26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64F735-FFC1-4C24-9491-D892C71CF561}" type="datetimeFigureOut">
              <a:rPr lang="es-CO" smtClean="0"/>
              <a:t>7/04/2021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B94FA4-FA5C-4700-9FB5-C2AD6A251D4A}" type="slidenum">
              <a:rPr lang="es-CO" smtClean="0"/>
              <a:t>‹Nº›</a:t>
            </a:fld>
            <a:endParaRPr lang="es-CO"/>
          </a:p>
        </p:txBody>
      </p:sp>
    </p:spTree>
    <p:extLst>
      <p:ext uri="{BB962C8B-B14F-4D97-AF65-F5344CB8AC3E}">
        <p14:creationId xmlns:p14="http://schemas.microsoft.com/office/powerpoint/2010/main" val="17706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Denominamos patrón rotacional a la situación que presentan las extremidades inferiores en cuanto a rotación hacia afuera o hacia adentro. Viene determinado por una suma de factores que incluyen la anatomía de los huesos, la laxitud articular y el control muscular.</a:t>
            </a:r>
            <a:endParaRPr lang="es-CO" dirty="0"/>
          </a:p>
        </p:txBody>
      </p:sp>
      <p:sp>
        <p:nvSpPr>
          <p:cNvPr id="4" name="Marcador de número de diapositiva 3"/>
          <p:cNvSpPr>
            <a:spLocks noGrp="1"/>
          </p:cNvSpPr>
          <p:nvPr>
            <p:ph type="sldNum" sz="quarter" idx="5"/>
          </p:nvPr>
        </p:nvSpPr>
        <p:spPr/>
        <p:txBody>
          <a:bodyPr/>
          <a:lstStyle/>
          <a:p>
            <a:fld id="{9FB94FA4-FA5C-4700-9FB5-C2AD6A251D4A}" type="slidenum">
              <a:rPr lang="es-CO" smtClean="0"/>
              <a:t>2</a:t>
            </a:fld>
            <a:endParaRPr lang="es-CO"/>
          </a:p>
        </p:txBody>
      </p:sp>
    </p:spTree>
    <p:extLst>
      <p:ext uri="{BB962C8B-B14F-4D97-AF65-F5344CB8AC3E}">
        <p14:creationId xmlns:p14="http://schemas.microsoft.com/office/powerpoint/2010/main" val="1410191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Desarrollo madurativo A medida que los huesos de la extremidad inferior crecen, se produce una torsión externa progresiva de los mismos; es decir, el crecimiento de fémur y tibia se acompaña de giro hacia afuera (</a:t>
            </a:r>
            <a:r>
              <a:rPr lang="es-MX" dirty="0" err="1"/>
              <a:t>Staheli</a:t>
            </a:r>
            <a:r>
              <a:rPr lang="es-MX" dirty="0"/>
              <a:t> 2001). De esta manera el niño va creciendo y la posición de la punta de los pies va orientándose hacia afuera (</a:t>
            </a:r>
            <a:endParaRPr lang="es-CO" dirty="0"/>
          </a:p>
        </p:txBody>
      </p:sp>
      <p:sp>
        <p:nvSpPr>
          <p:cNvPr id="4" name="Marcador de número de diapositiva 3"/>
          <p:cNvSpPr>
            <a:spLocks noGrp="1"/>
          </p:cNvSpPr>
          <p:nvPr>
            <p:ph type="sldNum" sz="quarter" idx="5"/>
          </p:nvPr>
        </p:nvSpPr>
        <p:spPr/>
        <p:txBody>
          <a:bodyPr/>
          <a:lstStyle/>
          <a:p>
            <a:fld id="{9FB94FA4-FA5C-4700-9FB5-C2AD6A251D4A}" type="slidenum">
              <a:rPr lang="es-CO" smtClean="0"/>
              <a:t>3</a:t>
            </a:fld>
            <a:endParaRPr lang="es-CO"/>
          </a:p>
        </p:txBody>
      </p:sp>
    </p:spTree>
    <p:extLst>
      <p:ext uri="{BB962C8B-B14F-4D97-AF65-F5344CB8AC3E}">
        <p14:creationId xmlns:p14="http://schemas.microsoft.com/office/powerpoint/2010/main" val="412562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Además de la anatomía esquelética debe valorarse si existen cuadros de hiperlaxitud así como explorar el control muscular del niño sobre su anatomía para identificar trastornos neuromusculares que condicionen una marcha anómala. </a:t>
            </a:r>
            <a:endParaRPr lang="es-CO" dirty="0"/>
          </a:p>
        </p:txBody>
      </p:sp>
      <p:sp>
        <p:nvSpPr>
          <p:cNvPr id="4" name="Marcador de número de diapositiva 3"/>
          <p:cNvSpPr>
            <a:spLocks noGrp="1"/>
          </p:cNvSpPr>
          <p:nvPr>
            <p:ph type="sldNum" sz="quarter" idx="5"/>
          </p:nvPr>
        </p:nvSpPr>
        <p:spPr/>
        <p:txBody>
          <a:bodyPr/>
          <a:lstStyle/>
          <a:p>
            <a:fld id="{9FB94FA4-FA5C-4700-9FB5-C2AD6A251D4A}" type="slidenum">
              <a:rPr lang="es-CO" smtClean="0"/>
              <a:t>4</a:t>
            </a:fld>
            <a:endParaRPr lang="es-CO"/>
          </a:p>
        </p:txBody>
      </p:sp>
    </p:spTree>
    <p:extLst>
      <p:ext uri="{BB962C8B-B14F-4D97-AF65-F5344CB8AC3E}">
        <p14:creationId xmlns:p14="http://schemas.microsoft.com/office/powerpoint/2010/main" val="697558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Aducción del antepié (en la articulación tarsometatarsiana) con alineación normal del retropié</a:t>
            </a:r>
          </a:p>
          <a:p>
            <a:endParaRPr lang="es-CO" dirty="0"/>
          </a:p>
        </p:txBody>
      </p:sp>
      <p:sp>
        <p:nvSpPr>
          <p:cNvPr id="4" name="Marcador de número de diapositiva 3"/>
          <p:cNvSpPr>
            <a:spLocks noGrp="1"/>
          </p:cNvSpPr>
          <p:nvPr>
            <p:ph type="sldNum" sz="quarter" idx="5"/>
          </p:nvPr>
        </p:nvSpPr>
        <p:spPr/>
        <p:txBody>
          <a:bodyPr/>
          <a:lstStyle/>
          <a:p>
            <a:fld id="{9FB94FA4-FA5C-4700-9FB5-C2AD6A251D4A}" type="slidenum">
              <a:rPr lang="es-CO" smtClean="0"/>
              <a:t>5</a:t>
            </a:fld>
            <a:endParaRPr lang="es-CO"/>
          </a:p>
        </p:txBody>
      </p:sp>
    </p:spTree>
    <p:extLst>
      <p:ext uri="{BB962C8B-B14F-4D97-AF65-F5344CB8AC3E}">
        <p14:creationId xmlns:p14="http://schemas.microsoft.com/office/powerpoint/2010/main" val="3416364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Se habla de anteversión leve si la rotación interna está entre 70 y 80º; moderada si la rotación interna está entre 80 y 90º; severa si la rotación interna es mayor de 90º. Existe torsión tibial externa compensadora entre un 30 y 50% de casos denominándose entonces “síndrome de </a:t>
            </a:r>
            <a:r>
              <a:rPr lang="es-MX" dirty="0" err="1"/>
              <a:t>malalineación</a:t>
            </a:r>
            <a:r>
              <a:rPr lang="es-MX" dirty="0"/>
              <a:t> </a:t>
            </a:r>
            <a:r>
              <a:rPr lang="es-MX" dirty="0" err="1"/>
              <a:t>torsional”.El</a:t>
            </a:r>
            <a:r>
              <a:rPr lang="es-MX" dirty="0"/>
              <a:t> diagnóstico es puramente clínico siendo excepcional la necesidad de estudios de imagen.</a:t>
            </a:r>
            <a:endParaRPr lang="es-CO" dirty="0"/>
          </a:p>
        </p:txBody>
      </p:sp>
      <p:sp>
        <p:nvSpPr>
          <p:cNvPr id="4" name="Marcador de número de diapositiva 3"/>
          <p:cNvSpPr>
            <a:spLocks noGrp="1"/>
          </p:cNvSpPr>
          <p:nvPr>
            <p:ph type="sldNum" sz="quarter" idx="5"/>
          </p:nvPr>
        </p:nvSpPr>
        <p:spPr/>
        <p:txBody>
          <a:bodyPr/>
          <a:lstStyle/>
          <a:p>
            <a:fld id="{9FB94FA4-FA5C-4700-9FB5-C2AD6A251D4A}" type="slidenum">
              <a:rPr lang="es-CO" smtClean="0"/>
              <a:t>6</a:t>
            </a:fld>
            <a:endParaRPr lang="es-CO"/>
          </a:p>
        </p:txBody>
      </p:sp>
    </p:spTree>
    <p:extLst>
      <p:ext uri="{BB962C8B-B14F-4D97-AF65-F5344CB8AC3E}">
        <p14:creationId xmlns:p14="http://schemas.microsoft.com/office/powerpoint/2010/main" val="632922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9FB94FA4-FA5C-4700-9FB5-C2AD6A251D4A}" type="slidenum">
              <a:rPr lang="es-CO" smtClean="0"/>
              <a:t>7</a:t>
            </a:fld>
            <a:endParaRPr lang="es-CO"/>
          </a:p>
        </p:txBody>
      </p:sp>
    </p:spTree>
    <p:extLst>
      <p:ext uri="{BB962C8B-B14F-4D97-AF65-F5344CB8AC3E}">
        <p14:creationId xmlns:p14="http://schemas.microsoft.com/office/powerpoint/2010/main" val="2444194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Las indicaciones quirúrgicas incluirían aquellos casos con </a:t>
            </a:r>
            <a:r>
              <a:rPr lang="es-MX" dirty="0" err="1"/>
              <a:t>antetorsión</a:t>
            </a:r>
            <a:r>
              <a:rPr lang="es-MX" dirty="0"/>
              <a:t> femoral severa que repercuta en la funcionalidad del paciente, que provoque caídas de repetición o una deformidad inaceptable por el paciente. El área </a:t>
            </a:r>
            <a:r>
              <a:rPr lang="es-MX" dirty="0" err="1"/>
              <a:t>intertrocantérica</a:t>
            </a:r>
            <a:r>
              <a:rPr lang="es-MX" dirty="0"/>
              <a:t> es el sitio de elección para la osteotomía </a:t>
            </a:r>
            <a:r>
              <a:rPr lang="es-MX" dirty="0" err="1"/>
              <a:t>desrotadora</a:t>
            </a:r>
            <a:r>
              <a:rPr lang="es-MX" dirty="0"/>
              <a:t> </a:t>
            </a:r>
            <a:endParaRPr lang="es-CO" dirty="0"/>
          </a:p>
        </p:txBody>
      </p:sp>
      <p:sp>
        <p:nvSpPr>
          <p:cNvPr id="4" name="Marcador de número de diapositiva 3"/>
          <p:cNvSpPr>
            <a:spLocks noGrp="1"/>
          </p:cNvSpPr>
          <p:nvPr>
            <p:ph type="sldNum" sz="quarter" idx="5"/>
          </p:nvPr>
        </p:nvSpPr>
        <p:spPr/>
        <p:txBody>
          <a:bodyPr/>
          <a:lstStyle/>
          <a:p>
            <a:fld id="{9FB94FA4-FA5C-4700-9FB5-C2AD6A251D4A}" type="slidenum">
              <a:rPr lang="es-CO" smtClean="0"/>
              <a:t>11</a:t>
            </a:fld>
            <a:endParaRPr lang="es-CO"/>
          </a:p>
        </p:txBody>
      </p:sp>
    </p:spTree>
    <p:extLst>
      <p:ext uri="{BB962C8B-B14F-4D97-AF65-F5344CB8AC3E}">
        <p14:creationId xmlns:p14="http://schemas.microsoft.com/office/powerpoint/2010/main" val="1390046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Es la causa más frecuente de marcha con pies hacia dentro en niños de 2 años de edad. Es a menudo bilateral. El diagnóstico es clínico siendo infrecuente la necesidad de pruebas complementarias. La torsión tibial interna en la infancia no requiere tratamiento ya que hasta el 92% de los casos se resolverán espontáneamente al observar su evolución en 1 o 2 años. </a:t>
            </a:r>
            <a:endParaRPr lang="es-CO" dirty="0"/>
          </a:p>
        </p:txBody>
      </p:sp>
      <p:sp>
        <p:nvSpPr>
          <p:cNvPr id="4" name="Marcador de número de diapositiva 3"/>
          <p:cNvSpPr>
            <a:spLocks noGrp="1"/>
          </p:cNvSpPr>
          <p:nvPr>
            <p:ph type="sldNum" sz="quarter" idx="5"/>
          </p:nvPr>
        </p:nvSpPr>
        <p:spPr/>
        <p:txBody>
          <a:bodyPr/>
          <a:lstStyle/>
          <a:p>
            <a:fld id="{9FB94FA4-FA5C-4700-9FB5-C2AD6A251D4A}" type="slidenum">
              <a:rPr lang="es-CO" smtClean="0"/>
              <a:t>12</a:t>
            </a:fld>
            <a:endParaRPr lang="es-CO"/>
          </a:p>
        </p:txBody>
      </p:sp>
    </p:spTree>
    <p:extLst>
      <p:ext uri="{BB962C8B-B14F-4D97-AF65-F5344CB8AC3E}">
        <p14:creationId xmlns:p14="http://schemas.microsoft.com/office/powerpoint/2010/main" val="859522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9FB94FA4-FA5C-4700-9FB5-C2AD6A251D4A}" type="slidenum">
              <a:rPr lang="es-CO" smtClean="0"/>
              <a:t>15</a:t>
            </a:fld>
            <a:endParaRPr lang="es-CO"/>
          </a:p>
        </p:txBody>
      </p:sp>
    </p:spTree>
    <p:extLst>
      <p:ext uri="{BB962C8B-B14F-4D97-AF65-F5344CB8AC3E}">
        <p14:creationId xmlns:p14="http://schemas.microsoft.com/office/powerpoint/2010/main" val="202705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0047A-6EC4-4A2D-B8AF-4C5A172A4703}"/>
              </a:ext>
            </a:extLst>
          </p:cNvPr>
          <p:cNvSpPr>
            <a:spLocks noGrp="1"/>
          </p:cNvSpPr>
          <p:nvPr>
            <p:ph type="ctrTitle"/>
          </p:nvPr>
        </p:nvSpPr>
        <p:spPr>
          <a:xfrm>
            <a:off x="1524000" y="914972"/>
            <a:ext cx="9144000" cy="2387600"/>
          </a:xfrm>
        </p:spPr>
        <p:txBody>
          <a:bodyPr anchor="b">
            <a:normAutofit/>
          </a:bodyPr>
          <a:lstStyle>
            <a:lvl1pPr algn="ctr">
              <a:defRPr sz="6000">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Subtitle 2">
            <a:extLst>
              <a:ext uri="{FF2B5EF4-FFF2-40B4-BE49-F238E27FC236}">
                <a16:creationId xmlns:a16="http://schemas.microsoft.com/office/drawing/2014/main" id="{FC012E75-5901-4AB9-BA44-79DAC562EF0C}"/>
              </a:ext>
            </a:extLst>
          </p:cNvPr>
          <p:cNvSpPr>
            <a:spLocks noGrp="1"/>
          </p:cNvSpPr>
          <p:nvPr>
            <p:ph type="subTitle" idx="1"/>
          </p:nvPr>
        </p:nvSpPr>
        <p:spPr>
          <a:xfrm>
            <a:off x="1524000" y="3394647"/>
            <a:ext cx="9144000" cy="1655762"/>
          </a:xfrm>
        </p:spPr>
        <p:txBody>
          <a:bodyPr/>
          <a:lstStyle>
            <a:lvl1pPr marL="0" indent="0" algn="ctr">
              <a:buNone/>
              <a:defRPr sz="2400">
                <a:solidFill>
                  <a:srgbClr val="152B48"/>
                </a:solidFill>
                <a:latin typeface="Montserrat"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dirty="0"/>
          </a:p>
        </p:txBody>
      </p:sp>
      <p:sp>
        <p:nvSpPr>
          <p:cNvPr id="7" name="Footer Placeholder 5">
            <a:extLst>
              <a:ext uri="{FF2B5EF4-FFF2-40B4-BE49-F238E27FC236}">
                <a16:creationId xmlns:a16="http://schemas.microsoft.com/office/drawing/2014/main" id="{CF14C973-513F-41DA-A3AB-77550ECE20FC}"/>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205721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58FCC-6E3B-47E9-801A-B6268B66FB53}"/>
              </a:ext>
            </a:extLst>
          </p:cNvPr>
          <p:cNvSpPr>
            <a:spLocks noGrp="1"/>
          </p:cNvSpPr>
          <p:nvPr>
            <p:ph type="title"/>
          </p:nvPr>
        </p:nvSpPr>
        <p:spPr>
          <a:xfrm>
            <a:off x="838200" y="365126"/>
            <a:ext cx="10515600" cy="794372"/>
          </a:xfrm>
        </p:spPr>
        <p:txBody>
          <a:bodyPr/>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Vertical Text Placeholder 2">
            <a:extLst>
              <a:ext uri="{FF2B5EF4-FFF2-40B4-BE49-F238E27FC236}">
                <a16:creationId xmlns:a16="http://schemas.microsoft.com/office/drawing/2014/main" id="{6E60BF2F-53A6-45FA-BA44-A39B9CD76850}"/>
              </a:ext>
            </a:extLst>
          </p:cNvPr>
          <p:cNvSpPr>
            <a:spLocks noGrp="1"/>
          </p:cNvSpPr>
          <p:nvPr>
            <p:ph type="body" orient="vert" idx="1"/>
          </p:nvPr>
        </p:nvSpPr>
        <p:spPr>
          <a:xfrm>
            <a:off x="838200" y="1263193"/>
            <a:ext cx="10515600" cy="3874416"/>
          </a:xfrm>
        </p:spPr>
        <p:txBody>
          <a:bodyPr vert="eaVert"/>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7" name="Footer Placeholder 5">
            <a:extLst>
              <a:ext uri="{FF2B5EF4-FFF2-40B4-BE49-F238E27FC236}">
                <a16:creationId xmlns:a16="http://schemas.microsoft.com/office/drawing/2014/main" id="{84837F9C-EF2D-4624-8666-D15412D81961}"/>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53353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61AAF6-645E-45DB-88C5-B685DED37FB1}"/>
              </a:ext>
            </a:extLst>
          </p:cNvPr>
          <p:cNvSpPr>
            <a:spLocks noGrp="1"/>
          </p:cNvSpPr>
          <p:nvPr>
            <p:ph type="title" orient="vert"/>
          </p:nvPr>
        </p:nvSpPr>
        <p:spPr>
          <a:xfrm>
            <a:off x="8724900" y="365125"/>
            <a:ext cx="2628900" cy="5008153"/>
          </a:xfrm>
        </p:spPr>
        <p:txBody>
          <a:bodyPr vert="eaVert"/>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Vertical Text Placeholder 2">
            <a:extLst>
              <a:ext uri="{FF2B5EF4-FFF2-40B4-BE49-F238E27FC236}">
                <a16:creationId xmlns:a16="http://schemas.microsoft.com/office/drawing/2014/main" id="{A7EA42E8-4EE7-4CDB-82E1-0D6F70FB5ED3}"/>
              </a:ext>
            </a:extLst>
          </p:cNvPr>
          <p:cNvSpPr>
            <a:spLocks noGrp="1"/>
          </p:cNvSpPr>
          <p:nvPr>
            <p:ph type="body" orient="vert" idx="1"/>
          </p:nvPr>
        </p:nvSpPr>
        <p:spPr>
          <a:xfrm>
            <a:off x="838200" y="365125"/>
            <a:ext cx="7734300" cy="5008153"/>
          </a:xfrm>
        </p:spPr>
        <p:txBody>
          <a:bodyPr vert="eaVert"/>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7" name="Footer Placeholder 5">
            <a:extLst>
              <a:ext uri="{FF2B5EF4-FFF2-40B4-BE49-F238E27FC236}">
                <a16:creationId xmlns:a16="http://schemas.microsoft.com/office/drawing/2014/main" id="{416C949A-1DB0-484C-B83A-73B793034BC3}"/>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06084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A07E2-18A0-4E89-8129-4F3B4CE59C57}"/>
              </a:ext>
            </a:extLst>
          </p:cNvPr>
          <p:cNvSpPr>
            <a:spLocks noGrp="1"/>
          </p:cNvSpPr>
          <p:nvPr>
            <p:ph type="title"/>
          </p:nvPr>
        </p:nvSpPr>
        <p:spPr>
          <a:xfrm>
            <a:off x="838200" y="487676"/>
            <a:ext cx="10515600" cy="1325563"/>
          </a:xfrm>
        </p:spPr>
        <p:txBody>
          <a:bodyPr/>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Content Placeholder 2">
            <a:extLst>
              <a:ext uri="{FF2B5EF4-FFF2-40B4-BE49-F238E27FC236}">
                <a16:creationId xmlns:a16="http://schemas.microsoft.com/office/drawing/2014/main" id="{57CE751E-DC67-45AE-AC21-1BAF627AD1E8}"/>
              </a:ext>
            </a:extLst>
          </p:cNvPr>
          <p:cNvSpPr>
            <a:spLocks noGrp="1"/>
          </p:cNvSpPr>
          <p:nvPr>
            <p:ph idx="1"/>
          </p:nvPr>
        </p:nvSpPr>
        <p:spPr>
          <a:xfrm>
            <a:off x="838200" y="1948176"/>
            <a:ext cx="10515600" cy="3142301"/>
          </a:xfrm>
        </p:spPr>
        <p:txBody>
          <a:bodyPr/>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7" name="Footer Placeholder 5">
            <a:extLst>
              <a:ext uri="{FF2B5EF4-FFF2-40B4-BE49-F238E27FC236}">
                <a16:creationId xmlns:a16="http://schemas.microsoft.com/office/drawing/2014/main" id="{4B8CF820-BA39-44DA-B961-85651CA30197}"/>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48618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DEBAD-7D2B-47CB-80B5-6403037F04E3}"/>
              </a:ext>
            </a:extLst>
          </p:cNvPr>
          <p:cNvSpPr>
            <a:spLocks noGrp="1"/>
          </p:cNvSpPr>
          <p:nvPr>
            <p:ph type="title"/>
          </p:nvPr>
        </p:nvSpPr>
        <p:spPr>
          <a:xfrm>
            <a:off x="831850" y="616229"/>
            <a:ext cx="10515600" cy="2852737"/>
          </a:xfrm>
        </p:spPr>
        <p:txBody>
          <a:bodyPr anchor="b"/>
          <a:lstStyle>
            <a:lvl1pPr>
              <a:defRPr sz="6000">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Text Placeholder 2">
            <a:extLst>
              <a:ext uri="{FF2B5EF4-FFF2-40B4-BE49-F238E27FC236}">
                <a16:creationId xmlns:a16="http://schemas.microsoft.com/office/drawing/2014/main" id="{9FA489C9-371B-45E3-A6DB-E33EE1A30E07}"/>
              </a:ext>
            </a:extLst>
          </p:cNvPr>
          <p:cNvSpPr>
            <a:spLocks noGrp="1"/>
          </p:cNvSpPr>
          <p:nvPr>
            <p:ph type="body" idx="1"/>
          </p:nvPr>
        </p:nvSpPr>
        <p:spPr>
          <a:xfrm>
            <a:off x="831850" y="3495954"/>
            <a:ext cx="10515600" cy="1500187"/>
          </a:xfrm>
        </p:spPr>
        <p:txBody>
          <a:bodyPr/>
          <a:lstStyle>
            <a:lvl1pPr marL="0" indent="0">
              <a:buNone/>
              <a:defRPr sz="2400">
                <a:solidFill>
                  <a:srgbClr val="152B48"/>
                </a:solidFill>
                <a:latin typeface="Montserrat" panose="00000500000000000000" pitchFamily="5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7" name="Footer Placeholder 5">
            <a:extLst>
              <a:ext uri="{FF2B5EF4-FFF2-40B4-BE49-F238E27FC236}">
                <a16:creationId xmlns:a16="http://schemas.microsoft.com/office/drawing/2014/main" id="{0029BDD4-EE3B-47E9-A956-B5F90223CD25}"/>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436847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2702F-78D2-4AF1-983C-DA18C98DF5D1}"/>
              </a:ext>
            </a:extLst>
          </p:cNvPr>
          <p:cNvSpPr>
            <a:spLocks noGrp="1"/>
          </p:cNvSpPr>
          <p:nvPr>
            <p:ph type="title"/>
          </p:nvPr>
        </p:nvSpPr>
        <p:spPr>
          <a:xfrm>
            <a:off x="838200" y="365126"/>
            <a:ext cx="10515600" cy="747238"/>
          </a:xfrm>
        </p:spPr>
        <p:txBody>
          <a:bodyPr/>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Content Placeholder 2">
            <a:extLst>
              <a:ext uri="{FF2B5EF4-FFF2-40B4-BE49-F238E27FC236}">
                <a16:creationId xmlns:a16="http://schemas.microsoft.com/office/drawing/2014/main" id="{F6D59DBA-9112-4EFB-B9A3-F8978A8B1C16}"/>
              </a:ext>
            </a:extLst>
          </p:cNvPr>
          <p:cNvSpPr>
            <a:spLocks noGrp="1"/>
          </p:cNvSpPr>
          <p:nvPr>
            <p:ph sz="half" idx="1"/>
          </p:nvPr>
        </p:nvSpPr>
        <p:spPr>
          <a:xfrm>
            <a:off x="838200" y="1310327"/>
            <a:ext cx="5181600" cy="3987538"/>
          </a:xfrm>
        </p:spPr>
        <p:txBody>
          <a:bodyPr/>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Content Placeholder 3">
            <a:extLst>
              <a:ext uri="{FF2B5EF4-FFF2-40B4-BE49-F238E27FC236}">
                <a16:creationId xmlns:a16="http://schemas.microsoft.com/office/drawing/2014/main" id="{4FA2B617-1355-47D0-8D4F-5AC8EDA4C1CE}"/>
              </a:ext>
            </a:extLst>
          </p:cNvPr>
          <p:cNvSpPr>
            <a:spLocks noGrp="1"/>
          </p:cNvSpPr>
          <p:nvPr>
            <p:ph sz="half" idx="2"/>
          </p:nvPr>
        </p:nvSpPr>
        <p:spPr>
          <a:xfrm>
            <a:off x="6172200" y="1310327"/>
            <a:ext cx="5181600" cy="3987538"/>
          </a:xfrm>
        </p:spPr>
        <p:txBody>
          <a:bodyPr/>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6" name="Footer Placeholder 5">
            <a:extLst>
              <a:ext uri="{FF2B5EF4-FFF2-40B4-BE49-F238E27FC236}">
                <a16:creationId xmlns:a16="http://schemas.microsoft.com/office/drawing/2014/main" id="{F552D606-F212-4585-9FAA-747E2569E2CD}"/>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359209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CB48D-F53C-414C-84D0-89B177ABFD6D}"/>
              </a:ext>
            </a:extLst>
          </p:cNvPr>
          <p:cNvSpPr>
            <a:spLocks noGrp="1"/>
          </p:cNvSpPr>
          <p:nvPr>
            <p:ph type="title"/>
          </p:nvPr>
        </p:nvSpPr>
        <p:spPr>
          <a:xfrm>
            <a:off x="839788" y="365126"/>
            <a:ext cx="10515600" cy="823912"/>
          </a:xfrm>
        </p:spPr>
        <p:txBody>
          <a:bodyPr/>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Text Placeholder 2">
            <a:extLst>
              <a:ext uri="{FF2B5EF4-FFF2-40B4-BE49-F238E27FC236}">
                <a16:creationId xmlns:a16="http://schemas.microsoft.com/office/drawing/2014/main" id="{902994F5-3A06-471D-814D-DC1C1A451C8D}"/>
              </a:ext>
            </a:extLst>
          </p:cNvPr>
          <p:cNvSpPr>
            <a:spLocks noGrp="1"/>
          </p:cNvSpPr>
          <p:nvPr>
            <p:ph type="body" idx="1"/>
          </p:nvPr>
        </p:nvSpPr>
        <p:spPr>
          <a:xfrm>
            <a:off x="839788" y="1266385"/>
            <a:ext cx="5157787" cy="823912"/>
          </a:xfrm>
        </p:spPr>
        <p:txBody>
          <a:bodyPr anchor="b"/>
          <a:lstStyle>
            <a:lvl1pPr marL="0" indent="0">
              <a:buNone/>
              <a:defRPr sz="2400" b="1">
                <a:solidFill>
                  <a:srgbClr val="152B48"/>
                </a:solidFill>
                <a:latin typeface="Montserrat" panose="000005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a:extLst>
              <a:ext uri="{FF2B5EF4-FFF2-40B4-BE49-F238E27FC236}">
                <a16:creationId xmlns:a16="http://schemas.microsoft.com/office/drawing/2014/main" id="{226751E4-B757-4C66-94E7-CE7C811370DE}"/>
              </a:ext>
            </a:extLst>
          </p:cNvPr>
          <p:cNvSpPr>
            <a:spLocks noGrp="1"/>
          </p:cNvSpPr>
          <p:nvPr>
            <p:ph sz="half" idx="2"/>
          </p:nvPr>
        </p:nvSpPr>
        <p:spPr>
          <a:xfrm>
            <a:off x="839788" y="2090296"/>
            <a:ext cx="5157787" cy="3332455"/>
          </a:xfrm>
        </p:spPr>
        <p:txBody>
          <a:bodyPr/>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5" name="Text Placeholder 4">
            <a:extLst>
              <a:ext uri="{FF2B5EF4-FFF2-40B4-BE49-F238E27FC236}">
                <a16:creationId xmlns:a16="http://schemas.microsoft.com/office/drawing/2014/main" id="{DB203A93-6FB4-44E7-8C29-347536F75625}"/>
              </a:ext>
            </a:extLst>
          </p:cNvPr>
          <p:cNvSpPr>
            <a:spLocks noGrp="1"/>
          </p:cNvSpPr>
          <p:nvPr>
            <p:ph type="body" sz="quarter" idx="3"/>
          </p:nvPr>
        </p:nvSpPr>
        <p:spPr>
          <a:xfrm>
            <a:off x="6172200" y="1266385"/>
            <a:ext cx="5183188" cy="823912"/>
          </a:xfrm>
        </p:spPr>
        <p:txBody>
          <a:bodyPr anchor="b"/>
          <a:lstStyle>
            <a:lvl1pPr marL="0" indent="0">
              <a:buNone/>
              <a:defRPr sz="2400" b="1">
                <a:solidFill>
                  <a:srgbClr val="152B48"/>
                </a:solidFill>
                <a:latin typeface="Montserrat" panose="000005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a:extLst>
              <a:ext uri="{FF2B5EF4-FFF2-40B4-BE49-F238E27FC236}">
                <a16:creationId xmlns:a16="http://schemas.microsoft.com/office/drawing/2014/main" id="{4592DC14-50BB-4409-B856-127CD069E119}"/>
              </a:ext>
            </a:extLst>
          </p:cNvPr>
          <p:cNvSpPr>
            <a:spLocks noGrp="1"/>
          </p:cNvSpPr>
          <p:nvPr>
            <p:ph sz="quarter" idx="4"/>
          </p:nvPr>
        </p:nvSpPr>
        <p:spPr>
          <a:xfrm>
            <a:off x="6172200" y="2090297"/>
            <a:ext cx="5183188" cy="3332454"/>
          </a:xfrm>
        </p:spPr>
        <p:txBody>
          <a:bodyPr/>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10" name="Footer Placeholder 5">
            <a:extLst>
              <a:ext uri="{FF2B5EF4-FFF2-40B4-BE49-F238E27FC236}">
                <a16:creationId xmlns:a16="http://schemas.microsoft.com/office/drawing/2014/main" id="{DAD5AE52-F7EF-4469-B97A-6232CC89BC56}"/>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270240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565D4-46AF-4EC5-9850-A3103999F05F}"/>
              </a:ext>
            </a:extLst>
          </p:cNvPr>
          <p:cNvSpPr>
            <a:spLocks noGrp="1"/>
          </p:cNvSpPr>
          <p:nvPr>
            <p:ph type="title"/>
          </p:nvPr>
        </p:nvSpPr>
        <p:spPr/>
        <p:txBody>
          <a:bodyPr/>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6" name="Footer Placeholder 5">
            <a:extLst>
              <a:ext uri="{FF2B5EF4-FFF2-40B4-BE49-F238E27FC236}">
                <a16:creationId xmlns:a16="http://schemas.microsoft.com/office/drawing/2014/main" id="{F5BD86CA-CE51-4727-B90C-9AE9BDC7B333}"/>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238771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Footer Placeholder 5">
            <a:extLst>
              <a:ext uri="{FF2B5EF4-FFF2-40B4-BE49-F238E27FC236}">
                <a16:creationId xmlns:a16="http://schemas.microsoft.com/office/drawing/2014/main" id="{CD957EEA-F866-4147-A1E6-014124E687CD}"/>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4236643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3D072-B9E5-442A-A8D1-C784A3D0A21B}"/>
              </a:ext>
            </a:extLst>
          </p:cNvPr>
          <p:cNvSpPr>
            <a:spLocks noGrp="1"/>
          </p:cNvSpPr>
          <p:nvPr>
            <p:ph type="title"/>
          </p:nvPr>
        </p:nvSpPr>
        <p:spPr>
          <a:xfrm>
            <a:off x="839788" y="457200"/>
            <a:ext cx="3932237" cy="1600200"/>
          </a:xfrm>
        </p:spPr>
        <p:txBody>
          <a:bodyPr anchor="b"/>
          <a:lstStyle>
            <a:lvl1pPr>
              <a:defRPr sz="3200">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Content Placeholder 2">
            <a:extLst>
              <a:ext uri="{FF2B5EF4-FFF2-40B4-BE49-F238E27FC236}">
                <a16:creationId xmlns:a16="http://schemas.microsoft.com/office/drawing/2014/main" id="{72139CC3-7CE2-400C-AC74-ADEF44A5A860}"/>
              </a:ext>
            </a:extLst>
          </p:cNvPr>
          <p:cNvSpPr>
            <a:spLocks noGrp="1"/>
          </p:cNvSpPr>
          <p:nvPr>
            <p:ph idx="1"/>
          </p:nvPr>
        </p:nvSpPr>
        <p:spPr>
          <a:xfrm>
            <a:off x="5183188" y="987426"/>
            <a:ext cx="6172200" cy="4319866"/>
          </a:xfrm>
        </p:spPr>
        <p:txBody>
          <a:bodyPr/>
          <a:lstStyle>
            <a:lvl1pPr>
              <a:defRPr sz="3200">
                <a:solidFill>
                  <a:srgbClr val="152B48"/>
                </a:solidFill>
                <a:latin typeface="Montserrat" panose="00000500000000000000" pitchFamily="50" charset="0"/>
              </a:defRPr>
            </a:lvl1pPr>
            <a:lvl2pPr>
              <a:defRPr sz="2800">
                <a:solidFill>
                  <a:srgbClr val="152B48"/>
                </a:solidFill>
                <a:latin typeface="Montserrat" panose="00000500000000000000" pitchFamily="50" charset="0"/>
              </a:defRPr>
            </a:lvl2pPr>
            <a:lvl3pPr>
              <a:defRPr sz="2400">
                <a:solidFill>
                  <a:srgbClr val="152B48"/>
                </a:solidFill>
                <a:latin typeface="Montserrat" panose="00000500000000000000" pitchFamily="50" charset="0"/>
              </a:defRPr>
            </a:lvl3pPr>
            <a:lvl4pPr>
              <a:defRPr sz="2000">
                <a:solidFill>
                  <a:srgbClr val="152B48"/>
                </a:solidFill>
                <a:latin typeface="Montserrat" panose="00000500000000000000" pitchFamily="50" charset="0"/>
              </a:defRPr>
            </a:lvl4pPr>
            <a:lvl5pPr>
              <a:defRPr sz="2000">
                <a:solidFill>
                  <a:srgbClr val="152B48"/>
                </a:solidFill>
                <a:latin typeface="Montserrat" panose="00000500000000000000" pitchFamily="50" charset="0"/>
              </a:defRPr>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Text Placeholder 3">
            <a:extLst>
              <a:ext uri="{FF2B5EF4-FFF2-40B4-BE49-F238E27FC236}">
                <a16:creationId xmlns:a16="http://schemas.microsoft.com/office/drawing/2014/main" id="{3BB08FEE-50F8-4AB8-BB85-E508A07F9E1E}"/>
              </a:ext>
            </a:extLst>
          </p:cNvPr>
          <p:cNvSpPr>
            <a:spLocks noGrp="1"/>
          </p:cNvSpPr>
          <p:nvPr>
            <p:ph type="body" sz="half" idx="2"/>
          </p:nvPr>
        </p:nvSpPr>
        <p:spPr>
          <a:xfrm>
            <a:off x="839788" y="2057400"/>
            <a:ext cx="3932237" cy="3249891"/>
          </a:xfrm>
        </p:spPr>
        <p:txBody>
          <a:bodyPr/>
          <a:lstStyle>
            <a:lvl1pPr marL="0" indent="0">
              <a:buNone/>
              <a:defRPr sz="1600">
                <a:solidFill>
                  <a:srgbClr val="152B48"/>
                </a:solidFill>
                <a:latin typeface="Montserrat" panose="00000500000000000000" pitchFamily="5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Footer Placeholder 5">
            <a:extLst>
              <a:ext uri="{FF2B5EF4-FFF2-40B4-BE49-F238E27FC236}">
                <a16:creationId xmlns:a16="http://schemas.microsoft.com/office/drawing/2014/main" id="{D2E27C76-4A91-47CA-B503-7097C21B35F4}"/>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3645948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6866C-B389-49E5-8F02-3D3335841130}"/>
              </a:ext>
            </a:extLst>
          </p:cNvPr>
          <p:cNvSpPr>
            <a:spLocks noGrp="1"/>
          </p:cNvSpPr>
          <p:nvPr>
            <p:ph type="title"/>
          </p:nvPr>
        </p:nvSpPr>
        <p:spPr>
          <a:xfrm>
            <a:off x="839788" y="457200"/>
            <a:ext cx="3932237" cy="1600200"/>
          </a:xfrm>
        </p:spPr>
        <p:txBody>
          <a:bodyPr anchor="b"/>
          <a:lstStyle>
            <a:lvl1pPr>
              <a:defRPr sz="3200">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Picture Placeholder 2">
            <a:extLst>
              <a:ext uri="{FF2B5EF4-FFF2-40B4-BE49-F238E27FC236}">
                <a16:creationId xmlns:a16="http://schemas.microsoft.com/office/drawing/2014/main" id="{9156A72E-87D8-40FA-A59C-EC6BDDF6F72D}"/>
              </a:ext>
            </a:extLst>
          </p:cNvPr>
          <p:cNvSpPr>
            <a:spLocks noGrp="1"/>
          </p:cNvSpPr>
          <p:nvPr>
            <p:ph type="pic" idx="1"/>
          </p:nvPr>
        </p:nvSpPr>
        <p:spPr>
          <a:xfrm>
            <a:off x="5180012" y="457200"/>
            <a:ext cx="6172200" cy="4404707"/>
          </a:xfrm>
        </p:spPr>
        <p:txBody>
          <a:bodyPr/>
          <a:lstStyle>
            <a:lvl1pPr marL="0" indent="0">
              <a:buNone/>
              <a:defRPr sz="3200">
                <a:solidFill>
                  <a:srgbClr val="152B48"/>
                </a:solidFill>
                <a:latin typeface="Montserrat" panose="00000500000000000000" pitchFamily="5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dirty="0"/>
          </a:p>
        </p:txBody>
      </p:sp>
      <p:sp>
        <p:nvSpPr>
          <p:cNvPr id="4" name="Text Placeholder 3">
            <a:extLst>
              <a:ext uri="{FF2B5EF4-FFF2-40B4-BE49-F238E27FC236}">
                <a16:creationId xmlns:a16="http://schemas.microsoft.com/office/drawing/2014/main" id="{A3D373FC-0E16-41C4-BE15-F8C74A781396}"/>
              </a:ext>
            </a:extLst>
          </p:cNvPr>
          <p:cNvSpPr>
            <a:spLocks noGrp="1"/>
          </p:cNvSpPr>
          <p:nvPr>
            <p:ph type="body" sz="half" idx="2"/>
          </p:nvPr>
        </p:nvSpPr>
        <p:spPr>
          <a:xfrm>
            <a:off x="839788" y="2057400"/>
            <a:ext cx="3932237" cy="3334732"/>
          </a:xfrm>
        </p:spPr>
        <p:txBody>
          <a:bodyPr/>
          <a:lstStyle>
            <a:lvl1pPr marL="0" indent="0">
              <a:buNone/>
              <a:defRPr sz="1600">
                <a:solidFill>
                  <a:srgbClr val="152B48"/>
                </a:solidFill>
                <a:latin typeface="Montserrat" panose="00000500000000000000" pitchFamily="5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Footer Placeholder 5">
            <a:extLst>
              <a:ext uri="{FF2B5EF4-FFF2-40B4-BE49-F238E27FC236}">
                <a16:creationId xmlns:a16="http://schemas.microsoft.com/office/drawing/2014/main" id="{DE7B3239-B346-4CBD-BEDB-FCE674D575DF}"/>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2806861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A1E9BE-6297-4FF5-8CFC-C0643BD20B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dirty="0"/>
          </a:p>
        </p:txBody>
      </p:sp>
      <p:sp>
        <p:nvSpPr>
          <p:cNvPr id="3" name="Text Placeholder 2">
            <a:extLst>
              <a:ext uri="{FF2B5EF4-FFF2-40B4-BE49-F238E27FC236}">
                <a16:creationId xmlns:a16="http://schemas.microsoft.com/office/drawing/2014/main" id="{9E805350-59D5-4EFA-92C0-A5BEBAD80BC9}"/>
              </a:ext>
            </a:extLst>
          </p:cNvPr>
          <p:cNvSpPr>
            <a:spLocks noGrp="1"/>
          </p:cNvSpPr>
          <p:nvPr>
            <p:ph type="body" idx="1"/>
          </p:nvPr>
        </p:nvSpPr>
        <p:spPr>
          <a:xfrm>
            <a:off x="838200" y="1825625"/>
            <a:ext cx="10515600" cy="353822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7" name="Footer Placeholder 5">
            <a:extLst>
              <a:ext uri="{FF2B5EF4-FFF2-40B4-BE49-F238E27FC236}">
                <a16:creationId xmlns:a16="http://schemas.microsoft.com/office/drawing/2014/main" id="{ECD52E45-B1F2-47DC-949B-127B2639E3CE}"/>
              </a:ext>
            </a:extLst>
          </p:cNvPr>
          <p:cNvSpPr>
            <a:spLocks noGrp="1"/>
          </p:cNvSpPr>
          <p:nvPr>
            <p:ph type="ftr" sz="quarter" idx="3"/>
          </p:nvPr>
        </p:nvSpPr>
        <p:spPr>
          <a:xfrm>
            <a:off x="838200" y="6324011"/>
            <a:ext cx="4114800" cy="365125"/>
          </a:xfrm>
          <a:prstGeom prst="rect">
            <a:avLst/>
          </a:prstGeom>
        </p:spPr>
        <p:txBody>
          <a:bodyPr/>
          <a:lstStyle>
            <a:lvl1pPr algn="l">
              <a:defRPr sz="1200">
                <a:solidFill>
                  <a:schemeClr val="bg1"/>
                </a:solidFill>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762617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6AEAA"/>
          </a:solidFill>
          <a:latin typeface="Montserrat" panose="000005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BFE52EBD-87FB-4A60-85C4-5CA3495500AC}"/>
              </a:ext>
            </a:extLst>
          </p:cNvPr>
          <p:cNvSpPr>
            <a:spLocks noGrp="1"/>
          </p:cNvSpPr>
          <p:nvPr>
            <p:ph type="ctrTitle"/>
          </p:nvPr>
        </p:nvSpPr>
        <p:spPr>
          <a:xfrm>
            <a:off x="885823" y="714853"/>
            <a:ext cx="10420351" cy="1655762"/>
          </a:xfrm>
        </p:spPr>
        <p:txBody>
          <a:bodyPr>
            <a:noAutofit/>
          </a:bodyPr>
          <a:lstStyle/>
          <a:p>
            <a:r>
              <a:rPr lang="es-MX" b="1" dirty="0"/>
              <a:t>Trastornos rotacionales</a:t>
            </a:r>
            <a:endParaRPr lang="es-CO" b="1" dirty="0"/>
          </a:p>
        </p:txBody>
      </p:sp>
      <p:sp>
        <p:nvSpPr>
          <p:cNvPr id="6" name="Subtítulo 5">
            <a:extLst>
              <a:ext uri="{FF2B5EF4-FFF2-40B4-BE49-F238E27FC236}">
                <a16:creationId xmlns:a16="http://schemas.microsoft.com/office/drawing/2014/main" id="{E1ABF8EC-9284-4F74-B2F3-F80FD7EB24FF}"/>
              </a:ext>
            </a:extLst>
          </p:cNvPr>
          <p:cNvSpPr>
            <a:spLocks noGrp="1"/>
          </p:cNvSpPr>
          <p:nvPr>
            <p:ph type="subTitle" idx="1"/>
          </p:nvPr>
        </p:nvSpPr>
        <p:spPr>
          <a:xfrm>
            <a:off x="2631280" y="2601119"/>
            <a:ext cx="6929438" cy="1655762"/>
          </a:xfrm>
        </p:spPr>
        <p:txBody>
          <a:bodyPr>
            <a:normAutofit/>
          </a:bodyPr>
          <a:lstStyle/>
          <a:p>
            <a:r>
              <a:rPr lang="es-MX" dirty="0"/>
              <a:t>Luisa Fernanda Gaviria Gómez</a:t>
            </a:r>
          </a:p>
          <a:p>
            <a:r>
              <a:rPr lang="es-MX" dirty="0"/>
              <a:t>Residente de ortopedia y traumatología</a:t>
            </a:r>
          </a:p>
          <a:p>
            <a:r>
              <a:rPr lang="es-MX" dirty="0"/>
              <a:t>Universidad de Antioquia</a:t>
            </a:r>
            <a:endParaRPr lang="es-CO" dirty="0"/>
          </a:p>
        </p:txBody>
      </p:sp>
    </p:spTree>
    <p:extLst>
      <p:ext uri="{BB962C8B-B14F-4D97-AF65-F5344CB8AC3E}">
        <p14:creationId xmlns:p14="http://schemas.microsoft.com/office/powerpoint/2010/main" val="257589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0CACFB-AA68-4E2D-A573-8AC9AD62B813}"/>
              </a:ext>
            </a:extLst>
          </p:cNvPr>
          <p:cNvSpPr>
            <a:spLocks noGrp="1"/>
          </p:cNvSpPr>
          <p:nvPr>
            <p:ph type="title"/>
          </p:nvPr>
        </p:nvSpPr>
        <p:spPr>
          <a:xfrm>
            <a:off x="734875" y="210002"/>
            <a:ext cx="10515600" cy="1325563"/>
          </a:xfrm>
        </p:spPr>
        <p:txBody>
          <a:bodyPr>
            <a:normAutofit/>
          </a:bodyPr>
          <a:lstStyle/>
          <a:p>
            <a:r>
              <a:rPr lang="es-CO" dirty="0"/>
              <a:t>Tratamiento</a:t>
            </a:r>
          </a:p>
        </p:txBody>
      </p:sp>
      <p:sp>
        <p:nvSpPr>
          <p:cNvPr id="3" name="Marcador de contenido 2">
            <a:extLst>
              <a:ext uri="{FF2B5EF4-FFF2-40B4-BE49-F238E27FC236}">
                <a16:creationId xmlns:a16="http://schemas.microsoft.com/office/drawing/2014/main" id="{D0568E59-BB7E-4186-B7B2-7115D5D28349}"/>
              </a:ext>
            </a:extLst>
          </p:cNvPr>
          <p:cNvSpPr>
            <a:spLocks noGrp="1"/>
          </p:cNvSpPr>
          <p:nvPr>
            <p:ph idx="1"/>
          </p:nvPr>
        </p:nvSpPr>
        <p:spPr>
          <a:xfrm>
            <a:off x="5177793" y="1673698"/>
            <a:ext cx="6609396" cy="4198624"/>
          </a:xfrm>
        </p:spPr>
        <p:txBody>
          <a:bodyPr>
            <a:normAutofit/>
          </a:bodyPr>
          <a:lstStyle/>
          <a:p>
            <a:pPr marL="0" indent="0">
              <a:lnSpc>
                <a:spcPct val="100000"/>
              </a:lnSpc>
              <a:buNone/>
            </a:pPr>
            <a:r>
              <a:rPr lang="es-CO" b="1" dirty="0"/>
              <a:t>Conservador:</a:t>
            </a:r>
          </a:p>
          <a:p>
            <a:pPr algn="just">
              <a:lnSpc>
                <a:spcPct val="100000"/>
              </a:lnSpc>
            </a:pPr>
            <a:r>
              <a:rPr lang="es-CO" sz="2400" dirty="0"/>
              <a:t>Observación y tranquilidad de los padres.</a:t>
            </a:r>
          </a:p>
          <a:p>
            <a:pPr algn="just">
              <a:lnSpc>
                <a:spcPct val="100000"/>
              </a:lnSpc>
            </a:pPr>
            <a:r>
              <a:rPr lang="es-CO" sz="2400" dirty="0">
                <a:effectLst>
                  <a:outerShdw blurRad="38100" dist="38100" dir="2700000" algn="tl">
                    <a:srgbClr val="000000">
                      <a:alpha val="43137"/>
                    </a:srgbClr>
                  </a:outerShdw>
                </a:effectLst>
              </a:rPr>
              <a:t>La mayoría de los casos generalmente se resuelven espontáneamente a los 10 años. </a:t>
            </a:r>
            <a:endParaRPr lang="es-CO" sz="2400" dirty="0"/>
          </a:p>
          <a:p>
            <a:pPr algn="just">
              <a:lnSpc>
                <a:spcPct val="100000"/>
              </a:lnSpc>
            </a:pPr>
            <a:r>
              <a:rPr lang="es-CO" sz="2400" dirty="0"/>
              <a:t>Refuerzos, ortesis, restricciones de asiento, no cambian la historia natural.</a:t>
            </a:r>
          </a:p>
        </p:txBody>
      </p:sp>
    </p:spTree>
    <p:extLst>
      <p:ext uri="{BB962C8B-B14F-4D97-AF65-F5344CB8AC3E}">
        <p14:creationId xmlns:p14="http://schemas.microsoft.com/office/powerpoint/2010/main" val="3720759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0CACFB-AA68-4E2D-A573-8AC9AD62B813}"/>
              </a:ext>
            </a:extLst>
          </p:cNvPr>
          <p:cNvSpPr>
            <a:spLocks noGrp="1"/>
          </p:cNvSpPr>
          <p:nvPr>
            <p:ph type="title"/>
          </p:nvPr>
        </p:nvSpPr>
        <p:spPr>
          <a:xfrm>
            <a:off x="666750" y="129698"/>
            <a:ext cx="10515600" cy="1325563"/>
          </a:xfrm>
        </p:spPr>
        <p:txBody>
          <a:bodyPr>
            <a:normAutofit/>
          </a:bodyPr>
          <a:lstStyle/>
          <a:p>
            <a:r>
              <a:rPr lang="es-CO" dirty="0"/>
              <a:t>Tratamiento</a:t>
            </a:r>
          </a:p>
        </p:txBody>
      </p:sp>
      <p:sp>
        <p:nvSpPr>
          <p:cNvPr id="3" name="Marcador de contenido 2">
            <a:extLst>
              <a:ext uri="{FF2B5EF4-FFF2-40B4-BE49-F238E27FC236}">
                <a16:creationId xmlns:a16="http://schemas.microsoft.com/office/drawing/2014/main" id="{D0568E59-BB7E-4186-B7B2-7115D5D28349}"/>
              </a:ext>
            </a:extLst>
          </p:cNvPr>
          <p:cNvSpPr>
            <a:spLocks noGrp="1"/>
          </p:cNvSpPr>
          <p:nvPr>
            <p:ph idx="1"/>
          </p:nvPr>
        </p:nvSpPr>
        <p:spPr>
          <a:xfrm>
            <a:off x="1219200" y="1344672"/>
            <a:ext cx="9410701" cy="3468053"/>
          </a:xfrm>
        </p:spPr>
        <p:txBody>
          <a:bodyPr>
            <a:normAutofit/>
          </a:bodyPr>
          <a:lstStyle/>
          <a:p>
            <a:pPr marL="0" indent="0" fontAlgn="base">
              <a:lnSpc>
                <a:spcPct val="100000"/>
              </a:lnSpc>
              <a:buNone/>
            </a:pPr>
            <a:r>
              <a:rPr lang="es-CO" b="1" dirty="0"/>
              <a:t>Quirúrgico:</a:t>
            </a:r>
          </a:p>
          <a:p>
            <a:pPr fontAlgn="base">
              <a:lnSpc>
                <a:spcPct val="100000"/>
              </a:lnSpc>
            </a:pPr>
            <a:r>
              <a:rPr lang="es-CO" sz="2400" dirty="0">
                <a:sym typeface="Wingdings" panose="05000000000000000000" pitchFamily="2" charset="2"/>
              </a:rPr>
              <a:t>O</a:t>
            </a:r>
            <a:r>
              <a:rPr lang="es-CO" sz="2400" dirty="0"/>
              <a:t>steotomía femoral desrotacional.</a:t>
            </a:r>
          </a:p>
          <a:p>
            <a:pPr fontAlgn="base">
              <a:lnSpc>
                <a:spcPct val="100000"/>
              </a:lnSpc>
            </a:pPr>
            <a:r>
              <a:rPr lang="es-CO" sz="2400" b="1" dirty="0"/>
              <a:t>&lt;10° de rotación externa en el examen en un niño mayor (&gt; 8-10 años).</a:t>
            </a:r>
            <a:endParaRPr lang="es-CO" sz="2400" dirty="0"/>
          </a:p>
          <a:p>
            <a:pPr fontAlgn="base">
              <a:lnSpc>
                <a:spcPct val="100000"/>
              </a:lnSpc>
            </a:pPr>
            <a:r>
              <a:rPr lang="es-CO" sz="2400" dirty="0"/>
              <a:t>Rara vez se necesita.</a:t>
            </a:r>
            <a:endParaRPr lang="en-US" sz="2400" dirty="0"/>
          </a:p>
        </p:txBody>
      </p:sp>
      <p:pic>
        <p:nvPicPr>
          <p:cNvPr id="5" name="Imagen 4">
            <a:extLst>
              <a:ext uri="{FF2B5EF4-FFF2-40B4-BE49-F238E27FC236}">
                <a16:creationId xmlns:a16="http://schemas.microsoft.com/office/drawing/2014/main" id="{84CFBC33-BBEA-4BD8-8E7B-31AA6088BBB6}"/>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448676" y="3078698"/>
            <a:ext cx="2266950" cy="3471266"/>
          </a:xfrm>
          <a:prstGeom prst="rect">
            <a:avLst/>
          </a:prstGeom>
        </p:spPr>
      </p:pic>
    </p:spTree>
    <p:extLst>
      <p:ext uri="{BB962C8B-B14F-4D97-AF65-F5344CB8AC3E}">
        <p14:creationId xmlns:p14="http://schemas.microsoft.com/office/powerpoint/2010/main" val="2648268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29A7BB-F872-4C98-AE0F-207AC224437F}"/>
              </a:ext>
            </a:extLst>
          </p:cNvPr>
          <p:cNvSpPr>
            <a:spLocks noGrp="1"/>
          </p:cNvSpPr>
          <p:nvPr>
            <p:ph type="title"/>
          </p:nvPr>
        </p:nvSpPr>
        <p:spPr>
          <a:xfrm>
            <a:off x="612971" y="87815"/>
            <a:ext cx="10515600" cy="1325563"/>
          </a:xfrm>
        </p:spPr>
        <p:txBody>
          <a:bodyPr>
            <a:normAutofit/>
          </a:bodyPr>
          <a:lstStyle/>
          <a:p>
            <a:r>
              <a:rPr lang="es-CO" dirty="0"/>
              <a:t>Torsión tibial interna</a:t>
            </a:r>
          </a:p>
        </p:txBody>
      </p:sp>
      <p:pic>
        <p:nvPicPr>
          <p:cNvPr id="15362" name="Picture 2">
            <a:extLst>
              <a:ext uri="{FF2B5EF4-FFF2-40B4-BE49-F238E27FC236}">
                <a16:creationId xmlns:a16="http://schemas.microsoft.com/office/drawing/2014/main" id="{497842BA-FC3E-4ACC-A85B-EA55B856D263}"/>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7900988" y="2006322"/>
            <a:ext cx="3593328" cy="4644595"/>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140478DE-6908-4B8D-ABEC-9DC1D034F676}"/>
              </a:ext>
            </a:extLst>
          </p:cNvPr>
          <p:cNvSpPr>
            <a:spLocks noGrp="1"/>
          </p:cNvSpPr>
          <p:nvPr>
            <p:ph idx="1"/>
          </p:nvPr>
        </p:nvSpPr>
        <p:spPr>
          <a:xfrm>
            <a:off x="806611" y="1325563"/>
            <a:ext cx="9152432" cy="2822775"/>
          </a:xfrm>
        </p:spPr>
        <p:txBody>
          <a:bodyPr>
            <a:normAutofit/>
          </a:bodyPr>
          <a:lstStyle/>
          <a:p>
            <a:r>
              <a:rPr lang="es-CO" sz="2400" dirty="0"/>
              <a:t>Principal causa de trastornos rotacionales.</a:t>
            </a:r>
          </a:p>
          <a:p>
            <a:r>
              <a:rPr lang="es-CO" sz="2400" dirty="0"/>
              <a:t>Más común: 1-3 años.</a:t>
            </a:r>
          </a:p>
          <a:p>
            <a:r>
              <a:rPr lang="es-CO" sz="2400" dirty="0"/>
              <a:t>Frecuentemente bilateral.</a:t>
            </a:r>
          </a:p>
          <a:p>
            <a:r>
              <a:rPr lang="es-CO" sz="2400" dirty="0"/>
              <a:t>¿Posición intrauterina?</a:t>
            </a:r>
          </a:p>
          <a:p>
            <a:r>
              <a:rPr lang="es-CO" sz="2400" dirty="0"/>
              <a:t>Resuelve espontáneamente a los 4 años.</a:t>
            </a:r>
          </a:p>
          <a:p>
            <a:endParaRPr lang="es-CO" sz="2400" dirty="0"/>
          </a:p>
        </p:txBody>
      </p:sp>
    </p:spTree>
    <p:extLst>
      <p:ext uri="{BB962C8B-B14F-4D97-AF65-F5344CB8AC3E}">
        <p14:creationId xmlns:p14="http://schemas.microsoft.com/office/powerpoint/2010/main" val="162792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29A7BB-F872-4C98-AE0F-207AC224437F}"/>
              </a:ext>
            </a:extLst>
          </p:cNvPr>
          <p:cNvSpPr>
            <a:spLocks noGrp="1"/>
          </p:cNvSpPr>
          <p:nvPr>
            <p:ph type="title"/>
          </p:nvPr>
        </p:nvSpPr>
        <p:spPr>
          <a:xfrm>
            <a:off x="691143" y="0"/>
            <a:ext cx="3790950" cy="1325563"/>
          </a:xfrm>
        </p:spPr>
        <p:txBody>
          <a:bodyPr>
            <a:normAutofit/>
          </a:bodyPr>
          <a:lstStyle/>
          <a:p>
            <a:r>
              <a:rPr lang="es-CO" dirty="0"/>
              <a:t>Evaluación </a:t>
            </a:r>
          </a:p>
        </p:txBody>
      </p:sp>
      <p:sp>
        <p:nvSpPr>
          <p:cNvPr id="3" name="Marcador de contenido 2">
            <a:extLst>
              <a:ext uri="{FF2B5EF4-FFF2-40B4-BE49-F238E27FC236}">
                <a16:creationId xmlns:a16="http://schemas.microsoft.com/office/drawing/2014/main" id="{140478DE-6908-4B8D-ABEC-9DC1D034F676}"/>
              </a:ext>
            </a:extLst>
          </p:cNvPr>
          <p:cNvSpPr>
            <a:spLocks noGrp="1"/>
          </p:cNvSpPr>
          <p:nvPr>
            <p:ph idx="1"/>
          </p:nvPr>
        </p:nvSpPr>
        <p:spPr>
          <a:xfrm>
            <a:off x="857250" y="1111328"/>
            <a:ext cx="7916417" cy="3468053"/>
          </a:xfrm>
        </p:spPr>
        <p:txBody>
          <a:bodyPr>
            <a:normAutofit/>
          </a:bodyPr>
          <a:lstStyle/>
          <a:p>
            <a:pPr marL="0" indent="0">
              <a:buNone/>
            </a:pPr>
            <a:r>
              <a:rPr lang="es-CO" b="1" dirty="0"/>
              <a:t>Examen físico:</a:t>
            </a:r>
          </a:p>
          <a:p>
            <a:r>
              <a:rPr lang="es-CO" sz="2400" dirty="0"/>
              <a:t>Evaluación del perfil rotacional.</a:t>
            </a:r>
          </a:p>
          <a:p>
            <a:r>
              <a:rPr lang="es-CO" sz="2400" dirty="0"/>
              <a:t>Ángulo de progresión del pie.</a:t>
            </a:r>
          </a:p>
          <a:p>
            <a:r>
              <a:rPr lang="es-CO" sz="2400" b="1" dirty="0"/>
              <a:t>Ángulo entre posición del pie y línea recta imaginaria mientras camina.</a:t>
            </a:r>
          </a:p>
          <a:p>
            <a:r>
              <a:rPr lang="es-CO" sz="2400" dirty="0"/>
              <a:t>Normal (-5° a 20°).</a:t>
            </a:r>
          </a:p>
        </p:txBody>
      </p:sp>
      <p:pic>
        <p:nvPicPr>
          <p:cNvPr id="16386" name="Picture 2">
            <a:extLst>
              <a:ext uri="{FF2B5EF4-FFF2-40B4-BE49-F238E27FC236}">
                <a16:creationId xmlns:a16="http://schemas.microsoft.com/office/drawing/2014/main" id="{E1370AB2-BA75-48DA-B167-2F68D187C319}"/>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474785" y="1714500"/>
            <a:ext cx="3214762" cy="451485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a:extLst>
              <a:ext uri="{FF2B5EF4-FFF2-40B4-BE49-F238E27FC236}">
                <a16:creationId xmlns:a16="http://schemas.microsoft.com/office/drawing/2014/main" id="{EB357C50-6256-7844-90B6-7DE7DDF12389}"/>
              </a:ext>
            </a:extLst>
          </p:cNvPr>
          <p:cNvSpPr/>
          <p:nvPr/>
        </p:nvSpPr>
        <p:spPr>
          <a:xfrm>
            <a:off x="4815458" y="4268330"/>
            <a:ext cx="3513523" cy="1200329"/>
          </a:xfrm>
          <a:prstGeom prst="rect">
            <a:avLst/>
          </a:prstGeom>
        </p:spPr>
        <p:txBody>
          <a:bodyPr wrap="square">
            <a:spAutoFit/>
          </a:bodyPr>
          <a:lstStyle/>
          <a:p>
            <a:pPr algn="ctr"/>
            <a:r>
              <a:rPr lang="es-CO" sz="2400" dirty="0">
                <a:solidFill>
                  <a:srgbClr val="152B48"/>
                </a:solidFill>
                <a:latin typeface="Montserrat" pitchFamily="2" charset="77"/>
              </a:rPr>
              <a:t>“Notado una vez que el niño comienza a caminar”.</a:t>
            </a:r>
          </a:p>
        </p:txBody>
      </p:sp>
    </p:spTree>
    <p:extLst>
      <p:ext uri="{BB962C8B-B14F-4D97-AF65-F5344CB8AC3E}">
        <p14:creationId xmlns:p14="http://schemas.microsoft.com/office/powerpoint/2010/main" val="3115637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9BFF96F-4D0C-4316-88BB-97275010A0BA}"/>
              </a:ext>
            </a:extLst>
          </p:cNvPr>
          <p:cNvSpPr>
            <a:spLocks noGrp="1"/>
          </p:cNvSpPr>
          <p:nvPr>
            <p:ph idx="1"/>
          </p:nvPr>
        </p:nvSpPr>
        <p:spPr>
          <a:xfrm>
            <a:off x="830229" y="1236659"/>
            <a:ext cx="11142696" cy="3468053"/>
          </a:xfrm>
        </p:spPr>
        <p:txBody>
          <a:bodyPr>
            <a:normAutofit/>
          </a:bodyPr>
          <a:lstStyle/>
          <a:p>
            <a:r>
              <a:rPr lang="es-CO" sz="2400" dirty="0"/>
              <a:t>Ángulo interno del muslo-pie.</a:t>
            </a:r>
          </a:p>
          <a:p>
            <a:r>
              <a:rPr lang="es-CO" sz="2400" dirty="0"/>
              <a:t>En posición prona.</a:t>
            </a:r>
          </a:p>
          <a:p>
            <a:r>
              <a:rPr lang="es-CO" sz="2400" b="1" dirty="0"/>
              <a:t>Ángulo formado por una línea que divide el pie y una línea que divide el muslo.</a:t>
            </a:r>
            <a:endParaRPr lang="es-CO" sz="2400" dirty="0"/>
          </a:p>
          <a:p>
            <a:r>
              <a:rPr lang="es-CO" sz="2400" dirty="0"/>
              <a:t>Lactantes: media 5° internos (rango: -30° a + 20°).</a:t>
            </a:r>
          </a:p>
          <a:p>
            <a:r>
              <a:rPr lang="es-CO" sz="2400" dirty="0"/>
              <a:t>8 años de edad: media 10° externos (rango: −5° a + 30°).</a:t>
            </a:r>
          </a:p>
        </p:txBody>
      </p:sp>
      <p:pic>
        <p:nvPicPr>
          <p:cNvPr id="17410" name="Picture 2">
            <a:extLst>
              <a:ext uri="{FF2B5EF4-FFF2-40B4-BE49-F238E27FC236}">
                <a16:creationId xmlns:a16="http://schemas.microsoft.com/office/drawing/2014/main" id="{DAD9536E-F49F-4E8E-B09D-585F3F661106}"/>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875242" y="3915890"/>
            <a:ext cx="3426164" cy="2809139"/>
          </a:xfrm>
          <a:prstGeom prst="rect">
            <a:avLst/>
          </a:prstGeom>
          <a:noFill/>
          <a:extLst>
            <a:ext uri="{909E8E84-426E-40DD-AFC4-6F175D3DCCD1}">
              <a14:hiddenFill xmlns:a14="http://schemas.microsoft.com/office/drawing/2010/main">
                <a:solidFill>
                  <a:srgbClr val="FFFFFF"/>
                </a:solidFill>
              </a14:hiddenFill>
            </a:ext>
          </a:extLst>
        </p:spPr>
      </p:pic>
      <p:sp>
        <p:nvSpPr>
          <p:cNvPr id="5" name="Título 1">
            <a:extLst>
              <a:ext uri="{FF2B5EF4-FFF2-40B4-BE49-F238E27FC236}">
                <a16:creationId xmlns:a16="http://schemas.microsoft.com/office/drawing/2014/main" id="{9890C901-FEF9-4B53-9F32-C7326C45E894}"/>
              </a:ext>
            </a:extLst>
          </p:cNvPr>
          <p:cNvSpPr>
            <a:spLocks noGrp="1"/>
          </p:cNvSpPr>
          <p:nvPr>
            <p:ph type="title"/>
          </p:nvPr>
        </p:nvSpPr>
        <p:spPr>
          <a:xfrm>
            <a:off x="717274" y="102418"/>
            <a:ext cx="3790950" cy="1325563"/>
          </a:xfrm>
        </p:spPr>
        <p:txBody>
          <a:bodyPr>
            <a:normAutofit/>
          </a:bodyPr>
          <a:lstStyle/>
          <a:p>
            <a:r>
              <a:rPr lang="es-CO" dirty="0"/>
              <a:t>Evaluación </a:t>
            </a:r>
          </a:p>
        </p:txBody>
      </p:sp>
    </p:spTree>
    <p:extLst>
      <p:ext uri="{BB962C8B-B14F-4D97-AF65-F5344CB8AC3E}">
        <p14:creationId xmlns:p14="http://schemas.microsoft.com/office/powerpoint/2010/main" val="424050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0CACFB-AA68-4E2D-A573-8AC9AD62B813}"/>
              </a:ext>
            </a:extLst>
          </p:cNvPr>
          <p:cNvSpPr>
            <a:spLocks noGrp="1"/>
          </p:cNvSpPr>
          <p:nvPr>
            <p:ph type="title"/>
          </p:nvPr>
        </p:nvSpPr>
        <p:spPr>
          <a:xfrm>
            <a:off x="838200" y="301902"/>
            <a:ext cx="10515600" cy="1325563"/>
          </a:xfrm>
        </p:spPr>
        <p:txBody>
          <a:bodyPr>
            <a:normAutofit/>
          </a:bodyPr>
          <a:lstStyle/>
          <a:p>
            <a:r>
              <a:rPr lang="es-CO" dirty="0"/>
              <a:t>Tratamiento</a:t>
            </a:r>
          </a:p>
        </p:txBody>
      </p:sp>
      <p:sp>
        <p:nvSpPr>
          <p:cNvPr id="3" name="Marcador de contenido 2">
            <a:extLst>
              <a:ext uri="{FF2B5EF4-FFF2-40B4-BE49-F238E27FC236}">
                <a16:creationId xmlns:a16="http://schemas.microsoft.com/office/drawing/2014/main" id="{D0568E59-BB7E-4186-B7B2-7115D5D28349}"/>
              </a:ext>
            </a:extLst>
          </p:cNvPr>
          <p:cNvSpPr>
            <a:spLocks noGrp="1"/>
          </p:cNvSpPr>
          <p:nvPr>
            <p:ph idx="1"/>
          </p:nvPr>
        </p:nvSpPr>
        <p:spPr>
          <a:xfrm>
            <a:off x="4972050" y="2189002"/>
            <a:ext cx="6815138" cy="3882391"/>
          </a:xfrm>
        </p:spPr>
        <p:txBody>
          <a:bodyPr>
            <a:normAutofit/>
          </a:bodyPr>
          <a:lstStyle/>
          <a:p>
            <a:pPr marL="0" indent="0" algn="just">
              <a:lnSpc>
                <a:spcPct val="100000"/>
              </a:lnSpc>
              <a:buNone/>
            </a:pPr>
            <a:r>
              <a:rPr lang="es-CO" b="1" dirty="0"/>
              <a:t>Conservador:</a:t>
            </a:r>
          </a:p>
          <a:p>
            <a:pPr algn="just">
              <a:lnSpc>
                <a:spcPct val="100000"/>
              </a:lnSpc>
            </a:pPr>
            <a:r>
              <a:rPr lang="es-CO" sz="2400" dirty="0"/>
              <a:t>Observación y tranquilidad de los padres.</a:t>
            </a:r>
          </a:p>
          <a:p>
            <a:pPr algn="just">
              <a:lnSpc>
                <a:spcPct val="100000"/>
              </a:lnSpc>
            </a:pPr>
            <a:r>
              <a:rPr lang="es-CO" sz="2400" b="1" dirty="0"/>
              <a:t>“La mayoría de los casos generalmente se resuelven espontáneamente a los 4 años”.</a:t>
            </a:r>
            <a:endParaRPr lang="es-CO" sz="2400" dirty="0"/>
          </a:p>
          <a:p>
            <a:pPr algn="just">
              <a:lnSpc>
                <a:spcPct val="100000"/>
              </a:lnSpc>
            </a:pPr>
            <a:r>
              <a:rPr lang="es-CO" sz="2400" dirty="0"/>
              <a:t>Refuerzos, ortesis </a:t>
            </a:r>
            <a:r>
              <a:rPr lang="es-CO" sz="2400" dirty="0">
                <a:sym typeface="Wingdings" panose="05000000000000000000" pitchFamily="2" charset="2"/>
              </a:rPr>
              <a:t> </a:t>
            </a:r>
            <a:r>
              <a:rPr lang="es-CO" sz="2400" dirty="0"/>
              <a:t> no cambian la historia natural.</a:t>
            </a:r>
          </a:p>
        </p:txBody>
      </p:sp>
    </p:spTree>
    <p:extLst>
      <p:ext uri="{BB962C8B-B14F-4D97-AF65-F5344CB8AC3E}">
        <p14:creationId xmlns:p14="http://schemas.microsoft.com/office/powerpoint/2010/main" val="442982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0CACFB-AA68-4E2D-A573-8AC9AD62B813}"/>
              </a:ext>
            </a:extLst>
          </p:cNvPr>
          <p:cNvSpPr>
            <a:spLocks noGrp="1"/>
          </p:cNvSpPr>
          <p:nvPr>
            <p:ph type="title"/>
          </p:nvPr>
        </p:nvSpPr>
        <p:spPr>
          <a:xfrm>
            <a:off x="986666" y="224289"/>
            <a:ext cx="10515600" cy="1325563"/>
          </a:xfrm>
        </p:spPr>
        <p:txBody>
          <a:bodyPr>
            <a:normAutofit/>
          </a:bodyPr>
          <a:lstStyle/>
          <a:p>
            <a:r>
              <a:rPr lang="es-CO" dirty="0"/>
              <a:t>Tratamiento</a:t>
            </a:r>
          </a:p>
        </p:txBody>
      </p:sp>
      <p:sp>
        <p:nvSpPr>
          <p:cNvPr id="3" name="Marcador de contenido 2">
            <a:extLst>
              <a:ext uri="{FF2B5EF4-FFF2-40B4-BE49-F238E27FC236}">
                <a16:creationId xmlns:a16="http://schemas.microsoft.com/office/drawing/2014/main" id="{D0568E59-BB7E-4186-B7B2-7115D5D28349}"/>
              </a:ext>
            </a:extLst>
          </p:cNvPr>
          <p:cNvSpPr>
            <a:spLocks noGrp="1"/>
          </p:cNvSpPr>
          <p:nvPr>
            <p:ph idx="1"/>
          </p:nvPr>
        </p:nvSpPr>
        <p:spPr>
          <a:xfrm>
            <a:off x="5210174" y="2038983"/>
            <a:ext cx="6419851" cy="3468053"/>
          </a:xfrm>
        </p:spPr>
        <p:txBody>
          <a:bodyPr>
            <a:normAutofit/>
          </a:bodyPr>
          <a:lstStyle/>
          <a:p>
            <a:pPr marL="0" indent="0" algn="just" fontAlgn="base">
              <a:lnSpc>
                <a:spcPct val="100000"/>
              </a:lnSpc>
              <a:buNone/>
            </a:pPr>
            <a:r>
              <a:rPr lang="es-CO" b="1" dirty="0"/>
              <a:t>Quirúrgico:</a:t>
            </a:r>
          </a:p>
          <a:p>
            <a:pPr algn="just" fontAlgn="base">
              <a:lnSpc>
                <a:spcPct val="100000"/>
              </a:lnSpc>
            </a:pPr>
            <a:r>
              <a:rPr lang="es-CO" sz="2400" dirty="0">
                <a:sym typeface="Wingdings" panose="05000000000000000000" pitchFamily="2" charset="2"/>
              </a:rPr>
              <a:t>O</a:t>
            </a:r>
            <a:r>
              <a:rPr lang="es-CO" sz="2400" dirty="0"/>
              <a:t>steotomía tibial desrotacional vs. osteotomía proximal.</a:t>
            </a:r>
          </a:p>
          <a:p>
            <a:pPr algn="just" fontAlgn="base">
              <a:lnSpc>
                <a:spcPct val="100000"/>
              </a:lnSpc>
            </a:pPr>
            <a:r>
              <a:rPr lang="es-CO" sz="2400" b="1" dirty="0"/>
              <a:t>Niño mayor (&gt; 6-8 años) con ángulo muslo pie &gt; 15°.</a:t>
            </a:r>
            <a:endParaRPr lang="es-CO" sz="2400" dirty="0"/>
          </a:p>
          <a:p>
            <a:pPr algn="just" fontAlgn="base">
              <a:lnSpc>
                <a:spcPct val="100000"/>
              </a:lnSpc>
            </a:pPr>
            <a:r>
              <a:rPr lang="es-CO" sz="2400" dirty="0"/>
              <a:t>Rara vez se necesita.</a:t>
            </a:r>
            <a:endParaRPr lang="en-US" sz="2400" dirty="0"/>
          </a:p>
        </p:txBody>
      </p:sp>
    </p:spTree>
    <p:extLst>
      <p:ext uri="{BB962C8B-B14F-4D97-AF65-F5344CB8AC3E}">
        <p14:creationId xmlns:p14="http://schemas.microsoft.com/office/powerpoint/2010/main" val="517521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29A7BB-F872-4C98-AE0F-207AC224437F}"/>
              </a:ext>
            </a:extLst>
          </p:cNvPr>
          <p:cNvSpPr>
            <a:spLocks noGrp="1"/>
          </p:cNvSpPr>
          <p:nvPr>
            <p:ph type="title"/>
          </p:nvPr>
        </p:nvSpPr>
        <p:spPr>
          <a:xfrm>
            <a:off x="456371" y="114952"/>
            <a:ext cx="10515600" cy="1325563"/>
          </a:xfrm>
        </p:spPr>
        <p:txBody>
          <a:bodyPr>
            <a:normAutofit/>
          </a:bodyPr>
          <a:lstStyle/>
          <a:p>
            <a:r>
              <a:rPr lang="es-CO" dirty="0" err="1"/>
              <a:t>Metatarsus</a:t>
            </a:r>
            <a:r>
              <a:rPr lang="es-CO" dirty="0"/>
              <a:t> </a:t>
            </a:r>
            <a:r>
              <a:rPr lang="es-CO" dirty="0" err="1"/>
              <a:t>adductus</a:t>
            </a:r>
            <a:endParaRPr lang="es-CO" dirty="0"/>
          </a:p>
        </p:txBody>
      </p:sp>
      <p:sp>
        <p:nvSpPr>
          <p:cNvPr id="3" name="Marcador de contenido 2">
            <a:extLst>
              <a:ext uri="{FF2B5EF4-FFF2-40B4-BE49-F238E27FC236}">
                <a16:creationId xmlns:a16="http://schemas.microsoft.com/office/drawing/2014/main" id="{140478DE-6908-4B8D-ABEC-9DC1D034F676}"/>
              </a:ext>
            </a:extLst>
          </p:cNvPr>
          <p:cNvSpPr>
            <a:spLocks noGrp="1"/>
          </p:cNvSpPr>
          <p:nvPr>
            <p:ph idx="1"/>
          </p:nvPr>
        </p:nvSpPr>
        <p:spPr>
          <a:xfrm>
            <a:off x="1086907" y="1365936"/>
            <a:ext cx="10018185" cy="2681686"/>
          </a:xfrm>
        </p:spPr>
        <p:txBody>
          <a:bodyPr>
            <a:normAutofit/>
          </a:bodyPr>
          <a:lstStyle/>
          <a:p>
            <a:pPr algn="just">
              <a:lnSpc>
                <a:spcPct val="100000"/>
              </a:lnSpc>
            </a:pPr>
            <a:r>
              <a:rPr lang="es-CO" sz="2400" dirty="0"/>
              <a:t>Hombres = mujeres.</a:t>
            </a:r>
          </a:p>
          <a:p>
            <a:pPr algn="just">
              <a:lnSpc>
                <a:spcPct val="100000"/>
              </a:lnSpc>
            </a:pPr>
            <a:r>
              <a:rPr lang="es-CO" sz="2400" dirty="0"/>
              <a:t>Incidencia: 1 x 1000.</a:t>
            </a:r>
          </a:p>
          <a:p>
            <a:pPr algn="just">
              <a:lnSpc>
                <a:spcPct val="100000"/>
              </a:lnSpc>
            </a:pPr>
            <a:r>
              <a:rPr lang="es-CO" sz="2400" dirty="0">
                <a:effectLst>
                  <a:outerShdw blurRad="38100" dist="38100" dir="2700000" algn="tl">
                    <a:srgbClr val="000000">
                      <a:alpha val="43137"/>
                    </a:srgbClr>
                  </a:outerShdw>
                </a:effectLst>
              </a:rPr>
              <a:t>Mayor incidencia en: embarazo tardío, primeros embarazos, embarazos gemelares, oligohidramnios.</a:t>
            </a:r>
          </a:p>
          <a:p>
            <a:pPr algn="just">
              <a:lnSpc>
                <a:spcPct val="100000"/>
              </a:lnSpc>
            </a:pPr>
            <a:r>
              <a:rPr lang="es-CO" sz="2400" dirty="0"/>
              <a:t>Posición intrauterina.</a:t>
            </a:r>
          </a:p>
          <a:p>
            <a:pPr algn="just">
              <a:lnSpc>
                <a:spcPct val="100000"/>
              </a:lnSpc>
            </a:pPr>
            <a:endParaRPr lang="es-CO" sz="2400" dirty="0"/>
          </a:p>
        </p:txBody>
      </p:sp>
      <p:pic>
        <p:nvPicPr>
          <p:cNvPr id="18434" name="Picture 2">
            <a:extLst>
              <a:ext uri="{FF2B5EF4-FFF2-40B4-BE49-F238E27FC236}">
                <a16:creationId xmlns:a16="http://schemas.microsoft.com/office/drawing/2014/main" id="{B3341F0B-7CEE-475A-950F-A2D0E379D800}"/>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5996954" y="3773010"/>
            <a:ext cx="4844765" cy="23849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213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817DFD-5243-4406-8D5C-F89C31E4808A}"/>
              </a:ext>
            </a:extLst>
          </p:cNvPr>
          <p:cNvSpPr>
            <a:spLocks noGrp="1"/>
          </p:cNvSpPr>
          <p:nvPr>
            <p:ph type="title"/>
          </p:nvPr>
        </p:nvSpPr>
        <p:spPr>
          <a:xfrm>
            <a:off x="484910" y="45872"/>
            <a:ext cx="10515600" cy="1325563"/>
          </a:xfrm>
        </p:spPr>
        <p:txBody>
          <a:bodyPr>
            <a:normAutofit/>
          </a:bodyPr>
          <a:lstStyle/>
          <a:p>
            <a:r>
              <a:rPr lang="es-CO" dirty="0"/>
              <a:t>Condiciones asociadas</a:t>
            </a:r>
          </a:p>
        </p:txBody>
      </p:sp>
      <p:sp>
        <p:nvSpPr>
          <p:cNvPr id="3" name="Marcador de contenido 2">
            <a:extLst>
              <a:ext uri="{FF2B5EF4-FFF2-40B4-BE49-F238E27FC236}">
                <a16:creationId xmlns:a16="http://schemas.microsoft.com/office/drawing/2014/main" id="{5D129B45-5DDF-4352-958A-190814288847}"/>
              </a:ext>
            </a:extLst>
          </p:cNvPr>
          <p:cNvSpPr>
            <a:spLocks noGrp="1"/>
          </p:cNvSpPr>
          <p:nvPr>
            <p:ph idx="1"/>
          </p:nvPr>
        </p:nvSpPr>
        <p:spPr>
          <a:xfrm>
            <a:off x="715580" y="1108075"/>
            <a:ext cx="11200196" cy="3468053"/>
          </a:xfrm>
        </p:spPr>
        <p:txBody>
          <a:bodyPr>
            <a:normAutofit/>
          </a:bodyPr>
          <a:lstStyle/>
          <a:p>
            <a:r>
              <a:rPr lang="es-CO" sz="2400" dirty="0"/>
              <a:t>Displasia de cadera (15-20%).</a:t>
            </a:r>
          </a:p>
          <a:p>
            <a:r>
              <a:rPr lang="es-CO" sz="2400" dirty="0"/>
              <a:t>Tortícolis.</a:t>
            </a:r>
          </a:p>
          <a:p>
            <a:endParaRPr lang="es-CO" sz="2400" dirty="0"/>
          </a:p>
          <a:p>
            <a:pPr marL="0" indent="0">
              <a:buNone/>
            </a:pPr>
            <a:r>
              <a:rPr lang="es-CO" b="1" dirty="0"/>
              <a:t>Pronóstico:</a:t>
            </a:r>
          </a:p>
          <a:p>
            <a:pPr marL="0" indent="0">
              <a:buNone/>
            </a:pPr>
            <a:r>
              <a:rPr lang="es-CO" sz="2400" dirty="0"/>
              <a:t>“Los estudios a largo plazo muestran que el metatarso aducto residual no está relacionado con el dolor o la disminución de la función del pie”.</a:t>
            </a:r>
          </a:p>
        </p:txBody>
      </p:sp>
      <p:pic>
        <p:nvPicPr>
          <p:cNvPr id="20482" name="Picture 2">
            <a:extLst>
              <a:ext uri="{FF2B5EF4-FFF2-40B4-BE49-F238E27FC236}">
                <a16:creationId xmlns:a16="http://schemas.microsoft.com/office/drawing/2014/main" id="{7BF29C51-CB7E-4D58-94F7-AB451127D04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315678" y="4004451"/>
            <a:ext cx="4346329" cy="2622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9996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29A7BB-F872-4C98-AE0F-207AC224437F}"/>
              </a:ext>
            </a:extLst>
          </p:cNvPr>
          <p:cNvSpPr>
            <a:spLocks noGrp="1"/>
          </p:cNvSpPr>
          <p:nvPr>
            <p:ph type="title"/>
          </p:nvPr>
        </p:nvSpPr>
        <p:spPr>
          <a:xfrm>
            <a:off x="959126" y="150796"/>
            <a:ext cx="10515600" cy="1325563"/>
          </a:xfrm>
        </p:spPr>
        <p:txBody>
          <a:bodyPr>
            <a:normAutofit/>
          </a:bodyPr>
          <a:lstStyle/>
          <a:p>
            <a:r>
              <a:rPr lang="es-CO" sz="4800" dirty="0"/>
              <a:t>Síntomas </a:t>
            </a:r>
          </a:p>
        </p:txBody>
      </p:sp>
      <p:sp>
        <p:nvSpPr>
          <p:cNvPr id="3" name="Marcador de contenido 2">
            <a:extLst>
              <a:ext uri="{FF2B5EF4-FFF2-40B4-BE49-F238E27FC236}">
                <a16:creationId xmlns:a16="http://schemas.microsoft.com/office/drawing/2014/main" id="{140478DE-6908-4B8D-ABEC-9DC1D034F676}"/>
              </a:ext>
            </a:extLst>
          </p:cNvPr>
          <p:cNvSpPr>
            <a:spLocks noGrp="1"/>
          </p:cNvSpPr>
          <p:nvPr>
            <p:ph idx="1"/>
          </p:nvPr>
        </p:nvSpPr>
        <p:spPr>
          <a:xfrm>
            <a:off x="5086143" y="1697311"/>
            <a:ext cx="6710569" cy="4151398"/>
          </a:xfrm>
        </p:spPr>
        <p:txBody>
          <a:bodyPr>
            <a:normAutofit/>
          </a:bodyPr>
          <a:lstStyle/>
          <a:p>
            <a:pPr marL="0" indent="0" algn="just">
              <a:buNone/>
            </a:pPr>
            <a:r>
              <a:rPr lang="es-CO" sz="2400" dirty="0">
                <a:effectLst>
                  <a:outerShdw blurRad="38100" dist="38100" dir="2700000" algn="tl">
                    <a:srgbClr val="000000">
                      <a:alpha val="43137"/>
                    </a:srgbClr>
                  </a:outerShdw>
                </a:effectLst>
              </a:rPr>
              <a:t>Notado usualmente al primer año de vida.</a:t>
            </a:r>
          </a:p>
          <a:p>
            <a:pPr marL="0" indent="0" algn="just">
              <a:buNone/>
            </a:pPr>
            <a:endParaRPr lang="es-CO" sz="2400" dirty="0"/>
          </a:p>
          <a:p>
            <a:pPr marL="0" indent="0" algn="just">
              <a:buNone/>
            </a:pPr>
            <a:r>
              <a:rPr lang="es-CO" b="1" dirty="0"/>
              <a:t>Examen físico:</a:t>
            </a:r>
          </a:p>
          <a:p>
            <a:pPr algn="just"/>
            <a:r>
              <a:rPr lang="es-CO" sz="2400" dirty="0"/>
              <a:t>El antepié se aduce.</a:t>
            </a:r>
          </a:p>
          <a:p>
            <a:pPr algn="just"/>
            <a:r>
              <a:rPr lang="es-CO" sz="2400" dirty="0"/>
              <a:t>El borde lateral del pie es convexo en lugar de recto.</a:t>
            </a:r>
          </a:p>
          <a:p>
            <a:pPr algn="just"/>
            <a:r>
              <a:rPr lang="es-CO" sz="2400" dirty="0"/>
              <a:t>Un pliegue medial de los tejidos blandos indica una deformidad más rígida.</a:t>
            </a:r>
          </a:p>
          <a:p>
            <a:pPr algn="just"/>
            <a:r>
              <a:rPr lang="es-CO" sz="2400" dirty="0"/>
              <a:t>Retropié y movimiento subtalar normal.</a:t>
            </a:r>
          </a:p>
        </p:txBody>
      </p:sp>
    </p:spTree>
    <p:extLst>
      <p:ext uri="{BB962C8B-B14F-4D97-AF65-F5344CB8AC3E}">
        <p14:creationId xmlns:p14="http://schemas.microsoft.com/office/powerpoint/2010/main" val="1884294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3548D9-6E63-4BFF-8F13-D32A1F521708}"/>
              </a:ext>
            </a:extLst>
          </p:cNvPr>
          <p:cNvSpPr>
            <a:spLocks noGrp="1"/>
          </p:cNvSpPr>
          <p:nvPr>
            <p:ph type="title"/>
          </p:nvPr>
        </p:nvSpPr>
        <p:spPr>
          <a:xfrm>
            <a:off x="551778" y="159484"/>
            <a:ext cx="10515600" cy="1325563"/>
          </a:xfrm>
        </p:spPr>
        <p:txBody>
          <a:bodyPr>
            <a:normAutofit/>
          </a:bodyPr>
          <a:lstStyle/>
          <a:p>
            <a:r>
              <a:rPr lang="es-MX" dirty="0"/>
              <a:t>¿A qué nos referimos?</a:t>
            </a:r>
            <a:endParaRPr lang="es-CO" dirty="0"/>
          </a:p>
        </p:txBody>
      </p:sp>
      <p:sp>
        <p:nvSpPr>
          <p:cNvPr id="3" name="Marcador de contenido 2">
            <a:extLst>
              <a:ext uri="{FF2B5EF4-FFF2-40B4-BE49-F238E27FC236}">
                <a16:creationId xmlns:a16="http://schemas.microsoft.com/office/drawing/2014/main" id="{CEDAB484-6C64-4088-A0C6-AB4A27207618}"/>
              </a:ext>
            </a:extLst>
          </p:cNvPr>
          <p:cNvSpPr>
            <a:spLocks noGrp="1"/>
          </p:cNvSpPr>
          <p:nvPr>
            <p:ph idx="1"/>
          </p:nvPr>
        </p:nvSpPr>
        <p:spPr>
          <a:xfrm>
            <a:off x="823241" y="1578465"/>
            <a:ext cx="7106322" cy="1850535"/>
          </a:xfrm>
        </p:spPr>
        <p:txBody>
          <a:bodyPr>
            <a:normAutofit/>
          </a:bodyPr>
          <a:lstStyle/>
          <a:p>
            <a:pPr marL="0" indent="0" algn="just">
              <a:lnSpc>
                <a:spcPct val="100000"/>
              </a:lnSpc>
              <a:buNone/>
            </a:pPr>
            <a:r>
              <a:rPr lang="es-MX" sz="2000" b="1" dirty="0"/>
              <a:t>Patrón rotacional: </a:t>
            </a:r>
            <a:r>
              <a:rPr lang="es-MX" sz="2000" dirty="0"/>
              <a:t>situación que presentan las extremidades inferiores en cuanto a rotación hacia afuera o hacia adentro. Viene determinado por una suma de factores que incluyen la anatomía de los huesos, la laxitud articular y el control muscular.</a:t>
            </a:r>
            <a:endParaRPr lang="es-CO" sz="2000" dirty="0"/>
          </a:p>
        </p:txBody>
      </p:sp>
      <p:pic>
        <p:nvPicPr>
          <p:cNvPr id="7" name="Imagen 6">
            <a:extLst>
              <a:ext uri="{FF2B5EF4-FFF2-40B4-BE49-F238E27FC236}">
                <a16:creationId xmlns:a16="http://schemas.microsoft.com/office/drawing/2014/main" id="{A1A469B9-44D8-4667-9100-3ED9A41AB9D6}"/>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37709" y="1365561"/>
            <a:ext cx="3668529" cy="4378569"/>
          </a:xfrm>
          <a:prstGeom prst="rect">
            <a:avLst/>
          </a:prstGeom>
        </p:spPr>
      </p:pic>
    </p:spTree>
    <p:extLst>
      <p:ext uri="{BB962C8B-B14F-4D97-AF65-F5344CB8AC3E}">
        <p14:creationId xmlns:p14="http://schemas.microsoft.com/office/powerpoint/2010/main" val="513583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0CACFB-AA68-4E2D-A573-8AC9AD62B813}"/>
              </a:ext>
            </a:extLst>
          </p:cNvPr>
          <p:cNvSpPr>
            <a:spLocks noGrp="1"/>
          </p:cNvSpPr>
          <p:nvPr>
            <p:ph type="title"/>
          </p:nvPr>
        </p:nvSpPr>
        <p:spPr>
          <a:xfrm>
            <a:off x="838200" y="297394"/>
            <a:ext cx="10515600" cy="1325563"/>
          </a:xfrm>
        </p:spPr>
        <p:txBody>
          <a:bodyPr>
            <a:normAutofit/>
          </a:bodyPr>
          <a:lstStyle/>
          <a:p>
            <a:r>
              <a:rPr lang="es-CO" dirty="0"/>
              <a:t>Tratamiento</a:t>
            </a:r>
          </a:p>
        </p:txBody>
      </p:sp>
      <p:sp>
        <p:nvSpPr>
          <p:cNvPr id="3" name="Marcador de contenido 2">
            <a:extLst>
              <a:ext uri="{FF2B5EF4-FFF2-40B4-BE49-F238E27FC236}">
                <a16:creationId xmlns:a16="http://schemas.microsoft.com/office/drawing/2014/main" id="{D0568E59-BB7E-4186-B7B2-7115D5D28349}"/>
              </a:ext>
            </a:extLst>
          </p:cNvPr>
          <p:cNvSpPr>
            <a:spLocks noGrp="1"/>
          </p:cNvSpPr>
          <p:nvPr>
            <p:ph idx="1"/>
          </p:nvPr>
        </p:nvSpPr>
        <p:spPr>
          <a:xfrm>
            <a:off x="4983977" y="1540348"/>
            <a:ext cx="7007996" cy="4465323"/>
          </a:xfrm>
        </p:spPr>
        <p:txBody>
          <a:bodyPr>
            <a:normAutofit lnSpcReduction="10000"/>
          </a:bodyPr>
          <a:lstStyle/>
          <a:p>
            <a:pPr marL="0" indent="0" algn="just">
              <a:lnSpc>
                <a:spcPct val="100000"/>
              </a:lnSpc>
              <a:buNone/>
            </a:pPr>
            <a:r>
              <a:rPr lang="es-CO" b="1" dirty="0"/>
              <a:t>Conservador:</a:t>
            </a:r>
          </a:p>
          <a:p>
            <a:pPr algn="just">
              <a:lnSpc>
                <a:spcPct val="100000"/>
              </a:lnSpc>
            </a:pPr>
            <a:r>
              <a:rPr lang="es-CO" sz="2400" dirty="0"/>
              <a:t>Observación y tranquilidad de los padres.</a:t>
            </a:r>
          </a:p>
          <a:p>
            <a:pPr algn="just">
              <a:lnSpc>
                <a:spcPct val="100000"/>
              </a:lnSpc>
            </a:pPr>
            <a:r>
              <a:rPr lang="es-CO" sz="2400" dirty="0"/>
              <a:t>El 90% de los casos generalmente se resuelven espontáneamente a los 4 años y el 5% en los primeros años de caminata.</a:t>
            </a:r>
          </a:p>
          <a:p>
            <a:pPr algn="just">
              <a:lnSpc>
                <a:spcPct val="100000"/>
              </a:lnSpc>
            </a:pPr>
            <a:r>
              <a:rPr lang="es-CO" sz="2400" dirty="0">
                <a:sym typeface="Wingdings" panose="05000000000000000000" pitchFamily="2" charset="2"/>
              </a:rPr>
              <a:t>Tratamiento no quirúrgico fallido.</a:t>
            </a:r>
            <a:endParaRPr lang="es-CO" sz="2400" dirty="0"/>
          </a:p>
          <a:p>
            <a:pPr marL="0" indent="0" algn="just">
              <a:lnSpc>
                <a:spcPct val="100000"/>
              </a:lnSpc>
              <a:buNone/>
            </a:pPr>
            <a:endParaRPr lang="es-CO" sz="2400" b="1" dirty="0"/>
          </a:p>
          <a:p>
            <a:pPr marL="0" indent="0" algn="just">
              <a:lnSpc>
                <a:spcPct val="100000"/>
              </a:lnSpc>
              <a:buNone/>
            </a:pPr>
            <a:r>
              <a:rPr lang="es-CO" b="1" dirty="0"/>
              <a:t>Quirúrgico:</a:t>
            </a:r>
          </a:p>
          <a:p>
            <a:pPr algn="just">
              <a:lnSpc>
                <a:spcPct val="100000"/>
              </a:lnSpc>
            </a:pPr>
            <a:r>
              <a:rPr lang="es-CO" sz="2400" dirty="0"/>
              <a:t>Capsulotomías/osteotomías </a:t>
            </a:r>
            <a:r>
              <a:rPr lang="es-CO" sz="2400" dirty="0">
                <a:sym typeface="Wingdings" panose="05000000000000000000" pitchFamily="2" charset="2"/>
              </a:rPr>
              <a:t> 2 a 4 años o &gt;5 años.</a:t>
            </a:r>
          </a:p>
        </p:txBody>
      </p:sp>
    </p:spTree>
    <p:extLst>
      <p:ext uri="{BB962C8B-B14F-4D97-AF65-F5344CB8AC3E}">
        <p14:creationId xmlns:p14="http://schemas.microsoft.com/office/powerpoint/2010/main" val="2310556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41CBF9C-74EE-4F90-9036-B3E8EC73F7E5}"/>
              </a:ext>
            </a:extLst>
          </p:cNvPr>
          <p:cNvSpPr>
            <a:spLocks noGrp="1"/>
          </p:cNvSpPr>
          <p:nvPr>
            <p:ph idx="1"/>
          </p:nvPr>
        </p:nvSpPr>
        <p:spPr>
          <a:xfrm>
            <a:off x="3761173" y="2376802"/>
            <a:ext cx="4669653" cy="3142301"/>
          </a:xfrm>
        </p:spPr>
        <p:txBody>
          <a:bodyPr>
            <a:normAutofit/>
          </a:bodyPr>
          <a:lstStyle/>
          <a:p>
            <a:pPr marL="0" indent="0">
              <a:buNone/>
            </a:pPr>
            <a:r>
              <a:rPr lang="es-CO" sz="6000" b="1" dirty="0">
                <a:solidFill>
                  <a:srgbClr val="06AEAA"/>
                </a:solidFill>
              </a:rPr>
              <a:t>GRACIAS</a:t>
            </a:r>
          </a:p>
        </p:txBody>
      </p:sp>
    </p:spTree>
    <p:extLst>
      <p:ext uri="{BB962C8B-B14F-4D97-AF65-F5344CB8AC3E}">
        <p14:creationId xmlns:p14="http://schemas.microsoft.com/office/powerpoint/2010/main" val="1546093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69883D-0F4B-4DB3-81AC-D9A88FBCA186}"/>
              </a:ext>
            </a:extLst>
          </p:cNvPr>
          <p:cNvSpPr>
            <a:spLocks noGrp="1"/>
          </p:cNvSpPr>
          <p:nvPr>
            <p:ph type="title"/>
          </p:nvPr>
        </p:nvSpPr>
        <p:spPr>
          <a:xfrm>
            <a:off x="692424" y="190241"/>
            <a:ext cx="10515600" cy="1325563"/>
          </a:xfrm>
        </p:spPr>
        <p:txBody>
          <a:bodyPr/>
          <a:lstStyle/>
          <a:p>
            <a:r>
              <a:rPr lang="es-MX" dirty="0"/>
              <a:t>Desarrollo normal</a:t>
            </a:r>
            <a:endParaRPr lang="es-CO" dirty="0"/>
          </a:p>
        </p:txBody>
      </p:sp>
      <p:pic>
        <p:nvPicPr>
          <p:cNvPr id="5" name="Marcador de contenido 4">
            <a:extLst>
              <a:ext uri="{FF2B5EF4-FFF2-40B4-BE49-F238E27FC236}">
                <a16:creationId xmlns:a16="http://schemas.microsoft.com/office/drawing/2014/main" id="{812BE51A-58A3-480F-B8B9-D17D4689757E}"/>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a:off x="6492910" y="1416284"/>
            <a:ext cx="4860890" cy="4713451"/>
          </a:xfrm>
        </p:spPr>
      </p:pic>
      <p:sp>
        <p:nvSpPr>
          <p:cNvPr id="6" name="Marcador de contenido 2">
            <a:extLst>
              <a:ext uri="{FF2B5EF4-FFF2-40B4-BE49-F238E27FC236}">
                <a16:creationId xmlns:a16="http://schemas.microsoft.com/office/drawing/2014/main" id="{905E8227-6C4E-43EE-BEF8-975B4F47559C}"/>
              </a:ext>
            </a:extLst>
          </p:cNvPr>
          <p:cNvSpPr txBox="1">
            <a:spLocks/>
          </p:cNvSpPr>
          <p:nvPr/>
        </p:nvSpPr>
        <p:spPr>
          <a:xfrm>
            <a:off x="838200" y="1656177"/>
            <a:ext cx="5257800" cy="8829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MX" sz="2400" dirty="0"/>
              <a:t>Torsión externa progresiva con el crecimiento.</a:t>
            </a:r>
            <a:endParaRPr lang="es-CO" sz="2400" dirty="0"/>
          </a:p>
        </p:txBody>
      </p:sp>
    </p:spTree>
    <p:extLst>
      <p:ext uri="{BB962C8B-B14F-4D97-AF65-F5344CB8AC3E}">
        <p14:creationId xmlns:p14="http://schemas.microsoft.com/office/powerpoint/2010/main" val="872670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6166D6-B67A-48C6-8F4C-E4AA0CB21A27}"/>
              </a:ext>
            </a:extLst>
          </p:cNvPr>
          <p:cNvSpPr>
            <a:spLocks noGrp="1"/>
          </p:cNvSpPr>
          <p:nvPr>
            <p:ph type="title"/>
          </p:nvPr>
        </p:nvSpPr>
        <p:spPr>
          <a:xfrm>
            <a:off x="693048" y="140631"/>
            <a:ext cx="10515600" cy="1325563"/>
          </a:xfrm>
        </p:spPr>
        <p:txBody>
          <a:bodyPr/>
          <a:lstStyle/>
          <a:p>
            <a:r>
              <a:rPr lang="es-MX" dirty="0"/>
              <a:t>Evaluación</a:t>
            </a:r>
            <a:endParaRPr lang="es-CO" dirty="0"/>
          </a:p>
        </p:txBody>
      </p:sp>
      <p:sp>
        <p:nvSpPr>
          <p:cNvPr id="3" name="Marcador de contenido 2">
            <a:extLst>
              <a:ext uri="{FF2B5EF4-FFF2-40B4-BE49-F238E27FC236}">
                <a16:creationId xmlns:a16="http://schemas.microsoft.com/office/drawing/2014/main" id="{D6C54A88-1B90-43D5-ACF3-751C78D44E44}"/>
              </a:ext>
            </a:extLst>
          </p:cNvPr>
          <p:cNvSpPr>
            <a:spLocks noGrp="1"/>
          </p:cNvSpPr>
          <p:nvPr>
            <p:ph idx="1"/>
          </p:nvPr>
        </p:nvSpPr>
        <p:spPr>
          <a:xfrm>
            <a:off x="5419725" y="1712595"/>
            <a:ext cx="6076950" cy="4120829"/>
          </a:xfrm>
        </p:spPr>
        <p:txBody>
          <a:bodyPr>
            <a:normAutofit lnSpcReduction="10000"/>
          </a:bodyPr>
          <a:lstStyle/>
          <a:p>
            <a:pPr algn="just">
              <a:lnSpc>
                <a:spcPct val="100000"/>
              </a:lnSpc>
            </a:pPr>
            <a:r>
              <a:rPr lang="es-MX" sz="2400" dirty="0"/>
              <a:t>Cantidad de rotación interna y externa que puede hacer la cadera. (torsión femoral). </a:t>
            </a:r>
          </a:p>
          <a:p>
            <a:pPr algn="just">
              <a:lnSpc>
                <a:spcPct val="100000"/>
              </a:lnSpc>
            </a:pPr>
            <a:endParaRPr lang="es-MX" sz="2400" dirty="0"/>
          </a:p>
          <a:p>
            <a:pPr algn="just">
              <a:lnSpc>
                <a:spcPct val="100000"/>
              </a:lnSpc>
            </a:pPr>
            <a:r>
              <a:rPr lang="es-MX" sz="2400" dirty="0"/>
              <a:t>Eje del pie respecto al eje del resto de la extremidad (torsión tibial).</a:t>
            </a:r>
          </a:p>
          <a:p>
            <a:pPr algn="just">
              <a:lnSpc>
                <a:spcPct val="100000"/>
              </a:lnSpc>
            </a:pPr>
            <a:endParaRPr lang="es-MX" sz="2400" dirty="0"/>
          </a:p>
          <a:p>
            <a:pPr algn="just">
              <a:lnSpc>
                <a:spcPct val="100000"/>
              </a:lnSpc>
            </a:pPr>
            <a:r>
              <a:rPr lang="es-MX" sz="2400" dirty="0"/>
              <a:t>Forma del pie: si es normal, si presenta deformidades en </a:t>
            </a:r>
            <a:r>
              <a:rPr lang="es-MX" sz="2400" dirty="0" err="1"/>
              <a:t>adducto</a:t>
            </a:r>
            <a:r>
              <a:rPr lang="es-MX" sz="2400" dirty="0"/>
              <a:t> o en </a:t>
            </a:r>
            <a:r>
              <a:rPr lang="es-MX" sz="2400" dirty="0" err="1"/>
              <a:t>abducto</a:t>
            </a:r>
            <a:r>
              <a:rPr lang="es-MX" sz="2400" dirty="0"/>
              <a:t>.</a:t>
            </a:r>
            <a:endParaRPr lang="es-CO" sz="2400" dirty="0"/>
          </a:p>
        </p:txBody>
      </p:sp>
    </p:spTree>
    <p:extLst>
      <p:ext uri="{BB962C8B-B14F-4D97-AF65-F5344CB8AC3E}">
        <p14:creationId xmlns:p14="http://schemas.microsoft.com/office/powerpoint/2010/main" val="1491218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F85284E-A025-4CA3-AF06-84325897CE74}"/>
              </a:ext>
            </a:extLst>
          </p:cNvPr>
          <p:cNvSpPr>
            <a:spLocks noGrp="1"/>
          </p:cNvSpPr>
          <p:nvPr>
            <p:ph idx="1"/>
          </p:nvPr>
        </p:nvSpPr>
        <p:spPr>
          <a:xfrm>
            <a:off x="469393" y="1104061"/>
            <a:ext cx="6579870" cy="3468053"/>
          </a:xfrm>
        </p:spPr>
        <p:txBody>
          <a:bodyPr>
            <a:normAutofit/>
          </a:bodyPr>
          <a:lstStyle/>
          <a:p>
            <a:r>
              <a:rPr lang="es-CO" sz="2400" dirty="0"/>
              <a:t>Anteversión femoral aumentada.</a:t>
            </a:r>
          </a:p>
          <a:p>
            <a:r>
              <a:rPr lang="es-CO" sz="2400" dirty="0"/>
              <a:t>Torsión tibial interna aumentada.</a:t>
            </a:r>
          </a:p>
          <a:p>
            <a:r>
              <a:rPr lang="es-CO" sz="2400" dirty="0"/>
              <a:t>Metatarso aducto.</a:t>
            </a:r>
          </a:p>
          <a:p>
            <a:endParaRPr lang="es-CO" sz="2400" dirty="0"/>
          </a:p>
        </p:txBody>
      </p:sp>
      <p:pic>
        <p:nvPicPr>
          <p:cNvPr id="4" name="Imagen 3">
            <a:extLst>
              <a:ext uri="{FF2B5EF4-FFF2-40B4-BE49-F238E27FC236}">
                <a16:creationId xmlns:a16="http://schemas.microsoft.com/office/drawing/2014/main" id="{851CD0D3-74EA-404E-B1EC-E0A38466769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883398" y="1104061"/>
            <a:ext cx="2762250" cy="4986399"/>
          </a:xfrm>
          <a:prstGeom prst="rect">
            <a:avLst/>
          </a:prstGeom>
        </p:spPr>
      </p:pic>
      <p:pic>
        <p:nvPicPr>
          <p:cNvPr id="6" name="Imagen 5">
            <a:extLst>
              <a:ext uri="{FF2B5EF4-FFF2-40B4-BE49-F238E27FC236}">
                <a16:creationId xmlns:a16="http://schemas.microsoft.com/office/drawing/2014/main" id="{E38DE643-CDA3-42C7-AEFB-7D0FC3A96D68}"/>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967214" y="1934742"/>
            <a:ext cx="2755393" cy="3676536"/>
          </a:xfrm>
          <a:prstGeom prst="rect">
            <a:avLst/>
          </a:prstGeom>
        </p:spPr>
      </p:pic>
    </p:spTree>
    <p:extLst>
      <p:ext uri="{BB962C8B-B14F-4D97-AF65-F5344CB8AC3E}">
        <p14:creationId xmlns:p14="http://schemas.microsoft.com/office/powerpoint/2010/main" val="1267522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29A7BB-F872-4C98-AE0F-207AC224437F}"/>
              </a:ext>
            </a:extLst>
          </p:cNvPr>
          <p:cNvSpPr>
            <a:spLocks noGrp="1"/>
          </p:cNvSpPr>
          <p:nvPr>
            <p:ph type="title"/>
          </p:nvPr>
        </p:nvSpPr>
        <p:spPr>
          <a:xfrm>
            <a:off x="515398" y="144343"/>
            <a:ext cx="10515600" cy="1325563"/>
          </a:xfrm>
        </p:spPr>
        <p:txBody>
          <a:bodyPr>
            <a:normAutofit/>
          </a:bodyPr>
          <a:lstStyle/>
          <a:p>
            <a:r>
              <a:rPr lang="es-CO" dirty="0"/>
              <a:t>Anteversión femoral</a:t>
            </a:r>
          </a:p>
        </p:txBody>
      </p:sp>
      <p:sp>
        <p:nvSpPr>
          <p:cNvPr id="3" name="Marcador de contenido 2">
            <a:extLst>
              <a:ext uri="{FF2B5EF4-FFF2-40B4-BE49-F238E27FC236}">
                <a16:creationId xmlns:a16="http://schemas.microsoft.com/office/drawing/2014/main" id="{140478DE-6908-4B8D-ABEC-9DC1D034F676}"/>
              </a:ext>
            </a:extLst>
          </p:cNvPr>
          <p:cNvSpPr>
            <a:spLocks noGrp="1"/>
          </p:cNvSpPr>
          <p:nvPr>
            <p:ph idx="1"/>
          </p:nvPr>
        </p:nvSpPr>
        <p:spPr>
          <a:xfrm>
            <a:off x="786849" y="1539419"/>
            <a:ext cx="10426148" cy="3468053"/>
          </a:xfrm>
        </p:spPr>
        <p:txBody>
          <a:bodyPr>
            <a:normAutofit/>
          </a:bodyPr>
          <a:lstStyle/>
          <a:p>
            <a:pPr>
              <a:lnSpc>
                <a:spcPct val="100000"/>
              </a:lnSpc>
            </a:pPr>
            <a:r>
              <a:rPr lang="es-CO" sz="2400" dirty="0"/>
              <a:t>Primera infancia (3-6 años).</a:t>
            </a:r>
          </a:p>
          <a:p>
            <a:pPr>
              <a:lnSpc>
                <a:spcPct val="100000"/>
              </a:lnSpc>
            </a:pPr>
            <a:r>
              <a:rPr lang="es-CO" sz="2400" dirty="0"/>
              <a:t>Niñas : niños </a:t>
            </a:r>
            <a:r>
              <a:rPr lang="es-CO" sz="2400" dirty="0">
                <a:sym typeface="Wingdings" pitchFamily="2" charset="2"/>
              </a:rPr>
              <a:t></a:t>
            </a:r>
            <a:r>
              <a:rPr lang="es-CO" sz="2400" dirty="0"/>
              <a:t> 2 : 1.</a:t>
            </a:r>
          </a:p>
          <a:p>
            <a:pPr>
              <a:lnSpc>
                <a:spcPct val="100000"/>
              </a:lnSpc>
            </a:pPr>
            <a:r>
              <a:rPr lang="es-CO" sz="2400" dirty="0"/>
              <a:t>Puede ser hereditario.</a:t>
            </a:r>
          </a:p>
          <a:p>
            <a:pPr>
              <a:lnSpc>
                <a:spcPct val="100000"/>
              </a:lnSpc>
            </a:pPr>
            <a:r>
              <a:rPr lang="es-CO" sz="2400" dirty="0"/>
              <a:t>Frecuentemente bilateral.</a:t>
            </a:r>
          </a:p>
        </p:txBody>
      </p:sp>
      <p:pic>
        <p:nvPicPr>
          <p:cNvPr id="11266" name="Picture 2">
            <a:extLst>
              <a:ext uri="{FF2B5EF4-FFF2-40B4-BE49-F238E27FC236}">
                <a16:creationId xmlns:a16="http://schemas.microsoft.com/office/drawing/2014/main" id="{70C679FE-D0F2-4050-ACD7-BE05206B6F4F}"/>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773198" y="2021344"/>
            <a:ext cx="6226648" cy="3718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0770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29A7BB-F872-4C98-AE0F-207AC224437F}"/>
              </a:ext>
            </a:extLst>
          </p:cNvPr>
          <p:cNvSpPr>
            <a:spLocks noGrp="1"/>
          </p:cNvSpPr>
          <p:nvPr>
            <p:ph type="title"/>
          </p:nvPr>
        </p:nvSpPr>
        <p:spPr>
          <a:xfrm>
            <a:off x="559077" y="103627"/>
            <a:ext cx="10515600" cy="1325563"/>
          </a:xfrm>
        </p:spPr>
        <p:txBody>
          <a:bodyPr>
            <a:normAutofit/>
          </a:bodyPr>
          <a:lstStyle/>
          <a:p>
            <a:r>
              <a:rPr lang="es-CO" dirty="0"/>
              <a:t>Anteversión femoral</a:t>
            </a:r>
          </a:p>
        </p:txBody>
      </p:sp>
      <p:sp>
        <p:nvSpPr>
          <p:cNvPr id="3" name="Marcador de contenido 2">
            <a:extLst>
              <a:ext uri="{FF2B5EF4-FFF2-40B4-BE49-F238E27FC236}">
                <a16:creationId xmlns:a16="http://schemas.microsoft.com/office/drawing/2014/main" id="{140478DE-6908-4B8D-ABEC-9DC1D034F676}"/>
              </a:ext>
            </a:extLst>
          </p:cNvPr>
          <p:cNvSpPr>
            <a:spLocks noGrp="1"/>
          </p:cNvSpPr>
          <p:nvPr>
            <p:ph idx="1"/>
          </p:nvPr>
        </p:nvSpPr>
        <p:spPr>
          <a:xfrm>
            <a:off x="5467350" y="1997354"/>
            <a:ext cx="6176963" cy="4094237"/>
          </a:xfrm>
        </p:spPr>
        <p:txBody>
          <a:bodyPr>
            <a:normAutofit/>
          </a:bodyPr>
          <a:lstStyle/>
          <a:p>
            <a:pPr algn="just"/>
            <a:r>
              <a:rPr lang="es-CO" sz="2400" dirty="0"/>
              <a:t>Trastorno causado por posición intrauterina.</a:t>
            </a:r>
          </a:p>
          <a:p>
            <a:pPr algn="just"/>
            <a:r>
              <a:rPr lang="es-CO" sz="2400" dirty="0"/>
              <a:t>Resolución espontánea a los 10 años.</a:t>
            </a:r>
          </a:p>
          <a:p>
            <a:pPr algn="just"/>
            <a:r>
              <a:rPr lang="es-CO" sz="2400" dirty="0"/>
              <a:t>Diagnóstico clínico.</a:t>
            </a:r>
          </a:p>
          <a:p>
            <a:pPr algn="just"/>
            <a:endParaRPr lang="es-CO" sz="2400" dirty="0"/>
          </a:p>
          <a:p>
            <a:pPr marL="0" indent="0" algn="just">
              <a:buNone/>
            </a:pPr>
            <a:r>
              <a:rPr lang="es-CO" b="1" dirty="0"/>
              <a:t>Condiciones asociadas:</a:t>
            </a:r>
          </a:p>
          <a:p>
            <a:pPr algn="just"/>
            <a:r>
              <a:rPr lang="es-CO" sz="2400" dirty="0"/>
              <a:t>Displasia de cadera.</a:t>
            </a:r>
          </a:p>
          <a:p>
            <a:pPr algn="just"/>
            <a:r>
              <a:rPr lang="es-CO" sz="2400" dirty="0"/>
              <a:t>Metatarso adducto.</a:t>
            </a:r>
          </a:p>
          <a:p>
            <a:pPr algn="just"/>
            <a:r>
              <a:rPr lang="es-CO" sz="2400" dirty="0"/>
              <a:t>Tortícolis muscular congénita.</a:t>
            </a:r>
          </a:p>
        </p:txBody>
      </p:sp>
    </p:spTree>
    <p:extLst>
      <p:ext uri="{BB962C8B-B14F-4D97-AF65-F5344CB8AC3E}">
        <p14:creationId xmlns:p14="http://schemas.microsoft.com/office/powerpoint/2010/main" val="2475068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29A7BB-F872-4C98-AE0F-207AC224437F}"/>
              </a:ext>
            </a:extLst>
          </p:cNvPr>
          <p:cNvSpPr>
            <a:spLocks noGrp="1"/>
          </p:cNvSpPr>
          <p:nvPr>
            <p:ph type="title"/>
          </p:nvPr>
        </p:nvSpPr>
        <p:spPr>
          <a:xfrm>
            <a:off x="601087" y="73294"/>
            <a:ext cx="4076700" cy="1325563"/>
          </a:xfrm>
        </p:spPr>
        <p:txBody>
          <a:bodyPr>
            <a:normAutofit/>
          </a:bodyPr>
          <a:lstStyle/>
          <a:p>
            <a:r>
              <a:rPr lang="es-CO" dirty="0"/>
              <a:t>Síntomas </a:t>
            </a:r>
          </a:p>
        </p:txBody>
      </p:sp>
      <p:sp>
        <p:nvSpPr>
          <p:cNvPr id="3" name="Marcador de contenido 2">
            <a:extLst>
              <a:ext uri="{FF2B5EF4-FFF2-40B4-BE49-F238E27FC236}">
                <a16:creationId xmlns:a16="http://schemas.microsoft.com/office/drawing/2014/main" id="{140478DE-6908-4B8D-ABEC-9DC1D034F676}"/>
              </a:ext>
            </a:extLst>
          </p:cNvPr>
          <p:cNvSpPr>
            <a:spLocks noGrp="1"/>
          </p:cNvSpPr>
          <p:nvPr>
            <p:ph idx="1"/>
          </p:nvPr>
        </p:nvSpPr>
        <p:spPr>
          <a:xfrm>
            <a:off x="822981" y="1277857"/>
            <a:ext cx="10464145" cy="4037648"/>
          </a:xfrm>
        </p:spPr>
        <p:txBody>
          <a:bodyPr>
            <a:normAutofit/>
          </a:bodyPr>
          <a:lstStyle/>
          <a:p>
            <a:pPr algn="just">
              <a:lnSpc>
                <a:spcPct val="100000"/>
              </a:lnSpc>
            </a:pPr>
            <a:r>
              <a:rPr lang="es-CO" sz="2400" dirty="0"/>
              <a:t>Marcha de circunducción en la primera infancia.</a:t>
            </a:r>
          </a:p>
          <a:p>
            <a:pPr algn="just">
              <a:lnSpc>
                <a:spcPct val="100000"/>
              </a:lnSpc>
            </a:pPr>
            <a:r>
              <a:rPr lang="es-CO" sz="2400" dirty="0"/>
              <a:t>El niño se sienta clásicamente en la posición W.</a:t>
            </a:r>
          </a:p>
          <a:p>
            <a:pPr algn="just">
              <a:lnSpc>
                <a:spcPct val="100000"/>
              </a:lnSpc>
            </a:pPr>
            <a:r>
              <a:rPr lang="es-CO" sz="2400" dirty="0"/>
              <a:t>Dolor de rodilla cuando se asocia con torsión tibial.</a:t>
            </a:r>
          </a:p>
          <a:p>
            <a:pPr algn="just">
              <a:lnSpc>
                <a:spcPct val="100000"/>
              </a:lnSpc>
            </a:pPr>
            <a:r>
              <a:rPr lang="es-CO" sz="2400" dirty="0"/>
              <a:t>Pueden ocurrir limitaciones funcionales ocasionales en los deportes y actividades de la vida diaria.</a:t>
            </a:r>
          </a:p>
        </p:txBody>
      </p:sp>
      <p:pic>
        <p:nvPicPr>
          <p:cNvPr id="12290" name="Picture 2">
            <a:extLst>
              <a:ext uri="{FF2B5EF4-FFF2-40B4-BE49-F238E27FC236}">
                <a16:creationId xmlns:a16="http://schemas.microsoft.com/office/drawing/2014/main" id="{2A54A26E-5F85-48DB-9CA2-363CD8732C0D}"/>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629774" y="3586164"/>
            <a:ext cx="3657352" cy="2913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5117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29A7BB-F872-4C98-AE0F-207AC224437F}"/>
              </a:ext>
            </a:extLst>
          </p:cNvPr>
          <p:cNvSpPr>
            <a:spLocks noGrp="1"/>
          </p:cNvSpPr>
          <p:nvPr>
            <p:ph type="title"/>
          </p:nvPr>
        </p:nvSpPr>
        <p:spPr>
          <a:xfrm>
            <a:off x="589101" y="82010"/>
            <a:ext cx="10515600" cy="1325563"/>
          </a:xfrm>
        </p:spPr>
        <p:txBody>
          <a:bodyPr>
            <a:normAutofit/>
          </a:bodyPr>
          <a:lstStyle/>
          <a:p>
            <a:r>
              <a:rPr lang="es-CO" dirty="0"/>
              <a:t>Examen físico </a:t>
            </a:r>
          </a:p>
        </p:txBody>
      </p:sp>
      <p:sp>
        <p:nvSpPr>
          <p:cNvPr id="3" name="Marcador de contenido 2">
            <a:extLst>
              <a:ext uri="{FF2B5EF4-FFF2-40B4-BE49-F238E27FC236}">
                <a16:creationId xmlns:a16="http://schemas.microsoft.com/office/drawing/2014/main" id="{140478DE-6908-4B8D-ABEC-9DC1D034F676}"/>
              </a:ext>
            </a:extLst>
          </p:cNvPr>
          <p:cNvSpPr>
            <a:spLocks noGrp="1"/>
          </p:cNvSpPr>
          <p:nvPr>
            <p:ph idx="1"/>
          </p:nvPr>
        </p:nvSpPr>
        <p:spPr>
          <a:xfrm>
            <a:off x="1011306" y="1407573"/>
            <a:ext cx="11180694" cy="2023554"/>
          </a:xfrm>
        </p:spPr>
        <p:txBody>
          <a:bodyPr>
            <a:normAutofit/>
          </a:bodyPr>
          <a:lstStyle/>
          <a:p>
            <a:pPr marL="0" indent="0">
              <a:lnSpc>
                <a:spcPct val="100000"/>
              </a:lnSpc>
              <a:buNone/>
            </a:pPr>
            <a:r>
              <a:rPr lang="es-CO" sz="2400" dirty="0"/>
              <a:t>Arcos de movimiento de la cadera (posición prono):</a:t>
            </a:r>
          </a:p>
          <a:p>
            <a:pPr lvl="1">
              <a:lnSpc>
                <a:spcPct val="100000"/>
              </a:lnSpc>
            </a:pPr>
            <a:r>
              <a:rPr lang="es-CO" sz="2000" dirty="0"/>
              <a:t>Aumento de la rotación interna &gt; 70° (lo normal es 20-60°).</a:t>
            </a:r>
          </a:p>
          <a:p>
            <a:pPr lvl="1">
              <a:lnSpc>
                <a:spcPct val="100000"/>
              </a:lnSpc>
            </a:pPr>
            <a:r>
              <a:rPr lang="es-CO" sz="2000" dirty="0"/>
              <a:t>Disminución de la rotación externa  &lt;20° (normal 30-60°).</a:t>
            </a:r>
          </a:p>
          <a:p>
            <a:pPr lvl="1">
              <a:lnSpc>
                <a:spcPct val="100000"/>
              </a:lnSpc>
            </a:pPr>
            <a:r>
              <a:rPr lang="es-CO" sz="2000" dirty="0"/>
              <a:t>Patela internamente rotada en la marcha.</a:t>
            </a:r>
          </a:p>
        </p:txBody>
      </p:sp>
      <p:pic>
        <p:nvPicPr>
          <p:cNvPr id="14338" name="Picture 2">
            <a:extLst>
              <a:ext uri="{FF2B5EF4-FFF2-40B4-BE49-F238E27FC236}">
                <a16:creationId xmlns:a16="http://schemas.microsoft.com/office/drawing/2014/main" id="{621989B3-82B1-48DD-93A0-1C41BA497CCF}"/>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15318" y="3571573"/>
            <a:ext cx="4069254" cy="2727500"/>
          </a:xfrm>
          <a:prstGeom prst="rect">
            <a:avLst/>
          </a:prstGeom>
          <a:noFill/>
          <a:extLst>
            <a:ext uri="{909E8E84-426E-40DD-AFC4-6F175D3DCCD1}">
              <a14:hiddenFill xmlns:a14="http://schemas.microsoft.com/office/drawing/2010/main">
                <a:solidFill>
                  <a:srgbClr val="FFFFFF"/>
                </a:solidFill>
              </a14:hiddenFill>
            </a:ext>
          </a:extLst>
        </p:spPr>
      </p:pic>
      <p:pic>
        <p:nvPicPr>
          <p:cNvPr id="14340" name="Picture 4">
            <a:extLst>
              <a:ext uri="{FF2B5EF4-FFF2-40B4-BE49-F238E27FC236}">
                <a16:creationId xmlns:a16="http://schemas.microsoft.com/office/drawing/2014/main" id="{AD05BC5E-7352-435F-B7DF-E1F7E0F3F10E}"/>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529763" y="3580290"/>
            <a:ext cx="1792627" cy="2698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430454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7E1B3DF-0BB0-4C66-B149-D1D47889E4A5}" vid="{BF97386F-A394-4AC0-8781-7EAE8F5D257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COM_FR_2020</Template>
  <TotalTime>262</TotalTime>
  <Words>1061</Words>
  <Application>Microsoft Office PowerPoint</Application>
  <PresentationFormat>Panorámica</PresentationFormat>
  <Paragraphs>124</Paragraphs>
  <Slides>21</Slides>
  <Notes>9</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Calibri</vt:lpstr>
      <vt:lpstr>Montserrat</vt:lpstr>
      <vt:lpstr>Tema de Office</vt:lpstr>
      <vt:lpstr>Trastornos rotacionales</vt:lpstr>
      <vt:lpstr>¿A qué nos referimos?</vt:lpstr>
      <vt:lpstr>Desarrollo normal</vt:lpstr>
      <vt:lpstr>Evaluación</vt:lpstr>
      <vt:lpstr>Presentación de PowerPoint</vt:lpstr>
      <vt:lpstr>Anteversión femoral</vt:lpstr>
      <vt:lpstr>Anteversión femoral</vt:lpstr>
      <vt:lpstr>Síntomas </vt:lpstr>
      <vt:lpstr>Examen físico </vt:lpstr>
      <vt:lpstr>Tratamiento</vt:lpstr>
      <vt:lpstr>Tratamiento</vt:lpstr>
      <vt:lpstr>Torsión tibial interna</vt:lpstr>
      <vt:lpstr>Evaluación </vt:lpstr>
      <vt:lpstr>Evaluación </vt:lpstr>
      <vt:lpstr>Tratamiento</vt:lpstr>
      <vt:lpstr>Tratamiento</vt:lpstr>
      <vt:lpstr>Metatarsus adductus</vt:lpstr>
      <vt:lpstr>Condiciones asociadas</vt:lpstr>
      <vt:lpstr>Síntomas </vt:lpstr>
      <vt:lpstr>Tratamiento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Sentire Taller SAS</dc:creator>
  <cp:lastModifiedBy>User</cp:lastModifiedBy>
  <cp:revision>40</cp:revision>
  <dcterms:created xsi:type="dcterms:W3CDTF">2020-11-06T17:03:47Z</dcterms:created>
  <dcterms:modified xsi:type="dcterms:W3CDTF">2021-04-07T19:15:22Z</dcterms:modified>
</cp:coreProperties>
</file>