
<file path=[Content_Types].xml><?xml version="1.0" encoding="utf-8"?>
<Types xmlns="http://schemas.openxmlformats.org/package/2006/content-types">
  <Default ContentType="image/gif" Extension="gif"/>
  <Default ContentType="image/jpeg" Extension="jpeg"/>
  <Default ContentType="image/png" Extension="pn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app.xml" Type="http://schemas.openxmlformats.org/officeDocument/2006/relationships/extended-properties"/><Relationship Id="rId2" Target="docProps/core.xml" Type="http://schemas.openxmlformats.org/package/2006/relationships/metadata/core-properties"/><Relationship Id="rId1" Target="ppt/presentation.xml" Type="http://schemas.openxmlformats.org/officeDocument/2006/relationships/officeDocument"/><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12192000" cy="6858000"/>
  <p:notesSz cx="6858000" cy="9144000"/>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2B48"/>
    <a:srgbClr val="06AE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33"/>
  </p:normalViewPr>
  <p:slideViewPr>
    <p:cSldViewPr snapToGrid="0" snapToObjects="1">
      <p:cViewPr varScale="1">
        <p:scale>
          <a:sx n="82" d="100"/>
          <a:sy n="82" d="100"/>
        </p:scale>
        <p:origin x="69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64F735-FFC1-4C24-9491-D892C71CF561}" type="datetimeFigureOut">
              <a:rPr lang="es-CO" smtClean="0"/>
              <a:t>7/04/2021</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B94FA4-FA5C-4700-9FB5-C2AD6A251D4A}" type="slidenum">
              <a:rPr lang="es-CO" smtClean="0"/>
              <a:t>‹Nº›</a:t>
            </a:fld>
            <a:endParaRPr lang="es-CO"/>
          </a:p>
        </p:txBody>
      </p:sp>
    </p:spTree>
    <p:extLst>
      <p:ext uri="{BB962C8B-B14F-4D97-AF65-F5344CB8AC3E}">
        <p14:creationId xmlns:p14="http://schemas.microsoft.com/office/powerpoint/2010/main" val="177065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9FB94FA4-FA5C-4700-9FB5-C2AD6A251D4A}" type="slidenum">
              <a:rPr lang="es-CO" smtClean="0"/>
              <a:t>2</a:t>
            </a:fld>
            <a:endParaRPr lang="es-CO"/>
          </a:p>
        </p:txBody>
      </p:sp>
    </p:spTree>
    <p:extLst>
      <p:ext uri="{BB962C8B-B14F-4D97-AF65-F5344CB8AC3E}">
        <p14:creationId xmlns:p14="http://schemas.microsoft.com/office/powerpoint/2010/main" val="20672951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9FB94FA4-FA5C-4700-9FB5-C2AD6A251D4A}" type="slidenum">
              <a:rPr lang="es-CO" smtClean="0"/>
              <a:t>31</a:t>
            </a:fld>
            <a:endParaRPr lang="es-CO"/>
          </a:p>
        </p:txBody>
      </p:sp>
    </p:spTree>
    <p:extLst>
      <p:ext uri="{BB962C8B-B14F-4D97-AF65-F5344CB8AC3E}">
        <p14:creationId xmlns:p14="http://schemas.microsoft.com/office/powerpoint/2010/main" val="13064788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Una fractura desplazada o u</a:t>
            </a:r>
          </a:p>
          <a:p>
            <a:r>
              <a:rPr lang="es-ES" dirty="0"/>
              <a:t>La reparación del lecho ungueal fragmentado se puede realizar con sutura absorbible fina (5/0 o 6/0) en una aguja atraumática. Se debe tener cuidado de no cortar con la aguja, ya que el lecho ungueal es extremadamente friable. Una revisión reciente ha demostrado que el adhesivo tisular es tan eficaz como la sutura para la reparación del lecho </a:t>
            </a:r>
            <a:r>
              <a:rPr lang="es-ES" dirty="0" err="1"/>
              <a:t>ungueal.n</a:t>
            </a:r>
            <a:r>
              <a:rPr lang="es-ES" dirty="0"/>
              <a:t> deslizamiento de la placa de crecimiento de la falange terminal por lo general se asocia con la rotura del lecho ungueal.</a:t>
            </a:r>
            <a:endParaRPr lang="es-CO" dirty="0"/>
          </a:p>
        </p:txBody>
      </p:sp>
      <p:sp>
        <p:nvSpPr>
          <p:cNvPr id="4" name="Marcador de número de diapositiva 3"/>
          <p:cNvSpPr>
            <a:spLocks noGrp="1"/>
          </p:cNvSpPr>
          <p:nvPr>
            <p:ph type="sldNum" sz="quarter" idx="5"/>
          </p:nvPr>
        </p:nvSpPr>
        <p:spPr/>
        <p:txBody>
          <a:bodyPr/>
          <a:lstStyle/>
          <a:p>
            <a:fld id="{9FB94FA4-FA5C-4700-9FB5-C2AD6A251D4A}" type="slidenum">
              <a:rPr lang="es-CO" smtClean="0"/>
              <a:t>34</a:t>
            </a:fld>
            <a:endParaRPr lang="es-CO"/>
          </a:p>
        </p:txBody>
      </p:sp>
    </p:spTree>
    <p:extLst>
      <p:ext uri="{BB962C8B-B14F-4D97-AF65-F5344CB8AC3E}">
        <p14:creationId xmlns:p14="http://schemas.microsoft.com/office/powerpoint/2010/main" val="1964103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t>Describir tamaño, zona, compromiso. }Simples o complejas</a:t>
            </a:r>
            <a:endParaRPr lang="es-CO" dirty="0"/>
          </a:p>
        </p:txBody>
      </p:sp>
      <p:sp>
        <p:nvSpPr>
          <p:cNvPr id="4" name="Marcador de número de diapositiva 3"/>
          <p:cNvSpPr>
            <a:spLocks noGrp="1"/>
          </p:cNvSpPr>
          <p:nvPr>
            <p:ph type="sldNum" sz="quarter" idx="5"/>
          </p:nvPr>
        </p:nvSpPr>
        <p:spPr/>
        <p:txBody>
          <a:bodyPr/>
          <a:lstStyle/>
          <a:p>
            <a:fld id="{9FB94FA4-FA5C-4700-9FB5-C2AD6A251D4A}" type="slidenum">
              <a:rPr lang="es-CO" smtClean="0"/>
              <a:t>11</a:t>
            </a:fld>
            <a:endParaRPr lang="es-CO"/>
          </a:p>
        </p:txBody>
      </p:sp>
    </p:spTree>
    <p:extLst>
      <p:ext uri="{BB962C8B-B14F-4D97-AF65-F5344CB8AC3E}">
        <p14:creationId xmlns:p14="http://schemas.microsoft.com/office/powerpoint/2010/main" val="10919220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9FB94FA4-FA5C-4700-9FB5-C2AD6A251D4A}" type="slidenum">
              <a:rPr lang="es-CO" smtClean="0"/>
              <a:t>14</a:t>
            </a:fld>
            <a:endParaRPr lang="es-CO"/>
          </a:p>
        </p:txBody>
      </p:sp>
    </p:spTree>
    <p:extLst>
      <p:ext uri="{BB962C8B-B14F-4D97-AF65-F5344CB8AC3E}">
        <p14:creationId xmlns:p14="http://schemas.microsoft.com/office/powerpoint/2010/main" val="24439652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t>Radial no. Solo sensitivo en la mano </a:t>
            </a:r>
            <a:endParaRPr lang="es-CO" dirty="0"/>
          </a:p>
        </p:txBody>
      </p:sp>
      <p:sp>
        <p:nvSpPr>
          <p:cNvPr id="4" name="Marcador de número de diapositiva 3"/>
          <p:cNvSpPr>
            <a:spLocks noGrp="1"/>
          </p:cNvSpPr>
          <p:nvPr>
            <p:ph type="sldNum" sz="quarter" idx="5"/>
          </p:nvPr>
        </p:nvSpPr>
        <p:spPr/>
        <p:txBody>
          <a:bodyPr/>
          <a:lstStyle/>
          <a:p>
            <a:fld id="{9FB94FA4-FA5C-4700-9FB5-C2AD6A251D4A}" type="slidenum">
              <a:rPr lang="es-CO" smtClean="0"/>
              <a:t>15</a:t>
            </a:fld>
            <a:endParaRPr lang="es-CO"/>
          </a:p>
        </p:txBody>
      </p:sp>
    </p:spTree>
    <p:extLst>
      <p:ext uri="{BB962C8B-B14F-4D97-AF65-F5344CB8AC3E}">
        <p14:creationId xmlns:p14="http://schemas.microsoft.com/office/powerpoint/2010/main" val="3916488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9FB94FA4-FA5C-4700-9FB5-C2AD6A251D4A}" type="slidenum">
              <a:rPr lang="es-CO" smtClean="0"/>
              <a:t>20</a:t>
            </a:fld>
            <a:endParaRPr lang="es-CO"/>
          </a:p>
        </p:txBody>
      </p:sp>
    </p:spTree>
    <p:extLst>
      <p:ext uri="{BB962C8B-B14F-4D97-AF65-F5344CB8AC3E}">
        <p14:creationId xmlns:p14="http://schemas.microsoft.com/office/powerpoint/2010/main" val="28230946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indent="0">
              <a:buNone/>
            </a:pPr>
            <a:r>
              <a:rPr lang="es-CO" dirty="0"/>
              <a:t>1. Lavado en urgencias  disminuye conteo bacteriano </a:t>
            </a:r>
          </a:p>
          <a:p>
            <a:pPr marL="0" indent="0">
              <a:buNone/>
            </a:pPr>
            <a:r>
              <a:rPr lang="es-CO" dirty="0"/>
              <a:t>Soluciones yodadas en piel intacta</a:t>
            </a:r>
          </a:p>
          <a:p>
            <a:pPr marL="0" indent="0">
              <a:buNone/>
            </a:pPr>
            <a:r>
              <a:rPr lang="es-CO" dirty="0"/>
              <a:t>Solución salina </a:t>
            </a:r>
            <a:r>
              <a:rPr lang="es-CO" dirty="0">
                <a:sym typeface="Wingdings" panose="05000000000000000000" pitchFamily="2" charset="2"/>
              </a:rPr>
              <a:t> Barrido mecánico de macro contaminación</a:t>
            </a:r>
          </a:p>
          <a:p>
            <a:pPr marL="0" indent="0">
              <a:buNone/>
            </a:pPr>
            <a:r>
              <a:rPr lang="es-CO" dirty="0">
                <a:sym typeface="Wingdings" panose="05000000000000000000" pitchFamily="2" charset="2"/>
              </a:rPr>
              <a:t>2. Desbridamiento en urgencias vs. Quirófano ???</a:t>
            </a:r>
          </a:p>
          <a:p>
            <a:pPr marL="0" indent="0">
              <a:buNone/>
            </a:pPr>
            <a:r>
              <a:rPr lang="es-CO" dirty="0">
                <a:sym typeface="Wingdings" panose="05000000000000000000" pitchFamily="2" charset="2"/>
              </a:rPr>
              <a:t>3. Afrontamiento sin tensión (localizaciones estratégicas)</a:t>
            </a:r>
          </a:p>
          <a:p>
            <a:pPr>
              <a:buFontTx/>
              <a:buChar char="-"/>
            </a:pPr>
            <a:r>
              <a:rPr lang="es-CO" dirty="0">
                <a:sym typeface="Wingdings" panose="05000000000000000000" pitchFamily="2" charset="2"/>
              </a:rPr>
              <a:t>Cubrimiento con apósitos estériles impregnados  Húmedas</a:t>
            </a:r>
          </a:p>
          <a:p>
            <a:pPr marL="0" indent="0">
              <a:buNone/>
            </a:pPr>
            <a:r>
              <a:rPr lang="es-CO" dirty="0">
                <a:sym typeface="Wingdings" panose="05000000000000000000" pitchFamily="2" charset="2"/>
              </a:rPr>
              <a:t>-  Sutura en puntos simples o “U”  Monofilamento NO absorbible</a:t>
            </a:r>
            <a:endParaRPr lang="es-CO" dirty="0"/>
          </a:p>
          <a:p>
            <a:endParaRPr lang="es-CO" dirty="0"/>
          </a:p>
        </p:txBody>
      </p:sp>
      <p:sp>
        <p:nvSpPr>
          <p:cNvPr id="4" name="Marcador de número de diapositiva 3"/>
          <p:cNvSpPr>
            <a:spLocks noGrp="1"/>
          </p:cNvSpPr>
          <p:nvPr>
            <p:ph type="sldNum" sz="quarter" idx="5"/>
          </p:nvPr>
        </p:nvSpPr>
        <p:spPr/>
        <p:txBody>
          <a:bodyPr/>
          <a:lstStyle/>
          <a:p>
            <a:fld id="{9FB94FA4-FA5C-4700-9FB5-C2AD6A251D4A}" type="slidenum">
              <a:rPr lang="es-CO" smtClean="0"/>
              <a:t>21</a:t>
            </a:fld>
            <a:endParaRPr lang="es-CO"/>
          </a:p>
        </p:txBody>
      </p:sp>
    </p:spTree>
    <p:extLst>
      <p:ext uri="{BB962C8B-B14F-4D97-AF65-F5344CB8AC3E}">
        <p14:creationId xmlns:p14="http://schemas.microsoft.com/office/powerpoint/2010/main" val="25750653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9FB94FA4-FA5C-4700-9FB5-C2AD6A251D4A}" type="slidenum">
              <a:rPr lang="es-CO" smtClean="0"/>
              <a:t>22</a:t>
            </a:fld>
            <a:endParaRPr lang="es-CO"/>
          </a:p>
        </p:txBody>
      </p:sp>
    </p:spTree>
    <p:extLst>
      <p:ext uri="{BB962C8B-B14F-4D97-AF65-F5344CB8AC3E}">
        <p14:creationId xmlns:p14="http://schemas.microsoft.com/office/powerpoint/2010/main" val="40516791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indent="0">
              <a:buNone/>
            </a:pPr>
            <a:r>
              <a:rPr lang="es-CO" sz="1200" b="1" dirty="0"/>
              <a:t>Rotulo con datos:</a:t>
            </a:r>
          </a:p>
          <a:p>
            <a:pPr marL="0" indent="0">
              <a:buNone/>
            </a:pPr>
            <a:r>
              <a:rPr lang="es-CO" sz="1200" dirty="0"/>
              <a:t>Fecha</a:t>
            </a:r>
          </a:p>
          <a:p>
            <a:pPr marL="0" indent="0">
              <a:buNone/>
            </a:pPr>
            <a:r>
              <a:rPr lang="es-CO" sz="1200" dirty="0"/>
              <a:t>Hora exacta del accidente</a:t>
            </a:r>
          </a:p>
          <a:p>
            <a:pPr marL="0" indent="0">
              <a:buNone/>
            </a:pPr>
            <a:r>
              <a:rPr lang="es-CO" sz="1200" dirty="0"/>
              <a:t>Nombre del paciente </a:t>
            </a:r>
          </a:p>
          <a:p>
            <a:pPr marL="0" indent="0">
              <a:buNone/>
            </a:pPr>
            <a:r>
              <a:rPr lang="es-CO" sz="1200" b="1" dirty="0"/>
              <a:t>La mala remisión es responsable del 75% de los fracasos</a:t>
            </a:r>
          </a:p>
          <a:p>
            <a:endParaRPr lang="es-CO" dirty="0"/>
          </a:p>
        </p:txBody>
      </p:sp>
      <p:sp>
        <p:nvSpPr>
          <p:cNvPr id="4" name="Marcador de número de diapositiva 3"/>
          <p:cNvSpPr>
            <a:spLocks noGrp="1"/>
          </p:cNvSpPr>
          <p:nvPr>
            <p:ph type="sldNum" sz="quarter" idx="5"/>
          </p:nvPr>
        </p:nvSpPr>
        <p:spPr/>
        <p:txBody>
          <a:bodyPr/>
          <a:lstStyle/>
          <a:p>
            <a:fld id="{9FB94FA4-FA5C-4700-9FB5-C2AD6A251D4A}" type="slidenum">
              <a:rPr lang="es-CO" smtClean="0"/>
              <a:t>27</a:t>
            </a:fld>
            <a:endParaRPr lang="es-CO"/>
          </a:p>
        </p:txBody>
      </p:sp>
    </p:spTree>
    <p:extLst>
      <p:ext uri="{BB962C8B-B14F-4D97-AF65-F5344CB8AC3E}">
        <p14:creationId xmlns:p14="http://schemas.microsoft.com/office/powerpoint/2010/main" val="42752867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t>Funcionalmente inestables (expuestas, desplazadas, intraarticulares, con </a:t>
            </a:r>
            <a:r>
              <a:rPr lang="es-MX" dirty="0" err="1"/>
              <a:t>rotacion</a:t>
            </a:r>
            <a:r>
              <a:rPr lang="es-MX" dirty="0"/>
              <a:t> o </a:t>
            </a:r>
            <a:r>
              <a:rPr lang="es-MX" dirty="0" err="1"/>
              <a:t>multifragmentarias</a:t>
            </a:r>
            <a:r>
              <a:rPr lang="es-MX" dirty="0"/>
              <a:t>): el paciente debe ser enviado a segundo o tercer nivel de </a:t>
            </a:r>
            <a:r>
              <a:rPr lang="es-MX" dirty="0" err="1"/>
              <a:t>atenciÛn</a:t>
            </a:r>
            <a:endParaRPr lang="es-CO" dirty="0"/>
          </a:p>
        </p:txBody>
      </p:sp>
      <p:sp>
        <p:nvSpPr>
          <p:cNvPr id="4" name="Marcador de número de diapositiva 3"/>
          <p:cNvSpPr>
            <a:spLocks noGrp="1"/>
          </p:cNvSpPr>
          <p:nvPr>
            <p:ph type="sldNum" sz="quarter" idx="5"/>
          </p:nvPr>
        </p:nvSpPr>
        <p:spPr/>
        <p:txBody>
          <a:bodyPr/>
          <a:lstStyle/>
          <a:p>
            <a:fld id="{9FB94FA4-FA5C-4700-9FB5-C2AD6A251D4A}" type="slidenum">
              <a:rPr lang="es-CO" smtClean="0"/>
              <a:t>30</a:t>
            </a:fld>
            <a:endParaRPr lang="es-CO"/>
          </a:p>
        </p:txBody>
      </p:sp>
    </p:spTree>
    <p:extLst>
      <p:ext uri="{BB962C8B-B14F-4D97-AF65-F5344CB8AC3E}">
        <p14:creationId xmlns:p14="http://schemas.microsoft.com/office/powerpoint/2010/main" val="2678344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0047A-6EC4-4A2D-B8AF-4C5A172A4703}"/>
              </a:ext>
            </a:extLst>
          </p:cNvPr>
          <p:cNvSpPr>
            <a:spLocks noGrp="1"/>
          </p:cNvSpPr>
          <p:nvPr>
            <p:ph type="ctrTitle"/>
          </p:nvPr>
        </p:nvSpPr>
        <p:spPr>
          <a:xfrm>
            <a:off x="1524000" y="914972"/>
            <a:ext cx="9144000" cy="2387600"/>
          </a:xfrm>
        </p:spPr>
        <p:txBody>
          <a:bodyPr anchor="b">
            <a:normAutofit/>
          </a:bodyPr>
          <a:lstStyle>
            <a:lvl1pPr algn="ctr">
              <a:defRPr sz="6000">
                <a:solidFill>
                  <a:srgbClr val="06AEAA"/>
                </a:solidFill>
                <a:latin typeface="Montserrat" panose="00000500000000000000" pitchFamily="50" charset="0"/>
              </a:defRPr>
            </a:lvl1pPr>
          </a:lstStyle>
          <a:p>
            <a:r>
              <a:rPr lang="es-ES"/>
              <a:t>Haga clic para modificar el estilo de título del patrón</a:t>
            </a:r>
            <a:endParaRPr lang="es-CO" dirty="0"/>
          </a:p>
        </p:txBody>
      </p:sp>
      <p:sp>
        <p:nvSpPr>
          <p:cNvPr id="3" name="Subtitle 2">
            <a:extLst>
              <a:ext uri="{FF2B5EF4-FFF2-40B4-BE49-F238E27FC236}">
                <a16:creationId xmlns:a16="http://schemas.microsoft.com/office/drawing/2014/main" id="{FC012E75-5901-4AB9-BA44-79DAC562EF0C}"/>
              </a:ext>
            </a:extLst>
          </p:cNvPr>
          <p:cNvSpPr>
            <a:spLocks noGrp="1"/>
          </p:cNvSpPr>
          <p:nvPr>
            <p:ph type="subTitle" idx="1"/>
          </p:nvPr>
        </p:nvSpPr>
        <p:spPr>
          <a:xfrm>
            <a:off x="1524000" y="3394647"/>
            <a:ext cx="9144000" cy="1655762"/>
          </a:xfrm>
        </p:spPr>
        <p:txBody>
          <a:bodyPr/>
          <a:lstStyle>
            <a:lvl1pPr marL="0" indent="0" algn="ctr">
              <a:buNone/>
              <a:defRPr sz="2400">
                <a:solidFill>
                  <a:srgbClr val="152B48"/>
                </a:solidFill>
                <a:latin typeface="Montserrat" panose="00000500000000000000" pitchFamily="50"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dirty="0"/>
          </a:p>
        </p:txBody>
      </p:sp>
      <p:sp>
        <p:nvSpPr>
          <p:cNvPr id="7" name="Footer Placeholder 5">
            <a:extLst>
              <a:ext uri="{FF2B5EF4-FFF2-40B4-BE49-F238E27FC236}">
                <a16:creationId xmlns:a16="http://schemas.microsoft.com/office/drawing/2014/main" id="{CF14C973-513F-41DA-A3AB-77550ECE20FC}"/>
              </a:ext>
            </a:extLst>
          </p:cNvPr>
          <p:cNvSpPr>
            <a:spLocks noGrp="1"/>
          </p:cNvSpPr>
          <p:nvPr>
            <p:ph type="ftr" sz="quarter" idx="11"/>
          </p:nvPr>
        </p:nvSpPr>
        <p:spPr>
          <a:xfrm>
            <a:off x="838200" y="6324011"/>
            <a:ext cx="4114800" cy="365125"/>
          </a:xfrm>
          <a:prstGeom prst="rect">
            <a:avLst/>
          </a:prstGeom>
        </p:spPr>
        <p:txBody>
          <a:bodyPr/>
          <a:lstStyle>
            <a:lvl1pPr algn="l">
              <a:defRPr>
                <a:latin typeface="Montserrat" panose="00000500000000000000" pitchFamily="50" charset="0"/>
              </a:defRPr>
            </a:lvl1pPr>
          </a:lstStyle>
          <a:p>
            <a:endParaRPr lang="es-CO" dirty="0"/>
          </a:p>
        </p:txBody>
      </p:sp>
    </p:spTree>
    <p:extLst>
      <p:ext uri="{BB962C8B-B14F-4D97-AF65-F5344CB8AC3E}">
        <p14:creationId xmlns:p14="http://schemas.microsoft.com/office/powerpoint/2010/main" val="2057214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58FCC-6E3B-47E9-801A-B6268B66FB53}"/>
              </a:ext>
            </a:extLst>
          </p:cNvPr>
          <p:cNvSpPr>
            <a:spLocks noGrp="1"/>
          </p:cNvSpPr>
          <p:nvPr>
            <p:ph type="title"/>
          </p:nvPr>
        </p:nvSpPr>
        <p:spPr>
          <a:xfrm>
            <a:off x="838200" y="365126"/>
            <a:ext cx="10515600" cy="794372"/>
          </a:xfrm>
        </p:spPr>
        <p:txBody>
          <a:bodyPr/>
          <a:lstStyle>
            <a:lvl1pPr>
              <a:defRPr>
                <a:solidFill>
                  <a:srgbClr val="06AEAA"/>
                </a:solidFill>
                <a:latin typeface="Montserrat" panose="00000500000000000000" pitchFamily="50" charset="0"/>
              </a:defRPr>
            </a:lvl1pPr>
          </a:lstStyle>
          <a:p>
            <a:r>
              <a:rPr lang="es-ES"/>
              <a:t>Haga clic para modificar el estilo de título del patrón</a:t>
            </a:r>
            <a:endParaRPr lang="es-CO" dirty="0"/>
          </a:p>
        </p:txBody>
      </p:sp>
      <p:sp>
        <p:nvSpPr>
          <p:cNvPr id="3" name="Vertical Text Placeholder 2">
            <a:extLst>
              <a:ext uri="{FF2B5EF4-FFF2-40B4-BE49-F238E27FC236}">
                <a16:creationId xmlns:a16="http://schemas.microsoft.com/office/drawing/2014/main" id="{6E60BF2F-53A6-45FA-BA44-A39B9CD76850}"/>
              </a:ext>
            </a:extLst>
          </p:cNvPr>
          <p:cNvSpPr>
            <a:spLocks noGrp="1"/>
          </p:cNvSpPr>
          <p:nvPr>
            <p:ph type="body" orient="vert" idx="1"/>
          </p:nvPr>
        </p:nvSpPr>
        <p:spPr>
          <a:xfrm>
            <a:off x="838200" y="1263193"/>
            <a:ext cx="10515600" cy="3874416"/>
          </a:xfrm>
        </p:spPr>
        <p:txBody>
          <a:bodyPr vert="eaVert"/>
          <a:lstStyle>
            <a:lvl1pPr>
              <a:defRPr>
                <a:solidFill>
                  <a:srgbClr val="152B48"/>
                </a:solidFill>
                <a:latin typeface="Montserrat" panose="00000500000000000000" pitchFamily="50" charset="0"/>
              </a:defRPr>
            </a:lvl1pPr>
            <a:lvl2pPr>
              <a:defRPr>
                <a:solidFill>
                  <a:srgbClr val="152B48"/>
                </a:solidFill>
                <a:latin typeface="Montserrat" panose="00000500000000000000" pitchFamily="50" charset="0"/>
              </a:defRPr>
            </a:lvl2pPr>
            <a:lvl3pPr>
              <a:defRPr>
                <a:solidFill>
                  <a:srgbClr val="152B48"/>
                </a:solidFill>
                <a:latin typeface="Montserrat" panose="00000500000000000000" pitchFamily="50" charset="0"/>
              </a:defRPr>
            </a:lvl3pPr>
            <a:lvl4pPr>
              <a:defRPr>
                <a:solidFill>
                  <a:srgbClr val="152B48"/>
                </a:solidFill>
                <a:latin typeface="Montserrat" panose="00000500000000000000" pitchFamily="50" charset="0"/>
              </a:defRPr>
            </a:lvl4pPr>
            <a:lvl5pPr>
              <a:defRPr>
                <a:solidFill>
                  <a:srgbClr val="152B48"/>
                </a:solidFill>
                <a:latin typeface="Montserrat" panose="00000500000000000000" pitchFamily="50" charset="0"/>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dirty="0"/>
          </a:p>
        </p:txBody>
      </p:sp>
      <p:sp>
        <p:nvSpPr>
          <p:cNvPr id="7" name="Footer Placeholder 5">
            <a:extLst>
              <a:ext uri="{FF2B5EF4-FFF2-40B4-BE49-F238E27FC236}">
                <a16:creationId xmlns:a16="http://schemas.microsoft.com/office/drawing/2014/main" id="{84837F9C-EF2D-4624-8666-D15412D81961}"/>
              </a:ext>
            </a:extLst>
          </p:cNvPr>
          <p:cNvSpPr>
            <a:spLocks noGrp="1"/>
          </p:cNvSpPr>
          <p:nvPr>
            <p:ph type="ftr" sz="quarter" idx="11"/>
          </p:nvPr>
        </p:nvSpPr>
        <p:spPr>
          <a:xfrm>
            <a:off x="838200" y="6324011"/>
            <a:ext cx="4114800" cy="365125"/>
          </a:xfrm>
          <a:prstGeom prst="rect">
            <a:avLst/>
          </a:prstGeom>
        </p:spPr>
        <p:txBody>
          <a:bodyPr/>
          <a:lstStyle>
            <a:lvl1pPr algn="l">
              <a:defRPr>
                <a:latin typeface="Montserrat" panose="00000500000000000000" pitchFamily="50" charset="0"/>
              </a:defRPr>
            </a:lvl1pPr>
          </a:lstStyle>
          <a:p>
            <a:endParaRPr lang="es-CO" dirty="0"/>
          </a:p>
        </p:txBody>
      </p:sp>
    </p:spTree>
    <p:extLst>
      <p:ext uri="{BB962C8B-B14F-4D97-AF65-F5344CB8AC3E}">
        <p14:creationId xmlns:p14="http://schemas.microsoft.com/office/powerpoint/2010/main" val="533537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61AAF6-645E-45DB-88C5-B685DED37FB1}"/>
              </a:ext>
            </a:extLst>
          </p:cNvPr>
          <p:cNvSpPr>
            <a:spLocks noGrp="1"/>
          </p:cNvSpPr>
          <p:nvPr>
            <p:ph type="title" orient="vert"/>
          </p:nvPr>
        </p:nvSpPr>
        <p:spPr>
          <a:xfrm>
            <a:off x="8724900" y="365125"/>
            <a:ext cx="2628900" cy="5008153"/>
          </a:xfrm>
        </p:spPr>
        <p:txBody>
          <a:bodyPr vert="eaVert"/>
          <a:lstStyle>
            <a:lvl1pPr>
              <a:defRPr>
                <a:solidFill>
                  <a:srgbClr val="06AEAA"/>
                </a:solidFill>
                <a:latin typeface="Montserrat" panose="00000500000000000000" pitchFamily="50" charset="0"/>
              </a:defRPr>
            </a:lvl1pPr>
          </a:lstStyle>
          <a:p>
            <a:r>
              <a:rPr lang="es-ES"/>
              <a:t>Haga clic para modificar el estilo de título del patrón</a:t>
            </a:r>
            <a:endParaRPr lang="es-CO" dirty="0"/>
          </a:p>
        </p:txBody>
      </p:sp>
      <p:sp>
        <p:nvSpPr>
          <p:cNvPr id="3" name="Vertical Text Placeholder 2">
            <a:extLst>
              <a:ext uri="{FF2B5EF4-FFF2-40B4-BE49-F238E27FC236}">
                <a16:creationId xmlns:a16="http://schemas.microsoft.com/office/drawing/2014/main" id="{A7EA42E8-4EE7-4CDB-82E1-0D6F70FB5ED3}"/>
              </a:ext>
            </a:extLst>
          </p:cNvPr>
          <p:cNvSpPr>
            <a:spLocks noGrp="1"/>
          </p:cNvSpPr>
          <p:nvPr>
            <p:ph type="body" orient="vert" idx="1"/>
          </p:nvPr>
        </p:nvSpPr>
        <p:spPr>
          <a:xfrm>
            <a:off x="838200" y="365125"/>
            <a:ext cx="7734300" cy="5008153"/>
          </a:xfrm>
        </p:spPr>
        <p:txBody>
          <a:bodyPr vert="eaVert"/>
          <a:lstStyle>
            <a:lvl1pPr>
              <a:defRPr>
                <a:solidFill>
                  <a:srgbClr val="152B48"/>
                </a:solidFill>
                <a:latin typeface="Montserrat" panose="00000500000000000000" pitchFamily="50" charset="0"/>
              </a:defRPr>
            </a:lvl1pPr>
            <a:lvl2pPr>
              <a:defRPr>
                <a:solidFill>
                  <a:srgbClr val="152B48"/>
                </a:solidFill>
                <a:latin typeface="Montserrat" panose="00000500000000000000" pitchFamily="50" charset="0"/>
              </a:defRPr>
            </a:lvl2pPr>
            <a:lvl3pPr>
              <a:defRPr>
                <a:solidFill>
                  <a:srgbClr val="152B48"/>
                </a:solidFill>
                <a:latin typeface="Montserrat" panose="00000500000000000000" pitchFamily="50" charset="0"/>
              </a:defRPr>
            </a:lvl3pPr>
            <a:lvl4pPr>
              <a:defRPr>
                <a:solidFill>
                  <a:srgbClr val="152B48"/>
                </a:solidFill>
                <a:latin typeface="Montserrat" panose="00000500000000000000" pitchFamily="50" charset="0"/>
              </a:defRPr>
            </a:lvl4pPr>
            <a:lvl5pPr>
              <a:defRPr>
                <a:solidFill>
                  <a:srgbClr val="152B48"/>
                </a:solidFill>
                <a:latin typeface="Montserrat" panose="00000500000000000000" pitchFamily="50" charset="0"/>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dirty="0"/>
          </a:p>
        </p:txBody>
      </p:sp>
      <p:sp>
        <p:nvSpPr>
          <p:cNvPr id="7" name="Footer Placeholder 5">
            <a:extLst>
              <a:ext uri="{FF2B5EF4-FFF2-40B4-BE49-F238E27FC236}">
                <a16:creationId xmlns:a16="http://schemas.microsoft.com/office/drawing/2014/main" id="{416C949A-1DB0-484C-B83A-73B793034BC3}"/>
              </a:ext>
            </a:extLst>
          </p:cNvPr>
          <p:cNvSpPr>
            <a:spLocks noGrp="1"/>
          </p:cNvSpPr>
          <p:nvPr>
            <p:ph type="ftr" sz="quarter" idx="11"/>
          </p:nvPr>
        </p:nvSpPr>
        <p:spPr>
          <a:xfrm>
            <a:off x="838200" y="6324011"/>
            <a:ext cx="4114800" cy="365125"/>
          </a:xfrm>
          <a:prstGeom prst="rect">
            <a:avLst/>
          </a:prstGeom>
        </p:spPr>
        <p:txBody>
          <a:bodyPr/>
          <a:lstStyle>
            <a:lvl1pPr algn="l">
              <a:defRPr>
                <a:latin typeface="Montserrat" panose="00000500000000000000" pitchFamily="50" charset="0"/>
              </a:defRPr>
            </a:lvl1pPr>
          </a:lstStyle>
          <a:p>
            <a:endParaRPr lang="es-CO" dirty="0"/>
          </a:p>
        </p:txBody>
      </p:sp>
    </p:spTree>
    <p:extLst>
      <p:ext uri="{BB962C8B-B14F-4D97-AF65-F5344CB8AC3E}">
        <p14:creationId xmlns:p14="http://schemas.microsoft.com/office/powerpoint/2010/main" val="1060846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A07E2-18A0-4E89-8129-4F3B4CE59C57}"/>
              </a:ext>
            </a:extLst>
          </p:cNvPr>
          <p:cNvSpPr>
            <a:spLocks noGrp="1"/>
          </p:cNvSpPr>
          <p:nvPr>
            <p:ph type="title"/>
          </p:nvPr>
        </p:nvSpPr>
        <p:spPr>
          <a:xfrm>
            <a:off x="838200" y="487676"/>
            <a:ext cx="10515600" cy="1325563"/>
          </a:xfrm>
        </p:spPr>
        <p:txBody>
          <a:bodyPr/>
          <a:lstStyle>
            <a:lvl1pPr>
              <a:defRPr>
                <a:solidFill>
                  <a:srgbClr val="06AEAA"/>
                </a:solidFill>
                <a:latin typeface="Montserrat" panose="00000500000000000000" pitchFamily="50" charset="0"/>
              </a:defRPr>
            </a:lvl1pPr>
          </a:lstStyle>
          <a:p>
            <a:r>
              <a:rPr lang="es-ES"/>
              <a:t>Haga clic para modificar el estilo de título del patrón</a:t>
            </a:r>
            <a:endParaRPr lang="es-CO" dirty="0"/>
          </a:p>
        </p:txBody>
      </p:sp>
      <p:sp>
        <p:nvSpPr>
          <p:cNvPr id="3" name="Content Placeholder 2">
            <a:extLst>
              <a:ext uri="{FF2B5EF4-FFF2-40B4-BE49-F238E27FC236}">
                <a16:creationId xmlns:a16="http://schemas.microsoft.com/office/drawing/2014/main" id="{57CE751E-DC67-45AE-AC21-1BAF627AD1E8}"/>
              </a:ext>
            </a:extLst>
          </p:cNvPr>
          <p:cNvSpPr>
            <a:spLocks noGrp="1"/>
          </p:cNvSpPr>
          <p:nvPr>
            <p:ph idx="1"/>
          </p:nvPr>
        </p:nvSpPr>
        <p:spPr>
          <a:xfrm>
            <a:off x="838200" y="1948176"/>
            <a:ext cx="10515600" cy="3142301"/>
          </a:xfrm>
        </p:spPr>
        <p:txBody>
          <a:bodyPr/>
          <a:lstStyle>
            <a:lvl1pPr>
              <a:defRPr>
                <a:solidFill>
                  <a:srgbClr val="152B48"/>
                </a:solidFill>
                <a:latin typeface="Montserrat" panose="00000500000000000000" pitchFamily="50" charset="0"/>
              </a:defRPr>
            </a:lvl1pPr>
            <a:lvl2pPr>
              <a:defRPr>
                <a:solidFill>
                  <a:srgbClr val="152B48"/>
                </a:solidFill>
                <a:latin typeface="Montserrat" panose="00000500000000000000" pitchFamily="50" charset="0"/>
              </a:defRPr>
            </a:lvl2pPr>
            <a:lvl3pPr>
              <a:defRPr>
                <a:solidFill>
                  <a:srgbClr val="152B48"/>
                </a:solidFill>
                <a:latin typeface="Montserrat" panose="00000500000000000000" pitchFamily="50" charset="0"/>
              </a:defRPr>
            </a:lvl3pPr>
            <a:lvl4pPr>
              <a:defRPr>
                <a:solidFill>
                  <a:srgbClr val="152B48"/>
                </a:solidFill>
                <a:latin typeface="Montserrat" panose="00000500000000000000" pitchFamily="50" charset="0"/>
              </a:defRPr>
            </a:lvl4pPr>
            <a:lvl5pPr>
              <a:defRPr>
                <a:solidFill>
                  <a:srgbClr val="152B48"/>
                </a:solidFill>
                <a:latin typeface="Montserrat" panose="00000500000000000000" pitchFamily="50" charset="0"/>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dirty="0"/>
          </a:p>
        </p:txBody>
      </p:sp>
      <p:sp>
        <p:nvSpPr>
          <p:cNvPr id="7" name="Footer Placeholder 5">
            <a:extLst>
              <a:ext uri="{FF2B5EF4-FFF2-40B4-BE49-F238E27FC236}">
                <a16:creationId xmlns:a16="http://schemas.microsoft.com/office/drawing/2014/main" id="{4B8CF820-BA39-44DA-B961-85651CA30197}"/>
              </a:ext>
            </a:extLst>
          </p:cNvPr>
          <p:cNvSpPr>
            <a:spLocks noGrp="1"/>
          </p:cNvSpPr>
          <p:nvPr>
            <p:ph type="ftr" sz="quarter" idx="11"/>
          </p:nvPr>
        </p:nvSpPr>
        <p:spPr>
          <a:xfrm>
            <a:off x="838200" y="6324011"/>
            <a:ext cx="4114800" cy="365125"/>
          </a:xfrm>
          <a:prstGeom prst="rect">
            <a:avLst/>
          </a:prstGeom>
        </p:spPr>
        <p:txBody>
          <a:bodyPr/>
          <a:lstStyle>
            <a:lvl1pPr algn="l">
              <a:defRPr>
                <a:latin typeface="Montserrat" panose="00000500000000000000" pitchFamily="50" charset="0"/>
              </a:defRPr>
            </a:lvl1pPr>
          </a:lstStyle>
          <a:p>
            <a:endParaRPr lang="es-CO" dirty="0"/>
          </a:p>
        </p:txBody>
      </p:sp>
    </p:spTree>
    <p:extLst>
      <p:ext uri="{BB962C8B-B14F-4D97-AF65-F5344CB8AC3E}">
        <p14:creationId xmlns:p14="http://schemas.microsoft.com/office/powerpoint/2010/main" val="1486185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DEBAD-7D2B-47CB-80B5-6403037F04E3}"/>
              </a:ext>
            </a:extLst>
          </p:cNvPr>
          <p:cNvSpPr>
            <a:spLocks noGrp="1"/>
          </p:cNvSpPr>
          <p:nvPr>
            <p:ph type="title"/>
          </p:nvPr>
        </p:nvSpPr>
        <p:spPr>
          <a:xfrm>
            <a:off x="831850" y="616229"/>
            <a:ext cx="10515600" cy="2852737"/>
          </a:xfrm>
        </p:spPr>
        <p:txBody>
          <a:bodyPr anchor="b"/>
          <a:lstStyle>
            <a:lvl1pPr>
              <a:defRPr sz="6000">
                <a:solidFill>
                  <a:srgbClr val="06AEAA"/>
                </a:solidFill>
                <a:latin typeface="Montserrat" panose="00000500000000000000" pitchFamily="50" charset="0"/>
              </a:defRPr>
            </a:lvl1pPr>
          </a:lstStyle>
          <a:p>
            <a:r>
              <a:rPr lang="es-ES"/>
              <a:t>Haga clic para modificar el estilo de título del patrón</a:t>
            </a:r>
            <a:endParaRPr lang="es-CO" dirty="0"/>
          </a:p>
        </p:txBody>
      </p:sp>
      <p:sp>
        <p:nvSpPr>
          <p:cNvPr id="3" name="Text Placeholder 2">
            <a:extLst>
              <a:ext uri="{FF2B5EF4-FFF2-40B4-BE49-F238E27FC236}">
                <a16:creationId xmlns:a16="http://schemas.microsoft.com/office/drawing/2014/main" id="{9FA489C9-371B-45E3-A6DB-E33EE1A30E07}"/>
              </a:ext>
            </a:extLst>
          </p:cNvPr>
          <p:cNvSpPr>
            <a:spLocks noGrp="1"/>
          </p:cNvSpPr>
          <p:nvPr>
            <p:ph type="body" idx="1"/>
          </p:nvPr>
        </p:nvSpPr>
        <p:spPr>
          <a:xfrm>
            <a:off x="831850" y="3495954"/>
            <a:ext cx="10515600" cy="1500187"/>
          </a:xfrm>
        </p:spPr>
        <p:txBody>
          <a:bodyPr/>
          <a:lstStyle>
            <a:lvl1pPr marL="0" indent="0">
              <a:buNone/>
              <a:defRPr sz="2400">
                <a:solidFill>
                  <a:srgbClr val="152B48"/>
                </a:solidFill>
                <a:latin typeface="Montserrat" panose="00000500000000000000" pitchFamily="50"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7" name="Footer Placeholder 5">
            <a:extLst>
              <a:ext uri="{FF2B5EF4-FFF2-40B4-BE49-F238E27FC236}">
                <a16:creationId xmlns:a16="http://schemas.microsoft.com/office/drawing/2014/main" id="{0029BDD4-EE3B-47E9-A956-B5F90223CD25}"/>
              </a:ext>
            </a:extLst>
          </p:cNvPr>
          <p:cNvSpPr>
            <a:spLocks noGrp="1"/>
          </p:cNvSpPr>
          <p:nvPr>
            <p:ph type="ftr" sz="quarter" idx="11"/>
          </p:nvPr>
        </p:nvSpPr>
        <p:spPr>
          <a:xfrm>
            <a:off x="838200" y="6324011"/>
            <a:ext cx="4114800" cy="365125"/>
          </a:xfrm>
          <a:prstGeom prst="rect">
            <a:avLst/>
          </a:prstGeom>
        </p:spPr>
        <p:txBody>
          <a:bodyPr/>
          <a:lstStyle>
            <a:lvl1pPr algn="l">
              <a:defRPr>
                <a:latin typeface="Montserrat" panose="00000500000000000000" pitchFamily="50" charset="0"/>
              </a:defRPr>
            </a:lvl1pPr>
          </a:lstStyle>
          <a:p>
            <a:endParaRPr lang="es-CO" dirty="0"/>
          </a:p>
        </p:txBody>
      </p:sp>
    </p:spTree>
    <p:extLst>
      <p:ext uri="{BB962C8B-B14F-4D97-AF65-F5344CB8AC3E}">
        <p14:creationId xmlns:p14="http://schemas.microsoft.com/office/powerpoint/2010/main" val="1436847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2702F-78D2-4AF1-983C-DA18C98DF5D1}"/>
              </a:ext>
            </a:extLst>
          </p:cNvPr>
          <p:cNvSpPr>
            <a:spLocks noGrp="1"/>
          </p:cNvSpPr>
          <p:nvPr>
            <p:ph type="title"/>
          </p:nvPr>
        </p:nvSpPr>
        <p:spPr>
          <a:xfrm>
            <a:off x="838200" y="365126"/>
            <a:ext cx="10515600" cy="747238"/>
          </a:xfrm>
        </p:spPr>
        <p:txBody>
          <a:bodyPr/>
          <a:lstStyle>
            <a:lvl1pPr>
              <a:defRPr>
                <a:solidFill>
                  <a:srgbClr val="06AEAA"/>
                </a:solidFill>
                <a:latin typeface="Montserrat" panose="00000500000000000000" pitchFamily="50" charset="0"/>
              </a:defRPr>
            </a:lvl1pPr>
          </a:lstStyle>
          <a:p>
            <a:r>
              <a:rPr lang="es-ES"/>
              <a:t>Haga clic para modificar el estilo de título del patrón</a:t>
            </a:r>
            <a:endParaRPr lang="es-CO" dirty="0"/>
          </a:p>
        </p:txBody>
      </p:sp>
      <p:sp>
        <p:nvSpPr>
          <p:cNvPr id="3" name="Content Placeholder 2">
            <a:extLst>
              <a:ext uri="{FF2B5EF4-FFF2-40B4-BE49-F238E27FC236}">
                <a16:creationId xmlns:a16="http://schemas.microsoft.com/office/drawing/2014/main" id="{F6D59DBA-9112-4EFB-B9A3-F8978A8B1C16}"/>
              </a:ext>
            </a:extLst>
          </p:cNvPr>
          <p:cNvSpPr>
            <a:spLocks noGrp="1"/>
          </p:cNvSpPr>
          <p:nvPr>
            <p:ph sz="half" idx="1"/>
          </p:nvPr>
        </p:nvSpPr>
        <p:spPr>
          <a:xfrm>
            <a:off x="838200" y="1310327"/>
            <a:ext cx="5181600" cy="3987538"/>
          </a:xfrm>
        </p:spPr>
        <p:txBody>
          <a:bodyPr/>
          <a:lstStyle>
            <a:lvl1pPr>
              <a:defRPr>
                <a:solidFill>
                  <a:srgbClr val="152B48"/>
                </a:solidFill>
                <a:latin typeface="Montserrat" panose="00000500000000000000" pitchFamily="50" charset="0"/>
              </a:defRPr>
            </a:lvl1pPr>
            <a:lvl2pPr>
              <a:defRPr>
                <a:solidFill>
                  <a:srgbClr val="152B48"/>
                </a:solidFill>
                <a:latin typeface="Montserrat" panose="00000500000000000000" pitchFamily="50" charset="0"/>
              </a:defRPr>
            </a:lvl2pPr>
            <a:lvl3pPr>
              <a:defRPr>
                <a:solidFill>
                  <a:srgbClr val="152B48"/>
                </a:solidFill>
                <a:latin typeface="Montserrat" panose="00000500000000000000" pitchFamily="50" charset="0"/>
              </a:defRPr>
            </a:lvl3pPr>
            <a:lvl4pPr>
              <a:defRPr>
                <a:solidFill>
                  <a:srgbClr val="152B48"/>
                </a:solidFill>
                <a:latin typeface="Montserrat" panose="00000500000000000000" pitchFamily="50" charset="0"/>
              </a:defRPr>
            </a:lvl4pPr>
            <a:lvl5pPr>
              <a:defRPr>
                <a:solidFill>
                  <a:srgbClr val="152B48"/>
                </a:solidFill>
                <a:latin typeface="Montserrat" panose="00000500000000000000" pitchFamily="50" charset="0"/>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dirty="0"/>
          </a:p>
        </p:txBody>
      </p:sp>
      <p:sp>
        <p:nvSpPr>
          <p:cNvPr id="4" name="Content Placeholder 3">
            <a:extLst>
              <a:ext uri="{FF2B5EF4-FFF2-40B4-BE49-F238E27FC236}">
                <a16:creationId xmlns:a16="http://schemas.microsoft.com/office/drawing/2014/main" id="{4FA2B617-1355-47D0-8D4F-5AC8EDA4C1CE}"/>
              </a:ext>
            </a:extLst>
          </p:cNvPr>
          <p:cNvSpPr>
            <a:spLocks noGrp="1"/>
          </p:cNvSpPr>
          <p:nvPr>
            <p:ph sz="half" idx="2"/>
          </p:nvPr>
        </p:nvSpPr>
        <p:spPr>
          <a:xfrm>
            <a:off x="6172200" y="1310327"/>
            <a:ext cx="5181600" cy="3987538"/>
          </a:xfrm>
        </p:spPr>
        <p:txBody>
          <a:bodyPr/>
          <a:lstStyle>
            <a:lvl1pPr>
              <a:defRPr>
                <a:solidFill>
                  <a:srgbClr val="152B48"/>
                </a:solidFill>
                <a:latin typeface="Montserrat" panose="00000500000000000000" pitchFamily="50" charset="0"/>
              </a:defRPr>
            </a:lvl1pPr>
            <a:lvl2pPr>
              <a:defRPr>
                <a:solidFill>
                  <a:srgbClr val="152B48"/>
                </a:solidFill>
                <a:latin typeface="Montserrat" panose="00000500000000000000" pitchFamily="50" charset="0"/>
              </a:defRPr>
            </a:lvl2pPr>
            <a:lvl3pPr>
              <a:defRPr>
                <a:solidFill>
                  <a:srgbClr val="152B48"/>
                </a:solidFill>
                <a:latin typeface="Montserrat" panose="00000500000000000000" pitchFamily="50" charset="0"/>
              </a:defRPr>
            </a:lvl3pPr>
            <a:lvl4pPr>
              <a:defRPr>
                <a:solidFill>
                  <a:srgbClr val="152B48"/>
                </a:solidFill>
                <a:latin typeface="Montserrat" panose="00000500000000000000" pitchFamily="50" charset="0"/>
              </a:defRPr>
            </a:lvl4pPr>
            <a:lvl5pPr>
              <a:defRPr>
                <a:solidFill>
                  <a:srgbClr val="152B48"/>
                </a:solidFill>
                <a:latin typeface="Montserrat" panose="00000500000000000000" pitchFamily="50" charset="0"/>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dirty="0"/>
          </a:p>
        </p:txBody>
      </p:sp>
      <p:sp>
        <p:nvSpPr>
          <p:cNvPr id="6" name="Footer Placeholder 5">
            <a:extLst>
              <a:ext uri="{FF2B5EF4-FFF2-40B4-BE49-F238E27FC236}">
                <a16:creationId xmlns:a16="http://schemas.microsoft.com/office/drawing/2014/main" id="{F552D606-F212-4585-9FAA-747E2569E2CD}"/>
              </a:ext>
            </a:extLst>
          </p:cNvPr>
          <p:cNvSpPr>
            <a:spLocks noGrp="1"/>
          </p:cNvSpPr>
          <p:nvPr>
            <p:ph type="ftr" sz="quarter" idx="11"/>
          </p:nvPr>
        </p:nvSpPr>
        <p:spPr>
          <a:xfrm>
            <a:off x="838200" y="6324011"/>
            <a:ext cx="4114800" cy="365125"/>
          </a:xfrm>
          <a:prstGeom prst="rect">
            <a:avLst/>
          </a:prstGeom>
        </p:spPr>
        <p:txBody>
          <a:bodyPr/>
          <a:lstStyle>
            <a:lvl1pPr algn="l">
              <a:defRPr>
                <a:latin typeface="Montserrat" panose="00000500000000000000" pitchFamily="50" charset="0"/>
              </a:defRPr>
            </a:lvl1pPr>
          </a:lstStyle>
          <a:p>
            <a:endParaRPr lang="es-CO" dirty="0"/>
          </a:p>
        </p:txBody>
      </p:sp>
    </p:spTree>
    <p:extLst>
      <p:ext uri="{BB962C8B-B14F-4D97-AF65-F5344CB8AC3E}">
        <p14:creationId xmlns:p14="http://schemas.microsoft.com/office/powerpoint/2010/main" val="359209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CB48D-F53C-414C-84D0-89B177ABFD6D}"/>
              </a:ext>
            </a:extLst>
          </p:cNvPr>
          <p:cNvSpPr>
            <a:spLocks noGrp="1"/>
          </p:cNvSpPr>
          <p:nvPr>
            <p:ph type="title"/>
          </p:nvPr>
        </p:nvSpPr>
        <p:spPr>
          <a:xfrm>
            <a:off x="839788" y="365126"/>
            <a:ext cx="10515600" cy="823912"/>
          </a:xfrm>
        </p:spPr>
        <p:txBody>
          <a:bodyPr/>
          <a:lstStyle>
            <a:lvl1pPr>
              <a:defRPr>
                <a:solidFill>
                  <a:srgbClr val="06AEAA"/>
                </a:solidFill>
                <a:latin typeface="Montserrat" panose="00000500000000000000" pitchFamily="50" charset="0"/>
              </a:defRPr>
            </a:lvl1pPr>
          </a:lstStyle>
          <a:p>
            <a:r>
              <a:rPr lang="es-ES"/>
              <a:t>Haga clic para modificar el estilo de título del patrón</a:t>
            </a:r>
            <a:endParaRPr lang="es-CO" dirty="0"/>
          </a:p>
        </p:txBody>
      </p:sp>
      <p:sp>
        <p:nvSpPr>
          <p:cNvPr id="3" name="Text Placeholder 2">
            <a:extLst>
              <a:ext uri="{FF2B5EF4-FFF2-40B4-BE49-F238E27FC236}">
                <a16:creationId xmlns:a16="http://schemas.microsoft.com/office/drawing/2014/main" id="{902994F5-3A06-471D-814D-DC1C1A451C8D}"/>
              </a:ext>
            </a:extLst>
          </p:cNvPr>
          <p:cNvSpPr>
            <a:spLocks noGrp="1"/>
          </p:cNvSpPr>
          <p:nvPr>
            <p:ph type="body" idx="1"/>
          </p:nvPr>
        </p:nvSpPr>
        <p:spPr>
          <a:xfrm>
            <a:off x="839788" y="1266385"/>
            <a:ext cx="5157787" cy="823912"/>
          </a:xfrm>
        </p:spPr>
        <p:txBody>
          <a:bodyPr anchor="b"/>
          <a:lstStyle>
            <a:lvl1pPr marL="0" indent="0">
              <a:buNone/>
              <a:defRPr sz="2400" b="1">
                <a:solidFill>
                  <a:srgbClr val="152B48"/>
                </a:solidFill>
                <a:latin typeface="Montserrat" panose="00000500000000000000" pitchFamily="50"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a:extLst>
              <a:ext uri="{FF2B5EF4-FFF2-40B4-BE49-F238E27FC236}">
                <a16:creationId xmlns:a16="http://schemas.microsoft.com/office/drawing/2014/main" id="{226751E4-B757-4C66-94E7-CE7C811370DE}"/>
              </a:ext>
            </a:extLst>
          </p:cNvPr>
          <p:cNvSpPr>
            <a:spLocks noGrp="1"/>
          </p:cNvSpPr>
          <p:nvPr>
            <p:ph sz="half" idx="2"/>
          </p:nvPr>
        </p:nvSpPr>
        <p:spPr>
          <a:xfrm>
            <a:off x="839788" y="2090296"/>
            <a:ext cx="5157787" cy="3332455"/>
          </a:xfrm>
        </p:spPr>
        <p:txBody>
          <a:bodyPr/>
          <a:lstStyle>
            <a:lvl1pPr>
              <a:defRPr>
                <a:solidFill>
                  <a:srgbClr val="152B48"/>
                </a:solidFill>
                <a:latin typeface="Montserrat" panose="00000500000000000000" pitchFamily="50" charset="0"/>
              </a:defRPr>
            </a:lvl1pPr>
            <a:lvl2pPr>
              <a:defRPr>
                <a:solidFill>
                  <a:srgbClr val="152B48"/>
                </a:solidFill>
                <a:latin typeface="Montserrat" panose="00000500000000000000" pitchFamily="50" charset="0"/>
              </a:defRPr>
            </a:lvl2pPr>
            <a:lvl3pPr>
              <a:defRPr>
                <a:solidFill>
                  <a:srgbClr val="152B48"/>
                </a:solidFill>
                <a:latin typeface="Montserrat" panose="00000500000000000000" pitchFamily="50" charset="0"/>
              </a:defRPr>
            </a:lvl3pPr>
            <a:lvl4pPr>
              <a:defRPr>
                <a:solidFill>
                  <a:srgbClr val="152B48"/>
                </a:solidFill>
                <a:latin typeface="Montserrat" panose="00000500000000000000" pitchFamily="50" charset="0"/>
              </a:defRPr>
            </a:lvl4pPr>
            <a:lvl5pPr>
              <a:defRPr>
                <a:solidFill>
                  <a:srgbClr val="152B48"/>
                </a:solidFill>
                <a:latin typeface="Montserrat" panose="00000500000000000000" pitchFamily="50" charset="0"/>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dirty="0"/>
          </a:p>
        </p:txBody>
      </p:sp>
      <p:sp>
        <p:nvSpPr>
          <p:cNvPr id="5" name="Text Placeholder 4">
            <a:extLst>
              <a:ext uri="{FF2B5EF4-FFF2-40B4-BE49-F238E27FC236}">
                <a16:creationId xmlns:a16="http://schemas.microsoft.com/office/drawing/2014/main" id="{DB203A93-6FB4-44E7-8C29-347536F75625}"/>
              </a:ext>
            </a:extLst>
          </p:cNvPr>
          <p:cNvSpPr>
            <a:spLocks noGrp="1"/>
          </p:cNvSpPr>
          <p:nvPr>
            <p:ph type="body" sz="quarter" idx="3"/>
          </p:nvPr>
        </p:nvSpPr>
        <p:spPr>
          <a:xfrm>
            <a:off x="6172200" y="1266385"/>
            <a:ext cx="5183188" cy="823912"/>
          </a:xfrm>
        </p:spPr>
        <p:txBody>
          <a:bodyPr anchor="b"/>
          <a:lstStyle>
            <a:lvl1pPr marL="0" indent="0">
              <a:buNone/>
              <a:defRPr sz="2400" b="1">
                <a:solidFill>
                  <a:srgbClr val="152B48"/>
                </a:solidFill>
                <a:latin typeface="Montserrat" panose="00000500000000000000" pitchFamily="50"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a:extLst>
              <a:ext uri="{FF2B5EF4-FFF2-40B4-BE49-F238E27FC236}">
                <a16:creationId xmlns:a16="http://schemas.microsoft.com/office/drawing/2014/main" id="{4592DC14-50BB-4409-B856-127CD069E119}"/>
              </a:ext>
            </a:extLst>
          </p:cNvPr>
          <p:cNvSpPr>
            <a:spLocks noGrp="1"/>
          </p:cNvSpPr>
          <p:nvPr>
            <p:ph sz="quarter" idx="4"/>
          </p:nvPr>
        </p:nvSpPr>
        <p:spPr>
          <a:xfrm>
            <a:off x="6172200" y="2090297"/>
            <a:ext cx="5183188" cy="3332454"/>
          </a:xfrm>
        </p:spPr>
        <p:txBody>
          <a:bodyPr/>
          <a:lstStyle>
            <a:lvl1pPr>
              <a:defRPr>
                <a:solidFill>
                  <a:srgbClr val="152B48"/>
                </a:solidFill>
                <a:latin typeface="Montserrat" panose="00000500000000000000" pitchFamily="50" charset="0"/>
              </a:defRPr>
            </a:lvl1pPr>
            <a:lvl2pPr>
              <a:defRPr>
                <a:solidFill>
                  <a:srgbClr val="152B48"/>
                </a:solidFill>
                <a:latin typeface="Montserrat" panose="00000500000000000000" pitchFamily="50" charset="0"/>
              </a:defRPr>
            </a:lvl2pPr>
            <a:lvl3pPr>
              <a:defRPr>
                <a:solidFill>
                  <a:srgbClr val="152B48"/>
                </a:solidFill>
                <a:latin typeface="Montserrat" panose="00000500000000000000" pitchFamily="50" charset="0"/>
              </a:defRPr>
            </a:lvl3pPr>
            <a:lvl4pPr>
              <a:defRPr>
                <a:solidFill>
                  <a:srgbClr val="152B48"/>
                </a:solidFill>
                <a:latin typeface="Montserrat" panose="00000500000000000000" pitchFamily="50" charset="0"/>
              </a:defRPr>
            </a:lvl4pPr>
            <a:lvl5pPr>
              <a:defRPr>
                <a:solidFill>
                  <a:srgbClr val="152B48"/>
                </a:solidFill>
                <a:latin typeface="Montserrat" panose="00000500000000000000" pitchFamily="50" charset="0"/>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dirty="0"/>
          </a:p>
        </p:txBody>
      </p:sp>
      <p:sp>
        <p:nvSpPr>
          <p:cNvPr id="10" name="Footer Placeholder 5">
            <a:extLst>
              <a:ext uri="{FF2B5EF4-FFF2-40B4-BE49-F238E27FC236}">
                <a16:creationId xmlns:a16="http://schemas.microsoft.com/office/drawing/2014/main" id="{DAD5AE52-F7EF-4469-B97A-6232CC89BC56}"/>
              </a:ext>
            </a:extLst>
          </p:cNvPr>
          <p:cNvSpPr>
            <a:spLocks noGrp="1"/>
          </p:cNvSpPr>
          <p:nvPr>
            <p:ph type="ftr" sz="quarter" idx="11"/>
          </p:nvPr>
        </p:nvSpPr>
        <p:spPr>
          <a:xfrm>
            <a:off x="838200" y="6324011"/>
            <a:ext cx="4114800" cy="365125"/>
          </a:xfrm>
          <a:prstGeom prst="rect">
            <a:avLst/>
          </a:prstGeom>
        </p:spPr>
        <p:txBody>
          <a:bodyPr/>
          <a:lstStyle>
            <a:lvl1pPr algn="l">
              <a:defRPr>
                <a:latin typeface="Montserrat" panose="00000500000000000000" pitchFamily="50" charset="0"/>
              </a:defRPr>
            </a:lvl1pPr>
          </a:lstStyle>
          <a:p>
            <a:endParaRPr lang="es-CO" dirty="0"/>
          </a:p>
        </p:txBody>
      </p:sp>
    </p:spTree>
    <p:extLst>
      <p:ext uri="{BB962C8B-B14F-4D97-AF65-F5344CB8AC3E}">
        <p14:creationId xmlns:p14="http://schemas.microsoft.com/office/powerpoint/2010/main" val="1270240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565D4-46AF-4EC5-9850-A3103999F05F}"/>
              </a:ext>
            </a:extLst>
          </p:cNvPr>
          <p:cNvSpPr>
            <a:spLocks noGrp="1"/>
          </p:cNvSpPr>
          <p:nvPr>
            <p:ph type="title"/>
          </p:nvPr>
        </p:nvSpPr>
        <p:spPr/>
        <p:txBody>
          <a:bodyPr/>
          <a:lstStyle>
            <a:lvl1pPr>
              <a:defRPr>
                <a:solidFill>
                  <a:srgbClr val="06AEAA"/>
                </a:solidFill>
                <a:latin typeface="Montserrat" panose="00000500000000000000" pitchFamily="50" charset="0"/>
              </a:defRPr>
            </a:lvl1pPr>
          </a:lstStyle>
          <a:p>
            <a:r>
              <a:rPr lang="es-ES"/>
              <a:t>Haga clic para modificar el estilo de título del patrón</a:t>
            </a:r>
            <a:endParaRPr lang="es-CO" dirty="0"/>
          </a:p>
        </p:txBody>
      </p:sp>
      <p:sp>
        <p:nvSpPr>
          <p:cNvPr id="6" name="Footer Placeholder 5">
            <a:extLst>
              <a:ext uri="{FF2B5EF4-FFF2-40B4-BE49-F238E27FC236}">
                <a16:creationId xmlns:a16="http://schemas.microsoft.com/office/drawing/2014/main" id="{F5BD86CA-CE51-4727-B90C-9AE9BDC7B333}"/>
              </a:ext>
            </a:extLst>
          </p:cNvPr>
          <p:cNvSpPr>
            <a:spLocks noGrp="1"/>
          </p:cNvSpPr>
          <p:nvPr>
            <p:ph type="ftr" sz="quarter" idx="11"/>
          </p:nvPr>
        </p:nvSpPr>
        <p:spPr>
          <a:xfrm>
            <a:off x="838200" y="6324011"/>
            <a:ext cx="4114800" cy="365125"/>
          </a:xfrm>
          <a:prstGeom prst="rect">
            <a:avLst/>
          </a:prstGeom>
        </p:spPr>
        <p:txBody>
          <a:bodyPr/>
          <a:lstStyle>
            <a:lvl1pPr algn="l">
              <a:defRPr>
                <a:latin typeface="Montserrat" panose="00000500000000000000" pitchFamily="50" charset="0"/>
              </a:defRPr>
            </a:lvl1pPr>
          </a:lstStyle>
          <a:p>
            <a:endParaRPr lang="es-CO" dirty="0"/>
          </a:p>
        </p:txBody>
      </p:sp>
    </p:spTree>
    <p:extLst>
      <p:ext uri="{BB962C8B-B14F-4D97-AF65-F5344CB8AC3E}">
        <p14:creationId xmlns:p14="http://schemas.microsoft.com/office/powerpoint/2010/main" val="1238771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5" name="Footer Placeholder 5">
            <a:extLst>
              <a:ext uri="{FF2B5EF4-FFF2-40B4-BE49-F238E27FC236}">
                <a16:creationId xmlns:a16="http://schemas.microsoft.com/office/drawing/2014/main" id="{CD957EEA-F866-4147-A1E6-014124E687CD}"/>
              </a:ext>
            </a:extLst>
          </p:cNvPr>
          <p:cNvSpPr>
            <a:spLocks noGrp="1"/>
          </p:cNvSpPr>
          <p:nvPr>
            <p:ph type="ftr" sz="quarter" idx="11"/>
          </p:nvPr>
        </p:nvSpPr>
        <p:spPr>
          <a:xfrm>
            <a:off x="838200" y="6324011"/>
            <a:ext cx="4114800" cy="365125"/>
          </a:xfrm>
          <a:prstGeom prst="rect">
            <a:avLst/>
          </a:prstGeom>
        </p:spPr>
        <p:txBody>
          <a:bodyPr/>
          <a:lstStyle>
            <a:lvl1pPr algn="l">
              <a:defRPr>
                <a:latin typeface="Montserrat" panose="00000500000000000000" pitchFamily="50" charset="0"/>
              </a:defRPr>
            </a:lvl1pPr>
          </a:lstStyle>
          <a:p>
            <a:endParaRPr lang="es-CO" dirty="0"/>
          </a:p>
        </p:txBody>
      </p:sp>
    </p:spTree>
    <p:extLst>
      <p:ext uri="{BB962C8B-B14F-4D97-AF65-F5344CB8AC3E}">
        <p14:creationId xmlns:p14="http://schemas.microsoft.com/office/powerpoint/2010/main" val="4236643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3D072-B9E5-442A-A8D1-C784A3D0A21B}"/>
              </a:ext>
            </a:extLst>
          </p:cNvPr>
          <p:cNvSpPr>
            <a:spLocks noGrp="1"/>
          </p:cNvSpPr>
          <p:nvPr>
            <p:ph type="title"/>
          </p:nvPr>
        </p:nvSpPr>
        <p:spPr>
          <a:xfrm>
            <a:off x="839788" y="457200"/>
            <a:ext cx="3932237" cy="1600200"/>
          </a:xfrm>
        </p:spPr>
        <p:txBody>
          <a:bodyPr anchor="b"/>
          <a:lstStyle>
            <a:lvl1pPr>
              <a:defRPr sz="3200">
                <a:solidFill>
                  <a:srgbClr val="06AEAA"/>
                </a:solidFill>
                <a:latin typeface="Montserrat" panose="00000500000000000000" pitchFamily="50" charset="0"/>
              </a:defRPr>
            </a:lvl1pPr>
          </a:lstStyle>
          <a:p>
            <a:r>
              <a:rPr lang="es-ES"/>
              <a:t>Haga clic para modificar el estilo de título del patrón</a:t>
            </a:r>
            <a:endParaRPr lang="es-CO" dirty="0"/>
          </a:p>
        </p:txBody>
      </p:sp>
      <p:sp>
        <p:nvSpPr>
          <p:cNvPr id="3" name="Content Placeholder 2">
            <a:extLst>
              <a:ext uri="{FF2B5EF4-FFF2-40B4-BE49-F238E27FC236}">
                <a16:creationId xmlns:a16="http://schemas.microsoft.com/office/drawing/2014/main" id="{72139CC3-7CE2-400C-AC74-ADEF44A5A860}"/>
              </a:ext>
            </a:extLst>
          </p:cNvPr>
          <p:cNvSpPr>
            <a:spLocks noGrp="1"/>
          </p:cNvSpPr>
          <p:nvPr>
            <p:ph idx="1"/>
          </p:nvPr>
        </p:nvSpPr>
        <p:spPr>
          <a:xfrm>
            <a:off x="5183188" y="987426"/>
            <a:ext cx="6172200" cy="4319866"/>
          </a:xfrm>
        </p:spPr>
        <p:txBody>
          <a:bodyPr/>
          <a:lstStyle>
            <a:lvl1pPr>
              <a:defRPr sz="3200">
                <a:solidFill>
                  <a:srgbClr val="152B48"/>
                </a:solidFill>
                <a:latin typeface="Montserrat" panose="00000500000000000000" pitchFamily="50" charset="0"/>
              </a:defRPr>
            </a:lvl1pPr>
            <a:lvl2pPr>
              <a:defRPr sz="2800">
                <a:solidFill>
                  <a:srgbClr val="152B48"/>
                </a:solidFill>
                <a:latin typeface="Montserrat" panose="00000500000000000000" pitchFamily="50" charset="0"/>
              </a:defRPr>
            </a:lvl2pPr>
            <a:lvl3pPr>
              <a:defRPr sz="2400">
                <a:solidFill>
                  <a:srgbClr val="152B48"/>
                </a:solidFill>
                <a:latin typeface="Montserrat" panose="00000500000000000000" pitchFamily="50" charset="0"/>
              </a:defRPr>
            </a:lvl3pPr>
            <a:lvl4pPr>
              <a:defRPr sz="2000">
                <a:solidFill>
                  <a:srgbClr val="152B48"/>
                </a:solidFill>
                <a:latin typeface="Montserrat" panose="00000500000000000000" pitchFamily="50" charset="0"/>
              </a:defRPr>
            </a:lvl4pPr>
            <a:lvl5pPr>
              <a:defRPr sz="2000">
                <a:solidFill>
                  <a:srgbClr val="152B48"/>
                </a:solidFill>
                <a:latin typeface="Montserrat" panose="00000500000000000000" pitchFamily="50" charset="0"/>
              </a:defRPr>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dirty="0"/>
          </a:p>
        </p:txBody>
      </p:sp>
      <p:sp>
        <p:nvSpPr>
          <p:cNvPr id="4" name="Text Placeholder 3">
            <a:extLst>
              <a:ext uri="{FF2B5EF4-FFF2-40B4-BE49-F238E27FC236}">
                <a16:creationId xmlns:a16="http://schemas.microsoft.com/office/drawing/2014/main" id="{3BB08FEE-50F8-4AB8-BB85-E508A07F9E1E}"/>
              </a:ext>
            </a:extLst>
          </p:cNvPr>
          <p:cNvSpPr>
            <a:spLocks noGrp="1"/>
          </p:cNvSpPr>
          <p:nvPr>
            <p:ph type="body" sz="half" idx="2"/>
          </p:nvPr>
        </p:nvSpPr>
        <p:spPr>
          <a:xfrm>
            <a:off x="839788" y="2057400"/>
            <a:ext cx="3932237" cy="3249891"/>
          </a:xfrm>
        </p:spPr>
        <p:txBody>
          <a:bodyPr/>
          <a:lstStyle>
            <a:lvl1pPr marL="0" indent="0">
              <a:buNone/>
              <a:defRPr sz="1600">
                <a:solidFill>
                  <a:srgbClr val="152B48"/>
                </a:solidFill>
                <a:latin typeface="Montserrat" panose="00000500000000000000" pitchFamily="5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8" name="Footer Placeholder 5">
            <a:extLst>
              <a:ext uri="{FF2B5EF4-FFF2-40B4-BE49-F238E27FC236}">
                <a16:creationId xmlns:a16="http://schemas.microsoft.com/office/drawing/2014/main" id="{D2E27C76-4A91-47CA-B503-7097C21B35F4}"/>
              </a:ext>
            </a:extLst>
          </p:cNvPr>
          <p:cNvSpPr>
            <a:spLocks noGrp="1"/>
          </p:cNvSpPr>
          <p:nvPr>
            <p:ph type="ftr" sz="quarter" idx="11"/>
          </p:nvPr>
        </p:nvSpPr>
        <p:spPr>
          <a:xfrm>
            <a:off x="838200" y="6324011"/>
            <a:ext cx="4114800" cy="365125"/>
          </a:xfrm>
          <a:prstGeom prst="rect">
            <a:avLst/>
          </a:prstGeom>
        </p:spPr>
        <p:txBody>
          <a:bodyPr/>
          <a:lstStyle>
            <a:lvl1pPr algn="l">
              <a:defRPr>
                <a:latin typeface="Montserrat" panose="00000500000000000000" pitchFamily="50" charset="0"/>
              </a:defRPr>
            </a:lvl1pPr>
          </a:lstStyle>
          <a:p>
            <a:endParaRPr lang="es-CO" dirty="0"/>
          </a:p>
        </p:txBody>
      </p:sp>
    </p:spTree>
    <p:extLst>
      <p:ext uri="{BB962C8B-B14F-4D97-AF65-F5344CB8AC3E}">
        <p14:creationId xmlns:p14="http://schemas.microsoft.com/office/powerpoint/2010/main" val="3645948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6866C-B389-49E5-8F02-3D3335841130}"/>
              </a:ext>
            </a:extLst>
          </p:cNvPr>
          <p:cNvSpPr>
            <a:spLocks noGrp="1"/>
          </p:cNvSpPr>
          <p:nvPr>
            <p:ph type="title"/>
          </p:nvPr>
        </p:nvSpPr>
        <p:spPr>
          <a:xfrm>
            <a:off x="839788" y="457200"/>
            <a:ext cx="3932237" cy="1600200"/>
          </a:xfrm>
        </p:spPr>
        <p:txBody>
          <a:bodyPr anchor="b"/>
          <a:lstStyle>
            <a:lvl1pPr>
              <a:defRPr sz="3200">
                <a:solidFill>
                  <a:srgbClr val="06AEAA"/>
                </a:solidFill>
                <a:latin typeface="Montserrat" panose="00000500000000000000" pitchFamily="50" charset="0"/>
              </a:defRPr>
            </a:lvl1pPr>
          </a:lstStyle>
          <a:p>
            <a:r>
              <a:rPr lang="es-ES"/>
              <a:t>Haga clic para modificar el estilo de título del patrón</a:t>
            </a:r>
            <a:endParaRPr lang="es-CO" dirty="0"/>
          </a:p>
        </p:txBody>
      </p:sp>
      <p:sp>
        <p:nvSpPr>
          <p:cNvPr id="3" name="Picture Placeholder 2">
            <a:extLst>
              <a:ext uri="{FF2B5EF4-FFF2-40B4-BE49-F238E27FC236}">
                <a16:creationId xmlns:a16="http://schemas.microsoft.com/office/drawing/2014/main" id="{9156A72E-87D8-40FA-A59C-EC6BDDF6F72D}"/>
              </a:ext>
            </a:extLst>
          </p:cNvPr>
          <p:cNvSpPr>
            <a:spLocks noGrp="1"/>
          </p:cNvSpPr>
          <p:nvPr>
            <p:ph type="pic" idx="1"/>
          </p:nvPr>
        </p:nvSpPr>
        <p:spPr>
          <a:xfrm>
            <a:off x="5180012" y="457200"/>
            <a:ext cx="6172200" cy="4404707"/>
          </a:xfrm>
        </p:spPr>
        <p:txBody>
          <a:bodyPr/>
          <a:lstStyle>
            <a:lvl1pPr marL="0" indent="0">
              <a:buNone/>
              <a:defRPr sz="3200">
                <a:solidFill>
                  <a:srgbClr val="152B48"/>
                </a:solidFill>
                <a:latin typeface="Montserrat" panose="00000500000000000000" pitchFamily="5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CO" dirty="0"/>
          </a:p>
        </p:txBody>
      </p:sp>
      <p:sp>
        <p:nvSpPr>
          <p:cNvPr id="4" name="Text Placeholder 3">
            <a:extLst>
              <a:ext uri="{FF2B5EF4-FFF2-40B4-BE49-F238E27FC236}">
                <a16:creationId xmlns:a16="http://schemas.microsoft.com/office/drawing/2014/main" id="{A3D373FC-0E16-41C4-BE15-F8C74A781396}"/>
              </a:ext>
            </a:extLst>
          </p:cNvPr>
          <p:cNvSpPr>
            <a:spLocks noGrp="1"/>
          </p:cNvSpPr>
          <p:nvPr>
            <p:ph type="body" sz="half" idx="2"/>
          </p:nvPr>
        </p:nvSpPr>
        <p:spPr>
          <a:xfrm>
            <a:off x="839788" y="2057400"/>
            <a:ext cx="3932237" cy="3334732"/>
          </a:xfrm>
        </p:spPr>
        <p:txBody>
          <a:bodyPr/>
          <a:lstStyle>
            <a:lvl1pPr marL="0" indent="0">
              <a:buNone/>
              <a:defRPr sz="1600">
                <a:solidFill>
                  <a:srgbClr val="152B48"/>
                </a:solidFill>
                <a:latin typeface="Montserrat" panose="00000500000000000000" pitchFamily="5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8" name="Footer Placeholder 5">
            <a:extLst>
              <a:ext uri="{FF2B5EF4-FFF2-40B4-BE49-F238E27FC236}">
                <a16:creationId xmlns:a16="http://schemas.microsoft.com/office/drawing/2014/main" id="{DE7B3239-B346-4CBD-BEDB-FCE674D575DF}"/>
              </a:ext>
            </a:extLst>
          </p:cNvPr>
          <p:cNvSpPr>
            <a:spLocks noGrp="1"/>
          </p:cNvSpPr>
          <p:nvPr>
            <p:ph type="ftr" sz="quarter" idx="11"/>
          </p:nvPr>
        </p:nvSpPr>
        <p:spPr>
          <a:xfrm>
            <a:off x="838200" y="6324011"/>
            <a:ext cx="4114800" cy="365125"/>
          </a:xfrm>
          <a:prstGeom prst="rect">
            <a:avLst/>
          </a:prstGeom>
        </p:spPr>
        <p:txBody>
          <a:bodyPr/>
          <a:lstStyle>
            <a:lvl1pPr algn="l">
              <a:defRPr>
                <a:latin typeface="Montserrat" panose="00000500000000000000" pitchFamily="50" charset="0"/>
              </a:defRPr>
            </a:lvl1pPr>
          </a:lstStyle>
          <a:p>
            <a:endParaRPr lang="es-CO" dirty="0"/>
          </a:p>
        </p:txBody>
      </p:sp>
    </p:spTree>
    <p:extLst>
      <p:ext uri="{BB962C8B-B14F-4D97-AF65-F5344CB8AC3E}">
        <p14:creationId xmlns:p14="http://schemas.microsoft.com/office/powerpoint/2010/main" val="2806861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AA1E9BE-6297-4FF5-8CFC-C0643BD20B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dirty="0"/>
          </a:p>
        </p:txBody>
      </p:sp>
      <p:sp>
        <p:nvSpPr>
          <p:cNvPr id="3" name="Text Placeholder 2">
            <a:extLst>
              <a:ext uri="{FF2B5EF4-FFF2-40B4-BE49-F238E27FC236}">
                <a16:creationId xmlns:a16="http://schemas.microsoft.com/office/drawing/2014/main" id="{9E805350-59D5-4EFA-92C0-A5BEBAD80BC9}"/>
              </a:ext>
            </a:extLst>
          </p:cNvPr>
          <p:cNvSpPr>
            <a:spLocks noGrp="1"/>
          </p:cNvSpPr>
          <p:nvPr>
            <p:ph type="body" idx="1"/>
          </p:nvPr>
        </p:nvSpPr>
        <p:spPr>
          <a:xfrm>
            <a:off x="838200" y="1825625"/>
            <a:ext cx="10515600" cy="3538227"/>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dirty="0"/>
          </a:p>
        </p:txBody>
      </p:sp>
      <p:sp>
        <p:nvSpPr>
          <p:cNvPr id="7" name="Footer Placeholder 5">
            <a:extLst>
              <a:ext uri="{FF2B5EF4-FFF2-40B4-BE49-F238E27FC236}">
                <a16:creationId xmlns:a16="http://schemas.microsoft.com/office/drawing/2014/main" id="{ECD52E45-B1F2-47DC-949B-127B2639E3CE}"/>
              </a:ext>
            </a:extLst>
          </p:cNvPr>
          <p:cNvSpPr>
            <a:spLocks noGrp="1"/>
          </p:cNvSpPr>
          <p:nvPr>
            <p:ph type="ftr" sz="quarter" idx="3"/>
          </p:nvPr>
        </p:nvSpPr>
        <p:spPr>
          <a:xfrm>
            <a:off x="838200" y="6324011"/>
            <a:ext cx="4114800" cy="365125"/>
          </a:xfrm>
          <a:prstGeom prst="rect">
            <a:avLst/>
          </a:prstGeom>
        </p:spPr>
        <p:txBody>
          <a:bodyPr/>
          <a:lstStyle>
            <a:lvl1pPr algn="l">
              <a:defRPr sz="1200">
                <a:solidFill>
                  <a:schemeClr val="bg1"/>
                </a:solidFill>
                <a:latin typeface="Montserrat" panose="00000500000000000000" pitchFamily="50" charset="0"/>
              </a:defRPr>
            </a:lvl1pPr>
          </a:lstStyle>
          <a:p>
            <a:endParaRPr lang="es-CO" dirty="0"/>
          </a:p>
        </p:txBody>
      </p:sp>
    </p:spTree>
    <p:extLst>
      <p:ext uri="{BB962C8B-B14F-4D97-AF65-F5344CB8AC3E}">
        <p14:creationId xmlns:p14="http://schemas.microsoft.com/office/powerpoint/2010/main" val="17626177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rgbClr val="06AEAA"/>
          </a:solidFill>
          <a:latin typeface="Montserrat" panose="00000500000000000000"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52B48"/>
          </a:solidFill>
          <a:latin typeface="Montserrat" panose="000005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52B48"/>
          </a:solidFill>
          <a:latin typeface="Montserrat" panose="000005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00005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52B48"/>
          </a:solidFill>
          <a:latin typeface="Montserrat" panose="000005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52B48"/>
          </a:solidFill>
          <a:latin typeface="Montserrat" panose="000005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eg"/></Relationships>
</file>

<file path=ppt/slides/_rels/slide1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arget="../media/image20.jpeg" Type="http://schemas.openxmlformats.org/officeDocument/2006/relationships/image"/><Relationship Id="rId1" Target="../slideLayouts/slideLayout7.xml" Type="http://schemas.openxmlformats.org/officeDocument/2006/relationships/slideLayout"/></Relationships>
</file>

<file path=ppt/slides/_rels/slide18.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3.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arget="../media/image24.jpeg" Type="http://schemas.openxmlformats.org/officeDocument/2006/relationships/image"/><Relationship Id="rId2" Target="../notesSlides/notesSlide7.xml" Type="http://schemas.openxmlformats.org/officeDocument/2006/relationships/notesSlide"/><Relationship Id="rId1" Target="../slideLayouts/slideLayout4.xml" Type="http://schemas.openxmlformats.org/officeDocument/2006/relationships/slideLayout"/></Relationships>
</file>

<file path=ppt/slides/_rels/slide23.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arget="../media/image27.jpeg" Type="http://schemas.openxmlformats.org/officeDocument/2006/relationships/image"/><Relationship Id="rId1" Target="../slideLayouts/slideLayout2.xml" Type="http://schemas.openxmlformats.org/officeDocument/2006/relationships/slideLayout"/></Relationships>
</file>

<file path=ppt/slides/_rels/slide27.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32.gif"/><Relationship Id="rId4" Type="http://schemas.openxmlformats.org/officeDocument/2006/relationships/image" Target="../media/image31.jpeg"/></Relationships>
</file>

<file path=ppt/slides/_rels/slide32.xml.rels><?xml version="1.0" encoding="UTF-8" standalone="yes" ?><Relationships xmlns="http://schemas.openxmlformats.org/package/2006/relationships"><Relationship Id="rId3" Target="../media/image34.jpeg" Type="http://schemas.openxmlformats.org/officeDocument/2006/relationships/image"/><Relationship Id="rId2" Target="../media/image33.jpeg" Type="http://schemas.openxmlformats.org/officeDocument/2006/relationships/image"/><Relationship Id="rId1" Target="../slideLayouts/slideLayout2.xml" Type="http://schemas.openxmlformats.org/officeDocument/2006/relationships/slideLayout"/></Relationships>
</file>

<file path=ppt/slides/_rels/slide33.xml.rels><?xml version="1.0" encoding="UTF-8" standalone="yes" ?><Relationships xmlns="http://schemas.openxmlformats.org/package/2006/relationships"><Relationship Id="rId3" Target="../media/image36.jpeg" Type="http://schemas.openxmlformats.org/officeDocument/2006/relationships/image"/><Relationship Id="rId2" Target="../media/image35.jpeg" Type="http://schemas.openxmlformats.org/officeDocument/2006/relationships/image"/><Relationship Id="rId1" Target="../slideLayouts/slideLayout2.xml" Type="http://schemas.openxmlformats.org/officeDocument/2006/relationships/slideLayout"/><Relationship Id="rId4" Target="../media/image37.jpeg" Type="http://schemas.openxmlformats.org/officeDocument/2006/relationships/image"/></Relationships>
</file>

<file path=ppt/slides/_rels/slide34.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arget="../media/image7.jpeg" Type="http://schemas.openxmlformats.org/officeDocument/2006/relationships/image"/><Relationship Id="rId2" Target="../media/image6.jpeg" Type="http://schemas.openxmlformats.org/officeDocument/2006/relationships/image"/><Relationship Id="rId1" Target="../slideLayouts/slideLayout2.xml" Type="http://schemas.openxmlformats.org/officeDocument/2006/relationships/slideLayout"/></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BFE52EBD-87FB-4A60-85C4-5CA3495500AC}"/>
              </a:ext>
            </a:extLst>
          </p:cNvPr>
          <p:cNvSpPr>
            <a:spLocks noGrp="1"/>
          </p:cNvSpPr>
          <p:nvPr>
            <p:ph type="ctrTitle"/>
          </p:nvPr>
        </p:nvSpPr>
        <p:spPr>
          <a:xfrm>
            <a:off x="1524000" y="691523"/>
            <a:ext cx="9144000" cy="1655762"/>
          </a:xfrm>
        </p:spPr>
        <p:txBody>
          <a:bodyPr/>
          <a:lstStyle/>
          <a:p>
            <a:r>
              <a:rPr lang="es-MX" b="1" dirty="0"/>
              <a:t>Trauma en mano</a:t>
            </a:r>
            <a:endParaRPr lang="es-CO" b="1" dirty="0"/>
          </a:p>
        </p:txBody>
      </p:sp>
      <p:sp>
        <p:nvSpPr>
          <p:cNvPr id="6" name="Subtítulo 5">
            <a:extLst>
              <a:ext uri="{FF2B5EF4-FFF2-40B4-BE49-F238E27FC236}">
                <a16:creationId xmlns:a16="http://schemas.microsoft.com/office/drawing/2014/main" id="{E1ABF8EC-9284-4F74-B2F3-F80FD7EB24FF}"/>
              </a:ext>
            </a:extLst>
          </p:cNvPr>
          <p:cNvSpPr>
            <a:spLocks noGrp="1"/>
          </p:cNvSpPr>
          <p:nvPr>
            <p:ph type="subTitle" idx="1"/>
          </p:nvPr>
        </p:nvSpPr>
        <p:spPr>
          <a:xfrm>
            <a:off x="2387600" y="2471223"/>
            <a:ext cx="7416800" cy="1655762"/>
          </a:xfrm>
        </p:spPr>
        <p:txBody>
          <a:bodyPr/>
          <a:lstStyle/>
          <a:p>
            <a:r>
              <a:rPr lang="es-MX" dirty="0"/>
              <a:t>Luisa Fernanda Gaviria Gómez</a:t>
            </a:r>
          </a:p>
          <a:p>
            <a:r>
              <a:rPr lang="es-MX" dirty="0"/>
              <a:t>Residente de ortopedia y traumatología</a:t>
            </a:r>
          </a:p>
          <a:p>
            <a:r>
              <a:rPr lang="es-MX" dirty="0"/>
              <a:t>Universidad de Antioquia</a:t>
            </a:r>
            <a:endParaRPr lang="es-CO" dirty="0"/>
          </a:p>
        </p:txBody>
      </p:sp>
    </p:spTree>
    <p:extLst>
      <p:ext uri="{BB962C8B-B14F-4D97-AF65-F5344CB8AC3E}">
        <p14:creationId xmlns:p14="http://schemas.microsoft.com/office/powerpoint/2010/main" val="257589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54D24C80-389A-473E-8D81-85ED7C3F347A}"/>
              </a:ext>
            </a:extLst>
          </p:cNvPr>
          <p:cNvSpPr>
            <a:spLocks noGrp="1"/>
          </p:cNvSpPr>
          <p:nvPr>
            <p:ph type="title"/>
          </p:nvPr>
        </p:nvSpPr>
        <p:spPr>
          <a:xfrm>
            <a:off x="838200" y="398461"/>
            <a:ext cx="10515600" cy="1500187"/>
          </a:xfrm>
        </p:spPr>
        <p:txBody>
          <a:bodyPr>
            <a:normAutofit/>
          </a:bodyPr>
          <a:lstStyle/>
          <a:p>
            <a:r>
              <a:rPr lang="es-MX" sz="7200" dirty="0"/>
              <a:t>Lesiones </a:t>
            </a:r>
            <a:endParaRPr lang="es-CO" sz="7200" dirty="0"/>
          </a:p>
        </p:txBody>
      </p:sp>
      <p:sp>
        <p:nvSpPr>
          <p:cNvPr id="5" name="Marcador de texto 4">
            <a:extLst>
              <a:ext uri="{FF2B5EF4-FFF2-40B4-BE49-F238E27FC236}">
                <a16:creationId xmlns:a16="http://schemas.microsoft.com/office/drawing/2014/main" id="{9EDB5BDD-59C2-4731-BBD4-98EC7FC1E433}"/>
              </a:ext>
            </a:extLst>
          </p:cNvPr>
          <p:cNvSpPr>
            <a:spLocks noGrp="1"/>
          </p:cNvSpPr>
          <p:nvPr>
            <p:ph type="body" idx="1"/>
          </p:nvPr>
        </p:nvSpPr>
        <p:spPr>
          <a:xfrm>
            <a:off x="1339850" y="1898648"/>
            <a:ext cx="10515600" cy="1500187"/>
          </a:xfrm>
        </p:spPr>
        <p:txBody>
          <a:bodyPr>
            <a:normAutofit/>
          </a:bodyPr>
          <a:lstStyle/>
          <a:p>
            <a:r>
              <a:rPr lang="es-MX" sz="3600" dirty="0"/>
              <a:t>Descripción</a:t>
            </a:r>
            <a:endParaRPr lang="es-CO" sz="3600" dirty="0"/>
          </a:p>
        </p:txBody>
      </p:sp>
    </p:spTree>
    <p:extLst>
      <p:ext uri="{BB962C8B-B14F-4D97-AF65-F5344CB8AC3E}">
        <p14:creationId xmlns:p14="http://schemas.microsoft.com/office/powerpoint/2010/main" val="3532996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85EFC017-14C3-4268-9B44-E58665490E90}"/>
              </a:ext>
            </a:extLst>
          </p:cNvPr>
          <p:cNvSpPr>
            <a:spLocks noGrp="1"/>
          </p:cNvSpPr>
          <p:nvPr>
            <p:ph type="title"/>
          </p:nvPr>
        </p:nvSpPr>
        <p:spPr>
          <a:xfrm>
            <a:off x="635000" y="196356"/>
            <a:ext cx="10515600" cy="1325563"/>
          </a:xfrm>
        </p:spPr>
        <p:txBody>
          <a:bodyPr/>
          <a:lstStyle/>
          <a:p>
            <a:r>
              <a:rPr lang="es-MX" dirty="0"/>
              <a:t>Piel </a:t>
            </a:r>
            <a:endParaRPr lang="es-CO" dirty="0"/>
          </a:p>
        </p:txBody>
      </p:sp>
      <p:sp>
        <p:nvSpPr>
          <p:cNvPr id="5" name="Marcador de contenido 4">
            <a:extLst>
              <a:ext uri="{FF2B5EF4-FFF2-40B4-BE49-F238E27FC236}">
                <a16:creationId xmlns:a16="http://schemas.microsoft.com/office/drawing/2014/main" id="{F7A85303-2C41-46D0-8BD2-DE4D4148F4BC}"/>
              </a:ext>
            </a:extLst>
          </p:cNvPr>
          <p:cNvSpPr>
            <a:spLocks noGrp="1"/>
          </p:cNvSpPr>
          <p:nvPr>
            <p:ph idx="1"/>
          </p:nvPr>
        </p:nvSpPr>
        <p:spPr>
          <a:xfrm>
            <a:off x="876622" y="1314017"/>
            <a:ext cx="3771902" cy="988455"/>
          </a:xfrm>
        </p:spPr>
        <p:txBody>
          <a:bodyPr>
            <a:normAutofit/>
          </a:bodyPr>
          <a:lstStyle/>
          <a:p>
            <a:pPr marL="0" indent="0">
              <a:buNone/>
            </a:pPr>
            <a:r>
              <a:rPr lang="es-MX" sz="3200" dirty="0"/>
              <a:t>¿Hay heridas?</a:t>
            </a:r>
            <a:endParaRPr lang="es-CO" sz="3200" dirty="0"/>
          </a:p>
        </p:txBody>
      </p:sp>
      <p:pic>
        <p:nvPicPr>
          <p:cNvPr id="9220" name="Picture 4" descr="PolyMem: Apósitos para heridas | Más curación, menos dolor">
            <a:extLst>
              <a:ext uri="{FF2B5EF4-FFF2-40B4-BE49-F238E27FC236}">
                <a16:creationId xmlns:a16="http://schemas.microsoft.com/office/drawing/2014/main" id="{5733727C-E412-49C7-9613-435D085B7799}"/>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102620" y="3523331"/>
            <a:ext cx="3891065" cy="3060561"/>
          </a:xfrm>
          <a:prstGeom prst="rect">
            <a:avLst/>
          </a:prstGeom>
          <a:noFill/>
          <a:extLst>
            <a:ext uri="{909E8E84-426E-40DD-AFC4-6F175D3DCCD1}">
              <a14:hiddenFill xmlns:a14="http://schemas.microsoft.com/office/drawing/2010/main">
                <a:solidFill>
                  <a:srgbClr val="FFFFFF"/>
                </a:solidFill>
              </a14:hiddenFill>
            </a:ext>
          </a:extLst>
        </p:spPr>
      </p:pic>
      <p:pic>
        <p:nvPicPr>
          <p:cNvPr id="9218" name="Picture 2" descr="Tratamiento de heridas: cortes, rozaduras, ampollas y quemaduras">
            <a:extLst>
              <a:ext uri="{FF2B5EF4-FFF2-40B4-BE49-F238E27FC236}">
                <a16:creationId xmlns:a16="http://schemas.microsoft.com/office/drawing/2014/main" id="{6B715443-69A0-40B4-AA31-9342BF4CE192}"/>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5224258" y="543451"/>
            <a:ext cx="3771903" cy="352803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28791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74C743-561B-4E8B-9F87-8D2FF3AF09D1}"/>
              </a:ext>
            </a:extLst>
          </p:cNvPr>
          <p:cNvSpPr>
            <a:spLocks noGrp="1"/>
          </p:cNvSpPr>
          <p:nvPr>
            <p:ph type="title"/>
          </p:nvPr>
        </p:nvSpPr>
        <p:spPr>
          <a:xfrm>
            <a:off x="588551" y="0"/>
            <a:ext cx="10515600" cy="1325563"/>
          </a:xfrm>
        </p:spPr>
        <p:txBody>
          <a:bodyPr>
            <a:normAutofit/>
          </a:bodyPr>
          <a:lstStyle/>
          <a:p>
            <a:r>
              <a:rPr lang="es-CO" dirty="0"/>
              <a:t>Historia clínica</a:t>
            </a:r>
          </a:p>
        </p:txBody>
      </p:sp>
      <p:sp>
        <p:nvSpPr>
          <p:cNvPr id="3" name="Marcador de contenido 2">
            <a:extLst>
              <a:ext uri="{FF2B5EF4-FFF2-40B4-BE49-F238E27FC236}">
                <a16:creationId xmlns:a16="http://schemas.microsoft.com/office/drawing/2014/main" id="{30EB5278-BBBC-4394-A664-B76B8777D34B}"/>
              </a:ext>
            </a:extLst>
          </p:cNvPr>
          <p:cNvSpPr>
            <a:spLocks noGrp="1"/>
          </p:cNvSpPr>
          <p:nvPr>
            <p:ph idx="1"/>
          </p:nvPr>
        </p:nvSpPr>
        <p:spPr>
          <a:xfrm>
            <a:off x="5846351" y="2038983"/>
            <a:ext cx="6054970" cy="3468053"/>
          </a:xfrm>
        </p:spPr>
        <p:txBody>
          <a:bodyPr>
            <a:noAutofit/>
          </a:bodyPr>
          <a:lstStyle/>
          <a:p>
            <a:pPr marL="0" indent="0">
              <a:buNone/>
            </a:pPr>
            <a:r>
              <a:rPr lang="es-CO" sz="2400" dirty="0"/>
              <a:t>Mano dominante, ocupación y aficiones </a:t>
            </a:r>
            <a:r>
              <a:rPr lang="es-CO" sz="2400" dirty="0">
                <a:sym typeface="Wingdings" panose="05000000000000000000" pitchFamily="2" charset="2"/>
              </a:rPr>
              <a:t> plan reconstructivo.</a:t>
            </a:r>
          </a:p>
          <a:p>
            <a:pPr marL="0" indent="0">
              <a:buNone/>
            </a:pPr>
            <a:endParaRPr lang="es-CO" sz="2400" dirty="0">
              <a:sym typeface="Wingdings" panose="05000000000000000000" pitchFamily="2" charset="2"/>
            </a:endParaRPr>
          </a:p>
          <a:p>
            <a:pPr marL="0" indent="0">
              <a:buNone/>
            </a:pPr>
            <a:r>
              <a:rPr lang="es-CO" sz="2400" dirty="0">
                <a:sym typeface="Wingdings" panose="05000000000000000000" pitchFamily="2" charset="2"/>
              </a:rPr>
              <a:t>Mecanismo de la lesión  </a:t>
            </a:r>
            <a:r>
              <a:rPr lang="es-CO" sz="2400" b="1" dirty="0">
                <a:sym typeface="Wingdings" panose="05000000000000000000" pitchFamily="2" charset="2"/>
              </a:rPr>
              <a:t>condiciones de la herida:</a:t>
            </a:r>
          </a:p>
          <a:p>
            <a:pPr lvl="1"/>
            <a:r>
              <a:rPr lang="es-CO" sz="2000" dirty="0">
                <a:sym typeface="Wingdings" panose="05000000000000000000" pitchFamily="2" charset="2"/>
              </a:rPr>
              <a:t>Contusión.</a:t>
            </a:r>
          </a:p>
          <a:p>
            <a:pPr lvl="1"/>
            <a:r>
              <a:rPr lang="es-CO" sz="2000" dirty="0">
                <a:sym typeface="Wingdings" panose="05000000000000000000" pitchFamily="2" charset="2"/>
              </a:rPr>
              <a:t>Laceraciones.</a:t>
            </a:r>
          </a:p>
          <a:p>
            <a:pPr lvl="1"/>
            <a:r>
              <a:rPr lang="es-CO" sz="2000" dirty="0">
                <a:sym typeface="Wingdings" panose="05000000000000000000" pitchFamily="2" charset="2"/>
              </a:rPr>
              <a:t>Aplastamiento.</a:t>
            </a:r>
          </a:p>
          <a:p>
            <a:pPr lvl="1"/>
            <a:r>
              <a:rPr lang="es-CO" sz="2000" dirty="0">
                <a:sym typeface="Wingdings" panose="05000000000000000000" pitchFamily="2" charset="2"/>
              </a:rPr>
              <a:t>Avulsión.</a:t>
            </a:r>
          </a:p>
          <a:p>
            <a:pPr lvl="1"/>
            <a:r>
              <a:rPr lang="es-CO" sz="2000" dirty="0">
                <a:sym typeface="Wingdings" panose="05000000000000000000" pitchFamily="2" charset="2"/>
              </a:rPr>
              <a:t>Mordedura.</a:t>
            </a:r>
          </a:p>
          <a:p>
            <a:pPr lvl="1"/>
            <a:r>
              <a:rPr lang="es-CO" sz="2000" dirty="0">
                <a:sym typeface="Wingdings" panose="05000000000000000000" pitchFamily="2" charset="2"/>
              </a:rPr>
              <a:t>Abrasión.</a:t>
            </a:r>
          </a:p>
          <a:p>
            <a:pPr lvl="1"/>
            <a:r>
              <a:rPr lang="es-CO" sz="2000" dirty="0">
                <a:sym typeface="Wingdings" panose="05000000000000000000" pitchFamily="2" charset="2"/>
              </a:rPr>
              <a:t>Quemadura.</a:t>
            </a:r>
            <a:endParaRPr lang="es-CO" sz="2000" dirty="0"/>
          </a:p>
        </p:txBody>
      </p:sp>
      <p:pic>
        <p:nvPicPr>
          <p:cNvPr id="7170" name="Picture 2" descr="Resultado de imagen de mano catastrofica">
            <a:extLst>
              <a:ext uri="{FF2B5EF4-FFF2-40B4-BE49-F238E27FC236}">
                <a16:creationId xmlns:a16="http://schemas.microsoft.com/office/drawing/2014/main" id="{ADC51514-568D-4088-994C-8216491FE8C4}"/>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88551" y="1229632"/>
            <a:ext cx="4745948" cy="2308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5548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9BE4DE-F953-4773-8D75-60D3CB8B2242}"/>
              </a:ext>
            </a:extLst>
          </p:cNvPr>
          <p:cNvSpPr>
            <a:spLocks noGrp="1"/>
          </p:cNvSpPr>
          <p:nvPr>
            <p:ph type="title"/>
          </p:nvPr>
        </p:nvSpPr>
        <p:spPr>
          <a:xfrm>
            <a:off x="565969" y="235882"/>
            <a:ext cx="10515600" cy="1325563"/>
          </a:xfrm>
        </p:spPr>
        <p:txBody>
          <a:bodyPr/>
          <a:lstStyle/>
          <a:p>
            <a:r>
              <a:rPr lang="es-MX" dirty="0"/>
              <a:t>Vascular</a:t>
            </a:r>
            <a:endParaRPr lang="es-CO" dirty="0"/>
          </a:p>
        </p:txBody>
      </p:sp>
      <p:sp>
        <p:nvSpPr>
          <p:cNvPr id="3" name="Marcador de contenido 2">
            <a:extLst>
              <a:ext uri="{FF2B5EF4-FFF2-40B4-BE49-F238E27FC236}">
                <a16:creationId xmlns:a16="http://schemas.microsoft.com/office/drawing/2014/main" id="{B7692F19-7C9D-42AB-87E1-CBD4304F70C8}"/>
              </a:ext>
            </a:extLst>
          </p:cNvPr>
          <p:cNvSpPr>
            <a:spLocks noGrp="1"/>
          </p:cNvSpPr>
          <p:nvPr>
            <p:ph idx="1"/>
          </p:nvPr>
        </p:nvSpPr>
        <p:spPr>
          <a:xfrm>
            <a:off x="736600" y="1341663"/>
            <a:ext cx="5087169" cy="1325564"/>
          </a:xfrm>
        </p:spPr>
        <p:txBody>
          <a:bodyPr/>
          <a:lstStyle/>
          <a:p>
            <a:pPr marL="0" indent="0">
              <a:buNone/>
            </a:pPr>
            <a:r>
              <a:rPr lang="es-MX" b="0" i="0" dirty="0">
                <a:effectLst/>
                <a:latin typeface="Montserrat" pitchFamily="2" charset="77"/>
              </a:rPr>
              <a:t>Color, temperatura y relleno capilar.</a:t>
            </a:r>
            <a:endParaRPr lang="es-CO" dirty="0">
              <a:latin typeface="Montserrat" pitchFamily="2" charset="77"/>
            </a:endParaRPr>
          </a:p>
        </p:txBody>
      </p:sp>
      <p:pic>
        <p:nvPicPr>
          <p:cNvPr id="4" name="Picture 2">
            <a:extLst>
              <a:ext uri="{FF2B5EF4-FFF2-40B4-BE49-F238E27FC236}">
                <a16:creationId xmlns:a16="http://schemas.microsoft.com/office/drawing/2014/main" id="{35EFD651-87EA-4B72-8FA9-FB67708D37FF}"/>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823769" y="2081569"/>
            <a:ext cx="5823768" cy="34942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02044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409F32-810C-42B5-8CBE-525B60348594}"/>
              </a:ext>
            </a:extLst>
          </p:cNvPr>
          <p:cNvSpPr>
            <a:spLocks noGrp="1"/>
          </p:cNvSpPr>
          <p:nvPr>
            <p:ph type="title"/>
          </p:nvPr>
        </p:nvSpPr>
        <p:spPr>
          <a:xfrm>
            <a:off x="504092" y="150101"/>
            <a:ext cx="10515600" cy="1325563"/>
          </a:xfrm>
        </p:spPr>
        <p:txBody>
          <a:bodyPr>
            <a:normAutofit/>
          </a:bodyPr>
          <a:lstStyle/>
          <a:p>
            <a:r>
              <a:rPr lang="es-MX" dirty="0"/>
              <a:t>Tendinoso</a:t>
            </a:r>
            <a:endParaRPr lang="es-CO" dirty="0"/>
          </a:p>
        </p:txBody>
      </p:sp>
      <p:sp>
        <p:nvSpPr>
          <p:cNvPr id="3" name="Marcador de contenido 2">
            <a:extLst>
              <a:ext uri="{FF2B5EF4-FFF2-40B4-BE49-F238E27FC236}">
                <a16:creationId xmlns:a16="http://schemas.microsoft.com/office/drawing/2014/main" id="{F92B7790-A23C-4B00-9BB2-37E0ACD2E279}"/>
              </a:ext>
            </a:extLst>
          </p:cNvPr>
          <p:cNvSpPr>
            <a:spLocks noGrp="1"/>
          </p:cNvSpPr>
          <p:nvPr>
            <p:ph idx="1"/>
          </p:nvPr>
        </p:nvSpPr>
        <p:spPr>
          <a:xfrm>
            <a:off x="862377" y="1475664"/>
            <a:ext cx="4771293" cy="1325564"/>
          </a:xfrm>
        </p:spPr>
        <p:txBody>
          <a:bodyPr>
            <a:normAutofit/>
          </a:bodyPr>
          <a:lstStyle/>
          <a:p>
            <a:pPr marL="0" indent="0">
              <a:buNone/>
            </a:pPr>
            <a:r>
              <a:rPr lang="es-CO" dirty="0"/>
              <a:t>Arcos de movimientos activos/pasivos.</a:t>
            </a:r>
          </a:p>
          <a:p>
            <a:pPr marL="0" indent="0">
              <a:buNone/>
            </a:pPr>
            <a:endParaRPr lang="es-CO" dirty="0"/>
          </a:p>
          <a:p>
            <a:pPr marL="0" indent="0">
              <a:buNone/>
            </a:pPr>
            <a:endParaRPr lang="es-CO" dirty="0"/>
          </a:p>
        </p:txBody>
      </p:sp>
      <p:pic>
        <p:nvPicPr>
          <p:cNvPr id="8196" name="Picture 4">
            <a:extLst>
              <a:ext uri="{FF2B5EF4-FFF2-40B4-BE49-F238E27FC236}">
                <a16:creationId xmlns:a16="http://schemas.microsoft.com/office/drawing/2014/main" id="{FDC977FE-6A4F-4926-AF7E-B47A7221CBF0}"/>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835981" y="2427812"/>
            <a:ext cx="2857500" cy="1847850"/>
          </a:xfrm>
          <a:prstGeom prst="rect">
            <a:avLst/>
          </a:prstGeom>
          <a:noFill/>
          <a:extLst>
            <a:ext uri="{909E8E84-426E-40DD-AFC4-6F175D3DCCD1}">
              <a14:hiddenFill xmlns:a14="http://schemas.microsoft.com/office/drawing/2010/main">
                <a:solidFill>
                  <a:srgbClr val="FFFFFF"/>
                </a:solidFill>
              </a14:hiddenFill>
            </a:ext>
          </a:extLst>
        </p:spPr>
      </p:pic>
      <p:pic>
        <p:nvPicPr>
          <p:cNvPr id="8198" name="Picture 6">
            <a:extLst>
              <a:ext uri="{FF2B5EF4-FFF2-40B4-BE49-F238E27FC236}">
                <a16:creationId xmlns:a16="http://schemas.microsoft.com/office/drawing/2014/main" id="{98617414-F8EF-4DE0-9C17-872ADD146A88}"/>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5334325" y="2387007"/>
            <a:ext cx="2857500" cy="1800225"/>
          </a:xfrm>
          <a:prstGeom prst="rect">
            <a:avLst/>
          </a:prstGeom>
          <a:noFill/>
          <a:extLst>
            <a:ext uri="{909E8E84-426E-40DD-AFC4-6F175D3DCCD1}">
              <a14:hiddenFill xmlns:a14="http://schemas.microsoft.com/office/drawing/2010/main">
                <a:solidFill>
                  <a:srgbClr val="FFFFFF"/>
                </a:solidFill>
              </a14:hiddenFill>
            </a:ext>
          </a:extLst>
        </p:spPr>
      </p:pic>
      <p:pic>
        <p:nvPicPr>
          <p:cNvPr id="8200" name="Picture 8">
            <a:extLst>
              <a:ext uri="{FF2B5EF4-FFF2-40B4-BE49-F238E27FC236}">
                <a16:creationId xmlns:a16="http://schemas.microsoft.com/office/drawing/2014/main" id="{2CFD30FA-594E-4251-83A1-5B0F00249651}"/>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8856496" y="4685433"/>
            <a:ext cx="2857500" cy="1800225"/>
          </a:xfrm>
          <a:prstGeom prst="rect">
            <a:avLst/>
          </a:prstGeom>
          <a:noFill/>
          <a:extLst>
            <a:ext uri="{909E8E84-426E-40DD-AFC4-6F175D3DCCD1}">
              <a14:hiddenFill xmlns:a14="http://schemas.microsoft.com/office/drawing/2010/main">
                <a:solidFill>
                  <a:srgbClr val="FFFFFF"/>
                </a:solidFill>
              </a14:hiddenFill>
            </a:ext>
          </a:extLst>
        </p:spPr>
      </p:pic>
      <p:pic>
        <p:nvPicPr>
          <p:cNvPr id="8202" name="Picture 10" descr="Muñeca Masculina De Examen De Los Pacientes Del Fisioterapeuta Imagen de  archivo - Imagen de masculina, examen: 49894957">
            <a:extLst>
              <a:ext uri="{FF2B5EF4-FFF2-40B4-BE49-F238E27FC236}">
                <a16:creationId xmlns:a16="http://schemas.microsoft.com/office/drawing/2014/main" id="{5D7B85CC-4EDF-4701-8E70-93BF9047B7F4}"/>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a:stretch/>
        </p:blipFill>
        <p:spPr bwMode="auto">
          <a:xfrm>
            <a:off x="5334325" y="4685433"/>
            <a:ext cx="2857500" cy="1882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03542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4C8612-6721-4D9B-89DE-ABE97F2696A5}"/>
              </a:ext>
            </a:extLst>
          </p:cNvPr>
          <p:cNvSpPr>
            <a:spLocks noGrp="1"/>
          </p:cNvSpPr>
          <p:nvPr>
            <p:ph type="title"/>
          </p:nvPr>
        </p:nvSpPr>
        <p:spPr>
          <a:xfrm>
            <a:off x="533400" y="190108"/>
            <a:ext cx="10515600" cy="1325563"/>
          </a:xfrm>
        </p:spPr>
        <p:txBody>
          <a:bodyPr/>
          <a:lstStyle/>
          <a:p>
            <a:r>
              <a:rPr lang="es-MX" dirty="0"/>
              <a:t>Neurológica</a:t>
            </a:r>
            <a:endParaRPr lang="es-CO" dirty="0"/>
          </a:p>
        </p:txBody>
      </p:sp>
      <p:pic>
        <p:nvPicPr>
          <p:cNvPr id="11266" name="Picture 2">
            <a:extLst>
              <a:ext uri="{FF2B5EF4-FFF2-40B4-BE49-F238E27FC236}">
                <a16:creationId xmlns:a16="http://schemas.microsoft.com/office/drawing/2014/main" id="{09CE30F0-BA6B-4E33-A196-1F7FA7FB6617}"/>
              </a:ext>
            </a:extLst>
          </p:cNvPr>
          <p:cNvPicPr>
            <a:picLocks noGrp="1" noChangeAspect="1" noChangeArrowheads="1"/>
          </p:cNvPicPr>
          <p:nvPr>
            <p:ph idx="1"/>
          </p:nvPr>
        </p:nvPicPr>
        <p:blipFill>
          <a:blip r:embed="rId3">
            <a:extLst>
              <a:ext uri="{28A0092B-C50C-407E-A947-70E740481C1C}">
                <a14:useLocalDpi xmlns:a14="http://schemas.microsoft.com/office/drawing/2010/main"/>
              </a:ext>
            </a:extLst>
          </a:blip>
          <a:srcRect/>
          <a:stretch>
            <a:fillRect/>
          </a:stretch>
        </p:blipFill>
        <p:spPr bwMode="auto">
          <a:xfrm>
            <a:off x="4861711" y="2764102"/>
            <a:ext cx="3625388" cy="2380672"/>
          </a:xfrm>
          <a:prstGeom prst="rect">
            <a:avLst/>
          </a:prstGeom>
          <a:noFill/>
          <a:extLst>
            <a:ext uri="{909E8E84-426E-40DD-AFC4-6F175D3DCCD1}">
              <a14:hiddenFill xmlns:a14="http://schemas.microsoft.com/office/drawing/2010/main">
                <a:solidFill>
                  <a:srgbClr val="FFFFFF"/>
                </a:solidFill>
              </a14:hiddenFill>
            </a:ext>
          </a:extLst>
        </p:spPr>
      </p:pic>
      <p:pic>
        <p:nvPicPr>
          <p:cNvPr id="11268" name="Picture 4">
            <a:extLst>
              <a:ext uri="{FF2B5EF4-FFF2-40B4-BE49-F238E27FC236}">
                <a16:creationId xmlns:a16="http://schemas.microsoft.com/office/drawing/2014/main" id="{3B4D7E66-0932-4F0C-A684-5A1929FE6AB1}"/>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8679157" y="1515671"/>
            <a:ext cx="3251689" cy="48775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4834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12683709-DF9B-41F8-B234-BE8CAF0E3530}"/>
              </a:ext>
            </a:extLst>
          </p:cNvPr>
          <p:cNvSpPr>
            <a:spLocks noGrp="1"/>
          </p:cNvSpPr>
          <p:nvPr>
            <p:ph type="title"/>
          </p:nvPr>
        </p:nvSpPr>
        <p:spPr>
          <a:xfrm>
            <a:off x="838200" y="1016000"/>
            <a:ext cx="10515600" cy="1149099"/>
          </a:xfrm>
        </p:spPr>
        <p:txBody>
          <a:bodyPr/>
          <a:lstStyle/>
          <a:p>
            <a:r>
              <a:rPr lang="es-MX" dirty="0"/>
              <a:t>Tratamiento</a:t>
            </a:r>
            <a:endParaRPr lang="es-CO" dirty="0"/>
          </a:p>
        </p:txBody>
      </p:sp>
    </p:spTree>
    <p:extLst>
      <p:ext uri="{BB962C8B-B14F-4D97-AF65-F5344CB8AC3E}">
        <p14:creationId xmlns:p14="http://schemas.microsoft.com/office/powerpoint/2010/main" val="11933534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62673713-A743-4D03-B383-80EEB0BB6453}"/>
              </a:ext>
            </a:extLst>
          </p:cNvPr>
          <p:cNvPicPr>
            <a:picLocks noChangeAspect="1"/>
          </p:cNvPicPr>
          <p:nvPr/>
        </p:nvPicPr>
        <p:blipFill>
          <a:blip r:embed="rId2"/>
          <a:stretch>
            <a:fillRect/>
          </a:stretch>
        </p:blipFill>
        <p:spPr>
          <a:xfrm>
            <a:off x="4957520" y="1071921"/>
            <a:ext cx="7012964" cy="5017050"/>
          </a:xfrm>
          <a:prstGeom prst="rect">
            <a:avLst/>
          </a:prstGeom>
        </p:spPr>
      </p:pic>
      <p:sp>
        <p:nvSpPr>
          <p:cNvPr id="6" name="Título 1">
            <a:extLst>
              <a:ext uri="{FF2B5EF4-FFF2-40B4-BE49-F238E27FC236}">
                <a16:creationId xmlns:a16="http://schemas.microsoft.com/office/drawing/2014/main" id="{671B582D-97C3-4831-955A-AAB59AB5A925}"/>
              </a:ext>
            </a:extLst>
          </p:cNvPr>
          <p:cNvSpPr txBox="1">
            <a:spLocks/>
          </p:cNvSpPr>
          <p:nvPr/>
        </p:nvSpPr>
        <p:spPr>
          <a:xfrm>
            <a:off x="678025" y="409139"/>
            <a:ext cx="10515600" cy="1325563"/>
          </a:xfrm>
          <a:prstGeom prst="rect">
            <a:avLst/>
          </a:prstGeom>
        </p:spPr>
        <p:txBody>
          <a:bodyPr/>
          <a:lstStyle>
            <a:lvl1pPr algn="l" defTabSz="914400" rtl="0" eaLnBrk="1" latinLnBrk="0" hangingPunct="1">
              <a:lnSpc>
                <a:spcPct val="90000"/>
              </a:lnSpc>
              <a:spcBef>
                <a:spcPct val="0"/>
              </a:spcBef>
              <a:buNone/>
              <a:defRPr sz="4400" kern="1200">
                <a:solidFill>
                  <a:srgbClr val="06AEAA"/>
                </a:solidFill>
                <a:latin typeface="Montserrat" panose="00000500000000000000" pitchFamily="50" charset="0"/>
                <a:ea typeface="+mj-ea"/>
                <a:cs typeface="+mj-cs"/>
              </a:defRPr>
            </a:lvl1pPr>
          </a:lstStyle>
          <a:p>
            <a:r>
              <a:rPr lang="es-MX" dirty="0"/>
              <a:t>Objetivos</a:t>
            </a:r>
            <a:endParaRPr lang="es-CO" dirty="0"/>
          </a:p>
        </p:txBody>
      </p:sp>
    </p:spTree>
    <p:extLst>
      <p:ext uri="{BB962C8B-B14F-4D97-AF65-F5344CB8AC3E}">
        <p14:creationId xmlns:p14="http://schemas.microsoft.com/office/powerpoint/2010/main" val="37558793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8AC7C4-C3A9-45DF-BA12-800C9736C630}"/>
              </a:ext>
            </a:extLst>
          </p:cNvPr>
          <p:cNvSpPr>
            <a:spLocks noGrp="1"/>
          </p:cNvSpPr>
          <p:nvPr>
            <p:ph type="title"/>
          </p:nvPr>
        </p:nvSpPr>
        <p:spPr>
          <a:xfrm>
            <a:off x="719667" y="254000"/>
            <a:ext cx="10515600" cy="1023700"/>
          </a:xfrm>
        </p:spPr>
        <p:txBody>
          <a:bodyPr>
            <a:normAutofit/>
          </a:bodyPr>
          <a:lstStyle/>
          <a:p>
            <a:r>
              <a:rPr lang="es-MX" sz="5400" dirty="0"/>
              <a:t>Mano con herida</a:t>
            </a:r>
            <a:endParaRPr lang="es-CO" sz="5400" dirty="0"/>
          </a:p>
        </p:txBody>
      </p:sp>
      <p:pic>
        <p:nvPicPr>
          <p:cNvPr id="26626" name="Picture 2" descr="▷ Atendiendo al cuidado de las partes blandas: aplicación de la técnica de  Cross-Finger - Ocronos - Editorial Científico-Técnica">
            <a:extLst>
              <a:ext uri="{FF2B5EF4-FFF2-40B4-BE49-F238E27FC236}">
                <a16:creationId xmlns:a16="http://schemas.microsoft.com/office/drawing/2014/main" id="{D0411D49-8C64-4F40-9D42-E7C47983D382}"/>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096000" y="1617018"/>
            <a:ext cx="5312926" cy="32249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33900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C8BB2A-4051-443C-981B-C53C1D671CA2}"/>
              </a:ext>
            </a:extLst>
          </p:cNvPr>
          <p:cNvSpPr>
            <a:spLocks noGrp="1"/>
          </p:cNvSpPr>
          <p:nvPr>
            <p:ph type="title"/>
          </p:nvPr>
        </p:nvSpPr>
        <p:spPr>
          <a:xfrm>
            <a:off x="567267" y="196646"/>
            <a:ext cx="10515600" cy="1325563"/>
          </a:xfrm>
        </p:spPr>
        <p:txBody>
          <a:bodyPr/>
          <a:lstStyle/>
          <a:p>
            <a:r>
              <a:rPr lang="es-MX" dirty="0"/>
              <a:t>Manejo inicial </a:t>
            </a:r>
            <a:endParaRPr lang="es-CO" dirty="0"/>
          </a:p>
        </p:txBody>
      </p:sp>
      <p:sp>
        <p:nvSpPr>
          <p:cNvPr id="4" name="Marcador de contenido 3">
            <a:extLst>
              <a:ext uri="{FF2B5EF4-FFF2-40B4-BE49-F238E27FC236}">
                <a16:creationId xmlns:a16="http://schemas.microsoft.com/office/drawing/2014/main" id="{936A0CA1-A351-473B-A352-02868A82311F}"/>
              </a:ext>
            </a:extLst>
          </p:cNvPr>
          <p:cNvSpPr txBox="1">
            <a:spLocks noGrp="1"/>
          </p:cNvSpPr>
          <p:nvPr>
            <p:ph idx="1"/>
          </p:nvPr>
        </p:nvSpPr>
        <p:spPr>
          <a:xfrm>
            <a:off x="5113868" y="1550123"/>
            <a:ext cx="7078132" cy="3680495"/>
          </a:xfrm>
          <a:prstGeom prst="rect">
            <a:avLst/>
          </a:prstGeom>
          <a:noFill/>
        </p:spPr>
        <p:txBody>
          <a:bodyPr wrap="square" rtlCol="0">
            <a:spAutoFit/>
          </a:bodyPr>
          <a:lstStyle/>
          <a:p>
            <a:pPr>
              <a:lnSpc>
                <a:spcPct val="100000"/>
              </a:lnSpc>
            </a:pPr>
            <a:r>
              <a:rPr lang="es-CO" sz="2800" b="1" dirty="0"/>
              <a:t>Medidas para detener la hemorragia:</a:t>
            </a:r>
          </a:p>
          <a:p>
            <a:pPr lvl="1">
              <a:lnSpc>
                <a:spcPct val="100000"/>
              </a:lnSpc>
              <a:buFont typeface="Wingdings" pitchFamily="2" charset="2"/>
              <a:buChar char="§"/>
            </a:pPr>
            <a:r>
              <a:rPr lang="es-CO" dirty="0"/>
              <a:t>Elevación de la extremidad.</a:t>
            </a:r>
          </a:p>
          <a:p>
            <a:pPr lvl="1">
              <a:lnSpc>
                <a:spcPct val="100000"/>
              </a:lnSpc>
              <a:buFont typeface="Wingdings" pitchFamily="2" charset="2"/>
              <a:buChar char="§"/>
            </a:pPr>
            <a:r>
              <a:rPr lang="es-CO" dirty="0"/>
              <a:t>Compresión proximal.</a:t>
            </a:r>
          </a:p>
          <a:p>
            <a:pPr lvl="1">
              <a:lnSpc>
                <a:spcPct val="100000"/>
              </a:lnSpc>
              <a:buFont typeface="Wingdings" pitchFamily="2" charset="2"/>
              <a:buChar char="§"/>
            </a:pPr>
            <a:r>
              <a:rPr lang="es-CO" dirty="0"/>
              <a:t>Compresión directa.</a:t>
            </a:r>
          </a:p>
          <a:p>
            <a:pPr lvl="1">
              <a:lnSpc>
                <a:spcPct val="100000"/>
              </a:lnSpc>
              <a:buFont typeface="Wingdings" pitchFamily="2" charset="2"/>
              <a:buChar char="§"/>
            </a:pPr>
            <a:r>
              <a:rPr lang="es-CO" dirty="0"/>
              <a:t>No pinzas o ligaduras.</a:t>
            </a:r>
          </a:p>
          <a:p>
            <a:pPr lvl="1">
              <a:lnSpc>
                <a:spcPct val="100000"/>
              </a:lnSpc>
              <a:buFont typeface="Wingdings" pitchFamily="2" charset="2"/>
              <a:buChar char="§"/>
            </a:pPr>
            <a:r>
              <a:rPr lang="es-CO" dirty="0"/>
              <a:t>¿Torniquete?</a:t>
            </a:r>
          </a:p>
          <a:p>
            <a:pPr>
              <a:lnSpc>
                <a:spcPct val="100000"/>
              </a:lnSpc>
            </a:pPr>
            <a:r>
              <a:rPr lang="es-CO" sz="2800" b="1" dirty="0"/>
              <a:t>Analgesia</a:t>
            </a:r>
            <a:r>
              <a:rPr lang="es-CO" b="1" dirty="0"/>
              <a:t>.</a:t>
            </a:r>
            <a:endParaRPr lang="es-CO" sz="2800" dirty="0"/>
          </a:p>
        </p:txBody>
      </p:sp>
      <p:sp>
        <p:nvSpPr>
          <p:cNvPr id="6" name="CuadroTexto 5">
            <a:extLst>
              <a:ext uri="{FF2B5EF4-FFF2-40B4-BE49-F238E27FC236}">
                <a16:creationId xmlns:a16="http://schemas.microsoft.com/office/drawing/2014/main" id="{0C07897E-8442-47E3-9941-AF055E0B5920}"/>
              </a:ext>
            </a:extLst>
          </p:cNvPr>
          <p:cNvSpPr txBox="1"/>
          <p:nvPr/>
        </p:nvSpPr>
        <p:spPr>
          <a:xfrm>
            <a:off x="5355167" y="6063400"/>
            <a:ext cx="6595534" cy="400110"/>
          </a:xfrm>
          <a:prstGeom prst="rect">
            <a:avLst/>
          </a:prstGeom>
          <a:noFill/>
        </p:spPr>
        <p:txBody>
          <a:bodyPr wrap="square">
            <a:spAutoFit/>
          </a:bodyPr>
          <a:lstStyle/>
          <a:p>
            <a:r>
              <a:rPr lang="es-CO" sz="2000" dirty="0">
                <a:solidFill>
                  <a:srgbClr val="152B48"/>
                </a:solidFill>
                <a:effectLst>
                  <a:outerShdw blurRad="38100" dist="38100" dir="2700000" algn="tl">
                    <a:srgbClr val="000000">
                      <a:alpha val="43137"/>
                    </a:srgbClr>
                  </a:outerShdw>
                </a:effectLst>
                <a:latin typeface="Montserrat" pitchFamily="2" charset="77"/>
              </a:rPr>
              <a:t>Tensiómetro a 300mmHg x 20 min - Max 30 min.</a:t>
            </a:r>
          </a:p>
        </p:txBody>
      </p:sp>
    </p:spTree>
    <p:extLst>
      <p:ext uri="{BB962C8B-B14F-4D97-AF65-F5344CB8AC3E}">
        <p14:creationId xmlns:p14="http://schemas.microsoft.com/office/powerpoint/2010/main" val="3098075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3A674E-EEBD-43F1-BEB8-99C3C75EEC7A}"/>
              </a:ext>
            </a:extLst>
          </p:cNvPr>
          <p:cNvSpPr>
            <a:spLocks noGrp="1"/>
          </p:cNvSpPr>
          <p:nvPr>
            <p:ph type="title"/>
          </p:nvPr>
        </p:nvSpPr>
        <p:spPr>
          <a:xfrm>
            <a:off x="415777" y="121597"/>
            <a:ext cx="10515600" cy="1325563"/>
          </a:xfrm>
        </p:spPr>
        <p:txBody>
          <a:bodyPr>
            <a:normAutofit/>
          </a:bodyPr>
          <a:lstStyle/>
          <a:p>
            <a:r>
              <a:rPr lang="es-CO" dirty="0"/>
              <a:t>Generalidades</a:t>
            </a:r>
          </a:p>
        </p:txBody>
      </p:sp>
      <p:sp>
        <p:nvSpPr>
          <p:cNvPr id="3" name="Marcador de contenido 2">
            <a:extLst>
              <a:ext uri="{FF2B5EF4-FFF2-40B4-BE49-F238E27FC236}">
                <a16:creationId xmlns:a16="http://schemas.microsoft.com/office/drawing/2014/main" id="{043C19F8-0929-49ED-AB50-229D4E67EAB0}"/>
              </a:ext>
            </a:extLst>
          </p:cNvPr>
          <p:cNvSpPr>
            <a:spLocks noGrp="1"/>
          </p:cNvSpPr>
          <p:nvPr>
            <p:ph idx="1"/>
          </p:nvPr>
        </p:nvSpPr>
        <p:spPr>
          <a:xfrm>
            <a:off x="689410" y="1308112"/>
            <a:ext cx="11133667" cy="3500745"/>
          </a:xfrm>
        </p:spPr>
        <p:txBody>
          <a:bodyPr/>
          <a:lstStyle/>
          <a:p>
            <a:pPr marL="0" indent="0">
              <a:buNone/>
            </a:pPr>
            <a:r>
              <a:rPr lang="es-CO" sz="3200" b="1" dirty="0"/>
              <a:t>Interacción de la persona con su entorno</a:t>
            </a:r>
            <a:endParaRPr lang="es-CO" dirty="0"/>
          </a:p>
          <a:p>
            <a:r>
              <a:rPr lang="es-CO" sz="2400" dirty="0"/>
              <a:t>Agarre grueso / pinza fina.</a:t>
            </a:r>
          </a:p>
          <a:p>
            <a:r>
              <a:rPr lang="es-CO" sz="2400" dirty="0"/>
              <a:t>Evaluación inicial adecuada </a:t>
            </a:r>
            <a:r>
              <a:rPr lang="es-CO" sz="2400" dirty="0">
                <a:sym typeface="Wingdings" panose="05000000000000000000" pitchFamily="2" charset="2"/>
              </a:rPr>
              <a:t> estabilización  remisión.</a:t>
            </a:r>
          </a:p>
          <a:p>
            <a:r>
              <a:rPr lang="es-CO" sz="2400" dirty="0">
                <a:sym typeface="Wingdings" panose="05000000000000000000" pitchFamily="2" charset="2"/>
              </a:rPr>
              <a:t>Recuperación funcional. </a:t>
            </a:r>
            <a:endParaRPr lang="es-CO" sz="2400" dirty="0"/>
          </a:p>
          <a:p>
            <a:endParaRPr lang="es-CO" dirty="0"/>
          </a:p>
        </p:txBody>
      </p:sp>
      <p:pic>
        <p:nvPicPr>
          <p:cNvPr id="1026" name="Picture 2" descr="mano cerebro | Cerebro, Prehistoria, Manos">
            <a:extLst>
              <a:ext uri="{FF2B5EF4-FFF2-40B4-BE49-F238E27FC236}">
                <a16:creationId xmlns:a16="http://schemas.microsoft.com/office/drawing/2014/main" id="{5FA78D4E-4FC2-4A4F-83B6-203010EBD61F}"/>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052191" y="3088479"/>
            <a:ext cx="3340333" cy="3500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13175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756D3C-EB44-409E-A38D-DEBD25C5E3B2}"/>
              </a:ext>
            </a:extLst>
          </p:cNvPr>
          <p:cNvSpPr>
            <a:spLocks noGrp="1"/>
          </p:cNvSpPr>
          <p:nvPr>
            <p:ph type="title"/>
          </p:nvPr>
        </p:nvSpPr>
        <p:spPr>
          <a:xfrm>
            <a:off x="758842" y="382446"/>
            <a:ext cx="4384431" cy="1325563"/>
          </a:xfrm>
        </p:spPr>
        <p:txBody>
          <a:bodyPr/>
          <a:lstStyle/>
          <a:p>
            <a:r>
              <a:rPr lang="es-MX" dirty="0"/>
              <a:t>Limpiar y explorar</a:t>
            </a:r>
            <a:endParaRPr lang="es-CO" dirty="0"/>
          </a:p>
        </p:txBody>
      </p:sp>
      <p:sp>
        <p:nvSpPr>
          <p:cNvPr id="6" name="Marcador de contenido 2">
            <a:extLst>
              <a:ext uri="{FF2B5EF4-FFF2-40B4-BE49-F238E27FC236}">
                <a16:creationId xmlns:a16="http://schemas.microsoft.com/office/drawing/2014/main" id="{191735D3-5DC5-4F4B-A830-6C2B46118455}"/>
              </a:ext>
            </a:extLst>
          </p:cNvPr>
          <p:cNvSpPr>
            <a:spLocks noGrp="1"/>
          </p:cNvSpPr>
          <p:nvPr>
            <p:ph idx="1"/>
          </p:nvPr>
        </p:nvSpPr>
        <p:spPr>
          <a:xfrm>
            <a:off x="5143273" y="3973701"/>
            <a:ext cx="6733281" cy="2683607"/>
          </a:xfrm>
        </p:spPr>
        <p:txBody>
          <a:bodyPr>
            <a:normAutofit fontScale="85000" lnSpcReduction="10000"/>
          </a:bodyPr>
          <a:lstStyle/>
          <a:p>
            <a:pPr>
              <a:lnSpc>
                <a:spcPct val="120000"/>
              </a:lnSpc>
            </a:pPr>
            <a:r>
              <a:rPr lang="es-CO" dirty="0"/>
              <a:t>Arcos de movimientos activos/pasivos.</a:t>
            </a:r>
          </a:p>
          <a:p>
            <a:pPr>
              <a:lnSpc>
                <a:spcPct val="120000"/>
              </a:lnSpc>
            </a:pPr>
            <a:r>
              <a:rPr lang="es-CO" dirty="0"/>
              <a:t>Función motora y sensitiva:</a:t>
            </a:r>
          </a:p>
          <a:p>
            <a:pPr lvl="1">
              <a:lnSpc>
                <a:spcPct val="120000"/>
              </a:lnSpc>
              <a:buFont typeface="Wingdings" pitchFamily="2" charset="2"/>
              <a:buChar char="§"/>
            </a:pPr>
            <a:r>
              <a:rPr lang="es-CO" b="1" dirty="0"/>
              <a:t>Bloqueos.</a:t>
            </a:r>
            <a:endParaRPr lang="es-CO" dirty="0">
              <a:sym typeface="Wingdings" panose="05000000000000000000" pitchFamily="2" charset="2"/>
            </a:endParaRPr>
          </a:p>
          <a:p>
            <a:pPr>
              <a:lnSpc>
                <a:spcPct val="120000"/>
              </a:lnSpc>
            </a:pPr>
            <a:r>
              <a:rPr lang="es-CO" dirty="0">
                <a:sym typeface="Wingdings" panose="05000000000000000000" pitchFamily="2" charset="2"/>
              </a:rPr>
              <a:t>Lidocaína simple 1% (max 5mg/kg).</a:t>
            </a:r>
          </a:p>
          <a:p>
            <a:pPr>
              <a:lnSpc>
                <a:spcPct val="120000"/>
              </a:lnSpc>
            </a:pPr>
            <a:r>
              <a:rPr lang="es-CO" dirty="0">
                <a:sym typeface="Wingdings" panose="05000000000000000000" pitchFamily="2" charset="2"/>
              </a:rPr>
              <a:t>Bupivacaina simple 0.5% (max 2mg/kg).</a:t>
            </a:r>
          </a:p>
          <a:p>
            <a:pPr>
              <a:lnSpc>
                <a:spcPct val="120000"/>
              </a:lnSpc>
            </a:pPr>
            <a:endParaRPr lang="es-CO" dirty="0">
              <a:sym typeface="Wingdings" panose="05000000000000000000" pitchFamily="2" charset="2"/>
            </a:endParaRPr>
          </a:p>
          <a:p>
            <a:pPr>
              <a:lnSpc>
                <a:spcPct val="120000"/>
              </a:lnSpc>
              <a:buFont typeface="Wingdings" panose="05000000000000000000" pitchFamily="2" charset="2"/>
              <a:buChar char="à"/>
            </a:pPr>
            <a:endParaRPr lang="es-CO" dirty="0"/>
          </a:p>
        </p:txBody>
      </p:sp>
      <p:pic>
        <p:nvPicPr>
          <p:cNvPr id="13314" name="Picture 2" descr="Bloqueo distal de los nervios periféricos en la extremidad superior">
            <a:extLst>
              <a:ext uri="{FF2B5EF4-FFF2-40B4-BE49-F238E27FC236}">
                <a16:creationId xmlns:a16="http://schemas.microsoft.com/office/drawing/2014/main" id="{8A9CD378-2CF4-4765-8AB6-91D66EC716FD}"/>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978401" y="510564"/>
            <a:ext cx="3144942" cy="2918436"/>
          </a:xfrm>
          <a:prstGeom prst="rect">
            <a:avLst/>
          </a:prstGeom>
          <a:noFill/>
          <a:extLst>
            <a:ext uri="{909E8E84-426E-40DD-AFC4-6F175D3DCCD1}">
              <a14:hiddenFill xmlns:a14="http://schemas.microsoft.com/office/drawing/2010/main">
                <a:solidFill>
                  <a:srgbClr val="FFFFFF"/>
                </a:solidFill>
              </a14:hiddenFill>
            </a:ext>
          </a:extLst>
        </p:spPr>
      </p:pic>
      <p:pic>
        <p:nvPicPr>
          <p:cNvPr id="13316" name="Picture 4" descr="HABILIDADES QUIRURGICAS: Práctica #3.2: Técnica de Anestesia Local">
            <a:extLst>
              <a:ext uri="{FF2B5EF4-FFF2-40B4-BE49-F238E27FC236}">
                <a16:creationId xmlns:a16="http://schemas.microsoft.com/office/drawing/2014/main" id="{12846632-43A3-4817-A14E-14CF770E4E09}"/>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8639767" y="510564"/>
            <a:ext cx="2793391" cy="2683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54129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FAEF7D-6568-461D-AAC1-F8AFCFBF0159}"/>
              </a:ext>
            </a:extLst>
          </p:cNvPr>
          <p:cNvSpPr>
            <a:spLocks noGrp="1"/>
          </p:cNvSpPr>
          <p:nvPr>
            <p:ph type="title"/>
          </p:nvPr>
        </p:nvSpPr>
        <p:spPr>
          <a:xfrm>
            <a:off x="582901" y="194734"/>
            <a:ext cx="6579870" cy="982029"/>
          </a:xfrm>
        </p:spPr>
        <p:txBody>
          <a:bodyPr>
            <a:normAutofit/>
          </a:bodyPr>
          <a:lstStyle/>
          <a:p>
            <a:r>
              <a:rPr lang="es-CO" dirty="0"/>
              <a:t>Manejo</a:t>
            </a:r>
          </a:p>
        </p:txBody>
      </p:sp>
      <p:sp>
        <p:nvSpPr>
          <p:cNvPr id="3" name="Marcador de contenido 2">
            <a:extLst>
              <a:ext uri="{FF2B5EF4-FFF2-40B4-BE49-F238E27FC236}">
                <a16:creationId xmlns:a16="http://schemas.microsoft.com/office/drawing/2014/main" id="{822493A1-E951-4CD3-B280-995B8A249E97}"/>
              </a:ext>
            </a:extLst>
          </p:cNvPr>
          <p:cNvSpPr>
            <a:spLocks noGrp="1"/>
          </p:cNvSpPr>
          <p:nvPr>
            <p:ph idx="1"/>
          </p:nvPr>
        </p:nvSpPr>
        <p:spPr>
          <a:xfrm>
            <a:off x="5011615" y="1386031"/>
            <a:ext cx="7180385" cy="4773958"/>
          </a:xfrm>
        </p:spPr>
        <p:txBody>
          <a:bodyPr>
            <a:normAutofit/>
          </a:bodyPr>
          <a:lstStyle/>
          <a:p>
            <a:r>
              <a:rPr lang="es-CO" dirty="0">
                <a:latin typeface="Montserrat" pitchFamily="2" charset="77"/>
              </a:rPr>
              <a:t>Todas contaminadas.</a:t>
            </a:r>
          </a:p>
          <a:p>
            <a:r>
              <a:rPr lang="es-CO" dirty="0">
                <a:latin typeface="Montserrat" pitchFamily="2" charset="77"/>
              </a:rPr>
              <a:t>Inventario de estructuras lesionadas.</a:t>
            </a:r>
          </a:p>
          <a:p>
            <a:pPr marL="0" indent="0">
              <a:buNone/>
            </a:pPr>
            <a:endParaRPr lang="es-CO" dirty="0">
              <a:latin typeface="Montserrat" pitchFamily="2" charset="77"/>
            </a:endParaRPr>
          </a:p>
          <a:p>
            <a:pPr marL="514350" indent="-514350">
              <a:buAutoNum type="arabicPeriod"/>
            </a:pPr>
            <a:r>
              <a:rPr lang="es-CO" sz="2400" dirty="0">
                <a:latin typeface="Montserrat" pitchFamily="2" charset="77"/>
              </a:rPr>
              <a:t>L</a:t>
            </a:r>
            <a:r>
              <a:rPr lang="es-MX" sz="2400" b="0" i="0" dirty="0">
                <a:effectLst/>
                <a:latin typeface="Montserrat" pitchFamily="2" charset="77"/>
              </a:rPr>
              <a:t>impieza de la herida: s</a:t>
            </a:r>
            <a:r>
              <a:rPr lang="es-MX" sz="2400" dirty="0">
                <a:latin typeface="Montserrat" pitchFamily="2" charset="77"/>
              </a:rPr>
              <a:t>oluciones</a:t>
            </a:r>
            <a:r>
              <a:rPr lang="es-MX" sz="2400" b="0" i="0" dirty="0">
                <a:effectLst/>
                <a:latin typeface="Montserrat" pitchFamily="2" charset="77"/>
              </a:rPr>
              <a:t> antisépticas SSN. </a:t>
            </a:r>
          </a:p>
          <a:p>
            <a:pPr marL="514350" indent="-514350">
              <a:buAutoNum type="arabicPeriod"/>
            </a:pPr>
            <a:r>
              <a:rPr lang="es-MX" sz="2400" dirty="0">
                <a:latin typeface="Montserrat" pitchFamily="2" charset="77"/>
              </a:rPr>
              <a:t>Desbridamiento</a:t>
            </a:r>
            <a:r>
              <a:rPr lang="es-MX" sz="2400" b="0" i="0" dirty="0">
                <a:effectLst/>
                <a:latin typeface="Montserrat" pitchFamily="2" charset="77"/>
              </a:rPr>
              <a:t> de los bordes y retiro de contaminaci</a:t>
            </a:r>
            <a:r>
              <a:rPr lang="es-MX" sz="2400" dirty="0">
                <a:latin typeface="Montserrat" pitchFamily="2" charset="77"/>
              </a:rPr>
              <a:t>ón. </a:t>
            </a:r>
          </a:p>
          <a:p>
            <a:pPr marL="514350" indent="-514350">
              <a:buAutoNum type="arabicPeriod"/>
            </a:pPr>
            <a:r>
              <a:rPr lang="es-MX" sz="2400" b="0" i="0" dirty="0">
                <a:effectLst/>
                <a:latin typeface="Montserrat" pitchFamily="2" charset="77"/>
              </a:rPr>
              <a:t>Sutura primaria o afrontamiento. </a:t>
            </a:r>
          </a:p>
          <a:p>
            <a:pPr marL="514350" indent="-514350">
              <a:buAutoNum type="arabicPeriod"/>
            </a:pPr>
            <a:r>
              <a:rPr lang="es-MX" sz="2400" dirty="0">
                <a:latin typeface="Montserrat" pitchFamily="2" charset="77"/>
              </a:rPr>
              <a:t>Apósitos estériles.</a:t>
            </a:r>
            <a:endParaRPr lang="es-CO" sz="2400" dirty="0">
              <a:latin typeface="Montserrat" pitchFamily="2" charset="77"/>
            </a:endParaRPr>
          </a:p>
        </p:txBody>
      </p:sp>
    </p:spTree>
    <p:extLst>
      <p:ext uri="{BB962C8B-B14F-4D97-AF65-F5344CB8AC3E}">
        <p14:creationId xmlns:p14="http://schemas.microsoft.com/office/powerpoint/2010/main" val="11443615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FE26BD-797E-41D0-AC31-DD29D4965974}"/>
              </a:ext>
            </a:extLst>
          </p:cNvPr>
          <p:cNvSpPr>
            <a:spLocks noGrp="1"/>
          </p:cNvSpPr>
          <p:nvPr>
            <p:ph type="title"/>
          </p:nvPr>
        </p:nvSpPr>
        <p:spPr>
          <a:xfrm>
            <a:off x="545123" y="260779"/>
            <a:ext cx="10515600" cy="747238"/>
          </a:xfrm>
        </p:spPr>
        <p:txBody>
          <a:bodyPr/>
          <a:lstStyle/>
          <a:p>
            <a:r>
              <a:rPr lang="es-MX" dirty="0"/>
              <a:t>Lesiones complejas</a:t>
            </a:r>
            <a:endParaRPr lang="es-CO" dirty="0"/>
          </a:p>
        </p:txBody>
      </p:sp>
      <p:sp>
        <p:nvSpPr>
          <p:cNvPr id="3" name="Marcador de contenido 2">
            <a:extLst>
              <a:ext uri="{FF2B5EF4-FFF2-40B4-BE49-F238E27FC236}">
                <a16:creationId xmlns:a16="http://schemas.microsoft.com/office/drawing/2014/main" id="{C6E1EFF4-8609-41A7-81A2-5C9A8AEC8A96}"/>
              </a:ext>
            </a:extLst>
          </p:cNvPr>
          <p:cNvSpPr>
            <a:spLocks noGrp="1"/>
          </p:cNvSpPr>
          <p:nvPr>
            <p:ph sz="half" idx="1"/>
          </p:nvPr>
        </p:nvSpPr>
        <p:spPr>
          <a:xfrm>
            <a:off x="1131277" y="1185635"/>
            <a:ext cx="5181600" cy="1694831"/>
          </a:xfrm>
        </p:spPr>
        <p:txBody>
          <a:bodyPr>
            <a:normAutofit/>
          </a:bodyPr>
          <a:lstStyle/>
          <a:p>
            <a:r>
              <a:rPr lang="es-MX" dirty="0"/>
              <a:t>Fracturas abiertas.</a:t>
            </a:r>
          </a:p>
          <a:p>
            <a:r>
              <a:rPr lang="es-MX" dirty="0"/>
              <a:t>Lesión vasculonerviosa.</a:t>
            </a:r>
          </a:p>
          <a:p>
            <a:r>
              <a:rPr lang="es-MX" dirty="0"/>
              <a:t>Lesión tendinosa.</a:t>
            </a:r>
          </a:p>
          <a:p>
            <a:pPr marL="0" indent="0">
              <a:buNone/>
            </a:pPr>
            <a:endParaRPr lang="es-CO" dirty="0"/>
          </a:p>
        </p:txBody>
      </p:sp>
      <p:sp>
        <p:nvSpPr>
          <p:cNvPr id="4" name="Marcador de contenido 3">
            <a:extLst>
              <a:ext uri="{FF2B5EF4-FFF2-40B4-BE49-F238E27FC236}">
                <a16:creationId xmlns:a16="http://schemas.microsoft.com/office/drawing/2014/main" id="{207160C9-5949-4063-933B-1EAABBB5BECB}"/>
              </a:ext>
            </a:extLst>
          </p:cNvPr>
          <p:cNvSpPr>
            <a:spLocks noGrp="1"/>
          </p:cNvSpPr>
          <p:nvPr>
            <p:ph sz="half" idx="2"/>
          </p:nvPr>
        </p:nvSpPr>
        <p:spPr>
          <a:xfrm>
            <a:off x="5308599" y="4249109"/>
            <a:ext cx="6756402" cy="2077858"/>
          </a:xfrm>
        </p:spPr>
        <p:txBody>
          <a:bodyPr>
            <a:normAutofit/>
          </a:bodyPr>
          <a:lstStyle/>
          <a:p>
            <a:r>
              <a:rPr lang="es-MX" sz="2400" dirty="0">
                <a:solidFill>
                  <a:srgbClr val="06AEAA"/>
                </a:solidFill>
              </a:rPr>
              <a:t>Toxoide tetánico.</a:t>
            </a:r>
          </a:p>
          <a:p>
            <a:r>
              <a:rPr lang="es-MX" sz="2400" dirty="0">
                <a:solidFill>
                  <a:srgbClr val="06AEAA"/>
                </a:solidFill>
              </a:rPr>
              <a:t>Antibiótico.</a:t>
            </a:r>
          </a:p>
          <a:p>
            <a:r>
              <a:rPr lang="es-MX" sz="2400" dirty="0">
                <a:solidFill>
                  <a:srgbClr val="06AEAA"/>
                </a:solidFill>
              </a:rPr>
              <a:t>Inmovilización.</a:t>
            </a:r>
          </a:p>
          <a:p>
            <a:r>
              <a:rPr lang="es-MX" sz="2400" dirty="0">
                <a:solidFill>
                  <a:srgbClr val="06AEAA"/>
                </a:solidFill>
              </a:rPr>
              <a:t>Remisión temprana 3er nivel.</a:t>
            </a:r>
            <a:endParaRPr lang="es-CO" sz="2400" dirty="0">
              <a:solidFill>
                <a:srgbClr val="06AEAA"/>
              </a:solidFill>
            </a:endParaRPr>
          </a:p>
        </p:txBody>
      </p:sp>
      <p:pic>
        <p:nvPicPr>
          <p:cNvPr id="6" name="Imagen 5">
            <a:extLst>
              <a:ext uri="{FF2B5EF4-FFF2-40B4-BE49-F238E27FC236}">
                <a16:creationId xmlns:a16="http://schemas.microsoft.com/office/drawing/2014/main" id="{F0878578-38C7-45B3-8685-8F5DCD81FCBC}"/>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787661" y="1218217"/>
            <a:ext cx="4273062" cy="2554793"/>
          </a:xfrm>
          <a:prstGeom prst="rect">
            <a:avLst/>
          </a:prstGeom>
        </p:spPr>
      </p:pic>
    </p:spTree>
    <p:extLst>
      <p:ext uri="{BB962C8B-B14F-4D97-AF65-F5344CB8AC3E}">
        <p14:creationId xmlns:p14="http://schemas.microsoft.com/office/powerpoint/2010/main" val="22632308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FE8224-2279-4006-A019-4E73C4D814D5}"/>
              </a:ext>
            </a:extLst>
          </p:cNvPr>
          <p:cNvSpPr>
            <a:spLocks noGrp="1"/>
          </p:cNvSpPr>
          <p:nvPr>
            <p:ph type="title"/>
          </p:nvPr>
        </p:nvSpPr>
        <p:spPr>
          <a:xfrm>
            <a:off x="482175" y="329433"/>
            <a:ext cx="10515600" cy="1325563"/>
          </a:xfrm>
        </p:spPr>
        <p:txBody>
          <a:bodyPr>
            <a:normAutofit/>
          </a:bodyPr>
          <a:lstStyle/>
          <a:p>
            <a:r>
              <a:rPr lang="es-CO" dirty="0"/>
              <a:t>Amputaciones </a:t>
            </a:r>
            <a:br>
              <a:rPr lang="es-CO" dirty="0"/>
            </a:br>
            <a:r>
              <a:rPr lang="es-CO" dirty="0"/>
              <a:t>y reimplantes</a:t>
            </a:r>
          </a:p>
        </p:txBody>
      </p:sp>
      <p:sp>
        <p:nvSpPr>
          <p:cNvPr id="3" name="Marcador de contenido 2">
            <a:extLst>
              <a:ext uri="{FF2B5EF4-FFF2-40B4-BE49-F238E27FC236}">
                <a16:creationId xmlns:a16="http://schemas.microsoft.com/office/drawing/2014/main" id="{00BABA4E-1565-4DFA-8D1A-F024BD4E8DEA}"/>
              </a:ext>
            </a:extLst>
          </p:cNvPr>
          <p:cNvSpPr>
            <a:spLocks noGrp="1"/>
          </p:cNvSpPr>
          <p:nvPr>
            <p:ph idx="1"/>
          </p:nvPr>
        </p:nvSpPr>
        <p:spPr>
          <a:xfrm>
            <a:off x="5257800" y="1321933"/>
            <a:ext cx="6452025" cy="3468053"/>
          </a:xfrm>
        </p:spPr>
        <p:txBody>
          <a:bodyPr>
            <a:normAutofit/>
          </a:bodyPr>
          <a:lstStyle/>
          <a:p>
            <a:pPr marL="0" indent="0">
              <a:lnSpc>
                <a:spcPct val="100000"/>
              </a:lnSpc>
              <a:buNone/>
            </a:pPr>
            <a:r>
              <a:rPr lang="es-CO" b="1" dirty="0"/>
              <a:t>Todo paciente es candidato potencial:</a:t>
            </a:r>
            <a:endParaRPr lang="es-CO" dirty="0"/>
          </a:p>
          <a:p>
            <a:pPr lvl="1">
              <a:lnSpc>
                <a:spcPct val="100000"/>
              </a:lnSpc>
            </a:pPr>
            <a:r>
              <a:rPr lang="es-CO" dirty="0"/>
              <a:t>Estado general.</a:t>
            </a:r>
          </a:p>
          <a:p>
            <a:pPr lvl="1">
              <a:lnSpc>
                <a:spcPct val="100000"/>
              </a:lnSpc>
            </a:pPr>
            <a:r>
              <a:rPr lang="es-CO" dirty="0"/>
              <a:t>Lesiones asociadas.</a:t>
            </a:r>
          </a:p>
          <a:p>
            <a:pPr lvl="1">
              <a:lnSpc>
                <a:spcPct val="100000"/>
              </a:lnSpc>
            </a:pPr>
            <a:r>
              <a:rPr lang="es-CO" dirty="0"/>
              <a:t>Condiciones de remisión (paciente / segmento amputado).</a:t>
            </a:r>
          </a:p>
          <a:p>
            <a:pPr marL="457200" lvl="1" indent="0">
              <a:lnSpc>
                <a:spcPct val="100000"/>
              </a:lnSpc>
              <a:buNone/>
            </a:pPr>
            <a:endParaRPr lang="es-CO" dirty="0"/>
          </a:p>
          <a:p>
            <a:pPr marL="0" indent="0">
              <a:lnSpc>
                <a:spcPct val="100000"/>
              </a:lnSpc>
              <a:buNone/>
            </a:pPr>
            <a:endParaRPr lang="es-CO" dirty="0"/>
          </a:p>
          <a:p>
            <a:pPr>
              <a:lnSpc>
                <a:spcPct val="100000"/>
              </a:lnSpc>
            </a:pPr>
            <a:endParaRPr lang="es-CO" dirty="0"/>
          </a:p>
          <a:p>
            <a:pPr marL="0" indent="0">
              <a:lnSpc>
                <a:spcPct val="100000"/>
              </a:lnSpc>
              <a:buNone/>
            </a:pPr>
            <a:endParaRPr lang="es-CO" dirty="0"/>
          </a:p>
        </p:txBody>
      </p:sp>
      <p:pic>
        <p:nvPicPr>
          <p:cNvPr id="14338" name="Picture 2" descr="Energúmeno ataca a machetazos a su mujer y la deja moribunda. |  Noticiaspalenque's Weblog">
            <a:extLst>
              <a:ext uri="{FF2B5EF4-FFF2-40B4-BE49-F238E27FC236}">
                <a16:creationId xmlns:a16="http://schemas.microsoft.com/office/drawing/2014/main" id="{D6BB005A-3BA6-4960-BC53-F2F85E326DEC}"/>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7146154" y="4259955"/>
            <a:ext cx="3233980" cy="22686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53449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FE8224-2279-4006-A019-4E73C4D814D5}"/>
              </a:ext>
            </a:extLst>
          </p:cNvPr>
          <p:cNvSpPr>
            <a:spLocks noGrp="1"/>
          </p:cNvSpPr>
          <p:nvPr>
            <p:ph type="title"/>
          </p:nvPr>
        </p:nvSpPr>
        <p:spPr>
          <a:xfrm>
            <a:off x="451337" y="219710"/>
            <a:ext cx="4669653" cy="1884159"/>
          </a:xfrm>
        </p:spPr>
        <p:txBody>
          <a:bodyPr>
            <a:normAutofit/>
          </a:bodyPr>
          <a:lstStyle/>
          <a:p>
            <a:r>
              <a:rPr lang="es-CO" dirty="0"/>
              <a:t>Amputaciones y reimplantes</a:t>
            </a:r>
          </a:p>
        </p:txBody>
      </p:sp>
      <p:sp>
        <p:nvSpPr>
          <p:cNvPr id="3" name="Marcador de contenido 2">
            <a:extLst>
              <a:ext uri="{FF2B5EF4-FFF2-40B4-BE49-F238E27FC236}">
                <a16:creationId xmlns:a16="http://schemas.microsoft.com/office/drawing/2014/main" id="{00BABA4E-1565-4DFA-8D1A-F024BD4E8DEA}"/>
              </a:ext>
            </a:extLst>
          </p:cNvPr>
          <p:cNvSpPr>
            <a:spLocks noGrp="1"/>
          </p:cNvSpPr>
          <p:nvPr>
            <p:ph idx="1"/>
          </p:nvPr>
        </p:nvSpPr>
        <p:spPr>
          <a:xfrm>
            <a:off x="4861170" y="1990320"/>
            <a:ext cx="7280031" cy="4647970"/>
          </a:xfrm>
        </p:spPr>
        <p:txBody>
          <a:bodyPr>
            <a:normAutofit fontScale="92500"/>
          </a:bodyPr>
          <a:lstStyle/>
          <a:p>
            <a:pPr marL="0" indent="0">
              <a:buNone/>
            </a:pPr>
            <a:r>
              <a:rPr lang="es-CO" sz="3300" b="1" dirty="0"/>
              <a:t>Manejo general:</a:t>
            </a:r>
          </a:p>
          <a:p>
            <a:pPr marL="0" indent="0">
              <a:buNone/>
            </a:pPr>
            <a:endParaRPr lang="es-CO" sz="3200" dirty="0"/>
          </a:p>
          <a:p>
            <a:pPr marL="0" indent="0">
              <a:buNone/>
            </a:pPr>
            <a:r>
              <a:rPr lang="es-CO" sz="3200" dirty="0"/>
              <a:t>Sección parcial/semi amputación:</a:t>
            </a:r>
          </a:p>
          <a:p>
            <a:pPr lvl="1"/>
            <a:r>
              <a:rPr lang="es-CO" dirty="0"/>
              <a:t>Segmento distal en posición anatómica (evitar torsión).</a:t>
            </a:r>
          </a:p>
          <a:p>
            <a:pPr lvl="1"/>
            <a:r>
              <a:rPr lang="es-CO" dirty="0"/>
              <a:t>Inmovilización con férula.</a:t>
            </a:r>
          </a:p>
          <a:p>
            <a:pPr lvl="1"/>
            <a:r>
              <a:rPr lang="es-CO" b="1" dirty="0"/>
              <a:t>NO</a:t>
            </a:r>
            <a:r>
              <a:rPr lang="es-CO" dirty="0"/>
              <a:t> convertir sección parcial </a:t>
            </a:r>
            <a:r>
              <a:rPr lang="es-CO" dirty="0">
                <a:sym typeface="Wingdings" panose="05000000000000000000" pitchFamily="2" charset="2"/>
              </a:rPr>
              <a:t> amputación.</a:t>
            </a:r>
          </a:p>
          <a:p>
            <a:pPr lvl="1"/>
            <a:r>
              <a:rPr lang="es-CO" dirty="0">
                <a:sym typeface="Wingdings" panose="05000000000000000000" pitchFamily="2" charset="2"/>
              </a:rPr>
              <a:t>No ligaduras.</a:t>
            </a:r>
          </a:p>
          <a:p>
            <a:endParaRPr lang="es-CO" dirty="0">
              <a:sym typeface="Wingdings" panose="05000000000000000000" pitchFamily="2" charset="2"/>
            </a:endParaRPr>
          </a:p>
          <a:p>
            <a:pPr marL="0" indent="0">
              <a:buNone/>
            </a:pPr>
            <a:r>
              <a:rPr lang="es-CO" sz="3000" b="1" dirty="0">
                <a:solidFill>
                  <a:srgbClr val="06AEAA"/>
                </a:solidFill>
                <a:sym typeface="Wingdings" panose="05000000000000000000" pitchFamily="2" charset="2"/>
              </a:rPr>
              <a:t>Viabilidad de reimplante  en cirugía. </a:t>
            </a:r>
            <a:endParaRPr lang="es-CO" sz="3000" b="1" dirty="0">
              <a:solidFill>
                <a:srgbClr val="06AEAA"/>
              </a:solidFill>
            </a:endParaRPr>
          </a:p>
        </p:txBody>
      </p:sp>
    </p:spTree>
    <p:extLst>
      <p:ext uri="{BB962C8B-B14F-4D97-AF65-F5344CB8AC3E}">
        <p14:creationId xmlns:p14="http://schemas.microsoft.com/office/powerpoint/2010/main" val="41094754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FE8224-2279-4006-A019-4E73C4D814D5}"/>
              </a:ext>
            </a:extLst>
          </p:cNvPr>
          <p:cNvSpPr>
            <a:spLocks noGrp="1"/>
          </p:cNvSpPr>
          <p:nvPr>
            <p:ph type="title"/>
          </p:nvPr>
        </p:nvSpPr>
        <p:spPr>
          <a:xfrm>
            <a:off x="567925" y="315007"/>
            <a:ext cx="6454285" cy="1325563"/>
          </a:xfrm>
        </p:spPr>
        <p:txBody>
          <a:bodyPr>
            <a:normAutofit/>
          </a:bodyPr>
          <a:lstStyle/>
          <a:p>
            <a:r>
              <a:rPr lang="es-CO" dirty="0"/>
              <a:t>Amputaciones y reimplantes</a:t>
            </a:r>
          </a:p>
        </p:txBody>
      </p:sp>
      <p:sp>
        <p:nvSpPr>
          <p:cNvPr id="3" name="Marcador de contenido 2">
            <a:extLst>
              <a:ext uri="{FF2B5EF4-FFF2-40B4-BE49-F238E27FC236}">
                <a16:creationId xmlns:a16="http://schemas.microsoft.com/office/drawing/2014/main" id="{00BABA4E-1565-4DFA-8D1A-F024BD4E8DEA}"/>
              </a:ext>
            </a:extLst>
          </p:cNvPr>
          <p:cNvSpPr>
            <a:spLocks noGrp="1"/>
          </p:cNvSpPr>
          <p:nvPr>
            <p:ph idx="1"/>
          </p:nvPr>
        </p:nvSpPr>
        <p:spPr>
          <a:xfrm>
            <a:off x="5012266" y="1754827"/>
            <a:ext cx="7054612" cy="4082897"/>
          </a:xfrm>
        </p:spPr>
        <p:txBody>
          <a:bodyPr>
            <a:normAutofit/>
          </a:bodyPr>
          <a:lstStyle/>
          <a:p>
            <a:pPr marL="0" indent="0">
              <a:buNone/>
            </a:pPr>
            <a:r>
              <a:rPr lang="es-CO" sz="3000" b="1" dirty="0"/>
              <a:t>Indicación absolutas de reimplante:</a:t>
            </a:r>
            <a:endParaRPr lang="es-CO" sz="3200" dirty="0"/>
          </a:p>
          <a:p>
            <a:pPr lvl="1"/>
            <a:r>
              <a:rPr lang="es-CO" dirty="0"/>
              <a:t>Tipo de lesión (corte nítido).</a:t>
            </a:r>
          </a:p>
          <a:p>
            <a:pPr lvl="1"/>
            <a:r>
              <a:rPr lang="es-CO" dirty="0"/>
              <a:t>Pulgar.</a:t>
            </a:r>
          </a:p>
          <a:p>
            <a:pPr lvl="1"/>
            <a:r>
              <a:rPr lang="es-CO" dirty="0"/>
              <a:t>Digitales múltiples.</a:t>
            </a:r>
          </a:p>
          <a:p>
            <a:pPr lvl="1"/>
            <a:r>
              <a:rPr lang="es-CO" dirty="0"/>
              <a:t>Zona I (pacientes jóvenes con dedos adyacentes lesionados).</a:t>
            </a:r>
          </a:p>
          <a:p>
            <a:pPr lvl="1"/>
            <a:r>
              <a:rPr lang="es-CO" dirty="0"/>
              <a:t>Amputaciones en niños.</a:t>
            </a:r>
          </a:p>
        </p:txBody>
      </p:sp>
      <p:pic>
        <p:nvPicPr>
          <p:cNvPr id="15362" name="Picture 2" descr="Resultado de imagen de amputacion dedo mano">
            <a:extLst>
              <a:ext uri="{FF2B5EF4-FFF2-40B4-BE49-F238E27FC236}">
                <a16:creationId xmlns:a16="http://schemas.microsoft.com/office/drawing/2014/main" id="{43A24A80-7EA4-49F4-96BD-8F89D05ED4F8}"/>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581863" y="1640570"/>
            <a:ext cx="2874275" cy="21557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6096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FE8224-2279-4006-A019-4E73C4D814D5}"/>
              </a:ext>
            </a:extLst>
          </p:cNvPr>
          <p:cNvSpPr>
            <a:spLocks noGrp="1"/>
          </p:cNvSpPr>
          <p:nvPr>
            <p:ph type="title"/>
          </p:nvPr>
        </p:nvSpPr>
        <p:spPr>
          <a:xfrm>
            <a:off x="466969" y="312039"/>
            <a:ext cx="4994031" cy="1325563"/>
          </a:xfrm>
        </p:spPr>
        <p:txBody>
          <a:bodyPr>
            <a:normAutofit/>
          </a:bodyPr>
          <a:lstStyle/>
          <a:p>
            <a:r>
              <a:rPr lang="es-CO" dirty="0"/>
              <a:t>Amputaciones y reimplantes</a:t>
            </a:r>
          </a:p>
        </p:txBody>
      </p:sp>
      <p:sp>
        <p:nvSpPr>
          <p:cNvPr id="3" name="Marcador de contenido 2">
            <a:extLst>
              <a:ext uri="{FF2B5EF4-FFF2-40B4-BE49-F238E27FC236}">
                <a16:creationId xmlns:a16="http://schemas.microsoft.com/office/drawing/2014/main" id="{00BABA4E-1565-4DFA-8D1A-F024BD4E8DEA}"/>
              </a:ext>
            </a:extLst>
          </p:cNvPr>
          <p:cNvSpPr>
            <a:spLocks noGrp="1"/>
          </p:cNvSpPr>
          <p:nvPr>
            <p:ph idx="1"/>
          </p:nvPr>
        </p:nvSpPr>
        <p:spPr>
          <a:xfrm>
            <a:off x="5239989" y="1105461"/>
            <a:ext cx="6211702" cy="2653045"/>
          </a:xfrm>
        </p:spPr>
        <p:txBody>
          <a:bodyPr>
            <a:normAutofit fontScale="77500" lnSpcReduction="20000"/>
          </a:bodyPr>
          <a:lstStyle/>
          <a:p>
            <a:pPr marL="0" indent="0">
              <a:lnSpc>
                <a:spcPct val="120000"/>
              </a:lnSpc>
              <a:buNone/>
            </a:pPr>
            <a:r>
              <a:rPr lang="es-CO" sz="3200" b="1" dirty="0">
                <a:effectLst>
                  <a:outerShdw blurRad="38100" dist="38100" dir="2700000" algn="tl">
                    <a:srgbClr val="000000">
                      <a:alpha val="43137"/>
                    </a:srgbClr>
                  </a:outerShdw>
                </a:effectLst>
              </a:rPr>
              <a:t>Contraindicaciones de reimplante:</a:t>
            </a:r>
          </a:p>
          <a:p>
            <a:pPr lvl="1" algn="just">
              <a:lnSpc>
                <a:spcPct val="120000"/>
              </a:lnSpc>
            </a:pPr>
            <a:r>
              <a:rPr lang="es-CO" sz="2700" dirty="0"/>
              <a:t>Heridas concomitantes que amenazan la vida.</a:t>
            </a:r>
          </a:p>
          <a:p>
            <a:pPr lvl="1" algn="just">
              <a:lnSpc>
                <a:spcPct val="120000"/>
              </a:lnSpc>
            </a:pPr>
            <a:r>
              <a:rPr lang="es-CO" sz="2700" dirty="0"/>
              <a:t>Lesiones múltiples en el segmento amputado.</a:t>
            </a:r>
          </a:p>
          <a:p>
            <a:pPr lvl="1" algn="just">
              <a:lnSpc>
                <a:spcPct val="120000"/>
              </a:lnSpc>
            </a:pPr>
            <a:r>
              <a:rPr lang="es-CO" sz="2700" dirty="0"/>
              <a:t>Avulsión o machucamiento tisular.</a:t>
            </a:r>
          </a:p>
        </p:txBody>
      </p:sp>
      <p:pic>
        <p:nvPicPr>
          <p:cNvPr id="5" name="Imagen 4">
            <a:extLst>
              <a:ext uri="{FF2B5EF4-FFF2-40B4-BE49-F238E27FC236}">
                <a16:creationId xmlns:a16="http://schemas.microsoft.com/office/drawing/2014/main" id="{F378A3B8-F220-4C21-BB9B-AB9848BD914F}"/>
              </a:ext>
            </a:extLst>
          </p:cNvPr>
          <p:cNvPicPr>
            <a:picLocks noChangeAspect="1"/>
          </p:cNvPicPr>
          <p:nvPr/>
        </p:nvPicPr>
        <p:blipFill>
          <a:blip r:embed="rId2"/>
          <a:stretch>
            <a:fillRect/>
          </a:stretch>
        </p:blipFill>
        <p:spPr>
          <a:xfrm>
            <a:off x="6096000" y="3889146"/>
            <a:ext cx="4283256" cy="2506672"/>
          </a:xfrm>
          <a:prstGeom prst="rect">
            <a:avLst/>
          </a:prstGeom>
        </p:spPr>
      </p:pic>
    </p:spTree>
    <p:extLst>
      <p:ext uri="{BB962C8B-B14F-4D97-AF65-F5344CB8AC3E}">
        <p14:creationId xmlns:p14="http://schemas.microsoft.com/office/powerpoint/2010/main" val="1535665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29D61D-5D9A-4DA2-857E-44B3D55DD85C}"/>
              </a:ext>
            </a:extLst>
          </p:cNvPr>
          <p:cNvSpPr>
            <a:spLocks noGrp="1"/>
          </p:cNvSpPr>
          <p:nvPr>
            <p:ph type="title"/>
          </p:nvPr>
        </p:nvSpPr>
        <p:spPr>
          <a:xfrm>
            <a:off x="520149" y="46037"/>
            <a:ext cx="10515600" cy="1325563"/>
          </a:xfrm>
        </p:spPr>
        <p:txBody>
          <a:bodyPr/>
          <a:lstStyle/>
          <a:p>
            <a:r>
              <a:rPr lang="es-MX" dirty="0"/>
              <a:t>Remisión</a:t>
            </a:r>
            <a:endParaRPr lang="es-CO" dirty="0"/>
          </a:p>
        </p:txBody>
      </p:sp>
      <p:sp>
        <p:nvSpPr>
          <p:cNvPr id="3" name="Marcador de contenido 2">
            <a:extLst>
              <a:ext uri="{FF2B5EF4-FFF2-40B4-BE49-F238E27FC236}">
                <a16:creationId xmlns:a16="http://schemas.microsoft.com/office/drawing/2014/main" id="{EA1A227F-A929-464B-A703-6939CF0D502F}"/>
              </a:ext>
            </a:extLst>
          </p:cNvPr>
          <p:cNvSpPr>
            <a:spLocks noGrp="1"/>
          </p:cNvSpPr>
          <p:nvPr>
            <p:ph idx="1"/>
          </p:nvPr>
        </p:nvSpPr>
        <p:spPr>
          <a:xfrm>
            <a:off x="5108966" y="1215207"/>
            <a:ext cx="6609065" cy="5163352"/>
          </a:xfrm>
        </p:spPr>
        <p:txBody>
          <a:bodyPr>
            <a:normAutofit fontScale="92500" lnSpcReduction="10000"/>
          </a:bodyPr>
          <a:lstStyle/>
          <a:p>
            <a:pPr algn="just"/>
            <a:r>
              <a:rPr lang="es-CO" dirty="0"/>
              <a:t>Condiciones de asepsia.</a:t>
            </a:r>
          </a:p>
          <a:p>
            <a:pPr algn="just"/>
            <a:r>
              <a:rPr lang="es-CO" sz="2800" dirty="0"/>
              <a:t>Caja de cartón o nevera de </a:t>
            </a:r>
            <a:r>
              <a:rPr lang="es-CO" sz="2800" dirty="0" err="1"/>
              <a:t>icopor</a:t>
            </a:r>
            <a:r>
              <a:rPr lang="es-CO" dirty="0"/>
              <a:t>:</a:t>
            </a:r>
          </a:p>
          <a:p>
            <a:pPr marL="971550" lvl="1" indent="-514350" algn="just">
              <a:buAutoNum type="arabicPeriod"/>
            </a:pPr>
            <a:r>
              <a:rPr lang="es-CO" dirty="0"/>
              <a:t>Hipotermia (4°C).</a:t>
            </a:r>
          </a:p>
          <a:p>
            <a:pPr marL="971550" lvl="1" indent="-514350" algn="just">
              <a:buAutoNum type="arabicPeriod"/>
            </a:pPr>
            <a:r>
              <a:rPr lang="es-CO" dirty="0"/>
              <a:t>Impermeabilización: gasas + bolsas.</a:t>
            </a:r>
          </a:p>
          <a:p>
            <a:pPr algn="just"/>
            <a:r>
              <a:rPr lang="es-CO" dirty="0"/>
              <a:t>Rótulo.</a:t>
            </a:r>
          </a:p>
          <a:p>
            <a:pPr marL="0" indent="0" algn="just">
              <a:buNone/>
            </a:pPr>
            <a:endParaRPr lang="es-CO" dirty="0"/>
          </a:p>
          <a:p>
            <a:pPr marL="0" indent="0" algn="just">
              <a:buNone/>
            </a:pPr>
            <a:r>
              <a:rPr lang="es-CO" u="sng" dirty="0">
                <a:effectLst>
                  <a:outerShdw blurRad="38100" dist="38100" dir="2700000" algn="tl">
                    <a:srgbClr val="000000">
                      <a:alpha val="43137"/>
                    </a:srgbClr>
                  </a:outerShdw>
                </a:effectLst>
              </a:rPr>
              <a:t>IDEAL:</a:t>
            </a:r>
          </a:p>
          <a:p>
            <a:pPr algn="just"/>
            <a:r>
              <a:rPr lang="es-CO" b="1" dirty="0"/>
              <a:t>Primera capa: </a:t>
            </a:r>
            <a:r>
              <a:rPr lang="es-CO" dirty="0"/>
              <a:t>compacto aserrín, viruta o semilla de arroz hasta capa de 10 cm.</a:t>
            </a:r>
          </a:p>
          <a:p>
            <a:pPr algn="just"/>
            <a:r>
              <a:rPr lang="es-CO" b="1" dirty="0"/>
              <a:t>Segunda capa: </a:t>
            </a:r>
            <a:r>
              <a:rPr lang="es-CO" dirty="0"/>
              <a:t>bloques pequeños de hielo común.</a:t>
            </a:r>
          </a:p>
          <a:p>
            <a:pPr algn="just"/>
            <a:r>
              <a:rPr lang="es-CO" b="1" dirty="0"/>
              <a:t>Tercera capa: </a:t>
            </a:r>
            <a:r>
              <a:rPr lang="es-CO" dirty="0"/>
              <a:t>aserrín compacto.</a:t>
            </a:r>
          </a:p>
        </p:txBody>
      </p:sp>
      <p:pic>
        <p:nvPicPr>
          <p:cNvPr id="15362" name="Picture 2" descr="protocolos de actuación ante situaciones de urgencia y primeros auxilios en  contextos educativos">
            <a:extLst>
              <a:ext uri="{FF2B5EF4-FFF2-40B4-BE49-F238E27FC236}">
                <a16:creationId xmlns:a16="http://schemas.microsoft.com/office/drawing/2014/main" id="{A6F715D3-60F0-43A6-B269-143320E04C6F}"/>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959461" y="1157937"/>
            <a:ext cx="3672607" cy="2339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02492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10BA65-3369-4B5D-8A83-D74BB97E1A2A}"/>
              </a:ext>
            </a:extLst>
          </p:cNvPr>
          <p:cNvSpPr>
            <a:spLocks noGrp="1"/>
          </p:cNvSpPr>
          <p:nvPr>
            <p:ph type="title"/>
          </p:nvPr>
        </p:nvSpPr>
        <p:spPr>
          <a:xfrm>
            <a:off x="468923" y="180922"/>
            <a:ext cx="10515600" cy="1325563"/>
          </a:xfrm>
        </p:spPr>
        <p:txBody>
          <a:bodyPr>
            <a:normAutofit/>
          </a:bodyPr>
          <a:lstStyle/>
          <a:p>
            <a:r>
              <a:rPr lang="es-CO" dirty="0"/>
              <a:t>Tiempo de isquemia</a:t>
            </a:r>
          </a:p>
        </p:txBody>
      </p:sp>
      <p:sp>
        <p:nvSpPr>
          <p:cNvPr id="3" name="Marcador de contenido 2">
            <a:extLst>
              <a:ext uri="{FF2B5EF4-FFF2-40B4-BE49-F238E27FC236}">
                <a16:creationId xmlns:a16="http://schemas.microsoft.com/office/drawing/2014/main" id="{386FDE4F-7BAE-4488-A01C-2FCEE4BCFF98}"/>
              </a:ext>
            </a:extLst>
          </p:cNvPr>
          <p:cNvSpPr>
            <a:spLocks noGrp="1"/>
          </p:cNvSpPr>
          <p:nvPr>
            <p:ph idx="1"/>
          </p:nvPr>
        </p:nvSpPr>
        <p:spPr>
          <a:xfrm>
            <a:off x="5221979" y="1790891"/>
            <a:ext cx="6213231" cy="4616626"/>
          </a:xfrm>
        </p:spPr>
        <p:txBody>
          <a:bodyPr>
            <a:normAutofit/>
          </a:bodyPr>
          <a:lstStyle/>
          <a:p>
            <a:r>
              <a:rPr lang="es-CO" dirty="0"/>
              <a:t>Estructuras sensibles a la isquemia &lt; músculo:</a:t>
            </a:r>
          </a:p>
          <a:p>
            <a:pPr lvl="1">
              <a:buFont typeface="Wingdings" pitchFamily="2" charset="2"/>
              <a:buChar char="§"/>
            </a:pPr>
            <a:r>
              <a:rPr lang="es-CO" dirty="0"/>
              <a:t>Distal </a:t>
            </a:r>
            <a:r>
              <a:rPr lang="es-CO" dirty="0">
                <a:sym typeface="Wingdings" panose="05000000000000000000" pitchFamily="2" charset="2"/>
              </a:rPr>
              <a:t> &gt; tiempo de isquemia soporta (menos músculo).</a:t>
            </a:r>
          </a:p>
          <a:p>
            <a:pPr>
              <a:buFont typeface="Wingdings" panose="05000000000000000000" pitchFamily="2" charset="2"/>
              <a:buChar char="Ø"/>
            </a:pPr>
            <a:endParaRPr lang="es-CO" dirty="0"/>
          </a:p>
          <a:p>
            <a:r>
              <a:rPr lang="es-CO" dirty="0">
                <a:effectLst>
                  <a:outerShdw blurRad="38100" dist="38100" dir="2700000" algn="tl">
                    <a:srgbClr val="000000">
                      <a:alpha val="43137"/>
                    </a:srgbClr>
                  </a:outerShdw>
                </a:effectLst>
              </a:rPr>
              <a:t>Límite máximo para amputaciones en mano: 12 horas:</a:t>
            </a:r>
          </a:p>
          <a:p>
            <a:pPr lvl="1">
              <a:buFont typeface="Wingdings" pitchFamily="2" charset="2"/>
              <a:buChar char="§"/>
            </a:pPr>
            <a:r>
              <a:rPr lang="es-CO" dirty="0"/>
              <a:t>Dedos </a:t>
            </a:r>
            <a:r>
              <a:rPr lang="es-CO" dirty="0">
                <a:sym typeface="Wingdings" panose="05000000000000000000" pitchFamily="2" charset="2"/>
              </a:rPr>
              <a:t> 24 horas isquemia en frío/12 horas isquemia en caliente.</a:t>
            </a:r>
            <a:endParaRPr lang="es-CO" dirty="0"/>
          </a:p>
          <a:p>
            <a:endParaRPr lang="es-CO" dirty="0"/>
          </a:p>
        </p:txBody>
      </p:sp>
    </p:spTree>
    <p:extLst>
      <p:ext uri="{BB962C8B-B14F-4D97-AF65-F5344CB8AC3E}">
        <p14:creationId xmlns:p14="http://schemas.microsoft.com/office/powerpoint/2010/main" val="29328124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AB31244A-3D24-4EB3-A881-275753EF557C}"/>
              </a:ext>
            </a:extLst>
          </p:cNvPr>
          <p:cNvSpPr>
            <a:spLocks noGrp="1"/>
          </p:cNvSpPr>
          <p:nvPr>
            <p:ph type="title"/>
          </p:nvPr>
        </p:nvSpPr>
        <p:spPr>
          <a:xfrm>
            <a:off x="689095" y="194408"/>
            <a:ext cx="10515600" cy="1325563"/>
          </a:xfrm>
        </p:spPr>
        <p:txBody>
          <a:bodyPr>
            <a:normAutofit/>
          </a:bodyPr>
          <a:lstStyle/>
          <a:p>
            <a:r>
              <a:rPr lang="es-MX" sz="5400" dirty="0"/>
              <a:t>Trauma cerrado</a:t>
            </a:r>
            <a:endParaRPr lang="es-CO" sz="5400" dirty="0"/>
          </a:p>
        </p:txBody>
      </p:sp>
      <p:pic>
        <p:nvPicPr>
          <p:cNvPr id="27650" name="Picture 2" descr="Fractura de Falange Dedo | Dr. Landín - Dr. Thione - Dr. Balaguer">
            <a:extLst>
              <a:ext uri="{FF2B5EF4-FFF2-40B4-BE49-F238E27FC236}">
                <a16:creationId xmlns:a16="http://schemas.microsoft.com/office/drawing/2014/main" id="{A644927A-3856-44EB-933F-81F5D1B18D0D}"/>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946895" y="2047852"/>
            <a:ext cx="5141308" cy="34213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8367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EAD8B38-B502-4319-84F6-44EC5D4A92E7}"/>
              </a:ext>
            </a:extLst>
          </p:cNvPr>
          <p:cNvSpPr>
            <a:spLocks noGrp="1"/>
          </p:cNvSpPr>
          <p:nvPr>
            <p:ph idx="1"/>
          </p:nvPr>
        </p:nvSpPr>
        <p:spPr>
          <a:xfrm>
            <a:off x="776612" y="1223730"/>
            <a:ext cx="10638776" cy="2790291"/>
          </a:xfrm>
        </p:spPr>
        <p:txBody>
          <a:bodyPr>
            <a:normAutofit/>
          </a:bodyPr>
          <a:lstStyle/>
          <a:p>
            <a:r>
              <a:rPr lang="es-CO" sz="2400" dirty="0"/>
              <a:t>1/3 accidentes laborales </a:t>
            </a:r>
            <a:r>
              <a:rPr lang="es-CO" sz="2400" dirty="0">
                <a:sym typeface="Wingdings" panose="05000000000000000000" pitchFamily="2" charset="2"/>
              </a:rPr>
              <a:t> </a:t>
            </a:r>
            <a:r>
              <a:rPr lang="es-CO" sz="2400" dirty="0"/>
              <a:t>10-35% de casos de trauma en mano.</a:t>
            </a:r>
          </a:p>
          <a:p>
            <a:r>
              <a:rPr lang="es-CO" sz="2400" dirty="0"/>
              <a:t>Masculino &gt; femenina (75-80%) </a:t>
            </a:r>
            <a:r>
              <a:rPr lang="es-CO" sz="2400" dirty="0">
                <a:sym typeface="Wingdings" panose="05000000000000000000" pitchFamily="2" charset="2"/>
              </a:rPr>
              <a:t> edad promedio 25 años.</a:t>
            </a:r>
          </a:p>
          <a:p>
            <a:r>
              <a:rPr lang="es-MX" sz="2400" dirty="0"/>
              <a:t>Las lesiones más frecuentes: </a:t>
            </a:r>
          </a:p>
          <a:p>
            <a:pPr lvl="1"/>
            <a:r>
              <a:rPr lang="es-MX" sz="2000" dirty="0"/>
              <a:t>Heridas ∼50%.</a:t>
            </a:r>
          </a:p>
          <a:p>
            <a:pPr lvl="1"/>
            <a:r>
              <a:rPr lang="es-MX" sz="2000" dirty="0"/>
              <a:t>Fracturas ∼15%.</a:t>
            </a:r>
          </a:p>
          <a:p>
            <a:pPr lvl="1"/>
            <a:r>
              <a:rPr lang="es-MX" sz="2000" dirty="0"/>
              <a:t>Esguinces ∼8%.</a:t>
            </a:r>
          </a:p>
          <a:p>
            <a:pPr lvl="1"/>
            <a:r>
              <a:rPr lang="es-MX" sz="2000" dirty="0"/>
              <a:t>Contusiones ∼8%.</a:t>
            </a:r>
            <a:endParaRPr lang="es-CO" sz="2000" dirty="0"/>
          </a:p>
        </p:txBody>
      </p:sp>
      <p:sp>
        <p:nvSpPr>
          <p:cNvPr id="4" name="Título 1">
            <a:extLst>
              <a:ext uri="{FF2B5EF4-FFF2-40B4-BE49-F238E27FC236}">
                <a16:creationId xmlns:a16="http://schemas.microsoft.com/office/drawing/2014/main" id="{BA301837-FAC8-4FB3-AFE5-544321CE78A2}"/>
              </a:ext>
            </a:extLst>
          </p:cNvPr>
          <p:cNvSpPr>
            <a:spLocks noGrp="1"/>
          </p:cNvSpPr>
          <p:nvPr>
            <p:ph type="title"/>
          </p:nvPr>
        </p:nvSpPr>
        <p:spPr>
          <a:xfrm>
            <a:off x="470858" y="139177"/>
            <a:ext cx="10515600" cy="1325563"/>
          </a:xfrm>
        </p:spPr>
        <p:txBody>
          <a:bodyPr>
            <a:normAutofit/>
          </a:bodyPr>
          <a:lstStyle/>
          <a:p>
            <a:r>
              <a:rPr lang="es-CO" dirty="0"/>
              <a:t>Epidemiología</a:t>
            </a:r>
          </a:p>
        </p:txBody>
      </p:sp>
      <p:pic>
        <p:nvPicPr>
          <p:cNvPr id="2051" name="Picture 3" descr="Lesiones por Mutilación en la Mano - Western New York Urology Associates,  LLC">
            <a:extLst>
              <a:ext uri="{FF2B5EF4-FFF2-40B4-BE49-F238E27FC236}">
                <a16:creationId xmlns:a16="http://schemas.microsoft.com/office/drawing/2014/main" id="{120B9B2F-C98B-491E-9C7E-12E9F5DA9AF3}"/>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rot="5400000">
            <a:off x="6919098" y="2264185"/>
            <a:ext cx="253365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91664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455788-9FEC-45D1-AC2A-E2E395AC7F30}"/>
              </a:ext>
            </a:extLst>
          </p:cNvPr>
          <p:cNvSpPr>
            <a:spLocks noGrp="1"/>
          </p:cNvSpPr>
          <p:nvPr>
            <p:ph type="title"/>
          </p:nvPr>
        </p:nvSpPr>
        <p:spPr>
          <a:xfrm>
            <a:off x="365199" y="369410"/>
            <a:ext cx="5121201" cy="1325563"/>
          </a:xfrm>
        </p:spPr>
        <p:txBody>
          <a:bodyPr>
            <a:noAutofit/>
          </a:bodyPr>
          <a:lstStyle/>
          <a:p>
            <a:r>
              <a:rPr lang="es-CO" dirty="0"/>
              <a:t>Manejo lesiones osteoarticulares</a:t>
            </a:r>
          </a:p>
        </p:txBody>
      </p:sp>
      <p:sp>
        <p:nvSpPr>
          <p:cNvPr id="3" name="Marcador de contenido 2">
            <a:extLst>
              <a:ext uri="{FF2B5EF4-FFF2-40B4-BE49-F238E27FC236}">
                <a16:creationId xmlns:a16="http://schemas.microsoft.com/office/drawing/2014/main" id="{08BD7AF5-BA7E-4453-893E-D2D05DF9906B}"/>
              </a:ext>
            </a:extLst>
          </p:cNvPr>
          <p:cNvSpPr>
            <a:spLocks noGrp="1"/>
          </p:cNvSpPr>
          <p:nvPr>
            <p:ph idx="1"/>
          </p:nvPr>
        </p:nvSpPr>
        <p:spPr>
          <a:xfrm>
            <a:off x="5170087" y="2015067"/>
            <a:ext cx="6711462" cy="5184722"/>
          </a:xfrm>
        </p:spPr>
        <p:txBody>
          <a:bodyPr>
            <a:normAutofit/>
          </a:bodyPr>
          <a:lstStyle/>
          <a:p>
            <a:pPr marL="0" indent="0">
              <a:buNone/>
            </a:pPr>
            <a:r>
              <a:rPr lang="es-CO" b="1" dirty="0"/>
              <a:t>Luxaciones y fracturas:</a:t>
            </a:r>
          </a:p>
          <a:p>
            <a:pPr lvl="1"/>
            <a:r>
              <a:rPr lang="es-CO" dirty="0"/>
              <a:t>Hallazgos clínicos.</a:t>
            </a:r>
          </a:p>
          <a:p>
            <a:pPr lvl="1"/>
            <a:r>
              <a:rPr lang="es-CO" dirty="0"/>
              <a:t>Estudios imagenológicos (AP – LATERAL- oblicua de mano).</a:t>
            </a:r>
          </a:p>
          <a:p>
            <a:endParaRPr lang="es-CO" dirty="0"/>
          </a:p>
          <a:p>
            <a:pPr marL="0" indent="0">
              <a:buNone/>
            </a:pPr>
            <a:r>
              <a:rPr lang="es-CO" b="1" dirty="0"/>
              <a:t>Enfoque general:</a:t>
            </a:r>
          </a:p>
          <a:p>
            <a:pPr lvl="1"/>
            <a:r>
              <a:rPr lang="es-CO" dirty="0"/>
              <a:t>Reducción cerrada (Longitud, alineación axial, alineación rotacional).</a:t>
            </a:r>
          </a:p>
          <a:p>
            <a:pPr lvl="1"/>
            <a:r>
              <a:rPr lang="es-CO" dirty="0"/>
              <a:t>Criterios de inestabilidad.</a:t>
            </a:r>
          </a:p>
          <a:p>
            <a:pPr lvl="1"/>
            <a:r>
              <a:rPr lang="es-CO" dirty="0"/>
              <a:t>Reducción abierta y fijación interna.</a:t>
            </a:r>
          </a:p>
          <a:p>
            <a:pPr marL="457200" lvl="1" indent="0" algn="ctr">
              <a:buNone/>
            </a:pPr>
            <a:endParaRPr lang="es-CO" dirty="0"/>
          </a:p>
          <a:p>
            <a:endParaRPr lang="es-CO" dirty="0"/>
          </a:p>
        </p:txBody>
      </p:sp>
    </p:spTree>
    <p:extLst>
      <p:ext uri="{BB962C8B-B14F-4D97-AF65-F5344CB8AC3E}">
        <p14:creationId xmlns:p14="http://schemas.microsoft.com/office/powerpoint/2010/main" val="42420083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A6287B-18AC-4519-AC01-D213593FCC24}"/>
              </a:ext>
            </a:extLst>
          </p:cNvPr>
          <p:cNvSpPr>
            <a:spLocks noGrp="1"/>
          </p:cNvSpPr>
          <p:nvPr>
            <p:ph type="title"/>
          </p:nvPr>
        </p:nvSpPr>
        <p:spPr>
          <a:xfrm>
            <a:off x="451338" y="204861"/>
            <a:ext cx="10515600" cy="1325563"/>
          </a:xfrm>
        </p:spPr>
        <p:txBody>
          <a:bodyPr>
            <a:normAutofit/>
          </a:bodyPr>
          <a:lstStyle/>
          <a:p>
            <a:r>
              <a:rPr lang="es-CO" dirty="0"/>
              <a:t>Inmovilización</a:t>
            </a:r>
          </a:p>
        </p:txBody>
      </p:sp>
      <p:sp>
        <p:nvSpPr>
          <p:cNvPr id="3" name="Marcador de contenido 2">
            <a:extLst>
              <a:ext uri="{FF2B5EF4-FFF2-40B4-BE49-F238E27FC236}">
                <a16:creationId xmlns:a16="http://schemas.microsoft.com/office/drawing/2014/main" id="{5B6D1437-103C-4A4C-9C1C-1F56C0BBF9D4}"/>
              </a:ext>
            </a:extLst>
          </p:cNvPr>
          <p:cNvSpPr>
            <a:spLocks noGrp="1"/>
          </p:cNvSpPr>
          <p:nvPr>
            <p:ph idx="1"/>
          </p:nvPr>
        </p:nvSpPr>
        <p:spPr>
          <a:xfrm>
            <a:off x="704034" y="1416186"/>
            <a:ext cx="5140570" cy="1792506"/>
          </a:xfrm>
        </p:spPr>
        <p:txBody>
          <a:bodyPr>
            <a:normAutofit/>
          </a:bodyPr>
          <a:lstStyle/>
          <a:p>
            <a:pPr marL="0" indent="0">
              <a:buNone/>
            </a:pPr>
            <a:r>
              <a:rPr lang="es-CO" sz="2400" dirty="0"/>
              <a:t>Fracturas carpo </a:t>
            </a:r>
            <a:r>
              <a:rPr lang="es-CO" sz="2400" dirty="0">
                <a:sym typeface="Wingdings" panose="05000000000000000000" pitchFamily="2" charset="2"/>
              </a:rPr>
              <a:t> férula antebraquiopalmar / espica pulgar.</a:t>
            </a:r>
          </a:p>
          <a:p>
            <a:pPr marL="0" indent="0">
              <a:buNone/>
            </a:pPr>
            <a:endParaRPr lang="es-CO" sz="2400" dirty="0">
              <a:sym typeface="Wingdings" panose="05000000000000000000" pitchFamily="2" charset="2"/>
            </a:endParaRPr>
          </a:p>
          <a:p>
            <a:pPr marL="0" indent="0">
              <a:buNone/>
            </a:pPr>
            <a:endParaRPr lang="es-CO" sz="2400" dirty="0">
              <a:sym typeface="Wingdings" panose="05000000000000000000" pitchFamily="2" charset="2"/>
            </a:endParaRPr>
          </a:p>
          <a:p>
            <a:pPr marL="0" indent="0">
              <a:buNone/>
            </a:pPr>
            <a:endParaRPr lang="es-CO" sz="2400" dirty="0"/>
          </a:p>
        </p:txBody>
      </p:sp>
      <p:pic>
        <p:nvPicPr>
          <p:cNvPr id="4" name="Imagen 3">
            <a:extLst>
              <a:ext uri="{FF2B5EF4-FFF2-40B4-BE49-F238E27FC236}">
                <a16:creationId xmlns:a16="http://schemas.microsoft.com/office/drawing/2014/main" id="{544A1AAF-8BEC-46CA-8A29-983AD79F6642}"/>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393340" y="1564677"/>
            <a:ext cx="3046909" cy="2486939"/>
          </a:xfrm>
          <a:prstGeom prst="rect">
            <a:avLst/>
          </a:prstGeom>
        </p:spPr>
      </p:pic>
      <p:pic>
        <p:nvPicPr>
          <p:cNvPr id="28674" name="Picture 2" descr="EER: INMOVILIZACIONES EN URGENCIAS 1">
            <a:extLst>
              <a:ext uri="{FF2B5EF4-FFF2-40B4-BE49-F238E27FC236}">
                <a16:creationId xmlns:a16="http://schemas.microsoft.com/office/drawing/2014/main" id="{E084F273-E1F4-4C53-8318-C36A72BC281D}"/>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8633070" y="1547550"/>
            <a:ext cx="3361592" cy="2521194"/>
          </a:xfrm>
          <a:prstGeom prst="rect">
            <a:avLst/>
          </a:prstGeom>
          <a:noFill/>
          <a:extLst>
            <a:ext uri="{909E8E84-426E-40DD-AFC4-6F175D3DCCD1}">
              <a14:hiddenFill xmlns:a14="http://schemas.microsoft.com/office/drawing/2010/main">
                <a:solidFill>
                  <a:srgbClr val="FFFFFF"/>
                </a:solidFill>
              </a14:hiddenFill>
            </a:ext>
          </a:extLst>
        </p:spPr>
      </p:pic>
      <p:pic>
        <p:nvPicPr>
          <p:cNvPr id="28676" name="Picture 4" descr="Esguinces del pulgar - Traumatismos y envenenamientos - Manual MSD versión  para público general">
            <a:extLst>
              <a:ext uri="{FF2B5EF4-FFF2-40B4-BE49-F238E27FC236}">
                <a16:creationId xmlns:a16="http://schemas.microsoft.com/office/drawing/2014/main" id="{E3F88518-B44B-4D7B-A0CB-A58FB6AAA66B}"/>
              </a:ext>
            </a:extLst>
          </p:cNvPr>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6025662" y="4331112"/>
            <a:ext cx="5715000" cy="2171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07141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A6287B-18AC-4519-AC01-D213593FCC24}"/>
              </a:ext>
            </a:extLst>
          </p:cNvPr>
          <p:cNvSpPr>
            <a:spLocks noGrp="1"/>
          </p:cNvSpPr>
          <p:nvPr>
            <p:ph type="title"/>
          </p:nvPr>
        </p:nvSpPr>
        <p:spPr>
          <a:xfrm>
            <a:off x="451338" y="204861"/>
            <a:ext cx="10515600" cy="1325563"/>
          </a:xfrm>
        </p:spPr>
        <p:txBody>
          <a:bodyPr>
            <a:normAutofit/>
          </a:bodyPr>
          <a:lstStyle/>
          <a:p>
            <a:r>
              <a:rPr lang="es-CO" dirty="0"/>
              <a:t>Inmovilización</a:t>
            </a:r>
          </a:p>
        </p:txBody>
      </p:sp>
      <p:sp>
        <p:nvSpPr>
          <p:cNvPr id="3" name="Marcador de contenido 2">
            <a:extLst>
              <a:ext uri="{FF2B5EF4-FFF2-40B4-BE49-F238E27FC236}">
                <a16:creationId xmlns:a16="http://schemas.microsoft.com/office/drawing/2014/main" id="{5B6D1437-103C-4A4C-9C1C-1F56C0BBF9D4}"/>
              </a:ext>
            </a:extLst>
          </p:cNvPr>
          <p:cNvSpPr>
            <a:spLocks noGrp="1"/>
          </p:cNvSpPr>
          <p:nvPr>
            <p:ph idx="1"/>
          </p:nvPr>
        </p:nvSpPr>
        <p:spPr>
          <a:xfrm>
            <a:off x="720420" y="1530424"/>
            <a:ext cx="4437185" cy="1616660"/>
          </a:xfrm>
        </p:spPr>
        <p:txBody>
          <a:bodyPr>
            <a:normAutofit/>
          </a:bodyPr>
          <a:lstStyle/>
          <a:p>
            <a:pPr marL="0" indent="0">
              <a:buNone/>
            </a:pPr>
            <a:r>
              <a:rPr lang="es-CO" sz="2400" dirty="0">
                <a:sym typeface="Wingdings" panose="05000000000000000000" pitchFamily="2" charset="2"/>
              </a:rPr>
              <a:t>Fracturas metacarpianos  férula Burkhalter.</a:t>
            </a:r>
          </a:p>
          <a:p>
            <a:pPr marL="0" indent="0">
              <a:buNone/>
            </a:pPr>
            <a:endParaRPr lang="es-CO" sz="2400" dirty="0">
              <a:sym typeface="Wingdings" panose="05000000000000000000" pitchFamily="2" charset="2"/>
            </a:endParaRPr>
          </a:p>
          <a:p>
            <a:pPr marL="0" indent="0">
              <a:buNone/>
            </a:pPr>
            <a:endParaRPr lang="es-CO" sz="2400" dirty="0">
              <a:sym typeface="Wingdings" panose="05000000000000000000" pitchFamily="2" charset="2"/>
            </a:endParaRPr>
          </a:p>
          <a:p>
            <a:pPr marL="0" indent="0">
              <a:buNone/>
            </a:pPr>
            <a:endParaRPr lang="es-CO" sz="2400" dirty="0"/>
          </a:p>
        </p:txBody>
      </p:sp>
      <p:pic>
        <p:nvPicPr>
          <p:cNvPr id="8" name="Imagen 7">
            <a:extLst>
              <a:ext uri="{FF2B5EF4-FFF2-40B4-BE49-F238E27FC236}">
                <a16:creationId xmlns:a16="http://schemas.microsoft.com/office/drawing/2014/main" id="{C19CCB99-37E4-4487-A07B-2A70B3777470}"/>
              </a:ext>
            </a:extLst>
          </p:cNvPr>
          <p:cNvPicPr>
            <a:picLocks noChangeAspect="1"/>
          </p:cNvPicPr>
          <p:nvPr/>
        </p:nvPicPr>
        <p:blipFill>
          <a:blip r:embed="rId2"/>
          <a:stretch>
            <a:fillRect/>
          </a:stretch>
        </p:blipFill>
        <p:spPr>
          <a:xfrm>
            <a:off x="5426687" y="1056567"/>
            <a:ext cx="6313975" cy="2495161"/>
          </a:xfrm>
          <a:prstGeom prst="rect">
            <a:avLst/>
          </a:prstGeom>
        </p:spPr>
      </p:pic>
      <p:pic>
        <p:nvPicPr>
          <p:cNvPr id="30722" name="Picture 2" descr="Burkhalter splint for MC fxs">
            <a:extLst>
              <a:ext uri="{FF2B5EF4-FFF2-40B4-BE49-F238E27FC236}">
                <a16:creationId xmlns:a16="http://schemas.microsoft.com/office/drawing/2014/main" id="{21404534-7C5B-4596-8D16-A346CEBC2661}"/>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6571437" y="3690079"/>
            <a:ext cx="3663459" cy="27475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85936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A6287B-18AC-4519-AC01-D213593FCC24}"/>
              </a:ext>
            </a:extLst>
          </p:cNvPr>
          <p:cNvSpPr>
            <a:spLocks noGrp="1"/>
          </p:cNvSpPr>
          <p:nvPr>
            <p:ph type="title"/>
          </p:nvPr>
        </p:nvSpPr>
        <p:spPr>
          <a:xfrm>
            <a:off x="451338" y="204861"/>
            <a:ext cx="10515600" cy="1325563"/>
          </a:xfrm>
        </p:spPr>
        <p:txBody>
          <a:bodyPr>
            <a:normAutofit/>
          </a:bodyPr>
          <a:lstStyle/>
          <a:p>
            <a:r>
              <a:rPr lang="es-CO" dirty="0"/>
              <a:t>Inmovilización</a:t>
            </a:r>
          </a:p>
        </p:txBody>
      </p:sp>
      <p:sp>
        <p:nvSpPr>
          <p:cNvPr id="3" name="Marcador de contenido 2">
            <a:extLst>
              <a:ext uri="{FF2B5EF4-FFF2-40B4-BE49-F238E27FC236}">
                <a16:creationId xmlns:a16="http://schemas.microsoft.com/office/drawing/2014/main" id="{5B6D1437-103C-4A4C-9C1C-1F56C0BBF9D4}"/>
              </a:ext>
            </a:extLst>
          </p:cNvPr>
          <p:cNvSpPr>
            <a:spLocks noGrp="1"/>
          </p:cNvSpPr>
          <p:nvPr>
            <p:ph idx="1"/>
          </p:nvPr>
        </p:nvSpPr>
        <p:spPr>
          <a:xfrm>
            <a:off x="606890" y="1400018"/>
            <a:ext cx="4682431" cy="1194629"/>
          </a:xfrm>
        </p:spPr>
        <p:txBody>
          <a:bodyPr>
            <a:normAutofit/>
          </a:bodyPr>
          <a:lstStyle/>
          <a:p>
            <a:pPr marL="0" indent="0">
              <a:buNone/>
            </a:pPr>
            <a:r>
              <a:rPr lang="es-CO" sz="2400" dirty="0">
                <a:sym typeface="Wingdings" panose="05000000000000000000" pitchFamily="2" charset="2"/>
              </a:rPr>
              <a:t>Fracturas de falanges  férula antebraquio – digital/ sindactilizacion.</a:t>
            </a:r>
          </a:p>
          <a:p>
            <a:pPr marL="0" indent="0">
              <a:buNone/>
            </a:pPr>
            <a:endParaRPr lang="es-CO" sz="2400" dirty="0">
              <a:sym typeface="Wingdings" panose="05000000000000000000" pitchFamily="2" charset="2"/>
            </a:endParaRPr>
          </a:p>
          <a:p>
            <a:pPr marL="0" indent="0">
              <a:buNone/>
            </a:pPr>
            <a:endParaRPr lang="es-CO" sz="2400" dirty="0"/>
          </a:p>
        </p:txBody>
      </p:sp>
      <p:pic>
        <p:nvPicPr>
          <p:cNvPr id="4" name="Imagen 3">
            <a:extLst>
              <a:ext uri="{FF2B5EF4-FFF2-40B4-BE49-F238E27FC236}">
                <a16:creationId xmlns:a16="http://schemas.microsoft.com/office/drawing/2014/main" id="{A8DA3390-2C4D-4E07-A3E6-F5E3C8249E53}"/>
              </a:ext>
            </a:extLst>
          </p:cNvPr>
          <p:cNvPicPr>
            <a:picLocks noChangeAspect="1"/>
          </p:cNvPicPr>
          <p:nvPr/>
        </p:nvPicPr>
        <p:blipFill>
          <a:blip r:embed="rId2"/>
          <a:stretch>
            <a:fillRect/>
          </a:stretch>
        </p:blipFill>
        <p:spPr>
          <a:xfrm>
            <a:off x="5289321" y="957484"/>
            <a:ext cx="3389400" cy="2372580"/>
          </a:xfrm>
          <a:prstGeom prst="rect">
            <a:avLst/>
          </a:prstGeom>
        </p:spPr>
      </p:pic>
      <p:pic>
        <p:nvPicPr>
          <p:cNvPr id="32770" name="Picture 2">
            <a:extLst>
              <a:ext uri="{FF2B5EF4-FFF2-40B4-BE49-F238E27FC236}">
                <a16:creationId xmlns:a16="http://schemas.microsoft.com/office/drawing/2014/main" id="{73EAD460-A69B-4CEC-BD18-7F8239FC1590}"/>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678721" y="2039034"/>
            <a:ext cx="3513278" cy="4614105"/>
          </a:xfrm>
          <a:prstGeom prst="rect">
            <a:avLst/>
          </a:prstGeom>
          <a:noFill/>
          <a:extLst>
            <a:ext uri="{909E8E84-426E-40DD-AFC4-6F175D3DCCD1}">
              <a14:hiddenFill xmlns:a14="http://schemas.microsoft.com/office/drawing/2010/main">
                <a:solidFill>
                  <a:srgbClr val="FFFFFF"/>
                </a:solidFill>
              </a14:hiddenFill>
            </a:ext>
          </a:extLst>
        </p:spPr>
      </p:pic>
      <p:pic>
        <p:nvPicPr>
          <p:cNvPr id="32772" name="Picture 4">
            <a:extLst>
              <a:ext uri="{FF2B5EF4-FFF2-40B4-BE49-F238E27FC236}">
                <a16:creationId xmlns:a16="http://schemas.microsoft.com/office/drawing/2014/main" id="{2A7FD1FF-2119-412F-A7F7-15A97252E71E}"/>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514242" y="3429000"/>
            <a:ext cx="2319891" cy="29926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57489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1F9242-9D1A-409F-8382-97EAD8471464}"/>
              </a:ext>
            </a:extLst>
          </p:cNvPr>
          <p:cNvSpPr>
            <a:spLocks noGrp="1"/>
          </p:cNvSpPr>
          <p:nvPr>
            <p:ph type="title"/>
          </p:nvPr>
        </p:nvSpPr>
        <p:spPr>
          <a:xfrm>
            <a:off x="352528" y="0"/>
            <a:ext cx="10515600" cy="1325563"/>
          </a:xfrm>
        </p:spPr>
        <p:txBody>
          <a:bodyPr/>
          <a:lstStyle/>
          <a:p>
            <a:r>
              <a:rPr lang="es-MX" dirty="0"/>
              <a:t>Trauma ungueal </a:t>
            </a:r>
            <a:endParaRPr lang="es-CO" dirty="0"/>
          </a:p>
        </p:txBody>
      </p:sp>
      <p:sp>
        <p:nvSpPr>
          <p:cNvPr id="3" name="Marcador de contenido 2">
            <a:extLst>
              <a:ext uri="{FF2B5EF4-FFF2-40B4-BE49-F238E27FC236}">
                <a16:creationId xmlns:a16="http://schemas.microsoft.com/office/drawing/2014/main" id="{930896D3-744B-4CC7-B294-F9C58CA8C190}"/>
              </a:ext>
            </a:extLst>
          </p:cNvPr>
          <p:cNvSpPr>
            <a:spLocks noGrp="1"/>
          </p:cNvSpPr>
          <p:nvPr>
            <p:ph idx="1"/>
          </p:nvPr>
        </p:nvSpPr>
        <p:spPr>
          <a:xfrm>
            <a:off x="5832231" y="1930401"/>
            <a:ext cx="6359769" cy="5181804"/>
          </a:xfrm>
        </p:spPr>
        <p:txBody>
          <a:bodyPr>
            <a:normAutofit/>
          </a:bodyPr>
          <a:lstStyle/>
          <a:p>
            <a:pPr marL="0" indent="0">
              <a:buNone/>
            </a:pPr>
            <a:r>
              <a:rPr lang="es-MX" b="1" dirty="0"/>
              <a:t>Comunes y subestimadas:</a:t>
            </a:r>
          </a:p>
          <a:p>
            <a:r>
              <a:rPr lang="es-CO" sz="2400" dirty="0">
                <a:effectLst>
                  <a:outerShdw blurRad="38100" dist="38100" dir="2700000" algn="tl">
                    <a:srgbClr val="000000">
                      <a:alpha val="43137"/>
                    </a:srgbClr>
                  </a:outerShdw>
                </a:effectLst>
              </a:rPr>
              <a:t>Hematomas</a:t>
            </a:r>
            <a:r>
              <a:rPr lang="es-CO" sz="2400" dirty="0"/>
              <a:t> – drenaje &lt;50% si dolor:</a:t>
            </a:r>
          </a:p>
          <a:p>
            <a:pPr marL="457200" lvl="1" indent="0">
              <a:buNone/>
            </a:pPr>
            <a:r>
              <a:rPr lang="es-CO" sz="2000" dirty="0"/>
              <a:t>mayor compromiso requiere exploración. </a:t>
            </a:r>
          </a:p>
          <a:p>
            <a:r>
              <a:rPr lang="es-CO" sz="2400" dirty="0">
                <a:effectLst>
                  <a:outerShdw blurRad="38100" dist="38100" dir="2700000" algn="tl">
                    <a:srgbClr val="000000">
                      <a:alpha val="43137"/>
                    </a:srgbClr>
                  </a:outerShdw>
                </a:effectLst>
              </a:rPr>
              <a:t>Avulsión de la placa: </a:t>
            </a:r>
          </a:p>
          <a:p>
            <a:pPr marL="457200" lvl="1" indent="0">
              <a:buNone/>
            </a:pPr>
            <a:r>
              <a:rPr lang="es-CO" sz="2000" dirty="0"/>
              <a:t>requiere reinserción y sutura.</a:t>
            </a:r>
          </a:p>
          <a:p>
            <a:r>
              <a:rPr lang="es-CO" sz="2600" dirty="0">
                <a:effectLst>
                  <a:outerShdw blurRad="38100" dist="38100" dir="2700000" algn="tl">
                    <a:srgbClr val="000000">
                      <a:alpha val="43137"/>
                    </a:srgbClr>
                  </a:outerShdw>
                </a:effectLst>
              </a:rPr>
              <a:t>Lesión del lecho: </a:t>
            </a:r>
            <a:r>
              <a:rPr lang="es-CO" sz="2600" dirty="0"/>
              <a:t>asociado generalmente a fracturas de la falange distal:</a:t>
            </a:r>
          </a:p>
          <a:p>
            <a:pPr marL="457200" lvl="1" indent="0">
              <a:buNone/>
            </a:pPr>
            <a:r>
              <a:rPr lang="es-CO" sz="2000" dirty="0"/>
              <a:t>requiere reparación y manejo de fractura abierta. </a:t>
            </a:r>
          </a:p>
          <a:p>
            <a:pPr marL="0" indent="0">
              <a:buNone/>
            </a:pPr>
            <a:endParaRPr lang="es-CO" dirty="0"/>
          </a:p>
        </p:txBody>
      </p:sp>
      <p:pic>
        <p:nvPicPr>
          <p:cNvPr id="33794" name="Picture 2" descr="Hematoma Subungueal | Causas y Tratamiento de los Moretones en Uñas">
            <a:extLst>
              <a:ext uri="{FF2B5EF4-FFF2-40B4-BE49-F238E27FC236}">
                <a16:creationId xmlns:a16="http://schemas.microsoft.com/office/drawing/2014/main" id="{725CB8EC-A1CC-4916-A837-29B95E9B6A79}"/>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614569" y="1171575"/>
            <a:ext cx="4968386" cy="2409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11121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BC1D288-CC5F-4C8E-83F4-75FDC2542575}"/>
              </a:ext>
            </a:extLst>
          </p:cNvPr>
          <p:cNvSpPr>
            <a:spLocks noGrp="1"/>
          </p:cNvSpPr>
          <p:nvPr>
            <p:ph type="title"/>
          </p:nvPr>
        </p:nvSpPr>
        <p:spPr>
          <a:xfrm>
            <a:off x="3958166" y="2103437"/>
            <a:ext cx="4275667" cy="1325563"/>
          </a:xfrm>
        </p:spPr>
        <p:txBody>
          <a:bodyPr>
            <a:normAutofit/>
          </a:bodyPr>
          <a:lstStyle/>
          <a:p>
            <a:r>
              <a:rPr lang="es-MX" sz="6000" b="1" dirty="0"/>
              <a:t>GRACIAS</a:t>
            </a:r>
            <a:endParaRPr lang="es-CO" sz="6000" b="1" dirty="0"/>
          </a:p>
        </p:txBody>
      </p:sp>
    </p:spTree>
    <p:extLst>
      <p:ext uri="{BB962C8B-B14F-4D97-AF65-F5344CB8AC3E}">
        <p14:creationId xmlns:p14="http://schemas.microsoft.com/office/powerpoint/2010/main" val="900999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785EC5D2-1FBE-4D17-89AC-F30B93E5DD0F}"/>
              </a:ext>
            </a:extLst>
          </p:cNvPr>
          <p:cNvSpPr>
            <a:spLocks noGrp="1"/>
          </p:cNvSpPr>
          <p:nvPr>
            <p:ph type="title"/>
          </p:nvPr>
        </p:nvSpPr>
        <p:spPr/>
        <p:txBody>
          <a:bodyPr>
            <a:normAutofit/>
          </a:bodyPr>
          <a:lstStyle/>
          <a:p>
            <a:pPr algn="ctr"/>
            <a:r>
              <a:rPr lang="es-MX" sz="5400" dirty="0"/>
              <a:t>¿Qué se puede lesionar?</a:t>
            </a:r>
            <a:endParaRPr lang="es-CO" sz="5400" dirty="0"/>
          </a:p>
        </p:txBody>
      </p:sp>
    </p:spTree>
    <p:extLst>
      <p:ext uri="{BB962C8B-B14F-4D97-AF65-F5344CB8AC3E}">
        <p14:creationId xmlns:p14="http://schemas.microsoft.com/office/powerpoint/2010/main" val="2856232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53A04C-352F-424F-9E1B-0E0C86B4C847}"/>
              </a:ext>
            </a:extLst>
          </p:cNvPr>
          <p:cNvSpPr>
            <a:spLocks noGrp="1"/>
          </p:cNvSpPr>
          <p:nvPr>
            <p:ph type="title"/>
          </p:nvPr>
        </p:nvSpPr>
        <p:spPr>
          <a:xfrm>
            <a:off x="838200" y="417338"/>
            <a:ext cx="10515600" cy="1325563"/>
          </a:xfrm>
        </p:spPr>
        <p:txBody>
          <a:bodyPr/>
          <a:lstStyle/>
          <a:p>
            <a:r>
              <a:rPr lang="es-MX" dirty="0"/>
              <a:t>Anatomía </a:t>
            </a:r>
            <a:endParaRPr lang="es-CO" dirty="0"/>
          </a:p>
        </p:txBody>
      </p:sp>
      <p:pic>
        <p:nvPicPr>
          <p:cNvPr id="3074" name="Picture 2">
            <a:extLst>
              <a:ext uri="{FF2B5EF4-FFF2-40B4-BE49-F238E27FC236}">
                <a16:creationId xmlns:a16="http://schemas.microsoft.com/office/drawing/2014/main" id="{2FB26F8F-ED9D-4B2B-898E-2477AB62A7B6}"/>
              </a:ext>
            </a:extLst>
          </p:cNvPr>
          <p:cNvPicPr>
            <a:picLocks noGrp="1" noChangeAspect="1" noChangeArrowheads="1"/>
          </p:cNvPicPr>
          <p:nvPr>
            <p:ph idx="1"/>
          </p:nvPr>
        </p:nvPicPr>
        <p:blipFill rotWithShape="1">
          <a:blip r:embed="rId2" cstate="email">
            <a:extLst>
              <a:ext uri="{28A0092B-C50C-407E-A947-70E740481C1C}">
                <a14:useLocalDpi xmlns:a14="http://schemas.microsoft.com/office/drawing/2010/main"/>
              </a:ext>
            </a:extLst>
          </a:blip>
          <a:srcRect/>
          <a:stretch/>
        </p:blipFill>
        <p:spPr bwMode="auto">
          <a:xfrm>
            <a:off x="6214534" y="1115806"/>
            <a:ext cx="3932040" cy="50958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2755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531640-A301-4391-9FBB-C8BBF392A72B}"/>
              </a:ext>
            </a:extLst>
          </p:cNvPr>
          <p:cNvSpPr>
            <a:spLocks noGrp="1"/>
          </p:cNvSpPr>
          <p:nvPr>
            <p:ph type="title"/>
          </p:nvPr>
        </p:nvSpPr>
        <p:spPr>
          <a:xfrm>
            <a:off x="838200" y="403010"/>
            <a:ext cx="10515600" cy="1325563"/>
          </a:xfrm>
        </p:spPr>
        <p:txBody>
          <a:bodyPr/>
          <a:lstStyle/>
          <a:p>
            <a:r>
              <a:rPr lang="es-MX" dirty="0"/>
              <a:t>Carpo</a:t>
            </a:r>
            <a:endParaRPr lang="es-CO" dirty="0"/>
          </a:p>
        </p:txBody>
      </p:sp>
      <p:pic>
        <p:nvPicPr>
          <p:cNvPr id="5122" name="Picture 2" descr="Sinovectomías de los extensores y de los flexores - ScienceDirect">
            <a:extLst>
              <a:ext uri="{FF2B5EF4-FFF2-40B4-BE49-F238E27FC236}">
                <a16:creationId xmlns:a16="http://schemas.microsoft.com/office/drawing/2014/main" id="{6FC176C2-C4C4-41AE-91CD-6CB8CB052B4F}"/>
              </a:ext>
            </a:extLst>
          </p:cNvPr>
          <p:cNvPicPr>
            <a:picLocks noGrp="1" noChangeAspect="1" noChangeArrowheads="1"/>
          </p:cNvPicPr>
          <p:nvPr>
            <p:ph idx="1"/>
          </p:nvPr>
        </p:nvPicPr>
        <p:blipFill>
          <a:blip r:embed="rId2" cstate="email">
            <a:extLst>
              <a:ext uri="{28A0092B-C50C-407E-A947-70E740481C1C}">
                <a14:useLocalDpi xmlns:a14="http://schemas.microsoft.com/office/drawing/2010/main"/>
              </a:ext>
            </a:extLst>
          </a:blip>
          <a:srcRect/>
          <a:stretch>
            <a:fillRect/>
          </a:stretch>
        </p:blipFill>
        <p:spPr bwMode="auto">
          <a:xfrm>
            <a:off x="5849887" y="1065791"/>
            <a:ext cx="5910313" cy="48031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8983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22082E-589A-4A8F-A336-C29926837B3D}"/>
              </a:ext>
            </a:extLst>
          </p:cNvPr>
          <p:cNvSpPr>
            <a:spLocks noGrp="1"/>
          </p:cNvSpPr>
          <p:nvPr>
            <p:ph type="title"/>
          </p:nvPr>
        </p:nvSpPr>
        <p:spPr>
          <a:xfrm>
            <a:off x="838200" y="293455"/>
            <a:ext cx="10515600" cy="1325563"/>
          </a:xfrm>
        </p:spPr>
        <p:txBody>
          <a:bodyPr/>
          <a:lstStyle/>
          <a:p>
            <a:r>
              <a:rPr lang="es-MX" dirty="0"/>
              <a:t>Flexores</a:t>
            </a:r>
            <a:endParaRPr lang="es-CO" dirty="0"/>
          </a:p>
        </p:txBody>
      </p:sp>
      <p:pic>
        <p:nvPicPr>
          <p:cNvPr id="6146" name="Picture 2">
            <a:extLst>
              <a:ext uri="{FF2B5EF4-FFF2-40B4-BE49-F238E27FC236}">
                <a16:creationId xmlns:a16="http://schemas.microsoft.com/office/drawing/2014/main" id="{650875F5-5927-4FBB-BAF1-DC1BF1C1769F}"/>
              </a:ext>
            </a:extLst>
          </p:cNvPr>
          <p:cNvPicPr>
            <a:picLocks noGrp="1" noChangeAspect="1" noChangeArrowheads="1"/>
          </p:cNvPicPr>
          <p:nvPr>
            <p:ph idx="1"/>
          </p:nvPr>
        </p:nvPicPr>
        <p:blipFill>
          <a:blip r:embed="rId2">
            <a:extLst>
              <a:ext uri="{28A0092B-C50C-407E-A947-70E740481C1C}">
                <a14:useLocalDpi xmlns:a14="http://schemas.microsoft.com/office/drawing/2010/main"/>
              </a:ext>
            </a:extLst>
          </a:blip>
          <a:srcRect/>
          <a:stretch>
            <a:fillRect/>
          </a:stretch>
        </p:blipFill>
        <p:spPr bwMode="auto">
          <a:xfrm>
            <a:off x="2994332" y="1956709"/>
            <a:ext cx="4016858" cy="1325563"/>
          </a:xfrm>
          <a:prstGeom prst="rect">
            <a:avLst/>
          </a:prstGeom>
          <a:noFill/>
          <a:extLst>
            <a:ext uri="{909E8E84-426E-40DD-AFC4-6F175D3DCCD1}">
              <a14:hiddenFill xmlns:a14="http://schemas.microsoft.com/office/drawing/2010/main">
                <a:solidFill>
                  <a:srgbClr val="FFFFFF"/>
                </a:solidFill>
              </a14:hiddenFill>
            </a:ext>
          </a:extLst>
        </p:spPr>
      </p:pic>
      <p:pic>
        <p:nvPicPr>
          <p:cNvPr id="5" name="Marcador de contenido 6">
            <a:extLst>
              <a:ext uri="{FF2B5EF4-FFF2-40B4-BE49-F238E27FC236}">
                <a16:creationId xmlns:a16="http://schemas.microsoft.com/office/drawing/2014/main" id="{06AD8E6A-F92C-47AB-A3D0-E9DF7A620FAB}"/>
              </a:ext>
            </a:extLst>
          </p:cNvPr>
          <p:cNvPicPr>
            <a:picLocks noChangeAspect="1"/>
          </p:cNvPicPr>
          <p:nvPr/>
        </p:nvPicPr>
        <p:blipFill>
          <a:blip r:embed="rId3"/>
          <a:stretch>
            <a:fillRect/>
          </a:stretch>
        </p:blipFill>
        <p:spPr>
          <a:xfrm>
            <a:off x="7691272" y="1153519"/>
            <a:ext cx="3384305" cy="5238982"/>
          </a:xfrm>
          <a:prstGeom prst="rect">
            <a:avLst/>
          </a:prstGeom>
        </p:spPr>
      </p:pic>
    </p:spTree>
    <p:extLst>
      <p:ext uri="{BB962C8B-B14F-4D97-AF65-F5344CB8AC3E}">
        <p14:creationId xmlns:p14="http://schemas.microsoft.com/office/powerpoint/2010/main" val="2315683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a:extLst>
              <a:ext uri="{FF2B5EF4-FFF2-40B4-BE49-F238E27FC236}">
                <a16:creationId xmlns:a16="http://schemas.microsoft.com/office/drawing/2014/main" id="{B1C481CE-2007-4280-9629-79010EBF62E4}"/>
              </a:ext>
            </a:extLst>
          </p:cNvPr>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1225714" y="223280"/>
            <a:ext cx="3171092" cy="3549730"/>
          </a:xfrm>
          <a:prstGeom prst="rect">
            <a:avLst/>
          </a:prstGeom>
        </p:spPr>
      </p:pic>
      <p:sp>
        <p:nvSpPr>
          <p:cNvPr id="5" name="CuadroTexto 4">
            <a:extLst>
              <a:ext uri="{FF2B5EF4-FFF2-40B4-BE49-F238E27FC236}">
                <a16:creationId xmlns:a16="http://schemas.microsoft.com/office/drawing/2014/main" id="{CAACFD2F-A966-4CA0-927B-FD14EE723A6D}"/>
              </a:ext>
            </a:extLst>
          </p:cNvPr>
          <p:cNvSpPr txBox="1"/>
          <p:nvPr/>
        </p:nvSpPr>
        <p:spPr>
          <a:xfrm>
            <a:off x="4822054" y="2090172"/>
            <a:ext cx="7166746" cy="2677656"/>
          </a:xfrm>
          <a:prstGeom prst="rect">
            <a:avLst/>
          </a:prstGeom>
          <a:noFill/>
        </p:spPr>
        <p:txBody>
          <a:bodyPr wrap="square" rtlCol="0">
            <a:spAutoFit/>
          </a:bodyPr>
          <a:lstStyle/>
          <a:p>
            <a:pPr algn="just"/>
            <a:r>
              <a:rPr lang="es-CO" sz="2400" b="1" dirty="0">
                <a:solidFill>
                  <a:srgbClr val="152B48"/>
                </a:solidFill>
                <a:latin typeface="Montserrat" pitchFamily="2" charset="77"/>
              </a:rPr>
              <a:t>Zona I: </a:t>
            </a:r>
            <a:r>
              <a:rPr lang="es-CO" sz="2400" dirty="0">
                <a:solidFill>
                  <a:srgbClr val="152B48"/>
                </a:solidFill>
                <a:latin typeface="Montserrat" pitchFamily="2" charset="77"/>
              </a:rPr>
              <a:t>inserción FSD – inserción FPD.</a:t>
            </a:r>
          </a:p>
          <a:p>
            <a:pPr algn="just"/>
            <a:r>
              <a:rPr lang="es-CO" sz="2400" b="1" dirty="0">
                <a:solidFill>
                  <a:srgbClr val="152B48"/>
                </a:solidFill>
                <a:latin typeface="Montserrat" pitchFamily="2" charset="77"/>
              </a:rPr>
              <a:t>Zona II: </a:t>
            </a:r>
            <a:r>
              <a:rPr lang="es-CO" sz="2400" dirty="0">
                <a:solidFill>
                  <a:srgbClr val="152B48"/>
                </a:solidFill>
                <a:latin typeface="Montserrat" pitchFamily="2" charset="77"/>
              </a:rPr>
              <a:t>pliegue palmar distal – inserción FSD.</a:t>
            </a:r>
          </a:p>
          <a:p>
            <a:pPr algn="just"/>
            <a:r>
              <a:rPr lang="es-CO" sz="2400" b="1" dirty="0">
                <a:solidFill>
                  <a:srgbClr val="152B48"/>
                </a:solidFill>
                <a:latin typeface="Montserrat" pitchFamily="2" charset="77"/>
              </a:rPr>
              <a:t>Zona III: </a:t>
            </a:r>
            <a:r>
              <a:rPr lang="es-CO" sz="2400" dirty="0">
                <a:solidFill>
                  <a:srgbClr val="152B48"/>
                </a:solidFill>
                <a:latin typeface="Montserrat" pitchFamily="2" charset="77"/>
              </a:rPr>
              <a:t>margen inferior retináculo flexor – pliegue palmar distal.</a:t>
            </a:r>
          </a:p>
          <a:p>
            <a:pPr algn="just"/>
            <a:r>
              <a:rPr lang="es-CO" sz="2400" b="1" dirty="0">
                <a:solidFill>
                  <a:srgbClr val="152B48"/>
                </a:solidFill>
                <a:latin typeface="Montserrat" pitchFamily="2" charset="77"/>
              </a:rPr>
              <a:t>Zona IV: r</a:t>
            </a:r>
            <a:r>
              <a:rPr lang="es-CO" sz="2400" dirty="0">
                <a:solidFill>
                  <a:srgbClr val="152B48"/>
                </a:solidFill>
                <a:latin typeface="Montserrat" pitchFamily="2" charset="77"/>
              </a:rPr>
              <a:t>etináculo flexor.</a:t>
            </a:r>
          </a:p>
          <a:p>
            <a:pPr algn="just"/>
            <a:r>
              <a:rPr lang="es-CO" sz="2400" b="1" dirty="0">
                <a:solidFill>
                  <a:srgbClr val="152B48"/>
                </a:solidFill>
                <a:latin typeface="Montserrat" pitchFamily="2" charset="77"/>
              </a:rPr>
              <a:t>Zona V:</a:t>
            </a:r>
            <a:r>
              <a:rPr lang="es-CO" sz="2400" dirty="0">
                <a:solidFill>
                  <a:srgbClr val="152B48"/>
                </a:solidFill>
                <a:latin typeface="Montserrat" pitchFamily="2" charset="77"/>
              </a:rPr>
              <a:t> margen superior retináculo flexor – unión miotendinosa.</a:t>
            </a:r>
          </a:p>
        </p:txBody>
      </p:sp>
    </p:spTree>
    <p:extLst>
      <p:ext uri="{BB962C8B-B14F-4D97-AF65-F5344CB8AC3E}">
        <p14:creationId xmlns:p14="http://schemas.microsoft.com/office/powerpoint/2010/main" val="4237553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87441B-423A-47FE-8FA1-606ECE588F7D}"/>
              </a:ext>
            </a:extLst>
          </p:cNvPr>
          <p:cNvSpPr>
            <a:spLocks noGrp="1"/>
          </p:cNvSpPr>
          <p:nvPr>
            <p:ph type="title"/>
          </p:nvPr>
        </p:nvSpPr>
        <p:spPr>
          <a:xfrm>
            <a:off x="524608" y="364584"/>
            <a:ext cx="10515600" cy="1325563"/>
          </a:xfrm>
        </p:spPr>
        <p:txBody>
          <a:bodyPr/>
          <a:lstStyle/>
          <a:p>
            <a:r>
              <a:rPr lang="es-MX" dirty="0"/>
              <a:t>Mecanismo extensor</a:t>
            </a:r>
            <a:endParaRPr lang="es-CO" dirty="0"/>
          </a:p>
        </p:txBody>
      </p:sp>
      <p:pic>
        <p:nvPicPr>
          <p:cNvPr id="7170" name="Picture 2">
            <a:extLst>
              <a:ext uri="{FF2B5EF4-FFF2-40B4-BE49-F238E27FC236}">
                <a16:creationId xmlns:a16="http://schemas.microsoft.com/office/drawing/2014/main" id="{040F6429-BD01-4773-AAB2-44E52F0629C5}"/>
              </a:ext>
            </a:extLst>
          </p:cNvPr>
          <p:cNvPicPr>
            <a:picLocks noGrp="1" noChangeAspect="1" noChangeArrowheads="1"/>
          </p:cNvPicPr>
          <p:nvPr>
            <p:ph idx="1"/>
          </p:nvPr>
        </p:nvPicPr>
        <p:blipFill>
          <a:blip r:embed="rId2">
            <a:extLst>
              <a:ext uri="{28A0092B-C50C-407E-A947-70E740481C1C}">
                <a14:useLocalDpi xmlns:a14="http://schemas.microsoft.com/office/drawing/2010/main"/>
              </a:ext>
            </a:extLst>
          </a:blip>
          <a:srcRect/>
          <a:stretch>
            <a:fillRect/>
          </a:stretch>
        </p:blipFill>
        <p:spPr bwMode="auto">
          <a:xfrm>
            <a:off x="1151793" y="1815095"/>
            <a:ext cx="4630615" cy="1528103"/>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La imagen puede contener: texto que dice &quot;Aparato extensor de los dedos M. teróseo dorsal M. lumbrical Tendóndel extensor de los dedos M. interóseo dorsal Unión intertendinosa Expansiondel del tendón Lig. meta arpiano transv orofundo Aponeurosisdorsal dorsal deleta medial Cre o Expansiond tendón Falangemedia Lig. colateral Falangdistal&quot;">
            <a:extLst>
              <a:ext uri="{FF2B5EF4-FFF2-40B4-BE49-F238E27FC236}">
                <a16:creationId xmlns:a16="http://schemas.microsoft.com/office/drawing/2014/main" id="{667C44F7-2FD1-42E7-94AB-A4587CC51AAF}"/>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096000" y="2033209"/>
            <a:ext cx="5908431" cy="44313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937501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D7E1B3DF-0BB0-4C66-B149-D1D47889E4A5}" vid="{BF97386F-A394-4AC0-8781-7EAE8F5D2577}"/>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5225</TotalTime>
  <Words>939</Words>
  <Application>Microsoft Office PowerPoint</Application>
  <PresentationFormat>Panorámica</PresentationFormat>
  <Paragraphs>182</Paragraphs>
  <Slides>35</Slides>
  <Notes>11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35</vt:i4>
      </vt:variant>
    </vt:vector>
  </HeadingPairs>
  <TitlesOfParts>
    <vt:vector size="40" baseType="lpstr">
      <vt:lpstr>Arial</vt:lpstr>
      <vt:lpstr>Calibri</vt:lpstr>
      <vt:lpstr>Montserrat</vt:lpstr>
      <vt:lpstr>Wingdings</vt:lpstr>
      <vt:lpstr>Tema de Office</vt:lpstr>
      <vt:lpstr>Trauma en mano</vt:lpstr>
      <vt:lpstr>Generalidades</vt:lpstr>
      <vt:lpstr>Epidemiología</vt:lpstr>
      <vt:lpstr>¿Qué se puede lesionar?</vt:lpstr>
      <vt:lpstr>Anatomía </vt:lpstr>
      <vt:lpstr>Carpo</vt:lpstr>
      <vt:lpstr>Flexores</vt:lpstr>
      <vt:lpstr>Presentación de PowerPoint</vt:lpstr>
      <vt:lpstr>Mecanismo extensor</vt:lpstr>
      <vt:lpstr>Lesiones </vt:lpstr>
      <vt:lpstr>Piel </vt:lpstr>
      <vt:lpstr>Historia clínica</vt:lpstr>
      <vt:lpstr>Vascular</vt:lpstr>
      <vt:lpstr>Tendinoso</vt:lpstr>
      <vt:lpstr>Neurológica</vt:lpstr>
      <vt:lpstr>Tratamiento</vt:lpstr>
      <vt:lpstr>Presentación de PowerPoint</vt:lpstr>
      <vt:lpstr>Mano con herida</vt:lpstr>
      <vt:lpstr>Manejo inicial </vt:lpstr>
      <vt:lpstr>Limpiar y explorar</vt:lpstr>
      <vt:lpstr>Manejo</vt:lpstr>
      <vt:lpstr>Lesiones complejas</vt:lpstr>
      <vt:lpstr>Amputaciones  y reimplantes</vt:lpstr>
      <vt:lpstr>Amputaciones y reimplantes</vt:lpstr>
      <vt:lpstr>Amputaciones y reimplantes</vt:lpstr>
      <vt:lpstr>Amputaciones y reimplantes</vt:lpstr>
      <vt:lpstr>Remisión</vt:lpstr>
      <vt:lpstr>Tiempo de isquemia</vt:lpstr>
      <vt:lpstr>Trauma cerrado</vt:lpstr>
      <vt:lpstr>Manejo lesiones osteoarticulares</vt:lpstr>
      <vt:lpstr>Inmovilización</vt:lpstr>
      <vt:lpstr>Inmovilización</vt:lpstr>
      <vt:lpstr>Inmovilización</vt:lpstr>
      <vt:lpstr>Trauma ungueal </vt:lpstr>
      <vt:lpstr>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Trauma en mano</dc:title>
  <dc:creator>Sistemas Sentire</dc:creator>
  <cp:lastModifiedBy>User</cp:lastModifiedBy>
  <cp:revision>7</cp:revision>
  <dcterms:modified xsi:type="dcterms:W3CDTF">2021-04-07T19:18:14Z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526888</vt:lpwstr>
  </property>
  <property fmtid="{D5CDD505-2E9C-101B-9397-08002B2CF9AE}" name="NXPowerLiteSettings" pid="3">
    <vt:lpwstr>C7000400038000</vt:lpwstr>
  </property>
  <property fmtid="{D5CDD505-2E9C-101B-9397-08002B2CF9AE}" name="NXPowerLiteVersion" pid="4">
    <vt:lpwstr>S9.0.3</vt:lpwstr>
  </property>
</Properties>
</file>