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image/tiff" Extension="tif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6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drawingml.diagramData+xml" PartName="/ppt/diagrams/data6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6.xml"/>
  <Override ContentType="application/vnd.openxmlformats-officedocument.drawingml.diagramColors+xml" PartName="/ppt/diagrams/colors6.xml"/>
  <Override ContentType="application/vnd.ms-office.drawingml.diagramDrawing+xml" PartName="/ppt/diagrams/drawing6.xml"/>
  <Override ContentType="application/vnd.openxmlformats-officedocument.presentationml.notesSlide+xml" PartName="/ppt/notesSlides/notesSlide26.xml"/>
  <Override ContentType="application/vnd.openxmlformats-officedocument.drawingml.diagramData+xml" PartName="/ppt/diagrams/data7.xml"/>
  <Override ContentType="application/vnd.openxmlformats-officedocument.drawingml.diagramLayout+xml" PartName="/ppt/diagrams/layout7.xml"/>
  <Override ContentType="application/vnd.openxmlformats-officedocument.drawingml.diagramStyle+xml" PartName="/ppt/diagrams/quickStyle7.xml"/>
  <Override ContentType="application/vnd.openxmlformats-officedocument.drawingml.diagramColors+xml" PartName="/ppt/diagrams/colors7.xml"/>
  <Override ContentType="application/vnd.ms-office.drawingml.diagramDrawing+xml" PartName="/ppt/diagrams/drawing7.xml"/>
  <Override ContentType="application/vnd.openxmlformats-officedocument.presentationml.notesSlide+xml" PartName="/ppt/notesSlides/notesSlide27.xml"/>
  <Override ContentType="application/vnd.openxmlformats-officedocument.drawingml.diagramData+xml" PartName="/ppt/diagrams/data8.xml"/>
  <Override ContentType="application/vnd.openxmlformats-officedocument.drawingml.diagramLayout+xml" PartName="/ppt/diagrams/layout8.xml"/>
  <Override ContentType="application/vnd.openxmlformats-officedocument.drawingml.diagramStyle+xml" PartName="/ppt/diagrams/quickStyle8.xml"/>
  <Override ContentType="application/vnd.openxmlformats-officedocument.drawingml.diagramColors+xml" PartName="/ppt/diagrams/colors8.xml"/>
  <Override ContentType="application/vnd.ms-office.drawingml.diagramDrawing+xml" PartName="/ppt/diagrams/drawing8.xml"/>
  <Override ContentType="application/vnd.openxmlformats-officedocument.drawingml.diagramData+xml" PartName="/ppt/diagrams/data9.xml"/>
  <Override ContentType="application/vnd.openxmlformats-officedocument.drawingml.diagramLayout+xml" PartName="/ppt/diagrams/layout9.xml"/>
  <Override ContentType="application/vnd.openxmlformats-officedocument.drawingml.diagramStyle+xml" PartName="/ppt/diagrams/quickStyle9.xml"/>
  <Override ContentType="application/vnd.openxmlformats-officedocument.drawingml.diagramColors+xml" PartName="/ppt/diagrams/colors9.xml"/>
  <Override ContentType="application/vnd.ms-office.drawingml.diagramDrawing+xml" PartName="/ppt/diagrams/drawing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drawingml.diagramData+xml" PartName="/ppt/diagrams/data10.xml"/>
  <Override ContentType="application/vnd.openxmlformats-officedocument.drawingml.diagramLayout+xml" PartName="/ppt/diagrams/layout10.xml"/>
  <Override ContentType="application/vnd.openxmlformats-officedocument.drawingml.diagramStyle+xml" PartName="/ppt/diagrams/quickStyle10.xml"/>
  <Override ContentType="application/vnd.openxmlformats-officedocument.drawingml.diagramColors+xml" PartName="/ppt/diagrams/colors10.xml"/>
  <Override ContentType="application/vnd.ms-office.drawingml.diagramDrawing+xml" PartName="/ppt/diagrams/drawing10.xml"/>
  <Override ContentType="application/vnd.openxmlformats-officedocument.presentationml.notesSlide+xml" PartName="/ppt/notesSlides/notesSlide31.xml"/>
  <Override ContentType="application/vnd.openxmlformats-officedocument.drawingml.diagramData+xml" PartName="/ppt/diagrams/data11.xml"/>
  <Override ContentType="application/vnd.openxmlformats-officedocument.drawingml.diagramLayout+xml" PartName="/ppt/diagrams/layout11.xml"/>
  <Override ContentType="application/vnd.openxmlformats-officedocument.drawingml.diagramStyle+xml" PartName="/ppt/diagrams/quickStyle11.xml"/>
  <Override ContentType="application/vnd.openxmlformats-officedocument.drawingml.diagramColors+xml" PartName="/ppt/diagrams/colors11.xml"/>
  <Override ContentType="application/vnd.ms-office.drawingml.diagramDrawing+xml" PartName="/ppt/diagrams/drawing1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drawingml.diagramData+xml" PartName="/ppt/diagrams/data12.xml"/>
  <Override ContentType="application/vnd.openxmlformats-officedocument.drawingml.diagramLayout+xml" PartName="/ppt/diagrams/layout12.xml"/>
  <Override ContentType="application/vnd.openxmlformats-officedocument.drawingml.diagramStyle+xml" PartName="/ppt/diagrams/quickStyle12.xml"/>
  <Override ContentType="application/vnd.openxmlformats-officedocument.drawingml.diagramColors+xml" PartName="/ppt/diagrams/colors12.xml"/>
  <Override ContentType="application/vnd.ms-office.drawingml.diagramDrawing+xml" PartName="/ppt/diagrams/drawing12.xml"/>
  <Override ContentType="application/vnd.openxmlformats-officedocument.presentationml.notesSlide+xml" PartName="/ppt/notesSlides/notesSlide38.xml"/>
  <Override ContentType="application/vnd.openxmlformats-officedocument.drawingml.diagramData+xml" PartName="/ppt/diagrams/data13.xml"/>
  <Override ContentType="application/vnd.openxmlformats-officedocument.drawingml.diagramLayout+xml" PartName="/ppt/diagrams/layout13.xml"/>
  <Override ContentType="application/vnd.openxmlformats-officedocument.drawingml.diagramStyle+xml" PartName="/ppt/diagrams/quickStyle13.xml"/>
  <Override ContentType="application/vnd.openxmlformats-officedocument.drawingml.diagramColors+xml" PartName="/ppt/diagrams/colors13.xml"/>
  <Override ContentType="application/vnd.ms-office.drawingml.diagramDrawing+xml" PartName="/ppt/diagrams/drawing13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drawingml.diagramData+xml" PartName="/ppt/diagrams/data14.xml"/>
  <Override ContentType="application/vnd.openxmlformats-officedocument.drawingml.diagramLayout+xml" PartName="/ppt/diagrams/layout14.xml"/>
  <Override ContentType="application/vnd.openxmlformats-officedocument.drawingml.diagramStyle+xml" PartName="/ppt/diagrams/quickStyle14.xml"/>
  <Override ContentType="application/vnd.openxmlformats-officedocument.drawingml.diagramColors+xml" PartName="/ppt/diagrams/colors14.xml"/>
  <Override ContentType="application/vnd.ms-office.drawingml.diagramDrawing+xml" PartName="/ppt/diagrams/drawing14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drawingml.diagramData+xml" PartName="/ppt/diagrams/data15.xml"/>
  <Override ContentType="application/vnd.openxmlformats-officedocument.drawingml.diagramLayout+xml" PartName="/ppt/diagrams/layout15.xml"/>
  <Override ContentType="application/vnd.openxmlformats-officedocument.drawingml.diagramStyle+xml" PartName="/ppt/diagrams/quickStyle15.xml"/>
  <Override ContentType="application/vnd.openxmlformats-officedocument.drawingml.diagramColors+xml" PartName="/ppt/diagrams/colors15.xml"/>
  <Override ContentType="application/vnd.ms-office.drawingml.diagramDrawing+xml" PartName="/ppt/diagrams/drawing15.xml"/>
  <Override ContentType="application/vnd.openxmlformats-officedocument.drawingml.diagramData+xml" PartName="/ppt/diagrams/data16.xml"/>
  <Override ContentType="application/vnd.openxmlformats-officedocument.drawingml.diagramLayout+xml" PartName="/ppt/diagrams/layout16.xml"/>
  <Override ContentType="application/vnd.openxmlformats-officedocument.drawingml.diagramStyle+xml" PartName="/ppt/diagrams/quickStyle16.xml"/>
  <Override ContentType="application/vnd.openxmlformats-officedocument.drawingml.diagramColors+xml" PartName="/ppt/diagrams/colors16.xml"/>
  <Override ContentType="application/vnd.ms-office.drawingml.diagramDrawing+xml" PartName="/ppt/diagrams/drawing16.xml"/>
  <Override ContentType="application/vnd.openxmlformats-officedocument.drawingml.diagramData+xml" PartName="/ppt/diagrams/data17.xml"/>
  <Override ContentType="application/vnd.openxmlformats-officedocument.drawingml.diagramLayout+xml" PartName="/ppt/diagrams/layout17.xml"/>
  <Override ContentType="application/vnd.openxmlformats-officedocument.drawingml.diagramStyle+xml" PartName="/ppt/diagrams/quickStyle17.xml"/>
  <Override ContentType="application/vnd.openxmlformats-officedocument.drawingml.diagramColors+xml" PartName="/ppt/diagrams/colors17.xml"/>
  <Override ContentType="application/vnd.ms-office.drawingml.diagramDrawing+xml" PartName="/ppt/diagrams/drawing17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drawingml.diagramData+xml" PartName="/ppt/diagrams/data18.xml"/>
  <Override ContentType="application/vnd.openxmlformats-officedocument.drawingml.diagramLayout+xml" PartName="/ppt/diagrams/layout18.xml"/>
  <Override ContentType="application/vnd.openxmlformats-officedocument.drawingml.diagramStyle+xml" PartName="/ppt/diagrams/quickStyle18.xml"/>
  <Override ContentType="application/vnd.openxmlformats-officedocument.drawingml.diagramColors+xml" PartName="/ppt/diagrams/colors18.xml"/>
  <Override ContentType="application/vnd.ms-office.drawingml.diagramDrawing+xml" PartName="/ppt/diagrams/drawing1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8" r:id="rId2"/>
    <p:sldId id="257" r:id="rId3"/>
    <p:sldId id="301" r:id="rId4"/>
    <p:sldId id="302" r:id="rId5"/>
    <p:sldId id="329" r:id="rId6"/>
    <p:sldId id="330" r:id="rId7"/>
    <p:sldId id="331" r:id="rId8"/>
    <p:sldId id="333" r:id="rId9"/>
    <p:sldId id="334" r:id="rId10"/>
    <p:sldId id="335" r:id="rId11"/>
    <p:sldId id="264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09" r:id="rId23"/>
    <p:sldId id="310" r:id="rId24"/>
    <p:sldId id="316" r:id="rId25"/>
    <p:sldId id="317" r:id="rId26"/>
    <p:sldId id="318" r:id="rId27"/>
    <p:sldId id="319" r:id="rId28"/>
    <p:sldId id="320" r:id="rId29"/>
    <p:sldId id="321" r:id="rId30"/>
    <p:sldId id="352" r:id="rId31"/>
    <p:sldId id="322" r:id="rId32"/>
    <p:sldId id="323" r:id="rId33"/>
    <p:sldId id="324" r:id="rId34"/>
    <p:sldId id="353" r:id="rId35"/>
    <p:sldId id="354" r:id="rId36"/>
    <p:sldId id="382" r:id="rId37"/>
    <p:sldId id="388" r:id="rId38"/>
    <p:sldId id="387" r:id="rId39"/>
    <p:sldId id="389" r:id="rId40"/>
    <p:sldId id="390" r:id="rId41"/>
    <p:sldId id="478" r:id="rId42"/>
    <p:sldId id="479" r:id="rId43"/>
    <p:sldId id="480" r:id="rId44"/>
    <p:sldId id="481" r:id="rId45"/>
    <p:sldId id="482" r:id="rId46"/>
    <p:sldId id="483" r:id="rId47"/>
    <p:sldId id="484" r:id="rId48"/>
    <p:sldId id="485" r:id="rId49"/>
    <p:sldId id="486" r:id="rId50"/>
    <p:sldId id="487" r:id="rId51"/>
    <p:sldId id="488" r:id="rId52"/>
    <p:sldId id="489" r:id="rId53"/>
    <p:sldId id="490" r:id="rId54"/>
    <p:sldId id="491" r:id="rId55"/>
    <p:sldId id="492" r:id="rId56"/>
    <p:sldId id="493" r:id="rId57"/>
    <p:sldId id="494" r:id="rId58"/>
    <p:sldId id="495" r:id="rId59"/>
    <p:sldId id="468" r:id="rId60"/>
    <p:sldId id="469" r:id="rId61"/>
    <p:sldId id="391" r:id="rId62"/>
    <p:sldId id="346" r:id="rId63"/>
    <p:sldId id="348" r:id="rId64"/>
    <p:sldId id="392" r:id="rId65"/>
    <p:sldId id="365" r:id="rId66"/>
    <p:sldId id="366" r:id="rId67"/>
    <p:sldId id="472" r:id="rId68"/>
    <p:sldId id="473" r:id="rId69"/>
    <p:sldId id="497" r:id="rId70"/>
    <p:sldId id="347" r:id="rId71"/>
    <p:sldId id="364" r:id="rId72"/>
    <p:sldId id="428" r:id="rId73"/>
    <p:sldId id="379" r:id="rId74"/>
    <p:sldId id="380" r:id="rId75"/>
    <p:sldId id="381" r:id="rId76"/>
    <p:sldId id="281" r:id="rId7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8"/>
    <a:srgbClr val="06A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4" Type="http://schemas.openxmlformats.org/officeDocument/2006/relationships/image" Target="../media/image56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4" Type="http://schemas.openxmlformats.org/officeDocument/2006/relationships/image" Target="../media/image5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F1C724-8738-445C-88C3-F967A106EB2A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833C64C-FD06-43A6-8A6B-0CA48D0388D9}">
      <dgm:prSet phldrT="[Texto]" custT="1"/>
      <dgm:spPr/>
      <dgm:t>
        <a:bodyPr/>
        <a:lstStyle/>
        <a:p>
          <a:r>
            <a:rPr lang="es-ES" sz="3000" dirty="0">
              <a:solidFill>
                <a:srgbClr val="152B48"/>
              </a:solidFill>
              <a:latin typeface="Montserrat" panose="00000500000000000000" pitchFamily="50" charset="0"/>
            </a:rPr>
            <a:t>TB-MDR</a:t>
          </a:r>
        </a:p>
      </dgm:t>
    </dgm:pt>
    <dgm:pt modelId="{BADAD28D-AB30-487A-865B-9051FEB2D7D6}" type="parTrans" cxnId="{50B578DA-BF03-4216-B6CD-1F20B0F0829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4DD7D2A3-D01B-412B-8266-145EEFAD5330}" type="sibTrans" cxnId="{50B578DA-BF03-4216-B6CD-1F20B0F0829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F2BBD7D0-0FD4-4559-8ED1-ADB9832B4448}">
      <dgm:prSet phldrT="[Texto]"/>
      <dgm:spPr/>
      <dgm:t>
        <a:bodyPr/>
        <a:lstStyle/>
        <a:p>
          <a:r>
            <a:rPr lang="es-ES" dirty="0">
              <a:solidFill>
                <a:srgbClr val="152B48"/>
              </a:solidFill>
              <a:latin typeface="Montserrat" panose="00000500000000000000" pitchFamily="50" charset="0"/>
            </a:rPr>
            <a:t>Resistencia a isoniazida y rifampicina.</a:t>
          </a:r>
        </a:p>
      </dgm:t>
    </dgm:pt>
    <dgm:pt modelId="{3D17B4D5-F9ED-4286-B326-064A7E202B3C}" type="parTrans" cxnId="{9F0EFAE3-B917-4278-8A50-703C0A54FAA6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E8AA9178-5802-490E-A2FF-1216C523FAC1}" type="sibTrans" cxnId="{9F0EFAE3-B917-4278-8A50-703C0A54FAA6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04F709B5-5EFD-411F-94DD-F13E4B6F4CC8}">
      <dgm:prSet phldrT="[Texto]" custT="1"/>
      <dgm:spPr/>
      <dgm:t>
        <a:bodyPr/>
        <a:lstStyle/>
        <a:p>
          <a:r>
            <a:rPr lang="es-ES" sz="3000" dirty="0">
              <a:solidFill>
                <a:srgbClr val="152B48"/>
              </a:solidFill>
              <a:latin typeface="Montserrat" panose="00000500000000000000" pitchFamily="50" charset="0"/>
            </a:rPr>
            <a:t>TB-XDR</a:t>
          </a:r>
        </a:p>
      </dgm:t>
    </dgm:pt>
    <dgm:pt modelId="{794A458C-1A11-43A6-AA90-61A360D8DA07}" type="parTrans" cxnId="{44A1408D-1EE5-4ED1-AF0D-6FF7F005494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870D9575-A1BA-4A02-BBB7-38E348D62599}" type="sibTrans" cxnId="{44A1408D-1EE5-4ED1-AF0D-6FF7F0054940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53ABCEF4-2F61-46FA-8BE4-AF158A6C0CC2}">
      <dgm:prSet phldrT="[Texto]"/>
      <dgm:spPr/>
      <dgm:t>
        <a:bodyPr/>
        <a:lstStyle/>
        <a:p>
          <a:r>
            <a:rPr lang="es-ES" dirty="0">
              <a:solidFill>
                <a:srgbClr val="152B48"/>
              </a:solidFill>
              <a:latin typeface="Montserrat" panose="00000500000000000000" pitchFamily="50" charset="0"/>
            </a:rPr>
            <a:t>Resistencia a rifampicina, isoniazida, 1 fluoroquinolona y 1 agente inyectable.</a:t>
          </a:r>
        </a:p>
      </dgm:t>
    </dgm:pt>
    <dgm:pt modelId="{36479BB4-931B-439C-B7BD-DEC72CEDDBB7}" type="parTrans" cxnId="{3D5912DD-BBB1-4F17-AB57-E76E4390056D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850CD258-42E1-481D-BCB2-C2F28CAA6403}" type="sibTrans" cxnId="{3D5912DD-BBB1-4F17-AB57-E76E4390056D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3CFBB1AD-AA48-4AEF-ADC7-BCB80799D3D2}">
      <dgm:prSet phldrT="[Texto]" custT="1"/>
      <dgm:spPr/>
      <dgm:t>
        <a:bodyPr/>
        <a:lstStyle/>
        <a:p>
          <a:r>
            <a:rPr lang="es-ES" sz="3000" dirty="0">
              <a:solidFill>
                <a:srgbClr val="152B48"/>
              </a:solidFill>
              <a:latin typeface="Montserrat" panose="00000500000000000000" pitchFamily="50" charset="0"/>
            </a:rPr>
            <a:t>Exposición</a:t>
          </a:r>
        </a:p>
      </dgm:t>
    </dgm:pt>
    <dgm:pt modelId="{444C93A8-D6CD-4B56-9403-20E6F05F0B6F}" type="parTrans" cxnId="{AC9C32E1-CB96-41A1-BD1D-405A969AABE3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FD52F9D8-DA45-491F-8518-B4C1F4E95E83}" type="sibTrans" cxnId="{AC9C32E1-CB96-41A1-BD1D-405A969AABE3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14962B5D-D0E1-4C10-831F-963001C06F0C}">
      <dgm:prSet phldrT="[Texto]"/>
      <dgm:spPr/>
      <dgm:t>
        <a:bodyPr/>
        <a:lstStyle/>
        <a:p>
          <a:r>
            <a:rPr lang="es-ES" dirty="0">
              <a:solidFill>
                <a:srgbClr val="152B48"/>
              </a:solidFill>
              <a:latin typeface="Montserrat" panose="00000500000000000000" pitchFamily="50" charset="0"/>
            </a:rPr>
            <a:t>Persona en contacto estrecho en los últimos 3 meses.</a:t>
          </a:r>
        </a:p>
      </dgm:t>
    </dgm:pt>
    <dgm:pt modelId="{2FDD894F-2692-4854-BCFF-9F9E5247BD46}" type="parTrans" cxnId="{26DBFE85-55E4-4A87-A050-B8C62863432C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D3702C12-80F2-4723-B160-1D7D2E58FAF4}" type="sibTrans" cxnId="{26DBFE85-55E4-4A87-A050-B8C62863432C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8569B193-C3BB-4304-97B5-2B374E911209}" type="pres">
      <dgm:prSet presAssocID="{A4F1C724-8738-445C-88C3-F967A106EB2A}" presName="Name0" presStyleCnt="0">
        <dgm:presLayoutVars>
          <dgm:dir/>
          <dgm:animLvl val="lvl"/>
          <dgm:resizeHandles val="exact"/>
        </dgm:presLayoutVars>
      </dgm:prSet>
      <dgm:spPr/>
    </dgm:pt>
    <dgm:pt modelId="{F78A02B7-3B23-4302-A069-4381B6BE4802}" type="pres">
      <dgm:prSet presAssocID="{C833C64C-FD06-43A6-8A6B-0CA48D0388D9}" presName="linNode" presStyleCnt="0"/>
      <dgm:spPr/>
    </dgm:pt>
    <dgm:pt modelId="{86BE0012-AD54-4681-9C19-C50F3E2F0CA2}" type="pres">
      <dgm:prSet presAssocID="{C833C64C-FD06-43A6-8A6B-0CA48D0388D9}" presName="parentText" presStyleLbl="node1" presStyleIdx="0" presStyleCnt="3" custLinFactNeighborY="-151">
        <dgm:presLayoutVars>
          <dgm:chMax val="1"/>
          <dgm:bulletEnabled val="1"/>
        </dgm:presLayoutVars>
      </dgm:prSet>
      <dgm:spPr/>
    </dgm:pt>
    <dgm:pt modelId="{593372F2-1A6D-46B2-A5D4-D4564A1C083A}" type="pres">
      <dgm:prSet presAssocID="{C833C64C-FD06-43A6-8A6B-0CA48D0388D9}" presName="descendantText" presStyleLbl="alignAccFollowNode1" presStyleIdx="0" presStyleCnt="3">
        <dgm:presLayoutVars>
          <dgm:bulletEnabled val="1"/>
        </dgm:presLayoutVars>
      </dgm:prSet>
      <dgm:spPr/>
    </dgm:pt>
    <dgm:pt modelId="{5789F490-2BEB-4A52-8278-5F6E476017D9}" type="pres">
      <dgm:prSet presAssocID="{4DD7D2A3-D01B-412B-8266-145EEFAD5330}" presName="sp" presStyleCnt="0"/>
      <dgm:spPr/>
    </dgm:pt>
    <dgm:pt modelId="{F70DF1B6-13C0-4027-B48F-8470A493BCC5}" type="pres">
      <dgm:prSet presAssocID="{04F709B5-5EFD-411F-94DD-F13E4B6F4CC8}" presName="linNode" presStyleCnt="0"/>
      <dgm:spPr/>
    </dgm:pt>
    <dgm:pt modelId="{1F703BCB-30B7-4427-87C1-FDC705B8453F}" type="pres">
      <dgm:prSet presAssocID="{04F709B5-5EFD-411F-94DD-F13E4B6F4CC8}" presName="parentText" presStyleLbl="node1" presStyleIdx="1" presStyleCnt="3" custLinFactNeighborY="-151">
        <dgm:presLayoutVars>
          <dgm:chMax val="1"/>
          <dgm:bulletEnabled val="1"/>
        </dgm:presLayoutVars>
      </dgm:prSet>
      <dgm:spPr/>
    </dgm:pt>
    <dgm:pt modelId="{84DBB40F-C68F-4020-870B-6E56C8180F35}" type="pres">
      <dgm:prSet presAssocID="{04F709B5-5EFD-411F-94DD-F13E4B6F4CC8}" presName="descendantText" presStyleLbl="alignAccFollowNode1" presStyleIdx="1" presStyleCnt="3">
        <dgm:presLayoutVars>
          <dgm:bulletEnabled val="1"/>
        </dgm:presLayoutVars>
      </dgm:prSet>
      <dgm:spPr/>
    </dgm:pt>
    <dgm:pt modelId="{97DEFD42-586D-4506-928D-D85CAFAD590F}" type="pres">
      <dgm:prSet presAssocID="{870D9575-A1BA-4A02-BBB7-38E348D62599}" presName="sp" presStyleCnt="0"/>
      <dgm:spPr/>
    </dgm:pt>
    <dgm:pt modelId="{F91170DC-3FDF-424C-A40A-D81DEF356E97}" type="pres">
      <dgm:prSet presAssocID="{3CFBB1AD-AA48-4AEF-ADC7-BCB80799D3D2}" presName="linNode" presStyleCnt="0"/>
      <dgm:spPr/>
    </dgm:pt>
    <dgm:pt modelId="{8FA540D8-BB5A-4EFA-9BB2-1FA9CF19BBB9}" type="pres">
      <dgm:prSet presAssocID="{3CFBB1AD-AA48-4AEF-ADC7-BCB80799D3D2}" presName="parentText" presStyleLbl="node1" presStyleIdx="2" presStyleCnt="3" custLinFactNeighborY="-151">
        <dgm:presLayoutVars>
          <dgm:chMax val="1"/>
          <dgm:bulletEnabled val="1"/>
        </dgm:presLayoutVars>
      </dgm:prSet>
      <dgm:spPr/>
    </dgm:pt>
    <dgm:pt modelId="{808EA871-28BD-4A19-AD18-EF3E626EFC86}" type="pres">
      <dgm:prSet presAssocID="{3CFBB1AD-AA48-4AEF-ADC7-BCB80799D3D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761D60D-798A-4B84-80DB-00CDAF4D8A71}" type="presOf" srcId="{04F709B5-5EFD-411F-94DD-F13E4B6F4CC8}" destId="{1F703BCB-30B7-4427-87C1-FDC705B8453F}" srcOrd="0" destOrd="0" presId="urn:microsoft.com/office/officeart/2005/8/layout/vList5"/>
    <dgm:cxn modelId="{CA62AF1C-D4E2-4384-9E0A-B301C9C02485}" type="presOf" srcId="{14962B5D-D0E1-4C10-831F-963001C06F0C}" destId="{808EA871-28BD-4A19-AD18-EF3E626EFC86}" srcOrd="0" destOrd="0" presId="urn:microsoft.com/office/officeart/2005/8/layout/vList5"/>
    <dgm:cxn modelId="{BBC25C50-C7BA-4ED9-9BA3-1F15D1AD960C}" type="presOf" srcId="{53ABCEF4-2F61-46FA-8BE4-AF158A6C0CC2}" destId="{84DBB40F-C68F-4020-870B-6E56C8180F35}" srcOrd="0" destOrd="0" presId="urn:microsoft.com/office/officeart/2005/8/layout/vList5"/>
    <dgm:cxn modelId="{26DBFE85-55E4-4A87-A050-B8C62863432C}" srcId="{3CFBB1AD-AA48-4AEF-ADC7-BCB80799D3D2}" destId="{14962B5D-D0E1-4C10-831F-963001C06F0C}" srcOrd="0" destOrd="0" parTransId="{2FDD894F-2692-4854-BCFF-9F9E5247BD46}" sibTransId="{D3702C12-80F2-4723-B160-1D7D2E58FAF4}"/>
    <dgm:cxn modelId="{44A1408D-1EE5-4ED1-AF0D-6FF7F0054940}" srcId="{A4F1C724-8738-445C-88C3-F967A106EB2A}" destId="{04F709B5-5EFD-411F-94DD-F13E4B6F4CC8}" srcOrd="1" destOrd="0" parTransId="{794A458C-1A11-43A6-AA90-61A360D8DA07}" sibTransId="{870D9575-A1BA-4A02-BBB7-38E348D62599}"/>
    <dgm:cxn modelId="{509B0190-ADFB-43C0-97BA-E7A92EEB2E78}" type="presOf" srcId="{C833C64C-FD06-43A6-8A6B-0CA48D0388D9}" destId="{86BE0012-AD54-4681-9C19-C50F3E2F0CA2}" srcOrd="0" destOrd="0" presId="urn:microsoft.com/office/officeart/2005/8/layout/vList5"/>
    <dgm:cxn modelId="{8678CB93-81A4-4DBB-A525-B88CC82D97E8}" type="presOf" srcId="{A4F1C724-8738-445C-88C3-F967A106EB2A}" destId="{8569B193-C3BB-4304-97B5-2B374E911209}" srcOrd="0" destOrd="0" presId="urn:microsoft.com/office/officeart/2005/8/layout/vList5"/>
    <dgm:cxn modelId="{3085ABAF-F4C3-4673-9133-686DBD85ADAC}" type="presOf" srcId="{F2BBD7D0-0FD4-4559-8ED1-ADB9832B4448}" destId="{593372F2-1A6D-46B2-A5D4-D4564A1C083A}" srcOrd="0" destOrd="0" presId="urn:microsoft.com/office/officeart/2005/8/layout/vList5"/>
    <dgm:cxn modelId="{BBF44DB5-71FB-40CC-A23B-5F90FAA783D5}" type="presOf" srcId="{3CFBB1AD-AA48-4AEF-ADC7-BCB80799D3D2}" destId="{8FA540D8-BB5A-4EFA-9BB2-1FA9CF19BBB9}" srcOrd="0" destOrd="0" presId="urn:microsoft.com/office/officeart/2005/8/layout/vList5"/>
    <dgm:cxn modelId="{50B578DA-BF03-4216-B6CD-1F20B0F08290}" srcId="{A4F1C724-8738-445C-88C3-F967A106EB2A}" destId="{C833C64C-FD06-43A6-8A6B-0CA48D0388D9}" srcOrd="0" destOrd="0" parTransId="{BADAD28D-AB30-487A-865B-9051FEB2D7D6}" sibTransId="{4DD7D2A3-D01B-412B-8266-145EEFAD5330}"/>
    <dgm:cxn modelId="{3D5912DD-BBB1-4F17-AB57-E76E4390056D}" srcId="{04F709B5-5EFD-411F-94DD-F13E4B6F4CC8}" destId="{53ABCEF4-2F61-46FA-8BE4-AF158A6C0CC2}" srcOrd="0" destOrd="0" parTransId="{36479BB4-931B-439C-B7BD-DEC72CEDDBB7}" sibTransId="{850CD258-42E1-481D-BCB2-C2F28CAA6403}"/>
    <dgm:cxn modelId="{AC9C32E1-CB96-41A1-BD1D-405A969AABE3}" srcId="{A4F1C724-8738-445C-88C3-F967A106EB2A}" destId="{3CFBB1AD-AA48-4AEF-ADC7-BCB80799D3D2}" srcOrd="2" destOrd="0" parTransId="{444C93A8-D6CD-4B56-9403-20E6F05F0B6F}" sibTransId="{FD52F9D8-DA45-491F-8518-B4C1F4E95E83}"/>
    <dgm:cxn modelId="{9F0EFAE3-B917-4278-8A50-703C0A54FAA6}" srcId="{C833C64C-FD06-43A6-8A6B-0CA48D0388D9}" destId="{F2BBD7D0-0FD4-4559-8ED1-ADB9832B4448}" srcOrd="0" destOrd="0" parTransId="{3D17B4D5-F9ED-4286-B326-064A7E202B3C}" sibTransId="{E8AA9178-5802-490E-A2FF-1216C523FAC1}"/>
    <dgm:cxn modelId="{3D523D75-1265-4FF4-8F0D-12488C49447B}" type="presParOf" srcId="{8569B193-C3BB-4304-97B5-2B374E911209}" destId="{F78A02B7-3B23-4302-A069-4381B6BE4802}" srcOrd="0" destOrd="0" presId="urn:microsoft.com/office/officeart/2005/8/layout/vList5"/>
    <dgm:cxn modelId="{FB187CCA-A389-4152-8583-09B361245FC4}" type="presParOf" srcId="{F78A02B7-3B23-4302-A069-4381B6BE4802}" destId="{86BE0012-AD54-4681-9C19-C50F3E2F0CA2}" srcOrd="0" destOrd="0" presId="urn:microsoft.com/office/officeart/2005/8/layout/vList5"/>
    <dgm:cxn modelId="{FA5DFDBB-E29B-4DBB-B71A-E02FADE3AA3C}" type="presParOf" srcId="{F78A02B7-3B23-4302-A069-4381B6BE4802}" destId="{593372F2-1A6D-46B2-A5D4-D4564A1C083A}" srcOrd="1" destOrd="0" presId="urn:microsoft.com/office/officeart/2005/8/layout/vList5"/>
    <dgm:cxn modelId="{D3B466C8-4AAF-474D-981D-8F2D5F21E6E8}" type="presParOf" srcId="{8569B193-C3BB-4304-97B5-2B374E911209}" destId="{5789F490-2BEB-4A52-8278-5F6E476017D9}" srcOrd="1" destOrd="0" presId="urn:microsoft.com/office/officeart/2005/8/layout/vList5"/>
    <dgm:cxn modelId="{443AB1E2-27D9-4DF7-AAB0-C2527F79B70E}" type="presParOf" srcId="{8569B193-C3BB-4304-97B5-2B374E911209}" destId="{F70DF1B6-13C0-4027-B48F-8470A493BCC5}" srcOrd="2" destOrd="0" presId="urn:microsoft.com/office/officeart/2005/8/layout/vList5"/>
    <dgm:cxn modelId="{726F0E52-3E3A-43C0-9BCF-7C261D71A60E}" type="presParOf" srcId="{F70DF1B6-13C0-4027-B48F-8470A493BCC5}" destId="{1F703BCB-30B7-4427-87C1-FDC705B8453F}" srcOrd="0" destOrd="0" presId="urn:microsoft.com/office/officeart/2005/8/layout/vList5"/>
    <dgm:cxn modelId="{562FAEFE-4B06-4AD4-BD7D-C0EBA00A2E80}" type="presParOf" srcId="{F70DF1B6-13C0-4027-B48F-8470A493BCC5}" destId="{84DBB40F-C68F-4020-870B-6E56C8180F35}" srcOrd="1" destOrd="0" presId="urn:microsoft.com/office/officeart/2005/8/layout/vList5"/>
    <dgm:cxn modelId="{23B847F1-3366-4A7A-9461-3656488F9D42}" type="presParOf" srcId="{8569B193-C3BB-4304-97B5-2B374E911209}" destId="{97DEFD42-586D-4506-928D-D85CAFAD590F}" srcOrd="3" destOrd="0" presId="urn:microsoft.com/office/officeart/2005/8/layout/vList5"/>
    <dgm:cxn modelId="{8978E768-4CD2-4E63-B4A2-049F185FC4D2}" type="presParOf" srcId="{8569B193-C3BB-4304-97B5-2B374E911209}" destId="{F91170DC-3FDF-424C-A40A-D81DEF356E97}" srcOrd="4" destOrd="0" presId="urn:microsoft.com/office/officeart/2005/8/layout/vList5"/>
    <dgm:cxn modelId="{C1C23721-E7C1-4010-B82C-41667B5FAF3E}" type="presParOf" srcId="{F91170DC-3FDF-424C-A40A-D81DEF356E97}" destId="{8FA540D8-BB5A-4EFA-9BB2-1FA9CF19BBB9}" srcOrd="0" destOrd="0" presId="urn:microsoft.com/office/officeart/2005/8/layout/vList5"/>
    <dgm:cxn modelId="{C18EF377-E4A1-49DA-B489-4BF6F60BEB4F}" type="presParOf" srcId="{F91170DC-3FDF-424C-A40A-D81DEF356E97}" destId="{808EA871-28BD-4A19-AD18-EF3E626EFC8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29EBF1-A8BC-4935-AC41-A5533909723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E870B63-890B-4A16-B5EA-C5A8847690B9}">
      <dgm:prSet custT="1"/>
      <dgm:spPr/>
      <dgm:t>
        <a:bodyPr/>
        <a:lstStyle/>
        <a:p>
          <a:pPr algn="ctr"/>
          <a:r>
            <a:rPr lang="es-CO" sz="1800">
              <a:latin typeface="Montserrat" panose="00000500000000000000" pitchFamily="50" charset="0"/>
            </a:rPr>
            <a:t>Contacto con pacientes con diagnóstico de TB</a:t>
          </a:r>
          <a:endParaRPr lang="en-US" sz="1800">
            <a:latin typeface="Montserrat" panose="00000500000000000000" pitchFamily="50" charset="0"/>
          </a:endParaRPr>
        </a:p>
      </dgm:t>
    </dgm:pt>
    <dgm:pt modelId="{EC74E506-81FF-44F3-AFC4-2136DAFAD220}" type="parTrans" cxnId="{492DE566-AE42-42CB-9BAC-38B06AA1EC74}">
      <dgm:prSet/>
      <dgm:spPr/>
      <dgm:t>
        <a:bodyPr/>
        <a:lstStyle/>
        <a:p>
          <a:pPr algn="ctr"/>
          <a:endParaRPr lang="en-US" sz="1800">
            <a:latin typeface="Montserrat" panose="00000500000000000000" pitchFamily="50" charset="0"/>
          </a:endParaRPr>
        </a:p>
      </dgm:t>
    </dgm:pt>
    <dgm:pt modelId="{152F2982-7253-4F73-BDFF-5F130C795F4C}" type="sibTrans" cxnId="{492DE566-AE42-42CB-9BAC-38B06AA1EC74}">
      <dgm:prSet/>
      <dgm:spPr/>
      <dgm:t>
        <a:bodyPr/>
        <a:lstStyle/>
        <a:p>
          <a:pPr algn="ctr"/>
          <a:endParaRPr lang="en-US" sz="1800">
            <a:latin typeface="Montserrat" panose="00000500000000000000" pitchFamily="50" charset="0"/>
          </a:endParaRPr>
        </a:p>
      </dgm:t>
    </dgm:pt>
    <dgm:pt modelId="{ECF79339-BCEE-4BA1-83AD-24BEC52439AA}">
      <dgm:prSet custT="1"/>
      <dgm:spPr/>
      <dgm:t>
        <a:bodyPr/>
        <a:lstStyle/>
        <a:p>
          <a:pPr algn="ctr"/>
          <a:r>
            <a:rPr lang="es-CO" sz="1800">
              <a:latin typeface="Montserrat" panose="00000500000000000000" pitchFamily="50" charset="0"/>
            </a:rPr>
            <a:t>Sospecha de TB</a:t>
          </a:r>
          <a:endParaRPr lang="en-US" sz="1800">
            <a:latin typeface="Montserrat" panose="00000500000000000000" pitchFamily="50" charset="0"/>
          </a:endParaRPr>
        </a:p>
      </dgm:t>
    </dgm:pt>
    <dgm:pt modelId="{96834BFA-9071-42DA-AD5A-98E0ADA94A2F}" type="parTrans" cxnId="{4DC59FBC-496B-4F6A-A73E-AD2855F3BDF2}">
      <dgm:prSet/>
      <dgm:spPr/>
      <dgm:t>
        <a:bodyPr/>
        <a:lstStyle/>
        <a:p>
          <a:pPr algn="ctr"/>
          <a:endParaRPr lang="en-US" sz="1800">
            <a:latin typeface="Montserrat" panose="00000500000000000000" pitchFamily="50" charset="0"/>
          </a:endParaRPr>
        </a:p>
      </dgm:t>
    </dgm:pt>
    <dgm:pt modelId="{63AA5B38-EE4A-4159-B9D0-EB03E8EFF895}" type="sibTrans" cxnId="{4DC59FBC-496B-4F6A-A73E-AD2855F3BDF2}">
      <dgm:prSet/>
      <dgm:spPr/>
      <dgm:t>
        <a:bodyPr/>
        <a:lstStyle/>
        <a:p>
          <a:pPr algn="ctr"/>
          <a:endParaRPr lang="en-US" sz="1800">
            <a:latin typeface="Montserrat" panose="00000500000000000000" pitchFamily="50" charset="0"/>
          </a:endParaRPr>
        </a:p>
      </dgm:t>
    </dgm:pt>
    <dgm:pt modelId="{62F150FF-0DDD-4F1A-B432-A69C8B5C9C82}">
      <dgm:prSet custT="1"/>
      <dgm:spPr/>
      <dgm:t>
        <a:bodyPr/>
        <a:lstStyle/>
        <a:p>
          <a:pPr algn="ctr"/>
          <a:r>
            <a:rPr lang="es-CO" sz="1800" dirty="0">
              <a:latin typeface="Montserrat" panose="00000500000000000000" pitchFamily="50" charset="0"/>
            </a:rPr>
            <a:t>Pacientes con VIH (anual)</a:t>
          </a:r>
          <a:endParaRPr lang="en-US" sz="1800" dirty="0">
            <a:latin typeface="Montserrat" panose="00000500000000000000" pitchFamily="50" charset="0"/>
          </a:endParaRPr>
        </a:p>
      </dgm:t>
    </dgm:pt>
    <dgm:pt modelId="{22C688E9-9C6C-4DC6-9B44-557E4C7A4E3E}" type="parTrans" cxnId="{63359295-B2DB-46B6-ABD7-CE84C5A5B0BC}">
      <dgm:prSet/>
      <dgm:spPr/>
      <dgm:t>
        <a:bodyPr/>
        <a:lstStyle/>
        <a:p>
          <a:pPr algn="ctr"/>
          <a:endParaRPr lang="en-US" sz="1800">
            <a:latin typeface="Montserrat" panose="00000500000000000000" pitchFamily="50" charset="0"/>
          </a:endParaRPr>
        </a:p>
      </dgm:t>
    </dgm:pt>
    <dgm:pt modelId="{1DE91328-1F4D-44A6-9867-E0DA6D47C0B0}" type="sibTrans" cxnId="{63359295-B2DB-46B6-ABD7-CE84C5A5B0BC}">
      <dgm:prSet/>
      <dgm:spPr/>
      <dgm:t>
        <a:bodyPr/>
        <a:lstStyle/>
        <a:p>
          <a:pPr algn="ctr"/>
          <a:endParaRPr lang="en-US" sz="1800">
            <a:latin typeface="Montserrat" panose="00000500000000000000" pitchFamily="50" charset="0"/>
          </a:endParaRPr>
        </a:p>
      </dgm:t>
    </dgm:pt>
    <dgm:pt modelId="{A30F2955-DA1E-41E6-BE51-880894810B79}">
      <dgm:prSet custT="1"/>
      <dgm:spPr/>
      <dgm:t>
        <a:bodyPr/>
        <a:lstStyle/>
        <a:p>
          <a:pPr algn="ctr"/>
          <a:r>
            <a:rPr lang="es-CO" sz="1800" dirty="0">
              <a:latin typeface="Montserrat" panose="00000500000000000000" pitchFamily="50" charset="0"/>
            </a:rPr>
            <a:t>Hacinamiento (anual)</a:t>
          </a:r>
          <a:endParaRPr lang="en-US" sz="1800" dirty="0">
            <a:latin typeface="Montserrat" panose="00000500000000000000" pitchFamily="50" charset="0"/>
          </a:endParaRPr>
        </a:p>
      </dgm:t>
    </dgm:pt>
    <dgm:pt modelId="{B5A501D8-5DA2-49EB-B45D-B7CB8901DBD3}" type="parTrans" cxnId="{54D6BA1A-DD99-49EB-8979-FDA0BF5048D6}">
      <dgm:prSet/>
      <dgm:spPr/>
      <dgm:t>
        <a:bodyPr/>
        <a:lstStyle/>
        <a:p>
          <a:pPr algn="ctr"/>
          <a:endParaRPr lang="en-US" sz="1800">
            <a:latin typeface="Montserrat" panose="00000500000000000000" pitchFamily="50" charset="0"/>
          </a:endParaRPr>
        </a:p>
      </dgm:t>
    </dgm:pt>
    <dgm:pt modelId="{2A79CE32-A763-4910-BE2A-E4BAD5613BF4}" type="sibTrans" cxnId="{54D6BA1A-DD99-49EB-8979-FDA0BF5048D6}">
      <dgm:prSet/>
      <dgm:spPr/>
      <dgm:t>
        <a:bodyPr/>
        <a:lstStyle/>
        <a:p>
          <a:pPr algn="ctr"/>
          <a:endParaRPr lang="en-US" sz="1800">
            <a:latin typeface="Montserrat" panose="00000500000000000000" pitchFamily="50" charset="0"/>
          </a:endParaRPr>
        </a:p>
      </dgm:t>
    </dgm:pt>
    <dgm:pt modelId="{40C2F527-ED67-4208-9591-8DFEE2914829}">
      <dgm:prSet custT="1"/>
      <dgm:spPr/>
      <dgm:t>
        <a:bodyPr/>
        <a:lstStyle/>
        <a:p>
          <a:pPr algn="ctr"/>
          <a:r>
            <a:rPr lang="es-CO" sz="1800" dirty="0">
              <a:latin typeface="Montserrat" panose="00000500000000000000" pitchFamily="50" charset="0"/>
            </a:rPr>
            <a:t>Habitantes de la calle (anual)</a:t>
          </a:r>
          <a:endParaRPr lang="en-US" sz="1800" dirty="0">
            <a:latin typeface="Montserrat" panose="00000500000000000000" pitchFamily="50" charset="0"/>
          </a:endParaRPr>
        </a:p>
      </dgm:t>
    </dgm:pt>
    <dgm:pt modelId="{5C9D3656-DD2C-4F9C-ABA7-8E8851125C9A}" type="parTrans" cxnId="{C0E8E0AC-DAF6-4EF8-B0FC-ACD29709D34F}">
      <dgm:prSet/>
      <dgm:spPr/>
      <dgm:t>
        <a:bodyPr/>
        <a:lstStyle/>
        <a:p>
          <a:pPr algn="ctr"/>
          <a:endParaRPr lang="en-US" sz="1800">
            <a:latin typeface="Montserrat" panose="00000500000000000000" pitchFamily="50" charset="0"/>
          </a:endParaRPr>
        </a:p>
      </dgm:t>
    </dgm:pt>
    <dgm:pt modelId="{D80C3A1C-A826-4DC6-A2C4-7AD2046EBCD6}" type="sibTrans" cxnId="{C0E8E0AC-DAF6-4EF8-B0FC-ACD29709D34F}">
      <dgm:prSet/>
      <dgm:spPr/>
      <dgm:t>
        <a:bodyPr/>
        <a:lstStyle/>
        <a:p>
          <a:pPr algn="ctr"/>
          <a:endParaRPr lang="en-US" sz="1800">
            <a:latin typeface="Montserrat" panose="00000500000000000000" pitchFamily="50" charset="0"/>
          </a:endParaRPr>
        </a:p>
      </dgm:t>
    </dgm:pt>
    <dgm:pt modelId="{914A6F17-8922-4488-82AC-4B851FF42FD5}">
      <dgm:prSet custT="1"/>
      <dgm:spPr/>
      <dgm:t>
        <a:bodyPr/>
        <a:lstStyle/>
        <a:p>
          <a:pPr algn="ctr"/>
          <a:r>
            <a:rPr lang="es-CO" sz="1800" dirty="0">
              <a:latin typeface="Montserrat" panose="00000500000000000000" pitchFamily="50" charset="0"/>
            </a:rPr>
            <a:t>Previo a inicio de inmunosupresión</a:t>
          </a:r>
          <a:endParaRPr lang="en-US" sz="1800" dirty="0">
            <a:latin typeface="Montserrat" panose="00000500000000000000" pitchFamily="50" charset="0"/>
          </a:endParaRPr>
        </a:p>
      </dgm:t>
    </dgm:pt>
    <dgm:pt modelId="{D76D894F-2514-4AA2-BEDF-90221A91C723}" type="parTrans" cxnId="{EA312F47-B018-4070-96B6-41CA3F50EE3D}">
      <dgm:prSet/>
      <dgm:spPr/>
      <dgm:t>
        <a:bodyPr/>
        <a:lstStyle/>
        <a:p>
          <a:pPr algn="ctr"/>
          <a:endParaRPr lang="en-US" sz="1800">
            <a:latin typeface="Montserrat" panose="00000500000000000000" pitchFamily="50" charset="0"/>
          </a:endParaRPr>
        </a:p>
      </dgm:t>
    </dgm:pt>
    <dgm:pt modelId="{59730EBF-D886-44B6-8CD7-01AC5868892D}" type="sibTrans" cxnId="{EA312F47-B018-4070-96B6-41CA3F50EE3D}">
      <dgm:prSet/>
      <dgm:spPr/>
      <dgm:t>
        <a:bodyPr/>
        <a:lstStyle/>
        <a:p>
          <a:pPr algn="ctr"/>
          <a:endParaRPr lang="en-US" sz="1800">
            <a:latin typeface="Montserrat" panose="00000500000000000000" pitchFamily="50" charset="0"/>
          </a:endParaRPr>
        </a:p>
      </dgm:t>
    </dgm:pt>
    <dgm:pt modelId="{47193474-74E3-44A0-BEBE-6CC0317EA864}" type="pres">
      <dgm:prSet presAssocID="{2229EBF1-A8BC-4935-AC41-A55339097230}" presName="root" presStyleCnt="0">
        <dgm:presLayoutVars>
          <dgm:dir/>
          <dgm:resizeHandles val="exact"/>
        </dgm:presLayoutVars>
      </dgm:prSet>
      <dgm:spPr/>
    </dgm:pt>
    <dgm:pt modelId="{F000C970-4223-41E8-B4F4-7AB6A8B4893A}" type="pres">
      <dgm:prSet presAssocID="{2229EBF1-A8BC-4935-AC41-A55339097230}" presName="container" presStyleCnt="0">
        <dgm:presLayoutVars>
          <dgm:dir/>
          <dgm:resizeHandles val="exact"/>
        </dgm:presLayoutVars>
      </dgm:prSet>
      <dgm:spPr/>
    </dgm:pt>
    <dgm:pt modelId="{F74B0D05-9BCE-4F7B-AF49-4E162C974E50}" type="pres">
      <dgm:prSet presAssocID="{5E870B63-890B-4A16-B5EA-C5A8847690B9}" presName="compNode" presStyleCnt="0"/>
      <dgm:spPr/>
    </dgm:pt>
    <dgm:pt modelId="{DC6FDB67-1A6F-4528-851D-BCF40D1AAB02}" type="pres">
      <dgm:prSet presAssocID="{5E870B63-890B-4A16-B5EA-C5A8847690B9}" presName="iconBgRect" presStyleLbl="bgShp" presStyleIdx="0" presStyleCnt="6"/>
      <dgm:spPr/>
    </dgm:pt>
    <dgm:pt modelId="{F08D1D58-828E-47A9-BCF2-665369857D1A}" type="pres">
      <dgm:prSet presAssocID="{5E870B63-890B-4A16-B5EA-C5A8847690B9}" presName="iconRect" presStyleLbl="node1" presStyleIdx="0" presStyleCnt="6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34A9D3E2-9F3B-408F-B15E-E1F0D59DF3C8}" type="pres">
      <dgm:prSet presAssocID="{5E870B63-890B-4A16-B5EA-C5A8847690B9}" presName="spaceRect" presStyleCnt="0"/>
      <dgm:spPr/>
    </dgm:pt>
    <dgm:pt modelId="{DBACCA62-8D8F-4C5E-81C9-3A2730981F19}" type="pres">
      <dgm:prSet presAssocID="{5E870B63-890B-4A16-B5EA-C5A8847690B9}" presName="textRect" presStyleLbl="revTx" presStyleIdx="0" presStyleCnt="6">
        <dgm:presLayoutVars>
          <dgm:chMax val="1"/>
          <dgm:chPref val="1"/>
        </dgm:presLayoutVars>
      </dgm:prSet>
      <dgm:spPr/>
    </dgm:pt>
    <dgm:pt modelId="{642E9322-6F4A-4B95-B6A6-4C09B745EF4C}" type="pres">
      <dgm:prSet presAssocID="{152F2982-7253-4F73-BDFF-5F130C795F4C}" presName="sibTrans" presStyleLbl="sibTrans2D1" presStyleIdx="0" presStyleCnt="0"/>
      <dgm:spPr/>
    </dgm:pt>
    <dgm:pt modelId="{13CA83B8-5C7B-4C91-B2DF-AA8AA98FF5BA}" type="pres">
      <dgm:prSet presAssocID="{ECF79339-BCEE-4BA1-83AD-24BEC52439AA}" presName="compNode" presStyleCnt="0"/>
      <dgm:spPr/>
    </dgm:pt>
    <dgm:pt modelId="{865DDD56-1232-4ED7-AFDE-33BFA9ADD362}" type="pres">
      <dgm:prSet presAssocID="{ECF79339-BCEE-4BA1-83AD-24BEC52439AA}" presName="iconBgRect" presStyleLbl="bgShp" presStyleIdx="1" presStyleCnt="6"/>
      <dgm:spPr/>
    </dgm:pt>
    <dgm:pt modelId="{90B871BD-3F16-46D1-A67D-D0292A926833}" type="pres">
      <dgm:prSet presAssocID="{ECF79339-BCEE-4BA1-83AD-24BEC52439AA}" presName="iconRect" presStyleLbl="node1" presStyleIdx="1" presStyleCnt="6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lice"/>
        </a:ext>
      </dgm:extLst>
    </dgm:pt>
    <dgm:pt modelId="{A0EE3E80-938F-4DFE-94D9-89E5AB765E2B}" type="pres">
      <dgm:prSet presAssocID="{ECF79339-BCEE-4BA1-83AD-24BEC52439AA}" presName="spaceRect" presStyleCnt="0"/>
      <dgm:spPr/>
    </dgm:pt>
    <dgm:pt modelId="{0E2B8C5F-E2F9-4B9E-A895-C1C3F20B40CD}" type="pres">
      <dgm:prSet presAssocID="{ECF79339-BCEE-4BA1-83AD-24BEC52439AA}" presName="textRect" presStyleLbl="revTx" presStyleIdx="1" presStyleCnt="6">
        <dgm:presLayoutVars>
          <dgm:chMax val="1"/>
          <dgm:chPref val="1"/>
        </dgm:presLayoutVars>
      </dgm:prSet>
      <dgm:spPr/>
    </dgm:pt>
    <dgm:pt modelId="{ED3F1D35-351F-43C0-86AB-E4DD314BCF44}" type="pres">
      <dgm:prSet presAssocID="{63AA5B38-EE4A-4159-B9D0-EB03E8EFF895}" presName="sibTrans" presStyleLbl="sibTrans2D1" presStyleIdx="0" presStyleCnt="0"/>
      <dgm:spPr/>
    </dgm:pt>
    <dgm:pt modelId="{1E14190C-5434-4197-9389-3CDB89F3B85B}" type="pres">
      <dgm:prSet presAssocID="{62F150FF-0DDD-4F1A-B432-A69C8B5C9C82}" presName="compNode" presStyleCnt="0"/>
      <dgm:spPr/>
    </dgm:pt>
    <dgm:pt modelId="{59803FE4-3E13-456C-B637-85485CAB606A}" type="pres">
      <dgm:prSet presAssocID="{62F150FF-0DDD-4F1A-B432-A69C8B5C9C82}" presName="iconBgRect" presStyleLbl="bgShp" presStyleIdx="2" presStyleCnt="6"/>
      <dgm:spPr/>
    </dgm:pt>
    <dgm:pt modelId="{3A83CB7B-8CD6-4489-9A57-D576E81A632B}" type="pres">
      <dgm:prSet presAssocID="{62F150FF-0DDD-4F1A-B432-A69C8B5C9C82}" presName="iconRect" presStyleLbl="node1" presStyleIdx="2" presStyleCnt="6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E9A6A32E-50B6-4BBE-BBD4-7EED2D840387}" type="pres">
      <dgm:prSet presAssocID="{62F150FF-0DDD-4F1A-B432-A69C8B5C9C82}" presName="spaceRect" presStyleCnt="0"/>
      <dgm:spPr/>
    </dgm:pt>
    <dgm:pt modelId="{A934D921-2480-4C44-8574-3AE1B8D135D0}" type="pres">
      <dgm:prSet presAssocID="{62F150FF-0DDD-4F1A-B432-A69C8B5C9C82}" presName="textRect" presStyleLbl="revTx" presStyleIdx="2" presStyleCnt="6">
        <dgm:presLayoutVars>
          <dgm:chMax val="1"/>
          <dgm:chPref val="1"/>
        </dgm:presLayoutVars>
      </dgm:prSet>
      <dgm:spPr/>
    </dgm:pt>
    <dgm:pt modelId="{B800C02A-1E50-4A7C-B050-E419EE8CD791}" type="pres">
      <dgm:prSet presAssocID="{1DE91328-1F4D-44A6-9867-E0DA6D47C0B0}" presName="sibTrans" presStyleLbl="sibTrans2D1" presStyleIdx="0" presStyleCnt="0"/>
      <dgm:spPr/>
    </dgm:pt>
    <dgm:pt modelId="{6C6206F1-71F4-4A3F-8160-D0F3A423CD59}" type="pres">
      <dgm:prSet presAssocID="{A30F2955-DA1E-41E6-BE51-880894810B79}" presName="compNode" presStyleCnt="0"/>
      <dgm:spPr/>
    </dgm:pt>
    <dgm:pt modelId="{CDBBDD97-8E29-41BD-895F-7F0C9F77EAD8}" type="pres">
      <dgm:prSet presAssocID="{A30F2955-DA1E-41E6-BE51-880894810B79}" presName="iconBgRect" presStyleLbl="bgShp" presStyleIdx="3" presStyleCnt="6"/>
      <dgm:spPr/>
    </dgm:pt>
    <dgm:pt modelId="{1E039D01-15FD-428A-9227-34089BF9907A}" type="pres">
      <dgm:prSet presAssocID="{A30F2955-DA1E-41E6-BE51-880894810B79}" presName="iconRect" presStyleLbl="node1" presStyleIdx="3" presStyleCnt="6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768B2952-17FB-4652-9DB8-D5D9D866CCDF}" type="pres">
      <dgm:prSet presAssocID="{A30F2955-DA1E-41E6-BE51-880894810B79}" presName="spaceRect" presStyleCnt="0"/>
      <dgm:spPr/>
    </dgm:pt>
    <dgm:pt modelId="{C8FDAD59-CBA7-463B-BC8C-D9FC0D8CC326}" type="pres">
      <dgm:prSet presAssocID="{A30F2955-DA1E-41E6-BE51-880894810B79}" presName="textRect" presStyleLbl="revTx" presStyleIdx="3" presStyleCnt="6">
        <dgm:presLayoutVars>
          <dgm:chMax val="1"/>
          <dgm:chPref val="1"/>
        </dgm:presLayoutVars>
      </dgm:prSet>
      <dgm:spPr/>
    </dgm:pt>
    <dgm:pt modelId="{C0C1E6B8-D326-409D-AB3B-76899228276F}" type="pres">
      <dgm:prSet presAssocID="{2A79CE32-A763-4910-BE2A-E4BAD5613BF4}" presName="sibTrans" presStyleLbl="sibTrans2D1" presStyleIdx="0" presStyleCnt="0"/>
      <dgm:spPr/>
    </dgm:pt>
    <dgm:pt modelId="{05DCA6DD-1D8A-48F0-B25F-EE0C07BC5F2A}" type="pres">
      <dgm:prSet presAssocID="{40C2F527-ED67-4208-9591-8DFEE2914829}" presName="compNode" presStyleCnt="0"/>
      <dgm:spPr/>
    </dgm:pt>
    <dgm:pt modelId="{6DC73C9A-1C12-4289-96DB-373B1591D1EE}" type="pres">
      <dgm:prSet presAssocID="{40C2F527-ED67-4208-9591-8DFEE2914829}" presName="iconBgRect" presStyleLbl="bgShp" presStyleIdx="4" presStyleCnt="6"/>
      <dgm:spPr/>
    </dgm:pt>
    <dgm:pt modelId="{6DA34E26-0765-413A-8443-0654DCE3E957}" type="pres">
      <dgm:prSet presAssocID="{40C2F527-ED67-4208-9591-8DFEE2914829}" presName="iconRect" presStyleLbl="node1" presStyleIdx="4" presStyleCnt="6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C3E3CD49-1B18-42F2-812F-AB7130406B8B}" type="pres">
      <dgm:prSet presAssocID="{40C2F527-ED67-4208-9591-8DFEE2914829}" presName="spaceRect" presStyleCnt="0"/>
      <dgm:spPr/>
    </dgm:pt>
    <dgm:pt modelId="{D2B1823F-DB14-498B-9D49-87B6EF96CABD}" type="pres">
      <dgm:prSet presAssocID="{40C2F527-ED67-4208-9591-8DFEE2914829}" presName="textRect" presStyleLbl="revTx" presStyleIdx="4" presStyleCnt="6">
        <dgm:presLayoutVars>
          <dgm:chMax val="1"/>
          <dgm:chPref val="1"/>
        </dgm:presLayoutVars>
      </dgm:prSet>
      <dgm:spPr/>
    </dgm:pt>
    <dgm:pt modelId="{5F1A51F0-FE49-4B0D-B473-EB2648D18F6F}" type="pres">
      <dgm:prSet presAssocID="{D80C3A1C-A826-4DC6-A2C4-7AD2046EBCD6}" presName="sibTrans" presStyleLbl="sibTrans2D1" presStyleIdx="0" presStyleCnt="0"/>
      <dgm:spPr/>
    </dgm:pt>
    <dgm:pt modelId="{B76C9F18-F6AA-4C75-96D6-1B76DDA19763}" type="pres">
      <dgm:prSet presAssocID="{914A6F17-8922-4488-82AC-4B851FF42FD5}" presName="compNode" presStyleCnt="0"/>
      <dgm:spPr/>
    </dgm:pt>
    <dgm:pt modelId="{CD937BC9-5D8E-4875-BF0E-06E499A1250B}" type="pres">
      <dgm:prSet presAssocID="{914A6F17-8922-4488-82AC-4B851FF42FD5}" presName="iconBgRect" presStyleLbl="bgShp" presStyleIdx="5" presStyleCnt="6"/>
      <dgm:spPr/>
    </dgm:pt>
    <dgm:pt modelId="{C7234299-CB22-4075-8BF7-3686938E7100}" type="pres">
      <dgm:prSet presAssocID="{914A6F17-8922-4488-82AC-4B851FF42FD5}" presName="iconRect" presStyleLbl="node1" presStyleIdx="5" presStyleCnt="6"/>
      <dgm:spPr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ginning"/>
        </a:ext>
      </dgm:extLst>
    </dgm:pt>
    <dgm:pt modelId="{44C555CE-71D8-4ABB-BA4D-DC5F03D14753}" type="pres">
      <dgm:prSet presAssocID="{914A6F17-8922-4488-82AC-4B851FF42FD5}" presName="spaceRect" presStyleCnt="0"/>
      <dgm:spPr/>
    </dgm:pt>
    <dgm:pt modelId="{E066D66B-E666-4B16-9FD1-17144BC4D512}" type="pres">
      <dgm:prSet presAssocID="{914A6F17-8922-4488-82AC-4B851FF42FD5}" presName="textRect" presStyleLbl="revTx" presStyleIdx="5" presStyleCnt="6" custScaleX="123755" custScaleY="127510" custLinFactNeighborX="3906">
        <dgm:presLayoutVars>
          <dgm:chMax val="1"/>
          <dgm:chPref val="1"/>
        </dgm:presLayoutVars>
      </dgm:prSet>
      <dgm:spPr/>
    </dgm:pt>
  </dgm:ptLst>
  <dgm:cxnLst>
    <dgm:cxn modelId="{F3D67A09-42F8-419B-8EED-418A50A697EA}" type="presOf" srcId="{62F150FF-0DDD-4F1A-B432-A69C8B5C9C82}" destId="{A934D921-2480-4C44-8574-3AE1B8D135D0}" srcOrd="0" destOrd="0" presId="urn:microsoft.com/office/officeart/2018/2/layout/IconCircleList"/>
    <dgm:cxn modelId="{54D6BA1A-DD99-49EB-8979-FDA0BF5048D6}" srcId="{2229EBF1-A8BC-4935-AC41-A55339097230}" destId="{A30F2955-DA1E-41E6-BE51-880894810B79}" srcOrd="3" destOrd="0" parTransId="{B5A501D8-5DA2-49EB-B45D-B7CB8901DBD3}" sibTransId="{2A79CE32-A763-4910-BE2A-E4BAD5613BF4}"/>
    <dgm:cxn modelId="{BF878A31-0262-44A5-BB1C-1585D456E878}" type="presOf" srcId="{152F2982-7253-4F73-BDFF-5F130C795F4C}" destId="{642E9322-6F4A-4B95-B6A6-4C09B745EF4C}" srcOrd="0" destOrd="0" presId="urn:microsoft.com/office/officeart/2018/2/layout/IconCircleList"/>
    <dgm:cxn modelId="{C81EE942-E7F5-4526-AF41-A06F1821F7B8}" type="presOf" srcId="{2A79CE32-A763-4910-BE2A-E4BAD5613BF4}" destId="{C0C1E6B8-D326-409D-AB3B-76899228276F}" srcOrd="0" destOrd="0" presId="urn:microsoft.com/office/officeart/2018/2/layout/IconCircleList"/>
    <dgm:cxn modelId="{0C52B166-DDEA-4D09-BC4D-18DB426399F5}" type="presOf" srcId="{40C2F527-ED67-4208-9591-8DFEE2914829}" destId="{D2B1823F-DB14-498B-9D49-87B6EF96CABD}" srcOrd="0" destOrd="0" presId="urn:microsoft.com/office/officeart/2018/2/layout/IconCircleList"/>
    <dgm:cxn modelId="{492DE566-AE42-42CB-9BAC-38B06AA1EC74}" srcId="{2229EBF1-A8BC-4935-AC41-A55339097230}" destId="{5E870B63-890B-4A16-B5EA-C5A8847690B9}" srcOrd="0" destOrd="0" parTransId="{EC74E506-81FF-44F3-AFC4-2136DAFAD220}" sibTransId="{152F2982-7253-4F73-BDFF-5F130C795F4C}"/>
    <dgm:cxn modelId="{EA312F47-B018-4070-96B6-41CA3F50EE3D}" srcId="{2229EBF1-A8BC-4935-AC41-A55339097230}" destId="{914A6F17-8922-4488-82AC-4B851FF42FD5}" srcOrd="5" destOrd="0" parTransId="{D76D894F-2514-4AA2-BEDF-90221A91C723}" sibTransId="{59730EBF-D886-44B6-8CD7-01AC5868892D}"/>
    <dgm:cxn modelId="{19F01357-8F08-4D40-9088-A056C1656289}" type="presOf" srcId="{A30F2955-DA1E-41E6-BE51-880894810B79}" destId="{C8FDAD59-CBA7-463B-BC8C-D9FC0D8CC326}" srcOrd="0" destOrd="0" presId="urn:microsoft.com/office/officeart/2018/2/layout/IconCircleList"/>
    <dgm:cxn modelId="{26BCCD78-5765-4AEE-979C-B54D2CD8E165}" type="presOf" srcId="{914A6F17-8922-4488-82AC-4B851FF42FD5}" destId="{E066D66B-E666-4B16-9FD1-17144BC4D512}" srcOrd="0" destOrd="0" presId="urn:microsoft.com/office/officeart/2018/2/layout/IconCircleList"/>
    <dgm:cxn modelId="{EDE4F779-7E22-41B1-A122-AF2C29069CDB}" type="presOf" srcId="{5E870B63-890B-4A16-B5EA-C5A8847690B9}" destId="{DBACCA62-8D8F-4C5E-81C9-3A2730981F19}" srcOrd="0" destOrd="0" presId="urn:microsoft.com/office/officeart/2018/2/layout/IconCircleList"/>
    <dgm:cxn modelId="{E5409680-4B5B-45FF-99AA-8BDD4AE36FB4}" type="presOf" srcId="{ECF79339-BCEE-4BA1-83AD-24BEC52439AA}" destId="{0E2B8C5F-E2F9-4B9E-A895-C1C3F20B40CD}" srcOrd="0" destOrd="0" presId="urn:microsoft.com/office/officeart/2018/2/layout/IconCircleList"/>
    <dgm:cxn modelId="{63359295-B2DB-46B6-ABD7-CE84C5A5B0BC}" srcId="{2229EBF1-A8BC-4935-AC41-A55339097230}" destId="{62F150FF-0DDD-4F1A-B432-A69C8B5C9C82}" srcOrd="2" destOrd="0" parTransId="{22C688E9-9C6C-4DC6-9B44-557E4C7A4E3E}" sibTransId="{1DE91328-1F4D-44A6-9867-E0DA6D47C0B0}"/>
    <dgm:cxn modelId="{C0E8E0AC-DAF6-4EF8-B0FC-ACD29709D34F}" srcId="{2229EBF1-A8BC-4935-AC41-A55339097230}" destId="{40C2F527-ED67-4208-9591-8DFEE2914829}" srcOrd="4" destOrd="0" parTransId="{5C9D3656-DD2C-4F9C-ABA7-8E8851125C9A}" sibTransId="{D80C3A1C-A826-4DC6-A2C4-7AD2046EBCD6}"/>
    <dgm:cxn modelId="{4DC59FBC-496B-4F6A-A73E-AD2855F3BDF2}" srcId="{2229EBF1-A8BC-4935-AC41-A55339097230}" destId="{ECF79339-BCEE-4BA1-83AD-24BEC52439AA}" srcOrd="1" destOrd="0" parTransId="{96834BFA-9071-42DA-AD5A-98E0ADA94A2F}" sibTransId="{63AA5B38-EE4A-4159-B9D0-EB03E8EFF895}"/>
    <dgm:cxn modelId="{D76092C4-D54B-45A4-ADC7-3DCCFBFB7761}" type="presOf" srcId="{D80C3A1C-A826-4DC6-A2C4-7AD2046EBCD6}" destId="{5F1A51F0-FE49-4B0D-B473-EB2648D18F6F}" srcOrd="0" destOrd="0" presId="urn:microsoft.com/office/officeart/2018/2/layout/IconCircleList"/>
    <dgm:cxn modelId="{AB9BD8C9-4F7A-4DA6-B742-A99C96AF1B43}" type="presOf" srcId="{1DE91328-1F4D-44A6-9867-E0DA6D47C0B0}" destId="{B800C02A-1E50-4A7C-B050-E419EE8CD791}" srcOrd="0" destOrd="0" presId="urn:microsoft.com/office/officeart/2018/2/layout/IconCircleList"/>
    <dgm:cxn modelId="{323E4DD8-69C1-489A-BA1C-B95AF4938B3E}" type="presOf" srcId="{2229EBF1-A8BC-4935-AC41-A55339097230}" destId="{47193474-74E3-44A0-BEBE-6CC0317EA864}" srcOrd="0" destOrd="0" presId="urn:microsoft.com/office/officeart/2018/2/layout/IconCircleList"/>
    <dgm:cxn modelId="{E34E16EE-13F0-4E42-84EC-62711F92AA52}" type="presOf" srcId="{63AA5B38-EE4A-4159-B9D0-EB03E8EFF895}" destId="{ED3F1D35-351F-43C0-86AB-E4DD314BCF44}" srcOrd="0" destOrd="0" presId="urn:microsoft.com/office/officeart/2018/2/layout/IconCircleList"/>
    <dgm:cxn modelId="{A33D5ABC-4EBB-4F59-8945-CA36F44E2D76}" type="presParOf" srcId="{47193474-74E3-44A0-BEBE-6CC0317EA864}" destId="{F000C970-4223-41E8-B4F4-7AB6A8B4893A}" srcOrd="0" destOrd="0" presId="urn:microsoft.com/office/officeart/2018/2/layout/IconCircleList"/>
    <dgm:cxn modelId="{878BEF8B-BC41-4600-A746-28AFF920FD78}" type="presParOf" srcId="{F000C970-4223-41E8-B4F4-7AB6A8B4893A}" destId="{F74B0D05-9BCE-4F7B-AF49-4E162C974E50}" srcOrd="0" destOrd="0" presId="urn:microsoft.com/office/officeart/2018/2/layout/IconCircleList"/>
    <dgm:cxn modelId="{B3AD6A79-C801-40E1-9BC0-B658F673912A}" type="presParOf" srcId="{F74B0D05-9BCE-4F7B-AF49-4E162C974E50}" destId="{DC6FDB67-1A6F-4528-851D-BCF40D1AAB02}" srcOrd="0" destOrd="0" presId="urn:microsoft.com/office/officeart/2018/2/layout/IconCircleList"/>
    <dgm:cxn modelId="{18C2CCEC-EFE7-439E-91EF-862A38BA7D07}" type="presParOf" srcId="{F74B0D05-9BCE-4F7B-AF49-4E162C974E50}" destId="{F08D1D58-828E-47A9-BCF2-665369857D1A}" srcOrd="1" destOrd="0" presId="urn:microsoft.com/office/officeart/2018/2/layout/IconCircleList"/>
    <dgm:cxn modelId="{EDDFCFFD-5DAA-4BB0-AE5E-E21A218393B7}" type="presParOf" srcId="{F74B0D05-9BCE-4F7B-AF49-4E162C974E50}" destId="{34A9D3E2-9F3B-408F-B15E-E1F0D59DF3C8}" srcOrd="2" destOrd="0" presId="urn:microsoft.com/office/officeart/2018/2/layout/IconCircleList"/>
    <dgm:cxn modelId="{72AE5B7F-54C7-40EB-8EA4-64DE20EFAD00}" type="presParOf" srcId="{F74B0D05-9BCE-4F7B-AF49-4E162C974E50}" destId="{DBACCA62-8D8F-4C5E-81C9-3A2730981F19}" srcOrd="3" destOrd="0" presId="urn:microsoft.com/office/officeart/2018/2/layout/IconCircleList"/>
    <dgm:cxn modelId="{5C32ABA0-C581-4BD5-8010-AF5EF5ECB0F1}" type="presParOf" srcId="{F000C970-4223-41E8-B4F4-7AB6A8B4893A}" destId="{642E9322-6F4A-4B95-B6A6-4C09B745EF4C}" srcOrd="1" destOrd="0" presId="urn:microsoft.com/office/officeart/2018/2/layout/IconCircleList"/>
    <dgm:cxn modelId="{B09D2642-F33F-4024-AAAF-8DD9A22D6E06}" type="presParOf" srcId="{F000C970-4223-41E8-B4F4-7AB6A8B4893A}" destId="{13CA83B8-5C7B-4C91-B2DF-AA8AA98FF5BA}" srcOrd="2" destOrd="0" presId="urn:microsoft.com/office/officeart/2018/2/layout/IconCircleList"/>
    <dgm:cxn modelId="{6340CD9E-3423-4D97-9A41-A0AEE546576D}" type="presParOf" srcId="{13CA83B8-5C7B-4C91-B2DF-AA8AA98FF5BA}" destId="{865DDD56-1232-4ED7-AFDE-33BFA9ADD362}" srcOrd="0" destOrd="0" presId="urn:microsoft.com/office/officeart/2018/2/layout/IconCircleList"/>
    <dgm:cxn modelId="{F65290A3-ACD3-4D00-B1AF-723641DC0A53}" type="presParOf" srcId="{13CA83B8-5C7B-4C91-B2DF-AA8AA98FF5BA}" destId="{90B871BD-3F16-46D1-A67D-D0292A926833}" srcOrd="1" destOrd="0" presId="urn:microsoft.com/office/officeart/2018/2/layout/IconCircleList"/>
    <dgm:cxn modelId="{DEAF0BCE-4B44-4E64-B97B-7A1EE6CFB4EF}" type="presParOf" srcId="{13CA83B8-5C7B-4C91-B2DF-AA8AA98FF5BA}" destId="{A0EE3E80-938F-4DFE-94D9-89E5AB765E2B}" srcOrd="2" destOrd="0" presId="urn:microsoft.com/office/officeart/2018/2/layout/IconCircleList"/>
    <dgm:cxn modelId="{D3BE3E9B-6B6B-42E6-A84E-02FFD24CEC89}" type="presParOf" srcId="{13CA83B8-5C7B-4C91-B2DF-AA8AA98FF5BA}" destId="{0E2B8C5F-E2F9-4B9E-A895-C1C3F20B40CD}" srcOrd="3" destOrd="0" presId="urn:microsoft.com/office/officeart/2018/2/layout/IconCircleList"/>
    <dgm:cxn modelId="{A00BCD72-D819-4F8D-900F-8E630C0D53EF}" type="presParOf" srcId="{F000C970-4223-41E8-B4F4-7AB6A8B4893A}" destId="{ED3F1D35-351F-43C0-86AB-E4DD314BCF44}" srcOrd="3" destOrd="0" presId="urn:microsoft.com/office/officeart/2018/2/layout/IconCircleList"/>
    <dgm:cxn modelId="{A34EEEBD-1540-4689-BD2A-39D323C6ABBF}" type="presParOf" srcId="{F000C970-4223-41E8-B4F4-7AB6A8B4893A}" destId="{1E14190C-5434-4197-9389-3CDB89F3B85B}" srcOrd="4" destOrd="0" presId="urn:microsoft.com/office/officeart/2018/2/layout/IconCircleList"/>
    <dgm:cxn modelId="{136FA456-1F7D-4F0E-8170-1A40B6F9BCDB}" type="presParOf" srcId="{1E14190C-5434-4197-9389-3CDB89F3B85B}" destId="{59803FE4-3E13-456C-B637-85485CAB606A}" srcOrd="0" destOrd="0" presId="urn:microsoft.com/office/officeart/2018/2/layout/IconCircleList"/>
    <dgm:cxn modelId="{85E4E30D-F809-4227-AE0E-D61F576D2600}" type="presParOf" srcId="{1E14190C-5434-4197-9389-3CDB89F3B85B}" destId="{3A83CB7B-8CD6-4489-9A57-D576E81A632B}" srcOrd="1" destOrd="0" presId="urn:microsoft.com/office/officeart/2018/2/layout/IconCircleList"/>
    <dgm:cxn modelId="{2786031E-CC53-4097-8E0C-C43C4A37AE8A}" type="presParOf" srcId="{1E14190C-5434-4197-9389-3CDB89F3B85B}" destId="{E9A6A32E-50B6-4BBE-BBD4-7EED2D840387}" srcOrd="2" destOrd="0" presId="urn:microsoft.com/office/officeart/2018/2/layout/IconCircleList"/>
    <dgm:cxn modelId="{ECB78C92-9A65-4EB0-9125-038519BCF653}" type="presParOf" srcId="{1E14190C-5434-4197-9389-3CDB89F3B85B}" destId="{A934D921-2480-4C44-8574-3AE1B8D135D0}" srcOrd="3" destOrd="0" presId="urn:microsoft.com/office/officeart/2018/2/layout/IconCircleList"/>
    <dgm:cxn modelId="{F662D542-7F23-48B9-96F0-1C20287E233E}" type="presParOf" srcId="{F000C970-4223-41E8-B4F4-7AB6A8B4893A}" destId="{B800C02A-1E50-4A7C-B050-E419EE8CD791}" srcOrd="5" destOrd="0" presId="urn:microsoft.com/office/officeart/2018/2/layout/IconCircleList"/>
    <dgm:cxn modelId="{CBDCBF60-BCBA-4514-BB41-638B9B4C7325}" type="presParOf" srcId="{F000C970-4223-41E8-B4F4-7AB6A8B4893A}" destId="{6C6206F1-71F4-4A3F-8160-D0F3A423CD59}" srcOrd="6" destOrd="0" presId="urn:microsoft.com/office/officeart/2018/2/layout/IconCircleList"/>
    <dgm:cxn modelId="{EC78D55D-01D4-4717-8CFB-66B9F9626399}" type="presParOf" srcId="{6C6206F1-71F4-4A3F-8160-D0F3A423CD59}" destId="{CDBBDD97-8E29-41BD-895F-7F0C9F77EAD8}" srcOrd="0" destOrd="0" presId="urn:microsoft.com/office/officeart/2018/2/layout/IconCircleList"/>
    <dgm:cxn modelId="{B254AAEB-AA42-4F7E-AC41-74ED09EC7DF3}" type="presParOf" srcId="{6C6206F1-71F4-4A3F-8160-D0F3A423CD59}" destId="{1E039D01-15FD-428A-9227-34089BF9907A}" srcOrd="1" destOrd="0" presId="urn:microsoft.com/office/officeart/2018/2/layout/IconCircleList"/>
    <dgm:cxn modelId="{4B8529AA-A982-492C-B2B3-EDB3083D0177}" type="presParOf" srcId="{6C6206F1-71F4-4A3F-8160-D0F3A423CD59}" destId="{768B2952-17FB-4652-9DB8-D5D9D866CCDF}" srcOrd="2" destOrd="0" presId="urn:microsoft.com/office/officeart/2018/2/layout/IconCircleList"/>
    <dgm:cxn modelId="{FCFA53A1-352A-4856-804D-EC9DD31EF693}" type="presParOf" srcId="{6C6206F1-71F4-4A3F-8160-D0F3A423CD59}" destId="{C8FDAD59-CBA7-463B-BC8C-D9FC0D8CC326}" srcOrd="3" destOrd="0" presId="urn:microsoft.com/office/officeart/2018/2/layout/IconCircleList"/>
    <dgm:cxn modelId="{331BA057-5277-4BD0-80BC-E228531B0D80}" type="presParOf" srcId="{F000C970-4223-41E8-B4F4-7AB6A8B4893A}" destId="{C0C1E6B8-D326-409D-AB3B-76899228276F}" srcOrd="7" destOrd="0" presId="urn:microsoft.com/office/officeart/2018/2/layout/IconCircleList"/>
    <dgm:cxn modelId="{E9025375-EFB8-407E-9BEC-A475527B41A3}" type="presParOf" srcId="{F000C970-4223-41E8-B4F4-7AB6A8B4893A}" destId="{05DCA6DD-1D8A-48F0-B25F-EE0C07BC5F2A}" srcOrd="8" destOrd="0" presId="urn:microsoft.com/office/officeart/2018/2/layout/IconCircleList"/>
    <dgm:cxn modelId="{14580D14-648E-4638-BC34-B9882B865FC6}" type="presParOf" srcId="{05DCA6DD-1D8A-48F0-B25F-EE0C07BC5F2A}" destId="{6DC73C9A-1C12-4289-96DB-373B1591D1EE}" srcOrd="0" destOrd="0" presId="urn:microsoft.com/office/officeart/2018/2/layout/IconCircleList"/>
    <dgm:cxn modelId="{C91F65A7-591B-4506-8019-A6421D4D11BE}" type="presParOf" srcId="{05DCA6DD-1D8A-48F0-B25F-EE0C07BC5F2A}" destId="{6DA34E26-0765-413A-8443-0654DCE3E957}" srcOrd="1" destOrd="0" presId="urn:microsoft.com/office/officeart/2018/2/layout/IconCircleList"/>
    <dgm:cxn modelId="{0CD2D215-FB7B-4843-9DEB-E6C1B36001BC}" type="presParOf" srcId="{05DCA6DD-1D8A-48F0-B25F-EE0C07BC5F2A}" destId="{C3E3CD49-1B18-42F2-812F-AB7130406B8B}" srcOrd="2" destOrd="0" presId="urn:microsoft.com/office/officeart/2018/2/layout/IconCircleList"/>
    <dgm:cxn modelId="{9F80EF9A-C256-4431-9238-F8DDA1B2322D}" type="presParOf" srcId="{05DCA6DD-1D8A-48F0-B25F-EE0C07BC5F2A}" destId="{D2B1823F-DB14-498B-9D49-87B6EF96CABD}" srcOrd="3" destOrd="0" presId="urn:microsoft.com/office/officeart/2018/2/layout/IconCircleList"/>
    <dgm:cxn modelId="{64488B0C-0E88-4177-8565-FDC77E8B31ED}" type="presParOf" srcId="{F000C970-4223-41E8-B4F4-7AB6A8B4893A}" destId="{5F1A51F0-FE49-4B0D-B473-EB2648D18F6F}" srcOrd="9" destOrd="0" presId="urn:microsoft.com/office/officeart/2018/2/layout/IconCircleList"/>
    <dgm:cxn modelId="{E2121ABF-E4A9-4E66-8F99-5647CA120326}" type="presParOf" srcId="{F000C970-4223-41E8-B4F4-7AB6A8B4893A}" destId="{B76C9F18-F6AA-4C75-96D6-1B76DDA19763}" srcOrd="10" destOrd="0" presId="urn:microsoft.com/office/officeart/2018/2/layout/IconCircleList"/>
    <dgm:cxn modelId="{D48EA464-91B0-4510-8855-7FED18C02D8F}" type="presParOf" srcId="{B76C9F18-F6AA-4C75-96D6-1B76DDA19763}" destId="{CD937BC9-5D8E-4875-BF0E-06E499A1250B}" srcOrd="0" destOrd="0" presId="urn:microsoft.com/office/officeart/2018/2/layout/IconCircleList"/>
    <dgm:cxn modelId="{2B81CE7F-B725-4205-B89E-1711242BE6D9}" type="presParOf" srcId="{B76C9F18-F6AA-4C75-96D6-1B76DDA19763}" destId="{C7234299-CB22-4075-8BF7-3686938E7100}" srcOrd="1" destOrd="0" presId="urn:microsoft.com/office/officeart/2018/2/layout/IconCircleList"/>
    <dgm:cxn modelId="{FB04B141-2D79-4B5E-8813-FD79ACC8D6F2}" type="presParOf" srcId="{B76C9F18-F6AA-4C75-96D6-1B76DDA19763}" destId="{44C555CE-71D8-4ABB-BA4D-DC5F03D14753}" srcOrd="2" destOrd="0" presId="urn:microsoft.com/office/officeart/2018/2/layout/IconCircleList"/>
    <dgm:cxn modelId="{BEB8FE7D-904F-4864-8344-45008F853FFE}" type="presParOf" srcId="{B76C9F18-F6AA-4C75-96D6-1B76DDA19763}" destId="{E066D66B-E666-4B16-9FD1-17144BC4D51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FB9786-87A0-4646-A4E2-E1CE4285EF49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1E6E0AAE-1A26-4A70-AF9D-D07BE0841547}">
      <dgm:prSet phldrT="[Texto]" custT="1"/>
      <dgm:spPr/>
      <dgm:t>
        <a:bodyPr/>
        <a:lstStyle/>
        <a:p>
          <a:pPr algn="ctr"/>
          <a:r>
            <a:rPr lang="es-CO" sz="1600" dirty="0">
              <a:latin typeface="Montserrat" panose="00000500000000000000" pitchFamily="50" charset="0"/>
            </a:rPr>
            <a:t>≥ 5 mm</a:t>
          </a:r>
        </a:p>
      </dgm:t>
    </dgm:pt>
    <dgm:pt modelId="{90ECEF00-1F6E-4D46-8C68-2B7BD415EF5F}" type="parTrans" cxnId="{D2C5A859-6DB5-4157-9049-B33800B2EC80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9F6155D0-F27A-4363-A0D8-E53DA7B25799}" type="sibTrans" cxnId="{D2C5A859-6DB5-4157-9049-B33800B2EC80}">
      <dgm:prSet custT="1"/>
      <dgm:spPr/>
      <dgm:t>
        <a:bodyPr/>
        <a:lstStyle/>
        <a:p>
          <a:endParaRPr lang="es-CO" sz="100">
            <a:latin typeface="Montserrat" panose="00000500000000000000" pitchFamily="50" charset="0"/>
          </a:endParaRPr>
        </a:p>
      </dgm:t>
    </dgm:pt>
    <dgm:pt modelId="{D72953BB-D65E-4F12-B3DC-E6CF8D48D1DA}">
      <dgm:prSet phldrT="[Texto]"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Inmunosuprimidos (VIH, esteroides, </a:t>
          </a:r>
          <a:r>
            <a:rPr lang="es-CO" sz="1200" dirty="0" err="1">
              <a:latin typeface="Montserrat" panose="00000500000000000000" pitchFamily="50" charset="0"/>
            </a:rPr>
            <a:t>antiTNF</a:t>
          </a:r>
          <a:r>
            <a:rPr lang="es-CO" sz="1200" dirty="0">
              <a:latin typeface="Montserrat" panose="00000500000000000000" pitchFamily="50" charset="0"/>
            </a:rPr>
            <a:t>)</a:t>
          </a:r>
        </a:p>
      </dgm:t>
    </dgm:pt>
    <dgm:pt modelId="{5621EB83-B9B9-4DCA-A700-16DBEAAC3593}" type="parTrans" cxnId="{CF685651-A7A2-4F21-9C7B-F3D2CE64ACAD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3EE9D4C5-1665-4CD4-B38F-C38E9E944449}" type="sibTrans" cxnId="{CF685651-A7A2-4F21-9C7B-F3D2CE64ACAD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6212F0FD-249E-4711-9837-0BC13F87A0BD}">
      <dgm:prSet phldrT="[Texto]" custT="1"/>
      <dgm:spPr/>
      <dgm:t>
        <a:bodyPr/>
        <a:lstStyle/>
        <a:p>
          <a:pPr algn="ctr"/>
          <a:r>
            <a:rPr lang="es-CO" sz="1600" dirty="0">
              <a:latin typeface="Montserrat" panose="00000500000000000000" pitchFamily="50" charset="0"/>
            </a:rPr>
            <a:t>≥ 10 mm</a:t>
          </a:r>
        </a:p>
      </dgm:t>
    </dgm:pt>
    <dgm:pt modelId="{B9AEA7B0-009B-45AC-BD1D-ADD87773922F}" type="parTrans" cxnId="{01B28B95-DAE2-42E7-AAC5-D244E5C5D7FA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6FD79651-C9C8-41C3-B16A-DE9C5DE442FB}" type="sibTrans" cxnId="{01B28B95-DAE2-42E7-AAC5-D244E5C5D7FA}">
      <dgm:prSet custT="1"/>
      <dgm:spPr/>
      <dgm:t>
        <a:bodyPr/>
        <a:lstStyle/>
        <a:p>
          <a:endParaRPr lang="es-CO" sz="100">
            <a:latin typeface="Montserrat" panose="00000500000000000000" pitchFamily="50" charset="0"/>
          </a:endParaRPr>
        </a:p>
      </dgm:t>
    </dgm:pt>
    <dgm:pt modelId="{2B9627FE-44F2-4C40-BA95-7D836F87FBD9}">
      <dgm:prSet phldrT="[Texto]"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Países de alta prevalencia</a:t>
          </a:r>
        </a:p>
      </dgm:t>
    </dgm:pt>
    <dgm:pt modelId="{14FFF339-5E56-471B-BD92-35F718DD415A}" type="parTrans" cxnId="{FFC0E672-186C-431A-AF5C-1730B12823B7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38570320-309F-4CDA-AA44-4647EFE875AA}" type="sibTrans" cxnId="{FFC0E672-186C-431A-AF5C-1730B12823B7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7475B1F5-D584-45EF-935D-2391116E0B01}">
      <dgm:prSet phldrT="[Texto]" custT="1"/>
      <dgm:spPr/>
      <dgm:t>
        <a:bodyPr/>
        <a:lstStyle/>
        <a:p>
          <a:pPr algn="ctr"/>
          <a:r>
            <a:rPr lang="es-CO" sz="1600" dirty="0">
              <a:latin typeface="Montserrat" panose="00000500000000000000" pitchFamily="50" charset="0"/>
            </a:rPr>
            <a:t>≥ 15 mm</a:t>
          </a:r>
        </a:p>
      </dgm:t>
    </dgm:pt>
    <dgm:pt modelId="{B34371BC-7429-46C9-9293-41171EEF13AB}" type="parTrans" cxnId="{F4CD2534-C38B-4D23-BB60-9FEC71C7A9DD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948A6D82-CE9A-40B9-9FE6-39C2A3C598F5}" type="sibTrans" cxnId="{F4CD2534-C38B-4D23-BB60-9FEC71C7A9DD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32D55967-9AFB-4661-B3C8-82865FA4EE2F}">
      <dgm:prSet phldrT="[Texto]"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Sin factores de riesgo (&gt; 4 años)</a:t>
          </a:r>
        </a:p>
      </dgm:t>
    </dgm:pt>
    <dgm:pt modelId="{92B96A0E-1903-4134-840E-8EEA17670BF7}" type="parTrans" cxnId="{1A83626D-20E0-48EF-B116-3DF752686E8D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D0FD2ED2-3AC3-45F6-A09E-6E7917BC9BC4}" type="sibTrans" cxnId="{1A83626D-20E0-48EF-B116-3DF752686E8D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5144800A-6488-4EC4-AAE2-1852C73CFA3D}">
      <dgm:prSet phldrT="[Texto]"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Contacto cercano con TB</a:t>
          </a:r>
        </a:p>
      </dgm:t>
    </dgm:pt>
    <dgm:pt modelId="{D4912685-DD3F-438E-84F7-ADECB17EC4D7}" type="parTrans" cxnId="{22FB61F0-7984-4D15-A712-AEC5E9CCE40D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E974671F-FC2B-4EA1-BF56-95CE07BE4334}" type="sibTrans" cxnId="{22FB61F0-7984-4D15-A712-AEC5E9CCE40D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576C99B0-70AF-454C-A8FF-F817A5B2C3BB}">
      <dgm:prSet phldrT="[Texto]"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Radiografía de tórax sugestiva</a:t>
          </a:r>
        </a:p>
      </dgm:t>
    </dgm:pt>
    <dgm:pt modelId="{CF939373-B66F-4FCA-AF3B-074DEA810E91}" type="parTrans" cxnId="{3ACA4189-3270-43AB-88DC-B5A8E5D40302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6631537A-B739-47E6-83C8-6D22BFB46E72}" type="sibTrans" cxnId="{3ACA4189-3270-43AB-88DC-B5A8E5D40302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4F1434A5-E8E6-4813-A983-BFA9FA881E74}">
      <dgm:prSet phldrT="[Texto]"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Hacinamiento</a:t>
          </a:r>
        </a:p>
      </dgm:t>
    </dgm:pt>
    <dgm:pt modelId="{D352E258-CD04-4BF8-96C1-F81F2DC83510}" type="parTrans" cxnId="{1B83A3EB-65BB-4B7D-A653-1E163B5BF44B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AE52A176-A7AE-40BC-A0EC-CDAEA4F8A3D6}" type="sibTrans" cxnId="{1B83A3EB-65BB-4B7D-A653-1E163B5BF44B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2EBC7BA4-A8C8-4B4E-9CE9-897B5344D77A}">
      <dgm:prSet phldrT="[Texto]"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Indígenas</a:t>
          </a:r>
        </a:p>
      </dgm:t>
    </dgm:pt>
    <dgm:pt modelId="{565E2881-CD37-44EE-83F8-EC30F7A821DD}" type="parTrans" cxnId="{2289AE2A-0A7B-4950-A037-0D97067F9049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68B78B46-ABA0-4536-BEB7-026059C1A9D5}" type="sibTrans" cxnId="{2289AE2A-0A7B-4950-A037-0D97067F9049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A7E13C62-11B7-45E2-B547-D41C9EA9975E}">
      <dgm:prSet phldrT="[Texto]"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&lt; 4 años</a:t>
          </a:r>
        </a:p>
      </dgm:t>
    </dgm:pt>
    <dgm:pt modelId="{5008D8AC-1685-4661-A9A0-5A95F91EBCB1}" type="parTrans" cxnId="{B047CF34-4BD6-46EB-A885-ADA3031B5402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4944AF56-FD93-4CB2-BCD2-E47760E31882}" type="sibTrans" cxnId="{B047CF34-4BD6-46EB-A885-ADA3031B5402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1F1A217A-A44D-4D76-B3C3-84E2A3DE025B}">
      <dgm:prSet phldrT="[Texto]"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DM, silicosis, ERC</a:t>
          </a:r>
        </a:p>
      </dgm:t>
    </dgm:pt>
    <dgm:pt modelId="{02D1780D-A4EA-4A5E-90AB-C6E42F7188D5}" type="parTrans" cxnId="{A9CDB206-9EFE-4DF4-A7FC-0845CD04173A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68E9D6EF-F973-46BB-A543-C73B25212864}" type="sibTrans" cxnId="{A9CDB206-9EFE-4DF4-A7FC-0845CD04173A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E75ABE6A-17EE-4A6D-B6A8-03E953369165}">
      <dgm:prSet phldrT="[Texto]" custT="1"/>
      <dgm:spPr/>
      <dgm:t>
        <a:bodyPr/>
        <a:lstStyle/>
        <a:p>
          <a:endParaRPr lang="es-CO" sz="1200" dirty="0">
            <a:latin typeface="Montserrat" panose="00000500000000000000" pitchFamily="50" charset="0"/>
          </a:endParaRPr>
        </a:p>
      </dgm:t>
    </dgm:pt>
    <dgm:pt modelId="{024255A8-99E7-4220-9C42-D2734911B4E1}" type="parTrans" cxnId="{79DCAA04-AB60-4ABF-9C61-DBE320E3A2EE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850693FF-5F21-41D6-8B48-93180161DEAB}" type="sibTrans" cxnId="{79DCAA04-AB60-4ABF-9C61-DBE320E3A2EE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AC45BAD2-C6C7-45C8-94C6-FF6ECDC9DC23}">
      <dgm:prSet phldrT="[Texto]" custT="1"/>
      <dgm:spPr/>
      <dgm:t>
        <a:bodyPr/>
        <a:lstStyle/>
        <a:p>
          <a:endParaRPr lang="es-CO" sz="1200" dirty="0">
            <a:latin typeface="Montserrat" panose="00000500000000000000" pitchFamily="50" charset="0"/>
          </a:endParaRPr>
        </a:p>
      </dgm:t>
    </dgm:pt>
    <dgm:pt modelId="{3A92AF34-1FF3-4425-92D3-999C3ADF2B61}" type="parTrans" cxnId="{E029E5BE-5ECA-436A-B226-51BC4546C61E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55FE9307-952C-4F32-A381-99AB1F2669A9}" type="sibTrans" cxnId="{E029E5BE-5ECA-436A-B226-51BC4546C61E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032133FC-E7A7-4349-B629-D8F58D0048C5}">
      <dgm:prSet phldrT="[Texto]" custT="1"/>
      <dgm:spPr/>
      <dgm:t>
        <a:bodyPr/>
        <a:lstStyle/>
        <a:p>
          <a:endParaRPr lang="es-CO" sz="1200" dirty="0">
            <a:latin typeface="Montserrat" panose="00000500000000000000" pitchFamily="50" charset="0"/>
          </a:endParaRPr>
        </a:p>
      </dgm:t>
    </dgm:pt>
    <dgm:pt modelId="{97807369-499C-454D-903D-4E357A6666F3}" type="parTrans" cxnId="{40CE576F-007C-494E-B89A-BC5FFC26BED6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CECF90F9-D889-44AB-B741-5A5B72298FC6}" type="sibTrans" cxnId="{40CE576F-007C-494E-B89A-BC5FFC26BED6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E33CB087-4B11-48D3-8C66-DAC513002DD3}">
      <dgm:prSet custT="1"/>
      <dgm:spPr/>
      <dgm:t>
        <a:bodyPr/>
        <a:lstStyle/>
        <a:p>
          <a:r>
            <a:rPr lang="es-CO" sz="1600" dirty="0">
              <a:latin typeface="Montserrat" panose="00000500000000000000" pitchFamily="50" charset="0"/>
            </a:rPr>
            <a:t>&lt; 5 mm</a:t>
          </a:r>
        </a:p>
      </dgm:t>
    </dgm:pt>
    <dgm:pt modelId="{D3FFCEA9-0E79-457E-A460-9DB4D324DD92}" type="parTrans" cxnId="{77452E4F-C524-47E7-9ED8-D483054FAD70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40A77665-1491-4B15-BC29-A69AB2E15425}" type="sibTrans" cxnId="{77452E4F-C524-47E7-9ED8-D483054FAD70}">
      <dgm:prSet custT="1"/>
      <dgm:spPr/>
      <dgm:t>
        <a:bodyPr/>
        <a:lstStyle/>
        <a:p>
          <a:endParaRPr lang="es-CO" sz="100">
            <a:latin typeface="Montserrat" panose="00000500000000000000" pitchFamily="50" charset="0"/>
          </a:endParaRPr>
        </a:p>
      </dgm:t>
    </dgm:pt>
    <dgm:pt modelId="{33AA53F2-A768-41FA-A054-6E74E8EF3062}">
      <dgm:prSet custT="1"/>
      <dgm:spPr/>
      <dgm:t>
        <a:bodyPr/>
        <a:lstStyle/>
        <a:p>
          <a:endParaRPr lang="es-CO" sz="1200" dirty="0">
            <a:latin typeface="Montserrat" panose="00000500000000000000" pitchFamily="50" charset="0"/>
          </a:endParaRPr>
        </a:p>
      </dgm:t>
    </dgm:pt>
    <dgm:pt modelId="{A6C3F617-EB6E-49E8-8B7D-BE6F14AF63AF}" type="parTrans" cxnId="{A4CE8B00-74E3-4A5A-9153-F7CC15341239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8251BA5F-52B3-4019-8F75-CFDABFC27738}" type="sibTrans" cxnId="{A4CE8B00-74E3-4A5A-9153-F7CC15341239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83B811B2-AD06-4843-B858-8691E7A49268}">
      <dgm:prSet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Negativo para todos los grupos</a:t>
          </a:r>
        </a:p>
      </dgm:t>
    </dgm:pt>
    <dgm:pt modelId="{4C0CE8F9-F91E-4051-A466-27AD40474A00}" type="parTrans" cxnId="{719B2F46-9922-4B59-8F78-57276A483F32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0DD91081-85C9-4504-81C6-044FF89F254F}" type="sibTrans" cxnId="{719B2F46-9922-4B59-8F78-57276A483F32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CF843B88-4348-4821-82F0-A6DE5CEFF070}">
      <dgm:prSet custT="1"/>
      <dgm:spPr/>
      <dgm:t>
        <a:bodyPr/>
        <a:lstStyle/>
        <a:p>
          <a:endParaRPr lang="es-CO" sz="1200" dirty="0">
            <a:latin typeface="Montserrat" panose="00000500000000000000" pitchFamily="50" charset="0"/>
          </a:endParaRPr>
        </a:p>
      </dgm:t>
    </dgm:pt>
    <dgm:pt modelId="{09FC1636-3648-4BDB-BDB2-5D14469B5E30}" type="parTrans" cxnId="{53850835-ACE7-45A7-AB3C-2042FD0F4081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33DAC762-1747-407E-8E8F-E6BAC558F4E9}" type="sibTrans" cxnId="{53850835-ACE7-45A7-AB3C-2042FD0F4081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719AA5FC-8A3A-48B5-9409-FCA3577B0395}">
      <dgm:prSet phldrT="[Texto]"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DNT grave</a:t>
          </a:r>
        </a:p>
      </dgm:t>
    </dgm:pt>
    <dgm:pt modelId="{9149B995-B498-457B-940F-AC9BECCBE47F}" type="parTrans" cxnId="{6E188AAF-DF78-4503-970B-DBACF8869A06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72EB1338-3792-4AE6-810C-6BEC8078FB3A}" type="sibTrans" cxnId="{6E188AAF-DF78-4503-970B-DBACF8869A06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5A410CE6-1938-4242-A19D-EA5FAFC61EB6}">
      <dgm:prSet phldrT="[Texto]"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Conversión previamente negativa</a:t>
          </a:r>
        </a:p>
      </dgm:t>
    </dgm:pt>
    <dgm:pt modelId="{C14801A7-F57D-4C32-9F00-8DE5233B1BED}" type="parTrans" cxnId="{095ABC93-E755-492E-A09F-35F7A388E052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42339EFF-BA87-4489-A719-D0A84A152AF7}" type="sibTrans" cxnId="{095ABC93-E755-492E-A09F-35F7A388E052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84CBD3A1-55E5-433A-9494-79E3951BAA07}">
      <dgm:prSet phldrT="[Texto]"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Trabajadores de la salud</a:t>
          </a:r>
        </a:p>
      </dgm:t>
    </dgm:pt>
    <dgm:pt modelId="{AC6FC234-41CF-47E5-A998-2A4E3B5654CE}" type="parTrans" cxnId="{EF784243-AEAF-4ADC-A658-7E7A022E5245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96E15A65-8A0D-44FB-AA7E-01CD1C7AC24A}" type="sibTrans" cxnId="{EF784243-AEAF-4ADC-A658-7E7A022E5245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E2E9DB9B-471C-4017-BF28-73ED4650BB5F}">
      <dgm:prSet phldrT="[Texto]"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Inmunocompetentes</a:t>
          </a:r>
        </a:p>
      </dgm:t>
    </dgm:pt>
    <dgm:pt modelId="{3FD32DDF-0F00-4445-8FD2-A3520AFD07F6}" type="parTrans" cxnId="{D7C30B86-F93F-41A6-83F9-C56ACB23798B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51B2A34E-2A7A-4C2C-AAC8-7F1DD5D26DD7}" type="sibTrans" cxnId="{D7C30B86-F93F-41A6-83F9-C56ACB23798B}">
      <dgm:prSet/>
      <dgm:spPr/>
      <dgm:t>
        <a:bodyPr/>
        <a:lstStyle/>
        <a:p>
          <a:endParaRPr lang="es-CO" sz="1100">
            <a:latin typeface="Montserrat" panose="00000500000000000000" pitchFamily="50" charset="0"/>
          </a:endParaRPr>
        </a:p>
      </dgm:t>
    </dgm:pt>
    <dgm:pt modelId="{1150EEC3-EA04-4E31-A720-D6BC2238F533}" type="pres">
      <dgm:prSet presAssocID="{EEFB9786-87A0-4646-A4E2-E1CE4285EF49}" presName="linearFlow" presStyleCnt="0">
        <dgm:presLayoutVars>
          <dgm:dir/>
          <dgm:animLvl val="lvl"/>
          <dgm:resizeHandles val="exact"/>
        </dgm:presLayoutVars>
      </dgm:prSet>
      <dgm:spPr/>
    </dgm:pt>
    <dgm:pt modelId="{F9E8C400-5B65-49F5-9EEE-F2E1E364F162}" type="pres">
      <dgm:prSet presAssocID="{E33CB087-4B11-48D3-8C66-DAC513002DD3}" presName="composite" presStyleCnt="0"/>
      <dgm:spPr/>
    </dgm:pt>
    <dgm:pt modelId="{EA899167-74D0-47A5-9246-118D416016F2}" type="pres">
      <dgm:prSet presAssocID="{E33CB087-4B11-48D3-8C66-DAC513002DD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C98207E-D99E-487C-B5E3-BCF4F938C100}" type="pres">
      <dgm:prSet presAssocID="{E33CB087-4B11-48D3-8C66-DAC513002DD3}" presName="parSh" presStyleLbl="node1" presStyleIdx="0" presStyleCnt="4"/>
      <dgm:spPr/>
    </dgm:pt>
    <dgm:pt modelId="{FF383062-FB47-46FC-8777-D141D95391F4}" type="pres">
      <dgm:prSet presAssocID="{E33CB087-4B11-48D3-8C66-DAC513002DD3}" presName="desTx" presStyleLbl="fgAcc1" presStyleIdx="0" presStyleCnt="4">
        <dgm:presLayoutVars>
          <dgm:bulletEnabled val="1"/>
        </dgm:presLayoutVars>
      </dgm:prSet>
      <dgm:spPr/>
    </dgm:pt>
    <dgm:pt modelId="{BCA2238E-FF91-4D56-9CF8-0C75AD1A079F}" type="pres">
      <dgm:prSet presAssocID="{40A77665-1491-4B15-BC29-A69AB2E15425}" presName="sibTrans" presStyleLbl="sibTrans2D1" presStyleIdx="0" presStyleCnt="3"/>
      <dgm:spPr/>
    </dgm:pt>
    <dgm:pt modelId="{6CE539E0-2C8B-40F1-8627-30EADC94BD92}" type="pres">
      <dgm:prSet presAssocID="{40A77665-1491-4B15-BC29-A69AB2E15425}" presName="connTx" presStyleLbl="sibTrans2D1" presStyleIdx="0" presStyleCnt="3"/>
      <dgm:spPr/>
    </dgm:pt>
    <dgm:pt modelId="{8288CDE8-3FC5-4CD3-9945-7A4FFF787351}" type="pres">
      <dgm:prSet presAssocID="{1E6E0AAE-1A26-4A70-AF9D-D07BE0841547}" presName="composite" presStyleCnt="0"/>
      <dgm:spPr/>
    </dgm:pt>
    <dgm:pt modelId="{1AF9BC39-CEBC-4468-9F7B-FE707C56C127}" type="pres">
      <dgm:prSet presAssocID="{1E6E0AAE-1A26-4A70-AF9D-D07BE0841547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4B29532-51D0-48C7-9F23-EDBAC9B8FAE0}" type="pres">
      <dgm:prSet presAssocID="{1E6E0AAE-1A26-4A70-AF9D-D07BE0841547}" presName="parSh" presStyleLbl="node1" presStyleIdx="1" presStyleCnt="4"/>
      <dgm:spPr/>
    </dgm:pt>
    <dgm:pt modelId="{32F07CF6-0F86-4D19-B10B-BB19C8BCF613}" type="pres">
      <dgm:prSet presAssocID="{1E6E0AAE-1A26-4A70-AF9D-D07BE0841547}" presName="desTx" presStyleLbl="fgAcc1" presStyleIdx="1" presStyleCnt="4" custScaleX="112967">
        <dgm:presLayoutVars>
          <dgm:bulletEnabled val="1"/>
        </dgm:presLayoutVars>
      </dgm:prSet>
      <dgm:spPr/>
    </dgm:pt>
    <dgm:pt modelId="{3CEBE915-7502-4D09-B9FF-F27A4DD865C7}" type="pres">
      <dgm:prSet presAssocID="{9F6155D0-F27A-4363-A0D8-E53DA7B25799}" presName="sibTrans" presStyleLbl="sibTrans2D1" presStyleIdx="1" presStyleCnt="3"/>
      <dgm:spPr/>
    </dgm:pt>
    <dgm:pt modelId="{677C5D5E-77FB-4032-9A9E-7200DCB4A038}" type="pres">
      <dgm:prSet presAssocID="{9F6155D0-F27A-4363-A0D8-E53DA7B25799}" presName="connTx" presStyleLbl="sibTrans2D1" presStyleIdx="1" presStyleCnt="3"/>
      <dgm:spPr/>
    </dgm:pt>
    <dgm:pt modelId="{3FB81F12-2A1B-4267-91C3-727E5FA584A4}" type="pres">
      <dgm:prSet presAssocID="{6212F0FD-249E-4711-9837-0BC13F87A0BD}" presName="composite" presStyleCnt="0"/>
      <dgm:spPr/>
    </dgm:pt>
    <dgm:pt modelId="{18404823-697B-4867-A44B-1F7CBA114851}" type="pres">
      <dgm:prSet presAssocID="{6212F0FD-249E-4711-9837-0BC13F87A0BD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2E1326E-E5E7-4874-86D9-325606090753}" type="pres">
      <dgm:prSet presAssocID="{6212F0FD-249E-4711-9837-0BC13F87A0BD}" presName="parSh" presStyleLbl="node1" presStyleIdx="2" presStyleCnt="4"/>
      <dgm:spPr/>
    </dgm:pt>
    <dgm:pt modelId="{3ED035F7-7184-4F1F-B460-CA9E80BB4B06}" type="pres">
      <dgm:prSet presAssocID="{6212F0FD-249E-4711-9837-0BC13F87A0BD}" presName="desTx" presStyleLbl="fgAcc1" presStyleIdx="2" presStyleCnt="4" custScaleX="111108">
        <dgm:presLayoutVars>
          <dgm:bulletEnabled val="1"/>
        </dgm:presLayoutVars>
      </dgm:prSet>
      <dgm:spPr/>
    </dgm:pt>
    <dgm:pt modelId="{3FFD2407-E864-4C2E-9EED-59296C6A1141}" type="pres">
      <dgm:prSet presAssocID="{6FD79651-C9C8-41C3-B16A-DE9C5DE442FB}" presName="sibTrans" presStyleLbl="sibTrans2D1" presStyleIdx="2" presStyleCnt="3"/>
      <dgm:spPr/>
    </dgm:pt>
    <dgm:pt modelId="{E92E39C0-56E7-4FD1-84F9-59F43072748A}" type="pres">
      <dgm:prSet presAssocID="{6FD79651-C9C8-41C3-B16A-DE9C5DE442FB}" presName="connTx" presStyleLbl="sibTrans2D1" presStyleIdx="2" presStyleCnt="3"/>
      <dgm:spPr/>
    </dgm:pt>
    <dgm:pt modelId="{161B11F2-12F5-4BCA-89EF-24AA50EFD8AA}" type="pres">
      <dgm:prSet presAssocID="{7475B1F5-D584-45EF-935D-2391116E0B01}" presName="composite" presStyleCnt="0"/>
      <dgm:spPr/>
    </dgm:pt>
    <dgm:pt modelId="{D4E86FFD-6819-4B8D-9096-00CE3DB600F0}" type="pres">
      <dgm:prSet presAssocID="{7475B1F5-D584-45EF-935D-2391116E0B01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62BAB3D-F133-4D0C-852E-363DA5F28F1F}" type="pres">
      <dgm:prSet presAssocID="{7475B1F5-D584-45EF-935D-2391116E0B01}" presName="parSh" presStyleLbl="node1" presStyleIdx="3" presStyleCnt="4"/>
      <dgm:spPr/>
    </dgm:pt>
    <dgm:pt modelId="{0DA8D5A2-B992-411E-96FE-0E41509179BB}" type="pres">
      <dgm:prSet presAssocID="{7475B1F5-D584-45EF-935D-2391116E0B01}" presName="desTx" presStyleLbl="fgAcc1" presStyleIdx="3" presStyleCnt="4">
        <dgm:presLayoutVars>
          <dgm:bulletEnabled val="1"/>
        </dgm:presLayoutVars>
      </dgm:prSet>
      <dgm:spPr/>
    </dgm:pt>
  </dgm:ptLst>
  <dgm:cxnLst>
    <dgm:cxn modelId="{A4CE8B00-74E3-4A5A-9153-F7CC15341239}" srcId="{E33CB087-4B11-48D3-8C66-DAC513002DD3}" destId="{33AA53F2-A768-41FA-A054-6E74E8EF3062}" srcOrd="0" destOrd="0" parTransId="{A6C3F617-EB6E-49E8-8B7D-BE6F14AF63AF}" sibTransId="{8251BA5F-52B3-4019-8F75-CFDABFC27738}"/>
    <dgm:cxn modelId="{E1589800-4966-46DB-8D3A-BDF7175731EB}" type="presOf" srcId="{576C99B0-70AF-454C-A8FF-F817A5B2C3BB}" destId="{32F07CF6-0F86-4D19-B10B-BB19C8BCF613}" srcOrd="0" destOrd="4" presId="urn:microsoft.com/office/officeart/2005/8/layout/process3"/>
    <dgm:cxn modelId="{79DCAA04-AB60-4ABF-9C61-DBE320E3A2EE}" srcId="{1E6E0AAE-1A26-4A70-AF9D-D07BE0841547}" destId="{E75ABE6A-17EE-4A6D-B6A8-03E953369165}" srcOrd="0" destOrd="0" parTransId="{024255A8-99E7-4220-9C42-D2734911B4E1}" sibTransId="{850693FF-5F21-41D6-8B48-93180161DEAB}"/>
    <dgm:cxn modelId="{7861E104-39B0-404D-A5B3-2896D2E9DE67}" type="presOf" srcId="{D72953BB-D65E-4F12-B3DC-E6CF8D48D1DA}" destId="{32F07CF6-0F86-4D19-B10B-BB19C8BCF613}" srcOrd="0" destOrd="1" presId="urn:microsoft.com/office/officeart/2005/8/layout/process3"/>
    <dgm:cxn modelId="{A9CDB206-9EFE-4DF4-A7FC-0845CD04173A}" srcId="{6212F0FD-249E-4711-9837-0BC13F87A0BD}" destId="{1F1A217A-A44D-4D76-B3C3-84E2A3DE025B}" srcOrd="5" destOrd="0" parTransId="{02D1780D-A4EA-4A5E-90AB-C6E42F7188D5}" sibTransId="{68E9D6EF-F973-46BB-A543-C73B25212864}"/>
    <dgm:cxn modelId="{B9C0A911-3AF5-49E2-A6BA-0D2AB49B19A4}" type="presOf" srcId="{EEFB9786-87A0-4646-A4E2-E1CE4285EF49}" destId="{1150EEC3-EA04-4E31-A720-D6BC2238F533}" srcOrd="0" destOrd="0" presId="urn:microsoft.com/office/officeart/2005/8/layout/process3"/>
    <dgm:cxn modelId="{06672422-16E8-489B-9A59-AD4CD10EA5E2}" type="presOf" srcId="{E33CB087-4B11-48D3-8C66-DAC513002DD3}" destId="{FC98207E-D99E-487C-B5E3-BCF4F938C100}" srcOrd="1" destOrd="0" presId="urn:microsoft.com/office/officeart/2005/8/layout/process3"/>
    <dgm:cxn modelId="{FB943B27-03A9-465C-ACAF-DFFD635FF27F}" type="presOf" srcId="{E75ABE6A-17EE-4A6D-B6A8-03E953369165}" destId="{32F07CF6-0F86-4D19-B10B-BB19C8BCF613}" srcOrd="0" destOrd="0" presId="urn:microsoft.com/office/officeart/2005/8/layout/process3"/>
    <dgm:cxn modelId="{2289AE2A-0A7B-4950-A037-0D97067F9049}" srcId="{6212F0FD-249E-4711-9837-0BC13F87A0BD}" destId="{2EBC7BA4-A8C8-4B4E-9CE9-897B5344D77A}" srcOrd="3" destOrd="0" parTransId="{565E2881-CD37-44EE-83F8-EC30F7A821DD}" sibTransId="{68B78B46-ABA0-4536-BEB7-026059C1A9D5}"/>
    <dgm:cxn modelId="{F4CD2534-C38B-4D23-BB60-9FEC71C7A9DD}" srcId="{EEFB9786-87A0-4646-A4E2-E1CE4285EF49}" destId="{7475B1F5-D584-45EF-935D-2391116E0B01}" srcOrd="3" destOrd="0" parTransId="{B34371BC-7429-46C9-9293-41171EEF13AB}" sibTransId="{948A6D82-CE9A-40B9-9FE6-39C2A3C598F5}"/>
    <dgm:cxn modelId="{B047CF34-4BD6-46EB-A885-ADA3031B5402}" srcId="{6212F0FD-249E-4711-9837-0BC13F87A0BD}" destId="{A7E13C62-11B7-45E2-B547-D41C9EA9975E}" srcOrd="4" destOrd="0" parTransId="{5008D8AC-1685-4661-A9A0-5A95F91EBCB1}" sibTransId="{4944AF56-FD93-4CB2-BCD2-E47760E31882}"/>
    <dgm:cxn modelId="{53850835-ACE7-45A7-AB3C-2042FD0F4081}" srcId="{E33CB087-4B11-48D3-8C66-DAC513002DD3}" destId="{CF843B88-4348-4821-82F0-A6DE5CEFF070}" srcOrd="1" destOrd="0" parTransId="{09FC1636-3648-4BDB-BDB2-5D14469B5E30}" sibTransId="{33DAC762-1747-407E-8E8F-E6BAC558F4E9}"/>
    <dgm:cxn modelId="{63606138-780D-4E84-8B88-FD5247D7AA19}" type="presOf" srcId="{1F1A217A-A44D-4D76-B3C3-84E2A3DE025B}" destId="{3ED035F7-7184-4F1F-B460-CA9E80BB4B06}" srcOrd="0" destOrd="5" presId="urn:microsoft.com/office/officeart/2005/8/layout/process3"/>
    <dgm:cxn modelId="{E881B338-AF32-4271-B222-8418151D6CFF}" type="presOf" srcId="{9F6155D0-F27A-4363-A0D8-E53DA7B25799}" destId="{677C5D5E-77FB-4032-9A9E-7200DCB4A038}" srcOrd="1" destOrd="0" presId="urn:microsoft.com/office/officeart/2005/8/layout/process3"/>
    <dgm:cxn modelId="{CFE80E3D-17DC-4548-ADFC-A28198D63276}" type="presOf" srcId="{A7E13C62-11B7-45E2-B547-D41C9EA9975E}" destId="{3ED035F7-7184-4F1F-B460-CA9E80BB4B06}" srcOrd="0" destOrd="4" presId="urn:microsoft.com/office/officeart/2005/8/layout/process3"/>
    <dgm:cxn modelId="{EA13985F-8680-4709-B42D-D5B265D6306C}" type="presOf" srcId="{719AA5FC-8A3A-48B5-9409-FCA3577B0395}" destId="{32F07CF6-0F86-4D19-B10B-BB19C8BCF613}" srcOrd="0" destOrd="3" presId="urn:microsoft.com/office/officeart/2005/8/layout/process3"/>
    <dgm:cxn modelId="{EF784243-AEAF-4ADC-A658-7E7A022E5245}" srcId="{6212F0FD-249E-4711-9837-0BC13F87A0BD}" destId="{84CBD3A1-55E5-433A-9494-79E3951BAA07}" srcOrd="6" destOrd="0" parTransId="{AC6FC234-41CF-47E5-A998-2A4E3B5654CE}" sibTransId="{96E15A65-8A0D-44FB-AA7E-01CD1C7AC24A}"/>
    <dgm:cxn modelId="{719B2F46-9922-4B59-8F78-57276A483F32}" srcId="{E33CB087-4B11-48D3-8C66-DAC513002DD3}" destId="{83B811B2-AD06-4843-B858-8691E7A49268}" srcOrd="2" destOrd="0" parTransId="{4C0CE8F9-F91E-4051-A466-27AD40474A00}" sibTransId="{0DD91081-85C9-4504-81C6-044FF89F254F}"/>
    <dgm:cxn modelId="{4F9CC866-DFA1-4D57-ACD3-58E531DEAB08}" type="presOf" srcId="{84CBD3A1-55E5-433A-9494-79E3951BAA07}" destId="{3ED035F7-7184-4F1F-B460-CA9E80BB4B06}" srcOrd="0" destOrd="6" presId="urn:microsoft.com/office/officeart/2005/8/layout/process3"/>
    <dgm:cxn modelId="{6F39694C-603A-4395-8D07-05F46E7D2718}" type="presOf" srcId="{40A77665-1491-4B15-BC29-A69AB2E15425}" destId="{BCA2238E-FF91-4D56-9CF8-0C75AD1A079F}" srcOrd="0" destOrd="0" presId="urn:microsoft.com/office/officeart/2005/8/layout/process3"/>
    <dgm:cxn modelId="{1A83626D-20E0-48EF-B116-3DF752686E8D}" srcId="{7475B1F5-D584-45EF-935D-2391116E0B01}" destId="{32D55967-9AFB-4661-B3C8-82865FA4EE2F}" srcOrd="1" destOrd="0" parTransId="{92B96A0E-1903-4134-840E-8EEA17670BF7}" sibTransId="{D0FD2ED2-3AC3-45F6-A09E-6E7917BC9BC4}"/>
    <dgm:cxn modelId="{60A2AC6D-4940-4BC8-8D09-675BD6984F2E}" type="presOf" srcId="{2B9627FE-44F2-4C40-BA95-7D836F87FBD9}" destId="{3ED035F7-7184-4F1F-B460-CA9E80BB4B06}" srcOrd="0" destOrd="1" presId="urn:microsoft.com/office/officeart/2005/8/layout/process3"/>
    <dgm:cxn modelId="{77452E4F-C524-47E7-9ED8-D483054FAD70}" srcId="{EEFB9786-87A0-4646-A4E2-E1CE4285EF49}" destId="{E33CB087-4B11-48D3-8C66-DAC513002DD3}" srcOrd="0" destOrd="0" parTransId="{D3FFCEA9-0E79-457E-A460-9DB4D324DD92}" sibTransId="{40A77665-1491-4B15-BC29-A69AB2E15425}"/>
    <dgm:cxn modelId="{40CE576F-007C-494E-B89A-BC5FFC26BED6}" srcId="{7475B1F5-D584-45EF-935D-2391116E0B01}" destId="{032133FC-E7A7-4349-B629-D8F58D0048C5}" srcOrd="0" destOrd="0" parTransId="{97807369-499C-454D-903D-4E357A6666F3}" sibTransId="{CECF90F9-D889-44AB-B741-5A5B72298FC6}"/>
    <dgm:cxn modelId="{CF685651-A7A2-4F21-9C7B-F3D2CE64ACAD}" srcId="{1E6E0AAE-1A26-4A70-AF9D-D07BE0841547}" destId="{D72953BB-D65E-4F12-B3DC-E6CF8D48D1DA}" srcOrd="1" destOrd="0" parTransId="{5621EB83-B9B9-4DCA-A700-16DBEAAC3593}" sibTransId="{3EE9D4C5-1665-4CD4-B38F-C38E9E944449}"/>
    <dgm:cxn modelId="{FFC0E672-186C-431A-AF5C-1730B12823B7}" srcId="{6212F0FD-249E-4711-9837-0BC13F87A0BD}" destId="{2B9627FE-44F2-4C40-BA95-7D836F87FBD9}" srcOrd="1" destOrd="0" parTransId="{14FFF339-5E56-471B-BD92-35F718DD415A}" sibTransId="{38570320-309F-4CDA-AA44-4647EFE875AA}"/>
    <dgm:cxn modelId="{D4C55456-19A2-4CA9-8283-D2A787A8BC2C}" type="presOf" srcId="{2EBC7BA4-A8C8-4B4E-9CE9-897B5344D77A}" destId="{3ED035F7-7184-4F1F-B460-CA9E80BB4B06}" srcOrd="0" destOrd="3" presId="urn:microsoft.com/office/officeart/2005/8/layout/process3"/>
    <dgm:cxn modelId="{39578176-1186-47CB-81D6-CCE260E02E67}" type="presOf" srcId="{E33CB087-4B11-48D3-8C66-DAC513002DD3}" destId="{EA899167-74D0-47A5-9246-118D416016F2}" srcOrd="0" destOrd="0" presId="urn:microsoft.com/office/officeart/2005/8/layout/process3"/>
    <dgm:cxn modelId="{A554A177-29ED-46D8-BAED-48C2178A4BF8}" type="presOf" srcId="{5144800A-6488-4EC4-AAE2-1852C73CFA3D}" destId="{32F07CF6-0F86-4D19-B10B-BB19C8BCF613}" srcOrd="0" destOrd="2" presId="urn:microsoft.com/office/officeart/2005/8/layout/process3"/>
    <dgm:cxn modelId="{D2C5A859-6DB5-4157-9049-B33800B2EC80}" srcId="{EEFB9786-87A0-4646-A4E2-E1CE4285EF49}" destId="{1E6E0AAE-1A26-4A70-AF9D-D07BE0841547}" srcOrd="1" destOrd="0" parTransId="{90ECEF00-1F6E-4D46-8C68-2B7BD415EF5F}" sibTransId="{9F6155D0-F27A-4363-A0D8-E53DA7B25799}"/>
    <dgm:cxn modelId="{F22D245A-4136-428C-AF4A-3AB6DBBD842A}" type="presOf" srcId="{83B811B2-AD06-4843-B858-8691E7A49268}" destId="{FF383062-FB47-46FC-8777-D141D95391F4}" srcOrd="0" destOrd="2" presId="urn:microsoft.com/office/officeart/2005/8/layout/process3"/>
    <dgm:cxn modelId="{9775A083-B6C5-491E-876C-A97E4AC41A88}" type="presOf" srcId="{9F6155D0-F27A-4363-A0D8-E53DA7B25799}" destId="{3CEBE915-7502-4D09-B9FF-F27A4DD865C7}" srcOrd="0" destOrd="0" presId="urn:microsoft.com/office/officeart/2005/8/layout/process3"/>
    <dgm:cxn modelId="{FA434A85-90BF-4D17-B9CC-68DF7A883BB0}" type="presOf" srcId="{6212F0FD-249E-4711-9837-0BC13F87A0BD}" destId="{B2E1326E-E5E7-4874-86D9-325606090753}" srcOrd="1" destOrd="0" presId="urn:microsoft.com/office/officeart/2005/8/layout/process3"/>
    <dgm:cxn modelId="{D7C30B86-F93F-41A6-83F9-C56ACB23798B}" srcId="{6212F0FD-249E-4711-9837-0BC13F87A0BD}" destId="{E2E9DB9B-471C-4017-BF28-73ED4650BB5F}" srcOrd="7" destOrd="0" parTransId="{3FD32DDF-0F00-4445-8FD2-A3520AFD07F6}" sibTransId="{51B2A34E-2A7A-4C2C-AAC8-7F1DD5D26DD7}"/>
    <dgm:cxn modelId="{3ACA4189-3270-43AB-88DC-B5A8E5D40302}" srcId="{1E6E0AAE-1A26-4A70-AF9D-D07BE0841547}" destId="{576C99B0-70AF-454C-A8FF-F817A5B2C3BB}" srcOrd="4" destOrd="0" parTransId="{CF939373-B66F-4FCA-AF3B-074DEA810E91}" sibTransId="{6631537A-B739-47E6-83C8-6D22BFB46E72}"/>
    <dgm:cxn modelId="{C2F71790-7AB6-4A97-AF7A-0BB58CA364CC}" type="presOf" srcId="{33AA53F2-A768-41FA-A054-6E74E8EF3062}" destId="{FF383062-FB47-46FC-8777-D141D95391F4}" srcOrd="0" destOrd="0" presId="urn:microsoft.com/office/officeart/2005/8/layout/process3"/>
    <dgm:cxn modelId="{095ABC93-E755-492E-A09F-35F7A388E052}" srcId="{1E6E0AAE-1A26-4A70-AF9D-D07BE0841547}" destId="{5A410CE6-1938-4242-A19D-EA5FAFC61EB6}" srcOrd="5" destOrd="0" parTransId="{C14801A7-F57D-4C32-9F00-8DE5233B1BED}" sibTransId="{42339EFF-BA87-4489-A719-D0A84A152AF7}"/>
    <dgm:cxn modelId="{01B28B95-DAE2-42E7-AAC5-D244E5C5D7FA}" srcId="{EEFB9786-87A0-4646-A4E2-E1CE4285EF49}" destId="{6212F0FD-249E-4711-9837-0BC13F87A0BD}" srcOrd="2" destOrd="0" parTransId="{B9AEA7B0-009B-45AC-BD1D-ADD87773922F}" sibTransId="{6FD79651-C9C8-41C3-B16A-DE9C5DE442FB}"/>
    <dgm:cxn modelId="{0B1B839B-83A3-46FF-862E-51DB0BDB5EAE}" type="presOf" srcId="{E2E9DB9B-471C-4017-BF28-73ED4650BB5F}" destId="{3ED035F7-7184-4F1F-B460-CA9E80BB4B06}" srcOrd="0" destOrd="7" presId="urn:microsoft.com/office/officeart/2005/8/layout/process3"/>
    <dgm:cxn modelId="{3F8742A5-91D0-45C4-8E7C-4EEC62790547}" type="presOf" srcId="{6FD79651-C9C8-41C3-B16A-DE9C5DE442FB}" destId="{3FFD2407-E864-4C2E-9EED-59296C6A1141}" srcOrd="0" destOrd="0" presId="urn:microsoft.com/office/officeart/2005/8/layout/process3"/>
    <dgm:cxn modelId="{F9D5E6A9-B40D-4B91-A486-E505418B4707}" type="presOf" srcId="{5A410CE6-1938-4242-A19D-EA5FAFC61EB6}" destId="{32F07CF6-0F86-4D19-B10B-BB19C8BCF613}" srcOrd="0" destOrd="5" presId="urn:microsoft.com/office/officeart/2005/8/layout/process3"/>
    <dgm:cxn modelId="{6E188AAF-DF78-4503-970B-DBACF8869A06}" srcId="{1E6E0AAE-1A26-4A70-AF9D-D07BE0841547}" destId="{719AA5FC-8A3A-48B5-9409-FCA3577B0395}" srcOrd="3" destOrd="0" parTransId="{9149B995-B498-457B-940F-AC9BECCBE47F}" sibTransId="{72EB1338-3792-4AE6-810C-6BEC8078FB3A}"/>
    <dgm:cxn modelId="{90B0F3B2-8AE4-4C20-9B8B-72C4F29677E3}" type="presOf" srcId="{AC45BAD2-C6C7-45C8-94C6-FF6ECDC9DC23}" destId="{3ED035F7-7184-4F1F-B460-CA9E80BB4B06}" srcOrd="0" destOrd="0" presId="urn:microsoft.com/office/officeart/2005/8/layout/process3"/>
    <dgm:cxn modelId="{72AC5ABE-A3C4-4EF5-8C3B-0D67E993CD6C}" type="presOf" srcId="{32D55967-9AFB-4661-B3C8-82865FA4EE2F}" destId="{0DA8D5A2-B992-411E-96FE-0E41509179BB}" srcOrd="0" destOrd="1" presId="urn:microsoft.com/office/officeart/2005/8/layout/process3"/>
    <dgm:cxn modelId="{E029E5BE-5ECA-436A-B226-51BC4546C61E}" srcId="{6212F0FD-249E-4711-9837-0BC13F87A0BD}" destId="{AC45BAD2-C6C7-45C8-94C6-FF6ECDC9DC23}" srcOrd="0" destOrd="0" parTransId="{3A92AF34-1FF3-4425-92D3-999C3ADF2B61}" sibTransId="{55FE9307-952C-4F32-A381-99AB1F2669A9}"/>
    <dgm:cxn modelId="{F0498EBF-2E5E-48F5-8326-610E8F617759}" type="presOf" srcId="{6FD79651-C9C8-41C3-B16A-DE9C5DE442FB}" destId="{E92E39C0-56E7-4FD1-84F9-59F43072748A}" srcOrd="1" destOrd="0" presId="urn:microsoft.com/office/officeart/2005/8/layout/process3"/>
    <dgm:cxn modelId="{335AB7C7-3D78-473B-94AB-35D40D47386D}" type="presOf" srcId="{7475B1F5-D584-45EF-935D-2391116E0B01}" destId="{D4E86FFD-6819-4B8D-9096-00CE3DB600F0}" srcOrd="0" destOrd="0" presId="urn:microsoft.com/office/officeart/2005/8/layout/process3"/>
    <dgm:cxn modelId="{CA632ACD-E3FE-4603-81F7-BA7BD87F484A}" type="presOf" srcId="{7475B1F5-D584-45EF-935D-2391116E0B01}" destId="{862BAB3D-F133-4D0C-852E-363DA5F28F1F}" srcOrd="1" destOrd="0" presId="urn:microsoft.com/office/officeart/2005/8/layout/process3"/>
    <dgm:cxn modelId="{48C593CD-B2BE-4189-8652-C4E8FFC93CF8}" type="presOf" srcId="{40A77665-1491-4B15-BC29-A69AB2E15425}" destId="{6CE539E0-2C8B-40F1-8627-30EADC94BD92}" srcOrd="1" destOrd="0" presId="urn:microsoft.com/office/officeart/2005/8/layout/process3"/>
    <dgm:cxn modelId="{4DB4B5CD-83C3-47E0-A55A-B72325CC7527}" type="presOf" srcId="{032133FC-E7A7-4349-B629-D8F58D0048C5}" destId="{0DA8D5A2-B992-411E-96FE-0E41509179BB}" srcOrd="0" destOrd="0" presId="urn:microsoft.com/office/officeart/2005/8/layout/process3"/>
    <dgm:cxn modelId="{E4A943CF-8DEB-4AA7-89B6-A0ED7CF763D9}" type="presOf" srcId="{1E6E0AAE-1A26-4A70-AF9D-D07BE0841547}" destId="{E4B29532-51D0-48C7-9F23-EDBAC9B8FAE0}" srcOrd="1" destOrd="0" presId="urn:microsoft.com/office/officeart/2005/8/layout/process3"/>
    <dgm:cxn modelId="{69C91FD2-1BA1-4077-92C5-5209B730BD9D}" type="presOf" srcId="{CF843B88-4348-4821-82F0-A6DE5CEFF070}" destId="{FF383062-FB47-46FC-8777-D141D95391F4}" srcOrd="0" destOrd="1" presId="urn:microsoft.com/office/officeart/2005/8/layout/process3"/>
    <dgm:cxn modelId="{FC7EA3D2-7FF7-4A0A-AA33-1DDFE3461CFA}" type="presOf" srcId="{4F1434A5-E8E6-4813-A983-BFA9FA881E74}" destId="{3ED035F7-7184-4F1F-B460-CA9E80BB4B06}" srcOrd="0" destOrd="2" presId="urn:microsoft.com/office/officeart/2005/8/layout/process3"/>
    <dgm:cxn modelId="{FC9FF5DD-84F5-44CE-B9A7-2091F0A997E7}" type="presOf" srcId="{6212F0FD-249E-4711-9837-0BC13F87A0BD}" destId="{18404823-697B-4867-A44B-1F7CBA114851}" srcOrd="0" destOrd="0" presId="urn:microsoft.com/office/officeart/2005/8/layout/process3"/>
    <dgm:cxn modelId="{1B83A3EB-65BB-4B7D-A653-1E163B5BF44B}" srcId="{6212F0FD-249E-4711-9837-0BC13F87A0BD}" destId="{4F1434A5-E8E6-4813-A983-BFA9FA881E74}" srcOrd="2" destOrd="0" parTransId="{D352E258-CD04-4BF8-96C1-F81F2DC83510}" sibTransId="{AE52A176-A7AE-40BC-A0EC-CDAEA4F8A3D6}"/>
    <dgm:cxn modelId="{22FB61F0-7984-4D15-A712-AEC5E9CCE40D}" srcId="{1E6E0AAE-1A26-4A70-AF9D-D07BE0841547}" destId="{5144800A-6488-4EC4-AAE2-1852C73CFA3D}" srcOrd="2" destOrd="0" parTransId="{D4912685-DD3F-438E-84F7-ADECB17EC4D7}" sibTransId="{E974671F-FC2B-4EA1-BF56-95CE07BE4334}"/>
    <dgm:cxn modelId="{536191F5-8990-41D7-AF8B-80A380C782C5}" type="presOf" srcId="{1E6E0AAE-1A26-4A70-AF9D-D07BE0841547}" destId="{1AF9BC39-CEBC-4468-9F7B-FE707C56C127}" srcOrd="0" destOrd="0" presId="urn:microsoft.com/office/officeart/2005/8/layout/process3"/>
    <dgm:cxn modelId="{A59868E5-AEAA-4973-93F4-ED1923329A0B}" type="presParOf" srcId="{1150EEC3-EA04-4E31-A720-D6BC2238F533}" destId="{F9E8C400-5B65-49F5-9EEE-F2E1E364F162}" srcOrd="0" destOrd="0" presId="urn:microsoft.com/office/officeart/2005/8/layout/process3"/>
    <dgm:cxn modelId="{D51528F4-CFC1-4808-9434-D4455904CDE7}" type="presParOf" srcId="{F9E8C400-5B65-49F5-9EEE-F2E1E364F162}" destId="{EA899167-74D0-47A5-9246-118D416016F2}" srcOrd="0" destOrd="0" presId="urn:microsoft.com/office/officeart/2005/8/layout/process3"/>
    <dgm:cxn modelId="{0632FD74-D208-407D-B72C-A15C53B370A3}" type="presParOf" srcId="{F9E8C400-5B65-49F5-9EEE-F2E1E364F162}" destId="{FC98207E-D99E-487C-B5E3-BCF4F938C100}" srcOrd="1" destOrd="0" presId="urn:microsoft.com/office/officeart/2005/8/layout/process3"/>
    <dgm:cxn modelId="{6999F362-81BB-4E28-83BE-8D83D4569F17}" type="presParOf" srcId="{F9E8C400-5B65-49F5-9EEE-F2E1E364F162}" destId="{FF383062-FB47-46FC-8777-D141D95391F4}" srcOrd="2" destOrd="0" presId="urn:microsoft.com/office/officeart/2005/8/layout/process3"/>
    <dgm:cxn modelId="{B109D38F-4088-4FDC-B3FC-851CAFCD6C47}" type="presParOf" srcId="{1150EEC3-EA04-4E31-A720-D6BC2238F533}" destId="{BCA2238E-FF91-4D56-9CF8-0C75AD1A079F}" srcOrd="1" destOrd="0" presId="urn:microsoft.com/office/officeart/2005/8/layout/process3"/>
    <dgm:cxn modelId="{34EA84F4-50BC-4470-A6A9-ED5DFE226BA3}" type="presParOf" srcId="{BCA2238E-FF91-4D56-9CF8-0C75AD1A079F}" destId="{6CE539E0-2C8B-40F1-8627-30EADC94BD92}" srcOrd="0" destOrd="0" presId="urn:microsoft.com/office/officeart/2005/8/layout/process3"/>
    <dgm:cxn modelId="{2C0ED63E-DC65-4C3F-B981-4AF5E957AC5E}" type="presParOf" srcId="{1150EEC3-EA04-4E31-A720-D6BC2238F533}" destId="{8288CDE8-3FC5-4CD3-9945-7A4FFF787351}" srcOrd="2" destOrd="0" presId="urn:microsoft.com/office/officeart/2005/8/layout/process3"/>
    <dgm:cxn modelId="{A67E8158-335A-41CC-9907-6B8131149C6F}" type="presParOf" srcId="{8288CDE8-3FC5-4CD3-9945-7A4FFF787351}" destId="{1AF9BC39-CEBC-4468-9F7B-FE707C56C127}" srcOrd="0" destOrd="0" presId="urn:microsoft.com/office/officeart/2005/8/layout/process3"/>
    <dgm:cxn modelId="{5C21A426-99C7-4388-9406-B58B857B8514}" type="presParOf" srcId="{8288CDE8-3FC5-4CD3-9945-7A4FFF787351}" destId="{E4B29532-51D0-48C7-9F23-EDBAC9B8FAE0}" srcOrd="1" destOrd="0" presId="urn:microsoft.com/office/officeart/2005/8/layout/process3"/>
    <dgm:cxn modelId="{9A20CCC8-7170-4216-8876-9A468A3D80C6}" type="presParOf" srcId="{8288CDE8-3FC5-4CD3-9945-7A4FFF787351}" destId="{32F07CF6-0F86-4D19-B10B-BB19C8BCF613}" srcOrd="2" destOrd="0" presId="urn:microsoft.com/office/officeart/2005/8/layout/process3"/>
    <dgm:cxn modelId="{CBE2FA84-71B5-44F2-A8E4-30BB4B82EA26}" type="presParOf" srcId="{1150EEC3-EA04-4E31-A720-D6BC2238F533}" destId="{3CEBE915-7502-4D09-B9FF-F27A4DD865C7}" srcOrd="3" destOrd="0" presId="urn:microsoft.com/office/officeart/2005/8/layout/process3"/>
    <dgm:cxn modelId="{D1D8D7E7-CCCC-4207-BDB0-E83BC62DF350}" type="presParOf" srcId="{3CEBE915-7502-4D09-B9FF-F27A4DD865C7}" destId="{677C5D5E-77FB-4032-9A9E-7200DCB4A038}" srcOrd="0" destOrd="0" presId="urn:microsoft.com/office/officeart/2005/8/layout/process3"/>
    <dgm:cxn modelId="{A6374C2E-A7DA-4CFD-9694-B1671BBE9436}" type="presParOf" srcId="{1150EEC3-EA04-4E31-A720-D6BC2238F533}" destId="{3FB81F12-2A1B-4267-91C3-727E5FA584A4}" srcOrd="4" destOrd="0" presId="urn:microsoft.com/office/officeart/2005/8/layout/process3"/>
    <dgm:cxn modelId="{158C8E3C-5D8E-4FC0-96D2-877F9EF458F9}" type="presParOf" srcId="{3FB81F12-2A1B-4267-91C3-727E5FA584A4}" destId="{18404823-697B-4867-A44B-1F7CBA114851}" srcOrd="0" destOrd="0" presId="urn:microsoft.com/office/officeart/2005/8/layout/process3"/>
    <dgm:cxn modelId="{3EC703B5-D34D-47D4-AF9A-EE84451A5334}" type="presParOf" srcId="{3FB81F12-2A1B-4267-91C3-727E5FA584A4}" destId="{B2E1326E-E5E7-4874-86D9-325606090753}" srcOrd="1" destOrd="0" presId="urn:microsoft.com/office/officeart/2005/8/layout/process3"/>
    <dgm:cxn modelId="{4874C6F5-2F4B-49AB-AF7E-82327F50A057}" type="presParOf" srcId="{3FB81F12-2A1B-4267-91C3-727E5FA584A4}" destId="{3ED035F7-7184-4F1F-B460-CA9E80BB4B06}" srcOrd="2" destOrd="0" presId="urn:microsoft.com/office/officeart/2005/8/layout/process3"/>
    <dgm:cxn modelId="{7BCBEFF8-F6BA-44AC-AFA6-CF7E03F51337}" type="presParOf" srcId="{1150EEC3-EA04-4E31-A720-D6BC2238F533}" destId="{3FFD2407-E864-4C2E-9EED-59296C6A1141}" srcOrd="5" destOrd="0" presId="urn:microsoft.com/office/officeart/2005/8/layout/process3"/>
    <dgm:cxn modelId="{DA15F041-5FA9-4A69-BCD8-80A120FC141F}" type="presParOf" srcId="{3FFD2407-E864-4C2E-9EED-59296C6A1141}" destId="{E92E39C0-56E7-4FD1-84F9-59F43072748A}" srcOrd="0" destOrd="0" presId="urn:microsoft.com/office/officeart/2005/8/layout/process3"/>
    <dgm:cxn modelId="{25F4774D-DBB2-43F2-9904-EB5772C46831}" type="presParOf" srcId="{1150EEC3-EA04-4E31-A720-D6BC2238F533}" destId="{161B11F2-12F5-4BCA-89EF-24AA50EFD8AA}" srcOrd="6" destOrd="0" presId="urn:microsoft.com/office/officeart/2005/8/layout/process3"/>
    <dgm:cxn modelId="{638E22AB-C227-4554-8237-9CDD6D9FD0FE}" type="presParOf" srcId="{161B11F2-12F5-4BCA-89EF-24AA50EFD8AA}" destId="{D4E86FFD-6819-4B8D-9096-00CE3DB600F0}" srcOrd="0" destOrd="0" presId="urn:microsoft.com/office/officeart/2005/8/layout/process3"/>
    <dgm:cxn modelId="{97ACA4C9-6F1E-4170-8EA5-0E482837AF8D}" type="presParOf" srcId="{161B11F2-12F5-4BCA-89EF-24AA50EFD8AA}" destId="{862BAB3D-F133-4D0C-852E-363DA5F28F1F}" srcOrd="1" destOrd="0" presId="urn:microsoft.com/office/officeart/2005/8/layout/process3"/>
    <dgm:cxn modelId="{40009532-C923-435E-94FD-B6F6EE4C937A}" type="presParOf" srcId="{161B11F2-12F5-4BCA-89EF-24AA50EFD8AA}" destId="{0DA8D5A2-B992-411E-96FE-0E41509179B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10C8024-9D0D-BF45-A459-60431BA6B9E6}" type="doc">
      <dgm:prSet loTypeId="urn:microsoft.com/office/officeart/2005/8/layout/process4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81B4C8E-408A-F849-9609-5BA9066A3FFD}">
      <dgm:prSet custT="1"/>
      <dgm:spPr/>
      <dgm:t>
        <a:bodyPr/>
        <a:lstStyle/>
        <a:p>
          <a:pPr rtl="0"/>
          <a:r>
            <a:rPr lang="es-ES" sz="1200" dirty="0">
              <a:latin typeface="Montserrat" panose="00000500000000000000" pitchFamily="50" charset="0"/>
            </a:rPr>
            <a:t>Radiografía de tórax a niños sintomáticos respiratorios con PPD positiva y/o contacto con enfermo. </a:t>
          </a:r>
        </a:p>
      </dgm:t>
    </dgm:pt>
    <dgm:pt modelId="{2F909E59-6F6B-3E48-AF39-E0C2911DF475}" type="parTrans" cxnId="{3795B145-49E1-2143-9246-72A53316316D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7A17A50D-49A9-8143-BE18-54E8677F40D7}" type="sibTrans" cxnId="{3795B145-49E1-2143-9246-72A53316316D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060F3092-6A56-8843-83C6-2B2376316301}">
      <dgm:prSet custT="1"/>
      <dgm:spPr/>
      <dgm:t>
        <a:bodyPr/>
        <a:lstStyle/>
        <a:p>
          <a:pPr rtl="0"/>
          <a:r>
            <a:rPr lang="es-ES" sz="1200" dirty="0">
              <a:latin typeface="Montserrat" panose="00000500000000000000" pitchFamily="50" charset="0"/>
            </a:rPr>
            <a:t>TB primaria: linfadenopatías hiliares (46-92%)  o para traqueales (27-70%)</a:t>
          </a:r>
        </a:p>
      </dgm:t>
    </dgm:pt>
    <dgm:pt modelId="{80633F79-1C88-E242-9BEB-FDD65092CDB3}" type="parTrans" cxnId="{31E73893-1401-EA47-983F-93E9BB8BB0B2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C10DC572-7B13-8844-BC4B-3700E77A0F69}" type="sibTrans" cxnId="{31E73893-1401-EA47-983F-93E9BB8BB0B2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1D17BB13-7133-D04D-BD4D-313627225DD3}">
      <dgm:prSet custT="1"/>
      <dgm:spPr/>
      <dgm:t>
        <a:bodyPr/>
        <a:lstStyle/>
        <a:p>
          <a:pPr rtl="0"/>
          <a:r>
            <a:rPr lang="es-ES" sz="1200" dirty="0">
              <a:latin typeface="Montserrat" panose="00000500000000000000" pitchFamily="50" charset="0"/>
            </a:rPr>
            <a:t>Todos los lóbulos tienen el mismo riesgo de compromiso. </a:t>
          </a:r>
        </a:p>
      </dgm:t>
    </dgm:pt>
    <dgm:pt modelId="{0AB0577B-31CD-EA4F-8F31-6ED4D45FC13B}" type="parTrans" cxnId="{8395D42C-F228-F14D-8F53-BDE702AD61BF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3AB9C5B6-C489-9042-B036-E17B1AF2B917}" type="sibTrans" cxnId="{8395D42C-F228-F14D-8F53-BDE702AD61BF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5A9A532C-E9B2-B041-92CB-394C5BA2788B}">
      <dgm:prSet custT="1"/>
      <dgm:spPr/>
      <dgm:t>
        <a:bodyPr/>
        <a:lstStyle/>
        <a:p>
          <a:pPr rtl="0"/>
          <a:r>
            <a:rPr lang="es-ES" sz="1200" dirty="0">
              <a:latin typeface="Montserrat" panose="00000500000000000000" pitchFamily="50" charset="0"/>
            </a:rPr>
            <a:t>Identificación adenopatías y opacidades. </a:t>
          </a:r>
        </a:p>
      </dgm:t>
    </dgm:pt>
    <dgm:pt modelId="{CCA5FB5F-6ECE-EC47-9F8B-3FBC5CB832AA}" type="parTrans" cxnId="{BB504211-4C7E-294B-966C-F0F1264EFDA9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3C897535-83FE-2647-890E-730851CE47A1}" type="sibTrans" cxnId="{BB504211-4C7E-294B-966C-F0F1264EFDA9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5A2B684C-7E54-A74F-B514-1E017093A052}">
      <dgm:prSet custT="1"/>
      <dgm:spPr/>
      <dgm:t>
        <a:bodyPr/>
        <a:lstStyle/>
        <a:p>
          <a:pPr rtl="0"/>
          <a:r>
            <a:rPr lang="es-ES" sz="1200" dirty="0">
              <a:latin typeface="Montserrat" panose="00000500000000000000" pitchFamily="50" charset="0"/>
            </a:rPr>
            <a:t>Otros hallazgos: atelectasia, hiperinsuflación, granuloma, derrame pleural, calcificaciones. </a:t>
          </a:r>
        </a:p>
      </dgm:t>
    </dgm:pt>
    <dgm:pt modelId="{C51A4C66-FF03-B248-99FD-36E1EE56E4D3}" type="parTrans" cxnId="{8B66C987-7580-0F49-AC94-3DEA5726EB71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77E14C22-4918-234B-903A-9DBD2F5946FA}" type="sibTrans" cxnId="{8B66C987-7580-0F49-AC94-3DEA5726EB71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0E8E2C5C-7C65-BA4E-BE16-44C32133871A}">
      <dgm:prSet custT="1"/>
      <dgm:spPr/>
      <dgm:t>
        <a:bodyPr/>
        <a:lstStyle/>
        <a:p>
          <a:r>
            <a:rPr lang="es-ES" sz="1200" dirty="0">
              <a:latin typeface="Montserrat" panose="00000500000000000000" pitchFamily="50" charset="0"/>
            </a:rPr>
            <a:t>Miliar: infiltrados difusos</a:t>
          </a:r>
        </a:p>
      </dgm:t>
    </dgm:pt>
    <dgm:pt modelId="{A9B7C997-AFF2-D444-8A78-0E65216F52C1}" type="parTrans" cxnId="{DA64D445-66E7-BD46-8D66-9FF11EB2EEB7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16220234-0839-CC44-BBC4-FA6AEF5163C7}" type="sibTrans" cxnId="{DA64D445-66E7-BD46-8D66-9FF11EB2EEB7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35EDF5FE-A8C1-EB44-9CAA-6A25281657CC}">
      <dgm:prSet custT="1"/>
      <dgm:spPr/>
      <dgm:t>
        <a:bodyPr/>
        <a:lstStyle/>
        <a:p>
          <a:r>
            <a:rPr lang="es-ES" sz="1200" dirty="0">
              <a:latin typeface="Montserrat" panose="00000500000000000000" pitchFamily="50" charset="0"/>
            </a:rPr>
            <a:t>Normal hasta en el 10%. </a:t>
          </a:r>
        </a:p>
      </dgm:t>
    </dgm:pt>
    <dgm:pt modelId="{A830CB20-4D8F-BF45-91E2-1CBA6D7F61A2}" type="parTrans" cxnId="{027E38AB-9FE2-C94C-89DC-3283A8F46A06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641AAC39-7513-2A44-BD7E-6D90901E10D6}" type="sibTrans" cxnId="{027E38AB-9FE2-C94C-89DC-3283A8F46A06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59FDBB26-2FCA-F14B-B394-4D8886DC2F0B}">
      <dgm:prSet custT="1"/>
      <dgm:spPr/>
      <dgm:t>
        <a:bodyPr/>
        <a:lstStyle/>
        <a:p>
          <a:r>
            <a:rPr lang="es-ES" sz="1200" dirty="0">
              <a:latin typeface="Montserrat" panose="00000500000000000000" pitchFamily="50" charset="0"/>
            </a:rPr>
            <a:t>TAC y RMN mejoría de sensibilidad.</a:t>
          </a:r>
        </a:p>
      </dgm:t>
    </dgm:pt>
    <dgm:pt modelId="{A7D8493D-B37F-4F40-A85D-A91779367D97}" type="parTrans" cxnId="{1590208B-8803-9645-929A-97265CD26328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76452845-3F9E-4C45-B1C0-C139EF92F634}" type="sibTrans" cxnId="{1590208B-8803-9645-929A-97265CD26328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083D5D83-B232-2B41-8512-548F999CD038}" type="pres">
      <dgm:prSet presAssocID="{910C8024-9D0D-BF45-A459-60431BA6B9E6}" presName="Name0" presStyleCnt="0">
        <dgm:presLayoutVars>
          <dgm:dir/>
          <dgm:animLvl val="lvl"/>
          <dgm:resizeHandles val="exact"/>
        </dgm:presLayoutVars>
      </dgm:prSet>
      <dgm:spPr/>
    </dgm:pt>
    <dgm:pt modelId="{ED50903C-160F-EF40-8DF8-E27CFE66138F}" type="pres">
      <dgm:prSet presAssocID="{0E8E2C5C-7C65-BA4E-BE16-44C32133871A}" presName="boxAndChildren" presStyleCnt="0"/>
      <dgm:spPr/>
    </dgm:pt>
    <dgm:pt modelId="{6A965F96-4A35-7F44-8F6C-D315CCC20A23}" type="pres">
      <dgm:prSet presAssocID="{0E8E2C5C-7C65-BA4E-BE16-44C32133871A}" presName="parentTextBox" presStyleLbl="node1" presStyleIdx="0" presStyleCnt="3"/>
      <dgm:spPr/>
    </dgm:pt>
    <dgm:pt modelId="{64DF2E3E-1502-2D4F-ACA0-98EF3B571D16}" type="pres">
      <dgm:prSet presAssocID="{0E8E2C5C-7C65-BA4E-BE16-44C32133871A}" presName="entireBox" presStyleLbl="node1" presStyleIdx="0" presStyleCnt="3"/>
      <dgm:spPr/>
    </dgm:pt>
    <dgm:pt modelId="{C57E5A3C-653E-FF4B-8368-9D475D7BCD93}" type="pres">
      <dgm:prSet presAssocID="{0E8E2C5C-7C65-BA4E-BE16-44C32133871A}" presName="descendantBox" presStyleCnt="0"/>
      <dgm:spPr/>
    </dgm:pt>
    <dgm:pt modelId="{6CE7E2D9-CACE-5E4D-B799-A286F780E9F2}" type="pres">
      <dgm:prSet presAssocID="{35EDF5FE-A8C1-EB44-9CAA-6A25281657CC}" presName="childTextBox" presStyleLbl="fgAccFollowNode1" presStyleIdx="0" presStyleCnt="5">
        <dgm:presLayoutVars>
          <dgm:bulletEnabled val="1"/>
        </dgm:presLayoutVars>
      </dgm:prSet>
      <dgm:spPr/>
    </dgm:pt>
    <dgm:pt modelId="{9B067C87-8F4C-FB45-A64C-CEDFF037198B}" type="pres">
      <dgm:prSet presAssocID="{59FDBB26-2FCA-F14B-B394-4D8886DC2F0B}" presName="childTextBox" presStyleLbl="fgAccFollowNode1" presStyleIdx="1" presStyleCnt="5">
        <dgm:presLayoutVars>
          <dgm:bulletEnabled val="1"/>
        </dgm:presLayoutVars>
      </dgm:prSet>
      <dgm:spPr/>
    </dgm:pt>
    <dgm:pt modelId="{49BCCD5A-C721-174F-A17F-A3C89692A5D7}" type="pres">
      <dgm:prSet presAssocID="{C10DC572-7B13-8844-BC4B-3700E77A0F69}" presName="sp" presStyleCnt="0"/>
      <dgm:spPr/>
    </dgm:pt>
    <dgm:pt modelId="{6FC730DA-2667-6E49-A261-6AEDE7222CAE}" type="pres">
      <dgm:prSet presAssocID="{060F3092-6A56-8843-83C6-2B2376316301}" presName="arrowAndChildren" presStyleCnt="0"/>
      <dgm:spPr/>
    </dgm:pt>
    <dgm:pt modelId="{1B61E56F-F1F9-8149-AA0F-F7284A318EB4}" type="pres">
      <dgm:prSet presAssocID="{060F3092-6A56-8843-83C6-2B2376316301}" presName="parentTextArrow" presStyleLbl="node1" presStyleIdx="0" presStyleCnt="3"/>
      <dgm:spPr/>
    </dgm:pt>
    <dgm:pt modelId="{50E9DDDB-33E6-ED4B-87A7-7CE5D85F8689}" type="pres">
      <dgm:prSet presAssocID="{060F3092-6A56-8843-83C6-2B2376316301}" presName="arrow" presStyleLbl="node1" presStyleIdx="1" presStyleCnt="3"/>
      <dgm:spPr/>
    </dgm:pt>
    <dgm:pt modelId="{5DE302D6-56AD-5B48-A9EF-8951C7D7ECC2}" type="pres">
      <dgm:prSet presAssocID="{060F3092-6A56-8843-83C6-2B2376316301}" presName="descendantArrow" presStyleCnt="0"/>
      <dgm:spPr/>
    </dgm:pt>
    <dgm:pt modelId="{8E64DE29-2009-124D-B79B-A0AC2A0DD368}" type="pres">
      <dgm:prSet presAssocID="{1D17BB13-7133-D04D-BD4D-313627225DD3}" presName="childTextArrow" presStyleLbl="fgAccFollowNode1" presStyleIdx="2" presStyleCnt="5">
        <dgm:presLayoutVars>
          <dgm:bulletEnabled val="1"/>
        </dgm:presLayoutVars>
      </dgm:prSet>
      <dgm:spPr/>
    </dgm:pt>
    <dgm:pt modelId="{3C161CC7-8B1C-8B4A-A002-DE954E2A2756}" type="pres">
      <dgm:prSet presAssocID="{5A2B684C-7E54-A74F-B514-1E017093A052}" presName="childTextArrow" presStyleLbl="fgAccFollowNode1" presStyleIdx="3" presStyleCnt="5">
        <dgm:presLayoutVars>
          <dgm:bulletEnabled val="1"/>
        </dgm:presLayoutVars>
      </dgm:prSet>
      <dgm:spPr/>
    </dgm:pt>
    <dgm:pt modelId="{090AE5C8-20FC-4349-983A-BD53026720C9}" type="pres">
      <dgm:prSet presAssocID="{7A17A50D-49A9-8143-BE18-54E8677F40D7}" presName="sp" presStyleCnt="0"/>
      <dgm:spPr/>
    </dgm:pt>
    <dgm:pt modelId="{227BCE1D-D5C4-8B40-BE24-CC0D1C542E9C}" type="pres">
      <dgm:prSet presAssocID="{A81B4C8E-408A-F849-9609-5BA9066A3FFD}" presName="arrowAndChildren" presStyleCnt="0"/>
      <dgm:spPr/>
    </dgm:pt>
    <dgm:pt modelId="{FA0CFD8D-6167-7243-B94F-42797716C516}" type="pres">
      <dgm:prSet presAssocID="{A81B4C8E-408A-F849-9609-5BA9066A3FFD}" presName="parentTextArrow" presStyleLbl="node1" presStyleIdx="1" presStyleCnt="3"/>
      <dgm:spPr/>
    </dgm:pt>
    <dgm:pt modelId="{FBCCAE37-3798-3447-8FD7-BA9CDE70A358}" type="pres">
      <dgm:prSet presAssocID="{A81B4C8E-408A-F849-9609-5BA9066A3FFD}" presName="arrow" presStyleLbl="node1" presStyleIdx="2" presStyleCnt="3"/>
      <dgm:spPr/>
    </dgm:pt>
    <dgm:pt modelId="{5912277F-49FB-5745-9AA7-0720F4717190}" type="pres">
      <dgm:prSet presAssocID="{A81B4C8E-408A-F849-9609-5BA9066A3FFD}" presName="descendantArrow" presStyleCnt="0"/>
      <dgm:spPr/>
    </dgm:pt>
    <dgm:pt modelId="{4975E317-CB27-1542-A7A2-C5AEB869D922}" type="pres">
      <dgm:prSet presAssocID="{5A9A532C-E9B2-B041-92CB-394C5BA2788B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BB504211-4C7E-294B-966C-F0F1264EFDA9}" srcId="{A81B4C8E-408A-F849-9609-5BA9066A3FFD}" destId="{5A9A532C-E9B2-B041-92CB-394C5BA2788B}" srcOrd="0" destOrd="0" parTransId="{CCA5FB5F-6ECE-EC47-9F8B-3FBC5CB832AA}" sibTransId="{3C897535-83FE-2647-890E-730851CE47A1}"/>
    <dgm:cxn modelId="{37DBFA2B-1AF9-EC45-84AC-F7444CDCE357}" type="presOf" srcId="{35EDF5FE-A8C1-EB44-9CAA-6A25281657CC}" destId="{6CE7E2D9-CACE-5E4D-B799-A286F780E9F2}" srcOrd="0" destOrd="0" presId="urn:microsoft.com/office/officeart/2005/8/layout/process4"/>
    <dgm:cxn modelId="{8395D42C-F228-F14D-8F53-BDE702AD61BF}" srcId="{060F3092-6A56-8843-83C6-2B2376316301}" destId="{1D17BB13-7133-D04D-BD4D-313627225DD3}" srcOrd="0" destOrd="0" parTransId="{0AB0577B-31CD-EA4F-8F31-6ED4D45FC13B}" sibTransId="{3AB9C5B6-C489-9042-B036-E17B1AF2B917}"/>
    <dgm:cxn modelId="{C3EB823C-85B8-DA45-945A-91666EA0C3E2}" type="presOf" srcId="{5A9A532C-E9B2-B041-92CB-394C5BA2788B}" destId="{4975E317-CB27-1542-A7A2-C5AEB869D922}" srcOrd="0" destOrd="0" presId="urn:microsoft.com/office/officeart/2005/8/layout/process4"/>
    <dgm:cxn modelId="{3795B145-49E1-2143-9246-72A53316316D}" srcId="{910C8024-9D0D-BF45-A459-60431BA6B9E6}" destId="{A81B4C8E-408A-F849-9609-5BA9066A3FFD}" srcOrd="0" destOrd="0" parTransId="{2F909E59-6F6B-3E48-AF39-E0C2911DF475}" sibTransId="{7A17A50D-49A9-8143-BE18-54E8677F40D7}"/>
    <dgm:cxn modelId="{DA64D445-66E7-BD46-8D66-9FF11EB2EEB7}" srcId="{910C8024-9D0D-BF45-A459-60431BA6B9E6}" destId="{0E8E2C5C-7C65-BA4E-BE16-44C32133871A}" srcOrd="2" destOrd="0" parTransId="{A9B7C997-AFF2-D444-8A78-0E65216F52C1}" sibTransId="{16220234-0839-CC44-BBC4-FA6AEF5163C7}"/>
    <dgm:cxn modelId="{53980746-0CAC-B34B-A5D7-59B74535F02B}" type="presOf" srcId="{0E8E2C5C-7C65-BA4E-BE16-44C32133871A}" destId="{6A965F96-4A35-7F44-8F6C-D315CCC20A23}" srcOrd="0" destOrd="0" presId="urn:microsoft.com/office/officeart/2005/8/layout/process4"/>
    <dgm:cxn modelId="{80F0F946-7B99-A64D-9503-B51B6D2CD8B5}" type="presOf" srcId="{0E8E2C5C-7C65-BA4E-BE16-44C32133871A}" destId="{64DF2E3E-1502-2D4F-ACA0-98EF3B571D16}" srcOrd="1" destOrd="0" presId="urn:microsoft.com/office/officeart/2005/8/layout/process4"/>
    <dgm:cxn modelId="{19D3D348-6B08-944E-8B4E-0A53B7F2659C}" type="presOf" srcId="{910C8024-9D0D-BF45-A459-60431BA6B9E6}" destId="{083D5D83-B232-2B41-8512-548F999CD038}" srcOrd="0" destOrd="0" presId="urn:microsoft.com/office/officeart/2005/8/layout/process4"/>
    <dgm:cxn modelId="{C580C26F-E69C-4246-AEB4-5416767296AD}" type="presOf" srcId="{1D17BB13-7133-D04D-BD4D-313627225DD3}" destId="{8E64DE29-2009-124D-B79B-A0AC2A0DD368}" srcOrd="0" destOrd="0" presId="urn:microsoft.com/office/officeart/2005/8/layout/process4"/>
    <dgm:cxn modelId="{25478C75-8D0D-624C-95BE-620FC2ED4E8A}" type="presOf" srcId="{060F3092-6A56-8843-83C6-2B2376316301}" destId="{1B61E56F-F1F9-8149-AA0F-F7284A318EB4}" srcOrd="0" destOrd="0" presId="urn:microsoft.com/office/officeart/2005/8/layout/process4"/>
    <dgm:cxn modelId="{BD082F81-C537-3E4C-A821-229036C79280}" type="presOf" srcId="{060F3092-6A56-8843-83C6-2B2376316301}" destId="{50E9DDDB-33E6-ED4B-87A7-7CE5D85F8689}" srcOrd="1" destOrd="0" presId="urn:microsoft.com/office/officeart/2005/8/layout/process4"/>
    <dgm:cxn modelId="{8B66C987-7580-0F49-AC94-3DEA5726EB71}" srcId="{060F3092-6A56-8843-83C6-2B2376316301}" destId="{5A2B684C-7E54-A74F-B514-1E017093A052}" srcOrd="1" destOrd="0" parTransId="{C51A4C66-FF03-B248-99FD-36E1EE56E4D3}" sibTransId="{77E14C22-4918-234B-903A-9DBD2F5946FA}"/>
    <dgm:cxn modelId="{1590208B-8803-9645-929A-97265CD26328}" srcId="{0E8E2C5C-7C65-BA4E-BE16-44C32133871A}" destId="{59FDBB26-2FCA-F14B-B394-4D8886DC2F0B}" srcOrd="1" destOrd="0" parTransId="{A7D8493D-B37F-4F40-A85D-A91779367D97}" sibTransId="{76452845-3F9E-4C45-B1C0-C139EF92F634}"/>
    <dgm:cxn modelId="{31E73893-1401-EA47-983F-93E9BB8BB0B2}" srcId="{910C8024-9D0D-BF45-A459-60431BA6B9E6}" destId="{060F3092-6A56-8843-83C6-2B2376316301}" srcOrd="1" destOrd="0" parTransId="{80633F79-1C88-E242-9BEB-FDD65092CDB3}" sibTransId="{C10DC572-7B13-8844-BC4B-3700E77A0F69}"/>
    <dgm:cxn modelId="{027E38AB-9FE2-C94C-89DC-3283A8F46A06}" srcId="{0E8E2C5C-7C65-BA4E-BE16-44C32133871A}" destId="{35EDF5FE-A8C1-EB44-9CAA-6A25281657CC}" srcOrd="0" destOrd="0" parTransId="{A830CB20-4D8F-BF45-91E2-1CBA6D7F61A2}" sibTransId="{641AAC39-7513-2A44-BD7E-6D90901E10D6}"/>
    <dgm:cxn modelId="{0935F8CE-55B1-B744-A714-469355F1D438}" type="presOf" srcId="{5A2B684C-7E54-A74F-B514-1E017093A052}" destId="{3C161CC7-8B1C-8B4A-A002-DE954E2A2756}" srcOrd="0" destOrd="0" presId="urn:microsoft.com/office/officeart/2005/8/layout/process4"/>
    <dgm:cxn modelId="{7C5CF6D9-457F-6844-A05B-342C65F7D982}" type="presOf" srcId="{59FDBB26-2FCA-F14B-B394-4D8886DC2F0B}" destId="{9B067C87-8F4C-FB45-A64C-CEDFF037198B}" srcOrd="0" destOrd="0" presId="urn:microsoft.com/office/officeart/2005/8/layout/process4"/>
    <dgm:cxn modelId="{FCC235F0-B5B2-AE4A-9DA0-F654FCA0C79A}" type="presOf" srcId="{A81B4C8E-408A-F849-9609-5BA9066A3FFD}" destId="{FBCCAE37-3798-3447-8FD7-BA9CDE70A358}" srcOrd="1" destOrd="0" presId="urn:microsoft.com/office/officeart/2005/8/layout/process4"/>
    <dgm:cxn modelId="{EFA948FA-97F7-304A-ADE7-9667F621CF7A}" type="presOf" srcId="{A81B4C8E-408A-F849-9609-5BA9066A3FFD}" destId="{FA0CFD8D-6167-7243-B94F-42797716C516}" srcOrd="0" destOrd="0" presId="urn:microsoft.com/office/officeart/2005/8/layout/process4"/>
    <dgm:cxn modelId="{9038CFAE-4086-0E43-817B-90208E95D605}" type="presParOf" srcId="{083D5D83-B232-2B41-8512-548F999CD038}" destId="{ED50903C-160F-EF40-8DF8-E27CFE66138F}" srcOrd="0" destOrd="0" presId="urn:microsoft.com/office/officeart/2005/8/layout/process4"/>
    <dgm:cxn modelId="{500C6D3B-5C39-1C4C-A843-3245F53773A3}" type="presParOf" srcId="{ED50903C-160F-EF40-8DF8-E27CFE66138F}" destId="{6A965F96-4A35-7F44-8F6C-D315CCC20A23}" srcOrd="0" destOrd="0" presId="urn:microsoft.com/office/officeart/2005/8/layout/process4"/>
    <dgm:cxn modelId="{38CB2D56-84AF-AD4E-BA5E-C1334813DB53}" type="presParOf" srcId="{ED50903C-160F-EF40-8DF8-E27CFE66138F}" destId="{64DF2E3E-1502-2D4F-ACA0-98EF3B571D16}" srcOrd="1" destOrd="0" presId="urn:microsoft.com/office/officeart/2005/8/layout/process4"/>
    <dgm:cxn modelId="{780E5667-EED6-3943-B634-4FFD532C88DA}" type="presParOf" srcId="{ED50903C-160F-EF40-8DF8-E27CFE66138F}" destId="{C57E5A3C-653E-FF4B-8368-9D475D7BCD93}" srcOrd="2" destOrd="0" presId="urn:microsoft.com/office/officeart/2005/8/layout/process4"/>
    <dgm:cxn modelId="{65415B84-A6A3-304E-B70B-9138B3D3ED50}" type="presParOf" srcId="{C57E5A3C-653E-FF4B-8368-9D475D7BCD93}" destId="{6CE7E2D9-CACE-5E4D-B799-A286F780E9F2}" srcOrd="0" destOrd="0" presId="urn:microsoft.com/office/officeart/2005/8/layout/process4"/>
    <dgm:cxn modelId="{297AC6B8-D444-1E48-B591-CD652BF55FE2}" type="presParOf" srcId="{C57E5A3C-653E-FF4B-8368-9D475D7BCD93}" destId="{9B067C87-8F4C-FB45-A64C-CEDFF037198B}" srcOrd="1" destOrd="0" presId="urn:microsoft.com/office/officeart/2005/8/layout/process4"/>
    <dgm:cxn modelId="{C5FB935A-FCA0-7947-8D58-ADBB2853D97C}" type="presParOf" srcId="{083D5D83-B232-2B41-8512-548F999CD038}" destId="{49BCCD5A-C721-174F-A17F-A3C89692A5D7}" srcOrd="1" destOrd="0" presId="urn:microsoft.com/office/officeart/2005/8/layout/process4"/>
    <dgm:cxn modelId="{F7D0EC67-3F7B-D24D-BF92-824BFDEC4883}" type="presParOf" srcId="{083D5D83-B232-2B41-8512-548F999CD038}" destId="{6FC730DA-2667-6E49-A261-6AEDE7222CAE}" srcOrd="2" destOrd="0" presId="urn:microsoft.com/office/officeart/2005/8/layout/process4"/>
    <dgm:cxn modelId="{80EF906E-8558-F44D-83A1-2178E00F48B4}" type="presParOf" srcId="{6FC730DA-2667-6E49-A261-6AEDE7222CAE}" destId="{1B61E56F-F1F9-8149-AA0F-F7284A318EB4}" srcOrd="0" destOrd="0" presId="urn:microsoft.com/office/officeart/2005/8/layout/process4"/>
    <dgm:cxn modelId="{B9AE7A53-D59B-0349-8D47-95CD7B5EC445}" type="presParOf" srcId="{6FC730DA-2667-6E49-A261-6AEDE7222CAE}" destId="{50E9DDDB-33E6-ED4B-87A7-7CE5D85F8689}" srcOrd="1" destOrd="0" presId="urn:microsoft.com/office/officeart/2005/8/layout/process4"/>
    <dgm:cxn modelId="{491F4AC5-2281-4D48-B9B7-C815CBF1EA3D}" type="presParOf" srcId="{6FC730DA-2667-6E49-A261-6AEDE7222CAE}" destId="{5DE302D6-56AD-5B48-A9EF-8951C7D7ECC2}" srcOrd="2" destOrd="0" presId="urn:microsoft.com/office/officeart/2005/8/layout/process4"/>
    <dgm:cxn modelId="{D027A6F5-49D6-CC47-BA96-2E9E49C49A1E}" type="presParOf" srcId="{5DE302D6-56AD-5B48-A9EF-8951C7D7ECC2}" destId="{8E64DE29-2009-124D-B79B-A0AC2A0DD368}" srcOrd="0" destOrd="0" presId="urn:microsoft.com/office/officeart/2005/8/layout/process4"/>
    <dgm:cxn modelId="{A512DECC-CC08-294C-B4D8-EE9852D910A8}" type="presParOf" srcId="{5DE302D6-56AD-5B48-A9EF-8951C7D7ECC2}" destId="{3C161CC7-8B1C-8B4A-A002-DE954E2A2756}" srcOrd="1" destOrd="0" presId="urn:microsoft.com/office/officeart/2005/8/layout/process4"/>
    <dgm:cxn modelId="{8993071A-AE3F-C248-A738-341DF688FCD2}" type="presParOf" srcId="{083D5D83-B232-2B41-8512-548F999CD038}" destId="{090AE5C8-20FC-4349-983A-BD53026720C9}" srcOrd="3" destOrd="0" presId="urn:microsoft.com/office/officeart/2005/8/layout/process4"/>
    <dgm:cxn modelId="{D7A14736-D78B-CB4E-A1EE-0E81AB9D6CD8}" type="presParOf" srcId="{083D5D83-B232-2B41-8512-548F999CD038}" destId="{227BCE1D-D5C4-8B40-BE24-CC0D1C542E9C}" srcOrd="4" destOrd="0" presId="urn:microsoft.com/office/officeart/2005/8/layout/process4"/>
    <dgm:cxn modelId="{9CE1B506-239B-9941-B738-A356059BA3C0}" type="presParOf" srcId="{227BCE1D-D5C4-8B40-BE24-CC0D1C542E9C}" destId="{FA0CFD8D-6167-7243-B94F-42797716C516}" srcOrd="0" destOrd="0" presId="urn:microsoft.com/office/officeart/2005/8/layout/process4"/>
    <dgm:cxn modelId="{3B819813-AC95-2043-B725-E5178930F048}" type="presParOf" srcId="{227BCE1D-D5C4-8B40-BE24-CC0D1C542E9C}" destId="{FBCCAE37-3798-3447-8FD7-BA9CDE70A358}" srcOrd="1" destOrd="0" presId="urn:microsoft.com/office/officeart/2005/8/layout/process4"/>
    <dgm:cxn modelId="{A0BAD7AA-6B70-104A-B86C-22AEB6A062A3}" type="presParOf" srcId="{227BCE1D-D5C4-8B40-BE24-CC0D1C542E9C}" destId="{5912277F-49FB-5745-9AA7-0720F4717190}" srcOrd="2" destOrd="0" presId="urn:microsoft.com/office/officeart/2005/8/layout/process4"/>
    <dgm:cxn modelId="{EF3ECF57-6512-5E45-95A5-427E69AADA5E}" type="presParOf" srcId="{5912277F-49FB-5745-9AA7-0720F4717190}" destId="{4975E317-CB27-1542-A7A2-C5AEB869D92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335FC3A-254B-46BB-80BE-0E9D17C1F3A9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019410C2-B59D-4C10-9DB0-92F5EA5FEF96}">
      <dgm:prSet custT="1"/>
      <dgm:spPr/>
      <dgm:t>
        <a:bodyPr/>
        <a:lstStyle/>
        <a:p>
          <a:pPr algn="ctr">
            <a:defRPr b="1"/>
          </a:pPr>
          <a:r>
            <a:rPr lang="es-CO" sz="4000" dirty="0">
              <a:solidFill>
                <a:srgbClr val="152B48"/>
              </a:solidFill>
              <a:latin typeface="Montserrat" panose="00000500000000000000" pitchFamily="50" charset="0"/>
            </a:rPr>
            <a:t>Rayos x de tórax</a:t>
          </a:r>
          <a:endParaRPr lang="en-US" sz="4000" dirty="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D17D08CE-3615-4A1E-B70C-0D8D0F5CF536}" type="parTrans" cxnId="{2E718EFA-63FE-4C7E-B821-73C87EF56D34}">
      <dgm:prSet/>
      <dgm:spPr/>
      <dgm:t>
        <a:bodyPr/>
        <a:lstStyle/>
        <a:p>
          <a:pPr algn="ctr"/>
          <a:endParaRPr lang="en-US" sz="20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A18565E0-E17E-4735-86F0-F6924AE6586D}" type="sibTrans" cxnId="{2E718EFA-63FE-4C7E-B821-73C87EF56D34}">
      <dgm:prSet/>
      <dgm:spPr/>
      <dgm:t>
        <a:bodyPr/>
        <a:lstStyle/>
        <a:p>
          <a:pPr algn="ctr"/>
          <a:endParaRPr lang="en-US" sz="20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44AFFEAF-5277-4783-A4AD-8C6581898329}">
      <dgm:prSet custT="1"/>
      <dgm:spPr/>
      <dgm:t>
        <a:bodyPr/>
        <a:lstStyle/>
        <a:p>
          <a:pPr algn="ctr"/>
          <a:r>
            <a:rPr lang="es-CO" sz="1800" dirty="0">
              <a:solidFill>
                <a:srgbClr val="152B48"/>
              </a:solidFill>
              <a:latin typeface="Montserrat" panose="00000500000000000000" pitchFamily="50" charset="0"/>
            </a:rPr>
            <a:t>Sospecha de TB.</a:t>
          </a:r>
          <a:endParaRPr lang="en-US" sz="1800" dirty="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A7224899-E860-4469-8503-4DD75679AD3C}" type="parTrans" cxnId="{17805C4C-E70D-4341-93F1-4CEF0F5A717A}">
      <dgm:prSet/>
      <dgm:spPr/>
      <dgm:t>
        <a:bodyPr/>
        <a:lstStyle/>
        <a:p>
          <a:pPr algn="ctr"/>
          <a:endParaRPr lang="en-US" sz="20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5978DC30-4215-43EB-B959-80D932F9A6FD}" type="sibTrans" cxnId="{17805C4C-E70D-4341-93F1-4CEF0F5A717A}">
      <dgm:prSet/>
      <dgm:spPr/>
      <dgm:t>
        <a:bodyPr/>
        <a:lstStyle/>
        <a:p>
          <a:pPr algn="ctr"/>
          <a:endParaRPr lang="en-US" sz="20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8F62CF83-5FEE-4DD9-A9DD-BAAA42BA4B69}">
      <dgm:prSet custT="1"/>
      <dgm:spPr/>
      <dgm:t>
        <a:bodyPr/>
        <a:lstStyle/>
        <a:p>
          <a:pPr algn="ctr"/>
          <a:r>
            <a:rPr lang="es-CO" sz="1800" dirty="0">
              <a:solidFill>
                <a:srgbClr val="152B48"/>
              </a:solidFill>
              <a:latin typeface="Montserrat" panose="00000500000000000000" pitchFamily="50" charset="0"/>
            </a:rPr>
            <a:t>Contacto estrecho.</a:t>
          </a:r>
          <a:endParaRPr lang="en-US" sz="1800" dirty="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1707F873-ED97-4766-9130-94159BABEAEE}" type="parTrans" cxnId="{6535686F-5674-4CF0-B6A2-F9EBB1AB5FA5}">
      <dgm:prSet/>
      <dgm:spPr/>
      <dgm:t>
        <a:bodyPr/>
        <a:lstStyle/>
        <a:p>
          <a:pPr algn="ctr"/>
          <a:endParaRPr lang="en-US" sz="20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BA75ABA2-C77C-4465-8B62-C0512C8FE0E1}" type="sibTrans" cxnId="{6535686F-5674-4CF0-B6A2-F9EBB1AB5FA5}">
      <dgm:prSet/>
      <dgm:spPr/>
      <dgm:t>
        <a:bodyPr/>
        <a:lstStyle/>
        <a:p>
          <a:pPr algn="ctr"/>
          <a:endParaRPr lang="en-US" sz="20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1C6A7FA8-D685-4A3C-A0AC-67151DB99D31}">
      <dgm:prSet custT="1"/>
      <dgm:spPr/>
      <dgm:t>
        <a:bodyPr/>
        <a:lstStyle/>
        <a:p>
          <a:pPr algn="ctr"/>
          <a:r>
            <a:rPr lang="es-CO" sz="1800" dirty="0">
              <a:solidFill>
                <a:srgbClr val="152B48"/>
              </a:solidFill>
              <a:latin typeface="Montserrat" panose="00000500000000000000" pitchFamily="50" charset="0"/>
            </a:rPr>
            <a:t>Criterio </a:t>
          </a:r>
          <a:r>
            <a:rPr lang="es-CO" sz="1800" dirty="0" err="1">
              <a:solidFill>
                <a:srgbClr val="152B48"/>
              </a:solidFill>
              <a:latin typeface="Montserrat" panose="00000500000000000000" pitchFamily="50" charset="0"/>
            </a:rPr>
            <a:t>tuberculínico</a:t>
          </a:r>
          <a:r>
            <a:rPr lang="es-CO" sz="1800" dirty="0">
              <a:solidFill>
                <a:srgbClr val="152B48"/>
              </a:solidFill>
              <a:latin typeface="Montserrat" panose="00000500000000000000" pitchFamily="50" charset="0"/>
            </a:rPr>
            <a:t> (+).</a:t>
          </a:r>
          <a:endParaRPr lang="en-US" sz="1800" dirty="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33FAA547-63DB-41D4-B6D0-957D85AAD512}" type="parTrans" cxnId="{FC53100A-EF50-43AF-8BCF-36CCE56E1740}">
      <dgm:prSet/>
      <dgm:spPr/>
      <dgm:t>
        <a:bodyPr/>
        <a:lstStyle/>
        <a:p>
          <a:pPr algn="ctr"/>
          <a:endParaRPr lang="en-US" sz="20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5E9FBA34-86A2-4723-BE9B-7CFA6CD6BE6C}" type="sibTrans" cxnId="{FC53100A-EF50-43AF-8BCF-36CCE56E1740}">
      <dgm:prSet/>
      <dgm:spPr/>
      <dgm:t>
        <a:bodyPr/>
        <a:lstStyle/>
        <a:p>
          <a:pPr algn="ctr"/>
          <a:endParaRPr lang="en-US" sz="20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3FB807A1-82A3-40E4-8A14-C515F29F4134}">
      <dgm:prSet custT="1"/>
      <dgm:spPr/>
      <dgm:t>
        <a:bodyPr/>
        <a:lstStyle/>
        <a:p>
          <a:pPr algn="ctr">
            <a:defRPr b="1"/>
          </a:pPr>
          <a:r>
            <a:rPr lang="es-CO" sz="4000" dirty="0">
              <a:solidFill>
                <a:srgbClr val="152B48"/>
              </a:solidFill>
              <a:latin typeface="Montserrat" panose="00000500000000000000" pitchFamily="50" charset="0"/>
            </a:rPr>
            <a:t>Tomografía de tórax</a:t>
          </a:r>
          <a:endParaRPr lang="en-US" sz="4000" dirty="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9974C27A-464E-4AD4-8A57-8EA86189B23E}" type="parTrans" cxnId="{9400FD30-5671-4E70-8DF2-DC8331268D60}">
      <dgm:prSet/>
      <dgm:spPr/>
      <dgm:t>
        <a:bodyPr/>
        <a:lstStyle/>
        <a:p>
          <a:pPr algn="ctr"/>
          <a:endParaRPr lang="en-US" sz="20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4AA85980-5A7F-4B6B-B2C3-219167DF15CB}" type="sibTrans" cxnId="{9400FD30-5671-4E70-8DF2-DC8331268D60}">
      <dgm:prSet/>
      <dgm:spPr/>
      <dgm:t>
        <a:bodyPr/>
        <a:lstStyle/>
        <a:p>
          <a:pPr algn="ctr"/>
          <a:endParaRPr lang="en-US" sz="20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DC0C195D-8B5A-4809-9F4B-E20F946F3EC5}">
      <dgm:prSet custT="1"/>
      <dgm:spPr/>
      <dgm:t>
        <a:bodyPr/>
        <a:lstStyle/>
        <a:p>
          <a:pPr algn="ctr"/>
          <a:r>
            <a:rPr lang="es-CO" sz="1800" dirty="0">
              <a:solidFill>
                <a:srgbClr val="152B48"/>
              </a:solidFill>
              <a:latin typeface="Montserrat" panose="00000500000000000000" pitchFamily="50" charset="0"/>
            </a:rPr>
            <a:t>Sospecha de complicaciones asociadas.</a:t>
          </a:r>
          <a:endParaRPr lang="en-US" sz="1800" dirty="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52B5F33A-56B3-49E2-B1D8-BB3220B058D8}" type="parTrans" cxnId="{DC8C9C24-B6FC-4787-BDE2-6D3AD11B99E9}">
      <dgm:prSet/>
      <dgm:spPr/>
      <dgm:t>
        <a:bodyPr/>
        <a:lstStyle/>
        <a:p>
          <a:pPr algn="ctr"/>
          <a:endParaRPr lang="en-US" sz="20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A35FC878-212F-43CB-92A3-6481121BE2E2}" type="sibTrans" cxnId="{DC8C9C24-B6FC-4787-BDE2-6D3AD11B99E9}">
      <dgm:prSet/>
      <dgm:spPr/>
      <dgm:t>
        <a:bodyPr/>
        <a:lstStyle/>
        <a:p>
          <a:pPr algn="ctr"/>
          <a:endParaRPr lang="en-US" sz="20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5518B458-3294-47DD-94B5-F8FC0E6AD220}">
      <dgm:prSet custT="1"/>
      <dgm:spPr/>
      <dgm:t>
        <a:bodyPr/>
        <a:lstStyle/>
        <a:p>
          <a:pPr algn="ctr"/>
          <a:r>
            <a:rPr lang="es-CO" sz="1800" dirty="0">
              <a:solidFill>
                <a:srgbClr val="152B48"/>
              </a:solidFill>
              <a:latin typeface="Montserrat" panose="00000500000000000000" pitchFamily="50" charset="0"/>
            </a:rPr>
            <a:t>Radiografía no concluyente.</a:t>
          </a:r>
          <a:endParaRPr lang="en-US" sz="1800" dirty="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66F8E59C-5F38-4DD0-AD6B-70C17685EA0F}" type="parTrans" cxnId="{CFFDF1CC-4B46-46C8-8145-DAC18BDE9B14}">
      <dgm:prSet/>
      <dgm:spPr/>
      <dgm:t>
        <a:bodyPr/>
        <a:lstStyle/>
        <a:p>
          <a:pPr algn="ctr"/>
          <a:endParaRPr lang="en-US" sz="20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A30C6436-5221-429A-A44A-CF2E337AE93B}" type="sibTrans" cxnId="{CFFDF1CC-4B46-46C8-8145-DAC18BDE9B14}">
      <dgm:prSet/>
      <dgm:spPr/>
      <dgm:t>
        <a:bodyPr/>
        <a:lstStyle/>
        <a:p>
          <a:pPr algn="ctr"/>
          <a:endParaRPr lang="en-US" sz="20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A33A92A4-40B7-4507-8B1C-7C57C1E5CE5F}">
      <dgm:prSet custT="1"/>
      <dgm:spPr/>
      <dgm:t>
        <a:bodyPr/>
        <a:lstStyle/>
        <a:p>
          <a:pPr algn="ctr"/>
          <a:r>
            <a:rPr lang="es-CO" sz="1800" dirty="0">
              <a:solidFill>
                <a:srgbClr val="152B48"/>
              </a:solidFill>
              <a:latin typeface="Montserrat" panose="00000500000000000000" pitchFamily="50" charset="0"/>
            </a:rPr>
            <a:t>Duda diagnóstica.</a:t>
          </a:r>
          <a:endParaRPr lang="en-US" sz="1800" dirty="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EADB8DFB-FC7E-4600-A513-254A8440E69E}" type="parTrans" cxnId="{82C1D542-F45B-4432-AE3B-9C8B26B20ED8}">
      <dgm:prSet/>
      <dgm:spPr/>
      <dgm:t>
        <a:bodyPr/>
        <a:lstStyle/>
        <a:p>
          <a:pPr algn="ctr"/>
          <a:endParaRPr lang="en-US" sz="20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8DA4592F-97FD-454E-88E6-BBECDCC73165}" type="sibTrans" cxnId="{82C1D542-F45B-4432-AE3B-9C8B26B20ED8}">
      <dgm:prSet/>
      <dgm:spPr/>
      <dgm:t>
        <a:bodyPr/>
        <a:lstStyle/>
        <a:p>
          <a:pPr algn="ctr"/>
          <a:endParaRPr lang="en-US" sz="20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F14A7E02-E49A-4B2B-9043-4E03DB7F7D39}">
      <dgm:prSet custT="1"/>
      <dgm:spPr/>
      <dgm:t>
        <a:bodyPr/>
        <a:lstStyle/>
        <a:p>
          <a:pPr algn="ctr"/>
          <a:r>
            <a:rPr lang="es-CO" sz="1800" dirty="0">
              <a:solidFill>
                <a:srgbClr val="152B48"/>
              </a:solidFill>
              <a:latin typeface="Montserrat" panose="00000500000000000000" pitchFamily="50" charset="0"/>
            </a:rPr>
            <a:t>Adenopatías mediastinales.</a:t>
          </a:r>
          <a:endParaRPr lang="en-US" sz="1800" dirty="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26199876-A418-43E5-8157-BA9177933EEA}" type="parTrans" cxnId="{848E08C1-1441-442F-AD2B-6F87CC6ED66D}">
      <dgm:prSet/>
      <dgm:spPr/>
      <dgm:t>
        <a:bodyPr/>
        <a:lstStyle/>
        <a:p>
          <a:pPr algn="ctr"/>
          <a:endParaRPr lang="en-US" sz="20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50C67DBB-4214-4796-97B5-EBDC0861387C}" type="sibTrans" cxnId="{848E08C1-1441-442F-AD2B-6F87CC6ED66D}">
      <dgm:prSet/>
      <dgm:spPr/>
      <dgm:t>
        <a:bodyPr/>
        <a:lstStyle/>
        <a:p>
          <a:pPr algn="ctr"/>
          <a:endParaRPr lang="en-US" sz="20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C1A65A04-80BA-422D-8C6E-B80EEFBDE6D2}" type="pres">
      <dgm:prSet presAssocID="{4335FC3A-254B-46BB-80BE-0E9D17C1F3A9}" presName="root" presStyleCnt="0">
        <dgm:presLayoutVars>
          <dgm:dir/>
          <dgm:resizeHandles val="exact"/>
        </dgm:presLayoutVars>
      </dgm:prSet>
      <dgm:spPr/>
    </dgm:pt>
    <dgm:pt modelId="{1FD7E44D-B14C-4D58-A32F-1B3FF24AB345}" type="pres">
      <dgm:prSet presAssocID="{019410C2-B59D-4C10-9DB0-92F5EA5FEF96}" presName="compNode" presStyleCnt="0"/>
      <dgm:spPr/>
    </dgm:pt>
    <dgm:pt modelId="{5AE86113-0778-48D1-B7BB-3D066D5EB6C8}" type="pres">
      <dgm:prSet presAssocID="{019410C2-B59D-4C10-9DB0-92F5EA5FEF96}" presName="iconRect" presStyleLbl="node1" presStyleIdx="0" presStyleCnt="2" custLinFactNeighborX="97080" custLinFactNeighborY="159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511FA6D-2B52-4A82-A2C5-D87B0250D905}" type="pres">
      <dgm:prSet presAssocID="{019410C2-B59D-4C10-9DB0-92F5EA5FEF96}" presName="iconSpace" presStyleCnt="0"/>
      <dgm:spPr/>
    </dgm:pt>
    <dgm:pt modelId="{943925B1-BAE7-4F75-96AF-EB8B692C4B45}" type="pres">
      <dgm:prSet presAssocID="{019410C2-B59D-4C10-9DB0-92F5EA5FEF96}" presName="parTx" presStyleLbl="revTx" presStyleIdx="0" presStyleCnt="4">
        <dgm:presLayoutVars>
          <dgm:chMax val="0"/>
          <dgm:chPref val="0"/>
        </dgm:presLayoutVars>
      </dgm:prSet>
      <dgm:spPr/>
    </dgm:pt>
    <dgm:pt modelId="{6824729C-03B6-4F3B-8B28-DE5CA050122E}" type="pres">
      <dgm:prSet presAssocID="{019410C2-B59D-4C10-9DB0-92F5EA5FEF96}" presName="txSpace" presStyleCnt="0"/>
      <dgm:spPr/>
    </dgm:pt>
    <dgm:pt modelId="{2808FB7F-C445-4B1B-85A2-34F68C917E8C}" type="pres">
      <dgm:prSet presAssocID="{019410C2-B59D-4C10-9DB0-92F5EA5FEF96}" presName="desTx" presStyleLbl="revTx" presStyleIdx="1" presStyleCnt="4">
        <dgm:presLayoutVars/>
      </dgm:prSet>
      <dgm:spPr/>
    </dgm:pt>
    <dgm:pt modelId="{D72911F2-8428-4098-B7D8-B127AA881922}" type="pres">
      <dgm:prSet presAssocID="{A18565E0-E17E-4735-86F0-F6924AE6586D}" presName="sibTrans" presStyleCnt="0"/>
      <dgm:spPr/>
    </dgm:pt>
    <dgm:pt modelId="{915FB9C8-B8C8-4864-A9C2-A26118C4ADED}" type="pres">
      <dgm:prSet presAssocID="{3FB807A1-82A3-40E4-8A14-C515F29F4134}" presName="compNode" presStyleCnt="0"/>
      <dgm:spPr/>
    </dgm:pt>
    <dgm:pt modelId="{26B866C5-A5B6-4527-9A19-5ADE11DB5812}" type="pres">
      <dgm:prSet presAssocID="{3FB807A1-82A3-40E4-8A14-C515F29F4134}" presName="iconRect" presStyleLbl="node1" presStyleIdx="1" presStyleCnt="2" custLinFactNeighborX="97080" custLinFactNeighborY="159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FAE04D26-5C81-4CDF-849B-AD4AE2DE076F}" type="pres">
      <dgm:prSet presAssocID="{3FB807A1-82A3-40E4-8A14-C515F29F4134}" presName="iconSpace" presStyleCnt="0"/>
      <dgm:spPr/>
    </dgm:pt>
    <dgm:pt modelId="{D69D75A8-45E9-4AC7-9FCB-A1428DD945CD}" type="pres">
      <dgm:prSet presAssocID="{3FB807A1-82A3-40E4-8A14-C515F29F4134}" presName="parTx" presStyleLbl="revTx" presStyleIdx="2" presStyleCnt="4">
        <dgm:presLayoutVars>
          <dgm:chMax val="0"/>
          <dgm:chPref val="0"/>
        </dgm:presLayoutVars>
      </dgm:prSet>
      <dgm:spPr/>
    </dgm:pt>
    <dgm:pt modelId="{65106AC8-9188-472A-951B-382A95687CCE}" type="pres">
      <dgm:prSet presAssocID="{3FB807A1-82A3-40E4-8A14-C515F29F4134}" presName="txSpace" presStyleCnt="0"/>
      <dgm:spPr/>
    </dgm:pt>
    <dgm:pt modelId="{F798E558-9E42-449F-AEF8-5ADB14FD1467}" type="pres">
      <dgm:prSet presAssocID="{3FB807A1-82A3-40E4-8A14-C515F29F4134}" presName="desTx" presStyleLbl="revTx" presStyleIdx="3" presStyleCnt="4">
        <dgm:presLayoutVars/>
      </dgm:prSet>
      <dgm:spPr/>
    </dgm:pt>
  </dgm:ptLst>
  <dgm:cxnLst>
    <dgm:cxn modelId="{FC53100A-EF50-43AF-8BCF-36CCE56E1740}" srcId="{019410C2-B59D-4C10-9DB0-92F5EA5FEF96}" destId="{1C6A7FA8-D685-4A3C-A0AC-67151DB99D31}" srcOrd="2" destOrd="0" parTransId="{33FAA547-63DB-41D4-B6D0-957D85AAD512}" sibTransId="{5E9FBA34-86A2-4723-BE9B-7CFA6CD6BE6C}"/>
    <dgm:cxn modelId="{DC8C9C24-B6FC-4787-BDE2-6D3AD11B99E9}" srcId="{3FB807A1-82A3-40E4-8A14-C515F29F4134}" destId="{DC0C195D-8B5A-4809-9F4B-E20F946F3EC5}" srcOrd="0" destOrd="0" parTransId="{52B5F33A-56B3-49E2-B1D8-BB3220B058D8}" sibTransId="{A35FC878-212F-43CB-92A3-6481121BE2E2}"/>
    <dgm:cxn modelId="{9400FD30-5671-4E70-8DF2-DC8331268D60}" srcId="{4335FC3A-254B-46BB-80BE-0E9D17C1F3A9}" destId="{3FB807A1-82A3-40E4-8A14-C515F29F4134}" srcOrd="1" destOrd="0" parTransId="{9974C27A-464E-4AD4-8A57-8EA86189B23E}" sibTransId="{4AA85980-5A7F-4B6B-B2C3-219167DF15CB}"/>
    <dgm:cxn modelId="{DA75E438-94D7-498C-855C-AB861A5438AD}" type="presOf" srcId="{3FB807A1-82A3-40E4-8A14-C515F29F4134}" destId="{D69D75A8-45E9-4AC7-9FCB-A1428DD945CD}" srcOrd="0" destOrd="0" presId="urn:microsoft.com/office/officeart/2018/2/layout/IconLabelDescriptionList"/>
    <dgm:cxn modelId="{367D435D-A425-425F-AF7D-69EB99535644}" type="presOf" srcId="{44AFFEAF-5277-4783-A4AD-8C6581898329}" destId="{2808FB7F-C445-4B1B-85A2-34F68C917E8C}" srcOrd="0" destOrd="0" presId="urn:microsoft.com/office/officeart/2018/2/layout/IconLabelDescriptionList"/>
    <dgm:cxn modelId="{2E164E5E-95D8-4FDD-93A7-66383CB0A11A}" type="presOf" srcId="{4335FC3A-254B-46BB-80BE-0E9D17C1F3A9}" destId="{C1A65A04-80BA-422D-8C6E-B80EEFBDE6D2}" srcOrd="0" destOrd="0" presId="urn:microsoft.com/office/officeart/2018/2/layout/IconLabelDescriptionList"/>
    <dgm:cxn modelId="{82C1D542-F45B-4432-AE3B-9C8B26B20ED8}" srcId="{3FB807A1-82A3-40E4-8A14-C515F29F4134}" destId="{A33A92A4-40B7-4507-8B1C-7C57C1E5CE5F}" srcOrd="2" destOrd="0" parTransId="{EADB8DFB-FC7E-4600-A513-254A8440E69E}" sibTransId="{8DA4592F-97FD-454E-88E6-BBECDCC73165}"/>
    <dgm:cxn modelId="{DA4E6E69-017F-44B2-810F-F6D8658AC48E}" type="presOf" srcId="{F14A7E02-E49A-4B2B-9043-4E03DB7F7D39}" destId="{F798E558-9E42-449F-AEF8-5ADB14FD1467}" srcOrd="0" destOrd="3" presId="urn:microsoft.com/office/officeart/2018/2/layout/IconLabelDescriptionList"/>
    <dgm:cxn modelId="{17805C4C-E70D-4341-93F1-4CEF0F5A717A}" srcId="{019410C2-B59D-4C10-9DB0-92F5EA5FEF96}" destId="{44AFFEAF-5277-4783-A4AD-8C6581898329}" srcOrd="0" destOrd="0" parTransId="{A7224899-E860-4469-8503-4DD75679AD3C}" sibTransId="{5978DC30-4215-43EB-B959-80D932F9A6FD}"/>
    <dgm:cxn modelId="{6535686F-5674-4CF0-B6A2-F9EBB1AB5FA5}" srcId="{019410C2-B59D-4C10-9DB0-92F5EA5FEF96}" destId="{8F62CF83-5FEE-4DD9-A9DD-BAAA42BA4B69}" srcOrd="1" destOrd="0" parTransId="{1707F873-ED97-4766-9130-94159BABEAEE}" sibTransId="{BA75ABA2-C77C-4465-8B62-C0512C8FE0E1}"/>
    <dgm:cxn modelId="{5CEC638C-C85B-4612-A712-BCE06BF59D97}" type="presOf" srcId="{1C6A7FA8-D685-4A3C-A0AC-67151DB99D31}" destId="{2808FB7F-C445-4B1B-85A2-34F68C917E8C}" srcOrd="0" destOrd="2" presId="urn:microsoft.com/office/officeart/2018/2/layout/IconLabelDescriptionList"/>
    <dgm:cxn modelId="{8F1C9F8F-2E8E-43D4-BDDE-F1186B43C75D}" type="presOf" srcId="{DC0C195D-8B5A-4809-9F4B-E20F946F3EC5}" destId="{F798E558-9E42-449F-AEF8-5ADB14FD1467}" srcOrd="0" destOrd="0" presId="urn:microsoft.com/office/officeart/2018/2/layout/IconLabelDescriptionList"/>
    <dgm:cxn modelId="{F752B194-D25B-4F87-BF9F-DD25618AD427}" type="presOf" srcId="{5518B458-3294-47DD-94B5-F8FC0E6AD220}" destId="{F798E558-9E42-449F-AEF8-5ADB14FD1467}" srcOrd="0" destOrd="1" presId="urn:microsoft.com/office/officeart/2018/2/layout/IconLabelDescriptionList"/>
    <dgm:cxn modelId="{2B28109E-907F-4AE3-B7CE-89B982B43298}" type="presOf" srcId="{8F62CF83-5FEE-4DD9-A9DD-BAAA42BA4B69}" destId="{2808FB7F-C445-4B1B-85A2-34F68C917E8C}" srcOrd="0" destOrd="1" presId="urn:microsoft.com/office/officeart/2018/2/layout/IconLabelDescriptionList"/>
    <dgm:cxn modelId="{848E08C1-1441-442F-AD2B-6F87CC6ED66D}" srcId="{3FB807A1-82A3-40E4-8A14-C515F29F4134}" destId="{F14A7E02-E49A-4B2B-9043-4E03DB7F7D39}" srcOrd="3" destOrd="0" parTransId="{26199876-A418-43E5-8157-BA9177933EEA}" sibTransId="{50C67DBB-4214-4796-97B5-EBDC0861387C}"/>
    <dgm:cxn modelId="{CFFDF1CC-4B46-46C8-8145-DAC18BDE9B14}" srcId="{3FB807A1-82A3-40E4-8A14-C515F29F4134}" destId="{5518B458-3294-47DD-94B5-F8FC0E6AD220}" srcOrd="1" destOrd="0" parTransId="{66F8E59C-5F38-4DD0-AD6B-70C17685EA0F}" sibTransId="{A30C6436-5221-429A-A44A-CF2E337AE93B}"/>
    <dgm:cxn modelId="{5D3DF6DC-10E6-4026-9FF4-5D25FA64C491}" type="presOf" srcId="{A33A92A4-40B7-4507-8B1C-7C57C1E5CE5F}" destId="{F798E558-9E42-449F-AEF8-5ADB14FD1467}" srcOrd="0" destOrd="2" presId="urn:microsoft.com/office/officeart/2018/2/layout/IconLabelDescriptionList"/>
    <dgm:cxn modelId="{2E718EFA-63FE-4C7E-B821-73C87EF56D34}" srcId="{4335FC3A-254B-46BB-80BE-0E9D17C1F3A9}" destId="{019410C2-B59D-4C10-9DB0-92F5EA5FEF96}" srcOrd="0" destOrd="0" parTransId="{D17D08CE-3615-4A1E-B70C-0D8D0F5CF536}" sibTransId="{A18565E0-E17E-4735-86F0-F6924AE6586D}"/>
    <dgm:cxn modelId="{A8F1F5FF-A0D6-4E47-BDA7-73D7CCA3DB7A}" type="presOf" srcId="{019410C2-B59D-4C10-9DB0-92F5EA5FEF96}" destId="{943925B1-BAE7-4F75-96AF-EB8B692C4B45}" srcOrd="0" destOrd="0" presId="urn:microsoft.com/office/officeart/2018/2/layout/IconLabelDescriptionList"/>
    <dgm:cxn modelId="{42399361-C6A3-4DE7-815C-B03B1129D8FB}" type="presParOf" srcId="{C1A65A04-80BA-422D-8C6E-B80EEFBDE6D2}" destId="{1FD7E44D-B14C-4D58-A32F-1B3FF24AB345}" srcOrd="0" destOrd="0" presId="urn:microsoft.com/office/officeart/2018/2/layout/IconLabelDescriptionList"/>
    <dgm:cxn modelId="{12B57C08-6AB5-4C17-BE3C-97FC743858F8}" type="presParOf" srcId="{1FD7E44D-B14C-4D58-A32F-1B3FF24AB345}" destId="{5AE86113-0778-48D1-B7BB-3D066D5EB6C8}" srcOrd="0" destOrd="0" presId="urn:microsoft.com/office/officeart/2018/2/layout/IconLabelDescriptionList"/>
    <dgm:cxn modelId="{D4E4BC75-28BE-4048-B893-14BF9996C013}" type="presParOf" srcId="{1FD7E44D-B14C-4D58-A32F-1B3FF24AB345}" destId="{B511FA6D-2B52-4A82-A2C5-D87B0250D905}" srcOrd="1" destOrd="0" presId="urn:microsoft.com/office/officeart/2018/2/layout/IconLabelDescriptionList"/>
    <dgm:cxn modelId="{E3753B6E-F3F9-4211-8B33-78FAC8E4074B}" type="presParOf" srcId="{1FD7E44D-B14C-4D58-A32F-1B3FF24AB345}" destId="{943925B1-BAE7-4F75-96AF-EB8B692C4B45}" srcOrd="2" destOrd="0" presId="urn:microsoft.com/office/officeart/2018/2/layout/IconLabelDescriptionList"/>
    <dgm:cxn modelId="{050D6307-3DB9-4ED7-A4BD-397F9B646E43}" type="presParOf" srcId="{1FD7E44D-B14C-4D58-A32F-1B3FF24AB345}" destId="{6824729C-03B6-4F3B-8B28-DE5CA050122E}" srcOrd="3" destOrd="0" presId="urn:microsoft.com/office/officeart/2018/2/layout/IconLabelDescriptionList"/>
    <dgm:cxn modelId="{C88B9AC1-2F9F-4C7B-8309-CA0128EF7800}" type="presParOf" srcId="{1FD7E44D-B14C-4D58-A32F-1B3FF24AB345}" destId="{2808FB7F-C445-4B1B-85A2-34F68C917E8C}" srcOrd="4" destOrd="0" presId="urn:microsoft.com/office/officeart/2018/2/layout/IconLabelDescriptionList"/>
    <dgm:cxn modelId="{EA8340B2-7AE5-4DA8-80CB-45838610A625}" type="presParOf" srcId="{C1A65A04-80BA-422D-8C6E-B80EEFBDE6D2}" destId="{D72911F2-8428-4098-B7D8-B127AA881922}" srcOrd="1" destOrd="0" presId="urn:microsoft.com/office/officeart/2018/2/layout/IconLabelDescriptionList"/>
    <dgm:cxn modelId="{D2092B0F-1A01-4DA4-A872-91D20228BAA8}" type="presParOf" srcId="{C1A65A04-80BA-422D-8C6E-B80EEFBDE6D2}" destId="{915FB9C8-B8C8-4864-A9C2-A26118C4ADED}" srcOrd="2" destOrd="0" presId="urn:microsoft.com/office/officeart/2018/2/layout/IconLabelDescriptionList"/>
    <dgm:cxn modelId="{50CC3AE5-DCCD-49C1-9603-33018EC8D7AC}" type="presParOf" srcId="{915FB9C8-B8C8-4864-A9C2-A26118C4ADED}" destId="{26B866C5-A5B6-4527-9A19-5ADE11DB5812}" srcOrd="0" destOrd="0" presId="urn:microsoft.com/office/officeart/2018/2/layout/IconLabelDescriptionList"/>
    <dgm:cxn modelId="{FDCA416C-897A-4134-B86B-0D980B63D23A}" type="presParOf" srcId="{915FB9C8-B8C8-4864-A9C2-A26118C4ADED}" destId="{FAE04D26-5C81-4CDF-849B-AD4AE2DE076F}" srcOrd="1" destOrd="0" presId="urn:microsoft.com/office/officeart/2018/2/layout/IconLabelDescriptionList"/>
    <dgm:cxn modelId="{F52B29E6-EC1C-4190-B8F8-09F45CB55EC7}" type="presParOf" srcId="{915FB9C8-B8C8-4864-A9C2-A26118C4ADED}" destId="{D69D75A8-45E9-4AC7-9FCB-A1428DD945CD}" srcOrd="2" destOrd="0" presId="urn:microsoft.com/office/officeart/2018/2/layout/IconLabelDescriptionList"/>
    <dgm:cxn modelId="{5AB7BCA5-F47C-474F-8CC5-A0B96D66A4EF}" type="presParOf" srcId="{915FB9C8-B8C8-4864-A9C2-A26118C4ADED}" destId="{65106AC8-9188-472A-951B-382A95687CCE}" srcOrd="3" destOrd="0" presId="urn:microsoft.com/office/officeart/2018/2/layout/IconLabelDescriptionList"/>
    <dgm:cxn modelId="{428B8487-60E3-4635-BA6E-EBA1E2BA6A7F}" type="presParOf" srcId="{915FB9C8-B8C8-4864-A9C2-A26118C4ADED}" destId="{F798E558-9E42-449F-AEF8-5ADB14FD146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89E949C-4EAA-40C3-9D75-17110EF1976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937B143-0307-439B-AC80-177A3576F1CC}">
      <dgm:prSet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Realizar cultivos de micobacterias tanto líquidos como sólidos, para cada muestra.</a:t>
          </a:r>
          <a:endParaRPr lang="en-US" sz="1400" dirty="0">
            <a:latin typeface="Montserrat" panose="00000500000000000000" pitchFamily="50" charset="0"/>
          </a:endParaRPr>
        </a:p>
      </dgm:t>
    </dgm:pt>
    <dgm:pt modelId="{0E351F4D-A15D-44ED-BD7A-85A292C5AB87}" type="parTrans" cxnId="{637E0C67-5B98-4AF4-8CB2-CBE553D5CAAD}">
      <dgm:prSet/>
      <dgm:spPr/>
      <dgm:t>
        <a:bodyPr/>
        <a:lstStyle/>
        <a:p>
          <a:endParaRPr lang="en-US" sz="1600">
            <a:latin typeface="Montserrat" panose="00000500000000000000" pitchFamily="50" charset="0"/>
          </a:endParaRPr>
        </a:p>
      </dgm:t>
    </dgm:pt>
    <dgm:pt modelId="{1CFD1B46-A062-46FA-AA9E-7B150495BEB8}" type="sibTrans" cxnId="{637E0C67-5B98-4AF4-8CB2-CBE553D5CAAD}">
      <dgm:prSet/>
      <dgm:spPr/>
      <dgm:t>
        <a:bodyPr/>
        <a:lstStyle/>
        <a:p>
          <a:endParaRPr lang="en-US" sz="1600">
            <a:latin typeface="Montserrat" panose="00000500000000000000" pitchFamily="50" charset="0"/>
          </a:endParaRPr>
        </a:p>
      </dgm:t>
    </dgm:pt>
    <dgm:pt modelId="{D468626D-AF88-4C56-9B1C-941D8C15CB06}">
      <dgm:prSet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Pruebas de susceptibilidad para la rifampicina +/- isoniazida utilizando muestras respiratorias de personas que son positivas para BK: </a:t>
          </a:r>
          <a:endParaRPr lang="en-US" sz="1400" dirty="0">
            <a:latin typeface="Montserrat" panose="00000500000000000000" pitchFamily="50" charset="0"/>
          </a:endParaRPr>
        </a:p>
      </dgm:t>
    </dgm:pt>
    <dgm:pt modelId="{08AB4A04-EB1C-4E6B-8022-1526D2074960}" type="parTrans" cxnId="{46039E37-D9AF-4DAF-A39C-A8E1B2F49D06}">
      <dgm:prSet/>
      <dgm:spPr/>
      <dgm:t>
        <a:bodyPr/>
        <a:lstStyle/>
        <a:p>
          <a:endParaRPr lang="en-US" sz="1600">
            <a:latin typeface="Montserrat" panose="00000500000000000000" pitchFamily="50" charset="0"/>
          </a:endParaRPr>
        </a:p>
      </dgm:t>
    </dgm:pt>
    <dgm:pt modelId="{993CF8A3-EDE4-4C31-8D5B-2C494D4EFBC4}" type="sibTrans" cxnId="{46039E37-D9AF-4DAF-A39C-A8E1B2F49D06}">
      <dgm:prSet/>
      <dgm:spPr/>
      <dgm:t>
        <a:bodyPr/>
        <a:lstStyle/>
        <a:p>
          <a:endParaRPr lang="en-US" sz="1600">
            <a:latin typeface="Montserrat" panose="00000500000000000000" pitchFamily="50" charset="0"/>
          </a:endParaRPr>
        </a:p>
      </dgm:t>
    </dgm:pt>
    <dgm:pt modelId="{7980CD44-56D0-42D6-95B5-A7212E029D2D}">
      <dgm:prSet custT="1"/>
      <dgm:spPr/>
      <dgm:t>
        <a:bodyPr/>
        <a:lstStyle/>
        <a:p>
          <a:r>
            <a:rPr lang="es-CO" sz="1100" dirty="0">
              <a:latin typeface="Montserrat" panose="00000500000000000000" pitchFamily="50" charset="0"/>
            </a:rPr>
            <a:t>(1) han sido tratadas por tuberculosis en el pasado.</a:t>
          </a:r>
          <a:endParaRPr lang="en-US" sz="1100" dirty="0">
            <a:latin typeface="Montserrat" panose="00000500000000000000" pitchFamily="50" charset="0"/>
          </a:endParaRPr>
        </a:p>
      </dgm:t>
    </dgm:pt>
    <dgm:pt modelId="{1359ED2A-9317-4030-B498-63397F7D78EC}" type="parTrans" cxnId="{1F2062E6-B541-4B1D-A33B-31F5B67727DB}">
      <dgm:prSet/>
      <dgm:spPr/>
      <dgm:t>
        <a:bodyPr/>
        <a:lstStyle/>
        <a:p>
          <a:endParaRPr lang="en-US" sz="1600">
            <a:latin typeface="Montserrat" panose="00000500000000000000" pitchFamily="50" charset="0"/>
          </a:endParaRPr>
        </a:p>
      </dgm:t>
    </dgm:pt>
    <dgm:pt modelId="{5A49850A-9850-46C7-92AF-B0E83FE78EAF}" type="sibTrans" cxnId="{1F2062E6-B541-4B1D-A33B-31F5B67727DB}">
      <dgm:prSet/>
      <dgm:spPr/>
      <dgm:t>
        <a:bodyPr/>
        <a:lstStyle/>
        <a:p>
          <a:endParaRPr lang="en-US" sz="1600">
            <a:latin typeface="Montserrat" panose="00000500000000000000" pitchFamily="50" charset="0"/>
          </a:endParaRPr>
        </a:p>
      </dgm:t>
    </dgm:pt>
    <dgm:pt modelId="{953BB752-05FF-4222-9858-47A613158E37}">
      <dgm:prSet custT="1"/>
      <dgm:spPr/>
      <dgm:t>
        <a:bodyPr/>
        <a:lstStyle/>
        <a:p>
          <a:r>
            <a:rPr lang="es-CO" sz="1100" dirty="0">
              <a:latin typeface="Montserrat" panose="00000500000000000000" pitchFamily="50" charset="0"/>
            </a:rPr>
            <a:t>(2) nacieron o vivieron durante al menos 1 año en un país extranjero con al menos una incidencia moderada de tuberculosis (≥ 20 por 100 000) o una alta prevalencia primaria de tuberculosis multirresistente (≥ 2%).</a:t>
          </a:r>
          <a:endParaRPr lang="en-US" sz="1100" dirty="0">
            <a:latin typeface="Montserrat" panose="00000500000000000000" pitchFamily="50" charset="0"/>
          </a:endParaRPr>
        </a:p>
      </dgm:t>
    </dgm:pt>
    <dgm:pt modelId="{9FE6842A-69C0-4900-B787-703F142D75E9}" type="parTrans" cxnId="{28D91C4B-2CB0-4879-A0F8-CD56207840BF}">
      <dgm:prSet/>
      <dgm:spPr/>
      <dgm:t>
        <a:bodyPr/>
        <a:lstStyle/>
        <a:p>
          <a:endParaRPr lang="en-US" sz="1600">
            <a:latin typeface="Montserrat" panose="00000500000000000000" pitchFamily="50" charset="0"/>
          </a:endParaRPr>
        </a:p>
      </dgm:t>
    </dgm:pt>
    <dgm:pt modelId="{46AFC9B9-2FC7-4596-B067-EA54C38DE083}" type="sibTrans" cxnId="{28D91C4B-2CB0-4879-A0F8-CD56207840BF}">
      <dgm:prSet/>
      <dgm:spPr/>
      <dgm:t>
        <a:bodyPr/>
        <a:lstStyle/>
        <a:p>
          <a:endParaRPr lang="en-US" sz="1600">
            <a:latin typeface="Montserrat" panose="00000500000000000000" pitchFamily="50" charset="0"/>
          </a:endParaRPr>
        </a:p>
      </dgm:t>
    </dgm:pt>
    <dgm:pt modelId="{F0B5B851-0E54-42A9-98BA-A75D88900F66}">
      <dgm:prSet custT="1"/>
      <dgm:spPr/>
      <dgm:t>
        <a:bodyPr/>
        <a:lstStyle/>
        <a:p>
          <a:r>
            <a:rPr lang="es-CO" sz="1100" dirty="0">
              <a:latin typeface="Montserrat" panose="00000500000000000000" pitchFamily="50" charset="0"/>
            </a:rPr>
            <a:t>(3) son contactos de pacientes con tuberculosis multirresistente. </a:t>
          </a:r>
          <a:endParaRPr lang="en-US" sz="1100" dirty="0">
            <a:latin typeface="Montserrat" panose="00000500000000000000" pitchFamily="50" charset="0"/>
          </a:endParaRPr>
        </a:p>
      </dgm:t>
    </dgm:pt>
    <dgm:pt modelId="{64035AB9-6499-4455-B7EB-1D5197FD5062}" type="parTrans" cxnId="{8823B880-4849-45DB-AC86-1C6EB542C7D9}">
      <dgm:prSet/>
      <dgm:spPr/>
      <dgm:t>
        <a:bodyPr/>
        <a:lstStyle/>
        <a:p>
          <a:endParaRPr lang="en-US" sz="1600">
            <a:latin typeface="Montserrat" panose="00000500000000000000" pitchFamily="50" charset="0"/>
          </a:endParaRPr>
        </a:p>
      </dgm:t>
    </dgm:pt>
    <dgm:pt modelId="{23E7C447-8914-4226-BFB1-00A578FB5E64}" type="sibTrans" cxnId="{8823B880-4849-45DB-AC86-1C6EB542C7D9}">
      <dgm:prSet/>
      <dgm:spPr/>
      <dgm:t>
        <a:bodyPr/>
        <a:lstStyle/>
        <a:p>
          <a:endParaRPr lang="en-US" sz="1600">
            <a:latin typeface="Montserrat" panose="00000500000000000000" pitchFamily="50" charset="0"/>
          </a:endParaRPr>
        </a:p>
      </dgm:t>
    </dgm:pt>
    <dgm:pt modelId="{60ADBAAF-01C7-4B4C-98DD-BAD2B8C90224}">
      <dgm:prSet custT="1"/>
      <dgm:spPr/>
      <dgm:t>
        <a:bodyPr/>
        <a:lstStyle/>
        <a:p>
          <a:r>
            <a:rPr lang="es-CO" sz="1100" dirty="0">
              <a:latin typeface="Montserrat" panose="00000500000000000000" pitchFamily="50" charset="0"/>
            </a:rPr>
            <a:t>(4) VIH como comorbilidad. </a:t>
          </a:r>
          <a:endParaRPr lang="en-US" sz="1100" dirty="0">
            <a:latin typeface="Montserrat" panose="00000500000000000000" pitchFamily="50" charset="0"/>
          </a:endParaRPr>
        </a:p>
      </dgm:t>
    </dgm:pt>
    <dgm:pt modelId="{DFBC6BD0-B2EA-499F-9CC0-491496F49BB8}" type="parTrans" cxnId="{C44CDD9C-0B6E-4325-ACFF-5C8D81ECA2E1}">
      <dgm:prSet/>
      <dgm:spPr/>
      <dgm:t>
        <a:bodyPr/>
        <a:lstStyle/>
        <a:p>
          <a:endParaRPr lang="en-US" sz="1600">
            <a:latin typeface="Montserrat" panose="00000500000000000000" pitchFamily="50" charset="0"/>
          </a:endParaRPr>
        </a:p>
      </dgm:t>
    </dgm:pt>
    <dgm:pt modelId="{195DF94C-5AE9-4511-92FE-0C677DDABD5A}" type="sibTrans" cxnId="{C44CDD9C-0B6E-4325-ACFF-5C8D81ECA2E1}">
      <dgm:prSet/>
      <dgm:spPr/>
      <dgm:t>
        <a:bodyPr/>
        <a:lstStyle/>
        <a:p>
          <a:endParaRPr lang="en-US" sz="1600">
            <a:latin typeface="Montserrat" panose="00000500000000000000" pitchFamily="50" charset="0"/>
          </a:endParaRPr>
        </a:p>
      </dgm:t>
    </dgm:pt>
    <dgm:pt modelId="{E78B8F44-C67E-4262-9CF9-1D0794332D4E}">
      <dgm:prSet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Realizar prueba diagnóstica de amplificación de ácido nucleico (NAAT) en la muestra respiratoria inicial de pacientes con sospecha de tuberculosis pulmonar.</a:t>
          </a:r>
          <a:endParaRPr lang="en-US" sz="1400" dirty="0">
            <a:latin typeface="Montserrat" panose="00000500000000000000" pitchFamily="50" charset="0"/>
          </a:endParaRPr>
        </a:p>
      </dgm:t>
    </dgm:pt>
    <dgm:pt modelId="{55240F72-1EAD-43D4-85F0-C19B92BC85E3}" type="parTrans" cxnId="{C6A756EE-093B-4EE2-9D85-072015CD8678}">
      <dgm:prSet/>
      <dgm:spPr/>
      <dgm:t>
        <a:bodyPr/>
        <a:lstStyle/>
        <a:p>
          <a:endParaRPr lang="en-US" sz="1600">
            <a:latin typeface="Montserrat" panose="00000500000000000000" pitchFamily="50" charset="0"/>
          </a:endParaRPr>
        </a:p>
      </dgm:t>
    </dgm:pt>
    <dgm:pt modelId="{6A6A44F0-AB16-4308-8E29-06326E8A39CA}" type="sibTrans" cxnId="{C6A756EE-093B-4EE2-9D85-072015CD8678}">
      <dgm:prSet/>
      <dgm:spPr/>
      <dgm:t>
        <a:bodyPr/>
        <a:lstStyle/>
        <a:p>
          <a:endParaRPr lang="en-US" sz="1600">
            <a:latin typeface="Montserrat" panose="00000500000000000000" pitchFamily="50" charset="0"/>
          </a:endParaRPr>
        </a:p>
      </dgm:t>
    </dgm:pt>
    <dgm:pt modelId="{46D0DFFC-3B0B-4E8F-833E-D9762B292611}">
      <dgm:prSet custT="1"/>
      <dgm:spPr/>
      <dgm:t>
        <a:bodyPr/>
        <a:lstStyle/>
        <a:p>
          <a:r>
            <a:rPr lang="es-CO" sz="1400" dirty="0">
              <a:latin typeface="Montserrat" panose="00000500000000000000" pitchFamily="50" charset="0"/>
            </a:rPr>
            <a:t>Baciloscopia en toda muestra de sospecha de TB extrapulmonar.</a:t>
          </a:r>
          <a:endParaRPr lang="en-US" sz="1400" dirty="0">
            <a:latin typeface="Montserrat" panose="00000500000000000000" pitchFamily="50" charset="0"/>
          </a:endParaRPr>
        </a:p>
      </dgm:t>
    </dgm:pt>
    <dgm:pt modelId="{D8CA8081-E38F-41E0-B00D-FDCC87EE8BE7}" type="parTrans" cxnId="{5B804CF9-1BC1-46FD-BCDC-DA0BD43F12AF}">
      <dgm:prSet/>
      <dgm:spPr/>
      <dgm:t>
        <a:bodyPr/>
        <a:lstStyle/>
        <a:p>
          <a:endParaRPr lang="en-US" sz="1600">
            <a:latin typeface="Montserrat" panose="00000500000000000000" pitchFamily="50" charset="0"/>
          </a:endParaRPr>
        </a:p>
      </dgm:t>
    </dgm:pt>
    <dgm:pt modelId="{1BA6848D-1606-4CFD-BE92-06FEDB827697}" type="sibTrans" cxnId="{5B804CF9-1BC1-46FD-BCDC-DA0BD43F12AF}">
      <dgm:prSet/>
      <dgm:spPr/>
      <dgm:t>
        <a:bodyPr/>
        <a:lstStyle/>
        <a:p>
          <a:endParaRPr lang="en-US" sz="1600">
            <a:latin typeface="Montserrat" panose="00000500000000000000" pitchFamily="50" charset="0"/>
          </a:endParaRPr>
        </a:p>
      </dgm:t>
    </dgm:pt>
    <dgm:pt modelId="{6B694F8B-3E1E-43AD-B3B2-B1B524A7FF2E}" type="pres">
      <dgm:prSet presAssocID="{D89E949C-4EAA-40C3-9D75-17110EF1976A}" presName="linear" presStyleCnt="0">
        <dgm:presLayoutVars>
          <dgm:animLvl val="lvl"/>
          <dgm:resizeHandles val="exact"/>
        </dgm:presLayoutVars>
      </dgm:prSet>
      <dgm:spPr/>
    </dgm:pt>
    <dgm:pt modelId="{C92EDE05-F78C-48F4-8BB5-566DBF228282}" type="pres">
      <dgm:prSet presAssocID="{5937B143-0307-439B-AC80-177A3576F1C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E4855F4-0FA5-482F-AE26-8FB4A91D3B60}" type="pres">
      <dgm:prSet presAssocID="{1CFD1B46-A062-46FA-AA9E-7B150495BEB8}" presName="spacer" presStyleCnt="0"/>
      <dgm:spPr/>
    </dgm:pt>
    <dgm:pt modelId="{D4C90458-3DB6-4AD3-BD2E-B33A5E090D4E}" type="pres">
      <dgm:prSet presAssocID="{D468626D-AF88-4C56-9B1C-941D8C15CB0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6956B3D-BDDB-4306-9BB2-D78B048817B5}" type="pres">
      <dgm:prSet presAssocID="{D468626D-AF88-4C56-9B1C-941D8C15CB06}" presName="childText" presStyleLbl="revTx" presStyleIdx="0" presStyleCnt="1">
        <dgm:presLayoutVars>
          <dgm:bulletEnabled val="1"/>
        </dgm:presLayoutVars>
      </dgm:prSet>
      <dgm:spPr/>
    </dgm:pt>
    <dgm:pt modelId="{28ADFB83-34D9-4FA7-AB4E-F9BFCDA4EF8C}" type="pres">
      <dgm:prSet presAssocID="{E78B8F44-C67E-4262-9CF9-1D0794332D4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C28B8F5-D225-466F-88F9-8C3C0526E47F}" type="pres">
      <dgm:prSet presAssocID="{6A6A44F0-AB16-4308-8E29-06326E8A39CA}" presName="spacer" presStyleCnt="0"/>
      <dgm:spPr/>
    </dgm:pt>
    <dgm:pt modelId="{49F20C83-88CD-40B0-9606-6693F5051451}" type="pres">
      <dgm:prSet presAssocID="{46D0DFFC-3B0B-4E8F-833E-D9762B29261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E11430B-D753-4797-9363-476D28F32900}" type="presOf" srcId="{D468626D-AF88-4C56-9B1C-941D8C15CB06}" destId="{D4C90458-3DB6-4AD3-BD2E-B33A5E090D4E}" srcOrd="0" destOrd="0" presId="urn:microsoft.com/office/officeart/2005/8/layout/vList2"/>
    <dgm:cxn modelId="{08E5C229-79A4-4CFC-9EB1-5A4986D2F96C}" type="presOf" srcId="{46D0DFFC-3B0B-4E8F-833E-D9762B292611}" destId="{49F20C83-88CD-40B0-9606-6693F5051451}" srcOrd="0" destOrd="0" presId="urn:microsoft.com/office/officeart/2005/8/layout/vList2"/>
    <dgm:cxn modelId="{0DDD2F2A-6A12-4116-A356-FD7D7B4026E5}" type="presOf" srcId="{5937B143-0307-439B-AC80-177A3576F1CC}" destId="{C92EDE05-F78C-48F4-8BB5-566DBF228282}" srcOrd="0" destOrd="0" presId="urn:microsoft.com/office/officeart/2005/8/layout/vList2"/>
    <dgm:cxn modelId="{46039E37-D9AF-4DAF-A39C-A8E1B2F49D06}" srcId="{D89E949C-4EAA-40C3-9D75-17110EF1976A}" destId="{D468626D-AF88-4C56-9B1C-941D8C15CB06}" srcOrd="1" destOrd="0" parTransId="{08AB4A04-EB1C-4E6B-8022-1526D2074960}" sibTransId="{993CF8A3-EDE4-4C31-8D5B-2C494D4EFBC4}"/>
    <dgm:cxn modelId="{9099E545-0781-47EF-A0FD-6648F909A42D}" type="presOf" srcId="{D89E949C-4EAA-40C3-9D75-17110EF1976A}" destId="{6B694F8B-3E1E-43AD-B3B2-B1B524A7FF2E}" srcOrd="0" destOrd="0" presId="urn:microsoft.com/office/officeart/2005/8/layout/vList2"/>
    <dgm:cxn modelId="{637E0C67-5B98-4AF4-8CB2-CBE553D5CAAD}" srcId="{D89E949C-4EAA-40C3-9D75-17110EF1976A}" destId="{5937B143-0307-439B-AC80-177A3576F1CC}" srcOrd="0" destOrd="0" parTransId="{0E351F4D-A15D-44ED-BD7A-85A292C5AB87}" sibTransId="{1CFD1B46-A062-46FA-AA9E-7B150495BEB8}"/>
    <dgm:cxn modelId="{28D91C4B-2CB0-4879-A0F8-CD56207840BF}" srcId="{D468626D-AF88-4C56-9B1C-941D8C15CB06}" destId="{953BB752-05FF-4222-9858-47A613158E37}" srcOrd="1" destOrd="0" parTransId="{9FE6842A-69C0-4900-B787-703F142D75E9}" sibTransId="{46AFC9B9-2FC7-4596-B067-EA54C38DE083}"/>
    <dgm:cxn modelId="{05094B71-BF60-4C44-90C7-E5F0A6937044}" type="presOf" srcId="{60ADBAAF-01C7-4B4C-98DD-BAD2B8C90224}" destId="{E6956B3D-BDDB-4306-9BB2-D78B048817B5}" srcOrd="0" destOrd="3" presId="urn:microsoft.com/office/officeart/2005/8/layout/vList2"/>
    <dgm:cxn modelId="{2FC69E7E-7A48-4583-A7DC-C45825E4EDDA}" type="presOf" srcId="{7980CD44-56D0-42D6-95B5-A7212E029D2D}" destId="{E6956B3D-BDDB-4306-9BB2-D78B048817B5}" srcOrd="0" destOrd="0" presId="urn:microsoft.com/office/officeart/2005/8/layout/vList2"/>
    <dgm:cxn modelId="{8823B880-4849-45DB-AC86-1C6EB542C7D9}" srcId="{D468626D-AF88-4C56-9B1C-941D8C15CB06}" destId="{F0B5B851-0E54-42A9-98BA-A75D88900F66}" srcOrd="2" destOrd="0" parTransId="{64035AB9-6499-4455-B7EB-1D5197FD5062}" sibTransId="{23E7C447-8914-4226-BFB1-00A578FB5E64}"/>
    <dgm:cxn modelId="{C44CDD9C-0B6E-4325-ACFF-5C8D81ECA2E1}" srcId="{D468626D-AF88-4C56-9B1C-941D8C15CB06}" destId="{60ADBAAF-01C7-4B4C-98DD-BAD2B8C90224}" srcOrd="3" destOrd="0" parTransId="{DFBC6BD0-B2EA-499F-9CC0-491496F49BB8}" sibTransId="{195DF94C-5AE9-4511-92FE-0C677DDABD5A}"/>
    <dgm:cxn modelId="{DC4A87B0-1960-482C-82B2-ACADB7B915A4}" type="presOf" srcId="{E78B8F44-C67E-4262-9CF9-1D0794332D4E}" destId="{28ADFB83-34D9-4FA7-AB4E-F9BFCDA4EF8C}" srcOrd="0" destOrd="0" presId="urn:microsoft.com/office/officeart/2005/8/layout/vList2"/>
    <dgm:cxn modelId="{C81835C8-FDA5-4AF8-B653-4EA2DC800235}" type="presOf" srcId="{F0B5B851-0E54-42A9-98BA-A75D88900F66}" destId="{E6956B3D-BDDB-4306-9BB2-D78B048817B5}" srcOrd="0" destOrd="2" presId="urn:microsoft.com/office/officeart/2005/8/layout/vList2"/>
    <dgm:cxn modelId="{3519B0D5-57DA-4EEE-8254-1AFED4954C23}" type="presOf" srcId="{953BB752-05FF-4222-9858-47A613158E37}" destId="{E6956B3D-BDDB-4306-9BB2-D78B048817B5}" srcOrd="0" destOrd="1" presId="urn:microsoft.com/office/officeart/2005/8/layout/vList2"/>
    <dgm:cxn modelId="{1F2062E6-B541-4B1D-A33B-31F5B67727DB}" srcId="{D468626D-AF88-4C56-9B1C-941D8C15CB06}" destId="{7980CD44-56D0-42D6-95B5-A7212E029D2D}" srcOrd="0" destOrd="0" parTransId="{1359ED2A-9317-4030-B498-63397F7D78EC}" sibTransId="{5A49850A-9850-46C7-92AF-B0E83FE78EAF}"/>
    <dgm:cxn modelId="{C6A756EE-093B-4EE2-9D85-072015CD8678}" srcId="{D89E949C-4EAA-40C3-9D75-17110EF1976A}" destId="{E78B8F44-C67E-4262-9CF9-1D0794332D4E}" srcOrd="2" destOrd="0" parTransId="{55240F72-1EAD-43D4-85F0-C19B92BC85E3}" sibTransId="{6A6A44F0-AB16-4308-8E29-06326E8A39CA}"/>
    <dgm:cxn modelId="{5B804CF9-1BC1-46FD-BCDC-DA0BD43F12AF}" srcId="{D89E949C-4EAA-40C3-9D75-17110EF1976A}" destId="{46D0DFFC-3B0B-4E8F-833E-D9762B292611}" srcOrd="3" destOrd="0" parTransId="{D8CA8081-E38F-41E0-B00D-FDCC87EE8BE7}" sibTransId="{1BA6848D-1606-4CFD-BE92-06FEDB827697}"/>
    <dgm:cxn modelId="{871E4EAC-9528-4130-B36B-3871B5EA892A}" type="presParOf" srcId="{6B694F8B-3E1E-43AD-B3B2-B1B524A7FF2E}" destId="{C92EDE05-F78C-48F4-8BB5-566DBF228282}" srcOrd="0" destOrd="0" presId="urn:microsoft.com/office/officeart/2005/8/layout/vList2"/>
    <dgm:cxn modelId="{C252706D-0231-4264-932F-5DD204049BAF}" type="presParOf" srcId="{6B694F8B-3E1E-43AD-B3B2-B1B524A7FF2E}" destId="{DE4855F4-0FA5-482F-AE26-8FB4A91D3B60}" srcOrd="1" destOrd="0" presId="urn:microsoft.com/office/officeart/2005/8/layout/vList2"/>
    <dgm:cxn modelId="{BF365D21-080A-4D7F-85FE-54B76B04B3C8}" type="presParOf" srcId="{6B694F8B-3E1E-43AD-B3B2-B1B524A7FF2E}" destId="{D4C90458-3DB6-4AD3-BD2E-B33A5E090D4E}" srcOrd="2" destOrd="0" presId="urn:microsoft.com/office/officeart/2005/8/layout/vList2"/>
    <dgm:cxn modelId="{B13C2938-111C-4885-8530-EC5CA808D77D}" type="presParOf" srcId="{6B694F8B-3E1E-43AD-B3B2-B1B524A7FF2E}" destId="{E6956B3D-BDDB-4306-9BB2-D78B048817B5}" srcOrd="3" destOrd="0" presId="urn:microsoft.com/office/officeart/2005/8/layout/vList2"/>
    <dgm:cxn modelId="{E2B2CC7B-D687-4E95-A626-CB254D5984C4}" type="presParOf" srcId="{6B694F8B-3E1E-43AD-B3B2-B1B524A7FF2E}" destId="{28ADFB83-34D9-4FA7-AB4E-F9BFCDA4EF8C}" srcOrd="4" destOrd="0" presId="urn:microsoft.com/office/officeart/2005/8/layout/vList2"/>
    <dgm:cxn modelId="{FE59E3AA-691C-4631-AF72-45DC4EBD6625}" type="presParOf" srcId="{6B694F8B-3E1E-43AD-B3B2-B1B524A7FF2E}" destId="{4C28B8F5-D225-466F-88F9-8C3C0526E47F}" srcOrd="5" destOrd="0" presId="urn:microsoft.com/office/officeart/2005/8/layout/vList2"/>
    <dgm:cxn modelId="{5AA6B1A7-6328-4DF0-860B-46CA4B16A6AE}" type="presParOf" srcId="{6B694F8B-3E1E-43AD-B3B2-B1B524A7FF2E}" destId="{49F20C83-88CD-40B0-9606-6693F505145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E1062D4-82BC-BA4F-927A-FAFC7E187BEB}" type="doc">
      <dgm:prSet loTypeId="urn:microsoft.com/office/officeart/2005/8/layout/hProcess9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F7602DA-7596-2B40-ADDB-8DF35FC0774D}">
      <dgm:prSet custT="1"/>
      <dgm:spPr/>
      <dgm:t>
        <a:bodyPr/>
        <a:lstStyle/>
        <a:p>
          <a:pPr rtl="0"/>
          <a:r>
            <a:rPr lang="es-ES" sz="1600" dirty="0">
              <a:latin typeface="Montserrat" panose="00000500000000000000" pitchFamily="50" charset="0"/>
            </a:rPr>
            <a:t>Presencia de inflamación granulomatosa crónica.</a:t>
          </a:r>
        </a:p>
      </dgm:t>
    </dgm:pt>
    <dgm:pt modelId="{A2578A82-B20F-F346-8196-7F1FEB8F9F06}" type="parTrans" cxnId="{7759D9E3-E58D-2A40-B283-9879755E6C2D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4CBFFAEA-E046-8448-9290-01BFF36419F5}" type="sibTrans" cxnId="{7759D9E3-E58D-2A40-B283-9879755E6C2D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F86C4F25-CE89-F842-94CB-FCC808C40416}">
      <dgm:prSet custT="1"/>
      <dgm:spPr/>
      <dgm:t>
        <a:bodyPr/>
        <a:lstStyle/>
        <a:p>
          <a:pPr rtl="0"/>
          <a:r>
            <a:rPr lang="es-ES" sz="1600" dirty="0">
              <a:latin typeface="Montserrat" panose="00000500000000000000" pitchFamily="50" charset="0"/>
            </a:rPr>
            <a:t>Células epitelioides, células gigantes multinucleadas de Langhans, linfocitos. </a:t>
          </a:r>
        </a:p>
      </dgm:t>
    </dgm:pt>
    <dgm:pt modelId="{A27666E8-95AF-CB43-B34C-DF1437CE11FE}" type="parTrans" cxnId="{45E22010-6B3D-984E-BDA8-92136E61081D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CCD10395-FA9B-0940-B117-025EF7C62CC9}" type="sibTrans" cxnId="{45E22010-6B3D-984E-BDA8-92136E61081D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2EC89708-3625-4346-8C2F-A1D01B90EF84}">
      <dgm:prSet custT="1"/>
      <dgm:spPr/>
      <dgm:t>
        <a:bodyPr/>
        <a:lstStyle/>
        <a:p>
          <a:pPr rtl="0"/>
          <a:r>
            <a:rPr lang="es-ES" sz="1600" dirty="0">
              <a:latin typeface="Montserrat" panose="00000500000000000000" pitchFamily="50" charset="0"/>
            </a:rPr>
            <a:t>Granuloma con necrosis de caseificación central.</a:t>
          </a:r>
        </a:p>
      </dgm:t>
    </dgm:pt>
    <dgm:pt modelId="{7CF6FDB6-7081-634E-9D0A-C1B67551D798}" type="parTrans" cxnId="{61BF8A8D-CB59-E14C-BFD3-F1516C857D0E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3306B92C-9AE4-4E43-AFD7-B999DB0624AB}" type="sibTrans" cxnId="{61BF8A8D-CB59-E14C-BFD3-F1516C857D0E}">
      <dgm:prSet/>
      <dgm:spPr/>
      <dgm:t>
        <a:bodyPr/>
        <a:lstStyle/>
        <a:p>
          <a:endParaRPr lang="es-ES" sz="1600">
            <a:latin typeface="Montserrat" panose="00000500000000000000" pitchFamily="50" charset="0"/>
          </a:endParaRPr>
        </a:p>
      </dgm:t>
    </dgm:pt>
    <dgm:pt modelId="{3E203D9B-DAFF-7C46-AA6E-A378A7B8FF1C}" type="pres">
      <dgm:prSet presAssocID="{CE1062D4-82BC-BA4F-927A-FAFC7E187BEB}" presName="CompostProcess" presStyleCnt="0">
        <dgm:presLayoutVars>
          <dgm:dir/>
          <dgm:resizeHandles val="exact"/>
        </dgm:presLayoutVars>
      </dgm:prSet>
      <dgm:spPr/>
    </dgm:pt>
    <dgm:pt modelId="{55961FF8-732D-F041-8BA6-43B4EE65835D}" type="pres">
      <dgm:prSet presAssocID="{CE1062D4-82BC-BA4F-927A-FAFC7E187BEB}" presName="arrow" presStyleLbl="bgShp" presStyleIdx="0" presStyleCnt="1"/>
      <dgm:spPr/>
    </dgm:pt>
    <dgm:pt modelId="{FE29F2A1-5EF8-F046-BB70-A25242D4F969}" type="pres">
      <dgm:prSet presAssocID="{CE1062D4-82BC-BA4F-927A-FAFC7E187BEB}" presName="linearProcess" presStyleCnt="0"/>
      <dgm:spPr/>
    </dgm:pt>
    <dgm:pt modelId="{F506FD7A-4D3B-5C43-807A-185377DBD19A}" type="pres">
      <dgm:prSet presAssocID="{EF7602DA-7596-2B40-ADDB-8DF35FC0774D}" presName="textNode" presStyleLbl="node1" presStyleIdx="0" presStyleCnt="3">
        <dgm:presLayoutVars>
          <dgm:bulletEnabled val="1"/>
        </dgm:presLayoutVars>
      </dgm:prSet>
      <dgm:spPr/>
    </dgm:pt>
    <dgm:pt modelId="{C3C171F4-B0D0-A54F-AB17-DA22A1C2BD26}" type="pres">
      <dgm:prSet presAssocID="{4CBFFAEA-E046-8448-9290-01BFF36419F5}" presName="sibTrans" presStyleCnt="0"/>
      <dgm:spPr/>
    </dgm:pt>
    <dgm:pt modelId="{4FB8EA04-EBBE-984D-94CB-9189E45A912A}" type="pres">
      <dgm:prSet presAssocID="{F86C4F25-CE89-F842-94CB-FCC808C40416}" presName="textNode" presStyleLbl="node1" presStyleIdx="1" presStyleCnt="3">
        <dgm:presLayoutVars>
          <dgm:bulletEnabled val="1"/>
        </dgm:presLayoutVars>
      </dgm:prSet>
      <dgm:spPr/>
    </dgm:pt>
    <dgm:pt modelId="{ACAE5FB4-890B-0F4C-ABF4-588148A46B12}" type="pres">
      <dgm:prSet presAssocID="{CCD10395-FA9B-0940-B117-025EF7C62CC9}" presName="sibTrans" presStyleCnt="0"/>
      <dgm:spPr/>
    </dgm:pt>
    <dgm:pt modelId="{9AD7977C-FBF3-A948-BAD6-B6938045BD0C}" type="pres">
      <dgm:prSet presAssocID="{2EC89708-3625-4346-8C2F-A1D01B90EF8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5E22010-6B3D-984E-BDA8-92136E61081D}" srcId="{CE1062D4-82BC-BA4F-927A-FAFC7E187BEB}" destId="{F86C4F25-CE89-F842-94CB-FCC808C40416}" srcOrd="1" destOrd="0" parTransId="{A27666E8-95AF-CB43-B34C-DF1437CE11FE}" sibTransId="{CCD10395-FA9B-0940-B117-025EF7C62CC9}"/>
    <dgm:cxn modelId="{DE55E065-2B98-194B-A8C2-A61EBA1BEE91}" type="presOf" srcId="{F86C4F25-CE89-F842-94CB-FCC808C40416}" destId="{4FB8EA04-EBBE-984D-94CB-9189E45A912A}" srcOrd="0" destOrd="0" presId="urn:microsoft.com/office/officeart/2005/8/layout/hProcess9"/>
    <dgm:cxn modelId="{61BF8A8D-CB59-E14C-BFD3-F1516C857D0E}" srcId="{CE1062D4-82BC-BA4F-927A-FAFC7E187BEB}" destId="{2EC89708-3625-4346-8C2F-A1D01B90EF84}" srcOrd="2" destOrd="0" parTransId="{7CF6FDB6-7081-634E-9D0A-C1B67551D798}" sibTransId="{3306B92C-9AE4-4E43-AFD7-B999DB0624AB}"/>
    <dgm:cxn modelId="{FA354999-6A83-FE4B-91EA-2D534BC731F8}" type="presOf" srcId="{EF7602DA-7596-2B40-ADDB-8DF35FC0774D}" destId="{F506FD7A-4D3B-5C43-807A-185377DBD19A}" srcOrd="0" destOrd="0" presId="urn:microsoft.com/office/officeart/2005/8/layout/hProcess9"/>
    <dgm:cxn modelId="{3B3310B5-C535-5447-9EDA-C58ADE5C31FF}" type="presOf" srcId="{2EC89708-3625-4346-8C2F-A1D01B90EF84}" destId="{9AD7977C-FBF3-A948-BAD6-B6938045BD0C}" srcOrd="0" destOrd="0" presId="urn:microsoft.com/office/officeart/2005/8/layout/hProcess9"/>
    <dgm:cxn modelId="{7759D9E3-E58D-2A40-B283-9879755E6C2D}" srcId="{CE1062D4-82BC-BA4F-927A-FAFC7E187BEB}" destId="{EF7602DA-7596-2B40-ADDB-8DF35FC0774D}" srcOrd="0" destOrd="0" parTransId="{A2578A82-B20F-F346-8196-7F1FEB8F9F06}" sibTransId="{4CBFFAEA-E046-8448-9290-01BFF36419F5}"/>
    <dgm:cxn modelId="{519EF0EE-70B2-8540-B9FA-6F4050E37EBC}" type="presOf" srcId="{CE1062D4-82BC-BA4F-927A-FAFC7E187BEB}" destId="{3E203D9B-DAFF-7C46-AA6E-A378A7B8FF1C}" srcOrd="0" destOrd="0" presId="urn:microsoft.com/office/officeart/2005/8/layout/hProcess9"/>
    <dgm:cxn modelId="{D97BE17D-81EF-184F-8BE3-A6736143179D}" type="presParOf" srcId="{3E203D9B-DAFF-7C46-AA6E-A378A7B8FF1C}" destId="{55961FF8-732D-F041-8BA6-43B4EE65835D}" srcOrd="0" destOrd="0" presId="urn:microsoft.com/office/officeart/2005/8/layout/hProcess9"/>
    <dgm:cxn modelId="{E6122C45-0CF4-0B46-A68E-E29D6050FB87}" type="presParOf" srcId="{3E203D9B-DAFF-7C46-AA6E-A378A7B8FF1C}" destId="{FE29F2A1-5EF8-F046-BB70-A25242D4F969}" srcOrd="1" destOrd="0" presId="urn:microsoft.com/office/officeart/2005/8/layout/hProcess9"/>
    <dgm:cxn modelId="{35EA681E-3720-E049-A49F-ACB318F0EE96}" type="presParOf" srcId="{FE29F2A1-5EF8-F046-BB70-A25242D4F969}" destId="{F506FD7A-4D3B-5C43-807A-185377DBD19A}" srcOrd="0" destOrd="0" presId="urn:microsoft.com/office/officeart/2005/8/layout/hProcess9"/>
    <dgm:cxn modelId="{FD044C42-C6DC-6D4E-8569-7AF60633DB46}" type="presParOf" srcId="{FE29F2A1-5EF8-F046-BB70-A25242D4F969}" destId="{C3C171F4-B0D0-A54F-AB17-DA22A1C2BD26}" srcOrd="1" destOrd="0" presId="urn:microsoft.com/office/officeart/2005/8/layout/hProcess9"/>
    <dgm:cxn modelId="{EE75FE5E-73F5-6942-871A-4806A0897159}" type="presParOf" srcId="{FE29F2A1-5EF8-F046-BB70-A25242D4F969}" destId="{4FB8EA04-EBBE-984D-94CB-9189E45A912A}" srcOrd="2" destOrd="0" presId="urn:microsoft.com/office/officeart/2005/8/layout/hProcess9"/>
    <dgm:cxn modelId="{94BAF280-6A74-AD4D-A7DA-95E05170F2F1}" type="presParOf" srcId="{FE29F2A1-5EF8-F046-BB70-A25242D4F969}" destId="{ACAE5FB4-890B-0F4C-ABF4-588148A46B12}" srcOrd="3" destOrd="0" presId="urn:microsoft.com/office/officeart/2005/8/layout/hProcess9"/>
    <dgm:cxn modelId="{2AE533C9-E7A7-794E-BB9E-231EB37600D3}" type="presParOf" srcId="{FE29F2A1-5EF8-F046-BB70-A25242D4F969}" destId="{9AD7977C-FBF3-A948-BAD6-B6938045BD0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5E33FD0-4ACD-4F69-A26A-4E7EEA18496B}" type="doc">
      <dgm:prSet loTypeId="urn:microsoft.com/office/officeart/2016/7/layout/LinearBlockProcessNumbered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B4D2F12-3DA4-4A90-89C7-8BDC17F4D5FA}">
      <dgm:prSet custT="1"/>
      <dgm:spPr/>
      <dgm:t>
        <a:bodyPr/>
        <a:lstStyle/>
        <a:p>
          <a:pPr algn="ctr"/>
          <a:r>
            <a:rPr lang="es-CO" sz="1600" b="1" noProof="0" dirty="0">
              <a:latin typeface="Montserrat" panose="00000500000000000000" pitchFamily="50" charset="0"/>
            </a:rPr>
            <a:t>Certeza (comprobado)</a:t>
          </a:r>
        </a:p>
        <a:p>
          <a:pPr algn="l"/>
          <a:r>
            <a:rPr lang="es-CO" sz="1600" noProof="0" dirty="0">
              <a:latin typeface="Montserrat" panose="00000500000000000000" pitchFamily="50" charset="0"/>
            </a:rPr>
            <a:t>- Cultivo (+) o demostración del bacilo.</a:t>
          </a:r>
        </a:p>
        <a:p>
          <a:pPr algn="l"/>
          <a:r>
            <a:rPr lang="es-CO" sz="1600" noProof="0" dirty="0">
              <a:latin typeface="Montserrat" panose="00000500000000000000" pitchFamily="50" charset="0"/>
            </a:rPr>
            <a:t>- Baciloscopia (+)</a:t>
          </a:r>
        </a:p>
        <a:p>
          <a:pPr algn="l"/>
          <a:r>
            <a:rPr lang="es-CO" sz="1600" noProof="0" dirty="0">
              <a:latin typeface="Montserrat" panose="00000500000000000000" pitchFamily="50" charset="0"/>
            </a:rPr>
            <a:t>- ZN (+).</a:t>
          </a:r>
        </a:p>
      </dgm:t>
    </dgm:pt>
    <dgm:pt modelId="{0E4BF793-6E5D-4CDD-B781-89E8880B3D57}" type="parTrans" cxnId="{DFE4FCC2-F03C-4B02-BDB4-A7A1C28CFD2D}">
      <dgm:prSet/>
      <dgm:spPr/>
      <dgm:t>
        <a:bodyPr/>
        <a:lstStyle/>
        <a:p>
          <a:endParaRPr lang="en-US" sz="1200">
            <a:latin typeface="Montserrat" panose="00000500000000000000" pitchFamily="50" charset="0"/>
          </a:endParaRPr>
        </a:p>
      </dgm:t>
    </dgm:pt>
    <dgm:pt modelId="{FCB38136-29B5-41EC-AE4A-BA8296D5215C}" type="sibTrans" cxnId="{DFE4FCC2-F03C-4B02-BDB4-A7A1C28CFD2D}">
      <dgm:prSet phldrT="01" phldr="0" custT="1"/>
      <dgm:spPr/>
      <dgm:t>
        <a:bodyPr/>
        <a:lstStyle/>
        <a:p>
          <a:r>
            <a:rPr lang="en-US" sz="4000">
              <a:latin typeface="Montserrat" panose="00000500000000000000" pitchFamily="50" charset="0"/>
            </a:rPr>
            <a:t>01</a:t>
          </a:r>
          <a:endParaRPr lang="en-US" sz="4000" dirty="0">
            <a:latin typeface="Montserrat" panose="00000500000000000000" pitchFamily="50" charset="0"/>
          </a:endParaRPr>
        </a:p>
      </dgm:t>
    </dgm:pt>
    <dgm:pt modelId="{8A6CA809-F04D-47D0-AFD7-E1D21A2EB83B}">
      <dgm:prSet custT="1"/>
      <dgm:spPr/>
      <dgm:t>
        <a:bodyPr/>
        <a:lstStyle/>
        <a:p>
          <a:pPr algn="ctr"/>
          <a:r>
            <a:rPr lang="es-CO" sz="1400" b="1" noProof="0" dirty="0">
              <a:latin typeface="Montserrat" panose="00000500000000000000" pitchFamily="50" charset="0"/>
            </a:rPr>
            <a:t>Probable (bacteriología (-))</a:t>
          </a:r>
        </a:p>
        <a:p>
          <a:pPr algn="l"/>
          <a:r>
            <a:rPr lang="es-CO" sz="1400" noProof="0" dirty="0">
              <a:latin typeface="Montserrat" panose="00000500000000000000" pitchFamily="50" charset="0"/>
            </a:rPr>
            <a:t>- Positividad en 3 criterios: clínico, epidemiológico, radiográfico y </a:t>
          </a:r>
          <a:r>
            <a:rPr lang="es-CO" sz="1400" noProof="0" dirty="0" err="1">
              <a:latin typeface="Montserrat" panose="00000500000000000000" pitchFamily="50" charset="0"/>
            </a:rPr>
            <a:t>tuberculínico</a:t>
          </a:r>
          <a:r>
            <a:rPr lang="es-CO" sz="1400" noProof="0" dirty="0">
              <a:latin typeface="Montserrat" panose="00000500000000000000" pitchFamily="50" charset="0"/>
            </a:rPr>
            <a:t>.</a:t>
          </a:r>
        </a:p>
      </dgm:t>
    </dgm:pt>
    <dgm:pt modelId="{BA878CA5-22FA-4122-90D4-9E3B15A8ED18}" type="parTrans" cxnId="{AE4C5A3D-FC50-4D98-98F9-E4B0932071F2}">
      <dgm:prSet/>
      <dgm:spPr/>
      <dgm:t>
        <a:bodyPr/>
        <a:lstStyle/>
        <a:p>
          <a:endParaRPr lang="en-US" sz="1200">
            <a:latin typeface="Montserrat" panose="00000500000000000000" pitchFamily="50" charset="0"/>
          </a:endParaRPr>
        </a:p>
      </dgm:t>
    </dgm:pt>
    <dgm:pt modelId="{068EC1E3-4DE7-464D-A757-D23B4A7A4701}" type="sibTrans" cxnId="{AE4C5A3D-FC50-4D98-98F9-E4B0932071F2}">
      <dgm:prSet phldrT="03" phldr="0" custT="1"/>
      <dgm:spPr/>
      <dgm:t>
        <a:bodyPr/>
        <a:lstStyle/>
        <a:p>
          <a:r>
            <a:rPr lang="en-US" sz="4000">
              <a:latin typeface="Montserrat" panose="00000500000000000000" pitchFamily="50" charset="0"/>
            </a:rPr>
            <a:t>03</a:t>
          </a:r>
        </a:p>
      </dgm:t>
    </dgm:pt>
    <dgm:pt modelId="{85DC3AFA-4303-4BF9-A1B7-2E8206853F58}">
      <dgm:prSet custT="1"/>
      <dgm:spPr/>
      <dgm:t>
        <a:bodyPr/>
        <a:lstStyle/>
        <a:p>
          <a:pPr algn="ctr"/>
          <a:r>
            <a:rPr lang="es-CO" sz="1600" b="1" noProof="0" dirty="0">
              <a:latin typeface="Montserrat" panose="00000500000000000000" pitchFamily="50" charset="0"/>
            </a:rPr>
            <a:t>Sugestivo</a:t>
          </a:r>
          <a:r>
            <a:rPr lang="es-CO" sz="1600" noProof="0" dirty="0">
              <a:latin typeface="Montserrat" panose="00000500000000000000" pitchFamily="50" charset="0"/>
            </a:rPr>
            <a:t> </a:t>
          </a:r>
        </a:p>
        <a:p>
          <a:pPr algn="l"/>
          <a:r>
            <a:rPr lang="es-CO" sz="1600" noProof="0" dirty="0">
              <a:latin typeface="Montserrat" panose="00000500000000000000" pitchFamily="50" charset="0"/>
            </a:rPr>
            <a:t>- Granulomas con necrosis de caseificación (+).</a:t>
          </a:r>
        </a:p>
        <a:p>
          <a:pPr algn="l"/>
          <a:r>
            <a:rPr lang="es-CO" sz="1600" noProof="0" dirty="0">
              <a:latin typeface="Montserrat" panose="00000500000000000000" pitchFamily="50" charset="0"/>
            </a:rPr>
            <a:t>- ZN (-).</a:t>
          </a:r>
        </a:p>
        <a:p>
          <a:pPr algn="l"/>
          <a:r>
            <a:rPr lang="es-CO" sz="1600" noProof="0" dirty="0">
              <a:latin typeface="Montserrat" panose="00000500000000000000" pitchFamily="50" charset="0"/>
            </a:rPr>
            <a:t>- Otro criterio.</a:t>
          </a:r>
        </a:p>
      </dgm:t>
    </dgm:pt>
    <dgm:pt modelId="{28685BAB-C2E5-4ACC-8388-AD4180C9E4C7}" type="sibTrans" cxnId="{7B2EC11F-50AC-4577-BD46-E42C780D9FEF}">
      <dgm:prSet phldrT="02" phldr="0" custT="1"/>
      <dgm:spPr/>
      <dgm:t>
        <a:bodyPr/>
        <a:lstStyle/>
        <a:p>
          <a:r>
            <a:rPr lang="en-US" sz="4000">
              <a:latin typeface="Montserrat" panose="00000500000000000000" pitchFamily="50" charset="0"/>
            </a:rPr>
            <a:t>02</a:t>
          </a:r>
        </a:p>
      </dgm:t>
    </dgm:pt>
    <dgm:pt modelId="{92781564-63B5-4927-8284-1610B77706DA}" type="parTrans" cxnId="{7B2EC11F-50AC-4577-BD46-E42C780D9FEF}">
      <dgm:prSet/>
      <dgm:spPr/>
      <dgm:t>
        <a:bodyPr/>
        <a:lstStyle/>
        <a:p>
          <a:endParaRPr lang="en-US" sz="1200">
            <a:latin typeface="Montserrat" panose="00000500000000000000" pitchFamily="50" charset="0"/>
          </a:endParaRPr>
        </a:p>
      </dgm:t>
    </dgm:pt>
    <dgm:pt modelId="{2B71F72B-53D5-48F2-8A36-2267003E015C}" type="pres">
      <dgm:prSet presAssocID="{E5E33FD0-4ACD-4F69-A26A-4E7EEA18496B}" presName="Name0" presStyleCnt="0">
        <dgm:presLayoutVars>
          <dgm:animLvl val="lvl"/>
          <dgm:resizeHandles val="exact"/>
        </dgm:presLayoutVars>
      </dgm:prSet>
      <dgm:spPr/>
    </dgm:pt>
    <dgm:pt modelId="{95806F8A-7747-4E25-AFC0-CB0ED4C94B40}" type="pres">
      <dgm:prSet presAssocID="{EB4D2F12-3DA4-4A90-89C7-8BDC17F4D5FA}" presName="compositeNode" presStyleCnt="0">
        <dgm:presLayoutVars>
          <dgm:bulletEnabled val="1"/>
        </dgm:presLayoutVars>
      </dgm:prSet>
      <dgm:spPr/>
    </dgm:pt>
    <dgm:pt modelId="{B30DA5C2-D68E-447B-A898-87C259201635}" type="pres">
      <dgm:prSet presAssocID="{EB4D2F12-3DA4-4A90-89C7-8BDC17F4D5FA}" presName="bgRect" presStyleLbl="alignNode1" presStyleIdx="0" presStyleCnt="3" custScaleY="140572"/>
      <dgm:spPr/>
    </dgm:pt>
    <dgm:pt modelId="{40E30527-4531-421A-8896-5CB44BAB1C4D}" type="pres">
      <dgm:prSet presAssocID="{FCB38136-29B5-41EC-AE4A-BA8296D5215C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7213699A-3EE0-4252-9551-F40B54D458A5}" type="pres">
      <dgm:prSet presAssocID="{EB4D2F12-3DA4-4A90-89C7-8BDC17F4D5FA}" presName="nodeRect" presStyleLbl="alignNode1" presStyleIdx="0" presStyleCnt="3">
        <dgm:presLayoutVars>
          <dgm:bulletEnabled val="1"/>
        </dgm:presLayoutVars>
      </dgm:prSet>
      <dgm:spPr/>
    </dgm:pt>
    <dgm:pt modelId="{619102E0-D283-4587-AA83-89F37EF0E4B5}" type="pres">
      <dgm:prSet presAssocID="{FCB38136-29B5-41EC-AE4A-BA8296D5215C}" presName="sibTrans" presStyleCnt="0"/>
      <dgm:spPr/>
    </dgm:pt>
    <dgm:pt modelId="{6D4677DB-62CE-4BCE-8517-BEF82E4A675D}" type="pres">
      <dgm:prSet presAssocID="{85DC3AFA-4303-4BF9-A1B7-2E8206853F58}" presName="compositeNode" presStyleCnt="0">
        <dgm:presLayoutVars>
          <dgm:bulletEnabled val="1"/>
        </dgm:presLayoutVars>
      </dgm:prSet>
      <dgm:spPr/>
    </dgm:pt>
    <dgm:pt modelId="{F824AD28-1E49-4B56-AAF0-5EF9EB4125B9}" type="pres">
      <dgm:prSet presAssocID="{85DC3AFA-4303-4BF9-A1B7-2E8206853F58}" presName="bgRect" presStyleLbl="alignNode1" presStyleIdx="1" presStyleCnt="3" custScaleY="140572"/>
      <dgm:spPr/>
    </dgm:pt>
    <dgm:pt modelId="{7569185F-7B24-4CC0-845F-033FB620E562}" type="pres">
      <dgm:prSet presAssocID="{28685BAB-C2E5-4ACC-8388-AD4180C9E4C7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439207B2-9914-4289-8AC9-ABC39162DEFD}" type="pres">
      <dgm:prSet presAssocID="{85DC3AFA-4303-4BF9-A1B7-2E8206853F58}" presName="nodeRect" presStyleLbl="alignNode1" presStyleIdx="1" presStyleCnt="3">
        <dgm:presLayoutVars>
          <dgm:bulletEnabled val="1"/>
        </dgm:presLayoutVars>
      </dgm:prSet>
      <dgm:spPr/>
    </dgm:pt>
    <dgm:pt modelId="{D9AAADDA-5FE3-4489-A8F8-03C480D07AD3}" type="pres">
      <dgm:prSet presAssocID="{28685BAB-C2E5-4ACC-8388-AD4180C9E4C7}" presName="sibTrans" presStyleCnt="0"/>
      <dgm:spPr/>
    </dgm:pt>
    <dgm:pt modelId="{C3EC3BF7-7B9B-4DBE-95FC-6E8F8EAA71F9}" type="pres">
      <dgm:prSet presAssocID="{8A6CA809-F04D-47D0-AFD7-E1D21A2EB83B}" presName="compositeNode" presStyleCnt="0">
        <dgm:presLayoutVars>
          <dgm:bulletEnabled val="1"/>
        </dgm:presLayoutVars>
      </dgm:prSet>
      <dgm:spPr/>
    </dgm:pt>
    <dgm:pt modelId="{38778712-E7E0-4183-92BF-F68B77E687B8}" type="pres">
      <dgm:prSet presAssocID="{8A6CA809-F04D-47D0-AFD7-E1D21A2EB83B}" presName="bgRect" presStyleLbl="alignNode1" presStyleIdx="2" presStyleCnt="3" custScaleY="140572"/>
      <dgm:spPr/>
    </dgm:pt>
    <dgm:pt modelId="{9DBBF2E9-2B60-41AC-94C8-924F8C138375}" type="pres">
      <dgm:prSet presAssocID="{068EC1E3-4DE7-464D-A757-D23B4A7A4701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4012E29D-55EA-45C2-9EEB-59EA49614D58}" type="pres">
      <dgm:prSet presAssocID="{8A6CA809-F04D-47D0-AFD7-E1D21A2EB83B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7B2EC11F-50AC-4577-BD46-E42C780D9FEF}" srcId="{E5E33FD0-4ACD-4F69-A26A-4E7EEA18496B}" destId="{85DC3AFA-4303-4BF9-A1B7-2E8206853F58}" srcOrd="1" destOrd="0" parTransId="{92781564-63B5-4927-8284-1610B77706DA}" sibTransId="{28685BAB-C2E5-4ACC-8388-AD4180C9E4C7}"/>
    <dgm:cxn modelId="{ADD28E24-A01F-470F-B53A-84901266526D}" type="presOf" srcId="{85DC3AFA-4303-4BF9-A1B7-2E8206853F58}" destId="{439207B2-9914-4289-8AC9-ABC39162DEFD}" srcOrd="1" destOrd="0" presId="urn:microsoft.com/office/officeart/2016/7/layout/LinearBlockProcessNumbered"/>
    <dgm:cxn modelId="{3064A833-284B-4712-87D7-1E90B3D5927F}" type="presOf" srcId="{FCB38136-29B5-41EC-AE4A-BA8296D5215C}" destId="{40E30527-4531-421A-8896-5CB44BAB1C4D}" srcOrd="0" destOrd="0" presId="urn:microsoft.com/office/officeart/2016/7/layout/LinearBlockProcessNumbered"/>
    <dgm:cxn modelId="{AE4C5A3D-FC50-4D98-98F9-E4B0932071F2}" srcId="{E5E33FD0-4ACD-4F69-A26A-4E7EEA18496B}" destId="{8A6CA809-F04D-47D0-AFD7-E1D21A2EB83B}" srcOrd="2" destOrd="0" parTransId="{BA878CA5-22FA-4122-90D4-9E3B15A8ED18}" sibTransId="{068EC1E3-4DE7-464D-A757-D23B4A7A4701}"/>
    <dgm:cxn modelId="{52F38081-D773-4933-8FD3-48A5C904229E}" type="presOf" srcId="{068EC1E3-4DE7-464D-A757-D23B4A7A4701}" destId="{9DBBF2E9-2B60-41AC-94C8-924F8C138375}" srcOrd="0" destOrd="0" presId="urn:microsoft.com/office/officeart/2016/7/layout/LinearBlockProcessNumbered"/>
    <dgm:cxn modelId="{D8C86682-235D-4CC2-AD34-14DE100CED3C}" type="presOf" srcId="{EB4D2F12-3DA4-4A90-89C7-8BDC17F4D5FA}" destId="{B30DA5C2-D68E-447B-A898-87C259201635}" srcOrd="0" destOrd="0" presId="urn:microsoft.com/office/officeart/2016/7/layout/LinearBlockProcessNumbered"/>
    <dgm:cxn modelId="{17F93091-5AA5-44EF-A82E-6526D385E35E}" type="presOf" srcId="{85DC3AFA-4303-4BF9-A1B7-2E8206853F58}" destId="{F824AD28-1E49-4B56-AAF0-5EF9EB4125B9}" srcOrd="0" destOrd="0" presId="urn:microsoft.com/office/officeart/2016/7/layout/LinearBlockProcessNumbered"/>
    <dgm:cxn modelId="{0F1A7591-8EEB-4D74-A622-2698069BBC44}" type="presOf" srcId="{8A6CA809-F04D-47D0-AFD7-E1D21A2EB83B}" destId="{4012E29D-55EA-45C2-9EEB-59EA49614D58}" srcOrd="1" destOrd="0" presId="urn:microsoft.com/office/officeart/2016/7/layout/LinearBlockProcessNumbered"/>
    <dgm:cxn modelId="{3BF87997-CDC1-41F0-94C2-DF84157C5632}" type="presOf" srcId="{EB4D2F12-3DA4-4A90-89C7-8BDC17F4D5FA}" destId="{7213699A-3EE0-4252-9551-F40B54D458A5}" srcOrd="1" destOrd="0" presId="urn:microsoft.com/office/officeart/2016/7/layout/LinearBlockProcessNumbered"/>
    <dgm:cxn modelId="{7D00B897-51CC-4F71-9924-932FB5F3A912}" type="presOf" srcId="{28685BAB-C2E5-4ACC-8388-AD4180C9E4C7}" destId="{7569185F-7B24-4CC0-845F-033FB620E562}" srcOrd="0" destOrd="0" presId="urn:microsoft.com/office/officeart/2016/7/layout/LinearBlockProcessNumbered"/>
    <dgm:cxn modelId="{DFE4FCC2-F03C-4B02-BDB4-A7A1C28CFD2D}" srcId="{E5E33FD0-4ACD-4F69-A26A-4E7EEA18496B}" destId="{EB4D2F12-3DA4-4A90-89C7-8BDC17F4D5FA}" srcOrd="0" destOrd="0" parTransId="{0E4BF793-6E5D-4CDD-B781-89E8880B3D57}" sibTransId="{FCB38136-29B5-41EC-AE4A-BA8296D5215C}"/>
    <dgm:cxn modelId="{83600EC7-42DD-4704-B7B2-0680BBEABE04}" type="presOf" srcId="{E5E33FD0-4ACD-4F69-A26A-4E7EEA18496B}" destId="{2B71F72B-53D5-48F2-8A36-2267003E015C}" srcOrd="0" destOrd="0" presId="urn:microsoft.com/office/officeart/2016/7/layout/LinearBlockProcessNumbered"/>
    <dgm:cxn modelId="{4F42CBC9-8F02-40FF-990B-63028E9417E1}" type="presOf" srcId="{8A6CA809-F04D-47D0-AFD7-E1D21A2EB83B}" destId="{38778712-E7E0-4183-92BF-F68B77E687B8}" srcOrd="0" destOrd="0" presId="urn:microsoft.com/office/officeart/2016/7/layout/LinearBlockProcessNumbered"/>
    <dgm:cxn modelId="{34D16A24-726A-4FB9-9052-A24B278AFD3E}" type="presParOf" srcId="{2B71F72B-53D5-48F2-8A36-2267003E015C}" destId="{95806F8A-7747-4E25-AFC0-CB0ED4C94B40}" srcOrd="0" destOrd="0" presId="urn:microsoft.com/office/officeart/2016/7/layout/LinearBlockProcessNumbered"/>
    <dgm:cxn modelId="{847F4177-724B-429B-85A9-423AF12E3EE4}" type="presParOf" srcId="{95806F8A-7747-4E25-AFC0-CB0ED4C94B40}" destId="{B30DA5C2-D68E-447B-A898-87C259201635}" srcOrd="0" destOrd="0" presId="urn:microsoft.com/office/officeart/2016/7/layout/LinearBlockProcessNumbered"/>
    <dgm:cxn modelId="{87596218-A466-490E-8A42-4BBE9E738169}" type="presParOf" srcId="{95806F8A-7747-4E25-AFC0-CB0ED4C94B40}" destId="{40E30527-4531-421A-8896-5CB44BAB1C4D}" srcOrd="1" destOrd="0" presId="urn:microsoft.com/office/officeart/2016/7/layout/LinearBlockProcessNumbered"/>
    <dgm:cxn modelId="{65CD4357-0467-4CD3-BB7E-1EEF32FBB8FF}" type="presParOf" srcId="{95806F8A-7747-4E25-AFC0-CB0ED4C94B40}" destId="{7213699A-3EE0-4252-9551-F40B54D458A5}" srcOrd="2" destOrd="0" presId="urn:microsoft.com/office/officeart/2016/7/layout/LinearBlockProcessNumbered"/>
    <dgm:cxn modelId="{9C77EA2F-2F5C-4296-87FC-7E7E674DC1BF}" type="presParOf" srcId="{2B71F72B-53D5-48F2-8A36-2267003E015C}" destId="{619102E0-D283-4587-AA83-89F37EF0E4B5}" srcOrd="1" destOrd="0" presId="urn:microsoft.com/office/officeart/2016/7/layout/LinearBlockProcessNumbered"/>
    <dgm:cxn modelId="{72444CA4-3475-4D31-9D9E-2044F7BEEFEB}" type="presParOf" srcId="{2B71F72B-53D5-48F2-8A36-2267003E015C}" destId="{6D4677DB-62CE-4BCE-8517-BEF82E4A675D}" srcOrd="2" destOrd="0" presId="urn:microsoft.com/office/officeart/2016/7/layout/LinearBlockProcessNumbered"/>
    <dgm:cxn modelId="{B55F9DA2-6800-4B2A-94EF-00C44569C51A}" type="presParOf" srcId="{6D4677DB-62CE-4BCE-8517-BEF82E4A675D}" destId="{F824AD28-1E49-4B56-AAF0-5EF9EB4125B9}" srcOrd="0" destOrd="0" presId="urn:microsoft.com/office/officeart/2016/7/layout/LinearBlockProcessNumbered"/>
    <dgm:cxn modelId="{016094E3-F595-4816-A11A-FB1FFDEA3B27}" type="presParOf" srcId="{6D4677DB-62CE-4BCE-8517-BEF82E4A675D}" destId="{7569185F-7B24-4CC0-845F-033FB620E562}" srcOrd="1" destOrd="0" presId="urn:microsoft.com/office/officeart/2016/7/layout/LinearBlockProcessNumbered"/>
    <dgm:cxn modelId="{B267C061-9234-41DD-AB3F-A9647430305E}" type="presParOf" srcId="{6D4677DB-62CE-4BCE-8517-BEF82E4A675D}" destId="{439207B2-9914-4289-8AC9-ABC39162DEFD}" srcOrd="2" destOrd="0" presId="urn:microsoft.com/office/officeart/2016/7/layout/LinearBlockProcessNumbered"/>
    <dgm:cxn modelId="{FB3B2C15-7928-4055-A0B6-2CEEF9C8EA7A}" type="presParOf" srcId="{2B71F72B-53D5-48F2-8A36-2267003E015C}" destId="{D9AAADDA-5FE3-4489-A8F8-03C480D07AD3}" srcOrd="3" destOrd="0" presId="urn:microsoft.com/office/officeart/2016/7/layout/LinearBlockProcessNumbered"/>
    <dgm:cxn modelId="{B2CDDC32-7978-4EEA-A51C-DD3A58A73841}" type="presParOf" srcId="{2B71F72B-53D5-48F2-8A36-2267003E015C}" destId="{C3EC3BF7-7B9B-4DBE-95FC-6E8F8EAA71F9}" srcOrd="4" destOrd="0" presId="urn:microsoft.com/office/officeart/2016/7/layout/LinearBlockProcessNumbered"/>
    <dgm:cxn modelId="{3D91DDF9-BABF-417F-8201-99725DE37936}" type="presParOf" srcId="{C3EC3BF7-7B9B-4DBE-95FC-6E8F8EAA71F9}" destId="{38778712-E7E0-4183-92BF-F68B77E687B8}" srcOrd="0" destOrd="0" presId="urn:microsoft.com/office/officeart/2016/7/layout/LinearBlockProcessNumbered"/>
    <dgm:cxn modelId="{D3B63F18-0FC1-496C-8783-D796AF84748E}" type="presParOf" srcId="{C3EC3BF7-7B9B-4DBE-95FC-6E8F8EAA71F9}" destId="{9DBBF2E9-2B60-41AC-94C8-924F8C138375}" srcOrd="1" destOrd="0" presId="urn:microsoft.com/office/officeart/2016/7/layout/LinearBlockProcessNumbered"/>
    <dgm:cxn modelId="{0D34BB60-D362-44D7-ADBD-60C202059E59}" type="presParOf" srcId="{C3EC3BF7-7B9B-4DBE-95FC-6E8F8EAA71F9}" destId="{4012E29D-55EA-45C2-9EEB-59EA49614D5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28E98C3-6544-044B-A1B9-FFACD302D43E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AFE343B-A6B8-E541-9E47-5B12DAAE431D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>
              <a:latin typeface="Montserrat" panose="00000500000000000000" pitchFamily="50" charset="0"/>
            </a:rPr>
            <a:t>Decisión se basa en los hallazgos clínicos, radiográficos, epidemiológicos y paraclínicos. </a:t>
          </a:r>
        </a:p>
      </dgm:t>
    </dgm:pt>
    <dgm:pt modelId="{9A098882-1D96-D04A-B000-AE0BD5E14DD1}" type="parTrans" cxnId="{DD12E59B-7E7E-974F-B053-8454C6FBF88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D5718574-4AB6-6543-B23F-E379F566AF75}" type="sibTrans" cxnId="{DD12E59B-7E7E-974F-B053-8454C6FBF88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E35D9370-12F4-9C4D-A6C2-1E01125F3F27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>
              <a:latin typeface="Montserrat" panose="00000500000000000000" pitchFamily="50" charset="0"/>
            </a:rPr>
            <a:t>Alta sospecha de TB o enfermedad severa -- iniciar terapia empírica con el </a:t>
          </a:r>
          <a:r>
            <a:rPr lang="es-ES" dirty="0" err="1">
              <a:latin typeface="Montserrat" panose="00000500000000000000" pitchFamily="50" charset="0"/>
            </a:rPr>
            <a:t>tetraconjugado</a:t>
          </a:r>
          <a:r>
            <a:rPr lang="es-ES" dirty="0">
              <a:latin typeface="Montserrat" panose="00000500000000000000" pitchFamily="50" charset="0"/>
            </a:rPr>
            <a:t>. </a:t>
          </a:r>
        </a:p>
      </dgm:t>
    </dgm:pt>
    <dgm:pt modelId="{A0C4FDDB-1DC0-EF4E-93A5-15E94E28CAED}" type="parTrans" cxnId="{BF5B35FE-261F-6B4E-8050-ED798B9F768F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0E60AE52-A577-214C-9DA1-6ADCC0BD2232}" type="sibTrans" cxnId="{BF5B35FE-261F-6B4E-8050-ED798B9F768F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BEF9CF45-3486-F34D-870E-0CCF1127F5F3}">
      <dgm:prSet phldrT="[Texto]"/>
      <dgm:spPr/>
      <dgm:t>
        <a:bodyPr/>
        <a:lstStyle/>
        <a:p>
          <a:pPr algn="ctr">
            <a:lnSpc>
              <a:spcPct val="100000"/>
            </a:lnSpc>
          </a:pPr>
          <a:r>
            <a:rPr lang="es-ES" dirty="0">
              <a:latin typeface="Montserrat" panose="00000500000000000000" pitchFamily="50" charset="0"/>
            </a:rPr>
            <a:t>De forma rápida y oportuna </a:t>
          </a:r>
        </a:p>
      </dgm:t>
    </dgm:pt>
    <dgm:pt modelId="{C36A5785-54F3-AA40-B594-7D907DDEA17C}" type="parTrans" cxnId="{9BEF656A-6115-2B4A-98D3-ED99ABC4B985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B781E4B6-95A9-B44C-AFF1-CCCB8FA5A25B}" type="sibTrans" cxnId="{9BEF656A-6115-2B4A-98D3-ED99ABC4B985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E364D293-11F9-4245-879A-79C41DDCC447}">
      <dgm:prSet phldrT="[Texto]"/>
      <dgm:spPr/>
      <dgm:t>
        <a:bodyPr/>
        <a:lstStyle/>
        <a:p>
          <a:pPr algn="ctr">
            <a:lnSpc>
              <a:spcPct val="100000"/>
            </a:lnSpc>
          </a:pPr>
          <a:r>
            <a:rPr lang="es-ES" dirty="0">
              <a:latin typeface="Montserrat" panose="00000500000000000000" pitchFamily="50" charset="0"/>
            </a:rPr>
            <a:t>Sin resultados de cultivos o pruebas moleculares. </a:t>
          </a:r>
        </a:p>
      </dgm:t>
    </dgm:pt>
    <dgm:pt modelId="{9728E6B1-2F03-2B44-93BF-EF62F93F764E}" type="parTrans" cxnId="{54563E0A-03AC-6949-A7FE-ED7D16FDE1E1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95CDC42B-D1E9-584D-9B45-8742AB47E7A6}" type="sibTrans" cxnId="{54563E0A-03AC-6949-A7FE-ED7D16FDE1E1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BF673749-50F5-4D24-90E8-698ABAFE545C}" type="pres">
      <dgm:prSet presAssocID="{128E98C3-6544-044B-A1B9-FFACD302D43E}" presName="root" presStyleCnt="0">
        <dgm:presLayoutVars>
          <dgm:dir/>
          <dgm:resizeHandles val="exact"/>
        </dgm:presLayoutVars>
      </dgm:prSet>
      <dgm:spPr/>
    </dgm:pt>
    <dgm:pt modelId="{66249F3F-10AE-4AFF-B625-D0C479A613A7}" type="pres">
      <dgm:prSet presAssocID="{6AFE343B-A6B8-E541-9E47-5B12DAAE431D}" presName="compNode" presStyleCnt="0"/>
      <dgm:spPr/>
    </dgm:pt>
    <dgm:pt modelId="{96E70128-A8FD-4A65-823C-73A9918ECD4A}" type="pres">
      <dgm:prSet presAssocID="{6AFE343B-A6B8-E541-9E47-5B12DAAE431D}" presName="bgRect" presStyleLbl="bgShp" presStyleIdx="0" presStyleCnt="2"/>
      <dgm:spPr/>
    </dgm:pt>
    <dgm:pt modelId="{7F5783EF-4D49-479A-882F-1A1D6E455D8C}" type="pres">
      <dgm:prSet presAssocID="{6AFE343B-A6B8-E541-9E47-5B12DAAE431D}" presName="iconRect" presStyleLbl="node1" presStyleIdx="0" presStyleCnt="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6825E8B-6B24-40B2-9C7A-BCD81A0AB5B7}" type="pres">
      <dgm:prSet presAssocID="{6AFE343B-A6B8-E541-9E47-5B12DAAE431D}" presName="spaceRect" presStyleCnt="0"/>
      <dgm:spPr/>
    </dgm:pt>
    <dgm:pt modelId="{79076F31-6106-4A0A-9FEC-FCF42BF7A8E0}" type="pres">
      <dgm:prSet presAssocID="{6AFE343B-A6B8-E541-9E47-5B12DAAE431D}" presName="parTx" presStyleLbl="revTx" presStyleIdx="0" presStyleCnt="3">
        <dgm:presLayoutVars>
          <dgm:chMax val="0"/>
          <dgm:chPref val="0"/>
        </dgm:presLayoutVars>
      </dgm:prSet>
      <dgm:spPr/>
    </dgm:pt>
    <dgm:pt modelId="{BB11A2D4-3974-49B9-B0EC-39E8474E2211}" type="pres">
      <dgm:prSet presAssocID="{D5718574-4AB6-6543-B23F-E379F566AF75}" presName="sibTrans" presStyleCnt="0"/>
      <dgm:spPr/>
    </dgm:pt>
    <dgm:pt modelId="{C3CE1580-6052-4992-B215-4BEAA41F4069}" type="pres">
      <dgm:prSet presAssocID="{E35D9370-12F4-9C4D-A6C2-1E01125F3F27}" presName="compNode" presStyleCnt="0"/>
      <dgm:spPr/>
    </dgm:pt>
    <dgm:pt modelId="{DC1AF3DC-E12C-458A-91FD-B42A07BD20B2}" type="pres">
      <dgm:prSet presAssocID="{E35D9370-12F4-9C4D-A6C2-1E01125F3F27}" presName="bgRect" presStyleLbl="bgShp" presStyleIdx="1" presStyleCnt="2"/>
      <dgm:spPr/>
    </dgm:pt>
    <dgm:pt modelId="{63642A19-2E2E-4ACF-9C46-4AD5C1A1D7AB}" type="pres">
      <dgm:prSet presAssocID="{E35D9370-12F4-9C4D-A6C2-1E01125F3F27}" presName="iconRect" presStyleLbl="node1" presStyleIdx="1" presStyleCnt="2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8B45F448-E99C-4970-A6BD-6449914789D6}" type="pres">
      <dgm:prSet presAssocID="{E35D9370-12F4-9C4D-A6C2-1E01125F3F27}" presName="spaceRect" presStyleCnt="0"/>
      <dgm:spPr/>
    </dgm:pt>
    <dgm:pt modelId="{9C0E643A-1C5A-4119-8380-FE27C386C0D5}" type="pres">
      <dgm:prSet presAssocID="{E35D9370-12F4-9C4D-A6C2-1E01125F3F27}" presName="parTx" presStyleLbl="revTx" presStyleIdx="1" presStyleCnt="3">
        <dgm:presLayoutVars>
          <dgm:chMax val="0"/>
          <dgm:chPref val="0"/>
        </dgm:presLayoutVars>
      </dgm:prSet>
      <dgm:spPr/>
    </dgm:pt>
    <dgm:pt modelId="{66FBD341-6864-40AE-A7E4-C3A3C1A90EF7}" type="pres">
      <dgm:prSet presAssocID="{E35D9370-12F4-9C4D-A6C2-1E01125F3F27}" presName="desTx" presStyleLbl="revTx" presStyleIdx="2" presStyleCnt="3">
        <dgm:presLayoutVars/>
      </dgm:prSet>
      <dgm:spPr/>
    </dgm:pt>
  </dgm:ptLst>
  <dgm:cxnLst>
    <dgm:cxn modelId="{54563E0A-03AC-6949-A7FE-ED7D16FDE1E1}" srcId="{E35D9370-12F4-9C4D-A6C2-1E01125F3F27}" destId="{E364D293-11F9-4245-879A-79C41DDCC447}" srcOrd="1" destOrd="0" parTransId="{9728E6B1-2F03-2B44-93BF-EF62F93F764E}" sibTransId="{95CDC42B-D1E9-584D-9B45-8742AB47E7A6}"/>
    <dgm:cxn modelId="{9D821810-E092-FF4A-A9CA-7443998CB47B}" type="presOf" srcId="{6AFE343B-A6B8-E541-9E47-5B12DAAE431D}" destId="{79076F31-6106-4A0A-9FEC-FCF42BF7A8E0}" srcOrd="0" destOrd="0" presId="urn:microsoft.com/office/officeart/2018/2/layout/IconVerticalSolidList"/>
    <dgm:cxn modelId="{8D7DCD15-BB15-F541-A4FE-D8B0219CCE41}" type="presOf" srcId="{E35D9370-12F4-9C4D-A6C2-1E01125F3F27}" destId="{9C0E643A-1C5A-4119-8380-FE27C386C0D5}" srcOrd="0" destOrd="0" presId="urn:microsoft.com/office/officeart/2018/2/layout/IconVerticalSolidList"/>
    <dgm:cxn modelId="{F0F6401D-B1AD-B94A-B58B-C945ECA9E702}" type="presOf" srcId="{BEF9CF45-3486-F34D-870E-0CCF1127F5F3}" destId="{66FBD341-6864-40AE-A7E4-C3A3C1A90EF7}" srcOrd="0" destOrd="0" presId="urn:microsoft.com/office/officeart/2018/2/layout/IconVerticalSolidList"/>
    <dgm:cxn modelId="{9BEF656A-6115-2B4A-98D3-ED99ABC4B985}" srcId="{E35D9370-12F4-9C4D-A6C2-1E01125F3F27}" destId="{BEF9CF45-3486-F34D-870E-0CCF1127F5F3}" srcOrd="0" destOrd="0" parTransId="{C36A5785-54F3-AA40-B594-7D907DDEA17C}" sibTransId="{B781E4B6-95A9-B44C-AFF1-CCCB8FA5A25B}"/>
    <dgm:cxn modelId="{1317C684-6C56-1F48-8A84-98C904927D3C}" type="presOf" srcId="{128E98C3-6544-044B-A1B9-FFACD302D43E}" destId="{BF673749-50F5-4D24-90E8-698ABAFE545C}" srcOrd="0" destOrd="0" presId="urn:microsoft.com/office/officeart/2018/2/layout/IconVerticalSolidList"/>
    <dgm:cxn modelId="{2CC4648F-A5E5-C24A-B094-BBEBA447E052}" type="presOf" srcId="{E364D293-11F9-4245-879A-79C41DDCC447}" destId="{66FBD341-6864-40AE-A7E4-C3A3C1A90EF7}" srcOrd="0" destOrd="1" presId="urn:microsoft.com/office/officeart/2018/2/layout/IconVerticalSolidList"/>
    <dgm:cxn modelId="{DD12E59B-7E7E-974F-B053-8454C6FBF888}" srcId="{128E98C3-6544-044B-A1B9-FFACD302D43E}" destId="{6AFE343B-A6B8-E541-9E47-5B12DAAE431D}" srcOrd="0" destOrd="0" parTransId="{9A098882-1D96-D04A-B000-AE0BD5E14DD1}" sibTransId="{D5718574-4AB6-6543-B23F-E379F566AF75}"/>
    <dgm:cxn modelId="{BF5B35FE-261F-6B4E-8050-ED798B9F768F}" srcId="{128E98C3-6544-044B-A1B9-FFACD302D43E}" destId="{E35D9370-12F4-9C4D-A6C2-1E01125F3F27}" srcOrd="1" destOrd="0" parTransId="{A0C4FDDB-1DC0-EF4E-93A5-15E94E28CAED}" sibTransId="{0E60AE52-A577-214C-9DA1-6ADCC0BD2232}"/>
    <dgm:cxn modelId="{B8DADD82-178C-2741-9D7F-261E5DF7CE56}" type="presParOf" srcId="{BF673749-50F5-4D24-90E8-698ABAFE545C}" destId="{66249F3F-10AE-4AFF-B625-D0C479A613A7}" srcOrd="0" destOrd="0" presId="urn:microsoft.com/office/officeart/2018/2/layout/IconVerticalSolidList"/>
    <dgm:cxn modelId="{338A1FDD-0068-0248-9349-CAC540781906}" type="presParOf" srcId="{66249F3F-10AE-4AFF-B625-D0C479A613A7}" destId="{96E70128-A8FD-4A65-823C-73A9918ECD4A}" srcOrd="0" destOrd="0" presId="urn:microsoft.com/office/officeart/2018/2/layout/IconVerticalSolidList"/>
    <dgm:cxn modelId="{E62C4378-704F-0940-BD70-79FDA254D0FC}" type="presParOf" srcId="{66249F3F-10AE-4AFF-B625-D0C479A613A7}" destId="{7F5783EF-4D49-479A-882F-1A1D6E455D8C}" srcOrd="1" destOrd="0" presId="urn:microsoft.com/office/officeart/2018/2/layout/IconVerticalSolidList"/>
    <dgm:cxn modelId="{4E4D5739-145F-CE44-91B0-3D779361BB59}" type="presParOf" srcId="{66249F3F-10AE-4AFF-B625-D0C479A613A7}" destId="{36825E8B-6B24-40B2-9C7A-BCD81A0AB5B7}" srcOrd="2" destOrd="0" presId="urn:microsoft.com/office/officeart/2018/2/layout/IconVerticalSolidList"/>
    <dgm:cxn modelId="{C74215CD-1BE5-D041-A29A-3D27E585D01F}" type="presParOf" srcId="{66249F3F-10AE-4AFF-B625-D0C479A613A7}" destId="{79076F31-6106-4A0A-9FEC-FCF42BF7A8E0}" srcOrd="3" destOrd="0" presId="urn:microsoft.com/office/officeart/2018/2/layout/IconVerticalSolidList"/>
    <dgm:cxn modelId="{7014F04A-B494-A24F-92D3-652C78444230}" type="presParOf" srcId="{BF673749-50F5-4D24-90E8-698ABAFE545C}" destId="{BB11A2D4-3974-49B9-B0EC-39E8474E2211}" srcOrd="1" destOrd="0" presId="urn:microsoft.com/office/officeart/2018/2/layout/IconVerticalSolidList"/>
    <dgm:cxn modelId="{A56AC07F-1639-AC45-9D11-06B57120326B}" type="presParOf" srcId="{BF673749-50F5-4D24-90E8-698ABAFE545C}" destId="{C3CE1580-6052-4992-B215-4BEAA41F4069}" srcOrd="2" destOrd="0" presId="urn:microsoft.com/office/officeart/2018/2/layout/IconVerticalSolidList"/>
    <dgm:cxn modelId="{5B98AAA7-2E72-644B-BEB2-942BDB807D72}" type="presParOf" srcId="{C3CE1580-6052-4992-B215-4BEAA41F4069}" destId="{DC1AF3DC-E12C-458A-91FD-B42A07BD20B2}" srcOrd="0" destOrd="0" presId="urn:microsoft.com/office/officeart/2018/2/layout/IconVerticalSolidList"/>
    <dgm:cxn modelId="{3635127F-BDED-4C4F-B8EA-E0524D1C205B}" type="presParOf" srcId="{C3CE1580-6052-4992-B215-4BEAA41F4069}" destId="{63642A19-2E2E-4ACF-9C46-4AD5C1A1D7AB}" srcOrd="1" destOrd="0" presId="urn:microsoft.com/office/officeart/2018/2/layout/IconVerticalSolidList"/>
    <dgm:cxn modelId="{44E43240-FFE5-DC4E-AAEA-681B96EF24D6}" type="presParOf" srcId="{C3CE1580-6052-4992-B215-4BEAA41F4069}" destId="{8B45F448-E99C-4970-A6BD-6449914789D6}" srcOrd="2" destOrd="0" presId="urn:microsoft.com/office/officeart/2018/2/layout/IconVerticalSolidList"/>
    <dgm:cxn modelId="{23787459-0D78-6B43-B8C5-C331799CAE90}" type="presParOf" srcId="{C3CE1580-6052-4992-B215-4BEAA41F4069}" destId="{9C0E643A-1C5A-4119-8380-FE27C386C0D5}" srcOrd="3" destOrd="0" presId="urn:microsoft.com/office/officeart/2018/2/layout/IconVerticalSolidList"/>
    <dgm:cxn modelId="{1EA55C9E-D13F-6C4A-99F2-D95C7202928A}" type="presParOf" srcId="{C3CE1580-6052-4992-B215-4BEAA41F4069}" destId="{66FBD341-6864-40AE-A7E4-C3A3C1A90EF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7BAF798-3A17-4A51-B47B-E638C2912156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0DE4F38-2D71-470F-9A69-F6DF7D32BA7F}">
      <dgm:prSet phldrT="[Texto]" custT="1"/>
      <dgm:spPr/>
      <dgm:t>
        <a:bodyPr/>
        <a:lstStyle/>
        <a:p>
          <a:r>
            <a:rPr lang="es-ES" sz="2400" dirty="0">
              <a:solidFill>
                <a:srgbClr val="152B48"/>
              </a:solidFill>
              <a:latin typeface="Montserrat" panose="00000500000000000000" pitchFamily="50" charset="0"/>
            </a:rPr>
            <a:t>Vacunación</a:t>
          </a:r>
        </a:p>
      </dgm:t>
    </dgm:pt>
    <dgm:pt modelId="{6136B397-F8E7-46AE-BFBE-65DCAFB107F8}" type="parTrans" cxnId="{ACFF7668-0E17-4D5A-AE56-9E22F94A837D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3ADE9677-C849-4A09-8E22-FD5CC711585B}" type="sibTrans" cxnId="{ACFF7668-0E17-4D5A-AE56-9E22F94A837D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FB885ADC-F804-4A02-A1CD-D6EF87180E01}">
      <dgm:prSet phldrT="[Texto]" custT="1"/>
      <dgm:spPr/>
      <dgm:t>
        <a:bodyPr/>
        <a:lstStyle/>
        <a:p>
          <a:r>
            <a:rPr lang="es-ES" sz="1200" dirty="0">
              <a:solidFill>
                <a:srgbClr val="152B48"/>
              </a:solidFill>
              <a:latin typeface="Montserrat" panose="00000500000000000000" pitchFamily="50" charset="0"/>
            </a:rPr>
            <a:t>Previene enfermedad diseminada y tuberculosis meníngea.</a:t>
          </a:r>
        </a:p>
      </dgm:t>
    </dgm:pt>
    <dgm:pt modelId="{5264338A-4790-4150-884E-F575FCACB91A}" type="parTrans" cxnId="{E7274E28-AD5D-436A-896B-69444B2DDC0E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D3C5CE86-5EB9-42F6-B23E-6C747901FBC0}" type="sibTrans" cxnId="{E7274E28-AD5D-436A-896B-69444B2DDC0E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28677208-83B5-484B-8BC5-DE68C50659C7}">
      <dgm:prSet phldrT="[Texto]" custT="1"/>
      <dgm:spPr/>
      <dgm:t>
        <a:bodyPr/>
        <a:lstStyle/>
        <a:p>
          <a:r>
            <a:rPr lang="es-ES" sz="1200" dirty="0">
              <a:solidFill>
                <a:srgbClr val="152B48"/>
              </a:solidFill>
              <a:latin typeface="Montserrat" panose="00000500000000000000" pitchFamily="50" charset="0"/>
            </a:rPr>
            <a:t>No protege contra tuberculosis de adulto.</a:t>
          </a:r>
        </a:p>
      </dgm:t>
    </dgm:pt>
    <dgm:pt modelId="{7B959981-AD07-462D-86DE-802641D28A6B}" type="parTrans" cxnId="{A5E5E54D-3814-43B4-8DB6-72043747D296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61A5EBF8-A204-48C3-A078-4F52B200AA0D}" type="sibTrans" cxnId="{A5E5E54D-3814-43B4-8DB6-72043747D296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519B3067-47C1-490A-BBBD-DAC6DDF18730}">
      <dgm:prSet phldrT="[Texto]" custT="1"/>
      <dgm:spPr/>
      <dgm:t>
        <a:bodyPr/>
        <a:lstStyle/>
        <a:p>
          <a:r>
            <a:rPr lang="es-ES" sz="2400" dirty="0">
              <a:solidFill>
                <a:srgbClr val="152B48"/>
              </a:solidFill>
              <a:latin typeface="Montserrat" panose="00000500000000000000" pitchFamily="50" charset="0"/>
            </a:rPr>
            <a:t>Infección latente</a:t>
          </a:r>
        </a:p>
      </dgm:t>
    </dgm:pt>
    <dgm:pt modelId="{0931E131-DA43-4BE7-9CDA-9F27BD26DEB6}" type="parTrans" cxnId="{45112286-99E8-42CD-A512-702079047439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105C2A0D-4E45-4776-A528-7D307C9A3B5F}" type="sibTrans" cxnId="{45112286-99E8-42CD-A512-702079047439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AF8119E6-CC4F-4ADC-81A4-83CD2ABF5936}">
      <dgm:prSet phldrT="[Texto]" custT="1"/>
      <dgm:spPr/>
      <dgm:t>
        <a:bodyPr/>
        <a:lstStyle/>
        <a:p>
          <a:r>
            <a:rPr lang="es-ES" sz="1200" dirty="0">
              <a:solidFill>
                <a:srgbClr val="152B48"/>
              </a:solidFill>
              <a:latin typeface="Montserrat" panose="00000500000000000000" pitchFamily="50" charset="0"/>
            </a:rPr>
            <a:t>Tratamiento en menores de 5 años e </a:t>
          </a:r>
          <a:r>
            <a:rPr lang="es-ES" sz="1200" dirty="0" err="1">
              <a:solidFill>
                <a:srgbClr val="152B48"/>
              </a:solidFill>
              <a:latin typeface="Montserrat" panose="00000500000000000000" pitchFamily="50" charset="0"/>
            </a:rPr>
            <a:t>inmunocompromiso</a:t>
          </a:r>
          <a:r>
            <a:rPr lang="es-ES" sz="1200" dirty="0">
              <a:solidFill>
                <a:srgbClr val="152B48"/>
              </a:solidFill>
              <a:latin typeface="Montserrat" panose="00000500000000000000" pitchFamily="50" charset="0"/>
            </a:rPr>
            <a:t>.</a:t>
          </a:r>
        </a:p>
      </dgm:t>
    </dgm:pt>
    <dgm:pt modelId="{1E647ADD-4E5D-4F12-9A0F-C3E85E444EDB}" type="parTrans" cxnId="{6F2295F3-78F5-4B7B-94A2-D1795D6EFD13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944C26F4-E4ED-4415-87EB-63DCBDC39963}" type="sibTrans" cxnId="{6F2295F3-78F5-4B7B-94A2-D1795D6EFD13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09DC06DC-ADCB-4413-A333-67CBABE82838}">
      <dgm:prSet phldrT="[Texto]" custT="1"/>
      <dgm:spPr/>
      <dgm:t>
        <a:bodyPr/>
        <a:lstStyle/>
        <a:p>
          <a:r>
            <a:rPr lang="es-ES" sz="1200" dirty="0">
              <a:solidFill>
                <a:srgbClr val="152B48"/>
              </a:solidFill>
              <a:latin typeface="Montserrat" panose="00000500000000000000" pitchFamily="50" charset="0"/>
            </a:rPr>
            <a:t>Isoniazida o Isoniazida + Rifampicina.</a:t>
          </a:r>
        </a:p>
      </dgm:t>
    </dgm:pt>
    <dgm:pt modelId="{F8E0431D-EA25-443A-A081-1E6F86D9F5F9}" type="parTrans" cxnId="{53DF164D-BF04-4D24-8782-A2CA6783A3C5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AF1BAF64-AA32-46B9-8F65-D4FFA5398D45}" type="sibTrans" cxnId="{53DF164D-BF04-4D24-8782-A2CA6783A3C5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1573787E-4240-4476-84A7-D95955069845}">
      <dgm:prSet phldrT="[Texto]" custT="1"/>
      <dgm:spPr/>
      <dgm:t>
        <a:bodyPr/>
        <a:lstStyle/>
        <a:p>
          <a:r>
            <a:rPr lang="es-ES" sz="2400" dirty="0">
              <a:solidFill>
                <a:srgbClr val="152B48"/>
              </a:solidFill>
              <a:latin typeface="Montserrat" panose="00000500000000000000" pitchFamily="50" charset="0"/>
            </a:rPr>
            <a:t>Profilaxis pre y post</a:t>
          </a:r>
        </a:p>
      </dgm:t>
    </dgm:pt>
    <dgm:pt modelId="{8E044FF2-9DEA-404C-846E-69E8AD9309D9}" type="parTrans" cxnId="{1C771AC3-F0AA-41B0-A388-9E828D5AD82C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31BDD9BE-067C-45FA-9997-1637AEA53136}" type="sibTrans" cxnId="{1C771AC3-F0AA-41B0-A388-9E828D5AD82C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F710D72B-F4D2-42D8-AE20-775ED8892A54}">
      <dgm:prSet phldrT="[Texto]" custT="1"/>
      <dgm:spPr/>
      <dgm:t>
        <a:bodyPr/>
        <a:lstStyle/>
        <a:p>
          <a:r>
            <a:rPr lang="es-ES" sz="1200" dirty="0">
              <a:solidFill>
                <a:srgbClr val="152B48"/>
              </a:solidFill>
              <a:latin typeface="Montserrat" panose="00000500000000000000" pitchFamily="50" charset="0"/>
            </a:rPr>
            <a:t>Recomendada la </a:t>
          </a:r>
          <a:r>
            <a:rPr lang="es-ES" sz="1200" dirty="0" err="1">
              <a:solidFill>
                <a:srgbClr val="152B48"/>
              </a:solidFill>
              <a:latin typeface="Montserrat" panose="00000500000000000000" pitchFamily="50" charset="0"/>
            </a:rPr>
            <a:t>postexposición</a:t>
          </a:r>
          <a:r>
            <a:rPr lang="es-ES" sz="1200" dirty="0">
              <a:solidFill>
                <a:srgbClr val="152B48"/>
              </a:solidFill>
              <a:latin typeface="Montserrat" panose="00000500000000000000" pitchFamily="50" charset="0"/>
            </a:rPr>
            <a:t>.</a:t>
          </a:r>
        </a:p>
      </dgm:t>
    </dgm:pt>
    <dgm:pt modelId="{E1BD7008-40F2-4378-8394-8DD551C4D2EF}" type="parTrans" cxnId="{99442659-D58C-4C1E-BD45-3D7A949D2C4D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8DCB3A87-8523-4A5C-8118-DCED6C44DA3F}" type="sibTrans" cxnId="{99442659-D58C-4C1E-BD45-3D7A949D2C4D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A0E704AB-41B4-40F5-9747-8A0E7E93B61D}">
      <dgm:prSet phldrT="[Texto]" custT="1"/>
      <dgm:spPr/>
      <dgm:t>
        <a:bodyPr/>
        <a:lstStyle/>
        <a:p>
          <a:r>
            <a:rPr lang="es-ES" sz="1200" dirty="0">
              <a:solidFill>
                <a:srgbClr val="152B48"/>
              </a:solidFill>
              <a:latin typeface="Montserrat" panose="00000500000000000000" pitchFamily="50" charset="0"/>
            </a:rPr>
            <a:t>Preexposición no se usa.</a:t>
          </a:r>
        </a:p>
      </dgm:t>
    </dgm:pt>
    <dgm:pt modelId="{62DA5491-A854-48D5-B26D-9C00CCD69EAF}" type="parTrans" cxnId="{05FFBDCB-76A7-4D05-9B24-107D3BCFC1F8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2BDD06F0-75BC-4385-868C-AB61967A4EE9}" type="sibTrans" cxnId="{05FFBDCB-76A7-4D05-9B24-107D3BCFC1F8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E9F244B0-9CE0-462A-AA9A-B8D41C633B8D}">
      <dgm:prSet phldrT="[Texto]" custT="1"/>
      <dgm:spPr/>
      <dgm:t>
        <a:bodyPr/>
        <a:lstStyle/>
        <a:p>
          <a:r>
            <a:rPr lang="es-ES" sz="2400" dirty="0">
              <a:solidFill>
                <a:srgbClr val="152B48"/>
              </a:solidFill>
              <a:latin typeface="Montserrat" panose="00000500000000000000" pitchFamily="50" charset="0"/>
            </a:rPr>
            <a:t>Profilaxis secundaria</a:t>
          </a:r>
        </a:p>
      </dgm:t>
    </dgm:pt>
    <dgm:pt modelId="{C4F18B83-4DA1-4376-9D82-B06406581798}" type="parTrans" cxnId="{6EE3F9B4-B51F-4CF4-8779-111771C4090F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B1B4B483-4B0E-41C0-B229-9307D60AF264}" type="sibTrans" cxnId="{6EE3F9B4-B51F-4CF4-8779-111771C4090F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5520A2EE-98A0-4064-802C-0F66E0914942}">
      <dgm:prSet phldrT="[Texto]" custT="1"/>
      <dgm:spPr/>
      <dgm:t>
        <a:bodyPr/>
        <a:lstStyle/>
        <a:p>
          <a:r>
            <a:rPr lang="es-ES" sz="1200" dirty="0">
              <a:solidFill>
                <a:srgbClr val="152B48"/>
              </a:solidFill>
              <a:latin typeface="Montserrat" panose="00000500000000000000" pitchFamily="50" charset="0"/>
            </a:rPr>
            <a:t>6-36 meses en paciente con VIH </a:t>
          </a:r>
          <a:r>
            <a:rPr lang="es-ES" sz="1200" dirty="0">
              <a:solidFill>
                <a:srgbClr val="152B48"/>
              </a:solidFill>
              <a:latin typeface="Montserrat" panose="00000500000000000000" pitchFamily="50" charset="0"/>
              <a:sym typeface="Wingdings" panose="05000000000000000000" pitchFamily="2" charset="2"/>
            </a:rPr>
            <a:t> Isoniazida.</a:t>
          </a:r>
          <a:endParaRPr lang="es-ES" sz="1200" dirty="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EEE3D4FF-0B2F-469A-A945-9C5861CDB4AA}" type="parTrans" cxnId="{6FC1D416-A230-4AC9-8016-0E30A1B88515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41B1F600-ED75-4E58-BDC1-138980D93389}" type="sibTrans" cxnId="{6FC1D416-A230-4AC9-8016-0E30A1B88515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1D69B654-560B-4348-9E41-B8B65E958D28}">
      <dgm:prSet phldrT="[Texto]" custT="1"/>
      <dgm:spPr/>
      <dgm:t>
        <a:bodyPr/>
        <a:lstStyle/>
        <a:p>
          <a:r>
            <a:rPr lang="es-ES" sz="1200" dirty="0">
              <a:solidFill>
                <a:srgbClr val="152B48"/>
              </a:solidFill>
              <a:latin typeface="Montserrat" panose="00000500000000000000" pitchFamily="50" charset="0"/>
            </a:rPr>
            <a:t>NNT de 1000 – 83 recurrencias en pacientes VIH.</a:t>
          </a:r>
        </a:p>
      </dgm:t>
    </dgm:pt>
    <dgm:pt modelId="{C5BB2F4D-2140-4133-952F-232204C3A8DD}" type="parTrans" cxnId="{EBD071F1-AA55-478F-922F-25A0926C4422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A397027A-8DE2-48A0-9966-46547E4009C8}" type="sibTrans" cxnId="{EBD071F1-AA55-478F-922F-25A0926C4422}">
      <dgm:prSet/>
      <dgm:spPr/>
      <dgm:t>
        <a:bodyPr/>
        <a:lstStyle/>
        <a:p>
          <a:endParaRPr lang="es-ES" sz="160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20B983A2-F600-4EC4-AD75-5EE1A98709A0}" type="pres">
      <dgm:prSet presAssocID="{77BAF798-3A17-4A51-B47B-E638C2912156}" presName="Name0" presStyleCnt="0">
        <dgm:presLayoutVars>
          <dgm:dir/>
          <dgm:animLvl val="lvl"/>
          <dgm:resizeHandles val="exact"/>
        </dgm:presLayoutVars>
      </dgm:prSet>
      <dgm:spPr/>
    </dgm:pt>
    <dgm:pt modelId="{73537773-0169-4D1D-848D-1E5D99A10BC4}" type="pres">
      <dgm:prSet presAssocID="{10DE4F38-2D71-470F-9A69-F6DF7D32BA7F}" presName="linNode" presStyleCnt="0"/>
      <dgm:spPr/>
    </dgm:pt>
    <dgm:pt modelId="{7EB44E83-BACE-4348-885D-E09A213AD5A4}" type="pres">
      <dgm:prSet presAssocID="{10DE4F38-2D71-470F-9A69-F6DF7D32BA7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0C5E4FE-7B0B-448B-90A6-91B0D4E6B1FA}" type="pres">
      <dgm:prSet presAssocID="{10DE4F38-2D71-470F-9A69-F6DF7D32BA7F}" presName="descendantText" presStyleLbl="alignAccFollowNode1" presStyleIdx="0" presStyleCnt="4">
        <dgm:presLayoutVars>
          <dgm:bulletEnabled val="1"/>
        </dgm:presLayoutVars>
      </dgm:prSet>
      <dgm:spPr/>
    </dgm:pt>
    <dgm:pt modelId="{496364DB-1302-4ADE-A96A-0DC3EED87B71}" type="pres">
      <dgm:prSet presAssocID="{3ADE9677-C849-4A09-8E22-FD5CC711585B}" presName="sp" presStyleCnt="0"/>
      <dgm:spPr/>
    </dgm:pt>
    <dgm:pt modelId="{E389EE15-E685-4159-8D99-B7E910D1B9CA}" type="pres">
      <dgm:prSet presAssocID="{519B3067-47C1-490A-BBBD-DAC6DDF18730}" presName="linNode" presStyleCnt="0"/>
      <dgm:spPr/>
    </dgm:pt>
    <dgm:pt modelId="{8A43C183-A523-472B-8212-3986A86ABCFA}" type="pres">
      <dgm:prSet presAssocID="{519B3067-47C1-490A-BBBD-DAC6DDF1873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D78B0DD-EA97-42F9-9D43-C4F010B08967}" type="pres">
      <dgm:prSet presAssocID="{519B3067-47C1-490A-BBBD-DAC6DDF18730}" presName="descendantText" presStyleLbl="alignAccFollowNode1" presStyleIdx="1" presStyleCnt="4">
        <dgm:presLayoutVars>
          <dgm:bulletEnabled val="1"/>
        </dgm:presLayoutVars>
      </dgm:prSet>
      <dgm:spPr/>
    </dgm:pt>
    <dgm:pt modelId="{1DC88821-14E9-4A41-ACDF-A3AD08AAF7CC}" type="pres">
      <dgm:prSet presAssocID="{105C2A0D-4E45-4776-A528-7D307C9A3B5F}" presName="sp" presStyleCnt="0"/>
      <dgm:spPr/>
    </dgm:pt>
    <dgm:pt modelId="{EF7530E9-CFD7-40AB-BD73-06773099C4D4}" type="pres">
      <dgm:prSet presAssocID="{1573787E-4240-4476-84A7-D95955069845}" presName="linNode" presStyleCnt="0"/>
      <dgm:spPr/>
    </dgm:pt>
    <dgm:pt modelId="{45B75C9C-B02B-4B32-9582-B4885543C7C0}" type="pres">
      <dgm:prSet presAssocID="{1573787E-4240-4476-84A7-D9595506984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F9DA89F-48FA-4030-9E1B-88D22A259F79}" type="pres">
      <dgm:prSet presAssocID="{1573787E-4240-4476-84A7-D95955069845}" presName="descendantText" presStyleLbl="alignAccFollowNode1" presStyleIdx="2" presStyleCnt="4">
        <dgm:presLayoutVars>
          <dgm:bulletEnabled val="1"/>
        </dgm:presLayoutVars>
      </dgm:prSet>
      <dgm:spPr/>
    </dgm:pt>
    <dgm:pt modelId="{B380235C-F9EC-4BAB-ABE0-24EB59F1AD53}" type="pres">
      <dgm:prSet presAssocID="{31BDD9BE-067C-45FA-9997-1637AEA53136}" presName="sp" presStyleCnt="0"/>
      <dgm:spPr/>
    </dgm:pt>
    <dgm:pt modelId="{A033BE5F-3FAD-49EE-ACFC-10D565E9E8CE}" type="pres">
      <dgm:prSet presAssocID="{E9F244B0-9CE0-462A-AA9A-B8D41C633B8D}" presName="linNode" presStyleCnt="0"/>
      <dgm:spPr/>
    </dgm:pt>
    <dgm:pt modelId="{1B7B0B6C-A3A4-4D50-A503-A28ED95E504A}" type="pres">
      <dgm:prSet presAssocID="{E9F244B0-9CE0-462A-AA9A-B8D41C633B8D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68328717-4A92-49BF-AAC8-870CE27BB0C8}" type="pres">
      <dgm:prSet presAssocID="{E9F244B0-9CE0-462A-AA9A-B8D41C633B8D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71F20304-5AA8-40AC-B477-9BA08E2E74FF}" type="presOf" srcId="{F710D72B-F4D2-42D8-AE20-775ED8892A54}" destId="{7F9DA89F-48FA-4030-9E1B-88D22A259F79}" srcOrd="0" destOrd="0" presId="urn:microsoft.com/office/officeart/2005/8/layout/vList5"/>
    <dgm:cxn modelId="{EE1A060A-9B25-41FA-A808-4B9806DECCD9}" type="presOf" srcId="{77BAF798-3A17-4A51-B47B-E638C2912156}" destId="{20B983A2-F600-4EC4-AD75-5EE1A98709A0}" srcOrd="0" destOrd="0" presId="urn:microsoft.com/office/officeart/2005/8/layout/vList5"/>
    <dgm:cxn modelId="{6FC1D416-A230-4AC9-8016-0E30A1B88515}" srcId="{E9F244B0-9CE0-462A-AA9A-B8D41C633B8D}" destId="{5520A2EE-98A0-4064-802C-0F66E0914942}" srcOrd="1" destOrd="0" parTransId="{EEE3D4FF-0B2F-469A-A945-9C5861CDB4AA}" sibTransId="{41B1F600-ED75-4E58-BDC1-138980D93389}"/>
    <dgm:cxn modelId="{E7274E28-AD5D-436A-896B-69444B2DDC0E}" srcId="{10DE4F38-2D71-470F-9A69-F6DF7D32BA7F}" destId="{FB885ADC-F804-4A02-A1CD-D6EF87180E01}" srcOrd="0" destOrd="0" parTransId="{5264338A-4790-4150-884E-F575FCACB91A}" sibTransId="{D3C5CE86-5EB9-42F6-B23E-6C747901FBC0}"/>
    <dgm:cxn modelId="{7EFFD32B-BF31-40BE-9FCC-D074B89E5428}" type="presOf" srcId="{E9F244B0-9CE0-462A-AA9A-B8D41C633B8D}" destId="{1B7B0B6C-A3A4-4D50-A503-A28ED95E504A}" srcOrd="0" destOrd="0" presId="urn:microsoft.com/office/officeart/2005/8/layout/vList5"/>
    <dgm:cxn modelId="{6585402E-2385-4DEB-9015-FB2D967073F4}" type="presOf" srcId="{AF8119E6-CC4F-4ADC-81A4-83CD2ABF5936}" destId="{5D78B0DD-EA97-42F9-9D43-C4F010B08967}" srcOrd="0" destOrd="0" presId="urn:microsoft.com/office/officeart/2005/8/layout/vList5"/>
    <dgm:cxn modelId="{8E0AD43F-3CD2-4861-9DF9-A03F70271319}" type="presOf" srcId="{09DC06DC-ADCB-4413-A333-67CBABE82838}" destId="{5D78B0DD-EA97-42F9-9D43-C4F010B08967}" srcOrd="0" destOrd="1" presId="urn:microsoft.com/office/officeart/2005/8/layout/vList5"/>
    <dgm:cxn modelId="{ACFF7668-0E17-4D5A-AE56-9E22F94A837D}" srcId="{77BAF798-3A17-4A51-B47B-E638C2912156}" destId="{10DE4F38-2D71-470F-9A69-F6DF7D32BA7F}" srcOrd="0" destOrd="0" parTransId="{6136B397-F8E7-46AE-BFBE-65DCAFB107F8}" sibTransId="{3ADE9677-C849-4A09-8E22-FD5CC711585B}"/>
    <dgm:cxn modelId="{53DF164D-BF04-4D24-8782-A2CA6783A3C5}" srcId="{519B3067-47C1-490A-BBBD-DAC6DDF18730}" destId="{09DC06DC-ADCB-4413-A333-67CBABE82838}" srcOrd="1" destOrd="0" parTransId="{F8E0431D-EA25-443A-A081-1E6F86D9F5F9}" sibTransId="{AF1BAF64-AA32-46B9-8F65-D4FFA5398D45}"/>
    <dgm:cxn modelId="{A5E5E54D-3814-43B4-8DB6-72043747D296}" srcId="{10DE4F38-2D71-470F-9A69-F6DF7D32BA7F}" destId="{28677208-83B5-484B-8BC5-DE68C50659C7}" srcOrd="1" destOrd="0" parTransId="{7B959981-AD07-462D-86DE-802641D28A6B}" sibTransId="{61A5EBF8-A204-48C3-A078-4F52B200AA0D}"/>
    <dgm:cxn modelId="{87F74C6F-3315-436D-AF08-F7D21B7CCD66}" type="presOf" srcId="{5520A2EE-98A0-4064-802C-0F66E0914942}" destId="{68328717-4A92-49BF-AAC8-870CE27BB0C8}" srcOrd="0" destOrd="1" presId="urn:microsoft.com/office/officeart/2005/8/layout/vList5"/>
    <dgm:cxn modelId="{99442659-D58C-4C1E-BD45-3D7A949D2C4D}" srcId="{1573787E-4240-4476-84A7-D95955069845}" destId="{F710D72B-F4D2-42D8-AE20-775ED8892A54}" srcOrd="0" destOrd="0" parTransId="{E1BD7008-40F2-4378-8394-8DD551C4D2EF}" sibTransId="{8DCB3A87-8523-4A5C-8118-DCED6C44DA3F}"/>
    <dgm:cxn modelId="{45112286-99E8-42CD-A512-702079047439}" srcId="{77BAF798-3A17-4A51-B47B-E638C2912156}" destId="{519B3067-47C1-490A-BBBD-DAC6DDF18730}" srcOrd="1" destOrd="0" parTransId="{0931E131-DA43-4BE7-9CDA-9F27BD26DEB6}" sibTransId="{105C2A0D-4E45-4776-A528-7D307C9A3B5F}"/>
    <dgm:cxn modelId="{292B1198-F63D-4B97-8F9F-80B808413E75}" type="presOf" srcId="{1D69B654-560B-4348-9E41-B8B65E958D28}" destId="{68328717-4A92-49BF-AAC8-870CE27BB0C8}" srcOrd="0" destOrd="0" presId="urn:microsoft.com/office/officeart/2005/8/layout/vList5"/>
    <dgm:cxn modelId="{00D726A0-E129-40DB-8FE8-B4B78D1C957C}" type="presOf" srcId="{A0E704AB-41B4-40F5-9747-8A0E7E93B61D}" destId="{7F9DA89F-48FA-4030-9E1B-88D22A259F79}" srcOrd="0" destOrd="1" presId="urn:microsoft.com/office/officeart/2005/8/layout/vList5"/>
    <dgm:cxn modelId="{6EE3F9B4-B51F-4CF4-8779-111771C4090F}" srcId="{77BAF798-3A17-4A51-B47B-E638C2912156}" destId="{E9F244B0-9CE0-462A-AA9A-B8D41C633B8D}" srcOrd="3" destOrd="0" parTransId="{C4F18B83-4DA1-4376-9D82-B06406581798}" sibTransId="{B1B4B483-4B0E-41C0-B229-9307D60AF264}"/>
    <dgm:cxn modelId="{8D6CCEB6-317B-4D77-96DE-A3D0C35DA070}" type="presOf" srcId="{519B3067-47C1-490A-BBBD-DAC6DDF18730}" destId="{8A43C183-A523-472B-8212-3986A86ABCFA}" srcOrd="0" destOrd="0" presId="urn:microsoft.com/office/officeart/2005/8/layout/vList5"/>
    <dgm:cxn modelId="{205E4FB7-390E-4EED-BA44-75356D50A561}" type="presOf" srcId="{28677208-83B5-484B-8BC5-DE68C50659C7}" destId="{70C5E4FE-7B0B-448B-90A6-91B0D4E6B1FA}" srcOrd="0" destOrd="1" presId="urn:microsoft.com/office/officeart/2005/8/layout/vList5"/>
    <dgm:cxn modelId="{56B70FBD-847C-4506-BB8B-41D877397AFB}" type="presOf" srcId="{1573787E-4240-4476-84A7-D95955069845}" destId="{45B75C9C-B02B-4B32-9582-B4885543C7C0}" srcOrd="0" destOrd="0" presId="urn:microsoft.com/office/officeart/2005/8/layout/vList5"/>
    <dgm:cxn modelId="{1C771AC3-F0AA-41B0-A388-9E828D5AD82C}" srcId="{77BAF798-3A17-4A51-B47B-E638C2912156}" destId="{1573787E-4240-4476-84A7-D95955069845}" srcOrd="2" destOrd="0" parTransId="{8E044FF2-9DEA-404C-846E-69E8AD9309D9}" sibTransId="{31BDD9BE-067C-45FA-9997-1637AEA53136}"/>
    <dgm:cxn modelId="{05FFBDCB-76A7-4D05-9B24-107D3BCFC1F8}" srcId="{1573787E-4240-4476-84A7-D95955069845}" destId="{A0E704AB-41B4-40F5-9747-8A0E7E93B61D}" srcOrd="1" destOrd="0" parTransId="{62DA5491-A854-48D5-B26D-9C00CCD69EAF}" sibTransId="{2BDD06F0-75BC-4385-868C-AB61967A4EE9}"/>
    <dgm:cxn modelId="{3D7928D8-EB7E-4415-8EA9-FCEC9FB01188}" type="presOf" srcId="{FB885ADC-F804-4A02-A1CD-D6EF87180E01}" destId="{70C5E4FE-7B0B-448B-90A6-91B0D4E6B1FA}" srcOrd="0" destOrd="0" presId="urn:microsoft.com/office/officeart/2005/8/layout/vList5"/>
    <dgm:cxn modelId="{0D6F50F0-7890-466F-9BAE-1FECC4CA4B55}" type="presOf" srcId="{10DE4F38-2D71-470F-9A69-F6DF7D32BA7F}" destId="{7EB44E83-BACE-4348-885D-E09A213AD5A4}" srcOrd="0" destOrd="0" presId="urn:microsoft.com/office/officeart/2005/8/layout/vList5"/>
    <dgm:cxn modelId="{EBD071F1-AA55-478F-922F-25A0926C4422}" srcId="{E9F244B0-9CE0-462A-AA9A-B8D41C633B8D}" destId="{1D69B654-560B-4348-9E41-B8B65E958D28}" srcOrd="0" destOrd="0" parTransId="{C5BB2F4D-2140-4133-952F-232204C3A8DD}" sibTransId="{A397027A-8DE2-48A0-9966-46547E4009C8}"/>
    <dgm:cxn modelId="{6F2295F3-78F5-4B7B-94A2-D1795D6EFD13}" srcId="{519B3067-47C1-490A-BBBD-DAC6DDF18730}" destId="{AF8119E6-CC4F-4ADC-81A4-83CD2ABF5936}" srcOrd="0" destOrd="0" parTransId="{1E647ADD-4E5D-4F12-9A0F-C3E85E444EDB}" sibTransId="{944C26F4-E4ED-4415-87EB-63DCBDC39963}"/>
    <dgm:cxn modelId="{887840AF-FD04-4ACE-A4D2-A61DFCE7FB3F}" type="presParOf" srcId="{20B983A2-F600-4EC4-AD75-5EE1A98709A0}" destId="{73537773-0169-4D1D-848D-1E5D99A10BC4}" srcOrd="0" destOrd="0" presId="urn:microsoft.com/office/officeart/2005/8/layout/vList5"/>
    <dgm:cxn modelId="{6F608869-E04C-477B-BB2A-283F31BBE17E}" type="presParOf" srcId="{73537773-0169-4D1D-848D-1E5D99A10BC4}" destId="{7EB44E83-BACE-4348-885D-E09A213AD5A4}" srcOrd="0" destOrd="0" presId="urn:microsoft.com/office/officeart/2005/8/layout/vList5"/>
    <dgm:cxn modelId="{1C9F3FC0-7119-47A8-9FB7-5F6E99F4AEB4}" type="presParOf" srcId="{73537773-0169-4D1D-848D-1E5D99A10BC4}" destId="{70C5E4FE-7B0B-448B-90A6-91B0D4E6B1FA}" srcOrd="1" destOrd="0" presId="urn:microsoft.com/office/officeart/2005/8/layout/vList5"/>
    <dgm:cxn modelId="{8FE5E0B1-DEB0-4E03-A0E3-112878F1ED2C}" type="presParOf" srcId="{20B983A2-F600-4EC4-AD75-5EE1A98709A0}" destId="{496364DB-1302-4ADE-A96A-0DC3EED87B71}" srcOrd="1" destOrd="0" presId="urn:microsoft.com/office/officeart/2005/8/layout/vList5"/>
    <dgm:cxn modelId="{5F49B3AF-0EAF-4118-8987-6FF7F2C1CDBC}" type="presParOf" srcId="{20B983A2-F600-4EC4-AD75-5EE1A98709A0}" destId="{E389EE15-E685-4159-8D99-B7E910D1B9CA}" srcOrd="2" destOrd="0" presId="urn:microsoft.com/office/officeart/2005/8/layout/vList5"/>
    <dgm:cxn modelId="{A086E99D-92E2-4485-9613-2C9CA0096E7B}" type="presParOf" srcId="{E389EE15-E685-4159-8D99-B7E910D1B9CA}" destId="{8A43C183-A523-472B-8212-3986A86ABCFA}" srcOrd="0" destOrd="0" presId="urn:microsoft.com/office/officeart/2005/8/layout/vList5"/>
    <dgm:cxn modelId="{CB08F8DA-F2CB-4E0C-BDC1-37CFC41F12DD}" type="presParOf" srcId="{E389EE15-E685-4159-8D99-B7E910D1B9CA}" destId="{5D78B0DD-EA97-42F9-9D43-C4F010B08967}" srcOrd="1" destOrd="0" presId="urn:microsoft.com/office/officeart/2005/8/layout/vList5"/>
    <dgm:cxn modelId="{A2F8D3DB-5343-43BF-AEDE-DF18AEC2EC49}" type="presParOf" srcId="{20B983A2-F600-4EC4-AD75-5EE1A98709A0}" destId="{1DC88821-14E9-4A41-ACDF-A3AD08AAF7CC}" srcOrd="3" destOrd="0" presId="urn:microsoft.com/office/officeart/2005/8/layout/vList5"/>
    <dgm:cxn modelId="{7F4BDC9A-2AFD-4D91-A803-4635E7E9A21E}" type="presParOf" srcId="{20B983A2-F600-4EC4-AD75-5EE1A98709A0}" destId="{EF7530E9-CFD7-40AB-BD73-06773099C4D4}" srcOrd="4" destOrd="0" presId="urn:microsoft.com/office/officeart/2005/8/layout/vList5"/>
    <dgm:cxn modelId="{AEBB7FE6-944C-4D29-BAFE-E1AB3F924016}" type="presParOf" srcId="{EF7530E9-CFD7-40AB-BD73-06773099C4D4}" destId="{45B75C9C-B02B-4B32-9582-B4885543C7C0}" srcOrd="0" destOrd="0" presId="urn:microsoft.com/office/officeart/2005/8/layout/vList5"/>
    <dgm:cxn modelId="{C647D4A3-965D-44EE-B65F-AE0F6BE9AD75}" type="presParOf" srcId="{EF7530E9-CFD7-40AB-BD73-06773099C4D4}" destId="{7F9DA89F-48FA-4030-9E1B-88D22A259F79}" srcOrd="1" destOrd="0" presId="urn:microsoft.com/office/officeart/2005/8/layout/vList5"/>
    <dgm:cxn modelId="{76D3F602-46B0-4EAE-B853-74DFE9BCEF43}" type="presParOf" srcId="{20B983A2-F600-4EC4-AD75-5EE1A98709A0}" destId="{B380235C-F9EC-4BAB-ABE0-24EB59F1AD53}" srcOrd="5" destOrd="0" presId="urn:microsoft.com/office/officeart/2005/8/layout/vList5"/>
    <dgm:cxn modelId="{E99AB9E2-CCD6-4C09-AEF2-3CF182F475DA}" type="presParOf" srcId="{20B983A2-F600-4EC4-AD75-5EE1A98709A0}" destId="{A033BE5F-3FAD-49EE-ACFC-10D565E9E8CE}" srcOrd="6" destOrd="0" presId="urn:microsoft.com/office/officeart/2005/8/layout/vList5"/>
    <dgm:cxn modelId="{0058544E-0878-4EF9-9E78-AE2854186A8F}" type="presParOf" srcId="{A033BE5F-3FAD-49EE-ACFC-10D565E9E8CE}" destId="{1B7B0B6C-A3A4-4D50-A503-A28ED95E504A}" srcOrd="0" destOrd="0" presId="urn:microsoft.com/office/officeart/2005/8/layout/vList5"/>
    <dgm:cxn modelId="{703592AA-4429-4DB7-A4D3-F90E9E4174A1}" type="presParOf" srcId="{A033BE5F-3FAD-49EE-ACFC-10D565E9E8CE}" destId="{68328717-4A92-49BF-AAC8-870CE27BB0C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E4A27-C8DC-47E0-85A8-4405727209E1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D83DEC4-32B3-4109-A5B6-6D1F0BB5747F}">
      <dgm:prSet phldrT="[Texto]"/>
      <dgm:spPr/>
      <dgm:t>
        <a:bodyPr/>
        <a:lstStyle/>
        <a:p>
          <a:r>
            <a:rPr lang="es-ES" b="1" i="1" dirty="0">
              <a:solidFill>
                <a:srgbClr val="152B48"/>
              </a:solidFill>
              <a:latin typeface="Montserrat" panose="00000500000000000000" pitchFamily="50" charset="0"/>
            </a:rPr>
            <a:t>Complejo </a:t>
          </a:r>
        </a:p>
        <a:p>
          <a:r>
            <a:rPr lang="es-ES" b="1" i="1" dirty="0">
              <a:solidFill>
                <a:srgbClr val="152B48"/>
              </a:solidFill>
              <a:latin typeface="Montserrat" panose="00000500000000000000" pitchFamily="50" charset="0"/>
            </a:rPr>
            <a:t>M.  tuberculosis</a:t>
          </a:r>
        </a:p>
      </dgm:t>
    </dgm:pt>
    <dgm:pt modelId="{2960D9C6-727E-49ED-8E56-67098FF4D381}" type="parTrans" cxnId="{2DA62F9E-4436-4FFF-8E03-1F30973093DA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CAAD4C1A-8877-4D53-951A-295629B82A0E}" type="sibTrans" cxnId="{2DA62F9E-4436-4FFF-8E03-1F30973093DA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022C1AF5-7D62-498E-89E7-D67CD7278E3A}">
      <dgm:prSet phldrT="[Texto]"/>
      <dgm:spPr/>
      <dgm:t>
        <a:bodyPr/>
        <a:lstStyle/>
        <a:p>
          <a:r>
            <a:rPr lang="es-ES" i="1" dirty="0">
              <a:solidFill>
                <a:srgbClr val="152B48"/>
              </a:solidFill>
              <a:latin typeface="Montserrat" panose="00000500000000000000" pitchFamily="50" charset="0"/>
            </a:rPr>
            <a:t>M. africanum</a:t>
          </a:r>
        </a:p>
      </dgm:t>
    </dgm:pt>
    <dgm:pt modelId="{2E72EC4B-400E-4138-8A99-18F7F237A63A}" type="parTrans" cxnId="{11B5741C-0C0F-46C5-AF9D-A1FB5FCC8127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B86ED601-9E65-431E-AD98-07FCBEA3DE76}" type="sibTrans" cxnId="{11B5741C-0C0F-46C5-AF9D-A1FB5FCC8127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64873187-493D-46B7-9FDE-274E2E1C933A}">
      <dgm:prSet phldrT="[Texto]"/>
      <dgm:spPr/>
      <dgm:t>
        <a:bodyPr/>
        <a:lstStyle/>
        <a:p>
          <a:r>
            <a:rPr lang="es-ES" i="1" dirty="0">
              <a:solidFill>
                <a:srgbClr val="152B48"/>
              </a:solidFill>
              <a:latin typeface="Montserrat" panose="00000500000000000000" pitchFamily="50" charset="0"/>
            </a:rPr>
            <a:t>M. bovis</a:t>
          </a:r>
        </a:p>
      </dgm:t>
    </dgm:pt>
    <dgm:pt modelId="{1C8295C6-4DC9-4DAA-8062-7D86ACB67A15}" type="parTrans" cxnId="{CAF9393C-DD17-4336-9853-DBEF9E3F4364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E5BBA271-F075-487F-9507-AC3CC2AB8AD2}" type="sibTrans" cxnId="{CAF9393C-DD17-4336-9853-DBEF9E3F4364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8D8EB79D-C162-43AA-A9B8-51EA67F91286}">
      <dgm:prSet phldrT="[Texto]"/>
      <dgm:spPr/>
      <dgm:t>
        <a:bodyPr/>
        <a:lstStyle/>
        <a:p>
          <a:r>
            <a:rPr lang="es-ES" i="1" dirty="0">
              <a:solidFill>
                <a:srgbClr val="152B48"/>
              </a:solidFill>
              <a:latin typeface="Montserrat" panose="00000500000000000000" pitchFamily="50" charset="0"/>
            </a:rPr>
            <a:t>M. caneti</a:t>
          </a:r>
        </a:p>
      </dgm:t>
    </dgm:pt>
    <dgm:pt modelId="{828F7ED5-6CB6-4813-BB9B-483F2E993C23}" type="parTrans" cxnId="{CD004244-E3E1-4F10-8B5E-1ECB715E3114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90E749DB-595A-4521-90B1-F87B148B25F4}" type="sibTrans" cxnId="{CD004244-E3E1-4F10-8B5E-1ECB715E3114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50D65686-038D-4151-92F4-2CA5B1679ABE}">
      <dgm:prSet phldrT="[Texto]"/>
      <dgm:spPr/>
      <dgm:t>
        <a:bodyPr/>
        <a:lstStyle/>
        <a:p>
          <a:r>
            <a:rPr lang="es-ES" i="1" dirty="0">
              <a:solidFill>
                <a:srgbClr val="152B48"/>
              </a:solidFill>
              <a:latin typeface="Montserrat" panose="00000500000000000000" pitchFamily="50" charset="0"/>
            </a:rPr>
            <a:t>M. tuberculosis</a:t>
          </a:r>
        </a:p>
      </dgm:t>
    </dgm:pt>
    <dgm:pt modelId="{8FF9F2E8-BEAA-4430-8D9E-E68C4BE3885A}" type="parTrans" cxnId="{DF6EF575-7805-4130-8F2B-9B85E68FD444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BDBEA7AD-070E-45EB-A127-BC6EED40E848}" type="sibTrans" cxnId="{DF6EF575-7805-4130-8F2B-9B85E68FD444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64EE6D1A-D99B-424F-A408-D4DE6ED76898}">
      <dgm:prSet phldrT="[Texto]"/>
      <dgm:spPr/>
      <dgm:t>
        <a:bodyPr/>
        <a:lstStyle/>
        <a:p>
          <a:r>
            <a:rPr lang="es-ES" i="1" dirty="0">
              <a:solidFill>
                <a:srgbClr val="152B48"/>
              </a:solidFill>
              <a:latin typeface="Montserrat" panose="00000500000000000000" pitchFamily="50" charset="0"/>
            </a:rPr>
            <a:t>M. microti</a:t>
          </a:r>
        </a:p>
      </dgm:t>
    </dgm:pt>
    <dgm:pt modelId="{04204A07-E850-4219-BB1A-399C166E39E4}" type="parTrans" cxnId="{782FC567-5F88-4FED-B9D2-DD0289D1CEF9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853816B9-2AF2-4D91-A933-DA6CD8A35D26}" type="sibTrans" cxnId="{782FC567-5F88-4FED-B9D2-DD0289D1CEF9}">
      <dgm:prSet/>
      <dgm:spPr/>
      <dgm:t>
        <a:bodyPr/>
        <a:lstStyle/>
        <a:p>
          <a:endParaRPr lang="es-ES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627CCF0F-9327-4EFD-9417-E619AB5EC42B}" type="pres">
      <dgm:prSet presAssocID="{6D2E4A27-C8DC-47E0-85A8-4405727209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ABDB755-1580-4F47-A4B5-CF7819A7A88A}" type="pres">
      <dgm:prSet presAssocID="{6D83DEC4-32B3-4109-A5B6-6D1F0BB5747F}" presName="hierRoot1" presStyleCnt="0">
        <dgm:presLayoutVars>
          <dgm:hierBranch val="init"/>
        </dgm:presLayoutVars>
      </dgm:prSet>
      <dgm:spPr/>
    </dgm:pt>
    <dgm:pt modelId="{4442719B-74ED-4859-BABF-EAF09F3BCAB8}" type="pres">
      <dgm:prSet presAssocID="{6D83DEC4-32B3-4109-A5B6-6D1F0BB5747F}" presName="rootComposite1" presStyleCnt="0"/>
      <dgm:spPr/>
    </dgm:pt>
    <dgm:pt modelId="{BC338C35-8803-4704-81B8-FD57A3C5B5F8}" type="pres">
      <dgm:prSet presAssocID="{6D83DEC4-32B3-4109-A5B6-6D1F0BB5747F}" presName="rootText1" presStyleLbl="node0" presStyleIdx="0" presStyleCnt="1">
        <dgm:presLayoutVars>
          <dgm:chPref val="3"/>
        </dgm:presLayoutVars>
      </dgm:prSet>
      <dgm:spPr/>
    </dgm:pt>
    <dgm:pt modelId="{A1AEA59E-C84E-4EC4-BA1D-6F89AF6B47C2}" type="pres">
      <dgm:prSet presAssocID="{6D83DEC4-32B3-4109-A5B6-6D1F0BB5747F}" presName="rootConnector1" presStyleLbl="node1" presStyleIdx="0" presStyleCnt="0"/>
      <dgm:spPr/>
    </dgm:pt>
    <dgm:pt modelId="{3930F0E2-9060-4770-B839-1C5CAB89AB2F}" type="pres">
      <dgm:prSet presAssocID="{6D83DEC4-32B3-4109-A5B6-6D1F0BB5747F}" presName="hierChild2" presStyleCnt="0"/>
      <dgm:spPr/>
    </dgm:pt>
    <dgm:pt modelId="{3F9D76F8-12D0-4BAB-A9BF-978294C0DE6A}" type="pres">
      <dgm:prSet presAssocID="{2E72EC4B-400E-4138-8A99-18F7F237A63A}" presName="Name37" presStyleLbl="parChTrans1D2" presStyleIdx="0" presStyleCnt="5"/>
      <dgm:spPr/>
    </dgm:pt>
    <dgm:pt modelId="{9E0924DB-2A5C-4124-825B-54A2745651F4}" type="pres">
      <dgm:prSet presAssocID="{022C1AF5-7D62-498E-89E7-D67CD7278E3A}" presName="hierRoot2" presStyleCnt="0">
        <dgm:presLayoutVars>
          <dgm:hierBranch val="init"/>
        </dgm:presLayoutVars>
      </dgm:prSet>
      <dgm:spPr/>
    </dgm:pt>
    <dgm:pt modelId="{1C5B4C67-E0B8-4D60-8E8F-4E8645F1FBA5}" type="pres">
      <dgm:prSet presAssocID="{022C1AF5-7D62-498E-89E7-D67CD7278E3A}" presName="rootComposite" presStyleCnt="0"/>
      <dgm:spPr/>
    </dgm:pt>
    <dgm:pt modelId="{E3D59F1C-5403-47DB-B763-AA8C0E6C6F02}" type="pres">
      <dgm:prSet presAssocID="{022C1AF5-7D62-498E-89E7-D67CD7278E3A}" presName="rootText" presStyleLbl="node2" presStyleIdx="0" presStyleCnt="5">
        <dgm:presLayoutVars>
          <dgm:chPref val="3"/>
        </dgm:presLayoutVars>
      </dgm:prSet>
      <dgm:spPr/>
    </dgm:pt>
    <dgm:pt modelId="{A81D7328-2FC6-4713-A16C-9BC3D8BDC496}" type="pres">
      <dgm:prSet presAssocID="{022C1AF5-7D62-498E-89E7-D67CD7278E3A}" presName="rootConnector" presStyleLbl="node2" presStyleIdx="0" presStyleCnt="5"/>
      <dgm:spPr/>
    </dgm:pt>
    <dgm:pt modelId="{AA97F118-6D7D-43A0-8F8E-E7DD7FD28895}" type="pres">
      <dgm:prSet presAssocID="{022C1AF5-7D62-498E-89E7-D67CD7278E3A}" presName="hierChild4" presStyleCnt="0"/>
      <dgm:spPr/>
    </dgm:pt>
    <dgm:pt modelId="{7481CE6F-1BCF-4B63-BD90-BD6F5C6D9CA1}" type="pres">
      <dgm:prSet presAssocID="{022C1AF5-7D62-498E-89E7-D67CD7278E3A}" presName="hierChild5" presStyleCnt="0"/>
      <dgm:spPr/>
    </dgm:pt>
    <dgm:pt modelId="{0DE6EA35-2A7F-4872-8ACA-0A66B70B34A1}" type="pres">
      <dgm:prSet presAssocID="{1C8295C6-4DC9-4DAA-8062-7D86ACB67A15}" presName="Name37" presStyleLbl="parChTrans1D2" presStyleIdx="1" presStyleCnt="5"/>
      <dgm:spPr/>
    </dgm:pt>
    <dgm:pt modelId="{B6044DB2-73A2-4C8B-875A-F2033199A026}" type="pres">
      <dgm:prSet presAssocID="{64873187-493D-46B7-9FDE-274E2E1C933A}" presName="hierRoot2" presStyleCnt="0">
        <dgm:presLayoutVars>
          <dgm:hierBranch val="init"/>
        </dgm:presLayoutVars>
      </dgm:prSet>
      <dgm:spPr/>
    </dgm:pt>
    <dgm:pt modelId="{956E3590-98EA-466A-917B-B24B85F2245E}" type="pres">
      <dgm:prSet presAssocID="{64873187-493D-46B7-9FDE-274E2E1C933A}" presName="rootComposite" presStyleCnt="0"/>
      <dgm:spPr/>
    </dgm:pt>
    <dgm:pt modelId="{A02B2911-7554-46E5-8FEA-07CEFB8E24CC}" type="pres">
      <dgm:prSet presAssocID="{64873187-493D-46B7-9FDE-274E2E1C933A}" presName="rootText" presStyleLbl="node2" presStyleIdx="1" presStyleCnt="5">
        <dgm:presLayoutVars>
          <dgm:chPref val="3"/>
        </dgm:presLayoutVars>
      </dgm:prSet>
      <dgm:spPr/>
    </dgm:pt>
    <dgm:pt modelId="{7338F33C-A67C-4E95-918F-486E44FD692E}" type="pres">
      <dgm:prSet presAssocID="{64873187-493D-46B7-9FDE-274E2E1C933A}" presName="rootConnector" presStyleLbl="node2" presStyleIdx="1" presStyleCnt="5"/>
      <dgm:spPr/>
    </dgm:pt>
    <dgm:pt modelId="{F9D69C61-F873-4D8C-AFD0-CA5A26317F5C}" type="pres">
      <dgm:prSet presAssocID="{64873187-493D-46B7-9FDE-274E2E1C933A}" presName="hierChild4" presStyleCnt="0"/>
      <dgm:spPr/>
    </dgm:pt>
    <dgm:pt modelId="{00B43F0C-ED47-47F9-BFD0-8149C325BCD5}" type="pres">
      <dgm:prSet presAssocID="{64873187-493D-46B7-9FDE-274E2E1C933A}" presName="hierChild5" presStyleCnt="0"/>
      <dgm:spPr/>
    </dgm:pt>
    <dgm:pt modelId="{F3B116BE-1E1A-4351-9421-81CFCD5B5DB6}" type="pres">
      <dgm:prSet presAssocID="{828F7ED5-6CB6-4813-BB9B-483F2E993C23}" presName="Name37" presStyleLbl="parChTrans1D2" presStyleIdx="2" presStyleCnt="5"/>
      <dgm:spPr/>
    </dgm:pt>
    <dgm:pt modelId="{0B40FB39-221F-4498-9522-3391E3BBEC8F}" type="pres">
      <dgm:prSet presAssocID="{8D8EB79D-C162-43AA-A9B8-51EA67F91286}" presName="hierRoot2" presStyleCnt="0">
        <dgm:presLayoutVars>
          <dgm:hierBranch val="init"/>
        </dgm:presLayoutVars>
      </dgm:prSet>
      <dgm:spPr/>
    </dgm:pt>
    <dgm:pt modelId="{891745BD-71EC-4755-90BA-0AADFBE0BD64}" type="pres">
      <dgm:prSet presAssocID="{8D8EB79D-C162-43AA-A9B8-51EA67F91286}" presName="rootComposite" presStyleCnt="0"/>
      <dgm:spPr/>
    </dgm:pt>
    <dgm:pt modelId="{BB23EDAD-695A-4800-BAF9-F74F343DD841}" type="pres">
      <dgm:prSet presAssocID="{8D8EB79D-C162-43AA-A9B8-51EA67F91286}" presName="rootText" presStyleLbl="node2" presStyleIdx="2" presStyleCnt="5">
        <dgm:presLayoutVars>
          <dgm:chPref val="3"/>
        </dgm:presLayoutVars>
      </dgm:prSet>
      <dgm:spPr/>
    </dgm:pt>
    <dgm:pt modelId="{80CCFEFD-8585-4F1E-810B-E319470BB3E1}" type="pres">
      <dgm:prSet presAssocID="{8D8EB79D-C162-43AA-A9B8-51EA67F91286}" presName="rootConnector" presStyleLbl="node2" presStyleIdx="2" presStyleCnt="5"/>
      <dgm:spPr/>
    </dgm:pt>
    <dgm:pt modelId="{210DB926-1C4A-4FF6-8DBB-96C0D9DD8E34}" type="pres">
      <dgm:prSet presAssocID="{8D8EB79D-C162-43AA-A9B8-51EA67F91286}" presName="hierChild4" presStyleCnt="0"/>
      <dgm:spPr/>
    </dgm:pt>
    <dgm:pt modelId="{E7A0FB06-9813-43A8-8603-04213C47586D}" type="pres">
      <dgm:prSet presAssocID="{8D8EB79D-C162-43AA-A9B8-51EA67F91286}" presName="hierChild5" presStyleCnt="0"/>
      <dgm:spPr/>
    </dgm:pt>
    <dgm:pt modelId="{BED80988-A14C-4895-8C4C-12F5754AF257}" type="pres">
      <dgm:prSet presAssocID="{8FF9F2E8-BEAA-4430-8D9E-E68C4BE3885A}" presName="Name37" presStyleLbl="parChTrans1D2" presStyleIdx="3" presStyleCnt="5"/>
      <dgm:spPr/>
    </dgm:pt>
    <dgm:pt modelId="{73F0A9F1-AB55-496E-9B05-8EAC414F8847}" type="pres">
      <dgm:prSet presAssocID="{50D65686-038D-4151-92F4-2CA5B1679ABE}" presName="hierRoot2" presStyleCnt="0">
        <dgm:presLayoutVars>
          <dgm:hierBranch val="init"/>
        </dgm:presLayoutVars>
      </dgm:prSet>
      <dgm:spPr/>
    </dgm:pt>
    <dgm:pt modelId="{E6400D31-335A-46A1-A55B-8A6AD46E7BCB}" type="pres">
      <dgm:prSet presAssocID="{50D65686-038D-4151-92F4-2CA5B1679ABE}" presName="rootComposite" presStyleCnt="0"/>
      <dgm:spPr/>
    </dgm:pt>
    <dgm:pt modelId="{86F38415-36B3-4DAB-B0C5-06E97C2B2DEC}" type="pres">
      <dgm:prSet presAssocID="{50D65686-038D-4151-92F4-2CA5B1679ABE}" presName="rootText" presStyleLbl="node2" presStyleIdx="3" presStyleCnt="5">
        <dgm:presLayoutVars>
          <dgm:chPref val="3"/>
        </dgm:presLayoutVars>
      </dgm:prSet>
      <dgm:spPr/>
    </dgm:pt>
    <dgm:pt modelId="{1D28D477-5628-4AFD-8612-BC13859F399B}" type="pres">
      <dgm:prSet presAssocID="{50D65686-038D-4151-92F4-2CA5B1679ABE}" presName="rootConnector" presStyleLbl="node2" presStyleIdx="3" presStyleCnt="5"/>
      <dgm:spPr/>
    </dgm:pt>
    <dgm:pt modelId="{4762A805-16CB-466D-BEFB-4E3613B092D7}" type="pres">
      <dgm:prSet presAssocID="{50D65686-038D-4151-92F4-2CA5B1679ABE}" presName="hierChild4" presStyleCnt="0"/>
      <dgm:spPr/>
    </dgm:pt>
    <dgm:pt modelId="{418F5378-9522-4ACD-89D2-FE683762DCD1}" type="pres">
      <dgm:prSet presAssocID="{50D65686-038D-4151-92F4-2CA5B1679ABE}" presName="hierChild5" presStyleCnt="0"/>
      <dgm:spPr/>
    </dgm:pt>
    <dgm:pt modelId="{E50A2B13-CE26-43E9-93D7-BFB5BCA5CA9D}" type="pres">
      <dgm:prSet presAssocID="{04204A07-E850-4219-BB1A-399C166E39E4}" presName="Name37" presStyleLbl="parChTrans1D2" presStyleIdx="4" presStyleCnt="5"/>
      <dgm:spPr/>
    </dgm:pt>
    <dgm:pt modelId="{A972AB8C-49BC-4B3C-BB8F-09F3C8059E29}" type="pres">
      <dgm:prSet presAssocID="{64EE6D1A-D99B-424F-A408-D4DE6ED76898}" presName="hierRoot2" presStyleCnt="0">
        <dgm:presLayoutVars>
          <dgm:hierBranch val="init"/>
        </dgm:presLayoutVars>
      </dgm:prSet>
      <dgm:spPr/>
    </dgm:pt>
    <dgm:pt modelId="{64EE609C-851D-4708-9207-39682D916B6E}" type="pres">
      <dgm:prSet presAssocID="{64EE6D1A-D99B-424F-A408-D4DE6ED76898}" presName="rootComposite" presStyleCnt="0"/>
      <dgm:spPr/>
    </dgm:pt>
    <dgm:pt modelId="{9B13A888-DD3D-4361-B80D-56FF0673A34B}" type="pres">
      <dgm:prSet presAssocID="{64EE6D1A-D99B-424F-A408-D4DE6ED76898}" presName="rootText" presStyleLbl="node2" presStyleIdx="4" presStyleCnt="5">
        <dgm:presLayoutVars>
          <dgm:chPref val="3"/>
        </dgm:presLayoutVars>
      </dgm:prSet>
      <dgm:spPr/>
    </dgm:pt>
    <dgm:pt modelId="{40CBE9FA-102A-4A70-8702-187A5CC6D55F}" type="pres">
      <dgm:prSet presAssocID="{64EE6D1A-D99B-424F-A408-D4DE6ED76898}" presName="rootConnector" presStyleLbl="node2" presStyleIdx="4" presStyleCnt="5"/>
      <dgm:spPr/>
    </dgm:pt>
    <dgm:pt modelId="{BBBBFE45-1144-4F40-A201-A7B515133C46}" type="pres">
      <dgm:prSet presAssocID="{64EE6D1A-D99B-424F-A408-D4DE6ED76898}" presName="hierChild4" presStyleCnt="0"/>
      <dgm:spPr/>
    </dgm:pt>
    <dgm:pt modelId="{E4FAD4D0-1B2F-454E-A01D-8ECE737555F9}" type="pres">
      <dgm:prSet presAssocID="{64EE6D1A-D99B-424F-A408-D4DE6ED76898}" presName="hierChild5" presStyleCnt="0"/>
      <dgm:spPr/>
    </dgm:pt>
    <dgm:pt modelId="{FF69D326-E0E6-4C46-B766-FB9554B4486A}" type="pres">
      <dgm:prSet presAssocID="{6D83DEC4-32B3-4109-A5B6-6D1F0BB5747F}" presName="hierChild3" presStyleCnt="0"/>
      <dgm:spPr/>
    </dgm:pt>
  </dgm:ptLst>
  <dgm:cxnLst>
    <dgm:cxn modelId="{C469B900-6605-4862-BF10-C71CB99371E8}" type="presOf" srcId="{8FF9F2E8-BEAA-4430-8D9E-E68C4BE3885A}" destId="{BED80988-A14C-4895-8C4C-12F5754AF257}" srcOrd="0" destOrd="0" presId="urn:microsoft.com/office/officeart/2005/8/layout/orgChart1"/>
    <dgm:cxn modelId="{E0DA3413-EBDA-402D-ACFB-A2C58730F93A}" type="presOf" srcId="{8D8EB79D-C162-43AA-A9B8-51EA67F91286}" destId="{80CCFEFD-8585-4F1E-810B-E319470BB3E1}" srcOrd="1" destOrd="0" presId="urn:microsoft.com/office/officeart/2005/8/layout/orgChart1"/>
    <dgm:cxn modelId="{11B5741C-0C0F-46C5-AF9D-A1FB5FCC8127}" srcId="{6D83DEC4-32B3-4109-A5B6-6D1F0BB5747F}" destId="{022C1AF5-7D62-498E-89E7-D67CD7278E3A}" srcOrd="0" destOrd="0" parTransId="{2E72EC4B-400E-4138-8A99-18F7F237A63A}" sibTransId="{B86ED601-9E65-431E-AD98-07FCBEA3DE76}"/>
    <dgm:cxn modelId="{AACBA32A-641F-4079-A647-42B48C5DD48F}" type="presOf" srcId="{04204A07-E850-4219-BB1A-399C166E39E4}" destId="{E50A2B13-CE26-43E9-93D7-BFB5BCA5CA9D}" srcOrd="0" destOrd="0" presId="urn:microsoft.com/office/officeart/2005/8/layout/orgChart1"/>
    <dgm:cxn modelId="{CAF9393C-DD17-4336-9853-DBEF9E3F4364}" srcId="{6D83DEC4-32B3-4109-A5B6-6D1F0BB5747F}" destId="{64873187-493D-46B7-9FDE-274E2E1C933A}" srcOrd="1" destOrd="0" parTransId="{1C8295C6-4DC9-4DAA-8062-7D86ACB67A15}" sibTransId="{E5BBA271-F075-487F-9507-AC3CC2AB8AD2}"/>
    <dgm:cxn modelId="{6CD37D3D-DEF9-4070-9FA5-6CDA5178024A}" type="presOf" srcId="{64873187-493D-46B7-9FDE-274E2E1C933A}" destId="{A02B2911-7554-46E5-8FEA-07CEFB8E24CC}" srcOrd="0" destOrd="0" presId="urn:microsoft.com/office/officeart/2005/8/layout/orgChart1"/>
    <dgm:cxn modelId="{454F6440-018E-46D9-81B4-B1C1996BF506}" type="presOf" srcId="{6D2E4A27-C8DC-47E0-85A8-4405727209E1}" destId="{627CCF0F-9327-4EFD-9417-E619AB5EC42B}" srcOrd="0" destOrd="0" presId="urn:microsoft.com/office/officeart/2005/8/layout/orgChart1"/>
    <dgm:cxn modelId="{96687361-DEB5-497F-98E9-EBE5E3345971}" type="presOf" srcId="{8D8EB79D-C162-43AA-A9B8-51EA67F91286}" destId="{BB23EDAD-695A-4800-BAF9-F74F343DD841}" srcOrd="0" destOrd="0" presId="urn:microsoft.com/office/officeart/2005/8/layout/orgChart1"/>
    <dgm:cxn modelId="{CD004244-E3E1-4F10-8B5E-1ECB715E3114}" srcId="{6D83DEC4-32B3-4109-A5B6-6D1F0BB5747F}" destId="{8D8EB79D-C162-43AA-A9B8-51EA67F91286}" srcOrd="2" destOrd="0" parTransId="{828F7ED5-6CB6-4813-BB9B-483F2E993C23}" sibTransId="{90E749DB-595A-4521-90B1-F87B148B25F4}"/>
    <dgm:cxn modelId="{8C668347-ED50-4968-ACC1-BD1880D499DA}" type="presOf" srcId="{50D65686-038D-4151-92F4-2CA5B1679ABE}" destId="{86F38415-36B3-4DAB-B0C5-06E97C2B2DEC}" srcOrd="0" destOrd="0" presId="urn:microsoft.com/office/officeart/2005/8/layout/orgChart1"/>
    <dgm:cxn modelId="{782FC567-5F88-4FED-B9D2-DD0289D1CEF9}" srcId="{6D83DEC4-32B3-4109-A5B6-6D1F0BB5747F}" destId="{64EE6D1A-D99B-424F-A408-D4DE6ED76898}" srcOrd="4" destOrd="0" parTransId="{04204A07-E850-4219-BB1A-399C166E39E4}" sibTransId="{853816B9-2AF2-4D91-A933-DA6CD8A35D26}"/>
    <dgm:cxn modelId="{3F6C0F48-643E-4385-8C9C-9E6A28F325B5}" type="presOf" srcId="{64EE6D1A-D99B-424F-A408-D4DE6ED76898}" destId="{40CBE9FA-102A-4A70-8702-187A5CC6D55F}" srcOrd="1" destOrd="0" presId="urn:microsoft.com/office/officeart/2005/8/layout/orgChart1"/>
    <dgm:cxn modelId="{F21F404D-624B-4906-BDFA-0F8B201E0EC4}" type="presOf" srcId="{6D83DEC4-32B3-4109-A5B6-6D1F0BB5747F}" destId="{BC338C35-8803-4704-81B8-FD57A3C5B5F8}" srcOrd="0" destOrd="0" presId="urn:microsoft.com/office/officeart/2005/8/layout/orgChart1"/>
    <dgm:cxn modelId="{DF6EF575-7805-4130-8F2B-9B85E68FD444}" srcId="{6D83DEC4-32B3-4109-A5B6-6D1F0BB5747F}" destId="{50D65686-038D-4151-92F4-2CA5B1679ABE}" srcOrd="3" destOrd="0" parTransId="{8FF9F2E8-BEAA-4430-8D9E-E68C4BE3885A}" sibTransId="{BDBEA7AD-070E-45EB-A127-BC6EED40E848}"/>
    <dgm:cxn modelId="{40669156-1C6F-4E8D-9A08-EDC12031CD0C}" type="presOf" srcId="{64EE6D1A-D99B-424F-A408-D4DE6ED76898}" destId="{9B13A888-DD3D-4361-B80D-56FF0673A34B}" srcOrd="0" destOrd="0" presId="urn:microsoft.com/office/officeart/2005/8/layout/orgChart1"/>
    <dgm:cxn modelId="{83922580-62B1-45DC-B266-1713F105A7FA}" type="presOf" srcId="{022C1AF5-7D62-498E-89E7-D67CD7278E3A}" destId="{A81D7328-2FC6-4713-A16C-9BC3D8BDC496}" srcOrd="1" destOrd="0" presId="urn:microsoft.com/office/officeart/2005/8/layout/orgChart1"/>
    <dgm:cxn modelId="{2DA62F9E-4436-4FFF-8E03-1F30973093DA}" srcId="{6D2E4A27-C8DC-47E0-85A8-4405727209E1}" destId="{6D83DEC4-32B3-4109-A5B6-6D1F0BB5747F}" srcOrd="0" destOrd="0" parTransId="{2960D9C6-727E-49ED-8E56-67098FF4D381}" sibTransId="{CAAD4C1A-8877-4D53-951A-295629B82A0E}"/>
    <dgm:cxn modelId="{4F7A7AC1-D830-42C5-8D81-A7B591B06A32}" type="presOf" srcId="{50D65686-038D-4151-92F4-2CA5B1679ABE}" destId="{1D28D477-5628-4AFD-8612-BC13859F399B}" srcOrd="1" destOrd="0" presId="urn:microsoft.com/office/officeart/2005/8/layout/orgChart1"/>
    <dgm:cxn modelId="{201A2BCA-DEC7-4694-B8F0-B81A718023BC}" type="presOf" srcId="{6D83DEC4-32B3-4109-A5B6-6D1F0BB5747F}" destId="{A1AEA59E-C84E-4EC4-BA1D-6F89AF6B47C2}" srcOrd="1" destOrd="0" presId="urn:microsoft.com/office/officeart/2005/8/layout/orgChart1"/>
    <dgm:cxn modelId="{23027DD1-5A77-46AC-A1E0-60FE8297997C}" type="presOf" srcId="{1C8295C6-4DC9-4DAA-8062-7D86ACB67A15}" destId="{0DE6EA35-2A7F-4872-8ACA-0A66B70B34A1}" srcOrd="0" destOrd="0" presId="urn:microsoft.com/office/officeart/2005/8/layout/orgChart1"/>
    <dgm:cxn modelId="{ECCF15D3-C0B1-40EF-BDBA-EF2DF5D85532}" type="presOf" srcId="{64873187-493D-46B7-9FDE-274E2E1C933A}" destId="{7338F33C-A67C-4E95-918F-486E44FD692E}" srcOrd="1" destOrd="0" presId="urn:microsoft.com/office/officeart/2005/8/layout/orgChart1"/>
    <dgm:cxn modelId="{6CB0A9E6-1F68-4778-BE7E-2E6FBA8A95B7}" type="presOf" srcId="{022C1AF5-7D62-498E-89E7-D67CD7278E3A}" destId="{E3D59F1C-5403-47DB-B763-AA8C0E6C6F02}" srcOrd="0" destOrd="0" presId="urn:microsoft.com/office/officeart/2005/8/layout/orgChart1"/>
    <dgm:cxn modelId="{7BF296ED-D58B-4A7A-952E-0A691C506957}" type="presOf" srcId="{2E72EC4B-400E-4138-8A99-18F7F237A63A}" destId="{3F9D76F8-12D0-4BAB-A9BF-978294C0DE6A}" srcOrd="0" destOrd="0" presId="urn:microsoft.com/office/officeart/2005/8/layout/orgChart1"/>
    <dgm:cxn modelId="{342EEDF3-1737-48F5-B5C2-3A6E2B4D7D64}" type="presOf" srcId="{828F7ED5-6CB6-4813-BB9B-483F2E993C23}" destId="{F3B116BE-1E1A-4351-9421-81CFCD5B5DB6}" srcOrd="0" destOrd="0" presId="urn:microsoft.com/office/officeart/2005/8/layout/orgChart1"/>
    <dgm:cxn modelId="{43D46B19-2C13-4412-A5C0-B9C2BED9EED1}" type="presParOf" srcId="{627CCF0F-9327-4EFD-9417-E619AB5EC42B}" destId="{EABDB755-1580-4F47-A4B5-CF7819A7A88A}" srcOrd="0" destOrd="0" presId="urn:microsoft.com/office/officeart/2005/8/layout/orgChart1"/>
    <dgm:cxn modelId="{D911D4CB-448E-4E79-B3AE-117F12CCAF93}" type="presParOf" srcId="{EABDB755-1580-4F47-A4B5-CF7819A7A88A}" destId="{4442719B-74ED-4859-BABF-EAF09F3BCAB8}" srcOrd="0" destOrd="0" presId="urn:microsoft.com/office/officeart/2005/8/layout/orgChart1"/>
    <dgm:cxn modelId="{B0E49070-FE08-4454-A4E6-82A7424D0B8A}" type="presParOf" srcId="{4442719B-74ED-4859-BABF-EAF09F3BCAB8}" destId="{BC338C35-8803-4704-81B8-FD57A3C5B5F8}" srcOrd="0" destOrd="0" presId="urn:microsoft.com/office/officeart/2005/8/layout/orgChart1"/>
    <dgm:cxn modelId="{4C7625E2-FFA2-44C2-ABCF-46074EB4F64C}" type="presParOf" srcId="{4442719B-74ED-4859-BABF-EAF09F3BCAB8}" destId="{A1AEA59E-C84E-4EC4-BA1D-6F89AF6B47C2}" srcOrd="1" destOrd="0" presId="urn:microsoft.com/office/officeart/2005/8/layout/orgChart1"/>
    <dgm:cxn modelId="{8EF355AF-E860-4E80-9C69-4C444900CAFE}" type="presParOf" srcId="{EABDB755-1580-4F47-A4B5-CF7819A7A88A}" destId="{3930F0E2-9060-4770-B839-1C5CAB89AB2F}" srcOrd="1" destOrd="0" presId="urn:microsoft.com/office/officeart/2005/8/layout/orgChart1"/>
    <dgm:cxn modelId="{3CC58CD6-723F-423C-AD63-84897A2A312C}" type="presParOf" srcId="{3930F0E2-9060-4770-B839-1C5CAB89AB2F}" destId="{3F9D76F8-12D0-4BAB-A9BF-978294C0DE6A}" srcOrd="0" destOrd="0" presId="urn:microsoft.com/office/officeart/2005/8/layout/orgChart1"/>
    <dgm:cxn modelId="{453DEC65-A712-4DC3-912E-03BCB43A8A7F}" type="presParOf" srcId="{3930F0E2-9060-4770-B839-1C5CAB89AB2F}" destId="{9E0924DB-2A5C-4124-825B-54A2745651F4}" srcOrd="1" destOrd="0" presId="urn:microsoft.com/office/officeart/2005/8/layout/orgChart1"/>
    <dgm:cxn modelId="{89885D5A-8B7A-437E-BF1E-2068246543AF}" type="presParOf" srcId="{9E0924DB-2A5C-4124-825B-54A2745651F4}" destId="{1C5B4C67-E0B8-4D60-8E8F-4E8645F1FBA5}" srcOrd="0" destOrd="0" presId="urn:microsoft.com/office/officeart/2005/8/layout/orgChart1"/>
    <dgm:cxn modelId="{35358375-B49F-4E9E-B5D2-32E299021D00}" type="presParOf" srcId="{1C5B4C67-E0B8-4D60-8E8F-4E8645F1FBA5}" destId="{E3D59F1C-5403-47DB-B763-AA8C0E6C6F02}" srcOrd="0" destOrd="0" presId="urn:microsoft.com/office/officeart/2005/8/layout/orgChart1"/>
    <dgm:cxn modelId="{9EC207FC-695A-4824-AF8C-A6575E58A36A}" type="presParOf" srcId="{1C5B4C67-E0B8-4D60-8E8F-4E8645F1FBA5}" destId="{A81D7328-2FC6-4713-A16C-9BC3D8BDC496}" srcOrd="1" destOrd="0" presId="urn:microsoft.com/office/officeart/2005/8/layout/orgChart1"/>
    <dgm:cxn modelId="{70318CAB-EF60-460D-A7BA-5836778F6E70}" type="presParOf" srcId="{9E0924DB-2A5C-4124-825B-54A2745651F4}" destId="{AA97F118-6D7D-43A0-8F8E-E7DD7FD28895}" srcOrd="1" destOrd="0" presId="urn:microsoft.com/office/officeart/2005/8/layout/orgChart1"/>
    <dgm:cxn modelId="{DEA48A6A-A29A-44FB-B825-2F70A4E67DEF}" type="presParOf" srcId="{9E0924DB-2A5C-4124-825B-54A2745651F4}" destId="{7481CE6F-1BCF-4B63-BD90-BD6F5C6D9CA1}" srcOrd="2" destOrd="0" presId="urn:microsoft.com/office/officeart/2005/8/layout/orgChart1"/>
    <dgm:cxn modelId="{FA2EC18F-75B7-4C92-965E-A5CC689CCF7F}" type="presParOf" srcId="{3930F0E2-9060-4770-B839-1C5CAB89AB2F}" destId="{0DE6EA35-2A7F-4872-8ACA-0A66B70B34A1}" srcOrd="2" destOrd="0" presId="urn:microsoft.com/office/officeart/2005/8/layout/orgChart1"/>
    <dgm:cxn modelId="{CB97F8E7-FDA7-4FB1-85E8-72196A7319B9}" type="presParOf" srcId="{3930F0E2-9060-4770-B839-1C5CAB89AB2F}" destId="{B6044DB2-73A2-4C8B-875A-F2033199A026}" srcOrd="3" destOrd="0" presId="urn:microsoft.com/office/officeart/2005/8/layout/orgChart1"/>
    <dgm:cxn modelId="{1D7F73C3-EA43-4644-9CC7-93546895B869}" type="presParOf" srcId="{B6044DB2-73A2-4C8B-875A-F2033199A026}" destId="{956E3590-98EA-466A-917B-B24B85F2245E}" srcOrd="0" destOrd="0" presId="urn:microsoft.com/office/officeart/2005/8/layout/orgChart1"/>
    <dgm:cxn modelId="{89BA1C79-DFD1-4B84-82E4-9C281E175608}" type="presParOf" srcId="{956E3590-98EA-466A-917B-B24B85F2245E}" destId="{A02B2911-7554-46E5-8FEA-07CEFB8E24CC}" srcOrd="0" destOrd="0" presId="urn:microsoft.com/office/officeart/2005/8/layout/orgChart1"/>
    <dgm:cxn modelId="{88C0EC82-69BC-4FB4-B1AE-D88127DAD92F}" type="presParOf" srcId="{956E3590-98EA-466A-917B-B24B85F2245E}" destId="{7338F33C-A67C-4E95-918F-486E44FD692E}" srcOrd="1" destOrd="0" presId="urn:microsoft.com/office/officeart/2005/8/layout/orgChart1"/>
    <dgm:cxn modelId="{86C7E899-64B6-49C8-A59C-9C507648448A}" type="presParOf" srcId="{B6044DB2-73A2-4C8B-875A-F2033199A026}" destId="{F9D69C61-F873-4D8C-AFD0-CA5A26317F5C}" srcOrd="1" destOrd="0" presId="urn:microsoft.com/office/officeart/2005/8/layout/orgChart1"/>
    <dgm:cxn modelId="{4DEBEE2E-D6E8-472C-9A3F-E96318692471}" type="presParOf" srcId="{B6044DB2-73A2-4C8B-875A-F2033199A026}" destId="{00B43F0C-ED47-47F9-BFD0-8149C325BCD5}" srcOrd="2" destOrd="0" presId="urn:microsoft.com/office/officeart/2005/8/layout/orgChart1"/>
    <dgm:cxn modelId="{8CF955CA-DE7A-49B9-9565-664064DC9FDB}" type="presParOf" srcId="{3930F0E2-9060-4770-B839-1C5CAB89AB2F}" destId="{F3B116BE-1E1A-4351-9421-81CFCD5B5DB6}" srcOrd="4" destOrd="0" presId="urn:microsoft.com/office/officeart/2005/8/layout/orgChart1"/>
    <dgm:cxn modelId="{5F041EA6-CB76-45CA-88D3-38BE68FA98E5}" type="presParOf" srcId="{3930F0E2-9060-4770-B839-1C5CAB89AB2F}" destId="{0B40FB39-221F-4498-9522-3391E3BBEC8F}" srcOrd="5" destOrd="0" presId="urn:microsoft.com/office/officeart/2005/8/layout/orgChart1"/>
    <dgm:cxn modelId="{32A546C2-F925-4A75-A4D7-CC2172775051}" type="presParOf" srcId="{0B40FB39-221F-4498-9522-3391E3BBEC8F}" destId="{891745BD-71EC-4755-90BA-0AADFBE0BD64}" srcOrd="0" destOrd="0" presId="urn:microsoft.com/office/officeart/2005/8/layout/orgChart1"/>
    <dgm:cxn modelId="{BAC3091A-24A7-4EB8-87A5-2311702B309D}" type="presParOf" srcId="{891745BD-71EC-4755-90BA-0AADFBE0BD64}" destId="{BB23EDAD-695A-4800-BAF9-F74F343DD841}" srcOrd="0" destOrd="0" presId="urn:microsoft.com/office/officeart/2005/8/layout/orgChart1"/>
    <dgm:cxn modelId="{149EA01D-22A0-46BB-A1EE-4EC231335F7A}" type="presParOf" srcId="{891745BD-71EC-4755-90BA-0AADFBE0BD64}" destId="{80CCFEFD-8585-4F1E-810B-E319470BB3E1}" srcOrd="1" destOrd="0" presId="urn:microsoft.com/office/officeart/2005/8/layout/orgChart1"/>
    <dgm:cxn modelId="{58FF572D-30BA-47DC-8ED4-3673FB5720A3}" type="presParOf" srcId="{0B40FB39-221F-4498-9522-3391E3BBEC8F}" destId="{210DB926-1C4A-4FF6-8DBB-96C0D9DD8E34}" srcOrd="1" destOrd="0" presId="urn:microsoft.com/office/officeart/2005/8/layout/orgChart1"/>
    <dgm:cxn modelId="{AB943B57-051B-479E-8594-F7D075232490}" type="presParOf" srcId="{0B40FB39-221F-4498-9522-3391E3BBEC8F}" destId="{E7A0FB06-9813-43A8-8603-04213C47586D}" srcOrd="2" destOrd="0" presId="urn:microsoft.com/office/officeart/2005/8/layout/orgChart1"/>
    <dgm:cxn modelId="{43831FEE-A036-4DB7-AF97-43E2C30EA685}" type="presParOf" srcId="{3930F0E2-9060-4770-B839-1C5CAB89AB2F}" destId="{BED80988-A14C-4895-8C4C-12F5754AF257}" srcOrd="6" destOrd="0" presId="urn:microsoft.com/office/officeart/2005/8/layout/orgChart1"/>
    <dgm:cxn modelId="{0C2FDB4F-4B8E-4CAB-B0CC-093D1A767CDE}" type="presParOf" srcId="{3930F0E2-9060-4770-B839-1C5CAB89AB2F}" destId="{73F0A9F1-AB55-496E-9B05-8EAC414F8847}" srcOrd="7" destOrd="0" presId="urn:microsoft.com/office/officeart/2005/8/layout/orgChart1"/>
    <dgm:cxn modelId="{2BA19FCA-60C7-4108-8940-2B8F4C456DED}" type="presParOf" srcId="{73F0A9F1-AB55-496E-9B05-8EAC414F8847}" destId="{E6400D31-335A-46A1-A55B-8A6AD46E7BCB}" srcOrd="0" destOrd="0" presId="urn:microsoft.com/office/officeart/2005/8/layout/orgChart1"/>
    <dgm:cxn modelId="{02957E43-411A-498D-BBE6-794C3B850609}" type="presParOf" srcId="{E6400D31-335A-46A1-A55B-8A6AD46E7BCB}" destId="{86F38415-36B3-4DAB-B0C5-06E97C2B2DEC}" srcOrd="0" destOrd="0" presId="urn:microsoft.com/office/officeart/2005/8/layout/orgChart1"/>
    <dgm:cxn modelId="{19BD7382-8BB5-4DF2-9CA9-720DE0025392}" type="presParOf" srcId="{E6400D31-335A-46A1-A55B-8A6AD46E7BCB}" destId="{1D28D477-5628-4AFD-8612-BC13859F399B}" srcOrd="1" destOrd="0" presId="urn:microsoft.com/office/officeart/2005/8/layout/orgChart1"/>
    <dgm:cxn modelId="{35C78CF8-5BCE-496B-B28A-AA7A88FB964B}" type="presParOf" srcId="{73F0A9F1-AB55-496E-9B05-8EAC414F8847}" destId="{4762A805-16CB-466D-BEFB-4E3613B092D7}" srcOrd="1" destOrd="0" presId="urn:microsoft.com/office/officeart/2005/8/layout/orgChart1"/>
    <dgm:cxn modelId="{543554B8-CEF3-400E-807B-E023C8A30887}" type="presParOf" srcId="{73F0A9F1-AB55-496E-9B05-8EAC414F8847}" destId="{418F5378-9522-4ACD-89D2-FE683762DCD1}" srcOrd="2" destOrd="0" presId="urn:microsoft.com/office/officeart/2005/8/layout/orgChart1"/>
    <dgm:cxn modelId="{88C55242-9DEE-4EA6-B115-1A93C90D039E}" type="presParOf" srcId="{3930F0E2-9060-4770-B839-1C5CAB89AB2F}" destId="{E50A2B13-CE26-43E9-93D7-BFB5BCA5CA9D}" srcOrd="8" destOrd="0" presId="urn:microsoft.com/office/officeart/2005/8/layout/orgChart1"/>
    <dgm:cxn modelId="{B8D8726B-CD97-430B-8097-8604BB281727}" type="presParOf" srcId="{3930F0E2-9060-4770-B839-1C5CAB89AB2F}" destId="{A972AB8C-49BC-4B3C-BB8F-09F3C8059E29}" srcOrd="9" destOrd="0" presId="urn:microsoft.com/office/officeart/2005/8/layout/orgChart1"/>
    <dgm:cxn modelId="{2944B5DF-56DE-4E66-9D89-64E63D589385}" type="presParOf" srcId="{A972AB8C-49BC-4B3C-BB8F-09F3C8059E29}" destId="{64EE609C-851D-4708-9207-39682D916B6E}" srcOrd="0" destOrd="0" presId="urn:microsoft.com/office/officeart/2005/8/layout/orgChart1"/>
    <dgm:cxn modelId="{A30C690B-723A-4592-8C0F-A531CAF61F37}" type="presParOf" srcId="{64EE609C-851D-4708-9207-39682D916B6E}" destId="{9B13A888-DD3D-4361-B80D-56FF0673A34B}" srcOrd="0" destOrd="0" presId="urn:microsoft.com/office/officeart/2005/8/layout/orgChart1"/>
    <dgm:cxn modelId="{136984B0-7F09-4D87-A933-E8DB614C92FD}" type="presParOf" srcId="{64EE609C-851D-4708-9207-39682D916B6E}" destId="{40CBE9FA-102A-4A70-8702-187A5CC6D55F}" srcOrd="1" destOrd="0" presId="urn:microsoft.com/office/officeart/2005/8/layout/orgChart1"/>
    <dgm:cxn modelId="{0AEEA1C4-7A9B-4250-9B9D-09AAC2CAC0E0}" type="presParOf" srcId="{A972AB8C-49BC-4B3C-BB8F-09F3C8059E29}" destId="{BBBBFE45-1144-4F40-A201-A7B515133C46}" srcOrd="1" destOrd="0" presId="urn:microsoft.com/office/officeart/2005/8/layout/orgChart1"/>
    <dgm:cxn modelId="{D7982C7F-9F76-4942-AD52-B4746913F508}" type="presParOf" srcId="{A972AB8C-49BC-4B3C-BB8F-09F3C8059E29}" destId="{E4FAD4D0-1B2F-454E-A01D-8ECE737555F9}" srcOrd="2" destOrd="0" presId="urn:microsoft.com/office/officeart/2005/8/layout/orgChart1"/>
    <dgm:cxn modelId="{4D3E3753-2CA9-4E62-9DD3-DEA62EA20B81}" type="presParOf" srcId="{EABDB755-1580-4F47-A4B5-CF7819A7A88A}" destId="{FF69D326-E0E6-4C46-B766-FB9554B448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1E5FEE-14C1-461D-91B3-A6DE760189B4}" type="doc">
      <dgm:prSet loTypeId="urn:microsoft.com/office/officeart/2005/8/layout/b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6A0C0330-61C4-4ABF-B9B8-EB6B47376BA9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Contacto persona infectada</a:t>
          </a:r>
        </a:p>
      </dgm:t>
    </dgm:pt>
    <dgm:pt modelId="{00229A08-93FC-4E39-BA6E-0C45353612C2}" type="parTrans" cxnId="{591E45FC-3323-4030-8BB1-616B35E9583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2C60B732-A8F4-4D2E-A4AF-0BAF46F992CE}" type="sibTrans" cxnId="{591E45FC-3323-4030-8BB1-616B35E9583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8CD418CB-9D1D-46DD-A0BC-D23DAA3326FC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Inhalación de aerosoles</a:t>
          </a:r>
        </a:p>
      </dgm:t>
    </dgm:pt>
    <dgm:pt modelId="{E2550060-101B-42DD-A714-BD5E94A57B31}" type="parTrans" cxnId="{AAB95763-BE36-4801-8474-7E7E30D94BBD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F67CD9EA-03C8-48FB-9641-64A78B3AB0CF}" type="sibTrans" cxnId="{AAB95763-BE36-4801-8474-7E7E30D94BBD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FEC7609-D0A2-4DCD-BE7F-389156D474D2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Ingreso al alveolo</a:t>
          </a:r>
        </a:p>
      </dgm:t>
    </dgm:pt>
    <dgm:pt modelId="{E63D0AEF-A4CC-4A4F-9CBD-725C783FC374}" type="parTrans" cxnId="{59ED9B8B-48B2-46BF-B63E-9B8D7FD1A30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75B88AE6-8253-445F-8FAC-C2B949D5F7B3}" type="sibTrans" cxnId="{59ED9B8B-48B2-46BF-B63E-9B8D7FD1A30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EC7C323B-BD21-4C46-B7FA-76027DF4665C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C. dendríticas y macrófagos alveolares</a:t>
          </a:r>
        </a:p>
      </dgm:t>
    </dgm:pt>
    <dgm:pt modelId="{AC84D279-2F20-443A-9CF9-8B931D9E4DF6}" type="parTrans" cxnId="{E308AB20-D6A1-45DB-995F-6A1DE3EE6B3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8DEF0480-259A-4910-BC9A-59CB132ABBC0}" type="sibTrans" cxnId="{E308AB20-D6A1-45DB-995F-6A1DE3EE6B3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046D260-6AB9-474C-AFE6-85D8BD2F817C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Opsonización y fagocitosis</a:t>
          </a:r>
        </a:p>
      </dgm:t>
    </dgm:pt>
    <dgm:pt modelId="{3D5DBE45-1BEB-4B4D-9896-85A5AD671D63}" type="parTrans" cxnId="{1C74A5F3-968B-4D77-9611-E909573FC5E6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8612BFA9-BD76-489D-A11C-01D2EFA43CB0}" type="sibTrans" cxnId="{1C74A5F3-968B-4D77-9611-E909573FC5E6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FB11337F-4054-4C80-9402-68D80C16EFA5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Presentación a LT TH1 (CD4-CD8, LT citotóxicos)</a:t>
          </a:r>
        </a:p>
      </dgm:t>
    </dgm:pt>
    <dgm:pt modelId="{2361448B-B31C-4D57-AFE1-9C4F39DA2058}" type="parTrans" cxnId="{967C3C2C-D45E-40B8-9FAB-32A4D4BA537F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29DC4253-CC4B-473A-B1EA-CBC1AA59D563}" type="sibTrans" cxnId="{967C3C2C-D45E-40B8-9FAB-32A4D4BA537F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F54E622D-9C26-4AA8-AACB-D2ACFE54C6FD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Aumento de secreción de citoquinas</a:t>
          </a:r>
        </a:p>
      </dgm:t>
    </dgm:pt>
    <dgm:pt modelId="{0D72F0D5-3CFB-4979-A179-9B447D1F4BCB}" type="parTrans" cxnId="{405624EC-686B-4BD3-B002-83B091673DF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32287CF-FA4B-4732-8F8B-125D87295FAB}" type="sibTrans" cxnId="{405624EC-686B-4BD3-B002-83B091673DF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547A5858-FBF3-4521-B5B3-728CEC307A5B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TNF-</a:t>
          </a:r>
          <a:r>
            <a:rPr lang="el-GR" dirty="0"/>
            <a:t>α</a:t>
          </a:r>
          <a:endParaRPr lang="es-CO" dirty="0">
            <a:latin typeface="Montserrat" panose="00000500000000000000" pitchFamily="50" charset="0"/>
          </a:endParaRPr>
        </a:p>
        <a:p>
          <a:r>
            <a:rPr lang="es-ES" dirty="0">
              <a:latin typeface="Montserrat" panose="00000500000000000000" pitchFamily="50" charset="0"/>
            </a:rPr>
            <a:t>Interferón-</a:t>
          </a:r>
          <a:r>
            <a:rPr lang="el-GR" dirty="0">
              <a:latin typeface="Times New Roman" panose="02020603050405020304" pitchFamily="18" charset="0"/>
              <a:cs typeface="Times New Roman" panose="02020603050405020304" pitchFamily="18" charset="0"/>
            </a:rPr>
            <a:t>γ</a:t>
          </a:r>
          <a:endParaRPr lang="es-ES" dirty="0">
            <a:latin typeface="Montserrat" panose="00000500000000000000" pitchFamily="50" charset="0"/>
          </a:endParaRPr>
        </a:p>
      </dgm:t>
    </dgm:pt>
    <dgm:pt modelId="{77916671-A55E-481D-91F7-8FFB783F1CCD}" type="sibTrans" cxnId="{24C468C8-7EBA-41F9-B90A-F9CC03EA5DEE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F699F5C0-421D-4B5B-8D66-D9AC2D2AC547}" type="parTrans" cxnId="{24C468C8-7EBA-41F9-B90A-F9CC03EA5DEE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11968D1C-AB35-469E-B213-1C2A3E6340CD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Quimioquinas y citoquinas proinflamatorias</a:t>
          </a:r>
        </a:p>
      </dgm:t>
    </dgm:pt>
    <dgm:pt modelId="{5A3264D9-6DE1-4F9B-94CB-3A482297552C}" type="parTrans" cxnId="{5A54227B-FE41-484A-8C2D-3C97279DDFE9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AAD809DF-E107-46B0-BF7F-12114920071E}" type="sibTrans" cxnId="{5A54227B-FE41-484A-8C2D-3C97279DDFE9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CF055ADF-ECC6-40A7-A70E-212A1D28EFA2}" type="pres">
      <dgm:prSet presAssocID="{091E5FEE-14C1-461D-91B3-A6DE760189B4}" presName="Name0" presStyleCnt="0">
        <dgm:presLayoutVars>
          <dgm:dir/>
          <dgm:resizeHandles/>
        </dgm:presLayoutVars>
      </dgm:prSet>
      <dgm:spPr/>
    </dgm:pt>
    <dgm:pt modelId="{18CBCA91-12B9-4006-9A67-EF24CF9E2EDB}" type="pres">
      <dgm:prSet presAssocID="{6A0C0330-61C4-4ABF-B9B8-EB6B47376BA9}" presName="compNode" presStyleCnt="0"/>
      <dgm:spPr/>
    </dgm:pt>
    <dgm:pt modelId="{2D061C41-4E60-493C-BADB-BBFB9544BB26}" type="pres">
      <dgm:prSet presAssocID="{6A0C0330-61C4-4ABF-B9B8-EB6B47376BA9}" presName="dummyConnPt" presStyleCnt="0"/>
      <dgm:spPr/>
    </dgm:pt>
    <dgm:pt modelId="{6E4002FC-C8D0-4DDC-A021-279F153BB846}" type="pres">
      <dgm:prSet presAssocID="{6A0C0330-61C4-4ABF-B9B8-EB6B47376BA9}" presName="node" presStyleLbl="node1" presStyleIdx="0" presStyleCnt="9">
        <dgm:presLayoutVars>
          <dgm:bulletEnabled val="1"/>
        </dgm:presLayoutVars>
      </dgm:prSet>
      <dgm:spPr/>
    </dgm:pt>
    <dgm:pt modelId="{CC33B741-45CD-4C71-8821-5DA1B72F86CD}" type="pres">
      <dgm:prSet presAssocID="{2C60B732-A8F4-4D2E-A4AF-0BAF46F992CE}" presName="sibTrans" presStyleLbl="bgSibTrans2D1" presStyleIdx="0" presStyleCnt="8"/>
      <dgm:spPr/>
    </dgm:pt>
    <dgm:pt modelId="{CEEC5D00-F4E8-48BC-BB9E-05574CE84573}" type="pres">
      <dgm:prSet presAssocID="{8CD418CB-9D1D-46DD-A0BC-D23DAA3326FC}" presName="compNode" presStyleCnt="0"/>
      <dgm:spPr/>
    </dgm:pt>
    <dgm:pt modelId="{C0DE86BE-4447-4D93-B4A9-785BA29B724C}" type="pres">
      <dgm:prSet presAssocID="{8CD418CB-9D1D-46DD-A0BC-D23DAA3326FC}" presName="dummyConnPt" presStyleCnt="0"/>
      <dgm:spPr/>
    </dgm:pt>
    <dgm:pt modelId="{E3959D06-0596-4082-A2D5-0A35537D9A37}" type="pres">
      <dgm:prSet presAssocID="{8CD418CB-9D1D-46DD-A0BC-D23DAA3326FC}" presName="node" presStyleLbl="node1" presStyleIdx="1" presStyleCnt="9">
        <dgm:presLayoutVars>
          <dgm:bulletEnabled val="1"/>
        </dgm:presLayoutVars>
      </dgm:prSet>
      <dgm:spPr/>
    </dgm:pt>
    <dgm:pt modelId="{27B573DA-AE88-4729-9759-E0052867C500}" type="pres">
      <dgm:prSet presAssocID="{F67CD9EA-03C8-48FB-9641-64A78B3AB0CF}" presName="sibTrans" presStyleLbl="bgSibTrans2D1" presStyleIdx="1" presStyleCnt="8"/>
      <dgm:spPr/>
    </dgm:pt>
    <dgm:pt modelId="{B182F5B8-256D-41FE-95E2-762F54C50F24}" type="pres">
      <dgm:prSet presAssocID="{4FEC7609-D0A2-4DCD-BE7F-389156D474D2}" presName="compNode" presStyleCnt="0"/>
      <dgm:spPr/>
    </dgm:pt>
    <dgm:pt modelId="{7BDCB708-5B70-4A9F-8C87-7C15B8ED57EB}" type="pres">
      <dgm:prSet presAssocID="{4FEC7609-D0A2-4DCD-BE7F-389156D474D2}" presName="dummyConnPt" presStyleCnt="0"/>
      <dgm:spPr/>
    </dgm:pt>
    <dgm:pt modelId="{933DE8BD-541A-4020-A218-9F40F862DCFD}" type="pres">
      <dgm:prSet presAssocID="{4FEC7609-D0A2-4DCD-BE7F-389156D474D2}" presName="node" presStyleLbl="node1" presStyleIdx="2" presStyleCnt="9">
        <dgm:presLayoutVars>
          <dgm:bulletEnabled val="1"/>
        </dgm:presLayoutVars>
      </dgm:prSet>
      <dgm:spPr/>
    </dgm:pt>
    <dgm:pt modelId="{DC3739EF-B3A4-46E4-9A8D-C81E425585AE}" type="pres">
      <dgm:prSet presAssocID="{75B88AE6-8253-445F-8FAC-C2B949D5F7B3}" presName="sibTrans" presStyleLbl="bgSibTrans2D1" presStyleIdx="2" presStyleCnt="8"/>
      <dgm:spPr/>
    </dgm:pt>
    <dgm:pt modelId="{7FD74834-27B9-4479-98E1-5F47C3AB56AE}" type="pres">
      <dgm:prSet presAssocID="{11968D1C-AB35-469E-B213-1C2A3E6340CD}" presName="compNode" presStyleCnt="0"/>
      <dgm:spPr/>
    </dgm:pt>
    <dgm:pt modelId="{E2672C26-E58C-4E94-88E6-7FCD0CD50A6F}" type="pres">
      <dgm:prSet presAssocID="{11968D1C-AB35-469E-B213-1C2A3E6340CD}" presName="dummyConnPt" presStyleCnt="0"/>
      <dgm:spPr/>
    </dgm:pt>
    <dgm:pt modelId="{402F4C27-2E43-460E-B6C4-D2EDB8A7C18B}" type="pres">
      <dgm:prSet presAssocID="{11968D1C-AB35-469E-B213-1C2A3E6340CD}" presName="node" presStyleLbl="node1" presStyleIdx="3" presStyleCnt="9">
        <dgm:presLayoutVars>
          <dgm:bulletEnabled val="1"/>
        </dgm:presLayoutVars>
      </dgm:prSet>
      <dgm:spPr/>
    </dgm:pt>
    <dgm:pt modelId="{20060287-F8B0-414B-AD41-EB042A137BFA}" type="pres">
      <dgm:prSet presAssocID="{AAD809DF-E107-46B0-BF7F-12114920071E}" presName="sibTrans" presStyleLbl="bgSibTrans2D1" presStyleIdx="3" presStyleCnt="8"/>
      <dgm:spPr/>
    </dgm:pt>
    <dgm:pt modelId="{5F4E317D-F5D4-48CB-B12A-217C6D2DB0DB}" type="pres">
      <dgm:prSet presAssocID="{547A5858-FBF3-4521-B5B3-728CEC307A5B}" presName="compNode" presStyleCnt="0"/>
      <dgm:spPr/>
    </dgm:pt>
    <dgm:pt modelId="{F6E6A866-0A67-4A01-8902-A716A88D0F49}" type="pres">
      <dgm:prSet presAssocID="{547A5858-FBF3-4521-B5B3-728CEC307A5B}" presName="dummyConnPt" presStyleCnt="0"/>
      <dgm:spPr/>
    </dgm:pt>
    <dgm:pt modelId="{5AEE335B-5832-41B7-9807-E38A94DB54DF}" type="pres">
      <dgm:prSet presAssocID="{547A5858-FBF3-4521-B5B3-728CEC307A5B}" presName="node" presStyleLbl="node1" presStyleIdx="4" presStyleCnt="9">
        <dgm:presLayoutVars>
          <dgm:bulletEnabled val="1"/>
        </dgm:presLayoutVars>
      </dgm:prSet>
      <dgm:spPr/>
    </dgm:pt>
    <dgm:pt modelId="{514C9978-EDD1-48A9-93EF-15EA4111F05F}" type="pres">
      <dgm:prSet presAssocID="{77916671-A55E-481D-91F7-8FFB783F1CCD}" presName="sibTrans" presStyleLbl="bgSibTrans2D1" presStyleIdx="4" presStyleCnt="8"/>
      <dgm:spPr/>
    </dgm:pt>
    <dgm:pt modelId="{A6ADFA08-8289-488C-9F4C-F643C24134EE}" type="pres">
      <dgm:prSet presAssocID="{EC7C323B-BD21-4C46-B7FA-76027DF4665C}" presName="compNode" presStyleCnt="0"/>
      <dgm:spPr/>
    </dgm:pt>
    <dgm:pt modelId="{13B29919-CDA6-4D33-84DA-C3182139B25E}" type="pres">
      <dgm:prSet presAssocID="{EC7C323B-BD21-4C46-B7FA-76027DF4665C}" presName="dummyConnPt" presStyleCnt="0"/>
      <dgm:spPr/>
    </dgm:pt>
    <dgm:pt modelId="{44461F30-1FC6-43CE-B695-75714391EBD4}" type="pres">
      <dgm:prSet presAssocID="{EC7C323B-BD21-4C46-B7FA-76027DF4665C}" presName="node" presStyleLbl="node1" presStyleIdx="5" presStyleCnt="9">
        <dgm:presLayoutVars>
          <dgm:bulletEnabled val="1"/>
        </dgm:presLayoutVars>
      </dgm:prSet>
      <dgm:spPr/>
    </dgm:pt>
    <dgm:pt modelId="{BB9CC8C8-24D8-45C5-8E33-5B7C760975E7}" type="pres">
      <dgm:prSet presAssocID="{8DEF0480-259A-4910-BC9A-59CB132ABBC0}" presName="sibTrans" presStyleLbl="bgSibTrans2D1" presStyleIdx="5" presStyleCnt="8"/>
      <dgm:spPr/>
    </dgm:pt>
    <dgm:pt modelId="{6D623237-902E-4FBD-BAF4-BFDBF7E661E5}" type="pres">
      <dgm:prSet presAssocID="{4046D260-6AB9-474C-AFE6-85D8BD2F817C}" presName="compNode" presStyleCnt="0"/>
      <dgm:spPr/>
    </dgm:pt>
    <dgm:pt modelId="{55D2D03A-2F35-4031-BC99-246F34585809}" type="pres">
      <dgm:prSet presAssocID="{4046D260-6AB9-474C-AFE6-85D8BD2F817C}" presName="dummyConnPt" presStyleCnt="0"/>
      <dgm:spPr/>
    </dgm:pt>
    <dgm:pt modelId="{7DEDAF88-841F-4772-AAE1-7C50340F8BEA}" type="pres">
      <dgm:prSet presAssocID="{4046D260-6AB9-474C-AFE6-85D8BD2F817C}" presName="node" presStyleLbl="node1" presStyleIdx="6" presStyleCnt="9">
        <dgm:presLayoutVars>
          <dgm:bulletEnabled val="1"/>
        </dgm:presLayoutVars>
      </dgm:prSet>
      <dgm:spPr/>
    </dgm:pt>
    <dgm:pt modelId="{A8038604-4609-4FA1-AC88-FF7BED3315D7}" type="pres">
      <dgm:prSet presAssocID="{8612BFA9-BD76-489D-A11C-01D2EFA43CB0}" presName="sibTrans" presStyleLbl="bgSibTrans2D1" presStyleIdx="6" presStyleCnt="8"/>
      <dgm:spPr/>
    </dgm:pt>
    <dgm:pt modelId="{B3D98B5F-77F1-4146-BBE3-B439A6F099A6}" type="pres">
      <dgm:prSet presAssocID="{FB11337F-4054-4C80-9402-68D80C16EFA5}" presName="compNode" presStyleCnt="0"/>
      <dgm:spPr/>
    </dgm:pt>
    <dgm:pt modelId="{5297E0B9-6572-4CFE-9E6A-F182CB430D8B}" type="pres">
      <dgm:prSet presAssocID="{FB11337F-4054-4C80-9402-68D80C16EFA5}" presName="dummyConnPt" presStyleCnt="0"/>
      <dgm:spPr/>
    </dgm:pt>
    <dgm:pt modelId="{3AAF2B7C-6540-488C-925E-6032846ECE82}" type="pres">
      <dgm:prSet presAssocID="{FB11337F-4054-4C80-9402-68D80C16EFA5}" presName="node" presStyleLbl="node1" presStyleIdx="7" presStyleCnt="9">
        <dgm:presLayoutVars>
          <dgm:bulletEnabled val="1"/>
        </dgm:presLayoutVars>
      </dgm:prSet>
      <dgm:spPr/>
    </dgm:pt>
    <dgm:pt modelId="{9F890F80-28D0-422D-9A19-6E4B3B88E00A}" type="pres">
      <dgm:prSet presAssocID="{29DC4253-CC4B-473A-B1EA-CBC1AA59D563}" presName="sibTrans" presStyleLbl="bgSibTrans2D1" presStyleIdx="7" presStyleCnt="8"/>
      <dgm:spPr/>
    </dgm:pt>
    <dgm:pt modelId="{5EC65ECB-5BA8-48D0-A2A6-C455824ABF74}" type="pres">
      <dgm:prSet presAssocID="{F54E622D-9C26-4AA8-AACB-D2ACFE54C6FD}" presName="compNode" presStyleCnt="0"/>
      <dgm:spPr/>
    </dgm:pt>
    <dgm:pt modelId="{5FA6F527-547D-4A60-9BF5-B5D5AD7F92E6}" type="pres">
      <dgm:prSet presAssocID="{F54E622D-9C26-4AA8-AACB-D2ACFE54C6FD}" presName="dummyConnPt" presStyleCnt="0"/>
      <dgm:spPr/>
    </dgm:pt>
    <dgm:pt modelId="{3557A720-44BD-44E5-AC45-563CDBB7EE8B}" type="pres">
      <dgm:prSet presAssocID="{F54E622D-9C26-4AA8-AACB-D2ACFE54C6FD}" presName="node" presStyleLbl="node1" presStyleIdx="8" presStyleCnt="9">
        <dgm:presLayoutVars>
          <dgm:bulletEnabled val="1"/>
        </dgm:presLayoutVars>
      </dgm:prSet>
      <dgm:spPr/>
    </dgm:pt>
  </dgm:ptLst>
  <dgm:cxnLst>
    <dgm:cxn modelId="{A5385215-22C3-4BDE-9106-092302F71988}" type="presOf" srcId="{AAD809DF-E107-46B0-BF7F-12114920071E}" destId="{20060287-F8B0-414B-AD41-EB042A137BFA}" srcOrd="0" destOrd="0" presId="urn:microsoft.com/office/officeart/2005/8/layout/bProcess4"/>
    <dgm:cxn modelId="{54FFAC15-4D5A-4E80-8363-2078730FF58A}" type="presOf" srcId="{8612BFA9-BD76-489D-A11C-01D2EFA43CB0}" destId="{A8038604-4609-4FA1-AC88-FF7BED3315D7}" srcOrd="0" destOrd="0" presId="urn:microsoft.com/office/officeart/2005/8/layout/bProcess4"/>
    <dgm:cxn modelId="{5FFB3A16-9884-40FD-8E20-CA3264DF6B1A}" type="presOf" srcId="{EC7C323B-BD21-4C46-B7FA-76027DF4665C}" destId="{44461F30-1FC6-43CE-B695-75714391EBD4}" srcOrd="0" destOrd="0" presId="urn:microsoft.com/office/officeart/2005/8/layout/bProcess4"/>
    <dgm:cxn modelId="{B76B2319-1433-4CF2-8730-0D381407786D}" type="presOf" srcId="{77916671-A55E-481D-91F7-8FFB783F1CCD}" destId="{514C9978-EDD1-48A9-93EF-15EA4111F05F}" srcOrd="0" destOrd="0" presId="urn:microsoft.com/office/officeart/2005/8/layout/bProcess4"/>
    <dgm:cxn modelId="{E308AB20-D6A1-45DB-995F-6A1DE3EE6B38}" srcId="{091E5FEE-14C1-461D-91B3-A6DE760189B4}" destId="{EC7C323B-BD21-4C46-B7FA-76027DF4665C}" srcOrd="5" destOrd="0" parTransId="{AC84D279-2F20-443A-9CF9-8B931D9E4DF6}" sibTransId="{8DEF0480-259A-4910-BC9A-59CB132ABBC0}"/>
    <dgm:cxn modelId="{967C3C2C-D45E-40B8-9FAB-32A4D4BA537F}" srcId="{091E5FEE-14C1-461D-91B3-A6DE760189B4}" destId="{FB11337F-4054-4C80-9402-68D80C16EFA5}" srcOrd="7" destOrd="0" parTransId="{2361448B-B31C-4D57-AFE1-9C4F39DA2058}" sibTransId="{29DC4253-CC4B-473A-B1EA-CBC1AA59D563}"/>
    <dgm:cxn modelId="{F4F15C34-DD5F-4250-A575-0301B813B493}" type="presOf" srcId="{547A5858-FBF3-4521-B5B3-728CEC307A5B}" destId="{5AEE335B-5832-41B7-9807-E38A94DB54DF}" srcOrd="0" destOrd="0" presId="urn:microsoft.com/office/officeart/2005/8/layout/bProcess4"/>
    <dgm:cxn modelId="{35A86C38-2BB3-4D94-A166-67D13DC16BF1}" type="presOf" srcId="{4FEC7609-D0A2-4DCD-BE7F-389156D474D2}" destId="{933DE8BD-541A-4020-A218-9F40F862DCFD}" srcOrd="0" destOrd="0" presId="urn:microsoft.com/office/officeart/2005/8/layout/bProcess4"/>
    <dgm:cxn modelId="{AAB95763-BE36-4801-8474-7E7E30D94BBD}" srcId="{091E5FEE-14C1-461D-91B3-A6DE760189B4}" destId="{8CD418CB-9D1D-46DD-A0BC-D23DAA3326FC}" srcOrd="1" destOrd="0" parTransId="{E2550060-101B-42DD-A714-BD5E94A57B31}" sibTransId="{F67CD9EA-03C8-48FB-9641-64A78B3AB0CF}"/>
    <dgm:cxn modelId="{FDBC9145-A202-4649-9897-21708F5CDD83}" type="presOf" srcId="{FB11337F-4054-4C80-9402-68D80C16EFA5}" destId="{3AAF2B7C-6540-488C-925E-6032846ECE82}" srcOrd="0" destOrd="0" presId="urn:microsoft.com/office/officeart/2005/8/layout/bProcess4"/>
    <dgm:cxn modelId="{48454F67-01E0-49F6-8014-AB6C5A819F2E}" type="presOf" srcId="{11968D1C-AB35-469E-B213-1C2A3E6340CD}" destId="{402F4C27-2E43-460E-B6C4-D2EDB8A7C18B}" srcOrd="0" destOrd="0" presId="urn:microsoft.com/office/officeart/2005/8/layout/bProcess4"/>
    <dgm:cxn modelId="{5B1DDF48-A24C-4021-A175-1EB971BD61A9}" type="presOf" srcId="{8CD418CB-9D1D-46DD-A0BC-D23DAA3326FC}" destId="{E3959D06-0596-4082-A2D5-0A35537D9A37}" srcOrd="0" destOrd="0" presId="urn:microsoft.com/office/officeart/2005/8/layout/bProcess4"/>
    <dgm:cxn modelId="{76DB6B4D-673C-4B32-BD99-B8AA1C09D308}" type="presOf" srcId="{29DC4253-CC4B-473A-B1EA-CBC1AA59D563}" destId="{9F890F80-28D0-422D-9A19-6E4B3B88E00A}" srcOrd="0" destOrd="0" presId="urn:microsoft.com/office/officeart/2005/8/layout/bProcess4"/>
    <dgm:cxn modelId="{F5B3C377-D46F-4A7A-99FC-A6E1E1DF90AC}" type="presOf" srcId="{75B88AE6-8253-445F-8FAC-C2B949D5F7B3}" destId="{DC3739EF-B3A4-46E4-9A8D-C81E425585AE}" srcOrd="0" destOrd="0" presId="urn:microsoft.com/office/officeart/2005/8/layout/bProcess4"/>
    <dgm:cxn modelId="{5A54227B-FE41-484A-8C2D-3C97279DDFE9}" srcId="{091E5FEE-14C1-461D-91B3-A6DE760189B4}" destId="{11968D1C-AB35-469E-B213-1C2A3E6340CD}" srcOrd="3" destOrd="0" parTransId="{5A3264D9-6DE1-4F9B-94CB-3A482297552C}" sibTransId="{AAD809DF-E107-46B0-BF7F-12114920071E}"/>
    <dgm:cxn modelId="{08B3557E-DD4D-421A-9F4C-0DDB61FCC025}" type="presOf" srcId="{F67CD9EA-03C8-48FB-9641-64A78B3AB0CF}" destId="{27B573DA-AE88-4729-9759-E0052867C500}" srcOrd="0" destOrd="0" presId="urn:microsoft.com/office/officeart/2005/8/layout/bProcess4"/>
    <dgm:cxn modelId="{D925328A-3068-4A9C-A9C8-100FFF911F61}" type="presOf" srcId="{091E5FEE-14C1-461D-91B3-A6DE760189B4}" destId="{CF055ADF-ECC6-40A7-A70E-212A1D28EFA2}" srcOrd="0" destOrd="0" presId="urn:microsoft.com/office/officeart/2005/8/layout/bProcess4"/>
    <dgm:cxn modelId="{59ED9B8B-48B2-46BF-B63E-9B8D7FD1A308}" srcId="{091E5FEE-14C1-461D-91B3-A6DE760189B4}" destId="{4FEC7609-D0A2-4DCD-BE7F-389156D474D2}" srcOrd="2" destOrd="0" parTransId="{E63D0AEF-A4CC-4A4F-9CBD-725C783FC374}" sibTransId="{75B88AE6-8253-445F-8FAC-C2B949D5F7B3}"/>
    <dgm:cxn modelId="{EE03E693-52F7-45E9-8A68-789B40F55A04}" type="presOf" srcId="{6A0C0330-61C4-4ABF-B9B8-EB6B47376BA9}" destId="{6E4002FC-C8D0-4DDC-A021-279F153BB846}" srcOrd="0" destOrd="0" presId="urn:microsoft.com/office/officeart/2005/8/layout/bProcess4"/>
    <dgm:cxn modelId="{24C468C8-7EBA-41F9-B90A-F9CC03EA5DEE}" srcId="{091E5FEE-14C1-461D-91B3-A6DE760189B4}" destId="{547A5858-FBF3-4521-B5B3-728CEC307A5B}" srcOrd="4" destOrd="0" parTransId="{F699F5C0-421D-4B5B-8D66-D9AC2D2AC547}" sibTransId="{77916671-A55E-481D-91F7-8FFB783F1CCD}"/>
    <dgm:cxn modelId="{9479FACD-A80D-4EE5-8081-9E69FD20BDAE}" type="presOf" srcId="{F54E622D-9C26-4AA8-AACB-D2ACFE54C6FD}" destId="{3557A720-44BD-44E5-AC45-563CDBB7EE8B}" srcOrd="0" destOrd="0" presId="urn:microsoft.com/office/officeart/2005/8/layout/bProcess4"/>
    <dgm:cxn modelId="{7285EDDB-DCA7-49E9-9091-F7C18C4EA7FC}" type="presOf" srcId="{8DEF0480-259A-4910-BC9A-59CB132ABBC0}" destId="{BB9CC8C8-24D8-45C5-8E33-5B7C760975E7}" srcOrd="0" destOrd="0" presId="urn:microsoft.com/office/officeart/2005/8/layout/bProcess4"/>
    <dgm:cxn modelId="{08E4F3E1-33FE-4440-836D-8506AA4F5603}" type="presOf" srcId="{4046D260-6AB9-474C-AFE6-85D8BD2F817C}" destId="{7DEDAF88-841F-4772-AAE1-7C50340F8BEA}" srcOrd="0" destOrd="0" presId="urn:microsoft.com/office/officeart/2005/8/layout/bProcess4"/>
    <dgm:cxn modelId="{405624EC-686B-4BD3-B002-83B091673DFC}" srcId="{091E5FEE-14C1-461D-91B3-A6DE760189B4}" destId="{F54E622D-9C26-4AA8-AACB-D2ACFE54C6FD}" srcOrd="8" destOrd="0" parTransId="{0D72F0D5-3CFB-4979-A179-9B447D1F4BCB}" sibTransId="{432287CF-FA4B-4732-8F8B-125D87295FAB}"/>
    <dgm:cxn modelId="{1C74A5F3-968B-4D77-9611-E909573FC5E6}" srcId="{091E5FEE-14C1-461D-91B3-A6DE760189B4}" destId="{4046D260-6AB9-474C-AFE6-85D8BD2F817C}" srcOrd="6" destOrd="0" parTransId="{3D5DBE45-1BEB-4B4D-9896-85A5AD671D63}" sibTransId="{8612BFA9-BD76-489D-A11C-01D2EFA43CB0}"/>
    <dgm:cxn modelId="{9E17BBF4-9DC9-4DB2-8F06-FAD160F09D9D}" type="presOf" srcId="{2C60B732-A8F4-4D2E-A4AF-0BAF46F992CE}" destId="{CC33B741-45CD-4C71-8821-5DA1B72F86CD}" srcOrd="0" destOrd="0" presId="urn:microsoft.com/office/officeart/2005/8/layout/bProcess4"/>
    <dgm:cxn modelId="{591E45FC-3323-4030-8BB1-616B35E9583C}" srcId="{091E5FEE-14C1-461D-91B3-A6DE760189B4}" destId="{6A0C0330-61C4-4ABF-B9B8-EB6B47376BA9}" srcOrd="0" destOrd="0" parTransId="{00229A08-93FC-4E39-BA6E-0C45353612C2}" sibTransId="{2C60B732-A8F4-4D2E-A4AF-0BAF46F992CE}"/>
    <dgm:cxn modelId="{7E218C88-8658-4C7F-9311-5DD7403AEB3D}" type="presParOf" srcId="{CF055ADF-ECC6-40A7-A70E-212A1D28EFA2}" destId="{18CBCA91-12B9-4006-9A67-EF24CF9E2EDB}" srcOrd="0" destOrd="0" presId="urn:microsoft.com/office/officeart/2005/8/layout/bProcess4"/>
    <dgm:cxn modelId="{12509337-2DB4-4607-88FB-3EB09B9C05C2}" type="presParOf" srcId="{18CBCA91-12B9-4006-9A67-EF24CF9E2EDB}" destId="{2D061C41-4E60-493C-BADB-BBFB9544BB26}" srcOrd="0" destOrd="0" presId="urn:microsoft.com/office/officeart/2005/8/layout/bProcess4"/>
    <dgm:cxn modelId="{2D21972C-DBBD-4FB5-94F4-3E49B8BAF585}" type="presParOf" srcId="{18CBCA91-12B9-4006-9A67-EF24CF9E2EDB}" destId="{6E4002FC-C8D0-4DDC-A021-279F153BB846}" srcOrd="1" destOrd="0" presId="urn:microsoft.com/office/officeart/2005/8/layout/bProcess4"/>
    <dgm:cxn modelId="{B4E0EE7F-FC10-4D8C-98AD-F671125A2A74}" type="presParOf" srcId="{CF055ADF-ECC6-40A7-A70E-212A1D28EFA2}" destId="{CC33B741-45CD-4C71-8821-5DA1B72F86CD}" srcOrd="1" destOrd="0" presId="urn:microsoft.com/office/officeart/2005/8/layout/bProcess4"/>
    <dgm:cxn modelId="{05C70864-CBAA-43F8-A93D-2C6CDC22DC30}" type="presParOf" srcId="{CF055ADF-ECC6-40A7-A70E-212A1D28EFA2}" destId="{CEEC5D00-F4E8-48BC-BB9E-05574CE84573}" srcOrd="2" destOrd="0" presId="urn:microsoft.com/office/officeart/2005/8/layout/bProcess4"/>
    <dgm:cxn modelId="{8507D2EC-543C-4A2C-9847-87AFE0A54127}" type="presParOf" srcId="{CEEC5D00-F4E8-48BC-BB9E-05574CE84573}" destId="{C0DE86BE-4447-4D93-B4A9-785BA29B724C}" srcOrd="0" destOrd="0" presId="urn:microsoft.com/office/officeart/2005/8/layout/bProcess4"/>
    <dgm:cxn modelId="{FBA533CD-E679-4476-947D-83E54D5C575C}" type="presParOf" srcId="{CEEC5D00-F4E8-48BC-BB9E-05574CE84573}" destId="{E3959D06-0596-4082-A2D5-0A35537D9A37}" srcOrd="1" destOrd="0" presId="urn:microsoft.com/office/officeart/2005/8/layout/bProcess4"/>
    <dgm:cxn modelId="{C644513C-6D7E-4516-9A6C-15A41C04F517}" type="presParOf" srcId="{CF055ADF-ECC6-40A7-A70E-212A1D28EFA2}" destId="{27B573DA-AE88-4729-9759-E0052867C500}" srcOrd="3" destOrd="0" presId="urn:microsoft.com/office/officeart/2005/8/layout/bProcess4"/>
    <dgm:cxn modelId="{5F59DA4F-9564-44BF-81AB-2DC95EB52CE6}" type="presParOf" srcId="{CF055ADF-ECC6-40A7-A70E-212A1D28EFA2}" destId="{B182F5B8-256D-41FE-95E2-762F54C50F24}" srcOrd="4" destOrd="0" presId="urn:microsoft.com/office/officeart/2005/8/layout/bProcess4"/>
    <dgm:cxn modelId="{700A2CDE-365F-463E-A327-C1491EFF0F4A}" type="presParOf" srcId="{B182F5B8-256D-41FE-95E2-762F54C50F24}" destId="{7BDCB708-5B70-4A9F-8C87-7C15B8ED57EB}" srcOrd="0" destOrd="0" presId="urn:microsoft.com/office/officeart/2005/8/layout/bProcess4"/>
    <dgm:cxn modelId="{9E6A1C49-011B-402B-88EF-DDA3379EEB26}" type="presParOf" srcId="{B182F5B8-256D-41FE-95E2-762F54C50F24}" destId="{933DE8BD-541A-4020-A218-9F40F862DCFD}" srcOrd="1" destOrd="0" presId="urn:microsoft.com/office/officeart/2005/8/layout/bProcess4"/>
    <dgm:cxn modelId="{B9515F61-FE96-4254-9FCF-8F250D9D404F}" type="presParOf" srcId="{CF055ADF-ECC6-40A7-A70E-212A1D28EFA2}" destId="{DC3739EF-B3A4-46E4-9A8D-C81E425585AE}" srcOrd="5" destOrd="0" presId="urn:microsoft.com/office/officeart/2005/8/layout/bProcess4"/>
    <dgm:cxn modelId="{E1469682-05BD-4EE1-90DC-2F38ED1E4C23}" type="presParOf" srcId="{CF055ADF-ECC6-40A7-A70E-212A1D28EFA2}" destId="{7FD74834-27B9-4479-98E1-5F47C3AB56AE}" srcOrd="6" destOrd="0" presId="urn:microsoft.com/office/officeart/2005/8/layout/bProcess4"/>
    <dgm:cxn modelId="{258D28F2-D660-4560-993E-160DBCAEFD08}" type="presParOf" srcId="{7FD74834-27B9-4479-98E1-5F47C3AB56AE}" destId="{E2672C26-E58C-4E94-88E6-7FCD0CD50A6F}" srcOrd="0" destOrd="0" presId="urn:microsoft.com/office/officeart/2005/8/layout/bProcess4"/>
    <dgm:cxn modelId="{C998DEF1-75DE-4471-A4E9-4D80F3EC8F82}" type="presParOf" srcId="{7FD74834-27B9-4479-98E1-5F47C3AB56AE}" destId="{402F4C27-2E43-460E-B6C4-D2EDB8A7C18B}" srcOrd="1" destOrd="0" presId="urn:microsoft.com/office/officeart/2005/8/layout/bProcess4"/>
    <dgm:cxn modelId="{578E8B24-84A7-4805-9430-0CF8BF41A794}" type="presParOf" srcId="{CF055ADF-ECC6-40A7-A70E-212A1D28EFA2}" destId="{20060287-F8B0-414B-AD41-EB042A137BFA}" srcOrd="7" destOrd="0" presId="urn:microsoft.com/office/officeart/2005/8/layout/bProcess4"/>
    <dgm:cxn modelId="{0E07E004-2EAC-47E4-AC68-BC130C6A5F42}" type="presParOf" srcId="{CF055ADF-ECC6-40A7-A70E-212A1D28EFA2}" destId="{5F4E317D-F5D4-48CB-B12A-217C6D2DB0DB}" srcOrd="8" destOrd="0" presId="urn:microsoft.com/office/officeart/2005/8/layout/bProcess4"/>
    <dgm:cxn modelId="{126A2FF6-18AC-4CFF-9B48-57F7DF12AD45}" type="presParOf" srcId="{5F4E317D-F5D4-48CB-B12A-217C6D2DB0DB}" destId="{F6E6A866-0A67-4A01-8902-A716A88D0F49}" srcOrd="0" destOrd="0" presId="urn:microsoft.com/office/officeart/2005/8/layout/bProcess4"/>
    <dgm:cxn modelId="{4BAC3828-1CEF-4CA8-9EB5-BBE99D840F59}" type="presParOf" srcId="{5F4E317D-F5D4-48CB-B12A-217C6D2DB0DB}" destId="{5AEE335B-5832-41B7-9807-E38A94DB54DF}" srcOrd="1" destOrd="0" presId="urn:microsoft.com/office/officeart/2005/8/layout/bProcess4"/>
    <dgm:cxn modelId="{F7BA7610-5C0A-412A-852E-04B3D2509D30}" type="presParOf" srcId="{CF055ADF-ECC6-40A7-A70E-212A1D28EFA2}" destId="{514C9978-EDD1-48A9-93EF-15EA4111F05F}" srcOrd="9" destOrd="0" presId="urn:microsoft.com/office/officeart/2005/8/layout/bProcess4"/>
    <dgm:cxn modelId="{78BA059F-F5A7-4FE5-B899-ED8CEC90CC0D}" type="presParOf" srcId="{CF055ADF-ECC6-40A7-A70E-212A1D28EFA2}" destId="{A6ADFA08-8289-488C-9F4C-F643C24134EE}" srcOrd="10" destOrd="0" presId="urn:microsoft.com/office/officeart/2005/8/layout/bProcess4"/>
    <dgm:cxn modelId="{35814698-839D-4E44-9F2B-256700A896B2}" type="presParOf" srcId="{A6ADFA08-8289-488C-9F4C-F643C24134EE}" destId="{13B29919-CDA6-4D33-84DA-C3182139B25E}" srcOrd="0" destOrd="0" presId="urn:microsoft.com/office/officeart/2005/8/layout/bProcess4"/>
    <dgm:cxn modelId="{030C8005-4E45-43DB-A7AA-3FAFFE4D8B5E}" type="presParOf" srcId="{A6ADFA08-8289-488C-9F4C-F643C24134EE}" destId="{44461F30-1FC6-43CE-B695-75714391EBD4}" srcOrd="1" destOrd="0" presId="urn:microsoft.com/office/officeart/2005/8/layout/bProcess4"/>
    <dgm:cxn modelId="{31A27AFE-D7E5-4BE7-9AE3-0D733CAF60F4}" type="presParOf" srcId="{CF055ADF-ECC6-40A7-A70E-212A1D28EFA2}" destId="{BB9CC8C8-24D8-45C5-8E33-5B7C760975E7}" srcOrd="11" destOrd="0" presId="urn:microsoft.com/office/officeart/2005/8/layout/bProcess4"/>
    <dgm:cxn modelId="{91370D26-C618-4467-9CEE-BE51090428DA}" type="presParOf" srcId="{CF055ADF-ECC6-40A7-A70E-212A1D28EFA2}" destId="{6D623237-902E-4FBD-BAF4-BFDBF7E661E5}" srcOrd="12" destOrd="0" presId="urn:microsoft.com/office/officeart/2005/8/layout/bProcess4"/>
    <dgm:cxn modelId="{C3E36365-E0E1-4344-A34A-6D702F2ACE05}" type="presParOf" srcId="{6D623237-902E-4FBD-BAF4-BFDBF7E661E5}" destId="{55D2D03A-2F35-4031-BC99-246F34585809}" srcOrd="0" destOrd="0" presId="urn:microsoft.com/office/officeart/2005/8/layout/bProcess4"/>
    <dgm:cxn modelId="{77156C49-35C3-4A87-B201-7AA6F14081F1}" type="presParOf" srcId="{6D623237-902E-4FBD-BAF4-BFDBF7E661E5}" destId="{7DEDAF88-841F-4772-AAE1-7C50340F8BEA}" srcOrd="1" destOrd="0" presId="urn:microsoft.com/office/officeart/2005/8/layout/bProcess4"/>
    <dgm:cxn modelId="{651929FD-CFDC-4ADB-9519-BB6354A766BF}" type="presParOf" srcId="{CF055ADF-ECC6-40A7-A70E-212A1D28EFA2}" destId="{A8038604-4609-4FA1-AC88-FF7BED3315D7}" srcOrd="13" destOrd="0" presId="urn:microsoft.com/office/officeart/2005/8/layout/bProcess4"/>
    <dgm:cxn modelId="{0EF32346-781B-492E-B0E3-56917B24E4FA}" type="presParOf" srcId="{CF055ADF-ECC6-40A7-A70E-212A1D28EFA2}" destId="{B3D98B5F-77F1-4146-BBE3-B439A6F099A6}" srcOrd="14" destOrd="0" presId="urn:microsoft.com/office/officeart/2005/8/layout/bProcess4"/>
    <dgm:cxn modelId="{71ED6DCB-92DC-4889-8501-DBF92001F538}" type="presParOf" srcId="{B3D98B5F-77F1-4146-BBE3-B439A6F099A6}" destId="{5297E0B9-6572-4CFE-9E6A-F182CB430D8B}" srcOrd="0" destOrd="0" presId="urn:microsoft.com/office/officeart/2005/8/layout/bProcess4"/>
    <dgm:cxn modelId="{F05704FF-0492-448F-B96E-B76AFC16F967}" type="presParOf" srcId="{B3D98B5F-77F1-4146-BBE3-B439A6F099A6}" destId="{3AAF2B7C-6540-488C-925E-6032846ECE82}" srcOrd="1" destOrd="0" presId="urn:microsoft.com/office/officeart/2005/8/layout/bProcess4"/>
    <dgm:cxn modelId="{04519E00-687C-4AB4-8BD5-47D5BEF4BCA1}" type="presParOf" srcId="{CF055ADF-ECC6-40A7-A70E-212A1D28EFA2}" destId="{9F890F80-28D0-422D-9A19-6E4B3B88E00A}" srcOrd="15" destOrd="0" presId="urn:microsoft.com/office/officeart/2005/8/layout/bProcess4"/>
    <dgm:cxn modelId="{7490137B-4FDD-48F7-9DEB-718803B1533C}" type="presParOf" srcId="{CF055ADF-ECC6-40A7-A70E-212A1D28EFA2}" destId="{5EC65ECB-5BA8-48D0-A2A6-C455824ABF74}" srcOrd="16" destOrd="0" presId="urn:microsoft.com/office/officeart/2005/8/layout/bProcess4"/>
    <dgm:cxn modelId="{3E57A720-B144-4AE0-B9DD-E42A267678CB}" type="presParOf" srcId="{5EC65ECB-5BA8-48D0-A2A6-C455824ABF74}" destId="{5FA6F527-547D-4A60-9BF5-B5D5AD7F92E6}" srcOrd="0" destOrd="0" presId="urn:microsoft.com/office/officeart/2005/8/layout/bProcess4"/>
    <dgm:cxn modelId="{B60F3CF7-E6FA-4A01-86DE-061C88848FE9}" type="presParOf" srcId="{5EC65ECB-5BA8-48D0-A2A6-C455824ABF74}" destId="{3557A720-44BD-44E5-AC45-563CDBB7EE8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D3638D-1552-43FB-AFB3-A392293E99DD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3B1D26D0-D696-41FC-9D30-DF564C400DE1}">
      <dgm:prSet phldrT="[Texto]" custT="1"/>
      <dgm:spPr/>
      <dgm:t>
        <a:bodyPr/>
        <a:lstStyle/>
        <a:p>
          <a:r>
            <a:rPr lang="es-ES" sz="2000" dirty="0">
              <a:latin typeface="Montserrat" panose="00000500000000000000" pitchFamily="50" charset="0"/>
            </a:rPr>
            <a:t>Respuesta inmune adecuada</a:t>
          </a:r>
        </a:p>
      </dgm:t>
    </dgm:pt>
    <dgm:pt modelId="{97218834-5622-4291-957A-2BA1E8A100A1}" type="parTrans" cxnId="{17F3D0DC-A414-464D-91B5-A18A1309D04F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D319A0F2-F538-4F95-A159-C2813CF70E06}" type="sibTrans" cxnId="{17F3D0DC-A414-464D-91B5-A18A1309D04F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46B96EE7-A103-4313-B471-AE8C1D662F79}">
      <dgm:prSet phldrT="[Texto]" custT="1"/>
      <dgm:spPr/>
      <dgm:t>
        <a:bodyPr/>
        <a:lstStyle/>
        <a:p>
          <a:r>
            <a:rPr lang="es-ES" sz="1800" dirty="0">
              <a:latin typeface="Montserrat" panose="00000500000000000000" pitchFamily="50" charset="0"/>
            </a:rPr>
            <a:t>Aclaramiento completo de </a:t>
          </a:r>
          <a:r>
            <a:rPr lang="es-ES" sz="1800" i="1" dirty="0">
              <a:latin typeface="Montserrat" panose="00000500000000000000" pitchFamily="50" charset="0"/>
            </a:rPr>
            <a:t>M. tuberculosis.</a:t>
          </a:r>
        </a:p>
      </dgm:t>
    </dgm:pt>
    <dgm:pt modelId="{14DDFF55-0831-4FFA-AB20-72F72A08DAB3}" type="parTrans" cxnId="{98D20911-56A3-41B6-A99A-843F03029D69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795F7733-B5BD-4190-BB4A-A995BE74081E}" type="sibTrans" cxnId="{98D20911-56A3-41B6-A99A-843F03029D69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B26C8792-595A-4B55-AFE7-7952A4D821F2}">
      <dgm:prSet phldrT="[Texto]" custT="1"/>
      <dgm:spPr/>
      <dgm:t>
        <a:bodyPr/>
        <a:lstStyle/>
        <a:p>
          <a:r>
            <a:rPr lang="es-ES" sz="1800" dirty="0">
              <a:latin typeface="Montserrat" panose="00000500000000000000" pitchFamily="50" charset="0"/>
            </a:rPr>
            <a:t>Estado de quiescencia.</a:t>
          </a:r>
        </a:p>
      </dgm:t>
    </dgm:pt>
    <dgm:pt modelId="{D4AF3F6B-6D8E-4AC1-88E8-9B392A7BB5EE}" type="parTrans" cxnId="{FE6BF68A-4C68-497B-954E-AEF045839EC6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95EF22FC-99B9-4537-9331-4C2EAB217777}" type="sibTrans" cxnId="{FE6BF68A-4C68-497B-954E-AEF045839EC6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69F073DF-DAD9-4B19-BF10-8A26605286B5}">
      <dgm:prSet phldrT="[Texto]" custT="1"/>
      <dgm:spPr/>
      <dgm:t>
        <a:bodyPr/>
        <a:lstStyle/>
        <a:p>
          <a:r>
            <a:rPr lang="es-ES" sz="2000" dirty="0">
              <a:latin typeface="Montserrat" panose="00000500000000000000" pitchFamily="50" charset="0"/>
            </a:rPr>
            <a:t>Respuesta inmune inadecuada</a:t>
          </a:r>
        </a:p>
      </dgm:t>
    </dgm:pt>
    <dgm:pt modelId="{BC33E780-37EB-494C-A88E-B0BFB77A3C0C}" type="parTrans" cxnId="{72D6399D-78AC-43AF-94F0-955F07C1C59C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7348F5B4-19D8-4D52-A6C6-43C0DA3F6B21}" type="sibTrans" cxnId="{72D6399D-78AC-43AF-94F0-955F07C1C59C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7146DC16-045B-4FBC-A0B8-43874CF97627}">
      <dgm:prSet phldrT="[Texto]" custT="1"/>
      <dgm:spPr/>
      <dgm:t>
        <a:bodyPr/>
        <a:lstStyle/>
        <a:p>
          <a:r>
            <a:rPr lang="es-ES" sz="1800" dirty="0">
              <a:latin typeface="Montserrat" panose="00000500000000000000" pitchFamily="50" charset="0"/>
            </a:rPr>
            <a:t>Replicación continua.</a:t>
          </a:r>
        </a:p>
      </dgm:t>
    </dgm:pt>
    <dgm:pt modelId="{3F740F42-26DD-42AE-BACC-023622C25960}" type="parTrans" cxnId="{A4A22E64-EE71-4B08-8C8E-EA8ECF47E3BC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102EA739-FAA3-4DAB-A8A4-7D13B53EE4A2}" type="sibTrans" cxnId="{A4A22E64-EE71-4B08-8C8E-EA8ECF47E3BC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66586D59-F8C2-4313-BBCA-EAFD8F2A1F86}">
      <dgm:prSet phldrT="[Texto]" custT="1"/>
      <dgm:spPr/>
      <dgm:t>
        <a:bodyPr/>
        <a:lstStyle/>
        <a:p>
          <a:r>
            <a:rPr lang="es-ES" sz="1800" dirty="0">
              <a:latin typeface="Montserrat" panose="00000500000000000000" pitchFamily="50" charset="0"/>
            </a:rPr>
            <a:t>Progresión enfermedad pulmonar y/o diseminación.</a:t>
          </a:r>
        </a:p>
      </dgm:t>
    </dgm:pt>
    <dgm:pt modelId="{E5A5B8F5-7D0A-4935-B43E-40140FA00965}" type="parTrans" cxnId="{870D14D9-2245-4D15-9384-079BBD6C9C1B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29F76402-F432-4752-87AE-3134DC63FDED}" type="sibTrans" cxnId="{870D14D9-2245-4D15-9384-079BBD6C9C1B}">
      <dgm:prSet/>
      <dgm:spPr/>
      <dgm:t>
        <a:bodyPr/>
        <a:lstStyle/>
        <a:p>
          <a:endParaRPr lang="es-ES" sz="1200">
            <a:latin typeface="Montserrat" panose="00000500000000000000" pitchFamily="50" charset="0"/>
          </a:endParaRPr>
        </a:p>
      </dgm:t>
    </dgm:pt>
    <dgm:pt modelId="{405295B8-C59A-42F8-BD97-042F25EA031F}" type="pres">
      <dgm:prSet presAssocID="{98D3638D-1552-43FB-AFB3-A392293E99DD}" presName="Name0" presStyleCnt="0">
        <dgm:presLayoutVars>
          <dgm:dir/>
          <dgm:animLvl val="lvl"/>
          <dgm:resizeHandles/>
        </dgm:presLayoutVars>
      </dgm:prSet>
      <dgm:spPr/>
    </dgm:pt>
    <dgm:pt modelId="{B89B59EF-D0A3-4A4F-8D2A-CE89C23A3984}" type="pres">
      <dgm:prSet presAssocID="{3B1D26D0-D696-41FC-9D30-DF564C400DE1}" presName="linNode" presStyleCnt="0"/>
      <dgm:spPr/>
    </dgm:pt>
    <dgm:pt modelId="{C838B86E-4137-49F0-A79F-067D156596BF}" type="pres">
      <dgm:prSet presAssocID="{3B1D26D0-D696-41FC-9D30-DF564C400DE1}" presName="parentShp" presStyleLbl="node1" presStyleIdx="0" presStyleCnt="2">
        <dgm:presLayoutVars>
          <dgm:bulletEnabled val="1"/>
        </dgm:presLayoutVars>
      </dgm:prSet>
      <dgm:spPr/>
    </dgm:pt>
    <dgm:pt modelId="{609FDC3D-3DC3-4350-A9D9-07709F6FB074}" type="pres">
      <dgm:prSet presAssocID="{3B1D26D0-D696-41FC-9D30-DF564C400DE1}" presName="childShp" presStyleLbl="bgAccFollowNode1" presStyleIdx="0" presStyleCnt="2">
        <dgm:presLayoutVars>
          <dgm:bulletEnabled val="1"/>
        </dgm:presLayoutVars>
      </dgm:prSet>
      <dgm:spPr/>
    </dgm:pt>
    <dgm:pt modelId="{FA264CEE-E74D-4B3F-9DC5-A1D28700A0D5}" type="pres">
      <dgm:prSet presAssocID="{D319A0F2-F538-4F95-A159-C2813CF70E06}" presName="spacing" presStyleCnt="0"/>
      <dgm:spPr/>
    </dgm:pt>
    <dgm:pt modelId="{69D48157-7B2F-4468-ACB1-AE7CB1E0CF8B}" type="pres">
      <dgm:prSet presAssocID="{69F073DF-DAD9-4B19-BF10-8A26605286B5}" presName="linNode" presStyleCnt="0"/>
      <dgm:spPr/>
    </dgm:pt>
    <dgm:pt modelId="{52BCBC21-6BBA-4797-B84F-551B4E027AC0}" type="pres">
      <dgm:prSet presAssocID="{69F073DF-DAD9-4B19-BF10-8A26605286B5}" presName="parentShp" presStyleLbl="node1" presStyleIdx="1" presStyleCnt="2">
        <dgm:presLayoutVars>
          <dgm:bulletEnabled val="1"/>
        </dgm:presLayoutVars>
      </dgm:prSet>
      <dgm:spPr/>
    </dgm:pt>
    <dgm:pt modelId="{4E122D90-D0C1-4CBC-A90A-37BF71A20669}" type="pres">
      <dgm:prSet presAssocID="{69F073DF-DAD9-4B19-BF10-8A26605286B5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98D20911-56A3-41B6-A99A-843F03029D69}" srcId="{3B1D26D0-D696-41FC-9D30-DF564C400DE1}" destId="{46B96EE7-A103-4313-B471-AE8C1D662F79}" srcOrd="0" destOrd="0" parTransId="{14DDFF55-0831-4FFA-AB20-72F72A08DAB3}" sibTransId="{795F7733-B5BD-4190-BB4A-A995BE74081E}"/>
    <dgm:cxn modelId="{1B6A1A23-70C7-472B-88EA-78EC355A1E81}" type="presOf" srcId="{3B1D26D0-D696-41FC-9D30-DF564C400DE1}" destId="{C838B86E-4137-49F0-A79F-067D156596BF}" srcOrd="0" destOrd="0" presId="urn:microsoft.com/office/officeart/2005/8/layout/vList6"/>
    <dgm:cxn modelId="{67551A62-8424-4B57-8142-0B042B556F98}" type="presOf" srcId="{46B96EE7-A103-4313-B471-AE8C1D662F79}" destId="{609FDC3D-3DC3-4350-A9D9-07709F6FB074}" srcOrd="0" destOrd="0" presId="urn:microsoft.com/office/officeart/2005/8/layout/vList6"/>
    <dgm:cxn modelId="{A4A22E64-EE71-4B08-8C8E-EA8ECF47E3BC}" srcId="{69F073DF-DAD9-4B19-BF10-8A26605286B5}" destId="{7146DC16-045B-4FBC-A0B8-43874CF97627}" srcOrd="0" destOrd="0" parTransId="{3F740F42-26DD-42AE-BACC-023622C25960}" sibTransId="{102EA739-FAA3-4DAB-A8A4-7D13B53EE4A2}"/>
    <dgm:cxn modelId="{7EF95E52-16A5-4132-AF42-AA4943357C92}" type="presOf" srcId="{66586D59-F8C2-4313-BBCA-EAFD8F2A1F86}" destId="{4E122D90-D0C1-4CBC-A90A-37BF71A20669}" srcOrd="0" destOrd="1" presId="urn:microsoft.com/office/officeart/2005/8/layout/vList6"/>
    <dgm:cxn modelId="{20308C7F-E575-44D8-BE0E-07C61CCC737D}" type="presOf" srcId="{69F073DF-DAD9-4B19-BF10-8A26605286B5}" destId="{52BCBC21-6BBA-4797-B84F-551B4E027AC0}" srcOrd="0" destOrd="0" presId="urn:microsoft.com/office/officeart/2005/8/layout/vList6"/>
    <dgm:cxn modelId="{FE6BF68A-4C68-497B-954E-AEF045839EC6}" srcId="{3B1D26D0-D696-41FC-9D30-DF564C400DE1}" destId="{B26C8792-595A-4B55-AFE7-7952A4D821F2}" srcOrd="1" destOrd="0" parTransId="{D4AF3F6B-6D8E-4AC1-88E8-9B392A7BB5EE}" sibTransId="{95EF22FC-99B9-4537-9331-4C2EAB217777}"/>
    <dgm:cxn modelId="{72D6399D-78AC-43AF-94F0-955F07C1C59C}" srcId="{98D3638D-1552-43FB-AFB3-A392293E99DD}" destId="{69F073DF-DAD9-4B19-BF10-8A26605286B5}" srcOrd="1" destOrd="0" parTransId="{BC33E780-37EB-494C-A88E-B0BFB77A3C0C}" sibTransId="{7348F5B4-19D8-4D52-A6C6-43C0DA3F6B21}"/>
    <dgm:cxn modelId="{3AF662C5-545D-4360-BFBD-DB842AFA6F18}" type="presOf" srcId="{98D3638D-1552-43FB-AFB3-A392293E99DD}" destId="{405295B8-C59A-42F8-BD97-042F25EA031F}" srcOrd="0" destOrd="0" presId="urn:microsoft.com/office/officeart/2005/8/layout/vList6"/>
    <dgm:cxn modelId="{66E09FCC-6792-4D7D-9275-EF90C84458A1}" type="presOf" srcId="{7146DC16-045B-4FBC-A0B8-43874CF97627}" destId="{4E122D90-D0C1-4CBC-A90A-37BF71A20669}" srcOrd="0" destOrd="0" presId="urn:microsoft.com/office/officeart/2005/8/layout/vList6"/>
    <dgm:cxn modelId="{1C1045D4-2904-41CA-8386-CE9E994D8D02}" type="presOf" srcId="{B26C8792-595A-4B55-AFE7-7952A4D821F2}" destId="{609FDC3D-3DC3-4350-A9D9-07709F6FB074}" srcOrd="0" destOrd="1" presId="urn:microsoft.com/office/officeart/2005/8/layout/vList6"/>
    <dgm:cxn modelId="{870D14D9-2245-4D15-9384-079BBD6C9C1B}" srcId="{69F073DF-DAD9-4B19-BF10-8A26605286B5}" destId="{66586D59-F8C2-4313-BBCA-EAFD8F2A1F86}" srcOrd="1" destOrd="0" parTransId="{E5A5B8F5-7D0A-4935-B43E-40140FA00965}" sibTransId="{29F76402-F432-4752-87AE-3134DC63FDED}"/>
    <dgm:cxn modelId="{17F3D0DC-A414-464D-91B5-A18A1309D04F}" srcId="{98D3638D-1552-43FB-AFB3-A392293E99DD}" destId="{3B1D26D0-D696-41FC-9D30-DF564C400DE1}" srcOrd="0" destOrd="0" parTransId="{97218834-5622-4291-957A-2BA1E8A100A1}" sibTransId="{D319A0F2-F538-4F95-A159-C2813CF70E06}"/>
    <dgm:cxn modelId="{B7968F3E-A610-4C83-93B4-5E1C2CBD6CF1}" type="presParOf" srcId="{405295B8-C59A-42F8-BD97-042F25EA031F}" destId="{B89B59EF-D0A3-4A4F-8D2A-CE89C23A3984}" srcOrd="0" destOrd="0" presId="urn:microsoft.com/office/officeart/2005/8/layout/vList6"/>
    <dgm:cxn modelId="{6BDD5E39-A599-44D2-B341-A8FC1EE10325}" type="presParOf" srcId="{B89B59EF-D0A3-4A4F-8D2A-CE89C23A3984}" destId="{C838B86E-4137-49F0-A79F-067D156596BF}" srcOrd="0" destOrd="0" presId="urn:microsoft.com/office/officeart/2005/8/layout/vList6"/>
    <dgm:cxn modelId="{13463D00-0167-49F2-89A7-4C995163C742}" type="presParOf" srcId="{B89B59EF-D0A3-4A4F-8D2A-CE89C23A3984}" destId="{609FDC3D-3DC3-4350-A9D9-07709F6FB074}" srcOrd="1" destOrd="0" presId="urn:microsoft.com/office/officeart/2005/8/layout/vList6"/>
    <dgm:cxn modelId="{05ECB428-FCAD-43AF-85BC-E61071C24E59}" type="presParOf" srcId="{405295B8-C59A-42F8-BD97-042F25EA031F}" destId="{FA264CEE-E74D-4B3F-9DC5-A1D28700A0D5}" srcOrd="1" destOrd="0" presId="urn:microsoft.com/office/officeart/2005/8/layout/vList6"/>
    <dgm:cxn modelId="{D13C24A3-400E-454C-B0F8-DC76392D89D5}" type="presParOf" srcId="{405295B8-C59A-42F8-BD97-042F25EA031F}" destId="{69D48157-7B2F-4468-ACB1-AE7CB1E0CF8B}" srcOrd="2" destOrd="0" presId="urn:microsoft.com/office/officeart/2005/8/layout/vList6"/>
    <dgm:cxn modelId="{8650BB97-DA90-4E00-A064-57362FF875FD}" type="presParOf" srcId="{69D48157-7B2F-4468-ACB1-AE7CB1E0CF8B}" destId="{52BCBC21-6BBA-4797-B84F-551B4E027AC0}" srcOrd="0" destOrd="0" presId="urn:microsoft.com/office/officeart/2005/8/layout/vList6"/>
    <dgm:cxn modelId="{9F32910D-77F1-49CC-9FED-11B67D45E897}" type="presParOf" srcId="{69D48157-7B2F-4468-ACB1-AE7CB1E0CF8B}" destId="{4E122D90-D0C1-4CBC-A90A-37BF71A2066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C66D21-4AFA-4F5A-959F-81967720D6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1599-F4D9-4B3B-986C-38EF81403CDB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Control de la infección.</a:t>
          </a:r>
        </a:p>
      </dgm:t>
    </dgm:pt>
    <dgm:pt modelId="{C6265A63-8556-4481-9562-22BE086E0EA0}" type="parTrans" cxnId="{D6C159E3-C998-4E4C-952D-CE8A51C205BD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3E083F02-5E06-4B80-AB3C-B899244F134C}" type="sibTrans" cxnId="{D6C159E3-C998-4E4C-952D-CE8A51C205BD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60624778-3B91-4221-93F8-DD610F2D2A15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Infección latente.</a:t>
          </a:r>
        </a:p>
      </dgm:t>
    </dgm:pt>
    <dgm:pt modelId="{8B4A942A-68FF-42EA-9671-06B8682200BA}" type="parTrans" cxnId="{23529A47-4391-4C37-A3E9-BDE503B145AE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AF24217C-2A6F-497F-B11F-59B942ACF5E7}" type="sibTrans" cxnId="{23529A47-4391-4C37-A3E9-BDE503B145AE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A82920CB-8F43-47B5-A754-80E28180BB99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Infección subclínica.</a:t>
          </a:r>
        </a:p>
      </dgm:t>
    </dgm:pt>
    <dgm:pt modelId="{F21A4E13-3E37-4C69-98E7-8090B672A033}" type="parTrans" cxnId="{754CE750-4DE1-484B-833D-CE4BFD2D98AB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98F817BA-22A8-401E-A572-1145AABEDF71}" type="sibTrans" cxnId="{754CE750-4DE1-484B-833D-CE4BFD2D98AB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F3D1A590-3CAC-4F09-89B0-E1D9BDD993A5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Infección activa no severa.</a:t>
          </a:r>
        </a:p>
      </dgm:t>
    </dgm:pt>
    <dgm:pt modelId="{9DCF3490-4CA6-4C50-985A-9C0A35ECC768}" type="parTrans" cxnId="{F79826EC-2FDF-4D0C-872A-663D218EEC36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2B11D74B-3407-4F67-9F81-50ABC96B5A26}" type="sibTrans" cxnId="{F79826EC-2FDF-4D0C-872A-663D218EEC36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A5EEC761-C593-43C1-ABEC-7FDBA1A4A477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Infección activa severa.</a:t>
          </a:r>
        </a:p>
      </dgm:t>
    </dgm:pt>
    <dgm:pt modelId="{3AF28B98-F392-4A8D-AE7F-91DE2C2083F6}" type="parTrans" cxnId="{71262D25-EFD8-49E4-A3A5-E4C1C78BA98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0DAA1B00-4FBD-4E81-AA9A-1A213E6AD239}" type="sibTrans" cxnId="{71262D25-EFD8-49E4-A3A5-E4C1C78BA98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5EF4CF68-8F0B-45CD-9C0B-D916F01A6AA4}" type="pres">
      <dgm:prSet presAssocID="{80C66D21-4AFA-4F5A-959F-81967720D63F}" presName="Name0" presStyleCnt="0">
        <dgm:presLayoutVars>
          <dgm:chMax val="7"/>
          <dgm:chPref val="7"/>
          <dgm:dir/>
        </dgm:presLayoutVars>
      </dgm:prSet>
      <dgm:spPr/>
    </dgm:pt>
    <dgm:pt modelId="{A6193FC0-25AD-4B9C-ABCA-672B0EAD5EBE}" type="pres">
      <dgm:prSet presAssocID="{80C66D21-4AFA-4F5A-959F-81967720D63F}" presName="Name1" presStyleCnt="0"/>
      <dgm:spPr/>
    </dgm:pt>
    <dgm:pt modelId="{48F9E4BA-1FE4-4B72-BE13-60C3BC17D968}" type="pres">
      <dgm:prSet presAssocID="{80C66D21-4AFA-4F5A-959F-81967720D63F}" presName="cycle" presStyleCnt="0"/>
      <dgm:spPr/>
    </dgm:pt>
    <dgm:pt modelId="{B6F69D0A-65F0-46DF-9B8E-B64E36F52518}" type="pres">
      <dgm:prSet presAssocID="{80C66D21-4AFA-4F5A-959F-81967720D63F}" presName="srcNode" presStyleLbl="node1" presStyleIdx="0" presStyleCnt="5"/>
      <dgm:spPr/>
    </dgm:pt>
    <dgm:pt modelId="{2CF17BC0-8F4A-4700-A45D-5690DA746D4E}" type="pres">
      <dgm:prSet presAssocID="{80C66D21-4AFA-4F5A-959F-81967720D63F}" presName="conn" presStyleLbl="parChTrans1D2" presStyleIdx="0" presStyleCnt="1"/>
      <dgm:spPr/>
    </dgm:pt>
    <dgm:pt modelId="{326EF0CB-1F22-4572-8FAE-D51B83651FA6}" type="pres">
      <dgm:prSet presAssocID="{80C66D21-4AFA-4F5A-959F-81967720D63F}" presName="extraNode" presStyleLbl="node1" presStyleIdx="0" presStyleCnt="5"/>
      <dgm:spPr/>
    </dgm:pt>
    <dgm:pt modelId="{7AB64FFF-E988-48B0-A300-01A77D9CE127}" type="pres">
      <dgm:prSet presAssocID="{80C66D21-4AFA-4F5A-959F-81967720D63F}" presName="dstNode" presStyleLbl="node1" presStyleIdx="0" presStyleCnt="5"/>
      <dgm:spPr/>
    </dgm:pt>
    <dgm:pt modelId="{65976E9A-CE49-49E9-86D3-11F0B01A0B31}" type="pres">
      <dgm:prSet presAssocID="{58351599-F4D9-4B3B-986C-38EF81403CDB}" presName="text_1" presStyleLbl="node1" presStyleIdx="0" presStyleCnt="5">
        <dgm:presLayoutVars>
          <dgm:bulletEnabled val="1"/>
        </dgm:presLayoutVars>
      </dgm:prSet>
      <dgm:spPr/>
    </dgm:pt>
    <dgm:pt modelId="{5226136B-AAAA-4E05-96D9-B8B6658E764F}" type="pres">
      <dgm:prSet presAssocID="{58351599-F4D9-4B3B-986C-38EF81403CDB}" presName="accent_1" presStyleCnt="0"/>
      <dgm:spPr/>
    </dgm:pt>
    <dgm:pt modelId="{503301F5-F2D4-41D3-B5C6-976B76808462}" type="pres">
      <dgm:prSet presAssocID="{58351599-F4D9-4B3B-986C-38EF81403CDB}" presName="accentRepeatNode" presStyleLbl="solidFgAcc1" presStyleIdx="0" presStyleCnt="5"/>
      <dgm:spPr/>
    </dgm:pt>
    <dgm:pt modelId="{296E1F5D-CBE2-459F-9D8B-0B9CBBB6F3BA}" type="pres">
      <dgm:prSet presAssocID="{60624778-3B91-4221-93F8-DD610F2D2A15}" presName="text_2" presStyleLbl="node1" presStyleIdx="1" presStyleCnt="5">
        <dgm:presLayoutVars>
          <dgm:bulletEnabled val="1"/>
        </dgm:presLayoutVars>
      </dgm:prSet>
      <dgm:spPr/>
    </dgm:pt>
    <dgm:pt modelId="{E40233A3-452E-45D8-B5BC-CA74B8B45E6C}" type="pres">
      <dgm:prSet presAssocID="{60624778-3B91-4221-93F8-DD610F2D2A15}" presName="accent_2" presStyleCnt="0"/>
      <dgm:spPr/>
    </dgm:pt>
    <dgm:pt modelId="{57657E3D-8E90-4370-9298-A65E6CD66C3B}" type="pres">
      <dgm:prSet presAssocID="{60624778-3B91-4221-93F8-DD610F2D2A15}" presName="accentRepeatNode" presStyleLbl="solidFgAcc1" presStyleIdx="1" presStyleCnt="5"/>
      <dgm:spPr/>
    </dgm:pt>
    <dgm:pt modelId="{AFB3A59F-D37A-4154-A46F-2891A3856E9C}" type="pres">
      <dgm:prSet presAssocID="{A82920CB-8F43-47B5-A754-80E28180BB99}" presName="text_3" presStyleLbl="node1" presStyleIdx="2" presStyleCnt="5">
        <dgm:presLayoutVars>
          <dgm:bulletEnabled val="1"/>
        </dgm:presLayoutVars>
      </dgm:prSet>
      <dgm:spPr/>
    </dgm:pt>
    <dgm:pt modelId="{BFA153D8-0460-4352-A5A9-D4E5F36AAFFD}" type="pres">
      <dgm:prSet presAssocID="{A82920CB-8F43-47B5-A754-80E28180BB99}" presName="accent_3" presStyleCnt="0"/>
      <dgm:spPr/>
    </dgm:pt>
    <dgm:pt modelId="{2C90CE26-4AC3-4256-AC58-262916183046}" type="pres">
      <dgm:prSet presAssocID="{A82920CB-8F43-47B5-A754-80E28180BB99}" presName="accentRepeatNode" presStyleLbl="solidFgAcc1" presStyleIdx="2" presStyleCnt="5"/>
      <dgm:spPr/>
    </dgm:pt>
    <dgm:pt modelId="{CC7469CD-A615-4DDB-B409-8925A3D5911F}" type="pres">
      <dgm:prSet presAssocID="{F3D1A590-3CAC-4F09-89B0-E1D9BDD993A5}" presName="text_4" presStyleLbl="node1" presStyleIdx="3" presStyleCnt="5">
        <dgm:presLayoutVars>
          <dgm:bulletEnabled val="1"/>
        </dgm:presLayoutVars>
      </dgm:prSet>
      <dgm:spPr/>
    </dgm:pt>
    <dgm:pt modelId="{6F9CC159-C925-44DF-8CDF-154BDF7EDD2C}" type="pres">
      <dgm:prSet presAssocID="{F3D1A590-3CAC-4F09-89B0-E1D9BDD993A5}" presName="accent_4" presStyleCnt="0"/>
      <dgm:spPr/>
    </dgm:pt>
    <dgm:pt modelId="{65021DC0-CC1D-41F5-A42C-8B23D25A957B}" type="pres">
      <dgm:prSet presAssocID="{F3D1A590-3CAC-4F09-89B0-E1D9BDD993A5}" presName="accentRepeatNode" presStyleLbl="solidFgAcc1" presStyleIdx="3" presStyleCnt="5"/>
      <dgm:spPr/>
    </dgm:pt>
    <dgm:pt modelId="{3CD45EB0-7161-41A2-AD44-024991EE1293}" type="pres">
      <dgm:prSet presAssocID="{A5EEC761-C593-43C1-ABEC-7FDBA1A4A477}" presName="text_5" presStyleLbl="node1" presStyleIdx="4" presStyleCnt="5">
        <dgm:presLayoutVars>
          <dgm:bulletEnabled val="1"/>
        </dgm:presLayoutVars>
      </dgm:prSet>
      <dgm:spPr/>
    </dgm:pt>
    <dgm:pt modelId="{516A1C8C-9118-458B-9E01-04596F33B042}" type="pres">
      <dgm:prSet presAssocID="{A5EEC761-C593-43C1-ABEC-7FDBA1A4A477}" presName="accent_5" presStyleCnt="0"/>
      <dgm:spPr/>
    </dgm:pt>
    <dgm:pt modelId="{7677555E-E4E9-48C8-B23D-6FAE44A27D9C}" type="pres">
      <dgm:prSet presAssocID="{A5EEC761-C593-43C1-ABEC-7FDBA1A4A477}" presName="accentRepeatNode" presStyleLbl="solidFgAcc1" presStyleIdx="4" presStyleCnt="5"/>
      <dgm:spPr/>
    </dgm:pt>
  </dgm:ptLst>
  <dgm:cxnLst>
    <dgm:cxn modelId="{A75ADF07-C74D-4DD0-BBE0-4A87720D9F77}" type="presOf" srcId="{A5EEC761-C593-43C1-ABEC-7FDBA1A4A477}" destId="{3CD45EB0-7161-41A2-AD44-024991EE1293}" srcOrd="0" destOrd="0" presId="urn:microsoft.com/office/officeart/2008/layout/VerticalCurvedList"/>
    <dgm:cxn modelId="{7DE3550F-D525-4D48-BECB-54FF375E85C9}" type="presOf" srcId="{58351599-F4D9-4B3B-986C-38EF81403CDB}" destId="{65976E9A-CE49-49E9-86D3-11F0B01A0B31}" srcOrd="0" destOrd="0" presId="urn:microsoft.com/office/officeart/2008/layout/VerticalCurvedList"/>
    <dgm:cxn modelId="{71262D25-EFD8-49E4-A3A5-E4C1C78BA984}" srcId="{80C66D21-4AFA-4F5A-959F-81967720D63F}" destId="{A5EEC761-C593-43C1-ABEC-7FDBA1A4A477}" srcOrd="4" destOrd="0" parTransId="{3AF28B98-F392-4A8D-AE7F-91DE2C2083F6}" sibTransId="{0DAA1B00-4FBD-4E81-AA9A-1A213E6AD239}"/>
    <dgm:cxn modelId="{23529A47-4391-4C37-A3E9-BDE503B145AE}" srcId="{80C66D21-4AFA-4F5A-959F-81967720D63F}" destId="{60624778-3B91-4221-93F8-DD610F2D2A15}" srcOrd="1" destOrd="0" parTransId="{8B4A942A-68FF-42EA-9671-06B8682200BA}" sibTransId="{AF24217C-2A6F-497F-B11F-59B942ACF5E7}"/>
    <dgm:cxn modelId="{2631426D-1BD8-4872-B474-6DFDB3B540C6}" type="presOf" srcId="{80C66D21-4AFA-4F5A-959F-81967720D63F}" destId="{5EF4CF68-8F0B-45CD-9C0B-D916F01A6AA4}" srcOrd="0" destOrd="0" presId="urn:microsoft.com/office/officeart/2008/layout/VerticalCurvedList"/>
    <dgm:cxn modelId="{754CE750-4DE1-484B-833D-CE4BFD2D98AB}" srcId="{80C66D21-4AFA-4F5A-959F-81967720D63F}" destId="{A82920CB-8F43-47B5-A754-80E28180BB99}" srcOrd="2" destOrd="0" parTransId="{F21A4E13-3E37-4C69-98E7-8090B672A033}" sibTransId="{98F817BA-22A8-401E-A572-1145AABEDF71}"/>
    <dgm:cxn modelId="{B899FBE1-F09B-420C-BD46-5BF772EEC884}" type="presOf" srcId="{60624778-3B91-4221-93F8-DD610F2D2A15}" destId="{296E1F5D-CBE2-459F-9D8B-0B9CBBB6F3BA}" srcOrd="0" destOrd="0" presId="urn:microsoft.com/office/officeart/2008/layout/VerticalCurvedList"/>
    <dgm:cxn modelId="{D6C159E3-C998-4E4C-952D-CE8A51C205BD}" srcId="{80C66D21-4AFA-4F5A-959F-81967720D63F}" destId="{58351599-F4D9-4B3B-986C-38EF81403CDB}" srcOrd="0" destOrd="0" parTransId="{C6265A63-8556-4481-9562-22BE086E0EA0}" sibTransId="{3E083F02-5E06-4B80-AB3C-B899244F134C}"/>
    <dgm:cxn modelId="{388DD1E3-4549-4BB5-9EB5-545E95FC1841}" type="presOf" srcId="{F3D1A590-3CAC-4F09-89B0-E1D9BDD993A5}" destId="{CC7469CD-A615-4DDB-B409-8925A3D5911F}" srcOrd="0" destOrd="0" presId="urn:microsoft.com/office/officeart/2008/layout/VerticalCurvedList"/>
    <dgm:cxn modelId="{E112EFE5-7B81-4355-A25B-366269023CFE}" type="presOf" srcId="{A82920CB-8F43-47B5-A754-80E28180BB99}" destId="{AFB3A59F-D37A-4154-A46F-2891A3856E9C}" srcOrd="0" destOrd="0" presId="urn:microsoft.com/office/officeart/2008/layout/VerticalCurvedList"/>
    <dgm:cxn modelId="{F79826EC-2FDF-4D0C-872A-663D218EEC36}" srcId="{80C66D21-4AFA-4F5A-959F-81967720D63F}" destId="{F3D1A590-3CAC-4F09-89B0-E1D9BDD993A5}" srcOrd="3" destOrd="0" parTransId="{9DCF3490-4CA6-4C50-985A-9C0A35ECC768}" sibTransId="{2B11D74B-3407-4F67-9F81-50ABC96B5A26}"/>
    <dgm:cxn modelId="{9AFE19F2-A410-494F-8DDB-A1CE0E3DA755}" type="presOf" srcId="{3E083F02-5E06-4B80-AB3C-B899244F134C}" destId="{2CF17BC0-8F4A-4700-A45D-5690DA746D4E}" srcOrd="0" destOrd="0" presId="urn:microsoft.com/office/officeart/2008/layout/VerticalCurvedList"/>
    <dgm:cxn modelId="{201FE8E2-9246-4DE5-ADCE-C439345E8A8E}" type="presParOf" srcId="{5EF4CF68-8F0B-45CD-9C0B-D916F01A6AA4}" destId="{A6193FC0-25AD-4B9C-ABCA-672B0EAD5EBE}" srcOrd="0" destOrd="0" presId="urn:microsoft.com/office/officeart/2008/layout/VerticalCurvedList"/>
    <dgm:cxn modelId="{17D0D07A-7F36-4F87-82A9-43F9244496C8}" type="presParOf" srcId="{A6193FC0-25AD-4B9C-ABCA-672B0EAD5EBE}" destId="{48F9E4BA-1FE4-4B72-BE13-60C3BC17D968}" srcOrd="0" destOrd="0" presId="urn:microsoft.com/office/officeart/2008/layout/VerticalCurvedList"/>
    <dgm:cxn modelId="{DBF67FCC-81A2-4BF6-BF6D-3638A3BE1E1B}" type="presParOf" srcId="{48F9E4BA-1FE4-4B72-BE13-60C3BC17D968}" destId="{B6F69D0A-65F0-46DF-9B8E-B64E36F52518}" srcOrd="0" destOrd="0" presId="urn:microsoft.com/office/officeart/2008/layout/VerticalCurvedList"/>
    <dgm:cxn modelId="{D707890A-0F2A-4179-B62C-F88C645D6EF6}" type="presParOf" srcId="{48F9E4BA-1FE4-4B72-BE13-60C3BC17D968}" destId="{2CF17BC0-8F4A-4700-A45D-5690DA746D4E}" srcOrd="1" destOrd="0" presId="urn:microsoft.com/office/officeart/2008/layout/VerticalCurvedList"/>
    <dgm:cxn modelId="{11324A92-B04A-428B-84C6-AF4A0F64D190}" type="presParOf" srcId="{48F9E4BA-1FE4-4B72-BE13-60C3BC17D968}" destId="{326EF0CB-1F22-4572-8FAE-D51B83651FA6}" srcOrd="2" destOrd="0" presId="urn:microsoft.com/office/officeart/2008/layout/VerticalCurvedList"/>
    <dgm:cxn modelId="{173EDECF-1957-41F0-BBE0-641B7409B002}" type="presParOf" srcId="{48F9E4BA-1FE4-4B72-BE13-60C3BC17D968}" destId="{7AB64FFF-E988-48B0-A300-01A77D9CE127}" srcOrd="3" destOrd="0" presId="urn:microsoft.com/office/officeart/2008/layout/VerticalCurvedList"/>
    <dgm:cxn modelId="{B7B0FF2C-8CB9-43BA-8A5D-9FF2D9CEE0E3}" type="presParOf" srcId="{A6193FC0-25AD-4B9C-ABCA-672B0EAD5EBE}" destId="{65976E9A-CE49-49E9-86D3-11F0B01A0B31}" srcOrd="1" destOrd="0" presId="urn:microsoft.com/office/officeart/2008/layout/VerticalCurvedList"/>
    <dgm:cxn modelId="{04AEFC14-FBB7-4714-B6C1-B04BE7350314}" type="presParOf" srcId="{A6193FC0-25AD-4B9C-ABCA-672B0EAD5EBE}" destId="{5226136B-AAAA-4E05-96D9-B8B6658E764F}" srcOrd="2" destOrd="0" presId="urn:microsoft.com/office/officeart/2008/layout/VerticalCurvedList"/>
    <dgm:cxn modelId="{99568785-6E1D-4E3D-85D9-E22F4E571525}" type="presParOf" srcId="{5226136B-AAAA-4E05-96D9-B8B6658E764F}" destId="{503301F5-F2D4-41D3-B5C6-976B76808462}" srcOrd="0" destOrd="0" presId="urn:microsoft.com/office/officeart/2008/layout/VerticalCurvedList"/>
    <dgm:cxn modelId="{9276695D-D125-4144-A0A7-2AEF3B50144C}" type="presParOf" srcId="{A6193FC0-25AD-4B9C-ABCA-672B0EAD5EBE}" destId="{296E1F5D-CBE2-459F-9D8B-0B9CBBB6F3BA}" srcOrd="3" destOrd="0" presId="urn:microsoft.com/office/officeart/2008/layout/VerticalCurvedList"/>
    <dgm:cxn modelId="{D70901B7-78FD-4B14-B52E-398AA83CB3BC}" type="presParOf" srcId="{A6193FC0-25AD-4B9C-ABCA-672B0EAD5EBE}" destId="{E40233A3-452E-45D8-B5BC-CA74B8B45E6C}" srcOrd="4" destOrd="0" presId="urn:microsoft.com/office/officeart/2008/layout/VerticalCurvedList"/>
    <dgm:cxn modelId="{CF3F3575-7F69-4358-900F-7A9064094D89}" type="presParOf" srcId="{E40233A3-452E-45D8-B5BC-CA74B8B45E6C}" destId="{57657E3D-8E90-4370-9298-A65E6CD66C3B}" srcOrd="0" destOrd="0" presId="urn:microsoft.com/office/officeart/2008/layout/VerticalCurvedList"/>
    <dgm:cxn modelId="{0653A246-CF51-475D-A9C4-16189AFC6DEC}" type="presParOf" srcId="{A6193FC0-25AD-4B9C-ABCA-672B0EAD5EBE}" destId="{AFB3A59F-D37A-4154-A46F-2891A3856E9C}" srcOrd="5" destOrd="0" presId="urn:microsoft.com/office/officeart/2008/layout/VerticalCurvedList"/>
    <dgm:cxn modelId="{8C153FE1-A57C-4A0A-8BCD-84EFE9E2DC72}" type="presParOf" srcId="{A6193FC0-25AD-4B9C-ABCA-672B0EAD5EBE}" destId="{BFA153D8-0460-4352-A5A9-D4E5F36AAFFD}" srcOrd="6" destOrd="0" presId="urn:microsoft.com/office/officeart/2008/layout/VerticalCurvedList"/>
    <dgm:cxn modelId="{2349242F-71B1-4C77-99CA-1C7DB50C5D95}" type="presParOf" srcId="{BFA153D8-0460-4352-A5A9-D4E5F36AAFFD}" destId="{2C90CE26-4AC3-4256-AC58-262916183046}" srcOrd="0" destOrd="0" presId="urn:microsoft.com/office/officeart/2008/layout/VerticalCurvedList"/>
    <dgm:cxn modelId="{5DCA259F-B5F4-47FE-8BD0-EE63D78F53B6}" type="presParOf" srcId="{A6193FC0-25AD-4B9C-ABCA-672B0EAD5EBE}" destId="{CC7469CD-A615-4DDB-B409-8925A3D5911F}" srcOrd="7" destOrd="0" presId="urn:microsoft.com/office/officeart/2008/layout/VerticalCurvedList"/>
    <dgm:cxn modelId="{749F7C51-94A0-47E5-9208-4202BC167ECB}" type="presParOf" srcId="{A6193FC0-25AD-4B9C-ABCA-672B0EAD5EBE}" destId="{6F9CC159-C925-44DF-8CDF-154BDF7EDD2C}" srcOrd="8" destOrd="0" presId="urn:microsoft.com/office/officeart/2008/layout/VerticalCurvedList"/>
    <dgm:cxn modelId="{E7A79958-C48F-4683-9E73-BCF0D4B8EAD1}" type="presParOf" srcId="{6F9CC159-C925-44DF-8CDF-154BDF7EDD2C}" destId="{65021DC0-CC1D-41F5-A42C-8B23D25A957B}" srcOrd="0" destOrd="0" presId="urn:microsoft.com/office/officeart/2008/layout/VerticalCurvedList"/>
    <dgm:cxn modelId="{F82482EB-E20A-48F5-8E06-0E99B6787E19}" type="presParOf" srcId="{A6193FC0-25AD-4B9C-ABCA-672B0EAD5EBE}" destId="{3CD45EB0-7161-41A2-AD44-024991EE1293}" srcOrd="9" destOrd="0" presId="urn:microsoft.com/office/officeart/2008/layout/VerticalCurvedList"/>
    <dgm:cxn modelId="{DF51D3D9-A879-4A49-BEDF-C46F9AD23776}" type="presParOf" srcId="{A6193FC0-25AD-4B9C-ABCA-672B0EAD5EBE}" destId="{516A1C8C-9118-458B-9E01-04596F33B042}" srcOrd="10" destOrd="0" presId="urn:microsoft.com/office/officeart/2008/layout/VerticalCurvedList"/>
    <dgm:cxn modelId="{7CF8D53B-597F-4E4C-9208-4D0C7CE540B3}" type="presParOf" srcId="{516A1C8C-9118-458B-9E01-04596F33B042}" destId="{7677555E-E4E9-48C8-B23D-6FAE44A27D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50C9D2-2E37-4AAA-9878-E8373C7045B2}" type="doc">
      <dgm:prSet loTypeId="urn:microsoft.com/office/officeart/2005/8/layout/h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01422FB6-EB2E-41ED-81C2-BA58A9118FF5}">
      <dgm:prSet phldrT="[Texto]"/>
      <dgm:spPr/>
      <dgm:t>
        <a:bodyPr/>
        <a:lstStyle/>
        <a:p>
          <a:r>
            <a:rPr lang="es-ES" b="1" dirty="0">
              <a:latin typeface="Montserrat" panose="00000500000000000000" pitchFamily="50" charset="0"/>
            </a:rPr>
            <a:t>Infección perinatal</a:t>
          </a:r>
        </a:p>
      </dgm:t>
    </dgm:pt>
    <dgm:pt modelId="{D98D3337-15F2-4486-A2B5-49FC31732755}" type="parTrans" cxnId="{CED0F06E-ECB7-42A1-BD4E-A4F02D763CB0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12ACE943-5C0D-4223-903A-7A2E76C03567}" type="sibTrans" cxnId="{CED0F06E-ECB7-42A1-BD4E-A4F02D763CB0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F59AC8CD-CB08-49B2-9813-33BED5AAA005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Raro, pero grave.</a:t>
          </a:r>
        </a:p>
      </dgm:t>
    </dgm:pt>
    <dgm:pt modelId="{BBA1BDA9-96F8-4994-B6C7-D9FEA78B09A4}" type="parTrans" cxnId="{C9F99ABD-9CA3-4FFE-91F0-6329A4871ECF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B4149261-F309-4646-AE10-906C6F1A37AF}" type="sibTrans" cxnId="{C9F99ABD-9CA3-4FFE-91F0-6329A4871ECF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16942B1-DF48-445D-B2A5-982667E5D146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Diseminación hematógena.</a:t>
          </a:r>
        </a:p>
      </dgm:t>
    </dgm:pt>
    <dgm:pt modelId="{58192CC8-F1D7-4B2A-A094-5C630DB07F8D}" type="parTrans" cxnId="{260332A7-8688-49CB-9CEB-506A7405BC7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E63F35A8-EC32-41BD-ADBE-213FE9310431}" type="sibTrans" cxnId="{260332A7-8688-49CB-9CEB-506A7405BC7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0D7A0978-28F9-4943-AE78-A93F54932746}">
      <dgm:prSet phldrT="[Texto]"/>
      <dgm:spPr/>
      <dgm:t>
        <a:bodyPr/>
        <a:lstStyle/>
        <a:p>
          <a:pPr algn="just"/>
          <a:r>
            <a:rPr lang="es-ES" b="1" dirty="0">
              <a:latin typeface="Montserrat" panose="00000500000000000000" pitchFamily="50" charset="0"/>
            </a:rPr>
            <a:t>Adolescentes</a:t>
          </a:r>
        </a:p>
      </dgm:t>
    </dgm:pt>
    <dgm:pt modelId="{3C14460B-C058-4201-A699-8F98713AD22E}" type="parTrans" cxnId="{D6850C83-D051-4509-8D9E-E4DE663D44E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BD8453FA-66CA-4A12-A585-E3DAAAA49318}" type="sibTrans" cxnId="{D6850C83-D051-4509-8D9E-E4DE663D44E8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FB6653F3-2C2C-4EB1-86CA-6A093D9D8DD5}">
      <dgm:prSet phldrT="[Texto]"/>
      <dgm:spPr/>
      <dgm:t>
        <a:bodyPr/>
        <a:lstStyle/>
        <a:p>
          <a:pPr algn="just"/>
          <a:r>
            <a:rPr lang="es-ES" dirty="0">
              <a:latin typeface="Montserrat" panose="00000500000000000000" pitchFamily="50" charset="0"/>
            </a:rPr>
            <a:t>Similitud de presentación con la forma adulta.</a:t>
          </a:r>
        </a:p>
      </dgm:t>
    </dgm:pt>
    <dgm:pt modelId="{67905745-98CF-4C0A-BDEB-9D78CB0B88A3}" type="parTrans" cxnId="{B2B637B4-A9FF-4A08-8529-7DD01CA3A9D7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F14A0FCC-FCDA-43BD-9292-208BFC4B8B0E}" type="sibTrans" cxnId="{B2B637B4-A9FF-4A08-8529-7DD01CA3A9D7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F8E4EB31-82F7-413F-85C3-983A2A48044A}">
      <dgm:prSet phldrT="[Texto]"/>
      <dgm:spPr/>
      <dgm:t>
        <a:bodyPr/>
        <a:lstStyle/>
        <a:p>
          <a:pPr algn="just"/>
          <a:r>
            <a:rPr lang="es-ES" dirty="0">
              <a:latin typeface="Montserrat" panose="00000500000000000000" pitchFamily="50" charset="0"/>
            </a:rPr>
            <a:t>Preguntar sobre sustancias de abuso y riesgo ITS.</a:t>
          </a:r>
        </a:p>
      </dgm:t>
    </dgm:pt>
    <dgm:pt modelId="{3D76487A-9C1E-4915-BE9F-71F2BC2F8632}" type="parTrans" cxnId="{89E7E637-CB2E-474C-B8D6-4F4238E3946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BC1A02F4-A80F-44B7-A8EE-1BF08D607119}" type="sibTrans" cxnId="{89E7E637-CB2E-474C-B8D6-4F4238E3946C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58F770FD-B842-4A6B-B6EA-846666902A98}">
      <dgm:prSet phldrT="[Texto]"/>
      <dgm:spPr/>
      <dgm:t>
        <a:bodyPr/>
        <a:lstStyle/>
        <a:p>
          <a:r>
            <a:rPr lang="es-ES" b="1" dirty="0">
              <a:latin typeface="Montserrat" panose="00000500000000000000" pitchFamily="50" charset="0"/>
            </a:rPr>
            <a:t>VIH</a:t>
          </a:r>
        </a:p>
      </dgm:t>
    </dgm:pt>
    <dgm:pt modelId="{80DEAF87-37EA-42EF-999A-C04842F5349E}" type="parTrans" cxnId="{DAC4E79B-D7F6-4496-9975-3A91BCD37BB9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AFBEF512-7562-4E84-A8A7-91F8102F310D}" type="sibTrans" cxnId="{DAC4E79B-D7F6-4496-9975-3A91BCD37BB9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B2930907-0D7A-431D-9D1F-4F0AFA66A327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Factor de riesgo más importante para VIH.</a:t>
          </a:r>
        </a:p>
      </dgm:t>
    </dgm:pt>
    <dgm:pt modelId="{FF558701-052C-4841-9908-C744320BEB33}" type="parTrans" cxnId="{2F329B91-B857-4F9A-944E-26F741F8BBDB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E79ADEFF-4E08-4BC5-98B8-A04EB360D3FA}" type="sibTrans" cxnId="{2F329B91-B857-4F9A-944E-26F741F8BBDB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281C9580-3703-4308-9AAB-7CE68E8BEC22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Riesgo directo o indirecto**.</a:t>
          </a:r>
        </a:p>
      </dgm:t>
    </dgm:pt>
    <dgm:pt modelId="{CD67FFF3-FB2C-4B06-A1E2-1A946F8021EE}" type="parTrans" cxnId="{CFB9EA0E-1AE9-404E-8B60-F66DF19C7730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4D651FB5-2C66-488D-B75A-57C5ED8199D8}" type="sibTrans" cxnId="{CFB9EA0E-1AE9-404E-8B60-F66DF19C7730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5488CD6B-B7DA-4418-A52E-83563379FB55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Afecta hígado, pulmones y TGI*.</a:t>
          </a:r>
        </a:p>
      </dgm:t>
    </dgm:pt>
    <dgm:pt modelId="{75FAD758-C5B8-4820-AC0D-2A2047C83810}" type="parTrans" cxnId="{F859CC6C-63FC-44A9-A942-2C2F6DD8FA5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6C4C8BE0-7162-4920-AAD5-BAA1E0EF71AD}" type="sibTrans" cxnId="{F859CC6C-63FC-44A9-A942-2C2F6DD8FA52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D2BD3E16-4A81-49DB-AE26-4A5BE2AF6A68}">
      <dgm:prSet phldrT="[Texto]"/>
      <dgm:spPr/>
      <dgm:t>
        <a:bodyPr/>
        <a:lstStyle/>
        <a:p>
          <a:r>
            <a:rPr lang="es-ES" dirty="0">
              <a:latin typeface="Montserrat" panose="00000500000000000000" pitchFamily="50" charset="0"/>
            </a:rPr>
            <a:t>Puede manifestarse a 2 – 3 semanas.</a:t>
          </a:r>
        </a:p>
      </dgm:t>
    </dgm:pt>
    <dgm:pt modelId="{4C06868A-EFD7-464C-8AB4-ED1C574C96E0}" type="parTrans" cxnId="{E49DDE0A-0EBA-4FC2-BFFC-27F5C7E5C9E0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B5B17826-F3FF-4E45-B3FC-5EA89E8C05CA}" type="sibTrans" cxnId="{E49DDE0A-0EBA-4FC2-BFFC-27F5C7E5C9E0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8BE58717-42B4-41FF-A0AF-51B8DF350269}">
      <dgm:prSet phldrT="[Texto]"/>
      <dgm:spPr/>
      <dgm:t>
        <a:bodyPr/>
        <a:lstStyle/>
        <a:p>
          <a:pPr algn="just"/>
          <a:r>
            <a:rPr lang="es-ES" dirty="0">
              <a:latin typeface="Montserrat" panose="00000500000000000000" pitchFamily="50" charset="0"/>
            </a:rPr>
            <a:t>Susceptibles a depresión y ansiedad por el diagnóstico.</a:t>
          </a:r>
        </a:p>
      </dgm:t>
    </dgm:pt>
    <dgm:pt modelId="{A77221D7-5175-4C63-BE45-33A8A4DD1596}" type="parTrans" cxnId="{5A642F11-3A45-449B-ABC2-05E03652D64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32B04959-03CF-4A9C-ABEE-849AEB4552B7}" type="sibTrans" cxnId="{5A642F11-3A45-449B-ABC2-05E03652D644}">
      <dgm:prSet/>
      <dgm:spPr/>
      <dgm:t>
        <a:bodyPr/>
        <a:lstStyle/>
        <a:p>
          <a:endParaRPr lang="es-ES">
            <a:latin typeface="Montserrat" panose="00000500000000000000" pitchFamily="50" charset="0"/>
          </a:endParaRPr>
        </a:p>
      </dgm:t>
    </dgm:pt>
    <dgm:pt modelId="{D7AF3C4C-0EC2-4B8A-A5E0-64BA3A75B896}" type="pres">
      <dgm:prSet presAssocID="{7650C9D2-2E37-4AAA-9878-E8373C7045B2}" presName="Name0" presStyleCnt="0">
        <dgm:presLayoutVars>
          <dgm:dir/>
          <dgm:resizeHandles val="exact"/>
        </dgm:presLayoutVars>
      </dgm:prSet>
      <dgm:spPr/>
    </dgm:pt>
    <dgm:pt modelId="{31F841EC-B8B2-46CD-AE99-307815377022}" type="pres">
      <dgm:prSet presAssocID="{01422FB6-EB2E-41ED-81C2-BA58A9118FF5}" presName="node" presStyleLbl="node1" presStyleIdx="0" presStyleCnt="3">
        <dgm:presLayoutVars>
          <dgm:bulletEnabled val="1"/>
        </dgm:presLayoutVars>
      </dgm:prSet>
      <dgm:spPr/>
    </dgm:pt>
    <dgm:pt modelId="{03D3B1EF-9557-481A-8E06-97D1E8109036}" type="pres">
      <dgm:prSet presAssocID="{12ACE943-5C0D-4223-903A-7A2E76C03567}" presName="sibTrans" presStyleCnt="0"/>
      <dgm:spPr/>
    </dgm:pt>
    <dgm:pt modelId="{26C2B573-47FF-48A4-85E5-640404256642}" type="pres">
      <dgm:prSet presAssocID="{0D7A0978-28F9-4943-AE78-A93F54932746}" presName="node" presStyleLbl="node1" presStyleIdx="1" presStyleCnt="3">
        <dgm:presLayoutVars>
          <dgm:bulletEnabled val="1"/>
        </dgm:presLayoutVars>
      </dgm:prSet>
      <dgm:spPr/>
    </dgm:pt>
    <dgm:pt modelId="{0A3E616F-21DF-441D-AB6A-1DF1DD2A1B02}" type="pres">
      <dgm:prSet presAssocID="{BD8453FA-66CA-4A12-A585-E3DAAAA49318}" presName="sibTrans" presStyleCnt="0"/>
      <dgm:spPr/>
    </dgm:pt>
    <dgm:pt modelId="{266D87AC-E0AC-4EBE-8698-FEE93A5723E1}" type="pres">
      <dgm:prSet presAssocID="{58F770FD-B842-4A6B-B6EA-846666902A98}" presName="node" presStyleLbl="node1" presStyleIdx="2" presStyleCnt="3">
        <dgm:presLayoutVars>
          <dgm:bulletEnabled val="1"/>
        </dgm:presLayoutVars>
      </dgm:prSet>
      <dgm:spPr/>
    </dgm:pt>
  </dgm:ptLst>
  <dgm:cxnLst>
    <dgm:cxn modelId="{E49DDE0A-0EBA-4FC2-BFFC-27F5C7E5C9E0}" srcId="{01422FB6-EB2E-41ED-81C2-BA58A9118FF5}" destId="{D2BD3E16-4A81-49DB-AE26-4A5BE2AF6A68}" srcOrd="3" destOrd="0" parTransId="{4C06868A-EFD7-464C-8AB4-ED1C574C96E0}" sibTransId="{B5B17826-F3FF-4E45-B3FC-5EA89E8C05CA}"/>
    <dgm:cxn modelId="{CFB9EA0E-1AE9-404E-8B60-F66DF19C7730}" srcId="{58F770FD-B842-4A6B-B6EA-846666902A98}" destId="{281C9580-3703-4308-9AAB-7CE68E8BEC22}" srcOrd="1" destOrd="0" parTransId="{CD67FFF3-FB2C-4B06-A1E2-1A946F8021EE}" sibTransId="{4D651FB5-2C66-488D-B75A-57C5ED8199D8}"/>
    <dgm:cxn modelId="{5A642F11-3A45-449B-ABC2-05E03652D644}" srcId="{0D7A0978-28F9-4943-AE78-A93F54932746}" destId="{8BE58717-42B4-41FF-A0AF-51B8DF350269}" srcOrd="2" destOrd="0" parTransId="{A77221D7-5175-4C63-BE45-33A8A4DD1596}" sibTransId="{32B04959-03CF-4A9C-ABEE-849AEB4552B7}"/>
    <dgm:cxn modelId="{0BA4BA18-36D3-460C-9EEF-23E8F4C41764}" type="presOf" srcId="{8BE58717-42B4-41FF-A0AF-51B8DF350269}" destId="{26C2B573-47FF-48A4-85E5-640404256642}" srcOrd="0" destOrd="3" presId="urn:microsoft.com/office/officeart/2005/8/layout/hList6"/>
    <dgm:cxn modelId="{CDE98B1D-0437-45E1-AA95-FB48EB84DF14}" type="presOf" srcId="{281C9580-3703-4308-9AAB-7CE68E8BEC22}" destId="{266D87AC-E0AC-4EBE-8698-FEE93A5723E1}" srcOrd="0" destOrd="2" presId="urn:microsoft.com/office/officeart/2005/8/layout/hList6"/>
    <dgm:cxn modelId="{EAC4C22A-2BD9-440D-8E4A-9DC4B5543FAF}" type="presOf" srcId="{B2930907-0D7A-431D-9D1F-4F0AFA66A327}" destId="{266D87AC-E0AC-4EBE-8698-FEE93A5723E1}" srcOrd="0" destOrd="1" presId="urn:microsoft.com/office/officeart/2005/8/layout/hList6"/>
    <dgm:cxn modelId="{89E7E637-CB2E-474C-B8D6-4F4238E3946C}" srcId="{0D7A0978-28F9-4943-AE78-A93F54932746}" destId="{F8E4EB31-82F7-413F-85C3-983A2A48044A}" srcOrd="1" destOrd="0" parTransId="{3D76487A-9C1E-4915-BE9F-71F2BC2F8632}" sibTransId="{BC1A02F4-A80F-44B7-A8EE-1BF08D607119}"/>
    <dgm:cxn modelId="{73C14264-42E6-4AC9-99F3-D5A928A09B59}" type="presOf" srcId="{416942B1-DF48-445D-B2A5-982667E5D146}" destId="{31F841EC-B8B2-46CD-AE99-307815377022}" srcOrd="0" destOrd="2" presId="urn:microsoft.com/office/officeart/2005/8/layout/hList6"/>
    <dgm:cxn modelId="{F859CC6C-63FC-44A9-A942-2C2F6DD8FA52}" srcId="{01422FB6-EB2E-41ED-81C2-BA58A9118FF5}" destId="{5488CD6B-B7DA-4418-A52E-83563379FB55}" srcOrd="2" destOrd="0" parTransId="{75FAD758-C5B8-4820-AC0D-2A2047C83810}" sibTransId="{6C4C8BE0-7162-4920-AAD5-BAA1E0EF71AD}"/>
    <dgm:cxn modelId="{CED0F06E-ECB7-42A1-BD4E-A4F02D763CB0}" srcId="{7650C9D2-2E37-4AAA-9878-E8373C7045B2}" destId="{01422FB6-EB2E-41ED-81C2-BA58A9118FF5}" srcOrd="0" destOrd="0" parTransId="{D98D3337-15F2-4486-A2B5-49FC31732755}" sibTransId="{12ACE943-5C0D-4223-903A-7A2E76C03567}"/>
    <dgm:cxn modelId="{2CF0196F-E3F8-41D3-B89B-0D7E68FCEC75}" type="presOf" srcId="{D2BD3E16-4A81-49DB-AE26-4A5BE2AF6A68}" destId="{31F841EC-B8B2-46CD-AE99-307815377022}" srcOrd="0" destOrd="4" presId="urn:microsoft.com/office/officeart/2005/8/layout/hList6"/>
    <dgm:cxn modelId="{3D85CC7F-BDF0-48CC-BD5C-7F79084E1A38}" type="presOf" srcId="{58F770FD-B842-4A6B-B6EA-846666902A98}" destId="{266D87AC-E0AC-4EBE-8698-FEE93A5723E1}" srcOrd="0" destOrd="0" presId="urn:microsoft.com/office/officeart/2005/8/layout/hList6"/>
    <dgm:cxn modelId="{D6850C83-D051-4509-8D9E-E4DE663D44E8}" srcId="{7650C9D2-2E37-4AAA-9878-E8373C7045B2}" destId="{0D7A0978-28F9-4943-AE78-A93F54932746}" srcOrd="1" destOrd="0" parTransId="{3C14460B-C058-4201-A699-8F98713AD22E}" sibTransId="{BD8453FA-66CA-4A12-A585-E3DAAAA49318}"/>
    <dgm:cxn modelId="{B2B7DD8A-4819-461B-8130-C6C37BED80E0}" type="presOf" srcId="{FB6653F3-2C2C-4EB1-86CA-6A093D9D8DD5}" destId="{26C2B573-47FF-48A4-85E5-640404256642}" srcOrd="0" destOrd="1" presId="urn:microsoft.com/office/officeart/2005/8/layout/hList6"/>
    <dgm:cxn modelId="{2F329B91-B857-4F9A-944E-26F741F8BBDB}" srcId="{58F770FD-B842-4A6B-B6EA-846666902A98}" destId="{B2930907-0D7A-431D-9D1F-4F0AFA66A327}" srcOrd="0" destOrd="0" parTransId="{FF558701-052C-4841-9908-C744320BEB33}" sibTransId="{E79ADEFF-4E08-4BC5-98B8-A04EB360D3FA}"/>
    <dgm:cxn modelId="{DAC4E79B-D7F6-4496-9975-3A91BCD37BB9}" srcId="{7650C9D2-2E37-4AAA-9878-E8373C7045B2}" destId="{58F770FD-B842-4A6B-B6EA-846666902A98}" srcOrd="2" destOrd="0" parTransId="{80DEAF87-37EA-42EF-999A-C04842F5349E}" sibTransId="{AFBEF512-7562-4E84-A8A7-91F8102F310D}"/>
    <dgm:cxn modelId="{260332A7-8688-49CB-9CEB-506A7405BC78}" srcId="{01422FB6-EB2E-41ED-81C2-BA58A9118FF5}" destId="{416942B1-DF48-445D-B2A5-982667E5D146}" srcOrd="1" destOrd="0" parTransId="{58192CC8-F1D7-4B2A-A094-5C630DB07F8D}" sibTransId="{E63F35A8-EC32-41BD-ADBE-213FE9310431}"/>
    <dgm:cxn modelId="{3226D8A9-2D62-40D0-9530-4FCE6EA617BA}" type="presOf" srcId="{0D7A0978-28F9-4943-AE78-A93F54932746}" destId="{26C2B573-47FF-48A4-85E5-640404256642}" srcOrd="0" destOrd="0" presId="urn:microsoft.com/office/officeart/2005/8/layout/hList6"/>
    <dgm:cxn modelId="{F26B72AB-2F4D-4E5E-9E47-7713845026CD}" type="presOf" srcId="{F8E4EB31-82F7-413F-85C3-983A2A48044A}" destId="{26C2B573-47FF-48A4-85E5-640404256642}" srcOrd="0" destOrd="2" presId="urn:microsoft.com/office/officeart/2005/8/layout/hList6"/>
    <dgm:cxn modelId="{B2B637B4-A9FF-4A08-8529-7DD01CA3A9D7}" srcId="{0D7A0978-28F9-4943-AE78-A93F54932746}" destId="{FB6653F3-2C2C-4EB1-86CA-6A093D9D8DD5}" srcOrd="0" destOrd="0" parTransId="{67905745-98CF-4C0A-BDEB-9D78CB0B88A3}" sibTransId="{F14A0FCC-FCDA-43BD-9292-208BFC4B8B0E}"/>
    <dgm:cxn modelId="{C9F99ABD-9CA3-4FFE-91F0-6329A4871ECF}" srcId="{01422FB6-EB2E-41ED-81C2-BA58A9118FF5}" destId="{F59AC8CD-CB08-49B2-9813-33BED5AAA005}" srcOrd="0" destOrd="0" parTransId="{BBA1BDA9-96F8-4994-B6C7-D9FEA78B09A4}" sibTransId="{B4149261-F309-4646-AE10-906C6F1A37AF}"/>
    <dgm:cxn modelId="{994BCCD7-E4B1-426A-B298-16EB34D5E5FE}" type="presOf" srcId="{7650C9D2-2E37-4AAA-9878-E8373C7045B2}" destId="{D7AF3C4C-0EC2-4B8A-A5E0-64BA3A75B896}" srcOrd="0" destOrd="0" presId="urn:microsoft.com/office/officeart/2005/8/layout/hList6"/>
    <dgm:cxn modelId="{A265F5DA-766D-4AFE-92F2-6C3A08C5BF74}" type="presOf" srcId="{5488CD6B-B7DA-4418-A52E-83563379FB55}" destId="{31F841EC-B8B2-46CD-AE99-307815377022}" srcOrd="0" destOrd="3" presId="urn:microsoft.com/office/officeart/2005/8/layout/hList6"/>
    <dgm:cxn modelId="{4AF07FE1-D5BF-4EC9-82F5-DFFA61BB9425}" type="presOf" srcId="{F59AC8CD-CB08-49B2-9813-33BED5AAA005}" destId="{31F841EC-B8B2-46CD-AE99-307815377022}" srcOrd="0" destOrd="1" presId="urn:microsoft.com/office/officeart/2005/8/layout/hList6"/>
    <dgm:cxn modelId="{9C31C5EE-516A-4373-B930-BEED977BDC70}" type="presOf" srcId="{01422FB6-EB2E-41ED-81C2-BA58A9118FF5}" destId="{31F841EC-B8B2-46CD-AE99-307815377022}" srcOrd="0" destOrd="0" presId="urn:microsoft.com/office/officeart/2005/8/layout/hList6"/>
    <dgm:cxn modelId="{583675DB-A816-4EFE-9709-F9E30231C465}" type="presParOf" srcId="{D7AF3C4C-0EC2-4B8A-A5E0-64BA3A75B896}" destId="{31F841EC-B8B2-46CD-AE99-307815377022}" srcOrd="0" destOrd="0" presId="urn:microsoft.com/office/officeart/2005/8/layout/hList6"/>
    <dgm:cxn modelId="{EA0B6F1C-6565-417E-B38E-785992285455}" type="presParOf" srcId="{D7AF3C4C-0EC2-4B8A-A5E0-64BA3A75B896}" destId="{03D3B1EF-9557-481A-8E06-97D1E8109036}" srcOrd="1" destOrd="0" presId="urn:microsoft.com/office/officeart/2005/8/layout/hList6"/>
    <dgm:cxn modelId="{FF0037F3-81F8-4B95-BD57-E3CDCE2F9FCE}" type="presParOf" srcId="{D7AF3C4C-0EC2-4B8A-A5E0-64BA3A75B896}" destId="{26C2B573-47FF-48A4-85E5-640404256642}" srcOrd="2" destOrd="0" presId="urn:microsoft.com/office/officeart/2005/8/layout/hList6"/>
    <dgm:cxn modelId="{219E6FB6-965F-4E57-8CD3-0B0545F60929}" type="presParOf" srcId="{D7AF3C4C-0EC2-4B8A-A5E0-64BA3A75B896}" destId="{0A3E616F-21DF-441D-AB6A-1DF1DD2A1B02}" srcOrd="3" destOrd="0" presId="urn:microsoft.com/office/officeart/2005/8/layout/hList6"/>
    <dgm:cxn modelId="{483B01E7-5722-4071-9827-DCC059778E1D}" type="presParOf" srcId="{D7AF3C4C-0EC2-4B8A-A5E0-64BA3A75B896}" destId="{266D87AC-E0AC-4EBE-8698-FEE93A5723E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E33FD0-4ACD-4F69-A26A-4E7EEA18496B}" type="doc">
      <dgm:prSet loTypeId="urn:microsoft.com/office/officeart/2016/7/layout/LinearBlockProcessNumbered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8D1E6B4-B45E-4991-B0DE-743D9C668A4F}">
      <dgm:prSet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Epidemiológico</a:t>
          </a:r>
          <a:endParaRPr lang="en-US" sz="1200" dirty="0">
            <a:latin typeface="Montserrat" panose="00000500000000000000" pitchFamily="50" charset="0"/>
          </a:endParaRPr>
        </a:p>
      </dgm:t>
    </dgm:pt>
    <dgm:pt modelId="{663FF6C7-673A-4290-BF37-A80BAE300373}" type="parTrans" cxnId="{327EA705-7028-40CF-A9E5-201AC797193A}">
      <dgm:prSet/>
      <dgm:spPr/>
      <dgm:t>
        <a:bodyPr/>
        <a:lstStyle/>
        <a:p>
          <a:endParaRPr lang="en-US" sz="1600">
            <a:latin typeface="Montserrat" panose="00000500000000000000" pitchFamily="50" charset="0"/>
          </a:endParaRPr>
        </a:p>
      </dgm:t>
    </dgm:pt>
    <dgm:pt modelId="{D2A3A549-A678-423E-A613-DDA91CAC847C}" type="sibTrans" cxnId="{327EA705-7028-40CF-A9E5-201AC797193A}">
      <dgm:prSet phldrT="01" phldr="0" custT="1"/>
      <dgm:spPr/>
      <dgm:t>
        <a:bodyPr/>
        <a:lstStyle/>
        <a:p>
          <a:r>
            <a:rPr lang="en-US" sz="2400">
              <a:latin typeface="Montserrat" panose="00000500000000000000" pitchFamily="50" charset="0"/>
            </a:rPr>
            <a:t>01</a:t>
          </a:r>
        </a:p>
      </dgm:t>
    </dgm:pt>
    <dgm:pt modelId="{EB4D2F12-3DA4-4A90-89C7-8BDC17F4D5FA}">
      <dgm:prSet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Inmunológico</a:t>
          </a:r>
          <a:endParaRPr lang="en-US" sz="1200" dirty="0">
            <a:latin typeface="Montserrat" panose="00000500000000000000" pitchFamily="50" charset="0"/>
          </a:endParaRPr>
        </a:p>
      </dgm:t>
    </dgm:pt>
    <dgm:pt modelId="{0E4BF793-6E5D-4CDD-B781-89E8880B3D57}" type="parTrans" cxnId="{DFE4FCC2-F03C-4B02-BDB4-A7A1C28CFD2D}">
      <dgm:prSet/>
      <dgm:spPr/>
      <dgm:t>
        <a:bodyPr/>
        <a:lstStyle/>
        <a:p>
          <a:endParaRPr lang="en-US" sz="1600">
            <a:latin typeface="Montserrat" panose="00000500000000000000" pitchFamily="50" charset="0"/>
          </a:endParaRPr>
        </a:p>
      </dgm:t>
    </dgm:pt>
    <dgm:pt modelId="{FCB38136-29B5-41EC-AE4A-BA8296D5215C}" type="sibTrans" cxnId="{DFE4FCC2-F03C-4B02-BDB4-A7A1C28CFD2D}">
      <dgm:prSet phldrT="02" phldr="0" custT="1"/>
      <dgm:spPr/>
      <dgm:t>
        <a:bodyPr/>
        <a:lstStyle/>
        <a:p>
          <a:r>
            <a:rPr lang="en-US" sz="2400">
              <a:latin typeface="Montserrat" panose="00000500000000000000" pitchFamily="50" charset="0"/>
            </a:rPr>
            <a:t>02</a:t>
          </a:r>
        </a:p>
      </dgm:t>
    </dgm:pt>
    <dgm:pt modelId="{6F76FD87-3C69-449A-A6E6-E951971578B3}">
      <dgm:prSet custT="1"/>
      <dgm:spPr/>
      <dgm:t>
        <a:bodyPr/>
        <a:lstStyle/>
        <a:p>
          <a:r>
            <a:rPr lang="es-CO" sz="1200">
              <a:latin typeface="Montserrat" panose="00000500000000000000" pitchFamily="50" charset="0"/>
            </a:rPr>
            <a:t>Radiológico</a:t>
          </a:r>
          <a:endParaRPr lang="en-US" sz="1200">
            <a:latin typeface="Montserrat" panose="00000500000000000000" pitchFamily="50" charset="0"/>
          </a:endParaRPr>
        </a:p>
      </dgm:t>
    </dgm:pt>
    <dgm:pt modelId="{BF64CFCB-9E5C-4E45-BA23-F3232CA95870}" type="parTrans" cxnId="{7E96354D-A186-4854-AFEC-9792BEDF0334}">
      <dgm:prSet/>
      <dgm:spPr/>
      <dgm:t>
        <a:bodyPr/>
        <a:lstStyle/>
        <a:p>
          <a:endParaRPr lang="en-US" sz="1600">
            <a:latin typeface="Montserrat" panose="00000500000000000000" pitchFamily="50" charset="0"/>
          </a:endParaRPr>
        </a:p>
      </dgm:t>
    </dgm:pt>
    <dgm:pt modelId="{01B32D29-6DC8-4288-854D-C5C8E91283F5}" type="sibTrans" cxnId="{7E96354D-A186-4854-AFEC-9792BEDF0334}">
      <dgm:prSet phldrT="03" phldr="0" custT="1"/>
      <dgm:spPr/>
      <dgm:t>
        <a:bodyPr/>
        <a:lstStyle/>
        <a:p>
          <a:r>
            <a:rPr lang="en-US" sz="2400">
              <a:latin typeface="Montserrat" panose="00000500000000000000" pitchFamily="50" charset="0"/>
            </a:rPr>
            <a:t>03</a:t>
          </a:r>
        </a:p>
      </dgm:t>
    </dgm:pt>
    <dgm:pt modelId="{85DC3AFA-4303-4BF9-A1B7-2E8206853F58}">
      <dgm:prSet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Microbiológico</a:t>
          </a:r>
          <a:endParaRPr lang="en-US" sz="1200" dirty="0">
            <a:latin typeface="Montserrat" panose="00000500000000000000" pitchFamily="50" charset="0"/>
          </a:endParaRPr>
        </a:p>
      </dgm:t>
    </dgm:pt>
    <dgm:pt modelId="{92781564-63B5-4927-8284-1610B77706DA}" type="parTrans" cxnId="{7B2EC11F-50AC-4577-BD46-E42C780D9FEF}">
      <dgm:prSet/>
      <dgm:spPr/>
      <dgm:t>
        <a:bodyPr/>
        <a:lstStyle/>
        <a:p>
          <a:endParaRPr lang="en-US" sz="1600">
            <a:latin typeface="Montserrat" panose="00000500000000000000" pitchFamily="50" charset="0"/>
          </a:endParaRPr>
        </a:p>
      </dgm:t>
    </dgm:pt>
    <dgm:pt modelId="{28685BAB-C2E5-4ACC-8388-AD4180C9E4C7}" type="sibTrans" cxnId="{7B2EC11F-50AC-4577-BD46-E42C780D9FEF}">
      <dgm:prSet phldrT="04" phldr="0" custT="1"/>
      <dgm:spPr/>
      <dgm:t>
        <a:bodyPr/>
        <a:lstStyle/>
        <a:p>
          <a:r>
            <a:rPr lang="en-US" sz="2400">
              <a:latin typeface="Montserrat" panose="00000500000000000000" pitchFamily="50" charset="0"/>
            </a:rPr>
            <a:t>04</a:t>
          </a:r>
        </a:p>
      </dgm:t>
    </dgm:pt>
    <dgm:pt modelId="{8A6CA809-F04D-47D0-AFD7-E1D21A2EB83B}">
      <dgm:prSet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Clínico </a:t>
          </a:r>
          <a:endParaRPr lang="en-US" sz="1200" dirty="0">
            <a:latin typeface="Montserrat" panose="00000500000000000000" pitchFamily="50" charset="0"/>
          </a:endParaRPr>
        </a:p>
      </dgm:t>
    </dgm:pt>
    <dgm:pt modelId="{BA878CA5-22FA-4122-90D4-9E3B15A8ED18}" type="parTrans" cxnId="{AE4C5A3D-FC50-4D98-98F9-E4B0932071F2}">
      <dgm:prSet/>
      <dgm:spPr/>
      <dgm:t>
        <a:bodyPr/>
        <a:lstStyle/>
        <a:p>
          <a:endParaRPr lang="en-US" sz="1600">
            <a:latin typeface="Montserrat" panose="00000500000000000000" pitchFamily="50" charset="0"/>
          </a:endParaRPr>
        </a:p>
      </dgm:t>
    </dgm:pt>
    <dgm:pt modelId="{068EC1E3-4DE7-464D-A757-D23B4A7A4701}" type="sibTrans" cxnId="{AE4C5A3D-FC50-4D98-98F9-E4B0932071F2}">
      <dgm:prSet phldrT="05" phldr="0" custT="1"/>
      <dgm:spPr/>
      <dgm:t>
        <a:bodyPr/>
        <a:lstStyle/>
        <a:p>
          <a:r>
            <a:rPr lang="en-US" sz="2400">
              <a:latin typeface="Montserrat" panose="00000500000000000000" pitchFamily="50" charset="0"/>
            </a:rPr>
            <a:t>05</a:t>
          </a:r>
        </a:p>
      </dgm:t>
    </dgm:pt>
    <dgm:pt modelId="{A31A2CB2-C4D3-4DF2-95B9-B1FAD4CD7BE6}">
      <dgm:prSet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Histopatológico</a:t>
          </a:r>
        </a:p>
      </dgm:t>
    </dgm:pt>
    <dgm:pt modelId="{3472DA6E-916C-47D2-B7DA-3ADDFE4CD100}" type="parTrans" cxnId="{8F683248-AC07-4CB3-888D-4EC81687BB39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14AE6EE8-9ECB-4A8E-9C9D-65825B111C6E}" type="sibTrans" cxnId="{8F683248-AC07-4CB3-888D-4EC81687BB39}">
      <dgm:prSet phldrT="06" phldr="0" custT="1"/>
      <dgm:spPr/>
      <dgm:t>
        <a:bodyPr/>
        <a:lstStyle/>
        <a:p>
          <a:r>
            <a:rPr lang="es-CO" sz="2400">
              <a:latin typeface="Montserrat" panose="00000500000000000000" pitchFamily="50" charset="0"/>
            </a:rPr>
            <a:t>06</a:t>
          </a:r>
        </a:p>
      </dgm:t>
    </dgm:pt>
    <dgm:pt modelId="{6882DA54-875B-4034-B96F-1A8EEBEE4929}">
      <dgm:prSet custT="1"/>
      <dgm:spPr/>
      <dgm:t>
        <a:bodyPr/>
        <a:lstStyle/>
        <a:p>
          <a:r>
            <a:rPr lang="es-CO" sz="1200" dirty="0">
              <a:latin typeface="Montserrat" panose="00000500000000000000" pitchFamily="50" charset="0"/>
            </a:rPr>
            <a:t>Molecular</a:t>
          </a:r>
        </a:p>
      </dgm:t>
    </dgm:pt>
    <dgm:pt modelId="{C2487F45-EF1F-4FE0-852A-21D53C5BD53B}" type="parTrans" cxnId="{CEE48FA6-88CA-4D03-B110-3B445CFA9F77}">
      <dgm:prSet/>
      <dgm:spPr/>
      <dgm:t>
        <a:bodyPr/>
        <a:lstStyle/>
        <a:p>
          <a:endParaRPr lang="es-CO" sz="1600">
            <a:latin typeface="Montserrat" panose="00000500000000000000" pitchFamily="50" charset="0"/>
          </a:endParaRPr>
        </a:p>
      </dgm:t>
    </dgm:pt>
    <dgm:pt modelId="{3701F16A-24E7-4625-ABA9-2C69A24B6C59}" type="sibTrans" cxnId="{CEE48FA6-88CA-4D03-B110-3B445CFA9F77}">
      <dgm:prSet phldrT="07" phldr="0" custT="1"/>
      <dgm:spPr/>
      <dgm:t>
        <a:bodyPr/>
        <a:lstStyle/>
        <a:p>
          <a:r>
            <a:rPr lang="es-CO" sz="2400">
              <a:latin typeface="Montserrat" panose="00000500000000000000" pitchFamily="50" charset="0"/>
            </a:rPr>
            <a:t>07</a:t>
          </a:r>
        </a:p>
      </dgm:t>
    </dgm:pt>
    <dgm:pt modelId="{2B71F72B-53D5-48F2-8A36-2267003E015C}" type="pres">
      <dgm:prSet presAssocID="{E5E33FD0-4ACD-4F69-A26A-4E7EEA18496B}" presName="Name0" presStyleCnt="0">
        <dgm:presLayoutVars>
          <dgm:animLvl val="lvl"/>
          <dgm:resizeHandles val="exact"/>
        </dgm:presLayoutVars>
      </dgm:prSet>
      <dgm:spPr/>
    </dgm:pt>
    <dgm:pt modelId="{9AE0C6B5-FDB9-4265-8AC8-1A06D91BA273}" type="pres">
      <dgm:prSet presAssocID="{58D1E6B4-B45E-4991-B0DE-743D9C668A4F}" presName="compositeNode" presStyleCnt="0">
        <dgm:presLayoutVars>
          <dgm:bulletEnabled val="1"/>
        </dgm:presLayoutVars>
      </dgm:prSet>
      <dgm:spPr/>
    </dgm:pt>
    <dgm:pt modelId="{62349BE6-754E-4ECC-A11A-F7AE224F0BEA}" type="pres">
      <dgm:prSet presAssocID="{58D1E6B4-B45E-4991-B0DE-743D9C668A4F}" presName="bgRect" presStyleLbl="alignNode1" presStyleIdx="0" presStyleCnt="7"/>
      <dgm:spPr/>
    </dgm:pt>
    <dgm:pt modelId="{1E61A68A-7C27-41D1-B4F5-2F045E89576D}" type="pres">
      <dgm:prSet presAssocID="{D2A3A549-A678-423E-A613-DDA91CAC847C}" presName="sibTransNodeRect" presStyleLbl="alignNode1" presStyleIdx="0" presStyleCnt="7">
        <dgm:presLayoutVars>
          <dgm:chMax val="0"/>
          <dgm:bulletEnabled val="1"/>
        </dgm:presLayoutVars>
      </dgm:prSet>
      <dgm:spPr/>
    </dgm:pt>
    <dgm:pt modelId="{DFB1E982-6E9B-43AC-855D-3FEE6909553A}" type="pres">
      <dgm:prSet presAssocID="{58D1E6B4-B45E-4991-B0DE-743D9C668A4F}" presName="nodeRect" presStyleLbl="alignNode1" presStyleIdx="0" presStyleCnt="7">
        <dgm:presLayoutVars>
          <dgm:bulletEnabled val="1"/>
        </dgm:presLayoutVars>
      </dgm:prSet>
      <dgm:spPr/>
    </dgm:pt>
    <dgm:pt modelId="{1C05F3E9-CF00-4BB5-A41E-DFC7BEC0479B}" type="pres">
      <dgm:prSet presAssocID="{D2A3A549-A678-423E-A613-DDA91CAC847C}" presName="sibTrans" presStyleCnt="0"/>
      <dgm:spPr/>
    </dgm:pt>
    <dgm:pt modelId="{95806F8A-7747-4E25-AFC0-CB0ED4C94B40}" type="pres">
      <dgm:prSet presAssocID="{EB4D2F12-3DA4-4A90-89C7-8BDC17F4D5FA}" presName="compositeNode" presStyleCnt="0">
        <dgm:presLayoutVars>
          <dgm:bulletEnabled val="1"/>
        </dgm:presLayoutVars>
      </dgm:prSet>
      <dgm:spPr/>
    </dgm:pt>
    <dgm:pt modelId="{B30DA5C2-D68E-447B-A898-87C259201635}" type="pres">
      <dgm:prSet presAssocID="{EB4D2F12-3DA4-4A90-89C7-8BDC17F4D5FA}" presName="bgRect" presStyleLbl="alignNode1" presStyleIdx="1" presStyleCnt="7"/>
      <dgm:spPr/>
    </dgm:pt>
    <dgm:pt modelId="{40E30527-4531-421A-8896-5CB44BAB1C4D}" type="pres">
      <dgm:prSet presAssocID="{FCB38136-29B5-41EC-AE4A-BA8296D5215C}" presName="sibTransNodeRect" presStyleLbl="alignNode1" presStyleIdx="1" presStyleCnt="7">
        <dgm:presLayoutVars>
          <dgm:chMax val="0"/>
          <dgm:bulletEnabled val="1"/>
        </dgm:presLayoutVars>
      </dgm:prSet>
      <dgm:spPr/>
    </dgm:pt>
    <dgm:pt modelId="{7213699A-3EE0-4252-9551-F40B54D458A5}" type="pres">
      <dgm:prSet presAssocID="{EB4D2F12-3DA4-4A90-89C7-8BDC17F4D5FA}" presName="nodeRect" presStyleLbl="alignNode1" presStyleIdx="1" presStyleCnt="7">
        <dgm:presLayoutVars>
          <dgm:bulletEnabled val="1"/>
        </dgm:presLayoutVars>
      </dgm:prSet>
      <dgm:spPr/>
    </dgm:pt>
    <dgm:pt modelId="{619102E0-D283-4587-AA83-89F37EF0E4B5}" type="pres">
      <dgm:prSet presAssocID="{FCB38136-29B5-41EC-AE4A-BA8296D5215C}" presName="sibTrans" presStyleCnt="0"/>
      <dgm:spPr/>
    </dgm:pt>
    <dgm:pt modelId="{D9317856-079F-41AE-B453-4313BE075C74}" type="pres">
      <dgm:prSet presAssocID="{6F76FD87-3C69-449A-A6E6-E951971578B3}" presName="compositeNode" presStyleCnt="0">
        <dgm:presLayoutVars>
          <dgm:bulletEnabled val="1"/>
        </dgm:presLayoutVars>
      </dgm:prSet>
      <dgm:spPr/>
    </dgm:pt>
    <dgm:pt modelId="{21DE7DC1-E8B9-4E67-A531-7158827DE4B1}" type="pres">
      <dgm:prSet presAssocID="{6F76FD87-3C69-449A-A6E6-E951971578B3}" presName="bgRect" presStyleLbl="alignNode1" presStyleIdx="2" presStyleCnt="7"/>
      <dgm:spPr/>
    </dgm:pt>
    <dgm:pt modelId="{4720F4DF-96C7-4B3E-A4A3-27C67A96D943}" type="pres">
      <dgm:prSet presAssocID="{01B32D29-6DC8-4288-854D-C5C8E91283F5}" presName="sibTransNodeRect" presStyleLbl="alignNode1" presStyleIdx="2" presStyleCnt="7">
        <dgm:presLayoutVars>
          <dgm:chMax val="0"/>
          <dgm:bulletEnabled val="1"/>
        </dgm:presLayoutVars>
      </dgm:prSet>
      <dgm:spPr/>
    </dgm:pt>
    <dgm:pt modelId="{39BFE59D-F506-4457-A8B6-791DEC0FA959}" type="pres">
      <dgm:prSet presAssocID="{6F76FD87-3C69-449A-A6E6-E951971578B3}" presName="nodeRect" presStyleLbl="alignNode1" presStyleIdx="2" presStyleCnt="7">
        <dgm:presLayoutVars>
          <dgm:bulletEnabled val="1"/>
        </dgm:presLayoutVars>
      </dgm:prSet>
      <dgm:spPr/>
    </dgm:pt>
    <dgm:pt modelId="{05433F78-4EAB-48D7-B089-5AB9BBE4E4C9}" type="pres">
      <dgm:prSet presAssocID="{01B32D29-6DC8-4288-854D-C5C8E91283F5}" presName="sibTrans" presStyleCnt="0"/>
      <dgm:spPr/>
    </dgm:pt>
    <dgm:pt modelId="{6D4677DB-62CE-4BCE-8517-BEF82E4A675D}" type="pres">
      <dgm:prSet presAssocID="{85DC3AFA-4303-4BF9-A1B7-2E8206853F58}" presName="compositeNode" presStyleCnt="0">
        <dgm:presLayoutVars>
          <dgm:bulletEnabled val="1"/>
        </dgm:presLayoutVars>
      </dgm:prSet>
      <dgm:spPr/>
    </dgm:pt>
    <dgm:pt modelId="{F824AD28-1E49-4B56-AAF0-5EF9EB4125B9}" type="pres">
      <dgm:prSet presAssocID="{85DC3AFA-4303-4BF9-A1B7-2E8206853F58}" presName="bgRect" presStyleLbl="alignNode1" presStyleIdx="3" presStyleCnt="7"/>
      <dgm:spPr/>
    </dgm:pt>
    <dgm:pt modelId="{7569185F-7B24-4CC0-845F-033FB620E562}" type="pres">
      <dgm:prSet presAssocID="{28685BAB-C2E5-4ACC-8388-AD4180C9E4C7}" presName="sibTransNodeRect" presStyleLbl="alignNode1" presStyleIdx="3" presStyleCnt="7">
        <dgm:presLayoutVars>
          <dgm:chMax val="0"/>
          <dgm:bulletEnabled val="1"/>
        </dgm:presLayoutVars>
      </dgm:prSet>
      <dgm:spPr/>
    </dgm:pt>
    <dgm:pt modelId="{439207B2-9914-4289-8AC9-ABC39162DEFD}" type="pres">
      <dgm:prSet presAssocID="{85DC3AFA-4303-4BF9-A1B7-2E8206853F58}" presName="nodeRect" presStyleLbl="alignNode1" presStyleIdx="3" presStyleCnt="7">
        <dgm:presLayoutVars>
          <dgm:bulletEnabled val="1"/>
        </dgm:presLayoutVars>
      </dgm:prSet>
      <dgm:spPr/>
    </dgm:pt>
    <dgm:pt modelId="{D9AAADDA-5FE3-4489-A8F8-03C480D07AD3}" type="pres">
      <dgm:prSet presAssocID="{28685BAB-C2E5-4ACC-8388-AD4180C9E4C7}" presName="sibTrans" presStyleCnt="0"/>
      <dgm:spPr/>
    </dgm:pt>
    <dgm:pt modelId="{C3EC3BF7-7B9B-4DBE-95FC-6E8F8EAA71F9}" type="pres">
      <dgm:prSet presAssocID="{8A6CA809-F04D-47D0-AFD7-E1D21A2EB83B}" presName="compositeNode" presStyleCnt="0">
        <dgm:presLayoutVars>
          <dgm:bulletEnabled val="1"/>
        </dgm:presLayoutVars>
      </dgm:prSet>
      <dgm:spPr/>
    </dgm:pt>
    <dgm:pt modelId="{38778712-E7E0-4183-92BF-F68B77E687B8}" type="pres">
      <dgm:prSet presAssocID="{8A6CA809-F04D-47D0-AFD7-E1D21A2EB83B}" presName="bgRect" presStyleLbl="alignNode1" presStyleIdx="4" presStyleCnt="7"/>
      <dgm:spPr/>
    </dgm:pt>
    <dgm:pt modelId="{9DBBF2E9-2B60-41AC-94C8-924F8C138375}" type="pres">
      <dgm:prSet presAssocID="{068EC1E3-4DE7-464D-A757-D23B4A7A4701}" presName="sibTransNodeRect" presStyleLbl="alignNode1" presStyleIdx="4" presStyleCnt="7">
        <dgm:presLayoutVars>
          <dgm:chMax val="0"/>
          <dgm:bulletEnabled val="1"/>
        </dgm:presLayoutVars>
      </dgm:prSet>
      <dgm:spPr/>
    </dgm:pt>
    <dgm:pt modelId="{4012E29D-55EA-45C2-9EEB-59EA49614D58}" type="pres">
      <dgm:prSet presAssocID="{8A6CA809-F04D-47D0-AFD7-E1D21A2EB83B}" presName="nodeRect" presStyleLbl="alignNode1" presStyleIdx="4" presStyleCnt="7">
        <dgm:presLayoutVars>
          <dgm:bulletEnabled val="1"/>
        </dgm:presLayoutVars>
      </dgm:prSet>
      <dgm:spPr/>
    </dgm:pt>
    <dgm:pt modelId="{68FEB7D8-A102-4911-96AF-517590CB77A8}" type="pres">
      <dgm:prSet presAssocID="{068EC1E3-4DE7-464D-A757-D23B4A7A4701}" presName="sibTrans" presStyleCnt="0"/>
      <dgm:spPr/>
    </dgm:pt>
    <dgm:pt modelId="{9A6D27B1-8C51-4AD8-8C1E-74407BFD3E60}" type="pres">
      <dgm:prSet presAssocID="{A31A2CB2-C4D3-4DF2-95B9-B1FAD4CD7BE6}" presName="compositeNode" presStyleCnt="0">
        <dgm:presLayoutVars>
          <dgm:bulletEnabled val="1"/>
        </dgm:presLayoutVars>
      </dgm:prSet>
      <dgm:spPr/>
    </dgm:pt>
    <dgm:pt modelId="{BE953497-B7F8-4597-AB7F-E80BDFD73321}" type="pres">
      <dgm:prSet presAssocID="{A31A2CB2-C4D3-4DF2-95B9-B1FAD4CD7BE6}" presName="bgRect" presStyleLbl="alignNode1" presStyleIdx="5" presStyleCnt="7"/>
      <dgm:spPr/>
    </dgm:pt>
    <dgm:pt modelId="{9E8D8C0D-457D-4C0B-88C1-5619151A8D5C}" type="pres">
      <dgm:prSet presAssocID="{14AE6EE8-9ECB-4A8E-9C9D-65825B111C6E}" presName="sibTransNodeRect" presStyleLbl="alignNode1" presStyleIdx="5" presStyleCnt="7">
        <dgm:presLayoutVars>
          <dgm:chMax val="0"/>
          <dgm:bulletEnabled val="1"/>
        </dgm:presLayoutVars>
      </dgm:prSet>
      <dgm:spPr/>
    </dgm:pt>
    <dgm:pt modelId="{3E9D5EB8-0F4D-4C8C-8F6C-CFC1150CA6F4}" type="pres">
      <dgm:prSet presAssocID="{A31A2CB2-C4D3-4DF2-95B9-B1FAD4CD7BE6}" presName="nodeRect" presStyleLbl="alignNode1" presStyleIdx="5" presStyleCnt="7">
        <dgm:presLayoutVars>
          <dgm:bulletEnabled val="1"/>
        </dgm:presLayoutVars>
      </dgm:prSet>
      <dgm:spPr/>
    </dgm:pt>
    <dgm:pt modelId="{803FF540-8A4D-4BA1-B9C9-88307C181745}" type="pres">
      <dgm:prSet presAssocID="{14AE6EE8-9ECB-4A8E-9C9D-65825B111C6E}" presName="sibTrans" presStyleCnt="0"/>
      <dgm:spPr/>
    </dgm:pt>
    <dgm:pt modelId="{932955B0-2B3E-4806-88B7-E213E4A432BC}" type="pres">
      <dgm:prSet presAssocID="{6882DA54-875B-4034-B96F-1A8EEBEE4929}" presName="compositeNode" presStyleCnt="0">
        <dgm:presLayoutVars>
          <dgm:bulletEnabled val="1"/>
        </dgm:presLayoutVars>
      </dgm:prSet>
      <dgm:spPr/>
    </dgm:pt>
    <dgm:pt modelId="{E97187DD-62E5-4B4C-BCE5-DD0C19FBC0BA}" type="pres">
      <dgm:prSet presAssocID="{6882DA54-875B-4034-B96F-1A8EEBEE4929}" presName="bgRect" presStyleLbl="alignNode1" presStyleIdx="6" presStyleCnt="7"/>
      <dgm:spPr/>
    </dgm:pt>
    <dgm:pt modelId="{CA6F9F0A-11A8-46C0-9E6C-A917B0A01955}" type="pres">
      <dgm:prSet presAssocID="{3701F16A-24E7-4625-ABA9-2C69A24B6C59}" presName="sibTransNodeRect" presStyleLbl="alignNode1" presStyleIdx="6" presStyleCnt="7">
        <dgm:presLayoutVars>
          <dgm:chMax val="0"/>
          <dgm:bulletEnabled val="1"/>
        </dgm:presLayoutVars>
      </dgm:prSet>
      <dgm:spPr/>
    </dgm:pt>
    <dgm:pt modelId="{4EADEDAD-4304-4D38-B682-0BC011527B5F}" type="pres">
      <dgm:prSet presAssocID="{6882DA54-875B-4034-B96F-1A8EEBEE4929}" presName="nodeRect" presStyleLbl="alignNode1" presStyleIdx="6" presStyleCnt="7">
        <dgm:presLayoutVars>
          <dgm:bulletEnabled val="1"/>
        </dgm:presLayoutVars>
      </dgm:prSet>
      <dgm:spPr/>
    </dgm:pt>
  </dgm:ptLst>
  <dgm:cxnLst>
    <dgm:cxn modelId="{327EA705-7028-40CF-A9E5-201AC797193A}" srcId="{E5E33FD0-4ACD-4F69-A26A-4E7EEA18496B}" destId="{58D1E6B4-B45E-4991-B0DE-743D9C668A4F}" srcOrd="0" destOrd="0" parTransId="{663FF6C7-673A-4290-BF37-A80BAE300373}" sibTransId="{D2A3A549-A678-423E-A613-DDA91CAC847C}"/>
    <dgm:cxn modelId="{0605990A-E224-4955-8E49-07D97999DAAB}" type="presOf" srcId="{6F76FD87-3C69-449A-A6E6-E951971578B3}" destId="{39BFE59D-F506-4457-A8B6-791DEC0FA959}" srcOrd="1" destOrd="0" presId="urn:microsoft.com/office/officeart/2016/7/layout/LinearBlockProcessNumbered"/>
    <dgm:cxn modelId="{97FAA116-DFEA-407D-B42D-B1D4ED2E416B}" type="presOf" srcId="{6882DA54-875B-4034-B96F-1A8EEBEE4929}" destId="{E97187DD-62E5-4B4C-BCE5-DD0C19FBC0BA}" srcOrd="0" destOrd="0" presId="urn:microsoft.com/office/officeart/2016/7/layout/LinearBlockProcessNumbered"/>
    <dgm:cxn modelId="{7B2EC11F-50AC-4577-BD46-E42C780D9FEF}" srcId="{E5E33FD0-4ACD-4F69-A26A-4E7EEA18496B}" destId="{85DC3AFA-4303-4BF9-A1B7-2E8206853F58}" srcOrd="3" destOrd="0" parTransId="{92781564-63B5-4927-8284-1610B77706DA}" sibTransId="{28685BAB-C2E5-4ACC-8388-AD4180C9E4C7}"/>
    <dgm:cxn modelId="{BD891221-436D-489E-BF1B-74E2E4396A3E}" type="presOf" srcId="{01B32D29-6DC8-4288-854D-C5C8E91283F5}" destId="{4720F4DF-96C7-4B3E-A4A3-27C67A96D943}" srcOrd="0" destOrd="0" presId="urn:microsoft.com/office/officeart/2016/7/layout/LinearBlockProcessNumbered"/>
    <dgm:cxn modelId="{BEB49322-39BA-4D9A-8E21-0A96789B5794}" type="presOf" srcId="{14AE6EE8-9ECB-4A8E-9C9D-65825B111C6E}" destId="{9E8D8C0D-457D-4C0B-88C1-5619151A8D5C}" srcOrd="0" destOrd="0" presId="urn:microsoft.com/office/officeart/2016/7/layout/LinearBlockProcessNumbered"/>
    <dgm:cxn modelId="{ADD28E24-A01F-470F-B53A-84901266526D}" type="presOf" srcId="{85DC3AFA-4303-4BF9-A1B7-2E8206853F58}" destId="{439207B2-9914-4289-8AC9-ABC39162DEFD}" srcOrd="1" destOrd="0" presId="urn:microsoft.com/office/officeart/2016/7/layout/LinearBlockProcessNumbered"/>
    <dgm:cxn modelId="{3064A833-284B-4712-87D7-1E90B3D5927F}" type="presOf" srcId="{FCB38136-29B5-41EC-AE4A-BA8296D5215C}" destId="{40E30527-4531-421A-8896-5CB44BAB1C4D}" srcOrd="0" destOrd="0" presId="urn:microsoft.com/office/officeart/2016/7/layout/LinearBlockProcessNumbered"/>
    <dgm:cxn modelId="{98EDD73C-BC6A-4973-9A9A-A81C35F6C04B}" type="presOf" srcId="{D2A3A549-A678-423E-A613-DDA91CAC847C}" destId="{1E61A68A-7C27-41D1-B4F5-2F045E89576D}" srcOrd="0" destOrd="0" presId="urn:microsoft.com/office/officeart/2016/7/layout/LinearBlockProcessNumbered"/>
    <dgm:cxn modelId="{AE4C5A3D-FC50-4D98-98F9-E4B0932071F2}" srcId="{E5E33FD0-4ACD-4F69-A26A-4E7EEA18496B}" destId="{8A6CA809-F04D-47D0-AFD7-E1D21A2EB83B}" srcOrd="4" destOrd="0" parTransId="{BA878CA5-22FA-4122-90D4-9E3B15A8ED18}" sibTransId="{068EC1E3-4DE7-464D-A757-D23B4A7A4701}"/>
    <dgm:cxn modelId="{A42FAD5B-A955-4435-A074-008268A0B694}" type="presOf" srcId="{6882DA54-875B-4034-B96F-1A8EEBEE4929}" destId="{4EADEDAD-4304-4D38-B682-0BC011527B5F}" srcOrd="1" destOrd="0" presId="urn:microsoft.com/office/officeart/2016/7/layout/LinearBlockProcessNumbered"/>
    <dgm:cxn modelId="{8F683248-AC07-4CB3-888D-4EC81687BB39}" srcId="{E5E33FD0-4ACD-4F69-A26A-4E7EEA18496B}" destId="{A31A2CB2-C4D3-4DF2-95B9-B1FAD4CD7BE6}" srcOrd="5" destOrd="0" parTransId="{3472DA6E-916C-47D2-B7DA-3ADDFE4CD100}" sibTransId="{14AE6EE8-9ECB-4A8E-9C9D-65825B111C6E}"/>
    <dgm:cxn modelId="{7E96354D-A186-4854-AFEC-9792BEDF0334}" srcId="{E5E33FD0-4ACD-4F69-A26A-4E7EEA18496B}" destId="{6F76FD87-3C69-449A-A6E6-E951971578B3}" srcOrd="2" destOrd="0" parTransId="{BF64CFCB-9E5C-4E45-BA23-F3232CA95870}" sibTransId="{01B32D29-6DC8-4288-854D-C5C8E91283F5}"/>
    <dgm:cxn modelId="{8F161053-B18A-444A-A6A0-7C0C73683C10}" type="presOf" srcId="{A31A2CB2-C4D3-4DF2-95B9-B1FAD4CD7BE6}" destId="{BE953497-B7F8-4597-AB7F-E80BDFD73321}" srcOrd="0" destOrd="0" presId="urn:microsoft.com/office/officeart/2016/7/layout/LinearBlockProcessNumbered"/>
    <dgm:cxn modelId="{52F38081-D773-4933-8FD3-48A5C904229E}" type="presOf" srcId="{068EC1E3-4DE7-464D-A757-D23B4A7A4701}" destId="{9DBBF2E9-2B60-41AC-94C8-924F8C138375}" srcOrd="0" destOrd="0" presId="urn:microsoft.com/office/officeart/2016/7/layout/LinearBlockProcessNumbered"/>
    <dgm:cxn modelId="{D8C86682-235D-4CC2-AD34-14DE100CED3C}" type="presOf" srcId="{EB4D2F12-3DA4-4A90-89C7-8BDC17F4D5FA}" destId="{B30DA5C2-D68E-447B-A898-87C259201635}" srcOrd="0" destOrd="0" presId="urn:microsoft.com/office/officeart/2016/7/layout/LinearBlockProcessNumbered"/>
    <dgm:cxn modelId="{17F93091-5AA5-44EF-A82E-6526D385E35E}" type="presOf" srcId="{85DC3AFA-4303-4BF9-A1B7-2E8206853F58}" destId="{F824AD28-1E49-4B56-AAF0-5EF9EB4125B9}" srcOrd="0" destOrd="0" presId="urn:microsoft.com/office/officeart/2016/7/layout/LinearBlockProcessNumbered"/>
    <dgm:cxn modelId="{0F1A7591-8EEB-4D74-A622-2698069BBC44}" type="presOf" srcId="{8A6CA809-F04D-47D0-AFD7-E1D21A2EB83B}" destId="{4012E29D-55EA-45C2-9EEB-59EA49614D58}" srcOrd="1" destOrd="0" presId="urn:microsoft.com/office/officeart/2016/7/layout/LinearBlockProcessNumbered"/>
    <dgm:cxn modelId="{2F6D7096-DDD4-4D1E-BCD5-42DC3D2F7547}" type="presOf" srcId="{A31A2CB2-C4D3-4DF2-95B9-B1FAD4CD7BE6}" destId="{3E9D5EB8-0F4D-4C8C-8F6C-CFC1150CA6F4}" srcOrd="1" destOrd="0" presId="urn:microsoft.com/office/officeart/2016/7/layout/LinearBlockProcessNumbered"/>
    <dgm:cxn modelId="{3BF87997-CDC1-41F0-94C2-DF84157C5632}" type="presOf" srcId="{EB4D2F12-3DA4-4A90-89C7-8BDC17F4D5FA}" destId="{7213699A-3EE0-4252-9551-F40B54D458A5}" srcOrd="1" destOrd="0" presId="urn:microsoft.com/office/officeart/2016/7/layout/LinearBlockProcessNumbered"/>
    <dgm:cxn modelId="{7D00B897-51CC-4F71-9924-932FB5F3A912}" type="presOf" srcId="{28685BAB-C2E5-4ACC-8388-AD4180C9E4C7}" destId="{7569185F-7B24-4CC0-845F-033FB620E562}" srcOrd="0" destOrd="0" presId="urn:microsoft.com/office/officeart/2016/7/layout/LinearBlockProcessNumbered"/>
    <dgm:cxn modelId="{E960839C-4D14-4C67-83B9-00A5CC8E2571}" type="presOf" srcId="{3701F16A-24E7-4625-ABA9-2C69A24B6C59}" destId="{CA6F9F0A-11A8-46C0-9E6C-A917B0A01955}" srcOrd="0" destOrd="0" presId="urn:microsoft.com/office/officeart/2016/7/layout/LinearBlockProcessNumbered"/>
    <dgm:cxn modelId="{CEE48FA6-88CA-4D03-B110-3B445CFA9F77}" srcId="{E5E33FD0-4ACD-4F69-A26A-4E7EEA18496B}" destId="{6882DA54-875B-4034-B96F-1A8EEBEE4929}" srcOrd="6" destOrd="0" parTransId="{C2487F45-EF1F-4FE0-852A-21D53C5BD53B}" sibTransId="{3701F16A-24E7-4625-ABA9-2C69A24B6C59}"/>
    <dgm:cxn modelId="{841771BE-D008-45C7-AF75-4FEB6E785159}" type="presOf" srcId="{58D1E6B4-B45E-4991-B0DE-743D9C668A4F}" destId="{DFB1E982-6E9B-43AC-855D-3FEE6909553A}" srcOrd="1" destOrd="0" presId="urn:microsoft.com/office/officeart/2016/7/layout/LinearBlockProcessNumbered"/>
    <dgm:cxn modelId="{DFE4FCC2-F03C-4B02-BDB4-A7A1C28CFD2D}" srcId="{E5E33FD0-4ACD-4F69-A26A-4E7EEA18496B}" destId="{EB4D2F12-3DA4-4A90-89C7-8BDC17F4D5FA}" srcOrd="1" destOrd="0" parTransId="{0E4BF793-6E5D-4CDD-B781-89E8880B3D57}" sibTransId="{FCB38136-29B5-41EC-AE4A-BA8296D5215C}"/>
    <dgm:cxn modelId="{83600EC7-42DD-4704-B7B2-0680BBEABE04}" type="presOf" srcId="{E5E33FD0-4ACD-4F69-A26A-4E7EEA18496B}" destId="{2B71F72B-53D5-48F2-8A36-2267003E015C}" srcOrd="0" destOrd="0" presId="urn:microsoft.com/office/officeart/2016/7/layout/LinearBlockProcessNumbered"/>
    <dgm:cxn modelId="{760146C8-C27C-4C6A-84E0-6E525A7205F3}" type="presOf" srcId="{6F76FD87-3C69-449A-A6E6-E951971578B3}" destId="{21DE7DC1-E8B9-4E67-A531-7158827DE4B1}" srcOrd="0" destOrd="0" presId="urn:microsoft.com/office/officeart/2016/7/layout/LinearBlockProcessNumbered"/>
    <dgm:cxn modelId="{4F42CBC9-8F02-40FF-990B-63028E9417E1}" type="presOf" srcId="{8A6CA809-F04D-47D0-AFD7-E1D21A2EB83B}" destId="{38778712-E7E0-4183-92BF-F68B77E687B8}" srcOrd="0" destOrd="0" presId="urn:microsoft.com/office/officeart/2016/7/layout/LinearBlockProcessNumbered"/>
    <dgm:cxn modelId="{8E5FBAFC-57E5-436F-960A-BC33E03FECDC}" type="presOf" srcId="{58D1E6B4-B45E-4991-B0DE-743D9C668A4F}" destId="{62349BE6-754E-4ECC-A11A-F7AE224F0BEA}" srcOrd="0" destOrd="0" presId="urn:microsoft.com/office/officeart/2016/7/layout/LinearBlockProcessNumbered"/>
    <dgm:cxn modelId="{1A80C8F8-4D5D-4F29-9F07-EE27352804AA}" type="presParOf" srcId="{2B71F72B-53D5-48F2-8A36-2267003E015C}" destId="{9AE0C6B5-FDB9-4265-8AC8-1A06D91BA273}" srcOrd="0" destOrd="0" presId="urn:microsoft.com/office/officeart/2016/7/layout/LinearBlockProcessNumbered"/>
    <dgm:cxn modelId="{B278FFDF-3201-4F43-BFEB-F20859B4E321}" type="presParOf" srcId="{9AE0C6B5-FDB9-4265-8AC8-1A06D91BA273}" destId="{62349BE6-754E-4ECC-A11A-F7AE224F0BEA}" srcOrd="0" destOrd="0" presId="urn:microsoft.com/office/officeart/2016/7/layout/LinearBlockProcessNumbered"/>
    <dgm:cxn modelId="{FD2C0D1B-3568-4D1B-ABC4-1C139872CB2A}" type="presParOf" srcId="{9AE0C6B5-FDB9-4265-8AC8-1A06D91BA273}" destId="{1E61A68A-7C27-41D1-B4F5-2F045E89576D}" srcOrd="1" destOrd="0" presId="urn:microsoft.com/office/officeart/2016/7/layout/LinearBlockProcessNumbered"/>
    <dgm:cxn modelId="{92E3F639-3343-4000-9BDB-E60DF1F4996A}" type="presParOf" srcId="{9AE0C6B5-FDB9-4265-8AC8-1A06D91BA273}" destId="{DFB1E982-6E9B-43AC-855D-3FEE6909553A}" srcOrd="2" destOrd="0" presId="urn:microsoft.com/office/officeart/2016/7/layout/LinearBlockProcessNumbered"/>
    <dgm:cxn modelId="{9C42D344-41EF-4540-9F30-C0178FC639AE}" type="presParOf" srcId="{2B71F72B-53D5-48F2-8A36-2267003E015C}" destId="{1C05F3E9-CF00-4BB5-A41E-DFC7BEC0479B}" srcOrd="1" destOrd="0" presId="urn:microsoft.com/office/officeart/2016/7/layout/LinearBlockProcessNumbered"/>
    <dgm:cxn modelId="{34D16A24-726A-4FB9-9052-A24B278AFD3E}" type="presParOf" srcId="{2B71F72B-53D5-48F2-8A36-2267003E015C}" destId="{95806F8A-7747-4E25-AFC0-CB0ED4C94B40}" srcOrd="2" destOrd="0" presId="urn:microsoft.com/office/officeart/2016/7/layout/LinearBlockProcessNumbered"/>
    <dgm:cxn modelId="{847F4177-724B-429B-85A9-423AF12E3EE4}" type="presParOf" srcId="{95806F8A-7747-4E25-AFC0-CB0ED4C94B40}" destId="{B30DA5C2-D68E-447B-A898-87C259201635}" srcOrd="0" destOrd="0" presId="urn:microsoft.com/office/officeart/2016/7/layout/LinearBlockProcessNumbered"/>
    <dgm:cxn modelId="{87596218-A466-490E-8A42-4BBE9E738169}" type="presParOf" srcId="{95806F8A-7747-4E25-AFC0-CB0ED4C94B40}" destId="{40E30527-4531-421A-8896-5CB44BAB1C4D}" srcOrd="1" destOrd="0" presId="urn:microsoft.com/office/officeart/2016/7/layout/LinearBlockProcessNumbered"/>
    <dgm:cxn modelId="{65CD4357-0467-4CD3-BB7E-1EEF32FBB8FF}" type="presParOf" srcId="{95806F8A-7747-4E25-AFC0-CB0ED4C94B40}" destId="{7213699A-3EE0-4252-9551-F40B54D458A5}" srcOrd="2" destOrd="0" presId="urn:microsoft.com/office/officeart/2016/7/layout/LinearBlockProcessNumbered"/>
    <dgm:cxn modelId="{9C77EA2F-2F5C-4296-87FC-7E7E674DC1BF}" type="presParOf" srcId="{2B71F72B-53D5-48F2-8A36-2267003E015C}" destId="{619102E0-D283-4587-AA83-89F37EF0E4B5}" srcOrd="3" destOrd="0" presId="urn:microsoft.com/office/officeart/2016/7/layout/LinearBlockProcessNumbered"/>
    <dgm:cxn modelId="{5E919178-86A4-45D7-AB4F-860498C835BE}" type="presParOf" srcId="{2B71F72B-53D5-48F2-8A36-2267003E015C}" destId="{D9317856-079F-41AE-B453-4313BE075C74}" srcOrd="4" destOrd="0" presId="urn:microsoft.com/office/officeart/2016/7/layout/LinearBlockProcessNumbered"/>
    <dgm:cxn modelId="{A53774F4-EDD2-4610-9C1A-36FCC6A06002}" type="presParOf" srcId="{D9317856-079F-41AE-B453-4313BE075C74}" destId="{21DE7DC1-E8B9-4E67-A531-7158827DE4B1}" srcOrd="0" destOrd="0" presId="urn:microsoft.com/office/officeart/2016/7/layout/LinearBlockProcessNumbered"/>
    <dgm:cxn modelId="{358914E8-3838-45F2-840C-D7F1952A502B}" type="presParOf" srcId="{D9317856-079F-41AE-B453-4313BE075C74}" destId="{4720F4DF-96C7-4B3E-A4A3-27C67A96D943}" srcOrd="1" destOrd="0" presId="urn:microsoft.com/office/officeart/2016/7/layout/LinearBlockProcessNumbered"/>
    <dgm:cxn modelId="{DDB518A0-7BFA-4D3A-8309-C86EB0A570F6}" type="presParOf" srcId="{D9317856-079F-41AE-B453-4313BE075C74}" destId="{39BFE59D-F506-4457-A8B6-791DEC0FA959}" srcOrd="2" destOrd="0" presId="urn:microsoft.com/office/officeart/2016/7/layout/LinearBlockProcessNumbered"/>
    <dgm:cxn modelId="{3B48420F-DB1C-455F-A456-7A7DFC908C42}" type="presParOf" srcId="{2B71F72B-53D5-48F2-8A36-2267003E015C}" destId="{05433F78-4EAB-48D7-B089-5AB9BBE4E4C9}" srcOrd="5" destOrd="0" presId="urn:microsoft.com/office/officeart/2016/7/layout/LinearBlockProcessNumbered"/>
    <dgm:cxn modelId="{72444CA4-3475-4D31-9D9E-2044F7BEEFEB}" type="presParOf" srcId="{2B71F72B-53D5-48F2-8A36-2267003E015C}" destId="{6D4677DB-62CE-4BCE-8517-BEF82E4A675D}" srcOrd="6" destOrd="0" presId="urn:microsoft.com/office/officeart/2016/7/layout/LinearBlockProcessNumbered"/>
    <dgm:cxn modelId="{B55F9DA2-6800-4B2A-94EF-00C44569C51A}" type="presParOf" srcId="{6D4677DB-62CE-4BCE-8517-BEF82E4A675D}" destId="{F824AD28-1E49-4B56-AAF0-5EF9EB4125B9}" srcOrd="0" destOrd="0" presId="urn:microsoft.com/office/officeart/2016/7/layout/LinearBlockProcessNumbered"/>
    <dgm:cxn modelId="{016094E3-F595-4816-A11A-FB1FFDEA3B27}" type="presParOf" srcId="{6D4677DB-62CE-4BCE-8517-BEF82E4A675D}" destId="{7569185F-7B24-4CC0-845F-033FB620E562}" srcOrd="1" destOrd="0" presId="urn:microsoft.com/office/officeart/2016/7/layout/LinearBlockProcessNumbered"/>
    <dgm:cxn modelId="{B267C061-9234-41DD-AB3F-A9647430305E}" type="presParOf" srcId="{6D4677DB-62CE-4BCE-8517-BEF82E4A675D}" destId="{439207B2-9914-4289-8AC9-ABC39162DEFD}" srcOrd="2" destOrd="0" presId="urn:microsoft.com/office/officeart/2016/7/layout/LinearBlockProcessNumbered"/>
    <dgm:cxn modelId="{FB3B2C15-7928-4055-A0B6-2CEEF9C8EA7A}" type="presParOf" srcId="{2B71F72B-53D5-48F2-8A36-2267003E015C}" destId="{D9AAADDA-5FE3-4489-A8F8-03C480D07AD3}" srcOrd="7" destOrd="0" presId="urn:microsoft.com/office/officeart/2016/7/layout/LinearBlockProcessNumbered"/>
    <dgm:cxn modelId="{B2CDDC32-7978-4EEA-A51C-DD3A58A73841}" type="presParOf" srcId="{2B71F72B-53D5-48F2-8A36-2267003E015C}" destId="{C3EC3BF7-7B9B-4DBE-95FC-6E8F8EAA71F9}" srcOrd="8" destOrd="0" presId="urn:microsoft.com/office/officeart/2016/7/layout/LinearBlockProcessNumbered"/>
    <dgm:cxn modelId="{3D91DDF9-BABF-417F-8201-99725DE37936}" type="presParOf" srcId="{C3EC3BF7-7B9B-4DBE-95FC-6E8F8EAA71F9}" destId="{38778712-E7E0-4183-92BF-F68B77E687B8}" srcOrd="0" destOrd="0" presId="urn:microsoft.com/office/officeart/2016/7/layout/LinearBlockProcessNumbered"/>
    <dgm:cxn modelId="{D3B63F18-0FC1-496C-8783-D796AF84748E}" type="presParOf" srcId="{C3EC3BF7-7B9B-4DBE-95FC-6E8F8EAA71F9}" destId="{9DBBF2E9-2B60-41AC-94C8-924F8C138375}" srcOrd="1" destOrd="0" presId="urn:microsoft.com/office/officeart/2016/7/layout/LinearBlockProcessNumbered"/>
    <dgm:cxn modelId="{0D34BB60-D362-44D7-ADBD-60C202059E59}" type="presParOf" srcId="{C3EC3BF7-7B9B-4DBE-95FC-6E8F8EAA71F9}" destId="{4012E29D-55EA-45C2-9EEB-59EA49614D58}" srcOrd="2" destOrd="0" presId="urn:microsoft.com/office/officeart/2016/7/layout/LinearBlockProcessNumbered"/>
    <dgm:cxn modelId="{E7A90C34-D098-4EDB-B51C-BBE0D6D819A8}" type="presParOf" srcId="{2B71F72B-53D5-48F2-8A36-2267003E015C}" destId="{68FEB7D8-A102-4911-96AF-517590CB77A8}" srcOrd="9" destOrd="0" presId="urn:microsoft.com/office/officeart/2016/7/layout/LinearBlockProcessNumbered"/>
    <dgm:cxn modelId="{CD00AEB0-4209-4294-A4F0-9FD3484AED1C}" type="presParOf" srcId="{2B71F72B-53D5-48F2-8A36-2267003E015C}" destId="{9A6D27B1-8C51-4AD8-8C1E-74407BFD3E60}" srcOrd="10" destOrd="0" presId="urn:microsoft.com/office/officeart/2016/7/layout/LinearBlockProcessNumbered"/>
    <dgm:cxn modelId="{7F884FD4-DEDE-43D0-8ECE-0641F4A7C40D}" type="presParOf" srcId="{9A6D27B1-8C51-4AD8-8C1E-74407BFD3E60}" destId="{BE953497-B7F8-4597-AB7F-E80BDFD73321}" srcOrd="0" destOrd="0" presId="urn:microsoft.com/office/officeart/2016/7/layout/LinearBlockProcessNumbered"/>
    <dgm:cxn modelId="{E65D6395-D149-4BDE-BEBE-BD7BDD9014C8}" type="presParOf" srcId="{9A6D27B1-8C51-4AD8-8C1E-74407BFD3E60}" destId="{9E8D8C0D-457D-4C0B-88C1-5619151A8D5C}" srcOrd="1" destOrd="0" presId="urn:microsoft.com/office/officeart/2016/7/layout/LinearBlockProcessNumbered"/>
    <dgm:cxn modelId="{708F6E09-060D-4D80-A682-0FD62EE685EA}" type="presParOf" srcId="{9A6D27B1-8C51-4AD8-8C1E-74407BFD3E60}" destId="{3E9D5EB8-0F4D-4C8C-8F6C-CFC1150CA6F4}" srcOrd="2" destOrd="0" presId="urn:microsoft.com/office/officeart/2016/7/layout/LinearBlockProcessNumbered"/>
    <dgm:cxn modelId="{3EA1D4D8-43F1-4619-B7A3-97EA9EE9EBF6}" type="presParOf" srcId="{2B71F72B-53D5-48F2-8A36-2267003E015C}" destId="{803FF540-8A4D-4BA1-B9C9-88307C181745}" srcOrd="11" destOrd="0" presId="urn:microsoft.com/office/officeart/2016/7/layout/LinearBlockProcessNumbered"/>
    <dgm:cxn modelId="{AFA75AF9-F8B9-43F6-AE04-9F6393424912}" type="presParOf" srcId="{2B71F72B-53D5-48F2-8A36-2267003E015C}" destId="{932955B0-2B3E-4806-88B7-E213E4A432BC}" srcOrd="12" destOrd="0" presId="urn:microsoft.com/office/officeart/2016/7/layout/LinearBlockProcessNumbered"/>
    <dgm:cxn modelId="{9286CD08-CAAC-4632-BC2B-C54531A93B74}" type="presParOf" srcId="{932955B0-2B3E-4806-88B7-E213E4A432BC}" destId="{E97187DD-62E5-4B4C-BCE5-DD0C19FBC0BA}" srcOrd="0" destOrd="0" presId="urn:microsoft.com/office/officeart/2016/7/layout/LinearBlockProcessNumbered"/>
    <dgm:cxn modelId="{827CD7C6-F238-4399-A301-E7D655BD7FD5}" type="presParOf" srcId="{932955B0-2B3E-4806-88B7-E213E4A432BC}" destId="{CA6F9F0A-11A8-46C0-9E6C-A917B0A01955}" srcOrd="1" destOrd="0" presId="urn:microsoft.com/office/officeart/2016/7/layout/LinearBlockProcessNumbered"/>
    <dgm:cxn modelId="{134206B6-9F03-4E34-A3D3-FB318A160BBF}" type="presParOf" srcId="{932955B0-2B3E-4806-88B7-E213E4A432BC}" destId="{4EADEDAD-4304-4D38-B682-0BC011527B5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3A86B9-9F26-5C43-86AF-9EB87D940037}" type="doc">
      <dgm:prSet loTypeId="urn:microsoft.com/office/officeart/2005/8/layout/list1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CA60FA4-A43F-C54F-B298-6DFAED598F2B}">
      <dgm:prSet custT="1"/>
      <dgm:spPr/>
      <dgm:t>
        <a:bodyPr/>
        <a:lstStyle/>
        <a:p>
          <a:pPr rtl="0"/>
          <a:r>
            <a:rPr lang="es-ES" sz="1800" dirty="0">
              <a:latin typeface="Montserrat" panose="00000500000000000000" pitchFamily="50" charset="0"/>
            </a:rPr>
            <a:t>Estudio a contactos (diagnóstico obligado de TB en el adulto).</a:t>
          </a:r>
        </a:p>
      </dgm:t>
    </dgm:pt>
    <dgm:pt modelId="{FC002D33-6BF6-224F-9439-6B692079D7C5}" type="parTrans" cxnId="{BE20B937-7E9F-624A-B6A2-4EEAA9E8BDD5}">
      <dgm:prSet/>
      <dgm:spPr/>
      <dgm:t>
        <a:bodyPr/>
        <a:lstStyle/>
        <a:p>
          <a:endParaRPr lang="es-ES" sz="2800">
            <a:latin typeface="Montserrat" panose="00000500000000000000" pitchFamily="50" charset="0"/>
          </a:endParaRPr>
        </a:p>
      </dgm:t>
    </dgm:pt>
    <dgm:pt modelId="{F899784E-24A5-EF4A-BEB3-3181DE1CDB2C}" type="sibTrans" cxnId="{BE20B937-7E9F-624A-B6A2-4EEAA9E8BDD5}">
      <dgm:prSet/>
      <dgm:spPr/>
      <dgm:t>
        <a:bodyPr/>
        <a:lstStyle/>
        <a:p>
          <a:endParaRPr lang="es-ES" sz="2800">
            <a:latin typeface="Montserrat" panose="00000500000000000000" pitchFamily="50" charset="0"/>
          </a:endParaRPr>
        </a:p>
      </dgm:t>
    </dgm:pt>
    <dgm:pt modelId="{DDE6FCB5-C740-C747-8769-D6EC43BE6FDA}">
      <dgm:prSet custT="1"/>
      <dgm:spPr/>
      <dgm:t>
        <a:bodyPr/>
        <a:lstStyle/>
        <a:p>
          <a:pPr rtl="0"/>
          <a:r>
            <a:rPr lang="es-ES" sz="1800" dirty="0">
              <a:latin typeface="Montserrat" panose="00000500000000000000" pitchFamily="50" charset="0"/>
            </a:rPr>
            <a:t>Positivo si: enfermo TB bacilífero en contacto cercano y continuo con el niño. </a:t>
          </a:r>
        </a:p>
      </dgm:t>
    </dgm:pt>
    <dgm:pt modelId="{EDFD5B4E-466F-C941-B887-F1537CC4FBFE}" type="parTrans" cxnId="{6929699A-10C1-D044-A4E9-DA23DD736206}">
      <dgm:prSet/>
      <dgm:spPr/>
      <dgm:t>
        <a:bodyPr/>
        <a:lstStyle/>
        <a:p>
          <a:endParaRPr lang="es-ES" sz="2800">
            <a:latin typeface="Montserrat" panose="00000500000000000000" pitchFamily="50" charset="0"/>
          </a:endParaRPr>
        </a:p>
      </dgm:t>
    </dgm:pt>
    <dgm:pt modelId="{70A58A51-24E2-6D4A-AC61-4C9A80553CFB}" type="sibTrans" cxnId="{6929699A-10C1-D044-A4E9-DA23DD736206}">
      <dgm:prSet/>
      <dgm:spPr/>
      <dgm:t>
        <a:bodyPr/>
        <a:lstStyle/>
        <a:p>
          <a:endParaRPr lang="es-ES" sz="2800">
            <a:latin typeface="Montserrat" panose="00000500000000000000" pitchFamily="50" charset="0"/>
          </a:endParaRPr>
        </a:p>
      </dgm:t>
    </dgm:pt>
    <dgm:pt modelId="{E6037127-EF99-9A43-A31A-5D423EA3C6EF}">
      <dgm:prSet custT="1"/>
      <dgm:spPr/>
      <dgm:t>
        <a:bodyPr/>
        <a:lstStyle/>
        <a:p>
          <a:pPr rtl="0"/>
          <a:r>
            <a:rPr lang="es-ES" sz="1800" dirty="0">
              <a:latin typeface="Montserrat" panose="00000500000000000000" pitchFamily="50" charset="0"/>
            </a:rPr>
            <a:t>Contactos cortos no causan contagio. </a:t>
          </a:r>
        </a:p>
      </dgm:t>
    </dgm:pt>
    <dgm:pt modelId="{3BBB7FE7-8421-9346-B4EC-9CF8B4051976}" type="parTrans" cxnId="{D22A8490-5702-5744-974C-2DDFE9CBE2CB}">
      <dgm:prSet/>
      <dgm:spPr/>
      <dgm:t>
        <a:bodyPr/>
        <a:lstStyle/>
        <a:p>
          <a:endParaRPr lang="es-ES" sz="2800">
            <a:latin typeface="Montserrat" panose="00000500000000000000" pitchFamily="50" charset="0"/>
          </a:endParaRPr>
        </a:p>
      </dgm:t>
    </dgm:pt>
    <dgm:pt modelId="{6B6BFB61-7063-1A4C-8976-4AFF51322AA6}" type="sibTrans" cxnId="{D22A8490-5702-5744-974C-2DDFE9CBE2CB}">
      <dgm:prSet/>
      <dgm:spPr/>
      <dgm:t>
        <a:bodyPr/>
        <a:lstStyle/>
        <a:p>
          <a:endParaRPr lang="es-ES" sz="2800">
            <a:latin typeface="Montserrat" panose="00000500000000000000" pitchFamily="50" charset="0"/>
          </a:endParaRPr>
        </a:p>
      </dgm:t>
    </dgm:pt>
    <dgm:pt modelId="{B2C5A751-1F59-4AE8-8957-BDFB0298352E}">
      <dgm:prSet custT="1"/>
      <dgm:spPr/>
      <dgm:t>
        <a:bodyPr/>
        <a:lstStyle/>
        <a:p>
          <a:pPr algn="ctr"/>
          <a:r>
            <a:rPr lang="es-CO" sz="1800" b="1" dirty="0">
              <a:latin typeface="Montserrat" panose="00000500000000000000" pitchFamily="50" charset="0"/>
            </a:rPr>
            <a:t>*Convivir con la persona o contacto &gt; 48 horas a la semana (6 horas diarias)*.</a:t>
          </a:r>
        </a:p>
      </dgm:t>
    </dgm:pt>
    <dgm:pt modelId="{36BDD844-B66C-4A88-87B3-66BA0168AF5E}" type="parTrans" cxnId="{3D9C784B-D956-4FA3-B51F-3CA8274EF46D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3313F5CC-600A-4BD8-84B0-96D44E69BE45}" type="sibTrans" cxnId="{3D9C784B-D956-4FA3-B51F-3CA8274EF46D}">
      <dgm:prSet/>
      <dgm:spPr/>
      <dgm:t>
        <a:bodyPr/>
        <a:lstStyle/>
        <a:p>
          <a:endParaRPr lang="es-CO" sz="1400">
            <a:latin typeface="Montserrat" panose="00000500000000000000" pitchFamily="50" charset="0"/>
          </a:endParaRPr>
        </a:p>
      </dgm:t>
    </dgm:pt>
    <dgm:pt modelId="{F5D1E726-A8AA-7648-B189-6AA810C7DF37}" type="pres">
      <dgm:prSet presAssocID="{253A86B9-9F26-5C43-86AF-9EB87D940037}" presName="linear" presStyleCnt="0">
        <dgm:presLayoutVars>
          <dgm:dir/>
          <dgm:animLvl val="lvl"/>
          <dgm:resizeHandles val="exact"/>
        </dgm:presLayoutVars>
      </dgm:prSet>
      <dgm:spPr/>
    </dgm:pt>
    <dgm:pt modelId="{8CFAE8BB-32E5-8B4B-B072-5E62FA50B0FA}" type="pres">
      <dgm:prSet presAssocID="{9CA60FA4-A43F-C54F-B298-6DFAED598F2B}" presName="parentLin" presStyleCnt="0"/>
      <dgm:spPr/>
    </dgm:pt>
    <dgm:pt modelId="{633278DB-8FEB-7941-B27D-3FD18EEB01FD}" type="pres">
      <dgm:prSet presAssocID="{9CA60FA4-A43F-C54F-B298-6DFAED598F2B}" presName="parentLeftMargin" presStyleLbl="node1" presStyleIdx="0" presStyleCnt="4"/>
      <dgm:spPr/>
    </dgm:pt>
    <dgm:pt modelId="{6B271E60-B3BA-B646-89F4-3C2211942933}" type="pres">
      <dgm:prSet presAssocID="{9CA60FA4-A43F-C54F-B298-6DFAED598F2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A15DF62-1582-254A-A0EC-1EAAEE82D8AC}" type="pres">
      <dgm:prSet presAssocID="{9CA60FA4-A43F-C54F-B298-6DFAED598F2B}" presName="negativeSpace" presStyleCnt="0"/>
      <dgm:spPr/>
    </dgm:pt>
    <dgm:pt modelId="{36CD0141-11EE-BE4A-A9C2-1BC8B11FD44D}" type="pres">
      <dgm:prSet presAssocID="{9CA60FA4-A43F-C54F-B298-6DFAED598F2B}" presName="childText" presStyleLbl="conFgAcc1" presStyleIdx="0" presStyleCnt="4">
        <dgm:presLayoutVars>
          <dgm:bulletEnabled val="1"/>
        </dgm:presLayoutVars>
      </dgm:prSet>
      <dgm:spPr/>
    </dgm:pt>
    <dgm:pt modelId="{A84CC160-7D02-6A44-AF8C-F1BFA30B1CCF}" type="pres">
      <dgm:prSet presAssocID="{F899784E-24A5-EF4A-BEB3-3181DE1CDB2C}" presName="spaceBetweenRectangles" presStyleCnt="0"/>
      <dgm:spPr/>
    </dgm:pt>
    <dgm:pt modelId="{BDFE20AE-9C95-3D40-AF68-70E4D1E1DC84}" type="pres">
      <dgm:prSet presAssocID="{DDE6FCB5-C740-C747-8769-D6EC43BE6FDA}" presName="parentLin" presStyleCnt="0"/>
      <dgm:spPr/>
    </dgm:pt>
    <dgm:pt modelId="{C1FF4CD1-2BC4-5D49-9D30-DB7F617C97F0}" type="pres">
      <dgm:prSet presAssocID="{DDE6FCB5-C740-C747-8769-D6EC43BE6FDA}" presName="parentLeftMargin" presStyleLbl="node1" presStyleIdx="0" presStyleCnt="4"/>
      <dgm:spPr/>
    </dgm:pt>
    <dgm:pt modelId="{44E4A3D9-4F21-944D-A92E-8E4EC8ECE7AD}" type="pres">
      <dgm:prSet presAssocID="{DDE6FCB5-C740-C747-8769-D6EC43BE6F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1DD3D14-8236-4241-AA95-E295D816BE81}" type="pres">
      <dgm:prSet presAssocID="{DDE6FCB5-C740-C747-8769-D6EC43BE6FDA}" presName="negativeSpace" presStyleCnt="0"/>
      <dgm:spPr/>
    </dgm:pt>
    <dgm:pt modelId="{65DB2F99-5A42-3048-839F-30DB097BC09A}" type="pres">
      <dgm:prSet presAssocID="{DDE6FCB5-C740-C747-8769-D6EC43BE6FDA}" presName="childText" presStyleLbl="conFgAcc1" presStyleIdx="1" presStyleCnt="4">
        <dgm:presLayoutVars>
          <dgm:bulletEnabled val="1"/>
        </dgm:presLayoutVars>
      </dgm:prSet>
      <dgm:spPr/>
    </dgm:pt>
    <dgm:pt modelId="{93B1078A-05A3-C746-949B-85F9A758C6C2}" type="pres">
      <dgm:prSet presAssocID="{70A58A51-24E2-6D4A-AC61-4C9A80553CFB}" presName="spaceBetweenRectangles" presStyleCnt="0"/>
      <dgm:spPr/>
    </dgm:pt>
    <dgm:pt modelId="{257C8F66-F126-B542-9395-FBA780C82E9A}" type="pres">
      <dgm:prSet presAssocID="{E6037127-EF99-9A43-A31A-5D423EA3C6EF}" presName="parentLin" presStyleCnt="0"/>
      <dgm:spPr/>
    </dgm:pt>
    <dgm:pt modelId="{3AAC76B6-855F-8D4B-923F-0CC9F0315290}" type="pres">
      <dgm:prSet presAssocID="{E6037127-EF99-9A43-A31A-5D423EA3C6EF}" presName="parentLeftMargin" presStyleLbl="node1" presStyleIdx="1" presStyleCnt="4"/>
      <dgm:spPr/>
    </dgm:pt>
    <dgm:pt modelId="{9A6A579A-E09C-F846-B33A-DE06C5B54A23}" type="pres">
      <dgm:prSet presAssocID="{E6037127-EF99-9A43-A31A-5D423EA3C6E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D9DEE44-F5CA-C247-B8E8-03AAF5139354}" type="pres">
      <dgm:prSet presAssocID="{E6037127-EF99-9A43-A31A-5D423EA3C6EF}" presName="negativeSpace" presStyleCnt="0"/>
      <dgm:spPr/>
    </dgm:pt>
    <dgm:pt modelId="{D7E7558A-93DB-F047-A682-6316E4BA6512}" type="pres">
      <dgm:prSet presAssocID="{E6037127-EF99-9A43-A31A-5D423EA3C6EF}" presName="childText" presStyleLbl="conFgAcc1" presStyleIdx="2" presStyleCnt="4">
        <dgm:presLayoutVars>
          <dgm:bulletEnabled val="1"/>
        </dgm:presLayoutVars>
      </dgm:prSet>
      <dgm:spPr/>
    </dgm:pt>
    <dgm:pt modelId="{9984AC81-4BD2-4265-9A55-E0641CD5341B}" type="pres">
      <dgm:prSet presAssocID="{6B6BFB61-7063-1A4C-8976-4AFF51322AA6}" presName="spaceBetweenRectangles" presStyleCnt="0"/>
      <dgm:spPr/>
    </dgm:pt>
    <dgm:pt modelId="{C6BBCF4A-F96A-48EE-8FCB-2C56307E1CB4}" type="pres">
      <dgm:prSet presAssocID="{B2C5A751-1F59-4AE8-8957-BDFB0298352E}" presName="parentLin" presStyleCnt="0"/>
      <dgm:spPr/>
    </dgm:pt>
    <dgm:pt modelId="{92DB13DD-E222-4504-831B-EA9B9D1FFF7A}" type="pres">
      <dgm:prSet presAssocID="{B2C5A751-1F59-4AE8-8957-BDFB0298352E}" presName="parentLeftMargin" presStyleLbl="node1" presStyleIdx="2" presStyleCnt="4"/>
      <dgm:spPr/>
    </dgm:pt>
    <dgm:pt modelId="{1A4F44AC-CFE0-48C1-BB40-7A458EC22490}" type="pres">
      <dgm:prSet presAssocID="{B2C5A751-1F59-4AE8-8957-BDFB0298352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11BBE2B-AE1E-44FD-8668-00F0B65DEE0E}" type="pres">
      <dgm:prSet presAssocID="{B2C5A751-1F59-4AE8-8957-BDFB0298352E}" presName="negativeSpace" presStyleCnt="0"/>
      <dgm:spPr/>
    </dgm:pt>
    <dgm:pt modelId="{4CC6BCD9-045C-4BBE-832C-EB3D0A31C9F5}" type="pres">
      <dgm:prSet presAssocID="{B2C5A751-1F59-4AE8-8957-BDFB0298352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E71A419-1DC3-EB4D-B379-B362CD34B5B5}" type="presOf" srcId="{DDE6FCB5-C740-C747-8769-D6EC43BE6FDA}" destId="{C1FF4CD1-2BC4-5D49-9D30-DB7F617C97F0}" srcOrd="0" destOrd="0" presId="urn:microsoft.com/office/officeart/2005/8/layout/list1"/>
    <dgm:cxn modelId="{19062B32-F467-3C45-9454-4189D2E08C7E}" type="presOf" srcId="{253A86B9-9F26-5C43-86AF-9EB87D940037}" destId="{F5D1E726-A8AA-7648-B189-6AA810C7DF37}" srcOrd="0" destOrd="0" presId="urn:microsoft.com/office/officeart/2005/8/layout/list1"/>
    <dgm:cxn modelId="{BE20B937-7E9F-624A-B6A2-4EEAA9E8BDD5}" srcId="{253A86B9-9F26-5C43-86AF-9EB87D940037}" destId="{9CA60FA4-A43F-C54F-B298-6DFAED598F2B}" srcOrd="0" destOrd="0" parTransId="{FC002D33-6BF6-224F-9439-6B692079D7C5}" sibTransId="{F899784E-24A5-EF4A-BEB3-3181DE1CDB2C}"/>
    <dgm:cxn modelId="{600E693D-F6C4-0543-AFA0-D9C55DBBFCFC}" type="presOf" srcId="{E6037127-EF99-9A43-A31A-5D423EA3C6EF}" destId="{3AAC76B6-855F-8D4B-923F-0CC9F0315290}" srcOrd="0" destOrd="0" presId="urn:microsoft.com/office/officeart/2005/8/layout/list1"/>
    <dgm:cxn modelId="{B5665266-D32E-9447-807F-35A829DBF9E1}" type="presOf" srcId="{E6037127-EF99-9A43-A31A-5D423EA3C6EF}" destId="{9A6A579A-E09C-F846-B33A-DE06C5B54A23}" srcOrd="1" destOrd="0" presId="urn:microsoft.com/office/officeart/2005/8/layout/list1"/>
    <dgm:cxn modelId="{3D9C784B-D956-4FA3-B51F-3CA8274EF46D}" srcId="{253A86B9-9F26-5C43-86AF-9EB87D940037}" destId="{B2C5A751-1F59-4AE8-8957-BDFB0298352E}" srcOrd="3" destOrd="0" parTransId="{36BDD844-B66C-4A88-87B3-66BA0168AF5E}" sibTransId="{3313F5CC-600A-4BD8-84B0-96D44E69BE45}"/>
    <dgm:cxn modelId="{74E81A50-6048-344D-AD70-B2CB79CE21D2}" type="presOf" srcId="{DDE6FCB5-C740-C747-8769-D6EC43BE6FDA}" destId="{44E4A3D9-4F21-944D-A92E-8E4EC8ECE7AD}" srcOrd="1" destOrd="0" presId="urn:microsoft.com/office/officeart/2005/8/layout/list1"/>
    <dgm:cxn modelId="{14A1B951-260A-7E46-8109-FF9DABF47C0D}" type="presOf" srcId="{9CA60FA4-A43F-C54F-B298-6DFAED598F2B}" destId="{633278DB-8FEB-7941-B27D-3FD18EEB01FD}" srcOrd="0" destOrd="0" presId="urn:microsoft.com/office/officeart/2005/8/layout/list1"/>
    <dgm:cxn modelId="{FEA6B27B-6064-41E3-8882-BF77DA2CB0EC}" type="presOf" srcId="{B2C5A751-1F59-4AE8-8957-BDFB0298352E}" destId="{1A4F44AC-CFE0-48C1-BB40-7A458EC22490}" srcOrd="1" destOrd="0" presId="urn:microsoft.com/office/officeart/2005/8/layout/list1"/>
    <dgm:cxn modelId="{20A7F183-B7DE-3648-8935-203D56B34833}" type="presOf" srcId="{9CA60FA4-A43F-C54F-B298-6DFAED598F2B}" destId="{6B271E60-B3BA-B646-89F4-3C2211942933}" srcOrd="1" destOrd="0" presId="urn:microsoft.com/office/officeart/2005/8/layout/list1"/>
    <dgm:cxn modelId="{8CC42C84-53FE-486C-946B-BC197A482019}" type="presOf" srcId="{B2C5A751-1F59-4AE8-8957-BDFB0298352E}" destId="{92DB13DD-E222-4504-831B-EA9B9D1FFF7A}" srcOrd="0" destOrd="0" presId="urn:microsoft.com/office/officeart/2005/8/layout/list1"/>
    <dgm:cxn modelId="{D22A8490-5702-5744-974C-2DDFE9CBE2CB}" srcId="{253A86B9-9F26-5C43-86AF-9EB87D940037}" destId="{E6037127-EF99-9A43-A31A-5D423EA3C6EF}" srcOrd="2" destOrd="0" parTransId="{3BBB7FE7-8421-9346-B4EC-9CF8B4051976}" sibTransId="{6B6BFB61-7063-1A4C-8976-4AFF51322AA6}"/>
    <dgm:cxn modelId="{6929699A-10C1-D044-A4E9-DA23DD736206}" srcId="{253A86B9-9F26-5C43-86AF-9EB87D940037}" destId="{DDE6FCB5-C740-C747-8769-D6EC43BE6FDA}" srcOrd="1" destOrd="0" parTransId="{EDFD5B4E-466F-C941-B887-F1537CC4FBFE}" sibTransId="{70A58A51-24E2-6D4A-AC61-4C9A80553CFB}"/>
    <dgm:cxn modelId="{16904F17-CF53-C149-8532-7AAC40A4235A}" type="presParOf" srcId="{F5D1E726-A8AA-7648-B189-6AA810C7DF37}" destId="{8CFAE8BB-32E5-8B4B-B072-5E62FA50B0FA}" srcOrd="0" destOrd="0" presId="urn:microsoft.com/office/officeart/2005/8/layout/list1"/>
    <dgm:cxn modelId="{157602B9-9EC7-C849-B96B-8E6CC8ED5B09}" type="presParOf" srcId="{8CFAE8BB-32E5-8B4B-B072-5E62FA50B0FA}" destId="{633278DB-8FEB-7941-B27D-3FD18EEB01FD}" srcOrd="0" destOrd="0" presId="urn:microsoft.com/office/officeart/2005/8/layout/list1"/>
    <dgm:cxn modelId="{1462942A-2A2B-584B-9E59-1F40069F09AA}" type="presParOf" srcId="{8CFAE8BB-32E5-8B4B-B072-5E62FA50B0FA}" destId="{6B271E60-B3BA-B646-89F4-3C2211942933}" srcOrd="1" destOrd="0" presId="urn:microsoft.com/office/officeart/2005/8/layout/list1"/>
    <dgm:cxn modelId="{C4C38FEF-2C08-4E44-AA3B-365A32A8311B}" type="presParOf" srcId="{F5D1E726-A8AA-7648-B189-6AA810C7DF37}" destId="{2A15DF62-1582-254A-A0EC-1EAAEE82D8AC}" srcOrd="1" destOrd="0" presId="urn:microsoft.com/office/officeart/2005/8/layout/list1"/>
    <dgm:cxn modelId="{E57E198C-1478-5F41-8194-6F4B49BE759D}" type="presParOf" srcId="{F5D1E726-A8AA-7648-B189-6AA810C7DF37}" destId="{36CD0141-11EE-BE4A-A9C2-1BC8B11FD44D}" srcOrd="2" destOrd="0" presId="urn:microsoft.com/office/officeart/2005/8/layout/list1"/>
    <dgm:cxn modelId="{63488469-BB97-D34D-BD8E-87EAA6EF184E}" type="presParOf" srcId="{F5D1E726-A8AA-7648-B189-6AA810C7DF37}" destId="{A84CC160-7D02-6A44-AF8C-F1BFA30B1CCF}" srcOrd="3" destOrd="0" presId="urn:microsoft.com/office/officeart/2005/8/layout/list1"/>
    <dgm:cxn modelId="{CD44DACD-3837-944D-AE8E-8D8E77D9FD9B}" type="presParOf" srcId="{F5D1E726-A8AA-7648-B189-6AA810C7DF37}" destId="{BDFE20AE-9C95-3D40-AF68-70E4D1E1DC84}" srcOrd="4" destOrd="0" presId="urn:microsoft.com/office/officeart/2005/8/layout/list1"/>
    <dgm:cxn modelId="{457822EB-87AF-8F4C-83E9-5A5994F133B4}" type="presParOf" srcId="{BDFE20AE-9C95-3D40-AF68-70E4D1E1DC84}" destId="{C1FF4CD1-2BC4-5D49-9D30-DB7F617C97F0}" srcOrd="0" destOrd="0" presId="urn:microsoft.com/office/officeart/2005/8/layout/list1"/>
    <dgm:cxn modelId="{C775391D-C643-4844-AF27-B4A7EA448ED5}" type="presParOf" srcId="{BDFE20AE-9C95-3D40-AF68-70E4D1E1DC84}" destId="{44E4A3D9-4F21-944D-A92E-8E4EC8ECE7AD}" srcOrd="1" destOrd="0" presId="urn:microsoft.com/office/officeart/2005/8/layout/list1"/>
    <dgm:cxn modelId="{9FC17A32-8D52-E84C-A9AD-385E42DC10B5}" type="presParOf" srcId="{F5D1E726-A8AA-7648-B189-6AA810C7DF37}" destId="{61DD3D14-8236-4241-AA95-E295D816BE81}" srcOrd="5" destOrd="0" presId="urn:microsoft.com/office/officeart/2005/8/layout/list1"/>
    <dgm:cxn modelId="{BFB1088B-6E0D-BE4E-A0F7-AD37C7E151CB}" type="presParOf" srcId="{F5D1E726-A8AA-7648-B189-6AA810C7DF37}" destId="{65DB2F99-5A42-3048-839F-30DB097BC09A}" srcOrd="6" destOrd="0" presId="urn:microsoft.com/office/officeart/2005/8/layout/list1"/>
    <dgm:cxn modelId="{AFEFB6DE-9AED-EE48-9527-9BB8A9F4A20A}" type="presParOf" srcId="{F5D1E726-A8AA-7648-B189-6AA810C7DF37}" destId="{93B1078A-05A3-C746-949B-85F9A758C6C2}" srcOrd="7" destOrd="0" presId="urn:microsoft.com/office/officeart/2005/8/layout/list1"/>
    <dgm:cxn modelId="{87814653-214B-0946-AA9C-3EBD3ACAC347}" type="presParOf" srcId="{F5D1E726-A8AA-7648-B189-6AA810C7DF37}" destId="{257C8F66-F126-B542-9395-FBA780C82E9A}" srcOrd="8" destOrd="0" presId="urn:microsoft.com/office/officeart/2005/8/layout/list1"/>
    <dgm:cxn modelId="{69B66872-7A1F-D349-9EBA-266830B3126C}" type="presParOf" srcId="{257C8F66-F126-B542-9395-FBA780C82E9A}" destId="{3AAC76B6-855F-8D4B-923F-0CC9F0315290}" srcOrd="0" destOrd="0" presId="urn:microsoft.com/office/officeart/2005/8/layout/list1"/>
    <dgm:cxn modelId="{83964F4C-E563-524E-99F8-FE56E2A24D00}" type="presParOf" srcId="{257C8F66-F126-B542-9395-FBA780C82E9A}" destId="{9A6A579A-E09C-F846-B33A-DE06C5B54A23}" srcOrd="1" destOrd="0" presId="urn:microsoft.com/office/officeart/2005/8/layout/list1"/>
    <dgm:cxn modelId="{08550D99-039B-E547-ABFB-C356E14D8C13}" type="presParOf" srcId="{F5D1E726-A8AA-7648-B189-6AA810C7DF37}" destId="{CD9DEE44-F5CA-C247-B8E8-03AAF5139354}" srcOrd="9" destOrd="0" presId="urn:microsoft.com/office/officeart/2005/8/layout/list1"/>
    <dgm:cxn modelId="{87768A66-0725-1B46-8E6B-40C520FC009C}" type="presParOf" srcId="{F5D1E726-A8AA-7648-B189-6AA810C7DF37}" destId="{D7E7558A-93DB-F047-A682-6316E4BA6512}" srcOrd="10" destOrd="0" presId="urn:microsoft.com/office/officeart/2005/8/layout/list1"/>
    <dgm:cxn modelId="{AD19DC18-6D24-438E-A22C-DFC3D0F52333}" type="presParOf" srcId="{F5D1E726-A8AA-7648-B189-6AA810C7DF37}" destId="{9984AC81-4BD2-4265-9A55-E0641CD5341B}" srcOrd="11" destOrd="0" presId="urn:microsoft.com/office/officeart/2005/8/layout/list1"/>
    <dgm:cxn modelId="{331B41C3-F820-4538-90BA-4834E060A3D3}" type="presParOf" srcId="{F5D1E726-A8AA-7648-B189-6AA810C7DF37}" destId="{C6BBCF4A-F96A-48EE-8FCB-2C56307E1CB4}" srcOrd="12" destOrd="0" presId="urn:microsoft.com/office/officeart/2005/8/layout/list1"/>
    <dgm:cxn modelId="{981A19AD-58E7-4909-AA66-55BBAB9635E1}" type="presParOf" srcId="{C6BBCF4A-F96A-48EE-8FCB-2C56307E1CB4}" destId="{92DB13DD-E222-4504-831B-EA9B9D1FFF7A}" srcOrd="0" destOrd="0" presId="urn:microsoft.com/office/officeart/2005/8/layout/list1"/>
    <dgm:cxn modelId="{2129805C-B534-4F69-A18B-62748D50CE53}" type="presParOf" srcId="{C6BBCF4A-F96A-48EE-8FCB-2C56307E1CB4}" destId="{1A4F44AC-CFE0-48C1-BB40-7A458EC22490}" srcOrd="1" destOrd="0" presId="urn:microsoft.com/office/officeart/2005/8/layout/list1"/>
    <dgm:cxn modelId="{4A245295-C61E-4029-AAF7-1652BDFD5B36}" type="presParOf" srcId="{F5D1E726-A8AA-7648-B189-6AA810C7DF37}" destId="{B11BBE2B-AE1E-44FD-8668-00F0B65DEE0E}" srcOrd="13" destOrd="0" presId="urn:microsoft.com/office/officeart/2005/8/layout/list1"/>
    <dgm:cxn modelId="{C08541C2-DF4B-4E20-BCD4-DBD8D034102B}" type="presParOf" srcId="{F5D1E726-A8AA-7648-B189-6AA810C7DF37}" destId="{4CC6BCD9-045C-4BBE-832C-EB3D0A31C9F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FE118A-761E-294A-8D2B-5027AAE1BC3B}" type="doc">
      <dgm:prSet loTypeId="urn:microsoft.com/office/officeart/2008/layout/VerticalCurvedList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151B4AA-1FDC-F544-A85B-DC305A4FDABB}">
      <dgm:prSet custT="1"/>
      <dgm:spPr/>
      <dgm:t>
        <a:bodyPr/>
        <a:lstStyle/>
        <a:p>
          <a:pPr rtl="0"/>
          <a:r>
            <a:rPr lang="es-ES" sz="1400" dirty="0">
              <a:latin typeface="Montserrat" panose="00000500000000000000" pitchFamily="50" charset="0"/>
            </a:rPr>
            <a:t>Afección pulmonar, sin embargo puede haber compromiso de otros órganos. </a:t>
          </a:r>
        </a:p>
      </dgm:t>
    </dgm:pt>
    <dgm:pt modelId="{177723ED-2EC9-DB4B-8607-4E2AE68C73CD}" type="parTrans" cxnId="{1650D9FB-A6C2-4E44-98C7-CF829797D8AC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55F5667F-6FD5-364F-A04F-3D2D17918012}" type="sibTrans" cxnId="{1650D9FB-A6C2-4E44-98C7-CF829797D8AC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7A861A80-911D-BB42-9F50-CE685C9FC770}">
      <dgm:prSet custT="1"/>
      <dgm:spPr/>
      <dgm:t>
        <a:bodyPr/>
        <a:lstStyle/>
        <a:p>
          <a:pPr rtl="0"/>
          <a:r>
            <a:rPr lang="es-ES" sz="1400" dirty="0">
              <a:latin typeface="Montserrat" panose="00000500000000000000" pitchFamily="50" charset="0"/>
            </a:rPr>
            <a:t>TB primaria con diseminación hematógena y linfática.</a:t>
          </a:r>
        </a:p>
      </dgm:t>
    </dgm:pt>
    <dgm:pt modelId="{64584901-64F0-C14A-9291-8452A9D39AC7}" type="parTrans" cxnId="{63FDF692-81D5-8C4C-8C06-A777616A62C7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32ED44BC-3433-E94A-AFC2-2D68CB1E2B6B}" type="sibTrans" cxnId="{63FDF692-81D5-8C4C-8C06-A777616A62C7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1A38F655-5D15-6248-A61A-68EF38C2F596}">
      <dgm:prSet custT="1"/>
      <dgm:spPr/>
      <dgm:t>
        <a:bodyPr/>
        <a:lstStyle/>
        <a:p>
          <a:pPr rtl="0"/>
          <a:r>
            <a:rPr lang="es-ES" sz="1400" dirty="0">
              <a:latin typeface="Montserrat" panose="00000500000000000000" pitchFamily="50" charset="0"/>
            </a:rPr>
            <a:t>Adenopatías intratorácicas y extratorácicas.</a:t>
          </a:r>
        </a:p>
      </dgm:t>
    </dgm:pt>
    <dgm:pt modelId="{4B569C4C-F8EB-C844-9186-0125D97BE24F}" type="parTrans" cxnId="{A2C523E2-525F-4A4C-AB0C-A02A9310FA16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CA1AC329-4283-D749-B24F-B1D8DDAC4F69}" type="sibTrans" cxnId="{A2C523E2-525F-4A4C-AB0C-A02A9310FA16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A16F29C8-08ED-5743-AD46-056DF90AB4A9}">
      <dgm:prSet custT="1"/>
      <dgm:spPr/>
      <dgm:t>
        <a:bodyPr/>
        <a:lstStyle/>
        <a:p>
          <a:pPr rtl="0"/>
          <a:r>
            <a:rPr lang="es-ES" sz="1400" dirty="0">
              <a:latin typeface="Montserrat" panose="00000500000000000000" pitchFamily="50" charset="0"/>
            </a:rPr>
            <a:t>Tos, fiebre, hiporexia, crépitos, sibilancias, diarrea, pérdida de peso  (lactantes, preescolares y adolescentes).</a:t>
          </a:r>
        </a:p>
      </dgm:t>
    </dgm:pt>
    <dgm:pt modelId="{33BCD48A-BBF8-E04F-95D4-39C5A2F472E1}" type="parTrans" cxnId="{800F1907-EBDD-A24D-A69A-2B3FFA4550C9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3E8DD251-7781-734A-827D-E49A51F34A56}" type="sibTrans" cxnId="{800F1907-EBDD-A24D-A69A-2B3FFA4550C9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4CFDE976-2E6B-D846-91F5-33DE75B6D647}">
      <dgm:prSet custT="1"/>
      <dgm:spPr/>
      <dgm:t>
        <a:bodyPr/>
        <a:lstStyle/>
        <a:p>
          <a:pPr rtl="0"/>
          <a:r>
            <a:rPr lang="es-ES" sz="1400" dirty="0">
              <a:latin typeface="Montserrat" panose="00000500000000000000" pitchFamily="50" charset="0"/>
            </a:rPr>
            <a:t>Puede tener manifestaciones radiológicas asintomáticas.</a:t>
          </a:r>
        </a:p>
      </dgm:t>
    </dgm:pt>
    <dgm:pt modelId="{0F1EB3DE-DD8B-C14B-A18E-3DB8E0DBEB6C}" type="parTrans" cxnId="{F7A1F09C-CD09-6A4F-89AF-B75008297015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7A7F89A8-18E3-7745-89FD-FA4BFAFDCF35}" type="sibTrans" cxnId="{F7A1F09C-CD09-6A4F-89AF-B75008297015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6F7A41E0-9B87-4E4B-8ECF-0E6BD5AB0908}">
      <dgm:prSet custT="1"/>
      <dgm:spPr/>
      <dgm:t>
        <a:bodyPr/>
        <a:lstStyle/>
        <a:p>
          <a:pPr rtl="0"/>
          <a:r>
            <a:rPr lang="es-ES" sz="1400" dirty="0">
              <a:latin typeface="Montserrat" panose="00000500000000000000" pitchFamily="50" charset="0"/>
            </a:rPr>
            <a:t>Indagar vacunación y noxas de contagio.</a:t>
          </a:r>
        </a:p>
      </dgm:t>
    </dgm:pt>
    <dgm:pt modelId="{E1F4D97B-AB6C-2042-9983-5FA249F57F25}" type="parTrans" cxnId="{6FC4ECDB-6BD7-474D-B496-4F6D4764A4E8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7F56A93C-F6CE-5646-BD87-09A60E2DC497}" type="sibTrans" cxnId="{6FC4ECDB-6BD7-474D-B496-4F6D4764A4E8}">
      <dgm:prSet/>
      <dgm:spPr/>
      <dgm:t>
        <a:bodyPr/>
        <a:lstStyle/>
        <a:p>
          <a:endParaRPr lang="es-ES" sz="1400">
            <a:latin typeface="Montserrat" panose="00000500000000000000" pitchFamily="50" charset="0"/>
          </a:endParaRPr>
        </a:p>
      </dgm:t>
    </dgm:pt>
    <dgm:pt modelId="{70A982A4-70C4-EF42-9C0E-5CADD8C136F7}" type="pres">
      <dgm:prSet presAssocID="{8DFE118A-761E-294A-8D2B-5027AAE1BC3B}" presName="Name0" presStyleCnt="0">
        <dgm:presLayoutVars>
          <dgm:chMax val="7"/>
          <dgm:chPref val="7"/>
          <dgm:dir/>
        </dgm:presLayoutVars>
      </dgm:prSet>
      <dgm:spPr/>
    </dgm:pt>
    <dgm:pt modelId="{727EC546-6031-264D-906F-59F418AA2996}" type="pres">
      <dgm:prSet presAssocID="{8DFE118A-761E-294A-8D2B-5027AAE1BC3B}" presName="Name1" presStyleCnt="0"/>
      <dgm:spPr/>
    </dgm:pt>
    <dgm:pt modelId="{B8F507DD-70FB-0E40-94B2-C373862B3C4F}" type="pres">
      <dgm:prSet presAssocID="{8DFE118A-761E-294A-8D2B-5027AAE1BC3B}" presName="cycle" presStyleCnt="0"/>
      <dgm:spPr/>
    </dgm:pt>
    <dgm:pt modelId="{1476E714-7E33-9046-9A77-E1A28651ACF6}" type="pres">
      <dgm:prSet presAssocID="{8DFE118A-761E-294A-8D2B-5027AAE1BC3B}" presName="srcNode" presStyleLbl="node1" presStyleIdx="0" presStyleCnt="6"/>
      <dgm:spPr/>
    </dgm:pt>
    <dgm:pt modelId="{3E91B97C-D847-D048-AAF1-4375309D8531}" type="pres">
      <dgm:prSet presAssocID="{8DFE118A-761E-294A-8D2B-5027AAE1BC3B}" presName="conn" presStyleLbl="parChTrans1D2" presStyleIdx="0" presStyleCnt="1"/>
      <dgm:spPr/>
    </dgm:pt>
    <dgm:pt modelId="{BEF4E31B-D0E4-E240-901C-98B143B53932}" type="pres">
      <dgm:prSet presAssocID="{8DFE118A-761E-294A-8D2B-5027AAE1BC3B}" presName="extraNode" presStyleLbl="node1" presStyleIdx="0" presStyleCnt="6"/>
      <dgm:spPr/>
    </dgm:pt>
    <dgm:pt modelId="{832D265F-5D5B-3F41-94BB-A08C9CC53F5D}" type="pres">
      <dgm:prSet presAssocID="{8DFE118A-761E-294A-8D2B-5027AAE1BC3B}" presName="dstNode" presStyleLbl="node1" presStyleIdx="0" presStyleCnt="6"/>
      <dgm:spPr/>
    </dgm:pt>
    <dgm:pt modelId="{24B7DEC2-7EFB-2B40-8751-7F303E0A9C9B}" type="pres">
      <dgm:prSet presAssocID="{E151B4AA-1FDC-F544-A85B-DC305A4FDABB}" presName="text_1" presStyleLbl="node1" presStyleIdx="0" presStyleCnt="6">
        <dgm:presLayoutVars>
          <dgm:bulletEnabled val="1"/>
        </dgm:presLayoutVars>
      </dgm:prSet>
      <dgm:spPr/>
    </dgm:pt>
    <dgm:pt modelId="{2448AF69-5FB3-E942-B586-CD2D49A850C5}" type="pres">
      <dgm:prSet presAssocID="{E151B4AA-1FDC-F544-A85B-DC305A4FDABB}" presName="accent_1" presStyleCnt="0"/>
      <dgm:spPr/>
    </dgm:pt>
    <dgm:pt modelId="{27F28C2B-0C67-5E46-B150-8EE9CCAE3211}" type="pres">
      <dgm:prSet presAssocID="{E151B4AA-1FDC-F544-A85B-DC305A4FDABB}" presName="accentRepeatNode" presStyleLbl="solidFgAcc1" presStyleIdx="0" presStyleCnt="6"/>
      <dgm:spPr/>
    </dgm:pt>
    <dgm:pt modelId="{11793637-EA37-2641-9A1E-309799B467D8}" type="pres">
      <dgm:prSet presAssocID="{7A861A80-911D-BB42-9F50-CE685C9FC770}" presName="text_2" presStyleLbl="node1" presStyleIdx="1" presStyleCnt="6">
        <dgm:presLayoutVars>
          <dgm:bulletEnabled val="1"/>
        </dgm:presLayoutVars>
      </dgm:prSet>
      <dgm:spPr/>
    </dgm:pt>
    <dgm:pt modelId="{7CDC186B-02C7-5F45-96E3-DB4CBCBFEE22}" type="pres">
      <dgm:prSet presAssocID="{7A861A80-911D-BB42-9F50-CE685C9FC770}" presName="accent_2" presStyleCnt="0"/>
      <dgm:spPr/>
    </dgm:pt>
    <dgm:pt modelId="{4A584A8B-5BF5-284F-842D-C693EF512AC8}" type="pres">
      <dgm:prSet presAssocID="{7A861A80-911D-BB42-9F50-CE685C9FC770}" presName="accentRepeatNode" presStyleLbl="solidFgAcc1" presStyleIdx="1" presStyleCnt="6"/>
      <dgm:spPr/>
    </dgm:pt>
    <dgm:pt modelId="{4D98AF28-4DA9-1645-8F3A-FAB5AE6AC714}" type="pres">
      <dgm:prSet presAssocID="{1A38F655-5D15-6248-A61A-68EF38C2F596}" presName="text_3" presStyleLbl="node1" presStyleIdx="2" presStyleCnt="6">
        <dgm:presLayoutVars>
          <dgm:bulletEnabled val="1"/>
        </dgm:presLayoutVars>
      </dgm:prSet>
      <dgm:spPr/>
    </dgm:pt>
    <dgm:pt modelId="{31D98C7A-29A7-9743-AED3-1751BC4E7146}" type="pres">
      <dgm:prSet presAssocID="{1A38F655-5D15-6248-A61A-68EF38C2F596}" presName="accent_3" presStyleCnt="0"/>
      <dgm:spPr/>
    </dgm:pt>
    <dgm:pt modelId="{E7FAFE26-7F0D-244E-8FE0-0A7C6C82E304}" type="pres">
      <dgm:prSet presAssocID="{1A38F655-5D15-6248-A61A-68EF38C2F596}" presName="accentRepeatNode" presStyleLbl="solidFgAcc1" presStyleIdx="2" presStyleCnt="6"/>
      <dgm:spPr/>
    </dgm:pt>
    <dgm:pt modelId="{4E731B0D-2D8F-B84B-89E0-87DA8640C420}" type="pres">
      <dgm:prSet presAssocID="{A16F29C8-08ED-5743-AD46-056DF90AB4A9}" presName="text_4" presStyleLbl="node1" presStyleIdx="3" presStyleCnt="6">
        <dgm:presLayoutVars>
          <dgm:bulletEnabled val="1"/>
        </dgm:presLayoutVars>
      </dgm:prSet>
      <dgm:spPr/>
    </dgm:pt>
    <dgm:pt modelId="{94B4F997-34A2-7341-A033-1F9F39F51A86}" type="pres">
      <dgm:prSet presAssocID="{A16F29C8-08ED-5743-AD46-056DF90AB4A9}" presName="accent_4" presStyleCnt="0"/>
      <dgm:spPr/>
    </dgm:pt>
    <dgm:pt modelId="{7A13DCF3-BC41-B648-8724-C9AB74F543A9}" type="pres">
      <dgm:prSet presAssocID="{A16F29C8-08ED-5743-AD46-056DF90AB4A9}" presName="accentRepeatNode" presStyleLbl="solidFgAcc1" presStyleIdx="3" presStyleCnt="6"/>
      <dgm:spPr/>
    </dgm:pt>
    <dgm:pt modelId="{EC3FB9C0-AA92-7C4F-9CF0-9935D254CF99}" type="pres">
      <dgm:prSet presAssocID="{4CFDE976-2E6B-D846-91F5-33DE75B6D647}" presName="text_5" presStyleLbl="node1" presStyleIdx="4" presStyleCnt="6">
        <dgm:presLayoutVars>
          <dgm:bulletEnabled val="1"/>
        </dgm:presLayoutVars>
      </dgm:prSet>
      <dgm:spPr/>
    </dgm:pt>
    <dgm:pt modelId="{9E5A80E2-45EF-DC40-9D08-CC24E6E1BAF3}" type="pres">
      <dgm:prSet presAssocID="{4CFDE976-2E6B-D846-91F5-33DE75B6D647}" presName="accent_5" presStyleCnt="0"/>
      <dgm:spPr/>
    </dgm:pt>
    <dgm:pt modelId="{20E2EC1D-C50C-BD4E-BBBB-CCBB542382EF}" type="pres">
      <dgm:prSet presAssocID="{4CFDE976-2E6B-D846-91F5-33DE75B6D647}" presName="accentRepeatNode" presStyleLbl="solidFgAcc1" presStyleIdx="4" presStyleCnt="6"/>
      <dgm:spPr/>
    </dgm:pt>
    <dgm:pt modelId="{8B19346D-757A-7040-9D5E-8DB6BC8916C0}" type="pres">
      <dgm:prSet presAssocID="{6F7A41E0-9B87-4E4B-8ECF-0E6BD5AB0908}" presName="text_6" presStyleLbl="node1" presStyleIdx="5" presStyleCnt="6">
        <dgm:presLayoutVars>
          <dgm:bulletEnabled val="1"/>
        </dgm:presLayoutVars>
      </dgm:prSet>
      <dgm:spPr/>
    </dgm:pt>
    <dgm:pt modelId="{294DCB46-AAFB-D64F-8D22-D6800E658CA5}" type="pres">
      <dgm:prSet presAssocID="{6F7A41E0-9B87-4E4B-8ECF-0E6BD5AB0908}" presName="accent_6" presStyleCnt="0"/>
      <dgm:spPr/>
    </dgm:pt>
    <dgm:pt modelId="{4950953B-7DE1-914A-B32D-14DEF12BD400}" type="pres">
      <dgm:prSet presAssocID="{6F7A41E0-9B87-4E4B-8ECF-0E6BD5AB0908}" presName="accentRepeatNode" presStyleLbl="solidFgAcc1" presStyleIdx="5" presStyleCnt="6"/>
      <dgm:spPr/>
    </dgm:pt>
  </dgm:ptLst>
  <dgm:cxnLst>
    <dgm:cxn modelId="{800F1907-EBDD-A24D-A69A-2B3FFA4550C9}" srcId="{8DFE118A-761E-294A-8D2B-5027AAE1BC3B}" destId="{A16F29C8-08ED-5743-AD46-056DF90AB4A9}" srcOrd="3" destOrd="0" parTransId="{33BCD48A-BBF8-E04F-95D4-39C5A2F472E1}" sibTransId="{3E8DD251-7781-734A-827D-E49A51F34A56}"/>
    <dgm:cxn modelId="{F6D34E09-9D61-8B45-9EA0-750F63C1E845}" type="presOf" srcId="{8DFE118A-761E-294A-8D2B-5027AAE1BC3B}" destId="{70A982A4-70C4-EF42-9C0E-5CADD8C136F7}" srcOrd="0" destOrd="0" presId="urn:microsoft.com/office/officeart/2008/layout/VerticalCurvedList"/>
    <dgm:cxn modelId="{C6FA2E10-C938-604A-A6D6-0EAA22E04077}" type="presOf" srcId="{6F7A41E0-9B87-4E4B-8ECF-0E6BD5AB0908}" destId="{8B19346D-757A-7040-9D5E-8DB6BC8916C0}" srcOrd="0" destOrd="0" presId="urn:microsoft.com/office/officeart/2008/layout/VerticalCurvedList"/>
    <dgm:cxn modelId="{A5348D1F-23A9-FD49-BD85-44B51153879B}" type="presOf" srcId="{A16F29C8-08ED-5743-AD46-056DF90AB4A9}" destId="{4E731B0D-2D8F-B84B-89E0-87DA8640C420}" srcOrd="0" destOrd="0" presId="urn:microsoft.com/office/officeart/2008/layout/VerticalCurvedList"/>
    <dgm:cxn modelId="{BA586445-4DC6-7649-B938-880A7DFBC7CF}" type="presOf" srcId="{4CFDE976-2E6B-D846-91F5-33DE75B6D647}" destId="{EC3FB9C0-AA92-7C4F-9CF0-9935D254CF99}" srcOrd="0" destOrd="0" presId="urn:microsoft.com/office/officeart/2008/layout/VerticalCurvedList"/>
    <dgm:cxn modelId="{3D4DA78C-6FE3-D94F-B997-067AFE3AB3BC}" type="presOf" srcId="{E151B4AA-1FDC-F544-A85B-DC305A4FDABB}" destId="{24B7DEC2-7EFB-2B40-8751-7F303E0A9C9B}" srcOrd="0" destOrd="0" presId="urn:microsoft.com/office/officeart/2008/layout/VerticalCurvedList"/>
    <dgm:cxn modelId="{63FDF692-81D5-8C4C-8C06-A777616A62C7}" srcId="{8DFE118A-761E-294A-8D2B-5027AAE1BC3B}" destId="{7A861A80-911D-BB42-9F50-CE685C9FC770}" srcOrd="1" destOrd="0" parTransId="{64584901-64F0-C14A-9291-8452A9D39AC7}" sibTransId="{32ED44BC-3433-E94A-AFC2-2D68CB1E2B6B}"/>
    <dgm:cxn modelId="{DC7E8096-8716-944C-9FFF-924C209BC3AC}" type="presOf" srcId="{1A38F655-5D15-6248-A61A-68EF38C2F596}" destId="{4D98AF28-4DA9-1645-8F3A-FAB5AE6AC714}" srcOrd="0" destOrd="0" presId="urn:microsoft.com/office/officeart/2008/layout/VerticalCurvedList"/>
    <dgm:cxn modelId="{F7A1F09C-CD09-6A4F-89AF-B75008297015}" srcId="{8DFE118A-761E-294A-8D2B-5027AAE1BC3B}" destId="{4CFDE976-2E6B-D846-91F5-33DE75B6D647}" srcOrd="4" destOrd="0" parTransId="{0F1EB3DE-DD8B-C14B-A18E-3DB8E0DBEB6C}" sibTransId="{7A7F89A8-18E3-7745-89FD-FA4BFAFDCF35}"/>
    <dgm:cxn modelId="{405E3FBB-61E3-2842-B4DC-DF11C51CD5E2}" type="presOf" srcId="{55F5667F-6FD5-364F-A04F-3D2D17918012}" destId="{3E91B97C-D847-D048-AAF1-4375309D8531}" srcOrd="0" destOrd="0" presId="urn:microsoft.com/office/officeart/2008/layout/VerticalCurvedList"/>
    <dgm:cxn modelId="{6FC4ECDB-6BD7-474D-B496-4F6D4764A4E8}" srcId="{8DFE118A-761E-294A-8D2B-5027AAE1BC3B}" destId="{6F7A41E0-9B87-4E4B-8ECF-0E6BD5AB0908}" srcOrd="5" destOrd="0" parTransId="{E1F4D97B-AB6C-2042-9983-5FA249F57F25}" sibTransId="{7F56A93C-F6CE-5646-BD87-09A60E2DC497}"/>
    <dgm:cxn modelId="{E5F14CDD-09E0-E44A-B753-CB88708C1D51}" type="presOf" srcId="{7A861A80-911D-BB42-9F50-CE685C9FC770}" destId="{11793637-EA37-2641-9A1E-309799B467D8}" srcOrd="0" destOrd="0" presId="urn:microsoft.com/office/officeart/2008/layout/VerticalCurvedList"/>
    <dgm:cxn modelId="{A2C523E2-525F-4A4C-AB0C-A02A9310FA16}" srcId="{8DFE118A-761E-294A-8D2B-5027AAE1BC3B}" destId="{1A38F655-5D15-6248-A61A-68EF38C2F596}" srcOrd="2" destOrd="0" parTransId="{4B569C4C-F8EB-C844-9186-0125D97BE24F}" sibTransId="{CA1AC329-4283-D749-B24F-B1D8DDAC4F69}"/>
    <dgm:cxn modelId="{1650D9FB-A6C2-4E44-98C7-CF829797D8AC}" srcId="{8DFE118A-761E-294A-8D2B-5027AAE1BC3B}" destId="{E151B4AA-1FDC-F544-A85B-DC305A4FDABB}" srcOrd="0" destOrd="0" parTransId="{177723ED-2EC9-DB4B-8607-4E2AE68C73CD}" sibTransId="{55F5667F-6FD5-364F-A04F-3D2D17918012}"/>
    <dgm:cxn modelId="{5F043AD2-E97A-E744-B23E-E2786CB27913}" type="presParOf" srcId="{70A982A4-70C4-EF42-9C0E-5CADD8C136F7}" destId="{727EC546-6031-264D-906F-59F418AA2996}" srcOrd="0" destOrd="0" presId="urn:microsoft.com/office/officeart/2008/layout/VerticalCurvedList"/>
    <dgm:cxn modelId="{C2A535B8-E735-964D-9945-BB788B88697E}" type="presParOf" srcId="{727EC546-6031-264D-906F-59F418AA2996}" destId="{B8F507DD-70FB-0E40-94B2-C373862B3C4F}" srcOrd="0" destOrd="0" presId="urn:microsoft.com/office/officeart/2008/layout/VerticalCurvedList"/>
    <dgm:cxn modelId="{27125B4A-0A41-8B43-A148-53DD2434A5DE}" type="presParOf" srcId="{B8F507DD-70FB-0E40-94B2-C373862B3C4F}" destId="{1476E714-7E33-9046-9A77-E1A28651ACF6}" srcOrd="0" destOrd="0" presId="urn:microsoft.com/office/officeart/2008/layout/VerticalCurvedList"/>
    <dgm:cxn modelId="{DC0C3CB3-D2CA-6F4C-9FBE-FBC181726735}" type="presParOf" srcId="{B8F507DD-70FB-0E40-94B2-C373862B3C4F}" destId="{3E91B97C-D847-D048-AAF1-4375309D8531}" srcOrd="1" destOrd="0" presId="urn:microsoft.com/office/officeart/2008/layout/VerticalCurvedList"/>
    <dgm:cxn modelId="{DDDCE90C-076E-A24C-927B-01B92EE8FED4}" type="presParOf" srcId="{B8F507DD-70FB-0E40-94B2-C373862B3C4F}" destId="{BEF4E31B-D0E4-E240-901C-98B143B53932}" srcOrd="2" destOrd="0" presId="urn:microsoft.com/office/officeart/2008/layout/VerticalCurvedList"/>
    <dgm:cxn modelId="{BFC174F0-ABA0-1947-BBD5-1E676A662618}" type="presParOf" srcId="{B8F507DD-70FB-0E40-94B2-C373862B3C4F}" destId="{832D265F-5D5B-3F41-94BB-A08C9CC53F5D}" srcOrd="3" destOrd="0" presId="urn:microsoft.com/office/officeart/2008/layout/VerticalCurvedList"/>
    <dgm:cxn modelId="{72FADA3F-7871-7840-BFED-5C14BFB7C7EC}" type="presParOf" srcId="{727EC546-6031-264D-906F-59F418AA2996}" destId="{24B7DEC2-7EFB-2B40-8751-7F303E0A9C9B}" srcOrd="1" destOrd="0" presId="urn:microsoft.com/office/officeart/2008/layout/VerticalCurvedList"/>
    <dgm:cxn modelId="{4E6652FE-68E4-2A4B-8002-75B5F9846D29}" type="presParOf" srcId="{727EC546-6031-264D-906F-59F418AA2996}" destId="{2448AF69-5FB3-E942-B586-CD2D49A850C5}" srcOrd="2" destOrd="0" presId="urn:microsoft.com/office/officeart/2008/layout/VerticalCurvedList"/>
    <dgm:cxn modelId="{94BB45B0-9D0D-DB4F-8E94-B6F71991AD78}" type="presParOf" srcId="{2448AF69-5FB3-E942-B586-CD2D49A850C5}" destId="{27F28C2B-0C67-5E46-B150-8EE9CCAE3211}" srcOrd="0" destOrd="0" presId="urn:microsoft.com/office/officeart/2008/layout/VerticalCurvedList"/>
    <dgm:cxn modelId="{0B200B5F-1323-7740-A77A-3DD18B7F4BBD}" type="presParOf" srcId="{727EC546-6031-264D-906F-59F418AA2996}" destId="{11793637-EA37-2641-9A1E-309799B467D8}" srcOrd="3" destOrd="0" presId="urn:microsoft.com/office/officeart/2008/layout/VerticalCurvedList"/>
    <dgm:cxn modelId="{383AE35A-FD9A-714B-800E-5DAE7CF0BB99}" type="presParOf" srcId="{727EC546-6031-264D-906F-59F418AA2996}" destId="{7CDC186B-02C7-5F45-96E3-DB4CBCBFEE22}" srcOrd="4" destOrd="0" presId="urn:microsoft.com/office/officeart/2008/layout/VerticalCurvedList"/>
    <dgm:cxn modelId="{DC2DA06C-29C9-5B4E-A87D-72DDCCA1BAAC}" type="presParOf" srcId="{7CDC186B-02C7-5F45-96E3-DB4CBCBFEE22}" destId="{4A584A8B-5BF5-284F-842D-C693EF512AC8}" srcOrd="0" destOrd="0" presId="urn:microsoft.com/office/officeart/2008/layout/VerticalCurvedList"/>
    <dgm:cxn modelId="{E5225F98-5A96-BE45-9CBA-DE8FAB9661A4}" type="presParOf" srcId="{727EC546-6031-264D-906F-59F418AA2996}" destId="{4D98AF28-4DA9-1645-8F3A-FAB5AE6AC714}" srcOrd="5" destOrd="0" presId="urn:microsoft.com/office/officeart/2008/layout/VerticalCurvedList"/>
    <dgm:cxn modelId="{1249B4BC-CBDC-CE4A-A0D1-379501C95CAE}" type="presParOf" srcId="{727EC546-6031-264D-906F-59F418AA2996}" destId="{31D98C7A-29A7-9743-AED3-1751BC4E7146}" srcOrd="6" destOrd="0" presId="urn:microsoft.com/office/officeart/2008/layout/VerticalCurvedList"/>
    <dgm:cxn modelId="{D205D035-2F1F-A94C-AD95-86EE404F30D6}" type="presParOf" srcId="{31D98C7A-29A7-9743-AED3-1751BC4E7146}" destId="{E7FAFE26-7F0D-244E-8FE0-0A7C6C82E304}" srcOrd="0" destOrd="0" presId="urn:microsoft.com/office/officeart/2008/layout/VerticalCurvedList"/>
    <dgm:cxn modelId="{8C90BCA9-CAFF-8A4E-88DB-C5EC354A3654}" type="presParOf" srcId="{727EC546-6031-264D-906F-59F418AA2996}" destId="{4E731B0D-2D8F-B84B-89E0-87DA8640C420}" srcOrd="7" destOrd="0" presId="urn:microsoft.com/office/officeart/2008/layout/VerticalCurvedList"/>
    <dgm:cxn modelId="{0E1958B7-9362-AB4B-B12B-3483C14D927C}" type="presParOf" srcId="{727EC546-6031-264D-906F-59F418AA2996}" destId="{94B4F997-34A2-7341-A033-1F9F39F51A86}" srcOrd="8" destOrd="0" presId="urn:microsoft.com/office/officeart/2008/layout/VerticalCurvedList"/>
    <dgm:cxn modelId="{8834C831-F10F-B547-BF71-A6FF727D9EC5}" type="presParOf" srcId="{94B4F997-34A2-7341-A033-1F9F39F51A86}" destId="{7A13DCF3-BC41-B648-8724-C9AB74F543A9}" srcOrd="0" destOrd="0" presId="urn:microsoft.com/office/officeart/2008/layout/VerticalCurvedList"/>
    <dgm:cxn modelId="{A0AEC505-D204-B54C-BF23-9D566ACF4453}" type="presParOf" srcId="{727EC546-6031-264D-906F-59F418AA2996}" destId="{EC3FB9C0-AA92-7C4F-9CF0-9935D254CF99}" srcOrd="9" destOrd="0" presId="urn:microsoft.com/office/officeart/2008/layout/VerticalCurvedList"/>
    <dgm:cxn modelId="{110B040A-7E5D-5446-8567-7F917EB23857}" type="presParOf" srcId="{727EC546-6031-264D-906F-59F418AA2996}" destId="{9E5A80E2-45EF-DC40-9D08-CC24E6E1BAF3}" srcOrd="10" destOrd="0" presId="urn:microsoft.com/office/officeart/2008/layout/VerticalCurvedList"/>
    <dgm:cxn modelId="{FE1D4A96-6318-A143-9FF9-0B823E439B53}" type="presParOf" srcId="{9E5A80E2-45EF-DC40-9D08-CC24E6E1BAF3}" destId="{20E2EC1D-C50C-BD4E-BBBB-CCBB542382EF}" srcOrd="0" destOrd="0" presId="urn:microsoft.com/office/officeart/2008/layout/VerticalCurvedList"/>
    <dgm:cxn modelId="{B819CC61-93DD-7749-942E-D8849736AFD2}" type="presParOf" srcId="{727EC546-6031-264D-906F-59F418AA2996}" destId="{8B19346D-757A-7040-9D5E-8DB6BC8916C0}" srcOrd="11" destOrd="0" presId="urn:microsoft.com/office/officeart/2008/layout/VerticalCurvedList"/>
    <dgm:cxn modelId="{16E68515-29BE-5B46-A5A2-48425C17DE5A}" type="presParOf" srcId="{727EC546-6031-264D-906F-59F418AA2996}" destId="{294DCB46-AAFB-D64F-8D22-D6800E658CA5}" srcOrd="12" destOrd="0" presId="urn:microsoft.com/office/officeart/2008/layout/VerticalCurvedList"/>
    <dgm:cxn modelId="{61F5FBFC-908F-D143-A295-06C4CCEE9FC4}" type="presParOf" srcId="{294DCB46-AAFB-D64F-8D22-D6800E658CA5}" destId="{4950953B-7DE1-914A-B32D-14DEF12BD4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372F2-1A6D-46B2-A5D4-D4564A1C083A}">
      <dsp:nvSpPr>
        <dsp:cNvPr id="0" name=""/>
        <dsp:cNvSpPr/>
      </dsp:nvSpPr>
      <dsp:spPr>
        <a:xfrm rot="5400000">
          <a:off x="4119685" y="-1579856"/>
          <a:ext cx="916290" cy="430854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rgbClr val="152B48"/>
              </a:solidFill>
              <a:latin typeface="Montserrat" panose="00000500000000000000" pitchFamily="50" charset="0"/>
            </a:rPr>
            <a:t>Resistencia a isoniazida y rifampicina.</a:t>
          </a:r>
        </a:p>
      </dsp:txBody>
      <dsp:txXfrm rot="-5400000">
        <a:off x="2423557" y="161002"/>
        <a:ext cx="4263816" cy="826830"/>
      </dsp:txXfrm>
    </dsp:sp>
    <dsp:sp modelId="{86BE0012-AD54-4681-9C19-C50F3E2F0CA2}">
      <dsp:nvSpPr>
        <dsp:cNvPr id="0" name=""/>
        <dsp:cNvSpPr/>
      </dsp:nvSpPr>
      <dsp:spPr>
        <a:xfrm>
          <a:off x="0" y="5"/>
          <a:ext cx="2423557" cy="11453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solidFill>
                <a:srgbClr val="152B48"/>
              </a:solidFill>
              <a:latin typeface="Montserrat" panose="00000500000000000000" pitchFamily="50" charset="0"/>
            </a:rPr>
            <a:t>TB-MDR</a:t>
          </a:r>
        </a:p>
      </dsp:txBody>
      <dsp:txXfrm>
        <a:off x="55912" y="55917"/>
        <a:ext cx="2311733" cy="1033538"/>
      </dsp:txXfrm>
    </dsp:sp>
    <dsp:sp modelId="{84DBB40F-C68F-4020-870B-6E56C8180F35}">
      <dsp:nvSpPr>
        <dsp:cNvPr id="0" name=""/>
        <dsp:cNvSpPr/>
      </dsp:nvSpPr>
      <dsp:spPr>
        <a:xfrm rot="5400000">
          <a:off x="4119685" y="-377225"/>
          <a:ext cx="916290" cy="430854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rgbClr val="152B48"/>
              </a:solidFill>
              <a:latin typeface="Montserrat" panose="00000500000000000000" pitchFamily="50" charset="0"/>
            </a:rPr>
            <a:t>Resistencia a rifampicina, isoniazida, 1 fluoroquinolona y 1 agente inyectable.</a:t>
          </a:r>
        </a:p>
      </dsp:txBody>
      <dsp:txXfrm rot="-5400000">
        <a:off x="2423557" y="1363633"/>
        <a:ext cx="4263816" cy="826830"/>
      </dsp:txXfrm>
    </dsp:sp>
    <dsp:sp modelId="{1F703BCB-30B7-4427-87C1-FDC705B8453F}">
      <dsp:nvSpPr>
        <dsp:cNvPr id="0" name=""/>
        <dsp:cNvSpPr/>
      </dsp:nvSpPr>
      <dsp:spPr>
        <a:xfrm>
          <a:off x="0" y="1202636"/>
          <a:ext cx="2423557" cy="11453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solidFill>
                <a:srgbClr val="152B48"/>
              </a:solidFill>
              <a:latin typeface="Montserrat" panose="00000500000000000000" pitchFamily="50" charset="0"/>
            </a:rPr>
            <a:t>TB-XDR</a:t>
          </a:r>
        </a:p>
      </dsp:txBody>
      <dsp:txXfrm>
        <a:off x="55912" y="1258548"/>
        <a:ext cx="2311733" cy="1033538"/>
      </dsp:txXfrm>
    </dsp:sp>
    <dsp:sp modelId="{808EA871-28BD-4A19-AD18-EF3E626EFC86}">
      <dsp:nvSpPr>
        <dsp:cNvPr id="0" name=""/>
        <dsp:cNvSpPr/>
      </dsp:nvSpPr>
      <dsp:spPr>
        <a:xfrm rot="5400000">
          <a:off x="4119685" y="825404"/>
          <a:ext cx="916290" cy="430854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rgbClr val="152B48"/>
              </a:solidFill>
              <a:latin typeface="Montserrat" panose="00000500000000000000" pitchFamily="50" charset="0"/>
            </a:rPr>
            <a:t>Persona en contacto estrecho en los últimos 3 meses.</a:t>
          </a:r>
        </a:p>
      </dsp:txBody>
      <dsp:txXfrm rot="-5400000">
        <a:off x="2423557" y="2566262"/>
        <a:ext cx="4263816" cy="826830"/>
      </dsp:txXfrm>
    </dsp:sp>
    <dsp:sp modelId="{8FA540D8-BB5A-4EFA-9BB2-1FA9CF19BBB9}">
      <dsp:nvSpPr>
        <dsp:cNvPr id="0" name=""/>
        <dsp:cNvSpPr/>
      </dsp:nvSpPr>
      <dsp:spPr>
        <a:xfrm>
          <a:off x="0" y="2405267"/>
          <a:ext cx="2423557" cy="11453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solidFill>
                <a:srgbClr val="152B48"/>
              </a:solidFill>
              <a:latin typeface="Montserrat" panose="00000500000000000000" pitchFamily="50" charset="0"/>
            </a:rPr>
            <a:t>Exposición</a:t>
          </a:r>
        </a:p>
      </dsp:txBody>
      <dsp:txXfrm>
        <a:off x="55912" y="2461179"/>
        <a:ext cx="2311733" cy="10335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FDB67-1A6F-4528-851D-BCF40D1AAB02}">
      <dsp:nvSpPr>
        <dsp:cNvPr id="0" name=""/>
        <dsp:cNvSpPr/>
      </dsp:nvSpPr>
      <dsp:spPr>
        <a:xfrm>
          <a:off x="146270" y="380443"/>
          <a:ext cx="795850" cy="79585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D1D58-828E-47A9-BCF2-665369857D1A}">
      <dsp:nvSpPr>
        <dsp:cNvPr id="0" name=""/>
        <dsp:cNvSpPr/>
      </dsp:nvSpPr>
      <dsp:spPr>
        <a:xfrm>
          <a:off x="313399" y="547572"/>
          <a:ext cx="461593" cy="461593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CCA62-8D8F-4C5E-81C9-3A2730981F19}">
      <dsp:nvSpPr>
        <dsp:cNvPr id="0" name=""/>
        <dsp:cNvSpPr/>
      </dsp:nvSpPr>
      <dsp:spPr>
        <a:xfrm>
          <a:off x="1112660" y="380443"/>
          <a:ext cx="1875933" cy="79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>
              <a:latin typeface="Montserrat" panose="00000500000000000000" pitchFamily="50" charset="0"/>
            </a:rPr>
            <a:t>Contacto con pacientes con diagnóstico de TB</a:t>
          </a:r>
          <a:endParaRPr lang="en-US" sz="1800" kern="1200">
            <a:latin typeface="Montserrat" panose="00000500000000000000" pitchFamily="50" charset="0"/>
          </a:endParaRPr>
        </a:p>
      </dsp:txBody>
      <dsp:txXfrm>
        <a:off x="1112660" y="380443"/>
        <a:ext cx="1875933" cy="795850"/>
      </dsp:txXfrm>
    </dsp:sp>
    <dsp:sp modelId="{865DDD56-1232-4ED7-AFDE-33BFA9ADD362}">
      <dsp:nvSpPr>
        <dsp:cNvPr id="0" name=""/>
        <dsp:cNvSpPr/>
      </dsp:nvSpPr>
      <dsp:spPr>
        <a:xfrm>
          <a:off x="3315461" y="380443"/>
          <a:ext cx="795850" cy="79585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871BD-3F16-46D1-A67D-D0292A926833}">
      <dsp:nvSpPr>
        <dsp:cNvPr id="0" name=""/>
        <dsp:cNvSpPr/>
      </dsp:nvSpPr>
      <dsp:spPr>
        <a:xfrm>
          <a:off x="3482589" y="547572"/>
          <a:ext cx="461593" cy="461593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B8C5F-E2F9-4B9E-A895-C1C3F20B40CD}">
      <dsp:nvSpPr>
        <dsp:cNvPr id="0" name=""/>
        <dsp:cNvSpPr/>
      </dsp:nvSpPr>
      <dsp:spPr>
        <a:xfrm>
          <a:off x="4281851" y="380443"/>
          <a:ext cx="1875933" cy="79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>
              <a:latin typeface="Montserrat" panose="00000500000000000000" pitchFamily="50" charset="0"/>
            </a:rPr>
            <a:t>Sospecha de TB</a:t>
          </a:r>
          <a:endParaRPr lang="en-US" sz="1800" kern="1200">
            <a:latin typeface="Montserrat" panose="00000500000000000000" pitchFamily="50" charset="0"/>
          </a:endParaRPr>
        </a:p>
      </dsp:txBody>
      <dsp:txXfrm>
        <a:off x="4281851" y="380443"/>
        <a:ext cx="1875933" cy="795850"/>
      </dsp:txXfrm>
    </dsp:sp>
    <dsp:sp modelId="{59803FE4-3E13-456C-B637-85485CAB606A}">
      <dsp:nvSpPr>
        <dsp:cNvPr id="0" name=""/>
        <dsp:cNvSpPr/>
      </dsp:nvSpPr>
      <dsp:spPr>
        <a:xfrm>
          <a:off x="146270" y="2043649"/>
          <a:ext cx="795850" cy="79585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3CB7B-8CD6-4489-9A57-D576E81A632B}">
      <dsp:nvSpPr>
        <dsp:cNvPr id="0" name=""/>
        <dsp:cNvSpPr/>
      </dsp:nvSpPr>
      <dsp:spPr>
        <a:xfrm>
          <a:off x="313399" y="2210777"/>
          <a:ext cx="461593" cy="461593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4D921-2480-4C44-8574-3AE1B8D135D0}">
      <dsp:nvSpPr>
        <dsp:cNvPr id="0" name=""/>
        <dsp:cNvSpPr/>
      </dsp:nvSpPr>
      <dsp:spPr>
        <a:xfrm>
          <a:off x="1112660" y="2043649"/>
          <a:ext cx="1875933" cy="79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</a:rPr>
            <a:t>Pacientes con VIH (anual)</a:t>
          </a:r>
          <a:endParaRPr lang="en-US" sz="1800" kern="1200" dirty="0">
            <a:latin typeface="Montserrat" panose="00000500000000000000" pitchFamily="50" charset="0"/>
          </a:endParaRPr>
        </a:p>
      </dsp:txBody>
      <dsp:txXfrm>
        <a:off x="1112660" y="2043649"/>
        <a:ext cx="1875933" cy="795850"/>
      </dsp:txXfrm>
    </dsp:sp>
    <dsp:sp modelId="{CDBBDD97-8E29-41BD-895F-7F0C9F77EAD8}">
      <dsp:nvSpPr>
        <dsp:cNvPr id="0" name=""/>
        <dsp:cNvSpPr/>
      </dsp:nvSpPr>
      <dsp:spPr>
        <a:xfrm>
          <a:off x="3315461" y="2043649"/>
          <a:ext cx="795850" cy="79585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39D01-15FD-428A-9227-34089BF9907A}">
      <dsp:nvSpPr>
        <dsp:cNvPr id="0" name=""/>
        <dsp:cNvSpPr/>
      </dsp:nvSpPr>
      <dsp:spPr>
        <a:xfrm>
          <a:off x="3482589" y="2210777"/>
          <a:ext cx="461593" cy="461593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DAD59-CBA7-463B-BC8C-D9FC0D8CC326}">
      <dsp:nvSpPr>
        <dsp:cNvPr id="0" name=""/>
        <dsp:cNvSpPr/>
      </dsp:nvSpPr>
      <dsp:spPr>
        <a:xfrm>
          <a:off x="4281851" y="2043649"/>
          <a:ext cx="1875933" cy="79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</a:rPr>
            <a:t>Hacinamiento (anual)</a:t>
          </a:r>
          <a:endParaRPr lang="en-US" sz="1800" kern="1200" dirty="0">
            <a:latin typeface="Montserrat" panose="00000500000000000000" pitchFamily="50" charset="0"/>
          </a:endParaRPr>
        </a:p>
      </dsp:txBody>
      <dsp:txXfrm>
        <a:off x="4281851" y="2043649"/>
        <a:ext cx="1875933" cy="795850"/>
      </dsp:txXfrm>
    </dsp:sp>
    <dsp:sp modelId="{6DC73C9A-1C12-4289-96DB-373B1591D1EE}">
      <dsp:nvSpPr>
        <dsp:cNvPr id="0" name=""/>
        <dsp:cNvSpPr/>
      </dsp:nvSpPr>
      <dsp:spPr>
        <a:xfrm>
          <a:off x="146270" y="3816323"/>
          <a:ext cx="795850" cy="79585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34E26-0765-413A-8443-0654DCE3E957}">
      <dsp:nvSpPr>
        <dsp:cNvPr id="0" name=""/>
        <dsp:cNvSpPr/>
      </dsp:nvSpPr>
      <dsp:spPr>
        <a:xfrm>
          <a:off x="313399" y="3983452"/>
          <a:ext cx="461593" cy="461593"/>
        </a:xfrm>
        <a:prstGeom prst="rect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1823F-DB14-498B-9D49-87B6EF96CABD}">
      <dsp:nvSpPr>
        <dsp:cNvPr id="0" name=""/>
        <dsp:cNvSpPr/>
      </dsp:nvSpPr>
      <dsp:spPr>
        <a:xfrm>
          <a:off x="1112660" y="3816323"/>
          <a:ext cx="1875933" cy="79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</a:rPr>
            <a:t>Habitantes de la calle (anual)</a:t>
          </a:r>
          <a:endParaRPr lang="en-US" sz="1800" kern="1200" dirty="0">
            <a:latin typeface="Montserrat" panose="00000500000000000000" pitchFamily="50" charset="0"/>
          </a:endParaRPr>
        </a:p>
      </dsp:txBody>
      <dsp:txXfrm>
        <a:off x="1112660" y="3816323"/>
        <a:ext cx="1875933" cy="795850"/>
      </dsp:txXfrm>
    </dsp:sp>
    <dsp:sp modelId="{CD937BC9-5D8E-4875-BF0E-06E499A1250B}">
      <dsp:nvSpPr>
        <dsp:cNvPr id="0" name=""/>
        <dsp:cNvSpPr/>
      </dsp:nvSpPr>
      <dsp:spPr>
        <a:xfrm>
          <a:off x="3315461" y="3816323"/>
          <a:ext cx="795850" cy="79585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34299-CB22-4075-8BF7-3686938E7100}">
      <dsp:nvSpPr>
        <dsp:cNvPr id="0" name=""/>
        <dsp:cNvSpPr/>
      </dsp:nvSpPr>
      <dsp:spPr>
        <a:xfrm>
          <a:off x="3482589" y="3983452"/>
          <a:ext cx="461593" cy="461593"/>
        </a:xfrm>
        <a:prstGeom prst="rect">
          <a:avLst/>
        </a:prstGeom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6D66B-E666-4B16-9FD1-17144BC4D512}">
      <dsp:nvSpPr>
        <dsp:cNvPr id="0" name=""/>
        <dsp:cNvSpPr/>
      </dsp:nvSpPr>
      <dsp:spPr>
        <a:xfrm>
          <a:off x="4132310" y="3706854"/>
          <a:ext cx="2321561" cy="1014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Montserrat" panose="00000500000000000000" pitchFamily="50" charset="0"/>
            </a:rPr>
            <a:t>Previo a inicio de inmunosupresión</a:t>
          </a:r>
          <a:endParaRPr lang="en-US" sz="1800" kern="1200" dirty="0">
            <a:latin typeface="Montserrat" panose="00000500000000000000" pitchFamily="50" charset="0"/>
          </a:endParaRPr>
        </a:p>
      </dsp:txBody>
      <dsp:txXfrm>
        <a:off x="4132310" y="3706854"/>
        <a:ext cx="2321561" cy="10147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8207E-D99E-487C-B5E3-BCF4F938C100}">
      <dsp:nvSpPr>
        <dsp:cNvPr id="0" name=""/>
        <dsp:cNvSpPr/>
      </dsp:nvSpPr>
      <dsp:spPr>
        <a:xfrm>
          <a:off x="10781" y="0"/>
          <a:ext cx="1865992" cy="6121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&lt; 5 mm</a:t>
          </a:r>
        </a:p>
      </dsp:txBody>
      <dsp:txXfrm>
        <a:off x="10781" y="0"/>
        <a:ext cx="1865992" cy="408133"/>
      </dsp:txXfrm>
    </dsp:sp>
    <dsp:sp modelId="{FF383062-FB47-46FC-8777-D141D95391F4}">
      <dsp:nvSpPr>
        <dsp:cNvPr id="0" name=""/>
        <dsp:cNvSpPr/>
      </dsp:nvSpPr>
      <dsp:spPr>
        <a:xfrm>
          <a:off x="392599" y="408133"/>
          <a:ext cx="1865992" cy="2123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200" kern="1200" dirty="0">
            <a:latin typeface="Montserrat" panose="00000500000000000000" pitchFamily="50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200" kern="1200" dirty="0">
            <a:latin typeface="Montserrat" panose="00000500000000000000" pitchFamily="50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Montserrat" panose="00000500000000000000" pitchFamily="50" charset="0"/>
            </a:rPr>
            <a:t>Negativo para todos los grupos</a:t>
          </a:r>
        </a:p>
      </dsp:txBody>
      <dsp:txXfrm>
        <a:off x="447252" y="462786"/>
        <a:ext cx="1756686" cy="2014682"/>
      </dsp:txXfrm>
    </dsp:sp>
    <dsp:sp modelId="{BCA2238E-FF91-4D56-9CF8-0C75AD1A079F}">
      <dsp:nvSpPr>
        <dsp:cNvPr id="0" name=""/>
        <dsp:cNvSpPr/>
      </dsp:nvSpPr>
      <dsp:spPr>
        <a:xfrm rot="21416327">
          <a:off x="2159099" y="-109230"/>
          <a:ext cx="600293" cy="464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" kern="1200">
            <a:latin typeface="Montserrat" panose="00000500000000000000" pitchFamily="50" charset="0"/>
          </a:endParaRPr>
        </a:p>
      </dsp:txBody>
      <dsp:txXfrm>
        <a:off x="2159198" y="-12609"/>
        <a:ext cx="460943" cy="278701"/>
      </dsp:txXfrm>
    </dsp:sp>
    <dsp:sp modelId="{E4B29532-51D0-48C7-9F23-EDBAC9B8FAE0}">
      <dsp:nvSpPr>
        <dsp:cNvPr id="0" name=""/>
        <dsp:cNvSpPr/>
      </dsp:nvSpPr>
      <dsp:spPr>
        <a:xfrm>
          <a:off x="3007788" y="-160318"/>
          <a:ext cx="1867506" cy="612199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≥ 5 mm</a:t>
          </a:r>
        </a:p>
      </dsp:txBody>
      <dsp:txXfrm>
        <a:off x="3007788" y="-160318"/>
        <a:ext cx="1867506" cy="408133"/>
      </dsp:txXfrm>
    </dsp:sp>
    <dsp:sp modelId="{32F07CF6-0F86-4D19-B10B-BB19C8BCF613}">
      <dsp:nvSpPr>
        <dsp:cNvPr id="0" name=""/>
        <dsp:cNvSpPr/>
      </dsp:nvSpPr>
      <dsp:spPr>
        <a:xfrm>
          <a:off x="3268526" y="247815"/>
          <a:ext cx="2109666" cy="2444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200" kern="1200" dirty="0">
            <a:latin typeface="Montserrat" panose="00000500000000000000" pitchFamily="50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Montserrat" panose="00000500000000000000" pitchFamily="50" charset="0"/>
            </a:rPr>
            <a:t>Inmunosuprimidos (VIH, esteroides, </a:t>
          </a:r>
          <a:r>
            <a:rPr lang="es-CO" sz="1200" kern="1200" dirty="0" err="1">
              <a:latin typeface="Montserrat" panose="00000500000000000000" pitchFamily="50" charset="0"/>
            </a:rPr>
            <a:t>antiTNF</a:t>
          </a:r>
          <a:r>
            <a:rPr lang="es-CO" sz="1200" kern="1200" dirty="0">
              <a:latin typeface="Montserrat" panose="00000500000000000000" pitchFamily="50" charset="0"/>
            </a:rPr>
            <a:t>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Montserrat" panose="00000500000000000000" pitchFamily="50" charset="0"/>
            </a:rPr>
            <a:t>Contacto cercano con TB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Montserrat" panose="00000500000000000000" pitchFamily="50" charset="0"/>
            </a:rPr>
            <a:t>DNT grave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Montserrat" panose="00000500000000000000" pitchFamily="50" charset="0"/>
            </a:rPr>
            <a:t>Radiografía de tórax sugestiva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Montserrat" panose="00000500000000000000" pitchFamily="50" charset="0"/>
            </a:rPr>
            <a:t>Conversión previamente negativa</a:t>
          </a:r>
        </a:p>
      </dsp:txBody>
      <dsp:txXfrm>
        <a:off x="3330316" y="309605"/>
        <a:ext cx="1986086" cy="2321045"/>
      </dsp:txXfrm>
    </dsp:sp>
    <dsp:sp modelId="{3CEBE915-7502-4D09-B9FF-F27A4DD865C7}">
      <dsp:nvSpPr>
        <dsp:cNvPr id="0" name=""/>
        <dsp:cNvSpPr/>
      </dsp:nvSpPr>
      <dsp:spPr>
        <a:xfrm>
          <a:off x="5188318" y="-188502"/>
          <a:ext cx="663609" cy="464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" kern="1200">
            <a:latin typeface="Montserrat" panose="00000500000000000000" pitchFamily="50" charset="0"/>
          </a:endParaRPr>
        </a:p>
      </dsp:txBody>
      <dsp:txXfrm>
        <a:off x="5188318" y="-95602"/>
        <a:ext cx="524259" cy="278701"/>
      </dsp:txXfrm>
    </dsp:sp>
    <dsp:sp modelId="{B2E1326E-E5E7-4874-86D9-325606090753}">
      <dsp:nvSpPr>
        <dsp:cNvPr id="0" name=""/>
        <dsp:cNvSpPr/>
      </dsp:nvSpPr>
      <dsp:spPr>
        <a:xfrm>
          <a:off x="6127388" y="-160318"/>
          <a:ext cx="1867506" cy="612199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≥ 10 mm</a:t>
          </a:r>
        </a:p>
      </dsp:txBody>
      <dsp:txXfrm>
        <a:off x="6127388" y="-160318"/>
        <a:ext cx="1867506" cy="408133"/>
      </dsp:txXfrm>
    </dsp:sp>
    <dsp:sp modelId="{3ED035F7-7184-4F1F-B460-CA9E80BB4B06}">
      <dsp:nvSpPr>
        <dsp:cNvPr id="0" name=""/>
        <dsp:cNvSpPr/>
      </dsp:nvSpPr>
      <dsp:spPr>
        <a:xfrm>
          <a:off x="6405485" y="247815"/>
          <a:ext cx="2074949" cy="2444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200" kern="1200" dirty="0">
            <a:latin typeface="Montserrat" panose="00000500000000000000" pitchFamily="50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Montserrat" panose="00000500000000000000" pitchFamily="50" charset="0"/>
            </a:rPr>
            <a:t>Países de alta prevalencia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Montserrat" panose="00000500000000000000" pitchFamily="50" charset="0"/>
            </a:rPr>
            <a:t>Hacinamiento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Montserrat" panose="00000500000000000000" pitchFamily="50" charset="0"/>
            </a:rPr>
            <a:t>Indígenas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Montserrat" panose="00000500000000000000" pitchFamily="50" charset="0"/>
            </a:rPr>
            <a:t>&lt; 4 años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Montserrat" panose="00000500000000000000" pitchFamily="50" charset="0"/>
            </a:rPr>
            <a:t>DM, silicosis, ERC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Montserrat" panose="00000500000000000000" pitchFamily="50" charset="0"/>
            </a:rPr>
            <a:t>Trabajadores de la salud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Montserrat" panose="00000500000000000000" pitchFamily="50" charset="0"/>
            </a:rPr>
            <a:t>Inmunocompetentes</a:t>
          </a:r>
        </a:p>
      </dsp:txBody>
      <dsp:txXfrm>
        <a:off x="6466258" y="308588"/>
        <a:ext cx="1953403" cy="2323079"/>
      </dsp:txXfrm>
    </dsp:sp>
    <dsp:sp modelId="{3FFD2407-E864-4C2E-9EED-59296C6A1141}">
      <dsp:nvSpPr>
        <dsp:cNvPr id="0" name=""/>
        <dsp:cNvSpPr/>
      </dsp:nvSpPr>
      <dsp:spPr>
        <a:xfrm rot="177542">
          <a:off x="8303142" y="-107366"/>
          <a:ext cx="655283" cy="464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" kern="1200">
            <a:latin typeface="Montserrat" panose="00000500000000000000" pitchFamily="50" charset="0"/>
          </a:endParaRPr>
        </a:p>
      </dsp:txBody>
      <dsp:txXfrm>
        <a:off x="8303235" y="-18063"/>
        <a:ext cx="515933" cy="278701"/>
      </dsp:txXfrm>
    </dsp:sp>
    <dsp:sp modelId="{862BAB3D-F133-4D0C-852E-363DA5F28F1F}">
      <dsp:nvSpPr>
        <dsp:cNvPr id="0" name=""/>
        <dsp:cNvSpPr/>
      </dsp:nvSpPr>
      <dsp:spPr>
        <a:xfrm>
          <a:off x="9229630" y="0"/>
          <a:ext cx="1865992" cy="612199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Montserrat" panose="00000500000000000000" pitchFamily="50" charset="0"/>
            </a:rPr>
            <a:t>≥ 15 mm</a:t>
          </a:r>
        </a:p>
      </dsp:txBody>
      <dsp:txXfrm>
        <a:off x="9229630" y="0"/>
        <a:ext cx="1865992" cy="408133"/>
      </dsp:txXfrm>
    </dsp:sp>
    <dsp:sp modelId="{0DA8D5A2-B992-411E-96FE-0E41509179BB}">
      <dsp:nvSpPr>
        <dsp:cNvPr id="0" name=""/>
        <dsp:cNvSpPr/>
      </dsp:nvSpPr>
      <dsp:spPr>
        <a:xfrm>
          <a:off x="9611448" y="408133"/>
          <a:ext cx="1865992" cy="2123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200" kern="1200" dirty="0">
            <a:latin typeface="Montserrat" panose="00000500000000000000" pitchFamily="50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>
              <a:latin typeface="Montserrat" panose="00000500000000000000" pitchFamily="50" charset="0"/>
            </a:rPr>
            <a:t>Sin factores de riesgo (&gt; 4 años)</a:t>
          </a:r>
        </a:p>
      </dsp:txBody>
      <dsp:txXfrm>
        <a:off x="9666101" y="462786"/>
        <a:ext cx="1756686" cy="20146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F2E3E-1502-2D4F-ACA0-98EF3B571D16}">
      <dsp:nvSpPr>
        <dsp:cNvPr id="0" name=""/>
        <dsp:cNvSpPr/>
      </dsp:nvSpPr>
      <dsp:spPr>
        <a:xfrm>
          <a:off x="0" y="3572560"/>
          <a:ext cx="7350068" cy="11725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Montserrat" panose="00000500000000000000" pitchFamily="50" charset="0"/>
            </a:rPr>
            <a:t>Miliar: infiltrados difusos</a:t>
          </a:r>
        </a:p>
      </dsp:txBody>
      <dsp:txXfrm>
        <a:off x="0" y="3572560"/>
        <a:ext cx="7350068" cy="633200"/>
      </dsp:txXfrm>
    </dsp:sp>
    <dsp:sp modelId="{6CE7E2D9-CACE-5E4D-B799-A286F780E9F2}">
      <dsp:nvSpPr>
        <dsp:cNvPr id="0" name=""/>
        <dsp:cNvSpPr/>
      </dsp:nvSpPr>
      <dsp:spPr>
        <a:xfrm>
          <a:off x="0" y="4182309"/>
          <a:ext cx="3675034" cy="53939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Montserrat" panose="00000500000000000000" pitchFamily="50" charset="0"/>
            </a:rPr>
            <a:t>Normal hasta en el 10%. </a:t>
          </a:r>
        </a:p>
      </dsp:txBody>
      <dsp:txXfrm>
        <a:off x="0" y="4182309"/>
        <a:ext cx="3675034" cy="539393"/>
      </dsp:txXfrm>
    </dsp:sp>
    <dsp:sp modelId="{9B067C87-8F4C-FB45-A64C-CEDFF037198B}">
      <dsp:nvSpPr>
        <dsp:cNvPr id="0" name=""/>
        <dsp:cNvSpPr/>
      </dsp:nvSpPr>
      <dsp:spPr>
        <a:xfrm>
          <a:off x="3675034" y="4182309"/>
          <a:ext cx="3675034" cy="539393"/>
        </a:xfrm>
        <a:prstGeom prst="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Montserrat" panose="00000500000000000000" pitchFamily="50" charset="0"/>
            </a:rPr>
            <a:t>TAC y RMN mejoría de sensibilidad.</a:t>
          </a:r>
        </a:p>
      </dsp:txBody>
      <dsp:txXfrm>
        <a:off x="3675034" y="4182309"/>
        <a:ext cx="3675034" cy="539393"/>
      </dsp:txXfrm>
    </dsp:sp>
    <dsp:sp modelId="{50E9DDDB-33E6-ED4B-87A7-7CE5D85F8689}">
      <dsp:nvSpPr>
        <dsp:cNvPr id="0" name=""/>
        <dsp:cNvSpPr/>
      </dsp:nvSpPr>
      <dsp:spPr>
        <a:xfrm rot="10800000">
          <a:off x="0" y="1786699"/>
          <a:ext cx="7350068" cy="1803449"/>
        </a:xfrm>
        <a:prstGeom prst="upArrowCallou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Montserrat" panose="00000500000000000000" pitchFamily="50" charset="0"/>
            </a:rPr>
            <a:t>TB primaria: linfadenopatías hiliares (46-92%)  o para traqueales (27-70%)</a:t>
          </a:r>
        </a:p>
      </dsp:txBody>
      <dsp:txXfrm rot="-10800000">
        <a:off x="0" y="1786699"/>
        <a:ext cx="7350068" cy="633010"/>
      </dsp:txXfrm>
    </dsp:sp>
    <dsp:sp modelId="{8E64DE29-2009-124D-B79B-A0AC2A0DD368}">
      <dsp:nvSpPr>
        <dsp:cNvPr id="0" name=""/>
        <dsp:cNvSpPr/>
      </dsp:nvSpPr>
      <dsp:spPr>
        <a:xfrm>
          <a:off x="0" y="2419710"/>
          <a:ext cx="3675034" cy="539231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Montserrat" panose="00000500000000000000" pitchFamily="50" charset="0"/>
            </a:rPr>
            <a:t>Todos los lóbulos tienen el mismo riesgo de compromiso. </a:t>
          </a:r>
        </a:p>
      </dsp:txBody>
      <dsp:txXfrm>
        <a:off x="0" y="2419710"/>
        <a:ext cx="3675034" cy="539231"/>
      </dsp:txXfrm>
    </dsp:sp>
    <dsp:sp modelId="{3C161CC7-8B1C-8B4A-A002-DE954E2A2756}">
      <dsp:nvSpPr>
        <dsp:cNvPr id="0" name=""/>
        <dsp:cNvSpPr/>
      </dsp:nvSpPr>
      <dsp:spPr>
        <a:xfrm>
          <a:off x="3675034" y="2419710"/>
          <a:ext cx="3675034" cy="539231"/>
        </a:xfrm>
        <a:prstGeom prst="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Montserrat" panose="00000500000000000000" pitchFamily="50" charset="0"/>
            </a:rPr>
            <a:t>Otros hallazgos: atelectasia, hiperinsuflación, granuloma, derrame pleural, calcificaciones. </a:t>
          </a:r>
        </a:p>
      </dsp:txBody>
      <dsp:txXfrm>
        <a:off x="3675034" y="2419710"/>
        <a:ext cx="3675034" cy="539231"/>
      </dsp:txXfrm>
    </dsp:sp>
    <dsp:sp modelId="{FBCCAE37-3798-3447-8FD7-BA9CDE70A358}">
      <dsp:nvSpPr>
        <dsp:cNvPr id="0" name=""/>
        <dsp:cNvSpPr/>
      </dsp:nvSpPr>
      <dsp:spPr>
        <a:xfrm rot="10800000">
          <a:off x="0" y="838"/>
          <a:ext cx="7350068" cy="1803449"/>
        </a:xfrm>
        <a:prstGeom prst="upArrowCallou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Montserrat" panose="00000500000000000000" pitchFamily="50" charset="0"/>
            </a:rPr>
            <a:t>Radiografía de tórax a niños sintomáticos respiratorios con PPD positiva y/o contacto con enfermo. </a:t>
          </a:r>
        </a:p>
      </dsp:txBody>
      <dsp:txXfrm rot="-10800000">
        <a:off x="0" y="838"/>
        <a:ext cx="7350068" cy="633010"/>
      </dsp:txXfrm>
    </dsp:sp>
    <dsp:sp modelId="{4975E317-CB27-1542-A7A2-C5AEB869D922}">
      <dsp:nvSpPr>
        <dsp:cNvPr id="0" name=""/>
        <dsp:cNvSpPr/>
      </dsp:nvSpPr>
      <dsp:spPr>
        <a:xfrm>
          <a:off x="0" y="633849"/>
          <a:ext cx="7350068" cy="539231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Montserrat" panose="00000500000000000000" pitchFamily="50" charset="0"/>
            </a:rPr>
            <a:t>Identificación adenopatías y opacidades. </a:t>
          </a:r>
        </a:p>
      </dsp:txBody>
      <dsp:txXfrm>
        <a:off x="0" y="633849"/>
        <a:ext cx="7350068" cy="53923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86113-0778-48D1-B7BB-3D066D5EB6C8}">
      <dsp:nvSpPr>
        <dsp:cNvPr id="0" name=""/>
        <dsp:cNvSpPr/>
      </dsp:nvSpPr>
      <dsp:spPr>
        <a:xfrm>
          <a:off x="1072434" y="270651"/>
          <a:ext cx="1093470" cy="930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925B1-BAE7-4F75-96AF-EB8B692C4B45}">
      <dsp:nvSpPr>
        <dsp:cNvPr id="0" name=""/>
        <dsp:cNvSpPr/>
      </dsp:nvSpPr>
      <dsp:spPr>
        <a:xfrm>
          <a:off x="10893" y="1311428"/>
          <a:ext cx="3124201" cy="973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O" sz="4000" kern="1200" dirty="0">
              <a:solidFill>
                <a:srgbClr val="152B48"/>
              </a:solidFill>
              <a:latin typeface="Montserrat" panose="00000500000000000000" pitchFamily="50" charset="0"/>
            </a:rPr>
            <a:t>Rayos x de tórax</a:t>
          </a:r>
          <a:endParaRPr lang="en-US" sz="4000" kern="1200" dirty="0">
            <a:solidFill>
              <a:srgbClr val="152B48"/>
            </a:solidFill>
            <a:latin typeface="Montserrat" panose="00000500000000000000" pitchFamily="50" charset="0"/>
          </a:endParaRPr>
        </a:p>
      </dsp:txBody>
      <dsp:txXfrm>
        <a:off x="10893" y="1311428"/>
        <a:ext cx="3124201" cy="973141"/>
      </dsp:txXfrm>
    </dsp:sp>
    <dsp:sp modelId="{2808FB7F-C445-4B1B-85A2-34F68C917E8C}">
      <dsp:nvSpPr>
        <dsp:cNvPr id="0" name=""/>
        <dsp:cNvSpPr/>
      </dsp:nvSpPr>
      <dsp:spPr>
        <a:xfrm>
          <a:off x="10893" y="2342681"/>
          <a:ext cx="3124201" cy="818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152B48"/>
              </a:solidFill>
              <a:latin typeface="Montserrat" panose="00000500000000000000" pitchFamily="50" charset="0"/>
            </a:rPr>
            <a:t>Sospecha de TB.</a:t>
          </a:r>
          <a:endParaRPr lang="en-US" sz="1800" kern="1200" dirty="0">
            <a:solidFill>
              <a:srgbClr val="152B48"/>
            </a:solidFill>
            <a:latin typeface="Montserrat" panose="00000500000000000000" pitchFamily="50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152B48"/>
              </a:solidFill>
              <a:latin typeface="Montserrat" panose="00000500000000000000" pitchFamily="50" charset="0"/>
            </a:rPr>
            <a:t>Contacto estrecho.</a:t>
          </a:r>
          <a:endParaRPr lang="en-US" sz="1800" kern="1200" dirty="0">
            <a:solidFill>
              <a:srgbClr val="152B48"/>
            </a:solidFill>
            <a:latin typeface="Montserrat" panose="00000500000000000000" pitchFamily="50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152B48"/>
              </a:solidFill>
              <a:latin typeface="Montserrat" panose="00000500000000000000" pitchFamily="50" charset="0"/>
            </a:rPr>
            <a:t>Criterio </a:t>
          </a:r>
          <a:r>
            <a:rPr lang="es-CO" sz="1800" kern="1200" dirty="0" err="1">
              <a:solidFill>
                <a:srgbClr val="152B48"/>
              </a:solidFill>
              <a:latin typeface="Montserrat" panose="00000500000000000000" pitchFamily="50" charset="0"/>
            </a:rPr>
            <a:t>tuberculínico</a:t>
          </a:r>
          <a:r>
            <a:rPr lang="es-CO" sz="1800" kern="1200" dirty="0">
              <a:solidFill>
                <a:srgbClr val="152B48"/>
              </a:solidFill>
              <a:latin typeface="Montserrat" panose="00000500000000000000" pitchFamily="50" charset="0"/>
            </a:rPr>
            <a:t> (+).</a:t>
          </a:r>
          <a:endParaRPr lang="en-US" sz="1800" kern="1200" dirty="0">
            <a:solidFill>
              <a:srgbClr val="152B48"/>
            </a:solidFill>
            <a:latin typeface="Montserrat" panose="00000500000000000000" pitchFamily="50" charset="0"/>
          </a:endParaRPr>
        </a:p>
      </dsp:txBody>
      <dsp:txXfrm>
        <a:off x="10893" y="2342681"/>
        <a:ext cx="3124201" cy="818704"/>
      </dsp:txXfrm>
    </dsp:sp>
    <dsp:sp modelId="{26B866C5-A5B6-4527-9A19-5ADE11DB5812}">
      <dsp:nvSpPr>
        <dsp:cNvPr id="0" name=""/>
        <dsp:cNvSpPr/>
      </dsp:nvSpPr>
      <dsp:spPr>
        <a:xfrm>
          <a:off x="4743371" y="270651"/>
          <a:ext cx="1093470" cy="930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D75A8-45E9-4AC7-9FCB-A1428DD945CD}">
      <dsp:nvSpPr>
        <dsp:cNvPr id="0" name=""/>
        <dsp:cNvSpPr/>
      </dsp:nvSpPr>
      <dsp:spPr>
        <a:xfrm>
          <a:off x="3681830" y="1311428"/>
          <a:ext cx="3124201" cy="973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O" sz="4000" kern="1200" dirty="0">
              <a:solidFill>
                <a:srgbClr val="152B48"/>
              </a:solidFill>
              <a:latin typeface="Montserrat" panose="00000500000000000000" pitchFamily="50" charset="0"/>
            </a:rPr>
            <a:t>Tomografía de tórax</a:t>
          </a:r>
          <a:endParaRPr lang="en-US" sz="4000" kern="1200" dirty="0">
            <a:solidFill>
              <a:srgbClr val="152B48"/>
            </a:solidFill>
            <a:latin typeface="Montserrat" panose="00000500000000000000" pitchFamily="50" charset="0"/>
          </a:endParaRPr>
        </a:p>
      </dsp:txBody>
      <dsp:txXfrm>
        <a:off x="3681830" y="1311428"/>
        <a:ext cx="3124201" cy="973141"/>
      </dsp:txXfrm>
    </dsp:sp>
    <dsp:sp modelId="{F798E558-9E42-449F-AEF8-5ADB14FD1467}">
      <dsp:nvSpPr>
        <dsp:cNvPr id="0" name=""/>
        <dsp:cNvSpPr/>
      </dsp:nvSpPr>
      <dsp:spPr>
        <a:xfrm>
          <a:off x="3681830" y="2342681"/>
          <a:ext cx="3124201" cy="818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152B48"/>
              </a:solidFill>
              <a:latin typeface="Montserrat" panose="00000500000000000000" pitchFamily="50" charset="0"/>
            </a:rPr>
            <a:t>Sospecha de complicaciones asociadas.</a:t>
          </a:r>
          <a:endParaRPr lang="en-US" sz="1800" kern="1200" dirty="0">
            <a:solidFill>
              <a:srgbClr val="152B48"/>
            </a:solidFill>
            <a:latin typeface="Montserrat" panose="00000500000000000000" pitchFamily="50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152B48"/>
              </a:solidFill>
              <a:latin typeface="Montserrat" panose="00000500000000000000" pitchFamily="50" charset="0"/>
            </a:rPr>
            <a:t>Radiografía no concluyente.</a:t>
          </a:r>
          <a:endParaRPr lang="en-US" sz="1800" kern="1200" dirty="0">
            <a:solidFill>
              <a:srgbClr val="152B48"/>
            </a:solidFill>
            <a:latin typeface="Montserrat" panose="00000500000000000000" pitchFamily="50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152B48"/>
              </a:solidFill>
              <a:latin typeface="Montserrat" panose="00000500000000000000" pitchFamily="50" charset="0"/>
            </a:rPr>
            <a:t>Duda diagnóstica.</a:t>
          </a:r>
          <a:endParaRPr lang="en-US" sz="1800" kern="1200" dirty="0">
            <a:solidFill>
              <a:srgbClr val="152B48"/>
            </a:solidFill>
            <a:latin typeface="Montserrat" panose="00000500000000000000" pitchFamily="50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rgbClr val="152B48"/>
              </a:solidFill>
              <a:latin typeface="Montserrat" panose="00000500000000000000" pitchFamily="50" charset="0"/>
            </a:rPr>
            <a:t>Adenopatías mediastinales.</a:t>
          </a:r>
          <a:endParaRPr lang="en-US" sz="1800" kern="1200" dirty="0">
            <a:solidFill>
              <a:srgbClr val="152B48"/>
            </a:solidFill>
            <a:latin typeface="Montserrat" panose="00000500000000000000" pitchFamily="50" charset="0"/>
          </a:endParaRPr>
        </a:p>
      </dsp:txBody>
      <dsp:txXfrm>
        <a:off x="3681830" y="2342681"/>
        <a:ext cx="3124201" cy="81870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EDE05-F78C-48F4-8BB5-566DBF228282}">
      <dsp:nvSpPr>
        <dsp:cNvPr id="0" name=""/>
        <dsp:cNvSpPr/>
      </dsp:nvSpPr>
      <dsp:spPr>
        <a:xfrm>
          <a:off x="0" y="17362"/>
          <a:ext cx="7234601" cy="106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Realizar cultivos de micobacterias tanto líquidos como sólidos, para cada muestra.</a:t>
          </a:r>
          <a:endParaRPr lang="en-US" sz="1400" kern="1200" dirty="0">
            <a:latin typeface="Montserrat" panose="00000500000000000000" pitchFamily="50" charset="0"/>
          </a:endParaRPr>
        </a:p>
      </dsp:txBody>
      <dsp:txXfrm>
        <a:off x="52089" y="69451"/>
        <a:ext cx="7130423" cy="962862"/>
      </dsp:txXfrm>
    </dsp:sp>
    <dsp:sp modelId="{D4C90458-3DB6-4AD3-BD2E-B33A5E090D4E}">
      <dsp:nvSpPr>
        <dsp:cNvPr id="0" name=""/>
        <dsp:cNvSpPr/>
      </dsp:nvSpPr>
      <dsp:spPr>
        <a:xfrm>
          <a:off x="0" y="1248562"/>
          <a:ext cx="7234601" cy="10670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Pruebas de susceptibilidad para la rifampicina +/- isoniazida utilizando muestras respiratorias de personas que son positivas para BK: </a:t>
          </a:r>
          <a:endParaRPr lang="en-US" sz="1400" kern="1200" dirty="0">
            <a:latin typeface="Montserrat" panose="00000500000000000000" pitchFamily="50" charset="0"/>
          </a:endParaRPr>
        </a:p>
      </dsp:txBody>
      <dsp:txXfrm>
        <a:off x="52089" y="1300651"/>
        <a:ext cx="7130423" cy="962862"/>
      </dsp:txXfrm>
    </dsp:sp>
    <dsp:sp modelId="{E6956B3D-BDDB-4306-9BB2-D78B048817B5}">
      <dsp:nvSpPr>
        <dsp:cNvPr id="0" name=""/>
        <dsp:cNvSpPr/>
      </dsp:nvSpPr>
      <dsp:spPr>
        <a:xfrm>
          <a:off x="0" y="2315602"/>
          <a:ext cx="7234601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699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100" kern="1200" dirty="0">
              <a:latin typeface="Montserrat" panose="00000500000000000000" pitchFamily="50" charset="0"/>
            </a:rPr>
            <a:t>(1) han sido tratadas por tuberculosis en el pasado.</a:t>
          </a:r>
          <a:endParaRPr lang="en-US" sz="1100" kern="1200" dirty="0">
            <a:latin typeface="Montserrat" panose="00000500000000000000" pitchFamily="50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100" kern="1200" dirty="0">
              <a:latin typeface="Montserrat" panose="00000500000000000000" pitchFamily="50" charset="0"/>
            </a:rPr>
            <a:t>(2) nacieron o vivieron durante al menos 1 año en un país extranjero con al menos una incidencia moderada de tuberculosis (≥ 20 por 100 000) o una alta prevalencia primaria de tuberculosis multirresistente (≥ 2%).</a:t>
          </a:r>
          <a:endParaRPr lang="en-US" sz="1100" kern="1200" dirty="0">
            <a:latin typeface="Montserrat" panose="00000500000000000000" pitchFamily="50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100" kern="1200" dirty="0">
              <a:latin typeface="Montserrat" panose="00000500000000000000" pitchFamily="50" charset="0"/>
            </a:rPr>
            <a:t>(3) son contactos de pacientes con tuberculosis multirresistente. </a:t>
          </a:r>
          <a:endParaRPr lang="en-US" sz="1100" kern="1200" dirty="0">
            <a:latin typeface="Montserrat" panose="00000500000000000000" pitchFamily="50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100" kern="1200" dirty="0">
              <a:latin typeface="Montserrat" panose="00000500000000000000" pitchFamily="50" charset="0"/>
            </a:rPr>
            <a:t>(4) VIH como comorbilidad. </a:t>
          </a:r>
          <a:endParaRPr lang="en-US" sz="1100" kern="1200" dirty="0">
            <a:latin typeface="Montserrat" panose="00000500000000000000" pitchFamily="50" charset="0"/>
          </a:endParaRPr>
        </a:p>
      </dsp:txBody>
      <dsp:txXfrm>
        <a:off x="0" y="2315602"/>
        <a:ext cx="7234601" cy="943920"/>
      </dsp:txXfrm>
    </dsp:sp>
    <dsp:sp modelId="{28ADFB83-34D9-4FA7-AB4E-F9BFCDA4EF8C}">
      <dsp:nvSpPr>
        <dsp:cNvPr id="0" name=""/>
        <dsp:cNvSpPr/>
      </dsp:nvSpPr>
      <dsp:spPr>
        <a:xfrm>
          <a:off x="0" y="3259522"/>
          <a:ext cx="7234601" cy="10670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Realizar prueba diagnóstica de amplificación de ácido nucleico (NAAT) en la muestra respiratoria inicial de pacientes con sospecha de tuberculosis pulmonar.</a:t>
          </a:r>
          <a:endParaRPr lang="en-US" sz="1400" kern="1200" dirty="0">
            <a:latin typeface="Montserrat" panose="00000500000000000000" pitchFamily="50" charset="0"/>
          </a:endParaRPr>
        </a:p>
      </dsp:txBody>
      <dsp:txXfrm>
        <a:off x="52089" y="3311611"/>
        <a:ext cx="7130423" cy="962862"/>
      </dsp:txXfrm>
    </dsp:sp>
    <dsp:sp modelId="{49F20C83-88CD-40B0-9606-6693F5051451}">
      <dsp:nvSpPr>
        <dsp:cNvPr id="0" name=""/>
        <dsp:cNvSpPr/>
      </dsp:nvSpPr>
      <dsp:spPr>
        <a:xfrm>
          <a:off x="0" y="4490722"/>
          <a:ext cx="7234601" cy="10670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Montserrat" panose="00000500000000000000" pitchFamily="50" charset="0"/>
            </a:rPr>
            <a:t>Baciloscopia en toda muestra de sospecha de TB extrapulmonar.</a:t>
          </a:r>
          <a:endParaRPr lang="en-US" sz="1400" kern="1200" dirty="0">
            <a:latin typeface="Montserrat" panose="00000500000000000000" pitchFamily="50" charset="0"/>
          </a:endParaRPr>
        </a:p>
      </dsp:txBody>
      <dsp:txXfrm>
        <a:off x="52089" y="4542811"/>
        <a:ext cx="7130423" cy="9628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61FF8-732D-F041-8BA6-43B4EE65835D}">
      <dsp:nvSpPr>
        <dsp:cNvPr id="0" name=""/>
        <dsp:cNvSpPr/>
      </dsp:nvSpPr>
      <dsp:spPr>
        <a:xfrm>
          <a:off x="526121" y="0"/>
          <a:ext cx="5962706" cy="4080681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06FD7A-4D3B-5C43-807A-185377DBD19A}">
      <dsp:nvSpPr>
        <dsp:cNvPr id="0" name=""/>
        <dsp:cNvSpPr/>
      </dsp:nvSpPr>
      <dsp:spPr>
        <a:xfrm>
          <a:off x="0" y="1224204"/>
          <a:ext cx="2104484" cy="163227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Presencia de inflamación granulomatosa crónica.</a:t>
          </a:r>
        </a:p>
      </dsp:txBody>
      <dsp:txXfrm>
        <a:off x="79681" y="1303885"/>
        <a:ext cx="1945122" cy="1472910"/>
      </dsp:txXfrm>
    </dsp:sp>
    <dsp:sp modelId="{4FB8EA04-EBBE-984D-94CB-9189E45A912A}">
      <dsp:nvSpPr>
        <dsp:cNvPr id="0" name=""/>
        <dsp:cNvSpPr/>
      </dsp:nvSpPr>
      <dsp:spPr>
        <a:xfrm>
          <a:off x="2455232" y="1224204"/>
          <a:ext cx="2104484" cy="1632272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Células epitelioides, células gigantes multinucleadas de Langhans, linfocitos. </a:t>
          </a:r>
        </a:p>
      </dsp:txBody>
      <dsp:txXfrm>
        <a:off x="2534913" y="1303885"/>
        <a:ext cx="1945122" cy="1472910"/>
      </dsp:txXfrm>
    </dsp:sp>
    <dsp:sp modelId="{9AD7977C-FBF3-A948-BAD6-B6938045BD0C}">
      <dsp:nvSpPr>
        <dsp:cNvPr id="0" name=""/>
        <dsp:cNvSpPr/>
      </dsp:nvSpPr>
      <dsp:spPr>
        <a:xfrm>
          <a:off x="4910464" y="1224204"/>
          <a:ext cx="2104484" cy="1632272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Granuloma con necrosis de caseificación central.</a:t>
          </a:r>
        </a:p>
      </dsp:txBody>
      <dsp:txXfrm>
        <a:off x="4990145" y="1303885"/>
        <a:ext cx="1945122" cy="147291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DA5C2-D68E-447B-A898-87C259201635}">
      <dsp:nvSpPr>
        <dsp:cNvPr id="0" name=""/>
        <dsp:cNvSpPr/>
      </dsp:nvSpPr>
      <dsp:spPr>
        <a:xfrm>
          <a:off x="543" y="564986"/>
          <a:ext cx="2202300" cy="371498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538" tIns="0" rIns="217538" bIns="3302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noProof="0" dirty="0">
              <a:latin typeface="Montserrat" panose="00000500000000000000" pitchFamily="50" charset="0"/>
            </a:rPr>
            <a:t>Certeza (comprobado)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noProof="0" dirty="0">
              <a:latin typeface="Montserrat" panose="00000500000000000000" pitchFamily="50" charset="0"/>
            </a:rPr>
            <a:t>- Cultivo (+) o demostración del bacilo.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noProof="0" dirty="0">
              <a:latin typeface="Montserrat" panose="00000500000000000000" pitchFamily="50" charset="0"/>
            </a:rPr>
            <a:t>- Baciloscopia (+)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noProof="0" dirty="0">
              <a:latin typeface="Montserrat" panose="00000500000000000000" pitchFamily="50" charset="0"/>
            </a:rPr>
            <a:t>- ZN (+).</a:t>
          </a:r>
        </a:p>
      </dsp:txBody>
      <dsp:txXfrm>
        <a:off x="543" y="2050979"/>
        <a:ext cx="2202300" cy="2228989"/>
      </dsp:txXfrm>
    </dsp:sp>
    <dsp:sp modelId="{40E30527-4531-421A-8896-5CB44BAB1C4D}">
      <dsp:nvSpPr>
        <dsp:cNvPr id="0" name=""/>
        <dsp:cNvSpPr/>
      </dsp:nvSpPr>
      <dsp:spPr>
        <a:xfrm>
          <a:off x="543" y="1101097"/>
          <a:ext cx="2202300" cy="105710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538" tIns="165100" rIns="217538" bIns="1651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Montserrat" panose="00000500000000000000" pitchFamily="50" charset="0"/>
            </a:rPr>
            <a:t>01</a:t>
          </a:r>
          <a:endParaRPr lang="en-US" sz="4000" kern="1200" dirty="0">
            <a:latin typeface="Montserrat" panose="00000500000000000000" pitchFamily="50" charset="0"/>
          </a:endParaRPr>
        </a:p>
      </dsp:txBody>
      <dsp:txXfrm>
        <a:off x="543" y="1101097"/>
        <a:ext cx="2202300" cy="1057104"/>
      </dsp:txXfrm>
    </dsp:sp>
    <dsp:sp modelId="{F824AD28-1E49-4B56-AAF0-5EF9EB4125B9}">
      <dsp:nvSpPr>
        <dsp:cNvPr id="0" name=""/>
        <dsp:cNvSpPr/>
      </dsp:nvSpPr>
      <dsp:spPr>
        <a:xfrm>
          <a:off x="2379028" y="564986"/>
          <a:ext cx="2202300" cy="3714981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538" tIns="0" rIns="217538" bIns="3302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noProof="0" dirty="0">
              <a:latin typeface="Montserrat" panose="00000500000000000000" pitchFamily="50" charset="0"/>
            </a:rPr>
            <a:t>Sugestivo</a:t>
          </a:r>
          <a:r>
            <a:rPr lang="es-CO" sz="1600" kern="1200" noProof="0" dirty="0">
              <a:latin typeface="Montserrat" panose="00000500000000000000" pitchFamily="50" charset="0"/>
            </a:rPr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noProof="0" dirty="0">
              <a:latin typeface="Montserrat" panose="00000500000000000000" pitchFamily="50" charset="0"/>
            </a:rPr>
            <a:t>- Granulomas con necrosis de caseificación (+).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noProof="0" dirty="0">
              <a:latin typeface="Montserrat" panose="00000500000000000000" pitchFamily="50" charset="0"/>
            </a:rPr>
            <a:t>- ZN (-).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noProof="0" dirty="0">
              <a:latin typeface="Montserrat" panose="00000500000000000000" pitchFamily="50" charset="0"/>
            </a:rPr>
            <a:t>- Otro criterio.</a:t>
          </a:r>
        </a:p>
      </dsp:txBody>
      <dsp:txXfrm>
        <a:off x="2379028" y="2050979"/>
        <a:ext cx="2202300" cy="2228989"/>
      </dsp:txXfrm>
    </dsp:sp>
    <dsp:sp modelId="{7569185F-7B24-4CC0-845F-033FB620E562}">
      <dsp:nvSpPr>
        <dsp:cNvPr id="0" name=""/>
        <dsp:cNvSpPr/>
      </dsp:nvSpPr>
      <dsp:spPr>
        <a:xfrm>
          <a:off x="2379028" y="1101097"/>
          <a:ext cx="2202300" cy="105710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538" tIns="165100" rIns="217538" bIns="1651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Montserrat" panose="00000500000000000000" pitchFamily="50" charset="0"/>
            </a:rPr>
            <a:t>02</a:t>
          </a:r>
        </a:p>
      </dsp:txBody>
      <dsp:txXfrm>
        <a:off x="2379028" y="1101097"/>
        <a:ext cx="2202300" cy="1057104"/>
      </dsp:txXfrm>
    </dsp:sp>
    <dsp:sp modelId="{38778712-E7E0-4183-92BF-F68B77E687B8}">
      <dsp:nvSpPr>
        <dsp:cNvPr id="0" name=""/>
        <dsp:cNvSpPr/>
      </dsp:nvSpPr>
      <dsp:spPr>
        <a:xfrm>
          <a:off x="4757513" y="564986"/>
          <a:ext cx="2202300" cy="3714981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538" tIns="0" rIns="217538" bIns="3302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noProof="0" dirty="0">
              <a:latin typeface="Montserrat" panose="00000500000000000000" pitchFamily="50" charset="0"/>
            </a:rPr>
            <a:t>Probable (bacteriología (-))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noProof="0" dirty="0">
              <a:latin typeface="Montserrat" panose="00000500000000000000" pitchFamily="50" charset="0"/>
            </a:rPr>
            <a:t>- Positividad en 3 criterios: clínico, epidemiológico, radiográfico y </a:t>
          </a:r>
          <a:r>
            <a:rPr lang="es-CO" sz="1400" kern="1200" noProof="0" dirty="0" err="1">
              <a:latin typeface="Montserrat" panose="00000500000000000000" pitchFamily="50" charset="0"/>
            </a:rPr>
            <a:t>tuberculínico</a:t>
          </a:r>
          <a:r>
            <a:rPr lang="es-CO" sz="1400" kern="1200" noProof="0" dirty="0">
              <a:latin typeface="Montserrat" panose="00000500000000000000" pitchFamily="50" charset="0"/>
            </a:rPr>
            <a:t>.</a:t>
          </a:r>
        </a:p>
      </dsp:txBody>
      <dsp:txXfrm>
        <a:off x="4757513" y="2050979"/>
        <a:ext cx="2202300" cy="2228989"/>
      </dsp:txXfrm>
    </dsp:sp>
    <dsp:sp modelId="{9DBBF2E9-2B60-41AC-94C8-924F8C138375}">
      <dsp:nvSpPr>
        <dsp:cNvPr id="0" name=""/>
        <dsp:cNvSpPr/>
      </dsp:nvSpPr>
      <dsp:spPr>
        <a:xfrm>
          <a:off x="4757513" y="1101097"/>
          <a:ext cx="2202300" cy="1057104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538" tIns="165100" rIns="217538" bIns="1651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Montserrat" panose="00000500000000000000" pitchFamily="50" charset="0"/>
            </a:rPr>
            <a:t>03</a:t>
          </a:r>
        </a:p>
      </dsp:txBody>
      <dsp:txXfrm>
        <a:off x="4757513" y="1101097"/>
        <a:ext cx="2202300" cy="105710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70128-A8FD-4A65-823C-73A9918ECD4A}">
      <dsp:nvSpPr>
        <dsp:cNvPr id="0" name=""/>
        <dsp:cNvSpPr/>
      </dsp:nvSpPr>
      <dsp:spPr>
        <a:xfrm>
          <a:off x="0" y="721313"/>
          <a:ext cx="6715270" cy="133165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783EF-4D49-479A-882F-1A1D6E455D8C}">
      <dsp:nvSpPr>
        <dsp:cNvPr id="0" name=""/>
        <dsp:cNvSpPr/>
      </dsp:nvSpPr>
      <dsp:spPr>
        <a:xfrm>
          <a:off x="402825" y="1020935"/>
          <a:ext cx="732410" cy="73241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76F31-6106-4A0A-9FEC-FCF42BF7A8E0}">
      <dsp:nvSpPr>
        <dsp:cNvPr id="0" name=""/>
        <dsp:cNvSpPr/>
      </dsp:nvSpPr>
      <dsp:spPr>
        <a:xfrm>
          <a:off x="1538062" y="721313"/>
          <a:ext cx="5177207" cy="1331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34" tIns="140934" rIns="140934" bIns="14093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Decisión se basa en los hallazgos clínicos, radiográficos, epidemiológicos y paraclínicos. </a:t>
          </a:r>
        </a:p>
      </dsp:txBody>
      <dsp:txXfrm>
        <a:off x="1538062" y="721313"/>
        <a:ext cx="5177207" cy="1331655"/>
      </dsp:txXfrm>
    </dsp:sp>
    <dsp:sp modelId="{DC1AF3DC-E12C-458A-91FD-B42A07BD20B2}">
      <dsp:nvSpPr>
        <dsp:cNvPr id="0" name=""/>
        <dsp:cNvSpPr/>
      </dsp:nvSpPr>
      <dsp:spPr>
        <a:xfrm>
          <a:off x="0" y="2385882"/>
          <a:ext cx="6715270" cy="133165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42A19-2E2E-4ACF-9C46-4AD5C1A1D7AB}">
      <dsp:nvSpPr>
        <dsp:cNvPr id="0" name=""/>
        <dsp:cNvSpPr/>
      </dsp:nvSpPr>
      <dsp:spPr>
        <a:xfrm>
          <a:off x="402825" y="2685505"/>
          <a:ext cx="732410" cy="732410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E643A-1C5A-4119-8380-FE27C386C0D5}">
      <dsp:nvSpPr>
        <dsp:cNvPr id="0" name=""/>
        <dsp:cNvSpPr/>
      </dsp:nvSpPr>
      <dsp:spPr>
        <a:xfrm>
          <a:off x="1538062" y="2385882"/>
          <a:ext cx="3021871" cy="1331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34" tIns="140934" rIns="140934" bIns="14093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Montserrat" panose="00000500000000000000" pitchFamily="50" charset="0"/>
            </a:rPr>
            <a:t>Alta sospecha de TB o enfermedad severa -- iniciar terapia empírica con el </a:t>
          </a:r>
          <a:r>
            <a:rPr lang="es-ES" sz="1600" kern="1200" dirty="0" err="1">
              <a:latin typeface="Montserrat" panose="00000500000000000000" pitchFamily="50" charset="0"/>
            </a:rPr>
            <a:t>tetraconjugado</a:t>
          </a:r>
          <a:r>
            <a:rPr lang="es-ES" sz="1600" kern="1200" dirty="0">
              <a:latin typeface="Montserrat" panose="00000500000000000000" pitchFamily="50" charset="0"/>
            </a:rPr>
            <a:t>. </a:t>
          </a:r>
        </a:p>
      </dsp:txBody>
      <dsp:txXfrm>
        <a:off x="1538062" y="2385882"/>
        <a:ext cx="3021871" cy="1331655"/>
      </dsp:txXfrm>
    </dsp:sp>
    <dsp:sp modelId="{66FBD341-6864-40AE-A7E4-C3A3C1A90EF7}">
      <dsp:nvSpPr>
        <dsp:cNvPr id="0" name=""/>
        <dsp:cNvSpPr/>
      </dsp:nvSpPr>
      <dsp:spPr>
        <a:xfrm>
          <a:off x="4559933" y="2385882"/>
          <a:ext cx="2155336" cy="1331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34" tIns="140934" rIns="140934" bIns="140934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Montserrat" panose="00000500000000000000" pitchFamily="50" charset="0"/>
            </a:rPr>
            <a:t>De forma rápida y oportuna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Montserrat" panose="00000500000000000000" pitchFamily="50" charset="0"/>
            </a:rPr>
            <a:t>Sin resultados de cultivos o pruebas moleculares. </a:t>
          </a:r>
        </a:p>
      </dsp:txBody>
      <dsp:txXfrm>
        <a:off x="4559933" y="2385882"/>
        <a:ext cx="2155336" cy="133165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5E4FE-7B0B-448B-90A6-91B0D4E6B1FA}">
      <dsp:nvSpPr>
        <dsp:cNvPr id="0" name=""/>
        <dsp:cNvSpPr/>
      </dsp:nvSpPr>
      <dsp:spPr>
        <a:xfrm rot="5400000">
          <a:off x="4200031" y="-1628351"/>
          <a:ext cx="887406" cy="4370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rgbClr val="152B48"/>
              </a:solidFill>
              <a:latin typeface="Montserrat" panose="00000500000000000000" pitchFamily="50" charset="0"/>
            </a:rPr>
            <a:t>Previene enfermedad diseminada y tuberculosis meníngea.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rgbClr val="152B48"/>
              </a:solidFill>
              <a:latin typeface="Montserrat" panose="00000500000000000000" pitchFamily="50" charset="0"/>
            </a:rPr>
            <a:t>No protege contra tuberculosis de adulto.</a:t>
          </a:r>
        </a:p>
      </dsp:txBody>
      <dsp:txXfrm rot="-5400000">
        <a:off x="2458447" y="156553"/>
        <a:ext cx="4327254" cy="800766"/>
      </dsp:txXfrm>
    </dsp:sp>
    <dsp:sp modelId="{7EB44E83-BACE-4348-885D-E09A213AD5A4}">
      <dsp:nvSpPr>
        <dsp:cNvPr id="0" name=""/>
        <dsp:cNvSpPr/>
      </dsp:nvSpPr>
      <dsp:spPr>
        <a:xfrm>
          <a:off x="0" y="2306"/>
          <a:ext cx="2458447" cy="11092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rgbClr val="152B48"/>
              </a:solidFill>
              <a:latin typeface="Montserrat" panose="00000500000000000000" pitchFamily="50" charset="0"/>
            </a:rPr>
            <a:t>Vacunación</a:t>
          </a:r>
        </a:p>
      </dsp:txBody>
      <dsp:txXfrm>
        <a:off x="54150" y="56456"/>
        <a:ext cx="2350147" cy="1000958"/>
      </dsp:txXfrm>
    </dsp:sp>
    <dsp:sp modelId="{5D78B0DD-EA97-42F9-9D43-C4F010B08967}">
      <dsp:nvSpPr>
        <dsp:cNvPr id="0" name=""/>
        <dsp:cNvSpPr/>
      </dsp:nvSpPr>
      <dsp:spPr>
        <a:xfrm rot="5400000">
          <a:off x="4200031" y="-463630"/>
          <a:ext cx="887406" cy="4370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rgbClr val="152B48"/>
              </a:solidFill>
              <a:latin typeface="Montserrat" panose="00000500000000000000" pitchFamily="50" charset="0"/>
            </a:rPr>
            <a:t>Tratamiento en menores de 5 años e </a:t>
          </a:r>
          <a:r>
            <a:rPr lang="es-ES" sz="1200" kern="1200" dirty="0" err="1">
              <a:solidFill>
                <a:srgbClr val="152B48"/>
              </a:solidFill>
              <a:latin typeface="Montserrat" panose="00000500000000000000" pitchFamily="50" charset="0"/>
            </a:rPr>
            <a:t>inmunocompromiso</a:t>
          </a:r>
          <a:r>
            <a:rPr lang="es-ES" sz="1200" kern="1200" dirty="0">
              <a:solidFill>
                <a:srgbClr val="152B48"/>
              </a:solidFill>
              <a:latin typeface="Montserrat" panose="00000500000000000000" pitchFamily="50" charset="0"/>
            </a:rPr>
            <a:t>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rgbClr val="152B48"/>
              </a:solidFill>
              <a:latin typeface="Montserrat" panose="00000500000000000000" pitchFamily="50" charset="0"/>
            </a:rPr>
            <a:t>Isoniazida o Isoniazida + Rifampicina.</a:t>
          </a:r>
        </a:p>
      </dsp:txBody>
      <dsp:txXfrm rot="-5400000">
        <a:off x="2458447" y="1321274"/>
        <a:ext cx="4327254" cy="800766"/>
      </dsp:txXfrm>
    </dsp:sp>
    <dsp:sp modelId="{8A43C183-A523-472B-8212-3986A86ABCFA}">
      <dsp:nvSpPr>
        <dsp:cNvPr id="0" name=""/>
        <dsp:cNvSpPr/>
      </dsp:nvSpPr>
      <dsp:spPr>
        <a:xfrm>
          <a:off x="0" y="1167027"/>
          <a:ext cx="2458447" cy="11092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rgbClr val="152B48"/>
              </a:solidFill>
              <a:latin typeface="Montserrat" panose="00000500000000000000" pitchFamily="50" charset="0"/>
            </a:rPr>
            <a:t>Infección latente</a:t>
          </a:r>
        </a:p>
      </dsp:txBody>
      <dsp:txXfrm>
        <a:off x="54150" y="1221177"/>
        <a:ext cx="2350147" cy="1000958"/>
      </dsp:txXfrm>
    </dsp:sp>
    <dsp:sp modelId="{7F9DA89F-48FA-4030-9E1B-88D22A259F79}">
      <dsp:nvSpPr>
        <dsp:cNvPr id="0" name=""/>
        <dsp:cNvSpPr/>
      </dsp:nvSpPr>
      <dsp:spPr>
        <a:xfrm rot="5400000">
          <a:off x="4200031" y="701091"/>
          <a:ext cx="887406" cy="4370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rgbClr val="152B48"/>
              </a:solidFill>
              <a:latin typeface="Montserrat" panose="00000500000000000000" pitchFamily="50" charset="0"/>
            </a:rPr>
            <a:t>Recomendada la </a:t>
          </a:r>
          <a:r>
            <a:rPr lang="es-ES" sz="1200" kern="1200" dirty="0" err="1">
              <a:solidFill>
                <a:srgbClr val="152B48"/>
              </a:solidFill>
              <a:latin typeface="Montserrat" panose="00000500000000000000" pitchFamily="50" charset="0"/>
            </a:rPr>
            <a:t>postexposición</a:t>
          </a:r>
          <a:r>
            <a:rPr lang="es-ES" sz="1200" kern="1200" dirty="0">
              <a:solidFill>
                <a:srgbClr val="152B48"/>
              </a:solidFill>
              <a:latin typeface="Montserrat" panose="00000500000000000000" pitchFamily="50" charset="0"/>
            </a:rPr>
            <a:t>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rgbClr val="152B48"/>
              </a:solidFill>
              <a:latin typeface="Montserrat" panose="00000500000000000000" pitchFamily="50" charset="0"/>
            </a:rPr>
            <a:t>Preexposición no se usa.</a:t>
          </a:r>
        </a:p>
      </dsp:txBody>
      <dsp:txXfrm rot="-5400000">
        <a:off x="2458447" y="2485995"/>
        <a:ext cx="4327254" cy="800766"/>
      </dsp:txXfrm>
    </dsp:sp>
    <dsp:sp modelId="{45B75C9C-B02B-4B32-9582-B4885543C7C0}">
      <dsp:nvSpPr>
        <dsp:cNvPr id="0" name=""/>
        <dsp:cNvSpPr/>
      </dsp:nvSpPr>
      <dsp:spPr>
        <a:xfrm>
          <a:off x="0" y="2331748"/>
          <a:ext cx="2458447" cy="11092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rgbClr val="152B48"/>
              </a:solidFill>
              <a:latin typeface="Montserrat" panose="00000500000000000000" pitchFamily="50" charset="0"/>
            </a:rPr>
            <a:t>Profilaxis pre y post</a:t>
          </a:r>
        </a:p>
      </dsp:txBody>
      <dsp:txXfrm>
        <a:off x="54150" y="2385898"/>
        <a:ext cx="2350147" cy="1000958"/>
      </dsp:txXfrm>
    </dsp:sp>
    <dsp:sp modelId="{68328717-4A92-49BF-AAC8-870CE27BB0C8}">
      <dsp:nvSpPr>
        <dsp:cNvPr id="0" name=""/>
        <dsp:cNvSpPr/>
      </dsp:nvSpPr>
      <dsp:spPr>
        <a:xfrm rot="5400000">
          <a:off x="4200031" y="1865812"/>
          <a:ext cx="887406" cy="437057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rgbClr val="152B48"/>
              </a:solidFill>
              <a:latin typeface="Montserrat" panose="00000500000000000000" pitchFamily="50" charset="0"/>
            </a:rPr>
            <a:t>NNT de 1000 – 83 recurrencias en pacientes VIH.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rgbClr val="152B48"/>
              </a:solidFill>
              <a:latin typeface="Montserrat" panose="00000500000000000000" pitchFamily="50" charset="0"/>
            </a:rPr>
            <a:t>6-36 meses en paciente con VIH </a:t>
          </a:r>
          <a:r>
            <a:rPr lang="es-ES" sz="1200" kern="1200" dirty="0">
              <a:solidFill>
                <a:srgbClr val="152B48"/>
              </a:solidFill>
              <a:latin typeface="Montserrat" panose="00000500000000000000" pitchFamily="50" charset="0"/>
              <a:sym typeface="Wingdings" panose="05000000000000000000" pitchFamily="2" charset="2"/>
            </a:rPr>
            <a:t> Isoniazida.</a:t>
          </a:r>
          <a:endParaRPr lang="es-ES" sz="1200" kern="1200" dirty="0">
            <a:solidFill>
              <a:srgbClr val="152B48"/>
            </a:solidFill>
            <a:latin typeface="Montserrat" panose="00000500000000000000" pitchFamily="50" charset="0"/>
          </a:endParaRPr>
        </a:p>
      </dsp:txBody>
      <dsp:txXfrm rot="-5400000">
        <a:off x="2458447" y="3650716"/>
        <a:ext cx="4327254" cy="800766"/>
      </dsp:txXfrm>
    </dsp:sp>
    <dsp:sp modelId="{1B7B0B6C-A3A4-4D50-A503-A28ED95E504A}">
      <dsp:nvSpPr>
        <dsp:cNvPr id="0" name=""/>
        <dsp:cNvSpPr/>
      </dsp:nvSpPr>
      <dsp:spPr>
        <a:xfrm>
          <a:off x="0" y="3496470"/>
          <a:ext cx="2458447" cy="11092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rgbClr val="152B48"/>
              </a:solidFill>
              <a:latin typeface="Montserrat" panose="00000500000000000000" pitchFamily="50" charset="0"/>
            </a:rPr>
            <a:t>Profilaxis secundaria</a:t>
          </a:r>
        </a:p>
      </dsp:txBody>
      <dsp:txXfrm>
        <a:off x="54150" y="3550620"/>
        <a:ext cx="2350147" cy="1000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A2B13-CE26-43E9-93D7-BFB5BCA5CA9D}">
      <dsp:nvSpPr>
        <dsp:cNvPr id="0" name=""/>
        <dsp:cNvSpPr/>
      </dsp:nvSpPr>
      <dsp:spPr>
        <a:xfrm>
          <a:off x="5410200" y="2486035"/>
          <a:ext cx="4483029" cy="389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11"/>
              </a:lnTo>
              <a:lnTo>
                <a:pt x="4483029" y="194511"/>
              </a:lnTo>
              <a:lnTo>
                <a:pt x="4483029" y="389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80988-A14C-4895-8C4C-12F5754AF257}">
      <dsp:nvSpPr>
        <dsp:cNvPr id="0" name=""/>
        <dsp:cNvSpPr/>
      </dsp:nvSpPr>
      <dsp:spPr>
        <a:xfrm>
          <a:off x="5410200" y="2486035"/>
          <a:ext cx="2241514" cy="389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11"/>
              </a:lnTo>
              <a:lnTo>
                <a:pt x="2241514" y="194511"/>
              </a:lnTo>
              <a:lnTo>
                <a:pt x="2241514" y="389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116BE-1E1A-4351-9421-81CFCD5B5DB6}">
      <dsp:nvSpPr>
        <dsp:cNvPr id="0" name=""/>
        <dsp:cNvSpPr/>
      </dsp:nvSpPr>
      <dsp:spPr>
        <a:xfrm>
          <a:off x="5364479" y="2486035"/>
          <a:ext cx="91440" cy="389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6EA35-2A7F-4872-8ACA-0A66B70B34A1}">
      <dsp:nvSpPr>
        <dsp:cNvPr id="0" name=""/>
        <dsp:cNvSpPr/>
      </dsp:nvSpPr>
      <dsp:spPr>
        <a:xfrm>
          <a:off x="3168685" y="2486035"/>
          <a:ext cx="2241514" cy="389023"/>
        </a:xfrm>
        <a:custGeom>
          <a:avLst/>
          <a:gdLst/>
          <a:ahLst/>
          <a:cxnLst/>
          <a:rect l="0" t="0" r="0" b="0"/>
          <a:pathLst>
            <a:path>
              <a:moveTo>
                <a:pt x="2241514" y="0"/>
              </a:moveTo>
              <a:lnTo>
                <a:pt x="2241514" y="194511"/>
              </a:lnTo>
              <a:lnTo>
                <a:pt x="0" y="194511"/>
              </a:lnTo>
              <a:lnTo>
                <a:pt x="0" y="389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D76F8-12D0-4BAB-A9BF-978294C0DE6A}">
      <dsp:nvSpPr>
        <dsp:cNvPr id="0" name=""/>
        <dsp:cNvSpPr/>
      </dsp:nvSpPr>
      <dsp:spPr>
        <a:xfrm>
          <a:off x="927170" y="2486035"/>
          <a:ext cx="4483029" cy="389023"/>
        </a:xfrm>
        <a:custGeom>
          <a:avLst/>
          <a:gdLst/>
          <a:ahLst/>
          <a:cxnLst/>
          <a:rect l="0" t="0" r="0" b="0"/>
          <a:pathLst>
            <a:path>
              <a:moveTo>
                <a:pt x="4483029" y="0"/>
              </a:moveTo>
              <a:lnTo>
                <a:pt x="4483029" y="194511"/>
              </a:lnTo>
              <a:lnTo>
                <a:pt x="0" y="194511"/>
              </a:lnTo>
              <a:lnTo>
                <a:pt x="0" y="389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38C35-8803-4704-81B8-FD57A3C5B5F8}">
      <dsp:nvSpPr>
        <dsp:cNvPr id="0" name=""/>
        <dsp:cNvSpPr/>
      </dsp:nvSpPr>
      <dsp:spPr>
        <a:xfrm>
          <a:off x="4483954" y="1559789"/>
          <a:ext cx="1852491" cy="9262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i="1" kern="1200" dirty="0">
              <a:solidFill>
                <a:srgbClr val="152B48"/>
              </a:solidFill>
              <a:latin typeface="Montserrat" panose="00000500000000000000" pitchFamily="50" charset="0"/>
            </a:rPr>
            <a:t>Complejo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i="1" kern="1200" dirty="0">
              <a:solidFill>
                <a:srgbClr val="152B48"/>
              </a:solidFill>
              <a:latin typeface="Montserrat" panose="00000500000000000000" pitchFamily="50" charset="0"/>
            </a:rPr>
            <a:t>M.  tuberculosis</a:t>
          </a:r>
        </a:p>
      </dsp:txBody>
      <dsp:txXfrm>
        <a:off x="4483954" y="1559789"/>
        <a:ext cx="1852491" cy="926245"/>
      </dsp:txXfrm>
    </dsp:sp>
    <dsp:sp modelId="{E3D59F1C-5403-47DB-B763-AA8C0E6C6F02}">
      <dsp:nvSpPr>
        <dsp:cNvPr id="0" name=""/>
        <dsp:cNvSpPr/>
      </dsp:nvSpPr>
      <dsp:spPr>
        <a:xfrm>
          <a:off x="924" y="2875058"/>
          <a:ext cx="1852491" cy="9262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i="1" kern="1200" dirty="0">
              <a:solidFill>
                <a:srgbClr val="152B48"/>
              </a:solidFill>
              <a:latin typeface="Montserrat" panose="00000500000000000000" pitchFamily="50" charset="0"/>
            </a:rPr>
            <a:t>M. africanum</a:t>
          </a:r>
        </a:p>
      </dsp:txBody>
      <dsp:txXfrm>
        <a:off x="924" y="2875058"/>
        <a:ext cx="1852491" cy="926245"/>
      </dsp:txXfrm>
    </dsp:sp>
    <dsp:sp modelId="{A02B2911-7554-46E5-8FEA-07CEFB8E24CC}">
      <dsp:nvSpPr>
        <dsp:cNvPr id="0" name=""/>
        <dsp:cNvSpPr/>
      </dsp:nvSpPr>
      <dsp:spPr>
        <a:xfrm>
          <a:off x="2242439" y="2875058"/>
          <a:ext cx="1852491" cy="9262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i="1" kern="1200" dirty="0">
              <a:solidFill>
                <a:srgbClr val="152B48"/>
              </a:solidFill>
              <a:latin typeface="Montserrat" panose="00000500000000000000" pitchFamily="50" charset="0"/>
            </a:rPr>
            <a:t>M. bovis</a:t>
          </a:r>
        </a:p>
      </dsp:txBody>
      <dsp:txXfrm>
        <a:off x="2242439" y="2875058"/>
        <a:ext cx="1852491" cy="926245"/>
      </dsp:txXfrm>
    </dsp:sp>
    <dsp:sp modelId="{BB23EDAD-695A-4800-BAF9-F74F343DD841}">
      <dsp:nvSpPr>
        <dsp:cNvPr id="0" name=""/>
        <dsp:cNvSpPr/>
      </dsp:nvSpPr>
      <dsp:spPr>
        <a:xfrm>
          <a:off x="4483954" y="2875058"/>
          <a:ext cx="1852491" cy="9262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i="1" kern="1200" dirty="0">
              <a:solidFill>
                <a:srgbClr val="152B48"/>
              </a:solidFill>
              <a:latin typeface="Montserrat" panose="00000500000000000000" pitchFamily="50" charset="0"/>
            </a:rPr>
            <a:t>M. caneti</a:t>
          </a:r>
        </a:p>
      </dsp:txBody>
      <dsp:txXfrm>
        <a:off x="4483954" y="2875058"/>
        <a:ext cx="1852491" cy="926245"/>
      </dsp:txXfrm>
    </dsp:sp>
    <dsp:sp modelId="{86F38415-36B3-4DAB-B0C5-06E97C2B2DEC}">
      <dsp:nvSpPr>
        <dsp:cNvPr id="0" name=""/>
        <dsp:cNvSpPr/>
      </dsp:nvSpPr>
      <dsp:spPr>
        <a:xfrm>
          <a:off x="6725469" y="2875058"/>
          <a:ext cx="1852491" cy="9262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i="1" kern="1200" dirty="0">
              <a:solidFill>
                <a:srgbClr val="152B48"/>
              </a:solidFill>
              <a:latin typeface="Montserrat" panose="00000500000000000000" pitchFamily="50" charset="0"/>
            </a:rPr>
            <a:t>M. tuberculosis</a:t>
          </a:r>
        </a:p>
      </dsp:txBody>
      <dsp:txXfrm>
        <a:off x="6725469" y="2875058"/>
        <a:ext cx="1852491" cy="926245"/>
      </dsp:txXfrm>
    </dsp:sp>
    <dsp:sp modelId="{9B13A888-DD3D-4361-B80D-56FF0673A34B}">
      <dsp:nvSpPr>
        <dsp:cNvPr id="0" name=""/>
        <dsp:cNvSpPr/>
      </dsp:nvSpPr>
      <dsp:spPr>
        <a:xfrm>
          <a:off x="8966983" y="2875058"/>
          <a:ext cx="1852491" cy="9262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i="1" kern="1200" dirty="0">
              <a:solidFill>
                <a:srgbClr val="152B48"/>
              </a:solidFill>
              <a:latin typeface="Montserrat" panose="00000500000000000000" pitchFamily="50" charset="0"/>
            </a:rPr>
            <a:t>M. microti</a:t>
          </a:r>
        </a:p>
      </dsp:txBody>
      <dsp:txXfrm>
        <a:off x="8966983" y="2875058"/>
        <a:ext cx="1852491" cy="926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3B741-45CD-4C71-8821-5DA1B72F86CD}">
      <dsp:nvSpPr>
        <dsp:cNvPr id="0" name=""/>
        <dsp:cNvSpPr/>
      </dsp:nvSpPr>
      <dsp:spPr>
        <a:xfrm rot="5400000">
          <a:off x="1092650" y="938744"/>
          <a:ext cx="1468498" cy="177064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002FC-C8D0-4DDC-A021-279F153BB846}">
      <dsp:nvSpPr>
        <dsp:cNvPr id="0" name=""/>
        <dsp:cNvSpPr/>
      </dsp:nvSpPr>
      <dsp:spPr>
        <a:xfrm>
          <a:off x="1429902" y="716"/>
          <a:ext cx="1967384" cy="11804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Montserrat" panose="00000500000000000000" pitchFamily="50" charset="0"/>
            </a:rPr>
            <a:t>Contacto persona infectada</a:t>
          </a:r>
        </a:p>
      </dsp:txBody>
      <dsp:txXfrm>
        <a:off x="1464476" y="35290"/>
        <a:ext cx="1898236" cy="1111282"/>
      </dsp:txXfrm>
    </dsp:sp>
    <dsp:sp modelId="{27B573DA-AE88-4729-9759-E0052867C500}">
      <dsp:nvSpPr>
        <dsp:cNvPr id="0" name=""/>
        <dsp:cNvSpPr/>
      </dsp:nvSpPr>
      <dsp:spPr>
        <a:xfrm rot="5400000">
          <a:off x="1092650" y="2414282"/>
          <a:ext cx="1468498" cy="177064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59D06-0596-4082-A2D5-0A35537D9A37}">
      <dsp:nvSpPr>
        <dsp:cNvPr id="0" name=""/>
        <dsp:cNvSpPr/>
      </dsp:nvSpPr>
      <dsp:spPr>
        <a:xfrm>
          <a:off x="1429902" y="1476254"/>
          <a:ext cx="1967384" cy="11804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Montserrat" panose="00000500000000000000" pitchFamily="50" charset="0"/>
            </a:rPr>
            <a:t>Inhalación de aerosoles</a:t>
          </a:r>
        </a:p>
      </dsp:txBody>
      <dsp:txXfrm>
        <a:off x="1464476" y="1510828"/>
        <a:ext cx="1898236" cy="1111282"/>
      </dsp:txXfrm>
    </dsp:sp>
    <dsp:sp modelId="{DC3739EF-B3A4-46E4-9A8D-C81E425585AE}">
      <dsp:nvSpPr>
        <dsp:cNvPr id="0" name=""/>
        <dsp:cNvSpPr/>
      </dsp:nvSpPr>
      <dsp:spPr>
        <a:xfrm>
          <a:off x="1830419" y="3152051"/>
          <a:ext cx="2609580" cy="177064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DE8BD-541A-4020-A218-9F40F862DCFD}">
      <dsp:nvSpPr>
        <dsp:cNvPr id="0" name=""/>
        <dsp:cNvSpPr/>
      </dsp:nvSpPr>
      <dsp:spPr>
        <a:xfrm>
          <a:off x="1429902" y="2951792"/>
          <a:ext cx="1967384" cy="11804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Montserrat" panose="00000500000000000000" pitchFamily="50" charset="0"/>
            </a:rPr>
            <a:t>Ingreso al alveolo</a:t>
          </a:r>
        </a:p>
      </dsp:txBody>
      <dsp:txXfrm>
        <a:off x="1464476" y="2986366"/>
        <a:ext cx="1898236" cy="1111282"/>
      </dsp:txXfrm>
    </dsp:sp>
    <dsp:sp modelId="{20060287-F8B0-414B-AD41-EB042A137BFA}">
      <dsp:nvSpPr>
        <dsp:cNvPr id="0" name=""/>
        <dsp:cNvSpPr/>
      </dsp:nvSpPr>
      <dsp:spPr>
        <a:xfrm rot="16200000">
          <a:off x="3709271" y="2414282"/>
          <a:ext cx="1468498" cy="177064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F4C27-2E43-460E-B6C4-D2EDB8A7C18B}">
      <dsp:nvSpPr>
        <dsp:cNvPr id="0" name=""/>
        <dsp:cNvSpPr/>
      </dsp:nvSpPr>
      <dsp:spPr>
        <a:xfrm>
          <a:off x="4046523" y="2951792"/>
          <a:ext cx="1967384" cy="11804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Montserrat" panose="00000500000000000000" pitchFamily="50" charset="0"/>
            </a:rPr>
            <a:t>Quimioquinas y citoquinas proinflamatorias</a:t>
          </a:r>
        </a:p>
      </dsp:txBody>
      <dsp:txXfrm>
        <a:off x="4081097" y="2986366"/>
        <a:ext cx="1898236" cy="1111282"/>
      </dsp:txXfrm>
    </dsp:sp>
    <dsp:sp modelId="{514C9978-EDD1-48A9-93EF-15EA4111F05F}">
      <dsp:nvSpPr>
        <dsp:cNvPr id="0" name=""/>
        <dsp:cNvSpPr/>
      </dsp:nvSpPr>
      <dsp:spPr>
        <a:xfrm rot="16200000">
          <a:off x="3709271" y="938744"/>
          <a:ext cx="1468498" cy="177064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E335B-5832-41B7-9807-E38A94DB54DF}">
      <dsp:nvSpPr>
        <dsp:cNvPr id="0" name=""/>
        <dsp:cNvSpPr/>
      </dsp:nvSpPr>
      <dsp:spPr>
        <a:xfrm>
          <a:off x="4046523" y="1476254"/>
          <a:ext cx="1967384" cy="11804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Montserrat" panose="00000500000000000000" pitchFamily="50" charset="0"/>
            </a:rPr>
            <a:t>TNF-</a:t>
          </a:r>
          <a:r>
            <a:rPr lang="el-GR" sz="1500" kern="1200" dirty="0"/>
            <a:t>α</a:t>
          </a:r>
          <a:endParaRPr lang="es-CO" sz="1500" kern="1200" dirty="0">
            <a:latin typeface="Montserrat" panose="00000500000000000000" pitchFamily="50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Montserrat" panose="00000500000000000000" pitchFamily="50" charset="0"/>
            </a:rPr>
            <a:t>Interferón-</a:t>
          </a:r>
          <a:r>
            <a:rPr lang="el-GR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γ</a:t>
          </a:r>
          <a:endParaRPr lang="es-ES" sz="1500" kern="1200" dirty="0">
            <a:latin typeface="Montserrat" panose="00000500000000000000" pitchFamily="50" charset="0"/>
          </a:endParaRPr>
        </a:p>
      </dsp:txBody>
      <dsp:txXfrm>
        <a:off x="4081097" y="1510828"/>
        <a:ext cx="1898236" cy="1111282"/>
      </dsp:txXfrm>
    </dsp:sp>
    <dsp:sp modelId="{BB9CC8C8-24D8-45C5-8E33-5B7C760975E7}">
      <dsp:nvSpPr>
        <dsp:cNvPr id="0" name=""/>
        <dsp:cNvSpPr/>
      </dsp:nvSpPr>
      <dsp:spPr>
        <a:xfrm>
          <a:off x="4447040" y="200975"/>
          <a:ext cx="2609580" cy="177064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61F30-1FC6-43CE-B695-75714391EBD4}">
      <dsp:nvSpPr>
        <dsp:cNvPr id="0" name=""/>
        <dsp:cNvSpPr/>
      </dsp:nvSpPr>
      <dsp:spPr>
        <a:xfrm>
          <a:off x="4046523" y="716"/>
          <a:ext cx="1967384" cy="11804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Montserrat" panose="00000500000000000000" pitchFamily="50" charset="0"/>
            </a:rPr>
            <a:t>C. dendríticas y macrófagos alveolares</a:t>
          </a:r>
        </a:p>
      </dsp:txBody>
      <dsp:txXfrm>
        <a:off x="4081097" y="35290"/>
        <a:ext cx="1898236" cy="1111282"/>
      </dsp:txXfrm>
    </dsp:sp>
    <dsp:sp modelId="{A8038604-4609-4FA1-AC88-FF7BED3315D7}">
      <dsp:nvSpPr>
        <dsp:cNvPr id="0" name=""/>
        <dsp:cNvSpPr/>
      </dsp:nvSpPr>
      <dsp:spPr>
        <a:xfrm rot="5400000">
          <a:off x="6325892" y="938744"/>
          <a:ext cx="1468498" cy="177064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DAF88-841F-4772-AAE1-7C50340F8BEA}">
      <dsp:nvSpPr>
        <dsp:cNvPr id="0" name=""/>
        <dsp:cNvSpPr/>
      </dsp:nvSpPr>
      <dsp:spPr>
        <a:xfrm>
          <a:off x="6663144" y="716"/>
          <a:ext cx="1967384" cy="11804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Montserrat" panose="00000500000000000000" pitchFamily="50" charset="0"/>
            </a:rPr>
            <a:t>Opsonización y fagocitosis</a:t>
          </a:r>
        </a:p>
      </dsp:txBody>
      <dsp:txXfrm>
        <a:off x="6697718" y="35290"/>
        <a:ext cx="1898236" cy="1111282"/>
      </dsp:txXfrm>
    </dsp:sp>
    <dsp:sp modelId="{9F890F80-28D0-422D-9A19-6E4B3B88E00A}">
      <dsp:nvSpPr>
        <dsp:cNvPr id="0" name=""/>
        <dsp:cNvSpPr/>
      </dsp:nvSpPr>
      <dsp:spPr>
        <a:xfrm rot="5400000">
          <a:off x="6325892" y="2414282"/>
          <a:ext cx="1468498" cy="177064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F2B7C-6540-488C-925E-6032846ECE82}">
      <dsp:nvSpPr>
        <dsp:cNvPr id="0" name=""/>
        <dsp:cNvSpPr/>
      </dsp:nvSpPr>
      <dsp:spPr>
        <a:xfrm>
          <a:off x="6663144" y="1476254"/>
          <a:ext cx="1967384" cy="11804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Montserrat" panose="00000500000000000000" pitchFamily="50" charset="0"/>
            </a:rPr>
            <a:t>Presentación a LT TH1 (CD4-CD8, LT citotóxicos)</a:t>
          </a:r>
        </a:p>
      </dsp:txBody>
      <dsp:txXfrm>
        <a:off x="6697718" y="1510828"/>
        <a:ext cx="1898236" cy="1111282"/>
      </dsp:txXfrm>
    </dsp:sp>
    <dsp:sp modelId="{3557A720-44BD-44E5-AC45-563CDBB7EE8B}">
      <dsp:nvSpPr>
        <dsp:cNvPr id="0" name=""/>
        <dsp:cNvSpPr/>
      </dsp:nvSpPr>
      <dsp:spPr>
        <a:xfrm>
          <a:off x="6663144" y="2951792"/>
          <a:ext cx="1967384" cy="11804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Montserrat" panose="00000500000000000000" pitchFamily="50" charset="0"/>
            </a:rPr>
            <a:t>Aumento de secreción de citoquinas</a:t>
          </a:r>
        </a:p>
      </dsp:txBody>
      <dsp:txXfrm>
        <a:off x="6697718" y="2986366"/>
        <a:ext cx="1898236" cy="11112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FDC3D-3DC3-4350-A9D9-07709F6FB074}">
      <dsp:nvSpPr>
        <dsp:cNvPr id="0" name=""/>
        <dsp:cNvSpPr/>
      </dsp:nvSpPr>
      <dsp:spPr>
        <a:xfrm>
          <a:off x="4456175" y="286"/>
          <a:ext cx="6684264" cy="1117421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Montserrat" panose="00000500000000000000" pitchFamily="50" charset="0"/>
            </a:rPr>
            <a:t>Aclaramiento completo de </a:t>
          </a:r>
          <a:r>
            <a:rPr lang="es-ES" sz="1800" i="1" kern="1200" dirty="0">
              <a:latin typeface="Montserrat" panose="00000500000000000000" pitchFamily="50" charset="0"/>
            </a:rPr>
            <a:t>M. tuberculosis.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Montserrat" panose="00000500000000000000" pitchFamily="50" charset="0"/>
            </a:rPr>
            <a:t>Estado de quiescencia.</a:t>
          </a:r>
        </a:p>
      </dsp:txBody>
      <dsp:txXfrm>
        <a:off x="4456175" y="139964"/>
        <a:ext cx="6265231" cy="838065"/>
      </dsp:txXfrm>
    </dsp:sp>
    <dsp:sp modelId="{C838B86E-4137-49F0-A79F-067D156596BF}">
      <dsp:nvSpPr>
        <dsp:cNvPr id="0" name=""/>
        <dsp:cNvSpPr/>
      </dsp:nvSpPr>
      <dsp:spPr>
        <a:xfrm>
          <a:off x="0" y="286"/>
          <a:ext cx="4456176" cy="111742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0000500000000000000" pitchFamily="50" charset="0"/>
            </a:rPr>
            <a:t>Respuesta inmune adecuada</a:t>
          </a:r>
        </a:p>
      </dsp:txBody>
      <dsp:txXfrm>
        <a:off x="54548" y="54834"/>
        <a:ext cx="4347080" cy="1008325"/>
      </dsp:txXfrm>
    </dsp:sp>
    <dsp:sp modelId="{4E122D90-D0C1-4CBC-A90A-37BF71A20669}">
      <dsp:nvSpPr>
        <dsp:cNvPr id="0" name=""/>
        <dsp:cNvSpPr/>
      </dsp:nvSpPr>
      <dsp:spPr>
        <a:xfrm>
          <a:off x="4456175" y="1229450"/>
          <a:ext cx="6684264" cy="1117421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Montserrat" panose="00000500000000000000" pitchFamily="50" charset="0"/>
            </a:rPr>
            <a:t>Replicación continua.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Montserrat" panose="00000500000000000000" pitchFamily="50" charset="0"/>
            </a:rPr>
            <a:t>Progresión enfermedad pulmonar y/o diseminación.</a:t>
          </a:r>
        </a:p>
      </dsp:txBody>
      <dsp:txXfrm>
        <a:off x="4456175" y="1369128"/>
        <a:ext cx="6265231" cy="838065"/>
      </dsp:txXfrm>
    </dsp:sp>
    <dsp:sp modelId="{52BCBC21-6BBA-4797-B84F-551B4E027AC0}">
      <dsp:nvSpPr>
        <dsp:cNvPr id="0" name=""/>
        <dsp:cNvSpPr/>
      </dsp:nvSpPr>
      <dsp:spPr>
        <a:xfrm>
          <a:off x="0" y="1229450"/>
          <a:ext cx="4456176" cy="111742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0000500000000000000" pitchFamily="50" charset="0"/>
            </a:rPr>
            <a:t>Respuesta inmune inadecuada</a:t>
          </a:r>
        </a:p>
      </dsp:txBody>
      <dsp:txXfrm>
        <a:off x="54548" y="1283998"/>
        <a:ext cx="4347080" cy="10083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17BC0-8F4A-4700-A45D-5690DA746D4E}">
      <dsp:nvSpPr>
        <dsp:cNvPr id="0" name=""/>
        <dsp:cNvSpPr/>
      </dsp:nvSpPr>
      <dsp:spPr>
        <a:xfrm>
          <a:off x="-4617994" y="-708004"/>
          <a:ext cx="5500920" cy="5500920"/>
        </a:xfrm>
        <a:prstGeom prst="blockArc">
          <a:avLst>
            <a:gd name="adj1" fmla="val 18900000"/>
            <a:gd name="adj2" fmla="val 2700000"/>
            <a:gd name="adj3" fmla="val 393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76E9A-CE49-49E9-86D3-11F0B01A0B31}">
      <dsp:nvSpPr>
        <dsp:cNvPr id="0" name=""/>
        <dsp:cNvSpPr/>
      </dsp:nvSpPr>
      <dsp:spPr>
        <a:xfrm>
          <a:off x="386470" y="255225"/>
          <a:ext cx="6071787" cy="510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42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Montserrat" panose="00000500000000000000" pitchFamily="50" charset="0"/>
            </a:rPr>
            <a:t>Control de la infección.</a:t>
          </a:r>
        </a:p>
      </dsp:txBody>
      <dsp:txXfrm>
        <a:off x="386470" y="255225"/>
        <a:ext cx="6071787" cy="510777"/>
      </dsp:txXfrm>
    </dsp:sp>
    <dsp:sp modelId="{503301F5-F2D4-41D3-B5C6-976B76808462}">
      <dsp:nvSpPr>
        <dsp:cNvPr id="0" name=""/>
        <dsp:cNvSpPr/>
      </dsp:nvSpPr>
      <dsp:spPr>
        <a:xfrm>
          <a:off x="67234" y="191378"/>
          <a:ext cx="638471" cy="6384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E1F5D-CBE2-459F-9D8B-0B9CBBB6F3BA}">
      <dsp:nvSpPr>
        <dsp:cNvPr id="0" name=""/>
        <dsp:cNvSpPr/>
      </dsp:nvSpPr>
      <dsp:spPr>
        <a:xfrm>
          <a:off x="752478" y="1021146"/>
          <a:ext cx="5705779" cy="510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42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Montserrat" panose="00000500000000000000" pitchFamily="50" charset="0"/>
            </a:rPr>
            <a:t>Infección latente.</a:t>
          </a:r>
        </a:p>
      </dsp:txBody>
      <dsp:txXfrm>
        <a:off x="752478" y="1021146"/>
        <a:ext cx="5705779" cy="510777"/>
      </dsp:txXfrm>
    </dsp:sp>
    <dsp:sp modelId="{57657E3D-8E90-4370-9298-A65E6CD66C3B}">
      <dsp:nvSpPr>
        <dsp:cNvPr id="0" name=""/>
        <dsp:cNvSpPr/>
      </dsp:nvSpPr>
      <dsp:spPr>
        <a:xfrm>
          <a:off x="433242" y="957298"/>
          <a:ext cx="638471" cy="6384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3A59F-D37A-4154-A46F-2891A3856E9C}">
      <dsp:nvSpPr>
        <dsp:cNvPr id="0" name=""/>
        <dsp:cNvSpPr/>
      </dsp:nvSpPr>
      <dsp:spPr>
        <a:xfrm>
          <a:off x="864813" y="1787066"/>
          <a:ext cx="5593444" cy="510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42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Montserrat" panose="00000500000000000000" pitchFamily="50" charset="0"/>
            </a:rPr>
            <a:t>Infección subclínica.</a:t>
          </a:r>
        </a:p>
      </dsp:txBody>
      <dsp:txXfrm>
        <a:off x="864813" y="1787066"/>
        <a:ext cx="5593444" cy="510777"/>
      </dsp:txXfrm>
    </dsp:sp>
    <dsp:sp modelId="{2C90CE26-4AC3-4256-AC58-262916183046}">
      <dsp:nvSpPr>
        <dsp:cNvPr id="0" name=""/>
        <dsp:cNvSpPr/>
      </dsp:nvSpPr>
      <dsp:spPr>
        <a:xfrm>
          <a:off x="545577" y="1723219"/>
          <a:ext cx="638471" cy="6384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469CD-A615-4DDB-B409-8925A3D5911F}">
      <dsp:nvSpPr>
        <dsp:cNvPr id="0" name=""/>
        <dsp:cNvSpPr/>
      </dsp:nvSpPr>
      <dsp:spPr>
        <a:xfrm>
          <a:off x="752478" y="2552987"/>
          <a:ext cx="5705779" cy="510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42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Montserrat" panose="00000500000000000000" pitchFamily="50" charset="0"/>
            </a:rPr>
            <a:t>Infección activa no severa.</a:t>
          </a:r>
        </a:p>
      </dsp:txBody>
      <dsp:txXfrm>
        <a:off x="752478" y="2552987"/>
        <a:ext cx="5705779" cy="510777"/>
      </dsp:txXfrm>
    </dsp:sp>
    <dsp:sp modelId="{65021DC0-CC1D-41F5-A42C-8B23D25A957B}">
      <dsp:nvSpPr>
        <dsp:cNvPr id="0" name=""/>
        <dsp:cNvSpPr/>
      </dsp:nvSpPr>
      <dsp:spPr>
        <a:xfrm>
          <a:off x="433242" y="2489140"/>
          <a:ext cx="638471" cy="6384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45EB0-7161-41A2-AD44-024991EE1293}">
      <dsp:nvSpPr>
        <dsp:cNvPr id="0" name=""/>
        <dsp:cNvSpPr/>
      </dsp:nvSpPr>
      <dsp:spPr>
        <a:xfrm>
          <a:off x="386470" y="3318908"/>
          <a:ext cx="6071787" cy="510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42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Montserrat" panose="00000500000000000000" pitchFamily="50" charset="0"/>
            </a:rPr>
            <a:t>Infección activa severa.</a:t>
          </a:r>
        </a:p>
      </dsp:txBody>
      <dsp:txXfrm>
        <a:off x="386470" y="3318908"/>
        <a:ext cx="6071787" cy="510777"/>
      </dsp:txXfrm>
    </dsp:sp>
    <dsp:sp modelId="{7677555E-E4E9-48C8-B23D-6FAE44A27D9C}">
      <dsp:nvSpPr>
        <dsp:cNvPr id="0" name=""/>
        <dsp:cNvSpPr/>
      </dsp:nvSpPr>
      <dsp:spPr>
        <a:xfrm>
          <a:off x="67234" y="3255061"/>
          <a:ext cx="638471" cy="6384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841EC-B8B2-46CD-AE99-307815377022}">
      <dsp:nvSpPr>
        <dsp:cNvPr id="0" name=""/>
        <dsp:cNvSpPr/>
      </dsp:nvSpPr>
      <dsp:spPr>
        <a:xfrm rot="16200000">
          <a:off x="-589353" y="590215"/>
          <a:ext cx="3422236" cy="2241804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512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Montserrat" panose="00000500000000000000" pitchFamily="50" charset="0"/>
            </a:rPr>
            <a:t>Infección perinatal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Montserrat" panose="00000500000000000000" pitchFamily="50" charset="0"/>
            </a:rPr>
            <a:t>Raro, pero grave.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Montserrat" panose="00000500000000000000" pitchFamily="50" charset="0"/>
            </a:rPr>
            <a:t>Diseminación hematógena.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Montserrat" panose="00000500000000000000" pitchFamily="50" charset="0"/>
            </a:rPr>
            <a:t>Afecta hígado, pulmones y TGI*.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Montserrat" panose="00000500000000000000" pitchFamily="50" charset="0"/>
            </a:rPr>
            <a:t>Puede manifestarse a 2 – 3 semanas.</a:t>
          </a:r>
        </a:p>
      </dsp:txBody>
      <dsp:txXfrm rot="5400000">
        <a:off x="863" y="684446"/>
        <a:ext cx="2241804" cy="2053342"/>
      </dsp:txXfrm>
    </dsp:sp>
    <dsp:sp modelId="{26C2B573-47FF-48A4-85E5-640404256642}">
      <dsp:nvSpPr>
        <dsp:cNvPr id="0" name=""/>
        <dsp:cNvSpPr/>
      </dsp:nvSpPr>
      <dsp:spPr>
        <a:xfrm rot="16200000">
          <a:off x="1820587" y="590215"/>
          <a:ext cx="3422236" cy="2241804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512" bIns="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Montserrat" panose="00000500000000000000" pitchFamily="50" charset="0"/>
            </a:rPr>
            <a:t>Adolescentes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Montserrat" panose="00000500000000000000" pitchFamily="50" charset="0"/>
            </a:rPr>
            <a:t>Similitud de presentación con la forma adulta.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Montserrat" panose="00000500000000000000" pitchFamily="50" charset="0"/>
            </a:rPr>
            <a:t>Preguntar sobre sustancias de abuso y riesgo ITS.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Montserrat" panose="00000500000000000000" pitchFamily="50" charset="0"/>
            </a:rPr>
            <a:t>Susceptibles a depresión y ansiedad por el diagnóstico.</a:t>
          </a:r>
        </a:p>
      </dsp:txBody>
      <dsp:txXfrm rot="5400000">
        <a:off x="2410803" y="684446"/>
        <a:ext cx="2241804" cy="2053342"/>
      </dsp:txXfrm>
    </dsp:sp>
    <dsp:sp modelId="{266D87AC-E0AC-4EBE-8698-FEE93A5723E1}">
      <dsp:nvSpPr>
        <dsp:cNvPr id="0" name=""/>
        <dsp:cNvSpPr/>
      </dsp:nvSpPr>
      <dsp:spPr>
        <a:xfrm rot="16200000">
          <a:off x="4230527" y="590215"/>
          <a:ext cx="3422236" cy="2241804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512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Montserrat" panose="00000500000000000000" pitchFamily="50" charset="0"/>
            </a:rPr>
            <a:t>VIH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Montserrat" panose="00000500000000000000" pitchFamily="50" charset="0"/>
            </a:rPr>
            <a:t>Factor de riesgo más importante para VIH.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Montserrat" panose="00000500000000000000" pitchFamily="50" charset="0"/>
            </a:rPr>
            <a:t>Riesgo directo o indirecto**.</a:t>
          </a:r>
        </a:p>
      </dsp:txBody>
      <dsp:txXfrm rot="5400000">
        <a:off x="4820743" y="684446"/>
        <a:ext cx="2241804" cy="20533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49BE6-754E-4ECC-A11A-F7AE224F0BEA}">
      <dsp:nvSpPr>
        <dsp:cNvPr id="0" name=""/>
        <dsp:cNvSpPr/>
      </dsp:nvSpPr>
      <dsp:spPr>
        <a:xfrm>
          <a:off x="6156" y="1501211"/>
          <a:ext cx="1516918" cy="18203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838" tIns="0" rIns="149838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Montserrat" panose="00000500000000000000" pitchFamily="50" charset="0"/>
            </a:rPr>
            <a:t>Epidemiológico</a:t>
          </a:r>
          <a:endParaRPr lang="en-US" sz="1200" kern="1200" dirty="0">
            <a:latin typeface="Montserrat" panose="00000500000000000000" pitchFamily="50" charset="0"/>
          </a:endParaRPr>
        </a:p>
      </dsp:txBody>
      <dsp:txXfrm>
        <a:off x="6156" y="2229332"/>
        <a:ext cx="1516918" cy="1092181"/>
      </dsp:txXfrm>
    </dsp:sp>
    <dsp:sp modelId="{1E61A68A-7C27-41D1-B4F5-2F045E89576D}">
      <dsp:nvSpPr>
        <dsp:cNvPr id="0" name=""/>
        <dsp:cNvSpPr/>
      </dsp:nvSpPr>
      <dsp:spPr>
        <a:xfrm>
          <a:off x="6156" y="1501211"/>
          <a:ext cx="1516918" cy="72812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838" tIns="165100" rIns="149838" bIns="1651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Montserrat" panose="00000500000000000000" pitchFamily="50" charset="0"/>
            </a:rPr>
            <a:t>01</a:t>
          </a:r>
        </a:p>
      </dsp:txBody>
      <dsp:txXfrm>
        <a:off x="6156" y="1501211"/>
        <a:ext cx="1516918" cy="728120"/>
      </dsp:txXfrm>
    </dsp:sp>
    <dsp:sp modelId="{B30DA5C2-D68E-447B-A898-87C259201635}">
      <dsp:nvSpPr>
        <dsp:cNvPr id="0" name=""/>
        <dsp:cNvSpPr/>
      </dsp:nvSpPr>
      <dsp:spPr>
        <a:xfrm>
          <a:off x="1644428" y="1501211"/>
          <a:ext cx="1516918" cy="1820302"/>
        </a:xfrm>
        <a:prstGeom prst="rect">
          <a:avLst/>
        </a:prstGeom>
        <a:gradFill rotWithShape="0">
          <a:gsLst>
            <a:gs pos="0">
              <a:schemeClr val="accent4">
                <a:hueOff val="1633482"/>
                <a:satOff val="-6796"/>
                <a:lumOff val="160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633482"/>
                <a:satOff val="-6796"/>
                <a:lumOff val="160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633482"/>
                <a:satOff val="-6796"/>
                <a:lumOff val="160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633482"/>
              <a:satOff val="-6796"/>
              <a:lumOff val="16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838" tIns="0" rIns="149838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Montserrat" panose="00000500000000000000" pitchFamily="50" charset="0"/>
            </a:rPr>
            <a:t>Inmunológico</a:t>
          </a:r>
          <a:endParaRPr lang="en-US" sz="1200" kern="1200" dirty="0">
            <a:latin typeface="Montserrat" panose="00000500000000000000" pitchFamily="50" charset="0"/>
          </a:endParaRPr>
        </a:p>
      </dsp:txBody>
      <dsp:txXfrm>
        <a:off x="1644428" y="2229332"/>
        <a:ext cx="1516918" cy="1092181"/>
      </dsp:txXfrm>
    </dsp:sp>
    <dsp:sp modelId="{40E30527-4531-421A-8896-5CB44BAB1C4D}">
      <dsp:nvSpPr>
        <dsp:cNvPr id="0" name=""/>
        <dsp:cNvSpPr/>
      </dsp:nvSpPr>
      <dsp:spPr>
        <a:xfrm>
          <a:off x="1644428" y="1501211"/>
          <a:ext cx="1516918" cy="72812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838" tIns="165100" rIns="149838" bIns="1651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Montserrat" panose="00000500000000000000" pitchFamily="50" charset="0"/>
            </a:rPr>
            <a:t>02</a:t>
          </a:r>
        </a:p>
      </dsp:txBody>
      <dsp:txXfrm>
        <a:off x="1644428" y="1501211"/>
        <a:ext cx="1516918" cy="728120"/>
      </dsp:txXfrm>
    </dsp:sp>
    <dsp:sp modelId="{21DE7DC1-E8B9-4E67-A531-7158827DE4B1}">
      <dsp:nvSpPr>
        <dsp:cNvPr id="0" name=""/>
        <dsp:cNvSpPr/>
      </dsp:nvSpPr>
      <dsp:spPr>
        <a:xfrm>
          <a:off x="3282700" y="1501211"/>
          <a:ext cx="1516918" cy="1820302"/>
        </a:xfrm>
        <a:prstGeom prst="rect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838" tIns="0" rIns="149838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>
              <a:latin typeface="Montserrat" panose="00000500000000000000" pitchFamily="50" charset="0"/>
            </a:rPr>
            <a:t>Radiológico</a:t>
          </a:r>
          <a:endParaRPr lang="en-US" sz="1200" kern="1200">
            <a:latin typeface="Montserrat" panose="00000500000000000000" pitchFamily="50" charset="0"/>
          </a:endParaRPr>
        </a:p>
      </dsp:txBody>
      <dsp:txXfrm>
        <a:off x="3282700" y="2229332"/>
        <a:ext cx="1516918" cy="1092181"/>
      </dsp:txXfrm>
    </dsp:sp>
    <dsp:sp modelId="{4720F4DF-96C7-4B3E-A4A3-27C67A96D943}">
      <dsp:nvSpPr>
        <dsp:cNvPr id="0" name=""/>
        <dsp:cNvSpPr/>
      </dsp:nvSpPr>
      <dsp:spPr>
        <a:xfrm>
          <a:off x="3282700" y="1501211"/>
          <a:ext cx="1516918" cy="72812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838" tIns="165100" rIns="149838" bIns="1651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Montserrat" panose="00000500000000000000" pitchFamily="50" charset="0"/>
            </a:rPr>
            <a:t>03</a:t>
          </a:r>
        </a:p>
      </dsp:txBody>
      <dsp:txXfrm>
        <a:off x="3282700" y="1501211"/>
        <a:ext cx="1516918" cy="728120"/>
      </dsp:txXfrm>
    </dsp:sp>
    <dsp:sp modelId="{F824AD28-1E49-4B56-AAF0-5EF9EB4125B9}">
      <dsp:nvSpPr>
        <dsp:cNvPr id="0" name=""/>
        <dsp:cNvSpPr/>
      </dsp:nvSpPr>
      <dsp:spPr>
        <a:xfrm>
          <a:off x="4920972" y="1501211"/>
          <a:ext cx="1516918" cy="1820302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838" tIns="0" rIns="149838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Montserrat" panose="00000500000000000000" pitchFamily="50" charset="0"/>
            </a:rPr>
            <a:t>Microbiológico</a:t>
          </a:r>
          <a:endParaRPr lang="en-US" sz="1200" kern="1200" dirty="0">
            <a:latin typeface="Montserrat" panose="00000500000000000000" pitchFamily="50" charset="0"/>
          </a:endParaRPr>
        </a:p>
      </dsp:txBody>
      <dsp:txXfrm>
        <a:off x="4920972" y="2229332"/>
        <a:ext cx="1516918" cy="1092181"/>
      </dsp:txXfrm>
    </dsp:sp>
    <dsp:sp modelId="{7569185F-7B24-4CC0-845F-033FB620E562}">
      <dsp:nvSpPr>
        <dsp:cNvPr id="0" name=""/>
        <dsp:cNvSpPr/>
      </dsp:nvSpPr>
      <dsp:spPr>
        <a:xfrm>
          <a:off x="4920972" y="1501211"/>
          <a:ext cx="1516918" cy="72812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838" tIns="165100" rIns="149838" bIns="1651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Montserrat" panose="00000500000000000000" pitchFamily="50" charset="0"/>
            </a:rPr>
            <a:t>04</a:t>
          </a:r>
        </a:p>
      </dsp:txBody>
      <dsp:txXfrm>
        <a:off x="4920972" y="1501211"/>
        <a:ext cx="1516918" cy="728120"/>
      </dsp:txXfrm>
    </dsp:sp>
    <dsp:sp modelId="{38778712-E7E0-4183-92BF-F68B77E687B8}">
      <dsp:nvSpPr>
        <dsp:cNvPr id="0" name=""/>
        <dsp:cNvSpPr/>
      </dsp:nvSpPr>
      <dsp:spPr>
        <a:xfrm>
          <a:off x="6559244" y="1501211"/>
          <a:ext cx="1516918" cy="1820302"/>
        </a:xfrm>
        <a:prstGeom prst="rect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838" tIns="0" rIns="149838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Montserrat" panose="00000500000000000000" pitchFamily="50" charset="0"/>
            </a:rPr>
            <a:t>Clínico </a:t>
          </a:r>
          <a:endParaRPr lang="en-US" sz="1200" kern="1200" dirty="0">
            <a:latin typeface="Montserrat" panose="00000500000000000000" pitchFamily="50" charset="0"/>
          </a:endParaRPr>
        </a:p>
      </dsp:txBody>
      <dsp:txXfrm>
        <a:off x="6559244" y="2229332"/>
        <a:ext cx="1516918" cy="1092181"/>
      </dsp:txXfrm>
    </dsp:sp>
    <dsp:sp modelId="{9DBBF2E9-2B60-41AC-94C8-924F8C138375}">
      <dsp:nvSpPr>
        <dsp:cNvPr id="0" name=""/>
        <dsp:cNvSpPr/>
      </dsp:nvSpPr>
      <dsp:spPr>
        <a:xfrm>
          <a:off x="6559244" y="1501211"/>
          <a:ext cx="1516918" cy="72812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838" tIns="165100" rIns="149838" bIns="1651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Montserrat" panose="00000500000000000000" pitchFamily="50" charset="0"/>
            </a:rPr>
            <a:t>05</a:t>
          </a:r>
        </a:p>
      </dsp:txBody>
      <dsp:txXfrm>
        <a:off x="6559244" y="1501211"/>
        <a:ext cx="1516918" cy="728120"/>
      </dsp:txXfrm>
    </dsp:sp>
    <dsp:sp modelId="{BE953497-B7F8-4597-AB7F-E80BDFD73321}">
      <dsp:nvSpPr>
        <dsp:cNvPr id="0" name=""/>
        <dsp:cNvSpPr/>
      </dsp:nvSpPr>
      <dsp:spPr>
        <a:xfrm>
          <a:off x="8197516" y="1501211"/>
          <a:ext cx="1516918" cy="1820302"/>
        </a:xfrm>
        <a:prstGeom prst="rect">
          <a:avLst/>
        </a:prstGeom>
        <a:gradFill rotWithShape="0">
          <a:gsLst>
            <a:gs pos="0">
              <a:schemeClr val="accent4">
                <a:hueOff val="8167408"/>
                <a:satOff val="-33981"/>
                <a:lumOff val="80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167408"/>
                <a:satOff val="-33981"/>
                <a:lumOff val="80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167408"/>
                <a:satOff val="-33981"/>
                <a:lumOff val="80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167408"/>
              <a:satOff val="-33981"/>
              <a:lumOff val="80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838" tIns="0" rIns="149838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Montserrat" panose="00000500000000000000" pitchFamily="50" charset="0"/>
            </a:rPr>
            <a:t>Histopatológico</a:t>
          </a:r>
        </a:p>
      </dsp:txBody>
      <dsp:txXfrm>
        <a:off x="8197516" y="2229332"/>
        <a:ext cx="1516918" cy="1092181"/>
      </dsp:txXfrm>
    </dsp:sp>
    <dsp:sp modelId="{9E8D8C0D-457D-4C0B-88C1-5619151A8D5C}">
      <dsp:nvSpPr>
        <dsp:cNvPr id="0" name=""/>
        <dsp:cNvSpPr/>
      </dsp:nvSpPr>
      <dsp:spPr>
        <a:xfrm>
          <a:off x="8197516" y="1501211"/>
          <a:ext cx="1516918" cy="72812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838" tIns="165100" rIns="149838" bIns="1651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>
              <a:latin typeface="Montserrat" panose="00000500000000000000" pitchFamily="50" charset="0"/>
            </a:rPr>
            <a:t>06</a:t>
          </a:r>
        </a:p>
      </dsp:txBody>
      <dsp:txXfrm>
        <a:off x="8197516" y="1501211"/>
        <a:ext cx="1516918" cy="728120"/>
      </dsp:txXfrm>
    </dsp:sp>
    <dsp:sp modelId="{E97187DD-62E5-4B4C-BCE5-DD0C19FBC0BA}">
      <dsp:nvSpPr>
        <dsp:cNvPr id="0" name=""/>
        <dsp:cNvSpPr/>
      </dsp:nvSpPr>
      <dsp:spPr>
        <a:xfrm>
          <a:off x="9835788" y="1501211"/>
          <a:ext cx="1516918" cy="1820302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838" tIns="0" rIns="149838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Montserrat" panose="00000500000000000000" pitchFamily="50" charset="0"/>
            </a:rPr>
            <a:t>Molecular</a:t>
          </a:r>
        </a:p>
      </dsp:txBody>
      <dsp:txXfrm>
        <a:off x="9835788" y="2229332"/>
        <a:ext cx="1516918" cy="1092181"/>
      </dsp:txXfrm>
    </dsp:sp>
    <dsp:sp modelId="{CA6F9F0A-11A8-46C0-9E6C-A917B0A01955}">
      <dsp:nvSpPr>
        <dsp:cNvPr id="0" name=""/>
        <dsp:cNvSpPr/>
      </dsp:nvSpPr>
      <dsp:spPr>
        <a:xfrm>
          <a:off x="9835788" y="1501211"/>
          <a:ext cx="1516918" cy="72812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838" tIns="165100" rIns="149838" bIns="1651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>
              <a:latin typeface="Montserrat" panose="00000500000000000000" pitchFamily="50" charset="0"/>
            </a:rPr>
            <a:t>07</a:t>
          </a:r>
        </a:p>
      </dsp:txBody>
      <dsp:txXfrm>
        <a:off x="9835788" y="1501211"/>
        <a:ext cx="1516918" cy="728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D0141-11EE-BE4A-A9C2-1BC8B11FD44D}">
      <dsp:nvSpPr>
        <dsp:cNvPr id="0" name=""/>
        <dsp:cNvSpPr/>
      </dsp:nvSpPr>
      <dsp:spPr>
        <a:xfrm>
          <a:off x="0" y="388493"/>
          <a:ext cx="741435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71E60-B3BA-B646-89F4-3C2211942933}">
      <dsp:nvSpPr>
        <dsp:cNvPr id="0" name=""/>
        <dsp:cNvSpPr/>
      </dsp:nvSpPr>
      <dsp:spPr>
        <a:xfrm>
          <a:off x="370717" y="63773"/>
          <a:ext cx="5190047" cy="649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171" tIns="0" rIns="196171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Montserrat" panose="00000500000000000000" pitchFamily="50" charset="0"/>
            </a:rPr>
            <a:t>Estudio a contactos (diagnóstico obligado de TB en el adulto).</a:t>
          </a:r>
        </a:p>
      </dsp:txBody>
      <dsp:txXfrm>
        <a:off x="402420" y="95476"/>
        <a:ext cx="5126641" cy="586034"/>
      </dsp:txXfrm>
    </dsp:sp>
    <dsp:sp modelId="{65DB2F99-5A42-3048-839F-30DB097BC09A}">
      <dsp:nvSpPr>
        <dsp:cNvPr id="0" name=""/>
        <dsp:cNvSpPr/>
      </dsp:nvSpPr>
      <dsp:spPr>
        <a:xfrm>
          <a:off x="0" y="1386413"/>
          <a:ext cx="741435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4A3D9-4F21-944D-A92E-8E4EC8ECE7AD}">
      <dsp:nvSpPr>
        <dsp:cNvPr id="0" name=""/>
        <dsp:cNvSpPr/>
      </dsp:nvSpPr>
      <dsp:spPr>
        <a:xfrm>
          <a:off x="370717" y="1061693"/>
          <a:ext cx="5190047" cy="64944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171" tIns="0" rIns="196171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Montserrat" panose="00000500000000000000" pitchFamily="50" charset="0"/>
            </a:rPr>
            <a:t>Positivo si: enfermo TB bacilífero en contacto cercano y continuo con el niño. </a:t>
          </a:r>
        </a:p>
      </dsp:txBody>
      <dsp:txXfrm>
        <a:off x="402420" y="1093396"/>
        <a:ext cx="5126641" cy="586034"/>
      </dsp:txXfrm>
    </dsp:sp>
    <dsp:sp modelId="{D7E7558A-93DB-F047-A682-6316E4BA6512}">
      <dsp:nvSpPr>
        <dsp:cNvPr id="0" name=""/>
        <dsp:cNvSpPr/>
      </dsp:nvSpPr>
      <dsp:spPr>
        <a:xfrm>
          <a:off x="0" y="2384334"/>
          <a:ext cx="741435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A579A-E09C-F846-B33A-DE06C5B54A23}">
      <dsp:nvSpPr>
        <dsp:cNvPr id="0" name=""/>
        <dsp:cNvSpPr/>
      </dsp:nvSpPr>
      <dsp:spPr>
        <a:xfrm>
          <a:off x="370717" y="2059613"/>
          <a:ext cx="5190047" cy="64944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171" tIns="0" rIns="196171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Montserrat" panose="00000500000000000000" pitchFamily="50" charset="0"/>
            </a:rPr>
            <a:t>Contactos cortos no causan contagio. </a:t>
          </a:r>
        </a:p>
      </dsp:txBody>
      <dsp:txXfrm>
        <a:off x="402420" y="2091316"/>
        <a:ext cx="5126641" cy="586034"/>
      </dsp:txXfrm>
    </dsp:sp>
    <dsp:sp modelId="{4CC6BCD9-045C-4BBE-832C-EB3D0A31C9F5}">
      <dsp:nvSpPr>
        <dsp:cNvPr id="0" name=""/>
        <dsp:cNvSpPr/>
      </dsp:nvSpPr>
      <dsp:spPr>
        <a:xfrm>
          <a:off x="0" y="3382254"/>
          <a:ext cx="741435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4F44AC-CFE0-48C1-BB40-7A458EC22490}">
      <dsp:nvSpPr>
        <dsp:cNvPr id="0" name=""/>
        <dsp:cNvSpPr/>
      </dsp:nvSpPr>
      <dsp:spPr>
        <a:xfrm>
          <a:off x="370717" y="3057534"/>
          <a:ext cx="5190047" cy="64944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171" tIns="0" rIns="196171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latin typeface="Montserrat" panose="00000500000000000000" pitchFamily="50" charset="0"/>
            </a:rPr>
            <a:t>*Convivir con la persona o contacto &gt; 48 horas a la semana (6 horas diarias)*.</a:t>
          </a:r>
        </a:p>
      </dsp:txBody>
      <dsp:txXfrm>
        <a:off x="402420" y="3089237"/>
        <a:ext cx="5126641" cy="5860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1B97C-D847-D048-AAF1-4375309D8531}">
      <dsp:nvSpPr>
        <dsp:cNvPr id="0" name=""/>
        <dsp:cNvSpPr/>
      </dsp:nvSpPr>
      <dsp:spPr>
        <a:xfrm>
          <a:off x="-4907479" y="-752014"/>
          <a:ext cx="5844808" cy="5844808"/>
        </a:xfrm>
        <a:prstGeom prst="blockArc">
          <a:avLst>
            <a:gd name="adj1" fmla="val 18900000"/>
            <a:gd name="adj2" fmla="val 2700000"/>
            <a:gd name="adj3" fmla="val 370"/>
          </a:avLst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7DEC2-7EFB-2B40-8751-7F303E0A9C9B}">
      <dsp:nvSpPr>
        <dsp:cNvPr id="0" name=""/>
        <dsp:cNvSpPr/>
      </dsp:nvSpPr>
      <dsp:spPr>
        <a:xfrm>
          <a:off x="349777" y="228585"/>
          <a:ext cx="6698181" cy="4569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42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Montserrat" panose="00000500000000000000" pitchFamily="50" charset="0"/>
            </a:rPr>
            <a:t>Afección pulmonar, sin embargo puede haber compromiso de otros órganos. </a:t>
          </a:r>
        </a:p>
      </dsp:txBody>
      <dsp:txXfrm>
        <a:off x="349777" y="228585"/>
        <a:ext cx="6698181" cy="456997"/>
      </dsp:txXfrm>
    </dsp:sp>
    <dsp:sp modelId="{27F28C2B-0C67-5E46-B150-8EE9CCAE3211}">
      <dsp:nvSpPr>
        <dsp:cNvPr id="0" name=""/>
        <dsp:cNvSpPr/>
      </dsp:nvSpPr>
      <dsp:spPr>
        <a:xfrm>
          <a:off x="64154" y="171460"/>
          <a:ext cx="571246" cy="5712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93637-EA37-2641-9A1E-309799B467D8}">
      <dsp:nvSpPr>
        <dsp:cNvPr id="0" name=""/>
        <dsp:cNvSpPr/>
      </dsp:nvSpPr>
      <dsp:spPr>
        <a:xfrm>
          <a:off x="725689" y="913994"/>
          <a:ext cx="6322269" cy="456997"/>
        </a:xfrm>
        <a:prstGeom prst="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42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Montserrat" panose="00000500000000000000" pitchFamily="50" charset="0"/>
            </a:rPr>
            <a:t>TB primaria con diseminación hematógena y linfática.</a:t>
          </a:r>
        </a:p>
      </dsp:txBody>
      <dsp:txXfrm>
        <a:off x="725689" y="913994"/>
        <a:ext cx="6322269" cy="456997"/>
      </dsp:txXfrm>
    </dsp:sp>
    <dsp:sp modelId="{4A584A8B-5BF5-284F-842D-C693EF512AC8}">
      <dsp:nvSpPr>
        <dsp:cNvPr id="0" name=""/>
        <dsp:cNvSpPr/>
      </dsp:nvSpPr>
      <dsp:spPr>
        <a:xfrm>
          <a:off x="440065" y="856869"/>
          <a:ext cx="571246" cy="5712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8AF28-4DA9-1645-8F3A-FAB5AE6AC714}">
      <dsp:nvSpPr>
        <dsp:cNvPr id="0" name=""/>
        <dsp:cNvSpPr/>
      </dsp:nvSpPr>
      <dsp:spPr>
        <a:xfrm>
          <a:off x="897583" y="1599403"/>
          <a:ext cx="6150375" cy="456997"/>
        </a:xfrm>
        <a:prstGeom prst="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42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Montserrat" panose="00000500000000000000" pitchFamily="50" charset="0"/>
            </a:rPr>
            <a:t>Adenopatías intratorácicas y extratorácicas.</a:t>
          </a:r>
        </a:p>
      </dsp:txBody>
      <dsp:txXfrm>
        <a:off x="897583" y="1599403"/>
        <a:ext cx="6150375" cy="456997"/>
      </dsp:txXfrm>
    </dsp:sp>
    <dsp:sp modelId="{E7FAFE26-7F0D-244E-8FE0-0A7C6C82E304}">
      <dsp:nvSpPr>
        <dsp:cNvPr id="0" name=""/>
        <dsp:cNvSpPr/>
      </dsp:nvSpPr>
      <dsp:spPr>
        <a:xfrm>
          <a:off x="611960" y="1542279"/>
          <a:ext cx="571246" cy="5712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31B0D-2D8F-B84B-89E0-87DA8640C420}">
      <dsp:nvSpPr>
        <dsp:cNvPr id="0" name=""/>
        <dsp:cNvSpPr/>
      </dsp:nvSpPr>
      <dsp:spPr>
        <a:xfrm>
          <a:off x="897583" y="2284378"/>
          <a:ext cx="6150375" cy="456997"/>
        </a:xfrm>
        <a:prstGeom prst="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42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Montserrat" panose="00000500000000000000" pitchFamily="50" charset="0"/>
            </a:rPr>
            <a:t>Tos, fiebre, hiporexia, crépitos, sibilancias, diarrea, pérdida de peso  (lactantes, preescolares y adolescentes).</a:t>
          </a:r>
        </a:p>
      </dsp:txBody>
      <dsp:txXfrm>
        <a:off x="897583" y="2284378"/>
        <a:ext cx="6150375" cy="456997"/>
      </dsp:txXfrm>
    </dsp:sp>
    <dsp:sp modelId="{7A13DCF3-BC41-B648-8724-C9AB74F543A9}">
      <dsp:nvSpPr>
        <dsp:cNvPr id="0" name=""/>
        <dsp:cNvSpPr/>
      </dsp:nvSpPr>
      <dsp:spPr>
        <a:xfrm>
          <a:off x="611960" y="2227254"/>
          <a:ext cx="571246" cy="5712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FB9C0-AA92-7C4F-9CF0-9935D254CF99}">
      <dsp:nvSpPr>
        <dsp:cNvPr id="0" name=""/>
        <dsp:cNvSpPr/>
      </dsp:nvSpPr>
      <dsp:spPr>
        <a:xfrm>
          <a:off x="725689" y="2969788"/>
          <a:ext cx="6322269" cy="456997"/>
        </a:xfrm>
        <a:prstGeom prst="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42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Montserrat" panose="00000500000000000000" pitchFamily="50" charset="0"/>
            </a:rPr>
            <a:t>Puede tener manifestaciones radiológicas asintomáticas.</a:t>
          </a:r>
        </a:p>
      </dsp:txBody>
      <dsp:txXfrm>
        <a:off x="725689" y="2969788"/>
        <a:ext cx="6322269" cy="456997"/>
      </dsp:txXfrm>
    </dsp:sp>
    <dsp:sp modelId="{20E2EC1D-C50C-BD4E-BBBB-CCBB542382EF}">
      <dsp:nvSpPr>
        <dsp:cNvPr id="0" name=""/>
        <dsp:cNvSpPr/>
      </dsp:nvSpPr>
      <dsp:spPr>
        <a:xfrm>
          <a:off x="440065" y="2912663"/>
          <a:ext cx="571246" cy="5712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9346D-757A-7040-9D5E-8DB6BC8916C0}">
      <dsp:nvSpPr>
        <dsp:cNvPr id="0" name=""/>
        <dsp:cNvSpPr/>
      </dsp:nvSpPr>
      <dsp:spPr>
        <a:xfrm>
          <a:off x="349777" y="3655197"/>
          <a:ext cx="6698181" cy="456997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42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Montserrat" panose="00000500000000000000" pitchFamily="50" charset="0"/>
            </a:rPr>
            <a:t>Indagar vacunación y noxas de contagio.</a:t>
          </a:r>
        </a:p>
      </dsp:txBody>
      <dsp:txXfrm>
        <a:off x="349777" y="3655197"/>
        <a:ext cx="6698181" cy="456997"/>
      </dsp:txXfrm>
    </dsp:sp>
    <dsp:sp modelId="{4950953B-7DE1-914A-B32D-14DEF12BD400}">
      <dsp:nvSpPr>
        <dsp:cNvPr id="0" name=""/>
        <dsp:cNvSpPr/>
      </dsp:nvSpPr>
      <dsp:spPr>
        <a:xfrm>
          <a:off x="64154" y="3598072"/>
          <a:ext cx="571246" cy="5712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7FE2F-6AD0-4D33-8701-3096543A2997}" type="datetimeFigureOut">
              <a:rPr lang="es-CO" smtClean="0"/>
              <a:t>7/04/2021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C24BD-5541-441F-9A42-755192DD7FC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173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TB-MDR – Resistencia a Rifampicina</a:t>
            </a:r>
            <a:r>
              <a:rPr lang="es-CO" baseline="0" dirty="0"/>
              <a:t> e Isoniazida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11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43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**Generalmente estos síntomas no responde a tratamiento usados para causas alternativas (Ejemplo asma)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47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1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87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49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20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*La penetración</a:t>
            </a:r>
            <a:r>
              <a:rPr lang="es-CO" baseline="0" dirty="0"/>
              <a:t> a otras estructuras puede ser a nervio frénico con parálisis de hemidiafragma, esófago o conducto torácico con quilotorax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12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*La penetración</a:t>
            </a:r>
            <a:r>
              <a:rPr lang="es-CO" baseline="0" dirty="0"/>
              <a:t> a otras estructuras puede ser a nervio frénico con parálisis de hemidiafragma, esófago o conducto torácico con quilotorax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03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22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*</a:t>
            </a:r>
            <a:r>
              <a:rPr lang="es-CO" baseline="0" dirty="0"/>
              <a:t> Se da por la respuesta de inmunidad innata y adaptativa agresiva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5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1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*La penetración</a:t>
            </a:r>
            <a:r>
              <a:rPr lang="es-CO" baseline="0" dirty="0"/>
              <a:t> a otras estructuras puede ser a nervio frénico con parálisis de hemidiafragma, esófago o conducto torácico con quilotorax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61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*La penetración</a:t>
            </a:r>
            <a:r>
              <a:rPr lang="es-CO" baseline="0" dirty="0"/>
              <a:t> a otras estructuras puede ser a nervio frénico con parálisis de hemidiafragma, esófago o conducto torácico con quilotorax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5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*La penetración</a:t>
            </a:r>
            <a:r>
              <a:rPr lang="es-CO" baseline="0" dirty="0"/>
              <a:t> a otras estructuras puede ser a nervio frénico con parálisis de hemidiafragma, esófago o conducto torácico con quilotorax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64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*La penetración</a:t>
            </a:r>
            <a:r>
              <a:rPr lang="es-CO" baseline="0" dirty="0"/>
              <a:t> a otras estructuras puede ser a nervio frénico con parálisis de hemidiafragma, esófago o conducto torácico con quilotorax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57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49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*Diseminación hematógena hace que se afecten primero hígado y por ingestión se afecta pulmones y TGI</a:t>
            </a:r>
          </a:p>
          <a:p>
            <a:r>
              <a:rPr lang="es-CO" dirty="0"/>
              <a:t>**Riesgo</a:t>
            </a:r>
            <a:r>
              <a:rPr lang="es-CO" baseline="0" dirty="0"/>
              <a:t> directo cuando tienen VIH, pero indirecto cuando conviven con personas infectadas con VIH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03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srgbClr val="FF0000"/>
                </a:solidFill>
              </a:rPr>
              <a:t>Diagnóstico clínico es aceptable en tanto se hayan agotado todos los recursos para la confirmación bacteriológica</a:t>
            </a:r>
            <a:r>
              <a:rPr lang="es-CO" sz="1100" dirty="0"/>
              <a:t>.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2C2D6-7417-4F2F-B7A8-BEBF77519EC8}" type="slidenum">
              <a:rPr lang="es-CO" smtClean="0"/>
              <a:t>36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7981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baseline="0" dirty="0"/>
              <a:t>Contacto significativo: que viva con la persona o &gt; 48 horas con la persona a la semana (6 horas diarias al día)</a:t>
            </a:r>
            <a:endParaRPr lang="en-US" b="1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2C2D6-7417-4F2F-B7A8-BEBF77519EC8}" type="slidenum">
              <a:rPr lang="es-CO" smtClean="0"/>
              <a:t>37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05292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O" dirty="0"/>
              <a:t>Niños</a:t>
            </a:r>
            <a:r>
              <a:rPr lang="es-CO" baseline="0" dirty="0"/>
              <a:t> con patologías como DM, ERC, DNT, VIH… si no tienen contacto no se les realiza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O" baseline="0" dirty="0"/>
              <a:t>PPD e </a:t>
            </a:r>
            <a:r>
              <a:rPr lang="es-CO" baseline="0" dirty="0" err="1"/>
              <a:t>IGRA´s</a:t>
            </a:r>
            <a:r>
              <a:rPr lang="es-CO" baseline="0" dirty="0"/>
              <a:t> se complementan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O" baseline="0" dirty="0"/>
              <a:t>No se recomiendan en bajo riesgo de infección y bajo riesgo de enfermedad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2C2D6-7417-4F2F-B7A8-BEBF77519EC8}" type="slidenum">
              <a:rPr lang="es-CO" smtClean="0"/>
              <a:t>39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63015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/>
              <a:t>- Péptido derivado </a:t>
            </a:r>
            <a:r>
              <a:rPr lang="es-CO" b="1" dirty="0" err="1"/>
              <a:t>proteíco</a:t>
            </a:r>
            <a:r>
              <a:rPr lang="es-CO" b="1" dirty="0"/>
              <a:t> purificado (PPD/PCT)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- </a:t>
            </a:r>
            <a:r>
              <a:rPr lang="es-CO" b="1" dirty="0"/>
              <a:t>Método</a:t>
            </a:r>
            <a:r>
              <a:rPr lang="es-CO" b="1" baseline="0" dirty="0"/>
              <a:t> de Mantoux </a:t>
            </a:r>
            <a:r>
              <a:rPr lang="es-CO" baseline="0" dirty="0">
                <a:sym typeface="Wingdings" panose="05000000000000000000" pitchFamily="2" charset="2"/>
              </a:rPr>
              <a:t> en </a:t>
            </a:r>
            <a:r>
              <a:rPr lang="es-CO" b="1" baseline="0" dirty="0">
                <a:sym typeface="Wingdings" panose="05000000000000000000" pitchFamily="2" charset="2"/>
              </a:rPr>
              <a:t>región palmar del antebrazo. Hipersensibilidad retardada -- </a:t>
            </a:r>
            <a:r>
              <a:rPr lang="es-E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secundario a vasodilatación local y edema depósitos de fibrina</a:t>
            </a:r>
            <a:r>
              <a:rPr lang="es-CO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Si dura mas de 72 horas, también se debe considerar positiva. </a:t>
            </a:r>
            <a:endParaRPr lang="es-CO" b="1" baseline="0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aseline="0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baseline="0" dirty="0">
                <a:sym typeface="Wingdings" panose="05000000000000000000" pitchFamily="2" charset="2"/>
              </a:rPr>
              <a:t>Falsos negativos</a:t>
            </a:r>
            <a:endParaRPr lang="es-CO" b="1" dirty="0"/>
          </a:p>
          <a:p>
            <a:pPr marL="171450" indent="-171450">
              <a:buFontTx/>
              <a:buChar char="-"/>
            </a:pPr>
            <a:r>
              <a:rPr lang="es-CO" b="1" dirty="0"/>
              <a:t>Edad por que a menor edad menos se pone positiva</a:t>
            </a:r>
          </a:p>
          <a:p>
            <a:pPr marL="171450" indent="-171450">
              <a:buFontTx/>
              <a:buChar char="-"/>
            </a:pPr>
            <a:r>
              <a:rPr lang="es-CO" b="1" dirty="0"/>
              <a:t>Infección temprana </a:t>
            </a:r>
            <a:r>
              <a:rPr lang="es-CO" b="1" dirty="0">
                <a:sym typeface="Wingdings" panose="05000000000000000000" pitchFamily="2" charset="2"/>
              </a:rPr>
              <a:t>&lt;</a:t>
            </a:r>
            <a:r>
              <a:rPr lang="es-CO" b="1" baseline="0" dirty="0">
                <a:sym typeface="Wingdings" panose="05000000000000000000" pitchFamily="2" charset="2"/>
              </a:rPr>
              <a:t> 6-8 semanas</a:t>
            </a:r>
            <a:endParaRPr lang="es-CO" b="1" dirty="0"/>
          </a:p>
          <a:p>
            <a:r>
              <a:rPr lang="es-CO" b="1" dirty="0"/>
              <a:t>- Infecciones </a:t>
            </a:r>
            <a:r>
              <a:rPr lang="es-CO" b="1" dirty="0">
                <a:sym typeface="Wingdings" panose="05000000000000000000" pitchFamily="2" charset="2"/>
              </a:rPr>
              <a:t>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infecciones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víricas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sarampión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parotiditis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varicela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gripe),</a:t>
            </a:r>
          </a:p>
          <a:p>
            <a:r>
              <a:rPr lang="es-C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Inmunosupresión </a:t>
            </a:r>
            <a:r>
              <a:rPr lang="es-C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enfermedades o medicamentos (esteroides)</a:t>
            </a:r>
          </a:p>
          <a:p>
            <a:pPr marL="171450" indent="-171450">
              <a:buFontTx/>
              <a:buChar char="-"/>
            </a:pPr>
            <a:r>
              <a:rPr lang="es-C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Vacunación con virus vivos  el mismo día de la vacuna o 4-6 semanas después</a:t>
            </a:r>
          </a:p>
          <a:p>
            <a:pPr marL="0" indent="0">
              <a:buFontTx/>
              <a:buNone/>
            </a:pPr>
            <a:endParaRPr lang="es-CO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r>
              <a:rPr lang="es-C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Falsos positivos</a:t>
            </a:r>
          </a:p>
          <a:p>
            <a:pPr marL="171450" indent="-171450">
              <a:buFontTx/>
              <a:buChar char="-"/>
            </a:pPr>
            <a:r>
              <a:rPr lang="es-C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BCG: el 50% de los lactantes que reciben vacuna con BCG no desarrollan nunca una reacción positiva a la PPD, y en los que si, esta se desvanece a los 2-3 años posteriores</a:t>
            </a:r>
          </a:p>
          <a:p>
            <a:pPr marL="0" indent="0">
              <a:buFontTx/>
              <a:buNone/>
            </a:pPr>
            <a:endParaRPr lang="es-C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Efecto boosting 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s-E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no se hace reactividad al poner varias dosis, pero cuando se repite la dosis en largo tiempo si hay falsos positivo  si voy a repetir la prueba debe ser una </a:t>
            </a:r>
            <a:r>
              <a:rPr lang="es-E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pte</a:t>
            </a:r>
            <a:r>
              <a:rPr lang="es-E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que pueda volver y que no se la haya hecho hace mas de 1 año  debo repetirlo entre 1-3 semanas después de tener la primera negativa para evitar la conversión y ser un falso positivo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es-C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2C2D6-7417-4F2F-B7A8-BEBF77519EC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036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Buscar de todas maneras el Global Tuberculosis Report más reciente**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87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Indicaciones para realizar PPD: contacto con paciente con TB, sospecha de TB, paciente con VIH, hacinamiento, habitantes de la calle cada año, paciente a quien se le realizará </a:t>
            </a:r>
            <a:r>
              <a:rPr lang="es-E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inmunsupresión</a:t>
            </a:r>
            <a:r>
              <a:rPr lang="es-E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endParaRPr lang="en-US" b="1" dirty="0"/>
          </a:p>
          <a:p>
            <a:pPr marL="0" indent="0">
              <a:buFontTx/>
              <a:buNone/>
            </a:pPr>
            <a:endParaRPr lang="es-CO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2C2D6-7417-4F2F-B7A8-BEBF77519EC8}" type="slidenum">
              <a:rPr lang="es-CO" smtClean="0"/>
              <a:t>41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10973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Prednisolona &gt;15 mg/día por 1 mes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79293-1FAE-4108-BBB3-D55ACC5B54A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7692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Interferon-γ release assay (IGRA) -- </a:t>
            </a:r>
            <a:r>
              <a:rPr lang="en-US" sz="1200" b="1" dirty="0" err="1"/>
              <a:t>Ensayos</a:t>
            </a:r>
            <a:r>
              <a:rPr lang="en-US" sz="1200" b="1" dirty="0"/>
              <a:t> de </a:t>
            </a:r>
            <a:r>
              <a:rPr lang="en-US" sz="1200" b="1" dirty="0" err="1"/>
              <a:t>liberación</a:t>
            </a:r>
            <a:r>
              <a:rPr lang="en-US" sz="1200" b="1" dirty="0"/>
              <a:t> de </a:t>
            </a:r>
            <a:r>
              <a:rPr lang="en-US" sz="1200" b="1" dirty="0" err="1"/>
              <a:t>interferón</a:t>
            </a:r>
            <a:r>
              <a:rPr lang="en-US" sz="1200" b="1" dirty="0"/>
              <a:t> gamma</a:t>
            </a:r>
            <a:r>
              <a:rPr lang="en-US" sz="1800" b="1" dirty="0">
                <a:latin typeface="+mn-lt"/>
              </a:rPr>
              <a:t> 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T-SPOT.TB 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FERON-TB que 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detectan la generación de IFN por las células T del paciente en respuesta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antígenos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específicos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M. tuberculosis (ESAT-6, CFP-10 y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TB7.7). 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La prueba </a:t>
            </a:r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QuantiFERON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-TB mide las concentraciones en sangre total del IFN-" y la prueba T-SPOT.TB mide el número de linfocitos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productores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IFN-".</a:t>
            </a:r>
            <a:endParaRPr lang="en-US" dirty="0"/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2C2D6-7417-4F2F-B7A8-BEBF77519EC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2792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79293-1FAE-4108-BBB3-D55ACC5B54A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9799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79293-1FAE-4108-BBB3-D55ACC5B54A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0290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Feigin</a:t>
            </a:r>
            <a:r>
              <a:rPr lang="es-CO" dirty="0"/>
              <a:t>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79293-1FAE-4108-BBB3-D55ACC5B54A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0890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Inespecífico</a:t>
            </a:r>
          </a:p>
          <a:p>
            <a:r>
              <a:rPr lang="es-CO" dirty="0"/>
              <a:t>Opacidades que no mejoran con ATB convencionales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2C2D6-7417-4F2F-B7A8-BEBF77519EC8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5721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/>
              <a:t>Sospecha si: presencia de adenopatías </a:t>
            </a:r>
            <a:r>
              <a:rPr lang="es-CO" b="1" dirty="0" err="1"/>
              <a:t>paratraqueales</a:t>
            </a:r>
            <a:r>
              <a:rPr lang="es-CO" b="1" dirty="0"/>
              <a:t>, </a:t>
            </a:r>
            <a:r>
              <a:rPr lang="es-CO" b="1" dirty="0" err="1"/>
              <a:t>parahiliares</a:t>
            </a:r>
            <a:r>
              <a:rPr lang="es-CO" b="1" dirty="0"/>
              <a:t> y mediastinales, cavitaciones o cavernas, patrón miliar (micro nódulos generalizados, aleatorios), consolidaciones persistentes a pesar de adecuado manejo, derrame pleural unilateral persistentes y atelectasias persistentes (etiología compresiva extrínseca)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79293-1FAE-4108-BBB3-D55ACC5B54A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6287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/>
              <a:t>Indicaciones rayos X: sospecha TB, contacto estrecho y criterio tuberculínico (+)</a:t>
            </a:r>
          </a:p>
          <a:p>
            <a:r>
              <a:rPr lang="es-CO" b="1" dirty="0"/>
              <a:t>TAC tórax: sospecha de complicación asociada, radiografía no clara, duda o no de adenopatías mediastinales 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2C2D6-7417-4F2F-B7A8-BEBF77519EC8}" type="slidenum">
              <a:rPr lang="es-CO" smtClean="0"/>
              <a:t>50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54270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DC36-8EFA-4378-9855-E019C55AC47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28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Buscar epidemiología en Latinoamérica, Colombia, Antioquia y Medellín**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569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/>
              <a:t>Diseminación miliar: bacilos propagación </a:t>
            </a:r>
            <a:r>
              <a:rPr lang="es-CO" b="1" dirty="0" err="1"/>
              <a:t>hematógenoa</a:t>
            </a:r>
            <a:r>
              <a:rPr lang="es-CO" b="1" dirty="0"/>
              <a:t> o linfática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79293-1FAE-4108-BBB3-D55ACC5B54A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7203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Pulmonar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Aspirado gástrico – 3 baciloscopias en la mañana --- porque la primera S 53.8% la segunda le suma 11.1% y la tercera 2-5%,</a:t>
            </a:r>
            <a:r>
              <a:rPr lang="es-CO" baseline="0" dirty="0"/>
              <a:t> </a:t>
            </a:r>
            <a:r>
              <a:rPr lang="es-CO" dirty="0"/>
              <a:t>Esputo</a:t>
            </a:r>
            <a:r>
              <a:rPr lang="es-CO" baseline="0" dirty="0"/>
              <a:t> en la mañana aumenta 12% la probabilidad</a:t>
            </a:r>
          </a:p>
          <a:p>
            <a:r>
              <a:rPr lang="es-CO" sz="1200" dirty="0">
                <a:latin typeface="Arial Narrow" panose="020B0606020202030204" pitchFamily="34" charset="0"/>
              </a:rPr>
              <a:t>NBZ con hipertónica 3-5% previa administración de B2  más terapia respiratoria, aspirado nasofaríngeo. </a:t>
            </a:r>
            <a:endParaRPr lang="es-CO" dirty="0"/>
          </a:p>
          <a:p>
            <a:endParaRPr lang="es-CO" dirty="0"/>
          </a:p>
          <a:p>
            <a:r>
              <a:rPr lang="es-CO" b="1" dirty="0"/>
              <a:t>Baciloscopia convencional o por fluorescencia – la ultima a un punto adicional para intentar diagnosticar con mas certeza</a:t>
            </a:r>
          </a:p>
          <a:p>
            <a:r>
              <a:rPr lang="es-CO" b="1" dirty="0"/>
              <a:t>Cultivo: prueba que confirma el diagnóstico </a:t>
            </a:r>
          </a:p>
          <a:p>
            <a:r>
              <a:rPr lang="es-CO" b="1" dirty="0"/>
              <a:t>Siempre preguntar las baciloscopias y los cultivos del contacto del paciente</a:t>
            </a:r>
          </a:p>
          <a:p>
            <a:r>
              <a:rPr lang="es-CO" b="1" dirty="0"/>
              <a:t>Cultivos de medio solido y medio líquidos – rendimientos similares. Diferencia en los tiempos de identificación – solidos 4-8 semanas. </a:t>
            </a:r>
          </a:p>
          <a:p>
            <a:r>
              <a:rPr lang="es-CO" b="1" dirty="0"/>
              <a:t>Cultivos solidos: </a:t>
            </a:r>
            <a:r>
              <a:rPr lang="es-CO" b="1" dirty="0" err="1"/>
              <a:t>lowenstein</a:t>
            </a:r>
            <a:r>
              <a:rPr lang="es-CO" b="1" dirty="0"/>
              <a:t> Jensen, </a:t>
            </a:r>
            <a:r>
              <a:rPr lang="es-CO" b="1" dirty="0" err="1"/>
              <a:t>ogawa</a:t>
            </a:r>
            <a:r>
              <a:rPr lang="es-CO" b="1" dirty="0"/>
              <a:t> y ?</a:t>
            </a:r>
          </a:p>
          <a:p>
            <a:r>
              <a:rPr lang="es-CO" b="1" dirty="0"/>
              <a:t>Líquidos: VATTEC y </a:t>
            </a:r>
            <a:r>
              <a:rPr lang="es-CO" b="1" dirty="0" err="1"/>
              <a:t>miguit</a:t>
            </a:r>
            <a:r>
              <a:rPr lang="es-CO" b="1" dirty="0"/>
              <a:t> ? – los líquidos el tiempo para el crecimiento del bacilo es apenas de 1-3 semanas en promedio. Permite hacer la identificación de la cepa que estoy evaluando. </a:t>
            </a:r>
          </a:p>
          <a:p>
            <a:r>
              <a:rPr lang="es-CO" b="1" dirty="0"/>
              <a:t>*Identificación del bacilo: baciloscopias, cultivos, </a:t>
            </a:r>
            <a:r>
              <a:rPr lang="es-CO" b="1" dirty="0" err="1"/>
              <a:t>micobacteriofagos</a:t>
            </a:r>
            <a:r>
              <a:rPr lang="es-CO" b="1" dirty="0"/>
              <a:t> (técnicas de </a:t>
            </a:r>
            <a:r>
              <a:rPr lang="es-CO" b="1" dirty="0" err="1"/>
              <a:t>investigación,detecta</a:t>
            </a:r>
            <a:r>
              <a:rPr lang="es-CO" b="1" dirty="0"/>
              <a:t> el </a:t>
            </a:r>
            <a:r>
              <a:rPr lang="es-CO" b="1" dirty="0" err="1"/>
              <a:t>micobacterium</a:t>
            </a:r>
            <a:r>
              <a:rPr lang="es-CO" b="1" dirty="0"/>
              <a:t> vivo) y el BOX (utilizan técnica de microscopia: identifica el germen y evalúa la sensibilidad en pocos días).</a:t>
            </a:r>
          </a:p>
          <a:p>
            <a:endParaRPr lang="es-CO" b="1" dirty="0"/>
          </a:p>
          <a:p>
            <a:r>
              <a:rPr lang="es-CO" b="1" dirty="0"/>
              <a:t>Pruebas moleculares: cualitativas (hay DNA o no hay DNA) y cuantitativas (PCR en tiempo real, detecta la cantidad del bacilo).  </a:t>
            </a:r>
          </a:p>
          <a:p>
            <a:r>
              <a:rPr lang="es-CO" b="1" dirty="0"/>
              <a:t>Tinciones: ZN, plata </a:t>
            </a:r>
            <a:r>
              <a:rPr lang="es-CO" b="1" dirty="0" err="1"/>
              <a:t>metenamina</a:t>
            </a:r>
            <a:r>
              <a:rPr lang="es-CO" b="1" dirty="0"/>
              <a:t>, auramina </a:t>
            </a:r>
          </a:p>
          <a:p>
            <a:endParaRPr lang="es-CO" b="1" dirty="0"/>
          </a:p>
          <a:p>
            <a:r>
              <a:rPr lang="es-CO" b="1" dirty="0"/>
              <a:t>Broncoscopia: se hace lavada y cepillado, pero la ventaja grande es obtener los hallazgos guiados por imagen</a:t>
            </a:r>
          </a:p>
          <a:p>
            <a:endParaRPr lang="es-CO" b="1" dirty="0"/>
          </a:p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2C2D6-7417-4F2F-B7A8-BEBF77519EC8}" type="slidenum">
              <a:rPr lang="es-CO" smtClean="0"/>
              <a:t>53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05503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/>
              <a:t>Baciloscopia convencional o por fluorescencia – la ultima a un punto adicional para intentar diagnosticar con mas certeza</a:t>
            </a:r>
          </a:p>
          <a:p>
            <a:r>
              <a:rPr lang="es-CO" b="1" dirty="0"/>
              <a:t>Cultivo: prueba que confirma el diagnóstico </a:t>
            </a:r>
          </a:p>
          <a:p>
            <a:r>
              <a:rPr lang="es-CO" b="1" dirty="0"/>
              <a:t>Cultivos de medio solido y medio líquidos – rendimientos similares. Diferencia en los tiempos de identificación – solidos 4-8 semanas. </a:t>
            </a:r>
          </a:p>
          <a:p>
            <a:r>
              <a:rPr lang="es-CO" b="1" dirty="0"/>
              <a:t>Cultivos solidos: </a:t>
            </a:r>
            <a:r>
              <a:rPr lang="es-CO" b="1" dirty="0" err="1"/>
              <a:t>lowenstein</a:t>
            </a:r>
            <a:r>
              <a:rPr lang="es-CO" b="1" dirty="0"/>
              <a:t> Jensen, </a:t>
            </a:r>
            <a:r>
              <a:rPr lang="es-CO" b="1" dirty="0" err="1"/>
              <a:t>ogawa</a:t>
            </a:r>
            <a:r>
              <a:rPr lang="es-CO" b="1" dirty="0"/>
              <a:t> y ?</a:t>
            </a:r>
          </a:p>
          <a:p>
            <a:r>
              <a:rPr lang="es-CO" b="1" dirty="0"/>
              <a:t>Líquidos: VATTEC y </a:t>
            </a:r>
            <a:r>
              <a:rPr lang="es-CO" b="1" dirty="0" err="1"/>
              <a:t>miguit</a:t>
            </a:r>
            <a:r>
              <a:rPr lang="es-CO" b="1" dirty="0"/>
              <a:t> ? – los líquidos el tiempo para el crecimiento del bacilo es apenas de 1-3 semanas en promedio. Permite hacer la identificación de la cepa que estoy evaluando. </a:t>
            </a:r>
          </a:p>
          <a:p>
            <a:r>
              <a:rPr lang="es-CO" b="1" dirty="0"/>
              <a:t>*Identificación del bacilo: baciloscopias, cultivos, </a:t>
            </a:r>
            <a:r>
              <a:rPr lang="es-CO" b="1" dirty="0" err="1"/>
              <a:t>micobacteriofagos</a:t>
            </a:r>
            <a:r>
              <a:rPr lang="es-CO" b="1" dirty="0"/>
              <a:t> (técnicas de </a:t>
            </a:r>
            <a:r>
              <a:rPr lang="es-CO" b="1" dirty="0" err="1"/>
              <a:t>investigación,detecta</a:t>
            </a:r>
            <a:r>
              <a:rPr lang="es-CO" b="1" dirty="0"/>
              <a:t> el </a:t>
            </a:r>
            <a:r>
              <a:rPr lang="es-CO" b="1" dirty="0" err="1"/>
              <a:t>micobacterium</a:t>
            </a:r>
            <a:r>
              <a:rPr lang="es-CO" b="1" dirty="0"/>
              <a:t> vivo) y el BOX (utilizan técnica de microscopia: identifica el germen y evalúa la sensibilidad en pocos días).</a:t>
            </a:r>
          </a:p>
          <a:p>
            <a:endParaRPr lang="es-CO" b="1" dirty="0"/>
          </a:p>
          <a:p>
            <a:r>
              <a:rPr lang="es-CO" b="1" dirty="0"/>
              <a:t>Pruebas moleculares: cualitativas (hay DNA o no hay DNA) y cuantitativas (PCR en tiempo real, detecta la cantidad del bacilo).  </a:t>
            </a:r>
          </a:p>
          <a:p>
            <a:r>
              <a:rPr lang="es-CO" b="1" dirty="0"/>
              <a:t>Tinciones: ZN, plata </a:t>
            </a:r>
            <a:r>
              <a:rPr lang="es-CO" b="1" dirty="0" err="1"/>
              <a:t>metenamina</a:t>
            </a:r>
            <a:r>
              <a:rPr lang="es-CO" b="1" dirty="0"/>
              <a:t>, auramina </a:t>
            </a:r>
          </a:p>
          <a:p>
            <a:endParaRPr lang="es-CO" b="1" dirty="0"/>
          </a:p>
          <a:p>
            <a:r>
              <a:rPr lang="es-CO" b="1" dirty="0"/>
              <a:t>Broncoscopia: se hace lavada y cepillado, pero la ventaja grande es obtener los hallazgos guiados por imagen</a:t>
            </a:r>
          </a:p>
          <a:p>
            <a:endParaRPr lang="es-CO" b="1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2C2D6-7417-4F2F-B7A8-BEBF77519EC8}" type="slidenum">
              <a:rPr lang="es-CO" smtClean="0"/>
              <a:t>54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57977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Biopsia: recomendado -- 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Biopsia: 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Inflamación granulomatosa crónica, células </a:t>
            </a:r>
            <a:r>
              <a:rPr lang="es-E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epiteloides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, Langerhans multinucleadas,  linfocitos y necrosis de caseificación. Se realiza tinción de </a:t>
            </a:r>
            <a:r>
              <a:rPr lang="es-E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Ziehl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Nelsen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 + cultivo, si la tinción es negativa, es u caso probable, se debe esperar el cultivo</a:t>
            </a:r>
            <a:endParaRPr lang="es-CO" dirty="0"/>
          </a:p>
          <a:p>
            <a:r>
              <a:rPr lang="es-CO" dirty="0"/>
              <a:t>Extrapulmonar : no se usa NAAT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TB pleural: </a:t>
            </a:r>
            <a:r>
              <a:rPr lang="en-US" sz="1200" dirty="0" err="1"/>
              <a:t>solicitar</a:t>
            </a:r>
            <a:r>
              <a:rPr lang="en-US" sz="1200" dirty="0"/>
              <a:t> ADA; TB peritoneal: </a:t>
            </a:r>
            <a:r>
              <a:rPr lang="en-US" sz="1200" dirty="0" err="1"/>
              <a:t>solicitar</a:t>
            </a:r>
            <a:r>
              <a:rPr lang="en-US" sz="1200" dirty="0"/>
              <a:t> IFNY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2C2D6-7417-4F2F-B7A8-BEBF77519EC8}" type="slidenum">
              <a:rPr lang="es-CO" smtClean="0"/>
              <a:t>55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14811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Test de detección de </a:t>
            </a:r>
            <a:r>
              <a:rPr lang="es-ES" dirty="0" err="1"/>
              <a:t>acidos</a:t>
            </a:r>
            <a:r>
              <a:rPr lang="es-ES" dirty="0"/>
              <a:t> nucleicos </a:t>
            </a:r>
            <a:r>
              <a:rPr lang="en-US" baseline="0" dirty="0"/>
              <a:t> (NAAT)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PCR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cada</a:t>
            </a:r>
            <a:r>
              <a:rPr lang="en-US" baseline="0" dirty="0"/>
              <a:t> </a:t>
            </a:r>
            <a:r>
              <a:rPr lang="en-US" baseline="0" dirty="0" err="1"/>
              <a:t>baciloscopia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latin typeface="+mn-lt"/>
                <a:cs typeface="Times New Roman" panose="02020603050405020304" pitchFamily="18" charset="0"/>
              </a:rPr>
              <a:t>Sensibilidad moderada  55%-62% muestras negativas de frotis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>
                <a:latin typeface="+mn-lt"/>
                <a:cs typeface="Times New Roman" panose="02020603050405020304" pitchFamily="18" charset="0"/>
              </a:rPr>
              <a:t>En medios de cultivos </a:t>
            </a:r>
            <a:r>
              <a:rPr lang="es-CO" dirty="0" err="1">
                <a:latin typeface="+mn-lt"/>
                <a:cs typeface="Times New Roman" panose="02020603050405020304" pitchFamily="18" charset="0"/>
              </a:rPr>
              <a:t>liquidos</a:t>
            </a:r>
            <a:r>
              <a:rPr lang="es-CO" dirty="0">
                <a:latin typeface="+mn-lt"/>
                <a:cs typeface="Times New Roman" panose="02020603050405020304" pitchFamily="18" charset="0"/>
              </a:rPr>
              <a:t> – sensibilidad fenotípica</a:t>
            </a:r>
            <a:endParaRPr lang="es-CO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2C2D6-7417-4F2F-B7A8-BEBF77519EC8}" type="slidenum">
              <a:rPr lang="es-CO" smtClean="0"/>
              <a:t>56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90849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2C2D6-7417-4F2F-B7A8-BEBF77519EC8}" type="slidenum">
              <a:rPr lang="es-CO" smtClean="0"/>
              <a:t>62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9201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- Calcular siempre la dosis con la PIRAZINAMIDA – más tóxico. Al calcular las dosis con este medicamento a 35 mg/kg, estamos calculando mas o menos los demás a las siguiente dosis: R 12-13mg/kg, H 6-7 mg/kg, E 25 mg/kg </a:t>
            </a:r>
          </a:p>
          <a:p>
            <a:pPr marL="171450" indent="-171450">
              <a:buFontTx/>
              <a:buChar char="-"/>
            </a:pPr>
            <a:r>
              <a:rPr lang="es-CO" dirty="0"/>
              <a:t>Isoniazida es el medicamento más potente. En niños más pequeños (menores de 30 kg), es necesario aumentar un poco la dosis de este, por </a:t>
            </a:r>
            <a:r>
              <a:rPr lang="es-CO" dirty="0" err="1"/>
              <a:t>er</a:t>
            </a:r>
            <a:r>
              <a:rPr lang="es-CO" dirty="0"/>
              <a:t> el mas potente. En los mas pequeños, calcular a 10 mg/kg</a:t>
            </a:r>
          </a:p>
          <a:p>
            <a:pPr marL="171450" indent="-171450">
              <a:buFontTx/>
              <a:buChar char="-"/>
            </a:pPr>
            <a:r>
              <a:rPr lang="es-CO" dirty="0"/>
              <a:t>Hepatotoxicidad: aumenta 3-5 veces ALT o mas de 2 veces las bilirrubinas  </a:t>
            </a:r>
          </a:p>
          <a:p>
            <a:pPr marL="171450" indent="-171450">
              <a:buFontTx/>
              <a:buChar char="-"/>
            </a:pPr>
            <a:r>
              <a:rPr lang="es-CO" dirty="0"/>
              <a:t>Segunda fase diaria (196 dosis) --- inmunosuprimidos (VIH)</a:t>
            </a:r>
          </a:p>
          <a:p>
            <a:pPr marL="171450" indent="-171450">
              <a:buFontTx/>
              <a:buChar char="-"/>
            </a:pPr>
            <a:r>
              <a:rPr lang="es-CO" b="1" dirty="0">
                <a:highlight>
                  <a:srgbClr val="FFFF00"/>
                </a:highlight>
              </a:rPr>
              <a:t>Esteroides: </a:t>
            </a:r>
            <a:r>
              <a:rPr lang="es-CO" b="1" dirty="0" err="1">
                <a:highlight>
                  <a:srgbClr val="FFFF00"/>
                </a:highlight>
              </a:rPr>
              <a:t>pericardica</a:t>
            </a:r>
            <a:r>
              <a:rPr lang="es-CO" b="1" dirty="0">
                <a:highlight>
                  <a:srgbClr val="FFFF00"/>
                </a:highlight>
              </a:rPr>
              <a:t>, renal, diseminada, meníngea (prednisona 1-2 mg/kg/día VO por 4-6 semanas)</a:t>
            </a:r>
          </a:p>
          <a:p>
            <a:pPr marL="171450" indent="-171450">
              <a:buFontTx/>
              <a:buChar char="-"/>
            </a:pPr>
            <a:r>
              <a:rPr lang="es-CO" dirty="0"/>
              <a:t>Segunda fase por 10 meses: meníngea, </a:t>
            </a:r>
            <a:r>
              <a:rPr lang="es-CO" dirty="0" err="1"/>
              <a:t>osteorticular</a:t>
            </a:r>
            <a:endParaRPr lang="es-CO" dirty="0"/>
          </a:p>
          <a:p>
            <a:pPr marL="171450" indent="-171450">
              <a:buFontTx/>
              <a:buChar char="-"/>
            </a:pPr>
            <a:r>
              <a:rPr lang="es-CO" dirty="0"/>
              <a:t>Esteroides – siempre (meníngea y pericárdica). </a:t>
            </a:r>
            <a:r>
              <a:rPr lang="es-CO" dirty="0" err="1"/>
              <a:t>Opcioonal</a:t>
            </a:r>
            <a:r>
              <a:rPr lang="es-CO" dirty="0"/>
              <a:t>: endobronquial, </a:t>
            </a:r>
            <a:r>
              <a:rPr lang="es-CO" dirty="0" err="1"/>
              <a:t>mediatina</a:t>
            </a:r>
            <a:r>
              <a:rPr lang="es-CO" dirty="0"/>
              <a:t>, DR + </a:t>
            </a:r>
            <a:r>
              <a:rPr lang="es-CO" dirty="0" err="1"/>
              <a:t>dif</a:t>
            </a:r>
            <a:r>
              <a:rPr lang="es-CO" dirty="0"/>
              <a:t> </a:t>
            </a:r>
            <a:r>
              <a:rPr lang="es-CO" dirty="0" err="1"/>
              <a:t>resp</a:t>
            </a:r>
            <a:r>
              <a:rPr lang="es-CO" dirty="0"/>
              <a:t>, miliar, Tuberculoma cerebro</a:t>
            </a:r>
          </a:p>
          <a:p>
            <a:pPr marL="171450" indent="-171450">
              <a:buFontTx/>
              <a:buChar char="-"/>
            </a:pPr>
            <a:endParaRPr lang="es-CO" dirty="0"/>
          </a:p>
          <a:p>
            <a:r>
              <a:rPr lang="es-ES" dirty="0"/>
              <a:t>los corticoides</a:t>
            </a:r>
            <a:r>
              <a:rPr lang="es-ES" baseline="0" dirty="0"/>
              <a:t> </a:t>
            </a:r>
            <a:r>
              <a:rPr lang="es-ES" dirty="0"/>
              <a:t>disminuyen la mortalidad y las secuelas neurológicas a largo plazo</a:t>
            </a:r>
            <a:r>
              <a:rPr lang="es-ES" baseline="0" dirty="0"/>
              <a:t> </a:t>
            </a:r>
            <a:r>
              <a:rPr lang="es-ES" dirty="0"/>
              <a:t>en algunos pacientes con meningitis tuberculosa al reducir la vasculitis, la</a:t>
            </a:r>
            <a:r>
              <a:rPr lang="es-ES" baseline="0" dirty="0"/>
              <a:t> </a:t>
            </a:r>
            <a:r>
              <a:rPr lang="es-ES" dirty="0"/>
              <a:t>inflamación y, en último término, la presión </a:t>
            </a:r>
            <a:r>
              <a:rPr lang="es-ES" dirty="0" err="1"/>
              <a:t>intracraneana</a:t>
            </a:r>
            <a:endParaRPr lang="es-ES" dirty="0"/>
          </a:p>
          <a:p>
            <a:endParaRPr lang="es-ES" dirty="0"/>
          </a:p>
          <a:p>
            <a:r>
              <a:rPr lang="es-ES" dirty="0"/>
              <a:t>La isoniazida interfiere competitivamente en el metabolismo de la piridoxina</a:t>
            </a:r>
          </a:p>
          <a:p>
            <a:pPr marL="171450" indent="-171450">
              <a:buFontTx/>
              <a:buChar char="-"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2C2D6-7417-4F2F-B7A8-BEBF77519EC8}" type="slidenum">
              <a:rPr lang="es-CO" smtClean="0"/>
              <a:t>63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1165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dirty="0"/>
              <a:t>UNA VEZ ALCANCEN LOS 25 KG SE UTILIZARÁ DOSIS DEL ADULTO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2C2D6-7417-4F2F-B7A8-BEBF77519EC8}" type="slidenum">
              <a:rPr lang="es-CO" smtClean="0"/>
              <a:t>65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65890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2C2D6-7417-4F2F-B7A8-BEBF77519EC8}" type="slidenum">
              <a:rPr lang="es-CO" smtClean="0"/>
              <a:t>67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97700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2C2D6-7417-4F2F-B7A8-BEBF77519EC8}" type="slidenum">
              <a:rPr lang="es-CO" smtClean="0"/>
              <a:t>69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605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Buscar más cosas acerca de la etiología**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302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dirty="0"/>
              <a:t>Niños y niñas menores de 5 años que sean contacto estrecho con adultos que presentes tuberculosis confirmada a nivel familiar, institucional o comunitario. </a:t>
            </a:r>
          </a:p>
          <a:p>
            <a:endParaRPr lang="es-CO" sz="1200" dirty="0"/>
          </a:p>
          <a:p>
            <a:r>
              <a:rPr lang="es-CO" sz="1200" dirty="0"/>
              <a:t>Realice tamizaje </a:t>
            </a:r>
            <a:r>
              <a:rPr lang="es-CO" sz="1200" dirty="0" err="1"/>
              <a:t>clinico</a:t>
            </a:r>
            <a:r>
              <a:rPr lang="es-CO" sz="1200" dirty="0"/>
              <a:t> para descartar tuberculosis activa en niños o niñas con base a os siguientes </a:t>
            </a:r>
            <a:r>
              <a:rPr lang="es-CO" sz="1200" dirty="0" err="1"/>
              <a:t>sintomas</a:t>
            </a:r>
            <a:r>
              <a:rPr lang="es-CO" sz="1200" dirty="0"/>
              <a:t>: tos con o sin </a:t>
            </a:r>
            <a:r>
              <a:rPr lang="es-CO" sz="1200" dirty="0" err="1"/>
              <a:t>expectoracion</a:t>
            </a:r>
            <a:r>
              <a:rPr lang="es-CO" sz="1200" dirty="0"/>
              <a:t> &gt; o igual a 15 </a:t>
            </a:r>
            <a:r>
              <a:rPr lang="es-CO" sz="1200" dirty="0" err="1"/>
              <a:t>dias</a:t>
            </a:r>
            <a:r>
              <a:rPr lang="es-CO" sz="1200" dirty="0"/>
              <a:t>, fiebre mayor de 8 </a:t>
            </a:r>
            <a:r>
              <a:rPr lang="es-CO" sz="1200" dirty="0" err="1"/>
              <a:t>dias</a:t>
            </a:r>
            <a:r>
              <a:rPr lang="es-CO" sz="1200" dirty="0"/>
              <a:t>, perdida o no ganancia de peso, </a:t>
            </a:r>
            <a:r>
              <a:rPr lang="es-CO" sz="1200" dirty="0" err="1"/>
              <a:t>dimsinucion</a:t>
            </a:r>
            <a:r>
              <a:rPr lang="es-CO" sz="1200" dirty="0"/>
              <a:t> del nivel de actividad o juego. </a:t>
            </a:r>
          </a:p>
          <a:p>
            <a:endParaRPr lang="es-CO" sz="1200" dirty="0"/>
          </a:p>
          <a:p>
            <a:r>
              <a:rPr lang="es-CO" sz="1200" dirty="0" err="1"/>
              <a:t>Ningun</a:t>
            </a:r>
            <a:r>
              <a:rPr lang="es-CO" sz="1200" dirty="0"/>
              <a:t> </a:t>
            </a:r>
            <a:r>
              <a:rPr lang="es-CO" sz="1200" dirty="0" err="1"/>
              <a:t>sintoma</a:t>
            </a:r>
            <a:endParaRPr lang="es-CO" sz="1200" dirty="0"/>
          </a:p>
          <a:p>
            <a:endParaRPr lang="es-CO" sz="1200" dirty="0"/>
          </a:p>
          <a:p>
            <a:r>
              <a:rPr lang="es-CO" sz="1200" dirty="0"/>
              <a:t>Realice PPD - Rx de </a:t>
            </a:r>
            <a:r>
              <a:rPr lang="es-CO" sz="1200" dirty="0" err="1"/>
              <a:t>torax</a:t>
            </a:r>
            <a:r>
              <a:rPr lang="es-CO" sz="1200" dirty="0"/>
              <a:t> PA - Lateral. </a:t>
            </a:r>
          </a:p>
          <a:p>
            <a:endParaRPr lang="es-CO" sz="1200" dirty="0"/>
          </a:p>
          <a:p>
            <a:r>
              <a:rPr lang="es-CO" sz="1200" dirty="0"/>
              <a:t>PPD positiva &gt; 5 mm y Rx de </a:t>
            </a:r>
            <a:r>
              <a:rPr lang="es-CO" sz="1200" dirty="0" err="1"/>
              <a:t>torax</a:t>
            </a:r>
            <a:r>
              <a:rPr lang="es-CO" sz="1200" dirty="0"/>
              <a:t> sin </a:t>
            </a:r>
            <a:r>
              <a:rPr lang="es-CO" sz="1200" dirty="0" err="1"/>
              <a:t>alteracion</a:t>
            </a:r>
            <a:r>
              <a:rPr lang="es-CO" sz="1200" dirty="0"/>
              <a:t> --&gt; Tratamiento de </a:t>
            </a:r>
            <a:r>
              <a:rPr lang="es-CO" sz="1200" dirty="0" err="1"/>
              <a:t>infeccion</a:t>
            </a:r>
            <a:r>
              <a:rPr lang="es-CO" sz="1200" dirty="0"/>
              <a:t> latente. </a:t>
            </a:r>
          </a:p>
          <a:p>
            <a:endParaRPr lang="es-CO" sz="1200" dirty="0"/>
          </a:p>
          <a:p>
            <a:r>
              <a:rPr lang="es-CO" sz="1200" dirty="0"/>
              <a:t>PPD negativa &lt; 5 mm y Rx de </a:t>
            </a:r>
            <a:r>
              <a:rPr lang="es-CO" sz="1200" dirty="0" err="1"/>
              <a:t>torax</a:t>
            </a:r>
            <a:r>
              <a:rPr lang="es-CO" sz="1200" dirty="0"/>
              <a:t> sin </a:t>
            </a:r>
            <a:r>
              <a:rPr lang="es-CO" sz="1200" dirty="0" err="1"/>
              <a:t>alteracion</a:t>
            </a:r>
            <a:r>
              <a:rPr lang="es-CO" sz="1200" dirty="0"/>
              <a:t>:</a:t>
            </a:r>
          </a:p>
          <a:p>
            <a:r>
              <a:rPr lang="es-CO" sz="1200" dirty="0"/>
              <a:t>Inmunosuprimido</a:t>
            </a:r>
          </a:p>
          <a:p>
            <a:r>
              <a:rPr lang="es-CO" sz="1200" dirty="0"/>
              <a:t>Si - trate </a:t>
            </a:r>
            <a:r>
              <a:rPr lang="es-CO" sz="1200" dirty="0" err="1"/>
              <a:t>infeccion</a:t>
            </a:r>
            <a:r>
              <a:rPr lang="es-CO" sz="1200" dirty="0"/>
              <a:t> latente por 6 meses.</a:t>
            </a:r>
          </a:p>
          <a:p>
            <a:r>
              <a:rPr lang="es-CO" sz="1200" dirty="0"/>
              <a:t>No - trate </a:t>
            </a:r>
            <a:r>
              <a:rPr lang="es-CO" sz="1200" dirty="0" err="1"/>
              <a:t>infeccion</a:t>
            </a:r>
            <a:r>
              <a:rPr lang="es-CO" sz="1200" dirty="0"/>
              <a:t> latente por 3 meses y repita PPD </a:t>
            </a:r>
          </a:p>
          <a:p>
            <a:endParaRPr lang="es-CO" sz="1200" dirty="0"/>
          </a:p>
          <a:p>
            <a:r>
              <a:rPr lang="es-CO" sz="1200" dirty="0"/>
              <a:t>PPD &gt; 5 a los 3 meses y </a:t>
            </a:r>
            <a:r>
              <a:rPr lang="es-CO" sz="1200" dirty="0" err="1"/>
              <a:t>asintomatico</a:t>
            </a:r>
            <a:r>
              <a:rPr lang="es-CO" sz="1200" dirty="0"/>
              <a:t>: continua hasta completar 6 meses.</a:t>
            </a:r>
          </a:p>
          <a:p>
            <a:r>
              <a:rPr lang="es-CO" sz="1200" dirty="0"/>
              <a:t>PPD &lt; 5 mm a los 3 meses y </a:t>
            </a:r>
            <a:r>
              <a:rPr lang="es-CO" sz="1200" dirty="0" err="1"/>
              <a:t>asintomatico</a:t>
            </a:r>
            <a:r>
              <a:rPr lang="es-CO" sz="1200" dirty="0"/>
              <a:t>: suspender el tratamiento. </a:t>
            </a:r>
          </a:p>
          <a:p>
            <a:endParaRPr lang="es-CO" sz="1200" dirty="0"/>
          </a:p>
          <a:p>
            <a:r>
              <a:rPr lang="es-CO" sz="1200" dirty="0"/>
              <a:t>Uno o mas </a:t>
            </a:r>
            <a:r>
              <a:rPr lang="es-CO" sz="1200" dirty="0" err="1"/>
              <a:t>sintomas</a:t>
            </a:r>
            <a:r>
              <a:rPr lang="es-CO" sz="1200" dirty="0"/>
              <a:t>:</a:t>
            </a:r>
          </a:p>
          <a:p>
            <a:r>
              <a:rPr lang="es-CO" sz="1200" dirty="0"/>
              <a:t>Investigar completamente TB pulmonar activa o </a:t>
            </a:r>
            <a:r>
              <a:rPr lang="es-CO" sz="1200" dirty="0" err="1"/>
              <a:t>extrapulmonar</a:t>
            </a:r>
            <a:r>
              <a:rPr lang="es-CO" sz="1200" dirty="0"/>
              <a:t>. </a:t>
            </a:r>
          </a:p>
          <a:p>
            <a:endParaRPr lang="es-CO" sz="1200" dirty="0"/>
          </a:p>
          <a:p>
            <a:r>
              <a:rPr lang="es-CO" sz="1200" dirty="0"/>
              <a:t>PPD negativa o positiva con Rx de </a:t>
            </a:r>
            <a:r>
              <a:rPr lang="es-CO" sz="1200" dirty="0" err="1"/>
              <a:t>torax</a:t>
            </a:r>
            <a:r>
              <a:rPr lang="es-CO" sz="1200" dirty="0"/>
              <a:t> con alteraciones: investigar completamente TB activa pulmonar o </a:t>
            </a:r>
            <a:r>
              <a:rPr lang="es-CO" sz="1200" dirty="0" err="1"/>
              <a:t>extrapulmonar</a:t>
            </a:r>
            <a:r>
              <a:rPr lang="es-CO" sz="1200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1ECDC-7530-4EA9-86FD-4E56342A47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32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4549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Thomas TA. Tuberculosis in Children. 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Pediatr Clin N Am 64 (2017) 893–909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92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/>
              <a:t>Para que una partícula pueda ingresar al alveolo, debe medir 5 micras (M. tuberculosis mide 1-5</a:t>
            </a:r>
            <a:r>
              <a:rPr lang="es-CO" baseline="0" dirty="0"/>
              <a:t> micras)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baseline="0" dirty="0"/>
              <a:t>Persona infectada con Tb pulmonar y laríngea que son muy bacilíferos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baseline="0" dirty="0"/>
              <a:t>Buscar imagen bonita para la fisiopatología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89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*Principales factores relacionados con la progresión de la enfermedad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9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67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* Si no tiene síntomas y tiene estos hallazgos, se</a:t>
            </a:r>
            <a:r>
              <a:rPr lang="es-CO" baseline="0" dirty="0"/>
              <a:t> considera una LITB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1EDB-114F-42E5-9E2F-C1EE652AA27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1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0047A-6EC4-4A2D-B8AF-4C5A172A4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972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12E75-5901-4AB9-BA44-79DAC562E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9464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F14C973-513F-41DA-A3AB-77550ECE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5721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8FCC-6E3B-47E9-801A-B6268B66F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372"/>
          </a:xfrm>
        </p:spPr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0BF2F-53A6-45FA-BA44-A39B9CD76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63193"/>
            <a:ext cx="10515600" cy="3874416"/>
          </a:xfrm>
        </p:spPr>
        <p:txBody>
          <a:bodyPr vert="eaVert"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4837F9C-EF2D-4624-8666-D15412D8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353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61AAF6-645E-45DB-88C5-B685DED3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08153"/>
          </a:xfrm>
        </p:spPr>
        <p:txBody>
          <a:bodyPr vert="eaVert"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A42E8-4EE7-4CDB-82E1-0D6F70FB5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008153"/>
          </a:xfrm>
        </p:spPr>
        <p:txBody>
          <a:bodyPr vert="eaVert"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16C949A-1DB0-484C-B83A-73B793034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0846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76035" y="6394245"/>
            <a:ext cx="5185026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582292" y="6394245"/>
            <a:ext cx="604913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A07E2-18A0-4E89-8129-4F3B4CE5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76"/>
            <a:ext cx="10515600" cy="1325563"/>
          </a:xfrm>
        </p:spPr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E751E-DC67-45AE-AC21-1BAF627A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176"/>
            <a:ext cx="10515600" cy="3142301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B8CF820-BA39-44DA-B961-85651CA3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618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EBAD-7D2B-47CB-80B5-6403037F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16229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489C9-371B-45E3-A6DB-E33EE1A30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9595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029BDD4-EE3B-47E9-A956-B5F90223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684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2702F-78D2-4AF1-983C-DA18C98D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7238"/>
          </a:xfrm>
        </p:spPr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59DBA-9112-4EFB-B9A3-F8978A8B1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10327"/>
            <a:ext cx="5181600" cy="3987538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2B617-1355-47D0-8D4F-5AC8EDA4C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10327"/>
            <a:ext cx="5181600" cy="3987538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2D606-F212-4585-9FAA-747E2569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20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CB48D-F53C-414C-84D0-89B177AB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994F5-3A06-471D-814D-DC1C1A451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66385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751E4-B757-4C66-94E7-CE7C81137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90296"/>
            <a:ext cx="5157787" cy="3332455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203A93-6FB4-44E7-8C29-347536F75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6385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2DC14-50BB-4409-B856-127CD069E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0297"/>
            <a:ext cx="5183188" cy="3332454"/>
          </a:xfrm>
        </p:spPr>
        <p:txBody>
          <a:bodyPr/>
          <a:lstStyle>
            <a:lvl1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>
                <a:solidFill>
                  <a:srgbClr val="152B48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AD5AE52-F7EF-4469-B97A-6232CC89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02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565D4-46AF-4EC5-9850-A3103999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D86CA-CE51-4727-B90C-9AE9BDC7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3877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D957EEA-F866-4147-A1E6-014124E6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664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D072-B9E5-442A-A8D1-C784A3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39CC3-7CE2-400C-AC74-ADEF44A5A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19866"/>
          </a:xfrm>
        </p:spPr>
        <p:txBody>
          <a:bodyPr/>
          <a:lstStyle>
            <a:lvl1pPr>
              <a:defRPr sz="32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 sz="2800">
                <a:solidFill>
                  <a:srgbClr val="152B48"/>
                </a:solidFill>
                <a:latin typeface="Montserrat" panose="00000500000000000000" pitchFamily="50" charset="0"/>
              </a:defRPr>
            </a:lvl2pPr>
            <a:lvl3pPr>
              <a:defRPr sz="2400">
                <a:solidFill>
                  <a:srgbClr val="152B48"/>
                </a:solidFill>
                <a:latin typeface="Montserrat" panose="00000500000000000000" pitchFamily="50" charset="0"/>
              </a:defRPr>
            </a:lvl3pPr>
            <a:lvl4pPr>
              <a:defRPr sz="2000">
                <a:solidFill>
                  <a:srgbClr val="152B48"/>
                </a:solidFill>
                <a:latin typeface="Montserrat" panose="00000500000000000000" pitchFamily="50" charset="0"/>
              </a:defRPr>
            </a:lvl4pPr>
            <a:lvl5pPr>
              <a:defRPr sz="2000">
                <a:solidFill>
                  <a:srgbClr val="152B48"/>
                </a:solidFill>
                <a:latin typeface="Montserrat" panose="00000500000000000000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08FEE-50F8-4AB8-BB85-E508A07F9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49891"/>
          </a:xfrm>
        </p:spPr>
        <p:txBody>
          <a:bodyPr/>
          <a:lstStyle>
            <a:lvl1pPr marL="0" indent="0">
              <a:buNone/>
              <a:defRPr sz="16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2E27C76-4A91-47CA-B503-7097C21B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594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6866C-B389-49E5-8F02-3D333584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6AEAA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6A72E-87D8-40FA-A59C-EC6BDDF6F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457200"/>
            <a:ext cx="6172200" cy="4404707"/>
          </a:xfrm>
        </p:spPr>
        <p:txBody>
          <a:bodyPr/>
          <a:lstStyle>
            <a:lvl1pPr marL="0" indent="0">
              <a:buNone/>
              <a:defRPr sz="32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373FC-0E16-41C4-BE15-F8C74A781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34732"/>
          </a:xfrm>
        </p:spPr>
        <p:txBody>
          <a:bodyPr/>
          <a:lstStyle>
            <a:lvl1pPr marL="0" indent="0">
              <a:buNone/>
              <a:defRPr sz="16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E7B3239-B346-4CBD-BEDB-FCE674D5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0686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1E9BE-6297-4FF5-8CFC-C0643BD2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05350-59D5-4EFA-92C0-A5BEBAD80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38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CD52E45-B1F2-47DC-949B-127B2639E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2401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6261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6AEAA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B48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1.jpe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14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6.jpeg" Type="http://schemas.openxmlformats.org/officeDocument/2006/relationships/image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 ?><Relationships xmlns="http://schemas.openxmlformats.org/package/2006/relationships"><Relationship Id="rId3" Target="../media/image38.png" Type="http://schemas.openxmlformats.org/officeDocument/2006/relationships/image"/><Relationship Id="rId2" Target="../notesSlides/notesSlide33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9.png" Type="http://schemas.openxmlformats.org/officeDocument/2006/relationships/image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notesSlides/notesSlide3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7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notesSlides/notesSlide3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52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62.xml.rels><?xml version="1.0" encoding="UTF-8" standalone="yes" ?><Relationships xmlns="http://schemas.openxmlformats.org/package/2006/relationships"><Relationship Id="rId3" Target="../media/image57.jpeg" Type="http://schemas.openxmlformats.org/officeDocument/2006/relationships/image"/><Relationship Id="rId2" Target="../notesSlides/notesSlide4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 ?><Relationships xmlns="http://schemas.openxmlformats.org/package/2006/relationships"><Relationship Id="rId2" Target="../media/image5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if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7076" y="908465"/>
            <a:ext cx="6977848" cy="2334024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/>
              <a:t>TUBERCULOSIS EN PEDIATRÍA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B08CA-8941-4F79-8B75-C81DE46D9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076" y="2963070"/>
            <a:ext cx="6977848" cy="2542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000" b="1" dirty="0"/>
              <a:t>Andrés David Aranzazu Ceballos</a:t>
            </a:r>
          </a:p>
          <a:p>
            <a:pPr marL="0" indent="0" algn="ctr">
              <a:buNone/>
            </a:pPr>
            <a:r>
              <a:rPr lang="es-CO" sz="2000" b="1" dirty="0"/>
              <a:t>Residente de pediatría</a:t>
            </a:r>
          </a:p>
          <a:p>
            <a:pPr marL="0" indent="0" algn="ctr">
              <a:buNone/>
            </a:pPr>
            <a:r>
              <a:rPr lang="es-CO" sz="2000" b="1" dirty="0"/>
              <a:t>Medellín, 2021</a:t>
            </a:r>
          </a:p>
        </p:txBody>
      </p:sp>
    </p:spTree>
    <p:extLst>
      <p:ext uri="{BB962C8B-B14F-4D97-AF65-F5344CB8AC3E}">
        <p14:creationId xmlns:p14="http://schemas.microsoft.com/office/powerpoint/2010/main" val="1012553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3157" y="132672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FISIOPATOLOGÍA</a:t>
            </a:r>
            <a:endParaRPr lang="en-US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69455942"/>
              </p:ext>
            </p:extLst>
          </p:nvPr>
        </p:nvGraphicFramePr>
        <p:xfrm>
          <a:off x="3143250" y="1629685"/>
          <a:ext cx="10060431" cy="4132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/>
          <p:cNvSpPr/>
          <p:nvPr/>
        </p:nvSpPr>
        <p:spPr>
          <a:xfrm>
            <a:off x="6788509" y="6293048"/>
            <a:ext cx="8747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Thomas TA. Tuberculosis in Children. </a:t>
            </a:r>
            <a:r>
              <a:rPr lang="pt-BR" sz="1050" dirty="0">
                <a:latin typeface="Montserrat" panose="00000500000000000000" pitchFamily="50" charset="0"/>
              </a:rPr>
              <a:t>Pediatr Clin N Am 64 (2017) 893–909</a:t>
            </a:r>
            <a:endParaRPr lang="en-US" sz="105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30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-22708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FISIOPATOLOGÍA</a:t>
            </a:r>
            <a:endParaRPr lang="en-US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17609669"/>
              </p:ext>
            </p:extLst>
          </p:nvPr>
        </p:nvGraphicFramePr>
        <p:xfrm>
          <a:off x="746760" y="1302855"/>
          <a:ext cx="11140440" cy="2347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6626877" y="6274920"/>
            <a:ext cx="8747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Thomas TA. Tuberculosis in Children. </a:t>
            </a:r>
            <a:r>
              <a:rPr lang="pt-BR" sz="1050" dirty="0">
                <a:latin typeface="Montserrat" panose="00000500000000000000" pitchFamily="50" charset="0"/>
              </a:rPr>
              <a:t>Pediatr Clin N Am 64 (2017) 893–909</a:t>
            </a:r>
            <a:endParaRPr lang="en-US" sz="105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34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150002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FISIOPATOLOGÍA</a:t>
            </a:r>
            <a:endParaRPr lang="en-US" b="1" dirty="0"/>
          </a:p>
        </p:txBody>
      </p:sp>
      <p:sp>
        <p:nvSpPr>
          <p:cNvPr id="16" name="Rectángulo 15"/>
          <p:cNvSpPr/>
          <p:nvPr/>
        </p:nvSpPr>
        <p:spPr>
          <a:xfrm>
            <a:off x="858410" y="2348073"/>
            <a:ext cx="3634740" cy="96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Montserrat" panose="00000500000000000000" pitchFamily="50" charset="0"/>
              </a:rPr>
              <a:t>Progresión de la enfermedad</a:t>
            </a:r>
            <a:endParaRPr lang="en-US" sz="2400" dirty="0">
              <a:latin typeface="Montserrat" panose="00000500000000000000" pitchFamily="50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096000" y="1516446"/>
            <a:ext cx="5257800" cy="4492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000" dirty="0">
                <a:latin typeface="Montserrat" panose="00000500000000000000" pitchFamily="50" charset="0"/>
              </a:rPr>
              <a:t>Edad*.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000" dirty="0">
                <a:latin typeface="Montserrat" panose="00000500000000000000" pitchFamily="50" charset="0"/>
              </a:rPr>
              <a:t>Inmunocompromiso (VIH, ERC malignidad)*.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000" dirty="0">
                <a:latin typeface="Montserrat" panose="00000500000000000000" pitchFamily="50" charset="0"/>
              </a:rPr>
              <a:t>Terapias inmunosupresores.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000" dirty="0">
                <a:latin typeface="Montserrat" panose="00000500000000000000" pitchFamily="50" charset="0"/>
              </a:rPr>
              <a:t>Tiempo de exposición &lt;2 años.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000" dirty="0">
                <a:latin typeface="Montserrat" panose="00000500000000000000" pitchFamily="50" charset="0"/>
              </a:rPr>
              <a:t>Tamaño del inóculo.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000" dirty="0">
                <a:latin typeface="Montserrat" panose="00000500000000000000" pitchFamily="50" charset="0"/>
              </a:rPr>
              <a:t>Virulencia de cepa.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000" dirty="0">
                <a:latin typeface="Montserrat" panose="00000500000000000000" pitchFamily="50" charset="0"/>
              </a:rPr>
              <a:t>Desnutrición.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000" dirty="0">
                <a:latin typeface="Montserrat" panose="00000500000000000000" pitchFamily="50" charset="0"/>
              </a:rPr>
              <a:t>Hacinamiento.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000" dirty="0">
                <a:latin typeface="Montserrat" panose="00000500000000000000" pitchFamily="50" charset="0"/>
              </a:rPr>
              <a:t>Contacto intrafamiliar.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000" dirty="0">
                <a:latin typeface="Montserrat" panose="00000500000000000000" pitchFamily="50" charset="0"/>
              </a:rPr>
              <a:t>Enfermedades crónicas.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000" dirty="0">
                <a:latin typeface="Montserrat" panose="00000500000000000000" pitchFamily="50" charset="0"/>
              </a:rPr>
              <a:t>Exposición a tabaco o polución.</a:t>
            </a:r>
            <a:endParaRPr lang="en-US" sz="2000" dirty="0">
              <a:latin typeface="Montserrat" panose="00000500000000000000" pitchFamily="50" charset="0"/>
            </a:endParaRPr>
          </a:p>
        </p:txBody>
      </p:sp>
      <p:sp>
        <p:nvSpPr>
          <p:cNvPr id="18" name="Flecha derecha 17"/>
          <p:cNvSpPr/>
          <p:nvPr/>
        </p:nvSpPr>
        <p:spPr>
          <a:xfrm>
            <a:off x="4905955" y="2519523"/>
            <a:ext cx="777240" cy="61722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ángulo 18"/>
          <p:cNvSpPr/>
          <p:nvPr/>
        </p:nvSpPr>
        <p:spPr>
          <a:xfrm>
            <a:off x="6361129" y="6324081"/>
            <a:ext cx="8747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Thomas TA. Tuberculosis in Children. </a:t>
            </a:r>
            <a:r>
              <a:rPr lang="pt-BR" sz="1050" dirty="0">
                <a:latin typeface="Montserrat" panose="00000500000000000000" pitchFamily="50" charset="0"/>
              </a:rPr>
              <a:t>Pediatr Clin N Am 64 (2017) 893–909</a:t>
            </a:r>
            <a:endParaRPr lang="en-US" sz="105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83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1499" y="1614412"/>
            <a:ext cx="7457921" cy="3779126"/>
          </a:xfrm>
          <a:prstGeom prst="rect">
            <a:avLst/>
          </a:prstGeom>
          <a:ln w="28575">
            <a:noFill/>
          </a:ln>
        </p:spPr>
      </p:pic>
      <p:sp>
        <p:nvSpPr>
          <p:cNvPr id="7" name="Rectángulo 6"/>
          <p:cNvSpPr/>
          <p:nvPr/>
        </p:nvSpPr>
        <p:spPr>
          <a:xfrm>
            <a:off x="7516428" y="3544919"/>
            <a:ext cx="722851" cy="9274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6803256" y="3544919"/>
            <a:ext cx="714246" cy="9274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ángulo 8"/>
          <p:cNvSpPr/>
          <p:nvPr/>
        </p:nvSpPr>
        <p:spPr>
          <a:xfrm>
            <a:off x="9523525" y="3503975"/>
            <a:ext cx="689865" cy="9274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ángulo 11"/>
          <p:cNvSpPr/>
          <p:nvPr/>
        </p:nvSpPr>
        <p:spPr>
          <a:xfrm>
            <a:off x="6705600" y="6272037"/>
            <a:ext cx="8747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Thomas TA. Tuberculosis in Children. </a:t>
            </a:r>
            <a:r>
              <a:rPr lang="pt-BR" sz="1050" dirty="0">
                <a:latin typeface="Montserrat" panose="00000500000000000000" pitchFamily="50" charset="0"/>
              </a:rPr>
              <a:t>Pediatr Clin N Am 64 (2017) 893–909</a:t>
            </a:r>
            <a:endParaRPr lang="en-US" sz="1050" dirty="0">
              <a:latin typeface="Montserrat" panose="00000500000000000000" pitchFamily="50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138899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FISIOPATOLOGÍA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842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6406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HISTORIA NATURAL DE LA ENFERMEDAD</a:t>
            </a:r>
            <a:endParaRPr lang="en-US" b="1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389755"/>
              </p:ext>
            </p:extLst>
          </p:nvPr>
        </p:nvGraphicFramePr>
        <p:xfrm>
          <a:off x="5181599" y="1823901"/>
          <a:ext cx="6513775" cy="4084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6563610" y="6268747"/>
            <a:ext cx="87477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Thomas TA. Tuberculosis in Children. </a:t>
            </a:r>
            <a:r>
              <a:rPr lang="pt-BR" sz="1050" dirty="0">
                <a:latin typeface="Montserrat" panose="00000500000000000000" pitchFamily="50" charset="0"/>
              </a:rPr>
              <a:t>Pediatr Clin N Am 64 (2017) 893–909</a:t>
            </a:r>
            <a:endParaRPr lang="en-US" sz="105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7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2464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/>
              <a:t>HISTORIA NATURAL DE LA ENFERMEDAD</a:t>
            </a:r>
            <a:endParaRPr lang="en-US" sz="2800" b="1" dirty="0"/>
          </a:p>
        </p:txBody>
      </p:sp>
      <p:grpSp>
        <p:nvGrpSpPr>
          <p:cNvPr id="16" name="Grupo 15"/>
          <p:cNvGrpSpPr/>
          <p:nvPr/>
        </p:nvGrpSpPr>
        <p:grpSpPr>
          <a:xfrm>
            <a:off x="655320" y="2216446"/>
            <a:ext cx="10980420" cy="628650"/>
            <a:chOff x="655320" y="3623310"/>
            <a:chExt cx="10980420" cy="628650"/>
          </a:xfrm>
        </p:grpSpPr>
        <p:sp>
          <p:nvSpPr>
            <p:cNvPr id="9" name="Rectángulo 8"/>
            <p:cNvSpPr/>
            <p:nvPr/>
          </p:nvSpPr>
          <p:spPr>
            <a:xfrm>
              <a:off x="655320" y="3634740"/>
              <a:ext cx="1790700" cy="617220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600" dirty="0">
                  <a:latin typeface="Montserrat" panose="00000500000000000000" pitchFamily="50" charset="0"/>
                </a:rPr>
                <a:t>Primoinfección</a:t>
              </a:r>
              <a:endParaRPr lang="en-US" sz="1600" dirty="0">
                <a:latin typeface="Montserrat" panose="00000500000000000000" pitchFamily="50" charset="0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446020" y="3634740"/>
              <a:ext cx="1303020" cy="617220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600" dirty="0">
                  <a:latin typeface="Montserrat" panose="00000500000000000000" pitchFamily="50" charset="0"/>
                </a:rPr>
                <a:t>Foco Ghon</a:t>
              </a:r>
              <a:endParaRPr lang="en-US" sz="1600" dirty="0">
                <a:latin typeface="Montserrat" panose="00000500000000000000" pitchFamily="50" charset="0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749040" y="3634740"/>
              <a:ext cx="2247900" cy="617220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600" dirty="0">
                  <a:latin typeface="Montserrat" panose="00000500000000000000" pitchFamily="50" charset="0"/>
                </a:rPr>
                <a:t>Infección pulmonar</a:t>
              </a:r>
              <a:endParaRPr lang="en-US" sz="1600" dirty="0">
                <a:latin typeface="Montserrat" panose="00000500000000000000" pitchFamily="50" charset="0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5996940" y="3623310"/>
              <a:ext cx="1844040" cy="617220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600" dirty="0">
                  <a:latin typeface="Montserrat" panose="00000500000000000000" pitchFamily="50" charset="0"/>
                </a:rPr>
                <a:t>Diseminación linfática</a:t>
              </a:r>
              <a:endParaRPr lang="en-US" sz="1600" dirty="0">
                <a:latin typeface="Montserrat" panose="00000500000000000000" pitchFamily="50" charset="0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7840980" y="3623310"/>
              <a:ext cx="1706880" cy="617220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600" dirty="0">
                  <a:latin typeface="Montserrat" panose="00000500000000000000" pitchFamily="50" charset="0"/>
                </a:rPr>
                <a:t>Diseminación Hematógena</a:t>
              </a:r>
              <a:endParaRPr lang="en-US" sz="1600" dirty="0">
                <a:latin typeface="Montserrat" panose="00000500000000000000" pitchFamily="50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9547860" y="3623310"/>
              <a:ext cx="2087880" cy="617220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600" dirty="0">
                  <a:latin typeface="Montserrat" panose="00000500000000000000" pitchFamily="50" charset="0"/>
                </a:rPr>
                <a:t>Diseminación o Extra pulmonar</a:t>
              </a:r>
              <a:endParaRPr lang="en-US" sz="1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7" name="CuadroTexto 16"/>
          <p:cNvSpPr txBox="1"/>
          <p:nvPr/>
        </p:nvSpPr>
        <p:spPr>
          <a:xfrm>
            <a:off x="655320" y="3348016"/>
            <a:ext cx="3093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latin typeface="Montserrat" panose="00000500000000000000" pitchFamily="50" charset="0"/>
              </a:rPr>
              <a:t>Innato – (-) IGRAS y PPD</a:t>
            </a:r>
          </a:p>
          <a:p>
            <a:r>
              <a:rPr lang="es-CO" sz="1400" dirty="0">
                <a:latin typeface="Montserrat" panose="00000500000000000000" pitchFamily="50" charset="0"/>
              </a:rPr>
              <a:t>Adaptativa – (+) IGRAS y PPD*</a:t>
            </a:r>
          </a:p>
          <a:p>
            <a:r>
              <a:rPr lang="es-CO" sz="1400" dirty="0">
                <a:latin typeface="Montserrat" panose="00000500000000000000" pitchFamily="50" charset="0"/>
              </a:rPr>
              <a:t>No control de infección</a:t>
            </a:r>
            <a:endParaRPr lang="en-US" sz="1400" dirty="0">
              <a:latin typeface="Montserrat" panose="00000500000000000000" pitchFamily="50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446020" y="837166"/>
            <a:ext cx="2766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latin typeface="Montserrat" panose="00000500000000000000" pitchFamily="50" charset="0"/>
              </a:rPr>
              <a:t>Extensión al parénquima</a:t>
            </a:r>
          </a:p>
          <a:p>
            <a:r>
              <a:rPr lang="es-CO" sz="1400" dirty="0">
                <a:latin typeface="Montserrat" panose="00000500000000000000" pitchFamily="50" charset="0"/>
              </a:rPr>
              <a:t>+ linfadenopatía – C. Ghon</a:t>
            </a:r>
          </a:p>
          <a:p>
            <a:r>
              <a:rPr lang="es-CO" sz="1400" dirty="0">
                <a:latin typeface="Montserrat" panose="00000500000000000000" pitchFamily="50" charset="0"/>
              </a:rPr>
              <a:t>Radiografía</a:t>
            </a:r>
            <a:endParaRPr lang="en-US" sz="1400" dirty="0">
              <a:latin typeface="Montserrat" panose="00000500000000000000" pitchFamily="50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749040" y="3301046"/>
            <a:ext cx="2766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latin typeface="Montserrat" panose="00000500000000000000" pitchFamily="50" charset="0"/>
              </a:rPr>
              <a:t>Infección activa</a:t>
            </a:r>
          </a:p>
          <a:p>
            <a:r>
              <a:rPr lang="es-CO" sz="1400" dirty="0">
                <a:latin typeface="Montserrat" panose="00000500000000000000" pitchFamily="50" charset="0"/>
              </a:rPr>
              <a:t>Síntomas floridos</a:t>
            </a:r>
          </a:p>
          <a:p>
            <a:r>
              <a:rPr lang="es-CO" sz="1400" dirty="0">
                <a:latin typeface="Montserrat" panose="00000500000000000000" pitchFamily="50" charset="0"/>
              </a:rPr>
              <a:t>Radiografía</a:t>
            </a:r>
            <a:endParaRPr lang="en-US" sz="1400" dirty="0">
              <a:latin typeface="Montserrat" panose="00000500000000000000" pitchFamily="50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996940" y="837166"/>
            <a:ext cx="276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latin typeface="Montserrat" panose="00000500000000000000" pitchFamily="50" charset="0"/>
              </a:rPr>
              <a:t>Afecta ganglios regionales y sistémicos</a:t>
            </a:r>
            <a:endParaRPr lang="en-US" sz="1400" dirty="0">
              <a:latin typeface="Montserrat" panose="00000500000000000000" pitchFamily="50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840980" y="3301046"/>
            <a:ext cx="276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latin typeface="Montserrat" panose="00000500000000000000" pitchFamily="50" charset="0"/>
              </a:rPr>
              <a:t>Siembras en sitios susceptibles</a:t>
            </a:r>
            <a:endParaRPr lang="en-US" sz="1400" dirty="0">
              <a:latin typeface="Montserrat" panose="00000500000000000000" pitchFamily="50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9547860" y="926969"/>
            <a:ext cx="2766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latin typeface="Montserrat" panose="00000500000000000000" pitchFamily="50" charset="0"/>
              </a:rPr>
              <a:t>Estadio final</a:t>
            </a:r>
          </a:p>
        </p:txBody>
      </p:sp>
      <p:cxnSp>
        <p:nvCxnSpPr>
          <p:cNvPr id="24" name="Conector recto de flecha 23"/>
          <p:cNvCxnSpPr>
            <a:stCxn id="9" idx="2"/>
          </p:cNvCxnSpPr>
          <p:nvPr/>
        </p:nvCxnSpPr>
        <p:spPr>
          <a:xfrm>
            <a:off x="1550670" y="2845096"/>
            <a:ext cx="0" cy="4559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4560570" y="2833666"/>
            <a:ext cx="0" cy="4559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8648700" y="2871141"/>
            <a:ext cx="0" cy="4559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H="1" flipV="1">
            <a:off x="3097530" y="1729167"/>
            <a:ext cx="3810" cy="4578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V="1">
            <a:off x="6918960" y="1483497"/>
            <a:ext cx="0" cy="6152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 flipV="1">
            <a:off x="10081260" y="1296301"/>
            <a:ext cx="0" cy="872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ángulo 34"/>
          <p:cNvSpPr/>
          <p:nvPr/>
        </p:nvSpPr>
        <p:spPr>
          <a:xfrm>
            <a:off x="6698717" y="6358834"/>
            <a:ext cx="8747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Thomas TA. Tuberculosis in Children. </a:t>
            </a:r>
            <a:r>
              <a:rPr lang="pt-BR" sz="1050" dirty="0">
                <a:latin typeface="Montserrat" panose="00000500000000000000" pitchFamily="50" charset="0"/>
              </a:rPr>
              <a:t>Pediatr Clin N Am 64 (2017) 893–909</a:t>
            </a:r>
            <a:endParaRPr lang="en-US" sz="1050" dirty="0">
              <a:latin typeface="Montserrat" panose="00000500000000000000" pitchFamily="50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579870" y="4224376"/>
            <a:ext cx="4366260" cy="6552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Montserrat" panose="00000500000000000000" pitchFamily="50" charset="0"/>
              </a:rPr>
              <a:t>Ventana de riesgo = 12 meses</a:t>
            </a:r>
            <a:endParaRPr lang="en-US" b="1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9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60323" y="0"/>
            <a:ext cx="10471354" cy="1325563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/>
              <a:t>HISTORIA NATURAL DE LA ENFERMEDAD</a:t>
            </a:r>
            <a:endParaRPr lang="en-U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3303" y="1325563"/>
            <a:ext cx="7838697" cy="457634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753842" y="6265087"/>
            <a:ext cx="8747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Thomas TA. Tuberculosis in Children. </a:t>
            </a:r>
            <a:r>
              <a:rPr lang="pt-BR" sz="1050" dirty="0">
                <a:latin typeface="Montserrat" panose="00000500000000000000" pitchFamily="50" charset="0"/>
              </a:rPr>
              <a:t>Pediatr Clin N Am 64 (2017) 893–909</a:t>
            </a:r>
            <a:endParaRPr lang="en-US" sz="105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19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7146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MANIFESTACIONES CLÍNICAS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11954" y="1299762"/>
            <a:ext cx="10515600" cy="4720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1900" b="1" dirty="0">
                <a:sym typeface="Wingdings" panose="05000000000000000000" pitchFamily="2" charset="2"/>
              </a:rPr>
              <a:t>Manifestaciones generales</a:t>
            </a:r>
          </a:p>
          <a:p>
            <a:r>
              <a:rPr lang="es-CO" sz="1900" dirty="0">
                <a:sym typeface="Wingdings" panose="05000000000000000000" pitchFamily="2" charset="2"/>
              </a:rPr>
              <a:t>Instalación gradual, continua y severidad creciente.</a:t>
            </a:r>
          </a:p>
          <a:p>
            <a:r>
              <a:rPr lang="es-CO" sz="1900" dirty="0">
                <a:sym typeface="Wingdings" panose="05000000000000000000" pitchFamily="2" charset="2"/>
              </a:rPr>
              <a:t>Síntomas no específicos:</a:t>
            </a:r>
          </a:p>
          <a:p>
            <a:pPr lvl="1"/>
            <a:r>
              <a:rPr lang="es-CO" sz="1900" dirty="0">
                <a:sym typeface="Wingdings" panose="05000000000000000000" pitchFamily="2" charset="2"/>
              </a:rPr>
              <a:t>Falla de medro.</a:t>
            </a:r>
          </a:p>
          <a:p>
            <a:pPr lvl="1"/>
            <a:r>
              <a:rPr lang="es-CO" sz="1900" dirty="0">
                <a:sym typeface="Wingdings" panose="05000000000000000000" pitchFamily="2" charset="2"/>
              </a:rPr>
              <a:t>Pérdida de peso.</a:t>
            </a:r>
          </a:p>
          <a:p>
            <a:pPr lvl="1"/>
            <a:r>
              <a:rPr lang="es-CO" sz="1900" dirty="0">
                <a:sym typeface="Wingdings" panose="05000000000000000000" pitchFamily="2" charset="2"/>
              </a:rPr>
              <a:t>Astenia y adinamia.</a:t>
            </a:r>
          </a:p>
          <a:p>
            <a:pPr lvl="1"/>
            <a:r>
              <a:rPr lang="es-CO" sz="1900" dirty="0">
                <a:sym typeface="Wingdings" panose="05000000000000000000" pitchFamily="2" charset="2"/>
              </a:rPr>
              <a:t>Escalofríos.</a:t>
            </a:r>
          </a:p>
          <a:p>
            <a:pPr lvl="1"/>
            <a:r>
              <a:rPr lang="es-CO" sz="1900" dirty="0">
                <a:sym typeface="Wingdings" panose="05000000000000000000" pitchFamily="2" charset="2"/>
              </a:rPr>
              <a:t>Sudoración nocturna.</a:t>
            </a:r>
          </a:p>
          <a:p>
            <a:pPr lvl="1"/>
            <a:r>
              <a:rPr lang="es-CO" sz="1900" dirty="0">
                <a:sym typeface="Wingdings" panose="05000000000000000000" pitchFamily="2" charset="2"/>
              </a:rPr>
              <a:t>Hiporexia.</a:t>
            </a:r>
          </a:p>
          <a:p>
            <a:pPr lvl="1"/>
            <a:r>
              <a:rPr lang="es-CO" sz="1900" dirty="0">
                <a:sym typeface="Wingdings" panose="05000000000000000000" pitchFamily="2" charset="2"/>
              </a:rPr>
              <a:t>Fiebre de bajo grado.</a:t>
            </a:r>
          </a:p>
          <a:p>
            <a:pPr lvl="1"/>
            <a:r>
              <a:rPr lang="es-CO" sz="1900" dirty="0">
                <a:sym typeface="Wingdings" panose="05000000000000000000" pitchFamily="2" charset="2"/>
              </a:rPr>
              <a:t>Síntomas respiratorios.</a:t>
            </a:r>
          </a:p>
          <a:p>
            <a:pPr lvl="1"/>
            <a:r>
              <a:rPr lang="es-CO" sz="1900" dirty="0">
                <a:sym typeface="Wingdings" panose="05000000000000000000" pitchFamily="2" charset="2"/>
              </a:rPr>
              <a:t>Tos persistente &gt; 2 semanas que no remite.</a:t>
            </a:r>
          </a:p>
          <a:p>
            <a:pPr lvl="1"/>
            <a:r>
              <a:rPr lang="es-CO" sz="1900" dirty="0">
                <a:sym typeface="Wingdings" panose="05000000000000000000" pitchFamily="2" charset="2"/>
              </a:rPr>
              <a:t>Sibilancias.</a:t>
            </a:r>
          </a:p>
          <a:p>
            <a:pPr lvl="1"/>
            <a:r>
              <a:rPr lang="es-CO" sz="1900" dirty="0">
                <a:sym typeface="Wingdings" panose="05000000000000000000" pitchFamily="2" charset="2"/>
              </a:rPr>
              <a:t>Disociación clínico-radiológica.</a:t>
            </a:r>
            <a:endParaRPr lang="es-CO" sz="1900" dirty="0"/>
          </a:p>
        </p:txBody>
      </p:sp>
      <p:sp>
        <p:nvSpPr>
          <p:cNvPr id="5" name="Rectángulo 4"/>
          <p:cNvSpPr/>
          <p:nvPr/>
        </p:nvSpPr>
        <p:spPr>
          <a:xfrm>
            <a:off x="787969" y="1299762"/>
            <a:ext cx="3801637" cy="1410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Montserrat" panose="00000500000000000000" pitchFamily="50" charset="0"/>
              </a:rPr>
              <a:t>Sensibilidad baja de los síntomas para detectar tuberculosis.</a:t>
            </a:r>
            <a:endParaRPr lang="en-US" sz="2400" dirty="0">
              <a:latin typeface="Montserrat" panose="00000500000000000000" pitchFamily="50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93230" y="6314249"/>
            <a:ext cx="88021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Montserrat" panose="00000500000000000000" pitchFamily="50" charset="0"/>
              </a:rPr>
              <a:t>Perez-Velez CM, Marais BJ. Tuberculosis in Children. N Engl J Med 2012;367:348-61.</a:t>
            </a:r>
          </a:p>
        </p:txBody>
      </p:sp>
    </p:spTree>
    <p:extLst>
      <p:ext uri="{BB962C8B-B14F-4D97-AF65-F5344CB8AC3E}">
        <p14:creationId xmlns:p14="http://schemas.microsoft.com/office/powerpoint/2010/main" val="104490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20" y="228189"/>
            <a:ext cx="10279760" cy="1325563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/>
              <a:t>MANIFESTACIONES CLÍNICAS</a:t>
            </a:r>
            <a:endParaRPr lang="en-US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68186" y="1553753"/>
            <a:ext cx="6753971" cy="4522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1600" b="1" dirty="0"/>
              <a:t>Manifestaciones intratorácicas</a:t>
            </a:r>
          </a:p>
          <a:p>
            <a:pPr marL="0" indent="0">
              <a:buNone/>
            </a:pPr>
            <a:endParaRPr lang="es-CO" sz="1600" dirty="0"/>
          </a:p>
          <a:p>
            <a:r>
              <a:rPr lang="es-CO" sz="1600" dirty="0"/>
              <a:t>Más comúnmente afecta </a:t>
            </a:r>
            <a:r>
              <a:rPr lang="es-CO" sz="1600" b="1" dirty="0"/>
              <a:t>cavidad torácica </a:t>
            </a:r>
            <a:r>
              <a:rPr lang="es-CO" sz="1600" dirty="0"/>
              <a:t>y nódulos linfáticos periféricos.</a:t>
            </a:r>
          </a:p>
          <a:p>
            <a:pPr lvl="1"/>
            <a:r>
              <a:rPr lang="es-CO" sz="1200" dirty="0"/>
              <a:t>Lesiones en parénquima pulmonar y linfadenopatía hiliar o mediastinal.</a:t>
            </a:r>
          </a:p>
          <a:p>
            <a:pPr lvl="1"/>
            <a:r>
              <a:rPr lang="es-CO" sz="1200" dirty="0"/>
              <a:t>Raramente pleura y pericardio.</a:t>
            </a:r>
          </a:p>
          <a:p>
            <a:pPr lvl="1"/>
            <a:endParaRPr lang="es-CO" sz="1200" dirty="0"/>
          </a:p>
          <a:p>
            <a:r>
              <a:rPr lang="es-CO" sz="1600" dirty="0">
                <a:sym typeface="Wingdings" panose="05000000000000000000" pitchFamily="2" charset="2"/>
              </a:rPr>
              <a:t>Sintomatología no específica que puede ser confundido con causas de neumonía bacteriana o viral.</a:t>
            </a:r>
          </a:p>
          <a:p>
            <a:endParaRPr lang="es-CO" sz="1600" dirty="0">
              <a:sym typeface="Wingdings" panose="05000000000000000000" pitchFamily="2" charset="2"/>
            </a:endParaRPr>
          </a:p>
          <a:p>
            <a:r>
              <a:rPr lang="es-CO" sz="1600" dirty="0">
                <a:sym typeface="Wingdings" panose="05000000000000000000" pitchFamily="2" charset="2"/>
              </a:rPr>
              <a:t>Tos crónica &gt; 15 días puede estar presente, pero hay que tener en cuenta que en los niños la progresión es rápida y atípica.</a:t>
            </a:r>
          </a:p>
          <a:p>
            <a:pPr lvl="1"/>
            <a:r>
              <a:rPr lang="es-CO" sz="1200" dirty="0">
                <a:sym typeface="Wingdings" panose="05000000000000000000" pitchFamily="2" charset="2"/>
              </a:rPr>
              <a:t>Se puede manifestar como síntomas que no mejoran o radiografía con hallazgos sin correlación al examen físico.</a:t>
            </a:r>
          </a:p>
          <a:p>
            <a:endParaRPr lang="es-CO" sz="1600" dirty="0"/>
          </a:p>
        </p:txBody>
      </p:sp>
      <p:sp>
        <p:nvSpPr>
          <p:cNvPr id="4" name="Rectángulo 3"/>
          <p:cNvSpPr/>
          <p:nvPr/>
        </p:nvSpPr>
        <p:spPr>
          <a:xfrm>
            <a:off x="6490508" y="6245423"/>
            <a:ext cx="8747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Thomas TA. Tuberculosis in Children. </a:t>
            </a:r>
            <a:r>
              <a:rPr lang="pt-BR" sz="1050" dirty="0">
                <a:latin typeface="Montserrat" panose="00000500000000000000" pitchFamily="50" charset="0"/>
              </a:rPr>
              <a:t>Pediatr Clin N Am 64 (2017) 893–909</a:t>
            </a:r>
            <a:endParaRPr lang="en-US" sz="105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0296" y="232522"/>
            <a:ext cx="9429135" cy="1325563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/>
              <a:t>MANIFESTACIONES CLÍNICAS</a:t>
            </a:r>
            <a:endParaRPr lang="en-US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57627" y="1759427"/>
            <a:ext cx="6423991" cy="4388112"/>
          </a:xfrm>
        </p:spPr>
        <p:txBody>
          <a:bodyPr>
            <a:normAutofit lnSpcReduction="10000"/>
          </a:bodyPr>
          <a:lstStyle/>
          <a:p>
            <a:r>
              <a:rPr lang="es-CO" sz="1800" dirty="0"/>
              <a:t>Linfadenopatía intratorácica puede ser vista poco después de la infección </a:t>
            </a:r>
            <a:r>
              <a:rPr lang="es-CO" sz="1800" dirty="0">
                <a:sym typeface="Wingdings" panose="05000000000000000000" pitchFamily="2" charset="2"/>
              </a:rPr>
              <a:t> No se asocia a síntomas  progresión  Complicaciones.</a:t>
            </a:r>
          </a:p>
          <a:p>
            <a:pPr lvl="1"/>
            <a:r>
              <a:rPr lang="es-CO" sz="1600" dirty="0">
                <a:sym typeface="Wingdings" panose="05000000000000000000" pitchFamily="2" charset="2"/>
              </a:rPr>
              <a:t>Compresión de vías aéreas  Tos, sibilancia, disnea.</a:t>
            </a:r>
          </a:p>
          <a:p>
            <a:pPr lvl="1"/>
            <a:r>
              <a:rPr lang="es-CO" sz="1600" dirty="0">
                <a:sym typeface="Wingdings" panose="05000000000000000000" pitchFamily="2" charset="2"/>
              </a:rPr>
              <a:t>Necróticos o abscedados  abren a vías respiratorias  Bronconeumonía.</a:t>
            </a:r>
          </a:p>
          <a:p>
            <a:pPr lvl="1"/>
            <a:r>
              <a:rPr lang="es-CO" sz="1600" dirty="0">
                <a:sym typeface="Wingdings" panose="05000000000000000000" pitchFamily="2" charset="2"/>
              </a:rPr>
              <a:t>Hipersensibilidad  derrame pleural, dolor torácico y fiebre.</a:t>
            </a:r>
          </a:p>
          <a:p>
            <a:pPr lvl="1"/>
            <a:endParaRPr lang="es-CO" sz="1600" dirty="0">
              <a:sym typeface="Wingdings" panose="05000000000000000000" pitchFamily="2" charset="2"/>
            </a:endParaRPr>
          </a:p>
          <a:p>
            <a:r>
              <a:rPr lang="es-CO" sz="1800" dirty="0">
                <a:sym typeface="Wingdings" panose="05000000000000000000" pitchFamily="2" charset="2"/>
              </a:rPr>
              <a:t>Causa de síndrome similar a la neumonía en niños pequeños e inmunosuprimidos.</a:t>
            </a:r>
          </a:p>
          <a:p>
            <a:pPr lvl="1"/>
            <a:r>
              <a:rPr lang="es-CO" sz="1600" dirty="0">
                <a:sym typeface="Wingdings" panose="05000000000000000000" pitchFamily="2" charset="2"/>
              </a:rPr>
              <a:t>7.5 – 12% de causas de neumonía en menores de 5 años en países endémicos.</a:t>
            </a:r>
          </a:p>
          <a:p>
            <a:endParaRPr lang="es-CO" sz="1800" dirty="0">
              <a:sym typeface="Wingdings" panose="05000000000000000000" pitchFamily="2" charset="2"/>
            </a:endParaRPr>
          </a:p>
          <a:p>
            <a:r>
              <a:rPr lang="es-CO" sz="1800" dirty="0">
                <a:sym typeface="Wingdings" panose="05000000000000000000" pitchFamily="2" charset="2"/>
              </a:rPr>
              <a:t>Síntomas generales  Pérdida de apetito, fatiga, decaimiento, fiebre de bajo grado o intermitente.</a:t>
            </a:r>
          </a:p>
          <a:p>
            <a:endParaRPr lang="es-CO" sz="1800" dirty="0">
              <a:sym typeface="Wingdings" panose="05000000000000000000" pitchFamily="2" charset="2"/>
            </a:endParaRPr>
          </a:p>
          <a:p>
            <a:endParaRPr lang="es-CO" sz="1800" dirty="0"/>
          </a:p>
        </p:txBody>
      </p:sp>
      <p:sp>
        <p:nvSpPr>
          <p:cNvPr id="4" name="Rectángulo 3"/>
          <p:cNvSpPr/>
          <p:nvPr/>
        </p:nvSpPr>
        <p:spPr>
          <a:xfrm>
            <a:off x="5954863" y="6218076"/>
            <a:ext cx="8747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Thomas TA. Tuberculosis in Children. </a:t>
            </a:r>
            <a:r>
              <a:rPr lang="pt-BR" sz="1050" dirty="0">
                <a:latin typeface="Montserrat" panose="00000500000000000000" pitchFamily="50" charset="0"/>
              </a:rPr>
              <a:t>Pediatr Clin N Am 64 (2017) 893–909</a:t>
            </a:r>
            <a:endParaRPr lang="en-US" sz="105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3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TABLA DE CONTENIDOS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75582" y="1902461"/>
            <a:ext cx="5960165" cy="314230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CO" sz="2400" dirty="0"/>
              <a:t>Introducción.</a:t>
            </a:r>
          </a:p>
          <a:p>
            <a:pPr algn="just"/>
            <a:r>
              <a:rPr lang="es-CO" sz="2400" dirty="0"/>
              <a:t>Epidemiología.</a:t>
            </a:r>
          </a:p>
          <a:p>
            <a:pPr algn="just"/>
            <a:r>
              <a:rPr lang="es-CO" sz="2400" dirty="0"/>
              <a:t>Etiología.</a:t>
            </a:r>
          </a:p>
          <a:p>
            <a:pPr algn="just"/>
            <a:r>
              <a:rPr lang="es-CO" sz="2400" dirty="0"/>
              <a:t>Fisiopatología.</a:t>
            </a:r>
          </a:p>
          <a:p>
            <a:pPr algn="just"/>
            <a:r>
              <a:rPr lang="es-CO" sz="2400" dirty="0"/>
              <a:t>Factores de riesgo.</a:t>
            </a:r>
          </a:p>
          <a:p>
            <a:pPr algn="just"/>
            <a:r>
              <a:rPr lang="es-CO" sz="2400" dirty="0"/>
              <a:t>Manifestaciones clínicas.</a:t>
            </a:r>
          </a:p>
          <a:p>
            <a:pPr algn="just"/>
            <a:r>
              <a:rPr lang="es-CO" sz="2400" dirty="0"/>
              <a:t>Diagnóstico.</a:t>
            </a:r>
          </a:p>
          <a:p>
            <a:pPr algn="just"/>
            <a:r>
              <a:rPr lang="es-CO" sz="2400" dirty="0"/>
              <a:t>Tratamiento.</a:t>
            </a:r>
          </a:p>
          <a:p>
            <a:pPr algn="just"/>
            <a:r>
              <a:rPr lang="es-CO" sz="2400" dirty="0"/>
              <a:t>Prevención.</a:t>
            </a:r>
          </a:p>
          <a:p>
            <a:pPr algn="just"/>
            <a:r>
              <a:rPr lang="es-CO" sz="2400" dirty="0"/>
              <a:t>Conclusiones.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4393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065" y="149063"/>
            <a:ext cx="10627870" cy="1325563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/>
              <a:t>MANIFESTACIONES CLÍNICAS</a:t>
            </a:r>
            <a:endParaRPr lang="en-US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11231" y="1306826"/>
            <a:ext cx="6198704" cy="4836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sz="1800" b="1" dirty="0">
                <a:sym typeface="Wingdings" panose="05000000000000000000" pitchFamily="2" charset="2"/>
              </a:rPr>
              <a:t>Manifestaciones extratorácicas</a:t>
            </a:r>
          </a:p>
          <a:p>
            <a:pPr marL="0" indent="0">
              <a:buNone/>
            </a:pPr>
            <a:endParaRPr lang="es-CO" sz="1800" b="1" dirty="0">
              <a:sym typeface="Wingdings" panose="05000000000000000000" pitchFamily="2" charset="2"/>
            </a:endParaRPr>
          </a:p>
          <a:p>
            <a:r>
              <a:rPr lang="es-CO" sz="1800" dirty="0">
                <a:sym typeface="Wingdings" panose="05000000000000000000" pitchFamily="2" charset="2"/>
              </a:rPr>
              <a:t>Representan el 20-40% de las manifestaciones de la tuberculosis.</a:t>
            </a:r>
          </a:p>
          <a:p>
            <a:pPr lvl="1"/>
            <a:r>
              <a:rPr lang="es-CO" sz="1600" dirty="0">
                <a:sym typeface="Wingdings" panose="05000000000000000000" pitchFamily="2" charset="2"/>
              </a:rPr>
              <a:t>Aunque puede concomitantemente tener compromiso pulmonar.</a:t>
            </a:r>
          </a:p>
          <a:p>
            <a:pPr lvl="1"/>
            <a:endParaRPr lang="es-CO" sz="1600" dirty="0">
              <a:sym typeface="Wingdings" panose="05000000000000000000" pitchFamily="2" charset="2"/>
            </a:endParaRPr>
          </a:p>
          <a:p>
            <a:r>
              <a:rPr lang="es-CO" sz="1800" dirty="0">
                <a:sym typeface="Wingdings" panose="05000000000000000000" pitchFamily="2" charset="2"/>
              </a:rPr>
              <a:t>Más comunes  Ganglios periféricos y SNC.</a:t>
            </a:r>
          </a:p>
          <a:p>
            <a:pPr lvl="1"/>
            <a:r>
              <a:rPr lang="es-CO" sz="1600" dirty="0">
                <a:sym typeface="Wingdings" panose="05000000000000000000" pitchFamily="2" charset="2"/>
              </a:rPr>
              <a:t>Linfadenitis, mayor de ubicación cervical, no dolorosos, cauchosa, sin eritema ni calor.</a:t>
            </a:r>
          </a:p>
          <a:p>
            <a:pPr lvl="1"/>
            <a:endParaRPr lang="es-CO" sz="1600" dirty="0">
              <a:sym typeface="Wingdings" panose="05000000000000000000" pitchFamily="2" charset="2"/>
            </a:endParaRPr>
          </a:p>
          <a:p>
            <a:r>
              <a:rPr lang="es-CO" sz="1800" dirty="0">
                <a:sym typeface="Wingdings" panose="05000000000000000000" pitchFamily="2" charset="2"/>
              </a:rPr>
              <a:t>Enfermedad en SNC  Complicación seria  Alta </a:t>
            </a:r>
            <a:r>
              <a:rPr lang="es-CO" sz="1800" dirty="0" err="1">
                <a:sym typeface="Wingdings" panose="05000000000000000000" pitchFamily="2" charset="2"/>
              </a:rPr>
              <a:t>morbi</a:t>
            </a:r>
            <a:r>
              <a:rPr lang="es-CO" sz="1800" dirty="0">
                <a:sym typeface="Wingdings" panose="05000000000000000000" pitchFamily="2" charset="2"/>
              </a:rPr>
              <a:t>-mortalidad.</a:t>
            </a:r>
          </a:p>
          <a:p>
            <a:pPr lvl="1"/>
            <a:r>
              <a:rPr lang="es-CO" sz="1600" dirty="0">
                <a:sym typeface="Wingdings" panose="05000000000000000000" pitchFamily="2" charset="2"/>
              </a:rPr>
              <a:t>50% de los casos fallecen.</a:t>
            </a:r>
          </a:p>
          <a:p>
            <a:pPr lvl="1"/>
            <a:r>
              <a:rPr lang="es-CO" sz="1600" dirty="0">
                <a:sym typeface="Wingdings" panose="05000000000000000000" pitchFamily="2" charset="2"/>
              </a:rPr>
              <a:t>Diagnóstico difícil – Fase 1 – Irritabilidad, fiebre – Fase 2 – Signos meníngeos – Fase 3 – Complicaciones (hidrocefalia, ACV, vasculitis, tuberculoma y coma).</a:t>
            </a:r>
          </a:p>
          <a:p>
            <a:pPr lvl="1"/>
            <a:endParaRPr lang="es-CO" sz="1600" dirty="0">
              <a:sym typeface="Wingdings" panose="05000000000000000000" pitchFamily="2" charset="2"/>
            </a:endParaRPr>
          </a:p>
          <a:p>
            <a:endParaRPr lang="es-CO" sz="1800" dirty="0">
              <a:sym typeface="Wingdings" panose="05000000000000000000" pitchFamily="2" charset="2"/>
            </a:endParaRPr>
          </a:p>
          <a:p>
            <a:endParaRPr lang="es-CO" sz="1800" dirty="0">
              <a:sym typeface="Wingdings" panose="05000000000000000000" pitchFamily="2" charset="2"/>
            </a:endParaRPr>
          </a:p>
          <a:p>
            <a:endParaRPr lang="es-CO" sz="1800" dirty="0"/>
          </a:p>
        </p:txBody>
      </p:sp>
      <p:sp>
        <p:nvSpPr>
          <p:cNvPr id="4" name="Rectángulo 3"/>
          <p:cNvSpPr/>
          <p:nvPr/>
        </p:nvSpPr>
        <p:spPr>
          <a:xfrm>
            <a:off x="6442710" y="6331148"/>
            <a:ext cx="8747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Thomas TA. Tuberculosis in Children. </a:t>
            </a:r>
            <a:r>
              <a:rPr lang="pt-BR" sz="1050" dirty="0">
                <a:latin typeface="Montserrat" panose="00000500000000000000" pitchFamily="50" charset="0"/>
              </a:rPr>
              <a:t>Pediatr Clin N Am 64 (2017) 893–909</a:t>
            </a:r>
            <a:endParaRPr lang="en-US" sz="105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04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8102" y="117558"/>
            <a:ext cx="10055795" cy="1325563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/>
              <a:t>MANIFESTACIONES CLÍNICAS</a:t>
            </a:r>
            <a:endParaRPr lang="en-U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90" t="17187" r="21830" b="11563"/>
          <a:stretch/>
        </p:blipFill>
        <p:spPr>
          <a:xfrm>
            <a:off x="4961190" y="1317514"/>
            <a:ext cx="7080585" cy="489204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915861" y="6350166"/>
            <a:ext cx="87477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Thomas TA. Tuberculosis in Children. </a:t>
            </a:r>
            <a:r>
              <a:rPr lang="pt-BR" sz="1050" dirty="0">
                <a:latin typeface="Montserrat" panose="00000500000000000000" pitchFamily="50" charset="0"/>
              </a:rPr>
              <a:t>Pediatr Clin N Am 64 (2017) 893–909</a:t>
            </a:r>
            <a:endParaRPr lang="en-US" sz="105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87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681" y="-117987"/>
            <a:ext cx="9668636" cy="1325563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/>
              <a:t>SÍNDROMES CLÍNICOS</a:t>
            </a:r>
            <a:endParaRPr lang="en-US" sz="3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6057" y="932271"/>
            <a:ext cx="8799885" cy="30202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5929781" y="6294584"/>
            <a:ext cx="83134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Marais BJ. Tuberculosis in children. Journal of Paediatrics and Child Health. 2014.p1-9.</a:t>
            </a:r>
          </a:p>
        </p:txBody>
      </p:sp>
    </p:spTree>
    <p:extLst>
      <p:ext uri="{BB962C8B-B14F-4D97-AF65-F5344CB8AC3E}">
        <p14:creationId xmlns:p14="http://schemas.microsoft.com/office/powerpoint/2010/main" val="1915157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2581" y="-176076"/>
            <a:ext cx="7666837" cy="1325563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/>
              <a:t>SÍNDROMES CLÍNICOS</a:t>
            </a:r>
            <a:endParaRPr lang="en-US" sz="3600" b="1" dirty="0"/>
          </a:p>
        </p:txBody>
      </p:sp>
      <p:grpSp>
        <p:nvGrpSpPr>
          <p:cNvPr id="6" name="Grupo 5"/>
          <p:cNvGrpSpPr/>
          <p:nvPr/>
        </p:nvGrpSpPr>
        <p:grpSpPr>
          <a:xfrm>
            <a:off x="2321717" y="907880"/>
            <a:ext cx="7549636" cy="3084990"/>
            <a:chOff x="1416048" y="2151419"/>
            <a:chExt cx="9359902" cy="363216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6049" y="2720340"/>
              <a:ext cx="9359901" cy="30632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6048" y="2151419"/>
              <a:ext cx="9359901" cy="5689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7" name="Rectángulo 6"/>
          <p:cNvSpPr/>
          <p:nvPr/>
        </p:nvSpPr>
        <p:spPr>
          <a:xfrm>
            <a:off x="5878482" y="6265087"/>
            <a:ext cx="83134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Marais BJ. Tuberculosis in children. Journal of Paediatrics and Child Health. 2014.p1-9.</a:t>
            </a:r>
          </a:p>
        </p:txBody>
      </p:sp>
    </p:spTree>
    <p:extLst>
      <p:ext uri="{BB962C8B-B14F-4D97-AF65-F5344CB8AC3E}">
        <p14:creationId xmlns:p14="http://schemas.microsoft.com/office/powerpoint/2010/main" val="796866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0" y="1503449"/>
            <a:ext cx="5102087" cy="35148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sz="2400" b="1" dirty="0"/>
              <a:t>Foco de Ghon</a:t>
            </a:r>
          </a:p>
          <a:p>
            <a:pPr marL="0" indent="0">
              <a:buNone/>
            </a:pPr>
            <a:endParaRPr lang="es-CO" sz="2400" b="1" dirty="0"/>
          </a:p>
          <a:p>
            <a:r>
              <a:rPr lang="es-CO" sz="2400" dirty="0"/>
              <a:t>Usualmente único, transitorio y parte del complejo primario.</a:t>
            </a:r>
          </a:p>
          <a:p>
            <a:r>
              <a:rPr lang="es-CO" sz="2400" dirty="0"/>
              <a:t>Tamaño variable y puede tener reacción pleural. </a:t>
            </a:r>
          </a:p>
          <a:p>
            <a:r>
              <a:rPr lang="es-CO" sz="2400" dirty="0"/>
              <a:t>Se puede complicar con destrucción del parénquima con cavitación </a:t>
            </a:r>
            <a:r>
              <a:rPr lang="es-CO" sz="2400" dirty="0">
                <a:sym typeface="Wingdings" panose="05000000000000000000" pitchFamily="2" charset="2"/>
              </a:rPr>
              <a:t> diseminación intrabronquial (progresivo).</a:t>
            </a:r>
            <a:endParaRPr lang="en-US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-16622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SÍNDROMES CLÍNICOS</a:t>
            </a:r>
            <a:endParaRPr lang="en-U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666" y="1261408"/>
            <a:ext cx="2784580" cy="23632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666" y="1096733"/>
            <a:ext cx="3408976" cy="252790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096000" y="6314902"/>
            <a:ext cx="88021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Montserrat" panose="00000500000000000000" pitchFamily="50" charset="0"/>
              </a:rPr>
              <a:t>Perez-Velez CM, Marais BJ. Tuberculosis in Children. N Engl J Med 2012;367:348-61.</a:t>
            </a:r>
          </a:p>
        </p:txBody>
      </p:sp>
    </p:spTree>
    <p:extLst>
      <p:ext uri="{BB962C8B-B14F-4D97-AF65-F5344CB8AC3E}">
        <p14:creationId xmlns:p14="http://schemas.microsoft.com/office/powerpoint/2010/main" val="18245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64696" y="1844189"/>
            <a:ext cx="6427304" cy="35577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sz="2400" b="1" dirty="0"/>
              <a:t>Enfermedad de ganglio linfático</a:t>
            </a:r>
          </a:p>
          <a:p>
            <a:pPr marL="0" indent="0">
              <a:buNone/>
            </a:pPr>
            <a:endParaRPr lang="es-CO" sz="2400" b="1" dirty="0"/>
          </a:p>
          <a:p>
            <a:r>
              <a:rPr lang="es-CO" sz="2400" dirty="0"/>
              <a:t>Perihiliares y/o </a:t>
            </a:r>
            <a:r>
              <a:rPr lang="es-CO" sz="2400" dirty="0" err="1"/>
              <a:t>paratraqueales</a:t>
            </a:r>
            <a:r>
              <a:rPr lang="es-CO" sz="2400" dirty="0"/>
              <a:t>.</a:t>
            </a:r>
          </a:p>
          <a:p>
            <a:r>
              <a:rPr lang="es-CO" sz="2400" dirty="0"/>
              <a:t>Requiere Rx AP y lateral.</a:t>
            </a:r>
          </a:p>
          <a:p>
            <a:r>
              <a:rPr lang="es-CO" sz="2400" dirty="0"/>
              <a:t>Menores de 10 años.</a:t>
            </a:r>
          </a:p>
          <a:p>
            <a:r>
              <a:rPr lang="es-CO" sz="2400" dirty="0"/>
              <a:t>Se puede asociar a foco de </a:t>
            </a:r>
            <a:r>
              <a:rPr lang="es-CO" sz="2400" dirty="0" err="1"/>
              <a:t>Ghon</a:t>
            </a:r>
            <a:r>
              <a:rPr lang="es-CO" sz="2400" dirty="0"/>
              <a:t>.</a:t>
            </a:r>
          </a:p>
          <a:p>
            <a:r>
              <a:rPr lang="es-CO" sz="2400" dirty="0"/>
              <a:t>Se puede complicar (4-12m) con</a:t>
            </a:r>
            <a:r>
              <a:rPr lang="en-US" sz="2400" dirty="0"/>
              <a:t>:</a:t>
            </a:r>
          </a:p>
          <a:p>
            <a:pPr lvl="1"/>
            <a:r>
              <a:rPr lang="es-CO" sz="2000" dirty="0"/>
              <a:t>Compresión de vía aérea.</a:t>
            </a:r>
          </a:p>
          <a:p>
            <a:pPr lvl="1"/>
            <a:r>
              <a:rPr lang="es-CO" sz="2000" dirty="0"/>
              <a:t>Penetración de estructura anatómica adyacente.</a:t>
            </a:r>
          </a:p>
          <a:p>
            <a:pPr lvl="1"/>
            <a:r>
              <a:rPr lang="es-CO" sz="2000" dirty="0"/>
              <a:t>Neumonía </a:t>
            </a:r>
            <a:r>
              <a:rPr lang="es-CO" sz="2000" dirty="0" err="1"/>
              <a:t>caseificante</a:t>
            </a:r>
            <a:r>
              <a:rPr lang="es-CO" sz="2000" dirty="0"/>
              <a:t>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78645" y="912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/>
              <a:t>SÍNDROMES CLÍNICOS</a:t>
            </a:r>
            <a:endParaRPr lang="en-US" sz="4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592" y="887860"/>
            <a:ext cx="2256920" cy="2735207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549246" y="380790"/>
            <a:ext cx="4561730" cy="3242277"/>
            <a:chOff x="1120877" y="2261751"/>
            <a:chExt cx="5641472" cy="4132041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0877" y="2261751"/>
              <a:ext cx="2831691" cy="4132041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2568" y="2721928"/>
              <a:ext cx="2809781" cy="2772810"/>
            </a:xfrm>
            <a:prstGeom prst="rect">
              <a:avLst/>
            </a:prstGeom>
          </p:spPr>
        </p:pic>
      </p:grpSp>
      <p:sp>
        <p:nvSpPr>
          <p:cNvPr id="15" name="Rectángulo 14"/>
          <p:cNvSpPr/>
          <p:nvPr/>
        </p:nvSpPr>
        <p:spPr>
          <a:xfrm>
            <a:off x="5956377" y="6211458"/>
            <a:ext cx="88021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Montserrat" panose="00000500000000000000" pitchFamily="50" charset="0"/>
              </a:rPr>
              <a:t>Perez-Velez CM, Marais BJ. Tuberculosis in Children. N Engl J Med 2012;367:348-61.</a:t>
            </a:r>
          </a:p>
        </p:txBody>
      </p:sp>
    </p:spTree>
    <p:extLst>
      <p:ext uri="{BB962C8B-B14F-4D97-AF65-F5344CB8AC3E}">
        <p14:creationId xmlns:p14="http://schemas.microsoft.com/office/powerpoint/2010/main" val="311572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59298" y="1396206"/>
            <a:ext cx="595685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b="1" dirty="0"/>
              <a:t>Derrame pleural o pericárdico</a:t>
            </a:r>
          </a:p>
          <a:p>
            <a:pPr marL="0" indent="0">
              <a:buNone/>
            </a:pPr>
            <a:endParaRPr lang="es-CO" sz="2400" b="1" dirty="0"/>
          </a:p>
          <a:p>
            <a:r>
              <a:rPr lang="es-CO" sz="2400" dirty="0"/>
              <a:t>Mayores de 3 años.</a:t>
            </a:r>
          </a:p>
          <a:p>
            <a:r>
              <a:rPr lang="es-CO" sz="2400" dirty="0"/>
              <a:t>Respuesta de hipersensibilidad debido a </a:t>
            </a:r>
            <a:r>
              <a:rPr lang="es-CO" sz="2400" i="1" dirty="0"/>
              <a:t>Tuberculosis.</a:t>
            </a:r>
          </a:p>
          <a:p>
            <a:r>
              <a:rPr lang="es-CO" sz="2400" dirty="0"/>
              <a:t>Si no se trata puede producir fibrosis.</a:t>
            </a:r>
          </a:p>
          <a:p>
            <a:pPr lvl="1"/>
            <a:r>
              <a:rPr lang="es-CO" sz="2000" dirty="0"/>
              <a:t>Pericarditis constrictiva.</a:t>
            </a:r>
          </a:p>
          <a:p>
            <a:pPr lvl="1"/>
            <a:r>
              <a:rPr lang="es-CO" sz="2000" dirty="0"/>
              <a:t>Empiema tabicado.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164018" y="800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/>
              <a:t>SÍNDROMES CLÍNICOS</a:t>
            </a:r>
            <a:endParaRPr lang="en-US" sz="3600" b="1" dirty="0"/>
          </a:p>
        </p:txBody>
      </p:sp>
      <p:grpSp>
        <p:nvGrpSpPr>
          <p:cNvPr id="7" name="Grupo 6"/>
          <p:cNvGrpSpPr/>
          <p:nvPr/>
        </p:nvGrpSpPr>
        <p:grpSpPr>
          <a:xfrm>
            <a:off x="5989222" y="5946280"/>
            <a:ext cx="8802189" cy="551228"/>
            <a:chOff x="416554" y="6221929"/>
            <a:chExt cx="8802189" cy="551228"/>
          </a:xfrm>
        </p:grpSpPr>
        <p:sp>
          <p:nvSpPr>
            <p:cNvPr id="8" name="Rectángulo 7"/>
            <p:cNvSpPr/>
            <p:nvPr/>
          </p:nvSpPr>
          <p:spPr>
            <a:xfrm>
              <a:off x="416554" y="6221929"/>
              <a:ext cx="831342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 sz="1050" dirty="0">
                <a:latin typeface="Montserrat" panose="00000500000000000000" pitchFamily="50" charset="0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416554" y="6511547"/>
              <a:ext cx="880218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Montserrat" panose="00000500000000000000" pitchFamily="50" charset="0"/>
                </a:rPr>
                <a:t>Perez-Velez CM, Marais BJ. Tuberculosis in Children. N Engl J Med 2012;367:348-61.</a:t>
              </a:r>
            </a:p>
          </p:txBody>
        </p:sp>
      </p:grpSp>
      <p:pic>
        <p:nvPicPr>
          <p:cNvPr id="7170" name="Picture 2" descr="Resultado de imagen para derrame pleura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11741"/>
            <a:ext cx="3112929" cy="311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726" y="528266"/>
            <a:ext cx="5021098" cy="268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7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55974" y="1148148"/>
            <a:ext cx="57978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b="1" dirty="0"/>
              <a:t>Enfermedad diseminada (miliar)</a:t>
            </a:r>
          </a:p>
          <a:p>
            <a:pPr marL="0" indent="0">
              <a:buNone/>
            </a:pPr>
            <a:endParaRPr lang="es-CO" sz="2400" b="1" dirty="0"/>
          </a:p>
          <a:p>
            <a:r>
              <a:rPr lang="es-CO" sz="2400" dirty="0"/>
              <a:t>Mayor riesgo en menores de 3 años y con inmunodeficiencia.</a:t>
            </a:r>
          </a:p>
          <a:p>
            <a:r>
              <a:rPr lang="es-CO" sz="2400" dirty="0"/>
              <a:t>Radiografía </a:t>
            </a:r>
            <a:r>
              <a:rPr lang="es-CO" sz="2400" dirty="0">
                <a:sym typeface="Wingdings" panose="05000000000000000000" pitchFamily="2" charset="2"/>
              </a:rPr>
              <a:t> lesiones &lt;2 mm distribuidas bilateralmente en la periferia del pulmón.</a:t>
            </a:r>
          </a:p>
          <a:p>
            <a:r>
              <a:rPr lang="es-CO" sz="2400" dirty="0">
                <a:sym typeface="Wingdings" panose="05000000000000000000" pitchFamily="2" charset="2"/>
              </a:rPr>
              <a:t>Hepatoesplenomegalia.</a:t>
            </a:r>
          </a:p>
          <a:p>
            <a:r>
              <a:rPr lang="es-CO" sz="2400" dirty="0">
                <a:sym typeface="Wingdings" panose="05000000000000000000" pitchFamily="2" charset="2"/>
              </a:rPr>
              <a:t>Diferenciar de infección por pneumocystis, malignidad o neumonitis intersticial.</a:t>
            </a:r>
            <a:endParaRPr lang="es-CO" sz="20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892287" y="-50845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SÍNDROMES CLÍNICOS</a:t>
            </a:r>
            <a:endParaRPr lang="en-U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737" y="565708"/>
            <a:ext cx="4316854" cy="34478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972" y="62471"/>
            <a:ext cx="3761517" cy="36576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5905853" y="6228664"/>
            <a:ext cx="88021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Montserrat" panose="00000500000000000000" pitchFamily="50" charset="0"/>
              </a:rPr>
              <a:t>Perez-Velez CM, Marais BJ. Tuberculosis in Children. N Engl J Med 2012;367:348-61.</a:t>
            </a:r>
          </a:p>
        </p:txBody>
      </p:sp>
    </p:spTree>
    <p:extLst>
      <p:ext uri="{BB962C8B-B14F-4D97-AF65-F5344CB8AC3E}">
        <p14:creationId xmlns:p14="http://schemas.microsoft.com/office/powerpoint/2010/main" val="345790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10150" y="1580973"/>
            <a:ext cx="6452980" cy="40777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400" b="1" dirty="0"/>
              <a:t>Enfermedad tipo adulto</a:t>
            </a:r>
          </a:p>
          <a:p>
            <a:pPr marL="0" indent="0" algn="just">
              <a:buNone/>
            </a:pPr>
            <a:endParaRPr lang="es-CO" sz="2400" b="1" dirty="0"/>
          </a:p>
          <a:p>
            <a:pPr algn="just"/>
            <a:r>
              <a:rPr lang="es-CO" sz="2400" dirty="0"/>
              <a:t>Puede manifestarse en &gt;8 años, pero es más común en la adolescencia.</a:t>
            </a:r>
          </a:p>
          <a:p>
            <a:pPr algn="just"/>
            <a:r>
              <a:rPr lang="es-CO" sz="2400" dirty="0"/>
              <a:t>Afecta principalmente </a:t>
            </a:r>
            <a:r>
              <a:rPr lang="es-CO" sz="2400" dirty="0">
                <a:sym typeface="Wingdings" panose="05000000000000000000" pitchFamily="2" charset="2"/>
              </a:rPr>
              <a:t> segmento apical y posterior de lóbulo superior y apical del lóbulo inferior.</a:t>
            </a:r>
          </a:p>
          <a:p>
            <a:pPr algn="just"/>
            <a:r>
              <a:rPr lang="es-CO" sz="2400" dirty="0">
                <a:sym typeface="Wingdings" panose="05000000000000000000" pitchFamily="2" charset="2"/>
              </a:rPr>
              <a:t>Complicación  Cavitación y diseminación bronquial.</a:t>
            </a:r>
            <a:endParaRPr lang="es-CO" sz="20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978840" y="-26216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SÍNDROMES CLÍNICOS</a:t>
            </a:r>
            <a:endParaRPr lang="en-U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106" y="57364"/>
            <a:ext cx="3977641" cy="38722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166" y="57364"/>
            <a:ext cx="4374720" cy="3695504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096000" y="6245423"/>
            <a:ext cx="88021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Montserrat" panose="00000500000000000000" pitchFamily="50" charset="0"/>
              </a:rPr>
              <a:t>Perez-Velez CM, Marais BJ. Tuberculosis in Children. N Engl J Med 2012;367:348-61.</a:t>
            </a:r>
          </a:p>
        </p:txBody>
      </p:sp>
    </p:spTree>
    <p:extLst>
      <p:ext uri="{BB962C8B-B14F-4D97-AF65-F5344CB8AC3E}">
        <p14:creationId xmlns:p14="http://schemas.microsoft.com/office/powerpoint/2010/main" val="34735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45667" y="1853406"/>
            <a:ext cx="63897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b="1" dirty="0"/>
              <a:t>Linfadenitis cervical</a:t>
            </a:r>
          </a:p>
          <a:p>
            <a:pPr marL="0" indent="0">
              <a:buNone/>
            </a:pPr>
            <a:endParaRPr lang="es-CO" sz="2400" b="1" dirty="0"/>
          </a:p>
          <a:p>
            <a:r>
              <a:rPr lang="es-CO" sz="2400" dirty="0"/>
              <a:t>Manifestación extratorácica más común en niños 1-10 años.</a:t>
            </a:r>
          </a:p>
          <a:p>
            <a:r>
              <a:rPr lang="es-CO" sz="2400" dirty="0"/>
              <a:t>Masa cervical no dolorosa, cauchosa, &gt;2x2 cm, sin respuesta a antibióticos.</a:t>
            </a:r>
          </a:p>
          <a:p>
            <a:r>
              <a:rPr lang="es-CO" sz="2400" dirty="0"/>
              <a:t>Drenaje espontáneo (escrófula).</a:t>
            </a:r>
          </a:p>
          <a:p>
            <a:r>
              <a:rPr lang="es-CO" sz="2400" dirty="0"/>
              <a:t>Diagnóstico</a:t>
            </a:r>
          </a:p>
          <a:p>
            <a:pPr lvl="1"/>
            <a:r>
              <a:rPr lang="es-CO" sz="2000" dirty="0"/>
              <a:t>Aspiración con aguja fina.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20627" y="365423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SÍNDROMES CLÍNICOS</a:t>
            </a:r>
            <a:endParaRPr lang="en-US" b="1" dirty="0"/>
          </a:p>
        </p:txBody>
      </p:sp>
      <p:sp>
        <p:nvSpPr>
          <p:cNvPr id="5" name="Rectángulo 4"/>
          <p:cNvSpPr/>
          <p:nvPr/>
        </p:nvSpPr>
        <p:spPr>
          <a:xfrm>
            <a:off x="5938465" y="6245423"/>
            <a:ext cx="83134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Marais BJ. Tuberculosis in children. Journal of Paediatrics and Child Health. 2014.p1-9.</a:t>
            </a:r>
          </a:p>
        </p:txBody>
      </p:sp>
      <p:pic>
        <p:nvPicPr>
          <p:cNvPr id="8196" name="Picture 4" descr="Resultado de imagen para linfadenitis cervica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364" y="222185"/>
            <a:ext cx="3844925" cy="34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1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INTRODUCCIÓN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27105" y="1253330"/>
            <a:ext cx="7048500" cy="4852501"/>
          </a:xfrm>
        </p:spPr>
        <p:txBody>
          <a:bodyPr>
            <a:normAutofit/>
          </a:bodyPr>
          <a:lstStyle/>
          <a:p>
            <a:pPr algn="just"/>
            <a:r>
              <a:rPr lang="es-CO" sz="1800" dirty="0"/>
              <a:t>Problema de salud pública a nivel mundial.</a:t>
            </a:r>
          </a:p>
          <a:p>
            <a:pPr algn="just"/>
            <a:endParaRPr lang="es-CO" sz="1800" dirty="0"/>
          </a:p>
          <a:p>
            <a:pPr algn="just"/>
            <a:r>
              <a:rPr lang="es-CO" sz="1800" dirty="0"/>
              <a:t>Estadísticas de tuberculosis pediátrica son difíciles de estimar.</a:t>
            </a:r>
          </a:p>
          <a:p>
            <a:pPr lvl="1" algn="just"/>
            <a:r>
              <a:rPr lang="es-CO" sz="1600" dirty="0"/>
              <a:t>Bajo reconocimiento.</a:t>
            </a:r>
          </a:p>
          <a:p>
            <a:pPr lvl="1" algn="just"/>
            <a:r>
              <a:rPr lang="es-CO" sz="1600" dirty="0"/>
              <a:t>Desafío diagnóstico.</a:t>
            </a:r>
          </a:p>
          <a:p>
            <a:pPr lvl="1" algn="just"/>
            <a:r>
              <a:rPr lang="es-CO" sz="1600" dirty="0"/>
              <a:t>Bajo reporte en programas nacionales.</a:t>
            </a:r>
          </a:p>
          <a:p>
            <a:pPr lvl="1" algn="just"/>
            <a:endParaRPr lang="es-CO" sz="1600" dirty="0"/>
          </a:p>
          <a:p>
            <a:pPr algn="just"/>
            <a:r>
              <a:rPr lang="es-CO" sz="1800" dirty="0"/>
              <a:t>Hallazgos clínicos y radiológicos </a:t>
            </a:r>
            <a:r>
              <a:rPr lang="es-CO" sz="1800" dirty="0">
                <a:sym typeface="Wingdings" panose="05000000000000000000" pitchFamily="2" charset="2"/>
              </a:rPr>
              <a:t> menos específicos.</a:t>
            </a:r>
          </a:p>
          <a:p>
            <a:pPr algn="just"/>
            <a:endParaRPr lang="es-CO" sz="1800" dirty="0">
              <a:sym typeface="Wingdings" panose="05000000000000000000" pitchFamily="2" charset="2"/>
            </a:endParaRPr>
          </a:p>
          <a:p>
            <a:pPr algn="just"/>
            <a:r>
              <a:rPr lang="es-CO" sz="1800" dirty="0">
                <a:sym typeface="Wingdings" panose="05000000000000000000" pitchFamily="2" charset="2"/>
              </a:rPr>
              <a:t>Confirmación microbiológica difícil  </a:t>
            </a:r>
            <a:r>
              <a:rPr lang="es-CO" sz="1800" dirty="0" err="1">
                <a:sym typeface="Wingdings" panose="05000000000000000000" pitchFamily="2" charset="2"/>
              </a:rPr>
              <a:t>Paucibacilares</a:t>
            </a:r>
            <a:r>
              <a:rPr lang="es-CO" sz="1800" dirty="0">
                <a:sym typeface="Wingdings" panose="05000000000000000000" pitchFamily="2" charset="2"/>
              </a:rPr>
              <a:t>.</a:t>
            </a:r>
          </a:p>
          <a:p>
            <a:pPr lvl="1" algn="just"/>
            <a:r>
              <a:rPr lang="es-CO" sz="1600" dirty="0">
                <a:sym typeface="Wingdings" panose="05000000000000000000" pitchFamily="2" charset="2"/>
              </a:rPr>
              <a:t>Cultivo y test moleculares  Solo son positivos en el 25-40%.</a:t>
            </a:r>
          </a:p>
          <a:p>
            <a:pPr lvl="1" algn="just"/>
            <a:r>
              <a:rPr lang="es-CO" sz="1600" dirty="0">
                <a:sym typeface="Wingdings" panose="05000000000000000000" pitchFamily="2" charset="2"/>
              </a:rPr>
              <a:t>Dificultad en la recolección de las muestras.</a:t>
            </a:r>
            <a:endParaRPr lang="en-US" sz="1600" dirty="0"/>
          </a:p>
        </p:txBody>
      </p:sp>
      <p:sp>
        <p:nvSpPr>
          <p:cNvPr id="4" name="Rectángulo 3"/>
          <p:cNvSpPr/>
          <p:nvPr/>
        </p:nvSpPr>
        <p:spPr>
          <a:xfrm>
            <a:off x="6719349" y="6361922"/>
            <a:ext cx="8747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Thomas TA. Tuberculosis in Children. </a:t>
            </a:r>
            <a:r>
              <a:rPr lang="pt-BR" sz="1050" dirty="0">
                <a:latin typeface="Montserrat" panose="00000500000000000000" pitchFamily="50" charset="0"/>
              </a:rPr>
              <a:t>Pediatr Clin N Am 64 (2017) 893–909</a:t>
            </a:r>
            <a:endParaRPr lang="en-US" sz="105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88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39138" y="1451531"/>
            <a:ext cx="655088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400" b="1" dirty="0"/>
              <a:t>Tuberculosis ósea</a:t>
            </a:r>
          </a:p>
          <a:p>
            <a:pPr marL="0" indent="0" algn="just">
              <a:buNone/>
            </a:pPr>
            <a:endParaRPr lang="es-CO" sz="2400" b="1" dirty="0"/>
          </a:p>
          <a:p>
            <a:pPr algn="just"/>
            <a:r>
              <a:rPr lang="es-CO" sz="2400" dirty="0"/>
              <a:t>1-5% de las formas infantiles.</a:t>
            </a:r>
          </a:p>
          <a:p>
            <a:pPr algn="just"/>
            <a:r>
              <a:rPr lang="es-CO" sz="2400" dirty="0"/>
              <a:t>Dolor, cojera, fiebre.</a:t>
            </a:r>
          </a:p>
          <a:p>
            <a:pPr algn="just"/>
            <a:r>
              <a:rPr lang="es-CO" sz="2400" dirty="0"/>
              <a:t>Torácica, lumbar, cervical.</a:t>
            </a:r>
          </a:p>
          <a:p>
            <a:pPr algn="just"/>
            <a:r>
              <a:rPr lang="es-CO" sz="2400" dirty="0"/>
              <a:t>Diseminación hematógena.</a:t>
            </a:r>
          </a:p>
          <a:p>
            <a:pPr algn="just"/>
            <a:r>
              <a:rPr lang="es-CO" sz="2400" dirty="0"/>
              <a:t>10-30% se complica.</a:t>
            </a:r>
          </a:p>
          <a:p>
            <a:pPr lvl="1" algn="just"/>
            <a:r>
              <a:rPr lang="es-CO" sz="2000" dirty="0"/>
              <a:t>Absceso paravertebral, parafaríngeo, psoas, déficit neurológico.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91069" y="125968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SÍNDROMES CLÍNICOS</a:t>
            </a:r>
            <a:endParaRPr lang="en-US" b="1" dirty="0"/>
          </a:p>
        </p:txBody>
      </p:sp>
      <p:sp>
        <p:nvSpPr>
          <p:cNvPr id="5" name="Rectángulo 4"/>
          <p:cNvSpPr/>
          <p:nvPr/>
        </p:nvSpPr>
        <p:spPr>
          <a:xfrm>
            <a:off x="5970767" y="6216848"/>
            <a:ext cx="83134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Marais BJ. Tuberculosis in children. Journal of Paediatrics and Child Health. 2014.p1-9.</a:t>
            </a:r>
          </a:p>
        </p:txBody>
      </p:sp>
      <p:pic>
        <p:nvPicPr>
          <p:cNvPr id="9218" name="Picture 2" descr="Resultado de imagen para tuberculosis ose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980" y="418308"/>
            <a:ext cx="3629401" cy="308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017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0346" y="1083503"/>
            <a:ext cx="10809673" cy="268950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O" sz="2400" b="1" dirty="0"/>
              <a:t>Meningitis tuberculosa</a:t>
            </a:r>
          </a:p>
          <a:p>
            <a:pPr marL="0" indent="0" algn="just">
              <a:buNone/>
            </a:pPr>
            <a:endParaRPr lang="es-CO" sz="2400" b="1" dirty="0"/>
          </a:p>
          <a:p>
            <a:pPr algn="just"/>
            <a:r>
              <a:rPr lang="es-CO" sz="2400" dirty="0"/>
              <a:t>Manifestación más severa de la tuberculosis en la niñez.</a:t>
            </a:r>
          </a:p>
          <a:p>
            <a:pPr algn="just"/>
            <a:r>
              <a:rPr lang="es-CO" sz="2400" dirty="0"/>
              <a:t>Mayor riesgo en menores de 3 años.</a:t>
            </a:r>
          </a:p>
          <a:p>
            <a:pPr algn="just"/>
            <a:r>
              <a:rPr lang="es-CO" sz="2400" dirty="0"/>
              <a:t>Fiebre, debilidad, astenia, irritabilidad – signos meníngeos + alteración del estado de conciencia – ACV, tuberculoma, vasculitis.</a:t>
            </a:r>
          </a:p>
          <a:p>
            <a:pPr algn="just"/>
            <a:r>
              <a:rPr lang="es-CO" sz="2400" dirty="0"/>
              <a:t>LCR Y RMN.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01980" y="-56184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SÍNDROMES CLÍNICOS</a:t>
            </a:r>
            <a:endParaRPr lang="en-US" b="1" dirty="0"/>
          </a:p>
        </p:txBody>
      </p:sp>
      <p:sp>
        <p:nvSpPr>
          <p:cNvPr id="5" name="Rectángulo 4"/>
          <p:cNvSpPr/>
          <p:nvPr/>
        </p:nvSpPr>
        <p:spPr>
          <a:xfrm>
            <a:off x="5793105" y="6312098"/>
            <a:ext cx="83134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latin typeface="Montserrat" panose="00000500000000000000" pitchFamily="50" charset="0"/>
              </a:rPr>
              <a:t>Marais BJ. Tuberculosis in children. Journal of Paediatrics and Child Health. 2014.p1-9.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5099356" y="3084990"/>
            <a:ext cx="5845946" cy="2312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86537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45487" y="1377156"/>
            <a:ext cx="6603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b="1" dirty="0"/>
              <a:t>Tuberculosis congénita</a:t>
            </a:r>
          </a:p>
          <a:p>
            <a:pPr marL="0" indent="0">
              <a:buNone/>
            </a:pPr>
            <a:endParaRPr lang="es-CO" sz="2400" b="1" dirty="0"/>
          </a:p>
          <a:p>
            <a:r>
              <a:rPr lang="es-CO" sz="2400" dirty="0"/>
              <a:t>Adquirida por múltiples vías.</a:t>
            </a:r>
          </a:p>
          <a:p>
            <a:pPr lvl="1"/>
            <a:r>
              <a:rPr lang="es-CO" sz="2000" dirty="0"/>
              <a:t>Hematógena.</a:t>
            </a:r>
          </a:p>
          <a:p>
            <a:r>
              <a:rPr lang="es-CO" sz="2400" dirty="0"/>
              <a:t>Rápida progresión – Diagnóstico temprano y tratamiento.</a:t>
            </a:r>
          </a:p>
          <a:p>
            <a:r>
              <a:rPr lang="es-CO" sz="2400" dirty="0"/>
              <a:t>Afecta inicialmente el hígado, pero también compromete pulmones y TGI.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932043" y="116273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SÍNDROMES CLÍNICOS</a:t>
            </a:r>
            <a:endParaRPr lang="en-US" b="1" dirty="0"/>
          </a:p>
        </p:txBody>
      </p:sp>
      <p:sp>
        <p:nvSpPr>
          <p:cNvPr id="5" name="Rectángulo 4"/>
          <p:cNvSpPr/>
          <p:nvPr/>
        </p:nvSpPr>
        <p:spPr>
          <a:xfrm>
            <a:off x="5781923" y="6378773"/>
            <a:ext cx="83134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Marais BJ. Tuberculosis in children. Journal of Paediatrics and Child Health. 2014.p1-9.</a:t>
            </a:r>
          </a:p>
        </p:txBody>
      </p:sp>
      <p:pic>
        <p:nvPicPr>
          <p:cNvPr id="10242" name="Picture 2" descr="Resultado de imagen para niÃ±o enfermo carica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944" y="11541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39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922973" y="1579057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NO ES IGUAL</a:t>
            </a:r>
            <a:endParaRPr lang="en-U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8690" y="194613"/>
            <a:ext cx="7346888" cy="47498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4758690" y="1213338"/>
            <a:ext cx="7635240" cy="47830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4700936" y="2702916"/>
            <a:ext cx="7635240" cy="35169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4700936" y="3657600"/>
            <a:ext cx="7635240" cy="520867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6009870" y="6328862"/>
            <a:ext cx="83134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Marais BJ. Tuberculosis in children. Journal of Paediatrics and Child Health. 2014.p1-9.</a:t>
            </a:r>
          </a:p>
        </p:txBody>
      </p:sp>
    </p:spTree>
    <p:extLst>
      <p:ext uri="{BB962C8B-B14F-4D97-AF65-F5344CB8AC3E}">
        <p14:creationId xmlns:p14="http://schemas.microsoft.com/office/powerpoint/2010/main" val="374695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527" y="9939"/>
            <a:ext cx="11560946" cy="1325563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/>
              <a:t>ENFERMEDAD EN POBLACIONES ESPECIALES</a:t>
            </a:r>
            <a:endParaRPr lang="en-US" sz="36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029630"/>
              </p:ext>
            </p:extLst>
          </p:nvPr>
        </p:nvGraphicFramePr>
        <p:xfrm>
          <a:off x="4492486" y="1835150"/>
          <a:ext cx="7063410" cy="342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/>
          <p:cNvSpPr/>
          <p:nvPr/>
        </p:nvSpPr>
        <p:spPr>
          <a:xfrm>
            <a:off x="6650189" y="6312098"/>
            <a:ext cx="8747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Thomas TA. Tuberculosis in Children. </a:t>
            </a:r>
            <a:r>
              <a:rPr lang="pt-BR" sz="1050" dirty="0">
                <a:latin typeface="Montserrat" panose="00000500000000000000" pitchFamily="50" charset="0"/>
              </a:rPr>
              <a:t>Pediatr Clin N Am 64 (2017) 893–909</a:t>
            </a:r>
            <a:endParaRPr lang="en-US" sz="105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09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11451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DIAGNÓSTICO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05350" y="1537014"/>
            <a:ext cx="7181850" cy="4509774"/>
          </a:xfrm>
        </p:spPr>
        <p:txBody>
          <a:bodyPr>
            <a:normAutofit/>
          </a:bodyPr>
          <a:lstStyle/>
          <a:p>
            <a:r>
              <a:rPr lang="es-CO" sz="2000" dirty="0"/>
              <a:t>Es un desafío confirmar el diagnóstico en niños </a:t>
            </a:r>
            <a:r>
              <a:rPr lang="es-CO" sz="2000" dirty="0">
                <a:sym typeface="Wingdings" panose="05000000000000000000" pitchFamily="2" charset="2"/>
              </a:rPr>
              <a:t> Hallazgos no específicos en radiografía y naturaleza </a:t>
            </a:r>
            <a:r>
              <a:rPr lang="es-CO" sz="2000" dirty="0" err="1">
                <a:sym typeface="Wingdings" panose="05000000000000000000" pitchFamily="2" charset="2"/>
              </a:rPr>
              <a:t>paucibacilar</a:t>
            </a:r>
            <a:r>
              <a:rPr lang="es-CO" sz="2000" dirty="0">
                <a:sym typeface="Wingdings" panose="05000000000000000000" pitchFamily="2" charset="2"/>
              </a:rPr>
              <a:t>.</a:t>
            </a:r>
          </a:p>
          <a:p>
            <a:endParaRPr lang="es-CO" sz="2000" dirty="0">
              <a:sym typeface="Wingdings" panose="05000000000000000000" pitchFamily="2" charset="2"/>
            </a:endParaRPr>
          </a:p>
          <a:p>
            <a:r>
              <a:rPr lang="es-CO" sz="2000" dirty="0">
                <a:sym typeface="Wingdings" panose="05000000000000000000" pitchFamily="2" charset="2"/>
              </a:rPr>
              <a:t>Pueden ser evaluado en el contexto de:</a:t>
            </a:r>
          </a:p>
          <a:p>
            <a:pPr lvl="1"/>
            <a:r>
              <a:rPr lang="es-CO" sz="1800" dirty="0">
                <a:sym typeface="Wingdings" panose="05000000000000000000" pitchFamily="2" charset="2"/>
              </a:rPr>
              <a:t>Tamizaje de niños inmigrantes.</a:t>
            </a:r>
          </a:p>
          <a:p>
            <a:pPr lvl="1"/>
            <a:r>
              <a:rPr lang="es-CO" sz="1800" dirty="0">
                <a:sym typeface="Wingdings" panose="05000000000000000000" pitchFamily="2" charset="2"/>
              </a:rPr>
              <a:t>Investigación de contacto.</a:t>
            </a:r>
          </a:p>
          <a:p>
            <a:pPr lvl="1"/>
            <a:r>
              <a:rPr lang="es-CO" sz="1800" dirty="0">
                <a:sym typeface="Wingdings" panose="05000000000000000000" pitchFamily="2" charset="2"/>
              </a:rPr>
              <a:t>Síntomas y signos sugestivos de tuberculosis.</a:t>
            </a:r>
          </a:p>
          <a:p>
            <a:endParaRPr lang="es-CO" sz="2000" dirty="0">
              <a:sym typeface="Wingdings" panose="05000000000000000000" pitchFamily="2" charset="2"/>
            </a:endParaRPr>
          </a:p>
          <a:p>
            <a:r>
              <a:rPr lang="es-CO" sz="2000" dirty="0">
                <a:sym typeface="Wingdings" panose="05000000000000000000" pitchFamily="2" charset="2"/>
              </a:rPr>
              <a:t>No existen test diagnósticos precisos para tuberculosis pediátrica.</a:t>
            </a:r>
          </a:p>
          <a:p>
            <a:pPr lvl="1"/>
            <a:r>
              <a:rPr lang="es-CO" sz="1800" dirty="0">
                <a:sym typeface="Wingdings" panose="05000000000000000000" pitchFamily="2" charset="2"/>
              </a:rPr>
              <a:t>Test negativo no descarta la enfermedad – pobre sensibilidad.</a:t>
            </a:r>
            <a:endParaRPr lang="en-US" sz="1800" dirty="0"/>
          </a:p>
        </p:txBody>
      </p:sp>
      <p:sp>
        <p:nvSpPr>
          <p:cNvPr id="4" name="Rectángulo 3"/>
          <p:cNvSpPr/>
          <p:nvPr/>
        </p:nvSpPr>
        <p:spPr>
          <a:xfrm>
            <a:off x="6096000" y="6245423"/>
            <a:ext cx="8747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Thomas TA. Tuberculosis in Children. </a:t>
            </a:r>
            <a:r>
              <a:rPr lang="pt-BR" sz="1050" dirty="0">
                <a:latin typeface="Montserrat" panose="00000500000000000000" pitchFamily="50" charset="0"/>
              </a:rPr>
              <a:t>Pediatr Clin N Am 64 (2017) 893–909</a:t>
            </a:r>
            <a:endParaRPr lang="en-US" sz="105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57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31F817E-740A-4D85-9184-4E9392078B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422795"/>
              </p:ext>
            </p:extLst>
          </p:nvPr>
        </p:nvGraphicFramePr>
        <p:xfrm>
          <a:off x="585486" y="189512"/>
          <a:ext cx="11358864" cy="48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CuadroTexto 25">
            <a:extLst>
              <a:ext uri="{FF2B5EF4-FFF2-40B4-BE49-F238E27FC236}">
                <a16:creationId xmlns:a16="http://schemas.microsoft.com/office/drawing/2014/main" id="{CE81E83E-A030-4DAD-A7C6-56115A2F98DD}"/>
              </a:ext>
            </a:extLst>
          </p:cNvPr>
          <p:cNvSpPr txBox="1"/>
          <p:nvPr/>
        </p:nvSpPr>
        <p:spPr>
          <a:xfrm>
            <a:off x="8199175" y="6257825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Cherry, James D</a:t>
            </a:r>
            <a:r>
              <a:rPr lang="es-ES" sz="1050" dirty="0">
                <a:latin typeface="Montserrat" panose="00000500000000000000" pitchFamily="50" charset="0"/>
              </a:rPr>
              <a:t>Elsevier 2019. </a:t>
            </a:r>
            <a:r>
              <a:rPr lang="es-ES" sz="1050" dirty="0" err="1">
                <a:latin typeface="Montserrat" panose="00000500000000000000" pitchFamily="50" charset="0"/>
              </a:rPr>
              <a:t>Cap</a:t>
            </a:r>
            <a:r>
              <a:rPr lang="es-ES" sz="1050" dirty="0">
                <a:latin typeface="Montserrat" panose="00000500000000000000" pitchFamily="50" charset="0"/>
              </a:rPr>
              <a:t> 96 </a:t>
            </a:r>
            <a:r>
              <a:rPr lang="es-ES" sz="1050" dirty="0" err="1">
                <a:latin typeface="Montserrat" panose="00000500000000000000" pitchFamily="50" charset="0"/>
              </a:rPr>
              <a:t>Pag</a:t>
            </a:r>
            <a:r>
              <a:rPr lang="es-ES" sz="1050" dirty="0">
                <a:latin typeface="Montserrat" panose="00000500000000000000" pitchFamily="50" charset="0"/>
              </a:rPr>
              <a:t> 957 - 987</a:t>
            </a:r>
          </a:p>
          <a:p>
            <a:pPr defTabSz="914400">
              <a:defRPr/>
            </a:pPr>
            <a:endParaRPr lang="es-ES" sz="1050" dirty="0">
              <a:latin typeface="Montserrat" panose="00000500000000000000" pitchFamily="50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1929457-9C21-4B67-AB34-D57BADEF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426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DIAGNÓSTICO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0609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F3641-CC9A-4039-B965-C8D86374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065" y="508127"/>
            <a:ext cx="10515600" cy="1325563"/>
          </a:xfrm>
        </p:spPr>
        <p:txBody>
          <a:bodyPr/>
          <a:lstStyle/>
          <a:p>
            <a:pPr algn="ctr"/>
            <a:r>
              <a:rPr lang="es-CO" dirty="0"/>
              <a:t>Epidemiológico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5C98299-BA7F-4CCC-9853-D94EFBA48D9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1501607"/>
              </p:ext>
            </p:extLst>
          </p:nvPr>
        </p:nvGraphicFramePr>
        <p:xfrm>
          <a:off x="4572000" y="1723391"/>
          <a:ext cx="7414353" cy="4000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8512CDB-8655-4E39-B4E3-5DF066B7C5C0}"/>
              </a:ext>
            </a:extLst>
          </p:cNvPr>
          <p:cNvSpPr txBox="1"/>
          <p:nvPr/>
        </p:nvSpPr>
        <p:spPr>
          <a:xfrm>
            <a:off x="2527418" y="6391966"/>
            <a:ext cx="945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latin typeface="Montserrat" panose="00000500000000000000" pitchFamily="50" charset="0"/>
              </a:rPr>
              <a:t>Nelson. Tratado de Pediatría (20.ª ed.) </a:t>
            </a:r>
            <a:r>
              <a:rPr lang="es-ES" sz="1000" dirty="0" err="1">
                <a:latin typeface="Montserrat" panose="00000500000000000000" pitchFamily="50" charset="0"/>
              </a:rPr>
              <a:t>Kliegman</a:t>
            </a:r>
            <a:r>
              <a:rPr lang="es-ES" sz="1000" dirty="0">
                <a:latin typeface="Montserrat" panose="00000500000000000000" pitchFamily="50" charset="0"/>
              </a:rPr>
              <a:t> RM, </a:t>
            </a:r>
            <a:r>
              <a:rPr lang="es-ES" sz="1000" dirty="0" err="1">
                <a:latin typeface="Montserrat" panose="00000500000000000000" pitchFamily="50" charset="0"/>
              </a:rPr>
              <a:t>Behrman</a:t>
            </a:r>
            <a:r>
              <a:rPr lang="es-ES" sz="1000" dirty="0">
                <a:latin typeface="Montserrat" panose="00000500000000000000" pitchFamily="50" charset="0"/>
              </a:rPr>
              <a:t> RE, </a:t>
            </a:r>
            <a:r>
              <a:rPr lang="es-ES" sz="1000" dirty="0" err="1">
                <a:latin typeface="Montserrat" panose="00000500000000000000" pitchFamily="50" charset="0"/>
              </a:rPr>
              <a:t>Jenson</a:t>
            </a:r>
            <a:r>
              <a:rPr lang="es-ES" sz="1000" dirty="0">
                <a:latin typeface="Montserrat" panose="00000500000000000000" pitchFamily="50" charset="0"/>
              </a:rPr>
              <a:t> HB, </a:t>
            </a:r>
            <a:r>
              <a:rPr lang="es-ES" sz="1000" dirty="0" err="1">
                <a:latin typeface="Montserrat" panose="00000500000000000000" pitchFamily="50" charset="0"/>
              </a:rPr>
              <a:t>Stanton</a:t>
            </a:r>
            <a:r>
              <a:rPr lang="es-ES" sz="1000" dirty="0">
                <a:latin typeface="Montserrat" panose="00000500000000000000" pitchFamily="50" charset="0"/>
              </a:rPr>
              <a:t> BF. Barcelona: </a:t>
            </a:r>
            <a:r>
              <a:rPr lang="es-ES" sz="1000" dirty="0" err="1">
                <a:latin typeface="Montserrat" panose="00000500000000000000" pitchFamily="50" charset="0"/>
              </a:rPr>
              <a:t>Elsevier</a:t>
            </a:r>
            <a:r>
              <a:rPr lang="es-ES" sz="1000" dirty="0">
                <a:latin typeface="Montserrat" panose="00000500000000000000" pitchFamily="50" charset="0"/>
              </a:rPr>
              <a:t>, 2019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834C9E-B488-4C51-A208-CC88BF116CAD}"/>
              </a:ext>
            </a:extLst>
          </p:cNvPr>
          <p:cNvSpPr txBox="1"/>
          <p:nvPr/>
        </p:nvSpPr>
        <p:spPr>
          <a:xfrm>
            <a:off x="2472765" y="6226762"/>
            <a:ext cx="9513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000" dirty="0">
                <a:latin typeface="Montserrat" panose="00000500000000000000" pitchFamily="50" charset="0"/>
                <a:cs typeface="Times New Roman" panose="02020603050405020304" pitchFamily="18" charset="0"/>
              </a:rPr>
              <a:t>Carlos M. Pérez  et Al . </a:t>
            </a:r>
            <a:r>
              <a:rPr lang="en-US" sz="1000" dirty="0">
                <a:latin typeface="Montserrat" panose="00000500000000000000" pitchFamily="50" charset="0"/>
                <a:cs typeface="Times New Roman" panose="02020603050405020304" pitchFamily="18" charset="0"/>
              </a:rPr>
              <a:t>Journal of Infection (2017) 74, S74—S83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2922ECB-ACC5-4DEA-9B20-4C8F59F98D57}"/>
              </a:ext>
            </a:extLst>
          </p:cNvPr>
          <p:cNvSpPr txBox="1">
            <a:spLocks/>
          </p:cNvSpPr>
          <p:nvPr/>
        </p:nvSpPr>
        <p:spPr>
          <a:xfrm>
            <a:off x="-2579388" y="118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6AEAA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CO" b="1" dirty="0"/>
              <a:t>DIAGNÓSTICO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3565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121DC-33EB-4A9A-9B71-0A2DCACCA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2752" y="475129"/>
            <a:ext cx="10515600" cy="1325563"/>
          </a:xfrm>
        </p:spPr>
        <p:txBody>
          <a:bodyPr/>
          <a:lstStyle/>
          <a:p>
            <a:pPr algn="ctr"/>
            <a:r>
              <a:rPr lang="es-CO" dirty="0"/>
              <a:t>Clínico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BD46140-07EA-49AF-9D47-AD9ADAFC9E9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2741530"/>
              </p:ext>
            </p:extLst>
          </p:nvPr>
        </p:nvGraphicFramePr>
        <p:xfrm>
          <a:off x="4756794" y="1558549"/>
          <a:ext cx="7107517" cy="4340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20B7E802-5086-4868-9E2C-43D52EE6BD91}"/>
              </a:ext>
            </a:extLst>
          </p:cNvPr>
          <p:cNvSpPr txBox="1"/>
          <p:nvPr/>
        </p:nvSpPr>
        <p:spPr>
          <a:xfrm>
            <a:off x="2405376" y="6338265"/>
            <a:ext cx="945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>
                <a:latin typeface="Montserrat" panose="00000500000000000000" pitchFamily="50" charset="0"/>
              </a:rPr>
              <a:t>Nelson. Tratado de Pediatría (20.ª ed.) </a:t>
            </a:r>
            <a:r>
              <a:rPr lang="es-ES" sz="1000" dirty="0" err="1">
                <a:latin typeface="Montserrat" panose="00000500000000000000" pitchFamily="50" charset="0"/>
              </a:rPr>
              <a:t>Kliegman</a:t>
            </a:r>
            <a:r>
              <a:rPr lang="es-ES" sz="1000" dirty="0">
                <a:latin typeface="Montserrat" panose="00000500000000000000" pitchFamily="50" charset="0"/>
              </a:rPr>
              <a:t> RM, </a:t>
            </a:r>
            <a:r>
              <a:rPr lang="es-ES" sz="1000" dirty="0" err="1">
                <a:latin typeface="Montserrat" panose="00000500000000000000" pitchFamily="50" charset="0"/>
              </a:rPr>
              <a:t>Behrman</a:t>
            </a:r>
            <a:r>
              <a:rPr lang="es-ES" sz="1000" dirty="0">
                <a:latin typeface="Montserrat" panose="00000500000000000000" pitchFamily="50" charset="0"/>
              </a:rPr>
              <a:t> RE, </a:t>
            </a:r>
            <a:r>
              <a:rPr lang="es-ES" sz="1000" dirty="0" err="1">
                <a:latin typeface="Montserrat" panose="00000500000000000000" pitchFamily="50" charset="0"/>
              </a:rPr>
              <a:t>Jenson</a:t>
            </a:r>
            <a:r>
              <a:rPr lang="es-ES" sz="1000" dirty="0">
                <a:latin typeface="Montserrat" panose="00000500000000000000" pitchFamily="50" charset="0"/>
              </a:rPr>
              <a:t> HB, </a:t>
            </a:r>
            <a:r>
              <a:rPr lang="es-ES" sz="1000" dirty="0" err="1">
                <a:latin typeface="Montserrat" panose="00000500000000000000" pitchFamily="50" charset="0"/>
              </a:rPr>
              <a:t>Stanton</a:t>
            </a:r>
            <a:r>
              <a:rPr lang="es-ES" sz="1000" dirty="0">
                <a:latin typeface="Montserrat" panose="00000500000000000000" pitchFamily="50" charset="0"/>
              </a:rPr>
              <a:t> BF. Barcelona: </a:t>
            </a:r>
            <a:r>
              <a:rPr lang="es-ES" sz="1000" dirty="0" err="1">
                <a:latin typeface="Montserrat" panose="00000500000000000000" pitchFamily="50" charset="0"/>
              </a:rPr>
              <a:t>Elsevier</a:t>
            </a:r>
            <a:r>
              <a:rPr lang="es-ES" sz="1000" dirty="0">
                <a:latin typeface="Montserrat" panose="00000500000000000000" pitchFamily="50" charset="0"/>
              </a:rPr>
              <a:t>, 2019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1D37FC6-CEB1-47B4-B141-8C06856CC911}"/>
              </a:ext>
            </a:extLst>
          </p:cNvPr>
          <p:cNvSpPr txBox="1"/>
          <p:nvPr/>
        </p:nvSpPr>
        <p:spPr>
          <a:xfrm>
            <a:off x="7737987" y="6057242"/>
            <a:ext cx="9513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latin typeface="Montserrat" panose="00000500000000000000" pitchFamily="50" charset="0"/>
                <a:cs typeface="Times New Roman" panose="02020603050405020304" pitchFamily="18" charset="0"/>
              </a:rPr>
              <a:t>Carlos M. Pérez  et Al . </a:t>
            </a:r>
            <a:r>
              <a:rPr lang="en-US" sz="1000" dirty="0">
                <a:latin typeface="Montserrat" panose="00000500000000000000" pitchFamily="50" charset="0"/>
                <a:cs typeface="Times New Roman" panose="02020603050405020304" pitchFamily="18" charset="0"/>
              </a:rPr>
              <a:t>Journal of Infection (2017) 74, S74—S83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8EA6969-2F99-4630-9DF5-A38F1F9CDEBB}"/>
              </a:ext>
            </a:extLst>
          </p:cNvPr>
          <p:cNvSpPr txBox="1">
            <a:spLocks/>
          </p:cNvSpPr>
          <p:nvPr/>
        </p:nvSpPr>
        <p:spPr>
          <a:xfrm>
            <a:off x="-2579388" y="118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6AEAA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CO" b="1" dirty="0"/>
              <a:t>DIAGNÓSTICO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1993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1AE00-3D3B-41A9-BEDA-14B8E6DC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176" y="483816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es-CO" dirty="0"/>
              <a:t>Inmunológico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CCC129-DE45-4440-AEFE-3811A878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9463" y="1731296"/>
            <a:ext cx="6069979" cy="3747033"/>
          </a:xfrm>
        </p:spPr>
        <p:txBody>
          <a:bodyPr anchor="ctr">
            <a:normAutofit/>
          </a:bodyPr>
          <a:lstStyle/>
          <a:p>
            <a:pPr algn="just"/>
            <a:r>
              <a:rPr lang="es-CO" sz="2200" dirty="0"/>
              <a:t>Riesgo de infección vs enfermedad (las diferencia).</a:t>
            </a:r>
          </a:p>
          <a:p>
            <a:pPr algn="just"/>
            <a:r>
              <a:rPr lang="es-CO" sz="2200" dirty="0"/>
              <a:t>Estado de vacunación.</a:t>
            </a:r>
          </a:p>
          <a:p>
            <a:pPr algn="just"/>
            <a:r>
              <a:rPr lang="es-CO" sz="2200" dirty="0"/>
              <a:t>Contacto de pacientes con diagnóstico de TB.</a:t>
            </a:r>
          </a:p>
          <a:p>
            <a:pPr algn="just"/>
            <a:r>
              <a:rPr lang="es-CO" sz="2200" dirty="0"/>
              <a:t>Cuadro clínico y/o radiografía de tórax sugestiva.</a:t>
            </a:r>
          </a:p>
          <a:p>
            <a:pPr algn="just"/>
            <a:r>
              <a:rPr lang="es-CO" sz="2200" dirty="0"/>
              <a:t>Inmigrantes (países endémicos).</a:t>
            </a:r>
          </a:p>
          <a:p>
            <a:pPr algn="just"/>
            <a:r>
              <a:rPr lang="es-CO" sz="2200" dirty="0"/>
              <a:t>Inmunosupresión.</a:t>
            </a:r>
          </a:p>
          <a:p>
            <a:endParaRPr lang="es-CO" sz="20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FC731FE-3959-4ACF-91FB-6A24F056604F}"/>
              </a:ext>
            </a:extLst>
          </p:cNvPr>
          <p:cNvSpPr txBox="1"/>
          <p:nvPr/>
        </p:nvSpPr>
        <p:spPr>
          <a:xfrm>
            <a:off x="4682651" y="5955589"/>
            <a:ext cx="7793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dirty="0" err="1">
                <a:latin typeface="Montserrat" panose="00000500000000000000" pitchFamily="50" charset="0"/>
              </a:rPr>
              <a:t>Lewinsohn</a:t>
            </a:r>
            <a:r>
              <a:rPr lang="es-ES_tradnl" sz="800" dirty="0">
                <a:latin typeface="Montserrat" panose="00000500000000000000" pitchFamily="50" charset="0"/>
              </a:rPr>
              <a:t> DM et al. </a:t>
            </a:r>
            <a:r>
              <a:rPr lang="es-ES_tradnl" sz="800" dirty="0" err="1">
                <a:latin typeface="Montserrat" panose="00000500000000000000" pitchFamily="50" charset="0"/>
              </a:rPr>
              <a:t>Ofcial</a:t>
            </a:r>
            <a:r>
              <a:rPr lang="es-ES_tradnl" sz="800" dirty="0">
                <a:latin typeface="Montserrat" panose="00000500000000000000" pitchFamily="50" charset="0"/>
              </a:rPr>
              <a:t> ATS/IDSA/CDC </a:t>
            </a:r>
            <a:r>
              <a:rPr lang="es-ES_tradnl" sz="800" dirty="0" err="1">
                <a:latin typeface="Montserrat" panose="00000500000000000000" pitchFamily="50" charset="0"/>
              </a:rPr>
              <a:t>Clinical</a:t>
            </a:r>
            <a:r>
              <a:rPr lang="es-ES_tradnl" sz="800" dirty="0">
                <a:latin typeface="Montserrat" panose="00000500000000000000" pitchFamily="50" charset="0"/>
              </a:rPr>
              <a:t> </a:t>
            </a:r>
            <a:r>
              <a:rPr lang="es-ES_tradnl" sz="800" dirty="0" err="1">
                <a:latin typeface="Montserrat" panose="00000500000000000000" pitchFamily="50" charset="0"/>
              </a:rPr>
              <a:t>Practice</a:t>
            </a:r>
            <a:r>
              <a:rPr lang="es-ES_tradnl" sz="800" dirty="0">
                <a:latin typeface="Montserrat" panose="00000500000000000000" pitchFamily="50" charset="0"/>
              </a:rPr>
              <a:t> </a:t>
            </a:r>
            <a:r>
              <a:rPr lang="es-ES_tradnl" sz="800" dirty="0" err="1">
                <a:latin typeface="Montserrat" panose="00000500000000000000" pitchFamily="50" charset="0"/>
              </a:rPr>
              <a:t>Guidelines</a:t>
            </a:r>
            <a:r>
              <a:rPr lang="es-ES_tradnl" sz="800" dirty="0">
                <a:latin typeface="Montserrat" panose="00000500000000000000" pitchFamily="50" charset="0"/>
              </a:rPr>
              <a:t>: Diagnosis of Tuberculosis in </a:t>
            </a:r>
            <a:r>
              <a:rPr lang="es-ES_tradnl" sz="800" dirty="0" err="1">
                <a:latin typeface="Montserrat" panose="00000500000000000000" pitchFamily="50" charset="0"/>
              </a:rPr>
              <a:t>Adults</a:t>
            </a:r>
            <a:r>
              <a:rPr lang="es-ES_tradnl" sz="800" dirty="0">
                <a:latin typeface="Montserrat" panose="00000500000000000000" pitchFamily="50" charset="0"/>
              </a:rPr>
              <a:t> and </a:t>
            </a:r>
            <a:r>
              <a:rPr lang="es-ES_tradnl" sz="800" dirty="0" err="1">
                <a:latin typeface="Montserrat" panose="00000500000000000000" pitchFamily="50" charset="0"/>
              </a:rPr>
              <a:t>Childre</a:t>
            </a:r>
            <a:r>
              <a:rPr lang="es-ES_tradnl" sz="800" dirty="0">
                <a:latin typeface="Montserrat" panose="00000500000000000000" pitchFamily="50" charset="0"/>
              </a:rPr>
              <a:t>. </a:t>
            </a:r>
            <a:r>
              <a:rPr lang="es-ES_tradnl" sz="800" dirty="0" err="1">
                <a:latin typeface="Montserrat" panose="00000500000000000000" pitchFamily="50" charset="0"/>
              </a:rPr>
              <a:t>Clinical</a:t>
            </a:r>
            <a:r>
              <a:rPr lang="es-ES_tradnl" sz="800" dirty="0">
                <a:latin typeface="Montserrat" panose="00000500000000000000" pitchFamily="50" charset="0"/>
              </a:rPr>
              <a:t> </a:t>
            </a:r>
            <a:r>
              <a:rPr lang="es-ES_tradnl" sz="800" dirty="0" err="1">
                <a:latin typeface="Montserrat" panose="00000500000000000000" pitchFamily="50" charset="0"/>
              </a:rPr>
              <a:t>Infectious</a:t>
            </a:r>
            <a:r>
              <a:rPr lang="es-ES_tradnl" sz="800" dirty="0">
                <a:latin typeface="Montserrat" panose="00000500000000000000" pitchFamily="50" charset="0"/>
              </a:rPr>
              <a:t> </a:t>
            </a:r>
          </a:p>
          <a:p>
            <a:r>
              <a:rPr lang="es-ES_tradnl" sz="800" dirty="0" err="1">
                <a:latin typeface="Montserrat" panose="00000500000000000000" pitchFamily="50" charset="0"/>
              </a:rPr>
              <a:t>Diseases</a:t>
            </a:r>
            <a:r>
              <a:rPr lang="es-ES_tradnl" sz="800" dirty="0">
                <a:latin typeface="Montserrat" panose="00000500000000000000" pitchFamily="50" charset="0"/>
              </a:rPr>
              <a:t>® 2017;64(2):111–5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28062F4-0DF9-4595-9EFF-6F67B4CA4B07}"/>
              </a:ext>
            </a:extLst>
          </p:cNvPr>
          <p:cNvSpPr txBox="1"/>
          <p:nvPr/>
        </p:nvSpPr>
        <p:spPr>
          <a:xfrm>
            <a:off x="4682651" y="6264144"/>
            <a:ext cx="956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" dirty="0" err="1">
                <a:latin typeface="Montserrat" panose="00000500000000000000" pitchFamily="50" charset="0"/>
              </a:rPr>
              <a:t>Kliegman</a:t>
            </a:r>
            <a:r>
              <a:rPr lang="en-US" sz="800" dirty="0">
                <a:latin typeface="Montserrat" panose="00000500000000000000" pitchFamily="50" charset="0"/>
              </a:rPr>
              <a:t>, Robert M., MD; Stanton, Bonita F., MD; St </a:t>
            </a:r>
            <a:r>
              <a:rPr lang="en-US" sz="800" dirty="0" err="1">
                <a:latin typeface="Montserrat" panose="00000500000000000000" pitchFamily="50" charset="0"/>
              </a:rPr>
              <a:t>Geme</a:t>
            </a:r>
            <a:r>
              <a:rPr lang="en-US" sz="800" dirty="0">
                <a:latin typeface="Montserrat" panose="00000500000000000000" pitchFamily="50" charset="0"/>
              </a:rPr>
              <a:t>, Joseph W., MD; </a:t>
            </a:r>
            <a:r>
              <a:rPr lang="en-US" sz="800" dirty="0" err="1">
                <a:latin typeface="Montserrat" panose="00000500000000000000" pitchFamily="50" charset="0"/>
              </a:rPr>
              <a:t>Schor</a:t>
            </a:r>
            <a:r>
              <a:rPr lang="en-US" sz="800" dirty="0">
                <a:latin typeface="Montserrat" panose="00000500000000000000" pitchFamily="50" charset="0"/>
              </a:rPr>
              <a:t>, Nina F., MD, PhD; Behrman, Richard E., MD. Tuberculosis. </a:t>
            </a:r>
          </a:p>
          <a:p>
            <a:pPr>
              <a:defRPr/>
            </a:pPr>
            <a:r>
              <a:rPr lang="en-US" sz="800" dirty="0" err="1">
                <a:latin typeface="Montserrat" panose="00000500000000000000" pitchFamily="50" charset="0"/>
              </a:rPr>
              <a:t>En</a:t>
            </a:r>
            <a:r>
              <a:rPr lang="en-US" sz="800" dirty="0">
                <a:latin typeface="Montserrat" panose="00000500000000000000" pitchFamily="50" charset="0"/>
              </a:rPr>
              <a:t>: </a:t>
            </a:r>
            <a:r>
              <a:rPr lang="es-ES" sz="800" dirty="0">
                <a:latin typeface="Montserrat" panose="00000500000000000000" pitchFamily="50" charset="0"/>
              </a:rPr>
              <a:t>Nelson: tratado de pediatría, edición 20, </a:t>
            </a:r>
            <a:r>
              <a:rPr lang="es-ES" sz="800" dirty="0" err="1">
                <a:latin typeface="Montserrat" panose="00000500000000000000" pitchFamily="50" charset="0"/>
              </a:rPr>
              <a:t>Elsevier</a:t>
            </a:r>
            <a:r>
              <a:rPr lang="es-ES" sz="800" dirty="0">
                <a:latin typeface="Montserrat" panose="00000500000000000000" pitchFamily="50" charset="0"/>
              </a:rPr>
              <a:t> España 2016. </a:t>
            </a:r>
            <a:r>
              <a:rPr lang="es-ES" sz="800" dirty="0" err="1">
                <a:latin typeface="Montserrat" panose="00000500000000000000" pitchFamily="50" charset="0"/>
              </a:rPr>
              <a:t>Pag</a:t>
            </a:r>
            <a:r>
              <a:rPr lang="es-ES" sz="800" dirty="0">
                <a:latin typeface="Montserrat" panose="00000500000000000000" pitchFamily="50" charset="0"/>
              </a:rPr>
              <a:t> 1512 - 1528</a:t>
            </a:r>
          </a:p>
          <a:p>
            <a:pPr defTabSz="914400">
              <a:defRPr/>
            </a:pPr>
            <a:endParaRPr lang="es-ES" sz="800" dirty="0">
              <a:latin typeface="Montserrat" panose="00000500000000000000" pitchFamily="50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6293DF9-BE66-47A6-9730-8F8F44609C14}"/>
              </a:ext>
            </a:extLst>
          </p:cNvPr>
          <p:cNvSpPr txBox="1">
            <a:spLocks/>
          </p:cNvSpPr>
          <p:nvPr/>
        </p:nvSpPr>
        <p:spPr>
          <a:xfrm>
            <a:off x="-2579388" y="118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6AEAA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CO" b="1" dirty="0"/>
              <a:t>DIAGNÓSTICO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618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77228" y="1368126"/>
            <a:ext cx="6927574" cy="4121747"/>
          </a:xfrm>
        </p:spPr>
        <p:txBody>
          <a:bodyPr>
            <a:normAutofit/>
          </a:bodyPr>
          <a:lstStyle/>
          <a:p>
            <a:r>
              <a:rPr lang="es-CO" sz="1800" dirty="0"/>
              <a:t>Aumento en índices de TB-MDR </a:t>
            </a:r>
            <a:r>
              <a:rPr lang="es-CO" sz="1800" dirty="0">
                <a:sym typeface="Wingdings" panose="05000000000000000000" pitchFamily="2" charset="2"/>
              </a:rPr>
              <a:t> Necesidad de confirmación con cultivo en todos los niños con sospecha de tuberculosis.</a:t>
            </a:r>
          </a:p>
          <a:p>
            <a:pPr lvl="1"/>
            <a:r>
              <a:rPr lang="es-CO" sz="1600" dirty="0">
                <a:sym typeface="Wingdings" panose="05000000000000000000" pitchFamily="2" charset="2"/>
              </a:rPr>
              <a:t>Tomar decisiones en el tratamiento.</a:t>
            </a:r>
          </a:p>
          <a:p>
            <a:pPr lvl="1"/>
            <a:endParaRPr lang="es-CO" sz="1600" dirty="0">
              <a:sym typeface="Wingdings" panose="05000000000000000000" pitchFamily="2" charset="2"/>
            </a:endParaRPr>
          </a:p>
          <a:p>
            <a:r>
              <a:rPr lang="es-CO" sz="1800" dirty="0"/>
              <a:t>El tratamiento antituberculoso </a:t>
            </a:r>
            <a:r>
              <a:rPr lang="es-CO" sz="1800" dirty="0">
                <a:sym typeface="Wingdings" panose="05000000000000000000" pitchFamily="2" charset="2"/>
              </a:rPr>
              <a:t> representa una dificultad debido a la falta de formulaciones pediátricas.</a:t>
            </a:r>
          </a:p>
          <a:p>
            <a:endParaRPr lang="es-CO" sz="1800" dirty="0">
              <a:sym typeface="Wingdings" panose="05000000000000000000" pitchFamily="2" charset="2"/>
            </a:endParaRPr>
          </a:p>
          <a:p>
            <a:r>
              <a:rPr lang="es-CO" sz="1800" dirty="0">
                <a:sym typeface="Wingdings" panose="05000000000000000000" pitchFamily="2" charset="2"/>
              </a:rPr>
              <a:t>Generalmente hay una respuesta favorable al tratamiento.</a:t>
            </a:r>
          </a:p>
          <a:p>
            <a:endParaRPr lang="es-CO" sz="1800" dirty="0">
              <a:sym typeface="Wingdings" panose="05000000000000000000" pitchFamily="2" charset="2"/>
            </a:endParaRPr>
          </a:p>
          <a:p>
            <a:r>
              <a:rPr lang="es-CO" sz="1800" dirty="0">
                <a:sym typeface="Wingdings" panose="05000000000000000000" pitchFamily="2" charset="2"/>
              </a:rPr>
              <a:t>Afecta mayormente países en desarrollo en especial a poblaciones pobres, con VIH y disrupción social.</a:t>
            </a:r>
            <a:endParaRPr lang="en-US" sz="1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INTRODUCCIÓN</a:t>
            </a:r>
            <a:endParaRPr lang="en-US" b="1" dirty="0"/>
          </a:p>
        </p:txBody>
      </p:sp>
      <p:sp>
        <p:nvSpPr>
          <p:cNvPr id="5" name="Rectángulo 4"/>
          <p:cNvSpPr/>
          <p:nvPr/>
        </p:nvSpPr>
        <p:spPr>
          <a:xfrm>
            <a:off x="6564892" y="6294584"/>
            <a:ext cx="8747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Thomas TA. Tuberculosis in Children. </a:t>
            </a:r>
            <a:r>
              <a:rPr lang="pt-BR" sz="1050" dirty="0">
                <a:latin typeface="Montserrat" panose="00000500000000000000" pitchFamily="50" charset="0"/>
              </a:rPr>
              <a:t>Pediatr Clin N Am 64 (2017) 893–909</a:t>
            </a:r>
            <a:endParaRPr lang="en-US" sz="105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10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AE42C-3354-426C-9A64-1F23E39B8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989" y="619727"/>
            <a:ext cx="5120073" cy="1676603"/>
          </a:xfrm>
        </p:spPr>
        <p:txBody>
          <a:bodyPr>
            <a:normAutofit/>
          </a:bodyPr>
          <a:lstStyle/>
          <a:p>
            <a:r>
              <a:rPr lang="es-CO" dirty="0"/>
              <a:t>PPD </a:t>
            </a:r>
            <a:r>
              <a:rPr lang="es-CO" sz="1400" dirty="0"/>
              <a:t>(RT-23)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426B81-7FA5-4196-BC93-0A4755E98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070" y="1752738"/>
            <a:ext cx="6314501" cy="3709776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sz="2000" dirty="0"/>
              <a:t>Inyección intradérmica 0.1 ml = 5 U (método Mantoux). Hipersensibilidad retardada</a:t>
            </a:r>
          </a:p>
          <a:p>
            <a:pPr algn="just"/>
            <a:r>
              <a:rPr lang="es-CO" sz="2000" dirty="0"/>
              <a:t>Reacción en piel por linfocitos T sensibilizados (monocitos)</a:t>
            </a:r>
          </a:p>
          <a:p>
            <a:pPr algn="just"/>
            <a:r>
              <a:rPr lang="es-CO" sz="2000" dirty="0"/>
              <a:t>Induración en antebrazo – 48-72 horas </a:t>
            </a:r>
          </a:p>
          <a:p>
            <a:pPr algn="just"/>
            <a:r>
              <a:rPr lang="es-CO" sz="2000" dirty="0"/>
              <a:t>Falsos (-): &lt; edad, infección temprana, DNT, infecciones, vacunación con virus vivos, inmunosupresión</a:t>
            </a:r>
          </a:p>
          <a:p>
            <a:pPr algn="just"/>
            <a:r>
              <a:rPr lang="es-CO" sz="2000" dirty="0"/>
              <a:t>Falsos (+): Micobacterias no tuberculosas y BCG previa</a:t>
            </a:r>
          </a:p>
          <a:p>
            <a:pPr algn="just"/>
            <a:r>
              <a:rPr lang="es-CO" sz="2000" dirty="0"/>
              <a:t>Efecto “boosting”</a:t>
            </a:r>
          </a:p>
          <a:p>
            <a:endParaRPr lang="es-CO" sz="2000" dirty="0"/>
          </a:p>
          <a:p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A970BE-D934-403E-98AC-B5C73CB7F6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460" y="0"/>
            <a:ext cx="3609732" cy="3746984"/>
          </a:xfrm>
          <a:prstGeom prst="rect">
            <a:avLst/>
          </a:prstGeom>
          <a:effectLst/>
        </p:spPr>
      </p:pic>
      <p:sp>
        <p:nvSpPr>
          <p:cNvPr id="5" name="Nube 4">
            <a:extLst>
              <a:ext uri="{FF2B5EF4-FFF2-40B4-BE49-F238E27FC236}">
                <a16:creationId xmlns:a16="http://schemas.microsoft.com/office/drawing/2014/main" id="{B211E1F7-272B-47C7-A967-AEA38D8805D0}"/>
              </a:ext>
            </a:extLst>
          </p:cNvPr>
          <p:cNvSpPr/>
          <p:nvPr/>
        </p:nvSpPr>
        <p:spPr>
          <a:xfrm>
            <a:off x="9623146" y="298706"/>
            <a:ext cx="2217413" cy="1343977"/>
          </a:xfrm>
          <a:prstGeom prst="cloud">
            <a:avLst/>
          </a:prstGeom>
          <a:solidFill>
            <a:srgbClr val="FFFF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Menores de 5 años y descartar TB latente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03709B8-25B7-4C6E-BC87-6B9D03567416}"/>
              </a:ext>
            </a:extLst>
          </p:cNvPr>
          <p:cNvSpPr txBox="1"/>
          <p:nvPr/>
        </p:nvSpPr>
        <p:spPr>
          <a:xfrm>
            <a:off x="5232989" y="6394824"/>
            <a:ext cx="77930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Lewinsohn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DM et al.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Ofcial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ATS/IDSA/CDC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Guidelines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Diagnosis of Tuberculosis in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Adults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Infectious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Diseases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 2017;64(2):111–5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07A3B2-86AB-4D48-87D3-103071E84E6F}"/>
              </a:ext>
            </a:extLst>
          </p:cNvPr>
          <p:cNvSpPr txBox="1"/>
          <p:nvPr/>
        </p:nvSpPr>
        <p:spPr>
          <a:xfrm>
            <a:off x="5232989" y="6159871"/>
            <a:ext cx="9798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Nelson. Tratado de Pediatría (20.ª ed.)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Kliegman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RM,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Behrman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RE,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Jenson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HB,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Stanton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BF. Barcelona: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Elsevier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2020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932EB56-C6AE-47DB-BAB5-0615A4E5B65A}"/>
              </a:ext>
            </a:extLst>
          </p:cNvPr>
          <p:cNvSpPr/>
          <p:nvPr/>
        </p:nvSpPr>
        <p:spPr>
          <a:xfrm>
            <a:off x="4996070" y="435061"/>
            <a:ext cx="43941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No hace diagnóstico de infección por si sola.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0205FE3-C51A-4005-B783-08C96E6D64C5}"/>
              </a:ext>
            </a:extLst>
          </p:cNvPr>
          <p:cNvSpPr/>
          <p:nvPr/>
        </p:nvSpPr>
        <p:spPr>
          <a:xfrm>
            <a:off x="6272553" y="5423566"/>
            <a:ext cx="5286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15" marR="0" lvl="0" indent="-30481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Reactividad aparece 2-10 semanas después de la infección inicial (X: 3-4 semanas)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2A7BFF6-2D2C-488A-8356-639F10D2F36C}"/>
              </a:ext>
            </a:extLst>
          </p:cNvPr>
          <p:cNvSpPr/>
          <p:nvPr/>
        </p:nvSpPr>
        <p:spPr>
          <a:xfrm>
            <a:off x="7602702" y="4561671"/>
            <a:ext cx="448974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TB pulmonar y extra pulmonar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PPD positiva en  80-90%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TB miliar y meningitis por TB: PPD positiva en 50% </a:t>
            </a:r>
          </a:p>
        </p:txBody>
      </p:sp>
    </p:spTree>
    <p:extLst>
      <p:ext uri="{BB962C8B-B14F-4D97-AF65-F5344CB8AC3E}">
        <p14:creationId xmlns:p14="http://schemas.microsoft.com/office/powerpoint/2010/main" val="32856508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2D49E-3DCB-400B-9039-3EB8426A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98839" y="114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dirty="0"/>
              <a:t>Indicaciones PPD</a:t>
            </a:r>
          </a:p>
        </p:txBody>
      </p: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FAE200B0-6736-4A07-B833-FB1261D94C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642103"/>
              </p:ext>
            </p:extLst>
          </p:nvPr>
        </p:nvGraphicFramePr>
        <p:xfrm>
          <a:off x="5428008" y="674204"/>
          <a:ext cx="6526869" cy="5102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E11BD31-614B-48CD-9793-E1A961EB348D}"/>
              </a:ext>
            </a:extLst>
          </p:cNvPr>
          <p:cNvSpPr txBox="1"/>
          <p:nvPr/>
        </p:nvSpPr>
        <p:spPr>
          <a:xfrm>
            <a:off x="5428008" y="6023575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00" dirty="0">
                <a:latin typeface="Montserrat" panose="00000500000000000000" pitchFamily="50" charset="0"/>
              </a:rPr>
              <a:t>Cherry, James D., MD, MSc; Harrison, Gail J., MD; Kaplan, Sheldon L., MD; Steinbach, William J., MD; </a:t>
            </a:r>
            <a:r>
              <a:rPr lang="en-US" sz="700" dirty="0" err="1">
                <a:latin typeface="Montserrat" panose="00000500000000000000" pitchFamily="50" charset="0"/>
              </a:rPr>
              <a:t>Hotez</a:t>
            </a:r>
            <a:r>
              <a:rPr lang="en-US" sz="700" dirty="0">
                <a:latin typeface="Montserrat" panose="00000500000000000000" pitchFamily="50" charset="0"/>
              </a:rPr>
              <a:t>, Peter J., MD, PhD. Tuberculosis.</a:t>
            </a:r>
          </a:p>
          <a:p>
            <a:pPr>
              <a:defRPr/>
            </a:pPr>
            <a:r>
              <a:rPr lang="en-US" sz="700" dirty="0" err="1">
                <a:latin typeface="Montserrat" panose="00000500000000000000" pitchFamily="50" charset="0"/>
              </a:rPr>
              <a:t>En</a:t>
            </a:r>
            <a:r>
              <a:rPr lang="en-US" sz="700" dirty="0">
                <a:latin typeface="Montserrat" panose="00000500000000000000" pitchFamily="50" charset="0"/>
              </a:rPr>
              <a:t>: </a:t>
            </a:r>
            <a:r>
              <a:rPr lang="es-ES" sz="700" dirty="0" err="1">
                <a:latin typeface="Montserrat" panose="00000500000000000000" pitchFamily="50" charset="0"/>
              </a:rPr>
              <a:t>Feigi</a:t>
            </a:r>
            <a:r>
              <a:rPr lang="es-ES" sz="700" dirty="0">
                <a:latin typeface="Montserrat" panose="00000500000000000000" pitchFamily="50" charset="0"/>
              </a:rPr>
              <a:t> and </a:t>
            </a:r>
            <a:r>
              <a:rPr lang="es-ES" sz="700" dirty="0" err="1">
                <a:latin typeface="Montserrat" panose="00000500000000000000" pitchFamily="50" charset="0"/>
              </a:rPr>
              <a:t>Cherry</a:t>
            </a:r>
            <a:r>
              <a:rPr lang="es-ES" sz="700" dirty="0">
                <a:latin typeface="Montserrat" panose="00000500000000000000" pitchFamily="50" charset="0"/>
              </a:rPr>
              <a:t> </a:t>
            </a:r>
            <a:r>
              <a:rPr lang="es-ES" sz="700" dirty="0" err="1">
                <a:latin typeface="Montserrat" panose="00000500000000000000" pitchFamily="50" charset="0"/>
              </a:rPr>
              <a:t>Pediatrica</a:t>
            </a:r>
            <a:r>
              <a:rPr lang="es-ES" sz="700" dirty="0">
                <a:latin typeface="Montserrat" panose="00000500000000000000" pitchFamily="50" charset="0"/>
              </a:rPr>
              <a:t> </a:t>
            </a:r>
            <a:r>
              <a:rPr lang="es-ES" sz="700" dirty="0" err="1">
                <a:latin typeface="Montserrat" panose="00000500000000000000" pitchFamily="50" charset="0"/>
              </a:rPr>
              <a:t>Infection</a:t>
            </a:r>
            <a:r>
              <a:rPr lang="es-ES" sz="700" dirty="0">
                <a:latin typeface="Montserrat" panose="00000500000000000000" pitchFamily="50" charset="0"/>
              </a:rPr>
              <a:t> </a:t>
            </a:r>
            <a:r>
              <a:rPr lang="es-ES" sz="700" dirty="0" err="1">
                <a:latin typeface="Montserrat" panose="00000500000000000000" pitchFamily="50" charset="0"/>
              </a:rPr>
              <a:t>Disease</a:t>
            </a:r>
            <a:r>
              <a:rPr lang="es-ES" sz="700" dirty="0">
                <a:latin typeface="Montserrat" panose="00000500000000000000" pitchFamily="50" charset="0"/>
              </a:rPr>
              <a:t> , Volumen </a:t>
            </a:r>
            <a:r>
              <a:rPr lang="es-ES" sz="700" dirty="0" err="1">
                <a:latin typeface="Montserrat" panose="00000500000000000000" pitchFamily="50" charset="0"/>
              </a:rPr>
              <a:t>Iedición</a:t>
            </a:r>
            <a:r>
              <a:rPr lang="es-ES" sz="700" dirty="0">
                <a:latin typeface="Montserrat" panose="00000500000000000000" pitchFamily="50" charset="0"/>
              </a:rPr>
              <a:t> </a:t>
            </a:r>
            <a:r>
              <a:rPr lang="es-ES" sz="700" dirty="0" err="1">
                <a:latin typeface="Montserrat" panose="00000500000000000000" pitchFamily="50" charset="0"/>
              </a:rPr>
              <a:t>Elsevier</a:t>
            </a:r>
            <a:r>
              <a:rPr lang="es-ES" sz="700" dirty="0">
                <a:latin typeface="Montserrat" panose="00000500000000000000" pitchFamily="50" charset="0"/>
              </a:rPr>
              <a:t> 2019. </a:t>
            </a:r>
            <a:r>
              <a:rPr lang="es-ES" sz="700" dirty="0" err="1">
                <a:latin typeface="Montserrat" panose="00000500000000000000" pitchFamily="50" charset="0"/>
              </a:rPr>
              <a:t>Cap</a:t>
            </a:r>
            <a:r>
              <a:rPr lang="es-ES" sz="700" dirty="0">
                <a:latin typeface="Montserrat" panose="00000500000000000000" pitchFamily="50" charset="0"/>
              </a:rPr>
              <a:t> 96 </a:t>
            </a:r>
            <a:r>
              <a:rPr lang="es-ES" sz="700" dirty="0" err="1">
                <a:latin typeface="Montserrat" panose="00000500000000000000" pitchFamily="50" charset="0"/>
              </a:rPr>
              <a:t>Pag</a:t>
            </a:r>
            <a:r>
              <a:rPr lang="es-ES" sz="700" dirty="0">
                <a:latin typeface="Montserrat" panose="00000500000000000000" pitchFamily="50" charset="0"/>
              </a:rPr>
              <a:t> 957 - 987</a:t>
            </a:r>
          </a:p>
          <a:p>
            <a:pPr defTabSz="914400">
              <a:defRPr/>
            </a:pPr>
            <a:endParaRPr lang="es-ES" sz="7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25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E7E11CA-6121-4118-9D83-2B5CF800BA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188203"/>
              </p:ext>
            </p:extLst>
          </p:nvPr>
        </p:nvGraphicFramePr>
        <p:xfrm>
          <a:off x="427552" y="1115953"/>
          <a:ext cx="11488223" cy="253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376F419-C331-42F5-B1B0-EBEBCBF3A922}"/>
              </a:ext>
            </a:extLst>
          </p:cNvPr>
          <p:cNvSpPr txBox="1"/>
          <p:nvPr/>
        </p:nvSpPr>
        <p:spPr>
          <a:xfrm>
            <a:off x="5445331" y="6423481"/>
            <a:ext cx="66335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cs typeface="Calibri" panose="020F0502020204030204" pitchFamily="34" charset="0"/>
              </a:rPr>
              <a:t>D. Moreno-Pérez. Consenso SEIP-SENP sobre el diagnóstico de la tuberculosis en la edad pediátrica. Anales de pediatría. 2010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CD28BA-8B19-4037-AF10-A6D5A2B98AF1}"/>
              </a:ext>
            </a:extLst>
          </p:cNvPr>
          <p:cNvSpPr txBox="1"/>
          <p:nvPr/>
        </p:nvSpPr>
        <p:spPr>
          <a:xfrm>
            <a:off x="1656980" y="6208037"/>
            <a:ext cx="9798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Nelson. Tratado de Pediatría (20.ª ed.)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Kliegman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 RM,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Behrman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 RE,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Jenson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 HB,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Stanton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 BF. Barcelona: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Elsevier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, 2020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259013C-7E7F-4541-AE8A-A575BC6690CF}"/>
              </a:ext>
            </a:extLst>
          </p:cNvPr>
          <p:cNvSpPr/>
          <p:nvPr/>
        </p:nvSpPr>
        <p:spPr>
          <a:xfrm>
            <a:off x="5438779" y="5972139"/>
            <a:ext cx="6363874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Programa Nacional de Prevención y Control de la Tuberculosis - PNPCT. Resolución No. 227 de 2020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C5E2E6F-9E06-4476-AFAC-0F5AED2F2709}"/>
              </a:ext>
            </a:extLst>
          </p:cNvPr>
          <p:cNvSpPr/>
          <p:nvPr/>
        </p:nvSpPr>
        <p:spPr>
          <a:xfrm>
            <a:off x="2289857" y="219075"/>
            <a:ext cx="7612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15" marR="0" lvl="0" indent="-30481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Resultado positivo indica posibilidad de infección por M tuberculosis complex. Exposición. </a:t>
            </a:r>
          </a:p>
        </p:txBody>
      </p:sp>
    </p:spTree>
    <p:extLst>
      <p:ext uri="{BB962C8B-B14F-4D97-AF65-F5344CB8AC3E}">
        <p14:creationId xmlns:p14="http://schemas.microsoft.com/office/powerpoint/2010/main" val="12428293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7FA74-4B60-485D-8D1E-06BB4BB9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414" y="51510"/>
            <a:ext cx="6422849" cy="1676603"/>
          </a:xfrm>
        </p:spPr>
        <p:txBody>
          <a:bodyPr>
            <a:normAutofit/>
          </a:bodyPr>
          <a:lstStyle/>
          <a:p>
            <a:r>
              <a:rPr lang="es-CO" dirty="0"/>
              <a:t>IGRA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086A26-B86B-4AA8-A6C9-6BDDD8D1F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156" y="1536569"/>
            <a:ext cx="6422848" cy="421348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O" sz="2400" dirty="0"/>
              <a:t>Detección de producción de INF gamma por células T.</a:t>
            </a:r>
          </a:p>
          <a:p>
            <a:pPr algn="just"/>
            <a:r>
              <a:rPr lang="es-CO" sz="2400" dirty="0"/>
              <a:t>Frente antígenos específicos de M. tuberculosis.</a:t>
            </a:r>
          </a:p>
          <a:p>
            <a:pPr algn="just"/>
            <a:r>
              <a:rPr lang="es-CO" sz="2400" dirty="0"/>
              <a:t>T-SPOT TB (# linfocitos productores) y </a:t>
            </a:r>
            <a:r>
              <a:rPr lang="es-CO" sz="2400" dirty="0" err="1"/>
              <a:t>Quanti</a:t>
            </a:r>
            <a:r>
              <a:rPr lang="es-CO" sz="2400" dirty="0"/>
              <a:t> FERON-TB ([INF gamma] total en sangre).</a:t>
            </a:r>
          </a:p>
          <a:p>
            <a:pPr algn="just"/>
            <a:r>
              <a:rPr lang="es-CO" sz="2400" dirty="0"/>
              <a:t>&gt; E que la PPD y &lt; falsos (+).</a:t>
            </a:r>
          </a:p>
          <a:p>
            <a:pPr algn="just"/>
            <a:r>
              <a:rPr lang="es-CO" sz="2400" dirty="0"/>
              <a:t>No diferencia ente infección y enfermedad.</a:t>
            </a:r>
          </a:p>
          <a:p>
            <a:pPr algn="just"/>
            <a:r>
              <a:rPr lang="es-CO" sz="2400" dirty="0"/>
              <a:t>Indeterminada – inmunosuprimidos y &lt; 5 años.</a:t>
            </a:r>
          </a:p>
          <a:p>
            <a:endParaRPr lang="es-CO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AD44CDA-B407-44FB-A12E-72AEC478FE40}"/>
              </a:ext>
            </a:extLst>
          </p:cNvPr>
          <p:cNvSpPr txBox="1"/>
          <p:nvPr/>
        </p:nvSpPr>
        <p:spPr>
          <a:xfrm>
            <a:off x="4949072" y="6385591"/>
            <a:ext cx="7046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Lewinsohn</a:t>
            </a:r>
            <a:r>
              <a:rPr kumimoji="0" lang="es-ES_tradnl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 DM et al. </a:t>
            </a:r>
            <a:r>
              <a:rPr kumimoji="0" lang="es-ES_tradnl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Ofcial</a:t>
            </a:r>
            <a:r>
              <a:rPr kumimoji="0" lang="es-ES_tradnl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 ATS/IDSA/CDC </a:t>
            </a:r>
            <a:r>
              <a:rPr kumimoji="0" lang="es-ES_tradnl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Clinical</a:t>
            </a:r>
            <a:r>
              <a:rPr kumimoji="0" lang="es-ES_tradnl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 </a:t>
            </a:r>
            <a:r>
              <a:rPr kumimoji="0" lang="es-ES_tradnl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Practice</a:t>
            </a:r>
            <a:r>
              <a:rPr kumimoji="0" lang="es-ES_tradnl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 </a:t>
            </a:r>
            <a:r>
              <a:rPr kumimoji="0" lang="es-ES_tradnl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Guidelines</a:t>
            </a:r>
            <a:r>
              <a:rPr kumimoji="0" lang="es-ES_tradnl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: Diagnosis of Tuberculosis in </a:t>
            </a:r>
            <a:r>
              <a:rPr kumimoji="0" lang="es-ES_tradnl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Adults</a:t>
            </a:r>
            <a:r>
              <a:rPr kumimoji="0" lang="es-ES_tradnl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 and </a:t>
            </a:r>
            <a:r>
              <a:rPr kumimoji="0" lang="es-ES_tradnl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Childre</a:t>
            </a:r>
            <a:r>
              <a:rPr kumimoji="0" lang="es-ES_tradnl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. </a:t>
            </a:r>
            <a:r>
              <a:rPr kumimoji="0" lang="es-ES_tradnl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Clinical</a:t>
            </a:r>
            <a:r>
              <a:rPr kumimoji="0" lang="es-ES_tradnl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 </a:t>
            </a:r>
            <a:r>
              <a:rPr kumimoji="0" lang="es-ES_tradnl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Infectious</a:t>
            </a:r>
            <a:r>
              <a:rPr kumimoji="0" lang="es-ES_tradnl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 </a:t>
            </a:r>
            <a:r>
              <a:rPr kumimoji="0" lang="es-ES_tradnl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Diseases</a:t>
            </a:r>
            <a:r>
              <a:rPr kumimoji="0" lang="es-ES_tradnl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® 2017;64(2):111–5 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8414BAC-7BFA-4548-99AB-2461B0E4DEEB}"/>
              </a:ext>
            </a:extLst>
          </p:cNvPr>
          <p:cNvSpPr txBox="1"/>
          <p:nvPr/>
        </p:nvSpPr>
        <p:spPr>
          <a:xfrm>
            <a:off x="4949072" y="6246119"/>
            <a:ext cx="58288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cs typeface="Calibri" panose="020F0502020204030204" pitchFamily="34" charset="0"/>
              </a:rPr>
              <a:t>D. Moreno-Pérez. Consenso SEIP-SENP sobre el diagnóstico de la tuberculosis en la edad pediátrica. Anales de pediatría. 2010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4BFEF2A-03CC-4E4F-84B6-3F32CBAEF9FB}"/>
              </a:ext>
            </a:extLst>
          </p:cNvPr>
          <p:cNvSpPr/>
          <p:nvPr/>
        </p:nvSpPr>
        <p:spPr>
          <a:xfrm>
            <a:off x="693996" y="2800606"/>
            <a:ext cx="38659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Ventajas: la necesidad de un único encuentro con el paciente y la ausencia de reacción cruzada con la vacunación BCG y otras micobacterias. 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05B940E-14FB-40F2-970B-CD338EA40A7E}"/>
              </a:ext>
            </a:extLst>
          </p:cNvPr>
          <p:cNvSpPr/>
          <p:nvPr/>
        </p:nvSpPr>
        <p:spPr>
          <a:xfrm>
            <a:off x="7002929" y="5504321"/>
            <a:ext cx="4655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6AEAA"/>
                </a:solidFill>
              </a:rPr>
              <a:t>NO REEMPLAZA A LA PPD EN NUESTRO MEDIO</a:t>
            </a:r>
          </a:p>
        </p:txBody>
      </p:sp>
    </p:spTree>
    <p:extLst>
      <p:ext uri="{BB962C8B-B14F-4D97-AF65-F5344CB8AC3E}">
        <p14:creationId xmlns:p14="http://schemas.microsoft.com/office/powerpoint/2010/main" val="25698146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C37F335-65DD-4135-8575-26E445B99C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" r="22401" b="1"/>
          <a:stretch/>
        </p:blipFill>
        <p:spPr>
          <a:xfrm>
            <a:off x="807426" y="640809"/>
            <a:ext cx="5102088" cy="25979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BA26045-1135-44EF-BC5C-6CD126E3F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352"/>
          <a:stretch/>
        </p:blipFill>
        <p:spPr>
          <a:xfrm>
            <a:off x="6730374" y="794238"/>
            <a:ext cx="5102088" cy="279066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BE74476-00DA-441C-8356-965D62468A1B}"/>
              </a:ext>
            </a:extLst>
          </p:cNvPr>
          <p:cNvSpPr/>
          <p:nvPr/>
        </p:nvSpPr>
        <p:spPr>
          <a:xfrm>
            <a:off x="1809687" y="6217191"/>
            <a:ext cx="100227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Arias Guillén, M. (2011). </a:t>
            </a:r>
            <a:r>
              <a:rPr kumimoji="0" lang="es-CO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Avances en el diagnóstico de la infección tuberculosa. Archivos de </a:t>
            </a:r>
            <a:r>
              <a:rPr kumimoji="0" lang="es-CO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Bronconeumología</a:t>
            </a:r>
            <a:r>
              <a:rPr kumimoji="0" lang="es-CO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, 47(10), 521–530.</a:t>
            </a: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C6A70C-36E6-4AF8-82B4-85A1564811EE}"/>
              </a:ext>
            </a:extLst>
          </p:cNvPr>
          <p:cNvSpPr txBox="1"/>
          <p:nvPr/>
        </p:nvSpPr>
        <p:spPr>
          <a:xfrm>
            <a:off x="4179330" y="1447225"/>
            <a:ext cx="1630879" cy="16566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0BA0FB1-2CBD-4306-ACB6-980FD4018689}"/>
              </a:ext>
            </a:extLst>
          </p:cNvPr>
          <p:cNvSpPr txBox="1"/>
          <p:nvPr/>
        </p:nvSpPr>
        <p:spPr>
          <a:xfrm>
            <a:off x="9736466" y="1246817"/>
            <a:ext cx="2095996" cy="26303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564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75287AE-8D98-4C4D-8F57-5DC68AE17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823834"/>
              </p:ext>
            </p:extLst>
          </p:nvPr>
        </p:nvGraphicFramePr>
        <p:xfrm>
          <a:off x="4806714" y="652424"/>
          <a:ext cx="7026504" cy="48343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80603">
                  <a:extLst>
                    <a:ext uri="{9D8B030D-6E8A-4147-A177-3AD203B41FA5}">
                      <a16:colId xmlns:a16="http://schemas.microsoft.com/office/drawing/2014/main" val="156569131"/>
                    </a:ext>
                  </a:extLst>
                </a:gridCol>
                <a:gridCol w="1903733">
                  <a:extLst>
                    <a:ext uri="{9D8B030D-6E8A-4147-A177-3AD203B41FA5}">
                      <a16:colId xmlns:a16="http://schemas.microsoft.com/office/drawing/2014/main" val="371193397"/>
                    </a:ext>
                  </a:extLst>
                </a:gridCol>
                <a:gridCol w="2342168">
                  <a:extLst>
                    <a:ext uri="{9D8B030D-6E8A-4147-A177-3AD203B41FA5}">
                      <a16:colId xmlns:a16="http://schemas.microsoft.com/office/drawing/2014/main" val="3069620379"/>
                    </a:ext>
                  </a:extLst>
                </a:gridCol>
              </a:tblGrid>
              <a:tr h="32998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 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PPD 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IGRA´s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878"/>
                  </a:ext>
                </a:extLst>
              </a:tr>
              <a:tr h="32998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Edad recomendada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Todas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&gt; 2 años (AAP) y &gt; 5 años (CDC)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028097"/>
                  </a:ext>
                </a:extLst>
              </a:tr>
              <a:tr h="347926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Reactividad cruzada con BCG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061531"/>
                  </a:ext>
                </a:extLst>
              </a:tr>
              <a:tr h="32998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Reactividad cruzada con MNTB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Si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Poca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278305"/>
                  </a:ext>
                </a:extLst>
              </a:tr>
              <a:tr h="32998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Sensibilidad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67 – 81%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57 – 76%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926936"/>
                  </a:ext>
                </a:extLst>
              </a:tr>
              <a:tr h="32998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Especificidad</a:t>
                      </a:r>
                      <a:r>
                        <a:rPr lang="es-ES" sz="1400" baseline="0" dirty="0">
                          <a:latin typeface="Montserrat" panose="00000500000000000000" pitchFamily="50" charset="0"/>
                        </a:rPr>
                        <a:t> 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79 – 92% 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85 – 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548691"/>
                  </a:ext>
                </a:extLst>
              </a:tr>
              <a:tr h="32998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Variabilidad</a:t>
                      </a:r>
                      <a:r>
                        <a:rPr lang="es-ES" sz="1400" baseline="0" dirty="0">
                          <a:latin typeface="Montserrat" panose="00000500000000000000" pitchFamily="50" charset="0"/>
                        </a:rPr>
                        <a:t> de la prueba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Si, interobservador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No, valor de corte fijo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560930"/>
                  </a:ext>
                </a:extLst>
              </a:tr>
              <a:tr h="32998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Diferencia</a:t>
                      </a:r>
                      <a:r>
                        <a:rPr lang="es-ES" sz="1400" baseline="0" dirty="0">
                          <a:latin typeface="Montserrat" panose="00000500000000000000" pitchFamily="50" charset="0"/>
                        </a:rPr>
                        <a:t> TB latente vs TB activa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No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No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879669"/>
                  </a:ext>
                </a:extLst>
              </a:tr>
              <a:tr h="32998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Visitas médicas 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2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1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08352"/>
                  </a:ext>
                </a:extLst>
              </a:tr>
              <a:tr h="32998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Venopunción</a:t>
                      </a:r>
                      <a:r>
                        <a:rPr lang="es-ES" sz="1400" baseline="0" dirty="0">
                          <a:latin typeface="Montserrat" panose="00000500000000000000" pitchFamily="50" charset="0"/>
                        </a:rPr>
                        <a:t> 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No  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Si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56237"/>
                  </a:ext>
                </a:extLst>
              </a:tr>
              <a:tr h="32998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Costo</a:t>
                      </a:r>
                      <a:r>
                        <a:rPr lang="es-ES" sz="1400" baseline="0" dirty="0">
                          <a:latin typeface="Montserrat" panose="00000500000000000000" pitchFamily="50" charset="0"/>
                        </a:rPr>
                        <a:t> 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Bajo 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Mayor 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69450"/>
                  </a:ext>
                </a:extLst>
              </a:tr>
              <a:tr h="322471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Capacidad de laboratorio</a:t>
                      </a:r>
                      <a:r>
                        <a:rPr lang="es-ES" sz="1400" baseline="0" dirty="0">
                          <a:latin typeface="Montserrat" panose="00000500000000000000" pitchFamily="50" charset="0"/>
                        </a:rPr>
                        <a:t> 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No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Si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513073"/>
                  </a:ext>
                </a:extLst>
              </a:tr>
              <a:tr h="32998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Resultado</a:t>
                      </a:r>
                      <a:r>
                        <a:rPr lang="es-ES" sz="1400" baseline="0" dirty="0">
                          <a:latin typeface="Montserrat" panose="00000500000000000000" pitchFamily="50" charset="0"/>
                        </a:rPr>
                        <a:t> 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48 – 72 horas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24 horas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810985"/>
                  </a:ext>
                </a:extLst>
              </a:tr>
              <a:tr h="345918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Falso</a:t>
                      </a:r>
                      <a:r>
                        <a:rPr lang="es-ES" sz="1400" baseline="0" dirty="0">
                          <a:latin typeface="Montserrat" panose="00000500000000000000" pitchFamily="50" charset="0"/>
                        </a:rPr>
                        <a:t> + en inmunosuprimidos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Si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</a:rPr>
                        <a:t>No</a:t>
                      </a:r>
                      <a:endParaRPr lang="en-US" sz="14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885823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0BA4E995-B219-46E1-97FF-70D7A7C5E9F6}"/>
              </a:ext>
            </a:extLst>
          </p:cNvPr>
          <p:cNvSpPr/>
          <p:nvPr/>
        </p:nvSpPr>
        <p:spPr>
          <a:xfrm>
            <a:off x="5151011" y="6489230"/>
            <a:ext cx="67770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Holmberg P, Temesgen Z, Banerjee R.(2019). Tuberculosis in children. Pediatrics in Review. Vol 40. No 4; 68 - 78.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F037D59-4340-493A-9D3E-0D0B6399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64" y="0"/>
            <a:ext cx="6422849" cy="1676603"/>
          </a:xfrm>
        </p:spPr>
        <p:txBody>
          <a:bodyPr>
            <a:normAutofit/>
          </a:bodyPr>
          <a:lstStyle/>
          <a:p>
            <a:r>
              <a:rPr lang="es-CO" b="1" dirty="0"/>
              <a:t>IGRA VS PPD</a:t>
            </a:r>
          </a:p>
        </p:txBody>
      </p:sp>
    </p:spTree>
    <p:extLst>
      <p:ext uri="{BB962C8B-B14F-4D97-AF65-F5344CB8AC3E}">
        <p14:creationId xmlns:p14="http://schemas.microsoft.com/office/powerpoint/2010/main" val="33844143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0965DF7-52C1-4D81-A90B-7A3EFB6A2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179" y="383877"/>
            <a:ext cx="4876877" cy="619603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91E65E6-D242-455A-AE20-A43B8F811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13" y="-71621"/>
            <a:ext cx="6422849" cy="1676603"/>
          </a:xfrm>
        </p:spPr>
        <p:txBody>
          <a:bodyPr>
            <a:normAutofit/>
          </a:bodyPr>
          <a:lstStyle/>
          <a:p>
            <a:r>
              <a:rPr lang="es-CO" b="1" dirty="0"/>
              <a:t>IGRA VS PPD</a:t>
            </a:r>
          </a:p>
        </p:txBody>
      </p:sp>
    </p:spTree>
    <p:extLst>
      <p:ext uri="{BB962C8B-B14F-4D97-AF65-F5344CB8AC3E}">
        <p14:creationId xmlns:p14="http://schemas.microsoft.com/office/powerpoint/2010/main" val="1569863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C9DE46-F3A2-48F9-A694-2AE2B80B1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034" y="175038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es-CO" dirty="0"/>
              <a:t>Radiológico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6DEBB7-22C2-453E-BFFE-4D420D319443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674" y="79512"/>
            <a:ext cx="3262306" cy="362002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F34C84-BFF7-4DA0-B86F-F209AB114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617" y="1629090"/>
            <a:ext cx="6275271" cy="3804302"/>
          </a:xfrm>
        </p:spPr>
        <p:txBody>
          <a:bodyPr anchor="ctr">
            <a:normAutofit fontScale="92500"/>
          </a:bodyPr>
          <a:lstStyle/>
          <a:p>
            <a:r>
              <a:rPr lang="es-CO" sz="2200" dirty="0"/>
              <a:t>Típico: opacidad con linfadenopatía hiliar o subcarinal + no compromiso parenquimatoso.</a:t>
            </a:r>
          </a:p>
          <a:p>
            <a:r>
              <a:rPr lang="es-CO" sz="2200" dirty="0"/>
              <a:t>Adenopatías hiliares o mediastinales – bordes mal definidos, atrapamiento de aire o atelectasia. Patrón miliar.</a:t>
            </a:r>
          </a:p>
          <a:p>
            <a:r>
              <a:rPr lang="es-CO" sz="2200" dirty="0"/>
              <a:t>Consolidaciones segmentarias o lobares.</a:t>
            </a:r>
          </a:p>
          <a:p>
            <a:r>
              <a:rPr lang="es-CO" sz="2200" dirty="0"/>
              <a:t>Cavitaciones – raro en niños (adolescentes).</a:t>
            </a:r>
          </a:p>
          <a:p>
            <a:r>
              <a:rPr lang="es-CO" sz="2200" dirty="0"/>
              <a:t>Tomografía - enfermedad endobronquial, cavitación temprana, bronquiectasias residuales. No uso rutinario.</a:t>
            </a:r>
          </a:p>
          <a:p>
            <a:endParaRPr lang="es-CO" sz="20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5F3997C-4E8B-4F58-9CB0-393C6BD7A774}"/>
              </a:ext>
            </a:extLst>
          </p:cNvPr>
          <p:cNvSpPr txBox="1"/>
          <p:nvPr/>
        </p:nvSpPr>
        <p:spPr>
          <a:xfrm>
            <a:off x="4571816" y="6212789"/>
            <a:ext cx="73084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Restrepo A, Trujillo M, Garcés C. Tuberculosis. En: Fundamentos de </a:t>
            </a:r>
            <a:r>
              <a:rPr kumimoji="0" lang="es-ES_tradnl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Pediatr</a:t>
            </a: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ía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. Tomo III, 4 Ed. CIB 2013: </a:t>
            </a: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Pag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: 247 – 262. </a:t>
            </a: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Cap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: 21  </a:t>
            </a:r>
            <a:endParaRPr kumimoji="0" lang="es-ES_tradnl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922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3F6BFC75-8FAC-4E43-8567-ECC275B65D8F}"/>
              </a:ext>
            </a:extLst>
          </p:cNvPr>
          <p:cNvGrpSpPr/>
          <p:nvPr/>
        </p:nvGrpSpPr>
        <p:grpSpPr>
          <a:xfrm>
            <a:off x="523240" y="1139725"/>
            <a:ext cx="5350657" cy="2405446"/>
            <a:chOff x="6672262" y="1328738"/>
            <a:chExt cx="3914776" cy="2319139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66F99215-A166-48AD-8E43-D67DEE6C207E}"/>
                </a:ext>
              </a:extLst>
            </p:cNvPr>
            <p:cNvSpPr txBox="1"/>
            <p:nvPr/>
          </p:nvSpPr>
          <p:spPr>
            <a:xfrm>
              <a:off x="6672263" y="1328738"/>
              <a:ext cx="3914775" cy="89020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Foco inicial </a:t>
              </a:r>
              <a:r>
                <a:rPr kumimoji="0" lang="es-CO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50" charset="0"/>
                  <a:sym typeface="Wingdings" panose="05000000000000000000" pitchFamily="2" charset="2"/>
                </a:rPr>
                <a:t>-- subpleural o segmento inferior de lóbulo superior y segmento superior del lóbulo medio.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04BD70-119F-46A5-8851-AA4916ECD93B}"/>
                </a:ext>
              </a:extLst>
            </p:cNvPr>
            <p:cNvSpPr txBox="1"/>
            <p:nvPr/>
          </p:nvSpPr>
          <p:spPr>
            <a:xfrm>
              <a:off x="6672262" y="2287853"/>
              <a:ext cx="3914775" cy="62314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Complejo de Ranke </a:t>
              </a:r>
              <a:r>
                <a:rPr kumimoji="0" lang="es-CO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50" charset="0"/>
                  <a:sym typeface="Wingdings" panose="05000000000000000000" pitchFamily="2" charset="2"/>
                </a:rPr>
                <a:t>-- focos de calcificación pulmonar y mediastinal. 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A1ECA837-A714-44B5-A6C7-846E16162BF2}"/>
                </a:ext>
              </a:extLst>
            </p:cNvPr>
            <p:cNvSpPr txBox="1"/>
            <p:nvPr/>
          </p:nvSpPr>
          <p:spPr>
            <a:xfrm>
              <a:off x="6672262" y="3024736"/>
              <a:ext cx="3914775" cy="62314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Focos de Simón </a:t>
              </a:r>
              <a:r>
                <a:rPr kumimoji="0" lang="es-CO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50" charset="0"/>
                  <a:sym typeface="Wingdings" panose="05000000000000000000" pitchFamily="2" charset="2"/>
                </a:rPr>
                <a:t>-- reacción con calcificaciones pulmonares apicales.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F9EBB194-76C8-4C8B-9523-9B05742E2855}"/>
              </a:ext>
            </a:extLst>
          </p:cNvPr>
          <p:cNvGrpSpPr/>
          <p:nvPr/>
        </p:nvGrpSpPr>
        <p:grpSpPr>
          <a:xfrm>
            <a:off x="6096000" y="2299819"/>
            <a:ext cx="5915459" cy="2450495"/>
            <a:chOff x="5609198" y="4277427"/>
            <a:chExt cx="6040902" cy="1838946"/>
          </a:xfrm>
        </p:grpSpPr>
        <p:sp>
          <p:nvSpPr>
            <p:cNvPr id="9" name="Explosión 2 13">
              <a:extLst>
                <a:ext uri="{FF2B5EF4-FFF2-40B4-BE49-F238E27FC236}">
                  <a16:creationId xmlns:a16="http://schemas.microsoft.com/office/drawing/2014/main" id="{D82EE6AC-36F3-4E00-A5ED-95306A8B38AB}"/>
                </a:ext>
              </a:extLst>
            </p:cNvPr>
            <p:cNvSpPr/>
            <p:nvPr/>
          </p:nvSpPr>
          <p:spPr>
            <a:xfrm rot="427796">
              <a:off x="5969837" y="4277427"/>
              <a:ext cx="5554734" cy="1838946"/>
            </a:xfrm>
            <a:prstGeom prst="irregularSeal2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BEEA4CA-68CF-4B8E-B9B4-9DF7EA13F979}"/>
                </a:ext>
              </a:extLst>
            </p:cNvPr>
            <p:cNvSpPr/>
            <p:nvPr/>
          </p:nvSpPr>
          <p:spPr>
            <a:xfrm>
              <a:off x="5609198" y="4938334"/>
              <a:ext cx="6040902" cy="692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52B48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Sello radiológico distintivo de infección 1°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52B48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 </a:t>
              </a: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52B48"/>
                  </a:solidFill>
                  <a:effectLst/>
                  <a:uLnTx/>
                  <a:uFillTx/>
                  <a:latin typeface="Montserrat" panose="00000500000000000000" pitchFamily="50" charset="0"/>
                  <a:sym typeface="Wingdings" panose="05000000000000000000" pitchFamily="2" charset="2"/>
                </a:rPr>
                <a:t> </a:t>
              </a: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52B48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Participación de ganglios linfáticos peri hiliares y/o para traqueales</a:t>
              </a: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1FF7FEB-557B-4A3D-B8FE-50E4CD5A31C0}"/>
              </a:ext>
            </a:extLst>
          </p:cNvPr>
          <p:cNvSpPr/>
          <p:nvPr/>
        </p:nvSpPr>
        <p:spPr>
          <a:xfrm>
            <a:off x="5741921" y="62871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Marais B. 2014. Tuberculosis in children. Journal of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Paediatrics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 and Child Health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3B337CD-4348-437A-97C3-0353DC57EE93}"/>
              </a:ext>
            </a:extLst>
          </p:cNvPr>
          <p:cNvGrpSpPr/>
          <p:nvPr/>
        </p:nvGrpSpPr>
        <p:grpSpPr>
          <a:xfrm>
            <a:off x="6729295" y="582688"/>
            <a:ext cx="4648867" cy="1358506"/>
            <a:chOff x="3702177" y="4657707"/>
            <a:chExt cx="4400813" cy="744495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5DC1A3B1-D0F0-4664-A708-F55740875369}"/>
                </a:ext>
              </a:extLst>
            </p:cNvPr>
            <p:cNvSpPr/>
            <p:nvPr/>
          </p:nvSpPr>
          <p:spPr>
            <a:xfrm>
              <a:off x="3702177" y="4657707"/>
              <a:ext cx="4400813" cy="744495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4" name="Rectángulo: esquinas redondeadas 4">
              <a:extLst>
                <a:ext uri="{FF2B5EF4-FFF2-40B4-BE49-F238E27FC236}">
                  <a16:creationId xmlns:a16="http://schemas.microsoft.com/office/drawing/2014/main" id="{5C8C362E-560A-4B6F-ABC3-9C6B24A0A521}"/>
                </a:ext>
              </a:extLst>
            </p:cNvPr>
            <p:cNvSpPr txBox="1"/>
            <p:nvPr/>
          </p:nvSpPr>
          <p:spPr>
            <a:xfrm>
              <a:off x="3723983" y="4679513"/>
              <a:ext cx="4357201" cy="70088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Adolescentes </a:t>
              </a: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50" charset="0"/>
                  <a:sym typeface="Wingdings" panose="05000000000000000000" pitchFamily="2" charset="2"/>
                </a:rPr>
                <a:t>- in</a:t>
              </a: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filtrados del lóbulo superior, derrames pleurales y cavitaciones.</a:t>
              </a:r>
            </a:p>
          </p:txBody>
        </p:sp>
      </p:grpSp>
      <p:sp>
        <p:nvSpPr>
          <p:cNvPr id="18" name="Título 1">
            <a:extLst>
              <a:ext uri="{FF2B5EF4-FFF2-40B4-BE49-F238E27FC236}">
                <a16:creationId xmlns:a16="http://schemas.microsoft.com/office/drawing/2014/main" id="{11B7E01D-3BFD-4E14-8E2D-8EDACDCFB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4548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es-CO" dirty="0"/>
              <a:t>Radiológico </a:t>
            </a:r>
          </a:p>
        </p:txBody>
      </p:sp>
    </p:spTree>
    <p:extLst>
      <p:ext uri="{BB962C8B-B14F-4D97-AF65-F5344CB8AC3E}">
        <p14:creationId xmlns:p14="http://schemas.microsoft.com/office/powerpoint/2010/main" val="14646547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B33A29E-7BEC-4A3E-9D3B-F55AD6930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442" y="130806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es-CO" dirty="0"/>
              <a:t>Radiológico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0AF5E9CC-CB6E-4739-A858-EA8D8B2A7F3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1653208"/>
              </p:ext>
            </p:extLst>
          </p:nvPr>
        </p:nvGraphicFramePr>
        <p:xfrm>
          <a:off x="4669654" y="715268"/>
          <a:ext cx="7350068" cy="4745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D1FD8BC-8752-4EB5-A5C4-02B564659532}"/>
              </a:ext>
            </a:extLst>
          </p:cNvPr>
          <p:cNvSpPr txBox="1"/>
          <p:nvPr/>
        </p:nvSpPr>
        <p:spPr>
          <a:xfrm>
            <a:off x="2560787" y="6275878"/>
            <a:ext cx="9458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Nelson. Tratado de Pediatría (20.ª ed.)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Kliegman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 RM,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Behrman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 RE,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Jenson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 HB,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Stanton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 BF. Barcelona: Elsevier, 2020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9A76F2-1F61-4E99-ABF3-FA9D4AA9784F}"/>
              </a:ext>
            </a:extLst>
          </p:cNvPr>
          <p:cNvSpPr txBox="1"/>
          <p:nvPr/>
        </p:nvSpPr>
        <p:spPr>
          <a:xfrm>
            <a:off x="2506134" y="6160462"/>
            <a:ext cx="9513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cs typeface="Times New Roman" panose="02020603050405020304" pitchFamily="18" charset="0"/>
              </a:rPr>
              <a:t>Carlos M. Pérez  et Al 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cs typeface="Times New Roman" panose="02020603050405020304" pitchFamily="18" charset="0"/>
              </a:rPr>
              <a:t>Journal of Infection (2017) 74, S74—S83</a:t>
            </a:r>
          </a:p>
        </p:txBody>
      </p:sp>
    </p:spTree>
    <p:extLst>
      <p:ext uri="{BB962C8B-B14F-4D97-AF65-F5344CB8AC3E}">
        <p14:creationId xmlns:p14="http://schemas.microsoft.com/office/powerpoint/2010/main" val="244975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-45403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INTRODUCCIÓN</a:t>
            </a:r>
            <a:endParaRPr lang="en-US" b="1" dirty="0"/>
          </a:p>
        </p:txBody>
      </p:sp>
      <p:sp>
        <p:nvSpPr>
          <p:cNvPr id="5" name="Rectángulo 4"/>
          <p:cNvSpPr/>
          <p:nvPr/>
        </p:nvSpPr>
        <p:spPr>
          <a:xfrm>
            <a:off x="6688864" y="6324081"/>
            <a:ext cx="8747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Thomas TA. Tuberculosis in Children. </a:t>
            </a:r>
            <a:r>
              <a:rPr lang="pt-BR" sz="1050" dirty="0">
                <a:latin typeface="Montserrat" panose="00000500000000000000" pitchFamily="50" charset="0"/>
              </a:rPr>
              <a:t>Pediatr Clin N Am 64 (2017) 893–909</a:t>
            </a:r>
            <a:endParaRPr lang="en-US" sz="1050" dirty="0">
              <a:latin typeface="Montserrat" panose="00000500000000000000" pitchFamily="50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40412606"/>
              </p:ext>
            </p:extLst>
          </p:nvPr>
        </p:nvGraphicFramePr>
        <p:xfrm>
          <a:off x="5006329" y="1651952"/>
          <a:ext cx="6732104" cy="355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693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6E7FA-DC24-4432-837B-9B92B8874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256" y="120515"/>
            <a:ext cx="7808325" cy="1325563"/>
          </a:xfrm>
        </p:spPr>
        <p:txBody>
          <a:bodyPr>
            <a:normAutofit/>
          </a:bodyPr>
          <a:lstStyle/>
          <a:p>
            <a:pPr algn="ctr"/>
            <a:r>
              <a:rPr lang="es-CO" dirty="0"/>
              <a:t>Indicaciones imágenes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9466F3F-5CBE-4C51-A3A7-66C17E27F7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859097"/>
              </p:ext>
            </p:extLst>
          </p:nvPr>
        </p:nvGraphicFramePr>
        <p:xfrm>
          <a:off x="4963964" y="1333004"/>
          <a:ext cx="6816926" cy="341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533BFAF8-ADE9-40D3-AE7C-ED22CC1F0906}"/>
              </a:ext>
            </a:extLst>
          </p:cNvPr>
          <p:cNvSpPr txBox="1"/>
          <p:nvPr/>
        </p:nvSpPr>
        <p:spPr>
          <a:xfrm>
            <a:off x="4963964" y="6321987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00" dirty="0">
                <a:latin typeface="Montserrat" panose="00000500000000000000" pitchFamily="50" charset="0"/>
              </a:rPr>
              <a:t>Cherry, James D., MD, MSc; Harrison, Gail J., MD; Kaplan, Sheldon L., MD; Steinbach, William J., MD; </a:t>
            </a:r>
            <a:r>
              <a:rPr lang="en-US" sz="700" dirty="0" err="1">
                <a:latin typeface="Montserrat" panose="00000500000000000000" pitchFamily="50" charset="0"/>
              </a:rPr>
              <a:t>Hotez</a:t>
            </a:r>
            <a:r>
              <a:rPr lang="en-US" sz="700" dirty="0">
                <a:latin typeface="Montserrat" panose="00000500000000000000" pitchFamily="50" charset="0"/>
              </a:rPr>
              <a:t>, Peter J., MD, PhD. Tuberculosis. </a:t>
            </a:r>
          </a:p>
          <a:p>
            <a:pPr>
              <a:defRPr/>
            </a:pPr>
            <a:r>
              <a:rPr lang="en-US" sz="700" dirty="0" err="1">
                <a:latin typeface="Montserrat" panose="00000500000000000000" pitchFamily="50" charset="0"/>
              </a:rPr>
              <a:t>En</a:t>
            </a:r>
            <a:r>
              <a:rPr lang="en-US" sz="700" dirty="0">
                <a:latin typeface="Montserrat" panose="00000500000000000000" pitchFamily="50" charset="0"/>
              </a:rPr>
              <a:t>: </a:t>
            </a:r>
            <a:r>
              <a:rPr lang="es-ES" sz="700" dirty="0" err="1">
                <a:latin typeface="Montserrat" panose="00000500000000000000" pitchFamily="50" charset="0"/>
              </a:rPr>
              <a:t>Feigi</a:t>
            </a:r>
            <a:r>
              <a:rPr lang="es-ES" sz="700" dirty="0">
                <a:latin typeface="Montserrat" panose="00000500000000000000" pitchFamily="50" charset="0"/>
              </a:rPr>
              <a:t> and </a:t>
            </a:r>
            <a:r>
              <a:rPr lang="es-ES" sz="700" dirty="0" err="1">
                <a:latin typeface="Montserrat" panose="00000500000000000000" pitchFamily="50" charset="0"/>
              </a:rPr>
              <a:t>Cherry</a:t>
            </a:r>
            <a:r>
              <a:rPr lang="es-ES" sz="700" dirty="0">
                <a:latin typeface="Montserrat" panose="00000500000000000000" pitchFamily="50" charset="0"/>
              </a:rPr>
              <a:t> </a:t>
            </a:r>
            <a:r>
              <a:rPr lang="es-ES" sz="700" dirty="0" err="1">
                <a:latin typeface="Montserrat" panose="00000500000000000000" pitchFamily="50" charset="0"/>
              </a:rPr>
              <a:t>Pediatrica</a:t>
            </a:r>
            <a:r>
              <a:rPr lang="es-ES" sz="700" dirty="0">
                <a:latin typeface="Montserrat" panose="00000500000000000000" pitchFamily="50" charset="0"/>
              </a:rPr>
              <a:t> </a:t>
            </a:r>
            <a:r>
              <a:rPr lang="es-ES" sz="700" dirty="0" err="1">
                <a:latin typeface="Montserrat" panose="00000500000000000000" pitchFamily="50" charset="0"/>
              </a:rPr>
              <a:t>Infection</a:t>
            </a:r>
            <a:r>
              <a:rPr lang="es-ES" sz="700" dirty="0">
                <a:latin typeface="Montserrat" panose="00000500000000000000" pitchFamily="50" charset="0"/>
              </a:rPr>
              <a:t> </a:t>
            </a:r>
            <a:r>
              <a:rPr lang="es-ES" sz="700" dirty="0" err="1">
                <a:latin typeface="Montserrat" panose="00000500000000000000" pitchFamily="50" charset="0"/>
              </a:rPr>
              <a:t>Disease</a:t>
            </a:r>
            <a:r>
              <a:rPr lang="es-ES" sz="700" dirty="0">
                <a:latin typeface="Montserrat" panose="00000500000000000000" pitchFamily="50" charset="0"/>
              </a:rPr>
              <a:t> , Volumen </a:t>
            </a:r>
            <a:r>
              <a:rPr lang="es-ES" sz="700" dirty="0" err="1">
                <a:latin typeface="Montserrat" panose="00000500000000000000" pitchFamily="50" charset="0"/>
              </a:rPr>
              <a:t>Iedición</a:t>
            </a:r>
            <a:r>
              <a:rPr lang="es-ES" sz="700" dirty="0">
                <a:latin typeface="Montserrat" panose="00000500000000000000" pitchFamily="50" charset="0"/>
              </a:rPr>
              <a:t> </a:t>
            </a:r>
            <a:r>
              <a:rPr lang="es-ES" sz="700" dirty="0" err="1">
                <a:latin typeface="Montserrat" panose="00000500000000000000" pitchFamily="50" charset="0"/>
              </a:rPr>
              <a:t>Elsevier</a:t>
            </a:r>
            <a:r>
              <a:rPr lang="es-ES" sz="700" dirty="0">
                <a:latin typeface="Montserrat" panose="00000500000000000000" pitchFamily="50" charset="0"/>
              </a:rPr>
              <a:t> 2019. </a:t>
            </a:r>
            <a:r>
              <a:rPr lang="es-ES" sz="700" dirty="0" err="1">
                <a:latin typeface="Montserrat" panose="00000500000000000000" pitchFamily="50" charset="0"/>
              </a:rPr>
              <a:t>Cap</a:t>
            </a:r>
            <a:r>
              <a:rPr lang="es-ES" sz="700" dirty="0">
                <a:latin typeface="Montserrat" panose="00000500000000000000" pitchFamily="50" charset="0"/>
              </a:rPr>
              <a:t> 96 </a:t>
            </a:r>
            <a:r>
              <a:rPr lang="es-ES" sz="700" dirty="0" err="1">
                <a:latin typeface="Montserrat" panose="00000500000000000000" pitchFamily="50" charset="0"/>
              </a:rPr>
              <a:t>Pag</a:t>
            </a:r>
            <a:r>
              <a:rPr lang="es-ES" sz="700" dirty="0">
                <a:latin typeface="Montserrat" panose="00000500000000000000" pitchFamily="50" charset="0"/>
              </a:rPr>
              <a:t> 957 - 987</a:t>
            </a:r>
          </a:p>
          <a:p>
            <a:pPr defTabSz="914400">
              <a:defRPr/>
            </a:pPr>
            <a:endParaRPr lang="es-ES" sz="7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56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00" y="240202"/>
            <a:ext cx="3770365" cy="284478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90575" y="3084990"/>
            <a:ext cx="3868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Foco de Ghon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891" y="369960"/>
            <a:ext cx="3770365" cy="420540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889914" y="4575367"/>
            <a:ext cx="5030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Compromiso ganglios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linfáticos intratorácicos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89914" y="624181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Marais B. 2014. Tuberculosis in children. Journal of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Paediatrics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 and Child Health</a:t>
            </a:r>
          </a:p>
        </p:txBody>
      </p:sp>
    </p:spTree>
    <p:extLst>
      <p:ext uri="{BB962C8B-B14F-4D97-AF65-F5344CB8AC3E}">
        <p14:creationId xmlns:p14="http://schemas.microsoft.com/office/powerpoint/2010/main" val="18238502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DD221E-674C-4B0B-B5AD-B06858AD32D0}"/>
              </a:ext>
            </a:extLst>
          </p:cNvPr>
          <p:cNvSpPr txBox="1"/>
          <p:nvPr/>
        </p:nvSpPr>
        <p:spPr>
          <a:xfrm>
            <a:off x="801038" y="3028890"/>
            <a:ext cx="3868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Diseminación miliar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0E9576-46CF-4963-8D2B-7842BB5190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41" y="297717"/>
            <a:ext cx="3813313" cy="278727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BB5EC67-4DE7-4482-B91C-1F482BF6B6E5}"/>
              </a:ext>
            </a:extLst>
          </p:cNvPr>
          <p:cNvSpPr/>
          <p:nvPr/>
        </p:nvSpPr>
        <p:spPr>
          <a:xfrm>
            <a:off x="6096000" y="6024591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Marais B. 2014. Tuberculosis in children. Journal of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Paediatrics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</a:rPr>
              <a:t> and Child Health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D0040F-FCDF-4B59-8D20-BFE9D5810D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295" y="502347"/>
            <a:ext cx="3781442" cy="34335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F3C3450-985B-496B-AA4E-2433DBAC4B2E}"/>
              </a:ext>
            </a:extLst>
          </p:cNvPr>
          <p:cNvSpPr/>
          <p:nvPr/>
        </p:nvSpPr>
        <p:spPr>
          <a:xfrm>
            <a:off x="5040151" y="3935896"/>
            <a:ext cx="63517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C1D1E"/>
                </a:solidFill>
                <a:effectLst/>
                <a:uLnTx/>
                <a:uFillTx/>
                <a:latin typeface="Montserrat" panose="00000500000000000000" pitchFamily="50" charset="0"/>
              </a:rPr>
              <a:t>Paciente con tuberculosis pleural confirmada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3013DA0-212A-4884-A293-777D1C6E106D}"/>
              </a:ext>
            </a:extLst>
          </p:cNvPr>
          <p:cNvSpPr/>
          <p:nvPr/>
        </p:nvSpPr>
        <p:spPr>
          <a:xfrm>
            <a:off x="6096000" y="6270812"/>
            <a:ext cx="19159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cs typeface="Segoe UI Semilight" panose="020B0402040204020203" pitchFamily="34" charset="0"/>
              </a:rPr>
              <a:t>Clin Respir J. 2018;12:1779–1786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742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58AD9-2B5C-42D4-9383-6AEA0C18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159" y="128842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es-CO" dirty="0"/>
              <a:t>Microbiológico </a:t>
            </a:r>
          </a:p>
        </p:txBody>
      </p:sp>
      <p:pic>
        <p:nvPicPr>
          <p:cNvPr id="13314" name="Picture 2" descr="Imagen relacionada">
            <a:extLst>
              <a:ext uri="{FF2B5EF4-FFF2-40B4-BE49-F238E27FC236}">
                <a16:creationId xmlns:a16="http://schemas.microsoft.com/office/drawing/2014/main" id="{7228EC4B-DA8C-43B1-9F93-F0B0C2465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8525" y="1168114"/>
            <a:ext cx="2663667" cy="2787940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C7E9B5-8DA3-43CC-AA1A-2B1807C55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282" y="1231374"/>
            <a:ext cx="6739330" cy="5158014"/>
          </a:xfrm>
        </p:spPr>
        <p:txBody>
          <a:bodyPr anchor="ctr">
            <a:normAutofit/>
          </a:bodyPr>
          <a:lstStyle/>
          <a:p>
            <a:r>
              <a:rPr lang="es-CO" sz="1800" dirty="0">
                <a:solidFill>
                  <a:srgbClr val="000000"/>
                </a:solidFill>
              </a:rPr>
              <a:t>BK seriado #3. </a:t>
            </a:r>
          </a:p>
          <a:p>
            <a:r>
              <a:rPr lang="es-CO" sz="1800" dirty="0">
                <a:solidFill>
                  <a:srgbClr val="000000"/>
                </a:solidFill>
              </a:rPr>
              <a:t>Lo más específico – cultivo de esputo – confirma el diagnóstico. </a:t>
            </a:r>
          </a:p>
          <a:p>
            <a:r>
              <a:rPr lang="es-CO" sz="1800" dirty="0">
                <a:solidFill>
                  <a:srgbClr val="000000"/>
                </a:solidFill>
              </a:rPr>
              <a:t>Lactantes: inducida con NBZ con SSN 3-5% y percusión. </a:t>
            </a:r>
            <a:r>
              <a:rPr lang="es-CO" sz="1800" u="sng" dirty="0">
                <a:solidFill>
                  <a:srgbClr val="000000"/>
                </a:solidFill>
              </a:rPr>
              <a:t>Aspirado gástrico en la mañana</a:t>
            </a:r>
            <a:r>
              <a:rPr lang="es-CO" sz="1800" dirty="0">
                <a:solidFill>
                  <a:srgbClr val="000000"/>
                </a:solidFill>
              </a:rPr>
              <a:t> (IDSA: vol. Mínimo 3cc. Ideal 5-10cc). Preescolares: espontáneo.</a:t>
            </a:r>
          </a:p>
          <a:p>
            <a:r>
              <a:rPr lang="es-CO" sz="1800" dirty="0">
                <a:solidFill>
                  <a:srgbClr val="000000"/>
                </a:solidFill>
              </a:rPr>
              <a:t>Detección confiable: en medio líquido la muestra debe tener entre 10-100 bacilos acido resistentes  - S 90-96%, en 1-3 semanas.</a:t>
            </a:r>
          </a:p>
          <a:p>
            <a:r>
              <a:rPr lang="es-CO" sz="1800" dirty="0">
                <a:solidFill>
                  <a:srgbClr val="000000"/>
                </a:solidFill>
              </a:rPr>
              <a:t>Siempre pruebas de sensibilidad.</a:t>
            </a:r>
          </a:p>
          <a:p>
            <a:r>
              <a:rPr lang="es-CO" sz="1800" dirty="0">
                <a:solidFill>
                  <a:srgbClr val="000000"/>
                </a:solidFill>
              </a:rPr>
              <a:t>Si (-) – No excluye. Radiografía + inmunológico + epidemiológico = probable.</a:t>
            </a:r>
          </a:p>
          <a:p>
            <a:r>
              <a:rPr lang="es-CO" sz="1800" dirty="0">
                <a:solidFill>
                  <a:srgbClr val="000000"/>
                </a:solidFill>
              </a:rPr>
              <a:t>Broncoscopia – poco sensible (fístula o enfermedad </a:t>
            </a:r>
            <a:r>
              <a:rPr lang="es-CO" sz="1800" dirty="0" err="1">
                <a:solidFill>
                  <a:srgbClr val="000000"/>
                </a:solidFill>
              </a:rPr>
              <a:t>endobronquial</a:t>
            </a:r>
            <a:r>
              <a:rPr lang="es-CO" sz="1800" dirty="0">
                <a:solidFill>
                  <a:srgbClr val="000000"/>
                </a:solidFill>
              </a:rPr>
              <a:t>).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F1EFFA1-0AB7-4B2F-B22C-73B4023BA9E0}"/>
              </a:ext>
            </a:extLst>
          </p:cNvPr>
          <p:cNvSpPr txBox="1"/>
          <p:nvPr/>
        </p:nvSpPr>
        <p:spPr>
          <a:xfrm>
            <a:off x="4834201" y="6303709"/>
            <a:ext cx="946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" dirty="0" err="1">
                <a:latin typeface="Montserrat" panose="00000500000000000000" pitchFamily="50" charset="0"/>
              </a:rPr>
              <a:t>Kliegman</a:t>
            </a:r>
            <a:r>
              <a:rPr lang="en-US" sz="800" dirty="0">
                <a:latin typeface="Montserrat" panose="00000500000000000000" pitchFamily="50" charset="0"/>
              </a:rPr>
              <a:t>, Robert M., MD; Stanton, Bonita F., MD; St </a:t>
            </a:r>
            <a:r>
              <a:rPr lang="en-US" sz="800" dirty="0" err="1">
                <a:latin typeface="Montserrat" panose="00000500000000000000" pitchFamily="50" charset="0"/>
              </a:rPr>
              <a:t>Geme</a:t>
            </a:r>
            <a:r>
              <a:rPr lang="en-US" sz="800" dirty="0">
                <a:latin typeface="Montserrat" panose="00000500000000000000" pitchFamily="50" charset="0"/>
              </a:rPr>
              <a:t>, Joseph W., MD; </a:t>
            </a:r>
            <a:r>
              <a:rPr lang="en-US" sz="800" dirty="0" err="1">
                <a:latin typeface="Montserrat" panose="00000500000000000000" pitchFamily="50" charset="0"/>
              </a:rPr>
              <a:t>Schor</a:t>
            </a:r>
            <a:r>
              <a:rPr lang="en-US" sz="800" dirty="0">
                <a:latin typeface="Montserrat" panose="00000500000000000000" pitchFamily="50" charset="0"/>
              </a:rPr>
              <a:t>, Nina F., MD, PhD; Behrman, Richard E., MD. Tuberculosis. </a:t>
            </a:r>
          </a:p>
          <a:p>
            <a:pPr>
              <a:defRPr/>
            </a:pPr>
            <a:r>
              <a:rPr lang="en-US" sz="800" dirty="0" err="1">
                <a:latin typeface="Montserrat" panose="00000500000000000000" pitchFamily="50" charset="0"/>
              </a:rPr>
              <a:t>En</a:t>
            </a:r>
            <a:r>
              <a:rPr lang="en-US" sz="800" dirty="0">
                <a:latin typeface="Montserrat" panose="00000500000000000000" pitchFamily="50" charset="0"/>
              </a:rPr>
              <a:t>: </a:t>
            </a:r>
            <a:r>
              <a:rPr lang="es-ES" sz="800" dirty="0">
                <a:latin typeface="Montserrat" panose="00000500000000000000" pitchFamily="50" charset="0"/>
              </a:rPr>
              <a:t>Nelson: tratado de pediatría, edición 20, </a:t>
            </a:r>
            <a:r>
              <a:rPr lang="es-ES" sz="800" dirty="0" err="1">
                <a:latin typeface="Montserrat" panose="00000500000000000000" pitchFamily="50" charset="0"/>
              </a:rPr>
              <a:t>Elsevier</a:t>
            </a:r>
            <a:r>
              <a:rPr lang="es-ES" sz="800" dirty="0">
                <a:latin typeface="Montserrat" panose="00000500000000000000" pitchFamily="50" charset="0"/>
              </a:rPr>
              <a:t> España 2016. </a:t>
            </a:r>
            <a:r>
              <a:rPr lang="es-ES" sz="800" dirty="0" err="1">
                <a:latin typeface="Montserrat" panose="00000500000000000000" pitchFamily="50" charset="0"/>
              </a:rPr>
              <a:t>Pag</a:t>
            </a:r>
            <a:r>
              <a:rPr lang="es-ES" sz="800" dirty="0">
                <a:latin typeface="Montserrat" panose="00000500000000000000" pitchFamily="50" charset="0"/>
              </a:rPr>
              <a:t> 1512 - 1528</a:t>
            </a:r>
          </a:p>
          <a:p>
            <a:pPr defTabSz="914400">
              <a:defRPr/>
            </a:pPr>
            <a:endParaRPr lang="es-ES" sz="800" dirty="0">
              <a:latin typeface="Montserrat" panose="00000500000000000000" pitchFamily="50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3A2BA065-5109-45A6-AEA7-9442F37C8DB7}"/>
              </a:ext>
            </a:extLst>
          </p:cNvPr>
          <p:cNvGrpSpPr/>
          <p:nvPr/>
        </p:nvGrpSpPr>
        <p:grpSpPr>
          <a:xfrm>
            <a:off x="472611" y="283318"/>
            <a:ext cx="4669654" cy="822274"/>
            <a:chOff x="0" y="1823265"/>
            <a:chExt cx="5138165" cy="1216800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F35DE0BA-3EFF-4E8F-AC4B-EFFB1A9DF4F7}"/>
                </a:ext>
              </a:extLst>
            </p:cNvPr>
            <p:cNvSpPr/>
            <p:nvPr/>
          </p:nvSpPr>
          <p:spPr>
            <a:xfrm>
              <a:off x="0" y="1823265"/>
              <a:ext cx="5138165" cy="12168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: esquinas redondeadas 4">
              <a:extLst>
                <a:ext uri="{FF2B5EF4-FFF2-40B4-BE49-F238E27FC236}">
                  <a16:creationId xmlns:a16="http://schemas.microsoft.com/office/drawing/2014/main" id="{9FFA4B7C-0853-49C2-A631-6D1F09860F61}"/>
                </a:ext>
              </a:extLst>
            </p:cNvPr>
            <p:cNvSpPr txBox="1"/>
            <p:nvPr/>
          </p:nvSpPr>
          <p:spPr>
            <a:xfrm>
              <a:off x="59399" y="1882664"/>
              <a:ext cx="5019367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400" b="1" kern="1200" dirty="0">
                  <a:latin typeface="Montserrat" panose="00000500000000000000" pitchFamily="50" charset="0"/>
                  <a:cs typeface="Times New Roman" panose="02020603050405020304" pitchFamily="18" charset="0"/>
                </a:rPr>
                <a:t>La naturaleza paucibacilar de la enfermedad en niños explica la baja sensibilidad de la baciloscopia. Detecta menos del 5%.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31521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96FC2-1146-4512-BE2C-B3DE6FE53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52" y="-1827371"/>
            <a:ext cx="4459722" cy="5256371"/>
          </a:xfrm>
        </p:spPr>
        <p:txBody>
          <a:bodyPr>
            <a:normAutofit/>
          </a:bodyPr>
          <a:lstStyle/>
          <a:p>
            <a:r>
              <a:rPr lang="es-CO" dirty="0"/>
              <a:t>Microbiológico</a:t>
            </a:r>
            <a:endParaRPr lang="es-CO" sz="3700" dirty="0"/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625CD468-9E97-4886-B4C8-BE30AED4E0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348389"/>
              </p:ext>
            </p:extLst>
          </p:nvPr>
        </p:nvGraphicFramePr>
        <p:xfrm>
          <a:off x="4803974" y="641438"/>
          <a:ext cx="7234601" cy="5575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97C45D18-0CEF-4DA1-B376-FC7CDA3DFC3F}"/>
              </a:ext>
            </a:extLst>
          </p:cNvPr>
          <p:cNvSpPr/>
          <p:nvPr/>
        </p:nvSpPr>
        <p:spPr>
          <a:xfrm>
            <a:off x="4650549" y="6485641"/>
            <a:ext cx="73880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900" dirty="0">
                <a:latin typeface="Montserrat" panose="00000500000000000000" pitchFamily="50" charset="0"/>
              </a:rPr>
              <a:t>Nelson. Tratado de Pediatría (20.ª ed.) </a:t>
            </a:r>
            <a:r>
              <a:rPr lang="es-ES" sz="900" dirty="0" err="1">
                <a:latin typeface="Montserrat" panose="00000500000000000000" pitchFamily="50" charset="0"/>
              </a:rPr>
              <a:t>Kliegman</a:t>
            </a:r>
            <a:r>
              <a:rPr lang="es-ES" sz="900" dirty="0">
                <a:latin typeface="Montserrat" panose="00000500000000000000" pitchFamily="50" charset="0"/>
              </a:rPr>
              <a:t> RM, </a:t>
            </a:r>
            <a:r>
              <a:rPr lang="es-ES" sz="900" dirty="0" err="1">
                <a:latin typeface="Montserrat" panose="00000500000000000000" pitchFamily="50" charset="0"/>
              </a:rPr>
              <a:t>Behrman</a:t>
            </a:r>
            <a:r>
              <a:rPr lang="es-ES" sz="900" dirty="0">
                <a:latin typeface="Montserrat" panose="00000500000000000000" pitchFamily="50" charset="0"/>
              </a:rPr>
              <a:t> RE, Jenson HB, Stanton BF. Barcelona: Elsevier, 2019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9F989EF-1E8C-4AFA-B020-D887FC422A7D}"/>
              </a:ext>
            </a:extLst>
          </p:cNvPr>
          <p:cNvSpPr/>
          <p:nvPr/>
        </p:nvSpPr>
        <p:spPr>
          <a:xfrm>
            <a:off x="667649" y="1496090"/>
            <a:ext cx="33932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i="1" dirty="0">
                <a:latin typeface="Montserrat" panose="00000500000000000000" pitchFamily="50" charset="0"/>
              </a:rPr>
              <a:t>¡Siempre preguntar las baciloscopias y los cultivos del contacto del paciente!</a:t>
            </a:r>
          </a:p>
        </p:txBody>
      </p:sp>
    </p:spTree>
    <p:extLst>
      <p:ext uri="{BB962C8B-B14F-4D97-AF65-F5344CB8AC3E}">
        <p14:creationId xmlns:p14="http://schemas.microsoft.com/office/powerpoint/2010/main" val="626151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C7A82-CA16-4E03-A329-7A4CA5C6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150" y="37268"/>
            <a:ext cx="6449548" cy="1509931"/>
          </a:xfrm>
        </p:spPr>
        <p:txBody>
          <a:bodyPr>
            <a:normAutofit/>
          </a:bodyPr>
          <a:lstStyle/>
          <a:p>
            <a:pPr algn="ctr"/>
            <a:r>
              <a:rPr lang="es-CO" sz="4000" dirty="0"/>
              <a:t>Microbiológico 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94E1BE-2C24-4C08-9F11-732F97D12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224" y="1245912"/>
            <a:ext cx="6940866" cy="4366176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CO" sz="2000" b="1" dirty="0"/>
              <a:t>Tuberculosis extrapulmonar </a:t>
            </a:r>
          </a:p>
          <a:p>
            <a:r>
              <a:rPr lang="es-CO" sz="2000" dirty="0"/>
              <a:t>Cultivo (+) en un 25-50%.</a:t>
            </a:r>
          </a:p>
          <a:p>
            <a:r>
              <a:rPr lang="es-CO" sz="2000" dirty="0"/>
              <a:t>Clínica + histopatología + imágenes. Química de fluidos con sospecha.</a:t>
            </a:r>
          </a:p>
          <a:p>
            <a:r>
              <a:rPr lang="es-CO" sz="2000" dirty="0"/>
              <a:t>ADA siempre con cultivo en medio líquido (pleural, pericardio, peritoneo, meninges) – S &gt; 89%, E &gt; 97%.</a:t>
            </a:r>
          </a:p>
          <a:p>
            <a:r>
              <a:rPr lang="es-CO" sz="2000" dirty="0"/>
              <a:t>ADA líquido pleural &gt; 32 U/L y LCR &gt; 5 U/L. </a:t>
            </a:r>
          </a:p>
          <a:p>
            <a:r>
              <a:rPr lang="es-CO" sz="2000" dirty="0"/>
              <a:t>Coloración AAR: útil; poca sensibilidad, muy específico.</a:t>
            </a:r>
          </a:p>
          <a:p>
            <a:r>
              <a:rPr lang="es-CO" sz="2000" dirty="0"/>
              <a:t>Biopsia S y E &gt; 50%  .</a:t>
            </a:r>
          </a:p>
          <a:p>
            <a:r>
              <a:rPr lang="es-CO" sz="2000" dirty="0"/>
              <a:t>Niveles libres INF gamma – líquido pleural o peritoneal (S &gt; 89%, E 97%).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8095322-E00B-43F6-8B18-83557890471F}"/>
              </a:ext>
            </a:extLst>
          </p:cNvPr>
          <p:cNvSpPr txBox="1"/>
          <p:nvPr/>
        </p:nvSpPr>
        <p:spPr>
          <a:xfrm>
            <a:off x="4530344" y="6284339"/>
            <a:ext cx="90563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00" dirty="0" err="1">
                <a:latin typeface="Montserrat" panose="00000500000000000000" pitchFamily="50" charset="0"/>
              </a:rPr>
              <a:t>Lewinsohn</a:t>
            </a:r>
            <a:r>
              <a:rPr lang="es-ES_tradnl" sz="700" dirty="0">
                <a:latin typeface="Montserrat" panose="00000500000000000000" pitchFamily="50" charset="0"/>
              </a:rPr>
              <a:t> DM et al. </a:t>
            </a:r>
            <a:r>
              <a:rPr lang="es-ES_tradnl" sz="700" dirty="0" err="1">
                <a:latin typeface="Montserrat" panose="00000500000000000000" pitchFamily="50" charset="0"/>
              </a:rPr>
              <a:t>Ofcial</a:t>
            </a:r>
            <a:r>
              <a:rPr lang="es-ES_tradnl" sz="700" dirty="0">
                <a:latin typeface="Montserrat" panose="00000500000000000000" pitchFamily="50" charset="0"/>
              </a:rPr>
              <a:t> ATS/IDSA/CDC </a:t>
            </a:r>
            <a:r>
              <a:rPr lang="es-ES_tradnl" sz="700" dirty="0" err="1">
                <a:latin typeface="Montserrat" panose="00000500000000000000" pitchFamily="50" charset="0"/>
              </a:rPr>
              <a:t>Clinical</a:t>
            </a:r>
            <a:r>
              <a:rPr lang="es-ES_tradnl" sz="700" dirty="0">
                <a:latin typeface="Montserrat" panose="00000500000000000000" pitchFamily="50" charset="0"/>
              </a:rPr>
              <a:t> </a:t>
            </a:r>
            <a:r>
              <a:rPr lang="es-ES_tradnl" sz="700" dirty="0" err="1">
                <a:latin typeface="Montserrat" panose="00000500000000000000" pitchFamily="50" charset="0"/>
              </a:rPr>
              <a:t>Practice</a:t>
            </a:r>
            <a:r>
              <a:rPr lang="es-ES_tradnl" sz="700" dirty="0">
                <a:latin typeface="Montserrat" panose="00000500000000000000" pitchFamily="50" charset="0"/>
              </a:rPr>
              <a:t> </a:t>
            </a:r>
            <a:r>
              <a:rPr lang="es-ES_tradnl" sz="700" dirty="0" err="1">
                <a:latin typeface="Montserrat" panose="00000500000000000000" pitchFamily="50" charset="0"/>
              </a:rPr>
              <a:t>Guidelines</a:t>
            </a:r>
            <a:r>
              <a:rPr lang="es-ES_tradnl" sz="700" dirty="0">
                <a:latin typeface="Montserrat" panose="00000500000000000000" pitchFamily="50" charset="0"/>
              </a:rPr>
              <a:t>: Diagnosis of Tuberculosis in </a:t>
            </a:r>
            <a:r>
              <a:rPr lang="es-ES_tradnl" sz="700" dirty="0" err="1">
                <a:latin typeface="Montserrat" panose="00000500000000000000" pitchFamily="50" charset="0"/>
              </a:rPr>
              <a:t>Adults</a:t>
            </a:r>
            <a:r>
              <a:rPr lang="es-ES_tradnl" sz="700" dirty="0">
                <a:latin typeface="Montserrat" panose="00000500000000000000" pitchFamily="50" charset="0"/>
              </a:rPr>
              <a:t> and </a:t>
            </a:r>
            <a:r>
              <a:rPr lang="es-ES_tradnl" sz="700" dirty="0" err="1">
                <a:latin typeface="Montserrat" panose="00000500000000000000" pitchFamily="50" charset="0"/>
              </a:rPr>
              <a:t>Childre</a:t>
            </a:r>
            <a:r>
              <a:rPr lang="es-ES_tradnl" sz="700" dirty="0">
                <a:latin typeface="Montserrat" panose="00000500000000000000" pitchFamily="50" charset="0"/>
              </a:rPr>
              <a:t>. </a:t>
            </a:r>
            <a:r>
              <a:rPr lang="es-ES_tradnl" sz="700" dirty="0" err="1">
                <a:latin typeface="Montserrat" panose="00000500000000000000" pitchFamily="50" charset="0"/>
              </a:rPr>
              <a:t>Clinical</a:t>
            </a:r>
            <a:r>
              <a:rPr lang="es-ES_tradnl" sz="700" dirty="0">
                <a:latin typeface="Montserrat" panose="00000500000000000000" pitchFamily="50" charset="0"/>
              </a:rPr>
              <a:t> </a:t>
            </a:r>
            <a:r>
              <a:rPr lang="es-ES_tradnl" sz="700" dirty="0" err="1">
                <a:latin typeface="Montserrat" panose="00000500000000000000" pitchFamily="50" charset="0"/>
              </a:rPr>
              <a:t>Infectious</a:t>
            </a:r>
            <a:r>
              <a:rPr lang="es-ES_tradnl" sz="700" dirty="0">
                <a:latin typeface="Montserrat" panose="00000500000000000000" pitchFamily="50" charset="0"/>
              </a:rPr>
              <a:t> </a:t>
            </a:r>
            <a:r>
              <a:rPr lang="es-ES_tradnl" sz="700" dirty="0" err="1">
                <a:latin typeface="Montserrat" panose="00000500000000000000" pitchFamily="50" charset="0"/>
              </a:rPr>
              <a:t>Diseases</a:t>
            </a:r>
            <a:r>
              <a:rPr lang="es-ES_tradnl" sz="700" dirty="0">
                <a:latin typeface="Montserrat" panose="00000500000000000000" pitchFamily="50" charset="0"/>
              </a:rPr>
              <a:t>® 2017;64(2):111–5 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1E78778-A1BF-4A5E-9E0B-9236B850FB13}"/>
              </a:ext>
            </a:extLst>
          </p:cNvPr>
          <p:cNvSpPr/>
          <p:nvPr/>
        </p:nvSpPr>
        <p:spPr>
          <a:xfrm>
            <a:off x="7293203" y="6084284"/>
            <a:ext cx="954581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Montserrat" panose="00000500000000000000" pitchFamily="50" charset="0"/>
              </a:rPr>
              <a:t>Programa Nacional de Prevención y Control de la Tuberculosis - PNPCT. Resolución No. 227 de 2020</a:t>
            </a:r>
          </a:p>
        </p:txBody>
      </p:sp>
    </p:spTree>
    <p:extLst>
      <p:ext uri="{BB962C8B-B14F-4D97-AF65-F5344CB8AC3E}">
        <p14:creationId xmlns:p14="http://schemas.microsoft.com/office/powerpoint/2010/main" val="6549975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2A5A0-2BFB-4A1E-995A-CCAF7F8B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97600" y="94625"/>
            <a:ext cx="9894133" cy="1031216"/>
          </a:xfrm>
        </p:spPr>
        <p:txBody>
          <a:bodyPr anchor="b">
            <a:normAutofit/>
          </a:bodyPr>
          <a:lstStyle/>
          <a:p>
            <a:pPr algn="ctr"/>
            <a:r>
              <a:rPr lang="es-CO" dirty="0"/>
              <a:t>Molecular</a:t>
            </a:r>
          </a:p>
        </p:txBody>
      </p:sp>
      <p:pic>
        <p:nvPicPr>
          <p:cNvPr id="15362" name="Picture 2" descr="Resultado de imagen para PCR tuberculosis">
            <a:extLst>
              <a:ext uri="{FF2B5EF4-FFF2-40B4-BE49-F238E27FC236}">
                <a16:creationId xmlns:a16="http://schemas.microsoft.com/office/drawing/2014/main" id="{1B183D6D-A7BD-4878-A1B8-648A045A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57" y="1530748"/>
            <a:ext cx="4625217" cy="22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6BDF57-5925-4B38-90FC-CF8C8FB66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8058" y="1721618"/>
            <a:ext cx="6099106" cy="415097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O" b="1" dirty="0"/>
              <a:t>PCR o NAAT</a:t>
            </a:r>
          </a:p>
          <a:p>
            <a:r>
              <a:rPr lang="es-CO" sz="2400" dirty="0"/>
              <a:t>PCR S 25-83% / E 80-100%.</a:t>
            </a:r>
          </a:p>
          <a:p>
            <a:r>
              <a:rPr lang="es-CO" sz="2400" dirty="0"/>
              <a:t>NAAT: detección de ácidos nucleicos.</a:t>
            </a:r>
          </a:p>
          <a:p>
            <a:r>
              <a:rPr lang="es-CO" sz="2400" dirty="0"/>
              <a:t>PCR-TR (</a:t>
            </a:r>
            <a:r>
              <a:rPr lang="es-CO" sz="2400" dirty="0" err="1"/>
              <a:t>GeneXpert</a:t>
            </a:r>
            <a:r>
              <a:rPr lang="es-CO" sz="2400" dirty="0"/>
              <a:t> </a:t>
            </a:r>
            <a:r>
              <a:rPr lang="es-CO" sz="2400" dirty="0" err="1"/>
              <a:t>Cephreid</a:t>
            </a:r>
            <a:r>
              <a:rPr lang="es-CO" sz="2400" dirty="0"/>
              <a:t>) – no debe sustituir nunca los cultivos.</a:t>
            </a:r>
          </a:p>
          <a:p>
            <a:r>
              <a:rPr lang="es-CO" sz="2400" dirty="0"/>
              <a:t>Alta S 95-96% en muestras de frotis positivas de esputo.</a:t>
            </a:r>
          </a:p>
          <a:p>
            <a:endParaRPr lang="es-CO" sz="2400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CDCE553-58FA-4F45-A40B-81E41FF4F98A}"/>
              </a:ext>
            </a:extLst>
          </p:cNvPr>
          <p:cNvSpPr txBox="1"/>
          <p:nvPr/>
        </p:nvSpPr>
        <p:spPr>
          <a:xfrm>
            <a:off x="5439265" y="5986317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" dirty="0" err="1"/>
              <a:t>Kliegman</a:t>
            </a:r>
            <a:r>
              <a:rPr lang="en-US" sz="800" dirty="0"/>
              <a:t>, Robert M., MD; Stanton, Bonita F., MD; St </a:t>
            </a:r>
            <a:r>
              <a:rPr lang="en-US" sz="800" dirty="0" err="1"/>
              <a:t>Geme</a:t>
            </a:r>
            <a:r>
              <a:rPr lang="en-US" sz="800" dirty="0"/>
              <a:t>, Joseph W., MD; Schor, Nina F., MD, PhD; Behrman, Richard E., </a:t>
            </a:r>
          </a:p>
          <a:p>
            <a:pPr>
              <a:defRPr/>
            </a:pPr>
            <a:r>
              <a:rPr lang="en-US" sz="800" dirty="0"/>
              <a:t>MD. Tuberculosis. </a:t>
            </a:r>
            <a:r>
              <a:rPr lang="en-US" sz="800" dirty="0" err="1"/>
              <a:t>En</a:t>
            </a:r>
            <a:r>
              <a:rPr lang="en-US" sz="800" dirty="0"/>
              <a:t>: </a:t>
            </a:r>
            <a:r>
              <a:rPr lang="es-ES" sz="800" dirty="0"/>
              <a:t>Nelson: tratado de pediatría, edición 20, </a:t>
            </a:r>
            <a:r>
              <a:rPr lang="es-ES" sz="800" dirty="0" err="1"/>
              <a:t>Elsevier</a:t>
            </a:r>
            <a:r>
              <a:rPr lang="es-ES" sz="800" dirty="0"/>
              <a:t> España 2016. </a:t>
            </a:r>
            <a:r>
              <a:rPr lang="es-ES" sz="800" dirty="0" err="1"/>
              <a:t>Pag</a:t>
            </a:r>
            <a:r>
              <a:rPr lang="es-ES" sz="800" dirty="0"/>
              <a:t> 1512 - 1528</a:t>
            </a:r>
          </a:p>
          <a:p>
            <a:pPr defTabSz="914400">
              <a:defRPr/>
            </a:pPr>
            <a:r>
              <a:rPr lang="es-ES" sz="800" dirty="0"/>
              <a:t>Mont</a:t>
            </a:r>
          </a:p>
          <a:p>
            <a:pPr defTabSz="914400">
              <a:defRPr/>
            </a:pPr>
            <a:endParaRPr lang="es-ES" sz="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9C4D0CC-AAF0-41F8-9492-2A601DF9C824}"/>
              </a:ext>
            </a:extLst>
          </p:cNvPr>
          <p:cNvSpPr/>
          <p:nvPr/>
        </p:nvSpPr>
        <p:spPr>
          <a:xfrm>
            <a:off x="465257" y="1093708"/>
            <a:ext cx="7516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latin typeface="Montserrat" panose="00000500000000000000" pitchFamily="50" charset="0"/>
              </a:rPr>
              <a:t>Componentes específicos del ADN del complejo M tuberculosis.</a:t>
            </a:r>
          </a:p>
        </p:txBody>
      </p:sp>
    </p:spTree>
    <p:extLst>
      <p:ext uri="{BB962C8B-B14F-4D97-AF65-F5344CB8AC3E}">
        <p14:creationId xmlns:p14="http://schemas.microsoft.com/office/powerpoint/2010/main" val="27377864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BE2BD-2C48-4885-A53C-ECD8FBE3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79388" y="186038"/>
            <a:ext cx="10515600" cy="1325563"/>
          </a:xfrm>
        </p:spPr>
        <p:txBody>
          <a:bodyPr/>
          <a:lstStyle/>
          <a:p>
            <a:pPr algn="ctr"/>
            <a:r>
              <a:rPr lang="es-CO" dirty="0"/>
              <a:t>Histopatológico</a:t>
            </a:r>
          </a:p>
        </p:txBody>
      </p:sp>
      <p:graphicFrame>
        <p:nvGraphicFramePr>
          <p:cNvPr id="4" name="Marcador de contenido 4">
            <a:extLst>
              <a:ext uri="{FF2B5EF4-FFF2-40B4-BE49-F238E27FC236}">
                <a16:creationId xmlns:a16="http://schemas.microsoft.com/office/drawing/2014/main" id="{DF7B576D-D64D-4EF7-A210-790EA187E3F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3238779"/>
              </p:ext>
            </p:extLst>
          </p:nvPr>
        </p:nvGraphicFramePr>
        <p:xfrm>
          <a:off x="4844955" y="1388659"/>
          <a:ext cx="7014949" cy="4080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0CF7364-6C69-426E-9AED-E099E355EEE7}"/>
              </a:ext>
            </a:extLst>
          </p:cNvPr>
          <p:cNvSpPr txBox="1"/>
          <p:nvPr/>
        </p:nvSpPr>
        <p:spPr>
          <a:xfrm>
            <a:off x="2433315" y="6425741"/>
            <a:ext cx="9513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000" dirty="0">
                <a:latin typeface="Montserrat" panose="00000500000000000000" pitchFamily="50" charset="0"/>
                <a:cs typeface="Times New Roman" panose="02020603050405020304" pitchFamily="18" charset="0"/>
              </a:rPr>
              <a:t>Carlos M. Pérez  et Al . </a:t>
            </a:r>
            <a:r>
              <a:rPr lang="en-US" sz="1000" dirty="0">
                <a:latin typeface="Montserrat" panose="00000500000000000000" pitchFamily="50" charset="0"/>
                <a:cs typeface="Times New Roman" panose="02020603050405020304" pitchFamily="18" charset="0"/>
              </a:rPr>
              <a:t>Journal of Infection (2017) 74, S74—S83</a:t>
            </a:r>
          </a:p>
        </p:txBody>
      </p:sp>
      <p:pic>
        <p:nvPicPr>
          <p:cNvPr id="6" name="Marcador de posición de imagen 40">
            <a:extLst>
              <a:ext uri="{FF2B5EF4-FFF2-40B4-BE49-F238E27FC236}">
                <a16:creationId xmlns:a16="http://schemas.microsoft.com/office/drawing/2014/main" id="{E2981D1B-2CB2-4925-9C84-B1258A9692B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9336" y="1511601"/>
            <a:ext cx="3550982" cy="185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273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31F817E-740A-4D85-9184-4E9392078B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245771"/>
              </p:ext>
            </p:extLst>
          </p:nvPr>
        </p:nvGraphicFramePr>
        <p:xfrm>
          <a:off x="4948107" y="1006522"/>
          <a:ext cx="6960358" cy="4844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CuadroTexto 25">
            <a:extLst>
              <a:ext uri="{FF2B5EF4-FFF2-40B4-BE49-F238E27FC236}">
                <a16:creationId xmlns:a16="http://schemas.microsoft.com/office/drawing/2014/main" id="{CE81E83E-A030-4DAD-A7C6-56115A2F98DD}"/>
              </a:ext>
            </a:extLst>
          </p:cNvPr>
          <p:cNvSpPr txBox="1"/>
          <p:nvPr/>
        </p:nvSpPr>
        <p:spPr>
          <a:xfrm>
            <a:off x="4948107" y="6161841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Cherry, James D., MD, MSc; Harrison, Gail J., MD; Kaplan, Sheldon L., MD; Steinbach, William J., MD;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Hotez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, Peter J., MD, PhD. Tuberculosis.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En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: </a:t>
            </a:r>
            <a:r>
              <a:rPr kumimoji="0" lang="es-E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Feigi</a:t>
            </a:r>
            <a:r>
              <a:rPr kumimoji="0" lang="es-ES" sz="700" b="0" i="0" u="none" strike="noStrike" kern="1200" cap="none" spc="0" normalizeH="0" baseline="0" noProof="0" dirty="0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 and </a:t>
            </a:r>
            <a:r>
              <a:rPr kumimoji="0" lang="es-E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Cherry</a:t>
            </a:r>
            <a:r>
              <a:rPr kumimoji="0" lang="es-ES" sz="700" b="0" i="0" u="none" strike="noStrike" kern="1200" cap="none" spc="0" normalizeH="0" baseline="0" noProof="0" dirty="0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 </a:t>
            </a:r>
            <a:r>
              <a:rPr kumimoji="0" lang="es-E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Pediatrica</a:t>
            </a:r>
            <a:r>
              <a:rPr kumimoji="0" lang="es-ES" sz="700" b="0" i="0" u="none" strike="noStrike" kern="1200" cap="none" spc="0" normalizeH="0" baseline="0" noProof="0" dirty="0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 </a:t>
            </a:r>
            <a:r>
              <a:rPr kumimoji="0" lang="es-E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Infection</a:t>
            </a:r>
            <a:r>
              <a:rPr kumimoji="0" lang="es-ES" sz="700" b="0" i="0" u="none" strike="noStrike" kern="1200" cap="none" spc="0" normalizeH="0" baseline="0" noProof="0" dirty="0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 </a:t>
            </a:r>
            <a:r>
              <a:rPr kumimoji="0" lang="es-E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Disease</a:t>
            </a:r>
            <a:r>
              <a:rPr kumimoji="0" lang="es-ES" sz="700" b="0" i="0" u="none" strike="noStrike" kern="1200" cap="none" spc="0" normalizeH="0" baseline="0" noProof="0" dirty="0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 , Volumen </a:t>
            </a:r>
            <a:r>
              <a:rPr kumimoji="0" lang="es-E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Iedición</a:t>
            </a:r>
            <a:r>
              <a:rPr kumimoji="0" lang="es-ES" sz="700" b="0" i="0" u="none" strike="noStrike" kern="1200" cap="none" spc="0" normalizeH="0" baseline="0" noProof="0" dirty="0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 </a:t>
            </a:r>
            <a:r>
              <a:rPr kumimoji="0" lang="es-E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Elsevier</a:t>
            </a:r>
            <a:r>
              <a:rPr kumimoji="0" lang="es-ES" sz="700" b="0" i="0" u="none" strike="noStrike" kern="1200" cap="none" spc="0" normalizeH="0" baseline="0" noProof="0" dirty="0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 2019. </a:t>
            </a:r>
            <a:r>
              <a:rPr kumimoji="0" lang="es-E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Cap</a:t>
            </a:r>
            <a:r>
              <a:rPr kumimoji="0" lang="es-ES" sz="700" b="0" i="0" u="none" strike="noStrike" kern="1200" cap="none" spc="0" normalizeH="0" baseline="0" noProof="0" dirty="0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 96 </a:t>
            </a:r>
            <a:r>
              <a:rPr kumimoji="0" lang="es-E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Pag</a:t>
            </a:r>
            <a:r>
              <a:rPr kumimoji="0" lang="es-ES" sz="700" b="0" i="0" u="none" strike="noStrike" kern="1200" cap="none" spc="0" normalizeH="0" baseline="0" noProof="0" dirty="0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 957 - 987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700" b="0" i="0" u="none" strike="noStrike" kern="1200" cap="none" spc="0" normalizeH="0" baseline="0" noProof="0" dirty="0">
              <a:ln>
                <a:noFill/>
              </a:ln>
              <a:solidFill>
                <a:srgbClr val="152B48"/>
              </a:solidFill>
              <a:effectLst/>
              <a:uLnTx/>
              <a:uFillTx/>
              <a:latin typeface="Montserrat" panose="00000500000000000000" pitchFamily="50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33E2255-FED7-4164-949C-F4C32C126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30500" y="131891"/>
            <a:ext cx="10515600" cy="1325563"/>
          </a:xfrm>
        </p:spPr>
        <p:txBody>
          <a:bodyPr/>
          <a:lstStyle/>
          <a:p>
            <a:pPr algn="ctr"/>
            <a:r>
              <a:rPr lang="es-CO" dirty="0"/>
              <a:t>RESUMIENDO</a:t>
            </a:r>
          </a:p>
        </p:txBody>
      </p:sp>
    </p:spTree>
    <p:extLst>
      <p:ext uri="{BB962C8B-B14F-4D97-AF65-F5344CB8AC3E}">
        <p14:creationId xmlns:p14="http://schemas.microsoft.com/office/powerpoint/2010/main" val="10399227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6957F-41E6-4981-898F-1778BDC5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42" y="126008"/>
            <a:ext cx="4451876" cy="1325563"/>
          </a:xfrm>
        </p:spPr>
        <p:txBody>
          <a:bodyPr/>
          <a:lstStyle/>
          <a:p>
            <a:pPr algn="ctr"/>
            <a:r>
              <a:rPr lang="es-CO" dirty="0"/>
              <a:t>Interpretación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DDBE8BF-D380-422D-BFA8-6B2121F9C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239639"/>
              </p:ext>
            </p:extLst>
          </p:nvPr>
        </p:nvGraphicFramePr>
        <p:xfrm>
          <a:off x="4848319" y="811022"/>
          <a:ext cx="7343681" cy="51966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37531">
                  <a:extLst>
                    <a:ext uri="{9D8B030D-6E8A-4147-A177-3AD203B41FA5}">
                      <a16:colId xmlns:a16="http://schemas.microsoft.com/office/drawing/2014/main" val="317007795"/>
                    </a:ext>
                  </a:extLst>
                </a:gridCol>
                <a:gridCol w="1199942">
                  <a:extLst>
                    <a:ext uri="{9D8B030D-6E8A-4147-A177-3AD203B41FA5}">
                      <a16:colId xmlns:a16="http://schemas.microsoft.com/office/drawing/2014/main" val="4082994566"/>
                    </a:ext>
                  </a:extLst>
                </a:gridCol>
                <a:gridCol w="1344618">
                  <a:extLst>
                    <a:ext uri="{9D8B030D-6E8A-4147-A177-3AD203B41FA5}">
                      <a16:colId xmlns:a16="http://schemas.microsoft.com/office/drawing/2014/main" val="154322371"/>
                    </a:ext>
                  </a:extLst>
                </a:gridCol>
                <a:gridCol w="1303244">
                  <a:extLst>
                    <a:ext uri="{9D8B030D-6E8A-4147-A177-3AD203B41FA5}">
                      <a16:colId xmlns:a16="http://schemas.microsoft.com/office/drawing/2014/main" val="776873918"/>
                    </a:ext>
                  </a:extLst>
                </a:gridCol>
                <a:gridCol w="1758346">
                  <a:extLst>
                    <a:ext uri="{9D8B030D-6E8A-4147-A177-3AD203B41FA5}">
                      <a16:colId xmlns:a16="http://schemas.microsoft.com/office/drawing/2014/main" val="307065711"/>
                    </a:ext>
                  </a:extLst>
                </a:gridCol>
              </a:tblGrid>
              <a:tr h="1062677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Cultivo en medio líquido para Micobacterias e identificación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Montserrat" panose="00000500000000000000" pitchFamily="50" charset="0"/>
                      </a:endParaRPr>
                    </a:p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Prueba</a:t>
                      </a:r>
                      <a:r>
                        <a:rPr lang="es-CO" sz="1200" baseline="0" dirty="0">
                          <a:latin typeface="Montserrat" panose="00000500000000000000" pitchFamily="50" charset="0"/>
                        </a:rPr>
                        <a:t> molecular rápida </a:t>
                      </a:r>
                      <a:endParaRPr lang="es-CO" sz="12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Montserrat" panose="00000500000000000000" pitchFamily="50" charset="0"/>
                      </a:endParaRPr>
                    </a:p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Baciloscopia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Montserrat" panose="00000500000000000000" pitchFamily="50" charset="0"/>
                      </a:endParaRPr>
                    </a:p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Radiografía</a:t>
                      </a:r>
                      <a:r>
                        <a:rPr lang="es-CO" sz="1200" baseline="0" dirty="0">
                          <a:latin typeface="Montserrat" panose="00000500000000000000" pitchFamily="50" charset="0"/>
                        </a:rPr>
                        <a:t> compatible</a:t>
                      </a:r>
                      <a:endParaRPr lang="es-CO" sz="12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Montserrat" panose="00000500000000000000" pitchFamily="50" charset="0"/>
                      </a:endParaRPr>
                    </a:p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Recomendación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565083"/>
                  </a:ext>
                </a:extLst>
              </a:tr>
              <a:tr h="321275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En procesamiento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Tratamiento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972671"/>
                  </a:ext>
                </a:extLst>
              </a:tr>
              <a:tr h="815543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Montserrat" panose="00000500000000000000" pitchFamily="50" charset="0"/>
                      </a:endParaRPr>
                    </a:p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En procesamiento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Montserrat" panose="00000500000000000000" pitchFamily="50" charset="0"/>
                      </a:endParaRPr>
                    </a:p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Montserrat" panose="00000500000000000000" pitchFamily="50" charset="0"/>
                      </a:endParaRPr>
                    </a:p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Montserrat" panose="00000500000000000000" pitchFamily="50" charset="0"/>
                      </a:endParaRPr>
                    </a:p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Iniciar tratamiento, evaluar según cultivo y evolución.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37379"/>
                  </a:ext>
                </a:extLst>
              </a:tr>
              <a:tr h="1118905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Montserrat" panose="00000500000000000000" pitchFamily="50" charset="0"/>
                      </a:endParaRPr>
                    </a:p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En procesamiento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Montserrat" panose="00000500000000000000" pitchFamily="50" charset="0"/>
                      </a:endParaRPr>
                    </a:p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Montserrat" panose="00000500000000000000" pitchFamily="50" charset="0"/>
                      </a:endParaRPr>
                    </a:p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Montserrat" panose="00000500000000000000" pitchFamily="50" charset="0"/>
                      </a:endParaRPr>
                    </a:p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Considerar diagnóstico diferenciales. </a:t>
                      </a:r>
                      <a:r>
                        <a:rPr lang="es-CO" sz="1200" dirty="0" err="1">
                          <a:latin typeface="Montserrat" panose="00000500000000000000" pitchFamily="50" charset="0"/>
                        </a:rPr>
                        <a:t>Neumo</a:t>
                      </a:r>
                      <a:r>
                        <a:rPr lang="es-CO" sz="1200" dirty="0">
                          <a:latin typeface="Montserrat" panose="00000500000000000000" pitchFamily="50" charset="0"/>
                        </a:rPr>
                        <a:t>. Iniciar tratamiento.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794000"/>
                  </a:ext>
                </a:extLst>
              </a:tr>
              <a:tr h="1309811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Montserrat" panose="00000500000000000000" pitchFamily="50" charset="0"/>
                      </a:endParaRPr>
                    </a:p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En procesamiento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Montserrat" panose="00000500000000000000" pitchFamily="50" charset="0"/>
                      </a:endParaRPr>
                    </a:p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Montserrat" panose="00000500000000000000" pitchFamily="50" charset="0"/>
                      </a:endParaRPr>
                    </a:p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Montserrat" panose="00000500000000000000" pitchFamily="50" charset="0"/>
                      </a:endParaRPr>
                    </a:p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Verificar</a:t>
                      </a:r>
                      <a:r>
                        <a:rPr lang="es-CO" sz="1200" baseline="0" dirty="0">
                          <a:latin typeface="Montserrat" panose="00000500000000000000" pitchFamily="50" charset="0"/>
                        </a:rPr>
                        <a:t> condiciones técnicas de las pruebas. Diferenciales, complementarios.</a:t>
                      </a:r>
                      <a:endParaRPr lang="es-CO" sz="12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803906"/>
                  </a:ext>
                </a:extLst>
              </a:tr>
              <a:tr h="568409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Positivo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Continuar</a:t>
                      </a:r>
                      <a:r>
                        <a:rPr lang="es-CO" sz="1200" baseline="0" dirty="0">
                          <a:latin typeface="Montserrat" panose="00000500000000000000" pitchFamily="50" charset="0"/>
                        </a:rPr>
                        <a:t> o iniciar tratamiento.</a:t>
                      </a:r>
                      <a:endParaRPr lang="es-CO" sz="12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802706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A13AD9C1-A472-452A-8D5D-601EC78D9530}"/>
              </a:ext>
            </a:extLst>
          </p:cNvPr>
          <p:cNvSpPr/>
          <p:nvPr/>
        </p:nvSpPr>
        <p:spPr>
          <a:xfrm>
            <a:off x="2518599" y="6317554"/>
            <a:ext cx="95458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000" dirty="0">
                <a:latin typeface="Montserrat" panose="00000500000000000000" pitchFamily="50" charset="0"/>
              </a:rPr>
              <a:t>Programa Nacional de Prevención y Control de la Tuberculosis - PNPCT. Resolución No. 227 de 2020</a:t>
            </a:r>
          </a:p>
        </p:txBody>
      </p:sp>
    </p:spTree>
    <p:extLst>
      <p:ext uri="{BB962C8B-B14F-4D97-AF65-F5344CB8AC3E}">
        <p14:creationId xmlns:p14="http://schemas.microsoft.com/office/powerpoint/2010/main" val="199034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9887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EPIDEMIOLOGÍA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76799" y="1478215"/>
            <a:ext cx="7116417" cy="3751262"/>
          </a:xfrm>
        </p:spPr>
        <p:txBody>
          <a:bodyPr>
            <a:normAutofit/>
          </a:bodyPr>
          <a:lstStyle/>
          <a:p>
            <a:r>
              <a:rPr lang="es-ES" sz="2400" dirty="0"/>
              <a:t>Diagnóstico y tratamiento oportuno y efectivo – salva vidas.</a:t>
            </a:r>
          </a:p>
          <a:p>
            <a:r>
              <a:rPr lang="es-ES" sz="2400" dirty="0"/>
              <a:t>2018 </a:t>
            </a:r>
            <a:r>
              <a:rPr lang="es-ES" sz="2400" dirty="0">
                <a:sym typeface="Wingdings" panose="05000000000000000000" pitchFamily="2" charset="2"/>
              </a:rPr>
              <a:t></a:t>
            </a:r>
            <a:r>
              <a:rPr lang="es-ES" sz="2400" dirty="0"/>
              <a:t> 1.5 millones de muertos (no VIH).</a:t>
            </a:r>
          </a:p>
          <a:p>
            <a:r>
              <a:rPr lang="es-ES" sz="2400" dirty="0"/>
              <a:t>10 millones de personas con diagnóstico de TB en el 2018 </a:t>
            </a:r>
            <a:r>
              <a:rPr lang="es-ES" sz="2400" dirty="0">
                <a:sym typeface="Wingdings" panose="05000000000000000000" pitchFamily="2" charset="2"/>
              </a:rPr>
              <a:t></a:t>
            </a:r>
            <a:r>
              <a:rPr lang="es-ES" sz="2400" dirty="0"/>
              <a:t> hombres: 5.8 millones, mujeres: 3.2 millones, niños 1.0 millón. </a:t>
            </a:r>
          </a:p>
          <a:p>
            <a:r>
              <a:rPr lang="es-ES" sz="2400" dirty="0"/>
              <a:t>484.000 MDR.</a:t>
            </a:r>
            <a:endParaRPr lang="es-CO" sz="2400" dirty="0"/>
          </a:p>
          <a:p>
            <a:r>
              <a:rPr lang="es-ES" sz="2400" dirty="0"/>
              <a:t>Metas de desarrollo sostenible 2030 </a:t>
            </a:r>
            <a:r>
              <a:rPr lang="es-ES" sz="2400" dirty="0">
                <a:sym typeface="Wingdings" panose="05000000000000000000" pitchFamily="2" charset="2"/>
              </a:rPr>
              <a:t> </a:t>
            </a:r>
            <a:r>
              <a:rPr lang="es-ES" sz="2400" dirty="0"/>
              <a:t>Fin a la tuberculosis.</a:t>
            </a:r>
          </a:p>
          <a:p>
            <a:endParaRPr lang="es-CO" sz="2400" dirty="0"/>
          </a:p>
          <a:p>
            <a:endParaRPr lang="en-US" sz="2400" dirty="0"/>
          </a:p>
        </p:txBody>
      </p:sp>
      <p:sp>
        <p:nvSpPr>
          <p:cNvPr id="4" name="Rectángulo 3"/>
          <p:cNvSpPr/>
          <p:nvPr/>
        </p:nvSpPr>
        <p:spPr>
          <a:xfrm>
            <a:off x="6765812" y="6274920"/>
            <a:ext cx="8747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Thomas TA. Tuberculosis in Children. </a:t>
            </a:r>
            <a:r>
              <a:rPr lang="pt-BR" sz="1050" dirty="0">
                <a:latin typeface="Montserrat" panose="00000500000000000000" pitchFamily="50" charset="0"/>
              </a:rPr>
              <a:t>Pediatr Clin N Am 64 (2017) 893–909</a:t>
            </a:r>
            <a:endParaRPr lang="en-US" sz="105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6391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6957F-41E6-4981-898F-1778BDC5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75" y="191082"/>
            <a:ext cx="4451876" cy="1325563"/>
          </a:xfrm>
        </p:spPr>
        <p:txBody>
          <a:bodyPr/>
          <a:lstStyle/>
          <a:p>
            <a:pPr algn="ctr"/>
            <a:r>
              <a:rPr lang="es-CO" dirty="0"/>
              <a:t>Interpretación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3014245-4EA0-4323-9B3F-8628FF076C88}"/>
              </a:ext>
            </a:extLst>
          </p:cNvPr>
          <p:cNvSpPr/>
          <p:nvPr/>
        </p:nvSpPr>
        <p:spPr>
          <a:xfrm>
            <a:off x="2526213" y="6296289"/>
            <a:ext cx="95458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000" dirty="0">
                <a:latin typeface="Montserrat" panose="00000500000000000000" pitchFamily="50" charset="0"/>
              </a:rPr>
              <a:t>Programa Nacional de Prevención y Control de la Tuberculosis - PNPCT. Resolución No. 227 de 2020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207B563-AB2E-44A5-8436-AEBA2D0BB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997734"/>
              </p:ext>
            </p:extLst>
          </p:nvPr>
        </p:nvGraphicFramePr>
        <p:xfrm>
          <a:off x="4943504" y="815460"/>
          <a:ext cx="7059198" cy="5227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13349">
                  <a:extLst>
                    <a:ext uri="{9D8B030D-6E8A-4147-A177-3AD203B41FA5}">
                      <a16:colId xmlns:a16="http://schemas.microsoft.com/office/drawing/2014/main" val="317007795"/>
                    </a:ext>
                  </a:extLst>
                </a:gridCol>
                <a:gridCol w="892489">
                  <a:extLst>
                    <a:ext uri="{9D8B030D-6E8A-4147-A177-3AD203B41FA5}">
                      <a16:colId xmlns:a16="http://schemas.microsoft.com/office/drawing/2014/main" val="4082994566"/>
                    </a:ext>
                  </a:extLst>
                </a:gridCol>
                <a:gridCol w="1299929">
                  <a:extLst>
                    <a:ext uri="{9D8B030D-6E8A-4147-A177-3AD203B41FA5}">
                      <a16:colId xmlns:a16="http://schemas.microsoft.com/office/drawing/2014/main" val="154322371"/>
                    </a:ext>
                  </a:extLst>
                </a:gridCol>
                <a:gridCol w="1008900">
                  <a:extLst>
                    <a:ext uri="{9D8B030D-6E8A-4147-A177-3AD203B41FA5}">
                      <a16:colId xmlns:a16="http://schemas.microsoft.com/office/drawing/2014/main" val="776873918"/>
                    </a:ext>
                  </a:extLst>
                </a:gridCol>
                <a:gridCol w="2344531">
                  <a:extLst>
                    <a:ext uri="{9D8B030D-6E8A-4147-A177-3AD203B41FA5}">
                      <a16:colId xmlns:a16="http://schemas.microsoft.com/office/drawing/2014/main" val="307065711"/>
                    </a:ext>
                  </a:extLst>
                </a:gridCol>
              </a:tblGrid>
              <a:tr h="1220212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Cultivo en medio liquido para micobacterias e identificación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Prueba</a:t>
                      </a:r>
                      <a:r>
                        <a:rPr lang="es-CO" sz="1200" baseline="0" dirty="0">
                          <a:latin typeface="Montserrat" panose="00000500000000000000" pitchFamily="50" charset="0"/>
                        </a:rPr>
                        <a:t> molecular rápida </a:t>
                      </a:r>
                      <a:endParaRPr lang="es-CO" sz="12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Montserrat" panose="00000500000000000000" pitchFamily="50" charset="0"/>
                      </a:endParaRPr>
                    </a:p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Baciloscopia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Montserrat" panose="00000500000000000000" pitchFamily="50" charset="0"/>
                      </a:endParaRPr>
                    </a:p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Radiografía</a:t>
                      </a:r>
                      <a:r>
                        <a:rPr lang="es-CO" sz="1200" baseline="0" dirty="0">
                          <a:latin typeface="Montserrat" panose="00000500000000000000" pitchFamily="50" charset="0"/>
                        </a:rPr>
                        <a:t> compatible</a:t>
                      </a:r>
                      <a:endParaRPr lang="es-CO" sz="12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Montserrat" panose="00000500000000000000" pitchFamily="50" charset="0"/>
                      </a:endParaRPr>
                    </a:p>
                    <a:p>
                      <a:pPr algn="ctr"/>
                      <a:r>
                        <a:rPr lang="es-CO" sz="1200" dirty="0">
                          <a:latin typeface="Montserrat" panose="00000500000000000000" pitchFamily="50" charset="0"/>
                        </a:rPr>
                        <a:t>Recomendación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565083"/>
                  </a:ext>
                </a:extLst>
              </a:tr>
              <a:tr h="811881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Negativo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Verificar condiciones. Según evolución continuar tratamiento.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972671"/>
                  </a:ext>
                </a:extLst>
              </a:tr>
              <a:tr h="811881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Negativo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Verificar condiciones. Según evolución continuar tratamiento.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37379"/>
                  </a:ext>
                </a:extLst>
              </a:tr>
              <a:tr h="652672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Negativo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Evaluar continuidad según evolución.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794000"/>
                  </a:ext>
                </a:extLst>
              </a:tr>
              <a:tr h="652672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Negativo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Continuar</a:t>
                      </a:r>
                      <a:r>
                        <a:rPr lang="es-CO" sz="1200" baseline="0" dirty="0">
                          <a:latin typeface="Montserrat" panose="00000500000000000000" pitchFamily="50" charset="0"/>
                        </a:rPr>
                        <a:t> tratamiento según evolución.</a:t>
                      </a:r>
                      <a:endParaRPr lang="es-CO" sz="12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803906"/>
                  </a:ext>
                </a:extLst>
              </a:tr>
              <a:tr h="1077762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Negativo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Montserrat" panose="00000500000000000000" pitchFamily="50" charset="0"/>
                        </a:rPr>
                        <a:t>Diferenciales, evaluar</a:t>
                      </a:r>
                      <a:r>
                        <a:rPr lang="es-CO" sz="1200" baseline="0" dirty="0">
                          <a:latin typeface="Montserrat" panose="00000500000000000000" pitchFamily="50" charset="0"/>
                        </a:rPr>
                        <a:t> continuidad según evolución o descartar TB.</a:t>
                      </a:r>
                      <a:endParaRPr lang="es-CO" sz="1200" dirty="0"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802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730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4">
            <a:extLst>
              <a:ext uri="{FF2B5EF4-FFF2-40B4-BE49-F238E27FC236}">
                <a16:creationId xmlns:a16="http://schemas.microsoft.com/office/drawing/2014/main" id="{0A66DBD1-5084-4B10-BB4B-262ED73CAA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723094"/>
              </p:ext>
            </p:extLst>
          </p:nvPr>
        </p:nvGraphicFramePr>
        <p:xfrm>
          <a:off x="4948455" y="1209574"/>
          <a:ext cx="6715270" cy="443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01E9384-8B01-4D33-976E-DE15EA21F166}"/>
              </a:ext>
            </a:extLst>
          </p:cNvPr>
          <p:cNvSpPr txBox="1"/>
          <p:nvPr/>
        </p:nvSpPr>
        <p:spPr>
          <a:xfrm>
            <a:off x="4690909" y="6018171"/>
            <a:ext cx="119667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00" dirty="0" err="1">
                <a:latin typeface="Montserrat" panose="00000500000000000000" pitchFamily="50" charset="0"/>
              </a:rPr>
              <a:t>Kliegman</a:t>
            </a:r>
            <a:r>
              <a:rPr lang="en-US" sz="900" dirty="0">
                <a:latin typeface="Montserrat" panose="00000500000000000000" pitchFamily="50" charset="0"/>
              </a:rPr>
              <a:t>, Robert M., MD; Stanton, Bonita F., MD; St </a:t>
            </a:r>
            <a:r>
              <a:rPr lang="en-US" sz="900" dirty="0" err="1">
                <a:latin typeface="Montserrat" panose="00000500000000000000" pitchFamily="50" charset="0"/>
              </a:rPr>
              <a:t>Geme</a:t>
            </a:r>
            <a:r>
              <a:rPr lang="en-US" sz="900" dirty="0">
                <a:latin typeface="Montserrat" panose="00000500000000000000" pitchFamily="50" charset="0"/>
              </a:rPr>
              <a:t>, Joseph W., MD; Schor, Nina F., MD, PhD; Behrman, Richard E., MD. </a:t>
            </a:r>
          </a:p>
          <a:p>
            <a:pPr>
              <a:defRPr/>
            </a:pPr>
            <a:r>
              <a:rPr lang="en-US" sz="900" dirty="0">
                <a:latin typeface="Montserrat" panose="00000500000000000000" pitchFamily="50" charset="0"/>
              </a:rPr>
              <a:t>Tuberculosis. </a:t>
            </a:r>
            <a:r>
              <a:rPr lang="en-US" sz="900" dirty="0" err="1">
                <a:latin typeface="Montserrat" panose="00000500000000000000" pitchFamily="50" charset="0"/>
              </a:rPr>
              <a:t>En</a:t>
            </a:r>
            <a:r>
              <a:rPr lang="en-US" sz="900" dirty="0">
                <a:latin typeface="Montserrat" panose="00000500000000000000" pitchFamily="50" charset="0"/>
              </a:rPr>
              <a:t>: </a:t>
            </a:r>
            <a:r>
              <a:rPr lang="es-ES" sz="900" dirty="0">
                <a:latin typeface="Montserrat" panose="00000500000000000000" pitchFamily="50" charset="0"/>
              </a:rPr>
              <a:t>Nelson: tratado de pediatría, edición 20, </a:t>
            </a:r>
            <a:r>
              <a:rPr lang="es-ES" sz="900" dirty="0" err="1">
                <a:latin typeface="Montserrat" panose="00000500000000000000" pitchFamily="50" charset="0"/>
              </a:rPr>
              <a:t>Elsevier</a:t>
            </a:r>
            <a:r>
              <a:rPr lang="es-ES" sz="900" dirty="0">
                <a:latin typeface="Montserrat" panose="00000500000000000000" pitchFamily="50" charset="0"/>
              </a:rPr>
              <a:t> España 2016. </a:t>
            </a:r>
            <a:r>
              <a:rPr lang="es-ES" sz="900" dirty="0" err="1">
                <a:latin typeface="Montserrat" panose="00000500000000000000" pitchFamily="50" charset="0"/>
              </a:rPr>
              <a:t>Pag</a:t>
            </a:r>
            <a:r>
              <a:rPr lang="es-ES" sz="900" dirty="0">
                <a:latin typeface="Montserrat" panose="00000500000000000000" pitchFamily="50" charset="0"/>
              </a:rPr>
              <a:t> 1512 - 1528</a:t>
            </a:r>
          </a:p>
          <a:p>
            <a:pPr defTabSz="914400">
              <a:defRPr/>
            </a:pPr>
            <a:endParaRPr lang="es-ES" sz="700" dirty="0">
              <a:latin typeface="Montserrat" panose="00000500000000000000" pitchFamily="50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F41C52D-B66F-44EC-91D9-91170681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79158" y="100047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TRATAMIENTO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13359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BEB422-397F-427E-8371-90608EFA9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466" y="780655"/>
            <a:ext cx="3751662" cy="3261168"/>
          </a:xfrm>
        </p:spPr>
        <p:txBody>
          <a:bodyPr>
            <a:normAutofit/>
          </a:bodyPr>
          <a:lstStyle/>
          <a:p>
            <a:pPr algn="ctr"/>
            <a:r>
              <a:rPr lang="es-CO" dirty="0">
                <a:solidFill>
                  <a:srgbClr val="FFFFFF"/>
                </a:solidFill>
              </a:rPr>
              <a:t>Objetivos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500F58D-DE7B-45FE-B540-BE74D5977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37" y="1254860"/>
            <a:ext cx="6192848" cy="224917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41E396-4BC2-45F0-9569-E34F0146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0782" y="1095077"/>
            <a:ext cx="4547381" cy="46678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O" dirty="0">
                <a:solidFill>
                  <a:srgbClr val="06AEAA"/>
                </a:solidFill>
              </a:rPr>
              <a:t>Objetivos </a:t>
            </a:r>
          </a:p>
          <a:p>
            <a:r>
              <a:rPr lang="es-CO" sz="2400" dirty="0"/>
              <a:t>Curar al paciente.</a:t>
            </a:r>
          </a:p>
          <a:p>
            <a:r>
              <a:rPr lang="es-CO" sz="2400" dirty="0"/>
              <a:t>Reducir transmisión.</a:t>
            </a:r>
          </a:p>
          <a:p>
            <a:r>
              <a:rPr lang="es-CO" sz="2400" dirty="0"/>
              <a:t>Prevenir muerte por TB.</a:t>
            </a:r>
          </a:p>
          <a:p>
            <a:r>
              <a:rPr lang="es-CO" sz="2400" dirty="0"/>
              <a:t>Prevenir recaídas.</a:t>
            </a:r>
          </a:p>
          <a:p>
            <a:r>
              <a:rPr lang="es-CO" sz="2400" dirty="0"/>
              <a:t>Prevenir transmisión de MDR.</a:t>
            </a:r>
          </a:p>
          <a:p>
            <a:r>
              <a:rPr lang="es-CO" sz="2400" dirty="0"/>
              <a:t>Menor toxicidad por medicamentos.</a:t>
            </a:r>
          </a:p>
          <a:p>
            <a:endParaRPr lang="es-CO" sz="24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8B740B1-7BD3-475A-9049-662974B723A2}"/>
              </a:ext>
            </a:extLst>
          </p:cNvPr>
          <p:cNvSpPr txBox="1"/>
          <p:nvPr/>
        </p:nvSpPr>
        <p:spPr>
          <a:xfrm>
            <a:off x="5046124" y="6195862"/>
            <a:ext cx="69172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Montserrat" panose="00000500000000000000" pitchFamily="50" charset="0"/>
              </a:rPr>
              <a:t>Guidance for national tuberculosis </a:t>
            </a:r>
            <a:r>
              <a:rPr lang="en-US" sz="800" dirty="0" err="1">
                <a:latin typeface="Montserrat" panose="00000500000000000000" pitchFamily="50" charset="0"/>
              </a:rPr>
              <a:t>programmes</a:t>
            </a:r>
            <a:r>
              <a:rPr lang="en-US" sz="800" dirty="0">
                <a:latin typeface="Montserrat" panose="00000500000000000000" pitchFamily="50" charset="0"/>
              </a:rPr>
              <a:t> on the management of tuberculosis in children, © World Health Organization 2014</a:t>
            </a:r>
            <a:endParaRPr lang="es-ES_tradnl" sz="800" dirty="0">
              <a:latin typeface="Montserrat" panose="00000500000000000000" pitchFamily="50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5EF7CD6-E508-4D7F-93B5-5CB64E2EE575}"/>
              </a:ext>
            </a:extLst>
          </p:cNvPr>
          <p:cNvSpPr txBox="1">
            <a:spLocks/>
          </p:cNvSpPr>
          <p:nvPr/>
        </p:nvSpPr>
        <p:spPr>
          <a:xfrm>
            <a:off x="-2382672" y="869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6AEAA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CO" b="1" dirty="0"/>
              <a:t>TRATAMIENTO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3054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3A0E86-F0AA-408F-BB40-81F4EE2C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19" y="97698"/>
            <a:ext cx="10515600" cy="1325563"/>
          </a:xfrm>
        </p:spPr>
        <p:txBody>
          <a:bodyPr/>
          <a:lstStyle/>
          <a:p>
            <a:r>
              <a:rPr lang="es-CO" dirty="0"/>
              <a:t>Tableta tetraconjugado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922292C-DD4B-49A1-A60D-EE9A495359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111014"/>
              </p:ext>
            </p:extLst>
          </p:nvPr>
        </p:nvGraphicFramePr>
        <p:xfrm>
          <a:off x="551250" y="1172340"/>
          <a:ext cx="3721768" cy="20465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21768">
                  <a:extLst>
                    <a:ext uri="{9D8B030D-6E8A-4147-A177-3AD203B41FA5}">
                      <a16:colId xmlns:a16="http://schemas.microsoft.com/office/drawing/2014/main" val="833198235"/>
                    </a:ext>
                  </a:extLst>
                </a:gridCol>
              </a:tblGrid>
              <a:tr h="5116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Pirazinamida (Z) 400 mg</a:t>
                      </a:r>
                      <a:endParaRPr lang="es-CO" sz="1600" dirty="0">
                        <a:solidFill>
                          <a:schemeClr val="tx1"/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026774"/>
                  </a:ext>
                </a:extLst>
              </a:tr>
              <a:tr h="511647">
                <a:tc>
                  <a:txBody>
                    <a:bodyPr/>
                    <a:lstStyle/>
                    <a:p>
                      <a:pPr algn="ctr"/>
                      <a:r>
                        <a:rPr lang="es-CO" sz="1600" u="sng" dirty="0">
                          <a:latin typeface="Montserrat" panose="00000500000000000000" pitchFamily="50" charset="0"/>
                        </a:rPr>
                        <a:t>Isoniazida (H) 75 mg</a:t>
                      </a:r>
                      <a:endParaRPr lang="es-CO" sz="1600" u="sng" dirty="0">
                        <a:solidFill>
                          <a:schemeClr val="tx1"/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14198"/>
                  </a:ext>
                </a:extLst>
              </a:tr>
              <a:tr h="5116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latin typeface="Montserrat" panose="00000500000000000000" pitchFamily="50" charset="0"/>
                        </a:rPr>
                        <a:t>Rifampicina (R) 150 mg</a:t>
                      </a:r>
                      <a:endParaRPr lang="es-CO" sz="1600" dirty="0">
                        <a:solidFill>
                          <a:schemeClr val="tx1"/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783394"/>
                  </a:ext>
                </a:extLst>
              </a:tr>
              <a:tr h="511647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latin typeface="Montserrat" panose="00000500000000000000" pitchFamily="50" charset="0"/>
                        </a:rPr>
                        <a:t>Etambutol (E) 275 mg</a:t>
                      </a:r>
                      <a:endParaRPr lang="es-CO" sz="1600" dirty="0">
                        <a:solidFill>
                          <a:schemeClr val="tx1"/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21300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5263263-3D16-4A93-88E3-C5776D9B7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529363"/>
              </p:ext>
            </p:extLst>
          </p:nvPr>
        </p:nvGraphicFramePr>
        <p:xfrm>
          <a:off x="5538932" y="3836101"/>
          <a:ext cx="5498433" cy="153041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44596">
                  <a:extLst>
                    <a:ext uri="{9D8B030D-6E8A-4147-A177-3AD203B41FA5}">
                      <a16:colId xmlns:a16="http://schemas.microsoft.com/office/drawing/2014/main" val="4095472628"/>
                    </a:ext>
                  </a:extLst>
                </a:gridCol>
                <a:gridCol w="4153837">
                  <a:extLst>
                    <a:ext uri="{9D8B030D-6E8A-4147-A177-3AD203B41FA5}">
                      <a16:colId xmlns:a16="http://schemas.microsoft.com/office/drawing/2014/main" val="2066947094"/>
                    </a:ext>
                  </a:extLst>
                </a:gridCol>
              </a:tblGrid>
              <a:tr h="890337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Montserrat" panose="00000500000000000000" pitchFamily="50" charset="0"/>
                        </a:rPr>
                        <a:t>I</a:t>
                      </a:r>
                      <a:endParaRPr lang="es-CO" dirty="0">
                        <a:solidFill>
                          <a:schemeClr val="tx1"/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Montserrat" panose="00000500000000000000" pitchFamily="50" charset="0"/>
                        </a:rPr>
                        <a:t> HRZE diario x 2 meses (56 dosis)</a:t>
                      </a:r>
                      <a:endParaRPr lang="es-CO" dirty="0">
                        <a:solidFill>
                          <a:schemeClr val="tx1"/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278464"/>
                  </a:ext>
                </a:extLst>
              </a:tr>
              <a:tr h="160748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Montserrat" panose="00000500000000000000" pitchFamily="50" charset="0"/>
                        </a:rPr>
                        <a:t>II</a:t>
                      </a:r>
                      <a:endParaRPr lang="es-CO" dirty="0">
                        <a:solidFill>
                          <a:schemeClr val="tx1"/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Montserrat" panose="00000500000000000000" pitchFamily="50" charset="0"/>
                        </a:rPr>
                        <a:t>HR 3 veces a la semana x 18 semanas (56 dosis)</a:t>
                      </a:r>
                      <a:endParaRPr lang="es-CO" dirty="0">
                        <a:solidFill>
                          <a:schemeClr val="tx1"/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104631"/>
                  </a:ext>
                </a:extLst>
              </a:tr>
            </a:tbl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7ABF662D-FAE3-4C80-92DC-1C6021EC3EA2}"/>
              </a:ext>
            </a:extLst>
          </p:cNvPr>
          <p:cNvSpPr/>
          <p:nvPr/>
        </p:nvSpPr>
        <p:spPr>
          <a:xfrm>
            <a:off x="7474402" y="484106"/>
            <a:ext cx="4411579" cy="3197518"/>
          </a:xfrm>
          <a:prstGeom prst="ellipse">
            <a:avLst/>
          </a:prstGeom>
          <a:ln>
            <a:solidFill>
              <a:srgbClr val="FF7C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>
                <a:latin typeface="Montserrat" panose="00000500000000000000" pitchFamily="50" charset="0"/>
              </a:rPr>
              <a:t>Piridoxina (vitamina B6): 25-50 mg/día (1mg/kg). Por los EA de la isoniazida (hepatotoxicidad, neuritis periférica, TGI, cambios comportamiento, piel). </a:t>
            </a:r>
          </a:p>
          <a:p>
            <a:pPr algn="ctr"/>
            <a:r>
              <a:rPr lang="es-CO" sz="1600" dirty="0">
                <a:latin typeface="Montserrat" panose="00000500000000000000" pitchFamily="50" charset="0"/>
              </a:rPr>
              <a:t>*DNT, VIH, lactancia materna, hijos de madre en tratamiento con H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22F8D6A-DE29-4060-B74F-AFE0070B615F}"/>
              </a:ext>
            </a:extLst>
          </p:cNvPr>
          <p:cNvSpPr txBox="1"/>
          <p:nvPr/>
        </p:nvSpPr>
        <p:spPr>
          <a:xfrm>
            <a:off x="5380075" y="600456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" dirty="0">
                <a:latin typeface="Montserrat" panose="00000500000000000000" pitchFamily="50" charset="0"/>
              </a:rPr>
              <a:t>Cherry, James D., MD, MSc; Harrison, Gail J., MD; Kaplan, Sheldon L., MD; Steinbach, William J., MD; </a:t>
            </a:r>
            <a:r>
              <a:rPr lang="en-US" sz="600" dirty="0" err="1">
                <a:latin typeface="Montserrat" panose="00000500000000000000" pitchFamily="50" charset="0"/>
              </a:rPr>
              <a:t>Hotez</a:t>
            </a:r>
            <a:r>
              <a:rPr lang="en-US" sz="600" dirty="0">
                <a:latin typeface="Montserrat" panose="00000500000000000000" pitchFamily="50" charset="0"/>
              </a:rPr>
              <a:t>, Peter J., MD, PhD. Tuberculosis. </a:t>
            </a:r>
          </a:p>
          <a:p>
            <a:pPr>
              <a:defRPr/>
            </a:pPr>
            <a:r>
              <a:rPr lang="en-US" sz="600" dirty="0" err="1">
                <a:latin typeface="Montserrat" panose="00000500000000000000" pitchFamily="50" charset="0"/>
              </a:rPr>
              <a:t>En</a:t>
            </a:r>
            <a:r>
              <a:rPr lang="en-US" sz="600" dirty="0">
                <a:latin typeface="Montserrat" panose="00000500000000000000" pitchFamily="50" charset="0"/>
              </a:rPr>
              <a:t>: </a:t>
            </a:r>
            <a:r>
              <a:rPr lang="es-ES" sz="600" dirty="0" err="1">
                <a:latin typeface="Montserrat" panose="00000500000000000000" pitchFamily="50" charset="0"/>
              </a:rPr>
              <a:t>Feigi</a:t>
            </a:r>
            <a:r>
              <a:rPr lang="es-ES" sz="600" dirty="0">
                <a:latin typeface="Montserrat" panose="00000500000000000000" pitchFamily="50" charset="0"/>
              </a:rPr>
              <a:t> and </a:t>
            </a:r>
            <a:r>
              <a:rPr lang="es-ES" sz="600" dirty="0" err="1">
                <a:latin typeface="Montserrat" panose="00000500000000000000" pitchFamily="50" charset="0"/>
              </a:rPr>
              <a:t>Cherry</a:t>
            </a:r>
            <a:r>
              <a:rPr lang="es-ES" sz="600" dirty="0">
                <a:latin typeface="Montserrat" panose="00000500000000000000" pitchFamily="50" charset="0"/>
              </a:rPr>
              <a:t> </a:t>
            </a:r>
            <a:r>
              <a:rPr lang="es-ES" sz="600" dirty="0" err="1">
                <a:latin typeface="Montserrat" panose="00000500000000000000" pitchFamily="50" charset="0"/>
              </a:rPr>
              <a:t>Pediatrica</a:t>
            </a:r>
            <a:r>
              <a:rPr lang="es-ES" sz="600" dirty="0">
                <a:latin typeface="Montserrat" panose="00000500000000000000" pitchFamily="50" charset="0"/>
              </a:rPr>
              <a:t> </a:t>
            </a:r>
            <a:r>
              <a:rPr lang="es-ES" sz="600" dirty="0" err="1">
                <a:latin typeface="Montserrat" panose="00000500000000000000" pitchFamily="50" charset="0"/>
              </a:rPr>
              <a:t>Infection</a:t>
            </a:r>
            <a:r>
              <a:rPr lang="es-ES" sz="600" dirty="0">
                <a:latin typeface="Montserrat" panose="00000500000000000000" pitchFamily="50" charset="0"/>
              </a:rPr>
              <a:t> </a:t>
            </a:r>
            <a:r>
              <a:rPr lang="es-ES" sz="600" dirty="0" err="1">
                <a:latin typeface="Montserrat" panose="00000500000000000000" pitchFamily="50" charset="0"/>
              </a:rPr>
              <a:t>Disease</a:t>
            </a:r>
            <a:r>
              <a:rPr lang="es-ES" sz="600" dirty="0">
                <a:latin typeface="Montserrat" panose="00000500000000000000" pitchFamily="50" charset="0"/>
              </a:rPr>
              <a:t> , Volumen </a:t>
            </a:r>
            <a:r>
              <a:rPr lang="es-ES" sz="600" dirty="0" err="1">
                <a:latin typeface="Montserrat" panose="00000500000000000000" pitchFamily="50" charset="0"/>
              </a:rPr>
              <a:t>Iedición</a:t>
            </a:r>
            <a:r>
              <a:rPr lang="es-ES" sz="600" dirty="0">
                <a:latin typeface="Montserrat" panose="00000500000000000000" pitchFamily="50" charset="0"/>
              </a:rPr>
              <a:t> </a:t>
            </a:r>
            <a:r>
              <a:rPr lang="es-ES" sz="600" dirty="0" err="1">
                <a:latin typeface="Montserrat" panose="00000500000000000000" pitchFamily="50" charset="0"/>
              </a:rPr>
              <a:t>Elsevier</a:t>
            </a:r>
            <a:r>
              <a:rPr lang="es-ES" sz="600" dirty="0">
                <a:latin typeface="Montserrat" panose="00000500000000000000" pitchFamily="50" charset="0"/>
              </a:rPr>
              <a:t> 2019. </a:t>
            </a:r>
            <a:r>
              <a:rPr lang="es-ES" sz="600" dirty="0" err="1">
                <a:latin typeface="Montserrat" panose="00000500000000000000" pitchFamily="50" charset="0"/>
              </a:rPr>
              <a:t>Cap</a:t>
            </a:r>
            <a:r>
              <a:rPr lang="es-ES" sz="600" dirty="0">
                <a:latin typeface="Montserrat" panose="00000500000000000000" pitchFamily="50" charset="0"/>
              </a:rPr>
              <a:t> 96 Pag 957 – 987</a:t>
            </a:r>
          </a:p>
          <a:p>
            <a:pPr defTabSz="914400">
              <a:defRPr/>
            </a:pPr>
            <a:endParaRPr lang="es-ES" sz="600" dirty="0">
              <a:latin typeface="Montserrat" panose="00000500000000000000" pitchFamily="50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18DF72A-E2CB-40EB-AEC2-5EA8CDF55596}"/>
              </a:ext>
            </a:extLst>
          </p:cNvPr>
          <p:cNvSpPr txBox="1"/>
          <p:nvPr/>
        </p:nvSpPr>
        <p:spPr>
          <a:xfrm>
            <a:off x="5380075" y="5881361"/>
            <a:ext cx="80173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err="1">
                <a:latin typeface="Montserrat" panose="00000500000000000000" pitchFamily="50" charset="0"/>
              </a:rPr>
              <a:t>Payam</a:t>
            </a:r>
            <a:r>
              <a:rPr lang="en-US" sz="600" dirty="0">
                <a:latin typeface="Montserrat" panose="00000500000000000000" pitchFamily="50" charset="0"/>
              </a:rPr>
              <a:t> </a:t>
            </a:r>
            <a:r>
              <a:rPr lang="en-US" sz="600" dirty="0" err="1">
                <a:latin typeface="Montserrat" panose="00000500000000000000" pitchFamily="50" charset="0"/>
              </a:rPr>
              <a:t>Nahid</a:t>
            </a:r>
            <a:r>
              <a:rPr lang="en-US" sz="600" dirty="0">
                <a:latin typeface="Montserrat" panose="00000500000000000000" pitchFamily="50" charset="0"/>
              </a:rPr>
              <a:t>, MD. et al. Official ATS/IDSA/CDC Clinical Practice Guidelines: Treatment of Drug-Susceptible Tuberculosis. Clinical Infectious Diseases® 2016;63(7):e147–95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3F2558F0-4A4A-499E-9431-D1867DDF0F58}"/>
              </a:ext>
            </a:extLst>
          </p:cNvPr>
          <p:cNvSpPr/>
          <p:nvPr/>
        </p:nvSpPr>
        <p:spPr>
          <a:xfrm>
            <a:off x="4743627" y="1095988"/>
            <a:ext cx="3988467" cy="2176034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>
                <a:latin typeface="Montserrat" panose="00000500000000000000" pitchFamily="50" charset="0"/>
              </a:rPr>
              <a:t>Esteroides: </a:t>
            </a:r>
            <a:r>
              <a:rPr lang="es-CO" sz="1600" b="1" dirty="0">
                <a:latin typeface="Montserrat" panose="00000500000000000000" pitchFamily="50" charset="0"/>
              </a:rPr>
              <a:t>meníngea </a:t>
            </a:r>
            <a:r>
              <a:rPr lang="es-CO" sz="1600" dirty="0">
                <a:latin typeface="Montserrat" panose="00000500000000000000" pitchFamily="50" charset="0"/>
              </a:rPr>
              <a:t>pericárdica, pleural, renal, diseminada, endobronquial, peritoneal. Prednisona 1-</a:t>
            </a:r>
            <a:r>
              <a:rPr lang="es-CO" sz="1600" b="1" dirty="0">
                <a:latin typeface="Montserrat" panose="00000500000000000000" pitchFamily="50" charset="0"/>
              </a:rPr>
              <a:t>2</a:t>
            </a:r>
            <a:r>
              <a:rPr lang="es-CO" sz="1600" dirty="0">
                <a:latin typeface="Montserrat" panose="00000500000000000000" pitchFamily="50" charset="0"/>
              </a:rPr>
              <a:t> mg/kg/día VO 4-6 semanas</a:t>
            </a:r>
          </a:p>
        </p:txBody>
      </p:sp>
    </p:spTree>
    <p:extLst>
      <p:ext uri="{BB962C8B-B14F-4D97-AF65-F5344CB8AC3E}">
        <p14:creationId xmlns:p14="http://schemas.microsoft.com/office/powerpoint/2010/main" val="43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C70FBFD0-491C-4369-81A1-9EC3249AC65F}"/>
              </a:ext>
            </a:extLst>
          </p:cNvPr>
          <p:cNvGrpSpPr/>
          <p:nvPr/>
        </p:nvGrpSpPr>
        <p:grpSpPr>
          <a:xfrm>
            <a:off x="2041001" y="344010"/>
            <a:ext cx="7441017" cy="3084990"/>
            <a:chOff x="597159" y="971550"/>
            <a:chExt cx="10997682" cy="51816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461EF1C-6DBB-402F-B719-FE0EE2405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59" y="971550"/>
              <a:ext cx="10997682" cy="5181600"/>
            </a:xfrm>
            <a:prstGeom prst="rect">
              <a:avLst/>
            </a:prstGeom>
          </p:spPr>
        </p:pic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31114F20-C1E3-4B3B-9FFB-4456EFB828FA}"/>
                </a:ext>
              </a:extLst>
            </p:cNvPr>
            <p:cNvCxnSpPr>
              <a:cxnSpLocks/>
            </p:cNvCxnSpPr>
            <p:nvPr/>
          </p:nvCxnSpPr>
          <p:spPr>
            <a:xfrm>
              <a:off x="4584700" y="2971800"/>
              <a:ext cx="3022600" cy="0"/>
            </a:xfrm>
            <a:prstGeom prst="line">
              <a:avLst/>
            </a:prstGeom>
            <a:ln w="1174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602E0732-F47D-4E92-8FBA-F03E29100957}"/>
              </a:ext>
            </a:extLst>
          </p:cNvPr>
          <p:cNvSpPr/>
          <p:nvPr/>
        </p:nvSpPr>
        <p:spPr>
          <a:xfrm>
            <a:off x="4738966" y="4686224"/>
            <a:ext cx="62735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latin typeface="Montserrat" panose="00000500000000000000" pitchFamily="50" charset="0"/>
              </a:rPr>
              <a:t>Diagnóstico TB activa (cambios en interpretación de pruebas diagnósticas).</a:t>
            </a:r>
          </a:p>
          <a:p>
            <a:pPr algn="ctr"/>
            <a:r>
              <a:rPr lang="es-CO" sz="2000" dirty="0">
                <a:latin typeface="Montserrat" panose="00000500000000000000" pitchFamily="50" charset="0"/>
              </a:rPr>
              <a:t>Tratamiento (tabletas dispersables).</a:t>
            </a:r>
          </a:p>
          <a:p>
            <a:pPr algn="ctr"/>
            <a:r>
              <a:rPr lang="es-CO" sz="2000" dirty="0">
                <a:latin typeface="Montserrat" panose="00000500000000000000" pitchFamily="50" charset="0"/>
              </a:rPr>
              <a:t>TB latente.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9EB887B-D82D-4B6D-9BCC-DB19BC71455D}"/>
              </a:ext>
            </a:extLst>
          </p:cNvPr>
          <p:cNvSpPr/>
          <p:nvPr/>
        </p:nvSpPr>
        <p:spPr>
          <a:xfrm>
            <a:off x="5761509" y="4003158"/>
            <a:ext cx="3962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0070C0"/>
                </a:solidFill>
                <a:latin typeface="Montserrat" panose="00000500000000000000" pitchFamily="50" charset="0"/>
              </a:rPr>
              <a:t>Resolución 227 de 2020</a:t>
            </a:r>
          </a:p>
        </p:txBody>
      </p:sp>
    </p:spTree>
    <p:extLst>
      <p:ext uri="{BB962C8B-B14F-4D97-AF65-F5344CB8AC3E}">
        <p14:creationId xmlns:p14="http://schemas.microsoft.com/office/powerpoint/2010/main" val="32073826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21DB6BE-0C31-4B5F-BE1D-0863F320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012" y="873850"/>
            <a:ext cx="6345090" cy="521860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0717692-3A04-4F39-94F1-4DFE450C8839}"/>
              </a:ext>
            </a:extLst>
          </p:cNvPr>
          <p:cNvSpPr/>
          <p:nvPr/>
        </p:nvSpPr>
        <p:spPr>
          <a:xfrm>
            <a:off x="6453153" y="6324700"/>
            <a:ext cx="54029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800" dirty="0">
                <a:latin typeface="Montserrat" panose="00000500000000000000" pitchFamily="50" charset="0"/>
              </a:rPr>
              <a:t>Programa Nacional de Prevención y Control de la Tuberculosis - PNPCT. Resolución No. 227 de 2020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1137D81-8644-4DDC-A91D-66381C67B0FA}"/>
              </a:ext>
            </a:extLst>
          </p:cNvPr>
          <p:cNvSpPr txBox="1">
            <a:spLocks/>
          </p:cNvSpPr>
          <p:nvPr/>
        </p:nvSpPr>
        <p:spPr>
          <a:xfrm>
            <a:off x="-2532915" y="2110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6AEAA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CO" b="1" dirty="0"/>
              <a:t>TRATAMIENTO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32396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C60EB22-82F4-4A8C-B35C-7115BC40F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059" y="159484"/>
            <a:ext cx="5486601" cy="634763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AAAE6EF-3AB8-45E8-AD87-4D0934512D7F}"/>
              </a:ext>
            </a:extLst>
          </p:cNvPr>
          <p:cNvSpPr/>
          <p:nvPr/>
        </p:nvSpPr>
        <p:spPr>
          <a:xfrm>
            <a:off x="6512605" y="6546858"/>
            <a:ext cx="54029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800" dirty="0">
                <a:latin typeface="Montserrat" panose="00000500000000000000" pitchFamily="50" charset="0"/>
              </a:rPr>
              <a:t>Programa Nacional de Prevención y Control de la Tuberculosis - PNPCT. Resolución No. 227 de 2020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5A0C8AA-A673-4A7E-B6DE-A5160AEBECEC}"/>
              </a:ext>
            </a:extLst>
          </p:cNvPr>
          <p:cNvSpPr txBox="1">
            <a:spLocks/>
          </p:cNvSpPr>
          <p:nvPr/>
        </p:nvSpPr>
        <p:spPr>
          <a:xfrm>
            <a:off x="-246912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6AEAA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CO" b="1" dirty="0"/>
              <a:t>TRATAMIENTO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7256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8D9A8-64E5-4854-9CAA-C023028C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13" y="1505355"/>
            <a:ext cx="4134678" cy="1285461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600" dirty="0"/>
              <a:t>Tableta </a:t>
            </a:r>
            <a:r>
              <a:rPr lang="es-CO" sz="3600" i="1" dirty="0"/>
              <a:t>dispersable</a:t>
            </a:r>
            <a:r>
              <a:rPr lang="es-CO" sz="3600" dirty="0"/>
              <a:t> RHZ 75/50/150 &lt; 25 kg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9317160-4270-41F2-905D-0EB5B1CDE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79814"/>
              </p:ext>
            </p:extLst>
          </p:nvPr>
        </p:nvGraphicFramePr>
        <p:xfrm>
          <a:off x="4916558" y="1065341"/>
          <a:ext cx="6837292" cy="36723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709323">
                  <a:extLst>
                    <a:ext uri="{9D8B030D-6E8A-4147-A177-3AD203B41FA5}">
                      <a16:colId xmlns:a16="http://schemas.microsoft.com/office/drawing/2014/main" val="2237944596"/>
                    </a:ext>
                  </a:extLst>
                </a:gridCol>
                <a:gridCol w="1709323">
                  <a:extLst>
                    <a:ext uri="{9D8B030D-6E8A-4147-A177-3AD203B41FA5}">
                      <a16:colId xmlns:a16="http://schemas.microsoft.com/office/drawing/2014/main" val="1034489478"/>
                    </a:ext>
                  </a:extLst>
                </a:gridCol>
                <a:gridCol w="1709323">
                  <a:extLst>
                    <a:ext uri="{9D8B030D-6E8A-4147-A177-3AD203B41FA5}">
                      <a16:colId xmlns:a16="http://schemas.microsoft.com/office/drawing/2014/main" val="2998842470"/>
                    </a:ext>
                  </a:extLst>
                </a:gridCol>
                <a:gridCol w="1709323">
                  <a:extLst>
                    <a:ext uri="{9D8B030D-6E8A-4147-A177-3AD203B41FA5}">
                      <a16:colId xmlns:a16="http://schemas.microsoft.com/office/drawing/2014/main" val="174967857"/>
                    </a:ext>
                  </a:extLst>
                </a:gridCol>
              </a:tblGrid>
              <a:tr h="349980">
                <a:tc rowSpan="3">
                  <a:txBody>
                    <a:bodyPr/>
                    <a:lstStyle/>
                    <a:p>
                      <a:pPr algn="ctr"/>
                      <a:endParaRPr lang="es-CO" sz="1600" dirty="0">
                        <a:solidFill>
                          <a:schemeClr val="tx2"/>
                        </a:solidFill>
                        <a:latin typeface="Montserrat" panose="00000500000000000000" pitchFamily="50" charset="0"/>
                      </a:endParaRPr>
                    </a:p>
                    <a:p>
                      <a:pPr algn="ctr"/>
                      <a:endParaRPr lang="es-CO" sz="1600" dirty="0">
                        <a:solidFill>
                          <a:schemeClr val="tx2"/>
                        </a:solidFill>
                        <a:latin typeface="Montserrat" panose="00000500000000000000" pitchFamily="50" charset="0"/>
                      </a:endParaRPr>
                    </a:p>
                    <a:p>
                      <a:pPr algn="ctr"/>
                      <a:endParaRPr lang="es-CO" sz="1600" dirty="0">
                        <a:solidFill>
                          <a:schemeClr val="tx2"/>
                        </a:solidFill>
                        <a:latin typeface="Montserrat" panose="00000500000000000000" pitchFamily="50" charset="0"/>
                      </a:endParaRPr>
                    </a:p>
                    <a:p>
                      <a:pPr algn="ctr"/>
                      <a:endParaRPr lang="es-CO" sz="1600" dirty="0">
                        <a:solidFill>
                          <a:schemeClr val="tx2"/>
                        </a:solidFill>
                        <a:latin typeface="Montserrat" panose="00000500000000000000" pitchFamily="50" charset="0"/>
                      </a:endParaRPr>
                    </a:p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Peso en Kg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Número de tabletas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>
                        <a:solidFill>
                          <a:schemeClr val="tx2"/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363601"/>
                  </a:ext>
                </a:extLst>
              </a:tr>
              <a:tr h="10234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Fase intensiva (56 dosis)</a:t>
                      </a:r>
                      <a:r>
                        <a:rPr lang="es-CO" sz="1600" baseline="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 Diaria lunes a sábado.</a:t>
                      </a:r>
                      <a:endParaRPr lang="es-CO" sz="1600" dirty="0">
                        <a:solidFill>
                          <a:schemeClr val="tx2"/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Fase de continuación 112 dosis. Diario lunes a sábado.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888144"/>
                  </a:ext>
                </a:extLst>
              </a:tr>
              <a:tr h="5510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RHZ 75/50/150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Etambutol tabletas 100</a:t>
                      </a:r>
                      <a:r>
                        <a:rPr lang="es-CO" sz="1600" baseline="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 mg</a:t>
                      </a:r>
                      <a:endParaRPr lang="es-CO" sz="1600" dirty="0">
                        <a:solidFill>
                          <a:schemeClr val="tx2"/>
                        </a:solidFill>
                        <a:latin typeface="Montserrat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RH 75/50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37330"/>
                  </a:ext>
                </a:extLst>
              </a:tr>
              <a:tr h="31490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4 –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756373"/>
                  </a:ext>
                </a:extLst>
              </a:tr>
              <a:tr h="31490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8 –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978946"/>
                  </a:ext>
                </a:extLst>
              </a:tr>
              <a:tr h="31490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12 –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8885"/>
                  </a:ext>
                </a:extLst>
              </a:tr>
              <a:tr h="31490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16 –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85125"/>
                  </a:ext>
                </a:extLst>
              </a:tr>
              <a:tr h="31490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21 –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2"/>
                          </a:solidFill>
                          <a:latin typeface="Montserrat" panose="00000500000000000000" pitchFamily="50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118838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468E675C-775E-43AA-80B6-97B7DEA51B2A}"/>
              </a:ext>
            </a:extLst>
          </p:cNvPr>
          <p:cNvSpPr/>
          <p:nvPr/>
        </p:nvSpPr>
        <p:spPr>
          <a:xfrm>
            <a:off x="4916558" y="6241385"/>
            <a:ext cx="69607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000" dirty="0">
                <a:latin typeface="Montserrat" panose="00000500000000000000" pitchFamily="50" charset="0"/>
              </a:rPr>
              <a:t>Programa Nacional de Prevención y Control de la Tuberculosis - PNPCT. Resolución No. 227 de 2020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0EB03BC-11F6-4856-8DC3-4B93EC179537}"/>
              </a:ext>
            </a:extLst>
          </p:cNvPr>
          <p:cNvSpPr/>
          <p:nvPr/>
        </p:nvSpPr>
        <p:spPr>
          <a:xfrm>
            <a:off x="8124389" y="370394"/>
            <a:ext cx="375295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CO" sz="2000" dirty="0">
                <a:latin typeface="Montserrat" panose="00000500000000000000" pitchFamily="50" charset="0"/>
              </a:rPr>
              <a:t>+ tableta etambutol 100 mg</a:t>
            </a:r>
          </a:p>
        </p:txBody>
      </p:sp>
    </p:spTree>
    <p:extLst>
      <p:ext uri="{BB962C8B-B14F-4D97-AF65-F5344CB8AC3E}">
        <p14:creationId xmlns:p14="http://schemas.microsoft.com/office/powerpoint/2010/main" val="22628576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974F8DB-4494-498D-A185-A53D03F72D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80" y="380044"/>
            <a:ext cx="6123771" cy="27499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760878-8FB8-45BE-8342-E632EEA884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6244" y="531158"/>
            <a:ext cx="5337364" cy="27517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F31A11F-7311-43DA-B8DA-7581AB6E0B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429000"/>
            <a:ext cx="5835883" cy="30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041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8CFA9-2685-4AF6-A252-C96C9A05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Efectos adversos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4772B13-8C7D-4EEF-87A2-ADF709EB46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51345" y="200055"/>
            <a:ext cx="10289310" cy="3429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89EC8D2-5975-4752-A7E8-D81E68FECFC6}"/>
              </a:ext>
            </a:extLst>
          </p:cNvPr>
          <p:cNvSpPr txBox="1"/>
          <p:nvPr/>
        </p:nvSpPr>
        <p:spPr>
          <a:xfrm>
            <a:off x="4037587" y="6137679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00" dirty="0">
                <a:latin typeface="Montserrat" panose="00000500000000000000" pitchFamily="50" charset="0"/>
              </a:rPr>
              <a:t>Cherry, James D., MD, MSc; Harrison, Gail J., MD; Kaplan, Sheldon L., MD; Steinbach, William J., MD; </a:t>
            </a:r>
            <a:r>
              <a:rPr lang="en-US" sz="700" dirty="0" err="1">
                <a:latin typeface="Montserrat" panose="00000500000000000000" pitchFamily="50" charset="0"/>
              </a:rPr>
              <a:t>Hotez</a:t>
            </a:r>
            <a:r>
              <a:rPr lang="en-US" sz="700" dirty="0">
                <a:latin typeface="Montserrat" panose="00000500000000000000" pitchFamily="50" charset="0"/>
              </a:rPr>
              <a:t>, Peter J., MD, PhD. Tuberculosis. </a:t>
            </a:r>
            <a:r>
              <a:rPr lang="en-US" sz="700" dirty="0" err="1">
                <a:latin typeface="Montserrat" panose="00000500000000000000" pitchFamily="50" charset="0"/>
              </a:rPr>
              <a:t>En</a:t>
            </a:r>
            <a:r>
              <a:rPr lang="en-US" sz="700" dirty="0">
                <a:latin typeface="Montserrat" panose="00000500000000000000" pitchFamily="50" charset="0"/>
              </a:rPr>
              <a:t>: </a:t>
            </a:r>
            <a:r>
              <a:rPr lang="es-ES" sz="700" dirty="0" err="1">
                <a:latin typeface="Montserrat" panose="00000500000000000000" pitchFamily="50" charset="0"/>
              </a:rPr>
              <a:t>Feigi</a:t>
            </a:r>
            <a:r>
              <a:rPr lang="es-ES" sz="700" dirty="0">
                <a:latin typeface="Montserrat" panose="00000500000000000000" pitchFamily="50" charset="0"/>
              </a:rPr>
              <a:t> and Cherry </a:t>
            </a:r>
          </a:p>
          <a:p>
            <a:pPr>
              <a:defRPr/>
            </a:pPr>
            <a:r>
              <a:rPr lang="es-ES" sz="700" dirty="0" err="1">
                <a:latin typeface="Montserrat" panose="00000500000000000000" pitchFamily="50" charset="0"/>
              </a:rPr>
              <a:t>Pediatrica</a:t>
            </a:r>
            <a:r>
              <a:rPr lang="es-ES" sz="700" dirty="0">
                <a:latin typeface="Montserrat" panose="00000500000000000000" pitchFamily="50" charset="0"/>
              </a:rPr>
              <a:t> </a:t>
            </a:r>
            <a:r>
              <a:rPr lang="es-ES" sz="700" dirty="0" err="1">
                <a:latin typeface="Montserrat" panose="00000500000000000000" pitchFamily="50" charset="0"/>
              </a:rPr>
              <a:t>Infection</a:t>
            </a:r>
            <a:r>
              <a:rPr lang="es-ES" sz="700" dirty="0">
                <a:latin typeface="Montserrat" panose="00000500000000000000" pitchFamily="50" charset="0"/>
              </a:rPr>
              <a:t> </a:t>
            </a:r>
            <a:r>
              <a:rPr lang="es-ES" sz="700" dirty="0" err="1">
                <a:latin typeface="Montserrat" panose="00000500000000000000" pitchFamily="50" charset="0"/>
              </a:rPr>
              <a:t>Disease</a:t>
            </a:r>
            <a:r>
              <a:rPr lang="es-ES" sz="700" dirty="0">
                <a:latin typeface="Montserrat" panose="00000500000000000000" pitchFamily="50" charset="0"/>
              </a:rPr>
              <a:t> , Volumen </a:t>
            </a:r>
            <a:r>
              <a:rPr lang="es-ES" sz="700" dirty="0" err="1">
                <a:latin typeface="Montserrat" panose="00000500000000000000" pitchFamily="50" charset="0"/>
              </a:rPr>
              <a:t>Iedición</a:t>
            </a:r>
            <a:r>
              <a:rPr lang="es-ES" sz="700" dirty="0">
                <a:latin typeface="Montserrat" panose="00000500000000000000" pitchFamily="50" charset="0"/>
              </a:rPr>
              <a:t> Elsevier 2019. </a:t>
            </a:r>
            <a:r>
              <a:rPr lang="es-ES" sz="700" dirty="0" err="1">
                <a:latin typeface="Montserrat" panose="00000500000000000000" pitchFamily="50" charset="0"/>
              </a:rPr>
              <a:t>Cap</a:t>
            </a:r>
            <a:r>
              <a:rPr lang="es-ES" sz="700" dirty="0">
                <a:latin typeface="Montserrat" panose="00000500000000000000" pitchFamily="50" charset="0"/>
              </a:rPr>
              <a:t> 96 </a:t>
            </a:r>
            <a:r>
              <a:rPr lang="es-ES" sz="700" dirty="0" err="1">
                <a:latin typeface="Montserrat" panose="00000500000000000000" pitchFamily="50" charset="0"/>
              </a:rPr>
              <a:t>Pag</a:t>
            </a:r>
            <a:r>
              <a:rPr lang="es-ES" sz="700" dirty="0">
                <a:latin typeface="Montserrat" panose="00000500000000000000" pitchFamily="50" charset="0"/>
              </a:rPr>
              <a:t> 957 - 987</a:t>
            </a:r>
          </a:p>
          <a:p>
            <a:pPr defTabSz="914400">
              <a:defRPr/>
            </a:pPr>
            <a:endParaRPr lang="es-ES" sz="700" dirty="0">
              <a:latin typeface="Montserrat" panose="00000500000000000000" pitchFamily="50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DAF5C4-68AB-4478-A58B-8F2F73615374}"/>
              </a:ext>
            </a:extLst>
          </p:cNvPr>
          <p:cNvSpPr txBox="1"/>
          <p:nvPr/>
        </p:nvSpPr>
        <p:spPr>
          <a:xfrm>
            <a:off x="4037587" y="6014478"/>
            <a:ext cx="801732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>
                <a:latin typeface="Montserrat" panose="00000500000000000000" pitchFamily="50" charset="0"/>
              </a:rPr>
              <a:t>Payam</a:t>
            </a:r>
            <a:r>
              <a:rPr lang="en-US" sz="700" dirty="0">
                <a:latin typeface="Montserrat" panose="00000500000000000000" pitchFamily="50" charset="0"/>
              </a:rPr>
              <a:t> </a:t>
            </a:r>
            <a:r>
              <a:rPr lang="en-US" sz="700" dirty="0" err="1">
                <a:latin typeface="Montserrat" panose="00000500000000000000" pitchFamily="50" charset="0"/>
              </a:rPr>
              <a:t>Nahid</a:t>
            </a:r>
            <a:r>
              <a:rPr lang="en-US" sz="700" dirty="0">
                <a:latin typeface="Montserrat" panose="00000500000000000000" pitchFamily="50" charset="0"/>
              </a:rPr>
              <a:t>, MD. et al. Official ATS/IDSA/CDC Clinical Practice Guidelines: Treatment of Drug-Susceptible Tuberculosis. Clinical Infectious Diseases® 2016;63(7):e147–95</a:t>
            </a:r>
          </a:p>
        </p:txBody>
      </p:sp>
    </p:spTree>
    <p:extLst>
      <p:ext uri="{BB962C8B-B14F-4D97-AF65-F5344CB8AC3E}">
        <p14:creationId xmlns:p14="http://schemas.microsoft.com/office/powerpoint/2010/main" val="380731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67917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EPIDEMIOLOGÍA</a:t>
            </a:r>
            <a:endParaRPr lang="en-U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4013" y="1185959"/>
            <a:ext cx="7550850" cy="466376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789750" y="6305191"/>
            <a:ext cx="8747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Thomas TA. Tuberculosis in Children. </a:t>
            </a:r>
            <a:r>
              <a:rPr lang="pt-BR" sz="1050" dirty="0">
                <a:latin typeface="Montserrat" panose="00000500000000000000" pitchFamily="50" charset="0"/>
              </a:rPr>
              <a:t>Pediatr Clin N Am 64 (2017) 893–909</a:t>
            </a:r>
            <a:endParaRPr lang="en-US" sz="105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387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19990-222A-4437-9E7D-9593656A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36" y="361691"/>
            <a:ext cx="4669655" cy="1286160"/>
          </a:xfrm>
        </p:spPr>
        <p:txBody>
          <a:bodyPr anchor="b">
            <a:normAutofit fontScale="90000"/>
          </a:bodyPr>
          <a:lstStyle/>
          <a:p>
            <a:r>
              <a:rPr lang="es-CO" dirty="0"/>
              <a:t>Tuberculosis latente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208CAD-7A79-4F69-8762-0661FDFBF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875" y="1536290"/>
            <a:ext cx="6586489" cy="3785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sz="2200" dirty="0"/>
              <a:t>Tratarla según las siguientes premisas</a:t>
            </a:r>
          </a:p>
          <a:p>
            <a:pPr marL="0" indent="0">
              <a:buNone/>
            </a:pPr>
            <a:endParaRPr lang="es-CO" sz="2200" dirty="0"/>
          </a:p>
          <a:p>
            <a:pPr marL="514350" indent="-514350">
              <a:buFont typeface="+mj-lt"/>
              <a:buAutoNum type="arabicPeriod"/>
            </a:pPr>
            <a:r>
              <a:rPr lang="es-CO" sz="2200" dirty="0"/>
              <a:t>Niños con TB latente, tiene una infección reciente.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200" dirty="0"/>
              <a:t>Alto riesgo de progresión.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200" dirty="0"/>
              <a:t>&lt; 2 años con TB latente (40% de progresión.)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200" dirty="0"/>
              <a:t>Bajo riesgo en la infancia, alto en la adolescencia.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200" dirty="0"/>
              <a:t>Menores 4 años mayor riesgo de TB complicada.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200" dirty="0"/>
              <a:t>Niño con TB latente, mayor riesgo toda la vida.</a:t>
            </a:r>
          </a:p>
          <a:p>
            <a:pPr marL="514350" indent="-514350">
              <a:buFont typeface="+mj-lt"/>
              <a:buAutoNum type="arabicPeriod"/>
            </a:pPr>
            <a:endParaRPr lang="es-CO" sz="2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BDAB3C-A189-4E11-BE02-AABB8F0B5B77}"/>
              </a:ext>
            </a:extLst>
          </p:cNvPr>
          <p:cNvSpPr txBox="1"/>
          <p:nvPr/>
        </p:nvSpPr>
        <p:spPr>
          <a:xfrm>
            <a:off x="5054875" y="5952436"/>
            <a:ext cx="9577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" dirty="0" err="1">
                <a:latin typeface="Montserrat" panose="00000500000000000000" pitchFamily="50" charset="0"/>
              </a:rPr>
              <a:t>Kliegman</a:t>
            </a:r>
            <a:r>
              <a:rPr lang="en-US" sz="800" dirty="0">
                <a:latin typeface="Montserrat" panose="00000500000000000000" pitchFamily="50" charset="0"/>
              </a:rPr>
              <a:t>, Robert M., MD; Stanton, Bonita F., MD; St </a:t>
            </a:r>
            <a:r>
              <a:rPr lang="en-US" sz="800" dirty="0" err="1">
                <a:latin typeface="Montserrat" panose="00000500000000000000" pitchFamily="50" charset="0"/>
              </a:rPr>
              <a:t>Geme</a:t>
            </a:r>
            <a:r>
              <a:rPr lang="en-US" sz="800" dirty="0">
                <a:latin typeface="Montserrat" panose="00000500000000000000" pitchFamily="50" charset="0"/>
              </a:rPr>
              <a:t>, Joseph W., MD; Schor, Nina F., MD, PhD; Behrman, Richard E., </a:t>
            </a:r>
          </a:p>
          <a:p>
            <a:pPr>
              <a:defRPr/>
            </a:pPr>
            <a:r>
              <a:rPr lang="en-US" sz="800" dirty="0">
                <a:latin typeface="Montserrat" panose="00000500000000000000" pitchFamily="50" charset="0"/>
              </a:rPr>
              <a:t>MD. Tuberculosis. </a:t>
            </a:r>
            <a:r>
              <a:rPr lang="en-US" sz="800" dirty="0" err="1">
                <a:latin typeface="Montserrat" panose="00000500000000000000" pitchFamily="50" charset="0"/>
              </a:rPr>
              <a:t>En</a:t>
            </a:r>
            <a:r>
              <a:rPr lang="en-US" sz="800" dirty="0">
                <a:latin typeface="Montserrat" panose="00000500000000000000" pitchFamily="50" charset="0"/>
              </a:rPr>
              <a:t>: </a:t>
            </a:r>
            <a:r>
              <a:rPr lang="es-ES" sz="800" dirty="0">
                <a:latin typeface="Montserrat" panose="00000500000000000000" pitchFamily="50" charset="0"/>
              </a:rPr>
              <a:t>Nelson: tratado de pediatría, edición 20, </a:t>
            </a:r>
            <a:r>
              <a:rPr lang="es-ES" sz="800" dirty="0" err="1">
                <a:latin typeface="Montserrat" panose="00000500000000000000" pitchFamily="50" charset="0"/>
              </a:rPr>
              <a:t>Elsevier</a:t>
            </a:r>
            <a:r>
              <a:rPr lang="es-ES" sz="800" dirty="0">
                <a:latin typeface="Montserrat" panose="00000500000000000000" pitchFamily="50" charset="0"/>
              </a:rPr>
              <a:t> España 2016. </a:t>
            </a:r>
            <a:r>
              <a:rPr lang="es-ES" sz="800" dirty="0" err="1">
                <a:latin typeface="Montserrat" panose="00000500000000000000" pitchFamily="50" charset="0"/>
              </a:rPr>
              <a:t>Pag</a:t>
            </a:r>
            <a:r>
              <a:rPr lang="es-ES" sz="800" dirty="0">
                <a:latin typeface="Montserrat" panose="00000500000000000000" pitchFamily="50" charset="0"/>
              </a:rPr>
              <a:t> 1512 - 1528</a:t>
            </a:r>
          </a:p>
          <a:p>
            <a:pPr defTabSz="914400">
              <a:defRPr/>
            </a:pPr>
            <a:endParaRPr lang="es-ES" sz="8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492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FBAD10F-0B04-410B-A5D5-166923FCF082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4359" y="233800"/>
            <a:ext cx="5454376" cy="5869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DD8C83C-D30D-473C-AB00-597FB73C4B59}"/>
              </a:ext>
            </a:extLst>
          </p:cNvPr>
          <p:cNvSpPr/>
          <p:nvPr/>
        </p:nvSpPr>
        <p:spPr>
          <a:xfrm>
            <a:off x="5331227" y="6404117"/>
            <a:ext cx="60775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900" dirty="0">
                <a:latin typeface="Montserrat" panose="00000500000000000000" pitchFamily="50" charset="0"/>
              </a:rPr>
              <a:t>Programa Nacional de Prevención y Control de la Tuberculosis - PNPCT. Resolución No. 227 de 2020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0076857-C1C6-40DA-81C9-A32469AED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377162"/>
            <a:ext cx="4669655" cy="1286160"/>
          </a:xfrm>
        </p:spPr>
        <p:txBody>
          <a:bodyPr anchor="b">
            <a:normAutofit fontScale="90000"/>
          </a:bodyPr>
          <a:lstStyle/>
          <a:p>
            <a:r>
              <a:rPr lang="es-CO" dirty="0"/>
              <a:t>Tuberculosis latente</a:t>
            </a:r>
          </a:p>
        </p:txBody>
      </p:sp>
    </p:spTree>
    <p:extLst>
      <p:ext uri="{BB962C8B-B14F-4D97-AF65-F5344CB8AC3E}">
        <p14:creationId xmlns:p14="http://schemas.microsoft.com/office/powerpoint/2010/main" val="12705147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636172" y="2240086"/>
            <a:ext cx="1340432" cy="261610"/>
          </a:xfrm>
          <a:prstGeom prst="rect">
            <a:avLst/>
          </a:prstGeom>
          <a:ln>
            <a:solidFill>
              <a:srgbClr val="0F0634"/>
            </a:solidFill>
          </a:ln>
        </p:spPr>
        <p:txBody>
          <a:bodyPr wrap="none">
            <a:spAutoFit/>
          </a:bodyPr>
          <a:lstStyle/>
          <a:p>
            <a:pPr defTabSz="1088556"/>
            <a:r>
              <a:rPr lang="es-CO" sz="1100" dirty="0">
                <a:solidFill>
                  <a:srgbClr val="595959"/>
                </a:solidFill>
                <a:latin typeface="Montserrat" panose="00000500000000000000" pitchFamily="50" charset="0"/>
              </a:rPr>
              <a:t>Ningún síntoma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798597" y="2746167"/>
            <a:ext cx="2896947" cy="261610"/>
          </a:xfrm>
          <a:prstGeom prst="rect">
            <a:avLst/>
          </a:prstGeom>
          <a:ln>
            <a:solidFill>
              <a:srgbClr val="0F0634"/>
            </a:solidFill>
          </a:ln>
        </p:spPr>
        <p:txBody>
          <a:bodyPr wrap="none">
            <a:spAutoFit/>
          </a:bodyPr>
          <a:lstStyle/>
          <a:p>
            <a:pPr defTabSz="1088556"/>
            <a:r>
              <a:rPr lang="es-CO" sz="1100" dirty="0">
                <a:solidFill>
                  <a:srgbClr val="595959"/>
                </a:solidFill>
                <a:latin typeface="Montserrat" panose="00000500000000000000" pitchFamily="50" charset="0"/>
              </a:rPr>
              <a:t>Realice PPD - Rx de tórax PA - Lateral.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794827" y="3233063"/>
            <a:ext cx="1577699" cy="1107996"/>
          </a:xfrm>
          <a:prstGeom prst="rect">
            <a:avLst/>
          </a:prstGeom>
          <a:ln>
            <a:solidFill>
              <a:srgbClr val="0F0634"/>
            </a:solidFill>
          </a:ln>
        </p:spPr>
        <p:txBody>
          <a:bodyPr wrap="square">
            <a:spAutoFit/>
          </a:bodyPr>
          <a:lstStyle/>
          <a:p>
            <a:pPr defTabSz="1088556"/>
            <a:r>
              <a:rPr lang="es-CO" sz="1100" dirty="0">
                <a:solidFill>
                  <a:srgbClr val="595959"/>
                </a:solidFill>
                <a:latin typeface="Montserrat" panose="00000500000000000000" pitchFamily="50" charset="0"/>
              </a:rPr>
              <a:t>PPD positiva &gt; 5 mm y rayos x de tórax sin alteración -- tratamiento de infección latente. </a:t>
            </a:r>
          </a:p>
          <a:p>
            <a:pPr defTabSz="1088556"/>
            <a:r>
              <a:rPr lang="es-CO" sz="1100" dirty="0">
                <a:solidFill>
                  <a:srgbClr val="595959"/>
                </a:solidFill>
                <a:latin typeface="Montserrat" panose="00000500000000000000" pitchFamily="50" charset="0"/>
              </a:rPr>
              <a:t>.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406401" y="3298927"/>
            <a:ext cx="1923586" cy="600164"/>
          </a:xfrm>
          <a:prstGeom prst="rect">
            <a:avLst/>
          </a:prstGeom>
          <a:ln>
            <a:solidFill>
              <a:srgbClr val="0F0634"/>
            </a:solidFill>
          </a:ln>
        </p:spPr>
        <p:txBody>
          <a:bodyPr wrap="square">
            <a:spAutoFit/>
          </a:bodyPr>
          <a:lstStyle/>
          <a:p>
            <a:pPr algn="ctr" defTabSz="1088556"/>
            <a:r>
              <a:rPr lang="es-CO" sz="1100" dirty="0">
                <a:solidFill>
                  <a:srgbClr val="595959"/>
                </a:solidFill>
                <a:latin typeface="Montserrat" panose="00000500000000000000" pitchFamily="50" charset="0"/>
              </a:rPr>
              <a:t>PPD negativa &lt; 5 mm y rayos x de tórax sin alteración: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491750" y="4214248"/>
            <a:ext cx="1478290" cy="261610"/>
          </a:xfrm>
          <a:prstGeom prst="rect">
            <a:avLst/>
          </a:prstGeom>
          <a:ln>
            <a:solidFill>
              <a:srgbClr val="0F0634"/>
            </a:solidFill>
          </a:ln>
        </p:spPr>
        <p:txBody>
          <a:bodyPr wrap="none">
            <a:spAutoFit/>
          </a:bodyPr>
          <a:lstStyle/>
          <a:p>
            <a:pPr defTabSz="1088556"/>
            <a:r>
              <a:rPr lang="es-CO" sz="1100" dirty="0">
                <a:solidFill>
                  <a:srgbClr val="595959"/>
                </a:solidFill>
                <a:latin typeface="Montserrat" panose="00000500000000000000" pitchFamily="50" charset="0"/>
              </a:rPr>
              <a:t>Inmunosuprimido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9245719" y="4262706"/>
            <a:ext cx="1713931" cy="261610"/>
          </a:xfrm>
          <a:prstGeom prst="rect">
            <a:avLst/>
          </a:prstGeom>
          <a:ln>
            <a:solidFill>
              <a:srgbClr val="0F0634"/>
            </a:solidFill>
          </a:ln>
        </p:spPr>
        <p:txBody>
          <a:bodyPr wrap="none">
            <a:spAutoFit/>
          </a:bodyPr>
          <a:lstStyle/>
          <a:p>
            <a:pPr defTabSz="1088556"/>
            <a:r>
              <a:rPr lang="es-CO" sz="1100" dirty="0">
                <a:solidFill>
                  <a:srgbClr val="595959"/>
                </a:solidFill>
                <a:latin typeface="Montserrat" panose="00000500000000000000" pitchFamily="50" charset="0"/>
              </a:rPr>
              <a:t>No inmunosuprimido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448953" y="4643270"/>
            <a:ext cx="1391407" cy="600164"/>
          </a:xfrm>
          <a:prstGeom prst="rect">
            <a:avLst/>
          </a:prstGeom>
          <a:ln>
            <a:solidFill>
              <a:srgbClr val="0F0634"/>
            </a:solidFill>
          </a:ln>
        </p:spPr>
        <p:txBody>
          <a:bodyPr wrap="square">
            <a:spAutoFit/>
          </a:bodyPr>
          <a:lstStyle/>
          <a:p>
            <a:pPr algn="ctr" defTabSz="1088556"/>
            <a:r>
              <a:rPr lang="es-CO" sz="1100" dirty="0">
                <a:solidFill>
                  <a:srgbClr val="595959"/>
                </a:solidFill>
                <a:latin typeface="Montserrat" panose="00000500000000000000" pitchFamily="50" charset="0"/>
              </a:rPr>
              <a:t>Trate infección latente por 6 meses.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9205557" y="4700897"/>
            <a:ext cx="1691916" cy="600164"/>
          </a:xfrm>
          <a:prstGeom prst="rect">
            <a:avLst/>
          </a:prstGeom>
          <a:ln>
            <a:solidFill>
              <a:srgbClr val="0F0634"/>
            </a:solidFill>
          </a:ln>
        </p:spPr>
        <p:txBody>
          <a:bodyPr wrap="square">
            <a:spAutoFit/>
          </a:bodyPr>
          <a:lstStyle/>
          <a:p>
            <a:pPr algn="ctr" defTabSz="1088556"/>
            <a:r>
              <a:rPr lang="es-CO" sz="1100" dirty="0">
                <a:solidFill>
                  <a:srgbClr val="595959"/>
                </a:solidFill>
                <a:latin typeface="Montserrat" panose="00000500000000000000" pitchFamily="50" charset="0"/>
              </a:rPr>
              <a:t>Trate infección latente por 3 meses y repita PPD.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010778" y="1388247"/>
            <a:ext cx="10809238" cy="430887"/>
          </a:xfrm>
          <a:prstGeom prst="rect">
            <a:avLst/>
          </a:prstGeom>
          <a:ln>
            <a:solidFill>
              <a:srgbClr val="0F0634"/>
            </a:solidFill>
          </a:ln>
        </p:spPr>
        <p:txBody>
          <a:bodyPr wrap="square">
            <a:spAutoFit/>
          </a:bodyPr>
          <a:lstStyle/>
          <a:p>
            <a:pPr algn="ctr" defTabSz="1088556"/>
            <a:r>
              <a:rPr lang="es-CO" sz="1100" dirty="0">
                <a:solidFill>
                  <a:srgbClr val="595959"/>
                </a:solidFill>
                <a:latin typeface="Montserrat" panose="00000500000000000000" pitchFamily="50" charset="0"/>
              </a:rPr>
              <a:t>Realice tamizaje clínico para descartar tuberculosis activa en niños o niñas con base a los siguientes síntomas: tos con o sin expectoración &gt; o igual a 15 días, fiebre mayor de 8 días, pérdida o no ganancia de peso, disminución del nivel de actividad o juego.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31692" y="733995"/>
            <a:ext cx="11551003" cy="261610"/>
          </a:xfrm>
          <a:prstGeom prst="rect">
            <a:avLst/>
          </a:prstGeom>
          <a:ln>
            <a:solidFill>
              <a:srgbClr val="0F0634"/>
            </a:solidFill>
          </a:ln>
        </p:spPr>
        <p:txBody>
          <a:bodyPr wrap="square">
            <a:spAutoFit/>
          </a:bodyPr>
          <a:lstStyle/>
          <a:p>
            <a:pPr algn="ctr" defTabSz="1088556"/>
            <a:r>
              <a:rPr lang="es-CO" sz="1100" dirty="0">
                <a:solidFill>
                  <a:srgbClr val="595959"/>
                </a:solidFill>
                <a:latin typeface="Montserrat" panose="00000500000000000000" pitchFamily="50" charset="0"/>
              </a:rPr>
              <a:t>Niños y niñas menores de 5 años que tengan contacto estrecho con adultos que presenten tuberculosis confirmada a nivel familiar, institucional o comunitario.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5402672" y="6224315"/>
            <a:ext cx="66639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556"/>
            <a:r>
              <a:rPr lang="es-CO" sz="1000" dirty="0">
                <a:solidFill>
                  <a:srgbClr val="595959"/>
                </a:solidFill>
                <a:latin typeface="Montserrat" panose="00000500000000000000" pitchFamily="50" charset="0"/>
              </a:rPr>
              <a:t>Programa Nacional de Prevención y Control de la Tuberculosis - PNPCT. Resolución No. 227 de 2020</a:t>
            </a:r>
          </a:p>
        </p:txBody>
      </p:sp>
      <p:cxnSp>
        <p:nvCxnSpPr>
          <p:cNvPr id="24" name="Conector recto de flecha 23"/>
          <p:cNvCxnSpPr>
            <a:cxnSpLocks/>
            <a:stCxn id="21" idx="2"/>
          </p:cNvCxnSpPr>
          <p:nvPr/>
        </p:nvCxnSpPr>
        <p:spPr>
          <a:xfrm>
            <a:off x="6307194" y="1091489"/>
            <a:ext cx="0" cy="248222"/>
          </a:xfrm>
          <a:prstGeom prst="straightConnector1">
            <a:avLst/>
          </a:prstGeom>
          <a:ln w="127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19" idx="2"/>
            <a:endCxn id="6" idx="0"/>
          </p:cNvCxnSpPr>
          <p:nvPr/>
        </p:nvCxnSpPr>
        <p:spPr>
          <a:xfrm>
            <a:off x="6415397" y="1819134"/>
            <a:ext cx="2890991" cy="420952"/>
          </a:xfrm>
          <a:prstGeom prst="straightConnector1">
            <a:avLst/>
          </a:prstGeom>
          <a:ln w="127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6" idx="2"/>
          </p:cNvCxnSpPr>
          <p:nvPr/>
        </p:nvCxnSpPr>
        <p:spPr>
          <a:xfrm flipH="1">
            <a:off x="9291911" y="2501696"/>
            <a:ext cx="14477" cy="306292"/>
          </a:xfrm>
          <a:prstGeom prst="straightConnector1">
            <a:avLst/>
          </a:prstGeom>
          <a:ln w="127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>
            <a:endCxn id="9" idx="0"/>
          </p:cNvCxnSpPr>
          <p:nvPr/>
        </p:nvCxnSpPr>
        <p:spPr>
          <a:xfrm flipH="1">
            <a:off x="6583677" y="3013154"/>
            <a:ext cx="2784518" cy="219909"/>
          </a:xfrm>
          <a:prstGeom prst="straightConnector1">
            <a:avLst/>
          </a:prstGeom>
          <a:ln w="127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stCxn id="8" idx="2"/>
            <a:endCxn id="10" idx="0"/>
          </p:cNvCxnSpPr>
          <p:nvPr/>
        </p:nvCxnSpPr>
        <p:spPr>
          <a:xfrm>
            <a:off x="9247071" y="3007777"/>
            <a:ext cx="121123" cy="291150"/>
          </a:xfrm>
          <a:prstGeom prst="straightConnector1">
            <a:avLst/>
          </a:prstGeom>
          <a:ln w="127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>
            <a:stCxn id="10" idx="2"/>
            <a:endCxn id="11" idx="0"/>
          </p:cNvCxnSpPr>
          <p:nvPr/>
        </p:nvCxnSpPr>
        <p:spPr>
          <a:xfrm flipH="1">
            <a:off x="8230895" y="3899091"/>
            <a:ext cx="1137299" cy="315157"/>
          </a:xfrm>
          <a:prstGeom prst="straightConnector1">
            <a:avLst/>
          </a:prstGeom>
          <a:ln w="127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>
            <a:stCxn id="10" idx="2"/>
            <a:endCxn id="12" idx="0"/>
          </p:cNvCxnSpPr>
          <p:nvPr/>
        </p:nvCxnSpPr>
        <p:spPr>
          <a:xfrm>
            <a:off x="9368194" y="3899091"/>
            <a:ext cx="734491" cy="363615"/>
          </a:xfrm>
          <a:prstGeom prst="straightConnector1">
            <a:avLst/>
          </a:prstGeom>
          <a:ln w="127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/>
          <p:nvPr/>
        </p:nvCxnSpPr>
        <p:spPr>
          <a:xfrm>
            <a:off x="8196635" y="4482548"/>
            <a:ext cx="0" cy="219908"/>
          </a:xfrm>
          <a:prstGeom prst="straightConnector1">
            <a:avLst/>
          </a:prstGeom>
          <a:ln w="127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>
            <a:stCxn id="12" idx="2"/>
          </p:cNvCxnSpPr>
          <p:nvPr/>
        </p:nvCxnSpPr>
        <p:spPr>
          <a:xfrm flipH="1">
            <a:off x="10091680" y="4524316"/>
            <a:ext cx="11005" cy="176581"/>
          </a:xfrm>
          <a:prstGeom prst="straightConnector1">
            <a:avLst/>
          </a:prstGeom>
          <a:ln w="127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68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9" grpId="0" animBg="1"/>
      <p:bldP spid="2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67301" y="124612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SEGUIMIENTO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91608" y="1450175"/>
            <a:ext cx="6398729" cy="424346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CO" sz="2400" dirty="0"/>
              <a:t>Seguimiento mensual con visitas médicas.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/>
              <a:t>Con la terapia DOT se hace seguimiento en cada administración del medicamento.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/>
              <a:t>Tuberculosis pulmonar – seguimiento con Rx y baciloscopia a los dos meses (Sin continúa positivo repetir en 3 meses) de terapia.</a:t>
            </a:r>
          </a:p>
          <a:p>
            <a:pPr lvl="1" algn="just"/>
            <a:r>
              <a:rPr lang="es-CO" sz="2000" dirty="0"/>
              <a:t>Si tiene compromiso hiliar, ésta desaparece a los 2-3 años.</a:t>
            </a:r>
          </a:p>
          <a:p>
            <a:pPr lvl="1" algn="just"/>
            <a:r>
              <a:rPr lang="es-CO" sz="2000" dirty="0"/>
              <a:t>No es necesario nuevo seguimiento después de terminar la terapia.</a:t>
            </a:r>
          </a:p>
          <a:p>
            <a:pPr lvl="1" algn="just"/>
            <a:endParaRPr lang="es-CO" sz="2000" dirty="0"/>
          </a:p>
          <a:p>
            <a:pPr algn="just"/>
            <a:r>
              <a:rPr lang="es-CO" sz="2400" dirty="0"/>
              <a:t>Interrumpió la terapia</a:t>
            </a:r>
          </a:p>
          <a:p>
            <a:pPr lvl="1" algn="just"/>
            <a:r>
              <a:rPr lang="es-CO" sz="2000" dirty="0"/>
              <a:t>Cuanto tiempo interrumpió.</a:t>
            </a:r>
          </a:p>
          <a:p>
            <a:pPr lvl="1" algn="just"/>
            <a:r>
              <a:rPr lang="es-CO" sz="2000" dirty="0"/>
              <a:t>Tiempo durante la terapia.</a:t>
            </a:r>
          </a:p>
          <a:p>
            <a:pPr lvl="1" algn="just"/>
            <a:r>
              <a:rPr lang="es-CO" sz="2000" dirty="0"/>
              <a:t>Estado clínico, radiológico y bacteriológico.</a:t>
            </a:r>
          </a:p>
          <a:p>
            <a:pPr algn="just"/>
            <a:endParaRPr lang="en-US" sz="2400" dirty="0"/>
          </a:p>
        </p:txBody>
      </p:sp>
      <p:sp>
        <p:nvSpPr>
          <p:cNvPr id="4" name="Rectángulo 3"/>
          <p:cNvSpPr/>
          <p:nvPr/>
        </p:nvSpPr>
        <p:spPr>
          <a:xfrm>
            <a:off x="4884109" y="5961026"/>
            <a:ext cx="115252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Montserrat" panose="00000500000000000000" pitchFamily="50" charset="0"/>
              </a:rPr>
              <a:t>Tuberculosis. En: Kimberlin DW, editor. Red Book®: 2018 Report of the Committee on Infectious Diseases. </a:t>
            </a:r>
          </a:p>
          <a:p>
            <a:r>
              <a:rPr lang="en-US" sz="1050" dirty="0">
                <a:latin typeface="Montserrat" panose="00000500000000000000" pitchFamily="50" charset="0"/>
              </a:rPr>
              <a:t>31st ed. Washington, D.C.: American Academy of Pediatrics; 2018. p. 829-852</a:t>
            </a:r>
          </a:p>
        </p:txBody>
      </p:sp>
    </p:spTree>
    <p:extLst>
      <p:ext uri="{BB962C8B-B14F-4D97-AF65-F5344CB8AC3E}">
        <p14:creationId xmlns:p14="http://schemas.microsoft.com/office/powerpoint/2010/main" val="18396125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82864" y="22880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SEGUIMIENTO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41842" y="927652"/>
            <a:ext cx="6211957" cy="4835195"/>
          </a:xfrm>
        </p:spPr>
        <p:txBody>
          <a:bodyPr>
            <a:normAutofit/>
          </a:bodyPr>
          <a:lstStyle/>
          <a:p>
            <a:pPr algn="just"/>
            <a:r>
              <a:rPr lang="es-CO" sz="1800" dirty="0"/>
              <a:t>La hepatitis severa en niños en manejo con isoniazida es rara, por lo que no se recomienda la determinación de transaminasas séricas periódicas.</a:t>
            </a:r>
          </a:p>
          <a:p>
            <a:pPr algn="just"/>
            <a:endParaRPr lang="es-CO" sz="1800" dirty="0"/>
          </a:p>
          <a:p>
            <a:pPr algn="just"/>
            <a:r>
              <a:rPr lang="es-CO" sz="1800" dirty="0"/>
              <a:t>Monitorizar clínicamente el paciente y realizar transaminasas si tiene hallazgos que sugieran hepatitis.</a:t>
            </a:r>
          </a:p>
          <a:p>
            <a:pPr algn="just"/>
            <a:endParaRPr lang="es-CO" sz="1800" dirty="0"/>
          </a:p>
          <a:p>
            <a:pPr algn="just"/>
            <a:r>
              <a:rPr lang="es-CO" sz="1800" dirty="0"/>
              <a:t>Se deben dar recomendaciones y signos de alarma y avisar si tiene efectos adversos:</a:t>
            </a:r>
          </a:p>
          <a:p>
            <a:pPr lvl="1" algn="just"/>
            <a:r>
              <a:rPr lang="es-CO" sz="1600" dirty="0"/>
              <a:t>Nausea.</a:t>
            </a:r>
          </a:p>
          <a:p>
            <a:pPr lvl="1" algn="just"/>
            <a:r>
              <a:rPr lang="es-CO" sz="1600" dirty="0"/>
              <a:t>Vomito.</a:t>
            </a:r>
          </a:p>
          <a:p>
            <a:pPr lvl="1" algn="just"/>
            <a:r>
              <a:rPr lang="es-CO" sz="1600" dirty="0"/>
              <a:t>Dolor abdominal.</a:t>
            </a:r>
          </a:p>
          <a:p>
            <a:pPr lvl="1" algn="just"/>
            <a:r>
              <a:rPr lang="es-CO" sz="1600" dirty="0"/>
              <a:t>Ictericia.</a:t>
            </a:r>
          </a:p>
          <a:p>
            <a:pPr algn="just"/>
            <a:endParaRPr lang="en-US" sz="1800" dirty="0"/>
          </a:p>
        </p:txBody>
      </p:sp>
      <p:sp>
        <p:nvSpPr>
          <p:cNvPr id="4" name="Rectángulo 3"/>
          <p:cNvSpPr/>
          <p:nvPr/>
        </p:nvSpPr>
        <p:spPr>
          <a:xfrm>
            <a:off x="5141842" y="6056718"/>
            <a:ext cx="115252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Montserrat" panose="00000500000000000000" pitchFamily="50" charset="0"/>
              </a:rPr>
              <a:t>Tuberculosis. En: Kimberlin DW, editor. Red Book®: 2018 Report of the Committee on Infectious </a:t>
            </a:r>
          </a:p>
          <a:p>
            <a:r>
              <a:rPr lang="en-US" sz="1050" dirty="0">
                <a:latin typeface="Montserrat" panose="00000500000000000000" pitchFamily="50" charset="0"/>
              </a:rPr>
              <a:t>Diseases. 31st ed. Washington, D.C.: American Academy of Pediatrics; 2018. p. 829-852</a:t>
            </a:r>
          </a:p>
        </p:txBody>
      </p:sp>
    </p:spTree>
    <p:extLst>
      <p:ext uri="{BB962C8B-B14F-4D97-AF65-F5344CB8AC3E}">
        <p14:creationId xmlns:p14="http://schemas.microsoft.com/office/powerpoint/2010/main" val="3406977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720955" y="61555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PREVENCIÓN</a:t>
            </a:r>
            <a:endParaRPr lang="en-US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98714002"/>
              </p:ext>
            </p:extLst>
          </p:nvPr>
        </p:nvGraphicFramePr>
        <p:xfrm>
          <a:off x="4885900" y="1124982"/>
          <a:ext cx="6829022" cy="4608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8"/>
          <p:cNvSpPr/>
          <p:nvPr/>
        </p:nvSpPr>
        <p:spPr>
          <a:xfrm>
            <a:off x="4885900" y="6307915"/>
            <a:ext cx="88021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Montserrat" panose="00000500000000000000" pitchFamily="50" charset="0"/>
              </a:rPr>
              <a:t>Perez-Velez CM, Marais BJ. Tuberculosis in Children. N Engl J Med 2012;367:348-61.</a:t>
            </a:r>
          </a:p>
        </p:txBody>
      </p:sp>
    </p:spTree>
    <p:extLst>
      <p:ext uri="{BB962C8B-B14F-4D97-AF65-F5344CB8AC3E}">
        <p14:creationId xmlns:p14="http://schemas.microsoft.com/office/powerpoint/2010/main" val="30229116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0952-4EA6-472B-BE0E-B9D58D5B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2085975"/>
            <a:ext cx="4669654" cy="845820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/>
              <a:t>MUCHAS GRACIAS</a:t>
            </a:r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0B483FC-7FC5-4E34-9271-0FC951C678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134" y="1280159"/>
            <a:ext cx="2450989" cy="2450989"/>
          </a:xfrm>
          <a:prstGeom prst="ellipse">
            <a:avLst/>
          </a:prstGeom>
        </p:spPr>
      </p:pic>
      <p:pic>
        <p:nvPicPr>
          <p:cNvPr id="5" name="Picture 4" descr="Instagram Logo - PNG y Vector">
            <a:extLst>
              <a:ext uri="{FF2B5EF4-FFF2-40B4-BE49-F238E27FC236}">
                <a16:creationId xmlns:a16="http://schemas.microsoft.com/office/drawing/2014/main" id="{163E564D-1A54-4EF9-BBA7-187A2F619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0413" y="1880351"/>
            <a:ext cx="625303" cy="62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D381994-BAA7-405B-8799-091BDCC93DED}"/>
              </a:ext>
            </a:extLst>
          </p:cNvPr>
          <p:cNvSpPr txBox="1">
            <a:spLocks/>
          </p:cNvSpPr>
          <p:nvPr/>
        </p:nvSpPr>
        <p:spPr>
          <a:xfrm>
            <a:off x="8564692" y="2505654"/>
            <a:ext cx="2436744" cy="779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152B48"/>
                </a:solidFill>
              </a:rPr>
              <a:t>@zazu_pediatría</a:t>
            </a:r>
            <a:endParaRPr lang="es-CO" sz="2400" b="1" dirty="0">
              <a:solidFill>
                <a:srgbClr val="152B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84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1241" y="1598115"/>
            <a:ext cx="5105400" cy="4351338"/>
          </a:xfrm>
        </p:spPr>
        <p:txBody>
          <a:bodyPr>
            <a:normAutofit/>
          </a:bodyPr>
          <a:lstStyle/>
          <a:p>
            <a:r>
              <a:rPr lang="es-CO" sz="2400" dirty="0"/>
              <a:t>En 2018 en Medellín se reportó una tasa de 50-70/100.000 habitantes y de esos 17% tenían infección con VIH.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-42799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EPIDEMIOLOGÍA</a:t>
            </a:r>
            <a:endParaRPr lang="en-US" b="1" dirty="0"/>
          </a:p>
        </p:txBody>
      </p:sp>
      <p:sp>
        <p:nvSpPr>
          <p:cNvPr id="5" name="Rectángulo 4"/>
          <p:cNvSpPr/>
          <p:nvPr/>
        </p:nvSpPr>
        <p:spPr>
          <a:xfrm>
            <a:off x="6524280" y="6264085"/>
            <a:ext cx="8747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latin typeface="Montserrat" panose="00000500000000000000" pitchFamily="50" charset="0"/>
              </a:rPr>
              <a:t>Thomas TA. Tuberculosis in Children. </a:t>
            </a:r>
            <a:r>
              <a:rPr lang="pt-BR" sz="1050" dirty="0">
                <a:latin typeface="Montserrat" panose="00000500000000000000" pitchFamily="50" charset="0"/>
              </a:rPr>
              <a:t>Pediatr Clin N Am 64 (2017) 893–909</a:t>
            </a:r>
            <a:endParaRPr lang="en-US" sz="1050" dirty="0">
              <a:latin typeface="Montserrat" panose="00000500000000000000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5360" y="1073581"/>
            <a:ext cx="5098440" cy="498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2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133651"/>
            <a:ext cx="10515600" cy="1325563"/>
          </a:xfrm>
        </p:spPr>
        <p:txBody>
          <a:bodyPr/>
          <a:lstStyle/>
          <a:p>
            <a:pPr algn="ctr"/>
            <a:r>
              <a:rPr lang="es-CO" b="1" dirty="0"/>
              <a:t>ETIOLOGÍA</a:t>
            </a:r>
            <a:endParaRPr lang="en-US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36499570"/>
              </p:ext>
            </p:extLst>
          </p:nvPr>
        </p:nvGraphicFramePr>
        <p:xfrm>
          <a:off x="685800" y="-558900"/>
          <a:ext cx="10820400" cy="5361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/>
          <p:cNvSpPr/>
          <p:nvPr/>
        </p:nvSpPr>
        <p:spPr>
          <a:xfrm>
            <a:off x="4801926" y="6550223"/>
            <a:ext cx="8747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/>
              <a:t>Thomas TA. Tuberculosis in Children. </a:t>
            </a:r>
            <a:r>
              <a:rPr lang="pt-BR" sz="1400" dirty="0"/>
              <a:t>Pediatr Clin N Am 64 (2017) 893–909</a:t>
            </a:r>
            <a:endParaRPr lang="en-US" sz="1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035826" y="3698847"/>
            <a:ext cx="6470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152B48"/>
                </a:solidFill>
                <a:latin typeface="Montserrat" panose="00000500000000000000" pitchFamily="50" charset="0"/>
              </a:rPr>
              <a:t>Bacilos ácido alcohol resistentes.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152B48"/>
                </a:solidFill>
                <a:latin typeface="Montserrat" panose="00000500000000000000" pitchFamily="50" charset="0"/>
              </a:rPr>
              <a:t>Resistentes en el medio en objetos inertes.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152B48"/>
                </a:solidFill>
                <a:latin typeface="Montserrat" panose="00000500000000000000" pitchFamily="50" charset="0"/>
              </a:rPr>
              <a:t>Resistentes a ácidos, desecación,  congelación, ultravioleta </a:t>
            </a:r>
            <a:r>
              <a:rPr lang="es-CO" sz="2000" dirty="0">
                <a:solidFill>
                  <a:srgbClr val="152B48"/>
                </a:solidFill>
                <a:latin typeface="Montserrat" panose="00000500000000000000" pitchFamily="50" charset="0"/>
                <a:sym typeface="Wingdings" panose="05000000000000000000" pitchFamily="2" charset="2"/>
              </a:rPr>
              <a:t> Sensibles a la luz.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152B48"/>
                </a:solidFill>
                <a:latin typeface="Montserrat" panose="00000500000000000000" pitchFamily="50" charset="0"/>
                <a:sym typeface="Wingdings" panose="05000000000000000000" pitchFamily="2" charset="2"/>
              </a:rPr>
              <a:t>Crecimiento lento.</a:t>
            </a:r>
            <a:endParaRPr lang="es-CO" sz="2000" dirty="0">
              <a:solidFill>
                <a:srgbClr val="152B48"/>
              </a:solidFill>
              <a:latin typeface="Montserrat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76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7E1B3DF-0BB0-4C66-B149-D1D47889E4A5}" vid="{BF97386F-A394-4AC0-8781-7EAE8F5D257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COM_FR_2020</Template>
  <TotalTime>589</TotalTime>
  <Words>7523</Words>
  <Application>Microsoft Office PowerPoint</Application>
  <PresentationFormat>Panorámica</PresentationFormat>
  <Paragraphs>963</Paragraphs>
  <Slides>76</Slides>
  <Notes>51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76</vt:i4>
      </vt:variant>
    </vt:vector>
  </HeadingPairs>
  <TitlesOfParts>
    <vt:vector size="83" baseType="lpstr">
      <vt:lpstr>Arial</vt:lpstr>
      <vt:lpstr>Arial Narrow</vt:lpstr>
      <vt:lpstr>Calibri</vt:lpstr>
      <vt:lpstr>Calibri Light</vt:lpstr>
      <vt:lpstr>Montserrat</vt:lpstr>
      <vt:lpstr>Times New Roman</vt:lpstr>
      <vt:lpstr>Tema de Office</vt:lpstr>
      <vt:lpstr>TUBERCULOSIS EN PEDIATRÍA</vt:lpstr>
      <vt:lpstr>TABLA DE CONTENIDOS</vt:lpstr>
      <vt:lpstr>INTRODUCCIÓN</vt:lpstr>
      <vt:lpstr>INTRODUCCIÓN</vt:lpstr>
      <vt:lpstr>INTRODUCCIÓN</vt:lpstr>
      <vt:lpstr>EPIDEMIOLOGÍA</vt:lpstr>
      <vt:lpstr>EPIDEMIOLOGÍA</vt:lpstr>
      <vt:lpstr>EPIDEMIOLOGÍA</vt:lpstr>
      <vt:lpstr>ETIOLOGÍA</vt:lpstr>
      <vt:lpstr>FISIOPATOLOGÍA</vt:lpstr>
      <vt:lpstr>FISIOPATOLOGÍA</vt:lpstr>
      <vt:lpstr>FISIOPATOLOGÍA</vt:lpstr>
      <vt:lpstr>FISIOPATOLOGÍA</vt:lpstr>
      <vt:lpstr>HISTORIA NATURAL DE LA ENFERMEDAD</vt:lpstr>
      <vt:lpstr>HISTORIA NATURAL DE LA ENFERMEDAD</vt:lpstr>
      <vt:lpstr>HISTORIA NATURAL DE LA ENFERMEDAD</vt:lpstr>
      <vt:lpstr>MANIFESTACIONES CLÍNICAS</vt:lpstr>
      <vt:lpstr>MANIFESTACIONES CLÍNICAS</vt:lpstr>
      <vt:lpstr>MANIFESTACIONES CLÍNICAS</vt:lpstr>
      <vt:lpstr>MANIFESTACIONES CLÍNICAS</vt:lpstr>
      <vt:lpstr>MANIFESTACIONES CLÍNICAS</vt:lpstr>
      <vt:lpstr>SÍNDROMES CLÍNICOS</vt:lpstr>
      <vt:lpstr>SÍNDROMES CLÍNICOS</vt:lpstr>
      <vt:lpstr>SÍNDROMES CLÍNICOS</vt:lpstr>
      <vt:lpstr>SÍNDROMES CLÍNICOS</vt:lpstr>
      <vt:lpstr>SÍNDROMES CLÍNICOS</vt:lpstr>
      <vt:lpstr>SÍNDROMES CLÍNICOS</vt:lpstr>
      <vt:lpstr>SÍNDROMES CLÍNICOS</vt:lpstr>
      <vt:lpstr>SÍNDROMES CLÍNICOS</vt:lpstr>
      <vt:lpstr>SÍNDROMES CLÍNICOS</vt:lpstr>
      <vt:lpstr>SÍNDROMES CLÍNICOS</vt:lpstr>
      <vt:lpstr>SÍNDROMES CLÍNICOS</vt:lpstr>
      <vt:lpstr>NO ES IGUAL</vt:lpstr>
      <vt:lpstr>ENFERMEDAD EN POBLACIONES ESPECIALES</vt:lpstr>
      <vt:lpstr>DIAGNÓSTICO</vt:lpstr>
      <vt:lpstr>DIAGNÓSTICO</vt:lpstr>
      <vt:lpstr>Epidemiológico</vt:lpstr>
      <vt:lpstr>Clínico</vt:lpstr>
      <vt:lpstr>Inmunológico</vt:lpstr>
      <vt:lpstr>PPD (RT-23)</vt:lpstr>
      <vt:lpstr>Indicaciones PPD</vt:lpstr>
      <vt:lpstr>Presentación de PowerPoint</vt:lpstr>
      <vt:lpstr>IGRA</vt:lpstr>
      <vt:lpstr>Presentación de PowerPoint</vt:lpstr>
      <vt:lpstr>IGRA VS PPD</vt:lpstr>
      <vt:lpstr>IGRA VS PPD</vt:lpstr>
      <vt:lpstr>Radiológico </vt:lpstr>
      <vt:lpstr>Radiológico </vt:lpstr>
      <vt:lpstr>Radiológico</vt:lpstr>
      <vt:lpstr>Indicaciones imágenes</vt:lpstr>
      <vt:lpstr>Presentación de PowerPoint</vt:lpstr>
      <vt:lpstr>Presentación de PowerPoint</vt:lpstr>
      <vt:lpstr>Microbiológico </vt:lpstr>
      <vt:lpstr>Microbiológico</vt:lpstr>
      <vt:lpstr>Microbiológico ADA</vt:lpstr>
      <vt:lpstr>Molecular</vt:lpstr>
      <vt:lpstr>Histopatológico</vt:lpstr>
      <vt:lpstr>RESUMIENDO</vt:lpstr>
      <vt:lpstr>Interpretación</vt:lpstr>
      <vt:lpstr>Interpretación</vt:lpstr>
      <vt:lpstr>TRATAMIENTO</vt:lpstr>
      <vt:lpstr>Objetivos</vt:lpstr>
      <vt:lpstr>Tableta tetraconjugado</vt:lpstr>
      <vt:lpstr>Presentación de PowerPoint</vt:lpstr>
      <vt:lpstr>Presentación de PowerPoint</vt:lpstr>
      <vt:lpstr>Presentación de PowerPoint</vt:lpstr>
      <vt:lpstr>Tableta dispersable RHZ 75/50/150 &lt; 25 kg</vt:lpstr>
      <vt:lpstr>Presentación de PowerPoint</vt:lpstr>
      <vt:lpstr>Efectos adversos</vt:lpstr>
      <vt:lpstr>Tuberculosis latente</vt:lpstr>
      <vt:lpstr>Tuberculosis latente</vt:lpstr>
      <vt:lpstr>Presentación de PowerPoint</vt:lpstr>
      <vt:lpstr>SEGUIMIENTO</vt:lpstr>
      <vt:lpstr>SEGUIMIENTO</vt:lpstr>
      <vt:lpstr>PREVENCIÓN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Sentire Taller SAS</dc:creator>
  <cp:lastModifiedBy>User</cp:lastModifiedBy>
  <cp:revision>63</cp:revision>
  <dcterms:created xsi:type="dcterms:W3CDTF">2020-11-06T17:03:47Z</dcterms:created>
  <dcterms:modified xsi:type="dcterms:W3CDTF">2021-04-07T21:39:11Z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3039489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