
<file path=[Content_Types].xml><?xml version="1.0" encoding="utf-8"?>
<Types xmlns="http://schemas.openxmlformats.org/package/2006/content-types">
  <Default ContentType="application/vnd.openxmlformats-officedocument.oleObject" Extension="bin"/>
  <Default ContentType="image/jpeg" Extension="jpeg"/>
  <Default ContentType="image/jpeg" Extension="jpg"/>
  <Default ContentType="image/png" Extension="png"/>
  <Default ContentType="application/vnd.openxmlformats-package.relationships+xml" Extension="rels"/>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theme+xml" PartName="/ppt/theme/theme2.xml"/>
  <Override ContentType="application/vnd.openxmlformats-officedocument.drawingml.diagramData+xml" PartName="/ppt/diagrams/data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drawingml.diagramColors+xml" PartName="/ppt/diagrams/colors1.xml"/>
  <Override ContentType="application/vnd.ms-office.drawingml.diagramDrawing+xml" PartName="/ppt/diagrams/drawing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9"/>
  </p:notesMasterIdLst>
  <p:sldIdLst>
    <p:sldId id="256" r:id="rId2"/>
    <p:sldId id="354" r:id="rId3"/>
    <p:sldId id="352" r:id="rId4"/>
    <p:sldId id="353" r:id="rId5"/>
    <p:sldId id="257" r:id="rId6"/>
    <p:sldId id="258" r:id="rId7"/>
    <p:sldId id="265" r:id="rId8"/>
    <p:sldId id="268" r:id="rId9"/>
    <p:sldId id="269" r:id="rId10"/>
    <p:sldId id="270" r:id="rId11"/>
    <p:sldId id="271" r:id="rId12"/>
    <p:sldId id="274" r:id="rId13"/>
    <p:sldId id="275" r:id="rId14"/>
    <p:sldId id="276" r:id="rId15"/>
    <p:sldId id="277" r:id="rId16"/>
    <p:sldId id="345" r:id="rId17"/>
    <p:sldId id="278" r:id="rId18"/>
    <p:sldId id="280" r:id="rId19"/>
    <p:sldId id="333" r:id="rId20"/>
    <p:sldId id="346" r:id="rId21"/>
    <p:sldId id="347" r:id="rId22"/>
    <p:sldId id="283" r:id="rId23"/>
    <p:sldId id="334" r:id="rId24"/>
    <p:sldId id="337" r:id="rId25"/>
    <p:sldId id="285" r:id="rId26"/>
    <p:sldId id="287" r:id="rId27"/>
    <p:sldId id="288" r:id="rId28"/>
    <p:sldId id="289" r:id="rId29"/>
    <p:sldId id="338" r:id="rId30"/>
    <p:sldId id="290" r:id="rId31"/>
    <p:sldId id="341" r:id="rId32"/>
    <p:sldId id="340" r:id="rId33"/>
    <p:sldId id="291" r:id="rId34"/>
    <p:sldId id="292" r:id="rId35"/>
    <p:sldId id="293" r:id="rId36"/>
    <p:sldId id="294" r:id="rId37"/>
    <p:sldId id="295" r:id="rId38"/>
    <p:sldId id="296" r:id="rId39"/>
    <p:sldId id="297" r:id="rId40"/>
    <p:sldId id="298" r:id="rId41"/>
    <p:sldId id="339" r:id="rId42"/>
    <p:sldId id="343" r:id="rId43"/>
    <p:sldId id="300" r:id="rId44"/>
    <p:sldId id="301" r:id="rId45"/>
    <p:sldId id="302" r:id="rId46"/>
    <p:sldId id="303" r:id="rId47"/>
    <p:sldId id="304" r:id="rId48"/>
    <p:sldId id="305" r:id="rId49"/>
    <p:sldId id="306" r:id="rId50"/>
    <p:sldId id="307" r:id="rId51"/>
    <p:sldId id="308" r:id="rId52"/>
    <p:sldId id="328" r:id="rId53"/>
    <p:sldId id="329" r:id="rId54"/>
    <p:sldId id="344" r:id="rId55"/>
    <p:sldId id="351" r:id="rId56"/>
    <p:sldId id="355" r:id="rId57"/>
    <p:sldId id="356" r:id="rId58"/>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BA7"/>
    <a:srgbClr val="142B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39" autoAdjust="0"/>
    <p:restoredTop sz="66995" autoAdjust="0"/>
  </p:normalViewPr>
  <p:slideViewPr>
    <p:cSldViewPr snapToGrid="0">
      <p:cViewPr varScale="1">
        <p:scale>
          <a:sx n="58" d="100"/>
          <a:sy n="58" d="100"/>
        </p:scale>
        <p:origin x="159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F24041-112E-41B8-AFC8-0A03645BFDB4}" type="doc">
      <dgm:prSet loTypeId="urn:microsoft.com/office/officeart/2005/8/layout/radial2" loCatId="relationship" qsTypeId="urn:microsoft.com/office/officeart/2005/8/quickstyle/simple1" qsCatId="simple" csTypeId="urn:microsoft.com/office/officeart/2005/8/colors/colorful5" csCatId="colorful" phldr="1"/>
      <dgm:spPr/>
      <dgm:t>
        <a:bodyPr/>
        <a:lstStyle/>
        <a:p>
          <a:endParaRPr lang="es-CO"/>
        </a:p>
      </dgm:t>
    </dgm:pt>
    <dgm:pt modelId="{9CCBD8BE-2014-4307-A10E-B89E3DDB630A}">
      <dgm:prSet phldrT="[Texto]"/>
      <dgm:spPr/>
      <dgm:t>
        <a:bodyPr/>
        <a:lstStyle/>
        <a:p>
          <a:r>
            <a:rPr lang="es-CO" dirty="0">
              <a:latin typeface="Montserrat" panose="00000500000000000000" pitchFamily="50" charset="0"/>
            </a:rPr>
            <a:t>Nariz</a:t>
          </a:r>
        </a:p>
      </dgm:t>
    </dgm:pt>
    <dgm:pt modelId="{DB016EB8-F8BC-4C99-B814-3D5441648F2B}" type="parTrans" cxnId="{4D794DBC-EB09-4643-A9CD-EAF4B4339DA7}">
      <dgm:prSet/>
      <dgm:spPr/>
      <dgm:t>
        <a:bodyPr/>
        <a:lstStyle/>
        <a:p>
          <a:endParaRPr lang="es-CO">
            <a:latin typeface="Montserrat" panose="00000500000000000000" pitchFamily="50" charset="0"/>
          </a:endParaRPr>
        </a:p>
      </dgm:t>
    </dgm:pt>
    <dgm:pt modelId="{58507684-DFBC-45B3-90A3-FD905B7C6EE6}" type="sibTrans" cxnId="{4D794DBC-EB09-4643-A9CD-EAF4B4339DA7}">
      <dgm:prSet/>
      <dgm:spPr/>
      <dgm:t>
        <a:bodyPr/>
        <a:lstStyle/>
        <a:p>
          <a:endParaRPr lang="es-CO">
            <a:latin typeface="Montserrat" panose="00000500000000000000" pitchFamily="50" charset="0"/>
          </a:endParaRPr>
        </a:p>
      </dgm:t>
    </dgm:pt>
    <dgm:pt modelId="{FEE6581A-5260-490E-BF1D-29A2A31B2983}">
      <dgm:prSet phldrT="[Texto]"/>
      <dgm:spPr/>
      <dgm:t>
        <a:bodyPr/>
        <a:lstStyle/>
        <a:p>
          <a:r>
            <a:rPr lang="es-CO" dirty="0">
              <a:solidFill>
                <a:srgbClr val="142B48"/>
              </a:solidFill>
              <a:latin typeface="Montserrat" panose="00000500000000000000" pitchFamily="50" charset="0"/>
            </a:rPr>
            <a:t>Epistaxis.</a:t>
          </a:r>
        </a:p>
      </dgm:t>
    </dgm:pt>
    <dgm:pt modelId="{F7A4DED6-0A32-467D-95EC-2F71970D8324}" type="parTrans" cxnId="{AA4F91F6-5694-43A1-8F0A-19738A8912A8}">
      <dgm:prSet/>
      <dgm:spPr/>
      <dgm:t>
        <a:bodyPr/>
        <a:lstStyle/>
        <a:p>
          <a:endParaRPr lang="es-CO">
            <a:latin typeface="Montserrat" panose="00000500000000000000" pitchFamily="50" charset="0"/>
          </a:endParaRPr>
        </a:p>
      </dgm:t>
    </dgm:pt>
    <dgm:pt modelId="{6326FAF8-0BE5-4B97-A0EE-2675F96C097C}" type="sibTrans" cxnId="{AA4F91F6-5694-43A1-8F0A-19738A8912A8}">
      <dgm:prSet/>
      <dgm:spPr/>
      <dgm:t>
        <a:bodyPr/>
        <a:lstStyle/>
        <a:p>
          <a:endParaRPr lang="es-CO">
            <a:latin typeface="Montserrat" panose="00000500000000000000" pitchFamily="50" charset="0"/>
          </a:endParaRPr>
        </a:p>
      </dgm:t>
    </dgm:pt>
    <dgm:pt modelId="{60855805-6856-434A-BB43-FBC5D64EBE9E}">
      <dgm:prSet phldrT="[Texto]"/>
      <dgm:spPr/>
      <dgm:t>
        <a:bodyPr/>
        <a:lstStyle/>
        <a:p>
          <a:r>
            <a:rPr lang="es-CO" dirty="0">
              <a:solidFill>
                <a:srgbClr val="142B48"/>
              </a:solidFill>
              <a:latin typeface="Montserrat" panose="00000500000000000000" pitchFamily="50" charset="0"/>
            </a:rPr>
            <a:t>Cuerpo extraño.</a:t>
          </a:r>
        </a:p>
      </dgm:t>
    </dgm:pt>
    <dgm:pt modelId="{C32C80E1-A867-4D82-BAB7-18C6351FDD00}" type="parTrans" cxnId="{07446D4A-705A-4D05-89D0-8D84C0E8815E}">
      <dgm:prSet/>
      <dgm:spPr/>
      <dgm:t>
        <a:bodyPr/>
        <a:lstStyle/>
        <a:p>
          <a:endParaRPr lang="es-CO">
            <a:latin typeface="Montserrat" panose="00000500000000000000" pitchFamily="50" charset="0"/>
          </a:endParaRPr>
        </a:p>
      </dgm:t>
    </dgm:pt>
    <dgm:pt modelId="{1BCC2FAA-75AA-48E3-A905-4B329D991206}" type="sibTrans" cxnId="{07446D4A-705A-4D05-89D0-8D84C0E8815E}">
      <dgm:prSet/>
      <dgm:spPr/>
      <dgm:t>
        <a:bodyPr/>
        <a:lstStyle/>
        <a:p>
          <a:endParaRPr lang="es-CO">
            <a:latin typeface="Montserrat" panose="00000500000000000000" pitchFamily="50" charset="0"/>
          </a:endParaRPr>
        </a:p>
      </dgm:t>
    </dgm:pt>
    <dgm:pt modelId="{DB9BD36E-9FAC-4513-9A5B-19D91F30C361}">
      <dgm:prSet phldrT="[Texto]"/>
      <dgm:spPr/>
      <dgm:t>
        <a:bodyPr/>
        <a:lstStyle/>
        <a:p>
          <a:r>
            <a:rPr lang="es-CO" dirty="0">
              <a:latin typeface="Montserrat" panose="00000500000000000000" pitchFamily="50" charset="0"/>
            </a:rPr>
            <a:t>Oído</a:t>
          </a:r>
        </a:p>
      </dgm:t>
    </dgm:pt>
    <dgm:pt modelId="{96E2DF79-BBAA-4F57-839E-B3AA38AE9BAA}" type="parTrans" cxnId="{11A4560B-6E92-45AA-9566-785F98656B93}">
      <dgm:prSet/>
      <dgm:spPr/>
      <dgm:t>
        <a:bodyPr/>
        <a:lstStyle/>
        <a:p>
          <a:endParaRPr lang="es-CO">
            <a:latin typeface="Montserrat" panose="00000500000000000000" pitchFamily="50" charset="0"/>
          </a:endParaRPr>
        </a:p>
      </dgm:t>
    </dgm:pt>
    <dgm:pt modelId="{E1FCC2BC-C13D-43E3-AB0D-3CD80E8C8F28}" type="sibTrans" cxnId="{11A4560B-6E92-45AA-9566-785F98656B93}">
      <dgm:prSet/>
      <dgm:spPr/>
      <dgm:t>
        <a:bodyPr/>
        <a:lstStyle/>
        <a:p>
          <a:endParaRPr lang="es-CO">
            <a:latin typeface="Montserrat" panose="00000500000000000000" pitchFamily="50" charset="0"/>
          </a:endParaRPr>
        </a:p>
      </dgm:t>
    </dgm:pt>
    <dgm:pt modelId="{505CAB0F-5AA5-4069-8CEB-E552A3E9BDB8}">
      <dgm:prSet phldrT="[Texto]"/>
      <dgm:spPr/>
      <dgm:t>
        <a:bodyPr/>
        <a:lstStyle/>
        <a:p>
          <a:r>
            <a:rPr lang="es-CO" dirty="0">
              <a:solidFill>
                <a:srgbClr val="142B48"/>
              </a:solidFill>
              <a:latin typeface="Montserrat" panose="00000500000000000000" pitchFamily="50" charset="0"/>
            </a:rPr>
            <a:t>Trauma.</a:t>
          </a:r>
        </a:p>
      </dgm:t>
    </dgm:pt>
    <dgm:pt modelId="{2F72466E-A70C-483C-B1CB-2264269E6D41}" type="parTrans" cxnId="{0F7FBF17-AD4C-49B0-92A1-0DF206BCD2F0}">
      <dgm:prSet/>
      <dgm:spPr/>
      <dgm:t>
        <a:bodyPr/>
        <a:lstStyle/>
        <a:p>
          <a:endParaRPr lang="es-CO">
            <a:latin typeface="Montserrat" panose="00000500000000000000" pitchFamily="50" charset="0"/>
          </a:endParaRPr>
        </a:p>
      </dgm:t>
    </dgm:pt>
    <dgm:pt modelId="{43B89557-B80C-4AB3-9C91-E9C70B521FF5}" type="sibTrans" cxnId="{0F7FBF17-AD4C-49B0-92A1-0DF206BCD2F0}">
      <dgm:prSet/>
      <dgm:spPr/>
      <dgm:t>
        <a:bodyPr/>
        <a:lstStyle/>
        <a:p>
          <a:endParaRPr lang="es-CO">
            <a:latin typeface="Montserrat" panose="00000500000000000000" pitchFamily="50" charset="0"/>
          </a:endParaRPr>
        </a:p>
      </dgm:t>
    </dgm:pt>
    <dgm:pt modelId="{B292562E-05F6-483D-88A2-129633164720}">
      <dgm:prSet phldrT="[Texto]"/>
      <dgm:spPr/>
      <dgm:t>
        <a:bodyPr/>
        <a:lstStyle/>
        <a:p>
          <a:r>
            <a:rPr lang="es-CO" dirty="0">
              <a:solidFill>
                <a:srgbClr val="142B48"/>
              </a:solidFill>
              <a:latin typeface="Montserrat" panose="00000500000000000000" pitchFamily="50" charset="0"/>
            </a:rPr>
            <a:t>Parálisis facial.</a:t>
          </a:r>
        </a:p>
      </dgm:t>
    </dgm:pt>
    <dgm:pt modelId="{DB36343B-BB0F-4118-A20A-AEDC9483ED80}" type="parTrans" cxnId="{A9193626-9B6A-482F-90AF-11408EAD115F}">
      <dgm:prSet/>
      <dgm:spPr/>
      <dgm:t>
        <a:bodyPr/>
        <a:lstStyle/>
        <a:p>
          <a:endParaRPr lang="es-CO">
            <a:latin typeface="Montserrat" panose="00000500000000000000" pitchFamily="50" charset="0"/>
          </a:endParaRPr>
        </a:p>
      </dgm:t>
    </dgm:pt>
    <dgm:pt modelId="{54385127-46B5-4204-95E9-E10B01EB285A}" type="sibTrans" cxnId="{A9193626-9B6A-482F-90AF-11408EAD115F}">
      <dgm:prSet/>
      <dgm:spPr/>
      <dgm:t>
        <a:bodyPr/>
        <a:lstStyle/>
        <a:p>
          <a:endParaRPr lang="es-CO">
            <a:latin typeface="Montserrat" panose="00000500000000000000" pitchFamily="50" charset="0"/>
          </a:endParaRPr>
        </a:p>
      </dgm:t>
    </dgm:pt>
    <dgm:pt modelId="{86A971CA-1A10-4DDA-95E3-743DDCABAFC5}">
      <dgm:prSet phldrT="[Texto]"/>
      <dgm:spPr/>
      <dgm:t>
        <a:bodyPr/>
        <a:lstStyle/>
        <a:p>
          <a:r>
            <a:rPr lang="es-CO" dirty="0">
              <a:latin typeface="Montserrat" panose="00000500000000000000" pitchFamily="50" charset="0"/>
            </a:rPr>
            <a:t>Faringe</a:t>
          </a:r>
        </a:p>
      </dgm:t>
    </dgm:pt>
    <dgm:pt modelId="{AF358CE2-2253-447A-B38C-B1553608873C}" type="parTrans" cxnId="{0E3A5DBB-BA01-459E-9573-53F7561D41C0}">
      <dgm:prSet/>
      <dgm:spPr/>
      <dgm:t>
        <a:bodyPr/>
        <a:lstStyle/>
        <a:p>
          <a:endParaRPr lang="es-CO">
            <a:latin typeface="Montserrat" panose="00000500000000000000" pitchFamily="50" charset="0"/>
          </a:endParaRPr>
        </a:p>
      </dgm:t>
    </dgm:pt>
    <dgm:pt modelId="{AE8F569F-7F41-4A2B-85AC-C2E55F4F18A5}" type="sibTrans" cxnId="{0E3A5DBB-BA01-459E-9573-53F7561D41C0}">
      <dgm:prSet/>
      <dgm:spPr/>
      <dgm:t>
        <a:bodyPr/>
        <a:lstStyle/>
        <a:p>
          <a:endParaRPr lang="es-CO">
            <a:latin typeface="Montserrat" panose="00000500000000000000" pitchFamily="50" charset="0"/>
          </a:endParaRPr>
        </a:p>
      </dgm:t>
    </dgm:pt>
    <dgm:pt modelId="{7E4F9B9B-7E35-4E13-B9A8-1DD4580272C0}">
      <dgm:prSet phldrT="[Texto]"/>
      <dgm:spPr/>
      <dgm:t>
        <a:bodyPr/>
        <a:lstStyle/>
        <a:p>
          <a:r>
            <a:rPr lang="es-CO" dirty="0">
              <a:solidFill>
                <a:srgbClr val="142B48"/>
              </a:solidFill>
              <a:latin typeface="Montserrat" panose="00000500000000000000" pitchFamily="50" charset="0"/>
            </a:rPr>
            <a:t>Absceso periamigdalino.</a:t>
          </a:r>
        </a:p>
      </dgm:t>
    </dgm:pt>
    <dgm:pt modelId="{1D987CB3-0411-4F58-9E1F-DBE61587B777}" type="parTrans" cxnId="{1FC46E90-EF84-4B27-B64C-DDD8806C4638}">
      <dgm:prSet/>
      <dgm:spPr/>
      <dgm:t>
        <a:bodyPr/>
        <a:lstStyle/>
        <a:p>
          <a:endParaRPr lang="es-CO">
            <a:latin typeface="Montserrat" panose="00000500000000000000" pitchFamily="50" charset="0"/>
          </a:endParaRPr>
        </a:p>
      </dgm:t>
    </dgm:pt>
    <dgm:pt modelId="{7AE72301-CE1A-41B3-A63D-128428193FAC}" type="sibTrans" cxnId="{1FC46E90-EF84-4B27-B64C-DDD8806C4638}">
      <dgm:prSet/>
      <dgm:spPr/>
      <dgm:t>
        <a:bodyPr/>
        <a:lstStyle/>
        <a:p>
          <a:endParaRPr lang="es-CO">
            <a:latin typeface="Montserrat" panose="00000500000000000000" pitchFamily="50" charset="0"/>
          </a:endParaRPr>
        </a:p>
      </dgm:t>
    </dgm:pt>
    <dgm:pt modelId="{44C07B05-414D-4E30-9BBB-898C099BCB64}">
      <dgm:prSet phldrT="[Texto]"/>
      <dgm:spPr/>
      <dgm:t>
        <a:bodyPr/>
        <a:lstStyle/>
        <a:p>
          <a:r>
            <a:rPr lang="es-CO" dirty="0">
              <a:solidFill>
                <a:srgbClr val="142B48"/>
              </a:solidFill>
              <a:latin typeface="Montserrat" panose="00000500000000000000" pitchFamily="50" charset="0"/>
            </a:rPr>
            <a:t>Trauma.</a:t>
          </a:r>
        </a:p>
      </dgm:t>
    </dgm:pt>
    <dgm:pt modelId="{B3BC27F3-351D-4875-BFF4-62E0768979D7}" type="parTrans" cxnId="{0422FA06-13FC-4622-BDE7-D8D5F7082340}">
      <dgm:prSet/>
      <dgm:spPr/>
      <dgm:t>
        <a:bodyPr/>
        <a:lstStyle/>
        <a:p>
          <a:endParaRPr lang="es-CO"/>
        </a:p>
      </dgm:t>
    </dgm:pt>
    <dgm:pt modelId="{B66F8A96-C5EA-4787-96F9-EAA326E23B16}" type="sibTrans" cxnId="{0422FA06-13FC-4622-BDE7-D8D5F7082340}">
      <dgm:prSet/>
      <dgm:spPr/>
      <dgm:t>
        <a:bodyPr/>
        <a:lstStyle/>
        <a:p>
          <a:endParaRPr lang="es-CO"/>
        </a:p>
      </dgm:t>
    </dgm:pt>
    <dgm:pt modelId="{C2A2C621-42FD-49A8-BE54-EC52FA0A3055}" type="pres">
      <dgm:prSet presAssocID="{2BF24041-112E-41B8-AFC8-0A03645BFDB4}" presName="composite" presStyleCnt="0">
        <dgm:presLayoutVars>
          <dgm:chMax val="5"/>
          <dgm:dir/>
          <dgm:animLvl val="ctr"/>
          <dgm:resizeHandles val="exact"/>
        </dgm:presLayoutVars>
      </dgm:prSet>
      <dgm:spPr/>
    </dgm:pt>
    <dgm:pt modelId="{C0AC958E-C60C-4393-92CE-731858498678}" type="pres">
      <dgm:prSet presAssocID="{2BF24041-112E-41B8-AFC8-0A03645BFDB4}" presName="cycle" presStyleCnt="0"/>
      <dgm:spPr/>
    </dgm:pt>
    <dgm:pt modelId="{371A2EA0-CE6E-492F-9F79-8B6E5A6FD3B3}" type="pres">
      <dgm:prSet presAssocID="{2BF24041-112E-41B8-AFC8-0A03645BFDB4}" presName="centerShape" presStyleCnt="0"/>
      <dgm:spPr/>
    </dgm:pt>
    <dgm:pt modelId="{84C08473-0A3D-46A0-ACE3-4E64276F395D}" type="pres">
      <dgm:prSet presAssocID="{2BF24041-112E-41B8-AFC8-0A03645BFDB4}" presName="connSite" presStyleLbl="node1" presStyleIdx="0" presStyleCnt="4"/>
      <dgm:spPr/>
    </dgm:pt>
    <dgm:pt modelId="{15549635-7875-4E80-9AFC-8E661927026A}" type="pres">
      <dgm:prSet presAssocID="{2BF24041-112E-41B8-AFC8-0A03645BFDB4}" presName="visible" presStyleLbl="node1" presStyleIdx="0" presStyleCnt="4"/>
      <dgm:spPr/>
    </dgm:pt>
    <dgm:pt modelId="{F23AA6E0-F000-4868-A34C-045FE10C43F1}" type="pres">
      <dgm:prSet presAssocID="{DB016EB8-F8BC-4C99-B814-3D5441648F2B}" presName="Name25" presStyleLbl="parChTrans1D1" presStyleIdx="0" presStyleCnt="3"/>
      <dgm:spPr/>
    </dgm:pt>
    <dgm:pt modelId="{B46B8FB8-5073-4CC1-BDD5-35DD25FA40F4}" type="pres">
      <dgm:prSet presAssocID="{9CCBD8BE-2014-4307-A10E-B89E3DDB630A}" presName="node" presStyleCnt="0"/>
      <dgm:spPr/>
    </dgm:pt>
    <dgm:pt modelId="{9689772D-BB7F-45B3-9E64-4344589C2A23}" type="pres">
      <dgm:prSet presAssocID="{9CCBD8BE-2014-4307-A10E-B89E3DDB630A}" presName="parentNode" presStyleLbl="node1" presStyleIdx="1" presStyleCnt="4" custScaleX="114052" custLinFactNeighborX="3624">
        <dgm:presLayoutVars>
          <dgm:chMax val="1"/>
          <dgm:bulletEnabled val="1"/>
        </dgm:presLayoutVars>
      </dgm:prSet>
      <dgm:spPr/>
    </dgm:pt>
    <dgm:pt modelId="{47465C5B-7C3A-4681-A748-AA9F066AAADC}" type="pres">
      <dgm:prSet presAssocID="{9CCBD8BE-2014-4307-A10E-B89E3DDB630A}" presName="childNode" presStyleLbl="revTx" presStyleIdx="0" presStyleCnt="3">
        <dgm:presLayoutVars>
          <dgm:bulletEnabled val="1"/>
        </dgm:presLayoutVars>
      </dgm:prSet>
      <dgm:spPr/>
    </dgm:pt>
    <dgm:pt modelId="{EC196852-67ED-4AED-AE0C-EBF6F1482905}" type="pres">
      <dgm:prSet presAssocID="{96E2DF79-BBAA-4F57-839E-B3AA38AE9BAA}" presName="Name25" presStyleLbl="parChTrans1D1" presStyleIdx="1" presStyleCnt="3"/>
      <dgm:spPr/>
    </dgm:pt>
    <dgm:pt modelId="{009A748D-741C-4113-97C0-E1FBB697245E}" type="pres">
      <dgm:prSet presAssocID="{DB9BD36E-9FAC-4513-9A5B-19D91F30C361}" presName="node" presStyleCnt="0"/>
      <dgm:spPr/>
    </dgm:pt>
    <dgm:pt modelId="{82B6E32F-9F5A-43D5-B6B6-59F3C717A310}" type="pres">
      <dgm:prSet presAssocID="{DB9BD36E-9FAC-4513-9A5B-19D91F30C361}" presName="parentNode" presStyleLbl="node1" presStyleIdx="2" presStyleCnt="4" custLinFactNeighborX="-10872">
        <dgm:presLayoutVars>
          <dgm:chMax val="1"/>
          <dgm:bulletEnabled val="1"/>
        </dgm:presLayoutVars>
      </dgm:prSet>
      <dgm:spPr/>
    </dgm:pt>
    <dgm:pt modelId="{393575BB-CDF7-49EE-AD82-60DD61063EBF}" type="pres">
      <dgm:prSet presAssocID="{DB9BD36E-9FAC-4513-9A5B-19D91F30C361}" presName="childNode" presStyleLbl="revTx" presStyleIdx="1" presStyleCnt="3">
        <dgm:presLayoutVars>
          <dgm:bulletEnabled val="1"/>
        </dgm:presLayoutVars>
      </dgm:prSet>
      <dgm:spPr/>
    </dgm:pt>
    <dgm:pt modelId="{D47A6D8A-04A9-4601-ACEA-3382F8F931E3}" type="pres">
      <dgm:prSet presAssocID="{AF358CE2-2253-447A-B38C-B1553608873C}" presName="Name25" presStyleLbl="parChTrans1D1" presStyleIdx="2" presStyleCnt="3"/>
      <dgm:spPr/>
    </dgm:pt>
    <dgm:pt modelId="{78F80958-7814-40FF-AACB-6382D138C7BF}" type="pres">
      <dgm:prSet presAssocID="{86A971CA-1A10-4DDA-95E3-743DDCABAFC5}" presName="node" presStyleCnt="0"/>
      <dgm:spPr/>
    </dgm:pt>
    <dgm:pt modelId="{0B20B86C-1F6B-4FA9-BD09-BCD6286C756F}" type="pres">
      <dgm:prSet presAssocID="{86A971CA-1A10-4DDA-95E3-743DDCABAFC5}" presName="parentNode" presStyleLbl="node1" presStyleIdx="3" presStyleCnt="4">
        <dgm:presLayoutVars>
          <dgm:chMax val="1"/>
          <dgm:bulletEnabled val="1"/>
        </dgm:presLayoutVars>
      </dgm:prSet>
      <dgm:spPr/>
    </dgm:pt>
    <dgm:pt modelId="{BF9C70A3-F785-4F1E-90DB-51FADDA54FE5}" type="pres">
      <dgm:prSet presAssocID="{86A971CA-1A10-4DDA-95E3-743DDCABAFC5}" presName="childNode" presStyleLbl="revTx" presStyleIdx="2" presStyleCnt="3">
        <dgm:presLayoutVars>
          <dgm:bulletEnabled val="1"/>
        </dgm:presLayoutVars>
      </dgm:prSet>
      <dgm:spPr/>
    </dgm:pt>
  </dgm:ptLst>
  <dgm:cxnLst>
    <dgm:cxn modelId="{0422FA06-13FC-4622-BDE7-D8D5F7082340}" srcId="{9CCBD8BE-2014-4307-A10E-B89E3DDB630A}" destId="{44C07B05-414D-4E30-9BBB-898C099BCB64}" srcOrd="1" destOrd="0" parTransId="{B3BC27F3-351D-4875-BFF4-62E0768979D7}" sibTransId="{B66F8A96-C5EA-4787-96F9-EAA326E23B16}"/>
    <dgm:cxn modelId="{11A4560B-6E92-45AA-9566-785F98656B93}" srcId="{2BF24041-112E-41B8-AFC8-0A03645BFDB4}" destId="{DB9BD36E-9FAC-4513-9A5B-19D91F30C361}" srcOrd="1" destOrd="0" parTransId="{96E2DF79-BBAA-4F57-839E-B3AA38AE9BAA}" sibTransId="{E1FCC2BC-C13D-43E3-AB0D-3CD80E8C8F28}"/>
    <dgm:cxn modelId="{B13FAB12-46B3-441A-BC16-6C000E17D728}" type="presOf" srcId="{AF358CE2-2253-447A-B38C-B1553608873C}" destId="{D47A6D8A-04A9-4601-ACEA-3382F8F931E3}" srcOrd="0" destOrd="0" presId="urn:microsoft.com/office/officeart/2005/8/layout/radial2"/>
    <dgm:cxn modelId="{0F7FBF17-AD4C-49B0-92A1-0DF206BCD2F0}" srcId="{DB9BD36E-9FAC-4513-9A5B-19D91F30C361}" destId="{505CAB0F-5AA5-4069-8CEB-E552A3E9BDB8}" srcOrd="0" destOrd="0" parTransId="{2F72466E-A70C-483C-B1CB-2264269E6D41}" sibTransId="{43B89557-B80C-4AB3-9C91-E9C70B521FF5}"/>
    <dgm:cxn modelId="{A9193626-9B6A-482F-90AF-11408EAD115F}" srcId="{DB9BD36E-9FAC-4513-9A5B-19D91F30C361}" destId="{B292562E-05F6-483D-88A2-129633164720}" srcOrd="1" destOrd="0" parTransId="{DB36343B-BB0F-4118-A20A-AEDC9483ED80}" sibTransId="{54385127-46B5-4204-95E9-E10B01EB285A}"/>
    <dgm:cxn modelId="{F631F531-7A77-4212-8A7A-8E383FB85041}" type="presOf" srcId="{DB9BD36E-9FAC-4513-9A5B-19D91F30C361}" destId="{82B6E32F-9F5A-43D5-B6B6-59F3C717A310}" srcOrd="0" destOrd="0" presId="urn:microsoft.com/office/officeart/2005/8/layout/radial2"/>
    <dgm:cxn modelId="{37327134-0E2E-48C3-A41D-4AEEE233AFB0}" type="presOf" srcId="{DB016EB8-F8BC-4C99-B814-3D5441648F2B}" destId="{F23AA6E0-F000-4868-A34C-045FE10C43F1}" srcOrd="0" destOrd="0" presId="urn:microsoft.com/office/officeart/2005/8/layout/radial2"/>
    <dgm:cxn modelId="{BC38F740-1FAF-4B71-9B2A-F80F23241D9D}" type="presOf" srcId="{60855805-6856-434A-BB43-FBC5D64EBE9E}" destId="{47465C5B-7C3A-4681-A748-AA9F066AAADC}" srcOrd="0" destOrd="2" presId="urn:microsoft.com/office/officeart/2005/8/layout/radial2"/>
    <dgm:cxn modelId="{97E06568-1B99-47B0-90E5-A096E2B44FB7}" type="presOf" srcId="{2BF24041-112E-41B8-AFC8-0A03645BFDB4}" destId="{C2A2C621-42FD-49A8-BE54-EC52FA0A3055}" srcOrd="0" destOrd="0" presId="urn:microsoft.com/office/officeart/2005/8/layout/radial2"/>
    <dgm:cxn modelId="{07446D4A-705A-4D05-89D0-8D84C0E8815E}" srcId="{9CCBD8BE-2014-4307-A10E-B89E3DDB630A}" destId="{60855805-6856-434A-BB43-FBC5D64EBE9E}" srcOrd="2" destOrd="0" parTransId="{C32C80E1-A867-4D82-BAB7-18C6351FDD00}" sibTransId="{1BCC2FAA-75AA-48E3-A905-4B329D991206}"/>
    <dgm:cxn modelId="{2957A955-22AD-4FBC-9D61-B8495364682D}" type="presOf" srcId="{86A971CA-1A10-4DDA-95E3-743DDCABAFC5}" destId="{0B20B86C-1F6B-4FA9-BD09-BCD6286C756F}" srcOrd="0" destOrd="0" presId="urn:microsoft.com/office/officeart/2005/8/layout/radial2"/>
    <dgm:cxn modelId="{2B0F4C7D-DE9B-42E9-B1BA-98260419DE9E}" type="presOf" srcId="{96E2DF79-BBAA-4F57-839E-B3AA38AE9BAA}" destId="{EC196852-67ED-4AED-AE0C-EBF6F1482905}" srcOrd="0" destOrd="0" presId="urn:microsoft.com/office/officeart/2005/8/layout/radial2"/>
    <dgm:cxn modelId="{1FC46E90-EF84-4B27-B64C-DDD8806C4638}" srcId="{86A971CA-1A10-4DDA-95E3-743DDCABAFC5}" destId="{7E4F9B9B-7E35-4E13-B9A8-1DD4580272C0}" srcOrd="0" destOrd="0" parTransId="{1D987CB3-0411-4F58-9E1F-DBE61587B777}" sibTransId="{7AE72301-CE1A-41B3-A63D-128428193FAC}"/>
    <dgm:cxn modelId="{0532D99E-2BA4-4752-B577-EC81BE232218}" type="presOf" srcId="{505CAB0F-5AA5-4069-8CEB-E552A3E9BDB8}" destId="{393575BB-CDF7-49EE-AD82-60DD61063EBF}" srcOrd="0" destOrd="0" presId="urn:microsoft.com/office/officeart/2005/8/layout/radial2"/>
    <dgm:cxn modelId="{601D3DA2-E178-46F3-A8BC-CF657155A3B9}" type="presOf" srcId="{B292562E-05F6-483D-88A2-129633164720}" destId="{393575BB-CDF7-49EE-AD82-60DD61063EBF}" srcOrd="0" destOrd="1" presId="urn:microsoft.com/office/officeart/2005/8/layout/radial2"/>
    <dgm:cxn modelId="{0E3A5DBB-BA01-459E-9573-53F7561D41C0}" srcId="{2BF24041-112E-41B8-AFC8-0A03645BFDB4}" destId="{86A971CA-1A10-4DDA-95E3-743DDCABAFC5}" srcOrd="2" destOrd="0" parTransId="{AF358CE2-2253-447A-B38C-B1553608873C}" sibTransId="{AE8F569F-7F41-4A2B-85AC-C2E55F4F18A5}"/>
    <dgm:cxn modelId="{4D794DBC-EB09-4643-A9CD-EAF4B4339DA7}" srcId="{2BF24041-112E-41B8-AFC8-0A03645BFDB4}" destId="{9CCBD8BE-2014-4307-A10E-B89E3DDB630A}" srcOrd="0" destOrd="0" parTransId="{DB016EB8-F8BC-4C99-B814-3D5441648F2B}" sibTransId="{58507684-DFBC-45B3-90A3-FD905B7C6EE6}"/>
    <dgm:cxn modelId="{923569DB-503B-4B76-A3D6-CA95CB2A5432}" type="presOf" srcId="{7E4F9B9B-7E35-4E13-B9A8-1DD4580272C0}" destId="{BF9C70A3-F785-4F1E-90DB-51FADDA54FE5}" srcOrd="0" destOrd="0" presId="urn:microsoft.com/office/officeart/2005/8/layout/radial2"/>
    <dgm:cxn modelId="{EA8C27DE-2DD1-405E-ADD7-756FE4117F91}" type="presOf" srcId="{FEE6581A-5260-490E-BF1D-29A2A31B2983}" destId="{47465C5B-7C3A-4681-A748-AA9F066AAADC}" srcOrd="0" destOrd="0" presId="urn:microsoft.com/office/officeart/2005/8/layout/radial2"/>
    <dgm:cxn modelId="{AA4F91F6-5694-43A1-8F0A-19738A8912A8}" srcId="{9CCBD8BE-2014-4307-A10E-B89E3DDB630A}" destId="{FEE6581A-5260-490E-BF1D-29A2A31B2983}" srcOrd="0" destOrd="0" parTransId="{F7A4DED6-0A32-467D-95EC-2F71970D8324}" sibTransId="{6326FAF8-0BE5-4B97-A0EE-2675F96C097C}"/>
    <dgm:cxn modelId="{F27CA8F6-B512-48CB-B974-4331952D09DD}" type="presOf" srcId="{44C07B05-414D-4E30-9BBB-898C099BCB64}" destId="{47465C5B-7C3A-4681-A748-AA9F066AAADC}" srcOrd="0" destOrd="1" presId="urn:microsoft.com/office/officeart/2005/8/layout/radial2"/>
    <dgm:cxn modelId="{9C6027F8-4CDE-4347-A1BC-13BCDDF7B312}" type="presOf" srcId="{9CCBD8BE-2014-4307-A10E-B89E3DDB630A}" destId="{9689772D-BB7F-45B3-9E64-4344589C2A23}" srcOrd="0" destOrd="0" presId="urn:microsoft.com/office/officeart/2005/8/layout/radial2"/>
    <dgm:cxn modelId="{21151B17-97EA-409C-95D9-8078D4F795C0}" type="presParOf" srcId="{C2A2C621-42FD-49A8-BE54-EC52FA0A3055}" destId="{C0AC958E-C60C-4393-92CE-731858498678}" srcOrd="0" destOrd="0" presId="urn:microsoft.com/office/officeart/2005/8/layout/radial2"/>
    <dgm:cxn modelId="{64D5BF31-9E33-4950-B778-D3879B42C4E4}" type="presParOf" srcId="{C0AC958E-C60C-4393-92CE-731858498678}" destId="{371A2EA0-CE6E-492F-9F79-8B6E5A6FD3B3}" srcOrd="0" destOrd="0" presId="urn:microsoft.com/office/officeart/2005/8/layout/radial2"/>
    <dgm:cxn modelId="{74D57450-EDCD-458A-92E4-C758E30711FD}" type="presParOf" srcId="{371A2EA0-CE6E-492F-9F79-8B6E5A6FD3B3}" destId="{84C08473-0A3D-46A0-ACE3-4E64276F395D}" srcOrd="0" destOrd="0" presId="urn:microsoft.com/office/officeart/2005/8/layout/radial2"/>
    <dgm:cxn modelId="{0F7E10A3-463A-44AE-8D7F-D6DF851CA436}" type="presParOf" srcId="{371A2EA0-CE6E-492F-9F79-8B6E5A6FD3B3}" destId="{15549635-7875-4E80-9AFC-8E661927026A}" srcOrd="1" destOrd="0" presId="urn:microsoft.com/office/officeart/2005/8/layout/radial2"/>
    <dgm:cxn modelId="{53D4CAB2-285E-490C-89DC-736EC8856872}" type="presParOf" srcId="{C0AC958E-C60C-4393-92CE-731858498678}" destId="{F23AA6E0-F000-4868-A34C-045FE10C43F1}" srcOrd="1" destOrd="0" presId="urn:microsoft.com/office/officeart/2005/8/layout/radial2"/>
    <dgm:cxn modelId="{E445C1D5-F24A-42CD-A5DB-631E2C2AFC54}" type="presParOf" srcId="{C0AC958E-C60C-4393-92CE-731858498678}" destId="{B46B8FB8-5073-4CC1-BDD5-35DD25FA40F4}" srcOrd="2" destOrd="0" presId="urn:microsoft.com/office/officeart/2005/8/layout/radial2"/>
    <dgm:cxn modelId="{2B9A78E0-2BA2-4914-9E90-C0FAD256CFE5}" type="presParOf" srcId="{B46B8FB8-5073-4CC1-BDD5-35DD25FA40F4}" destId="{9689772D-BB7F-45B3-9E64-4344589C2A23}" srcOrd="0" destOrd="0" presId="urn:microsoft.com/office/officeart/2005/8/layout/radial2"/>
    <dgm:cxn modelId="{B9DF441E-5BA3-4E6E-BD59-775DD2FC0D82}" type="presParOf" srcId="{B46B8FB8-5073-4CC1-BDD5-35DD25FA40F4}" destId="{47465C5B-7C3A-4681-A748-AA9F066AAADC}" srcOrd="1" destOrd="0" presId="urn:microsoft.com/office/officeart/2005/8/layout/radial2"/>
    <dgm:cxn modelId="{4EA8EA78-C1E0-4B09-B48F-24B069385852}" type="presParOf" srcId="{C0AC958E-C60C-4393-92CE-731858498678}" destId="{EC196852-67ED-4AED-AE0C-EBF6F1482905}" srcOrd="3" destOrd="0" presId="urn:microsoft.com/office/officeart/2005/8/layout/radial2"/>
    <dgm:cxn modelId="{ED5466AE-63E0-42DB-9F12-1504925182B8}" type="presParOf" srcId="{C0AC958E-C60C-4393-92CE-731858498678}" destId="{009A748D-741C-4113-97C0-E1FBB697245E}" srcOrd="4" destOrd="0" presId="urn:microsoft.com/office/officeart/2005/8/layout/radial2"/>
    <dgm:cxn modelId="{16D97623-4064-4D90-B6C3-9355EE1E7CE3}" type="presParOf" srcId="{009A748D-741C-4113-97C0-E1FBB697245E}" destId="{82B6E32F-9F5A-43D5-B6B6-59F3C717A310}" srcOrd="0" destOrd="0" presId="urn:microsoft.com/office/officeart/2005/8/layout/radial2"/>
    <dgm:cxn modelId="{A25D5ACF-6921-44F0-8916-EF64709BC62F}" type="presParOf" srcId="{009A748D-741C-4113-97C0-E1FBB697245E}" destId="{393575BB-CDF7-49EE-AD82-60DD61063EBF}" srcOrd="1" destOrd="0" presId="urn:microsoft.com/office/officeart/2005/8/layout/radial2"/>
    <dgm:cxn modelId="{4E52E402-5007-4095-B0A4-A46705E85CF2}" type="presParOf" srcId="{C0AC958E-C60C-4393-92CE-731858498678}" destId="{D47A6D8A-04A9-4601-ACEA-3382F8F931E3}" srcOrd="5" destOrd="0" presId="urn:microsoft.com/office/officeart/2005/8/layout/radial2"/>
    <dgm:cxn modelId="{879C1E33-ADEE-43BF-A7A6-0467EDE4BFE1}" type="presParOf" srcId="{C0AC958E-C60C-4393-92CE-731858498678}" destId="{78F80958-7814-40FF-AACB-6382D138C7BF}" srcOrd="6" destOrd="0" presId="urn:microsoft.com/office/officeart/2005/8/layout/radial2"/>
    <dgm:cxn modelId="{227490DD-79FA-4CE4-AB5E-4E3193CC69F9}" type="presParOf" srcId="{78F80958-7814-40FF-AACB-6382D138C7BF}" destId="{0B20B86C-1F6B-4FA9-BD09-BCD6286C756F}" srcOrd="0" destOrd="0" presId="urn:microsoft.com/office/officeart/2005/8/layout/radial2"/>
    <dgm:cxn modelId="{23E1ACE0-204A-4AC5-AF2B-83BFF5296D3B}" type="presParOf" srcId="{78F80958-7814-40FF-AACB-6382D138C7BF}" destId="{BF9C70A3-F785-4F1E-90DB-51FADDA54FE5}"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7A6D8A-04A9-4601-ACEA-3382F8F931E3}">
      <dsp:nvSpPr>
        <dsp:cNvPr id="0" name=""/>
        <dsp:cNvSpPr/>
      </dsp:nvSpPr>
      <dsp:spPr>
        <a:xfrm rot="2560900">
          <a:off x="4187842" y="4297720"/>
          <a:ext cx="930736" cy="45000"/>
        </a:xfrm>
        <a:custGeom>
          <a:avLst/>
          <a:gdLst/>
          <a:ahLst/>
          <a:cxnLst/>
          <a:rect l="0" t="0" r="0" b="0"/>
          <a:pathLst>
            <a:path>
              <a:moveTo>
                <a:pt x="0" y="22500"/>
              </a:moveTo>
              <a:lnTo>
                <a:pt x="930736" y="2250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196852-67ED-4AED-AE0C-EBF6F1482905}">
      <dsp:nvSpPr>
        <dsp:cNvPr id="0" name=""/>
        <dsp:cNvSpPr/>
      </dsp:nvSpPr>
      <dsp:spPr>
        <a:xfrm>
          <a:off x="4311103" y="3034936"/>
          <a:ext cx="842382" cy="45000"/>
        </a:xfrm>
        <a:custGeom>
          <a:avLst/>
          <a:gdLst/>
          <a:ahLst/>
          <a:cxnLst/>
          <a:rect l="0" t="0" r="0" b="0"/>
          <a:pathLst>
            <a:path>
              <a:moveTo>
                <a:pt x="0" y="22500"/>
              </a:moveTo>
              <a:lnTo>
                <a:pt x="842382" y="2250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23AA6E0-F000-4868-A34C-045FE10C43F1}">
      <dsp:nvSpPr>
        <dsp:cNvPr id="0" name=""/>
        <dsp:cNvSpPr/>
      </dsp:nvSpPr>
      <dsp:spPr>
        <a:xfrm rot="19062808">
          <a:off x="4193728" y="1797158"/>
          <a:ext cx="902157" cy="45000"/>
        </a:xfrm>
        <a:custGeom>
          <a:avLst/>
          <a:gdLst/>
          <a:ahLst/>
          <a:cxnLst/>
          <a:rect l="0" t="0" r="0" b="0"/>
          <a:pathLst>
            <a:path>
              <a:moveTo>
                <a:pt x="0" y="22500"/>
              </a:moveTo>
              <a:lnTo>
                <a:pt x="902157" y="2250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5549635-7875-4E80-9AFC-8E661927026A}">
      <dsp:nvSpPr>
        <dsp:cNvPr id="0" name=""/>
        <dsp:cNvSpPr/>
      </dsp:nvSpPr>
      <dsp:spPr>
        <a:xfrm>
          <a:off x="1816381" y="1589952"/>
          <a:ext cx="2934967" cy="2934967"/>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89772D-BB7F-45B3-9E64-4344589C2A23}">
      <dsp:nvSpPr>
        <dsp:cNvPr id="0" name=""/>
        <dsp:cNvSpPr/>
      </dsp:nvSpPr>
      <dsp:spPr>
        <a:xfrm>
          <a:off x="4671263" y="1770"/>
          <a:ext cx="2008433" cy="1760980"/>
        </a:xfrm>
        <a:prstGeom prst="ellipse">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CO" sz="2400" kern="1200" dirty="0">
              <a:latin typeface="Montserrat" panose="00000500000000000000" pitchFamily="50" charset="0"/>
            </a:rPr>
            <a:t>Nariz</a:t>
          </a:r>
        </a:p>
      </dsp:txBody>
      <dsp:txXfrm>
        <a:off x="4965391" y="259660"/>
        <a:ext cx="1420177" cy="1245200"/>
      </dsp:txXfrm>
    </dsp:sp>
    <dsp:sp modelId="{47465C5B-7C3A-4681-A748-AA9F066AAADC}">
      <dsp:nvSpPr>
        <dsp:cNvPr id="0" name=""/>
        <dsp:cNvSpPr/>
      </dsp:nvSpPr>
      <dsp:spPr>
        <a:xfrm>
          <a:off x="6546479" y="1770"/>
          <a:ext cx="3012650" cy="1760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1066800">
            <a:lnSpc>
              <a:spcPct val="90000"/>
            </a:lnSpc>
            <a:spcBef>
              <a:spcPct val="0"/>
            </a:spcBef>
            <a:spcAft>
              <a:spcPct val="15000"/>
            </a:spcAft>
            <a:buChar char="•"/>
          </a:pPr>
          <a:r>
            <a:rPr lang="es-CO" sz="2400" kern="1200" dirty="0">
              <a:solidFill>
                <a:srgbClr val="142B48"/>
              </a:solidFill>
              <a:latin typeface="Montserrat" panose="00000500000000000000" pitchFamily="50" charset="0"/>
            </a:rPr>
            <a:t>Epistaxis.</a:t>
          </a:r>
        </a:p>
        <a:p>
          <a:pPr marL="228600" lvl="1" indent="-228600" algn="l" defTabSz="1066800">
            <a:lnSpc>
              <a:spcPct val="90000"/>
            </a:lnSpc>
            <a:spcBef>
              <a:spcPct val="0"/>
            </a:spcBef>
            <a:spcAft>
              <a:spcPct val="15000"/>
            </a:spcAft>
            <a:buChar char="•"/>
          </a:pPr>
          <a:r>
            <a:rPr lang="es-CO" sz="2400" kern="1200" dirty="0">
              <a:solidFill>
                <a:srgbClr val="142B48"/>
              </a:solidFill>
              <a:latin typeface="Montserrat" panose="00000500000000000000" pitchFamily="50" charset="0"/>
            </a:rPr>
            <a:t>Trauma.</a:t>
          </a:r>
        </a:p>
        <a:p>
          <a:pPr marL="228600" lvl="1" indent="-228600" algn="l" defTabSz="1066800">
            <a:lnSpc>
              <a:spcPct val="90000"/>
            </a:lnSpc>
            <a:spcBef>
              <a:spcPct val="0"/>
            </a:spcBef>
            <a:spcAft>
              <a:spcPct val="15000"/>
            </a:spcAft>
            <a:buChar char="•"/>
          </a:pPr>
          <a:r>
            <a:rPr lang="es-CO" sz="2400" kern="1200" dirty="0">
              <a:solidFill>
                <a:srgbClr val="142B48"/>
              </a:solidFill>
              <a:latin typeface="Montserrat" panose="00000500000000000000" pitchFamily="50" charset="0"/>
            </a:rPr>
            <a:t>Cuerpo extraño.</a:t>
          </a:r>
        </a:p>
      </dsp:txBody>
      <dsp:txXfrm>
        <a:off x="6546479" y="1770"/>
        <a:ext cx="3012650" cy="1760980"/>
      </dsp:txXfrm>
    </dsp:sp>
    <dsp:sp modelId="{82B6E32F-9F5A-43D5-B6B6-59F3C717A310}">
      <dsp:nvSpPr>
        <dsp:cNvPr id="0" name=""/>
        <dsp:cNvSpPr/>
      </dsp:nvSpPr>
      <dsp:spPr>
        <a:xfrm>
          <a:off x="5153486" y="2176945"/>
          <a:ext cx="1760980" cy="1760980"/>
        </a:xfrm>
        <a:prstGeom prst="ellipse">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CO" sz="2400" kern="1200" dirty="0">
              <a:latin typeface="Montserrat" panose="00000500000000000000" pitchFamily="50" charset="0"/>
            </a:rPr>
            <a:t>Oído</a:t>
          </a:r>
        </a:p>
      </dsp:txBody>
      <dsp:txXfrm>
        <a:off x="5411376" y="2434835"/>
        <a:ext cx="1245200" cy="1245200"/>
      </dsp:txXfrm>
    </dsp:sp>
    <dsp:sp modelId="{393575BB-CDF7-49EE-AD82-60DD61063EBF}">
      <dsp:nvSpPr>
        <dsp:cNvPr id="0" name=""/>
        <dsp:cNvSpPr/>
      </dsp:nvSpPr>
      <dsp:spPr>
        <a:xfrm>
          <a:off x="7090565" y="2176945"/>
          <a:ext cx="2641470" cy="1760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1066800">
            <a:lnSpc>
              <a:spcPct val="90000"/>
            </a:lnSpc>
            <a:spcBef>
              <a:spcPct val="0"/>
            </a:spcBef>
            <a:spcAft>
              <a:spcPct val="15000"/>
            </a:spcAft>
            <a:buChar char="•"/>
          </a:pPr>
          <a:r>
            <a:rPr lang="es-CO" sz="2400" kern="1200" dirty="0">
              <a:solidFill>
                <a:srgbClr val="142B48"/>
              </a:solidFill>
              <a:latin typeface="Montserrat" panose="00000500000000000000" pitchFamily="50" charset="0"/>
            </a:rPr>
            <a:t>Trauma.</a:t>
          </a:r>
        </a:p>
        <a:p>
          <a:pPr marL="228600" lvl="1" indent="-228600" algn="l" defTabSz="1066800">
            <a:lnSpc>
              <a:spcPct val="90000"/>
            </a:lnSpc>
            <a:spcBef>
              <a:spcPct val="0"/>
            </a:spcBef>
            <a:spcAft>
              <a:spcPct val="15000"/>
            </a:spcAft>
            <a:buChar char="•"/>
          </a:pPr>
          <a:r>
            <a:rPr lang="es-CO" sz="2400" kern="1200" dirty="0">
              <a:solidFill>
                <a:srgbClr val="142B48"/>
              </a:solidFill>
              <a:latin typeface="Montserrat" panose="00000500000000000000" pitchFamily="50" charset="0"/>
            </a:rPr>
            <a:t>Parálisis facial.</a:t>
          </a:r>
        </a:p>
      </dsp:txBody>
      <dsp:txXfrm>
        <a:off x="7090565" y="2176945"/>
        <a:ext cx="2641470" cy="1760980"/>
      </dsp:txXfrm>
    </dsp:sp>
    <dsp:sp modelId="{0B20B86C-1F6B-4FA9-BD09-BCD6286C756F}">
      <dsp:nvSpPr>
        <dsp:cNvPr id="0" name=""/>
        <dsp:cNvSpPr/>
      </dsp:nvSpPr>
      <dsp:spPr>
        <a:xfrm>
          <a:off x="4762103" y="4352120"/>
          <a:ext cx="1760980" cy="1760980"/>
        </a:xfrm>
        <a:prstGeom prst="ellipse">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CO" sz="2400" kern="1200" dirty="0">
              <a:latin typeface="Montserrat" panose="00000500000000000000" pitchFamily="50" charset="0"/>
            </a:rPr>
            <a:t>Faringe</a:t>
          </a:r>
        </a:p>
      </dsp:txBody>
      <dsp:txXfrm>
        <a:off x="5019993" y="4610010"/>
        <a:ext cx="1245200" cy="1245200"/>
      </dsp:txXfrm>
    </dsp:sp>
    <dsp:sp modelId="{BF9C70A3-F785-4F1E-90DB-51FADDA54FE5}">
      <dsp:nvSpPr>
        <dsp:cNvPr id="0" name=""/>
        <dsp:cNvSpPr/>
      </dsp:nvSpPr>
      <dsp:spPr>
        <a:xfrm>
          <a:off x="6699182" y="4352120"/>
          <a:ext cx="2641470" cy="1760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1066800">
            <a:lnSpc>
              <a:spcPct val="90000"/>
            </a:lnSpc>
            <a:spcBef>
              <a:spcPct val="0"/>
            </a:spcBef>
            <a:spcAft>
              <a:spcPct val="15000"/>
            </a:spcAft>
            <a:buChar char="•"/>
          </a:pPr>
          <a:r>
            <a:rPr lang="es-CO" sz="2400" kern="1200" dirty="0">
              <a:solidFill>
                <a:srgbClr val="142B48"/>
              </a:solidFill>
              <a:latin typeface="Montserrat" panose="00000500000000000000" pitchFamily="50" charset="0"/>
            </a:rPr>
            <a:t>Absceso periamigdalino.</a:t>
          </a:r>
        </a:p>
      </dsp:txBody>
      <dsp:txXfrm>
        <a:off x="6699182" y="4352120"/>
        <a:ext cx="2641470" cy="1760980"/>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1AD47F-EBD1-4B54-959D-335F21D7D4EF}" type="datetimeFigureOut">
              <a:rPr lang="es-CO" smtClean="0"/>
              <a:t>6/04/2021</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75FB8D-DD82-4A08-8699-7A84DCD6D01A}" type="slidenum">
              <a:rPr lang="es-CO" smtClean="0"/>
              <a:t>‹Nº›</a:t>
            </a:fld>
            <a:endParaRPr lang="es-CO"/>
          </a:p>
        </p:txBody>
      </p:sp>
    </p:spTree>
    <p:extLst>
      <p:ext uri="{BB962C8B-B14F-4D97-AF65-F5344CB8AC3E}">
        <p14:creationId xmlns:p14="http://schemas.microsoft.com/office/powerpoint/2010/main" val="2645553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AE75FB8D-DD82-4A08-8699-7A84DCD6D01A}" type="slidenum">
              <a:rPr lang="es-CO" smtClean="0"/>
              <a:t>16</a:t>
            </a:fld>
            <a:endParaRPr lang="es-CO"/>
          </a:p>
        </p:txBody>
      </p:sp>
    </p:spTree>
    <p:extLst>
      <p:ext uri="{BB962C8B-B14F-4D97-AF65-F5344CB8AC3E}">
        <p14:creationId xmlns:p14="http://schemas.microsoft.com/office/powerpoint/2010/main" val="3456776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charset="0"/>
              </a:defRPr>
            </a:lvl1pPr>
            <a:lvl2pPr marL="742950" indent="-285750" eaLnBrk="0" hangingPunct="0">
              <a:defRPr>
                <a:solidFill>
                  <a:schemeClr val="tx1"/>
                </a:solidFill>
                <a:latin typeface="Tahoma" charset="0"/>
              </a:defRPr>
            </a:lvl2pPr>
            <a:lvl3pPr marL="1143000" indent="-228600" eaLnBrk="0" hangingPunct="0">
              <a:defRPr>
                <a:solidFill>
                  <a:schemeClr val="tx1"/>
                </a:solidFill>
                <a:latin typeface="Tahoma" charset="0"/>
              </a:defRPr>
            </a:lvl3pPr>
            <a:lvl4pPr marL="1600200" indent="-228600" eaLnBrk="0" hangingPunct="0">
              <a:defRPr>
                <a:solidFill>
                  <a:schemeClr val="tx1"/>
                </a:solidFill>
                <a:latin typeface="Tahoma" charset="0"/>
              </a:defRPr>
            </a:lvl4pPr>
            <a:lvl5pPr marL="2057400" indent="-228600" eaLnBrk="0" hangingPunct="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eaLnBrk="1" hangingPunct="1"/>
            <a:fld id="{70159DFE-C8A0-4482-8EF6-55254356843F}" type="slidenum">
              <a:rPr lang="es-ES" smtClean="0">
                <a:latin typeface="Arial" charset="0"/>
              </a:rPr>
              <a:pPr eaLnBrk="1" hangingPunct="1"/>
              <a:t>40</a:t>
            </a:fld>
            <a:endParaRPr lang="es-ES">
              <a:latin typeface="Arial"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MX"/>
              <a:t>Miasis en CAE</a:t>
            </a:r>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FE37DF-EC54-4263-8F2E-675F09D36E3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dirty="0"/>
          </a:p>
        </p:txBody>
      </p:sp>
      <p:sp>
        <p:nvSpPr>
          <p:cNvPr id="3" name="Subtítulo 2">
            <a:extLst>
              <a:ext uri="{FF2B5EF4-FFF2-40B4-BE49-F238E27FC236}">
                <a16:creationId xmlns:a16="http://schemas.microsoft.com/office/drawing/2014/main" id="{9AE48E76-FA62-4A64-B559-E0990333E4A9}"/>
              </a:ext>
            </a:extLst>
          </p:cNvPr>
          <p:cNvSpPr>
            <a:spLocks noGrp="1"/>
          </p:cNvSpPr>
          <p:nvPr>
            <p:ph type="subTitle" idx="1"/>
          </p:nvPr>
        </p:nvSpPr>
        <p:spPr>
          <a:xfrm>
            <a:off x="4038600" y="3602038"/>
            <a:ext cx="66294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673FB237-85B5-4E59-B1F1-B12705287A2F}"/>
              </a:ext>
            </a:extLst>
          </p:cNvPr>
          <p:cNvSpPr>
            <a:spLocks noGrp="1"/>
          </p:cNvSpPr>
          <p:nvPr>
            <p:ph type="dt" sz="half" idx="10"/>
          </p:nvPr>
        </p:nvSpPr>
        <p:spPr/>
        <p:txBody>
          <a:bodyPr/>
          <a:lstStyle/>
          <a:p>
            <a:fld id="{B931C254-A2DB-421B-8295-A8367D4B8F8B}" type="datetimeFigureOut">
              <a:rPr lang="es-CO" smtClean="0"/>
              <a:t>6/04/2021</a:t>
            </a:fld>
            <a:endParaRPr lang="es-CO"/>
          </a:p>
        </p:txBody>
      </p:sp>
      <p:sp>
        <p:nvSpPr>
          <p:cNvPr id="5" name="Marcador de pie de página 4">
            <a:extLst>
              <a:ext uri="{FF2B5EF4-FFF2-40B4-BE49-F238E27FC236}">
                <a16:creationId xmlns:a16="http://schemas.microsoft.com/office/drawing/2014/main" id="{D9D8A0BE-4588-4000-BB99-7E87239B1C10}"/>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62783A1-00AF-4EC7-A6EC-7F5166052D80}"/>
              </a:ext>
            </a:extLst>
          </p:cNvPr>
          <p:cNvSpPr>
            <a:spLocks noGrp="1"/>
          </p:cNvSpPr>
          <p:nvPr>
            <p:ph type="sldNum" sz="quarter" idx="12"/>
          </p:nvPr>
        </p:nvSpPr>
        <p:spPr/>
        <p:txBody>
          <a:bodyPr/>
          <a:lstStyle/>
          <a:p>
            <a:fld id="{EEDC6524-C235-44E1-AEA9-1162A2C58779}" type="slidenum">
              <a:rPr lang="es-CO" smtClean="0"/>
              <a:t>‹Nº›</a:t>
            </a:fld>
            <a:endParaRPr lang="es-CO"/>
          </a:p>
        </p:txBody>
      </p:sp>
    </p:spTree>
    <p:extLst>
      <p:ext uri="{BB962C8B-B14F-4D97-AF65-F5344CB8AC3E}">
        <p14:creationId xmlns:p14="http://schemas.microsoft.com/office/powerpoint/2010/main" val="3640760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4129AD-ECE5-474A-B387-D1DB95CB4CDD}"/>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AB7BA0B1-5703-4417-8EBC-2B452AB8834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DECDD7C9-0917-4A0B-B8A9-9E5FB50DA9F0}"/>
              </a:ext>
            </a:extLst>
          </p:cNvPr>
          <p:cNvSpPr>
            <a:spLocks noGrp="1"/>
          </p:cNvSpPr>
          <p:nvPr>
            <p:ph type="dt" sz="half" idx="10"/>
          </p:nvPr>
        </p:nvSpPr>
        <p:spPr/>
        <p:txBody>
          <a:bodyPr/>
          <a:lstStyle/>
          <a:p>
            <a:fld id="{B931C254-A2DB-421B-8295-A8367D4B8F8B}" type="datetimeFigureOut">
              <a:rPr lang="es-CO" smtClean="0"/>
              <a:t>6/04/2021</a:t>
            </a:fld>
            <a:endParaRPr lang="es-CO"/>
          </a:p>
        </p:txBody>
      </p:sp>
      <p:sp>
        <p:nvSpPr>
          <p:cNvPr id="5" name="Marcador de pie de página 4">
            <a:extLst>
              <a:ext uri="{FF2B5EF4-FFF2-40B4-BE49-F238E27FC236}">
                <a16:creationId xmlns:a16="http://schemas.microsoft.com/office/drawing/2014/main" id="{0611FD9F-47C6-487B-ADEA-D7CBC8BA32D6}"/>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44879742-8F91-422B-ACE1-ECE7A8713263}"/>
              </a:ext>
            </a:extLst>
          </p:cNvPr>
          <p:cNvSpPr>
            <a:spLocks noGrp="1"/>
          </p:cNvSpPr>
          <p:nvPr>
            <p:ph type="sldNum" sz="quarter" idx="12"/>
          </p:nvPr>
        </p:nvSpPr>
        <p:spPr/>
        <p:txBody>
          <a:bodyPr/>
          <a:lstStyle/>
          <a:p>
            <a:fld id="{EEDC6524-C235-44E1-AEA9-1162A2C58779}" type="slidenum">
              <a:rPr lang="es-CO" smtClean="0"/>
              <a:t>‹Nº›</a:t>
            </a:fld>
            <a:endParaRPr lang="es-CO"/>
          </a:p>
        </p:txBody>
      </p:sp>
    </p:spTree>
    <p:extLst>
      <p:ext uri="{BB962C8B-B14F-4D97-AF65-F5344CB8AC3E}">
        <p14:creationId xmlns:p14="http://schemas.microsoft.com/office/powerpoint/2010/main" val="1871040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9709C36-9BD2-4D6A-BAFE-594FC6E00FB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D947868E-B92C-4F91-9B8A-C374BE835A43}"/>
              </a:ext>
            </a:extLst>
          </p:cNvPr>
          <p:cNvSpPr>
            <a:spLocks noGrp="1"/>
          </p:cNvSpPr>
          <p:nvPr>
            <p:ph type="body" orient="vert" idx="1"/>
          </p:nvPr>
        </p:nvSpPr>
        <p:spPr>
          <a:xfrm>
            <a:off x="4457698" y="365125"/>
            <a:ext cx="4114801"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4F300ABA-6F60-480A-91BE-73DEB6CCFD54}"/>
              </a:ext>
            </a:extLst>
          </p:cNvPr>
          <p:cNvSpPr>
            <a:spLocks noGrp="1"/>
          </p:cNvSpPr>
          <p:nvPr>
            <p:ph type="dt" sz="half" idx="10"/>
          </p:nvPr>
        </p:nvSpPr>
        <p:spPr/>
        <p:txBody>
          <a:bodyPr/>
          <a:lstStyle/>
          <a:p>
            <a:fld id="{B931C254-A2DB-421B-8295-A8367D4B8F8B}" type="datetimeFigureOut">
              <a:rPr lang="es-CO" smtClean="0"/>
              <a:t>6/04/2021</a:t>
            </a:fld>
            <a:endParaRPr lang="es-CO"/>
          </a:p>
        </p:txBody>
      </p:sp>
      <p:sp>
        <p:nvSpPr>
          <p:cNvPr id="5" name="Marcador de pie de página 4">
            <a:extLst>
              <a:ext uri="{FF2B5EF4-FFF2-40B4-BE49-F238E27FC236}">
                <a16:creationId xmlns:a16="http://schemas.microsoft.com/office/drawing/2014/main" id="{078D68B3-2C5D-4908-94A6-5DDD186B62F7}"/>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E273D45F-3A7A-45C9-9A79-640C4410A74E}"/>
              </a:ext>
            </a:extLst>
          </p:cNvPr>
          <p:cNvSpPr>
            <a:spLocks noGrp="1"/>
          </p:cNvSpPr>
          <p:nvPr>
            <p:ph type="sldNum" sz="quarter" idx="12"/>
          </p:nvPr>
        </p:nvSpPr>
        <p:spPr/>
        <p:txBody>
          <a:bodyPr/>
          <a:lstStyle/>
          <a:p>
            <a:fld id="{EEDC6524-C235-44E1-AEA9-1162A2C58779}" type="slidenum">
              <a:rPr lang="es-CO" smtClean="0"/>
              <a:t>‹Nº›</a:t>
            </a:fld>
            <a:endParaRPr lang="es-CO"/>
          </a:p>
        </p:txBody>
      </p:sp>
      <p:sp>
        <p:nvSpPr>
          <p:cNvPr id="9" name="Marcador de texto vertical 2">
            <a:extLst>
              <a:ext uri="{FF2B5EF4-FFF2-40B4-BE49-F238E27FC236}">
                <a16:creationId xmlns:a16="http://schemas.microsoft.com/office/drawing/2014/main" id="{B82BB312-C856-43C9-8F5C-0C179D08EDB8}"/>
              </a:ext>
            </a:extLst>
          </p:cNvPr>
          <p:cNvSpPr>
            <a:spLocks noGrp="1"/>
          </p:cNvSpPr>
          <p:nvPr>
            <p:ph type="body" orient="vert" idx="13"/>
          </p:nvPr>
        </p:nvSpPr>
        <p:spPr>
          <a:xfrm>
            <a:off x="342897" y="365125"/>
            <a:ext cx="4114801" cy="370991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869643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1634489"/>
            <a:ext cx="6579870" cy="982029"/>
          </a:xfrm>
          <a:prstGeom prst="rect">
            <a:avLst/>
          </a:prstGeom>
        </p:spPr>
        <p:txBody>
          <a:bodyPr/>
          <a:lstStyle>
            <a:lvl1pPr>
              <a:defRPr sz="3200" b="1">
                <a:solidFill>
                  <a:srgbClr val="06B0AA"/>
                </a:solidFill>
              </a:defRPr>
            </a:lvl1pPr>
          </a:lstStyle>
          <a:p>
            <a:r>
              <a:rPr lang="es-ES"/>
              <a:t>Haga clic para modificar el estilo de título del patrón</a:t>
            </a:r>
            <a:endParaRPr lang="en-US" dirty="0"/>
          </a:p>
        </p:txBody>
      </p:sp>
      <p:sp>
        <p:nvSpPr>
          <p:cNvPr id="3" name="Marcador de contenido 2"/>
          <p:cNvSpPr>
            <a:spLocks noGrp="1"/>
          </p:cNvSpPr>
          <p:nvPr>
            <p:ph idx="1"/>
          </p:nvPr>
        </p:nvSpPr>
        <p:spPr>
          <a:xfrm>
            <a:off x="838200" y="2708909"/>
            <a:ext cx="6579870" cy="3468053"/>
          </a:xfrm>
          <a:prstGeom prst="rect">
            <a:avLst/>
          </a:prstGeom>
        </p:spPr>
        <p:txBody>
          <a:bodyPr/>
          <a:lstStyle>
            <a:lvl1pPr>
              <a:defRPr>
                <a:solidFill>
                  <a:srgbClr val="132C48"/>
                </a:solidFill>
                <a:latin typeface="Montserrat" panose="02000505000000020004" pitchFamily="2" charset="0"/>
              </a:defRPr>
            </a:lvl1pPr>
            <a:lvl2pPr>
              <a:defRPr>
                <a:solidFill>
                  <a:srgbClr val="132C48"/>
                </a:solidFill>
                <a:latin typeface="Montserrat" panose="02000505000000020004" pitchFamily="2" charset="0"/>
              </a:defRPr>
            </a:lvl2pPr>
            <a:lvl3pPr>
              <a:defRPr>
                <a:solidFill>
                  <a:srgbClr val="132C48"/>
                </a:solidFill>
                <a:latin typeface="Montserrat" panose="02000505000000020004" pitchFamily="2" charset="0"/>
              </a:defRPr>
            </a:lvl3pPr>
            <a:lvl4pPr>
              <a:defRPr>
                <a:solidFill>
                  <a:srgbClr val="132C48"/>
                </a:solidFill>
                <a:latin typeface="Montserrat" panose="02000505000000020004" pitchFamily="2" charset="0"/>
              </a:defRPr>
            </a:lvl4pPr>
            <a:lvl5pPr>
              <a:defRPr>
                <a:solidFill>
                  <a:srgbClr val="132C48"/>
                </a:solidFill>
                <a:latin typeface="Montserrat" panose="02000505000000020004" pitchFamily="2" charset="0"/>
              </a:defRPr>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39900779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ítulo y texto e imágenes prediseñada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7813"/>
            <a:ext cx="10972800" cy="1143000"/>
          </a:xfrm>
          <a:prstGeom prst="rect">
            <a:avLst/>
          </a:prstGeom>
        </p:spPr>
        <p:txBody>
          <a:bodyPr/>
          <a:lstStyle/>
          <a:p>
            <a:r>
              <a:rPr lang="es-ES"/>
              <a:t>Haga clic para modificar el estilo de título del patrón</a:t>
            </a:r>
          </a:p>
        </p:txBody>
      </p:sp>
      <p:sp>
        <p:nvSpPr>
          <p:cNvPr id="3" name="2 Marcador de texto"/>
          <p:cNvSpPr>
            <a:spLocks noGrp="1"/>
          </p:cNvSpPr>
          <p:nvPr>
            <p:ph type="body" sz="half" idx="1"/>
          </p:nvPr>
        </p:nvSpPr>
        <p:spPr>
          <a:xfrm>
            <a:off x="609600" y="1600201"/>
            <a:ext cx="5384800" cy="4530725"/>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imágenes prediseñadas"/>
          <p:cNvSpPr>
            <a:spLocks noGrp="1"/>
          </p:cNvSpPr>
          <p:nvPr>
            <p:ph type="clipArt" sz="half" idx="2"/>
          </p:nvPr>
        </p:nvSpPr>
        <p:spPr>
          <a:xfrm>
            <a:off x="6197600" y="1600201"/>
            <a:ext cx="5384800" cy="4530725"/>
          </a:xfrm>
          <a:prstGeom prst="rect">
            <a:avLst/>
          </a:prstGeom>
        </p:spPr>
        <p:txBody>
          <a:bodyPr/>
          <a:lstStyle/>
          <a:p>
            <a:pPr lvl="0"/>
            <a:endParaRPr lang="es-ES" noProof="0"/>
          </a:p>
        </p:txBody>
      </p:sp>
      <p:sp>
        <p:nvSpPr>
          <p:cNvPr id="5" name="Rectangle 39"/>
          <p:cNvSpPr>
            <a:spLocks noGrp="1" noChangeArrowheads="1"/>
          </p:cNvSpPr>
          <p:nvPr>
            <p:ph type="dt" sz="half" idx="10"/>
          </p:nvPr>
        </p:nvSpPr>
        <p:spPr>
          <a:xfrm>
            <a:off x="609600" y="6278563"/>
            <a:ext cx="2844800" cy="457200"/>
          </a:xfrm>
          <a:prstGeom prst="rect">
            <a:avLst/>
          </a:prstGeom>
          <a:ln/>
        </p:spPr>
        <p:txBody>
          <a:bodyPr/>
          <a:lstStyle>
            <a:lvl1pPr>
              <a:defRPr/>
            </a:lvl1pPr>
          </a:lstStyle>
          <a:p>
            <a:pPr>
              <a:defRPr/>
            </a:pPr>
            <a:endParaRPr lang="es-ES"/>
          </a:p>
        </p:txBody>
      </p:sp>
      <p:sp>
        <p:nvSpPr>
          <p:cNvPr id="6" name="Rectangle 40"/>
          <p:cNvSpPr>
            <a:spLocks noGrp="1" noChangeArrowheads="1"/>
          </p:cNvSpPr>
          <p:nvPr>
            <p:ph type="ftr" sz="quarter" idx="11"/>
          </p:nvPr>
        </p:nvSpPr>
        <p:spPr>
          <a:xfrm>
            <a:off x="4165600" y="6278563"/>
            <a:ext cx="3860800" cy="457200"/>
          </a:xfrm>
          <a:prstGeom prst="rect">
            <a:avLst/>
          </a:prstGeom>
          <a:ln/>
        </p:spPr>
        <p:txBody>
          <a:bodyPr/>
          <a:lstStyle>
            <a:lvl1pPr>
              <a:defRPr/>
            </a:lvl1pPr>
          </a:lstStyle>
          <a:p>
            <a:pPr>
              <a:defRPr/>
            </a:pPr>
            <a:endParaRPr lang="es-ES"/>
          </a:p>
        </p:txBody>
      </p:sp>
      <p:sp>
        <p:nvSpPr>
          <p:cNvPr id="7" name="Rectangle 41"/>
          <p:cNvSpPr>
            <a:spLocks noGrp="1" noChangeArrowheads="1"/>
          </p:cNvSpPr>
          <p:nvPr>
            <p:ph type="sldNum" sz="quarter" idx="12"/>
          </p:nvPr>
        </p:nvSpPr>
        <p:spPr>
          <a:xfrm>
            <a:off x="8737600" y="6278563"/>
            <a:ext cx="2844800" cy="457200"/>
          </a:xfrm>
          <a:prstGeom prst="rect">
            <a:avLst/>
          </a:prstGeom>
          <a:ln/>
        </p:spPr>
        <p:txBody>
          <a:bodyPr/>
          <a:lstStyle>
            <a:lvl1pPr>
              <a:defRPr/>
            </a:lvl1pPr>
          </a:lstStyle>
          <a:p>
            <a:pPr>
              <a:defRPr/>
            </a:pPr>
            <a:fld id="{B48EBF7B-9172-4BA1-8808-0C526C55FE83}" type="slidenum">
              <a:rPr lang="es-ES"/>
              <a:pPr>
                <a:defRPr/>
              </a:pPr>
              <a:t>‹Nº›</a:t>
            </a:fld>
            <a:endParaRPr lang="es-ES"/>
          </a:p>
        </p:txBody>
      </p:sp>
    </p:spTree>
    <p:extLst>
      <p:ext uri="{BB962C8B-B14F-4D97-AF65-F5344CB8AC3E}">
        <p14:creationId xmlns:p14="http://schemas.microsoft.com/office/powerpoint/2010/main" val="41133749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7813"/>
            <a:ext cx="10972800" cy="1143000"/>
          </a:xfrm>
          <a:prstGeom prst="rect">
            <a:avLst/>
          </a:prstGeom>
        </p:spPr>
        <p:txBody>
          <a:bodyPr/>
          <a:lstStyle/>
          <a:p>
            <a:r>
              <a:rPr lang="es-ES"/>
              <a:t>Haga clic para modificar el estilo de título del patrón</a:t>
            </a:r>
          </a:p>
        </p:txBody>
      </p:sp>
      <p:sp>
        <p:nvSpPr>
          <p:cNvPr id="3" name="2 Marcador de texto"/>
          <p:cNvSpPr>
            <a:spLocks noGrp="1"/>
          </p:cNvSpPr>
          <p:nvPr>
            <p:ph type="body" sz="half" idx="1"/>
          </p:nvPr>
        </p:nvSpPr>
        <p:spPr>
          <a:xfrm>
            <a:off x="609600" y="1600201"/>
            <a:ext cx="5384800" cy="4530725"/>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1"/>
            <a:ext cx="5384800" cy="4530725"/>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39"/>
          <p:cNvSpPr>
            <a:spLocks noGrp="1" noChangeArrowheads="1"/>
          </p:cNvSpPr>
          <p:nvPr>
            <p:ph type="dt" sz="half" idx="10"/>
          </p:nvPr>
        </p:nvSpPr>
        <p:spPr>
          <a:xfrm>
            <a:off x="609600" y="6278563"/>
            <a:ext cx="2844800" cy="457200"/>
          </a:xfrm>
          <a:prstGeom prst="rect">
            <a:avLst/>
          </a:prstGeom>
          <a:ln/>
        </p:spPr>
        <p:txBody>
          <a:bodyPr/>
          <a:lstStyle>
            <a:lvl1pPr>
              <a:defRPr/>
            </a:lvl1pPr>
          </a:lstStyle>
          <a:p>
            <a:pPr>
              <a:defRPr/>
            </a:pPr>
            <a:endParaRPr lang="es-ES"/>
          </a:p>
        </p:txBody>
      </p:sp>
      <p:sp>
        <p:nvSpPr>
          <p:cNvPr id="6" name="Rectangle 40"/>
          <p:cNvSpPr>
            <a:spLocks noGrp="1" noChangeArrowheads="1"/>
          </p:cNvSpPr>
          <p:nvPr>
            <p:ph type="ftr" sz="quarter" idx="11"/>
          </p:nvPr>
        </p:nvSpPr>
        <p:spPr>
          <a:xfrm>
            <a:off x="4165600" y="6278563"/>
            <a:ext cx="3860800" cy="457200"/>
          </a:xfrm>
          <a:prstGeom prst="rect">
            <a:avLst/>
          </a:prstGeom>
          <a:ln/>
        </p:spPr>
        <p:txBody>
          <a:bodyPr/>
          <a:lstStyle>
            <a:lvl1pPr>
              <a:defRPr/>
            </a:lvl1pPr>
          </a:lstStyle>
          <a:p>
            <a:pPr>
              <a:defRPr/>
            </a:pPr>
            <a:endParaRPr lang="es-ES"/>
          </a:p>
        </p:txBody>
      </p:sp>
      <p:sp>
        <p:nvSpPr>
          <p:cNvPr id="7" name="Rectangle 41"/>
          <p:cNvSpPr>
            <a:spLocks noGrp="1" noChangeArrowheads="1"/>
          </p:cNvSpPr>
          <p:nvPr>
            <p:ph type="sldNum" sz="quarter" idx="12"/>
          </p:nvPr>
        </p:nvSpPr>
        <p:spPr>
          <a:xfrm>
            <a:off x="8737600" y="6278563"/>
            <a:ext cx="2844800" cy="457200"/>
          </a:xfrm>
          <a:prstGeom prst="rect">
            <a:avLst/>
          </a:prstGeom>
          <a:ln/>
        </p:spPr>
        <p:txBody>
          <a:bodyPr/>
          <a:lstStyle>
            <a:lvl1pPr>
              <a:defRPr/>
            </a:lvl1pPr>
          </a:lstStyle>
          <a:p>
            <a:pPr>
              <a:defRPr/>
            </a:pPr>
            <a:fld id="{45520205-0EA8-4619-B1E2-090F6E495FEB}" type="slidenum">
              <a:rPr lang="es-ES"/>
              <a:pPr>
                <a:defRPr/>
              </a:pPr>
              <a:t>‹Nº›</a:t>
            </a:fld>
            <a:endParaRPr lang="es-ES"/>
          </a:p>
        </p:txBody>
      </p:sp>
    </p:spTree>
    <p:extLst>
      <p:ext uri="{BB962C8B-B14F-4D97-AF65-F5344CB8AC3E}">
        <p14:creationId xmlns:p14="http://schemas.microsoft.com/office/powerpoint/2010/main" val="1805717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1_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289559" y="1625133"/>
            <a:ext cx="8561477" cy="397977"/>
          </a:xfrm>
          <a:prstGeom prst="rect">
            <a:avLst/>
          </a:prstGeom>
        </p:spPr>
        <p:txBody>
          <a:bodyPr/>
          <a:lstStyle>
            <a:lvl1pPr>
              <a:defRPr sz="2400" b="1">
                <a:solidFill>
                  <a:srgbClr val="06B0AA"/>
                </a:solidFill>
              </a:defRPr>
            </a:lvl1pPr>
          </a:lstStyle>
          <a:p>
            <a:r>
              <a:rPr lang="es-ES"/>
              <a:t>Haga clic para modificar el estilo de título del patrón</a:t>
            </a:r>
            <a:endParaRPr lang="en-US" dirty="0"/>
          </a:p>
        </p:txBody>
      </p:sp>
      <p:sp>
        <p:nvSpPr>
          <p:cNvPr id="3" name="Marcador de contenido 2"/>
          <p:cNvSpPr>
            <a:spLocks noGrp="1"/>
          </p:cNvSpPr>
          <p:nvPr>
            <p:ph sz="half" idx="1"/>
          </p:nvPr>
        </p:nvSpPr>
        <p:spPr>
          <a:xfrm>
            <a:off x="289560" y="2114548"/>
            <a:ext cx="4491990" cy="3788093"/>
          </a:xfrm>
          <a:prstGeom prst="rect">
            <a:avLst/>
          </a:prstGeom>
        </p:spPr>
        <p:txBody>
          <a:bodyPr/>
          <a:lstStyle>
            <a:lvl1pPr>
              <a:defRPr sz="2000">
                <a:solidFill>
                  <a:srgbClr val="132C48"/>
                </a:solidFill>
                <a:latin typeface="Montserrat" panose="02000505000000020004" pitchFamily="2" charset="0"/>
              </a:defRPr>
            </a:lvl1pPr>
            <a:lvl2pPr>
              <a:defRPr sz="2000">
                <a:solidFill>
                  <a:srgbClr val="132C48"/>
                </a:solidFill>
                <a:latin typeface="Montserrat" panose="02000505000000020004" pitchFamily="2" charset="0"/>
              </a:defRPr>
            </a:lvl2pPr>
            <a:lvl3pPr>
              <a:defRPr sz="2000">
                <a:solidFill>
                  <a:srgbClr val="132C48"/>
                </a:solidFill>
                <a:latin typeface="Montserrat" panose="02000505000000020004" pitchFamily="2" charset="0"/>
              </a:defRPr>
            </a:lvl3pPr>
            <a:lvl4pPr>
              <a:defRPr sz="2000">
                <a:solidFill>
                  <a:srgbClr val="132C48"/>
                </a:solidFill>
                <a:latin typeface="Montserrat" panose="02000505000000020004" pitchFamily="2" charset="0"/>
              </a:defRPr>
            </a:lvl4pPr>
            <a:lvl5pPr>
              <a:defRPr sz="2000">
                <a:solidFill>
                  <a:srgbClr val="132C48"/>
                </a:solidFill>
                <a:latin typeface="Montserrat" panose="02000505000000020004" pitchFamily="2" charset="0"/>
              </a:defRPr>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Marcador de contenido 3"/>
          <p:cNvSpPr>
            <a:spLocks noGrp="1"/>
          </p:cNvSpPr>
          <p:nvPr>
            <p:ph sz="half" idx="2"/>
          </p:nvPr>
        </p:nvSpPr>
        <p:spPr>
          <a:xfrm>
            <a:off x="5069205" y="2114548"/>
            <a:ext cx="4491990" cy="3788093"/>
          </a:xfrm>
          <a:prstGeom prst="rect">
            <a:avLst/>
          </a:prstGeom>
        </p:spPr>
        <p:txBody>
          <a:bodyPr/>
          <a:lstStyle>
            <a:lvl1pPr>
              <a:defRPr sz="2000">
                <a:solidFill>
                  <a:srgbClr val="132C48"/>
                </a:solidFill>
                <a:latin typeface="Montserrat" panose="02000505000000020004" pitchFamily="2" charset="0"/>
              </a:defRPr>
            </a:lvl1pPr>
            <a:lvl2pPr>
              <a:defRPr sz="2000">
                <a:solidFill>
                  <a:srgbClr val="132C48"/>
                </a:solidFill>
                <a:latin typeface="Montserrat" panose="02000505000000020004" pitchFamily="2" charset="0"/>
              </a:defRPr>
            </a:lvl2pPr>
            <a:lvl3pPr>
              <a:defRPr sz="2000">
                <a:solidFill>
                  <a:srgbClr val="132C48"/>
                </a:solidFill>
                <a:latin typeface="Montserrat" panose="02000505000000020004" pitchFamily="2" charset="0"/>
              </a:defRPr>
            </a:lvl3pPr>
            <a:lvl4pPr>
              <a:defRPr sz="2000">
                <a:solidFill>
                  <a:srgbClr val="132C48"/>
                </a:solidFill>
                <a:latin typeface="Montserrat" panose="02000505000000020004" pitchFamily="2" charset="0"/>
              </a:defRPr>
            </a:lvl4pPr>
            <a:lvl5pPr>
              <a:defRPr sz="2000">
                <a:solidFill>
                  <a:srgbClr val="132C48"/>
                </a:solidFill>
                <a:latin typeface="Montserrat" panose="02000505000000020004" pitchFamily="2" charset="0"/>
              </a:defRPr>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extLst>
      <p:ext uri="{BB962C8B-B14F-4D97-AF65-F5344CB8AC3E}">
        <p14:creationId xmlns:p14="http://schemas.microsoft.com/office/powerpoint/2010/main" val="1889024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0AB230-510B-46BA-A458-30415A4476DB}"/>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D0852972-705E-4EE7-8C92-A2ECFCE604A5}"/>
              </a:ext>
            </a:extLst>
          </p:cNvPr>
          <p:cNvSpPr>
            <a:spLocks noGrp="1"/>
          </p:cNvSpPr>
          <p:nvPr>
            <p:ph idx="1"/>
          </p:nvPr>
        </p:nvSpPr>
        <p:spPr>
          <a:xfrm>
            <a:off x="685801" y="1825625"/>
            <a:ext cx="10667997" cy="2090392"/>
          </a:xfrm>
        </p:spPr>
        <p:txBody>
          <a:bodyPr/>
          <a:lstStyle>
            <a:lvl1pPr>
              <a:defRPr sz="2000"/>
            </a:lvl1pPr>
            <a:lvl2pPr>
              <a:defRPr sz="2000"/>
            </a:lvl2pPr>
            <a:lvl3pPr>
              <a:defRPr sz="2000"/>
            </a:lvl3pPr>
            <a:lvl4pPr>
              <a:defRPr sz="2000"/>
            </a:lvl4pPr>
            <a:lvl5pPr>
              <a:defRPr sz="20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4" name="Marcador de fecha 3">
            <a:extLst>
              <a:ext uri="{FF2B5EF4-FFF2-40B4-BE49-F238E27FC236}">
                <a16:creationId xmlns:a16="http://schemas.microsoft.com/office/drawing/2014/main" id="{647B5BA6-96B9-4621-B526-119BBB5FAA0C}"/>
              </a:ext>
            </a:extLst>
          </p:cNvPr>
          <p:cNvSpPr>
            <a:spLocks noGrp="1"/>
          </p:cNvSpPr>
          <p:nvPr>
            <p:ph type="dt" sz="half" idx="10"/>
          </p:nvPr>
        </p:nvSpPr>
        <p:spPr/>
        <p:txBody>
          <a:bodyPr/>
          <a:lstStyle/>
          <a:p>
            <a:fld id="{B931C254-A2DB-421B-8295-A8367D4B8F8B}" type="datetimeFigureOut">
              <a:rPr lang="es-CO" smtClean="0"/>
              <a:t>6/04/2021</a:t>
            </a:fld>
            <a:endParaRPr lang="es-CO"/>
          </a:p>
        </p:txBody>
      </p:sp>
      <p:sp>
        <p:nvSpPr>
          <p:cNvPr id="5" name="Marcador de pie de página 4">
            <a:extLst>
              <a:ext uri="{FF2B5EF4-FFF2-40B4-BE49-F238E27FC236}">
                <a16:creationId xmlns:a16="http://schemas.microsoft.com/office/drawing/2014/main" id="{768D5DBF-74C2-43DA-BA08-F929BB9B229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0388F0D5-E917-4FE5-8E29-10C8AAF764BB}"/>
              </a:ext>
            </a:extLst>
          </p:cNvPr>
          <p:cNvSpPr>
            <a:spLocks noGrp="1"/>
          </p:cNvSpPr>
          <p:nvPr>
            <p:ph type="sldNum" sz="quarter" idx="12"/>
          </p:nvPr>
        </p:nvSpPr>
        <p:spPr/>
        <p:txBody>
          <a:bodyPr/>
          <a:lstStyle/>
          <a:p>
            <a:fld id="{EEDC6524-C235-44E1-AEA9-1162A2C58779}" type="slidenum">
              <a:rPr lang="es-CO" smtClean="0"/>
              <a:t>‹Nº›</a:t>
            </a:fld>
            <a:endParaRPr lang="es-CO"/>
          </a:p>
        </p:txBody>
      </p:sp>
      <p:sp>
        <p:nvSpPr>
          <p:cNvPr id="9" name="Marcador de contenido 2">
            <a:extLst>
              <a:ext uri="{FF2B5EF4-FFF2-40B4-BE49-F238E27FC236}">
                <a16:creationId xmlns:a16="http://schemas.microsoft.com/office/drawing/2014/main" id="{812CB0F7-CC93-4978-8EAB-608B0E4AA3AF}"/>
              </a:ext>
            </a:extLst>
          </p:cNvPr>
          <p:cNvSpPr>
            <a:spLocks noGrp="1"/>
          </p:cNvSpPr>
          <p:nvPr>
            <p:ph idx="13"/>
          </p:nvPr>
        </p:nvSpPr>
        <p:spPr>
          <a:xfrm>
            <a:off x="4669654" y="3916017"/>
            <a:ext cx="6684145" cy="241334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3685850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F1A1B7-772D-4D75-892B-27B117D804CA}"/>
              </a:ext>
            </a:extLst>
          </p:cNvPr>
          <p:cNvSpPr>
            <a:spLocks noGrp="1"/>
          </p:cNvSpPr>
          <p:nvPr>
            <p:ph type="title"/>
          </p:nvPr>
        </p:nvSpPr>
        <p:spPr>
          <a:xfrm>
            <a:off x="831850" y="1709738"/>
            <a:ext cx="10515600" cy="1957801"/>
          </a:xfrm>
        </p:spPr>
        <p:txBody>
          <a:bodyPr anchor="b"/>
          <a:lstStyle>
            <a:lvl1pPr>
              <a:defRPr sz="6000"/>
            </a:lvl1pPr>
          </a:lstStyle>
          <a:p>
            <a:r>
              <a:rPr lang="es-ES"/>
              <a:t>Haga clic para modificar el estilo de título del patrón</a:t>
            </a:r>
            <a:endParaRPr lang="es-CO" dirty="0"/>
          </a:p>
        </p:txBody>
      </p:sp>
      <p:sp>
        <p:nvSpPr>
          <p:cNvPr id="3" name="Marcador de texto 2">
            <a:extLst>
              <a:ext uri="{FF2B5EF4-FFF2-40B4-BE49-F238E27FC236}">
                <a16:creationId xmlns:a16="http://schemas.microsoft.com/office/drawing/2014/main" id="{FF9B326C-5AAD-4A5D-9296-5664DBF19386}"/>
              </a:ext>
            </a:extLst>
          </p:cNvPr>
          <p:cNvSpPr>
            <a:spLocks noGrp="1"/>
          </p:cNvSpPr>
          <p:nvPr>
            <p:ph type="body" idx="1"/>
          </p:nvPr>
        </p:nvSpPr>
        <p:spPr>
          <a:xfrm>
            <a:off x="4313582" y="3675063"/>
            <a:ext cx="7040217" cy="1500187"/>
          </a:xfrm>
        </p:spPr>
        <p:txBody>
          <a:bodyPr/>
          <a:lstStyle>
            <a:lvl1pPr marL="0" indent="0">
              <a:buNone/>
              <a:defRPr sz="2400">
                <a:solidFill>
                  <a:srgbClr val="152B4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FC6101B-76EA-4336-A5AF-59DE7ADA5256}"/>
              </a:ext>
            </a:extLst>
          </p:cNvPr>
          <p:cNvSpPr>
            <a:spLocks noGrp="1"/>
          </p:cNvSpPr>
          <p:nvPr>
            <p:ph type="dt" sz="half" idx="10"/>
          </p:nvPr>
        </p:nvSpPr>
        <p:spPr/>
        <p:txBody>
          <a:bodyPr/>
          <a:lstStyle/>
          <a:p>
            <a:fld id="{B931C254-A2DB-421B-8295-A8367D4B8F8B}" type="datetimeFigureOut">
              <a:rPr lang="es-CO" smtClean="0"/>
              <a:t>6/04/2021</a:t>
            </a:fld>
            <a:endParaRPr lang="es-CO"/>
          </a:p>
        </p:txBody>
      </p:sp>
      <p:sp>
        <p:nvSpPr>
          <p:cNvPr id="5" name="Marcador de pie de página 4">
            <a:extLst>
              <a:ext uri="{FF2B5EF4-FFF2-40B4-BE49-F238E27FC236}">
                <a16:creationId xmlns:a16="http://schemas.microsoft.com/office/drawing/2014/main" id="{C232D21D-9C42-4277-85E1-AB84A87F0742}"/>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75D6901-65A5-489B-8A2A-AC46A185E954}"/>
              </a:ext>
            </a:extLst>
          </p:cNvPr>
          <p:cNvSpPr>
            <a:spLocks noGrp="1"/>
          </p:cNvSpPr>
          <p:nvPr>
            <p:ph type="sldNum" sz="quarter" idx="12"/>
          </p:nvPr>
        </p:nvSpPr>
        <p:spPr/>
        <p:txBody>
          <a:bodyPr/>
          <a:lstStyle/>
          <a:p>
            <a:fld id="{EEDC6524-C235-44E1-AEA9-1162A2C58779}" type="slidenum">
              <a:rPr lang="es-CO" smtClean="0"/>
              <a:t>‹Nº›</a:t>
            </a:fld>
            <a:endParaRPr lang="es-CO"/>
          </a:p>
        </p:txBody>
      </p:sp>
    </p:spTree>
    <p:extLst>
      <p:ext uri="{BB962C8B-B14F-4D97-AF65-F5344CB8AC3E}">
        <p14:creationId xmlns:p14="http://schemas.microsoft.com/office/powerpoint/2010/main" val="1001358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D94B4E-5A7E-47AC-84D3-3F40ADCCB1EA}"/>
              </a:ext>
            </a:extLst>
          </p:cNvPr>
          <p:cNvSpPr>
            <a:spLocks noGrp="1"/>
          </p:cNvSpPr>
          <p:nvPr>
            <p:ph type="title"/>
          </p:nvPr>
        </p:nvSpPr>
        <p:spPr/>
        <p:txBody>
          <a:bodyPr/>
          <a:lstStyle/>
          <a:p>
            <a:r>
              <a:rPr lang="es-ES"/>
              <a:t>Haga clic para modificar el estilo de título del patrón</a:t>
            </a:r>
            <a:endParaRPr lang="es-CO"/>
          </a:p>
        </p:txBody>
      </p:sp>
      <p:sp>
        <p:nvSpPr>
          <p:cNvPr id="4" name="Marcador de contenido 3">
            <a:extLst>
              <a:ext uri="{FF2B5EF4-FFF2-40B4-BE49-F238E27FC236}">
                <a16:creationId xmlns:a16="http://schemas.microsoft.com/office/drawing/2014/main" id="{94D664EE-6701-4718-9054-5109FF57E41A}"/>
              </a:ext>
            </a:extLst>
          </p:cNvPr>
          <p:cNvSpPr>
            <a:spLocks noGrp="1"/>
          </p:cNvSpPr>
          <p:nvPr>
            <p:ph sz="half" idx="2"/>
          </p:nvPr>
        </p:nvSpPr>
        <p:spPr>
          <a:xfrm>
            <a:off x="4591878" y="1825625"/>
            <a:ext cx="6761922"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1749F008-5191-4482-9476-FAD016A650DE}"/>
              </a:ext>
            </a:extLst>
          </p:cNvPr>
          <p:cNvSpPr>
            <a:spLocks noGrp="1"/>
          </p:cNvSpPr>
          <p:nvPr>
            <p:ph type="dt" sz="half" idx="10"/>
          </p:nvPr>
        </p:nvSpPr>
        <p:spPr/>
        <p:txBody>
          <a:bodyPr/>
          <a:lstStyle/>
          <a:p>
            <a:fld id="{B931C254-A2DB-421B-8295-A8367D4B8F8B}" type="datetimeFigureOut">
              <a:rPr lang="es-CO" smtClean="0"/>
              <a:t>6/04/2021</a:t>
            </a:fld>
            <a:endParaRPr lang="es-CO"/>
          </a:p>
        </p:txBody>
      </p:sp>
      <p:sp>
        <p:nvSpPr>
          <p:cNvPr id="6" name="Marcador de pie de página 5">
            <a:extLst>
              <a:ext uri="{FF2B5EF4-FFF2-40B4-BE49-F238E27FC236}">
                <a16:creationId xmlns:a16="http://schemas.microsoft.com/office/drawing/2014/main" id="{2D374705-EC7E-43CD-A8BA-700FE6E243F1}"/>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5298F706-3B1B-4FF9-88B2-38308E9FDEAD}"/>
              </a:ext>
            </a:extLst>
          </p:cNvPr>
          <p:cNvSpPr>
            <a:spLocks noGrp="1"/>
          </p:cNvSpPr>
          <p:nvPr>
            <p:ph type="sldNum" sz="quarter" idx="12"/>
          </p:nvPr>
        </p:nvSpPr>
        <p:spPr/>
        <p:txBody>
          <a:bodyPr/>
          <a:lstStyle/>
          <a:p>
            <a:fld id="{EEDC6524-C235-44E1-AEA9-1162A2C58779}" type="slidenum">
              <a:rPr lang="es-CO" smtClean="0"/>
              <a:t>‹Nº›</a:t>
            </a:fld>
            <a:endParaRPr lang="es-CO"/>
          </a:p>
        </p:txBody>
      </p:sp>
    </p:spTree>
    <p:extLst>
      <p:ext uri="{BB962C8B-B14F-4D97-AF65-F5344CB8AC3E}">
        <p14:creationId xmlns:p14="http://schemas.microsoft.com/office/powerpoint/2010/main" val="1283969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359AB5-B49C-4FFE-8A17-CE1143B3AA55}"/>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dirty="0"/>
          </a:p>
        </p:txBody>
      </p:sp>
      <p:sp>
        <p:nvSpPr>
          <p:cNvPr id="5" name="Marcador de texto 4">
            <a:extLst>
              <a:ext uri="{FF2B5EF4-FFF2-40B4-BE49-F238E27FC236}">
                <a16:creationId xmlns:a16="http://schemas.microsoft.com/office/drawing/2014/main" id="{374D0541-6456-44EA-8EDE-0DA35BC4BE16}"/>
              </a:ext>
            </a:extLst>
          </p:cNvPr>
          <p:cNvSpPr>
            <a:spLocks noGrp="1"/>
          </p:cNvSpPr>
          <p:nvPr>
            <p:ph type="body" sz="quarter" idx="3"/>
          </p:nvPr>
        </p:nvSpPr>
        <p:spPr>
          <a:xfrm>
            <a:off x="4562061" y="1681163"/>
            <a:ext cx="6793327" cy="82391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CD6A3DD-A066-4224-8516-F51699A7A42D}"/>
              </a:ext>
            </a:extLst>
          </p:cNvPr>
          <p:cNvSpPr>
            <a:spLocks noGrp="1"/>
          </p:cNvSpPr>
          <p:nvPr>
            <p:ph sz="quarter" idx="4"/>
          </p:nvPr>
        </p:nvSpPr>
        <p:spPr>
          <a:xfrm>
            <a:off x="4562061" y="2505075"/>
            <a:ext cx="679332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25B1CEC8-2EE5-4FC9-94AA-7C888ABF70E2}"/>
              </a:ext>
            </a:extLst>
          </p:cNvPr>
          <p:cNvSpPr>
            <a:spLocks noGrp="1"/>
          </p:cNvSpPr>
          <p:nvPr>
            <p:ph type="dt" sz="half" idx="10"/>
          </p:nvPr>
        </p:nvSpPr>
        <p:spPr/>
        <p:txBody>
          <a:bodyPr/>
          <a:lstStyle/>
          <a:p>
            <a:fld id="{B931C254-A2DB-421B-8295-A8367D4B8F8B}" type="datetimeFigureOut">
              <a:rPr lang="es-CO" smtClean="0"/>
              <a:t>6/04/2021</a:t>
            </a:fld>
            <a:endParaRPr lang="es-CO"/>
          </a:p>
        </p:txBody>
      </p:sp>
      <p:sp>
        <p:nvSpPr>
          <p:cNvPr id="8" name="Marcador de pie de página 7">
            <a:extLst>
              <a:ext uri="{FF2B5EF4-FFF2-40B4-BE49-F238E27FC236}">
                <a16:creationId xmlns:a16="http://schemas.microsoft.com/office/drawing/2014/main" id="{5B828688-3403-4A3E-BE99-690BD45BAE34}"/>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87F64CFD-C2A2-4388-BBFA-BD36C2F25EF9}"/>
              </a:ext>
            </a:extLst>
          </p:cNvPr>
          <p:cNvSpPr>
            <a:spLocks noGrp="1"/>
          </p:cNvSpPr>
          <p:nvPr>
            <p:ph type="sldNum" sz="quarter" idx="12"/>
          </p:nvPr>
        </p:nvSpPr>
        <p:spPr/>
        <p:txBody>
          <a:bodyPr/>
          <a:lstStyle/>
          <a:p>
            <a:fld id="{EEDC6524-C235-44E1-AEA9-1162A2C58779}" type="slidenum">
              <a:rPr lang="es-CO" smtClean="0"/>
              <a:t>‹Nº›</a:t>
            </a:fld>
            <a:endParaRPr lang="es-CO"/>
          </a:p>
        </p:txBody>
      </p:sp>
    </p:spTree>
    <p:extLst>
      <p:ext uri="{BB962C8B-B14F-4D97-AF65-F5344CB8AC3E}">
        <p14:creationId xmlns:p14="http://schemas.microsoft.com/office/powerpoint/2010/main" val="1882265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45552E-E0E0-4B03-B999-37BDBB2B7694}"/>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58ED610B-0321-476E-9BDD-9AF9E1F64A95}"/>
              </a:ext>
            </a:extLst>
          </p:cNvPr>
          <p:cNvSpPr>
            <a:spLocks noGrp="1"/>
          </p:cNvSpPr>
          <p:nvPr>
            <p:ph type="dt" sz="half" idx="10"/>
          </p:nvPr>
        </p:nvSpPr>
        <p:spPr/>
        <p:txBody>
          <a:bodyPr/>
          <a:lstStyle/>
          <a:p>
            <a:fld id="{B931C254-A2DB-421B-8295-A8367D4B8F8B}" type="datetimeFigureOut">
              <a:rPr lang="es-CO" smtClean="0"/>
              <a:t>6/04/2021</a:t>
            </a:fld>
            <a:endParaRPr lang="es-CO"/>
          </a:p>
        </p:txBody>
      </p:sp>
      <p:sp>
        <p:nvSpPr>
          <p:cNvPr id="4" name="Marcador de pie de página 3">
            <a:extLst>
              <a:ext uri="{FF2B5EF4-FFF2-40B4-BE49-F238E27FC236}">
                <a16:creationId xmlns:a16="http://schemas.microsoft.com/office/drawing/2014/main" id="{B94B43B3-517F-4151-8DE4-861C3C25DF27}"/>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5C0816D1-42B2-40D3-B7F5-3134B038E7DB}"/>
              </a:ext>
            </a:extLst>
          </p:cNvPr>
          <p:cNvSpPr>
            <a:spLocks noGrp="1"/>
          </p:cNvSpPr>
          <p:nvPr>
            <p:ph type="sldNum" sz="quarter" idx="12"/>
          </p:nvPr>
        </p:nvSpPr>
        <p:spPr/>
        <p:txBody>
          <a:bodyPr/>
          <a:lstStyle/>
          <a:p>
            <a:fld id="{EEDC6524-C235-44E1-AEA9-1162A2C58779}" type="slidenum">
              <a:rPr lang="es-CO" smtClean="0"/>
              <a:t>‹Nº›</a:t>
            </a:fld>
            <a:endParaRPr lang="es-CO"/>
          </a:p>
        </p:txBody>
      </p:sp>
    </p:spTree>
    <p:extLst>
      <p:ext uri="{BB962C8B-B14F-4D97-AF65-F5344CB8AC3E}">
        <p14:creationId xmlns:p14="http://schemas.microsoft.com/office/powerpoint/2010/main" val="588379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9101B7F-8231-49AA-9066-E09F3127EEE9}"/>
              </a:ext>
            </a:extLst>
          </p:cNvPr>
          <p:cNvSpPr>
            <a:spLocks noGrp="1"/>
          </p:cNvSpPr>
          <p:nvPr>
            <p:ph type="dt" sz="half" idx="10"/>
          </p:nvPr>
        </p:nvSpPr>
        <p:spPr/>
        <p:txBody>
          <a:bodyPr/>
          <a:lstStyle/>
          <a:p>
            <a:fld id="{B931C254-A2DB-421B-8295-A8367D4B8F8B}" type="datetimeFigureOut">
              <a:rPr lang="es-CO" smtClean="0"/>
              <a:t>6/04/2021</a:t>
            </a:fld>
            <a:endParaRPr lang="es-CO"/>
          </a:p>
        </p:txBody>
      </p:sp>
      <p:sp>
        <p:nvSpPr>
          <p:cNvPr id="3" name="Marcador de pie de página 2">
            <a:extLst>
              <a:ext uri="{FF2B5EF4-FFF2-40B4-BE49-F238E27FC236}">
                <a16:creationId xmlns:a16="http://schemas.microsoft.com/office/drawing/2014/main" id="{E8C27FB9-FFA6-4E46-B67E-824570F85C4F}"/>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6C6F992B-FA33-4EF0-A371-7FB8AB4EBE0C}"/>
              </a:ext>
            </a:extLst>
          </p:cNvPr>
          <p:cNvSpPr>
            <a:spLocks noGrp="1"/>
          </p:cNvSpPr>
          <p:nvPr>
            <p:ph type="sldNum" sz="quarter" idx="12"/>
          </p:nvPr>
        </p:nvSpPr>
        <p:spPr/>
        <p:txBody>
          <a:bodyPr/>
          <a:lstStyle/>
          <a:p>
            <a:fld id="{EEDC6524-C235-44E1-AEA9-1162A2C58779}" type="slidenum">
              <a:rPr lang="es-CO" smtClean="0"/>
              <a:t>‹Nº›</a:t>
            </a:fld>
            <a:endParaRPr lang="es-CO"/>
          </a:p>
        </p:txBody>
      </p:sp>
    </p:spTree>
    <p:extLst>
      <p:ext uri="{BB962C8B-B14F-4D97-AF65-F5344CB8AC3E}">
        <p14:creationId xmlns:p14="http://schemas.microsoft.com/office/powerpoint/2010/main" val="3815345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B55C37-8A66-4194-8B48-3492CE49FCC7}"/>
              </a:ext>
            </a:extLst>
          </p:cNvPr>
          <p:cNvSpPr>
            <a:spLocks noGrp="1"/>
          </p:cNvSpPr>
          <p:nvPr>
            <p:ph type="title"/>
          </p:nvPr>
        </p:nvSpPr>
        <p:spPr>
          <a:xfrm>
            <a:off x="839788" y="457200"/>
            <a:ext cx="3932237" cy="18288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024EE391-0CA3-46D5-BA01-0747611F58D5}"/>
              </a:ext>
            </a:extLst>
          </p:cNvPr>
          <p:cNvSpPr>
            <a:spLocks noGrp="1"/>
          </p:cNvSpPr>
          <p:nvPr>
            <p:ph idx="1"/>
          </p:nvPr>
        </p:nvSpPr>
        <p:spPr>
          <a:xfrm>
            <a:off x="4985336" y="1097722"/>
            <a:ext cx="633612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5E470823-846D-4C9D-A634-758AADAE936A}"/>
              </a:ext>
            </a:extLst>
          </p:cNvPr>
          <p:cNvSpPr>
            <a:spLocks noGrp="1"/>
          </p:cNvSpPr>
          <p:nvPr>
            <p:ph type="body" sz="half" idx="2"/>
          </p:nvPr>
        </p:nvSpPr>
        <p:spPr>
          <a:xfrm>
            <a:off x="838200" y="2263775"/>
            <a:ext cx="3932237" cy="20574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D3B5D89-E0B9-4201-893E-1DC7B83CEC64}"/>
              </a:ext>
            </a:extLst>
          </p:cNvPr>
          <p:cNvSpPr>
            <a:spLocks noGrp="1"/>
          </p:cNvSpPr>
          <p:nvPr>
            <p:ph type="dt" sz="half" idx="10"/>
          </p:nvPr>
        </p:nvSpPr>
        <p:spPr/>
        <p:txBody>
          <a:bodyPr/>
          <a:lstStyle/>
          <a:p>
            <a:fld id="{B931C254-A2DB-421B-8295-A8367D4B8F8B}" type="datetimeFigureOut">
              <a:rPr lang="es-CO" smtClean="0"/>
              <a:t>6/04/2021</a:t>
            </a:fld>
            <a:endParaRPr lang="es-CO"/>
          </a:p>
        </p:txBody>
      </p:sp>
      <p:sp>
        <p:nvSpPr>
          <p:cNvPr id="6" name="Marcador de pie de página 5">
            <a:extLst>
              <a:ext uri="{FF2B5EF4-FFF2-40B4-BE49-F238E27FC236}">
                <a16:creationId xmlns:a16="http://schemas.microsoft.com/office/drawing/2014/main" id="{5378A9D8-E9CE-48AA-B8A0-C31015237A27}"/>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19DD2967-F181-41FE-9E18-6D7ED3CC46BC}"/>
              </a:ext>
            </a:extLst>
          </p:cNvPr>
          <p:cNvSpPr>
            <a:spLocks noGrp="1"/>
          </p:cNvSpPr>
          <p:nvPr>
            <p:ph type="sldNum" sz="quarter" idx="12"/>
          </p:nvPr>
        </p:nvSpPr>
        <p:spPr/>
        <p:txBody>
          <a:bodyPr/>
          <a:lstStyle/>
          <a:p>
            <a:fld id="{EEDC6524-C235-44E1-AEA9-1162A2C58779}" type="slidenum">
              <a:rPr lang="es-CO" smtClean="0"/>
              <a:t>‹Nº›</a:t>
            </a:fld>
            <a:endParaRPr lang="es-CO"/>
          </a:p>
        </p:txBody>
      </p:sp>
    </p:spTree>
    <p:extLst>
      <p:ext uri="{BB962C8B-B14F-4D97-AF65-F5344CB8AC3E}">
        <p14:creationId xmlns:p14="http://schemas.microsoft.com/office/powerpoint/2010/main" val="891707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B50178-0339-493E-A5F4-3BED390B22DC}"/>
              </a:ext>
            </a:extLst>
          </p:cNvPr>
          <p:cNvSpPr>
            <a:spLocks noGrp="1"/>
          </p:cNvSpPr>
          <p:nvPr>
            <p:ph type="title"/>
          </p:nvPr>
        </p:nvSpPr>
        <p:spPr>
          <a:xfrm>
            <a:off x="839788" y="457199"/>
            <a:ext cx="3932237" cy="1938129"/>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F248A928-B801-4B0F-B845-F5F594E358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CO"/>
          </a:p>
        </p:txBody>
      </p:sp>
      <p:sp>
        <p:nvSpPr>
          <p:cNvPr id="4" name="Marcador de texto 3">
            <a:extLst>
              <a:ext uri="{FF2B5EF4-FFF2-40B4-BE49-F238E27FC236}">
                <a16:creationId xmlns:a16="http://schemas.microsoft.com/office/drawing/2014/main" id="{E73A892E-8CD1-4179-BB23-621C0A02365A}"/>
              </a:ext>
            </a:extLst>
          </p:cNvPr>
          <p:cNvSpPr>
            <a:spLocks noGrp="1"/>
          </p:cNvSpPr>
          <p:nvPr>
            <p:ph type="body" sz="half" idx="2"/>
          </p:nvPr>
        </p:nvSpPr>
        <p:spPr>
          <a:xfrm>
            <a:off x="836612" y="2395328"/>
            <a:ext cx="3932237" cy="193813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B7A5898-E776-4E35-9018-F93701CB6919}"/>
              </a:ext>
            </a:extLst>
          </p:cNvPr>
          <p:cNvSpPr>
            <a:spLocks noGrp="1"/>
          </p:cNvSpPr>
          <p:nvPr>
            <p:ph type="dt" sz="half" idx="10"/>
          </p:nvPr>
        </p:nvSpPr>
        <p:spPr/>
        <p:txBody>
          <a:bodyPr/>
          <a:lstStyle/>
          <a:p>
            <a:fld id="{B931C254-A2DB-421B-8295-A8367D4B8F8B}" type="datetimeFigureOut">
              <a:rPr lang="es-CO" smtClean="0"/>
              <a:t>6/04/2021</a:t>
            </a:fld>
            <a:endParaRPr lang="es-CO"/>
          </a:p>
        </p:txBody>
      </p:sp>
      <p:sp>
        <p:nvSpPr>
          <p:cNvPr id="6" name="Marcador de pie de página 5">
            <a:extLst>
              <a:ext uri="{FF2B5EF4-FFF2-40B4-BE49-F238E27FC236}">
                <a16:creationId xmlns:a16="http://schemas.microsoft.com/office/drawing/2014/main" id="{3C735FD8-D311-44BB-B68C-AF313C5AB761}"/>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A919E25C-900D-4F62-A21D-CCF3C63E1C25}"/>
              </a:ext>
            </a:extLst>
          </p:cNvPr>
          <p:cNvSpPr>
            <a:spLocks noGrp="1"/>
          </p:cNvSpPr>
          <p:nvPr>
            <p:ph type="sldNum" sz="quarter" idx="12"/>
          </p:nvPr>
        </p:nvSpPr>
        <p:spPr/>
        <p:txBody>
          <a:bodyPr/>
          <a:lstStyle/>
          <a:p>
            <a:fld id="{EEDC6524-C235-44E1-AEA9-1162A2C58779}" type="slidenum">
              <a:rPr lang="es-CO" smtClean="0"/>
              <a:t>‹Nº›</a:t>
            </a:fld>
            <a:endParaRPr lang="es-CO"/>
          </a:p>
        </p:txBody>
      </p:sp>
    </p:spTree>
    <p:extLst>
      <p:ext uri="{BB962C8B-B14F-4D97-AF65-F5344CB8AC3E}">
        <p14:creationId xmlns:p14="http://schemas.microsoft.com/office/powerpoint/2010/main" val="3741911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C7114FF-0857-4F90-9F06-BB38153745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B5C99329-E129-454C-ABE2-297FFEBB817B}"/>
              </a:ext>
            </a:extLst>
          </p:cNvPr>
          <p:cNvSpPr>
            <a:spLocks noGrp="1"/>
          </p:cNvSpPr>
          <p:nvPr>
            <p:ph type="body" idx="1"/>
          </p:nvPr>
        </p:nvSpPr>
        <p:spPr>
          <a:xfrm>
            <a:off x="4263888" y="1825625"/>
            <a:ext cx="7033590" cy="4530725"/>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fecha 3">
            <a:extLst>
              <a:ext uri="{FF2B5EF4-FFF2-40B4-BE49-F238E27FC236}">
                <a16:creationId xmlns:a16="http://schemas.microsoft.com/office/drawing/2014/main" id="{9FA192E3-AE8E-451E-B7EA-62C5FC52A9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31C254-A2DB-421B-8295-A8367D4B8F8B}" type="datetimeFigureOut">
              <a:rPr lang="es-CO" smtClean="0"/>
              <a:t>6/04/2021</a:t>
            </a:fld>
            <a:endParaRPr lang="es-CO"/>
          </a:p>
        </p:txBody>
      </p:sp>
      <p:sp>
        <p:nvSpPr>
          <p:cNvPr id="5" name="Marcador de pie de página 4">
            <a:extLst>
              <a:ext uri="{FF2B5EF4-FFF2-40B4-BE49-F238E27FC236}">
                <a16:creationId xmlns:a16="http://schemas.microsoft.com/office/drawing/2014/main" id="{620D69EF-6718-4696-9E2F-7A83A62FB4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99317729-648F-433D-B41C-1A360C5FBC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DC6524-C235-44E1-AEA9-1162A2C58779}" type="slidenum">
              <a:rPr lang="es-CO" smtClean="0"/>
              <a:t>‹Nº›</a:t>
            </a:fld>
            <a:endParaRPr lang="es-CO"/>
          </a:p>
        </p:txBody>
      </p:sp>
    </p:spTree>
    <p:extLst>
      <p:ext uri="{BB962C8B-B14F-4D97-AF65-F5344CB8AC3E}">
        <p14:creationId xmlns:p14="http://schemas.microsoft.com/office/powerpoint/2010/main" val="16491151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914400" rtl="0" eaLnBrk="1" latinLnBrk="0" hangingPunct="1">
        <a:lnSpc>
          <a:spcPct val="90000"/>
        </a:lnSpc>
        <a:spcBef>
          <a:spcPct val="0"/>
        </a:spcBef>
        <a:buNone/>
        <a:defRPr sz="4400" b="1" kern="1200">
          <a:solidFill>
            <a:srgbClr val="00AAA7"/>
          </a:solidFill>
          <a:latin typeface="Montserrat" panose="02000505000000020004"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2" Target="../media/image20.jpeg" Type="http://schemas.openxmlformats.org/officeDocument/2006/relationships/image"/><Relationship Id="rId1" Target="../slideLayouts/slideLayout12.xml" Type="http://schemas.openxmlformats.org/officeDocument/2006/relationships/slideLayout"/></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arget="../media/image24.jpg" Type="http://schemas.openxmlformats.org/officeDocument/2006/relationships/image"/><Relationship Id="rId2" Target="../media/image23.jpg" Type="http://schemas.openxmlformats.org/officeDocument/2006/relationships/image"/><Relationship Id="rId1" Target="../slideLayouts/slideLayout13.xml" Type="http://schemas.openxmlformats.org/officeDocument/2006/relationships/slideLayout"/><Relationship Id="rId4" Target="../media/image25.jpeg" Type="http://schemas.openxmlformats.org/officeDocument/2006/relationships/image"/></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emedicine.com/cgi-bin/foxweb.exe/makezoom@/em/makezoom?picture=\websites\emedicine\ent\images\Large\814fig1.jpg&amp;template=izoom2"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arget="../media/image27.jpeg" Type="http://schemas.openxmlformats.org/officeDocument/2006/relationships/image"/><Relationship Id="rId2" Target="../media/image26.jpeg" Type="http://schemas.openxmlformats.org/officeDocument/2006/relationships/image"/><Relationship Id="rId1" Target="../slideLayouts/slideLayout13.xml" Type="http://schemas.openxmlformats.org/officeDocument/2006/relationships/slideLayout"/></Relationships>
</file>

<file path=ppt/slides/_rels/slide21.xml.rels><?xml version="1.0" encoding="UTF-8" standalone="yes" ?><Relationships xmlns="http://schemas.openxmlformats.org/package/2006/relationships"><Relationship Id="rId2" Target="../media/image28.jpeg" Type="http://schemas.openxmlformats.org/officeDocument/2006/relationships/image"/><Relationship Id="rId1" Target="../slideLayouts/slideLayout13.xml" Type="http://schemas.openxmlformats.org/officeDocument/2006/relationships/slideLayout"/></Relationships>
</file>

<file path=ppt/slides/_rels/slide22.xml.rels><?xml version="1.0" encoding="UTF-8" standalone="yes" ?><Relationships xmlns="http://schemas.openxmlformats.org/package/2006/relationships"><Relationship Id="rId3" Target="http://www.emedicine.com/cgi-bin/foxweb.exe/makezoom@/em/makezoom?picture=\websites\emedicine\med\images\Large\27453-large.jpg&amp;template=izoom2" TargetMode="External" Type="http://schemas.openxmlformats.org/officeDocument/2006/relationships/hyperlink"/><Relationship Id="rId2" Target="../media/image29.jpeg" Type="http://schemas.openxmlformats.org/officeDocument/2006/relationships/image"/><Relationship Id="rId1" Target="../slideLayouts/slideLayout13.xml" Type="http://schemas.openxmlformats.org/officeDocument/2006/relationships/slideLayout"/><Relationship Id="rId4" Target="../media/image30.jpeg" Type="http://schemas.openxmlformats.org/officeDocument/2006/relationships/image"/></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www.orl.org.nz/media/jpegs/images/rhinoplasty_jpg.jpg" TargetMode="Externa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5.jpeg"/></Relationships>
</file>

<file path=ppt/slides/_rels/slide41.xml.rels><?xml version="1.0" encoding="UTF-8" standalone="yes" ?><Relationships xmlns="http://schemas.openxmlformats.org/package/2006/relationships"><Relationship Id="rId3" Target="../media/image47.jpeg" Type="http://schemas.openxmlformats.org/officeDocument/2006/relationships/image"/><Relationship Id="rId2" Target="../media/image46.jpg" Type="http://schemas.openxmlformats.org/officeDocument/2006/relationships/image"/><Relationship Id="rId1" Target="../slideLayouts/slideLayout13.xml" Type="http://schemas.openxmlformats.org/officeDocument/2006/relationships/slideLayout"/><Relationship Id="rId4" Target="../media/image48.jpeg" Type="http://schemas.openxmlformats.org/officeDocument/2006/relationships/image"/></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arget="../media/image55.jpeg" Type="http://schemas.openxmlformats.org/officeDocument/2006/relationships/image"/><Relationship Id="rId1" Target="../slideLayouts/slideLayout14.xml" Type="http://schemas.openxmlformats.org/officeDocument/2006/relationships/slideLayout"/></Relationships>
</file>

<file path=ppt/slides/_rels/slide4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emedicine.com/cgi-bin/foxweb.exe/makezoom@/em/makezoom?picture=\websites\emedicine\ent\images\Large\814fig1.jpg&amp;template=izoom2" TargetMode="External"/><Relationship Id="rId1" Type="http://schemas.openxmlformats.org/officeDocument/2006/relationships/slideLayout" Target="../slideLayouts/slideLayout13.xml"/><Relationship Id="rId4" Type="http://schemas.openxmlformats.org/officeDocument/2006/relationships/image" Target="../media/image58.jpg"/></Relationships>
</file>

<file path=ppt/slides/_rels/slide54.xml.rels><?xml version="1.0" encoding="UTF-8" standalone="yes" ?><Relationships xmlns="http://schemas.openxmlformats.org/package/2006/relationships"><Relationship Id="rId3" Target="../media/image60.jpg" Type="http://schemas.openxmlformats.org/officeDocument/2006/relationships/image"/><Relationship Id="rId2" Target="../media/image59.jpeg" Type="http://schemas.openxmlformats.org/officeDocument/2006/relationships/image"/><Relationship Id="rId1" Target="../slideLayouts/slideLayout13.xml" Type="http://schemas.openxmlformats.org/officeDocument/2006/relationships/slideLayout"/></Relationships>
</file>

<file path=ppt/slides/_rels/slide5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emedicine.com/cgi-bin/foxweb.exe/makezoom@/em/makezoom?picture=\websites\emedicine\ent\images\Large\814fig1.jpg&amp;template=izoom2"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1E1AC3-20E6-4B9F-9BF4-A80C2DD0DA18}"/>
              </a:ext>
            </a:extLst>
          </p:cNvPr>
          <p:cNvSpPr>
            <a:spLocks noGrp="1"/>
          </p:cNvSpPr>
          <p:nvPr>
            <p:ph type="ctrTitle"/>
          </p:nvPr>
        </p:nvSpPr>
        <p:spPr/>
        <p:txBody>
          <a:bodyPr/>
          <a:lstStyle/>
          <a:p>
            <a:r>
              <a:rPr lang="es-CO" dirty="0"/>
              <a:t>URGENCIAS ORL</a:t>
            </a:r>
          </a:p>
        </p:txBody>
      </p:sp>
    </p:spTree>
    <p:extLst>
      <p:ext uri="{BB962C8B-B14F-4D97-AF65-F5344CB8AC3E}">
        <p14:creationId xmlns:p14="http://schemas.microsoft.com/office/powerpoint/2010/main" val="35878929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04284" y="341938"/>
            <a:ext cx="10087708" cy="982029"/>
          </a:xfrm>
        </p:spPr>
        <p:txBody>
          <a:bodyPr>
            <a:normAutofit/>
          </a:bodyPr>
          <a:lstStyle/>
          <a:p>
            <a:pPr eaLnBrk="1" hangingPunct="1">
              <a:defRPr/>
            </a:pPr>
            <a:r>
              <a:rPr lang="en-US" sz="4400" b="1" dirty="0"/>
              <a:t>Epistaxis anterior vs. posterior</a:t>
            </a:r>
          </a:p>
        </p:txBody>
      </p:sp>
      <p:sp>
        <p:nvSpPr>
          <p:cNvPr id="18435" name="Rectangle 3"/>
          <p:cNvSpPr>
            <a:spLocks noGrp="1" noChangeArrowheads="1"/>
          </p:cNvSpPr>
          <p:nvPr>
            <p:ph type="body" idx="1"/>
          </p:nvPr>
        </p:nvSpPr>
        <p:spPr>
          <a:xfrm>
            <a:off x="4897942" y="1772687"/>
            <a:ext cx="7158085" cy="4872663"/>
          </a:xfrm>
        </p:spPr>
        <p:txBody>
          <a:bodyPr>
            <a:normAutofit fontScale="92500"/>
          </a:bodyPr>
          <a:lstStyle/>
          <a:p>
            <a:pPr eaLnBrk="1" hangingPunct="1">
              <a:lnSpc>
                <a:spcPct val="150000"/>
              </a:lnSpc>
              <a:defRPr/>
            </a:pPr>
            <a:r>
              <a:rPr lang="en-US" sz="2800" dirty="0">
                <a:solidFill>
                  <a:srgbClr val="142B48"/>
                </a:solidFill>
              </a:rPr>
              <a:t>Ostium del </a:t>
            </a:r>
            <a:r>
              <a:rPr lang="en-US" sz="2800" dirty="0" err="1">
                <a:solidFill>
                  <a:srgbClr val="142B48"/>
                </a:solidFill>
              </a:rPr>
              <a:t>seno</a:t>
            </a:r>
            <a:r>
              <a:rPr lang="en-US" sz="2800" dirty="0">
                <a:solidFill>
                  <a:srgbClr val="142B48"/>
                </a:solidFill>
              </a:rPr>
              <a:t> </a:t>
            </a:r>
            <a:r>
              <a:rPr lang="en-US" sz="2800" dirty="0" err="1">
                <a:solidFill>
                  <a:srgbClr val="142B48"/>
                </a:solidFill>
              </a:rPr>
              <a:t>maxilar</a:t>
            </a:r>
            <a:r>
              <a:rPr lang="en-US" sz="2800" dirty="0">
                <a:solidFill>
                  <a:srgbClr val="142B48"/>
                </a:solidFill>
              </a:rPr>
              <a:t>.</a:t>
            </a:r>
          </a:p>
          <a:p>
            <a:pPr eaLnBrk="1" hangingPunct="1">
              <a:lnSpc>
                <a:spcPct val="150000"/>
              </a:lnSpc>
              <a:defRPr/>
            </a:pPr>
            <a:r>
              <a:rPr lang="en-US" sz="2800" dirty="0">
                <a:solidFill>
                  <a:srgbClr val="142B48"/>
                </a:solidFill>
              </a:rPr>
              <a:t>Anterior: </a:t>
            </a:r>
            <a:r>
              <a:rPr lang="en-US" sz="2800" dirty="0" err="1">
                <a:solidFill>
                  <a:srgbClr val="142B48"/>
                </a:solidFill>
              </a:rPr>
              <a:t>jóvenes</a:t>
            </a:r>
            <a:r>
              <a:rPr lang="en-US" sz="2800" dirty="0">
                <a:solidFill>
                  <a:srgbClr val="142B48"/>
                </a:solidFill>
              </a:rPr>
              <a:t> </a:t>
            </a:r>
            <a:r>
              <a:rPr lang="en-US" sz="2800" dirty="0">
                <a:solidFill>
                  <a:srgbClr val="142B48"/>
                </a:solidFill>
                <a:sym typeface="Wingdings" pitchFamily="2" charset="2"/>
              </a:rPr>
              <a:t> </a:t>
            </a:r>
            <a:r>
              <a:rPr lang="en-US" sz="2800" dirty="0" err="1">
                <a:solidFill>
                  <a:srgbClr val="142B48"/>
                </a:solidFill>
              </a:rPr>
              <a:t>usualmente</a:t>
            </a:r>
            <a:r>
              <a:rPr lang="en-US" sz="2800" dirty="0">
                <a:solidFill>
                  <a:srgbClr val="142B48"/>
                </a:solidFill>
              </a:rPr>
              <a:t> a. septal vs. </a:t>
            </a:r>
            <a:r>
              <a:rPr lang="en-US" sz="2800" dirty="0" err="1">
                <a:solidFill>
                  <a:srgbClr val="142B48"/>
                </a:solidFill>
              </a:rPr>
              <a:t>etmoidal</a:t>
            </a:r>
            <a:r>
              <a:rPr lang="en-US" sz="2800" dirty="0">
                <a:solidFill>
                  <a:srgbClr val="142B48"/>
                </a:solidFill>
              </a:rPr>
              <a:t> anterior </a:t>
            </a:r>
            <a:r>
              <a:rPr lang="en-US" sz="2800" dirty="0">
                <a:solidFill>
                  <a:srgbClr val="142B48"/>
                </a:solidFill>
                <a:sym typeface="Wingdings" pitchFamily="2" charset="2"/>
              </a:rPr>
              <a:t></a:t>
            </a:r>
            <a:r>
              <a:rPr lang="en-US" sz="2800" dirty="0">
                <a:solidFill>
                  <a:srgbClr val="142B48"/>
                </a:solidFill>
              </a:rPr>
              <a:t> </a:t>
            </a:r>
            <a:r>
              <a:rPr lang="en-US" sz="2800" dirty="0" err="1">
                <a:solidFill>
                  <a:srgbClr val="142B48"/>
                </a:solidFill>
              </a:rPr>
              <a:t>más</a:t>
            </a:r>
            <a:r>
              <a:rPr lang="en-US" sz="2800" dirty="0">
                <a:solidFill>
                  <a:srgbClr val="142B48"/>
                </a:solidFill>
              </a:rPr>
              <a:t> </a:t>
            </a:r>
            <a:r>
              <a:rPr lang="en-US" sz="2800" dirty="0" err="1">
                <a:solidFill>
                  <a:srgbClr val="142B48"/>
                </a:solidFill>
              </a:rPr>
              <a:t>común</a:t>
            </a:r>
            <a:r>
              <a:rPr lang="en-US" sz="2800" dirty="0">
                <a:solidFill>
                  <a:srgbClr val="142B48"/>
                </a:solidFill>
              </a:rPr>
              <a:t> (&gt;90%), </a:t>
            </a:r>
            <a:r>
              <a:rPr lang="en-US" sz="2800" dirty="0" err="1">
                <a:solidFill>
                  <a:srgbClr val="142B48"/>
                </a:solidFill>
              </a:rPr>
              <a:t>típicamente</a:t>
            </a:r>
            <a:r>
              <a:rPr lang="en-US" sz="2800" dirty="0">
                <a:solidFill>
                  <a:srgbClr val="142B48"/>
                </a:solidFill>
              </a:rPr>
              <a:t> </a:t>
            </a:r>
            <a:r>
              <a:rPr lang="en-US" sz="2800" dirty="0" err="1">
                <a:solidFill>
                  <a:srgbClr val="142B48"/>
                </a:solidFill>
              </a:rPr>
              <a:t>menos</a:t>
            </a:r>
            <a:r>
              <a:rPr lang="en-US" sz="2800" dirty="0">
                <a:solidFill>
                  <a:srgbClr val="142B48"/>
                </a:solidFill>
              </a:rPr>
              <a:t> </a:t>
            </a:r>
            <a:r>
              <a:rPr lang="en-US" sz="2800" dirty="0" err="1">
                <a:solidFill>
                  <a:srgbClr val="142B48"/>
                </a:solidFill>
              </a:rPr>
              <a:t>severa</a:t>
            </a:r>
            <a:r>
              <a:rPr lang="en-US" sz="2800" dirty="0">
                <a:solidFill>
                  <a:srgbClr val="142B48"/>
                </a:solidFill>
              </a:rPr>
              <a:t>.</a:t>
            </a:r>
          </a:p>
          <a:p>
            <a:pPr eaLnBrk="1" hangingPunct="1">
              <a:lnSpc>
                <a:spcPct val="150000"/>
              </a:lnSpc>
              <a:defRPr/>
            </a:pPr>
            <a:r>
              <a:rPr lang="en-US" sz="2800" dirty="0">
                <a:solidFill>
                  <a:srgbClr val="142B48"/>
                </a:solidFill>
              </a:rPr>
              <a:t>Posterior: población mayor, </a:t>
            </a:r>
            <a:r>
              <a:rPr lang="en-US" sz="2800" dirty="0" err="1">
                <a:solidFill>
                  <a:srgbClr val="142B48"/>
                </a:solidFill>
              </a:rPr>
              <a:t>usualmente</a:t>
            </a:r>
            <a:r>
              <a:rPr lang="en-US" sz="2800" dirty="0">
                <a:solidFill>
                  <a:srgbClr val="142B48"/>
                </a:solidFill>
              </a:rPr>
              <a:t> del </a:t>
            </a:r>
            <a:r>
              <a:rPr lang="en-US" sz="2800" dirty="0" err="1">
                <a:solidFill>
                  <a:srgbClr val="142B48"/>
                </a:solidFill>
              </a:rPr>
              <a:t>plexo</a:t>
            </a:r>
            <a:r>
              <a:rPr lang="en-US" sz="2800" dirty="0">
                <a:solidFill>
                  <a:srgbClr val="142B48"/>
                </a:solidFill>
              </a:rPr>
              <a:t> de  Woodruff </a:t>
            </a:r>
            <a:r>
              <a:rPr lang="en-US" sz="2800" dirty="0">
                <a:solidFill>
                  <a:srgbClr val="142B48"/>
                </a:solidFill>
                <a:sym typeface="Wingdings" pitchFamily="2" charset="2"/>
              </a:rPr>
              <a:t></a:t>
            </a:r>
            <a:r>
              <a:rPr lang="en-US" sz="2800" dirty="0">
                <a:solidFill>
                  <a:srgbClr val="142B48"/>
                </a:solidFill>
              </a:rPr>
              <a:t> </a:t>
            </a:r>
            <a:r>
              <a:rPr lang="en-US" sz="2800" dirty="0" err="1">
                <a:solidFill>
                  <a:srgbClr val="142B48"/>
                </a:solidFill>
              </a:rPr>
              <a:t>más</a:t>
            </a:r>
            <a:r>
              <a:rPr lang="en-US" sz="2800" dirty="0">
                <a:solidFill>
                  <a:srgbClr val="142B48"/>
                </a:solidFill>
              </a:rPr>
              <a:t> </a:t>
            </a:r>
            <a:r>
              <a:rPr lang="en-US" sz="2800" dirty="0" err="1">
                <a:solidFill>
                  <a:srgbClr val="142B48"/>
                </a:solidFill>
              </a:rPr>
              <a:t>severa</a:t>
            </a:r>
            <a:r>
              <a:rPr lang="en-US" sz="2800" dirty="0">
                <a:solidFill>
                  <a:srgbClr val="142B48"/>
                </a:solidFill>
              </a:rPr>
              <a:t>.</a:t>
            </a:r>
          </a:p>
        </p:txBody>
      </p:sp>
    </p:spTree>
    <p:extLst>
      <p:ext uri="{BB962C8B-B14F-4D97-AF65-F5344CB8AC3E}">
        <p14:creationId xmlns:p14="http://schemas.microsoft.com/office/powerpoint/2010/main" val="376842400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595969" y="183375"/>
            <a:ext cx="2994598" cy="982029"/>
          </a:xfrm>
        </p:spPr>
        <p:txBody>
          <a:bodyPr>
            <a:normAutofit/>
          </a:bodyPr>
          <a:lstStyle/>
          <a:p>
            <a:pPr algn="ctr" eaLnBrk="1" hangingPunct="1">
              <a:defRPr/>
            </a:pPr>
            <a:r>
              <a:rPr lang="en-US" sz="4400" b="1" dirty="0" err="1"/>
              <a:t>Etiología</a:t>
            </a:r>
            <a:endParaRPr lang="en-US" sz="4400" b="1" dirty="0"/>
          </a:p>
        </p:txBody>
      </p:sp>
      <p:sp>
        <p:nvSpPr>
          <p:cNvPr id="19459" name="Rectangle 3"/>
          <p:cNvSpPr>
            <a:spLocks noGrp="1" noChangeArrowheads="1"/>
          </p:cNvSpPr>
          <p:nvPr>
            <p:ph type="body" idx="1"/>
          </p:nvPr>
        </p:nvSpPr>
        <p:spPr>
          <a:xfrm>
            <a:off x="5649383" y="2165165"/>
            <a:ext cx="6542617" cy="4530725"/>
          </a:xfrm>
        </p:spPr>
        <p:txBody>
          <a:bodyPr>
            <a:normAutofit lnSpcReduction="10000"/>
          </a:bodyPr>
          <a:lstStyle/>
          <a:p>
            <a:pPr marL="0" indent="0" eaLnBrk="1" hangingPunct="1">
              <a:lnSpc>
                <a:spcPct val="90000"/>
              </a:lnSpc>
              <a:buNone/>
              <a:defRPr/>
            </a:pPr>
            <a:r>
              <a:rPr lang="en-US" sz="3000" b="1" dirty="0" err="1"/>
              <a:t>Factores</a:t>
            </a:r>
            <a:r>
              <a:rPr lang="en-US" sz="3000" b="1" dirty="0"/>
              <a:t> locales:</a:t>
            </a:r>
            <a:endParaRPr lang="en-US" b="1" dirty="0"/>
          </a:p>
          <a:p>
            <a:pPr lvl="1">
              <a:defRPr/>
            </a:pPr>
            <a:r>
              <a:rPr lang="en-US" sz="2800" dirty="0"/>
              <a:t>Trauma local (</a:t>
            </a:r>
            <a:r>
              <a:rPr lang="en-US" sz="2800" dirty="0" err="1"/>
              <a:t>más</a:t>
            </a:r>
            <a:r>
              <a:rPr lang="en-US" sz="2800" dirty="0"/>
              <a:t> </a:t>
            </a:r>
            <a:r>
              <a:rPr lang="en-US" sz="2800" dirty="0" err="1"/>
              <a:t>común</a:t>
            </a:r>
            <a:r>
              <a:rPr lang="en-US" sz="2800" dirty="0"/>
              <a:t>).</a:t>
            </a:r>
          </a:p>
          <a:p>
            <a:pPr lvl="1" eaLnBrk="1" hangingPunct="1">
              <a:lnSpc>
                <a:spcPct val="90000"/>
              </a:lnSpc>
              <a:defRPr/>
            </a:pPr>
            <a:r>
              <a:rPr lang="en-US" sz="2800" dirty="0"/>
              <a:t>Vascular.</a:t>
            </a:r>
          </a:p>
          <a:p>
            <a:pPr lvl="1" eaLnBrk="1" hangingPunct="1">
              <a:lnSpc>
                <a:spcPct val="90000"/>
              </a:lnSpc>
              <a:defRPr/>
            </a:pPr>
            <a:r>
              <a:rPr lang="en-US" sz="2800" dirty="0" err="1"/>
              <a:t>Infeccioso</a:t>
            </a:r>
            <a:r>
              <a:rPr lang="en-US" sz="2800" dirty="0"/>
              <a:t> / </a:t>
            </a:r>
            <a:r>
              <a:rPr lang="en-US" sz="2800" dirty="0" err="1"/>
              <a:t>inflamatorio</a:t>
            </a:r>
            <a:r>
              <a:rPr lang="en-US" sz="2800" dirty="0"/>
              <a:t>.</a:t>
            </a:r>
          </a:p>
          <a:p>
            <a:pPr lvl="1" eaLnBrk="1" hangingPunct="1">
              <a:lnSpc>
                <a:spcPct val="90000"/>
              </a:lnSpc>
              <a:defRPr/>
            </a:pPr>
            <a:r>
              <a:rPr lang="en-US" sz="2800" dirty="0" err="1"/>
              <a:t>Iatrogénico</a:t>
            </a:r>
            <a:r>
              <a:rPr lang="en-US" sz="2800" dirty="0"/>
              <a:t>.</a:t>
            </a:r>
          </a:p>
          <a:p>
            <a:pPr lvl="1" eaLnBrk="1" hangingPunct="1">
              <a:lnSpc>
                <a:spcPct val="90000"/>
              </a:lnSpc>
              <a:defRPr/>
            </a:pPr>
            <a:r>
              <a:rPr lang="en-US" sz="2800" dirty="0"/>
              <a:t>Neoplasia (</a:t>
            </a:r>
            <a:r>
              <a:rPr lang="en-US" sz="2800" dirty="0" err="1"/>
              <a:t>raro</a:t>
            </a:r>
            <a:r>
              <a:rPr lang="en-US" sz="2800" dirty="0"/>
              <a:t>).</a:t>
            </a:r>
          </a:p>
          <a:p>
            <a:pPr lvl="1" eaLnBrk="1" hangingPunct="1">
              <a:lnSpc>
                <a:spcPct val="90000"/>
              </a:lnSpc>
              <a:defRPr/>
            </a:pPr>
            <a:r>
              <a:rPr lang="en-US" sz="2800" dirty="0" err="1"/>
              <a:t>Resequedad</a:t>
            </a:r>
            <a:r>
              <a:rPr lang="en-US" sz="2800" dirty="0"/>
              <a:t>.</a:t>
            </a:r>
          </a:p>
          <a:p>
            <a:pPr lvl="1" eaLnBrk="1" hangingPunct="1">
              <a:lnSpc>
                <a:spcPct val="90000"/>
              </a:lnSpc>
              <a:defRPr/>
            </a:pPr>
            <a:r>
              <a:rPr lang="en-US" sz="2800" dirty="0" err="1"/>
              <a:t>Cuerpos</a:t>
            </a:r>
            <a:r>
              <a:rPr lang="en-US" sz="2800" dirty="0"/>
              <a:t> </a:t>
            </a:r>
            <a:r>
              <a:rPr lang="en-US" sz="2800" dirty="0" err="1"/>
              <a:t>extraños</a:t>
            </a:r>
            <a:r>
              <a:rPr lang="en-US" sz="2800" dirty="0"/>
              <a:t> y </a:t>
            </a:r>
            <a:r>
              <a:rPr lang="en-US" sz="2800" dirty="0" err="1"/>
              <a:t>otros</a:t>
            </a:r>
            <a:r>
              <a:rPr lang="en-US" sz="2800" dirty="0"/>
              <a:t>.</a:t>
            </a:r>
          </a:p>
          <a:p>
            <a:pPr lvl="1" eaLnBrk="1" hangingPunct="1">
              <a:lnSpc>
                <a:spcPct val="90000"/>
              </a:lnSpc>
              <a:defRPr/>
            </a:pPr>
            <a:r>
              <a:rPr lang="en-US" sz="2800" dirty="0"/>
              <a:t>Trauma nasal .</a:t>
            </a:r>
          </a:p>
          <a:p>
            <a:pPr lvl="1" eaLnBrk="1" hangingPunct="1">
              <a:lnSpc>
                <a:spcPct val="90000"/>
              </a:lnSpc>
              <a:defRPr/>
            </a:pPr>
            <a:r>
              <a:rPr lang="en-US" sz="2800" dirty="0" err="1"/>
              <a:t>Irritantes</a:t>
            </a:r>
            <a:endParaRPr lang="en-US" sz="2800" dirty="0"/>
          </a:p>
        </p:txBody>
      </p:sp>
      <p:pic>
        <p:nvPicPr>
          <p:cNvPr id="3" name="Imagen 2">
            <a:extLst>
              <a:ext uri="{FF2B5EF4-FFF2-40B4-BE49-F238E27FC236}">
                <a16:creationId xmlns:a16="http://schemas.microsoft.com/office/drawing/2014/main" id="{59D766EA-DA19-4013-B988-5A5AF2777D0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85550" y="183375"/>
            <a:ext cx="3484104" cy="3456305"/>
          </a:xfrm>
          <a:prstGeom prst="rect">
            <a:avLst/>
          </a:prstGeom>
        </p:spPr>
      </p:pic>
    </p:spTree>
    <p:extLst>
      <p:ext uri="{BB962C8B-B14F-4D97-AF65-F5344CB8AC3E}">
        <p14:creationId xmlns:p14="http://schemas.microsoft.com/office/powerpoint/2010/main" val="94067117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606626" y="454670"/>
            <a:ext cx="6579870" cy="982029"/>
          </a:xfrm>
        </p:spPr>
        <p:txBody>
          <a:bodyPr>
            <a:noAutofit/>
          </a:bodyPr>
          <a:lstStyle/>
          <a:p>
            <a:pPr>
              <a:defRPr/>
            </a:pPr>
            <a:r>
              <a:rPr lang="en-US" sz="4400" dirty="0" err="1"/>
              <a:t>Factores</a:t>
            </a:r>
            <a:r>
              <a:rPr lang="en-US" sz="4400" dirty="0"/>
              <a:t> </a:t>
            </a:r>
            <a:r>
              <a:rPr lang="en-US" sz="4400" dirty="0" err="1"/>
              <a:t>sistémicos</a:t>
            </a:r>
            <a:br>
              <a:rPr lang="en-US" sz="4400" dirty="0"/>
            </a:br>
            <a:endParaRPr lang="en-US" sz="4400" b="1" dirty="0"/>
          </a:p>
        </p:txBody>
      </p:sp>
      <p:sp>
        <p:nvSpPr>
          <p:cNvPr id="30723" name="Rectangle 3"/>
          <p:cNvSpPr>
            <a:spLocks noGrp="1" noChangeArrowheads="1"/>
          </p:cNvSpPr>
          <p:nvPr>
            <p:ph type="body" idx="1"/>
          </p:nvPr>
        </p:nvSpPr>
        <p:spPr>
          <a:xfrm>
            <a:off x="4988632" y="1436699"/>
            <a:ext cx="7203099" cy="4981087"/>
          </a:xfrm>
        </p:spPr>
        <p:txBody>
          <a:bodyPr>
            <a:noAutofit/>
          </a:bodyPr>
          <a:lstStyle/>
          <a:p>
            <a:pPr lvl="1" eaLnBrk="1" hangingPunct="1">
              <a:lnSpc>
                <a:spcPct val="100000"/>
              </a:lnSpc>
              <a:defRPr/>
            </a:pPr>
            <a:r>
              <a:rPr lang="en-US" sz="2800" dirty="0"/>
              <a:t>Vascular:</a:t>
            </a:r>
          </a:p>
          <a:p>
            <a:pPr lvl="2">
              <a:lnSpc>
                <a:spcPct val="100000"/>
              </a:lnSpc>
              <a:buFont typeface="Wingdings" pitchFamily="2" charset="2"/>
              <a:buChar char="§"/>
              <a:defRPr/>
            </a:pPr>
            <a:r>
              <a:rPr lang="en-US" sz="2400" dirty="0" err="1"/>
              <a:t>Hipertensión</a:t>
            </a:r>
            <a:r>
              <a:rPr lang="en-US" sz="2400" dirty="0"/>
              <a:t> arterial y arteriosclerosis.</a:t>
            </a:r>
          </a:p>
          <a:p>
            <a:pPr lvl="1" eaLnBrk="1" hangingPunct="1">
              <a:lnSpc>
                <a:spcPct val="100000"/>
              </a:lnSpc>
              <a:defRPr/>
            </a:pPr>
            <a:r>
              <a:rPr lang="en-US" sz="2800" dirty="0" err="1"/>
              <a:t>Coagulopatía</a:t>
            </a:r>
            <a:r>
              <a:rPr lang="en-US" sz="2800" dirty="0"/>
              <a:t>:</a:t>
            </a:r>
          </a:p>
          <a:p>
            <a:pPr lvl="2">
              <a:lnSpc>
                <a:spcPct val="100000"/>
              </a:lnSpc>
              <a:buFont typeface="Wingdings" pitchFamily="2" charset="2"/>
              <a:buChar char="§"/>
            </a:pPr>
            <a:r>
              <a:rPr lang="es-CO" sz="2400" dirty="0"/>
              <a:t>Enfermedad de Von Willebrand.</a:t>
            </a:r>
          </a:p>
          <a:p>
            <a:pPr lvl="2">
              <a:lnSpc>
                <a:spcPct val="100000"/>
              </a:lnSpc>
              <a:buFont typeface="Wingdings" pitchFamily="2" charset="2"/>
              <a:buChar char="§"/>
            </a:pPr>
            <a:r>
              <a:rPr lang="es-CO" sz="2400" dirty="0"/>
              <a:t>Hemofilia.</a:t>
            </a:r>
          </a:p>
          <a:p>
            <a:pPr lvl="1">
              <a:lnSpc>
                <a:spcPct val="100000"/>
              </a:lnSpc>
              <a:defRPr/>
            </a:pPr>
            <a:r>
              <a:rPr lang="en-US" sz="2800" dirty="0" err="1"/>
              <a:t>Alteraciones</a:t>
            </a:r>
            <a:r>
              <a:rPr lang="en-US" sz="2800" dirty="0"/>
              <a:t> </a:t>
            </a:r>
            <a:r>
              <a:rPr lang="en-US" sz="2800" dirty="0" err="1"/>
              <a:t>plaquetarias</a:t>
            </a:r>
            <a:r>
              <a:rPr lang="en-US" sz="2800" dirty="0"/>
              <a:t>.</a:t>
            </a:r>
          </a:p>
          <a:p>
            <a:pPr lvl="1">
              <a:lnSpc>
                <a:spcPct val="100000"/>
              </a:lnSpc>
              <a:defRPr/>
            </a:pPr>
            <a:r>
              <a:rPr lang="es-CO" sz="2800" dirty="0"/>
              <a:t>Anormalidades vasculares.</a:t>
            </a:r>
          </a:p>
          <a:p>
            <a:pPr lvl="1">
              <a:lnSpc>
                <a:spcPct val="100000"/>
              </a:lnSpc>
              <a:defRPr/>
            </a:pPr>
            <a:r>
              <a:rPr lang="es-CO" sz="2800" dirty="0"/>
              <a:t>Anticoagulantes.</a:t>
            </a:r>
          </a:p>
          <a:p>
            <a:pPr lvl="1">
              <a:lnSpc>
                <a:spcPct val="100000"/>
              </a:lnSpc>
              <a:defRPr/>
            </a:pPr>
            <a:r>
              <a:rPr lang="es-CO" sz="2800" dirty="0"/>
              <a:t>Medicina herbal: afecta agregación plaquetaria:</a:t>
            </a:r>
          </a:p>
          <a:p>
            <a:pPr lvl="2">
              <a:lnSpc>
                <a:spcPct val="100000"/>
              </a:lnSpc>
              <a:buFont typeface="Wingdings" pitchFamily="2" charset="2"/>
              <a:buChar char="§"/>
            </a:pPr>
            <a:r>
              <a:rPr lang="es-CO" sz="2400" dirty="0"/>
              <a:t>3 G—Garlic (Ajo), ginko y ginseng.</a:t>
            </a:r>
          </a:p>
          <a:p>
            <a:pPr lvl="1">
              <a:lnSpc>
                <a:spcPct val="100000"/>
              </a:lnSpc>
              <a:defRPr/>
            </a:pPr>
            <a:endParaRPr lang="en-US" sz="2800" dirty="0"/>
          </a:p>
          <a:p>
            <a:pPr lvl="1">
              <a:lnSpc>
                <a:spcPct val="100000"/>
              </a:lnSpc>
              <a:defRPr/>
            </a:pPr>
            <a:endParaRPr lang="en-US" sz="2800" dirty="0"/>
          </a:p>
          <a:p>
            <a:pPr lvl="1" eaLnBrk="1" hangingPunct="1">
              <a:lnSpc>
                <a:spcPct val="100000"/>
              </a:lnSpc>
              <a:buFont typeface="Wingdings" pitchFamily="2" charset="2"/>
              <a:buNone/>
              <a:defRPr/>
            </a:pPr>
            <a:endParaRPr lang="en-US" sz="2800" dirty="0"/>
          </a:p>
        </p:txBody>
      </p:sp>
      <p:pic>
        <p:nvPicPr>
          <p:cNvPr id="21508" name="Picture 4" descr="hht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34990" y="642808"/>
            <a:ext cx="3953642" cy="2442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124586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20811" y="25238"/>
            <a:ext cx="10515600" cy="1325563"/>
          </a:xfrm>
        </p:spPr>
        <p:txBody>
          <a:bodyPr anchor="ctr">
            <a:normAutofit/>
          </a:bodyPr>
          <a:lstStyle/>
          <a:p>
            <a:pPr eaLnBrk="1" hangingPunct="1">
              <a:defRPr/>
            </a:pPr>
            <a:r>
              <a:rPr lang="en-US" b="1" dirty="0" err="1"/>
              <a:t>Etiología</a:t>
            </a:r>
            <a:r>
              <a:rPr lang="en-US" b="1" dirty="0"/>
              <a:t> y </a:t>
            </a:r>
            <a:r>
              <a:rPr lang="en-US" dirty="0" err="1"/>
              <a:t>e</a:t>
            </a:r>
            <a:r>
              <a:rPr lang="en-US" b="1" dirty="0" err="1"/>
              <a:t>dad</a:t>
            </a:r>
            <a:endParaRPr lang="en-US" b="1" dirty="0"/>
          </a:p>
        </p:txBody>
      </p:sp>
      <p:sp>
        <p:nvSpPr>
          <p:cNvPr id="31747" name="Rectangle 3"/>
          <p:cNvSpPr>
            <a:spLocks noGrp="1" noChangeArrowheads="1"/>
          </p:cNvSpPr>
          <p:nvPr>
            <p:ph sz="quarter" idx="4"/>
          </p:nvPr>
        </p:nvSpPr>
        <p:spPr>
          <a:xfrm>
            <a:off x="4562061" y="1930716"/>
            <a:ext cx="7629939" cy="3684588"/>
          </a:xfrm>
        </p:spPr>
        <p:txBody>
          <a:bodyPr>
            <a:normAutofit/>
          </a:bodyPr>
          <a:lstStyle/>
          <a:p>
            <a:pPr eaLnBrk="1" hangingPunct="1">
              <a:defRPr/>
            </a:pPr>
            <a:r>
              <a:rPr lang="en-US" sz="2800" b="1" dirty="0" err="1"/>
              <a:t>Niños</a:t>
            </a:r>
            <a:r>
              <a:rPr lang="en-US" sz="2800" b="1" dirty="0"/>
              <a:t>: </a:t>
            </a:r>
            <a:r>
              <a:rPr lang="en-US" sz="2800" dirty="0" err="1"/>
              <a:t>cuerpos</a:t>
            </a:r>
            <a:r>
              <a:rPr lang="en-US" sz="2800" dirty="0"/>
              <a:t> </a:t>
            </a:r>
            <a:r>
              <a:rPr lang="en-US" sz="2800" dirty="0" err="1"/>
              <a:t>extraños</a:t>
            </a:r>
            <a:r>
              <a:rPr lang="en-US" sz="2800" dirty="0"/>
              <a:t>, trauma nasal.</a:t>
            </a:r>
          </a:p>
          <a:p>
            <a:pPr eaLnBrk="1" hangingPunct="1">
              <a:defRPr/>
            </a:pPr>
            <a:r>
              <a:rPr lang="en-US" sz="2800" b="1" dirty="0" err="1"/>
              <a:t>Adultos</a:t>
            </a:r>
            <a:r>
              <a:rPr lang="en-US" sz="2800" b="1" dirty="0"/>
              <a:t>: </a:t>
            </a:r>
            <a:r>
              <a:rPr lang="en-US" sz="2800" dirty="0"/>
              <a:t>trauma, </a:t>
            </a:r>
            <a:r>
              <a:rPr lang="en-US" sz="2800" dirty="0" err="1"/>
              <a:t>idiopático</a:t>
            </a:r>
            <a:r>
              <a:rPr lang="en-US" sz="2800" dirty="0"/>
              <a:t>.</a:t>
            </a:r>
          </a:p>
          <a:p>
            <a:pPr eaLnBrk="1" hangingPunct="1">
              <a:defRPr/>
            </a:pPr>
            <a:r>
              <a:rPr lang="en-US" sz="2800" b="1" dirty="0" err="1"/>
              <a:t>Edad</a:t>
            </a:r>
            <a:r>
              <a:rPr lang="en-US" sz="2800" b="1" dirty="0"/>
              <a:t> media: </a:t>
            </a:r>
            <a:r>
              <a:rPr lang="en-US" sz="2800" dirty="0"/>
              <a:t>neoplasia.</a:t>
            </a:r>
          </a:p>
          <a:p>
            <a:pPr eaLnBrk="1" hangingPunct="1">
              <a:defRPr/>
            </a:pPr>
            <a:r>
              <a:rPr lang="en-US" sz="2800" b="1" dirty="0" err="1"/>
              <a:t>Edad</a:t>
            </a:r>
            <a:r>
              <a:rPr lang="en-US" sz="2800" b="1" dirty="0"/>
              <a:t> </a:t>
            </a:r>
            <a:r>
              <a:rPr lang="en-US" sz="2800" b="1" dirty="0" err="1"/>
              <a:t>avanzada</a:t>
            </a:r>
            <a:r>
              <a:rPr lang="en-US" sz="2800" b="1" dirty="0"/>
              <a:t>: </a:t>
            </a:r>
            <a:r>
              <a:rPr lang="en-US" sz="2800" dirty="0" err="1"/>
              <a:t>hipertensión</a:t>
            </a:r>
            <a:r>
              <a:rPr lang="en-US" sz="2800" dirty="0"/>
              <a:t> arterial.</a:t>
            </a:r>
          </a:p>
        </p:txBody>
      </p:sp>
    </p:spTree>
    <p:extLst>
      <p:ext uri="{BB962C8B-B14F-4D97-AF65-F5344CB8AC3E}">
        <p14:creationId xmlns:p14="http://schemas.microsoft.com/office/powerpoint/2010/main" val="28347222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819787" y="287079"/>
            <a:ext cx="6579870" cy="982029"/>
          </a:xfrm>
        </p:spPr>
        <p:txBody>
          <a:bodyPr>
            <a:normAutofit/>
          </a:bodyPr>
          <a:lstStyle/>
          <a:p>
            <a:pPr eaLnBrk="1" hangingPunct="1">
              <a:defRPr/>
            </a:pPr>
            <a:r>
              <a:rPr lang="en-US" sz="4400" b="1" dirty="0" err="1"/>
              <a:t>Manejo</a:t>
            </a:r>
            <a:r>
              <a:rPr lang="en-US" sz="4400" b="1" dirty="0"/>
              <a:t> </a:t>
            </a:r>
            <a:r>
              <a:rPr lang="en-US" sz="4400" b="1" dirty="0" err="1"/>
              <a:t>inicial</a:t>
            </a:r>
            <a:endParaRPr lang="en-US" sz="4400" b="1" dirty="0"/>
          </a:p>
        </p:txBody>
      </p:sp>
      <p:sp>
        <p:nvSpPr>
          <p:cNvPr id="32771" name="Rectangle 3"/>
          <p:cNvSpPr>
            <a:spLocks noGrp="1" noChangeArrowheads="1"/>
          </p:cNvSpPr>
          <p:nvPr>
            <p:ph type="body" idx="1"/>
          </p:nvPr>
        </p:nvSpPr>
        <p:spPr>
          <a:xfrm>
            <a:off x="4975385" y="1643708"/>
            <a:ext cx="6998969" cy="5012273"/>
          </a:xfrm>
        </p:spPr>
        <p:txBody>
          <a:bodyPr>
            <a:normAutofit fontScale="92500"/>
          </a:bodyPr>
          <a:lstStyle/>
          <a:p>
            <a:pPr lvl="0">
              <a:lnSpc>
                <a:spcPct val="110000"/>
              </a:lnSpc>
              <a:defRPr/>
            </a:pPr>
            <a:r>
              <a:rPr lang="es-CO" sz="2800" dirty="0">
                <a:solidFill>
                  <a:srgbClr val="142B48"/>
                </a:solidFill>
              </a:rPr>
              <a:t>Confirmar estabilidad hemodinámica y permeabilidad de la vía aérea.</a:t>
            </a:r>
            <a:endParaRPr lang="en-US" sz="2800" dirty="0">
              <a:solidFill>
                <a:srgbClr val="142B48"/>
              </a:solidFill>
            </a:endParaRPr>
          </a:p>
          <a:p>
            <a:pPr eaLnBrk="1" hangingPunct="1">
              <a:lnSpc>
                <a:spcPct val="110000"/>
              </a:lnSpc>
              <a:defRPr/>
            </a:pPr>
            <a:r>
              <a:rPr lang="en-US" sz="2800" dirty="0">
                <a:solidFill>
                  <a:srgbClr val="142B48"/>
                </a:solidFill>
              </a:rPr>
              <a:t>Historia </a:t>
            </a:r>
            <a:r>
              <a:rPr lang="en-US" sz="2800" dirty="0" err="1">
                <a:solidFill>
                  <a:srgbClr val="142B48"/>
                </a:solidFill>
              </a:rPr>
              <a:t>médica</a:t>
            </a:r>
            <a:r>
              <a:rPr lang="en-US" sz="2800" dirty="0">
                <a:solidFill>
                  <a:srgbClr val="142B48"/>
                </a:solidFill>
              </a:rPr>
              <a:t> y </a:t>
            </a:r>
            <a:r>
              <a:rPr lang="en-US" sz="2800" dirty="0" err="1">
                <a:solidFill>
                  <a:srgbClr val="142B48"/>
                </a:solidFill>
              </a:rPr>
              <a:t>medicamentos</a:t>
            </a:r>
            <a:r>
              <a:rPr lang="en-US" sz="2800" dirty="0">
                <a:solidFill>
                  <a:srgbClr val="142B48"/>
                </a:solidFill>
              </a:rPr>
              <a:t>.</a:t>
            </a:r>
          </a:p>
          <a:p>
            <a:pPr eaLnBrk="1" hangingPunct="1">
              <a:lnSpc>
                <a:spcPct val="110000"/>
              </a:lnSpc>
              <a:defRPr/>
            </a:pPr>
            <a:r>
              <a:rPr lang="en-US" sz="2800" dirty="0">
                <a:solidFill>
                  <a:srgbClr val="142B48"/>
                </a:solidFill>
              </a:rPr>
              <a:t>Examen </a:t>
            </a:r>
            <a:r>
              <a:rPr lang="en-US" sz="2800" dirty="0" err="1">
                <a:solidFill>
                  <a:srgbClr val="142B48"/>
                </a:solidFill>
              </a:rPr>
              <a:t>físico</a:t>
            </a:r>
            <a:r>
              <a:rPr lang="en-US" sz="2800" dirty="0">
                <a:solidFill>
                  <a:srgbClr val="142B48"/>
                </a:solidFill>
              </a:rPr>
              <a:t>:</a:t>
            </a:r>
          </a:p>
          <a:p>
            <a:pPr lvl="1">
              <a:lnSpc>
                <a:spcPct val="110000"/>
              </a:lnSpc>
              <a:buFont typeface="Wingdings" pitchFamily="2" charset="2"/>
              <a:buChar char="§"/>
              <a:defRPr/>
            </a:pPr>
            <a:r>
              <a:rPr lang="en-US" sz="2800" dirty="0" err="1">
                <a:solidFill>
                  <a:srgbClr val="142B48"/>
                </a:solidFill>
              </a:rPr>
              <a:t>Rinoscopia</a:t>
            </a:r>
            <a:r>
              <a:rPr lang="en-US" sz="2800" dirty="0">
                <a:solidFill>
                  <a:srgbClr val="142B48"/>
                </a:solidFill>
              </a:rPr>
              <a:t> anterior.</a:t>
            </a:r>
          </a:p>
          <a:p>
            <a:pPr lvl="1">
              <a:lnSpc>
                <a:spcPct val="110000"/>
              </a:lnSpc>
              <a:buFont typeface="Wingdings" pitchFamily="2" charset="2"/>
              <a:buChar char="§"/>
              <a:defRPr/>
            </a:pPr>
            <a:r>
              <a:rPr lang="en-US" sz="2800" dirty="0" err="1">
                <a:solidFill>
                  <a:srgbClr val="142B48"/>
                </a:solidFill>
              </a:rPr>
              <a:t>Rinoscopia</a:t>
            </a:r>
            <a:r>
              <a:rPr lang="en-US" sz="2800" dirty="0">
                <a:solidFill>
                  <a:srgbClr val="142B48"/>
                </a:solidFill>
              </a:rPr>
              <a:t> posterior.</a:t>
            </a:r>
          </a:p>
          <a:p>
            <a:pPr lvl="1">
              <a:lnSpc>
                <a:spcPct val="110000"/>
              </a:lnSpc>
              <a:buFont typeface="Wingdings" pitchFamily="2" charset="2"/>
              <a:buChar char="§"/>
              <a:defRPr/>
            </a:pPr>
            <a:r>
              <a:rPr lang="en-US" sz="2800" dirty="0" err="1">
                <a:solidFill>
                  <a:srgbClr val="142B48"/>
                </a:solidFill>
              </a:rPr>
              <a:t>Endoscopia</a:t>
            </a:r>
            <a:r>
              <a:rPr lang="en-US" sz="2800" dirty="0">
                <a:solidFill>
                  <a:srgbClr val="142B48"/>
                </a:solidFill>
              </a:rPr>
              <a:t> nasal.</a:t>
            </a:r>
          </a:p>
          <a:p>
            <a:pPr eaLnBrk="1" hangingPunct="1">
              <a:lnSpc>
                <a:spcPct val="110000"/>
              </a:lnSpc>
              <a:defRPr/>
            </a:pPr>
            <a:r>
              <a:rPr lang="en-US" sz="2800" dirty="0">
                <a:solidFill>
                  <a:srgbClr val="142B48"/>
                </a:solidFill>
              </a:rPr>
              <a:t>¿</a:t>
            </a:r>
            <a:r>
              <a:rPr lang="en-US" sz="2800" dirty="0" err="1">
                <a:solidFill>
                  <a:srgbClr val="142B48"/>
                </a:solidFill>
              </a:rPr>
              <a:t>Laboratorios</a:t>
            </a:r>
            <a:r>
              <a:rPr lang="en-US" sz="2800" dirty="0">
                <a:solidFill>
                  <a:srgbClr val="142B48"/>
                </a:solidFill>
              </a:rPr>
              <a:t>?</a:t>
            </a:r>
          </a:p>
          <a:p>
            <a:pPr eaLnBrk="1" hangingPunct="1">
              <a:lnSpc>
                <a:spcPct val="110000"/>
              </a:lnSpc>
              <a:defRPr/>
            </a:pPr>
            <a:r>
              <a:rPr lang="en-US" sz="2800" dirty="0" err="1">
                <a:solidFill>
                  <a:srgbClr val="142B48"/>
                </a:solidFill>
              </a:rPr>
              <a:t>Estudios</a:t>
            </a:r>
            <a:r>
              <a:rPr lang="en-US" sz="2800" dirty="0">
                <a:solidFill>
                  <a:srgbClr val="142B48"/>
                </a:solidFill>
              </a:rPr>
              <a:t> </a:t>
            </a:r>
            <a:r>
              <a:rPr lang="en-US" sz="2800" dirty="0" err="1">
                <a:solidFill>
                  <a:srgbClr val="142B48"/>
                </a:solidFill>
              </a:rPr>
              <a:t>imaginológicos</a:t>
            </a:r>
            <a:r>
              <a:rPr lang="en-US" sz="2800" dirty="0">
                <a:solidFill>
                  <a:srgbClr val="142B48"/>
                </a:solidFill>
              </a:rPr>
              <a:t>.</a:t>
            </a:r>
          </a:p>
        </p:txBody>
      </p:sp>
      <p:pic>
        <p:nvPicPr>
          <p:cNvPr id="3" name="Imagen 2">
            <a:extLst>
              <a:ext uri="{FF2B5EF4-FFF2-40B4-BE49-F238E27FC236}">
                <a16:creationId xmlns:a16="http://schemas.microsoft.com/office/drawing/2014/main" id="{6BC64D87-BC29-4F50-AB5F-07CA0048485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280491" y="119270"/>
            <a:ext cx="2717351" cy="3667244"/>
          </a:xfrm>
          <a:prstGeom prst="rect">
            <a:avLst/>
          </a:prstGeom>
        </p:spPr>
      </p:pic>
    </p:spTree>
    <p:extLst>
      <p:ext uri="{BB962C8B-B14F-4D97-AF65-F5344CB8AC3E}">
        <p14:creationId xmlns:p14="http://schemas.microsoft.com/office/powerpoint/2010/main" val="103225531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884Nasal_Speculum"/>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229008" y="158750"/>
            <a:ext cx="3386667"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3" descr="bayonette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681385" y="1904206"/>
            <a:ext cx="3386667"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4" descr="drymerocel"/>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593520" y="4359239"/>
            <a:ext cx="3386667"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descr="epistat"/>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769884" y="4542375"/>
            <a:ext cx="3386667"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6" descr="epistaxis tray"/>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31800" y="205785"/>
            <a:ext cx="65278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7" descr="nasal packin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6959600" y="2820510"/>
            <a:ext cx="3386667"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Text Box 8"/>
          <p:cNvSpPr txBox="1">
            <a:spLocks noChangeArrowheads="1"/>
          </p:cNvSpPr>
          <p:nvPr/>
        </p:nvSpPr>
        <p:spPr bwMode="auto">
          <a:xfrm>
            <a:off x="8967530" y="6328034"/>
            <a:ext cx="2723706"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charset="0"/>
              </a:defRPr>
            </a:lvl1pPr>
            <a:lvl2pPr marL="742950" indent="-285750" eaLnBrk="0" hangingPunct="0">
              <a:defRPr>
                <a:solidFill>
                  <a:schemeClr val="tx1"/>
                </a:solidFill>
                <a:latin typeface="Tahoma" charset="0"/>
              </a:defRPr>
            </a:lvl2pPr>
            <a:lvl3pPr marL="1143000" indent="-228600" eaLnBrk="0" hangingPunct="0">
              <a:defRPr>
                <a:solidFill>
                  <a:schemeClr val="tx1"/>
                </a:solidFill>
                <a:latin typeface="Tahoma" charset="0"/>
              </a:defRPr>
            </a:lvl3pPr>
            <a:lvl4pPr marL="1600200" indent="-228600" eaLnBrk="0" hangingPunct="0">
              <a:defRPr>
                <a:solidFill>
                  <a:schemeClr val="tx1"/>
                </a:solidFill>
                <a:latin typeface="Tahoma" charset="0"/>
              </a:defRPr>
            </a:lvl4pPr>
            <a:lvl5pPr marL="2057400" indent="-228600" eaLnBrk="0" hangingPunct="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eaLnBrk="1" hangingPunct="1">
              <a:spcBef>
                <a:spcPct val="50000"/>
              </a:spcBef>
            </a:pPr>
            <a:r>
              <a:rPr lang="es-CO" sz="2800" b="1" dirty="0">
                <a:solidFill>
                  <a:srgbClr val="00ABA7"/>
                </a:solidFill>
                <a:latin typeface="Montserrat" pitchFamily="2" charset="77"/>
              </a:rPr>
              <a:t>Instrumental</a:t>
            </a:r>
            <a:endParaRPr lang="es-ES" sz="2800" b="1" dirty="0">
              <a:solidFill>
                <a:srgbClr val="00ABA7"/>
              </a:solidFill>
              <a:latin typeface="Montserrat" pitchFamily="2" charset="77"/>
            </a:endParaRPr>
          </a:p>
        </p:txBody>
      </p:sp>
    </p:spTree>
    <p:extLst>
      <p:ext uri="{BB962C8B-B14F-4D97-AF65-F5344CB8AC3E}">
        <p14:creationId xmlns:p14="http://schemas.microsoft.com/office/powerpoint/2010/main" val="305526256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EDF64E27-FA19-46F9-BE46-C217C027718D}"/>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326161" y="2382878"/>
            <a:ext cx="5638801" cy="4273826"/>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a:extLst>
              <a:ext uri="{FF2B5EF4-FFF2-40B4-BE49-F238E27FC236}">
                <a16:creationId xmlns:a16="http://schemas.microsoft.com/office/drawing/2014/main" id="{393921F7-6CFF-4BEC-935F-F82C2647C4C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10800000">
            <a:off x="587438" y="467831"/>
            <a:ext cx="6349980" cy="2069883"/>
          </a:xfrm>
          <a:prstGeom prst="rect">
            <a:avLst/>
          </a:prstGeom>
        </p:spPr>
      </p:pic>
    </p:spTree>
    <p:extLst>
      <p:ext uri="{BB962C8B-B14F-4D97-AF65-F5344CB8AC3E}">
        <p14:creationId xmlns:p14="http://schemas.microsoft.com/office/powerpoint/2010/main" val="3257124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5343208" y="441250"/>
            <a:ext cx="6579870" cy="982029"/>
          </a:xfrm>
        </p:spPr>
        <p:txBody>
          <a:bodyPr>
            <a:noAutofit/>
          </a:bodyPr>
          <a:lstStyle/>
          <a:p>
            <a:pPr eaLnBrk="1" hangingPunct="1">
              <a:defRPr/>
            </a:pPr>
            <a:r>
              <a:rPr lang="en-US" sz="4400" b="1" dirty="0" err="1"/>
              <a:t>Tratamiento</a:t>
            </a:r>
            <a:r>
              <a:rPr lang="en-US" sz="4400" b="1" dirty="0"/>
              <a:t> no </a:t>
            </a:r>
            <a:r>
              <a:rPr lang="en-US" sz="4400" b="1" dirty="0" err="1"/>
              <a:t>quirúrgico</a:t>
            </a:r>
            <a:r>
              <a:rPr lang="en-US" sz="4400" dirty="0"/>
              <a:t> </a:t>
            </a:r>
          </a:p>
        </p:txBody>
      </p:sp>
      <p:sp>
        <p:nvSpPr>
          <p:cNvPr id="34819" name="Rectangle 3"/>
          <p:cNvSpPr>
            <a:spLocks noGrp="1" noChangeArrowheads="1"/>
          </p:cNvSpPr>
          <p:nvPr>
            <p:ph type="body" idx="1"/>
          </p:nvPr>
        </p:nvSpPr>
        <p:spPr>
          <a:xfrm>
            <a:off x="5648008" y="2038983"/>
            <a:ext cx="6579870" cy="3468053"/>
          </a:xfrm>
        </p:spPr>
        <p:txBody>
          <a:bodyPr>
            <a:noAutofit/>
          </a:bodyPr>
          <a:lstStyle/>
          <a:p>
            <a:pPr eaLnBrk="1" hangingPunct="1">
              <a:lnSpc>
                <a:spcPct val="100000"/>
              </a:lnSpc>
              <a:defRPr/>
            </a:pPr>
            <a:r>
              <a:rPr lang="en-US" sz="2400" dirty="0">
                <a:solidFill>
                  <a:srgbClr val="142B48"/>
                </a:solidFill>
              </a:rPr>
              <a:t>Control del </a:t>
            </a:r>
            <a:r>
              <a:rPr lang="en-US" sz="2400" dirty="0" err="1">
                <a:solidFill>
                  <a:srgbClr val="142B48"/>
                </a:solidFill>
              </a:rPr>
              <a:t>trastorno</a:t>
            </a:r>
            <a:r>
              <a:rPr lang="en-US" sz="2400" dirty="0">
                <a:solidFill>
                  <a:srgbClr val="142B48"/>
                </a:solidFill>
              </a:rPr>
              <a:t> de base (HTA, </a:t>
            </a:r>
            <a:r>
              <a:rPr lang="en-US" sz="2400" dirty="0" err="1">
                <a:solidFill>
                  <a:srgbClr val="142B48"/>
                </a:solidFill>
              </a:rPr>
              <a:t>coagulopatía</a:t>
            </a:r>
            <a:r>
              <a:rPr lang="en-US" sz="2400" dirty="0">
                <a:solidFill>
                  <a:srgbClr val="142B48"/>
                </a:solidFill>
              </a:rPr>
              <a:t>, etc.).</a:t>
            </a:r>
          </a:p>
          <a:p>
            <a:pPr eaLnBrk="1" hangingPunct="1">
              <a:lnSpc>
                <a:spcPct val="100000"/>
              </a:lnSpc>
              <a:defRPr/>
            </a:pPr>
            <a:r>
              <a:rPr lang="en-US" sz="2400" dirty="0">
                <a:solidFill>
                  <a:srgbClr val="142B48"/>
                </a:solidFill>
              </a:rPr>
              <a:t>Vasoconstrictor </a:t>
            </a:r>
            <a:r>
              <a:rPr lang="en-US" sz="2400" dirty="0" err="1">
                <a:solidFill>
                  <a:srgbClr val="142B48"/>
                </a:solidFill>
              </a:rPr>
              <a:t>tópico</a:t>
            </a:r>
            <a:r>
              <a:rPr lang="en-US" sz="2400" dirty="0">
                <a:solidFill>
                  <a:srgbClr val="142B48"/>
                </a:solidFill>
              </a:rPr>
              <a:t>.</a:t>
            </a:r>
          </a:p>
          <a:p>
            <a:pPr eaLnBrk="1" hangingPunct="1">
              <a:lnSpc>
                <a:spcPct val="100000"/>
              </a:lnSpc>
              <a:defRPr/>
            </a:pPr>
            <a:r>
              <a:rPr lang="en-US" sz="2400" dirty="0" err="1">
                <a:solidFill>
                  <a:srgbClr val="142B48"/>
                </a:solidFill>
              </a:rPr>
              <a:t>Cauterización</a:t>
            </a:r>
            <a:r>
              <a:rPr lang="en-US" sz="2400" dirty="0">
                <a:solidFill>
                  <a:srgbClr val="142B48"/>
                </a:solidFill>
              </a:rPr>
              <a:t> (unilateral):</a:t>
            </a:r>
          </a:p>
          <a:p>
            <a:pPr lvl="1">
              <a:lnSpc>
                <a:spcPct val="100000"/>
              </a:lnSpc>
              <a:buFont typeface="Wingdings" pitchFamily="2" charset="2"/>
              <a:buChar char="§"/>
              <a:defRPr/>
            </a:pPr>
            <a:r>
              <a:rPr lang="en-US" sz="2200" dirty="0" err="1">
                <a:solidFill>
                  <a:srgbClr val="142B48"/>
                </a:solidFill>
              </a:rPr>
              <a:t>Nitrato</a:t>
            </a:r>
            <a:r>
              <a:rPr lang="en-US" sz="2200" dirty="0">
                <a:solidFill>
                  <a:srgbClr val="142B48"/>
                </a:solidFill>
              </a:rPr>
              <a:t> de </a:t>
            </a:r>
            <a:r>
              <a:rPr lang="en-US" sz="2200" dirty="0" err="1">
                <a:solidFill>
                  <a:srgbClr val="142B48"/>
                </a:solidFill>
              </a:rPr>
              <a:t>plata</a:t>
            </a:r>
            <a:r>
              <a:rPr lang="en-US" sz="2200" dirty="0">
                <a:solidFill>
                  <a:srgbClr val="142B48"/>
                </a:solidFill>
              </a:rPr>
              <a:t>.</a:t>
            </a:r>
          </a:p>
          <a:p>
            <a:pPr lvl="1">
              <a:lnSpc>
                <a:spcPct val="100000"/>
              </a:lnSpc>
              <a:buFont typeface="Wingdings" pitchFamily="2" charset="2"/>
              <a:buChar char="§"/>
              <a:defRPr/>
            </a:pPr>
            <a:r>
              <a:rPr lang="en-US" sz="2200" dirty="0" err="1">
                <a:solidFill>
                  <a:srgbClr val="142B48"/>
                </a:solidFill>
              </a:rPr>
              <a:t>Electrocauterio</a:t>
            </a:r>
            <a:r>
              <a:rPr lang="en-US" sz="2200" dirty="0">
                <a:solidFill>
                  <a:srgbClr val="142B48"/>
                </a:solidFill>
              </a:rPr>
              <a:t>.</a:t>
            </a:r>
          </a:p>
          <a:p>
            <a:pPr eaLnBrk="1" hangingPunct="1">
              <a:lnSpc>
                <a:spcPct val="100000"/>
              </a:lnSpc>
              <a:defRPr/>
            </a:pPr>
            <a:r>
              <a:rPr lang="en-US" sz="2400" dirty="0" err="1">
                <a:solidFill>
                  <a:srgbClr val="142B48"/>
                </a:solidFill>
              </a:rPr>
              <a:t>Reposo</a:t>
            </a:r>
            <a:r>
              <a:rPr lang="en-US" sz="2400" dirty="0">
                <a:solidFill>
                  <a:srgbClr val="142B48"/>
                </a:solidFill>
              </a:rPr>
              <a:t>.</a:t>
            </a:r>
          </a:p>
          <a:p>
            <a:pPr eaLnBrk="1" hangingPunct="1">
              <a:lnSpc>
                <a:spcPct val="100000"/>
              </a:lnSpc>
              <a:defRPr/>
            </a:pPr>
            <a:r>
              <a:rPr lang="en-US" sz="2400" dirty="0">
                <a:solidFill>
                  <a:srgbClr val="142B48"/>
                </a:solidFill>
              </a:rPr>
              <a:t>Cabecera </a:t>
            </a:r>
            <a:r>
              <a:rPr lang="en-US" sz="2400" dirty="0" err="1">
                <a:solidFill>
                  <a:srgbClr val="142B48"/>
                </a:solidFill>
              </a:rPr>
              <a:t>elevada</a:t>
            </a:r>
            <a:r>
              <a:rPr lang="en-US" sz="2400" dirty="0">
                <a:solidFill>
                  <a:srgbClr val="142B48"/>
                </a:solidFill>
              </a:rPr>
              <a:t>.</a:t>
            </a:r>
          </a:p>
          <a:p>
            <a:pPr eaLnBrk="1" hangingPunct="1">
              <a:lnSpc>
                <a:spcPct val="100000"/>
              </a:lnSpc>
              <a:defRPr/>
            </a:pPr>
            <a:r>
              <a:rPr lang="en-US" sz="2400" dirty="0" err="1">
                <a:solidFill>
                  <a:srgbClr val="142B48"/>
                </a:solidFill>
              </a:rPr>
              <a:t>Hielo</a:t>
            </a:r>
            <a:r>
              <a:rPr lang="en-US" sz="2400" dirty="0">
                <a:solidFill>
                  <a:srgbClr val="142B48"/>
                </a:solidFill>
              </a:rPr>
              <a:t> local.</a:t>
            </a:r>
          </a:p>
          <a:p>
            <a:pPr eaLnBrk="1" hangingPunct="1">
              <a:lnSpc>
                <a:spcPct val="100000"/>
              </a:lnSpc>
              <a:defRPr/>
            </a:pPr>
            <a:r>
              <a:rPr lang="en-US" sz="2400" dirty="0" err="1">
                <a:solidFill>
                  <a:srgbClr val="142B48"/>
                </a:solidFill>
              </a:rPr>
              <a:t>Enjuagues</a:t>
            </a:r>
            <a:r>
              <a:rPr lang="en-US" sz="2400" dirty="0">
                <a:solidFill>
                  <a:srgbClr val="142B48"/>
                </a:solidFill>
              </a:rPr>
              <a:t> con </a:t>
            </a:r>
            <a:r>
              <a:rPr lang="en-US" sz="2400" dirty="0" err="1">
                <a:solidFill>
                  <a:srgbClr val="142B48"/>
                </a:solidFill>
              </a:rPr>
              <a:t>agua</a:t>
            </a:r>
            <a:r>
              <a:rPr lang="en-US" sz="2400" dirty="0">
                <a:solidFill>
                  <a:srgbClr val="142B48"/>
                </a:solidFill>
              </a:rPr>
              <a:t> </a:t>
            </a:r>
            <a:r>
              <a:rPr lang="en-US" sz="2400" dirty="0" err="1">
                <a:solidFill>
                  <a:srgbClr val="142B48"/>
                </a:solidFill>
              </a:rPr>
              <a:t>helada</a:t>
            </a:r>
            <a:r>
              <a:rPr lang="en-US" sz="2400" dirty="0">
                <a:solidFill>
                  <a:srgbClr val="142B48"/>
                </a:solidFill>
              </a:rPr>
              <a:t>.</a:t>
            </a:r>
          </a:p>
          <a:p>
            <a:pPr marL="0" indent="0" eaLnBrk="1" hangingPunct="1">
              <a:lnSpc>
                <a:spcPct val="100000"/>
              </a:lnSpc>
              <a:buNone/>
              <a:defRPr/>
            </a:pPr>
            <a:endParaRPr lang="en-US" sz="2400" dirty="0">
              <a:solidFill>
                <a:srgbClr val="142B48"/>
              </a:solidFill>
            </a:endParaRPr>
          </a:p>
          <a:p>
            <a:pPr eaLnBrk="1" hangingPunct="1">
              <a:lnSpc>
                <a:spcPct val="100000"/>
              </a:lnSpc>
              <a:buFont typeface="Wingdings" pitchFamily="2" charset="2"/>
              <a:buNone/>
              <a:defRPr/>
            </a:pPr>
            <a:endParaRPr lang="en-US" sz="2400" dirty="0">
              <a:solidFill>
                <a:srgbClr val="142B48"/>
              </a:solidFill>
            </a:endParaRPr>
          </a:p>
        </p:txBody>
      </p:sp>
      <p:pic>
        <p:nvPicPr>
          <p:cNvPr id="1024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0441" y="228599"/>
            <a:ext cx="3859213"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728713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s-CO" b="1" dirty="0">
                <a:solidFill>
                  <a:srgbClr val="00ABA7"/>
                </a:solidFill>
                <a:effectLst/>
              </a:rPr>
              <a:t>Taponamiento nasal</a:t>
            </a:r>
            <a:endParaRPr lang="en-US" b="1" dirty="0">
              <a:solidFill>
                <a:srgbClr val="00ABA7"/>
              </a:solidFill>
              <a:effectLst/>
            </a:endParaRPr>
          </a:p>
        </p:txBody>
      </p:sp>
      <p:sp>
        <p:nvSpPr>
          <p:cNvPr id="36867" name="Rectangle 3"/>
          <p:cNvSpPr>
            <a:spLocks noGrp="1" noChangeArrowheads="1"/>
          </p:cNvSpPr>
          <p:nvPr>
            <p:ph type="body" sz="half" idx="1"/>
          </p:nvPr>
        </p:nvSpPr>
        <p:spPr>
          <a:xfrm>
            <a:off x="5671194" y="3190394"/>
            <a:ext cx="6678226" cy="3581178"/>
          </a:xfrm>
        </p:spPr>
        <p:txBody>
          <a:bodyPr>
            <a:normAutofit/>
          </a:bodyPr>
          <a:lstStyle/>
          <a:p>
            <a:pPr marL="0" indent="0" eaLnBrk="1" hangingPunct="1">
              <a:lnSpc>
                <a:spcPct val="110000"/>
              </a:lnSpc>
              <a:buNone/>
              <a:defRPr/>
            </a:pPr>
            <a:r>
              <a:rPr lang="en-US" sz="3000" b="1" dirty="0" err="1"/>
              <a:t>Taponamiento</a:t>
            </a:r>
            <a:r>
              <a:rPr lang="en-US" sz="3000" b="1" dirty="0"/>
              <a:t> nasal anterior:</a:t>
            </a:r>
          </a:p>
          <a:p>
            <a:pPr lvl="1">
              <a:lnSpc>
                <a:spcPct val="110000"/>
              </a:lnSpc>
              <a:buFont typeface="Wingdings" pitchFamily="2" charset="2"/>
              <a:buChar char="§"/>
              <a:defRPr/>
            </a:pPr>
            <a:r>
              <a:rPr lang="en-US" sz="3000" dirty="0"/>
              <a:t>Instrumental.</a:t>
            </a:r>
          </a:p>
          <a:p>
            <a:pPr lvl="1">
              <a:lnSpc>
                <a:spcPct val="110000"/>
              </a:lnSpc>
              <a:buFont typeface="Wingdings" pitchFamily="2" charset="2"/>
              <a:buChar char="§"/>
              <a:defRPr/>
            </a:pPr>
            <a:r>
              <a:rPr lang="en-US" sz="3000" dirty="0" err="1"/>
              <a:t>Tapón</a:t>
            </a:r>
            <a:r>
              <a:rPr lang="en-US" sz="3000" dirty="0"/>
              <a:t>.</a:t>
            </a:r>
          </a:p>
          <a:p>
            <a:pPr lvl="1">
              <a:lnSpc>
                <a:spcPct val="110000"/>
              </a:lnSpc>
              <a:buFont typeface="Wingdings" pitchFamily="2" charset="2"/>
              <a:buChar char="§"/>
              <a:defRPr/>
            </a:pPr>
            <a:r>
              <a:rPr lang="en-US" sz="3000" dirty="0" err="1"/>
              <a:t>Anestesia</a:t>
            </a:r>
            <a:r>
              <a:rPr lang="en-US" sz="3000" dirty="0"/>
              <a:t> local.</a:t>
            </a:r>
          </a:p>
          <a:p>
            <a:pPr lvl="1">
              <a:lnSpc>
                <a:spcPct val="110000"/>
              </a:lnSpc>
              <a:buFont typeface="Wingdings" pitchFamily="2" charset="2"/>
              <a:buChar char="§"/>
              <a:defRPr/>
            </a:pPr>
            <a:r>
              <a:rPr lang="en-US" sz="3000" dirty="0" err="1"/>
              <a:t>Antibiótico</a:t>
            </a:r>
            <a:r>
              <a:rPr lang="en-US" sz="3000" dirty="0"/>
              <a:t>.</a:t>
            </a:r>
          </a:p>
          <a:p>
            <a:pPr lvl="1">
              <a:lnSpc>
                <a:spcPct val="110000"/>
              </a:lnSpc>
              <a:buFont typeface="Wingdings" pitchFamily="2" charset="2"/>
              <a:buChar char="§"/>
              <a:defRPr/>
            </a:pPr>
            <a:r>
              <a:rPr lang="en-US" sz="3000" dirty="0" err="1"/>
              <a:t>Tiempo</a:t>
            </a:r>
            <a:r>
              <a:rPr lang="en-US" sz="3000" dirty="0"/>
              <a:t>.</a:t>
            </a:r>
          </a:p>
          <a:p>
            <a:pPr lvl="1" eaLnBrk="1" hangingPunct="1">
              <a:lnSpc>
                <a:spcPct val="110000"/>
              </a:lnSpc>
              <a:defRPr/>
            </a:pPr>
            <a:endParaRPr lang="en-US" sz="2400" dirty="0"/>
          </a:p>
        </p:txBody>
      </p:sp>
      <p:pic>
        <p:nvPicPr>
          <p:cNvPr id="27652" name="Picture 4" descr="wetmeroce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54900" y="634004"/>
            <a:ext cx="4127500"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5" descr="drymerocel"/>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962346" y="1677785"/>
            <a:ext cx="4224867" cy="1800225"/>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616023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102.jpg" descr="https://encrypted-tbn3.gstatic.com/images?q=tbn:ANd9GcQIY5m1eZKgoIWypt7TsRXNr8bfqjCUJruw7ftR2O4tCfhjiSHF"/>
          <p:cNvPicPr/>
          <p:nvPr/>
        </p:nvPicPr>
        <p:blipFill>
          <a:blip r:embed="rId2"/>
          <a:srcRect/>
          <a:stretch>
            <a:fillRect/>
          </a:stretch>
        </p:blipFill>
        <p:spPr>
          <a:xfrm>
            <a:off x="5280991" y="3621948"/>
            <a:ext cx="2447925" cy="2339975"/>
          </a:xfrm>
          <a:prstGeom prst="rect">
            <a:avLst/>
          </a:prstGeom>
          <a:ln/>
        </p:spPr>
      </p:pic>
      <p:pic>
        <p:nvPicPr>
          <p:cNvPr id="6" name="image101.jpg" descr="https://encrypted-tbn0.gstatic.com/images?q=tbn:ANd9GcTM-uiU_yEI9FvBgNHKxR6p9bfSP006lTVR-crgYIdrTB2HM5Sq"/>
          <p:cNvPicPr>
            <a:picLocks noGrp="1"/>
          </p:cNvPicPr>
          <p:nvPr>
            <p:ph type="clipArt" sz="half" idx="2"/>
          </p:nvPr>
        </p:nvPicPr>
        <p:blipFill>
          <a:blip r:embed="rId3"/>
          <a:srcRect/>
          <a:stretch>
            <a:fillRect/>
          </a:stretch>
        </p:blipFill>
        <p:spPr>
          <a:xfrm>
            <a:off x="8218389" y="3462922"/>
            <a:ext cx="2818545" cy="2339975"/>
          </a:xfrm>
          <a:prstGeom prst="rect">
            <a:avLst/>
          </a:prstGeom>
          <a:ln/>
        </p:spPr>
      </p:pic>
      <p:pic>
        <p:nvPicPr>
          <p:cNvPr id="7" name="image99.png" descr="Resultado de imagen para surgicel"/>
          <p:cNvPicPr/>
          <p:nvPr/>
        </p:nvPicPr>
        <p:blipFill>
          <a:blip r:embed="rId4"/>
          <a:srcRect/>
          <a:stretch>
            <a:fillRect/>
          </a:stretch>
        </p:blipFill>
        <p:spPr>
          <a:xfrm>
            <a:off x="1015350" y="562130"/>
            <a:ext cx="10276011" cy="2095500"/>
          </a:xfrm>
          <a:prstGeom prst="rect">
            <a:avLst/>
          </a:prstGeom>
          <a:ln/>
        </p:spPr>
      </p:pic>
    </p:spTree>
    <p:extLst>
      <p:ext uri="{BB962C8B-B14F-4D97-AF65-F5344CB8AC3E}">
        <p14:creationId xmlns:p14="http://schemas.microsoft.com/office/powerpoint/2010/main" val="145249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7BE7BCC-E780-42AF-BAB2-4C2B48A22069}"/>
              </a:ext>
            </a:extLst>
          </p:cNvPr>
          <p:cNvSpPr>
            <a:spLocks noGrp="1"/>
          </p:cNvSpPr>
          <p:nvPr>
            <p:ph idx="1"/>
          </p:nvPr>
        </p:nvSpPr>
        <p:spPr>
          <a:xfrm>
            <a:off x="4843114" y="369125"/>
            <a:ext cx="7175016" cy="6380921"/>
          </a:xfrm>
        </p:spPr>
        <p:txBody>
          <a:bodyPr>
            <a:normAutofit/>
          </a:bodyPr>
          <a:lstStyle/>
          <a:p>
            <a:pPr marL="0" indent="0" algn="just">
              <a:lnSpc>
                <a:spcPct val="100000"/>
              </a:lnSpc>
              <a:buNone/>
            </a:pPr>
            <a:r>
              <a:rPr lang="es-CO" sz="2400" dirty="0"/>
              <a:t>Paciente de 30 años sin antecedentes de importancia, ingresa por cuadro de 15 días de evolución de odinofagia. Ha consultado en múltiples ocasiones, en las que le han aplicado p. benzatínica sin mejoría. </a:t>
            </a:r>
            <a:r>
              <a:rPr lang="es-CO" sz="2400" dirty="0" err="1"/>
              <a:t>Oroscopia</a:t>
            </a:r>
            <a:r>
              <a:rPr lang="es-CO" sz="2400" dirty="0"/>
              <a:t>:</a:t>
            </a:r>
          </a:p>
          <a:p>
            <a:pPr marL="457200" indent="-457200" algn="just">
              <a:lnSpc>
                <a:spcPct val="100000"/>
              </a:lnSpc>
              <a:buFont typeface="+mj-lt"/>
              <a:buAutoNum type="alphaUcPeriod"/>
            </a:pPr>
            <a:r>
              <a:rPr lang="es-CO" sz="2400" dirty="0"/>
              <a:t>Requiere TC de cuello por sospecha de absceso periamigdalino.</a:t>
            </a:r>
          </a:p>
          <a:p>
            <a:pPr marL="457200" indent="-457200" algn="just">
              <a:lnSpc>
                <a:spcPct val="100000"/>
              </a:lnSpc>
              <a:buFont typeface="+mj-lt"/>
              <a:buAutoNum type="alphaUcPeriod"/>
            </a:pPr>
            <a:r>
              <a:rPr lang="es-CO" sz="2400" dirty="0"/>
              <a:t>Paciente tiene un absceso periamigdalino, requiere drenaje.</a:t>
            </a:r>
          </a:p>
          <a:p>
            <a:pPr marL="457200" indent="-457200" algn="just">
              <a:lnSpc>
                <a:spcPct val="100000"/>
              </a:lnSpc>
              <a:buFont typeface="+mj-lt"/>
              <a:buAutoNum type="alphaUcPeriod"/>
            </a:pPr>
            <a:r>
              <a:rPr lang="es-CO" sz="2400" dirty="0"/>
              <a:t>Paciente con amigdalitis, requiere manejo médico.</a:t>
            </a:r>
          </a:p>
          <a:p>
            <a:pPr marL="457200" indent="-457200" algn="just">
              <a:lnSpc>
                <a:spcPct val="100000"/>
              </a:lnSpc>
              <a:buFont typeface="+mj-lt"/>
              <a:buAutoNum type="alphaUcPeriod"/>
            </a:pPr>
            <a:r>
              <a:rPr lang="es-CO" sz="2400" dirty="0"/>
              <a:t>Requiere manejo quirúrgico urgente con amigdalectomía.</a:t>
            </a:r>
          </a:p>
        </p:txBody>
      </p:sp>
      <p:pic>
        <p:nvPicPr>
          <p:cNvPr id="7" name="Picture 5" descr="Click to see larger picture">
            <a:hlinkClick r:id="rId2"/>
            <a:extLst>
              <a:ext uri="{FF2B5EF4-FFF2-40B4-BE49-F238E27FC236}">
                <a16:creationId xmlns:a16="http://schemas.microsoft.com/office/drawing/2014/main" id="{87952693-DC27-439A-B084-E6F3DDBCEE8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6642" y="808119"/>
            <a:ext cx="3934866" cy="227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24232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9259BA92-87FD-44F7-B82D-794D50D693E5}"/>
              </a:ext>
            </a:extLst>
          </p:cNvPr>
          <p:cNvPicPr>
            <a:picLocks noChangeAspect="1"/>
          </p:cNvPicPr>
          <p:nvPr/>
        </p:nvPicPr>
        <p:blipFill>
          <a:blip r:embed="rId2"/>
          <a:stretch>
            <a:fillRect/>
          </a:stretch>
        </p:blipFill>
        <p:spPr>
          <a:xfrm>
            <a:off x="442637" y="288235"/>
            <a:ext cx="11643038" cy="3140765"/>
          </a:xfrm>
          <a:prstGeom prst="rect">
            <a:avLst/>
          </a:prstGeom>
        </p:spPr>
      </p:pic>
      <p:pic>
        <p:nvPicPr>
          <p:cNvPr id="8" name="Imagen 7">
            <a:extLst>
              <a:ext uri="{FF2B5EF4-FFF2-40B4-BE49-F238E27FC236}">
                <a16:creationId xmlns:a16="http://schemas.microsoft.com/office/drawing/2014/main" id="{FA115F41-E3C2-4A72-9FB1-47AC708A8FB6}"/>
              </a:ext>
            </a:extLst>
          </p:cNvPr>
          <p:cNvPicPr>
            <a:picLocks noChangeAspect="1"/>
          </p:cNvPicPr>
          <p:nvPr/>
        </p:nvPicPr>
        <p:blipFill>
          <a:blip r:embed="rId3"/>
          <a:stretch>
            <a:fillRect/>
          </a:stretch>
        </p:blipFill>
        <p:spPr>
          <a:xfrm>
            <a:off x="5416412" y="3645229"/>
            <a:ext cx="6411153" cy="3130151"/>
          </a:xfrm>
          <a:prstGeom prst="rect">
            <a:avLst/>
          </a:prstGeom>
        </p:spPr>
      </p:pic>
    </p:spTree>
    <p:extLst>
      <p:ext uri="{BB962C8B-B14F-4D97-AF65-F5344CB8AC3E}">
        <p14:creationId xmlns:p14="http://schemas.microsoft.com/office/powerpoint/2010/main" val="7108793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7D246C31-CFBA-4428-B6C7-D591F222B844}"/>
              </a:ext>
            </a:extLst>
          </p:cNvPr>
          <p:cNvPicPr>
            <a:picLocks noChangeAspect="1"/>
          </p:cNvPicPr>
          <p:nvPr/>
        </p:nvPicPr>
        <p:blipFill>
          <a:blip r:embed="rId2"/>
          <a:stretch>
            <a:fillRect/>
          </a:stretch>
        </p:blipFill>
        <p:spPr>
          <a:xfrm>
            <a:off x="4545238" y="221621"/>
            <a:ext cx="7500524" cy="6414758"/>
          </a:xfrm>
          <a:prstGeom prst="rect">
            <a:avLst/>
          </a:prstGeom>
        </p:spPr>
      </p:pic>
    </p:spTree>
    <p:extLst>
      <p:ext uri="{BB962C8B-B14F-4D97-AF65-F5344CB8AC3E}">
        <p14:creationId xmlns:p14="http://schemas.microsoft.com/office/powerpoint/2010/main" val="3120403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09600" y="62825"/>
            <a:ext cx="10972800" cy="1143000"/>
          </a:xfrm>
        </p:spPr>
        <p:txBody>
          <a:bodyPr/>
          <a:lstStyle/>
          <a:p>
            <a:pPr eaLnBrk="1" hangingPunct="1">
              <a:defRPr/>
            </a:pPr>
            <a:r>
              <a:rPr lang="en-US" b="1" dirty="0" err="1"/>
              <a:t>Tratamiento</a:t>
            </a:r>
            <a:r>
              <a:rPr lang="en-US" b="1" dirty="0"/>
              <a:t> </a:t>
            </a:r>
            <a:r>
              <a:rPr lang="en-US" b="1" dirty="0" err="1"/>
              <a:t>quirúrgico</a:t>
            </a:r>
            <a:endParaRPr lang="es-ES" b="1" dirty="0"/>
          </a:p>
        </p:txBody>
      </p:sp>
      <p:pic>
        <p:nvPicPr>
          <p:cNvPr id="30723" name="Picture 3" descr="sinus_op_shot"/>
          <p:cNvPicPr>
            <a:picLocks noGrp="1" noChangeAspect="1" noChangeArrowheads="1"/>
          </p:cNvPicPr>
          <p:nvPr>
            <p:ph sz="half" idx="2"/>
          </p:nvPr>
        </p:nvPicPr>
        <p:blipFill>
          <a:blip r:embed="rId2">
            <a:extLst>
              <a:ext uri="{28A0092B-C50C-407E-A947-70E740481C1C}">
                <a14:useLocalDpi xmlns:a14="http://schemas.microsoft.com/office/drawing/2010/main"/>
              </a:ext>
            </a:extLst>
          </a:blip>
          <a:srcRect/>
          <a:stretch>
            <a:fillRect/>
          </a:stretch>
        </p:blipFill>
        <p:spPr>
          <a:xfrm>
            <a:off x="2626787" y="1099464"/>
            <a:ext cx="2745856" cy="2470020"/>
          </a:xfrm>
          <a:noFill/>
          <a:extLst>
            <a:ext uri="{909E8E84-426E-40DD-AFC4-6F175D3DCCD1}">
              <a14:hiddenFill xmlns:a14="http://schemas.microsoft.com/office/drawing/2010/main">
                <a:solidFill>
                  <a:srgbClr val="FFFFFF"/>
                </a:solidFill>
              </a14:hiddenFill>
            </a:ext>
          </a:extLst>
        </p:spPr>
      </p:pic>
      <p:pic>
        <p:nvPicPr>
          <p:cNvPr id="30724" name="Picture 4" descr="Click to see larger picture">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96000" y="2393959"/>
            <a:ext cx="5192183" cy="398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87206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sz="half" idx="1"/>
          </p:nvPr>
        </p:nvSpPr>
        <p:spPr>
          <a:xfrm>
            <a:off x="588333" y="579475"/>
            <a:ext cx="11391016" cy="4530725"/>
          </a:xfrm>
        </p:spPr>
        <p:txBody>
          <a:bodyPr>
            <a:normAutofit/>
          </a:bodyPr>
          <a:lstStyle/>
          <a:p>
            <a:pPr algn="just">
              <a:lnSpc>
                <a:spcPct val="100000"/>
              </a:lnSpc>
            </a:pPr>
            <a:r>
              <a:rPr lang="es-CO" sz="2800" b="1" dirty="0"/>
              <a:t>Ligadura de vasos etmoidales.</a:t>
            </a:r>
            <a:endParaRPr lang="es-CO" sz="2800" dirty="0"/>
          </a:p>
          <a:p>
            <a:pPr algn="just">
              <a:lnSpc>
                <a:spcPct val="100000"/>
              </a:lnSpc>
            </a:pPr>
            <a:r>
              <a:rPr lang="es-CO" sz="2800" i="1" dirty="0"/>
              <a:t>Art. etmoidal anterior</a:t>
            </a:r>
            <a:r>
              <a:rPr lang="es-CO" sz="2800" dirty="0"/>
              <a:t> no puede ser embolizadada angiograficamente por el riesgo de ceguera y ACV.</a:t>
            </a:r>
          </a:p>
          <a:p>
            <a:pPr algn="just">
              <a:lnSpc>
                <a:spcPct val="100000"/>
              </a:lnSpc>
            </a:pPr>
            <a:r>
              <a:rPr lang="es-CO" sz="2800" dirty="0"/>
              <a:t>Requiere ligadura quirúrgica a través de incisión de Lynch </a:t>
            </a:r>
            <a:r>
              <a:rPr lang="es-CO" sz="2800" dirty="0">
                <a:sym typeface="Wingdings" pitchFamily="2" charset="2"/>
              </a:rPr>
              <a:t></a:t>
            </a:r>
            <a:r>
              <a:rPr lang="es-CO" sz="2800" dirty="0"/>
              <a:t> cada vez más en desuso y prefiriendo actualmente el  abordaje endoscópico transnasal.</a:t>
            </a:r>
          </a:p>
        </p:txBody>
      </p:sp>
      <p:sp>
        <p:nvSpPr>
          <p:cNvPr id="5" name="4 CuadroTexto"/>
          <p:cNvSpPr txBox="1"/>
          <p:nvPr/>
        </p:nvSpPr>
        <p:spPr>
          <a:xfrm>
            <a:off x="5250901" y="3970201"/>
            <a:ext cx="6688425" cy="2308324"/>
          </a:xfrm>
          <a:prstGeom prst="rect">
            <a:avLst/>
          </a:prstGeom>
          <a:noFill/>
          <a:ln>
            <a:solidFill>
              <a:srgbClr val="00ABA7"/>
            </a:solidFill>
          </a:ln>
        </p:spPr>
        <p:txBody>
          <a:bodyPr wrap="square" rtlCol="0">
            <a:spAutoFit/>
          </a:bodyPr>
          <a:lstStyle/>
          <a:p>
            <a:pPr algn="ctr"/>
            <a:r>
              <a:rPr lang="es-CO" sz="2400" dirty="0">
                <a:solidFill>
                  <a:srgbClr val="142B48"/>
                </a:solidFill>
                <a:latin typeface="Montserrat" pitchFamily="2" charset="77"/>
              </a:rPr>
              <a:t>Embolización de la AMI o arteria facial con tasas de éxito entre 79—96% </a:t>
            </a:r>
            <a:r>
              <a:rPr lang="es-CO" sz="2400" dirty="0">
                <a:solidFill>
                  <a:srgbClr val="142B48"/>
                </a:solidFill>
                <a:latin typeface="Montserrat" pitchFamily="2" charset="77"/>
                <a:sym typeface="Wingdings" pitchFamily="2" charset="2"/>
              </a:rPr>
              <a:t> s</a:t>
            </a:r>
            <a:r>
              <a:rPr lang="es-CO" sz="2400" dirty="0">
                <a:solidFill>
                  <a:srgbClr val="142B48"/>
                </a:solidFill>
                <a:latin typeface="Montserrat" pitchFamily="2" charset="77"/>
              </a:rPr>
              <a:t>in embargo, con complicaciones como resangrado, ACV, ceguera, parestesias faciales, necrosis facial, disección carotídea y hematoma en la ingle.</a:t>
            </a:r>
          </a:p>
        </p:txBody>
      </p:sp>
    </p:spTree>
    <p:extLst>
      <p:ext uri="{BB962C8B-B14F-4D97-AF65-F5344CB8AC3E}">
        <p14:creationId xmlns:p14="http://schemas.microsoft.com/office/powerpoint/2010/main" val="9496147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838199" y="1225136"/>
            <a:ext cx="10515600" cy="1957801"/>
          </a:xfrm>
        </p:spPr>
        <p:txBody>
          <a:bodyPr>
            <a:normAutofit/>
          </a:bodyPr>
          <a:lstStyle/>
          <a:p>
            <a:r>
              <a:rPr lang="es-CO" sz="5400" dirty="0"/>
              <a:t>Trauma nasal</a:t>
            </a:r>
          </a:p>
        </p:txBody>
      </p:sp>
      <p:sp>
        <p:nvSpPr>
          <p:cNvPr id="6" name="5 Marcador de texto"/>
          <p:cNvSpPr>
            <a:spLocks noGrp="1"/>
          </p:cNvSpPr>
          <p:nvPr>
            <p:ph type="body" idx="1"/>
          </p:nvPr>
        </p:nvSpPr>
        <p:spPr>
          <a:xfrm>
            <a:off x="6183139" y="3894959"/>
            <a:ext cx="5170660" cy="1500187"/>
          </a:xfrm>
        </p:spPr>
        <p:txBody>
          <a:bodyPr>
            <a:normAutofit/>
          </a:bodyPr>
          <a:lstStyle/>
          <a:p>
            <a:pPr algn="ctr"/>
            <a:r>
              <a:rPr lang="es-MX" sz="2800" dirty="0">
                <a:solidFill>
                  <a:srgbClr val="142B48"/>
                </a:solidFill>
                <a:effectLst>
                  <a:outerShdw blurRad="38100" dist="38100" dir="2700000" algn="tl">
                    <a:srgbClr val="000000"/>
                  </a:outerShdw>
                </a:effectLst>
              </a:rPr>
              <a:t>39% de las fracturas faciales incluyen a la nariz.</a:t>
            </a:r>
            <a:endParaRPr lang="es-CO" sz="2800" dirty="0">
              <a:solidFill>
                <a:srgbClr val="142B48"/>
              </a:solidFill>
            </a:endParaRPr>
          </a:p>
        </p:txBody>
      </p:sp>
    </p:spTree>
    <p:extLst>
      <p:ext uri="{BB962C8B-B14F-4D97-AF65-F5344CB8AC3E}">
        <p14:creationId xmlns:p14="http://schemas.microsoft.com/office/powerpoint/2010/main" val="1552668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599666" y="345686"/>
            <a:ext cx="6579870" cy="982029"/>
          </a:xfrm>
        </p:spPr>
        <p:txBody>
          <a:bodyPr>
            <a:normAutofit/>
          </a:bodyPr>
          <a:lstStyle/>
          <a:p>
            <a:pPr eaLnBrk="1" hangingPunct="1">
              <a:defRPr/>
            </a:pPr>
            <a:r>
              <a:rPr lang="es-MX" sz="4400" b="1" dirty="0"/>
              <a:t>Trauma nasal</a:t>
            </a:r>
            <a:endParaRPr lang="es-ES" sz="4400" b="1" dirty="0"/>
          </a:p>
        </p:txBody>
      </p:sp>
      <p:sp>
        <p:nvSpPr>
          <p:cNvPr id="43011" name="Rectangle 3"/>
          <p:cNvSpPr>
            <a:spLocks noGrp="1" noChangeArrowheads="1"/>
          </p:cNvSpPr>
          <p:nvPr>
            <p:ph type="body" idx="1"/>
          </p:nvPr>
        </p:nvSpPr>
        <p:spPr>
          <a:xfrm>
            <a:off x="5307668" y="1848528"/>
            <a:ext cx="6388146" cy="3466977"/>
          </a:xfrm>
        </p:spPr>
        <p:txBody>
          <a:bodyPr>
            <a:noAutofit/>
          </a:bodyPr>
          <a:lstStyle/>
          <a:p>
            <a:pPr algn="just" eaLnBrk="1" hangingPunct="1">
              <a:lnSpc>
                <a:spcPct val="100000"/>
              </a:lnSpc>
              <a:defRPr/>
            </a:pPr>
            <a:r>
              <a:rPr lang="es-CO" sz="2800" dirty="0">
                <a:solidFill>
                  <a:srgbClr val="142B48"/>
                </a:solidFill>
              </a:rPr>
              <a:t>Historia del trauma (causa y tiempo de evolución).</a:t>
            </a:r>
          </a:p>
          <a:p>
            <a:pPr algn="just" eaLnBrk="1" hangingPunct="1">
              <a:lnSpc>
                <a:spcPct val="100000"/>
              </a:lnSpc>
              <a:defRPr/>
            </a:pPr>
            <a:r>
              <a:rPr lang="es-CO" sz="2800" dirty="0">
                <a:solidFill>
                  <a:srgbClr val="142B48"/>
                </a:solidFill>
              </a:rPr>
              <a:t>Dirección del trauma.</a:t>
            </a:r>
          </a:p>
          <a:p>
            <a:pPr algn="just" eaLnBrk="1" hangingPunct="1">
              <a:lnSpc>
                <a:spcPct val="100000"/>
              </a:lnSpc>
              <a:defRPr/>
            </a:pPr>
            <a:r>
              <a:rPr lang="es-CO" sz="2800" dirty="0">
                <a:solidFill>
                  <a:srgbClr val="142B48"/>
                </a:solidFill>
              </a:rPr>
              <a:t>Estado nasal previo.</a:t>
            </a:r>
          </a:p>
          <a:p>
            <a:pPr algn="just" eaLnBrk="1" hangingPunct="1">
              <a:lnSpc>
                <a:spcPct val="100000"/>
              </a:lnSpc>
              <a:defRPr/>
            </a:pPr>
            <a:r>
              <a:rPr lang="es-CO" sz="2800" dirty="0">
                <a:solidFill>
                  <a:srgbClr val="142B48"/>
                </a:solidFill>
              </a:rPr>
              <a:t>90% de fracturas nasales movilizan toda la estructura.</a:t>
            </a:r>
          </a:p>
          <a:p>
            <a:pPr algn="just" eaLnBrk="1" hangingPunct="1">
              <a:lnSpc>
                <a:spcPct val="100000"/>
              </a:lnSpc>
              <a:defRPr/>
            </a:pPr>
            <a:r>
              <a:rPr lang="es-CO" sz="2800" dirty="0">
                <a:solidFill>
                  <a:srgbClr val="142B48"/>
                </a:solidFill>
              </a:rPr>
              <a:t>10% fracturas nasales son solo de huesos propios.</a:t>
            </a:r>
          </a:p>
          <a:p>
            <a:pPr algn="just" eaLnBrk="1" hangingPunct="1">
              <a:lnSpc>
                <a:spcPct val="100000"/>
              </a:lnSpc>
              <a:defRPr/>
            </a:pPr>
            <a:endParaRPr lang="es-ES" sz="2800" dirty="0">
              <a:solidFill>
                <a:srgbClr val="142B48"/>
              </a:solidFill>
            </a:endParaRPr>
          </a:p>
        </p:txBody>
      </p:sp>
    </p:spTree>
    <p:extLst>
      <p:ext uri="{BB962C8B-B14F-4D97-AF65-F5344CB8AC3E}">
        <p14:creationId xmlns:p14="http://schemas.microsoft.com/office/powerpoint/2010/main" val="1825538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Sinus Septum"/>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479117" y="2205038"/>
            <a:ext cx="5384800" cy="443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3" descr="Anatomía norma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17549" y="41220"/>
            <a:ext cx="5378451" cy="3938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12194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096000" y="542939"/>
            <a:ext cx="4642884" cy="1143000"/>
          </a:xfrm>
        </p:spPr>
        <p:txBody>
          <a:bodyPr/>
          <a:lstStyle/>
          <a:p>
            <a:pPr eaLnBrk="1" hangingPunct="1">
              <a:defRPr/>
            </a:pPr>
            <a:r>
              <a:rPr lang="es-MX" b="1" dirty="0"/>
              <a:t>Trauma nasal</a:t>
            </a:r>
            <a:endParaRPr lang="es-ES" b="1" dirty="0"/>
          </a:p>
        </p:txBody>
      </p:sp>
      <p:sp>
        <p:nvSpPr>
          <p:cNvPr id="46083" name="Rectangle 3"/>
          <p:cNvSpPr>
            <a:spLocks noGrp="1" noChangeArrowheads="1"/>
          </p:cNvSpPr>
          <p:nvPr>
            <p:ph type="body" sz="half" idx="1"/>
          </p:nvPr>
        </p:nvSpPr>
        <p:spPr>
          <a:xfrm>
            <a:off x="5498994" y="1978718"/>
            <a:ext cx="6281881" cy="4530725"/>
          </a:xfrm>
        </p:spPr>
        <p:txBody>
          <a:bodyPr/>
          <a:lstStyle/>
          <a:p>
            <a:pPr eaLnBrk="1" hangingPunct="1">
              <a:lnSpc>
                <a:spcPct val="100000"/>
              </a:lnSpc>
              <a:defRPr/>
            </a:pPr>
            <a:r>
              <a:rPr lang="es-CO" sz="3000" dirty="0"/>
              <a:t>Descartar:</a:t>
            </a:r>
          </a:p>
          <a:p>
            <a:pPr lvl="1">
              <a:lnSpc>
                <a:spcPct val="100000"/>
              </a:lnSpc>
              <a:buFont typeface="Wingdings" pitchFamily="2" charset="2"/>
              <a:buChar char="§"/>
              <a:defRPr/>
            </a:pPr>
            <a:r>
              <a:rPr lang="es-CO" sz="2800" dirty="0"/>
              <a:t>Epistaxis.</a:t>
            </a:r>
          </a:p>
          <a:p>
            <a:pPr lvl="1">
              <a:lnSpc>
                <a:spcPct val="100000"/>
              </a:lnSpc>
              <a:buFont typeface="Wingdings" pitchFamily="2" charset="2"/>
              <a:buChar char="§"/>
              <a:defRPr/>
            </a:pPr>
            <a:r>
              <a:rPr lang="es-CO" sz="2800" dirty="0"/>
              <a:t>Fístula de LCR.</a:t>
            </a:r>
          </a:p>
          <a:p>
            <a:pPr lvl="1">
              <a:lnSpc>
                <a:spcPct val="100000"/>
              </a:lnSpc>
              <a:buFont typeface="Wingdings" pitchFamily="2" charset="2"/>
              <a:buChar char="§"/>
              <a:defRPr/>
            </a:pPr>
            <a:r>
              <a:rPr lang="es-CO" sz="2800" dirty="0"/>
              <a:t>Otros traumas.</a:t>
            </a:r>
          </a:p>
          <a:p>
            <a:pPr lvl="1">
              <a:lnSpc>
                <a:spcPct val="100000"/>
              </a:lnSpc>
              <a:buFont typeface="Wingdings" pitchFamily="2" charset="2"/>
              <a:buChar char="§"/>
              <a:defRPr/>
            </a:pPr>
            <a:r>
              <a:rPr lang="es-CO" sz="2800" dirty="0"/>
              <a:t>Hematoma septal y pirámide cartilaginosa.</a:t>
            </a:r>
          </a:p>
          <a:p>
            <a:pPr lvl="1">
              <a:lnSpc>
                <a:spcPct val="100000"/>
              </a:lnSpc>
              <a:buFont typeface="Wingdings" pitchFamily="2" charset="2"/>
              <a:buChar char="§"/>
              <a:defRPr/>
            </a:pPr>
            <a:r>
              <a:rPr lang="es-CO" sz="2800" dirty="0"/>
              <a:t>Obstrucción nasal.</a:t>
            </a:r>
          </a:p>
          <a:p>
            <a:pPr lvl="1">
              <a:lnSpc>
                <a:spcPct val="100000"/>
              </a:lnSpc>
              <a:buFont typeface="Wingdings" pitchFamily="2" charset="2"/>
              <a:buChar char="§"/>
              <a:defRPr/>
            </a:pPr>
            <a:r>
              <a:rPr lang="es-CO" sz="2800" dirty="0"/>
              <a:t>Fractura de huesos propios (¿rayos X?).</a:t>
            </a:r>
            <a:endParaRPr lang="es-ES" sz="2800" dirty="0"/>
          </a:p>
        </p:txBody>
      </p:sp>
      <p:pic>
        <p:nvPicPr>
          <p:cNvPr id="35844" name="Picture 4" descr="rhinoplasty_jpg">
            <a:hlinkClick r:id="rId2"/>
          </p:cNvPr>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a:xfrm>
            <a:off x="670777" y="294701"/>
            <a:ext cx="4413547" cy="3368034"/>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5067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septalhematoma"/>
          <p:cNvPicPr>
            <a:picLocks noGrp="1" noChangeAspect="1" noChangeArrowheads="1"/>
          </p:cNvPicPr>
          <p:nvPr>
            <p:ph type="body" idx="4294967295"/>
          </p:nvPr>
        </p:nvPicPr>
        <p:blipFill>
          <a:blip r:embed="rId2">
            <a:extLst>
              <a:ext uri="{28A0092B-C50C-407E-A947-70E740481C1C}">
                <a14:useLocalDpi xmlns:a14="http://schemas.microsoft.com/office/drawing/2010/main"/>
              </a:ext>
            </a:extLst>
          </a:blip>
          <a:srcRect/>
          <a:stretch>
            <a:fillRect/>
          </a:stretch>
        </p:blipFill>
        <p:spPr>
          <a:xfrm>
            <a:off x="1449448" y="112624"/>
            <a:ext cx="9293103" cy="3729345"/>
          </a:xfrm>
          <a:prstGeom prst="rect">
            <a:avLst/>
          </a:prstGeom>
          <a:noFill/>
          <a:extLst>
            <a:ext uri="{909E8E84-426E-40DD-AFC4-6F175D3DCCD1}">
              <a14:hiddenFill xmlns:a14="http://schemas.microsoft.com/office/drawing/2010/main">
                <a:solidFill>
                  <a:srgbClr val="FFFFFF"/>
                </a:solidFill>
              </a14:hiddenFill>
            </a:ext>
          </a:extLst>
        </p:spPr>
      </p:pic>
      <p:sp>
        <p:nvSpPr>
          <p:cNvPr id="36867" name="Text Box 3"/>
          <p:cNvSpPr txBox="1">
            <a:spLocks noChangeArrowheads="1"/>
          </p:cNvSpPr>
          <p:nvPr/>
        </p:nvSpPr>
        <p:spPr bwMode="auto">
          <a:xfrm>
            <a:off x="5387604" y="4613830"/>
            <a:ext cx="63082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charset="0"/>
              </a:defRPr>
            </a:lvl1pPr>
            <a:lvl2pPr marL="742950" indent="-285750" eaLnBrk="0" hangingPunct="0">
              <a:defRPr>
                <a:solidFill>
                  <a:schemeClr val="tx1"/>
                </a:solidFill>
                <a:latin typeface="Tahoma" charset="0"/>
              </a:defRPr>
            </a:lvl2pPr>
            <a:lvl3pPr marL="1143000" indent="-228600" eaLnBrk="0" hangingPunct="0">
              <a:defRPr>
                <a:solidFill>
                  <a:schemeClr val="tx1"/>
                </a:solidFill>
                <a:latin typeface="Tahoma" charset="0"/>
              </a:defRPr>
            </a:lvl3pPr>
            <a:lvl4pPr marL="1600200" indent="-228600" eaLnBrk="0" hangingPunct="0">
              <a:defRPr>
                <a:solidFill>
                  <a:schemeClr val="tx1"/>
                </a:solidFill>
                <a:latin typeface="Tahoma" charset="0"/>
              </a:defRPr>
            </a:lvl4pPr>
            <a:lvl5pPr marL="2057400" indent="-228600" eaLnBrk="0" hangingPunct="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algn="ctr" eaLnBrk="1" hangingPunct="1">
              <a:spcBef>
                <a:spcPct val="50000"/>
              </a:spcBef>
            </a:pPr>
            <a:r>
              <a:rPr lang="es-CO" sz="4000" b="1" dirty="0">
                <a:solidFill>
                  <a:srgbClr val="00ABA7"/>
                </a:solidFill>
              </a:rPr>
              <a:t>Hematoma </a:t>
            </a:r>
            <a:r>
              <a:rPr lang="es-CO" sz="4000" b="1" dirty="0" err="1">
                <a:solidFill>
                  <a:srgbClr val="00ABA7"/>
                </a:solidFill>
              </a:rPr>
              <a:t>septal</a:t>
            </a:r>
            <a:endParaRPr lang="es-ES" sz="4000" b="1" dirty="0">
              <a:solidFill>
                <a:srgbClr val="00ABA7"/>
              </a:solidFill>
            </a:endParaRPr>
          </a:p>
        </p:txBody>
      </p:sp>
    </p:spTree>
    <p:extLst>
      <p:ext uri="{BB962C8B-B14F-4D97-AF65-F5344CB8AC3E}">
        <p14:creationId xmlns:p14="http://schemas.microsoft.com/office/powerpoint/2010/main" val="23271613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1199375"/>
            <a:ext cx="10515600" cy="1957801"/>
          </a:xfrm>
        </p:spPr>
        <p:txBody>
          <a:bodyPr>
            <a:normAutofit/>
          </a:bodyPr>
          <a:lstStyle/>
          <a:p>
            <a:r>
              <a:rPr lang="es-CO" sz="5400" dirty="0"/>
              <a:t>Cuerpos extraños</a:t>
            </a:r>
          </a:p>
        </p:txBody>
      </p:sp>
    </p:spTree>
    <p:extLst>
      <p:ext uri="{BB962C8B-B14F-4D97-AF65-F5344CB8AC3E}">
        <p14:creationId xmlns:p14="http://schemas.microsoft.com/office/powerpoint/2010/main" val="2924153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7BE7BCC-E780-42AF-BAB2-4C2B48A22069}"/>
              </a:ext>
            </a:extLst>
          </p:cNvPr>
          <p:cNvSpPr>
            <a:spLocks noGrp="1"/>
          </p:cNvSpPr>
          <p:nvPr>
            <p:ph idx="1"/>
          </p:nvPr>
        </p:nvSpPr>
        <p:spPr>
          <a:xfrm>
            <a:off x="5851453" y="219408"/>
            <a:ext cx="6142073" cy="6638592"/>
          </a:xfrm>
        </p:spPr>
        <p:txBody>
          <a:bodyPr>
            <a:normAutofit/>
          </a:bodyPr>
          <a:lstStyle/>
          <a:p>
            <a:pPr marL="0" indent="0" algn="just">
              <a:lnSpc>
                <a:spcPct val="100000"/>
              </a:lnSpc>
              <a:buNone/>
            </a:pPr>
            <a:r>
              <a:rPr lang="es-CO" sz="2400" dirty="0">
                <a:solidFill>
                  <a:srgbClr val="142B48"/>
                </a:solidFill>
              </a:rPr>
              <a:t>Paciente de 20 años sin antecedentes, ingresa a tercer nivel por trauma nasal en una riña, posteriormente con epistaxis por ambas fosas que autorresuelve. Con el siguiente examen físico, su conducta sería: </a:t>
            </a:r>
          </a:p>
          <a:p>
            <a:pPr marL="457200" indent="-457200" algn="just">
              <a:lnSpc>
                <a:spcPct val="100000"/>
              </a:lnSpc>
              <a:buFont typeface="+mj-lt"/>
              <a:buAutoNum type="alphaUcPeriod"/>
            </a:pPr>
            <a:r>
              <a:rPr lang="es-CO" sz="2400" dirty="0">
                <a:solidFill>
                  <a:srgbClr val="142B48"/>
                </a:solidFill>
              </a:rPr>
              <a:t>Requiere TC de cara hospitalaria y drenaje de hematoma septal. Cita por ORL según TC.</a:t>
            </a:r>
          </a:p>
          <a:p>
            <a:pPr marL="457200" indent="-457200" algn="just">
              <a:lnSpc>
                <a:spcPct val="100000"/>
              </a:lnSpc>
              <a:buFont typeface="+mj-lt"/>
              <a:buAutoNum type="alphaUcPeriod"/>
            </a:pPr>
            <a:r>
              <a:rPr lang="es-CO" sz="2400" dirty="0">
                <a:solidFill>
                  <a:srgbClr val="142B48"/>
                </a:solidFill>
              </a:rPr>
              <a:t>Requiere drenaje de hematoma septal, TC de cara ambulatoria y cita por ORL.</a:t>
            </a:r>
          </a:p>
          <a:p>
            <a:pPr marL="457200" indent="-457200" algn="just">
              <a:lnSpc>
                <a:spcPct val="100000"/>
              </a:lnSpc>
              <a:buFont typeface="+mj-lt"/>
              <a:buAutoNum type="alphaUcPeriod"/>
            </a:pPr>
            <a:r>
              <a:rPr lang="es-CO" sz="2400" dirty="0">
                <a:solidFill>
                  <a:srgbClr val="142B48"/>
                </a:solidFill>
              </a:rPr>
              <a:t>Requiere manejo urgente por ORL.</a:t>
            </a:r>
          </a:p>
          <a:p>
            <a:pPr marL="457200" indent="-457200" algn="just">
              <a:lnSpc>
                <a:spcPct val="100000"/>
              </a:lnSpc>
              <a:buFont typeface="+mj-lt"/>
              <a:buAutoNum type="alphaUcPeriod"/>
            </a:pPr>
            <a:r>
              <a:rPr lang="es-CO" sz="2400" dirty="0">
                <a:solidFill>
                  <a:srgbClr val="142B48"/>
                </a:solidFill>
              </a:rPr>
              <a:t>Requiere drenaje de hematoma septal. Cita de control ambulatoria por ORL.</a:t>
            </a:r>
          </a:p>
        </p:txBody>
      </p:sp>
      <p:pic>
        <p:nvPicPr>
          <p:cNvPr id="7170" name="Picture 2" descr="Resultado de imagen para fractura nasal">
            <a:extLst>
              <a:ext uri="{FF2B5EF4-FFF2-40B4-BE49-F238E27FC236}">
                <a16:creationId xmlns:a16="http://schemas.microsoft.com/office/drawing/2014/main" id="{F9E61F0B-FFF6-4864-A8E2-855926AE847C}"/>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33412" y="219408"/>
            <a:ext cx="2933700" cy="279885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Resultado de imagen para hematoma septal">
            <a:extLst>
              <a:ext uri="{FF2B5EF4-FFF2-40B4-BE49-F238E27FC236}">
                <a16:creationId xmlns:a16="http://schemas.microsoft.com/office/drawing/2014/main" id="{A742C1DB-9571-40E0-9D6A-028CB7997CC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22215" y="1768049"/>
            <a:ext cx="2533650" cy="180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02347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type="body" sz="half" idx="1"/>
          </p:nvPr>
        </p:nvSpPr>
        <p:spPr>
          <a:xfrm>
            <a:off x="6096000" y="1507647"/>
            <a:ext cx="5384800" cy="4530725"/>
          </a:xfrm>
        </p:spPr>
        <p:txBody>
          <a:bodyPr/>
          <a:lstStyle/>
          <a:p>
            <a:pPr eaLnBrk="1" hangingPunct="1">
              <a:lnSpc>
                <a:spcPct val="100000"/>
              </a:lnSpc>
              <a:defRPr/>
            </a:pPr>
            <a:r>
              <a:rPr lang="es-CO" sz="2800" dirty="0">
                <a:solidFill>
                  <a:srgbClr val="142B48"/>
                </a:solidFill>
              </a:rPr>
              <a:t>Usualmente en niños menores</a:t>
            </a:r>
          </a:p>
          <a:p>
            <a:pPr eaLnBrk="1" hangingPunct="1">
              <a:lnSpc>
                <a:spcPct val="100000"/>
              </a:lnSpc>
              <a:defRPr/>
            </a:pPr>
            <a:r>
              <a:rPr lang="es-CO" sz="2800" dirty="0">
                <a:solidFill>
                  <a:srgbClr val="142B48"/>
                </a:solidFill>
              </a:rPr>
              <a:t>Tipos:</a:t>
            </a:r>
          </a:p>
          <a:p>
            <a:pPr lvl="1">
              <a:lnSpc>
                <a:spcPct val="100000"/>
              </a:lnSpc>
              <a:buFont typeface="Wingdings" pitchFamily="2" charset="2"/>
              <a:buChar char="§"/>
              <a:defRPr/>
            </a:pPr>
            <a:r>
              <a:rPr lang="es-CO" sz="2400" dirty="0">
                <a:solidFill>
                  <a:srgbClr val="142B48"/>
                </a:solidFill>
              </a:rPr>
              <a:t>Animados.</a:t>
            </a:r>
          </a:p>
          <a:p>
            <a:pPr lvl="1">
              <a:lnSpc>
                <a:spcPct val="100000"/>
              </a:lnSpc>
              <a:buFont typeface="Wingdings" pitchFamily="2" charset="2"/>
              <a:buChar char="§"/>
              <a:defRPr/>
            </a:pPr>
            <a:r>
              <a:rPr lang="es-CO" sz="2400" dirty="0">
                <a:solidFill>
                  <a:srgbClr val="142B48"/>
                </a:solidFill>
              </a:rPr>
              <a:t>Inanimados.</a:t>
            </a:r>
          </a:p>
          <a:p>
            <a:pPr eaLnBrk="1" hangingPunct="1">
              <a:lnSpc>
                <a:spcPct val="100000"/>
              </a:lnSpc>
              <a:defRPr/>
            </a:pPr>
            <a:r>
              <a:rPr lang="es-CO" sz="2800" dirty="0">
                <a:solidFill>
                  <a:srgbClr val="142B48"/>
                </a:solidFill>
              </a:rPr>
              <a:t>Síntomas:</a:t>
            </a:r>
          </a:p>
          <a:p>
            <a:pPr lvl="1">
              <a:lnSpc>
                <a:spcPct val="100000"/>
              </a:lnSpc>
              <a:buFont typeface="Wingdings" pitchFamily="2" charset="2"/>
              <a:buChar char="§"/>
              <a:defRPr/>
            </a:pPr>
            <a:r>
              <a:rPr lang="es-CO" sz="2400" dirty="0">
                <a:solidFill>
                  <a:srgbClr val="142B48"/>
                </a:solidFill>
              </a:rPr>
              <a:t>Obstrucción nasal unilateral.</a:t>
            </a:r>
          </a:p>
          <a:p>
            <a:pPr lvl="1">
              <a:lnSpc>
                <a:spcPct val="100000"/>
              </a:lnSpc>
              <a:buFont typeface="Wingdings" pitchFamily="2" charset="2"/>
              <a:buChar char="§"/>
              <a:defRPr/>
            </a:pPr>
            <a:r>
              <a:rPr lang="es-CO" sz="2400" dirty="0">
                <a:solidFill>
                  <a:srgbClr val="142B48"/>
                </a:solidFill>
              </a:rPr>
              <a:t>Rinorrea unilateral.</a:t>
            </a:r>
          </a:p>
          <a:p>
            <a:pPr eaLnBrk="1" hangingPunct="1">
              <a:lnSpc>
                <a:spcPct val="100000"/>
              </a:lnSpc>
              <a:buFont typeface="Wingdings" pitchFamily="2" charset="2"/>
              <a:buNone/>
              <a:defRPr/>
            </a:pPr>
            <a:endParaRPr lang="es-CO" sz="2800" dirty="0">
              <a:solidFill>
                <a:srgbClr val="142B48"/>
              </a:solidFill>
            </a:endParaRPr>
          </a:p>
          <a:p>
            <a:pPr eaLnBrk="1" hangingPunct="1">
              <a:lnSpc>
                <a:spcPct val="100000"/>
              </a:lnSpc>
              <a:buFont typeface="Wingdings" pitchFamily="2" charset="2"/>
              <a:buNone/>
              <a:defRPr/>
            </a:pPr>
            <a:endParaRPr lang="es-ES" sz="2800" dirty="0">
              <a:solidFill>
                <a:srgbClr val="142B48"/>
              </a:solidFill>
            </a:endParaRPr>
          </a:p>
        </p:txBody>
      </p:sp>
      <p:pic>
        <p:nvPicPr>
          <p:cNvPr id="7" name="image6.jpg" descr="msotw9_temp0"/>
          <p:cNvPicPr/>
          <p:nvPr/>
        </p:nvPicPr>
        <p:blipFill>
          <a:blip r:embed="rId2" cstate="email">
            <a:extLst>
              <a:ext uri="{28A0092B-C50C-407E-A947-70E740481C1C}">
                <a14:useLocalDpi xmlns:a14="http://schemas.microsoft.com/office/drawing/2010/main"/>
              </a:ext>
            </a:extLst>
          </a:blip>
          <a:srcRect/>
          <a:stretch>
            <a:fillRect/>
          </a:stretch>
        </p:blipFill>
        <p:spPr>
          <a:xfrm>
            <a:off x="1290268" y="161535"/>
            <a:ext cx="3677098" cy="3432270"/>
          </a:xfrm>
          <a:prstGeom prst="rect">
            <a:avLst/>
          </a:prstGeom>
          <a:ln/>
        </p:spPr>
      </p:pic>
    </p:spTree>
    <p:extLst>
      <p:ext uri="{BB962C8B-B14F-4D97-AF65-F5344CB8AC3E}">
        <p14:creationId xmlns:p14="http://schemas.microsoft.com/office/powerpoint/2010/main" val="8657285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sz="half" idx="1"/>
          </p:nvPr>
        </p:nvSpPr>
        <p:spPr>
          <a:xfrm>
            <a:off x="633046" y="70368"/>
            <a:ext cx="10949354" cy="4530725"/>
          </a:xfrm>
        </p:spPr>
        <p:txBody>
          <a:bodyPr/>
          <a:lstStyle/>
          <a:p>
            <a:pPr marL="0" indent="0" algn="just">
              <a:lnSpc>
                <a:spcPct val="100000"/>
              </a:lnSpc>
              <a:buNone/>
            </a:pPr>
            <a:endParaRPr lang="es-CO" sz="3600" dirty="0">
              <a:solidFill>
                <a:srgbClr val="142B48"/>
              </a:solidFill>
            </a:endParaRPr>
          </a:p>
          <a:p>
            <a:pPr marL="0" indent="0" algn="just">
              <a:lnSpc>
                <a:spcPct val="100000"/>
              </a:lnSpc>
              <a:buNone/>
            </a:pPr>
            <a:r>
              <a:rPr lang="es-CO" sz="3600" dirty="0">
                <a:solidFill>
                  <a:srgbClr val="142B48"/>
                </a:solidFill>
              </a:rPr>
              <a:t>Luego de la extracción, se recomiendan lavados nasales con solución salina, cada 6 horas durante 5 días.</a:t>
            </a:r>
          </a:p>
          <a:p>
            <a:pPr algn="just">
              <a:lnSpc>
                <a:spcPct val="100000"/>
              </a:lnSpc>
            </a:pPr>
            <a:endParaRPr lang="es-CO" dirty="0">
              <a:solidFill>
                <a:srgbClr val="142B48"/>
              </a:solidFill>
            </a:endParaRPr>
          </a:p>
        </p:txBody>
      </p:sp>
      <p:pic>
        <p:nvPicPr>
          <p:cNvPr id="5" name="image14.jpg" descr="msotw9_temp0"/>
          <p:cNvPicPr>
            <a:picLocks noGrp="1"/>
          </p:cNvPicPr>
          <p:nvPr>
            <p:ph type="clipArt" sz="half" idx="2"/>
          </p:nvPr>
        </p:nvPicPr>
        <p:blipFill>
          <a:blip r:embed="rId2" cstate="email">
            <a:extLst>
              <a:ext uri="{28A0092B-C50C-407E-A947-70E740481C1C}">
                <a14:useLocalDpi xmlns:a14="http://schemas.microsoft.com/office/drawing/2010/main"/>
              </a:ext>
            </a:extLst>
          </a:blip>
          <a:srcRect/>
          <a:stretch>
            <a:fillRect/>
          </a:stretch>
        </p:blipFill>
        <p:spPr>
          <a:xfrm>
            <a:off x="6600092" y="1979292"/>
            <a:ext cx="4958862" cy="4572000"/>
          </a:xfrm>
          <a:prstGeom prst="rect">
            <a:avLst/>
          </a:prstGeom>
          <a:ln/>
        </p:spPr>
      </p:pic>
    </p:spTree>
    <p:extLst>
      <p:ext uri="{BB962C8B-B14F-4D97-AF65-F5344CB8AC3E}">
        <p14:creationId xmlns:p14="http://schemas.microsoft.com/office/powerpoint/2010/main" val="418528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7040223" y="1443102"/>
            <a:ext cx="2061247" cy="982029"/>
          </a:xfrm>
        </p:spPr>
        <p:txBody>
          <a:bodyPr>
            <a:normAutofit/>
          </a:bodyPr>
          <a:lstStyle/>
          <a:p>
            <a:r>
              <a:rPr lang="es-CO" sz="4400" dirty="0"/>
              <a:t>¡Pilas!</a:t>
            </a:r>
          </a:p>
        </p:txBody>
      </p:sp>
      <p:sp>
        <p:nvSpPr>
          <p:cNvPr id="6" name="5 Marcador de contenido"/>
          <p:cNvSpPr>
            <a:spLocks noGrp="1"/>
          </p:cNvSpPr>
          <p:nvPr>
            <p:ph idx="1"/>
          </p:nvPr>
        </p:nvSpPr>
        <p:spPr>
          <a:xfrm>
            <a:off x="5075510" y="2767036"/>
            <a:ext cx="6579870" cy="2011947"/>
          </a:xfrm>
          <a:ln>
            <a:solidFill>
              <a:srgbClr val="00ABA7"/>
            </a:solidFill>
          </a:ln>
        </p:spPr>
        <p:txBody>
          <a:bodyPr>
            <a:normAutofit/>
          </a:bodyPr>
          <a:lstStyle/>
          <a:p>
            <a:pPr marL="0" indent="0" algn="ctr">
              <a:lnSpc>
                <a:spcPct val="100000"/>
              </a:lnSpc>
              <a:buNone/>
            </a:pPr>
            <a:r>
              <a:rPr lang="es-CO" sz="2800" dirty="0"/>
              <a:t>Sus componentes como el litio y el cadmio se oxidan rápidamente en el CAE y generan necrosis de licuefacción de la piel.</a:t>
            </a:r>
          </a:p>
        </p:txBody>
      </p:sp>
    </p:spTree>
    <p:extLst>
      <p:ext uri="{BB962C8B-B14F-4D97-AF65-F5344CB8AC3E}">
        <p14:creationId xmlns:p14="http://schemas.microsoft.com/office/powerpoint/2010/main" val="31986158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866061" y="2028599"/>
            <a:ext cx="10972800" cy="1143000"/>
          </a:xfrm>
        </p:spPr>
        <p:txBody>
          <a:bodyPr>
            <a:normAutofit/>
          </a:bodyPr>
          <a:lstStyle/>
          <a:p>
            <a:pPr eaLnBrk="1" hangingPunct="1">
              <a:defRPr/>
            </a:pPr>
            <a:r>
              <a:rPr lang="es-CO" sz="5400" b="1" dirty="0"/>
              <a:t>Urgencias otológicas</a:t>
            </a:r>
            <a:endParaRPr lang="es-ES" sz="5400" b="1" dirty="0"/>
          </a:p>
        </p:txBody>
      </p:sp>
    </p:spTree>
    <p:extLst>
      <p:ext uri="{BB962C8B-B14F-4D97-AF65-F5344CB8AC3E}">
        <p14:creationId xmlns:p14="http://schemas.microsoft.com/office/powerpoint/2010/main" val="42606791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09600" y="535600"/>
            <a:ext cx="10972800" cy="558800"/>
          </a:xfrm>
        </p:spPr>
        <p:txBody>
          <a:bodyPr>
            <a:noAutofit/>
          </a:bodyPr>
          <a:lstStyle/>
          <a:p>
            <a:pPr eaLnBrk="1" hangingPunct="1">
              <a:defRPr/>
            </a:pPr>
            <a:r>
              <a:rPr lang="es-MX" b="1" dirty="0" err="1"/>
              <a:t>Otohematoma</a:t>
            </a:r>
            <a:br>
              <a:rPr lang="es-ES" dirty="0"/>
            </a:br>
            <a:endParaRPr lang="es-ES" dirty="0"/>
          </a:p>
        </p:txBody>
      </p:sp>
      <p:sp>
        <p:nvSpPr>
          <p:cNvPr id="51203" name="Rectangle 3"/>
          <p:cNvSpPr>
            <a:spLocks noGrp="1" noChangeArrowheads="1"/>
          </p:cNvSpPr>
          <p:nvPr>
            <p:ph type="body" sz="half" idx="1"/>
          </p:nvPr>
        </p:nvSpPr>
        <p:spPr>
          <a:xfrm>
            <a:off x="807900" y="1094400"/>
            <a:ext cx="10590202" cy="4032373"/>
          </a:xfrm>
        </p:spPr>
        <p:txBody>
          <a:bodyPr/>
          <a:lstStyle/>
          <a:p>
            <a:pPr algn="just" eaLnBrk="1" hangingPunct="1">
              <a:lnSpc>
                <a:spcPct val="100000"/>
              </a:lnSpc>
              <a:defRPr/>
            </a:pPr>
            <a:r>
              <a:rPr lang="es-MX" sz="2800" dirty="0"/>
              <a:t>Trauma contundente (repetido).</a:t>
            </a:r>
          </a:p>
          <a:p>
            <a:pPr algn="just" eaLnBrk="1" hangingPunct="1">
              <a:lnSpc>
                <a:spcPct val="100000"/>
              </a:lnSpc>
              <a:defRPr/>
            </a:pPr>
            <a:r>
              <a:rPr lang="es-MX" sz="2800" dirty="0"/>
              <a:t>Colección de sangre entre </a:t>
            </a:r>
            <a:r>
              <a:rPr lang="es-MX" sz="2800" dirty="0" err="1"/>
              <a:t>pericondrio</a:t>
            </a:r>
            <a:r>
              <a:rPr lang="es-MX" sz="2800" dirty="0"/>
              <a:t> y cartílago.</a:t>
            </a:r>
          </a:p>
          <a:p>
            <a:pPr algn="just" eaLnBrk="1" hangingPunct="1">
              <a:lnSpc>
                <a:spcPct val="100000"/>
              </a:lnSpc>
              <a:defRPr/>
            </a:pPr>
            <a:r>
              <a:rPr lang="es-MX" sz="2800" dirty="0"/>
              <a:t>Examen: tumefacción, piel tensa-brillante, coloración azul, y fluctuación.</a:t>
            </a:r>
          </a:p>
          <a:p>
            <a:pPr algn="just" eaLnBrk="1" hangingPunct="1">
              <a:lnSpc>
                <a:spcPct val="100000"/>
              </a:lnSpc>
              <a:defRPr/>
            </a:pPr>
            <a:r>
              <a:rPr lang="es-MX" sz="2800" dirty="0"/>
              <a:t>Ubicación fosa triangular</a:t>
            </a:r>
            <a:r>
              <a:rPr lang="es-MX" dirty="0"/>
              <a:t>.</a:t>
            </a:r>
            <a:endParaRPr lang="es-MX" sz="2000" dirty="0"/>
          </a:p>
          <a:p>
            <a:pPr algn="just" eaLnBrk="1" hangingPunct="1">
              <a:lnSpc>
                <a:spcPct val="100000"/>
              </a:lnSpc>
              <a:defRPr/>
            </a:pPr>
            <a:endParaRPr lang="es-ES" sz="2400" dirty="0"/>
          </a:p>
        </p:txBody>
      </p:sp>
      <p:pic>
        <p:nvPicPr>
          <p:cNvPr id="39940" name="Picture 4" descr="afip24"/>
          <p:cNvPicPr>
            <a:picLocks noGrp="1" noChangeAspect="1" noChangeArrowheads="1"/>
          </p:cNvPicPr>
          <p:nvPr>
            <p:ph sz="half" idx="2"/>
          </p:nvPr>
        </p:nvPicPr>
        <p:blipFill>
          <a:blip r:embed="rId2">
            <a:extLst>
              <a:ext uri="{28A0092B-C50C-407E-A947-70E740481C1C}">
                <a14:useLocalDpi xmlns:a14="http://schemas.microsoft.com/office/drawing/2010/main"/>
              </a:ext>
            </a:extLst>
          </a:blip>
          <a:srcRect/>
          <a:stretch>
            <a:fillRect/>
          </a:stretch>
        </p:blipFill>
        <p:spPr>
          <a:xfrm>
            <a:off x="7352865" y="2828482"/>
            <a:ext cx="4045237" cy="3807616"/>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06312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585727" y="372029"/>
            <a:ext cx="10972800" cy="1143000"/>
          </a:xfrm>
        </p:spPr>
        <p:txBody>
          <a:bodyPr>
            <a:noAutofit/>
          </a:bodyPr>
          <a:lstStyle/>
          <a:p>
            <a:pPr eaLnBrk="1" hangingPunct="1">
              <a:defRPr/>
            </a:pPr>
            <a:r>
              <a:rPr lang="es-MX" b="1" dirty="0" err="1"/>
              <a:t>Otohematoma</a:t>
            </a:r>
            <a:br>
              <a:rPr lang="es-ES" dirty="0"/>
            </a:br>
            <a:endParaRPr lang="es-ES" dirty="0"/>
          </a:p>
        </p:txBody>
      </p:sp>
      <p:sp>
        <p:nvSpPr>
          <p:cNvPr id="52227" name="Rectangle 3"/>
          <p:cNvSpPr>
            <a:spLocks noGrp="1" noChangeArrowheads="1"/>
          </p:cNvSpPr>
          <p:nvPr>
            <p:ph type="body" sz="half" idx="1"/>
          </p:nvPr>
        </p:nvSpPr>
        <p:spPr>
          <a:xfrm>
            <a:off x="814917" y="1250094"/>
            <a:ext cx="5384800" cy="3542202"/>
          </a:xfrm>
        </p:spPr>
        <p:txBody>
          <a:bodyPr/>
          <a:lstStyle/>
          <a:p>
            <a:pPr eaLnBrk="1" hangingPunct="1">
              <a:defRPr/>
            </a:pPr>
            <a:r>
              <a:rPr lang="es-MX" sz="2800" dirty="0">
                <a:solidFill>
                  <a:srgbClr val="142B48"/>
                </a:solidFill>
              </a:rPr>
              <a:t>Drenaje.</a:t>
            </a:r>
          </a:p>
          <a:p>
            <a:pPr eaLnBrk="1" hangingPunct="1">
              <a:defRPr/>
            </a:pPr>
            <a:r>
              <a:rPr lang="es-MX" sz="2800" dirty="0">
                <a:solidFill>
                  <a:srgbClr val="142B48"/>
                </a:solidFill>
              </a:rPr>
              <a:t>Relleno de concavidades.</a:t>
            </a:r>
          </a:p>
          <a:p>
            <a:pPr eaLnBrk="1" hangingPunct="1">
              <a:defRPr/>
            </a:pPr>
            <a:r>
              <a:rPr lang="es-MX" sz="2800" dirty="0">
                <a:solidFill>
                  <a:srgbClr val="142B48"/>
                </a:solidFill>
              </a:rPr>
              <a:t>Vendaje elástico.</a:t>
            </a:r>
          </a:p>
          <a:p>
            <a:pPr eaLnBrk="1" hangingPunct="1">
              <a:defRPr/>
            </a:pPr>
            <a:r>
              <a:rPr lang="es-MX" sz="2800" dirty="0">
                <a:solidFill>
                  <a:srgbClr val="142B48"/>
                </a:solidFill>
              </a:rPr>
              <a:t>Antibióticos sistémicos.</a:t>
            </a:r>
          </a:p>
          <a:p>
            <a:pPr eaLnBrk="1" hangingPunct="1">
              <a:defRPr/>
            </a:pPr>
            <a:r>
              <a:rPr lang="es-MX" sz="2800" dirty="0">
                <a:solidFill>
                  <a:srgbClr val="142B48"/>
                </a:solidFill>
              </a:rPr>
              <a:t>Dren vs succión.</a:t>
            </a:r>
            <a:endParaRPr lang="es-ES" sz="2800" dirty="0">
              <a:solidFill>
                <a:srgbClr val="142B48"/>
              </a:solidFill>
            </a:endParaRPr>
          </a:p>
        </p:txBody>
      </p:sp>
      <p:pic>
        <p:nvPicPr>
          <p:cNvPr id="40964" name="Picture 4" descr="afip25"/>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a:stretch>
            <a:fillRect/>
          </a:stretch>
        </p:blipFill>
        <p:spPr>
          <a:xfrm>
            <a:off x="7014633" y="995350"/>
            <a:ext cx="4362450" cy="4867299"/>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61415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09600" y="164878"/>
            <a:ext cx="10972800" cy="1143000"/>
          </a:xfrm>
        </p:spPr>
        <p:txBody>
          <a:bodyPr>
            <a:normAutofit/>
          </a:bodyPr>
          <a:lstStyle/>
          <a:p>
            <a:pPr eaLnBrk="1" hangingPunct="1">
              <a:defRPr/>
            </a:pPr>
            <a:r>
              <a:rPr lang="es-MX" b="1" dirty="0"/>
              <a:t>Lesiones del CAE</a:t>
            </a:r>
            <a:endParaRPr lang="es-ES" b="1" dirty="0"/>
          </a:p>
        </p:txBody>
      </p:sp>
      <p:sp>
        <p:nvSpPr>
          <p:cNvPr id="53251" name="Rectangle 3"/>
          <p:cNvSpPr>
            <a:spLocks noGrp="1" noChangeArrowheads="1"/>
          </p:cNvSpPr>
          <p:nvPr>
            <p:ph type="body" sz="half" idx="1"/>
          </p:nvPr>
        </p:nvSpPr>
        <p:spPr>
          <a:xfrm>
            <a:off x="855561" y="1496634"/>
            <a:ext cx="5384800" cy="3176711"/>
          </a:xfrm>
        </p:spPr>
        <p:txBody>
          <a:bodyPr/>
          <a:lstStyle/>
          <a:p>
            <a:pPr eaLnBrk="1" hangingPunct="1">
              <a:lnSpc>
                <a:spcPct val="100000"/>
              </a:lnSpc>
              <a:defRPr/>
            </a:pPr>
            <a:r>
              <a:rPr lang="es-MX" sz="2800" dirty="0"/>
              <a:t>Usualmente asociadas a otros.</a:t>
            </a:r>
          </a:p>
          <a:p>
            <a:pPr eaLnBrk="1" hangingPunct="1">
              <a:lnSpc>
                <a:spcPct val="100000"/>
              </a:lnSpc>
              <a:defRPr/>
            </a:pPr>
            <a:r>
              <a:rPr lang="es-MX" sz="2800" dirty="0"/>
              <a:t>Riesgo: estenosis del CAE.</a:t>
            </a:r>
          </a:p>
          <a:p>
            <a:pPr eaLnBrk="1" hangingPunct="1">
              <a:lnSpc>
                <a:spcPct val="100000"/>
              </a:lnSpc>
              <a:defRPr/>
            </a:pPr>
            <a:r>
              <a:rPr lang="es-MX" sz="2800" dirty="0"/>
              <a:t>Sutura-mechas.</a:t>
            </a:r>
            <a:endParaRPr lang="es-ES" sz="2800" dirty="0"/>
          </a:p>
        </p:txBody>
      </p:sp>
      <p:pic>
        <p:nvPicPr>
          <p:cNvPr id="41988" name="Picture 4" descr="trer0719"/>
          <p:cNvPicPr>
            <a:picLocks noGrp="1" noChangeAspect="1" noChangeArrowheads="1"/>
          </p:cNvPicPr>
          <p:nvPr>
            <p:ph type="clipArt" sz="half" idx="2"/>
          </p:nvPr>
        </p:nvPicPr>
        <p:blipFill>
          <a:blip r:embed="rId2" cstate="email">
            <a:extLst>
              <a:ext uri="{28A0092B-C50C-407E-A947-70E740481C1C}">
                <a14:useLocalDpi xmlns:a14="http://schemas.microsoft.com/office/drawing/2010/main"/>
              </a:ext>
            </a:extLst>
          </a:blip>
          <a:stretch>
            <a:fillRect/>
          </a:stretch>
        </p:blipFill>
        <p:spPr>
          <a:xfrm>
            <a:off x="6745450" y="1791586"/>
            <a:ext cx="5012114" cy="4530725"/>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10284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567070" y="41265"/>
            <a:ext cx="10972800" cy="1143000"/>
          </a:xfrm>
        </p:spPr>
        <p:txBody>
          <a:bodyPr>
            <a:normAutofit/>
          </a:bodyPr>
          <a:lstStyle/>
          <a:p>
            <a:pPr eaLnBrk="1" hangingPunct="1">
              <a:defRPr/>
            </a:pPr>
            <a:r>
              <a:rPr lang="es-CO" dirty="0" err="1"/>
              <a:t>Hemotímpano</a:t>
            </a:r>
            <a:endParaRPr lang="es-ES" dirty="0"/>
          </a:p>
        </p:txBody>
      </p:sp>
      <p:sp>
        <p:nvSpPr>
          <p:cNvPr id="54275" name="Rectangle 3"/>
          <p:cNvSpPr>
            <a:spLocks noGrp="1" noChangeArrowheads="1"/>
          </p:cNvSpPr>
          <p:nvPr>
            <p:ph type="body" sz="half" idx="1"/>
          </p:nvPr>
        </p:nvSpPr>
        <p:spPr>
          <a:xfrm>
            <a:off x="838298" y="1057312"/>
            <a:ext cx="9240874" cy="4530725"/>
          </a:xfrm>
        </p:spPr>
        <p:txBody>
          <a:bodyPr/>
          <a:lstStyle/>
          <a:p>
            <a:pPr eaLnBrk="1" hangingPunct="1">
              <a:defRPr/>
            </a:pPr>
            <a:r>
              <a:rPr lang="es-CO" sz="2800" dirty="0">
                <a:solidFill>
                  <a:srgbClr val="142B48"/>
                </a:solidFill>
              </a:rPr>
              <a:t>Causas.</a:t>
            </a:r>
          </a:p>
          <a:p>
            <a:pPr eaLnBrk="1" hangingPunct="1">
              <a:defRPr/>
            </a:pPr>
            <a:r>
              <a:rPr lang="es-CO" sz="2800" dirty="0">
                <a:solidFill>
                  <a:srgbClr val="142B48"/>
                </a:solidFill>
              </a:rPr>
              <a:t>Síntomas y signos.</a:t>
            </a:r>
          </a:p>
          <a:p>
            <a:pPr eaLnBrk="1" hangingPunct="1">
              <a:defRPr/>
            </a:pPr>
            <a:r>
              <a:rPr lang="es-CO" sz="2800" dirty="0">
                <a:solidFill>
                  <a:srgbClr val="142B48"/>
                </a:solidFill>
              </a:rPr>
              <a:t>Trauma temporal:</a:t>
            </a:r>
          </a:p>
          <a:p>
            <a:pPr lvl="1">
              <a:buFont typeface="Wingdings" pitchFamily="2" charset="2"/>
              <a:buChar char="§"/>
              <a:defRPr/>
            </a:pPr>
            <a:r>
              <a:rPr lang="es-CO" sz="2400" dirty="0">
                <a:solidFill>
                  <a:srgbClr val="142B48"/>
                </a:solidFill>
              </a:rPr>
              <a:t>Fracturas longitudinales(80%).</a:t>
            </a:r>
          </a:p>
          <a:p>
            <a:pPr lvl="1">
              <a:buFont typeface="Wingdings" pitchFamily="2" charset="2"/>
              <a:buChar char="§"/>
              <a:defRPr/>
            </a:pPr>
            <a:r>
              <a:rPr lang="es-CO" sz="2400" dirty="0">
                <a:solidFill>
                  <a:srgbClr val="142B48"/>
                </a:solidFill>
              </a:rPr>
              <a:t>Fracturas transversas.</a:t>
            </a:r>
          </a:p>
          <a:p>
            <a:pPr eaLnBrk="1" hangingPunct="1">
              <a:defRPr/>
            </a:pPr>
            <a:r>
              <a:rPr lang="es-CO" sz="2800" dirty="0">
                <a:solidFill>
                  <a:srgbClr val="142B48"/>
                </a:solidFill>
              </a:rPr>
              <a:t>Tratamiento.</a:t>
            </a:r>
          </a:p>
          <a:p>
            <a:pPr eaLnBrk="1" hangingPunct="1">
              <a:buFont typeface="Wingdings" pitchFamily="2" charset="2"/>
              <a:buNone/>
              <a:defRPr/>
            </a:pPr>
            <a:endParaRPr lang="es-ES" sz="2800" dirty="0">
              <a:solidFill>
                <a:srgbClr val="142B48"/>
              </a:solidFill>
            </a:endParaRPr>
          </a:p>
        </p:txBody>
      </p:sp>
      <p:pic>
        <p:nvPicPr>
          <p:cNvPr id="43012" name="Picture 4" descr="1996"/>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a:stretch>
            <a:fillRect/>
          </a:stretch>
        </p:blipFill>
        <p:spPr>
          <a:xfrm>
            <a:off x="6617192" y="1479513"/>
            <a:ext cx="5278967" cy="4321175"/>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74113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Fxlongsk[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38479" y="160792"/>
            <a:ext cx="4669655" cy="3268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5" name="Picture 3" descr="965rad00678-02[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83867" y="2492376"/>
            <a:ext cx="5376333" cy="388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22678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91017" y="269304"/>
            <a:ext cx="11209966" cy="1143000"/>
          </a:xfrm>
        </p:spPr>
        <p:txBody>
          <a:bodyPr>
            <a:noAutofit/>
          </a:bodyPr>
          <a:lstStyle/>
          <a:p>
            <a:pPr eaLnBrk="1" hangingPunct="1">
              <a:defRPr/>
            </a:pPr>
            <a:r>
              <a:rPr lang="es-CO" b="1" dirty="0"/>
              <a:t>Perforación de la membrana </a:t>
            </a:r>
            <a:r>
              <a:rPr lang="es-CO" dirty="0"/>
              <a:t>t</a:t>
            </a:r>
            <a:r>
              <a:rPr lang="es-CO" b="1" dirty="0"/>
              <a:t>impánica</a:t>
            </a:r>
            <a:endParaRPr lang="es-ES" b="1" dirty="0"/>
          </a:p>
        </p:txBody>
      </p:sp>
      <p:sp>
        <p:nvSpPr>
          <p:cNvPr id="56323" name="Rectangle 3"/>
          <p:cNvSpPr>
            <a:spLocks noGrp="1" noChangeArrowheads="1"/>
          </p:cNvSpPr>
          <p:nvPr>
            <p:ph type="body" sz="half" idx="1"/>
          </p:nvPr>
        </p:nvSpPr>
        <p:spPr>
          <a:xfrm>
            <a:off x="828383" y="1676106"/>
            <a:ext cx="5384800" cy="2329157"/>
          </a:xfrm>
        </p:spPr>
        <p:txBody>
          <a:bodyPr>
            <a:normAutofit/>
          </a:bodyPr>
          <a:lstStyle/>
          <a:p>
            <a:pPr eaLnBrk="1" hangingPunct="1">
              <a:defRPr/>
            </a:pPr>
            <a:r>
              <a:rPr lang="es-CO" sz="2800" dirty="0">
                <a:solidFill>
                  <a:srgbClr val="142B48"/>
                </a:solidFill>
              </a:rPr>
              <a:t>Causas.</a:t>
            </a:r>
          </a:p>
          <a:p>
            <a:pPr eaLnBrk="1" hangingPunct="1">
              <a:defRPr/>
            </a:pPr>
            <a:r>
              <a:rPr lang="es-CO" sz="2800" dirty="0">
                <a:solidFill>
                  <a:srgbClr val="142B48"/>
                </a:solidFill>
              </a:rPr>
              <a:t>Síntomas.</a:t>
            </a:r>
          </a:p>
          <a:p>
            <a:pPr eaLnBrk="1" hangingPunct="1">
              <a:defRPr/>
            </a:pPr>
            <a:r>
              <a:rPr lang="es-CO" sz="2800" dirty="0">
                <a:solidFill>
                  <a:srgbClr val="142B48"/>
                </a:solidFill>
              </a:rPr>
              <a:t>Signos.</a:t>
            </a:r>
          </a:p>
          <a:p>
            <a:pPr eaLnBrk="1" hangingPunct="1">
              <a:defRPr/>
            </a:pPr>
            <a:r>
              <a:rPr lang="es-CO" sz="2800" dirty="0">
                <a:solidFill>
                  <a:srgbClr val="142B48"/>
                </a:solidFill>
              </a:rPr>
              <a:t>Tratamiento.</a:t>
            </a:r>
            <a:endParaRPr lang="es-ES" sz="2800" dirty="0">
              <a:solidFill>
                <a:srgbClr val="142B48"/>
              </a:solidFill>
            </a:endParaRPr>
          </a:p>
        </p:txBody>
      </p:sp>
      <p:pic>
        <p:nvPicPr>
          <p:cNvPr id="45060" name="Picture 4" descr="pmts"/>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a:stretch>
            <a:fillRect/>
          </a:stretch>
        </p:blipFill>
        <p:spPr>
          <a:xfrm>
            <a:off x="4944534" y="1773238"/>
            <a:ext cx="6548967" cy="4608512"/>
          </a:xfrm>
          <a:noFill/>
          <a:extLst>
            <a:ext uri="{909E8E84-426E-40DD-AFC4-6F175D3DCCD1}">
              <a14:hiddenFill xmlns:a14="http://schemas.microsoft.com/office/drawing/2010/main">
                <a:solidFill>
                  <a:srgbClr val="FFFFFF"/>
                </a:solidFill>
              </a14:hiddenFill>
            </a:ext>
          </a:extLst>
        </p:spPr>
      </p:pic>
      <p:sp>
        <p:nvSpPr>
          <p:cNvPr id="45061" name="Line 5"/>
          <p:cNvSpPr>
            <a:spLocks noChangeShapeType="1"/>
          </p:cNvSpPr>
          <p:nvPr/>
        </p:nvSpPr>
        <p:spPr bwMode="auto">
          <a:xfrm flipV="1">
            <a:off x="7344834" y="2924175"/>
            <a:ext cx="2783417" cy="31686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O"/>
          </a:p>
        </p:txBody>
      </p:sp>
      <p:sp>
        <p:nvSpPr>
          <p:cNvPr id="45062" name="Line 6"/>
          <p:cNvSpPr>
            <a:spLocks noChangeShapeType="1"/>
          </p:cNvSpPr>
          <p:nvPr/>
        </p:nvSpPr>
        <p:spPr bwMode="auto">
          <a:xfrm>
            <a:off x="7247467" y="3644900"/>
            <a:ext cx="3073400" cy="15128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O"/>
          </a:p>
        </p:txBody>
      </p:sp>
      <p:sp>
        <p:nvSpPr>
          <p:cNvPr id="45063" name="Text Box 7"/>
          <p:cNvSpPr txBox="1">
            <a:spLocks noChangeArrowheads="1"/>
          </p:cNvSpPr>
          <p:nvPr/>
        </p:nvSpPr>
        <p:spPr bwMode="auto">
          <a:xfrm>
            <a:off x="6383868" y="4365625"/>
            <a:ext cx="1056217" cy="3762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Tahoma" charset="0"/>
              </a:defRPr>
            </a:lvl1pPr>
            <a:lvl2pPr marL="742950" indent="-285750" eaLnBrk="0" hangingPunct="0">
              <a:defRPr>
                <a:solidFill>
                  <a:schemeClr val="tx1"/>
                </a:solidFill>
                <a:latin typeface="Tahoma" charset="0"/>
              </a:defRPr>
            </a:lvl2pPr>
            <a:lvl3pPr marL="1143000" indent="-228600" eaLnBrk="0" hangingPunct="0">
              <a:defRPr>
                <a:solidFill>
                  <a:schemeClr val="tx1"/>
                </a:solidFill>
                <a:latin typeface="Tahoma" charset="0"/>
              </a:defRPr>
            </a:lvl3pPr>
            <a:lvl4pPr marL="1600200" indent="-228600" eaLnBrk="0" hangingPunct="0">
              <a:defRPr>
                <a:solidFill>
                  <a:schemeClr val="tx1"/>
                </a:solidFill>
                <a:latin typeface="Tahoma" charset="0"/>
              </a:defRPr>
            </a:lvl4pPr>
            <a:lvl5pPr marL="2057400" indent="-228600" eaLnBrk="0" hangingPunct="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eaLnBrk="1" hangingPunct="1">
              <a:spcBef>
                <a:spcPct val="50000"/>
              </a:spcBef>
            </a:pPr>
            <a:r>
              <a:rPr lang="es-CO" b="1">
                <a:solidFill>
                  <a:srgbClr val="000000"/>
                </a:solidFill>
              </a:rPr>
              <a:t>25%</a:t>
            </a:r>
            <a:endParaRPr lang="es-ES" b="1">
              <a:solidFill>
                <a:srgbClr val="000000"/>
              </a:solidFill>
            </a:endParaRPr>
          </a:p>
        </p:txBody>
      </p:sp>
      <p:sp>
        <p:nvSpPr>
          <p:cNvPr id="45064" name="Text Box 8"/>
          <p:cNvSpPr txBox="1">
            <a:spLocks noChangeArrowheads="1"/>
          </p:cNvSpPr>
          <p:nvPr/>
        </p:nvSpPr>
        <p:spPr bwMode="auto">
          <a:xfrm>
            <a:off x="7920567" y="3213100"/>
            <a:ext cx="1151467" cy="3762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Tahoma" charset="0"/>
              </a:defRPr>
            </a:lvl1pPr>
            <a:lvl2pPr marL="742950" indent="-285750" eaLnBrk="0" hangingPunct="0">
              <a:defRPr>
                <a:solidFill>
                  <a:schemeClr val="tx1"/>
                </a:solidFill>
                <a:latin typeface="Tahoma" charset="0"/>
              </a:defRPr>
            </a:lvl2pPr>
            <a:lvl3pPr marL="1143000" indent="-228600" eaLnBrk="0" hangingPunct="0">
              <a:defRPr>
                <a:solidFill>
                  <a:schemeClr val="tx1"/>
                </a:solidFill>
                <a:latin typeface="Tahoma" charset="0"/>
              </a:defRPr>
            </a:lvl3pPr>
            <a:lvl4pPr marL="1600200" indent="-228600" eaLnBrk="0" hangingPunct="0">
              <a:defRPr>
                <a:solidFill>
                  <a:schemeClr val="tx1"/>
                </a:solidFill>
                <a:latin typeface="Tahoma" charset="0"/>
              </a:defRPr>
            </a:lvl4pPr>
            <a:lvl5pPr marL="2057400" indent="-228600" eaLnBrk="0" hangingPunct="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eaLnBrk="1" hangingPunct="1">
              <a:spcBef>
                <a:spcPct val="50000"/>
              </a:spcBef>
            </a:pPr>
            <a:r>
              <a:rPr lang="es-CO" b="1">
                <a:solidFill>
                  <a:srgbClr val="000000"/>
                </a:solidFill>
              </a:rPr>
              <a:t>25%</a:t>
            </a:r>
            <a:endParaRPr lang="es-ES" b="1">
              <a:solidFill>
                <a:srgbClr val="000000"/>
              </a:solidFill>
            </a:endParaRPr>
          </a:p>
        </p:txBody>
      </p:sp>
      <p:sp>
        <p:nvSpPr>
          <p:cNvPr id="45065" name="Text Box 9"/>
          <p:cNvSpPr txBox="1">
            <a:spLocks noChangeArrowheads="1"/>
          </p:cNvSpPr>
          <p:nvPr/>
        </p:nvSpPr>
        <p:spPr bwMode="auto">
          <a:xfrm>
            <a:off x="8496301" y="5229225"/>
            <a:ext cx="1056217" cy="3762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Tahoma" charset="0"/>
              </a:defRPr>
            </a:lvl1pPr>
            <a:lvl2pPr marL="742950" indent="-285750" eaLnBrk="0" hangingPunct="0">
              <a:defRPr>
                <a:solidFill>
                  <a:schemeClr val="tx1"/>
                </a:solidFill>
                <a:latin typeface="Tahoma" charset="0"/>
              </a:defRPr>
            </a:lvl2pPr>
            <a:lvl3pPr marL="1143000" indent="-228600" eaLnBrk="0" hangingPunct="0">
              <a:defRPr>
                <a:solidFill>
                  <a:schemeClr val="tx1"/>
                </a:solidFill>
                <a:latin typeface="Tahoma" charset="0"/>
              </a:defRPr>
            </a:lvl3pPr>
            <a:lvl4pPr marL="1600200" indent="-228600" eaLnBrk="0" hangingPunct="0">
              <a:defRPr>
                <a:solidFill>
                  <a:schemeClr val="tx1"/>
                </a:solidFill>
                <a:latin typeface="Tahoma" charset="0"/>
              </a:defRPr>
            </a:lvl4pPr>
            <a:lvl5pPr marL="2057400" indent="-228600" eaLnBrk="0" hangingPunct="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eaLnBrk="1" hangingPunct="1">
              <a:spcBef>
                <a:spcPct val="50000"/>
              </a:spcBef>
            </a:pPr>
            <a:r>
              <a:rPr lang="es-CO" b="1">
                <a:solidFill>
                  <a:srgbClr val="000000"/>
                </a:solidFill>
              </a:rPr>
              <a:t>25%</a:t>
            </a:r>
            <a:endParaRPr lang="es-ES" b="1">
              <a:solidFill>
                <a:srgbClr val="000000"/>
              </a:solidFill>
            </a:endParaRPr>
          </a:p>
        </p:txBody>
      </p:sp>
      <p:sp>
        <p:nvSpPr>
          <p:cNvPr id="45066" name="Text Box 10"/>
          <p:cNvSpPr txBox="1">
            <a:spLocks noChangeArrowheads="1"/>
          </p:cNvSpPr>
          <p:nvPr/>
        </p:nvSpPr>
        <p:spPr bwMode="auto">
          <a:xfrm>
            <a:off x="9359900" y="4005264"/>
            <a:ext cx="1153584" cy="3762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Tahoma" charset="0"/>
              </a:defRPr>
            </a:lvl1pPr>
            <a:lvl2pPr marL="742950" indent="-285750" eaLnBrk="0" hangingPunct="0">
              <a:defRPr>
                <a:solidFill>
                  <a:schemeClr val="tx1"/>
                </a:solidFill>
                <a:latin typeface="Tahoma" charset="0"/>
              </a:defRPr>
            </a:lvl2pPr>
            <a:lvl3pPr marL="1143000" indent="-228600" eaLnBrk="0" hangingPunct="0">
              <a:defRPr>
                <a:solidFill>
                  <a:schemeClr val="tx1"/>
                </a:solidFill>
                <a:latin typeface="Tahoma" charset="0"/>
              </a:defRPr>
            </a:lvl3pPr>
            <a:lvl4pPr marL="1600200" indent="-228600" eaLnBrk="0" hangingPunct="0">
              <a:defRPr>
                <a:solidFill>
                  <a:schemeClr val="tx1"/>
                </a:solidFill>
                <a:latin typeface="Tahoma" charset="0"/>
              </a:defRPr>
            </a:lvl4pPr>
            <a:lvl5pPr marL="2057400" indent="-228600" eaLnBrk="0" hangingPunct="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eaLnBrk="1" hangingPunct="1">
              <a:spcBef>
                <a:spcPct val="50000"/>
              </a:spcBef>
            </a:pPr>
            <a:r>
              <a:rPr lang="es-CO" b="1">
                <a:solidFill>
                  <a:srgbClr val="000000"/>
                </a:solidFill>
              </a:rPr>
              <a:t>25%</a:t>
            </a:r>
            <a:endParaRPr lang="es-ES" b="1">
              <a:solidFill>
                <a:srgbClr val="000000"/>
              </a:solidFill>
            </a:endParaRPr>
          </a:p>
        </p:txBody>
      </p:sp>
    </p:spTree>
    <p:extLst>
      <p:ext uri="{BB962C8B-B14F-4D97-AF65-F5344CB8AC3E}">
        <p14:creationId xmlns:p14="http://schemas.microsoft.com/office/powerpoint/2010/main" val="3260337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a:extLst>
              <a:ext uri="{FF2B5EF4-FFF2-40B4-BE49-F238E27FC236}">
                <a16:creationId xmlns:a16="http://schemas.microsoft.com/office/drawing/2014/main" id="{ED5FC0EB-930B-4718-94D5-0CA178FD3719}"/>
              </a:ext>
            </a:extLst>
          </p:cNvPr>
          <p:cNvSpPr>
            <a:spLocks noGrp="1"/>
          </p:cNvSpPr>
          <p:nvPr/>
        </p:nvSpPr>
        <p:spPr>
          <a:xfrm>
            <a:off x="4804334" y="275807"/>
            <a:ext cx="6897888" cy="61362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32C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32C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32C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32C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32C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CO" sz="2400" dirty="0">
                <a:solidFill>
                  <a:srgbClr val="142B48"/>
                </a:solidFill>
              </a:rPr>
              <a:t>Paciente de 5 años, residente en área rural,  consulta a médico de primer nivel porque hace dos días inició con rinorrea y epistaxis unilateral. Con el siguiente examen físico, ¿cuál es su conducta?:</a:t>
            </a:r>
          </a:p>
          <a:p>
            <a:pPr marL="457200" indent="-457200" algn="just">
              <a:buFont typeface="+mj-lt"/>
              <a:buAutoNum type="alphaUcPeriod"/>
            </a:pPr>
            <a:r>
              <a:rPr lang="es-CO" sz="2200" dirty="0">
                <a:solidFill>
                  <a:srgbClr val="142B48"/>
                </a:solidFill>
              </a:rPr>
              <a:t>Intento de retiro en una ocasión. Si no es posible, indica lavados nasales y remisión ambulatorio a otorrinolaringología.</a:t>
            </a:r>
          </a:p>
          <a:p>
            <a:pPr marL="457200" indent="-457200" algn="just">
              <a:buFont typeface="+mj-lt"/>
              <a:buAutoNum type="alphaUcPeriod"/>
            </a:pPr>
            <a:r>
              <a:rPr lang="es-CO" sz="2200" dirty="0">
                <a:solidFill>
                  <a:srgbClr val="142B48"/>
                </a:solidFill>
              </a:rPr>
              <a:t>Intento de retiro en una ocasión. Si no es posible, indica remisión urgente a otorrinolaringología.</a:t>
            </a:r>
          </a:p>
          <a:p>
            <a:pPr marL="457200" indent="-457200" algn="just">
              <a:buFont typeface="+mj-lt"/>
              <a:buAutoNum type="alphaUcPeriod"/>
            </a:pPr>
            <a:r>
              <a:rPr lang="es-CO" sz="2200" dirty="0">
                <a:solidFill>
                  <a:srgbClr val="142B48"/>
                </a:solidFill>
              </a:rPr>
              <a:t>Intento de retiro en una ocasión. Si no es posible, explica a la madre que el objeto se moverá solo hasta la vía aérea y el niño lo deglutirá.</a:t>
            </a:r>
          </a:p>
          <a:p>
            <a:pPr marL="457200" indent="-457200" algn="just">
              <a:buFont typeface="+mj-lt"/>
              <a:buAutoNum type="alphaUcPeriod"/>
            </a:pPr>
            <a:r>
              <a:rPr lang="es-CO" sz="2200" dirty="0">
                <a:solidFill>
                  <a:srgbClr val="142B48"/>
                </a:solidFill>
              </a:rPr>
              <a:t>Intento de retiro en varias ocasiones. Como no es posible retirarlo hacia anterior, decide empujarlo para que sea deglutido por el niño.</a:t>
            </a:r>
          </a:p>
        </p:txBody>
      </p:sp>
      <p:pic>
        <p:nvPicPr>
          <p:cNvPr id="8194" name="Picture 2" descr="Resultado de imagen para pila fosa nasal">
            <a:extLst>
              <a:ext uri="{FF2B5EF4-FFF2-40B4-BE49-F238E27FC236}">
                <a16:creationId xmlns:a16="http://schemas.microsoft.com/office/drawing/2014/main" id="{5B643F2C-2AA5-45A4-8AD1-A61E7275C9E1}"/>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02431" y="360867"/>
            <a:ext cx="3565386" cy="3085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29756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ear_maggots_f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75832" y="328986"/>
            <a:ext cx="4958126" cy="3337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3" name="Picture 3" descr="ear_maggots_f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58044" y="1210230"/>
            <a:ext cx="4754033"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Rectangle 4"/>
          <p:cNvSpPr>
            <a:spLocks noGrp="1" noChangeArrowheads="1"/>
          </p:cNvSpPr>
          <p:nvPr>
            <p:ph type="title"/>
          </p:nvPr>
        </p:nvSpPr>
        <p:spPr>
          <a:xfrm>
            <a:off x="5713228" y="5919414"/>
            <a:ext cx="5217042" cy="609600"/>
          </a:xfrm>
        </p:spPr>
        <p:txBody>
          <a:bodyPr>
            <a:normAutofit fontScale="90000"/>
          </a:bodyPr>
          <a:lstStyle/>
          <a:p>
            <a:pPr algn="ctr" eaLnBrk="1" hangingPunct="1">
              <a:defRPr/>
            </a:pPr>
            <a:r>
              <a:rPr lang="es-MX" b="1" dirty="0"/>
              <a:t>Cuerpos extraños</a:t>
            </a:r>
            <a:endParaRPr lang="es-ES" b="1" dirty="0"/>
          </a:p>
        </p:txBody>
      </p:sp>
    </p:spTree>
    <p:extLst>
      <p:ext uri="{BB962C8B-B14F-4D97-AF65-F5344CB8AC3E}">
        <p14:creationId xmlns:p14="http://schemas.microsoft.com/office/powerpoint/2010/main" val="14813367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38.jpg" descr="Insecto CAE3"/>
          <p:cNvPicPr/>
          <p:nvPr/>
        </p:nvPicPr>
        <p:blipFill>
          <a:blip r:embed="rId2"/>
          <a:srcRect/>
          <a:stretch>
            <a:fillRect/>
          </a:stretch>
        </p:blipFill>
        <p:spPr>
          <a:xfrm>
            <a:off x="1899412" y="161260"/>
            <a:ext cx="3544458" cy="3267740"/>
          </a:xfrm>
          <a:prstGeom prst="rect">
            <a:avLst/>
          </a:prstGeom>
          <a:ln/>
        </p:spPr>
      </p:pic>
      <p:pic>
        <p:nvPicPr>
          <p:cNvPr id="1331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67463" y="1711570"/>
            <a:ext cx="4957029" cy="4232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image5.jpg" descr="Cuerpo extraño extraccion"/>
          <p:cNvPicPr/>
          <p:nvPr/>
        </p:nvPicPr>
        <p:blipFill>
          <a:blip r:embed="rId4" cstate="email">
            <a:extLst>
              <a:ext uri="{28A0092B-C50C-407E-A947-70E740481C1C}">
                <a14:useLocalDpi xmlns:a14="http://schemas.microsoft.com/office/drawing/2010/main"/>
              </a:ext>
            </a:extLst>
          </a:blip>
          <a:srcRect/>
          <a:stretch>
            <a:fillRect/>
          </a:stretch>
        </p:blipFill>
        <p:spPr>
          <a:xfrm>
            <a:off x="6367463" y="1711570"/>
            <a:ext cx="4957029" cy="4384430"/>
          </a:xfrm>
          <a:prstGeom prst="rect">
            <a:avLst/>
          </a:prstGeom>
          <a:ln/>
        </p:spPr>
      </p:pic>
    </p:spTree>
    <p:extLst>
      <p:ext uri="{BB962C8B-B14F-4D97-AF65-F5344CB8AC3E}">
        <p14:creationId xmlns:p14="http://schemas.microsoft.com/office/powerpoint/2010/main" val="246409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838199" y="1013412"/>
            <a:ext cx="10515600" cy="1957801"/>
          </a:xfrm>
        </p:spPr>
        <p:txBody>
          <a:bodyPr>
            <a:normAutofit/>
          </a:bodyPr>
          <a:lstStyle/>
          <a:p>
            <a:r>
              <a:rPr lang="es-CO" sz="5400" dirty="0"/>
              <a:t>Parálisis facial</a:t>
            </a:r>
          </a:p>
        </p:txBody>
      </p:sp>
    </p:spTree>
    <p:extLst>
      <p:ext uri="{BB962C8B-B14F-4D97-AF65-F5344CB8AC3E}">
        <p14:creationId xmlns:p14="http://schemas.microsoft.com/office/powerpoint/2010/main" val="29152368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body" sz="half" idx="1"/>
          </p:nvPr>
        </p:nvSpPr>
        <p:spPr>
          <a:xfrm>
            <a:off x="618067" y="260350"/>
            <a:ext cx="7973483" cy="4852988"/>
          </a:xfrm>
        </p:spPr>
        <p:txBody>
          <a:bodyPr>
            <a:normAutofit/>
          </a:bodyPr>
          <a:lstStyle/>
          <a:p>
            <a:pPr eaLnBrk="1" hangingPunct="1">
              <a:lnSpc>
                <a:spcPct val="80000"/>
              </a:lnSpc>
              <a:defRPr/>
            </a:pPr>
            <a:r>
              <a:rPr lang="es-MX" sz="2800" b="1" dirty="0"/>
              <a:t>Evaluación clínica.</a:t>
            </a:r>
            <a:endParaRPr lang="es-ES" sz="2800" b="1" dirty="0"/>
          </a:p>
          <a:p>
            <a:pPr eaLnBrk="1" hangingPunct="1">
              <a:lnSpc>
                <a:spcPct val="90000"/>
              </a:lnSpc>
              <a:buFont typeface="Wingdings" pitchFamily="2" charset="2"/>
              <a:buNone/>
              <a:defRPr/>
            </a:pPr>
            <a:endParaRPr lang="es-MX" sz="2800" dirty="0"/>
          </a:p>
          <a:p>
            <a:pPr eaLnBrk="1" hangingPunct="1">
              <a:lnSpc>
                <a:spcPct val="90000"/>
              </a:lnSpc>
              <a:defRPr/>
            </a:pPr>
            <a:r>
              <a:rPr lang="es-MX" sz="2800" dirty="0"/>
              <a:t>Historia cuidadosa– tiempo de evolución:</a:t>
            </a:r>
          </a:p>
          <a:p>
            <a:pPr lvl="1">
              <a:buFont typeface="Wingdings" pitchFamily="2" charset="2"/>
              <a:buChar char="§"/>
              <a:defRPr/>
            </a:pPr>
            <a:r>
              <a:rPr lang="es-MX" sz="2800" dirty="0"/>
              <a:t>   </a:t>
            </a:r>
            <a:r>
              <a:rPr lang="es-MX" sz="2400" dirty="0"/>
              <a:t>Síntomas asociados: dolor, </a:t>
            </a:r>
            <a:r>
              <a:rPr lang="es-MX" sz="2400" dirty="0" err="1"/>
              <a:t>disgeusia</a:t>
            </a:r>
            <a:r>
              <a:rPr lang="es-MX" sz="2400" dirty="0"/>
              <a:t>.</a:t>
            </a:r>
          </a:p>
          <a:p>
            <a:pPr lvl="1">
              <a:buFont typeface="Wingdings" pitchFamily="2" charset="2"/>
              <a:buChar char="§"/>
              <a:defRPr/>
            </a:pPr>
            <a:r>
              <a:rPr lang="es-MX" sz="2400" dirty="0"/>
              <a:t>   HNS, dolor severo, vesículas.</a:t>
            </a:r>
          </a:p>
          <a:p>
            <a:pPr lvl="1">
              <a:buFont typeface="Wingdings" pitchFamily="2" charset="2"/>
              <a:buChar char="§"/>
              <a:defRPr/>
            </a:pPr>
            <a:r>
              <a:rPr lang="es-MX" sz="2400" dirty="0"/>
              <a:t>   Trauma, OMA. OMC.</a:t>
            </a:r>
          </a:p>
          <a:p>
            <a:pPr lvl="1">
              <a:buFont typeface="Wingdings" pitchFamily="2" charset="2"/>
              <a:buChar char="§"/>
              <a:defRPr/>
            </a:pPr>
            <a:r>
              <a:rPr lang="es-MX" sz="2400" dirty="0"/>
              <a:t>   Enf. asociadas, historia de cx.</a:t>
            </a:r>
          </a:p>
          <a:p>
            <a:pPr eaLnBrk="1" hangingPunct="1">
              <a:lnSpc>
                <a:spcPct val="80000"/>
              </a:lnSpc>
              <a:defRPr/>
            </a:pPr>
            <a:endParaRPr lang="es-ES" sz="2800" dirty="0"/>
          </a:p>
        </p:txBody>
      </p:sp>
      <p:pic>
        <p:nvPicPr>
          <p:cNvPr id="48132" name="Picture 4" descr="images[2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903384" y="3500438"/>
            <a:ext cx="3361267" cy="309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5" descr="images[20]"/>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a:xfrm>
            <a:off x="8591551" y="1628775"/>
            <a:ext cx="3266016" cy="2808288"/>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90973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extLst>
              <p:ext uri="{D42A27DB-BD31-4B8C-83A1-F6EECF244321}">
                <p14:modId xmlns:p14="http://schemas.microsoft.com/office/powerpoint/2010/main" val="1470076027"/>
              </p:ext>
            </p:extLst>
          </p:nvPr>
        </p:nvGraphicFramePr>
        <p:xfrm>
          <a:off x="4563329" y="640611"/>
          <a:ext cx="7435703" cy="5576777"/>
        </p:xfrm>
        <a:graphic>
          <a:graphicData uri="http://schemas.openxmlformats.org/presentationml/2006/ole">
            <mc:AlternateContent xmlns:mc="http://schemas.openxmlformats.org/markup-compatibility/2006">
              <mc:Choice xmlns:v="urn:schemas-microsoft-com:vml" Requires="v">
                <p:oleObj name="Fotografía de Photo Editor" r:id="rId2" imgW="8228571" imgH="9600000" progId="MSPhotoEd.3">
                  <p:embed/>
                </p:oleObj>
              </mc:Choice>
              <mc:Fallback>
                <p:oleObj name="Fotografía de Photo Editor" r:id="rId2" imgW="8228571" imgH="9600000" progId="MSPhotoEd.3">
                  <p:embed/>
                  <p:pic>
                    <p:nvPicPr>
                      <p:cNvPr id="3074" name="Object 2"/>
                      <p:cNvPicPr>
                        <a:picLocks noChangeAspect="1" noChangeArrowheads="1"/>
                      </p:cNvPicPr>
                      <p:nvPr/>
                    </p:nvPicPr>
                    <p:blipFill>
                      <a:blip r:embed="rId3">
                        <a:extLst>
                          <a:ext uri="{28A0092B-C50C-407E-A947-70E740481C1C}">
                            <a14:useLocalDpi xmlns:a14="http://schemas.microsoft.com/office/drawing/2010/main" val="0"/>
                          </a:ext>
                        </a:extLst>
                      </a:blip>
                      <a:srcRect l="9076" r="4051" b="4445"/>
                      <a:stretch>
                        <a:fillRect/>
                      </a:stretch>
                    </p:blipFill>
                    <p:spPr bwMode="auto">
                      <a:xfrm>
                        <a:off x="4563329" y="640611"/>
                        <a:ext cx="7435703" cy="5576777"/>
                      </a:xfrm>
                      <a:prstGeom prst="rect">
                        <a:avLst/>
                      </a:prstGeom>
                      <a:noFill/>
                      <a:ln w="76200" cmpd="tri">
                        <a:solidFill>
                          <a:schemeClr val="tx1"/>
                        </a:solidFill>
                        <a:miter lim="800000"/>
                        <a:headEnd/>
                        <a:tailEnd/>
                      </a:ln>
                      <a:effectLst/>
                    </p:spPr>
                  </p:pic>
                </p:oleObj>
              </mc:Fallback>
            </mc:AlternateContent>
          </a:graphicData>
        </a:graphic>
      </p:graphicFrame>
    </p:spTree>
    <p:extLst>
      <p:ext uri="{BB962C8B-B14F-4D97-AF65-F5344CB8AC3E}">
        <p14:creationId xmlns:p14="http://schemas.microsoft.com/office/powerpoint/2010/main" val="34420811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34163" y="467352"/>
            <a:ext cx="6579870" cy="982029"/>
          </a:xfrm>
        </p:spPr>
        <p:txBody>
          <a:bodyPr>
            <a:noAutofit/>
          </a:bodyPr>
          <a:lstStyle/>
          <a:p>
            <a:pPr eaLnBrk="1" hangingPunct="1">
              <a:defRPr/>
            </a:pPr>
            <a:r>
              <a:rPr lang="es-MX" sz="4400" b="1" dirty="0"/>
              <a:t>Diagnóstico </a:t>
            </a:r>
            <a:br>
              <a:rPr lang="es-MX" sz="4400" dirty="0"/>
            </a:br>
            <a:r>
              <a:rPr lang="es-MX" sz="4400" b="1" dirty="0"/>
              <a:t>diferencial</a:t>
            </a:r>
            <a:endParaRPr lang="es-ES" sz="4400" b="1" dirty="0"/>
          </a:p>
        </p:txBody>
      </p:sp>
      <p:pic>
        <p:nvPicPr>
          <p:cNvPr id="49155" name="Picture 3"/>
          <p:cNvPicPr>
            <a:picLocks noGrp="1" noChangeAspect="1" noChangeArrowheads="1"/>
          </p:cNvPicPr>
          <p:nvPr>
            <p:ph type="body" idx="1"/>
          </p:nvPr>
        </p:nvPicPr>
        <p:blipFill>
          <a:blip r:embed="rId2">
            <a:extLst>
              <a:ext uri="{28A0092B-C50C-407E-A947-70E740481C1C}">
                <a14:useLocalDpi xmlns:a14="http://schemas.microsoft.com/office/drawing/2010/main"/>
              </a:ext>
            </a:extLst>
          </a:blip>
          <a:srcRect/>
          <a:stretch>
            <a:fillRect/>
          </a:stretch>
        </p:blipFill>
        <p:spPr>
          <a:xfrm>
            <a:off x="4128135" y="728861"/>
            <a:ext cx="8063865" cy="380551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4313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12335" y="383049"/>
            <a:ext cx="10079665" cy="4296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73231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609601" y="70514"/>
            <a:ext cx="6670431" cy="1143000"/>
          </a:xfrm>
        </p:spPr>
        <p:txBody>
          <a:bodyPr/>
          <a:lstStyle/>
          <a:p>
            <a:pPr eaLnBrk="1" hangingPunct="1">
              <a:defRPr/>
            </a:pPr>
            <a:r>
              <a:rPr lang="es-MX" b="1" dirty="0"/>
              <a:t>Parálisis de Bell</a:t>
            </a:r>
            <a:endParaRPr lang="es-ES" b="1" dirty="0"/>
          </a:p>
        </p:txBody>
      </p:sp>
      <p:sp>
        <p:nvSpPr>
          <p:cNvPr id="65539" name="Rectangle 3"/>
          <p:cNvSpPr>
            <a:spLocks noGrp="1" noChangeArrowheads="1"/>
          </p:cNvSpPr>
          <p:nvPr>
            <p:ph type="body" sz="half" idx="1"/>
          </p:nvPr>
        </p:nvSpPr>
        <p:spPr>
          <a:xfrm>
            <a:off x="5883073" y="1679929"/>
            <a:ext cx="6670432" cy="2860188"/>
          </a:xfrm>
        </p:spPr>
        <p:txBody>
          <a:bodyPr>
            <a:noAutofit/>
          </a:bodyPr>
          <a:lstStyle/>
          <a:p>
            <a:pPr eaLnBrk="1" hangingPunct="1">
              <a:lnSpc>
                <a:spcPct val="100000"/>
              </a:lnSpc>
              <a:defRPr/>
            </a:pPr>
            <a:r>
              <a:rPr lang="es-MX" sz="2800" dirty="0">
                <a:solidFill>
                  <a:srgbClr val="142B48"/>
                </a:solidFill>
              </a:rPr>
              <a:t>Causa más común.</a:t>
            </a:r>
          </a:p>
          <a:p>
            <a:pPr eaLnBrk="1" hangingPunct="1">
              <a:lnSpc>
                <a:spcPct val="100000"/>
              </a:lnSpc>
              <a:defRPr/>
            </a:pPr>
            <a:r>
              <a:rPr lang="es-MX" sz="2800" dirty="0">
                <a:solidFill>
                  <a:srgbClr val="142B48"/>
                </a:solidFill>
              </a:rPr>
              <a:t>Hipótesis viral.</a:t>
            </a:r>
          </a:p>
          <a:p>
            <a:pPr eaLnBrk="1" hangingPunct="1">
              <a:lnSpc>
                <a:spcPct val="100000"/>
              </a:lnSpc>
              <a:defRPr/>
            </a:pPr>
            <a:r>
              <a:rPr lang="es-MX" sz="2800" dirty="0">
                <a:solidFill>
                  <a:srgbClr val="142B48"/>
                </a:solidFill>
              </a:rPr>
              <a:t>20 – 30 x 100.000 y niños 13 x 100000.</a:t>
            </a:r>
          </a:p>
          <a:p>
            <a:pPr eaLnBrk="1" hangingPunct="1">
              <a:lnSpc>
                <a:spcPct val="100000"/>
              </a:lnSpc>
              <a:defRPr/>
            </a:pPr>
            <a:r>
              <a:rPr lang="es-MX" sz="2800" dirty="0">
                <a:solidFill>
                  <a:srgbClr val="142B48"/>
                </a:solidFill>
              </a:rPr>
              <a:t>&lt;1% </a:t>
            </a:r>
            <a:r>
              <a:rPr lang="es-MX" sz="2800" dirty="0" err="1">
                <a:solidFill>
                  <a:srgbClr val="142B48"/>
                </a:solidFill>
              </a:rPr>
              <a:t>bilat</a:t>
            </a:r>
            <a:r>
              <a:rPr lang="es-MX" sz="2800" dirty="0">
                <a:solidFill>
                  <a:srgbClr val="142B48"/>
                </a:solidFill>
              </a:rPr>
              <a:t>. recidiva 10%.</a:t>
            </a:r>
          </a:p>
          <a:p>
            <a:pPr eaLnBrk="1" hangingPunct="1">
              <a:lnSpc>
                <a:spcPct val="100000"/>
              </a:lnSpc>
              <a:defRPr/>
            </a:pPr>
            <a:r>
              <a:rPr lang="es-MX" sz="2800" dirty="0">
                <a:solidFill>
                  <a:srgbClr val="142B48"/>
                </a:solidFill>
              </a:rPr>
              <a:t>Embarazo 3 v. DM 4-5 v.</a:t>
            </a:r>
          </a:p>
          <a:p>
            <a:pPr eaLnBrk="1" hangingPunct="1">
              <a:lnSpc>
                <a:spcPct val="100000"/>
              </a:lnSpc>
              <a:defRPr/>
            </a:pPr>
            <a:r>
              <a:rPr lang="es-MX" sz="2800" dirty="0">
                <a:solidFill>
                  <a:srgbClr val="142B48"/>
                </a:solidFill>
              </a:rPr>
              <a:t>Incrementa &gt; 60 años.</a:t>
            </a:r>
          </a:p>
          <a:p>
            <a:pPr eaLnBrk="1" hangingPunct="1">
              <a:lnSpc>
                <a:spcPct val="100000"/>
              </a:lnSpc>
              <a:defRPr/>
            </a:pPr>
            <a:r>
              <a:rPr lang="es-MX" sz="2800" dirty="0">
                <a:solidFill>
                  <a:srgbClr val="142B48"/>
                </a:solidFill>
              </a:rPr>
              <a:t>Buen px. 85 – 90 %.</a:t>
            </a:r>
          </a:p>
          <a:p>
            <a:pPr eaLnBrk="1" hangingPunct="1">
              <a:lnSpc>
                <a:spcPct val="100000"/>
              </a:lnSpc>
              <a:defRPr/>
            </a:pPr>
            <a:endParaRPr lang="es-MX" sz="2800" dirty="0">
              <a:solidFill>
                <a:srgbClr val="142B48"/>
              </a:solidFill>
            </a:endParaRPr>
          </a:p>
          <a:p>
            <a:pPr eaLnBrk="1" hangingPunct="1">
              <a:lnSpc>
                <a:spcPct val="100000"/>
              </a:lnSpc>
              <a:defRPr/>
            </a:pPr>
            <a:endParaRPr lang="es-ES" sz="2800" dirty="0">
              <a:solidFill>
                <a:srgbClr val="142B48"/>
              </a:solidFill>
            </a:endParaRPr>
          </a:p>
        </p:txBody>
      </p:sp>
      <p:pic>
        <p:nvPicPr>
          <p:cNvPr id="51204" name="Picture 4" descr="h1b13A-tiny[1]"/>
          <p:cNvPicPr>
            <a:picLocks noGrp="1" noChangeAspect="1" noChangeArrowheads="1"/>
          </p:cNvPicPr>
          <p:nvPr>
            <p:ph sz="half" idx="2"/>
          </p:nvPr>
        </p:nvPicPr>
        <p:blipFill>
          <a:blip r:embed="rId2">
            <a:extLst>
              <a:ext uri="{28A0092B-C50C-407E-A947-70E740481C1C}">
                <a14:useLocalDpi xmlns:a14="http://schemas.microsoft.com/office/drawing/2010/main"/>
              </a:ext>
            </a:extLst>
          </a:blip>
          <a:srcRect/>
          <a:stretch>
            <a:fillRect/>
          </a:stretch>
        </p:blipFill>
        <p:spPr>
          <a:xfrm>
            <a:off x="1576800" y="1170984"/>
            <a:ext cx="2368016" cy="2396227"/>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02730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09600" y="370587"/>
            <a:ext cx="10972800" cy="1143000"/>
          </a:xfrm>
        </p:spPr>
        <p:txBody>
          <a:bodyPr/>
          <a:lstStyle/>
          <a:p>
            <a:pPr eaLnBrk="1" hangingPunct="1">
              <a:defRPr/>
            </a:pPr>
            <a:r>
              <a:rPr lang="es-MX" b="1" dirty="0"/>
              <a:t>Parálisis de Bell</a:t>
            </a:r>
            <a:endParaRPr lang="es-ES" b="1" dirty="0"/>
          </a:p>
        </p:txBody>
      </p:sp>
      <p:sp>
        <p:nvSpPr>
          <p:cNvPr id="67587" name="Rectangle 3"/>
          <p:cNvSpPr>
            <a:spLocks noGrp="1" noChangeArrowheads="1"/>
          </p:cNvSpPr>
          <p:nvPr>
            <p:ph type="body" sz="half" idx="1"/>
          </p:nvPr>
        </p:nvSpPr>
        <p:spPr>
          <a:xfrm>
            <a:off x="5808376" y="3794275"/>
            <a:ext cx="7085373" cy="4530725"/>
          </a:xfrm>
        </p:spPr>
        <p:txBody>
          <a:bodyPr/>
          <a:lstStyle/>
          <a:p>
            <a:pPr eaLnBrk="1" hangingPunct="1">
              <a:lnSpc>
                <a:spcPct val="100000"/>
              </a:lnSpc>
              <a:defRPr/>
            </a:pPr>
            <a:r>
              <a:rPr lang="es-ES_tradnl" sz="2800" dirty="0">
                <a:solidFill>
                  <a:srgbClr val="142B48"/>
                </a:solidFill>
              </a:rPr>
              <a:t>Pródromo viral 60%.</a:t>
            </a:r>
          </a:p>
          <a:p>
            <a:pPr eaLnBrk="1" hangingPunct="1">
              <a:lnSpc>
                <a:spcPct val="100000"/>
              </a:lnSpc>
              <a:defRPr/>
            </a:pPr>
            <a:r>
              <a:rPr lang="es-ES_tradnl" sz="2800" dirty="0">
                <a:solidFill>
                  <a:srgbClr val="142B48"/>
                </a:solidFill>
              </a:rPr>
              <a:t>Abrupto.</a:t>
            </a:r>
          </a:p>
          <a:p>
            <a:pPr eaLnBrk="1" hangingPunct="1">
              <a:lnSpc>
                <a:spcPct val="100000"/>
              </a:lnSpc>
              <a:defRPr/>
            </a:pPr>
            <a:r>
              <a:rPr lang="es-ES_tradnl" sz="2800" dirty="0">
                <a:solidFill>
                  <a:srgbClr val="142B48"/>
                </a:solidFill>
              </a:rPr>
              <a:t>Ausencia de otros síntomas:</a:t>
            </a:r>
          </a:p>
          <a:p>
            <a:pPr lvl="1">
              <a:lnSpc>
                <a:spcPct val="100000"/>
              </a:lnSpc>
              <a:buFont typeface="Wingdings" pitchFamily="2" charset="2"/>
              <a:buChar char="§"/>
              <a:defRPr/>
            </a:pPr>
            <a:r>
              <a:rPr lang="es-ES_tradnl" sz="2400" dirty="0">
                <a:solidFill>
                  <a:srgbClr val="142B48"/>
                </a:solidFill>
              </a:rPr>
              <a:t>Neurológicos.</a:t>
            </a:r>
          </a:p>
          <a:p>
            <a:pPr lvl="1">
              <a:lnSpc>
                <a:spcPct val="100000"/>
              </a:lnSpc>
              <a:buFont typeface="Wingdings" pitchFamily="2" charset="2"/>
              <a:buChar char="§"/>
              <a:defRPr/>
            </a:pPr>
            <a:r>
              <a:rPr lang="es-ES_tradnl" sz="2400" dirty="0">
                <a:solidFill>
                  <a:srgbClr val="142B48"/>
                </a:solidFill>
              </a:rPr>
              <a:t>Patología óptica.</a:t>
            </a:r>
          </a:p>
          <a:p>
            <a:pPr lvl="1">
              <a:lnSpc>
                <a:spcPct val="100000"/>
              </a:lnSpc>
              <a:buFont typeface="Wingdings" pitchFamily="2" charset="2"/>
              <a:buChar char="§"/>
              <a:defRPr/>
            </a:pPr>
            <a:r>
              <a:rPr lang="es-CO" sz="2400" dirty="0">
                <a:solidFill>
                  <a:srgbClr val="142B48"/>
                </a:solidFill>
              </a:rPr>
              <a:t>Ángulo pontocerebeloso.</a:t>
            </a:r>
            <a:endParaRPr lang="es-ES" sz="2800" dirty="0">
              <a:solidFill>
                <a:srgbClr val="142B48"/>
              </a:solidFill>
            </a:endParaRPr>
          </a:p>
        </p:txBody>
      </p:sp>
      <p:pic>
        <p:nvPicPr>
          <p:cNvPr id="52228" name="Picture 4" descr="fig7_10[1]"/>
          <p:cNvPicPr>
            <a:picLocks noGrp="1" noChangeAspect="1" noChangeArrowheads="1"/>
          </p:cNvPicPr>
          <p:nvPr>
            <p:ph sz="half" idx="2"/>
          </p:nvPr>
        </p:nvPicPr>
        <p:blipFill>
          <a:blip r:embed="rId2">
            <a:extLst>
              <a:ext uri="{28A0092B-C50C-407E-A947-70E740481C1C}">
                <a14:useLocalDpi xmlns:a14="http://schemas.microsoft.com/office/drawing/2010/main"/>
              </a:ext>
            </a:extLst>
          </a:blip>
          <a:srcRect/>
          <a:stretch>
            <a:fillRect/>
          </a:stretch>
        </p:blipFill>
        <p:spPr>
          <a:xfrm>
            <a:off x="6234225" y="245804"/>
            <a:ext cx="4472762" cy="3186966"/>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43324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p:cNvSpPr>
            <a:spLocks noGrp="1" noChangeArrowheads="1"/>
          </p:cNvSpPr>
          <p:nvPr>
            <p:ph type="body" sz="half" idx="1"/>
          </p:nvPr>
        </p:nvSpPr>
        <p:spPr>
          <a:xfrm>
            <a:off x="624416" y="596531"/>
            <a:ext cx="5384800" cy="2832469"/>
          </a:xfrm>
        </p:spPr>
        <p:txBody>
          <a:bodyPr/>
          <a:lstStyle/>
          <a:p>
            <a:pPr eaLnBrk="1" hangingPunct="1">
              <a:defRPr/>
            </a:pPr>
            <a:r>
              <a:rPr lang="es-ES_tradnl" sz="2800" dirty="0">
                <a:solidFill>
                  <a:srgbClr val="142B48"/>
                </a:solidFill>
              </a:rPr>
              <a:t>Historia clínica.</a:t>
            </a:r>
          </a:p>
          <a:p>
            <a:pPr eaLnBrk="1" hangingPunct="1">
              <a:buFont typeface="Wingdings" pitchFamily="2" charset="2"/>
              <a:buNone/>
              <a:defRPr/>
            </a:pPr>
            <a:endParaRPr lang="es-ES_tradnl" sz="2800" dirty="0">
              <a:solidFill>
                <a:srgbClr val="142B48"/>
              </a:solidFill>
            </a:endParaRPr>
          </a:p>
          <a:p>
            <a:pPr eaLnBrk="1" hangingPunct="1">
              <a:defRPr/>
            </a:pPr>
            <a:r>
              <a:rPr lang="es-ES_tradnl" sz="2800" dirty="0">
                <a:solidFill>
                  <a:srgbClr val="142B48"/>
                </a:solidFill>
              </a:rPr>
              <a:t>Descartar otras causas.</a:t>
            </a:r>
          </a:p>
          <a:p>
            <a:pPr eaLnBrk="1" hangingPunct="1">
              <a:defRPr/>
            </a:pPr>
            <a:endParaRPr lang="es-ES_tradnl" sz="2800" dirty="0">
              <a:solidFill>
                <a:srgbClr val="142B48"/>
              </a:solidFill>
            </a:endParaRPr>
          </a:p>
          <a:p>
            <a:pPr eaLnBrk="1" hangingPunct="1">
              <a:defRPr/>
            </a:pPr>
            <a:r>
              <a:rPr lang="es-MX" sz="2800" dirty="0">
                <a:solidFill>
                  <a:srgbClr val="142B48"/>
                </a:solidFill>
              </a:rPr>
              <a:t>No requiere imaginología.</a:t>
            </a:r>
            <a:endParaRPr lang="es-ES" sz="2800" dirty="0">
              <a:solidFill>
                <a:srgbClr val="142B48"/>
              </a:solidFill>
            </a:endParaRPr>
          </a:p>
        </p:txBody>
      </p:sp>
      <p:pic>
        <p:nvPicPr>
          <p:cNvPr id="53252" name="Picture 4" descr="earexamination2"/>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a:stretch>
            <a:fillRect/>
          </a:stretch>
        </p:blipFill>
        <p:spPr>
          <a:xfrm>
            <a:off x="6182786" y="1406525"/>
            <a:ext cx="5088467" cy="4044950"/>
          </a:xfrm>
          <a:noFill/>
          <a:ln w="57150" cmpd="thickThin">
            <a:solidFill>
              <a:srgbClr val="FFCC6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5966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F65C99-469E-48FC-AD94-B03760E2BF38}"/>
              </a:ext>
            </a:extLst>
          </p:cNvPr>
          <p:cNvSpPr>
            <a:spLocks noGrp="1"/>
          </p:cNvSpPr>
          <p:nvPr>
            <p:ph type="title"/>
          </p:nvPr>
        </p:nvSpPr>
        <p:spPr>
          <a:xfrm>
            <a:off x="604283" y="243068"/>
            <a:ext cx="10515600" cy="1325563"/>
          </a:xfrm>
        </p:spPr>
        <p:txBody>
          <a:bodyPr>
            <a:normAutofit/>
          </a:bodyPr>
          <a:lstStyle/>
          <a:p>
            <a:r>
              <a:rPr lang="es-CO" dirty="0"/>
              <a:t>Contenido</a:t>
            </a:r>
          </a:p>
        </p:txBody>
      </p:sp>
      <p:graphicFrame>
        <p:nvGraphicFramePr>
          <p:cNvPr id="5" name="Marcador de contenido 4">
            <a:extLst>
              <a:ext uri="{FF2B5EF4-FFF2-40B4-BE49-F238E27FC236}">
                <a16:creationId xmlns:a16="http://schemas.microsoft.com/office/drawing/2014/main" id="{6167401C-CDB3-439D-82AF-2F6C7CE7A076}"/>
              </a:ext>
            </a:extLst>
          </p:cNvPr>
          <p:cNvGraphicFramePr>
            <a:graphicFrameLocks noGrp="1"/>
          </p:cNvGraphicFramePr>
          <p:nvPr>
            <p:ph idx="1"/>
            <p:extLst>
              <p:ext uri="{D42A27DB-BD31-4B8C-83A1-F6EECF244321}">
                <p14:modId xmlns:p14="http://schemas.microsoft.com/office/powerpoint/2010/main" val="3137562958"/>
              </p:ext>
            </p:extLst>
          </p:nvPr>
        </p:nvGraphicFramePr>
        <p:xfrm>
          <a:off x="2488554" y="243068"/>
          <a:ext cx="11739871" cy="61148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5400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636142" y="373180"/>
            <a:ext cx="8561477" cy="397977"/>
          </a:xfrm>
        </p:spPr>
        <p:txBody>
          <a:bodyPr>
            <a:noAutofit/>
          </a:bodyPr>
          <a:lstStyle/>
          <a:p>
            <a:pPr eaLnBrk="1" hangingPunct="1">
              <a:defRPr/>
            </a:pPr>
            <a:r>
              <a:rPr lang="es-MX" sz="4400" b="1" dirty="0"/>
              <a:t>Tratamiento</a:t>
            </a:r>
            <a:endParaRPr lang="es-ES" sz="4400" b="1" dirty="0"/>
          </a:p>
        </p:txBody>
      </p:sp>
      <p:sp>
        <p:nvSpPr>
          <p:cNvPr id="70659" name="Rectangle 3"/>
          <p:cNvSpPr>
            <a:spLocks noGrp="1" noChangeArrowheads="1"/>
          </p:cNvSpPr>
          <p:nvPr>
            <p:ph type="body" sz="half" idx="1"/>
          </p:nvPr>
        </p:nvSpPr>
        <p:spPr>
          <a:xfrm>
            <a:off x="4916880" y="1035716"/>
            <a:ext cx="7076007" cy="3960813"/>
          </a:xfrm>
        </p:spPr>
        <p:txBody>
          <a:bodyPr>
            <a:noAutofit/>
          </a:bodyPr>
          <a:lstStyle/>
          <a:p>
            <a:pPr eaLnBrk="1" hangingPunct="1">
              <a:lnSpc>
                <a:spcPct val="100000"/>
              </a:lnSpc>
              <a:defRPr/>
            </a:pPr>
            <a:r>
              <a:rPr lang="es-MX" sz="2800" dirty="0">
                <a:solidFill>
                  <a:srgbClr val="142B48"/>
                </a:solidFill>
              </a:rPr>
              <a:t>Cuidados de ojo – fisioterapia.</a:t>
            </a:r>
          </a:p>
          <a:p>
            <a:pPr eaLnBrk="1" hangingPunct="1">
              <a:lnSpc>
                <a:spcPct val="100000"/>
              </a:lnSpc>
              <a:defRPr/>
            </a:pPr>
            <a:r>
              <a:rPr lang="es-MX" sz="2800" dirty="0">
                <a:solidFill>
                  <a:srgbClr val="142B48"/>
                </a:solidFill>
              </a:rPr>
              <a:t>Esteroides.</a:t>
            </a:r>
          </a:p>
          <a:p>
            <a:pPr eaLnBrk="1" hangingPunct="1">
              <a:lnSpc>
                <a:spcPct val="100000"/>
              </a:lnSpc>
              <a:defRPr/>
            </a:pPr>
            <a:r>
              <a:rPr lang="es-MX" sz="2800" dirty="0">
                <a:solidFill>
                  <a:srgbClr val="142B48"/>
                </a:solidFill>
              </a:rPr>
              <a:t>Reducen la denervación completa hace la enfermedad menos severa.</a:t>
            </a:r>
          </a:p>
          <a:p>
            <a:pPr eaLnBrk="1" hangingPunct="1">
              <a:lnSpc>
                <a:spcPct val="100000"/>
              </a:lnSpc>
              <a:defRPr/>
            </a:pPr>
            <a:r>
              <a:rPr lang="es-MX" sz="2800" dirty="0">
                <a:solidFill>
                  <a:srgbClr val="142B48"/>
                </a:solidFill>
              </a:rPr>
              <a:t>Efecto positivo en parálisis severa e inicio temprano.</a:t>
            </a:r>
          </a:p>
          <a:p>
            <a:pPr eaLnBrk="1" hangingPunct="1">
              <a:lnSpc>
                <a:spcPct val="100000"/>
              </a:lnSpc>
              <a:defRPr/>
            </a:pPr>
            <a:r>
              <a:rPr lang="es-MX" sz="2800" dirty="0">
                <a:solidFill>
                  <a:srgbClr val="142B48"/>
                </a:solidFill>
              </a:rPr>
              <a:t>Prednisona + aciclovir.</a:t>
            </a:r>
          </a:p>
          <a:p>
            <a:pPr eaLnBrk="1" hangingPunct="1">
              <a:lnSpc>
                <a:spcPct val="100000"/>
              </a:lnSpc>
              <a:defRPr/>
            </a:pPr>
            <a:r>
              <a:rPr lang="es-MX" sz="2800" dirty="0">
                <a:solidFill>
                  <a:srgbClr val="142B48"/>
                </a:solidFill>
              </a:rPr>
              <a:t>Tiempo menor de recuperación.</a:t>
            </a:r>
          </a:p>
          <a:p>
            <a:pPr eaLnBrk="1" hangingPunct="1">
              <a:lnSpc>
                <a:spcPct val="100000"/>
              </a:lnSpc>
              <a:defRPr/>
            </a:pPr>
            <a:r>
              <a:rPr lang="es-MX" sz="2800" dirty="0" err="1">
                <a:solidFill>
                  <a:srgbClr val="142B48"/>
                </a:solidFill>
              </a:rPr>
              <a:t>Prednisona</a:t>
            </a:r>
            <a:r>
              <a:rPr lang="es-MX" sz="2800" dirty="0">
                <a:solidFill>
                  <a:srgbClr val="142B48"/>
                </a:solidFill>
              </a:rPr>
              <a:t> 1 mg /kg/día  7 - 10 días.   / aciclovir 400mg 5 veces día por 10 días.</a:t>
            </a:r>
          </a:p>
          <a:p>
            <a:pPr eaLnBrk="1" hangingPunct="1">
              <a:lnSpc>
                <a:spcPct val="100000"/>
              </a:lnSpc>
              <a:defRPr/>
            </a:pPr>
            <a:endParaRPr lang="es-ES" sz="2800" dirty="0">
              <a:solidFill>
                <a:srgbClr val="142B48"/>
              </a:solidFill>
            </a:endParaRPr>
          </a:p>
          <a:p>
            <a:pPr eaLnBrk="1" hangingPunct="1">
              <a:lnSpc>
                <a:spcPct val="100000"/>
              </a:lnSpc>
              <a:defRPr/>
            </a:pPr>
            <a:endParaRPr lang="es-ES" sz="2800" dirty="0">
              <a:solidFill>
                <a:srgbClr val="142B48"/>
              </a:solidFill>
            </a:endParaRPr>
          </a:p>
        </p:txBody>
      </p:sp>
    </p:spTree>
    <p:extLst>
      <p:ext uri="{BB962C8B-B14F-4D97-AF65-F5344CB8AC3E}">
        <p14:creationId xmlns:p14="http://schemas.microsoft.com/office/powerpoint/2010/main" val="11260392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24417" y="141991"/>
            <a:ext cx="6579870" cy="982029"/>
          </a:xfrm>
        </p:spPr>
        <p:txBody>
          <a:bodyPr>
            <a:normAutofit/>
          </a:bodyPr>
          <a:lstStyle/>
          <a:p>
            <a:pPr eaLnBrk="1" hangingPunct="1">
              <a:defRPr/>
            </a:pPr>
            <a:r>
              <a:rPr lang="es-MX" sz="4400" b="1" dirty="0"/>
              <a:t>Parálisis de Bell</a:t>
            </a:r>
            <a:endParaRPr lang="es-ES" sz="4400" b="1" dirty="0"/>
          </a:p>
        </p:txBody>
      </p:sp>
      <p:sp>
        <p:nvSpPr>
          <p:cNvPr id="71683" name="Rectangle 3"/>
          <p:cNvSpPr>
            <a:spLocks noGrp="1" noChangeArrowheads="1"/>
          </p:cNvSpPr>
          <p:nvPr>
            <p:ph type="body" idx="1"/>
          </p:nvPr>
        </p:nvSpPr>
        <p:spPr>
          <a:xfrm>
            <a:off x="5153886" y="1507647"/>
            <a:ext cx="6797109" cy="4893153"/>
          </a:xfrm>
        </p:spPr>
        <p:txBody>
          <a:bodyPr>
            <a:normAutofit/>
          </a:bodyPr>
          <a:lstStyle/>
          <a:p>
            <a:pPr eaLnBrk="1" hangingPunct="1">
              <a:lnSpc>
                <a:spcPct val="100000"/>
              </a:lnSpc>
              <a:defRPr/>
            </a:pPr>
            <a:r>
              <a:rPr lang="es-MX" sz="2800" dirty="0">
                <a:solidFill>
                  <a:srgbClr val="142B48"/>
                </a:solidFill>
              </a:rPr>
              <a:t>Buen pronóstico.</a:t>
            </a:r>
          </a:p>
          <a:p>
            <a:pPr eaLnBrk="1" hangingPunct="1">
              <a:lnSpc>
                <a:spcPct val="100000"/>
              </a:lnSpc>
              <a:defRPr/>
            </a:pPr>
            <a:r>
              <a:rPr lang="es-MX" sz="2800" dirty="0">
                <a:solidFill>
                  <a:srgbClr val="142B48"/>
                </a:solidFill>
              </a:rPr>
              <a:t>Recuperación completa 80-90%.</a:t>
            </a:r>
          </a:p>
          <a:p>
            <a:pPr eaLnBrk="1" hangingPunct="1">
              <a:lnSpc>
                <a:spcPct val="100000"/>
              </a:lnSpc>
              <a:defRPr/>
            </a:pPr>
            <a:r>
              <a:rPr lang="es-MX" sz="2800" dirty="0">
                <a:solidFill>
                  <a:srgbClr val="142B48"/>
                </a:solidFill>
              </a:rPr>
              <a:t>Secuelas: contractura, </a:t>
            </a:r>
            <a:r>
              <a:rPr lang="es-MX" sz="2800" dirty="0" err="1">
                <a:solidFill>
                  <a:srgbClr val="142B48"/>
                </a:solidFill>
              </a:rPr>
              <a:t>sinkinesis</a:t>
            </a:r>
            <a:r>
              <a:rPr lang="es-MX" sz="2800" dirty="0">
                <a:solidFill>
                  <a:srgbClr val="142B48"/>
                </a:solidFill>
              </a:rPr>
              <a:t> y parálisis.</a:t>
            </a:r>
          </a:p>
          <a:p>
            <a:pPr eaLnBrk="1" hangingPunct="1">
              <a:lnSpc>
                <a:spcPct val="100000"/>
              </a:lnSpc>
              <a:defRPr/>
            </a:pPr>
            <a:r>
              <a:rPr lang="es-MX" sz="2800" dirty="0">
                <a:solidFill>
                  <a:srgbClr val="142B48"/>
                </a:solidFill>
              </a:rPr>
              <a:t>Factor pronóstico +importante completa-parcial &gt; mejoría 1ras 3 semanas.</a:t>
            </a:r>
          </a:p>
          <a:p>
            <a:pPr eaLnBrk="1" hangingPunct="1">
              <a:lnSpc>
                <a:spcPct val="100000"/>
              </a:lnSpc>
              <a:defRPr/>
            </a:pPr>
            <a:r>
              <a:rPr lang="es-MX" sz="2800" dirty="0">
                <a:solidFill>
                  <a:srgbClr val="142B48"/>
                </a:solidFill>
              </a:rPr>
              <a:t>Mal pronóstico: hiperacusia,   epifora &gt; 60 años, DM, HTA y dolor radicular severo.</a:t>
            </a:r>
            <a:endParaRPr lang="es-ES" sz="2800" dirty="0">
              <a:solidFill>
                <a:srgbClr val="142B48"/>
              </a:solidFill>
            </a:endParaRPr>
          </a:p>
          <a:p>
            <a:pPr eaLnBrk="1" hangingPunct="1">
              <a:lnSpc>
                <a:spcPct val="100000"/>
              </a:lnSpc>
              <a:defRPr/>
            </a:pPr>
            <a:endParaRPr lang="es-ES" sz="2800" dirty="0">
              <a:solidFill>
                <a:srgbClr val="142B48"/>
              </a:solidFill>
            </a:endParaRPr>
          </a:p>
        </p:txBody>
      </p:sp>
      <p:pic>
        <p:nvPicPr>
          <p:cNvPr id="55300" name="Picture 4" descr="wpe3.jpg (14127 byte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01968" y="1183425"/>
            <a:ext cx="2590800"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79765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609600" y="2094614"/>
            <a:ext cx="10972800" cy="1143000"/>
          </a:xfrm>
        </p:spPr>
        <p:txBody>
          <a:bodyPr>
            <a:normAutofit/>
          </a:bodyPr>
          <a:lstStyle/>
          <a:p>
            <a:pPr eaLnBrk="1" hangingPunct="1">
              <a:defRPr/>
            </a:pPr>
            <a:r>
              <a:rPr lang="es-CO" sz="5400" b="1" dirty="0"/>
              <a:t>Urgencias en faringe</a:t>
            </a:r>
            <a:endParaRPr lang="es-ES" sz="5400" b="1" dirty="0"/>
          </a:p>
        </p:txBody>
      </p:sp>
    </p:spTree>
    <p:extLst>
      <p:ext uri="{BB962C8B-B14F-4D97-AF65-F5344CB8AC3E}">
        <p14:creationId xmlns:p14="http://schemas.microsoft.com/office/powerpoint/2010/main" val="5991163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52020" y="71318"/>
            <a:ext cx="10972800" cy="1143000"/>
          </a:xfrm>
        </p:spPr>
        <p:txBody>
          <a:bodyPr/>
          <a:lstStyle/>
          <a:p>
            <a:pPr eaLnBrk="1" hangingPunct="1">
              <a:defRPr/>
            </a:pPr>
            <a:r>
              <a:rPr lang="es-CO" b="1" dirty="0"/>
              <a:t>Absceso </a:t>
            </a:r>
            <a:r>
              <a:rPr lang="es-CO" dirty="0"/>
              <a:t>p</a:t>
            </a:r>
            <a:r>
              <a:rPr lang="es-CO" b="1" dirty="0"/>
              <a:t>eriamigdalino</a:t>
            </a:r>
            <a:endParaRPr lang="es-ES" b="1" dirty="0"/>
          </a:p>
        </p:txBody>
      </p:sp>
      <p:sp>
        <p:nvSpPr>
          <p:cNvPr id="74755" name="Rectangle 3"/>
          <p:cNvSpPr>
            <a:spLocks noGrp="1" noChangeArrowheads="1"/>
          </p:cNvSpPr>
          <p:nvPr>
            <p:ph type="body" sz="half" idx="1"/>
          </p:nvPr>
        </p:nvSpPr>
        <p:spPr>
          <a:xfrm>
            <a:off x="4971567" y="3434073"/>
            <a:ext cx="7324784" cy="3762864"/>
          </a:xfrm>
        </p:spPr>
        <p:txBody>
          <a:bodyPr>
            <a:noAutofit/>
          </a:bodyPr>
          <a:lstStyle/>
          <a:p>
            <a:pPr>
              <a:defRPr/>
            </a:pPr>
            <a:r>
              <a:rPr lang="es-CO" sz="2400" dirty="0">
                <a:solidFill>
                  <a:srgbClr val="142B48"/>
                </a:solidFill>
              </a:rPr>
              <a:t>30% de los abscesos de tejidos blandos de cabeza y cuello.</a:t>
            </a:r>
          </a:p>
          <a:p>
            <a:pPr eaLnBrk="1" hangingPunct="1">
              <a:defRPr/>
            </a:pPr>
            <a:r>
              <a:rPr lang="es-CO" sz="2400" dirty="0">
                <a:solidFill>
                  <a:srgbClr val="142B48"/>
                </a:solidFill>
              </a:rPr>
              <a:t>Sitio de ubicación.</a:t>
            </a:r>
          </a:p>
          <a:p>
            <a:pPr eaLnBrk="1" hangingPunct="1">
              <a:defRPr/>
            </a:pPr>
            <a:r>
              <a:rPr lang="es-CO" sz="2400" dirty="0">
                <a:solidFill>
                  <a:srgbClr val="142B48"/>
                </a:solidFill>
              </a:rPr>
              <a:t>Causa:</a:t>
            </a:r>
          </a:p>
          <a:p>
            <a:pPr lvl="1">
              <a:buFont typeface="Wingdings" pitchFamily="2" charset="2"/>
              <a:buChar char="§"/>
              <a:defRPr/>
            </a:pPr>
            <a:r>
              <a:rPr lang="es-CO" dirty="0">
                <a:solidFill>
                  <a:srgbClr val="142B48"/>
                </a:solidFill>
              </a:rPr>
              <a:t>Aerobios mixtos: st. pyogenes 30%.</a:t>
            </a:r>
          </a:p>
          <a:p>
            <a:pPr lvl="1">
              <a:buFont typeface="Wingdings" pitchFamily="2" charset="2"/>
              <a:buChar char="§"/>
              <a:defRPr/>
            </a:pPr>
            <a:r>
              <a:rPr lang="es-CO" dirty="0">
                <a:solidFill>
                  <a:srgbClr val="142B48"/>
                </a:solidFill>
              </a:rPr>
              <a:t>Anaerobios.</a:t>
            </a:r>
          </a:p>
          <a:p>
            <a:pPr eaLnBrk="1" hangingPunct="1">
              <a:defRPr/>
            </a:pPr>
            <a:r>
              <a:rPr lang="es-CO" sz="2400" dirty="0">
                <a:solidFill>
                  <a:srgbClr val="142B48"/>
                </a:solidFill>
              </a:rPr>
              <a:t>Diagnóstico.</a:t>
            </a:r>
          </a:p>
          <a:p>
            <a:pPr eaLnBrk="1" hangingPunct="1">
              <a:defRPr/>
            </a:pPr>
            <a:r>
              <a:rPr lang="es-CO" sz="2400" dirty="0">
                <a:solidFill>
                  <a:srgbClr val="142B48"/>
                </a:solidFill>
              </a:rPr>
              <a:t>Tratamiento.</a:t>
            </a:r>
          </a:p>
          <a:p>
            <a:pPr eaLnBrk="1" hangingPunct="1">
              <a:buFont typeface="Wingdings" pitchFamily="2" charset="2"/>
              <a:buNone/>
              <a:defRPr/>
            </a:pPr>
            <a:endParaRPr lang="es-ES" sz="2400" dirty="0">
              <a:solidFill>
                <a:srgbClr val="142B48"/>
              </a:solidFill>
            </a:endParaRPr>
          </a:p>
        </p:txBody>
      </p:sp>
      <p:pic>
        <p:nvPicPr>
          <p:cNvPr id="72709" name="Picture 5" descr="Click to see larger picture">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977667" y="1276752"/>
            <a:ext cx="3312583" cy="191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31.jpg" descr="Absceso periamigdalino 4"/>
          <p:cNvPicPr/>
          <p:nvPr/>
        </p:nvPicPr>
        <p:blipFill>
          <a:blip r:embed="rId4"/>
          <a:srcRect/>
          <a:stretch>
            <a:fillRect/>
          </a:stretch>
        </p:blipFill>
        <p:spPr>
          <a:xfrm>
            <a:off x="656765" y="1165509"/>
            <a:ext cx="4154124" cy="2178431"/>
          </a:xfrm>
          <a:prstGeom prst="rect">
            <a:avLst/>
          </a:prstGeom>
          <a:ln/>
        </p:spPr>
      </p:pic>
    </p:spTree>
    <p:extLst>
      <p:ext uri="{BB962C8B-B14F-4D97-AF65-F5344CB8AC3E}">
        <p14:creationId xmlns:p14="http://schemas.microsoft.com/office/powerpoint/2010/main" val="26233955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00382" y="160298"/>
            <a:ext cx="4195618" cy="3612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image33.jpg" descr="Resultado de imagen para drenaje absceso periamigdalino"/>
          <p:cNvPicPr>
            <a:picLocks noGrp="1"/>
          </p:cNvPicPr>
          <p:nvPr>
            <p:ph type="clipArt" sz="half" idx="2"/>
          </p:nvPr>
        </p:nvPicPr>
        <p:blipFill>
          <a:blip r:embed="rId3"/>
          <a:srcRect/>
          <a:stretch>
            <a:fillRect/>
          </a:stretch>
        </p:blipFill>
        <p:spPr>
          <a:xfrm>
            <a:off x="6846004" y="2182401"/>
            <a:ext cx="5158154" cy="4454768"/>
          </a:xfrm>
          <a:prstGeom prst="rect">
            <a:avLst/>
          </a:prstGeom>
          <a:ln/>
        </p:spPr>
      </p:pic>
    </p:spTree>
    <p:extLst>
      <p:ext uri="{BB962C8B-B14F-4D97-AF65-F5344CB8AC3E}">
        <p14:creationId xmlns:p14="http://schemas.microsoft.com/office/powerpoint/2010/main" val="5148791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7BE7BCC-E780-42AF-BAB2-4C2B48A22069}"/>
              </a:ext>
            </a:extLst>
          </p:cNvPr>
          <p:cNvSpPr>
            <a:spLocks noGrp="1"/>
          </p:cNvSpPr>
          <p:nvPr>
            <p:ph idx="1"/>
          </p:nvPr>
        </p:nvSpPr>
        <p:spPr>
          <a:xfrm>
            <a:off x="4843114" y="369125"/>
            <a:ext cx="7175016" cy="6380921"/>
          </a:xfrm>
        </p:spPr>
        <p:txBody>
          <a:bodyPr>
            <a:normAutofit/>
          </a:bodyPr>
          <a:lstStyle/>
          <a:p>
            <a:pPr marL="0" indent="0" algn="just">
              <a:lnSpc>
                <a:spcPct val="100000"/>
              </a:lnSpc>
              <a:buNone/>
            </a:pPr>
            <a:r>
              <a:rPr lang="es-CO" sz="2400" dirty="0"/>
              <a:t>Paciente de 30 años sin antecedentes de importancia, ingresa por cuadro de 15 días de evolución de odinofagia. Ha consultado en múltiples ocasiones, en las que le han aplicado p. benzatínica sin mejoría. </a:t>
            </a:r>
            <a:r>
              <a:rPr lang="es-CO" sz="2400" dirty="0" err="1"/>
              <a:t>Oroscopia</a:t>
            </a:r>
            <a:r>
              <a:rPr lang="es-CO" sz="2400" dirty="0"/>
              <a:t>:</a:t>
            </a:r>
          </a:p>
          <a:p>
            <a:pPr marL="457200" indent="-457200" algn="just">
              <a:lnSpc>
                <a:spcPct val="100000"/>
              </a:lnSpc>
              <a:buFont typeface="+mj-lt"/>
              <a:buAutoNum type="alphaUcPeriod"/>
            </a:pPr>
            <a:r>
              <a:rPr lang="es-CO" sz="2400" dirty="0"/>
              <a:t>Requiere TC de cuello por sospecha de absceso periamigdalino.</a:t>
            </a:r>
          </a:p>
          <a:p>
            <a:pPr marL="457200" indent="-457200" algn="just">
              <a:lnSpc>
                <a:spcPct val="100000"/>
              </a:lnSpc>
              <a:buFont typeface="+mj-lt"/>
              <a:buAutoNum type="alphaUcPeriod"/>
            </a:pPr>
            <a:r>
              <a:rPr lang="es-CO" sz="2400" dirty="0"/>
              <a:t>Paciente tiene un absceso periamigdalino, requiere drenaje.</a:t>
            </a:r>
          </a:p>
          <a:p>
            <a:pPr marL="457200" indent="-457200" algn="just">
              <a:lnSpc>
                <a:spcPct val="100000"/>
              </a:lnSpc>
              <a:buFont typeface="+mj-lt"/>
              <a:buAutoNum type="alphaUcPeriod"/>
            </a:pPr>
            <a:r>
              <a:rPr lang="es-CO" sz="2400" dirty="0"/>
              <a:t>Paciente con amigdalitis, requiere manejo médico.</a:t>
            </a:r>
          </a:p>
          <a:p>
            <a:pPr marL="457200" indent="-457200" algn="just">
              <a:lnSpc>
                <a:spcPct val="100000"/>
              </a:lnSpc>
              <a:buFont typeface="+mj-lt"/>
              <a:buAutoNum type="alphaUcPeriod"/>
            </a:pPr>
            <a:r>
              <a:rPr lang="es-CO" sz="2400" dirty="0"/>
              <a:t>Requiere manejo quirúrgico urgente con amigdalectomía.</a:t>
            </a:r>
          </a:p>
        </p:txBody>
      </p:sp>
      <p:pic>
        <p:nvPicPr>
          <p:cNvPr id="7" name="Picture 5" descr="Click to see larger picture">
            <a:hlinkClick r:id="rId2"/>
            <a:extLst>
              <a:ext uri="{FF2B5EF4-FFF2-40B4-BE49-F238E27FC236}">
                <a16:creationId xmlns:a16="http://schemas.microsoft.com/office/drawing/2014/main" id="{87952693-DC27-439A-B084-E6F3DDBCEE8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6642" y="808119"/>
            <a:ext cx="3934866" cy="227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79222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7BE7BCC-E780-42AF-BAB2-4C2B48A22069}"/>
              </a:ext>
            </a:extLst>
          </p:cNvPr>
          <p:cNvSpPr>
            <a:spLocks noGrp="1"/>
          </p:cNvSpPr>
          <p:nvPr>
            <p:ph idx="1"/>
          </p:nvPr>
        </p:nvSpPr>
        <p:spPr>
          <a:xfrm>
            <a:off x="5851453" y="219408"/>
            <a:ext cx="6142073" cy="6638592"/>
          </a:xfrm>
        </p:spPr>
        <p:txBody>
          <a:bodyPr>
            <a:normAutofit/>
          </a:bodyPr>
          <a:lstStyle/>
          <a:p>
            <a:pPr marL="0" indent="0" algn="just">
              <a:lnSpc>
                <a:spcPct val="100000"/>
              </a:lnSpc>
              <a:buNone/>
            </a:pPr>
            <a:r>
              <a:rPr lang="es-CO" sz="2400" dirty="0">
                <a:solidFill>
                  <a:srgbClr val="142B48"/>
                </a:solidFill>
              </a:rPr>
              <a:t>Paciente de 20 años sin antecedentes, ingresa a tercer nivel por trauma nasal en una riña, posteriormente con epistaxis por ambas fosas que autorresuelve. Con el siguiente examen físico, su conducta sería: </a:t>
            </a:r>
          </a:p>
          <a:p>
            <a:pPr marL="457200" indent="-457200" algn="just">
              <a:lnSpc>
                <a:spcPct val="100000"/>
              </a:lnSpc>
              <a:buFont typeface="+mj-lt"/>
              <a:buAutoNum type="alphaUcPeriod"/>
            </a:pPr>
            <a:r>
              <a:rPr lang="es-CO" sz="2400" dirty="0">
                <a:solidFill>
                  <a:srgbClr val="142B48"/>
                </a:solidFill>
              </a:rPr>
              <a:t>Requiere TC de cara hospitalaria y drenaje de hematoma septal. Cita por ORL según TC.</a:t>
            </a:r>
          </a:p>
          <a:p>
            <a:pPr marL="457200" indent="-457200" algn="just">
              <a:lnSpc>
                <a:spcPct val="100000"/>
              </a:lnSpc>
              <a:buFont typeface="+mj-lt"/>
              <a:buAutoNum type="alphaUcPeriod"/>
            </a:pPr>
            <a:r>
              <a:rPr lang="es-CO" sz="2400" dirty="0">
                <a:solidFill>
                  <a:srgbClr val="142B48"/>
                </a:solidFill>
              </a:rPr>
              <a:t>Requiere drenaje de hematoma septal, TC de cara ambulatoria y cita por ORL.</a:t>
            </a:r>
          </a:p>
          <a:p>
            <a:pPr marL="457200" indent="-457200" algn="just">
              <a:lnSpc>
                <a:spcPct val="100000"/>
              </a:lnSpc>
              <a:buFont typeface="+mj-lt"/>
              <a:buAutoNum type="alphaUcPeriod"/>
            </a:pPr>
            <a:r>
              <a:rPr lang="es-CO" sz="2400" dirty="0">
                <a:solidFill>
                  <a:srgbClr val="142B48"/>
                </a:solidFill>
              </a:rPr>
              <a:t>Requiere manejo urgente por ORL.</a:t>
            </a:r>
          </a:p>
          <a:p>
            <a:pPr marL="457200" indent="-457200" algn="just">
              <a:lnSpc>
                <a:spcPct val="100000"/>
              </a:lnSpc>
              <a:buFont typeface="+mj-lt"/>
              <a:buAutoNum type="alphaUcPeriod"/>
            </a:pPr>
            <a:r>
              <a:rPr lang="es-CO" sz="2400" dirty="0">
                <a:solidFill>
                  <a:srgbClr val="142B48"/>
                </a:solidFill>
              </a:rPr>
              <a:t>Requiere drenaje de hematoma septal. Cita de control ambulatoria por ORL.</a:t>
            </a:r>
          </a:p>
        </p:txBody>
      </p:sp>
      <p:pic>
        <p:nvPicPr>
          <p:cNvPr id="7170" name="Picture 2" descr="Resultado de imagen para fractura nasal">
            <a:extLst>
              <a:ext uri="{FF2B5EF4-FFF2-40B4-BE49-F238E27FC236}">
                <a16:creationId xmlns:a16="http://schemas.microsoft.com/office/drawing/2014/main" id="{F9E61F0B-FFF6-4864-A8E2-855926AE847C}"/>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33412" y="219408"/>
            <a:ext cx="2933700" cy="279885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Resultado de imagen para hematoma septal">
            <a:extLst>
              <a:ext uri="{FF2B5EF4-FFF2-40B4-BE49-F238E27FC236}">
                <a16:creationId xmlns:a16="http://schemas.microsoft.com/office/drawing/2014/main" id="{A742C1DB-9571-40E0-9D6A-028CB7997CC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22215" y="1768049"/>
            <a:ext cx="2533650" cy="180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40830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a:extLst>
              <a:ext uri="{FF2B5EF4-FFF2-40B4-BE49-F238E27FC236}">
                <a16:creationId xmlns:a16="http://schemas.microsoft.com/office/drawing/2014/main" id="{ED5FC0EB-930B-4718-94D5-0CA178FD3719}"/>
              </a:ext>
            </a:extLst>
          </p:cNvPr>
          <p:cNvSpPr>
            <a:spLocks noGrp="1"/>
          </p:cNvSpPr>
          <p:nvPr/>
        </p:nvSpPr>
        <p:spPr>
          <a:xfrm>
            <a:off x="4804334" y="275807"/>
            <a:ext cx="6897888" cy="61362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32C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32C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32C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32C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32C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CO" sz="2400" dirty="0">
                <a:solidFill>
                  <a:srgbClr val="142B48"/>
                </a:solidFill>
              </a:rPr>
              <a:t>Paciente de 5 años, residente en área rural,  consulta a médico de primer nivel porque hace dos días inició con rinorrea y epistaxis unilateral. Con el siguiente examen físico, ¿cuál es su conducta?:</a:t>
            </a:r>
          </a:p>
          <a:p>
            <a:pPr marL="457200" indent="-457200" algn="just">
              <a:buFont typeface="+mj-lt"/>
              <a:buAutoNum type="alphaUcPeriod"/>
            </a:pPr>
            <a:r>
              <a:rPr lang="es-CO" sz="2200" dirty="0">
                <a:solidFill>
                  <a:srgbClr val="142B48"/>
                </a:solidFill>
              </a:rPr>
              <a:t>Intento de retiro en una ocasión. Si no es posible, indica lavados nasales y remisión ambulatorio a otorrinolaringología.</a:t>
            </a:r>
          </a:p>
          <a:p>
            <a:pPr marL="457200" indent="-457200" algn="just">
              <a:buFont typeface="+mj-lt"/>
              <a:buAutoNum type="alphaUcPeriod"/>
            </a:pPr>
            <a:r>
              <a:rPr lang="es-CO" sz="2200" dirty="0">
                <a:solidFill>
                  <a:srgbClr val="142B48"/>
                </a:solidFill>
              </a:rPr>
              <a:t>Intento de retiro en una ocasión. Si no es posible, indica remisión urgente a otorrinolaringología.</a:t>
            </a:r>
          </a:p>
          <a:p>
            <a:pPr marL="457200" indent="-457200" algn="just">
              <a:buFont typeface="+mj-lt"/>
              <a:buAutoNum type="alphaUcPeriod"/>
            </a:pPr>
            <a:r>
              <a:rPr lang="es-CO" sz="2200" dirty="0">
                <a:solidFill>
                  <a:srgbClr val="142B48"/>
                </a:solidFill>
              </a:rPr>
              <a:t>Intento de retiro en una ocasión. Si no es posible, explica a la madre que el objeto se moverá solo hasta la vía aérea y el niño lo deglutirá.</a:t>
            </a:r>
          </a:p>
          <a:p>
            <a:pPr marL="457200" indent="-457200" algn="just">
              <a:buFont typeface="+mj-lt"/>
              <a:buAutoNum type="alphaUcPeriod"/>
            </a:pPr>
            <a:r>
              <a:rPr lang="es-CO" sz="2200" dirty="0">
                <a:solidFill>
                  <a:srgbClr val="142B48"/>
                </a:solidFill>
              </a:rPr>
              <a:t>Intento de retiro en varias ocasiones. Como no es posible retirarlo hacia anterior, decide empujarlo para que sea deglutido por el niño.</a:t>
            </a:r>
          </a:p>
        </p:txBody>
      </p:sp>
      <p:pic>
        <p:nvPicPr>
          <p:cNvPr id="8194" name="Picture 2" descr="Resultado de imagen para pila fosa nasal">
            <a:extLst>
              <a:ext uri="{FF2B5EF4-FFF2-40B4-BE49-F238E27FC236}">
                <a16:creationId xmlns:a16="http://schemas.microsoft.com/office/drawing/2014/main" id="{5B643F2C-2AA5-45A4-8AD1-A61E7275C9E1}"/>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02431" y="360867"/>
            <a:ext cx="3565386" cy="3085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2962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F484379B-F259-4C61-99DA-70D5E15C4EEE}"/>
              </a:ext>
            </a:extLst>
          </p:cNvPr>
          <p:cNvSpPr>
            <a:spLocks noGrp="1"/>
          </p:cNvSpPr>
          <p:nvPr>
            <p:ph type="title"/>
          </p:nvPr>
        </p:nvSpPr>
        <p:spPr/>
        <p:txBody>
          <a:bodyPr>
            <a:normAutofit/>
          </a:bodyPr>
          <a:lstStyle/>
          <a:p>
            <a:r>
              <a:rPr lang="es-CO" sz="5400" dirty="0"/>
              <a:t>Urgencias en rinología</a:t>
            </a:r>
          </a:p>
        </p:txBody>
      </p:sp>
    </p:spTree>
    <p:extLst>
      <p:ext uri="{BB962C8B-B14F-4D97-AF65-F5344CB8AC3E}">
        <p14:creationId xmlns:p14="http://schemas.microsoft.com/office/powerpoint/2010/main" val="693219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43271" y="-2234"/>
            <a:ext cx="10515600" cy="1325563"/>
          </a:xfrm>
        </p:spPr>
        <p:txBody>
          <a:bodyPr anchor="ctr">
            <a:normAutofit/>
          </a:bodyPr>
          <a:lstStyle/>
          <a:p>
            <a:pPr eaLnBrk="1" hangingPunct="1">
              <a:defRPr/>
            </a:pPr>
            <a:r>
              <a:rPr lang="es-CO" b="1" dirty="0"/>
              <a:t>Epistaxis</a:t>
            </a:r>
            <a:endParaRPr lang="es-ES" b="1" dirty="0"/>
          </a:p>
        </p:txBody>
      </p:sp>
      <p:sp>
        <p:nvSpPr>
          <p:cNvPr id="11267" name="Rectangle 3"/>
          <p:cNvSpPr>
            <a:spLocks noGrp="1" noChangeArrowheads="1"/>
          </p:cNvSpPr>
          <p:nvPr>
            <p:ph idx="1"/>
          </p:nvPr>
        </p:nvSpPr>
        <p:spPr>
          <a:xfrm>
            <a:off x="1103245" y="1122189"/>
            <a:ext cx="10667997" cy="2090392"/>
          </a:xfrm>
        </p:spPr>
        <p:txBody>
          <a:bodyPr>
            <a:noAutofit/>
          </a:bodyPr>
          <a:lstStyle/>
          <a:p>
            <a:pPr eaLnBrk="1" hangingPunct="1">
              <a:lnSpc>
                <a:spcPct val="100000"/>
              </a:lnSpc>
              <a:defRPr/>
            </a:pPr>
            <a:r>
              <a:rPr lang="en-US" sz="2800" dirty="0">
                <a:solidFill>
                  <a:srgbClr val="142B48"/>
                </a:solidFill>
              </a:rPr>
              <a:t>La mucosa nasal </a:t>
            </a:r>
            <a:r>
              <a:rPr lang="en-US" sz="2800" dirty="0" err="1">
                <a:solidFill>
                  <a:srgbClr val="142B48"/>
                </a:solidFill>
              </a:rPr>
              <a:t>tiene</a:t>
            </a:r>
            <a:r>
              <a:rPr lang="en-US" sz="2800" dirty="0">
                <a:solidFill>
                  <a:srgbClr val="142B48"/>
                </a:solidFill>
              </a:rPr>
              <a:t> </a:t>
            </a:r>
            <a:r>
              <a:rPr lang="en-US" sz="2800" dirty="0" err="1">
                <a:solidFill>
                  <a:srgbClr val="142B48"/>
                </a:solidFill>
              </a:rPr>
              <a:t>requerimientos</a:t>
            </a:r>
            <a:r>
              <a:rPr lang="en-US" sz="2800" dirty="0">
                <a:solidFill>
                  <a:srgbClr val="142B48"/>
                </a:solidFill>
              </a:rPr>
              <a:t> de </a:t>
            </a:r>
            <a:r>
              <a:rPr lang="en-US" sz="2800" dirty="0" err="1">
                <a:solidFill>
                  <a:srgbClr val="142B48"/>
                </a:solidFill>
              </a:rPr>
              <a:t>calor</a:t>
            </a:r>
            <a:r>
              <a:rPr lang="en-US" sz="2800" dirty="0">
                <a:solidFill>
                  <a:srgbClr val="142B48"/>
                </a:solidFill>
              </a:rPr>
              <a:t> y </a:t>
            </a:r>
            <a:r>
              <a:rPr lang="en-US" sz="2800" dirty="0" err="1">
                <a:solidFill>
                  <a:srgbClr val="142B48"/>
                </a:solidFill>
              </a:rPr>
              <a:t>humidificación</a:t>
            </a:r>
            <a:r>
              <a:rPr lang="en-US" sz="2800" dirty="0">
                <a:solidFill>
                  <a:srgbClr val="142B48"/>
                </a:solidFill>
              </a:rPr>
              <a:t>.</a:t>
            </a:r>
          </a:p>
          <a:p>
            <a:pPr eaLnBrk="1" hangingPunct="1">
              <a:lnSpc>
                <a:spcPct val="100000"/>
              </a:lnSpc>
              <a:defRPr/>
            </a:pPr>
            <a:r>
              <a:rPr lang="en-US" sz="2800" dirty="0">
                <a:solidFill>
                  <a:srgbClr val="142B48"/>
                </a:solidFill>
              </a:rPr>
              <a:t>La </a:t>
            </a:r>
            <a:r>
              <a:rPr lang="en-US" sz="2800" dirty="0" err="1">
                <a:solidFill>
                  <a:srgbClr val="142B48"/>
                </a:solidFill>
              </a:rPr>
              <a:t>vasculatura</a:t>
            </a:r>
            <a:r>
              <a:rPr lang="en-US" sz="2800" dirty="0">
                <a:solidFill>
                  <a:srgbClr val="142B48"/>
                </a:solidFill>
              </a:rPr>
              <a:t> </a:t>
            </a:r>
            <a:r>
              <a:rPr lang="en-US" sz="2800" dirty="0" err="1">
                <a:solidFill>
                  <a:srgbClr val="142B48"/>
                </a:solidFill>
              </a:rPr>
              <a:t>viaja</a:t>
            </a:r>
            <a:r>
              <a:rPr lang="en-US" sz="2800" dirty="0">
                <a:solidFill>
                  <a:srgbClr val="142B48"/>
                </a:solidFill>
              </a:rPr>
              <a:t> </a:t>
            </a:r>
            <a:r>
              <a:rPr lang="en-US" sz="2800" dirty="0" err="1">
                <a:solidFill>
                  <a:srgbClr val="142B48"/>
                </a:solidFill>
              </a:rPr>
              <a:t>justo</a:t>
            </a:r>
            <a:r>
              <a:rPr lang="en-US" sz="2800" dirty="0">
                <a:solidFill>
                  <a:srgbClr val="142B48"/>
                </a:solidFill>
              </a:rPr>
              <a:t> bajo la mucosa.</a:t>
            </a:r>
          </a:p>
          <a:p>
            <a:pPr eaLnBrk="1" hangingPunct="1">
              <a:lnSpc>
                <a:spcPct val="100000"/>
              </a:lnSpc>
              <a:defRPr/>
            </a:pPr>
            <a:r>
              <a:rPr lang="en-US" sz="2800" dirty="0">
                <a:solidFill>
                  <a:srgbClr val="142B48"/>
                </a:solidFill>
              </a:rPr>
              <a:t>Anastomosis arterial-</a:t>
            </a:r>
            <a:r>
              <a:rPr lang="en-US" sz="2800" dirty="0" err="1">
                <a:solidFill>
                  <a:srgbClr val="142B48"/>
                </a:solidFill>
              </a:rPr>
              <a:t>venosa</a:t>
            </a:r>
            <a:r>
              <a:rPr lang="en-US" sz="2800" dirty="0">
                <a:solidFill>
                  <a:srgbClr val="142B48"/>
                </a:solidFill>
              </a:rPr>
              <a:t>.</a:t>
            </a:r>
          </a:p>
          <a:p>
            <a:pPr eaLnBrk="1" hangingPunct="1">
              <a:lnSpc>
                <a:spcPct val="100000"/>
              </a:lnSpc>
              <a:defRPr/>
            </a:pPr>
            <a:r>
              <a:rPr lang="en-US" sz="2800" dirty="0" err="1">
                <a:solidFill>
                  <a:srgbClr val="142B48"/>
                </a:solidFill>
              </a:rPr>
              <a:t>Aporte</a:t>
            </a:r>
            <a:r>
              <a:rPr lang="en-US" sz="2800" dirty="0">
                <a:solidFill>
                  <a:srgbClr val="142B48"/>
                </a:solidFill>
              </a:rPr>
              <a:t> </a:t>
            </a:r>
            <a:r>
              <a:rPr lang="en-US" sz="2800" dirty="0" err="1">
                <a:solidFill>
                  <a:srgbClr val="142B48"/>
                </a:solidFill>
              </a:rPr>
              <a:t>sanguíneo</a:t>
            </a:r>
            <a:r>
              <a:rPr lang="en-US" sz="2800" dirty="0">
                <a:solidFill>
                  <a:srgbClr val="142B48"/>
                </a:solidFill>
              </a:rPr>
              <a:t> de ACI y ACE.</a:t>
            </a:r>
          </a:p>
        </p:txBody>
      </p:sp>
      <p:pic>
        <p:nvPicPr>
          <p:cNvPr id="1026" name="Picture 2" descr="Resultado de imagen para epistaxis ilustracion">
            <a:extLst>
              <a:ext uri="{FF2B5EF4-FFF2-40B4-BE49-F238E27FC236}">
                <a16:creationId xmlns:a16="http://schemas.microsoft.com/office/drawing/2014/main" id="{390315FE-11E1-4881-84EB-2BE3C14F2199}"/>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r="-2"/>
          <a:stretch/>
        </p:blipFill>
        <p:spPr bwMode="auto">
          <a:xfrm>
            <a:off x="5087097" y="4108832"/>
            <a:ext cx="6684145" cy="2413346"/>
          </a:xfrm>
          <a:prstGeom prst="rect">
            <a:avLst/>
          </a:prstGeom>
          <a:solidFill>
            <a:srgbClr val="FFFFFF"/>
          </a:solidFill>
        </p:spPr>
      </p:pic>
    </p:spTree>
    <p:extLst>
      <p:ext uri="{BB962C8B-B14F-4D97-AF65-F5344CB8AC3E}">
        <p14:creationId xmlns:p14="http://schemas.microsoft.com/office/powerpoint/2010/main" val="72409509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685801" y="315987"/>
            <a:ext cx="10667997" cy="338738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eaLnBrk="0" hangingPunct="0">
              <a:defRPr>
                <a:solidFill>
                  <a:schemeClr val="tx1"/>
                </a:solidFill>
                <a:latin typeface="Tahoma" charset="0"/>
              </a:defRPr>
            </a:lvl1pPr>
            <a:lvl2pPr marL="742950" indent="-285750" eaLnBrk="0" hangingPunct="0">
              <a:defRPr>
                <a:solidFill>
                  <a:schemeClr val="tx1"/>
                </a:solidFill>
                <a:latin typeface="Tahoma" charset="0"/>
              </a:defRPr>
            </a:lvl2pPr>
            <a:lvl3pPr marL="1143000" indent="-228600" eaLnBrk="0" hangingPunct="0">
              <a:defRPr>
                <a:solidFill>
                  <a:schemeClr val="tx1"/>
                </a:solidFill>
                <a:latin typeface="Tahoma" charset="0"/>
              </a:defRPr>
            </a:lvl3pPr>
            <a:lvl4pPr marL="1600200" indent="-228600" eaLnBrk="0" hangingPunct="0">
              <a:defRPr>
                <a:solidFill>
                  <a:schemeClr val="tx1"/>
                </a:solidFill>
                <a:latin typeface="Tahoma" charset="0"/>
              </a:defRPr>
            </a:lvl4pPr>
            <a:lvl5pPr marL="2057400" indent="-228600" eaLnBrk="0" hangingPunct="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eaLnBrk="1" hangingPunct="1">
              <a:spcBef>
                <a:spcPct val="50000"/>
              </a:spcBef>
            </a:pPr>
            <a:r>
              <a:rPr lang="en-US" sz="3000" b="1" dirty="0" err="1">
                <a:solidFill>
                  <a:srgbClr val="142B48"/>
                </a:solidFill>
                <a:latin typeface="Montserrat" panose="02000505000000020004" pitchFamily="2" charset="0"/>
              </a:rPr>
              <a:t>Plexo</a:t>
            </a:r>
            <a:r>
              <a:rPr lang="en-US" sz="3000" b="1" dirty="0">
                <a:solidFill>
                  <a:srgbClr val="142B48"/>
                </a:solidFill>
                <a:latin typeface="Montserrat" panose="02000505000000020004" pitchFamily="2" charset="0"/>
              </a:rPr>
              <a:t> de </a:t>
            </a:r>
            <a:r>
              <a:rPr lang="en-US" sz="3000" b="1" dirty="0" err="1">
                <a:solidFill>
                  <a:srgbClr val="142B48"/>
                </a:solidFill>
                <a:latin typeface="Montserrat" panose="02000505000000020004" pitchFamily="2" charset="0"/>
              </a:rPr>
              <a:t>Kiesselbach</a:t>
            </a:r>
            <a:r>
              <a:rPr lang="en-US" sz="3000" b="1" dirty="0">
                <a:solidFill>
                  <a:srgbClr val="142B48"/>
                </a:solidFill>
                <a:latin typeface="Montserrat" panose="02000505000000020004" pitchFamily="2" charset="0"/>
              </a:rPr>
              <a:t> /</a:t>
            </a:r>
            <a:r>
              <a:rPr lang="en-US" sz="3000" b="1" dirty="0" err="1">
                <a:solidFill>
                  <a:srgbClr val="142B48"/>
                </a:solidFill>
                <a:latin typeface="Montserrat" panose="02000505000000020004" pitchFamily="2" charset="0"/>
              </a:rPr>
              <a:t>área</a:t>
            </a:r>
            <a:r>
              <a:rPr lang="en-US" sz="3000" b="1" dirty="0">
                <a:solidFill>
                  <a:srgbClr val="142B48"/>
                </a:solidFill>
                <a:latin typeface="Montserrat" panose="02000505000000020004" pitchFamily="2" charset="0"/>
              </a:rPr>
              <a:t> de Little (II):</a:t>
            </a:r>
          </a:p>
          <a:p>
            <a:pPr lvl="1" indent="-228600" eaLnBrk="1" hangingPunct="1">
              <a:spcBef>
                <a:spcPct val="50000"/>
              </a:spcBef>
              <a:buFont typeface="Arial" panose="020B0604020202020204" pitchFamily="34" charset="0"/>
              <a:buChar char="•"/>
            </a:pPr>
            <a:r>
              <a:rPr lang="en-US" sz="2400" dirty="0">
                <a:solidFill>
                  <a:srgbClr val="142B48"/>
                </a:solidFill>
                <a:latin typeface="Montserrat" panose="02000505000000020004" pitchFamily="2" charset="0"/>
              </a:rPr>
              <a:t>A. </a:t>
            </a:r>
            <a:r>
              <a:rPr lang="en-US" sz="2400" dirty="0" err="1">
                <a:solidFill>
                  <a:srgbClr val="142B48"/>
                </a:solidFill>
                <a:latin typeface="Montserrat" panose="02000505000000020004" pitchFamily="2" charset="0"/>
              </a:rPr>
              <a:t>etmoidal</a:t>
            </a:r>
            <a:r>
              <a:rPr lang="en-US" sz="2400" dirty="0">
                <a:solidFill>
                  <a:srgbClr val="142B48"/>
                </a:solidFill>
                <a:latin typeface="Montserrat" panose="02000505000000020004" pitchFamily="2" charset="0"/>
              </a:rPr>
              <a:t> anterior (a. </a:t>
            </a:r>
            <a:r>
              <a:rPr lang="en-US" sz="2400" dirty="0" err="1">
                <a:solidFill>
                  <a:srgbClr val="142B48"/>
                </a:solidFill>
                <a:latin typeface="Montserrat" panose="02000505000000020004" pitchFamily="2" charset="0"/>
              </a:rPr>
              <a:t>oftálmica</a:t>
            </a:r>
            <a:r>
              <a:rPr lang="en-US" sz="2400" dirty="0">
                <a:solidFill>
                  <a:srgbClr val="142B48"/>
                </a:solidFill>
                <a:latin typeface="Montserrat" panose="02000505000000020004" pitchFamily="2" charset="0"/>
              </a:rPr>
              <a:t>).</a:t>
            </a:r>
          </a:p>
          <a:p>
            <a:pPr lvl="1" indent="-228600" eaLnBrk="1" hangingPunct="1">
              <a:spcBef>
                <a:spcPct val="50000"/>
              </a:spcBef>
              <a:buFont typeface="Arial" panose="020B0604020202020204" pitchFamily="34" charset="0"/>
              <a:buChar char="•"/>
            </a:pPr>
            <a:r>
              <a:rPr lang="en-US" sz="2400" dirty="0">
                <a:solidFill>
                  <a:srgbClr val="142B48"/>
                </a:solidFill>
                <a:latin typeface="Montserrat" panose="02000505000000020004" pitchFamily="2" charset="0"/>
              </a:rPr>
              <a:t>A. labial superior (a. facial).</a:t>
            </a:r>
          </a:p>
          <a:p>
            <a:pPr lvl="1" indent="-228600" eaLnBrk="1" hangingPunct="1">
              <a:spcBef>
                <a:spcPct val="50000"/>
              </a:spcBef>
              <a:buFont typeface="Arial" panose="020B0604020202020204" pitchFamily="34" charset="0"/>
              <a:buChar char="•"/>
            </a:pPr>
            <a:r>
              <a:rPr lang="en-US" sz="2400" dirty="0">
                <a:solidFill>
                  <a:srgbClr val="142B48"/>
                </a:solidFill>
                <a:latin typeface="Montserrat" panose="02000505000000020004" pitchFamily="2" charset="0"/>
              </a:rPr>
              <a:t>A. </a:t>
            </a:r>
            <a:r>
              <a:rPr lang="en-US" sz="2400" dirty="0" err="1">
                <a:solidFill>
                  <a:srgbClr val="142B48"/>
                </a:solidFill>
                <a:latin typeface="Montserrat" panose="02000505000000020004" pitchFamily="2" charset="0"/>
              </a:rPr>
              <a:t>esfenopalatina</a:t>
            </a:r>
            <a:r>
              <a:rPr lang="en-US" sz="2400" dirty="0">
                <a:solidFill>
                  <a:srgbClr val="142B48"/>
                </a:solidFill>
                <a:latin typeface="Montserrat" panose="02000505000000020004" pitchFamily="2" charset="0"/>
              </a:rPr>
              <a:t>  (a. </a:t>
            </a:r>
            <a:r>
              <a:rPr lang="en-US" sz="2400" dirty="0" err="1">
                <a:solidFill>
                  <a:srgbClr val="142B48"/>
                </a:solidFill>
                <a:latin typeface="Montserrat" panose="02000505000000020004" pitchFamily="2" charset="0"/>
              </a:rPr>
              <a:t>maxilar</a:t>
            </a:r>
            <a:r>
              <a:rPr lang="en-US" sz="2400" dirty="0">
                <a:solidFill>
                  <a:srgbClr val="142B48"/>
                </a:solidFill>
                <a:latin typeface="Montserrat" panose="02000505000000020004" pitchFamily="2" charset="0"/>
              </a:rPr>
              <a:t> interna).</a:t>
            </a:r>
          </a:p>
          <a:p>
            <a:pPr lvl="1" indent="-228600" eaLnBrk="1" hangingPunct="1">
              <a:spcBef>
                <a:spcPct val="50000"/>
              </a:spcBef>
              <a:buFont typeface="Arial" panose="020B0604020202020204" pitchFamily="34" charset="0"/>
              <a:buChar char="•"/>
            </a:pPr>
            <a:r>
              <a:rPr lang="en-US" sz="2400" dirty="0">
                <a:solidFill>
                  <a:srgbClr val="142B48"/>
                </a:solidFill>
                <a:latin typeface="Montserrat" panose="02000505000000020004" pitchFamily="2" charset="0"/>
              </a:rPr>
              <a:t>A. </a:t>
            </a:r>
            <a:r>
              <a:rPr lang="en-US" sz="2400" dirty="0" err="1">
                <a:solidFill>
                  <a:srgbClr val="142B48"/>
                </a:solidFill>
                <a:latin typeface="Montserrat" panose="02000505000000020004" pitchFamily="2" charset="0"/>
              </a:rPr>
              <a:t>palatina</a:t>
            </a:r>
            <a:r>
              <a:rPr lang="en-US" sz="2400" dirty="0">
                <a:solidFill>
                  <a:srgbClr val="142B48"/>
                </a:solidFill>
                <a:latin typeface="Montserrat" panose="02000505000000020004" pitchFamily="2" charset="0"/>
              </a:rPr>
              <a:t> mayor (a. </a:t>
            </a:r>
            <a:r>
              <a:rPr lang="en-US" sz="2400" dirty="0" err="1">
                <a:solidFill>
                  <a:srgbClr val="142B48"/>
                </a:solidFill>
                <a:latin typeface="Montserrat" panose="02000505000000020004" pitchFamily="2" charset="0"/>
              </a:rPr>
              <a:t>maxilar</a:t>
            </a:r>
            <a:r>
              <a:rPr lang="en-US" sz="2400" dirty="0">
                <a:solidFill>
                  <a:srgbClr val="142B48"/>
                </a:solidFill>
                <a:latin typeface="Montserrat" panose="02000505000000020004" pitchFamily="2" charset="0"/>
              </a:rPr>
              <a:t> interna).</a:t>
            </a:r>
          </a:p>
          <a:p>
            <a:pPr eaLnBrk="1" hangingPunct="1">
              <a:spcBef>
                <a:spcPct val="50000"/>
              </a:spcBef>
            </a:pPr>
            <a:endParaRPr lang="en-US" sz="1600" b="1" dirty="0">
              <a:solidFill>
                <a:srgbClr val="152B48"/>
              </a:solidFill>
              <a:latin typeface="Montserrat" panose="02000505000000020004" pitchFamily="2" charset="0"/>
            </a:endParaRPr>
          </a:p>
        </p:txBody>
      </p:sp>
      <p:pic>
        <p:nvPicPr>
          <p:cNvPr id="16386" name="Picture 2" descr="b"/>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46968" y="3306154"/>
            <a:ext cx="4957343" cy="33873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263716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sz="half" idx="4294967295"/>
          </p:nvPr>
        </p:nvSpPr>
        <p:spPr>
          <a:xfrm>
            <a:off x="764044" y="476250"/>
            <a:ext cx="10697854" cy="4530725"/>
          </a:xfrm>
          <a:prstGeom prst="rect">
            <a:avLst/>
          </a:prstGeom>
        </p:spPr>
        <p:txBody>
          <a:bodyPr/>
          <a:lstStyle/>
          <a:p>
            <a:pPr marL="0" indent="0" eaLnBrk="1" hangingPunct="1">
              <a:buNone/>
              <a:defRPr/>
            </a:pPr>
            <a:r>
              <a:rPr lang="en-US" sz="3000" b="1" dirty="0" err="1">
                <a:effectLst/>
                <a:latin typeface="Montserrat" panose="00000500000000000000" pitchFamily="50" charset="0"/>
              </a:rPr>
              <a:t>Plexo</a:t>
            </a:r>
            <a:r>
              <a:rPr lang="en-US" sz="3000" b="1" dirty="0">
                <a:effectLst/>
                <a:latin typeface="Montserrat" panose="00000500000000000000" pitchFamily="50" charset="0"/>
              </a:rPr>
              <a:t> de Woodruff:</a:t>
            </a:r>
            <a:endParaRPr lang="en-US" sz="2800" b="1" dirty="0">
              <a:latin typeface="Montserrat" panose="00000500000000000000" pitchFamily="50" charset="0"/>
            </a:endParaRPr>
          </a:p>
          <a:p>
            <a:pPr>
              <a:defRPr/>
            </a:pPr>
            <a:r>
              <a:rPr lang="en-US" sz="2800" dirty="0">
                <a:latin typeface="Montserrat" panose="00000500000000000000" pitchFamily="50" charset="0"/>
              </a:rPr>
              <a:t>A. </a:t>
            </a:r>
            <a:r>
              <a:rPr lang="en-US" sz="2800" dirty="0" err="1">
                <a:latin typeface="Montserrat" panose="00000500000000000000" pitchFamily="50" charset="0"/>
              </a:rPr>
              <a:t>f</a:t>
            </a:r>
            <a:r>
              <a:rPr lang="en-US" sz="2800" dirty="0" err="1">
                <a:effectLst/>
                <a:latin typeface="Montserrat" panose="00000500000000000000" pitchFamily="50" charset="0"/>
              </a:rPr>
              <a:t>aríngea</a:t>
            </a:r>
            <a:r>
              <a:rPr lang="en-US" sz="2800" dirty="0">
                <a:effectLst/>
                <a:latin typeface="Montserrat" panose="00000500000000000000" pitchFamily="50" charset="0"/>
              </a:rPr>
              <a:t> y A. </a:t>
            </a:r>
            <a:r>
              <a:rPr lang="en-US" sz="2800" dirty="0">
                <a:latin typeface="Montserrat" panose="00000500000000000000" pitchFamily="50" charset="0"/>
              </a:rPr>
              <a:t>n</a:t>
            </a:r>
            <a:r>
              <a:rPr lang="en-US" sz="2800" dirty="0">
                <a:effectLst/>
                <a:latin typeface="Montserrat" panose="00000500000000000000" pitchFamily="50" charset="0"/>
              </a:rPr>
              <a:t>asal posterior.</a:t>
            </a:r>
          </a:p>
          <a:p>
            <a:pPr>
              <a:defRPr/>
            </a:pPr>
            <a:r>
              <a:rPr lang="en-US" sz="2800" dirty="0">
                <a:effectLst/>
                <a:latin typeface="Montserrat" panose="00000500000000000000" pitchFamily="50" charset="0"/>
              </a:rPr>
              <a:t>A. </a:t>
            </a:r>
            <a:r>
              <a:rPr lang="en-US" sz="2800" dirty="0" err="1">
                <a:latin typeface="Montserrat" panose="00000500000000000000" pitchFamily="50" charset="0"/>
              </a:rPr>
              <a:t>e</a:t>
            </a:r>
            <a:r>
              <a:rPr lang="en-US" sz="2800" dirty="0" err="1">
                <a:effectLst/>
                <a:latin typeface="Montserrat" panose="00000500000000000000" pitchFamily="50" charset="0"/>
              </a:rPr>
              <a:t>sfenopalatina</a:t>
            </a:r>
            <a:r>
              <a:rPr lang="en-US" sz="2800" dirty="0">
                <a:effectLst/>
                <a:latin typeface="Montserrat" panose="00000500000000000000" pitchFamily="50" charset="0"/>
              </a:rPr>
              <a:t> (A. </a:t>
            </a:r>
            <a:r>
              <a:rPr lang="en-US" sz="2800" dirty="0" err="1">
                <a:latin typeface="Montserrat" panose="00000500000000000000" pitchFamily="50" charset="0"/>
              </a:rPr>
              <a:t>m</a:t>
            </a:r>
            <a:r>
              <a:rPr lang="en-US" sz="2800" dirty="0" err="1">
                <a:effectLst/>
                <a:latin typeface="Montserrat" panose="00000500000000000000" pitchFamily="50" charset="0"/>
              </a:rPr>
              <a:t>axilar</a:t>
            </a:r>
            <a:r>
              <a:rPr lang="en-US" sz="2800" dirty="0">
                <a:effectLst/>
                <a:latin typeface="Montserrat" panose="00000500000000000000" pitchFamily="50" charset="0"/>
              </a:rPr>
              <a:t> interna).</a:t>
            </a:r>
          </a:p>
          <a:p>
            <a:pPr eaLnBrk="1" hangingPunct="1">
              <a:defRPr/>
            </a:pPr>
            <a:endParaRPr lang="es-ES" sz="2800" dirty="0">
              <a:latin typeface="Arial" charset="0"/>
            </a:endParaRPr>
          </a:p>
        </p:txBody>
      </p:sp>
      <p:pic>
        <p:nvPicPr>
          <p:cNvPr id="17411" name="Picture 3" descr="b"/>
          <p:cNvPicPr>
            <a:picLocks noGrp="1" noChangeAspect="1" noChangeArrowheads="1"/>
          </p:cNvPicPr>
          <p:nvPr>
            <p:ph sz="half" idx="4294967295"/>
          </p:nvPr>
        </p:nvPicPr>
        <p:blipFill>
          <a:blip r:embed="rId2" cstate="email">
            <a:extLst>
              <a:ext uri="{28A0092B-C50C-407E-A947-70E740481C1C}">
                <a14:useLocalDpi xmlns:a14="http://schemas.microsoft.com/office/drawing/2010/main"/>
              </a:ext>
            </a:extLst>
          </a:blip>
          <a:srcRect/>
          <a:stretch>
            <a:fillRect/>
          </a:stretch>
        </p:blipFill>
        <p:spPr>
          <a:xfrm>
            <a:off x="6096000" y="2892056"/>
            <a:ext cx="4796970" cy="3774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8874785"/>
      </p:ext>
    </p:extLst>
  </p:cSld>
  <p:clrMapOvr>
    <a:masterClrMapping/>
  </p:clrMapOvr>
</p:sld>
</file>

<file path=ppt/theme/theme1.xml><?xml version="1.0" encoding="utf-8"?>
<a:theme xmlns:a="http://schemas.openxmlformats.org/drawingml/2006/main" name="PlantillaFR202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1" id="{CD1CFEA7-C285-4D64-B998-B77C0839C080}" vid="{BECAA0F5-D504-4101-B8E0-AAB2FE770967}"/>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PlantillaFR2021</Template>
  <TotalTime>1877</TotalTime>
  <Words>1591</Words>
  <Application>Microsoft Office PowerPoint</Application>
  <PresentationFormat>Panorámica</PresentationFormat>
  <Paragraphs>236</Paragraphs>
  <Slides>57</Slides>
  <Notes>2</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57</vt:i4>
      </vt:variant>
    </vt:vector>
  </HeadingPairs>
  <TitlesOfParts>
    <vt:vector size="64" baseType="lpstr">
      <vt:lpstr>Arial</vt:lpstr>
      <vt:lpstr>Calibri</vt:lpstr>
      <vt:lpstr>Montserrat</vt:lpstr>
      <vt:lpstr>Tahoma</vt:lpstr>
      <vt:lpstr>Wingdings</vt:lpstr>
      <vt:lpstr>PlantillaFR2021</vt:lpstr>
      <vt:lpstr>Fotografía de Photo Editor</vt:lpstr>
      <vt:lpstr>URGENCIAS ORL</vt:lpstr>
      <vt:lpstr>Presentación de PowerPoint</vt:lpstr>
      <vt:lpstr>Presentación de PowerPoint</vt:lpstr>
      <vt:lpstr>Presentación de PowerPoint</vt:lpstr>
      <vt:lpstr>Contenido</vt:lpstr>
      <vt:lpstr>Urgencias en rinología</vt:lpstr>
      <vt:lpstr>Epistaxis</vt:lpstr>
      <vt:lpstr>Presentación de PowerPoint</vt:lpstr>
      <vt:lpstr>Presentación de PowerPoint</vt:lpstr>
      <vt:lpstr>Epistaxis anterior vs. posterior</vt:lpstr>
      <vt:lpstr>Etiología</vt:lpstr>
      <vt:lpstr>Factores sistémicos </vt:lpstr>
      <vt:lpstr>Etiología y edad</vt:lpstr>
      <vt:lpstr>Manejo inicial</vt:lpstr>
      <vt:lpstr>Presentación de PowerPoint</vt:lpstr>
      <vt:lpstr>Presentación de PowerPoint</vt:lpstr>
      <vt:lpstr>Tratamiento no quirúrgico </vt:lpstr>
      <vt:lpstr>Taponamiento nasal</vt:lpstr>
      <vt:lpstr>Presentación de PowerPoint</vt:lpstr>
      <vt:lpstr>Presentación de PowerPoint</vt:lpstr>
      <vt:lpstr>Presentación de PowerPoint</vt:lpstr>
      <vt:lpstr>Tratamiento quirúrgico</vt:lpstr>
      <vt:lpstr>Presentación de PowerPoint</vt:lpstr>
      <vt:lpstr>Trauma nasal</vt:lpstr>
      <vt:lpstr>Trauma nasal</vt:lpstr>
      <vt:lpstr>Presentación de PowerPoint</vt:lpstr>
      <vt:lpstr>Trauma nasal</vt:lpstr>
      <vt:lpstr>Presentación de PowerPoint</vt:lpstr>
      <vt:lpstr>Cuerpos extraños</vt:lpstr>
      <vt:lpstr>Presentación de PowerPoint</vt:lpstr>
      <vt:lpstr>Presentación de PowerPoint</vt:lpstr>
      <vt:lpstr>¡Pilas!</vt:lpstr>
      <vt:lpstr>Urgencias otológicas</vt:lpstr>
      <vt:lpstr>Otohematoma </vt:lpstr>
      <vt:lpstr>Otohematoma </vt:lpstr>
      <vt:lpstr>Lesiones del CAE</vt:lpstr>
      <vt:lpstr>Hemotímpano</vt:lpstr>
      <vt:lpstr>Presentación de PowerPoint</vt:lpstr>
      <vt:lpstr>Perforación de la membrana timpánica</vt:lpstr>
      <vt:lpstr>Cuerpos extraños</vt:lpstr>
      <vt:lpstr>Presentación de PowerPoint</vt:lpstr>
      <vt:lpstr>Parálisis facial</vt:lpstr>
      <vt:lpstr>Presentación de PowerPoint</vt:lpstr>
      <vt:lpstr>Presentación de PowerPoint</vt:lpstr>
      <vt:lpstr>Diagnóstico  diferencial</vt:lpstr>
      <vt:lpstr>Presentación de PowerPoint</vt:lpstr>
      <vt:lpstr>Parálisis de Bell</vt:lpstr>
      <vt:lpstr>Parálisis de Bell</vt:lpstr>
      <vt:lpstr>Presentación de PowerPoint</vt:lpstr>
      <vt:lpstr>Tratamiento</vt:lpstr>
      <vt:lpstr>Parálisis de Bell</vt:lpstr>
      <vt:lpstr>Urgencias en faringe</vt:lpstr>
      <vt:lpstr>Absceso periamigdalino</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Urgencias ORL</dc:title>
  <dc:creator>MANUELA HURTADO GONZALEZ</dc:creator>
  <cp:lastModifiedBy>User</cp:lastModifiedBy>
  <cp:revision>28</cp:revision>
  <dcterms:created xsi:type="dcterms:W3CDTF">2021-02-05T00:27:12Z</dcterms:created>
  <dcterms:modified xsi:type="dcterms:W3CDTF">2021-04-06T16:35:56Z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1407442</vt:lpwstr>
  </property>
  <property fmtid="{D5CDD505-2E9C-101B-9397-08002B2CF9AE}" name="NXPowerLiteSettings" pid="3">
    <vt:lpwstr>C7000400038000</vt:lpwstr>
  </property>
  <property fmtid="{D5CDD505-2E9C-101B-9397-08002B2CF9AE}" name="NXPowerLiteVersion" pid="4">
    <vt:lpwstr>S9.0.3</vt:lpwstr>
  </property>
</Properties>
</file>