
<file path=[Content_Types].xml><?xml version="1.0" encoding="utf-8"?>
<Types xmlns="http://schemas.openxmlformats.org/package/2006/content-types">
  <Default ContentType="application/vnd.openxmlformats-officedocument.oleObject" Extension="bin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4" r:id="rId32"/>
    <p:sldId id="287" r:id="rId33"/>
    <p:sldId id="288" r:id="rId34"/>
    <p:sldId id="289" r:id="rId35"/>
    <p:sldId id="290" r:id="rId36"/>
    <p:sldId id="292" r:id="rId37"/>
    <p:sldId id="293" r:id="rId38"/>
    <p:sldId id="294" r:id="rId39"/>
    <p:sldId id="291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590"/>
  </p:normalViewPr>
  <p:slideViewPr>
    <p:cSldViewPr snapToGrid="0" snapToObjects="1">
      <p:cViewPr varScale="1">
        <p:scale>
          <a:sx n="86" d="100"/>
          <a:sy n="86" d="100"/>
        </p:scale>
        <p:origin x="53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99FC-B297-7E4D-B08F-8B31676EE110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C2B3-14F1-7540-AE35-74DA5E96125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427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99FC-B297-7E4D-B08F-8B31676EE110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C2B3-14F1-7540-AE35-74DA5E96125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3398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99FC-B297-7E4D-B08F-8B31676EE110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C2B3-14F1-7540-AE35-74DA5E96125C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6512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99FC-B297-7E4D-B08F-8B31676EE110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C2B3-14F1-7540-AE35-74DA5E96125C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665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99FC-B297-7E4D-B08F-8B31676EE110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C2B3-14F1-7540-AE35-74DA5E96125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000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99FC-B297-7E4D-B08F-8B31676EE110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C2B3-14F1-7540-AE35-74DA5E96125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658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99FC-B297-7E4D-B08F-8B31676EE110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C2B3-14F1-7540-AE35-74DA5E96125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2053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99FC-B297-7E4D-B08F-8B31676EE110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C2B3-14F1-7540-AE35-74DA5E96125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793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99FC-B297-7E4D-B08F-8B31676EE110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C2B3-14F1-7540-AE35-74DA5E96125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2323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99FC-B297-7E4D-B08F-8B31676EE110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C2B3-14F1-7540-AE35-74DA5E96125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802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99FC-B297-7E4D-B08F-8B31676EE110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C2B3-14F1-7540-AE35-74DA5E96125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0437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299FC-B297-7E4D-B08F-8B31676EE110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8C2B3-14F1-7540-AE35-74DA5E96125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4125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 ?><Relationships xmlns="http://schemas.openxmlformats.org/package/2006/relationships"><Relationship Id="rId2" Target="../media/image2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8.xml.rels><?xml version="1.0" encoding="UTF-8" standalone="yes" ?><Relationships xmlns="http://schemas.openxmlformats.org/package/2006/relationships"><Relationship Id="rId2" Target="../media/image2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 ?><Relationships xmlns="http://schemas.openxmlformats.org/package/2006/relationships"><Relationship Id="rId2" Target="../media/image2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432B5-11C2-9E40-A921-A459EE110E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URGENCIAS TRAUMÁTICAS UROLÓGICAS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AA127E-B62D-054F-9082-5B0F28ADA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602038"/>
            <a:ext cx="6629400" cy="1655762"/>
          </a:xfrm>
        </p:spPr>
        <p:txBody>
          <a:bodyPr/>
          <a:lstStyle/>
          <a:p>
            <a:r>
              <a:rPr lang="es-ES_tradnl" dirty="0"/>
              <a:t>ANDRÉS DELGADO MONTOYA </a:t>
            </a:r>
          </a:p>
        </p:txBody>
      </p:sp>
    </p:spTree>
    <p:extLst>
      <p:ext uri="{BB962C8B-B14F-4D97-AF65-F5344CB8AC3E}">
        <p14:creationId xmlns:p14="http://schemas.microsoft.com/office/powerpoint/2010/main" val="3746408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C2F89-D007-FC41-BD34-C1D1D9DD3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TRAUMA RENAL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84599-50E0-7540-ABD7-EC9DD8F98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Grado IV: Laceración que compromete el sistema colector: extravasación.</a:t>
            </a:r>
            <a:endParaRPr lang="es-CO" b="1" dirty="0"/>
          </a:p>
          <a:p>
            <a:r>
              <a:rPr lang="es-CO" dirty="0"/>
              <a:t>Grado IV: Lesión vascular contenida a nivel del hilio renal sin desvascularización renal.</a:t>
            </a:r>
            <a:endParaRPr lang="es-CO" b="1" dirty="0"/>
          </a:p>
          <a:p>
            <a:endParaRPr lang="es-ES_tradnl" dirty="0"/>
          </a:p>
        </p:txBody>
      </p:sp>
      <p:pic>
        <p:nvPicPr>
          <p:cNvPr id="5" name="Picture 2" descr="Lacerations with extravasation Grade 4">
            <a:extLst>
              <a:ext uri="{FF2B5EF4-FFF2-40B4-BE49-F238E27FC236}">
                <a16:creationId xmlns:a16="http://schemas.microsoft.com/office/drawing/2014/main" id="{2DDFCED2-31D2-2A4E-B3F0-4C5A68599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94830" y="2812737"/>
            <a:ext cx="4458970" cy="404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376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12ABB-2741-BB40-9F4F-D546EE78E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TRAUMA RENAL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91969-1B1D-E448-92D0-A19ADE816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Grado V: Riñón destrozado, múltiples laceraciones profundas, riñón separado en múltiples fragmentos.</a:t>
            </a:r>
            <a:endParaRPr lang="es-CO" b="1" dirty="0"/>
          </a:p>
          <a:p>
            <a:r>
              <a:rPr lang="es-CO" dirty="0"/>
              <a:t>Grado V: </a:t>
            </a:r>
            <a:r>
              <a:rPr lang="en-US" dirty="0" err="1"/>
              <a:t>Lesión</a:t>
            </a:r>
            <a:r>
              <a:rPr lang="en-US" dirty="0"/>
              <a:t> mayor del </a:t>
            </a:r>
            <a:r>
              <a:rPr lang="en-US" dirty="0" err="1"/>
              <a:t>hilio</a:t>
            </a:r>
            <a:r>
              <a:rPr lang="en-US" dirty="0"/>
              <a:t> renal con </a:t>
            </a:r>
            <a:r>
              <a:rPr lang="en-US" dirty="0" err="1"/>
              <a:t>desvascularización</a:t>
            </a:r>
            <a:r>
              <a:rPr lang="en-US" dirty="0"/>
              <a:t>.</a:t>
            </a:r>
            <a:endParaRPr lang="es-CO" b="1" dirty="0"/>
          </a:p>
          <a:p>
            <a:pPr marL="0" indent="0">
              <a:buNone/>
            </a:pPr>
            <a:r>
              <a:rPr lang="es-CO" dirty="0"/>
              <a:t>Avulsión de la unión pieloureteral.</a:t>
            </a:r>
            <a:endParaRPr lang="es-CO" b="1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Picture 2" descr="Shattered Kidney">
            <a:extLst>
              <a:ext uri="{FF2B5EF4-FFF2-40B4-BE49-F238E27FC236}">
                <a16:creationId xmlns:a16="http://schemas.microsoft.com/office/drawing/2014/main" id="{39336810-907E-054B-982D-FE1F2DF3E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0139" y="3196410"/>
            <a:ext cx="4036060" cy="3661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3808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EA5D3-BA72-C049-A57E-CB408B2F9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TRAUMA RENAL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9728A-D77F-B640-8B5E-A14006795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s-CO" b="1" dirty="0"/>
              <a:t>IMÁGENES DIAGNOSTICAS</a:t>
            </a:r>
          </a:p>
          <a:p>
            <a:pPr>
              <a:lnSpc>
                <a:spcPct val="80000"/>
              </a:lnSpc>
              <a:buNone/>
            </a:pPr>
            <a:r>
              <a:rPr lang="es-CO" dirty="0"/>
              <a:t>Estudio de elección:</a:t>
            </a:r>
          </a:p>
          <a:p>
            <a:pPr>
              <a:lnSpc>
                <a:spcPct val="80000"/>
              </a:lnSpc>
              <a:buNone/>
            </a:pPr>
            <a:endParaRPr lang="es-CO" dirty="0"/>
          </a:p>
          <a:p>
            <a:pPr>
              <a:lnSpc>
                <a:spcPct val="80000"/>
              </a:lnSpc>
              <a:buNone/>
            </a:pPr>
            <a:r>
              <a:rPr lang="es-CO" b="1" u="sng" dirty="0"/>
              <a:t>TAC contrastado de abdomen</a:t>
            </a:r>
          </a:p>
          <a:p>
            <a:pPr>
              <a:lnSpc>
                <a:spcPct val="80000"/>
              </a:lnSpc>
            </a:pPr>
            <a:r>
              <a:rPr lang="es-CO" dirty="0"/>
              <a:t>Es diagnóstico – clasificatorio – definir tratamiento.</a:t>
            </a:r>
          </a:p>
          <a:p>
            <a:pPr>
              <a:lnSpc>
                <a:spcPct val="80000"/>
              </a:lnSpc>
            </a:pPr>
            <a:r>
              <a:rPr lang="es-CO" dirty="0"/>
              <a:t>Ayuda a evaluar otros órganos posiblemente afectados.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10159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1A7EC-B063-0A46-A27A-D7F16E0F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TRAUMA RENAL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D8273-4772-9844-A7FA-2CE2BA1E5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_tradnl" dirty="0"/>
              <a:t>Indicaciones para imágenes </a:t>
            </a:r>
          </a:p>
          <a:p>
            <a:r>
              <a:rPr lang="es-CO" dirty="0">
                <a:solidFill>
                  <a:srgbClr val="FF0000"/>
                </a:solidFill>
              </a:rPr>
              <a:t>Pacientes estables.</a:t>
            </a:r>
          </a:p>
          <a:p>
            <a:r>
              <a:rPr lang="es-CO" dirty="0"/>
              <a:t>Trauma cerrado/penetrante con alta sospecha de lesión renal.</a:t>
            </a:r>
          </a:p>
          <a:p>
            <a:r>
              <a:rPr lang="es-CO" dirty="0"/>
              <a:t>Trauma cerrado + hematuria macroscópica.</a:t>
            </a:r>
          </a:p>
          <a:p>
            <a:r>
              <a:rPr lang="es-CO" dirty="0"/>
              <a:t>Trauma cerrado + hipotensión.</a:t>
            </a:r>
          </a:p>
          <a:p>
            <a:r>
              <a:rPr lang="es-CO" dirty="0"/>
              <a:t>Microhematuria + paciente estable: riesgo de lesión significativa &lt; 0.2% NO IMÁGENES.</a:t>
            </a: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6891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607D-D28F-1947-9BAF-478EDF69A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TRAUMA RENAL</a:t>
            </a:r>
            <a:endParaRPr lang="es-ES_tradnl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058DAC-328F-DC4B-A838-76E87B666C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03029" y="3019425"/>
            <a:ext cx="7903346" cy="27955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CO" b="1" u="sng" dirty="0"/>
              <a:t>TRATAMIENTO</a:t>
            </a:r>
          </a:p>
          <a:p>
            <a:pPr>
              <a:buNone/>
            </a:pPr>
            <a:endParaRPr lang="es-CO" b="1" u="sng" dirty="0"/>
          </a:p>
          <a:p>
            <a:pPr>
              <a:buNone/>
            </a:pPr>
            <a:r>
              <a:rPr lang="es-CO" b="1" i="1" u="sng" dirty="0"/>
              <a:t>MANEJO CONSERVADOR</a:t>
            </a:r>
          </a:p>
          <a:p>
            <a:pPr>
              <a:buNone/>
            </a:pPr>
            <a:endParaRPr lang="es-CO" b="1" i="1" u="sng" dirty="0"/>
          </a:p>
          <a:p>
            <a:pPr>
              <a:buNone/>
            </a:pPr>
            <a:r>
              <a:rPr lang="es-CO" dirty="0">
                <a:cs typeface="Arial" charset="0"/>
              </a:rPr>
              <a:t>→ Más del 95 % de los traumas renales.</a:t>
            </a:r>
          </a:p>
          <a:p>
            <a:pPr>
              <a:buNone/>
            </a:pPr>
            <a:r>
              <a:rPr lang="es-ES" dirty="0"/>
              <a:t>- Menor tasa de nefrectomía, sin aumento en morbilidad.</a:t>
            </a:r>
          </a:p>
          <a:p>
            <a:r>
              <a:rPr lang="es-ES" dirty="0"/>
              <a:t>Fracaso de la terapia conservadora es bajo (5%).</a:t>
            </a:r>
          </a:p>
          <a:p>
            <a:r>
              <a:rPr lang="es-ES" dirty="0"/>
              <a:t>Pacientes estables trauma 1- 3.</a:t>
            </a:r>
          </a:p>
          <a:p>
            <a:r>
              <a:rPr lang="es-ES" dirty="0"/>
              <a:t>Grado 4 y 5 contextualizar.</a:t>
            </a:r>
            <a:endParaRPr lang="es-MX" sz="1800" b="1" dirty="0">
              <a:solidFill>
                <a:schemeClr val="folHlink"/>
              </a:solidFill>
              <a:latin typeface="Tahoma" pitchFamily="34" charset="0"/>
            </a:endParaRPr>
          </a:p>
          <a:p>
            <a:endParaRPr lang="es-ES_tradnl" dirty="0"/>
          </a:p>
        </p:txBody>
      </p:sp>
      <p:pic>
        <p:nvPicPr>
          <p:cNvPr id="5" name="Picture 2" descr="http://www.argutusmed.com/_fileUpload/Image/Kidney01X009LR.jpg">
            <a:extLst>
              <a:ext uri="{FF2B5EF4-FFF2-40B4-BE49-F238E27FC236}">
                <a16:creationId xmlns:a16="http://schemas.microsoft.com/office/drawing/2014/main" id="{28331316-5BD4-9D45-9446-AAA69A00AAD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36313" y="1544002"/>
            <a:ext cx="1588960" cy="209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6239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BE0FA-752C-444C-9699-5280C4E08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TRAUMA RENAL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FB373-8086-F347-A11E-C887EC432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s-MX" dirty="0"/>
              <a:t>Reposo ABSOLUTO (cama).</a:t>
            </a:r>
          </a:p>
          <a:p>
            <a:pPr lvl="2"/>
            <a:r>
              <a:rPr lang="es-CO" sz="2800" dirty="0"/>
              <a:t>Desaparece hematuria macro. </a:t>
            </a:r>
          </a:p>
          <a:p>
            <a:pPr lvl="1"/>
            <a:r>
              <a:rPr lang="es-MX" dirty="0"/>
              <a:t>Control  Hb-Hto función renal.</a:t>
            </a:r>
          </a:p>
          <a:p>
            <a:pPr lvl="1"/>
            <a:r>
              <a:rPr lang="es-MX" dirty="0"/>
              <a:t>Control presión arterial, curva térmica.  </a:t>
            </a:r>
          </a:p>
          <a:p>
            <a:pPr lvl="1"/>
            <a:r>
              <a:rPr lang="es-MX" dirty="0"/>
              <a:t>Antibióticos. </a:t>
            </a:r>
          </a:p>
          <a:p>
            <a:pPr lvl="1"/>
            <a:r>
              <a:rPr lang="es-CO" dirty="0"/>
              <a:t>Recurre la hematuria: Reposo absoluto.</a:t>
            </a:r>
          </a:p>
          <a:p>
            <a:pPr lvl="1"/>
            <a:r>
              <a:rPr lang="es-CO" dirty="0"/>
              <a:t>Reposo relativo en casa.</a:t>
            </a:r>
            <a:endParaRPr lang="es-CO" i="1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927935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494EC-DA89-914D-8798-E6670C051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TRAUMA RENAL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43A54-1928-0A4A-BF34-7E5C77D75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02671"/>
            <a:ext cx="10667997" cy="241334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s-CO" sz="2400" b="1" u="sng" dirty="0"/>
          </a:p>
          <a:p>
            <a:pPr>
              <a:buNone/>
            </a:pPr>
            <a:r>
              <a:rPr lang="es-CO" sz="2400" b="1" u="sng" dirty="0"/>
              <a:t>TRATAMIENTO</a:t>
            </a:r>
          </a:p>
          <a:p>
            <a:pPr>
              <a:buNone/>
            </a:pPr>
            <a:r>
              <a:rPr lang="es-CO" sz="2400" b="1" dirty="0"/>
              <a:t>MANEJO CONSERVADOR</a:t>
            </a:r>
          </a:p>
          <a:p>
            <a:pPr>
              <a:buNone/>
            </a:pPr>
            <a:endParaRPr lang="es-CO" sz="2400" dirty="0"/>
          </a:p>
          <a:p>
            <a:r>
              <a:rPr lang="es-CO" sz="2400" dirty="0"/>
              <a:t>Sangrado persistente o tardío.</a:t>
            </a:r>
          </a:p>
          <a:p>
            <a:pPr lvl="1"/>
            <a:r>
              <a:rPr lang="es-CO" sz="2200" dirty="0"/>
              <a:t>Radiología intervencionista.</a:t>
            </a:r>
          </a:p>
          <a:p>
            <a:pPr lvl="1"/>
            <a:r>
              <a:rPr lang="es-CO" sz="2200" dirty="0"/>
              <a:t>Angiografía + embolización selectiva.</a:t>
            </a:r>
          </a:p>
          <a:p>
            <a:endParaRPr lang="es-CO" sz="2400" dirty="0"/>
          </a:p>
          <a:p>
            <a:endParaRPr lang="es-ES_tradnl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90EC4-970A-4B49-8655-2260B0206C9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31604" y="4109346"/>
            <a:ext cx="6684145" cy="2413346"/>
          </a:xfrm>
        </p:spPr>
        <p:txBody>
          <a:bodyPr/>
          <a:lstStyle/>
          <a:p>
            <a:r>
              <a:rPr lang="es-CO" sz="2400" dirty="0"/>
              <a:t>Extravasación de orina.</a:t>
            </a:r>
          </a:p>
          <a:p>
            <a:pPr lvl="1"/>
            <a:r>
              <a:rPr lang="es-CO" sz="2200" dirty="0"/>
              <a:t>Paso de catéter doble J.</a:t>
            </a:r>
          </a:p>
          <a:p>
            <a:pPr lvl="1"/>
            <a:r>
              <a:rPr lang="es-CO" sz="2200" dirty="0"/>
              <a:t>Drenaje de </a:t>
            </a:r>
            <a:r>
              <a:rPr lang="es-CO" sz="2200" dirty="0" err="1"/>
              <a:t>urinoma</a:t>
            </a:r>
            <a:r>
              <a:rPr lang="es-CO" sz="2200" dirty="0"/>
              <a:t>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54392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9B73E-EEAF-5142-8C36-868BC5B4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TRAUMA RENAL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50C89-73B9-8543-B417-2B5D6419B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CO" sz="1800" b="1" dirty="0"/>
              <a:t>INDICACIONES DE QX</a:t>
            </a:r>
          </a:p>
          <a:p>
            <a:pPr>
              <a:buNone/>
            </a:pPr>
            <a:endParaRPr lang="es-CO" sz="1800" b="1" dirty="0"/>
          </a:p>
          <a:p>
            <a:r>
              <a:rPr lang="es-CO" sz="1800" dirty="0"/>
              <a:t>ABSOLUTAS</a:t>
            </a:r>
          </a:p>
          <a:p>
            <a:pPr>
              <a:buNone/>
            </a:pPr>
            <a:r>
              <a:rPr lang="es-CO" dirty="0"/>
              <a:t>- Hemorragia persistente que compromete la vida y se cree el origen es renal.</a:t>
            </a:r>
          </a:p>
          <a:p>
            <a:pPr>
              <a:buNone/>
            </a:pPr>
            <a:r>
              <a:rPr lang="es-CO" dirty="0"/>
              <a:t>- Avulsión del pedículo renal (trauma grado V).</a:t>
            </a:r>
          </a:p>
          <a:p>
            <a:pPr>
              <a:buNone/>
            </a:pPr>
            <a:r>
              <a:rPr lang="es-CO" dirty="0"/>
              <a:t>- Hematoma retroperitoneal creciente, pulsátil o no contenido.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07768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B9263-BECD-214D-B73F-F4EAC4D26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TRAUMA URETERAL 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55D63-67DD-1B42-81BE-EFF1F1B1E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  <a:buNone/>
            </a:pPr>
            <a:r>
              <a:rPr lang="es-MX" b="1" dirty="0"/>
              <a:t>TIPOS</a:t>
            </a:r>
          </a:p>
          <a:p>
            <a:pPr>
              <a:lnSpc>
                <a:spcPct val="130000"/>
              </a:lnSpc>
              <a:buNone/>
            </a:pPr>
            <a:r>
              <a:rPr lang="es-MX" b="1" dirty="0"/>
              <a:t>EXTERNO</a:t>
            </a:r>
          </a:p>
          <a:p>
            <a:pPr>
              <a:lnSpc>
                <a:spcPct val="130000"/>
              </a:lnSpc>
            </a:pPr>
            <a:r>
              <a:rPr lang="es-MX" dirty="0"/>
              <a:t>Poco frecuente</a:t>
            </a:r>
          </a:p>
          <a:p>
            <a:pPr>
              <a:lnSpc>
                <a:spcPct val="130000"/>
              </a:lnSpc>
            </a:pPr>
            <a:r>
              <a:rPr lang="es-MX" dirty="0"/>
              <a:t>4% tx penetrantes – 1 % Tx cerrados</a:t>
            </a:r>
          </a:p>
          <a:p>
            <a:endParaRPr lang="es-ES_tradnl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2DFA01-384D-F940-86F6-1BDE64E7D0AD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  <a:buNone/>
            </a:pPr>
            <a:r>
              <a:rPr lang="es-MX" b="1" dirty="0"/>
              <a:t>INTRAOPERATORIO</a:t>
            </a:r>
            <a:r>
              <a:rPr lang="es-MX" dirty="0"/>
              <a:t> </a:t>
            </a:r>
          </a:p>
          <a:p>
            <a:pPr>
              <a:lnSpc>
                <a:spcPct val="130000"/>
              </a:lnSpc>
            </a:pPr>
            <a:r>
              <a:rPr lang="es-MX" b="1" i="1" dirty="0"/>
              <a:t>Causa más común:  iatrogenia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es-MX" dirty="0"/>
              <a:t>Cirugía ginecológica, urológica,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es-MX" dirty="0"/>
              <a:t>Colectomía, apendicetomía, ureteroscópia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es-MX" dirty="0"/>
              <a:t>Linfadenectomia pélvica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13811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7F0FC-EDC0-FF4A-B741-7CAF7D8D9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ahoma" pitchFamily="34" charset="0"/>
              </a:rPr>
              <a:t>TRAUMA URETERAL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CAF06-ECC9-2E4F-9BBC-C620CB51D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30000"/>
              </a:lnSpc>
              <a:buNone/>
            </a:pPr>
            <a:r>
              <a:rPr lang="es-MX" sz="3600" b="1" dirty="0"/>
              <a:t>DIAGNÓSTICO</a:t>
            </a:r>
            <a:endParaRPr lang="es-MX" b="1" dirty="0"/>
          </a:p>
          <a:p>
            <a:pPr>
              <a:lnSpc>
                <a:spcPct val="130000"/>
              </a:lnSpc>
            </a:pPr>
            <a:r>
              <a:rPr lang="es-MX" dirty="0"/>
              <a:t>Hematuria solo en el 50 % de lesión postraumática</a:t>
            </a:r>
          </a:p>
          <a:p>
            <a:pPr>
              <a:lnSpc>
                <a:spcPct val="130000"/>
              </a:lnSpc>
            </a:pPr>
            <a:r>
              <a:rPr lang="es-MX" dirty="0"/>
              <a:t>Urografía excretora o pielografía retrógrada</a:t>
            </a:r>
          </a:p>
          <a:p>
            <a:pPr>
              <a:lnSpc>
                <a:spcPct val="130000"/>
              </a:lnSpc>
            </a:pPr>
            <a:r>
              <a:rPr lang="es-MX" i="1" dirty="0"/>
              <a:t>Tomografía: De elección en trauma cerrado fases tardías</a:t>
            </a:r>
          </a:p>
          <a:p>
            <a:pPr>
              <a:lnSpc>
                <a:spcPct val="130000"/>
              </a:lnSpc>
              <a:buNone/>
            </a:pPr>
            <a:r>
              <a:rPr lang="es-MX" dirty="0">
                <a:cs typeface="Arial" charset="0"/>
              </a:rPr>
              <a:t>→ Extravasación del contraste</a:t>
            </a:r>
          </a:p>
          <a:p>
            <a:pPr>
              <a:lnSpc>
                <a:spcPct val="130000"/>
              </a:lnSpc>
              <a:buNone/>
            </a:pPr>
            <a:r>
              <a:rPr lang="es-MX" dirty="0">
                <a:cs typeface="Arial" charset="0"/>
              </a:rPr>
              <a:t>→ Ausencia de paso distal</a:t>
            </a:r>
          </a:p>
          <a:p>
            <a:endParaRPr lang="es-ES_tradnl" dirty="0"/>
          </a:p>
        </p:txBody>
      </p:sp>
      <p:pic>
        <p:nvPicPr>
          <p:cNvPr id="5" name="Picture 5" descr="urografia con herida de ureter">
            <a:extLst>
              <a:ext uri="{FF2B5EF4-FFF2-40B4-BE49-F238E27FC236}">
                <a16:creationId xmlns:a16="http://schemas.microsoft.com/office/drawing/2014/main" id="{2EE6339A-A116-814F-953A-150C19524776}"/>
              </a:ext>
            </a:extLst>
          </p:cNvPr>
          <p:cNvPicPr>
            <a:picLocks noGrp="1" noChangeAspect="1" noChangeArrowheads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6969" y="2614997"/>
            <a:ext cx="2372891" cy="3600066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2267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88E68-BC81-5B4B-AE81-646056CFC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TRAUMA RENAL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D5A67-D0F0-9045-869F-35B4057A9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/>
              <a:t>1-5% de los traumas.</a:t>
            </a:r>
          </a:p>
          <a:p>
            <a:r>
              <a:rPr lang="es-CO" dirty="0"/>
              <a:t>Órgano más afectado del tracto urinario.</a:t>
            </a:r>
          </a:p>
          <a:p>
            <a:r>
              <a:rPr lang="es-CO" dirty="0"/>
              <a:t>Disminución en mortalidad en los últimos 20 años.</a:t>
            </a:r>
          </a:p>
          <a:p>
            <a:r>
              <a:rPr lang="es-CO" dirty="0"/>
              <a:t>Relación H:M  3:1</a:t>
            </a:r>
          </a:p>
          <a:p>
            <a:r>
              <a:rPr lang="es-CO" dirty="0"/>
              <a:t>Área rural trauma cerrado 90-95%.</a:t>
            </a:r>
          </a:p>
          <a:p>
            <a:r>
              <a:rPr lang="es-CO" dirty="0"/>
              <a:t>Área Urbana penetrante 20%.</a:t>
            </a:r>
          </a:p>
          <a:p>
            <a:endParaRPr lang="es-ES_tradnl" dirty="0"/>
          </a:p>
        </p:txBody>
      </p:sp>
      <p:pic>
        <p:nvPicPr>
          <p:cNvPr id="5" name="Picture 5" descr="http://www.trauma.org/images/image_library/renal0010c.jpg">
            <a:extLst>
              <a:ext uri="{FF2B5EF4-FFF2-40B4-BE49-F238E27FC236}">
                <a16:creationId xmlns:a16="http://schemas.microsoft.com/office/drawing/2014/main" id="{DF5DF7FB-4514-604E-9A69-B04171939F0C}"/>
              </a:ext>
            </a:extLst>
          </p:cNvPr>
          <p:cNvPicPr>
            <a:picLocks noGrp="1" noChangeAspect="1" noChangeArrowheads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4881" y="365125"/>
            <a:ext cx="3078919" cy="4638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93385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BD46B-6A60-AF43-BB9B-5B25B36C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ahoma" pitchFamily="34" charset="0"/>
              </a:rPr>
              <a:t>TRAUMA URETERAL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B99AB-A3A5-F54A-BDD3-A92B9BCD0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  <a:buNone/>
            </a:pPr>
            <a:r>
              <a:rPr lang="es-MX" sz="3600" b="1" dirty="0"/>
              <a:t>TRATAMIENTO</a:t>
            </a:r>
            <a:endParaRPr lang="es-MX" b="1" dirty="0"/>
          </a:p>
          <a:p>
            <a:pPr>
              <a:lnSpc>
                <a:spcPct val="130000"/>
              </a:lnSpc>
            </a:pPr>
            <a:r>
              <a:rPr lang="es-MX" dirty="0"/>
              <a:t>Diagnóstico temprano  </a:t>
            </a:r>
            <a:r>
              <a:rPr lang="es-MX" dirty="0">
                <a:cs typeface="Arial" charset="0"/>
              </a:rPr>
              <a:t>→</a:t>
            </a:r>
            <a:r>
              <a:rPr lang="es-MX" dirty="0"/>
              <a:t>  reparo primario definitivo.</a:t>
            </a:r>
          </a:p>
          <a:p>
            <a:pPr>
              <a:lnSpc>
                <a:spcPct val="130000"/>
              </a:lnSpc>
            </a:pPr>
            <a:r>
              <a:rPr lang="es-MX" dirty="0"/>
              <a:t>Diagnóstico tardío </a:t>
            </a:r>
            <a:r>
              <a:rPr lang="es-MX" dirty="0">
                <a:cs typeface="Arial" charset="0"/>
              </a:rPr>
              <a:t>→</a:t>
            </a:r>
            <a:r>
              <a:rPr lang="es-MX" dirty="0"/>
              <a:t> drenaje, derivación urinaria</a:t>
            </a:r>
          </a:p>
          <a:p>
            <a:pPr>
              <a:lnSpc>
                <a:spcPct val="130000"/>
              </a:lnSpc>
              <a:buNone/>
            </a:pPr>
            <a:r>
              <a:rPr lang="es-MX" dirty="0"/>
              <a:t>proximal y reparo posterior.</a:t>
            </a:r>
          </a:p>
          <a:p>
            <a:pPr>
              <a:lnSpc>
                <a:spcPct val="130000"/>
              </a:lnSpc>
            </a:pPr>
            <a:r>
              <a:rPr lang="es-MX" dirty="0"/>
              <a:t>Lesiones  incompletas</a:t>
            </a:r>
            <a:r>
              <a:rPr lang="es-MX" dirty="0">
                <a:cs typeface="Arial" charset="0"/>
              </a:rPr>
              <a:t>→</a:t>
            </a:r>
            <a:r>
              <a:rPr lang="es-MX" dirty="0"/>
              <a:t> catéter ureteral.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764393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BC07E-70B0-0440-A7A7-AFC5E6B4B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2766217"/>
            <a:ext cx="10515600" cy="1325563"/>
          </a:xfrm>
        </p:spPr>
        <p:txBody>
          <a:bodyPr/>
          <a:lstStyle/>
          <a:p>
            <a:r>
              <a:rPr lang="es-MX" dirty="0">
                <a:latin typeface="Tahoma" pitchFamily="34" charset="0"/>
              </a:rPr>
              <a:t>TRAUMA VEJIGA</a:t>
            </a:r>
            <a:endParaRPr lang="es-ES_tradnl" dirty="0"/>
          </a:p>
        </p:txBody>
      </p:sp>
      <p:pic>
        <p:nvPicPr>
          <p:cNvPr id="5" name="Picture 4" descr="http://www.learningradiology.com/caseofweek/caseoftheweekpix2006/cow187arr.jpg">
            <a:extLst>
              <a:ext uri="{FF2B5EF4-FFF2-40B4-BE49-F238E27FC236}">
                <a16:creationId xmlns:a16="http://schemas.microsoft.com/office/drawing/2014/main" id="{F11A7688-4FD7-8C42-9E76-74A330A6F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8968" y="1519237"/>
            <a:ext cx="3810000" cy="3819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77945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EE679-D048-E247-9B37-335F558C4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ahoma" pitchFamily="34" charset="0"/>
              </a:rPr>
              <a:t>TRAUMA VEJIGA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FDD48-6EC0-CB4A-902B-26C060BB0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30000"/>
              </a:lnSpc>
              <a:buNone/>
            </a:pPr>
            <a:r>
              <a:rPr lang="es-MX" sz="4000" b="1" dirty="0"/>
              <a:t>ETIOLOGÍA</a:t>
            </a:r>
            <a:endParaRPr lang="es-MX" sz="2400" b="1" dirty="0"/>
          </a:p>
          <a:p>
            <a:pPr>
              <a:lnSpc>
                <a:spcPct val="130000"/>
              </a:lnSpc>
            </a:pPr>
            <a:r>
              <a:rPr lang="es-MX" sz="2400" dirty="0"/>
              <a:t>2 % de los traumas abdominales.</a:t>
            </a:r>
          </a:p>
          <a:p>
            <a:pPr>
              <a:lnSpc>
                <a:spcPct val="130000"/>
              </a:lnSpc>
              <a:buNone/>
            </a:pPr>
            <a:r>
              <a:rPr lang="es-MX" sz="2400" dirty="0"/>
              <a:t>ASOCIACIÓN</a:t>
            </a:r>
          </a:p>
          <a:p>
            <a:pPr>
              <a:lnSpc>
                <a:spcPct val="130000"/>
              </a:lnSpc>
            </a:pPr>
            <a:r>
              <a:rPr lang="es-MX" sz="2400" dirty="0"/>
              <a:t>TRAUMA DE URETRA.</a:t>
            </a:r>
          </a:p>
          <a:p>
            <a:pPr lvl="1">
              <a:lnSpc>
                <a:spcPct val="130000"/>
              </a:lnSpc>
            </a:pPr>
            <a:r>
              <a:rPr lang="es-MX" dirty="0"/>
              <a:t>10 – 29 % asociado a trauma de uretra.</a:t>
            </a:r>
          </a:p>
          <a:p>
            <a:endParaRPr lang="es-ES_tradnl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75513-6219-6A47-9D90-BF56DC94AEA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s-MX" sz="2400" dirty="0"/>
              <a:t>FRACTURA DE PELVIS</a:t>
            </a:r>
          </a:p>
          <a:p>
            <a:pPr lvl="1">
              <a:lnSpc>
                <a:spcPct val="80000"/>
              </a:lnSpc>
            </a:pPr>
            <a:r>
              <a:rPr lang="es-MX" dirty="0"/>
              <a:t>6 – 10 % Fx pelvis se asocian a </a:t>
            </a:r>
            <a:r>
              <a:rPr lang="es-MX" dirty="0" err="1"/>
              <a:t>Tx</a:t>
            </a:r>
            <a:r>
              <a:rPr lang="es-MX" dirty="0"/>
              <a:t> vesical.</a:t>
            </a:r>
          </a:p>
          <a:p>
            <a:pPr lvl="1">
              <a:lnSpc>
                <a:spcPct val="80000"/>
              </a:lnSpc>
            </a:pPr>
            <a:r>
              <a:rPr lang="es-MX" dirty="0"/>
              <a:t>60 - 90 % Tx vesicales se asocian a Fx de pelvis.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59095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64F40-C00D-BC47-B4D1-596966662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ahoma" pitchFamily="34" charset="0"/>
              </a:rPr>
              <a:t>TRAUMA VEJIGA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7D2B5-7286-BA4C-915C-16B1FB2FF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  <a:buNone/>
            </a:pPr>
            <a:r>
              <a:rPr lang="es-MX" b="1" dirty="0"/>
              <a:t>PENETRANTE</a:t>
            </a:r>
          </a:p>
          <a:p>
            <a:pPr>
              <a:lnSpc>
                <a:spcPct val="130000"/>
              </a:lnSpc>
            </a:pPr>
            <a:r>
              <a:rPr lang="es-MX" dirty="0"/>
              <a:t>Generalmente se asocia con lesión de otros órganos.</a:t>
            </a:r>
          </a:p>
          <a:p>
            <a:pPr>
              <a:lnSpc>
                <a:spcPct val="130000"/>
              </a:lnSpc>
            </a:pPr>
            <a:r>
              <a:rPr lang="es-MX" dirty="0"/>
              <a:t>HAF – ACP.</a:t>
            </a:r>
          </a:p>
          <a:p>
            <a:endParaRPr lang="es-ES_tradnl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C2C46-03CE-7940-8EB3-C1A6CFA18D2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s-MX" b="1" dirty="0">
                <a:solidFill>
                  <a:schemeClr val="tx2"/>
                </a:solidFill>
              </a:rPr>
              <a:t>CERRADO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s-MX" dirty="0">
                <a:solidFill>
                  <a:schemeClr val="tx2"/>
                </a:solidFill>
              </a:rPr>
              <a:t>Accidentes de tránsito.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s-MX" dirty="0">
                <a:solidFill>
                  <a:schemeClr val="tx2"/>
                </a:solidFill>
              </a:rPr>
              <a:t>Trauma con vejiga llena (borrachitos).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s-MX" dirty="0" err="1">
                <a:solidFill>
                  <a:schemeClr val="tx2"/>
                </a:solidFill>
              </a:rPr>
              <a:t>Fx</a:t>
            </a:r>
            <a:r>
              <a:rPr lang="es-MX" dirty="0">
                <a:solidFill>
                  <a:schemeClr val="tx2"/>
                </a:solidFill>
              </a:rPr>
              <a:t> pelvis.</a:t>
            </a: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64665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8F84A-5FDA-7548-B8F2-4CB5F8766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ahoma" pitchFamily="34" charset="0"/>
              </a:rPr>
              <a:t>TRAUMA VEJIGA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3954C-5648-8F4B-BD18-4835424E7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02671"/>
            <a:ext cx="10667997" cy="241334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  <a:buNone/>
            </a:pPr>
            <a:r>
              <a:rPr lang="es-MX" b="1" dirty="0"/>
              <a:t>CLINICA</a:t>
            </a:r>
          </a:p>
          <a:p>
            <a:pPr>
              <a:lnSpc>
                <a:spcPct val="130000"/>
              </a:lnSpc>
            </a:pPr>
            <a:r>
              <a:rPr lang="es-MX" dirty="0"/>
              <a:t>Dolor suprapúbico.</a:t>
            </a:r>
          </a:p>
          <a:p>
            <a:pPr>
              <a:lnSpc>
                <a:spcPct val="130000"/>
              </a:lnSpc>
            </a:pPr>
            <a:r>
              <a:rPr lang="es-MX" dirty="0"/>
              <a:t>Equimosis.</a:t>
            </a:r>
          </a:p>
          <a:p>
            <a:pPr>
              <a:lnSpc>
                <a:spcPct val="130000"/>
              </a:lnSpc>
            </a:pPr>
            <a:r>
              <a:rPr lang="es-MX" dirty="0"/>
              <a:t>Hematuria (95 – 100%).</a:t>
            </a:r>
          </a:p>
          <a:p>
            <a:pPr>
              <a:lnSpc>
                <a:spcPct val="130000"/>
              </a:lnSpc>
            </a:pPr>
            <a:r>
              <a:rPr lang="es-MX" dirty="0"/>
              <a:t>Dificultad para la micción.</a:t>
            </a:r>
          </a:p>
          <a:p>
            <a:pPr>
              <a:lnSpc>
                <a:spcPct val="140000"/>
              </a:lnSpc>
            </a:pPr>
            <a:r>
              <a:rPr lang="es-ES_tradnl" dirty="0"/>
              <a:t>Distensión abdominal, peritonitis.</a:t>
            </a:r>
          </a:p>
          <a:p>
            <a:endParaRPr lang="es-ES_tradnl" dirty="0"/>
          </a:p>
        </p:txBody>
      </p:sp>
      <p:pic>
        <p:nvPicPr>
          <p:cNvPr id="5" name="Picture 7" descr="hematuria">
            <a:extLst>
              <a:ext uri="{FF2B5EF4-FFF2-40B4-BE49-F238E27FC236}">
                <a16:creationId xmlns:a16="http://schemas.microsoft.com/office/drawing/2014/main" id="{27B614C4-B1EC-0C42-B107-042F974DA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96149" y="2405959"/>
            <a:ext cx="2705100" cy="3600450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1690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84976-23E4-1847-BF9B-8FAA934AB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ahoma" pitchFamily="34" charset="0"/>
              </a:rPr>
              <a:t>TRAUMA VEJIGA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7AF72-DAAC-8648-9102-87145F4B4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lnSpc>
                <a:spcPct val="130000"/>
              </a:lnSpc>
              <a:buNone/>
            </a:pPr>
            <a:r>
              <a:rPr lang="es-MX" b="1" dirty="0"/>
              <a:t>DETERMINAR</a:t>
            </a:r>
          </a:p>
          <a:p>
            <a:pPr>
              <a:lnSpc>
                <a:spcPct val="130000"/>
              </a:lnSpc>
            </a:pPr>
            <a:r>
              <a:rPr lang="es-MX" dirty="0"/>
              <a:t>¿Hay trauma uretral asociado?</a:t>
            </a:r>
          </a:p>
          <a:p>
            <a:pPr>
              <a:lnSpc>
                <a:spcPct val="130000"/>
              </a:lnSpc>
            </a:pPr>
            <a:r>
              <a:rPr lang="es-MX" dirty="0"/>
              <a:t>¿La vejiga está rota?</a:t>
            </a:r>
          </a:p>
          <a:p>
            <a:pPr lvl="1">
              <a:lnSpc>
                <a:spcPct val="130000"/>
              </a:lnSpc>
            </a:pPr>
            <a:r>
              <a:rPr lang="es-MX" dirty="0"/>
              <a:t>(Intraperitoneal – extraperitoneal)</a:t>
            </a:r>
          </a:p>
          <a:p>
            <a:pPr>
              <a:lnSpc>
                <a:spcPct val="130000"/>
              </a:lnSpc>
            </a:pPr>
            <a:r>
              <a:rPr lang="es-MX" dirty="0"/>
              <a:t>¿Hay trauma renal asociado?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4605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1D1E3-083F-DE41-A9B7-9D5FA5FCF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ahoma" pitchFamily="34" charset="0"/>
              </a:rPr>
              <a:t>TRAUMA VEJIGA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0A8B9-D91C-7743-A574-6F46D5FEF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  <a:buNone/>
            </a:pPr>
            <a:r>
              <a:rPr lang="es-MX" b="1" dirty="0"/>
              <a:t>DIAGNÓSTICO</a:t>
            </a:r>
          </a:p>
          <a:p>
            <a:pPr>
              <a:lnSpc>
                <a:spcPct val="130000"/>
              </a:lnSpc>
              <a:buNone/>
            </a:pPr>
            <a:r>
              <a:rPr lang="es-MX" dirty="0"/>
              <a:t>CISTOGRAFÍA</a:t>
            </a:r>
          </a:p>
          <a:p>
            <a:pPr>
              <a:lnSpc>
                <a:spcPct val="130000"/>
              </a:lnSpc>
            </a:pPr>
            <a:r>
              <a:rPr lang="es-MX" dirty="0"/>
              <a:t>Convencional: Rx con contraste vesical.</a:t>
            </a:r>
          </a:p>
          <a:p>
            <a:pPr>
              <a:lnSpc>
                <a:spcPct val="130000"/>
              </a:lnSpc>
            </a:pPr>
            <a:r>
              <a:rPr lang="es-MX" dirty="0"/>
              <a:t>CistoTAC: TAC con contraste vesical.</a:t>
            </a:r>
          </a:p>
          <a:p>
            <a:endParaRPr lang="es-ES_tradnl" dirty="0"/>
          </a:p>
        </p:txBody>
      </p:sp>
      <p:pic>
        <p:nvPicPr>
          <p:cNvPr id="5" name="Picture 9" descr="image004">
            <a:extLst>
              <a:ext uri="{FF2B5EF4-FFF2-40B4-BE49-F238E27FC236}">
                <a16:creationId xmlns:a16="http://schemas.microsoft.com/office/drawing/2014/main" id="{BB2DF7CB-CB37-4D41-BC6E-365ABBB18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4702" y="576262"/>
            <a:ext cx="3143250" cy="2633663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6" name="Picture 11" descr="020106">
            <a:extLst>
              <a:ext uri="{FF2B5EF4-FFF2-40B4-BE49-F238E27FC236}">
                <a16:creationId xmlns:a16="http://schemas.microsoft.com/office/drawing/2014/main" id="{F8AE5500-56EB-B345-B7A4-E81160986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4702" y="3640137"/>
            <a:ext cx="3121926" cy="2784105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33385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0879-56FA-654D-96D7-A5AA6A7A1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ahoma" pitchFamily="34" charset="0"/>
              </a:rPr>
              <a:t>TRAUMA VEJIGA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B527D-8875-214C-860E-F086BD6AD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dirty="0">
                <a:latin typeface="Tahoma" pitchFamily="34" charset="0"/>
              </a:rPr>
              <a:t>CONTUSIÓN VESICAL</a:t>
            </a:r>
          </a:p>
          <a:p>
            <a:pPr>
              <a:buNone/>
            </a:pPr>
            <a:r>
              <a:rPr lang="es-ES_tradnl" dirty="0">
                <a:solidFill>
                  <a:srgbClr val="FF0000"/>
                </a:solidFill>
              </a:rPr>
              <a:t>TRAUMA LEVE</a:t>
            </a:r>
          </a:p>
          <a:p>
            <a:r>
              <a:rPr lang="es-ES_tradnl" dirty="0"/>
              <a:t>Trauma pélvico asociado a hematuria con cistografía normal.</a:t>
            </a:r>
          </a:p>
          <a:p>
            <a:r>
              <a:rPr lang="es-ES_tradnl" dirty="0"/>
              <a:t>Descartando trauma renal – uretral.</a:t>
            </a:r>
          </a:p>
          <a:p>
            <a:r>
              <a:rPr lang="es-ES_tradnl" dirty="0"/>
              <a:t>67 % de los traumas vesicales.</a:t>
            </a:r>
          </a:p>
          <a:p>
            <a:r>
              <a:rPr lang="es-ES_tradnl" dirty="0"/>
              <a:t>No requiere tratamiento.</a:t>
            </a:r>
            <a:endParaRPr lang="es-ES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Picture 8" descr="getImage">
            <a:extLst>
              <a:ext uri="{FF2B5EF4-FFF2-40B4-BE49-F238E27FC236}">
                <a16:creationId xmlns:a16="http://schemas.microsoft.com/office/drawing/2014/main" id="{DED6F735-C044-0E43-BE0E-DF364F977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31723" y="3613150"/>
            <a:ext cx="3003550" cy="2879725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10721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F8323-A12C-064C-B080-4D8E1C0B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ahoma" pitchFamily="34" charset="0"/>
              </a:rPr>
              <a:t>TRAUMA VEJIGA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AD2DC-6131-D343-A31A-86C7819E6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Ruptura extraperitoneal.</a:t>
            </a:r>
          </a:p>
          <a:p>
            <a:pPr>
              <a:lnSpc>
                <a:spcPct val="140000"/>
              </a:lnSpc>
            </a:pPr>
            <a:r>
              <a:rPr lang="es-ES_tradnl" dirty="0"/>
              <a:t>60% de las rupturas.</a:t>
            </a:r>
          </a:p>
          <a:p>
            <a:pPr>
              <a:lnSpc>
                <a:spcPct val="140000"/>
              </a:lnSpc>
            </a:pPr>
            <a:r>
              <a:rPr lang="es-ES_tradnl" dirty="0"/>
              <a:t>10% Asociado a ruptura intraperitoneal.</a:t>
            </a:r>
          </a:p>
          <a:p>
            <a:pPr marL="0" indent="0">
              <a:buNone/>
            </a:pPr>
            <a:endParaRPr lang="es-ES_tradnl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D39A4-78DB-4148-BB36-C155CA87BDF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>
              <a:buNone/>
            </a:pPr>
            <a:r>
              <a:rPr lang="es-MX" b="1" dirty="0"/>
              <a:t>MANEJO CONSERVADOR</a:t>
            </a:r>
            <a:r>
              <a:rPr lang="es-MX" dirty="0"/>
              <a:t> </a:t>
            </a:r>
          </a:p>
          <a:p>
            <a:r>
              <a:rPr lang="es-MX" dirty="0">
                <a:solidFill>
                  <a:srgbClr val="FF0000"/>
                </a:solidFill>
              </a:rPr>
              <a:t>Sonda vesical.</a:t>
            </a:r>
          </a:p>
          <a:p>
            <a:r>
              <a:rPr lang="es-MX" dirty="0"/>
              <a:t>Antibiótico.</a:t>
            </a:r>
          </a:p>
          <a:p>
            <a:r>
              <a:rPr lang="es-MX" dirty="0"/>
              <a:t>Cistografía control (10 – 14 días):</a:t>
            </a:r>
          </a:p>
          <a:p>
            <a:pPr>
              <a:buFontTx/>
              <a:buChar char="-"/>
            </a:pPr>
            <a:r>
              <a:rPr lang="es-MX" dirty="0"/>
              <a:t>No extravasación: retiro de sonda.</a:t>
            </a:r>
          </a:p>
          <a:p>
            <a:pPr>
              <a:buFontTx/>
              <a:buChar char="-"/>
            </a:pPr>
            <a:r>
              <a:rPr lang="es-MX" dirty="0"/>
              <a:t>Extravasación: Repetir cistografía a los 21 días.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082039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E484-6483-7446-9EDE-F96E09556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ahoma" pitchFamily="34" charset="0"/>
              </a:rPr>
              <a:t>TRAUMA VEJIGA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93F80-2FE9-2B40-A42D-9D85B688D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40000"/>
              </a:lnSpc>
              <a:buNone/>
            </a:pPr>
            <a:r>
              <a:rPr lang="es-MX" b="1" dirty="0"/>
              <a:t>CIRUGÍA</a:t>
            </a:r>
          </a:p>
          <a:p>
            <a:r>
              <a:rPr lang="es-MX" dirty="0"/>
              <a:t>Fragmentos óseos que se proyectan a vejiga.</a:t>
            </a:r>
          </a:p>
          <a:p>
            <a:r>
              <a:rPr lang="es-MX" dirty="0"/>
              <a:t>Fracturas abiertas de pelvis.</a:t>
            </a:r>
          </a:p>
          <a:p>
            <a:r>
              <a:rPr lang="es-MX" dirty="0"/>
              <a:t>Tx recto asociado.</a:t>
            </a:r>
          </a:p>
          <a:p>
            <a:r>
              <a:rPr lang="es-MX" dirty="0"/>
              <a:t>Fracaso de manejo conservador (obstrucción constante de la sonda – coágulos).</a:t>
            </a:r>
          </a:p>
          <a:p>
            <a:r>
              <a:rPr lang="es-MX" dirty="0"/>
              <a:t>Si se lleva a laparotomía por otra razón.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54369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E5E61-E906-5B41-96B6-A39AB2EE8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TRAUMA RENAL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264A5-1FE4-C544-984C-37C185DD8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CO" b="1" dirty="0"/>
              <a:t>CERRADO</a:t>
            </a:r>
          </a:p>
          <a:p>
            <a:r>
              <a:rPr lang="es-CO" dirty="0"/>
              <a:t>Accidentes de tránsito, caidas, golpes.</a:t>
            </a:r>
          </a:p>
          <a:p>
            <a:r>
              <a:rPr lang="es-CO" dirty="0"/>
              <a:t>Velocidad factor de gravedad. </a:t>
            </a:r>
          </a:p>
          <a:p>
            <a:r>
              <a:rPr lang="es-CO" dirty="0"/>
              <a:t>Desaceleración rápida </a:t>
            </a:r>
            <a:r>
              <a:rPr lang="es-CO" dirty="0">
                <a:cs typeface="Arial" charset="0"/>
              </a:rPr>
              <a:t>→ lesiones vasculares.</a:t>
            </a:r>
          </a:p>
          <a:p>
            <a:pPr>
              <a:buFontTx/>
              <a:buChar char="-"/>
            </a:pPr>
            <a:r>
              <a:rPr lang="es-CO" dirty="0">
                <a:cs typeface="Arial" charset="0"/>
              </a:rPr>
              <a:t>Trombosis de la arteria renal.</a:t>
            </a:r>
          </a:p>
          <a:p>
            <a:pPr>
              <a:buFontTx/>
              <a:buChar char="-"/>
            </a:pPr>
            <a:r>
              <a:rPr lang="es-CO" dirty="0">
                <a:cs typeface="Arial" charset="0"/>
              </a:rPr>
              <a:t>Laceración de la vena renal.</a:t>
            </a:r>
          </a:p>
          <a:p>
            <a:pPr>
              <a:buFontTx/>
              <a:buChar char="-"/>
            </a:pPr>
            <a:r>
              <a:rPr lang="es-CO" dirty="0">
                <a:cs typeface="Arial" charset="0"/>
              </a:rPr>
              <a:t>Avulsión del pedículo.</a:t>
            </a:r>
          </a:p>
          <a:p>
            <a:endParaRPr lang="es-ES_tradnl" dirty="0"/>
          </a:p>
        </p:txBody>
      </p:sp>
      <p:pic>
        <p:nvPicPr>
          <p:cNvPr id="5" name="Picture 5" descr="truck_vs_car_crash">
            <a:extLst>
              <a:ext uri="{FF2B5EF4-FFF2-40B4-BE49-F238E27FC236}">
                <a16:creationId xmlns:a16="http://schemas.microsoft.com/office/drawing/2014/main" id="{5EEBDF8D-7384-674B-8285-3EB48B0C1F76}"/>
              </a:ext>
            </a:extLst>
          </p:cNvPr>
          <p:cNvPicPr>
            <a:picLocks noGrp="1" noChangeAspect="1" noChangeArrowheads="1"/>
          </p:cNvPicPr>
          <p:nvPr>
            <p:ph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65188" y="2222499"/>
            <a:ext cx="4788610" cy="2911475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19465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1805B-9968-864E-BF62-C61E7C15E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ahoma" pitchFamily="34" charset="0"/>
              </a:rPr>
              <a:t>TRAUMA VEJIGA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65FE1-1150-3C40-8E9B-64865D1F1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/>
              <a:t>Ruptura intraperitoneal </a:t>
            </a:r>
          </a:p>
          <a:p>
            <a:pPr marL="0" indent="0">
              <a:buNone/>
            </a:pPr>
            <a:r>
              <a:rPr lang="es-ES_tradnl" dirty="0"/>
              <a:t>30% de las rupturas vesicales.</a:t>
            </a:r>
          </a:p>
          <a:p>
            <a:pPr marL="0" indent="0">
              <a:buNone/>
            </a:pPr>
            <a:r>
              <a:rPr lang="es-ES_tradnl" dirty="0"/>
              <a:t>Trauma penetrante o cerrado severo.</a:t>
            </a:r>
          </a:p>
          <a:p>
            <a:pPr marL="0" indent="0">
              <a:buNone/>
            </a:pPr>
            <a:r>
              <a:rPr lang="es-ES_tradnl" dirty="0"/>
              <a:t>Vejiga llena.</a:t>
            </a:r>
          </a:p>
          <a:p>
            <a:pPr marL="0" indent="0">
              <a:buNone/>
            </a:pPr>
            <a:r>
              <a:rPr lang="es-ES_tradnl" dirty="0"/>
              <a:t>Ruptura del domo.</a:t>
            </a:r>
          </a:p>
          <a:p>
            <a:pPr marL="0" indent="0">
              <a:buNone/>
            </a:pPr>
            <a:r>
              <a:rPr lang="es-ES_tradnl" dirty="0"/>
              <a:t>Más frecuente en niños.</a:t>
            </a:r>
            <a:endParaRPr lang="es-ES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Picture 4" descr="RUPT">
            <a:extLst>
              <a:ext uri="{FF2B5EF4-FFF2-40B4-BE49-F238E27FC236}">
                <a16:creationId xmlns:a16="http://schemas.microsoft.com/office/drawing/2014/main" id="{0480EDEA-6EA2-8F49-BBF4-317104A6F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01460" y="3339409"/>
            <a:ext cx="3335338" cy="2667000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86831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2C42C-CFDE-3A40-8CA1-31C56EFE7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ahoma" pitchFamily="34" charset="0"/>
              </a:rPr>
              <a:t>TRAUMA VEJIGA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BACA9-D733-334C-8CD0-083E397C4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dirty="0"/>
              <a:t>Ruptura intraperitoneal. </a:t>
            </a:r>
          </a:p>
          <a:p>
            <a:pPr>
              <a:buNone/>
            </a:pPr>
            <a:r>
              <a:rPr lang="es-MX" dirty="0"/>
              <a:t>MANEJO</a:t>
            </a:r>
          </a:p>
          <a:p>
            <a:r>
              <a:rPr lang="es-MX" dirty="0">
                <a:solidFill>
                  <a:srgbClr val="FF0000"/>
                </a:solidFill>
              </a:rPr>
              <a:t>Reparo quirúrgico de la vejiga.</a:t>
            </a:r>
          </a:p>
          <a:p>
            <a:r>
              <a:rPr lang="es-MX" dirty="0"/>
              <a:t>Evitar peritonitis y otras complicaciones.</a:t>
            </a:r>
          </a:p>
          <a:p>
            <a:r>
              <a:rPr lang="es-MX" dirty="0"/>
              <a:t>Sonda vesical.</a:t>
            </a:r>
          </a:p>
          <a:p>
            <a:r>
              <a:rPr lang="es-MX" dirty="0"/>
              <a:t>Antibióticos.</a:t>
            </a:r>
          </a:p>
          <a:p>
            <a:r>
              <a:rPr lang="es-MX" dirty="0"/>
              <a:t>Cistografía control 10 – 14 días.</a:t>
            </a:r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Picture 5" descr="MVC-018F">
            <a:extLst>
              <a:ext uri="{FF2B5EF4-FFF2-40B4-BE49-F238E27FC236}">
                <a16:creationId xmlns:a16="http://schemas.microsoft.com/office/drawing/2014/main" id="{B3B082C5-8C8C-684B-8275-69D4F139C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9005" y="1969396"/>
            <a:ext cx="3073400" cy="4171950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2183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45046-216F-314A-A055-0E8766674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Arial" charset="0"/>
              </a:rPr>
              <a:t>TRAUMA URETRA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89F9A-7FBD-AA4D-A8E8-B1CAAAB0B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>
                <a:cs typeface="Arial" charset="0"/>
              </a:rPr>
              <a:t>ANTERIOR</a:t>
            </a:r>
          </a:p>
          <a:p>
            <a:pPr>
              <a:buFontTx/>
              <a:buChar char="-"/>
            </a:pPr>
            <a:r>
              <a:rPr lang="es-CO" dirty="0">
                <a:cs typeface="Arial" charset="0"/>
              </a:rPr>
              <a:t>Peneana.</a:t>
            </a:r>
          </a:p>
          <a:p>
            <a:pPr>
              <a:buFontTx/>
              <a:buChar char="-"/>
            </a:pPr>
            <a:r>
              <a:rPr lang="es-CO" dirty="0">
                <a:cs typeface="Arial" charset="0"/>
              </a:rPr>
              <a:t>Bulbar.</a:t>
            </a:r>
          </a:p>
          <a:p>
            <a:pPr>
              <a:buNone/>
            </a:pPr>
            <a:endParaRPr lang="es-CO" dirty="0">
              <a:cs typeface="Arial" charset="0"/>
            </a:endParaRPr>
          </a:p>
          <a:p>
            <a:r>
              <a:rPr lang="es-CO" dirty="0">
                <a:cs typeface="Arial" charset="0"/>
              </a:rPr>
              <a:t>POSTERIOR</a:t>
            </a:r>
          </a:p>
          <a:p>
            <a:pPr>
              <a:buFontTx/>
              <a:buChar char="-"/>
            </a:pPr>
            <a:r>
              <a:rPr lang="es-CO" dirty="0">
                <a:cs typeface="Arial" charset="0"/>
              </a:rPr>
              <a:t>Membranosa.</a:t>
            </a:r>
          </a:p>
          <a:p>
            <a:pPr>
              <a:buFontTx/>
              <a:buChar char="-"/>
            </a:pPr>
            <a:r>
              <a:rPr lang="es-CO" dirty="0">
                <a:cs typeface="Arial" charset="0"/>
              </a:rPr>
              <a:t>Prostática.</a:t>
            </a:r>
          </a:p>
          <a:p>
            <a:endParaRPr lang="es-ES_tradnl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1327CA9B-034E-424B-A947-D4656115A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46438" y="2283694"/>
            <a:ext cx="5170896" cy="38576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577227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EEF61-FAC1-3F4C-AAF0-2295211A4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Arial" charset="0"/>
              </a:rPr>
              <a:t>TRAUMA URETRA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86E00-B673-5C4A-BE23-130D8CB2A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dirty="0"/>
              <a:t>Trauma uretra posterior </a:t>
            </a:r>
          </a:p>
          <a:p>
            <a:pPr>
              <a:buNone/>
            </a:pPr>
            <a:r>
              <a:rPr lang="es-CO" b="1" dirty="0">
                <a:cs typeface="Arial" charset="0"/>
              </a:rPr>
              <a:t>ETIOLOGÍA</a:t>
            </a:r>
          </a:p>
          <a:p>
            <a:pPr>
              <a:buNone/>
            </a:pPr>
            <a:r>
              <a:rPr lang="es-CO" u="sng" dirty="0">
                <a:cs typeface="Arial" charset="0"/>
              </a:rPr>
              <a:t>Fractura de pelvis</a:t>
            </a:r>
          </a:p>
          <a:p>
            <a:r>
              <a:rPr lang="es-CO" dirty="0">
                <a:cs typeface="Arial" charset="0"/>
              </a:rPr>
              <a:t>90 % de los casos.</a:t>
            </a:r>
          </a:p>
          <a:p>
            <a:r>
              <a:rPr lang="es-CO" dirty="0">
                <a:cs typeface="Arial" charset="0"/>
              </a:rPr>
              <a:t>4 – 14 % de las Fx pelvis se asocian a </a:t>
            </a:r>
            <a:r>
              <a:rPr lang="es-CO" dirty="0" err="1">
                <a:cs typeface="Arial" charset="0"/>
              </a:rPr>
              <a:t>Tx</a:t>
            </a:r>
            <a:r>
              <a:rPr lang="es-CO" dirty="0">
                <a:cs typeface="Arial" charset="0"/>
              </a:rPr>
              <a:t> uretra.</a:t>
            </a:r>
          </a:p>
          <a:p>
            <a:r>
              <a:rPr lang="es-CO" dirty="0">
                <a:cs typeface="Arial" charset="0"/>
              </a:rPr>
              <a:t>&gt; en ♂</a:t>
            </a:r>
          </a:p>
          <a:p>
            <a:r>
              <a:rPr lang="es-CO" dirty="0">
                <a:cs typeface="Arial" charset="0"/>
              </a:rPr>
              <a:t>Asociación con Tx de vejiga.</a:t>
            </a:r>
          </a:p>
          <a:p>
            <a:endParaRPr lang="es-ES_tradnl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F2B78E-4D60-8D41-943A-1DE3BE6AE0F5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>
              <a:buNone/>
            </a:pPr>
            <a:r>
              <a:rPr lang="es-CO" u="sng" dirty="0">
                <a:cs typeface="Arial" charset="0"/>
              </a:rPr>
              <a:t>Proyectiles</a:t>
            </a:r>
          </a:p>
          <a:p>
            <a:pPr>
              <a:buNone/>
            </a:pPr>
            <a:r>
              <a:rPr lang="es-CO" u="sng" dirty="0">
                <a:cs typeface="Arial" charset="0"/>
              </a:rPr>
              <a:t>Iatrogénico</a:t>
            </a:r>
          </a:p>
          <a:p>
            <a:endParaRPr lang="es-ES_tradnl" dirty="0"/>
          </a:p>
        </p:txBody>
      </p:sp>
      <p:pic>
        <p:nvPicPr>
          <p:cNvPr id="5" name="Picture 6" descr="f0110105">
            <a:extLst>
              <a:ext uri="{FF2B5EF4-FFF2-40B4-BE49-F238E27FC236}">
                <a16:creationId xmlns:a16="http://schemas.microsoft.com/office/drawing/2014/main" id="{6688D6FB-0DDD-0C43-B374-4D072A72D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6436" y="2941983"/>
            <a:ext cx="2671763" cy="22320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432238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2AE12-DF41-7745-9971-BBBD0B965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Arial" charset="0"/>
              </a:rPr>
              <a:t>TRAUMA URETRA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D6413-FC82-554A-9F86-AB42828A8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es-CO" sz="2400" b="1" dirty="0">
                <a:cs typeface="Arial" charset="0"/>
              </a:rPr>
              <a:t>DIAGNÓSTICO</a:t>
            </a:r>
          </a:p>
          <a:p>
            <a:pPr>
              <a:lnSpc>
                <a:spcPct val="110000"/>
              </a:lnSpc>
            </a:pPr>
            <a:r>
              <a:rPr lang="es-ES_tradnl" sz="2400" dirty="0"/>
              <a:t>Historia clínica Examen físico</a:t>
            </a:r>
          </a:p>
          <a:p>
            <a:pPr lvl="1">
              <a:lnSpc>
                <a:spcPct val="110000"/>
              </a:lnSpc>
            </a:pPr>
            <a:r>
              <a:rPr lang="es-ES_tradnl" sz="2400" dirty="0" err="1"/>
              <a:t>Uretrorragia</a:t>
            </a:r>
            <a:r>
              <a:rPr lang="es-ES_tradnl" sz="2400" dirty="0"/>
              <a:t> (sangre en el meato)</a:t>
            </a:r>
          </a:p>
          <a:p>
            <a:pPr lvl="1">
              <a:lnSpc>
                <a:spcPct val="110000"/>
              </a:lnSpc>
            </a:pPr>
            <a:r>
              <a:rPr lang="es-ES_tradnl" sz="2400" dirty="0"/>
              <a:t>Imposibilidad para la micción</a:t>
            </a:r>
          </a:p>
          <a:p>
            <a:pPr lvl="1">
              <a:lnSpc>
                <a:spcPct val="110000"/>
              </a:lnSpc>
            </a:pPr>
            <a:r>
              <a:rPr lang="es-ES_tradnl" sz="2400" dirty="0"/>
              <a:t>Globo vesical</a:t>
            </a:r>
          </a:p>
          <a:p>
            <a:pPr lvl="1">
              <a:lnSpc>
                <a:spcPct val="110000"/>
              </a:lnSpc>
            </a:pPr>
            <a:endParaRPr lang="es-ES_tradnl" sz="2400" dirty="0"/>
          </a:p>
          <a:p>
            <a:endParaRPr lang="es-ES_tradnl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7EC23-F21E-B54A-B657-6DA911637AD9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1">
              <a:lnSpc>
                <a:spcPct val="110000"/>
              </a:lnSpc>
            </a:pPr>
            <a:r>
              <a:rPr lang="es-ES_tradnl" sz="2400" dirty="0"/>
              <a:t>Hematuria </a:t>
            </a:r>
          </a:p>
          <a:p>
            <a:pPr lvl="1">
              <a:lnSpc>
                <a:spcPct val="110000"/>
              </a:lnSpc>
            </a:pPr>
            <a:r>
              <a:rPr lang="es-ES_tradnl" sz="2400" dirty="0"/>
              <a:t>Imposibilidad para paso de sonda vesical</a:t>
            </a:r>
          </a:p>
          <a:p>
            <a:pPr lvl="1">
              <a:lnSpc>
                <a:spcPct val="110000"/>
              </a:lnSpc>
            </a:pPr>
            <a:r>
              <a:rPr lang="es-ES_tradnl" sz="2400" dirty="0"/>
              <a:t>Próstata ascendida en el tacto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551137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C1B64-3D01-FF44-8359-55528D9F2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Arial" charset="0"/>
              </a:rPr>
              <a:t>TRAUMA URETRA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BFBE6-8D21-6E47-8600-2D8D1B6EA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_tradnl" dirty="0"/>
              <a:t>Uretra posterior </a:t>
            </a:r>
          </a:p>
          <a:p>
            <a:pPr>
              <a:lnSpc>
                <a:spcPct val="110000"/>
              </a:lnSpc>
              <a:buNone/>
            </a:pPr>
            <a:r>
              <a:rPr lang="es-CO" b="1" dirty="0">
                <a:cs typeface="Arial" charset="0"/>
              </a:rPr>
              <a:t>DIAGNÓSTICO</a:t>
            </a:r>
          </a:p>
          <a:p>
            <a:pPr>
              <a:lnSpc>
                <a:spcPct val="110000"/>
              </a:lnSpc>
            </a:pPr>
            <a:endParaRPr lang="es-ES_tradnl" dirty="0"/>
          </a:p>
          <a:p>
            <a:pPr>
              <a:lnSpc>
                <a:spcPct val="110000"/>
              </a:lnSpc>
            </a:pPr>
            <a:r>
              <a:rPr lang="es-ES_tradnl" dirty="0">
                <a:solidFill>
                  <a:srgbClr val="FF0000"/>
                </a:solidFill>
              </a:rPr>
              <a:t>URETROGRAFIA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s-ES_tradnl" dirty="0"/>
              <a:t>Sangre en el meato: No intentar paso de sonda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s-ES_tradnl" dirty="0"/>
              <a:t>Realizar </a:t>
            </a:r>
            <a:r>
              <a:rPr lang="es-ES_tradnl" dirty="0" err="1"/>
              <a:t>uretrografía</a:t>
            </a:r>
            <a:endParaRPr lang="es-ES_tradnl" dirty="0"/>
          </a:p>
          <a:p>
            <a:pPr marL="0" indent="0">
              <a:buNone/>
            </a:pPr>
            <a:endParaRPr lang="es-ES_tradnl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70800F-69CF-D042-9CE2-3FC9A3404DD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ES_tradnl" dirty="0"/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3B4AF64D-3D4D-BB41-8BC2-7761D94631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422874"/>
              </p:ext>
            </p:extLst>
          </p:nvPr>
        </p:nvGraphicFramePr>
        <p:xfrm>
          <a:off x="7254240" y="2571059"/>
          <a:ext cx="3810000" cy="343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to de Photo Editor" r:id="rId2" imgW="5714286" imgH="5152381" progId="">
                  <p:embed/>
                </p:oleObj>
              </mc:Choice>
              <mc:Fallback>
                <p:oleObj name="Foto de Photo Editor" r:id="rId2" imgW="5714286" imgH="5152381" progId="">
                  <p:embed/>
                  <p:pic>
                    <p:nvPicPr>
                      <p:cNvPr id="10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6679" t="17369" r="15329" b="41299"/>
                      <a:stretch>
                        <a:fillRect/>
                      </a:stretch>
                    </p:blipFill>
                    <p:spPr bwMode="auto">
                      <a:xfrm>
                        <a:off x="7254240" y="2571059"/>
                        <a:ext cx="3810000" cy="3435350"/>
                      </a:xfrm>
                      <a:prstGeom prst="rect">
                        <a:avLst/>
                      </a:prstGeom>
                      <a:noFill/>
                      <a:ln w="762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49897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EDB7F-59F2-6648-8050-DFA14D91C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Arial" charset="0"/>
              </a:rPr>
              <a:t>TRAUMA URETRA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61F6-46C1-324C-A05C-469CD2261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es-CO" b="1" dirty="0">
                <a:cs typeface="Arial" charset="0"/>
              </a:rPr>
              <a:t>TRATAMIENTO</a:t>
            </a:r>
          </a:p>
          <a:p>
            <a:pPr>
              <a:lnSpc>
                <a:spcPct val="110000"/>
              </a:lnSpc>
              <a:buNone/>
            </a:pPr>
            <a:endParaRPr lang="es-CO" b="1" dirty="0">
              <a:cs typeface="Arial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s-ES_tradnl" u="sng" dirty="0"/>
              <a:t>REALINEAMIENTO PRIMARIO</a:t>
            </a:r>
          </a:p>
          <a:p>
            <a:pPr>
              <a:lnSpc>
                <a:spcPct val="110000"/>
              </a:lnSpc>
            </a:pPr>
            <a:r>
              <a:rPr lang="es-ES_tradnl" dirty="0"/>
              <a:t>Inserción de sonda vesical vía endoscópica en el momento del trauma o si el paciente va a ser llevado a cirugía por otra causa.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7943959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2B069-F783-EA43-A233-F3DA9CBAF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Arial" charset="0"/>
              </a:rPr>
              <a:t>TRAUMA URETRA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776E0-BCEC-C94C-99F7-E7167240E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None/>
            </a:pPr>
            <a:r>
              <a:rPr lang="es-CO" b="1" dirty="0">
                <a:cs typeface="Arial" charset="0"/>
              </a:rPr>
              <a:t>TRATAMIENTO</a:t>
            </a:r>
          </a:p>
          <a:p>
            <a:pPr>
              <a:lnSpc>
                <a:spcPct val="110000"/>
              </a:lnSpc>
              <a:buNone/>
            </a:pPr>
            <a:r>
              <a:rPr lang="es-ES_tradnl" u="sng" dirty="0"/>
              <a:t>CISTOSTOMIA SUPRAPÚBICA</a:t>
            </a:r>
          </a:p>
          <a:p>
            <a:pPr>
              <a:lnSpc>
                <a:spcPct val="110000"/>
              </a:lnSpc>
            </a:pPr>
            <a:r>
              <a:rPr lang="es-ES_tradnl" dirty="0"/>
              <a:t>En paciente inestable o cuando no es posible el realineamiento en 1ª instancia.</a:t>
            </a:r>
          </a:p>
          <a:p>
            <a:pPr>
              <a:lnSpc>
                <a:spcPct val="110000"/>
              </a:lnSpc>
            </a:pPr>
            <a:r>
              <a:rPr lang="es-ES_tradnl" dirty="0"/>
              <a:t>Luego (3 meses) corrección definitiva (</a:t>
            </a:r>
            <a:r>
              <a:rPr lang="es-ES_tradnl" dirty="0" err="1"/>
              <a:t>uretrotomía</a:t>
            </a:r>
            <a:r>
              <a:rPr lang="es-ES_tradnl" dirty="0"/>
              <a:t> – </a:t>
            </a:r>
            <a:r>
              <a:rPr lang="es-ES_tradnl" dirty="0" err="1"/>
              <a:t>uretroplastia</a:t>
            </a:r>
            <a:r>
              <a:rPr lang="es-ES_tradnl" dirty="0"/>
              <a:t> perineal).</a:t>
            </a:r>
            <a:endParaRPr lang="es-CO" dirty="0">
              <a:cs typeface="Arial" charset="0"/>
            </a:endParaRPr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ECABF8-4B43-3D49-A83C-694439F34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0292" y="4293096"/>
            <a:ext cx="3505200" cy="2336800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79009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64874-00BA-6C48-A3D2-BBD027B4F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Arial" charset="0"/>
              </a:rPr>
              <a:t>TRAUMA URETRA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999B6-4B31-D54B-9EAF-3BEABAF2F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_tradnl" dirty="0"/>
              <a:t>Uretra posterior </a:t>
            </a:r>
          </a:p>
          <a:p>
            <a:pPr>
              <a:lnSpc>
                <a:spcPct val="110000"/>
              </a:lnSpc>
              <a:buNone/>
            </a:pPr>
            <a:r>
              <a:rPr lang="es-CO" b="1" dirty="0">
                <a:cs typeface="Arial" charset="0"/>
              </a:rPr>
              <a:t>COMPLICACIONES</a:t>
            </a:r>
          </a:p>
          <a:p>
            <a:pPr>
              <a:lnSpc>
                <a:spcPct val="110000"/>
              </a:lnSpc>
              <a:buNone/>
            </a:pPr>
            <a:endParaRPr lang="es-ES_tradnl" dirty="0"/>
          </a:p>
          <a:p>
            <a:pPr>
              <a:lnSpc>
                <a:spcPct val="110000"/>
              </a:lnSpc>
              <a:buNone/>
            </a:pPr>
            <a:r>
              <a:rPr lang="es-ES_tradnl" u="sng" dirty="0"/>
              <a:t>DISFUNCIÓN ERECTIL.</a:t>
            </a:r>
          </a:p>
          <a:p>
            <a:pPr>
              <a:lnSpc>
                <a:spcPct val="110000"/>
              </a:lnSpc>
              <a:buNone/>
            </a:pPr>
            <a:r>
              <a:rPr lang="es-ES_tradnl" u="sng" dirty="0"/>
              <a:t>INCONTINENCIA.</a:t>
            </a:r>
          </a:p>
          <a:p>
            <a:pPr>
              <a:lnSpc>
                <a:spcPct val="110000"/>
              </a:lnSpc>
              <a:buNone/>
            </a:pPr>
            <a:r>
              <a:rPr lang="es-ES_tradnl" u="sng" dirty="0"/>
              <a:t>ESTENOSIS.</a:t>
            </a:r>
            <a:endParaRPr lang="es-ES_tradnl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Imagen 1" descr="Screen Shot 2016-07-26 at 8.59.29 PM.png">
            <a:extLst>
              <a:ext uri="{FF2B5EF4-FFF2-40B4-BE49-F238E27FC236}">
                <a16:creationId xmlns:a16="http://schemas.microsoft.com/office/drawing/2014/main" id="{9B5601DC-5C20-5845-B1CA-3B39CA8ED85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6881" y="1494532"/>
            <a:ext cx="2189978" cy="470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0369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EA992-E970-3B4E-8B18-7DFD4E1B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Arial" charset="0"/>
              </a:rPr>
              <a:t>TRAUMA URETRA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8B02F-567A-804B-9A99-2B4D22415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dirty="0"/>
              <a:t>Uretra anterior</a:t>
            </a:r>
          </a:p>
          <a:p>
            <a:pPr>
              <a:lnSpc>
                <a:spcPct val="110000"/>
              </a:lnSpc>
              <a:buNone/>
            </a:pPr>
            <a:r>
              <a:rPr lang="es-CO" dirty="0">
                <a:cs typeface="Arial" charset="0"/>
              </a:rPr>
              <a:t>ETIOLOGÍA</a:t>
            </a:r>
          </a:p>
          <a:p>
            <a:pPr>
              <a:lnSpc>
                <a:spcPct val="110000"/>
              </a:lnSpc>
            </a:pPr>
            <a:r>
              <a:rPr lang="es-CO" dirty="0">
                <a:cs typeface="Arial" charset="0"/>
              </a:rPr>
              <a:t>Caída a horcajadas (U. bulbar).</a:t>
            </a:r>
          </a:p>
          <a:p>
            <a:pPr>
              <a:lnSpc>
                <a:spcPct val="110000"/>
              </a:lnSpc>
            </a:pPr>
            <a:r>
              <a:rPr lang="es-CO" dirty="0">
                <a:cs typeface="Arial" charset="0"/>
              </a:rPr>
              <a:t>Proyectil arma de fuego – ACP.</a:t>
            </a:r>
          </a:p>
          <a:p>
            <a:pPr>
              <a:lnSpc>
                <a:spcPct val="110000"/>
              </a:lnSpc>
            </a:pPr>
            <a:r>
              <a:rPr lang="es-CO" dirty="0">
                <a:cs typeface="Arial" charset="0"/>
              </a:rPr>
              <a:t>Trauma iatrogénico (paso de sondas – instrumentación).</a:t>
            </a:r>
          </a:p>
          <a:p>
            <a:pPr>
              <a:lnSpc>
                <a:spcPct val="110000"/>
              </a:lnSpc>
            </a:pPr>
            <a:endParaRPr lang="es-CO" dirty="0">
              <a:cs typeface="Arial" charset="0"/>
            </a:endParaRPr>
          </a:p>
          <a:p>
            <a:pPr marL="0" indent="0">
              <a:buNone/>
            </a:pPr>
            <a:endParaRPr lang="es-ES_tradnl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AD1CFE-3F60-9847-AC9E-20F8FF2AFF57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>
              <a:lnSpc>
                <a:spcPct val="110000"/>
              </a:lnSpc>
              <a:buNone/>
            </a:pPr>
            <a:r>
              <a:rPr lang="es-CO" dirty="0">
                <a:cs typeface="Arial" charset="0"/>
              </a:rPr>
              <a:t>DIAGNÓSTICO</a:t>
            </a:r>
          </a:p>
          <a:p>
            <a:pPr>
              <a:lnSpc>
                <a:spcPct val="110000"/>
              </a:lnSpc>
            </a:pPr>
            <a:r>
              <a:rPr lang="es-CO" dirty="0">
                <a:cs typeface="Arial" charset="0"/>
              </a:rPr>
              <a:t>Clínica.</a:t>
            </a:r>
          </a:p>
          <a:p>
            <a:pPr>
              <a:lnSpc>
                <a:spcPct val="110000"/>
              </a:lnSpc>
            </a:pPr>
            <a:r>
              <a:rPr lang="es-CO" dirty="0" err="1">
                <a:cs typeface="Arial" charset="0"/>
              </a:rPr>
              <a:t>Uretrografía</a:t>
            </a:r>
            <a:r>
              <a:rPr lang="es-CO" dirty="0">
                <a:cs typeface="Arial" charset="0"/>
              </a:rPr>
              <a:t>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15866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9CF75-2059-464E-9AC9-540015AF1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TRAUMA RENAL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F7888-354A-3E4C-A6A5-42FDBBC90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O" b="1" dirty="0"/>
              <a:t>PENETRANTE</a:t>
            </a:r>
          </a:p>
          <a:p>
            <a:r>
              <a:rPr lang="es-CO" dirty="0"/>
              <a:t>Arma de fuego – cortopunzante.</a:t>
            </a:r>
          </a:p>
          <a:p>
            <a:r>
              <a:rPr lang="es-CO" dirty="0"/>
              <a:t>&gt; Daño proyectiles de </a:t>
            </a:r>
            <a:r>
              <a:rPr lang="es-CO" dirty="0">
                <a:cs typeface="Arial" charset="0"/>
              </a:rPr>
              <a:t>↑ velocidad.</a:t>
            </a:r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6 Imagen">
            <a:extLst>
              <a:ext uri="{FF2B5EF4-FFF2-40B4-BE49-F238E27FC236}">
                <a16:creationId xmlns:a16="http://schemas.microsoft.com/office/drawing/2014/main" id="{325FACD6-3FDD-D54C-9BD0-152256720117}"/>
              </a:ext>
            </a:extLst>
          </p:cNvPr>
          <p:cNvPicPr>
            <a:picLocks noGrp="1" noChangeAspect="1" noChangeArrowheads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52639" y="2743200"/>
            <a:ext cx="2550310" cy="312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3AB2B53-84F1-B54D-AE5B-DC91E2E6F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68607" y="3317698"/>
            <a:ext cx="2945577" cy="25475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17464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1A437-FAF6-4447-AC6D-F2DD3CDF2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TRAUMA URETRA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98C3E-5574-7A41-B61C-D35674475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dirty="0"/>
              <a:t>Uretra anterior </a:t>
            </a:r>
          </a:p>
          <a:p>
            <a:pPr>
              <a:lnSpc>
                <a:spcPct val="110000"/>
              </a:lnSpc>
              <a:buNone/>
            </a:pPr>
            <a:r>
              <a:rPr lang="es-CO" b="1" dirty="0">
                <a:cs typeface="Arial" charset="0"/>
              </a:rPr>
              <a:t>TRATAMIENTO</a:t>
            </a:r>
            <a:endParaRPr lang="es-CO" u="sng" dirty="0">
              <a:cs typeface="Arial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s-CO" u="sng" dirty="0">
                <a:cs typeface="Arial" charset="0"/>
              </a:rPr>
              <a:t>PASO DE SONDA</a:t>
            </a:r>
          </a:p>
          <a:p>
            <a:pPr>
              <a:lnSpc>
                <a:spcPct val="110000"/>
              </a:lnSpc>
            </a:pPr>
            <a:r>
              <a:rPr lang="es-CO" dirty="0">
                <a:cs typeface="Arial" charset="0"/>
              </a:rPr>
              <a:t>Cuando solo es una simple contusión uretral.</a:t>
            </a:r>
          </a:p>
          <a:p>
            <a:pPr>
              <a:lnSpc>
                <a:spcPct val="110000"/>
              </a:lnSpc>
            </a:pPr>
            <a:r>
              <a:rPr lang="es-CO" dirty="0">
                <a:cs typeface="Arial" charset="0"/>
              </a:rPr>
              <a:t>Sonda por 5 a 7 días.</a:t>
            </a:r>
          </a:p>
          <a:p>
            <a:pPr>
              <a:lnSpc>
                <a:spcPct val="110000"/>
              </a:lnSpc>
            </a:pPr>
            <a:endParaRPr lang="es-CO" dirty="0">
              <a:cs typeface="Arial" charset="0"/>
            </a:endParaRPr>
          </a:p>
          <a:p>
            <a:pPr marL="0" indent="0">
              <a:buNone/>
            </a:pPr>
            <a:endParaRPr lang="es-ES_tradnl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C19003-C009-A843-92D8-0F7EC975FCA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>
              <a:lnSpc>
                <a:spcPct val="110000"/>
              </a:lnSpc>
              <a:buNone/>
            </a:pPr>
            <a:r>
              <a:rPr lang="es-CO" u="sng" dirty="0">
                <a:cs typeface="Arial" charset="0"/>
              </a:rPr>
              <a:t>REPARO DIRECTO</a:t>
            </a:r>
          </a:p>
          <a:p>
            <a:pPr>
              <a:lnSpc>
                <a:spcPct val="110000"/>
              </a:lnSpc>
              <a:buNone/>
            </a:pPr>
            <a:endParaRPr lang="es-CO" u="sng" dirty="0">
              <a:cs typeface="Arial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s-CO" u="sng" dirty="0">
                <a:cs typeface="Arial" charset="0"/>
              </a:rPr>
              <a:t>CISTOSTOMÍA SUPRAPUBICA</a:t>
            </a:r>
          </a:p>
          <a:p>
            <a:pPr>
              <a:lnSpc>
                <a:spcPct val="110000"/>
              </a:lnSpc>
            </a:pPr>
            <a:r>
              <a:rPr lang="es-CO" dirty="0">
                <a:cs typeface="Arial" charset="0"/>
              </a:rPr>
              <a:t>Luego reparo definitivo (3 semanas a 3 meses después).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142723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00904-60C5-FC4B-9097-935CE670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935" y="2766218"/>
            <a:ext cx="10515600" cy="1325563"/>
          </a:xfrm>
        </p:spPr>
        <p:txBody>
          <a:bodyPr/>
          <a:lstStyle/>
          <a:p>
            <a:r>
              <a:rPr lang="es-ES_tradnl" dirty="0"/>
              <a:t>FRACTURA DE PENE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08225AA-FBAB-F849-85E7-B2B73D7CA1C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468" r="16468" b="11711"/>
          <a:stretch/>
        </p:blipFill>
        <p:spPr>
          <a:xfrm>
            <a:off x="7474809" y="1507736"/>
            <a:ext cx="3663726" cy="3842528"/>
          </a:xfrm>
          <a:noFill/>
          <a:ln w="76200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4376246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F571A-15F5-2647-8A97-DF783C12E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FRACTURA DE PENE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54629-CBAC-A34A-BE98-138830366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s-CO" dirty="0">
                <a:cs typeface="Arial" charset="0"/>
              </a:rPr>
              <a:t>Ruptura del cuerpo cavernoso del pene.</a:t>
            </a:r>
          </a:p>
          <a:p>
            <a:pPr>
              <a:lnSpc>
                <a:spcPct val="110000"/>
              </a:lnSpc>
            </a:pPr>
            <a:r>
              <a:rPr lang="es-CO" dirty="0">
                <a:cs typeface="Arial" charset="0"/>
              </a:rPr>
              <a:t>Ocurre en erección.</a:t>
            </a:r>
          </a:p>
          <a:p>
            <a:pPr>
              <a:lnSpc>
                <a:spcPct val="110000"/>
              </a:lnSpc>
            </a:pPr>
            <a:r>
              <a:rPr lang="es-CO" dirty="0">
                <a:cs typeface="Arial" charset="0"/>
              </a:rPr>
              <a:t>Durante la actividad sexual.</a:t>
            </a:r>
          </a:p>
          <a:p>
            <a:pPr>
              <a:lnSpc>
                <a:spcPct val="110000"/>
              </a:lnSpc>
            </a:pPr>
            <a:r>
              <a:rPr lang="es-CO" dirty="0">
                <a:cs typeface="Arial" charset="0"/>
              </a:rPr>
              <a:t>Choque fuera de la vagina con perine o pubis.</a:t>
            </a:r>
          </a:p>
          <a:p>
            <a:endParaRPr lang="es-ES_trad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9C3D72-8DE6-A747-A115-AED62C603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5828" y="2334203"/>
            <a:ext cx="3644727" cy="3807143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99820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3C522-953B-C444-A50D-3E8743A87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FRACTURA DE PENE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0F396-6EB8-B340-A4AD-D143028EF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O" b="1" dirty="0"/>
              <a:t>CLINICA</a:t>
            </a:r>
          </a:p>
          <a:p>
            <a:r>
              <a:rPr lang="es-CO" dirty="0"/>
              <a:t>“Chasquido”.</a:t>
            </a:r>
          </a:p>
          <a:p>
            <a:r>
              <a:rPr lang="es-CO" dirty="0"/>
              <a:t>Detumescencia.</a:t>
            </a:r>
          </a:p>
          <a:p>
            <a:r>
              <a:rPr lang="es-CO" dirty="0"/>
              <a:t>Luego hematoma.</a:t>
            </a:r>
          </a:p>
          <a:p>
            <a:r>
              <a:rPr lang="es-CO" dirty="0"/>
              <a:t>Dolor.</a:t>
            </a:r>
          </a:p>
          <a:p>
            <a:pPr marL="0" indent="0">
              <a:buNone/>
            </a:pPr>
            <a:endParaRPr lang="es-ES_tradnl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F0C7A5-07DE-FB49-8C0B-2DACA737E805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s-CO" dirty="0"/>
              <a:t>Edema.</a:t>
            </a:r>
          </a:p>
          <a:p>
            <a:r>
              <a:rPr lang="es-CO" dirty="0"/>
              <a:t>En ocasiones se puede palpar línea de fractura.</a:t>
            </a:r>
          </a:p>
          <a:p>
            <a:r>
              <a:rPr lang="es-CO" dirty="0"/>
              <a:t>Deformidad en BERENJENA.</a:t>
            </a:r>
          </a:p>
          <a:p>
            <a:r>
              <a:rPr lang="es-CO" dirty="0"/>
              <a:t>Compromiso uretra (3 – 30%).</a:t>
            </a:r>
          </a:p>
          <a:p>
            <a:pPr>
              <a:buNone/>
            </a:pPr>
            <a:r>
              <a:rPr lang="es-CO" dirty="0"/>
              <a:t>Sangre en meato – hematuria.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149994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82C12-E43D-A743-BAC1-E8A3A343B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FRACTURA DE PENE </a:t>
            </a:r>
          </a:p>
        </p:txBody>
      </p:sp>
      <p:pic>
        <p:nvPicPr>
          <p:cNvPr id="5" name="Picture 5" descr="UrgenciasUrologicas5">
            <a:extLst>
              <a:ext uri="{FF2B5EF4-FFF2-40B4-BE49-F238E27FC236}">
                <a16:creationId xmlns:a16="http://schemas.microsoft.com/office/drawing/2014/main" id="{139C9305-20A4-704C-8535-47C888C04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0855" y="1849437"/>
            <a:ext cx="3333750" cy="2524125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6" name="Picture 6" descr="http://3.bp.blogspot.com/_F9pAAb3x_8s/RzSlByHJNHI/AAAAAAAACus/74zv5TnAbCk/s320/berengena.jpg">
            <a:extLst>
              <a:ext uri="{FF2B5EF4-FFF2-40B4-BE49-F238E27FC236}">
                <a16:creationId xmlns:a16="http://schemas.microsoft.com/office/drawing/2014/main" id="{74F24645-3AA5-D741-A7FE-570AE5582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0855" y="4778375"/>
            <a:ext cx="3357563" cy="17145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25994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6DC3E-101C-6843-8A6C-883FA1F57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FRACTURA DE PENE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CB87F-10D0-B242-9762-C4060BCC7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O" b="1" dirty="0"/>
              <a:t>IMÁGENES</a:t>
            </a:r>
          </a:p>
          <a:p>
            <a:r>
              <a:rPr lang="es-CO" sz="2400" dirty="0" err="1"/>
              <a:t>Uretrografía</a:t>
            </a:r>
            <a:r>
              <a:rPr lang="es-CO" sz="2400" dirty="0"/>
              <a:t>: trauma de uretra.</a:t>
            </a:r>
          </a:p>
          <a:p>
            <a:r>
              <a:rPr lang="es-CO" sz="2400" dirty="0"/>
              <a:t>Ecografía Doppler.</a:t>
            </a:r>
          </a:p>
          <a:p>
            <a:r>
              <a:rPr lang="es-CO" sz="2400" dirty="0"/>
              <a:t>RMN: Costosa.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BEEF6A-D763-7743-A151-46B6D85FB2E7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>
              <a:buNone/>
            </a:pPr>
            <a:r>
              <a:rPr lang="es-CO" b="1" dirty="0"/>
              <a:t>DX DIFERENCIAL</a:t>
            </a:r>
          </a:p>
          <a:p>
            <a:r>
              <a:rPr lang="es-CO" dirty="0"/>
              <a:t>Ruptura de vena o arteria dorsal del pene.</a:t>
            </a: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82792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8CF86-269A-4B4F-A58F-794856955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FRACTURA DE PENE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B2D6D-C1EE-A343-8077-4ACA396C6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3" y="1687858"/>
            <a:ext cx="10667997" cy="250825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CO" sz="1800" b="1" dirty="0"/>
              <a:t>TRATAMIENTO</a:t>
            </a:r>
          </a:p>
          <a:p>
            <a:pPr>
              <a:buNone/>
            </a:pPr>
            <a:endParaRPr lang="es-CO" sz="1800" b="1" dirty="0"/>
          </a:p>
          <a:p>
            <a:r>
              <a:rPr lang="es-CO" dirty="0"/>
              <a:t>QUIRÚRGICO.</a:t>
            </a:r>
          </a:p>
          <a:p>
            <a:r>
              <a:rPr lang="es-CO" dirty="0"/>
              <a:t>URGENCIA (idealmente 1ª  8 horas).</a:t>
            </a:r>
          </a:p>
          <a:p>
            <a:r>
              <a:rPr lang="es-CO" dirty="0"/>
              <a:t>1 mes de abstinencia sexual.</a:t>
            </a:r>
          </a:p>
          <a:p>
            <a:r>
              <a:rPr lang="es-CO" dirty="0">
                <a:cs typeface="Arial" charset="0"/>
              </a:rPr>
              <a:t>↓ Complicaciones</a:t>
            </a:r>
          </a:p>
          <a:p>
            <a:pPr>
              <a:buFontTx/>
              <a:buChar char="-"/>
            </a:pPr>
            <a:r>
              <a:rPr lang="es-CO" dirty="0">
                <a:cs typeface="Arial" charset="0"/>
              </a:rPr>
              <a:t>Deformidades.</a:t>
            </a:r>
          </a:p>
          <a:p>
            <a:pPr>
              <a:buFontTx/>
              <a:buChar char="-"/>
            </a:pPr>
            <a:r>
              <a:rPr lang="es-CO" dirty="0">
                <a:cs typeface="Arial" charset="0"/>
              </a:rPr>
              <a:t>Dolor persistente.</a:t>
            </a:r>
            <a:endParaRPr lang="es-CO" sz="1800" dirty="0"/>
          </a:p>
          <a:p>
            <a:endParaRPr lang="es-ES_tradnl" dirty="0"/>
          </a:p>
        </p:txBody>
      </p:sp>
      <p:pic>
        <p:nvPicPr>
          <p:cNvPr id="5" name="Picture 5" descr="MVC-005F">
            <a:extLst>
              <a:ext uri="{FF2B5EF4-FFF2-40B4-BE49-F238E27FC236}">
                <a16:creationId xmlns:a16="http://schemas.microsoft.com/office/drawing/2014/main" id="{87D71FED-73A6-CD40-A2AF-062E1FBF1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35078" y="2941983"/>
            <a:ext cx="4176712" cy="3132138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45725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BCAEC-CBE3-4844-9037-C3AB0FB7A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TRAUMA DE PENE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06C50-53C4-A847-8B75-760A35708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O" b="1" dirty="0"/>
              <a:t>AMPUTACIÓN</a:t>
            </a:r>
          </a:p>
          <a:p>
            <a:r>
              <a:rPr lang="es-CO" dirty="0"/>
              <a:t>Automutilación </a:t>
            </a:r>
          </a:p>
          <a:p>
            <a:pPr>
              <a:buNone/>
            </a:pPr>
            <a:r>
              <a:rPr lang="es-CO" dirty="0"/>
              <a:t>    (causa + frecuente).</a:t>
            </a:r>
          </a:p>
          <a:p>
            <a:pPr>
              <a:buNone/>
            </a:pPr>
            <a:r>
              <a:rPr lang="es-CO" dirty="0"/>
              <a:t>Patología psiquiátrica</a:t>
            </a:r>
          </a:p>
          <a:p>
            <a:r>
              <a:rPr lang="es-CO" dirty="0"/>
              <a:t>Trauma directo.</a:t>
            </a:r>
          </a:p>
          <a:p>
            <a:pPr marL="0" indent="0">
              <a:buNone/>
            </a:pPr>
            <a:endParaRPr lang="es-ES_tradnl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15003-B145-7E48-B4BD-B8F0F76ABB2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s-CO" dirty="0">
                <a:cs typeface="Arial" charset="0"/>
              </a:rPr>
              <a:t>Reimplante </a:t>
            </a:r>
          </a:p>
          <a:p>
            <a:pPr>
              <a:buNone/>
            </a:pPr>
            <a:r>
              <a:rPr lang="es-CO" dirty="0">
                <a:cs typeface="Arial" charset="0"/>
              </a:rPr>
              <a:t>    (técnica de microcirugía).</a:t>
            </a:r>
          </a:p>
          <a:p>
            <a:r>
              <a:rPr lang="es-CO" dirty="0">
                <a:cs typeface="Arial" charset="0"/>
              </a:rPr>
              <a:t>Tiempo de isquemia </a:t>
            </a:r>
          </a:p>
          <a:p>
            <a:pPr>
              <a:buNone/>
            </a:pPr>
            <a:r>
              <a:rPr lang="es-CO" dirty="0">
                <a:cs typeface="Arial" charset="0"/>
              </a:rPr>
              <a:t>     (16h fría – 6h caliente).</a:t>
            </a:r>
          </a:p>
          <a:p>
            <a:r>
              <a:rPr lang="es-CO" dirty="0"/>
              <a:t>Remodelar muñón.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782934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CBFC4-1D9C-CD4F-A562-A5D2CBFA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TRAUMA DE PENE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6AF42-49B0-0E4E-8C4E-38F20AEB6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s-MX" b="1" dirty="0"/>
              <a:t>HERIDAS POR AF EN PENE</a:t>
            </a:r>
          </a:p>
          <a:p>
            <a:pPr lvl="1">
              <a:lnSpc>
                <a:spcPct val="110000"/>
              </a:lnSpc>
            </a:pPr>
            <a:r>
              <a:rPr lang="es-MX" dirty="0" err="1"/>
              <a:t>Uretrografía</a:t>
            </a:r>
            <a:r>
              <a:rPr lang="es-MX" dirty="0"/>
              <a:t> (50% lesión de uretra).</a:t>
            </a:r>
          </a:p>
          <a:p>
            <a:pPr lvl="1">
              <a:lnSpc>
                <a:spcPct val="110000"/>
              </a:lnSpc>
            </a:pPr>
            <a:r>
              <a:rPr lang="es-MX" dirty="0"/>
              <a:t>Exploración quirúrgica temprana.</a:t>
            </a:r>
          </a:p>
          <a:p>
            <a:pPr lvl="1">
              <a:lnSpc>
                <a:spcPct val="110000"/>
              </a:lnSpc>
            </a:pPr>
            <a:r>
              <a:rPr lang="es-MX" dirty="0"/>
              <a:t>Desbridamiento conservador.</a:t>
            </a:r>
          </a:p>
          <a:p>
            <a:pPr lvl="1">
              <a:lnSpc>
                <a:spcPct val="110000"/>
              </a:lnSpc>
            </a:pPr>
            <a:r>
              <a:rPr lang="es-MX" dirty="0"/>
              <a:t>Reparo primario estructuras lesionadas.</a:t>
            </a:r>
          </a:p>
          <a:p>
            <a:pPr lvl="1">
              <a:lnSpc>
                <a:spcPct val="110000"/>
              </a:lnSpc>
            </a:pPr>
            <a:r>
              <a:rPr lang="es-MX" dirty="0"/>
              <a:t>Apariencia cosmética y reparo funcional.</a:t>
            </a:r>
          </a:p>
          <a:p>
            <a:endParaRPr lang="es-ES_tradnl" dirty="0"/>
          </a:p>
        </p:txBody>
      </p:sp>
      <p:pic>
        <p:nvPicPr>
          <p:cNvPr id="5" name="Picture 4" descr="MVC-024F">
            <a:extLst>
              <a:ext uri="{FF2B5EF4-FFF2-40B4-BE49-F238E27FC236}">
                <a16:creationId xmlns:a16="http://schemas.microsoft.com/office/drawing/2014/main" id="{048D3940-497D-E948-BDFC-C7F546F34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94245" y="3148909"/>
            <a:ext cx="3429000" cy="2857500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19383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432B5-11C2-9E40-A921-A459EE110E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URGENCIAS TRAUMÁTICAS UROLÓGICAS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AA127E-B62D-054F-9082-5B0F28ADA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602038"/>
            <a:ext cx="6629400" cy="1655762"/>
          </a:xfrm>
        </p:spPr>
        <p:txBody>
          <a:bodyPr/>
          <a:lstStyle/>
          <a:p>
            <a:r>
              <a:rPr lang="es-ES_tradnl" dirty="0"/>
              <a:t>ANDRÉS DELGADO MONTOYA </a:t>
            </a:r>
          </a:p>
        </p:txBody>
      </p:sp>
    </p:spTree>
    <p:extLst>
      <p:ext uri="{BB962C8B-B14F-4D97-AF65-F5344CB8AC3E}">
        <p14:creationId xmlns:p14="http://schemas.microsoft.com/office/powerpoint/2010/main" val="3102903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43D18-5EA2-D94C-81B1-B83EBAB51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TRAUMA RENAL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F772A-8D05-6045-85F2-7B7F9A09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dirty="0"/>
              <a:t>Evaluación </a:t>
            </a:r>
          </a:p>
          <a:p>
            <a:r>
              <a:rPr lang="es-CO" dirty="0"/>
              <a:t>HC y EF completos.</a:t>
            </a:r>
          </a:p>
          <a:p>
            <a:r>
              <a:rPr lang="es-CO" dirty="0"/>
              <a:t>Estado hemodinámico.</a:t>
            </a:r>
          </a:p>
          <a:p>
            <a:r>
              <a:rPr lang="es-CO" dirty="0"/>
              <a:t>Hematuria macro o microscópica 80-94% de los casos.</a:t>
            </a:r>
          </a:p>
          <a:p>
            <a:r>
              <a:rPr lang="es-CO" dirty="0"/>
              <a:t>Fx costales bajas, hematomas, equimosis.</a:t>
            </a:r>
          </a:p>
          <a:p>
            <a:r>
              <a:rPr lang="es-CO" dirty="0"/>
              <a:t>Orificios de entrada y salida en HAF.</a:t>
            </a:r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1F5E6B43-88B8-FE45-B8D9-3A1356ADFC3D}"/>
              </a:ext>
            </a:extLst>
          </p:cNvPr>
          <p:cNvPicPr>
            <a:picLocks noGrp="1" noChangeAspect="1" noChangeArrowheads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19266" y="3733483"/>
            <a:ext cx="3682973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8346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87FA6-9902-3F45-BEF7-353070712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TRAUMA RENAL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C737E-CBFA-EC43-88B8-E7BC9C7E6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CO" dirty="0"/>
              <a:t>HEMATURIA</a:t>
            </a:r>
          </a:p>
          <a:p>
            <a:r>
              <a:rPr lang="es-CO" dirty="0"/>
              <a:t>Mejor indicador de Trauma de vía urinaria.</a:t>
            </a:r>
          </a:p>
          <a:p>
            <a:r>
              <a:rPr lang="es-CO" dirty="0"/>
              <a:t>Microscópica. </a:t>
            </a:r>
          </a:p>
          <a:p>
            <a:r>
              <a:rPr lang="es-CO" dirty="0"/>
              <a:t> Macroscópica. </a:t>
            </a:r>
          </a:p>
          <a:p>
            <a:r>
              <a:rPr lang="es-CO" dirty="0"/>
              <a:t>Grado de hematuria – severidad. </a:t>
            </a:r>
          </a:p>
          <a:p>
            <a:pPr lvl="1"/>
            <a:r>
              <a:rPr lang="es-CO" dirty="0"/>
              <a:t>No correlación precisa.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85107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51EE-924B-0844-A0CA-7911ACA61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TRAUMA RENAL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6EF03-833A-3043-8C7D-A2AD747A7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Grado I: Hematoma subcapsular sin laceraciones.</a:t>
            </a:r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Picture 2" descr="Subcapsular hematoma grade 1">
            <a:extLst>
              <a:ext uri="{FF2B5EF4-FFF2-40B4-BE49-F238E27FC236}">
                <a16:creationId xmlns:a16="http://schemas.microsoft.com/office/drawing/2014/main" id="{368215F2-B1AC-CA47-8970-0B10EC7B5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2916" y="2616350"/>
            <a:ext cx="4759008" cy="424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09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498CD-8F74-574F-AE70-145E6EAB1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TRAUMA RENAL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E9B18-EB48-904A-8DE3-1EC78BBC2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Grado II: Hematoma perirenal no expansivo.</a:t>
            </a:r>
          </a:p>
          <a:p>
            <a:r>
              <a:rPr lang="es-CO" dirty="0"/>
              <a:t>Grado II: Laceración &lt; 1 cm de profundidad sin extravasación.</a:t>
            </a:r>
          </a:p>
          <a:p>
            <a:endParaRPr lang="es-ES_tradnl" dirty="0"/>
          </a:p>
        </p:txBody>
      </p:sp>
      <p:pic>
        <p:nvPicPr>
          <p:cNvPr id="5" name="Picture 2" descr="Perirenal Hematoma">
            <a:extLst>
              <a:ext uri="{FF2B5EF4-FFF2-40B4-BE49-F238E27FC236}">
                <a16:creationId xmlns:a16="http://schemas.microsoft.com/office/drawing/2014/main" id="{458407D1-E339-9C42-90CA-730C480EE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0890" y="2594978"/>
            <a:ext cx="4699000" cy="426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4402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D90A7-821D-0144-A6D8-ACAD6BA53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TRAUMA RENAL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2E5CF-5C12-C942-8046-282E420AB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Grado III: Laceración </a:t>
            </a:r>
            <a:r>
              <a:rPr lang="en-US" dirty="0"/>
              <a:t>cortical &gt; 1cm sin </a:t>
            </a:r>
            <a:r>
              <a:rPr lang="en-US" dirty="0" err="1"/>
              <a:t>extravasación</a:t>
            </a:r>
            <a:r>
              <a:rPr lang="en-US" dirty="0"/>
              <a:t>.</a:t>
            </a:r>
            <a:endParaRPr lang="es-CO" dirty="0"/>
          </a:p>
          <a:p>
            <a:endParaRPr lang="es-ES_tradnl" dirty="0"/>
          </a:p>
        </p:txBody>
      </p:sp>
      <p:pic>
        <p:nvPicPr>
          <p:cNvPr id="5" name="Picture 2" descr="Laceration &gt; 1 cm Grade 3">
            <a:extLst>
              <a:ext uri="{FF2B5EF4-FFF2-40B4-BE49-F238E27FC236}">
                <a16:creationId xmlns:a16="http://schemas.microsoft.com/office/drawing/2014/main" id="{73BA1B96-A63F-B749-AF75-235D9A59B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2033" y="2828089"/>
            <a:ext cx="4369707" cy="402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02575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71</TotalTime>
  <Words>1390</Words>
  <Application>Microsoft Office PowerPoint</Application>
  <PresentationFormat>Panorámica</PresentationFormat>
  <Paragraphs>321</Paragraphs>
  <Slides>49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49</vt:i4>
      </vt:variant>
    </vt:vector>
  </HeadingPairs>
  <TitlesOfParts>
    <vt:vector size="57" baseType="lpstr">
      <vt:lpstr>Arial</vt:lpstr>
      <vt:lpstr>Calibri</vt:lpstr>
      <vt:lpstr>Montserrat</vt:lpstr>
      <vt:lpstr>Tahoma</vt:lpstr>
      <vt:lpstr>Wingdings</vt:lpstr>
      <vt:lpstr>Wingdings 2</vt:lpstr>
      <vt:lpstr>Tema de Office</vt:lpstr>
      <vt:lpstr>Foto de Photo Editor</vt:lpstr>
      <vt:lpstr>URGENCIAS TRAUMÁTICAS UROLÓGICAS</vt:lpstr>
      <vt:lpstr>TRAUMA RENAL </vt:lpstr>
      <vt:lpstr>TRAUMA RENAL </vt:lpstr>
      <vt:lpstr>TRAUMA RENAL </vt:lpstr>
      <vt:lpstr>TRAUMA RENAL </vt:lpstr>
      <vt:lpstr>TRAUMA RENAL</vt:lpstr>
      <vt:lpstr>TRAUMA RENAL</vt:lpstr>
      <vt:lpstr>TRAUMA RENAL</vt:lpstr>
      <vt:lpstr>TRAUMA RENAL</vt:lpstr>
      <vt:lpstr>TRAUMA RENAL</vt:lpstr>
      <vt:lpstr>TRAUMA RENAL</vt:lpstr>
      <vt:lpstr>TRAUMA RENAL</vt:lpstr>
      <vt:lpstr>TRAUMA RENAL</vt:lpstr>
      <vt:lpstr>TRAUMA RENAL</vt:lpstr>
      <vt:lpstr>TRAUMA RENAL</vt:lpstr>
      <vt:lpstr>TRAUMA RENAL</vt:lpstr>
      <vt:lpstr>TRAUMA RENAL</vt:lpstr>
      <vt:lpstr>TRAUMA URETERAL </vt:lpstr>
      <vt:lpstr>TRAUMA URETERAL</vt:lpstr>
      <vt:lpstr>TRAUMA URETERAL</vt:lpstr>
      <vt:lpstr>TRAUMA VEJIGA</vt:lpstr>
      <vt:lpstr>TRAUMA VEJIGA</vt:lpstr>
      <vt:lpstr>TRAUMA VEJIGA</vt:lpstr>
      <vt:lpstr>TRAUMA VEJIGA</vt:lpstr>
      <vt:lpstr>TRAUMA VEJIGA</vt:lpstr>
      <vt:lpstr>TRAUMA VEJIGA</vt:lpstr>
      <vt:lpstr>TRAUMA VEJIGA</vt:lpstr>
      <vt:lpstr>TRAUMA VEJIGA</vt:lpstr>
      <vt:lpstr>TRAUMA VEJIGA</vt:lpstr>
      <vt:lpstr>TRAUMA VEJIGA</vt:lpstr>
      <vt:lpstr>TRAUMA VEJIGA</vt:lpstr>
      <vt:lpstr>TRAUMA URETRA</vt:lpstr>
      <vt:lpstr>TRAUMA URETRA</vt:lpstr>
      <vt:lpstr>TRAUMA URETRA</vt:lpstr>
      <vt:lpstr>TRAUMA URETRA</vt:lpstr>
      <vt:lpstr>TRAUMA URETRA</vt:lpstr>
      <vt:lpstr>TRAUMA URETRA</vt:lpstr>
      <vt:lpstr>TRAUMA URETRA</vt:lpstr>
      <vt:lpstr>TRAUMA URETRA</vt:lpstr>
      <vt:lpstr>TRAUMA URETRA </vt:lpstr>
      <vt:lpstr>FRACTURA DE PENE </vt:lpstr>
      <vt:lpstr>FRACTURA DE PENE </vt:lpstr>
      <vt:lpstr>FRACTURA DE PENE </vt:lpstr>
      <vt:lpstr>FRACTURA DE PENE </vt:lpstr>
      <vt:lpstr>FRACTURA DE PENE </vt:lpstr>
      <vt:lpstr>FRACTURA DE PENE </vt:lpstr>
      <vt:lpstr>TRAUMA DE PENE </vt:lpstr>
      <vt:lpstr>TRAUMA DE PENE </vt:lpstr>
      <vt:lpstr>URGENCIAS TRAUMÁTICAS UROLÓGICAS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URGENCIAS TRAUMATICAS UROLOGICAS</dc:title>
  <dc:creator>ANDRES  DELGADO MONTOYA</dc:creator>
  <cp:lastModifiedBy>User</cp:lastModifiedBy>
  <cp:revision>13</cp:revision>
  <dcterms:created xsi:type="dcterms:W3CDTF">2021-02-16T14:33:00Z</dcterms:created>
  <dcterms:modified xsi:type="dcterms:W3CDTF">2021-04-07T17:25:35Z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738654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