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0"/>
  </p:normalViewPr>
  <p:slideViewPr>
    <p:cSldViewPr snapToGrid="0" snapToObjects="1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03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0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92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862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388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361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52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46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0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786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67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B166-B4BD-B243-BEFC-DCFE991CF4FA}" type="datetimeFigureOut">
              <a:rPr lang="es-ES_tradnl" smtClean="0"/>
              <a:t>07/04/2021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6EFA4-3E6C-3540-A2B9-1E4D2176B2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56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DCD4-E4BE-D34C-B27C-8ECFC43E0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URGENCIAS UROLÓGICAS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C3768-F72B-4B4F-B8C5-292E8F542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602038"/>
            <a:ext cx="6629400" cy="1655762"/>
          </a:xfrm>
        </p:spPr>
        <p:txBody>
          <a:bodyPr/>
          <a:lstStyle/>
          <a:p>
            <a:r>
              <a:rPr lang="es-ES_tradnl" dirty="0"/>
              <a:t>ANDRÉS DELGADO MONTOYA</a:t>
            </a:r>
          </a:p>
          <a:p>
            <a:r>
              <a:rPr lang="es-ES_tradnl" dirty="0"/>
              <a:t>RESIDENTE UROLOGÍA </a:t>
            </a:r>
          </a:p>
        </p:txBody>
      </p:sp>
    </p:spTree>
    <p:extLst>
      <p:ext uri="{BB962C8B-B14F-4D97-AF65-F5344CB8AC3E}">
        <p14:creationId xmlns:p14="http://schemas.microsoft.com/office/powerpoint/2010/main" val="43255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79E1-98C6-F948-A8AF-50BC0C34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E005-B3F2-2348-9155-9FE156301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s-CO" altLang="es-CO" b="1" dirty="0"/>
              <a:t>Cigarrillo.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s-CO" altLang="es-CO" b="1" dirty="0"/>
              <a:t>Marihuana.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s-CO" altLang="es-CO" b="1" dirty="0"/>
              <a:t>Cocaína.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s-CO" altLang="es-CO" b="1" dirty="0"/>
              <a:t>Alcohol.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872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6008-610F-324F-99F5-85FB2155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99CE-CA60-214D-8340-D10CA9BA3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sz="3200" b="1" dirty="0">
                <a:latin typeface="Arial" charset="0"/>
              </a:rPr>
              <a:t>PRIAPISMO ALTO FLUJO</a:t>
            </a:r>
            <a:br>
              <a:rPr lang="es-CO" sz="3200" b="1" dirty="0">
                <a:latin typeface="Arial" charset="0"/>
              </a:rPr>
            </a:br>
            <a:r>
              <a:rPr lang="es-CO" b="1" dirty="0">
                <a:latin typeface="Arial" charset="0"/>
              </a:rPr>
              <a:t>(NO ISQUÉMICO) (ARTERIAL)</a:t>
            </a:r>
          </a:p>
          <a:p>
            <a:endParaRPr lang="es-CO" b="1" dirty="0">
              <a:latin typeface="Arial" charset="0"/>
            </a:endParaRPr>
          </a:p>
          <a:p>
            <a:r>
              <a:rPr lang="es-CO" altLang="es-CO" b="1" i="1" dirty="0"/>
              <a:t>Erecciones parciales.</a:t>
            </a:r>
          </a:p>
          <a:p>
            <a:r>
              <a:rPr lang="es-CO" altLang="es-CO" b="1" i="1" dirty="0"/>
              <a:t>No dolor.</a:t>
            </a:r>
          </a:p>
          <a:p>
            <a:r>
              <a:rPr lang="es-CO" altLang="es-CO" u="sng" dirty="0"/>
              <a:t>Da espera.</a:t>
            </a:r>
            <a:endParaRPr lang="es-MX" altLang="es-CO" u="sng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AF4F7-97D3-7D4B-A362-AF24636AE4B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s-MX" altLang="es-CO" dirty="0"/>
              <a:t>Flujo incontrolado de sangre a los c. cavernosos.</a:t>
            </a:r>
          </a:p>
          <a:p>
            <a:r>
              <a:rPr lang="es-CO" altLang="es-CO" dirty="0"/>
              <a:t>Se sobrepasa la capacidad del drenaje venoso.</a:t>
            </a:r>
          </a:p>
          <a:p>
            <a:r>
              <a:rPr lang="es-CO" altLang="es-CO" dirty="0"/>
              <a:t>No hipoxia ni acidosis.</a:t>
            </a:r>
          </a:p>
          <a:p>
            <a:r>
              <a:rPr lang="es-CO" altLang="es-CO" dirty="0"/>
              <a:t>Se asocia con trauma.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948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4E20-D324-C24C-90F5-CD03E8CB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6D68-8783-3B4B-B572-679D1851E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s-CO" altLang="es-CO" u="sng" dirty="0"/>
              <a:t>Fístula traumática.</a:t>
            </a:r>
          </a:p>
          <a:p>
            <a:pPr>
              <a:lnSpc>
                <a:spcPct val="135000"/>
              </a:lnSpc>
            </a:pPr>
            <a:r>
              <a:rPr lang="es-CO" altLang="es-CO" u="sng" dirty="0"/>
              <a:t>Anemia de c. falciformes.</a:t>
            </a:r>
          </a:p>
          <a:p>
            <a:pPr>
              <a:lnSpc>
                <a:spcPct val="135000"/>
              </a:lnSpc>
            </a:pPr>
            <a:r>
              <a:rPr lang="es-CO" altLang="es-CO" u="sng" dirty="0"/>
              <a:t>Idiopáticas.</a:t>
            </a: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D003-891B-CF49-A687-F2B7619B9B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MX" altLang="es-CO" sz="2400" dirty="0">
                <a:latin typeface="Times New Roman" panose="02020603050405020304" pitchFamily="18" charset="0"/>
              </a:rPr>
              <a:t> </a:t>
            </a:r>
            <a:r>
              <a:rPr lang="es-MX" altLang="es-CO" b="1" dirty="0">
                <a:latin typeface="Tahoma" panose="020B0604030504040204" pitchFamily="34" charset="0"/>
              </a:rPr>
              <a:t>Ecografía doppler</a:t>
            </a:r>
            <a:r>
              <a:rPr lang="es-MX" altLang="es-CO" sz="2400" b="1" dirty="0">
                <a:latin typeface="Tahoma" panose="020B0604030504040204" pitchFamily="34" charset="0"/>
              </a:rPr>
              <a:t>                          </a:t>
            </a:r>
            <a:r>
              <a:rPr lang="es-MX" altLang="es-CO" b="1" dirty="0">
                <a:latin typeface="Tahoma" panose="020B0604030504040204" pitchFamily="34" charset="0"/>
              </a:rPr>
              <a:t>Fístula </a:t>
            </a:r>
            <a:r>
              <a:rPr lang="es-MX" altLang="es-CO" b="1" dirty="0" err="1">
                <a:latin typeface="Tahoma" panose="020B0604030504040204" pitchFamily="34" charset="0"/>
              </a:rPr>
              <a:t>arterio</a:t>
            </a:r>
            <a:r>
              <a:rPr lang="es-MX" altLang="es-CO" b="1" dirty="0">
                <a:latin typeface="Tahoma" panose="020B0604030504040204" pitchFamily="34" charset="0"/>
              </a:rPr>
              <a:t>-lacunar.</a:t>
            </a:r>
            <a:endParaRPr lang="es-ES" altLang="es-CO" b="1" dirty="0">
              <a:latin typeface="Tahoma" panose="020B0604030504040204" pitchFamily="34" charset="0"/>
            </a:endParaRPr>
          </a:p>
          <a:p>
            <a:endParaRPr lang="es-ES_tradnl" dirty="0"/>
          </a:p>
        </p:txBody>
      </p:sp>
      <p:pic>
        <p:nvPicPr>
          <p:cNvPr id="5" name="Picture 5" descr="art-u479">
            <a:extLst>
              <a:ext uri="{FF2B5EF4-FFF2-40B4-BE49-F238E27FC236}">
                <a16:creationId xmlns:a16="http://schemas.microsoft.com/office/drawing/2014/main" id="{9A27100E-DC23-FC48-A2D5-791E386C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7140" y="1066800"/>
            <a:ext cx="43434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698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DCA2-DCAC-AE41-9ECC-B3F1C773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D4CF-0F7A-5F47-ACC8-7093D8319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/>
              <a:t>Tratamiento </a:t>
            </a:r>
          </a:p>
          <a:p>
            <a:pPr marL="0" indent="0">
              <a:buNone/>
            </a:pPr>
            <a:endParaRPr lang="es-ES_tradnl" dirty="0"/>
          </a:p>
          <a:p>
            <a:pPr>
              <a:lnSpc>
                <a:spcPct val="120000"/>
              </a:lnSpc>
            </a:pPr>
            <a:r>
              <a:rPr lang="es-MX" altLang="es-CO" sz="2400" b="1" i="1" dirty="0"/>
              <a:t>CAUSA DE BASE</a:t>
            </a:r>
          </a:p>
          <a:p>
            <a:pPr>
              <a:lnSpc>
                <a:spcPct val="120000"/>
              </a:lnSpc>
            </a:pPr>
            <a:r>
              <a:rPr lang="es-MX" altLang="es-CO" sz="2400" dirty="0"/>
              <a:t>Objetivo principal</a:t>
            </a:r>
          </a:p>
          <a:p>
            <a:pPr lvl="1">
              <a:lnSpc>
                <a:spcPct val="120000"/>
              </a:lnSpc>
            </a:pPr>
            <a:r>
              <a:rPr lang="es-MX" altLang="es-CO" dirty="0"/>
              <a:t>Abortar la erección.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3CEA1-6F8A-764C-955D-9F7BFD2184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22129" y="3916017"/>
            <a:ext cx="6684145" cy="2413346"/>
          </a:xfrm>
        </p:spPr>
        <p:txBody>
          <a:bodyPr/>
          <a:lstStyle/>
          <a:p>
            <a:r>
              <a:rPr lang="es-CO" altLang="es-CO" sz="2400" dirty="0"/>
              <a:t>Análisis gasométrico de sangre cavernosa.</a:t>
            </a:r>
          </a:p>
          <a:p>
            <a:r>
              <a:rPr lang="es-CO" altLang="es-CO" sz="2400" dirty="0"/>
              <a:t>Ecografía doppler peneana</a:t>
            </a:r>
          </a:p>
          <a:p>
            <a:pPr lvl="1"/>
            <a:r>
              <a:rPr lang="es-CO" altLang="es-CO" dirty="0"/>
              <a:t>Alto flujo.</a:t>
            </a:r>
          </a:p>
          <a:p>
            <a:pPr lvl="1"/>
            <a:endParaRPr lang="es-CO" altLang="es-CO" dirty="0"/>
          </a:p>
          <a:p>
            <a:r>
              <a:rPr lang="es-MX" altLang="es-CO" sz="2400" dirty="0"/>
              <a:t>Tratamiento  médico – </a:t>
            </a:r>
            <a:r>
              <a:rPr lang="es-MX" altLang="es-CO" sz="2400" dirty="0" err="1"/>
              <a:t>qx</a:t>
            </a:r>
            <a:r>
              <a:rPr lang="es-MX" altLang="es-CO" sz="2400" dirty="0"/>
              <a:t>.</a:t>
            </a:r>
            <a:endParaRPr lang="es-ES" altLang="es-CO" sz="24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084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B120-E9D8-2F46-B744-A71CB77C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9BFE2-2490-5F4C-872A-49BDB3A3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s-MX" altLang="es-CO" sz="1600" dirty="0"/>
              <a:t>Analgesia.</a:t>
            </a:r>
          </a:p>
          <a:p>
            <a:pPr lvl="1">
              <a:lnSpc>
                <a:spcPct val="120000"/>
              </a:lnSpc>
            </a:pPr>
            <a:r>
              <a:rPr lang="es-MX" altLang="es-CO" sz="1600" dirty="0"/>
              <a:t>Oxigeno.</a:t>
            </a:r>
          </a:p>
          <a:p>
            <a:pPr lvl="1">
              <a:lnSpc>
                <a:spcPct val="120000"/>
              </a:lnSpc>
            </a:pPr>
            <a:r>
              <a:rPr lang="es-MX" altLang="es-CO" sz="1600" dirty="0"/>
              <a:t>LEV</a:t>
            </a:r>
          </a:p>
          <a:p>
            <a:pPr lvl="1">
              <a:lnSpc>
                <a:spcPct val="120000"/>
              </a:lnSpc>
            </a:pPr>
            <a:r>
              <a:rPr lang="es-MX" altLang="es-CO" sz="1600" dirty="0"/>
              <a:t>Transfusión (si es del caso).</a:t>
            </a:r>
          </a:p>
          <a:p>
            <a:pPr lvl="1">
              <a:lnSpc>
                <a:spcPct val="120000"/>
              </a:lnSpc>
            </a:pPr>
            <a:r>
              <a:rPr lang="es-MX" altLang="es-CO" sz="1600" dirty="0"/>
              <a:t>Anestesia - Bloqueo peneano.</a:t>
            </a: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01916-C1EB-2044-895F-C0075316657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s-MX" altLang="es-CO" sz="2200" dirty="0"/>
              <a:t>Inyección intracavernosa de </a:t>
            </a:r>
            <a:r>
              <a:rPr lang="el-GR" altLang="es-CO" sz="2200" dirty="0"/>
              <a:t>α</a:t>
            </a:r>
            <a:r>
              <a:rPr lang="es-CO" altLang="es-CO" sz="2200" dirty="0"/>
              <a:t>-</a:t>
            </a:r>
            <a:r>
              <a:rPr lang="es-MX" altLang="es-CO" sz="2200" dirty="0"/>
              <a:t>agonista</a:t>
            </a:r>
          </a:p>
          <a:p>
            <a:pPr lvl="1">
              <a:lnSpc>
                <a:spcPct val="120000"/>
              </a:lnSpc>
            </a:pPr>
            <a:r>
              <a:rPr lang="es-MX" altLang="es-CO" dirty="0"/>
              <a:t>Monitorización </a:t>
            </a:r>
          </a:p>
          <a:p>
            <a:pPr lvl="1"/>
            <a:r>
              <a:rPr lang="es-CO" altLang="es-CO" sz="1600" dirty="0"/>
              <a:t>Fenilefrina.</a:t>
            </a:r>
          </a:p>
          <a:p>
            <a:pPr lvl="1"/>
            <a:r>
              <a:rPr lang="es-CO" altLang="es-CO" sz="1600" dirty="0"/>
              <a:t>Efedrina.</a:t>
            </a:r>
          </a:p>
          <a:p>
            <a:pPr lvl="1"/>
            <a:r>
              <a:rPr lang="es-CO" altLang="es-CO" sz="1600" dirty="0"/>
              <a:t>Epinefrina.</a:t>
            </a:r>
          </a:p>
          <a:p>
            <a:pPr lvl="1"/>
            <a:r>
              <a:rPr lang="es-CO" altLang="es-CO" sz="1600" dirty="0"/>
              <a:t>Norepinefrina.</a:t>
            </a:r>
          </a:p>
          <a:p>
            <a:pPr>
              <a:lnSpc>
                <a:spcPct val="120000"/>
              </a:lnSpc>
            </a:pPr>
            <a:r>
              <a:rPr lang="es-MX" altLang="es-CO" sz="2200" dirty="0"/>
              <a:t>Lavado de cuerpos Cavernosos.</a:t>
            </a:r>
          </a:p>
          <a:p>
            <a:endParaRPr lang="es-ES_tradnl" dirty="0"/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AA9C9D48-28EC-844B-9A96-142AA10D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3196" y="601357"/>
            <a:ext cx="2195264" cy="301422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3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C35B-3D3C-8F42-BAC0-5BB2E1F4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EEEF-D83C-6B42-8A6B-59053F04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MX" altLang="es-CO" dirty="0"/>
              <a:t>Persistencia luego de tratamiento médico.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Busca derivar la sangre por vías alternas.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80AE2-E72E-524F-B9D6-17871418C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1170940"/>
            <a:ext cx="24733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E7F2DC9-F9E4-2348-86B6-5FF62A27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187" y="3951288"/>
            <a:ext cx="2124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2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8F16-C9C7-CB4B-AE4D-EDE99BA8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EF14-EE0C-1347-9DBF-2C6D182FB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 2"/>
              <a:buChar char=""/>
              <a:defRPr/>
            </a:pPr>
            <a:r>
              <a:rPr lang="es-CO" dirty="0"/>
              <a:t>Resolución del priapismo: ALTA</a:t>
            </a:r>
          </a:p>
          <a:p>
            <a:pPr lvl="1">
              <a:buFont typeface="Wingdings 2"/>
              <a:buChar char=""/>
              <a:defRPr/>
            </a:pPr>
            <a:r>
              <a:rPr lang="es-CO" dirty="0"/>
              <a:t>Indicaciones precisas - analgésicos orales.</a:t>
            </a:r>
          </a:p>
          <a:p>
            <a:pPr lvl="1">
              <a:buNone/>
              <a:defRPr/>
            </a:pPr>
            <a:r>
              <a:rPr lang="es-CO" dirty="0"/>
              <a:t> </a:t>
            </a:r>
          </a:p>
          <a:p>
            <a:pPr>
              <a:buFont typeface="Wingdings 2"/>
              <a:buChar char=""/>
              <a:defRPr/>
            </a:pPr>
            <a:r>
              <a:rPr lang="es-CO" dirty="0"/>
              <a:t>Resolución no es completa </a:t>
            </a:r>
          </a:p>
          <a:p>
            <a:pPr lvl="1">
              <a:buFont typeface="Wingdings 2"/>
              <a:buChar char=""/>
              <a:defRPr/>
            </a:pPr>
            <a:r>
              <a:rPr lang="es-CO" dirty="0"/>
              <a:t>Edema – erección parcial - dolor persistente.</a:t>
            </a:r>
          </a:p>
          <a:p>
            <a:pPr lvl="1">
              <a:buFont typeface="Wingdings 2"/>
              <a:buChar char=""/>
              <a:defRPr/>
            </a:pPr>
            <a:r>
              <a:rPr lang="es-CO" dirty="0"/>
              <a:t>Observación.</a:t>
            </a:r>
          </a:p>
          <a:p>
            <a:pPr>
              <a:buFont typeface="Wingdings 2"/>
              <a:buChar char=""/>
              <a:defRPr/>
            </a:pPr>
            <a:endParaRPr lang="es-CO" dirty="0"/>
          </a:p>
          <a:p>
            <a:pPr>
              <a:buFont typeface="Wingdings 2"/>
              <a:buChar char=""/>
              <a:defRPr/>
            </a:pPr>
            <a:r>
              <a:rPr lang="es-CO" dirty="0"/>
              <a:t>Seguimiento ambulatorio: Disfunción eréctil.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017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B775-5DA4-0A46-8E58-58E9E275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CBFE-1ECB-9842-938C-A038E251F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MX" altLang="es-CO" dirty="0"/>
              <a:t>Rotación anormal del testículo y cordón espermático dentro de la túnica vaginal del escroto.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Urgencia médica.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Riesgo de infarto testicular.</a:t>
            </a:r>
          </a:p>
          <a:p>
            <a:pPr>
              <a:lnSpc>
                <a:spcPct val="120000"/>
              </a:lnSpc>
            </a:pPr>
            <a:r>
              <a:rPr lang="es-MX" altLang="es-CO" b="1" i="1" dirty="0"/>
              <a:t>Importante manejo en 1as 6 horas.</a:t>
            </a:r>
            <a:endParaRPr lang="es-ES" altLang="es-CO" b="1" i="1" dirty="0"/>
          </a:p>
          <a:p>
            <a:endParaRPr lang="es-ES_tradnl" dirty="0"/>
          </a:p>
        </p:txBody>
      </p:sp>
      <p:pic>
        <p:nvPicPr>
          <p:cNvPr id="5" name="Picture 6" descr="19121">
            <a:extLst>
              <a:ext uri="{FF2B5EF4-FFF2-40B4-BE49-F238E27FC236}">
                <a16:creationId xmlns:a16="http://schemas.microsoft.com/office/drawing/2014/main" id="{A363E731-2565-7E45-AEAE-CD41EA8F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3792" y="3141302"/>
            <a:ext cx="3452816" cy="262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32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FCDA-2A21-9A4C-8A43-8150B30C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2B9C-230E-5B46-801C-D42C497E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altLang="es-CO" dirty="0"/>
              <a:t>Normalmente testículo adherido a túnica vaginalis en su porción posterior del escroto y en polo inferior.</a:t>
            </a:r>
          </a:p>
          <a:p>
            <a:r>
              <a:rPr lang="es-CO" altLang="es-CO" dirty="0"/>
              <a:t>La falta de ese anclaje lo deja hipermóvil, susceptible de torsión.</a:t>
            </a:r>
          </a:p>
          <a:p>
            <a:r>
              <a:rPr lang="es-CO" altLang="es-CO" dirty="0"/>
              <a:t>Deformindad en “badajo de campana”.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6AA513B7-447D-604D-9E16-ADC35AD45D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101" y="3612555"/>
            <a:ext cx="42275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27A2-7CB8-CB49-B6BA-9641D23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DD37-CD43-0F40-9271-D78D005B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s-MX" altLang="es-CO" dirty="0"/>
              <a:t>&lt; de 25 años.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Pico de edad 13 años.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Falta de fijación normal a las fascias.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Generalmente gira a medial: 2/3(hacia el muslo).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Puede dar varias vueltas.</a:t>
            </a:r>
            <a:endParaRPr lang="es-ES" altLang="es-CO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Picture 6" descr="torsion%20testiculart">
            <a:extLst>
              <a:ext uri="{FF2B5EF4-FFF2-40B4-BE49-F238E27FC236}">
                <a16:creationId xmlns:a16="http://schemas.microsoft.com/office/drawing/2014/main" id="{C12CB2BC-59E5-4A48-B869-8BA05D95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85673" y="3629921"/>
            <a:ext cx="3311525" cy="2376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299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746B-1142-874E-9821-7B6DC0B0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197E2-DDCB-3348-A58E-B4E43A11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altLang="es-CO" b="1" dirty="0"/>
              <a:t>PRIAPUS: DIOS GRIEGO DE LA FERTILIDAD, AGRICULTURA Y LA CAZA.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Picture 5" descr="pat003">
            <a:extLst>
              <a:ext uri="{FF2B5EF4-FFF2-40B4-BE49-F238E27FC236}">
                <a16:creationId xmlns:a16="http://schemas.microsoft.com/office/drawing/2014/main" id="{22337EA6-3D18-3048-8874-BC270AB9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512" y="2716311"/>
            <a:ext cx="4192286" cy="3074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098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AC25-F38C-C54D-AE5F-7430D68C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7E90-8BC3-EC4B-BF35-B5A5AB38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MX" altLang="es-CO" dirty="0">
                <a:cs typeface="Arial" panose="020B0604020202020204" pitchFamily="34" charset="0"/>
              </a:rPr>
              <a:t>Dolor escrotal agudo – súbito.</a:t>
            </a:r>
            <a:endParaRPr lang="es-MX" altLang="es-CO" dirty="0"/>
          </a:p>
          <a:p>
            <a:pPr>
              <a:lnSpc>
                <a:spcPct val="120000"/>
              </a:lnSpc>
            </a:pPr>
            <a:r>
              <a:rPr lang="es-MX" altLang="es-CO" dirty="0"/>
              <a:t>En ocasiones dolor abdominal.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No es habitual fiebre o síntomas urinarios.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Puede despertar al paciente.</a:t>
            </a:r>
          </a:p>
          <a:p>
            <a:endParaRPr lang="es-ES_tradnl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421CA52-DC4E-EE45-9B6E-6C8B062C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373" y="2435182"/>
            <a:ext cx="2560383" cy="3443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400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0659-D733-5041-A862-3A02EF5A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1D09-6231-5642-B615-4AE98490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endParaRPr lang="es-MX" altLang="es-CO" sz="1600" dirty="0"/>
          </a:p>
          <a:p>
            <a:pPr>
              <a:lnSpc>
                <a:spcPct val="120000"/>
              </a:lnSpc>
              <a:buNone/>
            </a:pPr>
            <a:r>
              <a:rPr lang="es-MX" altLang="es-CO" sz="1600" u="sng" dirty="0"/>
              <a:t>EXAMEN FÍSICO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Testículo + elevado.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Edema.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Ausencia de reflejo cremastérico.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8DF96-3F2D-C443-A0AD-E02BFA67402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MX" altLang="es-CO" dirty="0"/>
              <a:t>Epidídimo en posición anómala.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Testículo no permite su descenso 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Signo de Prehn: Si al levantar el testículo mejoría del dolor: Sugiere orquiepididimitis, Igual: Torsión.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498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F23D-D9BD-2046-A1E7-83E4EFBC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1920-C826-144A-90F5-8C1F3D9C4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s-MX" altLang="es-CO" b="1" dirty="0"/>
              <a:t>IMÁGENES</a:t>
            </a:r>
          </a:p>
          <a:p>
            <a:pPr>
              <a:lnSpc>
                <a:spcPct val="120000"/>
              </a:lnSpc>
              <a:buNone/>
            </a:pPr>
            <a:r>
              <a:rPr lang="es-MX" altLang="es-CO" u="sng" dirty="0"/>
              <a:t>ECOGRAFÍA DOPPLER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Examen de elección.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Información anatómica.</a:t>
            </a:r>
          </a:p>
          <a:p>
            <a:pPr>
              <a:lnSpc>
                <a:spcPct val="120000"/>
              </a:lnSpc>
            </a:pPr>
            <a:r>
              <a:rPr lang="es-MX" altLang="es-CO" dirty="0"/>
              <a:t>Información sobre flujo.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47289-CF69-DC4B-B443-375C365AAF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4677546" cy="24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2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3A54-160A-FC4E-BC94-2D709177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TORSIÓN TESTICULAR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BCA13-93E8-0640-9CF4-FEC067F97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altLang="es-CO" sz="1800" b="1" dirty="0"/>
              <a:t>TRATAMIENTO</a:t>
            </a:r>
          </a:p>
          <a:p>
            <a:pPr>
              <a:buNone/>
            </a:pPr>
            <a:endParaRPr lang="es-MX" altLang="es-CO" sz="1800" b="1" dirty="0"/>
          </a:p>
          <a:p>
            <a:r>
              <a:rPr lang="es-MX" altLang="es-CO" dirty="0"/>
              <a:t>Cirugía.</a:t>
            </a:r>
          </a:p>
          <a:p>
            <a:r>
              <a:rPr lang="es-MX" altLang="es-CO" dirty="0"/>
              <a:t>Fijación contralateral profiláctica.</a:t>
            </a:r>
          </a:p>
          <a:p>
            <a:r>
              <a:rPr lang="es-MX" altLang="es-CO" dirty="0" err="1"/>
              <a:t>Destorsión</a:t>
            </a:r>
            <a:r>
              <a:rPr lang="es-MX" altLang="es-CO" dirty="0"/>
              <a:t>.</a:t>
            </a:r>
            <a:endParaRPr lang="es-CO" altLang="es-CO" dirty="0"/>
          </a:p>
          <a:p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B2AD9-FC5E-3545-9909-D101DA25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620" y="2281062"/>
            <a:ext cx="3148330" cy="42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BB97-3FF7-FA47-AD10-B045D7E5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ORQUIEPIDIDIMITIS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50F-7B1A-C94F-9B4C-B8E76372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Inflamación del testículo – Orquitis. </a:t>
            </a:r>
          </a:p>
          <a:p>
            <a:r>
              <a:rPr lang="es-ES_tradnl" dirty="0"/>
              <a:t>Inflamación del epidídimo  - Epididimitis. </a:t>
            </a:r>
          </a:p>
          <a:p>
            <a:r>
              <a:rPr lang="es-ES_tradnl" dirty="0"/>
              <a:t>O ambos.</a:t>
            </a:r>
          </a:p>
        </p:txBody>
      </p:sp>
      <p:pic>
        <p:nvPicPr>
          <p:cNvPr id="5" name="Picture 6" descr="orquiepididimitis">
            <a:extLst>
              <a:ext uri="{FF2B5EF4-FFF2-40B4-BE49-F238E27FC236}">
                <a16:creationId xmlns:a16="http://schemas.microsoft.com/office/drawing/2014/main" id="{45BC1120-7B6A-A947-BB62-2EE2E91B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99" y="3426721"/>
            <a:ext cx="5016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5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E796-AF8C-7D4F-A2B2-683A711F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ORQUIEPIDIDIMITIS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FFC0-F67A-8E45-92B4-67B503252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Pico bimodal. </a:t>
            </a:r>
          </a:p>
          <a:p>
            <a:pPr marL="0" indent="0">
              <a:buNone/>
            </a:pPr>
            <a:r>
              <a:rPr lang="es-ES_tradnl" dirty="0"/>
              <a:t>20 – 40 años.</a:t>
            </a:r>
          </a:p>
          <a:p>
            <a:pPr marL="0" indent="0">
              <a:buNone/>
            </a:pPr>
            <a:r>
              <a:rPr lang="es-ES_tradnl" dirty="0"/>
              <a:t>60 – 70 años. </a:t>
            </a:r>
          </a:p>
          <a:p>
            <a:pPr marL="0" indent="0">
              <a:buNone/>
            </a:pPr>
            <a:r>
              <a:rPr lang="es-ES_tradnl" dirty="0"/>
              <a:t>10% bilateral.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2F12B-8F65-9444-BC49-3D2F73D1E6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190" y="2589404"/>
            <a:ext cx="3201670" cy="2383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36C14-D3C3-2646-9D80-F3BBECD3F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720" y="2594330"/>
            <a:ext cx="1974649" cy="29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366B-33FF-364E-B8FD-ED2CDDF7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ORQUIEPIDIDIMITIS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2548-EF62-0E40-A34F-306D3687B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Patogenia. 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/>
              <a:t>&lt;35 años </a:t>
            </a:r>
          </a:p>
          <a:p>
            <a:r>
              <a:rPr lang="es-ES_tradnl" dirty="0"/>
              <a:t>Chlamydia </a:t>
            </a:r>
            <a:r>
              <a:rPr lang="es-ES_tradnl" dirty="0" err="1"/>
              <a:t>Trachomatis</a:t>
            </a:r>
            <a:r>
              <a:rPr lang="es-ES_tradnl" dirty="0"/>
              <a:t> .</a:t>
            </a:r>
          </a:p>
          <a:p>
            <a:r>
              <a:rPr lang="es-ES_tradnl" dirty="0" err="1"/>
              <a:t>Neisseria</a:t>
            </a:r>
            <a:r>
              <a:rPr lang="es-ES_tradnl" dirty="0"/>
              <a:t> </a:t>
            </a:r>
            <a:r>
              <a:rPr lang="es-ES_tradnl" dirty="0" err="1"/>
              <a:t>Gonorrhoae</a:t>
            </a:r>
            <a:r>
              <a:rPr lang="es-ES_tradnl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A046D-193A-044A-90CD-DC6E3C9B18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_tradnl" dirty="0"/>
              <a:t>&gt; 35 años </a:t>
            </a:r>
          </a:p>
          <a:p>
            <a:pPr lvl="1"/>
            <a:r>
              <a:rPr lang="es-ES_tradnl" dirty="0" err="1"/>
              <a:t>Uropatógenos</a:t>
            </a:r>
            <a:r>
              <a:rPr lang="es-ES_trad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412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11EE-1660-624F-98BE-1A55F306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ORQUIEPIDIDIMITIS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4112-3EC8-6341-9781-3F329ACF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Reflujo de orina. 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AB549-3F30-8B4F-939F-B7D1E1429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339" y="2754438"/>
            <a:ext cx="6499860" cy="27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7098-04F9-A34E-BA8F-B9FB7467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PARAFIMOSIS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29245-2518-B949-9DDB-06C3542F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s-ES" altLang="es-CO" sz="2400" dirty="0">
                <a:latin typeface="Montserrat" panose="00000500000000000000" pitchFamily="50" charset="0"/>
              </a:rPr>
              <a:t> Retracción prepucio.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altLang="es-CO" sz="2400" dirty="0">
                <a:latin typeface="Montserrat" panose="00000500000000000000" pitchFamily="50" charset="0"/>
              </a:rPr>
              <a:t> Atrapamiento glande.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altLang="es-CO" sz="2400" dirty="0">
                <a:latin typeface="Montserrat" panose="00000500000000000000" pitchFamily="50" charset="0"/>
              </a:rPr>
              <a:t> Torniquete – edema.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s-ES" altLang="es-CO" sz="2400" dirty="0">
                <a:latin typeface="Montserrat" panose="00000500000000000000" pitchFamily="50" charset="0"/>
              </a:rPr>
              <a:t> Dolor.</a:t>
            </a:r>
          </a:p>
          <a:p>
            <a:pPr marL="0" indent="0">
              <a:buNone/>
            </a:pPr>
            <a:endParaRPr lang="es-ES_tradnl" dirty="0">
              <a:latin typeface="Montserrat" panose="00000500000000000000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84E5B-5C2E-094E-B8CF-46D4201AAE7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s-ES" altLang="es-CO" sz="2400" dirty="0">
                <a:latin typeface="Montserrat" panose="00000500000000000000" pitchFamily="50" charset="0"/>
              </a:rPr>
              <a:t> Causas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s-ES" altLang="es-CO" sz="2400" dirty="0">
                <a:latin typeface="Montserrat" panose="00000500000000000000" pitchFamily="50" charset="0"/>
              </a:rPr>
              <a:t> </a:t>
            </a:r>
            <a:r>
              <a:rPr lang="es-ES" altLang="es-CO" dirty="0">
                <a:latin typeface="Montserrat" panose="00000500000000000000" pitchFamily="50" charset="0"/>
              </a:rPr>
              <a:t>Higiene.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s-ES" altLang="es-CO" dirty="0">
                <a:latin typeface="Montserrat" panose="00000500000000000000" pitchFamily="50" charset="0"/>
              </a:rPr>
              <a:t> Manipulación.</a:t>
            </a:r>
          </a:p>
          <a:p>
            <a:pPr lvl="1">
              <a:lnSpc>
                <a:spcPct val="140000"/>
              </a:lnSpc>
              <a:buFontTx/>
              <a:buChar char="•"/>
            </a:pPr>
            <a:r>
              <a:rPr lang="es-ES" altLang="es-CO" dirty="0">
                <a:latin typeface="Montserrat" panose="00000500000000000000" pitchFamily="50" charset="0"/>
              </a:rPr>
              <a:t> Ancianos.</a:t>
            </a:r>
          </a:p>
          <a:p>
            <a:endParaRPr lang="es-ES_tradnl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50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E7F4-12D0-A240-8165-03DBD7F9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766217"/>
            <a:ext cx="10515600" cy="1325563"/>
          </a:xfrm>
        </p:spPr>
        <p:txBody>
          <a:bodyPr/>
          <a:lstStyle/>
          <a:p>
            <a:r>
              <a:rPr lang="es-CO" dirty="0"/>
              <a:t>PARAFIMOSIS</a:t>
            </a:r>
            <a:endParaRPr lang="es-ES_tradnl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F92469-4265-2647-BC6D-8411E287F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164278"/>
              </p:ext>
            </p:extLst>
          </p:nvPr>
        </p:nvGraphicFramePr>
        <p:xfrm>
          <a:off x="6456045" y="1197116"/>
          <a:ext cx="4579620" cy="446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128000" imgH="6096000" progId="PhotoDeluxe.Image.2">
                  <p:embed/>
                </p:oleObj>
              </mc:Choice>
              <mc:Fallback>
                <p:oleObj name="Image" r:id="rId2" imgW="8128000" imgH="6096000" progId="PhotoDeluxe.Image.2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BD70213D-09CE-DC48-854F-87156F913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309" b="4332"/>
                      <a:stretch>
                        <a:fillRect/>
                      </a:stretch>
                    </p:blipFill>
                    <p:spPr bwMode="auto">
                      <a:xfrm>
                        <a:off x="6456045" y="1197116"/>
                        <a:ext cx="4579620" cy="446376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22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B061-3DA4-A640-808A-8955CABA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33CD-3032-0243-98AD-C8680511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altLang="es-CO" sz="2400" dirty="0"/>
              <a:t>Erección patológica.</a:t>
            </a:r>
          </a:p>
          <a:p>
            <a:r>
              <a:rPr lang="es-CO" altLang="es-CO" sz="2400" dirty="0"/>
              <a:t>Se caracteriza</a:t>
            </a:r>
          </a:p>
          <a:p>
            <a:pPr lvl="1"/>
            <a:r>
              <a:rPr lang="es-CO" altLang="es-CO" sz="2200" dirty="0"/>
              <a:t>Prolongada.</a:t>
            </a:r>
          </a:p>
          <a:p>
            <a:pPr lvl="1"/>
            <a:r>
              <a:rPr lang="es-CO" altLang="es-CO" sz="2200" dirty="0"/>
              <a:t>Ausencia de estimulo sexual.</a:t>
            </a:r>
          </a:p>
          <a:p>
            <a:pPr lvl="1"/>
            <a:r>
              <a:rPr lang="es-CO" altLang="es-CO" sz="2200" dirty="0"/>
              <a:t>Persistente luego de terminar el estímulo.</a:t>
            </a:r>
          </a:p>
          <a:p>
            <a:r>
              <a:rPr lang="es-CO" altLang="es-CO" sz="2400" dirty="0"/>
              <a:t>2 tipos alto y bajo flujo.</a:t>
            </a:r>
          </a:p>
          <a:p>
            <a:r>
              <a:rPr lang="es-CO" altLang="es-CO" sz="2400" dirty="0"/>
              <a:t>Incidencia 0,3 a 1.1 casos x 100.000 habitantes/año.</a:t>
            </a:r>
          </a:p>
          <a:p>
            <a:endParaRPr lang="es-ES_tradnl" dirty="0"/>
          </a:p>
        </p:txBody>
      </p:sp>
      <p:pic>
        <p:nvPicPr>
          <p:cNvPr id="5" name="Picture 4" descr="f0107301">
            <a:extLst>
              <a:ext uri="{FF2B5EF4-FFF2-40B4-BE49-F238E27FC236}">
                <a16:creationId xmlns:a16="http://schemas.microsoft.com/office/drawing/2014/main" id="{92858B73-74A9-4D48-AF8A-ED89A415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443" y="2344336"/>
            <a:ext cx="257175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442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E4E6D-5CA1-AF46-98C5-B7EBBC71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PARAFIMOSIS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220F-0410-F247-B97F-F87E4F8E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sz="1200" b="1" dirty="0">
                <a:solidFill>
                  <a:schemeClr val="tx1"/>
                </a:solidFill>
              </a:rPr>
              <a:t>BLOQUEO DE PENE</a:t>
            </a:r>
          </a:p>
          <a:p>
            <a:pPr marL="0" indent="0">
              <a:buNone/>
            </a:pPr>
            <a:endParaRPr lang="es-CO" sz="1200" b="1" dirty="0">
              <a:solidFill>
                <a:schemeClr val="tx1"/>
              </a:solidFill>
            </a:endParaRPr>
          </a:p>
          <a:p>
            <a:pPr marL="609600" indent="-609600"/>
            <a:r>
              <a:rPr lang="es-CO" altLang="es-CO" dirty="0"/>
              <a:t>0.5% bupivacaina.</a:t>
            </a:r>
          </a:p>
          <a:p>
            <a:pPr marL="609600" indent="-609600"/>
            <a:r>
              <a:rPr lang="es-CO" altLang="es-CO" dirty="0"/>
              <a:t> 1- 2% lidocaina </a:t>
            </a:r>
            <a:r>
              <a:rPr lang="es-CO" altLang="es-CO" b="1" u="sng" dirty="0"/>
              <a:t>SIN EPINEFRINA.</a:t>
            </a:r>
          </a:p>
          <a:p>
            <a:pPr marL="609600" indent="-609600"/>
            <a:r>
              <a:rPr lang="es-CO" altLang="es-CO" dirty="0"/>
              <a:t>Perpendicular al plano del paciente entre sínfisis y base del pene.</a:t>
            </a:r>
          </a:p>
          <a:p>
            <a:pPr marL="609600" indent="-609600"/>
            <a:r>
              <a:rPr lang="es-CO" altLang="es-CO" dirty="0"/>
              <a:t>Infiltrar hacia porciones laterales.</a:t>
            </a:r>
          </a:p>
          <a:p>
            <a:pPr marL="609600" indent="-609600"/>
            <a:r>
              <a:rPr lang="es-CO" altLang="es-CO" dirty="0"/>
              <a:t>Reforzar infiltración en zona ventral.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0216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A50E-36ED-9D40-B662-E8BCF5D1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PARAFIMOSIS</a:t>
            </a:r>
            <a:endParaRPr lang="es-ES_tradnl" dirty="0"/>
          </a:p>
        </p:txBody>
      </p:sp>
      <p:pic>
        <p:nvPicPr>
          <p:cNvPr id="5" name="Picture 6" descr="art-adnc453637">
            <a:extLst>
              <a:ext uri="{FF2B5EF4-FFF2-40B4-BE49-F238E27FC236}">
                <a16:creationId xmlns:a16="http://schemas.microsoft.com/office/drawing/2014/main" id="{49FDBC03-C18B-3348-A9D6-CBFA5927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25" b="6576"/>
          <a:stretch>
            <a:fillRect/>
          </a:stretch>
        </p:blipFill>
        <p:spPr bwMode="auto">
          <a:xfrm>
            <a:off x="4982075" y="2096852"/>
            <a:ext cx="70460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8464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E95-7595-AA4B-A3AB-59BCE086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PARAFIMOSIS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5C6F4-D644-8D46-A2AC-52AA07666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Reducción. </a:t>
            </a:r>
          </a:p>
        </p:txBody>
      </p:sp>
      <p:pic>
        <p:nvPicPr>
          <p:cNvPr id="5" name="Picture 3" descr="MVC-016F">
            <a:extLst>
              <a:ext uri="{FF2B5EF4-FFF2-40B4-BE49-F238E27FC236}">
                <a16:creationId xmlns:a16="http://schemas.microsoft.com/office/drawing/2014/main" id="{454A0EB0-3FC8-B448-B09F-40AE1D5C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340" y="2297776"/>
            <a:ext cx="2787189" cy="209039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VC-015F">
            <a:extLst>
              <a:ext uri="{FF2B5EF4-FFF2-40B4-BE49-F238E27FC236}">
                <a16:creationId xmlns:a16="http://schemas.microsoft.com/office/drawing/2014/main" id="{A1348A6B-C380-184B-B993-68267100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090" y="2313938"/>
            <a:ext cx="2841840" cy="213138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7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2C32-640E-6C4E-9351-AFFD5BDE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RETENCIÓN URINARIA AGUDA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9A70-4B29-7E43-9E8E-B712B45EF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altLang="es-CO" sz="2400" dirty="0"/>
              <a:t>Incapacidad repentina para el vaciamiento vesical a pesar de una vejiga distendida.</a:t>
            </a:r>
            <a:endParaRPr lang="es-CO" altLang="es-CO" sz="2400" dirty="0"/>
          </a:p>
          <a:p>
            <a:r>
              <a:rPr lang="es-ES" altLang="es-CO" sz="2400" dirty="0"/>
              <a:t>Generalmente precedido por historia de </a:t>
            </a:r>
            <a:r>
              <a:rPr lang="es-ES" altLang="es-CO" sz="2400" dirty="0" err="1"/>
              <a:t>Sx</a:t>
            </a:r>
            <a:r>
              <a:rPr lang="es-ES" altLang="es-CO" sz="2400" dirty="0"/>
              <a:t> urinarios</a:t>
            </a:r>
            <a:r>
              <a:rPr lang="es-ES" altLang="es-CO" dirty="0"/>
              <a:t>.</a:t>
            </a:r>
          </a:p>
          <a:p>
            <a:pPr>
              <a:buNone/>
            </a:pPr>
            <a:endParaRPr lang="es-CO" altLang="es-CO" dirty="0"/>
          </a:p>
          <a:p>
            <a:r>
              <a:rPr lang="es-ES" altLang="es-CO" dirty="0"/>
              <a:t>CAUSA</a:t>
            </a:r>
          </a:p>
          <a:p>
            <a:pPr lvl="1"/>
            <a:r>
              <a:rPr lang="es-ES" altLang="es-CO" dirty="0"/>
              <a:t>Obstrucción.</a:t>
            </a:r>
            <a:endParaRPr lang="es-CO" altLang="es-CO" dirty="0"/>
          </a:p>
          <a:p>
            <a:pPr lvl="1"/>
            <a:r>
              <a:rPr lang="es-ES" altLang="es-CO" dirty="0"/>
              <a:t>Falla neuromuscular del </a:t>
            </a:r>
            <a:r>
              <a:rPr lang="es-ES" altLang="es-CO" dirty="0" err="1"/>
              <a:t>detrusor</a:t>
            </a:r>
            <a:r>
              <a:rPr lang="es-ES" altLang="es-CO" dirty="0"/>
              <a:t> vesical.</a:t>
            </a:r>
            <a:endParaRPr lang="es-CO" altLang="es-CO" dirty="0"/>
          </a:p>
          <a:p>
            <a:pPr lvl="1"/>
            <a:r>
              <a:rPr lang="es-ES" altLang="es-CO" dirty="0"/>
              <a:t>Combinación de ambas.</a:t>
            </a:r>
            <a:endParaRPr lang="es-CO" altLang="es-CO" dirty="0"/>
          </a:p>
          <a:p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B3F22-971C-804D-828F-983E3E55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725" y="3435957"/>
            <a:ext cx="3995678" cy="301114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85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A9AB-4EE7-C94E-8108-070927B0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RETENCIÓN URINARIA AGUDA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FA5A4-4CB1-E64D-9660-CA6592B3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altLang="es-CO" dirty="0"/>
              <a:t>ETIOLOGÍAS</a:t>
            </a:r>
            <a:endParaRPr lang="es-CO" altLang="es-CO" dirty="0"/>
          </a:p>
          <a:p>
            <a:r>
              <a:rPr lang="es-ES" altLang="es-CO" sz="2800" dirty="0"/>
              <a:t>Obstructiva.</a:t>
            </a:r>
            <a:endParaRPr lang="es-CO" altLang="es-CO" sz="2800" dirty="0"/>
          </a:p>
          <a:p>
            <a:r>
              <a:rPr lang="es-ES" altLang="es-CO" sz="2800" dirty="0"/>
              <a:t>Infecciosa  </a:t>
            </a:r>
            <a:r>
              <a:rPr lang="es-ES" altLang="es-CO" sz="1800" dirty="0"/>
              <a:t>Prostatitis aguda, uretritis.</a:t>
            </a:r>
            <a:endParaRPr lang="es-CO" altLang="es-CO" sz="1800" dirty="0"/>
          </a:p>
          <a:p>
            <a:r>
              <a:rPr lang="es-ES" altLang="es-CO" sz="2800" dirty="0"/>
              <a:t>Farmacológica. </a:t>
            </a:r>
          </a:p>
          <a:p>
            <a:pPr lvl="1"/>
            <a:r>
              <a:rPr lang="es-ES" altLang="es-CO" dirty="0"/>
              <a:t>Anticolinérgicos (atropina, </a:t>
            </a:r>
            <a:r>
              <a:rPr lang="es-ES" altLang="es-CO" dirty="0" err="1"/>
              <a:t>oxibutinina</a:t>
            </a:r>
            <a:r>
              <a:rPr lang="es-ES" altLang="es-CO" dirty="0"/>
              <a:t>, tolterodina, hioscina).</a:t>
            </a:r>
            <a:endParaRPr lang="es-CO" altLang="es-CO" dirty="0"/>
          </a:p>
          <a:p>
            <a:pPr lvl="1"/>
            <a:r>
              <a:rPr lang="es-ES" altLang="es-CO" dirty="0"/>
              <a:t>Antihistamínicos.</a:t>
            </a:r>
            <a:endParaRPr lang="es-CO" altLang="es-CO" dirty="0"/>
          </a:p>
          <a:p>
            <a:pPr lvl="1"/>
            <a:r>
              <a:rPr lang="el-GR" altLang="es-CO" dirty="0"/>
              <a:t>α</a:t>
            </a:r>
            <a:r>
              <a:rPr lang="es-CO" altLang="es-CO" dirty="0"/>
              <a:t> </a:t>
            </a:r>
            <a:r>
              <a:rPr lang="es-ES" altLang="es-CO" dirty="0"/>
              <a:t>Adrenérgicos (antigripales: efedrina – pseudoefedrina).</a:t>
            </a:r>
            <a:endParaRPr lang="es-CO" altLang="es-CO" dirty="0"/>
          </a:p>
          <a:p>
            <a:pPr lvl="1"/>
            <a:r>
              <a:rPr lang="es-ES" altLang="es-CO" dirty="0"/>
              <a:t>Antipsicóticos – A. </a:t>
            </a:r>
            <a:r>
              <a:rPr lang="es-ES" altLang="es-CO" dirty="0" err="1"/>
              <a:t>triciclicos</a:t>
            </a:r>
            <a:r>
              <a:rPr lang="es-ES" altLang="es-CO" dirty="0"/>
              <a:t>– IMAO.</a:t>
            </a:r>
          </a:p>
          <a:p>
            <a:pPr lvl="1"/>
            <a:r>
              <a:rPr lang="es-ES" altLang="es-CO" dirty="0"/>
              <a:t>Analgésicos.</a:t>
            </a:r>
            <a:endParaRPr lang="es-CO" altLang="es-CO" dirty="0"/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106B3-0E0F-5541-9399-47A89990832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ES" altLang="es-CO" sz="2800" dirty="0"/>
              <a:t>Neurogénica </a:t>
            </a:r>
          </a:p>
          <a:p>
            <a:pPr lvl="1"/>
            <a:r>
              <a:rPr lang="es-ES" altLang="es-CO" dirty="0"/>
              <a:t>Lesiones de motoneurona superior – inferior.</a:t>
            </a:r>
          </a:p>
          <a:p>
            <a:pPr lvl="1"/>
            <a:r>
              <a:rPr lang="es-ES" altLang="es-CO" dirty="0"/>
              <a:t>Infecciones – trauma – degenerativas – DM – neoplasia.</a:t>
            </a:r>
            <a:endParaRPr lang="es-CO" altLang="es-CO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333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326B-DFB1-A147-9968-E88BB5E9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RETENCIÓN URINARIA AGUDA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ED22-52A2-AC43-B50E-3B5E2852A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altLang="es-CO" dirty="0"/>
              <a:t>OBSTRUCTIVA</a:t>
            </a:r>
          </a:p>
          <a:p>
            <a:r>
              <a:rPr lang="es-ES" altLang="es-CO" i="1" dirty="0"/>
              <a:t>HPB.</a:t>
            </a:r>
            <a:endParaRPr lang="es-CO" altLang="es-CO" i="1" dirty="0"/>
          </a:p>
          <a:p>
            <a:r>
              <a:rPr lang="es-CO" altLang="es-CO" i="1" dirty="0"/>
              <a:t>Estrechez uretral.</a:t>
            </a:r>
          </a:p>
          <a:p>
            <a:r>
              <a:rPr lang="es-CO" altLang="es-CO" dirty="0"/>
              <a:t>Ca próstata.</a:t>
            </a:r>
          </a:p>
          <a:p>
            <a:r>
              <a:rPr lang="es-CO" altLang="es-CO" dirty="0"/>
              <a:t>Cálculo.</a:t>
            </a:r>
          </a:p>
          <a:p>
            <a:r>
              <a:rPr lang="es-CO" altLang="es-CO" dirty="0"/>
              <a:t>Coágulos.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2841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BA3A-1256-B243-B2CB-319022B8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RETENCIÓN URINARIA AGUDA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5A75-CA2E-CA44-81A1-9638E54F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altLang="es-CO" sz="2400" dirty="0"/>
              <a:t>Historia clínica completa.</a:t>
            </a:r>
          </a:p>
          <a:p>
            <a:r>
              <a:rPr lang="es-CO" altLang="es-CO" sz="2400" dirty="0"/>
              <a:t>Antecedentes.</a:t>
            </a:r>
          </a:p>
          <a:p>
            <a:r>
              <a:rPr lang="es-CO" altLang="es-CO" sz="2400" dirty="0"/>
              <a:t>Ex Físico.</a:t>
            </a:r>
          </a:p>
          <a:p>
            <a:r>
              <a:rPr lang="es-CO" altLang="es-CO" sz="2400" dirty="0"/>
              <a:t>Tacto rectal.</a:t>
            </a:r>
          </a:p>
          <a:p>
            <a:endParaRPr lang="es-CO" altLang="es-CO" sz="2400" dirty="0"/>
          </a:p>
          <a:p>
            <a:r>
              <a:rPr lang="es-CO" altLang="es-CO" sz="2400" dirty="0"/>
              <a:t>MANEJO:</a:t>
            </a:r>
          </a:p>
          <a:p>
            <a:pPr lvl="1"/>
            <a:r>
              <a:rPr lang="es-CO" altLang="es-CO" sz="2400" dirty="0"/>
              <a:t>Derivación urinaria.</a:t>
            </a:r>
          </a:p>
          <a:p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32569-1C1B-6F46-BEE8-0209C3BE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56391" y="2375882"/>
            <a:ext cx="2897222" cy="308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291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172C-83A7-2845-8263-54FA57A8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RETENCIÓN URINARIA AGUDA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4817-5D05-3348-8275-8D2B0F187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es-CO" altLang="es-CO" dirty="0"/>
              <a:t>PARA SABER QUÉ PASÓ BIEN</a:t>
            </a:r>
          </a:p>
          <a:p>
            <a:pPr marL="609600" indent="-609600">
              <a:buFontTx/>
              <a:buAutoNum type="arabicPeriod"/>
            </a:pPr>
            <a:r>
              <a:rPr lang="es-CO" altLang="es-CO" dirty="0"/>
              <a:t>Pasa sin resistencia hasta la empuñadura.</a:t>
            </a:r>
          </a:p>
          <a:p>
            <a:pPr marL="609600" indent="-609600">
              <a:buFontTx/>
              <a:buAutoNum type="arabicPeriod"/>
            </a:pPr>
            <a:r>
              <a:rPr lang="es-CO" altLang="es-CO" dirty="0"/>
              <a:t>Se obtiene orina.</a:t>
            </a:r>
          </a:p>
          <a:p>
            <a:pPr marL="609600" indent="-609600">
              <a:buFontTx/>
              <a:buAutoNum type="arabicPeriod"/>
            </a:pPr>
            <a:r>
              <a:rPr lang="es-CO" altLang="es-CO" dirty="0"/>
              <a:t>La sonda no se devuelve.</a:t>
            </a:r>
          </a:p>
          <a:p>
            <a:pPr marL="609600" indent="-609600">
              <a:buFontTx/>
              <a:buAutoNum type="arabicPeriod"/>
            </a:pPr>
            <a:r>
              <a:rPr lang="es-CO" altLang="es-CO" dirty="0"/>
              <a:t>No dolor o resistencia al inflar el balón.</a:t>
            </a:r>
          </a:p>
          <a:p>
            <a:pPr marL="609600" indent="-609600">
              <a:buFontTx/>
              <a:buAutoNum type="arabicPeriod"/>
            </a:pPr>
            <a:r>
              <a:rPr lang="es-CO" altLang="es-CO" dirty="0"/>
              <a:t>Se siente el balón bien anclado al cuello vesical.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3061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F45F-63D1-3246-BB0A-1F1C0EB0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RETENCIÓN URINARIA AGUDA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32B4-F9B8-8A40-AC01-C84B33F56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Punción suprapúbica. </a:t>
            </a:r>
          </a:p>
          <a:p>
            <a:pPr marL="0" indent="0">
              <a:buNone/>
            </a:pPr>
            <a:r>
              <a:rPr lang="es-CO" altLang="es-CO" dirty="0"/>
              <a:t>Introducir un catéter en la vejiga distendida a través de hipogastrio. 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Picture 6" descr="p13">
            <a:extLst>
              <a:ext uri="{FF2B5EF4-FFF2-40B4-BE49-F238E27FC236}">
                <a16:creationId xmlns:a16="http://schemas.microsoft.com/office/drawing/2014/main" id="{88748659-B710-4F4B-A64E-645BA9DA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308" y="3388621"/>
            <a:ext cx="3314700" cy="27527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00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0DE2-3844-B04F-AB7B-F528AABA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RETENCIÓN URINARIA AGUDA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E1E0-0AE8-0440-9378-1DBCD1E1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r>
              <a:rPr lang="es-CO" altLang="es-CO" b="1" u="sng" dirty="0"/>
              <a:t>Indicada</a:t>
            </a:r>
          </a:p>
          <a:p>
            <a:pPr marL="609600" indent="-609600"/>
            <a:r>
              <a:rPr lang="es-CO" altLang="es-CO" dirty="0"/>
              <a:t>Casos en que resulta imposible el sondaje uretral.</a:t>
            </a:r>
          </a:p>
          <a:p>
            <a:pPr marL="609600" indent="-609600"/>
            <a:r>
              <a:rPr lang="es-CO" altLang="es-CO" dirty="0"/>
              <a:t>Politraumatizados con uretrorragia.</a:t>
            </a:r>
          </a:p>
          <a:p>
            <a:pPr marL="609600" indent="-609600">
              <a:buNone/>
            </a:pPr>
            <a:r>
              <a:rPr lang="es-CO" altLang="es-CO" b="1" u="sng" dirty="0"/>
              <a:t>Contraindicada</a:t>
            </a:r>
            <a:r>
              <a:rPr lang="es-CO" altLang="es-CO" dirty="0"/>
              <a:t> </a:t>
            </a:r>
          </a:p>
          <a:p>
            <a:pPr marL="609600" indent="-609600"/>
            <a:r>
              <a:rPr lang="es-CO" altLang="es-CO" dirty="0"/>
              <a:t>Procesos supurativos hipogástricos.</a:t>
            </a:r>
          </a:p>
          <a:p>
            <a:pPr marL="609600" indent="-609600"/>
            <a:r>
              <a:rPr lang="es-CO" altLang="es-CO" dirty="0"/>
              <a:t>Alteraciones de la coagulación. </a:t>
            </a:r>
          </a:p>
          <a:p>
            <a:pPr marL="609600" indent="-609600"/>
            <a:r>
              <a:rPr lang="es-CO" altLang="es-CO" dirty="0"/>
              <a:t>Cirugía local reciente.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100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6D3-1AB0-CF4E-8D86-190225BC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44F6-6CD5-124B-A780-43EA0C758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1606550"/>
            <a:ext cx="10667997" cy="20903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MX" altLang="es-CO" sz="1600" dirty="0"/>
          </a:p>
          <a:p>
            <a:r>
              <a:rPr lang="es-MX" altLang="es-CO" b="1" u="sng" dirty="0"/>
              <a:t>TIEMPO</a:t>
            </a:r>
          </a:p>
          <a:p>
            <a:pPr>
              <a:buNone/>
            </a:pPr>
            <a:endParaRPr lang="es-MX" altLang="es-CO" b="1" u="sng" dirty="0"/>
          </a:p>
          <a:p>
            <a:r>
              <a:rPr lang="es-MX" altLang="es-CO" dirty="0"/>
              <a:t>Tiempo de oro de 4-6 horas para abortar la erección sin secuelas. </a:t>
            </a:r>
          </a:p>
          <a:p>
            <a:pPr>
              <a:buNone/>
            </a:pPr>
            <a:endParaRPr lang="es-MX" altLang="es-CO" dirty="0"/>
          </a:p>
          <a:p>
            <a:r>
              <a:rPr lang="es-MX" altLang="es-CO" dirty="0"/>
              <a:t>Erecciones prolongadas (24 horas o más) se relacionan con secuelas.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76113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DC4C-E46D-014F-945E-5EFE609E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RETENCIÓN URINARIA AGUDA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CB55-F908-E946-AF83-3B4CE428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/>
            <a:r>
              <a:rPr lang="es-CO" altLang="es-CO" dirty="0"/>
              <a:t>Identificar la vejiga (globo vesical).</a:t>
            </a:r>
          </a:p>
          <a:p>
            <a:pPr marL="609600" indent="-609600"/>
            <a:r>
              <a:rPr lang="es-CO" altLang="es-CO" dirty="0"/>
              <a:t>Asepsia.</a:t>
            </a:r>
          </a:p>
          <a:p>
            <a:pPr marL="609600" indent="-609600"/>
            <a:r>
              <a:rPr lang="es-CO" altLang="es-CO" dirty="0"/>
              <a:t>Anestesiar la pared abdominal.</a:t>
            </a:r>
          </a:p>
          <a:p>
            <a:pPr marL="609600" indent="-609600"/>
            <a:r>
              <a:rPr lang="es-CO" altLang="es-CO" dirty="0"/>
              <a:t>Línea media 2-3 dedos (2-3 cm) por encima de sínfisis de pubis.</a:t>
            </a:r>
          </a:p>
          <a:p>
            <a:pPr marL="609600" indent="-609600"/>
            <a:r>
              <a:rPr lang="es-CO" altLang="es-CO" dirty="0"/>
              <a:t>Paso perpendicular de aguja gruesa.</a:t>
            </a:r>
          </a:p>
          <a:p>
            <a:pPr marL="609600" indent="-609600"/>
            <a:r>
              <a:rPr lang="es-CO" altLang="es-CO" dirty="0"/>
              <a:t>Drenaje de orina.</a:t>
            </a:r>
          </a:p>
          <a:p>
            <a:pPr marL="609600" indent="-609600"/>
            <a:r>
              <a:rPr lang="es-CO" altLang="es-CO" dirty="0"/>
              <a:t>Medida temporal, se debe instaurar derivación definitiva (</a:t>
            </a:r>
            <a:r>
              <a:rPr lang="es-CO" altLang="es-CO" b="1" i="1" dirty="0"/>
              <a:t>CISTOSTOMÍA</a:t>
            </a:r>
            <a:r>
              <a:rPr lang="es-CO" altLang="es-CO" dirty="0"/>
              <a:t>).</a:t>
            </a:r>
          </a:p>
          <a:p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02CD8-BC78-3A4C-A82B-EC536B177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40" y="3048000"/>
            <a:ext cx="2489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1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DCD4-E4BE-D34C-B27C-8ECFC43E0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URGENCIAS UROLÓGICAS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C3768-F72B-4B4F-B8C5-292E8F542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602038"/>
            <a:ext cx="6629400" cy="1655762"/>
          </a:xfrm>
        </p:spPr>
        <p:txBody>
          <a:bodyPr/>
          <a:lstStyle/>
          <a:p>
            <a:r>
              <a:rPr lang="es-ES_tradnl" dirty="0"/>
              <a:t>ANDRÉS DELGADO MONTOYA</a:t>
            </a:r>
          </a:p>
          <a:p>
            <a:r>
              <a:rPr lang="es-ES_tradnl" dirty="0"/>
              <a:t>RESIDENTE UROLOGÍA </a:t>
            </a:r>
          </a:p>
        </p:txBody>
      </p:sp>
    </p:spTree>
    <p:extLst>
      <p:ext uri="{BB962C8B-B14F-4D97-AF65-F5344CB8AC3E}">
        <p14:creationId xmlns:p14="http://schemas.microsoft.com/office/powerpoint/2010/main" val="413738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1624-36FF-3C49-9010-6A45BD1E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776B-C7F7-E24F-B15B-03DE4F194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altLang="es-CO" dirty="0"/>
              <a:t>ERECCIÓN</a:t>
            </a:r>
          </a:p>
          <a:p>
            <a:pPr>
              <a:buFontTx/>
              <a:buChar char="-"/>
            </a:pPr>
            <a:r>
              <a:rPr lang="es-CO" altLang="es-CO" dirty="0"/>
              <a:t>Activación parasimpático.</a:t>
            </a:r>
          </a:p>
          <a:p>
            <a:pPr>
              <a:buFontTx/>
              <a:buChar char="-"/>
            </a:pPr>
            <a:r>
              <a:rPr lang="es-CO" altLang="es-CO" dirty="0"/>
              <a:t>Oxido nítrico.</a:t>
            </a:r>
          </a:p>
          <a:p>
            <a:pPr>
              <a:buFontTx/>
              <a:buChar char="-"/>
            </a:pPr>
            <a:r>
              <a:rPr lang="es-CO" altLang="es-CO" dirty="0"/>
              <a:t>Relajación músculo arterial</a:t>
            </a:r>
          </a:p>
          <a:p>
            <a:pPr>
              <a:buFontTx/>
              <a:buChar char="-"/>
            </a:pPr>
            <a:r>
              <a:rPr lang="es-CO" altLang="es-CO" dirty="0"/>
              <a:t>Llenado c. cavernosos.</a:t>
            </a:r>
          </a:p>
          <a:p>
            <a:pPr>
              <a:buFontTx/>
              <a:buChar char="-"/>
            </a:pPr>
            <a:r>
              <a:rPr lang="es-CO" altLang="es-CO" dirty="0"/>
              <a:t>Mecanismo venoclusivo: aumento tamaño, las venulas se elongan y disminuye el diámetro, aumenta la resistencia.</a:t>
            </a: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214A6-9CAE-5845-A352-B9683AB739D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s-CO" altLang="es-CO" dirty="0"/>
              <a:t>DETUMESCENCIA</a:t>
            </a:r>
          </a:p>
          <a:p>
            <a:pPr>
              <a:buFontTx/>
              <a:buChar char="-"/>
            </a:pPr>
            <a:r>
              <a:rPr lang="es-CO" altLang="es-CO" dirty="0"/>
              <a:t>Activación simpatico.</a:t>
            </a:r>
          </a:p>
          <a:p>
            <a:pPr>
              <a:buFontTx/>
              <a:buChar char="-"/>
            </a:pPr>
            <a:r>
              <a:rPr lang="es-CO" altLang="es-CO" dirty="0"/>
              <a:t>Aumento tono del músculo liso.</a:t>
            </a:r>
          </a:p>
          <a:p>
            <a:pPr>
              <a:buFontTx/>
              <a:buChar char="-"/>
            </a:pPr>
            <a:r>
              <a:rPr lang="es-CO" altLang="es-CO" dirty="0"/>
              <a:t>Disminución del flujo arterial.</a:t>
            </a:r>
          </a:p>
          <a:p>
            <a:pPr>
              <a:buFontTx/>
              <a:buChar char="-"/>
            </a:pPr>
            <a:r>
              <a:rPr lang="es-CO" altLang="es-CO" dirty="0"/>
              <a:t>Descompresión vénulas subalbugineas</a:t>
            </a:r>
            <a:r>
              <a:rPr lang="es-CO" altLang="es-CO" sz="2400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64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E7F8-5E76-074C-ADA0-41604626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6B3D-41B9-A444-A962-EDF42A60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1800" b="1" dirty="0"/>
              <a:t>PRIAPISMO BAJO FLUJO</a:t>
            </a:r>
            <a:br>
              <a:rPr lang="es-CO" sz="1800" b="1" dirty="0"/>
            </a:br>
            <a:r>
              <a:rPr lang="es-CO" b="1" dirty="0"/>
              <a:t>(ISQUÉMICO) (</a:t>
            </a:r>
            <a:r>
              <a:rPr lang="es-CO" b="1" i="1" dirty="0"/>
              <a:t>VENO-OCLUSIVO).</a:t>
            </a:r>
          </a:p>
          <a:p>
            <a:r>
              <a:rPr lang="es-CO" altLang="es-CO" b="1" i="1" dirty="0"/>
              <a:t>Erección dolorosa.</a:t>
            </a:r>
          </a:p>
          <a:p>
            <a:r>
              <a:rPr lang="es-CO" altLang="es-CO" b="1" i="1" dirty="0"/>
              <a:t>Máxima rigidez.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597F-5935-684E-82E0-2686851207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6834" y="3429000"/>
            <a:ext cx="6684145" cy="2413346"/>
          </a:xfrm>
        </p:spPr>
        <p:txBody>
          <a:bodyPr/>
          <a:lstStyle/>
          <a:p>
            <a:pPr>
              <a:buNone/>
            </a:pPr>
            <a:endParaRPr lang="es-MX" altLang="es-CO" dirty="0"/>
          </a:p>
          <a:p>
            <a:r>
              <a:rPr lang="es-MX" altLang="es-CO" dirty="0"/>
              <a:t>Forma + frecuente.</a:t>
            </a:r>
          </a:p>
          <a:p>
            <a:r>
              <a:rPr lang="es-MX" altLang="es-CO" dirty="0"/>
              <a:t>Falla en la detumescencia.</a:t>
            </a:r>
          </a:p>
          <a:p>
            <a:r>
              <a:rPr lang="es-CO" altLang="es-CO" dirty="0"/>
              <a:t>Isquemia progresiva.</a:t>
            </a:r>
          </a:p>
          <a:p>
            <a:r>
              <a:rPr lang="es-CO" altLang="es-CO" dirty="0"/>
              <a:t>Síndrome compartimental.</a:t>
            </a:r>
          </a:p>
          <a:p>
            <a:r>
              <a:rPr lang="es-CO" altLang="es-CO" dirty="0"/>
              <a:t>Hipoxia, hipercapnia y acidosis.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060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F629-0AFB-9D4E-8F55-E975CB34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4604-10AA-DD4C-B9F1-51A5A6D7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altLang="es-CO" i="1" dirty="0"/>
              <a:t>URGENCIA </a:t>
            </a:r>
          </a:p>
          <a:p>
            <a:pPr lvl="1"/>
            <a:r>
              <a:rPr lang="es-CO" altLang="es-CO" dirty="0"/>
              <a:t>Manejo en las 1as 24 – 48 h.</a:t>
            </a:r>
          </a:p>
          <a:p>
            <a:r>
              <a:rPr lang="es-CO" altLang="es-CO" dirty="0"/>
              <a:t>Consecuencias: </a:t>
            </a:r>
          </a:p>
          <a:p>
            <a:pPr lvl="1"/>
            <a:r>
              <a:rPr lang="es-CO" altLang="es-CO" dirty="0"/>
              <a:t>→ Daño tisular. </a:t>
            </a:r>
          </a:p>
          <a:p>
            <a:pPr lvl="1"/>
            <a:r>
              <a:rPr lang="es-CO" altLang="es-CO" dirty="0">
                <a:cs typeface="Arial" panose="020B0604020202020204" pitchFamily="34" charset="0"/>
              </a:rPr>
              <a:t>→ fibrosis.</a:t>
            </a:r>
          </a:p>
          <a:p>
            <a:pPr lvl="1"/>
            <a:r>
              <a:rPr lang="es-CO" altLang="es-CO" dirty="0">
                <a:cs typeface="Arial" panose="020B0604020202020204" pitchFamily="34" charset="0"/>
              </a:rPr>
              <a:t>→ disfunción eréctil.</a:t>
            </a:r>
          </a:p>
          <a:p>
            <a:endParaRPr lang="es-ES_tradnl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4929E1A-3264-6B4E-88A3-1F592A29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368" y="2754313"/>
            <a:ext cx="396081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4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E6F1-9EC4-754A-9C47-C89E6F45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C542-079C-E44B-AD61-862F0FED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_tradnl" dirty="0"/>
              <a:t>ETIOLOGÍA </a:t>
            </a:r>
          </a:p>
          <a:p>
            <a:pPr>
              <a:lnSpc>
                <a:spcPct val="135000"/>
              </a:lnSpc>
            </a:pPr>
            <a:r>
              <a:rPr lang="es-CO" altLang="es-CO" sz="2400" u="sng" dirty="0"/>
              <a:t>HEMATOLÓGICAS</a:t>
            </a:r>
          </a:p>
          <a:p>
            <a:pPr lvl="1">
              <a:lnSpc>
                <a:spcPct val="135000"/>
              </a:lnSpc>
            </a:pPr>
            <a:r>
              <a:rPr lang="es-CO" altLang="es-CO" dirty="0"/>
              <a:t>Células falciformes.</a:t>
            </a:r>
          </a:p>
          <a:p>
            <a:pPr lvl="1">
              <a:lnSpc>
                <a:spcPct val="135000"/>
              </a:lnSpc>
            </a:pPr>
            <a:r>
              <a:rPr lang="es-CO" altLang="es-CO" dirty="0"/>
              <a:t>Heparina.</a:t>
            </a:r>
          </a:p>
          <a:p>
            <a:pPr lvl="1">
              <a:lnSpc>
                <a:spcPct val="135000"/>
              </a:lnSpc>
            </a:pPr>
            <a:r>
              <a:rPr lang="es-CO" altLang="es-CO" dirty="0"/>
              <a:t>Nutrición parenteral total.</a:t>
            </a:r>
            <a:endParaRPr lang="es-CO" altLang="es-CO" sz="1800" u="sng" dirty="0"/>
          </a:p>
          <a:p>
            <a:pPr>
              <a:lnSpc>
                <a:spcPct val="135000"/>
              </a:lnSpc>
            </a:pPr>
            <a:r>
              <a:rPr lang="es-CO" altLang="es-CO" sz="2400" u="sng" dirty="0"/>
              <a:t>NEUROLÓGICAS</a:t>
            </a:r>
            <a:r>
              <a:rPr lang="es-CO" altLang="es-CO" sz="2400" dirty="0"/>
              <a:t>                    </a:t>
            </a:r>
            <a:r>
              <a:rPr lang="es-CO" altLang="es-CO" sz="2400" u="sng" dirty="0"/>
              <a:t>IDIOPATICAS</a:t>
            </a:r>
            <a:r>
              <a:rPr lang="es-CO" altLang="es-CO" sz="2400" dirty="0"/>
              <a:t> 30-50%</a:t>
            </a:r>
            <a:r>
              <a:rPr lang="es-CO" altLang="es-CO" dirty="0"/>
              <a:t>     </a:t>
            </a:r>
            <a:r>
              <a:rPr lang="es-CO" altLang="es-CO" sz="2400" u="sng" dirty="0"/>
              <a:t>MEDICAMENTOSAS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193B3-1865-0249-B8A4-E6201302CC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95634" y="4270347"/>
            <a:ext cx="6684145" cy="24133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5000"/>
              </a:lnSpc>
            </a:pPr>
            <a:r>
              <a:rPr lang="es-CO" altLang="es-CO" u="sng" dirty="0"/>
              <a:t>CÁNCER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Hematológico.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Leucemia.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Linfoma.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Ca pene.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Ca vejiga.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Ca próstata.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Ca renal.</a:t>
            </a:r>
          </a:p>
          <a:p>
            <a:pPr lvl="1">
              <a:lnSpc>
                <a:spcPct val="110000"/>
              </a:lnSpc>
            </a:pPr>
            <a:r>
              <a:rPr lang="es-CO" altLang="es-CO" dirty="0"/>
              <a:t>Ca recto – colon.</a:t>
            </a:r>
            <a:endParaRPr lang="es-CO" altLang="es-CO" u="sng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31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8DEF-E336-FD41-BB60-291DC538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PRIAPISMO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08A61-5B5F-E54D-824F-E4291805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s-CO" altLang="es-CO" sz="2800" dirty="0"/>
              <a:t>Intracavernosos para disfunción eréctil 15-30%</a:t>
            </a:r>
          </a:p>
          <a:p>
            <a:pPr lvl="1">
              <a:buClr>
                <a:schemeClr val="tx1"/>
              </a:buClr>
            </a:pPr>
            <a:r>
              <a:rPr lang="es-CO" altLang="es-CO" sz="2400" dirty="0"/>
              <a:t>- Papaverina , Prostaglandina E1.</a:t>
            </a:r>
          </a:p>
          <a:p>
            <a:pPr>
              <a:buClr>
                <a:schemeClr val="tx1"/>
              </a:buClr>
            </a:pPr>
            <a:r>
              <a:rPr lang="es-CO" altLang="es-CO" sz="2800" dirty="0"/>
              <a:t>Antidepresivos</a:t>
            </a:r>
          </a:p>
          <a:p>
            <a:pPr lvl="1">
              <a:buClr>
                <a:schemeClr val="tx1"/>
              </a:buClr>
              <a:buNone/>
            </a:pPr>
            <a:r>
              <a:rPr lang="es-CO" altLang="es-CO" sz="2400" dirty="0"/>
              <a:t>- Tricíclicos.</a:t>
            </a:r>
          </a:p>
          <a:p>
            <a:pPr lvl="1">
              <a:buClr>
                <a:schemeClr val="tx1"/>
              </a:buClr>
              <a:buNone/>
            </a:pPr>
            <a:r>
              <a:rPr lang="es-CO" altLang="es-CO" sz="2400" dirty="0"/>
              <a:t>- </a:t>
            </a:r>
            <a:r>
              <a:rPr lang="es-CO" altLang="es-CO" sz="2400" dirty="0" err="1"/>
              <a:t>Trazodone</a:t>
            </a:r>
            <a:r>
              <a:rPr lang="es-CO" altLang="es-CO" sz="2400" dirty="0"/>
              <a:t>.</a:t>
            </a:r>
          </a:p>
          <a:p>
            <a:pPr>
              <a:buClr>
                <a:schemeClr val="tx1"/>
              </a:buClr>
            </a:pPr>
            <a:r>
              <a:rPr lang="es-CO" altLang="es-CO" sz="2800" dirty="0"/>
              <a:t>Antipsicóticos</a:t>
            </a:r>
          </a:p>
          <a:p>
            <a:endParaRPr lang="es-ES_trad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58A83-1611-AA4A-9593-55C0CEF071A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CO" altLang="es-CO" sz="2800" dirty="0"/>
              <a:t>Anticoagulantes</a:t>
            </a:r>
          </a:p>
          <a:p>
            <a:pPr lvl="1">
              <a:buClr>
                <a:schemeClr val="tx1"/>
              </a:buClr>
              <a:buNone/>
            </a:pPr>
            <a:r>
              <a:rPr lang="es-CO" altLang="es-CO" sz="2400" dirty="0"/>
              <a:t>- Heparina – Warfarina.</a:t>
            </a:r>
          </a:p>
          <a:p>
            <a:pPr>
              <a:buClr>
                <a:schemeClr val="tx1"/>
              </a:buClr>
            </a:pPr>
            <a:r>
              <a:rPr lang="es-CO" altLang="es-CO" sz="2800" dirty="0"/>
              <a:t>Antihipertensivos</a:t>
            </a:r>
          </a:p>
          <a:p>
            <a:pPr lvl="1">
              <a:buClr>
                <a:schemeClr val="tx1"/>
              </a:buClr>
              <a:buNone/>
            </a:pPr>
            <a:r>
              <a:rPr lang="es-CO" altLang="es-CO" sz="2400" dirty="0"/>
              <a:t>- </a:t>
            </a:r>
            <a:r>
              <a:rPr lang="es-CO" altLang="es-CO" sz="2400" dirty="0" err="1"/>
              <a:t>Labetalol</a:t>
            </a:r>
            <a:r>
              <a:rPr lang="es-CO" altLang="es-CO" sz="2400" dirty="0"/>
              <a:t> – </a:t>
            </a:r>
            <a:r>
              <a:rPr lang="es-CO" altLang="es-CO" sz="2400" dirty="0" err="1"/>
              <a:t>Prazosin</a:t>
            </a:r>
            <a:r>
              <a:rPr lang="es-CO" altLang="es-CO" sz="2400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4222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PlantillaFR2021</Template>
  <TotalTime>84</TotalTime>
  <Words>1091</Words>
  <Application>Microsoft Office PowerPoint</Application>
  <PresentationFormat>Panorámica</PresentationFormat>
  <Paragraphs>278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Calibri</vt:lpstr>
      <vt:lpstr>Montserrat</vt:lpstr>
      <vt:lpstr>Tahoma</vt:lpstr>
      <vt:lpstr>Times New Roman</vt:lpstr>
      <vt:lpstr>Wingdings</vt:lpstr>
      <vt:lpstr>Wingdings 2</vt:lpstr>
      <vt:lpstr>Tema de Office</vt:lpstr>
      <vt:lpstr>Image</vt:lpstr>
      <vt:lpstr>URGENCIAS UROLÓGICAS </vt:lpstr>
      <vt:lpstr>PRIAPISMO </vt:lpstr>
      <vt:lpstr>PRIAPISMO </vt:lpstr>
      <vt:lpstr>PRIAPISMO </vt:lpstr>
      <vt:lpstr>PRIAPISMO </vt:lpstr>
      <vt:lpstr>PRIAPISMO </vt:lpstr>
      <vt:lpstr>PRIAPISMO </vt:lpstr>
      <vt:lpstr>PRIAPISMO </vt:lpstr>
      <vt:lpstr>PRIAPISMO </vt:lpstr>
      <vt:lpstr>PRIAPISMO</vt:lpstr>
      <vt:lpstr>PRIAPISMO</vt:lpstr>
      <vt:lpstr>PRIAPISMO</vt:lpstr>
      <vt:lpstr>PRIAPISMO</vt:lpstr>
      <vt:lpstr>PRIAPISMO </vt:lpstr>
      <vt:lpstr>PRIAPISMO</vt:lpstr>
      <vt:lpstr>PRIAPISMO</vt:lpstr>
      <vt:lpstr>TORSIÓN TESTICULAR</vt:lpstr>
      <vt:lpstr>TORSIÓN TESTICULAR</vt:lpstr>
      <vt:lpstr>TORSIÓN TESTICULAR</vt:lpstr>
      <vt:lpstr>TORSIÓN TESTICULAR</vt:lpstr>
      <vt:lpstr>TORSIÓN TESTICULAR</vt:lpstr>
      <vt:lpstr>TORSIÓN TESTICULAR</vt:lpstr>
      <vt:lpstr>TORSIÓN TESTICULAR</vt:lpstr>
      <vt:lpstr>ORQUIEPIDIDIMITIS</vt:lpstr>
      <vt:lpstr>ORQUIEPIDIDIMITIS</vt:lpstr>
      <vt:lpstr>ORQUIEPIDIDIMITIS</vt:lpstr>
      <vt:lpstr>ORQUIEPIDIDIMITIS</vt:lpstr>
      <vt:lpstr>PARAFIMOSIS</vt:lpstr>
      <vt:lpstr>PARAFIMOSIS</vt:lpstr>
      <vt:lpstr>PARAFIMOSIS</vt:lpstr>
      <vt:lpstr>PARAFIMOSIS</vt:lpstr>
      <vt:lpstr>PARAFIMOSIS</vt:lpstr>
      <vt:lpstr>RETENCIÓN URINARIA AGUDA</vt:lpstr>
      <vt:lpstr>RETENCIÓN URINARIA AGUDA</vt:lpstr>
      <vt:lpstr>RETENCIÓN URINARIA AGUDA</vt:lpstr>
      <vt:lpstr>RETENCIÓN URINARIA AGUDA</vt:lpstr>
      <vt:lpstr>RETENCIÓN URINARIA AGUDA</vt:lpstr>
      <vt:lpstr>RETENCIÓN URINARIA AGUDA </vt:lpstr>
      <vt:lpstr>RETENCIÓN URINARIA AGUDA </vt:lpstr>
      <vt:lpstr>RETENCIÓN URINARIA AGUDA </vt:lpstr>
      <vt:lpstr>URGENCIAS UROLÓGICAS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URGENCIAS UROLOGICAS</dc:title>
  <dc:creator>ANDRES  DELGADO MONTOYA</dc:creator>
  <cp:lastModifiedBy>User</cp:lastModifiedBy>
  <cp:revision>10</cp:revision>
  <dcterms:created xsi:type="dcterms:W3CDTF">2021-02-16T15:02:38Z</dcterms:created>
  <dcterms:modified xsi:type="dcterms:W3CDTF">2021-04-07T16:49:57Z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2031375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