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tiff" Extension="tiff"/>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presentationml.notesSlide+xml" PartName="/ppt/notesSlides/notesSlide30.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presentationml.notesSlide+xml" PartName="/ppt/notesSlides/notesSlide3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60" r:id="rId3"/>
    <p:sldId id="273" r:id="rId4"/>
    <p:sldId id="261" r:id="rId5"/>
    <p:sldId id="399" r:id="rId6"/>
    <p:sldId id="262" r:id="rId7"/>
    <p:sldId id="263" r:id="rId8"/>
    <p:sldId id="266" r:id="rId9"/>
    <p:sldId id="387" r:id="rId10"/>
    <p:sldId id="289" r:id="rId11"/>
    <p:sldId id="258" r:id="rId12"/>
    <p:sldId id="268" r:id="rId13"/>
    <p:sldId id="264" r:id="rId14"/>
    <p:sldId id="281" r:id="rId15"/>
    <p:sldId id="269" r:id="rId16"/>
    <p:sldId id="284" r:id="rId17"/>
    <p:sldId id="280" r:id="rId18"/>
    <p:sldId id="279" r:id="rId19"/>
    <p:sldId id="376" r:id="rId20"/>
    <p:sldId id="265" r:id="rId21"/>
    <p:sldId id="287" r:id="rId22"/>
    <p:sldId id="285" r:id="rId23"/>
    <p:sldId id="286" r:id="rId24"/>
    <p:sldId id="288" r:id="rId25"/>
    <p:sldId id="290" r:id="rId26"/>
    <p:sldId id="380" r:id="rId27"/>
    <p:sldId id="377" r:id="rId28"/>
    <p:sldId id="383" r:id="rId29"/>
    <p:sldId id="384" r:id="rId30"/>
    <p:sldId id="378" r:id="rId31"/>
    <p:sldId id="379" r:id="rId32"/>
    <p:sldId id="385" r:id="rId33"/>
    <p:sldId id="401" r:id="rId34"/>
    <p:sldId id="403" r:id="rId35"/>
    <p:sldId id="386" r:id="rId36"/>
    <p:sldId id="400" r:id="rId37"/>
    <p:sldId id="395" r:id="rId3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004F95"/>
    <a:srgbClr val="00A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87074" autoAdjust="0"/>
  </p:normalViewPr>
  <p:slideViewPr>
    <p:cSldViewPr snapToGrid="0" showGuides="1">
      <p:cViewPr varScale="1">
        <p:scale>
          <a:sx n="75" d="100"/>
          <a:sy n="75" d="100"/>
        </p:scale>
        <p:origin x="744"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42.jpeg"/><Relationship Id="rId2" Type="http://schemas.microsoft.com/office/2007/relationships/hdphoto" Target="../media/hdphoto4.wdp"/><Relationship Id="rId1" Type="http://schemas.openxmlformats.org/officeDocument/2006/relationships/image" Target="../media/image41.png"/><Relationship Id="rId6" Type="http://schemas.microsoft.com/office/2007/relationships/hdphoto" Target="../media/hdphoto5.wdp"/><Relationship Id="rId5" Type="http://schemas.openxmlformats.org/officeDocument/2006/relationships/image" Target="../media/image44.png"/><Relationship Id="rId4" Type="http://schemas.openxmlformats.org/officeDocument/2006/relationships/image" Target="../media/image43.tiff"/></Relationships>
</file>

<file path=ppt/diagrams/_rels/drawing3.xml.rels><?xml version="1.0" encoding="UTF-8" standalone="yes"?>
<Relationships xmlns="http://schemas.openxmlformats.org/package/2006/relationships"><Relationship Id="rId3" Type="http://schemas.openxmlformats.org/officeDocument/2006/relationships/image" Target="../media/image42.jpeg"/><Relationship Id="rId2" Type="http://schemas.microsoft.com/office/2007/relationships/hdphoto" Target="../media/hdphoto4.wdp"/><Relationship Id="rId1" Type="http://schemas.openxmlformats.org/officeDocument/2006/relationships/image" Target="../media/image41.png"/><Relationship Id="rId6" Type="http://schemas.microsoft.com/office/2007/relationships/hdphoto" Target="../media/hdphoto5.wdp"/><Relationship Id="rId5" Type="http://schemas.openxmlformats.org/officeDocument/2006/relationships/image" Target="../media/image44.png"/><Relationship Id="rId4" Type="http://schemas.openxmlformats.org/officeDocument/2006/relationships/image" Target="../media/image43.tiff"/></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A35C8D-C315-0A4F-B072-018790F833D9}" type="doc">
      <dgm:prSet loTypeId="urn:microsoft.com/office/officeart/2005/8/layout/vList3" loCatId="" qsTypeId="urn:microsoft.com/office/officeart/2005/8/quickstyle/simple1" qsCatId="simple" csTypeId="urn:microsoft.com/office/officeart/2005/8/colors/accent1_1" csCatId="accent1" phldr="1"/>
      <dgm:spPr/>
    </dgm:pt>
    <dgm:pt modelId="{0E8F264D-81B0-634B-877A-6C447E5590B9}">
      <dgm:prSet phldrT="[Texto]"/>
      <dgm:spPr/>
      <dgm:t>
        <a:bodyPr/>
        <a:lstStyle/>
        <a:p>
          <a:pPr algn="ctr"/>
          <a:r>
            <a:rPr lang="es-ES" dirty="0">
              <a:solidFill>
                <a:srgbClr val="152B48"/>
              </a:solidFill>
              <a:latin typeface="Montserrat" panose="00000500000000000000" pitchFamily="50" charset="0"/>
            </a:rPr>
            <a:t>Resistencia antimicrobiana.</a:t>
          </a:r>
        </a:p>
      </dgm:t>
    </dgm:pt>
    <dgm:pt modelId="{CAC029BC-C31C-3441-90AB-4FB01B6E2484}" type="parTrans" cxnId="{61D080F0-7D22-0342-9BCC-5BB0EC406246}">
      <dgm:prSet/>
      <dgm:spPr/>
      <dgm:t>
        <a:bodyPr/>
        <a:lstStyle/>
        <a:p>
          <a:pPr algn="ctr"/>
          <a:endParaRPr lang="es-ES">
            <a:solidFill>
              <a:srgbClr val="152B48"/>
            </a:solidFill>
            <a:latin typeface="Montserrat" panose="00000500000000000000" pitchFamily="50" charset="0"/>
          </a:endParaRPr>
        </a:p>
      </dgm:t>
    </dgm:pt>
    <dgm:pt modelId="{AB5B8EDF-734D-C244-8D6B-C7D13AC91AD7}" type="sibTrans" cxnId="{61D080F0-7D22-0342-9BCC-5BB0EC406246}">
      <dgm:prSet/>
      <dgm:spPr/>
      <dgm:t>
        <a:bodyPr/>
        <a:lstStyle/>
        <a:p>
          <a:pPr algn="ctr"/>
          <a:endParaRPr lang="es-ES">
            <a:solidFill>
              <a:srgbClr val="152B48"/>
            </a:solidFill>
            <a:latin typeface="Montserrat" panose="00000500000000000000" pitchFamily="50" charset="0"/>
          </a:endParaRPr>
        </a:p>
      </dgm:t>
    </dgm:pt>
    <dgm:pt modelId="{8C69755A-C334-F748-AF00-FCA373B0CA78}">
      <dgm:prSet phldrT="[Texto]"/>
      <dgm:spPr/>
      <dgm:t>
        <a:bodyPr/>
        <a:lstStyle/>
        <a:p>
          <a:pPr algn="ctr"/>
          <a:r>
            <a:rPr lang="es-ES" dirty="0">
              <a:solidFill>
                <a:srgbClr val="152B48"/>
              </a:solidFill>
              <a:latin typeface="Montserrat" panose="00000500000000000000" pitchFamily="50" charset="0"/>
            </a:rPr>
            <a:t>Aumento infecciones C. </a:t>
          </a:r>
          <a:r>
            <a:rPr lang="es-ES" dirty="0" err="1">
              <a:solidFill>
                <a:srgbClr val="152B48"/>
              </a:solidFill>
              <a:latin typeface="Montserrat" panose="00000500000000000000" pitchFamily="50" charset="0"/>
            </a:rPr>
            <a:t>difficile</a:t>
          </a:r>
          <a:r>
            <a:rPr lang="es-ES" dirty="0">
              <a:solidFill>
                <a:srgbClr val="152B48"/>
              </a:solidFill>
              <a:latin typeface="Montserrat" panose="00000500000000000000" pitchFamily="50" charset="0"/>
            </a:rPr>
            <a:t>.</a:t>
          </a:r>
        </a:p>
      </dgm:t>
    </dgm:pt>
    <dgm:pt modelId="{362CD67C-AE08-1449-823F-5AAC4413D832}" type="parTrans" cxnId="{14C2D867-3200-D641-81C4-891E08BA976A}">
      <dgm:prSet/>
      <dgm:spPr/>
      <dgm:t>
        <a:bodyPr/>
        <a:lstStyle/>
        <a:p>
          <a:pPr algn="ctr"/>
          <a:endParaRPr lang="es-ES">
            <a:solidFill>
              <a:srgbClr val="152B48"/>
            </a:solidFill>
            <a:latin typeface="Montserrat" panose="00000500000000000000" pitchFamily="50" charset="0"/>
          </a:endParaRPr>
        </a:p>
      </dgm:t>
    </dgm:pt>
    <dgm:pt modelId="{6A7E5603-4BF3-3F48-92D2-2F93D8E16BDF}" type="sibTrans" cxnId="{14C2D867-3200-D641-81C4-891E08BA976A}">
      <dgm:prSet/>
      <dgm:spPr/>
      <dgm:t>
        <a:bodyPr/>
        <a:lstStyle/>
        <a:p>
          <a:pPr algn="ctr"/>
          <a:endParaRPr lang="es-ES">
            <a:solidFill>
              <a:srgbClr val="152B48"/>
            </a:solidFill>
            <a:latin typeface="Montserrat" panose="00000500000000000000" pitchFamily="50" charset="0"/>
          </a:endParaRPr>
        </a:p>
      </dgm:t>
    </dgm:pt>
    <dgm:pt modelId="{B7305820-6E62-294C-A5DA-F44374FE0E29}">
      <dgm:prSet phldrT="[Texto]"/>
      <dgm:spPr/>
      <dgm:t>
        <a:bodyPr/>
        <a:lstStyle/>
        <a:p>
          <a:pPr algn="ctr"/>
          <a:r>
            <a:rPr lang="es-ES" dirty="0">
              <a:solidFill>
                <a:srgbClr val="152B48"/>
              </a:solidFill>
              <a:latin typeface="Montserrat" panose="00000500000000000000" pitchFamily="50" charset="0"/>
            </a:rPr>
            <a:t>Prolongación de estancia hospitalaria.</a:t>
          </a:r>
        </a:p>
      </dgm:t>
    </dgm:pt>
    <dgm:pt modelId="{DE896099-B042-A548-8EE6-010755D1159E}" type="parTrans" cxnId="{972AED0F-7705-0E40-8456-09D4DB4FA610}">
      <dgm:prSet/>
      <dgm:spPr/>
      <dgm:t>
        <a:bodyPr/>
        <a:lstStyle/>
        <a:p>
          <a:pPr algn="ctr"/>
          <a:endParaRPr lang="es-ES">
            <a:solidFill>
              <a:srgbClr val="152B48"/>
            </a:solidFill>
            <a:latin typeface="Montserrat" panose="00000500000000000000" pitchFamily="50" charset="0"/>
          </a:endParaRPr>
        </a:p>
      </dgm:t>
    </dgm:pt>
    <dgm:pt modelId="{054DD54B-7BFD-2E48-ACE9-E7833202B587}" type="sibTrans" cxnId="{972AED0F-7705-0E40-8456-09D4DB4FA610}">
      <dgm:prSet/>
      <dgm:spPr/>
      <dgm:t>
        <a:bodyPr/>
        <a:lstStyle/>
        <a:p>
          <a:pPr algn="ctr"/>
          <a:endParaRPr lang="es-ES">
            <a:solidFill>
              <a:srgbClr val="152B48"/>
            </a:solidFill>
            <a:latin typeface="Montserrat" panose="00000500000000000000" pitchFamily="50" charset="0"/>
          </a:endParaRPr>
        </a:p>
      </dgm:t>
    </dgm:pt>
    <dgm:pt modelId="{67A94B6A-35C9-DF4D-ADFF-089E7F41C23D}">
      <dgm:prSet phldrT="[Texto]"/>
      <dgm:spPr/>
      <dgm:t>
        <a:bodyPr/>
        <a:lstStyle/>
        <a:p>
          <a:pPr algn="ctr"/>
          <a:r>
            <a:rPr lang="es-ES" dirty="0">
              <a:solidFill>
                <a:srgbClr val="152B48"/>
              </a:solidFill>
              <a:latin typeface="Montserrat" panose="00000500000000000000" pitchFamily="50" charset="0"/>
            </a:rPr>
            <a:t>Aumento de admisiones a UCI.</a:t>
          </a:r>
        </a:p>
      </dgm:t>
    </dgm:pt>
    <dgm:pt modelId="{5A46C690-E5B4-1143-BC76-F3BC2956AE17}" type="parTrans" cxnId="{2A5BA6D0-8868-E940-A7D9-4F70EEBC083A}">
      <dgm:prSet/>
      <dgm:spPr/>
      <dgm:t>
        <a:bodyPr/>
        <a:lstStyle/>
        <a:p>
          <a:pPr algn="ctr"/>
          <a:endParaRPr lang="es-ES">
            <a:solidFill>
              <a:srgbClr val="152B48"/>
            </a:solidFill>
            <a:latin typeface="Montserrat" panose="00000500000000000000" pitchFamily="50" charset="0"/>
          </a:endParaRPr>
        </a:p>
      </dgm:t>
    </dgm:pt>
    <dgm:pt modelId="{B51FCC66-24D4-484E-BBBD-C9CCDC990650}" type="sibTrans" cxnId="{2A5BA6D0-8868-E940-A7D9-4F70EEBC083A}">
      <dgm:prSet/>
      <dgm:spPr/>
      <dgm:t>
        <a:bodyPr/>
        <a:lstStyle/>
        <a:p>
          <a:pPr algn="ctr"/>
          <a:endParaRPr lang="es-ES">
            <a:solidFill>
              <a:srgbClr val="152B48"/>
            </a:solidFill>
            <a:latin typeface="Montserrat" panose="00000500000000000000" pitchFamily="50" charset="0"/>
          </a:endParaRPr>
        </a:p>
      </dgm:t>
    </dgm:pt>
    <dgm:pt modelId="{4D54B59A-18C7-7047-9F78-5525432CCE0E}">
      <dgm:prSet phldrT="[Texto]"/>
      <dgm:spPr/>
      <dgm:t>
        <a:bodyPr/>
        <a:lstStyle/>
        <a:p>
          <a:pPr algn="ctr"/>
          <a:r>
            <a:rPr lang="es-ES" dirty="0">
              <a:solidFill>
                <a:srgbClr val="152B48"/>
              </a:solidFill>
              <a:latin typeface="Montserrat" panose="00000500000000000000" pitchFamily="50" charset="0"/>
            </a:rPr>
            <a:t>Aumento de reingresos.</a:t>
          </a:r>
        </a:p>
      </dgm:t>
    </dgm:pt>
    <dgm:pt modelId="{3A7812D1-0C90-CA47-8B0A-5034D17F5F68}" type="parTrans" cxnId="{268DEF45-1A8A-5346-BBCF-6DA3D633E278}">
      <dgm:prSet/>
      <dgm:spPr/>
      <dgm:t>
        <a:bodyPr/>
        <a:lstStyle/>
        <a:p>
          <a:pPr algn="ctr"/>
          <a:endParaRPr lang="es-ES">
            <a:solidFill>
              <a:srgbClr val="152B48"/>
            </a:solidFill>
            <a:latin typeface="Montserrat" panose="00000500000000000000" pitchFamily="50" charset="0"/>
          </a:endParaRPr>
        </a:p>
      </dgm:t>
    </dgm:pt>
    <dgm:pt modelId="{3251BB1E-24B2-5D4A-9496-EA4F23B61C76}" type="sibTrans" cxnId="{268DEF45-1A8A-5346-BBCF-6DA3D633E278}">
      <dgm:prSet/>
      <dgm:spPr/>
      <dgm:t>
        <a:bodyPr/>
        <a:lstStyle/>
        <a:p>
          <a:pPr algn="ctr"/>
          <a:endParaRPr lang="es-ES">
            <a:solidFill>
              <a:srgbClr val="152B48"/>
            </a:solidFill>
            <a:latin typeface="Montserrat" panose="00000500000000000000" pitchFamily="50" charset="0"/>
          </a:endParaRPr>
        </a:p>
      </dgm:t>
    </dgm:pt>
    <dgm:pt modelId="{905727F5-F181-7E4C-BD31-7FE19D15C366}">
      <dgm:prSet phldrT="[Texto]"/>
      <dgm:spPr/>
      <dgm:t>
        <a:bodyPr/>
        <a:lstStyle/>
        <a:p>
          <a:pPr algn="ctr"/>
          <a:r>
            <a:rPr lang="es-ES" dirty="0">
              <a:solidFill>
                <a:srgbClr val="152B48"/>
              </a:solidFill>
              <a:latin typeface="Montserrat" panose="00000500000000000000" pitchFamily="50" charset="0"/>
            </a:rPr>
            <a:t>Aumento de mortalidad.</a:t>
          </a:r>
        </a:p>
      </dgm:t>
    </dgm:pt>
    <dgm:pt modelId="{A49279A8-4941-6348-9386-1CA76CA47A39}" type="parTrans" cxnId="{A6C60EE6-63BB-7244-B339-41D214416B0D}">
      <dgm:prSet/>
      <dgm:spPr/>
      <dgm:t>
        <a:bodyPr/>
        <a:lstStyle/>
        <a:p>
          <a:pPr algn="ctr"/>
          <a:endParaRPr lang="es-ES">
            <a:solidFill>
              <a:srgbClr val="152B48"/>
            </a:solidFill>
            <a:latin typeface="Montserrat" panose="00000500000000000000" pitchFamily="50" charset="0"/>
          </a:endParaRPr>
        </a:p>
      </dgm:t>
    </dgm:pt>
    <dgm:pt modelId="{FD8B391D-C8A3-F646-9791-01220B8A5FFD}" type="sibTrans" cxnId="{A6C60EE6-63BB-7244-B339-41D214416B0D}">
      <dgm:prSet/>
      <dgm:spPr/>
      <dgm:t>
        <a:bodyPr/>
        <a:lstStyle/>
        <a:p>
          <a:pPr algn="ctr"/>
          <a:endParaRPr lang="es-ES">
            <a:solidFill>
              <a:srgbClr val="152B48"/>
            </a:solidFill>
            <a:latin typeface="Montserrat" panose="00000500000000000000" pitchFamily="50" charset="0"/>
          </a:endParaRPr>
        </a:p>
      </dgm:t>
    </dgm:pt>
    <dgm:pt modelId="{14C0AE35-46F7-C847-8DF9-BE48147F8F8A}">
      <dgm:prSet phldrT="[Texto]"/>
      <dgm:spPr/>
      <dgm:t>
        <a:bodyPr/>
        <a:lstStyle/>
        <a:p>
          <a:pPr algn="ctr"/>
          <a:r>
            <a:rPr lang="es-ES" dirty="0">
              <a:solidFill>
                <a:srgbClr val="152B48"/>
              </a:solidFill>
              <a:latin typeface="Montserrat" panose="00000500000000000000" pitchFamily="50" charset="0"/>
            </a:rPr>
            <a:t>Altos costos.</a:t>
          </a:r>
        </a:p>
      </dgm:t>
    </dgm:pt>
    <dgm:pt modelId="{B7B5E3DA-7536-B74C-A220-EFFBE5E47AC1}" type="parTrans" cxnId="{6B5E6361-F4E0-6F42-81B7-E5E00F89C2D2}">
      <dgm:prSet/>
      <dgm:spPr/>
      <dgm:t>
        <a:bodyPr/>
        <a:lstStyle/>
        <a:p>
          <a:pPr algn="ctr"/>
          <a:endParaRPr lang="es-ES">
            <a:solidFill>
              <a:srgbClr val="152B48"/>
            </a:solidFill>
            <a:latin typeface="Montserrat" panose="00000500000000000000" pitchFamily="50" charset="0"/>
          </a:endParaRPr>
        </a:p>
      </dgm:t>
    </dgm:pt>
    <dgm:pt modelId="{5526B1A0-3D9E-1D42-BB41-14F5A30F52E0}" type="sibTrans" cxnId="{6B5E6361-F4E0-6F42-81B7-E5E00F89C2D2}">
      <dgm:prSet/>
      <dgm:spPr/>
      <dgm:t>
        <a:bodyPr/>
        <a:lstStyle/>
        <a:p>
          <a:pPr algn="ctr"/>
          <a:endParaRPr lang="es-ES">
            <a:solidFill>
              <a:srgbClr val="152B48"/>
            </a:solidFill>
            <a:latin typeface="Montserrat" panose="00000500000000000000" pitchFamily="50" charset="0"/>
          </a:endParaRPr>
        </a:p>
      </dgm:t>
    </dgm:pt>
    <dgm:pt modelId="{B181A70D-9215-E84A-A7FB-ADA45C3E1400}" type="pres">
      <dgm:prSet presAssocID="{E5A35C8D-C315-0A4F-B072-018790F833D9}" presName="linearFlow" presStyleCnt="0">
        <dgm:presLayoutVars>
          <dgm:dir/>
          <dgm:resizeHandles val="exact"/>
        </dgm:presLayoutVars>
      </dgm:prSet>
      <dgm:spPr/>
    </dgm:pt>
    <dgm:pt modelId="{1EDA666B-ED8A-164E-B74F-5D51C1BF5D47}" type="pres">
      <dgm:prSet presAssocID="{0E8F264D-81B0-634B-877A-6C447E5590B9}" presName="composite" presStyleCnt="0"/>
      <dgm:spPr/>
    </dgm:pt>
    <dgm:pt modelId="{107BAC0C-BF44-984A-BC37-50FC2FFC06FA}" type="pres">
      <dgm:prSet presAssocID="{0E8F264D-81B0-634B-877A-6C447E5590B9}" presName="imgShp" presStyleLbl="fgImgPlace1" presStyleIdx="0" presStyleCnt="7"/>
      <dgm:spPr/>
    </dgm:pt>
    <dgm:pt modelId="{BA565B2A-B57C-A342-B43B-3F36A062BB8C}" type="pres">
      <dgm:prSet presAssocID="{0E8F264D-81B0-634B-877A-6C447E5590B9}" presName="txShp" presStyleLbl="node1" presStyleIdx="0" presStyleCnt="7">
        <dgm:presLayoutVars>
          <dgm:bulletEnabled val="1"/>
        </dgm:presLayoutVars>
      </dgm:prSet>
      <dgm:spPr/>
    </dgm:pt>
    <dgm:pt modelId="{F0C5372F-C573-AD4A-BA07-8D903EAA1A61}" type="pres">
      <dgm:prSet presAssocID="{AB5B8EDF-734D-C244-8D6B-C7D13AC91AD7}" presName="spacing" presStyleCnt="0"/>
      <dgm:spPr/>
    </dgm:pt>
    <dgm:pt modelId="{6CE519FA-11BF-3940-B75C-515EBAF44C5B}" type="pres">
      <dgm:prSet presAssocID="{8C69755A-C334-F748-AF00-FCA373B0CA78}" presName="composite" presStyleCnt="0"/>
      <dgm:spPr/>
    </dgm:pt>
    <dgm:pt modelId="{D8D0ECBD-817C-5D4F-88F6-8F280A88922E}" type="pres">
      <dgm:prSet presAssocID="{8C69755A-C334-F748-AF00-FCA373B0CA78}" presName="imgShp" presStyleLbl="fgImgPlace1" presStyleIdx="1" presStyleCnt="7"/>
      <dgm:spPr/>
    </dgm:pt>
    <dgm:pt modelId="{EC6D91CE-A72C-D840-B8A4-EAA570C1EE89}" type="pres">
      <dgm:prSet presAssocID="{8C69755A-C334-F748-AF00-FCA373B0CA78}" presName="txShp" presStyleLbl="node1" presStyleIdx="1" presStyleCnt="7">
        <dgm:presLayoutVars>
          <dgm:bulletEnabled val="1"/>
        </dgm:presLayoutVars>
      </dgm:prSet>
      <dgm:spPr/>
    </dgm:pt>
    <dgm:pt modelId="{21BE33C0-E6BF-DD49-9B7B-0D5D46E951FA}" type="pres">
      <dgm:prSet presAssocID="{6A7E5603-4BF3-3F48-92D2-2F93D8E16BDF}" presName="spacing" presStyleCnt="0"/>
      <dgm:spPr/>
    </dgm:pt>
    <dgm:pt modelId="{B0E9F2D7-665D-3D4F-89F4-2BCBAFF6799F}" type="pres">
      <dgm:prSet presAssocID="{B7305820-6E62-294C-A5DA-F44374FE0E29}" presName="composite" presStyleCnt="0"/>
      <dgm:spPr/>
    </dgm:pt>
    <dgm:pt modelId="{658BE4C9-052B-424B-B5C6-126F67C6D545}" type="pres">
      <dgm:prSet presAssocID="{B7305820-6E62-294C-A5DA-F44374FE0E29}" presName="imgShp" presStyleLbl="fgImgPlace1" presStyleIdx="2" presStyleCnt="7"/>
      <dgm:spPr/>
    </dgm:pt>
    <dgm:pt modelId="{B7AEA6A4-A455-3147-B87D-979658A4E6BB}" type="pres">
      <dgm:prSet presAssocID="{B7305820-6E62-294C-A5DA-F44374FE0E29}" presName="txShp" presStyleLbl="node1" presStyleIdx="2" presStyleCnt="7">
        <dgm:presLayoutVars>
          <dgm:bulletEnabled val="1"/>
        </dgm:presLayoutVars>
      </dgm:prSet>
      <dgm:spPr/>
    </dgm:pt>
    <dgm:pt modelId="{A8130199-AF22-FC40-A7FE-D384F2315E41}" type="pres">
      <dgm:prSet presAssocID="{054DD54B-7BFD-2E48-ACE9-E7833202B587}" presName="spacing" presStyleCnt="0"/>
      <dgm:spPr/>
    </dgm:pt>
    <dgm:pt modelId="{29DF5BC7-A19A-1E4A-B054-39138C5D8D11}" type="pres">
      <dgm:prSet presAssocID="{67A94B6A-35C9-DF4D-ADFF-089E7F41C23D}" presName="composite" presStyleCnt="0"/>
      <dgm:spPr/>
    </dgm:pt>
    <dgm:pt modelId="{F030BB71-F736-D448-8DEB-69CA936690F7}" type="pres">
      <dgm:prSet presAssocID="{67A94B6A-35C9-DF4D-ADFF-089E7F41C23D}" presName="imgShp" presStyleLbl="fgImgPlace1" presStyleIdx="3" presStyleCnt="7"/>
      <dgm:spPr/>
    </dgm:pt>
    <dgm:pt modelId="{0054FCD3-2EA0-EE4D-B655-D4A43D0FA58C}" type="pres">
      <dgm:prSet presAssocID="{67A94B6A-35C9-DF4D-ADFF-089E7F41C23D}" presName="txShp" presStyleLbl="node1" presStyleIdx="3" presStyleCnt="7">
        <dgm:presLayoutVars>
          <dgm:bulletEnabled val="1"/>
        </dgm:presLayoutVars>
      </dgm:prSet>
      <dgm:spPr/>
    </dgm:pt>
    <dgm:pt modelId="{4ED31881-FF3A-B34A-ABEE-74F2A518F68F}" type="pres">
      <dgm:prSet presAssocID="{B51FCC66-24D4-484E-BBBD-C9CCDC990650}" presName="spacing" presStyleCnt="0"/>
      <dgm:spPr/>
    </dgm:pt>
    <dgm:pt modelId="{5D255846-C63B-7B4A-AEE6-F75E5271119C}" type="pres">
      <dgm:prSet presAssocID="{4D54B59A-18C7-7047-9F78-5525432CCE0E}" presName="composite" presStyleCnt="0"/>
      <dgm:spPr/>
    </dgm:pt>
    <dgm:pt modelId="{2C81ACCC-E350-7548-AE34-753171304603}" type="pres">
      <dgm:prSet presAssocID="{4D54B59A-18C7-7047-9F78-5525432CCE0E}" presName="imgShp" presStyleLbl="fgImgPlace1" presStyleIdx="4" presStyleCnt="7"/>
      <dgm:spPr/>
    </dgm:pt>
    <dgm:pt modelId="{218AB710-E37B-3947-86B2-2A433DB2792C}" type="pres">
      <dgm:prSet presAssocID="{4D54B59A-18C7-7047-9F78-5525432CCE0E}" presName="txShp" presStyleLbl="node1" presStyleIdx="4" presStyleCnt="7">
        <dgm:presLayoutVars>
          <dgm:bulletEnabled val="1"/>
        </dgm:presLayoutVars>
      </dgm:prSet>
      <dgm:spPr/>
    </dgm:pt>
    <dgm:pt modelId="{9F35C8C3-3C7F-D545-BEAD-FFD47F4D4E37}" type="pres">
      <dgm:prSet presAssocID="{3251BB1E-24B2-5D4A-9496-EA4F23B61C76}" presName="spacing" presStyleCnt="0"/>
      <dgm:spPr/>
    </dgm:pt>
    <dgm:pt modelId="{73E7FB49-4F34-4C48-9419-3C72C23E1E01}" type="pres">
      <dgm:prSet presAssocID="{905727F5-F181-7E4C-BD31-7FE19D15C366}" presName="composite" presStyleCnt="0"/>
      <dgm:spPr/>
    </dgm:pt>
    <dgm:pt modelId="{AB684CEA-B771-0C4D-9873-DAA0F950C490}" type="pres">
      <dgm:prSet presAssocID="{905727F5-F181-7E4C-BD31-7FE19D15C366}" presName="imgShp" presStyleLbl="fgImgPlace1" presStyleIdx="5" presStyleCnt="7"/>
      <dgm:spPr/>
    </dgm:pt>
    <dgm:pt modelId="{3C66C4E1-CC3F-9141-AEAD-5F1E11DF7B44}" type="pres">
      <dgm:prSet presAssocID="{905727F5-F181-7E4C-BD31-7FE19D15C366}" presName="txShp" presStyleLbl="node1" presStyleIdx="5" presStyleCnt="7">
        <dgm:presLayoutVars>
          <dgm:bulletEnabled val="1"/>
        </dgm:presLayoutVars>
      </dgm:prSet>
      <dgm:spPr/>
    </dgm:pt>
    <dgm:pt modelId="{1217E2EA-57E9-134F-9079-E14F5AA12475}" type="pres">
      <dgm:prSet presAssocID="{FD8B391D-C8A3-F646-9791-01220B8A5FFD}" presName="spacing" presStyleCnt="0"/>
      <dgm:spPr/>
    </dgm:pt>
    <dgm:pt modelId="{8485534A-55C6-5942-8469-666EDC317B2E}" type="pres">
      <dgm:prSet presAssocID="{14C0AE35-46F7-C847-8DF9-BE48147F8F8A}" presName="composite" presStyleCnt="0"/>
      <dgm:spPr/>
    </dgm:pt>
    <dgm:pt modelId="{949C55C0-1522-2245-BB7A-201EB8377C9B}" type="pres">
      <dgm:prSet presAssocID="{14C0AE35-46F7-C847-8DF9-BE48147F8F8A}" presName="imgShp" presStyleLbl="fgImgPlace1" presStyleIdx="6" presStyleCnt="7"/>
      <dgm:spPr/>
    </dgm:pt>
    <dgm:pt modelId="{083041BC-18D4-5843-8B83-6AA337C064DC}" type="pres">
      <dgm:prSet presAssocID="{14C0AE35-46F7-C847-8DF9-BE48147F8F8A}" presName="txShp" presStyleLbl="node1" presStyleIdx="6" presStyleCnt="7">
        <dgm:presLayoutVars>
          <dgm:bulletEnabled val="1"/>
        </dgm:presLayoutVars>
      </dgm:prSet>
      <dgm:spPr/>
    </dgm:pt>
  </dgm:ptLst>
  <dgm:cxnLst>
    <dgm:cxn modelId="{71B86D01-9691-1F4B-9009-D55085515E5F}" type="presOf" srcId="{67A94B6A-35C9-DF4D-ADFF-089E7F41C23D}" destId="{0054FCD3-2EA0-EE4D-B655-D4A43D0FA58C}" srcOrd="0" destOrd="0" presId="urn:microsoft.com/office/officeart/2005/8/layout/vList3"/>
    <dgm:cxn modelId="{972AED0F-7705-0E40-8456-09D4DB4FA610}" srcId="{E5A35C8D-C315-0A4F-B072-018790F833D9}" destId="{B7305820-6E62-294C-A5DA-F44374FE0E29}" srcOrd="2" destOrd="0" parTransId="{DE896099-B042-A548-8EE6-010755D1159E}" sibTransId="{054DD54B-7BFD-2E48-ACE9-E7833202B587}"/>
    <dgm:cxn modelId="{A1668511-D57F-ED49-904D-84DC5A6CAD92}" type="presOf" srcId="{B7305820-6E62-294C-A5DA-F44374FE0E29}" destId="{B7AEA6A4-A455-3147-B87D-979658A4E6BB}" srcOrd="0" destOrd="0" presId="urn:microsoft.com/office/officeart/2005/8/layout/vList3"/>
    <dgm:cxn modelId="{6B5E6361-F4E0-6F42-81B7-E5E00F89C2D2}" srcId="{E5A35C8D-C315-0A4F-B072-018790F833D9}" destId="{14C0AE35-46F7-C847-8DF9-BE48147F8F8A}" srcOrd="6" destOrd="0" parTransId="{B7B5E3DA-7536-B74C-A220-EFFBE5E47AC1}" sibTransId="{5526B1A0-3D9E-1D42-BB41-14F5A30F52E0}"/>
    <dgm:cxn modelId="{268DEF45-1A8A-5346-BBCF-6DA3D633E278}" srcId="{E5A35C8D-C315-0A4F-B072-018790F833D9}" destId="{4D54B59A-18C7-7047-9F78-5525432CCE0E}" srcOrd="4" destOrd="0" parTransId="{3A7812D1-0C90-CA47-8B0A-5034D17F5F68}" sibTransId="{3251BB1E-24B2-5D4A-9496-EA4F23B61C76}"/>
    <dgm:cxn modelId="{14C2D867-3200-D641-81C4-891E08BA976A}" srcId="{E5A35C8D-C315-0A4F-B072-018790F833D9}" destId="{8C69755A-C334-F748-AF00-FCA373B0CA78}" srcOrd="1" destOrd="0" parTransId="{362CD67C-AE08-1449-823F-5AAC4413D832}" sibTransId="{6A7E5603-4BF3-3F48-92D2-2F93D8E16BDF}"/>
    <dgm:cxn modelId="{53FEC152-1F91-6A4B-8ADD-2DC4D4276AD6}" type="presOf" srcId="{0E8F264D-81B0-634B-877A-6C447E5590B9}" destId="{BA565B2A-B57C-A342-B43B-3F36A062BB8C}" srcOrd="0" destOrd="0" presId="urn:microsoft.com/office/officeart/2005/8/layout/vList3"/>
    <dgm:cxn modelId="{CE3F8079-2964-154B-813C-2A7B5D024E5B}" type="presOf" srcId="{4D54B59A-18C7-7047-9F78-5525432CCE0E}" destId="{218AB710-E37B-3947-86B2-2A433DB2792C}" srcOrd="0" destOrd="0" presId="urn:microsoft.com/office/officeart/2005/8/layout/vList3"/>
    <dgm:cxn modelId="{DF95A7A7-93AD-024C-A2F4-46705A3FFE72}" type="presOf" srcId="{8C69755A-C334-F748-AF00-FCA373B0CA78}" destId="{EC6D91CE-A72C-D840-B8A4-EAA570C1EE89}" srcOrd="0" destOrd="0" presId="urn:microsoft.com/office/officeart/2005/8/layout/vList3"/>
    <dgm:cxn modelId="{56F3E0CA-BBA5-3B46-A29A-8D62C7D56A86}" type="presOf" srcId="{E5A35C8D-C315-0A4F-B072-018790F833D9}" destId="{B181A70D-9215-E84A-A7FB-ADA45C3E1400}" srcOrd="0" destOrd="0" presId="urn:microsoft.com/office/officeart/2005/8/layout/vList3"/>
    <dgm:cxn modelId="{DE9DE8CC-E1A9-044C-B9A6-20B03CD0D6AD}" type="presOf" srcId="{14C0AE35-46F7-C847-8DF9-BE48147F8F8A}" destId="{083041BC-18D4-5843-8B83-6AA337C064DC}" srcOrd="0" destOrd="0" presId="urn:microsoft.com/office/officeart/2005/8/layout/vList3"/>
    <dgm:cxn modelId="{2A5BA6D0-8868-E940-A7D9-4F70EEBC083A}" srcId="{E5A35C8D-C315-0A4F-B072-018790F833D9}" destId="{67A94B6A-35C9-DF4D-ADFF-089E7F41C23D}" srcOrd="3" destOrd="0" parTransId="{5A46C690-E5B4-1143-BC76-F3BC2956AE17}" sibTransId="{B51FCC66-24D4-484E-BBBD-C9CCDC990650}"/>
    <dgm:cxn modelId="{A6C60EE6-63BB-7244-B339-41D214416B0D}" srcId="{E5A35C8D-C315-0A4F-B072-018790F833D9}" destId="{905727F5-F181-7E4C-BD31-7FE19D15C366}" srcOrd="5" destOrd="0" parTransId="{A49279A8-4941-6348-9386-1CA76CA47A39}" sibTransId="{FD8B391D-C8A3-F646-9791-01220B8A5FFD}"/>
    <dgm:cxn modelId="{61D080F0-7D22-0342-9BCC-5BB0EC406246}" srcId="{E5A35C8D-C315-0A4F-B072-018790F833D9}" destId="{0E8F264D-81B0-634B-877A-6C447E5590B9}" srcOrd="0" destOrd="0" parTransId="{CAC029BC-C31C-3441-90AB-4FB01B6E2484}" sibTransId="{AB5B8EDF-734D-C244-8D6B-C7D13AC91AD7}"/>
    <dgm:cxn modelId="{E30201FA-8C04-CF4B-9616-87A9C3552473}" type="presOf" srcId="{905727F5-F181-7E4C-BD31-7FE19D15C366}" destId="{3C66C4E1-CC3F-9141-AEAD-5F1E11DF7B44}" srcOrd="0" destOrd="0" presId="urn:microsoft.com/office/officeart/2005/8/layout/vList3"/>
    <dgm:cxn modelId="{01829D82-57D3-AF44-9721-5C637FC3F517}" type="presParOf" srcId="{B181A70D-9215-E84A-A7FB-ADA45C3E1400}" destId="{1EDA666B-ED8A-164E-B74F-5D51C1BF5D47}" srcOrd="0" destOrd="0" presId="urn:microsoft.com/office/officeart/2005/8/layout/vList3"/>
    <dgm:cxn modelId="{681E43C5-3CC7-9C47-9462-5540B10C98A8}" type="presParOf" srcId="{1EDA666B-ED8A-164E-B74F-5D51C1BF5D47}" destId="{107BAC0C-BF44-984A-BC37-50FC2FFC06FA}" srcOrd="0" destOrd="0" presId="urn:microsoft.com/office/officeart/2005/8/layout/vList3"/>
    <dgm:cxn modelId="{5B294098-6859-6848-883C-22CD84D0F209}" type="presParOf" srcId="{1EDA666B-ED8A-164E-B74F-5D51C1BF5D47}" destId="{BA565B2A-B57C-A342-B43B-3F36A062BB8C}" srcOrd="1" destOrd="0" presId="urn:microsoft.com/office/officeart/2005/8/layout/vList3"/>
    <dgm:cxn modelId="{FF7E33AF-8CD0-7D4F-888B-31FA265537F0}" type="presParOf" srcId="{B181A70D-9215-E84A-A7FB-ADA45C3E1400}" destId="{F0C5372F-C573-AD4A-BA07-8D903EAA1A61}" srcOrd="1" destOrd="0" presId="urn:microsoft.com/office/officeart/2005/8/layout/vList3"/>
    <dgm:cxn modelId="{A31A224E-EE4A-7549-9198-0AFCDEE49D52}" type="presParOf" srcId="{B181A70D-9215-E84A-A7FB-ADA45C3E1400}" destId="{6CE519FA-11BF-3940-B75C-515EBAF44C5B}" srcOrd="2" destOrd="0" presId="urn:microsoft.com/office/officeart/2005/8/layout/vList3"/>
    <dgm:cxn modelId="{D08128EB-5EC9-9549-BC25-90DBB5CDA335}" type="presParOf" srcId="{6CE519FA-11BF-3940-B75C-515EBAF44C5B}" destId="{D8D0ECBD-817C-5D4F-88F6-8F280A88922E}" srcOrd="0" destOrd="0" presId="urn:microsoft.com/office/officeart/2005/8/layout/vList3"/>
    <dgm:cxn modelId="{DA01992D-3FA4-034A-AB77-8C43A3164005}" type="presParOf" srcId="{6CE519FA-11BF-3940-B75C-515EBAF44C5B}" destId="{EC6D91CE-A72C-D840-B8A4-EAA570C1EE89}" srcOrd="1" destOrd="0" presId="urn:microsoft.com/office/officeart/2005/8/layout/vList3"/>
    <dgm:cxn modelId="{57FE59D5-F0C1-4041-9C10-A410CD02B297}" type="presParOf" srcId="{B181A70D-9215-E84A-A7FB-ADA45C3E1400}" destId="{21BE33C0-E6BF-DD49-9B7B-0D5D46E951FA}" srcOrd="3" destOrd="0" presId="urn:microsoft.com/office/officeart/2005/8/layout/vList3"/>
    <dgm:cxn modelId="{34985E3D-F964-F14F-9ED0-AB039CF0BE6C}" type="presParOf" srcId="{B181A70D-9215-E84A-A7FB-ADA45C3E1400}" destId="{B0E9F2D7-665D-3D4F-89F4-2BCBAFF6799F}" srcOrd="4" destOrd="0" presId="urn:microsoft.com/office/officeart/2005/8/layout/vList3"/>
    <dgm:cxn modelId="{B0D9F488-9E85-EB4D-8D7B-D9559E4B30E6}" type="presParOf" srcId="{B0E9F2D7-665D-3D4F-89F4-2BCBAFF6799F}" destId="{658BE4C9-052B-424B-B5C6-126F67C6D545}" srcOrd="0" destOrd="0" presId="urn:microsoft.com/office/officeart/2005/8/layout/vList3"/>
    <dgm:cxn modelId="{1042537D-8C58-1741-ABCF-9C7AA1441B9E}" type="presParOf" srcId="{B0E9F2D7-665D-3D4F-89F4-2BCBAFF6799F}" destId="{B7AEA6A4-A455-3147-B87D-979658A4E6BB}" srcOrd="1" destOrd="0" presId="urn:microsoft.com/office/officeart/2005/8/layout/vList3"/>
    <dgm:cxn modelId="{32F6CA33-49C6-4C4D-B801-129C6AC81316}" type="presParOf" srcId="{B181A70D-9215-E84A-A7FB-ADA45C3E1400}" destId="{A8130199-AF22-FC40-A7FE-D384F2315E41}" srcOrd="5" destOrd="0" presId="urn:microsoft.com/office/officeart/2005/8/layout/vList3"/>
    <dgm:cxn modelId="{60A0C6AF-0272-D649-8384-51AA38EFBA03}" type="presParOf" srcId="{B181A70D-9215-E84A-A7FB-ADA45C3E1400}" destId="{29DF5BC7-A19A-1E4A-B054-39138C5D8D11}" srcOrd="6" destOrd="0" presId="urn:microsoft.com/office/officeart/2005/8/layout/vList3"/>
    <dgm:cxn modelId="{57332E6C-6E65-CD4D-915F-20831959E3EF}" type="presParOf" srcId="{29DF5BC7-A19A-1E4A-B054-39138C5D8D11}" destId="{F030BB71-F736-D448-8DEB-69CA936690F7}" srcOrd="0" destOrd="0" presId="urn:microsoft.com/office/officeart/2005/8/layout/vList3"/>
    <dgm:cxn modelId="{045E7139-A1D9-5546-9632-139E14D4CDD4}" type="presParOf" srcId="{29DF5BC7-A19A-1E4A-B054-39138C5D8D11}" destId="{0054FCD3-2EA0-EE4D-B655-D4A43D0FA58C}" srcOrd="1" destOrd="0" presId="urn:microsoft.com/office/officeart/2005/8/layout/vList3"/>
    <dgm:cxn modelId="{BB056568-A8C4-F747-AD68-5A3E77A623F3}" type="presParOf" srcId="{B181A70D-9215-E84A-A7FB-ADA45C3E1400}" destId="{4ED31881-FF3A-B34A-ABEE-74F2A518F68F}" srcOrd="7" destOrd="0" presId="urn:microsoft.com/office/officeart/2005/8/layout/vList3"/>
    <dgm:cxn modelId="{86AE9157-748F-B642-9CF8-9C433D571624}" type="presParOf" srcId="{B181A70D-9215-E84A-A7FB-ADA45C3E1400}" destId="{5D255846-C63B-7B4A-AEE6-F75E5271119C}" srcOrd="8" destOrd="0" presId="urn:microsoft.com/office/officeart/2005/8/layout/vList3"/>
    <dgm:cxn modelId="{13B7EBCD-2092-7548-800B-EC6A1A0662F4}" type="presParOf" srcId="{5D255846-C63B-7B4A-AEE6-F75E5271119C}" destId="{2C81ACCC-E350-7548-AE34-753171304603}" srcOrd="0" destOrd="0" presId="urn:microsoft.com/office/officeart/2005/8/layout/vList3"/>
    <dgm:cxn modelId="{4F9DCD46-690B-E545-BD51-DCFD6F6F330D}" type="presParOf" srcId="{5D255846-C63B-7B4A-AEE6-F75E5271119C}" destId="{218AB710-E37B-3947-86B2-2A433DB2792C}" srcOrd="1" destOrd="0" presId="urn:microsoft.com/office/officeart/2005/8/layout/vList3"/>
    <dgm:cxn modelId="{698EF454-7905-1147-9582-C8CCC703CDEE}" type="presParOf" srcId="{B181A70D-9215-E84A-A7FB-ADA45C3E1400}" destId="{9F35C8C3-3C7F-D545-BEAD-FFD47F4D4E37}" srcOrd="9" destOrd="0" presId="urn:microsoft.com/office/officeart/2005/8/layout/vList3"/>
    <dgm:cxn modelId="{822C98EC-081B-B441-A09C-D0E3376E0410}" type="presParOf" srcId="{B181A70D-9215-E84A-A7FB-ADA45C3E1400}" destId="{73E7FB49-4F34-4C48-9419-3C72C23E1E01}" srcOrd="10" destOrd="0" presId="urn:microsoft.com/office/officeart/2005/8/layout/vList3"/>
    <dgm:cxn modelId="{1463C61D-595D-354C-88E6-128F855D82E2}" type="presParOf" srcId="{73E7FB49-4F34-4C48-9419-3C72C23E1E01}" destId="{AB684CEA-B771-0C4D-9873-DAA0F950C490}" srcOrd="0" destOrd="0" presId="urn:microsoft.com/office/officeart/2005/8/layout/vList3"/>
    <dgm:cxn modelId="{71C68BBD-DF56-D442-AC84-F67EB99BE0CE}" type="presParOf" srcId="{73E7FB49-4F34-4C48-9419-3C72C23E1E01}" destId="{3C66C4E1-CC3F-9141-AEAD-5F1E11DF7B44}" srcOrd="1" destOrd="0" presId="urn:microsoft.com/office/officeart/2005/8/layout/vList3"/>
    <dgm:cxn modelId="{15E79D62-6B97-674F-B676-A3C01A6DAD2E}" type="presParOf" srcId="{B181A70D-9215-E84A-A7FB-ADA45C3E1400}" destId="{1217E2EA-57E9-134F-9079-E14F5AA12475}" srcOrd="11" destOrd="0" presId="urn:microsoft.com/office/officeart/2005/8/layout/vList3"/>
    <dgm:cxn modelId="{69AC5676-1DD5-244A-B411-ECEBEDD08600}" type="presParOf" srcId="{B181A70D-9215-E84A-A7FB-ADA45C3E1400}" destId="{8485534A-55C6-5942-8469-666EDC317B2E}" srcOrd="12" destOrd="0" presId="urn:microsoft.com/office/officeart/2005/8/layout/vList3"/>
    <dgm:cxn modelId="{AD07F15C-A477-7848-991C-AC74640204F7}" type="presParOf" srcId="{8485534A-55C6-5942-8469-666EDC317B2E}" destId="{949C55C0-1522-2245-BB7A-201EB8377C9B}" srcOrd="0" destOrd="0" presId="urn:microsoft.com/office/officeart/2005/8/layout/vList3"/>
    <dgm:cxn modelId="{7C6A3E4B-D08C-9046-8895-0A50A681C1C3}" type="presParOf" srcId="{8485534A-55C6-5942-8469-666EDC317B2E}" destId="{083041BC-18D4-5843-8B83-6AA337C064D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3E389F-CF38-1347-979E-0137F1452845}" type="doc">
      <dgm:prSet loTypeId="urn:microsoft.com/office/officeart/2005/8/layout/list1" loCatId="" qsTypeId="urn:microsoft.com/office/officeart/2005/8/quickstyle/simple1" qsCatId="simple" csTypeId="urn:microsoft.com/office/officeart/2005/8/colors/accent1_3" csCatId="accent1" phldr="1"/>
      <dgm:spPr/>
      <dgm:t>
        <a:bodyPr/>
        <a:lstStyle/>
        <a:p>
          <a:endParaRPr lang="es-ES"/>
        </a:p>
      </dgm:t>
    </dgm:pt>
    <dgm:pt modelId="{65D47031-3971-654A-958F-BC865EAD221C}">
      <dgm:prSet phldrT="[Texto]"/>
      <dgm:spPr/>
      <dgm:t>
        <a:bodyPr/>
        <a:lstStyle/>
        <a:p>
          <a:r>
            <a:rPr lang="es-ES" dirty="0">
              <a:latin typeface="Montserrat" panose="00000500000000000000" pitchFamily="50" charset="0"/>
            </a:rPr>
            <a:t>Determinantes antigénicos.</a:t>
          </a:r>
        </a:p>
      </dgm:t>
    </dgm:pt>
    <dgm:pt modelId="{D5D712D7-BF39-2A47-8A62-54B502D8B0E7}" type="parTrans" cxnId="{B5494744-C4AE-644C-B17D-745002B43D27}">
      <dgm:prSet/>
      <dgm:spPr/>
      <dgm:t>
        <a:bodyPr/>
        <a:lstStyle/>
        <a:p>
          <a:endParaRPr lang="es-ES">
            <a:latin typeface="Montserrat" panose="00000500000000000000" pitchFamily="50" charset="0"/>
          </a:endParaRPr>
        </a:p>
      </dgm:t>
    </dgm:pt>
    <dgm:pt modelId="{1A25FE3D-37D4-4649-8541-838131E8D0F3}" type="sibTrans" cxnId="{B5494744-C4AE-644C-B17D-745002B43D27}">
      <dgm:prSet/>
      <dgm:spPr/>
      <dgm:t>
        <a:bodyPr/>
        <a:lstStyle/>
        <a:p>
          <a:endParaRPr lang="es-ES">
            <a:latin typeface="Montserrat" panose="00000500000000000000" pitchFamily="50" charset="0"/>
          </a:endParaRPr>
        </a:p>
      </dgm:t>
    </dgm:pt>
    <dgm:pt modelId="{C794F634-3E9D-6F46-8BA5-2615194928B8}">
      <dgm:prSet phldrT="[Texto]"/>
      <dgm:spPr/>
      <dgm:t>
        <a:bodyPr/>
        <a:lstStyle/>
        <a:p>
          <a:r>
            <a:rPr lang="es-ES" dirty="0">
              <a:latin typeface="Montserrat" panose="00000500000000000000" pitchFamily="50" charset="0"/>
            </a:rPr>
            <a:t>Modelo hapteno – Otros.</a:t>
          </a:r>
        </a:p>
      </dgm:t>
    </dgm:pt>
    <dgm:pt modelId="{384F94CD-35CD-7143-8B05-CE878D3F8150}" type="parTrans" cxnId="{E72E7A0F-42D8-9047-98BF-35070510D5EE}">
      <dgm:prSet/>
      <dgm:spPr/>
      <dgm:t>
        <a:bodyPr/>
        <a:lstStyle/>
        <a:p>
          <a:endParaRPr lang="es-ES">
            <a:latin typeface="Montserrat" panose="00000500000000000000" pitchFamily="50" charset="0"/>
          </a:endParaRPr>
        </a:p>
      </dgm:t>
    </dgm:pt>
    <dgm:pt modelId="{E743525C-FD87-A545-A4D3-CCE446BCA295}" type="sibTrans" cxnId="{E72E7A0F-42D8-9047-98BF-35070510D5EE}">
      <dgm:prSet/>
      <dgm:spPr/>
      <dgm:t>
        <a:bodyPr/>
        <a:lstStyle/>
        <a:p>
          <a:endParaRPr lang="es-ES">
            <a:latin typeface="Montserrat" panose="00000500000000000000" pitchFamily="50" charset="0"/>
          </a:endParaRPr>
        </a:p>
      </dgm:t>
    </dgm:pt>
    <dgm:pt modelId="{5FD79CDB-4785-574B-B36F-CC7AD2D61BD0}">
      <dgm:prSet phldrT="[Texto]"/>
      <dgm:spPr/>
      <dgm:t>
        <a:bodyPr/>
        <a:lstStyle/>
        <a:p>
          <a:r>
            <a:rPr lang="es-ES" dirty="0">
              <a:latin typeface="Montserrat" panose="00000500000000000000" pitchFamily="50" charset="0"/>
            </a:rPr>
            <a:t>Reactividad cruzada.</a:t>
          </a:r>
        </a:p>
      </dgm:t>
    </dgm:pt>
    <dgm:pt modelId="{97758F46-696E-B442-B3AA-C3AAC71DA025}" type="parTrans" cxnId="{B60347E8-DE3E-5640-8C97-502D3924D3B0}">
      <dgm:prSet/>
      <dgm:spPr/>
      <dgm:t>
        <a:bodyPr/>
        <a:lstStyle/>
        <a:p>
          <a:endParaRPr lang="es-ES">
            <a:latin typeface="Montserrat" panose="00000500000000000000" pitchFamily="50" charset="0"/>
          </a:endParaRPr>
        </a:p>
      </dgm:t>
    </dgm:pt>
    <dgm:pt modelId="{C4EEF668-6BBB-2546-AC41-D752E0DE9A8C}" type="sibTrans" cxnId="{B60347E8-DE3E-5640-8C97-502D3924D3B0}">
      <dgm:prSet/>
      <dgm:spPr/>
      <dgm:t>
        <a:bodyPr/>
        <a:lstStyle/>
        <a:p>
          <a:endParaRPr lang="es-ES">
            <a:latin typeface="Montserrat" panose="00000500000000000000" pitchFamily="50" charset="0"/>
          </a:endParaRPr>
        </a:p>
      </dgm:t>
    </dgm:pt>
    <dgm:pt modelId="{37613879-3D68-A64C-8C91-C491B26A2772}" type="pres">
      <dgm:prSet presAssocID="{F73E389F-CF38-1347-979E-0137F1452845}" presName="linear" presStyleCnt="0">
        <dgm:presLayoutVars>
          <dgm:dir/>
          <dgm:animLvl val="lvl"/>
          <dgm:resizeHandles val="exact"/>
        </dgm:presLayoutVars>
      </dgm:prSet>
      <dgm:spPr/>
    </dgm:pt>
    <dgm:pt modelId="{9DC1FF65-6282-FC41-A61D-364BA5AFB932}" type="pres">
      <dgm:prSet presAssocID="{65D47031-3971-654A-958F-BC865EAD221C}" presName="parentLin" presStyleCnt="0"/>
      <dgm:spPr/>
    </dgm:pt>
    <dgm:pt modelId="{6554FD08-EDD8-4847-9A4E-A07375EA0A9B}" type="pres">
      <dgm:prSet presAssocID="{65D47031-3971-654A-958F-BC865EAD221C}" presName="parentLeftMargin" presStyleLbl="node1" presStyleIdx="0" presStyleCnt="3"/>
      <dgm:spPr/>
    </dgm:pt>
    <dgm:pt modelId="{C319215B-BCDB-CA4B-8603-F33B7B6A372D}" type="pres">
      <dgm:prSet presAssocID="{65D47031-3971-654A-958F-BC865EAD221C}" presName="parentText" presStyleLbl="node1" presStyleIdx="0" presStyleCnt="3">
        <dgm:presLayoutVars>
          <dgm:chMax val="0"/>
          <dgm:bulletEnabled val="1"/>
        </dgm:presLayoutVars>
      </dgm:prSet>
      <dgm:spPr/>
    </dgm:pt>
    <dgm:pt modelId="{12207300-7703-FA4A-AFA3-40CB8BBA5D2A}" type="pres">
      <dgm:prSet presAssocID="{65D47031-3971-654A-958F-BC865EAD221C}" presName="negativeSpace" presStyleCnt="0"/>
      <dgm:spPr/>
    </dgm:pt>
    <dgm:pt modelId="{E986BE9A-6820-4E45-9814-04A4F1603031}" type="pres">
      <dgm:prSet presAssocID="{65D47031-3971-654A-958F-BC865EAD221C}" presName="childText" presStyleLbl="conFgAcc1" presStyleIdx="0" presStyleCnt="3">
        <dgm:presLayoutVars>
          <dgm:bulletEnabled val="1"/>
        </dgm:presLayoutVars>
      </dgm:prSet>
      <dgm:spPr/>
    </dgm:pt>
    <dgm:pt modelId="{3CF71518-8110-A24A-8463-5EB36EB4E1AB}" type="pres">
      <dgm:prSet presAssocID="{1A25FE3D-37D4-4649-8541-838131E8D0F3}" presName="spaceBetweenRectangles" presStyleCnt="0"/>
      <dgm:spPr/>
    </dgm:pt>
    <dgm:pt modelId="{BD608A8B-621D-4643-B364-537F600B27AC}" type="pres">
      <dgm:prSet presAssocID="{C794F634-3E9D-6F46-8BA5-2615194928B8}" presName="parentLin" presStyleCnt="0"/>
      <dgm:spPr/>
    </dgm:pt>
    <dgm:pt modelId="{A31785FC-CCFC-D643-9377-0C2EF9C36FD3}" type="pres">
      <dgm:prSet presAssocID="{C794F634-3E9D-6F46-8BA5-2615194928B8}" presName="parentLeftMargin" presStyleLbl="node1" presStyleIdx="0" presStyleCnt="3"/>
      <dgm:spPr/>
    </dgm:pt>
    <dgm:pt modelId="{15C5E37A-75A2-964C-BB44-7BA6EB2D27A1}" type="pres">
      <dgm:prSet presAssocID="{C794F634-3E9D-6F46-8BA5-2615194928B8}" presName="parentText" presStyleLbl="node1" presStyleIdx="1" presStyleCnt="3">
        <dgm:presLayoutVars>
          <dgm:chMax val="0"/>
          <dgm:bulletEnabled val="1"/>
        </dgm:presLayoutVars>
      </dgm:prSet>
      <dgm:spPr/>
    </dgm:pt>
    <dgm:pt modelId="{5F41E2AD-418A-BC47-997C-2AEC881274E6}" type="pres">
      <dgm:prSet presAssocID="{C794F634-3E9D-6F46-8BA5-2615194928B8}" presName="negativeSpace" presStyleCnt="0"/>
      <dgm:spPr/>
    </dgm:pt>
    <dgm:pt modelId="{6B4F6DBC-B429-D847-94F1-6BE2B236B4F3}" type="pres">
      <dgm:prSet presAssocID="{C794F634-3E9D-6F46-8BA5-2615194928B8}" presName="childText" presStyleLbl="conFgAcc1" presStyleIdx="1" presStyleCnt="3">
        <dgm:presLayoutVars>
          <dgm:bulletEnabled val="1"/>
        </dgm:presLayoutVars>
      </dgm:prSet>
      <dgm:spPr/>
    </dgm:pt>
    <dgm:pt modelId="{E472BB3E-DA13-6242-AAA6-71635A5D46F5}" type="pres">
      <dgm:prSet presAssocID="{E743525C-FD87-A545-A4D3-CCE446BCA295}" presName="spaceBetweenRectangles" presStyleCnt="0"/>
      <dgm:spPr/>
    </dgm:pt>
    <dgm:pt modelId="{B51C9899-3071-0E4C-A9E3-91DCC1824F9C}" type="pres">
      <dgm:prSet presAssocID="{5FD79CDB-4785-574B-B36F-CC7AD2D61BD0}" presName="parentLin" presStyleCnt="0"/>
      <dgm:spPr/>
    </dgm:pt>
    <dgm:pt modelId="{2A6CDC54-16FE-BE4C-8E7D-DCFAFB92CA06}" type="pres">
      <dgm:prSet presAssocID="{5FD79CDB-4785-574B-B36F-CC7AD2D61BD0}" presName="parentLeftMargin" presStyleLbl="node1" presStyleIdx="1" presStyleCnt="3"/>
      <dgm:spPr/>
    </dgm:pt>
    <dgm:pt modelId="{3EBD4A98-4925-B644-8D7C-9C25FAEC2964}" type="pres">
      <dgm:prSet presAssocID="{5FD79CDB-4785-574B-B36F-CC7AD2D61BD0}" presName="parentText" presStyleLbl="node1" presStyleIdx="2" presStyleCnt="3">
        <dgm:presLayoutVars>
          <dgm:chMax val="0"/>
          <dgm:bulletEnabled val="1"/>
        </dgm:presLayoutVars>
      </dgm:prSet>
      <dgm:spPr/>
    </dgm:pt>
    <dgm:pt modelId="{33395008-D519-EF40-887B-5B681E6B311C}" type="pres">
      <dgm:prSet presAssocID="{5FD79CDB-4785-574B-B36F-CC7AD2D61BD0}" presName="negativeSpace" presStyleCnt="0"/>
      <dgm:spPr/>
    </dgm:pt>
    <dgm:pt modelId="{21D84DB9-DC26-E44E-AA9F-713D87631A62}" type="pres">
      <dgm:prSet presAssocID="{5FD79CDB-4785-574B-B36F-CC7AD2D61BD0}" presName="childText" presStyleLbl="conFgAcc1" presStyleIdx="2" presStyleCnt="3">
        <dgm:presLayoutVars>
          <dgm:bulletEnabled val="1"/>
        </dgm:presLayoutVars>
      </dgm:prSet>
      <dgm:spPr/>
    </dgm:pt>
  </dgm:ptLst>
  <dgm:cxnLst>
    <dgm:cxn modelId="{AF926401-ACC5-1A4D-B234-C5156817457E}" type="presOf" srcId="{F73E389F-CF38-1347-979E-0137F1452845}" destId="{37613879-3D68-A64C-8C91-C491B26A2772}" srcOrd="0" destOrd="0" presId="urn:microsoft.com/office/officeart/2005/8/layout/list1"/>
    <dgm:cxn modelId="{746EE601-A870-9B44-B53E-90D9B75AE47B}" type="presOf" srcId="{5FD79CDB-4785-574B-B36F-CC7AD2D61BD0}" destId="{3EBD4A98-4925-B644-8D7C-9C25FAEC2964}" srcOrd="1" destOrd="0" presId="urn:microsoft.com/office/officeart/2005/8/layout/list1"/>
    <dgm:cxn modelId="{E72E7A0F-42D8-9047-98BF-35070510D5EE}" srcId="{F73E389F-CF38-1347-979E-0137F1452845}" destId="{C794F634-3E9D-6F46-8BA5-2615194928B8}" srcOrd="1" destOrd="0" parTransId="{384F94CD-35CD-7143-8B05-CE878D3F8150}" sibTransId="{E743525C-FD87-A545-A4D3-CCE446BCA295}"/>
    <dgm:cxn modelId="{283DAB17-2E69-144A-A8E9-F722DB227F24}" type="presOf" srcId="{C794F634-3E9D-6F46-8BA5-2615194928B8}" destId="{A31785FC-CCFC-D643-9377-0C2EF9C36FD3}" srcOrd="0" destOrd="0" presId="urn:microsoft.com/office/officeart/2005/8/layout/list1"/>
    <dgm:cxn modelId="{767E283E-4BAF-8843-BF9B-E9239CC086CA}" type="presOf" srcId="{65D47031-3971-654A-958F-BC865EAD221C}" destId="{6554FD08-EDD8-4847-9A4E-A07375EA0A9B}" srcOrd="0" destOrd="0" presId="urn:microsoft.com/office/officeart/2005/8/layout/list1"/>
    <dgm:cxn modelId="{525C1861-0293-A54C-8A32-0D95D79E8843}" type="presOf" srcId="{65D47031-3971-654A-958F-BC865EAD221C}" destId="{C319215B-BCDB-CA4B-8603-F33B7B6A372D}" srcOrd="1" destOrd="0" presId="urn:microsoft.com/office/officeart/2005/8/layout/list1"/>
    <dgm:cxn modelId="{B5494744-C4AE-644C-B17D-745002B43D27}" srcId="{F73E389F-CF38-1347-979E-0137F1452845}" destId="{65D47031-3971-654A-958F-BC865EAD221C}" srcOrd="0" destOrd="0" parTransId="{D5D712D7-BF39-2A47-8A62-54B502D8B0E7}" sibTransId="{1A25FE3D-37D4-4649-8541-838131E8D0F3}"/>
    <dgm:cxn modelId="{3EFE2046-3F90-5944-A68E-06AB8AE6B5E5}" type="presOf" srcId="{5FD79CDB-4785-574B-B36F-CC7AD2D61BD0}" destId="{2A6CDC54-16FE-BE4C-8E7D-DCFAFB92CA06}" srcOrd="0" destOrd="0" presId="urn:microsoft.com/office/officeart/2005/8/layout/list1"/>
    <dgm:cxn modelId="{B60347E8-DE3E-5640-8C97-502D3924D3B0}" srcId="{F73E389F-CF38-1347-979E-0137F1452845}" destId="{5FD79CDB-4785-574B-B36F-CC7AD2D61BD0}" srcOrd="2" destOrd="0" parTransId="{97758F46-696E-B442-B3AA-C3AAC71DA025}" sibTransId="{C4EEF668-6BBB-2546-AC41-D752E0DE9A8C}"/>
    <dgm:cxn modelId="{F5C1F0F9-9D1D-3043-934B-ADE180957477}" type="presOf" srcId="{C794F634-3E9D-6F46-8BA5-2615194928B8}" destId="{15C5E37A-75A2-964C-BB44-7BA6EB2D27A1}" srcOrd="1" destOrd="0" presId="urn:microsoft.com/office/officeart/2005/8/layout/list1"/>
    <dgm:cxn modelId="{4697C25F-FAAD-3649-8EB1-DEDBD91E2F26}" type="presParOf" srcId="{37613879-3D68-A64C-8C91-C491B26A2772}" destId="{9DC1FF65-6282-FC41-A61D-364BA5AFB932}" srcOrd="0" destOrd="0" presId="urn:microsoft.com/office/officeart/2005/8/layout/list1"/>
    <dgm:cxn modelId="{46CBA284-4225-214D-B992-1323528F6CF7}" type="presParOf" srcId="{9DC1FF65-6282-FC41-A61D-364BA5AFB932}" destId="{6554FD08-EDD8-4847-9A4E-A07375EA0A9B}" srcOrd="0" destOrd="0" presId="urn:microsoft.com/office/officeart/2005/8/layout/list1"/>
    <dgm:cxn modelId="{5587FB2D-F8BB-AE43-AB98-0EE1CE906CED}" type="presParOf" srcId="{9DC1FF65-6282-FC41-A61D-364BA5AFB932}" destId="{C319215B-BCDB-CA4B-8603-F33B7B6A372D}" srcOrd="1" destOrd="0" presId="urn:microsoft.com/office/officeart/2005/8/layout/list1"/>
    <dgm:cxn modelId="{A084ADF6-02A0-1E49-8FB8-9EE2228DCC58}" type="presParOf" srcId="{37613879-3D68-A64C-8C91-C491B26A2772}" destId="{12207300-7703-FA4A-AFA3-40CB8BBA5D2A}" srcOrd="1" destOrd="0" presId="urn:microsoft.com/office/officeart/2005/8/layout/list1"/>
    <dgm:cxn modelId="{A0D5DE53-9F70-A844-B723-686BFB57905E}" type="presParOf" srcId="{37613879-3D68-A64C-8C91-C491B26A2772}" destId="{E986BE9A-6820-4E45-9814-04A4F1603031}" srcOrd="2" destOrd="0" presId="urn:microsoft.com/office/officeart/2005/8/layout/list1"/>
    <dgm:cxn modelId="{A1617A3E-40BD-7E4C-9345-97B43652A316}" type="presParOf" srcId="{37613879-3D68-A64C-8C91-C491B26A2772}" destId="{3CF71518-8110-A24A-8463-5EB36EB4E1AB}" srcOrd="3" destOrd="0" presId="urn:microsoft.com/office/officeart/2005/8/layout/list1"/>
    <dgm:cxn modelId="{09373938-D592-414D-8D46-6E1A663E3E20}" type="presParOf" srcId="{37613879-3D68-A64C-8C91-C491B26A2772}" destId="{BD608A8B-621D-4643-B364-537F600B27AC}" srcOrd="4" destOrd="0" presId="urn:microsoft.com/office/officeart/2005/8/layout/list1"/>
    <dgm:cxn modelId="{0CD87854-A889-1F4F-A3D7-1164C34B6AF7}" type="presParOf" srcId="{BD608A8B-621D-4643-B364-537F600B27AC}" destId="{A31785FC-CCFC-D643-9377-0C2EF9C36FD3}" srcOrd="0" destOrd="0" presId="urn:microsoft.com/office/officeart/2005/8/layout/list1"/>
    <dgm:cxn modelId="{3D8EEF0F-8EE8-5D40-8474-0CCFC3E107C3}" type="presParOf" srcId="{BD608A8B-621D-4643-B364-537F600B27AC}" destId="{15C5E37A-75A2-964C-BB44-7BA6EB2D27A1}" srcOrd="1" destOrd="0" presId="urn:microsoft.com/office/officeart/2005/8/layout/list1"/>
    <dgm:cxn modelId="{D890DE43-7CC1-3E4A-A10E-1B58901E39F0}" type="presParOf" srcId="{37613879-3D68-A64C-8C91-C491B26A2772}" destId="{5F41E2AD-418A-BC47-997C-2AEC881274E6}" srcOrd="5" destOrd="0" presId="urn:microsoft.com/office/officeart/2005/8/layout/list1"/>
    <dgm:cxn modelId="{D41F7170-5730-BE45-AF9D-57A6D7BDD6C3}" type="presParOf" srcId="{37613879-3D68-A64C-8C91-C491B26A2772}" destId="{6B4F6DBC-B429-D847-94F1-6BE2B236B4F3}" srcOrd="6" destOrd="0" presId="urn:microsoft.com/office/officeart/2005/8/layout/list1"/>
    <dgm:cxn modelId="{295176BF-CCD6-D741-8318-416EE1774608}" type="presParOf" srcId="{37613879-3D68-A64C-8C91-C491B26A2772}" destId="{E472BB3E-DA13-6242-AAA6-71635A5D46F5}" srcOrd="7" destOrd="0" presId="urn:microsoft.com/office/officeart/2005/8/layout/list1"/>
    <dgm:cxn modelId="{91DFDCBF-0347-534B-9477-3183599755E9}" type="presParOf" srcId="{37613879-3D68-A64C-8C91-C491B26A2772}" destId="{B51C9899-3071-0E4C-A9E3-91DCC1824F9C}" srcOrd="8" destOrd="0" presId="urn:microsoft.com/office/officeart/2005/8/layout/list1"/>
    <dgm:cxn modelId="{E91FAD3E-7671-4048-93BC-43966EE746AF}" type="presParOf" srcId="{B51C9899-3071-0E4C-A9E3-91DCC1824F9C}" destId="{2A6CDC54-16FE-BE4C-8E7D-DCFAFB92CA06}" srcOrd="0" destOrd="0" presId="urn:microsoft.com/office/officeart/2005/8/layout/list1"/>
    <dgm:cxn modelId="{621F27E5-EBF4-E047-BA88-FAAA79B381E5}" type="presParOf" srcId="{B51C9899-3071-0E4C-A9E3-91DCC1824F9C}" destId="{3EBD4A98-4925-B644-8D7C-9C25FAEC2964}" srcOrd="1" destOrd="0" presId="urn:microsoft.com/office/officeart/2005/8/layout/list1"/>
    <dgm:cxn modelId="{9F79DB0D-ADB2-7247-B82B-7AA01CC516B0}" type="presParOf" srcId="{37613879-3D68-A64C-8C91-C491B26A2772}" destId="{33395008-D519-EF40-887B-5B681E6B311C}" srcOrd="9" destOrd="0" presId="urn:microsoft.com/office/officeart/2005/8/layout/list1"/>
    <dgm:cxn modelId="{D703C35C-901E-8D4A-A8C0-CD82D0A9FD56}" type="presParOf" srcId="{37613879-3D68-A64C-8C91-C491B26A2772}" destId="{21D84DB9-DC26-E44E-AA9F-713D87631A6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F68D69-8E16-8C46-9A33-0A1AF1873679}" type="doc">
      <dgm:prSet loTypeId="urn:microsoft.com/office/officeart/2005/8/layout/vList3" loCatId="" qsTypeId="urn:microsoft.com/office/officeart/2005/8/quickstyle/simple1" qsCatId="simple" csTypeId="urn:microsoft.com/office/officeart/2005/8/colors/accent1_4" csCatId="accent1" phldr="1"/>
      <dgm:spPr/>
      <dgm:t>
        <a:bodyPr/>
        <a:lstStyle/>
        <a:p>
          <a:endParaRPr lang="es-ES"/>
        </a:p>
      </dgm:t>
    </dgm:pt>
    <dgm:pt modelId="{59A4E209-3356-E24E-9B95-0329F7908467}">
      <dgm:prSet phldrT="[Texto]"/>
      <dgm:spPr/>
      <dgm:t>
        <a:bodyPr/>
        <a:lstStyle/>
        <a:p>
          <a:r>
            <a:rPr lang="es-ES" dirty="0">
              <a:latin typeface="Montserrat" panose="00000500000000000000" pitchFamily="50" charset="0"/>
            </a:rPr>
            <a:t>Historia clínica</a:t>
          </a:r>
        </a:p>
      </dgm:t>
    </dgm:pt>
    <dgm:pt modelId="{093B6914-99FB-584B-B6B9-0EB44C0E537E}" type="parTrans" cxnId="{D5C84F47-5AA0-F942-920F-2D6692376606}">
      <dgm:prSet/>
      <dgm:spPr/>
      <dgm:t>
        <a:bodyPr/>
        <a:lstStyle/>
        <a:p>
          <a:endParaRPr lang="es-ES">
            <a:latin typeface="Montserrat" panose="00000500000000000000" pitchFamily="50" charset="0"/>
          </a:endParaRPr>
        </a:p>
      </dgm:t>
    </dgm:pt>
    <dgm:pt modelId="{D99AD14B-89A5-4B48-A9F5-ACDEF1CC602A}" type="sibTrans" cxnId="{D5C84F47-5AA0-F942-920F-2D6692376606}">
      <dgm:prSet/>
      <dgm:spPr/>
      <dgm:t>
        <a:bodyPr/>
        <a:lstStyle/>
        <a:p>
          <a:endParaRPr lang="es-ES">
            <a:latin typeface="Montserrat" panose="00000500000000000000" pitchFamily="50" charset="0"/>
          </a:endParaRPr>
        </a:p>
      </dgm:t>
    </dgm:pt>
    <dgm:pt modelId="{45B3D5A9-7E5C-DD48-ACB5-0EE7D023AD24}">
      <dgm:prSet phldrT="[Texto]"/>
      <dgm:spPr/>
      <dgm:t>
        <a:bodyPr/>
        <a:lstStyle/>
        <a:p>
          <a:r>
            <a:rPr lang="es-ES" dirty="0">
              <a:latin typeface="Montserrat" panose="00000500000000000000" pitchFamily="50" charset="0"/>
            </a:rPr>
            <a:t>Pruebas cutáneas</a:t>
          </a:r>
        </a:p>
      </dgm:t>
    </dgm:pt>
    <dgm:pt modelId="{497023C6-58B2-2041-AA07-E63DB022C3DE}" type="parTrans" cxnId="{FF74BE5B-CE25-0243-BD3A-394237E77B29}">
      <dgm:prSet/>
      <dgm:spPr/>
      <dgm:t>
        <a:bodyPr/>
        <a:lstStyle/>
        <a:p>
          <a:endParaRPr lang="es-ES">
            <a:latin typeface="Montserrat" panose="00000500000000000000" pitchFamily="50" charset="0"/>
          </a:endParaRPr>
        </a:p>
      </dgm:t>
    </dgm:pt>
    <dgm:pt modelId="{6097749F-42EB-C141-85BF-4B3FB5410C13}" type="sibTrans" cxnId="{FF74BE5B-CE25-0243-BD3A-394237E77B29}">
      <dgm:prSet/>
      <dgm:spPr/>
      <dgm:t>
        <a:bodyPr/>
        <a:lstStyle/>
        <a:p>
          <a:endParaRPr lang="es-ES">
            <a:latin typeface="Montserrat" panose="00000500000000000000" pitchFamily="50" charset="0"/>
          </a:endParaRPr>
        </a:p>
      </dgm:t>
    </dgm:pt>
    <dgm:pt modelId="{CA93AAF2-8B72-7747-B0D1-B3D532105357}">
      <dgm:prSet phldrT="[Texto]"/>
      <dgm:spPr/>
      <dgm:t>
        <a:bodyPr/>
        <a:lstStyle/>
        <a:p>
          <a:r>
            <a:rPr lang="es-ES" dirty="0">
              <a:latin typeface="Montserrat" panose="00000500000000000000" pitchFamily="50" charset="0"/>
            </a:rPr>
            <a:t>Pruebas in vitro</a:t>
          </a:r>
        </a:p>
      </dgm:t>
    </dgm:pt>
    <dgm:pt modelId="{C35C4308-34BB-044B-8D7F-AB5EB81DBBC9}" type="parTrans" cxnId="{6C7ABD49-FC6F-1948-AFE6-04155911543A}">
      <dgm:prSet/>
      <dgm:spPr/>
      <dgm:t>
        <a:bodyPr/>
        <a:lstStyle/>
        <a:p>
          <a:endParaRPr lang="es-ES">
            <a:latin typeface="Montserrat" panose="00000500000000000000" pitchFamily="50" charset="0"/>
          </a:endParaRPr>
        </a:p>
      </dgm:t>
    </dgm:pt>
    <dgm:pt modelId="{1F9B6837-D8B1-7C4A-96A9-7A4018E2150B}" type="sibTrans" cxnId="{6C7ABD49-FC6F-1948-AFE6-04155911543A}">
      <dgm:prSet/>
      <dgm:spPr/>
      <dgm:t>
        <a:bodyPr/>
        <a:lstStyle/>
        <a:p>
          <a:endParaRPr lang="es-ES">
            <a:latin typeface="Montserrat" panose="00000500000000000000" pitchFamily="50" charset="0"/>
          </a:endParaRPr>
        </a:p>
      </dgm:t>
    </dgm:pt>
    <dgm:pt modelId="{A5D94748-7341-5B45-8454-73143BFD84F9}">
      <dgm:prSet phldrT="[Texto]"/>
      <dgm:spPr/>
      <dgm:t>
        <a:bodyPr/>
        <a:lstStyle/>
        <a:p>
          <a:r>
            <a:rPr lang="es-ES" dirty="0">
              <a:latin typeface="Montserrat" panose="00000500000000000000" pitchFamily="50" charset="0"/>
            </a:rPr>
            <a:t>Pruebas de provocación</a:t>
          </a:r>
        </a:p>
      </dgm:t>
    </dgm:pt>
    <dgm:pt modelId="{E259BE49-8B6B-0A4F-9617-7AB91355C31D}" type="parTrans" cxnId="{696B8A23-984F-9D48-BB3B-754BE4FDCD9E}">
      <dgm:prSet/>
      <dgm:spPr/>
      <dgm:t>
        <a:bodyPr/>
        <a:lstStyle/>
        <a:p>
          <a:endParaRPr lang="es-ES">
            <a:latin typeface="Montserrat" panose="00000500000000000000" pitchFamily="50" charset="0"/>
          </a:endParaRPr>
        </a:p>
      </dgm:t>
    </dgm:pt>
    <dgm:pt modelId="{E675376A-6843-F94A-B87C-FDC48269E30D}" type="sibTrans" cxnId="{696B8A23-984F-9D48-BB3B-754BE4FDCD9E}">
      <dgm:prSet/>
      <dgm:spPr/>
      <dgm:t>
        <a:bodyPr/>
        <a:lstStyle/>
        <a:p>
          <a:endParaRPr lang="es-ES">
            <a:latin typeface="Montserrat" panose="00000500000000000000" pitchFamily="50" charset="0"/>
          </a:endParaRPr>
        </a:p>
      </dgm:t>
    </dgm:pt>
    <dgm:pt modelId="{2ECD6E61-3C10-0F43-BA19-0F38809E432A}" type="pres">
      <dgm:prSet presAssocID="{8FF68D69-8E16-8C46-9A33-0A1AF1873679}" presName="linearFlow" presStyleCnt="0">
        <dgm:presLayoutVars>
          <dgm:dir/>
          <dgm:resizeHandles val="exact"/>
        </dgm:presLayoutVars>
      </dgm:prSet>
      <dgm:spPr/>
    </dgm:pt>
    <dgm:pt modelId="{52283C96-B818-7144-8CDF-37B922DFE09C}" type="pres">
      <dgm:prSet presAssocID="{59A4E209-3356-E24E-9B95-0329F7908467}" presName="composite" presStyleCnt="0"/>
      <dgm:spPr/>
    </dgm:pt>
    <dgm:pt modelId="{CDE003BF-19D3-5543-BE2A-E9B1B3B2465D}" type="pres">
      <dgm:prSet presAssocID="{59A4E209-3356-E24E-9B95-0329F7908467}" presName="imgShp" presStyleLbl="fgImgPlace1" presStyleIdx="0" presStyleCnt="4"/>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backgroundRemoval t="0" b="100000" l="275" r="98352">
                        <a14:foregroundMark x1="12363" y1="13624" x2="15934" y2="99728"/>
                        <a14:foregroundMark x1="84341" y1="26975" x2="83516" y2="99728"/>
                        <a14:foregroundMark x1="84066" y1="19891" x2="71154" y2="14169"/>
                      </a14:backgroundRemoval>
                    </a14:imgEffect>
                  </a14:imgLayer>
                </a14:imgProps>
              </a:ext>
              <a:ext uri="{28A0092B-C50C-407E-A947-70E740481C1C}">
                <a14:useLocalDpi xmlns:a14="http://schemas.microsoft.com/office/drawing/2010/main"/>
              </a:ext>
            </a:extLst>
          </a:blip>
          <a:srcRect/>
          <a:stretch>
            <a:fillRect/>
          </a:stretch>
        </a:blipFill>
      </dgm:spPr>
    </dgm:pt>
    <dgm:pt modelId="{39862AD4-2F83-E14D-87FB-708AAC6D7C9E}" type="pres">
      <dgm:prSet presAssocID="{59A4E209-3356-E24E-9B95-0329F7908467}" presName="txShp" presStyleLbl="node1" presStyleIdx="0" presStyleCnt="4">
        <dgm:presLayoutVars>
          <dgm:bulletEnabled val="1"/>
        </dgm:presLayoutVars>
      </dgm:prSet>
      <dgm:spPr/>
    </dgm:pt>
    <dgm:pt modelId="{206F22F2-BA21-6B4F-8F58-87836162E937}" type="pres">
      <dgm:prSet presAssocID="{D99AD14B-89A5-4B48-A9F5-ACDEF1CC602A}" presName="spacing" presStyleCnt="0"/>
      <dgm:spPr/>
    </dgm:pt>
    <dgm:pt modelId="{A0DBFADC-0FA1-F24C-A10A-BE7E48B6C28B}" type="pres">
      <dgm:prSet presAssocID="{45B3D5A9-7E5C-DD48-ACB5-0EE7D023AD24}" presName="composite" presStyleCnt="0"/>
      <dgm:spPr/>
    </dgm:pt>
    <dgm:pt modelId="{5A14797B-6670-B84B-BFA9-92E3A54654D1}" type="pres">
      <dgm:prSet presAssocID="{45B3D5A9-7E5C-DD48-ACB5-0EE7D023AD24}" presName="imgShp" presStyleLbl="fgImgPlace1" presStyleIdx="1" presStyleCnt="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C1E03B07-DBCC-5E4D-B49B-051F620820D9}" type="pres">
      <dgm:prSet presAssocID="{45B3D5A9-7E5C-DD48-ACB5-0EE7D023AD24}" presName="txShp" presStyleLbl="node1" presStyleIdx="1" presStyleCnt="4">
        <dgm:presLayoutVars>
          <dgm:bulletEnabled val="1"/>
        </dgm:presLayoutVars>
      </dgm:prSet>
      <dgm:spPr/>
    </dgm:pt>
    <dgm:pt modelId="{306E42C2-9289-1C42-9E75-C0A1F3EFE5E8}" type="pres">
      <dgm:prSet presAssocID="{6097749F-42EB-C141-85BF-4B3FB5410C13}" presName="spacing" presStyleCnt="0"/>
      <dgm:spPr/>
    </dgm:pt>
    <dgm:pt modelId="{1C3287F7-A64D-1E45-8C17-F322BE0E7552}" type="pres">
      <dgm:prSet presAssocID="{CA93AAF2-8B72-7747-B0D1-B3D532105357}" presName="composite" presStyleCnt="0"/>
      <dgm:spPr/>
    </dgm:pt>
    <dgm:pt modelId="{E55E43BA-42BC-A246-A378-74C4B9A7521C}" type="pres">
      <dgm:prSet presAssocID="{CA93AAF2-8B72-7747-B0D1-B3D532105357}" presName="imgShp" presStyleLbl="fgImgPlace1" presStyleIdx="2" presStyleCnt="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2E5F5056-DD8E-D044-B3F2-F2712FA92A79}" type="pres">
      <dgm:prSet presAssocID="{CA93AAF2-8B72-7747-B0D1-B3D532105357}" presName="txShp" presStyleLbl="node1" presStyleIdx="2" presStyleCnt="4">
        <dgm:presLayoutVars>
          <dgm:bulletEnabled val="1"/>
        </dgm:presLayoutVars>
      </dgm:prSet>
      <dgm:spPr/>
    </dgm:pt>
    <dgm:pt modelId="{ECAA3BAD-670A-264F-BA7D-7C1524411BDF}" type="pres">
      <dgm:prSet presAssocID="{1F9B6837-D8B1-7C4A-96A9-7A4018E2150B}" presName="spacing" presStyleCnt="0"/>
      <dgm:spPr/>
    </dgm:pt>
    <dgm:pt modelId="{40C706F3-0F7B-964A-A966-410530F1475B}" type="pres">
      <dgm:prSet presAssocID="{A5D94748-7341-5B45-8454-73143BFD84F9}" presName="composite" presStyleCnt="0"/>
      <dgm:spPr/>
    </dgm:pt>
    <dgm:pt modelId="{E6BF5952-21D6-534F-9D47-834493AF40C1}" type="pres">
      <dgm:prSet presAssocID="{A5D94748-7341-5B45-8454-73143BFD84F9}" presName="imgShp" presStyleLbl="fgImgPlace1" presStyleIdx="3" presStyleCnt="4"/>
      <dgm:spPr>
        <a:blipFill rotWithShape="1">
          <a:blip xmlns:r="http://schemas.openxmlformats.org/officeDocument/2006/relationships"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a:fillRect/>
          </a:stretch>
        </a:blipFill>
      </dgm:spPr>
    </dgm:pt>
    <dgm:pt modelId="{9FFDADC3-1E2F-494D-A17F-82D8F019539B}" type="pres">
      <dgm:prSet presAssocID="{A5D94748-7341-5B45-8454-73143BFD84F9}" presName="txShp" presStyleLbl="node1" presStyleIdx="3" presStyleCnt="4">
        <dgm:presLayoutVars>
          <dgm:bulletEnabled val="1"/>
        </dgm:presLayoutVars>
      </dgm:prSet>
      <dgm:spPr/>
    </dgm:pt>
  </dgm:ptLst>
  <dgm:cxnLst>
    <dgm:cxn modelId="{0B9F7203-D1A7-6C43-9CBF-D5F4B82230C8}" type="presOf" srcId="{45B3D5A9-7E5C-DD48-ACB5-0EE7D023AD24}" destId="{C1E03B07-DBCC-5E4D-B49B-051F620820D9}" srcOrd="0" destOrd="0" presId="urn:microsoft.com/office/officeart/2005/8/layout/vList3"/>
    <dgm:cxn modelId="{2A588C09-6308-9445-A71D-B01E226808A6}" type="presOf" srcId="{A5D94748-7341-5B45-8454-73143BFD84F9}" destId="{9FFDADC3-1E2F-494D-A17F-82D8F019539B}" srcOrd="0" destOrd="0" presId="urn:microsoft.com/office/officeart/2005/8/layout/vList3"/>
    <dgm:cxn modelId="{696B8A23-984F-9D48-BB3B-754BE4FDCD9E}" srcId="{8FF68D69-8E16-8C46-9A33-0A1AF1873679}" destId="{A5D94748-7341-5B45-8454-73143BFD84F9}" srcOrd="3" destOrd="0" parTransId="{E259BE49-8B6B-0A4F-9617-7AB91355C31D}" sibTransId="{E675376A-6843-F94A-B87C-FDC48269E30D}"/>
    <dgm:cxn modelId="{47329F23-6865-EA47-92D4-0945308A5DAD}" type="presOf" srcId="{CA93AAF2-8B72-7747-B0D1-B3D532105357}" destId="{2E5F5056-DD8E-D044-B3F2-F2712FA92A79}" srcOrd="0" destOrd="0" presId="urn:microsoft.com/office/officeart/2005/8/layout/vList3"/>
    <dgm:cxn modelId="{FF74BE5B-CE25-0243-BD3A-394237E77B29}" srcId="{8FF68D69-8E16-8C46-9A33-0A1AF1873679}" destId="{45B3D5A9-7E5C-DD48-ACB5-0EE7D023AD24}" srcOrd="1" destOrd="0" parTransId="{497023C6-58B2-2041-AA07-E63DB022C3DE}" sibTransId="{6097749F-42EB-C141-85BF-4B3FB5410C13}"/>
    <dgm:cxn modelId="{D5C84F47-5AA0-F942-920F-2D6692376606}" srcId="{8FF68D69-8E16-8C46-9A33-0A1AF1873679}" destId="{59A4E209-3356-E24E-9B95-0329F7908467}" srcOrd="0" destOrd="0" parTransId="{093B6914-99FB-584B-B6B9-0EB44C0E537E}" sibTransId="{D99AD14B-89A5-4B48-A9F5-ACDEF1CC602A}"/>
    <dgm:cxn modelId="{6C7ABD49-FC6F-1948-AFE6-04155911543A}" srcId="{8FF68D69-8E16-8C46-9A33-0A1AF1873679}" destId="{CA93AAF2-8B72-7747-B0D1-B3D532105357}" srcOrd="2" destOrd="0" parTransId="{C35C4308-34BB-044B-8D7F-AB5EB81DBBC9}" sibTransId="{1F9B6837-D8B1-7C4A-96A9-7A4018E2150B}"/>
    <dgm:cxn modelId="{CB36867E-CEEC-3244-995E-B24645064C23}" type="presOf" srcId="{8FF68D69-8E16-8C46-9A33-0A1AF1873679}" destId="{2ECD6E61-3C10-0F43-BA19-0F38809E432A}" srcOrd="0" destOrd="0" presId="urn:microsoft.com/office/officeart/2005/8/layout/vList3"/>
    <dgm:cxn modelId="{61C9F192-8EA0-A44A-B48B-1332D489115D}" type="presOf" srcId="{59A4E209-3356-E24E-9B95-0329F7908467}" destId="{39862AD4-2F83-E14D-87FB-708AAC6D7C9E}" srcOrd="0" destOrd="0" presId="urn:microsoft.com/office/officeart/2005/8/layout/vList3"/>
    <dgm:cxn modelId="{4EC28203-76D1-7740-8424-B5E0D3C962D0}" type="presParOf" srcId="{2ECD6E61-3C10-0F43-BA19-0F38809E432A}" destId="{52283C96-B818-7144-8CDF-37B922DFE09C}" srcOrd="0" destOrd="0" presId="urn:microsoft.com/office/officeart/2005/8/layout/vList3"/>
    <dgm:cxn modelId="{1B6B2398-864A-E44E-BDBE-4FBC1C10B9DD}" type="presParOf" srcId="{52283C96-B818-7144-8CDF-37B922DFE09C}" destId="{CDE003BF-19D3-5543-BE2A-E9B1B3B2465D}" srcOrd="0" destOrd="0" presId="urn:microsoft.com/office/officeart/2005/8/layout/vList3"/>
    <dgm:cxn modelId="{0714151D-41C8-194C-85CA-CCD878E3AAAF}" type="presParOf" srcId="{52283C96-B818-7144-8CDF-37B922DFE09C}" destId="{39862AD4-2F83-E14D-87FB-708AAC6D7C9E}" srcOrd="1" destOrd="0" presId="urn:microsoft.com/office/officeart/2005/8/layout/vList3"/>
    <dgm:cxn modelId="{50514FF8-9EFF-2B46-AA9B-835793D38599}" type="presParOf" srcId="{2ECD6E61-3C10-0F43-BA19-0F38809E432A}" destId="{206F22F2-BA21-6B4F-8F58-87836162E937}" srcOrd="1" destOrd="0" presId="urn:microsoft.com/office/officeart/2005/8/layout/vList3"/>
    <dgm:cxn modelId="{6A07000F-FEFA-5A43-A82D-CD40000D49B5}" type="presParOf" srcId="{2ECD6E61-3C10-0F43-BA19-0F38809E432A}" destId="{A0DBFADC-0FA1-F24C-A10A-BE7E48B6C28B}" srcOrd="2" destOrd="0" presId="urn:microsoft.com/office/officeart/2005/8/layout/vList3"/>
    <dgm:cxn modelId="{0C2D601B-F149-E84F-84FD-2B2D70A45A5B}" type="presParOf" srcId="{A0DBFADC-0FA1-F24C-A10A-BE7E48B6C28B}" destId="{5A14797B-6670-B84B-BFA9-92E3A54654D1}" srcOrd="0" destOrd="0" presId="urn:microsoft.com/office/officeart/2005/8/layout/vList3"/>
    <dgm:cxn modelId="{71F471F1-6FE2-E245-993C-982E07A74EFF}" type="presParOf" srcId="{A0DBFADC-0FA1-F24C-A10A-BE7E48B6C28B}" destId="{C1E03B07-DBCC-5E4D-B49B-051F620820D9}" srcOrd="1" destOrd="0" presId="urn:microsoft.com/office/officeart/2005/8/layout/vList3"/>
    <dgm:cxn modelId="{53ACF580-120C-3143-8454-E34AA085BC2B}" type="presParOf" srcId="{2ECD6E61-3C10-0F43-BA19-0F38809E432A}" destId="{306E42C2-9289-1C42-9E75-C0A1F3EFE5E8}" srcOrd="3" destOrd="0" presId="urn:microsoft.com/office/officeart/2005/8/layout/vList3"/>
    <dgm:cxn modelId="{923C9EA9-DF92-664E-AFCF-F8F09FD1ADA4}" type="presParOf" srcId="{2ECD6E61-3C10-0F43-BA19-0F38809E432A}" destId="{1C3287F7-A64D-1E45-8C17-F322BE0E7552}" srcOrd="4" destOrd="0" presId="urn:microsoft.com/office/officeart/2005/8/layout/vList3"/>
    <dgm:cxn modelId="{04D502DB-3019-F14E-B27A-D879BF8D21EB}" type="presParOf" srcId="{1C3287F7-A64D-1E45-8C17-F322BE0E7552}" destId="{E55E43BA-42BC-A246-A378-74C4B9A7521C}" srcOrd="0" destOrd="0" presId="urn:microsoft.com/office/officeart/2005/8/layout/vList3"/>
    <dgm:cxn modelId="{90E1D306-5AFD-0248-8146-153965E6F3BF}" type="presParOf" srcId="{1C3287F7-A64D-1E45-8C17-F322BE0E7552}" destId="{2E5F5056-DD8E-D044-B3F2-F2712FA92A79}" srcOrd="1" destOrd="0" presId="urn:microsoft.com/office/officeart/2005/8/layout/vList3"/>
    <dgm:cxn modelId="{CA0F312F-0020-FD46-B526-60691FDE0134}" type="presParOf" srcId="{2ECD6E61-3C10-0F43-BA19-0F38809E432A}" destId="{ECAA3BAD-670A-264F-BA7D-7C1524411BDF}" srcOrd="5" destOrd="0" presId="urn:microsoft.com/office/officeart/2005/8/layout/vList3"/>
    <dgm:cxn modelId="{2169F501-B18F-D34A-9D8A-36318212D6AC}" type="presParOf" srcId="{2ECD6E61-3C10-0F43-BA19-0F38809E432A}" destId="{40C706F3-0F7B-964A-A966-410530F1475B}" srcOrd="6" destOrd="0" presId="urn:microsoft.com/office/officeart/2005/8/layout/vList3"/>
    <dgm:cxn modelId="{B3DD0518-392D-7840-B511-12171CEE4308}" type="presParOf" srcId="{40C706F3-0F7B-964A-A966-410530F1475B}" destId="{E6BF5952-21D6-534F-9D47-834493AF40C1}" srcOrd="0" destOrd="0" presId="urn:microsoft.com/office/officeart/2005/8/layout/vList3"/>
    <dgm:cxn modelId="{955ABBB8-806B-3C47-B275-F61974EE5B9E}" type="presParOf" srcId="{40C706F3-0F7B-964A-A966-410530F1475B}" destId="{9FFDADC3-1E2F-494D-A17F-82D8F019539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D06464-B79C-D746-AE0E-8BBCFE87EA30}" type="doc">
      <dgm:prSet loTypeId="urn:microsoft.com/office/officeart/2005/8/layout/default" loCatId="" qsTypeId="urn:microsoft.com/office/officeart/2005/8/quickstyle/simple1" qsCatId="simple" csTypeId="urn:microsoft.com/office/officeart/2005/8/colors/accent3_2" csCatId="accent3" phldr="1"/>
      <dgm:spPr/>
      <dgm:t>
        <a:bodyPr/>
        <a:lstStyle/>
        <a:p>
          <a:endParaRPr lang="es-ES"/>
        </a:p>
      </dgm:t>
    </dgm:pt>
    <dgm:pt modelId="{04DE529A-547E-BB42-8AF4-51FDDF6BB338}">
      <dgm:prSet phldrT="[Texto]"/>
      <dgm:spPr/>
      <dgm:t>
        <a:bodyPr/>
        <a:lstStyle/>
        <a:p>
          <a:r>
            <a:rPr lang="es-ES" dirty="0">
              <a:latin typeface="Montserrat" panose="00000500000000000000" pitchFamily="50" charset="0"/>
            </a:rPr>
            <a:t>¿Cuando realizar?</a:t>
          </a:r>
        </a:p>
      </dgm:t>
    </dgm:pt>
    <dgm:pt modelId="{921F5714-7DD9-F14F-8A8D-60149C7BE33C}" type="parTrans" cxnId="{B7BF71F8-969D-3845-B704-4B263D3377F6}">
      <dgm:prSet/>
      <dgm:spPr/>
      <dgm:t>
        <a:bodyPr/>
        <a:lstStyle/>
        <a:p>
          <a:endParaRPr lang="es-ES">
            <a:latin typeface="Montserrat" panose="00000500000000000000" pitchFamily="50" charset="0"/>
          </a:endParaRPr>
        </a:p>
      </dgm:t>
    </dgm:pt>
    <dgm:pt modelId="{354702B4-AD2C-CF47-81A8-8372361F62AB}" type="sibTrans" cxnId="{B7BF71F8-969D-3845-B704-4B263D3377F6}">
      <dgm:prSet/>
      <dgm:spPr/>
      <dgm:t>
        <a:bodyPr/>
        <a:lstStyle/>
        <a:p>
          <a:endParaRPr lang="es-ES">
            <a:latin typeface="Montserrat" panose="00000500000000000000" pitchFamily="50" charset="0"/>
          </a:endParaRPr>
        </a:p>
      </dgm:t>
    </dgm:pt>
    <dgm:pt modelId="{559DDFA5-7580-EB40-8D2A-3B1E664C0665}">
      <dgm:prSet phldrT="[Texto]"/>
      <dgm:spPr/>
      <dgm:t>
        <a:bodyPr/>
        <a:lstStyle/>
        <a:p>
          <a:r>
            <a:rPr lang="es-ES" dirty="0">
              <a:latin typeface="Montserrat" panose="00000500000000000000" pitchFamily="50" charset="0"/>
            </a:rPr>
            <a:t>Seguras, pero...</a:t>
          </a:r>
        </a:p>
      </dgm:t>
    </dgm:pt>
    <dgm:pt modelId="{3AEC87B3-0F4B-4842-9F59-1DDA3AAA17E2}" type="parTrans" cxnId="{DB0E6F5D-8647-E344-8812-BA809F066412}">
      <dgm:prSet/>
      <dgm:spPr/>
      <dgm:t>
        <a:bodyPr/>
        <a:lstStyle/>
        <a:p>
          <a:endParaRPr lang="es-ES">
            <a:latin typeface="Montserrat" panose="00000500000000000000" pitchFamily="50" charset="0"/>
          </a:endParaRPr>
        </a:p>
      </dgm:t>
    </dgm:pt>
    <dgm:pt modelId="{35F9D650-6446-4341-AAC0-AB06ADB1FD4C}" type="sibTrans" cxnId="{DB0E6F5D-8647-E344-8812-BA809F066412}">
      <dgm:prSet/>
      <dgm:spPr/>
      <dgm:t>
        <a:bodyPr/>
        <a:lstStyle/>
        <a:p>
          <a:endParaRPr lang="es-ES">
            <a:latin typeface="Montserrat" panose="00000500000000000000" pitchFamily="50" charset="0"/>
          </a:endParaRPr>
        </a:p>
      </dgm:t>
    </dgm:pt>
    <dgm:pt modelId="{469961DB-461A-A54D-B4C8-7E338FC2B5CE}">
      <dgm:prSet phldrT="[Texto]"/>
      <dgm:spPr/>
      <dgm:t>
        <a:bodyPr/>
        <a:lstStyle/>
        <a:p>
          <a:r>
            <a:rPr lang="es-ES" dirty="0">
              <a:latin typeface="Montserrat" panose="00000500000000000000" pitchFamily="50" charset="0"/>
            </a:rPr>
            <a:t>1/3 falsos negativos</a:t>
          </a:r>
        </a:p>
      </dgm:t>
    </dgm:pt>
    <dgm:pt modelId="{41665214-F0DE-B849-AC04-9152A8555A7C}" type="parTrans" cxnId="{B9023AA2-7B3B-824B-A811-195FA32AB01B}">
      <dgm:prSet/>
      <dgm:spPr/>
      <dgm:t>
        <a:bodyPr/>
        <a:lstStyle/>
        <a:p>
          <a:endParaRPr lang="es-ES">
            <a:latin typeface="Montserrat" panose="00000500000000000000" pitchFamily="50" charset="0"/>
          </a:endParaRPr>
        </a:p>
      </dgm:t>
    </dgm:pt>
    <dgm:pt modelId="{59BC23ED-227A-DD48-94B2-290311815635}" type="sibTrans" cxnId="{B9023AA2-7B3B-824B-A811-195FA32AB01B}">
      <dgm:prSet/>
      <dgm:spPr/>
      <dgm:t>
        <a:bodyPr/>
        <a:lstStyle/>
        <a:p>
          <a:endParaRPr lang="es-ES">
            <a:latin typeface="Montserrat" panose="00000500000000000000" pitchFamily="50" charset="0"/>
          </a:endParaRPr>
        </a:p>
      </dgm:t>
    </dgm:pt>
    <dgm:pt modelId="{4C7A23AC-71EA-C741-A195-0FF84061CAC9}">
      <dgm:prSet phldrT="[Texto]"/>
      <dgm:spPr/>
      <dgm:t>
        <a:bodyPr/>
        <a:lstStyle/>
        <a:p>
          <a:r>
            <a:rPr lang="es-ES" dirty="0">
              <a:latin typeface="Montserrat" panose="00000500000000000000" pitchFamily="50" charset="0"/>
            </a:rPr>
            <a:t>Sensibilidad</a:t>
          </a:r>
        </a:p>
      </dgm:t>
    </dgm:pt>
    <dgm:pt modelId="{E96FDCC4-26A4-B446-ABE0-614A3C9F7C2D}" type="parTrans" cxnId="{846DBA43-ECB7-A549-95E5-F9660A152494}">
      <dgm:prSet/>
      <dgm:spPr/>
      <dgm:t>
        <a:bodyPr/>
        <a:lstStyle/>
        <a:p>
          <a:endParaRPr lang="es-ES">
            <a:latin typeface="Montserrat" panose="00000500000000000000" pitchFamily="50" charset="0"/>
          </a:endParaRPr>
        </a:p>
      </dgm:t>
    </dgm:pt>
    <dgm:pt modelId="{4640456B-1B09-3C44-BEAB-BE12D9A1E1FB}" type="sibTrans" cxnId="{846DBA43-ECB7-A549-95E5-F9660A152494}">
      <dgm:prSet/>
      <dgm:spPr/>
      <dgm:t>
        <a:bodyPr/>
        <a:lstStyle/>
        <a:p>
          <a:endParaRPr lang="es-ES">
            <a:latin typeface="Montserrat" panose="00000500000000000000" pitchFamily="50" charset="0"/>
          </a:endParaRPr>
        </a:p>
      </dgm:t>
    </dgm:pt>
    <dgm:pt modelId="{B29FC5AA-B788-7C47-BF23-B998AD9403D7}" type="pres">
      <dgm:prSet presAssocID="{C2D06464-B79C-D746-AE0E-8BBCFE87EA30}" presName="diagram" presStyleCnt="0">
        <dgm:presLayoutVars>
          <dgm:dir/>
          <dgm:resizeHandles val="exact"/>
        </dgm:presLayoutVars>
      </dgm:prSet>
      <dgm:spPr/>
    </dgm:pt>
    <dgm:pt modelId="{3F9A75F6-67E8-D64F-AD34-EC2B0467ED0F}" type="pres">
      <dgm:prSet presAssocID="{04DE529A-547E-BB42-8AF4-51FDDF6BB338}" presName="node" presStyleLbl="node1" presStyleIdx="0" presStyleCnt="4">
        <dgm:presLayoutVars>
          <dgm:bulletEnabled val="1"/>
        </dgm:presLayoutVars>
      </dgm:prSet>
      <dgm:spPr/>
    </dgm:pt>
    <dgm:pt modelId="{7655B5A1-BBB1-2441-8763-DFC17EED061E}" type="pres">
      <dgm:prSet presAssocID="{354702B4-AD2C-CF47-81A8-8372361F62AB}" presName="sibTrans" presStyleCnt="0"/>
      <dgm:spPr/>
    </dgm:pt>
    <dgm:pt modelId="{8AE00580-F64A-3F40-81D9-42D55269292E}" type="pres">
      <dgm:prSet presAssocID="{559DDFA5-7580-EB40-8D2A-3B1E664C0665}" presName="node" presStyleLbl="node1" presStyleIdx="1" presStyleCnt="4">
        <dgm:presLayoutVars>
          <dgm:bulletEnabled val="1"/>
        </dgm:presLayoutVars>
      </dgm:prSet>
      <dgm:spPr/>
    </dgm:pt>
    <dgm:pt modelId="{3C3644E9-5714-3E4D-940B-F0F49EF329F4}" type="pres">
      <dgm:prSet presAssocID="{35F9D650-6446-4341-AAC0-AB06ADB1FD4C}" presName="sibTrans" presStyleCnt="0"/>
      <dgm:spPr/>
    </dgm:pt>
    <dgm:pt modelId="{9D6BC6B0-7C8D-2E44-AF58-ADEE4171F808}" type="pres">
      <dgm:prSet presAssocID="{469961DB-461A-A54D-B4C8-7E338FC2B5CE}" presName="node" presStyleLbl="node1" presStyleIdx="2" presStyleCnt="4">
        <dgm:presLayoutVars>
          <dgm:bulletEnabled val="1"/>
        </dgm:presLayoutVars>
      </dgm:prSet>
      <dgm:spPr/>
    </dgm:pt>
    <dgm:pt modelId="{2B145400-97B5-BF40-8A49-6C70123FD3AE}" type="pres">
      <dgm:prSet presAssocID="{59BC23ED-227A-DD48-94B2-290311815635}" presName="sibTrans" presStyleCnt="0"/>
      <dgm:spPr/>
    </dgm:pt>
    <dgm:pt modelId="{DDF72773-441D-2448-BB99-50B28B663C03}" type="pres">
      <dgm:prSet presAssocID="{4C7A23AC-71EA-C741-A195-0FF84061CAC9}" presName="node" presStyleLbl="node1" presStyleIdx="3" presStyleCnt="4">
        <dgm:presLayoutVars>
          <dgm:bulletEnabled val="1"/>
        </dgm:presLayoutVars>
      </dgm:prSet>
      <dgm:spPr/>
    </dgm:pt>
  </dgm:ptLst>
  <dgm:cxnLst>
    <dgm:cxn modelId="{D93FA435-058F-0045-979D-FEFD60C21E9E}" type="presOf" srcId="{469961DB-461A-A54D-B4C8-7E338FC2B5CE}" destId="{9D6BC6B0-7C8D-2E44-AF58-ADEE4171F808}" srcOrd="0" destOrd="0" presId="urn:microsoft.com/office/officeart/2005/8/layout/default"/>
    <dgm:cxn modelId="{DB0E6F5D-8647-E344-8812-BA809F066412}" srcId="{C2D06464-B79C-D746-AE0E-8BBCFE87EA30}" destId="{559DDFA5-7580-EB40-8D2A-3B1E664C0665}" srcOrd="1" destOrd="0" parTransId="{3AEC87B3-0F4B-4842-9F59-1DDA3AAA17E2}" sibTransId="{35F9D650-6446-4341-AAC0-AB06ADB1FD4C}"/>
    <dgm:cxn modelId="{846DBA43-ECB7-A549-95E5-F9660A152494}" srcId="{C2D06464-B79C-D746-AE0E-8BBCFE87EA30}" destId="{4C7A23AC-71EA-C741-A195-0FF84061CAC9}" srcOrd="3" destOrd="0" parTransId="{E96FDCC4-26A4-B446-ABE0-614A3C9F7C2D}" sibTransId="{4640456B-1B09-3C44-BEAB-BE12D9A1E1FB}"/>
    <dgm:cxn modelId="{79BAC44E-DD2F-AE43-A468-26D639670389}" type="presOf" srcId="{559DDFA5-7580-EB40-8D2A-3B1E664C0665}" destId="{8AE00580-F64A-3F40-81D9-42D55269292E}" srcOrd="0" destOrd="0" presId="urn:microsoft.com/office/officeart/2005/8/layout/default"/>
    <dgm:cxn modelId="{741EDE4F-CACF-F745-AC03-D730E5438010}" type="presOf" srcId="{C2D06464-B79C-D746-AE0E-8BBCFE87EA30}" destId="{B29FC5AA-B788-7C47-BF23-B998AD9403D7}" srcOrd="0" destOrd="0" presId="urn:microsoft.com/office/officeart/2005/8/layout/default"/>
    <dgm:cxn modelId="{D7E64C70-2F78-1646-99C0-EAF6EBCBADF0}" type="presOf" srcId="{4C7A23AC-71EA-C741-A195-0FF84061CAC9}" destId="{DDF72773-441D-2448-BB99-50B28B663C03}" srcOrd="0" destOrd="0" presId="urn:microsoft.com/office/officeart/2005/8/layout/default"/>
    <dgm:cxn modelId="{B9023AA2-7B3B-824B-A811-195FA32AB01B}" srcId="{C2D06464-B79C-D746-AE0E-8BBCFE87EA30}" destId="{469961DB-461A-A54D-B4C8-7E338FC2B5CE}" srcOrd="2" destOrd="0" parTransId="{41665214-F0DE-B849-AC04-9152A8555A7C}" sibTransId="{59BC23ED-227A-DD48-94B2-290311815635}"/>
    <dgm:cxn modelId="{7E8031C7-C0A2-394E-BB8F-BF9669B04C3A}" type="presOf" srcId="{04DE529A-547E-BB42-8AF4-51FDDF6BB338}" destId="{3F9A75F6-67E8-D64F-AD34-EC2B0467ED0F}" srcOrd="0" destOrd="0" presId="urn:microsoft.com/office/officeart/2005/8/layout/default"/>
    <dgm:cxn modelId="{B7BF71F8-969D-3845-B704-4B263D3377F6}" srcId="{C2D06464-B79C-D746-AE0E-8BBCFE87EA30}" destId="{04DE529A-547E-BB42-8AF4-51FDDF6BB338}" srcOrd="0" destOrd="0" parTransId="{921F5714-7DD9-F14F-8A8D-60149C7BE33C}" sibTransId="{354702B4-AD2C-CF47-81A8-8372361F62AB}"/>
    <dgm:cxn modelId="{F3378D6C-A2F5-3B41-BEA1-36694687C82A}" type="presParOf" srcId="{B29FC5AA-B788-7C47-BF23-B998AD9403D7}" destId="{3F9A75F6-67E8-D64F-AD34-EC2B0467ED0F}" srcOrd="0" destOrd="0" presId="urn:microsoft.com/office/officeart/2005/8/layout/default"/>
    <dgm:cxn modelId="{469C3D9C-3BE1-FE49-A2E0-1D8BD0F29D0C}" type="presParOf" srcId="{B29FC5AA-B788-7C47-BF23-B998AD9403D7}" destId="{7655B5A1-BBB1-2441-8763-DFC17EED061E}" srcOrd="1" destOrd="0" presId="urn:microsoft.com/office/officeart/2005/8/layout/default"/>
    <dgm:cxn modelId="{E4498858-B04E-C44A-A357-C5AABF859145}" type="presParOf" srcId="{B29FC5AA-B788-7C47-BF23-B998AD9403D7}" destId="{8AE00580-F64A-3F40-81D9-42D55269292E}" srcOrd="2" destOrd="0" presId="urn:microsoft.com/office/officeart/2005/8/layout/default"/>
    <dgm:cxn modelId="{69F6CC26-218A-9D43-A812-8FCDDA41CE19}" type="presParOf" srcId="{B29FC5AA-B788-7C47-BF23-B998AD9403D7}" destId="{3C3644E9-5714-3E4D-940B-F0F49EF329F4}" srcOrd="3" destOrd="0" presId="urn:microsoft.com/office/officeart/2005/8/layout/default"/>
    <dgm:cxn modelId="{60838614-8A5C-D34C-85D3-2B2E4CC3CA12}" type="presParOf" srcId="{B29FC5AA-B788-7C47-BF23-B998AD9403D7}" destId="{9D6BC6B0-7C8D-2E44-AF58-ADEE4171F808}" srcOrd="4" destOrd="0" presId="urn:microsoft.com/office/officeart/2005/8/layout/default"/>
    <dgm:cxn modelId="{5FD71EAE-8087-1846-B930-ED4F31C6ADA8}" type="presParOf" srcId="{B29FC5AA-B788-7C47-BF23-B998AD9403D7}" destId="{2B145400-97B5-BF40-8A49-6C70123FD3AE}" srcOrd="5" destOrd="0" presId="urn:microsoft.com/office/officeart/2005/8/layout/default"/>
    <dgm:cxn modelId="{FCFC2935-9BE7-FB4B-ADA6-6501DD551597}" type="presParOf" srcId="{B29FC5AA-B788-7C47-BF23-B998AD9403D7}" destId="{DDF72773-441D-2448-BB99-50B28B663C0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A662DF-5C6B-3640-A42C-680F691D8E6D}" type="doc">
      <dgm:prSet loTypeId="urn:microsoft.com/office/officeart/2005/8/layout/vList5" loCatId="" qsTypeId="urn:microsoft.com/office/officeart/2005/8/quickstyle/simple1" qsCatId="simple" csTypeId="urn:microsoft.com/office/officeart/2005/8/colors/accent1_3" csCatId="accent1" phldr="1"/>
      <dgm:spPr/>
      <dgm:t>
        <a:bodyPr/>
        <a:lstStyle/>
        <a:p>
          <a:endParaRPr lang="es-ES"/>
        </a:p>
      </dgm:t>
    </dgm:pt>
    <dgm:pt modelId="{E07A2CBD-5D71-C048-90E1-35A3A2BACF4F}">
      <dgm:prSet phldrT="[Texto]"/>
      <dgm:spPr/>
      <dgm:t>
        <a:bodyPr/>
        <a:lstStyle/>
        <a:p>
          <a:r>
            <a:rPr lang="es-ES" dirty="0">
              <a:latin typeface="Montserrat" panose="00000500000000000000" pitchFamily="50" charset="0"/>
            </a:rPr>
            <a:t>Agudo</a:t>
          </a:r>
        </a:p>
      </dgm:t>
    </dgm:pt>
    <dgm:pt modelId="{BC4C4A03-32B1-464F-8C60-FFC714B88DCB}" type="parTrans" cxnId="{24E9343B-8997-514A-9138-201C982D7E8A}">
      <dgm:prSet/>
      <dgm:spPr/>
      <dgm:t>
        <a:bodyPr/>
        <a:lstStyle/>
        <a:p>
          <a:endParaRPr lang="es-ES">
            <a:latin typeface="Montserrat" panose="00000500000000000000" pitchFamily="50" charset="0"/>
          </a:endParaRPr>
        </a:p>
      </dgm:t>
    </dgm:pt>
    <dgm:pt modelId="{7A2DE160-88FC-2241-B727-27DA2601464D}" type="sibTrans" cxnId="{24E9343B-8997-514A-9138-201C982D7E8A}">
      <dgm:prSet/>
      <dgm:spPr/>
      <dgm:t>
        <a:bodyPr/>
        <a:lstStyle/>
        <a:p>
          <a:endParaRPr lang="es-ES">
            <a:latin typeface="Montserrat" panose="00000500000000000000" pitchFamily="50" charset="0"/>
          </a:endParaRPr>
        </a:p>
      </dgm:t>
    </dgm:pt>
    <dgm:pt modelId="{6ACAB586-395A-5041-B2D8-E5C53BF5D056}">
      <dgm:prSet phldrT="[Texto]"/>
      <dgm:spPr/>
      <dgm:t>
        <a:bodyPr/>
        <a:lstStyle/>
        <a:p>
          <a:r>
            <a:rPr lang="es-ES" dirty="0">
              <a:latin typeface="Montserrat" panose="00000500000000000000" pitchFamily="50" charset="0"/>
            </a:rPr>
            <a:t>Tratar la reacción.</a:t>
          </a:r>
        </a:p>
      </dgm:t>
    </dgm:pt>
    <dgm:pt modelId="{E3C161CD-571B-9F4E-B810-F942D44BDEFA}" type="parTrans" cxnId="{834EB12B-EBA3-D741-B89F-9B7F1D338438}">
      <dgm:prSet/>
      <dgm:spPr/>
      <dgm:t>
        <a:bodyPr/>
        <a:lstStyle/>
        <a:p>
          <a:endParaRPr lang="es-ES">
            <a:latin typeface="Montserrat" panose="00000500000000000000" pitchFamily="50" charset="0"/>
          </a:endParaRPr>
        </a:p>
      </dgm:t>
    </dgm:pt>
    <dgm:pt modelId="{95096093-040C-E14E-A4A9-1F819B20B698}" type="sibTrans" cxnId="{834EB12B-EBA3-D741-B89F-9B7F1D338438}">
      <dgm:prSet/>
      <dgm:spPr/>
      <dgm:t>
        <a:bodyPr/>
        <a:lstStyle/>
        <a:p>
          <a:endParaRPr lang="es-ES">
            <a:latin typeface="Montserrat" panose="00000500000000000000" pitchFamily="50" charset="0"/>
          </a:endParaRPr>
        </a:p>
      </dgm:t>
    </dgm:pt>
    <dgm:pt modelId="{F14A7267-D431-D548-91AE-A810AEE96998}">
      <dgm:prSet phldrT="[Texto]"/>
      <dgm:spPr/>
      <dgm:t>
        <a:bodyPr/>
        <a:lstStyle/>
        <a:p>
          <a:r>
            <a:rPr lang="es-ES" dirty="0">
              <a:latin typeface="Montserrat" panose="00000500000000000000" pitchFamily="50" charset="0"/>
            </a:rPr>
            <a:t>Evitación + Alternativa</a:t>
          </a:r>
        </a:p>
      </dgm:t>
    </dgm:pt>
    <dgm:pt modelId="{C35BD5D6-E2C9-A74B-94D8-438CFF11FC4C}" type="parTrans" cxnId="{1B191954-E233-4041-87A2-281B9C8E41A8}">
      <dgm:prSet/>
      <dgm:spPr/>
      <dgm:t>
        <a:bodyPr/>
        <a:lstStyle/>
        <a:p>
          <a:endParaRPr lang="es-ES">
            <a:latin typeface="Montserrat" panose="00000500000000000000" pitchFamily="50" charset="0"/>
          </a:endParaRPr>
        </a:p>
      </dgm:t>
    </dgm:pt>
    <dgm:pt modelId="{35B3B536-B113-F844-9CFD-A9A90F563C7A}" type="sibTrans" cxnId="{1B191954-E233-4041-87A2-281B9C8E41A8}">
      <dgm:prSet/>
      <dgm:spPr/>
      <dgm:t>
        <a:bodyPr/>
        <a:lstStyle/>
        <a:p>
          <a:endParaRPr lang="es-ES">
            <a:latin typeface="Montserrat" panose="00000500000000000000" pitchFamily="50" charset="0"/>
          </a:endParaRPr>
        </a:p>
      </dgm:t>
    </dgm:pt>
    <dgm:pt modelId="{AF56C4C5-588B-264D-970C-86E03A282B9B}">
      <dgm:prSet phldrT="[Texto]"/>
      <dgm:spPr/>
      <dgm:t>
        <a:bodyPr/>
        <a:lstStyle/>
        <a:p>
          <a:r>
            <a:rPr lang="es-ES" dirty="0">
              <a:latin typeface="Montserrat" panose="00000500000000000000" pitchFamily="50" charset="0"/>
            </a:rPr>
            <a:t>Si se confirma mecanismo mediado por IgE</a:t>
          </a:r>
        </a:p>
      </dgm:t>
    </dgm:pt>
    <dgm:pt modelId="{D6CAC670-A9B7-BA41-9188-AA39AF314C93}" type="parTrans" cxnId="{AC09F50D-0BB0-0641-AF91-F53CED67D2AB}">
      <dgm:prSet/>
      <dgm:spPr/>
      <dgm:t>
        <a:bodyPr/>
        <a:lstStyle/>
        <a:p>
          <a:endParaRPr lang="es-ES">
            <a:latin typeface="Montserrat" panose="00000500000000000000" pitchFamily="50" charset="0"/>
          </a:endParaRPr>
        </a:p>
      </dgm:t>
    </dgm:pt>
    <dgm:pt modelId="{24769BC5-3687-2F4E-BAE6-788BA4CAC1B9}" type="sibTrans" cxnId="{AC09F50D-0BB0-0641-AF91-F53CED67D2AB}">
      <dgm:prSet/>
      <dgm:spPr/>
      <dgm:t>
        <a:bodyPr/>
        <a:lstStyle/>
        <a:p>
          <a:endParaRPr lang="es-ES">
            <a:latin typeface="Montserrat" panose="00000500000000000000" pitchFamily="50" charset="0"/>
          </a:endParaRPr>
        </a:p>
      </dgm:t>
    </dgm:pt>
    <dgm:pt modelId="{A1651514-0421-D54E-87AE-7E2B6BD65C91}">
      <dgm:prSet phldrT="[Texto]"/>
      <dgm:spPr/>
      <dgm:t>
        <a:bodyPr/>
        <a:lstStyle/>
        <a:p>
          <a:r>
            <a:rPr lang="es-ES" dirty="0">
              <a:latin typeface="Montserrat" panose="00000500000000000000" pitchFamily="50" charset="0"/>
            </a:rPr>
            <a:t>Reacciones graves. </a:t>
          </a:r>
        </a:p>
      </dgm:t>
    </dgm:pt>
    <dgm:pt modelId="{E9541A27-3DF5-9D46-8370-F882BF07171E}" type="parTrans" cxnId="{21540A30-7F35-D54A-86E8-FDA04DECBDF3}">
      <dgm:prSet/>
      <dgm:spPr/>
      <dgm:t>
        <a:bodyPr/>
        <a:lstStyle/>
        <a:p>
          <a:endParaRPr lang="es-ES">
            <a:latin typeface="Montserrat" panose="00000500000000000000" pitchFamily="50" charset="0"/>
          </a:endParaRPr>
        </a:p>
      </dgm:t>
    </dgm:pt>
    <dgm:pt modelId="{C84DE0FB-79E9-8642-8D4A-149C876A9BBF}" type="sibTrans" cxnId="{21540A30-7F35-D54A-86E8-FDA04DECBDF3}">
      <dgm:prSet/>
      <dgm:spPr/>
      <dgm:t>
        <a:bodyPr/>
        <a:lstStyle/>
        <a:p>
          <a:endParaRPr lang="es-ES">
            <a:latin typeface="Montserrat" panose="00000500000000000000" pitchFamily="50" charset="0"/>
          </a:endParaRPr>
        </a:p>
      </dgm:t>
    </dgm:pt>
    <dgm:pt modelId="{E6D23555-D173-524F-9382-C9860CEC6E73}">
      <dgm:prSet phldrT="[Texto]"/>
      <dgm:spPr/>
      <dgm:t>
        <a:bodyPr/>
        <a:lstStyle/>
        <a:p>
          <a:r>
            <a:rPr lang="es-ES" dirty="0">
              <a:latin typeface="Montserrat" panose="00000500000000000000" pitchFamily="50" charset="0"/>
            </a:rPr>
            <a:t>Desensibilización</a:t>
          </a:r>
        </a:p>
      </dgm:t>
    </dgm:pt>
    <dgm:pt modelId="{55CC6169-02B3-FE45-8ED1-9FBD1C4FBD56}" type="parTrans" cxnId="{AE62D236-28B3-2248-A116-EB42B29D07B9}">
      <dgm:prSet/>
      <dgm:spPr/>
      <dgm:t>
        <a:bodyPr/>
        <a:lstStyle/>
        <a:p>
          <a:endParaRPr lang="es-ES">
            <a:latin typeface="Montserrat" panose="00000500000000000000" pitchFamily="50" charset="0"/>
          </a:endParaRPr>
        </a:p>
      </dgm:t>
    </dgm:pt>
    <dgm:pt modelId="{9BEA680A-72AA-B048-880B-7397C523B18B}" type="sibTrans" cxnId="{AE62D236-28B3-2248-A116-EB42B29D07B9}">
      <dgm:prSet/>
      <dgm:spPr/>
      <dgm:t>
        <a:bodyPr/>
        <a:lstStyle/>
        <a:p>
          <a:endParaRPr lang="es-ES">
            <a:latin typeface="Montserrat" panose="00000500000000000000" pitchFamily="50" charset="0"/>
          </a:endParaRPr>
        </a:p>
      </dgm:t>
    </dgm:pt>
    <dgm:pt modelId="{E9FB09BE-508B-FD4F-BF23-420D3DE836C3}">
      <dgm:prSet phldrT="[Texto]" custT="1"/>
      <dgm:spPr/>
      <dgm:t>
        <a:bodyPr/>
        <a:lstStyle/>
        <a:p>
          <a:r>
            <a:rPr lang="es-ES" sz="1600" dirty="0">
              <a:latin typeface="Montserrat" panose="00000500000000000000" pitchFamily="50" charset="0"/>
            </a:rPr>
            <a:t>Si el medicamento es irremplazable.</a:t>
          </a:r>
        </a:p>
      </dgm:t>
    </dgm:pt>
    <dgm:pt modelId="{8AF03F14-BDD9-C242-A18E-42053CA5F291}" type="parTrans" cxnId="{314812C2-6ED0-E84D-B2C7-CBEAB99BD24B}">
      <dgm:prSet/>
      <dgm:spPr/>
      <dgm:t>
        <a:bodyPr/>
        <a:lstStyle/>
        <a:p>
          <a:endParaRPr lang="es-ES">
            <a:latin typeface="Montserrat" panose="00000500000000000000" pitchFamily="50" charset="0"/>
          </a:endParaRPr>
        </a:p>
      </dgm:t>
    </dgm:pt>
    <dgm:pt modelId="{5BD5A233-D844-BE4A-B5B1-3DFAAA1B332C}" type="sibTrans" cxnId="{314812C2-6ED0-E84D-B2C7-CBEAB99BD24B}">
      <dgm:prSet/>
      <dgm:spPr/>
      <dgm:t>
        <a:bodyPr/>
        <a:lstStyle/>
        <a:p>
          <a:endParaRPr lang="es-ES">
            <a:latin typeface="Montserrat" panose="00000500000000000000" pitchFamily="50" charset="0"/>
          </a:endParaRPr>
        </a:p>
      </dgm:t>
    </dgm:pt>
    <dgm:pt modelId="{7B13F47A-9061-6E40-9E2C-15580BF33968}">
      <dgm:prSet phldrT="[Texto]" custT="1"/>
      <dgm:spPr/>
      <dgm:t>
        <a:bodyPr/>
        <a:lstStyle/>
        <a:p>
          <a:r>
            <a:rPr lang="es-ES" sz="1600" dirty="0">
              <a:latin typeface="Montserrat" panose="00000500000000000000" pitchFamily="50" charset="0"/>
            </a:rPr>
            <a:t>Si el medicamento es más efectivo que la alternativa.</a:t>
          </a:r>
        </a:p>
      </dgm:t>
    </dgm:pt>
    <dgm:pt modelId="{E85023B8-89B0-424F-8855-BCC33C614421}" type="parTrans" cxnId="{50C3B57D-C8E4-7248-9AB7-9F426E3CCDE4}">
      <dgm:prSet/>
      <dgm:spPr/>
      <dgm:t>
        <a:bodyPr/>
        <a:lstStyle/>
        <a:p>
          <a:endParaRPr lang="es-ES">
            <a:latin typeface="Montserrat" panose="00000500000000000000" pitchFamily="50" charset="0"/>
          </a:endParaRPr>
        </a:p>
      </dgm:t>
    </dgm:pt>
    <dgm:pt modelId="{24FA104D-54FF-5B46-B94C-32B48623EA3D}" type="sibTrans" cxnId="{50C3B57D-C8E4-7248-9AB7-9F426E3CCDE4}">
      <dgm:prSet/>
      <dgm:spPr/>
      <dgm:t>
        <a:bodyPr/>
        <a:lstStyle/>
        <a:p>
          <a:endParaRPr lang="es-ES">
            <a:latin typeface="Montserrat" panose="00000500000000000000" pitchFamily="50" charset="0"/>
          </a:endParaRPr>
        </a:p>
      </dgm:t>
    </dgm:pt>
    <dgm:pt modelId="{D3ECE653-50D9-FD49-B31E-C15F2B933BA6}" type="pres">
      <dgm:prSet presAssocID="{DBA662DF-5C6B-3640-A42C-680F691D8E6D}" presName="Name0" presStyleCnt="0">
        <dgm:presLayoutVars>
          <dgm:dir/>
          <dgm:animLvl val="lvl"/>
          <dgm:resizeHandles val="exact"/>
        </dgm:presLayoutVars>
      </dgm:prSet>
      <dgm:spPr/>
    </dgm:pt>
    <dgm:pt modelId="{8293D4F9-F169-8149-95E2-BC7AD2964437}" type="pres">
      <dgm:prSet presAssocID="{E07A2CBD-5D71-C048-90E1-35A3A2BACF4F}" presName="linNode" presStyleCnt="0"/>
      <dgm:spPr/>
    </dgm:pt>
    <dgm:pt modelId="{93479FD3-CD09-0D48-9858-B3C2FE7D6686}" type="pres">
      <dgm:prSet presAssocID="{E07A2CBD-5D71-C048-90E1-35A3A2BACF4F}" presName="parentText" presStyleLbl="node1" presStyleIdx="0" presStyleCnt="3" custScaleX="83326">
        <dgm:presLayoutVars>
          <dgm:chMax val="1"/>
          <dgm:bulletEnabled val="1"/>
        </dgm:presLayoutVars>
      </dgm:prSet>
      <dgm:spPr/>
    </dgm:pt>
    <dgm:pt modelId="{869A1831-1381-F444-A804-38CDA09B7823}" type="pres">
      <dgm:prSet presAssocID="{E07A2CBD-5D71-C048-90E1-35A3A2BACF4F}" presName="descendantText" presStyleLbl="alignAccFollowNode1" presStyleIdx="0" presStyleCnt="3">
        <dgm:presLayoutVars>
          <dgm:bulletEnabled val="1"/>
        </dgm:presLayoutVars>
      </dgm:prSet>
      <dgm:spPr/>
    </dgm:pt>
    <dgm:pt modelId="{3963EE5C-53B8-1149-8E1C-D1E6A27302CB}" type="pres">
      <dgm:prSet presAssocID="{7A2DE160-88FC-2241-B727-27DA2601464D}" presName="sp" presStyleCnt="0"/>
      <dgm:spPr/>
    </dgm:pt>
    <dgm:pt modelId="{66124A25-CB20-874B-A287-C4B60FAA5A87}" type="pres">
      <dgm:prSet presAssocID="{F14A7267-D431-D548-91AE-A810AEE96998}" presName="linNode" presStyleCnt="0"/>
      <dgm:spPr/>
    </dgm:pt>
    <dgm:pt modelId="{F8DBE25C-C7F8-9742-9563-53F5F6E7279C}" type="pres">
      <dgm:prSet presAssocID="{F14A7267-D431-D548-91AE-A810AEE96998}" presName="parentText" presStyleLbl="node1" presStyleIdx="1" presStyleCnt="3" custScaleX="83326">
        <dgm:presLayoutVars>
          <dgm:chMax val="1"/>
          <dgm:bulletEnabled val="1"/>
        </dgm:presLayoutVars>
      </dgm:prSet>
      <dgm:spPr/>
    </dgm:pt>
    <dgm:pt modelId="{93656748-C400-8144-A3F9-4A31ECFE28F1}" type="pres">
      <dgm:prSet presAssocID="{F14A7267-D431-D548-91AE-A810AEE96998}" presName="descendantText" presStyleLbl="alignAccFollowNode1" presStyleIdx="1" presStyleCnt="3">
        <dgm:presLayoutVars>
          <dgm:bulletEnabled val="1"/>
        </dgm:presLayoutVars>
      </dgm:prSet>
      <dgm:spPr/>
    </dgm:pt>
    <dgm:pt modelId="{D7A36DCB-54E7-D842-9394-9E803514310D}" type="pres">
      <dgm:prSet presAssocID="{35B3B536-B113-F844-9CFD-A9A90F563C7A}" presName="sp" presStyleCnt="0"/>
      <dgm:spPr/>
    </dgm:pt>
    <dgm:pt modelId="{1C1DFDE8-A77D-6B44-8542-D3F013B4C6A4}" type="pres">
      <dgm:prSet presAssocID="{E6D23555-D173-524F-9382-C9860CEC6E73}" presName="linNode" presStyleCnt="0"/>
      <dgm:spPr/>
    </dgm:pt>
    <dgm:pt modelId="{95592ACB-496D-2E4F-95A3-4A29620F0F6C}" type="pres">
      <dgm:prSet presAssocID="{E6D23555-D173-524F-9382-C9860CEC6E73}" presName="parentText" presStyleLbl="node1" presStyleIdx="2" presStyleCnt="3" custScaleX="83326">
        <dgm:presLayoutVars>
          <dgm:chMax val="1"/>
          <dgm:bulletEnabled val="1"/>
        </dgm:presLayoutVars>
      </dgm:prSet>
      <dgm:spPr/>
    </dgm:pt>
    <dgm:pt modelId="{B8D3F0A3-0741-8242-8751-B5E4813FFBE2}" type="pres">
      <dgm:prSet presAssocID="{E6D23555-D173-524F-9382-C9860CEC6E73}" presName="descendantText" presStyleLbl="alignAccFollowNode1" presStyleIdx="2" presStyleCnt="3">
        <dgm:presLayoutVars>
          <dgm:bulletEnabled val="1"/>
        </dgm:presLayoutVars>
      </dgm:prSet>
      <dgm:spPr/>
    </dgm:pt>
  </dgm:ptLst>
  <dgm:cxnLst>
    <dgm:cxn modelId="{AC09F50D-0BB0-0641-AF91-F53CED67D2AB}" srcId="{F14A7267-D431-D548-91AE-A810AEE96998}" destId="{AF56C4C5-588B-264D-970C-86E03A282B9B}" srcOrd="0" destOrd="0" parTransId="{D6CAC670-A9B7-BA41-9188-AA39AF314C93}" sibTransId="{24769BC5-3687-2F4E-BAE6-788BA4CAC1B9}"/>
    <dgm:cxn modelId="{F6063C11-4FE3-554F-9AC5-31CEE960E07B}" type="presOf" srcId="{A1651514-0421-D54E-87AE-7E2B6BD65C91}" destId="{93656748-C400-8144-A3F9-4A31ECFE28F1}" srcOrd="0" destOrd="1" presId="urn:microsoft.com/office/officeart/2005/8/layout/vList5"/>
    <dgm:cxn modelId="{71F2CE29-30F2-164A-A72B-F23770E2FC19}" type="presOf" srcId="{AF56C4C5-588B-264D-970C-86E03A282B9B}" destId="{93656748-C400-8144-A3F9-4A31ECFE28F1}" srcOrd="0" destOrd="0" presId="urn:microsoft.com/office/officeart/2005/8/layout/vList5"/>
    <dgm:cxn modelId="{834EB12B-EBA3-D741-B89F-9B7F1D338438}" srcId="{E07A2CBD-5D71-C048-90E1-35A3A2BACF4F}" destId="{6ACAB586-395A-5041-B2D8-E5C53BF5D056}" srcOrd="0" destOrd="0" parTransId="{E3C161CD-571B-9F4E-B810-F942D44BDEFA}" sibTransId="{95096093-040C-E14E-A4A9-1F819B20B698}"/>
    <dgm:cxn modelId="{3FEDAF2E-69F6-3948-AB91-4A0968F84DA6}" type="presOf" srcId="{E07A2CBD-5D71-C048-90E1-35A3A2BACF4F}" destId="{93479FD3-CD09-0D48-9858-B3C2FE7D6686}" srcOrd="0" destOrd="0" presId="urn:microsoft.com/office/officeart/2005/8/layout/vList5"/>
    <dgm:cxn modelId="{21540A30-7F35-D54A-86E8-FDA04DECBDF3}" srcId="{F14A7267-D431-D548-91AE-A810AEE96998}" destId="{A1651514-0421-D54E-87AE-7E2B6BD65C91}" srcOrd="1" destOrd="0" parTransId="{E9541A27-3DF5-9D46-8370-F882BF07171E}" sibTransId="{C84DE0FB-79E9-8642-8D4A-149C876A9BBF}"/>
    <dgm:cxn modelId="{AE62D236-28B3-2248-A116-EB42B29D07B9}" srcId="{DBA662DF-5C6B-3640-A42C-680F691D8E6D}" destId="{E6D23555-D173-524F-9382-C9860CEC6E73}" srcOrd="2" destOrd="0" parTransId="{55CC6169-02B3-FE45-8ED1-9FBD1C4FBD56}" sibTransId="{9BEA680A-72AA-B048-880B-7397C523B18B}"/>
    <dgm:cxn modelId="{24E9343B-8997-514A-9138-201C982D7E8A}" srcId="{DBA662DF-5C6B-3640-A42C-680F691D8E6D}" destId="{E07A2CBD-5D71-C048-90E1-35A3A2BACF4F}" srcOrd="0" destOrd="0" parTransId="{BC4C4A03-32B1-464F-8C60-FFC714B88DCB}" sibTransId="{7A2DE160-88FC-2241-B727-27DA2601464D}"/>
    <dgm:cxn modelId="{80347946-E170-8D4A-B76B-60DAB5634A56}" type="presOf" srcId="{F14A7267-D431-D548-91AE-A810AEE96998}" destId="{F8DBE25C-C7F8-9742-9563-53F5F6E7279C}" srcOrd="0" destOrd="0" presId="urn:microsoft.com/office/officeart/2005/8/layout/vList5"/>
    <dgm:cxn modelId="{1B191954-E233-4041-87A2-281B9C8E41A8}" srcId="{DBA662DF-5C6B-3640-A42C-680F691D8E6D}" destId="{F14A7267-D431-D548-91AE-A810AEE96998}" srcOrd="1" destOrd="0" parTransId="{C35BD5D6-E2C9-A74B-94D8-438CFF11FC4C}" sibTransId="{35B3B536-B113-F844-9CFD-A9A90F563C7A}"/>
    <dgm:cxn modelId="{99787B54-D178-8445-9801-99DCD8AAF83E}" type="presOf" srcId="{DBA662DF-5C6B-3640-A42C-680F691D8E6D}" destId="{D3ECE653-50D9-FD49-B31E-C15F2B933BA6}" srcOrd="0" destOrd="0" presId="urn:microsoft.com/office/officeart/2005/8/layout/vList5"/>
    <dgm:cxn modelId="{50C3B57D-C8E4-7248-9AB7-9F426E3CCDE4}" srcId="{E6D23555-D173-524F-9382-C9860CEC6E73}" destId="{7B13F47A-9061-6E40-9E2C-15580BF33968}" srcOrd="1" destOrd="0" parTransId="{E85023B8-89B0-424F-8855-BCC33C614421}" sibTransId="{24FA104D-54FF-5B46-B94C-32B48623EA3D}"/>
    <dgm:cxn modelId="{F5FD3280-8427-4D42-B91F-301F7B17D259}" type="presOf" srcId="{6ACAB586-395A-5041-B2D8-E5C53BF5D056}" destId="{869A1831-1381-F444-A804-38CDA09B7823}" srcOrd="0" destOrd="0" presId="urn:microsoft.com/office/officeart/2005/8/layout/vList5"/>
    <dgm:cxn modelId="{36D9788F-52F8-A743-AC40-B8F29365F5C0}" type="presOf" srcId="{7B13F47A-9061-6E40-9E2C-15580BF33968}" destId="{B8D3F0A3-0741-8242-8751-B5E4813FFBE2}" srcOrd="0" destOrd="1" presId="urn:microsoft.com/office/officeart/2005/8/layout/vList5"/>
    <dgm:cxn modelId="{2D6DE892-0810-7540-920E-8DC7B9C99247}" type="presOf" srcId="{E6D23555-D173-524F-9382-C9860CEC6E73}" destId="{95592ACB-496D-2E4F-95A3-4A29620F0F6C}" srcOrd="0" destOrd="0" presId="urn:microsoft.com/office/officeart/2005/8/layout/vList5"/>
    <dgm:cxn modelId="{314812C2-6ED0-E84D-B2C7-CBEAB99BD24B}" srcId="{E6D23555-D173-524F-9382-C9860CEC6E73}" destId="{E9FB09BE-508B-FD4F-BF23-420D3DE836C3}" srcOrd="0" destOrd="0" parTransId="{8AF03F14-BDD9-C242-A18E-42053CA5F291}" sibTransId="{5BD5A233-D844-BE4A-B5B1-3DFAAA1B332C}"/>
    <dgm:cxn modelId="{8071B8DD-4936-564A-AC07-F2DA3B1161D2}" type="presOf" srcId="{E9FB09BE-508B-FD4F-BF23-420D3DE836C3}" destId="{B8D3F0A3-0741-8242-8751-B5E4813FFBE2}" srcOrd="0" destOrd="0" presId="urn:microsoft.com/office/officeart/2005/8/layout/vList5"/>
    <dgm:cxn modelId="{4865F5ED-6A15-FA46-97D6-93661FF8B10D}" type="presParOf" srcId="{D3ECE653-50D9-FD49-B31E-C15F2B933BA6}" destId="{8293D4F9-F169-8149-95E2-BC7AD2964437}" srcOrd="0" destOrd="0" presId="urn:microsoft.com/office/officeart/2005/8/layout/vList5"/>
    <dgm:cxn modelId="{7F9A24A5-0F63-4040-A52D-22366B94087D}" type="presParOf" srcId="{8293D4F9-F169-8149-95E2-BC7AD2964437}" destId="{93479FD3-CD09-0D48-9858-B3C2FE7D6686}" srcOrd="0" destOrd="0" presId="urn:microsoft.com/office/officeart/2005/8/layout/vList5"/>
    <dgm:cxn modelId="{7CE6BBDC-CD3C-4949-AB41-A633EEEFEE57}" type="presParOf" srcId="{8293D4F9-F169-8149-95E2-BC7AD2964437}" destId="{869A1831-1381-F444-A804-38CDA09B7823}" srcOrd="1" destOrd="0" presId="urn:microsoft.com/office/officeart/2005/8/layout/vList5"/>
    <dgm:cxn modelId="{35DE9BAF-1824-9941-A0B1-8BD716B9EB41}" type="presParOf" srcId="{D3ECE653-50D9-FD49-B31E-C15F2B933BA6}" destId="{3963EE5C-53B8-1149-8E1C-D1E6A27302CB}" srcOrd="1" destOrd="0" presId="urn:microsoft.com/office/officeart/2005/8/layout/vList5"/>
    <dgm:cxn modelId="{34694C86-816F-8049-964B-3B2002D85D59}" type="presParOf" srcId="{D3ECE653-50D9-FD49-B31E-C15F2B933BA6}" destId="{66124A25-CB20-874B-A287-C4B60FAA5A87}" srcOrd="2" destOrd="0" presId="urn:microsoft.com/office/officeart/2005/8/layout/vList5"/>
    <dgm:cxn modelId="{FA8DFB66-4FB9-ED47-BF40-5EA123D0694A}" type="presParOf" srcId="{66124A25-CB20-874B-A287-C4B60FAA5A87}" destId="{F8DBE25C-C7F8-9742-9563-53F5F6E7279C}" srcOrd="0" destOrd="0" presId="urn:microsoft.com/office/officeart/2005/8/layout/vList5"/>
    <dgm:cxn modelId="{CF1EF5CC-AAE9-9E40-99D1-E7EFF23DDA62}" type="presParOf" srcId="{66124A25-CB20-874B-A287-C4B60FAA5A87}" destId="{93656748-C400-8144-A3F9-4A31ECFE28F1}" srcOrd="1" destOrd="0" presId="urn:microsoft.com/office/officeart/2005/8/layout/vList5"/>
    <dgm:cxn modelId="{869CC5F5-6978-CE4F-B397-4C6CBC8B9306}" type="presParOf" srcId="{D3ECE653-50D9-FD49-B31E-C15F2B933BA6}" destId="{D7A36DCB-54E7-D842-9394-9E803514310D}" srcOrd="3" destOrd="0" presId="urn:microsoft.com/office/officeart/2005/8/layout/vList5"/>
    <dgm:cxn modelId="{F30DEED4-55BC-6643-A327-AD3F7D4A8D42}" type="presParOf" srcId="{D3ECE653-50D9-FD49-B31E-C15F2B933BA6}" destId="{1C1DFDE8-A77D-6B44-8542-D3F013B4C6A4}" srcOrd="4" destOrd="0" presId="urn:microsoft.com/office/officeart/2005/8/layout/vList5"/>
    <dgm:cxn modelId="{0EA9B218-0CE4-E441-8623-435077F0D9A4}" type="presParOf" srcId="{1C1DFDE8-A77D-6B44-8542-D3F013B4C6A4}" destId="{95592ACB-496D-2E4F-95A3-4A29620F0F6C}" srcOrd="0" destOrd="0" presId="urn:microsoft.com/office/officeart/2005/8/layout/vList5"/>
    <dgm:cxn modelId="{2D71B02D-F6BD-D84A-B376-2CAA70316116}" type="presParOf" srcId="{1C1DFDE8-A77D-6B44-8542-D3F013B4C6A4}" destId="{B8D3F0A3-0741-8242-8751-B5E4813FFBE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A662DF-5C6B-3640-A42C-680F691D8E6D}" type="doc">
      <dgm:prSet loTypeId="urn:microsoft.com/office/officeart/2005/8/layout/vList5" loCatId="" qsTypeId="urn:microsoft.com/office/officeart/2005/8/quickstyle/simple1" qsCatId="simple" csTypeId="urn:microsoft.com/office/officeart/2005/8/colors/accent1_3" csCatId="accent1" phldr="1"/>
      <dgm:spPr/>
      <dgm:t>
        <a:bodyPr/>
        <a:lstStyle/>
        <a:p>
          <a:endParaRPr lang="es-ES"/>
        </a:p>
      </dgm:t>
    </dgm:pt>
    <dgm:pt modelId="{E07A2CBD-5D71-C048-90E1-35A3A2BACF4F}">
      <dgm:prSet phldrT="[Texto]" custT="1"/>
      <dgm:spPr/>
      <dgm:t>
        <a:bodyPr/>
        <a:lstStyle/>
        <a:p>
          <a:r>
            <a:rPr lang="es-ES" sz="2000" dirty="0">
              <a:latin typeface="Montserrat" panose="00000500000000000000" pitchFamily="50" charset="0"/>
            </a:rPr>
            <a:t>Agudo</a:t>
          </a:r>
        </a:p>
      </dgm:t>
    </dgm:pt>
    <dgm:pt modelId="{BC4C4A03-32B1-464F-8C60-FFC714B88DCB}" type="parTrans" cxnId="{24E9343B-8997-514A-9138-201C982D7E8A}">
      <dgm:prSet/>
      <dgm:spPr/>
      <dgm:t>
        <a:bodyPr/>
        <a:lstStyle/>
        <a:p>
          <a:endParaRPr lang="es-ES">
            <a:latin typeface="Montserrat" panose="00000500000000000000" pitchFamily="50" charset="0"/>
          </a:endParaRPr>
        </a:p>
      </dgm:t>
    </dgm:pt>
    <dgm:pt modelId="{7A2DE160-88FC-2241-B727-27DA2601464D}" type="sibTrans" cxnId="{24E9343B-8997-514A-9138-201C982D7E8A}">
      <dgm:prSet/>
      <dgm:spPr/>
      <dgm:t>
        <a:bodyPr/>
        <a:lstStyle/>
        <a:p>
          <a:endParaRPr lang="es-ES">
            <a:latin typeface="Montserrat" panose="00000500000000000000" pitchFamily="50" charset="0"/>
          </a:endParaRPr>
        </a:p>
      </dgm:t>
    </dgm:pt>
    <dgm:pt modelId="{6ACAB586-395A-5041-B2D8-E5C53BF5D056}">
      <dgm:prSet phldrT="[Texto]"/>
      <dgm:spPr/>
      <dgm:t>
        <a:bodyPr/>
        <a:lstStyle/>
        <a:p>
          <a:r>
            <a:rPr lang="es-ES" dirty="0">
              <a:solidFill>
                <a:srgbClr val="152B48"/>
              </a:solidFill>
              <a:latin typeface="Montserrat" panose="00000500000000000000" pitchFamily="50" charset="0"/>
            </a:rPr>
            <a:t>Tratar la reacción.</a:t>
          </a:r>
        </a:p>
      </dgm:t>
    </dgm:pt>
    <dgm:pt modelId="{E3C161CD-571B-9F4E-B810-F942D44BDEFA}" type="parTrans" cxnId="{834EB12B-EBA3-D741-B89F-9B7F1D338438}">
      <dgm:prSet/>
      <dgm:spPr/>
      <dgm:t>
        <a:bodyPr/>
        <a:lstStyle/>
        <a:p>
          <a:endParaRPr lang="es-ES">
            <a:latin typeface="Montserrat" panose="00000500000000000000" pitchFamily="50" charset="0"/>
          </a:endParaRPr>
        </a:p>
      </dgm:t>
    </dgm:pt>
    <dgm:pt modelId="{95096093-040C-E14E-A4A9-1F819B20B698}" type="sibTrans" cxnId="{834EB12B-EBA3-D741-B89F-9B7F1D338438}">
      <dgm:prSet/>
      <dgm:spPr/>
      <dgm:t>
        <a:bodyPr/>
        <a:lstStyle/>
        <a:p>
          <a:endParaRPr lang="es-ES">
            <a:latin typeface="Montserrat" panose="00000500000000000000" pitchFamily="50" charset="0"/>
          </a:endParaRPr>
        </a:p>
      </dgm:t>
    </dgm:pt>
    <dgm:pt modelId="{F14A7267-D431-D548-91AE-A810AEE96998}">
      <dgm:prSet phldrT="[Texto]" custT="1"/>
      <dgm:spPr/>
      <dgm:t>
        <a:bodyPr/>
        <a:lstStyle/>
        <a:p>
          <a:r>
            <a:rPr lang="es-ES" sz="2000" dirty="0">
              <a:latin typeface="Montserrat" panose="00000500000000000000" pitchFamily="50" charset="0"/>
            </a:rPr>
            <a:t>Evitación + Alternativa</a:t>
          </a:r>
        </a:p>
      </dgm:t>
    </dgm:pt>
    <dgm:pt modelId="{C35BD5D6-E2C9-A74B-94D8-438CFF11FC4C}" type="parTrans" cxnId="{1B191954-E233-4041-87A2-281B9C8E41A8}">
      <dgm:prSet/>
      <dgm:spPr/>
      <dgm:t>
        <a:bodyPr/>
        <a:lstStyle/>
        <a:p>
          <a:endParaRPr lang="es-ES">
            <a:latin typeface="Montserrat" panose="00000500000000000000" pitchFamily="50" charset="0"/>
          </a:endParaRPr>
        </a:p>
      </dgm:t>
    </dgm:pt>
    <dgm:pt modelId="{35B3B536-B113-F844-9CFD-A9A90F563C7A}" type="sibTrans" cxnId="{1B191954-E233-4041-87A2-281B9C8E41A8}">
      <dgm:prSet/>
      <dgm:spPr/>
      <dgm:t>
        <a:bodyPr/>
        <a:lstStyle/>
        <a:p>
          <a:endParaRPr lang="es-ES">
            <a:latin typeface="Montserrat" panose="00000500000000000000" pitchFamily="50" charset="0"/>
          </a:endParaRPr>
        </a:p>
      </dgm:t>
    </dgm:pt>
    <dgm:pt modelId="{AF56C4C5-588B-264D-970C-86E03A282B9B}">
      <dgm:prSet phldrT="[Texto]"/>
      <dgm:spPr/>
      <dgm:t>
        <a:bodyPr/>
        <a:lstStyle/>
        <a:p>
          <a:r>
            <a:rPr lang="es-ES" dirty="0">
              <a:solidFill>
                <a:srgbClr val="152B48"/>
              </a:solidFill>
              <a:latin typeface="Montserrat" panose="00000500000000000000" pitchFamily="50" charset="0"/>
            </a:rPr>
            <a:t>Si se confirma mecanismo mediado por IgE</a:t>
          </a:r>
        </a:p>
      </dgm:t>
    </dgm:pt>
    <dgm:pt modelId="{D6CAC670-A9B7-BA41-9188-AA39AF314C93}" type="parTrans" cxnId="{AC09F50D-0BB0-0641-AF91-F53CED67D2AB}">
      <dgm:prSet/>
      <dgm:spPr/>
      <dgm:t>
        <a:bodyPr/>
        <a:lstStyle/>
        <a:p>
          <a:endParaRPr lang="es-ES">
            <a:latin typeface="Montserrat" panose="00000500000000000000" pitchFamily="50" charset="0"/>
          </a:endParaRPr>
        </a:p>
      </dgm:t>
    </dgm:pt>
    <dgm:pt modelId="{24769BC5-3687-2F4E-BAE6-788BA4CAC1B9}" type="sibTrans" cxnId="{AC09F50D-0BB0-0641-AF91-F53CED67D2AB}">
      <dgm:prSet/>
      <dgm:spPr/>
      <dgm:t>
        <a:bodyPr/>
        <a:lstStyle/>
        <a:p>
          <a:endParaRPr lang="es-ES">
            <a:latin typeface="Montserrat" panose="00000500000000000000" pitchFamily="50" charset="0"/>
          </a:endParaRPr>
        </a:p>
      </dgm:t>
    </dgm:pt>
    <dgm:pt modelId="{A1651514-0421-D54E-87AE-7E2B6BD65C91}">
      <dgm:prSet phldrT="[Texto]"/>
      <dgm:spPr/>
      <dgm:t>
        <a:bodyPr/>
        <a:lstStyle/>
        <a:p>
          <a:r>
            <a:rPr lang="es-ES" dirty="0">
              <a:solidFill>
                <a:srgbClr val="152B48"/>
              </a:solidFill>
              <a:latin typeface="Montserrat" panose="00000500000000000000" pitchFamily="50" charset="0"/>
            </a:rPr>
            <a:t>Reacciones graves.</a:t>
          </a:r>
        </a:p>
      </dgm:t>
    </dgm:pt>
    <dgm:pt modelId="{E9541A27-3DF5-9D46-8370-F882BF07171E}" type="parTrans" cxnId="{21540A30-7F35-D54A-86E8-FDA04DECBDF3}">
      <dgm:prSet/>
      <dgm:spPr/>
      <dgm:t>
        <a:bodyPr/>
        <a:lstStyle/>
        <a:p>
          <a:endParaRPr lang="es-ES">
            <a:latin typeface="Montserrat" panose="00000500000000000000" pitchFamily="50" charset="0"/>
          </a:endParaRPr>
        </a:p>
      </dgm:t>
    </dgm:pt>
    <dgm:pt modelId="{C84DE0FB-79E9-8642-8D4A-149C876A9BBF}" type="sibTrans" cxnId="{21540A30-7F35-D54A-86E8-FDA04DECBDF3}">
      <dgm:prSet/>
      <dgm:spPr/>
      <dgm:t>
        <a:bodyPr/>
        <a:lstStyle/>
        <a:p>
          <a:endParaRPr lang="es-ES">
            <a:latin typeface="Montserrat" panose="00000500000000000000" pitchFamily="50" charset="0"/>
          </a:endParaRPr>
        </a:p>
      </dgm:t>
    </dgm:pt>
    <dgm:pt modelId="{E6D23555-D173-524F-9382-C9860CEC6E73}">
      <dgm:prSet phldrT="[Texto]" custT="1"/>
      <dgm:spPr/>
      <dgm:t>
        <a:bodyPr/>
        <a:lstStyle/>
        <a:p>
          <a:r>
            <a:rPr lang="es-ES" sz="1800" dirty="0">
              <a:latin typeface="Montserrat" panose="00000500000000000000" pitchFamily="50" charset="0"/>
            </a:rPr>
            <a:t>Desensibilización</a:t>
          </a:r>
        </a:p>
      </dgm:t>
    </dgm:pt>
    <dgm:pt modelId="{55CC6169-02B3-FE45-8ED1-9FBD1C4FBD56}" type="parTrans" cxnId="{AE62D236-28B3-2248-A116-EB42B29D07B9}">
      <dgm:prSet/>
      <dgm:spPr/>
      <dgm:t>
        <a:bodyPr/>
        <a:lstStyle/>
        <a:p>
          <a:endParaRPr lang="es-ES">
            <a:latin typeface="Montserrat" panose="00000500000000000000" pitchFamily="50" charset="0"/>
          </a:endParaRPr>
        </a:p>
      </dgm:t>
    </dgm:pt>
    <dgm:pt modelId="{9BEA680A-72AA-B048-880B-7397C523B18B}" type="sibTrans" cxnId="{AE62D236-28B3-2248-A116-EB42B29D07B9}">
      <dgm:prSet/>
      <dgm:spPr/>
      <dgm:t>
        <a:bodyPr/>
        <a:lstStyle/>
        <a:p>
          <a:endParaRPr lang="es-ES">
            <a:latin typeface="Montserrat" panose="00000500000000000000" pitchFamily="50" charset="0"/>
          </a:endParaRPr>
        </a:p>
      </dgm:t>
    </dgm:pt>
    <dgm:pt modelId="{E9FB09BE-508B-FD4F-BF23-420D3DE836C3}">
      <dgm:prSet phldrT="[Texto]" custT="1"/>
      <dgm:spPr/>
      <dgm:t>
        <a:bodyPr/>
        <a:lstStyle/>
        <a:p>
          <a:r>
            <a:rPr lang="es-ES" sz="1600" dirty="0">
              <a:solidFill>
                <a:srgbClr val="152B48"/>
              </a:solidFill>
              <a:latin typeface="Montserrat" panose="00000500000000000000" pitchFamily="50" charset="0"/>
            </a:rPr>
            <a:t>Si el medicamento es irremplazable.</a:t>
          </a:r>
        </a:p>
      </dgm:t>
    </dgm:pt>
    <dgm:pt modelId="{8AF03F14-BDD9-C242-A18E-42053CA5F291}" type="parTrans" cxnId="{314812C2-6ED0-E84D-B2C7-CBEAB99BD24B}">
      <dgm:prSet/>
      <dgm:spPr/>
      <dgm:t>
        <a:bodyPr/>
        <a:lstStyle/>
        <a:p>
          <a:endParaRPr lang="es-ES">
            <a:latin typeface="Montserrat" panose="00000500000000000000" pitchFamily="50" charset="0"/>
          </a:endParaRPr>
        </a:p>
      </dgm:t>
    </dgm:pt>
    <dgm:pt modelId="{5BD5A233-D844-BE4A-B5B1-3DFAAA1B332C}" type="sibTrans" cxnId="{314812C2-6ED0-E84D-B2C7-CBEAB99BD24B}">
      <dgm:prSet/>
      <dgm:spPr/>
      <dgm:t>
        <a:bodyPr/>
        <a:lstStyle/>
        <a:p>
          <a:endParaRPr lang="es-ES">
            <a:latin typeface="Montserrat" panose="00000500000000000000" pitchFamily="50" charset="0"/>
          </a:endParaRPr>
        </a:p>
      </dgm:t>
    </dgm:pt>
    <dgm:pt modelId="{0DC17EEE-BEDC-4A4D-A483-A68006A9AB16}">
      <dgm:prSet phldrT="[Texto]" custT="1"/>
      <dgm:spPr/>
      <dgm:t>
        <a:bodyPr/>
        <a:lstStyle/>
        <a:p>
          <a:r>
            <a:rPr lang="es-ES" sz="1600" dirty="0">
              <a:solidFill>
                <a:srgbClr val="152B48"/>
              </a:solidFill>
              <a:latin typeface="Montserrat" panose="00000500000000000000" pitchFamily="50" charset="0"/>
            </a:rPr>
            <a:t>Si el medicamento es más efectivo que la alternativa.</a:t>
          </a:r>
        </a:p>
      </dgm:t>
    </dgm:pt>
    <dgm:pt modelId="{768B00FB-A14B-4D5A-A99E-9D6ADB1B39C5}" type="parTrans" cxnId="{76B2F491-19D7-4CB6-8420-71CABD8373FE}">
      <dgm:prSet/>
      <dgm:spPr/>
      <dgm:t>
        <a:bodyPr/>
        <a:lstStyle/>
        <a:p>
          <a:endParaRPr lang="es-CO"/>
        </a:p>
      </dgm:t>
    </dgm:pt>
    <dgm:pt modelId="{11923CB0-E5E6-49DC-83DE-7E33CB088F32}" type="sibTrans" cxnId="{76B2F491-19D7-4CB6-8420-71CABD8373FE}">
      <dgm:prSet/>
      <dgm:spPr/>
      <dgm:t>
        <a:bodyPr/>
        <a:lstStyle/>
        <a:p>
          <a:endParaRPr lang="es-CO"/>
        </a:p>
      </dgm:t>
    </dgm:pt>
    <dgm:pt modelId="{D3ECE653-50D9-FD49-B31E-C15F2B933BA6}" type="pres">
      <dgm:prSet presAssocID="{DBA662DF-5C6B-3640-A42C-680F691D8E6D}" presName="Name0" presStyleCnt="0">
        <dgm:presLayoutVars>
          <dgm:dir/>
          <dgm:animLvl val="lvl"/>
          <dgm:resizeHandles val="exact"/>
        </dgm:presLayoutVars>
      </dgm:prSet>
      <dgm:spPr/>
    </dgm:pt>
    <dgm:pt modelId="{8293D4F9-F169-8149-95E2-BC7AD2964437}" type="pres">
      <dgm:prSet presAssocID="{E07A2CBD-5D71-C048-90E1-35A3A2BACF4F}" presName="linNode" presStyleCnt="0"/>
      <dgm:spPr/>
    </dgm:pt>
    <dgm:pt modelId="{93479FD3-CD09-0D48-9858-B3C2FE7D6686}" type="pres">
      <dgm:prSet presAssocID="{E07A2CBD-5D71-C048-90E1-35A3A2BACF4F}" presName="parentText" presStyleLbl="node1" presStyleIdx="0" presStyleCnt="3" custScaleX="83326">
        <dgm:presLayoutVars>
          <dgm:chMax val="1"/>
          <dgm:bulletEnabled val="1"/>
        </dgm:presLayoutVars>
      </dgm:prSet>
      <dgm:spPr/>
    </dgm:pt>
    <dgm:pt modelId="{869A1831-1381-F444-A804-38CDA09B7823}" type="pres">
      <dgm:prSet presAssocID="{E07A2CBD-5D71-C048-90E1-35A3A2BACF4F}" presName="descendantText" presStyleLbl="alignAccFollowNode1" presStyleIdx="0" presStyleCnt="3">
        <dgm:presLayoutVars>
          <dgm:bulletEnabled val="1"/>
        </dgm:presLayoutVars>
      </dgm:prSet>
      <dgm:spPr/>
    </dgm:pt>
    <dgm:pt modelId="{3963EE5C-53B8-1149-8E1C-D1E6A27302CB}" type="pres">
      <dgm:prSet presAssocID="{7A2DE160-88FC-2241-B727-27DA2601464D}" presName="sp" presStyleCnt="0"/>
      <dgm:spPr/>
    </dgm:pt>
    <dgm:pt modelId="{66124A25-CB20-874B-A287-C4B60FAA5A87}" type="pres">
      <dgm:prSet presAssocID="{F14A7267-D431-D548-91AE-A810AEE96998}" presName="linNode" presStyleCnt="0"/>
      <dgm:spPr/>
    </dgm:pt>
    <dgm:pt modelId="{F8DBE25C-C7F8-9742-9563-53F5F6E7279C}" type="pres">
      <dgm:prSet presAssocID="{F14A7267-D431-D548-91AE-A810AEE96998}" presName="parentText" presStyleLbl="node1" presStyleIdx="1" presStyleCnt="3" custScaleX="83326">
        <dgm:presLayoutVars>
          <dgm:chMax val="1"/>
          <dgm:bulletEnabled val="1"/>
        </dgm:presLayoutVars>
      </dgm:prSet>
      <dgm:spPr/>
    </dgm:pt>
    <dgm:pt modelId="{93656748-C400-8144-A3F9-4A31ECFE28F1}" type="pres">
      <dgm:prSet presAssocID="{F14A7267-D431-D548-91AE-A810AEE96998}" presName="descendantText" presStyleLbl="alignAccFollowNode1" presStyleIdx="1" presStyleCnt="3">
        <dgm:presLayoutVars>
          <dgm:bulletEnabled val="1"/>
        </dgm:presLayoutVars>
      </dgm:prSet>
      <dgm:spPr/>
    </dgm:pt>
    <dgm:pt modelId="{D7A36DCB-54E7-D842-9394-9E803514310D}" type="pres">
      <dgm:prSet presAssocID="{35B3B536-B113-F844-9CFD-A9A90F563C7A}" presName="sp" presStyleCnt="0"/>
      <dgm:spPr/>
    </dgm:pt>
    <dgm:pt modelId="{1C1DFDE8-A77D-6B44-8542-D3F013B4C6A4}" type="pres">
      <dgm:prSet presAssocID="{E6D23555-D173-524F-9382-C9860CEC6E73}" presName="linNode" presStyleCnt="0"/>
      <dgm:spPr/>
    </dgm:pt>
    <dgm:pt modelId="{95592ACB-496D-2E4F-95A3-4A29620F0F6C}" type="pres">
      <dgm:prSet presAssocID="{E6D23555-D173-524F-9382-C9860CEC6E73}" presName="parentText" presStyleLbl="node1" presStyleIdx="2" presStyleCnt="3" custScaleX="83326">
        <dgm:presLayoutVars>
          <dgm:chMax val="1"/>
          <dgm:bulletEnabled val="1"/>
        </dgm:presLayoutVars>
      </dgm:prSet>
      <dgm:spPr/>
    </dgm:pt>
    <dgm:pt modelId="{B8D3F0A3-0741-8242-8751-B5E4813FFBE2}" type="pres">
      <dgm:prSet presAssocID="{E6D23555-D173-524F-9382-C9860CEC6E73}" presName="descendantText" presStyleLbl="alignAccFollowNode1" presStyleIdx="2" presStyleCnt="3">
        <dgm:presLayoutVars>
          <dgm:bulletEnabled val="1"/>
        </dgm:presLayoutVars>
      </dgm:prSet>
      <dgm:spPr/>
    </dgm:pt>
  </dgm:ptLst>
  <dgm:cxnLst>
    <dgm:cxn modelId="{AC09F50D-0BB0-0641-AF91-F53CED67D2AB}" srcId="{F14A7267-D431-D548-91AE-A810AEE96998}" destId="{AF56C4C5-588B-264D-970C-86E03A282B9B}" srcOrd="0" destOrd="0" parTransId="{D6CAC670-A9B7-BA41-9188-AA39AF314C93}" sibTransId="{24769BC5-3687-2F4E-BAE6-788BA4CAC1B9}"/>
    <dgm:cxn modelId="{F6063C11-4FE3-554F-9AC5-31CEE960E07B}" type="presOf" srcId="{A1651514-0421-D54E-87AE-7E2B6BD65C91}" destId="{93656748-C400-8144-A3F9-4A31ECFE28F1}" srcOrd="0" destOrd="1" presId="urn:microsoft.com/office/officeart/2005/8/layout/vList5"/>
    <dgm:cxn modelId="{71F2CE29-30F2-164A-A72B-F23770E2FC19}" type="presOf" srcId="{AF56C4C5-588B-264D-970C-86E03A282B9B}" destId="{93656748-C400-8144-A3F9-4A31ECFE28F1}" srcOrd="0" destOrd="0" presId="urn:microsoft.com/office/officeart/2005/8/layout/vList5"/>
    <dgm:cxn modelId="{834EB12B-EBA3-D741-B89F-9B7F1D338438}" srcId="{E07A2CBD-5D71-C048-90E1-35A3A2BACF4F}" destId="{6ACAB586-395A-5041-B2D8-E5C53BF5D056}" srcOrd="0" destOrd="0" parTransId="{E3C161CD-571B-9F4E-B810-F942D44BDEFA}" sibTransId="{95096093-040C-E14E-A4A9-1F819B20B698}"/>
    <dgm:cxn modelId="{3FEDAF2E-69F6-3948-AB91-4A0968F84DA6}" type="presOf" srcId="{E07A2CBD-5D71-C048-90E1-35A3A2BACF4F}" destId="{93479FD3-CD09-0D48-9858-B3C2FE7D6686}" srcOrd="0" destOrd="0" presId="urn:microsoft.com/office/officeart/2005/8/layout/vList5"/>
    <dgm:cxn modelId="{21540A30-7F35-D54A-86E8-FDA04DECBDF3}" srcId="{F14A7267-D431-D548-91AE-A810AEE96998}" destId="{A1651514-0421-D54E-87AE-7E2B6BD65C91}" srcOrd="1" destOrd="0" parTransId="{E9541A27-3DF5-9D46-8370-F882BF07171E}" sibTransId="{C84DE0FB-79E9-8642-8D4A-149C876A9BBF}"/>
    <dgm:cxn modelId="{AE62D236-28B3-2248-A116-EB42B29D07B9}" srcId="{DBA662DF-5C6B-3640-A42C-680F691D8E6D}" destId="{E6D23555-D173-524F-9382-C9860CEC6E73}" srcOrd="2" destOrd="0" parTransId="{55CC6169-02B3-FE45-8ED1-9FBD1C4FBD56}" sibTransId="{9BEA680A-72AA-B048-880B-7397C523B18B}"/>
    <dgm:cxn modelId="{24E9343B-8997-514A-9138-201C982D7E8A}" srcId="{DBA662DF-5C6B-3640-A42C-680F691D8E6D}" destId="{E07A2CBD-5D71-C048-90E1-35A3A2BACF4F}" srcOrd="0" destOrd="0" parTransId="{BC4C4A03-32B1-464F-8C60-FFC714B88DCB}" sibTransId="{7A2DE160-88FC-2241-B727-27DA2601464D}"/>
    <dgm:cxn modelId="{80347946-E170-8D4A-B76B-60DAB5634A56}" type="presOf" srcId="{F14A7267-D431-D548-91AE-A810AEE96998}" destId="{F8DBE25C-C7F8-9742-9563-53F5F6E7279C}" srcOrd="0" destOrd="0" presId="urn:microsoft.com/office/officeart/2005/8/layout/vList5"/>
    <dgm:cxn modelId="{1B191954-E233-4041-87A2-281B9C8E41A8}" srcId="{DBA662DF-5C6B-3640-A42C-680F691D8E6D}" destId="{F14A7267-D431-D548-91AE-A810AEE96998}" srcOrd="1" destOrd="0" parTransId="{C35BD5D6-E2C9-A74B-94D8-438CFF11FC4C}" sibTransId="{35B3B536-B113-F844-9CFD-A9A90F563C7A}"/>
    <dgm:cxn modelId="{99787B54-D178-8445-9801-99DCD8AAF83E}" type="presOf" srcId="{DBA662DF-5C6B-3640-A42C-680F691D8E6D}" destId="{D3ECE653-50D9-FD49-B31E-C15F2B933BA6}" srcOrd="0" destOrd="0" presId="urn:microsoft.com/office/officeart/2005/8/layout/vList5"/>
    <dgm:cxn modelId="{F5FD3280-8427-4D42-B91F-301F7B17D259}" type="presOf" srcId="{6ACAB586-395A-5041-B2D8-E5C53BF5D056}" destId="{869A1831-1381-F444-A804-38CDA09B7823}" srcOrd="0" destOrd="0" presId="urn:microsoft.com/office/officeart/2005/8/layout/vList5"/>
    <dgm:cxn modelId="{76B2F491-19D7-4CB6-8420-71CABD8373FE}" srcId="{E6D23555-D173-524F-9382-C9860CEC6E73}" destId="{0DC17EEE-BEDC-4A4D-A483-A68006A9AB16}" srcOrd="1" destOrd="0" parTransId="{768B00FB-A14B-4D5A-A99E-9D6ADB1B39C5}" sibTransId="{11923CB0-E5E6-49DC-83DE-7E33CB088F32}"/>
    <dgm:cxn modelId="{2D6DE892-0810-7540-920E-8DC7B9C99247}" type="presOf" srcId="{E6D23555-D173-524F-9382-C9860CEC6E73}" destId="{95592ACB-496D-2E4F-95A3-4A29620F0F6C}" srcOrd="0" destOrd="0" presId="urn:microsoft.com/office/officeart/2005/8/layout/vList5"/>
    <dgm:cxn modelId="{57A5B9C0-3996-4C92-97E9-CBBD455C18CE}" type="presOf" srcId="{0DC17EEE-BEDC-4A4D-A483-A68006A9AB16}" destId="{B8D3F0A3-0741-8242-8751-B5E4813FFBE2}" srcOrd="0" destOrd="1" presId="urn:microsoft.com/office/officeart/2005/8/layout/vList5"/>
    <dgm:cxn modelId="{314812C2-6ED0-E84D-B2C7-CBEAB99BD24B}" srcId="{E6D23555-D173-524F-9382-C9860CEC6E73}" destId="{E9FB09BE-508B-FD4F-BF23-420D3DE836C3}" srcOrd="0" destOrd="0" parTransId="{8AF03F14-BDD9-C242-A18E-42053CA5F291}" sibTransId="{5BD5A233-D844-BE4A-B5B1-3DFAAA1B332C}"/>
    <dgm:cxn modelId="{8071B8DD-4936-564A-AC07-F2DA3B1161D2}" type="presOf" srcId="{E9FB09BE-508B-FD4F-BF23-420D3DE836C3}" destId="{B8D3F0A3-0741-8242-8751-B5E4813FFBE2}" srcOrd="0" destOrd="0" presId="urn:microsoft.com/office/officeart/2005/8/layout/vList5"/>
    <dgm:cxn modelId="{4865F5ED-6A15-FA46-97D6-93661FF8B10D}" type="presParOf" srcId="{D3ECE653-50D9-FD49-B31E-C15F2B933BA6}" destId="{8293D4F9-F169-8149-95E2-BC7AD2964437}" srcOrd="0" destOrd="0" presId="urn:microsoft.com/office/officeart/2005/8/layout/vList5"/>
    <dgm:cxn modelId="{7F9A24A5-0F63-4040-A52D-22366B94087D}" type="presParOf" srcId="{8293D4F9-F169-8149-95E2-BC7AD2964437}" destId="{93479FD3-CD09-0D48-9858-B3C2FE7D6686}" srcOrd="0" destOrd="0" presId="urn:microsoft.com/office/officeart/2005/8/layout/vList5"/>
    <dgm:cxn modelId="{7CE6BBDC-CD3C-4949-AB41-A633EEEFEE57}" type="presParOf" srcId="{8293D4F9-F169-8149-95E2-BC7AD2964437}" destId="{869A1831-1381-F444-A804-38CDA09B7823}" srcOrd="1" destOrd="0" presId="urn:microsoft.com/office/officeart/2005/8/layout/vList5"/>
    <dgm:cxn modelId="{35DE9BAF-1824-9941-A0B1-8BD716B9EB41}" type="presParOf" srcId="{D3ECE653-50D9-FD49-B31E-C15F2B933BA6}" destId="{3963EE5C-53B8-1149-8E1C-D1E6A27302CB}" srcOrd="1" destOrd="0" presId="urn:microsoft.com/office/officeart/2005/8/layout/vList5"/>
    <dgm:cxn modelId="{34694C86-816F-8049-964B-3B2002D85D59}" type="presParOf" srcId="{D3ECE653-50D9-FD49-B31E-C15F2B933BA6}" destId="{66124A25-CB20-874B-A287-C4B60FAA5A87}" srcOrd="2" destOrd="0" presId="urn:microsoft.com/office/officeart/2005/8/layout/vList5"/>
    <dgm:cxn modelId="{FA8DFB66-4FB9-ED47-BF40-5EA123D0694A}" type="presParOf" srcId="{66124A25-CB20-874B-A287-C4B60FAA5A87}" destId="{F8DBE25C-C7F8-9742-9563-53F5F6E7279C}" srcOrd="0" destOrd="0" presId="urn:microsoft.com/office/officeart/2005/8/layout/vList5"/>
    <dgm:cxn modelId="{CF1EF5CC-AAE9-9E40-99D1-E7EFF23DDA62}" type="presParOf" srcId="{66124A25-CB20-874B-A287-C4B60FAA5A87}" destId="{93656748-C400-8144-A3F9-4A31ECFE28F1}" srcOrd="1" destOrd="0" presId="urn:microsoft.com/office/officeart/2005/8/layout/vList5"/>
    <dgm:cxn modelId="{869CC5F5-6978-CE4F-B397-4C6CBC8B9306}" type="presParOf" srcId="{D3ECE653-50D9-FD49-B31E-C15F2B933BA6}" destId="{D7A36DCB-54E7-D842-9394-9E803514310D}" srcOrd="3" destOrd="0" presId="urn:microsoft.com/office/officeart/2005/8/layout/vList5"/>
    <dgm:cxn modelId="{F30DEED4-55BC-6643-A327-AD3F7D4A8D42}" type="presParOf" srcId="{D3ECE653-50D9-FD49-B31E-C15F2B933BA6}" destId="{1C1DFDE8-A77D-6B44-8542-D3F013B4C6A4}" srcOrd="4" destOrd="0" presId="urn:microsoft.com/office/officeart/2005/8/layout/vList5"/>
    <dgm:cxn modelId="{0EA9B218-0CE4-E441-8623-435077F0D9A4}" type="presParOf" srcId="{1C1DFDE8-A77D-6B44-8542-D3F013B4C6A4}" destId="{95592ACB-496D-2E4F-95A3-4A29620F0F6C}" srcOrd="0" destOrd="0" presId="urn:microsoft.com/office/officeart/2005/8/layout/vList5"/>
    <dgm:cxn modelId="{2D71B02D-F6BD-D84A-B376-2CAA70316116}" type="presParOf" srcId="{1C1DFDE8-A77D-6B44-8542-D3F013B4C6A4}" destId="{B8D3F0A3-0741-8242-8751-B5E4813FFBE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65B2A-B57C-A342-B43B-3F36A062BB8C}">
      <dsp:nvSpPr>
        <dsp:cNvPr id="0" name=""/>
        <dsp:cNvSpPr/>
      </dsp:nvSpPr>
      <dsp:spPr>
        <a:xfrm rot="10800000">
          <a:off x="1397092" y="810"/>
          <a:ext cx="5068975" cy="481283"/>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233" tIns="72390" rIns="135128"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152B48"/>
              </a:solidFill>
              <a:latin typeface="Montserrat" panose="00000500000000000000" pitchFamily="50" charset="0"/>
            </a:rPr>
            <a:t>Resistencia antimicrobiana.</a:t>
          </a:r>
        </a:p>
      </dsp:txBody>
      <dsp:txXfrm rot="10800000">
        <a:off x="1517413" y="810"/>
        <a:ext cx="4948654" cy="481283"/>
      </dsp:txXfrm>
    </dsp:sp>
    <dsp:sp modelId="{107BAC0C-BF44-984A-BC37-50FC2FFC06FA}">
      <dsp:nvSpPr>
        <dsp:cNvPr id="0" name=""/>
        <dsp:cNvSpPr/>
      </dsp:nvSpPr>
      <dsp:spPr>
        <a:xfrm>
          <a:off x="1156451" y="810"/>
          <a:ext cx="481283" cy="481283"/>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6D91CE-A72C-D840-B8A4-EAA570C1EE89}">
      <dsp:nvSpPr>
        <dsp:cNvPr id="0" name=""/>
        <dsp:cNvSpPr/>
      </dsp:nvSpPr>
      <dsp:spPr>
        <a:xfrm rot="10800000">
          <a:off x="1397092" y="625760"/>
          <a:ext cx="5068975" cy="481283"/>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233" tIns="72390" rIns="135128"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152B48"/>
              </a:solidFill>
              <a:latin typeface="Montserrat" panose="00000500000000000000" pitchFamily="50" charset="0"/>
            </a:rPr>
            <a:t>Aumento infecciones C. </a:t>
          </a:r>
          <a:r>
            <a:rPr lang="es-ES" sz="1900" kern="1200" dirty="0" err="1">
              <a:solidFill>
                <a:srgbClr val="152B48"/>
              </a:solidFill>
              <a:latin typeface="Montserrat" panose="00000500000000000000" pitchFamily="50" charset="0"/>
            </a:rPr>
            <a:t>difficile</a:t>
          </a:r>
          <a:r>
            <a:rPr lang="es-ES" sz="1900" kern="1200" dirty="0">
              <a:solidFill>
                <a:srgbClr val="152B48"/>
              </a:solidFill>
              <a:latin typeface="Montserrat" panose="00000500000000000000" pitchFamily="50" charset="0"/>
            </a:rPr>
            <a:t>.</a:t>
          </a:r>
        </a:p>
      </dsp:txBody>
      <dsp:txXfrm rot="10800000">
        <a:off x="1517413" y="625760"/>
        <a:ext cx="4948654" cy="481283"/>
      </dsp:txXfrm>
    </dsp:sp>
    <dsp:sp modelId="{D8D0ECBD-817C-5D4F-88F6-8F280A88922E}">
      <dsp:nvSpPr>
        <dsp:cNvPr id="0" name=""/>
        <dsp:cNvSpPr/>
      </dsp:nvSpPr>
      <dsp:spPr>
        <a:xfrm>
          <a:off x="1156451" y="625760"/>
          <a:ext cx="481283" cy="481283"/>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AEA6A4-A455-3147-B87D-979658A4E6BB}">
      <dsp:nvSpPr>
        <dsp:cNvPr id="0" name=""/>
        <dsp:cNvSpPr/>
      </dsp:nvSpPr>
      <dsp:spPr>
        <a:xfrm rot="10800000">
          <a:off x="1397092" y="1250710"/>
          <a:ext cx="5068975" cy="481283"/>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233" tIns="72390" rIns="135128"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152B48"/>
              </a:solidFill>
              <a:latin typeface="Montserrat" panose="00000500000000000000" pitchFamily="50" charset="0"/>
            </a:rPr>
            <a:t>Prolongación de estancia hospitalaria.</a:t>
          </a:r>
        </a:p>
      </dsp:txBody>
      <dsp:txXfrm rot="10800000">
        <a:off x="1517413" y="1250710"/>
        <a:ext cx="4948654" cy="481283"/>
      </dsp:txXfrm>
    </dsp:sp>
    <dsp:sp modelId="{658BE4C9-052B-424B-B5C6-126F67C6D545}">
      <dsp:nvSpPr>
        <dsp:cNvPr id="0" name=""/>
        <dsp:cNvSpPr/>
      </dsp:nvSpPr>
      <dsp:spPr>
        <a:xfrm>
          <a:off x="1156451" y="1250710"/>
          <a:ext cx="481283" cy="481283"/>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4FCD3-2EA0-EE4D-B655-D4A43D0FA58C}">
      <dsp:nvSpPr>
        <dsp:cNvPr id="0" name=""/>
        <dsp:cNvSpPr/>
      </dsp:nvSpPr>
      <dsp:spPr>
        <a:xfrm rot="10800000">
          <a:off x="1397092" y="1875659"/>
          <a:ext cx="5068975" cy="481283"/>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233" tIns="72390" rIns="135128"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152B48"/>
              </a:solidFill>
              <a:latin typeface="Montserrat" panose="00000500000000000000" pitchFamily="50" charset="0"/>
            </a:rPr>
            <a:t>Aumento de admisiones a UCI.</a:t>
          </a:r>
        </a:p>
      </dsp:txBody>
      <dsp:txXfrm rot="10800000">
        <a:off x="1517413" y="1875659"/>
        <a:ext cx="4948654" cy="481283"/>
      </dsp:txXfrm>
    </dsp:sp>
    <dsp:sp modelId="{F030BB71-F736-D448-8DEB-69CA936690F7}">
      <dsp:nvSpPr>
        <dsp:cNvPr id="0" name=""/>
        <dsp:cNvSpPr/>
      </dsp:nvSpPr>
      <dsp:spPr>
        <a:xfrm>
          <a:off x="1156451" y="1875659"/>
          <a:ext cx="481283" cy="481283"/>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8AB710-E37B-3947-86B2-2A433DB2792C}">
      <dsp:nvSpPr>
        <dsp:cNvPr id="0" name=""/>
        <dsp:cNvSpPr/>
      </dsp:nvSpPr>
      <dsp:spPr>
        <a:xfrm rot="10800000">
          <a:off x="1397092" y="2500609"/>
          <a:ext cx="5068975" cy="481283"/>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233" tIns="72390" rIns="135128"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152B48"/>
              </a:solidFill>
              <a:latin typeface="Montserrat" panose="00000500000000000000" pitchFamily="50" charset="0"/>
            </a:rPr>
            <a:t>Aumento de reingresos.</a:t>
          </a:r>
        </a:p>
      </dsp:txBody>
      <dsp:txXfrm rot="10800000">
        <a:off x="1517413" y="2500609"/>
        <a:ext cx="4948654" cy="481283"/>
      </dsp:txXfrm>
    </dsp:sp>
    <dsp:sp modelId="{2C81ACCC-E350-7548-AE34-753171304603}">
      <dsp:nvSpPr>
        <dsp:cNvPr id="0" name=""/>
        <dsp:cNvSpPr/>
      </dsp:nvSpPr>
      <dsp:spPr>
        <a:xfrm>
          <a:off x="1156451" y="2500609"/>
          <a:ext cx="481283" cy="481283"/>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66C4E1-CC3F-9141-AEAD-5F1E11DF7B44}">
      <dsp:nvSpPr>
        <dsp:cNvPr id="0" name=""/>
        <dsp:cNvSpPr/>
      </dsp:nvSpPr>
      <dsp:spPr>
        <a:xfrm rot="10800000">
          <a:off x="1397092" y="3125559"/>
          <a:ext cx="5068975" cy="481283"/>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233" tIns="72390" rIns="135128"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152B48"/>
              </a:solidFill>
              <a:latin typeface="Montserrat" panose="00000500000000000000" pitchFamily="50" charset="0"/>
            </a:rPr>
            <a:t>Aumento de mortalidad.</a:t>
          </a:r>
        </a:p>
      </dsp:txBody>
      <dsp:txXfrm rot="10800000">
        <a:off x="1517413" y="3125559"/>
        <a:ext cx="4948654" cy="481283"/>
      </dsp:txXfrm>
    </dsp:sp>
    <dsp:sp modelId="{AB684CEA-B771-0C4D-9873-DAA0F950C490}">
      <dsp:nvSpPr>
        <dsp:cNvPr id="0" name=""/>
        <dsp:cNvSpPr/>
      </dsp:nvSpPr>
      <dsp:spPr>
        <a:xfrm>
          <a:off x="1156451" y="3125559"/>
          <a:ext cx="481283" cy="481283"/>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3041BC-18D4-5843-8B83-6AA337C064DC}">
      <dsp:nvSpPr>
        <dsp:cNvPr id="0" name=""/>
        <dsp:cNvSpPr/>
      </dsp:nvSpPr>
      <dsp:spPr>
        <a:xfrm rot="10800000">
          <a:off x="1397092" y="3750509"/>
          <a:ext cx="5068975" cy="481283"/>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233" tIns="72390" rIns="135128"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152B48"/>
              </a:solidFill>
              <a:latin typeface="Montserrat" panose="00000500000000000000" pitchFamily="50" charset="0"/>
            </a:rPr>
            <a:t>Altos costos.</a:t>
          </a:r>
        </a:p>
      </dsp:txBody>
      <dsp:txXfrm rot="10800000">
        <a:off x="1517413" y="3750509"/>
        <a:ext cx="4948654" cy="481283"/>
      </dsp:txXfrm>
    </dsp:sp>
    <dsp:sp modelId="{949C55C0-1522-2245-BB7A-201EB8377C9B}">
      <dsp:nvSpPr>
        <dsp:cNvPr id="0" name=""/>
        <dsp:cNvSpPr/>
      </dsp:nvSpPr>
      <dsp:spPr>
        <a:xfrm>
          <a:off x="1156451" y="3750509"/>
          <a:ext cx="481283" cy="481283"/>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6BE9A-6820-4E45-9814-04A4F1603031}">
      <dsp:nvSpPr>
        <dsp:cNvPr id="0" name=""/>
        <dsp:cNvSpPr/>
      </dsp:nvSpPr>
      <dsp:spPr>
        <a:xfrm>
          <a:off x="0" y="1093179"/>
          <a:ext cx="7102821" cy="6300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19215B-BCDB-CA4B-8603-F33B7B6A372D}">
      <dsp:nvSpPr>
        <dsp:cNvPr id="0" name=""/>
        <dsp:cNvSpPr/>
      </dsp:nvSpPr>
      <dsp:spPr>
        <a:xfrm>
          <a:off x="355141" y="724179"/>
          <a:ext cx="4971974" cy="73800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929" tIns="0" rIns="187929" bIns="0" numCol="1" spcCol="1270" anchor="ctr" anchorCtr="0">
          <a:noAutofit/>
        </a:bodyPr>
        <a:lstStyle/>
        <a:p>
          <a:pPr marL="0" lvl="0" indent="0" algn="l" defTabSz="1111250">
            <a:lnSpc>
              <a:spcPct val="90000"/>
            </a:lnSpc>
            <a:spcBef>
              <a:spcPct val="0"/>
            </a:spcBef>
            <a:spcAft>
              <a:spcPct val="35000"/>
            </a:spcAft>
            <a:buNone/>
          </a:pPr>
          <a:r>
            <a:rPr lang="es-ES" sz="2500" kern="1200" dirty="0">
              <a:latin typeface="Montserrat" panose="00000500000000000000" pitchFamily="50" charset="0"/>
            </a:rPr>
            <a:t>Determinantes antigénicos.</a:t>
          </a:r>
        </a:p>
      </dsp:txBody>
      <dsp:txXfrm>
        <a:off x="391167" y="760205"/>
        <a:ext cx="4899922" cy="665948"/>
      </dsp:txXfrm>
    </dsp:sp>
    <dsp:sp modelId="{6B4F6DBC-B429-D847-94F1-6BE2B236B4F3}">
      <dsp:nvSpPr>
        <dsp:cNvPr id="0" name=""/>
        <dsp:cNvSpPr/>
      </dsp:nvSpPr>
      <dsp:spPr>
        <a:xfrm>
          <a:off x="0" y="2227179"/>
          <a:ext cx="7102821" cy="630000"/>
        </a:xfrm>
        <a:prstGeom prst="rect">
          <a:avLst/>
        </a:prstGeom>
        <a:solidFill>
          <a:schemeClr val="lt1">
            <a:alpha val="90000"/>
            <a:hueOff val="0"/>
            <a:satOff val="0"/>
            <a:lumOff val="0"/>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C5E37A-75A2-964C-BB44-7BA6EB2D27A1}">
      <dsp:nvSpPr>
        <dsp:cNvPr id="0" name=""/>
        <dsp:cNvSpPr/>
      </dsp:nvSpPr>
      <dsp:spPr>
        <a:xfrm>
          <a:off x="355141" y="1858179"/>
          <a:ext cx="4971974" cy="738000"/>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929" tIns="0" rIns="187929" bIns="0" numCol="1" spcCol="1270" anchor="ctr" anchorCtr="0">
          <a:noAutofit/>
        </a:bodyPr>
        <a:lstStyle/>
        <a:p>
          <a:pPr marL="0" lvl="0" indent="0" algn="l" defTabSz="1111250">
            <a:lnSpc>
              <a:spcPct val="90000"/>
            </a:lnSpc>
            <a:spcBef>
              <a:spcPct val="0"/>
            </a:spcBef>
            <a:spcAft>
              <a:spcPct val="35000"/>
            </a:spcAft>
            <a:buNone/>
          </a:pPr>
          <a:r>
            <a:rPr lang="es-ES" sz="2500" kern="1200" dirty="0">
              <a:latin typeface="Montserrat" panose="00000500000000000000" pitchFamily="50" charset="0"/>
            </a:rPr>
            <a:t>Modelo hapteno – Otros.</a:t>
          </a:r>
        </a:p>
      </dsp:txBody>
      <dsp:txXfrm>
        <a:off x="391167" y="1894205"/>
        <a:ext cx="4899922" cy="665948"/>
      </dsp:txXfrm>
    </dsp:sp>
    <dsp:sp modelId="{21D84DB9-DC26-E44E-AA9F-713D87631A62}">
      <dsp:nvSpPr>
        <dsp:cNvPr id="0" name=""/>
        <dsp:cNvSpPr/>
      </dsp:nvSpPr>
      <dsp:spPr>
        <a:xfrm>
          <a:off x="0" y="3361179"/>
          <a:ext cx="7102821" cy="630000"/>
        </a:xfrm>
        <a:prstGeom prst="rect">
          <a:avLst/>
        </a:prstGeom>
        <a:solidFill>
          <a:schemeClr val="lt1">
            <a:alpha val="90000"/>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BD4A98-4925-B644-8D7C-9C25FAEC2964}">
      <dsp:nvSpPr>
        <dsp:cNvPr id="0" name=""/>
        <dsp:cNvSpPr/>
      </dsp:nvSpPr>
      <dsp:spPr>
        <a:xfrm>
          <a:off x="355141" y="2992179"/>
          <a:ext cx="4971974" cy="73800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929" tIns="0" rIns="187929" bIns="0" numCol="1" spcCol="1270" anchor="ctr" anchorCtr="0">
          <a:noAutofit/>
        </a:bodyPr>
        <a:lstStyle/>
        <a:p>
          <a:pPr marL="0" lvl="0" indent="0" algn="l" defTabSz="1111250">
            <a:lnSpc>
              <a:spcPct val="90000"/>
            </a:lnSpc>
            <a:spcBef>
              <a:spcPct val="0"/>
            </a:spcBef>
            <a:spcAft>
              <a:spcPct val="35000"/>
            </a:spcAft>
            <a:buNone/>
          </a:pPr>
          <a:r>
            <a:rPr lang="es-ES" sz="2500" kern="1200" dirty="0">
              <a:latin typeface="Montserrat" panose="00000500000000000000" pitchFamily="50" charset="0"/>
            </a:rPr>
            <a:t>Reactividad cruzada.</a:t>
          </a:r>
        </a:p>
      </dsp:txBody>
      <dsp:txXfrm>
        <a:off x="391167" y="3028205"/>
        <a:ext cx="4899922"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62AD4-2F83-E14D-87FB-708AAC6D7C9E}">
      <dsp:nvSpPr>
        <dsp:cNvPr id="0" name=""/>
        <dsp:cNvSpPr/>
      </dsp:nvSpPr>
      <dsp:spPr>
        <a:xfrm rot="10800000">
          <a:off x="1528683" y="1944"/>
          <a:ext cx="5196286" cy="879376"/>
        </a:xfrm>
        <a:prstGeom prst="homePlat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780" tIns="106680" rIns="199136" bIns="106680" numCol="1" spcCol="1270" anchor="ctr" anchorCtr="0">
          <a:noAutofit/>
        </a:bodyPr>
        <a:lstStyle/>
        <a:p>
          <a:pPr marL="0" lvl="0" indent="0" algn="ctr" defTabSz="1244600">
            <a:lnSpc>
              <a:spcPct val="90000"/>
            </a:lnSpc>
            <a:spcBef>
              <a:spcPct val="0"/>
            </a:spcBef>
            <a:spcAft>
              <a:spcPct val="35000"/>
            </a:spcAft>
            <a:buNone/>
          </a:pPr>
          <a:r>
            <a:rPr lang="es-ES" sz="2800" kern="1200" dirty="0">
              <a:latin typeface="Montserrat" panose="00000500000000000000" pitchFamily="50" charset="0"/>
            </a:rPr>
            <a:t>Historia clínica</a:t>
          </a:r>
        </a:p>
      </dsp:txBody>
      <dsp:txXfrm rot="10800000">
        <a:off x="1748527" y="1944"/>
        <a:ext cx="4976442" cy="879376"/>
      </dsp:txXfrm>
    </dsp:sp>
    <dsp:sp modelId="{CDE003BF-19D3-5543-BE2A-E9B1B3B2465D}">
      <dsp:nvSpPr>
        <dsp:cNvPr id="0" name=""/>
        <dsp:cNvSpPr/>
      </dsp:nvSpPr>
      <dsp:spPr>
        <a:xfrm>
          <a:off x="1088994" y="1944"/>
          <a:ext cx="879376" cy="879376"/>
        </a:xfrm>
        <a:prstGeom prst="ellipse">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backgroundRemoval t="0" b="100000" l="275" r="98352">
                        <a14:foregroundMark x1="12363" y1="13624" x2="15934" y2="99728"/>
                        <a14:foregroundMark x1="84341" y1="26975" x2="83516" y2="99728"/>
                        <a14:foregroundMark x1="84066" y1="19891" x2="71154" y2="14169"/>
                      </a14:backgroundRemoval>
                    </a14:imgEffect>
                  </a14:imgLayer>
                </a14:imgProps>
              </a:ex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E03B07-DBCC-5E4D-B49B-051F620820D9}">
      <dsp:nvSpPr>
        <dsp:cNvPr id="0" name=""/>
        <dsp:cNvSpPr/>
      </dsp:nvSpPr>
      <dsp:spPr>
        <a:xfrm rot="10800000">
          <a:off x="1528683" y="1143820"/>
          <a:ext cx="5196286" cy="879376"/>
        </a:xfrm>
        <a:prstGeom prst="homePlate">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780" tIns="106680" rIns="199136" bIns="106680" numCol="1" spcCol="1270" anchor="ctr" anchorCtr="0">
          <a:noAutofit/>
        </a:bodyPr>
        <a:lstStyle/>
        <a:p>
          <a:pPr marL="0" lvl="0" indent="0" algn="ctr" defTabSz="1244600">
            <a:lnSpc>
              <a:spcPct val="90000"/>
            </a:lnSpc>
            <a:spcBef>
              <a:spcPct val="0"/>
            </a:spcBef>
            <a:spcAft>
              <a:spcPct val="35000"/>
            </a:spcAft>
            <a:buNone/>
          </a:pPr>
          <a:r>
            <a:rPr lang="es-ES" sz="2800" kern="1200" dirty="0">
              <a:latin typeface="Montserrat" panose="00000500000000000000" pitchFamily="50" charset="0"/>
            </a:rPr>
            <a:t>Pruebas cutáneas</a:t>
          </a:r>
        </a:p>
      </dsp:txBody>
      <dsp:txXfrm rot="10800000">
        <a:off x="1748527" y="1143820"/>
        <a:ext cx="4976442" cy="879376"/>
      </dsp:txXfrm>
    </dsp:sp>
    <dsp:sp modelId="{5A14797B-6670-B84B-BFA9-92E3A54654D1}">
      <dsp:nvSpPr>
        <dsp:cNvPr id="0" name=""/>
        <dsp:cNvSpPr/>
      </dsp:nvSpPr>
      <dsp:spPr>
        <a:xfrm>
          <a:off x="1088994" y="1143820"/>
          <a:ext cx="879376" cy="879376"/>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5F5056-DD8E-D044-B3F2-F2712FA92A79}">
      <dsp:nvSpPr>
        <dsp:cNvPr id="0" name=""/>
        <dsp:cNvSpPr/>
      </dsp:nvSpPr>
      <dsp:spPr>
        <a:xfrm rot="10800000">
          <a:off x="1528683" y="2285697"/>
          <a:ext cx="5196286" cy="879376"/>
        </a:xfrm>
        <a:prstGeom prst="homePlate">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780" tIns="106680" rIns="199136" bIns="106680" numCol="1" spcCol="1270" anchor="ctr" anchorCtr="0">
          <a:noAutofit/>
        </a:bodyPr>
        <a:lstStyle/>
        <a:p>
          <a:pPr marL="0" lvl="0" indent="0" algn="ctr" defTabSz="1244600">
            <a:lnSpc>
              <a:spcPct val="90000"/>
            </a:lnSpc>
            <a:spcBef>
              <a:spcPct val="0"/>
            </a:spcBef>
            <a:spcAft>
              <a:spcPct val="35000"/>
            </a:spcAft>
            <a:buNone/>
          </a:pPr>
          <a:r>
            <a:rPr lang="es-ES" sz="2800" kern="1200" dirty="0">
              <a:latin typeface="Montserrat" panose="00000500000000000000" pitchFamily="50" charset="0"/>
            </a:rPr>
            <a:t>Pruebas in vitro</a:t>
          </a:r>
        </a:p>
      </dsp:txBody>
      <dsp:txXfrm rot="10800000">
        <a:off x="1748527" y="2285697"/>
        <a:ext cx="4976442" cy="879376"/>
      </dsp:txXfrm>
    </dsp:sp>
    <dsp:sp modelId="{E55E43BA-42BC-A246-A378-74C4B9A7521C}">
      <dsp:nvSpPr>
        <dsp:cNvPr id="0" name=""/>
        <dsp:cNvSpPr/>
      </dsp:nvSpPr>
      <dsp:spPr>
        <a:xfrm>
          <a:off x="1088994" y="2285697"/>
          <a:ext cx="879376" cy="879376"/>
        </a:xfrm>
        <a:prstGeom prst="ellipse">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FDADC3-1E2F-494D-A17F-82D8F019539B}">
      <dsp:nvSpPr>
        <dsp:cNvPr id="0" name=""/>
        <dsp:cNvSpPr/>
      </dsp:nvSpPr>
      <dsp:spPr>
        <a:xfrm rot="10800000">
          <a:off x="1528683" y="3427573"/>
          <a:ext cx="5196286" cy="879376"/>
        </a:xfrm>
        <a:prstGeom prst="homePlate">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780" tIns="106680" rIns="199136" bIns="106680" numCol="1" spcCol="1270" anchor="ctr" anchorCtr="0">
          <a:noAutofit/>
        </a:bodyPr>
        <a:lstStyle/>
        <a:p>
          <a:pPr marL="0" lvl="0" indent="0" algn="ctr" defTabSz="1244600">
            <a:lnSpc>
              <a:spcPct val="90000"/>
            </a:lnSpc>
            <a:spcBef>
              <a:spcPct val="0"/>
            </a:spcBef>
            <a:spcAft>
              <a:spcPct val="35000"/>
            </a:spcAft>
            <a:buNone/>
          </a:pPr>
          <a:r>
            <a:rPr lang="es-ES" sz="2800" kern="1200" dirty="0">
              <a:latin typeface="Montserrat" panose="00000500000000000000" pitchFamily="50" charset="0"/>
            </a:rPr>
            <a:t>Pruebas de provocación</a:t>
          </a:r>
        </a:p>
      </dsp:txBody>
      <dsp:txXfrm rot="10800000">
        <a:off x="1748527" y="3427573"/>
        <a:ext cx="4976442" cy="879376"/>
      </dsp:txXfrm>
    </dsp:sp>
    <dsp:sp modelId="{E6BF5952-21D6-534F-9D47-834493AF40C1}">
      <dsp:nvSpPr>
        <dsp:cNvPr id="0" name=""/>
        <dsp:cNvSpPr/>
      </dsp:nvSpPr>
      <dsp:spPr>
        <a:xfrm>
          <a:off x="1088994" y="3427573"/>
          <a:ext cx="879376" cy="879376"/>
        </a:xfrm>
        <a:prstGeom prst="ellipse">
          <a:avLst/>
        </a:prstGeom>
        <a:blipFill rotWithShape="1">
          <a:blip xmlns:r="http://schemas.openxmlformats.org/officeDocument/2006/relationships"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A75F6-67E8-D64F-AD34-EC2B0467ED0F}">
      <dsp:nvSpPr>
        <dsp:cNvPr id="0" name=""/>
        <dsp:cNvSpPr/>
      </dsp:nvSpPr>
      <dsp:spPr>
        <a:xfrm>
          <a:off x="3318" y="43583"/>
          <a:ext cx="2632346" cy="15794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dirty="0">
              <a:latin typeface="Montserrat" panose="00000500000000000000" pitchFamily="50" charset="0"/>
            </a:rPr>
            <a:t>¿Cuando realizar?</a:t>
          </a:r>
        </a:p>
      </dsp:txBody>
      <dsp:txXfrm>
        <a:off x="3318" y="43583"/>
        <a:ext cx="2632346" cy="1579407"/>
      </dsp:txXfrm>
    </dsp:sp>
    <dsp:sp modelId="{8AE00580-F64A-3F40-81D9-42D55269292E}">
      <dsp:nvSpPr>
        <dsp:cNvPr id="0" name=""/>
        <dsp:cNvSpPr/>
      </dsp:nvSpPr>
      <dsp:spPr>
        <a:xfrm>
          <a:off x="2898898" y="43583"/>
          <a:ext cx="2632346" cy="15794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dirty="0">
              <a:latin typeface="Montserrat" panose="00000500000000000000" pitchFamily="50" charset="0"/>
            </a:rPr>
            <a:t>Seguras, pero...</a:t>
          </a:r>
        </a:p>
      </dsp:txBody>
      <dsp:txXfrm>
        <a:off x="2898898" y="43583"/>
        <a:ext cx="2632346" cy="1579407"/>
      </dsp:txXfrm>
    </dsp:sp>
    <dsp:sp modelId="{9D6BC6B0-7C8D-2E44-AF58-ADEE4171F808}">
      <dsp:nvSpPr>
        <dsp:cNvPr id="0" name=""/>
        <dsp:cNvSpPr/>
      </dsp:nvSpPr>
      <dsp:spPr>
        <a:xfrm>
          <a:off x="5794479" y="43583"/>
          <a:ext cx="2632346" cy="15794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dirty="0">
              <a:latin typeface="Montserrat" panose="00000500000000000000" pitchFamily="50" charset="0"/>
            </a:rPr>
            <a:t>1/3 falsos negativos</a:t>
          </a:r>
        </a:p>
      </dsp:txBody>
      <dsp:txXfrm>
        <a:off x="5794479" y="43583"/>
        <a:ext cx="2632346" cy="1579407"/>
      </dsp:txXfrm>
    </dsp:sp>
    <dsp:sp modelId="{DDF72773-441D-2448-BB99-50B28B663C03}">
      <dsp:nvSpPr>
        <dsp:cNvPr id="0" name=""/>
        <dsp:cNvSpPr/>
      </dsp:nvSpPr>
      <dsp:spPr>
        <a:xfrm>
          <a:off x="8690059" y="43583"/>
          <a:ext cx="2632346" cy="15794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dirty="0">
              <a:latin typeface="Montserrat" panose="00000500000000000000" pitchFamily="50" charset="0"/>
            </a:rPr>
            <a:t>Sensibilidad</a:t>
          </a:r>
        </a:p>
      </dsp:txBody>
      <dsp:txXfrm>
        <a:off x="8690059" y="43583"/>
        <a:ext cx="2632346" cy="15794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A1831-1381-F444-A804-38CDA09B7823}">
      <dsp:nvSpPr>
        <dsp:cNvPr id="0" name=""/>
        <dsp:cNvSpPr/>
      </dsp:nvSpPr>
      <dsp:spPr>
        <a:xfrm rot="5400000">
          <a:off x="4579828" y="-1910856"/>
          <a:ext cx="903184" cy="495411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latin typeface="Montserrat" panose="00000500000000000000" pitchFamily="50" charset="0"/>
            </a:rPr>
            <a:t>Tratar la reacción.</a:t>
          </a:r>
        </a:p>
      </dsp:txBody>
      <dsp:txXfrm rot="-5400000">
        <a:off x="2554363" y="158699"/>
        <a:ext cx="4910024" cy="815004"/>
      </dsp:txXfrm>
    </dsp:sp>
    <dsp:sp modelId="{93479FD3-CD09-0D48-9858-B3C2FE7D6686}">
      <dsp:nvSpPr>
        <dsp:cNvPr id="0" name=""/>
        <dsp:cNvSpPr/>
      </dsp:nvSpPr>
      <dsp:spPr>
        <a:xfrm>
          <a:off x="232326" y="1710"/>
          <a:ext cx="2322036" cy="112898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ontserrat" panose="00000500000000000000" pitchFamily="50" charset="0"/>
            </a:rPr>
            <a:t>Agudo</a:t>
          </a:r>
        </a:p>
      </dsp:txBody>
      <dsp:txXfrm>
        <a:off x="287438" y="56822"/>
        <a:ext cx="2211812" cy="1018756"/>
      </dsp:txXfrm>
    </dsp:sp>
    <dsp:sp modelId="{93656748-C400-8144-A3F9-4A31ECFE28F1}">
      <dsp:nvSpPr>
        <dsp:cNvPr id="0" name=""/>
        <dsp:cNvSpPr/>
      </dsp:nvSpPr>
      <dsp:spPr>
        <a:xfrm rot="5400000">
          <a:off x="4579828" y="-725426"/>
          <a:ext cx="903184" cy="495411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latin typeface="Montserrat" panose="00000500000000000000" pitchFamily="50" charset="0"/>
            </a:rPr>
            <a:t>Si se confirma mecanismo mediado por IgE</a:t>
          </a:r>
        </a:p>
        <a:p>
          <a:pPr marL="171450" lvl="1" indent="-171450" algn="l" defTabSz="711200">
            <a:lnSpc>
              <a:spcPct val="90000"/>
            </a:lnSpc>
            <a:spcBef>
              <a:spcPct val="0"/>
            </a:spcBef>
            <a:spcAft>
              <a:spcPct val="15000"/>
            </a:spcAft>
            <a:buChar char="•"/>
          </a:pPr>
          <a:r>
            <a:rPr lang="es-ES" sz="1600" kern="1200" dirty="0">
              <a:latin typeface="Montserrat" panose="00000500000000000000" pitchFamily="50" charset="0"/>
            </a:rPr>
            <a:t>Reacciones graves. </a:t>
          </a:r>
        </a:p>
      </dsp:txBody>
      <dsp:txXfrm rot="-5400000">
        <a:off x="2554363" y="1344129"/>
        <a:ext cx="4910024" cy="815004"/>
      </dsp:txXfrm>
    </dsp:sp>
    <dsp:sp modelId="{F8DBE25C-C7F8-9742-9563-53F5F6E7279C}">
      <dsp:nvSpPr>
        <dsp:cNvPr id="0" name=""/>
        <dsp:cNvSpPr/>
      </dsp:nvSpPr>
      <dsp:spPr>
        <a:xfrm>
          <a:off x="232326" y="1187140"/>
          <a:ext cx="2322036" cy="1128980"/>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ontserrat" panose="00000500000000000000" pitchFamily="50" charset="0"/>
            </a:rPr>
            <a:t>Evitación + Alternativa</a:t>
          </a:r>
        </a:p>
      </dsp:txBody>
      <dsp:txXfrm>
        <a:off x="287438" y="1242252"/>
        <a:ext cx="2211812" cy="1018756"/>
      </dsp:txXfrm>
    </dsp:sp>
    <dsp:sp modelId="{B8D3F0A3-0741-8242-8751-B5E4813FFBE2}">
      <dsp:nvSpPr>
        <dsp:cNvPr id="0" name=""/>
        <dsp:cNvSpPr/>
      </dsp:nvSpPr>
      <dsp:spPr>
        <a:xfrm rot="5400000">
          <a:off x="4579828" y="460002"/>
          <a:ext cx="903184" cy="495411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latin typeface="Montserrat" panose="00000500000000000000" pitchFamily="50" charset="0"/>
            </a:rPr>
            <a:t>Si el medicamento es irremplazable.</a:t>
          </a:r>
        </a:p>
        <a:p>
          <a:pPr marL="171450" lvl="1" indent="-171450" algn="l" defTabSz="711200">
            <a:lnSpc>
              <a:spcPct val="90000"/>
            </a:lnSpc>
            <a:spcBef>
              <a:spcPct val="0"/>
            </a:spcBef>
            <a:spcAft>
              <a:spcPct val="15000"/>
            </a:spcAft>
            <a:buChar char="•"/>
          </a:pPr>
          <a:r>
            <a:rPr lang="es-ES" sz="1600" kern="1200" dirty="0">
              <a:latin typeface="Montserrat" panose="00000500000000000000" pitchFamily="50" charset="0"/>
            </a:rPr>
            <a:t>Si el medicamento es más efectivo que la alternativa.</a:t>
          </a:r>
        </a:p>
      </dsp:txBody>
      <dsp:txXfrm rot="-5400000">
        <a:off x="2554363" y="2529557"/>
        <a:ext cx="4910024" cy="815004"/>
      </dsp:txXfrm>
    </dsp:sp>
    <dsp:sp modelId="{95592ACB-496D-2E4F-95A3-4A29620F0F6C}">
      <dsp:nvSpPr>
        <dsp:cNvPr id="0" name=""/>
        <dsp:cNvSpPr/>
      </dsp:nvSpPr>
      <dsp:spPr>
        <a:xfrm>
          <a:off x="232326" y="2372569"/>
          <a:ext cx="2322036" cy="112898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ontserrat" panose="00000500000000000000" pitchFamily="50" charset="0"/>
            </a:rPr>
            <a:t>Desensibilización</a:t>
          </a:r>
        </a:p>
      </dsp:txBody>
      <dsp:txXfrm>
        <a:off x="287438" y="2427681"/>
        <a:ext cx="2211812" cy="10187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A1831-1381-F444-A804-38CDA09B7823}">
      <dsp:nvSpPr>
        <dsp:cNvPr id="0" name=""/>
        <dsp:cNvSpPr/>
      </dsp:nvSpPr>
      <dsp:spPr>
        <a:xfrm rot="5400000">
          <a:off x="4529963" y="-1886307"/>
          <a:ext cx="903184" cy="49050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152B48"/>
              </a:solidFill>
              <a:latin typeface="Montserrat" panose="00000500000000000000" pitchFamily="50" charset="0"/>
            </a:rPr>
            <a:t>Tratar la reacción.</a:t>
          </a:r>
        </a:p>
      </dsp:txBody>
      <dsp:txXfrm rot="-5400000">
        <a:off x="2529047" y="158699"/>
        <a:ext cx="4860926" cy="815004"/>
      </dsp:txXfrm>
    </dsp:sp>
    <dsp:sp modelId="{93479FD3-CD09-0D48-9858-B3C2FE7D6686}">
      <dsp:nvSpPr>
        <dsp:cNvPr id="0" name=""/>
        <dsp:cNvSpPr/>
      </dsp:nvSpPr>
      <dsp:spPr>
        <a:xfrm>
          <a:off x="230023" y="1710"/>
          <a:ext cx="2299024" cy="112898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0000500000000000000" pitchFamily="50" charset="0"/>
            </a:rPr>
            <a:t>Agudo</a:t>
          </a:r>
        </a:p>
      </dsp:txBody>
      <dsp:txXfrm>
        <a:off x="285135" y="56822"/>
        <a:ext cx="2188800" cy="1018756"/>
      </dsp:txXfrm>
    </dsp:sp>
    <dsp:sp modelId="{93656748-C400-8144-A3F9-4A31ECFE28F1}">
      <dsp:nvSpPr>
        <dsp:cNvPr id="0" name=""/>
        <dsp:cNvSpPr/>
      </dsp:nvSpPr>
      <dsp:spPr>
        <a:xfrm rot="5400000">
          <a:off x="4529963" y="-700877"/>
          <a:ext cx="903184" cy="49050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152B48"/>
              </a:solidFill>
              <a:latin typeface="Montserrat" panose="00000500000000000000" pitchFamily="50" charset="0"/>
            </a:rPr>
            <a:t>Si se confirma mecanismo mediado por IgE</a:t>
          </a:r>
        </a:p>
        <a:p>
          <a:pPr marL="171450" lvl="1" indent="-171450" algn="l" defTabSz="711200">
            <a:lnSpc>
              <a:spcPct val="90000"/>
            </a:lnSpc>
            <a:spcBef>
              <a:spcPct val="0"/>
            </a:spcBef>
            <a:spcAft>
              <a:spcPct val="15000"/>
            </a:spcAft>
            <a:buChar char="•"/>
          </a:pPr>
          <a:r>
            <a:rPr lang="es-ES" sz="1600" kern="1200" dirty="0">
              <a:solidFill>
                <a:srgbClr val="152B48"/>
              </a:solidFill>
              <a:latin typeface="Montserrat" panose="00000500000000000000" pitchFamily="50" charset="0"/>
            </a:rPr>
            <a:t>Reacciones graves.</a:t>
          </a:r>
        </a:p>
      </dsp:txBody>
      <dsp:txXfrm rot="-5400000">
        <a:off x="2529047" y="1344129"/>
        <a:ext cx="4860926" cy="815004"/>
      </dsp:txXfrm>
    </dsp:sp>
    <dsp:sp modelId="{F8DBE25C-C7F8-9742-9563-53F5F6E7279C}">
      <dsp:nvSpPr>
        <dsp:cNvPr id="0" name=""/>
        <dsp:cNvSpPr/>
      </dsp:nvSpPr>
      <dsp:spPr>
        <a:xfrm>
          <a:off x="230023" y="1187140"/>
          <a:ext cx="2299024" cy="1128980"/>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0000500000000000000" pitchFamily="50" charset="0"/>
            </a:rPr>
            <a:t>Evitación + Alternativa</a:t>
          </a:r>
        </a:p>
      </dsp:txBody>
      <dsp:txXfrm>
        <a:off x="285135" y="1242252"/>
        <a:ext cx="2188800" cy="1018756"/>
      </dsp:txXfrm>
    </dsp:sp>
    <dsp:sp modelId="{B8D3F0A3-0741-8242-8751-B5E4813FFBE2}">
      <dsp:nvSpPr>
        <dsp:cNvPr id="0" name=""/>
        <dsp:cNvSpPr/>
      </dsp:nvSpPr>
      <dsp:spPr>
        <a:xfrm rot="5400000">
          <a:off x="4529963" y="484551"/>
          <a:ext cx="903184" cy="49050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152B48"/>
              </a:solidFill>
              <a:latin typeface="Montserrat" panose="00000500000000000000" pitchFamily="50" charset="0"/>
            </a:rPr>
            <a:t>Si el medicamento es irremplazable.</a:t>
          </a:r>
        </a:p>
        <a:p>
          <a:pPr marL="171450" lvl="1" indent="-171450" algn="l" defTabSz="711200">
            <a:lnSpc>
              <a:spcPct val="90000"/>
            </a:lnSpc>
            <a:spcBef>
              <a:spcPct val="0"/>
            </a:spcBef>
            <a:spcAft>
              <a:spcPct val="15000"/>
            </a:spcAft>
            <a:buChar char="•"/>
          </a:pPr>
          <a:r>
            <a:rPr lang="es-ES" sz="1600" kern="1200" dirty="0">
              <a:solidFill>
                <a:srgbClr val="152B48"/>
              </a:solidFill>
              <a:latin typeface="Montserrat" panose="00000500000000000000" pitchFamily="50" charset="0"/>
            </a:rPr>
            <a:t>Si el medicamento es más efectivo que la alternativa.</a:t>
          </a:r>
        </a:p>
      </dsp:txBody>
      <dsp:txXfrm rot="-5400000">
        <a:off x="2529047" y="2529557"/>
        <a:ext cx="4860926" cy="815004"/>
      </dsp:txXfrm>
    </dsp:sp>
    <dsp:sp modelId="{95592ACB-496D-2E4F-95A3-4A29620F0F6C}">
      <dsp:nvSpPr>
        <dsp:cNvPr id="0" name=""/>
        <dsp:cNvSpPr/>
      </dsp:nvSpPr>
      <dsp:spPr>
        <a:xfrm>
          <a:off x="230023" y="2372569"/>
          <a:ext cx="2299024" cy="112898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ontserrat" panose="00000500000000000000" pitchFamily="50" charset="0"/>
            </a:rPr>
            <a:t>Desensibilización</a:t>
          </a:r>
        </a:p>
      </dsp:txBody>
      <dsp:txXfrm>
        <a:off x="285135" y="2427681"/>
        <a:ext cx="2188800" cy="101875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AE2DE-5F2F-FA42-839E-B0137899EBAA}" type="datetimeFigureOut">
              <a:rPr lang="es-ES_tradnl" smtClean="0"/>
              <a:t>11/05/2021</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BA4D7-C0D8-8A41-A713-BCA52B32E1F7}" type="slidenum">
              <a:rPr lang="es-ES_tradnl" smtClean="0"/>
              <a:t>‹Nº›</a:t>
            </a:fld>
            <a:endParaRPr lang="es-ES_tradnl"/>
          </a:p>
        </p:txBody>
      </p:sp>
    </p:spTree>
    <p:extLst>
      <p:ext uri="{BB962C8B-B14F-4D97-AF65-F5344CB8AC3E}">
        <p14:creationId xmlns:p14="http://schemas.microsoft.com/office/powerpoint/2010/main" val="2791427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-Los antibióticos </a:t>
            </a:r>
            <a:r>
              <a:rPr lang="el-GR" dirty="0"/>
              <a:t>β-</a:t>
            </a:r>
            <a:r>
              <a:rPr lang="es-ES_tradnl" dirty="0"/>
              <a:t>lactámicos son llamados así porque todos tienen un anillo </a:t>
            </a:r>
            <a:r>
              <a:rPr lang="el-GR" dirty="0"/>
              <a:t>β-</a:t>
            </a:r>
            <a:r>
              <a:rPr lang="es-ES_tradnl" dirty="0"/>
              <a:t>lactámico:</a:t>
            </a:r>
          </a:p>
          <a:p>
            <a:pPr marL="171450" indent="-171450">
              <a:buFont typeface="Arial" panose="020B0604020202020204" pitchFamily="34" charset="0"/>
              <a:buChar char="•"/>
            </a:pPr>
            <a:r>
              <a:rPr lang="es-ES" dirty="0"/>
              <a:t>Es</a:t>
            </a:r>
            <a:r>
              <a:rPr lang="es-ES_tradnl" dirty="0"/>
              <a:t> una amida cíclica o </a:t>
            </a:r>
            <a:r>
              <a:rPr lang="es-ES_tradnl" dirty="0" err="1"/>
              <a:t>lactama</a:t>
            </a:r>
            <a:r>
              <a:rPr lang="es-ES_tradnl" dirty="0"/>
              <a:t> de cuatro carbonos, con el </a:t>
            </a:r>
            <a:r>
              <a:rPr lang="el-GR" dirty="0"/>
              <a:t>β </a:t>
            </a:r>
            <a:r>
              <a:rPr lang="es-ES_tradnl" dirty="0"/>
              <a:t>que denota que tiene 2 átomos de carbono fuera del grupo carbonilo (doble enlace C-O) y de un átomo de nitrógeno unido al carbono </a:t>
            </a:r>
            <a:r>
              <a:rPr lang="el-GR" dirty="0"/>
              <a:t>β</a:t>
            </a:r>
            <a:r>
              <a:rPr lang="es-ES_tradnl" dirty="0"/>
              <a:t>.</a:t>
            </a:r>
          </a:p>
          <a:p>
            <a:pPr marL="171450" indent="-171450">
              <a:buFont typeface="Arial" panose="020B0604020202020204" pitchFamily="34" charset="0"/>
              <a:buChar char="•"/>
            </a:pPr>
            <a:endParaRPr lang="es-ES_tradnl" dirty="0"/>
          </a:p>
          <a:p>
            <a:r>
              <a:rPr lang="es-ES_tradnl" dirty="0"/>
              <a:t>-Incluyen las penicilinas, cefalosporinas, </a:t>
            </a:r>
            <a:r>
              <a:rPr lang="es-ES_tradnl" dirty="0" err="1"/>
              <a:t>carbapenems</a:t>
            </a:r>
            <a:r>
              <a:rPr lang="es-ES_tradnl" dirty="0"/>
              <a:t> y </a:t>
            </a:r>
            <a:r>
              <a:rPr lang="es-ES_tradnl" dirty="0" err="1"/>
              <a:t>monobactamas</a:t>
            </a:r>
            <a:r>
              <a:rPr lang="es-ES_tradnl" dirty="0"/>
              <a:t>; y también inhibidores de </a:t>
            </a:r>
            <a:r>
              <a:rPr lang="el-GR" dirty="0"/>
              <a:t>β</a:t>
            </a:r>
            <a:r>
              <a:rPr lang="es-ES" dirty="0"/>
              <a:t>-</a:t>
            </a:r>
            <a:r>
              <a:rPr lang="es-ES_tradnl" dirty="0" err="1"/>
              <a:t>lactamasas</a:t>
            </a:r>
            <a:r>
              <a:rPr lang="es-ES_tradnl" dirty="0"/>
              <a:t>.</a:t>
            </a:r>
          </a:p>
          <a:p>
            <a:endParaRPr lang="es-ES_tradnl" dirty="0"/>
          </a:p>
          <a:p>
            <a:r>
              <a:rPr lang="es-ES_tradnl" dirty="0"/>
              <a:t>-</a:t>
            </a:r>
            <a:r>
              <a:rPr lang="es-ES" dirty="0"/>
              <a:t>Segundo anillo</a:t>
            </a:r>
            <a:r>
              <a:rPr lang="es-ES_tradnl" dirty="0"/>
              <a:t>:</a:t>
            </a:r>
          </a:p>
          <a:p>
            <a:pPr marL="171450" indent="-171450">
              <a:buFont typeface="Arial" panose="020B0604020202020204" pitchFamily="34" charset="0"/>
              <a:buChar char="•"/>
            </a:pPr>
            <a:r>
              <a:rPr lang="es-ES_tradnl" dirty="0"/>
              <a:t>Todos los antibióticos </a:t>
            </a:r>
            <a:r>
              <a:rPr lang="el-GR" dirty="0"/>
              <a:t>β-</a:t>
            </a:r>
            <a:r>
              <a:rPr lang="es-ES_tradnl" dirty="0"/>
              <a:t>lactámicos, excepto los </a:t>
            </a:r>
            <a:r>
              <a:rPr lang="es-ES_tradnl" dirty="0" err="1"/>
              <a:t>monobactámicos</a:t>
            </a:r>
            <a:r>
              <a:rPr lang="es-ES_tradnl" dirty="0"/>
              <a:t>, tienen un segundo anillo fusionado con el anillo </a:t>
            </a:r>
            <a:r>
              <a:rPr lang="el-GR" dirty="0"/>
              <a:t>β-</a:t>
            </a:r>
            <a:r>
              <a:rPr lang="es-ES_tradnl" dirty="0"/>
              <a:t>lactámico. </a:t>
            </a:r>
          </a:p>
          <a:p>
            <a:pPr marL="171450" indent="-171450">
              <a:buFont typeface="Arial" panose="020B0604020202020204" pitchFamily="34" charset="0"/>
              <a:buChar char="•"/>
            </a:pPr>
            <a:r>
              <a:rPr lang="es-ES_tradnl" dirty="0"/>
              <a:t>Penicilinas: el segundo anillo es una </a:t>
            </a:r>
            <a:r>
              <a:rPr lang="es-ES_tradnl" dirty="0" err="1"/>
              <a:t>tiazolidina</a:t>
            </a:r>
            <a:r>
              <a:rPr lang="es-ES_tradnl" dirty="0"/>
              <a:t> de 5 miembros. </a:t>
            </a:r>
          </a:p>
          <a:p>
            <a:pPr marL="171450" indent="-171450">
              <a:buFont typeface="Arial" panose="020B0604020202020204" pitchFamily="34" charset="0"/>
              <a:buChar char="•"/>
            </a:pPr>
            <a:r>
              <a:rPr lang="es-ES_tradnl" dirty="0"/>
              <a:t>Cefalosporinas: el segundo anillo es una </a:t>
            </a:r>
            <a:r>
              <a:rPr lang="es-ES_tradnl" dirty="0" err="1"/>
              <a:t>dihidrotiazina</a:t>
            </a:r>
            <a:r>
              <a:rPr lang="es-ES_tradnl" dirty="0"/>
              <a:t> de 6 miembros. Los </a:t>
            </a:r>
            <a:r>
              <a:rPr lang="es-ES_tradnl" dirty="0" err="1"/>
              <a:t>carbapenems</a:t>
            </a:r>
            <a:r>
              <a:rPr lang="es-ES_tradnl" dirty="0"/>
              <a:t> tienen un anillo de 5 carbonos insaturado con un azufre externo. </a:t>
            </a:r>
          </a:p>
          <a:p>
            <a:pPr marL="171450" indent="-171450">
              <a:buFont typeface="Arial" panose="020B0604020202020204" pitchFamily="34" charset="0"/>
              <a:buChar char="•"/>
            </a:pPr>
            <a:r>
              <a:rPr lang="es-ES_tradnl" dirty="0" err="1"/>
              <a:t>Carbapenemicos</a:t>
            </a:r>
            <a:r>
              <a:rPr lang="es-ES_tradnl" dirty="0"/>
              <a:t>: el segundo anillo </a:t>
            </a:r>
            <a:r>
              <a:rPr lang="es-ES_tradnl" dirty="0" err="1"/>
              <a:t>pirrolinico</a:t>
            </a:r>
            <a:r>
              <a:rPr lang="es-ES_tradnl" dirty="0"/>
              <a:t> de 5 miembros con un átomo de azufre unido a C2.</a:t>
            </a:r>
          </a:p>
          <a:p>
            <a:pPr marL="0" indent="0">
              <a:buFont typeface="Arial" panose="020B0604020202020204" pitchFamily="34" charset="0"/>
              <a:buNone/>
            </a:pPr>
            <a:endParaRPr lang="es-ES_tradnl" dirty="0"/>
          </a:p>
          <a:p>
            <a:pPr marL="0" indent="0">
              <a:buFont typeface="Arial" panose="020B0604020202020204" pitchFamily="34" charset="0"/>
              <a:buNone/>
            </a:pPr>
            <a:r>
              <a:rPr lang="es-ES_tradnl" dirty="0"/>
              <a:t>-Cadena lateral:</a:t>
            </a:r>
          </a:p>
          <a:p>
            <a:pPr marL="171450" indent="-171450">
              <a:buFont typeface="Arial" panose="020B0604020202020204" pitchFamily="34" charset="0"/>
              <a:buChar char="•"/>
            </a:pPr>
            <a:r>
              <a:rPr lang="es-ES_tradnl" dirty="0"/>
              <a:t>Todos los antibióticos </a:t>
            </a:r>
            <a:r>
              <a:rPr lang="el-GR" dirty="0"/>
              <a:t>β-</a:t>
            </a:r>
            <a:r>
              <a:rPr lang="es-ES_tradnl" dirty="0"/>
              <a:t>lactámicos tienen al menos 1 cadena lateral (R) que dan lugar a compuestos con diferentes propiedades antibióticas.</a:t>
            </a:r>
          </a:p>
          <a:p>
            <a:pPr marL="171450" indent="-171450">
              <a:buFont typeface="Arial" panose="020B0604020202020204" pitchFamily="34" charset="0"/>
              <a:buChar char="•"/>
            </a:pPr>
            <a:r>
              <a:rPr lang="es-ES_tradnl" dirty="0"/>
              <a:t>Penicilinas: tienen 1 cadena lateral en posición 6.</a:t>
            </a:r>
          </a:p>
          <a:p>
            <a:pPr marL="171450" indent="-171450">
              <a:buFont typeface="Arial" panose="020B0604020202020204" pitchFamily="34" charset="0"/>
              <a:buChar char="•"/>
            </a:pPr>
            <a:r>
              <a:rPr lang="es-ES_tradnl" dirty="0"/>
              <a:t>Cefalosporinas: tienen 2 cadenas laterales en posición 7 y 3.</a:t>
            </a:r>
          </a:p>
          <a:p>
            <a:pPr marL="171450" indent="-171450">
              <a:buFont typeface="Arial" panose="020B0604020202020204" pitchFamily="34" charset="0"/>
              <a:buChar char="•"/>
            </a:pPr>
            <a:r>
              <a:rPr lang="es-ES_tradnl" dirty="0"/>
              <a:t>Diferentes grupos pueden tener cadenas laterales idénticas de importancia </a:t>
            </a:r>
            <a:r>
              <a:rPr lang="es-ES_tradnl" dirty="0" err="1"/>
              <a:t>inmunopatogénica</a:t>
            </a:r>
            <a:r>
              <a:rPr lang="es-ES_tradnl" dirty="0"/>
              <a:t>. </a:t>
            </a:r>
          </a:p>
          <a:p>
            <a:endParaRPr lang="es-ES_tradnl" dirty="0"/>
          </a:p>
          <a:p>
            <a:r>
              <a:rPr lang="es-ES_tradnl" dirty="0"/>
              <a:t>-El anillo </a:t>
            </a:r>
            <a:r>
              <a:rPr lang="el-GR" dirty="0"/>
              <a:t>β-</a:t>
            </a:r>
            <a:r>
              <a:rPr lang="es-ES_tradnl" dirty="0"/>
              <a:t>lactámico está tensado estructuralmente con baja estabilidad inherente y se hidroliza en un ambiente ácido como el estómago, así como por las </a:t>
            </a:r>
            <a:r>
              <a:rPr lang="el-GR" dirty="0"/>
              <a:t>β</a:t>
            </a:r>
            <a:r>
              <a:rPr lang="es-ES" dirty="0"/>
              <a:t>-</a:t>
            </a:r>
            <a:r>
              <a:rPr lang="es-ES_tradnl" dirty="0" err="1"/>
              <a:t>lactamasas</a:t>
            </a:r>
            <a:r>
              <a:rPr lang="es-ES_tradnl" dirty="0"/>
              <a:t> </a:t>
            </a:r>
            <a:r>
              <a:rPr lang="el-GR" dirty="0"/>
              <a:t>(</a:t>
            </a:r>
            <a:r>
              <a:rPr lang="es-ES_tradnl" dirty="0"/>
              <a:t>conocidas como </a:t>
            </a:r>
            <a:r>
              <a:rPr lang="es-ES_tradnl" dirty="0" err="1"/>
              <a:t>penicilinasas</a:t>
            </a:r>
            <a:r>
              <a:rPr lang="es-ES_tradnl" dirty="0"/>
              <a:t>), que representan un importante mecanismo de resistencia a estos compuestos. Así, algunas penicilinas (y cefalosporinas) que son susceptibles a la hidrólisis se administran en combinación con un inhibidor irreversible de </a:t>
            </a:r>
            <a:r>
              <a:rPr lang="el-GR" dirty="0"/>
              <a:t>β-</a:t>
            </a:r>
            <a:r>
              <a:rPr lang="es-ES_tradnl" dirty="0" err="1"/>
              <a:t>lactamasa</a:t>
            </a:r>
            <a:r>
              <a:rPr lang="es-ES_tradnl" dirty="0"/>
              <a:t> como el </a:t>
            </a:r>
            <a:r>
              <a:rPr lang="es-ES_tradnl" dirty="0" err="1"/>
              <a:t>clavulanato</a:t>
            </a:r>
            <a:r>
              <a:rPr lang="es-ES_tradnl" dirty="0"/>
              <a:t>, el </a:t>
            </a:r>
            <a:r>
              <a:rPr lang="es-ES_tradnl" dirty="0" err="1"/>
              <a:t>sulbactam</a:t>
            </a:r>
            <a:r>
              <a:rPr lang="es-ES_tradnl" dirty="0"/>
              <a:t>, y el </a:t>
            </a:r>
            <a:r>
              <a:rPr lang="es-ES_tradnl" dirty="0" err="1"/>
              <a:t>tazobactam</a:t>
            </a:r>
            <a:r>
              <a:rPr lang="es-ES_tradnl" dirty="0"/>
              <a:t>.</a:t>
            </a:r>
          </a:p>
          <a:p>
            <a:endParaRPr lang="es-ES_tradnl" dirty="0"/>
          </a:p>
          <a:p>
            <a:r>
              <a:rPr lang="es-ES_tradnl" dirty="0"/>
              <a:t>-Los </a:t>
            </a:r>
            <a:r>
              <a:rPr lang="el-GR" dirty="0"/>
              <a:t>β-</a:t>
            </a:r>
            <a:r>
              <a:rPr lang="es-ES_tradnl" dirty="0"/>
              <a:t>lactámicos son bactericidas en la mayoría de las condiciones, inhibiendo la síntesis de la pared celular, a través de su unión a proteínas de unión a penicilina o </a:t>
            </a:r>
            <a:r>
              <a:rPr lang="es-ES_tradnl" dirty="0" err="1"/>
              <a:t>transpeptidasas</a:t>
            </a:r>
            <a:r>
              <a:rPr lang="es-ES_tradnl" dirty="0"/>
              <a:t>, por lo que tienen una actividad máxima contra bacterias que se dividen rápidamente. </a:t>
            </a:r>
          </a:p>
          <a:p>
            <a:endParaRPr 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-Tienen actividad contra organismos </a:t>
            </a:r>
            <a:r>
              <a:rPr lang="es-ES_tradnl" dirty="0" err="1"/>
              <a:t>gram</a:t>
            </a:r>
            <a:r>
              <a:rPr lang="es-ES_tradnl" dirty="0"/>
              <a:t> positivos y </a:t>
            </a:r>
            <a:r>
              <a:rPr lang="es-ES_tradnl" dirty="0" err="1"/>
              <a:t>gram</a:t>
            </a:r>
            <a:r>
              <a:rPr lang="es-ES_tradnl" dirty="0"/>
              <a:t> negativos. </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2</a:t>
            </a:fld>
            <a:endParaRPr lang="es-ES_tradnl"/>
          </a:p>
        </p:txBody>
      </p:sp>
    </p:spTree>
    <p:extLst>
      <p:ext uri="{BB962C8B-B14F-4D97-AF65-F5344CB8AC3E}">
        <p14:creationId xmlns:p14="http://schemas.microsoft.com/office/powerpoint/2010/main" val="3428304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a:t>FISIOPATOLOGÍA</a:t>
            </a:r>
          </a:p>
          <a:p>
            <a:endParaRPr lang="es-ES_tradnl" dirty="0"/>
          </a:p>
          <a:p>
            <a:endParaRPr lang="es-ES_tradnl" dirty="0"/>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13</a:t>
            </a:fld>
            <a:endParaRPr lang="es-ES_tradnl"/>
          </a:p>
        </p:txBody>
      </p:sp>
    </p:spTree>
    <p:extLst>
      <p:ext uri="{BB962C8B-B14F-4D97-AF65-F5344CB8AC3E}">
        <p14:creationId xmlns:p14="http://schemas.microsoft.com/office/powerpoint/2010/main" val="1268151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a:t>Determinantes antigénicos:</a:t>
            </a:r>
          </a:p>
          <a:p>
            <a:r>
              <a:rPr lang="es-ES_tradnl" dirty="0"/>
              <a:t>-La penicilina es demasiado pequeña para ser </a:t>
            </a:r>
            <a:r>
              <a:rPr lang="es-ES_tradnl" dirty="0" err="1"/>
              <a:t>inmunogénica</a:t>
            </a:r>
            <a:r>
              <a:rPr lang="es-ES_tradnl" dirty="0"/>
              <a:t>; por lo cual, la respuesta inmune está dirigida contra complejos de productos de degradación de penicilina unidos covalentemente a proteínas propias. </a:t>
            </a:r>
          </a:p>
          <a:p>
            <a:r>
              <a:rPr lang="es-ES_tradnl" dirty="0"/>
              <a:t>-Los componentes alérgicos de la penicilina se derivan de la estructura del anillo beta-lactámico o de un grupo R de cadena lateral específica. </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14</a:t>
            </a:fld>
            <a:endParaRPr lang="es-ES_tradnl"/>
          </a:p>
        </p:txBody>
      </p:sp>
    </p:spTree>
    <p:extLst>
      <p:ext uri="{BB962C8B-B14F-4D97-AF65-F5344CB8AC3E}">
        <p14:creationId xmlns:p14="http://schemas.microsoft.com/office/powerpoint/2010/main" val="999675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u="sng" dirty="0"/>
              <a:t>Anillo beta-lactámico:</a:t>
            </a:r>
          </a:p>
          <a:p>
            <a:r>
              <a:rPr lang="es-ES_tradnl" dirty="0"/>
              <a:t>-Después de la administración de penicilina, el anillo beta-lactámico inestable se abre espontáneamente para formar varios productos de descomposición o intermediarios reactivos, que actúan como </a:t>
            </a:r>
            <a:r>
              <a:rPr lang="es-ES_tradnl" dirty="0" err="1"/>
              <a:t>haptenos</a:t>
            </a:r>
            <a:r>
              <a:rPr lang="es-ES_tradnl" dirty="0"/>
              <a:t> y se unen covalentemente a proteínas séricas y tisulares. El complejo </a:t>
            </a:r>
            <a:r>
              <a:rPr lang="es-ES_tradnl" dirty="0" err="1"/>
              <a:t>hapteno</a:t>
            </a:r>
            <a:r>
              <a:rPr lang="es-ES_tradnl" dirty="0"/>
              <a:t>-proteína puede desencadenar respuestas inmunes como la producción de IgE especifica o células T especificas. </a:t>
            </a:r>
          </a:p>
          <a:p>
            <a:r>
              <a:rPr lang="es-ES_tradnl" dirty="0"/>
              <a:t>-Los intermedios reactivos son:</a:t>
            </a:r>
          </a:p>
          <a:p>
            <a:pPr marL="171450" indent="-171450">
              <a:buFont typeface="Arial" panose="020B0604020202020204" pitchFamily="34" charset="0"/>
              <a:buChar char="•"/>
            </a:pPr>
            <a:r>
              <a:rPr lang="es-ES_tradnl" dirty="0"/>
              <a:t>El más frecuente de estos es el </a:t>
            </a:r>
            <a:r>
              <a:rPr lang="es-ES_tradnl" dirty="0" err="1"/>
              <a:t>peniciloil</a:t>
            </a:r>
            <a:r>
              <a:rPr lang="es-ES_tradnl" dirty="0"/>
              <a:t> </a:t>
            </a:r>
            <a:r>
              <a:rPr lang="es-ES_tradnl" dirty="0" err="1"/>
              <a:t>polilisina</a:t>
            </a:r>
            <a:r>
              <a:rPr lang="es-ES_tradnl" dirty="0"/>
              <a:t>, o determinante antigénico mayor, que comprende el 95% de los productos de descomposición, contra el cual la mayoría de pacientes alérgicos reaccionan. Provocan reacciones no graves como urticaria.</a:t>
            </a:r>
          </a:p>
          <a:p>
            <a:pPr marL="171450" indent="-171450">
              <a:buFont typeface="Arial" panose="020B0604020202020204" pitchFamily="34" charset="0"/>
              <a:buChar char="•"/>
            </a:pPr>
            <a:r>
              <a:rPr lang="es-ES_tradnl" dirty="0"/>
              <a:t>De los determinantes antigénicos menores restantes, que comprende el 5% de productos de degradación, el </a:t>
            </a:r>
            <a:r>
              <a:rPr lang="es-ES_tradnl" dirty="0" err="1"/>
              <a:t>penicilloate</a:t>
            </a:r>
            <a:r>
              <a:rPr lang="es-ES_tradnl" dirty="0"/>
              <a:t> y </a:t>
            </a:r>
            <a:r>
              <a:rPr lang="es-ES_tradnl" dirty="0" err="1"/>
              <a:t>penilloate</a:t>
            </a:r>
            <a:r>
              <a:rPr lang="es-ES_tradnl" dirty="0"/>
              <a:t> son los más importantes. El 15% de pacientes reaccionan a estos. Estos determinantes son conocidos por provocar reacciones anafilácticas graves.</a:t>
            </a:r>
          </a:p>
          <a:p>
            <a:pPr marL="171450" indent="-171450">
              <a:buFont typeface="Arial" panose="020B0604020202020204" pitchFamily="34" charset="0"/>
              <a:buChar char="•"/>
            </a:pPr>
            <a:r>
              <a:rPr lang="es-ES_tradnl" dirty="0"/>
              <a:t>El anillo </a:t>
            </a:r>
            <a:r>
              <a:rPr lang="es-ES_tradnl" dirty="0" err="1"/>
              <a:t>tiazolidinico</a:t>
            </a:r>
            <a:r>
              <a:rPr lang="es-ES_tradnl" dirty="0"/>
              <a:t> permanece intacto.</a:t>
            </a:r>
          </a:p>
          <a:p>
            <a:pPr marL="171450" indent="-171450">
              <a:buFont typeface="Arial" panose="020B0604020202020204" pitchFamily="34" charset="0"/>
              <a:buChar char="•"/>
            </a:pPr>
            <a:endParaRPr lang="es-ES_tradnl" dirty="0"/>
          </a:p>
          <a:p>
            <a:pPr marL="0" indent="0">
              <a:buFont typeface="Arial" panose="020B0604020202020204" pitchFamily="34" charset="0"/>
              <a:buNone/>
            </a:pPr>
            <a:r>
              <a:rPr lang="es-ES_tradnl" u="sng" dirty="0"/>
              <a:t>Cadena lateral:</a:t>
            </a:r>
          </a:p>
          <a:p>
            <a:r>
              <a:rPr lang="es-ES_tradnl" dirty="0"/>
              <a:t>-De forma menos común, la cadena lateral del grupo R puede actuar como determinante antigénico.</a:t>
            </a:r>
          </a:p>
          <a:p>
            <a:r>
              <a:rPr lang="es-ES_tradnl" dirty="0"/>
              <a:t>-Este tipo de reacción es selectiva a un tipo de penicilina (amoxicilina) pero toleran las otras penicilinas.  </a:t>
            </a:r>
          </a:p>
          <a:p>
            <a:r>
              <a:rPr lang="es-ES_tradnl" dirty="0"/>
              <a:t>-Por ejemplo, un individuo puede tolerar la penicilina, pero desarrollar una respuesta alérgica a la amoxicilina o ampicilina (por ejemplo, las </a:t>
            </a:r>
            <a:r>
              <a:rPr lang="es-ES_tradnl" dirty="0" err="1"/>
              <a:t>aminopenicilinas</a:t>
            </a:r>
            <a:r>
              <a:rPr lang="es-ES_tradnl" dirty="0"/>
              <a:t>).  La prevalencia de alergia específica a la </a:t>
            </a:r>
            <a:r>
              <a:rPr lang="es-ES_tradnl" dirty="0" err="1"/>
              <a:t>aminopenicilina</a:t>
            </a:r>
            <a:r>
              <a:rPr lang="es-ES_tradnl" dirty="0"/>
              <a:t> es mucho menor en los Estados Unidos (menos del 5% de los pacientes con pruebas cutáneas positivas) en comparación con el sur de Europa (25% a 50% de los pacientes con pruebas cutáneas positivas). Además, algunos pacientes reaccionan solo al ácido </a:t>
            </a:r>
            <a:r>
              <a:rPr lang="es-ES_tradnl" dirty="0" err="1"/>
              <a:t>clavulánico</a:t>
            </a:r>
            <a:r>
              <a:rPr lang="es-ES_tradnl" dirty="0"/>
              <a:t> y no a otros determinantes de la penicilina. En otras palabras, toleran la amoxicilina pero reaccionan a la amoxicilina-</a:t>
            </a:r>
            <a:r>
              <a:rPr lang="es-ES_tradnl" dirty="0" err="1"/>
              <a:t>clavulanato</a:t>
            </a:r>
            <a:r>
              <a:rPr lang="es-ES_tradnl" dirty="0"/>
              <a:t>. La frecuencia de la alergia selectiva al </a:t>
            </a:r>
            <a:r>
              <a:rPr lang="es-ES_tradnl" dirty="0" err="1"/>
              <a:t>clavulanato</a:t>
            </a:r>
            <a:r>
              <a:rPr lang="es-ES_tradnl" dirty="0"/>
              <a:t> no está clara debido a los datos limitados (todos del sur de Europa).</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15</a:t>
            </a:fld>
            <a:endParaRPr lang="es-ES_tradnl"/>
          </a:p>
        </p:txBody>
      </p:sp>
    </p:spTree>
    <p:extLst>
      <p:ext uri="{BB962C8B-B14F-4D97-AF65-F5344CB8AC3E}">
        <p14:creationId xmlns:p14="http://schemas.microsoft.com/office/powerpoint/2010/main" val="100378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u="sng" dirty="0"/>
              <a:t>Cefalosporinas:</a:t>
            </a:r>
          </a:p>
          <a:p>
            <a:r>
              <a:rPr lang="es-ES_tradnl" dirty="0"/>
              <a:t>-Similar a las penicilinas, un determinante de cefalosporina, </a:t>
            </a:r>
            <a:r>
              <a:rPr lang="es-ES_tradnl" dirty="0" err="1"/>
              <a:t>cefalosporilo</a:t>
            </a:r>
            <a:r>
              <a:rPr lang="es-ES_tradnl" dirty="0"/>
              <a:t>, se deriva de la ruptura </a:t>
            </a:r>
            <a:r>
              <a:rPr lang="es-ES_tradnl" dirty="0" err="1"/>
              <a:t>nucleófila</a:t>
            </a:r>
            <a:r>
              <a:rPr lang="es-ES_tradnl" dirty="0"/>
              <a:t> del anillo </a:t>
            </a:r>
            <a:r>
              <a:rPr lang="el-GR" dirty="0"/>
              <a:t>β-</a:t>
            </a:r>
            <a:r>
              <a:rPr lang="es-ES_tradnl" dirty="0"/>
              <a:t>lactámico por el grupo amino de las proteínas plasmáticas o de membrana celular. </a:t>
            </a:r>
          </a:p>
          <a:p>
            <a:r>
              <a:rPr lang="es-ES_tradnl" dirty="0"/>
              <a:t>-El </a:t>
            </a:r>
            <a:r>
              <a:rPr lang="es-ES_tradnl" dirty="0" err="1"/>
              <a:t>cefalosporilo</a:t>
            </a:r>
            <a:r>
              <a:rPr lang="es-ES_tradnl" dirty="0"/>
              <a:t>, a diferencia del </a:t>
            </a:r>
            <a:r>
              <a:rPr lang="es-ES_tradnl" dirty="0" err="1"/>
              <a:t>peniciloilo</a:t>
            </a:r>
            <a:r>
              <a:rPr lang="es-ES_tradnl" dirty="0"/>
              <a:t>, es inestable y sufre un proceso de fragmentación múltiple del anillo de </a:t>
            </a:r>
            <a:r>
              <a:rPr lang="es-ES_tradnl" dirty="0" err="1"/>
              <a:t>dihidrotiazina</a:t>
            </a:r>
            <a:r>
              <a:rPr lang="es-ES_tradnl" dirty="0"/>
              <a:t>, por lo cual los determinantes </a:t>
            </a:r>
            <a:r>
              <a:rPr lang="es-ES_tradnl" dirty="0" err="1"/>
              <a:t>haptenicos</a:t>
            </a:r>
            <a:r>
              <a:rPr lang="es-ES_tradnl" dirty="0"/>
              <a:t> son desconocidos.</a:t>
            </a:r>
          </a:p>
          <a:p>
            <a:r>
              <a:rPr lang="es-ES_tradnl" dirty="0"/>
              <a:t>-La estructura de la cadena lateral R2 puede ser eliminada, pero R1 generalmente permanece intacta y es el factor principal para la reactividad cruzada entre las cefalosporinas y las penicilinas.</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16</a:t>
            </a:fld>
            <a:endParaRPr lang="es-ES_tradnl"/>
          </a:p>
        </p:txBody>
      </p:sp>
    </p:spTree>
    <p:extLst>
      <p:ext uri="{BB962C8B-B14F-4D97-AF65-F5344CB8AC3E}">
        <p14:creationId xmlns:p14="http://schemas.microsoft.com/office/powerpoint/2010/main" val="2831874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1" kern="1200" dirty="0">
                <a:solidFill>
                  <a:schemeClr val="tx1"/>
                </a:solidFill>
                <a:effectLst/>
                <a:latin typeface="+mn-lt"/>
                <a:ea typeface="+mn-ea"/>
                <a:cs typeface="+mn-cs"/>
              </a:rPr>
              <a:t>Modelo Hapteno</a:t>
            </a:r>
          </a:p>
          <a:p>
            <a:r>
              <a:rPr lang="es-CO" sz="1200" kern="1200" dirty="0">
                <a:solidFill>
                  <a:schemeClr val="tx1"/>
                </a:solidFill>
                <a:effectLst/>
                <a:latin typeface="+mn-lt"/>
                <a:ea typeface="+mn-ea"/>
                <a:cs typeface="+mn-cs"/>
              </a:rPr>
              <a:t>-El modelo hapteno es el que mejor explica la interacción de los antibioticos betalactamicos con el sistema inmune.</a:t>
            </a:r>
          </a:p>
          <a:p>
            <a:r>
              <a:rPr lang="es-CO" sz="1200" kern="1200" dirty="0">
                <a:solidFill>
                  <a:schemeClr val="tx1"/>
                </a:solidFill>
                <a:effectLst/>
                <a:latin typeface="+mn-lt"/>
                <a:ea typeface="+mn-ea"/>
                <a:cs typeface="+mn-cs"/>
              </a:rPr>
              <a:t>-Existen otras 2 hipotesis que intentan explicar la interacción con el sistema inmune sin union covalente a proteinas. </a:t>
            </a:r>
          </a:p>
          <a:p>
            <a:r>
              <a:rPr lang="es-CO" sz="1200" kern="1200" dirty="0">
                <a:solidFill>
                  <a:schemeClr val="tx1"/>
                </a:solidFill>
                <a:effectLst/>
                <a:latin typeface="+mn-lt"/>
                <a:ea typeface="+mn-ea"/>
                <a:cs typeface="+mn-cs"/>
              </a:rPr>
              <a:t>-Haptenos: son sustancias de bajo peso molecular (</a:t>
            </a:r>
            <a:r>
              <a:rPr lang="el-GR" sz="1200" kern="1200" dirty="0">
                <a:solidFill>
                  <a:schemeClr val="tx1"/>
                </a:solidFill>
                <a:effectLst/>
                <a:latin typeface="+mn-lt"/>
                <a:ea typeface="+mn-ea"/>
                <a:cs typeface="+mn-cs"/>
              </a:rPr>
              <a:t>β-</a:t>
            </a:r>
            <a:r>
              <a:rPr lang="es-ES_tradnl" sz="1200" kern="1200" dirty="0">
                <a:solidFill>
                  <a:schemeClr val="tx1"/>
                </a:solidFill>
                <a:effectLst/>
                <a:latin typeface="+mn-lt"/>
                <a:ea typeface="+mn-ea"/>
                <a:cs typeface="+mn-cs"/>
              </a:rPr>
              <a:t>lactámicos</a:t>
            </a:r>
            <a:r>
              <a:rPr lang="es-CO" sz="1200" kern="1200" dirty="0">
                <a:solidFill>
                  <a:schemeClr val="tx1"/>
                </a:solidFill>
                <a:effectLst/>
                <a:latin typeface="+mn-lt"/>
                <a:ea typeface="+mn-ea"/>
                <a:cs typeface="+mn-cs"/>
              </a:rPr>
              <a:t>) que se unen covalentemente a proteínas séricas o a estructuras proteícas no solubles, como proteínas de membrana.</a:t>
            </a:r>
          </a:p>
          <a:p>
            <a:r>
              <a:rPr lang="es-CO" sz="1200" kern="1200" dirty="0">
                <a:solidFill>
                  <a:schemeClr val="tx1"/>
                </a:solidFill>
                <a:effectLst/>
                <a:latin typeface="+mn-lt"/>
                <a:ea typeface="+mn-ea"/>
                <a:cs typeface="+mn-cs"/>
              </a:rPr>
              <a:t>-Los complejos portador-hapteno son endocitados y procesados por APC, para ser presentados por MHC como péptidos modificados por hapteno (neoantigenos) y ser reconocidos por el TCR de LT virgenes. Dependiendo del perfil de citoquinas y moleculas coestimuladoras, el LT virgen prolifera a varios perfiles. </a:t>
            </a:r>
          </a:p>
          <a:p>
            <a:r>
              <a:rPr lang="es-CO" sz="1200" kern="1200" dirty="0">
                <a:solidFill>
                  <a:schemeClr val="tx1"/>
                </a:solidFill>
                <a:effectLst/>
                <a:latin typeface="+mn-lt"/>
                <a:ea typeface="+mn-ea"/>
                <a:cs typeface="+mn-cs"/>
              </a:rPr>
              <a:t>-Se se diferencia a linfocitos Thf participa en la activacion del linfocito B para inducir la producción de anticuerpos generando reacciones tipo I-III. </a:t>
            </a:r>
          </a:p>
          <a:p>
            <a:r>
              <a:rPr lang="es-CO" sz="1200" kern="1200" dirty="0">
                <a:solidFill>
                  <a:schemeClr val="tx1"/>
                </a:solidFill>
                <a:effectLst/>
                <a:latin typeface="+mn-lt"/>
                <a:ea typeface="+mn-ea"/>
                <a:cs typeface="+mn-cs"/>
              </a:rPr>
              <a:t>-Si se diferencia a otros perfiles de linfocitos lleva a reacciones tipo IV. </a:t>
            </a:r>
            <a:r>
              <a:rPr lang="es-CO" dirty="0">
                <a:effectLst/>
              </a:rPr>
              <a:t> </a:t>
            </a:r>
            <a:endParaRPr lang="es-CO"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CA16BD84-5932-A94C-BDAD-C09335809FB2}" type="slidenum">
              <a:rPr lang="es-ES_tradnl" smtClean="0"/>
              <a:t>17</a:t>
            </a:fld>
            <a:endParaRPr lang="es-ES_tradnl"/>
          </a:p>
        </p:txBody>
      </p:sp>
    </p:spTree>
    <p:extLst>
      <p:ext uri="{BB962C8B-B14F-4D97-AF65-F5344CB8AC3E}">
        <p14:creationId xmlns:p14="http://schemas.microsoft.com/office/powerpoint/2010/main" val="3888970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1" kern="1200" dirty="0">
                <a:solidFill>
                  <a:schemeClr val="tx1"/>
                </a:solidFill>
                <a:effectLst/>
                <a:latin typeface="+mn-lt"/>
                <a:ea typeface="+mn-ea"/>
                <a:cs typeface="+mn-cs"/>
              </a:rPr>
              <a:t>Concepto p-i</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-En el concepto p-i, hay una interacción farmacológica directa de los medicamentos con receptores inmunes de</a:t>
            </a:r>
            <a:r>
              <a:rPr lang="es-ES" sz="1200" kern="1200" dirty="0">
                <a:solidFill>
                  <a:schemeClr val="tx1"/>
                </a:solidFill>
                <a:effectLst/>
                <a:latin typeface="+mn-lt"/>
                <a:ea typeface="+mn-ea"/>
                <a:cs typeface="+mn-cs"/>
              </a:rPr>
              <a:t> superficie, como el MHC de las APC o el TCR de los linfocitos, sin necesidad de procesamiento antigénico, culminado en la activación de células T.</a:t>
            </a:r>
            <a:endParaRPr lang="es-CO"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a:t>
            </a:r>
            <a:r>
              <a:rPr lang="es-CO" sz="1200" kern="1200" dirty="0">
                <a:solidFill>
                  <a:schemeClr val="tx1"/>
                </a:solidFill>
                <a:effectLst/>
                <a:latin typeface="+mn-lt"/>
                <a:ea typeface="+mn-ea"/>
                <a:cs typeface="+mn-cs"/>
              </a:rPr>
              <a:t>El concepto pi puede explicar: </a:t>
            </a:r>
          </a:p>
          <a:p>
            <a:pPr marL="171450" lvl="0" indent="-171450">
              <a:buFont typeface="Arial" panose="020B0604020202020204" pitchFamily="34" charset="0"/>
              <a:buChar char="•"/>
            </a:pPr>
            <a:r>
              <a:rPr lang="es-CO" sz="1200" kern="1200" dirty="0">
                <a:solidFill>
                  <a:schemeClr val="tx1"/>
                </a:solidFill>
                <a:effectLst/>
                <a:latin typeface="+mn-lt"/>
                <a:ea typeface="+mn-ea"/>
                <a:cs typeface="+mn-cs"/>
              </a:rPr>
              <a:t>Rápido inicio de síntomas en el primer encuentro con el fármaco, sin una fase de sensibilización.</a:t>
            </a:r>
          </a:p>
          <a:p>
            <a:pPr marL="171450" lvl="0" indent="-171450">
              <a:buFont typeface="Arial" panose="020B0604020202020204" pitchFamily="34" charset="0"/>
              <a:buChar char="•"/>
            </a:pPr>
            <a:r>
              <a:rPr lang="es-CO" sz="1200" kern="1200" dirty="0">
                <a:solidFill>
                  <a:schemeClr val="tx1"/>
                </a:solidFill>
                <a:effectLst/>
                <a:latin typeface="+mn-lt"/>
                <a:ea typeface="+mn-ea"/>
                <a:cs typeface="+mn-cs"/>
              </a:rPr>
              <a:t>DHR en infecciones víricas que pueden disminuir el umbral de reactividad de las células T. </a:t>
            </a:r>
          </a:p>
          <a:p>
            <a:pPr marL="171450" lvl="0" indent="-171450">
              <a:buFont typeface="Arial" panose="020B0604020202020204" pitchFamily="34" charset="0"/>
              <a:buChar char="•"/>
            </a:pPr>
            <a:r>
              <a:rPr lang="es-CO" sz="1200" kern="1200" dirty="0">
                <a:solidFill>
                  <a:schemeClr val="tx1"/>
                </a:solidFill>
                <a:effectLst/>
                <a:latin typeface="+mn-lt"/>
                <a:ea typeface="+mn-ea"/>
                <a:cs typeface="+mn-cs"/>
              </a:rPr>
              <a:t>La implicación preferencial de la piel por el gran depósito de células T de memoria efectora.</a:t>
            </a: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-A pesar que este mecanismo se menciona en algunos documentos, nunca ha sido confirmado en el caso de antibioticos betalactamicos. </a:t>
            </a:r>
          </a:p>
        </p:txBody>
      </p:sp>
      <p:sp>
        <p:nvSpPr>
          <p:cNvPr id="4" name="Marcador de número de diapositiva 3"/>
          <p:cNvSpPr>
            <a:spLocks noGrp="1"/>
          </p:cNvSpPr>
          <p:nvPr>
            <p:ph type="sldNum" sz="quarter" idx="5"/>
          </p:nvPr>
        </p:nvSpPr>
        <p:spPr/>
        <p:txBody>
          <a:bodyPr/>
          <a:lstStyle/>
          <a:p>
            <a:fld id="{CA16BD84-5932-A94C-BDAD-C09335809FB2}" type="slidenum">
              <a:rPr lang="es-ES_tradnl" smtClean="0"/>
              <a:t>18</a:t>
            </a:fld>
            <a:endParaRPr lang="es-ES_tradnl"/>
          </a:p>
        </p:txBody>
      </p:sp>
    </p:spTree>
    <p:extLst>
      <p:ext uri="{BB962C8B-B14F-4D97-AF65-F5344CB8AC3E}">
        <p14:creationId xmlns:p14="http://schemas.microsoft.com/office/powerpoint/2010/main" val="243241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a:t>Hipótesis de daño</a:t>
            </a:r>
          </a:p>
          <a:p>
            <a:r>
              <a:rPr lang="es-ES_tradnl" dirty="0"/>
              <a:t>-Basada en el hecho que el daño celular induce la producción de señales de peligro que interactúan con el sistema inmune y por lo tanto activan las células presentadoras de antígeno. </a:t>
            </a:r>
          </a:p>
          <a:p>
            <a:r>
              <a:rPr lang="es-ES_tradnl" dirty="0"/>
              <a:t>-Los medicamentos en si o las sustancias concomitantes originadas de infecciones virales pueden inducir señales de peligro e iniciar reacciones alérgicas. </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-Señales de alarma endógenas por células estresadas o lesionadas (DAMPs) o exogenas (PAMPs) se unen a los receptores tipo Toll para la activación de APC y la coestimulación de las células T para iniciar una respuesta inmune.</a:t>
            </a:r>
            <a:endParaRPr lang="es-ES_tradnl" dirty="0"/>
          </a:p>
          <a:p>
            <a:r>
              <a:rPr lang="es-ES_tradnl" dirty="0"/>
              <a:t>-Esta hipótesis podría explicar por qué no todos los medicamentos que se unen covalentemente a proteínas (teoría de </a:t>
            </a:r>
            <a:r>
              <a:rPr lang="es-ES_tradnl" dirty="0" err="1"/>
              <a:t>hapteno</a:t>
            </a:r>
            <a:r>
              <a:rPr lang="es-ES_tradnl" dirty="0"/>
              <a:t>) se asocian a DHR. En detalle, solo cuando un metabolito reactivo causa daño celular y actúa como una señal de peligro, se iniciará una respuesta inmune. Esto plantea que un evento concurrente de otra naturaleza que cause daño celular (infección viral) actuará como una señal de peligro </a:t>
            </a:r>
            <a:r>
              <a:rPr lang="es-ES_tradnl" dirty="0" err="1"/>
              <a:t>coestimuladora</a:t>
            </a:r>
            <a:r>
              <a:rPr lang="es-ES_tradnl" dirty="0"/>
              <a:t> para inducir la DHR. </a:t>
            </a:r>
          </a:p>
          <a:p>
            <a:r>
              <a:rPr lang="es-ES_tradnl" dirty="0"/>
              <a:t>-Esta hipótesis se ha planteado en los casos de erupciones </a:t>
            </a:r>
            <a:r>
              <a:rPr lang="es-ES_tradnl" dirty="0" err="1"/>
              <a:t>maculopapulares</a:t>
            </a:r>
            <a:r>
              <a:rPr lang="es-ES_tradnl" dirty="0"/>
              <a:t> con el uso de </a:t>
            </a:r>
            <a:r>
              <a:rPr lang="es-ES_tradnl" dirty="0" err="1"/>
              <a:t>aminopenicilinas</a:t>
            </a:r>
            <a:r>
              <a:rPr lang="es-ES_tradnl" dirty="0"/>
              <a:t>. </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19</a:t>
            </a:fld>
            <a:endParaRPr lang="es-ES_tradnl"/>
          </a:p>
        </p:txBody>
      </p:sp>
    </p:spTree>
    <p:extLst>
      <p:ext uri="{BB962C8B-B14F-4D97-AF65-F5344CB8AC3E}">
        <p14:creationId xmlns:p14="http://schemas.microsoft.com/office/powerpoint/2010/main" val="1728957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a:t>Reactividad cruzada</a:t>
            </a:r>
          </a:p>
          <a:p>
            <a:r>
              <a:rPr lang="es-ES_tradnl" dirty="0"/>
              <a:t>-La reactividad cruzada se puede presentar a través del núcleo del anillo </a:t>
            </a:r>
            <a:r>
              <a:rPr lang="el-GR" dirty="0"/>
              <a:t>β-</a:t>
            </a:r>
            <a:r>
              <a:rPr lang="es-ES_tradnl" dirty="0"/>
              <a:t>lactámico, el anillo adyacente </a:t>
            </a:r>
            <a:r>
              <a:rPr lang="es-ES_tradnl" dirty="0" err="1"/>
              <a:t>tiazolidina</a:t>
            </a:r>
            <a:r>
              <a:rPr lang="es-ES_tradnl" dirty="0"/>
              <a:t> (penicilina) o </a:t>
            </a:r>
            <a:r>
              <a:rPr lang="es-ES_tradnl" dirty="0" err="1"/>
              <a:t>dihidrotiazina</a:t>
            </a:r>
            <a:r>
              <a:rPr lang="es-ES_tradnl" dirty="0"/>
              <a:t> (cefalosporina), y también de una cadena lateral, R1 o R2. </a:t>
            </a:r>
          </a:p>
          <a:p>
            <a:r>
              <a:rPr lang="es-ES_tradnl" dirty="0"/>
              <a:t>-A pesar de los mecanismos variados, la verdadera reactividad cruzada se basa en gran medida en las cadenas laterales R1. </a:t>
            </a:r>
          </a:p>
          <a:p>
            <a:r>
              <a:rPr lang="es-ES_tradnl" dirty="0"/>
              <a:t>-Las cadenas laterales idénticas en pacientes con alergia mediada por IgE representan el mayor riesgo. Sin embargo, la reactividad cruzada de las cadenas laterales que son similares, pero no idénticas, y de las cadenas R2  similares es posible e informada. </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20</a:t>
            </a:fld>
            <a:endParaRPr lang="es-ES_tradnl"/>
          </a:p>
        </p:txBody>
      </p:sp>
    </p:spTree>
    <p:extLst>
      <p:ext uri="{BB962C8B-B14F-4D97-AF65-F5344CB8AC3E}">
        <p14:creationId xmlns:p14="http://schemas.microsoft.com/office/powerpoint/2010/main" val="949208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u="sng" dirty="0"/>
              <a:t>Tasas de reactividad cruzada entre penicilinas, cefalosporinas, </a:t>
            </a:r>
            <a:r>
              <a:rPr lang="es-ES_tradnl" u="sng" dirty="0" err="1"/>
              <a:t>carbapenems</a:t>
            </a:r>
            <a:r>
              <a:rPr lang="es-ES_tradnl" u="sng" dirty="0"/>
              <a:t> y </a:t>
            </a:r>
            <a:r>
              <a:rPr lang="es-ES_tradnl" u="sng" dirty="0" err="1"/>
              <a:t>monobactamas</a:t>
            </a:r>
            <a:r>
              <a:rPr lang="es-ES_tradnl" u="sng" dirty="0"/>
              <a:t>. </a:t>
            </a:r>
          </a:p>
          <a:p>
            <a:endParaRPr lang="es-ES_tradnl" dirty="0"/>
          </a:p>
          <a:p>
            <a:pPr marL="228600" indent="-228600">
              <a:buAutoNum type="arabicPeriod"/>
            </a:pPr>
            <a:r>
              <a:rPr lang="es-ES_tradnl" dirty="0"/>
              <a:t>Penicilinas – cefalosporinas:</a:t>
            </a:r>
          </a:p>
          <a:p>
            <a:pPr marL="685800" lvl="1" indent="-228600">
              <a:buFont typeface="Arial" panose="020B0604020202020204" pitchFamily="34" charset="0"/>
              <a:buChar char="•"/>
            </a:pPr>
            <a:r>
              <a:rPr lang="es-ES_tradnl" dirty="0"/>
              <a:t>En general, la reactividad cruzada es &lt;2%.</a:t>
            </a:r>
          </a:p>
          <a:p>
            <a:pPr marL="685800" lvl="1" indent="-228600">
              <a:buFont typeface="Arial" panose="020B0604020202020204" pitchFamily="34" charset="0"/>
              <a:buChar char="•"/>
            </a:pPr>
            <a:r>
              <a:rPr lang="es-ES_tradnl" dirty="0"/>
              <a:t>Excepto para el grupo compartido de </a:t>
            </a:r>
            <a:r>
              <a:rPr lang="es-ES_tradnl" dirty="0" err="1"/>
              <a:t>aminopenicilinas</a:t>
            </a:r>
            <a:r>
              <a:rPr lang="es-ES_tradnl" dirty="0"/>
              <a:t> y cefalosporinas de 1era generación.</a:t>
            </a:r>
          </a:p>
          <a:p>
            <a:pPr marL="685800" lvl="1" indent="-228600">
              <a:buFont typeface="Arial" panose="020B0604020202020204" pitchFamily="34" charset="0"/>
              <a:buChar char="•"/>
            </a:pPr>
            <a:r>
              <a:rPr lang="es-ES_tradnl" dirty="0"/>
              <a:t>Ampicilina – </a:t>
            </a:r>
            <a:r>
              <a:rPr lang="es-ES_tradnl" dirty="0" err="1"/>
              <a:t>Cefalexina</a:t>
            </a:r>
            <a:r>
              <a:rPr lang="es-ES_tradnl" dirty="0"/>
              <a:t>: cadena lateral R1 idéntica.</a:t>
            </a:r>
          </a:p>
          <a:p>
            <a:pPr marL="685800" lvl="1" indent="-228600">
              <a:buFont typeface="Arial" panose="020B0604020202020204" pitchFamily="34" charset="0"/>
              <a:buChar char="•"/>
            </a:pPr>
            <a:r>
              <a:rPr lang="es-ES_tradnl" dirty="0"/>
              <a:t>Amoxicilina – </a:t>
            </a:r>
            <a:r>
              <a:rPr lang="es-ES_tradnl" dirty="0" err="1"/>
              <a:t>Cefadroxilo</a:t>
            </a:r>
            <a:r>
              <a:rPr lang="es-ES_tradnl" dirty="0"/>
              <a:t>: cadena lateral R1 idéntica. </a:t>
            </a:r>
          </a:p>
          <a:p>
            <a:pPr marL="685800" lvl="1" indent="-228600">
              <a:buFont typeface="Arial" panose="020B0604020202020204" pitchFamily="34" charset="0"/>
              <a:buChar char="•"/>
            </a:pPr>
            <a:r>
              <a:rPr lang="es-ES_tradnl" dirty="0" err="1"/>
              <a:t>Cefazolina</a:t>
            </a:r>
            <a:r>
              <a:rPr lang="es-ES_tradnl" dirty="0"/>
              <a:t> tiene una cadena lateral única, con muy baja reactividad cruzada a penicilinas. </a:t>
            </a:r>
          </a:p>
          <a:p>
            <a:pPr marL="457200" lvl="1" indent="0">
              <a:buFont typeface="Arial" panose="020B0604020202020204" pitchFamily="34" charset="0"/>
              <a:buNone/>
            </a:pPr>
            <a:endParaRPr lang="es-ES_tradnl" dirty="0"/>
          </a:p>
          <a:p>
            <a:pPr marL="228600" lvl="0" indent="-228600">
              <a:buFont typeface="+mj-lt"/>
              <a:buAutoNum type="arabicPeriod"/>
            </a:pPr>
            <a:r>
              <a:rPr lang="es-ES_tradnl" dirty="0"/>
              <a:t>Penicilinas – </a:t>
            </a:r>
            <a:r>
              <a:rPr lang="es-ES_tradnl" dirty="0" err="1"/>
              <a:t>Carbamenemicos</a:t>
            </a:r>
            <a:r>
              <a:rPr lang="es-ES_tradnl" dirty="0"/>
              <a:t>:</a:t>
            </a:r>
          </a:p>
          <a:p>
            <a:pPr marL="685800" lvl="1" indent="-228600">
              <a:buFont typeface="Arial" panose="020B0604020202020204" pitchFamily="34" charset="0"/>
              <a:buChar char="•"/>
            </a:pPr>
            <a:r>
              <a:rPr lang="es-ES_tradnl" dirty="0"/>
              <a:t>Es menor al 1%. El 99% de pacientes con alergia a penicilina toleran los </a:t>
            </a:r>
            <a:r>
              <a:rPr lang="es-ES_tradnl" dirty="0" err="1"/>
              <a:t>carbapenemicos</a:t>
            </a:r>
            <a:r>
              <a:rPr lang="es-ES_tradnl" dirty="0"/>
              <a:t>.</a:t>
            </a:r>
          </a:p>
          <a:p>
            <a:pPr marL="457200" lvl="1" indent="0">
              <a:buFont typeface="Arial" panose="020B0604020202020204" pitchFamily="34" charset="0"/>
              <a:buNone/>
            </a:pPr>
            <a:endParaRPr lang="es-ES_tradnl" dirty="0"/>
          </a:p>
          <a:p>
            <a:pPr marL="228600" lvl="0" indent="-228600">
              <a:buFont typeface="+mj-lt"/>
              <a:buAutoNum type="arabicPeriod"/>
            </a:pPr>
            <a:r>
              <a:rPr lang="es-ES_tradnl" dirty="0"/>
              <a:t>Penicilina – </a:t>
            </a:r>
            <a:r>
              <a:rPr lang="es-ES_tradnl" dirty="0" err="1"/>
              <a:t>Monobactamicos</a:t>
            </a:r>
            <a:r>
              <a:rPr lang="es-ES_tradnl" dirty="0"/>
              <a:t> o </a:t>
            </a:r>
            <a:r>
              <a:rPr lang="es-ES_tradnl" dirty="0" err="1"/>
              <a:t>Monobactamicos</a:t>
            </a:r>
            <a:r>
              <a:rPr lang="es-ES_tradnl" dirty="0"/>
              <a:t> – </a:t>
            </a:r>
            <a:r>
              <a:rPr lang="es-ES_tradnl" dirty="0" err="1"/>
              <a:t>Carbapenemicos</a:t>
            </a:r>
            <a:r>
              <a:rPr lang="es-ES_tradnl" dirty="0"/>
              <a:t>:</a:t>
            </a:r>
          </a:p>
          <a:p>
            <a:pPr marL="685800" lvl="1" indent="-228600">
              <a:buFont typeface="Arial" panose="020B0604020202020204" pitchFamily="34" charset="0"/>
              <a:buChar char="•"/>
            </a:pPr>
            <a:r>
              <a:rPr lang="es-ES_tradnl" dirty="0"/>
              <a:t>No tienen reactividad cruzada.</a:t>
            </a:r>
          </a:p>
          <a:p>
            <a:pPr marL="457200" lvl="1" indent="0">
              <a:buFont typeface="Arial" panose="020B0604020202020204" pitchFamily="34" charset="0"/>
              <a:buNone/>
            </a:pPr>
            <a:endParaRPr lang="es-ES_tradnl" dirty="0"/>
          </a:p>
          <a:p>
            <a:pPr marL="228600" lvl="0" indent="-228600">
              <a:buFont typeface="+mj-lt"/>
              <a:buAutoNum type="arabicPeriod"/>
            </a:pPr>
            <a:r>
              <a:rPr lang="es-ES_tradnl" dirty="0" err="1"/>
              <a:t>Monobactamicos</a:t>
            </a:r>
            <a:r>
              <a:rPr lang="es-ES_tradnl" dirty="0"/>
              <a:t> – Cefalosporinas:</a:t>
            </a:r>
          </a:p>
          <a:p>
            <a:pPr marL="685800" lvl="1" indent="-228600">
              <a:buFont typeface="Arial" panose="020B0604020202020204" pitchFamily="34" charset="0"/>
              <a:buChar char="•"/>
            </a:pPr>
            <a:r>
              <a:rPr lang="es-ES_tradnl" dirty="0"/>
              <a:t>Existe reactividad cruzada entre </a:t>
            </a:r>
            <a:r>
              <a:rPr lang="es-ES_tradnl" dirty="0" err="1"/>
              <a:t>aztreonam</a:t>
            </a:r>
            <a:r>
              <a:rPr lang="es-ES_tradnl" dirty="0"/>
              <a:t> y </a:t>
            </a:r>
            <a:r>
              <a:rPr lang="es-ES_tradnl" dirty="0" err="1"/>
              <a:t>ceftazidima</a:t>
            </a:r>
            <a:r>
              <a:rPr lang="es-ES_tradnl" dirty="0"/>
              <a:t>, que comparten un R1 idéntico. </a:t>
            </a:r>
          </a:p>
          <a:p>
            <a:pPr marL="457200" lvl="1" indent="0">
              <a:buFont typeface="Arial" panose="020B0604020202020204" pitchFamily="34" charset="0"/>
              <a:buNone/>
            </a:pPr>
            <a:endParaRPr lang="es-ES_tradnl" dirty="0"/>
          </a:p>
          <a:p>
            <a:pPr marL="228600" lvl="0" indent="-228600">
              <a:buFont typeface="+mj-lt"/>
              <a:buAutoNum type="arabicPeriod"/>
            </a:pPr>
            <a:r>
              <a:rPr lang="es-ES_tradnl" dirty="0"/>
              <a:t>Cefalosporinas – </a:t>
            </a:r>
            <a:r>
              <a:rPr lang="es-ES_tradnl" dirty="0" err="1"/>
              <a:t>Carbapenemicos</a:t>
            </a:r>
            <a:r>
              <a:rPr lang="es-ES_tradnl" dirty="0"/>
              <a:t>:</a:t>
            </a:r>
          </a:p>
          <a:p>
            <a:pPr marL="685800" lvl="1" indent="-228600">
              <a:buFont typeface="Arial" panose="020B0604020202020204" pitchFamily="34" charset="0"/>
              <a:buChar char="•"/>
            </a:pPr>
            <a:r>
              <a:rPr lang="es-ES_tradnl" dirty="0"/>
              <a:t>Reactividad cruzada es menor 1%.</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21</a:t>
            </a:fld>
            <a:endParaRPr lang="es-ES_tradnl"/>
          </a:p>
        </p:txBody>
      </p:sp>
    </p:spTree>
    <p:extLst>
      <p:ext uri="{BB962C8B-B14F-4D97-AF65-F5344CB8AC3E}">
        <p14:creationId xmlns:p14="http://schemas.microsoft.com/office/powerpoint/2010/main" val="1581012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Cadenas laterales idénticas:</a:t>
            </a:r>
          </a:p>
          <a:p>
            <a:pPr marL="171450" indent="-171450">
              <a:buFont typeface="Arial" panose="020B0604020202020204" pitchFamily="34" charset="0"/>
              <a:buChar char="•"/>
            </a:pPr>
            <a:r>
              <a:rPr lang="es-ES_tradnl" dirty="0"/>
              <a:t>R1 celda roja.</a:t>
            </a:r>
          </a:p>
          <a:p>
            <a:pPr marL="171450" indent="-171450">
              <a:buFont typeface="Arial" panose="020B0604020202020204" pitchFamily="34" charset="0"/>
              <a:buChar char="•"/>
            </a:pPr>
            <a:r>
              <a:rPr lang="es-ES_tradnl" dirty="0"/>
              <a:t>R2 celda amarilla.</a:t>
            </a:r>
          </a:p>
          <a:p>
            <a:pPr marL="0" indent="0">
              <a:buFont typeface="Arial" panose="020B0604020202020204" pitchFamily="34" charset="0"/>
              <a:buNone/>
            </a:pPr>
            <a:endParaRPr lang="es-ES_tradnl" dirty="0"/>
          </a:p>
          <a:p>
            <a:pPr marL="0" indent="0">
              <a:buFont typeface="Arial" panose="020B0604020202020204" pitchFamily="34" charset="0"/>
              <a:buNone/>
            </a:pPr>
            <a:r>
              <a:rPr lang="es-ES_tradnl" dirty="0"/>
              <a:t>Núcleo de Anillo idéntico:</a:t>
            </a:r>
          </a:p>
          <a:p>
            <a:pPr marL="171450" indent="-171450">
              <a:buFont typeface="Arial" panose="020B0604020202020204" pitchFamily="34" charset="0"/>
              <a:buChar char="•"/>
            </a:pPr>
            <a:r>
              <a:rPr lang="es-ES_tradnl" dirty="0"/>
              <a:t>R1´</a:t>
            </a:r>
          </a:p>
          <a:p>
            <a:pPr marL="0" indent="0">
              <a:buFont typeface="Arial" panose="020B0604020202020204" pitchFamily="34" charset="0"/>
              <a:buNone/>
            </a:pPr>
            <a:endParaRPr lang="es-ES_tradnl" dirty="0"/>
          </a:p>
          <a:p>
            <a:pPr marL="0" indent="0">
              <a:buFont typeface="Arial" panose="020B0604020202020204" pitchFamily="34" charset="0"/>
              <a:buNone/>
            </a:pPr>
            <a:r>
              <a:rPr lang="es-ES_tradnl" dirty="0"/>
              <a:t>Rama de cadena lateral idéntica:</a:t>
            </a:r>
          </a:p>
          <a:p>
            <a:pPr marL="171450" indent="-171450">
              <a:buFont typeface="Arial" panose="020B0604020202020204" pitchFamily="34" charset="0"/>
              <a:buChar char="•"/>
            </a:pPr>
            <a:r>
              <a:rPr lang="es-ES_tradnl" dirty="0"/>
              <a:t>R1´´</a:t>
            </a:r>
          </a:p>
          <a:p>
            <a:pPr marL="0" indent="0">
              <a:buFont typeface="Arial" panose="020B0604020202020204" pitchFamily="34" charset="0"/>
              <a:buNone/>
            </a:pPr>
            <a:endParaRPr lang="es-ES_tradnl" dirty="0"/>
          </a:p>
          <a:p>
            <a:pPr marL="0" indent="0">
              <a:buFont typeface="Arial" panose="020B0604020202020204" pitchFamily="34" charset="0"/>
              <a:buNone/>
            </a:pPr>
            <a:r>
              <a:rPr lang="es-ES_tradnl" dirty="0"/>
              <a:t>Cadena lateral similar:</a:t>
            </a:r>
          </a:p>
          <a:p>
            <a:pPr marL="171450" indent="-171450">
              <a:buFont typeface="Arial" panose="020B0604020202020204" pitchFamily="34" charset="0"/>
              <a:buChar char="•"/>
            </a:pPr>
            <a:r>
              <a:rPr lang="es-ES_tradnl" dirty="0"/>
              <a:t>r1</a:t>
            </a:r>
          </a:p>
          <a:p>
            <a:pPr marL="171450" indent="-171450">
              <a:buFont typeface="Arial" panose="020B0604020202020204" pitchFamily="34" charset="0"/>
              <a:buChar char="•"/>
            </a:pPr>
            <a:r>
              <a:rPr lang="es-ES_tradnl" dirty="0"/>
              <a:t>r2</a:t>
            </a:r>
          </a:p>
          <a:p>
            <a:pPr marL="0" indent="0">
              <a:buFont typeface="Arial" panose="020B0604020202020204" pitchFamily="34" charset="0"/>
              <a:buNone/>
            </a:pPr>
            <a:endParaRPr lang="es-ES_tradnl" dirty="0"/>
          </a:p>
          <a:p>
            <a:pPr marL="0" indent="0">
              <a:buFont typeface="Arial" panose="020B0604020202020204" pitchFamily="34" charset="0"/>
              <a:buNone/>
            </a:pPr>
            <a:r>
              <a:rPr lang="es-ES_tradnl" dirty="0"/>
              <a:t>Núcleo de Anillo similar:</a:t>
            </a:r>
          </a:p>
          <a:p>
            <a:pPr marL="171450" indent="-171450">
              <a:buFont typeface="Arial" panose="020B0604020202020204" pitchFamily="34" charset="0"/>
              <a:buChar char="•"/>
            </a:pPr>
            <a:r>
              <a:rPr lang="es-ES_tradnl" dirty="0"/>
              <a:t>r1´</a:t>
            </a:r>
          </a:p>
          <a:p>
            <a:pPr marL="0" indent="0">
              <a:buFont typeface="Arial" panose="020B0604020202020204" pitchFamily="34" charset="0"/>
              <a:buNone/>
            </a:pPr>
            <a:endParaRPr lang="es-ES_tradnl" dirty="0"/>
          </a:p>
          <a:p>
            <a:pPr marL="0" indent="0">
              <a:buFont typeface="Arial" panose="020B0604020202020204" pitchFamily="34" charset="0"/>
              <a:buNone/>
            </a:pPr>
            <a:r>
              <a:rPr lang="es-ES_tradnl" dirty="0"/>
              <a:t>Rama de cadena lateral similar:</a:t>
            </a:r>
          </a:p>
          <a:p>
            <a:pPr marL="171450" indent="-171450">
              <a:buFont typeface="Arial" panose="020B0604020202020204" pitchFamily="34" charset="0"/>
              <a:buChar char="•"/>
            </a:pPr>
            <a:r>
              <a:rPr lang="es-ES_tradnl" dirty="0"/>
              <a:t>r1´´</a:t>
            </a:r>
          </a:p>
          <a:p>
            <a:pPr marL="171450" indent="-171450">
              <a:buFont typeface="Arial" panose="020B0604020202020204" pitchFamily="34" charset="0"/>
              <a:buChar char="•"/>
            </a:pPr>
            <a:endParaRPr lang="es-ES_tradnl" dirty="0"/>
          </a:p>
          <a:p>
            <a:pPr marL="0" indent="0">
              <a:buFont typeface="Arial" panose="020B0604020202020204" pitchFamily="34" charset="0"/>
              <a:buNone/>
            </a:pPr>
            <a:r>
              <a:rPr lang="es-ES_tradnl" dirty="0"/>
              <a:t>No hay similitudes estructurales en cadenas laterales:</a:t>
            </a:r>
          </a:p>
          <a:p>
            <a:pPr marL="171450" indent="-171450">
              <a:buFont typeface="Arial" panose="020B0604020202020204" pitchFamily="34" charset="0"/>
              <a:buChar char="•"/>
            </a:pPr>
            <a:r>
              <a:rPr lang="es-ES_tradnl" dirty="0"/>
              <a:t>Celda en blanco. </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22</a:t>
            </a:fld>
            <a:endParaRPr lang="es-ES_tradnl"/>
          </a:p>
        </p:txBody>
      </p:sp>
    </p:spTree>
    <p:extLst>
      <p:ext uri="{BB962C8B-B14F-4D97-AF65-F5344CB8AC3E}">
        <p14:creationId xmlns:p14="http://schemas.microsoft.com/office/powerpoint/2010/main" val="399707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a:t>Penicilinas</a:t>
            </a:r>
          </a:p>
          <a:p>
            <a:r>
              <a:rPr lang="es-ES_tradnl" dirty="0"/>
              <a:t>-Penicilinas naturales: penicilina G y penicilina V. </a:t>
            </a:r>
          </a:p>
          <a:p>
            <a:r>
              <a:rPr lang="es-ES_tradnl" dirty="0"/>
              <a:t>-</a:t>
            </a:r>
            <a:r>
              <a:rPr lang="es-ES_tradnl" dirty="0" err="1"/>
              <a:t>Aminopenicilinas</a:t>
            </a:r>
            <a:r>
              <a:rPr lang="es-ES_tradnl" dirty="0"/>
              <a:t>: amoxicilina y ampicilina, tienen un grupo amino cargado positivamente que mejora el transporte a través de los canales de la </a:t>
            </a:r>
            <a:r>
              <a:rPr lang="es-ES_tradnl" dirty="0" err="1"/>
              <a:t>porina</a:t>
            </a:r>
            <a:r>
              <a:rPr lang="es-ES_tradnl" dirty="0"/>
              <a:t> y también son inactivados por las </a:t>
            </a:r>
            <a:r>
              <a:rPr lang="el-GR" dirty="0"/>
              <a:t>β-</a:t>
            </a:r>
            <a:r>
              <a:rPr lang="es-ES_tradnl" dirty="0" err="1"/>
              <a:t>lactamasas</a:t>
            </a:r>
            <a:r>
              <a:rPr lang="es-ES_tradnl" dirty="0"/>
              <a:t> y, por lo tanto, se combinan más a menudo con un inhibidor de la </a:t>
            </a:r>
            <a:r>
              <a:rPr lang="el-GR" dirty="0"/>
              <a:t>β-</a:t>
            </a:r>
            <a:r>
              <a:rPr lang="es-ES_tradnl" dirty="0" err="1"/>
              <a:t>lactamasa</a:t>
            </a:r>
            <a:r>
              <a:rPr lang="es-ES_tradnl" dirty="0"/>
              <a:t>. </a:t>
            </a:r>
          </a:p>
          <a:p>
            <a:r>
              <a:rPr lang="es-ES_tradnl" dirty="0"/>
              <a:t>-Penicilinas resistentes a </a:t>
            </a:r>
            <a:r>
              <a:rPr lang="el-GR" dirty="0"/>
              <a:t>β-</a:t>
            </a:r>
            <a:r>
              <a:rPr lang="es-ES_tradnl" dirty="0" err="1"/>
              <a:t>lactamasa</a:t>
            </a:r>
            <a:r>
              <a:rPr lang="es-ES_tradnl" dirty="0"/>
              <a:t>: (penicilinas </a:t>
            </a:r>
            <a:r>
              <a:rPr lang="es-ES_tradnl" dirty="0" err="1"/>
              <a:t>antiestafilocócicas</a:t>
            </a:r>
            <a:r>
              <a:rPr lang="es-ES_tradnl" dirty="0"/>
              <a:t>) incluyen </a:t>
            </a:r>
            <a:r>
              <a:rPr lang="es-ES_tradnl" dirty="0" err="1"/>
              <a:t>oxacilina</a:t>
            </a:r>
            <a:r>
              <a:rPr lang="es-ES_tradnl" dirty="0"/>
              <a:t> y </a:t>
            </a:r>
            <a:r>
              <a:rPr lang="es-ES_tradnl" dirty="0" err="1"/>
              <a:t>dicloxacilina</a:t>
            </a:r>
            <a:r>
              <a:rPr lang="es-ES_tradnl" dirty="0"/>
              <a:t>. Son resistentes a la destrucción de la mayoría de las </a:t>
            </a:r>
            <a:r>
              <a:rPr lang="el-GR" dirty="0"/>
              <a:t>β</a:t>
            </a:r>
            <a:r>
              <a:rPr lang="es-ES" dirty="0"/>
              <a:t> </a:t>
            </a:r>
            <a:r>
              <a:rPr lang="es-ES_tradnl" dirty="0" err="1"/>
              <a:t>lactamasas</a:t>
            </a:r>
            <a:r>
              <a:rPr lang="es-ES_tradnl" dirty="0"/>
              <a:t> y se usan principalmente para tratar infecciones estafilocócicas. </a:t>
            </a:r>
          </a:p>
          <a:p>
            <a:r>
              <a:rPr lang="es-ES_tradnl" dirty="0"/>
              <a:t>-</a:t>
            </a:r>
            <a:r>
              <a:rPr lang="es-ES_tradnl" dirty="0" err="1"/>
              <a:t>Ureidopenicilinas</a:t>
            </a:r>
            <a:r>
              <a:rPr lang="es-ES_tradnl" dirty="0"/>
              <a:t>: </a:t>
            </a:r>
            <a:r>
              <a:rPr lang="es-ES_tradnl" dirty="0" err="1"/>
              <a:t>piperacilina</a:t>
            </a:r>
            <a:r>
              <a:rPr lang="es-ES_tradnl" dirty="0"/>
              <a:t>. </a:t>
            </a:r>
            <a:r>
              <a:rPr lang="es-ES_tradnl" dirty="0" err="1"/>
              <a:t>Antipseudomona</a:t>
            </a:r>
            <a:r>
              <a:rPr lang="es-ES_tradnl" dirty="0"/>
              <a:t>.</a:t>
            </a:r>
          </a:p>
          <a:p>
            <a:r>
              <a:rPr lang="es-ES_tradnl" dirty="0"/>
              <a:t>-</a:t>
            </a:r>
            <a:r>
              <a:rPr lang="es-ES_tradnl" dirty="0" err="1"/>
              <a:t>Carboxipenicilinas</a:t>
            </a:r>
            <a:r>
              <a:rPr lang="es-ES_tradnl" dirty="0"/>
              <a:t>: </a:t>
            </a:r>
            <a:r>
              <a:rPr lang="es-ES_tradnl" dirty="0" err="1"/>
              <a:t>ticarcilina</a:t>
            </a:r>
            <a:r>
              <a:rPr lang="es-ES_tradnl" dirty="0"/>
              <a:t>. </a:t>
            </a:r>
            <a:r>
              <a:rPr lang="es-ES_tradnl" dirty="0" err="1"/>
              <a:t>Antipseudomona</a:t>
            </a:r>
            <a:r>
              <a:rPr lang="es-ES_tradnl" dirty="0"/>
              <a:t>.</a:t>
            </a:r>
          </a:p>
          <a:p>
            <a:endParaRPr lang="es-ES_tradnl" dirty="0"/>
          </a:p>
          <a:p>
            <a:r>
              <a:rPr lang="es-ES_tradnl" b="1" dirty="0"/>
              <a:t>Cefalosporinas</a:t>
            </a:r>
          </a:p>
          <a:p>
            <a:r>
              <a:rPr lang="es-ES_tradnl" dirty="0"/>
              <a:t>-Tienen un amplio espectro de actividad.</a:t>
            </a:r>
          </a:p>
          <a:p>
            <a:r>
              <a:rPr lang="es-ES_tradnl" dirty="0"/>
              <a:t>-1era generación: </a:t>
            </a:r>
            <a:r>
              <a:rPr lang="es-ES_tradnl" dirty="0" err="1"/>
              <a:t>Cefazolina</a:t>
            </a:r>
            <a:r>
              <a:rPr lang="es-ES_tradnl" dirty="0"/>
              <a:t>, </a:t>
            </a:r>
            <a:r>
              <a:rPr lang="es-ES_tradnl" dirty="0" err="1"/>
              <a:t>cefalotina</a:t>
            </a:r>
            <a:r>
              <a:rPr lang="es-ES_tradnl" dirty="0"/>
              <a:t>, </a:t>
            </a:r>
            <a:r>
              <a:rPr lang="es-ES_tradnl" dirty="0" err="1"/>
              <a:t>cefradina</a:t>
            </a:r>
            <a:r>
              <a:rPr lang="es-ES_tradnl" dirty="0"/>
              <a:t>, </a:t>
            </a:r>
            <a:r>
              <a:rPr lang="es-ES_tradnl" dirty="0" err="1"/>
              <a:t>cefadroxilo</a:t>
            </a:r>
            <a:r>
              <a:rPr lang="es-ES_tradnl" dirty="0"/>
              <a:t>, </a:t>
            </a:r>
            <a:r>
              <a:rPr lang="es-ES_tradnl" dirty="0" err="1"/>
              <a:t>cefalexina</a:t>
            </a:r>
            <a:r>
              <a:rPr lang="es-ES_tradnl" dirty="0"/>
              <a:t>.</a:t>
            </a:r>
          </a:p>
          <a:p>
            <a:r>
              <a:rPr lang="es-ES_tradnl" dirty="0"/>
              <a:t>-2da generación: </a:t>
            </a:r>
            <a:r>
              <a:rPr lang="es-ES_tradnl" dirty="0" err="1"/>
              <a:t>Cefuroxima</a:t>
            </a:r>
            <a:r>
              <a:rPr lang="es-ES_tradnl" dirty="0"/>
              <a:t>, </a:t>
            </a:r>
            <a:r>
              <a:rPr lang="es-ES_tradnl" dirty="0" err="1"/>
              <a:t>cefaclor</a:t>
            </a:r>
            <a:r>
              <a:rPr lang="es-ES_tradnl" dirty="0"/>
              <a:t>.</a:t>
            </a:r>
          </a:p>
          <a:p>
            <a:r>
              <a:rPr lang="es-ES_tradnl" dirty="0"/>
              <a:t>-3era generación: </a:t>
            </a:r>
            <a:r>
              <a:rPr lang="es-ES_tradnl" dirty="0" err="1"/>
              <a:t>Cefotaxima</a:t>
            </a:r>
            <a:r>
              <a:rPr lang="es-ES_tradnl" dirty="0"/>
              <a:t>, </a:t>
            </a:r>
            <a:r>
              <a:rPr lang="es-ES_tradnl" dirty="0" err="1"/>
              <a:t>ceftazidima</a:t>
            </a:r>
            <a:r>
              <a:rPr lang="es-ES_tradnl" dirty="0"/>
              <a:t>, </a:t>
            </a:r>
            <a:r>
              <a:rPr lang="es-ES_tradnl" dirty="0" err="1"/>
              <a:t>ceftriaxona</a:t>
            </a:r>
            <a:r>
              <a:rPr lang="es-ES_tradnl" dirty="0"/>
              <a:t>, </a:t>
            </a:r>
            <a:r>
              <a:rPr lang="es-ES_tradnl" dirty="0" err="1"/>
              <a:t>cefdinir</a:t>
            </a:r>
            <a:r>
              <a:rPr lang="es-ES_tradnl" dirty="0"/>
              <a:t>, </a:t>
            </a:r>
            <a:r>
              <a:rPr lang="es-ES_tradnl" dirty="0" err="1"/>
              <a:t>cefixima</a:t>
            </a:r>
            <a:r>
              <a:rPr lang="es-ES_tradnl" dirty="0"/>
              <a:t>.</a:t>
            </a:r>
          </a:p>
          <a:p>
            <a:r>
              <a:rPr lang="es-ES_tradnl" dirty="0"/>
              <a:t>-4ta generación: </a:t>
            </a:r>
            <a:r>
              <a:rPr lang="es-ES_tradnl" dirty="0" err="1"/>
              <a:t>Cefepime</a:t>
            </a:r>
            <a:r>
              <a:rPr lang="es-ES_tradnl" dirty="0"/>
              <a:t>. </a:t>
            </a:r>
          </a:p>
          <a:p>
            <a:r>
              <a:rPr lang="es-ES_tradnl" dirty="0"/>
              <a:t>-5ta generación: </a:t>
            </a:r>
            <a:r>
              <a:rPr lang="es-ES_tradnl" dirty="0" err="1"/>
              <a:t>Ceftarolina</a:t>
            </a:r>
            <a:r>
              <a:rPr lang="es-ES_tradnl" dirty="0"/>
              <a:t>, </a:t>
            </a:r>
            <a:r>
              <a:rPr lang="es-ES_tradnl" dirty="0" err="1"/>
              <a:t>ceftobiprol</a:t>
            </a:r>
            <a:r>
              <a:rPr lang="es-ES_tradnl" dirty="0"/>
              <a:t>.</a:t>
            </a:r>
          </a:p>
          <a:p>
            <a:r>
              <a:rPr lang="es-ES_tradnl" dirty="0"/>
              <a:t>-</a:t>
            </a:r>
            <a:r>
              <a:rPr lang="es-ES_tradnl" dirty="0" err="1"/>
              <a:t>Cefamicinas</a:t>
            </a:r>
            <a:r>
              <a:rPr lang="es-ES_tradnl" dirty="0"/>
              <a:t>: </a:t>
            </a:r>
            <a:r>
              <a:rPr lang="es-ES_tradnl" dirty="0" err="1"/>
              <a:t>Cefotetan</a:t>
            </a:r>
            <a:r>
              <a:rPr lang="es-ES_tradnl" dirty="0"/>
              <a:t>. (tienen un grupo 7-a-metoxy que les da resistencia a </a:t>
            </a:r>
            <a:r>
              <a:rPr lang="es-ES_tradnl" dirty="0" err="1"/>
              <a:t>betalactamasas</a:t>
            </a:r>
            <a:r>
              <a:rPr lang="es-ES_tradnl" dirty="0"/>
              <a:t> y las convierte en un grupo de cefalosporinas diferentes. </a:t>
            </a:r>
          </a:p>
          <a:p>
            <a:r>
              <a:rPr lang="es-ES_tradnl" dirty="0"/>
              <a:t> </a:t>
            </a:r>
          </a:p>
          <a:p>
            <a:r>
              <a:rPr lang="es-ES_tradnl" b="1" dirty="0" err="1"/>
              <a:t>Carbapenems</a:t>
            </a:r>
            <a:r>
              <a:rPr lang="es-ES_tradnl" dirty="0"/>
              <a:t> </a:t>
            </a:r>
          </a:p>
          <a:p>
            <a:r>
              <a:rPr lang="es-ES_tradnl" dirty="0"/>
              <a:t>-Tienen un amplio espectro de actividad. </a:t>
            </a:r>
          </a:p>
          <a:p>
            <a:r>
              <a:rPr lang="es-ES_tradnl" dirty="0"/>
              <a:t>-</a:t>
            </a:r>
            <a:r>
              <a:rPr lang="es-ES_tradnl" dirty="0" err="1"/>
              <a:t>Ertapenem</a:t>
            </a:r>
            <a:r>
              <a:rPr lang="es-ES_tradnl" dirty="0"/>
              <a:t>.</a:t>
            </a:r>
          </a:p>
          <a:p>
            <a:r>
              <a:rPr lang="es-ES_tradnl" dirty="0"/>
              <a:t>-</a:t>
            </a:r>
            <a:r>
              <a:rPr lang="es-ES_tradnl" dirty="0" err="1"/>
              <a:t>Imipenem</a:t>
            </a:r>
            <a:r>
              <a:rPr lang="es-ES_tradnl" dirty="0"/>
              <a:t>.</a:t>
            </a:r>
          </a:p>
          <a:p>
            <a:r>
              <a:rPr lang="es-ES_tradnl" dirty="0"/>
              <a:t>-</a:t>
            </a:r>
            <a:r>
              <a:rPr lang="es-ES_tradnl" dirty="0" err="1"/>
              <a:t>Meropenem</a:t>
            </a:r>
            <a:r>
              <a:rPr lang="es-ES_tradnl" dirty="0"/>
              <a:t>.</a:t>
            </a:r>
          </a:p>
          <a:p>
            <a:r>
              <a:rPr lang="es-ES_tradnl" dirty="0"/>
              <a:t>-</a:t>
            </a:r>
            <a:r>
              <a:rPr lang="es-ES_tradnl" dirty="0" err="1"/>
              <a:t>Doripenem</a:t>
            </a:r>
            <a:r>
              <a:rPr lang="es-ES_tradnl" dirty="0"/>
              <a:t>.</a:t>
            </a:r>
          </a:p>
          <a:p>
            <a:endParaRPr 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dirty="0" err="1"/>
              <a:t>Monobactamas</a:t>
            </a:r>
            <a:endParaRPr lang="es-ES_tradnl" b="1" dirty="0"/>
          </a:p>
          <a:p>
            <a:r>
              <a:rPr lang="es-ES_tradnl" dirty="0"/>
              <a:t>-</a:t>
            </a:r>
            <a:r>
              <a:rPr lang="es-ES_tradnl" dirty="0" err="1"/>
              <a:t>Aztreonam</a:t>
            </a:r>
            <a:r>
              <a:rPr lang="es-ES_tradnl" dirty="0"/>
              <a:t> es el único </a:t>
            </a:r>
            <a:r>
              <a:rPr lang="es-ES_tradnl" dirty="0" err="1"/>
              <a:t>monobactam</a:t>
            </a:r>
            <a:r>
              <a:rPr lang="es-ES_tradnl" dirty="0"/>
              <a:t> disponible. </a:t>
            </a:r>
          </a:p>
          <a:p>
            <a:r>
              <a:rPr lang="es-ES_tradnl" dirty="0"/>
              <a:t>-Tiene un solo anillo de </a:t>
            </a:r>
            <a:r>
              <a:rPr lang="el-GR" dirty="0"/>
              <a:t>β-</a:t>
            </a:r>
            <a:r>
              <a:rPr lang="es-ES_tradnl" dirty="0"/>
              <a:t>lactámico. </a:t>
            </a:r>
          </a:p>
          <a:p>
            <a:r>
              <a:rPr lang="es-ES_tradnl" dirty="0"/>
              <a:t>-Es eficaz contra las bacterias aerobias </a:t>
            </a:r>
            <a:r>
              <a:rPr lang="es-ES_tradnl" dirty="0" err="1"/>
              <a:t>grampositivas</a:t>
            </a:r>
            <a:r>
              <a:rPr lang="es-ES_tradnl" dirty="0"/>
              <a:t>.</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4</a:t>
            </a:fld>
            <a:endParaRPr lang="es-ES_tradnl"/>
          </a:p>
        </p:txBody>
      </p:sp>
    </p:spTree>
    <p:extLst>
      <p:ext uri="{BB962C8B-B14F-4D97-AF65-F5344CB8AC3E}">
        <p14:creationId xmlns:p14="http://schemas.microsoft.com/office/powerpoint/2010/main" val="1483491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a:t>MANIFESTACIONES CLÍNICAS</a:t>
            </a:r>
          </a:p>
          <a:p>
            <a:endParaRPr lang="es-ES_tradnl" dirty="0"/>
          </a:p>
          <a:p>
            <a:r>
              <a:rPr lang="es-ES_tradnl" b="1" dirty="0"/>
              <a:t>Inmediatas</a:t>
            </a:r>
          </a:p>
          <a:p>
            <a:r>
              <a:rPr lang="es-ES_tradnl" dirty="0"/>
              <a:t>-IgE mediadas.</a:t>
            </a:r>
          </a:p>
          <a:p>
            <a:r>
              <a:rPr lang="es-ES_tradnl" dirty="0"/>
              <a:t>-Inicio: minutos - 6 horas de la última dosis administrada.</a:t>
            </a:r>
          </a:p>
          <a:p>
            <a:r>
              <a:rPr lang="es-ES_tradnl" dirty="0"/>
              <a:t>-Inmediata: se presenta minutos a horas después de la exposición, e incluye reacciones leves, moderadas o graves (anafilaxia). </a:t>
            </a:r>
          </a:p>
          <a:p>
            <a:r>
              <a:rPr lang="es-ES_tradnl" dirty="0"/>
              <a:t>-Acelerada: puede ser IgE mediada, se presenta mayor a 4 días del inicio del tratamiento pero dentro de 1-6h de la última dosis, y se manifiesta con urticaria/angioedema, sibilancias, edema laríngeo.</a:t>
            </a:r>
          </a:p>
          <a:p>
            <a:r>
              <a:rPr lang="es-ES_tradnl" dirty="0"/>
              <a:t>-Compromiso: cutáneo (urticaria, angioedema, prurito, eritema), respiratorio (broncoespasmo, disnea), cardiovascular (shock), gastrointestinal (vomito, diarrea), anafilaxia..</a:t>
            </a:r>
          </a:p>
          <a:p>
            <a:endParaRPr lang="es-ES_tradnl" dirty="0"/>
          </a:p>
          <a:p>
            <a:r>
              <a:rPr lang="es-ES_tradnl" b="1" dirty="0"/>
              <a:t>No inmediatas</a:t>
            </a:r>
          </a:p>
          <a:p>
            <a:r>
              <a:rPr lang="es-ES_tradnl" dirty="0"/>
              <a:t>-No IgE mediadas.</a:t>
            </a:r>
          </a:p>
          <a:p>
            <a:r>
              <a:rPr lang="es-ES_tradnl" dirty="0"/>
              <a:t>-Involucran reacciones de hipersensibilidad tipo II, III, IV.</a:t>
            </a:r>
          </a:p>
          <a:p>
            <a:r>
              <a:rPr lang="es-ES_tradnl" dirty="0"/>
              <a:t>-Inicio: &gt;1 hora – varios días o incluso semanas después del inicio del tratamiento.</a:t>
            </a:r>
          </a:p>
          <a:p>
            <a:r>
              <a:rPr lang="es-ES_tradnl" dirty="0"/>
              <a:t>-Más comunes son erupciones </a:t>
            </a:r>
            <a:r>
              <a:rPr lang="es-ES_tradnl" dirty="0" err="1"/>
              <a:t>morbiliformes</a:t>
            </a:r>
            <a:r>
              <a:rPr lang="es-ES_tradnl" dirty="0"/>
              <a:t> / </a:t>
            </a:r>
            <a:r>
              <a:rPr lang="es-ES_tradnl" dirty="0" err="1"/>
              <a:t>maculopapulares</a:t>
            </a:r>
            <a:r>
              <a:rPr lang="es-ES_tradnl" dirty="0"/>
              <a:t> y </a:t>
            </a:r>
            <a:r>
              <a:rPr lang="es-ES_tradnl" dirty="0" err="1"/>
              <a:t>urticariales</a:t>
            </a:r>
            <a:r>
              <a:rPr lang="es-ES_tradnl" dirty="0"/>
              <a:t>.</a:t>
            </a:r>
          </a:p>
          <a:p>
            <a:r>
              <a:rPr lang="es-ES_tradnl" dirty="0"/>
              <a:t>-II: Reacciones citotóxicas, se manifiestan como </a:t>
            </a:r>
            <a:r>
              <a:rPr lang="es-ES_tradnl" dirty="0" err="1"/>
              <a:t>Citopenias</a:t>
            </a:r>
            <a:r>
              <a:rPr lang="es-ES_tradnl" dirty="0"/>
              <a:t>.</a:t>
            </a:r>
          </a:p>
          <a:p>
            <a:r>
              <a:rPr lang="es-ES_tradnl" dirty="0"/>
              <a:t>-III: Reacciones por complejos inmunes = Reacción similar a la enfermedad del suero, fiebre por medicamentos, nefritis, vasculitis.</a:t>
            </a:r>
          </a:p>
          <a:p>
            <a:r>
              <a:rPr lang="es-ES_tradnl" dirty="0"/>
              <a:t>-</a:t>
            </a:r>
            <a:r>
              <a:rPr lang="es-ES_tradnl" dirty="0" err="1"/>
              <a:t>IVa</a:t>
            </a:r>
            <a:r>
              <a:rPr lang="es-ES_tradnl" dirty="0"/>
              <a:t>: dermatitis de contacto (presentaciones tópicas, personal de salud o industria manifactura)</a:t>
            </a:r>
          </a:p>
          <a:p>
            <a:r>
              <a:rPr lang="es-ES_tradnl" dirty="0"/>
              <a:t>-</a:t>
            </a:r>
            <a:r>
              <a:rPr lang="es-ES_tradnl" dirty="0" err="1"/>
              <a:t>IVb</a:t>
            </a:r>
            <a:r>
              <a:rPr lang="es-ES_tradnl" dirty="0"/>
              <a:t>: </a:t>
            </a:r>
            <a:r>
              <a:rPr lang="es-ES_tradnl" dirty="0" err="1"/>
              <a:t>Rash</a:t>
            </a:r>
            <a:r>
              <a:rPr lang="es-ES_tradnl" dirty="0"/>
              <a:t> </a:t>
            </a:r>
            <a:r>
              <a:rPr lang="es-ES_tradnl" dirty="0" err="1"/>
              <a:t>morbiliforme</a:t>
            </a:r>
            <a:r>
              <a:rPr lang="es-ES_tradnl" dirty="0"/>
              <a:t> o </a:t>
            </a:r>
            <a:r>
              <a:rPr lang="es-ES_tradnl" dirty="0" err="1"/>
              <a:t>maculopapular</a:t>
            </a:r>
            <a:r>
              <a:rPr lang="es-ES_tradnl" dirty="0"/>
              <a:t>, DRESS</a:t>
            </a:r>
          </a:p>
          <a:p>
            <a:r>
              <a:rPr lang="es-ES_tradnl" dirty="0"/>
              <a:t>-</a:t>
            </a:r>
            <a:r>
              <a:rPr lang="es-ES_tradnl" dirty="0" err="1"/>
              <a:t>IVc</a:t>
            </a:r>
            <a:r>
              <a:rPr lang="es-ES_tradnl" dirty="0"/>
              <a:t>: SJS-NET</a:t>
            </a:r>
          </a:p>
          <a:p>
            <a:r>
              <a:rPr lang="es-ES_tradnl" dirty="0"/>
              <a:t>-</a:t>
            </a:r>
            <a:r>
              <a:rPr lang="es-ES_tradnl" dirty="0" err="1"/>
              <a:t>IVd</a:t>
            </a:r>
            <a:r>
              <a:rPr lang="es-ES_tradnl" dirty="0"/>
              <a:t>: PEGA</a:t>
            </a:r>
          </a:p>
          <a:p>
            <a:endParaRPr lang="es-ES_tradnl" dirty="0"/>
          </a:p>
          <a:p>
            <a:r>
              <a:rPr lang="es-ES_tradnl" dirty="0"/>
              <a:t>erupción fija por medicamentos.</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23</a:t>
            </a:fld>
            <a:endParaRPr lang="es-ES_tradnl"/>
          </a:p>
        </p:txBody>
      </p:sp>
    </p:spTree>
    <p:extLst>
      <p:ext uri="{BB962C8B-B14F-4D97-AF65-F5344CB8AC3E}">
        <p14:creationId xmlns:p14="http://schemas.microsoft.com/office/powerpoint/2010/main" val="3415322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a:t>DIAGNÓSTICO</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24</a:t>
            </a:fld>
            <a:endParaRPr lang="es-ES_tradnl"/>
          </a:p>
        </p:txBody>
      </p:sp>
    </p:spTree>
    <p:extLst>
      <p:ext uri="{BB962C8B-B14F-4D97-AF65-F5344CB8AC3E}">
        <p14:creationId xmlns:p14="http://schemas.microsoft.com/office/powerpoint/2010/main" val="676239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a:t>Historia clínica:</a:t>
            </a:r>
          </a:p>
          <a:p>
            <a:endParaRPr lang="es-ES_tradnl" dirty="0"/>
          </a:p>
          <a:p>
            <a:r>
              <a:rPr lang="es-ES_tradnl" dirty="0"/>
              <a:t>-Una HC detallada es el primer paso para  un diagnostico correcto, que debe incluir: medicamento, su naturaleza, tiempo de inicio y resolución de los síntomas. </a:t>
            </a:r>
          </a:p>
          <a:p>
            <a:r>
              <a:rPr lang="es-ES_tradnl" dirty="0"/>
              <a:t>-La historia clínica es poco confiable en predecir futuras reacciones con la administración del medicamento (10% la </a:t>
            </a:r>
            <a:r>
              <a:rPr lang="es-ES_tradnl" dirty="0" err="1"/>
              <a:t>autoreportan</a:t>
            </a:r>
            <a:r>
              <a:rPr lang="es-ES_tradnl" dirty="0"/>
              <a:t> y el 90% de estos la toleran en estudios).</a:t>
            </a:r>
          </a:p>
          <a:p>
            <a:r>
              <a:rPr lang="es-ES_tradnl" dirty="0"/>
              <a:t>-Razones de la incongruencia: </a:t>
            </a:r>
          </a:p>
          <a:p>
            <a:pPr marL="171450" indent="-171450">
              <a:buFont typeface="Arial" panose="020B0604020202020204" pitchFamily="34" charset="0"/>
              <a:buChar char="•"/>
            </a:pPr>
            <a:r>
              <a:rPr lang="es-ES_tradnl" dirty="0"/>
              <a:t>La historia de la reacción es poco caracterizada y remota. </a:t>
            </a:r>
          </a:p>
          <a:p>
            <a:pPr marL="171450" indent="-171450">
              <a:buFont typeface="Arial" panose="020B0604020202020204" pitchFamily="34" charset="0"/>
              <a:buChar char="•"/>
            </a:pPr>
            <a:r>
              <a:rPr lang="es-ES_tradnl" dirty="0"/>
              <a:t>Síntomas pueden ser consecuencia de la enfermedad subyacente: infección viral.</a:t>
            </a:r>
          </a:p>
          <a:p>
            <a:pPr marL="171450" indent="-171450">
              <a:buFont typeface="Arial" panose="020B0604020202020204" pitchFamily="34" charset="0"/>
              <a:buChar char="•"/>
            </a:pPr>
            <a:r>
              <a:rPr lang="es-ES_tradnl" dirty="0"/>
              <a:t>Síntomas pueden ser consecuencia de la interacción entre un agente infeccioso y la penicilina: pacientes con VEB tratados con ampicilina desarrollan </a:t>
            </a:r>
            <a:r>
              <a:rPr lang="es-ES_tradnl" dirty="0" err="1"/>
              <a:t>rash</a:t>
            </a:r>
            <a:r>
              <a:rPr lang="es-ES_tradnl" dirty="0"/>
              <a:t> </a:t>
            </a:r>
            <a:r>
              <a:rPr lang="es-ES_tradnl" dirty="0" err="1"/>
              <a:t>morbiliforme</a:t>
            </a:r>
            <a:r>
              <a:rPr lang="es-ES_tradnl" dirty="0"/>
              <a:t>. </a:t>
            </a:r>
          </a:p>
          <a:p>
            <a:pPr marL="171450" indent="-171450">
              <a:buFont typeface="Arial" panose="020B0604020202020204" pitchFamily="34" charset="0"/>
              <a:buChar char="•"/>
            </a:pPr>
            <a:r>
              <a:rPr lang="es-ES_tradnl" dirty="0"/>
              <a:t>Perdida de sensibilidad con el tiempo.</a:t>
            </a:r>
          </a:p>
          <a:p>
            <a:pPr marL="171450" indent="-171450">
              <a:buFont typeface="Arial" panose="020B0604020202020204" pitchFamily="34" charset="0"/>
              <a:buChar char="•"/>
            </a:pPr>
            <a:endParaRPr lang="es-ES_tradnl" dirty="0"/>
          </a:p>
          <a:p>
            <a:pPr marL="0" indent="0">
              <a:buFont typeface="Arial" panose="020B0604020202020204" pitchFamily="34" charset="0"/>
              <a:buNone/>
            </a:pPr>
            <a:r>
              <a:rPr lang="es-ES_tradnl" dirty="0"/>
              <a:t>-Preguntas para guiar el manejo:</a:t>
            </a:r>
          </a:p>
          <a:p>
            <a:pPr marL="228600" indent="-228600">
              <a:buFont typeface="+mj-lt"/>
              <a:buAutoNum type="arabicPeriod"/>
            </a:pPr>
            <a:r>
              <a:rPr lang="es-ES_tradnl" dirty="0"/>
              <a:t>¿Síntomas consistentes con mecanismo IgE mediado?</a:t>
            </a:r>
          </a:p>
          <a:p>
            <a:pPr marL="685800" lvl="1" indent="-228600">
              <a:buFont typeface="Arial" panose="020B0604020202020204" pitchFamily="34" charset="0"/>
              <a:buChar char="•"/>
            </a:pPr>
            <a:r>
              <a:rPr lang="es-ES_tradnl" dirty="0"/>
              <a:t>Prurito, urticaria, eritema, angioedema, broncoespasmo, edema laríngeo, nauseas, </a:t>
            </a:r>
            <a:r>
              <a:rPr lang="es-ES_tradnl" dirty="0" err="1"/>
              <a:t>emesis</a:t>
            </a:r>
            <a:r>
              <a:rPr lang="es-ES_tradnl" dirty="0"/>
              <a:t>, hipotensión.</a:t>
            </a:r>
          </a:p>
          <a:p>
            <a:pPr marL="685800" lvl="1" indent="-228600">
              <a:buFont typeface="Arial" panose="020B0604020202020204" pitchFamily="34" charset="0"/>
              <a:buChar char="•"/>
            </a:pPr>
            <a:r>
              <a:rPr lang="es-ES_tradnl" dirty="0"/>
              <a:t>Respuesta afirmativa → prueba cutánea.</a:t>
            </a:r>
          </a:p>
          <a:p>
            <a:pPr marL="685800" lvl="1" indent="-228600">
              <a:buFont typeface="Arial" panose="020B0604020202020204" pitchFamily="34" charset="0"/>
              <a:buChar char="•"/>
            </a:pPr>
            <a:r>
              <a:rPr lang="es-ES_tradnl" dirty="0"/>
              <a:t>Tiempo de reacción sugiere mecanismo.</a:t>
            </a:r>
          </a:p>
          <a:p>
            <a:pPr marL="685800" lvl="1" indent="-228600">
              <a:buFont typeface="Arial" panose="020B0604020202020204" pitchFamily="34" charset="0"/>
              <a:buChar char="•"/>
            </a:pPr>
            <a:endParaRPr lang="es-ES_tradnl" dirty="0"/>
          </a:p>
          <a:p>
            <a:pPr marL="228600" lvl="0" indent="-228600">
              <a:buFont typeface="+mj-lt"/>
              <a:buAutoNum type="arabicPeriod"/>
            </a:pPr>
            <a:r>
              <a:rPr lang="es-ES_tradnl" dirty="0"/>
              <a:t>¿Síntomas consistentes con mecanismo No IgE mediado?</a:t>
            </a:r>
          </a:p>
          <a:p>
            <a:pPr marL="685800" lvl="1" indent="-228600">
              <a:buFont typeface="Arial" panose="020B0604020202020204" pitchFamily="34" charset="0"/>
              <a:buChar char="•"/>
            </a:pPr>
            <a:r>
              <a:rPr lang="es-ES_tradnl" dirty="0"/>
              <a:t>Reacciones graves: PEGA, DRESS, SJS, NET, reacción similar a la enfermedad del suero, erupción fija por medicamentos, </a:t>
            </a:r>
            <a:r>
              <a:rPr lang="es-ES_tradnl" dirty="0" err="1"/>
              <a:t>citopenias</a:t>
            </a:r>
            <a:r>
              <a:rPr lang="es-ES_tradnl" dirty="0"/>
              <a:t>.</a:t>
            </a:r>
          </a:p>
          <a:p>
            <a:pPr marL="685800" lvl="1" indent="-228600">
              <a:buFont typeface="Arial" panose="020B0604020202020204" pitchFamily="34" charset="0"/>
              <a:buChar char="•"/>
            </a:pPr>
            <a:r>
              <a:rPr lang="es-ES_tradnl" dirty="0"/>
              <a:t>Manejo → evitación.</a:t>
            </a:r>
          </a:p>
          <a:p>
            <a:pPr marL="685800" lvl="1" indent="-228600">
              <a:buFont typeface="Arial" panose="020B0604020202020204" pitchFamily="34" charset="0"/>
              <a:buChar char="•"/>
            </a:pPr>
            <a:endParaRPr lang="es-ES_tradnl" dirty="0"/>
          </a:p>
          <a:p>
            <a:pPr marL="228600" lvl="0" indent="-228600">
              <a:buFont typeface="+mj-lt"/>
              <a:buAutoNum type="arabicPeriod"/>
            </a:pPr>
            <a:r>
              <a:rPr lang="es-ES_tradnl" dirty="0"/>
              <a:t>¿la reacción es poco clara o no es compatible con una posible alergia?</a:t>
            </a:r>
          </a:p>
          <a:p>
            <a:pPr marL="685800" lvl="1" indent="-228600">
              <a:buFont typeface="Arial" panose="020B0604020202020204" pitchFamily="34" charset="0"/>
              <a:buChar char="•"/>
            </a:pPr>
            <a:r>
              <a:rPr lang="es-ES_tradnl" dirty="0"/>
              <a:t>No hay detalles útiles ni claridad en la reacción. </a:t>
            </a:r>
          </a:p>
          <a:p>
            <a:pPr marL="685800" lvl="1" indent="-228600">
              <a:buFont typeface="Arial" panose="020B0604020202020204" pitchFamily="34" charset="0"/>
              <a:buChar char="•"/>
            </a:pPr>
            <a:r>
              <a:rPr lang="es-ES_tradnl" dirty="0"/>
              <a:t>Hay reacciones a mas de 1 antibiótico. </a:t>
            </a:r>
          </a:p>
          <a:p>
            <a:pPr marL="685800" lvl="1" indent="-228600">
              <a:buFont typeface="Arial" panose="020B0604020202020204" pitchFamily="34" charset="0"/>
              <a:buChar char="•"/>
            </a:pPr>
            <a:r>
              <a:rPr lang="es-ES_tradnl" dirty="0"/>
              <a:t>Según el contexto </a:t>
            </a:r>
            <a:r>
              <a:rPr lang="es-ES_tradnl" dirty="0" err="1"/>
              <a:t>clinico</a:t>
            </a:r>
            <a:r>
              <a:rPr lang="es-ES_tradnl" dirty="0"/>
              <a:t> se pueden hacer pruebas cutáneas o realizar una provocación directamente.</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25</a:t>
            </a:fld>
            <a:endParaRPr lang="es-ES_tradnl"/>
          </a:p>
        </p:txBody>
      </p:sp>
    </p:spTree>
    <p:extLst>
      <p:ext uri="{BB962C8B-B14F-4D97-AF65-F5344CB8AC3E}">
        <p14:creationId xmlns:p14="http://schemas.microsoft.com/office/powerpoint/2010/main" val="2216770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-Se puede apoyar con medidas como el cuestionario ENDA o esta propuesta de JAMA.</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26</a:t>
            </a:fld>
            <a:endParaRPr lang="es-ES_tradnl"/>
          </a:p>
        </p:txBody>
      </p:sp>
    </p:spTree>
    <p:extLst>
      <p:ext uri="{BB962C8B-B14F-4D97-AF65-F5344CB8AC3E}">
        <p14:creationId xmlns:p14="http://schemas.microsoft.com/office/powerpoint/2010/main" val="1509331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a:t>Pruebas cutáneas:</a:t>
            </a:r>
          </a:p>
          <a:p>
            <a:endParaRPr lang="es-ES_tradnl" dirty="0"/>
          </a:p>
          <a:p>
            <a:r>
              <a:rPr lang="es-ES_tradnl" dirty="0"/>
              <a:t>-Realizar 4-6 semanas luego de la reacción, no antes por posible falta de respuesta debido al periodo refractario. Hay poca evidencia q soporta realizar las pruebas en el momento agudo pero si es negativa se debe repetir después del tiempo recomendado. </a:t>
            </a:r>
          </a:p>
          <a:p>
            <a:r>
              <a:rPr lang="es-ES_tradnl" dirty="0"/>
              <a:t>-Se considera un procedimiento generalmente seguro, pero se han documentado reacciones sistémicas en pacientes con pruebas positivas en 0,7-11%.</a:t>
            </a:r>
          </a:p>
          <a:p>
            <a:r>
              <a:rPr lang="es-ES_tradnl" dirty="0"/>
              <a:t>-1/3 de los pacientes con alergia a la penicilina tienen pruebas cutáneas negativas y se diagnostican con provocación. (BSACI)</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27</a:t>
            </a:fld>
            <a:endParaRPr lang="es-ES_tradnl"/>
          </a:p>
        </p:txBody>
      </p:sp>
    </p:spTree>
    <p:extLst>
      <p:ext uri="{BB962C8B-B14F-4D97-AF65-F5344CB8AC3E}">
        <p14:creationId xmlns:p14="http://schemas.microsoft.com/office/powerpoint/2010/main" val="940213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a:t>Pruebas cutáneas:</a:t>
            </a:r>
            <a:endParaRPr lang="es-ES_tradnl" dirty="0"/>
          </a:p>
          <a:p>
            <a:endParaRPr lang="es-ES_tradnl" dirty="0"/>
          </a:p>
          <a:p>
            <a:r>
              <a:rPr lang="es-ES_tradnl" u="sng" dirty="0"/>
              <a:t>-Reacciones inmediatas:</a:t>
            </a:r>
            <a:endParaRPr lang="es-ES_tradnl" dirty="0"/>
          </a:p>
          <a:p>
            <a:pPr marL="171450" indent="-171450">
              <a:buFont typeface="Arial" panose="020B0604020202020204" pitchFamily="34" charset="0"/>
              <a:buChar char="•"/>
            </a:pPr>
            <a:r>
              <a:rPr lang="es-ES_tradnl" dirty="0"/>
              <a:t>Prick test: El estudio se empieza por esta prueba. Es positiva si el habón es &gt;3 mm respecto a control negativo. </a:t>
            </a:r>
          </a:p>
          <a:p>
            <a:pPr marL="171450" indent="-171450">
              <a:buFont typeface="Arial" panose="020B0604020202020204" pitchFamily="34" charset="0"/>
              <a:buChar char="•"/>
            </a:pPr>
            <a:r>
              <a:rPr lang="es-ES_tradnl" dirty="0"/>
              <a:t>Pruebas intradérmicas: </a:t>
            </a:r>
          </a:p>
          <a:p>
            <a:pPr marL="628650" lvl="1" indent="-171450">
              <a:buFont typeface="Wingdings" pitchFamily="2" charset="2"/>
              <a:buChar char="ü"/>
            </a:pPr>
            <a:r>
              <a:rPr lang="es-ES_tradnl" dirty="0"/>
              <a:t>Realizar si el Prick test es negativo </a:t>
            </a:r>
          </a:p>
          <a:p>
            <a:pPr marL="628650" lvl="1" indent="-171450">
              <a:buFont typeface="Wingdings" pitchFamily="2" charset="2"/>
              <a:buChar char="ü"/>
            </a:pPr>
            <a:r>
              <a:rPr lang="es-ES_tradnl" dirty="0"/>
              <a:t>Inyectar 0,02-0,04 ml para generar un habón de 4-6 </a:t>
            </a:r>
            <a:r>
              <a:rPr lang="es-ES_tradnl" dirty="0" err="1"/>
              <a:t>mm.</a:t>
            </a:r>
            <a:endParaRPr lang="es-ES_tradnl" dirty="0"/>
          </a:p>
          <a:p>
            <a:pPr marL="628650" lvl="1" indent="-171450">
              <a:buFont typeface="Wingdings" pitchFamily="2" charset="2"/>
              <a:buChar char="ü"/>
            </a:pPr>
            <a:r>
              <a:rPr lang="es-ES_tradnl" dirty="0"/>
              <a:t>En reacciones graves: iniciar dilución 1/100-1/1000 de la concentración terapéutica aumentando 10 veces hasta alcanzar una concentración no irritante.</a:t>
            </a:r>
          </a:p>
          <a:p>
            <a:pPr marL="628650" lvl="1" indent="-171450">
              <a:buFont typeface="Wingdings" pitchFamily="2" charset="2"/>
              <a:buChar char="ü"/>
            </a:pPr>
            <a:r>
              <a:rPr lang="es-ES_tradnl" dirty="0"/>
              <a:t>Positiva si aumenta el diámetro de ampolla inicial mas de 3 </a:t>
            </a:r>
            <a:r>
              <a:rPr lang="es-ES_tradnl" dirty="0" err="1"/>
              <a:t>mm.</a:t>
            </a:r>
            <a:endParaRPr lang="es-ES_tradnl" dirty="0"/>
          </a:p>
          <a:p>
            <a:pPr marL="628650" lvl="1" indent="-171450">
              <a:buFont typeface="Wingdings" pitchFamily="2" charset="2"/>
              <a:buChar char="ü"/>
            </a:pPr>
            <a:r>
              <a:rPr lang="es-ES_tradnl" dirty="0"/>
              <a:t>Resultado negativo → se descarta alergia.</a:t>
            </a:r>
          </a:p>
          <a:p>
            <a:pPr marL="457200" lvl="1" indent="0">
              <a:buFont typeface="Wingdings" pitchFamily="2" charset="2"/>
              <a:buNone/>
            </a:pPr>
            <a:endParaRPr lang="es-ES_tradnl" dirty="0"/>
          </a:p>
          <a:p>
            <a:pPr marL="171450" indent="-171450">
              <a:buFont typeface="Arial" panose="020B0604020202020204" pitchFamily="34" charset="0"/>
              <a:buChar char="•"/>
            </a:pPr>
            <a:r>
              <a:rPr lang="es-ES_tradnl" dirty="0"/>
              <a:t>Panel de </a:t>
            </a:r>
            <a:r>
              <a:rPr lang="es-ES_tradnl" dirty="0" err="1"/>
              <a:t>reagentes</a:t>
            </a:r>
            <a:r>
              <a:rPr lang="es-ES_tradnl" dirty="0"/>
              <a:t> propuesto en la literatura incluye:</a:t>
            </a:r>
          </a:p>
          <a:p>
            <a:pPr marL="628650" lvl="1" indent="-171450">
              <a:buFont typeface="Wingdings" pitchFamily="2" charset="2"/>
              <a:buChar char="ü"/>
            </a:pPr>
            <a:r>
              <a:rPr lang="es-ES_tradnl" dirty="0"/>
              <a:t>Determinantes mayores: </a:t>
            </a:r>
            <a:r>
              <a:rPr lang="es-ES_tradnl" dirty="0" err="1"/>
              <a:t>peniciloil</a:t>
            </a:r>
            <a:r>
              <a:rPr lang="es-ES_tradnl" dirty="0"/>
              <a:t> </a:t>
            </a:r>
            <a:r>
              <a:rPr lang="es-ES_tradnl" dirty="0" err="1"/>
              <a:t>polilisina</a:t>
            </a:r>
            <a:r>
              <a:rPr lang="es-ES_tradnl" dirty="0"/>
              <a:t> (PPL). En USA como Pre-Pen. En Europa como DAP del laboratorio </a:t>
            </a:r>
            <a:r>
              <a:rPr lang="es-ES_tradnl" dirty="0" err="1"/>
              <a:t>Diater</a:t>
            </a:r>
            <a:r>
              <a:rPr lang="es-ES_tradnl" dirty="0"/>
              <a:t>. VPN: 84-99%.</a:t>
            </a:r>
          </a:p>
          <a:p>
            <a:pPr marL="628650" lvl="1" indent="-171450">
              <a:buFont typeface="Wingdings" pitchFamily="2" charset="2"/>
              <a:buChar char="ü"/>
            </a:pPr>
            <a:r>
              <a:rPr lang="es-ES_tradnl" dirty="0"/>
              <a:t>Determinantes menores: </a:t>
            </a:r>
            <a:r>
              <a:rPr lang="es-ES_tradnl" dirty="0" err="1"/>
              <a:t>peniloato</a:t>
            </a:r>
            <a:r>
              <a:rPr lang="es-ES_tradnl" dirty="0"/>
              <a:t>, </a:t>
            </a:r>
            <a:r>
              <a:rPr lang="es-ES_tradnl" dirty="0" err="1"/>
              <a:t>peniciloato</a:t>
            </a:r>
            <a:r>
              <a:rPr lang="es-ES_tradnl" dirty="0"/>
              <a:t> - Mezcla de determinantes menores (MDM): </a:t>
            </a:r>
            <a:r>
              <a:rPr lang="es-ES_tradnl" dirty="0" err="1"/>
              <a:t>peniloato</a:t>
            </a:r>
            <a:r>
              <a:rPr lang="es-ES_tradnl" dirty="0"/>
              <a:t> + </a:t>
            </a:r>
            <a:r>
              <a:rPr lang="es-ES_tradnl" dirty="0" err="1"/>
              <a:t>peniciloato</a:t>
            </a:r>
            <a:r>
              <a:rPr lang="es-ES_tradnl" dirty="0"/>
              <a:t>, o </a:t>
            </a:r>
            <a:r>
              <a:rPr lang="es-ES_tradnl" dirty="0" err="1"/>
              <a:t>peniloato</a:t>
            </a:r>
            <a:r>
              <a:rPr lang="es-ES_tradnl" dirty="0"/>
              <a:t> + </a:t>
            </a:r>
            <a:r>
              <a:rPr lang="es-ES_tradnl" dirty="0" err="1"/>
              <a:t>peniciloato</a:t>
            </a:r>
            <a:r>
              <a:rPr lang="es-ES_tradnl" dirty="0"/>
              <a:t> + penicilina G. No en USA. Si en Europa. </a:t>
            </a:r>
          </a:p>
          <a:p>
            <a:pPr marL="628650" lvl="1" indent="-171450">
              <a:buFont typeface="Wingdings" pitchFamily="2" charset="2"/>
              <a:buChar char="ü"/>
            </a:pPr>
            <a:r>
              <a:rPr lang="es-ES_tradnl" dirty="0"/>
              <a:t>PPL + MDM: tiene VPN 95%.</a:t>
            </a:r>
          </a:p>
          <a:p>
            <a:pPr marL="628650" lvl="1" indent="-171450">
              <a:buFont typeface="Wingdings" pitchFamily="2" charset="2"/>
              <a:buChar char="ü"/>
            </a:pPr>
            <a:r>
              <a:rPr lang="es-ES_tradnl" dirty="0"/>
              <a:t>Penicilina G (penicilina </a:t>
            </a:r>
            <a:r>
              <a:rPr lang="es-ES_tradnl" dirty="0" err="1"/>
              <a:t>benzatininca</a:t>
            </a:r>
            <a:r>
              <a:rPr lang="es-ES_tradnl" dirty="0"/>
              <a:t>).</a:t>
            </a:r>
          </a:p>
          <a:p>
            <a:pPr marL="628650" lvl="1" indent="-171450">
              <a:buFont typeface="Wingdings" pitchFamily="2" charset="2"/>
              <a:buChar char="ü"/>
            </a:pPr>
            <a:r>
              <a:rPr lang="es-ES_tradnl" dirty="0"/>
              <a:t>Amoxicilina.</a:t>
            </a:r>
          </a:p>
          <a:p>
            <a:pPr marL="628650" lvl="1" indent="-171450">
              <a:buFont typeface="Wingdings" pitchFamily="2" charset="2"/>
              <a:buChar char="ü"/>
            </a:pPr>
            <a:r>
              <a:rPr lang="es-ES_tradnl" dirty="0" err="1"/>
              <a:t>Betalactámico</a:t>
            </a:r>
            <a:r>
              <a:rPr lang="es-ES_tradnl" dirty="0"/>
              <a:t> sospechoso.</a:t>
            </a:r>
          </a:p>
          <a:p>
            <a:pPr marL="628650" lvl="1" indent="-171450">
              <a:buFont typeface="Wingdings" pitchFamily="2" charset="2"/>
              <a:buChar char="ü"/>
            </a:pPr>
            <a:r>
              <a:rPr lang="es-ES_tradnl" dirty="0"/>
              <a:t>Las pruebas cutáneas (Prick e intradérmicas) aumentan su sensibilidad cuando se combinan todos estos </a:t>
            </a:r>
            <a:r>
              <a:rPr lang="es-ES_tradnl" dirty="0" err="1"/>
              <a:t>reagentes</a:t>
            </a:r>
            <a:r>
              <a:rPr lang="es-ES_tradnl" dirty="0"/>
              <a:t>. </a:t>
            </a:r>
          </a:p>
          <a:p>
            <a:pPr marL="628650" lvl="1" indent="-171450">
              <a:buFont typeface="Wingdings" pitchFamily="2" charset="2"/>
              <a:buChar char="ü"/>
            </a:pPr>
            <a:endParaRPr lang="es-ES_tradnl" dirty="0"/>
          </a:p>
          <a:p>
            <a:pPr marL="171450" lvl="0" indent="-171450">
              <a:buFont typeface="Arial" panose="020B0604020202020204" pitchFamily="34" charset="0"/>
              <a:buChar char="•"/>
            </a:pPr>
            <a:r>
              <a:rPr lang="es-ES_tradnl" dirty="0"/>
              <a:t>Cefalosporinas:</a:t>
            </a:r>
          </a:p>
          <a:p>
            <a:pPr marL="628650" lvl="1" indent="-171450">
              <a:buFont typeface="Wingdings" pitchFamily="2" charset="2"/>
              <a:buChar char="ü"/>
            </a:pPr>
            <a:r>
              <a:rPr lang="es-ES_tradnl" dirty="0"/>
              <a:t>Las pruebas cutáneas con cefalosporinas son menos validadas porque los </a:t>
            </a:r>
            <a:r>
              <a:rPr lang="es-ES_tradnl" dirty="0" err="1"/>
              <a:t>epitopes</a:t>
            </a:r>
            <a:r>
              <a:rPr lang="es-ES_tradnl" dirty="0"/>
              <a:t> alergénicos de los productos de degradación de cefalosporinas no estas completamente identificados. </a:t>
            </a:r>
          </a:p>
          <a:p>
            <a:pPr marL="628650" lvl="1" indent="-171450">
              <a:buFont typeface="Wingdings" pitchFamily="2" charset="2"/>
              <a:buChar char="ü"/>
            </a:pPr>
            <a:r>
              <a:rPr lang="es-ES_tradnl" dirty="0"/>
              <a:t>En pruebas intradérmicas, todas las cefalosporinas no son irritantes a concentraciones de 2-3 mg/ml. </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28</a:t>
            </a:fld>
            <a:endParaRPr lang="es-ES_tradnl"/>
          </a:p>
        </p:txBody>
      </p:sp>
    </p:spTree>
    <p:extLst>
      <p:ext uri="{BB962C8B-B14F-4D97-AF65-F5344CB8AC3E}">
        <p14:creationId xmlns:p14="http://schemas.microsoft.com/office/powerpoint/2010/main" val="684867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a:t>Pruebas cutáneas:</a:t>
            </a:r>
            <a:endParaRPr lang="es-ES_tradnl" dirty="0"/>
          </a:p>
          <a:p>
            <a:endParaRPr lang="es-ES_tradnl" dirty="0"/>
          </a:p>
          <a:p>
            <a:r>
              <a:rPr lang="es-ES_tradnl" u="sng" dirty="0"/>
              <a:t>-Reacciones no inmediatas:</a:t>
            </a:r>
          </a:p>
          <a:p>
            <a:pPr marL="171450" indent="-171450">
              <a:buFont typeface="Arial" panose="020B0604020202020204" pitchFamily="34" charset="0"/>
              <a:buChar char="•"/>
            </a:pPr>
            <a:r>
              <a:rPr lang="es-ES_tradnl" dirty="0"/>
              <a:t>El diagnostico de estas reacciones es difícil porque clínicamente pueden simular enfermedades infecciosas o autoinmunes, y pueden ocurrir en asociación con infecciones virales. </a:t>
            </a:r>
          </a:p>
          <a:p>
            <a:pPr marL="171450" indent="-171450">
              <a:buFont typeface="Arial" panose="020B0604020202020204" pitchFamily="34" charset="0"/>
              <a:buChar char="•"/>
            </a:pPr>
            <a:r>
              <a:rPr lang="es-ES_tradnl" dirty="0"/>
              <a:t>Para reacciones no inmediatas, las pruebas cutáneas no están bien estandarizadas y su sensibilidad no esta validada por completo.</a:t>
            </a:r>
          </a:p>
          <a:p>
            <a:pPr marL="171450" indent="-171450">
              <a:buFont typeface="Arial" panose="020B0604020202020204" pitchFamily="34" charset="0"/>
              <a:buChar char="•"/>
            </a:pPr>
            <a:r>
              <a:rPr lang="es-ES_tradnl" dirty="0"/>
              <a:t>Las pruebas pueden salir negativas si el mecanismo no es inmunológico, o por pobre penetración del medicamento en la piel, o por la ausencia de cofactores. </a:t>
            </a:r>
          </a:p>
          <a:p>
            <a:pPr marL="171450" indent="-171450">
              <a:buFont typeface="Arial" panose="020B0604020202020204" pitchFamily="34" charset="0"/>
              <a:buChar char="•"/>
            </a:pPr>
            <a:r>
              <a:rPr lang="es-ES_tradnl" dirty="0"/>
              <a:t>Las pruebas usadas en estas reacciones son:</a:t>
            </a:r>
          </a:p>
          <a:p>
            <a:pPr marL="628650" lvl="1" indent="-171450">
              <a:buFont typeface="Wingdings" pitchFamily="2" charset="2"/>
              <a:buChar char="ü"/>
            </a:pPr>
            <a:r>
              <a:rPr lang="es-ES_tradnl" dirty="0"/>
              <a:t>Pruebas de parche: usado cuando el medicamento esta solamente disponible en tabletas o formulaciones tópicas. Concentración: 5-10% diluida en </a:t>
            </a:r>
            <a:r>
              <a:rPr lang="es-ES_tradnl" dirty="0" err="1"/>
              <a:t>petrolato</a:t>
            </a:r>
            <a:r>
              <a:rPr lang="es-ES_tradnl" dirty="0"/>
              <a:t> (ideal), pero si se diluye en solución salina la concentración es de 10%. Lectura: 48-72-96 horas, incluso hasta 6-7 días si la reacción se sospecha tardía. </a:t>
            </a:r>
          </a:p>
          <a:p>
            <a:pPr marL="628650" lvl="1" indent="-171450">
              <a:buFont typeface="Wingdings" pitchFamily="2" charset="2"/>
              <a:buChar char="ü"/>
            </a:pPr>
            <a:r>
              <a:rPr lang="es-ES_tradnl" dirty="0"/>
              <a:t>Pruebas intradérmicas con lectura tardía: Lectura: se mide el tamaño del habón a los 20 min, 24-48-72 horas.</a:t>
            </a:r>
          </a:p>
          <a:p>
            <a:pPr marL="628650" lvl="1" indent="-171450">
              <a:buFont typeface="Wingdings" pitchFamily="2" charset="2"/>
              <a:buChar char="ü"/>
            </a:pPr>
            <a:r>
              <a:rPr lang="es-ES_tradnl" dirty="0"/>
              <a:t>Estas pruebas pueden desencadenar reacciones sistémicas, pero con el parche son muy raras, por lo cual el parche se ha propuesto como primera línea en reacciones cutáneas sistémicas graves. </a:t>
            </a:r>
          </a:p>
          <a:p>
            <a:pPr marL="628650" lvl="1" indent="-171450">
              <a:buFont typeface="Wingdings" pitchFamily="2" charset="2"/>
              <a:buChar char="ü"/>
            </a:pPr>
            <a:r>
              <a:rPr lang="es-ES_tradnl" dirty="0"/>
              <a:t>Las pruebas intradérmicas con lectura tardía son mas sensibles pero menos especificas que la prueba de parche. </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29</a:t>
            </a:fld>
            <a:endParaRPr lang="es-ES_tradnl"/>
          </a:p>
        </p:txBody>
      </p:sp>
    </p:spTree>
    <p:extLst>
      <p:ext uri="{BB962C8B-B14F-4D97-AF65-F5344CB8AC3E}">
        <p14:creationId xmlns:p14="http://schemas.microsoft.com/office/powerpoint/2010/main" val="2093324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a:t>Pruebas in vitro:</a:t>
            </a:r>
            <a:endParaRPr lang="es-ES_tradnl" dirty="0"/>
          </a:p>
          <a:p>
            <a:endParaRPr lang="es-ES_tradnl" dirty="0"/>
          </a:p>
          <a:p>
            <a:r>
              <a:rPr lang="es-ES_tradnl" u="sng" dirty="0"/>
              <a:t>-Reacciones inmediatas:</a:t>
            </a:r>
          </a:p>
          <a:p>
            <a:pPr marL="171450" indent="-171450">
              <a:buFont typeface="Arial" panose="020B0604020202020204" pitchFamily="34" charset="0"/>
              <a:buChar char="•"/>
            </a:pPr>
            <a:r>
              <a:rPr lang="es-ES_tradnl" dirty="0"/>
              <a:t>En pacientes de alto riesgo, es aconsejable realizar pruebas in vitro en conjunto con pruebas cutáneas lo cual aumenta la sensibilidad y reduce la necesidad de pruebas de provocación.</a:t>
            </a:r>
          </a:p>
          <a:p>
            <a:pPr marL="171450" indent="-171450">
              <a:buFont typeface="Arial" panose="020B0604020202020204" pitchFamily="34" charset="0"/>
              <a:buChar char="•"/>
            </a:pPr>
            <a:r>
              <a:rPr lang="es-ES_tradnl" dirty="0"/>
              <a:t>Detección de IgE especifica:</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s-ES_tradnl" dirty="0"/>
              <a:t>Valor limitado: </a:t>
            </a:r>
            <a:r>
              <a:rPr lang="es-ES_tradnl" dirty="0" err="1"/>
              <a:t>ImmunoCAP</a:t>
            </a:r>
            <a:r>
              <a:rPr lang="es-ES_tradnl" dirty="0"/>
              <a:t> tiene buena especificidad (83-100%) pero mala sensibilidad (25-45%). La sensibilidad aumenta en anafilaxia.</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s-ES_tradnl" dirty="0" err="1"/>
              <a:t>ImmunoCAP</a:t>
            </a:r>
            <a:r>
              <a:rPr lang="es-ES_tradnl" dirty="0"/>
              <a:t> VPP: 45% - VPN: 77%</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s-ES_tradnl" dirty="0" err="1"/>
              <a:t>Prolab</a:t>
            </a:r>
            <a:r>
              <a:rPr lang="es-ES_tradnl" dirty="0"/>
              <a:t>: IgE especifica para penicilina G, penicilina V, amoxicilina, ampicilina, </a:t>
            </a:r>
            <a:r>
              <a:rPr lang="es-ES_tradnl" dirty="0" err="1"/>
              <a:t>cefalexina</a:t>
            </a:r>
            <a:r>
              <a:rPr lang="es-ES_tradnl" dirty="0"/>
              <a:t>, </a:t>
            </a:r>
            <a:r>
              <a:rPr lang="es-ES_tradnl" dirty="0" err="1"/>
              <a:t>cefaclor</a:t>
            </a:r>
            <a:r>
              <a:rPr lang="es-ES_tradnl" dirty="0"/>
              <a:t>, acido </a:t>
            </a:r>
            <a:r>
              <a:rPr lang="es-ES_tradnl" dirty="0" err="1"/>
              <a:t>clavulanico</a:t>
            </a:r>
            <a:r>
              <a:rPr lang="es-ES_tradnl" dirty="0"/>
              <a:t>, </a:t>
            </a:r>
          </a:p>
          <a:p>
            <a:pPr marL="45720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s-ES_tradnl" dirty="0"/>
          </a:p>
          <a:p>
            <a:pPr marL="171450" indent="-171450">
              <a:buFont typeface="Arial" panose="020B0604020202020204" pitchFamily="34" charset="0"/>
              <a:buChar char="•"/>
            </a:pPr>
            <a:r>
              <a:rPr lang="es-ES_tradnl" dirty="0"/>
              <a:t>Test de activación de basófilos.</a:t>
            </a:r>
          </a:p>
          <a:p>
            <a:pPr marL="628650" lvl="1" indent="-171450">
              <a:buFont typeface="Wingdings" pitchFamily="2" charset="2"/>
              <a:buChar char="ü"/>
            </a:pPr>
            <a:r>
              <a:rPr lang="es-ES_tradnl" dirty="0"/>
              <a:t>Medición por cartometría de flujo de marcadores de basófilos específicos: CD63 y CD203c.</a:t>
            </a:r>
          </a:p>
          <a:p>
            <a:pPr marL="628650" lvl="1" indent="-171450">
              <a:buFont typeface="Wingdings" pitchFamily="2" charset="2"/>
              <a:buChar char="ü"/>
            </a:pPr>
            <a:r>
              <a:rPr lang="es-ES_tradnl" dirty="0"/>
              <a:t>Inferior a las pruebas cutáneas. </a:t>
            </a:r>
          </a:p>
          <a:p>
            <a:pPr marL="628650" lvl="1" indent="-171450">
              <a:buFont typeface="Wingdings" pitchFamily="2" charset="2"/>
              <a:buChar char="ü"/>
            </a:pPr>
            <a:r>
              <a:rPr lang="es-ES_tradnl" dirty="0"/>
              <a:t>Especificidad: 93%, Sensibilidad: 50%. </a:t>
            </a:r>
          </a:p>
          <a:p>
            <a:pPr marL="0" indent="0">
              <a:buFont typeface="Arial" panose="020B0604020202020204" pitchFamily="34" charset="0"/>
              <a:buNone/>
            </a:pPr>
            <a:endParaRPr lang="es-ES_tradnl" u="sng" dirty="0"/>
          </a:p>
          <a:p>
            <a:pPr marL="0" indent="0">
              <a:buFont typeface="Arial" panose="020B0604020202020204" pitchFamily="34" charset="0"/>
              <a:buNone/>
            </a:pPr>
            <a:r>
              <a:rPr lang="es-ES_tradnl" u="sng" dirty="0"/>
              <a:t>-Reacciones no inmediatas:</a:t>
            </a:r>
          </a:p>
          <a:p>
            <a:pPr marL="171450" indent="-171450">
              <a:buFont typeface="Arial" panose="020B0604020202020204" pitchFamily="34" charset="0"/>
              <a:buChar char="•"/>
            </a:pPr>
            <a:r>
              <a:rPr lang="es-ES_tradnl" dirty="0"/>
              <a:t>Prueba de transformación de linfocitos: su especificidad y sensibilidad no ha sido validado para su uso. </a:t>
            </a:r>
          </a:p>
          <a:p>
            <a:pPr marL="171450" indent="-171450">
              <a:buFont typeface="Arial" panose="020B0604020202020204" pitchFamily="34" charset="0"/>
              <a:buChar char="•"/>
            </a:pPr>
            <a:r>
              <a:rPr lang="es-ES_tradnl" dirty="0"/>
              <a:t>ELISPOT: para la detección de reactividad cruzada entre </a:t>
            </a:r>
            <a:r>
              <a:rPr lang="es-ES_tradnl" dirty="0" err="1"/>
              <a:t>betalactamicos</a:t>
            </a:r>
            <a:r>
              <a:rPr lang="es-ES_tradnl" dirty="0"/>
              <a:t> en pacientes con exantema </a:t>
            </a:r>
            <a:r>
              <a:rPr lang="es-ES_tradnl" dirty="0" err="1"/>
              <a:t>maculopapular</a:t>
            </a:r>
            <a:r>
              <a:rPr lang="es-ES_tradnl" dirty="0"/>
              <a:t> debido a amoxicilina. Aun no validado, faltan estudios.</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30</a:t>
            </a:fld>
            <a:endParaRPr lang="es-ES_tradnl"/>
          </a:p>
        </p:txBody>
      </p:sp>
    </p:spTree>
    <p:extLst>
      <p:ext uri="{BB962C8B-B14F-4D97-AF65-F5344CB8AC3E}">
        <p14:creationId xmlns:p14="http://schemas.microsoft.com/office/powerpoint/2010/main" val="1279179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a:t>Pruebas de provocación:</a:t>
            </a:r>
          </a:p>
          <a:p>
            <a:endParaRPr lang="es-ES_tradnl" dirty="0"/>
          </a:p>
          <a:p>
            <a:r>
              <a:rPr lang="es-ES_tradnl" dirty="0"/>
              <a:t>-Si las pruebas cutáneas y las pruebas in vitro son negativas, y persiste la sospecha de reacción de hipersensibilidad, se debe hacer una prueba de provocación. </a:t>
            </a:r>
          </a:p>
          <a:p>
            <a:r>
              <a:rPr lang="es-ES_tradnl" dirty="0"/>
              <a:t>-Se debe realizar por un personal entrenado.</a:t>
            </a:r>
          </a:p>
          <a:p>
            <a:r>
              <a:rPr lang="es-ES_tradnl" dirty="0"/>
              <a:t>-Objetivos:</a:t>
            </a:r>
          </a:p>
          <a:p>
            <a:pPr marL="171450" indent="-171450">
              <a:buFont typeface="Arial" panose="020B0604020202020204" pitchFamily="34" charset="0"/>
              <a:buChar char="•"/>
            </a:pPr>
            <a:r>
              <a:rPr lang="es-ES_tradnl" dirty="0"/>
              <a:t>Confirmar el diagnostico.</a:t>
            </a:r>
          </a:p>
          <a:p>
            <a:pPr marL="171450" indent="-171450">
              <a:buFont typeface="Arial" panose="020B0604020202020204" pitchFamily="34" charset="0"/>
              <a:buChar char="•"/>
            </a:pPr>
            <a:r>
              <a:rPr lang="es-ES_tradnl" dirty="0"/>
              <a:t>Evaluar la tolerancia de </a:t>
            </a:r>
            <a:r>
              <a:rPr lang="es-ES_tradnl" dirty="0" err="1"/>
              <a:t>betalactamicos</a:t>
            </a:r>
            <a:r>
              <a:rPr lang="es-ES_tradnl" dirty="0"/>
              <a:t> con posible reactividad cruzada.</a:t>
            </a:r>
          </a:p>
          <a:p>
            <a:pPr marL="171450" indent="-171450">
              <a:buFont typeface="Arial" panose="020B0604020202020204" pitchFamily="34" charset="0"/>
              <a:buChar char="•"/>
            </a:pPr>
            <a:r>
              <a:rPr lang="es-ES_tradnl" dirty="0"/>
              <a:t>Buscar alternativa terapéutica. </a:t>
            </a:r>
          </a:p>
          <a:p>
            <a:pPr marL="171450" indent="-171450">
              <a:buFont typeface="Arial" panose="020B0604020202020204" pitchFamily="34" charset="0"/>
              <a:buChar char="•"/>
            </a:pPr>
            <a:endParaRPr lang="es-ES_tradnl" dirty="0"/>
          </a:p>
          <a:p>
            <a:pPr marL="0" indent="0">
              <a:buFont typeface="Arial" panose="020B0604020202020204" pitchFamily="34" charset="0"/>
              <a:buNone/>
            </a:pPr>
            <a:r>
              <a:rPr lang="es-ES_tradnl" dirty="0"/>
              <a:t>-Realizar:</a:t>
            </a:r>
          </a:p>
          <a:p>
            <a:pPr marL="171450" indent="-171450">
              <a:buFont typeface="Arial" panose="020B0604020202020204" pitchFamily="34" charset="0"/>
              <a:buChar char="•"/>
            </a:pPr>
            <a:r>
              <a:rPr lang="es-ES_tradnl" dirty="0"/>
              <a:t>Usualmente con cegamiento simple controlada con placebo.</a:t>
            </a:r>
          </a:p>
          <a:p>
            <a:pPr marL="171450" indent="-171450">
              <a:buFont typeface="Arial" panose="020B0604020202020204" pitchFamily="34" charset="0"/>
              <a:buChar char="•"/>
            </a:pPr>
            <a:r>
              <a:rPr lang="es-ES_tradnl" dirty="0"/>
              <a:t>Administrar dosis escalonadas.</a:t>
            </a:r>
          </a:p>
          <a:p>
            <a:pPr marL="171450" indent="-171450">
              <a:buFont typeface="Arial" panose="020B0604020202020204" pitchFamily="34" charset="0"/>
              <a:buChar char="•"/>
            </a:pPr>
            <a:r>
              <a:rPr lang="es-ES_tradnl" dirty="0"/>
              <a:t>Iniciar con dosis bajas en reacciones inmediatas.</a:t>
            </a:r>
          </a:p>
          <a:p>
            <a:pPr marL="171450" indent="-171450">
              <a:buFont typeface="Arial" panose="020B0604020202020204" pitchFamily="34" charset="0"/>
              <a:buChar char="•"/>
            </a:pPr>
            <a:r>
              <a:rPr lang="es-ES_tradnl" dirty="0"/>
              <a:t>Dosis única o 2 dosis escalonadas (10% inicial y 90% en 30-60 </a:t>
            </a:r>
            <a:r>
              <a:rPr lang="es-ES_tradnl" dirty="0" err="1"/>
              <a:t>mins</a:t>
            </a:r>
            <a:r>
              <a:rPr lang="es-ES_tradnl" dirty="0"/>
              <a:t>).</a:t>
            </a:r>
          </a:p>
          <a:p>
            <a:pPr marL="171450" indent="-171450">
              <a:buFont typeface="Arial" panose="020B0604020202020204" pitchFamily="34" charset="0"/>
              <a:buChar char="•"/>
            </a:pPr>
            <a:r>
              <a:rPr lang="es-ES_tradnl" dirty="0"/>
              <a:t>Intervalo: 30-90 minutos para provocación oral y 30 minutos para provocación IV o IM.</a:t>
            </a:r>
          </a:p>
          <a:p>
            <a:pPr marL="171450" indent="-171450">
              <a:buFont typeface="Arial" panose="020B0604020202020204" pitchFamily="34" charset="0"/>
              <a:buChar char="•"/>
            </a:pPr>
            <a:r>
              <a:rPr lang="es-ES_tradnl" dirty="0"/>
              <a:t>Amoxicilina: preferible en provocación ya que </a:t>
            </a:r>
            <a:r>
              <a:rPr lang="es-ES_tradnl" dirty="0" err="1"/>
              <a:t>contiente</a:t>
            </a:r>
            <a:r>
              <a:rPr lang="es-ES_tradnl" dirty="0"/>
              <a:t> el </a:t>
            </a:r>
            <a:r>
              <a:rPr lang="es-ES_tradnl" dirty="0" err="1"/>
              <a:t>nucleo</a:t>
            </a:r>
            <a:r>
              <a:rPr lang="es-ES_tradnl" dirty="0"/>
              <a:t> del anillo </a:t>
            </a:r>
            <a:r>
              <a:rPr lang="es-ES_tradnl" dirty="0" err="1"/>
              <a:t>betalactamico</a:t>
            </a:r>
            <a:r>
              <a:rPr lang="es-ES_tradnl" dirty="0"/>
              <a:t> y el grupo de cadena lateral R inmunológicamente significativa. </a:t>
            </a:r>
          </a:p>
          <a:p>
            <a:pPr marL="171450" indent="-171450">
              <a:buFont typeface="Arial" panose="020B0604020202020204" pitchFamily="34" charset="0"/>
              <a:buChar char="•"/>
            </a:pPr>
            <a:r>
              <a:rPr lang="es-ES_tradnl" dirty="0"/>
              <a:t>Si es negativa: continuar la provocación en casa por 3-5 días a la dosis terapéutica. </a:t>
            </a:r>
          </a:p>
          <a:p>
            <a:pPr marL="171450" indent="-171450">
              <a:buFont typeface="Arial" panose="020B0604020202020204" pitchFamily="34" charset="0"/>
              <a:buChar char="•"/>
            </a:pPr>
            <a:endParaRPr lang="es-ES_tradnl" dirty="0"/>
          </a:p>
          <a:p>
            <a:pPr marL="0" indent="0">
              <a:buFont typeface="Arial" panose="020B0604020202020204" pitchFamily="34" charset="0"/>
              <a:buNone/>
            </a:pPr>
            <a:r>
              <a:rPr lang="es-ES_tradnl" dirty="0"/>
              <a:t>-Contraindicaciones:</a:t>
            </a:r>
          </a:p>
          <a:p>
            <a:pPr marL="171450" indent="-171450">
              <a:buFont typeface="Arial" panose="020B0604020202020204" pitchFamily="34" charset="0"/>
              <a:buChar char="•"/>
            </a:pPr>
            <a:r>
              <a:rPr lang="es-ES_tradnl" dirty="0"/>
              <a:t>Reacciones graves tardías potencialmente fatales: DRESS, SJS, NET.</a:t>
            </a:r>
          </a:p>
          <a:p>
            <a:pPr marL="171450" indent="-171450">
              <a:buFont typeface="Arial" panose="020B0604020202020204" pitchFamily="34" charset="0"/>
              <a:buChar char="•"/>
            </a:pPr>
            <a:r>
              <a:rPr lang="es-ES_tradnl" dirty="0"/>
              <a:t>Asma inestable o uso de </a:t>
            </a:r>
            <a:r>
              <a:rPr lang="es-ES_tradnl" dirty="0" err="1"/>
              <a:t>betabloqueadores</a:t>
            </a:r>
            <a:r>
              <a:rPr lang="es-ES_tradnl" dirty="0"/>
              <a:t>. </a:t>
            </a:r>
          </a:p>
          <a:p>
            <a:pPr marL="171450" indent="-171450">
              <a:buFont typeface="Arial" panose="020B0604020202020204" pitchFamily="34" charset="0"/>
              <a:buChar char="•"/>
            </a:pPr>
            <a:endParaRPr lang="es-ES_tradnl" dirty="0"/>
          </a:p>
          <a:p>
            <a:pPr marL="0" indent="0">
              <a:buFont typeface="Arial" panose="020B0604020202020204" pitchFamily="34" charset="0"/>
              <a:buNone/>
            </a:pPr>
            <a:r>
              <a:rPr lang="es-ES_tradnl" dirty="0"/>
              <a:t>-En niños:</a:t>
            </a:r>
          </a:p>
          <a:p>
            <a:pPr marL="171450" indent="-171450">
              <a:buFont typeface="Arial" panose="020B0604020202020204" pitchFamily="34" charset="0"/>
              <a:buChar char="•"/>
            </a:pPr>
            <a:r>
              <a:rPr lang="es-ES_tradnl" dirty="0"/>
              <a:t>Historia de reacción cutánea leve: realizar provocación sin pruebas cutáneas previas, ya que la mayoría de reacciones no son alérgicas y se deben a exantemas virales. </a:t>
            </a:r>
          </a:p>
          <a:p>
            <a:pPr marL="171450" indent="-171450">
              <a:buFont typeface="Arial" panose="020B0604020202020204" pitchFamily="34" charset="0"/>
              <a:buChar char="•"/>
            </a:pPr>
            <a:endParaRPr lang="es-ES_tradnl" dirty="0"/>
          </a:p>
          <a:p>
            <a:pPr marL="0" indent="0">
              <a:buFont typeface="Arial" panose="020B0604020202020204" pitchFamily="34" charset="0"/>
              <a:buNone/>
            </a:pPr>
            <a:r>
              <a:rPr lang="es-ES_tradnl" dirty="0"/>
              <a:t>-A pesar de tener un alto VPN (94%), hasta el 50% de pacientes con pruebas cutáneas negativas prefieren evitar el antibiótico, por lo cual en la practica actual se realiza provocación de rutina luego de las pruebas cutáneas negativas para confirmar el diagnostico y dar tranquilidad al paciente, sus familiares o médicos tratantes. </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31</a:t>
            </a:fld>
            <a:endParaRPr lang="es-ES_tradnl"/>
          </a:p>
        </p:txBody>
      </p:sp>
    </p:spTree>
    <p:extLst>
      <p:ext uri="{BB962C8B-B14F-4D97-AF65-F5344CB8AC3E}">
        <p14:creationId xmlns:p14="http://schemas.microsoft.com/office/powerpoint/2010/main" val="1315929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a:t>TRATAMIENTO</a:t>
            </a:r>
          </a:p>
          <a:p>
            <a:endParaRPr lang="es-ES_tradnl" b="0" dirty="0"/>
          </a:p>
          <a:p>
            <a:pPr marL="228600" indent="-228600">
              <a:buAutoNum type="arabicPeriod"/>
            </a:pPr>
            <a:r>
              <a:rPr lang="es-ES_tradnl" b="0" dirty="0"/>
              <a:t>Agudo: Tratar la reacción.</a:t>
            </a:r>
          </a:p>
          <a:p>
            <a:pPr marL="228600" indent="-228600">
              <a:buAutoNum type="arabicPeriod"/>
            </a:pPr>
            <a:r>
              <a:rPr lang="es-ES_tradnl" b="0" dirty="0"/>
              <a:t>Si se confirma mecanismo IgE mediado o reacción grave: evitación del culpable y similares, y buscar alternativa.</a:t>
            </a:r>
          </a:p>
          <a:p>
            <a:pPr marL="228600" indent="-228600">
              <a:buAutoNum type="arabicPeriod"/>
            </a:pPr>
            <a:r>
              <a:rPr lang="es-ES_tradnl" b="0" dirty="0"/>
              <a:t>Cuando el medicamento es irremplazable o es más efectivo que las alternativas: Desensibilización. </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32</a:t>
            </a:fld>
            <a:endParaRPr lang="es-ES_tradnl"/>
          </a:p>
        </p:txBody>
      </p:sp>
    </p:spTree>
    <p:extLst>
      <p:ext uri="{BB962C8B-B14F-4D97-AF65-F5344CB8AC3E}">
        <p14:creationId xmlns:p14="http://schemas.microsoft.com/office/powerpoint/2010/main" val="335440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-RAM: </a:t>
            </a:r>
            <a:r>
              <a:rPr lang="es-ES_tradnl" sz="1200" dirty="0"/>
              <a:t>Cualquier reacción dañina o involuntaria a un medicamento que ocurra en dosis usadas para prevención, diagnóstico o tratamiento.</a:t>
            </a:r>
          </a:p>
          <a:p>
            <a:r>
              <a:rPr lang="es-CO" sz="1200" kern="1200" dirty="0">
                <a:solidFill>
                  <a:schemeClr val="tx1"/>
                </a:solidFill>
                <a:effectLst/>
                <a:latin typeface="+mn-lt"/>
                <a:ea typeface="+mn-ea"/>
                <a:cs typeface="+mn-cs"/>
              </a:rPr>
              <a:t>-RAM tipo A son las mas comunes.</a:t>
            </a:r>
          </a:p>
          <a:p>
            <a:r>
              <a:rPr lang="es-CO" sz="1200" kern="1200" dirty="0">
                <a:solidFill>
                  <a:schemeClr val="tx1"/>
                </a:solidFill>
                <a:effectLst/>
                <a:latin typeface="+mn-lt"/>
                <a:ea typeface="+mn-ea"/>
                <a:cs typeface="+mn-cs"/>
              </a:rPr>
              <a:t>-RAM tipo B sin menos comunes, representan 10-15% de todas las RAM</a:t>
            </a:r>
            <a:endParaRPr lang="es-ES_tradnl" dirty="0"/>
          </a:p>
          <a:p>
            <a:endParaRPr lang="es-ES" dirty="0"/>
          </a:p>
          <a:p>
            <a:r>
              <a:rPr lang="es-ES" b="1" dirty="0"/>
              <a:t>TIPO A</a:t>
            </a:r>
          </a:p>
          <a:p>
            <a:r>
              <a:rPr lang="es-ES" dirty="0"/>
              <a:t>• Sobredosis: insuficiencia hepática por acetaminofén. </a:t>
            </a:r>
          </a:p>
          <a:p>
            <a:r>
              <a:rPr lang="es-ES" dirty="0"/>
              <a:t>• Efectos secundarios: nauseas, cefalea</a:t>
            </a:r>
          </a:p>
          <a:p>
            <a:r>
              <a:rPr lang="es-ES" dirty="0"/>
              <a:t>• Efectos adversos: alteración de </a:t>
            </a:r>
            <a:r>
              <a:rPr lang="es-ES" dirty="0" err="1"/>
              <a:t>microbiota</a:t>
            </a:r>
            <a:r>
              <a:rPr lang="es-ES" dirty="0"/>
              <a:t> intestinal por AB</a:t>
            </a:r>
          </a:p>
          <a:p>
            <a:r>
              <a:rPr lang="es-ES" dirty="0"/>
              <a:t>• Interacciones medicamentosas: </a:t>
            </a:r>
            <a:r>
              <a:rPr lang="es-ES" dirty="0" err="1"/>
              <a:t>eritromicina</a:t>
            </a:r>
            <a:r>
              <a:rPr lang="es-ES" dirty="0"/>
              <a:t> aumenta niveles de digoxina</a:t>
            </a:r>
          </a:p>
          <a:p>
            <a:endParaRPr lang="es-ES" dirty="0"/>
          </a:p>
          <a:p>
            <a:r>
              <a:rPr lang="es-ES" b="1" dirty="0"/>
              <a:t>TIPO B</a:t>
            </a:r>
          </a:p>
          <a:p>
            <a:r>
              <a:rPr lang="es-ES" dirty="0"/>
              <a:t>• Alergia a medicamentos: RAM mediada inmunológicamente, representa el 6-10% de las RAM.</a:t>
            </a:r>
          </a:p>
          <a:p>
            <a:r>
              <a:rPr lang="es-ES" dirty="0"/>
              <a:t>• </a:t>
            </a:r>
            <a:r>
              <a:rPr lang="es-ES" dirty="0" err="1"/>
              <a:t>Pseudoalérgico</a:t>
            </a:r>
            <a:r>
              <a:rPr lang="es-ES" dirty="0"/>
              <a:t> (no alérgico): una reacción con las mismas manifestaciones clínicas que una reacción alérgica, pero que carece de especificidad inmunológica.</a:t>
            </a:r>
          </a:p>
          <a:p>
            <a:r>
              <a:rPr lang="es-ES" dirty="0"/>
              <a:t>• Intolerancia al fármaco: un efecto farmacológico indeseable que se produce a dosis bajas y, a veces, sub-terapéuticas del medicamento que no son causadas por anomalías subyacentes del metabolismo o la excreción del medicamento.</a:t>
            </a:r>
          </a:p>
          <a:p>
            <a:r>
              <a:rPr lang="es-ES" dirty="0"/>
              <a:t>• Idiosincrasia de drogas: un efecto anormal / inesperado, generalmente causado por anomalías subyacentes del metabolismo, la excreción o la biodisponibilidad (deficiencia de G6PD: anemia después de fármacos antioxidantes).</a:t>
            </a:r>
          </a:p>
        </p:txBody>
      </p:sp>
      <p:sp>
        <p:nvSpPr>
          <p:cNvPr id="4" name="Marcador de número de diapositiva 3"/>
          <p:cNvSpPr>
            <a:spLocks noGrp="1"/>
          </p:cNvSpPr>
          <p:nvPr>
            <p:ph type="sldNum" sz="quarter" idx="5"/>
          </p:nvPr>
        </p:nvSpPr>
        <p:spPr/>
        <p:txBody>
          <a:bodyPr/>
          <a:lstStyle/>
          <a:p>
            <a:fld id="{CA16BD84-5932-A94C-BDAD-C09335809FB2}" type="slidenum">
              <a:rPr lang="es-ES_tradnl" smtClean="0"/>
              <a:t>5</a:t>
            </a:fld>
            <a:endParaRPr lang="es-ES_tradnl"/>
          </a:p>
        </p:txBody>
      </p:sp>
    </p:spTree>
    <p:extLst>
      <p:ext uri="{BB962C8B-B14F-4D97-AF65-F5344CB8AC3E}">
        <p14:creationId xmlns:p14="http://schemas.microsoft.com/office/powerpoint/2010/main" val="4203074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a:t>TRATAMIENTO</a:t>
            </a:r>
          </a:p>
          <a:p>
            <a:endParaRPr lang="es-ES_tradnl" b="0" dirty="0"/>
          </a:p>
          <a:p>
            <a:pPr marL="228600" indent="-228600">
              <a:buAutoNum type="arabicPeriod"/>
            </a:pPr>
            <a:r>
              <a:rPr lang="es-ES_tradnl" b="0" dirty="0"/>
              <a:t>Agudo: Tratar la reacción.</a:t>
            </a:r>
          </a:p>
          <a:p>
            <a:pPr marL="228600" indent="-228600">
              <a:buAutoNum type="arabicPeriod"/>
            </a:pPr>
            <a:r>
              <a:rPr lang="es-ES_tradnl" b="0" dirty="0"/>
              <a:t>Si se confirma mecanismo IgE mediado o reacción grave: evitación del culpable y similares, y buscar alternativa.</a:t>
            </a:r>
          </a:p>
          <a:p>
            <a:pPr marL="228600" indent="-228600">
              <a:buAutoNum type="arabicPeriod"/>
            </a:pPr>
            <a:r>
              <a:rPr lang="es-ES_tradnl" b="0" dirty="0"/>
              <a:t>Cuando el medicamento es irremplazable o es más efectivo que las alternativas: Desensibilización. </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34</a:t>
            </a:fld>
            <a:endParaRPr lang="es-ES_tradnl"/>
          </a:p>
        </p:txBody>
      </p:sp>
    </p:spTree>
    <p:extLst>
      <p:ext uri="{BB962C8B-B14F-4D97-AF65-F5344CB8AC3E}">
        <p14:creationId xmlns:p14="http://schemas.microsoft.com/office/powerpoint/2010/main" val="4194683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ES_tradnl" b="1" dirty="0"/>
              <a:t>Desensibilización:</a:t>
            </a:r>
          </a:p>
          <a:p>
            <a:pPr marL="171450" indent="-171450">
              <a:buFont typeface="Arial" panose="020B0604020202020204" pitchFamily="34" charset="0"/>
              <a:buChar char="•"/>
            </a:pPr>
            <a:r>
              <a:rPr lang="es-ES_tradnl" b="0" dirty="0"/>
              <a:t>Para reacciones mediadas por IgE.</a:t>
            </a:r>
          </a:p>
          <a:p>
            <a:pPr marL="171450" indent="-171450">
              <a:buFont typeface="Arial" panose="020B0604020202020204" pitchFamily="34" charset="0"/>
              <a:buChar char="•"/>
            </a:pPr>
            <a:r>
              <a:rPr lang="es-ES_tradnl" b="0" dirty="0"/>
              <a:t>Es la inducción de un estado temporal de falta de respuesta a un medicamento que causo originalmente una reacción de hipersensibilidad. </a:t>
            </a:r>
          </a:p>
          <a:p>
            <a:pPr marL="171450" indent="-171450">
              <a:buFont typeface="Arial" panose="020B0604020202020204" pitchFamily="34" charset="0"/>
              <a:buChar char="•"/>
            </a:pPr>
            <a:r>
              <a:rPr lang="es-ES_tradnl" b="0" dirty="0"/>
              <a:t>Consiste en la administración de dosis incrementales del medicamento para reducir la respuesta inmune. </a:t>
            </a:r>
          </a:p>
          <a:p>
            <a:pPr marL="171450" indent="-171450">
              <a:buFont typeface="Arial" panose="020B0604020202020204" pitchFamily="34" charset="0"/>
              <a:buChar char="•"/>
            </a:pPr>
            <a:r>
              <a:rPr lang="es-ES_tradnl" b="0" dirty="0"/>
              <a:t>1/3 de pacientes desarrollan una reacción alérgica durante el procedimiento, que generalmente son leves, por lo cual la próxima dosis debe ser 10 veces menor. </a:t>
            </a:r>
          </a:p>
          <a:p>
            <a:pPr marL="171450" indent="-171450">
              <a:buFont typeface="Arial" panose="020B0604020202020204" pitchFamily="34" charset="0"/>
              <a:buChar char="•"/>
            </a:pPr>
            <a:r>
              <a:rPr lang="es-ES_tradnl" b="0" dirty="0"/>
              <a:t>La vía oral lleva a reacciones más lentas y la IV a más rápidas.</a:t>
            </a:r>
          </a:p>
          <a:p>
            <a:pPr marL="171450" indent="-171450">
              <a:buFont typeface="Arial" panose="020B0604020202020204" pitchFamily="34" charset="0"/>
              <a:buChar char="•"/>
            </a:pPr>
            <a:r>
              <a:rPr lang="es-ES_tradnl" b="0" dirty="0"/>
              <a:t>Las tasas de éxito varían de 58-100%.</a:t>
            </a:r>
          </a:p>
          <a:p>
            <a:pPr marL="171450" indent="-171450">
              <a:buFont typeface="Arial" panose="020B0604020202020204" pitchFamily="34" charset="0"/>
              <a:buChar char="•"/>
            </a:pPr>
            <a:r>
              <a:rPr lang="es-ES_tradnl" b="0" dirty="0"/>
              <a:t>El estado de tolerancia se pierde 24-36 horas de suspender el medicamento.  </a:t>
            </a:r>
          </a:p>
          <a:p>
            <a:pPr marL="171450" indent="-171450">
              <a:buFont typeface="Arial" panose="020B0604020202020204" pitchFamily="34" charset="0"/>
              <a:buChar char="•"/>
            </a:pPr>
            <a:r>
              <a:rPr lang="es-ES_tradnl" b="0" dirty="0"/>
              <a:t>Dosis inicial: 1/100 – 1/10.000 de la dosis terapéutica, o si la reacción fue grave (anafilaxia) 1/10.0001/1.000.000; hasta que la dosis terapéutica sea alcanzada. </a:t>
            </a:r>
          </a:p>
          <a:p>
            <a:pPr marL="171450" indent="-171450">
              <a:buFont typeface="Arial" panose="020B0604020202020204" pitchFamily="34" charset="0"/>
              <a:buChar char="•"/>
            </a:pPr>
            <a:r>
              <a:rPr lang="es-ES_tradnl" b="0" dirty="0"/>
              <a:t>Intervalo: para IV cada 15 min, para oral cada 45-60 min.</a:t>
            </a:r>
          </a:p>
          <a:p>
            <a:pPr marL="171450" indent="-171450">
              <a:buFont typeface="Arial" panose="020B0604020202020204" pitchFamily="34" charset="0"/>
              <a:buChar char="•"/>
            </a:pPr>
            <a:r>
              <a:rPr lang="es-ES_tradnl" b="0" dirty="0"/>
              <a:t>Contraindicaciones:</a:t>
            </a:r>
          </a:p>
          <a:p>
            <a:pPr marL="628650" lvl="1" indent="-171450">
              <a:buFont typeface="Wingdings" pitchFamily="2" charset="2"/>
              <a:buChar char="ü"/>
            </a:pPr>
            <a:r>
              <a:rPr lang="es-ES_tradnl" b="0" dirty="0"/>
              <a:t>Asma no controlada (FEV1&lt;70%).</a:t>
            </a:r>
          </a:p>
          <a:p>
            <a:pPr marL="628650" lvl="1" indent="-171450">
              <a:buFont typeface="Wingdings" pitchFamily="2" charset="2"/>
              <a:buChar char="ü"/>
            </a:pPr>
            <a:r>
              <a:rPr lang="es-ES_tradnl" b="0" dirty="0"/>
              <a:t>Inestabilidad hemodinámica.</a:t>
            </a:r>
          </a:p>
          <a:p>
            <a:pPr marL="628650" lvl="1" indent="-171450">
              <a:buFont typeface="Wingdings" pitchFamily="2" charset="2"/>
              <a:buChar char="ü"/>
            </a:pPr>
            <a:r>
              <a:rPr lang="es-ES_tradnl" b="0" dirty="0"/>
              <a:t>Enfermedades cardiacas no controladas. </a:t>
            </a:r>
          </a:p>
          <a:p>
            <a:pPr marL="628650" lvl="1" indent="-171450">
              <a:buFont typeface="Wingdings" pitchFamily="2" charset="2"/>
              <a:buChar char="ü"/>
            </a:pPr>
            <a:r>
              <a:rPr lang="es-ES_tradnl" b="0" dirty="0"/>
              <a:t>Si la reacción fue: Vasculitis, DIHS, DRESS, SJS, NET.</a:t>
            </a:r>
          </a:p>
          <a:p>
            <a:pPr marL="171450" indent="-171450">
              <a:buFont typeface="Arial" panose="020B0604020202020204" pitchFamily="34" charset="0"/>
              <a:buChar char="•"/>
            </a:pPr>
            <a:endParaRPr lang="es-ES_tradnl" b="0" dirty="0"/>
          </a:p>
          <a:p>
            <a:pPr marL="171450" indent="-171450">
              <a:buFont typeface="Arial" panose="020B0604020202020204" pitchFamily="34" charset="0"/>
              <a:buChar char="•"/>
            </a:pPr>
            <a:r>
              <a:rPr lang="es-ES_tradnl" b="0" dirty="0"/>
              <a:t>Se ha adoptado a reacciones tardías no graves, con dosis iniciales mayores e intervalo variable (horas a días).</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35</a:t>
            </a:fld>
            <a:endParaRPr lang="es-ES_tradnl"/>
          </a:p>
        </p:txBody>
      </p:sp>
    </p:spTree>
    <p:extLst>
      <p:ext uri="{BB962C8B-B14F-4D97-AF65-F5344CB8AC3E}">
        <p14:creationId xmlns:p14="http://schemas.microsoft.com/office/powerpoint/2010/main" val="142096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a:t>EPIDEMIOLOGÍA</a:t>
            </a:r>
            <a:endParaRPr lang="es-ES_tradnl" b="0" dirty="0"/>
          </a:p>
          <a:p>
            <a:r>
              <a:rPr lang="el-GR" u="sng" dirty="0"/>
              <a:t>β-</a:t>
            </a:r>
            <a:r>
              <a:rPr lang="es-ES_tradnl" u="sng" dirty="0"/>
              <a:t>lactámicos</a:t>
            </a:r>
            <a:endParaRPr lang="es-ES_tradnl" b="0" u="sng" dirty="0"/>
          </a:p>
          <a:p>
            <a:r>
              <a:rPr lang="es-ES_tradnl" b="0" dirty="0"/>
              <a:t>-Los antibióticos </a:t>
            </a:r>
            <a:r>
              <a:rPr lang="el-GR" dirty="0"/>
              <a:t>β-</a:t>
            </a:r>
            <a:r>
              <a:rPr lang="es-ES_tradnl" dirty="0"/>
              <a:t>lactámicos son los antibióticos más usados a nivel mundial y los más comunes en causar reacciones de hipersensibilidad a nivel mundial. </a:t>
            </a:r>
          </a:p>
          <a:p>
            <a:r>
              <a:rPr lang="es-ES_tradnl" b="0" dirty="0"/>
              <a:t>-RAM a </a:t>
            </a:r>
            <a:r>
              <a:rPr lang="el-GR" dirty="0"/>
              <a:t>β-</a:t>
            </a:r>
            <a:r>
              <a:rPr lang="es-ES_tradnl" dirty="0"/>
              <a:t>lactámicos se documentan en 5-15% de historias clínicas de los pacientes. </a:t>
            </a:r>
          </a:p>
          <a:p>
            <a:r>
              <a:rPr lang="es-ES_tradnl" dirty="0"/>
              <a:t>-La reacción más común es la erupción cutánea de tipo retardado mediada por células T.</a:t>
            </a:r>
          </a:p>
          <a:p>
            <a:r>
              <a:rPr lang="es-ES_tradnl" dirty="0"/>
              <a:t>-Son culpables clave de las reacciones similares a la enfermedad del suero debidas a cefalosporinas (</a:t>
            </a:r>
            <a:r>
              <a:rPr lang="es-ES_tradnl" dirty="0" err="1"/>
              <a:t>cefaclor</a:t>
            </a:r>
            <a:r>
              <a:rPr lang="es-ES_tradnl" dirty="0"/>
              <a:t>) y penicilinas (altas dosis parenterales).</a:t>
            </a:r>
          </a:p>
          <a:p>
            <a:endParaRPr lang="es-ES_tradnl" dirty="0"/>
          </a:p>
          <a:p>
            <a:r>
              <a:rPr lang="es-ES_tradnl" u="sng" dirty="0"/>
              <a:t>Penicilinas:</a:t>
            </a:r>
          </a:p>
          <a:p>
            <a:r>
              <a:rPr lang="es-ES_tradnl" b="0" dirty="0"/>
              <a:t>-Prevalencia de alergia a penicilina: 5-10%.</a:t>
            </a:r>
          </a:p>
          <a:p>
            <a:r>
              <a:rPr lang="es-ES_tradnl" b="0" dirty="0"/>
              <a:t>-10% de pacientes auto reportan alergia a la penicilina pero luego de la evaluación el 90% la toleran. Esto se debe a que los síntomas presentados se pueden atribuir al medicamento y pueden ser ocasionados por la enfermedad, por mala interpretación de síntomas, o por pruebas de alergia realizadas en servicios de urgencias.  </a:t>
            </a:r>
          </a:p>
          <a:p>
            <a:r>
              <a:rPr lang="es-ES_tradnl" b="0" dirty="0"/>
              <a:t>-0,5-2% de administraciones de penicilinas resultan en una reacción de hipersensibilidad. </a:t>
            </a:r>
          </a:p>
          <a:p>
            <a:r>
              <a:rPr lang="es-ES_tradnl" b="0" dirty="0"/>
              <a:t>-Anafilaxia a penicilina: 0,001% para exposiciones parenterales y 0,0005% para exposiciones orales.</a:t>
            </a:r>
          </a:p>
          <a:p>
            <a:r>
              <a:rPr lang="es-ES_tradnl" b="0" dirty="0"/>
              <a:t>-De los pacientes con alergia a penicilina mediada por IgE, el 50% la toleran luego de 5 años y el 80% la toleran después de 10 años. Esto se debe a una perdida de sensibilidad, es decir de IgE especifica, a este medicamento con el paso de los años. </a:t>
            </a:r>
          </a:p>
          <a:p>
            <a:endParaRPr lang="es-ES_tradnl" b="0" dirty="0"/>
          </a:p>
          <a:p>
            <a:r>
              <a:rPr lang="es-ES_tradnl" b="0" u="sng" dirty="0"/>
              <a:t>Cefalosporinas: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dirty="0"/>
              <a:t>-1-2% de pacientes en USA tienen etiqueta de RAM a cefalosporinas.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dirty="0"/>
              <a:t>-2% tienen alergia a penicilina reportada.</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dirty="0"/>
              <a:t>-</a:t>
            </a:r>
            <a:r>
              <a:rPr lang="es-ES_tradnl" b="0" dirty="0" err="1"/>
              <a:t>Cefazolina</a:t>
            </a:r>
            <a:r>
              <a:rPr lang="es-ES_tradnl" b="0" dirty="0"/>
              <a:t>: causa común de anafilaxia </a:t>
            </a:r>
            <a:r>
              <a:rPr lang="es-ES_tradnl" b="0" dirty="0" err="1"/>
              <a:t>perioperatoria</a:t>
            </a:r>
            <a:r>
              <a:rPr lang="es-ES_tradnl" b="0" dirty="0"/>
              <a:t> en países donde es usada frecuentemente (USA, Canadá, UK, Francia, Australia, Sur África, Sudeste Asia y Sur América).</a:t>
            </a:r>
          </a:p>
          <a:p>
            <a:endParaRPr lang="es-ES_tradnl" b="0" dirty="0"/>
          </a:p>
          <a:p>
            <a:r>
              <a:rPr lang="es-ES_tradnl" b="0" u="sng" dirty="0" err="1"/>
              <a:t>Carbapenemicos</a:t>
            </a:r>
            <a:r>
              <a:rPr lang="es-ES_tradnl" b="0" u="sng" dirty="0"/>
              <a:t> y </a:t>
            </a:r>
            <a:r>
              <a:rPr lang="es-ES_tradnl" b="0" u="sng" dirty="0" err="1"/>
              <a:t>monobactamicos</a:t>
            </a:r>
            <a:r>
              <a:rPr lang="es-ES_tradnl" b="0" u="sng" dirty="0"/>
              <a:t>:</a:t>
            </a:r>
          </a:p>
          <a:p>
            <a:r>
              <a:rPr lang="es-ES_tradnl" b="0" dirty="0"/>
              <a:t>-Reacciones son raras, considerablemente mas bajas que las reportadas de penicilinas o cefalosporinas. </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7</a:t>
            </a:fld>
            <a:endParaRPr lang="es-ES_tradnl"/>
          </a:p>
        </p:txBody>
      </p:sp>
    </p:spTree>
    <p:extLst>
      <p:ext uri="{BB962C8B-B14F-4D97-AF65-F5344CB8AC3E}">
        <p14:creationId xmlns:p14="http://schemas.microsoft.com/office/powerpoint/2010/main" val="1452378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a:t>En América latina:</a:t>
            </a:r>
          </a:p>
          <a:p>
            <a:r>
              <a:rPr lang="es-CO" dirty="0"/>
              <a:t>-Estudio transervsal para evaluar la prevalencia y caracteristicas de anafilaxia inducida por medicamentos en 11 paises de America Latina.</a:t>
            </a:r>
          </a:p>
          <a:p>
            <a:r>
              <a:rPr lang="es-CO" dirty="0"/>
              <a:t>-De 1005 pacientes evaluados por posible DHR, solo 264 (26,3%) cumplieron criterios de anafilaxia por medicamentos, de estos:</a:t>
            </a:r>
          </a:p>
          <a:p>
            <a:pPr marL="628650" lvl="1" indent="-171450">
              <a:buFont typeface="Arial" panose="020B0604020202020204" pitchFamily="34" charset="0"/>
              <a:buChar char="•"/>
            </a:pPr>
            <a:r>
              <a:rPr lang="es-CO" dirty="0"/>
              <a:t>57,8% fue por AINES.</a:t>
            </a:r>
          </a:p>
          <a:p>
            <a:pPr marL="628650" lvl="1" indent="-171450">
              <a:buFont typeface="Arial" panose="020B0604020202020204" pitchFamily="34" charset="0"/>
              <a:buChar char="•"/>
            </a:pPr>
            <a:r>
              <a:rPr lang="es-CO" dirty="0"/>
              <a:t>14,3% antibioticos betalactamicos.</a:t>
            </a:r>
            <a:endParaRPr lang="es-ES_tradnl" dirty="0"/>
          </a:p>
          <a:p>
            <a:endParaRPr lang="es-ES_tradnl" dirty="0"/>
          </a:p>
          <a:p>
            <a:r>
              <a:rPr lang="es-CO" dirty="0"/>
              <a:t>-Estudio descriptivo transversal para evaluar las características clínicas y manejo en DHR en 22 unidades de alergología de 11 países de Latinoamérica. </a:t>
            </a:r>
          </a:p>
          <a:p>
            <a:pPr marL="171450" indent="-171450">
              <a:buFont typeface="Arial" panose="020B0604020202020204" pitchFamily="34" charset="0"/>
              <a:buChar char="•"/>
            </a:pPr>
            <a:r>
              <a:rPr lang="es-CO" dirty="0"/>
              <a:t>La 2da causa de reacciones de hipersensibilidad a medicamentos fue por </a:t>
            </a:r>
            <a:r>
              <a:rPr lang="el-GR" dirty="0"/>
              <a:t>β-</a:t>
            </a:r>
            <a:r>
              <a:rPr lang="es-ES_tradnl" dirty="0"/>
              <a:t>lactámicos.</a:t>
            </a:r>
            <a:endParaRPr lang="es-CO" dirty="0"/>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8</a:t>
            </a:fld>
            <a:endParaRPr lang="es-ES_tradnl"/>
          </a:p>
        </p:txBody>
      </p:sp>
    </p:spTree>
    <p:extLst>
      <p:ext uri="{BB962C8B-B14F-4D97-AF65-F5344CB8AC3E}">
        <p14:creationId xmlns:p14="http://schemas.microsoft.com/office/powerpoint/2010/main" val="534208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a:t>En niños:</a:t>
            </a:r>
          </a:p>
          <a:p>
            <a:r>
              <a:rPr lang="es-ES_tradnl" dirty="0"/>
              <a:t>-La alergia a </a:t>
            </a:r>
            <a:r>
              <a:rPr lang="es-ES_tradnl" dirty="0" err="1"/>
              <a:t>betalactamicos</a:t>
            </a:r>
            <a:r>
              <a:rPr lang="es-ES_tradnl" dirty="0"/>
              <a:t> esta entre las causas mas comunes de alergia a medicamentos en niños.</a:t>
            </a:r>
          </a:p>
          <a:p>
            <a:r>
              <a:rPr lang="es-ES_tradnl" dirty="0"/>
              <a:t>-La prevalencia de </a:t>
            </a:r>
            <a:r>
              <a:rPr lang="es-ES_tradnl" dirty="0" err="1"/>
              <a:t>autoreporte</a:t>
            </a:r>
            <a:r>
              <a:rPr lang="es-ES_tradnl" dirty="0"/>
              <a:t> varia de 1,7-5,2%.</a:t>
            </a:r>
          </a:p>
          <a:p>
            <a:r>
              <a:rPr lang="es-ES_tradnl" dirty="0"/>
              <a:t>-El </a:t>
            </a:r>
            <a:r>
              <a:rPr lang="es-ES_tradnl" dirty="0" err="1"/>
              <a:t>betalactamico</a:t>
            </a:r>
            <a:r>
              <a:rPr lang="es-ES_tradnl" dirty="0"/>
              <a:t> más frecuente es la amoxicilina. </a:t>
            </a:r>
          </a:p>
          <a:p>
            <a:r>
              <a:rPr lang="es-ES_tradnl" dirty="0"/>
              <a:t>-La mayoría de reacciones en niños son reacciones leves no inmediatas.</a:t>
            </a:r>
          </a:p>
          <a:p>
            <a:r>
              <a:rPr lang="es-ES_tradnl" dirty="0"/>
              <a:t>-La alergia a </a:t>
            </a:r>
            <a:r>
              <a:rPr lang="es-ES_tradnl" dirty="0" err="1"/>
              <a:t>betalactamicos</a:t>
            </a:r>
            <a:r>
              <a:rPr lang="es-ES_tradnl" dirty="0"/>
              <a:t> es </a:t>
            </a:r>
            <a:r>
              <a:rPr lang="es-ES_tradnl" dirty="0" err="1"/>
              <a:t>sobrediagnosticada</a:t>
            </a:r>
            <a:r>
              <a:rPr lang="es-ES_tradnl" dirty="0"/>
              <a:t> en esta población.</a:t>
            </a:r>
          </a:p>
          <a:p>
            <a:r>
              <a:rPr lang="es-ES_tradnl" dirty="0"/>
              <a:t>-La mayoría de exantemas que ocurren durante tratamientos con </a:t>
            </a:r>
            <a:r>
              <a:rPr lang="es-ES_tradnl" dirty="0" err="1"/>
              <a:t>betalactamicos</a:t>
            </a:r>
            <a:r>
              <a:rPr lang="es-ES_tradnl" dirty="0"/>
              <a:t> en esta población es debida a infecciones virales subyacentes</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9</a:t>
            </a:fld>
            <a:endParaRPr lang="es-ES_tradnl"/>
          </a:p>
        </p:txBody>
      </p:sp>
    </p:spTree>
    <p:extLst>
      <p:ext uri="{BB962C8B-B14F-4D97-AF65-F5344CB8AC3E}">
        <p14:creationId xmlns:p14="http://schemas.microsoft.com/office/powerpoint/2010/main" val="421574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a:t>Consecuencias de etiqueta:</a:t>
            </a:r>
          </a:p>
          <a:p>
            <a:r>
              <a:rPr lang="es-ES_tradnl" dirty="0"/>
              <a:t>-Resistencia antimicrobiana</a:t>
            </a:r>
          </a:p>
          <a:p>
            <a:r>
              <a:rPr lang="es-ES_tradnl" dirty="0"/>
              <a:t>-Aumento infecciones C. </a:t>
            </a:r>
            <a:r>
              <a:rPr lang="es-ES_tradnl" dirty="0" err="1"/>
              <a:t>difficile</a:t>
            </a:r>
            <a:endParaRPr lang="es-ES_tradnl" dirty="0"/>
          </a:p>
          <a:p>
            <a:r>
              <a:rPr lang="es-ES_tradnl" dirty="0"/>
              <a:t>-Prolongación de estancia hospitalaria</a:t>
            </a:r>
          </a:p>
          <a:p>
            <a:r>
              <a:rPr lang="es-ES_tradnl" dirty="0"/>
              <a:t>-Aumento de admisiones a UCI</a:t>
            </a:r>
          </a:p>
          <a:p>
            <a:r>
              <a:rPr lang="es-ES_tradnl" dirty="0"/>
              <a:t>-Aumento de reingresos</a:t>
            </a:r>
          </a:p>
          <a:p>
            <a:r>
              <a:rPr lang="es-ES_tradnl" dirty="0"/>
              <a:t>-Aumento de mortalidad</a:t>
            </a:r>
          </a:p>
          <a:p>
            <a:r>
              <a:rPr lang="es-ES_tradnl" dirty="0"/>
              <a:t>-Altos costos</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10</a:t>
            </a:fld>
            <a:endParaRPr lang="es-ES_tradnl"/>
          </a:p>
        </p:txBody>
      </p:sp>
    </p:spTree>
    <p:extLst>
      <p:ext uri="{BB962C8B-B14F-4D97-AF65-F5344CB8AC3E}">
        <p14:creationId xmlns:p14="http://schemas.microsoft.com/office/powerpoint/2010/main" val="305602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b="1" dirty="0"/>
              <a:t>Factores de riesgo para reacciones alergicas a penicilina:</a:t>
            </a:r>
          </a:p>
          <a:p>
            <a:endParaRPr lang="es-ES_tradnl" dirty="0"/>
          </a:p>
          <a:p>
            <a:r>
              <a:rPr lang="es-ES_tradnl" u="sng" dirty="0"/>
              <a:t>Atopia:</a:t>
            </a:r>
          </a:p>
          <a:p>
            <a:r>
              <a:rPr lang="es-ES_tradnl" dirty="0"/>
              <a:t>-No predispone al desarrollo de reacciones alérgicas a la penicilina.</a:t>
            </a:r>
          </a:p>
          <a:p>
            <a:r>
              <a:rPr lang="es-ES_tradnl" dirty="0"/>
              <a:t>-Asma es un factor de riesgo para reacciones potencialmente mortales.</a:t>
            </a:r>
          </a:p>
          <a:p>
            <a:endParaRPr lang="es-ES_tradnl" dirty="0"/>
          </a:p>
          <a:p>
            <a:r>
              <a:rPr lang="es-ES_tradnl" u="sng" dirty="0"/>
              <a:t>Predisposición genética:</a:t>
            </a:r>
          </a:p>
          <a:p>
            <a:r>
              <a:rPr lang="es-ES_tradnl" dirty="0"/>
              <a:t>-El antecedente familiar es más relevante en reacciones tardías que en inmediatas.</a:t>
            </a:r>
          </a:p>
          <a:p>
            <a:r>
              <a:rPr lang="es-ES_tradnl" dirty="0"/>
              <a:t>-Los estudios de predisposición genética son pequeños y no se han confirmado.</a:t>
            </a:r>
          </a:p>
          <a:p>
            <a:r>
              <a:rPr lang="es-ES_tradnl" dirty="0"/>
              <a:t>-Existe evidencia limitada que polimorfismos en genes </a:t>
            </a:r>
            <a:r>
              <a:rPr lang="es-ES_tradnl" dirty="0" err="1"/>
              <a:t>inmunomoduladores</a:t>
            </a:r>
            <a:r>
              <a:rPr lang="es-ES_tradnl" dirty="0"/>
              <a:t> (IL4, IL4R, IL10, IL13), en el gen de la beta-</a:t>
            </a:r>
            <a:r>
              <a:rPr lang="es-ES_tradnl" dirty="0" err="1"/>
              <a:t>lactamasa</a:t>
            </a:r>
            <a:r>
              <a:rPr lang="es-ES_tradnl" dirty="0"/>
              <a:t>, en el gen de STAT6 y con genes del HLA, se han asociado a alergia a penicilina.</a:t>
            </a:r>
          </a:p>
        </p:txBody>
      </p:sp>
      <p:sp>
        <p:nvSpPr>
          <p:cNvPr id="4" name="Marcador de número de diapositiva 3"/>
          <p:cNvSpPr>
            <a:spLocks noGrp="1"/>
          </p:cNvSpPr>
          <p:nvPr>
            <p:ph type="sldNum" sz="quarter" idx="5"/>
          </p:nvPr>
        </p:nvSpPr>
        <p:spPr/>
        <p:txBody>
          <a:bodyPr/>
          <a:lstStyle/>
          <a:p>
            <a:fld id="{7EECBE46-53EB-2D47-BF4B-FFDDF1F499FB}" type="slidenum">
              <a:rPr lang="es-ES_tradnl" smtClean="0"/>
              <a:t>11</a:t>
            </a:fld>
            <a:endParaRPr lang="es-ES_tradnl"/>
          </a:p>
        </p:txBody>
      </p:sp>
    </p:spTree>
    <p:extLst>
      <p:ext uri="{BB962C8B-B14F-4D97-AF65-F5344CB8AC3E}">
        <p14:creationId xmlns:p14="http://schemas.microsoft.com/office/powerpoint/2010/main" val="2916250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b="1" dirty="0"/>
              <a:t>Factores de riesgo para reacciones inmediatas a penicilina:</a:t>
            </a:r>
          </a:p>
          <a:p>
            <a:r>
              <a:rPr lang="es-CO" u="sng" dirty="0"/>
              <a:t>Historia de la reacción alérgica previa a la penicilina</a:t>
            </a:r>
          </a:p>
          <a:p>
            <a:r>
              <a:rPr lang="es-CO" dirty="0"/>
              <a:t>• Una historia clínica de alergia a la penicilina en el pasado lejano (&gt;15 años) se asocia con un riesgo muy bajo (0,4%) de reaccionar en provocaciones con el medicamento.</a:t>
            </a:r>
          </a:p>
          <a:p>
            <a:r>
              <a:rPr lang="es-CO" dirty="0"/>
              <a:t>• Una historia clínica de alergia a la penicilina no predice necesariamente un resultado positivo de la prueba</a:t>
            </a:r>
            <a:r>
              <a:rPr lang="es-CO" baseline="0" dirty="0"/>
              <a:t> </a:t>
            </a:r>
            <a:r>
              <a:rPr lang="es-CO" dirty="0"/>
              <a:t>cutánea.</a:t>
            </a:r>
          </a:p>
          <a:p>
            <a:endParaRPr lang="es-CO" dirty="0"/>
          </a:p>
          <a:p>
            <a:r>
              <a:rPr lang="es-CO" u="sng" dirty="0"/>
              <a:t>Genero femenino</a:t>
            </a:r>
          </a:p>
          <a:p>
            <a:r>
              <a:rPr lang="es-CO" dirty="0"/>
              <a:t>• Es más probable que las mujeres informen antecedentes de alergia a medicamentos, incluida la alergia a la penicilina, que los hombres (11.0% vs. 6.5%) posiblemente debido al mayor número de</a:t>
            </a:r>
            <a:r>
              <a:rPr lang="es-CO" baseline="0" dirty="0"/>
              <a:t> </a:t>
            </a:r>
            <a:r>
              <a:rPr lang="es-CO" dirty="0"/>
              <a:t>prescripciones de antibióticos para mujeres.</a:t>
            </a:r>
          </a:p>
          <a:p>
            <a:endParaRPr lang="es-CO" dirty="0"/>
          </a:p>
          <a:p>
            <a:r>
              <a:rPr lang="es-CO" u="sng" dirty="0"/>
              <a:t>Vía de exposición y frecuencia de administración.</a:t>
            </a:r>
          </a:p>
          <a:p>
            <a:r>
              <a:rPr lang="es-CO" dirty="0"/>
              <a:t>• La penicilina de aplicación tópica es altamente inmunogénica y, por lo tanto, ya no se usa. </a:t>
            </a:r>
          </a:p>
          <a:p>
            <a:r>
              <a:rPr lang="es-CO" dirty="0"/>
              <a:t>• Hay pruebas limitadas de que es menos probable que la vía oral cause reacciones que otras vías.</a:t>
            </a:r>
          </a:p>
          <a:p>
            <a:r>
              <a:rPr lang="es-CO" dirty="0"/>
              <a:t>• Es más probable que los cursos frecuentes se sensibilicen. En estos pacientes, las reacciones son comúnmente causadas por penicilina y menos con cefalosporinas.</a:t>
            </a:r>
          </a:p>
          <a:p>
            <a:endParaRPr lang="es-CO" dirty="0"/>
          </a:p>
          <a:p>
            <a:r>
              <a:rPr lang="es-CO" u="sng" dirty="0"/>
              <a:t>Años</a:t>
            </a:r>
          </a:p>
          <a:p>
            <a:r>
              <a:rPr lang="es-CO" dirty="0"/>
              <a:t>• Aumento en la alergia a los antibióticos con el aumento de la edad, con un 20% de los mayores de 80 años que reportan alergia a penicilina.</a:t>
            </a:r>
          </a:p>
          <a:p>
            <a:r>
              <a:rPr lang="es-CO" dirty="0"/>
              <a:t>• La edad avanzada también es más probable a predisponer a un desenlace fatal debido a comorbilidades cardiovasculares o respiratorios</a:t>
            </a:r>
            <a:r>
              <a:rPr lang="es-CO" baseline="0" dirty="0"/>
              <a:t> o </a:t>
            </a:r>
            <a:r>
              <a:rPr lang="es-CO" dirty="0"/>
              <a:t>el uso de </a:t>
            </a:r>
            <a:r>
              <a:rPr lang="es-CO" dirty="0" err="1"/>
              <a:t>betabloqueadores</a:t>
            </a:r>
            <a:r>
              <a:rPr lang="es-CO" dirty="0"/>
              <a:t>.</a:t>
            </a:r>
          </a:p>
          <a:p>
            <a:endParaRPr lang="es-CO" dirty="0"/>
          </a:p>
          <a:p>
            <a:r>
              <a:rPr lang="es-CO" u="sng" dirty="0"/>
              <a:t>Infecciones concurrentes</a:t>
            </a:r>
          </a:p>
          <a:p>
            <a:r>
              <a:rPr lang="es-CO" dirty="0"/>
              <a:t>• Algunas reacciones de hipersensibilidad sistémica no inmediatas están asociadas con la reactivación de los virus del herpes (EBV, HHV, CMV). La alta incidencia de erupciones </a:t>
            </a:r>
            <a:r>
              <a:rPr lang="es-CO" dirty="0" err="1"/>
              <a:t>morbiliformes</a:t>
            </a:r>
            <a:r>
              <a:rPr lang="es-CO" dirty="0"/>
              <a:t> con </a:t>
            </a:r>
            <a:r>
              <a:rPr lang="es-CO" dirty="0" err="1"/>
              <a:t>aminopenicilinas</a:t>
            </a:r>
            <a:r>
              <a:rPr lang="es-CO" dirty="0"/>
              <a:t> resulta de </a:t>
            </a:r>
            <a:r>
              <a:rPr lang="es-CO" dirty="0" err="1"/>
              <a:t>hiperestimulación</a:t>
            </a:r>
            <a:r>
              <a:rPr lang="es-CO" dirty="0"/>
              <a:t> de las células T causada por la exposición específica al virus.</a:t>
            </a:r>
          </a:p>
          <a:p>
            <a:r>
              <a:rPr lang="es-CO" dirty="0"/>
              <a:t>• Se ha informado que la amoxicilina induce un DRESS al inducir la replicación de HHV6.</a:t>
            </a:r>
          </a:p>
          <a:p>
            <a:r>
              <a:rPr lang="es-CO" dirty="0"/>
              <a:t>• Se informan erupciones en pacientes con VIH tratados con amoxicilina + clavulanato.</a:t>
            </a:r>
          </a:p>
        </p:txBody>
      </p:sp>
      <p:sp>
        <p:nvSpPr>
          <p:cNvPr id="4" name="3 Marcador de número de diapositiva"/>
          <p:cNvSpPr>
            <a:spLocks noGrp="1"/>
          </p:cNvSpPr>
          <p:nvPr>
            <p:ph type="sldNum" sz="quarter" idx="10"/>
          </p:nvPr>
        </p:nvSpPr>
        <p:spPr/>
        <p:txBody>
          <a:bodyPr/>
          <a:lstStyle/>
          <a:p>
            <a:fld id="{E63C7F24-6E30-4E8F-8340-6517B3A2E2BC}" type="slidenum">
              <a:rPr lang="es-CO" smtClean="0"/>
              <a:t>12</a:t>
            </a:fld>
            <a:endParaRPr lang="es-CO"/>
          </a:p>
        </p:txBody>
      </p:sp>
    </p:spTree>
    <p:extLst>
      <p:ext uri="{BB962C8B-B14F-4D97-AF65-F5344CB8AC3E}">
        <p14:creationId xmlns:p14="http://schemas.microsoft.com/office/powerpoint/2010/main" val="380107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86CF6315-8EFA-4957-8B1F-343D251DE1AB}" type="datetimeFigureOut">
              <a:rPr lang="es-CO" smtClean="0"/>
              <a:t>11/05/2021</a:t>
            </a:fld>
            <a:endParaRPr lang="es-CO"/>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165419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86CF6315-8EFA-4957-8B1F-343D251DE1AB}" type="datetimeFigureOut">
              <a:rPr lang="es-CO" smtClean="0"/>
              <a:t>11/05/2021</a:t>
            </a:fld>
            <a:endParaRPr lang="es-CO"/>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6569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86CF6315-8EFA-4957-8B1F-343D251DE1AB}" type="datetimeFigureOut">
              <a:rPr lang="es-CO" smtClean="0"/>
              <a:t>11/05/2021</a:t>
            </a:fld>
            <a:endParaRPr lang="es-CO"/>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02AB0CCD-6591-48DB-8B0C-02F666FB18B1}" type="slidenum">
              <a:rPr lang="es-CO" smtClean="0"/>
              <a:t>‹Nº›</a:t>
            </a:fld>
            <a:endParaRPr lang="es-CO"/>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719512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9D6E9DEC-419B-4CC5-A080-3B06BD5A8291}"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8566592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9D6E9DEC-419B-4CC5-A080-3B06BD5A8291}" type="datetimeFigureOut">
              <a:rPr lang="en-US" smtClean="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17188122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9D6E9DEC-419B-4CC5-A080-3B06BD5A8291}" type="datetimeFigureOut">
              <a:rPr lang="en-US" smtClean="0"/>
              <a:t>5/11/2021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35900123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9D6E9DEC-419B-4CC5-A080-3B06BD5A8291}" type="datetimeFigureOut">
              <a:rPr lang="en-US" smtClean="0"/>
              <a:t>5/11/2021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42298885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9D6E9DEC-419B-4CC5-A080-3B06BD5A8291}" type="datetimeFigureOut">
              <a:rPr lang="en-US" smtClean="0"/>
              <a:t>5/11/2021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11963809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_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9D6E9DEC-419B-4CC5-A080-3B06BD5A8291}" type="datetimeFigureOut">
              <a:rPr lang="en-US" smtClean="0"/>
              <a:t>5/11/2021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169977314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5_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9D6E9DEC-419B-4CC5-A080-3B06BD5A8291}" type="datetimeFigureOut">
              <a:rPr lang="en-US" smtClean="0"/>
              <a:t>5/11/2021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182930217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86CF6315-8EFA-4957-8B1F-343D251DE1AB}" type="datetimeFigureOut">
              <a:rPr lang="es-CO" smtClean="0"/>
              <a:t>11/05/2021</a:t>
            </a:fld>
            <a:endParaRPr lang="es-CO"/>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02AB0CCD-6591-48DB-8B0C-02F666FB18B1}" type="slidenum">
              <a:rPr lang="es-CO" smtClean="0"/>
              <a:t>‹Nº›</a:t>
            </a:fld>
            <a:endParaRPr lang="es-CO"/>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11666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s-ES"/>
              <a:t>Haga clic para modificar el estilo de título del patrón</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86CF6315-8EFA-4957-8B1F-343D251DE1AB}" type="datetimeFigureOut">
              <a:rPr lang="es-CO" smtClean="0"/>
              <a:t>11/05/2021</a:t>
            </a:fld>
            <a:endParaRPr lang="es-CO"/>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84743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s-ES"/>
              <a:t>Haga clic para modificar el estilo de título del patrón</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86CF6315-8EFA-4957-8B1F-343D251DE1AB}" type="datetimeFigureOut">
              <a:rPr lang="es-CO" smtClean="0"/>
              <a:t>11/05/2021</a:t>
            </a:fld>
            <a:endParaRPr lang="es-CO"/>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6364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86CF6315-8EFA-4957-8B1F-343D251DE1AB}" type="datetimeFigureOut">
              <a:rPr lang="es-CO" smtClean="0"/>
              <a:t>11/05/2021</a:t>
            </a:fld>
            <a:endParaRPr lang="es-CO"/>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365945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86CF6315-8EFA-4957-8B1F-343D251DE1AB}" type="datetimeFigureOut">
              <a:rPr lang="es-CO" smtClean="0"/>
              <a:t>11/05/2021</a:t>
            </a:fld>
            <a:endParaRPr lang="es-CO"/>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424883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86CF6315-8EFA-4957-8B1F-343D251DE1AB}" type="datetimeFigureOut">
              <a:rPr lang="es-CO" smtClean="0"/>
              <a:t>11/05/2021</a:t>
            </a:fld>
            <a:endParaRPr lang="es-CO"/>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0361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86CF6315-8EFA-4957-8B1F-343D251DE1AB}" type="datetimeFigureOut">
              <a:rPr lang="es-CO" smtClean="0"/>
              <a:t>11/05/2021</a:t>
            </a:fld>
            <a:endParaRPr lang="es-CO"/>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64424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86CF6315-8EFA-4957-8B1F-343D251DE1AB}" type="datetimeFigureOut">
              <a:rPr lang="es-CO" smtClean="0"/>
              <a:t>11/05/2021</a:t>
            </a:fld>
            <a:endParaRPr lang="es-CO"/>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143723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6315-8EFA-4957-8B1F-343D251DE1AB}" type="datetimeFigureOut">
              <a:rPr lang="es-CO" smtClean="0"/>
              <a:t>11/05/2021</a:t>
            </a:fld>
            <a:endParaRPr lang="es-CO"/>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B0CCD-6591-48DB-8B0C-02F666FB18B1}" type="slidenum">
              <a:rPr lang="es-CO" smtClean="0"/>
              <a:t>‹Nº›</a:t>
            </a:fld>
            <a:endParaRPr lang="es-CO"/>
          </a:p>
        </p:txBody>
      </p:sp>
    </p:spTree>
    <p:extLst>
      <p:ext uri="{BB962C8B-B14F-4D97-AF65-F5344CB8AC3E}">
        <p14:creationId xmlns:p14="http://schemas.microsoft.com/office/powerpoint/2010/main" val="419466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arget="../media/image11.jpeg" Type="http://schemas.openxmlformats.org/officeDocument/2006/relationships/image"/><Relationship Id="rId3" Target="../diagrams/data1.xml" Type="http://schemas.openxmlformats.org/officeDocument/2006/relationships/diagramData"/><Relationship Id="rId7" Target="../diagrams/drawing1.xml" Type="http://schemas.microsoft.com/office/2007/relationships/diagramDrawing"/><Relationship Id="rId2" Target="../notesSlides/notesSlide7.xml" Type="http://schemas.openxmlformats.org/officeDocument/2006/relationships/notesSlide"/><Relationship Id="rId1" Target="../slideLayouts/slideLayout12.xml" Type="http://schemas.openxmlformats.org/officeDocument/2006/relationships/slideLayout"/><Relationship Id="rId6" Target="../diagrams/colors1.xml" Type="http://schemas.openxmlformats.org/officeDocument/2006/relationships/diagramColors"/><Relationship Id="rId5" Target="../diagrams/quickStyle1.xml" Type="http://schemas.openxmlformats.org/officeDocument/2006/relationships/diagramQuickStyle"/><Relationship Id="rId4" Target="../diagrams/layout1.xml" Type="http://schemas.openxmlformats.org/officeDocument/2006/relationships/diagramLayout"/><Relationship Id="rId9" Target="../media/hdphoto3.wdp" Type="http://schemas.microsoft.com/office/2007/relationships/hdphoto"/></Relationships>
</file>

<file path=ppt/slides/_rels/slide11.xml.rels><?xml version="1.0" encoding="UTF-8" standalone="yes" ?><Relationships xmlns="http://schemas.openxmlformats.org/package/2006/relationships"><Relationship Id="rId3" Target="../media/image12.jpeg" Type="http://schemas.openxmlformats.org/officeDocument/2006/relationships/image"/><Relationship Id="rId2" Target="../notesSlides/notesSlide8.xml" Type="http://schemas.openxmlformats.org/officeDocument/2006/relationships/notesSlide"/><Relationship Id="rId1" Target="../slideLayouts/slideLayout14.xml" Type="http://schemas.openxmlformats.org/officeDocument/2006/relationships/slideLayout"/><Relationship Id="rId4" Target="../media/image13.jpeg" Type="http://schemas.openxmlformats.org/officeDocument/2006/relationships/image"/></Relationships>
</file>

<file path=ppt/slides/_rels/slide12.xml.rels><?xml version="1.0" encoding="UTF-8" standalone="yes" ?><Relationships xmlns="http://schemas.openxmlformats.org/package/2006/relationships"><Relationship Id="rId8" Target="../media/image19.jpeg" Type="http://schemas.openxmlformats.org/officeDocument/2006/relationships/image"/><Relationship Id="rId3" Target="../media/image14.jpeg" Type="http://schemas.openxmlformats.org/officeDocument/2006/relationships/image"/><Relationship Id="rId7" Target="../media/image18.jpeg" Type="http://schemas.openxmlformats.org/officeDocument/2006/relationships/image"/><Relationship Id="rId2" Target="../notesSlides/notesSlide9.xml" Type="http://schemas.openxmlformats.org/officeDocument/2006/relationships/notesSlide"/><Relationship Id="rId1" Target="../slideLayouts/slideLayout12.xml" Type="http://schemas.openxmlformats.org/officeDocument/2006/relationships/slideLayout"/><Relationship Id="rId6" Target="../media/image17.jpeg" Type="http://schemas.openxmlformats.org/officeDocument/2006/relationships/image"/><Relationship Id="rId5" Target="../media/image16.png" Type="http://schemas.openxmlformats.org/officeDocument/2006/relationships/image"/><Relationship Id="rId4" Target="../media/image15.jpeg" Type="http://schemas.openxmlformats.org/officeDocument/2006/relationships/image"/><Relationship Id="rId9" Target="../media/image20.png" Type="http://schemas.openxmlformats.org/officeDocument/2006/relationships/image"/></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arget="../media/image21.png" Type="http://schemas.openxmlformats.org/officeDocument/2006/relationships/image"/><Relationship Id="rId2" Target="../notesSlides/notesSlide11.xml" Type="http://schemas.openxmlformats.org/officeDocument/2006/relationships/notesSlide"/><Relationship Id="rId1" Target="../slideLayouts/slideLayout12.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22.jpeg" Type="http://schemas.openxmlformats.org/officeDocument/2006/relationships/image"/><Relationship Id="rId2" Target="../notesSlides/notesSlide12.xml" Type="http://schemas.openxmlformats.org/officeDocument/2006/relationships/notesSlide"/><Relationship Id="rId1" Target="../slideLayouts/slideLayout12.xml" Type="http://schemas.openxmlformats.org/officeDocument/2006/relationships/slideLayout"/><Relationship Id="rId4" Target="../media/image23.jpeg" Type="http://schemas.openxmlformats.org/officeDocument/2006/relationships/image"/></Relationships>
</file>

<file path=ppt/slides/_rels/slide16.xml.rels><?xml version="1.0" encoding="UTF-8" standalone="yes" ?><Relationships xmlns="http://schemas.openxmlformats.org/package/2006/relationships"><Relationship Id="rId3" Target="../media/image24.png" Type="http://schemas.openxmlformats.org/officeDocument/2006/relationships/image"/><Relationship Id="rId2" Target="../notesSlides/notesSlide13.xml" Type="http://schemas.openxmlformats.org/officeDocument/2006/relationships/notesSlide"/><Relationship Id="rId1" Target="../slideLayouts/slideLayout12.xml" Type="http://schemas.openxmlformats.org/officeDocument/2006/relationships/slideLayout"/></Relationships>
</file>

<file path=ppt/slides/_rels/slide17.xml.rels><?xml version="1.0" encoding="UTF-8" standalone="yes" ?><Relationships xmlns="http://schemas.openxmlformats.org/package/2006/relationships"><Relationship Id="rId8" Target="../media/image30.jpeg" Type="http://schemas.openxmlformats.org/officeDocument/2006/relationships/image"/><Relationship Id="rId3" Target="../media/image25.jpeg" Type="http://schemas.openxmlformats.org/officeDocument/2006/relationships/image"/><Relationship Id="rId7" Target="../media/image29.jpeg" Type="http://schemas.openxmlformats.org/officeDocument/2006/relationships/image"/><Relationship Id="rId2" Target="../notesSlides/notesSlide14.xml" Type="http://schemas.openxmlformats.org/officeDocument/2006/relationships/notesSlide"/><Relationship Id="rId1" Target="../slideLayouts/slideLayout7.xml" Type="http://schemas.openxmlformats.org/officeDocument/2006/relationships/slideLayout"/><Relationship Id="rId6" Target="../media/image28.jpeg" Type="http://schemas.openxmlformats.org/officeDocument/2006/relationships/image"/><Relationship Id="rId5" Target="../media/image27.jpeg" Type="http://schemas.openxmlformats.org/officeDocument/2006/relationships/image"/><Relationship Id="rId4" Target="../media/image26.jpeg" Type="http://schemas.openxmlformats.org/officeDocument/2006/relationships/image"/></Relationships>
</file>

<file path=ppt/slides/_rels/slide18.xml.rels><?xml version="1.0" encoding="UTF-8" standalone="yes" ?><Relationships xmlns="http://schemas.openxmlformats.org/package/2006/relationships"><Relationship Id="rId3" Target="../media/image31.jpeg" Type="http://schemas.openxmlformats.org/officeDocument/2006/relationships/image"/><Relationship Id="rId2" Target="../notesSlides/notesSlide15.xml" Type="http://schemas.openxmlformats.org/officeDocument/2006/relationships/notesSlide"/><Relationship Id="rId1" Target="../slideLayouts/slideLayout12.xml" Type="http://schemas.openxmlformats.org/officeDocument/2006/relationships/slideLayout"/><Relationship Id="rId4" Target="../media/image32.jpeg" Type="http://schemas.openxmlformats.org/officeDocument/2006/relationships/image"/></Relationships>
</file>

<file path=ppt/slides/_rels/slide19.xml.rels><?xml version="1.0" encoding="UTF-8" standalone="yes" ?><Relationships xmlns="http://schemas.openxmlformats.org/package/2006/relationships"><Relationship Id="rId3" Target="../media/image33.jpeg" Type="http://schemas.openxmlformats.org/officeDocument/2006/relationships/image"/><Relationship Id="rId2" Target="../notesSlides/notesSlide16.xml" Type="http://schemas.openxmlformats.org/officeDocument/2006/relationships/notesSlide"/><Relationship Id="rId1" Target="../slideLayouts/slideLayout12.xml" Type="http://schemas.openxmlformats.org/officeDocument/2006/relationships/slideLayout"/><Relationship Id="rId5" Target="../media/image35.jpeg" Type="http://schemas.openxmlformats.org/officeDocument/2006/relationships/image"/><Relationship Id="rId4" Target="../media/image34.jpeg" Type="http://schemas.openxmlformats.org/officeDocument/2006/relationships/image"/></Relationships>
</file>

<file path=ppt/slides/_rels/slide2.xml.rels><?xml version="1.0" encoding="UTF-8" standalone="yes" ?><Relationships xmlns="http://schemas.openxmlformats.org/package/2006/relationships"><Relationship Id="rId3" Target="../media/image3.jpeg" Type="http://schemas.openxmlformats.org/officeDocument/2006/relationships/image"/><Relationship Id="rId2" Target="../notesSlides/notesSlide1.xml" Type="http://schemas.openxmlformats.org/officeDocument/2006/relationships/notesSlide"/><Relationship Id="rId1" Target="../slideLayouts/slideLayout13.xml" Type="http://schemas.openxmlformats.org/officeDocument/2006/relationships/slideLayout"/><Relationship Id="rId4" Target="../media/image4.png" Type="http://schemas.openxmlformats.org/officeDocument/2006/relationships/image"/></Relationships>
</file>

<file path=ppt/slides/_rels/slide20.xml.rels><?xml version="1.0" encoding="UTF-8" standalone="yes" ?><Relationships xmlns="http://schemas.openxmlformats.org/package/2006/relationships"><Relationship Id="rId3" Target="../media/image36.png" Type="http://schemas.openxmlformats.org/officeDocument/2006/relationships/image"/><Relationship Id="rId2" Target="../notesSlides/notesSlide17.xml" Type="http://schemas.openxmlformats.org/officeDocument/2006/relationships/notesSlide"/><Relationship Id="rId1" Target="../slideLayouts/slideLayout12.xml" Type="http://schemas.openxmlformats.org/officeDocument/2006/relationships/slideLayout"/></Relationships>
</file>

<file path=ppt/slides/_rels/slide21.xml.rels><?xml version="1.0" encoding="UTF-8" standalone="yes" ?><Relationships xmlns="http://schemas.openxmlformats.org/package/2006/relationships"><Relationship Id="rId3" Target="../media/image37.png" Type="http://schemas.openxmlformats.org/officeDocument/2006/relationships/image"/><Relationship Id="rId2" Target="../notesSlides/notesSlide18.xml" Type="http://schemas.openxmlformats.org/officeDocument/2006/relationships/notesSlide"/><Relationship Id="rId1" Target="../slideLayouts/slideLayout12.xml" Type="http://schemas.openxmlformats.org/officeDocument/2006/relationships/slideLayout"/></Relationships>
</file>

<file path=ppt/slides/_rels/slide22.xml.rels><?xml version="1.0" encoding="UTF-8" standalone="yes" ?><Relationships xmlns="http://schemas.openxmlformats.org/package/2006/relationships"><Relationship Id="rId3" Target="../media/image38.jpeg" Type="http://schemas.openxmlformats.org/officeDocument/2006/relationships/image"/><Relationship Id="rId2" Target="../notesSlides/notesSlide19.xml" Type="http://schemas.openxmlformats.org/officeDocument/2006/relationships/notesSlide"/><Relationship Id="rId1" Target="../slideLayouts/slideLayout7.xml" Type="http://schemas.openxmlformats.org/officeDocument/2006/relationships/slideLayout"/></Relationships>
</file>

<file path=ppt/slides/_rels/slide23.xml.rels><?xml version="1.0" encoding="UTF-8" standalone="yes" ?><Relationships xmlns="http://schemas.openxmlformats.org/package/2006/relationships"><Relationship Id="rId3" Target="../media/image39.jpeg" Type="http://schemas.openxmlformats.org/officeDocument/2006/relationships/image"/><Relationship Id="rId2" Target="../notesSlides/notesSlide20.xml" Type="http://schemas.openxmlformats.org/officeDocument/2006/relationships/notesSlide"/><Relationship Id="rId1" Target="../slideLayouts/slideLayout12.xml" Type="http://schemas.openxmlformats.org/officeDocument/2006/relationships/slideLayout"/><Relationship Id="rId4" Target="../media/image40.jpeg" Type="http://schemas.openxmlformats.org/officeDocument/2006/relationships/image"/></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3" Target="../media/image46.jpeg" Type="http://schemas.openxmlformats.org/officeDocument/2006/relationships/image"/><Relationship Id="rId2" Target="../notesSlides/notesSlide23.xml" Type="http://schemas.openxmlformats.org/officeDocument/2006/relationships/notesSlide"/><Relationship Id="rId1" Target="../slideLayouts/slideLayout7.xml" Type="http://schemas.openxmlformats.org/officeDocument/2006/relationships/slideLayout"/><Relationship Id="rId4" Target="../media/image47.png" Type="http://schemas.openxmlformats.org/officeDocument/2006/relationships/image"/></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arget="../media/image48.jpeg" Type="http://schemas.openxmlformats.org/officeDocument/2006/relationships/image"/><Relationship Id="rId2" Target="../notesSlides/notesSlide25.xml" Type="http://schemas.openxmlformats.org/officeDocument/2006/relationships/notesSlide"/><Relationship Id="rId1" Target="../slideLayouts/slideLayout16.xml" Type="http://schemas.openxmlformats.org/officeDocument/2006/relationships/slideLayout"/><Relationship Id="rId4" Target="../media/image49.jpeg" Type="http://schemas.openxmlformats.org/officeDocument/2006/relationships/image"/></Relationships>
</file>

<file path=ppt/slides/_rels/slide29.xml.rels><?xml version="1.0" encoding="UTF-8" standalone="yes" ?><Relationships xmlns="http://schemas.openxmlformats.org/package/2006/relationships"><Relationship Id="rId3" Target="../media/image50.jpeg" Type="http://schemas.openxmlformats.org/officeDocument/2006/relationships/image"/><Relationship Id="rId2" Target="../notesSlides/notesSlide26.xml" Type="http://schemas.openxmlformats.org/officeDocument/2006/relationships/notesSlide"/><Relationship Id="rId1" Target="../slideLayouts/slideLayout17.xml" Type="http://schemas.openxmlformats.org/officeDocument/2006/relationships/slideLayout"/><Relationship Id="rId5" Target="../media/image52.jpeg" Type="http://schemas.openxmlformats.org/officeDocument/2006/relationships/image"/><Relationship Id="rId4" Target="../media/image51.jpeg" Type="http://schemas.openxmlformats.org/officeDocument/2006/relationships/image"/></Relationships>
</file>

<file path=ppt/slides/_rels/slide3.xml.rels><?xml version="1.0" encoding="UTF-8" standalone="yes" ?><Relationships xmlns="http://schemas.openxmlformats.org/package/2006/relationships"><Relationship Id="rId2" Target="../media/image5.png" Type="http://schemas.openxmlformats.org/officeDocument/2006/relationships/image"/><Relationship Id="rId1" Target="../slideLayouts/slideLayout7.xml" Type="http://schemas.openxmlformats.org/officeDocument/2006/relationships/slideLayout"/></Relationships>
</file>

<file path=ppt/slides/_rels/slide30.xml.rels><?xml version="1.0" encoding="UTF-8" standalone="yes" ?><Relationships xmlns="http://schemas.openxmlformats.org/package/2006/relationships"><Relationship Id="rId3" Target="../media/image53.jpeg" Type="http://schemas.openxmlformats.org/officeDocument/2006/relationships/image"/><Relationship Id="rId2" Target="../notesSlides/notesSlide27.xml" Type="http://schemas.openxmlformats.org/officeDocument/2006/relationships/notesSlide"/><Relationship Id="rId1" Target="../slideLayouts/slideLayout18.xml" Type="http://schemas.openxmlformats.org/officeDocument/2006/relationships/slideLayout"/></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55.jpeg"/><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arget="../media/image57.jpeg" Type="http://schemas.openxmlformats.org/officeDocument/2006/relationships/image"/><Relationship Id="rId2" Target="../media/image56.jpeg" Type="http://schemas.openxmlformats.org/officeDocument/2006/relationships/image"/><Relationship Id="rId1" Target="../slideLayouts/slideLayout6.xml" Type="http://schemas.openxmlformats.org/officeDocument/2006/relationships/slideLayout"/></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arget="../media/image6.png" Type="http://schemas.openxmlformats.org/officeDocument/2006/relationships/image"/><Relationship Id="rId1" Target="../slideLayouts/slideLayout12.xml" Type="http://schemas.openxmlformats.org/officeDocument/2006/relationships/slideLayout"/></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arget="../media/image7.png" Type="http://schemas.openxmlformats.org/officeDocument/2006/relationships/image"/><Relationship Id="rId2" Target="../notesSlides/notesSlide5.xml" Type="http://schemas.openxmlformats.org/officeDocument/2006/relationships/notesSlide"/><Relationship Id="rId1" Target="../slideLayouts/slideLayout12.xml" Type="http://schemas.openxmlformats.org/officeDocument/2006/relationships/slideLayout"/><Relationship Id="rId6" Target="../media/image9.jpeg" Type="http://schemas.openxmlformats.org/officeDocument/2006/relationships/image"/><Relationship Id="rId5" Target="../media/image8.png" Type="http://schemas.openxmlformats.org/officeDocument/2006/relationships/image"/><Relationship Id="rId4" Target="../media/hdphoto1.wdp" Type="http://schemas.microsoft.com/office/2007/relationships/hdphoto"/></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4FE33-7565-A945-9967-E28D9FD6BD21}"/>
              </a:ext>
            </a:extLst>
          </p:cNvPr>
          <p:cNvSpPr>
            <a:spLocks noGrp="1"/>
          </p:cNvSpPr>
          <p:nvPr>
            <p:ph type="ctrTitle"/>
          </p:nvPr>
        </p:nvSpPr>
        <p:spPr>
          <a:xfrm>
            <a:off x="1524000" y="1282457"/>
            <a:ext cx="9144000" cy="2387600"/>
          </a:xfrm>
        </p:spPr>
        <p:txBody>
          <a:bodyPr anchor="ctr">
            <a:normAutofit/>
          </a:bodyPr>
          <a:lstStyle/>
          <a:p>
            <a:r>
              <a:rPr lang="es-ES_tradnl" sz="7200" b="0" cap="none" dirty="0"/>
              <a:t>Alergia a betalactámicos</a:t>
            </a:r>
          </a:p>
        </p:txBody>
      </p:sp>
      <p:sp>
        <p:nvSpPr>
          <p:cNvPr id="3" name="Subtítulo 2">
            <a:extLst>
              <a:ext uri="{FF2B5EF4-FFF2-40B4-BE49-F238E27FC236}">
                <a16:creationId xmlns:a16="http://schemas.microsoft.com/office/drawing/2014/main" id="{D283661D-375A-3445-84C3-41439E322BF4}"/>
              </a:ext>
            </a:extLst>
          </p:cNvPr>
          <p:cNvSpPr>
            <a:spLocks noGrp="1"/>
          </p:cNvSpPr>
          <p:nvPr>
            <p:ph type="subTitle" idx="1"/>
          </p:nvPr>
        </p:nvSpPr>
        <p:spPr>
          <a:xfrm>
            <a:off x="3129775" y="3670057"/>
            <a:ext cx="5932449" cy="1504109"/>
          </a:xfrm>
        </p:spPr>
        <p:txBody>
          <a:bodyPr>
            <a:normAutofit/>
          </a:bodyPr>
          <a:lstStyle/>
          <a:p>
            <a:pPr>
              <a:lnSpc>
                <a:spcPct val="120000"/>
              </a:lnSpc>
            </a:pPr>
            <a:r>
              <a:rPr lang="es-ES_tradnl" dirty="0"/>
              <a:t>Catalina López Ceballos</a:t>
            </a:r>
          </a:p>
          <a:p>
            <a:pPr>
              <a:lnSpc>
                <a:spcPct val="120000"/>
              </a:lnSpc>
            </a:pPr>
            <a:r>
              <a:rPr lang="es-ES_tradnl" dirty="0"/>
              <a:t>Residente de tercer año de Alergología Clínica</a:t>
            </a:r>
          </a:p>
        </p:txBody>
      </p:sp>
      <p:pic>
        <p:nvPicPr>
          <p:cNvPr id="5" name="Picture 2" descr="Página Del Aterrizaje Del Concepto De La Alergia De La Droga Ilustración  del Vector - Ilustración de aterrizaje, droga: 136707001">
            <a:extLst>
              <a:ext uri="{FF2B5EF4-FFF2-40B4-BE49-F238E27FC236}">
                <a16:creationId xmlns:a16="http://schemas.microsoft.com/office/drawing/2014/main" id="{FAF59768-5071-3B4F-85D6-A30A3799E7A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9083678" y="141349"/>
            <a:ext cx="3036849" cy="202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82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509893-F57D-3C47-B9A1-4CA2E2B70A91}"/>
              </a:ext>
            </a:extLst>
          </p:cNvPr>
          <p:cNvSpPr>
            <a:spLocks noGrp="1"/>
          </p:cNvSpPr>
          <p:nvPr>
            <p:ph type="title"/>
          </p:nvPr>
        </p:nvSpPr>
        <p:spPr>
          <a:xfrm>
            <a:off x="526701" y="256006"/>
            <a:ext cx="8808218" cy="1325563"/>
          </a:xfrm>
        </p:spPr>
        <p:txBody>
          <a:bodyPr/>
          <a:lstStyle/>
          <a:p>
            <a:pPr algn="ctr"/>
            <a:r>
              <a:rPr lang="es-ES_tradnl" b="0" cap="none" dirty="0"/>
              <a:t>Consecuencias de la etiqueta </a:t>
            </a:r>
            <a:r>
              <a:rPr lang="es-ES_tradnl" b="0" dirty="0"/>
              <a:t>de alergia a betalactámicos</a:t>
            </a:r>
            <a:endParaRPr lang="es-ES_tradnl" b="0" cap="none" dirty="0"/>
          </a:p>
        </p:txBody>
      </p:sp>
      <p:graphicFrame>
        <p:nvGraphicFramePr>
          <p:cNvPr id="5" name="Marcador de contenido 4">
            <a:extLst>
              <a:ext uri="{FF2B5EF4-FFF2-40B4-BE49-F238E27FC236}">
                <a16:creationId xmlns:a16="http://schemas.microsoft.com/office/drawing/2014/main" id="{481D8190-FB7A-2940-A8E2-E15C15965B06}"/>
              </a:ext>
            </a:extLst>
          </p:cNvPr>
          <p:cNvGraphicFramePr>
            <a:graphicFrameLocks noGrp="1"/>
          </p:cNvGraphicFramePr>
          <p:nvPr>
            <p:ph idx="1"/>
            <p:extLst>
              <p:ext uri="{D42A27DB-BD31-4B8C-83A1-F6EECF244321}">
                <p14:modId xmlns:p14="http://schemas.microsoft.com/office/powerpoint/2010/main" val="2750295909"/>
              </p:ext>
            </p:extLst>
          </p:nvPr>
        </p:nvGraphicFramePr>
        <p:xfrm>
          <a:off x="4669654" y="2024936"/>
          <a:ext cx="7622519" cy="4232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Resultado de imagen para alergia penicilina dibujo">
            <a:extLst>
              <a:ext uri="{FF2B5EF4-FFF2-40B4-BE49-F238E27FC236}">
                <a16:creationId xmlns:a16="http://schemas.microsoft.com/office/drawing/2014/main" id="{43B07A0A-6D3F-6D44-B398-EE50897EB280}"/>
              </a:ext>
            </a:extLst>
          </p:cNvPr>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a:ext>
            </a:extLst>
          </a:blip>
          <a:srcRect/>
          <a:stretch/>
        </p:blipFill>
        <p:spPr bwMode="auto">
          <a:xfrm>
            <a:off x="10563871" y="157093"/>
            <a:ext cx="1101428" cy="142447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B4CFBEF-8025-5449-A968-0784F1CFFD1B}"/>
              </a:ext>
            </a:extLst>
          </p:cNvPr>
          <p:cNvSpPr txBox="1"/>
          <p:nvPr/>
        </p:nvSpPr>
        <p:spPr>
          <a:xfrm>
            <a:off x="0" y="6591788"/>
            <a:ext cx="12192000" cy="230832"/>
          </a:xfrm>
          <a:prstGeom prst="rect">
            <a:avLst/>
          </a:prstGeom>
          <a:noFill/>
        </p:spPr>
        <p:txBody>
          <a:bodyPr wrap="square" rtlCol="0">
            <a:spAutoFit/>
          </a:bodyPr>
          <a:lstStyle/>
          <a:p>
            <a:pPr algn="r"/>
            <a:r>
              <a:rPr lang="es-ES_tradnl" sz="900" dirty="0" err="1">
                <a:solidFill>
                  <a:srgbClr val="152B48"/>
                </a:solidFill>
                <a:latin typeface="Montserrat" panose="00000500000000000000" pitchFamily="50" charset="0"/>
              </a:rPr>
              <a:t>Har</a:t>
            </a:r>
            <a:r>
              <a:rPr lang="es-ES_tradnl" sz="900" dirty="0">
                <a:solidFill>
                  <a:srgbClr val="152B48"/>
                </a:solidFill>
                <a:latin typeface="Montserrat" panose="00000500000000000000" pitchFamily="50" charset="0"/>
              </a:rPr>
              <a:t>, D., et al. (2017). </a:t>
            </a:r>
            <a:r>
              <a:rPr lang="es-ES_tradnl" sz="900" dirty="0" err="1">
                <a:solidFill>
                  <a:srgbClr val="152B48"/>
                </a:solidFill>
                <a:latin typeface="Montserrat" panose="00000500000000000000" pitchFamily="50" charset="0"/>
              </a:rPr>
              <a:t>Immunol</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Allergy</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Clin</a:t>
            </a:r>
            <a:r>
              <a:rPr lang="es-ES_tradnl" sz="900" dirty="0">
                <a:solidFill>
                  <a:srgbClr val="152B48"/>
                </a:solidFill>
                <a:latin typeface="Montserrat" panose="00000500000000000000" pitchFamily="50" charset="0"/>
              </a:rPr>
              <a:t> North Am. 2017 Nov;37(4):643-662.</a:t>
            </a:r>
          </a:p>
        </p:txBody>
      </p:sp>
    </p:spTree>
    <p:extLst>
      <p:ext uri="{BB962C8B-B14F-4D97-AF65-F5344CB8AC3E}">
        <p14:creationId xmlns:p14="http://schemas.microsoft.com/office/powerpoint/2010/main" val="325670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BD595BDA-0EFB-964D-808C-81C5BEB08403}"/>
              </a:ext>
            </a:extLst>
          </p:cNvPr>
          <p:cNvSpPr>
            <a:spLocks noGrp="1"/>
          </p:cNvSpPr>
          <p:nvPr>
            <p:ph type="body" idx="1"/>
          </p:nvPr>
        </p:nvSpPr>
        <p:spPr>
          <a:xfrm>
            <a:off x="835688" y="1728216"/>
            <a:ext cx="4754880" cy="640080"/>
          </a:xfrm>
        </p:spPr>
        <p:txBody>
          <a:bodyPr>
            <a:normAutofit/>
          </a:bodyPr>
          <a:lstStyle/>
          <a:p>
            <a:pPr algn="ctr"/>
            <a:r>
              <a:rPr lang="es-ES_tradnl" sz="2400" dirty="0"/>
              <a:t>Atopia</a:t>
            </a:r>
          </a:p>
        </p:txBody>
      </p:sp>
      <p:sp>
        <p:nvSpPr>
          <p:cNvPr id="7" name="Marcador de contenido 6">
            <a:extLst>
              <a:ext uri="{FF2B5EF4-FFF2-40B4-BE49-F238E27FC236}">
                <a16:creationId xmlns:a16="http://schemas.microsoft.com/office/drawing/2014/main" id="{6BD7DB1C-BBAC-FD41-99D4-8D59E6B81BFC}"/>
              </a:ext>
            </a:extLst>
          </p:cNvPr>
          <p:cNvSpPr>
            <a:spLocks noGrp="1"/>
          </p:cNvSpPr>
          <p:nvPr>
            <p:ph sz="half" idx="2"/>
          </p:nvPr>
        </p:nvSpPr>
        <p:spPr>
          <a:xfrm>
            <a:off x="838736" y="2423160"/>
            <a:ext cx="4754880" cy="1426465"/>
          </a:xfrm>
        </p:spPr>
        <p:txBody>
          <a:bodyPr>
            <a:normAutofit fontScale="92500"/>
          </a:bodyPr>
          <a:lstStyle/>
          <a:p>
            <a:r>
              <a:rPr lang="es-ES_tradnl" dirty="0"/>
              <a:t>No predispone al desarrollo de reacciones alérgicas a la penicilina.</a:t>
            </a:r>
          </a:p>
          <a:p>
            <a:r>
              <a:rPr lang="es-ES_tradnl" dirty="0"/>
              <a:t>Asma es un factor de riesgo para reacciones graves.</a:t>
            </a:r>
          </a:p>
        </p:txBody>
      </p:sp>
      <p:sp>
        <p:nvSpPr>
          <p:cNvPr id="8" name="Marcador de texto 7">
            <a:extLst>
              <a:ext uri="{FF2B5EF4-FFF2-40B4-BE49-F238E27FC236}">
                <a16:creationId xmlns:a16="http://schemas.microsoft.com/office/drawing/2014/main" id="{5A1F3787-68F0-294D-8D16-E46F8B075ACA}"/>
              </a:ext>
            </a:extLst>
          </p:cNvPr>
          <p:cNvSpPr>
            <a:spLocks noGrp="1"/>
          </p:cNvSpPr>
          <p:nvPr>
            <p:ph type="body" sz="quarter" idx="3"/>
          </p:nvPr>
        </p:nvSpPr>
        <p:spPr>
          <a:xfrm>
            <a:off x="6705868" y="1736657"/>
            <a:ext cx="4754880" cy="640080"/>
          </a:xfrm>
        </p:spPr>
        <p:txBody>
          <a:bodyPr>
            <a:normAutofit/>
          </a:bodyPr>
          <a:lstStyle/>
          <a:p>
            <a:pPr algn="ctr"/>
            <a:r>
              <a:rPr lang="es-ES_tradnl" sz="2400" dirty="0"/>
              <a:t>Predisposición genética</a:t>
            </a:r>
          </a:p>
        </p:txBody>
      </p:sp>
      <p:sp>
        <p:nvSpPr>
          <p:cNvPr id="9" name="Marcador de contenido 8">
            <a:extLst>
              <a:ext uri="{FF2B5EF4-FFF2-40B4-BE49-F238E27FC236}">
                <a16:creationId xmlns:a16="http://schemas.microsoft.com/office/drawing/2014/main" id="{A1B83334-4F2B-FA46-B860-4B580D885468}"/>
              </a:ext>
            </a:extLst>
          </p:cNvPr>
          <p:cNvSpPr>
            <a:spLocks noGrp="1"/>
          </p:cNvSpPr>
          <p:nvPr>
            <p:ph sz="quarter" idx="4"/>
          </p:nvPr>
        </p:nvSpPr>
        <p:spPr>
          <a:xfrm>
            <a:off x="6705868" y="2431601"/>
            <a:ext cx="4754880" cy="3291840"/>
          </a:xfrm>
        </p:spPr>
        <p:txBody>
          <a:bodyPr>
            <a:normAutofit/>
          </a:bodyPr>
          <a:lstStyle/>
          <a:p>
            <a:r>
              <a:rPr lang="es-ES_tradnl" dirty="0"/>
              <a:t>Antecedente familiar → relevante en reacciones no inmediatas.</a:t>
            </a:r>
          </a:p>
          <a:p>
            <a:r>
              <a:rPr lang="es-ES_tradnl" dirty="0"/>
              <a:t>Polimorfismos en genes </a:t>
            </a:r>
            <a:r>
              <a:rPr lang="es-ES_tradnl" dirty="0" err="1"/>
              <a:t>inmunomoduladores</a:t>
            </a:r>
            <a:r>
              <a:rPr lang="es-ES_tradnl" dirty="0"/>
              <a:t>, gen de la beta-</a:t>
            </a:r>
            <a:r>
              <a:rPr lang="es-ES_tradnl" dirty="0" err="1"/>
              <a:t>lactamasa</a:t>
            </a:r>
            <a:r>
              <a:rPr lang="es-ES_tradnl" dirty="0"/>
              <a:t>, gen de STAT6 y en genes del HLA.</a:t>
            </a:r>
          </a:p>
        </p:txBody>
      </p:sp>
      <p:sp>
        <p:nvSpPr>
          <p:cNvPr id="2" name="1 Título"/>
          <p:cNvSpPr>
            <a:spLocks noGrp="1"/>
          </p:cNvSpPr>
          <p:nvPr>
            <p:ph type="title"/>
          </p:nvPr>
        </p:nvSpPr>
        <p:spPr>
          <a:xfrm>
            <a:off x="0" y="121335"/>
            <a:ext cx="11793183" cy="1325563"/>
          </a:xfrm>
        </p:spPr>
        <p:txBody>
          <a:bodyPr>
            <a:normAutofit/>
          </a:bodyPr>
          <a:lstStyle/>
          <a:p>
            <a:pPr algn="ctr"/>
            <a:r>
              <a:rPr lang="es-CO" b="0" cap="none" dirty="0"/>
              <a:t>Factores de riesgo – alergia penicilina</a:t>
            </a:r>
          </a:p>
        </p:txBody>
      </p:sp>
      <p:sp>
        <p:nvSpPr>
          <p:cNvPr id="10" name="CuadroTexto 9">
            <a:extLst>
              <a:ext uri="{FF2B5EF4-FFF2-40B4-BE49-F238E27FC236}">
                <a16:creationId xmlns:a16="http://schemas.microsoft.com/office/drawing/2014/main" id="{C2AF99C3-B96C-224C-A857-F6E7E42F22F7}"/>
              </a:ext>
            </a:extLst>
          </p:cNvPr>
          <p:cNvSpPr txBox="1"/>
          <p:nvPr/>
        </p:nvSpPr>
        <p:spPr>
          <a:xfrm>
            <a:off x="0" y="6431764"/>
            <a:ext cx="12192000" cy="400110"/>
          </a:xfrm>
          <a:prstGeom prst="rect">
            <a:avLst/>
          </a:prstGeom>
          <a:noFill/>
        </p:spPr>
        <p:txBody>
          <a:bodyPr wrap="square" rtlCol="0">
            <a:spAutoFit/>
          </a:bodyPr>
          <a:lstStyle/>
          <a:p>
            <a:pPr algn="r"/>
            <a:r>
              <a:rPr lang="es-ES_tradnl" sz="1000" dirty="0" err="1">
                <a:solidFill>
                  <a:srgbClr val="152B48"/>
                </a:solidFill>
                <a:latin typeface="Montserrat" panose="00000500000000000000" pitchFamily="50" charset="0"/>
              </a:rPr>
              <a:t>Mirakian</a:t>
            </a:r>
            <a:r>
              <a:rPr lang="es-ES_tradnl" sz="1000" dirty="0">
                <a:solidFill>
                  <a:srgbClr val="152B48"/>
                </a:solidFill>
                <a:latin typeface="Montserrat" panose="00000500000000000000" pitchFamily="50" charset="0"/>
              </a:rPr>
              <a:t>, R., et al. (2015). </a:t>
            </a:r>
            <a:r>
              <a:rPr lang="es-ES_tradnl" sz="1000" dirty="0" err="1">
                <a:solidFill>
                  <a:srgbClr val="152B48"/>
                </a:solidFill>
                <a:latin typeface="Montserrat" panose="00000500000000000000" pitchFamily="50" charset="0"/>
              </a:rPr>
              <a:t>Clinical</a:t>
            </a:r>
            <a:r>
              <a:rPr lang="es-ES_tradnl" sz="1000" dirty="0">
                <a:solidFill>
                  <a:srgbClr val="152B48"/>
                </a:solidFill>
                <a:latin typeface="Montserrat" panose="00000500000000000000" pitchFamily="50" charset="0"/>
              </a:rPr>
              <a:t> &amp; Experimental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(45) 300–327.</a:t>
            </a:r>
          </a:p>
          <a:p>
            <a:pPr algn="r"/>
            <a:r>
              <a:rPr lang="es-ES_tradnl" sz="1000" dirty="0">
                <a:solidFill>
                  <a:srgbClr val="152B48"/>
                </a:solidFill>
                <a:latin typeface="Montserrat" panose="00000500000000000000" pitchFamily="50" charset="0"/>
              </a:rPr>
              <a:t>Jurado-Escobar, R., et al. (2017). J </a:t>
            </a:r>
            <a:r>
              <a:rPr lang="es-ES_tradnl" sz="1000" dirty="0" err="1">
                <a:solidFill>
                  <a:srgbClr val="152B48"/>
                </a:solidFill>
                <a:latin typeface="Montserrat" panose="00000500000000000000" pitchFamily="50" charset="0"/>
              </a:rPr>
              <a:t>Investig</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Allergol</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Clin</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Immunol</a:t>
            </a:r>
            <a:r>
              <a:rPr lang="es-ES_tradnl" sz="1000" dirty="0">
                <a:solidFill>
                  <a:srgbClr val="152B48"/>
                </a:solidFill>
                <a:latin typeface="Montserrat" panose="00000500000000000000" pitchFamily="50" charset="0"/>
              </a:rPr>
              <a:t>. 2017;27(6):336-345.</a:t>
            </a:r>
          </a:p>
        </p:txBody>
      </p:sp>
      <p:pic>
        <p:nvPicPr>
          <p:cNvPr id="11" name="Imagen 10">
            <a:extLst>
              <a:ext uri="{FF2B5EF4-FFF2-40B4-BE49-F238E27FC236}">
                <a16:creationId xmlns:a16="http://schemas.microsoft.com/office/drawing/2014/main" id="{6D8D2B7F-4E3E-3B43-B25C-CBEEE4C048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8321" y="4401007"/>
            <a:ext cx="2719953" cy="736654"/>
          </a:xfrm>
          <a:prstGeom prst="rect">
            <a:avLst/>
          </a:prstGeom>
        </p:spPr>
      </p:pic>
      <p:pic>
        <p:nvPicPr>
          <p:cNvPr id="12" name="Imagen 11">
            <a:extLst>
              <a:ext uri="{FF2B5EF4-FFF2-40B4-BE49-F238E27FC236}">
                <a16:creationId xmlns:a16="http://schemas.microsoft.com/office/drawing/2014/main" id="{6092F1A1-4D20-C349-A577-1B5A5559F1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7126" y="3397868"/>
            <a:ext cx="924216" cy="1002162"/>
          </a:xfrm>
          <a:prstGeom prst="rect">
            <a:avLst/>
          </a:prstGeom>
        </p:spPr>
      </p:pic>
    </p:spTree>
    <p:extLst>
      <p:ext uri="{BB962C8B-B14F-4D97-AF65-F5344CB8AC3E}">
        <p14:creationId xmlns:p14="http://schemas.microsoft.com/office/powerpoint/2010/main" val="263670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68158" y="-15238"/>
            <a:ext cx="10058400" cy="1609344"/>
          </a:xfrm>
        </p:spPr>
        <p:txBody>
          <a:bodyPr>
            <a:normAutofit/>
          </a:bodyPr>
          <a:lstStyle/>
          <a:p>
            <a:pPr algn="l"/>
            <a:r>
              <a:rPr lang="es-CO" b="0" cap="none" dirty="0"/>
              <a:t>Factores de riesgo</a:t>
            </a:r>
          </a:p>
        </p:txBody>
      </p:sp>
      <p:pic>
        <p:nvPicPr>
          <p:cNvPr id="1026" name="Picture 2" descr="Resultado de imagen para alergia penicilina dibuj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74152" y="1860977"/>
            <a:ext cx="1047639" cy="14862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Imagen relacionad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29163" y="1801449"/>
            <a:ext cx="1119540" cy="154577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38" name="Grupo 37">
            <a:extLst>
              <a:ext uri="{FF2B5EF4-FFF2-40B4-BE49-F238E27FC236}">
                <a16:creationId xmlns:a16="http://schemas.microsoft.com/office/drawing/2014/main" id="{D511896A-EA08-6845-ACDF-2A1C7C54E16C}"/>
              </a:ext>
            </a:extLst>
          </p:cNvPr>
          <p:cNvGrpSpPr/>
          <p:nvPr/>
        </p:nvGrpSpPr>
        <p:grpSpPr>
          <a:xfrm>
            <a:off x="9274828" y="1974034"/>
            <a:ext cx="1179439" cy="1552918"/>
            <a:chOff x="9210662" y="2245633"/>
            <a:chExt cx="1297012" cy="1609430"/>
          </a:xfrm>
        </p:grpSpPr>
        <p:pic>
          <p:nvPicPr>
            <p:cNvPr id="1034" name="Picture 10" descr="Imagen relacionada"/>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666975" y="2245633"/>
              <a:ext cx="368223" cy="5400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n relacionada"/>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139451" y="2785693"/>
              <a:ext cx="368223" cy="5400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Imagen relacionada"/>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666975" y="3315003"/>
              <a:ext cx="368223" cy="5400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Imagen relacionada"/>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210662" y="2785693"/>
              <a:ext cx="368223" cy="5400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6 Conector curvado"/>
            <p:cNvCxnSpPr>
              <a:cxnSpLocks/>
              <a:stCxn id="1034" idx="3"/>
              <a:endCxn id="11" idx="0"/>
            </p:cNvCxnSpPr>
            <p:nvPr/>
          </p:nvCxnSpPr>
          <p:spPr>
            <a:xfrm>
              <a:off x="10035198" y="2515663"/>
              <a:ext cx="288365" cy="270030"/>
            </a:xfrm>
            <a:prstGeom prst="curved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curvado"/>
            <p:cNvCxnSpPr>
              <a:cxnSpLocks/>
              <a:stCxn id="11" idx="2"/>
              <a:endCxn id="12" idx="3"/>
            </p:cNvCxnSpPr>
            <p:nvPr/>
          </p:nvCxnSpPr>
          <p:spPr>
            <a:xfrm rot="5400000">
              <a:off x="10049740" y="3311212"/>
              <a:ext cx="259280" cy="288365"/>
            </a:xfrm>
            <a:prstGeom prst="curved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curvado"/>
            <p:cNvCxnSpPr>
              <a:cxnSpLocks/>
              <a:stCxn id="12" idx="1"/>
              <a:endCxn id="13" idx="2"/>
            </p:cNvCxnSpPr>
            <p:nvPr/>
          </p:nvCxnSpPr>
          <p:spPr>
            <a:xfrm rot="10800000">
              <a:off x="9394775" y="3325753"/>
              <a:ext cx="272201" cy="259280"/>
            </a:xfrm>
            <a:prstGeom prst="curved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curvado"/>
            <p:cNvCxnSpPr>
              <a:cxnSpLocks/>
              <a:stCxn id="13" idx="0"/>
              <a:endCxn id="1034" idx="1"/>
            </p:cNvCxnSpPr>
            <p:nvPr/>
          </p:nvCxnSpPr>
          <p:spPr>
            <a:xfrm rot="5400000" flipH="1" flipV="1">
              <a:off x="9395858" y="2514579"/>
              <a:ext cx="270030" cy="272201"/>
            </a:xfrm>
            <a:prstGeom prst="curved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pic>
        <p:nvPicPr>
          <p:cNvPr id="26" name="Picture 17"/>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324928" y="3960810"/>
            <a:ext cx="1096037" cy="109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7"/>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r="-132"/>
          <a:stretch/>
        </p:blipFill>
        <p:spPr bwMode="auto">
          <a:xfrm>
            <a:off x="10260917" y="4924997"/>
            <a:ext cx="1131283" cy="114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10420965" y="4348084"/>
            <a:ext cx="684000" cy="338554"/>
          </a:xfrm>
          <a:prstGeom prst="rect">
            <a:avLst/>
          </a:prstGeom>
          <a:noFill/>
        </p:spPr>
        <p:txBody>
          <a:bodyPr wrap="square" rtlCol="0">
            <a:spAutoFit/>
          </a:bodyPr>
          <a:lstStyle/>
          <a:p>
            <a:r>
              <a:rPr lang="es-CO" sz="1600" dirty="0">
                <a:solidFill>
                  <a:srgbClr val="152B48"/>
                </a:solidFill>
                <a:latin typeface="Montserrat" panose="00000500000000000000" pitchFamily="50" charset="0"/>
              </a:rPr>
              <a:t>HHV</a:t>
            </a:r>
          </a:p>
        </p:txBody>
      </p:sp>
      <p:sp>
        <p:nvSpPr>
          <p:cNvPr id="29" name="28 CuadroTexto"/>
          <p:cNvSpPr txBox="1"/>
          <p:nvPr/>
        </p:nvSpPr>
        <p:spPr>
          <a:xfrm>
            <a:off x="9648917" y="5335254"/>
            <a:ext cx="612000" cy="338554"/>
          </a:xfrm>
          <a:prstGeom prst="rect">
            <a:avLst/>
          </a:prstGeom>
          <a:noFill/>
        </p:spPr>
        <p:txBody>
          <a:bodyPr wrap="square" rtlCol="0">
            <a:spAutoFit/>
          </a:bodyPr>
          <a:lstStyle/>
          <a:p>
            <a:pPr algn="ctr"/>
            <a:r>
              <a:rPr lang="es-CO" sz="1600" dirty="0">
                <a:solidFill>
                  <a:srgbClr val="152B48"/>
                </a:solidFill>
                <a:latin typeface="Montserrat" panose="00000500000000000000" pitchFamily="50" charset="0"/>
              </a:rPr>
              <a:t>HIV</a:t>
            </a:r>
          </a:p>
        </p:txBody>
      </p:sp>
      <p:pic>
        <p:nvPicPr>
          <p:cNvPr id="1043" name="Picture 19" descr="Resultado de imagen para ointment cartoon"/>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622046" y="1797211"/>
            <a:ext cx="1179439" cy="163179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3" name="CuadroTexto 42">
            <a:extLst>
              <a:ext uri="{FF2B5EF4-FFF2-40B4-BE49-F238E27FC236}">
                <a16:creationId xmlns:a16="http://schemas.microsoft.com/office/drawing/2014/main" id="{661CAF84-1F56-E644-8CF8-85E84D3A6831}"/>
              </a:ext>
            </a:extLst>
          </p:cNvPr>
          <p:cNvSpPr txBox="1"/>
          <p:nvPr/>
        </p:nvSpPr>
        <p:spPr>
          <a:xfrm>
            <a:off x="0" y="6588139"/>
            <a:ext cx="12192000" cy="230832"/>
          </a:xfrm>
          <a:prstGeom prst="rect">
            <a:avLst/>
          </a:prstGeom>
          <a:noFill/>
        </p:spPr>
        <p:txBody>
          <a:bodyPr wrap="square" rtlCol="0">
            <a:spAutoFit/>
          </a:bodyPr>
          <a:lstStyle/>
          <a:p>
            <a:pPr algn="r"/>
            <a:r>
              <a:rPr lang="es-ES_tradnl" sz="900" dirty="0" err="1">
                <a:solidFill>
                  <a:srgbClr val="152B48"/>
                </a:solidFill>
                <a:latin typeface="Montserrat" panose="00000500000000000000" pitchFamily="50" charset="0"/>
              </a:rPr>
              <a:t>Mirakian</a:t>
            </a:r>
            <a:r>
              <a:rPr lang="es-ES_tradnl" sz="900" dirty="0">
                <a:solidFill>
                  <a:srgbClr val="152B48"/>
                </a:solidFill>
                <a:latin typeface="Montserrat" panose="00000500000000000000" pitchFamily="50" charset="0"/>
              </a:rPr>
              <a:t>, R., et al (2015). </a:t>
            </a:r>
            <a:r>
              <a:rPr lang="es-ES_tradnl" sz="900" dirty="0" err="1">
                <a:solidFill>
                  <a:srgbClr val="152B48"/>
                </a:solidFill>
                <a:latin typeface="Montserrat" panose="00000500000000000000" pitchFamily="50" charset="0"/>
              </a:rPr>
              <a:t>Clinical</a:t>
            </a:r>
            <a:r>
              <a:rPr lang="es-ES_tradnl" sz="900" dirty="0">
                <a:solidFill>
                  <a:srgbClr val="152B48"/>
                </a:solidFill>
                <a:latin typeface="Montserrat" panose="00000500000000000000" pitchFamily="50" charset="0"/>
              </a:rPr>
              <a:t> &amp; Experimental </a:t>
            </a:r>
            <a:r>
              <a:rPr lang="es-ES_tradnl" sz="900" dirty="0" err="1">
                <a:solidFill>
                  <a:srgbClr val="152B48"/>
                </a:solidFill>
                <a:latin typeface="Montserrat" panose="00000500000000000000" pitchFamily="50" charset="0"/>
              </a:rPr>
              <a:t>Allergy</a:t>
            </a:r>
            <a:r>
              <a:rPr lang="es-ES_tradnl" sz="900" dirty="0">
                <a:solidFill>
                  <a:srgbClr val="152B48"/>
                </a:solidFill>
                <a:latin typeface="Montserrat" panose="00000500000000000000" pitchFamily="50" charset="0"/>
              </a:rPr>
              <a:t>, (45) 300–327.</a:t>
            </a:r>
          </a:p>
        </p:txBody>
      </p:sp>
      <p:sp>
        <p:nvSpPr>
          <p:cNvPr id="39" name="Rectángulo 38">
            <a:extLst>
              <a:ext uri="{FF2B5EF4-FFF2-40B4-BE49-F238E27FC236}">
                <a16:creationId xmlns:a16="http://schemas.microsoft.com/office/drawing/2014/main" id="{D522B114-3D07-8942-BC8A-B4F032D8E688}"/>
              </a:ext>
            </a:extLst>
          </p:cNvPr>
          <p:cNvSpPr/>
          <p:nvPr/>
        </p:nvSpPr>
        <p:spPr>
          <a:xfrm>
            <a:off x="2955791" y="2726946"/>
            <a:ext cx="68192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rgbClr val="152B48"/>
              </a:solidFill>
              <a:latin typeface="Montserrat" panose="00000500000000000000" pitchFamily="50" charset="0"/>
            </a:endParaRPr>
          </a:p>
        </p:txBody>
      </p:sp>
      <p:sp>
        <p:nvSpPr>
          <p:cNvPr id="46" name="Rectángulo 45">
            <a:extLst>
              <a:ext uri="{FF2B5EF4-FFF2-40B4-BE49-F238E27FC236}">
                <a16:creationId xmlns:a16="http://schemas.microsoft.com/office/drawing/2014/main" id="{63FFC3B7-729C-314B-AC3B-F10FE63CBBD2}"/>
              </a:ext>
            </a:extLst>
          </p:cNvPr>
          <p:cNvSpPr/>
          <p:nvPr/>
        </p:nvSpPr>
        <p:spPr>
          <a:xfrm>
            <a:off x="5758085" y="2726945"/>
            <a:ext cx="68192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rgbClr val="152B48"/>
              </a:solidFill>
              <a:latin typeface="Montserrat" panose="00000500000000000000" pitchFamily="50" charset="0"/>
            </a:endParaRPr>
          </a:p>
        </p:txBody>
      </p:sp>
      <p:sp>
        <p:nvSpPr>
          <p:cNvPr id="47" name="Rectángulo 46">
            <a:extLst>
              <a:ext uri="{FF2B5EF4-FFF2-40B4-BE49-F238E27FC236}">
                <a16:creationId xmlns:a16="http://schemas.microsoft.com/office/drawing/2014/main" id="{B97809C9-A21D-944A-A43C-394F8B652861}"/>
              </a:ext>
            </a:extLst>
          </p:cNvPr>
          <p:cNvSpPr/>
          <p:nvPr/>
        </p:nvSpPr>
        <p:spPr>
          <a:xfrm>
            <a:off x="8137290" y="2721912"/>
            <a:ext cx="68192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rgbClr val="152B48"/>
              </a:solidFill>
              <a:latin typeface="Montserrat" panose="00000500000000000000" pitchFamily="50" charset="0"/>
            </a:endParaRPr>
          </a:p>
        </p:txBody>
      </p:sp>
      <p:sp>
        <p:nvSpPr>
          <p:cNvPr id="48" name="Rectángulo 47">
            <a:extLst>
              <a:ext uri="{FF2B5EF4-FFF2-40B4-BE49-F238E27FC236}">
                <a16:creationId xmlns:a16="http://schemas.microsoft.com/office/drawing/2014/main" id="{CDBB6A73-3058-3748-B9B3-9ABAAA832996}"/>
              </a:ext>
            </a:extLst>
          </p:cNvPr>
          <p:cNvSpPr/>
          <p:nvPr/>
        </p:nvSpPr>
        <p:spPr>
          <a:xfrm>
            <a:off x="8260025" y="5186920"/>
            <a:ext cx="68192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rgbClr val="152B48"/>
              </a:solidFill>
              <a:latin typeface="Montserrat" panose="00000500000000000000" pitchFamily="50" charset="0"/>
            </a:endParaRPr>
          </a:p>
        </p:txBody>
      </p:sp>
      <p:sp>
        <p:nvSpPr>
          <p:cNvPr id="2" name="CuadroTexto 1">
            <a:extLst>
              <a:ext uri="{FF2B5EF4-FFF2-40B4-BE49-F238E27FC236}">
                <a16:creationId xmlns:a16="http://schemas.microsoft.com/office/drawing/2014/main" id="{C06C5E73-3B48-F540-9033-9CEB1463030F}"/>
              </a:ext>
            </a:extLst>
          </p:cNvPr>
          <p:cNvSpPr txBox="1"/>
          <p:nvPr/>
        </p:nvSpPr>
        <p:spPr>
          <a:xfrm>
            <a:off x="1065615" y="3429000"/>
            <a:ext cx="1858642" cy="338554"/>
          </a:xfrm>
          <a:prstGeom prst="rect">
            <a:avLst/>
          </a:prstGeom>
          <a:noFill/>
        </p:spPr>
        <p:txBody>
          <a:bodyPr wrap="square" rtlCol="0">
            <a:spAutoFit/>
          </a:bodyPr>
          <a:lstStyle/>
          <a:p>
            <a:pPr algn="ctr"/>
            <a:r>
              <a:rPr lang="es-ES_tradnl" sz="1600" dirty="0">
                <a:solidFill>
                  <a:srgbClr val="152B48"/>
                </a:solidFill>
                <a:latin typeface="Montserrat" panose="00000500000000000000" pitchFamily="50" charset="0"/>
              </a:rPr>
              <a:t>&gt;15 años: 0,4%</a:t>
            </a:r>
          </a:p>
        </p:txBody>
      </p:sp>
      <p:sp>
        <p:nvSpPr>
          <p:cNvPr id="28" name="CuadroTexto 27">
            <a:extLst>
              <a:ext uri="{FF2B5EF4-FFF2-40B4-BE49-F238E27FC236}">
                <a16:creationId xmlns:a16="http://schemas.microsoft.com/office/drawing/2014/main" id="{4ECFDA63-7C10-3247-881C-D3EAF09E2E5F}"/>
              </a:ext>
            </a:extLst>
          </p:cNvPr>
          <p:cNvSpPr txBox="1"/>
          <p:nvPr/>
        </p:nvSpPr>
        <p:spPr>
          <a:xfrm>
            <a:off x="3637717" y="3429000"/>
            <a:ext cx="1858642" cy="338554"/>
          </a:xfrm>
          <a:prstGeom prst="rect">
            <a:avLst/>
          </a:prstGeom>
          <a:noFill/>
        </p:spPr>
        <p:txBody>
          <a:bodyPr wrap="square" rtlCol="0">
            <a:spAutoFit/>
          </a:bodyPr>
          <a:lstStyle/>
          <a:p>
            <a:pPr algn="ctr"/>
            <a:r>
              <a:rPr lang="es-ES_tradnl" sz="1600" dirty="0">
                <a:solidFill>
                  <a:srgbClr val="152B48"/>
                </a:solidFill>
                <a:latin typeface="Montserrat" panose="00000500000000000000" pitchFamily="50" charset="0"/>
              </a:rPr>
              <a:t>11 vs 6,5%</a:t>
            </a:r>
          </a:p>
        </p:txBody>
      </p:sp>
      <p:sp>
        <p:nvSpPr>
          <p:cNvPr id="30" name="CuadroTexto 29">
            <a:extLst>
              <a:ext uri="{FF2B5EF4-FFF2-40B4-BE49-F238E27FC236}">
                <a16:creationId xmlns:a16="http://schemas.microsoft.com/office/drawing/2014/main" id="{C08A9881-750C-544C-AFED-A302B5F78AF5}"/>
              </a:ext>
            </a:extLst>
          </p:cNvPr>
          <p:cNvSpPr txBox="1"/>
          <p:nvPr/>
        </p:nvSpPr>
        <p:spPr>
          <a:xfrm>
            <a:off x="6063529" y="5987826"/>
            <a:ext cx="1755058" cy="338554"/>
          </a:xfrm>
          <a:prstGeom prst="rect">
            <a:avLst/>
          </a:prstGeom>
          <a:noFill/>
        </p:spPr>
        <p:txBody>
          <a:bodyPr wrap="square" rtlCol="0">
            <a:spAutoFit/>
          </a:bodyPr>
          <a:lstStyle/>
          <a:p>
            <a:pPr algn="ctr"/>
            <a:r>
              <a:rPr lang="es-ES_tradnl" sz="1600" dirty="0">
                <a:solidFill>
                  <a:srgbClr val="152B48"/>
                </a:solidFill>
                <a:latin typeface="Montserrat" panose="00000500000000000000" pitchFamily="50" charset="0"/>
              </a:rPr>
              <a:t>&gt;80 años: 20%</a:t>
            </a:r>
          </a:p>
        </p:txBody>
      </p:sp>
      <p:sp>
        <p:nvSpPr>
          <p:cNvPr id="31" name="CuadroTexto 30">
            <a:extLst>
              <a:ext uri="{FF2B5EF4-FFF2-40B4-BE49-F238E27FC236}">
                <a16:creationId xmlns:a16="http://schemas.microsoft.com/office/drawing/2014/main" id="{B780CDA7-F52C-D243-BBDF-522BEE9BBB41}"/>
              </a:ext>
            </a:extLst>
          </p:cNvPr>
          <p:cNvSpPr txBox="1"/>
          <p:nvPr/>
        </p:nvSpPr>
        <p:spPr>
          <a:xfrm>
            <a:off x="9442249" y="6086989"/>
            <a:ext cx="2256334" cy="338554"/>
          </a:xfrm>
          <a:prstGeom prst="rect">
            <a:avLst/>
          </a:prstGeom>
          <a:noFill/>
        </p:spPr>
        <p:txBody>
          <a:bodyPr wrap="square" rtlCol="0">
            <a:spAutoFit/>
          </a:bodyPr>
          <a:lstStyle/>
          <a:p>
            <a:pPr algn="ctr"/>
            <a:r>
              <a:rPr lang="es-ES_tradnl" sz="1600" dirty="0">
                <a:solidFill>
                  <a:srgbClr val="152B48"/>
                </a:solidFill>
                <a:latin typeface="Montserrat" panose="00000500000000000000" pitchFamily="50" charset="0"/>
              </a:rPr>
              <a:t>Reacciones tardías</a:t>
            </a:r>
          </a:p>
        </p:txBody>
      </p:sp>
      <p:sp>
        <p:nvSpPr>
          <p:cNvPr id="3" name="CuadroTexto 2">
            <a:extLst>
              <a:ext uri="{FF2B5EF4-FFF2-40B4-BE49-F238E27FC236}">
                <a16:creationId xmlns:a16="http://schemas.microsoft.com/office/drawing/2014/main" id="{2191A1CB-963C-3643-9FFA-C9C1D39D1C38}"/>
              </a:ext>
            </a:extLst>
          </p:cNvPr>
          <p:cNvSpPr txBox="1"/>
          <p:nvPr/>
        </p:nvSpPr>
        <p:spPr>
          <a:xfrm>
            <a:off x="6767491" y="2791506"/>
            <a:ext cx="880369" cy="430887"/>
          </a:xfrm>
          <a:prstGeom prst="rect">
            <a:avLst/>
          </a:prstGeom>
          <a:noFill/>
        </p:spPr>
        <p:txBody>
          <a:bodyPr wrap="none" rtlCol="0">
            <a:spAutoFit/>
          </a:bodyPr>
          <a:lstStyle/>
          <a:p>
            <a:pPr algn="ctr"/>
            <a:r>
              <a:rPr lang="es-ES_tradnl" sz="1050" dirty="0">
                <a:solidFill>
                  <a:srgbClr val="152B48"/>
                </a:solidFill>
                <a:latin typeface="Montserrat" panose="00000500000000000000" pitchFamily="50" charset="0"/>
              </a:rPr>
              <a:t>Penicilina</a:t>
            </a:r>
            <a:br>
              <a:rPr lang="es-ES_tradnl" sz="1050" dirty="0">
                <a:solidFill>
                  <a:srgbClr val="152B48"/>
                </a:solidFill>
                <a:latin typeface="Montserrat" panose="00000500000000000000" pitchFamily="50" charset="0"/>
              </a:rPr>
            </a:br>
            <a:r>
              <a:rPr lang="es-ES_tradnl" sz="1050" dirty="0">
                <a:solidFill>
                  <a:srgbClr val="152B48"/>
                </a:solidFill>
                <a:latin typeface="Montserrat" panose="00000500000000000000" pitchFamily="50" charset="0"/>
              </a:rPr>
              <a:t>tópica</a:t>
            </a:r>
          </a:p>
        </p:txBody>
      </p:sp>
      <p:pic>
        <p:nvPicPr>
          <p:cNvPr id="32" name="Imagen 31">
            <a:extLst>
              <a:ext uri="{FF2B5EF4-FFF2-40B4-BE49-F238E27FC236}">
                <a16:creationId xmlns:a16="http://schemas.microsoft.com/office/drawing/2014/main" id="{A2A635A2-E533-594E-9452-464C920604CA}"/>
              </a:ext>
            </a:extLst>
          </p:cNvPr>
          <p:cNvPicPr>
            <a:picLocks noChangeAspect="1"/>
          </p:cNvPicPr>
          <p:nvPr/>
        </p:nvPicPr>
        <p:blipFill rotWithShape="1">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263913" y="4287206"/>
            <a:ext cx="1354291" cy="1678036"/>
          </a:xfrm>
          <a:prstGeom prst="rect">
            <a:avLst/>
          </a:prstGeom>
        </p:spPr>
      </p:pic>
    </p:spTree>
    <p:extLst>
      <p:ext uri="{BB962C8B-B14F-4D97-AF65-F5344CB8AC3E}">
        <p14:creationId xmlns:p14="http://schemas.microsoft.com/office/powerpoint/2010/main" val="214476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E98FCB-5D4F-6E4E-B6D2-6E86EE22C55C}"/>
              </a:ext>
            </a:extLst>
          </p:cNvPr>
          <p:cNvSpPr>
            <a:spLocks noGrp="1"/>
          </p:cNvSpPr>
          <p:nvPr>
            <p:ph type="title"/>
          </p:nvPr>
        </p:nvSpPr>
        <p:spPr>
          <a:xfrm>
            <a:off x="968828" y="229718"/>
            <a:ext cx="10515600" cy="1325563"/>
          </a:xfrm>
        </p:spPr>
        <p:txBody>
          <a:bodyPr/>
          <a:lstStyle/>
          <a:p>
            <a:r>
              <a:rPr lang="es-ES_tradnl" b="0" dirty="0"/>
              <a:t>Fisiopatología</a:t>
            </a:r>
          </a:p>
        </p:txBody>
      </p:sp>
      <p:graphicFrame>
        <p:nvGraphicFramePr>
          <p:cNvPr id="4" name="Marcador de contenido 3">
            <a:extLst>
              <a:ext uri="{FF2B5EF4-FFF2-40B4-BE49-F238E27FC236}">
                <a16:creationId xmlns:a16="http://schemas.microsoft.com/office/drawing/2014/main" id="{F781A9CD-8E7C-8849-B555-EEB822183F21}"/>
              </a:ext>
            </a:extLst>
          </p:cNvPr>
          <p:cNvGraphicFramePr>
            <a:graphicFrameLocks noGrp="1"/>
          </p:cNvGraphicFramePr>
          <p:nvPr>
            <p:ph idx="1"/>
            <p:extLst>
              <p:ext uri="{D42A27DB-BD31-4B8C-83A1-F6EECF244321}">
                <p14:modId xmlns:p14="http://schemas.microsoft.com/office/powerpoint/2010/main" val="2267998174"/>
              </p:ext>
            </p:extLst>
          </p:nvPr>
        </p:nvGraphicFramePr>
        <p:xfrm>
          <a:off x="4945153" y="1555281"/>
          <a:ext cx="7102821" cy="4715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859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908DBB9-CC5D-474C-A210-DB7DB0952C53}"/>
              </a:ext>
            </a:extLst>
          </p:cNvPr>
          <p:cNvSpPr>
            <a:spLocks noGrp="1"/>
          </p:cNvSpPr>
          <p:nvPr>
            <p:ph type="title"/>
          </p:nvPr>
        </p:nvSpPr>
        <p:spPr>
          <a:xfrm>
            <a:off x="3747072" y="4636676"/>
            <a:ext cx="10058400" cy="1609344"/>
          </a:xfrm>
        </p:spPr>
        <p:txBody>
          <a:bodyPr/>
          <a:lstStyle/>
          <a:p>
            <a:r>
              <a:rPr lang="es-ES_tradnl" b="0" cap="none" dirty="0"/>
              <a:t>Determinantes antigénicos</a:t>
            </a:r>
          </a:p>
        </p:txBody>
      </p:sp>
      <p:sp>
        <p:nvSpPr>
          <p:cNvPr id="5" name="CuadroTexto 4">
            <a:extLst>
              <a:ext uri="{FF2B5EF4-FFF2-40B4-BE49-F238E27FC236}">
                <a16:creationId xmlns:a16="http://schemas.microsoft.com/office/drawing/2014/main" id="{B3404159-412E-0140-B006-9B20E283394D}"/>
              </a:ext>
            </a:extLst>
          </p:cNvPr>
          <p:cNvSpPr txBox="1"/>
          <p:nvPr/>
        </p:nvSpPr>
        <p:spPr>
          <a:xfrm>
            <a:off x="0" y="6591788"/>
            <a:ext cx="12192000" cy="246221"/>
          </a:xfrm>
          <a:prstGeom prst="rect">
            <a:avLst/>
          </a:prstGeom>
          <a:noFill/>
        </p:spPr>
        <p:txBody>
          <a:bodyPr wrap="square" rtlCol="0">
            <a:spAutoFit/>
          </a:bodyPr>
          <a:lstStyle/>
          <a:p>
            <a:pPr algn="r"/>
            <a:r>
              <a:rPr lang="es-ES_tradnl" sz="1000" dirty="0" err="1">
                <a:solidFill>
                  <a:srgbClr val="152B48"/>
                </a:solidFill>
                <a:latin typeface="Montserrat" panose="00000500000000000000" pitchFamily="50" charset="0"/>
              </a:rPr>
              <a:t>Har</a:t>
            </a:r>
            <a:r>
              <a:rPr lang="es-ES_tradnl" sz="1000" dirty="0">
                <a:solidFill>
                  <a:srgbClr val="152B48"/>
                </a:solidFill>
                <a:latin typeface="Montserrat" panose="00000500000000000000" pitchFamily="50" charset="0"/>
              </a:rPr>
              <a:t>, D., </a:t>
            </a:r>
            <a:r>
              <a:rPr lang="es-ES_tradnl" sz="1000" dirty="0" err="1">
                <a:solidFill>
                  <a:srgbClr val="152B48"/>
                </a:solidFill>
                <a:latin typeface="Montserrat" panose="00000500000000000000" pitchFamily="50" charset="0"/>
              </a:rPr>
              <a:t>Solensky</a:t>
            </a:r>
            <a:r>
              <a:rPr lang="es-ES_tradnl" sz="1000" dirty="0">
                <a:solidFill>
                  <a:srgbClr val="152B48"/>
                </a:solidFill>
                <a:latin typeface="Montserrat" panose="00000500000000000000" pitchFamily="50" charset="0"/>
              </a:rPr>
              <a:t>, R. (2017). </a:t>
            </a:r>
            <a:r>
              <a:rPr lang="es-ES_tradnl" sz="1000" dirty="0" err="1">
                <a:solidFill>
                  <a:srgbClr val="152B48"/>
                </a:solidFill>
                <a:latin typeface="Montserrat" panose="00000500000000000000" pitchFamily="50" charset="0"/>
              </a:rPr>
              <a:t>Immunol</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Clin</a:t>
            </a:r>
            <a:r>
              <a:rPr lang="es-ES_tradnl" sz="1000" dirty="0">
                <a:solidFill>
                  <a:srgbClr val="152B48"/>
                </a:solidFill>
                <a:latin typeface="Montserrat" panose="00000500000000000000" pitchFamily="50" charset="0"/>
              </a:rPr>
              <a:t> North Am. 2017 Nov;37(4):643-662.</a:t>
            </a:r>
          </a:p>
        </p:txBody>
      </p:sp>
      <p:pic>
        <p:nvPicPr>
          <p:cNvPr id="6" name="Imagen 5">
            <a:extLst>
              <a:ext uri="{FF2B5EF4-FFF2-40B4-BE49-F238E27FC236}">
                <a16:creationId xmlns:a16="http://schemas.microsoft.com/office/drawing/2014/main" id="{EB224AC2-E9B8-0B40-BE27-6C24AC1758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6923" y="311397"/>
            <a:ext cx="4228595" cy="3819855"/>
          </a:xfrm>
          <a:prstGeom prst="rect">
            <a:avLst/>
          </a:prstGeom>
          <a:ln>
            <a:solidFill>
              <a:schemeClr val="accent6"/>
            </a:solidFill>
          </a:ln>
        </p:spPr>
      </p:pic>
      <p:sp>
        <p:nvSpPr>
          <p:cNvPr id="8" name="Rectángulo 7">
            <a:extLst>
              <a:ext uri="{FF2B5EF4-FFF2-40B4-BE49-F238E27FC236}">
                <a16:creationId xmlns:a16="http://schemas.microsoft.com/office/drawing/2014/main" id="{9C766B97-1172-8344-B21D-BBD4EF53F9CE}"/>
              </a:ext>
            </a:extLst>
          </p:cNvPr>
          <p:cNvSpPr/>
          <p:nvPr/>
        </p:nvSpPr>
        <p:spPr>
          <a:xfrm>
            <a:off x="3153994" y="1836603"/>
            <a:ext cx="1742786" cy="769441"/>
          </a:xfrm>
          <a:prstGeom prst="rect">
            <a:avLst/>
          </a:prstGeom>
          <a:noFill/>
        </p:spPr>
        <p:txBody>
          <a:bodyPr wrap="square" lIns="91440" tIns="45720" rIns="91440" bIns="45720">
            <a:spAutoFit/>
          </a:bodyPr>
          <a:lstStyle/>
          <a:p>
            <a:pPr algn="ctr"/>
            <a:r>
              <a:rPr lang="es-ES" sz="4400" b="1" cap="none" spc="0" dirty="0">
                <a:ln w="22225">
                  <a:solidFill>
                    <a:schemeClr val="accent6"/>
                  </a:solidFill>
                  <a:prstDash val="solid"/>
                </a:ln>
                <a:solidFill>
                  <a:schemeClr val="accent6">
                    <a:lumMod val="40000"/>
                    <a:lumOff val="60000"/>
                  </a:schemeClr>
                </a:solidFill>
                <a:effectLst/>
                <a:latin typeface="Montserrat" panose="00000500000000000000" pitchFamily="50" charset="0"/>
              </a:rPr>
              <a:t>&lt; 1kD</a:t>
            </a:r>
          </a:p>
        </p:txBody>
      </p:sp>
      <p:sp>
        <p:nvSpPr>
          <p:cNvPr id="10" name="CuadroTexto 9">
            <a:extLst>
              <a:ext uri="{FF2B5EF4-FFF2-40B4-BE49-F238E27FC236}">
                <a16:creationId xmlns:a16="http://schemas.microsoft.com/office/drawing/2014/main" id="{96B31B4B-3703-B244-9BE0-E6AF1D39D482}"/>
              </a:ext>
            </a:extLst>
          </p:cNvPr>
          <p:cNvSpPr txBox="1"/>
          <p:nvPr/>
        </p:nvSpPr>
        <p:spPr>
          <a:xfrm>
            <a:off x="8508998" y="2939591"/>
            <a:ext cx="3352655" cy="1200329"/>
          </a:xfrm>
          <a:prstGeom prst="rect">
            <a:avLst/>
          </a:prstGeom>
          <a:noFill/>
          <a:ln w="28575">
            <a:solidFill>
              <a:schemeClr val="tx1"/>
            </a:solidFill>
          </a:ln>
          <a:effectLst>
            <a:glow rad="63500">
              <a:schemeClr val="accent1">
                <a:satMod val="175000"/>
                <a:alpha val="40000"/>
              </a:schemeClr>
            </a:glow>
          </a:effectLst>
        </p:spPr>
        <p:txBody>
          <a:bodyPr wrap="square" rtlCol="0">
            <a:spAutoFit/>
          </a:bodyPr>
          <a:lstStyle/>
          <a:p>
            <a:r>
              <a:rPr lang="es-ES_tradnl" dirty="0">
                <a:solidFill>
                  <a:srgbClr val="152B48"/>
                </a:solidFill>
                <a:latin typeface="Montserrat" panose="00000500000000000000" pitchFamily="50" charset="0"/>
              </a:rPr>
              <a:t>Componentes </a:t>
            </a:r>
            <a:r>
              <a:rPr lang="es-ES_tradnl" dirty="0" err="1">
                <a:solidFill>
                  <a:srgbClr val="152B48"/>
                </a:solidFill>
                <a:latin typeface="Montserrat" panose="00000500000000000000" pitchFamily="50" charset="0"/>
              </a:rPr>
              <a:t>inmunogénicos</a:t>
            </a:r>
            <a:r>
              <a:rPr lang="es-ES_tradnl" dirty="0">
                <a:solidFill>
                  <a:srgbClr val="152B48"/>
                </a:solidFill>
                <a:latin typeface="Montserrat" panose="00000500000000000000" pitchFamily="50" charset="0"/>
              </a:rPr>
              <a:t>:</a:t>
            </a:r>
          </a:p>
          <a:p>
            <a:pPr marL="285750" indent="-285750">
              <a:buFont typeface="Arial" panose="020B0604020202020204" pitchFamily="34" charset="0"/>
              <a:buChar char="•"/>
            </a:pPr>
            <a:r>
              <a:rPr lang="es-ES_tradnl" dirty="0">
                <a:solidFill>
                  <a:srgbClr val="152B48"/>
                </a:solidFill>
                <a:latin typeface="Montserrat" panose="00000500000000000000" pitchFamily="50" charset="0"/>
              </a:rPr>
              <a:t>Anillo </a:t>
            </a:r>
            <a:r>
              <a:rPr lang="el-GR" dirty="0">
                <a:solidFill>
                  <a:srgbClr val="152B48"/>
                </a:solidFill>
              </a:rPr>
              <a:t>β-</a:t>
            </a:r>
            <a:r>
              <a:rPr lang="es-ES_tradnl" dirty="0">
                <a:solidFill>
                  <a:srgbClr val="152B48"/>
                </a:solidFill>
                <a:latin typeface="Montserrat" panose="00000500000000000000" pitchFamily="50" charset="0"/>
              </a:rPr>
              <a:t>lactámico.</a:t>
            </a:r>
          </a:p>
          <a:p>
            <a:pPr marL="285750" indent="-285750">
              <a:buFont typeface="Arial" panose="020B0604020202020204" pitchFamily="34" charset="0"/>
              <a:buChar char="•"/>
            </a:pPr>
            <a:r>
              <a:rPr lang="es-ES_tradnl" dirty="0">
                <a:solidFill>
                  <a:srgbClr val="152B48"/>
                </a:solidFill>
                <a:latin typeface="Montserrat" panose="00000500000000000000" pitchFamily="50" charset="0"/>
              </a:rPr>
              <a:t>Cadena lateral R.</a:t>
            </a:r>
          </a:p>
        </p:txBody>
      </p:sp>
      <p:sp>
        <p:nvSpPr>
          <p:cNvPr id="11" name="CuadroTexto 10">
            <a:extLst>
              <a:ext uri="{FF2B5EF4-FFF2-40B4-BE49-F238E27FC236}">
                <a16:creationId xmlns:a16="http://schemas.microsoft.com/office/drawing/2014/main" id="{A7B27DD2-0905-374A-88BB-61FC9708EFC7}"/>
              </a:ext>
            </a:extLst>
          </p:cNvPr>
          <p:cNvSpPr txBox="1"/>
          <p:nvPr/>
        </p:nvSpPr>
        <p:spPr>
          <a:xfrm>
            <a:off x="8072925" y="260219"/>
            <a:ext cx="3951689" cy="1938992"/>
          </a:xfrm>
          <a:prstGeom prst="rect">
            <a:avLst/>
          </a:prstGeom>
          <a:noFill/>
        </p:spPr>
        <p:txBody>
          <a:bodyPr wrap="square" lIns="0" rIns="0" rtlCol="0">
            <a:spAutoFit/>
          </a:bodyPr>
          <a:lstStyle/>
          <a:p>
            <a:pPr algn="ctr"/>
            <a:r>
              <a:rPr lang="es-ES" sz="2400" dirty="0">
                <a:solidFill>
                  <a:srgbClr val="152B48"/>
                </a:solidFill>
                <a:latin typeface="Montserrat" panose="00000500000000000000" pitchFamily="50" charset="0"/>
              </a:rPr>
              <a:t>Degradación </a:t>
            </a:r>
          </a:p>
          <a:p>
            <a:pPr algn="ctr"/>
            <a:endParaRPr lang="es-ES" sz="2400" dirty="0">
              <a:solidFill>
                <a:srgbClr val="152B48"/>
              </a:solidFill>
              <a:latin typeface="Montserrat" panose="00000500000000000000" pitchFamily="50" charset="0"/>
            </a:endParaRPr>
          </a:p>
          <a:p>
            <a:pPr algn="ctr"/>
            <a:endParaRPr lang="es-ES" sz="2400" dirty="0">
              <a:solidFill>
                <a:srgbClr val="152B48"/>
              </a:solidFill>
              <a:latin typeface="Montserrat" panose="00000500000000000000" pitchFamily="50" charset="0"/>
            </a:endParaRPr>
          </a:p>
          <a:p>
            <a:pPr algn="ctr"/>
            <a:r>
              <a:rPr lang="es-ES" sz="2400" dirty="0">
                <a:solidFill>
                  <a:srgbClr val="152B48"/>
                </a:solidFill>
                <a:latin typeface="Montserrat" panose="00000500000000000000" pitchFamily="50" charset="0"/>
              </a:rPr>
              <a:t>Unión covalente a proteínas</a:t>
            </a:r>
            <a:endParaRPr lang="es-ES_tradnl" sz="2400" dirty="0">
              <a:solidFill>
                <a:srgbClr val="152B48"/>
              </a:solidFill>
              <a:latin typeface="Montserrat" panose="00000500000000000000" pitchFamily="50" charset="0"/>
            </a:endParaRPr>
          </a:p>
        </p:txBody>
      </p:sp>
      <p:sp>
        <p:nvSpPr>
          <p:cNvPr id="12" name="Flecha abajo 11">
            <a:extLst>
              <a:ext uri="{FF2B5EF4-FFF2-40B4-BE49-F238E27FC236}">
                <a16:creationId xmlns:a16="http://schemas.microsoft.com/office/drawing/2014/main" id="{4235D23E-0DE5-C44A-BD10-EF50C823A129}"/>
              </a:ext>
            </a:extLst>
          </p:cNvPr>
          <p:cNvSpPr/>
          <p:nvPr/>
        </p:nvSpPr>
        <p:spPr>
          <a:xfrm>
            <a:off x="9799563" y="767718"/>
            <a:ext cx="385763" cy="553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6" name="Conector curvado 15">
            <a:extLst>
              <a:ext uri="{FF2B5EF4-FFF2-40B4-BE49-F238E27FC236}">
                <a16:creationId xmlns:a16="http://schemas.microsoft.com/office/drawing/2014/main" id="{0E2876A9-C4DC-294A-A11F-8C5D00565591}"/>
              </a:ext>
            </a:extLst>
          </p:cNvPr>
          <p:cNvCxnSpPr>
            <a:cxnSpLocks/>
            <a:stCxn id="6" idx="3"/>
          </p:cNvCxnSpPr>
          <p:nvPr/>
        </p:nvCxnSpPr>
        <p:spPr>
          <a:xfrm flipV="1">
            <a:off x="6475518" y="971125"/>
            <a:ext cx="2458071" cy="1250200"/>
          </a:xfrm>
          <a:prstGeom prst="curved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77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a:extLst>
              <a:ext uri="{FF2B5EF4-FFF2-40B4-BE49-F238E27FC236}">
                <a16:creationId xmlns:a16="http://schemas.microsoft.com/office/drawing/2014/main" id="{BE66A357-0542-4540-9968-CF6AE47CB5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7434855">
            <a:off x="530516" y="1373463"/>
            <a:ext cx="1765993" cy="1531272"/>
          </a:xfrm>
          <a:prstGeom prst="rect">
            <a:avLst/>
          </a:prstGeom>
        </p:spPr>
      </p:pic>
      <p:sp>
        <p:nvSpPr>
          <p:cNvPr id="2" name="Título 1">
            <a:extLst>
              <a:ext uri="{FF2B5EF4-FFF2-40B4-BE49-F238E27FC236}">
                <a16:creationId xmlns:a16="http://schemas.microsoft.com/office/drawing/2014/main" id="{04792BC3-1550-5E44-BB89-461CF96E7E45}"/>
              </a:ext>
            </a:extLst>
          </p:cNvPr>
          <p:cNvSpPr>
            <a:spLocks noGrp="1"/>
          </p:cNvSpPr>
          <p:nvPr>
            <p:ph type="title"/>
          </p:nvPr>
        </p:nvSpPr>
        <p:spPr>
          <a:xfrm>
            <a:off x="386342" y="-51810"/>
            <a:ext cx="10848757" cy="1609344"/>
          </a:xfrm>
        </p:spPr>
        <p:txBody>
          <a:bodyPr>
            <a:normAutofit/>
          </a:bodyPr>
          <a:lstStyle/>
          <a:p>
            <a:pPr algn="ctr"/>
            <a:r>
              <a:rPr lang="es-ES_tradnl" sz="4000" b="0" cap="none" dirty="0"/>
              <a:t>Determinantes antigénicos - penicilina</a:t>
            </a:r>
          </a:p>
        </p:txBody>
      </p:sp>
      <p:pic>
        <p:nvPicPr>
          <p:cNvPr id="5" name="Imagen 4">
            <a:extLst>
              <a:ext uri="{FF2B5EF4-FFF2-40B4-BE49-F238E27FC236}">
                <a16:creationId xmlns:a16="http://schemas.microsoft.com/office/drawing/2014/main" id="{95A96690-3A9E-094A-9ECA-D0C57973080F}"/>
              </a:ext>
            </a:extLst>
          </p:cNvPr>
          <p:cNvPicPr>
            <a:picLocks noChangeAspect="1"/>
          </p:cNvPicPr>
          <p:nvPr/>
        </p:nvPicPr>
        <p:blipFill>
          <a:blip r:embed="rId4"/>
          <a:stretch>
            <a:fillRect/>
          </a:stretch>
        </p:blipFill>
        <p:spPr>
          <a:xfrm>
            <a:off x="3005337" y="1328497"/>
            <a:ext cx="5960243" cy="4159566"/>
          </a:xfrm>
          <a:prstGeom prst="rect">
            <a:avLst/>
          </a:prstGeom>
        </p:spPr>
      </p:pic>
      <p:cxnSp>
        <p:nvCxnSpPr>
          <p:cNvPr id="8" name="Conector recto de flecha 7">
            <a:extLst>
              <a:ext uri="{FF2B5EF4-FFF2-40B4-BE49-F238E27FC236}">
                <a16:creationId xmlns:a16="http://schemas.microsoft.com/office/drawing/2014/main" id="{4DC4593B-E97C-EA45-8083-4853870FBC3D}"/>
              </a:ext>
            </a:extLst>
          </p:cNvPr>
          <p:cNvCxnSpPr/>
          <p:nvPr/>
        </p:nvCxnSpPr>
        <p:spPr>
          <a:xfrm>
            <a:off x="5634551" y="1969883"/>
            <a:ext cx="692332"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1A1B432F-A6EC-8B4E-B60D-F92E4523E651}"/>
              </a:ext>
            </a:extLst>
          </p:cNvPr>
          <p:cNvCxnSpPr>
            <a:cxnSpLocks/>
          </p:cNvCxnSpPr>
          <p:nvPr/>
        </p:nvCxnSpPr>
        <p:spPr>
          <a:xfrm>
            <a:off x="4158449" y="3408280"/>
            <a:ext cx="0" cy="44265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2C5FE095-D0F2-5B48-AE17-F82F43C37917}"/>
              </a:ext>
            </a:extLst>
          </p:cNvPr>
          <p:cNvCxnSpPr>
            <a:cxnSpLocks/>
          </p:cNvCxnSpPr>
          <p:nvPr/>
        </p:nvCxnSpPr>
        <p:spPr>
          <a:xfrm>
            <a:off x="5079380" y="3289680"/>
            <a:ext cx="1378131" cy="44368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A242F4E7-2775-0F49-89E7-A5F1CB820ED8}"/>
              </a:ext>
            </a:extLst>
          </p:cNvPr>
          <p:cNvSpPr txBox="1"/>
          <p:nvPr/>
        </p:nvSpPr>
        <p:spPr>
          <a:xfrm>
            <a:off x="5673741" y="2021178"/>
            <a:ext cx="653142" cy="338554"/>
          </a:xfrm>
          <a:prstGeom prst="rect">
            <a:avLst/>
          </a:prstGeom>
          <a:noFill/>
        </p:spPr>
        <p:txBody>
          <a:bodyPr wrap="square" rtlCol="0">
            <a:spAutoFit/>
          </a:bodyPr>
          <a:lstStyle/>
          <a:p>
            <a:r>
              <a:rPr lang="es-ES_tradnl" sz="1600" dirty="0">
                <a:solidFill>
                  <a:srgbClr val="152B48"/>
                </a:solidFill>
                <a:latin typeface="Montserrat" panose="00000500000000000000" pitchFamily="50" charset="0"/>
              </a:rPr>
              <a:t>95%</a:t>
            </a:r>
          </a:p>
        </p:txBody>
      </p:sp>
      <p:sp>
        <p:nvSpPr>
          <p:cNvPr id="17" name="CuadroTexto 16">
            <a:extLst>
              <a:ext uri="{FF2B5EF4-FFF2-40B4-BE49-F238E27FC236}">
                <a16:creationId xmlns:a16="http://schemas.microsoft.com/office/drawing/2014/main" id="{820D54F0-05D7-5349-B6D0-10172D610AFA}"/>
              </a:ext>
            </a:extLst>
          </p:cNvPr>
          <p:cNvSpPr txBox="1"/>
          <p:nvPr/>
        </p:nvSpPr>
        <p:spPr>
          <a:xfrm>
            <a:off x="4582436" y="3408280"/>
            <a:ext cx="567579" cy="338554"/>
          </a:xfrm>
          <a:prstGeom prst="rect">
            <a:avLst/>
          </a:prstGeom>
          <a:noFill/>
        </p:spPr>
        <p:txBody>
          <a:bodyPr wrap="square" rtlCol="0">
            <a:spAutoFit/>
          </a:bodyPr>
          <a:lstStyle/>
          <a:p>
            <a:r>
              <a:rPr lang="es-ES_tradnl" sz="1600" dirty="0">
                <a:solidFill>
                  <a:srgbClr val="152B48"/>
                </a:solidFill>
                <a:latin typeface="Montserrat" panose="00000500000000000000" pitchFamily="50" charset="0"/>
              </a:rPr>
              <a:t>5%</a:t>
            </a:r>
          </a:p>
        </p:txBody>
      </p:sp>
      <p:sp>
        <p:nvSpPr>
          <p:cNvPr id="18" name="CuadroTexto 17">
            <a:extLst>
              <a:ext uri="{FF2B5EF4-FFF2-40B4-BE49-F238E27FC236}">
                <a16:creationId xmlns:a16="http://schemas.microsoft.com/office/drawing/2014/main" id="{B843FFF2-A4C0-DE46-A660-F97BF5CF89E4}"/>
              </a:ext>
            </a:extLst>
          </p:cNvPr>
          <p:cNvSpPr txBox="1"/>
          <p:nvPr/>
        </p:nvSpPr>
        <p:spPr>
          <a:xfrm>
            <a:off x="9178734" y="1706449"/>
            <a:ext cx="2210212" cy="584775"/>
          </a:xfrm>
          <a:prstGeom prst="rect">
            <a:avLst/>
          </a:prstGeom>
          <a:noFill/>
        </p:spPr>
        <p:txBody>
          <a:bodyPr wrap="square" rtlCol="0">
            <a:spAutoFit/>
          </a:bodyPr>
          <a:lstStyle/>
          <a:p>
            <a:pPr algn="ctr"/>
            <a:r>
              <a:rPr lang="es-ES_tradnl" sz="1600" b="1" dirty="0">
                <a:solidFill>
                  <a:srgbClr val="152B48"/>
                </a:solidFill>
                <a:latin typeface="Montserrat" panose="00000500000000000000" pitchFamily="50" charset="0"/>
              </a:rPr>
              <a:t>Determinante antigénico mayor</a:t>
            </a:r>
          </a:p>
        </p:txBody>
      </p:sp>
      <p:sp>
        <p:nvSpPr>
          <p:cNvPr id="19" name="CuadroTexto 18">
            <a:extLst>
              <a:ext uri="{FF2B5EF4-FFF2-40B4-BE49-F238E27FC236}">
                <a16:creationId xmlns:a16="http://schemas.microsoft.com/office/drawing/2014/main" id="{546430F5-6969-5845-BDA8-0BA3798382CC}"/>
              </a:ext>
            </a:extLst>
          </p:cNvPr>
          <p:cNvSpPr txBox="1"/>
          <p:nvPr/>
        </p:nvSpPr>
        <p:spPr>
          <a:xfrm>
            <a:off x="4659590" y="5022024"/>
            <a:ext cx="2568379" cy="584775"/>
          </a:xfrm>
          <a:prstGeom prst="rect">
            <a:avLst/>
          </a:prstGeom>
          <a:noFill/>
        </p:spPr>
        <p:txBody>
          <a:bodyPr wrap="square" rtlCol="0">
            <a:spAutoFit/>
          </a:bodyPr>
          <a:lstStyle/>
          <a:p>
            <a:pPr algn="ctr"/>
            <a:r>
              <a:rPr lang="es-ES_tradnl" sz="1600" b="1" dirty="0">
                <a:solidFill>
                  <a:srgbClr val="152B48"/>
                </a:solidFill>
                <a:latin typeface="Montserrat" panose="00000500000000000000" pitchFamily="50" charset="0"/>
              </a:rPr>
              <a:t>Determinantes antigénicos menores</a:t>
            </a:r>
          </a:p>
        </p:txBody>
      </p:sp>
      <p:sp>
        <p:nvSpPr>
          <p:cNvPr id="20" name="Rectángulo 19">
            <a:extLst>
              <a:ext uri="{FF2B5EF4-FFF2-40B4-BE49-F238E27FC236}">
                <a16:creationId xmlns:a16="http://schemas.microsoft.com/office/drawing/2014/main" id="{06EF9694-2329-3B44-A37B-F8E8DA066CF3}"/>
              </a:ext>
            </a:extLst>
          </p:cNvPr>
          <p:cNvSpPr/>
          <p:nvPr/>
        </p:nvSpPr>
        <p:spPr>
          <a:xfrm>
            <a:off x="3705810" y="5318555"/>
            <a:ext cx="876626" cy="215454"/>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s-ES_tradnl" sz="1100" dirty="0" err="1">
                <a:solidFill>
                  <a:srgbClr val="152B48"/>
                </a:solidFill>
                <a:latin typeface="Montserrat" panose="00000500000000000000" pitchFamily="50" charset="0"/>
              </a:rPr>
              <a:t>Peniciloato</a:t>
            </a:r>
            <a:endParaRPr lang="es-ES_tradnl" sz="1100" dirty="0">
              <a:solidFill>
                <a:srgbClr val="152B48"/>
              </a:solidFill>
              <a:latin typeface="Montserrat" panose="00000500000000000000" pitchFamily="50" charset="0"/>
            </a:endParaRPr>
          </a:p>
        </p:txBody>
      </p:sp>
      <p:sp>
        <p:nvSpPr>
          <p:cNvPr id="22" name="Rectángulo 21">
            <a:extLst>
              <a:ext uri="{FF2B5EF4-FFF2-40B4-BE49-F238E27FC236}">
                <a16:creationId xmlns:a16="http://schemas.microsoft.com/office/drawing/2014/main" id="{3E62F66F-D003-8143-BE8F-6EA8E5D4482E}"/>
              </a:ext>
            </a:extLst>
          </p:cNvPr>
          <p:cNvSpPr/>
          <p:nvPr/>
        </p:nvSpPr>
        <p:spPr>
          <a:xfrm>
            <a:off x="7277749" y="5303089"/>
            <a:ext cx="876626" cy="215454"/>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s-ES_tradnl" sz="1100" dirty="0" err="1">
                <a:solidFill>
                  <a:srgbClr val="152B48"/>
                </a:solidFill>
                <a:latin typeface="Montserrat" panose="00000500000000000000" pitchFamily="50" charset="0"/>
              </a:rPr>
              <a:t>Peniloato</a:t>
            </a:r>
            <a:endParaRPr lang="es-ES_tradnl" sz="1100" dirty="0">
              <a:solidFill>
                <a:srgbClr val="152B48"/>
              </a:solidFill>
              <a:latin typeface="Montserrat" panose="00000500000000000000" pitchFamily="50" charset="0"/>
            </a:endParaRPr>
          </a:p>
        </p:txBody>
      </p:sp>
      <p:sp>
        <p:nvSpPr>
          <p:cNvPr id="23" name="Rectángulo 22">
            <a:extLst>
              <a:ext uri="{FF2B5EF4-FFF2-40B4-BE49-F238E27FC236}">
                <a16:creationId xmlns:a16="http://schemas.microsoft.com/office/drawing/2014/main" id="{3A0EF730-812E-9441-9292-B566B4982300}"/>
              </a:ext>
            </a:extLst>
          </p:cNvPr>
          <p:cNvSpPr/>
          <p:nvPr/>
        </p:nvSpPr>
        <p:spPr>
          <a:xfrm>
            <a:off x="3692540" y="2736424"/>
            <a:ext cx="1134291" cy="465084"/>
          </a:xfrm>
          <a:prstGeom prst="rect">
            <a:avLst/>
          </a:prstGeom>
          <a:solidFill>
            <a:srgbClr val="D7AEFF"/>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s-ES_tradnl" sz="1400" b="1" dirty="0">
                <a:solidFill>
                  <a:srgbClr val="152B48"/>
                </a:solidFill>
                <a:latin typeface="Montserrat" panose="00000500000000000000" pitchFamily="50" charset="0"/>
              </a:rPr>
              <a:t>Penicilina</a:t>
            </a:r>
          </a:p>
        </p:txBody>
      </p:sp>
      <p:sp>
        <p:nvSpPr>
          <p:cNvPr id="25" name="Rectángulo 24">
            <a:extLst>
              <a:ext uri="{FF2B5EF4-FFF2-40B4-BE49-F238E27FC236}">
                <a16:creationId xmlns:a16="http://schemas.microsoft.com/office/drawing/2014/main" id="{15E4BA2A-A9F0-EC4A-A531-3DD7353ABE1B}"/>
              </a:ext>
            </a:extLst>
          </p:cNvPr>
          <p:cNvSpPr/>
          <p:nvPr/>
        </p:nvSpPr>
        <p:spPr>
          <a:xfrm>
            <a:off x="7121540" y="3044821"/>
            <a:ext cx="876626" cy="215454"/>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s-ES_tradnl" sz="1100" dirty="0" err="1">
                <a:solidFill>
                  <a:srgbClr val="152B48"/>
                </a:solidFill>
                <a:latin typeface="Montserrat" panose="00000500000000000000" pitchFamily="50" charset="0"/>
              </a:rPr>
              <a:t>Peniciloil</a:t>
            </a:r>
            <a:endParaRPr lang="es-ES_tradnl" sz="1100" dirty="0">
              <a:solidFill>
                <a:srgbClr val="152B48"/>
              </a:solidFill>
              <a:latin typeface="Montserrat" panose="00000500000000000000" pitchFamily="50" charset="0"/>
            </a:endParaRPr>
          </a:p>
        </p:txBody>
      </p:sp>
      <p:sp>
        <p:nvSpPr>
          <p:cNvPr id="26" name="CuadroTexto 25">
            <a:extLst>
              <a:ext uri="{FF2B5EF4-FFF2-40B4-BE49-F238E27FC236}">
                <a16:creationId xmlns:a16="http://schemas.microsoft.com/office/drawing/2014/main" id="{5E23259D-433E-9F4E-B8BA-140ADF66CCEF}"/>
              </a:ext>
            </a:extLst>
          </p:cNvPr>
          <p:cNvSpPr txBox="1"/>
          <p:nvPr/>
        </p:nvSpPr>
        <p:spPr>
          <a:xfrm>
            <a:off x="0" y="6450408"/>
            <a:ext cx="12192000" cy="369332"/>
          </a:xfrm>
          <a:prstGeom prst="rect">
            <a:avLst/>
          </a:prstGeom>
          <a:noFill/>
        </p:spPr>
        <p:txBody>
          <a:bodyPr wrap="square" rtlCol="0">
            <a:spAutoFit/>
          </a:bodyPr>
          <a:lstStyle/>
          <a:p>
            <a:pPr algn="r"/>
            <a:r>
              <a:rPr lang="es-ES_tradnl" sz="900" dirty="0" err="1">
                <a:solidFill>
                  <a:srgbClr val="152B48"/>
                </a:solidFill>
                <a:latin typeface="Montserrat" panose="00000500000000000000" pitchFamily="50" charset="0"/>
              </a:rPr>
              <a:t>Har</a:t>
            </a:r>
            <a:r>
              <a:rPr lang="es-ES_tradnl" sz="900" dirty="0">
                <a:solidFill>
                  <a:srgbClr val="152B48"/>
                </a:solidFill>
                <a:latin typeface="Montserrat" panose="00000500000000000000" pitchFamily="50" charset="0"/>
              </a:rPr>
              <a:t>, D., </a:t>
            </a:r>
            <a:r>
              <a:rPr lang="es-ES_tradnl" sz="900" dirty="0" err="1">
                <a:solidFill>
                  <a:srgbClr val="152B48"/>
                </a:solidFill>
                <a:latin typeface="Montserrat" panose="00000500000000000000" pitchFamily="50" charset="0"/>
              </a:rPr>
              <a:t>Solensky</a:t>
            </a:r>
            <a:r>
              <a:rPr lang="es-ES_tradnl" sz="900" dirty="0">
                <a:solidFill>
                  <a:srgbClr val="152B48"/>
                </a:solidFill>
                <a:latin typeface="Montserrat" panose="00000500000000000000" pitchFamily="50" charset="0"/>
              </a:rPr>
              <a:t>, R. (2017). </a:t>
            </a:r>
            <a:r>
              <a:rPr lang="es-ES_tradnl" sz="900" dirty="0" err="1">
                <a:solidFill>
                  <a:srgbClr val="152B48"/>
                </a:solidFill>
                <a:latin typeface="Montserrat" panose="00000500000000000000" pitchFamily="50" charset="0"/>
              </a:rPr>
              <a:t>Immunol</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Allergy</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Clin</a:t>
            </a:r>
            <a:r>
              <a:rPr lang="es-ES_tradnl" sz="900" dirty="0">
                <a:solidFill>
                  <a:srgbClr val="152B48"/>
                </a:solidFill>
                <a:latin typeface="Montserrat" panose="00000500000000000000" pitchFamily="50" charset="0"/>
              </a:rPr>
              <a:t> North Am. 2017 Nov;37(4):643-662. </a:t>
            </a:r>
          </a:p>
          <a:p>
            <a:pPr algn="r"/>
            <a:r>
              <a:rPr lang="es-ES_tradnl" sz="900" dirty="0" err="1">
                <a:solidFill>
                  <a:srgbClr val="152B48"/>
                </a:solidFill>
                <a:latin typeface="Montserrat" panose="00000500000000000000" pitchFamily="50" charset="0"/>
              </a:rPr>
              <a:t>Solensky</a:t>
            </a:r>
            <a:r>
              <a:rPr lang="es-ES_tradnl" sz="900" dirty="0">
                <a:solidFill>
                  <a:srgbClr val="152B48"/>
                </a:solidFill>
                <a:latin typeface="Montserrat" panose="00000500000000000000" pitchFamily="50" charset="0"/>
              </a:rPr>
              <a:t>,  R., </a:t>
            </a:r>
            <a:r>
              <a:rPr lang="es-ES_tradnl" sz="900" dirty="0" err="1">
                <a:solidFill>
                  <a:srgbClr val="152B48"/>
                </a:solidFill>
                <a:latin typeface="Montserrat" panose="00000500000000000000" pitchFamily="50" charset="0"/>
              </a:rPr>
              <a:t>Macy</a:t>
            </a:r>
            <a:r>
              <a:rPr lang="es-ES_tradnl" sz="900" dirty="0">
                <a:solidFill>
                  <a:srgbClr val="152B48"/>
                </a:solidFill>
                <a:latin typeface="Montserrat" panose="00000500000000000000" pitchFamily="50" charset="0"/>
              </a:rPr>
              <a:t>, E. (2015). J </a:t>
            </a:r>
            <a:r>
              <a:rPr lang="es-ES_tradnl" sz="900" dirty="0" err="1">
                <a:solidFill>
                  <a:srgbClr val="152B48"/>
                </a:solidFill>
                <a:latin typeface="Montserrat" panose="00000500000000000000" pitchFamily="50" charset="0"/>
              </a:rPr>
              <a:t>Allergy</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Clin</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Immunol</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Pract</a:t>
            </a:r>
            <a:r>
              <a:rPr lang="es-ES_tradnl" sz="900" dirty="0">
                <a:solidFill>
                  <a:srgbClr val="152B48"/>
                </a:solidFill>
                <a:latin typeface="Montserrat" panose="00000500000000000000" pitchFamily="50" charset="0"/>
              </a:rPr>
              <a:t>. 2015 Nov-Dec;3(6):883-7. </a:t>
            </a:r>
          </a:p>
        </p:txBody>
      </p:sp>
      <p:cxnSp>
        <p:nvCxnSpPr>
          <p:cNvPr id="37" name="Conector curvado 36">
            <a:extLst>
              <a:ext uri="{FF2B5EF4-FFF2-40B4-BE49-F238E27FC236}">
                <a16:creationId xmlns:a16="http://schemas.microsoft.com/office/drawing/2014/main" id="{9902ABD3-C0D4-1940-8047-32A9E3C2A903}"/>
              </a:ext>
            </a:extLst>
          </p:cNvPr>
          <p:cNvCxnSpPr/>
          <p:nvPr/>
        </p:nvCxnSpPr>
        <p:spPr>
          <a:xfrm flipV="1">
            <a:off x="2016140" y="1706449"/>
            <a:ext cx="874059" cy="263434"/>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8A73AB69-3FBC-EA48-B483-A6A61199B802}"/>
              </a:ext>
            </a:extLst>
          </p:cNvPr>
          <p:cNvSpPr txBox="1"/>
          <p:nvPr/>
        </p:nvSpPr>
        <p:spPr>
          <a:xfrm>
            <a:off x="9220302" y="2689143"/>
            <a:ext cx="2654379" cy="523220"/>
          </a:xfrm>
          <a:prstGeom prst="rect">
            <a:avLst/>
          </a:prstGeom>
          <a:noFill/>
        </p:spPr>
        <p:txBody>
          <a:bodyPr wrap="square" rtlCol="0">
            <a:spAutoFit/>
          </a:bodyPr>
          <a:lstStyle/>
          <a:p>
            <a:pPr marL="133350" indent="-133350">
              <a:buFont typeface="Arial" panose="020B0604020202020204" pitchFamily="34" charset="0"/>
              <a:buChar char="•"/>
            </a:pPr>
            <a:r>
              <a:rPr lang="es-ES_tradnl" sz="1400" dirty="0">
                <a:solidFill>
                  <a:srgbClr val="152B48"/>
                </a:solidFill>
                <a:latin typeface="Montserrat" panose="00000500000000000000" pitchFamily="50" charset="0"/>
              </a:rPr>
              <a:t>85% pacientes.</a:t>
            </a:r>
          </a:p>
          <a:p>
            <a:pPr marL="133350" indent="-133350">
              <a:buFont typeface="Arial" panose="020B0604020202020204" pitchFamily="34" charset="0"/>
              <a:buChar char="•"/>
            </a:pPr>
            <a:r>
              <a:rPr lang="es-ES_tradnl" sz="1400" dirty="0">
                <a:solidFill>
                  <a:srgbClr val="152B48"/>
                </a:solidFill>
                <a:latin typeface="Montserrat" panose="00000500000000000000" pitchFamily="50" charset="0"/>
              </a:rPr>
              <a:t>Reacciones </a:t>
            </a:r>
            <a:r>
              <a:rPr lang="es-ES_tradnl" sz="1400" dirty="0" err="1">
                <a:solidFill>
                  <a:srgbClr val="152B48"/>
                </a:solidFill>
                <a:latin typeface="Montserrat" panose="00000500000000000000" pitchFamily="50" charset="0"/>
              </a:rPr>
              <a:t>urticariales</a:t>
            </a:r>
            <a:r>
              <a:rPr lang="es-ES_tradnl" sz="1400" dirty="0">
                <a:solidFill>
                  <a:srgbClr val="152B48"/>
                </a:solidFill>
                <a:latin typeface="Montserrat" panose="00000500000000000000" pitchFamily="50" charset="0"/>
              </a:rPr>
              <a:t>.</a:t>
            </a:r>
          </a:p>
        </p:txBody>
      </p:sp>
      <p:sp>
        <p:nvSpPr>
          <p:cNvPr id="39" name="CuadroTexto 38">
            <a:extLst>
              <a:ext uri="{FF2B5EF4-FFF2-40B4-BE49-F238E27FC236}">
                <a16:creationId xmlns:a16="http://schemas.microsoft.com/office/drawing/2014/main" id="{28ADBC56-AB11-6F43-8F32-0CDB555491D2}"/>
              </a:ext>
            </a:extLst>
          </p:cNvPr>
          <p:cNvSpPr txBox="1"/>
          <p:nvPr/>
        </p:nvSpPr>
        <p:spPr>
          <a:xfrm>
            <a:off x="9220302" y="5090423"/>
            <a:ext cx="2654379" cy="523220"/>
          </a:xfrm>
          <a:prstGeom prst="rect">
            <a:avLst/>
          </a:prstGeom>
          <a:noFill/>
        </p:spPr>
        <p:txBody>
          <a:bodyPr wrap="square" rtlCol="0">
            <a:spAutoFit/>
          </a:bodyPr>
          <a:lstStyle/>
          <a:p>
            <a:pPr marL="133350" indent="-133350">
              <a:buFont typeface="Arial" panose="020B0604020202020204" pitchFamily="34" charset="0"/>
              <a:buChar char="•"/>
            </a:pPr>
            <a:r>
              <a:rPr lang="es-ES_tradnl" sz="1400" dirty="0">
                <a:solidFill>
                  <a:srgbClr val="152B48"/>
                </a:solidFill>
                <a:latin typeface="Montserrat" panose="00000500000000000000" pitchFamily="50" charset="0"/>
              </a:rPr>
              <a:t>15% pacientes.</a:t>
            </a:r>
          </a:p>
          <a:p>
            <a:pPr marL="133350" indent="-133350">
              <a:buFont typeface="Arial" panose="020B0604020202020204" pitchFamily="34" charset="0"/>
              <a:buChar char="•"/>
            </a:pPr>
            <a:r>
              <a:rPr lang="es-ES_tradnl" sz="1400" dirty="0">
                <a:solidFill>
                  <a:srgbClr val="152B48"/>
                </a:solidFill>
                <a:latin typeface="Montserrat" panose="00000500000000000000" pitchFamily="50" charset="0"/>
              </a:rPr>
              <a:t>Reacciones anafilácticas.</a:t>
            </a:r>
          </a:p>
        </p:txBody>
      </p:sp>
      <p:sp>
        <p:nvSpPr>
          <p:cNvPr id="40" name="Flecha derecha 39">
            <a:extLst>
              <a:ext uri="{FF2B5EF4-FFF2-40B4-BE49-F238E27FC236}">
                <a16:creationId xmlns:a16="http://schemas.microsoft.com/office/drawing/2014/main" id="{454124D1-D18D-0840-A402-E85604B7B1A6}"/>
              </a:ext>
            </a:extLst>
          </p:cNvPr>
          <p:cNvSpPr/>
          <p:nvPr/>
        </p:nvSpPr>
        <p:spPr>
          <a:xfrm>
            <a:off x="8500812" y="5303089"/>
            <a:ext cx="616297" cy="184974"/>
          </a:xfrm>
          <a:prstGeom prst="right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rgbClr val="152B48"/>
              </a:solidFill>
              <a:latin typeface="Montserrat" panose="00000500000000000000" pitchFamily="50" charset="0"/>
            </a:endParaRPr>
          </a:p>
        </p:txBody>
      </p:sp>
      <p:sp>
        <p:nvSpPr>
          <p:cNvPr id="42" name="Flecha abajo 41">
            <a:extLst>
              <a:ext uri="{FF2B5EF4-FFF2-40B4-BE49-F238E27FC236}">
                <a16:creationId xmlns:a16="http://schemas.microsoft.com/office/drawing/2014/main" id="{B5250AE7-5962-C040-A9B1-9B823E569E01}"/>
              </a:ext>
            </a:extLst>
          </p:cNvPr>
          <p:cNvSpPr/>
          <p:nvPr/>
        </p:nvSpPr>
        <p:spPr>
          <a:xfrm>
            <a:off x="10216728" y="2346482"/>
            <a:ext cx="134224" cy="372920"/>
          </a:xfrm>
          <a:prstGeom prst="downArrow">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rgbClr val="152B48"/>
              </a:solidFill>
              <a:latin typeface="Montserrat" panose="00000500000000000000" pitchFamily="50" charset="0"/>
            </a:endParaRPr>
          </a:p>
        </p:txBody>
      </p:sp>
    </p:spTree>
    <p:extLst>
      <p:ext uri="{BB962C8B-B14F-4D97-AF65-F5344CB8AC3E}">
        <p14:creationId xmlns:p14="http://schemas.microsoft.com/office/powerpoint/2010/main" val="121256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50F1B4D-9CCA-3E45-8FCE-966304FBFE50}"/>
              </a:ext>
            </a:extLst>
          </p:cNvPr>
          <p:cNvSpPr>
            <a:spLocks noGrp="1"/>
          </p:cNvSpPr>
          <p:nvPr>
            <p:ph type="title"/>
          </p:nvPr>
        </p:nvSpPr>
        <p:spPr>
          <a:xfrm>
            <a:off x="-684792" y="-30010"/>
            <a:ext cx="13510607" cy="1609344"/>
          </a:xfrm>
        </p:spPr>
        <p:txBody>
          <a:bodyPr>
            <a:normAutofit/>
          </a:bodyPr>
          <a:lstStyle/>
          <a:p>
            <a:pPr algn="ctr"/>
            <a:r>
              <a:rPr lang="es-ES_tradnl" sz="4000" b="0" cap="none" dirty="0"/>
              <a:t>Determinantes antigénicos - cefalosporina</a:t>
            </a:r>
          </a:p>
        </p:txBody>
      </p:sp>
      <p:sp>
        <p:nvSpPr>
          <p:cNvPr id="9" name="CuadroTexto 8">
            <a:extLst>
              <a:ext uri="{FF2B5EF4-FFF2-40B4-BE49-F238E27FC236}">
                <a16:creationId xmlns:a16="http://schemas.microsoft.com/office/drawing/2014/main" id="{974D3B4D-1672-C14F-B022-3847B3F94DFA}"/>
              </a:ext>
            </a:extLst>
          </p:cNvPr>
          <p:cNvSpPr txBox="1"/>
          <p:nvPr/>
        </p:nvSpPr>
        <p:spPr>
          <a:xfrm>
            <a:off x="0" y="6588874"/>
            <a:ext cx="12192000" cy="230832"/>
          </a:xfrm>
          <a:prstGeom prst="rect">
            <a:avLst/>
          </a:prstGeom>
          <a:noFill/>
        </p:spPr>
        <p:txBody>
          <a:bodyPr wrap="square" rtlCol="0">
            <a:spAutoFit/>
          </a:bodyPr>
          <a:lstStyle/>
          <a:p>
            <a:pPr algn="r"/>
            <a:r>
              <a:rPr lang="es-ES_tradnl" sz="900" dirty="0" err="1">
                <a:solidFill>
                  <a:srgbClr val="152B48"/>
                </a:solidFill>
                <a:latin typeface="Montserrat" panose="00000500000000000000" pitchFamily="50" charset="0"/>
              </a:rPr>
              <a:t>Pichichero</a:t>
            </a:r>
            <a:r>
              <a:rPr lang="es-ES_tradnl" sz="900" dirty="0">
                <a:solidFill>
                  <a:srgbClr val="152B48"/>
                </a:solidFill>
                <a:latin typeface="Montserrat" panose="00000500000000000000" pitchFamily="50" charset="0"/>
              </a:rPr>
              <a:t>, M.E., et al. (2014). Ann </a:t>
            </a:r>
            <a:r>
              <a:rPr lang="es-ES_tradnl" sz="900" dirty="0" err="1">
                <a:solidFill>
                  <a:srgbClr val="152B48"/>
                </a:solidFill>
                <a:latin typeface="Montserrat" panose="00000500000000000000" pitchFamily="50" charset="0"/>
              </a:rPr>
              <a:t>Allergy</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Asthma</a:t>
            </a:r>
            <a:r>
              <a:rPr lang="es-ES_tradnl" sz="900" dirty="0">
                <a:solidFill>
                  <a:srgbClr val="152B48"/>
                </a:solidFill>
                <a:latin typeface="Montserrat" panose="00000500000000000000" pitchFamily="50" charset="0"/>
              </a:rPr>
              <a:t> Immunol;112 (2014) 404-412. </a:t>
            </a:r>
          </a:p>
        </p:txBody>
      </p:sp>
      <p:sp>
        <p:nvSpPr>
          <p:cNvPr id="10" name="CuadroTexto 9">
            <a:extLst>
              <a:ext uri="{FF2B5EF4-FFF2-40B4-BE49-F238E27FC236}">
                <a16:creationId xmlns:a16="http://schemas.microsoft.com/office/drawing/2014/main" id="{D69B99E5-435F-444E-801B-3775F78186D6}"/>
              </a:ext>
            </a:extLst>
          </p:cNvPr>
          <p:cNvSpPr txBox="1"/>
          <p:nvPr/>
        </p:nvSpPr>
        <p:spPr>
          <a:xfrm>
            <a:off x="4377258" y="2048363"/>
            <a:ext cx="3160259" cy="584775"/>
          </a:xfrm>
          <a:prstGeom prst="rect">
            <a:avLst/>
          </a:prstGeom>
          <a:noFill/>
        </p:spPr>
        <p:txBody>
          <a:bodyPr wrap="square" rtlCol="0">
            <a:spAutoFit/>
          </a:bodyPr>
          <a:lstStyle/>
          <a:p>
            <a:pPr algn="ctr"/>
            <a:r>
              <a:rPr lang="es-ES_tradnl" sz="1600" dirty="0">
                <a:solidFill>
                  <a:srgbClr val="152B48"/>
                </a:solidFill>
                <a:latin typeface="Montserrat" panose="00000500000000000000" pitchFamily="50" charset="0"/>
              </a:rPr>
              <a:t>Ruptura del anillo </a:t>
            </a:r>
            <a:br>
              <a:rPr lang="es-ES_tradnl" sz="1600" dirty="0">
                <a:solidFill>
                  <a:srgbClr val="152B48"/>
                </a:solidFill>
                <a:latin typeface="Montserrat" panose="00000500000000000000" pitchFamily="50" charset="0"/>
              </a:rPr>
            </a:br>
            <a:r>
              <a:rPr lang="el-GR" sz="1600" dirty="0">
                <a:solidFill>
                  <a:srgbClr val="152B48"/>
                </a:solidFill>
              </a:rPr>
              <a:t>β-</a:t>
            </a:r>
            <a:r>
              <a:rPr lang="es-ES_tradnl" sz="1600" dirty="0">
                <a:solidFill>
                  <a:srgbClr val="152B48"/>
                </a:solidFill>
                <a:latin typeface="Montserrat" panose="00000500000000000000" pitchFamily="50" charset="0"/>
              </a:rPr>
              <a:t>lactámico</a:t>
            </a:r>
          </a:p>
        </p:txBody>
      </p:sp>
      <p:sp>
        <p:nvSpPr>
          <p:cNvPr id="13" name="Rectángulo 12">
            <a:extLst>
              <a:ext uri="{FF2B5EF4-FFF2-40B4-BE49-F238E27FC236}">
                <a16:creationId xmlns:a16="http://schemas.microsoft.com/office/drawing/2014/main" id="{CA3C0252-010A-AB48-B3BE-3E25F31A2A3E}"/>
              </a:ext>
            </a:extLst>
          </p:cNvPr>
          <p:cNvSpPr/>
          <p:nvPr/>
        </p:nvSpPr>
        <p:spPr>
          <a:xfrm>
            <a:off x="8379050" y="1986832"/>
            <a:ext cx="3719288" cy="707886"/>
          </a:xfrm>
          <a:prstGeom prst="rect">
            <a:avLst/>
          </a:prstGeom>
          <a:noFill/>
        </p:spPr>
        <p:txBody>
          <a:bodyPr wrap="none" lIns="91440" tIns="45720" rIns="91440" bIns="45720">
            <a:spAutoFit/>
          </a:bodyPr>
          <a:lstStyle/>
          <a:p>
            <a:pPr algn="ctr"/>
            <a:r>
              <a:rPr lang="es-ES" sz="4000" b="1" cap="none" spc="0" dirty="0">
                <a:ln w="22225">
                  <a:solidFill>
                    <a:schemeClr val="accent2"/>
                  </a:solidFill>
                  <a:prstDash val="solid"/>
                </a:ln>
                <a:solidFill>
                  <a:schemeClr val="accent2">
                    <a:lumMod val="40000"/>
                    <a:lumOff val="60000"/>
                  </a:schemeClr>
                </a:solidFill>
                <a:effectLst/>
                <a:latin typeface="Montserrat" panose="00000500000000000000" pitchFamily="50" charset="0"/>
              </a:rPr>
              <a:t>Cefalosporilo</a:t>
            </a:r>
          </a:p>
        </p:txBody>
      </p:sp>
      <p:sp>
        <p:nvSpPr>
          <p:cNvPr id="14" name="Flecha derecha 13">
            <a:extLst>
              <a:ext uri="{FF2B5EF4-FFF2-40B4-BE49-F238E27FC236}">
                <a16:creationId xmlns:a16="http://schemas.microsoft.com/office/drawing/2014/main" id="{F8C4D549-83A7-F040-9575-DA8FBDA46838}"/>
              </a:ext>
            </a:extLst>
          </p:cNvPr>
          <p:cNvSpPr/>
          <p:nvPr/>
        </p:nvSpPr>
        <p:spPr>
          <a:xfrm>
            <a:off x="3805414" y="2258428"/>
            <a:ext cx="792480" cy="226247"/>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Montserrat" panose="00000500000000000000" pitchFamily="50" charset="0"/>
            </a:endParaRPr>
          </a:p>
        </p:txBody>
      </p:sp>
      <p:sp>
        <p:nvSpPr>
          <p:cNvPr id="15" name="Flecha derecha 14">
            <a:extLst>
              <a:ext uri="{FF2B5EF4-FFF2-40B4-BE49-F238E27FC236}">
                <a16:creationId xmlns:a16="http://schemas.microsoft.com/office/drawing/2014/main" id="{04E08C59-B611-E841-B128-FE879B7F1E6B}"/>
              </a:ext>
            </a:extLst>
          </p:cNvPr>
          <p:cNvSpPr/>
          <p:nvPr/>
        </p:nvSpPr>
        <p:spPr>
          <a:xfrm>
            <a:off x="7316889" y="2258427"/>
            <a:ext cx="792480" cy="226247"/>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Montserrat" panose="00000500000000000000" pitchFamily="50" charset="0"/>
            </a:endParaRPr>
          </a:p>
        </p:txBody>
      </p:sp>
      <p:sp>
        <p:nvSpPr>
          <p:cNvPr id="16" name="CuadroTexto 15">
            <a:extLst>
              <a:ext uri="{FF2B5EF4-FFF2-40B4-BE49-F238E27FC236}">
                <a16:creationId xmlns:a16="http://schemas.microsoft.com/office/drawing/2014/main" id="{3666F752-1EA7-3B46-8FA1-BC5EEEFFF119}"/>
              </a:ext>
            </a:extLst>
          </p:cNvPr>
          <p:cNvSpPr txBox="1"/>
          <p:nvPr/>
        </p:nvSpPr>
        <p:spPr>
          <a:xfrm>
            <a:off x="8658564" y="3632387"/>
            <a:ext cx="3160259" cy="830997"/>
          </a:xfrm>
          <a:prstGeom prst="rect">
            <a:avLst/>
          </a:prstGeom>
          <a:noFill/>
          <a:ln>
            <a:solidFill>
              <a:schemeClr val="accent2"/>
            </a:solidFill>
          </a:ln>
        </p:spPr>
        <p:txBody>
          <a:bodyPr wrap="square" rtlCol="0">
            <a:spAutoFit/>
          </a:bodyPr>
          <a:lstStyle/>
          <a:p>
            <a:pPr marL="285750" indent="-285750" algn="ctr">
              <a:buFont typeface="Wingdings" pitchFamily="2" charset="2"/>
              <a:buChar char="ü"/>
            </a:pPr>
            <a:r>
              <a:rPr lang="es-ES" sz="1600" dirty="0">
                <a:solidFill>
                  <a:srgbClr val="152B48"/>
                </a:solidFill>
                <a:latin typeface="Montserrat" panose="00000500000000000000" pitchFamily="50" charset="0"/>
              </a:rPr>
              <a:t>Inestable.</a:t>
            </a:r>
          </a:p>
          <a:p>
            <a:pPr marL="285750" indent="-285750" algn="ctr">
              <a:buFont typeface="Wingdings" pitchFamily="2" charset="2"/>
              <a:buChar char="ü"/>
            </a:pPr>
            <a:r>
              <a:rPr lang="es-ES" sz="1600" dirty="0">
                <a:solidFill>
                  <a:srgbClr val="152B48"/>
                </a:solidFill>
                <a:latin typeface="Montserrat" panose="00000500000000000000" pitchFamily="50" charset="0"/>
              </a:rPr>
              <a:t>Fragmentación múltiple </a:t>
            </a:r>
            <a:br>
              <a:rPr lang="es-ES" sz="1600" dirty="0">
                <a:solidFill>
                  <a:srgbClr val="152B48"/>
                </a:solidFill>
                <a:latin typeface="Montserrat" panose="00000500000000000000" pitchFamily="50" charset="0"/>
              </a:rPr>
            </a:br>
            <a:r>
              <a:rPr lang="es-ES" sz="1600" dirty="0">
                <a:solidFill>
                  <a:srgbClr val="152B48"/>
                </a:solidFill>
                <a:latin typeface="Montserrat" panose="00000500000000000000" pitchFamily="50" charset="0"/>
              </a:rPr>
              <a:t>del anillo </a:t>
            </a:r>
            <a:r>
              <a:rPr lang="es-ES" sz="1600" dirty="0" err="1">
                <a:solidFill>
                  <a:srgbClr val="152B48"/>
                </a:solidFill>
                <a:latin typeface="Montserrat" panose="00000500000000000000" pitchFamily="50" charset="0"/>
              </a:rPr>
              <a:t>dihidrotiazina</a:t>
            </a:r>
            <a:r>
              <a:rPr lang="es-ES" sz="1600" dirty="0">
                <a:solidFill>
                  <a:srgbClr val="152B48"/>
                </a:solidFill>
                <a:latin typeface="Montserrat" panose="00000500000000000000" pitchFamily="50" charset="0"/>
              </a:rPr>
              <a:t>.</a:t>
            </a:r>
            <a:endParaRPr lang="es-ES_tradnl" sz="1600" dirty="0">
              <a:solidFill>
                <a:srgbClr val="152B48"/>
              </a:solidFill>
              <a:latin typeface="Montserrat" panose="00000500000000000000" pitchFamily="50" charset="0"/>
            </a:endParaRPr>
          </a:p>
        </p:txBody>
      </p:sp>
      <p:pic>
        <p:nvPicPr>
          <p:cNvPr id="17" name="Imagen 16">
            <a:extLst>
              <a:ext uri="{FF2B5EF4-FFF2-40B4-BE49-F238E27FC236}">
                <a16:creationId xmlns:a16="http://schemas.microsoft.com/office/drawing/2014/main" id="{93BAECFF-021D-7E47-B115-BFC06AFA36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4689" y="1384267"/>
            <a:ext cx="2640275" cy="1852755"/>
          </a:xfrm>
          <a:prstGeom prst="rect">
            <a:avLst/>
          </a:prstGeom>
          <a:ln>
            <a:solidFill>
              <a:schemeClr val="accent2"/>
            </a:solidFill>
          </a:ln>
        </p:spPr>
      </p:pic>
      <p:sp>
        <p:nvSpPr>
          <p:cNvPr id="18" name="Flecha derecha 17">
            <a:extLst>
              <a:ext uri="{FF2B5EF4-FFF2-40B4-BE49-F238E27FC236}">
                <a16:creationId xmlns:a16="http://schemas.microsoft.com/office/drawing/2014/main" id="{A30ED180-760F-AB4A-AF16-9074E29DEF62}"/>
              </a:ext>
            </a:extLst>
          </p:cNvPr>
          <p:cNvSpPr/>
          <p:nvPr/>
        </p:nvSpPr>
        <p:spPr>
          <a:xfrm rot="5400000">
            <a:off x="9842452" y="3043200"/>
            <a:ext cx="792480" cy="226247"/>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Montserrat" panose="00000500000000000000" pitchFamily="50" charset="0"/>
            </a:endParaRPr>
          </a:p>
        </p:txBody>
      </p:sp>
      <p:sp>
        <p:nvSpPr>
          <p:cNvPr id="11" name="CuadroTexto 10">
            <a:extLst>
              <a:ext uri="{FF2B5EF4-FFF2-40B4-BE49-F238E27FC236}">
                <a16:creationId xmlns:a16="http://schemas.microsoft.com/office/drawing/2014/main" id="{D1D18C32-5108-264D-9F82-8661C5BA54B3}"/>
              </a:ext>
            </a:extLst>
          </p:cNvPr>
          <p:cNvSpPr txBox="1"/>
          <p:nvPr/>
        </p:nvSpPr>
        <p:spPr>
          <a:xfrm>
            <a:off x="4377260" y="3972278"/>
            <a:ext cx="3160259" cy="584775"/>
          </a:xfrm>
          <a:prstGeom prst="rect">
            <a:avLst/>
          </a:prstGeom>
          <a:noFill/>
          <a:ln>
            <a:solidFill>
              <a:schemeClr val="accent2"/>
            </a:solidFill>
          </a:ln>
        </p:spPr>
        <p:txBody>
          <a:bodyPr wrap="square" rtlCol="0">
            <a:spAutoFit/>
          </a:bodyPr>
          <a:lstStyle/>
          <a:p>
            <a:pPr marL="285750" indent="-285750" algn="ctr">
              <a:buFont typeface="Wingdings" pitchFamily="2" charset="2"/>
              <a:buChar char="ü"/>
            </a:pPr>
            <a:r>
              <a:rPr lang="es-ES" sz="1600" dirty="0">
                <a:solidFill>
                  <a:srgbClr val="152B48"/>
                </a:solidFill>
                <a:latin typeface="Montserrat" panose="00000500000000000000" pitchFamily="50" charset="0"/>
              </a:rPr>
              <a:t>R1 permanece intacta.</a:t>
            </a:r>
          </a:p>
          <a:p>
            <a:pPr marL="285750" indent="-285750" algn="ctr">
              <a:buFont typeface="Wingdings" pitchFamily="2" charset="2"/>
              <a:buChar char="ü"/>
            </a:pPr>
            <a:r>
              <a:rPr lang="es-ES" sz="1600" dirty="0">
                <a:solidFill>
                  <a:srgbClr val="152B48"/>
                </a:solidFill>
                <a:latin typeface="Montserrat" panose="00000500000000000000" pitchFamily="50" charset="0"/>
              </a:rPr>
              <a:t>R2 puede ser eliminada.</a:t>
            </a:r>
            <a:endParaRPr lang="es-ES_tradnl" sz="1600" dirty="0">
              <a:solidFill>
                <a:srgbClr val="152B48"/>
              </a:solidFill>
              <a:latin typeface="Montserrat" panose="00000500000000000000" pitchFamily="50" charset="0"/>
            </a:endParaRPr>
          </a:p>
        </p:txBody>
      </p:sp>
      <p:sp>
        <p:nvSpPr>
          <p:cNvPr id="12" name="Flecha derecha 11">
            <a:extLst>
              <a:ext uri="{FF2B5EF4-FFF2-40B4-BE49-F238E27FC236}">
                <a16:creationId xmlns:a16="http://schemas.microsoft.com/office/drawing/2014/main" id="{5CA5B26E-22D3-BC43-BFF7-F05FA0DF6DD1}"/>
              </a:ext>
            </a:extLst>
          </p:cNvPr>
          <p:cNvSpPr/>
          <p:nvPr/>
        </p:nvSpPr>
        <p:spPr>
          <a:xfrm rot="5400000">
            <a:off x="5561148" y="3253084"/>
            <a:ext cx="792480" cy="226247"/>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Montserrat" panose="00000500000000000000" pitchFamily="50" charset="0"/>
            </a:endParaRPr>
          </a:p>
        </p:txBody>
      </p:sp>
    </p:spTree>
    <p:extLst>
      <p:ext uri="{BB962C8B-B14F-4D97-AF65-F5344CB8AC3E}">
        <p14:creationId xmlns:p14="http://schemas.microsoft.com/office/powerpoint/2010/main" val="26178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FE03F25-B13E-E646-9B10-215D659A91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6516" y="1223824"/>
            <a:ext cx="6852400" cy="1940655"/>
          </a:xfrm>
          <a:prstGeom prst="rect">
            <a:avLst/>
          </a:prstGeom>
        </p:spPr>
      </p:pic>
      <p:pic>
        <p:nvPicPr>
          <p:cNvPr id="5" name="Imagen 4">
            <a:extLst>
              <a:ext uri="{FF2B5EF4-FFF2-40B4-BE49-F238E27FC236}">
                <a16:creationId xmlns:a16="http://schemas.microsoft.com/office/drawing/2014/main" id="{E51F45C4-9E31-BB40-B821-4F81535C5E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60023" y="1062850"/>
            <a:ext cx="1800256" cy="2250308"/>
          </a:xfrm>
          <a:prstGeom prst="rect">
            <a:avLst/>
          </a:prstGeom>
        </p:spPr>
      </p:pic>
      <p:pic>
        <p:nvPicPr>
          <p:cNvPr id="7" name="Imagen 6">
            <a:extLst>
              <a:ext uri="{FF2B5EF4-FFF2-40B4-BE49-F238E27FC236}">
                <a16:creationId xmlns:a16="http://schemas.microsoft.com/office/drawing/2014/main" id="{2BEEAAE6-4642-7A43-954B-8604CDB223A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69919" y="3718879"/>
            <a:ext cx="4411362" cy="1915297"/>
          </a:xfrm>
          <a:prstGeom prst="rect">
            <a:avLst/>
          </a:prstGeom>
          <a:ln>
            <a:solidFill>
              <a:schemeClr val="tx1"/>
            </a:solidFill>
          </a:ln>
        </p:spPr>
      </p:pic>
      <p:pic>
        <p:nvPicPr>
          <p:cNvPr id="8" name="Imagen 7">
            <a:extLst>
              <a:ext uri="{FF2B5EF4-FFF2-40B4-BE49-F238E27FC236}">
                <a16:creationId xmlns:a16="http://schemas.microsoft.com/office/drawing/2014/main" id="{6A321F38-DA9D-924D-BC17-1AE605C5C8A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849654" y="3745856"/>
            <a:ext cx="1143900" cy="1928326"/>
          </a:xfrm>
          <a:prstGeom prst="rect">
            <a:avLst/>
          </a:prstGeom>
          <a:ln>
            <a:solidFill>
              <a:schemeClr val="accent1">
                <a:lumMod val="50000"/>
              </a:schemeClr>
            </a:solidFill>
          </a:ln>
        </p:spPr>
      </p:pic>
      <p:pic>
        <p:nvPicPr>
          <p:cNvPr id="9" name="Imagen 8">
            <a:extLst>
              <a:ext uri="{FF2B5EF4-FFF2-40B4-BE49-F238E27FC236}">
                <a16:creationId xmlns:a16="http://schemas.microsoft.com/office/drawing/2014/main" id="{C1BCEF6C-220E-0343-B2CA-321CF3BEC23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024674" y="3745856"/>
            <a:ext cx="1077004" cy="1918800"/>
          </a:xfrm>
          <a:prstGeom prst="rect">
            <a:avLst/>
          </a:prstGeom>
          <a:ln>
            <a:solidFill>
              <a:schemeClr val="accent1">
                <a:lumMod val="50000"/>
              </a:schemeClr>
            </a:solidFill>
          </a:ln>
        </p:spPr>
      </p:pic>
      <p:pic>
        <p:nvPicPr>
          <p:cNvPr id="10" name="Imagen 9">
            <a:extLst>
              <a:ext uri="{FF2B5EF4-FFF2-40B4-BE49-F238E27FC236}">
                <a16:creationId xmlns:a16="http://schemas.microsoft.com/office/drawing/2014/main" id="{A5312D7B-877D-694F-B1AC-BB95AAEF3F9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993555" y="3746394"/>
            <a:ext cx="1034645" cy="1917724"/>
          </a:xfrm>
          <a:prstGeom prst="rect">
            <a:avLst/>
          </a:prstGeom>
          <a:ln>
            <a:solidFill>
              <a:schemeClr val="accent1">
                <a:lumMod val="50000"/>
              </a:schemeClr>
            </a:solidFill>
          </a:ln>
        </p:spPr>
      </p:pic>
      <p:sp>
        <p:nvSpPr>
          <p:cNvPr id="11" name="CuadroTexto 10">
            <a:extLst>
              <a:ext uri="{FF2B5EF4-FFF2-40B4-BE49-F238E27FC236}">
                <a16:creationId xmlns:a16="http://schemas.microsoft.com/office/drawing/2014/main" id="{AB5E4AF9-E424-AD42-95B9-5E0E56AB4876}"/>
              </a:ext>
            </a:extLst>
          </p:cNvPr>
          <p:cNvSpPr txBox="1"/>
          <p:nvPr/>
        </p:nvSpPr>
        <p:spPr>
          <a:xfrm>
            <a:off x="3944444" y="5674182"/>
            <a:ext cx="1063442" cy="646331"/>
          </a:xfrm>
          <a:prstGeom prst="rect">
            <a:avLst/>
          </a:prstGeom>
          <a:noFill/>
        </p:spPr>
        <p:txBody>
          <a:bodyPr wrap="square" rtlCol="0">
            <a:spAutoFit/>
          </a:bodyPr>
          <a:lstStyle/>
          <a:p>
            <a:pPr algn="ctr"/>
            <a:r>
              <a:rPr lang="es-ES_tradnl" b="1" dirty="0">
                <a:solidFill>
                  <a:srgbClr val="152B48"/>
                </a:solidFill>
                <a:effectLst>
                  <a:glow rad="63500">
                    <a:schemeClr val="accent3">
                      <a:satMod val="175000"/>
                      <a:alpha val="40000"/>
                    </a:schemeClr>
                  </a:glow>
                </a:effectLst>
                <a:latin typeface="Montserrat" panose="00000500000000000000" pitchFamily="50" charset="0"/>
              </a:rPr>
              <a:t>Tipo </a:t>
            </a:r>
            <a:r>
              <a:rPr lang="es-ES_tradnl" b="1" dirty="0" err="1">
                <a:solidFill>
                  <a:srgbClr val="152B48"/>
                </a:solidFill>
                <a:effectLst>
                  <a:glow rad="63500">
                    <a:schemeClr val="accent3">
                      <a:satMod val="175000"/>
                      <a:alpha val="40000"/>
                    </a:schemeClr>
                  </a:glow>
                </a:effectLst>
                <a:latin typeface="Montserrat" panose="00000500000000000000" pitchFamily="50" charset="0"/>
              </a:rPr>
              <a:t>IVa</a:t>
            </a:r>
            <a:endParaRPr lang="es-ES_tradnl" b="1" dirty="0">
              <a:solidFill>
                <a:srgbClr val="152B48"/>
              </a:solidFill>
              <a:effectLst>
                <a:glow rad="63500">
                  <a:schemeClr val="accent3">
                    <a:satMod val="175000"/>
                    <a:alpha val="40000"/>
                  </a:schemeClr>
                </a:glow>
              </a:effectLst>
              <a:latin typeface="Montserrat" panose="00000500000000000000" pitchFamily="50" charset="0"/>
            </a:endParaRPr>
          </a:p>
        </p:txBody>
      </p:sp>
      <p:sp>
        <p:nvSpPr>
          <p:cNvPr id="12" name="CuadroTexto 11">
            <a:extLst>
              <a:ext uri="{FF2B5EF4-FFF2-40B4-BE49-F238E27FC236}">
                <a16:creationId xmlns:a16="http://schemas.microsoft.com/office/drawing/2014/main" id="{0D4B2529-9D26-B34D-85C8-6272AC644D7D}"/>
              </a:ext>
            </a:extLst>
          </p:cNvPr>
          <p:cNvSpPr txBox="1"/>
          <p:nvPr/>
        </p:nvSpPr>
        <p:spPr>
          <a:xfrm>
            <a:off x="5047707" y="5674182"/>
            <a:ext cx="1063442" cy="646331"/>
          </a:xfrm>
          <a:prstGeom prst="rect">
            <a:avLst/>
          </a:prstGeom>
          <a:noFill/>
        </p:spPr>
        <p:txBody>
          <a:bodyPr wrap="square" rtlCol="0">
            <a:spAutoFit/>
          </a:bodyPr>
          <a:lstStyle/>
          <a:p>
            <a:pPr algn="ctr"/>
            <a:r>
              <a:rPr lang="es-ES_tradnl" b="1" dirty="0">
                <a:solidFill>
                  <a:srgbClr val="152B48"/>
                </a:solidFill>
                <a:effectLst>
                  <a:glow rad="63500">
                    <a:schemeClr val="accent3">
                      <a:satMod val="175000"/>
                      <a:alpha val="40000"/>
                    </a:schemeClr>
                  </a:glow>
                </a:effectLst>
                <a:latin typeface="Montserrat" panose="00000500000000000000" pitchFamily="50" charset="0"/>
              </a:rPr>
              <a:t>Tipo </a:t>
            </a:r>
            <a:r>
              <a:rPr lang="es-ES_tradnl" b="1" dirty="0" err="1">
                <a:solidFill>
                  <a:srgbClr val="152B48"/>
                </a:solidFill>
                <a:effectLst>
                  <a:glow rad="63500">
                    <a:schemeClr val="accent3">
                      <a:satMod val="175000"/>
                      <a:alpha val="40000"/>
                    </a:schemeClr>
                  </a:glow>
                </a:effectLst>
                <a:latin typeface="Montserrat" panose="00000500000000000000" pitchFamily="50" charset="0"/>
              </a:rPr>
              <a:t>IVb</a:t>
            </a:r>
            <a:endParaRPr lang="es-ES_tradnl" b="1" dirty="0">
              <a:solidFill>
                <a:srgbClr val="152B48"/>
              </a:solidFill>
              <a:effectLst>
                <a:glow rad="63500">
                  <a:schemeClr val="accent3">
                    <a:satMod val="175000"/>
                    <a:alpha val="40000"/>
                  </a:schemeClr>
                </a:glow>
              </a:effectLst>
              <a:latin typeface="Montserrat" panose="00000500000000000000" pitchFamily="50" charset="0"/>
            </a:endParaRPr>
          </a:p>
        </p:txBody>
      </p:sp>
      <p:sp>
        <p:nvSpPr>
          <p:cNvPr id="13" name="CuadroTexto 12">
            <a:extLst>
              <a:ext uri="{FF2B5EF4-FFF2-40B4-BE49-F238E27FC236}">
                <a16:creationId xmlns:a16="http://schemas.microsoft.com/office/drawing/2014/main" id="{09711442-F3B7-B44C-A398-BA1BD359799C}"/>
              </a:ext>
            </a:extLst>
          </p:cNvPr>
          <p:cNvSpPr txBox="1"/>
          <p:nvPr/>
        </p:nvSpPr>
        <p:spPr>
          <a:xfrm>
            <a:off x="6158175" y="5674182"/>
            <a:ext cx="1063442" cy="646331"/>
          </a:xfrm>
          <a:prstGeom prst="rect">
            <a:avLst/>
          </a:prstGeom>
          <a:noFill/>
        </p:spPr>
        <p:txBody>
          <a:bodyPr wrap="square" rtlCol="0">
            <a:spAutoFit/>
          </a:bodyPr>
          <a:lstStyle/>
          <a:p>
            <a:pPr algn="ctr"/>
            <a:r>
              <a:rPr lang="es-ES_tradnl" b="1" dirty="0">
                <a:solidFill>
                  <a:srgbClr val="152B48"/>
                </a:solidFill>
                <a:effectLst>
                  <a:glow rad="63500">
                    <a:schemeClr val="accent3">
                      <a:satMod val="175000"/>
                      <a:alpha val="40000"/>
                    </a:schemeClr>
                  </a:glow>
                </a:effectLst>
                <a:latin typeface="Montserrat" panose="00000500000000000000" pitchFamily="50" charset="0"/>
              </a:rPr>
              <a:t>Tipo </a:t>
            </a:r>
            <a:r>
              <a:rPr lang="es-ES_tradnl" b="1" dirty="0" err="1">
                <a:solidFill>
                  <a:srgbClr val="152B48"/>
                </a:solidFill>
                <a:effectLst>
                  <a:glow rad="63500">
                    <a:schemeClr val="accent3">
                      <a:satMod val="175000"/>
                      <a:alpha val="40000"/>
                    </a:schemeClr>
                  </a:glow>
                </a:effectLst>
                <a:latin typeface="Montserrat" panose="00000500000000000000" pitchFamily="50" charset="0"/>
              </a:rPr>
              <a:t>IVc</a:t>
            </a:r>
            <a:endParaRPr lang="es-ES_tradnl" b="1" dirty="0">
              <a:solidFill>
                <a:srgbClr val="152B48"/>
              </a:solidFill>
              <a:effectLst>
                <a:glow rad="63500">
                  <a:schemeClr val="accent3">
                    <a:satMod val="175000"/>
                    <a:alpha val="40000"/>
                  </a:schemeClr>
                </a:glow>
              </a:effectLst>
              <a:latin typeface="Montserrat" panose="00000500000000000000" pitchFamily="50" charset="0"/>
            </a:endParaRPr>
          </a:p>
        </p:txBody>
      </p:sp>
      <p:sp>
        <p:nvSpPr>
          <p:cNvPr id="14" name="CuadroTexto 13">
            <a:extLst>
              <a:ext uri="{FF2B5EF4-FFF2-40B4-BE49-F238E27FC236}">
                <a16:creationId xmlns:a16="http://schemas.microsoft.com/office/drawing/2014/main" id="{C1D70751-8C86-654A-B3EB-B5CCE7A42555}"/>
              </a:ext>
            </a:extLst>
          </p:cNvPr>
          <p:cNvSpPr txBox="1"/>
          <p:nvPr/>
        </p:nvSpPr>
        <p:spPr>
          <a:xfrm>
            <a:off x="7272706" y="5674182"/>
            <a:ext cx="1063442" cy="646331"/>
          </a:xfrm>
          <a:prstGeom prst="rect">
            <a:avLst/>
          </a:prstGeom>
          <a:noFill/>
        </p:spPr>
        <p:txBody>
          <a:bodyPr wrap="square" rtlCol="0">
            <a:spAutoFit/>
          </a:bodyPr>
          <a:lstStyle/>
          <a:p>
            <a:pPr algn="ctr"/>
            <a:r>
              <a:rPr lang="es-ES_tradnl" b="1" dirty="0">
                <a:solidFill>
                  <a:srgbClr val="152B48"/>
                </a:solidFill>
                <a:effectLst>
                  <a:glow rad="63500">
                    <a:schemeClr val="accent3">
                      <a:satMod val="175000"/>
                      <a:alpha val="40000"/>
                    </a:schemeClr>
                  </a:glow>
                </a:effectLst>
                <a:latin typeface="Montserrat" panose="00000500000000000000" pitchFamily="50" charset="0"/>
              </a:rPr>
              <a:t>Tipo </a:t>
            </a:r>
            <a:r>
              <a:rPr lang="es-ES_tradnl" b="1" dirty="0" err="1">
                <a:solidFill>
                  <a:srgbClr val="152B48"/>
                </a:solidFill>
                <a:effectLst>
                  <a:glow rad="63500">
                    <a:schemeClr val="accent3">
                      <a:satMod val="175000"/>
                      <a:alpha val="40000"/>
                    </a:schemeClr>
                  </a:glow>
                </a:effectLst>
                <a:latin typeface="Montserrat" panose="00000500000000000000" pitchFamily="50" charset="0"/>
              </a:rPr>
              <a:t>IVd</a:t>
            </a:r>
            <a:endParaRPr lang="es-ES_tradnl" b="1" dirty="0">
              <a:solidFill>
                <a:srgbClr val="152B48"/>
              </a:solidFill>
              <a:effectLst>
                <a:glow rad="63500">
                  <a:schemeClr val="accent3">
                    <a:satMod val="175000"/>
                    <a:alpha val="40000"/>
                  </a:schemeClr>
                </a:glow>
              </a:effectLst>
              <a:latin typeface="Montserrat" panose="00000500000000000000" pitchFamily="50" charset="0"/>
            </a:endParaRPr>
          </a:p>
        </p:txBody>
      </p:sp>
      <p:sp>
        <p:nvSpPr>
          <p:cNvPr id="15" name="CuadroTexto 14">
            <a:extLst>
              <a:ext uri="{FF2B5EF4-FFF2-40B4-BE49-F238E27FC236}">
                <a16:creationId xmlns:a16="http://schemas.microsoft.com/office/drawing/2014/main" id="{DBE677CA-54F4-2C4F-93DC-E6B05A1B9DDA}"/>
              </a:ext>
            </a:extLst>
          </p:cNvPr>
          <p:cNvSpPr txBox="1"/>
          <p:nvPr/>
        </p:nvSpPr>
        <p:spPr>
          <a:xfrm>
            <a:off x="8996918" y="5712802"/>
            <a:ext cx="828000" cy="349702"/>
          </a:xfrm>
          <a:prstGeom prst="rect">
            <a:avLst/>
          </a:prstGeom>
          <a:noFill/>
          <a:ln>
            <a:noFill/>
          </a:ln>
        </p:spPr>
        <p:txBody>
          <a:bodyPr wrap="square" lIns="36000" tIns="36000" rIns="36000" bIns="36000" rtlCol="0" anchor="ctr">
            <a:spAutoFit/>
          </a:bodyPr>
          <a:lstStyle/>
          <a:p>
            <a:pPr algn="ctr"/>
            <a:r>
              <a:rPr lang="es-ES_tradnl" b="1" dirty="0">
                <a:solidFill>
                  <a:srgbClr val="152B48"/>
                </a:solidFill>
                <a:effectLst>
                  <a:glow rad="63500">
                    <a:schemeClr val="accent3">
                      <a:satMod val="175000"/>
                      <a:alpha val="40000"/>
                    </a:schemeClr>
                  </a:glow>
                </a:effectLst>
                <a:latin typeface="Montserrat" panose="00000500000000000000" pitchFamily="50" charset="0"/>
              </a:rPr>
              <a:t>Tipo I</a:t>
            </a:r>
          </a:p>
        </p:txBody>
      </p:sp>
      <p:sp>
        <p:nvSpPr>
          <p:cNvPr id="16" name="CuadroTexto 15">
            <a:extLst>
              <a:ext uri="{FF2B5EF4-FFF2-40B4-BE49-F238E27FC236}">
                <a16:creationId xmlns:a16="http://schemas.microsoft.com/office/drawing/2014/main" id="{EEA761AC-49C8-D543-BD3C-E3904A824E20}"/>
              </a:ext>
            </a:extLst>
          </p:cNvPr>
          <p:cNvSpPr txBox="1"/>
          <p:nvPr/>
        </p:nvSpPr>
        <p:spPr>
          <a:xfrm>
            <a:off x="10170415" y="5694979"/>
            <a:ext cx="828000" cy="349702"/>
          </a:xfrm>
          <a:prstGeom prst="rect">
            <a:avLst/>
          </a:prstGeom>
          <a:noFill/>
          <a:ln>
            <a:noFill/>
          </a:ln>
        </p:spPr>
        <p:txBody>
          <a:bodyPr wrap="square" lIns="36000" tIns="36000" rIns="36000" bIns="36000" rtlCol="0" anchor="ctr">
            <a:spAutoFit/>
          </a:bodyPr>
          <a:lstStyle/>
          <a:p>
            <a:pPr algn="ctr"/>
            <a:r>
              <a:rPr lang="es-ES_tradnl" b="1" dirty="0">
                <a:solidFill>
                  <a:srgbClr val="152B48"/>
                </a:solidFill>
                <a:effectLst>
                  <a:glow rad="63500">
                    <a:schemeClr val="accent3">
                      <a:satMod val="175000"/>
                      <a:alpha val="40000"/>
                    </a:schemeClr>
                  </a:glow>
                </a:effectLst>
                <a:latin typeface="Montserrat" panose="00000500000000000000" pitchFamily="50" charset="0"/>
              </a:rPr>
              <a:t>Tipo II</a:t>
            </a:r>
          </a:p>
        </p:txBody>
      </p:sp>
      <p:sp>
        <p:nvSpPr>
          <p:cNvPr id="17" name="CuadroTexto 16">
            <a:extLst>
              <a:ext uri="{FF2B5EF4-FFF2-40B4-BE49-F238E27FC236}">
                <a16:creationId xmlns:a16="http://schemas.microsoft.com/office/drawing/2014/main" id="{A1EF6BA4-9D13-8040-8952-95E07F63C634}"/>
              </a:ext>
            </a:extLst>
          </p:cNvPr>
          <p:cNvSpPr txBox="1"/>
          <p:nvPr/>
        </p:nvSpPr>
        <p:spPr>
          <a:xfrm>
            <a:off x="11273678" y="5698917"/>
            <a:ext cx="828000" cy="626701"/>
          </a:xfrm>
          <a:prstGeom prst="rect">
            <a:avLst/>
          </a:prstGeom>
          <a:noFill/>
          <a:ln>
            <a:noFill/>
          </a:ln>
        </p:spPr>
        <p:txBody>
          <a:bodyPr wrap="square" lIns="36000" tIns="36000" rIns="36000" bIns="36000" rtlCol="0" anchor="ctr">
            <a:spAutoFit/>
          </a:bodyPr>
          <a:lstStyle/>
          <a:p>
            <a:pPr algn="ctr"/>
            <a:r>
              <a:rPr lang="es-ES_tradnl" b="1" dirty="0">
                <a:solidFill>
                  <a:srgbClr val="152B48"/>
                </a:solidFill>
                <a:effectLst>
                  <a:glow rad="63500">
                    <a:schemeClr val="accent3">
                      <a:satMod val="175000"/>
                      <a:alpha val="40000"/>
                    </a:schemeClr>
                  </a:glow>
                </a:effectLst>
                <a:latin typeface="Montserrat" panose="00000500000000000000" pitchFamily="50" charset="0"/>
              </a:rPr>
              <a:t>Tipo III</a:t>
            </a:r>
          </a:p>
        </p:txBody>
      </p:sp>
      <p:cxnSp>
        <p:nvCxnSpPr>
          <p:cNvPr id="21" name="Conector recto de flecha 20">
            <a:extLst>
              <a:ext uri="{FF2B5EF4-FFF2-40B4-BE49-F238E27FC236}">
                <a16:creationId xmlns:a16="http://schemas.microsoft.com/office/drawing/2014/main" id="{4A9B9CB8-7D60-E34B-9FC9-07F18265C1E7}"/>
              </a:ext>
            </a:extLst>
          </p:cNvPr>
          <p:cNvCxnSpPr>
            <a:cxnSpLocks/>
          </p:cNvCxnSpPr>
          <p:nvPr/>
        </p:nvCxnSpPr>
        <p:spPr>
          <a:xfrm flipH="1">
            <a:off x="9804392" y="3448609"/>
            <a:ext cx="290173" cy="278341"/>
          </a:xfrm>
          <a:prstGeom prst="straightConnector1">
            <a:avLst/>
          </a:prstGeom>
          <a:ln w="25400">
            <a:solidFill>
              <a:schemeClr val="accent1">
                <a:lumMod val="50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93D36662-1231-1B44-AFBB-7941B1202BD8}"/>
              </a:ext>
            </a:extLst>
          </p:cNvPr>
          <p:cNvCxnSpPr>
            <a:cxnSpLocks/>
          </p:cNvCxnSpPr>
          <p:nvPr/>
        </p:nvCxnSpPr>
        <p:spPr>
          <a:xfrm>
            <a:off x="10512825" y="3448609"/>
            <a:ext cx="0" cy="278341"/>
          </a:xfrm>
          <a:prstGeom prst="straightConnector1">
            <a:avLst/>
          </a:prstGeom>
          <a:ln w="25400">
            <a:solidFill>
              <a:schemeClr val="accent1">
                <a:lumMod val="50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1A2FA25E-8C4A-1C4F-B239-0FD02A0FAF03}"/>
              </a:ext>
            </a:extLst>
          </p:cNvPr>
          <p:cNvCxnSpPr>
            <a:cxnSpLocks/>
          </p:cNvCxnSpPr>
          <p:nvPr/>
        </p:nvCxnSpPr>
        <p:spPr>
          <a:xfrm>
            <a:off x="11028200" y="3448609"/>
            <a:ext cx="245478" cy="278341"/>
          </a:xfrm>
          <a:prstGeom prst="straightConnector1">
            <a:avLst/>
          </a:prstGeom>
          <a:ln w="25400">
            <a:solidFill>
              <a:schemeClr val="accent1">
                <a:lumMod val="50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11010DAB-6420-A544-9E85-CFC288112791}"/>
              </a:ext>
            </a:extLst>
          </p:cNvPr>
          <p:cNvSpPr txBox="1"/>
          <p:nvPr/>
        </p:nvSpPr>
        <p:spPr>
          <a:xfrm>
            <a:off x="0" y="6623563"/>
            <a:ext cx="12192000" cy="230832"/>
          </a:xfrm>
          <a:prstGeom prst="rect">
            <a:avLst/>
          </a:prstGeom>
          <a:noFill/>
        </p:spPr>
        <p:txBody>
          <a:bodyPr wrap="square" rtlCol="0">
            <a:spAutoFit/>
          </a:bodyPr>
          <a:lstStyle/>
          <a:p>
            <a:pPr algn="r"/>
            <a:r>
              <a:rPr lang="es-ES_tradnl" sz="900" dirty="0" err="1">
                <a:solidFill>
                  <a:srgbClr val="152B48"/>
                </a:solidFill>
                <a:latin typeface="Montserrat" panose="00000500000000000000" pitchFamily="50" charset="0"/>
              </a:rPr>
              <a:t>Schnyder</a:t>
            </a:r>
            <a:r>
              <a:rPr lang="es-ES_tradnl" sz="900" dirty="0">
                <a:solidFill>
                  <a:srgbClr val="152B48"/>
                </a:solidFill>
                <a:latin typeface="Montserrat" panose="00000500000000000000" pitchFamily="50" charset="0"/>
              </a:rPr>
              <a:t>, B., </a:t>
            </a:r>
            <a:r>
              <a:rPr lang="es-ES_tradnl" sz="900" dirty="0" err="1">
                <a:solidFill>
                  <a:srgbClr val="152B48"/>
                </a:solidFill>
                <a:latin typeface="Montserrat" panose="00000500000000000000" pitchFamily="50" charset="0"/>
              </a:rPr>
              <a:t>Brockow</a:t>
            </a:r>
            <a:r>
              <a:rPr lang="es-ES_tradnl" sz="900" dirty="0">
                <a:solidFill>
                  <a:srgbClr val="152B48"/>
                </a:solidFill>
                <a:latin typeface="Montserrat" panose="00000500000000000000" pitchFamily="50" charset="0"/>
              </a:rPr>
              <a:t>, K. (2015). </a:t>
            </a:r>
            <a:r>
              <a:rPr lang="es-CO" sz="900" dirty="0">
                <a:solidFill>
                  <a:srgbClr val="152B48"/>
                </a:solidFill>
                <a:latin typeface="Montserrat" panose="00000500000000000000" pitchFamily="50" charset="0"/>
              </a:rPr>
              <a:t>Clinical &amp; Experimental Allergy, 45, 1376–1383 </a:t>
            </a:r>
          </a:p>
        </p:txBody>
      </p:sp>
      <p:sp>
        <p:nvSpPr>
          <p:cNvPr id="2" name="Flecha derecha 1">
            <a:extLst>
              <a:ext uri="{FF2B5EF4-FFF2-40B4-BE49-F238E27FC236}">
                <a16:creationId xmlns:a16="http://schemas.microsoft.com/office/drawing/2014/main" id="{A18A9284-4847-AC40-9B5F-B70074A61656}"/>
              </a:ext>
            </a:extLst>
          </p:cNvPr>
          <p:cNvSpPr/>
          <p:nvPr/>
        </p:nvSpPr>
        <p:spPr>
          <a:xfrm>
            <a:off x="8230555" y="1999738"/>
            <a:ext cx="937829" cy="376532"/>
          </a:xfrm>
          <a:prstGeom prst="rightArrow">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Montserrat" panose="00000500000000000000" pitchFamily="50" charset="0"/>
            </a:endParaRPr>
          </a:p>
        </p:txBody>
      </p:sp>
      <p:sp>
        <p:nvSpPr>
          <p:cNvPr id="31" name="Flecha derecha 30">
            <a:extLst>
              <a:ext uri="{FF2B5EF4-FFF2-40B4-BE49-F238E27FC236}">
                <a16:creationId xmlns:a16="http://schemas.microsoft.com/office/drawing/2014/main" id="{97A9FCCA-1A37-FC4B-99A3-8C43BBE95413}"/>
              </a:ext>
            </a:extLst>
          </p:cNvPr>
          <p:cNvSpPr/>
          <p:nvPr/>
        </p:nvSpPr>
        <p:spPr>
          <a:xfrm rot="7368178">
            <a:off x="6589555" y="2953884"/>
            <a:ext cx="704197" cy="376532"/>
          </a:xfrm>
          <a:prstGeom prst="rightArrow">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Montserrat" panose="00000500000000000000" pitchFamily="50" charset="0"/>
            </a:endParaRPr>
          </a:p>
        </p:txBody>
      </p:sp>
      <p:sp>
        <p:nvSpPr>
          <p:cNvPr id="32" name="Título 1">
            <a:extLst>
              <a:ext uri="{FF2B5EF4-FFF2-40B4-BE49-F238E27FC236}">
                <a16:creationId xmlns:a16="http://schemas.microsoft.com/office/drawing/2014/main" id="{1901370E-E3EC-0446-B39E-A18884DD1575}"/>
              </a:ext>
            </a:extLst>
          </p:cNvPr>
          <p:cNvSpPr txBox="1">
            <a:spLocks/>
          </p:cNvSpPr>
          <p:nvPr/>
        </p:nvSpPr>
        <p:spPr>
          <a:xfrm>
            <a:off x="-1544249" y="216056"/>
            <a:ext cx="9653570" cy="745463"/>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ES_tradnl" b="0" dirty="0">
                <a:latin typeface="Montserrat" panose="00000500000000000000" pitchFamily="50" charset="0"/>
              </a:rPr>
              <a:t>Modelo </a:t>
            </a:r>
            <a:r>
              <a:rPr lang="es-ES_tradnl" b="0" dirty="0" err="1">
                <a:latin typeface="Montserrat" panose="00000500000000000000" pitchFamily="50" charset="0"/>
              </a:rPr>
              <a:t>hapteno</a:t>
            </a:r>
            <a:endParaRPr lang="es-ES_tradnl" b="0" dirty="0">
              <a:latin typeface="Montserrat" panose="00000500000000000000" pitchFamily="50" charset="0"/>
            </a:endParaRPr>
          </a:p>
        </p:txBody>
      </p:sp>
    </p:spTree>
    <p:extLst>
      <p:ext uri="{BB962C8B-B14F-4D97-AF65-F5344CB8AC3E}">
        <p14:creationId xmlns:p14="http://schemas.microsoft.com/office/powerpoint/2010/main" val="271378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ssolv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par>
                                <p:cTn id="19" presetID="9"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par>
                                <p:cTn id="22" presetID="9"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par>
                                <p:cTn id="34" presetID="9"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par>
                                <p:cTn id="37" presetID="9"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dissolve">
                                      <p:cBhvr>
                                        <p:cTn id="39" dur="500"/>
                                        <p:tgtEl>
                                          <p:spTgt spid="23"/>
                                        </p:tgtEl>
                                      </p:cBhvr>
                                    </p:animEffect>
                                  </p:childTnLst>
                                </p:cTn>
                              </p:par>
                              <p:par>
                                <p:cTn id="40" presetID="9"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dissolv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tgtEl>
                                          <p:spTgt spid="7"/>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dissolve">
                                      <p:cBhvr>
                                        <p:cTn id="50" dur="500"/>
                                        <p:tgtEl>
                                          <p:spTgt spid="11"/>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dissolve">
                                      <p:cBhvr>
                                        <p:cTn id="53" dur="500"/>
                                        <p:tgtEl>
                                          <p:spTgt spid="12"/>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dissolve">
                                      <p:cBhvr>
                                        <p:cTn id="56" dur="500"/>
                                        <p:tgtEl>
                                          <p:spTgt spid="13"/>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ssolv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2"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110CA45-647B-3E41-A7EC-4DC83D07C214}"/>
              </a:ext>
            </a:extLst>
          </p:cNvPr>
          <p:cNvSpPr txBox="1"/>
          <p:nvPr/>
        </p:nvSpPr>
        <p:spPr>
          <a:xfrm>
            <a:off x="0" y="6607767"/>
            <a:ext cx="12192000" cy="230832"/>
          </a:xfrm>
          <a:prstGeom prst="rect">
            <a:avLst/>
          </a:prstGeom>
          <a:noFill/>
        </p:spPr>
        <p:txBody>
          <a:bodyPr wrap="square" rtlCol="0">
            <a:spAutoFit/>
          </a:bodyPr>
          <a:lstStyle/>
          <a:p>
            <a:pPr algn="r"/>
            <a:r>
              <a:rPr lang="es-ES_tradnl" sz="900" dirty="0">
                <a:solidFill>
                  <a:srgbClr val="152B48"/>
                </a:solidFill>
                <a:latin typeface="Montserrat" panose="00000500000000000000" pitchFamily="50" charset="0"/>
              </a:rPr>
              <a:t>Ariza, A., et al. (2015). J </a:t>
            </a:r>
            <a:r>
              <a:rPr lang="es-ES_tradnl" sz="900" dirty="0" err="1">
                <a:solidFill>
                  <a:srgbClr val="152B48"/>
                </a:solidFill>
                <a:latin typeface="Montserrat" panose="00000500000000000000" pitchFamily="50" charset="0"/>
              </a:rPr>
              <a:t>Investig</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Allergol</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Clin</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Immunol</a:t>
            </a:r>
            <a:r>
              <a:rPr lang="es-ES_tradnl" sz="900" dirty="0">
                <a:solidFill>
                  <a:srgbClr val="152B48"/>
                </a:solidFill>
                <a:latin typeface="Montserrat" panose="00000500000000000000" pitchFamily="50" charset="0"/>
              </a:rPr>
              <a:t>. 2015;25(1):12–25. </a:t>
            </a:r>
          </a:p>
        </p:txBody>
      </p:sp>
      <p:grpSp>
        <p:nvGrpSpPr>
          <p:cNvPr id="34" name="Grupo 33">
            <a:extLst>
              <a:ext uri="{FF2B5EF4-FFF2-40B4-BE49-F238E27FC236}">
                <a16:creationId xmlns:a16="http://schemas.microsoft.com/office/drawing/2014/main" id="{57F61750-D3AF-0147-AA7D-0DE24835984B}"/>
              </a:ext>
            </a:extLst>
          </p:cNvPr>
          <p:cNvGrpSpPr/>
          <p:nvPr/>
        </p:nvGrpSpPr>
        <p:grpSpPr>
          <a:xfrm>
            <a:off x="927339" y="1314298"/>
            <a:ext cx="5353240" cy="2627160"/>
            <a:chOff x="606880" y="1476122"/>
            <a:chExt cx="6184676" cy="3714122"/>
          </a:xfrm>
        </p:grpSpPr>
        <p:pic>
          <p:nvPicPr>
            <p:cNvPr id="8" name="Imagen 7">
              <a:extLst>
                <a:ext uri="{FF2B5EF4-FFF2-40B4-BE49-F238E27FC236}">
                  <a16:creationId xmlns:a16="http://schemas.microsoft.com/office/drawing/2014/main" id="{1ECF0C4E-6E96-354E-92AC-FEF1174527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880" y="1476122"/>
              <a:ext cx="6184676" cy="3714122"/>
            </a:xfrm>
            <a:prstGeom prst="rect">
              <a:avLst/>
            </a:prstGeom>
            <a:ln>
              <a:solidFill>
                <a:schemeClr val="accent4"/>
              </a:solidFill>
            </a:ln>
          </p:spPr>
        </p:pic>
        <p:sp>
          <p:nvSpPr>
            <p:cNvPr id="10" name="CuadroTexto 9">
              <a:extLst>
                <a:ext uri="{FF2B5EF4-FFF2-40B4-BE49-F238E27FC236}">
                  <a16:creationId xmlns:a16="http://schemas.microsoft.com/office/drawing/2014/main" id="{6ACCD6BC-0956-EB4B-BCF5-32D258010C66}"/>
                </a:ext>
              </a:extLst>
            </p:cNvPr>
            <p:cNvSpPr txBox="1"/>
            <p:nvPr/>
          </p:nvSpPr>
          <p:spPr>
            <a:xfrm>
              <a:off x="4894954" y="2201862"/>
              <a:ext cx="691463" cy="770845"/>
            </a:xfrm>
            <a:prstGeom prst="rect">
              <a:avLst/>
            </a:prstGeom>
            <a:noFill/>
          </p:spPr>
          <p:txBody>
            <a:bodyPr wrap="square" rtlCol="0">
              <a:spAutoFit/>
            </a:bodyPr>
            <a:lstStyle/>
            <a:p>
              <a:r>
                <a:rPr lang="es-ES_tradnl" dirty="0">
                  <a:latin typeface="Montserrat" panose="00000500000000000000" pitchFamily="50" charset="0"/>
                </a:rPr>
                <a:t>TCR</a:t>
              </a:r>
            </a:p>
          </p:txBody>
        </p:sp>
      </p:grpSp>
      <p:sp>
        <p:nvSpPr>
          <p:cNvPr id="15" name="CuadroTexto 14">
            <a:extLst>
              <a:ext uri="{FF2B5EF4-FFF2-40B4-BE49-F238E27FC236}">
                <a16:creationId xmlns:a16="http://schemas.microsoft.com/office/drawing/2014/main" id="{08D76827-5C1E-4341-AEC6-BC40B3D34CE4}"/>
              </a:ext>
            </a:extLst>
          </p:cNvPr>
          <p:cNvSpPr txBox="1"/>
          <p:nvPr/>
        </p:nvSpPr>
        <p:spPr>
          <a:xfrm>
            <a:off x="7858191" y="4476564"/>
            <a:ext cx="3610371" cy="1754326"/>
          </a:xfrm>
          <a:prstGeom prst="rect">
            <a:avLst/>
          </a:prstGeom>
          <a:solidFill>
            <a:schemeClr val="bg1"/>
          </a:solidFill>
          <a:ln w="28575">
            <a:solidFill>
              <a:schemeClr val="accent4"/>
            </a:solidFill>
          </a:ln>
          <a:effectLst>
            <a:glow rad="63500">
              <a:schemeClr val="accent4">
                <a:satMod val="175000"/>
                <a:alpha val="40000"/>
              </a:schemeClr>
            </a:glow>
          </a:effectLst>
        </p:spPr>
        <p:txBody>
          <a:bodyPr wrap="square" rtlCol="0">
            <a:spAutoFit/>
          </a:bodyPr>
          <a:lstStyle/>
          <a:p>
            <a:pPr marL="342900" indent="-342900">
              <a:buFont typeface="Wingdings" pitchFamily="2" charset="2"/>
              <a:buChar char="ü"/>
            </a:pPr>
            <a:r>
              <a:rPr lang="es-ES_tradnl" dirty="0">
                <a:solidFill>
                  <a:srgbClr val="152B48"/>
                </a:solidFill>
                <a:latin typeface="Montserrat" panose="00000500000000000000" pitchFamily="50" charset="0"/>
              </a:rPr>
              <a:t>Reacciones en primera exposición.</a:t>
            </a:r>
          </a:p>
          <a:p>
            <a:pPr marL="342900" indent="-342900">
              <a:buFont typeface="Wingdings" pitchFamily="2" charset="2"/>
              <a:buChar char="ü"/>
            </a:pPr>
            <a:r>
              <a:rPr lang="es-CO" dirty="0">
                <a:solidFill>
                  <a:srgbClr val="152B48"/>
                </a:solidFill>
                <a:latin typeface="Montserrat" panose="00000500000000000000" pitchFamily="50" charset="0"/>
              </a:rPr>
              <a:t>Hipersensibilidad en infecciones virales.</a:t>
            </a:r>
          </a:p>
          <a:p>
            <a:pPr marL="342900" indent="-342900">
              <a:buFont typeface="Wingdings" pitchFamily="2" charset="2"/>
              <a:buChar char="ü"/>
            </a:pPr>
            <a:r>
              <a:rPr lang="es-CO" dirty="0">
                <a:solidFill>
                  <a:srgbClr val="152B48"/>
                </a:solidFill>
                <a:latin typeface="Montserrat" panose="00000500000000000000" pitchFamily="50" charset="0"/>
              </a:rPr>
              <a:t>Compromiso preferencial de la piel.</a:t>
            </a:r>
            <a:endParaRPr lang="es-ES_tradnl" dirty="0">
              <a:solidFill>
                <a:srgbClr val="152B48"/>
              </a:solidFill>
              <a:latin typeface="Montserrat" panose="00000500000000000000" pitchFamily="50" charset="0"/>
            </a:endParaRPr>
          </a:p>
        </p:txBody>
      </p:sp>
      <p:grpSp>
        <p:nvGrpSpPr>
          <p:cNvPr id="11" name="Grupo 10">
            <a:extLst>
              <a:ext uri="{FF2B5EF4-FFF2-40B4-BE49-F238E27FC236}">
                <a16:creationId xmlns:a16="http://schemas.microsoft.com/office/drawing/2014/main" id="{BE0E11C8-7960-4A43-915D-AA3D8C4E935E}"/>
              </a:ext>
            </a:extLst>
          </p:cNvPr>
          <p:cNvGrpSpPr/>
          <p:nvPr/>
        </p:nvGrpSpPr>
        <p:grpSpPr>
          <a:xfrm>
            <a:off x="7217967" y="1314298"/>
            <a:ext cx="4879945" cy="2627160"/>
            <a:chOff x="-3628727" y="1571467"/>
            <a:chExt cx="4500000" cy="2621174"/>
          </a:xfrm>
          <a:noFill/>
        </p:grpSpPr>
        <p:sp>
          <p:nvSpPr>
            <p:cNvPr id="6" name="Rectángulo 5">
              <a:extLst>
                <a:ext uri="{FF2B5EF4-FFF2-40B4-BE49-F238E27FC236}">
                  <a16:creationId xmlns:a16="http://schemas.microsoft.com/office/drawing/2014/main" id="{5ECF005D-AB8B-9448-9730-312D5B3F0704}"/>
                </a:ext>
              </a:extLst>
            </p:cNvPr>
            <p:cNvSpPr/>
            <p:nvPr/>
          </p:nvSpPr>
          <p:spPr>
            <a:xfrm>
              <a:off x="-3628727" y="1571467"/>
              <a:ext cx="4500000" cy="2621174"/>
            </a:xfrm>
            <a:prstGeom prst="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chemeClr val="tx1"/>
                </a:solidFill>
                <a:latin typeface="Montserrat" panose="00000500000000000000" pitchFamily="50" charset="0"/>
              </a:endParaRPr>
            </a:p>
          </p:txBody>
        </p:sp>
        <p:pic>
          <p:nvPicPr>
            <p:cNvPr id="24" name="Imagen 23">
              <a:extLst>
                <a:ext uri="{FF2B5EF4-FFF2-40B4-BE49-F238E27FC236}">
                  <a16:creationId xmlns:a16="http://schemas.microsoft.com/office/drawing/2014/main" id="{EAFA1BEB-0437-9744-84D4-C697B1EDF9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08960" y="1590058"/>
              <a:ext cx="4411362" cy="1915297"/>
            </a:xfrm>
            <a:prstGeom prst="rect">
              <a:avLst/>
            </a:prstGeom>
            <a:grpFill/>
          </p:spPr>
        </p:pic>
        <p:sp>
          <p:nvSpPr>
            <p:cNvPr id="25" name="CuadroTexto 24">
              <a:extLst>
                <a:ext uri="{FF2B5EF4-FFF2-40B4-BE49-F238E27FC236}">
                  <a16:creationId xmlns:a16="http://schemas.microsoft.com/office/drawing/2014/main" id="{5DF27295-4F66-5144-9FB5-1ADC2EF7753F}"/>
                </a:ext>
              </a:extLst>
            </p:cNvPr>
            <p:cNvSpPr txBox="1"/>
            <p:nvPr/>
          </p:nvSpPr>
          <p:spPr>
            <a:xfrm>
              <a:off x="-3579394" y="3505355"/>
              <a:ext cx="982652" cy="644858"/>
            </a:xfrm>
            <a:prstGeom prst="rect">
              <a:avLst/>
            </a:prstGeom>
            <a:grpFill/>
          </p:spPr>
          <p:txBody>
            <a:bodyPr wrap="square" rtlCol="0">
              <a:spAutoFit/>
            </a:bodyPr>
            <a:lstStyle/>
            <a:p>
              <a:pPr algn="ctr"/>
              <a:r>
                <a:rPr lang="es-ES_tradnl" b="1" dirty="0">
                  <a:effectLst>
                    <a:glow rad="63500">
                      <a:schemeClr val="accent3">
                        <a:satMod val="175000"/>
                        <a:alpha val="40000"/>
                      </a:schemeClr>
                    </a:glow>
                  </a:effectLst>
                  <a:latin typeface="Montserrat" panose="00000500000000000000" pitchFamily="50" charset="0"/>
                </a:rPr>
                <a:t>Tipo </a:t>
              </a:r>
              <a:r>
                <a:rPr lang="es-ES_tradnl" b="1" dirty="0" err="1">
                  <a:effectLst>
                    <a:glow rad="63500">
                      <a:schemeClr val="accent3">
                        <a:satMod val="175000"/>
                        <a:alpha val="40000"/>
                      </a:schemeClr>
                    </a:glow>
                  </a:effectLst>
                  <a:latin typeface="Montserrat" panose="00000500000000000000" pitchFamily="50" charset="0"/>
                </a:rPr>
                <a:t>IVa</a:t>
              </a:r>
              <a:endParaRPr lang="es-ES_tradnl" b="1" dirty="0">
                <a:effectLst>
                  <a:glow rad="63500">
                    <a:schemeClr val="accent3">
                      <a:satMod val="175000"/>
                      <a:alpha val="40000"/>
                    </a:schemeClr>
                  </a:glow>
                </a:effectLst>
                <a:latin typeface="Montserrat" panose="00000500000000000000" pitchFamily="50" charset="0"/>
              </a:endParaRPr>
            </a:p>
          </p:txBody>
        </p:sp>
        <p:sp>
          <p:nvSpPr>
            <p:cNvPr id="26" name="CuadroTexto 25">
              <a:extLst>
                <a:ext uri="{FF2B5EF4-FFF2-40B4-BE49-F238E27FC236}">
                  <a16:creationId xmlns:a16="http://schemas.microsoft.com/office/drawing/2014/main" id="{0590E5A2-3A86-CC43-9F47-633F02BBDC57}"/>
                </a:ext>
              </a:extLst>
            </p:cNvPr>
            <p:cNvSpPr txBox="1"/>
            <p:nvPr/>
          </p:nvSpPr>
          <p:spPr>
            <a:xfrm>
              <a:off x="-2474945" y="3505355"/>
              <a:ext cx="982652" cy="644858"/>
            </a:xfrm>
            <a:prstGeom prst="rect">
              <a:avLst/>
            </a:prstGeom>
            <a:grpFill/>
          </p:spPr>
          <p:txBody>
            <a:bodyPr wrap="square" rtlCol="0">
              <a:spAutoFit/>
            </a:bodyPr>
            <a:lstStyle/>
            <a:p>
              <a:pPr algn="ctr"/>
              <a:r>
                <a:rPr lang="es-ES_tradnl" b="1" dirty="0">
                  <a:effectLst>
                    <a:glow rad="63500">
                      <a:schemeClr val="accent3">
                        <a:satMod val="175000"/>
                        <a:alpha val="40000"/>
                      </a:schemeClr>
                    </a:glow>
                  </a:effectLst>
                  <a:latin typeface="Montserrat" panose="00000500000000000000" pitchFamily="50" charset="0"/>
                </a:rPr>
                <a:t>Tipo </a:t>
              </a:r>
              <a:r>
                <a:rPr lang="es-ES_tradnl" b="1" dirty="0" err="1">
                  <a:effectLst>
                    <a:glow rad="63500">
                      <a:schemeClr val="accent3">
                        <a:satMod val="175000"/>
                        <a:alpha val="40000"/>
                      </a:schemeClr>
                    </a:glow>
                  </a:effectLst>
                  <a:latin typeface="Montserrat" panose="00000500000000000000" pitchFamily="50" charset="0"/>
                </a:rPr>
                <a:t>IVb</a:t>
              </a:r>
              <a:endParaRPr lang="es-ES_tradnl" b="1" dirty="0">
                <a:effectLst>
                  <a:glow rad="63500">
                    <a:schemeClr val="accent3">
                      <a:satMod val="175000"/>
                      <a:alpha val="40000"/>
                    </a:schemeClr>
                  </a:glow>
                </a:effectLst>
                <a:latin typeface="Montserrat" panose="00000500000000000000" pitchFamily="50" charset="0"/>
              </a:endParaRPr>
            </a:p>
          </p:txBody>
        </p:sp>
        <p:sp>
          <p:nvSpPr>
            <p:cNvPr id="27" name="CuadroTexto 26">
              <a:extLst>
                <a:ext uri="{FF2B5EF4-FFF2-40B4-BE49-F238E27FC236}">
                  <a16:creationId xmlns:a16="http://schemas.microsoft.com/office/drawing/2014/main" id="{6C314B0A-713D-FC43-B7A9-4983785F6E69}"/>
                </a:ext>
              </a:extLst>
            </p:cNvPr>
            <p:cNvSpPr txBox="1"/>
            <p:nvPr/>
          </p:nvSpPr>
          <p:spPr>
            <a:xfrm>
              <a:off x="-1373713" y="3505355"/>
              <a:ext cx="982652" cy="644858"/>
            </a:xfrm>
            <a:prstGeom prst="rect">
              <a:avLst/>
            </a:prstGeom>
            <a:grpFill/>
          </p:spPr>
          <p:txBody>
            <a:bodyPr wrap="square" rtlCol="0">
              <a:spAutoFit/>
            </a:bodyPr>
            <a:lstStyle/>
            <a:p>
              <a:pPr algn="ctr"/>
              <a:r>
                <a:rPr lang="es-ES_tradnl" b="1" dirty="0">
                  <a:effectLst>
                    <a:glow rad="63500">
                      <a:schemeClr val="accent3">
                        <a:satMod val="175000"/>
                        <a:alpha val="40000"/>
                      </a:schemeClr>
                    </a:glow>
                  </a:effectLst>
                  <a:latin typeface="Montserrat" panose="00000500000000000000" pitchFamily="50" charset="0"/>
                </a:rPr>
                <a:t>Tipo </a:t>
              </a:r>
              <a:r>
                <a:rPr lang="es-ES_tradnl" b="1" dirty="0" err="1">
                  <a:effectLst>
                    <a:glow rad="63500">
                      <a:schemeClr val="accent3">
                        <a:satMod val="175000"/>
                        <a:alpha val="40000"/>
                      </a:schemeClr>
                    </a:glow>
                  </a:effectLst>
                  <a:latin typeface="Montserrat" panose="00000500000000000000" pitchFamily="50" charset="0"/>
                </a:rPr>
                <a:t>IVc</a:t>
              </a:r>
              <a:endParaRPr lang="es-ES_tradnl" b="1" dirty="0">
                <a:effectLst>
                  <a:glow rad="63500">
                    <a:schemeClr val="accent3">
                      <a:satMod val="175000"/>
                      <a:alpha val="40000"/>
                    </a:schemeClr>
                  </a:glow>
                </a:effectLst>
                <a:latin typeface="Montserrat" panose="00000500000000000000" pitchFamily="50" charset="0"/>
              </a:endParaRPr>
            </a:p>
          </p:txBody>
        </p:sp>
        <p:sp>
          <p:nvSpPr>
            <p:cNvPr id="28" name="CuadroTexto 27">
              <a:extLst>
                <a:ext uri="{FF2B5EF4-FFF2-40B4-BE49-F238E27FC236}">
                  <a16:creationId xmlns:a16="http://schemas.microsoft.com/office/drawing/2014/main" id="{C13D5E68-5C8E-B844-A306-1EF491F7F5F8}"/>
                </a:ext>
              </a:extLst>
            </p:cNvPr>
            <p:cNvSpPr txBox="1"/>
            <p:nvPr/>
          </p:nvSpPr>
          <p:spPr>
            <a:xfrm>
              <a:off x="-231474" y="3503346"/>
              <a:ext cx="982652" cy="644858"/>
            </a:xfrm>
            <a:prstGeom prst="rect">
              <a:avLst/>
            </a:prstGeom>
            <a:grpFill/>
          </p:spPr>
          <p:txBody>
            <a:bodyPr wrap="square" rtlCol="0">
              <a:spAutoFit/>
            </a:bodyPr>
            <a:lstStyle/>
            <a:p>
              <a:pPr algn="ctr"/>
              <a:r>
                <a:rPr lang="es-ES_tradnl" b="1">
                  <a:effectLst>
                    <a:glow rad="63500">
                      <a:schemeClr val="accent3">
                        <a:satMod val="175000"/>
                        <a:alpha val="40000"/>
                      </a:schemeClr>
                    </a:glow>
                  </a:effectLst>
                  <a:latin typeface="Montserrat" panose="00000500000000000000" pitchFamily="50" charset="0"/>
                </a:rPr>
                <a:t>Tipo </a:t>
              </a:r>
              <a:r>
                <a:rPr lang="es-ES_tradnl" b="1" err="1">
                  <a:effectLst>
                    <a:glow rad="63500">
                      <a:schemeClr val="accent3">
                        <a:satMod val="175000"/>
                        <a:alpha val="40000"/>
                      </a:schemeClr>
                    </a:glow>
                  </a:effectLst>
                  <a:latin typeface="Montserrat" panose="00000500000000000000" pitchFamily="50" charset="0"/>
                </a:rPr>
                <a:t>IVd</a:t>
              </a:r>
              <a:endParaRPr lang="es-ES_tradnl" b="1">
                <a:effectLst>
                  <a:glow rad="63500">
                    <a:schemeClr val="accent3">
                      <a:satMod val="175000"/>
                      <a:alpha val="40000"/>
                    </a:schemeClr>
                  </a:glow>
                </a:effectLst>
                <a:latin typeface="Montserrat" panose="00000500000000000000" pitchFamily="50" charset="0"/>
              </a:endParaRPr>
            </a:p>
          </p:txBody>
        </p:sp>
      </p:grpSp>
      <p:cxnSp>
        <p:nvCxnSpPr>
          <p:cNvPr id="46" name="Conector recto de flecha 45">
            <a:extLst>
              <a:ext uri="{FF2B5EF4-FFF2-40B4-BE49-F238E27FC236}">
                <a16:creationId xmlns:a16="http://schemas.microsoft.com/office/drawing/2014/main" id="{A547CDA5-08F7-C448-8C34-4286CBAEEC31}"/>
              </a:ext>
            </a:extLst>
          </p:cNvPr>
          <p:cNvCxnSpPr>
            <a:stCxn id="8" idx="3"/>
            <a:endCxn id="6" idx="1"/>
          </p:cNvCxnSpPr>
          <p:nvPr/>
        </p:nvCxnSpPr>
        <p:spPr>
          <a:xfrm>
            <a:off x="6280579" y="2627878"/>
            <a:ext cx="937388"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2" name="Título 1">
            <a:extLst>
              <a:ext uri="{FF2B5EF4-FFF2-40B4-BE49-F238E27FC236}">
                <a16:creationId xmlns:a16="http://schemas.microsoft.com/office/drawing/2014/main" id="{F34A9BDC-22FB-1041-B350-C887FFEEED11}"/>
              </a:ext>
            </a:extLst>
          </p:cNvPr>
          <p:cNvSpPr txBox="1">
            <a:spLocks/>
          </p:cNvSpPr>
          <p:nvPr/>
        </p:nvSpPr>
        <p:spPr>
          <a:xfrm>
            <a:off x="-1861788" y="217123"/>
            <a:ext cx="9653570" cy="985584"/>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ES_tradnl" b="0" dirty="0">
                <a:latin typeface="Montserrat" panose="00000500000000000000" pitchFamily="50" charset="0"/>
              </a:rPr>
              <a:t>Concepto p-i</a:t>
            </a:r>
          </a:p>
        </p:txBody>
      </p:sp>
    </p:spTree>
    <p:extLst>
      <p:ext uri="{BB962C8B-B14F-4D97-AF65-F5344CB8AC3E}">
        <p14:creationId xmlns:p14="http://schemas.microsoft.com/office/powerpoint/2010/main" val="362846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1997F1B7-3511-524E-B36A-13615C7F14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58235" y="1637905"/>
            <a:ext cx="4747768" cy="347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a:extLst>
              <a:ext uri="{FF2B5EF4-FFF2-40B4-BE49-F238E27FC236}">
                <a16:creationId xmlns:a16="http://schemas.microsoft.com/office/drawing/2014/main" id="{3DB62476-3BA8-674F-81DA-BC62F9198CD3}"/>
              </a:ext>
            </a:extLst>
          </p:cNvPr>
          <p:cNvSpPr txBox="1"/>
          <p:nvPr/>
        </p:nvSpPr>
        <p:spPr>
          <a:xfrm>
            <a:off x="0" y="6434502"/>
            <a:ext cx="12192000" cy="369332"/>
          </a:xfrm>
          <a:prstGeom prst="rect">
            <a:avLst/>
          </a:prstGeom>
          <a:noFill/>
        </p:spPr>
        <p:txBody>
          <a:bodyPr wrap="square" rtlCol="0">
            <a:spAutoFit/>
          </a:bodyPr>
          <a:lstStyle/>
          <a:p>
            <a:pPr algn="r"/>
            <a:r>
              <a:rPr lang="es-ES_tradnl" sz="900" dirty="0">
                <a:solidFill>
                  <a:srgbClr val="152B48"/>
                </a:solidFill>
                <a:latin typeface="Montserrat" panose="00000500000000000000" pitchFamily="50" charset="0"/>
              </a:rPr>
              <a:t>Ariza, A., et al. (2015). J </a:t>
            </a:r>
            <a:r>
              <a:rPr lang="es-ES_tradnl" sz="900" dirty="0" err="1">
                <a:solidFill>
                  <a:srgbClr val="152B48"/>
                </a:solidFill>
                <a:latin typeface="Montserrat" panose="00000500000000000000" pitchFamily="50" charset="0"/>
              </a:rPr>
              <a:t>Investig</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Allergol</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Clin</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Immunol</a:t>
            </a:r>
            <a:r>
              <a:rPr lang="es-ES_tradnl" sz="900" dirty="0">
                <a:solidFill>
                  <a:srgbClr val="152B48"/>
                </a:solidFill>
                <a:latin typeface="Montserrat" panose="00000500000000000000" pitchFamily="50" charset="0"/>
              </a:rPr>
              <a:t>. 2015;25(1):12–25. </a:t>
            </a:r>
          </a:p>
          <a:p>
            <a:pPr algn="r"/>
            <a:r>
              <a:rPr lang="es-ES_tradnl" sz="900" dirty="0" err="1">
                <a:solidFill>
                  <a:srgbClr val="152B48"/>
                </a:solidFill>
                <a:latin typeface="Montserrat" panose="00000500000000000000" pitchFamily="50" charset="0"/>
              </a:rPr>
              <a:t>Çelik</a:t>
            </a:r>
            <a:r>
              <a:rPr lang="es-ES_tradnl" sz="900" dirty="0">
                <a:solidFill>
                  <a:srgbClr val="152B48"/>
                </a:solidFill>
                <a:latin typeface="Montserrat" panose="00000500000000000000" pitchFamily="50" charset="0"/>
              </a:rPr>
              <a:t>, GE., et al. (2014). </a:t>
            </a:r>
            <a:r>
              <a:rPr lang="es-ES_tradnl" sz="900" dirty="0" err="1">
                <a:solidFill>
                  <a:srgbClr val="152B48"/>
                </a:solidFill>
                <a:latin typeface="Montserrat" panose="00000500000000000000" pitchFamily="50" charset="0"/>
              </a:rPr>
              <a:t>Middleton's</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Allergy</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Principles</a:t>
            </a:r>
            <a:r>
              <a:rPr lang="es-ES_tradnl" sz="900" dirty="0">
                <a:solidFill>
                  <a:srgbClr val="152B48"/>
                </a:solidFill>
                <a:latin typeface="Montserrat" panose="00000500000000000000" pitchFamily="50" charset="0"/>
              </a:rPr>
              <a:t> and </a:t>
            </a:r>
            <a:r>
              <a:rPr lang="es-ES_tradnl" sz="900" dirty="0" err="1">
                <a:solidFill>
                  <a:srgbClr val="152B48"/>
                </a:solidFill>
                <a:latin typeface="Montserrat" panose="00000500000000000000" pitchFamily="50" charset="0"/>
              </a:rPr>
              <a:t>Practice</a:t>
            </a:r>
            <a:r>
              <a:rPr lang="es-ES_tradnl" sz="900" dirty="0">
                <a:solidFill>
                  <a:srgbClr val="152B48"/>
                </a:solidFill>
                <a:latin typeface="Montserrat" panose="00000500000000000000" pitchFamily="50" charset="0"/>
              </a:rPr>
              <a:t>, 79, 1274-1295</a:t>
            </a:r>
          </a:p>
        </p:txBody>
      </p:sp>
      <p:pic>
        <p:nvPicPr>
          <p:cNvPr id="7" name="Imagen 6">
            <a:extLst>
              <a:ext uri="{FF2B5EF4-FFF2-40B4-BE49-F238E27FC236}">
                <a16:creationId xmlns:a16="http://schemas.microsoft.com/office/drawing/2014/main" id="{20768566-8DD0-A94A-B4B5-74AA4F3762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0256873" y="2178006"/>
            <a:ext cx="1935127" cy="2565415"/>
          </a:xfrm>
          <a:prstGeom prst="rect">
            <a:avLst/>
          </a:prstGeom>
        </p:spPr>
      </p:pic>
      <p:pic>
        <p:nvPicPr>
          <p:cNvPr id="8" name="Imagen 7">
            <a:extLst>
              <a:ext uri="{FF2B5EF4-FFF2-40B4-BE49-F238E27FC236}">
                <a16:creationId xmlns:a16="http://schemas.microsoft.com/office/drawing/2014/main" id="{3EBD626B-55F1-3E41-B41B-52BF1C9052D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1514347" y="1794612"/>
            <a:ext cx="1833841" cy="1634388"/>
          </a:xfrm>
          <a:prstGeom prst="rect">
            <a:avLst/>
          </a:prstGeom>
        </p:spPr>
      </p:pic>
      <p:sp>
        <p:nvSpPr>
          <p:cNvPr id="9" name="Flecha izquierda 8">
            <a:extLst>
              <a:ext uri="{FF2B5EF4-FFF2-40B4-BE49-F238E27FC236}">
                <a16:creationId xmlns:a16="http://schemas.microsoft.com/office/drawing/2014/main" id="{B75C959F-F0FF-1146-9A4E-4B4D2EB60FDD}"/>
              </a:ext>
            </a:extLst>
          </p:cNvPr>
          <p:cNvSpPr/>
          <p:nvPr/>
        </p:nvSpPr>
        <p:spPr>
          <a:xfrm>
            <a:off x="9564770" y="3239257"/>
            <a:ext cx="828675" cy="442912"/>
          </a:xfrm>
          <a:prstGeom prst="leftArrow">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Montserrat" panose="00000500000000000000" pitchFamily="50" charset="0"/>
            </a:endParaRPr>
          </a:p>
        </p:txBody>
      </p:sp>
      <p:sp>
        <p:nvSpPr>
          <p:cNvPr id="10" name="Flecha izquierda 9">
            <a:extLst>
              <a:ext uri="{FF2B5EF4-FFF2-40B4-BE49-F238E27FC236}">
                <a16:creationId xmlns:a16="http://schemas.microsoft.com/office/drawing/2014/main" id="{767E8419-7B65-DE4A-9282-7A5D614EC955}"/>
              </a:ext>
            </a:extLst>
          </p:cNvPr>
          <p:cNvSpPr/>
          <p:nvPr/>
        </p:nvSpPr>
        <p:spPr>
          <a:xfrm rot="10800000">
            <a:off x="3638874" y="2390350"/>
            <a:ext cx="828675" cy="442912"/>
          </a:xfrm>
          <a:prstGeom prst="leftArrow">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Montserrat" panose="00000500000000000000" pitchFamily="50" charset="0"/>
            </a:endParaRPr>
          </a:p>
        </p:txBody>
      </p:sp>
      <p:sp>
        <p:nvSpPr>
          <p:cNvPr id="11" name="Título 1">
            <a:extLst>
              <a:ext uri="{FF2B5EF4-FFF2-40B4-BE49-F238E27FC236}">
                <a16:creationId xmlns:a16="http://schemas.microsoft.com/office/drawing/2014/main" id="{130D7C14-7377-9F47-BF92-94401E673B9E}"/>
              </a:ext>
            </a:extLst>
          </p:cNvPr>
          <p:cNvSpPr txBox="1">
            <a:spLocks/>
          </p:cNvSpPr>
          <p:nvPr/>
        </p:nvSpPr>
        <p:spPr>
          <a:xfrm>
            <a:off x="706582" y="330574"/>
            <a:ext cx="6256926" cy="708667"/>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ES_tradnl" b="0" dirty="0">
                <a:latin typeface="Montserrat" panose="00000500000000000000" pitchFamily="50" charset="0"/>
              </a:rPr>
              <a:t>Hipótesis de peligro</a:t>
            </a:r>
          </a:p>
        </p:txBody>
      </p:sp>
    </p:spTree>
    <p:extLst>
      <p:ext uri="{BB962C8B-B14F-4D97-AF65-F5344CB8AC3E}">
        <p14:creationId xmlns:p14="http://schemas.microsoft.com/office/powerpoint/2010/main" val="335861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A3607F-AA7E-D94A-A43C-6984A3EE560A}"/>
              </a:ext>
            </a:extLst>
          </p:cNvPr>
          <p:cNvSpPr>
            <a:spLocks noGrp="1"/>
          </p:cNvSpPr>
          <p:nvPr>
            <p:ph type="title"/>
          </p:nvPr>
        </p:nvSpPr>
        <p:spPr>
          <a:xfrm>
            <a:off x="890781" y="-196870"/>
            <a:ext cx="4597947" cy="1609344"/>
          </a:xfrm>
        </p:spPr>
        <p:txBody>
          <a:bodyPr/>
          <a:lstStyle/>
          <a:p>
            <a:pPr algn="ctr"/>
            <a:r>
              <a:rPr lang="es-ES_tradnl" b="0" cap="none" dirty="0"/>
              <a:t>Generalidades</a:t>
            </a:r>
          </a:p>
        </p:txBody>
      </p:sp>
      <p:sp>
        <p:nvSpPr>
          <p:cNvPr id="5" name="Marcador de contenido 4">
            <a:extLst>
              <a:ext uri="{FF2B5EF4-FFF2-40B4-BE49-F238E27FC236}">
                <a16:creationId xmlns:a16="http://schemas.microsoft.com/office/drawing/2014/main" id="{39132CB6-FC15-6043-9218-64DF4C6B1048}"/>
              </a:ext>
            </a:extLst>
          </p:cNvPr>
          <p:cNvSpPr>
            <a:spLocks noGrp="1"/>
          </p:cNvSpPr>
          <p:nvPr>
            <p:ph sz="half" idx="1"/>
          </p:nvPr>
        </p:nvSpPr>
        <p:spPr>
          <a:xfrm>
            <a:off x="644682" y="1276933"/>
            <a:ext cx="5582555" cy="2522582"/>
          </a:xfrm>
        </p:spPr>
        <p:txBody>
          <a:bodyPr>
            <a:noAutofit/>
          </a:bodyPr>
          <a:lstStyle/>
          <a:p>
            <a:r>
              <a:rPr lang="es-ES_tradnl" sz="1600" dirty="0"/>
              <a:t>Antibiótico </a:t>
            </a:r>
            <a:r>
              <a:rPr lang="el-GR" sz="1600" dirty="0"/>
              <a:t>β-</a:t>
            </a:r>
            <a:r>
              <a:rPr lang="es-ES_tradnl" sz="1600" dirty="0"/>
              <a:t>lactámico: anillo </a:t>
            </a:r>
            <a:r>
              <a:rPr lang="el-GR" sz="1600" dirty="0"/>
              <a:t>β-</a:t>
            </a:r>
            <a:r>
              <a:rPr lang="es-ES_tradnl" sz="1600" dirty="0"/>
              <a:t>lactámico. </a:t>
            </a:r>
          </a:p>
          <a:p>
            <a:r>
              <a:rPr lang="es-ES_tradnl" sz="1600" dirty="0"/>
              <a:t>Penicilinas, cefalosporinas, </a:t>
            </a:r>
            <a:r>
              <a:rPr lang="es-ES_tradnl" sz="1600" dirty="0" err="1"/>
              <a:t>carbapenems</a:t>
            </a:r>
            <a:r>
              <a:rPr lang="es-ES_tradnl" sz="1600" dirty="0"/>
              <a:t>, </a:t>
            </a:r>
            <a:r>
              <a:rPr lang="es-ES_tradnl" sz="1600" dirty="0" err="1"/>
              <a:t>monobactams</a:t>
            </a:r>
            <a:r>
              <a:rPr lang="es-ES_tradnl" sz="1600" dirty="0"/>
              <a:t> e inhibidores de </a:t>
            </a:r>
            <a:r>
              <a:rPr lang="el-GR" sz="1600" dirty="0"/>
              <a:t>β-</a:t>
            </a:r>
            <a:r>
              <a:rPr lang="es-ES_tradnl" sz="1600" dirty="0" err="1"/>
              <a:t>lactamasas</a:t>
            </a:r>
            <a:r>
              <a:rPr lang="es-ES_tradnl" sz="1600" dirty="0"/>
              <a:t>.</a:t>
            </a:r>
          </a:p>
          <a:p>
            <a:r>
              <a:rPr lang="es-ES_tradnl" sz="1600" dirty="0"/>
              <a:t>Tienen un segundo anillo excepto </a:t>
            </a:r>
            <a:r>
              <a:rPr lang="es-ES_tradnl" sz="1600" dirty="0" err="1"/>
              <a:t>monobactámicos</a:t>
            </a:r>
            <a:r>
              <a:rPr lang="es-ES_tradnl" sz="1600" dirty="0"/>
              <a:t>.</a:t>
            </a:r>
          </a:p>
          <a:p>
            <a:r>
              <a:rPr lang="es-ES_tradnl" sz="1600" dirty="0"/>
              <a:t>Todas tienen al menos 1 cadena lateral.</a:t>
            </a:r>
          </a:p>
          <a:p>
            <a:r>
              <a:rPr lang="es-ES_tradnl" sz="1600" dirty="0"/>
              <a:t>Función: bactericidas.</a:t>
            </a:r>
          </a:p>
          <a:p>
            <a:r>
              <a:rPr lang="es-ES_tradnl" sz="1600" dirty="0"/>
              <a:t>Actividad: bacterias </a:t>
            </a:r>
            <a:r>
              <a:rPr lang="es-ES_tradnl" sz="1600" dirty="0" err="1"/>
              <a:t>gram</a:t>
            </a:r>
            <a:r>
              <a:rPr lang="es-ES_tradnl" sz="1600" dirty="0"/>
              <a:t> + y </a:t>
            </a:r>
            <a:r>
              <a:rPr lang="es-ES_tradnl" sz="1600" dirty="0" err="1"/>
              <a:t>gram</a:t>
            </a:r>
            <a:r>
              <a:rPr lang="es-ES_tradnl" sz="1600" dirty="0"/>
              <a:t> -.</a:t>
            </a:r>
          </a:p>
        </p:txBody>
      </p:sp>
      <p:pic>
        <p:nvPicPr>
          <p:cNvPr id="16" name="Marcador de contenido 15">
            <a:extLst>
              <a:ext uri="{FF2B5EF4-FFF2-40B4-BE49-F238E27FC236}">
                <a16:creationId xmlns:a16="http://schemas.microsoft.com/office/drawing/2014/main" id="{402F45EB-B706-AB44-9466-A53570C08806}"/>
              </a:ext>
            </a:extLst>
          </p:cNvPr>
          <p:cNvPicPr>
            <a:picLocks noGrp="1" noChangeAspect="1"/>
          </p:cNvPicPr>
          <p:nvPr>
            <p:ph sz="half" idx="2"/>
          </p:nvPr>
        </p:nvPicPr>
        <p:blipFill>
          <a:blip r:embed="rId3"/>
          <a:stretch>
            <a:fillRect/>
          </a:stretch>
        </p:blipFill>
        <p:spPr>
          <a:xfrm>
            <a:off x="6307802" y="1205356"/>
            <a:ext cx="5808659" cy="4997840"/>
          </a:xfrm>
          <a:prstGeom prst="rect">
            <a:avLst/>
          </a:prstGeom>
        </p:spPr>
      </p:pic>
      <p:sp>
        <p:nvSpPr>
          <p:cNvPr id="17" name="CuadroTexto 16">
            <a:extLst>
              <a:ext uri="{FF2B5EF4-FFF2-40B4-BE49-F238E27FC236}">
                <a16:creationId xmlns:a16="http://schemas.microsoft.com/office/drawing/2014/main" id="{1D58210A-F57F-B94B-B5EE-F03D2C7600A3}"/>
              </a:ext>
            </a:extLst>
          </p:cNvPr>
          <p:cNvSpPr txBox="1"/>
          <p:nvPr/>
        </p:nvSpPr>
        <p:spPr>
          <a:xfrm>
            <a:off x="6345361" y="6598623"/>
            <a:ext cx="5807676" cy="230832"/>
          </a:xfrm>
          <a:prstGeom prst="rect">
            <a:avLst/>
          </a:prstGeom>
          <a:noFill/>
        </p:spPr>
        <p:txBody>
          <a:bodyPr wrap="square" rtlCol="0">
            <a:spAutoFit/>
          </a:bodyPr>
          <a:lstStyle/>
          <a:p>
            <a:r>
              <a:rPr lang="es-ES_tradnl" sz="900" dirty="0" err="1">
                <a:solidFill>
                  <a:srgbClr val="152B48"/>
                </a:solidFill>
                <a:latin typeface="Montserrat" panose="00000500000000000000" pitchFamily="50" charset="0"/>
              </a:rPr>
              <a:t>Dross</a:t>
            </a:r>
            <a:r>
              <a:rPr lang="es-ES_tradnl" sz="900" dirty="0">
                <a:solidFill>
                  <a:srgbClr val="152B48"/>
                </a:solidFill>
                <a:latin typeface="Montserrat" panose="00000500000000000000" pitchFamily="50" charset="0"/>
              </a:rPr>
              <a:t>-Anderson, R.V., </a:t>
            </a:r>
            <a:r>
              <a:rPr lang="es-ES_tradnl" sz="900" dirty="0" err="1">
                <a:solidFill>
                  <a:srgbClr val="152B48"/>
                </a:solidFill>
                <a:latin typeface="Montserrat" panose="00000500000000000000" pitchFamily="50" charset="0"/>
              </a:rPr>
              <a:t>Ladin</a:t>
            </a:r>
            <a:r>
              <a:rPr lang="es-ES_tradnl" sz="900" dirty="0">
                <a:solidFill>
                  <a:srgbClr val="152B48"/>
                </a:solidFill>
                <a:latin typeface="Montserrat" panose="00000500000000000000" pitchFamily="50" charset="0"/>
              </a:rPr>
              <a:t>, D.A. (2019). </a:t>
            </a:r>
            <a:r>
              <a:rPr lang="es-ES_tradnl" sz="900" dirty="0" err="1">
                <a:solidFill>
                  <a:srgbClr val="152B48"/>
                </a:solidFill>
                <a:latin typeface="Montserrat" panose="00000500000000000000" pitchFamily="50" charset="0"/>
              </a:rPr>
              <a:t>Brody's</a:t>
            </a:r>
            <a:r>
              <a:rPr lang="es-ES_tradnl" sz="900" dirty="0">
                <a:solidFill>
                  <a:srgbClr val="152B48"/>
                </a:solidFill>
                <a:latin typeface="Montserrat" panose="00000500000000000000" pitchFamily="50" charset="0"/>
              </a:rPr>
              <a:t> Human </a:t>
            </a:r>
            <a:r>
              <a:rPr lang="es-ES_tradnl" sz="900" dirty="0" err="1">
                <a:solidFill>
                  <a:srgbClr val="152B48"/>
                </a:solidFill>
                <a:latin typeface="Montserrat" panose="00000500000000000000" pitchFamily="50" charset="0"/>
              </a:rPr>
              <a:t>Pharmacology</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Sixth</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Edition</a:t>
            </a:r>
            <a:r>
              <a:rPr lang="es-ES_tradnl" sz="900" dirty="0">
                <a:solidFill>
                  <a:srgbClr val="152B48"/>
                </a:solidFill>
                <a:latin typeface="Montserrat" panose="00000500000000000000" pitchFamily="50" charset="0"/>
              </a:rPr>
              <a:t>, 57, 479-494.</a:t>
            </a:r>
          </a:p>
        </p:txBody>
      </p:sp>
      <p:grpSp>
        <p:nvGrpSpPr>
          <p:cNvPr id="24" name="Grupo 23">
            <a:extLst>
              <a:ext uri="{FF2B5EF4-FFF2-40B4-BE49-F238E27FC236}">
                <a16:creationId xmlns:a16="http://schemas.microsoft.com/office/drawing/2014/main" id="{B0DCEA25-5812-C84E-A189-1930AD57098A}"/>
              </a:ext>
            </a:extLst>
          </p:cNvPr>
          <p:cNvGrpSpPr/>
          <p:nvPr/>
        </p:nvGrpSpPr>
        <p:grpSpPr>
          <a:xfrm>
            <a:off x="6468931" y="2093976"/>
            <a:ext cx="2743200" cy="2392680"/>
            <a:chOff x="7508413" y="2347515"/>
            <a:chExt cx="2743200" cy="2392680"/>
          </a:xfrm>
        </p:grpSpPr>
        <p:pic>
          <p:nvPicPr>
            <p:cNvPr id="18" name="Imagen 17">
              <a:extLst>
                <a:ext uri="{FF2B5EF4-FFF2-40B4-BE49-F238E27FC236}">
                  <a16:creationId xmlns:a16="http://schemas.microsoft.com/office/drawing/2014/main" id="{271FEBEF-7F0B-0D47-BB4F-80D7C2E4A9E9}"/>
                </a:ext>
              </a:extLst>
            </p:cNvPr>
            <p:cNvPicPr>
              <a:picLocks noChangeAspect="1"/>
            </p:cNvPicPr>
            <p:nvPr/>
          </p:nvPicPr>
          <p:blipFill>
            <a:blip r:embed="rId4"/>
            <a:stretch>
              <a:fillRect/>
            </a:stretch>
          </p:blipFill>
          <p:spPr>
            <a:xfrm>
              <a:off x="7508413" y="2347515"/>
              <a:ext cx="2743200" cy="2392680"/>
            </a:xfrm>
            <a:prstGeom prst="rect">
              <a:avLst/>
            </a:prstGeom>
            <a:solidFill>
              <a:schemeClr val="bg1"/>
            </a:solidFill>
          </p:spPr>
        </p:pic>
        <p:sp>
          <p:nvSpPr>
            <p:cNvPr id="19" name="CuadroTexto 18">
              <a:extLst>
                <a:ext uri="{FF2B5EF4-FFF2-40B4-BE49-F238E27FC236}">
                  <a16:creationId xmlns:a16="http://schemas.microsoft.com/office/drawing/2014/main" id="{BA67BECB-9ABD-D244-93F6-0F18FE925759}"/>
                </a:ext>
              </a:extLst>
            </p:cNvPr>
            <p:cNvSpPr txBox="1"/>
            <p:nvPr/>
          </p:nvSpPr>
          <p:spPr>
            <a:xfrm>
              <a:off x="9704303" y="4115442"/>
              <a:ext cx="252000" cy="576000"/>
            </a:xfrm>
            <a:prstGeom prst="rect">
              <a:avLst/>
            </a:prstGeom>
            <a:noFill/>
          </p:spPr>
          <p:txBody>
            <a:bodyPr wrap="square" lIns="0" tIns="0" rIns="0" bIns="0" rtlCol="0">
              <a:spAutoFit/>
            </a:bodyPr>
            <a:lstStyle/>
            <a:p>
              <a:r>
                <a:rPr lang="el-GR" sz="3200" b="1" dirty="0"/>
                <a:t>β</a:t>
              </a:r>
              <a:endParaRPr lang="es-ES_tradnl" sz="3200" b="1" dirty="0"/>
            </a:p>
          </p:txBody>
        </p:sp>
        <p:cxnSp>
          <p:nvCxnSpPr>
            <p:cNvPr id="21" name="Conector recto de flecha 20">
              <a:extLst>
                <a:ext uri="{FF2B5EF4-FFF2-40B4-BE49-F238E27FC236}">
                  <a16:creationId xmlns:a16="http://schemas.microsoft.com/office/drawing/2014/main" id="{DFC5D2CD-C2D7-234C-890F-0D9536D593F5}"/>
                </a:ext>
              </a:extLst>
            </p:cNvPr>
            <p:cNvCxnSpPr>
              <a:cxnSpLocks/>
            </p:cNvCxnSpPr>
            <p:nvPr/>
          </p:nvCxnSpPr>
          <p:spPr>
            <a:xfrm flipV="1">
              <a:off x="9830303" y="3777917"/>
              <a:ext cx="3506" cy="31282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441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par>
                                <p:cTn id="16" presetID="3" presetClass="entr" presetSubtype="10" fill="hold" grpId="0" nodeType="withEffect">
                                  <p:stCondLst>
                                    <p:cond delay="50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linds(horizontal)">
                                      <p:cBhvr>
                                        <p:cTn id="18" dur="500"/>
                                        <p:tgtEl>
                                          <p:spTgt spid="5">
                                            <p:txEl>
                                              <p:pRg st="1" end="1"/>
                                            </p:txEl>
                                          </p:spTgt>
                                        </p:tgtEl>
                                      </p:cBhvr>
                                    </p:animEffect>
                                  </p:childTnLst>
                                </p:cTn>
                              </p:par>
                              <p:par>
                                <p:cTn id="19" presetID="9" presetClass="entr" presetSubtype="0" fill="hold" nodeType="with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par>
                                <p:cTn id="22" presetID="3" presetClass="entr" presetSubtype="1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linds(horizontal)">
                                      <p:cBhvr>
                                        <p:cTn id="24" dur="500"/>
                                        <p:tgtEl>
                                          <p:spTgt spid="5">
                                            <p:txEl>
                                              <p:pRg st="2" end="2"/>
                                            </p:txEl>
                                          </p:spTgt>
                                        </p:tgtEl>
                                      </p:cBhvr>
                                    </p:animEffect>
                                  </p:childTnLst>
                                </p:cTn>
                              </p:par>
                              <p:par>
                                <p:cTn id="25" presetID="3" presetClass="entr" presetSubtype="1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par>
                                <p:cTn id="28" presetID="3" presetClass="entr" presetSubtype="10" fill="hold" grpId="0" nodeType="withEffect">
                                  <p:stCondLst>
                                    <p:cond delay="50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linds(horizontal)">
                                      <p:cBhvr>
                                        <p:cTn id="30" dur="500"/>
                                        <p:tgtEl>
                                          <p:spTgt spid="5">
                                            <p:txEl>
                                              <p:pRg st="4" end="4"/>
                                            </p:txEl>
                                          </p:spTgt>
                                        </p:tgtEl>
                                      </p:cBhvr>
                                    </p:animEffect>
                                  </p:childTnLst>
                                </p:cTn>
                              </p:par>
                              <p:par>
                                <p:cTn id="31" presetID="3" presetClass="entr" presetSubtype="10" fill="hold" grpId="0" nodeType="withEffect">
                                  <p:stCondLst>
                                    <p:cond delay="50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blinds(horizontal)">
                                      <p:cBhvr>
                                        <p:cTn id="3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8777FA2-1630-4746-9E22-B2A114F502A6}"/>
              </a:ext>
            </a:extLst>
          </p:cNvPr>
          <p:cNvSpPr txBox="1"/>
          <p:nvPr/>
        </p:nvSpPr>
        <p:spPr>
          <a:xfrm>
            <a:off x="0" y="6588874"/>
            <a:ext cx="12192000" cy="230832"/>
          </a:xfrm>
          <a:prstGeom prst="rect">
            <a:avLst/>
          </a:prstGeom>
          <a:noFill/>
        </p:spPr>
        <p:txBody>
          <a:bodyPr wrap="square" rtlCol="0">
            <a:spAutoFit/>
          </a:bodyPr>
          <a:lstStyle/>
          <a:p>
            <a:pPr algn="r"/>
            <a:r>
              <a:rPr lang="es-ES_tradnl" sz="900" dirty="0" err="1">
                <a:solidFill>
                  <a:srgbClr val="152B48"/>
                </a:solidFill>
                <a:latin typeface="Montserrat" panose="00000500000000000000" pitchFamily="50" charset="0"/>
              </a:rPr>
              <a:t>Blumenthal</a:t>
            </a:r>
            <a:r>
              <a:rPr lang="es-ES_tradnl" sz="900" dirty="0">
                <a:solidFill>
                  <a:srgbClr val="152B48"/>
                </a:solidFill>
                <a:latin typeface="Montserrat" panose="00000500000000000000" pitchFamily="50" charset="0"/>
              </a:rPr>
              <a:t> KG, Peter JG, </a:t>
            </a:r>
            <a:r>
              <a:rPr lang="es-ES_tradnl" sz="900" dirty="0" err="1">
                <a:solidFill>
                  <a:srgbClr val="152B48"/>
                </a:solidFill>
                <a:latin typeface="Montserrat" panose="00000500000000000000" pitchFamily="50" charset="0"/>
              </a:rPr>
              <a:t>Trubiano</a:t>
            </a:r>
            <a:r>
              <a:rPr lang="es-ES_tradnl" sz="900" dirty="0">
                <a:solidFill>
                  <a:srgbClr val="152B48"/>
                </a:solidFill>
                <a:latin typeface="Montserrat" panose="00000500000000000000" pitchFamily="50" charset="0"/>
              </a:rPr>
              <a:t> JA, Phillips EJ. (2019). </a:t>
            </a:r>
            <a:r>
              <a:rPr lang="es-ES_tradnl" sz="900" dirty="0" err="1">
                <a:solidFill>
                  <a:srgbClr val="152B48"/>
                </a:solidFill>
                <a:latin typeface="Montserrat" panose="00000500000000000000" pitchFamily="50" charset="0"/>
              </a:rPr>
              <a:t>Antibiotic</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allergy</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Lancet</a:t>
            </a:r>
            <a:r>
              <a:rPr lang="es-ES_tradnl" sz="900" dirty="0">
                <a:solidFill>
                  <a:srgbClr val="152B48"/>
                </a:solidFill>
                <a:latin typeface="Montserrat" panose="00000500000000000000" pitchFamily="50" charset="0"/>
              </a:rPr>
              <a:t>; 393: 183–98</a:t>
            </a:r>
          </a:p>
        </p:txBody>
      </p:sp>
      <p:pic>
        <p:nvPicPr>
          <p:cNvPr id="2" name="Imagen 1">
            <a:extLst>
              <a:ext uri="{FF2B5EF4-FFF2-40B4-BE49-F238E27FC236}">
                <a16:creationId xmlns:a16="http://schemas.microsoft.com/office/drawing/2014/main" id="{88D1E0D0-1BDE-424C-B598-0433223DA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3358" y="1660551"/>
            <a:ext cx="5450148" cy="4277928"/>
          </a:xfrm>
          <a:prstGeom prst="rect">
            <a:avLst/>
          </a:prstGeom>
        </p:spPr>
      </p:pic>
      <p:sp>
        <p:nvSpPr>
          <p:cNvPr id="5" name="Rectángulo 4">
            <a:extLst>
              <a:ext uri="{FF2B5EF4-FFF2-40B4-BE49-F238E27FC236}">
                <a16:creationId xmlns:a16="http://schemas.microsoft.com/office/drawing/2014/main" id="{7C403746-6B86-4849-B559-A12C0BDF742B}"/>
              </a:ext>
            </a:extLst>
          </p:cNvPr>
          <p:cNvSpPr/>
          <p:nvPr/>
        </p:nvSpPr>
        <p:spPr>
          <a:xfrm>
            <a:off x="5185328" y="2145183"/>
            <a:ext cx="387275" cy="387275"/>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latin typeface="Montserrat" panose="00000500000000000000" pitchFamily="50" charset="0"/>
            </a:endParaRPr>
          </a:p>
        </p:txBody>
      </p:sp>
      <p:sp>
        <p:nvSpPr>
          <p:cNvPr id="8" name="Rectángulo 7">
            <a:extLst>
              <a:ext uri="{FF2B5EF4-FFF2-40B4-BE49-F238E27FC236}">
                <a16:creationId xmlns:a16="http://schemas.microsoft.com/office/drawing/2014/main" id="{20C3530E-6E2F-A74D-B89A-0CBE752FEFA8}"/>
              </a:ext>
            </a:extLst>
          </p:cNvPr>
          <p:cNvSpPr/>
          <p:nvPr/>
        </p:nvSpPr>
        <p:spPr>
          <a:xfrm>
            <a:off x="8358221" y="2178013"/>
            <a:ext cx="387275" cy="387275"/>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latin typeface="Montserrat" panose="00000500000000000000" pitchFamily="50" charset="0"/>
            </a:endParaRPr>
          </a:p>
        </p:txBody>
      </p:sp>
      <p:sp>
        <p:nvSpPr>
          <p:cNvPr id="9" name="Rectángulo 8">
            <a:extLst>
              <a:ext uri="{FF2B5EF4-FFF2-40B4-BE49-F238E27FC236}">
                <a16:creationId xmlns:a16="http://schemas.microsoft.com/office/drawing/2014/main" id="{122DF39B-1DB6-294D-B256-BC11AFF21784}"/>
              </a:ext>
            </a:extLst>
          </p:cNvPr>
          <p:cNvSpPr/>
          <p:nvPr/>
        </p:nvSpPr>
        <p:spPr>
          <a:xfrm>
            <a:off x="5177444" y="4528404"/>
            <a:ext cx="387275" cy="387275"/>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latin typeface="Montserrat" panose="00000500000000000000" pitchFamily="50" charset="0"/>
            </a:endParaRPr>
          </a:p>
        </p:txBody>
      </p:sp>
      <p:sp>
        <p:nvSpPr>
          <p:cNvPr id="11" name="Rectángulo 10">
            <a:extLst>
              <a:ext uri="{FF2B5EF4-FFF2-40B4-BE49-F238E27FC236}">
                <a16:creationId xmlns:a16="http://schemas.microsoft.com/office/drawing/2014/main" id="{D5F3F127-B4AC-4044-BC37-D2A139D3CD16}"/>
              </a:ext>
            </a:extLst>
          </p:cNvPr>
          <p:cNvSpPr/>
          <p:nvPr/>
        </p:nvSpPr>
        <p:spPr>
          <a:xfrm>
            <a:off x="8358221" y="4502623"/>
            <a:ext cx="387275" cy="387275"/>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latin typeface="Montserrat" panose="00000500000000000000" pitchFamily="50" charset="0"/>
            </a:endParaRPr>
          </a:p>
        </p:txBody>
      </p:sp>
      <p:sp>
        <p:nvSpPr>
          <p:cNvPr id="6" name="Pentágono regular 5">
            <a:extLst>
              <a:ext uri="{FF2B5EF4-FFF2-40B4-BE49-F238E27FC236}">
                <a16:creationId xmlns:a16="http://schemas.microsoft.com/office/drawing/2014/main" id="{49A2A2F2-D01B-4241-A0AD-2944EA177470}"/>
              </a:ext>
            </a:extLst>
          </p:cNvPr>
          <p:cNvSpPr/>
          <p:nvPr/>
        </p:nvSpPr>
        <p:spPr>
          <a:xfrm rot="1057671">
            <a:off x="5548755" y="2042678"/>
            <a:ext cx="551765" cy="538034"/>
          </a:xfrm>
          <a:prstGeom prst="pentagon">
            <a:avLst/>
          </a:prstGeom>
          <a:solidFill>
            <a:srgbClr val="7030A0">
              <a:alpha val="5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Montserrat" panose="00000500000000000000" pitchFamily="50" charset="0"/>
            </a:endParaRPr>
          </a:p>
        </p:txBody>
      </p:sp>
      <p:sp>
        <p:nvSpPr>
          <p:cNvPr id="12" name="Hexágono 11">
            <a:extLst>
              <a:ext uri="{FF2B5EF4-FFF2-40B4-BE49-F238E27FC236}">
                <a16:creationId xmlns:a16="http://schemas.microsoft.com/office/drawing/2014/main" id="{002F6A7F-0B85-8845-A072-F0AFEF448212}"/>
              </a:ext>
            </a:extLst>
          </p:cNvPr>
          <p:cNvSpPr/>
          <p:nvPr/>
        </p:nvSpPr>
        <p:spPr>
          <a:xfrm rot="16200000">
            <a:off x="8704498" y="2081570"/>
            <a:ext cx="680051" cy="598055"/>
          </a:xfrm>
          <a:prstGeom prst="hexagon">
            <a:avLst/>
          </a:prstGeom>
          <a:solidFill>
            <a:srgbClr val="7030A0">
              <a:alpha val="5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Montserrat" panose="00000500000000000000" pitchFamily="50" charset="0"/>
            </a:endParaRPr>
          </a:p>
        </p:txBody>
      </p:sp>
      <p:sp>
        <p:nvSpPr>
          <p:cNvPr id="13" name="Pentágono regular 12">
            <a:extLst>
              <a:ext uri="{FF2B5EF4-FFF2-40B4-BE49-F238E27FC236}">
                <a16:creationId xmlns:a16="http://schemas.microsoft.com/office/drawing/2014/main" id="{64D22098-89FB-E142-ADA5-BECD2B296BB8}"/>
              </a:ext>
            </a:extLst>
          </p:cNvPr>
          <p:cNvSpPr/>
          <p:nvPr/>
        </p:nvSpPr>
        <p:spPr>
          <a:xfrm rot="1057671">
            <a:off x="5540871" y="4427242"/>
            <a:ext cx="551765" cy="538034"/>
          </a:xfrm>
          <a:prstGeom prst="pentagon">
            <a:avLst/>
          </a:prstGeom>
          <a:solidFill>
            <a:srgbClr val="7030A0">
              <a:alpha val="5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Montserrat" panose="00000500000000000000" pitchFamily="50" charset="0"/>
            </a:endParaRPr>
          </a:p>
        </p:txBody>
      </p:sp>
      <p:sp>
        <p:nvSpPr>
          <p:cNvPr id="14" name="Elipse 13">
            <a:extLst>
              <a:ext uri="{FF2B5EF4-FFF2-40B4-BE49-F238E27FC236}">
                <a16:creationId xmlns:a16="http://schemas.microsoft.com/office/drawing/2014/main" id="{F9E981F8-16A4-9B49-8EC0-45BF704E1665}"/>
              </a:ext>
            </a:extLst>
          </p:cNvPr>
          <p:cNvSpPr/>
          <p:nvPr/>
        </p:nvSpPr>
        <p:spPr>
          <a:xfrm>
            <a:off x="4267720" y="1698967"/>
            <a:ext cx="429669" cy="406400"/>
          </a:xfrm>
          <a:prstGeom prst="ellipse">
            <a:avLst/>
          </a:prstGeom>
          <a:solidFill>
            <a:schemeClr val="accent3">
              <a:lumMod val="75000"/>
              <a:alpha val="5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Montserrat" panose="00000500000000000000" pitchFamily="50" charset="0"/>
            </a:endParaRPr>
          </a:p>
        </p:txBody>
      </p:sp>
      <p:sp>
        <p:nvSpPr>
          <p:cNvPr id="15" name="Elipse 14">
            <a:extLst>
              <a:ext uri="{FF2B5EF4-FFF2-40B4-BE49-F238E27FC236}">
                <a16:creationId xmlns:a16="http://schemas.microsoft.com/office/drawing/2014/main" id="{00C74150-CFCF-9D47-9B6F-2758C4014084}"/>
              </a:ext>
            </a:extLst>
          </p:cNvPr>
          <p:cNvSpPr/>
          <p:nvPr/>
        </p:nvSpPr>
        <p:spPr>
          <a:xfrm>
            <a:off x="7375917" y="1665476"/>
            <a:ext cx="429669" cy="406400"/>
          </a:xfrm>
          <a:prstGeom prst="ellipse">
            <a:avLst/>
          </a:prstGeom>
          <a:solidFill>
            <a:schemeClr val="accent3">
              <a:lumMod val="75000"/>
              <a:alpha val="5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Montserrat" panose="00000500000000000000" pitchFamily="50" charset="0"/>
            </a:endParaRPr>
          </a:p>
        </p:txBody>
      </p:sp>
      <p:sp>
        <p:nvSpPr>
          <p:cNvPr id="16" name="Elipse 15">
            <a:extLst>
              <a:ext uri="{FF2B5EF4-FFF2-40B4-BE49-F238E27FC236}">
                <a16:creationId xmlns:a16="http://schemas.microsoft.com/office/drawing/2014/main" id="{D2BF04CD-FFB0-8D49-859C-937624599F21}"/>
              </a:ext>
            </a:extLst>
          </p:cNvPr>
          <p:cNvSpPr/>
          <p:nvPr/>
        </p:nvSpPr>
        <p:spPr>
          <a:xfrm>
            <a:off x="5761959" y="4008700"/>
            <a:ext cx="429669" cy="406400"/>
          </a:xfrm>
          <a:prstGeom prst="ellipse">
            <a:avLst/>
          </a:prstGeom>
          <a:solidFill>
            <a:schemeClr val="accent3">
              <a:lumMod val="75000"/>
              <a:alpha val="5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Montserrat" panose="00000500000000000000" pitchFamily="50" charset="0"/>
            </a:endParaRPr>
          </a:p>
        </p:txBody>
      </p:sp>
      <p:sp>
        <p:nvSpPr>
          <p:cNvPr id="17" name="Elipse 16">
            <a:extLst>
              <a:ext uri="{FF2B5EF4-FFF2-40B4-BE49-F238E27FC236}">
                <a16:creationId xmlns:a16="http://schemas.microsoft.com/office/drawing/2014/main" id="{8750089F-75B3-C249-937D-67512DAEB04F}"/>
              </a:ext>
            </a:extLst>
          </p:cNvPr>
          <p:cNvSpPr/>
          <p:nvPr/>
        </p:nvSpPr>
        <p:spPr>
          <a:xfrm>
            <a:off x="7360134" y="3977396"/>
            <a:ext cx="429669" cy="406400"/>
          </a:xfrm>
          <a:prstGeom prst="ellipse">
            <a:avLst/>
          </a:prstGeom>
          <a:solidFill>
            <a:schemeClr val="accent3">
              <a:lumMod val="75000"/>
              <a:alpha val="5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Montserrat" panose="00000500000000000000" pitchFamily="50" charset="0"/>
            </a:endParaRPr>
          </a:p>
        </p:txBody>
      </p:sp>
      <p:sp>
        <p:nvSpPr>
          <p:cNvPr id="19" name="Elipse 18">
            <a:extLst>
              <a:ext uri="{FF2B5EF4-FFF2-40B4-BE49-F238E27FC236}">
                <a16:creationId xmlns:a16="http://schemas.microsoft.com/office/drawing/2014/main" id="{DBDA7393-7AA4-B54D-8741-7EA73886FF03}"/>
              </a:ext>
            </a:extLst>
          </p:cNvPr>
          <p:cNvSpPr/>
          <p:nvPr/>
        </p:nvSpPr>
        <p:spPr>
          <a:xfrm>
            <a:off x="6425160" y="4278782"/>
            <a:ext cx="401308" cy="401045"/>
          </a:xfrm>
          <a:prstGeom prst="ellipse">
            <a:avLst/>
          </a:prstGeom>
          <a:solidFill>
            <a:srgbClr val="FF80A9">
              <a:alpha val="55000"/>
            </a:srgbClr>
          </a:solidFill>
          <a:ln>
            <a:solidFill>
              <a:srgbClr val="FF80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Montserrat" panose="00000500000000000000" pitchFamily="50" charset="0"/>
            </a:endParaRPr>
          </a:p>
        </p:txBody>
      </p:sp>
      <p:sp>
        <p:nvSpPr>
          <p:cNvPr id="20" name="Elipse 19">
            <a:extLst>
              <a:ext uri="{FF2B5EF4-FFF2-40B4-BE49-F238E27FC236}">
                <a16:creationId xmlns:a16="http://schemas.microsoft.com/office/drawing/2014/main" id="{B6479AC8-9C9B-B645-8BBF-E2E8329F5CBE}"/>
              </a:ext>
            </a:extLst>
          </p:cNvPr>
          <p:cNvSpPr/>
          <p:nvPr/>
        </p:nvSpPr>
        <p:spPr>
          <a:xfrm>
            <a:off x="9343551" y="2480019"/>
            <a:ext cx="401308" cy="401045"/>
          </a:xfrm>
          <a:prstGeom prst="ellipse">
            <a:avLst/>
          </a:prstGeom>
          <a:solidFill>
            <a:srgbClr val="FF80A9">
              <a:alpha val="55000"/>
            </a:srgbClr>
          </a:solidFill>
          <a:ln>
            <a:solidFill>
              <a:srgbClr val="FF80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Montserrat" panose="00000500000000000000" pitchFamily="50" charset="0"/>
            </a:endParaRPr>
          </a:p>
        </p:txBody>
      </p:sp>
      <p:sp>
        <p:nvSpPr>
          <p:cNvPr id="21" name="CuadroTexto 20">
            <a:extLst>
              <a:ext uri="{FF2B5EF4-FFF2-40B4-BE49-F238E27FC236}">
                <a16:creationId xmlns:a16="http://schemas.microsoft.com/office/drawing/2014/main" id="{AEB03F26-1FC3-B644-AE4B-308E16B2C221}"/>
              </a:ext>
            </a:extLst>
          </p:cNvPr>
          <p:cNvSpPr txBox="1"/>
          <p:nvPr/>
        </p:nvSpPr>
        <p:spPr>
          <a:xfrm>
            <a:off x="928422" y="1594223"/>
            <a:ext cx="2723154" cy="2120196"/>
          </a:xfrm>
          <a:prstGeom prst="rect">
            <a:avLst/>
          </a:prstGeom>
          <a:noFill/>
        </p:spPr>
        <p:txBody>
          <a:bodyPr wrap="square" rtlCol="0">
            <a:spAutoFit/>
          </a:bodyPr>
          <a:lstStyle/>
          <a:p>
            <a:pPr>
              <a:lnSpc>
                <a:spcPct val="150000"/>
              </a:lnSpc>
            </a:pPr>
            <a:r>
              <a:rPr lang="es-ES_tradnl" b="1" dirty="0">
                <a:solidFill>
                  <a:srgbClr val="152B48"/>
                </a:solidFill>
                <a:latin typeface="Montserrat" panose="00000500000000000000" pitchFamily="50" charset="0"/>
              </a:rPr>
              <a:t>Puede ser hacia:</a:t>
            </a:r>
          </a:p>
          <a:p>
            <a:pPr marL="285750" indent="-149225">
              <a:lnSpc>
                <a:spcPct val="150000"/>
              </a:lnSpc>
              <a:buFont typeface="Arial" panose="020B0604020202020204" pitchFamily="34" charset="0"/>
              <a:buChar char="•"/>
            </a:pPr>
            <a:r>
              <a:rPr lang="es-ES_tradnl" b="1" dirty="0">
                <a:solidFill>
                  <a:schemeClr val="accent1"/>
                </a:solidFill>
                <a:latin typeface="Montserrat" panose="00000500000000000000" pitchFamily="50" charset="0"/>
              </a:rPr>
              <a:t>Anillo </a:t>
            </a:r>
            <a:r>
              <a:rPr lang="el-GR" b="1" dirty="0">
                <a:solidFill>
                  <a:schemeClr val="accent1"/>
                </a:solidFill>
              </a:rPr>
              <a:t>β-</a:t>
            </a:r>
            <a:r>
              <a:rPr lang="es-ES_tradnl" b="1" dirty="0">
                <a:solidFill>
                  <a:schemeClr val="accent1"/>
                </a:solidFill>
                <a:latin typeface="Montserrat" panose="00000500000000000000" pitchFamily="50" charset="0"/>
              </a:rPr>
              <a:t>lactámico</a:t>
            </a:r>
          </a:p>
          <a:p>
            <a:pPr marL="285750" indent="-149225">
              <a:lnSpc>
                <a:spcPct val="150000"/>
              </a:lnSpc>
              <a:buFont typeface="Arial" panose="020B0604020202020204" pitchFamily="34" charset="0"/>
              <a:buChar char="•"/>
            </a:pPr>
            <a:r>
              <a:rPr lang="es-ES_tradnl" b="1" dirty="0">
                <a:solidFill>
                  <a:srgbClr val="7030A0"/>
                </a:solidFill>
                <a:latin typeface="Montserrat" panose="00000500000000000000" pitchFamily="50" charset="0"/>
              </a:rPr>
              <a:t>Anillo secundario</a:t>
            </a:r>
          </a:p>
          <a:p>
            <a:pPr marL="285750" indent="-149225">
              <a:lnSpc>
                <a:spcPct val="150000"/>
              </a:lnSpc>
              <a:buFont typeface="Arial" panose="020B0604020202020204" pitchFamily="34" charset="0"/>
              <a:buChar char="•"/>
            </a:pPr>
            <a:r>
              <a:rPr lang="es-ES_tradnl" b="1" dirty="0">
                <a:solidFill>
                  <a:schemeClr val="accent3">
                    <a:lumMod val="75000"/>
                  </a:schemeClr>
                </a:solidFill>
                <a:latin typeface="Montserrat" panose="00000500000000000000" pitchFamily="50" charset="0"/>
              </a:rPr>
              <a:t>Cadena lateral R1</a:t>
            </a:r>
          </a:p>
          <a:p>
            <a:pPr marL="285750" indent="-149225">
              <a:lnSpc>
                <a:spcPct val="150000"/>
              </a:lnSpc>
              <a:buFont typeface="Arial" panose="020B0604020202020204" pitchFamily="34" charset="0"/>
              <a:buChar char="•"/>
            </a:pPr>
            <a:r>
              <a:rPr lang="es-ES_tradnl" b="1" dirty="0">
                <a:solidFill>
                  <a:srgbClr val="FF80A9"/>
                </a:solidFill>
                <a:latin typeface="Montserrat" panose="00000500000000000000" pitchFamily="50" charset="0"/>
              </a:rPr>
              <a:t>Cadena lateral R2</a:t>
            </a:r>
          </a:p>
        </p:txBody>
      </p:sp>
      <p:sp>
        <p:nvSpPr>
          <p:cNvPr id="22" name="CuadroTexto 21">
            <a:extLst>
              <a:ext uri="{FF2B5EF4-FFF2-40B4-BE49-F238E27FC236}">
                <a16:creationId xmlns:a16="http://schemas.microsoft.com/office/drawing/2014/main" id="{027C9A33-B057-5C47-B748-1256FAB82E1A}"/>
              </a:ext>
            </a:extLst>
          </p:cNvPr>
          <p:cNvSpPr txBox="1"/>
          <p:nvPr/>
        </p:nvSpPr>
        <p:spPr>
          <a:xfrm>
            <a:off x="9936507" y="2145183"/>
            <a:ext cx="2296129" cy="1289199"/>
          </a:xfrm>
          <a:prstGeom prst="rect">
            <a:avLst/>
          </a:prstGeom>
          <a:noFill/>
        </p:spPr>
        <p:txBody>
          <a:bodyPr wrap="square" rtlCol="0">
            <a:spAutoFit/>
          </a:bodyPr>
          <a:lstStyle/>
          <a:p>
            <a:pPr>
              <a:lnSpc>
                <a:spcPct val="150000"/>
              </a:lnSpc>
            </a:pPr>
            <a:r>
              <a:rPr lang="es-ES_tradnl" b="1" dirty="0">
                <a:solidFill>
                  <a:srgbClr val="152B48"/>
                </a:solidFill>
                <a:latin typeface="Montserrat" panose="00000500000000000000" pitchFamily="50" charset="0"/>
              </a:rPr>
              <a:t>Principal:</a:t>
            </a:r>
          </a:p>
          <a:p>
            <a:pPr marL="285750" indent="-149225">
              <a:lnSpc>
                <a:spcPct val="150000"/>
              </a:lnSpc>
              <a:buFont typeface="Arial" panose="020B0604020202020204" pitchFamily="34" charset="0"/>
              <a:buChar char="•"/>
            </a:pPr>
            <a:r>
              <a:rPr lang="es-ES_tradnl" b="1" dirty="0">
                <a:solidFill>
                  <a:schemeClr val="accent3">
                    <a:lumMod val="75000"/>
                  </a:schemeClr>
                </a:solidFill>
                <a:latin typeface="Montserrat" panose="00000500000000000000" pitchFamily="50" charset="0"/>
              </a:rPr>
              <a:t>Cadena lateral R1</a:t>
            </a:r>
          </a:p>
        </p:txBody>
      </p:sp>
      <p:sp>
        <p:nvSpPr>
          <p:cNvPr id="23" name="CuadroTexto 22">
            <a:extLst>
              <a:ext uri="{FF2B5EF4-FFF2-40B4-BE49-F238E27FC236}">
                <a16:creationId xmlns:a16="http://schemas.microsoft.com/office/drawing/2014/main" id="{285B87AD-E4AB-0A4C-B364-2F4123E136D7}"/>
              </a:ext>
            </a:extLst>
          </p:cNvPr>
          <p:cNvSpPr txBox="1"/>
          <p:nvPr/>
        </p:nvSpPr>
        <p:spPr>
          <a:xfrm>
            <a:off x="10036857" y="3967392"/>
            <a:ext cx="2296129" cy="1704697"/>
          </a:xfrm>
          <a:prstGeom prst="rect">
            <a:avLst/>
          </a:prstGeom>
          <a:noFill/>
        </p:spPr>
        <p:txBody>
          <a:bodyPr wrap="square" rtlCol="0">
            <a:spAutoFit/>
          </a:bodyPr>
          <a:lstStyle/>
          <a:p>
            <a:pPr>
              <a:lnSpc>
                <a:spcPct val="150000"/>
              </a:lnSpc>
            </a:pPr>
            <a:r>
              <a:rPr lang="es-ES_tradnl" b="1" dirty="0">
                <a:solidFill>
                  <a:srgbClr val="152B48"/>
                </a:solidFill>
                <a:latin typeface="Montserrat" panose="00000500000000000000" pitchFamily="50" charset="0"/>
              </a:rPr>
              <a:t>Mayor riesgo:</a:t>
            </a:r>
          </a:p>
          <a:p>
            <a:pPr marL="285750" indent="-149225">
              <a:lnSpc>
                <a:spcPct val="150000"/>
              </a:lnSpc>
              <a:buFont typeface="Arial" panose="020B0604020202020204" pitchFamily="34" charset="0"/>
              <a:buChar char="•"/>
            </a:pPr>
            <a:r>
              <a:rPr lang="es-ES_tradnl" b="1" dirty="0">
                <a:solidFill>
                  <a:srgbClr val="FF0000"/>
                </a:solidFill>
                <a:latin typeface="Montserrat" panose="00000500000000000000" pitchFamily="50" charset="0"/>
              </a:rPr>
              <a:t>Cadenas laterales idénticas</a:t>
            </a:r>
          </a:p>
        </p:txBody>
      </p:sp>
      <p:sp>
        <p:nvSpPr>
          <p:cNvPr id="24" name="Título 1">
            <a:extLst>
              <a:ext uri="{FF2B5EF4-FFF2-40B4-BE49-F238E27FC236}">
                <a16:creationId xmlns:a16="http://schemas.microsoft.com/office/drawing/2014/main" id="{6462FE3E-CED2-CD4A-BD16-B87CAC15E359}"/>
              </a:ext>
            </a:extLst>
          </p:cNvPr>
          <p:cNvSpPr txBox="1">
            <a:spLocks/>
          </p:cNvSpPr>
          <p:nvPr/>
        </p:nvSpPr>
        <p:spPr>
          <a:xfrm>
            <a:off x="706582" y="192024"/>
            <a:ext cx="6096152" cy="1221323"/>
          </a:xfrm>
          <a:prstGeom prst="rect">
            <a:avLst/>
          </a:prstGeom>
        </p:spPr>
        <p:txBody>
          <a:bodyPr anchor="ct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ES_tradnl" b="0" dirty="0">
                <a:latin typeface="Montserrat" panose="00000500000000000000" pitchFamily="50" charset="0"/>
              </a:rPr>
              <a:t>Reactividad cruzada</a:t>
            </a:r>
          </a:p>
        </p:txBody>
      </p:sp>
    </p:spTree>
    <p:extLst>
      <p:ext uri="{BB962C8B-B14F-4D97-AF65-F5344CB8AC3E}">
        <p14:creationId xmlns:p14="http://schemas.microsoft.com/office/powerpoint/2010/main" val="410920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linds(horizontal)">
                                      <p:cBhvr>
                                        <p:cTn id="12" dur="500"/>
                                        <p:tgtEl>
                                          <p:spTgt spid="21">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blinds(horizontal)">
                                      <p:cBhvr>
                                        <p:cTn id="29" dur="500"/>
                                        <p:tgtEl>
                                          <p:spTgt spid="21">
                                            <p:txEl>
                                              <p:pRg st="2" end="2"/>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1">
                                            <p:txEl>
                                              <p:pRg st="3" end="3"/>
                                            </p:txEl>
                                          </p:spTgt>
                                        </p:tgtEl>
                                        <p:attrNameLst>
                                          <p:attrName>style.visibility</p:attrName>
                                        </p:attrNameLst>
                                      </p:cBhvr>
                                      <p:to>
                                        <p:strVal val="visible"/>
                                      </p:to>
                                    </p:set>
                                    <p:animEffect transition="in" filter="blinds(horizontal)">
                                      <p:cBhvr>
                                        <p:cTn id="43" dur="500"/>
                                        <p:tgtEl>
                                          <p:spTgt spid="21">
                                            <p:txEl>
                                              <p:pRg st="3" end="3"/>
                                            </p:txEl>
                                          </p:spTgt>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linds(horizontal)">
                                      <p:cBhvr>
                                        <p:cTn id="46" dur="500"/>
                                        <p:tgtEl>
                                          <p:spTgt spid="1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1">
                                            <p:txEl>
                                              <p:pRg st="4" end="4"/>
                                            </p:txEl>
                                          </p:spTgt>
                                        </p:tgtEl>
                                        <p:attrNameLst>
                                          <p:attrName>style.visibility</p:attrName>
                                        </p:attrNameLst>
                                      </p:cBhvr>
                                      <p:to>
                                        <p:strVal val="visible"/>
                                      </p:to>
                                    </p:set>
                                    <p:animEffect transition="in" filter="blinds(horizontal)">
                                      <p:cBhvr>
                                        <p:cTn id="60" dur="500"/>
                                        <p:tgtEl>
                                          <p:spTgt spid="21">
                                            <p:txEl>
                                              <p:pRg st="4" end="4"/>
                                            </p:txEl>
                                          </p:spTgt>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linds(horizontal)">
                                      <p:cBhvr>
                                        <p:cTn id="63" dur="500"/>
                                        <p:tgtEl>
                                          <p:spTgt spid="19"/>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linds(horizontal)">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blinds(horizontal)">
                                      <p:cBhvr>
                                        <p:cTn id="71" dur="500"/>
                                        <p:tgtEl>
                                          <p:spTgt spid="22"/>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blinds(horizontal)">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P spid="6" grpId="0" animBg="1"/>
      <p:bldP spid="12" grpId="0" animBg="1"/>
      <p:bldP spid="13" grpId="0" animBg="1"/>
      <p:bldP spid="14" grpId="0" animBg="1"/>
      <p:bldP spid="15" grpId="0" animBg="1"/>
      <p:bldP spid="16" grpId="0" animBg="1"/>
      <p:bldP spid="17" grpId="0" animBg="1"/>
      <p:bldP spid="19" grpId="0" animBg="1"/>
      <p:bldP spid="20" grpId="0" animBg="1"/>
      <p:bldP spid="21" grpId="0" uiExpand="1" build="p"/>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58E789B-4107-A942-BDAB-5F114265536C}"/>
              </a:ext>
            </a:extLst>
          </p:cNvPr>
          <p:cNvPicPr>
            <a:picLocks noChangeAspect="1"/>
          </p:cNvPicPr>
          <p:nvPr/>
        </p:nvPicPr>
        <p:blipFill>
          <a:blip r:embed="rId3"/>
          <a:stretch>
            <a:fillRect/>
          </a:stretch>
        </p:blipFill>
        <p:spPr>
          <a:xfrm>
            <a:off x="4411227" y="1527268"/>
            <a:ext cx="7658516" cy="4544493"/>
          </a:xfrm>
          <a:prstGeom prst="rect">
            <a:avLst/>
          </a:prstGeom>
        </p:spPr>
      </p:pic>
      <p:sp>
        <p:nvSpPr>
          <p:cNvPr id="6" name="CuadroTexto 5">
            <a:extLst>
              <a:ext uri="{FF2B5EF4-FFF2-40B4-BE49-F238E27FC236}">
                <a16:creationId xmlns:a16="http://schemas.microsoft.com/office/drawing/2014/main" id="{6C4FCA62-1885-7845-B4F1-11125ED9E4C5}"/>
              </a:ext>
            </a:extLst>
          </p:cNvPr>
          <p:cNvSpPr txBox="1"/>
          <p:nvPr/>
        </p:nvSpPr>
        <p:spPr>
          <a:xfrm>
            <a:off x="0" y="6441799"/>
            <a:ext cx="12192000" cy="369332"/>
          </a:xfrm>
          <a:prstGeom prst="rect">
            <a:avLst/>
          </a:prstGeom>
          <a:noFill/>
        </p:spPr>
        <p:txBody>
          <a:bodyPr wrap="square" rtlCol="0">
            <a:spAutoFit/>
          </a:bodyPr>
          <a:lstStyle/>
          <a:p>
            <a:pPr algn="r"/>
            <a:r>
              <a:rPr lang="es-ES_tradnl" sz="900" dirty="0" err="1">
                <a:solidFill>
                  <a:srgbClr val="152B48"/>
                </a:solidFill>
                <a:latin typeface="Montserrat" panose="00000500000000000000" pitchFamily="50" charset="0"/>
              </a:rPr>
              <a:t>Blumenthal</a:t>
            </a:r>
            <a:r>
              <a:rPr lang="es-ES_tradnl" sz="900" dirty="0">
                <a:solidFill>
                  <a:srgbClr val="152B48"/>
                </a:solidFill>
                <a:latin typeface="Montserrat" panose="00000500000000000000" pitchFamily="50" charset="0"/>
              </a:rPr>
              <a:t> KG, Peter JG, </a:t>
            </a:r>
            <a:r>
              <a:rPr lang="es-ES_tradnl" sz="900" dirty="0" err="1">
                <a:solidFill>
                  <a:srgbClr val="152B48"/>
                </a:solidFill>
                <a:latin typeface="Montserrat" panose="00000500000000000000" pitchFamily="50" charset="0"/>
              </a:rPr>
              <a:t>Trubiano</a:t>
            </a:r>
            <a:r>
              <a:rPr lang="es-ES_tradnl" sz="900" dirty="0">
                <a:solidFill>
                  <a:srgbClr val="152B48"/>
                </a:solidFill>
                <a:latin typeface="Montserrat" panose="00000500000000000000" pitchFamily="50" charset="0"/>
              </a:rPr>
              <a:t> JA, Phillips EJ. (2019). </a:t>
            </a:r>
            <a:r>
              <a:rPr lang="es-ES_tradnl" sz="900" dirty="0" err="1">
                <a:solidFill>
                  <a:srgbClr val="152B48"/>
                </a:solidFill>
                <a:latin typeface="Montserrat" panose="00000500000000000000" pitchFamily="50" charset="0"/>
              </a:rPr>
              <a:t>Lancet</a:t>
            </a:r>
            <a:r>
              <a:rPr lang="es-ES_tradnl" sz="900" dirty="0">
                <a:solidFill>
                  <a:srgbClr val="152B48"/>
                </a:solidFill>
                <a:latin typeface="Montserrat" panose="00000500000000000000" pitchFamily="50" charset="0"/>
              </a:rPr>
              <a:t>; 393: 183–98</a:t>
            </a:r>
          </a:p>
          <a:p>
            <a:pPr algn="r"/>
            <a:r>
              <a:rPr lang="es-ES_tradnl" sz="900" dirty="0" err="1">
                <a:solidFill>
                  <a:srgbClr val="152B48"/>
                </a:solidFill>
                <a:latin typeface="Montserrat" panose="00000500000000000000" pitchFamily="50" charset="0"/>
              </a:rPr>
              <a:t>Har</a:t>
            </a:r>
            <a:r>
              <a:rPr lang="es-ES_tradnl" sz="900" dirty="0">
                <a:solidFill>
                  <a:srgbClr val="152B48"/>
                </a:solidFill>
                <a:latin typeface="Montserrat" panose="00000500000000000000" pitchFamily="50" charset="0"/>
              </a:rPr>
              <a:t>, D., </a:t>
            </a:r>
            <a:r>
              <a:rPr lang="es-ES_tradnl" sz="900" dirty="0" err="1">
                <a:solidFill>
                  <a:srgbClr val="152B48"/>
                </a:solidFill>
                <a:latin typeface="Montserrat" panose="00000500000000000000" pitchFamily="50" charset="0"/>
              </a:rPr>
              <a:t>Solensky</a:t>
            </a:r>
            <a:r>
              <a:rPr lang="es-ES_tradnl" sz="900" dirty="0">
                <a:solidFill>
                  <a:srgbClr val="152B48"/>
                </a:solidFill>
                <a:latin typeface="Montserrat" panose="00000500000000000000" pitchFamily="50" charset="0"/>
              </a:rPr>
              <a:t>, R. (2017). </a:t>
            </a:r>
            <a:r>
              <a:rPr lang="es-ES_tradnl" sz="900" dirty="0" err="1">
                <a:solidFill>
                  <a:srgbClr val="152B48"/>
                </a:solidFill>
                <a:latin typeface="Montserrat" panose="00000500000000000000" pitchFamily="50" charset="0"/>
              </a:rPr>
              <a:t>Immunol</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Allergy</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Clin</a:t>
            </a:r>
            <a:r>
              <a:rPr lang="es-ES_tradnl" sz="900" dirty="0">
                <a:solidFill>
                  <a:srgbClr val="152B48"/>
                </a:solidFill>
                <a:latin typeface="Montserrat" panose="00000500000000000000" pitchFamily="50" charset="0"/>
              </a:rPr>
              <a:t> North Am. 2017 Nov;37(4):643-662. </a:t>
            </a:r>
          </a:p>
        </p:txBody>
      </p:sp>
      <p:sp>
        <p:nvSpPr>
          <p:cNvPr id="7" name="Forma libre 6">
            <a:extLst>
              <a:ext uri="{FF2B5EF4-FFF2-40B4-BE49-F238E27FC236}">
                <a16:creationId xmlns:a16="http://schemas.microsoft.com/office/drawing/2014/main" id="{34FC77FD-817E-5443-A5EC-F2D03379C080}"/>
              </a:ext>
            </a:extLst>
          </p:cNvPr>
          <p:cNvSpPr/>
          <p:nvPr/>
        </p:nvSpPr>
        <p:spPr>
          <a:xfrm>
            <a:off x="4854572" y="2434122"/>
            <a:ext cx="3629891" cy="2646219"/>
          </a:xfrm>
          <a:custGeom>
            <a:avLst/>
            <a:gdLst>
              <a:gd name="connsiteX0" fmla="*/ 0 w 3629891"/>
              <a:gd name="connsiteY0" fmla="*/ 0 h 2646219"/>
              <a:gd name="connsiteX1" fmla="*/ 0 w 3629891"/>
              <a:gd name="connsiteY1" fmla="*/ 2646219 h 2646219"/>
              <a:gd name="connsiteX2" fmla="*/ 3629891 w 3629891"/>
              <a:gd name="connsiteY2" fmla="*/ 2604655 h 2646219"/>
              <a:gd name="connsiteX3" fmla="*/ 2826327 w 3629891"/>
              <a:gd name="connsiteY3" fmla="*/ 13855 h 2646219"/>
              <a:gd name="connsiteX4" fmla="*/ 0 w 3629891"/>
              <a:gd name="connsiteY4" fmla="*/ 0 h 2646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891" h="2646219">
                <a:moveTo>
                  <a:pt x="0" y="0"/>
                </a:moveTo>
                <a:lnTo>
                  <a:pt x="0" y="2646219"/>
                </a:lnTo>
                <a:lnTo>
                  <a:pt x="3629891" y="2604655"/>
                </a:lnTo>
                <a:lnTo>
                  <a:pt x="2826327" y="1385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Montserrat" panose="00000500000000000000" pitchFamily="50" charset="0"/>
            </a:endParaRPr>
          </a:p>
        </p:txBody>
      </p:sp>
      <p:sp>
        <p:nvSpPr>
          <p:cNvPr id="8" name="Forma libre 7">
            <a:extLst>
              <a:ext uri="{FF2B5EF4-FFF2-40B4-BE49-F238E27FC236}">
                <a16:creationId xmlns:a16="http://schemas.microsoft.com/office/drawing/2014/main" id="{769A1D8A-1882-F148-87A0-68591DC7F5B7}"/>
              </a:ext>
            </a:extLst>
          </p:cNvPr>
          <p:cNvSpPr/>
          <p:nvPr/>
        </p:nvSpPr>
        <p:spPr>
          <a:xfrm>
            <a:off x="8747699" y="2392559"/>
            <a:ext cx="3089564" cy="2216727"/>
          </a:xfrm>
          <a:custGeom>
            <a:avLst/>
            <a:gdLst>
              <a:gd name="connsiteX0" fmla="*/ 0 w 3089564"/>
              <a:gd name="connsiteY0" fmla="*/ 360218 h 2216727"/>
              <a:gd name="connsiteX1" fmla="*/ 69273 w 3089564"/>
              <a:gd name="connsiteY1" fmla="*/ 2216727 h 2216727"/>
              <a:gd name="connsiteX2" fmla="*/ 3089564 w 3089564"/>
              <a:gd name="connsiteY2" fmla="*/ 2189018 h 2216727"/>
              <a:gd name="connsiteX3" fmla="*/ 3034146 w 3089564"/>
              <a:gd name="connsiteY3" fmla="*/ 1094509 h 2216727"/>
              <a:gd name="connsiteX4" fmla="*/ 69273 w 3089564"/>
              <a:gd name="connsiteY4" fmla="*/ 0 h 2216727"/>
              <a:gd name="connsiteX5" fmla="*/ 0 w 3089564"/>
              <a:gd name="connsiteY5" fmla="*/ 360218 h 221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564" h="2216727">
                <a:moveTo>
                  <a:pt x="0" y="360218"/>
                </a:moveTo>
                <a:lnTo>
                  <a:pt x="69273" y="2216727"/>
                </a:lnTo>
                <a:lnTo>
                  <a:pt x="3089564" y="2189018"/>
                </a:lnTo>
                <a:lnTo>
                  <a:pt x="3034146" y="1094509"/>
                </a:lnTo>
                <a:lnTo>
                  <a:pt x="69273" y="0"/>
                </a:lnTo>
                <a:lnTo>
                  <a:pt x="0" y="36021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Montserrat" panose="00000500000000000000" pitchFamily="50" charset="0"/>
            </a:endParaRPr>
          </a:p>
        </p:txBody>
      </p:sp>
      <p:sp>
        <p:nvSpPr>
          <p:cNvPr id="9" name="CuadroTexto 8">
            <a:extLst>
              <a:ext uri="{FF2B5EF4-FFF2-40B4-BE49-F238E27FC236}">
                <a16:creationId xmlns:a16="http://schemas.microsoft.com/office/drawing/2014/main" id="{0AAD1E0F-A0E2-C14B-AC68-902B7C907172}"/>
              </a:ext>
            </a:extLst>
          </p:cNvPr>
          <p:cNvSpPr txBox="1"/>
          <p:nvPr/>
        </p:nvSpPr>
        <p:spPr>
          <a:xfrm>
            <a:off x="5547299" y="2207893"/>
            <a:ext cx="1284326" cy="338554"/>
          </a:xfrm>
          <a:prstGeom prst="rect">
            <a:avLst/>
          </a:prstGeom>
          <a:noFill/>
        </p:spPr>
        <p:txBody>
          <a:bodyPr wrap="none" rtlCol="0">
            <a:spAutoFit/>
          </a:bodyPr>
          <a:lstStyle/>
          <a:p>
            <a:r>
              <a:rPr lang="es-ES_tradnl" sz="1600" dirty="0">
                <a:solidFill>
                  <a:srgbClr val="7030A0"/>
                </a:solidFill>
                <a:latin typeface="Montserrat" panose="00000500000000000000" pitchFamily="50" charset="0"/>
              </a:rPr>
              <a:t>Ampicilina</a:t>
            </a:r>
          </a:p>
        </p:txBody>
      </p:sp>
      <p:sp>
        <p:nvSpPr>
          <p:cNvPr id="10" name="CuadroTexto 9">
            <a:extLst>
              <a:ext uri="{FF2B5EF4-FFF2-40B4-BE49-F238E27FC236}">
                <a16:creationId xmlns:a16="http://schemas.microsoft.com/office/drawing/2014/main" id="{F26E30F3-CC2A-4B4C-AC1D-B06229D2EBB5}"/>
              </a:ext>
            </a:extLst>
          </p:cNvPr>
          <p:cNvSpPr txBox="1"/>
          <p:nvPr/>
        </p:nvSpPr>
        <p:spPr>
          <a:xfrm>
            <a:off x="9566014" y="2207893"/>
            <a:ext cx="1249060" cy="338554"/>
          </a:xfrm>
          <a:prstGeom prst="rect">
            <a:avLst/>
          </a:prstGeom>
          <a:noFill/>
        </p:spPr>
        <p:txBody>
          <a:bodyPr wrap="none" rtlCol="0">
            <a:spAutoFit/>
          </a:bodyPr>
          <a:lstStyle/>
          <a:p>
            <a:r>
              <a:rPr lang="es-ES_tradnl" sz="1600" dirty="0" err="1">
                <a:solidFill>
                  <a:srgbClr val="7030A0"/>
                </a:solidFill>
                <a:latin typeface="Montserrat" panose="00000500000000000000" pitchFamily="50" charset="0"/>
              </a:rPr>
              <a:t>Cefalexina</a:t>
            </a:r>
            <a:endParaRPr lang="es-ES_tradnl" sz="1600" dirty="0">
              <a:solidFill>
                <a:srgbClr val="7030A0"/>
              </a:solidFill>
              <a:latin typeface="Montserrat" panose="00000500000000000000" pitchFamily="50" charset="0"/>
            </a:endParaRPr>
          </a:p>
        </p:txBody>
      </p:sp>
      <p:sp>
        <p:nvSpPr>
          <p:cNvPr id="11" name="CuadroTexto 10">
            <a:extLst>
              <a:ext uri="{FF2B5EF4-FFF2-40B4-BE49-F238E27FC236}">
                <a16:creationId xmlns:a16="http://schemas.microsoft.com/office/drawing/2014/main" id="{FBBE578C-600F-914C-BBB9-9897C389A8C0}"/>
              </a:ext>
            </a:extLst>
          </p:cNvPr>
          <p:cNvSpPr txBox="1"/>
          <p:nvPr/>
        </p:nvSpPr>
        <p:spPr>
          <a:xfrm>
            <a:off x="5494207" y="2647483"/>
            <a:ext cx="1382110" cy="338554"/>
          </a:xfrm>
          <a:prstGeom prst="rect">
            <a:avLst/>
          </a:prstGeom>
          <a:noFill/>
        </p:spPr>
        <p:txBody>
          <a:bodyPr wrap="none" rtlCol="0">
            <a:spAutoFit/>
          </a:bodyPr>
          <a:lstStyle/>
          <a:p>
            <a:r>
              <a:rPr lang="es-ES_tradnl" sz="1600" dirty="0">
                <a:solidFill>
                  <a:srgbClr val="7030A0"/>
                </a:solidFill>
                <a:latin typeface="Montserrat" panose="00000500000000000000" pitchFamily="50" charset="0"/>
              </a:rPr>
              <a:t>Amoxicilina</a:t>
            </a:r>
          </a:p>
        </p:txBody>
      </p:sp>
      <p:sp>
        <p:nvSpPr>
          <p:cNvPr id="12" name="CuadroTexto 11">
            <a:extLst>
              <a:ext uri="{FF2B5EF4-FFF2-40B4-BE49-F238E27FC236}">
                <a16:creationId xmlns:a16="http://schemas.microsoft.com/office/drawing/2014/main" id="{2293C3C8-E731-2A46-B100-492C82F220A7}"/>
              </a:ext>
            </a:extLst>
          </p:cNvPr>
          <p:cNvSpPr txBox="1"/>
          <p:nvPr/>
        </p:nvSpPr>
        <p:spPr>
          <a:xfrm>
            <a:off x="9514814" y="2647483"/>
            <a:ext cx="1342034" cy="338554"/>
          </a:xfrm>
          <a:prstGeom prst="rect">
            <a:avLst/>
          </a:prstGeom>
          <a:noFill/>
        </p:spPr>
        <p:txBody>
          <a:bodyPr wrap="none" rtlCol="0">
            <a:spAutoFit/>
          </a:bodyPr>
          <a:lstStyle/>
          <a:p>
            <a:r>
              <a:rPr lang="es-ES_tradnl" sz="1600" dirty="0" err="1">
                <a:solidFill>
                  <a:srgbClr val="7030A0"/>
                </a:solidFill>
                <a:latin typeface="Montserrat" panose="00000500000000000000" pitchFamily="50" charset="0"/>
              </a:rPr>
              <a:t>Cefadroxilo</a:t>
            </a:r>
            <a:endParaRPr lang="es-ES_tradnl" sz="1600" dirty="0">
              <a:solidFill>
                <a:srgbClr val="7030A0"/>
              </a:solidFill>
              <a:latin typeface="Montserrat" panose="00000500000000000000" pitchFamily="50" charset="0"/>
            </a:endParaRPr>
          </a:p>
        </p:txBody>
      </p:sp>
      <p:cxnSp>
        <p:nvCxnSpPr>
          <p:cNvPr id="14" name="Conector recto 13">
            <a:extLst>
              <a:ext uri="{FF2B5EF4-FFF2-40B4-BE49-F238E27FC236}">
                <a16:creationId xmlns:a16="http://schemas.microsoft.com/office/drawing/2014/main" id="{F0ED5FB3-C584-004A-9E12-769C370A4172}"/>
              </a:ext>
            </a:extLst>
          </p:cNvPr>
          <p:cNvCxnSpPr>
            <a:stCxn id="9" idx="3"/>
            <a:endCxn id="10" idx="1"/>
          </p:cNvCxnSpPr>
          <p:nvPr/>
        </p:nvCxnSpPr>
        <p:spPr>
          <a:xfrm>
            <a:off x="6831625" y="2377170"/>
            <a:ext cx="2734389" cy="0"/>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5FBDC27B-92A1-6E4B-8139-48A6E7DC9A1F}"/>
              </a:ext>
            </a:extLst>
          </p:cNvPr>
          <p:cNvCxnSpPr>
            <a:stCxn id="11" idx="3"/>
            <a:endCxn id="12" idx="1"/>
          </p:cNvCxnSpPr>
          <p:nvPr/>
        </p:nvCxnSpPr>
        <p:spPr>
          <a:xfrm>
            <a:off x="6876317" y="2816760"/>
            <a:ext cx="2638497" cy="0"/>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C793F896-CAE9-E94F-84A3-9037B6D49FBC}"/>
              </a:ext>
            </a:extLst>
          </p:cNvPr>
          <p:cNvSpPr txBox="1"/>
          <p:nvPr/>
        </p:nvSpPr>
        <p:spPr>
          <a:xfrm>
            <a:off x="5557173" y="5035206"/>
            <a:ext cx="1332416" cy="338554"/>
          </a:xfrm>
          <a:prstGeom prst="rect">
            <a:avLst/>
          </a:prstGeom>
          <a:noFill/>
        </p:spPr>
        <p:txBody>
          <a:bodyPr wrap="none" rtlCol="0">
            <a:spAutoFit/>
          </a:bodyPr>
          <a:lstStyle/>
          <a:p>
            <a:r>
              <a:rPr lang="es-ES_tradnl" sz="1600" dirty="0" err="1">
                <a:solidFill>
                  <a:schemeClr val="accent6">
                    <a:lumMod val="75000"/>
                  </a:schemeClr>
                </a:solidFill>
                <a:latin typeface="Montserrat" panose="00000500000000000000" pitchFamily="50" charset="0"/>
              </a:rPr>
              <a:t>Aztreonam</a:t>
            </a:r>
            <a:endParaRPr lang="es-ES_tradnl" sz="1600" dirty="0">
              <a:solidFill>
                <a:schemeClr val="accent6">
                  <a:lumMod val="75000"/>
                </a:schemeClr>
              </a:solidFill>
              <a:latin typeface="Montserrat" panose="00000500000000000000" pitchFamily="50" charset="0"/>
            </a:endParaRPr>
          </a:p>
        </p:txBody>
      </p:sp>
      <p:sp>
        <p:nvSpPr>
          <p:cNvPr id="18" name="CuadroTexto 17">
            <a:extLst>
              <a:ext uri="{FF2B5EF4-FFF2-40B4-BE49-F238E27FC236}">
                <a16:creationId xmlns:a16="http://schemas.microsoft.com/office/drawing/2014/main" id="{7F0F0A9B-4F0C-C14C-945F-11656F55DB58}"/>
              </a:ext>
            </a:extLst>
          </p:cNvPr>
          <p:cNvSpPr txBox="1"/>
          <p:nvPr/>
        </p:nvSpPr>
        <p:spPr>
          <a:xfrm>
            <a:off x="9566011" y="2207893"/>
            <a:ext cx="1422184" cy="338554"/>
          </a:xfrm>
          <a:prstGeom prst="rect">
            <a:avLst/>
          </a:prstGeom>
          <a:noFill/>
        </p:spPr>
        <p:txBody>
          <a:bodyPr wrap="none" rtlCol="0">
            <a:spAutoFit/>
          </a:bodyPr>
          <a:lstStyle/>
          <a:p>
            <a:r>
              <a:rPr lang="es-ES_tradnl" sz="1600" dirty="0" err="1">
                <a:solidFill>
                  <a:schemeClr val="accent6">
                    <a:lumMod val="75000"/>
                  </a:schemeClr>
                </a:solidFill>
                <a:latin typeface="Montserrat" panose="00000500000000000000" pitchFamily="50" charset="0"/>
              </a:rPr>
              <a:t>Ceftazidima</a:t>
            </a:r>
            <a:endParaRPr lang="es-ES_tradnl" sz="1600" dirty="0">
              <a:solidFill>
                <a:schemeClr val="accent6">
                  <a:lumMod val="75000"/>
                </a:schemeClr>
              </a:solidFill>
              <a:latin typeface="Montserrat" panose="00000500000000000000" pitchFamily="50" charset="0"/>
            </a:endParaRPr>
          </a:p>
        </p:txBody>
      </p:sp>
      <p:cxnSp>
        <p:nvCxnSpPr>
          <p:cNvPr id="20" name="Conector recto 19">
            <a:extLst>
              <a:ext uri="{FF2B5EF4-FFF2-40B4-BE49-F238E27FC236}">
                <a16:creationId xmlns:a16="http://schemas.microsoft.com/office/drawing/2014/main" id="{008EE911-454E-B34E-A0A9-09F1262915D1}"/>
              </a:ext>
            </a:extLst>
          </p:cNvPr>
          <p:cNvCxnSpPr>
            <a:stCxn id="17" idx="3"/>
            <a:endCxn id="18" idx="1"/>
          </p:cNvCxnSpPr>
          <p:nvPr/>
        </p:nvCxnSpPr>
        <p:spPr>
          <a:xfrm flipV="1">
            <a:off x="6889589" y="2377170"/>
            <a:ext cx="2676422" cy="2827313"/>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ítulo 1">
            <a:extLst>
              <a:ext uri="{FF2B5EF4-FFF2-40B4-BE49-F238E27FC236}">
                <a16:creationId xmlns:a16="http://schemas.microsoft.com/office/drawing/2014/main" id="{0F108FA9-E031-7D47-9CF1-D16E65DC48DF}"/>
              </a:ext>
            </a:extLst>
          </p:cNvPr>
          <p:cNvSpPr txBox="1">
            <a:spLocks/>
          </p:cNvSpPr>
          <p:nvPr/>
        </p:nvSpPr>
        <p:spPr>
          <a:xfrm>
            <a:off x="535760" y="131262"/>
            <a:ext cx="8367080" cy="1221323"/>
          </a:xfrm>
          <a:prstGeom prst="rect">
            <a:avLst/>
          </a:prstGeom>
        </p:spPr>
        <p:txBody>
          <a:bodyPr anchor="ct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ES_tradnl" b="0" dirty="0">
                <a:latin typeface="Montserrat" panose="00000500000000000000" pitchFamily="50" charset="0"/>
              </a:rPr>
              <a:t>Tasas de reactividad cruzada</a:t>
            </a:r>
          </a:p>
        </p:txBody>
      </p:sp>
    </p:spTree>
    <p:extLst>
      <p:ext uri="{BB962C8B-B14F-4D97-AF65-F5344CB8AC3E}">
        <p14:creationId xmlns:p14="http://schemas.microsoft.com/office/powerpoint/2010/main" val="249452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12" grpId="1"/>
      <p:bldP spid="17" grpId="0"/>
      <p:bldP spid="17" grpId="1"/>
      <p:bldP spid="18" grpId="0"/>
      <p:bldP spid="1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E1F3F01-A40E-0D46-980F-0541F591CB4B}"/>
              </a:ext>
            </a:extLst>
          </p:cNvPr>
          <p:cNvSpPr txBox="1"/>
          <p:nvPr/>
        </p:nvSpPr>
        <p:spPr>
          <a:xfrm>
            <a:off x="0" y="6588874"/>
            <a:ext cx="12192000" cy="230832"/>
          </a:xfrm>
          <a:prstGeom prst="rect">
            <a:avLst/>
          </a:prstGeom>
          <a:noFill/>
        </p:spPr>
        <p:txBody>
          <a:bodyPr wrap="square" rtlCol="0">
            <a:spAutoFit/>
          </a:bodyPr>
          <a:lstStyle/>
          <a:p>
            <a:pPr algn="r"/>
            <a:r>
              <a:rPr lang="es-ES_tradnl" sz="900" dirty="0" err="1">
                <a:solidFill>
                  <a:srgbClr val="152B48"/>
                </a:solidFill>
                <a:latin typeface="Montserrat" panose="00000500000000000000" pitchFamily="50" charset="0"/>
              </a:rPr>
              <a:t>Zagursky</a:t>
            </a:r>
            <a:r>
              <a:rPr lang="es-ES_tradnl" sz="900" dirty="0">
                <a:solidFill>
                  <a:srgbClr val="152B48"/>
                </a:solidFill>
                <a:latin typeface="Montserrat" panose="00000500000000000000" pitchFamily="50" charset="0"/>
              </a:rPr>
              <a:t>, R.J., </a:t>
            </a:r>
            <a:r>
              <a:rPr lang="es-ES_tradnl" sz="900" dirty="0" err="1">
                <a:solidFill>
                  <a:srgbClr val="152B48"/>
                </a:solidFill>
                <a:latin typeface="Montserrat" panose="00000500000000000000" pitchFamily="50" charset="0"/>
              </a:rPr>
              <a:t>Pichichero</a:t>
            </a:r>
            <a:r>
              <a:rPr lang="es-ES_tradnl" sz="900" dirty="0">
                <a:solidFill>
                  <a:srgbClr val="152B48"/>
                </a:solidFill>
                <a:latin typeface="Montserrat" panose="00000500000000000000" pitchFamily="50" charset="0"/>
              </a:rPr>
              <a:t>, M.E.(2018). J </a:t>
            </a:r>
            <a:r>
              <a:rPr lang="es-ES_tradnl" sz="900" dirty="0" err="1">
                <a:solidFill>
                  <a:srgbClr val="152B48"/>
                </a:solidFill>
                <a:latin typeface="Montserrat" panose="00000500000000000000" pitchFamily="50" charset="0"/>
              </a:rPr>
              <a:t>Allergy</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Clin</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Immunol</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Pract</a:t>
            </a:r>
            <a:r>
              <a:rPr lang="es-ES_tradnl" sz="900" dirty="0">
                <a:solidFill>
                  <a:srgbClr val="152B48"/>
                </a:solidFill>
                <a:latin typeface="Montserrat" panose="00000500000000000000" pitchFamily="50" charset="0"/>
              </a:rPr>
              <a:t>. 2018 </a:t>
            </a:r>
            <a:r>
              <a:rPr lang="es-ES_tradnl" sz="900" dirty="0" err="1">
                <a:solidFill>
                  <a:srgbClr val="152B48"/>
                </a:solidFill>
                <a:latin typeface="Montserrat" panose="00000500000000000000" pitchFamily="50" charset="0"/>
              </a:rPr>
              <a:t>Jan</a:t>
            </a:r>
            <a:r>
              <a:rPr lang="es-ES_tradnl" sz="900" dirty="0">
                <a:solidFill>
                  <a:srgbClr val="152B48"/>
                </a:solidFill>
                <a:latin typeface="Montserrat" panose="00000500000000000000" pitchFamily="50" charset="0"/>
              </a:rPr>
              <a:t> - Feb;6(1):72-81.e1.</a:t>
            </a:r>
          </a:p>
        </p:txBody>
      </p:sp>
      <p:grpSp>
        <p:nvGrpSpPr>
          <p:cNvPr id="2" name="Grupo 1">
            <a:extLst>
              <a:ext uri="{FF2B5EF4-FFF2-40B4-BE49-F238E27FC236}">
                <a16:creationId xmlns:a16="http://schemas.microsoft.com/office/drawing/2014/main" id="{5D4EBCD3-E82D-9046-A012-D3FB9F9A0163}"/>
              </a:ext>
            </a:extLst>
          </p:cNvPr>
          <p:cNvGrpSpPr/>
          <p:nvPr/>
        </p:nvGrpSpPr>
        <p:grpSpPr>
          <a:xfrm>
            <a:off x="452176" y="247751"/>
            <a:ext cx="11639340" cy="5902193"/>
            <a:chOff x="0" y="177583"/>
            <a:chExt cx="12192000" cy="6056783"/>
          </a:xfrm>
        </p:grpSpPr>
        <p:pic>
          <p:nvPicPr>
            <p:cNvPr id="4" name="Imagen 3">
              <a:extLst>
                <a:ext uri="{FF2B5EF4-FFF2-40B4-BE49-F238E27FC236}">
                  <a16:creationId xmlns:a16="http://schemas.microsoft.com/office/drawing/2014/main" id="{5385EB2F-3B93-5C4B-9FE8-6AFA161ECD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7583"/>
              <a:ext cx="12192000" cy="6056783"/>
            </a:xfrm>
            <a:prstGeom prst="rect">
              <a:avLst/>
            </a:prstGeom>
          </p:spPr>
        </p:pic>
        <p:sp>
          <p:nvSpPr>
            <p:cNvPr id="6" name="CuadroTexto 5">
              <a:extLst>
                <a:ext uri="{FF2B5EF4-FFF2-40B4-BE49-F238E27FC236}">
                  <a16:creationId xmlns:a16="http://schemas.microsoft.com/office/drawing/2014/main" id="{76BB9CB1-F297-E145-869B-DCBFBBBB40A8}"/>
                </a:ext>
              </a:extLst>
            </p:cNvPr>
            <p:cNvSpPr txBox="1"/>
            <p:nvPr/>
          </p:nvSpPr>
          <p:spPr>
            <a:xfrm>
              <a:off x="1997050" y="221473"/>
              <a:ext cx="468173" cy="107722"/>
            </a:xfrm>
            <a:prstGeom prst="rect">
              <a:avLst/>
            </a:prstGeom>
            <a:solidFill>
              <a:schemeClr val="bg1"/>
            </a:solidFill>
          </p:spPr>
          <p:txBody>
            <a:bodyPr wrap="square" lIns="0" tIns="0" rIns="0" bIns="0" rtlCol="0">
              <a:spAutoFit/>
            </a:bodyPr>
            <a:lstStyle/>
            <a:p>
              <a:r>
                <a:rPr lang="es-ES_tradnl" sz="700" dirty="0"/>
                <a:t>Penicilinas</a:t>
              </a:r>
            </a:p>
          </p:txBody>
        </p:sp>
        <p:sp>
          <p:nvSpPr>
            <p:cNvPr id="7" name="CuadroTexto 6">
              <a:extLst>
                <a:ext uri="{FF2B5EF4-FFF2-40B4-BE49-F238E27FC236}">
                  <a16:creationId xmlns:a16="http://schemas.microsoft.com/office/drawing/2014/main" id="{4101A5D6-264F-9D43-9D08-DDC2E7A1612F}"/>
                </a:ext>
              </a:extLst>
            </p:cNvPr>
            <p:cNvSpPr txBox="1"/>
            <p:nvPr/>
          </p:nvSpPr>
          <p:spPr>
            <a:xfrm>
              <a:off x="4073348" y="221473"/>
              <a:ext cx="468173" cy="107722"/>
            </a:xfrm>
            <a:prstGeom prst="rect">
              <a:avLst/>
            </a:prstGeom>
            <a:solidFill>
              <a:schemeClr val="bg1"/>
            </a:solidFill>
          </p:spPr>
          <p:txBody>
            <a:bodyPr wrap="square" lIns="0" tIns="0" rIns="0" bIns="0" rtlCol="0">
              <a:spAutoFit/>
            </a:bodyPr>
            <a:lstStyle/>
            <a:p>
              <a:pPr algn="ctr"/>
              <a:r>
                <a:rPr lang="es-ES_tradnl" sz="700" dirty="0"/>
                <a:t>1era</a:t>
              </a:r>
            </a:p>
          </p:txBody>
        </p:sp>
        <p:sp>
          <p:nvSpPr>
            <p:cNvPr id="8" name="CuadroTexto 7">
              <a:extLst>
                <a:ext uri="{FF2B5EF4-FFF2-40B4-BE49-F238E27FC236}">
                  <a16:creationId xmlns:a16="http://schemas.microsoft.com/office/drawing/2014/main" id="{7241B539-39BC-4647-9913-57D266440D6A}"/>
                </a:ext>
              </a:extLst>
            </p:cNvPr>
            <p:cNvSpPr txBox="1"/>
            <p:nvPr/>
          </p:nvSpPr>
          <p:spPr>
            <a:xfrm>
              <a:off x="8680704" y="221473"/>
              <a:ext cx="468173" cy="107722"/>
            </a:xfrm>
            <a:prstGeom prst="rect">
              <a:avLst/>
            </a:prstGeom>
            <a:solidFill>
              <a:schemeClr val="bg1"/>
            </a:solidFill>
          </p:spPr>
          <p:txBody>
            <a:bodyPr wrap="square" lIns="0" tIns="0" rIns="0" bIns="0" rtlCol="0">
              <a:spAutoFit/>
            </a:bodyPr>
            <a:lstStyle/>
            <a:p>
              <a:pPr algn="ctr"/>
              <a:r>
                <a:rPr lang="es-ES_tradnl" sz="700" dirty="0"/>
                <a:t>3era</a:t>
              </a:r>
            </a:p>
          </p:txBody>
        </p:sp>
        <p:sp>
          <p:nvSpPr>
            <p:cNvPr id="9" name="CuadroTexto 8">
              <a:extLst>
                <a:ext uri="{FF2B5EF4-FFF2-40B4-BE49-F238E27FC236}">
                  <a16:creationId xmlns:a16="http://schemas.microsoft.com/office/drawing/2014/main" id="{26102C71-6FEE-4345-8BFD-AD44002D9BF7}"/>
                </a:ext>
              </a:extLst>
            </p:cNvPr>
            <p:cNvSpPr txBox="1"/>
            <p:nvPr/>
          </p:nvSpPr>
          <p:spPr>
            <a:xfrm>
              <a:off x="6120384" y="221473"/>
              <a:ext cx="468173" cy="107722"/>
            </a:xfrm>
            <a:prstGeom prst="rect">
              <a:avLst/>
            </a:prstGeom>
            <a:solidFill>
              <a:schemeClr val="bg1"/>
            </a:solidFill>
          </p:spPr>
          <p:txBody>
            <a:bodyPr wrap="square" lIns="0" tIns="0" rIns="0" bIns="0" rtlCol="0">
              <a:spAutoFit/>
            </a:bodyPr>
            <a:lstStyle/>
            <a:p>
              <a:pPr algn="ctr"/>
              <a:r>
                <a:rPr lang="es-ES_tradnl" sz="700" dirty="0"/>
                <a:t>2da</a:t>
              </a:r>
            </a:p>
          </p:txBody>
        </p:sp>
        <p:sp>
          <p:nvSpPr>
            <p:cNvPr id="10" name="CuadroTexto 9">
              <a:extLst>
                <a:ext uri="{FF2B5EF4-FFF2-40B4-BE49-F238E27FC236}">
                  <a16:creationId xmlns:a16="http://schemas.microsoft.com/office/drawing/2014/main" id="{4822A3F2-7C2F-AD4D-B82D-2CB81FC2D2C0}"/>
                </a:ext>
              </a:extLst>
            </p:cNvPr>
            <p:cNvSpPr txBox="1"/>
            <p:nvPr/>
          </p:nvSpPr>
          <p:spPr>
            <a:xfrm>
              <a:off x="10436352" y="220519"/>
              <a:ext cx="468173" cy="107722"/>
            </a:xfrm>
            <a:prstGeom prst="rect">
              <a:avLst/>
            </a:prstGeom>
            <a:solidFill>
              <a:schemeClr val="bg1"/>
            </a:solidFill>
          </p:spPr>
          <p:txBody>
            <a:bodyPr wrap="square" lIns="0" tIns="0" rIns="0" bIns="0" rtlCol="0">
              <a:spAutoFit/>
            </a:bodyPr>
            <a:lstStyle/>
            <a:p>
              <a:pPr algn="ctr"/>
              <a:r>
                <a:rPr lang="es-ES_tradnl" sz="700" dirty="0"/>
                <a:t>4ta</a:t>
              </a:r>
            </a:p>
          </p:txBody>
        </p:sp>
        <p:sp>
          <p:nvSpPr>
            <p:cNvPr id="11" name="CuadroTexto 10">
              <a:extLst>
                <a:ext uri="{FF2B5EF4-FFF2-40B4-BE49-F238E27FC236}">
                  <a16:creationId xmlns:a16="http://schemas.microsoft.com/office/drawing/2014/main" id="{1EC61914-7C99-E946-B487-CB4C7BF5F149}"/>
                </a:ext>
              </a:extLst>
            </p:cNvPr>
            <p:cNvSpPr txBox="1"/>
            <p:nvPr/>
          </p:nvSpPr>
          <p:spPr>
            <a:xfrm>
              <a:off x="11188598" y="220519"/>
              <a:ext cx="468173" cy="107722"/>
            </a:xfrm>
            <a:prstGeom prst="rect">
              <a:avLst/>
            </a:prstGeom>
            <a:solidFill>
              <a:schemeClr val="bg1"/>
            </a:solidFill>
          </p:spPr>
          <p:txBody>
            <a:bodyPr wrap="square" lIns="0" tIns="0" rIns="0" bIns="0" rtlCol="0">
              <a:spAutoFit/>
            </a:bodyPr>
            <a:lstStyle/>
            <a:p>
              <a:pPr algn="ctr"/>
              <a:r>
                <a:rPr lang="es-ES_tradnl" sz="700" dirty="0"/>
                <a:t>5ta</a:t>
              </a:r>
            </a:p>
          </p:txBody>
        </p:sp>
        <p:sp>
          <p:nvSpPr>
            <p:cNvPr id="12" name="CuadroTexto 11">
              <a:extLst>
                <a:ext uri="{FF2B5EF4-FFF2-40B4-BE49-F238E27FC236}">
                  <a16:creationId xmlns:a16="http://schemas.microsoft.com/office/drawing/2014/main" id="{CB7D0B14-62A8-8343-A263-450D8B67870C}"/>
                </a:ext>
              </a:extLst>
            </p:cNvPr>
            <p:cNvSpPr txBox="1"/>
            <p:nvPr/>
          </p:nvSpPr>
          <p:spPr>
            <a:xfrm>
              <a:off x="11880493" y="220519"/>
              <a:ext cx="252000" cy="107722"/>
            </a:xfrm>
            <a:prstGeom prst="rect">
              <a:avLst/>
            </a:prstGeom>
            <a:solidFill>
              <a:schemeClr val="bg1"/>
            </a:solidFill>
          </p:spPr>
          <p:txBody>
            <a:bodyPr wrap="square" lIns="0" tIns="0" rIns="0" bIns="0" rtlCol="0">
              <a:spAutoFit/>
            </a:bodyPr>
            <a:lstStyle/>
            <a:p>
              <a:pPr algn="ctr"/>
              <a:r>
                <a:rPr lang="es-ES_tradnl" sz="700" dirty="0"/>
                <a:t>Mono</a:t>
              </a:r>
            </a:p>
          </p:txBody>
        </p:sp>
        <p:sp>
          <p:nvSpPr>
            <p:cNvPr id="13" name="CuadroTexto 12">
              <a:extLst>
                <a:ext uri="{FF2B5EF4-FFF2-40B4-BE49-F238E27FC236}">
                  <a16:creationId xmlns:a16="http://schemas.microsoft.com/office/drawing/2014/main" id="{641ABC73-2537-D242-8CA7-7BD60A74DC14}"/>
                </a:ext>
              </a:extLst>
            </p:cNvPr>
            <p:cNvSpPr txBox="1"/>
            <p:nvPr/>
          </p:nvSpPr>
          <p:spPr>
            <a:xfrm>
              <a:off x="54364" y="6084465"/>
              <a:ext cx="252000" cy="107722"/>
            </a:xfrm>
            <a:prstGeom prst="rect">
              <a:avLst/>
            </a:prstGeom>
            <a:solidFill>
              <a:schemeClr val="bg1"/>
            </a:solidFill>
          </p:spPr>
          <p:txBody>
            <a:bodyPr wrap="square" lIns="0" tIns="0" rIns="0" bIns="0" rtlCol="0">
              <a:spAutoFit/>
            </a:bodyPr>
            <a:lstStyle/>
            <a:p>
              <a:pPr algn="ctr"/>
              <a:r>
                <a:rPr lang="es-ES_tradnl" sz="700" dirty="0"/>
                <a:t>Mono</a:t>
              </a:r>
            </a:p>
          </p:txBody>
        </p:sp>
        <p:sp>
          <p:nvSpPr>
            <p:cNvPr id="15" name="CuadroTexto 14">
              <a:extLst>
                <a:ext uri="{FF2B5EF4-FFF2-40B4-BE49-F238E27FC236}">
                  <a16:creationId xmlns:a16="http://schemas.microsoft.com/office/drawing/2014/main" id="{10F80858-4C1C-A84C-97B3-25EEB3E8831A}"/>
                </a:ext>
              </a:extLst>
            </p:cNvPr>
            <p:cNvSpPr txBox="1"/>
            <p:nvPr/>
          </p:nvSpPr>
          <p:spPr>
            <a:xfrm>
              <a:off x="58109" y="5799489"/>
              <a:ext cx="252000" cy="107722"/>
            </a:xfrm>
            <a:prstGeom prst="rect">
              <a:avLst/>
            </a:prstGeom>
            <a:solidFill>
              <a:schemeClr val="bg1"/>
            </a:solidFill>
          </p:spPr>
          <p:txBody>
            <a:bodyPr wrap="square" lIns="0" tIns="0" rIns="0" bIns="0" rtlCol="0">
              <a:spAutoFit/>
            </a:bodyPr>
            <a:lstStyle/>
            <a:p>
              <a:pPr algn="ctr"/>
              <a:r>
                <a:rPr lang="es-ES_tradnl" sz="700" dirty="0"/>
                <a:t>5ta</a:t>
              </a:r>
            </a:p>
          </p:txBody>
        </p:sp>
        <p:sp>
          <p:nvSpPr>
            <p:cNvPr id="16" name="CuadroTexto 15">
              <a:extLst>
                <a:ext uri="{FF2B5EF4-FFF2-40B4-BE49-F238E27FC236}">
                  <a16:creationId xmlns:a16="http://schemas.microsoft.com/office/drawing/2014/main" id="{D6169D5F-3599-3A40-B929-9037396C44EF}"/>
                </a:ext>
              </a:extLst>
            </p:cNvPr>
            <p:cNvSpPr txBox="1"/>
            <p:nvPr/>
          </p:nvSpPr>
          <p:spPr>
            <a:xfrm>
              <a:off x="54364" y="5457373"/>
              <a:ext cx="252000" cy="107722"/>
            </a:xfrm>
            <a:prstGeom prst="rect">
              <a:avLst/>
            </a:prstGeom>
            <a:solidFill>
              <a:schemeClr val="bg1"/>
            </a:solidFill>
          </p:spPr>
          <p:txBody>
            <a:bodyPr wrap="square" lIns="0" tIns="0" rIns="0" bIns="0" rtlCol="0">
              <a:spAutoFit/>
            </a:bodyPr>
            <a:lstStyle/>
            <a:p>
              <a:pPr algn="ctr"/>
              <a:r>
                <a:rPr lang="es-ES_tradnl" sz="700" dirty="0"/>
                <a:t>4ta</a:t>
              </a:r>
            </a:p>
          </p:txBody>
        </p:sp>
        <p:sp>
          <p:nvSpPr>
            <p:cNvPr id="17" name="CuadroTexto 16">
              <a:extLst>
                <a:ext uri="{FF2B5EF4-FFF2-40B4-BE49-F238E27FC236}">
                  <a16:creationId xmlns:a16="http://schemas.microsoft.com/office/drawing/2014/main" id="{86771B9B-53D4-2146-856E-86694987C1D8}"/>
                </a:ext>
              </a:extLst>
            </p:cNvPr>
            <p:cNvSpPr txBox="1"/>
            <p:nvPr/>
          </p:nvSpPr>
          <p:spPr>
            <a:xfrm>
              <a:off x="54364" y="4623048"/>
              <a:ext cx="252000" cy="107722"/>
            </a:xfrm>
            <a:prstGeom prst="rect">
              <a:avLst/>
            </a:prstGeom>
            <a:solidFill>
              <a:schemeClr val="bg1"/>
            </a:solidFill>
          </p:spPr>
          <p:txBody>
            <a:bodyPr wrap="square" lIns="0" tIns="0" rIns="0" bIns="0" rtlCol="0">
              <a:spAutoFit/>
            </a:bodyPr>
            <a:lstStyle/>
            <a:p>
              <a:pPr algn="ctr"/>
              <a:r>
                <a:rPr lang="es-ES_tradnl" sz="700" dirty="0"/>
                <a:t>3ra</a:t>
              </a:r>
            </a:p>
          </p:txBody>
        </p:sp>
        <p:sp>
          <p:nvSpPr>
            <p:cNvPr id="18" name="CuadroTexto 17">
              <a:extLst>
                <a:ext uri="{FF2B5EF4-FFF2-40B4-BE49-F238E27FC236}">
                  <a16:creationId xmlns:a16="http://schemas.microsoft.com/office/drawing/2014/main" id="{C1EE6DE7-2ECC-FD42-92A7-48E1890D4B7B}"/>
                </a:ext>
              </a:extLst>
            </p:cNvPr>
            <p:cNvSpPr txBox="1"/>
            <p:nvPr/>
          </p:nvSpPr>
          <p:spPr>
            <a:xfrm>
              <a:off x="54364" y="2497993"/>
              <a:ext cx="252000" cy="107722"/>
            </a:xfrm>
            <a:prstGeom prst="rect">
              <a:avLst/>
            </a:prstGeom>
            <a:solidFill>
              <a:schemeClr val="bg1"/>
            </a:solidFill>
          </p:spPr>
          <p:txBody>
            <a:bodyPr wrap="square" lIns="0" tIns="0" rIns="0" bIns="0" rtlCol="0">
              <a:spAutoFit/>
            </a:bodyPr>
            <a:lstStyle/>
            <a:p>
              <a:pPr algn="ctr"/>
              <a:r>
                <a:rPr lang="es-ES_tradnl" sz="700" dirty="0"/>
                <a:t>1ra</a:t>
              </a:r>
            </a:p>
          </p:txBody>
        </p:sp>
        <p:sp>
          <p:nvSpPr>
            <p:cNvPr id="19" name="CuadroTexto 18">
              <a:extLst>
                <a:ext uri="{FF2B5EF4-FFF2-40B4-BE49-F238E27FC236}">
                  <a16:creationId xmlns:a16="http://schemas.microsoft.com/office/drawing/2014/main" id="{D0FC71F3-88B0-0046-A336-F7BF4A493BA3}"/>
                </a:ext>
              </a:extLst>
            </p:cNvPr>
            <p:cNvSpPr txBox="1"/>
            <p:nvPr/>
          </p:nvSpPr>
          <p:spPr>
            <a:xfrm>
              <a:off x="54364" y="3452798"/>
              <a:ext cx="252000" cy="107722"/>
            </a:xfrm>
            <a:prstGeom prst="rect">
              <a:avLst/>
            </a:prstGeom>
            <a:solidFill>
              <a:schemeClr val="bg1"/>
            </a:solidFill>
          </p:spPr>
          <p:txBody>
            <a:bodyPr wrap="square" lIns="0" tIns="0" rIns="0" bIns="0" rtlCol="0">
              <a:spAutoFit/>
            </a:bodyPr>
            <a:lstStyle/>
            <a:p>
              <a:pPr algn="ctr"/>
              <a:r>
                <a:rPr lang="es-ES_tradnl" sz="700" dirty="0"/>
                <a:t>2da</a:t>
              </a:r>
            </a:p>
          </p:txBody>
        </p:sp>
        <p:sp>
          <p:nvSpPr>
            <p:cNvPr id="20" name="CuadroTexto 19">
              <a:extLst>
                <a:ext uri="{FF2B5EF4-FFF2-40B4-BE49-F238E27FC236}">
                  <a16:creationId xmlns:a16="http://schemas.microsoft.com/office/drawing/2014/main" id="{F3B6EF4B-0AB7-CD45-9509-0FD16EADD5F4}"/>
                </a:ext>
              </a:extLst>
            </p:cNvPr>
            <p:cNvSpPr txBox="1"/>
            <p:nvPr/>
          </p:nvSpPr>
          <p:spPr>
            <a:xfrm>
              <a:off x="54364" y="1543188"/>
              <a:ext cx="252000" cy="107722"/>
            </a:xfrm>
            <a:prstGeom prst="rect">
              <a:avLst/>
            </a:prstGeom>
            <a:solidFill>
              <a:schemeClr val="bg1"/>
            </a:solidFill>
          </p:spPr>
          <p:txBody>
            <a:bodyPr wrap="square" lIns="0" tIns="0" rIns="0" bIns="0" rtlCol="0">
              <a:spAutoFit/>
            </a:bodyPr>
            <a:lstStyle/>
            <a:p>
              <a:pPr algn="ctr"/>
              <a:r>
                <a:rPr lang="es-ES_tradnl" sz="700" dirty="0"/>
                <a:t>PNC</a:t>
              </a:r>
            </a:p>
          </p:txBody>
        </p:sp>
        <p:sp>
          <p:nvSpPr>
            <p:cNvPr id="21" name="CuadroTexto 20">
              <a:extLst>
                <a:ext uri="{FF2B5EF4-FFF2-40B4-BE49-F238E27FC236}">
                  <a16:creationId xmlns:a16="http://schemas.microsoft.com/office/drawing/2014/main" id="{668FF47D-245F-F14F-A704-3E531F1A4878}"/>
                </a:ext>
              </a:extLst>
            </p:cNvPr>
            <p:cNvSpPr txBox="1"/>
            <p:nvPr/>
          </p:nvSpPr>
          <p:spPr>
            <a:xfrm rot="5400000">
              <a:off x="1106713" y="681135"/>
              <a:ext cx="468173" cy="107722"/>
            </a:xfrm>
            <a:prstGeom prst="rect">
              <a:avLst/>
            </a:prstGeom>
            <a:solidFill>
              <a:schemeClr val="bg1"/>
            </a:solidFill>
          </p:spPr>
          <p:txBody>
            <a:bodyPr wrap="square" lIns="0" tIns="0" rIns="0" bIns="0" rtlCol="0">
              <a:spAutoFit/>
            </a:bodyPr>
            <a:lstStyle/>
            <a:p>
              <a:pPr algn="ctr"/>
              <a:r>
                <a:rPr lang="es-ES_tradnl" sz="700" dirty="0" err="1"/>
                <a:t>Nafcilina</a:t>
              </a:r>
              <a:endParaRPr lang="es-ES_tradnl" sz="700" dirty="0"/>
            </a:p>
          </p:txBody>
        </p:sp>
        <p:sp>
          <p:nvSpPr>
            <p:cNvPr id="22" name="CuadroTexto 21">
              <a:extLst>
                <a:ext uri="{FF2B5EF4-FFF2-40B4-BE49-F238E27FC236}">
                  <a16:creationId xmlns:a16="http://schemas.microsoft.com/office/drawing/2014/main" id="{7CC2577A-D935-C54F-B6F9-451012248E31}"/>
                </a:ext>
              </a:extLst>
            </p:cNvPr>
            <p:cNvSpPr txBox="1"/>
            <p:nvPr/>
          </p:nvSpPr>
          <p:spPr>
            <a:xfrm>
              <a:off x="516614" y="1134642"/>
              <a:ext cx="468173" cy="107722"/>
            </a:xfrm>
            <a:prstGeom prst="rect">
              <a:avLst/>
            </a:prstGeom>
            <a:solidFill>
              <a:schemeClr val="bg1"/>
            </a:solidFill>
          </p:spPr>
          <p:txBody>
            <a:bodyPr wrap="square" lIns="0" tIns="0" rIns="0" bIns="0" rtlCol="0">
              <a:spAutoFit/>
            </a:bodyPr>
            <a:lstStyle/>
            <a:p>
              <a:pPr algn="ctr"/>
              <a:r>
                <a:rPr lang="es-ES_tradnl" sz="700" dirty="0" err="1"/>
                <a:t>Nafcilina</a:t>
              </a:r>
              <a:endParaRPr lang="es-ES_tradnl" sz="700" dirty="0"/>
            </a:p>
          </p:txBody>
        </p:sp>
        <p:sp>
          <p:nvSpPr>
            <p:cNvPr id="23" name="CuadroTexto 22">
              <a:extLst>
                <a:ext uri="{FF2B5EF4-FFF2-40B4-BE49-F238E27FC236}">
                  <a16:creationId xmlns:a16="http://schemas.microsoft.com/office/drawing/2014/main" id="{57EA5E20-CB34-C241-9E66-78A7E6167C07}"/>
                </a:ext>
              </a:extLst>
            </p:cNvPr>
            <p:cNvSpPr txBox="1"/>
            <p:nvPr/>
          </p:nvSpPr>
          <p:spPr>
            <a:xfrm>
              <a:off x="516614" y="1270981"/>
              <a:ext cx="468173" cy="107722"/>
            </a:xfrm>
            <a:prstGeom prst="rect">
              <a:avLst/>
            </a:prstGeom>
            <a:solidFill>
              <a:schemeClr val="bg1"/>
            </a:solidFill>
          </p:spPr>
          <p:txBody>
            <a:bodyPr wrap="square" lIns="0" tIns="0" rIns="0" bIns="0" rtlCol="0">
              <a:spAutoFit/>
            </a:bodyPr>
            <a:lstStyle/>
            <a:p>
              <a:pPr algn="ctr"/>
              <a:r>
                <a:rPr lang="es-ES_tradnl" sz="700" dirty="0" err="1"/>
                <a:t>Oxacilina</a:t>
              </a:r>
              <a:endParaRPr lang="es-ES_tradnl" sz="700" dirty="0"/>
            </a:p>
          </p:txBody>
        </p:sp>
        <p:sp>
          <p:nvSpPr>
            <p:cNvPr id="24" name="CuadroTexto 23">
              <a:extLst>
                <a:ext uri="{FF2B5EF4-FFF2-40B4-BE49-F238E27FC236}">
                  <a16:creationId xmlns:a16="http://schemas.microsoft.com/office/drawing/2014/main" id="{9AABFC87-5D70-4947-A368-C700BC8640AC}"/>
                </a:ext>
              </a:extLst>
            </p:cNvPr>
            <p:cNvSpPr txBox="1"/>
            <p:nvPr/>
          </p:nvSpPr>
          <p:spPr>
            <a:xfrm rot="5400000">
              <a:off x="1417096" y="681135"/>
              <a:ext cx="468173" cy="107722"/>
            </a:xfrm>
            <a:prstGeom prst="rect">
              <a:avLst/>
            </a:prstGeom>
            <a:solidFill>
              <a:schemeClr val="bg1"/>
            </a:solidFill>
          </p:spPr>
          <p:txBody>
            <a:bodyPr wrap="square" lIns="0" tIns="0" rIns="0" bIns="0" rtlCol="0">
              <a:spAutoFit/>
            </a:bodyPr>
            <a:lstStyle/>
            <a:p>
              <a:pPr algn="ctr"/>
              <a:r>
                <a:rPr lang="es-ES_tradnl" sz="700" dirty="0" err="1"/>
                <a:t>Oxacilina</a:t>
              </a:r>
              <a:endParaRPr lang="es-ES_tradnl" sz="700" dirty="0"/>
            </a:p>
          </p:txBody>
        </p:sp>
        <p:sp>
          <p:nvSpPr>
            <p:cNvPr id="25" name="CuadroTexto 24">
              <a:extLst>
                <a:ext uri="{FF2B5EF4-FFF2-40B4-BE49-F238E27FC236}">
                  <a16:creationId xmlns:a16="http://schemas.microsoft.com/office/drawing/2014/main" id="{C9D68C94-E2D2-E54B-B942-ED74B9AECD7E}"/>
                </a:ext>
              </a:extLst>
            </p:cNvPr>
            <p:cNvSpPr txBox="1"/>
            <p:nvPr/>
          </p:nvSpPr>
          <p:spPr>
            <a:xfrm>
              <a:off x="480700" y="1405317"/>
              <a:ext cx="540000" cy="108000"/>
            </a:xfrm>
            <a:prstGeom prst="rect">
              <a:avLst/>
            </a:prstGeom>
            <a:solidFill>
              <a:schemeClr val="bg1"/>
            </a:solidFill>
          </p:spPr>
          <p:txBody>
            <a:bodyPr wrap="square" lIns="0" tIns="0" rIns="0" bIns="0" rtlCol="0">
              <a:spAutoFit/>
            </a:bodyPr>
            <a:lstStyle/>
            <a:p>
              <a:pPr algn="ctr"/>
              <a:r>
                <a:rPr lang="es-ES_tradnl" sz="700" dirty="0" err="1"/>
                <a:t>Dicloxacilina</a:t>
              </a:r>
              <a:endParaRPr lang="es-ES_tradnl" sz="700" dirty="0"/>
            </a:p>
          </p:txBody>
        </p:sp>
        <p:sp>
          <p:nvSpPr>
            <p:cNvPr id="26" name="CuadroTexto 25">
              <a:extLst>
                <a:ext uri="{FF2B5EF4-FFF2-40B4-BE49-F238E27FC236}">
                  <a16:creationId xmlns:a16="http://schemas.microsoft.com/office/drawing/2014/main" id="{8FDCA654-01EF-574F-9878-1CFED68A0BA0}"/>
                </a:ext>
              </a:extLst>
            </p:cNvPr>
            <p:cNvSpPr txBox="1"/>
            <p:nvPr/>
          </p:nvSpPr>
          <p:spPr>
            <a:xfrm rot="5400000">
              <a:off x="1673050" y="680996"/>
              <a:ext cx="540000" cy="108000"/>
            </a:xfrm>
            <a:prstGeom prst="rect">
              <a:avLst/>
            </a:prstGeom>
            <a:solidFill>
              <a:schemeClr val="bg1"/>
            </a:solidFill>
          </p:spPr>
          <p:txBody>
            <a:bodyPr wrap="square" lIns="0" tIns="0" rIns="0" bIns="0" rtlCol="0">
              <a:spAutoFit/>
            </a:bodyPr>
            <a:lstStyle/>
            <a:p>
              <a:pPr algn="ctr"/>
              <a:r>
                <a:rPr lang="es-ES_tradnl" sz="700" dirty="0" err="1"/>
                <a:t>Dicloxacilina</a:t>
              </a:r>
              <a:endParaRPr lang="es-ES_tradnl" sz="700" dirty="0"/>
            </a:p>
          </p:txBody>
        </p:sp>
        <p:sp>
          <p:nvSpPr>
            <p:cNvPr id="27" name="CuadroTexto 26">
              <a:extLst>
                <a:ext uri="{FF2B5EF4-FFF2-40B4-BE49-F238E27FC236}">
                  <a16:creationId xmlns:a16="http://schemas.microsoft.com/office/drawing/2014/main" id="{5722BADA-5E91-BE4F-8708-45A577210255}"/>
                </a:ext>
              </a:extLst>
            </p:cNvPr>
            <p:cNvSpPr txBox="1"/>
            <p:nvPr/>
          </p:nvSpPr>
          <p:spPr>
            <a:xfrm>
              <a:off x="444700" y="1538571"/>
              <a:ext cx="648000" cy="108000"/>
            </a:xfrm>
            <a:prstGeom prst="rect">
              <a:avLst/>
            </a:prstGeom>
            <a:solidFill>
              <a:schemeClr val="bg1"/>
            </a:solidFill>
          </p:spPr>
          <p:txBody>
            <a:bodyPr wrap="square" lIns="0" tIns="0" rIns="0" bIns="0" rtlCol="0">
              <a:spAutoFit/>
            </a:bodyPr>
            <a:lstStyle/>
            <a:p>
              <a:pPr algn="ctr"/>
              <a:r>
                <a:rPr lang="es-ES_tradnl" sz="700" dirty="0"/>
                <a:t>Penicilina G/V</a:t>
              </a:r>
            </a:p>
          </p:txBody>
        </p:sp>
        <p:sp>
          <p:nvSpPr>
            <p:cNvPr id="28" name="CuadroTexto 27">
              <a:extLst>
                <a:ext uri="{FF2B5EF4-FFF2-40B4-BE49-F238E27FC236}">
                  <a16:creationId xmlns:a16="http://schemas.microsoft.com/office/drawing/2014/main" id="{2DFC790E-EB95-4644-A525-0E0280F6BB01}"/>
                </a:ext>
              </a:extLst>
            </p:cNvPr>
            <p:cNvSpPr txBox="1"/>
            <p:nvPr/>
          </p:nvSpPr>
          <p:spPr>
            <a:xfrm rot="5400000">
              <a:off x="1911056" y="680996"/>
              <a:ext cx="648000" cy="108000"/>
            </a:xfrm>
            <a:prstGeom prst="rect">
              <a:avLst/>
            </a:prstGeom>
            <a:solidFill>
              <a:schemeClr val="bg1"/>
            </a:solidFill>
          </p:spPr>
          <p:txBody>
            <a:bodyPr wrap="square" lIns="0" tIns="0" rIns="0" bIns="0" rtlCol="0">
              <a:spAutoFit/>
            </a:bodyPr>
            <a:lstStyle/>
            <a:p>
              <a:pPr algn="ctr"/>
              <a:r>
                <a:rPr lang="es-ES_tradnl" sz="700" dirty="0"/>
                <a:t>Penicilina G/V</a:t>
              </a:r>
            </a:p>
          </p:txBody>
        </p:sp>
        <p:sp>
          <p:nvSpPr>
            <p:cNvPr id="29" name="CuadroTexto 28">
              <a:extLst>
                <a:ext uri="{FF2B5EF4-FFF2-40B4-BE49-F238E27FC236}">
                  <a16:creationId xmlns:a16="http://schemas.microsoft.com/office/drawing/2014/main" id="{2C5B06CD-BFC2-C444-9CAF-4F752ECA5C3F}"/>
                </a:ext>
              </a:extLst>
            </p:cNvPr>
            <p:cNvSpPr txBox="1"/>
            <p:nvPr/>
          </p:nvSpPr>
          <p:spPr>
            <a:xfrm>
              <a:off x="480700" y="1679556"/>
              <a:ext cx="540000" cy="108000"/>
            </a:xfrm>
            <a:prstGeom prst="rect">
              <a:avLst/>
            </a:prstGeom>
            <a:solidFill>
              <a:schemeClr val="bg1"/>
            </a:solidFill>
          </p:spPr>
          <p:txBody>
            <a:bodyPr wrap="square" lIns="0" tIns="0" rIns="0" bIns="0" rtlCol="0">
              <a:spAutoFit/>
            </a:bodyPr>
            <a:lstStyle/>
            <a:p>
              <a:pPr algn="ctr"/>
              <a:r>
                <a:rPr lang="es-ES_tradnl" sz="700" dirty="0" err="1"/>
                <a:t>Piperacilina</a:t>
              </a:r>
              <a:endParaRPr lang="es-ES_tradnl" sz="700" dirty="0"/>
            </a:p>
          </p:txBody>
        </p:sp>
        <p:sp>
          <p:nvSpPr>
            <p:cNvPr id="30" name="CuadroTexto 29">
              <a:extLst>
                <a:ext uri="{FF2B5EF4-FFF2-40B4-BE49-F238E27FC236}">
                  <a16:creationId xmlns:a16="http://schemas.microsoft.com/office/drawing/2014/main" id="{5461F803-1A7D-2143-9090-E160C4695F7A}"/>
                </a:ext>
              </a:extLst>
            </p:cNvPr>
            <p:cNvSpPr txBox="1"/>
            <p:nvPr/>
          </p:nvSpPr>
          <p:spPr>
            <a:xfrm rot="5400000">
              <a:off x="2249223" y="680996"/>
              <a:ext cx="540000" cy="108000"/>
            </a:xfrm>
            <a:prstGeom prst="rect">
              <a:avLst/>
            </a:prstGeom>
            <a:solidFill>
              <a:schemeClr val="bg1"/>
            </a:solidFill>
          </p:spPr>
          <p:txBody>
            <a:bodyPr wrap="square" lIns="0" tIns="0" rIns="0" bIns="0" rtlCol="0">
              <a:spAutoFit/>
            </a:bodyPr>
            <a:lstStyle/>
            <a:p>
              <a:pPr algn="ctr"/>
              <a:r>
                <a:rPr lang="es-ES_tradnl" sz="700" dirty="0" err="1"/>
                <a:t>Piperacilina</a:t>
              </a:r>
              <a:endParaRPr lang="es-ES_tradnl" sz="700" dirty="0"/>
            </a:p>
          </p:txBody>
        </p:sp>
        <p:sp>
          <p:nvSpPr>
            <p:cNvPr id="31" name="CuadroTexto 30">
              <a:extLst>
                <a:ext uri="{FF2B5EF4-FFF2-40B4-BE49-F238E27FC236}">
                  <a16:creationId xmlns:a16="http://schemas.microsoft.com/office/drawing/2014/main" id="{D7E13626-8F95-2B42-AE62-F549EC688306}"/>
                </a:ext>
              </a:extLst>
            </p:cNvPr>
            <p:cNvSpPr txBox="1"/>
            <p:nvPr/>
          </p:nvSpPr>
          <p:spPr>
            <a:xfrm>
              <a:off x="516614" y="1814861"/>
              <a:ext cx="468173" cy="107722"/>
            </a:xfrm>
            <a:prstGeom prst="rect">
              <a:avLst/>
            </a:prstGeom>
            <a:solidFill>
              <a:schemeClr val="bg1"/>
            </a:solidFill>
          </p:spPr>
          <p:txBody>
            <a:bodyPr wrap="square" lIns="0" tIns="0" rIns="0" bIns="0" rtlCol="0">
              <a:spAutoFit/>
            </a:bodyPr>
            <a:lstStyle/>
            <a:p>
              <a:pPr algn="ctr"/>
              <a:r>
                <a:rPr lang="es-ES_tradnl" sz="700" dirty="0"/>
                <a:t>Ampicilina</a:t>
              </a:r>
            </a:p>
          </p:txBody>
        </p:sp>
        <p:sp>
          <p:nvSpPr>
            <p:cNvPr id="32" name="CuadroTexto 31">
              <a:extLst>
                <a:ext uri="{FF2B5EF4-FFF2-40B4-BE49-F238E27FC236}">
                  <a16:creationId xmlns:a16="http://schemas.microsoft.com/office/drawing/2014/main" id="{72CCD291-7C58-BD49-B52A-B8070E3FD7E0}"/>
                </a:ext>
              </a:extLst>
            </p:cNvPr>
            <p:cNvSpPr txBox="1"/>
            <p:nvPr/>
          </p:nvSpPr>
          <p:spPr>
            <a:xfrm rot="5400000">
              <a:off x="2569164" y="681135"/>
              <a:ext cx="468173" cy="107722"/>
            </a:xfrm>
            <a:prstGeom prst="rect">
              <a:avLst/>
            </a:prstGeom>
            <a:solidFill>
              <a:schemeClr val="bg1"/>
            </a:solidFill>
          </p:spPr>
          <p:txBody>
            <a:bodyPr wrap="square" lIns="0" tIns="0" rIns="0" bIns="0" rtlCol="0">
              <a:spAutoFit/>
            </a:bodyPr>
            <a:lstStyle/>
            <a:p>
              <a:pPr algn="ctr"/>
              <a:r>
                <a:rPr lang="es-ES_tradnl" sz="700" dirty="0"/>
                <a:t>Ampicilina</a:t>
              </a:r>
            </a:p>
          </p:txBody>
        </p:sp>
        <p:sp>
          <p:nvSpPr>
            <p:cNvPr id="33" name="CuadroTexto 32">
              <a:extLst>
                <a:ext uri="{FF2B5EF4-FFF2-40B4-BE49-F238E27FC236}">
                  <a16:creationId xmlns:a16="http://schemas.microsoft.com/office/drawing/2014/main" id="{11EC48B0-E6C5-0142-AEDD-D440F4EEC7CA}"/>
                </a:ext>
              </a:extLst>
            </p:cNvPr>
            <p:cNvSpPr txBox="1"/>
            <p:nvPr/>
          </p:nvSpPr>
          <p:spPr>
            <a:xfrm>
              <a:off x="480700" y="1955568"/>
              <a:ext cx="540000" cy="108000"/>
            </a:xfrm>
            <a:prstGeom prst="rect">
              <a:avLst/>
            </a:prstGeom>
            <a:solidFill>
              <a:schemeClr val="bg1"/>
            </a:solidFill>
          </p:spPr>
          <p:txBody>
            <a:bodyPr wrap="square" lIns="0" tIns="0" rIns="0" bIns="0" rtlCol="0">
              <a:spAutoFit/>
            </a:bodyPr>
            <a:lstStyle/>
            <a:p>
              <a:pPr algn="ctr"/>
              <a:r>
                <a:rPr lang="es-ES_tradnl" sz="700" dirty="0"/>
                <a:t>Amoxicilina</a:t>
              </a:r>
            </a:p>
          </p:txBody>
        </p:sp>
        <p:sp>
          <p:nvSpPr>
            <p:cNvPr id="34" name="CuadroTexto 33">
              <a:extLst>
                <a:ext uri="{FF2B5EF4-FFF2-40B4-BE49-F238E27FC236}">
                  <a16:creationId xmlns:a16="http://schemas.microsoft.com/office/drawing/2014/main" id="{80040A87-1F93-A543-8DC6-225DA2204F00}"/>
                </a:ext>
              </a:extLst>
            </p:cNvPr>
            <p:cNvSpPr txBox="1"/>
            <p:nvPr/>
          </p:nvSpPr>
          <p:spPr>
            <a:xfrm rot="5400000">
              <a:off x="2828638" y="680996"/>
              <a:ext cx="540000" cy="108000"/>
            </a:xfrm>
            <a:prstGeom prst="rect">
              <a:avLst/>
            </a:prstGeom>
            <a:solidFill>
              <a:schemeClr val="bg1"/>
            </a:solidFill>
          </p:spPr>
          <p:txBody>
            <a:bodyPr wrap="square" lIns="0" tIns="0" rIns="0" bIns="0" rtlCol="0">
              <a:spAutoFit/>
            </a:bodyPr>
            <a:lstStyle/>
            <a:p>
              <a:pPr algn="ctr"/>
              <a:r>
                <a:rPr lang="es-ES_tradnl" sz="700" dirty="0"/>
                <a:t>Amoxicilina</a:t>
              </a:r>
            </a:p>
          </p:txBody>
        </p:sp>
        <p:sp>
          <p:nvSpPr>
            <p:cNvPr id="35" name="CuadroTexto 34">
              <a:extLst>
                <a:ext uri="{FF2B5EF4-FFF2-40B4-BE49-F238E27FC236}">
                  <a16:creationId xmlns:a16="http://schemas.microsoft.com/office/drawing/2014/main" id="{670F8F7C-CE98-C246-A6BA-249C51192020}"/>
                </a:ext>
              </a:extLst>
            </p:cNvPr>
            <p:cNvSpPr txBox="1"/>
            <p:nvPr/>
          </p:nvSpPr>
          <p:spPr>
            <a:xfrm>
              <a:off x="480700" y="2097103"/>
              <a:ext cx="540000" cy="108000"/>
            </a:xfrm>
            <a:prstGeom prst="rect">
              <a:avLst/>
            </a:prstGeom>
            <a:solidFill>
              <a:schemeClr val="bg1"/>
            </a:solidFill>
          </p:spPr>
          <p:txBody>
            <a:bodyPr wrap="square" lIns="0" tIns="0" rIns="0" bIns="0" rtlCol="0">
              <a:spAutoFit/>
            </a:bodyPr>
            <a:lstStyle/>
            <a:p>
              <a:pPr algn="ctr"/>
              <a:r>
                <a:rPr lang="es-ES_tradnl" sz="700" dirty="0" err="1"/>
                <a:t>Cefadroxilo</a:t>
              </a:r>
              <a:endParaRPr lang="es-ES_tradnl" sz="700" dirty="0"/>
            </a:p>
          </p:txBody>
        </p:sp>
        <p:sp>
          <p:nvSpPr>
            <p:cNvPr id="36" name="CuadroTexto 35">
              <a:extLst>
                <a:ext uri="{FF2B5EF4-FFF2-40B4-BE49-F238E27FC236}">
                  <a16:creationId xmlns:a16="http://schemas.microsoft.com/office/drawing/2014/main" id="{A6A0FC0B-0A90-8E4C-A712-19AA624162C4}"/>
                </a:ext>
              </a:extLst>
            </p:cNvPr>
            <p:cNvSpPr txBox="1"/>
            <p:nvPr/>
          </p:nvSpPr>
          <p:spPr>
            <a:xfrm rot="5400000">
              <a:off x="3124164" y="680996"/>
              <a:ext cx="540000" cy="108000"/>
            </a:xfrm>
            <a:prstGeom prst="rect">
              <a:avLst/>
            </a:prstGeom>
            <a:solidFill>
              <a:schemeClr val="bg1"/>
            </a:solidFill>
          </p:spPr>
          <p:txBody>
            <a:bodyPr wrap="square" lIns="0" tIns="0" rIns="0" bIns="0" rtlCol="0">
              <a:spAutoFit/>
            </a:bodyPr>
            <a:lstStyle/>
            <a:p>
              <a:pPr algn="ctr"/>
              <a:r>
                <a:rPr lang="es-ES_tradnl" sz="700" dirty="0" err="1"/>
                <a:t>Cefadroxilo</a:t>
              </a:r>
              <a:endParaRPr lang="es-ES_tradnl" sz="700" dirty="0"/>
            </a:p>
          </p:txBody>
        </p:sp>
        <p:sp>
          <p:nvSpPr>
            <p:cNvPr id="37" name="CuadroTexto 36">
              <a:extLst>
                <a:ext uri="{FF2B5EF4-FFF2-40B4-BE49-F238E27FC236}">
                  <a16:creationId xmlns:a16="http://schemas.microsoft.com/office/drawing/2014/main" id="{8CA4881E-4CE2-AC4F-8E03-24E00478B407}"/>
                </a:ext>
              </a:extLst>
            </p:cNvPr>
            <p:cNvSpPr txBox="1"/>
            <p:nvPr/>
          </p:nvSpPr>
          <p:spPr>
            <a:xfrm>
              <a:off x="480700" y="2228772"/>
              <a:ext cx="540000" cy="108000"/>
            </a:xfrm>
            <a:prstGeom prst="rect">
              <a:avLst/>
            </a:prstGeom>
            <a:solidFill>
              <a:schemeClr val="bg1"/>
            </a:solidFill>
          </p:spPr>
          <p:txBody>
            <a:bodyPr wrap="square" lIns="0" tIns="0" rIns="0" bIns="0" rtlCol="0">
              <a:spAutoFit/>
            </a:bodyPr>
            <a:lstStyle/>
            <a:p>
              <a:pPr algn="ctr"/>
              <a:r>
                <a:rPr lang="es-ES_tradnl" sz="700" dirty="0" err="1"/>
                <a:t>Cefatrizina</a:t>
              </a:r>
              <a:endParaRPr lang="es-ES_tradnl" sz="700" dirty="0"/>
            </a:p>
          </p:txBody>
        </p:sp>
        <p:sp>
          <p:nvSpPr>
            <p:cNvPr id="38" name="CuadroTexto 37">
              <a:extLst>
                <a:ext uri="{FF2B5EF4-FFF2-40B4-BE49-F238E27FC236}">
                  <a16:creationId xmlns:a16="http://schemas.microsoft.com/office/drawing/2014/main" id="{B641B4E0-97B1-3940-A85E-C3652C9D9713}"/>
                </a:ext>
              </a:extLst>
            </p:cNvPr>
            <p:cNvSpPr txBox="1"/>
            <p:nvPr/>
          </p:nvSpPr>
          <p:spPr>
            <a:xfrm rot="5400000">
              <a:off x="3419690" y="680996"/>
              <a:ext cx="540000" cy="108000"/>
            </a:xfrm>
            <a:prstGeom prst="rect">
              <a:avLst/>
            </a:prstGeom>
            <a:solidFill>
              <a:schemeClr val="bg1"/>
            </a:solidFill>
          </p:spPr>
          <p:txBody>
            <a:bodyPr wrap="square" lIns="0" tIns="0" rIns="0" bIns="0" rtlCol="0">
              <a:spAutoFit/>
            </a:bodyPr>
            <a:lstStyle/>
            <a:p>
              <a:pPr algn="ctr"/>
              <a:r>
                <a:rPr lang="es-ES_tradnl" sz="700" dirty="0" err="1"/>
                <a:t>Cefatrizina</a:t>
              </a:r>
              <a:endParaRPr lang="es-ES_tradnl" sz="700" dirty="0"/>
            </a:p>
          </p:txBody>
        </p:sp>
        <p:sp>
          <p:nvSpPr>
            <p:cNvPr id="39" name="CuadroTexto 38">
              <a:extLst>
                <a:ext uri="{FF2B5EF4-FFF2-40B4-BE49-F238E27FC236}">
                  <a16:creationId xmlns:a16="http://schemas.microsoft.com/office/drawing/2014/main" id="{2B2ED312-C422-B443-8529-1E098102A0CA}"/>
                </a:ext>
              </a:extLst>
            </p:cNvPr>
            <p:cNvSpPr txBox="1"/>
            <p:nvPr/>
          </p:nvSpPr>
          <p:spPr>
            <a:xfrm>
              <a:off x="480700" y="2369757"/>
              <a:ext cx="540000" cy="108000"/>
            </a:xfrm>
            <a:prstGeom prst="rect">
              <a:avLst/>
            </a:prstGeom>
            <a:solidFill>
              <a:schemeClr val="bg1"/>
            </a:solidFill>
          </p:spPr>
          <p:txBody>
            <a:bodyPr wrap="square" lIns="0" tIns="0" rIns="0" bIns="0" rtlCol="0">
              <a:spAutoFit/>
            </a:bodyPr>
            <a:lstStyle/>
            <a:p>
              <a:pPr algn="ctr"/>
              <a:r>
                <a:rPr lang="es-ES_tradnl" sz="700" dirty="0" err="1"/>
                <a:t>Cefalexina</a:t>
              </a:r>
              <a:endParaRPr lang="es-ES_tradnl" sz="700" dirty="0"/>
            </a:p>
          </p:txBody>
        </p:sp>
        <p:sp>
          <p:nvSpPr>
            <p:cNvPr id="40" name="CuadroTexto 39">
              <a:extLst>
                <a:ext uri="{FF2B5EF4-FFF2-40B4-BE49-F238E27FC236}">
                  <a16:creationId xmlns:a16="http://schemas.microsoft.com/office/drawing/2014/main" id="{879DD59F-EB9B-A448-A3B4-FEB5677EDBD2}"/>
                </a:ext>
              </a:extLst>
            </p:cNvPr>
            <p:cNvSpPr txBox="1"/>
            <p:nvPr/>
          </p:nvSpPr>
          <p:spPr>
            <a:xfrm rot="5400000">
              <a:off x="3703579" y="680996"/>
              <a:ext cx="540000" cy="108000"/>
            </a:xfrm>
            <a:prstGeom prst="rect">
              <a:avLst/>
            </a:prstGeom>
            <a:solidFill>
              <a:schemeClr val="bg1"/>
            </a:solidFill>
          </p:spPr>
          <p:txBody>
            <a:bodyPr wrap="square" lIns="0" tIns="0" rIns="0" bIns="0" rtlCol="0">
              <a:spAutoFit/>
            </a:bodyPr>
            <a:lstStyle/>
            <a:p>
              <a:pPr algn="ctr"/>
              <a:r>
                <a:rPr lang="es-ES_tradnl" sz="700" dirty="0" err="1"/>
                <a:t>Cefalexina</a:t>
              </a:r>
              <a:endParaRPr lang="es-ES_tradnl" sz="700" dirty="0"/>
            </a:p>
          </p:txBody>
        </p:sp>
        <p:sp>
          <p:nvSpPr>
            <p:cNvPr id="41" name="CuadroTexto 40">
              <a:extLst>
                <a:ext uri="{FF2B5EF4-FFF2-40B4-BE49-F238E27FC236}">
                  <a16:creationId xmlns:a16="http://schemas.microsoft.com/office/drawing/2014/main" id="{BF248BD8-3355-434A-96CF-1C26B903DCAE}"/>
                </a:ext>
              </a:extLst>
            </p:cNvPr>
            <p:cNvSpPr txBox="1"/>
            <p:nvPr/>
          </p:nvSpPr>
          <p:spPr>
            <a:xfrm>
              <a:off x="480700" y="2505412"/>
              <a:ext cx="540000" cy="108000"/>
            </a:xfrm>
            <a:prstGeom prst="rect">
              <a:avLst/>
            </a:prstGeom>
            <a:solidFill>
              <a:schemeClr val="bg1"/>
            </a:solidFill>
          </p:spPr>
          <p:txBody>
            <a:bodyPr wrap="square" lIns="0" tIns="0" rIns="0" bIns="0" rtlCol="0">
              <a:spAutoFit/>
            </a:bodyPr>
            <a:lstStyle/>
            <a:p>
              <a:pPr algn="ctr"/>
              <a:r>
                <a:rPr lang="es-ES_tradnl" sz="700" dirty="0" err="1"/>
                <a:t>Cefazolina</a:t>
              </a:r>
              <a:endParaRPr lang="es-ES_tradnl" sz="700" dirty="0"/>
            </a:p>
          </p:txBody>
        </p:sp>
        <p:sp>
          <p:nvSpPr>
            <p:cNvPr id="42" name="CuadroTexto 41">
              <a:extLst>
                <a:ext uri="{FF2B5EF4-FFF2-40B4-BE49-F238E27FC236}">
                  <a16:creationId xmlns:a16="http://schemas.microsoft.com/office/drawing/2014/main" id="{EA9186E7-57CC-B043-958C-92162F50E8B1}"/>
                </a:ext>
              </a:extLst>
            </p:cNvPr>
            <p:cNvSpPr txBox="1"/>
            <p:nvPr/>
          </p:nvSpPr>
          <p:spPr>
            <a:xfrm rot="5400000">
              <a:off x="3999105" y="680996"/>
              <a:ext cx="540000" cy="108000"/>
            </a:xfrm>
            <a:prstGeom prst="rect">
              <a:avLst/>
            </a:prstGeom>
            <a:solidFill>
              <a:schemeClr val="bg1"/>
            </a:solidFill>
          </p:spPr>
          <p:txBody>
            <a:bodyPr wrap="square" lIns="0" tIns="0" rIns="0" bIns="0" rtlCol="0">
              <a:spAutoFit/>
            </a:bodyPr>
            <a:lstStyle/>
            <a:p>
              <a:pPr algn="ctr"/>
              <a:r>
                <a:rPr lang="es-ES_tradnl" sz="700" dirty="0" err="1"/>
                <a:t>Cefazolina</a:t>
              </a:r>
              <a:endParaRPr lang="es-ES_tradnl" sz="700" dirty="0"/>
            </a:p>
          </p:txBody>
        </p:sp>
        <p:sp>
          <p:nvSpPr>
            <p:cNvPr id="43" name="CuadroTexto 42">
              <a:extLst>
                <a:ext uri="{FF2B5EF4-FFF2-40B4-BE49-F238E27FC236}">
                  <a16:creationId xmlns:a16="http://schemas.microsoft.com/office/drawing/2014/main" id="{3E8D79D0-2E16-A043-B6B5-1D1CE943689A}"/>
                </a:ext>
              </a:extLst>
            </p:cNvPr>
            <p:cNvSpPr txBox="1"/>
            <p:nvPr/>
          </p:nvSpPr>
          <p:spPr>
            <a:xfrm>
              <a:off x="480700" y="2641067"/>
              <a:ext cx="540000" cy="108000"/>
            </a:xfrm>
            <a:prstGeom prst="rect">
              <a:avLst/>
            </a:prstGeom>
            <a:solidFill>
              <a:schemeClr val="bg1"/>
            </a:solidFill>
          </p:spPr>
          <p:txBody>
            <a:bodyPr wrap="square" lIns="0" tIns="0" rIns="0" bIns="0" rtlCol="0">
              <a:spAutoFit/>
            </a:bodyPr>
            <a:lstStyle/>
            <a:p>
              <a:pPr algn="ctr"/>
              <a:r>
                <a:rPr lang="es-ES_tradnl" sz="700" dirty="0" err="1"/>
                <a:t>Ceftezol</a:t>
              </a:r>
              <a:endParaRPr lang="es-ES_tradnl" sz="700" dirty="0"/>
            </a:p>
          </p:txBody>
        </p:sp>
        <p:sp>
          <p:nvSpPr>
            <p:cNvPr id="44" name="CuadroTexto 43">
              <a:extLst>
                <a:ext uri="{FF2B5EF4-FFF2-40B4-BE49-F238E27FC236}">
                  <a16:creationId xmlns:a16="http://schemas.microsoft.com/office/drawing/2014/main" id="{BABEEAF4-A9B9-7542-8A30-083EADC38BAA}"/>
                </a:ext>
              </a:extLst>
            </p:cNvPr>
            <p:cNvSpPr txBox="1"/>
            <p:nvPr/>
          </p:nvSpPr>
          <p:spPr>
            <a:xfrm rot="5400000">
              <a:off x="4294631" y="680996"/>
              <a:ext cx="540000" cy="108000"/>
            </a:xfrm>
            <a:prstGeom prst="rect">
              <a:avLst/>
            </a:prstGeom>
            <a:solidFill>
              <a:schemeClr val="bg1"/>
            </a:solidFill>
          </p:spPr>
          <p:txBody>
            <a:bodyPr wrap="square" lIns="0" tIns="0" rIns="0" bIns="0" rtlCol="0">
              <a:spAutoFit/>
            </a:bodyPr>
            <a:lstStyle/>
            <a:p>
              <a:pPr algn="ctr"/>
              <a:r>
                <a:rPr lang="es-ES_tradnl" sz="700" dirty="0" err="1"/>
                <a:t>Ceftezol</a:t>
              </a:r>
              <a:endParaRPr lang="es-ES_tradnl" sz="700" dirty="0"/>
            </a:p>
          </p:txBody>
        </p:sp>
        <p:sp>
          <p:nvSpPr>
            <p:cNvPr id="45" name="CuadroTexto 44">
              <a:extLst>
                <a:ext uri="{FF2B5EF4-FFF2-40B4-BE49-F238E27FC236}">
                  <a16:creationId xmlns:a16="http://schemas.microsoft.com/office/drawing/2014/main" id="{F3827081-EC08-8542-A463-8D6F431E5356}"/>
                </a:ext>
              </a:extLst>
            </p:cNvPr>
            <p:cNvSpPr txBox="1"/>
            <p:nvPr/>
          </p:nvSpPr>
          <p:spPr>
            <a:xfrm>
              <a:off x="480700" y="2783946"/>
              <a:ext cx="540000" cy="108000"/>
            </a:xfrm>
            <a:prstGeom prst="rect">
              <a:avLst/>
            </a:prstGeom>
            <a:solidFill>
              <a:schemeClr val="bg1"/>
            </a:solidFill>
          </p:spPr>
          <p:txBody>
            <a:bodyPr wrap="square" lIns="0" tIns="0" rIns="0" bIns="0" rtlCol="0">
              <a:spAutoFit/>
            </a:bodyPr>
            <a:lstStyle/>
            <a:p>
              <a:pPr algn="ctr"/>
              <a:r>
                <a:rPr lang="es-ES_tradnl" sz="700" dirty="0" err="1"/>
                <a:t>Cefalotina</a:t>
              </a:r>
              <a:endParaRPr lang="es-ES_tradnl" sz="700" dirty="0"/>
            </a:p>
          </p:txBody>
        </p:sp>
        <p:sp>
          <p:nvSpPr>
            <p:cNvPr id="46" name="CuadroTexto 45">
              <a:extLst>
                <a:ext uri="{FF2B5EF4-FFF2-40B4-BE49-F238E27FC236}">
                  <a16:creationId xmlns:a16="http://schemas.microsoft.com/office/drawing/2014/main" id="{68AFCE69-8376-9A41-8210-257CE287E34C}"/>
                </a:ext>
              </a:extLst>
            </p:cNvPr>
            <p:cNvSpPr txBox="1"/>
            <p:nvPr/>
          </p:nvSpPr>
          <p:spPr>
            <a:xfrm rot="5400000">
              <a:off x="4590157" y="680996"/>
              <a:ext cx="540000" cy="108000"/>
            </a:xfrm>
            <a:prstGeom prst="rect">
              <a:avLst/>
            </a:prstGeom>
            <a:solidFill>
              <a:schemeClr val="bg1"/>
            </a:solidFill>
          </p:spPr>
          <p:txBody>
            <a:bodyPr wrap="square" lIns="0" tIns="0" rIns="0" bIns="0" rtlCol="0">
              <a:spAutoFit/>
            </a:bodyPr>
            <a:lstStyle/>
            <a:p>
              <a:pPr algn="ctr"/>
              <a:r>
                <a:rPr lang="es-ES_tradnl" sz="700" dirty="0" err="1"/>
                <a:t>Cefalotina</a:t>
              </a:r>
              <a:endParaRPr lang="es-ES_tradnl" sz="700" dirty="0"/>
            </a:p>
          </p:txBody>
        </p:sp>
        <p:sp>
          <p:nvSpPr>
            <p:cNvPr id="47" name="CuadroTexto 46">
              <a:extLst>
                <a:ext uri="{FF2B5EF4-FFF2-40B4-BE49-F238E27FC236}">
                  <a16:creationId xmlns:a16="http://schemas.microsoft.com/office/drawing/2014/main" id="{F9CABAAB-1A08-1F44-8941-21306C218944}"/>
                </a:ext>
              </a:extLst>
            </p:cNvPr>
            <p:cNvSpPr txBox="1"/>
            <p:nvPr/>
          </p:nvSpPr>
          <p:spPr>
            <a:xfrm>
              <a:off x="480700" y="2918973"/>
              <a:ext cx="540000" cy="108000"/>
            </a:xfrm>
            <a:prstGeom prst="rect">
              <a:avLst/>
            </a:prstGeom>
            <a:solidFill>
              <a:schemeClr val="bg1"/>
            </a:solidFill>
          </p:spPr>
          <p:txBody>
            <a:bodyPr wrap="square" lIns="0" tIns="0" rIns="0" bIns="0" rtlCol="0">
              <a:spAutoFit/>
            </a:bodyPr>
            <a:lstStyle/>
            <a:p>
              <a:pPr algn="ctr"/>
              <a:r>
                <a:rPr lang="es-ES_tradnl" sz="700" dirty="0" err="1"/>
                <a:t>Cefapirina</a:t>
              </a:r>
              <a:endParaRPr lang="es-ES_tradnl" sz="700" dirty="0"/>
            </a:p>
          </p:txBody>
        </p:sp>
        <p:sp>
          <p:nvSpPr>
            <p:cNvPr id="48" name="CuadroTexto 47">
              <a:extLst>
                <a:ext uri="{FF2B5EF4-FFF2-40B4-BE49-F238E27FC236}">
                  <a16:creationId xmlns:a16="http://schemas.microsoft.com/office/drawing/2014/main" id="{6ADD3FC5-8EDF-FB4D-A945-67E6A3A14183}"/>
                </a:ext>
              </a:extLst>
            </p:cNvPr>
            <p:cNvSpPr txBox="1"/>
            <p:nvPr/>
          </p:nvSpPr>
          <p:spPr>
            <a:xfrm rot="5400000">
              <a:off x="4885683" y="680996"/>
              <a:ext cx="540000" cy="108000"/>
            </a:xfrm>
            <a:prstGeom prst="rect">
              <a:avLst/>
            </a:prstGeom>
            <a:solidFill>
              <a:schemeClr val="bg1"/>
            </a:solidFill>
          </p:spPr>
          <p:txBody>
            <a:bodyPr wrap="square" lIns="0" tIns="0" rIns="0" bIns="0" rtlCol="0">
              <a:spAutoFit/>
            </a:bodyPr>
            <a:lstStyle/>
            <a:p>
              <a:pPr algn="ctr"/>
              <a:r>
                <a:rPr lang="es-ES_tradnl" sz="700" dirty="0" err="1"/>
                <a:t>Cefapirina</a:t>
              </a:r>
              <a:endParaRPr lang="es-ES_tradnl" sz="700" dirty="0"/>
            </a:p>
          </p:txBody>
        </p:sp>
        <p:sp>
          <p:nvSpPr>
            <p:cNvPr id="49" name="CuadroTexto 48">
              <a:extLst>
                <a:ext uri="{FF2B5EF4-FFF2-40B4-BE49-F238E27FC236}">
                  <a16:creationId xmlns:a16="http://schemas.microsoft.com/office/drawing/2014/main" id="{189B46CB-6544-9E4A-BE3D-9D871DAD155D}"/>
                </a:ext>
              </a:extLst>
            </p:cNvPr>
            <p:cNvSpPr txBox="1"/>
            <p:nvPr/>
          </p:nvSpPr>
          <p:spPr>
            <a:xfrm>
              <a:off x="480700" y="3059644"/>
              <a:ext cx="540000" cy="108000"/>
            </a:xfrm>
            <a:prstGeom prst="rect">
              <a:avLst/>
            </a:prstGeom>
            <a:solidFill>
              <a:schemeClr val="bg1"/>
            </a:solidFill>
          </p:spPr>
          <p:txBody>
            <a:bodyPr wrap="square" lIns="0" tIns="0" rIns="0" bIns="0" rtlCol="0">
              <a:spAutoFit/>
            </a:bodyPr>
            <a:lstStyle/>
            <a:p>
              <a:pPr algn="ctr"/>
              <a:r>
                <a:rPr lang="es-ES_tradnl" sz="700" dirty="0" err="1"/>
                <a:t>Cefoxitina</a:t>
              </a:r>
              <a:endParaRPr lang="es-ES_tradnl" sz="700" dirty="0"/>
            </a:p>
          </p:txBody>
        </p:sp>
        <p:sp>
          <p:nvSpPr>
            <p:cNvPr id="50" name="CuadroTexto 49">
              <a:extLst>
                <a:ext uri="{FF2B5EF4-FFF2-40B4-BE49-F238E27FC236}">
                  <a16:creationId xmlns:a16="http://schemas.microsoft.com/office/drawing/2014/main" id="{2F19F26C-0900-384C-9E67-4CC36686AA32}"/>
                </a:ext>
              </a:extLst>
            </p:cNvPr>
            <p:cNvSpPr txBox="1"/>
            <p:nvPr/>
          </p:nvSpPr>
          <p:spPr>
            <a:xfrm rot="5400000">
              <a:off x="5164208" y="680996"/>
              <a:ext cx="540000" cy="108000"/>
            </a:xfrm>
            <a:prstGeom prst="rect">
              <a:avLst/>
            </a:prstGeom>
            <a:solidFill>
              <a:schemeClr val="bg1"/>
            </a:solidFill>
          </p:spPr>
          <p:txBody>
            <a:bodyPr wrap="square" lIns="0" tIns="0" rIns="0" bIns="0" rtlCol="0">
              <a:spAutoFit/>
            </a:bodyPr>
            <a:lstStyle/>
            <a:p>
              <a:pPr algn="ctr"/>
              <a:r>
                <a:rPr lang="es-ES_tradnl" sz="700" dirty="0" err="1"/>
                <a:t>Cefoxitina</a:t>
              </a:r>
              <a:endParaRPr lang="es-ES_tradnl" sz="700" dirty="0"/>
            </a:p>
          </p:txBody>
        </p:sp>
        <p:sp>
          <p:nvSpPr>
            <p:cNvPr id="51" name="CuadroTexto 50">
              <a:extLst>
                <a:ext uri="{FF2B5EF4-FFF2-40B4-BE49-F238E27FC236}">
                  <a16:creationId xmlns:a16="http://schemas.microsoft.com/office/drawing/2014/main" id="{F5BCD01E-9CE4-F140-9BA3-A16517E7143E}"/>
                </a:ext>
              </a:extLst>
            </p:cNvPr>
            <p:cNvSpPr txBox="1"/>
            <p:nvPr/>
          </p:nvSpPr>
          <p:spPr>
            <a:xfrm>
              <a:off x="480700" y="3190881"/>
              <a:ext cx="540000" cy="108000"/>
            </a:xfrm>
            <a:prstGeom prst="rect">
              <a:avLst/>
            </a:prstGeom>
            <a:solidFill>
              <a:schemeClr val="bg1"/>
            </a:solidFill>
          </p:spPr>
          <p:txBody>
            <a:bodyPr wrap="square" lIns="0" tIns="0" rIns="0" bIns="0" rtlCol="0">
              <a:spAutoFit/>
            </a:bodyPr>
            <a:lstStyle/>
            <a:p>
              <a:pPr algn="ctr"/>
              <a:r>
                <a:rPr lang="es-ES_tradnl" sz="700" dirty="0" err="1"/>
                <a:t>Cefuroxima</a:t>
              </a:r>
              <a:endParaRPr lang="es-ES_tradnl" sz="700" dirty="0"/>
            </a:p>
          </p:txBody>
        </p:sp>
        <p:sp>
          <p:nvSpPr>
            <p:cNvPr id="52" name="CuadroTexto 51">
              <a:extLst>
                <a:ext uri="{FF2B5EF4-FFF2-40B4-BE49-F238E27FC236}">
                  <a16:creationId xmlns:a16="http://schemas.microsoft.com/office/drawing/2014/main" id="{2AE33BAF-0FBF-FC4B-B48A-EAA05889B3A9}"/>
                </a:ext>
              </a:extLst>
            </p:cNvPr>
            <p:cNvSpPr txBox="1"/>
            <p:nvPr/>
          </p:nvSpPr>
          <p:spPr>
            <a:xfrm rot="5400000">
              <a:off x="5455126" y="680996"/>
              <a:ext cx="540000" cy="108000"/>
            </a:xfrm>
            <a:prstGeom prst="rect">
              <a:avLst/>
            </a:prstGeom>
            <a:solidFill>
              <a:schemeClr val="bg1"/>
            </a:solidFill>
          </p:spPr>
          <p:txBody>
            <a:bodyPr wrap="square" lIns="0" tIns="0" rIns="0" bIns="0" rtlCol="0">
              <a:spAutoFit/>
            </a:bodyPr>
            <a:lstStyle/>
            <a:p>
              <a:pPr algn="ctr"/>
              <a:r>
                <a:rPr lang="es-ES_tradnl" sz="700" dirty="0" err="1"/>
                <a:t>Cefuroxima</a:t>
              </a:r>
              <a:endParaRPr lang="es-ES_tradnl" sz="700" dirty="0"/>
            </a:p>
          </p:txBody>
        </p:sp>
        <p:sp>
          <p:nvSpPr>
            <p:cNvPr id="53" name="CuadroTexto 52">
              <a:extLst>
                <a:ext uri="{FF2B5EF4-FFF2-40B4-BE49-F238E27FC236}">
                  <a16:creationId xmlns:a16="http://schemas.microsoft.com/office/drawing/2014/main" id="{90A6D387-F7D4-F744-A785-1F2FDEA1C985}"/>
                </a:ext>
              </a:extLst>
            </p:cNvPr>
            <p:cNvSpPr txBox="1"/>
            <p:nvPr/>
          </p:nvSpPr>
          <p:spPr>
            <a:xfrm>
              <a:off x="480700" y="3329594"/>
              <a:ext cx="540000" cy="108000"/>
            </a:xfrm>
            <a:prstGeom prst="rect">
              <a:avLst/>
            </a:prstGeom>
            <a:solidFill>
              <a:schemeClr val="bg1"/>
            </a:solidFill>
          </p:spPr>
          <p:txBody>
            <a:bodyPr wrap="square" lIns="0" tIns="0" rIns="0" bIns="0" rtlCol="0">
              <a:spAutoFit/>
            </a:bodyPr>
            <a:lstStyle/>
            <a:p>
              <a:pPr algn="ctr"/>
              <a:r>
                <a:rPr lang="es-ES_tradnl" sz="700" dirty="0" err="1"/>
                <a:t>Cefotetan</a:t>
              </a:r>
              <a:endParaRPr lang="es-ES_tradnl" sz="700" dirty="0"/>
            </a:p>
          </p:txBody>
        </p:sp>
        <p:sp>
          <p:nvSpPr>
            <p:cNvPr id="54" name="CuadroTexto 53">
              <a:extLst>
                <a:ext uri="{FF2B5EF4-FFF2-40B4-BE49-F238E27FC236}">
                  <a16:creationId xmlns:a16="http://schemas.microsoft.com/office/drawing/2014/main" id="{C98B4091-CC8E-7940-8C2C-F3D4C54EC410}"/>
                </a:ext>
              </a:extLst>
            </p:cNvPr>
            <p:cNvSpPr txBox="1"/>
            <p:nvPr/>
          </p:nvSpPr>
          <p:spPr>
            <a:xfrm rot="5400000">
              <a:off x="5772000" y="680996"/>
              <a:ext cx="540000" cy="108000"/>
            </a:xfrm>
            <a:prstGeom prst="rect">
              <a:avLst/>
            </a:prstGeom>
            <a:solidFill>
              <a:schemeClr val="bg1"/>
            </a:solidFill>
          </p:spPr>
          <p:txBody>
            <a:bodyPr wrap="square" lIns="0" tIns="0" rIns="0" bIns="0" rtlCol="0">
              <a:spAutoFit/>
            </a:bodyPr>
            <a:lstStyle/>
            <a:p>
              <a:pPr algn="ctr"/>
              <a:r>
                <a:rPr lang="es-ES_tradnl" sz="700" dirty="0" err="1"/>
                <a:t>Cefotetan</a:t>
              </a:r>
              <a:endParaRPr lang="es-ES_tradnl" sz="700" dirty="0"/>
            </a:p>
          </p:txBody>
        </p:sp>
        <p:sp>
          <p:nvSpPr>
            <p:cNvPr id="55" name="CuadroTexto 54">
              <a:extLst>
                <a:ext uri="{FF2B5EF4-FFF2-40B4-BE49-F238E27FC236}">
                  <a16:creationId xmlns:a16="http://schemas.microsoft.com/office/drawing/2014/main" id="{43F5D9F2-197A-F549-A593-514572A1792D}"/>
                </a:ext>
              </a:extLst>
            </p:cNvPr>
            <p:cNvSpPr txBox="1"/>
            <p:nvPr/>
          </p:nvSpPr>
          <p:spPr>
            <a:xfrm>
              <a:off x="480700" y="3468153"/>
              <a:ext cx="540000" cy="108000"/>
            </a:xfrm>
            <a:prstGeom prst="rect">
              <a:avLst/>
            </a:prstGeom>
            <a:solidFill>
              <a:schemeClr val="bg1"/>
            </a:solidFill>
          </p:spPr>
          <p:txBody>
            <a:bodyPr wrap="square" lIns="0" tIns="0" rIns="0" bIns="0" rtlCol="0">
              <a:spAutoFit/>
            </a:bodyPr>
            <a:lstStyle/>
            <a:p>
              <a:pPr algn="ctr"/>
              <a:r>
                <a:rPr lang="es-ES_tradnl" sz="700" dirty="0" err="1"/>
                <a:t>Cefprozil</a:t>
              </a:r>
              <a:endParaRPr lang="es-ES_tradnl" sz="700" dirty="0"/>
            </a:p>
          </p:txBody>
        </p:sp>
        <p:sp>
          <p:nvSpPr>
            <p:cNvPr id="56" name="CuadroTexto 55">
              <a:extLst>
                <a:ext uri="{FF2B5EF4-FFF2-40B4-BE49-F238E27FC236}">
                  <a16:creationId xmlns:a16="http://schemas.microsoft.com/office/drawing/2014/main" id="{E158D2A1-1070-1A4F-A844-17B3EDE79933}"/>
                </a:ext>
              </a:extLst>
            </p:cNvPr>
            <p:cNvSpPr txBox="1"/>
            <p:nvPr/>
          </p:nvSpPr>
          <p:spPr>
            <a:xfrm rot="5400000">
              <a:off x="6051208" y="680996"/>
              <a:ext cx="540000" cy="108000"/>
            </a:xfrm>
            <a:prstGeom prst="rect">
              <a:avLst/>
            </a:prstGeom>
            <a:solidFill>
              <a:schemeClr val="bg1"/>
            </a:solidFill>
          </p:spPr>
          <p:txBody>
            <a:bodyPr wrap="square" lIns="0" tIns="0" rIns="0" bIns="0" rtlCol="0">
              <a:spAutoFit/>
            </a:bodyPr>
            <a:lstStyle/>
            <a:p>
              <a:pPr algn="ctr"/>
              <a:r>
                <a:rPr lang="es-ES_tradnl" sz="700" dirty="0" err="1"/>
                <a:t>Cefprozil</a:t>
              </a:r>
              <a:endParaRPr lang="es-ES_tradnl" sz="700" dirty="0"/>
            </a:p>
          </p:txBody>
        </p:sp>
        <p:sp>
          <p:nvSpPr>
            <p:cNvPr id="57" name="CuadroTexto 56">
              <a:extLst>
                <a:ext uri="{FF2B5EF4-FFF2-40B4-BE49-F238E27FC236}">
                  <a16:creationId xmlns:a16="http://schemas.microsoft.com/office/drawing/2014/main" id="{9B99EC58-9617-1B42-B0DE-93F9931CC36D}"/>
                </a:ext>
              </a:extLst>
            </p:cNvPr>
            <p:cNvSpPr txBox="1"/>
            <p:nvPr/>
          </p:nvSpPr>
          <p:spPr>
            <a:xfrm>
              <a:off x="480700" y="3606265"/>
              <a:ext cx="540000" cy="108000"/>
            </a:xfrm>
            <a:prstGeom prst="rect">
              <a:avLst/>
            </a:prstGeom>
            <a:solidFill>
              <a:schemeClr val="bg1"/>
            </a:solidFill>
          </p:spPr>
          <p:txBody>
            <a:bodyPr wrap="square" lIns="0" tIns="0" rIns="0" bIns="0" rtlCol="0">
              <a:spAutoFit/>
            </a:bodyPr>
            <a:lstStyle/>
            <a:p>
              <a:pPr algn="ctr"/>
              <a:r>
                <a:rPr lang="es-ES_tradnl" sz="700" dirty="0" err="1"/>
                <a:t>Cefaclor</a:t>
              </a:r>
              <a:endParaRPr lang="es-ES_tradnl" sz="700" dirty="0"/>
            </a:p>
          </p:txBody>
        </p:sp>
        <p:sp>
          <p:nvSpPr>
            <p:cNvPr id="58" name="CuadroTexto 57">
              <a:extLst>
                <a:ext uri="{FF2B5EF4-FFF2-40B4-BE49-F238E27FC236}">
                  <a16:creationId xmlns:a16="http://schemas.microsoft.com/office/drawing/2014/main" id="{C0EEA0C7-A418-3B4D-9FF9-DE2541B9D92A}"/>
                </a:ext>
              </a:extLst>
            </p:cNvPr>
            <p:cNvSpPr txBox="1"/>
            <p:nvPr/>
          </p:nvSpPr>
          <p:spPr>
            <a:xfrm rot="5400000">
              <a:off x="6337291" y="680996"/>
              <a:ext cx="540000" cy="108000"/>
            </a:xfrm>
            <a:prstGeom prst="rect">
              <a:avLst/>
            </a:prstGeom>
            <a:solidFill>
              <a:schemeClr val="bg1"/>
            </a:solidFill>
          </p:spPr>
          <p:txBody>
            <a:bodyPr wrap="square" lIns="0" tIns="0" rIns="0" bIns="0" rtlCol="0">
              <a:spAutoFit/>
            </a:bodyPr>
            <a:lstStyle/>
            <a:p>
              <a:pPr algn="ctr"/>
              <a:r>
                <a:rPr lang="es-ES_tradnl" sz="700" dirty="0" err="1"/>
                <a:t>Cefaclor</a:t>
              </a:r>
              <a:endParaRPr lang="es-ES_tradnl" sz="700" dirty="0"/>
            </a:p>
          </p:txBody>
        </p:sp>
        <p:sp>
          <p:nvSpPr>
            <p:cNvPr id="59" name="CuadroTexto 58">
              <a:extLst>
                <a:ext uri="{FF2B5EF4-FFF2-40B4-BE49-F238E27FC236}">
                  <a16:creationId xmlns:a16="http://schemas.microsoft.com/office/drawing/2014/main" id="{71780F2E-62FB-E547-92C6-395276CF301A}"/>
                </a:ext>
              </a:extLst>
            </p:cNvPr>
            <p:cNvSpPr txBox="1"/>
            <p:nvPr/>
          </p:nvSpPr>
          <p:spPr>
            <a:xfrm>
              <a:off x="480700" y="3744978"/>
              <a:ext cx="540000" cy="108000"/>
            </a:xfrm>
            <a:prstGeom prst="rect">
              <a:avLst/>
            </a:prstGeom>
            <a:solidFill>
              <a:schemeClr val="bg1"/>
            </a:solidFill>
          </p:spPr>
          <p:txBody>
            <a:bodyPr wrap="square" lIns="0" tIns="0" rIns="0" bIns="0" rtlCol="0">
              <a:spAutoFit/>
            </a:bodyPr>
            <a:lstStyle/>
            <a:p>
              <a:pPr algn="ctr"/>
              <a:r>
                <a:rPr lang="es-ES_tradnl" sz="700" dirty="0" err="1"/>
                <a:t>Cefonicid</a:t>
              </a:r>
              <a:endParaRPr lang="es-ES_tradnl" sz="700" dirty="0"/>
            </a:p>
          </p:txBody>
        </p:sp>
        <p:sp>
          <p:nvSpPr>
            <p:cNvPr id="60" name="CuadroTexto 59">
              <a:extLst>
                <a:ext uri="{FF2B5EF4-FFF2-40B4-BE49-F238E27FC236}">
                  <a16:creationId xmlns:a16="http://schemas.microsoft.com/office/drawing/2014/main" id="{E2C7BC96-0782-824F-A127-E5A3FB1622C1}"/>
                </a:ext>
              </a:extLst>
            </p:cNvPr>
            <p:cNvSpPr txBox="1"/>
            <p:nvPr/>
          </p:nvSpPr>
          <p:spPr>
            <a:xfrm rot="5400000">
              <a:off x="6628775" y="680996"/>
              <a:ext cx="540000" cy="108000"/>
            </a:xfrm>
            <a:prstGeom prst="rect">
              <a:avLst/>
            </a:prstGeom>
            <a:solidFill>
              <a:schemeClr val="bg1"/>
            </a:solidFill>
          </p:spPr>
          <p:txBody>
            <a:bodyPr wrap="square" lIns="0" tIns="0" rIns="0" bIns="0" rtlCol="0">
              <a:spAutoFit/>
            </a:bodyPr>
            <a:lstStyle/>
            <a:p>
              <a:pPr algn="ctr"/>
              <a:r>
                <a:rPr lang="es-ES_tradnl" sz="700" dirty="0" err="1"/>
                <a:t>Cefonicid</a:t>
              </a:r>
              <a:endParaRPr lang="es-ES_tradnl" sz="700" dirty="0"/>
            </a:p>
          </p:txBody>
        </p:sp>
        <p:sp>
          <p:nvSpPr>
            <p:cNvPr id="62" name="CuadroTexto 61">
              <a:extLst>
                <a:ext uri="{FF2B5EF4-FFF2-40B4-BE49-F238E27FC236}">
                  <a16:creationId xmlns:a16="http://schemas.microsoft.com/office/drawing/2014/main" id="{0B299E1A-CE06-6241-B240-1059BCAE2117}"/>
                </a:ext>
              </a:extLst>
            </p:cNvPr>
            <p:cNvSpPr txBox="1"/>
            <p:nvPr/>
          </p:nvSpPr>
          <p:spPr>
            <a:xfrm>
              <a:off x="462700" y="3882936"/>
              <a:ext cx="612000" cy="108000"/>
            </a:xfrm>
            <a:prstGeom prst="rect">
              <a:avLst/>
            </a:prstGeom>
            <a:solidFill>
              <a:schemeClr val="bg1"/>
            </a:solidFill>
          </p:spPr>
          <p:txBody>
            <a:bodyPr wrap="square" lIns="0" tIns="0" rIns="0" bIns="0" rtlCol="0">
              <a:spAutoFit/>
            </a:bodyPr>
            <a:lstStyle/>
            <a:p>
              <a:pPr algn="ctr"/>
              <a:r>
                <a:rPr lang="es-ES_tradnl" sz="700" dirty="0" err="1"/>
                <a:t>Cefamandol</a:t>
              </a:r>
              <a:endParaRPr lang="es-ES_tradnl" sz="700" dirty="0"/>
            </a:p>
          </p:txBody>
        </p:sp>
        <p:sp>
          <p:nvSpPr>
            <p:cNvPr id="63" name="CuadroTexto 62">
              <a:extLst>
                <a:ext uri="{FF2B5EF4-FFF2-40B4-BE49-F238E27FC236}">
                  <a16:creationId xmlns:a16="http://schemas.microsoft.com/office/drawing/2014/main" id="{12B54357-5D48-C940-8276-13881F53CE3D}"/>
                </a:ext>
              </a:extLst>
            </p:cNvPr>
            <p:cNvSpPr txBox="1"/>
            <p:nvPr/>
          </p:nvSpPr>
          <p:spPr>
            <a:xfrm rot="5400000">
              <a:off x="6912120" y="680996"/>
              <a:ext cx="576000" cy="108000"/>
            </a:xfrm>
            <a:prstGeom prst="rect">
              <a:avLst/>
            </a:prstGeom>
            <a:solidFill>
              <a:schemeClr val="bg1"/>
            </a:solidFill>
          </p:spPr>
          <p:txBody>
            <a:bodyPr wrap="square" lIns="0" tIns="0" rIns="0" bIns="0" rtlCol="0">
              <a:spAutoFit/>
            </a:bodyPr>
            <a:lstStyle/>
            <a:p>
              <a:pPr algn="ctr"/>
              <a:r>
                <a:rPr lang="es-ES_tradnl" sz="700" dirty="0" err="1"/>
                <a:t>Cefamandol</a:t>
              </a:r>
              <a:endParaRPr lang="es-ES_tradnl" sz="700" dirty="0"/>
            </a:p>
          </p:txBody>
        </p:sp>
        <p:sp>
          <p:nvSpPr>
            <p:cNvPr id="64" name="CuadroTexto 63">
              <a:extLst>
                <a:ext uri="{FF2B5EF4-FFF2-40B4-BE49-F238E27FC236}">
                  <a16:creationId xmlns:a16="http://schemas.microsoft.com/office/drawing/2014/main" id="{2080C2AC-AC6E-ED4F-BDC7-73841779A4A2}"/>
                </a:ext>
              </a:extLst>
            </p:cNvPr>
            <p:cNvSpPr txBox="1"/>
            <p:nvPr/>
          </p:nvSpPr>
          <p:spPr>
            <a:xfrm>
              <a:off x="447905" y="4020064"/>
              <a:ext cx="612000" cy="107722"/>
            </a:xfrm>
            <a:prstGeom prst="rect">
              <a:avLst/>
            </a:prstGeom>
            <a:solidFill>
              <a:schemeClr val="bg1"/>
            </a:solidFill>
          </p:spPr>
          <p:txBody>
            <a:bodyPr wrap="square" lIns="0" tIns="0" rIns="0" bIns="0" rtlCol="0">
              <a:spAutoFit/>
            </a:bodyPr>
            <a:lstStyle/>
            <a:p>
              <a:pPr algn="ctr"/>
              <a:r>
                <a:rPr lang="es-ES_tradnl" sz="700" dirty="0" err="1"/>
                <a:t>Cefoperazone</a:t>
              </a:r>
              <a:endParaRPr lang="es-ES_tradnl" sz="700" dirty="0"/>
            </a:p>
          </p:txBody>
        </p:sp>
        <p:sp>
          <p:nvSpPr>
            <p:cNvPr id="65" name="CuadroTexto 64">
              <a:extLst>
                <a:ext uri="{FF2B5EF4-FFF2-40B4-BE49-F238E27FC236}">
                  <a16:creationId xmlns:a16="http://schemas.microsoft.com/office/drawing/2014/main" id="{393C3821-0898-A442-945E-284FF3495341}"/>
                </a:ext>
              </a:extLst>
            </p:cNvPr>
            <p:cNvSpPr txBox="1"/>
            <p:nvPr/>
          </p:nvSpPr>
          <p:spPr>
            <a:xfrm>
              <a:off x="462700" y="4157722"/>
              <a:ext cx="576000" cy="108000"/>
            </a:xfrm>
            <a:prstGeom prst="rect">
              <a:avLst/>
            </a:prstGeom>
            <a:solidFill>
              <a:schemeClr val="bg1"/>
            </a:solidFill>
          </p:spPr>
          <p:txBody>
            <a:bodyPr wrap="square" lIns="0" tIns="0" rIns="0" bIns="0" rtlCol="0">
              <a:spAutoFit/>
            </a:bodyPr>
            <a:lstStyle/>
            <a:p>
              <a:pPr algn="ctr"/>
              <a:r>
                <a:rPr lang="es-ES_tradnl" sz="700" dirty="0" err="1"/>
                <a:t>Ceftibuten</a:t>
              </a:r>
              <a:endParaRPr lang="es-ES_tradnl" sz="700" dirty="0"/>
            </a:p>
          </p:txBody>
        </p:sp>
        <p:sp>
          <p:nvSpPr>
            <p:cNvPr id="66" name="CuadroTexto 65">
              <a:extLst>
                <a:ext uri="{FF2B5EF4-FFF2-40B4-BE49-F238E27FC236}">
                  <a16:creationId xmlns:a16="http://schemas.microsoft.com/office/drawing/2014/main" id="{4934EDEF-3669-D44C-91F8-E23065118F87}"/>
                </a:ext>
              </a:extLst>
            </p:cNvPr>
            <p:cNvSpPr txBox="1"/>
            <p:nvPr/>
          </p:nvSpPr>
          <p:spPr>
            <a:xfrm rot="5400000">
              <a:off x="7214060" y="681135"/>
              <a:ext cx="605589" cy="107722"/>
            </a:xfrm>
            <a:prstGeom prst="rect">
              <a:avLst/>
            </a:prstGeom>
            <a:solidFill>
              <a:schemeClr val="bg1"/>
            </a:solidFill>
          </p:spPr>
          <p:txBody>
            <a:bodyPr wrap="square" lIns="0" tIns="0" rIns="0" bIns="0" rtlCol="0">
              <a:spAutoFit/>
            </a:bodyPr>
            <a:lstStyle/>
            <a:p>
              <a:pPr algn="ctr"/>
              <a:r>
                <a:rPr lang="es-ES_tradnl" sz="700" dirty="0" err="1"/>
                <a:t>Cefoperazone</a:t>
              </a:r>
              <a:endParaRPr lang="es-ES_tradnl" sz="700" dirty="0"/>
            </a:p>
          </p:txBody>
        </p:sp>
        <p:sp>
          <p:nvSpPr>
            <p:cNvPr id="67" name="CuadroTexto 66">
              <a:extLst>
                <a:ext uri="{FF2B5EF4-FFF2-40B4-BE49-F238E27FC236}">
                  <a16:creationId xmlns:a16="http://schemas.microsoft.com/office/drawing/2014/main" id="{EC41C2D0-2BEF-DF4E-B99E-48B21B2E2E03}"/>
                </a:ext>
              </a:extLst>
            </p:cNvPr>
            <p:cNvSpPr txBox="1"/>
            <p:nvPr/>
          </p:nvSpPr>
          <p:spPr>
            <a:xfrm rot="5400000">
              <a:off x="7528772" y="680996"/>
              <a:ext cx="576000" cy="108000"/>
            </a:xfrm>
            <a:prstGeom prst="rect">
              <a:avLst/>
            </a:prstGeom>
            <a:solidFill>
              <a:schemeClr val="bg1"/>
            </a:solidFill>
          </p:spPr>
          <p:txBody>
            <a:bodyPr wrap="square" lIns="0" tIns="0" rIns="0" bIns="0" rtlCol="0">
              <a:spAutoFit/>
            </a:bodyPr>
            <a:lstStyle/>
            <a:p>
              <a:pPr algn="ctr"/>
              <a:r>
                <a:rPr lang="es-ES_tradnl" sz="700" dirty="0" err="1"/>
                <a:t>Ceftibuten</a:t>
              </a:r>
              <a:endParaRPr lang="es-ES_tradnl" sz="700" dirty="0"/>
            </a:p>
          </p:txBody>
        </p:sp>
        <p:sp>
          <p:nvSpPr>
            <p:cNvPr id="68" name="CuadroTexto 67">
              <a:extLst>
                <a:ext uri="{FF2B5EF4-FFF2-40B4-BE49-F238E27FC236}">
                  <a16:creationId xmlns:a16="http://schemas.microsoft.com/office/drawing/2014/main" id="{16418527-1095-794A-9EE6-EF14FCFC5E3E}"/>
                </a:ext>
              </a:extLst>
            </p:cNvPr>
            <p:cNvSpPr txBox="1"/>
            <p:nvPr/>
          </p:nvSpPr>
          <p:spPr>
            <a:xfrm>
              <a:off x="462700" y="4290601"/>
              <a:ext cx="576000" cy="108000"/>
            </a:xfrm>
            <a:prstGeom prst="rect">
              <a:avLst/>
            </a:prstGeom>
            <a:solidFill>
              <a:schemeClr val="bg1"/>
            </a:solidFill>
          </p:spPr>
          <p:txBody>
            <a:bodyPr wrap="square" lIns="0" tIns="0" rIns="0" bIns="0" rtlCol="0">
              <a:spAutoFit/>
            </a:bodyPr>
            <a:lstStyle/>
            <a:p>
              <a:pPr algn="ctr"/>
              <a:r>
                <a:rPr lang="es-ES_tradnl" sz="700" dirty="0" err="1"/>
                <a:t>Cefdinir</a:t>
              </a:r>
              <a:endParaRPr lang="es-ES_tradnl" sz="700" dirty="0"/>
            </a:p>
          </p:txBody>
        </p:sp>
        <p:sp>
          <p:nvSpPr>
            <p:cNvPr id="69" name="CuadroTexto 68">
              <a:extLst>
                <a:ext uri="{FF2B5EF4-FFF2-40B4-BE49-F238E27FC236}">
                  <a16:creationId xmlns:a16="http://schemas.microsoft.com/office/drawing/2014/main" id="{F2D2B057-64E8-FC4C-B12A-8EB8BA50F147}"/>
                </a:ext>
              </a:extLst>
            </p:cNvPr>
            <p:cNvSpPr txBox="1"/>
            <p:nvPr/>
          </p:nvSpPr>
          <p:spPr>
            <a:xfrm rot="5400000">
              <a:off x="7833581" y="680996"/>
              <a:ext cx="576000" cy="108000"/>
            </a:xfrm>
            <a:prstGeom prst="rect">
              <a:avLst/>
            </a:prstGeom>
            <a:solidFill>
              <a:schemeClr val="bg1"/>
            </a:solidFill>
          </p:spPr>
          <p:txBody>
            <a:bodyPr wrap="square" lIns="0" tIns="0" rIns="0" bIns="0" rtlCol="0">
              <a:spAutoFit/>
            </a:bodyPr>
            <a:lstStyle/>
            <a:p>
              <a:pPr algn="ctr"/>
              <a:r>
                <a:rPr lang="es-ES_tradnl" sz="700" dirty="0" err="1"/>
                <a:t>Cefdinir</a:t>
              </a:r>
              <a:endParaRPr lang="es-ES_tradnl" sz="700" dirty="0"/>
            </a:p>
          </p:txBody>
        </p:sp>
        <p:sp>
          <p:nvSpPr>
            <p:cNvPr id="70" name="CuadroTexto 69">
              <a:extLst>
                <a:ext uri="{FF2B5EF4-FFF2-40B4-BE49-F238E27FC236}">
                  <a16:creationId xmlns:a16="http://schemas.microsoft.com/office/drawing/2014/main" id="{EBB0BCA1-693F-3A47-934F-224E5C6D3AE5}"/>
                </a:ext>
              </a:extLst>
            </p:cNvPr>
            <p:cNvSpPr txBox="1"/>
            <p:nvPr/>
          </p:nvSpPr>
          <p:spPr>
            <a:xfrm>
              <a:off x="462700" y="4433105"/>
              <a:ext cx="576000" cy="108000"/>
            </a:xfrm>
            <a:prstGeom prst="rect">
              <a:avLst/>
            </a:prstGeom>
            <a:solidFill>
              <a:schemeClr val="bg1"/>
            </a:solidFill>
          </p:spPr>
          <p:txBody>
            <a:bodyPr wrap="square" lIns="0" tIns="0" rIns="0" bIns="0" rtlCol="0">
              <a:spAutoFit/>
            </a:bodyPr>
            <a:lstStyle/>
            <a:p>
              <a:pPr algn="ctr"/>
              <a:r>
                <a:rPr lang="es-ES_tradnl" sz="700" dirty="0" err="1"/>
                <a:t>Cefixime</a:t>
              </a:r>
              <a:endParaRPr lang="es-ES_tradnl" sz="700" dirty="0"/>
            </a:p>
          </p:txBody>
        </p:sp>
        <p:sp>
          <p:nvSpPr>
            <p:cNvPr id="71" name="CuadroTexto 70">
              <a:extLst>
                <a:ext uri="{FF2B5EF4-FFF2-40B4-BE49-F238E27FC236}">
                  <a16:creationId xmlns:a16="http://schemas.microsoft.com/office/drawing/2014/main" id="{9E0F1EC8-6A0C-7440-96F3-493A27462B78}"/>
                </a:ext>
              </a:extLst>
            </p:cNvPr>
            <p:cNvSpPr txBox="1"/>
            <p:nvPr/>
          </p:nvSpPr>
          <p:spPr>
            <a:xfrm rot="5400000">
              <a:off x="8166174" y="680996"/>
              <a:ext cx="576000" cy="108000"/>
            </a:xfrm>
            <a:prstGeom prst="rect">
              <a:avLst/>
            </a:prstGeom>
            <a:solidFill>
              <a:schemeClr val="bg1"/>
            </a:solidFill>
          </p:spPr>
          <p:txBody>
            <a:bodyPr wrap="square" lIns="0" tIns="0" rIns="0" bIns="0" rtlCol="0">
              <a:spAutoFit/>
            </a:bodyPr>
            <a:lstStyle/>
            <a:p>
              <a:pPr algn="ctr"/>
              <a:r>
                <a:rPr lang="es-ES_tradnl" sz="700" dirty="0" err="1"/>
                <a:t>Cefixime</a:t>
              </a:r>
              <a:endParaRPr lang="es-ES_tradnl" sz="700" dirty="0"/>
            </a:p>
          </p:txBody>
        </p:sp>
        <p:sp>
          <p:nvSpPr>
            <p:cNvPr id="72" name="CuadroTexto 71">
              <a:extLst>
                <a:ext uri="{FF2B5EF4-FFF2-40B4-BE49-F238E27FC236}">
                  <a16:creationId xmlns:a16="http://schemas.microsoft.com/office/drawing/2014/main" id="{28985F7A-0693-1F4F-B902-FF067F08DFEF}"/>
                </a:ext>
              </a:extLst>
            </p:cNvPr>
            <p:cNvSpPr txBox="1"/>
            <p:nvPr/>
          </p:nvSpPr>
          <p:spPr>
            <a:xfrm>
              <a:off x="462700" y="4566422"/>
              <a:ext cx="576000" cy="108000"/>
            </a:xfrm>
            <a:prstGeom prst="rect">
              <a:avLst/>
            </a:prstGeom>
            <a:solidFill>
              <a:schemeClr val="bg1"/>
            </a:solidFill>
          </p:spPr>
          <p:txBody>
            <a:bodyPr wrap="square" lIns="0" tIns="0" rIns="0" bIns="0" rtlCol="0">
              <a:spAutoFit/>
            </a:bodyPr>
            <a:lstStyle/>
            <a:p>
              <a:pPr algn="ctr"/>
              <a:r>
                <a:rPr lang="es-ES_tradnl" sz="700" dirty="0" err="1"/>
                <a:t>Ceftrixona</a:t>
              </a:r>
              <a:endParaRPr lang="es-ES_tradnl" sz="700" dirty="0"/>
            </a:p>
          </p:txBody>
        </p:sp>
        <p:sp>
          <p:nvSpPr>
            <p:cNvPr id="73" name="CuadroTexto 72">
              <a:extLst>
                <a:ext uri="{FF2B5EF4-FFF2-40B4-BE49-F238E27FC236}">
                  <a16:creationId xmlns:a16="http://schemas.microsoft.com/office/drawing/2014/main" id="{B506DFD1-E3BC-2348-A28C-8D8B9839D952}"/>
                </a:ext>
              </a:extLst>
            </p:cNvPr>
            <p:cNvSpPr txBox="1"/>
            <p:nvPr/>
          </p:nvSpPr>
          <p:spPr>
            <a:xfrm rot="5400000">
              <a:off x="8501179" y="680996"/>
              <a:ext cx="576000" cy="108000"/>
            </a:xfrm>
            <a:prstGeom prst="rect">
              <a:avLst/>
            </a:prstGeom>
            <a:solidFill>
              <a:schemeClr val="bg1"/>
            </a:solidFill>
          </p:spPr>
          <p:txBody>
            <a:bodyPr wrap="square" lIns="0" tIns="0" rIns="0" bIns="0" rtlCol="0">
              <a:spAutoFit/>
            </a:bodyPr>
            <a:lstStyle/>
            <a:p>
              <a:pPr algn="ctr"/>
              <a:r>
                <a:rPr lang="es-ES_tradnl" sz="700" dirty="0" err="1"/>
                <a:t>Ceftrixona</a:t>
              </a:r>
              <a:endParaRPr lang="es-ES_tradnl" sz="700" dirty="0"/>
            </a:p>
          </p:txBody>
        </p:sp>
        <p:sp>
          <p:nvSpPr>
            <p:cNvPr id="74" name="CuadroTexto 73">
              <a:extLst>
                <a:ext uri="{FF2B5EF4-FFF2-40B4-BE49-F238E27FC236}">
                  <a16:creationId xmlns:a16="http://schemas.microsoft.com/office/drawing/2014/main" id="{8C801F91-6C08-D846-9C0F-9DA5E53C79A7}"/>
                </a:ext>
              </a:extLst>
            </p:cNvPr>
            <p:cNvSpPr txBox="1"/>
            <p:nvPr/>
          </p:nvSpPr>
          <p:spPr>
            <a:xfrm>
              <a:off x="462700" y="4706475"/>
              <a:ext cx="576000" cy="108000"/>
            </a:xfrm>
            <a:prstGeom prst="rect">
              <a:avLst/>
            </a:prstGeom>
            <a:solidFill>
              <a:schemeClr val="bg1"/>
            </a:solidFill>
          </p:spPr>
          <p:txBody>
            <a:bodyPr wrap="square" lIns="0" tIns="0" rIns="0" bIns="0" rtlCol="0">
              <a:spAutoFit/>
            </a:bodyPr>
            <a:lstStyle/>
            <a:p>
              <a:pPr algn="ctr"/>
              <a:r>
                <a:rPr lang="es-ES_tradnl" sz="700" dirty="0" err="1"/>
                <a:t>Cefditoren</a:t>
              </a:r>
              <a:endParaRPr lang="es-ES_tradnl" sz="700" dirty="0"/>
            </a:p>
          </p:txBody>
        </p:sp>
        <p:sp>
          <p:nvSpPr>
            <p:cNvPr id="75" name="CuadroTexto 74">
              <a:extLst>
                <a:ext uri="{FF2B5EF4-FFF2-40B4-BE49-F238E27FC236}">
                  <a16:creationId xmlns:a16="http://schemas.microsoft.com/office/drawing/2014/main" id="{75B664D5-5564-0A4C-8E16-2F23512DCABD}"/>
                </a:ext>
              </a:extLst>
            </p:cNvPr>
            <p:cNvSpPr txBox="1"/>
            <p:nvPr/>
          </p:nvSpPr>
          <p:spPr>
            <a:xfrm rot="5400000">
              <a:off x="8789487" y="680996"/>
              <a:ext cx="576000" cy="108000"/>
            </a:xfrm>
            <a:prstGeom prst="rect">
              <a:avLst/>
            </a:prstGeom>
            <a:solidFill>
              <a:schemeClr val="bg1"/>
            </a:solidFill>
          </p:spPr>
          <p:txBody>
            <a:bodyPr wrap="square" lIns="0" tIns="0" rIns="0" bIns="0" rtlCol="0">
              <a:spAutoFit/>
            </a:bodyPr>
            <a:lstStyle/>
            <a:p>
              <a:pPr algn="ctr"/>
              <a:r>
                <a:rPr lang="es-ES_tradnl" sz="700" dirty="0" err="1"/>
                <a:t>Cefditoren</a:t>
              </a:r>
              <a:endParaRPr lang="es-ES_tradnl" sz="700" dirty="0"/>
            </a:p>
          </p:txBody>
        </p:sp>
        <p:sp>
          <p:nvSpPr>
            <p:cNvPr id="76" name="CuadroTexto 75">
              <a:extLst>
                <a:ext uri="{FF2B5EF4-FFF2-40B4-BE49-F238E27FC236}">
                  <a16:creationId xmlns:a16="http://schemas.microsoft.com/office/drawing/2014/main" id="{5C5D5917-F656-6C4A-93E0-292706CA4063}"/>
                </a:ext>
              </a:extLst>
            </p:cNvPr>
            <p:cNvSpPr txBox="1"/>
            <p:nvPr/>
          </p:nvSpPr>
          <p:spPr>
            <a:xfrm>
              <a:off x="462700" y="4842773"/>
              <a:ext cx="576000" cy="108000"/>
            </a:xfrm>
            <a:prstGeom prst="rect">
              <a:avLst/>
            </a:prstGeom>
            <a:solidFill>
              <a:schemeClr val="bg1"/>
            </a:solidFill>
          </p:spPr>
          <p:txBody>
            <a:bodyPr wrap="square" lIns="0" tIns="0" rIns="0" bIns="0" rtlCol="0">
              <a:spAutoFit/>
            </a:bodyPr>
            <a:lstStyle/>
            <a:p>
              <a:pPr algn="ctr"/>
              <a:r>
                <a:rPr lang="es-ES_tradnl" sz="700" dirty="0" err="1"/>
                <a:t>Cefodizime</a:t>
              </a:r>
              <a:endParaRPr lang="es-ES_tradnl" sz="700" dirty="0"/>
            </a:p>
          </p:txBody>
        </p:sp>
        <p:sp>
          <p:nvSpPr>
            <p:cNvPr id="77" name="CuadroTexto 76">
              <a:extLst>
                <a:ext uri="{FF2B5EF4-FFF2-40B4-BE49-F238E27FC236}">
                  <a16:creationId xmlns:a16="http://schemas.microsoft.com/office/drawing/2014/main" id="{3DF1207A-4F81-D540-8AEC-C2A79FC5957B}"/>
                </a:ext>
              </a:extLst>
            </p:cNvPr>
            <p:cNvSpPr txBox="1"/>
            <p:nvPr/>
          </p:nvSpPr>
          <p:spPr>
            <a:xfrm rot="5400000">
              <a:off x="9074828" y="680996"/>
              <a:ext cx="576000" cy="108000"/>
            </a:xfrm>
            <a:prstGeom prst="rect">
              <a:avLst/>
            </a:prstGeom>
            <a:solidFill>
              <a:schemeClr val="bg1"/>
            </a:solidFill>
          </p:spPr>
          <p:txBody>
            <a:bodyPr wrap="square" lIns="0" tIns="0" rIns="0" bIns="0" rtlCol="0">
              <a:spAutoFit/>
            </a:bodyPr>
            <a:lstStyle/>
            <a:p>
              <a:pPr algn="ctr"/>
              <a:r>
                <a:rPr lang="es-ES_tradnl" sz="700" dirty="0" err="1"/>
                <a:t>Cefodizime</a:t>
              </a:r>
              <a:endParaRPr lang="es-ES_tradnl" sz="700" dirty="0"/>
            </a:p>
          </p:txBody>
        </p:sp>
        <p:sp>
          <p:nvSpPr>
            <p:cNvPr id="78" name="CuadroTexto 77">
              <a:extLst>
                <a:ext uri="{FF2B5EF4-FFF2-40B4-BE49-F238E27FC236}">
                  <a16:creationId xmlns:a16="http://schemas.microsoft.com/office/drawing/2014/main" id="{046B2C7C-13F1-7A49-8FBA-97BADDB2A018}"/>
                </a:ext>
              </a:extLst>
            </p:cNvPr>
            <p:cNvSpPr txBox="1"/>
            <p:nvPr/>
          </p:nvSpPr>
          <p:spPr>
            <a:xfrm>
              <a:off x="462700" y="4979244"/>
              <a:ext cx="576000" cy="108000"/>
            </a:xfrm>
            <a:prstGeom prst="rect">
              <a:avLst/>
            </a:prstGeom>
            <a:solidFill>
              <a:schemeClr val="bg1"/>
            </a:solidFill>
          </p:spPr>
          <p:txBody>
            <a:bodyPr wrap="square" lIns="0" tIns="0" rIns="0" bIns="0" rtlCol="0">
              <a:spAutoFit/>
            </a:bodyPr>
            <a:lstStyle/>
            <a:p>
              <a:pPr algn="ctr"/>
              <a:r>
                <a:rPr lang="es-ES_tradnl" sz="700" dirty="0" err="1"/>
                <a:t>Cefotaxime</a:t>
              </a:r>
              <a:endParaRPr lang="es-ES_tradnl" sz="700" dirty="0"/>
            </a:p>
          </p:txBody>
        </p:sp>
        <p:sp>
          <p:nvSpPr>
            <p:cNvPr id="79" name="CuadroTexto 78">
              <a:extLst>
                <a:ext uri="{FF2B5EF4-FFF2-40B4-BE49-F238E27FC236}">
                  <a16:creationId xmlns:a16="http://schemas.microsoft.com/office/drawing/2014/main" id="{C4240EC6-FDE5-CF48-8AF2-DC1ADE4C2521}"/>
                </a:ext>
              </a:extLst>
            </p:cNvPr>
            <p:cNvSpPr txBox="1"/>
            <p:nvPr/>
          </p:nvSpPr>
          <p:spPr>
            <a:xfrm rot="5400000">
              <a:off x="9358800" y="680996"/>
              <a:ext cx="576000" cy="108000"/>
            </a:xfrm>
            <a:prstGeom prst="rect">
              <a:avLst/>
            </a:prstGeom>
            <a:solidFill>
              <a:schemeClr val="bg1"/>
            </a:solidFill>
          </p:spPr>
          <p:txBody>
            <a:bodyPr wrap="square" lIns="0" tIns="0" rIns="0" bIns="0" rtlCol="0">
              <a:spAutoFit/>
            </a:bodyPr>
            <a:lstStyle/>
            <a:p>
              <a:pPr algn="ctr"/>
              <a:r>
                <a:rPr lang="es-ES_tradnl" sz="700" dirty="0" err="1"/>
                <a:t>Cefotaxime</a:t>
              </a:r>
              <a:endParaRPr lang="es-ES_tradnl" sz="700" dirty="0"/>
            </a:p>
          </p:txBody>
        </p:sp>
        <p:sp>
          <p:nvSpPr>
            <p:cNvPr id="80" name="CuadroTexto 79">
              <a:extLst>
                <a:ext uri="{FF2B5EF4-FFF2-40B4-BE49-F238E27FC236}">
                  <a16:creationId xmlns:a16="http://schemas.microsoft.com/office/drawing/2014/main" id="{48B5B48A-9E3A-7A48-8A19-2EC0986C9B68}"/>
                </a:ext>
              </a:extLst>
            </p:cNvPr>
            <p:cNvSpPr txBox="1"/>
            <p:nvPr/>
          </p:nvSpPr>
          <p:spPr>
            <a:xfrm>
              <a:off x="462700" y="5114984"/>
              <a:ext cx="612000" cy="108000"/>
            </a:xfrm>
            <a:prstGeom prst="rect">
              <a:avLst/>
            </a:prstGeom>
            <a:solidFill>
              <a:schemeClr val="bg1"/>
            </a:solidFill>
          </p:spPr>
          <p:txBody>
            <a:bodyPr wrap="square" lIns="0" tIns="0" rIns="0" bIns="0" rtlCol="0">
              <a:spAutoFit/>
            </a:bodyPr>
            <a:lstStyle/>
            <a:p>
              <a:pPr algn="ctr"/>
              <a:r>
                <a:rPr lang="es-ES_tradnl" sz="700" dirty="0" err="1"/>
                <a:t>Cefpodoxime</a:t>
              </a:r>
              <a:endParaRPr lang="es-ES_tradnl" sz="700" dirty="0"/>
            </a:p>
          </p:txBody>
        </p:sp>
        <p:sp>
          <p:nvSpPr>
            <p:cNvPr id="81" name="CuadroTexto 80">
              <a:extLst>
                <a:ext uri="{FF2B5EF4-FFF2-40B4-BE49-F238E27FC236}">
                  <a16:creationId xmlns:a16="http://schemas.microsoft.com/office/drawing/2014/main" id="{434C43F4-369D-E34E-815D-0DFB3FAA6C42}"/>
                </a:ext>
              </a:extLst>
            </p:cNvPr>
            <p:cNvSpPr txBox="1"/>
            <p:nvPr/>
          </p:nvSpPr>
          <p:spPr>
            <a:xfrm rot="5400000">
              <a:off x="9658147" y="680996"/>
              <a:ext cx="576000" cy="108000"/>
            </a:xfrm>
            <a:prstGeom prst="rect">
              <a:avLst/>
            </a:prstGeom>
            <a:solidFill>
              <a:schemeClr val="bg1"/>
            </a:solidFill>
          </p:spPr>
          <p:txBody>
            <a:bodyPr wrap="square" lIns="0" tIns="0" rIns="0" bIns="0" rtlCol="0">
              <a:spAutoFit/>
            </a:bodyPr>
            <a:lstStyle/>
            <a:p>
              <a:pPr algn="ctr"/>
              <a:r>
                <a:rPr lang="es-ES_tradnl" sz="700" dirty="0" err="1"/>
                <a:t>Cefpodoxime</a:t>
              </a:r>
              <a:endParaRPr lang="es-ES_tradnl" sz="700" dirty="0"/>
            </a:p>
          </p:txBody>
        </p:sp>
        <p:sp>
          <p:nvSpPr>
            <p:cNvPr id="82" name="CuadroTexto 81">
              <a:extLst>
                <a:ext uri="{FF2B5EF4-FFF2-40B4-BE49-F238E27FC236}">
                  <a16:creationId xmlns:a16="http://schemas.microsoft.com/office/drawing/2014/main" id="{363E780E-8ACB-7F42-92FA-7A24FAE7C63E}"/>
                </a:ext>
              </a:extLst>
            </p:cNvPr>
            <p:cNvSpPr txBox="1"/>
            <p:nvPr/>
          </p:nvSpPr>
          <p:spPr>
            <a:xfrm>
              <a:off x="462700" y="5252066"/>
              <a:ext cx="576000" cy="108000"/>
            </a:xfrm>
            <a:prstGeom prst="rect">
              <a:avLst/>
            </a:prstGeom>
            <a:solidFill>
              <a:schemeClr val="bg1"/>
            </a:solidFill>
          </p:spPr>
          <p:txBody>
            <a:bodyPr wrap="square" lIns="0" tIns="0" rIns="0" bIns="0" rtlCol="0">
              <a:spAutoFit/>
            </a:bodyPr>
            <a:lstStyle/>
            <a:p>
              <a:pPr algn="ctr"/>
              <a:r>
                <a:rPr lang="es-ES_tradnl" sz="700" dirty="0" err="1"/>
                <a:t>Ceftazidime</a:t>
              </a:r>
              <a:endParaRPr lang="es-ES_tradnl" sz="700" dirty="0"/>
            </a:p>
          </p:txBody>
        </p:sp>
        <p:sp>
          <p:nvSpPr>
            <p:cNvPr id="83" name="CuadroTexto 82">
              <a:extLst>
                <a:ext uri="{FF2B5EF4-FFF2-40B4-BE49-F238E27FC236}">
                  <a16:creationId xmlns:a16="http://schemas.microsoft.com/office/drawing/2014/main" id="{9C72C15F-48C7-9D40-9A42-39271EE40ECD}"/>
                </a:ext>
              </a:extLst>
            </p:cNvPr>
            <p:cNvSpPr txBox="1"/>
            <p:nvPr/>
          </p:nvSpPr>
          <p:spPr>
            <a:xfrm rot="5400000">
              <a:off x="9967919" y="680996"/>
              <a:ext cx="576000" cy="108000"/>
            </a:xfrm>
            <a:prstGeom prst="rect">
              <a:avLst/>
            </a:prstGeom>
            <a:solidFill>
              <a:schemeClr val="bg1"/>
            </a:solidFill>
          </p:spPr>
          <p:txBody>
            <a:bodyPr wrap="square" lIns="0" tIns="0" rIns="0" bIns="0" rtlCol="0">
              <a:spAutoFit/>
            </a:bodyPr>
            <a:lstStyle/>
            <a:p>
              <a:pPr algn="ctr"/>
              <a:r>
                <a:rPr lang="es-ES_tradnl" sz="700" dirty="0" err="1"/>
                <a:t>Ceftazidime</a:t>
              </a:r>
              <a:endParaRPr lang="es-ES_tradnl" sz="700" dirty="0"/>
            </a:p>
          </p:txBody>
        </p:sp>
        <p:sp>
          <p:nvSpPr>
            <p:cNvPr id="84" name="CuadroTexto 83">
              <a:extLst>
                <a:ext uri="{FF2B5EF4-FFF2-40B4-BE49-F238E27FC236}">
                  <a16:creationId xmlns:a16="http://schemas.microsoft.com/office/drawing/2014/main" id="{328C591C-FC15-844F-B927-45185A633669}"/>
                </a:ext>
              </a:extLst>
            </p:cNvPr>
            <p:cNvSpPr txBox="1"/>
            <p:nvPr/>
          </p:nvSpPr>
          <p:spPr>
            <a:xfrm>
              <a:off x="462700" y="5393769"/>
              <a:ext cx="576000" cy="108000"/>
            </a:xfrm>
            <a:prstGeom prst="rect">
              <a:avLst/>
            </a:prstGeom>
            <a:solidFill>
              <a:schemeClr val="bg1"/>
            </a:solidFill>
          </p:spPr>
          <p:txBody>
            <a:bodyPr wrap="square" lIns="0" tIns="0" rIns="0" bIns="0" rtlCol="0">
              <a:spAutoFit/>
            </a:bodyPr>
            <a:lstStyle/>
            <a:p>
              <a:pPr algn="ctr"/>
              <a:r>
                <a:rPr lang="es-ES_tradnl" sz="700" dirty="0" err="1"/>
                <a:t>Cefepime</a:t>
              </a:r>
              <a:endParaRPr lang="es-ES_tradnl" sz="700" dirty="0"/>
            </a:p>
          </p:txBody>
        </p:sp>
        <p:sp>
          <p:nvSpPr>
            <p:cNvPr id="85" name="CuadroTexto 84">
              <a:extLst>
                <a:ext uri="{FF2B5EF4-FFF2-40B4-BE49-F238E27FC236}">
                  <a16:creationId xmlns:a16="http://schemas.microsoft.com/office/drawing/2014/main" id="{1E984E70-7C39-2E45-9603-FF3A9F98D5D2}"/>
                </a:ext>
              </a:extLst>
            </p:cNvPr>
            <p:cNvSpPr txBox="1"/>
            <p:nvPr/>
          </p:nvSpPr>
          <p:spPr>
            <a:xfrm rot="5400000">
              <a:off x="10243391" y="680996"/>
              <a:ext cx="576000" cy="108000"/>
            </a:xfrm>
            <a:prstGeom prst="rect">
              <a:avLst/>
            </a:prstGeom>
            <a:solidFill>
              <a:schemeClr val="bg1"/>
            </a:solidFill>
          </p:spPr>
          <p:txBody>
            <a:bodyPr wrap="square" lIns="0" tIns="0" rIns="0" bIns="0" rtlCol="0">
              <a:spAutoFit/>
            </a:bodyPr>
            <a:lstStyle/>
            <a:p>
              <a:pPr algn="ctr"/>
              <a:r>
                <a:rPr lang="es-ES_tradnl" sz="700" dirty="0" err="1"/>
                <a:t>Cefepime</a:t>
              </a:r>
              <a:endParaRPr lang="es-ES_tradnl" sz="700" dirty="0"/>
            </a:p>
          </p:txBody>
        </p:sp>
        <p:sp>
          <p:nvSpPr>
            <p:cNvPr id="86" name="CuadroTexto 85">
              <a:extLst>
                <a:ext uri="{FF2B5EF4-FFF2-40B4-BE49-F238E27FC236}">
                  <a16:creationId xmlns:a16="http://schemas.microsoft.com/office/drawing/2014/main" id="{0655EF0D-5C22-4A4C-B4AB-A49E517164B5}"/>
                </a:ext>
              </a:extLst>
            </p:cNvPr>
            <p:cNvSpPr txBox="1"/>
            <p:nvPr/>
          </p:nvSpPr>
          <p:spPr>
            <a:xfrm>
              <a:off x="462700" y="5525649"/>
              <a:ext cx="576000" cy="108000"/>
            </a:xfrm>
            <a:prstGeom prst="rect">
              <a:avLst/>
            </a:prstGeom>
            <a:solidFill>
              <a:schemeClr val="bg1"/>
            </a:solidFill>
          </p:spPr>
          <p:txBody>
            <a:bodyPr wrap="square" lIns="0" tIns="0" rIns="0" bIns="0" rtlCol="0">
              <a:spAutoFit/>
            </a:bodyPr>
            <a:lstStyle/>
            <a:p>
              <a:pPr algn="ctr"/>
              <a:r>
                <a:rPr lang="es-ES_tradnl" sz="700" dirty="0" err="1"/>
                <a:t>Cefpirome</a:t>
              </a:r>
              <a:endParaRPr lang="es-ES_tradnl" sz="700" dirty="0"/>
            </a:p>
          </p:txBody>
        </p:sp>
        <p:sp>
          <p:nvSpPr>
            <p:cNvPr id="87" name="CuadroTexto 86">
              <a:extLst>
                <a:ext uri="{FF2B5EF4-FFF2-40B4-BE49-F238E27FC236}">
                  <a16:creationId xmlns:a16="http://schemas.microsoft.com/office/drawing/2014/main" id="{5FD0FEAD-309D-ED4A-A1BB-EA6FDB048751}"/>
                </a:ext>
              </a:extLst>
            </p:cNvPr>
            <p:cNvSpPr txBox="1"/>
            <p:nvPr/>
          </p:nvSpPr>
          <p:spPr>
            <a:xfrm rot="5400000">
              <a:off x="10544128" y="680996"/>
              <a:ext cx="576000" cy="108000"/>
            </a:xfrm>
            <a:prstGeom prst="rect">
              <a:avLst/>
            </a:prstGeom>
            <a:solidFill>
              <a:schemeClr val="bg1"/>
            </a:solidFill>
          </p:spPr>
          <p:txBody>
            <a:bodyPr wrap="square" lIns="0" tIns="0" rIns="0" bIns="0" rtlCol="0">
              <a:spAutoFit/>
            </a:bodyPr>
            <a:lstStyle/>
            <a:p>
              <a:pPr algn="ctr"/>
              <a:r>
                <a:rPr lang="es-ES_tradnl" sz="700" dirty="0" err="1"/>
                <a:t>Cefpirome</a:t>
              </a:r>
              <a:endParaRPr lang="es-ES_tradnl" sz="700" dirty="0"/>
            </a:p>
          </p:txBody>
        </p:sp>
        <p:sp>
          <p:nvSpPr>
            <p:cNvPr id="88" name="CuadroTexto 87">
              <a:extLst>
                <a:ext uri="{FF2B5EF4-FFF2-40B4-BE49-F238E27FC236}">
                  <a16:creationId xmlns:a16="http://schemas.microsoft.com/office/drawing/2014/main" id="{2B16DE58-E6B1-1649-A6EB-478909F41AB6}"/>
                </a:ext>
              </a:extLst>
            </p:cNvPr>
            <p:cNvSpPr txBox="1"/>
            <p:nvPr/>
          </p:nvSpPr>
          <p:spPr>
            <a:xfrm>
              <a:off x="354700" y="5673514"/>
              <a:ext cx="792000" cy="108000"/>
            </a:xfrm>
            <a:prstGeom prst="rect">
              <a:avLst/>
            </a:prstGeom>
            <a:solidFill>
              <a:schemeClr val="bg1"/>
            </a:solidFill>
          </p:spPr>
          <p:txBody>
            <a:bodyPr wrap="square" lIns="0" tIns="0" rIns="0" bIns="0" rtlCol="0">
              <a:spAutoFit/>
            </a:bodyPr>
            <a:lstStyle/>
            <a:p>
              <a:pPr algn="ctr"/>
              <a:r>
                <a:rPr lang="es-ES_tradnl" sz="700" dirty="0" err="1"/>
                <a:t>Ceftaroline</a:t>
              </a:r>
              <a:r>
                <a:rPr lang="es-ES_tradnl" sz="700" dirty="0"/>
                <a:t> </a:t>
              </a:r>
              <a:r>
                <a:rPr lang="es-ES_tradnl" sz="700" dirty="0" err="1"/>
                <a:t>fosamil</a:t>
              </a:r>
              <a:endParaRPr lang="es-ES_tradnl" sz="700" dirty="0"/>
            </a:p>
          </p:txBody>
        </p:sp>
        <p:sp>
          <p:nvSpPr>
            <p:cNvPr id="89" name="CuadroTexto 88">
              <a:extLst>
                <a:ext uri="{FF2B5EF4-FFF2-40B4-BE49-F238E27FC236}">
                  <a16:creationId xmlns:a16="http://schemas.microsoft.com/office/drawing/2014/main" id="{C34E47BC-9A78-2E4E-8787-3718FC820750}"/>
                </a:ext>
              </a:extLst>
            </p:cNvPr>
            <p:cNvSpPr txBox="1"/>
            <p:nvPr/>
          </p:nvSpPr>
          <p:spPr>
            <a:xfrm rot="5400000">
              <a:off x="10752327" y="680996"/>
              <a:ext cx="756000" cy="108000"/>
            </a:xfrm>
            <a:prstGeom prst="rect">
              <a:avLst/>
            </a:prstGeom>
            <a:solidFill>
              <a:schemeClr val="bg1"/>
            </a:solidFill>
          </p:spPr>
          <p:txBody>
            <a:bodyPr wrap="square" lIns="0" tIns="0" rIns="0" bIns="0" rtlCol="0">
              <a:spAutoFit/>
            </a:bodyPr>
            <a:lstStyle/>
            <a:p>
              <a:pPr algn="ctr"/>
              <a:r>
                <a:rPr lang="es-ES_tradnl" sz="700" dirty="0" err="1"/>
                <a:t>Ceftaroline</a:t>
              </a:r>
              <a:r>
                <a:rPr lang="es-ES_tradnl" sz="700" dirty="0"/>
                <a:t> </a:t>
              </a:r>
              <a:r>
                <a:rPr lang="es-ES_tradnl" sz="700" dirty="0" err="1"/>
                <a:t>fosam</a:t>
              </a:r>
              <a:endParaRPr lang="es-ES_tradnl" sz="700" dirty="0"/>
            </a:p>
          </p:txBody>
        </p:sp>
        <p:sp>
          <p:nvSpPr>
            <p:cNvPr id="91" name="CuadroTexto 90">
              <a:extLst>
                <a:ext uri="{FF2B5EF4-FFF2-40B4-BE49-F238E27FC236}">
                  <a16:creationId xmlns:a16="http://schemas.microsoft.com/office/drawing/2014/main" id="{B4D9D7DE-350F-E94F-999E-385CB5E335D7}"/>
                </a:ext>
              </a:extLst>
            </p:cNvPr>
            <p:cNvSpPr txBox="1"/>
            <p:nvPr/>
          </p:nvSpPr>
          <p:spPr>
            <a:xfrm>
              <a:off x="462700" y="5797046"/>
              <a:ext cx="576000" cy="108000"/>
            </a:xfrm>
            <a:prstGeom prst="rect">
              <a:avLst/>
            </a:prstGeom>
            <a:solidFill>
              <a:schemeClr val="bg1"/>
            </a:solidFill>
          </p:spPr>
          <p:txBody>
            <a:bodyPr wrap="square" lIns="0" tIns="0" rIns="0" bIns="0" rtlCol="0">
              <a:spAutoFit/>
            </a:bodyPr>
            <a:lstStyle/>
            <a:p>
              <a:pPr algn="ctr"/>
              <a:r>
                <a:rPr lang="es-ES_tradnl" sz="700" dirty="0" err="1"/>
                <a:t>Ceftolozane</a:t>
              </a:r>
              <a:endParaRPr lang="es-ES_tradnl" sz="700" dirty="0"/>
            </a:p>
          </p:txBody>
        </p:sp>
        <p:sp>
          <p:nvSpPr>
            <p:cNvPr id="92" name="CuadroTexto 91">
              <a:extLst>
                <a:ext uri="{FF2B5EF4-FFF2-40B4-BE49-F238E27FC236}">
                  <a16:creationId xmlns:a16="http://schemas.microsoft.com/office/drawing/2014/main" id="{99B0F9BC-7DBF-8740-89A0-724BFEF155BB}"/>
                </a:ext>
              </a:extLst>
            </p:cNvPr>
            <p:cNvSpPr txBox="1"/>
            <p:nvPr/>
          </p:nvSpPr>
          <p:spPr>
            <a:xfrm rot="5400000">
              <a:off x="11134684" y="680996"/>
              <a:ext cx="576000" cy="108000"/>
            </a:xfrm>
            <a:prstGeom prst="rect">
              <a:avLst/>
            </a:prstGeom>
            <a:solidFill>
              <a:schemeClr val="bg1"/>
            </a:solidFill>
          </p:spPr>
          <p:txBody>
            <a:bodyPr wrap="square" lIns="0" tIns="0" rIns="0" bIns="0" rtlCol="0">
              <a:spAutoFit/>
            </a:bodyPr>
            <a:lstStyle/>
            <a:p>
              <a:pPr algn="ctr"/>
              <a:r>
                <a:rPr lang="es-ES_tradnl" sz="700" dirty="0" err="1"/>
                <a:t>Ceftolozane</a:t>
              </a:r>
              <a:endParaRPr lang="es-ES_tradnl" sz="700" dirty="0"/>
            </a:p>
          </p:txBody>
        </p:sp>
        <p:sp>
          <p:nvSpPr>
            <p:cNvPr id="93" name="CuadroTexto 92">
              <a:extLst>
                <a:ext uri="{FF2B5EF4-FFF2-40B4-BE49-F238E27FC236}">
                  <a16:creationId xmlns:a16="http://schemas.microsoft.com/office/drawing/2014/main" id="{8978A355-D341-F545-8DB1-CDC91092635C}"/>
                </a:ext>
              </a:extLst>
            </p:cNvPr>
            <p:cNvSpPr txBox="1"/>
            <p:nvPr/>
          </p:nvSpPr>
          <p:spPr>
            <a:xfrm>
              <a:off x="462700" y="5939272"/>
              <a:ext cx="576000" cy="108000"/>
            </a:xfrm>
            <a:prstGeom prst="rect">
              <a:avLst/>
            </a:prstGeom>
            <a:solidFill>
              <a:schemeClr val="bg1"/>
            </a:solidFill>
          </p:spPr>
          <p:txBody>
            <a:bodyPr wrap="square" lIns="0" tIns="0" rIns="0" bIns="0" rtlCol="0">
              <a:spAutoFit/>
            </a:bodyPr>
            <a:lstStyle/>
            <a:p>
              <a:pPr algn="ctr"/>
              <a:r>
                <a:rPr lang="es-ES_tradnl" sz="700" dirty="0" err="1"/>
                <a:t>Cefiderocol</a:t>
              </a:r>
              <a:endParaRPr lang="es-ES_tradnl" sz="700" dirty="0"/>
            </a:p>
          </p:txBody>
        </p:sp>
        <p:sp>
          <p:nvSpPr>
            <p:cNvPr id="94" name="CuadroTexto 93">
              <a:extLst>
                <a:ext uri="{FF2B5EF4-FFF2-40B4-BE49-F238E27FC236}">
                  <a16:creationId xmlns:a16="http://schemas.microsoft.com/office/drawing/2014/main" id="{906CDB0D-A7DE-0F41-9280-537D2C2618FB}"/>
                </a:ext>
              </a:extLst>
            </p:cNvPr>
            <p:cNvSpPr txBox="1"/>
            <p:nvPr/>
          </p:nvSpPr>
          <p:spPr>
            <a:xfrm rot="5400000">
              <a:off x="11406178" y="680996"/>
              <a:ext cx="576000" cy="108000"/>
            </a:xfrm>
            <a:prstGeom prst="rect">
              <a:avLst/>
            </a:prstGeom>
            <a:solidFill>
              <a:schemeClr val="bg1"/>
            </a:solidFill>
          </p:spPr>
          <p:txBody>
            <a:bodyPr wrap="square" lIns="0" tIns="0" rIns="0" bIns="0" rtlCol="0">
              <a:spAutoFit/>
            </a:bodyPr>
            <a:lstStyle/>
            <a:p>
              <a:pPr algn="ctr"/>
              <a:r>
                <a:rPr lang="es-ES_tradnl" sz="700" dirty="0" err="1"/>
                <a:t>Cefiderocol</a:t>
              </a:r>
              <a:endParaRPr lang="es-ES_tradnl" sz="700" dirty="0"/>
            </a:p>
          </p:txBody>
        </p:sp>
        <p:sp>
          <p:nvSpPr>
            <p:cNvPr id="95" name="CuadroTexto 94">
              <a:extLst>
                <a:ext uri="{FF2B5EF4-FFF2-40B4-BE49-F238E27FC236}">
                  <a16:creationId xmlns:a16="http://schemas.microsoft.com/office/drawing/2014/main" id="{70C10658-2656-444A-B68F-C948B9FE2092}"/>
                </a:ext>
              </a:extLst>
            </p:cNvPr>
            <p:cNvSpPr txBox="1"/>
            <p:nvPr/>
          </p:nvSpPr>
          <p:spPr>
            <a:xfrm>
              <a:off x="462700" y="6077710"/>
              <a:ext cx="576000" cy="108000"/>
            </a:xfrm>
            <a:prstGeom prst="rect">
              <a:avLst/>
            </a:prstGeom>
            <a:solidFill>
              <a:schemeClr val="bg1"/>
            </a:solidFill>
          </p:spPr>
          <p:txBody>
            <a:bodyPr wrap="square" lIns="0" tIns="0" rIns="0" bIns="0" rtlCol="0">
              <a:spAutoFit/>
            </a:bodyPr>
            <a:lstStyle/>
            <a:p>
              <a:pPr algn="ctr"/>
              <a:r>
                <a:rPr lang="es-ES_tradnl" sz="700" dirty="0" err="1"/>
                <a:t>Aztreonam</a:t>
              </a:r>
              <a:endParaRPr lang="es-ES_tradnl" sz="700" dirty="0"/>
            </a:p>
          </p:txBody>
        </p:sp>
        <p:sp>
          <p:nvSpPr>
            <p:cNvPr id="96" name="CuadroTexto 95">
              <a:extLst>
                <a:ext uri="{FF2B5EF4-FFF2-40B4-BE49-F238E27FC236}">
                  <a16:creationId xmlns:a16="http://schemas.microsoft.com/office/drawing/2014/main" id="{7EFE87F2-0DEB-1F4F-BECE-FE78E80AA6B0}"/>
                </a:ext>
              </a:extLst>
            </p:cNvPr>
            <p:cNvSpPr txBox="1"/>
            <p:nvPr/>
          </p:nvSpPr>
          <p:spPr>
            <a:xfrm rot="5400000">
              <a:off x="11725438" y="680996"/>
              <a:ext cx="576000" cy="108000"/>
            </a:xfrm>
            <a:prstGeom prst="rect">
              <a:avLst/>
            </a:prstGeom>
            <a:solidFill>
              <a:schemeClr val="bg1"/>
            </a:solidFill>
          </p:spPr>
          <p:txBody>
            <a:bodyPr wrap="square" lIns="0" tIns="0" rIns="0" bIns="0" rtlCol="0">
              <a:spAutoFit/>
            </a:bodyPr>
            <a:lstStyle/>
            <a:p>
              <a:pPr algn="ctr"/>
              <a:r>
                <a:rPr lang="es-ES_tradnl" sz="700" dirty="0" err="1"/>
                <a:t>Aztreonam</a:t>
              </a:r>
              <a:endParaRPr lang="es-ES_tradnl" sz="700" dirty="0"/>
            </a:p>
          </p:txBody>
        </p:sp>
      </p:grpSp>
    </p:spTree>
    <p:extLst>
      <p:ext uri="{BB962C8B-B14F-4D97-AF65-F5344CB8AC3E}">
        <p14:creationId xmlns:p14="http://schemas.microsoft.com/office/powerpoint/2010/main" val="214597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B2C2354-ED62-F845-ABA6-17EF044C23FC}"/>
              </a:ext>
            </a:extLst>
          </p:cNvPr>
          <p:cNvSpPr>
            <a:spLocks noGrp="1"/>
          </p:cNvSpPr>
          <p:nvPr>
            <p:ph type="title"/>
          </p:nvPr>
        </p:nvSpPr>
        <p:spPr/>
        <p:txBody>
          <a:bodyPr/>
          <a:lstStyle/>
          <a:p>
            <a:r>
              <a:rPr lang="es-ES_tradnl" sz="4000" dirty="0">
                <a:latin typeface="Montserrat" panose="00000500000000000000" pitchFamily="50" charset="0"/>
              </a:rPr>
              <a:t>MANIFESTACIONES CLÍNICAS</a:t>
            </a:r>
          </a:p>
        </p:txBody>
      </p:sp>
      <p:sp>
        <p:nvSpPr>
          <p:cNvPr id="8" name="CuadroTexto 7">
            <a:extLst>
              <a:ext uri="{FF2B5EF4-FFF2-40B4-BE49-F238E27FC236}">
                <a16:creationId xmlns:a16="http://schemas.microsoft.com/office/drawing/2014/main" id="{68AADE8E-9E0B-A548-B63B-5A6DF98D4C90}"/>
              </a:ext>
            </a:extLst>
          </p:cNvPr>
          <p:cNvSpPr txBox="1"/>
          <p:nvPr/>
        </p:nvSpPr>
        <p:spPr>
          <a:xfrm>
            <a:off x="0" y="6436512"/>
            <a:ext cx="12192000" cy="369332"/>
          </a:xfrm>
          <a:prstGeom prst="rect">
            <a:avLst/>
          </a:prstGeom>
          <a:noFill/>
        </p:spPr>
        <p:txBody>
          <a:bodyPr wrap="square" rtlCol="0">
            <a:spAutoFit/>
          </a:bodyPr>
          <a:lstStyle/>
          <a:p>
            <a:pPr algn="r"/>
            <a:r>
              <a:rPr lang="es-ES_tradnl" sz="900" dirty="0" err="1">
                <a:solidFill>
                  <a:srgbClr val="152B48"/>
                </a:solidFill>
                <a:latin typeface="Montserrat" panose="00000500000000000000" pitchFamily="50" charset="0"/>
              </a:rPr>
              <a:t>Broyles</a:t>
            </a:r>
            <a:r>
              <a:rPr lang="es-ES_tradnl" sz="900" dirty="0">
                <a:solidFill>
                  <a:srgbClr val="152B48"/>
                </a:solidFill>
                <a:latin typeface="Montserrat" panose="00000500000000000000" pitchFamily="50" charset="0"/>
              </a:rPr>
              <a:t>, A.D., et al. (2020). J </a:t>
            </a:r>
            <a:r>
              <a:rPr lang="es-ES_tradnl" sz="900" dirty="0" err="1">
                <a:solidFill>
                  <a:srgbClr val="152B48"/>
                </a:solidFill>
                <a:latin typeface="Montserrat" panose="00000500000000000000" pitchFamily="50" charset="0"/>
              </a:rPr>
              <a:t>Allergy</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Clin</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Immunol</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Pract</a:t>
            </a:r>
            <a:r>
              <a:rPr lang="es-ES_tradnl" sz="900" dirty="0">
                <a:solidFill>
                  <a:srgbClr val="152B48"/>
                </a:solidFill>
                <a:latin typeface="Montserrat" panose="00000500000000000000" pitchFamily="50" charset="0"/>
              </a:rPr>
              <a:t>. 2020 Oct;8(9S):S16-S116.</a:t>
            </a:r>
          </a:p>
          <a:p>
            <a:pPr algn="r"/>
            <a:r>
              <a:rPr lang="es-ES_tradnl" sz="900" dirty="0" err="1">
                <a:solidFill>
                  <a:srgbClr val="152B48"/>
                </a:solidFill>
                <a:latin typeface="Montserrat" panose="00000500000000000000" pitchFamily="50" charset="0"/>
              </a:rPr>
              <a:t>Mirakian</a:t>
            </a:r>
            <a:r>
              <a:rPr lang="es-ES_tradnl" sz="900" dirty="0">
                <a:solidFill>
                  <a:srgbClr val="152B48"/>
                </a:solidFill>
                <a:latin typeface="Montserrat" panose="00000500000000000000" pitchFamily="50" charset="0"/>
              </a:rPr>
              <a:t>, R., et al. (2015). </a:t>
            </a:r>
            <a:r>
              <a:rPr lang="es-ES_tradnl" sz="900" dirty="0" err="1">
                <a:solidFill>
                  <a:srgbClr val="152B48"/>
                </a:solidFill>
                <a:latin typeface="Montserrat" panose="00000500000000000000" pitchFamily="50" charset="0"/>
              </a:rPr>
              <a:t>Clinical</a:t>
            </a:r>
            <a:r>
              <a:rPr lang="es-ES_tradnl" sz="900" dirty="0">
                <a:solidFill>
                  <a:srgbClr val="152B48"/>
                </a:solidFill>
                <a:latin typeface="Montserrat" panose="00000500000000000000" pitchFamily="50" charset="0"/>
              </a:rPr>
              <a:t> &amp; Experimental </a:t>
            </a:r>
            <a:r>
              <a:rPr lang="es-ES_tradnl" sz="900" dirty="0" err="1">
                <a:solidFill>
                  <a:srgbClr val="152B48"/>
                </a:solidFill>
                <a:latin typeface="Montserrat" panose="00000500000000000000" pitchFamily="50" charset="0"/>
              </a:rPr>
              <a:t>Allergy</a:t>
            </a:r>
            <a:r>
              <a:rPr lang="es-ES_tradnl" sz="900" dirty="0">
                <a:solidFill>
                  <a:srgbClr val="152B48"/>
                </a:solidFill>
                <a:latin typeface="Montserrat" panose="00000500000000000000" pitchFamily="50" charset="0"/>
              </a:rPr>
              <a:t>, (45) 300–327.</a:t>
            </a:r>
          </a:p>
        </p:txBody>
      </p:sp>
      <p:sp>
        <p:nvSpPr>
          <p:cNvPr id="9" name="CuadroTexto 8">
            <a:extLst>
              <a:ext uri="{FF2B5EF4-FFF2-40B4-BE49-F238E27FC236}">
                <a16:creationId xmlns:a16="http://schemas.microsoft.com/office/drawing/2014/main" id="{E484F541-6753-704C-92CF-35C41488263D}"/>
              </a:ext>
            </a:extLst>
          </p:cNvPr>
          <p:cNvSpPr txBox="1"/>
          <p:nvPr/>
        </p:nvSpPr>
        <p:spPr>
          <a:xfrm>
            <a:off x="838200" y="1846122"/>
            <a:ext cx="4869264" cy="1477328"/>
          </a:xfrm>
          <a:prstGeom prst="rect">
            <a:avLst/>
          </a:prstGeom>
          <a:noFill/>
        </p:spPr>
        <p:txBody>
          <a:bodyPr wrap="square" rtlCol="0">
            <a:spAutoFit/>
          </a:bodyPr>
          <a:lstStyle/>
          <a:p>
            <a:r>
              <a:rPr lang="es-ES_tradnl" b="1" dirty="0">
                <a:solidFill>
                  <a:schemeClr val="accent1">
                    <a:lumMod val="50000"/>
                  </a:schemeClr>
                </a:solidFill>
                <a:latin typeface="Montserrat" panose="00000500000000000000" pitchFamily="50" charset="0"/>
              </a:rPr>
              <a:t>Inmediatas</a:t>
            </a:r>
          </a:p>
          <a:p>
            <a:pPr marL="228600" indent="-228600">
              <a:buFont typeface="Wingdings" pitchFamily="2" charset="2"/>
              <a:buChar char="ü"/>
            </a:pPr>
            <a:r>
              <a:rPr lang="es-ES_tradnl" dirty="0">
                <a:latin typeface="Montserrat" panose="00000500000000000000" pitchFamily="50" charset="0"/>
              </a:rPr>
              <a:t>Mediadas por IgE.</a:t>
            </a:r>
          </a:p>
          <a:p>
            <a:pPr marL="228600" indent="-228600">
              <a:buFont typeface="Wingdings" pitchFamily="2" charset="2"/>
              <a:buChar char="ü"/>
            </a:pPr>
            <a:r>
              <a:rPr lang="es-ES_tradnl" dirty="0">
                <a:latin typeface="Montserrat" panose="00000500000000000000" pitchFamily="50" charset="0"/>
              </a:rPr>
              <a:t>Inicio: minutos – 1 hora (6 horas).</a:t>
            </a:r>
          </a:p>
          <a:p>
            <a:pPr marL="228600" indent="-228600">
              <a:buFont typeface="Wingdings" pitchFamily="2" charset="2"/>
              <a:buChar char="ü"/>
            </a:pPr>
            <a:r>
              <a:rPr lang="es-ES_tradnl" dirty="0">
                <a:latin typeface="Montserrat" panose="00000500000000000000" pitchFamily="50" charset="0"/>
              </a:rPr>
              <a:t>Síntomas cutáneos, respiratorios, GI, cardiovasculares, anafilaxia. </a:t>
            </a:r>
          </a:p>
        </p:txBody>
      </p:sp>
      <p:sp>
        <p:nvSpPr>
          <p:cNvPr id="10" name="CuadroTexto 9">
            <a:extLst>
              <a:ext uri="{FF2B5EF4-FFF2-40B4-BE49-F238E27FC236}">
                <a16:creationId xmlns:a16="http://schemas.microsoft.com/office/drawing/2014/main" id="{6CD1D273-501B-3748-B8EA-9ACE17D6A6D6}"/>
              </a:ext>
            </a:extLst>
          </p:cNvPr>
          <p:cNvSpPr txBox="1"/>
          <p:nvPr/>
        </p:nvSpPr>
        <p:spPr>
          <a:xfrm>
            <a:off x="5707464" y="3834317"/>
            <a:ext cx="4237223" cy="1477328"/>
          </a:xfrm>
          <a:prstGeom prst="rect">
            <a:avLst/>
          </a:prstGeom>
          <a:noFill/>
        </p:spPr>
        <p:txBody>
          <a:bodyPr wrap="square" rtlCol="0">
            <a:spAutoFit/>
          </a:bodyPr>
          <a:lstStyle/>
          <a:p>
            <a:r>
              <a:rPr lang="es-ES_tradnl" b="1" dirty="0">
                <a:solidFill>
                  <a:schemeClr val="accent1">
                    <a:lumMod val="50000"/>
                  </a:schemeClr>
                </a:solidFill>
                <a:latin typeface="Montserrat" panose="00000500000000000000" pitchFamily="50" charset="0"/>
              </a:rPr>
              <a:t>Tardías</a:t>
            </a:r>
          </a:p>
          <a:p>
            <a:pPr marL="274638" indent="-274638">
              <a:buFont typeface="Wingdings" pitchFamily="2" charset="2"/>
              <a:buChar char="ü"/>
            </a:pPr>
            <a:r>
              <a:rPr lang="es-ES_tradnl" dirty="0">
                <a:latin typeface="Montserrat" panose="00000500000000000000" pitchFamily="50" charset="0"/>
              </a:rPr>
              <a:t>No mediadas por IgE.</a:t>
            </a:r>
          </a:p>
          <a:p>
            <a:pPr marL="274638" indent="-274638">
              <a:buFont typeface="Wingdings" pitchFamily="2" charset="2"/>
              <a:buChar char="ü"/>
            </a:pPr>
            <a:r>
              <a:rPr lang="es-ES_tradnl" dirty="0">
                <a:latin typeface="Montserrat" panose="00000500000000000000" pitchFamily="50" charset="0"/>
              </a:rPr>
              <a:t>Inicio: &gt;1 hora – días – semanas.</a:t>
            </a:r>
          </a:p>
          <a:p>
            <a:pPr marL="274638" indent="-274638">
              <a:buFont typeface="Wingdings" pitchFamily="2" charset="2"/>
              <a:buChar char="ü"/>
            </a:pPr>
            <a:r>
              <a:rPr lang="es-ES_tradnl" dirty="0">
                <a:latin typeface="Montserrat" panose="00000500000000000000" pitchFamily="50" charset="0"/>
              </a:rPr>
              <a:t>Reacciones de hipersensibilidad tipo II, III y IV.</a:t>
            </a:r>
          </a:p>
        </p:txBody>
      </p:sp>
      <p:pic>
        <p:nvPicPr>
          <p:cNvPr id="12" name="Picture 3">
            <a:extLst>
              <a:ext uri="{FF2B5EF4-FFF2-40B4-BE49-F238E27FC236}">
                <a16:creationId xmlns:a16="http://schemas.microsoft.com/office/drawing/2014/main" id="{C7162C9C-6D9A-1E45-A808-707EA31F0B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55916" y="1846123"/>
            <a:ext cx="1657243" cy="1477327"/>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Imagen 13">
            <a:extLst>
              <a:ext uri="{FF2B5EF4-FFF2-40B4-BE49-F238E27FC236}">
                <a16:creationId xmlns:a16="http://schemas.microsoft.com/office/drawing/2014/main" id="{2E24F096-4E3C-AB4C-AF42-A2842A5D0B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44687" y="3836111"/>
            <a:ext cx="2005776" cy="1505899"/>
          </a:xfrm>
          <a:prstGeom prst="rect">
            <a:avLst/>
          </a:prstGeom>
        </p:spPr>
      </p:pic>
    </p:spTree>
    <p:extLst>
      <p:ext uri="{BB962C8B-B14F-4D97-AF65-F5344CB8AC3E}">
        <p14:creationId xmlns:p14="http://schemas.microsoft.com/office/powerpoint/2010/main" val="21796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A4B3B-1956-C849-A974-D7524608AB4B}"/>
              </a:ext>
            </a:extLst>
          </p:cNvPr>
          <p:cNvSpPr>
            <a:spLocks noGrp="1"/>
          </p:cNvSpPr>
          <p:nvPr>
            <p:ph type="title"/>
          </p:nvPr>
        </p:nvSpPr>
        <p:spPr>
          <a:xfrm>
            <a:off x="707572" y="195636"/>
            <a:ext cx="4396991" cy="1325563"/>
          </a:xfrm>
        </p:spPr>
        <p:txBody>
          <a:bodyPr/>
          <a:lstStyle/>
          <a:p>
            <a:pPr algn="ctr"/>
            <a:r>
              <a:rPr lang="es-ES_tradnl" b="0" dirty="0">
                <a:latin typeface="Montserrat" panose="00000500000000000000" pitchFamily="50" charset="0"/>
              </a:rPr>
              <a:t>Diagnóstico</a:t>
            </a:r>
          </a:p>
        </p:txBody>
      </p:sp>
      <p:graphicFrame>
        <p:nvGraphicFramePr>
          <p:cNvPr id="4" name="Marcador de contenido 3">
            <a:extLst>
              <a:ext uri="{FF2B5EF4-FFF2-40B4-BE49-F238E27FC236}">
                <a16:creationId xmlns:a16="http://schemas.microsoft.com/office/drawing/2014/main" id="{65D94107-1877-B242-A6B6-9F6F308C65B7}"/>
              </a:ext>
            </a:extLst>
          </p:cNvPr>
          <p:cNvGraphicFramePr>
            <a:graphicFrameLocks noGrp="1"/>
          </p:cNvGraphicFramePr>
          <p:nvPr>
            <p:ph idx="1"/>
            <p:extLst>
              <p:ext uri="{D42A27DB-BD31-4B8C-83A1-F6EECF244321}">
                <p14:modId xmlns:p14="http://schemas.microsoft.com/office/powerpoint/2010/main" val="659280806"/>
              </p:ext>
            </p:extLst>
          </p:nvPr>
        </p:nvGraphicFramePr>
        <p:xfrm>
          <a:off x="4156363" y="1690688"/>
          <a:ext cx="7813964" cy="4308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307EE35E-A7BC-C44D-BD8E-F990CAA914C9}"/>
              </a:ext>
            </a:extLst>
          </p:cNvPr>
          <p:cNvSpPr txBox="1"/>
          <p:nvPr/>
        </p:nvSpPr>
        <p:spPr>
          <a:xfrm>
            <a:off x="0" y="6643998"/>
            <a:ext cx="12192000" cy="246221"/>
          </a:xfrm>
          <a:prstGeom prst="rect">
            <a:avLst/>
          </a:prstGeom>
          <a:noFill/>
        </p:spPr>
        <p:txBody>
          <a:bodyPr wrap="square" rtlCol="0">
            <a:spAutoFit/>
          </a:bodyPr>
          <a:lstStyle/>
          <a:p>
            <a:pPr algn="r"/>
            <a:r>
              <a:rPr lang="es-ES_tradnl" sz="1000" dirty="0">
                <a:solidFill>
                  <a:srgbClr val="152B48"/>
                </a:solidFill>
                <a:latin typeface="Montserrat" panose="00000500000000000000" pitchFamily="50" charset="0"/>
              </a:rPr>
              <a:t>Doña, I., Romano, A., &amp; Torres, M. J. (2019).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doi:10.1111/all.13844</a:t>
            </a:r>
          </a:p>
        </p:txBody>
      </p:sp>
    </p:spTree>
    <p:extLst>
      <p:ext uri="{BB962C8B-B14F-4D97-AF65-F5344CB8AC3E}">
        <p14:creationId xmlns:p14="http://schemas.microsoft.com/office/powerpoint/2010/main" val="301662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8CF322-3EBC-9846-958A-DAAE3316FF1E}"/>
              </a:ext>
            </a:extLst>
          </p:cNvPr>
          <p:cNvSpPr>
            <a:spLocks noGrp="1"/>
          </p:cNvSpPr>
          <p:nvPr>
            <p:ph type="title"/>
          </p:nvPr>
        </p:nvSpPr>
        <p:spPr>
          <a:xfrm>
            <a:off x="868345" y="198800"/>
            <a:ext cx="4587910" cy="1325563"/>
          </a:xfrm>
        </p:spPr>
        <p:txBody>
          <a:bodyPr/>
          <a:lstStyle/>
          <a:p>
            <a:pPr algn="ctr"/>
            <a:r>
              <a:rPr lang="es-ES_tradnl" b="0" cap="none" dirty="0">
                <a:latin typeface="Montserrat" panose="00000500000000000000" pitchFamily="50" charset="0"/>
              </a:rPr>
              <a:t>Historia clínica</a:t>
            </a:r>
          </a:p>
        </p:txBody>
      </p:sp>
      <p:pic>
        <p:nvPicPr>
          <p:cNvPr id="4" name="Imagen 3">
            <a:extLst>
              <a:ext uri="{FF2B5EF4-FFF2-40B4-BE49-F238E27FC236}">
                <a16:creationId xmlns:a16="http://schemas.microsoft.com/office/drawing/2014/main" id="{4680B3FA-5024-8642-A416-85B572E76BB7}"/>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98846" l="549" r="98352">
                        <a14:foregroundMark x1="12363" y1="24231" x2="16209" y2="89615"/>
                        <a14:foregroundMark x1="13462" y1="90962" x2="83516" y2="88654"/>
                        <a14:foregroundMark x1="83516" y1="88269" x2="84615" y2="33654"/>
                        <a14:foregroundMark x1="84066" y1="28654" x2="71154" y2="24615"/>
                      </a14:backgroundRemoval>
                    </a14:imgEffect>
                  </a14:imgLayer>
                </a14:imgProps>
              </a:ext>
              <a:ext uri="{28A0092B-C50C-407E-A947-70E740481C1C}">
                <a14:useLocalDpi xmlns:a14="http://schemas.microsoft.com/office/drawing/2010/main"/>
              </a:ext>
            </a:extLst>
          </a:blip>
          <a:srcRect/>
          <a:stretch/>
        </p:blipFill>
        <p:spPr>
          <a:xfrm>
            <a:off x="5289912" y="2050866"/>
            <a:ext cx="2135532" cy="3054116"/>
          </a:xfrm>
          <a:prstGeom prst="rect">
            <a:avLst/>
          </a:prstGeom>
        </p:spPr>
      </p:pic>
      <p:sp>
        <p:nvSpPr>
          <p:cNvPr id="5" name="CuadroTexto 4">
            <a:extLst>
              <a:ext uri="{FF2B5EF4-FFF2-40B4-BE49-F238E27FC236}">
                <a16:creationId xmlns:a16="http://schemas.microsoft.com/office/drawing/2014/main" id="{EF0C8B33-B931-804A-B90C-B5945EECA75A}"/>
              </a:ext>
            </a:extLst>
          </p:cNvPr>
          <p:cNvSpPr txBox="1"/>
          <p:nvPr/>
        </p:nvSpPr>
        <p:spPr>
          <a:xfrm>
            <a:off x="0" y="6464324"/>
            <a:ext cx="12192000" cy="400110"/>
          </a:xfrm>
          <a:prstGeom prst="rect">
            <a:avLst/>
          </a:prstGeom>
          <a:noFill/>
        </p:spPr>
        <p:txBody>
          <a:bodyPr wrap="square" rtlCol="0">
            <a:spAutoFit/>
          </a:bodyPr>
          <a:lstStyle/>
          <a:p>
            <a:pPr algn="r"/>
            <a:r>
              <a:rPr lang="es-ES_tradnl" sz="1000" dirty="0" err="1">
                <a:solidFill>
                  <a:srgbClr val="152B48"/>
                </a:solidFill>
                <a:latin typeface="Montserrat" panose="00000500000000000000" pitchFamily="50" charset="0"/>
              </a:rPr>
              <a:t>Mirakian</a:t>
            </a:r>
            <a:r>
              <a:rPr lang="es-ES_tradnl" sz="1000" dirty="0">
                <a:solidFill>
                  <a:srgbClr val="152B48"/>
                </a:solidFill>
                <a:latin typeface="Montserrat" panose="00000500000000000000" pitchFamily="50" charset="0"/>
              </a:rPr>
              <a:t>, R., et al. (2015). </a:t>
            </a:r>
            <a:r>
              <a:rPr lang="es-ES_tradnl" sz="1000" dirty="0" err="1">
                <a:solidFill>
                  <a:srgbClr val="152B48"/>
                </a:solidFill>
                <a:latin typeface="Montserrat" panose="00000500000000000000" pitchFamily="50" charset="0"/>
              </a:rPr>
              <a:t>Clinical</a:t>
            </a:r>
            <a:r>
              <a:rPr lang="es-ES_tradnl" sz="1000" dirty="0">
                <a:solidFill>
                  <a:srgbClr val="152B48"/>
                </a:solidFill>
                <a:latin typeface="Montserrat" panose="00000500000000000000" pitchFamily="50" charset="0"/>
              </a:rPr>
              <a:t> &amp; Experimental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(45) 300–327.</a:t>
            </a:r>
          </a:p>
          <a:p>
            <a:pPr algn="r"/>
            <a:r>
              <a:rPr lang="es-ES_tradnl" sz="1000" dirty="0" err="1">
                <a:solidFill>
                  <a:srgbClr val="152B48"/>
                </a:solidFill>
                <a:latin typeface="Montserrat" panose="00000500000000000000" pitchFamily="50" charset="0"/>
              </a:rPr>
              <a:t>Har</a:t>
            </a:r>
            <a:r>
              <a:rPr lang="es-ES_tradnl" sz="1000" dirty="0">
                <a:solidFill>
                  <a:srgbClr val="152B48"/>
                </a:solidFill>
                <a:latin typeface="Montserrat" panose="00000500000000000000" pitchFamily="50" charset="0"/>
              </a:rPr>
              <a:t>, D., </a:t>
            </a:r>
            <a:r>
              <a:rPr lang="es-ES_tradnl" sz="1000" dirty="0" err="1">
                <a:solidFill>
                  <a:srgbClr val="152B48"/>
                </a:solidFill>
                <a:latin typeface="Montserrat" panose="00000500000000000000" pitchFamily="50" charset="0"/>
              </a:rPr>
              <a:t>Solensky</a:t>
            </a:r>
            <a:r>
              <a:rPr lang="es-ES_tradnl" sz="1000" dirty="0">
                <a:solidFill>
                  <a:srgbClr val="152B48"/>
                </a:solidFill>
                <a:latin typeface="Montserrat" panose="00000500000000000000" pitchFamily="50" charset="0"/>
              </a:rPr>
              <a:t>, R. (2017). </a:t>
            </a:r>
            <a:r>
              <a:rPr lang="es-ES_tradnl" sz="1000" dirty="0" err="1">
                <a:solidFill>
                  <a:srgbClr val="152B48"/>
                </a:solidFill>
                <a:latin typeface="Montserrat" panose="00000500000000000000" pitchFamily="50" charset="0"/>
              </a:rPr>
              <a:t>Immunol</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Clin</a:t>
            </a:r>
            <a:r>
              <a:rPr lang="es-ES_tradnl" sz="1000" dirty="0">
                <a:solidFill>
                  <a:srgbClr val="152B48"/>
                </a:solidFill>
                <a:latin typeface="Montserrat" panose="00000500000000000000" pitchFamily="50" charset="0"/>
              </a:rPr>
              <a:t> North Am. 2017 Nov;37(4):643-662.</a:t>
            </a:r>
          </a:p>
        </p:txBody>
      </p:sp>
      <p:sp>
        <p:nvSpPr>
          <p:cNvPr id="6" name="CuadroTexto 5">
            <a:extLst>
              <a:ext uri="{FF2B5EF4-FFF2-40B4-BE49-F238E27FC236}">
                <a16:creationId xmlns:a16="http://schemas.microsoft.com/office/drawing/2014/main" id="{DC1952DA-6057-E44C-AFB5-85105C00F1F0}"/>
              </a:ext>
            </a:extLst>
          </p:cNvPr>
          <p:cNvSpPr txBox="1"/>
          <p:nvPr/>
        </p:nvSpPr>
        <p:spPr>
          <a:xfrm>
            <a:off x="1241964" y="2038196"/>
            <a:ext cx="3137303" cy="1323439"/>
          </a:xfrm>
          <a:prstGeom prst="rect">
            <a:avLst/>
          </a:prstGeom>
          <a:solidFill>
            <a:schemeClr val="accent6">
              <a:lumMod val="20000"/>
              <a:lumOff val="80000"/>
            </a:schemeClr>
          </a:solidFill>
          <a:ln w="28575">
            <a:solidFill>
              <a:schemeClr val="accent6">
                <a:lumMod val="50000"/>
              </a:schemeClr>
            </a:solidFill>
          </a:ln>
        </p:spPr>
        <p:txBody>
          <a:bodyPr wrap="square" rtlCol="0">
            <a:spAutoFit/>
          </a:bodyPr>
          <a:lstStyle/>
          <a:p>
            <a:pPr algn="ctr"/>
            <a:r>
              <a:rPr lang="es-ES_tradnl" sz="2000" dirty="0">
                <a:solidFill>
                  <a:srgbClr val="152B48"/>
                </a:solidFill>
                <a:latin typeface="Montserrat" panose="00000500000000000000" pitchFamily="50" charset="0"/>
              </a:rPr>
              <a:t>Medicamentos, síntomas, cronología de la reacción, duración, persistencia.</a:t>
            </a:r>
          </a:p>
        </p:txBody>
      </p:sp>
      <p:sp>
        <p:nvSpPr>
          <p:cNvPr id="7" name="CuadroTexto 6">
            <a:extLst>
              <a:ext uri="{FF2B5EF4-FFF2-40B4-BE49-F238E27FC236}">
                <a16:creationId xmlns:a16="http://schemas.microsoft.com/office/drawing/2014/main" id="{9A125D3A-08BC-0645-B12A-37BDF8AE4F66}"/>
              </a:ext>
            </a:extLst>
          </p:cNvPr>
          <p:cNvSpPr txBox="1"/>
          <p:nvPr/>
        </p:nvSpPr>
        <p:spPr>
          <a:xfrm>
            <a:off x="1241920" y="3531757"/>
            <a:ext cx="3137303" cy="400110"/>
          </a:xfrm>
          <a:prstGeom prst="rect">
            <a:avLst/>
          </a:prstGeom>
          <a:solidFill>
            <a:schemeClr val="accent6">
              <a:lumMod val="20000"/>
              <a:lumOff val="80000"/>
            </a:schemeClr>
          </a:solidFill>
          <a:ln w="28575">
            <a:solidFill>
              <a:schemeClr val="accent6">
                <a:lumMod val="50000"/>
              </a:schemeClr>
            </a:solidFill>
          </a:ln>
        </p:spPr>
        <p:txBody>
          <a:bodyPr wrap="square" rtlCol="0">
            <a:spAutoFit/>
          </a:bodyPr>
          <a:lstStyle/>
          <a:p>
            <a:pPr algn="ctr"/>
            <a:r>
              <a:rPr lang="es-ES_tradnl" sz="2000" dirty="0">
                <a:solidFill>
                  <a:srgbClr val="152B48"/>
                </a:solidFill>
                <a:latin typeface="Montserrat" panose="00000500000000000000" pitchFamily="50" charset="0"/>
              </a:rPr>
              <a:t>Cuestionarios.</a:t>
            </a:r>
          </a:p>
        </p:txBody>
      </p:sp>
      <p:sp>
        <p:nvSpPr>
          <p:cNvPr id="9" name="CuadroTexto 8">
            <a:extLst>
              <a:ext uri="{FF2B5EF4-FFF2-40B4-BE49-F238E27FC236}">
                <a16:creationId xmlns:a16="http://schemas.microsoft.com/office/drawing/2014/main" id="{5E2252BC-5674-C94B-9FCE-E4B40BEC62D6}"/>
              </a:ext>
            </a:extLst>
          </p:cNvPr>
          <p:cNvSpPr txBox="1"/>
          <p:nvPr/>
        </p:nvSpPr>
        <p:spPr>
          <a:xfrm>
            <a:off x="8336045" y="2034365"/>
            <a:ext cx="3137303" cy="1015663"/>
          </a:xfrm>
          <a:prstGeom prst="rect">
            <a:avLst/>
          </a:prstGeom>
          <a:solidFill>
            <a:schemeClr val="accent6">
              <a:lumMod val="20000"/>
              <a:lumOff val="80000"/>
            </a:schemeClr>
          </a:solidFill>
          <a:ln w="28575">
            <a:solidFill>
              <a:schemeClr val="accent6">
                <a:lumMod val="50000"/>
              </a:schemeClr>
            </a:solidFill>
          </a:ln>
        </p:spPr>
        <p:txBody>
          <a:bodyPr wrap="square" rtlCol="0">
            <a:spAutoFit/>
          </a:bodyPr>
          <a:lstStyle/>
          <a:p>
            <a:pPr algn="ctr"/>
            <a:r>
              <a:rPr lang="es-ES_tradnl" sz="2000" dirty="0">
                <a:solidFill>
                  <a:srgbClr val="152B48"/>
                </a:solidFill>
                <a:latin typeface="Montserrat" panose="00000500000000000000" pitchFamily="50" charset="0"/>
              </a:rPr>
              <a:t>Estado de salud basal y motivo del uso del antibiótico.</a:t>
            </a:r>
          </a:p>
        </p:txBody>
      </p:sp>
      <p:sp>
        <p:nvSpPr>
          <p:cNvPr id="10" name="CuadroTexto 9">
            <a:extLst>
              <a:ext uri="{FF2B5EF4-FFF2-40B4-BE49-F238E27FC236}">
                <a16:creationId xmlns:a16="http://schemas.microsoft.com/office/drawing/2014/main" id="{A71EF284-1D34-2247-9499-58A954F2AA06}"/>
              </a:ext>
            </a:extLst>
          </p:cNvPr>
          <p:cNvSpPr txBox="1"/>
          <p:nvPr/>
        </p:nvSpPr>
        <p:spPr>
          <a:xfrm>
            <a:off x="8336046" y="3377869"/>
            <a:ext cx="3137303" cy="707886"/>
          </a:xfrm>
          <a:prstGeom prst="rect">
            <a:avLst/>
          </a:prstGeom>
          <a:solidFill>
            <a:schemeClr val="accent6">
              <a:lumMod val="20000"/>
              <a:lumOff val="80000"/>
            </a:schemeClr>
          </a:solidFill>
          <a:ln w="28575">
            <a:solidFill>
              <a:schemeClr val="accent6">
                <a:lumMod val="50000"/>
              </a:schemeClr>
            </a:solidFill>
          </a:ln>
        </p:spPr>
        <p:txBody>
          <a:bodyPr wrap="square" rtlCol="0">
            <a:spAutoFit/>
          </a:bodyPr>
          <a:lstStyle/>
          <a:p>
            <a:pPr algn="ctr"/>
            <a:r>
              <a:rPr lang="es-ES_tradnl" sz="2000" dirty="0">
                <a:solidFill>
                  <a:srgbClr val="152B48"/>
                </a:solidFill>
                <a:latin typeface="Montserrat" panose="00000500000000000000" pitchFamily="50" charset="0"/>
              </a:rPr>
              <a:t>Mecanismo mediado por IgE.</a:t>
            </a:r>
          </a:p>
        </p:txBody>
      </p:sp>
      <p:sp>
        <p:nvSpPr>
          <p:cNvPr id="11" name="CuadroTexto 10">
            <a:extLst>
              <a:ext uri="{FF2B5EF4-FFF2-40B4-BE49-F238E27FC236}">
                <a16:creationId xmlns:a16="http://schemas.microsoft.com/office/drawing/2014/main" id="{5BDA6579-7E93-094E-BE8C-71D8366A2C96}"/>
              </a:ext>
            </a:extLst>
          </p:cNvPr>
          <p:cNvSpPr txBox="1"/>
          <p:nvPr/>
        </p:nvSpPr>
        <p:spPr>
          <a:xfrm>
            <a:off x="8336089" y="4281569"/>
            <a:ext cx="3137303" cy="707886"/>
          </a:xfrm>
          <a:prstGeom prst="rect">
            <a:avLst/>
          </a:prstGeom>
          <a:solidFill>
            <a:schemeClr val="accent6">
              <a:lumMod val="20000"/>
              <a:lumOff val="80000"/>
            </a:schemeClr>
          </a:solidFill>
          <a:ln w="28575">
            <a:solidFill>
              <a:schemeClr val="accent6">
                <a:lumMod val="50000"/>
              </a:schemeClr>
            </a:solidFill>
          </a:ln>
        </p:spPr>
        <p:txBody>
          <a:bodyPr wrap="square" rtlCol="0">
            <a:spAutoFit/>
          </a:bodyPr>
          <a:lstStyle/>
          <a:p>
            <a:pPr algn="ctr"/>
            <a:r>
              <a:rPr lang="es-ES_tradnl" sz="2000" dirty="0">
                <a:solidFill>
                  <a:srgbClr val="152B48"/>
                </a:solidFill>
                <a:latin typeface="Montserrat" panose="00000500000000000000" pitchFamily="50" charset="0"/>
              </a:rPr>
              <a:t>Mecanismo no mediado por IgE.</a:t>
            </a:r>
          </a:p>
        </p:txBody>
      </p:sp>
      <p:cxnSp>
        <p:nvCxnSpPr>
          <p:cNvPr id="13" name="Conector recto de flecha 12">
            <a:extLst>
              <a:ext uri="{FF2B5EF4-FFF2-40B4-BE49-F238E27FC236}">
                <a16:creationId xmlns:a16="http://schemas.microsoft.com/office/drawing/2014/main" id="{2BC3884B-C1CD-E645-8D3E-DB97792C1B6B}"/>
              </a:ext>
            </a:extLst>
          </p:cNvPr>
          <p:cNvCxnSpPr>
            <a:cxnSpLocks/>
            <a:stCxn id="4" idx="1"/>
            <a:endCxn id="6" idx="3"/>
          </p:cNvCxnSpPr>
          <p:nvPr/>
        </p:nvCxnSpPr>
        <p:spPr>
          <a:xfrm flipH="1" flipV="1">
            <a:off x="4379267" y="2699916"/>
            <a:ext cx="910645" cy="878008"/>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9C300DA1-76AA-ED42-B4B0-2EC4F6571186}"/>
              </a:ext>
            </a:extLst>
          </p:cNvPr>
          <p:cNvCxnSpPr>
            <a:cxnSpLocks/>
          </p:cNvCxnSpPr>
          <p:nvPr/>
        </p:nvCxnSpPr>
        <p:spPr>
          <a:xfrm flipH="1">
            <a:off x="4379266" y="3573613"/>
            <a:ext cx="910647" cy="0"/>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6C386946-7247-684F-A199-1AF50001FEE2}"/>
              </a:ext>
            </a:extLst>
          </p:cNvPr>
          <p:cNvCxnSpPr>
            <a:cxnSpLocks/>
            <a:stCxn id="4" idx="3"/>
            <a:endCxn id="9" idx="1"/>
          </p:cNvCxnSpPr>
          <p:nvPr/>
        </p:nvCxnSpPr>
        <p:spPr>
          <a:xfrm flipV="1">
            <a:off x="7425444" y="2542197"/>
            <a:ext cx="910601" cy="1035727"/>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939EBBBA-2C69-8845-A136-45529763ACD9}"/>
              </a:ext>
            </a:extLst>
          </p:cNvPr>
          <p:cNvCxnSpPr>
            <a:cxnSpLocks/>
          </p:cNvCxnSpPr>
          <p:nvPr/>
        </p:nvCxnSpPr>
        <p:spPr>
          <a:xfrm>
            <a:off x="7425444" y="3575535"/>
            <a:ext cx="910602" cy="0"/>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A970705F-C7FB-EE40-82C0-F84D8785CB3C}"/>
              </a:ext>
            </a:extLst>
          </p:cNvPr>
          <p:cNvCxnSpPr>
            <a:stCxn id="4" idx="3"/>
            <a:endCxn id="11" idx="1"/>
          </p:cNvCxnSpPr>
          <p:nvPr/>
        </p:nvCxnSpPr>
        <p:spPr>
          <a:xfrm>
            <a:off x="7425444" y="3577924"/>
            <a:ext cx="910645" cy="1057588"/>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06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9D13668-52D0-0446-BFBC-DC5A56F353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608" y="0"/>
            <a:ext cx="5482392" cy="6589270"/>
          </a:xfrm>
          <a:prstGeom prst="rect">
            <a:avLst/>
          </a:prstGeom>
        </p:spPr>
      </p:pic>
      <p:pic>
        <p:nvPicPr>
          <p:cNvPr id="5" name="Imagen 4">
            <a:extLst>
              <a:ext uri="{FF2B5EF4-FFF2-40B4-BE49-F238E27FC236}">
                <a16:creationId xmlns:a16="http://schemas.microsoft.com/office/drawing/2014/main" id="{BCCC0632-F429-2743-A80E-64AA0714878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08339" y="0"/>
            <a:ext cx="5983661" cy="6184232"/>
          </a:xfrm>
          <a:prstGeom prst="rect">
            <a:avLst/>
          </a:prstGeom>
        </p:spPr>
      </p:pic>
      <p:sp>
        <p:nvSpPr>
          <p:cNvPr id="6" name="CuadroTexto 5">
            <a:extLst>
              <a:ext uri="{FF2B5EF4-FFF2-40B4-BE49-F238E27FC236}">
                <a16:creationId xmlns:a16="http://schemas.microsoft.com/office/drawing/2014/main" id="{3485832E-1F93-A149-A19C-19C57520BC99}"/>
              </a:ext>
            </a:extLst>
          </p:cNvPr>
          <p:cNvSpPr txBox="1"/>
          <p:nvPr/>
        </p:nvSpPr>
        <p:spPr>
          <a:xfrm>
            <a:off x="0" y="6589270"/>
            <a:ext cx="12192000" cy="253916"/>
          </a:xfrm>
          <a:prstGeom prst="rect">
            <a:avLst/>
          </a:prstGeom>
          <a:noFill/>
        </p:spPr>
        <p:txBody>
          <a:bodyPr wrap="square" rtlCol="0">
            <a:spAutoFit/>
          </a:bodyPr>
          <a:lstStyle/>
          <a:p>
            <a:pPr algn="r"/>
            <a:r>
              <a:rPr lang="es-ES_tradnl" sz="1000" dirty="0" err="1">
                <a:solidFill>
                  <a:srgbClr val="152B48"/>
                </a:solidFill>
                <a:latin typeface="Montserrat" panose="00000500000000000000" pitchFamily="50" charset="0"/>
              </a:rPr>
              <a:t>Shenoy</a:t>
            </a:r>
            <a:r>
              <a:rPr lang="es-ES_tradnl" sz="1000" dirty="0">
                <a:solidFill>
                  <a:srgbClr val="152B48"/>
                </a:solidFill>
                <a:latin typeface="Montserrat" panose="00000500000000000000" pitchFamily="50" charset="0"/>
              </a:rPr>
              <a:t>, E.S., et al. (2019). JAMA;321(2):188-199</a:t>
            </a:r>
          </a:p>
        </p:txBody>
      </p:sp>
    </p:spTree>
    <p:extLst>
      <p:ext uri="{BB962C8B-B14F-4D97-AF65-F5344CB8AC3E}">
        <p14:creationId xmlns:p14="http://schemas.microsoft.com/office/powerpoint/2010/main" val="76726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F4F0DA-D7DD-C64A-A9F3-F5D36840E1DD}"/>
              </a:ext>
            </a:extLst>
          </p:cNvPr>
          <p:cNvSpPr>
            <a:spLocks noGrp="1"/>
          </p:cNvSpPr>
          <p:nvPr>
            <p:ph type="title"/>
          </p:nvPr>
        </p:nvSpPr>
        <p:spPr>
          <a:xfrm>
            <a:off x="628962" y="95042"/>
            <a:ext cx="5612842" cy="1325563"/>
          </a:xfrm>
        </p:spPr>
        <p:txBody>
          <a:bodyPr>
            <a:normAutofit/>
          </a:bodyPr>
          <a:lstStyle/>
          <a:p>
            <a:pPr algn="ctr"/>
            <a:r>
              <a:rPr lang="es-ES_tradnl" b="0" cap="none" dirty="0">
                <a:latin typeface="Montserrat" panose="00000500000000000000" pitchFamily="50" charset="0"/>
              </a:rPr>
              <a:t>Pruebas cutáneas</a:t>
            </a:r>
          </a:p>
        </p:txBody>
      </p:sp>
      <p:graphicFrame>
        <p:nvGraphicFramePr>
          <p:cNvPr id="8" name="Diagrama 7">
            <a:extLst>
              <a:ext uri="{FF2B5EF4-FFF2-40B4-BE49-F238E27FC236}">
                <a16:creationId xmlns:a16="http://schemas.microsoft.com/office/drawing/2014/main" id="{D18E7314-CC57-064B-9B23-BB226D42F8F4}"/>
              </a:ext>
            </a:extLst>
          </p:cNvPr>
          <p:cNvGraphicFramePr/>
          <p:nvPr>
            <p:extLst>
              <p:ext uri="{D42A27DB-BD31-4B8C-83A1-F6EECF244321}">
                <p14:modId xmlns:p14="http://schemas.microsoft.com/office/powerpoint/2010/main" val="2866344949"/>
              </p:ext>
            </p:extLst>
          </p:nvPr>
        </p:nvGraphicFramePr>
        <p:xfrm>
          <a:off x="628962" y="1762426"/>
          <a:ext cx="11325724" cy="1666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3FB7B029-EC95-4542-92ED-B8B037A6AE5F}"/>
              </a:ext>
            </a:extLst>
          </p:cNvPr>
          <p:cNvSpPr txBox="1"/>
          <p:nvPr/>
        </p:nvSpPr>
        <p:spPr>
          <a:xfrm>
            <a:off x="628963" y="3559428"/>
            <a:ext cx="2612783" cy="646331"/>
          </a:xfrm>
          <a:prstGeom prst="rect">
            <a:avLst/>
          </a:prstGeom>
          <a:noFill/>
          <a:ln w="28575">
            <a:solidFill>
              <a:schemeClr val="accent3">
                <a:lumMod val="60000"/>
                <a:lumOff val="40000"/>
              </a:schemeClr>
            </a:solidFill>
          </a:ln>
        </p:spPr>
        <p:txBody>
          <a:bodyPr wrap="square" rtlCol="0">
            <a:spAutoFit/>
          </a:bodyPr>
          <a:lstStyle/>
          <a:p>
            <a:pPr algn="ctr"/>
            <a:r>
              <a:rPr lang="es-ES_tradnl" dirty="0">
                <a:latin typeface="Montserrat" panose="00000500000000000000" pitchFamily="50" charset="0"/>
              </a:rPr>
              <a:t>4-6 semanas de la reacción.</a:t>
            </a:r>
          </a:p>
        </p:txBody>
      </p:sp>
      <p:sp>
        <p:nvSpPr>
          <p:cNvPr id="10" name="CuadroTexto 9">
            <a:extLst>
              <a:ext uri="{FF2B5EF4-FFF2-40B4-BE49-F238E27FC236}">
                <a16:creationId xmlns:a16="http://schemas.microsoft.com/office/drawing/2014/main" id="{E87CF886-8FBD-1E4A-8674-D06B41CCBD08}"/>
              </a:ext>
            </a:extLst>
          </p:cNvPr>
          <p:cNvSpPr txBox="1"/>
          <p:nvPr/>
        </p:nvSpPr>
        <p:spPr>
          <a:xfrm>
            <a:off x="3566327" y="3559428"/>
            <a:ext cx="2563693" cy="646331"/>
          </a:xfrm>
          <a:prstGeom prst="rect">
            <a:avLst/>
          </a:prstGeom>
          <a:noFill/>
          <a:ln w="28575">
            <a:solidFill>
              <a:schemeClr val="accent3">
                <a:lumMod val="60000"/>
                <a:lumOff val="40000"/>
              </a:schemeClr>
            </a:solidFill>
          </a:ln>
        </p:spPr>
        <p:txBody>
          <a:bodyPr wrap="square" rtlCol="0">
            <a:spAutoFit/>
          </a:bodyPr>
          <a:lstStyle/>
          <a:p>
            <a:pPr algn="ctr"/>
            <a:r>
              <a:rPr lang="es-ES_tradnl" dirty="0">
                <a:latin typeface="Montserrat" panose="00000500000000000000" pitchFamily="50" charset="0"/>
              </a:rPr>
              <a:t>Reacciones sistémicas: 0,7-11%.</a:t>
            </a:r>
          </a:p>
        </p:txBody>
      </p:sp>
      <p:sp>
        <p:nvSpPr>
          <p:cNvPr id="11" name="CuadroTexto 10">
            <a:extLst>
              <a:ext uri="{FF2B5EF4-FFF2-40B4-BE49-F238E27FC236}">
                <a16:creationId xmlns:a16="http://schemas.microsoft.com/office/drawing/2014/main" id="{55D1B4CE-A50F-454B-8E8C-B8EC5DE640C0}"/>
              </a:ext>
            </a:extLst>
          </p:cNvPr>
          <p:cNvSpPr txBox="1"/>
          <p:nvPr/>
        </p:nvSpPr>
        <p:spPr>
          <a:xfrm>
            <a:off x="6454601" y="3559428"/>
            <a:ext cx="2563693" cy="646331"/>
          </a:xfrm>
          <a:prstGeom prst="rect">
            <a:avLst/>
          </a:prstGeom>
          <a:noFill/>
          <a:ln w="28575">
            <a:solidFill>
              <a:schemeClr val="accent3">
                <a:lumMod val="60000"/>
                <a:lumOff val="40000"/>
              </a:schemeClr>
            </a:solidFill>
          </a:ln>
        </p:spPr>
        <p:txBody>
          <a:bodyPr wrap="square" rtlCol="0">
            <a:spAutoFit/>
          </a:bodyPr>
          <a:lstStyle/>
          <a:p>
            <a:pPr algn="ctr"/>
            <a:r>
              <a:rPr lang="es-ES_tradnl" dirty="0">
                <a:latin typeface="Montserrat" panose="00000500000000000000" pitchFamily="50" charset="0"/>
              </a:rPr>
              <a:t>Diagnóstico con provocación.</a:t>
            </a:r>
          </a:p>
        </p:txBody>
      </p:sp>
      <p:sp>
        <p:nvSpPr>
          <p:cNvPr id="12" name="CuadroTexto 11">
            <a:extLst>
              <a:ext uri="{FF2B5EF4-FFF2-40B4-BE49-F238E27FC236}">
                <a16:creationId xmlns:a16="http://schemas.microsoft.com/office/drawing/2014/main" id="{83B41F76-B997-6F49-9D33-1FEBF8C323CC}"/>
              </a:ext>
            </a:extLst>
          </p:cNvPr>
          <p:cNvSpPr txBox="1"/>
          <p:nvPr/>
        </p:nvSpPr>
        <p:spPr>
          <a:xfrm>
            <a:off x="0" y="6304476"/>
            <a:ext cx="12192000" cy="553998"/>
          </a:xfrm>
          <a:prstGeom prst="rect">
            <a:avLst/>
          </a:prstGeom>
          <a:noFill/>
        </p:spPr>
        <p:txBody>
          <a:bodyPr wrap="square" rtlCol="0">
            <a:spAutoFit/>
          </a:bodyPr>
          <a:lstStyle/>
          <a:p>
            <a:pPr algn="r"/>
            <a:r>
              <a:rPr lang="es-ES_tradnl" sz="1000" dirty="0">
                <a:solidFill>
                  <a:srgbClr val="152B48"/>
                </a:solidFill>
                <a:latin typeface="Montserrat" panose="00000500000000000000" pitchFamily="50" charset="0"/>
              </a:rPr>
              <a:t>Doña, I., Romano, A., &amp; Torres, M. J. (2019).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doi:10.1111/all.13844</a:t>
            </a:r>
          </a:p>
          <a:p>
            <a:pPr algn="r"/>
            <a:r>
              <a:rPr lang="es-ES_tradnl" sz="1000" dirty="0" err="1">
                <a:solidFill>
                  <a:srgbClr val="152B48"/>
                </a:solidFill>
                <a:latin typeface="Montserrat" panose="00000500000000000000" pitchFamily="50" charset="0"/>
              </a:rPr>
              <a:t>Mirakian</a:t>
            </a:r>
            <a:r>
              <a:rPr lang="es-ES_tradnl" sz="1000" dirty="0">
                <a:solidFill>
                  <a:srgbClr val="152B48"/>
                </a:solidFill>
                <a:latin typeface="Montserrat" panose="00000500000000000000" pitchFamily="50" charset="0"/>
              </a:rPr>
              <a:t>, R., et al. (2015). </a:t>
            </a:r>
            <a:r>
              <a:rPr lang="es-ES_tradnl" sz="1000" dirty="0" err="1">
                <a:solidFill>
                  <a:srgbClr val="152B48"/>
                </a:solidFill>
                <a:latin typeface="Montserrat" panose="00000500000000000000" pitchFamily="50" charset="0"/>
              </a:rPr>
              <a:t>Clinical</a:t>
            </a:r>
            <a:r>
              <a:rPr lang="es-ES_tradnl" sz="1000" dirty="0">
                <a:solidFill>
                  <a:srgbClr val="152B48"/>
                </a:solidFill>
                <a:latin typeface="Montserrat" panose="00000500000000000000" pitchFamily="50" charset="0"/>
              </a:rPr>
              <a:t> &amp; Experimental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(45) 300–327.</a:t>
            </a:r>
          </a:p>
          <a:p>
            <a:pPr algn="r"/>
            <a:r>
              <a:rPr lang="es-ES_tradnl" sz="1000" dirty="0" err="1">
                <a:solidFill>
                  <a:srgbClr val="152B48"/>
                </a:solidFill>
                <a:latin typeface="Montserrat" panose="00000500000000000000" pitchFamily="50" charset="0"/>
              </a:rPr>
              <a:t>Har</a:t>
            </a:r>
            <a:r>
              <a:rPr lang="es-ES_tradnl" sz="1000" dirty="0">
                <a:solidFill>
                  <a:srgbClr val="152B48"/>
                </a:solidFill>
                <a:latin typeface="Montserrat" panose="00000500000000000000" pitchFamily="50" charset="0"/>
              </a:rPr>
              <a:t>, D., </a:t>
            </a:r>
            <a:r>
              <a:rPr lang="es-ES_tradnl" sz="1000" dirty="0" err="1">
                <a:solidFill>
                  <a:srgbClr val="152B48"/>
                </a:solidFill>
                <a:latin typeface="Montserrat" panose="00000500000000000000" pitchFamily="50" charset="0"/>
              </a:rPr>
              <a:t>Solensky</a:t>
            </a:r>
            <a:r>
              <a:rPr lang="es-ES_tradnl" sz="1000" dirty="0">
                <a:solidFill>
                  <a:srgbClr val="152B48"/>
                </a:solidFill>
                <a:latin typeface="Montserrat" panose="00000500000000000000" pitchFamily="50" charset="0"/>
              </a:rPr>
              <a:t>, R. (2017). </a:t>
            </a:r>
            <a:r>
              <a:rPr lang="es-ES_tradnl" sz="1000" dirty="0" err="1">
                <a:solidFill>
                  <a:srgbClr val="152B48"/>
                </a:solidFill>
                <a:latin typeface="Montserrat" panose="00000500000000000000" pitchFamily="50" charset="0"/>
              </a:rPr>
              <a:t>Immunol</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Clin</a:t>
            </a:r>
            <a:r>
              <a:rPr lang="es-ES_tradnl" sz="1000" dirty="0">
                <a:solidFill>
                  <a:srgbClr val="152B48"/>
                </a:solidFill>
                <a:latin typeface="Montserrat" panose="00000500000000000000" pitchFamily="50" charset="0"/>
              </a:rPr>
              <a:t> North Am. 2017 Nov;37(4):643-662.</a:t>
            </a:r>
          </a:p>
        </p:txBody>
      </p:sp>
      <p:sp>
        <p:nvSpPr>
          <p:cNvPr id="13" name="CuadroTexto 12">
            <a:extLst>
              <a:ext uri="{FF2B5EF4-FFF2-40B4-BE49-F238E27FC236}">
                <a16:creationId xmlns:a16="http://schemas.microsoft.com/office/drawing/2014/main" id="{A4F8DED4-DAA2-FF4F-BA30-CD4F76A6EDE7}"/>
              </a:ext>
            </a:extLst>
          </p:cNvPr>
          <p:cNvSpPr txBox="1"/>
          <p:nvPr/>
        </p:nvSpPr>
        <p:spPr>
          <a:xfrm>
            <a:off x="9342875" y="3573283"/>
            <a:ext cx="2611811" cy="646331"/>
          </a:xfrm>
          <a:prstGeom prst="rect">
            <a:avLst/>
          </a:prstGeom>
          <a:noFill/>
          <a:ln w="28575">
            <a:solidFill>
              <a:schemeClr val="accent3">
                <a:lumMod val="60000"/>
                <a:lumOff val="40000"/>
              </a:schemeClr>
            </a:solidFill>
          </a:ln>
        </p:spPr>
        <p:txBody>
          <a:bodyPr wrap="square" rtlCol="0">
            <a:spAutoFit/>
          </a:bodyPr>
          <a:lstStyle/>
          <a:p>
            <a:pPr algn="ctr"/>
            <a:r>
              <a:rPr lang="es-ES_tradnl" dirty="0">
                <a:latin typeface="Montserrat" panose="00000500000000000000" pitchFamily="50" charset="0"/>
              </a:rPr>
              <a:t>Inmediatas: 70%</a:t>
            </a:r>
          </a:p>
          <a:p>
            <a:pPr algn="ctr"/>
            <a:r>
              <a:rPr lang="es-ES_tradnl" dirty="0">
                <a:latin typeface="Montserrat" panose="00000500000000000000" pitchFamily="50" charset="0"/>
              </a:rPr>
              <a:t>Tardías: 10-30%.</a:t>
            </a:r>
          </a:p>
        </p:txBody>
      </p:sp>
    </p:spTree>
    <p:extLst>
      <p:ext uri="{BB962C8B-B14F-4D97-AF65-F5344CB8AC3E}">
        <p14:creationId xmlns:p14="http://schemas.microsoft.com/office/powerpoint/2010/main" val="356140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16">
            <a:extLst>
              <a:ext uri="{FF2B5EF4-FFF2-40B4-BE49-F238E27FC236}">
                <a16:creationId xmlns:a16="http://schemas.microsoft.com/office/drawing/2014/main" id="{AF1E3ACF-87E1-8847-86EA-E11E443F5E7F}"/>
              </a:ext>
            </a:extLst>
          </p:cNvPr>
          <p:cNvSpPr>
            <a:spLocks noGrp="1"/>
          </p:cNvSpPr>
          <p:nvPr>
            <p:ph type="body" idx="1"/>
          </p:nvPr>
        </p:nvSpPr>
        <p:spPr>
          <a:xfrm>
            <a:off x="3613533" y="2111471"/>
            <a:ext cx="3651294" cy="523220"/>
          </a:xfrm>
          <a:ln>
            <a:solidFill>
              <a:schemeClr val="accent3">
                <a:lumMod val="75000"/>
              </a:schemeClr>
            </a:solidFill>
          </a:ln>
        </p:spPr>
        <p:txBody>
          <a:bodyPr/>
          <a:lstStyle/>
          <a:p>
            <a:pPr algn="ctr"/>
            <a:r>
              <a:rPr lang="es-ES_tradnl" dirty="0">
                <a:solidFill>
                  <a:srgbClr val="152B48"/>
                </a:solidFill>
                <a:latin typeface="Montserrat" panose="00000500000000000000" pitchFamily="50" charset="0"/>
              </a:rPr>
              <a:t>Prick test</a:t>
            </a:r>
          </a:p>
        </p:txBody>
      </p:sp>
      <p:sp>
        <p:nvSpPr>
          <p:cNvPr id="18" name="Marcador de contenido 17">
            <a:extLst>
              <a:ext uri="{FF2B5EF4-FFF2-40B4-BE49-F238E27FC236}">
                <a16:creationId xmlns:a16="http://schemas.microsoft.com/office/drawing/2014/main" id="{6B1A719E-50EA-7A46-8273-5771D3151294}"/>
              </a:ext>
            </a:extLst>
          </p:cNvPr>
          <p:cNvSpPr>
            <a:spLocks noGrp="1"/>
          </p:cNvSpPr>
          <p:nvPr>
            <p:ph sz="half" idx="2"/>
          </p:nvPr>
        </p:nvSpPr>
        <p:spPr>
          <a:xfrm>
            <a:off x="3613533" y="2640713"/>
            <a:ext cx="3651294" cy="2772876"/>
          </a:xfrm>
          <a:ln>
            <a:solidFill>
              <a:schemeClr val="accent3">
                <a:lumMod val="75000"/>
              </a:schemeClr>
            </a:solidFill>
          </a:ln>
        </p:spPr>
        <p:txBody>
          <a:bodyPr/>
          <a:lstStyle/>
          <a:p>
            <a:r>
              <a:rPr lang="es-ES_tradnl" dirty="0">
                <a:latin typeface="Montserrat" panose="00000500000000000000" pitchFamily="50" charset="0"/>
              </a:rPr>
              <a:t>Estudio inicial.</a:t>
            </a:r>
          </a:p>
          <a:p>
            <a:r>
              <a:rPr lang="es-ES_tradnl" dirty="0">
                <a:latin typeface="Montserrat" panose="00000500000000000000" pitchFamily="50" charset="0"/>
              </a:rPr>
              <a:t>Positivo: habón &gt;3 mm respecto al control negativo</a:t>
            </a:r>
          </a:p>
        </p:txBody>
      </p:sp>
      <p:sp>
        <p:nvSpPr>
          <p:cNvPr id="19" name="Marcador de texto 18">
            <a:extLst>
              <a:ext uri="{FF2B5EF4-FFF2-40B4-BE49-F238E27FC236}">
                <a16:creationId xmlns:a16="http://schemas.microsoft.com/office/drawing/2014/main" id="{CE8FD8DA-3B85-E74F-86BA-0F291C4821C0}"/>
              </a:ext>
            </a:extLst>
          </p:cNvPr>
          <p:cNvSpPr>
            <a:spLocks noGrp="1"/>
          </p:cNvSpPr>
          <p:nvPr>
            <p:ph type="body" sz="quarter" idx="3"/>
          </p:nvPr>
        </p:nvSpPr>
        <p:spPr>
          <a:xfrm>
            <a:off x="7704944" y="2112453"/>
            <a:ext cx="4306897" cy="523220"/>
          </a:xfrm>
          <a:ln>
            <a:solidFill>
              <a:schemeClr val="accent3">
                <a:lumMod val="75000"/>
              </a:schemeClr>
            </a:solidFill>
          </a:ln>
        </p:spPr>
        <p:txBody>
          <a:bodyPr/>
          <a:lstStyle/>
          <a:p>
            <a:pPr algn="ctr"/>
            <a:r>
              <a:rPr lang="es-ES_tradnl" dirty="0">
                <a:solidFill>
                  <a:srgbClr val="152B48"/>
                </a:solidFill>
                <a:latin typeface="Montserrat" panose="00000500000000000000" pitchFamily="50" charset="0"/>
              </a:rPr>
              <a:t>Pruebas intradérmicas</a:t>
            </a:r>
          </a:p>
        </p:txBody>
      </p:sp>
      <p:sp>
        <p:nvSpPr>
          <p:cNvPr id="20" name="Marcador de contenido 19">
            <a:extLst>
              <a:ext uri="{FF2B5EF4-FFF2-40B4-BE49-F238E27FC236}">
                <a16:creationId xmlns:a16="http://schemas.microsoft.com/office/drawing/2014/main" id="{7D805340-6434-7B48-BC67-E7EF792B3F28}"/>
              </a:ext>
            </a:extLst>
          </p:cNvPr>
          <p:cNvSpPr>
            <a:spLocks noGrp="1"/>
          </p:cNvSpPr>
          <p:nvPr>
            <p:ph sz="quarter" idx="4"/>
          </p:nvPr>
        </p:nvSpPr>
        <p:spPr>
          <a:xfrm>
            <a:off x="7704944" y="2640711"/>
            <a:ext cx="4306897" cy="2772877"/>
          </a:xfrm>
          <a:ln>
            <a:solidFill>
              <a:schemeClr val="accent3">
                <a:lumMod val="75000"/>
              </a:schemeClr>
            </a:solidFill>
          </a:ln>
        </p:spPr>
        <p:txBody>
          <a:bodyPr/>
          <a:lstStyle/>
          <a:p>
            <a:r>
              <a:rPr lang="es-ES_tradnl" dirty="0">
                <a:latin typeface="Montserrat" panose="00000500000000000000" pitchFamily="50" charset="0"/>
              </a:rPr>
              <a:t>Inyectar 0,02-0,04 ml → habón 4-6 </a:t>
            </a:r>
            <a:r>
              <a:rPr lang="es-ES_tradnl" dirty="0" err="1">
                <a:latin typeface="Montserrat" panose="00000500000000000000" pitchFamily="50" charset="0"/>
              </a:rPr>
              <a:t>mm.</a:t>
            </a:r>
            <a:endParaRPr lang="es-ES_tradnl" dirty="0">
              <a:latin typeface="Montserrat" panose="00000500000000000000" pitchFamily="50" charset="0"/>
            </a:endParaRPr>
          </a:p>
          <a:p>
            <a:r>
              <a:rPr lang="es-ES_tradnl" dirty="0">
                <a:latin typeface="Montserrat" panose="00000500000000000000" pitchFamily="50" charset="0"/>
              </a:rPr>
              <a:t>Reacciones graves: dilución 1/100-1/1000 de concentración terapéutica.</a:t>
            </a:r>
          </a:p>
        </p:txBody>
      </p:sp>
      <p:sp>
        <p:nvSpPr>
          <p:cNvPr id="2" name="Título 1">
            <a:extLst>
              <a:ext uri="{FF2B5EF4-FFF2-40B4-BE49-F238E27FC236}">
                <a16:creationId xmlns:a16="http://schemas.microsoft.com/office/drawing/2014/main" id="{A0F4F0DA-D7DD-C64A-A9F3-F5D36840E1DD}"/>
              </a:ext>
            </a:extLst>
          </p:cNvPr>
          <p:cNvSpPr>
            <a:spLocks noGrp="1"/>
          </p:cNvSpPr>
          <p:nvPr>
            <p:ph type="title"/>
          </p:nvPr>
        </p:nvSpPr>
        <p:spPr>
          <a:xfrm>
            <a:off x="717884" y="64282"/>
            <a:ext cx="5378116" cy="1325563"/>
          </a:xfrm>
        </p:spPr>
        <p:txBody>
          <a:bodyPr/>
          <a:lstStyle/>
          <a:p>
            <a:pPr algn="ctr"/>
            <a:r>
              <a:rPr lang="es-ES_tradnl" b="0" cap="none" dirty="0">
                <a:latin typeface="Montserrat" panose="00000500000000000000" pitchFamily="50" charset="0"/>
              </a:rPr>
              <a:t>Pruebas cutáneas</a:t>
            </a:r>
          </a:p>
        </p:txBody>
      </p:sp>
      <p:sp>
        <p:nvSpPr>
          <p:cNvPr id="12" name="CuadroTexto 11">
            <a:extLst>
              <a:ext uri="{FF2B5EF4-FFF2-40B4-BE49-F238E27FC236}">
                <a16:creationId xmlns:a16="http://schemas.microsoft.com/office/drawing/2014/main" id="{83B41F76-B997-6F49-9D33-1FEBF8C323CC}"/>
              </a:ext>
            </a:extLst>
          </p:cNvPr>
          <p:cNvSpPr txBox="1"/>
          <p:nvPr/>
        </p:nvSpPr>
        <p:spPr>
          <a:xfrm>
            <a:off x="-1" y="6428289"/>
            <a:ext cx="12192001" cy="400110"/>
          </a:xfrm>
          <a:prstGeom prst="rect">
            <a:avLst/>
          </a:prstGeom>
          <a:noFill/>
        </p:spPr>
        <p:txBody>
          <a:bodyPr wrap="square" rtlCol="0">
            <a:spAutoFit/>
          </a:bodyPr>
          <a:lstStyle/>
          <a:p>
            <a:pPr algn="r"/>
            <a:r>
              <a:rPr lang="es-ES_tradnl" sz="1000" dirty="0">
                <a:solidFill>
                  <a:srgbClr val="152B48"/>
                </a:solidFill>
                <a:latin typeface="Montserrat" panose="00000500000000000000" pitchFamily="50" charset="0"/>
              </a:rPr>
              <a:t>Doña, I., Romano, A., &amp; Torres, M. J. (2019).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doi:10.1111/all.13844</a:t>
            </a:r>
          </a:p>
          <a:p>
            <a:pPr algn="r"/>
            <a:r>
              <a:rPr lang="es-ES_tradnl" sz="1000" dirty="0" err="1">
                <a:solidFill>
                  <a:srgbClr val="152B48"/>
                </a:solidFill>
                <a:latin typeface="Montserrat" panose="00000500000000000000" pitchFamily="50" charset="0"/>
              </a:rPr>
              <a:t>Mirakian</a:t>
            </a:r>
            <a:r>
              <a:rPr lang="es-ES_tradnl" sz="1000" dirty="0">
                <a:solidFill>
                  <a:srgbClr val="152B48"/>
                </a:solidFill>
                <a:latin typeface="Montserrat" panose="00000500000000000000" pitchFamily="50" charset="0"/>
              </a:rPr>
              <a:t>, R., et al. (2015). </a:t>
            </a:r>
            <a:r>
              <a:rPr lang="es-ES_tradnl" sz="1000" dirty="0" err="1">
                <a:solidFill>
                  <a:srgbClr val="152B48"/>
                </a:solidFill>
                <a:latin typeface="Montserrat" panose="00000500000000000000" pitchFamily="50" charset="0"/>
              </a:rPr>
              <a:t>Clinical</a:t>
            </a:r>
            <a:r>
              <a:rPr lang="es-ES_tradnl" sz="1000" dirty="0">
                <a:solidFill>
                  <a:srgbClr val="152B48"/>
                </a:solidFill>
                <a:latin typeface="Montserrat" panose="00000500000000000000" pitchFamily="50" charset="0"/>
              </a:rPr>
              <a:t> &amp; Experimental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(45) 300–327.</a:t>
            </a:r>
          </a:p>
        </p:txBody>
      </p:sp>
      <p:sp>
        <p:nvSpPr>
          <p:cNvPr id="14" name="CuadroTexto 13">
            <a:extLst>
              <a:ext uri="{FF2B5EF4-FFF2-40B4-BE49-F238E27FC236}">
                <a16:creationId xmlns:a16="http://schemas.microsoft.com/office/drawing/2014/main" id="{E3A0B82C-8774-C846-AA41-D29AA8D51602}"/>
              </a:ext>
            </a:extLst>
          </p:cNvPr>
          <p:cNvSpPr txBox="1"/>
          <p:nvPr/>
        </p:nvSpPr>
        <p:spPr>
          <a:xfrm>
            <a:off x="818368" y="1444411"/>
            <a:ext cx="4507832" cy="461665"/>
          </a:xfrm>
          <a:prstGeom prst="rect">
            <a:avLst/>
          </a:prstGeom>
          <a:noFill/>
        </p:spPr>
        <p:txBody>
          <a:bodyPr wrap="square" rtlCol="0">
            <a:spAutoFit/>
          </a:bodyPr>
          <a:lstStyle/>
          <a:p>
            <a:r>
              <a:rPr lang="es-ES_tradnl" sz="2400" b="1" dirty="0">
                <a:solidFill>
                  <a:srgbClr val="152B48"/>
                </a:solidFill>
                <a:latin typeface="Montserrat" panose="00000500000000000000" pitchFamily="50" charset="0"/>
              </a:rPr>
              <a:t>Reacciones inmediatas</a:t>
            </a:r>
          </a:p>
        </p:txBody>
      </p:sp>
      <p:sp>
        <p:nvSpPr>
          <p:cNvPr id="15" name="Rectángulo 14">
            <a:extLst>
              <a:ext uri="{FF2B5EF4-FFF2-40B4-BE49-F238E27FC236}">
                <a16:creationId xmlns:a16="http://schemas.microsoft.com/office/drawing/2014/main" id="{8341C27B-048C-FF42-816F-D736D7548EB4}"/>
              </a:ext>
            </a:extLst>
          </p:cNvPr>
          <p:cNvSpPr/>
          <p:nvPr/>
        </p:nvSpPr>
        <p:spPr>
          <a:xfrm>
            <a:off x="5109499" y="3720698"/>
            <a:ext cx="1942447" cy="1545807"/>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es-ES_tradnl" dirty="0">
              <a:solidFill>
                <a:srgbClr val="152B48"/>
              </a:solidFill>
              <a:latin typeface="Montserrat" panose="00000500000000000000" pitchFamily="50" charset="0"/>
            </a:endParaRPr>
          </a:p>
        </p:txBody>
      </p:sp>
      <p:pic>
        <p:nvPicPr>
          <p:cNvPr id="16" name="Imagen 15">
            <a:extLst>
              <a:ext uri="{FF2B5EF4-FFF2-40B4-BE49-F238E27FC236}">
                <a16:creationId xmlns:a16="http://schemas.microsoft.com/office/drawing/2014/main" id="{124D9CFD-FC20-664B-807C-E225D3AEDB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016382" y="4005072"/>
            <a:ext cx="1819354" cy="1261433"/>
          </a:xfrm>
          <a:prstGeom prst="rect">
            <a:avLst/>
          </a:prstGeom>
          <a:ln>
            <a:noFill/>
          </a:ln>
        </p:spPr>
      </p:pic>
    </p:spTree>
    <p:extLst>
      <p:ext uri="{BB962C8B-B14F-4D97-AF65-F5344CB8AC3E}">
        <p14:creationId xmlns:p14="http://schemas.microsoft.com/office/powerpoint/2010/main" val="365714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texto 16">
            <a:extLst>
              <a:ext uri="{FF2B5EF4-FFF2-40B4-BE49-F238E27FC236}">
                <a16:creationId xmlns:a16="http://schemas.microsoft.com/office/drawing/2014/main" id="{AF1E3ACF-87E1-8847-86EA-E11E443F5E7F}"/>
              </a:ext>
            </a:extLst>
          </p:cNvPr>
          <p:cNvSpPr>
            <a:spLocks noGrp="1"/>
          </p:cNvSpPr>
          <p:nvPr>
            <p:ph type="body" idx="1"/>
          </p:nvPr>
        </p:nvSpPr>
        <p:spPr>
          <a:xfrm>
            <a:off x="3768128" y="1902963"/>
            <a:ext cx="4120620" cy="640080"/>
          </a:xfrm>
          <a:ln>
            <a:solidFill>
              <a:schemeClr val="accent3">
                <a:lumMod val="75000"/>
              </a:schemeClr>
            </a:solidFill>
          </a:ln>
        </p:spPr>
        <p:txBody>
          <a:bodyPr/>
          <a:lstStyle/>
          <a:p>
            <a:pPr algn="ctr"/>
            <a:r>
              <a:rPr lang="es-ES_tradnl" dirty="0">
                <a:solidFill>
                  <a:srgbClr val="152B48"/>
                </a:solidFill>
              </a:rPr>
              <a:t>Prueba de parche</a:t>
            </a:r>
          </a:p>
        </p:txBody>
      </p:sp>
      <p:sp>
        <p:nvSpPr>
          <p:cNvPr id="18" name="Marcador de contenido 17">
            <a:extLst>
              <a:ext uri="{FF2B5EF4-FFF2-40B4-BE49-F238E27FC236}">
                <a16:creationId xmlns:a16="http://schemas.microsoft.com/office/drawing/2014/main" id="{6B1A719E-50EA-7A46-8273-5771D3151294}"/>
              </a:ext>
            </a:extLst>
          </p:cNvPr>
          <p:cNvSpPr>
            <a:spLocks noGrp="1"/>
          </p:cNvSpPr>
          <p:nvPr>
            <p:ph sz="half" idx="2"/>
          </p:nvPr>
        </p:nvSpPr>
        <p:spPr>
          <a:xfrm>
            <a:off x="3768128" y="2543044"/>
            <a:ext cx="4120619" cy="3401342"/>
          </a:xfrm>
          <a:ln>
            <a:solidFill>
              <a:schemeClr val="accent3">
                <a:lumMod val="75000"/>
              </a:schemeClr>
            </a:solidFill>
          </a:ln>
        </p:spPr>
        <p:txBody>
          <a:bodyPr/>
          <a:lstStyle/>
          <a:p>
            <a:r>
              <a:rPr lang="es-ES_tradnl" dirty="0"/>
              <a:t>Concentración: 5-10% en </a:t>
            </a:r>
            <a:r>
              <a:rPr lang="es-ES_tradnl" dirty="0" err="1"/>
              <a:t>petrolato</a:t>
            </a:r>
            <a:r>
              <a:rPr lang="es-ES_tradnl" dirty="0"/>
              <a:t>.</a:t>
            </a:r>
          </a:p>
          <a:p>
            <a:r>
              <a:rPr lang="es-ES_tradnl" dirty="0"/>
              <a:t>Lectura: 48-72-96 horas, incluso 6-7 días.</a:t>
            </a:r>
          </a:p>
          <a:p>
            <a:r>
              <a:rPr lang="es-ES_tradnl" dirty="0"/>
              <a:t>Menos sensibles - más específica.</a:t>
            </a:r>
          </a:p>
        </p:txBody>
      </p:sp>
      <p:sp>
        <p:nvSpPr>
          <p:cNvPr id="19" name="Marcador de texto 18">
            <a:extLst>
              <a:ext uri="{FF2B5EF4-FFF2-40B4-BE49-F238E27FC236}">
                <a16:creationId xmlns:a16="http://schemas.microsoft.com/office/drawing/2014/main" id="{CE8FD8DA-3B85-E74F-86BA-0F291C4821C0}"/>
              </a:ext>
            </a:extLst>
          </p:cNvPr>
          <p:cNvSpPr>
            <a:spLocks noGrp="1"/>
          </p:cNvSpPr>
          <p:nvPr>
            <p:ph type="body" sz="quarter" idx="3"/>
          </p:nvPr>
        </p:nvSpPr>
        <p:spPr>
          <a:xfrm>
            <a:off x="8076889" y="1903945"/>
            <a:ext cx="4004691" cy="640080"/>
          </a:xfrm>
          <a:ln>
            <a:solidFill>
              <a:schemeClr val="accent3">
                <a:lumMod val="75000"/>
              </a:schemeClr>
            </a:solidFill>
          </a:ln>
        </p:spPr>
        <p:txBody>
          <a:bodyPr/>
          <a:lstStyle/>
          <a:p>
            <a:pPr algn="ctr"/>
            <a:r>
              <a:rPr lang="es-ES_tradnl" dirty="0">
                <a:solidFill>
                  <a:srgbClr val="152B48"/>
                </a:solidFill>
              </a:rPr>
              <a:t>Pruebas intradérmicas con lectura tardía</a:t>
            </a:r>
          </a:p>
        </p:txBody>
      </p:sp>
      <p:sp>
        <p:nvSpPr>
          <p:cNvPr id="20" name="Marcador de contenido 19">
            <a:extLst>
              <a:ext uri="{FF2B5EF4-FFF2-40B4-BE49-F238E27FC236}">
                <a16:creationId xmlns:a16="http://schemas.microsoft.com/office/drawing/2014/main" id="{7D805340-6434-7B48-BC67-E7EF792B3F28}"/>
              </a:ext>
            </a:extLst>
          </p:cNvPr>
          <p:cNvSpPr>
            <a:spLocks noGrp="1"/>
          </p:cNvSpPr>
          <p:nvPr>
            <p:ph sz="quarter" idx="4"/>
          </p:nvPr>
        </p:nvSpPr>
        <p:spPr>
          <a:xfrm>
            <a:off x="8076890" y="2543042"/>
            <a:ext cx="4004691" cy="3401342"/>
          </a:xfrm>
          <a:ln>
            <a:solidFill>
              <a:schemeClr val="accent3">
                <a:lumMod val="75000"/>
              </a:schemeClr>
            </a:solidFill>
          </a:ln>
        </p:spPr>
        <p:txBody>
          <a:bodyPr/>
          <a:lstStyle/>
          <a:p>
            <a:r>
              <a:rPr lang="es-ES_tradnl" dirty="0"/>
              <a:t>Se realiza igual que en reacciones inmediatas.</a:t>
            </a:r>
          </a:p>
          <a:p>
            <a:r>
              <a:rPr lang="es-ES_tradnl" dirty="0"/>
              <a:t>Lectura: 20 min, 24-48-72 horas.</a:t>
            </a:r>
          </a:p>
          <a:p>
            <a:r>
              <a:rPr lang="es-ES_tradnl" dirty="0"/>
              <a:t>Más sensibles - menos específicas. </a:t>
            </a:r>
          </a:p>
        </p:txBody>
      </p:sp>
      <p:sp>
        <p:nvSpPr>
          <p:cNvPr id="12" name="CuadroTexto 11">
            <a:extLst>
              <a:ext uri="{FF2B5EF4-FFF2-40B4-BE49-F238E27FC236}">
                <a16:creationId xmlns:a16="http://schemas.microsoft.com/office/drawing/2014/main" id="{83B41F76-B997-6F49-9D33-1FEBF8C323CC}"/>
              </a:ext>
            </a:extLst>
          </p:cNvPr>
          <p:cNvSpPr txBox="1"/>
          <p:nvPr/>
        </p:nvSpPr>
        <p:spPr>
          <a:xfrm>
            <a:off x="0" y="6457504"/>
            <a:ext cx="12192000" cy="400110"/>
          </a:xfrm>
          <a:prstGeom prst="rect">
            <a:avLst/>
          </a:prstGeom>
          <a:noFill/>
        </p:spPr>
        <p:txBody>
          <a:bodyPr wrap="square" rtlCol="0">
            <a:spAutoFit/>
          </a:bodyPr>
          <a:lstStyle/>
          <a:p>
            <a:pPr algn="r"/>
            <a:r>
              <a:rPr lang="es-ES_tradnl" sz="1000" dirty="0" err="1">
                <a:solidFill>
                  <a:srgbClr val="152B48"/>
                </a:solidFill>
                <a:latin typeface="Montserrat" panose="00000500000000000000" pitchFamily="50" charset="0"/>
              </a:rPr>
              <a:t>Mirakian</a:t>
            </a:r>
            <a:r>
              <a:rPr lang="es-ES_tradnl" sz="1000" dirty="0">
                <a:solidFill>
                  <a:srgbClr val="152B48"/>
                </a:solidFill>
                <a:latin typeface="Montserrat" panose="00000500000000000000" pitchFamily="50" charset="0"/>
              </a:rPr>
              <a:t>, R., et al. (2015). </a:t>
            </a:r>
            <a:r>
              <a:rPr lang="es-ES_tradnl" sz="1000" dirty="0" err="1">
                <a:solidFill>
                  <a:srgbClr val="152B48"/>
                </a:solidFill>
                <a:latin typeface="Montserrat" panose="00000500000000000000" pitchFamily="50" charset="0"/>
              </a:rPr>
              <a:t>Clinical</a:t>
            </a:r>
            <a:r>
              <a:rPr lang="es-ES_tradnl" sz="1000" dirty="0">
                <a:solidFill>
                  <a:srgbClr val="152B48"/>
                </a:solidFill>
                <a:latin typeface="Montserrat" panose="00000500000000000000" pitchFamily="50" charset="0"/>
              </a:rPr>
              <a:t> &amp; Experimental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(45) 300–327.</a:t>
            </a:r>
          </a:p>
          <a:p>
            <a:pPr algn="r"/>
            <a:r>
              <a:rPr lang="es-ES_tradnl" sz="1000" dirty="0" err="1">
                <a:solidFill>
                  <a:srgbClr val="152B48"/>
                </a:solidFill>
                <a:latin typeface="Montserrat" panose="00000500000000000000" pitchFamily="50" charset="0"/>
              </a:rPr>
              <a:t>Brockow</a:t>
            </a:r>
            <a:r>
              <a:rPr lang="es-ES_tradnl" sz="1000" dirty="0">
                <a:solidFill>
                  <a:srgbClr val="152B48"/>
                </a:solidFill>
                <a:latin typeface="Montserrat" panose="00000500000000000000" pitchFamily="50" charset="0"/>
              </a:rPr>
              <a:t>, K., et al. (2013).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2013; 68: 702–712.</a:t>
            </a:r>
          </a:p>
        </p:txBody>
      </p:sp>
      <p:sp>
        <p:nvSpPr>
          <p:cNvPr id="14" name="CuadroTexto 13">
            <a:extLst>
              <a:ext uri="{FF2B5EF4-FFF2-40B4-BE49-F238E27FC236}">
                <a16:creationId xmlns:a16="http://schemas.microsoft.com/office/drawing/2014/main" id="{E3A0B82C-8774-C846-AA41-D29AA8D51602}"/>
              </a:ext>
            </a:extLst>
          </p:cNvPr>
          <p:cNvSpPr txBox="1"/>
          <p:nvPr/>
        </p:nvSpPr>
        <p:spPr>
          <a:xfrm>
            <a:off x="874521" y="1325764"/>
            <a:ext cx="4012636" cy="523220"/>
          </a:xfrm>
          <a:prstGeom prst="rect">
            <a:avLst/>
          </a:prstGeom>
          <a:noFill/>
        </p:spPr>
        <p:txBody>
          <a:bodyPr wrap="square" rtlCol="0">
            <a:spAutoFit/>
          </a:bodyPr>
          <a:lstStyle/>
          <a:p>
            <a:r>
              <a:rPr lang="es-ES_tradnl" sz="2800" b="1" dirty="0">
                <a:solidFill>
                  <a:srgbClr val="152B48"/>
                </a:solidFill>
              </a:rPr>
              <a:t>Reacciones no inmediatas</a:t>
            </a:r>
          </a:p>
        </p:txBody>
      </p:sp>
      <p:pic>
        <p:nvPicPr>
          <p:cNvPr id="16" name="Imagen 15">
            <a:extLst>
              <a:ext uri="{FF2B5EF4-FFF2-40B4-BE49-F238E27FC236}">
                <a16:creationId xmlns:a16="http://schemas.microsoft.com/office/drawing/2014/main" id="{124D9CFD-FC20-664B-807C-E225D3AEDB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54042" y="4565821"/>
            <a:ext cx="1850383" cy="1223186"/>
          </a:xfrm>
          <a:prstGeom prst="rect">
            <a:avLst/>
          </a:prstGeom>
          <a:ln>
            <a:noFill/>
          </a:ln>
        </p:spPr>
      </p:pic>
      <p:pic>
        <p:nvPicPr>
          <p:cNvPr id="29" name="Imagen 28">
            <a:extLst>
              <a:ext uri="{FF2B5EF4-FFF2-40B4-BE49-F238E27FC236}">
                <a16:creationId xmlns:a16="http://schemas.microsoft.com/office/drawing/2014/main" id="{ACE071BC-A3B5-AB4D-B9F8-CE6D666934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6274915" y="4379492"/>
            <a:ext cx="1089197" cy="1630304"/>
          </a:xfrm>
          <a:prstGeom prst="rect">
            <a:avLst/>
          </a:prstGeom>
        </p:spPr>
      </p:pic>
      <p:pic>
        <p:nvPicPr>
          <p:cNvPr id="30" name="Picture 2">
            <a:extLst>
              <a:ext uri="{FF2B5EF4-FFF2-40B4-BE49-F238E27FC236}">
                <a16:creationId xmlns:a16="http://schemas.microsoft.com/office/drawing/2014/main" id="{D6FF79AE-4DF1-744E-9328-F22BBE07BF3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35913" y="4657869"/>
            <a:ext cx="1442179" cy="1073550"/>
          </a:xfrm>
          <a:prstGeom prst="roundRect">
            <a:avLst>
              <a:gd name="adj" fmla="val 0"/>
            </a:avLst>
          </a:prstGeom>
          <a:solidFill>
            <a:srgbClr val="FFFFFF">
              <a:shade val="85000"/>
            </a:srgbClr>
          </a:solidFill>
          <a:ln w="9525">
            <a:solidFill>
              <a:schemeClr val="tx1"/>
            </a:solidFill>
            <a:miter lim="800000"/>
            <a:headEnd/>
            <a:tailEnd/>
          </a:ln>
          <a:effectLst/>
        </p:spPr>
      </p:pic>
      <p:sp>
        <p:nvSpPr>
          <p:cNvPr id="15" name="Título 1">
            <a:extLst>
              <a:ext uri="{FF2B5EF4-FFF2-40B4-BE49-F238E27FC236}">
                <a16:creationId xmlns:a16="http://schemas.microsoft.com/office/drawing/2014/main" id="{715AB7CF-F550-4ADA-9D60-080E89A86769}"/>
              </a:ext>
            </a:extLst>
          </p:cNvPr>
          <p:cNvSpPr>
            <a:spLocks noGrp="1"/>
          </p:cNvSpPr>
          <p:nvPr>
            <p:ph type="title"/>
          </p:nvPr>
        </p:nvSpPr>
        <p:spPr>
          <a:xfrm>
            <a:off x="717884" y="64282"/>
            <a:ext cx="5378116" cy="1325563"/>
          </a:xfrm>
        </p:spPr>
        <p:txBody>
          <a:bodyPr/>
          <a:lstStyle/>
          <a:p>
            <a:pPr algn="ctr"/>
            <a:r>
              <a:rPr lang="es-ES_tradnl" b="0" cap="none" dirty="0">
                <a:latin typeface="Montserrat" panose="00000500000000000000" pitchFamily="50" charset="0"/>
              </a:rPr>
              <a:t>Pruebas cutáneas</a:t>
            </a:r>
          </a:p>
        </p:txBody>
      </p:sp>
    </p:spTree>
    <p:extLst>
      <p:ext uri="{BB962C8B-B14F-4D97-AF65-F5344CB8AC3E}">
        <p14:creationId xmlns:p14="http://schemas.microsoft.com/office/powerpoint/2010/main" val="377886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EC083FB-DDD6-4542-AE4F-551EE55AF8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89068" y="874225"/>
            <a:ext cx="7319379" cy="5109550"/>
          </a:xfrm>
          <a:prstGeom prst="rect">
            <a:avLst/>
          </a:prstGeom>
        </p:spPr>
      </p:pic>
      <p:sp>
        <p:nvSpPr>
          <p:cNvPr id="3" name="Título 1">
            <a:extLst>
              <a:ext uri="{FF2B5EF4-FFF2-40B4-BE49-F238E27FC236}">
                <a16:creationId xmlns:a16="http://schemas.microsoft.com/office/drawing/2014/main" id="{FC320B71-03EC-A047-BE4A-48DD57648C50}"/>
              </a:ext>
            </a:extLst>
          </p:cNvPr>
          <p:cNvSpPr txBox="1">
            <a:spLocks/>
          </p:cNvSpPr>
          <p:nvPr/>
        </p:nvSpPr>
        <p:spPr>
          <a:xfrm>
            <a:off x="618430" y="529842"/>
            <a:ext cx="3432794" cy="688766"/>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ES_tradnl" b="0" dirty="0"/>
              <a:t>Estructura</a:t>
            </a:r>
          </a:p>
        </p:txBody>
      </p:sp>
    </p:spTree>
    <p:extLst>
      <p:ext uri="{BB962C8B-B14F-4D97-AF65-F5344CB8AC3E}">
        <p14:creationId xmlns:p14="http://schemas.microsoft.com/office/powerpoint/2010/main" val="404714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453F342-B784-D941-B16D-EF4E8324B939}"/>
              </a:ext>
            </a:extLst>
          </p:cNvPr>
          <p:cNvSpPr>
            <a:spLocks noGrp="1"/>
          </p:cNvSpPr>
          <p:nvPr>
            <p:ph type="body" idx="1"/>
          </p:nvPr>
        </p:nvSpPr>
        <p:spPr>
          <a:xfrm>
            <a:off x="1707267" y="1177328"/>
            <a:ext cx="4153316" cy="599704"/>
          </a:xfrm>
          <a:ln>
            <a:solidFill>
              <a:srgbClr val="7030A0"/>
            </a:solidFill>
          </a:ln>
        </p:spPr>
        <p:txBody>
          <a:bodyPr>
            <a:normAutofit/>
          </a:bodyPr>
          <a:lstStyle/>
          <a:p>
            <a:pPr algn="ctr"/>
            <a:r>
              <a:rPr lang="es-ES_tradnl" sz="1800" dirty="0">
                <a:solidFill>
                  <a:srgbClr val="73009A"/>
                </a:solidFill>
                <a:latin typeface="Montserrat" panose="00000500000000000000" pitchFamily="50" charset="0"/>
              </a:rPr>
              <a:t>Reacciones inmediatas</a:t>
            </a:r>
          </a:p>
        </p:txBody>
      </p:sp>
      <p:sp>
        <p:nvSpPr>
          <p:cNvPr id="6" name="Marcador de contenido 5">
            <a:extLst>
              <a:ext uri="{FF2B5EF4-FFF2-40B4-BE49-F238E27FC236}">
                <a16:creationId xmlns:a16="http://schemas.microsoft.com/office/drawing/2014/main" id="{F3E211DB-5E4E-FE4F-9AAD-5CFE9E054241}"/>
              </a:ext>
            </a:extLst>
          </p:cNvPr>
          <p:cNvSpPr>
            <a:spLocks noGrp="1"/>
          </p:cNvSpPr>
          <p:nvPr>
            <p:ph sz="half" idx="2"/>
          </p:nvPr>
        </p:nvSpPr>
        <p:spPr>
          <a:xfrm>
            <a:off x="1710315" y="1816852"/>
            <a:ext cx="4153316" cy="2336507"/>
          </a:xfrm>
          <a:ln>
            <a:solidFill>
              <a:srgbClr val="7030A0"/>
            </a:solidFill>
          </a:ln>
        </p:spPr>
        <p:txBody>
          <a:bodyPr lIns="72000" rIns="36000">
            <a:normAutofit/>
          </a:bodyPr>
          <a:lstStyle/>
          <a:p>
            <a:r>
              <a:rPr lang="es-ES_tradnl" sz="1800" dirty="0">
                <a:latin typeface="Montserrat" panose="00000500000000000000" pitchFamily="50" charset="0"/>
              </a:rPr>
              <a:t>Reacciones de alto riesgo: in vitro + cutáneas.</a:t>
            </a:r>
          </a:p>
          <a:p>
            <a:r>
              <a:rPr lang="es-ES_tradnl" sz="1800" dirty="0">
                <a:latin typeface="Montserrat" panose="00000500000000000000" pitchFamily="50" charset="0"/>
              </a:rPr>
              <a:t>IgE específica sérica:</a:t>
            </a:r>
          </a:p>
          <a:p>
            <a:pPr marL="449263" lvl="1" indent="-217488">
              <a:buFont typeface="Wingdings" pitchFamily="2" charset="2"/>
              <a:buChar char="ü"/>
            </a:pPr>
            <a:r>
              <a:rPr lang="es-ES_tradnl" sz="1600" dirty="0">
                <a:latin typeface="Montserrat" panose="00000500000000000000" pitchFamily="50" charset="0"/>
              </a:rPr>
              <a:t>E: 83-100% - S: 25-45%.</a:t>
            </a:r>
          </a:p>
          <a:p>
            <a:pPr marL="449263" lvl="1" indent="-217488">
              <a:buFont typeface="Wingdings" pitchFamily="2" charset="2"/>
              <a:buChar char="ü"/>
            </a:pPr>
            <a:r>
              <a:rPr lang="es-ES_tradnl" sz="1600" dirty="0">
                <a:latin typeface="Montserrat" panose="00000500000000000000" pitchFamily="50" charset="0"/>
              </a:rPr>
              <a:t>VPP: 45% - VPN: 77%.</a:t>
            </a:r>
          </a:p>
          <a:p>
            <a:pPr marL="449263" lvl="1" indent="-217488">
              <a:buFont typeface="Wingdings" pitchFamily="2" charset="2"/>
              <a:buChar char="ü"/>
            </a:pPr>
            <a:r>
              <a:rPr lang="es-ES_tradnl" sz="1600" dirty="0">
                <a:latin typeface="Montserrat" panose="00000500000000000000" pitchFamily="50" charset="0"/>
              </a:rPr>
              <a:t>Tenemos: penicilina G y V, amoxicilina, ampicilina, cefalexina, </a:t>
            </a:r>
            <a:r>
              <a:rPr lang="es-ES_tradnl" sz="1600" dirty="0" err="1">
                <a:latin typeface="Montserrat" panose="00000500000000000000" pitchFamily="50" charset="0"/>
              </a:rPr>
              <a:t>cefaclor</a:t>
            </a:r>
            <a:r>
              <a:rPr lang="es-ES_tradnl" sz="1600" dirty="0">
                <a:latin typeface="Montserrat" panose="00000500000000000000" pitchFamily="50" charset="0"/>
              </a:rPr>
              <a:t>, ácido clavulánico. </a:t>
            </a:r>
          </a:p>
        </p:txBody>
      </p:sp>
      <p:sp>
        <p:nvSpPr>
          <p:cNvPr id="7" name="Marcador de texto 6">
            <a:extLst>
              <a:ext uri="{FF2B5EF4-FFF2-40B4-BE49-F238E27FC236}">
                <a16:creationId xmlns:a16="http://schemas.microsoft.com/office/drawing/2014/main" id="{6E58958C-50C8-3845-B2C6-5D46401E1A2B}"/>
              </a:ext>
            </a:extLst>
          </p:cNvPr>
          <p:cNvSpPr>
            <a:spLocks noGrp="1"/>
          </p:cNvSpPr>
          <p:nvPr>
            <p:ph type="body" sz="quarter" idx="3"/>
          </p:nvPr>
        </p:nvSpPr>
        <p:spPr>
          <a:xfrm>
            <a:off x="6117991" y="1177328"/>
            <a:ext cx="4153316" cy="599704"/>
          </a:xfrm>
          <a:ln>
            <a:solidFill>
              <a:srgbClr val="7030A0"/>
            </a:solidFill>
          </a:ln>
        </p:spPr>
        <p:txBody>
          <a:bodyPr>
            <a:normAutofit/>
          </a:bodyPr>
          <a:lstStyle/>
          <a:p>
            <a:pPr algn="ctr"/>
            <a:r>
              <a:rPr lang="es-ES_tradnl" sz="1800" dirty="0">
                <a:solidFill>
                  <a:srgbClr val="73009A"/>
                </a:solidFill>
                <a:latin typeface="Montserrat" panose="00000500000000000000" pitchFamily="50" charset="0"/>
              </a:rPr>
              <a:t>Reacciones tardías</a:t>
            </a:r>
          </a:p>
        </p:txBody>
      </p:sp>
      <p:sp>
        <p:nvSpPr>
          <p:cNvPr id="8" name="Marcador de contenido 7">
            <a:extLst>
              <a:ext uri="{FF2B5EF4-FFF2-40B4-BE49-F238E27FC236}">
                <a16:creationId xmlns:a16="http://schemas.microsoft.com/office/drawing/2014/main" id="{6B294F9A-64AF-8E4B-A73A-1AC5CDE11DAF}"/>
              </a:ext>
            </a:extLst>
          </p:cNvPr>
          <p:cNvSpPr>
            <a:spLocks noGrp="1"/>
          </p:cNvSpPr>
          <p:nvPr>
            <p:ph sz="quarter" idx="4"/>
          </p:nvPr>
        </p:nvSpPr>
        <p:spPr>
          <a:xfrm>
            <a:off x="6117991" y="1816852"/>
            <a:ext cx="4153316" cy="2336507"/>
          </a:xfrm>
          <a:ln>
            <a:solidFill>
              <a:srgbClr val="7030A0"/>
            </a:solidFill>
          </a:ln>
        </p:spPr>
        <p:txBody>
          <a:bodyPr>
            <a:normAutofit/>
          </a:bodyPr>
          <a:lstStyle/>
          <a:p>
            <a:r>
              <a:rPr lang="es-ES_tradnl" sz="1800" dirty="0">
                <a:latin typeface="Montserrat" panose="00000500000000000000" pitchFamily="50" charset="0"/>
              </a:rPr>
              <a:t>Prueba de transformación de linfocitos:</a:t>
            </a:r>
          </a:p>
          <a:p>
            <a:pPr lvl="1">
              <a:buFont typeface="Wingdings" pitchFamily="2" charset="2"/>
              <a:buChar char="ü"/>
            </a:pPr>
            <a:r>
              <a:rPr lang="es-ES_tradnl" sz="1600" dirty="0">
                <a:latin typeface="Montserrat" panose="00000500000000000000" pitchFamily="50" charset="0"/>
              </a:rPr>
              <a:t>Investigación.</a:t>
            </a:r>
          </a:p>
          <a:p>
            <a:pPr lvl="1">
              <a:buFont typeface="Wingdings" pitchFamily="2" charset="2"/>
              <a:buChar char="ü"/>
            </a:pPr>
            <a:r>
              <a:rPr lang="es-ES_tradnl" sz="1600" dirty="0">
                <a:latin typeface="Montserrat" panose="00000500000000000000" pitchFamily="50" charset="0"/>
              </a:rPr>
              <a:t>No disponible en nuestro medio</a:t>
            </a:r>
          </a:p>
        </p:txBody>
      </p:sp>
      <p:sp>
        <p:nvSpPr>
          <p:cNvPr id="2" name="Título 1">
            <a:extLst>
              <a:ext uri="{FF2B5EF4-FFF2-40B4-BE49-F238E27FC236}">
                <a16:creationId xmlns:a16="http://schemas.microsoft.com/office/drawing/2014/main" id="{3D8D16AC-7263-4445-B078-C58C6CA799E9}"/>
              </a:ext>
            </a:extLst>
          </p:cNvPr>
          <p:cNvSpPr>
            <a:spLocks noGrp="1"/>
          </p:cNvSpPr>
          <p:nvPr>
            <p:ph type="title"/>
          </p:nvPr>
        </p:nvSpPr>
        <p:spPr>
          <a:xfrm>
            <a:off x="750065" y="38605"/>
            <a:ext cx="4808974" cy="1325563"/>
          </a:xfrm>
        </p:spPr>
        <p:txBody>
          <a:bodyPr/>
          <a:lstStyle/>
          <a:p>
            <a:pPr algn="ctr"/>
            <a:r>
              <a:rPr lang="es-ES_tradnl" b="0" cap="none" dirty="0">
                <a:latin typeface="Montserrat" panose="00000500000000000000" pitchFamily="50" charset="0"/>
              </a:rPr>
              <a:t>Pruebas in vitro</a:t>
            </a:r>
          </a:p>
        </p:txBody>
      </p:sp>
      <p:sp>
        <p:nvSpPr>
          <p:cNvPr id="4" name="Rectángulo 3">
            <a:extLst>
              <a:ext uri="{FF2B5EF4-FFF2-40B4-BE49-F238E27FC236}">
                <a16:creationId xmlns:a16="http://schemas.microsoft.com/office/drawing/2014/main" id="{3F8F6385-ECB0-B24D-B24B-2D3284097490}"/>
              </a:ext>
            </a:extLst>
          </p:cNvPr>
          <p:cNvSpPr/>
          <p:nvPr/>
        </p:nvSpPr>
        <p:spPr>
          <a:xfrm>
            <a:off x="10359442" y="7557"/>
            <a:ext cx="1832558" cy="1496291"/>
          </a:xfrm>
          <a:prstGeom prst="rect">
            <a:avLst/>
          </a:prstGeom>
          <a:blipFill rotWithShape="1">
            <a:blip r:embed="rId3"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5">
              <a:tint val="50000"/>
              <a:hueOff val="418673"/>
              <a:satOff val="-11445"/>
              <a:lumOff val="4250"/>
              <a:alphaOff val="0"/>
            </a:schemeClr>
          </a:effectRef>
          <a:fontRef idx="minor">
            <a:schemeClr val="lt1">
              <a:hueOff val="0"/>
              <a:satOff val="0"/>
              <a:lumOff val="0"/>
              <a:alphaOff val="0"/>
            </a:schemeClr>
          </a:fontRef>
        </p:style>
      </p:sp>
      <p:sp>
        <p:nvSpPr>
          <p:cNvPr id="9" name="CuadroTexto 8">
            <a:extLst>
              <a:ext uri="{FF2B5EF4-FFF2-40B4-BE49-F238E27FC236}">
                <a16:creationId xmlns:a16="http://schemas.microsoft.com/office/drawing/2014/main" id="{83C8F417-8018-AE44-B68A-B5724B737735}"/>
              </a:ext>
            </a:extLst>
          </p:cNvPr>
          <p:cNvSpPr txBox="1"/>
          <p:nvPr/>
        </p:nvSpPr>
        <p:spPr>
          <a:xfrm>
            <a:off x="-1" y="6458269"/>
            <a:ext cx="12192001" cy="400110"/>
          </a:xfrm>
          <a:prstGeom prst="rect">
            <a:avLst/>
          </a:prstGeom>
          <a:noFill/>
        </p:spPr>
        <p:txBody>
          <a:bodyPr wrap="square" rtlCol="0">
            <a:spAutoFit/>
          </a:bodyPr>
          <a:lstStyle/>
          <a:p>
            <a:pPr algn="r"/>
            <a:r>
              <a:rPr lang="es-ES_tradnl" sz="1000" dirty="0">
                <a:solidFill>
                  <a:srgbClr val="152B48"/>
                </a:solidFill>
                <a:latin typeface="Montserrat" panose="00000500000000000000" pitchFamily="50" charset="0"/>
              </a:rPr>
              <a:t>Doña, I., Romano, A., &amp; Torres, M. J. (2019).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doi:10.1111/all.13844</a:t>
            </a:r>
          </a:p>
          <a:p>
            <a:pPr algn="r"/>
            <a:r>
              <a:rPr lang="es-ES_tradnl" sz="1000" dirty="0" err="1">
                <a:solidFill>
                  <a:srgbClr val="152B48"/>
                </a:solidFill>
                <a:latin typeface="Montserrat" panose="00000500000000000000" pitchFamily="50" charset="0"/>
              </a:rPr>
              <a:t>Mirakian</a:t>
            </a:r>
            <a:r>
              <a:rPr lang="es-ES_tradnl" sz="1000" dirty="0">
                <a:solidFill>
                  <a:srgbClr val="152B48"/>
                </a:solidFill>
                <a:latin typeface="Montserrat" panose="00000500000000000000" pitchFamily="50" charset="0"/>
              </a:rPr>
              <a:t>, R., et al. (2015). </a:t>
            </a:r>
            <a:r>
              <a:rPr lang="es-ES_tradnl" sz="1000" dirty="0" err="1">
                <a:solidFill>
                  <a:srgbClr val="152B48"/>
                </a:solidFill>
                <a:latin typeface="Montserrat" panose="00000500000000000000" pitchFamily="50" charset="0"/>
              </a:rPr>
              <a:t>Clinical</a:t>
            </a:r>
            <a:r>
              <a:rPr lang="es-ES_tradnl" sz="1000" dirty="0">
                <a:solidFill>
                  <a:srgbClr val="152B48"/>
                </a:solidFill>
                <a:latin typeface="Montserrat" panose="00000500000000000000" pitchFamily="50" charset="0"/>
              </a:rPr>
              <a:t> &amp; Experimental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(45) 300–327.</a:t>
            </a:r>
          </a:p>
        </p:txBody>
      </p:sp>
    </p:spTree>
    <p:extLst>
      <p:ext uri="{BB962C8B-B14F-4D97-AF65-F5344CB8AC3E}">
        <p14:creationId xmlns:p14="http://schemas.microsoft.com/office/powerpoint/2010/main" val="375639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724C30-930D-604B-B383-140B63D0621B}"/>
              </a:ext>
            </a:extLst>
          </p:cNvPr>
          <p:cNvSpPr>
            <a:spLocks noGrp="1"/>
          </p:cNvSpPr>
          <p:nvPr>
            <p:ph type="title"/>
          </p:nvPr>
        </p:nvSpPr>
        <p:spPr>
          <a:xfrm>
            <a:off x="686611" y="-84260"/>
            <a:ext cx="6431342" cy="1325563"/>
          </a:xfrm>
        </p:spPr>
        <p:txBody>
          <a:bodyPr/>
          <a:lstStyle/>
          <a:p>
            <a:pPr algn="ctr"/>
            <a:r>
              <a:rPr lang="es-ES_tradnl" sz="4000" b="0" cap="none" dirty="0">
                <a:latin typeface="Montserrat" panose="00000500000000000000" pitchFamily="50" charset="0"/>
              </a:rPr>
              <a:t>Pruebas de provocación</a:t>
            </a:r>
          </a:p>
        </p:txBody>
      </p:sp>
      <p:pic>
        <p:nvPicPr>
          <p:cNvPr id="4" name="Picture 2">
            <a:extLst>
              <a:ext uri="{FF2B5EF4-FFF2-40B4-BE49-F238E27FC236}">
                <a16:creationId xmlns:a16="http://schemas.microsoft.com/office/drawing/2014/main" id="{C53F81DD-F747-A745-AEBD-3F5145BEA059}"/>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5253683" y="2676739"/>
            <a:ext cx="2126027" cy="212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adroTexto 6">
            <a:extLst>
              <a:ext uri="{FF2B5EF4-FFF2-40B4-BE49-F238E27FC236}">
                <a16:creationId xmlns:a16="http://schemas.microsoft.com/office/drawing/2014/main" id="{A798A4D1-B330-3843-904D-5ECA87CDCC78}"/>
              </a:ext>
            </a:extLst>
          </p:cNvPr>
          <p:cNvSpPr txBox="1"/>
          <p:nvPr/>
        </p:nvSpPr>
        <p:spPr>
          <a:xfrm>
            <a:off x="1632035" y="1249936"/>
            <a:ext cx="2930652" cy="1200329"/>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s-ES_tradnl" b="1" dirty="0">
                <a:solidFill>
                  <a:srgbClr val="152B48"/>
                </a:solidFill>
                <a:latin typeface="Montserrat" panose="00000500000000000000" pitchFamily="50" charset="0"/>
              </a:rPr>
              <a:t>¿Cuándo?</a:t>
            </a:r>
          </a:p>
          <a:p>
            <a:pPr algn="ctr"/>
            <a:r>
              <a:rPr lang="es-ES_tradnl" dirty="0">
                <a:solidFill>
                  <a:srgbClr val="152B48"/>
                </a:solidFill>
                <a:latin typeface="Montserrat" panose="00000500000000000000" pitchFamily="50" charset="0"/>
              </a:rPr>
              <a:t>Si las pruebas cutáneas e in vitro son negativas y persiste la sospecha.</a:t>
            </a:r>
          </a:p>
        </p:txBody>
      </p:sp>
      <p:sp>
        <p:nvSpPr>
          <p:cNvPr id="9" name="CuadroTexto 8">
            <a:extLst>
              <a:ext uri="{FF2B5EF4-FFF2-40B4-BE49-F238E27FC236}">
                <a16:creationId xmlns:a16="http://schemas.microsoft.com/office/drawing/2014/main" id="{B2A173BF-E10D-3649-8125-2CF2B5103194}"/>
              </a:ext>
            </a:extLst>
          </p:cNvPr>
          <p:cNvSpPr txBox="1"/>
          <p:nvPr/>
        </p:nvSpPr>
        <p:spPr>
          <a:xfrm>
            <a:off x="1632035" y="3158902"/>
            <a:ext cx="2930652" cy="1200329"/>
          </a:xfrm>
          <a:prstGeom prst="rect">
            <a:avLst/>
          </a:prstGeom>
          <a:solidFill>
            <a:schemeClr val="accent2">
              <a:lumMod val="20000"/>
              <a:lumOff val="80000"/>
            </a:schemeClr>
          </a:solidFill>
          <a:ln>
            <a:solidFill>
              <a:schemeClr val="accent2"/>
            </a:solidFill>
          </a:ln>
        </p:spPr>
        <p:txBody>
          <a:bodyPr wrap="square" rtlCol="0">
            <a:spAutoFit/>
          </a:bodyPr>
          <a:lstStyle/>
          <a:p>
            <a:pPr algn="ctr"/>
            <a:r>
              <a:rPr lang="es-ES_tradnl" b="1" dirty="0">
                <a:solidFill>
                  <a:srgbClr val="152B48"/>
                </a:solidFill>
                <a:latin typeface="Montserrat" panose="00000500000000000000" pitchFamily="50" charset="0"/>
              </a:rPr>
              <a:t>Objetivos</a:t>
            </a:r>
          </a:p>
          <a:p>
            <a:pPr marL="185738" indent="-185738">
              <a:buFont typeface="Arial" panose="020B0604020202020204" pitchFamily="34" charset="0"/>
              <a:buChar char="•"/>
            </a:pPr>
            <a:r>
              <a:rPr lang="es-ES_tradnl" dirty="0">
                <a:solidFill>
                  <a:srgbClr val="152B48"/>
                </a:solidFill>
                <a:latin typeface="Montserrat" panose="00000500000000000000" pitchFamily="50" charset="0"/>
              </a:rPr>
              <a:t>Confirmar.</a:t>
            </a:r>
          </a:p>
          <a:p>
            <a:pPr marL="185738" indent="-185738">
              <a:buFont typeface="Arial" panose="020B0604020202020204" pitchFamily="34" charset="0"/>
              <a:buChar char="•"/>
            </a:pPr>
            <a:r>
              <a:rPr lang="es-ES_tradnl" dirty="0">
                <a:solidFill>
                  <a:srgbClr val="152B48"/>
                </a:solidFill>
                <a:latin typeface="Montserrat" panose="00000500000000000000" pitchFamily="50" charset="0"/>
              </a:rPr>
              <a:t>Descartar.</a:t>
            </a:r>
          </a:p>
          <a:p>
            <a:pPr marL="185738" indent="-185738">
              <a:buFont typeface="Arial" panose="020B0604020202020204" pitchFamily="34" charset="0"/>
              <a:buChar char="•"/>
            </a:pPr>
            <a:r>
              <a:rPr lang="es-ES_tradnl" dirty="0">
                <a:solidFill>
                  <a:srgbClr val="152B48"/>
                </a:solidFill>
                <a:latin typeface="Montserrat" panose="00000500000000000000" pitchFamily="50" charset="0"/>
              </a:rPr>
              <a:t>Alternativa.</a:t>
            </a:r>
          </a:p>
        </p:txBody>
      </p:sp>
      <p:sp>
        <p:nvSpPr>
          <p:cNvPr id="10" name="CuadroTexto 9">
            <a:extLst>
              <a:ext uri="{FF2B5EF4-FFF2-40B4-BE49-F238E27FC236}">
                <a16:creationId xmlns:a16="http://schemas.microsoft.com/office/drawing/2014/main" id="{895DE577-04BC-F342-9E32-A598829318AB}"/>
              </a:ext>
            </a:extLst>
          </p:cNvPr>
          <p:cNvSpPr txBox="1"/>
          <p:nvPr/>
        </p:nvSpPr>
        <p:spPr>
          <a:xfrm>
            <a:off x="7853400" y="1096047"/>
            <a:ext cx="3495548" cy="1477328"/>
          </a:xfrm>
          <a:prstGeom prst="rect">
            <a:avLst/>
          </a:prstGeom>
          <a:solidFill>
            <a:schemeClr val="accent3">
              <a:lumMod val="20000"/>
              <a:lumOff val="80000"/>
            </a:schemeClr>
          </a:solidFill>
          <a:ln>
            <a:solidFill>
              <a:schemeClr val="accent3"/>
            </a:solidFill>
          </a:ln>
        </p:spPr>
        <p:txBody>
          <a:bodyPr wrap="square" rtlCol="0">
            <a:spAutoFit/>
          </a:bodyPr>
          <a:lstStyle/>
          <a:p>
            <a:pPr algn="ctr"/>
            <a:r>
              <a:rPr lang="es-ES_tradnl" b="1" dirty="0">
                <a:solidFill>
                  <a:srgbClr val="152B48"/>
                </a:solidFill>
                <a:latin typeface="Montserrat" panose="00000500000000000000" pitchFamily="50" charset="0"/>
              </a:rPr>
              <a:t>¿Cómo?</a:t>
            </a:r>
          </a:p>
          <a:p>
            <a:pPr marL="185738" indent="-185738">
              <a:buFont typeface="Arial" panose="020B0604020202020204" pitchFamily="34" charset="0"/>
              <a:buChar char="•"/>
            </a:pPr>
            <a:r>
              <a:rPr lang="es-ES_tradnl" dirty="0">
                <a:solidFill>
                  <a:srgbClr val="152B48"/>
                </a:solidFill>
                <a:latin typeface="Montserrat" panose="00000500000000000000" pitchFamily="50" charset="0"/>
              </a:rPr>
              <a:t>Dosis única o escalonada.</a:t>
            </a:r>
          </a:p>
          <a:p>
            <a:pPr marL="185738" indent="-185738">
              <a:buFont typeface="Arial" panose="020B0604020202020204" pitchFamily="34" charset="0"/>
              <a:buChar char="•"/>
            </a:pPr>
            <a:r>
              <a:rPr lang="es-ES_tradnl" dirty="0">
                <a:solidFill>
                  <a:srgbClr val="152B48"/>
                </a:solidFill>
                <a:latin typeface="Montserrat" panose="00000500000000000000" pitchFamily="50" charset="0"/>
              </a:rPr>
              <a:t>Intervalo: 30 min.</a:t>
            </a:r>
          </a:p>
          <a:p>
            <a:pPr marL="185738" indent="-185738">
              <a:buFont typeface="Arial" panose="020B0604020202020204" pitchFamily="34" charset="0"/>
              <a:buChar char="•"/>
            </a:pPr>
            <a:r>
              <a:rPr lang="es-ES_tradnl" dirty="0">
                <a:solidFill>
                  <a:srgbClr val="152B48"/>
                </a:solidFill>
                <a:latin typeface="Montserrat" panose="00000500000000000000" pitchFamily="50" charset="0"/>
              </a:rPr>
              <a:t>Negativa: continuar por 3-5 días a dosis terapéutica.</a:t>
            </a:r>
          </a:p>
        </p:txBody>
      </p:sp>
      <p:sp>
        <p:nvSpPr>
          <p:cNvPr id="11" name="CuadroTexto 10">
            <a:extLst>
              <a:ext uri="{FF2B5EF4-FFF2-40B4-BE49-F238E27FC236}">
                <a16:creationId xmlns:a16="http://schemas.microsoft.com/office/drawing/2014/main" id="{E1899487-6AFE-3B4D-9CB0-BBBD64FB31BF}"/>
              </a:ext>
            </a:extLst>
          </p:cNvPr>
          <p:cNvSpPr txBox="1"/>
          <p:nvPr/>
        </p:nvSpPr>
        <p:spPr>
          <a:xfrm>
            <a:off x="7853400" y="3005013"/>
            <a:ext cx="3495548" cy="1477328"/>
          </a:xfrm>
          <a:prstGeom prst="rect">
            <a:avLst/>
          </a:prstGeom>
          <a:solidFill>
            <a:schemeClr val="accent4">
              <a:lumMod val="20000"/>
              <a:lumOff val="80000"/>
            </a:schemeClr>
          </a:solidFill>
          <a:ln>
            <a:solidFill>
              <a:schemeClr val="accent4"/>
            </a:solidFill>
          </a:ln>
        </p:spPr>
        <p:txBody>
          <a:bodyPr wrap="square" rtlCol="0">
            <a:spAutoFit/>
          </a:bodyPr>
          <a:lstStyle/>
          <a:p>
            <a:pPr algn="ctr"/>
            <a:r>
              <a:rPr lang="es-ES_tradnl" b="1" dirty="0">
                <a:solidFill>
                  <a:srgbClr val="152B48"/>
                </a:solidFill>
                <a:latin typeface="Montserrat" panose="00000500000000000000" pitchFamily="50" charset="0"/>
              </a:rPr>
              <a:t>Contraindicaciones</a:t>
            </a:r>
          </a:p>
          <a:p>
            <a:pPr marL="185738" indent="-185738">
              <a:buFont typeface="Arial" panose="020B0604020202020204" pitchFamily="34" charset="0"/>
              <a:buChar char="•"/>
            </a:pPr>
            <a:r>
              <a:rPr lang="es-ES_tradnl" dirty="0">
                <a:solidFill>
                  <a:srgbClr val="152B48"/>
                </a:solidFill>
                <a:latin typeface="Montserrat" panose="00000500000000000000" pitchFamily="50" charset="0"/>
              </a:rPr>
              <a:t>Reacciones tardías graves: DRESS, NET, SJS.</a:t>
            </a:r>
          </a:p>
          <a:p>
            <a:pPr marL="185738" indent="-185738">
              <a:buFont typeface="Arial" panose="020B0604020202020204" pitchFamily="34" charset="0"/>
              <a:buChar char="•"/>
            </a:pPr>
            <a:r>
              <a:rPr lang="es-ES_tradnl" dirty="0">
                <a:solidFill>
                  <a:srgbClr val="152B48"/>
                </a:solidFill>
                <a:latin typeface="Montserrat" panose="00000500000000000000" pitchFamily="50" charset="0"/>
              </a:rPr>
              <a:t>Asma mal controlada.</a:t>
            </a:r>
          </a:p>
          <a:p>
            <a:pPr marL="185738" indent="-185738">
              <a:buFont typeface="Arial" panose="020B0604020202020204" pitchFamily="34" charset="0"/>
              <a:buChar char="•"/>
            </a:pPr>
            <a:r>
              <a:rPr lang="es-ES_tradnl" dirty="0">
                <a:solidFill>
                  <a:srgbClr val="152B48"/>
                </a:solidFill>
                <a:latin typeface="Montserrat" panose="00000500000000000000" pitchFamily="50" charset="0"/>
              </a:rPr>
              <a:t>Uso de </a:t>
            </a:r>
            <a:r>
              <a:rPr lang="es-ES_tradnl" dirty="0" err="1">
                <a:solidFill>
                  <a:srgbClr val="152B48"/>
                </a:solidFill>
                <a:latin typeface="Montserrat" panose="00000500000000000000" pitchFamily="50" charset="0"/>
              </a:rPr>
              <a:t>betabloqueadores</a:t>
            </a:r>
            <a:r>
              <a:rPr lang="es-ES_tradnl" dirty="0">
                <a:solidFill>
                  <a:srgbClr val="152B48"/>
                </a:solidFill>
                <a:latin typeface="Montserrat" panose="00000500000000000000" pitchFamily="50" charset="0"/>
              </a:rPr>
              <a:t>.</a:t>
            </a:r>
          </a:p>
        </p:txBody>
      </p:sp>
      <p:sp>
        <p:nvSpPr>
          <p:cNvPr id="13" name="CuadroTexto 12">
            <a:extLst>
              <a:ext uri="{FF2B5EF4-FFF2-40B4-BE49-F238E27FC236}">
                <a16:creationId xmlns:a16="http://schemas.microsoft.com/office/drawing/2014/main" id="{12DDC0DC-EE2A-7F46-AF2A-665A994DCCB4}"/>
              </a:ext>
            </a:extLst>
          </p:cNvPr>
          <p:cNvSpPr txBox="1"/>
          <p:nvPr/>
        </p:nvSpPr>
        <p:spPr>
          <a:xfrm>
            <a:off x="0" y="6304476"/>
            <a:ext cx="12192000" cy="577081"/>
          </a:xfrm>
          <a:prstGeom prst="rect">
            <a:avLst/>
          </a:prstGeom>
          <a:noFill/>
        </p:spPr>
        <p:txBody>
          <a:bodyPr wrap="square" rtlCol="0">
            <a:spAutoFit/>
          </a:bodyPr>
          <a:lstStyle/>
          <a:p>
            <a:pPr algn="r"/>
            <a:r>
              <a:rPr lang="es-ES_tradnl" sz="1050" dirty="0">
                <a:solidFill>
                  <a:srgbClr val="152B48"/>
                </a:solidFill>
                <a:latin typeface="Montserrat" panose="00000500000000000000" pitchFamily="50" charset="0"/>
              </a:rPr>
              <a:t>Doña, I., Romano, A., &amp; Torres, M. J. (2019). </a:t>
            </a:r>
            <a:r>
              <a:rPr lang="es-ES_tradnl" sz="1050" dirty="0" err="1">
                <a:solidFill>
                  <a:srgbClr val="152B48"/>
                </a:solidFill>
                <a:latin typeface="Montserrat" panose="00000500000000000000" pitchFamily="50" charset="0"/>
              </a:rPr>
              <a:t>Allergy</a:t>
            </a:r>
            <a:r>
              <a:rPr lang="es-ES_tradnl" sz="1050" dirty="0">
                <a:solidFill>
                  <a:srgbClr val="152B48"/>
                </a:solidFill>
                <a:latin typeface="Montserrat" panose="00000500000000000000" pitchFamily="50" charset="0"/>
              </a:rPr>
              <a:t>. doi:10.1111/all.13844</a:t>
            </a:r>
          </a:p>
          <a:p>
            <a:pPr algn="r"/>
            <a:r>
              <a:rPr lang="es-ES_tradnl" sz="1050" dirty="0" err="1">
                <a:solidFill>
                  <a:srgbClr val="152B48"/>
                </a:solidFill>
                <a:latin typeface="Montserrat" panose="00000500000000000000" pitchFamily="50" charset="0"/>
              </a:rPr>
              <a:t>Mirakian</a:t>
            </a:r>
            <a:r>
              <a:rPr lang="es-ES_tradnl" sz="1050" dirty="0">
                <a:solidFill>
                  <a:srgbClr val="152B48"/>
                </a:solidFill>
                <a:latin typeface="Montserrat" panose="00000500000000000000" pitchFamily="50" charset="0"/>
              </a:rPr>
              <a:t>, R., et al. (2015). </a:t>
            </a:r>
            <a:r>
              <a:rPr lang="es-ES_tradnl" sz="1050" dirty="0" err="1">
                <a:solidFill>
                  <a:srgbClr val="152B48"/>
                </a:solidFill>
                <a:latin typeface="Montserrat" panose="00000500000000000000" pitchFamily="50" charset="0"/>
              </a:rPr>
              <a:t>Clinical</a:t>
            </a:r>
            <a:r>
              <a:rPr lang="es-ES_tradnl" sz="1050" dirty="0">
                <a:solidFill>
                  <a:srgbClr val="152B48"/>
                </a:solidFill>
                <a:latin typeface="Montserrat" panose="00000500000000000000" pitchFamily="50" charset="0"/>
              </a:rPr>
              <a:t> &amp; Experimental </a:t>
            </a:r>
            <a:r>
              <a:rPr lang="es-ES_tradnl" sz="1050" dirty="0" err="1">
                <a:solidFill>
                  <a:srgbClr val="152B48"/>
                </a:solidFill>
                <a:latin typeface="Montserrat" panose="00000500000000000000" pitchFamily="50" charset="0"/>
              </a:rPr>
              <a:t>Allergy</a:t>
            </a:r>
            <a:r>
              <a:rPr lang="es-ES_tradnl" sz="1050" dirty="0">
                <a:solidFill>
                  <a:srgbClr val="152B48"/>
                </a:solidFill>
                <a:latin typeface="Montserrat" panose="00000500000000000000" pitchFamily="50" charset="0"/>
              </a:rPr>
              <a:t>, (45) 300–327.</a:t>
            </a:r>
          </a:p>
          <a:p>
            <a:pPr algn="r"/>
            <a:r>
              <a:rPr lang="es-ES_tradnl" sz="1050" dirty="0" err="1">
                <a:solidFill>
                  <a:srgbClr val="152B48"/>
                </a:solidFill>
                <a:latin typeface="Montserrat" panose="00000500000000000000" pitchFamily="50" charset="0"/>
              </a:rPr>
              <a:t>Har</a:t>
            </a:r>
            <a:r>
              <a:rPr lang="es-ES_tradnl" sz="1050" dirty="0">
                <a:solidFill>
                  <a:srgbClr val="152B48"/>
                </a:solidFill>
                <a:latin typeface="Montserrat" panose="00000500000000000000" pitchFamily="50" charset="0"/>
              </a:rPr>
              <a:t>, D., </a:t>
            </a:r>
            <a:r>
              <a:rPr lang="es-ES_tradnl" sz="1050" dirty="0" err="1">
                <a:solidFill>
                  <a:srgbClr val="152B48"/>
                </a:solidFill>
                <a:latin typeface="Montserrat" panose="00000500000000000000" pitchFamily="50" charset="0"/>
              </a:rPr>
              <a:t>Solensky</a:t>
            </a:r>
            <a:r>
              <a:rPr lang="es-ES_tradnl" sz="1050" dirty="0">
                <a:solidFill>
                  <a:srgbClr val="152B48"/>
                </a:solidFill>
                <a:latin typeface="Montserrat" panose="00000500000000000000" pitchFamily="50" charset="0"/>
              </a:rPr>
              <a:t>, R. (2017). </a:t>
            </a:r>
            <a:r>
              <a:rPr lang="es-ES_tradnl" sz="1050" dirty="0" err="1">
                <a:solidFill>
                  <a:srgbClr val="152B48"/>
                </a:solidFill>
                <a:latin typeface="Montserrat" panose="00000500000000000000" pitchFamily="50" charset="0"/>
              </a:rPr>
              <a:t>Immunol</a:t>
            </a:r>
            <a:r>
              <a:rPr lang="es-ES_tradnl" sz="1050" dirty="0">
                <a:solidFill>
                  <a:srgbClr val="152B48"/>
                </a:solidFill>
                <a:latin typeface="Montserrat" panose="00000500000000000000" pitchFamily="50" charset="0"/>
              </a:rPr>
              <a:t> </a:t>
            </a:r>
            <a:r>
              <a:rPr lang="es-ES_tradnl" sz="1050" dirty="0" err="1">
                <a:solidFill>
                  <a:srgbClr val="152B48"/>
                </a:solidFill>
                <a:latin typeface="Montserrat" panose="00000500000000000000" pitchFamily="50" charset="0"/>
              </a:rPr>
              <a:t>Allergy</a:t>
            </a:r>
            <a:r>
              <a:rPr lang="es-ES_tradnl" sz="1050" dirty="0">
                <a:solidFill>
                  <a:srgbClr val="152B48"/>
                </a:solidFill>
                <a:latin typeface="Montserrat" panose="00000500000000000000" pitchFamily="50" charset="0"/>
              </a:rPr>
              <a:t> </a:t>
            </a:r>
            <a:r>
              <a:rPr lang="es-ES_tradnl" sz="1050" dirty="0" err="1">
                <a:solidFill>
                  <a:srgbClr val="152B48"/>
                </a:solidFill>
                <a:latin typeface="Montserrat" panose="00000500000000000000" pitchFamily="50" charset="0"/>
              </a:rPr>
              <a:t>Clin</a:t>
            </a:r>
            <a:r>
              <a:rPr lang="es-ES_tradnl" sz="1050" dirty="0">
                <a:solidFill>
                  <a:srgbClr val="152B48"/>
                </a:solidFill>
                <a:latin typeface="Montserrat" panose="00000500000000000000" pitchFamily="50" charset="0"/>
              </a:rPr>
              <a:t> North Am. 2017 Nov;37(4):643-662.</a:t>
            </a:r>
          </a:p>
        </p:txBody>
      </p:sp>
      <p:pic>
        <p:nvPicPr>
          <p:cNvPr id="14" name="Picture 2" descr="Iv-Drip photos, royalty-free images, graphics, vectors &amp; videos | Adobe  Stock">
            <a:extLst>
              <a:ext uri="{FF2B5EF4-FFF2-40B4-BE49-F238E27FC236}">
                <a16:creationId xmlns:a16="http://schemas.microsoft.com/office/drawing/2014/main" id="{6A591D39-99B2-3D46-AAAE-938F5F38CE0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35821" y="1125929"/>
            <a:ext cx="2361754" cy="2002901"/>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9AAC6669-22E3-8A44-9C9B-9FEFCAEE22B4}"/>
              </a:ext>
            </a:extLst>
          </p:cNvPr>
          <p:cNvSpPr txBox="1"/>
          <p:nvPr/>
        </p:nvSpPr>
        <p:spPr>
          <a:xfrm>
            <a:off x="5731441" y="2755861"/>
            <a:ext cx="1170513" cy="338554"/>
          </a:xfrm>
          <a:prstGeom prst="rect">
            <a:avLst/>
          </a:prstGeom>
          <a:solidFill>
            <a:srgbClr val="D7AEFF"/>
          </a:solidFill>
          <a:ln>
            <a:solidFill>
              <a:srgbClr val="7030A0"/>
            </a:solidFill>
          </a:ln>
        </p:spPr>
        <p:txBody>
          <a:bodyPr wrap="none" rtlCol="0">
            <a:spAutoFit/>
          </a:bodyPr>
          <a:lstStyle/>
          <a:p>
            <a:pPr algn="ctr"/>
            <a:r>
              <a:rPr lang="es-ES_tradnl" sz="1600" dirty="0">
                <a:solidFill>
                  <a:srgbClr val="152B48"/>
                </a:solidFill>
                <a:latin typeface="Montserrat" panose="00000500000000000000" pitchFamily="50" charset="0"/>
              </a:rPr>
              <a:t>VPN: 94%</a:t>
            </a:r>
          </a:p>
        </p:txBody>
      </p:sp>
    </p:spTree>
    <p:extLst>
      <p:ext uri="{BB962C8B-B14F-4D97-AF65-F5344CB8AC3E}">
        <p14:creationId xmlns:p14="http://schemas.microsoft.com/office/powerpoint/2010/main" val="345278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4491A6-AE4B-0148-9979-02BE95813C5C}"/>
              </a:ext>
            </a:extLst>
          </p:cNvPr>
          <p:cNvSpPr>
            <a:spLocks noGrp="1"/>
          </p:cNvSpPr>
          <p:nvPr>
            <p:ph type="title"/>
          </p:nvPr>
        </p:nvSpPr>
        <p:spPr>
          <a:xfrm>
            <a:off x="838200" y="118680"/>
            <a:ext cx="4196024" cy="1325563"/>
          </a:xfrm>
        </p:spPr>
        <p:txBody>
          <a:bodyPr/>
          <a:lstStyle/>
          <a:p>
            <a:pPr algn="ctr"/>
            <a:r>
              <a:rPr lang="es-ES_tradnl" b="0" dirty="0">
                <a:latin typeface="Montserrat" panose="00000500000000000000" pitchFamily="50" charset="0"/>
              </a:rPr>
              <a:t>Tratamiento</a:t>
            </a:r>
          </a:p>
        </p:txBody>
      </p:sp>
      <p:graphicFrame>
        <p:nvGraphicFramePr>
          <p:cNvPr id="4" name="Marcador de contenido 3">
            <a:extLst>
              <a:ext uri="{FF2B5EF4-FFF2-40B4-BE49-F238E27FC236}">
                <a16:creationId xmlns:a16="http://schemas.microsoft.com/office/drawing/2014/main" id="{25B91919-F4A3-E545-A429-3092426CB0D8}"/>
              </a:ext>
            </a:extLst>
          </p:cNvPr>
          <p:cNvGraphicFramePr>
            <a:graphicFrameLocks noGrp="1"/>
          </p:cNvGraphicFramePr>
          <p:nvPr>
            <p:ph idx="1"/>
            <p:extLst>
              <p:ext uri="{D42A27DB-BD31-4B8C-83A1-F6EECF244321}">
                <p14:modId xmlns:p14="http://schemas.microsoft.com/office/powerpoint/2010/main" val="2992266669"/>
              </p:ext>
            </p:extLst>
          </p:nvPr>
        </p:nvGraphicFramePr>
        <p:xfrm>
          <a:off x="4451196" y="1920544"/>
          <a:ext cx="7740804" cy="3503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4ADB8CEB-C86E-9F4B-956F-06368FC36157}"/>
              </a:ext>
            </a:extLst>
          </p:cNvPr>
          <p:cNvSpPr txBox="1"/>
          <p:nvPr/>
        </p:nvSpPr>
        <p:spPr>
          <a:xfrm>
            <a:off x="0" y="6417850"/>
            <a:ext cx="12192000" cy="400110"/>
          </a:xfrm>
          <a:prstGeom prst="rect">
            <a:avLst/>
          </a:prstGeom>
          <a:noFill/>
        </p:spPr>
        <p:txBody>
          <a:bodyPr wrap="square" rtlCol="0">
            <a:spAutoFit/>
          </a:bodyPr>
          <a:lstStyle/>
          <a:p>
            <a:pPr algn="r"/>
            <a:r>
              <a:rPr lang="es-ES_tradnl" sz="1000" dirty="0" err="1">
                <a:solidFill>
                  <a:srgbClr val="152B48"/>
                </a:solidFill>
                <a:latin typeface="Montserrat" panose="00000500000000000000" pitchFamily="50" charset="0"/>
              </a:rPr>
              <a:t>Mirakian</a:t>
            </a:r>
            <a:r>
              <a:rPr lang="es-ES_tradnl" sz="1000" dirty="0">
                <a:solidFill>
                  <a:srgbClr val="152B48"/>
                </a:solidFill>
                <a:latin typeface="Montserrat" panose="00000500000000000000" pitchFamily="50" charset="0"/>
              </a:rPr>
              <a:t>, R., et al. (2015). </a:t>
            </a:r>
            <a:r>
              <a:rPr lang="es-ES_tradnl" sz="1000" dirty="0" err="1">
                <a:solidFill>
                  <a:srgbClr val="152B48"/>
                </a:solidFill>
                <a:latin typeface="Montserrat" panose="00000500000000000000" pitchFamily="50" charset="0"/>
              </a:rPr>
              <a:t>Clinical</a:t>
            </a:r>
            <a:r>
              <a:rPr lang="es-ES_tradnl" sz="1000" dirty="0">
                <a:solidFill>
                  <a:srgbClr val="152B48"/>
                </a:solidFill>
                <a:latin typeface="Montserrat" panose="00000500000000000000" pitchFamily="50" charset="0"/>
              </a:rPr>
              <a:t> &amp; Experimental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(45) 300–327.</a:t>
            </a:r>
          </a:p>
          <a:p>
            <a:pPr algn="r"/>
            <a:r>
              <a:rPr lang="es-ES_tradnl" sz="1000" dirty="0" err="1">
                <a:solidFill>
                  <a:srgbClr val="152B48"/>
                </a:solidFill>
                <a:latin typeface="Montserrat" panose="00000500000000000000" pitchFamily="50" charset="0"/>
              </a:rPr>
              <a:t>Har</a:t>
            </a:r>
            <a:r>
              <a:rPr lang="es-ES_tradnl" sz="1000" dirty="0">
                <a:solidFill>
                  <a:srgbClr val="152B48"/>
                </a:solidFill>
                <a:latin typeface="Montserrat" panose="00000500000000000000" pitchFamily="50" charset="0"/>
              </a:rPr>
              <a:t>, D., </a:t>
            </a:r>
            <a:r>
              <a:rPr lang="es-ES_tradnl" sz="1000" dirty="0" err="1">
                <a:solidFill>
                  <a:srgbClr val="152B48"/>
                </a:solidFill>
                <a:latin typeface="Montserrat" panose="00000500000000000000" pitchFamily="50" charset="0"/>
              </a:rPr>
              <a:t>Solensky</a:t>
            </a:r>
            <a:r>
              <a:rPr lang="es-ES_tradnl" sz="1000" dirty="0">
                <a:solidFill>
                  <a:srgbClr val="152B48"/>
                </a:solidFill>
                <a:latin typeface="Montserrat" panose="00000500000000000000" pitchFamily="50" charset="0"/>
              </a:rPr>
              <a:t>, R. (2017). </a:t>
            </a:r>
            <a:r>
              <a:rPr lang="es-ES_tradnl" sz="1000" dirty="0" err="1">
                <a:solidFill>
                  <a:srgbClr val="152B48"/>
                </a:solidFill>
                <a:latin typeface="Montserrat" panose="00000500000000000000" pitchFamily="50" charset="0"/>
              </a:rPr>
              <a:t>Immunol</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Clin</a:t>
            </a:r>
            <a:r>
              <a:rPr lang="es-ES_tradnl" sz="1000" dirty="0">
                <a:solidFill>
                  <a:srgbClr val="152B48"/>
                </a:solidFill>
                <a:latin typeface="Montserrat" panose="00000500000000000000" pitchFamily="50" charset="0"/>
              </a:rPr>
              <a:t> North Am. 2017 Nov;37(4):643-662.</a:t>
            </a:r>
          </a:p>
        </p:txBody>
      </p:sp>
      <p:sp>
        <p:nvSpPr>
          <p:cNvPr id="3" name="Rectángulo redondeado 2">
            <a:extLst>
              <a:ext uri="{FF2B5EF4-FFF2-40B4-BE49-F238E27FC236}">
                <a16:creationId xmlns:a16="http://schemas.microsoft.com/office/drawing/2014/main" id="{8FF52C53-6FB0-8744-9E7F-408B5D8AC8DF}"/>
              </a:ext>
            </a:extLst>
          </p:cNvPr>
          <p:cNvSpPr/>
          <p:nvPr/>
        </p:nvSpPr>
        <p:spPr>
          <a:xfrm>
            <a:off x="4707973" y="1920544"/>
            <a:ext cx="7293759" cy="1147989"/>
          </a:xfrm>
          <a:prstGeom prst="roundRect">
            <a:avLst/>
          </a:prstGeom>
          <a:noFill/>
          <a:ln w="38100">
            <a:solidFill>
              <a:srgbClr val="1EB9C3"/>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a:latin typeface="Montserrat" panose="00000500000000000000" pitchFamily="50" charset="0"/>
            </a:endParaRPr>
          </a:p>
        </p:txBody>
      </p:sp>
    </p:spTree>
    <p:extLst>
      <p:ext uri="{BB962C8B-B14F-4D97-AF65-F5344CB8AC3E}">
        <p14:creationId xmlns:p14="http://schemas.microsoft.com/office/powerpoint/2010/main" val="202587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5989AE7-AD2B-6242-94B3-D1AA558CE4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0980" y="968956"/>
            <a:ext cx="5817387" cy="4531211"/>
          </a:xfrm>
          <a:prstGeom prst="rect">
            <a:avLst/>
          </a:prstGeom>
        </p:spPr>
      </p:pic>
      <p:pic>
        <p:nvPicPr>
          <p:cNvPr id="5" name="Imagen 4">
            <a:extLst>
              <a:ext uri="{FF2B5EF4-FFF2-40B4-BE49-F238E27FC236}">
                <a16:creationId xmlns:a16="http://schemas.microsoft.com/office/drawing/2014/main" id="{CFCE9F68-7678-0841-9C89-524B3AC376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6380" y="969516"/>
            <a:ext cx="5504783" cy="4530093"/>
          </a:xfrm>
          <a:prstGeom prst="rect">
            <a:avLst/>
          </a:prstGeom>
        </p:spPr>
      </p:pic>
      <p:sp>
        <p:nvSpPr>
          <p:cNvPr id="6" name="Título 5">
            <a:extLst>
              <a:ext uri="{FF2B5EF4-FFF2-40B4-BE49-F238E27FC236}">
                <a16:creationId xmlns:a16="http://schemas.microsoft.com/office/drawing/2014/main" id="{97017223-FC19-944F-B717-E2D84BBC0991}"/>
              </a:ext>
            </a:extLst>
          </p:cNvPr>
          <p:cNvSpPr>
            <a:spLocks noGrp="1"/>
          </p:cNvSpPr>
          <p:nvPr>
            <p:ph type="title"/>
          </p:nvPr>
        </p:nvSpPr>
        <p:spPr>
          <a:xfrm>
            <a:off x="539261" y="415185"/>
            <a:ext cx="9519140" cy="551467"/>
          </a:xfrm>
        </p:spPr>
        <p:txBody>
          <a:bodyPr>
            <a:noAutofit/>
          </a:bodyPr>
          <a:lstStyle/>
          <a:p>
            <a:r>
              <a:rPr lang="es-ES_tradnl" sz="2800" b="1" cap="none" dirty="0">
                <a:solidFill>
                  <a:schemeClr val="accent1">
                    <a:lumMod val="75000"/>
                  </a:schemeClr>
                </a:solidFill>
                <a:latin typeface="Montserrat" panose="00000500000000000000" pitchFamily="50" charset="0"/>
              </a:rPr>
              <a:t>Anafilaxia:</a:t>
            </a:r>
          </a:p>
        </p:txBody>
      </p:sp>
      <p:cxnSp>
        <p:nvCxnSpPr>
          <p:cNvPr id="8" name="Conector recto de flecha 7">
            <a:extLst>
              <a:ext uri="{FF2B5EF4-FFF2-40B4-BE49-F238E27FC236}">
                <a16:creationId xmlns:a16="http://schemas.microsoft.com/office/drawing/2014/main" id="{C0B3E536-E566-7347-9079-ACEA83542348}"/>
              </a:ext>
            </a:extLst>
          </p:cNvPr>
          <p:cNvCxnSpPr>
            <a:cxnSpLocks/>
          </p:cNvCxnSpPr>
          <p:nvPr/>
        </p:nvCxnSpPr>
        <p:spPr>
          <a:xfrm>
            <a:off x="4679641" y="5513466"/>
            <a:ext cx="1871525" cy="663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F7B6D1EE-81C8-AB42-8D54-B71339675075}"/>
              </a:ext>
            </a:extLst>
          </p:cNvPr>
          <p:cNvCxnSpPr>
            <a:cxnSpLocks/>
          </p:cNvCxnSpPr>
          <p:nvPr/>
        </p:nvCxnSpPr>
        <p:spPr>
          <a:xfrm flipH="1">
            <a:off x="6551166" y="5513466"/>
            <a:ext cx="1871525" cy="663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7634B133-090D-9C4B-86CD-203A3B83D9FC}"/>
              </a:ext>
            </a:extLst>
          </p:cNvPr>
          <p:cNvSpPr txBox="1"/>
          <p:nvPr/>
        </p:nvSpPr>
        <p:spPr>
          <a:xfrm>
            <a:off x="5826448" y="6347000"/>
            <a:ext cx="1510350" cy="369332"/>
          </a:xfrm>
          <a:prstGeom prst="rect">
            <a:avLst/>
          </a:prstGeom>
          <a:noFill/>
        </p:spPr>
        <p:txBody>
          <a:bodyPr wrap="none" rtlCol="0">
            <a:spAutoFit/>
          </a:bodyPr>
          <a:lstStyle/>
          <a:p>
            <a:r>
              <a:rPr lang="es-ES_tradnl" b="1" dirty="0">
                <a:solidFill>
                  <a:srgbClr val="C00000"/>
                </a:solidFill>
                <a:latin typeface="Montserrat" panose="00000500000000000000" pitchFamily="50" charset="0"/>
              </a:rPr>
              <a:t>Adrenalina</a:t>
            </a:r>
          </a:p>
        </p:txBody>
      </p:sp>
      <p:sp>
        <p:nvSpPr>
          <p:cNvPr id="15" name="CuadroTexto 14">
            <a:extLst>
              <a:ext uri="{FF2B5EF4-FFF2-40B4-BE49-F238E27FC236}">
                <a16:creationId xmlns:a16="http://schemas.microsoft.com/office/drawing/2014/main" id="{4BF3832F-89B4-6C47-90AE-663B5CF1B4DF}"/>
              </a:ext>
            </a:extLst>
          </p:cNvPr>
          <p:cNvSpPr txBox="1"/>
          <p:nvPr/>
        </p:nvSpPr>
        <p:spPr>
          <a:xfrm>
            <a:off x="6410626" y="6593221"/>
            <a:ext cx="5811520" cy="246221"/>
          </a:xfrm>
          <a:prstGeom prst="rect">
            <a:avLst/>
          </a:prstGeom>
          <a:noFill/>
        </p:spPr>
        <p:txBody>
          <a:bodyPr wrap="square" rtlCol="0">
            <a:spAutoFit/>
          </a:bodyPr>
          <a:lstStyle/>
          <a:p>
            <a:pPr algn="r"/>
            <a:r>
              <a:rPr lang="es-ES_tradnl" sz="1000" dirty="0">
                <a:solidFill>
                  <a:srgbClr val="152B48"/>
                </a:solidFill>
                <a:latin typeface="Montserrat" panose="00000500000000000000" pitchFamily="50" charset="0"/>
              </a:rPr>
              <a:t>Cardona et al. </a:t>
            </a:r>
            <a:r>
              <a:rPr lang="es-ES_tradnl" sz="1000" dirty="0" err="1">
                <a:solidFill>
                  <a:srgbClr val="152B48"/>
                </a:solidFill>
                <a:latin typeface="Montserrat" panose="00000500000000000000" pitchFamily="50" charset="0"/>
              </a:rPr>
              <a:t>World</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Organization</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Journal</a:t>
            </a:r>
            <a:r>
              <a:rPr lang="es-ES_tradnl" sz="1000" dirty="0">
                <a:solidFill>
                  <a:srgbClr val="152B48"/>
                </a:solidFill>
                <a:latin typeface="Montserrat" panose="00000500000000000000" pitchFamily="50" charset="0"/>
              </a:rPr>
              <a:t> (2020) 13:100472</a:t>
            </a:r>
          </a:p>
        </p:txBody>
      </p:sp>
    </p:spTree>
    <p:extLst>
      <p:ext uri="{BB962C8B-B14F-4D97-AF65-F5344CB8AC3E}">
        <p14:creationId xmlns:p14="http://schemas.microsoft.com/office/powerpoint/2010/main" val="296619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4491A6-AE4B-0148-9979-02BE95813C5C}"/>
              </a:ext>
            </a:extLst>
          </p:cNvPr>
          <p:cNvSpPr>
            <a:spLocks noGrp="1"/>
          </p:cNvSpPr>
          <p:nvPr>
            <p:ph type="title"/>
          </p:nvPr>
        </p:nvSpPr>
        <p:spPr>
          <a:xfrm>
            <a:off x="838200" y="365125"/>
            <a:ext cx="4005105" cy="1325563"/>
          </a:xfrm>
        </p:spPr>
        <p:txBody>
          <a:bodyPr/>
          <a:lstStyle/>
          <a:p>
            <a:pPr algn="ctr"/>
            <a:r>
              <a:rPr lang="es-ES_tradnl" b="0" dirty="0"/>
              <a:t>Tratamiento</a:t>
            </a:r>
          </a:p>
        </p:txBody>
      </p:sp>
      <p:graphicFrame>
        <p:nvGraphicFramePr>
          <p:cNvPr id="4" name="Marcador de contenido 3">
            <a:extLst>
              <a:ext uri="{FF2B5EF4-FFF2-40B4-BE49-F238E27FC236}">
                <a16:creationId xmlns:a16="http://schemas.microsoft.com/office/drawing/2014/main" id="{25B91919-F4A3-E545-A429-3092426CB0D8}"/>
              </a:ext>
            </a:extLst>
          </p:cNvPr>
          <p:cNvGraphicFramePr>
            <a:graphicFrameLocks noGrp="1"/>
          </p:cNvGraphicFramePr>
          <p:nvPr>
            <p:ph idx="1"/>
            <p:extLst>
              <p:ext uri="{D42A27DB-BD31-4B8C-83A1-F6EECF244321}">
                <p14:modId xmlns:p14="http://schemas.microsoft.com/office/powerpoint/2010/main" val="1584827556"/>
              </p:ext>
            </p:extLst>
          </p:nvPr>
        </p:nvGraphicFramePr>
        <p:xfrm>
          <a:off x="4527912" y="1860175"/>
          <a:ext cx="7664088" cy="3503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4ADB8CEB-C86E-9F4B-956F-06368FC36157}"/>
              </a:ext>
            </a:extLst>
          </p:cNvPr>
          <p:cNvSpPr txBox="1"/>
          <p:nvPr/>
        </p:nvSpPr>
        <p:spPr>
          <a:xfrm>
            <a:off x="0" y="6417850"/>
            <a:ext cx="12192000" cy="400110"/>
          </a:xfrm>
          <a:prstGeom prst="rect">
            <a:avLst/>
          </a:prstGeom>
          <a:noFill/>
        </p:spPr>
        <p:txBody>
          <a:bodyPr wrap="square" rtlCol="0">
            <a:spAutoFit/>
          </a:bodyPr>
          <a:lstStyle/>
          <a:p>
            <a:pPr algn="r"/>
            <a:r>
              <a:rPr lang="es-ES_tradnl" sz="1000" dirty="0" err="1">
                <a:solidFill>
                  <a:srgbClr val="152B48"/>
                </a:solidFill>
                <a:latin typeface="Montserrat" panose="00000500000000000000" pitchFamily="50" charset="0"/>
              </a:rPr>
              <a:t>Mirakian</a:t>
            </a:r>
            <a:r>
              <a:rPr lang="es-ES_tradnl" sz="1000" dirty="0">
                <a:solidFill>
                  <a:srgbClr val="152B48"/>
                </a:solidFill>
                <a:latin typeface="Montserrat" panose="00000500000000000000" pitchFamily="50" charset="0"/>
              </a:rPr>
              <a:t>, R., et al. (2015). </a:t>
            </a:r>
            <a:r>
              <a:rPr lang="es-ES_tradnl" sz="1000" dirty="0" err="1">
                <a:solidFill>
                  <a:srgbClr val="152B48"/>
                </a:solidFill>
                <a:latin typeface="Montserrat" panose="00000500000000000000" pitchFamily="50" charset="0"/>
              </a:rPr>
              <a:t>Clinical</a:t>
            </a:r>
            <a:r>
              <a:rPr lang="es-ES_tradnl" sz="1000" dirty="0">
                <a:solidFill>
                  <a:srgbClr val="152B48"/>
                </a:solidFill>
                <a:latin typeface="Montserrat" panose="00000500000000000000" pitchFamily="50" charset="0"/>
              </a:rPr>
              <a:t> &amp; Experimental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(45) 300–327.</a:t>
            </a:r>
          </a:p>
          <a:p>
            <a:pPr algn="r"/>
            <a:r>
              <a:rPr lang="es-ES_tradnl" sz="1000" dirty="0" err="1">
                <a:solidFill>
                  <a:srgbClr val="152B48"/>
                </a:solidFill>
                <a:latin typeface="Montserrat" panose="00000500000000000000" pitchFamily="50" charset="0"/>
              </a:rPr>
              <a:t>Har</a:t>
            </a:r>
            <a:r>
              <a:rPr lang="es-ES_tradnl" sz="1000" dirty="0">
                <a:solidFill>
                  <a:srgbClr val="152B48"/>
                </a:solidFill>
                <a:latin typeface="Montserrat" panose="00000500000000000000" pitchFamily="50" charset="0"/>
              </a:rPr>
              <a:t>, D., </a:t>
            </a:r>
            <a:r>
              <a:rPr lang="es-ES_tradnl" sz="1000" dirty="0" err="1">
                <a:solidFill>
                  <a:srgbClr val="152B48"/>
                </a:solidFill>
                <a:latin typeface="Montserrat" panose="00000500000000000000" pitchFamily="50" charset="0"/>
              </a:rPr>
              <a:t>Solensky</a:t>
            </a:r>
            <a:r>
              <a:rPr lang="es-ES_tradnl" sz="1000" dirty="0">
                <a:solidFill>
                  <a:srgbClr val="152B48"/>
                </a:solidFill>
                <a:latin typeface="Montserrat" panose="00000500000000000000" pitchFamily="50" charset="0"/>
              </a:rPr>
              <a:t>, R. (2017). </a:t>
            </a:r>
            <a:r>
              <a:rPr lang="es-ES_tradnl" sz="1000" dirty="0" err="1">
                <a:solidFill>
                  <a:srgbClr val="152B48"/>
                </a:solidFill>
                <a:latin typeface="Montserrat" panose="00000500000000000000" pitchFamily="50" charset="0"/>
              </a:rPr>
              <a:t>Immunol</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Clin</a:t>
            </a:r>
            <a:r>
              <a:rPr lang="es-ES_tradnl" sz="1000" dirty="0">
                <a:solidFill>
                  <a:srgbClr val="152B48"/>
                </a:solidFill>
                <a:latin typeface="Montserrat" panose="00000500000000000000" pitchFamily="50" charset="0"/>
              </a:rPr>
              <a:t> North Am. 2017 Nov;37(4):643-662.</a:t>
            </a:r>
          </a:p>
        </p:txBody>
      </p:sp>
    </p:spTree>
    <p:extLst>
      <p:ext uri="{BB962C8B-B14F-4D97-AF65-F5344CB8AC3E}">
        <p14:creationId xmlns:p14="http://schemas.microsoft.com/office/powerpoint/2010/main" val="263200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D4F4F9-9FFB-6E49-BFF2-6F9BE7749C8A}"/>
              </a:ext>
            </a:extLst>
          </p:cNvPr>
          <p:cNvSpPr>
            <a:spLocks noGrp="1"/>
          </p:cNvSpPr>
          <p:nvPr>
            <p:ph type="title"/>
          </p:nvPr>
        </p:nvSpPr>
        <p:spPr>
          <a:xfrm>
            <a:off x="540745" y="-87409"/>
            <a:ext cx="10515600" cy="1325563"/>
          </a:xfrm>
        </p:spPr>
        <p:txBody>
          <a:bodyPr/>
          <a:lstStyle/>
          <a:p>
            <a:r>
              <a:rPr lang="es-ES_tradnl" b="0" cap="none" dirty="0"/>
              <a:t>Desensibilización</a:t>
            </a:r>
          </a:p>
        </p:txBody>
      </p:sp>
      <p:sp>
        <p:nvSpPr>
          <p:cNvPr id="4" name="CuadroTexto 3">
            <a:extLst>
              <a:ext uri="{FF2B5EF4-FFF2-40B4-BE49-F238E27FC236}">
                <a16:creationId xmlns:a16="http://schemas.microsoft.com/office/drawing/2014/main" id="{396DCCA0-1D7B-5E4B-AE2C-7EFEB629A0E9}"/>
              </a:ext>
            </a:extLst>
          </p:cNvPr>
          <p:cNvSpPr txBox="1"/>
          <p:nvPr/>
        </p:nvSpPr>
        <p:spPr>
          <a:xfrm>
            <a:off x="3771261" y="1583420"/>
            <a:ext cx="3305908" cy="1477328"/>
          </a:xfrm>
          <a:prstGeom prst="rect">
            <a:avLst/>
          </a:prstGeom>
          <a:solidFill>
            <a:schemeClr val="accent2">
              <a:lumMod val="20000"/>
              <a:lumOff val="80000"/>
            </a:schemeClr>
          </a:solidFill>
          <a:ln w="28575">
            <a:solidFill>
              <a:schemeClr val="accent2"/>
            </a:solidFill>
          </a:ln>
          <a:effectLst>
            <a:glow rad="63500">
              <a:schemeClr val="accent2">
                <a:satMod val="175000"/>
                <a:alpha val="40000"/>
              </a:schemeClr>
            </a:glow>
          </a:effectLst>
        </p:spPr>
        <p:txBody>
          <a:bodyPr wrap="square" rtlCol="0">
            <a:spAutoFit/>
          </a:bodyPr>
          <a:lstStyle/>
          <a:p>
            <a:pPr algn="ctr"/>
            <a:r>
              <a:rPr lang="es-ES_tradnl" b="1" dirty="0">
                <a:solidFill>
                  <a:srgbClr val="152B48"/>
                </a:solidFill>
                <a:latin typeface="Montserrat" panose="00000500000000000000" pitchFamily="50" charset="0"/>
              </a:rPr>
              <a:t>¿Qué es?</a:t>
            </a:r>
          </a:p>
          <a:p>
            <a:pPr marL="180975" indent="-180975">
              <a:buFont typeface="Arial" panose="020B0604020202020204" pitchFamily="34" charset="0"/>
              <a:buChar char="•"/>
            </a:pPr>
            <a:r>
              <a:rPr lang="es-ES_tradnl" dirty="0">
                <a:solidFill>
                  <a:srgbClr val="152B48"/>
                </a:solidFill>
                <a:latin typeface="Montserrat" panose="00000500000000000000" pitchFamily="50" charset="0"/>
              </a:rPr>
              <a:t>Inducción de tolerancia temporal</a:t>
            </a:r>
          </a:p>
          <a:p>
            <a:pPr marL="180975" indent="-180975">
              <a:buFont typeface="Arial" panose="020B0604020202020204" pitchFamily="34" charset="0"/>
              <a:buChar char="•"/>
            </a:pPr>
            <a:r>
              <a:rPr lang="es-ES_tradnl" dirty="0">
                <a:solidFill>
                  <a:srgbClr val="152B48"/>
                </a:solidFill>
                <a:latin typeface="Montserrat" panose="00000500000000000000" pitchFamily="50" charset="0"/>
              </a:rPr>
              <a:t>Reacciones IgE mediadas</a:t>
            </a:r>
          </a:p>
          <a:p>
            <a:pPr marL="180975" indent="-180975">
              <a:buFont typeface="Arial" panose="020B0604020202020204" pitchFamily="34" charset="0"/>
              <a:buChar char="•"/>
            </a:pPr>
            <a:r>
              <a:rPr lang="es-ES_tradnl" dirty="0">
                <a:solidFill>
                  <a:srgbClr val="152B48"/>
                </a:solidFill>
                <a:latin typeface="Montserrat" panose="00000500000000000000" pitchFamily="50" charset="0"/>
              </a:rPr>
              <a:t>Opcional en no IgE</a:t>
            </a:r>
          </a:p>
        </p:txBody>
      </p:sp>
      <p:sp>
        <p:nvSpPr>
          <p:cNvPr id="5" name="CuadroTexto 4">
            <a:extLst>
              <a:ext uri="{FF2B5EF4-FFF2-40B4-BE49-F238E27FC236}">
                <a16:creationId xmlns:a16="http://schemas.microsoft.com/office/drawing/2014/main" id="{4A425443-6DCD-2040-833A-FE49A8F13093}"/>
              </a:ext>
            </a:extLst>
          </p:cNvPr>
          <p:cNvSpPr txBox="1"/>
          <p:nvPr/>
        </p:nvSpPr>
        <p:spPr>
          <a:xfrm>
            <a:off x="0" y="6312911"/>
            <a:ext cx="12192000" cy="553998"/>
          </a:xfrm>
          <a:prstGeom prst="rect">
            <a:avLst/>
          </a:prstGeom>
          <a:noFill/>
        </p:spPr>
        <p:txBody>
          <a:bodyPr wrap="square" rtlCol="0">
            <a:spAutoFit/>
          </a:bodyPr>
          <a:lstStyle/>
          <a:p>
            <a:pPr algn="r"/>
            <a:r>
              <a:rPr lang="es-ES_tradnl" sz="1000" dirty="0" err="1">
                <a:solidFill>
                  <a:srgbClr val="152B48"/>
                </a:solidFill>
                <a:latin typeface="Montserrat" panose="00000500000000000000" pitchFamily="50" charset="0"/>
              </a:rPr>
              <a:t>Mirakian</a:t>
            </a:r>
            <a:r>
              <a:rPr lang="es-ES_tradnl" sz="1000" dirty="0">
                <a:solidFill>
                  <a:srgbClr val="152B48"/>
                </a:solidFill>
                <a:latin typeface="Montserrat" panose="00000500000000000000" pitchFamily="50" charset="0"/>
              </a:rPr>
              <a:t>, R., et al. (2015). </a:t>
            </a:r>
            <a:r>
              <a:rPr lang="es-ES_tradnl" sz="1000" dirty="0" err="1">
                <a:solidFill>
                  <a:srgbClr val="152B48"/>
                </a:solidFill>
                <a:latin typeface="Montserrat" panose="00000500000000000000" pitchFamily="50" charset="0"/>
              </a:rPr>
              <a:t>Clinical</a:t>
            </a:r>
            <a:r>
              <a:rPr lang="es-ES_tradnl" sz="1000" dirty="0">
                <a:solidFill>
                  <a:srgbClr val="152B48"/>
                </a:solidFill>
                <a:latin typeface="Montserrat" panose="00000500000000000000" pitchFamily="50" charset="0"/>
              </a:rPr>
              <a:t> &amp; Experimental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(45) 300–327.</a:t>
            </a:r>
          </a:p>
          <a:p>
            <a:pPr algn="r"/>
            <a:r>
              <a:rPr lang="es-ES_tradnl" sz="1000" dirty="0" err="1">
                <a:solidFill>
                  <a:srgbClr val="152B48"/>
                </a:solidFill>
                <a:latin typeface="Montserrat" panose="00000500000000000000" pitchFamily="50" charset="0"/>
              </a:rPr>
              <a:t>Har</a:t>
            </a:r>
            <a:r>
              <a:rPr lang="es-ES_tradnl" sz="1000" dirty="0">
                <a:solidFill>
                  <a:srgbClr val="152B48"/>
                </a:solidFill>
                <a:latin typeface="Montserrat" panose="00000500000000000000" pitchFamily="50" charset="0"/>
              </a:rPr>
              <a:t>, D., </a:t>
            </a:r>
            <a:r>
              <a:rPr lang="es-ES_tradnl" sz="1000" dirty="0" err="1">
                <a:solidFill>
                  <a:srgbClr val="152B48"/>
                </a:solidFill>
                <a:latin typeface="Montserrat" panose="00000500000000000000" pitchFamily="50" charset="0"/>
              </a:rPr>
              <a:t>Solensky</a:t>
            </a:r>
            <a:r>
              <a:rPr lang="es-ES_tradnl" sz="1000" dirty="0">
                <a:solidFill>
                  <a:srgbClr val="152B48"/>
                </a:solidFill>
                <a:latin typeface="Montserrat" panose="00000500000000000000" pitchFamily="50" charset="0"/>
              </a:rPr>
              <a:t>, R. (2017). </a:t>
            </a:r>
            <a:r>
              <a:rPr lang="es-ES_tradnl" sz="1000" dirty="0" err="1">
                <a:solidFill>
                  <a:srgbClr val="152B48"/>
                </a:solidFill>
                <a:latin typeface="Montserrat" panose="00000500000000000000" pitchFamily="50" charset="0"/>
              </a:rPr>
              <a:t>Immunol</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Clin</a:t>
            </a:r>
            <a:r>
              <a:rPr lang="es-ES_tradnl" sz="1000" dirty="0">
                <a:solidFill>
                  <a:srgbClr val="152B48"/>
                </a:solidFill>
                <a:latin typeface="Montserrat" panose="00000500000000000000" pitchFamily="50" charset="0"/>
              </a:rPr>
              <a:t> North Am. 2017 Nov;37(4):643-662.</a:t>
            </a:r>
          </a:p>
          <a:p>
            <a:pPr algn="r"/>
            <a:r>
              <a:rPr lang="es-ES_tradnl" sz="1000" dirty="0">
                <a:solidFill>
                  <a:srgbClr val="152B48"/>
                </a:solidFill>
                <a:latin typeface="Montserrat" panose="00000500000000000000" pitchFamily="50" charset="0"/>
              </a:rPr>
              <a:t>Cernadas, J.R., et al. (2010).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2010; 65: 1357–1366.</a:t>
            </a:r>
          </a:p>
        </p:txBody>
      </p:sp>
      <p:sp>
        <p:nvSpPr>
          <p:cNvPr id="6" name="CuadroTexto 5">
            <a:extLst>
              <a:ext uri="{FF2B5EF4-FFF2-40B4-BE49-F238E27FC236}">
                <a16:creationId xmlns:a16="http://schemas.microsoft.com/office/drawing/2014/main" id="{C557F53C-BB9C-254A-AC9E-1B9E24B1B813}"/>
              </a:ext>
            </a:extLst>
          </p:cNvPr>
          <p:cNvSpPr txBox="1"/>
          <p:nvPr/>
        </p:nvSpPr>
        <p:spPr>
          <a:xfrm>
            <a:off x="3771261" y="3751279"/>
            <a:ext cx="3305908" cy="1754326"/>
          </a:xfrm>
          <a:prstGeom prst="rect">
            <a:avLst/>
          </a:prstGeom>
          <a:solidFill>
            <a:schemeClr val="accent2">
              <a:lumMod val="20000"/>
              <a:lumOff val="80000"/>
            </a:schemeClr>
          </a:solidFill>
          <a:ln w="28575">
            <a:solidFill>
              <a:schemeClr val="accent2"/>
            </a:solidFill>
          </a:ln>
          <a:effectLst>
            <a:glow rad="63500">
              <a:schemeClr val="accent2">
                <a:satMod val="175000"/>
                <a:alpha val="40000"/>
              </a:schemeClr>
            </a:glow>
          </a:effectLst>
        </p:spPr>
        <p:txBody>
          <a:bodyPr wrap="square" rtlCol="0">
            <a:spAutoFit/>
          </a:bodyPr>
          <a:lstStyle/>
          <a:p>
            <a:pPr algn="ctr"/>
            <a:r>
              <a:rPr lang="es-ES_tradnl" b="1" dirty="0">
                <a:solidFill>
                  <a:srgbClr val="152B48"/>
                </a:solidFill>
                <a:latin typeface="Montserrat" panose="00000500000000000000" pitchFamily="50" charset="0"/>
              </a:rPr>
              <a:t>Datos</a:t>
            </a:r>
          </a:p>
          <a:p>
            <a:pPr marL="180975" indent="-180975">
              <a:buFont typeface="Arial" panose="020B0604020202020204" pitchFamily="34" charset="0"/>
              <a:buChar char="•"/>
            </a:pPr>
            <a:r>
              <a:rPr lang="es-ES_tradnl" dirty="0">
                <a:solidFill>
                  <a:srgbClr val="152B48"/>
                </a:solidFill>
                <a:latin typeface="Montserrat" panose="00000500000000000000" pitchFamily="50" charset="0"/>
              </a:rPr>
              <a:t>1/3 reaccionan durante el procedimiento</a:t>
            </a:r>
          </a:p>
          <a:p>
            <a:pPr marL="180975" indent="-180975">
              <a:buFont typeface="Arial" panose="020B0604020202020204" pitchFamily="34" charset="0"/>
              <a:buChar char="•"/>
            </a:pPr>
            <a:r>
              <a:rPr lang="es-ES_tradnl" dirty="0">
                <a:solidFill>
                  <a:srgbClr val="152B48"/>
                </a:solidFill>
                <a:latin typeface="Montserrat" panose="00000500000000000000" pitchFamily="50" charset="0"/>
              </a:rPr>
              <a:t>Tasa de éxito: 58-100%</a:t>
            </a:r>
          </a:p>
          <a:p>
            <a:pPr marL="180975" indent="-180975">
              <a:buFont typeface="Arial" panose="020B0604020202020204" pitchFamily="34" charset="0"/>
              <a:buChar char="•"/>
            </a:pPr>
            <a:r>
              <a:rPr lang="es-ES_tradnl" dirty="0">
                <a:solidFill>
                  <a:srgbClr val="152B48"/>
                </a:solidFill>
                <a:latin typeface="Montserrat" panose="00000500000000000000" pitchFamily="50" charset="0"/>
              </a:rPr>
              <a:t>Tolerancia se pierde 24-36 horas de suspender</a:t>
            </a:r>
          </a:p>
        </p:txBody>
      </p:sp>
      <p:sp>
        <p:nvSpPr>
          <p:cNvPr id="7" name="CuadroTexto 6">
            <a:extLst>
              <a:ext uri="{FF2B5EF4-FFF2-40B4-BE49-F238E27FC236}">
                <a16:creationId xmlns:a16="http://schemas.microsoft.com/office/drawing/2014/main" id="{E5010B51-E3A5-0C43-92DE-81A9F8BE20FE}"/>
              </a:ext>
            </a:extLst>
          </p:cNvPr>
          <p:cNvSpPr txBox="1"/>
          <p:nvPr/>
        </p:nvSpPr>
        <p:spPr>
          <a:xfrm>
            <a:off x="7336910" y="1568556"/>
            <a:ext cx="4588475" cy="1754326"/>
          </a:xfrm>
          <a:prstGeom prst="rect">
            <a:avLst/>
          </a:prstGeom>
          <a:solidFill>
            <a:schemeClr val="accent2">
              <a:lumMod val="20000"/>
              <a:lumOff val="80000"/>
            </a:schemeClr>
          </a:solidFill>
          <a:ln w="28575">
            <a:solidFill>
              <a:schemeClr val="accent2"/>
            </a:solidFill>
          </a:ln>
          <a:effectLst>
            <a:glow rad="63500">
              <a:schemeClr val="accent2">
                <a:satMod val="175000"/>
                <a:alpha val="40000"/>
              </a:schemeClr>
            </a:glow>
          </a:effectLst>
        </p:spPr>
        <p:txBody>
          <a:bodyPr wrap="square" rtlCol="0">
            <a:spAutoFit/>
          </a:bodyPr>
          <a:lstStyle/>
          <a:p>
            <a:pPr algn="ctr"/>
            <a:r>
              <a:rPr lang="es-ES_tradnl" b="1" dirty="0">
                <a:solidFill>
                  <a:srgbClr val="152B48"/>
                </a:solidFill>
                <a:latin typeface="Montserrat" panose="00000500000000000000" pitchFamily="50" charset="0"/>
              </a:rPr>
              <a:t>¿Cómo?</a:t>
            </a:r>
          </a:p>
          <a:p>
            <a:pPr marL="180975" indent="-180975">
              <a:buFont typeface="Arial" panose="020B0604020202020204" pitchFamily="34" charset="0"/>
              <a:buChar char="•"/>
            </a:pPr>
            <a:r>
              <a:rPr lang="es-ES_tradnl" dirty="0">
                <a:solidFill>
                  <a:srgbClr val="152B48"/>
                </a:solidFill>
                <a:latin typeface="Montserrat" panose="00000500000000000000" pitchFamily="50" charset="0"/>
              </a:rPr>
              <a:t>Dosis: 1/100-1/10.000 de dosis terapéutica – reacciones graves 1/10.000-1.000.000</a:t>
            </a:r>
          </a:p>
          <a:p>
            <a:pPr marL="180975" indent="-180975">
              <a:buFont typeface="Arial" panose="020B0604020202020204" pitchFamily="34" charset="0"/>
              <a:buChar char="•"/>
            </a:pPr>
            <a:r>
              <a:rPr lang="es-ES_tradnl" dirty="0">
                <a:solidFill>
                  <a:srgbClr val="152B48"/>
                </a:solidFill>
                <a:latin typeface="Montserrat" panose="00000500000000000000" pitchFamily="50" charset="0"/>
              </a:rPr>
              <a:t>Intervalos: cada 15 min (IV) – </a:t>
            </a:r>
            <a:br>
              <a:rPr lang="es-ES_tradnl" dirty="0">
                <a:solidFill>
                  <a:srgbClr val="152B48"/>
                </a:solidFill>
                <a:latin typeface="Montserrat" panose="00000500000000000000" pitchFamily="50" charset="0"/>
              </a:rPr>
            </a:br>
            <a:r>
              <a:rPr lang="es-ES_tradnl" dirty="0">
                <a:solidFill>
                  <a:srgbClr val="152B48"/>
                </a:solidFill>
                <a:latin typeface="Montserrat" panose="00000500000000000000" pitchFamily="50" charset="0"/>
              </a:rPr>
              <a:t>cada 45-60 min (VO)</a:t>
            </a:r>
          </a:p>
        </p:txBody>
      </p:sp>
      <p:sp>
        <p:nvSpPr>
          <p:cNvPr id="8" name="CuadroTexto 7">
            <a:extLst>
              <a:ext uri="{FF2B5EF4-FFF2-40B4-BE49-F238E27FC236}">
                <a16:creationId xmlns:a16="http://schemas.microsoft.com/office/drawing/2014/main" id="{25A1A404-F042-3245-88BA-F44D6544CEB7}"/>
              </a:ext>
            </a:extLst>
          </p:cNvPr>
          <p:cNvSpPr txBox="1"/>
          <p:nvPr/>
        </p:nvSpPr>
        <p:spPr>
          <a:xfrm>
            <a:off x="7336910" y="3751279"/>
            <a:ext cx="4588475" cy="1754326"/>
          </a:xfrm>
          <a:prstGeom prst="rect">
            <a:avLst/>
          </a:prstGeom>
          <a:solidFill>
            <a:schemeClr val="accent2">
              <a:lumMod val="20000"/>
              <a:lumOff val="80000"/>
            </a:schemeClr>
          </a:solidFill>
          <a:ln w="28575">
            <a:solidFill>
              <a:schemeClr val="accent2"/>
            </a:solidFill>
          </a:ln>
          <a:effectLst>
            <a:glow rad="63500">
              <a:schemeClr val="accent2">
                <a:satMod val="175000"/>
                <a:alpha val="40000"/>
              </a:schemeClr>
            </a:glow>
          </a:effectLst>
        </p:spPr>
        <p:txBody>
          <a:bodyPr wrap="square" rtlCol="0">
            <a:spAutoFit/>
          </a:bodyPr>
          <a:lstStyle/>
          <a:p>
            <a:pPr algn="ctr"/>
            <a:r>
              <a:rPr lang="es-ES_tradnl" b="1" dirty="0">
                <a:solidFill>
                  <a:srgbClr val="152B48"/>
                </a:solidFill>
                <a:latin typeface="Montserrat" panose="00000500000000000000" pitchFamily="50" charset="0"/>
              </a:rPr>
              <a:t>Contraindicaciones</a:t>
            </a:r>
          </a:p>
          <a:p>
            <a:pPr marL="180975" indent="-180975">
              <a:buFont typeface="Arial" panose="020B0604020202020204" pitchFamily="34" charset="0"/>
              <a:buChar char="•"/>
            </a:pPr>
            <a:r>
              <a:rPr lang="es-ES_tradnl" dirty="0">
                <a:solidFill>
                  <a:srgbClr val="152B48"/>
                </a:solidFill>
                <a:latin typeface="Montserrat" panose="00000500000000000000" pitchFamily="50" charset="0"/>
              </a:rPr>
              <a:t>Asma no controlada (FEV1&lt;70%)</a:t>
            </a:r>
          </a:p>
          <a:p>
            <a:pPr marL="180975" indent="-180975">
              <a:buFont typeface="Arial" panose="020B0604020202020204" pitchFamily="34" charset="0"/>
              <a:buChar char="•"/>
            </a:pPr>
            <a:r>
              <a:rPr lang="es-ES_tradnl" dirty="0">
                <a:solidFill>
                  <a:srgbClr val="152B48"/>
                </a:solidFill>
                <a:latin typeface="Montserrat" panose="00000500000000000000" pitchFamily="50" charset="0"/>
              </a:rPr>
              <a:t>Inestabilidad hemodinámica</a:t>
            </a:r>
          </a:p>
          <a:p>
            <a:pPr marL="180975" indent="-180975">
              <a:buFont typeface="Arial" panose="020B0604020202020204" pitchFamily="34" charset="0"/>
              <a:buChar char="•"/>
            </a:pPr>
            <a:r>
              <a:rPr lang="es-ES_tradnl" dirty="0">
                <a:solidFill>
                  <a:srgbClr val="152B48"/>
                </a:solidFill>
                <a:latin typeface="Montserrat" panose="00000500000000000000" pitchFamily="50" charset="0"/>
              </a:rPr>
              <a:t>Enfermedades cardiacas no controladas</a:t>
            </a:r>
          </a:p>
          <a:p>
            <a:pPr marL="180975" indent="-180975">
              <a:buFont typeface="Arial" panose="020B0604020202020204" pitchFamily="34" charset="0"/>
              <a:buChar char="•"/>
            </a:pPr>
            <a:r>
              <a:rPr lang="es-ES_tradnl" dirty="0">
                <a:solidFill>
                  <a:srgbClr val="152B48"/>
                </a:solidFill>
                <a:latin typeface="Montserrat" panose="00000500000000000000" pitchFamily="50" charset="0"/>
              </a:rPr>
              <a:t>Si la reacción fue tardía grave</a:t>
            </a:r>
          </a:p>
        </p:txBody>
      </p:sp>
    </p:spTree>
    <p:extLst>
      <p:ext uri="{BB962C8B-B14F-4D97-AF65-F5344CB8AC3E}">
        <p14:creationId xmlns:p14="http://schemas.microsoft.com/office/powerpoint/2010/main" val="310926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6347A-0F26-1640-813D-5F0C65F483D2}"/>
              </a:ext>
            </a:extLst>
          </p:cNvPr>
          <p:cNvSpPr>
            <a:spLocks noGrp="1"/>
          </p:cNvSpPr>
          <p:nvPr>
            <p:ph type="title"/>
          </p:nvPr>
        </p:nvSpPr>
        <p:spPr>
          <a:xfrm>
            <a:off x="838200" y="232775"/>
            <a:ext cx="4296508" cy="1325563"/>
          </a:xfrm>
        </p:spPr>
        <p:txBody>
          <a:bodyPr/>
          <a:lstStyle/>
          <a:p>
            <a:pPr algn="ctr"/>
            <a:r>
              <a:rPr lang="es-ES_tradnl" b="0" dirty="0">
                <a:latin typeface="Montserrat" panose="00000500000000000000" pitchFamily="50" charset="0"/>
              </a:rPr>
              <a:t>Algoritmo</a:t>
            </a:r>
          </a:p>
        </p:txBody>
      </p:sp>
      <p:graphicFrame>
        <p:nvGraphicFramePr>
          <p:cNvPr id="5" name="Tabla 5">
            <a:extLst>
              <a:ext uri="{FF2B5EF4-FFF2-40B4-BE49-F238E27FC236}">
                <a16:creationId xmlns:a16="http://schemas.microsoft.com/office/drawing/2014/main" id="{F7537B7B-6F1D-8941-9BE2-510795B9C501}"/>
              </a:ext>
            </a:extLst>
          </p:cNvPr>
          <p:cNvGraphicFramePr>
            <a:graphicFrameLocks noGrp="1"/>
          </p:cNvGraphicFramePr>
          <p:nvPr>
            <p:ph idx="1"/>
            <p:extLst>
              <p:ext uri="{D42A27DB-BD31-4B8C-83A1-F6EECF244321}">
                <p14:modId xmlns:p14="http://schemas.microsoft.com/office/powerpoint/2010/main" val="1976563393"/>
              </p:ext>
            </p:extLst>
          </p:nvPr>
        </p:nvGraphicFramePr>
        <p:xfrm>
          <a:off x="3844886" y="1371051"/>
          <a:ext cx="7994573" cy="4754327"/>
        </p:xfrm>
        <a:graphic>
          <a:graphicData uri="http://schemas.openxmlformats.org/drawingml/2006/table">
            <a:tbl>
              <a:tblPr firstRow="1" bandRow="1">
                <a:tableStyleId>{5C22544A-7EE6-4342-B048-85BDC9FD1C3A}</a:tableStyleId>
              </a:tblPr>
              <a:tblGrid>
                <a:gridCol w="1220616">
                  <a:extLst>
                    <a:ext uri="{9D8B030D-6E8A-4147-A177-3AD203B41FA5}">
                      <a16:colId xmlns:a16="http://schemas.microsoft.com/office/drawing/2014/main" val="793563533"/>
                    </a:ext>
                  </a:extLst>
                </a:gridCol>
                <a:gridCol w="2509452">
                  <a:extLst>
                    <a:ext uri="{9D8B030D-6E8A-4147-A177-3AD203B41FA5}">
                      <a16:colId xmlns:a16="http://schemas.microsoft.com/office/drawing/2014/main" val="1358276334"/>
                    </a:ext>
                  </a:extLst>
                </a:gridCol>
                <a:gridCol w="2043412">
                  <a:extLst>
                    <a:ext uri="{9D8B030D-6E8A-4147-A177-3AD203B41FA5}">
                      <a16:colId xmlns:a16="http://schemas.microsoft.com/office/drawing/2014/main" val="24824960"/>
                    </a:ext>
                  </a:extLst>
                </a:gridCol>
                <a:gridCol w="2221093">
                  <a:extLst>
                    <a:ext uri="{9D8B030D-6E8A-4147-A177-3AD203B41FA5}">
                      <a16:colId xmlns:a16="http://schemas.microsoft.com/office/drawing/2014/main" val="606066318"/>
                    </a:ext>
                  </a:extLst>
                </a:gridCol>
              </a:tblGrid>
              <a:tr h="589246">
                <a:tc>
                  <a:txBody>
                    <a:bodyPr/>
                    <a:lstStyle/>
                    <a:p>
                      <a:pPr algn="ctr"/>
                      <a:endParaRPr lang="es-ES_tradnl" sz="1600" b="1">
                        <a:solidFill>
                          <a:schemeClr val="bg1"/>
                        </a:solidFill>
                        <a:latin typeface="Montserrat" panose="00000500000000000000"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s-ES_tradnl" sz="1600" dirty="0">
                          <a:latin typeface="Montserrat" panose="00000500000000000000" pitchFamily="50" charset="0"/>
                        </a:rPr>
                        <a:t>Riesgo bajo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s-ES_tradnl" sz="1600" dirty="0">
                          <a:latin typeface="Montserrat" panose="00000500000000000000" pitchFamily="50" charset="0"/>
                        </a:rPr>
                        <a:t>Riesgo medio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s-ES_tradnl" sz="1600" dirty="0">
                          <a:latin typeface="Montserrat" panose="00000500000000000000" pitchFamily="50" charset="0"/>
                        </a:rPr>
                        <a:t>Riesgo alto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98661435"/>
                  </a:ext>
                </a:extLst>
              </a:tr>
              <a:tr h="2857439">
                <a:tc>
                  <a:txBody>
                    <a:bodyPr/>
                    <a:lstStyle/>
                    <a:p>
                      <a:pPr algn="ctr"/>
                      <a:r>
                        <a:rPr lang="es-ES_tradnl" sz="1600" b="1" dirty="0">
                          <a:solidFill>
                            <a:schemeClr val="bg1"/>
                          </a:solidFill>
                          <a:latin typeface="Montserrat" panose="00000500000000000000" pitchFamily="50" charset="0"/>
                        </a:rPr>
                        <a:t>Historia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139700" indent="-139700">
                        <a:buFont typeface="Arial" panose="020B0604020202020204" pitchFamily="34" charset="0"/>
                        <a:buChar char="•"/>
                        <a:tabLst/>
                      </a:pPr>
                      <a:r>
                        <a:rPr lang="es-ES_tradnl" sz="1600" dirty="0">
                          <a:latin typeface="Montserrat" panose="00000500000000000000" pitchFamily="50" charset="0"/>
                        </a:rPr>
                        <a:t>Reacciones aisladas no alérgicas (GI, cefalea).</a:t>
                      </a:r>
                    </a:p>
                    <a:p>
                      <a:pPr marL="139700" indent="-139700">
                        <a:buFont typeface="Arial" panose="020B0604020202020204" pitchFamily="34" charset="0"/>
                        <a:buChar char="•"/>
                        <a:tabLst/>
                      </a:pPr>
                      <a:r>
                        <a:rPr lang="es-ES_tradnl" sz="1600" dirty="0">
                          <a:latin typeface="Montserrat" panose="00000500000000000000" pitchFamily="50" charset="0"/>
                        </a:rPr>
                        <a:t>Prurito sin erupción.</a:t>
                      </a:r>
                    </a:p>
                    <a:p>
                      <a:pPr marL="139700" indent="-139700">
                        <a:buFont typeface="Arial" panose="020B0604020202020204" pitchFamily="34" charset="0"/>
                        <a:buChar char="•"/>
                        <a:tabLst/>
                      </a:pPr>
                      <a:r>
                        <a:rPr lang="es-ES_tradnl" sz="1600" dirty="0">
                          <a:latin typeface="Montserrat" panose="00000500000000000000" pitchFamily="50" charset="0"/>
                        </a:rPr>
                        <a:t>Reacción &gt;10 años, desconocida, sin aspectos IgE.</a:t>
                      </a:r>
                    </a:p>
                    <a:p>
                      <a:pPr marL="139700" indent="-139700">
                        <a:buFont typeface="Arial" panose="020B0604020202020204" pitchFamily="34" charset="0"/>
                        <a:buChar char="•"/>
                        <a:tabLst/>
                      </a:pPr>
                      <a:r>
                        <a:rPr lang="es-ES_tradnl" sz="1600" dirty="0">
                          <a:latin typeface="Montserrat" panose="00000500000000000000" pitchFamily="50" charset="0"/>
                        </a:rPr>
                        <a:t>AF alergia penicilina.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39700" indent="-139700">
                        <a:buFont typeface="Arial" panose="020B0604020202020204" pitchFamily="34" charset="0"/>
                        <a:buChar char="•"/>
                        <a:tabLst/>
                      </a:pPr>
                      <a:r>
                        <a:rPr lang="es-ES_tradnl" sz="1600" dirty="0">
                          <a:latin typeface="Montserrat" panose="00000500000000000000" pitchFamily="50" charset="0"/>
                        </a:rPr>
                        <a:t>Urticaria o erupción sin prurito.</a:t>
                      </a:r>
                    </a:p>
                    <a:p>
                      <a:pPr marL="139700" indent="-139700">
                        <a:buFont typeface="Arial" panose="020B0604020202020204" pitchFamily="34" charset="0"/>
                        <a:buChar char="•"/>
                        <a:tabLst/>
                      </a:pPr>
                      <a:r>
                        <a:rPr lang="es-ES_tradnl" sz="1600" dirty="0">
                          <a:latin typeface="Montserrat" panose="00000500000000000000" pitchFamily="50" charset="0"/>
                        </a:rPr>
                        <a:t>Reacciones con aspectos IgE, no anafilaxia.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36525" indent="-136525">
                        <a:buFont typeface="Arial" panose="020B0604020202020204" pitchFamily="34" charset="0"/>
                        <a:buChar char="•"/>
                        <a:tabLst/>
                      </a:pPr>
                      <a:r>
                        <a:rPr lang="es-ES_tradnl" sz="1600" dirty="0">
                          <a:latin typeface="Montserrat" panose="00000500000000000000" pitchFamily="50" charset="0"/>
                        </a:rPr>
                        <a:t>Anafilaxia.</a:t>
                      </a:r>
                    </a:p>
                    <a:p>
                      <a:pPr marL="136525" indent="-136525">
                        <a:buFont typeface="Arial" panose="020B0604020202020204" pitchFamily="34" charset="0"/>
                        <a:buChar char="•"/>
                        <a:tabLst/>
                      </a:pPr>
                      <a:r>
                        <a:rPr lang="es-ES_tradnl" sz="1600" dirty="0">
                          <a:latin typeface="Montserrat" panose="00000500000000000000" pitchFamily="50" charset="0"/>
                        </a:rPr>
                        <a:t>Pruebas cutáneas positivas. </a:t>
                      </a:r>
                    </a:p>
                    <a:p>
                      <a:pPr marL="136525" indent="-136525">
                        <a:buFont typeface="Arial" panose="020B0604020202020204" pitchFamily="34" charset="0"/>
                        <a:buChar char="•"/>
                        <a:tabLst/>
                      </a:pPr>
                      <a:r>
                        <a:rPr lang="es-ES_tradnl" sz="1600" dirty="0">
                          <a:latin typeface="Montserrat" panose="00000500000000000000" pitchFamily="50" charset="0"/>
                        </a:rPr>
                        <a:t>Reacciones recurrentes.</a:t>
                      </a:r>
                    </a:p>
                    <a:p>
                      <a:pPr marL="136525" indent="-136525">
                        <a:buFont typeface="Arial" panose="020B0604020202020204" pitchFamily="34" charset="0"/>
                        <a:buChar char="•"/>
                        <a:tabLst/>
                      </a:pPr>
                      <a:r>
                        <a:rPr lang="es-ES_tradnl" sz="1600" dirty="0">
                          <a:latin typeface="Montserrat" panose="00000500000000000000" pitchFamily="50" charset="0"/>
                        </a:rPr>
                        <a:t>Reacciones a múltiples β-lactámicos.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48993348"/>
                  </a:ext>
                </a:extLst>
              </a:tr>
              <a:tr h="1307642">
                <a:tc>
                  <a:txBody>
                    <a:bodyPr/>
                    <a:lstStyle/>
                    <a:p>
                      <a:pPr algn="ctr"/>
                      <a:r>
                        <a:rPr lang="es-ES_tradnl" sz="1600" b="1" dirty="0">
                          <a:solidFill>
                            <a:schemeClr val="bg1"/>
                          </a:solidFill>
                          <a:latin typeface="Montserrat" panose="00000500000000000000" pitchFamily="50" charset="0"/>
                        </a:rPr>
                        <a:t>Acción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136525" indent="-136525">
                        <a:buFont typeface="Arial" panose="020B0604020202020204" pitchFamily="34" charset="0"/>
                        <a:buChar char="•"/>
                        <a:tabLst/>
                      </a:pPr>
                      <a:r>
                        <a:rPr lang="es-ES_tradnl" sz="1600" dirty="0">
                          <a:latin typeface="Montserrat" panose="00000500000000000000" pitchFamily="50" charset="0"/>
                        </a:rPr>
                        <a:t>Formule la penicilina.</a:t>
                      </a:r>
                    </a:p>
                    <a:p>
                      <a:pPr marL="136525" indent="-136525">
                        <a:buFont typeface="Arial" panose="020B0604020202020204" pitchFamily="34" charset="0"/>
                        <a:buChar char="•"/>
                        <a:tabLst/>
                      </a:pPr>
                      <a:r>
                        <a:rPr lang="es-ES_tradnl" sz="1600" dirty="0">
                          <a:latin typeface="Montserrat" panose="00000500000000000000" pitchFamily="50" charset="0"/>
                        </a:rPr>
                        <a:t>Prueba de provocación.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36525" indent="-136525">
                        <a:buFont typeface="Arial" panose="020B0604020202020204" pitchFamily="34" charset="0"/>
                        <a:buChar char="•"/>
                        <a:tabLst/>
                      </a:pPr>
                      <a:r>
                        <a:rPr lang="es-ES_tradnl" sz="1600" dirty="0">
                          <a:latin typeface="Montserrat" panose="00000500000000000000" pitchFamily="50" charset="0"/>
                        </a:rPr>
                        <a:t>Pruebas cutáneas.</a:t>
                      </a:r>
                    </a:p>
                    <a:p>
                      <a:pPr marL="136525" indent="-136525">
                        <a:buFont typeface="Arial" panose="020B0604020202020204" pitchFamily="34" charset="0"/>
                        <a:buChar char="•"/>
                        <a:tabLst/>
                      </a:pPr>
                      <a:r>
                        <a:rPr lang="es-ES_tradnl" sz="1600" dirty="0">
                          <a:latin typeface="Montserrat" panose="00000500000000000000" pitchFamily="50" charset="0"/>
                        </a:rPr>
                        <a:t>Prueba de provocación.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36525" indent="-136525">
                        <a:buFont typeface="Arial" panose="020B0604020202020204" pitchFamily="34" charset="0"/>
                        <a:buChar char="•"/>
                        <a:tabLst/>
                      </a:pPr>
                      <a:r>
                        <a:rPr lang="es-ES_tradnl" sz="1600" dirty="0">
                          <a:latin typeface="Montserrat" panose="00000500000000000000" pitchFamily="50" charset="0"/>
                        </a:rPr>
                        <a:t>Manejo alergología.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72364072"/>
                  </a:ext>
                </a:extLst>
              </a:tr>
            </a:tbl>
          </a:graphicData>
        </a:graphic>
      </p:graphicFrame>
      <p:sp>
        <p:nvSpPr>
          <p:cNvPr id="4" name="CuadroTexto 3">
            <a:extLst>
              <a:ext uri="{FF2B5EF4-FFF2-40B4-BE49-F238E27FC236}">
                <a16:creationId xmlns:a16="http://schemas.microsoft.com/office/drawing/2014/main" id="{C9E3C0F4-1152-644F-A6FF-711BCEBE5BBA}"/>
              </a:ext>
            </a:extLst>
          </p:cNvPr>
          <p:cNvSpPr txBox="1"/>
          <p:nvPr/>
        </p:nvSpPr>
        <p:spPr>
          <a:xfrm>
            <a:off x="0" y="6604260"/>
            <a:ext cx="12192000" cy="246221"/>
          </a:xfrm>
          <a:prstGeom prst="rect">
            <a:avLst/>
          </a:prstGeom>
          <a:noFill/>
        </p:spPr>
        <p:txBody>
          <a:bodyPr wrap="square" rtlCol="0">
            <a:spAutoFit/>
          </a:bodyPr>
          <a:lstStyle/>
          <a:p>
            <a:pPr algn="r"/>
            <a:r>
              <a:rPr lang="es-ES_tradnl" sz="1000" dirty="0" err="1">
                <a:solidFill>
                  <a:srgbClr val="152B48"/>
                </a:solidFill>
                <a:latin typeface="Montserrat" panose="00000500000000000000" pitchFamily="50" charset="0"/>
              </a:rPr>
              <a:t>Shenoy</a:t>
            </a:r>
            <a:r>
              <a:rPr lang="es-ES_tradnl" sz="1000" dirty="0">
                <a:solidFill>
                  <a:srgbClr val="152B48"/>
                </a:solidFill>
                <a:latin typeface="Montserrat" panose="00000500000000000000" pitchFamily="50" charset="0"/>
              </a:rPr>
              <a:t>, E.S., et al. (2019). JAMA;321(2):188-199</a:t>
            </a:r>
          </a:p>
        </p:txBody>
      </p:sp>
    </p:spTree>
    <p:extLst>
      <p:ext uri="{BB962C8B-B14F-4D97-AF65-F5344CB8AC3E}">
        <p14:creationId xmlns:p14="http://schemas.microsoft.com/office/powerpoint/2010/main" val="52846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9D14FE-F4C8-B744-80A2-D2E9B62EB704}"/>
              </a:ext>
            </a:extLst>
          </p:cNvPr>
          <p:cNvSpPr>
            <a:spLocks noGrp="1"/>
          </p:cNvSpPr>
          <p:nvPr>
            <p:ph type="title"/>
          </p:nvPr>
        </p:nvSpPr>
        <p:spPr>
          <a:xfrm>
            <a:off x="838200" y="365125"/>
            <a:ext cx="4175927" cy="1325563"/>
          </a:xfrm>
        </p:spPr>
        <p:txBody>
          <a:bodyPr/>
          <a:lstStyle/>
          <a:p>
            <a:pPr algn="ctr"/>
            <a:r>
              <a:rPr lang="es-ES_tradnl" b="0" dirty="0"/>
              <a:t>Puntos clave</a:t>
            </a:r>
          </a:p>
        </p:txBody>
      </p:sp>
      <p:sp>
        <p:nvSpPr>
          <p:cNvPr id="3" name="Marcador de contenido 2">
            <a:extLst>
              <a:ext uri="{FF2B5EF4-FFF2-40B4-BE49-F238E27FC236}">
                <a16:creationId xmlns:a16="http://schemas.microsoft.com/office/drawing/2014/main" id="{A81DC049-9DDD-FF47-92A8-A5F85AD9FCFA}"/>
              </a:ext>
            </a:extLst>
          </p:cNvPr>
          <p:cNvSpPr>
            <a:spLocks noGrp="1"/>
          </p:cNvSpPr>
          <p:nvPr>
            <p:ph idx="1"/>
          </p:nvPr>
        </p:nvSpPr>
        <p:spPr>
          <a:xfrm>
            <a:off x="4742822" y="1690689"/>
            <a:ext cx="7269068" cy="4665662"/>
          </a:xfrm>
        </p:spPr>
        <p:txBody>
          <a:bodyPr>
            <a:normAutofit lnSpcReduction="10000"/>
          </a:bodyPr>
          <a:lstStyle/>
          <a:p>
            <a:pPr>
              <a:lnSpc>
                <a:spcPct val="120000"/>
              </a:lnSpc>
            </a:pPr>
            <a:r>
              <a:rPr lang="es-ES_tradnl" sz="1800" dirty="0"/>
              <a:t>La alergia a penicilinas es la alergia a medicamentos más frecuente a nivel mundial, aunque existe un gran sobrediagnóstico con consecuencias para el paciente y el sistema de salud. </a:t>
            </a:r>
          </a:p>
          <a:p>
            <a:pPr>
              <a:lnSpc>
                <a:spcPct val="120000"/>
              </a:lnSpc>
            </a:pPr>
            <a:r>
              <a:rPr lang="es-ES_tradnl" sz="1800" dirty="0"/>
              <a:t>Las ”pruebas de alergia” a penicilinas que se realizan en urgencias no son adecuadas y están proscritas, ya que pueden dar resultados falsamente positivos o negativos. </a:t>
            </a:r>
          </a:p>
          <a:p>
            <a:pPr>
              <a:lnSpc>
                <a:spcPct val="120000"/>
              </a:lnSpc>
            </a:pPr>
            <a:r>
              <a:rPr lang="es-ES_tradnl" sz="1800" dirty="0"/>
              <a:t>Ante la duda de una reacción alérgica a algún antibiótico betalactámico, restringa su uso y el de medicamentos con reactividad cruzada, y remita a alergología para estudios. </a:t>
            </a:r>
          </a:p>
          <a:p>
            <a:pPr>
              <a:lnSpc>
                <a:spcPct val="120000"/>
              </a:lnSpc>
            </a:pPr>
            <a:r>
              <a:rPr lang="es-ES_tradnl" sz="1800" dirty="0"/>
              <a:t>Al momento de registrar una reacción de hipersensibilidad a un medicamento, recordemos registrar la mayor cantidad de datos posibles para llegar a un diagnóstico apropiado.</a:t>
            </a:r>
          </a:p>
        </p:txBody>
      </p:sp>
    </p:spTree>
    <p:extLst>
      <p:ext uri="{BB962C8B-B14F-4D97-AF65-F5344CB8AC3E}">
        <p14:creationId xmlns:p14="http://schemas.microsoft.com/office/powerpoint/2010/main" val="419503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EFE6CC72-9FCA-5E48-BFE3-6DD4F63AA60B}"/>
              </a:ext>
            </a:extLst>
          </p:cNvPr>
          <p:cNvSpPr txBox="1"/>
          <p:nvPr/>
        </p:nvSpPr>
        <p:spPr>
          <a:xfrm>
            <a:off x="2221131" y="553252"/>
            <a:ext cx="1789736" cy="954107"/>
          </a:xfrm>
          <a:prstGeom prst="rect">
            <a:avLst/>
          </a:prstGeom>
          <a:noFill/>
        </p:spPr>
        <p:txBody>
          <a:bodyPr wrap="square" rtlCol="0">
            <a:spAutoFit/>
          </a:bodyPr>
          <a:lstStyle/>
          <a:p>
            <a:pPr algn="ctr"/>
            <a:r>
              <a:rPr lang="es-ES_tradnl" sz="2800" b="1" dirty="0">
                <a:solidFill>
                  <a:schemeClr val="accent1"/>
                </a:solidFill>
                <a:latin typeface="Montserrat" panose="00000500000000000000" pitchFamily="50" charset="0"/>
              </a:rPr>
              <a:t>Penicilinas</a:t>
            </a:r>
          </a:p>
        </p:txBody>
      </p:sp>
      <p:sp>
        <p:nvSpPr>
          <p:cNvPr id="9" name="CuadroTexto 8">
            <a:extLst>
              <a:ext uri="{FF2B5EF4-FFF2-40B4-BE49-F238E27FC236}">
                <a16:creationId xmlns:a16="http://schemas.microsoft.com/office/drawing/2014/main" id="{1C30745F-AB15-5E4D-AC75-308998914189}"/>
              </a:ext>
            </a:extLst>
          </p:cNvPr>
          <p:cNvSpPr txBox="1"/>
          <p:nvPr/>
        </p:nvSpPr>
        <p:spPr>
          <a:xfrm>
            <a:off x="7829572" y="2506399"/>
            <a:ext cx="2364790" cy="400110"/>
          </a:xfrm>
          <a:prstGeom prst="rect">
            <a:avLst/>
          </a:prstGeom>
          <a:noFill/>
        </p:spPr>
        <p:txBody>
          <a:bodyPr wrap="square" rtlCol="0">
            <a:spAutoFit/>
          </a:bodyPr>
          <a:lstStyle/>
          <a:p>
            <a:pPr algn="ctr"/>
            <a:r>
              <a:rPr lang="es-ES_tradnl" sz="2000" b="1" dirty="0">
                <a:solidFill>
                  <a:srgbClr val="00AAA7"/>
                </a:solidFill>
                <a:latin typeface="Montserrat" panose="00000500000000000000" pitchFamily="50" charset="0"/>
              </a:rPr>
              <a:t>Cefalosporinas</a:t>
            </a:r>
          </a:p>
        </p:txBody>
      </p:sp>
      <p:sp>
        <p:nvSpPr>
          <p:cNvPr id="10" name="CuadroTexto 9">
            <a:extLst>
              <a:ext uri="{FF2B5EF4-FFF2-40B4-BE49-F238E27FC236}">
                <a16:creationId xmlns:a16="http://schemas.microsoft.com/office/drawing/2014/main" id="{BE197E78-0285-034B-9A1F-D30ACD18FA8C}"/>
              </a:ext>
            </a:extLst>
          </p:cNvPr>
          <p:cNvSpPr txBox="1"/>
          <p:nvPr/>
        </p:nvSpPr>
        <p:spPr>
          <a:xfrm>
            <a:off x="7684733" y="662898"/>
            <a:ext cx="2654468" cy="400110"/>
          </a:xfrm>
          <a:prstGeom prst="rect">
            <a:avLst/>
          </a:prstGeom>
          <a:noFill/>
        </p:spPr>
        <p:txBody>
          <a:bodyPr wrap="square" rtlCol="0">
            <a:spAutoFit/>
          </a:bodyPr>
          <a:lstStyle/>
          <a:p>
            <a:pPr algn="ctr"/>
            <a:r>
              <a:rPr lang="es-ES_tradnl" sz="2000" b="1" dirty="0" err="1">
                <a:solidFill>
                  <a:schemeClr val="accent2">
                    <a:lumMod val="75000"/>
                  </a:schemeClr>
                </a:solidFill>
                <a:latin typeface="Montserrat" panose="00000500000000000000" pitchFamily="50" charset="0"/>
              </a:rPr>
              <a:t>Carbapenémicos</a:t>
            </a:r>
            <a:endParaRPr lang="es-ES_tradnl" sz="2000" b="1" dirty="0">
              <a:solidFill>
                <a:schemeClr val="accent2">
                  <a:lumMod val="75000"/>
                </a:schemeClr>
              </a:solidFill>
              <a:latin typeface="Montserrat" panose="00000500000000000000" pitchFamily="50" charset="0"/>
            </a:endParaRPr>
          </a:p>
        </p:txBody>
      </p:sp>
      <p:sp>
        <p:nvSpPr>
          <p:cNvPr id="11" name="CuadroTexto 10">
            <a:extLst>
              <a:ext uri="{FF2B5EF4-FFF2-40B4-BE49-F238E27FC236}">
                <a16:creationId xmlns:a16="http://schemas.microsoft.com/office/drawing/2014/main" id="{516442A0-553E-D942-935E-4ABEFFCE2B5E}"/>
              </a:ext>
            </a:extLst>
          </p:cNvPr>
          <p:cNvSpPr txBox="1"/>
          <p:nvPr/>
        </p:nvSpPr>
        <p:spPr>
          <a:xfrm>
            <a:off x="7612552" y="4727761"/>
            <a:ext cx="2798830" cy="400110"/>
          </a:xfrm>
          <a:prstGeom prst="rect">
            <a:avLst/>
          </a:prstGeom>
          <a:noFill/>
        </p:spPr>
        <p:txBody>
          <a:bodyPr wrap="square" rtlCol="0">
            <a:spAutoFit/>
          </a:bodyPr>
          <a:lstStyle/>
          <a:p>
            <a:pPr algn="ctr"/>
            <a:r>
              <a:rPr lang="es-ES_tradnl" sz="2000" b="1" dirty="0" err="1">
                <a:solidFill>
                  <a:srgbClr val="521B93"/>
                </a:solidFill>
                <a:latin typeface="Montserrat" panose="00000500000000000000" pitchFamily="50" charset="0"/>
              </a:rPr>
              <a:t>Monobactámicos</a:t>
            </a:r>
            <a:endParaRPr lang="es-ES_tradnl" sz="2000" b="1" dirty="0">
              <a:solidFill>
                <a:srgbClr val="521B93"/>
              </a:solidFill>
              <a:latin typeface="Montserrat" panose="00000500000000000000" pitchFamily="50" charset="0"/>
            </a:endParaRPr>
          </a:p>
        </p:txBody>
      </p:sp>
      <p:sp>
        <p:nvSpPr>
          <p:cNvPr id="12" name="CuadroTexto 11">
            <a:extLst>
              <a:ext uri="{FF2B5EF4-FFF2-40B4-BE49-F238E27FC236}">
                <a16:creationId xmlns:a16="http://schemas.microsoft.com/office/drawing/2014/main" id="{4CB5D79E-447C-3142-8D81-859A971D77CE}"/>
              </a:ext>
            </a:extLst>
          </p:cNvPr>
          <p:cNvSpPr txBox="1"/>
          <p:nvPr/>
        </p:nvSpPr>
        <p:spPr>
          <a:xfrm>
            <a:off x="6437429" y="6611779"/>
            <a:ext cx="5861753" cy="246221"/>
          </a:xfrm>
          <a:prstGeom prst="rect">
            <a:avLst/>
          </a:prstGeom>
          <a:noFill/>
        </p:spPr>
        <p:txBody>
          <a:bodyPr wrap="square" rtlCol="0">
            <a:spAutoFit/>
          </a:bodyPr>
          <a:lstStyle/>
          <a:p>
            <a:r>
              <a:rPr lang="es-ES_tradnl" sz="1000" dirty="0">
                <a:latin typeface="Montserrat" panose="00000500000000000000" pitchFamily="50" charset="0"/>
              </a:rPr>
              <a:t>Libro: </a:t>
            </a:r>
            <a:r>
              <a:rPr lang="es-ES_tradnl" sz="1000" dirty="0" err="1">
                <a:latin typeface="Montserrat" panose="00000500000000000000" pitchFamily="50" charset="0"/>
              </a:rPr>
              <a:t>Mandell</a:t>
            </a:r>
            <a:r>
              <a:rPr lang="es-ES_tradnl" sz="1000" dirty="0">
                <a:latin typeface="Montserrat" panose="00000500000000000000" pitchFamily="50" charset="0"/>
              </a:rPr>
              <a:t>, Douglas y Bennett. Enfermedades infecciosas. Principios y práctica. 2016.</a:t>
            </a:r>
          </a:p>
        </p:txBody>
      </p:sp>
      <p:sp>
        <p:nvSpPr>
          <p:cNvPr id="35" name="CuadroTexto 34">
            <a:extLst>
              <a:ext uri="{FF2B5EF4-FFF2-40B4-BE49-F238E27FC236}">
                <a16:creationId xmlns:a16="http://schemas.microsoft.com/office/drawing/2014/main" id="{E1ABB8EE-02C4-9B4B-BF2A-CEAE45A03799}"/>
              </a:ext>
            </a:extLst>
          </p:cNvPr>
          <p:cNvSpPr txBox="1"/>
          <p:nvPr/>
        </p:nvSpPr>
        <p:spPr>
          <a:xfrm>
            <a:off x="7835460" y="5378069"/>
            <a:ext cx="2353014" cy="430887"/>
          </a:xfrm>
          <a:prstGeom prst="rect">
            <a:avLst/>
          </a:prstGeom>
          <a:solidFill>
            <a:srgbClr val="521B93">
              <a:alpha val="40000"/>
            </a:srgbClr>
          </a:solidFill>
          <a:ln w="28575">
            <a:solidFill>
              <a:srgbClr val="521B93"/>
            </a:solidFill>
          </a:ln>
        </p:spPr>
        <p:txBody>
          <a:bodyPr wrap="square" rtlCol="0">
            <a:spAutoFit/>
          </a:bodyPr>
          <a:lstStyle/>
          <a:p>
            <a:pPr algn="ctr"/>
            <a:r>
              <a:rPr lang="es-ES_tradnl" sz="2200" dirty="0" err="1">
                <a:solidFill>
                  <a:schemeClr val="bg1"/>
                </a:solidFill>
                <a:latin typeface="Montserrat" panose="00000500000000000000" pitchFamily="50" charset="0"/>
              </a:rPr>
              <a:t>Aztreonam</a:t>
            </a:r>
            <a:endParaRPr lang="es-ES_tradnl" sz="2200" dirty="0">
              <a:solidFill>
                <a:schemeClr val="bg1"/>
              </a:solidFill>
              <a:latin typeface="Montserrat" panose="00000500000000000000" pitchFamily="50" charset="0"/>
            </a:endParaRPr>
          </a:p>
        </p:txBody>
      </p:sp>
      <p:graphicFrame>
        <p:nvGraphicFramePr>
          <p:cNvPr id="2" name="Tabla 2">
            <a:extLst>
              <a:ext uri="{FF2B5EF4-FFF2-40B4-BE49-F238E27FC236}">
                <a16:creationId xmlns:a16="http://schemas.microsoft.com/office/drawing/2014/main" id="{F910696B-B26D-3F47-A7F7-278D1A479790}"/>
              </a:ext>
            </a:extLst>
          </p:cNvPr>
          <p:cNvGraphicFramePr>
            <a:graphicFrameLocks noGrp="1"/>
          </p:cNvGraphicFramePr>
          <p:nvPr>
            <p:extLst>
              <p:ext uri="{D42A27DB-BD31-4B8C-83A1-F6EECF244321}">
                <p14:modId xmlns:p14="http://schemas.microsoft.com/office/powerpoint/2010/main" val="990937990"/>
              </p:ext>
            </p:extLst>
          </p:nvPr>
        </p:nvGraphicFramePr>
        <p:xfrm>
          <a:off x="780329" y="1133486"/>
          <a:ext cx="4853232" cy="1482724"/>
        </p:xfrm>
        <a:graphic>
          <a:graphicData uri="http://schemas.openxmlformats.org/drawingml/2006/table">
            <a:tbl>
              <a:tblPr firstRow="1" bandRow="1">
                <a:tableStyleId>{5940675A-B579-460E-94D1-54222C63F5DA}</a:tableStyleId>
              </a:tblPr>
              <a:tblGrid>
                <a:gridCol w="2426616">
                  <a:extLst>
                    <a:ext uri="{9D8B030D-6E8A-4147-A177-3AD203B41FA5}">
                      <a16:colId xmlns:a16="http://schemas.microsoft.com/office/drawing/2014/main" val="3005345077"/>
                    </a:ext>
                  </a:extLst>
                </a:gridCol>
                <a:gridCol w="2426616">
                  <a:extLst>
                    <a:ext uri="{9D8B030D-6E8A-4147-A177-3AD203B41FA5}">
                      <a16:colId xmlns:a16="http://schemas.microsoft.com/office/drawing/2014/main" val="335284487"/>
                    </a:ext>
                  </a:extLst>
                </a:gridCol>
              </a:tblGrid>
              <a:tr h="400736">
                <a:tc>
                  <a:txBody>
                    <a:bodyPr/>
                    <a:lstStyle/>
                    <a:p>
                      <a:pPr algn="ctr"/>
                      <a:r>
                        <a:rPr lang="es-ES_tradnl" sz="1800" dirty="0">
                          <a:solidFill>
                            <a:schemeClr val="bg1"/>
                          </a:solidFill>
                          <a:latin typeface="Montserrat" panose="00000500000000000000" pitchFamily="50" charset="0"/>
                        </a:rPr>
                        <a:t>Naturales</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1">
                        <a:lumMod val="60000"/>
                        <a:lumOff val="40000"/>
                      </a:schemeClr>
                    </a:solidFill>
                  </a:tcPr>
                </a:tc>
                <a:tc>
                  <a:txBody>
                    <a:bodyPr/>
                    <a:lstStyle/>
                    <a:p>
                      <a:pPr algn="ctr"/>
                      <a:r>
                        <a:rPr lang="es-ES_tradnl" sz="1800" dirty="0" err="1">
                          <a:solidFill>
                            <a:schemeClr val="bg1"/>
                          </a:solidFill>
                          <a:latin typeface="Montserrat" panose="00000500000000000000" pitchFamily="50" charset="0"/>
                        </a:rPr>
                        <a:t>Aminopenicilinas</a:t>
                      </a:r>
                      <a:endParaRPr lang="es-ES_tradnl" sz="1800" dirty="0">
                        <a:solidFill>
                          <a:schemeClr val="bg1"/>
                        </a:solidFill>
                        <a:latin typeface="Montserrat" panose="00000500000000000000" pitchFamily="50"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802625028"/>
                  </a:ext>
                </a:extLst>
              </a:tr>
              <a:tr h="681252">
                <a:tc>
                  <a:txBody>
                    <a:bodyPr/>
                    <a:lstStyle/>
                    <a:p>
                      <a:pPr algn="ctr"/>
                      <a:r>
                        <a:rPr lang="es-ES_tradnl" sz="1800" dirty="0">
                          <a:solidFill>
                            <a:schemeClr val="bg1"/>
                          </a:solidFill>
                          <a:latin typeface="Montserrat" panose="00000500000000000000" pitchFamily="50" charset="0"/>
                        </a:rPr>
                        <a:t>Resistentes a </a:t>
                      </a:r>
                      <a:r>
                        <a:rPr lang="el-GR" sz="1800" dirty="0">
                          <a:solidFill>
                            <a:schemeClr val="bg1"/>
                          </a:solidFill>
                        </a:rPr>
                        <a:t>β-</a:t>
                      </a:r>
                      <a:r>
                        <a:rPr lang="es-ES_tradnl" sz="1800" dirty="0" err="1">
                          <a:solidFill>
                            <a:schemeClr val="bg1"/>
                          </a:solidFill>
                          <a:latin typeface="Montserrat" panose="00000500000000000000" pitchFamily="50" charset="0"/>
                        </a:rPr>
                        <a:t>lactamasas</a:t>
                      </a:r>
                      <a:endParaRPr lang="es-ES_tradnl" sz="1800" dirty="0">
                        <a:solidFill>
                          <a:schemeClr val="bg1"/>
                        </a:solidFill>
                        <a:latin typeface="Montserrat" panose="00000500000000000000" pitchFamily="50"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1">
                        <a:lumMod val="60000"/>
                        <a:lumOff val="40000"/>
                      </a:schemeClr>
                    </a:solidFill>
                  </a:tcPr>
                </a:tc>
                <a:tc>
                  <a:txBody>
                    <a:bodyPr/>
                    <a:lstStyle/>
                    <a:p>
                      <a:pPr algn="ctr"/>
                      <a:r>
                        <a:rPr lang="es-ES_tradnl" sz="1800" dirty="0" err="1">
                          <a:solidFill>
                            <a:schemeClr val="bg1"/>
                          </a:solidFill>
                          <a:latin typeface="Montserrat" panose="00000500000000000000" pitchFamily="50" charset="0"/>
                        </a:rPr>
                        <a:t>Ureidopenicilinas</a:t>
                      </a:r>
                      <a:endParaRPr lang="es-ES_tradnl" sz="1800" dirty="0">
                        <a:solidFill>
                          <a:schemeClr val="bg1"/>
                        </a:solidFill>
                        <a:latin typeface="Montserrat" panose="00000500000000000000" pitchFamily="50"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573551219"/>
                  </a:ext>
                </a:extLst>
              </a:tr>
              <a:tr h="400736">
                <a:tc>
                  <a:txBody>
                    <a:bodyPr/>
                    <a:lstStyle/>
                    <a:p>
                      <a:pPr algn="ctr"/>
                      <a:r>
                        <a:rPr lang="es-ES_tradnl" sz="1800" dirty="0" err="1">
                          <a:solidFill>
                            <a:schemeClr val="bg1"/>
                          </a:solidFill>
                          <a:latin typeface="Montserrat" panose="00000500000000000000" pitchFamily="50" charset="0"/>
                        </a:rPr>
                        <a:t>Carboxipenicilinas</a:t>
                      </a:r>
                      <a:endParaRPr lang="es-ES_tradnl" sz="1800" dirty="0">
                        <a:solidFill>
                          <a:schemeClr val="bg1"/>
                        </a:solidFill>
                        <a:latin typeface="Montserrat" panose="00000500000000000000" pitchFamily="50"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1">
                        <a:lumMod val="60000"/>
                        <a:lumOff val="40000"/>
                      </a:schemeClr>
                    </a:solidFill>
                  </a:tcPr>
                </a:tc>
                <a:tc>
                  <a:txBody>
                    <a:bodyPr/>
                    <a:lstStyle/>
                    <a:p>
                      <a:pPr algn="ctr"/>
                      <a:endParaRPr lang="es-ES_tradnl" sz="1800" dirty="0">
                        <a:solidFill>
                          <a:schemeClr val="bg1"/>
                        </a:solidFill>
                        <a:latin typeface="Montserrat" panose="00000500000000000000" pitchFamily="50"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6347474"/>
                  </a:ext>
                </a:extLst>
              </a:tr>
            </a:tbl>
          </a:graphicData>
        </a:graphic>
      </p:graphicFrame>
      <p:graphicFrame>
        <p:nvGraphicFramePr>
          <p:cNvPr id="36" name="Tabla 2">
            <a:extLst>
              <a:ext uri="{FF2B5EF4-FFF2-40B4-BE49-F238E27FC236}">
                <a16:creationId xmlns:a16="http://schemas.microsoft.com/office/drawing/2014/main" id="{59CA0C33-F607-DF42-BAB5-F4B3E8DEB293}"/>
              </a:ext>
            </a:extLst>
          </p:cNvPr>
          <p:cNvGraphicFramePr>
            <a:graphicFrameLocks noGrp="1"/>
          </p:cNvGraphicFramePr>
          <p:nvPr>
            <p:extLst>
              <p:ext uri="{D42A27DB-BD31-4B8C-83A1-F6EECF244321}">
                <p14:modId xmlns:p14="http://schemas.microsoft.com/office/powerpoint/2010/main" val="2119104442"/>
              </p:ext>
            </p:extLst>
          </p:nvPr>
        </p:nvGraphicFramePr>
        <p:xfrm>
          <a:off x="7074702" y="3154031"/>
          <a:ext cx="3874530" cy="1005840"/>
        </p:xfrm>
        <a:graphic>
          <a:graphicData uri="http://schemas.openxmlformats.org/drawingml/2006/table">
            <a:tbl>
              <a:tblPr firstRow="1" bandRow="1">
                <a:tableStyleId>{5940675A-B579-460E-94D1-54222C63F5DA}</a:tableStyleId>
              </a:tblPr>
              <a:tblGrid>
                <a:gridCol w="1937265">
                  <a:extLst>
                    <a:ext uri="{9D8B030D-6E8A-4147-A177-3AD203B41FA5}">
                      <a16:colId xmlns:a16="http://schemas.microsoft.com/office/drawing/2014/main" val="3005345077"/>
                    </a:ext>
                  </a:extLst>
                </a:gridCol>
                <a:gridCol w="1937265">
                  <a:extLst>
                    <a:ext uri="{9D8B030D-6E8A-4147-A177-3AD203B41FA5}">
                      <a16:colId xmlns:a16="http://schemas.microsoft.com/office/drawing/2014/main" val="335284487"/>
                    </a:ext>
                  </a:extLst>
                </a:gridCol>
              </a:tblGrid>
              <a:tr h="276147">
                <a:tc>
                  <a:txBody>
                    <a:bodyPr/>
                    <a:lstStyle/>
                    <a:p>
                      <a:pPr algn="ctr"/>
                      <a:r>
                        <a:rPr lang="es-ES_tradnl" sz="1600" dirty="0">
                          <a:solidFill>
                            <a:schemeClr val="bg1"/>
                          </a:solidFill>
                          <a:latin typeface="Montserrat" panose="00000500000000000000" pitchFamily="50" charset="0"/>
                        </a:rPr>
                        <a:t>1era generación</a:t>
                      </a:r>
                    </a:p>
                  </a:txBody>
                  <a:tcPr>
                    <a:lnL w="28575" cap="flat" cmpd="sng" algn="ctr">
                      <a:solidFill>
                        <a:srgbClr val="00AAA7"/>
                      </a:solidFill>
                      <a:prstDash val="solid"/>
                      <a:round/>
                      <a:headEnd type="none" w="med" len="med"/>
                      <a:tailEnd type="none" w="med" len="med"/>
                    </a:lnL>
                    <a:lnR w="28575" cap="flat" cmpd="sng" algn="ctr">
                      <a:solidFill>
                        <a:srgbClr val="00AAA7"/>
                      </a:solidFill>
                      <a:prstDash val="solid"/>
                      <a:round/>
                      <a:headEnd type="none" w="med" len="med"/>
                      <a:tailEnd type="none" w="med" len="med"/>
                    </a:lnR>
                    <a:lnT w="28575" cap="flat" cmpd="sng" algn="ctr">
                      <a:solidFill>
                        <a:srgbClr val="00AAA7"/>
                      </a:solidFill>
                      <a:prstDash val="solid"/>
                      <a:round/>
                      <a:headEnd type="none" w="med" len="med"/>
                      <a:tailEnd type="none" w="med" len="med"/>
                    </a:lnT>
                    <a:lnB w="28575" cap="flat" cmpd="sng" algn="ctr">
                      <a:solidFill>
                        <a:srgbClr val="00AAA7"/>
                      </a:solidFill>
                      <a:prstDash val="solid"/>
                      <a:round/>
                      <a:headEnd type="none" w="med" len="med"/>
                      <a:tailEnd type="none" w="med" len="med"/>
                    </a:lnB>
                    <a:solidFill>
                      <a:srgbClr val="00AAA7">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600" dirty="0">
                          <a:solidFill>
                            <a:schemeClr val="bg1"/>
                          </a:solidFill>
                          <a:latin typeface="Montserrat" panose="00000500000000000000" pitchFamily="50" charset="0"/>
                        </a:rPr>
                        <a:t>2da generación</a:t>
                      </a:r>
                    </a:p>
                  </a:txBody>
                  <a:tcPr>
                    <a:lnL w="28575" cap="flat" cmpd="sng" algn="ctr">
                      <a:solidFill>
                        <a:srgbClr val="00AAA7"/>
                      </a:solidFill>
                      <a:prstDash val="solid"/>
                      <a:round/>
                      <a:headEnd type="none" w="med" len="med"/>
                      <a:tailEnd type="none" w="med" len="med"/>
                    </a:lnL>
                    <a:lnR w="28575" cap="flat" cmpd="sng" algn="ctr">
                      <a:solidFill>
                        <a:srgbClr val="00AAA7"/>
                      </a:solidFill>
                      <a:prstDash val="solid"/>
                      <a:round/>
                      <a:headEnd type="none" w="med" len="med"/>
                      <a:tailEnd type="none" w="med" len="med"/>
                    </a:lnR>
                    <a:lnT w="28575" cap="flat" cmpd="sng" algn="ctr">
                      <a:solidFill>
                        <a:srgbClr val="00AAA7"/>
                      </a:solidFill>
                      <a:prstDash val="solid"/>
                      <a:round/>
                      <a:headEnd type="none" w="med" len="med"/>
                      <a:tailEnd type="none" w="med" len="med"/>
                    </a:lnT>
                    <a:lnB w="28575" cap="flat" cmpd="sng" algn="ctr">
                      <a:solidFill>
                        <a:srgbClr val="00AAA7"/>
                      </a:solidFill>
                      <a:prstDash val="solid"/>
                      <a:round/>
                      <a:headEnd type="none" w="med" len="med"/>
                      <a:tailEnd type="none" w="med" len="med"/>
                    </a:lnB>
                    <a:solidFill>
                      <a:srgbClr val="00AAA7">
                        <a:alpha val="50000"/>
                      </a:srgbClr>
                    </a:solidFill>
                  </a:tcPr>
                </a:tc>
                <a:extLst>
                  <a:ext uri="{0D108BD9-81ED-4DB2-BD59-A6C34878D82A}">
                    <a16:rowId xmlns:a16="http://schemas.microsoft.com/office/drawing/2014/main" val="3802625028"/>
                  </a:ext>
                </a:extLst>
              </a:tr>
              <a:tr h="2761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600" dirty="0">
                          <a:solidFill>
                            <a:schemeClr val="bg1"/>
                          </a:solidFill>
                          <a:latin typeface="Montserrat" panose="00000500000000000000" pitchFamily="50" charset="0"/>
                        </a:rPr>
                        <a:t>3era generación</a:t>
                      </a:r>
                    </a:p>
                  </a:txBody>
                  <a:tcPr>
                    <a:lnL w="28575" cap="flat" cmpd="sng" algn="ctr">
                      <a:solidFill>
                        <a:srgbClr val="00AAA7"/>
                      </a:solidFill>
                      <a:prstDash val="solid"/>
                      <a:round/>
                      <a:headEnd type="none" w="med" len="med"/>
                      <a:tailEnd type="none" w="med" len="med"/>
                    </a:lnL>
                    <a:lnR w="28575" cap="flat" cmpd="sng" algn="ctr">
                      <a:solidFill>
                        <a:srgbClr val="00AAA7"/>
                      </a:solidFill>
                      <a:prstDash val="solid"/>
                      <a:round/>
                      <a:headEnd type="none" w="med" len="med"/>
                      <a:tailEnd type="none" w="med" len="med"/>
                    </a:lnR>
                    <a:lnT w="28575" cap="flat" cmpd="sng" algn="ctr">
                      <a:solidFill>
                        <a:srgbClr val="00AAA7"/>
                      </a:solidFill>
                      <a:prstDash val="solid"/>
                      <a:round/>
                      <a:headEnd type="none" w="med" len="med"/>
                      <a:tailEnd type="none" w="med" len="med"/>
                    </a:lnT>
                    <a:lnB w="28575" cap="flat" cmpd="sng" algn="ctr">
                      <a:solidFill>
                        <a:srgbClr val="00AAA7"/>
                      </a:solidFill>
                      <a:prstDash val="solid"/>
                      <a:round/>
                      <a:headEnd type="none" w="med" len="med"/>
                      <a:tailEnd type="none" w="med" len="med"/>
                    </a:lnB>
                    <a:solidFill>
                      <a:srgbClr val="00AAA7">
                        <a:alpha val="50000"/>
                      </a:srgbClr>
                    </a:solidFill>
                  </a:tcPr>
                </a:tc>
                <a:tc>
                  <a:txBody>
                    <a:bodyPr/>
                    <a:lstStyle/>
                    <a:p>
                      <a:pPr algn="ctr"/>
                      <a:r>
                        <a:rPr lang="es-ES_tradnl" sz="1600" dirty="0">
                          <a:solidFill>
                            <a:schemeClr val="bg1"/>
                          </a:solidFill>
                          <a:latin typeface="Montserrat" panose="00000500000000000000" pitchFamily="50" charset="0"/>
                        </a:rPr>
                        <a:t>4ta generación</a:t>
                      </a:r>
                    </a:p>
                  </a:txBody>
                  <a:tcPr>
                    <a:lnL w="28575" cap="flat" cmpd="sng" algn="ctr">
                      <a:solidFill>
                        <a:srgbClr val="00AAA7"/>
                      </a:solidFill>
                      <a:prstDash val="solid"/>
                      <a:round/>
                      <a:headEnd type="none" w="med" len="med"/>
                      <a:tailEnd type="none" w="med" len="med"/>
                    </a:lnL>
                    <a:lnR w="28575" cap="flat" cmpd="sng" algn="ctr">
                      <a:solidFill>
                        <a:srgbClr val="00AAA7"/>
                      </a:solidFill>
                      <a:prstDash val="solid"/>
                      <a:round/>
                      <a:headEnd type="none" w="med" len="med"/>
                      <a:tailEnd type="none" w="med" len="med"/>
                    </a:lnR>
                    <a:lnT w="28575" cap="flat" cmpd="sng" algn="ctr">
                      <a:solidFill>
                        <a:srgbClr val="00AAA7"/>
                      </a:solidFill>
                      <a:prstDash val="solid"/>
                      <a:round/>
                      <a:headEnd type="none" w="med" len="med"/>
                      <a:tailEnd type="none" w="med" len="med"/>
                    </a:lnT>
                    <a:lnB w="28575" cap="flat" cmpd="sng" algn="ctr">
                      <a:solidFill>
                        <a:srgbClr val="00AAA7"/>
                      </a:solidFill>
                      <a:prstDash val="solid"/>
                      <a:round/>
                      <a:headEnd type="none" w="med" len="med"/>
                      <a:tailEnd type="none" w="med" len="med"/>
                    </a:lnB>
                    <a:solidFill>
                      <a:srgbClr val="00AAA7">
                        <a:alpha val="50000"/>
                      </a:srgbClr>
                    </a:solidFill>
                  </a:tcPr>
                </a:tc>
                <a:extLst>
                  <a:ext uri="{0D108BD9-81ED-4DB2-BD59-A6C34878D82A}">
                    <a16:rowId xmlns:a16="http://schemas.microsoft.com/office/drawing/2014/main" val="3573551219"/>
                  </a:ext>
                </a:extLst>
              </a:tr>
              <a:tr h="276147">
                <a:tc>
                  <a:txBody>
                    <a:bodyPr/>
                    <a:lstStyle/>
                    <a:p>
                      <a:pPr algn="ctr"/>
                      <a:r>
                        <a:rPr lang="es-ES_tradnl" sz="1600" dirty="0">
                          <a:solidFill>
                            <a:schemeClr val="bg1"/>
                          </a:solidFill>
                          <a:latin typeface="Montserrat" panose="00000500000000000000" pitchFamily="50" charset="0"/>
                        </a:rPr>
                        <a:t>5ta generación</a:t>
                      </a:r>
                    </a:p>
                  </a:txBody>
                  <a:tcPr>
                    <a:lnL w="28575" cap="flat" cmpd="sng" algn="ctr">
                      <a:solidFill>
                        <a:srgbClr val="00AAA7"/>
                      </a:solidFill>
                      <a:prstDash val="solid"/>
                      <a:round/>
                      <a:headEnd type="none" w="med" len="med"/>
                      <a:tailEnd type="none" w="med" len="med"/>
                    </a:lnL>
                    <a:lnR w="28575" cap="flat" cmpd="sng" algn="ctr">
                      <a:solidFill>
                        <a:srgbClr val="00AAA7"/>
                      </a:solidFill>
                      <a:prstDash val="solid"/>
                      <a:round/>
                      <a:headEnd type="none" w="med" len="med"/>
                      <a:tailEnd type="none" w="med" len="med"/>
                    </a:lnR>
                    <a:lnT w="28575" cap="flat" cmpd="sng" algn="ctr">
                      <a:solidFill>
                        <a:srgbClr val="00AAA7"/>
                      </a:solidFill>
                      <a:prstDash val="solid"/>
                      <a:round/>
                      <a:headEnd type="none" w="med" len="med"/>
                      <a:tailEnd type="none" w="med" len="med"/>
                    </a:lnT>
                    <a:lnB w="28575" cap="flat" cmpd="sng" algn="ctr">
                      <a:solidFill>
                        <a:srgbClr val="00AAA7"/>
                      </a:solidFill>
                      <a:prstDash val="solid"/>
                      <a:round/>
                      <a:headEnd type="none" w="med" len="med"/>
                      <a:tailEnd type="none" w="med" len="med"/>
                    </a:lnB>
                    <a:solidFill>
                      <a:srgbClr val="00AAA7">
                        <a:alpha val="50000"/>
                      </a:srgbClr>
                    </a:solidFill>
                  </a:tcPr>
                </a:tc>
                <a:tc>
                  <a:txBody>
                    <a:bodyPr/>
                    <a:lstStyle/>
                    <a:p>
                      <a:pPr algn="ctr"/>
                      <a:r>
                        <a:rPr lang="es-ES_tradnl" sz="1600" dirty="0" err="1">
                          <a:solidFill>
                            <a:schemeClr val="bg1"/>
                          </a:solidFill>
                          <a:latin typeface="Montserrat" panose="00000500000000000000" pitchFamily="50" charset="0"/>
                        </a:rPr>
                        <a:t>Cefamicinas</a:t>
                      </a:r>
                      <a:endParaRPr lang="es-ES_tradnl" sz="1600" dirty="0">
                        <a:solidFill>
                          <a:schemeClr val="bg1"/>
                        </a:solidFill>
                        <a:latin typeface="Montserrat" panose="00000500000000000000" pitchFamily="50" charset="0"/>
                      </a:endParaRPr>
                    </a:p>
                  </a:txBody>
                  <a:tcPr>
                    <a:lnL w="28575" cap="flat" cmpd="sng" algn="ctr">
                      <a:solidFill>
                        <a:srgbClr val="00AAA7"/>
                      </a:solidFill>
                      <a:prstDash val="solid"/>
                      <a:round/>
                      <a:headEnd type="none" w="med" len="med"/>
                      <a:tailEnd type="none" w="med" len="med"/>
                    </a:lnL>
                    <a:lnR w="28575" cap="flat" cmpd="sng" algn="ctr">
                      <a:solidFill>
                        <a:srgbClr val="00AAA7"/>
                      </a:solidFill>
                      <a:prstDash val="solid"/>
                      <a:round/>
                      <a:headEnd type="none" w="med" len="med"/>
                      <a:tailEnd type="none" w="med" len="med"/>
                    </a:lnR>
                    <a:lnT w="28575" cap="flat" cmpd="sng" algn="ctr">
                      <a:solidFill>
                        <a:srgbClr val="00AAA7"/>
                      </a:solidFill>
                      <a:prstDash val="solid"/>
                      <a:round/>
                      <a:headEnd type="none" w="med" len="med"/>
                      <a:tailEnd type="none" w="med" len="med"/>
                    </a:lnT>
                    <a:lnB w="28575" cap="flat" cmpd="sng" algn="ctr">
                      <a:solidFill>
                        <a:srgbClr val="00AAA7"/>
                      </a:solidFill>
                      <a:prstDash val="solid"/>
                      <a:round/>
                      <a:headEnd type="none" w="med" len="med"/>
                      <a:tailEnd type="none" w="med" len="med"/>
                    </a:lnB>
                    <a:solidFill>
                      <a:srgbClr val="00AAA7">
                        <a:alpha val="50000"/>
                      </a:srgbClr>
                    </a:solidFill>
                  </a:tcPr>
                </a:tc>
                <a:extLst>
                  <a:ext uri="{0D108BD9-81ED-4DB2-BD59-A6C34878D82A}">
                    <a16:rowId xmlns:a16="http://schemas.microsoft.com/office/drawing/2014/main" val="116347474"/>
                  </a:ext>
                </a:extLst>
              </a:tr>
            </a:tbl>
          </a:graphicData>
        </a:graphic>
      </p:graphicFrame>
      <p:graphicFrame>
        <p:nvGraphicFramePr>
          <p:cNvPr id="37" name="Tabla 2">
            <a:extLst>
              <a:ext uri="{FF2B5EF4-FFF2-40B4-BE49-F238E27FC236}">
                <a16:creationId xmlns:a16="http://schemas.microsoft.com/office/drawing/2014/main" id="{284F64AB-8219-4240-9E56-382505BF3166}"/>
              </a:ext>
            </a:extLst>
          </p:cNvPr>
          <p:cNvGraphicFramePr>
            <a:graphicFrameLocks noGrp="1"/>
          </p:cNvGraphicFramePr>
          <p:nvPr>
            <p:extLst>
              <p:ext uri="{D42A27DB-BD31-4B8C-83A1-F6EECF244321}">
                <p14:modId xmlns:p14="http://schemas.microsoft.com/office/powerpoint/2010/main" val="274598862"/>
              </p:ext>
            </p:extLst>
          </p:nvPr>
        </p:nvGraphicFramePr>
        <p:xfrm>
          <a:off x="7074702" y="1312982"/>
          <a:ext cx="3874530" cy="731520"/>
        </p:xfrm>
        <a:graphic>
          <a:graphicData uri="http://schemas.openxmlformats.org/drawingml/2006/table">
            <a:tbl>
              <a:tblPr firstRow="1" bandRow="1">
                <a:tableStyleId>{5940675A-B579-460E-94D1-54222C63F5DA}</a:tableStyleId>
              </a:tblPr>
              <a:tblGrid>
                <a:gridCol w="1937265">
                  <a:extLst>
                    <a:ext uri="{9D8B030D-6E8A-4147-A177-3AD203B41FA5}">
                      <a16:colId xmlns:a16="http://schemas.microsoft.com/office/drawing/2014/main" val="3005345077"/>
                    </a:ext>
                  </a:extLst>
                </a:gridCol>
                <a:gridCol w="1937265">
                  <a:extLst>
                    <a:ext uri="{9D8B030D-6E8A-4147-A177-3AD203B41FA5}">
                      <a16:colId xmlns:a16="http://schemas.microsoft.com/office/drawing/2014/main" val="335284487"/>
                    </a:ext>
                  </a:extLst>
                </a:gridCol>
              </a:tblGrid>
              <a:tr h="276147">
                <a:tc>
                  <a:txBody>
                    <a:bodyPr/>
                    <a:lstStyle/>
                    <a:p>
                      <a:pPr algn="ctr"/>
                      <a:r>
                        <a:rPr lang="es-ES_tradnl" dirty="0" err="1">
                          <a:solidFill>
                            <a:schemeClr val="bg1"/>
                          </a:solidFill>
                          <a:latin typeface="Montserrat" panose="00000500000000000000" pitchFamily="50" charset="0"/>
                        </a:rPr>
                        <a:t>Ertapenem</a:t>
                      </a:r>
                      <a:endParaRPr lang="es-ES_tradnl" dirty="0">
                        <a:solidFill>
                          <a:schemeClr val="bg1"/>
                        </a:solidFill>
                        <a:latin typeface="Montserrat" panose="00000500000000000000" pitchFamily="50" charset="0"/>
                      </a:endParaRPr>
                    </a:p>
                  </a:txBody>
                  <a:tcP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2">
                        <a:lumMod val="60000"/>
                        <a:lumOff val="40000"/>
                      </a:schemeClr>
                    </a:solidFill>
                  </a:tcPr>
                </a:tc>
                <a:tc>
                  <a:txBody>
                    <a:bodyPr/>
                    <a:lstStyle/>
                    <a:p>
                      <a:pPr algn="ctr"/>
                      <a:r>
                        <a:rPr lang="es-ES_tradnl" dirty="0" err="1">
                          <a:solidFill>
                            <a:schemeClr val="bg1"/>
                          </a:solidFill>
                          <a:latin typeface="Montserrat" panose="00000500000000000000" pitchFamily="50" charset="0"/>
                        </a:rPr>
                        <a:t>Meropenem</a:t>
                      </a:r>
                      <a:endParaRPr lang="es-ES_tradnl" dirty="0">
                        <a:solidFill>
                          <a:schemeClr val="bg1"/>
                        </a:solidFill>
                        <a:latin typeface="Montserrat" panose="00000500000000000000" pitchFamily="50" charset="0"/>
                      </a:endParaRPr>
                    </a:p>
                  </a:txBody>
                  <a:tcP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802625028"/>
                  </a:ext>
                </a:extLst>
              </a:tr>
              <a:tr h="276147">
                <a:tc>
                  <a:txBody>
                    <a:bodyPr/>
                    <a:lstStyle/>
                    <a:p>
                      <a:pPr algn="ctr"/>
                      <a:r>
                        <a:rPr lang="es-ES" dirty="0" err="1">
                          <a:solidFill>
                            <a:schemeClr val="bg1"/>
                          </a:solidFill>
                          <a:latin typeface="Montserrat" panose="00000500000000000000" pitchFamily="50" charset="0"/>
                        </a:rPr>
                        <a:t>Imipenem</a:t>
                      </a:r>
                      <a:endParaRPr lang="es-ES_tradnl" dirty="0">
                        <a:solidFill>
                          <a:schemeClr val="bg1"/>
                        </a:solidFill>
                        <a:latin typeface="Montserrat" panose="00000500000000000000" pitchFamily="50" charset="0"/>
                      </a:endParaRPr>
                    </a:p>
                  </a:txBody>
                  <a:tcP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2">
                        <a:lumMod val="60000"/>
                        <a:lumOff val="40000"/>
                      </a:schemeClr>
                    </a:solidFill>
                  </a:tcPr>
                </a:tc>
                <a:tc>
                  <a:txBody>
                    <a:bodyPr/>
                    <a:lstStyle/>
                    <a:p>
                      <a:pPr algn="ctr"/>
                      <a:r>
                        <a:rPr lang="es-ES_tradnl" sz="1800" dirty="0" err="1">
                          <a:solidFill>
                            <a:schemeClr val="bg1"/>
                          </a:solidFill>
                          <a:latin typeface="Montserrat" panose="00000500000000000000" pitchFamily="50" charset="0"/>
                        </a:rPr>
                        <a:t>Doripenem</a:t>
                      </a:r>
                      <a:endParaRPr lang="es-ES_tradnl" dirty="0">
                        <a:solidFill>
                          <a:schemeClr val="bg1"/>
                        </a:solidFill>
                        <a:latin typeface="Montserrat" panose="00000500000000000000" pitchFamily="50" charset="0"/>
                      </a:endParaRPr>
                    </a:p>
                  </a:txBody>
                  <a:tcP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573551219"/>
                  </a:ext>
                </a:extLst>
              </a:tr>
            </a:tbl>
          </a:graphicData>
        </a:graphic>
      </p:graphicFrame>
    </p:spTree>
    <p:extLst>
      <p:ext uri="{BB962C8B-B14F-4D97-AF65-F5344CB8AC3E}">
        <p14:creationId xmlns:p14="http://schemas.microsoft.com/office/powerpoint/2010/main" val="362567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68A031-9646-834B-8BB8-ED8372C3CC25}"/>
              </a:ext>
            </a:extLst>
          </p:cNvPr>
          <p:cNvSpPr>
            <a:spLocks noGrp="1"/>
          </p:cNvSpPr>
          <p:nvPr>
            <p:ph type="title"/>
          </p:nvPr>
        </p:nvSpPr>
        <p:spPr>
          <a:xfrm>
            <a:off x="749093" y="127523"/>
            <a:ext cx="3920561" cy="1218956"/>
          </a:xfrm>
        </p:spPr>
        <p:txBody>
          <a:bodyPr>
            <a:normAutofit/>
          </a:bodyPr>
          <a:lstStyle/>
          <a:p>
            <a:pPr algn="ctr"/>
            <a:r>
              <a:rPr lang="es-ES_tradnl" sz="4400" b="0" dirty="0"/>
              <a:t>Definiciones</a:t>
            </a:r>
          </a:p>
        </p:txBody>
      </p:sp>
      <p:sp>
        <p:nvSpPr>
          <p:cNvPr id="4" name="CuadroTexto 3">
            <a:extLst>
              <a:ext uri="{FF2B5EF4-FFF2-40B4-BE49-F238E27FC236}">
                <a16:creationId xmlns:a16="http://schemas.microsoft.com/office/drawing/2014/main" id="{242D6B31-45AB-3B42-84F7-74DF07F719BD}"/>
              </a:ext>
            </a:extLst>
          </p:cNvPr>
          <p:cNvSpPr txBox="1"/>
          <p:nvPr/>
        </p:nvSpPr>
        <p:spPr>
          <a:xfrm>
            <a:off x="5893407" y="6457890"/>
            <a:ext cx="6257027" cy="400110"/>
          </a:xfrm>
          <a:prstGeom prst="rect">
            <a:avLst/>
          </a:prstGeom>
          <a:noFill/>
        </p:spPr>
        <p:txBody>
          <a:bodyPr wrap="square" rtlCol="0">
            <a:spAutoFit/>
          </a:bodyPr>
          <a:lstStyle/>
          <a:p>
            <a:pPr algn="r"/>
            <a:r>
              <a:rPr lang="es-ES_tradnl" sz="1000" dirty="0" err="1">
                <a:solidFill>
                  <a:srgbClr val="152B48"/>
                </a:solidFill>
                <a:latin typeface="Montserrat" panose="00000500000000000000" pitchFamily="50" charset="0"/>
              </a:rPr>
              <a:t>Warrington</a:t>
            </a:r>
            <a:r>
              <a:rPr lang="es-ES_tradnl" sz="1000" dirty="0">
                <a:solidFill>
                  <a:srgbClr val="152B48"/>
                </a:solidFill>
                <a:latin typeface="Montserrat" panose="00000500000000000000" pitchFamily="50" charset="0"/>
              </a:rPr>
              <a:t>, R., et al. (2018).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Asthma</a:t>
            </a:r>
            <a:r>
              <a:rPr lang="es-ES_tradnl" sz="1000" dirty="0">
                <a:solidFill>
                  <a:srgbClr val="152B48"/>
                </a:solidFill>
                <a:latin typeface="Montserrat" panose="00000500000000000000" pitchFamily="50" charset="0"/>
              </a:rPr>
              <a:t> &amp; </a:t>
            </a:r>
            <a:r>
              <a:rPr lang="es-ES_tradnl" sz="1000" dirty="0" err="1">
                <a:solidFill>
                  <a:srgbClr val="152B48"/>
                </a:solidFill>
                <a:latin typeface="Montserrat" panose="00000500000000000000" pitchFamily="50" charset="0"/>
              </a:rPr>
              <a:t>Clinical</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Immunology</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Vol</a:t>
            </a:r>
            <a:r>
              <a:rPr lang="es-ES_tradnl" sz="1000" dirty="0">
                <a:solidFill>
                  <a:srgbClr val="152B48"/>
                </a:solidFill>
                <a:latin typeface="Montserrat" panose="00000500000000000000" pitchFamily="50" charset="0"/>
              </a:rPr>
              <a:t> 14, </a:t>
            </a:r>
            <a:r>
              <a:rPr lang="es-ES_tradnl" sz="1000" dirty="0" err="1">
                <a:solidFill>
                  <a:srgbClr val="152B48"/>
                </a:solidFill>
                <a:latin typeface="Montserrat" panose="00000500000000000000" pitchFamily="50" charset="0"/>
              </a:rPr>
              <a:t>Supp</a:t>
            </a:r>
            <a:r>
              <a:rPr lang="es-ES_tradnl" sz="1000" dirty="0">
                <a:solidFill>
                  <a:srgbClr val="152B48"/>
                </a:solidFill>
                <a:latin typeface="Montserrat" panose="00000500000000000000" pitchFamily="50" charset="0"/>
              </a:rPr>
              <a:t> 2, </a:t>
            </a:r>
            <a:r>
              <a:rPr lang="es-ES_tradnl" sz="1000" dirty="0" err="1">
                <a:solidFill>
                  <a:srgbClr val="152B48"/>
                </a:solidFill>
                <a:latin typeface="Montserrat" panose="00000500000000000000" pitchFamily="50" charset="0"/>
              </a:rPr>
              <a:t>pag</a:t>
            </a:r>
            <a:r>
              <a:rPr lang="es-ES_tradnl" sz="1000" dirty="0">
                <a:solidFill>
                  <a:srgbClr val="152B48"/>
                </a:solidFill>
                <a:latin typeface="Montserrat" panose="00000500000000000000" pitchFamily="50" charset="0"/>
              </a:rPr>
              <a:t> 129-139.</a:t>
            </a:r>
          </a:p>
          <a:p>
            <a:pPr algn="r"/>
            <a:r>
              <a:rPr lang="es-ES_tradnl" sz="1000" dirty="0" err="1">
                <a:solidFill>
                  <a:srgbClr val="152B48"/>
                </a:solidFill>
                <a:latin typeface="Montserrat" panose="00000500000000000000" pitchFamily="50" charset="0"/>
              </a:rPr>
              <a:t>Demoly</a:t>
            </a:r>
            <a:r>
              <a:rPr lang="es-ES_tradnl" sz="1000" dirty="0">
                <a:solidFill>
                  <a:srgbClr val="152B48"/>
                </a:solidFill>
                <a:latin typeface="Montserrat" panose="00000500000000000000" pitchFamily="50" charset="0"/>
              </a:rPr>
              <a:t> P, et al.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2014; 69: 420–437.</a:t>
            </a:r>
          </a:p>
        </p:txBody>
      </p:sp>
      <p:sp>
        <p:nvSpPr>
          <p:cNvPr id="5" name="Forma libre 4">
            <a:extLst>
              <a:ext uri="{FF2B5EF4-FFF2-40B4-BE49-F238E27FC236}">
                <a16:creationId xmlns:a16="http://schemas.microsoft.com/office/drawing/2014/main" id="{213094D2-1AE9-8C46-B343-E5F44D717EE0}"/>
              </a:ext>
            </a:extLst>
          </p:cNvPr>
          <p:cNvSpPr/>
          <p:nvPr/>
        </p:nvSpPr>
        <p:spPr>
          <a:xfrm>
            <a:off x="1211736" y="1454667"/>
            <a:ext cx="2913927" cy="623391"/>
          </a:xfrm>
          <a:custGeom>
            <a:avLst/>
            <a:gdLst>
              <a:gd name="connsiteX0" fmla="*/ 0 w 2913927"/>
              <a:gd name="connsiteY0" fmla="*/ 0 h 799840"/>
              <a:gd name="connsiteX1" fmla="*/ 2913927 w 2913927"/>
              <a:gd name="connsiteY1" fmla="*/ 0 h 799840"/>
              <a:gd name="connsiteX2" fmla="*/ 2913927 w 2913927"/>
              <a:gd name="connsiteY2" fmla="*/ 799840 h 799840"/>
              <a:gd name="connsiteX3" fmla="*/ 0 w 2913927"/>
              <a:gd name="connsiteY3" fmla="*/ 799840 h 799840"/>
              <a:gd name="connsiteX4" fmla="*/ 0 w 2913927"/>
              <a:gd name="connsiteY4" fmla="*/ 0 h 79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3927" h="799840">
                <a:moveTo>
                  <a:pt x="0" y="0"/>
                </a:moveTo>
                <a:lnTo>
                  <a:pt x="2913927" y="0"/>
                </a:lnTo>
                <a:lnTo>
                  <a:pt x="2913927" y="799840"/>
                </a:lnTo>
                <a:lnTo>
                  <a:pt x="0" y="79984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kern="1200" dirty="0">
                <a:latin typeface="Montserrat" panose="00000500000000000000" pitchFamily="50" charset="0"/>
              </a:rPr>
              <a:t>RAM</a:t>
            </a:r>
          </a:p>
        </p:txBody>
      </p:sp>
      <p:sp>
        <p:nvSpPr>
          <p:cNvPr id="7" name="Forma libre 6">
            <a:extLst>
              <a:ext uri="{FF2B5EF4-FFF2-40B4-BE49-F238E27FC236}">
                <a16:creationId xmlns:a16="http://schemas.microsoft.com/office/drawing/2014/main" id="{C6CF4537-4274-9F45-B39A-41F25157EBB1}"/>
              </a:ext>
            </a:extLst>
          </p:cNvPr>
          <p:cNvSpPr/>
          <p:nvPr/>
        </p:nvSpPr>
        <p:spPr>
          <a:xfrm>
            <a:off x="1211736" y="2164218"/>
            <a:ext cx="2913927" cy="1754639"/>
          </a:xfrm>
          <a:custGeom>
            <a:avLst/>
            <a:gdLst>
              <a:gd name="connsiteX0" fmla="*/ 0 w 2913927"/>
              <a:gd name="connsiteY0" fmla="*/ 0 h 2475989"/>
              <a:gd name="connsiteX1" fmla="*/ 2913927 w 2913927"/>
              <a:gd name="connsiteY1" fmla="*/ 0 h 2475989"/>
              <a:gd name="connsiteX2" fmla="*/ 2913927 w 2913927"/>
              <a:gd name="connsiteY2" fmla="*/ 2475989 h 2475989"/>
              <a:gd name="connsiteX3" fmla="*/ 0 w 2913927"/>
              <a:gd name="connsiteY3" fmla="*/ 2475989 h 2475989"/>
              <a:gd name="connsiteX4" fmla="*/ 0 w 2913927"/>
              <a:gd name="connsiteY4" fmla="*/ 0 h 2475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3927" h="2475989">
                <a:moveTo>
                  <a:pt x="0" y="0"/>
                </a:moveTo>
                <a:lnTo>
                  <a:pt x="2913927" y="0"/>
                </a:lnTo>
                <a:lnTo>
                  <a:pt x="2913927" y="2475989"/>
                </a:lnTo>
                <a:lnTo>
                  <a:pt x="0" y="2475989"/>
                </a:lnTo>
                <a:lnTo>
                  <a:pt x="0" y="0"/>
                </a:ln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_tradnl" kern="1200" dirty="0">
                <a:solidFill>
                  <a:srgbClr val="152B48"/>
                </a:solidFill>
                <a:latin typeface="Montserrat" panose="00000500000000000000" pitchFamily="50" charset="0"/>
              </a:rPr>
              <a:t>Reacción dañina o involuntaria a un medicamento usado para prevención, diagnóstico o tratamiento.</a:t>
            </a:r>
            <a:endParaRPr lang="es-ES" kern="1200" dirty="0">
              <a:solidFill>
                <a:srgbClr val="152B48"/>
              </a:solidFill>
              <a:latin typeface="Montserrat" panose="00000500000000000000" pitchFamily="50" charset="0"/>
            </a:endParaRPr>
          </a:p>
        </p:txBody>
      </p:sp>
      <p:sp>
        <p:nvSpPr>
          <p:cNvPr id="8" name="Forma libre 7">
            <a:extLst>
              <a:ext uri="{FF2B5EF4-FFF2-40B4-BE49-F238E27FC236}">
                <a16:creationId xmlns:a16="http://schemas.microsoft.com/office/drawing/2014/main" id="{99EE707F-14C4-8849-9D71-C1A6DCC6977C}"/>
              </a:ext>
            </a:extLst>
          </p:cNvPr>
          <p:cNvSpPr/>
          <p:nvPr/>
        </p:nvSpPr>
        <p:spPr>
          <a:xfrm>
            <a:off x="4930997" y="1454669"/>
            <a:ext cx="2913927" cy="702718"/>
          </a:xfrm>
          <a:custGeom>
            <a:avLst/>
            <a:gdLst>
              <a:gd name="connsiteX0" fmla="*/ 0 w 2913927"/>
              <a:gd name="connsiteY0" fmla="*/ 0 h 799840"/>
              <a:gd name="connsiteX1" fmla="*/ 2913927 w 2913927"/>
              <a:gd name="connsiteY1" fmla="*/ 0 h 799840"/>
              <a:gd name="connsiteX2" fmla="*/ 2913927 w 2913927"/>
              <a:gd name="connsiteY2" fmla="*/ 799840 h 799840"/>
              <a:gd name="connsiteX3" fmla="*/ 0 w 2913927"/>
              <a:gd name="connsiteY3" fmla="*/ 799840 h 799840"/>
              <a:gd name="connsiteX4" fmla="*/ 0 w 2913927"/>
              <a:gd name="connsiteY4" fmla="*/ 0 h 79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3927" h="799840">
                <a:moveTo>
                  <a:pt x="0" y="0"/>
                </a:moveTo>
                <a:lnTo>
                  <a:pt x="2913927" y="0"/>
                </a:lnTo>
                <a:lnTo>
                  <a:pt x="2913927" y="799840"/>
                </a:lnTo>
                <a:lnTo>
                  <a:pt x="0" y="79984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kern="1200" dirty="0">
                <a:latin typeface="Montserrat" panose="00000500000000000000" pitchFamily="50" charset="0"/>
              </a:rPr>
              <a:t>Tipo A: </a:t>
            </a:r>
            <a:br>
              <a:rPr lang="es-ES" kern="1200" dirty="0">
                <a:latin typeface="Montserrat" panose="00000500000000000000" pitchFamily="50" charset="0"/>
              </a:rPr>
            </a:br>
            <a:r>
              <a:rPr lang="es-ES" kern="1200" dirty="0">
                <a:latin typeface="Montserrat" panose="00000500000000000000" pitchFamily="50" charset="0"/>
              </a:rPr>
              <a:t>predecible</a:t>
            </a:r>
          </a:p>
        </p:txBody>
      </p:sp>
      <p:sp>
        <p:nvSpPr>
          <p:cNvPr id="9" name="Forma libre 8">
            <a:extLst>
              <a:ext uri="{FF2B5EF4-FFF2-40B4-BE49-F238E27FC236}">
                <a16:creationId xmlns:a16="http://schemas.microsoft.com/office/drawing/2014/main" id="{181624FD-1E68-914D-B6F0-CCB6BA60E419}"/>
              </a:ext>
            </a:extLst>
          </p:cNvPr>
          <p:cNvSpPr/>
          <p:nvPr/>
        </p:nvSpPr>
        <p:spPr>
          <a:xfrm>
            <a:off x="4930997" y="2254511"/>
            <a:ext cx="2913927" cy="1675312"/>
          </a:xfrm>
          <a:custGeom>
            <a:avLst/>
            <a:gdLst>
              <a:gd name="connsiteX0" fmla="*/ 0 w 2913927"/>
              <a:gd name="connsiteY0" fmla="*/ 0 h 2475989"/>
              <a:gd name="connsiteX1" fmla="*/ 2913927 w 2913927"/>
              <a:gd name="connsiteY1" fmla="*/ 0 h 2475989"/>
              <a:gd name="connsiteX2" fmla="*/ 2913927 w 2913927"/>
              <a:gd name="connsiteY2" fmla="*/ 2475989 h 2475989"/>
              <a:gd name="connsiteX3" fmla="*/ 0 w 2913927"/>
              <a:gd name="connsiteY3" fmla="*/ 2475989 h 2475989"/>
              <a:gd name="connsiteX4" fmla="*/ 0 w 2913927"/>
              <a:gd name="connsiteY4" fmla="*/ 0 h 2475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3927" h="2475989">
                <a:moveTo>
                  <a:pt x="0" y="0"/>
                </a:moveTo>
                <a:lnTo>
                  <a:pt x="2913927" y="0"/>
                </a:lnTo>
                <a:lnTo>
                  <a:pt x="2913927" y="2475989"/>
                </a:lnTo>
                <a:lnTo>
                  <a:pt x="0" y="2475989"/>
                </a:lnTo>
                <a:lnTo>
                  <a:pt x="0" y="0"/>
                </a:ln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kern="1200" dirty="0">
                <a:solidFill>
                  <a:srgbClr val="152B48"/>
                </a:solidFill>
                <a:latin typeface="Montserrat" panose="00000500000000000000" pitchFamily="50" charset="0"/>
              </a:rPr>
              <a:t>Sobredosis.</a:t>
            </a:r>
          </a:p>
          <a:p>
            <a:pPr marL="228600" lvl="1" indent="-228600" algn="l" defTabSz="977900">
              <a:lnSpc>
                <a:spcPct val="90000"/>
              </a:lnSpc>
              <a:spcBef>
                <a:spcPct val="0"/>
              </a:spcBef>
              <a:spcAft>
                <a:spcPct val="15000"/>
              </a:spcAft>
              <a:buChar char="•"/>
            </a:pPr>
            <a:r>
              <a:rPr lang="es-ES" kern="1200" dirty="0">
                <a:solidFill>
                  <a:srgbClr val="152B48"/>
                </a:solidFill>
                <a:latin typeface="Montserrat" panose="00000500000000000000" pitchFamily="50" charset="0"/>
              </a:rPr>
              <a:t>Efectos secundarios.</a:t>
            </a:r>
          </a:p>
          <a:p>
            <a:pPr marL="228600" lvl="1" indent="-228600" algn="l" defTabSz="977900">
              <a:lnSpc>
                <a:spcPct val="90000"/>
              </a:lnSpc>
              <a:spcBef>
                <a:spcPct val="0"/>
              </a:spcBef>
              <a:spcAft>
                <a:spcPct val="15000"/>
              </a:spcAft>
              <a:buChar char="•"/>
            </a:pPr>
            <a:r>
              <a:rPr lang="es-ES" kern="1200" dirty="0">
                <a:solidFill>
                  <a:srgbClr val="152B48"/>
                </a:solidFill>
                <a:latin typeface="Montserrat" panose="00000500000000000000" pitchFamily="50" charset="0"/>
              </a:rPr>
              <a:t>Efectos adversos.</a:t>
            </a:r>
          </a:p>
          <a:p>
            <a:pPr marL="228600" lvl="1" indent="-228600" algn="l" defTabSz="977900">
              <a:lnSpc>
                <a:spcPct val="90000"/>
              </a:lnSpc>
              <a:spcBef>
                <a:spcPct val="0"/>
              </a:spcBef>
              <a:spcAft>
                <a:spcPct val="15000"/>
              </a:spcAft>
              <a:buChar char="•"/>
            </a:pPr>
            <a:r>
              <a:rPr lang="es-ES" kern="1200" dirty="0">
                <a:solidFill>
                  <a:srgbClr val="152B48"/>
                </a:solidFill>
                <a:latin typeface="Montserrat" panose="00000500000000000000" pitchFamily="50" charset="0"/>
              </a:rPr>
              <a:t>Interacciones medicamentosas.</a:t>
            </a:r>
          </a:p>
        </p:txBody>
      </p:sp>
      <p:sp>
        <p:nvSpPr>
          <p:cNvPr id="10" name="Forma libre 9">
            <a:extLst>
              <a:ext uri="{FF2B5EF4-FFF2-40B4-BE49-F238E27FC236}">
                <a16:creationId xmlns:a16="http://schemas.microsoft.com/office/drawing/2014/main" id="{D54D234F-6F28-8D49-9FFB-AA5C68787AE2}"/>
              </a:ext>
            </a:extLst>
          </p:cNvPr>
          <p:cNvSpPr/>
          <p:nvPr/>
        </p:nvSpPr>
        <p:spPr>
          <a:xfrm>
            <a:off x="8650258" y="1454667"/>
            <a:ext cx="2913927" cy="702718"/>
          </a:xfrm>
          <a:custGeom>
            <a:avLst/>
            <a:gdLst>
              <a:gd name="connsiteX0" fmla="*/ 0 w 2913927"/>
              <a:gd name="connsiteY0" fmla="*/ 0 h 799840"/>
              <a:gd name="connsiteX1" fmla="*/ 2913927 w 2913927"/>
              <a:gd name="connsiteY1" fmla="*/ 0 h 799840"/>
              <a:gd name="connsiteX2" fmla="*/ 2913927 w 2913927"/>
              <a:gd name="connsiteY2" fmla="*/ 799840 h 799840"/>
              <a:gd name="connsiteX3" fmla="*/ 0 w 2913927"/>
              <a:gd name="connsiteY3" fmla="*/ 799840 h 799840"/>
              <a:gd name="connsiteX4" fmla="*/ 0 w 2913927"/>
              <a:gd name="connsiteY4" fmla="*/ 0 h 79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3927" h="799840">
                <a:moveTo>
                  <a:pt x="0" y="0"/>
                </a:moveTo>
                <a:lnTo>
                  <a:pt x="2913927" y="0"/>
                </a:lnTo>
                <a:lnTo>
                  <a:pt x="2913927" y="799840"/>
                </a:lnTo>
                <a:lnTo>
                  <a:pt x="0" y="79984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kern="1200" dirty="0">
                <a:latin typeface="Montserrat" panose="00000500000000000000" pitchFamily="50" charset="0"/>
              </a:rPr>
              <a:t>Tipo B: </a:t>
            </a:r>
            <a:br>
              <a:rPr lang="es-ES" kern="1200" dirty="0">
                <a:latin typeface="Montserrat" panose="00000500000000000000" pitchFamily="50" charset="0"/>
              </a:rPr>
            </a:br>
            <a:r>
              <a:rPr lang="es-ES" kern="1200" dirty="0">
                <a:latin typeface="Montserrat" panose="00000500000000000000" pitchFamily="50" charset="0"/>
              </a:rPr>
              <a:t>impredecible</a:t>
            </a:r>
          </a:p>
        </p:txBody>
      </p:sp>
      <p:sp>
        <p:nvSpPr>
          <p:cNvPr id="11" name="Forma libre 10">
            <a:extLst>
              <a:ext uri="{FF2B5EF4-FFF2-40B4-BE49-F238E27FC236}">
                <a16:creationId xmlns:a16="http://schemas.microsoft.com/office/drawing/2014/main" id="{08604D13-31A8-4645-A88D-107D9B4F0E53}"/>
              </a:ext>
            </a:extLst>
          </p:cNvPr>
          <p:cNvSpPr/>
          <p:nvPr/>
        </p:nvSpPr>
        <p:spPr>
          <a:xfrm>
            <a:off x="8650258" y="2254509"/>
            <a:ext cx="2913927" cy="1675312"/>
          </a:xfrm>
          <a:custGeom>
            <a:avLst/>
            <a:gdLst>
              <a:gd name="connsiteX0" fmla="*/ 0 w 2913927"/>
              <a:gd name="connsiteY0" fmla="*/ 0 h 2475989"/>
              <a:gd name="connsiteX1" fmla="*/ 2913927 w 2913927"/>
              <a:gd name="connsiteY1" fmla="*/ 0 h 2475989"/>
              <a:gd name="connsiteX2" fmla="*/ 2913927 w 2913927"/>
              <a:gd name="connsiteY2" fmla="*/ 2475989 h 2475989"/>
              <a:gd name="connsiteX3" fmla="*/ 0 w 2913927"/>
              <a:gd name="connsiteY3" fmla="*/ 2475989 h 2475989"/>
              <a:gd name="connsiteX4" fmla="*/ 0 w 2913927"/>
              <a:gd name="connsiteY4" fmla="*/ 0 h 2475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3927" h="2475989">
                <a:moveTo>
                  <a:pt x="0" y="0"/>
                </a:moveTo>
                <a:lnTo>
                  <a:pt x="2913927" y="0"/>
                </a:lnTo>
                <a:lnTo>
                  <a:pt x="2913927" y="2475989"/>
                </a:lnTo>
                <a:lnTo>
                  <a:pt x="0" y="2475989"/>
                </a:lnTo>
                <a:lnTo>
                  <a:pt x="0" y="0"/>
                </a:ln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kern="1200" dirty="0">
                <a:solidFill>
                  <a:srgbClr val="152B48"/>
                </a:solidFill>
                <a:latin typeface="Montserrat" panose="00000500000000000000" pitchFamily="50" charset="0"/>
              </a:rPr>
              <a:t>Alergia a medicamentos.</a:t>
            </a:r>
          </a:p>
          <a:p>
            <a:pPr marL="228600" lvl="1" indent="-228600" algn="l" defTabSz="977900">
              <a:lnSpc>
                <a:spcPct val="90000"/>
              </a:lnSpc>
              <a:spcBef>
                <a:spcPct val="0"/>
              </a:spcBef>
              <a:spcAft>
                <a:spcPct val="15000"/>
              </a:spcAft>
              <a:buChar char="•"/>
            </a:pPr>
            <a:r>
              <a:rPr lang="es-ES" kern="1200" dirty="0" err="1">
                <a:solidFill>
                  <a:srgbClr val="152B48"/>
                </a:solidFill>
                <a:latin typeface="Montserrat" panose="00000500000000000000" pitchFamily="50" charset="0"/>
              </a:rPr>
              <a:t>Pseudoalergia</a:t>
            </a:r>
            <a:r>
              <a:rPr lang="es-ES" kern="1200" dirty="0">
                <a:solidFill>
                  <a:srgbClr val="152B48"/>
                </a:solidFill>
                <a:latin typeface="Montserrat" panose="00000500000000000000" pitchFamily="50" charset="0"/>
              </a:rPr>
              <a:t>.</a:t>
            </a:r>
          </a:p>
          <a:p>
            <a:pPr marL="228600" lvl="1" indent="-228600" algn="l" defTabSz="977900">
              <a:lnSpc>
                <a:spcPct val="90000"/>
              </a:lnSpc>
              <a:spcBef>
                <a:spcPct val="0"/>
              </a:spcBef>
              <a:spcAft>
                <a:spcPct val="15000"/>
              </a:spcAft>
              <a:buChar char="•"/>
            </a:pPr>
            <a:r>
              <a:rPr lang="es-ES" kern="1200" dirty="0">
                <a:solidFill>
                  <a:srgbClr val="152B48"/>
                </a:solidFill>
                <a:latin typeface="Montserrat" panose="00000500000000000000" pitchFamily="50" charset="0"/>
              </a:rPr>
              <a:t>Intolerancia.</a:t>
            </a:r>
          </a:p>
          <a:p>
            <a:pPr marL="228600" lvl="1" indent="-228600" algn="l" defTabSz="977900">
              <a:lnSpc>
                <a:spcPct val="90000"/>
              </a:lnSpc>
              <a:spcBef>
                <a:spcPct val="0"/>
              </a:spcBef>
              <a:spcAft>
                <a:spcPct val="15000"/>
              </a:spcAft>
              <a:buChar char="•"/>
            </a:pPr>
            <a:r>
              <a:rPr lang="es-ES" kern="1200" dirty="0">
                <a:solidFill>
                  <a:srgbClr val="152B48"/>
                </a:solidFill>
                <a:latin typeface="Montserrat" panose="00000500000000000000" pitchFamily="50" charset="0"/>
              </a:rPr>
              <a:t>Idiosincrasia.</a:t>
            </a:r>
          </a:p>
        </p:txBody>
      </p:sp>
    </p:spTree>
    <p:extLst>
      <p:ext uri="{BB962C8B-B14F-4D97-AF65-F5344CB8AC3E}">
        <p14:creationId xmlns:p14="http://schemas.microsoft.com/office/powerpoint/2010/main" val="211381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447DD01-354E-4E48-92AC-39349371B0E1}"/>
              </a:ext>
            </a:extLst>
          </p:cNvPr>
          <p:cNvPicPr>
            <a:picLocks noChangeAspect="1"/>
          </p:cNvPicPr>
          <p:nvPr/>
        </p:nvPicPr>
        <p:blipFill>
          <a:blip r:embed="rId2"/>
          <a:stretch>
            <a:fillRect/>
          </a:stretch>
        </p:blipFill>
        <p:spPr>
          <a:xfrm>
            <a:off x="4544295" y="1185932"/>
            <a:ext cx="7244238" cy="5080000"/>
          </a:xfrm>
          <a:prstGeom prst="rect">
            <a:avLst/>
          </a:prstGeom>
        </p:spPr>
      </p:pic>
      <p:sp>
        <p:nvSpPr>
          <p:cNvPr id="5" name="CuadroTexto 4">
            <a:extLst>
              <a:ext uri="{FF2B5EF4-FFF2-40B4-BE49-F238E27FC236}">
                <a16:creationId xmlns:a16="http://schemas.microsoft.com/office/drawing/2014/main" id="{1A9E7BE5-561A-2441-B032-56C4CD3F0E0B}"/>
              </a:ext>
            </a:extLst>
          </p:cNvPr>
          <p:cNvSpPr txBox="1"/>
          <p:nvPr/>
        </p:nvSpPr>
        <p:spPr>
          <a:xfrm>
            <a:off x="5365097" y="2313278"/>
            <a:ext cx="5642517" cy="2246769"/>
          </a:xfrm>
          <a:prstGeom prst="rect">
            <a:avLst/>
          </a:prstGeom>
          <a:noFill/>
        </p:spPr>
        <p:txBody>
          <a:bodyPr wrap="square" rtlCol="0">
            <a:spAutoFit/>
          </a:bodyPr>
          <a:lstStyle/>
          <a:p>
            <a:pPr algn="ctr"/>
            <a:r>
              <a:rPr lang="es-ES_tradnl" sz="2800" b="1" dirty="0">
                <a:solidFill>
                  <a:schemeClr val="bg1"/>
                </a:solidFill>
                <a:latin typeface="Montserrat" panose="00000500000000000000" pitchFamily="50" charset="0"/>
              </a:rPr>
              <a:t>Alergia a B-lactámicos:</a:t>
            </a:r>
          </a:p>
          <a:p>
            <a:pPr algn="ctr"/>
            <a:r>
              <a:rPr lang="es-ES_tradnl" sz="2800" dirty="0">
                <a:solidFill>
                  <a:schemeClr val="bg1"/>
                </a:solidFill>
                <a:latin typeface="Montserrat" panose="00000500000000000000" pitchFamily="50" charset="0"/>
              </a:rPr>
              <a:t>reacción no predecible o tipo B mediada por mecanismos inmunológicos específica de antibióticos β-</a:t>
            </a:r>
            <a:r>
              <a:rPr lang="es-ES_tradnl" sz="2800" dirty="0" err="1">
                <a:solidFill>
                  <a:schemeClr val="bg1"/>
                </a:solidFill>
                <a:latin typeface="Montserrat" panose="00000500000000000000" pitchFamily="50" charset="0"/>
              </a:rPr>
              <a:t>lactámicos</a:t>
            </a:r>
            <a:r>
              <a:rPr lang="es-ES_tradnl" sz="2800" dirty="0">
                <a:solidFill>
                  <a:schemeClr val="bg1"/>
                </a:solidFill>
                <a:latin typeface="Montserrat" panose="00000500000000000000" pitchFamily="50" charset="0"/>
              </a:rPr>
              <a:t>.</a:t>
            </a:r>
          </a:p>
        </p:txBody>
      </p:sp>
      <p:sp>
        <p:nvSpPr>
          <p:cNvPr id="6" name="CuadroTexto 5">
            <a:extLst>
              <a:ext uri="{FF2B5EF4-FFF2-40B4-BE49-F238E27FC236}">
                <a16:creationId xmlns:a16="http://schemas.microsoft.com/office/drawing/2014/main" id="{C37B9C09-FF51-A545-BAA5-F2F4430D16F3}"/>
              </a:ext>
            </a:extLst>
          </p:cNvPr>
          <p:cNvSpPr txBox="1"/>
          <p:nvPr/>
        </p:nvSpPr>
        <p:spPr>
          <a:xfrm>
            <a:off x="6551524" y="6644796"/>
            <a:ext cx="5640475" cy="246221"/>
          </a:xfrm>
          <a:prstGeom prst="rect">
            <a:avLst/>
          </a:prstGeom>
          <a:noFill/>
        </p:spPr>
        <p:txBody>
          <a:bodyPr wrap="square" rtlCol="0">
            <a:spAutoFit/>
          </a:bodyPr>
          <a:lstStyle/>
          <a:p>
            <a:pPr algn="r"/>
            <a:r>
              <a:rPr lang="es-ES_tradnl" sz="1000" dirty="0" err="1">
                <a:solidFill>
                  <a:srgbClr val="152B48"/>
                </a:solidFill>
                <a:latin typeface="Montserrat" panose="00000500000000000000" pitchFamily="50" charset="0"/>
              </a:rPr>
              <a:t>Har</a:t>
            </a:r>
            <a:r>
              <a:rPr lang="es-ES_tradnl" sz="1000" dirty="0">
                <a:solidFill>
                  <a:srgbClr val="152B48"/>
                </a:solidFill>
                <a:latin typeface="Montserrat" panose="00000500000000000000" pitchFamily="50" charset="0"/>
              </a:rPr>
              <a:t>, D., </a:t>
            </a:r>
            <a:r>
              <a:rPr lang="es-ES_tradnl" sz="1000" dirty="0" err="1">
                <a:solidFill>
                  <a:srgbClr val="152B48"/>
                </a:solidFill>
                <a:latin typeface="Montserrat" panose="00000500000000000000" pitchFamily="50" charset="0"/>
              </a:rPr>
              <a:t>Solensky</a:t>
            </a:r>
            <a:r>
              <a:rPr lang="es-ES_tradnl" sz="1000" dirty="0">
                <a:solidFill>
                  <a:srgbClr val="152B48"/>
                </a:solidFill>
                <a:latin typeface="Montserrat" panose="00000500000000000000" pitchFamily="50" charset="0"/>
              </a:rPr>
              <a:t>, R. (2017). </a:t>
            </a:r>
            <a:r>
              <a:rPr lang="es-ES_tradnl" sz="1000" dirty="0" err="1">
                <a:solidFill>
                  <a:srgbClr val="152B48"/>
                </a:solidFill>
                <a:latin typeface="Montserrat" panose="00000500000000000000" pitchFamily="50" charset="0"/>
              </a:rPr>
              <a:t>Immunol</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Allergy</a:t>
            </a:r>
            <a:r>
              <a:rPr lang="es-ES_tradnl" sz="1000" dirty="0">
                <a:solidFill>
                  <a:srgbClr val="152B48"/>
                </a:solidFill>
                <a:latin typeface="Montserrat" panose="00000500000000000000" pitchFamily="50" charset="0"/>
              </a:rPr>
              <a:t> </a:t>
            </a:r>
            <a:r>
              <a:rPr lang="es-ES_tradnl" sz="1000" dirty="0" err="1">
                <a:solidFill>
                  <a:srgbClr val="152B48"/>
                </a:solidFill>
                <a:latin typeface="Montserrat" panose="00000500000000000000" pitchFamily="50" charset="0"/>
              </a:rPr>
              <a:t>Clin</a:t>
            </a:r>
            <a:r>
              <a:rPr lang="es-ES_tradnl" sz="1000" dirty="0">
                <a:solidFill>
                  <a:srgbClr val="152B48"/>
                </a:solidFill>
                <a:latin typeface="Montserrat" panose="00000500000000000000" pitchFamily="50" charset="0"/>
              </a:rPr>
              <a:t> North Am. 2017 Nov;37(4):643-662. </a:t>
            </a:r>
          </a:p>
        </p:txBody>
      </p:sp>
      <p:sp>
        <p:nvSpPr>
          <p:cNvPr id="9" name="Título 1">
            <a:extLst>
              <a:ext uri="{FF2B5EF4-FFF2-40B4-BE49-F238E27FC236}">
                <a16:creationId xmlns:a16="http://schemas.microsoft.com/office/drawing/2014/main" id="{1E0A525E-45AF-B046-AFC9-D2DEDFE113C5}"/>
              </a:ext>
            </a:extLst>
          </p:cNvPr>
          <p:cNvSpPr>
            <a:spLocks noGrp="1"/>
          </p:cNvSpPr>
          <p:nvPr>
            <p:ph type="title"/>
          </p:nvPr>
        </p:nvSpPr>
        <p:spPr>
          <a:xfrm>
            <a:off x="844884" y="238056"/>
            <a:ext cx="3699411" cy="1478570"/>
          </a:xfrm>
        </p:spPr>
        <p:txBody>
          <a:bodyPr>
            <a:normAutofit/>
          </a:bodyPr>
          <a:lstStyle/>
          <a:p>
            <a:pPr algn="ctr"/>
            <a:r>
              <a:rPr lang="es-ES_tradnl" sz="4400" b="0" dirty="0"/>
              <a:t>Definiciones</a:t>
            </a:r>
          </a:p>
        </p:txBody>
      </p:sp>
    </p:spTree>
    <p:extLst>
      <p:ext uri="{BB962C8B-B14F-4D97-AF65-F5344CB8AC3E}">
        <p14:creationId xmlns:p14="http://schemas.microsoft.com/office/powerpoint/2010/main" val="93263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14DD7-A359-C44C-9766-FE2341B72D62}"/>
              </a:ext>
            </a:extLst>
          </p:cNvPr>
          <p:cNvSpPr>
            <a:spLocks noGrp="1"/>
          </p:cNvSpPr>
          <p:nvPr>
            <p:ph type="title"/>
          </p:nvPr>
        </p:nvSpPr>
        <p:spPr>
          <a:xfrm>
            <a:off x="918587" y="122492"/>
            <a:ext cx="10515600" cy="1325563"/>
          </a:xfrm>
        </p:spPr>
        <p:txBody>
          <a:bodyPr/>
          <a:lstStyle/>
          <a:p>
            <a:r>
              <a:rPr lang="es-ES_tradnl" b="0" dirty="0"/>
              <a:t>Epidemiología</a:t>
            </a:r>
          </a:p>
        </p:txBody>
      </p:sp>
      <p:sp>
        <p:nvSpPr>
          <p:cNvPr id="4" name="CuadroTexto 3">
            <a:extLst>
              <a:ext uri="{FF2B5EF4-FFF2-40B4-BE49-F238E27FC236}">
                <a16:creationId xmlns:a16="http://schemas.microsoft.com/office/drawing/2014/main" id="{1AC73580-0240-A240-A78A-1F71DF2F1CBD}"/>
              </a:ext>
            </a:extLst>
          </p:cNvPr>
          <p:cNvSpPr txBox="1"/>
          <p:nvPr/>
        </p:nvSpPr>
        <p:spPr>
          <a:xfrm>
            <a:off x="8601388" y="6447022"/>
            <a:ext cx="3590611" cy="400110"/>
          </a:xfrm>
          <a:prstGeom prst="rect">
            <a:avLst/>
          </a:prstGeom>
          <a:noFill/>
        </p:spPr>
        <p:txBody>
          <a:bodyPr wrap="square" rtlCol="0">
            <a:spAutoFit/>
          </a:bodyPr>
          <a:lstStyle/>
          <a:p>
            <a:pPr algn="r"/>
            <a:r>
              <a:rPr lang="es-ES_tradnl" sz="1000" dirty="0" err="1">
                <a:solidFill>
                  <a:srgbClr val="152B48"/>
                </a:solidFill>
                <a:latin typeface="Montserrat" panose="00000500000000000000" pitchFamily="50" charset="0"/>
              </a:rPr>
              <a:t>Blumenthal</a:t>
            </a:r>
            <a:r>
              <a:rPr lang="es-ES_tradnl" sz="1000" dirty="0">
                <a:solidFill>
                  <a:srgbClr val="152B48"/>
                </a:solidFill>
                <a:latin typeface="Montserrat" panose="00000500000000000000" pitchFamily="50" charset="0"/>
              </a:rPr>
              <a:t>, K.G., et al. (2019). </a:t>
            </a:r>
            <a:r>
              <a:rPr lang="es-ES_tradnl" sz="1000" dirty="0" err="1">
                <a:solidFill>
                  <a:srgbClr val="152B48"/>
                </a:solidFill>
                <a:latin typeface="Montserrat" panose="00000500000000000000" pitchFamily="50" charset="0"/>
              </a:rPr>
              <a:t>Lancet</a:t>
            </a:r>
            <a:r>
              <a:rPr lang="es-ES_tradnl" sz="1000" dirty="0">
                <a:solidFill>
                  <a:srgbClr val="152B48"/>
                </a:solidFill>
                <a:latin typeface="Montserrat" panose="00000500000000000000" pitchFamily="50" charset="0"/>
              </a:rPr>
              <a:t>; 393: 183–98</a:t>
            </a:r>
          </a:p>
          <a:p>
            <a:pPr algn="r"/>
            <a:r>
              <a:rPr lang="es-ES_tradnl" sz="1000" dirty="0" err="1">
                <a:solidFill>
                  <a:srgbClr val="152B48"/>
                </a:solidFill>
                <a:latin typeface="Montserrat" panose="00000500000000000000" pitchFamily="50" charset="0"/>
              </a:rPr>
              <a:t>Shenoy</a:t>
            </a:r>
            <a:r>
              <a:rPr lang="es-ES_tradnl" sz="1000" dirty="0">
                <a:solidFill>
                  <a:srgbClr val="152B48"/>
                </a:solidFill>
                <a:latin typeface="Montserrat" panose="00000500000000000000" pitchFamily="50" charset="0"/>
              </a:rPr>
              <a:t>, E.S., et al. (2019). JAMA;321(2):188-199</a:t>
            </a:r>
          </a:p>
        </p:txBody>
      </p:sp>
      <p:sp>
        <p:nvSpPr>
          <p:cNvPr id="11" name="Forma libre 10">
            <a:extLst>
              <a:ext uri="{FF2B5EF4-FFF2-40B4-BE49-F238E27FC236}">
                <a16:creationId xmlns:a16="http://schemas.microsoft.com/office/drawing/2014/main" id="{DCD2FF71-D7F6-F048-AD0A-15D96FB16637}"/>
              </a:ext>
            </a:extLst>
          </p:cNvPr>
          <p:cNvSpPr/>
          <p:nvPr/>
        </p:nvSpPr>
        <p:spPr>
          <a:xfrm>
            <a:off x="812756" y="1962065"/>
            <a:ext cx="2236123" cy="1084652"/>
          </a:xfrm>
          <a:custGeom>
            <a:avLst/>
            <a:gdLst>
              <a:gd name="connsiteX0" fmla="*/ 0 w 2946302"/>
              <a:gd name="connsiteY0" fmla="*/ 0 h 1767781"/>
              <a:gd name="connsiteX1" fmla="*/ 2946302 w 2946302"/>
              <a:gd name="connsiteY1" fmla="*/ 0 h 1767781"/>
              <a:gd name="connsiteX2" fmla="*/ 2946302 w 2946302"/>
              <a:gd name="connsiteY2" fmla="*/ 1767781 h 1767781"/>
              <a:gd name="connsiteX3" fmla="*/ 0 w 2946302"/>
              <a:gd name="connsiteY3" fmla="*/ 1767781 h 1767781"/>
              <a:gd name="connsiteX4" fmla="*/ 0 w 2946302"/>
              <a:gd name="connsiteY4" fmla="*/ 0 h 176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302" h="1767781">
                <a:moveTo>
                  <a:pt x="0" y="0"/>
                </a:moveTo>
                <a:lnTo>
                  <a:pt x="2946302" y="0"/>
                </a:lnTo>
                <a:lnTo>
                  <a:pt x="2946302" y="1767781"/>
                </a:lnTo>
                <a:lnTo>
                  <a:pt x="0" y="1767781"/>
                </a:lnTo>
                <a:lnTo>
                  <a:pt x="0" y="0"/>
                </a:ln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000" kern="1200" dirty="0"/>
              <a:t>β-</a:t>
            </a:r>
            <a:r>
              <a:rPr lang="es-ES_tradnl" sz="2000" kern="1200" dirty="0">
                <a:latin typeface="Montserrat" panose="00000500000000000000" pitchFamily="50" charset="0"/>
              </a:rPr>
              <a:t>lactámicos</a:t>
            </a:r>
            <a:endParaRPr lang="es-ES" sz="2000" kern="1200" dirty="0">
              <a:latin typeface="Montserrat" panose="00000500000000000000" pitchFamily="50" charset="0"/>
            </a:endParaRPr>
          </a:p>
        </p:txBody>
      </p:sp>
      <p:sp>
        <p:nvSpPr>
          <p:cNvPr id="13" name="Forma libre 12">
            <a:extLst>
              <a:ext uri="{FF2B5EF4-FFF2-40B4-BE49-F238E27FC236}">
                <a16:creationId xmlns:a16="http://schemas.microsoft.com/office/drawing/2014/main" id="{840CDD4F-E0C0-F647-966F-5B6DD697DCCC}"/>
              </a:ext>
            </a:extLst>
          </p:cNvPr>
          <p:cNvSpPr/>
          <p:nvPr/>
        </p:nvSpPr>
        <p:spPr>
          <a:xfrm>
            <a:off x="6383800" y="3281088"/>
            <a:ext cx="2590655" cy="1084652"/>
          </a:xfrm>
          <a:custGeom>
            <a:avLst/>
            <a:gdLst>
              <a:gd name="connsiteX0" fmla="*/ 0 w 2946302"/>
              <a:gd name="connsiteY0" fmla="*/ 0 h 1767781"/>
              <a:gd name="connsiteX1" fmla="*/ 2946302 w 2946302"/>
              <a:gd name="connsiteY1" fmla="*/ 0 h 1767781"/>
              <a:gd name="connsiteX2" fmla="*/ 2946302 w 2946302"/>
              <a:gd name="connsiteY2" fmla="*/ 1767781 h 1767781"/>
              <a:gd name="connsiteX3" fmla="*/ 0 w 2946302"/>
              <a:gd name="connsiteY3" fmla="*/ 1767781 h 1767781"/>
              <a:gd name="connsiteX4" fmla="*/ 0 w 2946302"/>
              <a:gd name="connsiteY4" fmla="*/ 0 h 176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302" h="1767781">
                <a:moveTo>
                  <a:pt x="0" y="0"/>
                </a:moveTo>
                <a:lnTo>
                  <a:pt x="2946302" y="0"/>
                </a:lnTo>
                <a:lnTo>
                  <a:pt x="2946302" y="1767781"/>
                </a:lnTo>
                <a:lnTo>
                  <a:pt x="0" y="1767781"/>
                </a:lnTo>
                <a:lnTo>
                  <a:pt x="0" y="0"/>
                </a:lnTo>
                <a:close/>
              </a:path>
            </a:pathLst>
          </a:custGeom>
          <a:solidFill>
            <a:srgbClr val="004F95"/>
          </a:solidFill>
        </p:spPr>
        <p:style>
          <a:lnRef idx="2">
            <a:schemeClr val="lt1">
              <a:hueOff val="0"/>
              <a:satOff val="0"/>
              <a:lumOff val="0"/>
              <a:alphaOff val="0"/>
            </a:schemeClr>
          </a:lnRef>
          <a:fillRef idx="1">
            <a:schemeClr val="accent1">
              <a:shade val="50000"/>
              <a:hueOff val="201247"/>
              <a:satOff val="-4901"/>
              <a:lumOff val="21448"/>
              <a:alphaOff val="0"/>
            </a:schemeClr>
          </a:fillRef>
          <a:effectRef idx="0">
            <a:schemeClr val="accent1">
              <a:shade val="50000"/>
              <a:hueOff val="201247"/>
              <a:satOff val="-4901"/>
              <a:lumOff val="21448"/>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000" kern="1200" dirty="0">
                <a:latin typeface="Montserrat" panose="00000500000000000000" pitchFamily="50" charset="0"/>
              </a:rPr>
              <a:t>Penicilinas</a:t>
            </a:r>
          </a:p>
        </p:txBody>
      </p:sp>
      <p:sp>
        <p:nvSpPr>
          <p:cNvPr id="14" name="Forma libre 13">
            <a:extLst>
              <a:ext uri="{FF2B5EF4-FFF2-40B4-BE49-F238E27FC236}">
                <a16:creationId xmlns:a16="http://schemas.microsoft.com/office/drawing/2014/main" id="{2FAF9D1D-63BF-D242-BBEF-E18FDCF34580}"/>
              </a:ext>
            </a:extLst>
          </p:cNvPr>
          <p:cNvSpPr/>
          <p:nvPr/>
        </p:nvSpPr>
        <p:spPr>
          <a:xfrm>
            <a:off x="6383800" y="1244185"/>
            <a:ext cx="2590655" cy="1084652"/>
          </a:xfrm>
          <a:custGeom>
            <a:avLst/>
            <a:gdLst>
              <a:gd name="connsiteX0" fmla="*/ 0 w 2946302"/>
              <a:gd name="connsiteY0" fmla="*/ 0 h 1767781"/>
              <a:gd name="connsiteX1" fmla="*/ 2946302 w 2946302"/>
              <a:gd name="connsiteY1" fmla="*/ 0 h 1767781"/>
              <a:gd name="connsiteX2" fmla="*/ 2946302 w 2946302"/>
              <a:gd name="connsiteY2" fmla="*/ 1767781 h 1767781"/>
              <a:gd name="connsiteX3" fmla="*/ 0 w 2946302"/>
              <a:gd name="connsiteY3" fmla="*/ 1767781 h 1767781"/>
              <a:gd name="connsiteX4" fmla="*/ 0 w 2946302"/>
              <a:gd name="connsiteY4" fmla="*/ 0 h 176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302" h="1767781">
                <a:moveTo>
                  <a:pt x="0" y="0"/>
                </a:moveTo>
                <a:lnTo>
                  <a:pt x="2946302" y="0"/>
                </a:lnTo>
                <a:lnTo>
                  <a:pt x="2946302" y="1767781"/>
                </a:lnTo>
                <a:lnTo>
                  <a:pt x="0" y="1767781"/>
                </a:lnTo>
                <a:lnTo>
                  <a:pt x="0" y="0"/>
                </a:lnTo>
                <a:close/>
              </a:path>
            </a:pathLst>
          </a:custGeom>
          <a:solidFill>
            <a:srgbClr val="004F95"/>
          </a:solidFill>
        </p:spPr>
        <p:style>
          <a:lnRef idx="2">
            <a:schemeClr val="lt1">
              <a:hueOff val="0"/>
              <a:satOff val="0"/>
              <a:lumOff val="0"/>
              <a:alphaOff val="0"/>
            </a:schemeClr>
          </a:lnRef>
          <a:fillRef idx="1">
            <a:schemeClr val="accent1">
              <a:shade val="50000"/>
              <a:hueOff val="402493"/>
              <a:satOff val="-9802"/>
              <a:lumOff val="42896"/>
              <a:alphaOff val="0"/>
            </a:schemeClr>
          </a:fillRef>
          <a:effectRef idx="0">
            <a:schemeClr val="accent1">
              <a:shade val="50000"/>
              <a:hueOff val="402493"/>
              <a:satOff val="-9802"/>
              <a:lumOff val="42896"/>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000" kern="1200" dirty="0">
                <a:latin typeface="Montserrat" panose="00000500000000000000" pitchFamily="50" charset="0"/>
              </a:rPr>
              <a:t>Cefalosporinas</a:t>
            </a:r>
          </a:p>
        </p:txBody>
      </p:sp>
      <p:sp>
        <p:nvSpPr>
          <p:cNvPr id="19" name="Forma libre 18">
            <a:extLst>
              <a:ext uri="{FF2B5EF4-FFF2-40B4-BE49-F238E27FC236}">
                <a16:creationId xmlns:a16="http://schemas.microsoft.com/office/drawing/2014/main" id="{C87F9FBA-D46D-4E46-9E6C-A79A80C07C0F}"/>
              </a:ext>
            </a:extLst>
          </p:cNvPr>
          <p:cNvSpPr/>
          <p:nvPr/>
        </p:nvSpPr>
        <p:spPr>
          <a:xfrm>
            <a:off x="6383800" y="5126468"/>
            <a:ext cx="2590655" cy="1084652"/>
          </a:xfrm>
          <a:custGeom>
            <a:avLst/>
            <a:gdLst>
              <a:gd name="connsiteX0" fmla="*/ 0 w 2946302"/>
              <a:gd name="connsiteY0" fmla="*/ 0 h 1767781"/>
              <a:gd name="connsiteX1" fmla="*/ 2946302 w 2946302"/>
              <a:gd name="connsiteY1" fmla="*/ 0 h 1767781"/>
              <a:gd name="connsiteX2" fmla="*/ 2946302 w 2946302"/>
              <a:gd name="connsiteY2" fmla="*/ 1767781 h 1767781"/>
              <a:gd name="connsiteX3" fmla="*/ 0 w 2946302"/>
              <a:gd name="connsiteY3" fmla="*/ 1767781 h 1767781"/>
              <a:gd name="connsiteX4" fmla="*/ 0 w 2946302"/>
              <a:gd name="connsiteY4" fmla="*/ 0 h 176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302" h="1767781">
                <a:moveTo>
                  <a:pt x="0" y="0"/>
                </a:moveTo>
                <a:lnTo>
                  <a:pt x="2946302" y="0"/>
                </a:lnTo>
                <a:lnTo>
                  <a:pt x="2946302" y="1767781"/>
                </a:lnTo>
                <a:lnTo>
                  <a:pt x="0" y="1767781"/>
                </a:lnTo>
                <a:lnTo>
                  <a:pt x="0" y="0"/>
                </a:lnTo>
                <a:close/>
              </a:path>
            </a:pathLst>
          </a:custGeom>
          <a:solidFill>
            <a:srgbClr val="004F95"/>
          </a:solidFill>
        </p:spPr>
        <p:style>
          <a:lnRef idx="2">
            <a:schemeClr val="lt1">
              <a:hueOff val="0"/>
              <a:satOff val="0"/>
              <a:lumOff val="0"/>
              <a:alphaOff val="0"/>
            </a:schemeClr>
          </a:lnRef>
          <a:fillRef idx="1">
            <a:schemeClr val="accent1">
              <a:shade val="50000"/>
              <a:hueOff val="201247"/>
              <a:satOff val="-4901"/>
              <a:lumOff val="21448"/>
              <a:alphaOff val="0"/>
            </a:schemeClr>
          </a:fillRef>
          <a:effectRef idx="0">
            <a:schemeClr val="accent1">
              <a:shade val="50000"/>
              <a:hueOff val="201247"/>
              <a:satOff val="-4901"/>
              <a:lumOff val="21448"/>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000" kern="1200" dirty="0" err="1">
                <a:latin typeface="Montserrat" panose="00000500000000000000" pitchFamily="50" charset="0"/>
              </a:rPr>
              <a:t>Carbapenémicos</a:t>
            </a:r>
            <a:br>
              <a:rPr lang="es-ES" sz="2000" kern="1200" dirty="0">
                <a:latin typeface="Montserrat" panose="00000500000000000000" pitchFamily="50" charset="0"/>
              </a:rPr>
            </a:br>
            <a:r>
              <a:rPr lang="es-ES" sz="2000" kern="1200" dirty="0" err="1">
                <a:latin typeface="Montserrat" panose="00000500000000000000" pitchFamily="50" charset="0"/>
              </a:rPr>
              <a:t>Monobactámicos</a:t>
            </a:r>
            <a:endParaRPr lang="es-ES" sz="2000" kern="1200" dirty="0">
              <a:latin typeface="Montserrat" panose="00000500000000000000" pitchFamily="50" charset="0"/>
            </a:endParaRPr>
          </a:p>
        </p:txBody>
      </p:sp>
      <p:sp>
        <p:nvSpPr>
          <p:cNvPr id="8" name="CuadroTexto 7">
            <a:extLst>
              <a:ext uri="{FF2B5EF4-FFF2-40B4-BE49-F238E27FC236}">
                <a16:creationId xmlns:a16="http://schemas.microsoft.com/office/drawing/2014/main" id="{E409D856-E217-6F4A-8FC5-4CE92EC49A1E}"/>
              </a:ext>
            </a:extLst>
          </p:cNvPr>
          <p:cNvSpPr txBox="1"/>
          <p:nvPr/>
        </p:nvSpPr>
        <p:spPr>
          <a:xfrm>
            <a:off x="3226633" y="1904227"/>
            <a:ext cx="2581568" cy="1323439"/>
          </a:xfrm>
          <a:prstGeom prst="rect">
            <a:avLst/>
          </a:prstGeom>
          <a:noFill/>
          <a:ln w="12700">
            <a:solidFill>
              <a:schemeClr val="accent1">
                <a:lumMod val="50000"/>
              </a:schemeClr>
            </a:solidFill>
          </a:ln>
        </p:spPr>
        <p:txBody>
          <a:bodyPr wrap="square" lIns="72000" rIns="36000" rtlCol="0">
            <a:spAutoFit/>
          </a:bodyPr>
          <a:lstStyle/>
          <a:p>
            <a:pPr marL="182563" indent="-182563">
              <a:buFont typeface="Arial" panose="020B0604020202020204" pitchFamily="34" charset="0"/>
              <a:buChar char="•"/>
            </a:pPr>
            <a:r>
              <a:rPr lang="es-ES_tradnl" sz="1600" dirty="0">
                <a:solidFill>
                  <a:srgbClr val="152B48"/>
                </a:solidFill>
                <a:latin typeface="Montserrat" panose="00000500000000000000" pitchFamily="50" charset="0"/>
              </a:rPr>
              <a:t>Más comunes en RHS.</a:t>
            </a:r>
          </a:p>
          <a:p>
            <a:pPr marL="182563" indent="-182563">
              <a:buFont typeface="Arial" panose="020B0604020202020204" pitchFamily="34" charset="0"/>
              <a:buChar char="•"/>
            </a:pPr>
            <a:r>
              <a:rPr lang="es-ES_tradnl" sz="1600" dirty="0">
                <a:solidFill>
                  <a:srgbClr val="152B48"/>
                </a:solidFill>
                <a:latin typeface="Montserrat" panose="00000500000000000000" pitchFamily="50" charset="0"/>
              </a:rPr>
              <a:t>RAM → 5-15%.</a:t>
            </a:r>
          </a:p>
          <a:p>
            <a:pPr marL="182563" indent="-182563">
              <a:buFont typeface="Arial" panose="020B0604020202020204" pitchFamily="34" charset="0"/>
              <a:buChar char="•"/>
            </a:pPr>
            <a:r>
              <a:rPr lang="es-ES_tradnl" sz="1600" dirty="0">
                <a:solidFill>
                  <a:srgbClr val="152B48"/>
                </a:solidFill>
                <a:latin typeface="Montserrat" panose="00000500000000000000" pitchFamily="50" charset="0"/>
              </a:rPr>
              <a:t>Reacción más común: erupción cutánea tardía.</a:t>
            </a:r>
          </a:p>
        </p:txBody>
      </p:sp>
      <p:sp>
        <p:nvSpPr>
          <p:cNvPr id="9" name="CuadroTexto 8">
            <a:extLst>
              <a:ext uri="{FF2B5EF4-FFF2-40B4-BE49-F238E27FC236}">
                <a16:creationId xmlns:a16="http://schemas.microsoft.com/office/drawing/2014/main" id="{135989CA-CE23-6C4E-8270-11D3F972C465}"/>
              </a:ext>
            </a:extLst>
          </p:cNvPr>
          <p:cNvSpPr txBox="1"/>
          <p:nvPr/>
        </p:nvSpPr>
        <p:spPr>
          <a:xfrm>
            <a:off x="9163042" y="2807752"/>
            <a:ext cx="2581568" cy="1815882"/>
          </a:xfrm>
          <a:prstGeom prst="rect">
            <a:avLst/>
          </a:prstGeom>
          <a:noFill/>
          <a:ln w="12700">
            <a:solidFill>
              <a:schemeClr val="accent1">
                <a:lumMod val="50000"/>
              </a:schemeClr>
            </a:solidFill>
          </a:ln>
        </p:spPr>
        <p:txBody>
          <a:bodyPr wrap="square" lIns="36000" rIns="0" rtlCol="0">
            <a:spAutoFit/>
          </a:bodyPr>
          <a:lstStyle/>
          <a:p>
            <a:pPr marL="139700" indent="-139700">
              <a:buFont typeface="Arial" panose="020B0604020202020204" pitchFamily="34" charset="0"/>
              <a:buChar char="•"/>
            </a:pPr>
            <a:r>
              <a:rPr lang="es-ES_tradnl" sz="1600" dirty="0">
                <a:solidFill>
                  <a:srgbClr val="152B48"/>
                </a:solidFill>
                <a:latin typeface="Montserrat" panose="00000500000000000000" pitchFamily="50" charset="0"/>
              </a:rPr>
              <a:t>Prevalencia: 5-10%.</a:t>
            </a:r>
          </a:p>
          <a:p>
            <a:pPr marL="139700" indent="-139700">
              <a:buFont typeface="Arial" panose="020B0604020202020204" pitchFamily="34" charset="0"/>
              <a:buChar char="•"/>
            </a:pPr>
            <a:r>
              <a:rPr lang="es-ES_tradnl" sz="1600" dirty="0">
                <a:solidFill>
                  <a:srgbClr val="152B48"/>
                </a:solidFill>
                <a:latin typeface="Montserrat" panose="00000500000000000000" pitchFamily="50" charset="0"/>
              </a:rPr>
              <a:t>10% auto reporte → 90% la toleran.</a:t>
            </a:r>
          </a:p>
          <a:p>
            <a:pPr marL="139700" indent="-139700">
              <a:buFont typeface="Arial" panose="020B0604020202020204" pitchFamily="34" charset="0"/>
              <a:buChar char="•"/>
            </a:pPr>
            <a:r>
              <a:rPr lang="es-ES_tradnl" sz="1600" dirty="0">
                <a:solidFill>
                  <a:srgbClr val="152B48"/>
                </a:solidFill>
                <a:latin typeface="Montserrat" panose="00000500000000000000" pitchFamily="50" charset="0"/>
              </a:rPr>
              <a:t>Anafilaxia: 0,001% IV y 0,0005% VO.</a:t>
            </a:r>
          </a:p>
          <a:p>
            <a:pPr marL="139700" indent="-139700">
              <a:buFont typeface="Arial" panose="020B0604020202020204" pitchFamily="34" charset="0"/>
              <a:buChar char="•"/>
            </a:pPr>
            <a:r>
              <a:rPr lang="es-ES_tradnl" sz="1600" dirty="0">
                <a:solidFill>
                  <a:srgbClr val="152B48"/>
                </a:solidFill>
                <a:latin typeface="Montserrat" panose="00000500000000000000" pitchFamily="50" charset="0"/>
              </a:rPr>
              <a:t>50% → toleran 5 años.</a:t>
            </a:r>
          </a:p>
          <a:p>
            <a:pPr marL="139700" indent="-139700">
              <a:buFont typeface="Arial" panose="020B0604020202020204" pitchFamily="34" charset="0"/>
              <a:buChar char="•"/>
            </a:pPr>
            <a:r>
              <a:rPr lang="es-ES_tradnl" sz="1600" dirty="0">
                <a:solidFill>
                  <a:srgbClr val="152B48"/>
                </a:solidFill>
                <a:latin typeface="Montserrat" panose="00000500000000000000" pitchFamily="50" charset="0"/>
              </a:rPr>
              <a:t>80% → toleran 10 años.</a:t>
            </a:r>
          </a:p>
        </p:txBody>
      </p:sp>
      <p:sp>
        <p:nvSpPr>
          <p:cNvPr id="10" name="CuadroTexto 9">
            <a:extLst>
              <a:ext uri="{FF2B5EF4-FFF2-40B4-BE49-F238E27FC236}">
                <a16:creationId xmlns:a16="http://schemas.microsoft.com/office/drawing/2014/main" id="{075B2081-441D-D447-BE48-96C5B5F7CEB4}"/>
              </a:ext>
            </a:extLst>
          </p:cNvPr>
          <p:cNvSpPr txBox="1"/>
          <p:nvPr/>
        </p:nvSpPr>
        <p:spPr>
          <a:xfrm>
            <a:off x="9163041" y="1324846"/>
            <a:ext cx="2581568" cy="1077218"/>
          </a:xfrm>
          <a:prstGeom prst="rect">
            <a:avLst/>
          </a:prstGeom>
          <a:noFill/>
          <a:ln w="12700">
            <a:solidFill>
              <a:schemeClr val="accent1">
                <a:lumMod val="50000"/>
              </a:schemeClr>
            </a:solidFill>
          </a:ln>
        </p:spPr>
        <p:txBody>
          <a:bodyPr wrap="square" rtlCol="0">
            <a:spAutoFit/>
          </a:bodyPr>
          <a:lstStyle/>
          <a:p>
            <a:pPr marL="182563" indent="-182563">
              <a:buFont typeface="Arial" panose="020B0604020202020204" pitchFamily="34" charset="0"/>
              <a:buChar char="•"/>
            </a:pPr>
            <a:r>
              <a:rPr lang="es-ES_tradnl" sz="1600" dirty="0">
                <a:solidFill>
                  <a:srgbClr val="152B48"/>
                </a:solidFill>
                <a:latin typeface="Montserrat" panose="00000500000000000000" pitchFamily="50" charset="0"/>
              </a:rPr>
              <a:t>RAM → 1-2%.</a:t>
            </a:r>
          </a:p>
          <a:p>
            <a:pPr marL="182563" indent="-182563">
              <a:buFont typeface="Arial" panose="020B0604020202020204" pitchFamily="34" charset="0"/>
              <a:buChar char="•"/>
            </a:pPr>
            <a:r>
              <a:rPr lang="es-ES_tradnl" sz="1600" dirty="0">
                <a:solidFill>
                  <a:srgbClr val="152B48"/>
                </a:solidFill>
                <a:latin typeface="Montserrat" panose="00000500000000000000" pitchFamily="50" charset="0"/>
              </a:rPr>
              <a:t>Cefazolina → Anafilaxia. </a:t>
            </a:r>
            <a:r>
              <a:rPr lang="es-ES_tradnl" sz="1600" dirty="0" err="1">
                <a:solidFill>
                  <a:srgbClr val="152B48"/>
                </a:solidFill>
                <a:latin typeface="Montserrat" panose="00000500000000000000" pitchFamily="50" charset="0"/>
              </a:rPr>
              <a:t>perioperatoria</a:t>
            </a:r>
            <a:r>
              <a:rPr lang="es-ES_tradnl" sz="1600" dirty="0">
                <a:solidFill>
                  <a:srgbClr val="152B48"/>
                </a:solidFill>
                <a:latin typeface="Montserrat" panose="00000500000000000000" pitchFamily="50" charset="0"/>
              </a:rPr>
              <a:t>.</a:t>
            </a:r>
          </a:p>
        </p:txBody>
      </p:sp>
      <p:sp>
        <p:nvSpPr>
          <p:cNvPr id="12" name="CuadroTexto 11">
            <a:extLst>
              <a:ext uri="{FF2B5EF4-FFF2-40B4-BE49-F238E27FC236}">
                <a16:creationId xmlns:a16="http://schemas.microsoft.com/office/drawing/2014/main" id="{939625C7-E4CA-4249-9AA6-0CA953C29340}"/>
              </a:ext>
            </a:extLst>
          </p:cNvPr>
          <p:cNvSpPr txBox="1"/>
          <p:nvPr/>
        </p:nvSpPr>
        <p:spPr>
          <a:xfrm>
            <a:off x="9163041" y="5484128"/>
            <a:ext cx="1008538" cy="338554"/>
          </a:xfrm>
          <a:prstGeom prst="rect">
            <a:avLst/>
          </a:prstGeom>
          <a:noFill/>
          <a:ln w="12700">
            <a:solidFill>
              <a:schemeClr val="accent1">
                <a:lumMod val="50000"/>
              </a:schemeClr>
            </a:solidFill>
          </a:ln>
        </p:spPr>
        <p:txBody>
          <a:bodyPr wrap="square" rtlCol="0">
            <a:spAutoFit/>
          </a:bodyPr>
          <a:lstStyle/>
          <a:p>
            <a:pPr marL="182563" indent="-182563">
              <a:buFont typeface="Arial" panose="020B0604020202020204" pitchFamily="34" charset="0"/>
              <a:buChar char="•"/>
            </a:pPr>
            <a:r>
              <a:rPr lang="es-ES_tradnl" sz="1600" dirty="0">
                <a:solidFill>
                  <a:srgbClr val="152B48"/>
                </a:solidFill>
                <a:latin typeface="Montserrat" panose="00000500000000000000" pitchFamily="50" charset="0"/>
              </a:rPr>
              <a:t>Raras</a:t>
            </a:r>
          </a:p>
        </p:txBody>
      </p:sp>
      <p:cxnSp>
        <p:nvCxnSpPr>
          <p:cNvPr id="23" name="Conector recto de flecha 22">
            <a:extLst>
              <a:ext uri="{FF2B5EF4-FFF2-40B4-BE49-F238E27FC236}">
                <a16:creationId xmlns:a16="http://schemas.microsoft.com/office/drawing/2014/main" id="{5E852759-524E-CD45-9B6D-9053ECE21420}"/>
              </a:ext>
            </a:extLst>
          </p:cNvPr>
          <p:cNvCxnSpPr>
            <a:cxnSpLocks/>
          </p:cNvCxnSpPr>
          <p:nvPr/>
        </p:nvCxnSpPr>
        <p:spPr>
          <a:xfrm>
            <a:off x="3048879" y="2504391"/>
            <a:ext cx="177754"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FFC97AD3-6868-D248-A682-34F85DCE2F56}"/>
              </a:ext>
            </a:extLst>
          </p:cNvPr>
          <p:cNvCxnSpPr>
            <a:cxnSpLocks/>
          </p:cNvCxnSpPr>
          <p:nvPr/>
        </p:nvCxnSpPr>
        <p:spPr>
          <a:xfrm>
            <a:off x="8985287" y="1786511"/>
            <a:ext cx="177754"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2BAA4DE7-94B4-F845-B0DC-D8CA12205B40}"/>
              </a:ext>
            </a:extLst>
          </p:cNvPr>
          <p:cNvCxnSpPr>
            <a:cxnSpLocks/>
          </p:cNvCxnSpPr>
          <p:nvPr/>
        </p:nvCxnSpPr>
        <p:spPr>
          <a:xfrm>
            <a:off x="8974455" y="3823414"/>
            <a:ext cx="177754"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29695D85-601F-3A4A-B4EA-CBB74EE8BCC8}"/>
              </a:ext>
            </a:extLst>
          </p:cNvPr>
          <p:cNvCxnSpPr>
            <a:cxnSpLocks/>
          </p:cNvCxnSpPr>
          <p:nvPr/>
        </p:nvCxnSpPr>
        <p:spPr>
          <a:xfrm>
            <a:off x="8985287" y="5668794"/>
            <a:ext cx="177754"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83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D10FCFD-975F-B243-81B5-04F49E39B854}"/>
              </a:ext>
            </a:extLst>
          </p:cNvPr>
          <p:cNvPicPr>
            <a:picLocks noChangeAspect="1"/>
          </p:cNvPicPr>
          <p:nvPr/>
        </p:nvPicPr>
        <p:blipFill rotWithShape="1">
          <a:blip r:embed="rId3" cstate="email">
            <a:alphaModFix amt="35000"/>
            <a:duotone>
              <a:prstClr val="black"/>
              <a:schemeClr val="accent1">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0194547" y="18730"/>
            <a:ext cx="1886500" cy="2018352"/>
          </a:xfrm>
          <a:prstGeom prst="rect">
            <a:avLst/>
          </a:prstGeom>
        </p:spPr>
      </p:pic>
      <p:pic>
        <p:nvPicPr>
          <p:cNvPr id="5" name="Imagen 4">
            <a:extLst>
              <a:ext uri="{FF2B5EF4-FFF2-40B4-BE49-F238E27FC236}">
                <a16:creationId xmlns:a16="http://schemas.microsoft.com/office/drawing/2014/main" id="{40646486-8D44-2D42-A4D1-8ACC8AAEDA4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34208" y="2377470"/>
            <a:ext cx="5546839" cy="3206006"/>
          </a:xfrm>
          <a:prstGeom prst="rect">
            <a:avLst/>
          </a:prstGeom>
          <a:solidFill>
            <a:schemeClr val="bg1"/>
          </a:solidFill>
          <a:ln>
            <a:solidFill>
              <a:schemeClr val="tx1"/>
            </a:solidFill>
          </a:ln>
        </p:spPr>
      </p:pic>
      <p:pic>
        <p:nvPicPr>
          <p:cNvPr id="6" name="Imagen 5">
            <a:extLst>
              <a:ext uri="{FF2B5EF4-FFF2-40B4-BE49-F238E27FC236}">
                <a16:creationId xmlns:a16="http://schemas.microsoft.com/office/drawing/2014/main" id="{5B170073-8BAB-9447-9097-F0C6678375C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6135" y="1419853"/>
            <a:ext cx="5600542" cy="2379662"/>
          </a:xfrm>
          <a:prstGeom prst="rect">
            <a:avLst/>
          </a:prstGeom>
          <a:ln>
            <a:solidFill>
              <a:schemeClr val="tx1"/>
            </a:solidFill>
          </a:ln>
        </p:spPr>
      </p:pic>
      <p:sp>
        <p:nvSpPr>
          <p:cNvPr id="7" name="Título 6">
            <a:extLst>
              <a:ext uri="{FF2B5EF4-FFF2-40B4-BE49-F238E27FC236}">
                <a16:creationId xmlns:a16="http://schemas.microsoft.com/office/drawing/2014/main" id="{F237C8F4-6182-7C42-B5A8-2E7D455EFB84}"/>
              </a:ext>
            </a:extLst>
          </p:cNvPr>
          <p:cNvSpPr>
            <a:spLocks noGrp="1"/>
          </p:cNvSpPr>
          <p:nvPr>
            <p:ph type="title"/>
          </p:nvPr>
        </p:nvSpPr>
        <p:spPr>
          <a:xfrm>
            <a:off x="838200" y="15389"/>
            <a:ext cx="10515600" cy="1325563"/>
          </a:xfrm>
        </p:spPr>
        <p:txBody>
          <a:bodyPr/>
          <a:lstStyle/>
          <a:p>
            <a:r>
              <a:rPr lang="es-ES_tradnl" b="0" cap="none" dirty="0"/>
              <a:t>En América </a:t>
            </a:r>
            <a:r>
              <a:rPr lang="es-ES_tradnl" b="0" dirty="0"/>
              <a:t>L</a:t>
            </a:r>
            <a:r>
              <a:rPr lang="es-ES_tradnl" b="0" cap="none" dirty="0"/>
              <a:t>atina</a:t>
            </a:r>
          </a:p>
        </p:txBody>
      </p:sp>
      <p:sp>
        <p:nvSpPr>
          <p:cNvPr id="10" name="Rectángulo 9">
            <a:extLst>
              <a:ext uri="{FF2B5EF4-FFF2-40B4-BE49-F238E27FC236}">
                <a16:creationId xmlns:a16="http://schemas.microsoft.com/office/drawing/2014/main" id="{2B8543D0-E70C-8542-AF26-1903BD28D621}"/>
              </a:ext>
            </a:extLst>
          </p:cNvPr>
          <p:cNvSpPr/>
          <p:nvPr/>
        </p:nvSpPr>
        <p:spPr>
          <a:xfrm>
            <a:off x="7498375" y="4441479"/>
            <a:ext cx="1837828" cy="271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ángulo 10">
            <a:extLst>
              <a:ext uri="{FF2B5EF4-FFF2-40B4-BE49-F238E27FC236}">
                <a16:creationId xmlns:a16="http://schemas.microsoft.com/office/drawing/2014/main" id="{A4535562-428A-E342-ADBA-7FAC16CF2CD4}"/>
              </a:ext>
            </a:extLst>
          </p:cNvPr>
          <p:cNvSpPr/>
          <p:nvPr/>
        </p:nvSpPr>
        <p:spPr>
          <a:xfrm>
            <a:off x="636135" y="2201105"/>
            <a:ext cx="5357830" cy="169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CuadroTexto 15">
            <a:extLst>
              <a:ext uri="{FF2B5EF4-FFF2-40B4-BE49-F238E27FC236}">
                <a16:creationId xmlns:a16="http://schemas.microsoft.com/office/drawing/2014/main" id="{8E38F5C5-9646-8440-977F-9E465088554E}"/>
              </a:ext>
            </a:extLst>
          </p:cNvPr>
          <p:cNvSpPr txBox="1"/>
          <p:nvPr/>
        </p:nvSpPr>
        <p:spPr>
          <a:xfrm>
            <a:off x="6689369" y="6427113"/>
            <a:ext cx="5502631" cy="369332"/>
          </a:xfrm>
          <a:prstGeom prst="rect">
            <a:avLst/>
          </a:prstGeom>
          <a:noFill/>
        </p:spPr>
        <p:txBody>
          <a:bodyPr wrap="square" rtlCol="0">
            <a:spAutoFit/>
          </a:bodyPr>
          <a:lstStyle/>
          <a:p>
            <a:pPr algn="r"/>
            <a:r>
              <a:rPr lang="es-ES_tradnl" sz="900" dirty="0" err="1">
                <a:latin typeface="Montserrat" panose="00000500000000000000" pitchFamily="50" charset="0"/>
              </a:rPr>
              <a:t>Jares</a:t>
            </a:r>
            <a:r>
              <a:rPr lang="es-ES_tradnl" sz="900" dirty="0">
                <a:latin typeface="Montserrat" panose="00000500000000000000" pitchFamily="50" charset="0"/>
              </a:rPr>
              <a:t> E.J., et al. (2014). Ann </a:t>
            </a:r>
            <a:r>
              <a:rPr lang="es-ES_tradnl" sz="900" dirty="0" err="1">
                <a:latin typeface="Montserrat" panose="00000500000000000000" pitchFamily="50" charset="0"/>
              </a:rPr>
              <a:t>Allergy</a:t>
            </a:r>
            <a:r>
              <a:rPr lang="es-ES_tradnl" sz="900" dirty="0">
                <a:latin typeface="Montserrat" panose="00000500000000000000" pitchFamily="50" charset="0"/>
              </a:rPr>
              <a:t> </a:t>
            </a:r>
            <a:r>
              <a:rPr lang="es-ES_tradnl" sz="900" dirty="0" err="1">
                <a:latin typeface="Montserrat" panose="00000500000000000000" pitchFamily="50" charset="0"/>
              </a:rPr>
              <a:t>Asthma</a:t>
            </a:r>
            <a:r>
              <a:rPr lang="es-ES_tradnl" sz="900" dirty="0">
                <a:latin typeface="Montserrat" panose="00000500000000000000" pitchFamily="50" charset="0"/>
              </a:rPr>
              <a:t> </a:t>
            </a:r>
            <a:r>
              <a:rPr lang="es-ES_tradnl" sz="900" dirty="0" err="1">
                <a:latin typeface="Montserrat" panose="00000500000000000000" pitchFamily="50" charset="0"/>
              </a:rPr>
              <a:t>Immunol</a:t>
            </a:r>
            <a:r>
              <a:rPr lang="es-ES_tradnl" sz="900" dirty="0">
                <a:latin typeface="Montserrat" panose="00000500000000000000" pitchFamily="50" charset="0"/>
              </a:rPr>
              <a:t>. 113(3):282-289.</a:t>
            </a:r>
          </a:p>
          <a:p>
            <a:pPr algn="r"/>
            <a:r>
              <a:rPr lang="es-ES_tradnl" sz="900" dirty="0" err="1">
                <a:latin typeface="Montserrat" panose="00000500000000000000" pitchFamily="50" charset="0"/>
              </a:rPr>
              <a:t>Jares</a:t>
            </a:r>
            <a:r>
              <a:rPr lang="es-ES_tradnl" sz="900" dirty="0">
                <a:latin typeface="Montserrat" panose="00000500000000000000" pitchFamily="50" charset="0"/>
              </a:rPr>
              <a:t> E.J., et al. (2015). J </a:t>
            </a:r>
            <a:r>
              <a:rPr lang="es-ES_tradnl" sz="900" dirty="0" err="1">
                <a:latin typeface="Montserrat" panose="00000500000000000000" pitchFamily="50" charset="0"/>
              </a:rPr>
              <a:t>Allergy</a:t>
            </a:r>
            <a:r>
              <a:rPr lang="es-ES_tradnl" sz="900" dirty="0">
                <a:latin typeface="Montserrat" panose="00000500000000000000" pitchFamily="50" charset="0"/>
              </a:rPr>
              <a:t> </a:t>
            </a:r>
            <a:r>
              <a:rPr lang="es-ES_tradnl" sz="900" dirty="0" err="1">
                <a:latin typeface="Montserrat" panose="00000500000000000000" pitchFamily="50" charset="0"/>
              </a:rPr>
              <a:t>Clin</a:t>
            </a:r>
            <a:r>
              <a:rPr lang="es-ES_tradnl" sz="900" dirty="0">
                <a:latin typeface="Montserrat" panose="00000500000000000000" pitchFamily="50" charset="0"/>
              </a:rPr>
              <a:t> </a:t>
            </a:r>
            <a:r>
              <a:rPr lang="es-ES_tradnl" sz="900" dirty="0" err="1">
                <a:latin typeface="Montserrat" panose="00000500000000000000" pitchFamily="50" charset="0"/>
              </a:rPr>
              <a:t>Immunol</a:t>
            </a:r>
            <a:r>
              <a:rPr lang="es-ES_tradnl" sz="900" dirty="0">
                <a:latin typeface="Montserrat" panose="00000500000000000000" pitchFamily="50" charset="0"/>
              </a:rPr>
              <a:t> </a:t>
            </a:r>
            <a:r>
              <a:rPr lang="es-ES_tradnl" sz="900" dirty="0" err="1">
                <a:latin typeface="Montserrat" panose="00000500000000000000" pitchFamily="50" charset="0"/>
              </a:rPr>
              <a:t>Pract</a:t>
            </a:r>
            <a:r>
              <a:rPr lang="es-ES_tradnl" sz="900" dirty="0">
                <a:latin typeface="Montserrat" panose="00000500000000000000" pitchFamily="50" charset="0"/>
              </a:rPr>
              <a:t>, </a:t>
            </a:r>
            <a:r>
              <a:rPr lang="es-ES_tradnl" sz="900" dirty="0" err="1">
                <a:latin typeface="Montserrat" panose="00000500000000000000" pitchFamily="50" charset="0"/>
              </a:rPr>
              <a:t>Vol</a:t>
            </a:r>
            <a:r>
              <a:rPr lang="es-ES_tradnl" sz="900" dirty="0">
                <a:latin typeface="Montserrat" panose="00000500000000000000" pitchFamily="50" charset="0"/>
              </a:rPr>
              <a:t> 3, </a:t>
            </a:r>
            <a:r>
              <a:rPr lang="es-ES_tradnl" sz="900" dirty="0" err="1">
                <a:latin typeface="Montserrat" panose="00000500000000000000" pitchFamily="50" charset="0"/>
              </a:rPr>
              <a:t>Núm</a:t>
            </a:r>
            <a:r>
              <a:rPr lang="es-ES_tradnl" sz="900" dirty="0">
                <a:latin typeface="Montserrat" panose="00000500000000000000" pitchFamily="50" charset="0"/>
              </a:rPr>
              <a:t> 5, </a:t>
            </a:r>
            <a:r>
              <a:rPr lang="es-ES_tradnl" sz="900" dirty="0" err="1">
                <a:latin typeface="Montserrat" panose="00000500000000000000" pitchFamily="50" charset="0"/>
              </a:rPr>
              <a:t>Pág</a:t>
            </a:r>
            <a:r>
              <a:rPr lang="es-ES_tradnl" sz="900" dirty="0">
                <a:latin typeface="Montserrat" panose="00000500000000000000" pitchFamily="50" charset="0"/>
              </a:rPr>
              <a:t> 780-788</a:t>
            </a:r>
          </a:p>
        </p:txBody>
      </p:sp>
    </p:spTree>
    <p:extLst>
      <p:ext uri="{BB962C8B-B14F-4D97-AF65-F5344CB8AC3E}">
        <p14:creationId xmlns:p14="http://schemas.microsoft.com/office/powerpoint/2010/main" val="59370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F69DC-AF47-8247-81A4-A6D03E8D862D}"/>
              </a:ext>
            </a:extLst>
          </p:cNvPr>
          <p:cNvSpPr>
            <a:spLocks noGrp="1"/>
          </p:cNvSpPr>
          <p:nvPr>
            <p:ph type="title"/>
          </p:nvPr>
        </p:nvSpPr>
        <p:spPr>
          <a:xfrm>
            <a:off x="1019070" y="64925"/>
            <a:ext cx="10515600" cy="1325563"/>
          </a:xfrm>
        </p:spPr>
        <p:txBody>
          <a:bodyPr>
            <a:normAutofit/>
          </a:bodyPr>
          <a:lstStyle/>
          <a:p>
            <a:r>
              <a:rPr lang="es-ES_tradnl" sz="4000" b="0" cap="none" dirty="0">
                <a:latin typeface="Montserrat" panose="00000500000000000000" pitchFamily="50" charset="0"/>
              </a:rPr>
              <a:t>En niños:</a:t>
            </a:r>
          </a:p>
        </p:txBody>
      </p:sp>
      <p:pic>
        <p:nvPicPr>
          <p:cNvPr id="4" name="Imagen 3">
            <a:extLst>
              <a:ext uri="{FF2B5EF4-FFF2-40B4-BE49-F238E27FC236}">
                <a16:creationId xmlns:a16="http://schemas.microsoft.com/office/drawing/2014/main" id="{C6CAC078-3E81-0248-9AAD-DDD00D94EAC1}"/>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foregroundMark x1="21657" y1="6874" x2="21657" y2="6874"/>
                        <a14:foregroundMark x1="16573" y1="9756" x2="16573" y2="9756"/>
                        <a14:foregroundMark x1="17137" y1="11530" x2="17137" y2="11530"/>
                        <a14:foregroundMark x1="11299" y1="13969" x2="11299" y2="13969"/>
                        <a14:foregroundMark x1="9981" y1="21508" x2="9981" y2="21508"/>
                        <a14:foregroundMark x1="48211" y1="25055" x2="48211" y2="25055"/>
                        <a14:foregroundMark x1="44633" y1="25721" x2="44633" y2="25721"/>
                        <a14:foregroundMark x1="24859" y1="33259" x2="24859" y2="33259"/>
                        <a14:foregroundMark x1="28249" y1="33703" x2="28249" y2="33703"/>
                        <a14:foregroundMark x1="29567" y1="33259" x2="29567" y2="33259"/>
                        <a14:foregroundMark x1="25235" y1="26164" x2="25235" y2="26164"/>
                        <a14:foregroundMark x1="19397" y1="21951" x2="33522" y2="28160"/>
                        <a14:foregroundMark x1="12429" y1="11086" x2="38795" y2="6430"/>
                        <a14:foregroundMark x1="14313" y1="95787" x2="20151" y2="69845"/>
                        <a14:foregroundMark x1="38230" y1="96231" x2="34463" y2="67849"/>
                        <a14:foregroundMark x1="47646" y1="52993" x2="67608" y2="32594"/>
                        <a14:foregroundMark x1="69303" y1="6208" x2="63277" y2="96674"/>
                        <a14:foregroundMark x1="77401" y1="8204" x2="83427" y2="94013"/>
                        <a14:foregroundMark x1="82863" y1="31042" x2="60452" y2="46120"/>
                        <a14:foregroundMark x1="59887" y1="31929" x2="86817" y2="39468"/>
                        <a14:foregroundMark x1="82674" y1="34590" x2="83427" y2="49889"/>
                        <a14:foregroundMark x1="72693" y1="33038" x2="79096" y2="34590"/>
                        <a14:foregroundMark x1="13371" y1="8426" x2="5273" y2="29490"/>
                        <a14:foregroundMark x1="38606" y1="8426" x2="45198" y2="10421"/>
                        <a14:foregroundMark x1="75141" y1="5987" x2="83427" y2="12195"/>
                        <a14:foregroundMark x1="65160" y1="6874" x2="61770" y2="24390"/>
                        <a14:foregroundMark x1="73258" y1="17295" x2="73258" y2="38581"/>
                        <a14:foregroundMark x1="52731" y1="56763" x2="45951" y2="45011"/>
                        <a14:foregroundMark x1="49341" y1="58093" x2="54049" y2="45011"/>
                        <a14:foregroundMark x1="50094" y1="48115" x2="59699" y2="38137"/>
                        <a14:foregroundMark x1="58757" y1="39468" x2="62712" y2="35033"/>
                        <a14:foregroundMark x1="60452" y1="31042" x2="65725" y2="46341"/>
                        <a14:foregroundMark x1="61205" y1="88914" x2="61205" y2="88914"/>
                        <a14:foregroundMark x1="83427" y1="88248" x2="83427" y2="88248"/>
                        <a14:foregroundMark x1="96045" y1="47450" x2="96045" y2="47450"/>
                        <a14:foregroundMark x1="87947" y1="39911" x2="87947" y2="39911"/>
                        <a14:foregroundMark x1="89831" y1="41907" x2="89831" y2="41907"/>
                        <a14:foregroundMark x1="53296" y1="43016" x2="53296" y2="43016"/>
                        <a14:foregroundMark x1="54426" y1="41907" x2="54426" y2="41907"/>
                        <a14:foregroundMark x1="46893" y1="44568" x2="46893" y2="44568"/>
                        <a14:foregroundMark x1="46139" y1="43016" x2="46139" y2="43016"/>
                        <a14:foregroundMark x1="52731" y1="52328" x2="52731" y2="52328"/>
                        <a14:foregroundMark x1="53861" y1="48337" x2="53861" y2="48337"/>
                        <a14:foregroundMark x1="56685" y1="44789" x2="56685" y2="44789"/>
                        <a14:foregroundMark x1="53672" y1="58537" x2="53672" y2="58537"/>
                        <a14:foregroundMark x1="15066" y1="13304" x2="15066" y2="13304"/>
                        <a14:foregroundMark x1="14501" y1="19069" x2="14501" y2="19069"/>
                        <a14:foregroundMark x1="15631" y1="23282" x2="15631" y2="23282"/>
                        <a14:foregroundMark x1="17891" y1="27051" x2="17891" y2="27051"/>
                        <a14:foregroundMark x1="22976" y1="30599" x2="22976" y2="30599"/>
                        <a14:foregroundMark x1="25047" y1="35698" x2="25047" y2="35698"/>
                        <a14:foregroundMark x1="28814" y1="31264" x2="28814" y2="31264"/>
                        <a14:foregroundMark x1="32203" y1="30820" x2="32203" y2="30820"/>
                        <a14:foregroundMark x1="39925" y1="25721" x2="39925" y2="25721"/>
                        <a14:foregroundMark x1="40678" y1="22173" x2="40678" y2="22173"/>
                        <a14:foregroundMark x1="41055" y1="19734" x2="41055" y2="19734"/>
                        <a14:foregroundMark x1="40301" y1="6874" x2="40301" y2="6874"/>
                        <a14:foregroundMark x1="41620" y1="3991" x2="41620" y2="3991"/>
                        <a14:foregroundMark x1="41996" y1="2661" x2="41996" y2="2661"/>
                        <a14:foregroundMark x1="41431" y1="1109" x2="41431" y2="1109"/>
                        <a14:foregroundMark x1="39925" y1="665" x2="39925" y2="665"/>
                        <a14:foregroundMark x1="48211" y1="21951" x2="48211" y2="21951"/>
                        <a14:foregroundMark x1="50282" y1="24834" x2="50282" y2="24834"/>
                        <a14:foregroundMark x1="46704" y1="26386" x2="46704" y2="26386"/>
                        <a14:foregroundMark x1="43126" y1="28160" x2="43126" y2="28160"/>
                        <a14:foregroundMark x1="12618" y1="6652" x2="12618" y2="6652"/>
                        <a14:foregroundMark x1="11864" y1="4878" x2="11864" y2="4878"/>
                        <a14:foregroundMark x1="12241" y1="3326" x2="12241" y2="3326"/>
                        <a14:foregroundMark x1="13936" y1="2217" x2="13936" y2="2217"/>
                        <a14:foregroundMark x1="16384" y1="1996" x2="16384" y2="1996"/>
                        <a14:foregroundMark x1="18267" y1="2217" x2="18267" y2="2217"/>
                        <a14:foregroundMark x1="12241" y1="29490" x2="12241" y2="29490"/>
                        <a14:foregroundMark x1="3578" y1="29268" x2="3578" y2="29268"/>
                        <a14:foregroundMark x1="1318" y1="31264" x2="1318" y2="31264"/>
                        <a14:foregroundMark x1="1883" y1="24612" x2="1883" y2="24612"/>
                        <a14:foregroundMark x1="2072" y1="26164" x2="2072" y2="26164"/>
                        <a14:foregroundMark x1="5650" y1="20843" x2="5650" y2="20843"/>
                        <a14:foregroundMark x1="1318" y1="32594" x2="1318" y2="32594"/>
                        <a14:foregroundMark x1="10734" y1="39690" x2="10734" y2="39690"/>
                        <a14:foregroundMark x1="8098" y1="42129" x2="8098" y2="42129"/>
                        <a14:foregroundMark x1="10734" y1="44568" x2="10734" y2="44568"/>
                        <a14:foregroundMark x1="3013" y1="46120" x2="3013" y2="46120"/>
                        <a14:foregroundMark x1="2637" y1="48337" x2="2637" y2="48337"/>
                        <a14:foregroundMark x1="3955" y1="52993" x2="3955" y2="52993"/>
                        <a14:foregroundMark x1="4520" y1="53437" x2="4520" y2="53437"/>
                        <a14:foregroundMark x1="6591" y1="51220" x2="6591" y2="51220"/>
                        <a14:foregroundMark x1="188" y1="45233" x2="188" y2="45233"/>
                        <a14:foregroundMark x1="942" y1="44346" x2="942" y2="44346"/>
                        <a14:foregroundMark x1="13936" y1="48337" x2="13936" y2="48337"/>
                        <a14:foregroundMark x1="11299" y1="62084" x2="11299" y2="62084"/>
                        <a14:foregroundMark x1="12241" y1="58315" x2="12241" y2="58315"/>
                        <a14:foregroundMark x1="13183" y1="53880" x2="13183" y2="53880"/>
                        <a14:foregroundMark x1="25424" y1="68514" x2="25424" y2="68514"/>
                        <a14:foregroundMark x1="29190" y1="69401" x2="29190" y2="69401"/>
                        <a14:foregroundMark x1="36535" y1="69180" x2="36535" y2="69180"/>
                        <a14:foregroundMark x1="39360" y1="68071" x2="39360" y2="68071"/>
                        <a14:foregroundMark x1="42750" y1="62306" x2="42750" y2="62306"/>
                        <a14:foregroundMark x1="20339" y1="82262" x2="20339" y2="82262"/>
                        <a14:foregroundMark x1="19962" y1="79379" x2="19962" y2="79379"/>
                        <a14:foregroundMark x1="20527" y1="75166" x2="20527" y2="75166"/>
                        <a14:foregroundMark x1="20904" y1="73614" x2="20904" y2="73614"/>
                        <a14:foregroundMark x1="16761" y1="75166" x2="16761" y2="75166"/>
                        <a14:foregroundMark x1="16008" y1="80710" x2="16008" y2="80710"/>
                        <a14:foregroundMark x1="21846" y1="89800" x2="21846" y2="89800"/>
                        <a14:foregroundMark x1="19774" y1="94678" x2="19774" y2="94678"/>
                        <a14:foregroundMark x1="20151" y1="94457" x2="20151" y2="94457"/>
                        <a14:foregroundMark x1="18079" y1="97118" x2="18079" y2="97118"/>
                        <a14:foregroundMark x1="15254" y1="99335" x2="15254" y2="99335"/>
                        <a14:foregroundMark x1="11111" y1="95787" x2="11111" y2="95787"/>
                        <a14:foregroundMark x1="11488" y1="96896" x2="11488" y2="96896"/>
                        <a14:foregroundMark x1="11488" y1="94457" x2="11488" y2="94457"/>
                        <a14:foregroundMark x1="11676" y1="93126" x2="11676" y2="93126"/>
                        <a14:foregroundMark x1="12053" y1="91796" x2="12053" y2="91796"/>
                        <a14:foregroundMark x1="12618" y1="90687" x2="12618" y2="90687"/>
                        <a14:foregroundMark x1="32015" y1="90687" x2="32015" y2="90687"/>
                        <a14:foregroundMark x1="32580" y1="91574" x2="32580" y2="91574"/>
                        <a14:foregroundMark x1="33333" y1="93348" x2="33333" y2="93348"/>
                        <a14:foregroundMark x1="36158" y1="97783" x2="36158" y2="97783"/>
                        <a14:foregroundMark x1="35405" y1="96231" x2="35405" y2="96231"/>
                        <a14:foregroundMark x1="38795" y1="98891" x2="38795" y2="98891"/>
                        <a14:foregroundMark x1="40678" y1="98891" x2="40678" y2="98891"/>
                        <a14:foregroundMark x1="41431" y1="97561" x2="41431" y2="97561"/>
                        <a14:foregroundMark x1="41808" y1="97339" x2="41808" y2="97339"/>
                        <a14:foregroundMark x1="41431" y1="98448" x2="41431" y2="98448"/>
                        <a14:foregroundMark x1="41996" y1="96896" x2="41996" y2="96896"/>
                        <a14:foregroundMark x1="42185" y1="96674" x2="42185" y2="96674"/>
                        <a14:foregroundMark x1="42185" y1="95344" x2="42185" y2="95344"/>
                        <a14:foregroundMark x1="38041" y1="88470" x2="38041" y2="88470"/>
                        <a14:foregroundMark x1="38041" y1="86918" x2="38041" y2="86918"/>
                        <a14:foregroundMark x1="37853" y1="85809" x2="37853" y2="85809"/>
                        <a14:foregroundMark x1="37665" y1="82927" x2="37665" y2="82927"/>
                        <a14:foregroundMark x1="37665" y1="80931" x2="37665" y2="80931"/>
                        <a14:foregroundMark x1="37476" y1="78936" x2="37476" y2="78936"/>
                        <a14:foregroundMark x1="36911" y1="76275" x2="36911" y2="76275"/>
                        <a14:foregroundMark x1="32768" y1="74501" x2="32768" y2="74501"/>
                        <a14:foregroundMark x1="33522" y1="76497" x2="33522" y2="76497"/>
                        <a14:foregroundMark x1="33710" y1="80488" x2="33710" y2="80488"/>
                        <a14:foregroundMark x1="23352" y1="68514" x2="23352" y2="68514"/>
                        <a14:foregroundMark x1="20151" y1="68071" x2="20151" y2="68071"/>
                        <a14:foregroundMark x1="66102" y1="81818" x2="66102" y2="81818"/>
                        <a14:foregroundMark x1="66102" y1="79157" x2="66102" y2="79157"/>
                        <a14:foregroundMark x1="66290" y1="74723" x2="66290" y2="74723"/>
                        <a14:foregroundMark x1="67797" y1="69623" x2="67797" y2="69623"/>
                        <a14:foregroundMark x1="70245" y1="68736" x2="70245" y2="68736"/>
                        <a14:foregroundMark x1="71940" y1="66741" x2="71940" y2="66741"/>
                        <a14:foregroundMark x1="61770" y1="80044" x2="61770" y2="80044"/>
                        <a14:foregroundMark x1="61959" y1="81818" x2="61959" y2="81818"/>
                        <a14:foregroundMark x1="66855" y1="71619" x2="66855" y2="71619"/>
                        <a14:foregroundMark x1="62147" y1="68736" x2="62147" y2="68736"/>
                        <a14:foregroundMark x1="60075" y1="67184" x2="60075" y2="67184"/>
                        <a14:foregroundMark x1="59887" y1="63858" x2="59887" y2="63858"/>
                        <a14:foregroundMark x1="61205" y1="57428" x2="61205" y2="57428"/>
                        <a14:foregroundMark x1="83616" y1="56098" x2="83616" y2="56098"/>
                        <a14:foregroundMark x1="84557" y1="59202" x2="84557" y2="59202"/>
                        <a14:foregroundMark x1="85122" y1="60532" x2="85122" y2="60532"/>
                        <a14:foregroundMark x1="85122" y1="64302" x2="85122" y2="64302"/>
                        <a14:foregroundMark x1="82486" y1="74945" x2="82486" y2="74945"/>
                        <a14:foregroundMark x1="83427" y1="81153" x2="83427" y2="81153"/>
                        <a14:foregroundMark x1="79284" y1="82483" x2="79284" y2="82483"/>
                        <a14:foregroundMark x1="79284" y1="77827" x2="79284" y2="77827"/>
                        <a14:foregroundMark x1="78531" y1="73392" x2="78531" y2="73392"/>
                        <a14:foregroundMark x1="77778" y1="88470" x2="77778" y2="88470"/>
                        <a14:foregroundMark x1="65913" y1="94235" x2="65913" y2="94235"/>
                        <a14:foregroundMark x1="66290" y1="93348" x2="66290" y2="93348"/>
                        <a14:foregroundMark x1="67232" y1="90466" x2="67232" y2="90466"/>
                        <a14:foregroundMark x1="57062" y1="96231" x2="57062" y2="96231"/>
                        <a14:foregroundMark x1="57062" y1="94235" x2="57062" y2="94235"/>
                        <a14:foregroundMark x1="57627" y1="92683" x2="57627" y2="92683"/>
                        <a14:foregroundMark x1="58192" y1="91353" x2="58192" y2="91353"/>
                        <a14:foregroundMark x1="58945" y1="90022" x2="58945" y2="90022"/>
                        <a14:foregroundMark x1="57815" y1="97783" x2="57815" y2="97783"/>
                        <a14:foregroundMark x1="58945" y1="98670" x2="58945" y2="98670"/>
                        <a14:foregroundMark x1="60829" y1="98670" x2="60829" y2="98670"/>
                        <a14:foregroundMark x1="62524" y1="97561" x2="62524" y2="97561"/>
                        <a14:foregroundMark x1="79284" y1="93348" x2="79284" y2="93348"/>
                        <a14:foregroundMark x1="82109" y1="97561" x2="82109" y2="97561"/>
                        <a14:foregroundMark x1="85122" y1="99113" x2="85122" y2="99113"/>
                        <a14:foregroundMark x1="87194" y1="98004" x2="87194" y2="98004"/>
                        <a14:foregroundMark x1="87571" y1="95787" x2="87571" y2="95787"/>
                        <a14:foregroundMark x1="87759" y1="93348" x2="87759" y2="93348"/>
                        <a14:foregroundMark x1="87006" y1="91353" x2="87006" y2="91353"/>
                        <a14:foregroundMark x1="87194" y1="92018" x2="87194" y2="92018"/>
                        <a14:foregroundMark x1="86817" y1="90466" x2="86817" y2="90466"/>
                        <a14:foregroundMark x1="83992" y1="88470" x2="83992" y2="88470"/>
                        <a14:foregroundMark x1="85687" y1="89357" x2="85687" y2="89357"/>
                        <a14:foregroundMark x1="88136" y1="43902" x2="88136" y2="43902"/>
                        <a14:foregroundMark x1="90960" y1="42350" x2="90960" y2="42350"/>
                        <a14:foregroundMark x1="86064" y1="30599" x2="86064" y2="30599"/>
                        <a14:foregroundMark x1="82674" y1="25277" x2="82674" y2="25277"/>
                        <a14:foregroundMark x1="86252" y1="32816" x2="86252" y2="32816"/>
                        <a14:foregroundMark x1="99247" y1="45676" x2="99247" y2="45676"/>
                        <a14:foregroundMark x1="97175" y1="48115" x2="97175" y2="48115"/>
                        <a14:foregroundMark x1="96987" y1="46785" x2="96987" y2="46785"/>
                        <a14:foregroundMark x1="95292" y1="50998" x2="95292" y2="50998"/>
                        <a14:foregroundMark x1="95292" y1="52993" x2="95292" y2="52993"/>
                        <a14:foregroundMark x1="93220" y1="51885" x2="93220" y2="51885"/>
                        <a14:foregroundMark x1="97363" y1="43681" x2="97363" y2="43681"/>
                        <a14:foregroundMark x1="98117" y1="43681" x2="98117" y2="43681"/>
                        <a14:foregroundMark x1="85122" y1="16408" x2="85122" y2="16408"/>
                        <a14:foregroundMark x1="85122" y1="19734" x2="85122" y2="19734"/>
                        <a14:foregroundMark x1="58945" y1="21951" x2="58945" y2="21951"/>
                        <a14:foregroundMark x1="41808" y1="92683" x2="41808" y2="92683"/>
                        <a14:foregroundMark x1="42185" y1="93570" x2="42185" y2="93570"/>
                        <a14:foregroundMark x1="41620" y1="91796" x2="41620" y2="91796"/>
                        <a14:foregroundMark x1="41055" y1="90909" x2="41055" y2="90909"/>
                      </a14:backgroundRemoval>
                    </a14:imgEffect>
                  </a14:imgLayer>
                </a14:imgProps>
              </a:ext>
              <a:ext uri="{28A0092B-C50C-407E-A947-70E740481C1C}">
                <a14:useLocalDpi xmlns:a14="http://schemas.microsoft.com/office/drawing/2010/main"/>
              </a:ext>
            </a:extLst>
          </a:blip>
          <a:stretch>
            <a:fillRect/>
          </a:stretch>
        </p:blipFill>
        <p:spPr>
          <a:xfrm>
            <a:off x="4818659" y="2329636"/>
            <a:ext cx="3231890" cy="2745369"/>
          </a:xfrm>
          <a:prstGeom prst="rect">
            <a:avLst/>
          </a:prstGeom>
        </p:spPr>
      </p:pic>
      <p:sp>
        <p:nvSpPr>
          <p:cNvPr id="5" name="CuadroTexto 4">
            <a:extLst>
              <a:ext uri="{FF2B5EF4-FFF2-40B4-BE49-F238E27FC236}">
                <a16:creationId xmlns:a16="http://schemas.microsoft.com/office/drawing/2014/main" id="{A4D783D6-B74E-5345-B021-18117CB7900F}"/>
              </a:ext>
            </a:extLst>
          </p:cNvPr>
          <p:cNvSpPr txBox="1"/>
          <p:nvPr/>
        </p:nvSpPr>
        <p:spPr>
          <a:xfrm>
            <a:off x="1019070" y="1834300"/>
            <a:ext cx="3364992" cy="646331"/>
          </a:xfrm>
          <a:prstGeom prst="rect">
            <a:avLst/>
          </a:prstGeom>
          <a:solidFill>
            <a:schemeClr val="accent5">
              <a:lumMod val="20000"/>
              <a:lumOff val="80000"/>
            </a:schemeClr>
          </a:solidFill>
          <a:ln w="28575">
            <a:solidFill>
              <a:schemeClr val="accent5"/>
            </a:solidFill>
          </a:ln>
          <a:effectLst>
            <a:glow rad="63500">
              <a:schemeClr val="accent5">
                <a:satMod val="175000"/>
                <a:alpha val="40000"/>
              </a:schemeClr>
            </a:glow>
          </a:effectLst>
        </p:spPr>
        <p:txBody>
          <a:bodyPr wrap="square" rtlCol="0">
            <a:spAutoFit/>
          </a:bodyPr>
          <a:lstStyle/>
          <a:p>
            <a:pPr algn="ctr"/>
            <a:r>
              <a:rPr lang="es-ES_tradnl" dirty="0">
                <a:solidFill>
                  <a:srgbClr val="152B48"/>
                </a:solidFill>
                <a:latin typeface="Montserrat" panose="00000500000000000000" pitchFamily="50" charset="0"/>
              </a:rPr>
              <a:t>Causas más comunes de alergia a medicamentos.</a:t>
            </a:r>
          </a:p>
        </p:txBody>
      </p:sp>
      <p:sp>
        <p:nvSpPr>
          <p:cNvPr id="6" name="CuadroTexto 5">
            <a:extLst>
              <a:ext uri="{FF2B5EF4-FFF2-40B4-BE49-F238E27FC236}">
                <a16:creationId xmlns:a16="http://schemas.microsoft.com/office/drawing/2014/main" id="{776E89F5-B0F7-1645-8C60-761018E70418}"/>
              </a:ext>
            </a:extLst>
          </p:cNvPr>
          <p:cNvSpPr txBox="1"/>
          <p:nvPr/>
        </p:nvSpPr>
        <p:spPr>
          <a:xfrm>
            <a:off x="1119654" y="2997231"/>
            <a:ext cx="3163824" cy="369332"/>
          </a:xfrm>
          <a:prstGeom prst="rect">
            <a:avLst/>
          </a:prstGeom>
          <a:solidFill>
            <a:schemeClr val="accent5">
              <a:lumMod val="20000"/>
              <a:lumOff val="80000"/>
            </a:schemeClr>
          </a:solidFill>
          <a:ln w="28575">
            <a:solidFill>
              <a:schemeClr val="accent5"/>
            </a:solidFill>
          </a:ln>
          <a:effectLst>
            <a:glow rad="63500">
              <a:schemeClr val="accent5">
                <a:satMod val="175000"/>
                <a:alpha val="40000"/>
              </a:schemeClr>
            </a:glow>
          </a:effectLst>
        </p:spPr>
        <p:txBody>
          <a:bodyPr wrap="square" rtlCol="0">
            <a:spAutoFit/>
          </a:bodyPr>
          <a:lstStyle/>
          <a:p>
            <a:pPr algn="ctr"/>
            <a:r>
              <a:rPr lang="es-ES_tradnl" dirty="0" err="1">
                <a:solidFill>
                  <a:srgbClr val="152B48"/>
                </a:solidFill>
                <a:latin typeface="Montserrat" panose="00000500000000000000" pitchFamily="50" charset="0"/>
              </a:rPr>
              <a:t>Autoreporte</a:t>
            </a:r>
            <a:r>
              <a:rPr lang="es-ES_tradnl" dirty="0">
                <a:solidFill>
                  <a:srgbClr val="152B48"/>
                </a:solidFill>
                <a:latin typeface="Montserrat" panose="00000500000000000000" pitchFamily="50" charset="0"/>
              </a:rPr>
              <a:t>: 1,7-5,2%.</a:t>
            </a:r>
          </a:p>
        </p:txBody>
      </p:sp>
      <p:sp>
        <p:nvSpPr>
          <p:cNvPr id="7" name="CuadroTexto 6">
            <a:extLst>
              <a:ext uri="{FF2B5EF4-FFF2-40B4-BE49-F238E27FC236}">
                <a16:creationId xmlns:a16="http://schemas.microsoft.com/office/drawing/2014/main" id="{F97360A1-CE3B-8A4A-8F1F-90F11FFB9CD9}"/>
              </a:ext>
            </a:extLst>
          </p:cNvPr>
          <p:cNvSpPr txBox="1"/>
          <p:nvPr/>
        </p:nvSpPr>
        <p:spPr>
          <a:xfrm>
            <a:off x="8485146" y="1559477"/>
            <a:ext cx="3163824" cy="646331"/>
          </a:xfrm>
          <a:prstGeom prst="rect">
            <a:avLst/>
          </a:prstGeom>
          <a:solidFill>
            <a:schemeClr val="accent5">
              <a:lumMod val="20000"/>
              <a:lumOff val="80000"/>
            </a:schemeClr>
          </a:solidFill>
          <a:ln w="28575">
            <a:solidFill>
              <a:schemeClr val="accent5"/>
            </a:solidFill>
          </a:ln>
          <a:effectLst>
            <a:glow rad="63500">
              <a:schemeClr val="accent5">
                <a:satMod val="175000"/>
                <a:alpha val="40000"/>
              </a:schemeClr>
            </a:glow>
          </a:effectLst>
        </p:spPr>
        <p:txBody>
          <a:bodyPr wrap="square" rtlCol="0" anchor="ctr">
            <a:spAutoFit/>
          </a:bodyPr>
          <a:lstStyle/>
          <a:p>
            <a:pPr algn="ctr"/>
            <a:r>
              <a:rPr lang="es-ES_tradnl" dirty="0">
                <a:solidFill>
                  <a:srgbClr val="152B48"/>
                </a:solidFill>
                <a:latin typeface="Montserrat" panose="00000500000000000000" pitchFamily="50" charset="0"/>
              </a:rPr>
              <a:t>Más frecuente: amoxicilina.</a:t>
            </a:r>
          </a:p>
        </p:txBody>
      </p:sp>
      <p:sp>
        <p:nvSpPr>
          <p:cNvPr id="8" name="CuadroTexto 7">
            <a:extLst>
              <a:ext uri="{FF2B5EF4-FFF2-40B4-BE49-F238E27FC236}">
                <a16:creationId xmlns:a16="http://schemas.microsoft.com/office/drawing/2014/main" id="{BBC30AA7-E1D7-134E-A430-C48EFEE505A4}"/>
              </a:ext>
            </a:extLst>
          </p:cNvPr>
          <p:cNvSpPr txBox="1"/>
          <p:nvPr/>
        </p:nvSpPr>
        <p:spPr>
          <a:xfrm>
            <a:off x="8485146" y="2646533"/>
            <a:ext cx="3163824" cy="646331"/>
          </a:xfrm>
          <a:prstGeom prst="rect">
            <a:avLst/>
          </a:prstGeom>
          <a:solidFill>
            <a:schemeClr val="accent5">
              <a:lumMod val="20000"/>
              <a:lumOff val="80000"/>
            </a:schemeClr>
          </a:solidFill>
          <a:ln w="28575">
            <a:solidFill>
              <a:schemeClr val="accent5"/>
            </a:solidFill>
          </a:ln>
          <a:effectLst>
            <a:glow rad="63500">
              <a:schemeClr val="accent5">
                <a:satMod val="175000"/>
                <a:alpha val="40000"/>
              </a:schemeClr>
            </a:glow>
          </a:effectLst>
        </p:spPr>
        <p:txBody>
          <a:bodyPr wrap="square" rtlCol="0">
            <a:spAutoFit/>
          </a:bodyPr>
          <a:lstStyle/>
          <a:p>
            <a:pPr algn="ctr"/>
            <a:r>
              <a:rPr lang="es-ES_tradnl" dirty="0">
                <a:solidFill>
                  <a:srgbClr val="152B48"/>
                </a:solidFill>
                <a:latin typeface="Montserrat" panose="00000500000000000000" pitchFamily="50" charset="0"/>
              </a:rPr>
              <a:t>Mayoría son reacciones leves no inmediatas.</a:t>
            </a:r>
          </a:p>
        </p:txBody>
      </p:sp>
      <p:sp>
        <p:nvSpPr>
          <p:cNvPr id="9" name="CuadroTexto 8">
            <a:extLst>
              <a:ext uri="{FF2B5EF4-FFF2-40B4-BE49-F238E27FC236}">
                <a16:creationId xmlns:a16="http://schemas.microsoft.com/office/drawing/2014/main" id="{C1353DDC-B8DC-9E40-A8AA-F04379A72060}"/>
              </a:ext>
            </a:extLst>
          </p:cNvPr>
          <p:cNvSpPr txBox="1"/>
          <p:nvPr/>
        </p:nvSpPr>
        <p:spPr>
          <a:xfrm>
            <a:off x="8485146" y="3917546"/>
            <a:ext cx="3163824" cy="369332"/>
          </a:xfrm>
          <a:prstGeom prst="rect">
            <a:avLst/>
          </a:prstGeom>
          <a:solidFill>
            <a:schemeClr val="accent5">
              <a:lumMod val="20000"/>
              <a:lumOff val="80000"/>
            </a:schemeClr>
          </a:solidFill>
          <a:ln w="28575">
            <a:solidFill>
              <a:schemeClr val="accent5"/>
            </a:solidFill>
          </a:ln>
          <a:effectLst>
            <a:glow rad="63500">
              <a:schemeClr val="accent5">
                <a:satMod val="175000"/>
                <a:alpha val="40000"/>
              </a:schemeClr>
            </a:glow>
          </a:effectLst>
        </p:spPr>
        <p:txBody>
          <a:bodyPr wrap="square" rtlCol="0">
            <a:spAutoFit/>
          </a:bodyPr>
          <a:lstStyle/>
          <a:p>
            <a:pPr algn="ctr"/>
            <a:r>
              <a:rPr lang="es-ES_tradnl" dirty="0">
                <a:solidFill>
                  <a:srgbClr val="152B48"/>
                </a:solidFill>
                <a:latin typeface="Montserrat" panose="00000500000000000000" pitchFamily="50" charset="0"/>
              </a:rPr>
              <a:t>Sobrediagnóstico.</a:t>
            </a:r>
          </a:p>
        </p:txBody>
      </p:sp>
      <p:sp>
        <p:nvSpPr>
          <p:cNvPr id="10" name="CuadroTexto 9">
            <a:extLst>
              <a:ext uri="{FF2B5EF4-FFF2-40B4-BE49-F238E27FC236}">
                <a16:creationId xmlns:a16="http://schemas.microsoft.com/office/drawing/2014/main" id="{7EC5A6BC-DC28-BD46-8521-F2756FFDDF8F}"/>
              </a:ext>
            </a:extLst>
          </p:cNvPr>
          <p:cNvSpPr txBox="1"/>
          <p:nvPr/>
        </p:nvSpPr>
        <p:spPr>
          <a:xfrm>
            <a:off x="8352558" y="4883414"/>
            <a:ext cx="3429000" cy="646331"/>
          </a:xfrm>
          <a:prstGeom prst="rect">
            <a:avLst/>
          </a:prstGeom>
          <a:solidFill>
            <a:schemeClr val="accent5">
              <a:lumMod val="20000"/>
              <a:lumOff val="80000"/>
            </a:schemeClr>
          </a:solidFill>
          <a:ln w="28575">
            <a:solidFill>
              <a:schemeClr val="accent5"/>
            </a:solidFill>
          </a:ln>
          <a:effectLst>
            <a:glow rad="63500">
              <a:schemeClr val="accent5">
                <a:satMod val="175000"/>
                <a:alpha val="40000"/>
              </a:schemeClr>
            </a:glow>
          </a:effectLst>
        </p:spPr>
        <p:txBody>
          <a:bodyPr wrap="square" rtlCol="0">
            <a:spAutoFit/>
          </a:bodyPr>
          <a:lstStyle/>
          <a:p>
            <a:pPr algn="ctr"/>
            <a:r>
              <a:rPr lang="es-ES_tradnl" dirty="0">
                <a:solidFill>
                  <a:srgbClr val="152B48"/>
                </a:solidFill>
                <a:latin typeface="Montserrat" panose="00000500000000000000" pitchFamily="50" charset="0"/>
              </a:rPr>
              <a:t>Mayoría de exantemas son por infecciones virales.</a:t>
            </a:r>
          </a:p>
        </p:txBody>
      </p:sp>
      <p:sp>
        <p:nvSpPr>
          <p:cNvPr id="11" name="CuadroTexto 10">
            <a:extLst>
              <a:ext uri="{FF2B5EF4-FFF2-40B4-BE49-F238E27FC236}">
                <a16:creationId xmlns:a16="http://schemas.microsoft.com/office/drawing/2014/main" id="{19E20FEF-D6E2-704A-97C8-2AD759D06193}"/>
              </a:ext>
            </a:extLst>
          </p:cNvPr>
          <p:cNvSpPr txBox="1"/>
          <p:nvPr/>
        </p:nvSpPr>
        <p:spPr>
          <a:xfrm>
            <a:off x="8313" y="6591988"/>
            <a:ext cx="12183687" cy="230832"/>
          </a:xfrm>
          <a:prstGeom prst="rect">
            <a:avLst/>
          </a:prstGeom>
          <a:noFill/>
        </p:spPr>
        <p:txBody>
          <a:bodyPr wrap="square" rtlCol="0">
            <a:spAutoFit/>
          </a:bodyPr>
          <a:lstStyle/>
          <a:p>
            <a:pPr algn="r"/>
            <a:r>
              <a:rPr lang="es-ES_tradnl" sz="900" dirty="0">
                <a:solidFill>
                  <a:srgbClr val="152B48"/>
                </a:solidFill>
                <a:latin typeface="Montserrat" panose="00000500000000000000" pitchFamily="50" charset="0"/>
              </a:rPr>
              <a:t>Graham, F., et al. (2018). </a:t>
            </a:r>
            <a:r>
              <a:rPr lang="es-ES_tradnl" sz="900" dirty="0" err="1">
                <a:solidFill>
                  <a:srgbClr val="152B48"/>
                </a:solidFill>
                <a:latin typeface="Montserrat" panose="00000500000000000000" pitchFamily="50" charset="0"/>
              </a:rPr>
              <a:t>Curr</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Opin</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Allergy</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Clin</a:t>
            </a:r>
            <a:r>
              <a:rPr lang="es-ES_tradnl" sz="900" dirty="0">
                <a:solidFill>
                  <a:srgbClr val="152B48"/>
                </a:solidFill>
                <a:latin typeface="Montserrat" panose="00000500000000000000" pitchFamily="50" charset="0"/>
              </a:rPr>
              <a:t> </a:t>
            </a:r>
            <a:r>
              <a:rPr lang="es-ES_tradnl" sz="900" dirty="0" err="1">
                <a:solidFill>
                  <a:srgbClr val="152B48"/>
                </a:solidFill>
                <a:latin typeface="Montserrat" panose="00000500000000000000" pitchFamily="50" charset="0"/>
              </a:rPr>
              <a:t>Immunol</a:t>
            </a:r>
            <a:r>
              <a:rPr lang="es-ES_tradnl" sz="900" dirty="0">
                <a:solidFill>
                  <a:srgbClr val="152B48"/>
                </a:solidFill>
                <a:latin typeface="Montserrat" panose="00000500000000000000" pitchFamily="50" charset="0"/>
              </a:rPr>
              <a:t> 2018, 18:000 – 000</a:t>
            </a:r>
          </a:p>
        </p:txBody>
      </p:sp>
    </p:spTree>
    <p:extLst>
      <p:ext uri="{BB962C8B-B14F-4D97-AF65-F5344CB8AC3E}">
        <p14:creationId xmlns:p14="http://schemas.microsoft.com/office/powerpoint/2010/main" val="282197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de Office</Template>
  <TotalTime>293</TotalTime>
  <Words>7494</Words>
  <Application>Microsoft Office PowerPoint</Application>
  <PresentationFormat>Panorámica</PresentationFormat>
  <Paragraphs>855</Paragraphs>
  <Slides>37</Slides>
  <Notes>31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Calibri</vt:lpstr>
      <vt:lpstr>Montserrat</vt:lpstr>
      <vt:lpstr>Wingdings</vt:lpstr>
      <vt:lpstr>Tema de Office</vt:lpstr>
      <vt:lpstr>Alergia a betalactámicos</vt:lpstr>
      <vt:lpstr>Generalidades</vt:lpstr>
      <vt:lpstr>Presentación de PowerPoint</vt:lpstr>
      <vt:lpstr>Presentación de PowerPoint</vt:lpstr>
      <vt:lpstr>Definiciones</vt:lpstr>
      <vt:lpstr>Definiciones</vt:lpstr>
      <vt:lpstr>Epidemiología</vt:lpstr>
      <vt:lpstr>En América Latina</vt:lpstr>
      <vt:lpstr>En niños:</vt:lpstr>
      <vt:lpstr>Consecuencias de la etiqueta de alergia a betalactámicos</vt:lpstr>
      <vt:lpstr>Factores de riesgo – alergia penicilina</vt:lpstr>
      <vt:lpstr>Factores de riesgo</vt:lpstr>
      <vt:lpstr>Fisiopatología</vt:lpstr>
      <vt:lpstr>Determinantes antigénicos</vt:lpstr>
      <vt:lpstr>Determinantes antigénicos - penicilina</vt:lpstr>
      <vt:lpstr>Determinantes antigénicos - cefalosporina</vt:lpstr>
      <vt:lpstr>Presentación de PowerPoint</vt:lpstr>
      <vt:lpstr>Presentación de PowerPoint</vt:lpstr>
      <vt:lpstr>Presentación de PowerPoint</vt:lpstr>
      <vt:lpstr>Presentación de PowerPoint</vt:lpstr>
      <vt:lpstr>Presentación de PowerPoint</vt:lpstr>
      <vt:lpstr>Presentación de PowerPoint</vt:lpstr>
      <vt:lpstr>MANIFESTACIONES CLÍNICAS</vt:lpstr>
      <vt:lpstr>Diagnóstico</vt:lpstr>
      <vt:lpstr>Historia clínica</vt:lpstr>
      <vt:lpstr>Presentación de PowerPoint</vt:lpstr>
      <vt:lpstr>Pruebas cutáneas</vt:lpstr>
      <vt:lpstr>Pruebas cutáneas</vt:lpstr>
      <vt:lpstr>Pruebas cutáneas</vt:lpstr>
      <vt:lpstr>Pruebas in vitro</vt:lpstr>
      <vt:lpstr>Pruebas de provocación</vt:lpstr>
      <vt:lpstr>Tratamiento</vt:lpstr>
      <vt:lpstr>Anafilaxia:</vt:lpstr>
      <vt:lpstr>Tratamiento</vt:lpstr>
      <vt:lpstr>Desensibilización</vt:lpstr>
      <vt:lpstr>Algoritmo</vt:lpstr>
      <vt:lpstr>Puntos clave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ALERGIA A BETALACTÁMICOS</dc:title>
  <dc:creator>CATALINA LOPEZ CEBALLOS</dc:creator>
  <cp:lastModifiedBy>User</cp:lastModifiedBy>
  <cp:revision>30</cp:revision>
  <dcterms:created xsi:type="dcterms:W3CDTF">2021-03-19T16:40:04Z</dcterms:created>
  <dcterms:modified xsi:type="dcterms:W3CDTF">2021-05-11T16:37:54Z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1238480</vt:lpwstr>
  </property>
  <property fmtid="{D5CDD505-2E9C-101B-9397-08002B2CF9AE}" name="NXPowerLiteSettings" pid="3">
    <vt:lpwstr>C7000400038000</vt:lpwstr>
  </property>
  <property fmtid="{D5CDD505-2E9C-101B-9397-08002B2CF9AE}" name="NXPowerLiteVersion" pid="4">
    <vt:lpwstr>S9.0.3</vt:lpwstr>
  </property>
</Properties>
</file>